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wmf" ContentType="image/x-wmf"/>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slides/slide195.xml" ContentType="application/vnd.openxmlformats-officedocument.presentationml.slide+xml"/>
  <Override PartName="/ppt/slides/slide196.xml" ContentType="application/vnd.openxmlformats-officedocument.presentationml.slide+xml"/>
  <Override PartName="/ppt/slides/slide197.xml" ContentType="application/vnd.openxmlformats-officedocument.presentationml.slide+xml"/>
  <Override PartName="/ppt/slides/slide198.xml" ContentType="application/vnd.openxmlformats-officedocument.presentationml.slide+xml"/>
  <Override PartName="/ppt/slides/slide199.xml" ContentType="application/vnd.openxmlformats-officedocument.presentationml.slide+xml"/>
  <Override PartName="/ppt/slides/slide200.xml" ContentType="application/vnd.openxmlformats-officedocument.presentationml.slide+xml"/>
  <Override PartName="/ppt/slides/slide201.xml" ContentType="application/vnd.openxmlformats-officedocument.presentationml.slide+xml"/>
  <Override PartName="/ppt/slides/slide202.xml" ContentType="application/vnd.openxmlformats-officedocument.presentationml.slide+xml"/>
  <Override PartName="/ppt/slides/slide203.xml" ContentType="application/vnd.openxmlformats-officedocument.presentationml.slide+xml"/>
  <Override PartName="/ppt/slides/slide204.xml" ContentType="application/vnd.openxmlformats-officedocument.presentationml.slide+xml"/>
  <Override PartName="/ppt/slides/slide205.xml" ContentType="application/vnd.openxmlformats-officedocument.presentationml.slide+xml"/>
  <Override PartName="/ppt/slides/slide206.xml" ContentType="application/vnd.openxmlformats-officedocument.presentationml.slide+xml"/>
  <Override PartName="/ppt/slides/slide207.xml" ContentType="application/vnd.openxmlformats-officedocument.presentationml.slide+xml"/>
  <Override PartName="/ppt/slides/slide208.xml" ContentType="application/vnd.openxmlformats-officedocument.presentationml.slide+xml"/>
  <Override PartName="/ppt/slides/slide209.xml" ContentType="application/vnd.openxmlformats-officedocument.presentationml.slide+xml"/>
  <Override PartName="/ppt/slides/slide210.xml" ContentType="application/vnd.openxmlformats-officedocument.presentationml.slide+xml"/>
  <Override PartName="/ppt/slides/slide211.xml" ContentType="application/vnd.openxmlformats-officedocument.presentationml.slide+xml"/>
  <Override PartName="/ppt/slides/slide212.xml" ContentType="application/vnd.openxmlformats-officedocument.presentationml.slide+xml"/>
  <Override PartName="/ppt/slides/slide213.xml" ContentType="application/vnd.openxmlformats-officedocument.presentationml.slide+xml"/>
  <Override PartName="/ppt/slides/slide214.xml" ContentType="application/vnd.openxmlformats-officedocument.presentationml.slide+xml"/>
  <Override PartName="/ppt/slides/slide215.xml" ContentType="application/vnd.openxmlformats-officedocument.presentationml.slide+xml"/>
  <Override PartName="/ppt/slides/slide216.xml" ContentType="application/vnd.openxmlformats-officedocument.presentationml.slide+xml"/>
  <Override PartName="/ppt/slides/slide217.xml" ContentType="application/vnd.openxmlformats-officedocument.presentationml.slide+xml"/>
  <Override PartName="/ppt/slides/slide218.xml" ContentType="application/vnd.openxmlformats-officedocument.presentationml.slide+xml"/>
  <Override PartName="/ppt/slides/slide219.xml" ContentType="application/vnd.openxmlformats-officedocument.presentationml.slide+xml"/>
  <Override PartName="/ppt/slides/slide220.xml" ContentType="application/vnd.openxmlformats-officedocument.presentationml.slide+xml"/>
  <Override PartName="/ppt/slides/slide221.xml" ContentType="application/vnd.openxmlformats-officedocument.presentationml.slide+xml"/>
  <Override PartName="/ppt/slides/slide222.xml" ContentType="application/vnd.openxmlformats-officedocument.presentationml.slide+xml"/>
  <Override PartName="/ppt/slides/slide223.xml" ContentType="application/vnd.openxmlformats-officedocument.presentationml.slide+xml"/>
  <Override PartName="/ppt/slides/slide224.xml" ContentType="application/vnd.openxmlformats-officedocument.presentationml.slide+xml"/>
  <Override PartName="/ppt/slides/slide225.xml" ContentType="application/vnd.openxmlformats-officedocument.presentationml.slide+xml"/>
  <Override PartName="/ppt/slides/slide226.xml" ContentType="application/vnd.openxmlformats-officedocument.presentationml.slide+xml"/>
  <Override PartName="/ppt/slides/slide227.xml" ContentType="application/vnd.openxmlformats-officedocument.presentationml.slide+xml"/>
  <Override PartName="/ppt/slides/slide228.xml" ContentType="application/vnd.openxmlformats-officedocument.presentationml.slide+xml"/>
  <Override PartName="/ppt/slides/slide229.xml" ContentType="application/vnd.openxmlformats-officedocument.presentationml.slide+xml"/>
  <Override PartName="/ppt/slides/slide230.xml" ContentType="application/vnd.openxmlformats-officedocument.presentationml.slide+xml"/>
  <Override PartName="/ppt/slides/slide231.xml" ContentType="application/vnd.openxmlformats-officedocument.presentationml.slide+xml"/>
  <Override PartName="/ppt/slides/slide232.xml" ContentType="application/vnd.openxmlformats-officedocument.presentationml.slide+xml"/>
  <Override PartName="/ppt/slides/slide233.xml" ContentType="application/vnd.openxmlformats-officedocument.presentationml.slide+xml"/>
  <Override PartName="/ppt/slides/slide234.xml" ContentType="application/vnd.openxmlformats-officedocument.presentationml.slide+xml"/>
  <Override PartName="/ppt/slides/slide235.xml" ContentType="application/vnd.openxmlformats-officedocument.presentationml.slide+xml"/>
  <Override PartName="/ppt/slides/slide236.xml" ContentType="application/vnd.openxmlformats-officedocument.presentationml.slide+xml"/>
  <Override PartName="/ppt/slides/slide237.xml" ContentType="application/vnd.openxmlformats-officedocument.presentationml.slide+xml"/>
  <Override PartName="/ppt/slides/slide238.xml" ContentType="application/vnd.openxmlformats-officedocument.presentationml.slide+xml"/>
  <Override PartName="/ppt/slides/slide239.xml" ContentType="application/vnd.openxmlformats-officedocument.presentationml.slide+xml"/>
  <Override PartName="/ppt/slides/slide240.xml" ContentType="application/vnd.openxmlformats-officedocument.presentationml.slide+xml"/>
  <Override PartName="/ppt/slides/slide241.xml" ContentType="application/vnd.openxmlformats-officedocument.presentationml.slide+xml"/>
  <Override PartName="/ppt/slides/slide242.xml" ContentType="application/vnd.openxmlformats-officedocument.presentationml.slide+xml"/>
  <Override PartName="/ppt/slides/slide243.xml" ContentType="application/vnd.openxmlformats-officedocument.presentationml.slide+xml"/>
  <Override PartName="/ppt/slides/slide244.xml" ContentType="application/vnd.openxmlformats-officedocument.presentationml.slide+xml"/>
  <Override PartName="/ppt/slides/slide245.xml" ContentType="application/vnd.openxmlformats-officedocument.presentationml.slide+xml"/>
  <Override PartName="/ppt/slides/slide246.xml" ContentType="application/vnd.openxmlformats-officedocument.presentationml.slide+xml"/>
  <Override PartName="/ppt/slides/slide247.xml" ContentType="application/vnd.openxmlformats-officedocument.presentationml.slide+xml"/>
  <Override PartName="/ppt/slides/slide248.xml" ContentType="application/vnd.openxmlformats-officedocument.presentationml.slide+xml"/>
  <Override PartName="/ppt/slides/slide249.xml" ContentType="application/vnd.openxmlformats-officedocument.presentationml.slide+xml"/>
  <Override PartName="/ppt/slides/slide250.xml" ContentType="application/vnd.openxmlformats-officedocument.presentationml.slide+xml"/>
  <Override PartName="/ppt/slides/slide251.xml" ContentType="application/vnd.openxmlformats-officedocument.presentationml.slide+xml"/>
  <Override PartName="/ppt/slides/slide252.xml" ContentType="application/vnd.openxmlformats-officedocument.presentationml.slide+xml"/>
  <Override PartName="/ppt/slides/slide253.xml" ContentType="application/vnd.openxmlformats-officedocument.presentationml.slide+xml"/>
  <Override PartName="/ppt/slides/slide254.xml" ContentType="application/vnd.openxmlformats-officedocument.presentationml.slide+xml"/>
  <Override PartName="/ppt/slides/slide255.xml" ContentType="application/vnd.openxmlformats-officedocument.presentationml.slide+xml"/>
  <Override PartName="/ppt/slides/slide256.xml" ContentType="application/vnd.openxmlformats-officedocument.presentationml.slide+xml"/>
  <Override PartName="/ppt/slides/slide257.xml" ContentType="application/vnd.openxmlformats-officedocument.presentationml.slide+xml"/>
  <Override PartName="/ppt/slides/slide258.xml" ContentType="application/vnd.openxmlformats-officedocument.presentationml.slide+xml"/>
  <Override PartName="/ppt/slides/slide259.xml" ContentType="application/vnd.openxmlformats-officedocument.presentationml.slide+xml"/>
  <Override PartName="/ppt/slides/slide260.xml" ContentType="application/vnd.openxmlformats-officedocument.presentationml.slide+xml"/>
  <Override PartName="/ppt/slides/slide261.xml" ContentType="application/vnd.openxmlformats-officedocument.presentationml.slide+xml"/>
  <Override PartName="/ppt/slides/slide262.xml" ContentType="application/vnd.openxmlformats-officedocument.presentationml.slide+xml"/>
  <Override PartName="/ppt/slides/slide263.xml" ContentType="application/vnd.openxmlformats-officedocument.presentationml.slide+xml"/>
  <Override PartName="/ppt/slides/slide264.xml" ContentType="application/vnd.openxmlformats-officedocument.presentationml.slide+xml"/>
  <Override PartName="/ppt/slides/slide265.xml" ContentType="application/vnd.openxmlformats-officedocument.presentationml.slide+xml"/>
  <Override PartName="/ppt/slides/slide266.xml" ContentType="application/vnd.openxmlformats-officedocument.presentationml.slide+xml"/>
  <Override PartName="/ppt/slides/slide267.xml" ContentType="application/vnd.openxmlformats-officedocument.presentationml.slide+xml"/>
  <Override PartName="/ppt/slides/slide268.xml" ContentType="application/vnd.openxmlformats-officedocument.presentationml.slide+xml"/>
  <Override PartName="/ppt/slides/slide269.xml" ContentType="application/vnd.openxmlformats-officedocument.presentationml.slide+xml"/>
  <Override PartName="/ppt/slides/slide270.xml" ContentType="application/vnd.openxmlformats-officedocument.presentationml.slide+xml"/>
  <Override PartName="/ppt/slides/slide271.xml" ContentType="application/vnd.openxmlformats-officedocument.presentationml.slide+xml"/>
  <Override PartName="/ppt/slides/slide272.xml" ContentType="application/vnd.openxmlformats-officedocument.presentationml.slide+xml"/>
  <Override PartName="/ppt/slides/slide273.xml" ContentType="application/vnd.openxmlformats-officedocument.presentationml.slide+xml"/>
  <Override PartName="/ppt/slides/slide274.xml" ContentType="application/vnd.openxmlformats-officedocument.presentationml.slide+xml"/>
  <Override PartName="/ppt/slides/slide275.xml" ContentType="application/vnd.openxmlformats-officedocument.presentationml.slide+xml"/>
  <Override PartName="/ppt/slides/slide276.xml" ContentType="application/vnd.openxmlformats-officedocument.presentationml.slide+xml"/>
  <Override PartName="/ppt/slides/slide277.xml" ContentType="application/vnd.openxmlformats-officedocument.presentationml.slide+xml"/>
  <Override PartName="/ppt/slides/slide278.xml" ContentType="application/vnd.openxmlformats-officedocument.presentationml.slide+xml"/>
  <Override PartName="/ppt/slides/slide279.xml" ContentType="application/vnd.openxmlformats-officedocument.presentationml.slide+xml"/>
  <Override PartName="/ppt/slides/slide280.xml" ContentType="application/vnd.openxmlformats-officedocument.presentationml.slide+xml"/>
  <Override PartName="/ppt/slides/slide281.xml" ContentType="application/vnd.openxmlformats-officedocument.presentationml.slide+xml"/>
  <Override PartName="/ppt/slides/slide282.xml" ContentType="application/vnd.openxmlformats-officedocument.presentationml.slide+xml"/>
  <Override PartName="/ppt/slides/slide283.xml" ContentType="application/vnd.openxmlformats-officedocument.presentationml.slide+xml"/>
  <Override PartName="/ppt/slides/slide284.xml" ContentType="application/vnd.openxmlformats-officedocument.presentationml.slide+xml"/>
  <Override PartName="/ppt/slides/slide285.xml" ContentType="application/vnd.openxmlformats-officedocument.presentationml.slide+xml"/>
  <Override PartName="/ppt/slides/slide286.xml" ContentType="application/vnd.openxmlformats-officedocument.presentationml.slide+xml"/>
  <Override PartName="/ppt/slides/slide287.xml" ContentType="application/vnd.openxmlformats-officedocument.presentationml.slide+xml"/>
  <Override PartName="/ppt/slides/slide288.xml" ContentType="application/vnd.openxmlformats-officedocument.presentationml.slide+xml"/>
  <Override PartName="/ppt/slides/slide289.xml" ContentType="application/vnd.openxmlformats-officedocument.presentationml.slide+xml"/>
  <Override PartName="/ppt/slides/slide290.xml" ContentType="application/vnd.openxmlformats-officedocument.presentationml.slide+xml"/>
  <Override PartName="/ppt/slides/slide291.xml" ContentType="application/vnd.openxmlformats-officedocument.presentationml.slide+xml"/>
  <Override PartName="/ppt/slides/slide292.xml" ContentType="application/vnd.openxmlformats-officedocument.presentationml.slide+xml"/>
  <Override PartName="/ppt/slides/slide293.xml" ContentType="application/vnd.openxmlformats-officedocument.presentationml.slide+xml"/>
  <Override PartName="/ppt/slides/slide294.xml" ContentType="application/vnd.openxmlformats-officedocument.presentationml.slide+xml"/>
  <Override PartName="/ppt/slides/slide295.xml" ContentType="application/vnd.openxmlformats-officedocument.presentationml.slide+xml"/>
  <Override PartName="/ppt/slides/slide296.xml" ContentType="application/vnd.openxmlformats-officedocument.presentationml.slide+xml"/>
  <Override PartName="/ppt/slides/slide297.xml" ContentType="application/vnd.openxmlformats-officedocument.presentationml.slide+xml"/>
  <Override PartName="/ppt/slides/slide298.xml" ContentType="application/vnd.openxmlformats-officedocument.presentationml.slide+xml"/>
  <Override PartName="/ppt/slides/slide299.xml" ContentType="application/vnd.openxmlformats-officedocument.presentationml.slide+xml"/>
  <Override PartName="/ppt/slides/slide300.xml" ContentType="application/vnd.openxmlformats-officedocument.presentationml.slide+xml"/>
  <Override PartName="/ppt/slides/slide301.xml" ContentType="application/vnd.openxmlformats-officedocument.presentationml.slide+xml"/>
  <Override PartName="/ppt/slides/slide302.xml" ContentType="application/vnd.openxmlformats-officedocument.presentationml.slide+xml"/>
  <Override PartName="/ppt/slides/slide303.xml" ContentType="application/vnd.openxmlformats-officedocument.presentationml.slide+xml"/>
  <Override PartName="/ppt/slides/slide304.xml" ContentType="application/vnd.openxmlformats-officedocument.presentationml.slide+xml"/>
  <Override PartName="/ppt/slides/slide305.xml" ContentType="application/vnd.openxmlformats-officedocument.presentationml.slide+xml"/>
  <Override PartName="/ppt/slides/slide306.xml" ContentType="application/vnd.openxmlformats-officedocument.presentationml.slide+xml"/>
  <Override PartName="/ppt/slides/slide307.xml" ContentType="application/vnd.openxmlformats-officedocument.presentationml.slide+xml"/>
  <Override PartName="/ppt/slides/slide308.xml" ContentType="application/vnd.openxmlformats-officedocument.presentationml.slide+xml"/>
  <Override PartName="/ppt/slides/slide309.xml" ContentType="application/vnd.openxmlformats-officedocument.presentationml.slide+xml"/>
  <Override PartName="/ppt/slides/slide310.xml" ContentType="application/vnd.openxmlformats-officedocument.presentationml.slide+xml"/>
  <Override PartName="/ppt/slides/slide311.xml" ContentType="application/vnd.openxmlformats-officedocument.presentationml.slide+xml"/>
  <Override PartName="/ppt/slides/slide312.xml" ContentType="application/vnd.openxmlformats-officedocument.presentationml.slide+xml"/>
  <Override PartName="/ppt/slides/slide313.xml" ContentType="application/vnd.openxmlformats-officedocument.presentationml.slide+xml"/>
  <Override PartName="/ppt/slides/slide314.xml" ContentType="application/vnd.openxmlformats-officedocument.presentationml.slide+xml"/>
  <Override PartName="/ppt/slides/slide315.xml" ContentType="application/vnd.openxmlformats-officedocument.presentationml.slide+xml"/>
  <Override PartName="/ppt/slides/slide316.xml" ContentType="application/vnd.openxmlformats-officedocument.presentationml.slide+xml"/>
  <Override PartName="/ppt/slides/slide317.xml" ContentType="application/vnd.openxmlformats-officedocument.presentationml.slide+xml"/>
  <Override PartName="/ppt/slides/slide318.xml" ContentType="application/vnd.openxmlformats-officedocument.presentationml.slide+xml"/>
  <Override PartName="/ppt/slides/slide319.xml" ContentType="application/vnd.openxmlformats-officedocument.presentationml.slide+xml"/>
  <Override PartName="/ppt/slides/slide320.xml" ContentType="application/vnd.openxmlformats-officedocument.presentationml.slide+xml"/>
  <Override PartName="/ppt/slides/slide321.xml" ContentType="application/vnd.openxmlformats-officedocument.presentationml.slide+xml"/>
  <Override PartName="/ppt/slides/slide322.xml" ContentType="application/vnd.openxmlformats-officedocument.presentationml.slide+xml"/>
  <Override PartName="/ppt/slides/slide323.xml" ContentType="application/vnd.openxmlformats-officedocument.presentationml.slide+xml"/>
  <Override PartName="/ppt/slides/slide324.xml" ContentType="application/vnd.openxmlformats-officedocument.presentationml.slide+xml"/>
  <Override PartName="/ppt/slides/slide325.xml" ContentType="application/vnd.openxmlformats-officedocument.presentationml.slide+xml"/>
  <Override PartName="/ppt/slides/slide326.xml" ContentType="application/vnd.openxmlformats-officedocument.presentationml.slide+xml"/>
  <Override PartName="/ppt/slides/slide327.xml" ContentType="application/vnd.openxmlformats-officedocument.presentationml.slide+xml"/>
  <Override PartName="/ppt/slides/slide328.xml" ContentType="application/vnd.openxmlformats-officedocument.presentationml.slide+xml"/>
  <Override PartName="/ppt/slides/slide329.xml" ContentType="application/vnd.openxmlformats-officedocument.presentationml.slide+xml"/>
  <Override PartName="/ppt/slides/slide330.xml" ContentType="application/vnd.openxmlformats-officedocument.presentationml.slide+xml"/>
  <Override PartName="/ppt/slides/slide331.xml" ContentType="application/vnd.openxmlformats-officedocument.presentationml.slide+xml"/>
  <Override PartName="/ppt/slides/slide332.xml" ContentType="application/vnd.openxmlformats-officedocument.presentationml.slide+xml"/>
  <Override PartName="/ppt/slides/slide333.xml" ContentType="application/vnd.openxmlformats-officedocument.presentationml.slide+xml"/>
  <Override PartName="/ppt/slides/slide334.xml" ContentType="application/vnd.openxmlformats-officedocument.presentationml.slide+xml"/>
  <Override PartName="/ppt/slides/slide335.xml" ContentType="application/vnd.openxmlformats-officedocument.presentationml.slide+xml"/>
  <Override PartName="/ppt/slides/slide336.xml" ContentType="application/vnd.openxmlformats-officedocument.presentationml.slide+xml"/>
  <Override PartName="/ppt/slides/slide337.xml" ContentType="application/vnd.openxmlformats-officedocument.presentationml.slide+xml"/>
  <Override PartName="/ppt/slides/slide338.xml" ContentType="application/vnd.openxmlformats-officedocument.presentationml.slide+xml"/>
  <Override PartName="/ppt/slides/slide339.xml" ContentType="application/vnd.openxmlformats-officedocument.presentationml.slide+xml"/>
  <Override PartName="/ppt/slides/slide340.xml" ContentType="application/vnd.openxmlformats-officedocument.presentationml.slide+xml"/>
  <Override PartName="/ppt/slides/slide341.xml" ContentType="application/vnd.openxmlformats-officedocument.presentationml.slide+xml"/>
  <Override PartName="/ppt/slides/slide342.xml" ContentType="application/vnd.openxmlformats-officedocument.presentationml.slide+xml"/>
  <Override PartName="/ppt/slides/slide343.xml" ContentType="application/vnd.openxmlformats-officedocument.presentationml.slide+xml"/>
  <Override PartName="/ppt/slides/slide344.xml" ContentType="application/vnd.openxmlformats-officedocument.presentationml.slide+xml"/>
  <Override PartName="/ppt/slides/slide345.xml" ContentType="application/vnd.openxmlformats-officedocument.presentationml.slide+xml"/>
  <Override PartName="/ppt/slides/slide346.xml" ContentType="application/vnd.openxmlformats-officedocument.presentationml.slide+xml"/>
  <Override PartName="/ppt/slides/slide347.xml" ContentType="application/vnd.openxmlformats-officedocument.presentationml.slide+xml"/>
  <Override PartName="/ppt/slides/slide348.xml" ContentType="application/vnd.openxmlformats-officedocument.presentationml.slide+xml"/>
  <Override PartName="/ppt/slides/slide349.xml" ContentType="application/vnd.openxmlformats-officedocument.presentationml.slide+xml"/>
  <Override PartName="/ppt/slides/slide350.xml" ContentType="application/vnd.openxmlformats-officedocument.presentationml.slide+xml"/>
  <Override PartName="/ppt/slides/slide351.xml" ContentType="application/vnd.openxmlformats-officedocument.presentationml.slide+xml"/>
  <Override PartName="/ppt/slides/slide352.xml" ContentType="application/vnd.openxmlformats-officedocument.presentationml.slide+xml"/>
  <Override PartName="/ppt/slides/slide353.xml" ContentType="application/vnd.openxmlformats-officedocument.presentationml.slide+xml"/>
  <Override PartName="/ppt/slides/slide354.xml" ContentType="application/vnd.openxmlformats-officedocument.presentationml.slide+xml"/>
  <Override PartName="/ppt/slides/slide355.xml" ContentType="application/vnd.openxmlformats-officedocument.presentationml.slide+xml"/>
  <Override PartName="/ppt/slides/slide356.xml" ContentType="application/vnd.openxmlformats-officedocument.presentationml.slide+xml"/>
  <Override PartName="/ppt/slides/slide357.xml" ContentType="application/vnd.openxmlformats-officedocument.presentationml.slide+xml"/>
  <Override PartName="/ppt/slides/slide358.xml" ContentType="application/vnd.openxmlformats-officedocument.presentationml.slide+xml"/>
  <Override PartName="/ppt/slides/slide359.xml" ContentType="application/vnd.openxmlformats-officedocument.presentationml.slide+xml"/>
  <Override PartName="/ppt/slides/slide360.xml" ContentType="application/vnd.openxmlformats-officedocument.presentationml.slide+xml"/>
  <Override PartName="/ppt/slides/slide361.xml" ContentType="application/vnd.openxmlformats-officedocument.presentationml.slide+xml"/>
  <Override PartName="/ppt/slides/slide362.xml" ContentType="application/vnd.openxmlformats-officedocument.presentationml.slide+xml"/>
  <Override PartName="/ppt/slides/slide363.xml" ContentType="application/vnd.openxmlformats-officedocument.presentationml.slide+xml"/>
  <Override PartName="/ppt/slides/slide364.xml" ContentType="application/vnd.openxmlformats-officedocument.presentationml.slide+xml"/>
  <Override PartName="/ppt/slides/slide365.xml" ContentType="application/vnd.openxmlformats-officedocument.presentationml.slide+xml"/>
  <Override PartName="/ppt/slides/slide36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2.xml" ContentType="application/vnd.openxmlformats-officedocument.theme+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3.xml" ContentType="application/vnd.openxmlformats-officedocument.theme+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theme/theme4.xml" ContentType="application/vnd.openxmlformats-officedocument.theme+xml"/>
  <Override PartName="/ppt/theme/themeOverride1.xml" ContentType="application/vnd.openxmlformats-officedocument.themeOverride+xml"/>
  <Override PartName="/ppt/theme/themeOverride2.xml" ContentType="application/vnd.openxmlformats-officedocument.themeOverride+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theme/theme5.xml" ContentType="application/vnd.openxmlformats-officedocument.theme+xml"/>
  <Override PartName="/ppt/theme/themeOverride3.xml" ContentType="application/vnd.openxmlformats-officedocument.themeOverride+xml"/>
  <Override PartName="/ppt/theme/themeOverride4.xml" ContentType="application/vnd.openxmlformats-officedocument.themeOverride+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theme/theme6.xml" ContentType="application/vnd.openxmlformats-officedocument.theme+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theme/theme7.xml" ContentType="application/vnd.openxmlformats-officedocument.theme+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theme/theme8.xml" ContentType="application/vnd.openxmlformats-officedocument.theme+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theme/theme9.xml" ContentType="application/vnd.openxmlformats-officedocument.theme+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theme/theme10.xml" ContentType="application/vnd.openxmlformats-officedocument.theme+xml"/>
  <Override PartName="/ppt/theme/theme11.xml" ContentType="application/vnd.openxmlformats-officedocument.theme+xml"/>
  <Override PartName="/ppt/theme/theme1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omments/modernComment_103_67C96783.xml" ContentType="application/vnd.ms-powerpoint.comments+xml"/>
  <Override PartName="/ppt/notesSlides/notesSlide7.xml" ContentType="application/vnd.openxmlformats-officedocument.presentationml.notesSlide+xml"/>
  <Override PartName="/ppt/notesSlides/notesSlide8.xml" ContentType="application/vnd.openxmlformats-officedocument.presentationml.notesSlide+xml"/>
  <Override PartName="/ppt/tags/tag4.xml" ContentType="application/vnd.openxmlformats-officedocument.presentationml.tags+xml"/>
  <Override PartName="/ppt/tags/tag5.xml" ContentType="application/vnd.openxmlformats-officedocument.presentationml.tags+xml"/>
  <Override PartName="/ppt/notesSlides/notesSlide9.xml" ContentType="application/vnd.openxmlformats-officedocument.presentationml.notesSlide+xml"/>
  <Override PartName="/ppt/notesSlides/notesSlide10.xml" ContentType="application/vnd.openxmlformats-officedocument.presentationml.notesSlide+xml"/>
  <Override PartName="/ppt/tags/tag6.xml" ContentType="application/vnd.openxmlformats-officedocument.presentationml.tags+xml"/>
  <Override PartName="/ppt/tags/tag7.xml" ContentType="application/vnd.openxmlformats-officedocument.presentationml.tags+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omments/modernComment_7FFFE6C7_A9EE2706.xml" ContentType="application/vnd.ms-powerpoint.comments+xml"/>
  <Override PartName="/ppt/tags/tag8.xml" ContentType="application/vnd.openxmlformats-officedocument.presentationml.tags+xml"/>
  <Override PartName="/ppt/notesSlides/notesSlide14.xml" ContentType="application/vnd.openxmlformats-officedocument.presentationml.notesSlide+xml"/>
  <Override PartName="/ppt/tags/tag9.xml" ContentType="application/vnd.openxmlformats-officedocument.presentationml.tags+xml"/>
  <Override PartName="/ppt/notesSlides/notesSlide15.xml" ContentType="application/vnd.openxmlformats-officedocument.presentationml.notesSlide+xml"/>
  <Override PartName="/ppt/comments/modernComment_7FFFE63D_60425B7E.xml" ContentType="application/vnd.ms-powerpoint.comments+xml"/>
  <Override PartName="/ppt/tags/tag10.xml" ContentType="application/vnd.openxmlformats-officedocument.presentationml.tags+xml"/>
  <Override PartName="/ppt/comments/modernComment_7FFFE6C9_B4EA4D9.xml" ContentType="application/vnd.ms-powerpoint.comments+xml"/>
  <Override PartName="/ppt/tags/tag11.xml" ContentType="application/vnd.openxmlformats-officedocument.presentationml.tags+xml"/>
  <Override PartName="/ppt/notesSlides/notesSlide16.xml" ContentType="application/vnd.openxmlformats-officedocument.presentationml.notesSlide+xml"/>
  <Override PartName="/ppt/comments/modernComment_7FFFE71C_A58BE6AB.xml" ContentType="application/vnd.ms-powerpoint.comments+xml"/>
  <Override PartName="/ppt/tags/tag12.xml" ContentType="application/vnd.openxmlformats-officedocument.presentationml.tags+xml"/>
  <Override PartName="/ppt/comments/modernComment_7FFFE6CA_AE840180.xml" ContentType="application/vnd.ms-powerpoint.comments+xml"/>
  <Override PartName="/ppt/tags/tag13.xml" ContentType="application/vnd.openxmlformats-officedocument.presentationml.tags+xml"/>
  <Override PartName="/ppt/notesSlides/notesSlide17.xml" ContentType="application/vnd.openxmlformats-officedocument.presentationml.notesSlide+xml"/>
  <Override PartName="/ppt/tags/tag14.xml" ContentType="application/vnd.openxmlformats-officedocument.presentationml.tags+xml"/>
  <Override PartName="/ppt/notesSlides/notesSlide1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15.xml" ContentType="application/vnd.openxmlformats-officedocument.presentationml.tags+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tags/tag16.xml" ContentType="application/vnd.openxmlformats-officedocument.presentationml.tags+xml"/>
  <Override PartName="/ppt/notesSlides/notesSlide21.xml" ContentType="application/vnd.openxmlformats-officedocument.presentationml.notesSlide+xml"/>
  <Override PartName="/ppt/tags/tag17.xml" ContentType="application/vnd.openxmlformats-officedocument.presentationml.tags+xml"/>
  <Override PartName="/ppt/notesSlides/notesSlide22.xml" ContentType="application/vnd.openxmlformats-officedocument.presentationml.notesSlide+xml"/>
  <Override PartName="/ppt/tags/tag18.xml" ContentType="application/vnd.openxmlformats-officedocument.presentationml.tags+xml"/>
  <Override PartName="/ppt/notesSlides/notesSlide23.xml" ContentType="application/vnd.openxmlformats-officedocument.presentationml.notesSlide+xml"/>
  <Override PartName="/ppt/tags/tag19.xml" ContentType="application/vnd.openxmlformats-officedocument.presentationml.tags+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comments/modernComment_7FE4E670_0.xml" ContentType="application/vnd.ms-powerpoint.comments+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comments/modernComment_7FE4E652_D5161E88.xml" ContentType="application/vnd.ms-powerpoint.comments+xml"/>
  <Override PartName="/ppt/notesSlides/notesSlide31.xml" ContentType="application/vnd.openxmlformats-officedocument.presentationml.notesSlide+xml"/>
  <Override PartName="/ppt/comments/modernComment_7FE4E653_F7FF9407.xml" ContentType="application/vnd.ms-powerpoint.comments+xml"/>
  <Override PartName="/ppt/tags/tag20.xml" ContentType="application/vnd.openxmlformats-officedocument.presentationml.tags+xml"/>
  <Override PartName="/ppt/notesSlides/notesSlide32.xml" ContentType="application/vnd.openxmlformats-officedocument.presentationml.notesSlide+xml"/>
  <Override PartName="/ppt/comments/modernComment_7FE4E4D6_649BA6B2.xml" ContentType="application/vnd.ms-powerpoint.comments+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tags/tag21.xml" ContentType="application/vnd.openxmlformats-officedocument.presentationml.tags+xml"/>
  <Override PartName="/ppt/comments/modernComment_DFB_F0CA284E.xml" ContentType="application/vnd.ms-powerpoint.comments+xml"/>
  <Override PartName="/ppt/notesSlides/notesSlide35.xml" ContentType="application/vnd.openxmlformats-officedocument.presentationml.notesSlide+xml"/>
  <Override PartName="/ppt/tags/tag22.xml" ContentType="application/vnd.openxmlformats-officedocument.presentationml.tags+xml"/>
  <Override PartName="/ppt/tags/tag23.xml" ContentType="application/vnd.openxmlformats-officedocument.presentationml.tags+xml"/>
  <Override PartName="/ppt/notesSlides/notesSlide36.xml" ContentType="application/vnd.openxmlformats-officedocument.presentationml.notesSlide+xml"/>
  <Override PartName="/ppt/tags/tag24.xml" ContentType="application/vnd.openxmlformats-officedocument.presentationml.tags+xml"/>
  <Override PartName="/ppt/notesSlides/notesSlide37.xml" ContentType="application/vnd.openxmlformats-officedocument.presentationml.notesSlide+xml"/>
  <Override PartName="/ppt/tags/tag25.xml" ContentType="application/vnd.openxmlformats-officedocument.presentationml.tags+xml"/>
  <Override PartName="/ppt/notesSlides/notesSlide38.xml" ContentType="application/vnd.openxmlformats-officedocument.presentationml.notesSlide+xml"/>
  <Override PartName="/ppt/tags/tag26.xml" ContentType="application/vnd.openxmlformats-officedocument.presentationml.tags+xml"/>
  <Override PartName="/ppt/notesSlides/notesSlide39.xml" ContentType="application/vnd.openxmlformats-officedocument.presentationml.notesSlide+xml"/>
  <Override PartName="/ppt/tags/tag27.xml" ContentType="application/vnd.openxmlformats-officedocument.presentationml.tags+xml"/>
  <Override PartName="/ppt/notesSlides/notesSlide40.xml" ContentType="application/vnd.openxmlformats-officedocument.presentationml.notesSlide+xml"/>
  <Override PartName="/ppt/tags/tag28.xml" ContentType="application/vnd.openxmlformats-officedocument.presentationml.tags+xml"/>
  <Override PartName="/ppt/notesSlides/notesSlide41.xml" ContentType="application/vnd.openxmlformats-officedocument.presentationml.notesSlide+xml"/>
  <Override PartName="/ppt/tags/tag29.xml" ContentType="application/vnd.openxmlformats-officedocument.presentationml.tags+xml"/>
  <Override PartName="/ppt/notesSlides/notesSlide42.xml" ContentType="application/vnd.openxmlformats-officedocument.presentationml.notesSlide+xml"/>
  <Override PartName="/ppt/tags/tag30.xml" ContentType="application/vnd.openxmlformats-officedocument.presentationml.tags+xml"/>
  <Override PartName="/ppt/notesSlides/notesSlide43.xml" ContentType="application/vnd.openxmlformats-officedocument.presentationml.notesSlide+xml"/>
  <Override PartName="/ppt/tags/tag31.xml" ContentType="application/vnd.openxmlformats-officedocument.presentationml.tags+xml"/>
  <Override PartName="/ppt/comments/modernComment_7FFFE69F_225D4DD3.xml" ContentType="application/vnd.ms-powerpoint.comments+xml"/>
  <Override PartName="/ppt/tags/tag32.xml" ContentType="application/vnd.openxmlformats-officedocument.presentationml.tags+xml"/>
  <Override PartName="/ppt/notesSlides/notesSlide44.xml" ContentType="application/vnd.openxmlformats-officedocument.presentationml.notesSlide+xml"/>
  <Override PartName="/ppt/tags/tag33.xml" ContentType="application/vnd.openxmlformats-officedocument.presentationml.tags+xml"/>
  <Override PartName="/ppt/notesSlides/notesSlide45.xml" ContentType="application/vnd.openxmlformats-officedocument.presentationml.notesSlide+xml"/>
  <Override PartName="/ppt/comments/modernComment_7FFFE640_B8C64124.xml" ContentType="application/vnd.ms-powerpoint.comments+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tags/tag34.xml" ContentType="application/vnd.openxmlformats-officedocument.presentationml.tags+xml"/>
  <Override PartName="/ppt/notesSlides/notesSlide46.xml" ContentType="application/vnd.openxmlformats-officedocument.presentationml.notesSlide+xml"/>
  <Override PartName="/ppt/tags/tag35.xml" ContentType="application/vnd.openxmlformats-officedocument.presentationml.tags+xml"/>
  <Override PartName="/ppt/comments/modernComment_313_C349988C.xml" ContentType="application/vnd.ms-powerpoint.comments+xml"/>
  <Override PartName="/ppt/notesSlides/notesSlide47.xml" ContentType="application/vnd.openxmlformats-officedocument.presentationml.notesSlide+xml"/>
  <Override PartName="/ppt/comments/modernComment_7FE4E4C8_793C3742.xml" ContentType="application/vnd.ms-powerpoint.comments+xml"/>
  <Override PartName="/ppt/tags/tag36.xml" ContentType="application/vnd.openxmlformats-officedocument.presentationml.tags+xml"/>
  <Override PartName="/ppt/notesSlides/notesSlide48.xml" ContentType="application/vnd.openxmlformats-officedocument.presentationml.notesSlide+xml"/>
  <Override PartName="/ppt/tags/tag37.xml" ContentType="application/vnd.openxmlformats-officedocument.presentationml.tags+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comments/modernComment_7FFFE6DE_92D007B5.xml" ContentType="application/vnd.ms-powerpoint.comments+xml"/>
  <Override PartName="/ppt/tags/tag38.xml" ContentType="application/vnd.openxmlformats-officedocument.presentationml.tags+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comments/modernComment_40F_BBEEC6A.xml" ContentType="application/vnd.ms-powerpoint.comments+xml"/>
  <Override PartName="/ppt/notesSlides/notesSlide53.xml" ContentType="application/vnd.openxmlformats-officedocument.presentationml.notesSlide+xml"/>
  <Override PartName="/ppt/comments/modernComment_159_9A6A2389.xml" ContentType="application/vnd.ms-powerpoint.comments+xml"/>
  <Override PartName="/ppt/tags/tag39.xml" ContentType="application/vnd.openxmlformats-officedocument.presentationml.tags+xml"/>
  <Override PartName="/ppt/notesSlides/notesSlide54.xml" ContentType="application/vnd.openxmlformats-officedocument.presentationml.notesSlide+xml"/>
  <Override PartName="/ppt/comments/modernComment_16F_3C29BE62.xml" ContentType="application/vnd.ms-powerpoint.comments+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5.xml" ContentType="application/vnd.openxmlformats-officedocument.themeOverr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6.xml" ContentType="application/vnd.openxmlformats-officedocument.themeOverr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theme/themeOverride7.xml" ContentType="application/vnd.openxmlformats-officedocument.themeOverr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comments/modernComment_E04_213DA9D7.xml" ContentType="application/vnd.ms-powerpoint.comments+xml"/>
  <Override PartName="/ppt/comments/modernComment_7FFFE641_493D8BCF.xml" ContentType="application/vnd.ms-powerpoint.comments+xml"/>
  <Override PartName="/ppt/tags/tag40.xml" ContentType="application/vnd.openxmlformats-officedocument.presentationml.tags+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comments/modernComment_4C8_364AD4C2.xml" ContentType="application/vnd.ms-powerpoint.comments+xml"/>
  <Override PartName="/ppt/tags/tag41.xml" ContentType="application/vnd.openxmlformats-officedocument.presentationml.tags+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comments/modernComment_7FFFE699_2E62B290.xml" ContentType="application/vnd.ms-powerpoint.comments+xml"/>
  <Override PartName="/ppt/comments/modernComment_7FFFE69B_45609953.xml" ContentType="application/vnd.ms-powerpoint.comments+xml"/>
  <Override PartName="/ppt/comments/modernComment_7FFFE702_6BB4151.xml" ContentType="application/vnd.ms-powerpoint.comments+xml"/>
  <Override PartName="/ppt/comments/modernComment_7FFFE69C_F3515225.xml" ContentType="application/vnd.ms-powerpoint.comments+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tags/tag42.xml" ContentType="application/vnd.openxmlformats-officedocument.presentationml.tags+xml"/>
  <Override PartName="/ppt/notesSlides/notesSlide65.xml" ContentType="application/vnd.openxmlformats-officedocument.presentationml.notesSlide+xml"/>
  <Override PartName="/ppt/comments/modernComment_B60_FC8447AA.xml" ContentType="application/vnd.ms-powerpoint.comments+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tags/tag43.xml" ContentType="application/vnd.openxmlformats-officedocument.presentationml.tags+xml"/>
  <Override PartName="/ppt/notesSlides/notesSlide72.xml" ContentType="application/vnd.openxmlformats-officedocument.presentationml.notesSlide+xml"/>
  <Override PartName="/ppt/comments/modernComment_3C9_8401D6A4.xml" ContentType="application/vnd.ms-powerpoint.comments+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comments/modernComment_7FFFE5DE_1C917AC6.xml" ContentType="application/vnd.ms-powerpoint.comments+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comments/modernComment_7FE4E60F_87F629D3.xml" ContentType="application/vnd.ms-powerpoint.comments+xml"/>
  <Override PartName="/ppt/notesSlides/notesSlide77.xml" ContentType="application/vnd.openxmlformats-officedocument.presentationml.notesSlide+xml"/>
  <Override PartName="/ppt/comments/modernComment_1D8_17B041C7.xml" ContentType="application/vnd.ms-powerpoint.comments+xml"/>
  <Override PartName="/ppt/notesSlides/notesSlide78.xml" ContentType="application/vnd.openxmlformats-officedocument.presentationml.notesSlide+xml"/>
  <Override PartName="/ppt/tags/tag44.xml" ContentType="application/vnd.openxmlformats-officedocument.presentationml.tags+xml"/>
  <Override PartName="/ppt/notesSlides/notesSlide79.xml" ContentType="application/vnd.openxmlformats-officedocument.presentationml.notesSlide+xml"/>
  <Override PartName="/ppt/ink/ink1.xml" ContentType="application/inkml+xml"/>
  <Override PartName="/ppt/ink/ink2.xml" ContentType="application/inkml+xml"/>
  <Override PartName="/ppt/tags/tag45.xml" ContentType="application/vnd.openxmlformats-officedocument.presentationml.tags+xml"/>
  <Override PartName="/ppt/notesSlides/notesSlide80.xml" ContentType="application/vnd.openxmlformats-officedocument.presentationml.notesSlide+xml"/>
  <Override PartName="/ppt/comments/modernComment_7FFFE6E3_CA5DCE8D.xml" ContentType="application/vnd.ms-powerpoint.comments+xml"/>
  <Override PartName="/ppt/ink/ink3.xml" ContentType="application/inkml+xml"/>
  <Override PartName="/ppt/ink/ink4.xml" ContentType="application/inkml+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comments/modernComment_7FFFE6E4_8CB4A26F.xml" ContentType="application/vnd.ms-powerpoint.comments+xml"/>
  <Override PartName="/ppt/notesSlides/notesSlide84.xml" ContentType="application/vnd.openxmlformats-officedocument.presentationml.notesSlide+xml"/>
  <Override PartName="/ppt/comments/modernComment_7FFFE6E5_C973C161.xml" ContentType="application/vnd.ms-powerpoint.comments+xml"/>
  <Override PartName="/ppt/notesSlides/notesSlide85.xml" ContentType="application/vnd.openxmlformats-officedocument.presentationml.notesSlide+xml"/>
  <Override PartName="/ppt/comments/modernComment_7FFFE6E6_6C5F516A.xml" ContentType="application/vnd.ms-powerpoint.comments+xml"/>
  <Override PartName="/ppt/notesSlides/notesSlide86.xml" ContentType="application/vnd.openxmlformats-officedocument.presentationml.notesSlide+xml"/>
  <Override PartName="/ppt/tags/tag46.xml" ContentType="application/vnd.openxmlformats-officedocument.presentationml.tags+xml"/>
  <Override PartName="/ppt/comments/modernComment_7FFFE6D8_E2896A17.xml" ContentType="application/vnd.ms-powerpoint.comments+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comments/modernComment_7FFFE6DA_1F0A03A4.xml" ContentType="application/vnd.ms-powerpoint.comments+xml"/>
  <Override PartName="/ppt/notesSlides/notesSlide87.xml" ContentType="application/vnd.openxmlformats-officedocument.presentationml.notesSlide+xml"/>
  <Override PartName="/ppt/comments/modernComment_7FFFE6D0_37C1A38A.xml" ContentType="application/vnd.ms-powerpoint.comments+xml"/>
  <Override PartName="/ppt/comments/modernComment_7FFFE6D1_6222C3FA.xml" ContentType="application/vnd.ms-powerpoint.comments+xml"/>
  <Override PartName="/ppt/comments/modernComment_EA4_56A3D87A.xml" ContentType="application/vnd.ms-powerpoint.comments+xml"/>
  <Override PartName="/ppt/comments/modernComment_7FFFE68E_1A4EC933.xml" ContentType="application/vnd.ms-powerpoint.comments+xml"/>
  <Override PartName="/ppt/notesSlides/notesSlide88.xml" ContentType="application/vnd.openxmlformats-officedocument.presentationml.notesSlide+xml"/>
  <Override PartName="/ppt/comments/modernComment_7FFFE6ED_38BDD7E7.xml" ContentType="application/vnd.ms-powerpoint.comments+xml"/>
  <Override PartName="/ppt/tags/tag47.xml" ContentType="application/vnd.openxmlformats-officedocument.presentationml.tags+xml"/>
  <Override PartName="/ppt/notesSlides/notesSlide89.xml" ContentType="application/vnd.openxmlformats-officedocument.presentationml.notesSlide+xml"/>
  <Override PartName="/ppt/tags/tag48.xml" ContentType="application/vnd.openxmlformats-officedocument.presentationml.tags+xml"/>
  <Override PartName="/ppt/notesSlides/notesSlide90.xml" ContentType="application/vnd.openxmlformats-officedocument.presentationml.notesSlide+xml"/>
  <Override PartName="/ppt/comments/modernComment_7FFFE6EE_3E2AEF76.xml" ContentType="application/vnd.ms-powerpoint.comments+xml"/>
  <Override PartName="/ppt/notesSlides/notesSlide91.xml" ContentType="application/vnd.openxmlformats-officedocument.presentationml.notesSlide+xml"/>
  <Override PartName="/ppt/tags/tag49.xml" ContentType="application/vnd.openxmlformats-officedocument.presentationml.tags+xml"/>
  <Override PartName="/ppt/notesSlides/notesSlide92.xml" ContentType="application/vnd.openxmlformats-officedocument.presentationml.notesSlide+xml"/>
  <Override PartName="/ppt/comments/modernComment_7FFFE690_48B3DE2D.xml" ContentType="application/vnd.ms-powerpoint.comments+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comments/modernComment_7FFFE6BD_2C00EDB0.xml" ContentType="application/vnd.ms-powerpoint.comments+xml"/>
  <Override PartName="/ppt/tags/tag50.xml" ContentType="application/vnd.openxmlformats-officedocument.presentationml.tags+xml"/>
  <Override PartName="/ppt/notesSlides/notesSlide98.xml" ContentType="application/vnd.openxmlformats-officedocument.presentationml.notesSlide+xml"/>
  <Override PartName="/ppt/tags/tag51.xml" ContentType="application/vnd.openxmlformats-officedocument.presentationml.tags+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tags/tag52.xml" ContentType="application/vnd.openxmlformats-officedocument.presentationml.tags+xml"/>
  <Override PartName="/ppt/notesSlides/notesSlide102.xml" ContentType="application/vnd.openxmlformats-officedocument.presentationml.notesSlide+xml"/>
  <Override PartName="/ppt/tags/tag53.xml" ContentType="application/vnd.openxmlformats-officedocument.presentationml.tags+xml"/>
  <Override PartName="/ppt/notesSlides/notesSlide103.xml" ContentType="application/vnd.openxmlformats-officedocument.presentationml.notesSlide+xml"/>
  <Override PartName="/ppt/comments/modernComment_7FE4E662_875B665F.xml" ContentType="application/vnd.ms-powerpoint.comments+xml"/>
  <Override PartName="/ppt/tags/tag54.xml" ContentType="application/vnd.openxmlformats-officedocument.presentationml.tags+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07.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comments/modernComment_7FA35700_CB8F9EC3.xml" ContentType="application/vnd.ms-powerpoint.comments+xml"/>
  <Override PartName="/ppt/notesSlides/notesSlide110.xml" ContentType="application/vnd.openxmlformats-officedocument.presentationml.notesSlide+xml"/>
  <Override PartName="/ppt/comments/modernComment_7FFFE6E0_A7064F72.xml" ContentType="application/vnd.ms-powerpoint.comments+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comments/modernComment_E0E_6AD41C6D.xml" ContentType="application/vnd.ms-powerpoint.comments+xml"/>
  <Override PartName="/ppt/tags/tag55.xml" ContentType="application/vnd.openxmlformats-officedocument.presentationml.tags+xml"/>
  <Override PartName="/ppt/notesSlides/notesSlide115.xml" ContentType="application/vnd.openxmlformats-officedocument.presentationml.notesSlide+xml"/>
  <Override PartName="/ppt/tags/tag56.xml" ContentType="application/vnd.openxmlformats-officedocument.presentationml.tags+xml"/>
  <Override PartName="/ppt/notesSlides/notesSlide116.xml" ContentType="application/vnd.openxmlformats-officedocument.presentationml.notesSlide+xml"/>
  <Override PartName="/ppt/tags/tag57.xml" ContentType="application/vnd.openxmlformats-officedocument.presentationml.tags+xml"/>
  <Override PartName="/ppt/notesSlides/notesSlide117.xml" ContentType="application/vnd.openxmlformats-officedocument.presentationml.notesSlide+xml"/>
  <Override PartName="/ppt/comments/modernComment_7FA35744_C9DB5526.xml" ContentType="application/vnd.ms-powerpoint.comments+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tags/tag58.xml" ContentType="application/vnd.openxmlformats-officedocument.presentationml.tags+xml"/>
  <Override PartName="/ppt/notesSlides/notesSlide118.xml" ContentType="application/vnd.openxmlformats-officedocument.presentationml.notesSlide+xml"/>
  <Override PartName="/ppt/notesSlides/notesSlide119.xml" ContentType="application/vnd.openxmlformats-officedocument.presentationml.notesSlide+xml"/>
  <Override PartName="/ppt/tags/tag59.xml" ContentType="application/vnd.openxmlformats-officedocument.presentationml.tags+xml"/>
  <Override PartName="/ppt/notesSlides/notesSlide120.xml" ContentType="application/vnd.openxmlformats-officedocument.presentationml.notesSlide+xml"/>
  <Override PartName="/ppt/tags/tag60.xml" ContentType="application/vnd.openxmlformats-officedocument.presentationml.tags+xml"/>
  <Override PartName="/ppt/notesSlides/notesSlide121.xml" ContentType="application/vnd.openxmlformats-officedocument.presentationml.notesSlide+xml"/>
  <Override PartName="/ppt/tags/tag61.xml" ContentType="application/vnd.openxmlformats-officedocument.presentationml.tags+xml"/>
  <Override PartName="/ppt/notesSlides/notesSlide122.xml" ContentType="application/vnd.openxmlformats-officedocument.presentationml.notesSlide+xml"/>
  <Override PartName="/ppt/notesSlides/notesSlide123.xml" ContentType="application/vnd.openxmlformats-officedocument.presentationml.notesSlide+xml"/>
  <Override PartName="/ppt/notesSlides/notesSlide124.xml" ContentType="application/vnd.openxmlformats-officedocument.presentationml.notesSlide+xml"/>
  <Override PartName="/ppt/notesSlides/notesSlide125.xml" ContentType="application/vnd.openxmlformats-officedocument.presentationml.notesSlide+xml"/>
  <Override PartName="/ppt/comments/modernComment_7FFFE6D7_5D38C9DE.xml" ContentType="application/vnd.ms-powerpoint.comments+xml"/>
  <Override PartName="/ppt/tags/tag62.xml" ContentType="application/vnd.openxmlformats-officedocument.presentationml.tags+xml"/>
  <Override PartName="/ppt/comments/modernComment_BEB_728B9C18.xml" ContentType="application/vnd.ms-powerpoint.comments+xml"/>
  <Override PartName="/ppt/tags/tag63.xml" ContentType="application/vnd.openxmlformats-officedocument.presentationml.tags+xml"/>
  <Override PartName="/ppt/notesSlides/notesSlide126.xml" ContentType="application/vnd.openxmlformats-officedocument.presentationml.notesSlide+xml"/>
  <Override PartName="/ppt/notesSlides/notesSlide127.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tags/tag64.xml" ContentType="application/vnd.openxmlformats-officedocument.presentationml.tags+xml"/>
  <Override PartName="/ppt/notesSlides/notesSlide128.xml" ContentType="application/vnd.openxmlformats-officedocument.presentationml.notesSlide+xml"/>
  <Override PartName="/ppt/comments/modernComment_2B2_F4F107DF.xml" ContentType="application/vnd.ms-powerpoint.comments+xml"/>
  <Override PartName="/ppt/notesSlides/notesSlide129.xml" ContentType="application/vnd.openxmlformats-officedocument.presentationml.notesSlide+xml"/>
  <Override PartName="/ppt/notesSlides/notesSlide130.xml" ContentType="application/vnd.openxmlformats-officedocument.presentationml.notesSlide+xml"/>
  <Override PartName="/ppt/tags/tag65.xml" ContentType="application/vnd.openxmlformats-officedocument.presentationml.tags+xml"/>
  <Override PartName="/ppt/notesSlides/notesSlide131.xml" ContentType="application/vnd.openxmlformats-officedocument.presentationml.notesSlide+xml"/>
  <Override PartName="/ppt/tags/tag66.xml" ContentType="application/vnd.openxmlformats-officedocument.presentationml.tags+xml"/>
  <Override PartName="/ppt/notesSlides/notesSlide132.xml" ContentType="application/vnd.openxmlformats-officedocument.presentationml.notesSlide+xml"/>
  <Override PartName="/ppt/notesSlides/notesSlide133.xml" ContentType="application/vnd.openxmlformats-officedocument.presentationml.notesSlide+xml"/>
  <Override PartName="/ppt/notesSlides/notesSlide134.xml" ContentType="application/vnd.openxmlformats-officedocument.presentationml.notesSlide+xml"/>
  <Override PartName="/ppt/comments/modernComment_7FFFE6EA_BCA7A4E2.xml" ContentType="application/vnd.ms-powerpoint.comments+xml"/>
  <Override PartName="/ppt/tags/tag67.xml" ContentType="application/vnd.openxmlformats-officedocument.presentationml.tags+xml"/>
  <Override PartName="/ppt/notesSlides/notesSlide135.xml" ContentType="application/vnd.openxmlformats-officedocument.presentationml.notesSlide+xml"/>
  <Override PartName="/ppt/tags/tag68.xml" ContentType="application/vnd.openxmlformats-officedocument.presentationml.tags+xml"/>
  <Override PartName="/ppt/notesSlides/notesSlide136.xml" ContentType="application/vnd.openxmlformats-officedocument.presentationml.notesSlide+xml"/>
  <Override PartName="/ppt/comments/modernComment_474_EB319A3C.xml" ContentType="application/vnd.ms-powerpoint.comments+xml"/>
  <Override PartName="/ppt/comments/modernComment_7FFFE6BC_870AC8B8.xml" ContentType="application/vnd.ms-powerpoint.comments+xml"/>
  <Override PartName="/ppt/tags/tag69.xml" ContentType="application/vnd.openxmlformats-officedocument.presentationml.tags+xml"/>
  <Override PartName="/ppt/notesSlides/notesSlide137.xml" ContentType="application/vnd.openxmlformats-officedocument.presentationml.notesSlide+xml"/>
  <Override PartName="/ppt/tags/tag70.xml" ContentType="application/vnd.openxmlformats-officedocument.presentationml.tags+xml"/>
  <Override PartName="/ppt/notesSlides/notesSlide138.xml" ContentType="application/vnd.openxmlformats-officedocument.presentationml.notesSlide+xml"/>
  <Override PartName="/ppt/notesSlides/notesSlide139.xml" ContentType="application/vnd.openxmlformats-officedocument.presentationml.notesSlide+xml"/>
  <Override PartName="/ppt/notesSlides/notesSlide140.xml" ContentType="application/vnd.openxmlformats-officedocument.presentationml.notesSlide+xml"/>
  <Override PartName="/ppt/notesSlides/notesSlide141.xml" ContentType="application/vnd.openxmlformats-officedocument.presentationml.notesSlide+xml"/>
  <Override PartName="/ppt/comments/modernComment_7FFFE6E7_1E0EB415.xml" ContentType="application/vnd.ms-powerpoint.comments+xml"/>
  <Override PartName="/ppt/notesSlides/notesSlide142.xml" ContentType="application/vnd.openxmlformats-officedocument.presentationml.notesSlide+xml"/>
  <Override PartName="/ppt/notesSlides/notesSlide143.xml" ContentType="application/vnd.openxmlformats-officedocument.presentationml.notesSlide+xml"/>
  <Override PartName="/ppt/comments/modernComment_7FFFE6B6_1F5F1D6F.xml" ContentType="application/vnd.ms-powerpoint.comments+xml"/>
  <Override PartName="/ppt/notesSlides/notesSlide144.xml" ContentType="application/vnd.openxmlformats-officedocument.presentationml.notesSlide+xml"/>
  <Override PartName="/ppt/comments/modernComment_7FFFE6B5_579F5C0C.xml" ContentType="application/vnd.ms-powerpoint.comments+xml"/>
  <Override PartName="/ppt/notesSlides/notesSlide145.xml" ContentType="application/vnd.openxmlformats-officedocument.presentationml.notesSlide+xml"/>
  <Override PartName="/ppt/tags/tag71.xml" ContentType="application/vnd.openxmlformats-officedocument.presentationml.tags+xml"/>
  <Override PartName="/ppt/notesSlides/notesSlide146.xml" ContentType="application/vnd.openxmlformats-officedocument.presentationml.notesSlide+xml"/>
  <Override PartName="/ppt/tags/tag72.xml" ContentType="application/vnd.openxmlformats-officedocument.presentationml.tags+xml"/>
  <Override PartName="/ppt/tags/tag73.xml" ContentType="application/vnd.openxmlformats-officedocument.presentationml.tags+xml"/>
  <Override PartName="/ppt/notesSlides/notesSlide147.xml" ContentType="application/vnd.openxmlformats-officedocument.presentationml.notesSlide+xml"/>
  <Override PartName="/ppt/notesSlides/notesSlide148.xml" ContentType="application/vnd.openxmlformats-officedocument.presentationml.notesSlide+xml"/>
  <Override PartName="/ppt/notesSlides/notesSlide149.xml" ContentType="application/vnd.openxmlformats-officedocument.presentationml.notesSlide+xml"/>
  <Override PartName="/ppt/notesSlides/notesSlide150.xml" ContentType="application/vnd.openxmlformats-officedocument.presentationml.notesSlide+xml"/>
  <Override PartName="/ppt/comments/modernComment_2D5_21EE4A49.xml" ContentType="application/vnd.ms-powerpoint.comments+xml"/>
  <Override PartName="/ppt/notesSlides/notesSlide151.xml" ContentType="application/vnd.openxmlformats-officedocument.presentationml.notesSlide+xml"/>
  <Override PartName="/ppt/notesSlides/notesSlide152.xml" ContentType="application/vnd.openxmlformats-officedocument.presentationml.notesSlide+xml"/>
  <Override PartName="/ppt/comments/modernComment_2D7_437E4A74.xml" ContentType="application/vnd.ms-powerpoint.comments+xml"/>
  <Override PartName="/ppt/tags/tag74.xml" ContentType="application/vnd.openxmlformats-officedocument.presentationml.tags+xml"/>
  <Override PartName="/ppt/comments/modernComment_DF0_CD96F08E.xml" ContentType="application/vnd.ms-powerpoint.comments+xml"/>
  <Override PartName="/ppt/comments/modernComment_7FFFE6D6_C6380867.xml" ContentType="application/vnd.ms-powerpoint.comments+xml"/>
  <Override PartName="/ppt/tags/tag75.xml" ContentType="application/vnd.openxmlformats-officedocument.presentationml.tags+xml"/>
  <Override PartName="/ppt/tags/tag76.xml" ContentType="application/vnd.openxmlformats-officedocument.presentationml.tags+xml"/>
  <Override PartName="/ppt/notesSlides/notesSlide153.xml" ContentType="application/vnd.openxmlformats-officedocument.presentationml.notesSlide+xml"/>
  <Override PartName="/ppt/tags/tag77.xml" ContentType="application/vnd.openxmlformats-officedocument.presentationml.tags+xml"/>
  <Override PartName="/ppt/notesSlides/notesSlide154.xml" ContentType="application/vnd.openxmlformats-officedocument.presentationml.notesSlide+xml"/>
  <Override PartName="/ppt/comments/modernComment_7FFFE6A8_7416F014.xml" ContentType="application/vnd.ms-powerpoint.comments+xml"/>
  <Override PartName="/ppt/tags/tag78.xml" ContentType="application/vnd.openxmlformats-officedocument.presentationml.tags+xml"/>
  <Override PartName="/ppt/notesSlides/notesSlide155.xml" ContentType="application/vnd.openxmlformats-officedocument.presentationml.notesSlide+xml"/>
  <Override PartName="/ppt/notesSlides/notesSlide156.xml" ContentType="application/vnd.openxmlformats-officedocument.presentationml.notesSlide+xml"/>
  <Override PartName="/ppt/tags/tag79.xml" ContentType="application/vnd.openxmlformats-officedocument.presentationml.tags+xml"/>
  <Override PartName="/ppt/notesSlides/notesSlide157.xml" ContentType="application/vnd.openxmlformats-officedocument.presentationml.notesSlide+xml"/>
  <Override PartName="/ppt/comments/modernComment_2D0_7011CF95.xml" ContentType="application/vnd.ms-powerpoint.comments+xml"/>
  <Override PartName="/ppt/tags/tag80.xml" ContentType="application/vnd.openxmlformats-officedocument.presentationml.tags+xml"/>
  <Override PartName="/ppt/notesSlides/notesSlide158.xml" ContentType="application/vnd.openxmlformats-officedocument.presentationml.notesSlide+xml"/>
  <Override PartName="/ppt/comments/modernComment_7FFFE6AA_E0896937.xml" ContentType="application/vnd.ms-powerpoint.comments+xml"/>
  <Override PartName="/ppt/notesSlides/notesSlide159.xml" ContentType="application/vnd.openxmlformats-officedocument.presentationml.notesSlide+xml"/>
  <Override PartName="/ppt/comments/modernComment_7FFFE6EB_21808C7D.xml" ContentType="application/vnd.ms-powerpoint.comments+xml"/>
  <Override PartName="/ppt/tags/tag81.xml" ContentType="application/vnd.openxmlformats-officedocument.presentationml.tags+xml"/>
  <Override PartName="/ppt/notesSlides/notesSlide160.xml" ContentType="application/vnd.openxmlformats-officedocument.presentationml.notesSlide+xml"/>
  <Override PartName="/ppt/notesSlides/notesSlide161.xml" ContentType="application/vnd.openxmlformats-officedocument.presentationml.notesSlide+xml"/>
  <Override PartName="/ppt/notesSlides/notesSlide162.xml" ContentType="application/vnd.openxmlformats-officedocument.presentationml.notesSlide+xml"/>
  <Override PartName="/ppt/comments/modernComment_7FE4E5A1_88FEF0AE.xml" ContentType="application/vnd.ms-powerpoint.comments+xml"/>
  <Override PartName="/ppt/notesSlides/notesSlide163.xml" ContentType="application/vnd.openxmlformats-officedocument.presentationml.notesSlide+xml"/>
  <Override PartName="/ppt/comments/modernComment_7FFFE6F0_21AF6043.xml" ContentType="application/vnd.ms-powerpoint.comments+xml"/>
  <Override PartName="/ppt/notesSlides/notesSlide164.xml" ContentType="application/vnd.openxmlformats-officedocument.presentationml.notesSlide+xml"/>
  <Override PartName="/ppt/comments/modernComment_7FFFE6F1_2D7A1A37.xml" ContentType="application/vnd.ms-powerpoint.comments+xml"/>
  <Override PartName="/ppt/tags/tag82.xml" ContentType="application/vnd.openxmlformats-officedocument.presentationml.tags+xml"/>
  <Override PartName="/ppt/notesSlides/notesSlide165.xml" ContentType="application/vnd.openxmlformats-officedocument.presentationml.notesSlide+xml"/>
  <Override PartName="/ppt/tags/tag83.xml" ContentType="application/vnd.openxmlformats-officedocument.presentationml.tags+xml"/>
  <Override PartName="/ppt/notesSlides/notesSlide166.xml" ContentType="application/vnd.openxmlformats-officedocument.presentationml.notesSlide+xml"/>
  <Override PartName="/ppt/notesSlides/notesSlide167.xml" ContentType="application/vnd.openxmlformats-officedocument.presentationml.notesSlide+xml"/>
  <Override PartName="/ppt/comments/modernComment_7FFFE6F2_D703F32C.xml" ContentType="application/vnd.ms-powerpoint.comments+xml"/>
  <Override PartName="/ppt/notesSlides/notesSlide168.xml" ContentType="application/vnd.openxmlformats-officedocument.presentationml.notesSlide+xml"/>
  <Override PartName="/ppt/notesSlides/notesSlide169.xml" ContentType="application/vnd.openxmlformats-officedocument.presentationml.notesSlide+xml"/>
  <Override PartName="/ppt/notesSlides/notesSlide170.xml" ContentType="application/vnd.openxmlformats-officedocument.presentationml.notesSlide+xml"/>
  <Override PartName="/ppt/notesSlides/notesSlide171.xml" ContentType="application/vnd.openxmlformats-officedocument.presentationml.notesSlide+xml"/>
  <Override PartName="/ppt/notesSlides/notesSlide172.xml" ContentType="application/vnd.openxmlformats-officedocument.presentationml.notesSlide+xml"/>
  <Override PartName="/ppt/comments/modernComment_3880_F9B9EBE2.xml" ContentType="application/vnd.ms-powerpoint.comments+xml"/>
  <Override PartName="/ppt/notesSlides/notesSlide173.xml" ContentType="application/vnd.openxmlformats-officedocument.presentationml.notesSlide+xml"/>
  <Override PartName="/ppt/tags/tag84.xml" ContentType="application/vnd.openxmlformats-officedocument.presentationml.tags+xml"/>
  <Override PartName="/ppt/notesSlides/notesSlide174.xml" ContentType="application/vnd.openxmlformats-officedocument.presentationml.notesSlide+xml"/>
  <Override PartName="/ppt/comments/modernComment_7FE4E65A_5FF2CDAC.xml" ContentType="application/vnd.ms-powerpoint.comments+xml"/>
  <Override PartName="/ppt/comments/modernComment_7FE4E611_CD2A9491.xml" ContentType="application/vnd.ms-powerpoint.comments+xml"/>
  <Override PartName="/ppt/notesSlides/notesSlide175.xml" ContentType="application/vnd.openxmlformats-officedocument.presentationml.notesSlide+xml"/>
  <Override PartName="/ppt/notesSlides/notesSlide176.xml" ContentType="application/vnd.openxmlformats-officedocument.presentationml.notesSlide+xml"/>
  <Override PartName="/ppt/notesSlides/notesSlide177.xml" ContentType="application/vnd.openxmlformats-officedocument.presentationml.notesSlide+xml"/>
  <Override PartName="/ppt/notesSlides/notesSlide178.xml" ContentType="application/vnd.openxmlformats-officedocument.presentationml.notesSlide+xml"/>
  <Override PartName="/ppt/comments/modernComment_7FFFE637_6EF82701.xml" ContentType="application/vnd.ms-powerpoint.comments+xml"/>
  <Override PartName="/ppt/tags/tag85.xml" ContentType="application/vnd.openxmlformats-officedocument.presentationml.tags+xml"/>
  <Override PartName="/ppt/notesSlides/notesSlide179.xml" ContentType="application/vnd.openxmlformats-officedocument.presentationml.notesSlide+xml"/>
  <Override PartName="/ppt/notesSlides/notesSlide180.xml" ContentType="application/vnd.openxmlformats-officedocument.presentationml.notesSlide+xml"/>
  <Override PartName="/ppt/notesSlides/notesSlide181.xml" ContentType="application/vnd.openxmlformats-officedocument.presentationml.notesSlide+xml"/>
  <Override PartName="/ppt/notesSlides/notesSlide182.xml" ContentType="application/vnd.openxmlformats-officedocument.presentationml.notesSlide+xml"/>
  <Override PartName="/ppt/tags/tag86.xml" ContentType="application/vnd.openxmlformats-officedocument.presentationml.tags+xml"/>
  <Override PartName="/ppt/notesSlides/notesSlide183.xml" ContentType="application/vnd.openxmlformats-officedocument.presentationml.notesSlide+xml"/>
  <Override PartName="/ppt/comments/modernComment_2EA_6C03A8C.xml" ContentType="application/vnd.ms-powerpoint.comments+xml"/>
  <Override PartName="/ppt/notesSlides/notesSlide184.xml" ContentType="application/vnd.openxmlformats-officedocument.presentationml.notesSlide+xml"/>
  <Override PartName="/ppt/tags/tag87.xml" ContentType="application/vnd.openxmlformats-officedocument.presentationml.tags+xml"/>
  <Override PartName="/ppt/notesSlides/notesSlide185.xml" ContentType="application/vnd.openxmlformats-officedocument.presentationml.notesSlide+xml"/>
  <Override PartName="/ppt/notesSlides/notesSlide186.xml" ContentType="application/vnd.openxmlformats-officedocument.presentationml.notesSlide+xml"/>
  <Override PartName="/ppt/comments/modernComment_7FA356FE_A4FAF693.xml" ContentType="application/vnd.ms-powerpoint.comments+xml"/>
  <Override PartName="/ppt/comments/modernComment_7FE4E610_DBFA6AE3.xml" ContentType="application/vnd.ms-powerpoint.comments+xml"/>
  <Override PartName="/ppt/notesSlides/notesSlide187.xml" ContentType="application/vnd.openxmlformats-officedocument.presentationml.notesSlide+xml"/>
  <Override PartName="/ppt/notesSlides/notesSlide188.xml" ContentType="application/vnd.openxmlformats-officedocument.presentationml.notesSlide+xml"/>
  <Override PartName="/ppt/comments/modernComment_3877_CFC70AB.xml" ContentType="application/vnd.ms-powerpoint.comments+xml"/>
  <Override PartName="/ppt/comments/modernComment_7FFFE6F4_E0E92935.xml" ContentType="application/vnd.ms-powerpoint.comments+xml"/>
  <Override PartName="/ppt/notesSlides/notesSlide189.xml" ContentType="application/vnd.openxmlformats-officedocument.presentationml.notesSlide+xml"/>
  <Override PartName="/ppt/comments/modernComment_387D_EE8882C0.xml" ContentType="application/vnd.ms-powerpoint.comments+xml"/>
  <Override PartName="/ppt/notesSlides/notesSlide190.xml" ContentType="application/vnd.openxmlformats-officedocument.presentationml.notesSlide+xml"/>
  <Override PartName="/ppt/comments/modernComment_7FFFE6F5_4BDBDF58.xml" ContentType="application/vnd.ms-powerpoint.comments+xml"/>
  <Override PartName="/ppt/notesSlides/notesSlide191.xml" ContentType="application/vnd.openxmlformats-officedocument.presentationml.notesSlide+xml"/>
  <Override PartName="/ppt/notesSlides/notesSlide192.xml" ContentType="application/vnd.openxmlformats-officedocument.presentationml.notesSlide+xml"/>
  <Override PartName="/ppt/notesSlides/notesSlide193.xml" ContentType="application/vnd.openxmlformats-officedocument.presentationml.notesSlide+xml"/>
  <Override PartName="/ppt/notesSlides/notesSlide194.xml" ContentType="application/vnd.openxmlformats-officedocument.presentationml.notesSlide+xml"/>
  <Override PartName="/ppt/comments/modernComment_7FFFE6F6_7FFA3C93.xml" ContentType="application/vnd.ms-powerpoint.comments+xml"/>
  <Override PartName="/ppt/notesSlides/notesSlide195.xml" ContentType="application/vnd.openxmlformats-officedocument.presentationml.notesSlide+xml"/>
  <Override PartName="/ppt/notesSlides/notesSlide196.xml" ContentType="application/vnd.openxmlformats-officedocument.presentationml.notesSlide+xml"/>
  <Override PartName="/ppt/notesSlides/notesSlide197.xml" ContentType="application/vnd.openxmlformats-officedocument.presentationml.notesSlide+xml"/>
  <Override PartName="/ppt/notesSlides/notesSlide198.xml" ContentType="application/vnd.openxmlformats-officedocument.presentationml.notesSlide+xml"/>
  <Override PartName="/ppt/tags/tag88.xml" ContentType="application/vnd.openxmlformats-officedocument.presentationml.tags+xml"/>
  <Override PartName="/ppt/notesSlides/notesSlide199.xml" ContentType="application/vnd.openxmlformats-officedocument.presentationml.notesSlide+xml"/>
  <Override PartName="/ppt/notesSlides/notesSlide200.xml" ContentType="application/vnd.openxmlformats-officedocument.presentationml.notesSlide+xml"/>
  <Override PartName="/ppt/comments/modernComment_7FFFE618_290C3612.xml" ContentType="application/vnd.ms-powerpoint.comments+xml"/>
  <Override PartName="/ppt/notesSlides/notesSlide201.xml" ContentType="application/vnd.openxmlformats-officedocument.presentationml.notesSlide+xml"/>
  <Override PartName="/ppt/tags/tag89.xml" ContentType="application/vnd.openxmlformats-officedocument.presentationml.tags+xml"/>
  <Override PartName="/ppt/notesSlides/notesSlide202.xml" ContentType="application/vnd.openxmlformats-officedocument.presentationml.notesSlide+xml"/>
  <Override PartName="/ppt/notesSlides/notesSlide203.xml" ContentType="application/vnd.openxmlformats-officedocument.presentationml.notesSlide+xml"/>
  <Override PartName="/ppt/comments/modernComment_7FFFE625_C807BA9F.xml" ContentType="application/vnd.ms-powerpoint.comments+xml"/>
  <Override PartName="/ppt/notesSlides/notesSlide204.xml" ContentType="application/vnd.openxmlformats-officedocument.presentationml.notesSlide+xml"/>
  <Override PartName="/ppt/notesSlides/notesSlide205.xml" ContentType="application/vnd.openxmlformats-officedocument.presentationml.notesSlide+xml"/>
  <Override PartName="/ppt/notesSlides/notesSlide206.xml" ContentType="application/vnd.openxmlformats-officedocument.presentationml.notesSlide+xml"/>
  <Override PartName="/ppt/notesSlides/notesSlide207.xml" ContentType="application/vnd.openxmlformats-officedocument.presentationml.notesSlide+xml"/>
  <Override PartName="/ppt/notesSlides/notesSlide208.xml" ContentType="application/vnd.openxmlformats-officedocument.presentationml.notesSlide+xml"/>
  <Override PartName="/ppt/notesSlides/notesSlide209.xml" ContentType="application/vnd.openxmlformats-officedocument.presentationml.notesSlide+xml"/>
  <Override PartName="/ppt/notesSlides/notesSlide210.xml" ContentType="application/vnd.openxmlformats-officedocument.presentationml.notesSlide+xml"/>
  <Override PartName="/ppt/notesSlides/notesSlide211.xml" ContentType="application/vnd.openxmlformats-officedocument.presentationml.notesSlide+xml"/>
  <Override PartName="/ppt/notesSlides/notesSlide212.xml" ContentType="application/vnd.openxmlformats-officedocument.presentationml.notesSlide+xml"/>
  <Override PartName="/ppt/notesSlides/notesSlide213.xml" ContentType="application/vnd.openxmlformats-officedocument.presentationml.notesSlide+xml"/>
  <Override PartName="/ppt/notesSlides/notesSlide214.xml" ContentType="application/vnd.openxmlformats-officedocument.presentationml.notesSlide+xml"/>
  <Override PartName="/ppt/notesSlides/notesSlide215.xml" ContentType="application/vnd.openxmlformats-officedocument.presentationml.notesSlide+xml"/>
  <Override PartName="/ppt/notesSlides/notesSlide216.xml" ContentType="application/vnd.openxmlformats-officedocument.presentationml.notesSlide+xml"/>
  <Override PartName="/ppt/notesSlides/notesSlide217.xml" ContentType="application/vnd.openxmlformats-officedocument.presentationml.notesSlide+xml"/>
  <Override PartName="/ppt/notesSlides/notesSlide218.xml" ContentType="application/vnd.openxmlformats-officedocument.presentationml.notesSlide+xml"/>
  <Override PartName="/ppt/notesSlides/notesSlide219.xml" ContentType="application/vnd.openxmlformats-officedocument.presentationml.notesSlide+xml"/>
  <Override PartName="/ppt/comments/modernComment_7FFFE638_5CD46B90.xml" ContentType="application/vnd.ms-powerpoint.comments+xml"/>
  <Override PartName="/ppt/notesSlides/notesSlide220.xml" ContentType="application/vnd.openxmlformats-officedocument.presentationml.notesSlide+xml"/>
  <Override PartName="/ppt/notesSlides/notesSlide221.xml" ContentType="application/vnd.openxmlformats-officedocument.presentationml.notesSlide+xml"/>
  <Override PartName="/ppt/comments/modernComment_7FFFE620_A0D17F27.xml" ContentType="application/vnd.ms-powerpoint.comments+xml"/>
  <Override PartName="/ppt/comments/modernComment_7FFFE6F8_ABD0A4D7.xml" ContentType="application/vnd.ms-powerpoint.comments+xml"/>
  <Override PartName="/ppt/ink/ink5.xml" ContentType="application/inkml+xml"/>
  <Override PartName="/ppt/notesSlides/notesSlide222.xml" ContentType="application/vnd.openxmlformats-officedocument.presentationml.notesSlide+xml"/>
  <Override PartName="/ppt/comments/modernComment_7FFFE6F9_11A54780.xml" ContentType="application/vnd.ms-powerpoint.comments+xml"/>
  <Override PartName="/ppt/comments/modernComment_7FFFE700_E37F6A8B.xml" ContentType="application/vnd.ms-powerpoint.comments+xml"/>
  <Override PartName="/ppt/notesSlides/notesSlide223.xml" ContentType="application/vnd.openxmlformats-officedocument.presentationml.notesSlide+xml"/>
  <Override PartName="/ppt/notesSlides/notesSlide224.xml" ContentType="application/vnd.openxmlformats-officedocument.presentationml.notesSlide+xml"/>
  <Override PartName="/ppt/notesSlides/notesSlide225.xml" ContentType="application/vnd.openxmlformats-officedocument.presentationml.notesSlide+xml"/>
  <Override PartName="/ppt/notesSlides/notesSlide226.xml" ContentType="application/vnd.openxmlformats-officedocument.presentationml.notesSlide+xml"/>
  <Override PartName="/ppt/notesSlides/notesSlide227.xml" ContentType="application/vnd.openxmlformats-officedocument.presentationml.notesSlide+xml"/>
  <Override PartName="/ppt/notesSlides/notesSlide228.xml" ContentType="application/vnd.openxmlformats-officedocument.presentationml.notesSlide+xml"/>
  <Override PartName="/ppt/notesSlides/notesSlide229.xml" ContentType="application/vnd.openxmlformats-officedocument.presentationml.notesSlide+xml"/>
  <Override PartName="/ppt/notesSlides/notesSlide230.xml" ContentType="application/vnd.openxmlformats-officedocument.presentationml.notesSlide+xml"/>
  <Override PartName="/ppt/comments/modernComment_7FFFE63A_ECBD6977.xml" ContentType="application/vnd.ms-powerpoint.comments+xml"/>
  <Override PartName="/ppt/notesSlides/notesSlide231.xml" ContentType="application/vnd.openxmlformats-officedocument.presentationml.notesSlide+xml"/>
  <Override PartName="/ppt/comments/modernComment_7FFFE639_99730DF5.xml" ContentType="application/vnd.ms-powerpoint.comments+xml"/>
  <Override PartName="/ppt/notesSlides/notesSlide232.xml" ContentType="application/vnd.openxmlformats-officedocument.presentationml.notesSlide+xml"/>
  <Override PartName="/ppt/notesSlides/notesSlide233.xml" ContentType="application/vnd.openxmlformats-officedocument.presentationml.notesSlide+xml"/>
  <Override PartName="/ppt/notesSlides/notesSlide234.xml" ContentType="application/vnd.openxmlformats-officedocument.presentationml.notesSlide+xml"/>
  <Override PartName="/ppt/notesSlides/notesSlide235.xml" ContentType="application/vnd.openxmlformats-officedocument.presentationml.notesSlide+xml"/>
  <Override PartName="/ppt/notesSlides/notesSlide236.xml" ContentType="application/vnd.openxmlformats-officedocument.presentationml.notesSlide+xml"/>
  <Override PartName="/ppt/notesSlides/notesSlide237.xml" ContentType="application/vnd.openxmlformats-officedocument.presentationml.notesSlide+xml"/>
  <Override PartName="/ppt/notesSlides/notesSlide238.xml" ContentType="application/vnd.openxmlformats-officedocument.presentationml.notesSlide+xml"/>
  <Override PartName="/ppt/notesSlides/notesSlide239.xml" ContentType="application/vnd.openxmlformats-officedocument.presentationml.notesSlide+xml"/>
  <Override PartName="/ppt/tags/tag90.xml" ContentType="application/vnd.openxmlformats-officedocument.presentationml.tags+xml"/>
  <Override PartName="/ppt/notesSlides/notesSlide240.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241.xml" ContentType="application/vnd.openxmlformats-officedocument.presentationml.notesSlide+xml"/>
  <Override PartName="/ppt/notesSlides/notesSlide242.xml" ContentType="application/vnd.openxmlformats-officedocument.presentationml.notesSlide+xml"/>
  <Override PartName="/ppt/tags/tag91.xml" ContentType="application/vnd.openxmlformats-officedocument.presentationml.tags+xml"/>
  <Override PartName="/ppt/notesSlides/notesSlide243.xml" ContentType="application/vnd.openxmlformats-officedocument.presentationml.notesSlide+xml"/>
  <Override PartName="/ppt/notesSlides/notesSlide244.xml" ContentType="application/vnd.openxmlformats-officedocument.presentationml.notesSlide+xml"/>
  <Override PartName="/ppt/tags/tag92.xml" ContentType="application/vnd.openxmlformats-officedocument.presentationml.tags+xml"/>
  <Override PartName="/ppt/notesSlides/notesSlide245.xml" ContentType="application/vnd.openxmlformats-officedocument.presentationml.notesSlide+xml"/>
  <Override PartName="/ppt/notesSlides/notesSlide246.xml" ContentType="application/vnd.openxmlformats-officedocument.presentationml.notesSlide+xml"/>
  <Override PartName="/ppt/notesSlides/notesSlide247.xml" ContentType="application/vnd.openxmlformats-officedocument.presentationml.notesSlide+xml"/>
  <Override PartName="/ppt/notesSlides/notesSlide248.xml" ContentType="application/vnd.openxmlformats-officedocument.presentationml.notesSlide+xml"/>
  <Override PartName="/ppt/tags/tag93.xml" ContentType="application/vnd.openxmlformats-officedocument.presentationml.tags+xml"/>
  <Override PartName="/ppt/notesSlides/notesSlide249.xml" ContentType="application/vnd.openxmlformats-officedocument.presentationml.notesSlide+xml"/>
  <Override PartName="/ppt/tags/tag94.xml" ContentType="application/vnd.openxmlformats-officedocument.presentationml.tags+xml"/>
  <Override PartName="/ppt/notesSlides/notesSlide250.xml" ContentType="application/vnd.openxmlformats-officedocument.presentationml.notesSlide+xml"/>
  <Override PartName="/ppt/tags/tag95.xml" ContentType="application/vnd.openxmlformats-officedocument.presentationml.tags+xml"/>
  <Override PartName="/ppt/notesSlides/notesSlide251.xml" ContentType="application/vnd.openxmlformats-officedocument.presentationml.notesSlide+xml"/>
  <Override PartName="/ppt/tags/tag96.xml" ContentType="application/vnd.openxmlformats-officedocument.presentationml.tags+xml"/>
  <Override PartName="/ppt/notesSlides/notesSlide252.xml" ContentType="application/vnd.openxmlformats-officedocument.presentationml.notesSlide+xml"/>
  <Override PartName="/ppt/tags/tag97.xml" ContentType="application/vnd.openxmlformats-officedocument.presentationml.tags+xml"/>
  <Override PartName="/ppt/notesSlides/notesSlide253.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 id="2147483695" r:id="rId2"/>
    <p:sldMasterId id="2147483714" r:id="rId3"/>
    <p:sldMasterId id="2147483755" r:id="rId4"/>
    <p:sldMasterId id="2147483802" r:id="rId5"/>
    <p:sldMasterId id="2147483816" r:id="rId6"/>
    <p:sldMasterId id="2147483941" r:id="rId7"/>
    <p:sldMasterId id="2147484021" r:id="rId8"/>
    <p:sldMasterId id="2147484044" r:id="rId9"/>
    <p:sldMasterId id="2147484061" r:id="rId10"/>
  </p:sldMasterIdLst>
  <p:notesMasterIdLst>
    <p:notesMasterId r:id="rId377"/>
  </p:notesMasterIdLst>
  <p:handoutMasterIdLst>
    <p:handoutMasterId r:id="rId378"/>
  </p:handoutMasterIdLst>
  <p:sldIdLst>
    <p:sldId id="2145707145" r:id="rId11"/>
    <p:sldId id="268" r:id="rId12"/>
    <p:sldId id="2145707205" r:id="rId13"/>
    <p:sldId id="2145707499" r:id="rId14"/>
    <p:sldId id="2145707490" r:id="rId15"/>
    <p:sldId id="2145707491" r:id="rId16"/>
    <p:sldId id="2145707492" r:id="rId17"/>
    <p:sldId id="2145707493" r:id="rId18"/>
    <p:sldId id="2147477253" r:id="rId19"/>
    <p:sldId id="2145707144" r:id="rId20"/>
    <p:sldId id="2145707494" r:id="rId21"/>
    <p:sldId id="2147477109" r:id="rId22"/>
    <p:sldId id="2145707153" r:id="rId23"/>
    <p:sldId id="2145707210" r:id="rId24"/>
    <p:sldId id="2145707156" r:id="rId25"/>
    <p:sldId id="259" r:id="rId26"/>
    <p:sldId id="2145707007" r:id="rId27"/>
    <p:sldId id="2147477254" r:id="rId28"/>
    <p:sldId id="2147477131" r:id="rId29"/>
    <p:sldId id="897" r:id="rId30"/>
    <p:sldId id="2145707592" r:id="rId31"/>
    <p:sldId id="3742" r:id="rId32"/>
    <p:sldId id="2147477255" r:id="rId33"/>
    <p:sldId id="2145707211" r:id="rId34"/>
    <p:sldId id="3348" r:id="rId35"/>
    <p:sldId id="3306" r:id="rId36"/>
    <p:sldId id="2145707203" r:id="rId37"/>
    <p:sldId id="2147477192" r:id="rId38"/>
    <p:sldId id="2141411157" r:id="rId39"/>
    <p:sldId id="2147477191" r:id="rId40"/>
    <p:sldId id="963" r:id="rId41"/>
    <p:sldId id="2147477053" r:id="rId42"/>
    <p:sldId id="2147477256" r:id="rId43"/>
    <p:sldId id="2147477193" r:id="rId44"/>
    <p:sldId id="2147477276" r:id="rId45"/>
    <p:sldId id="2147477194" r:id="rId46"/>
    <p:sldId id="980" r:id="rId47"/>
    <p:sldId id="2147477195" r:id="rId48"/>
    <p:sldId id="2147477278" r:id="rId49"/>
    <p:sldId id="355" r:id="rId50"/>
    <p:sldId id="2141411068" r:id="rId51"/>
    <p:sldId id="760" r:id="rId52"/>
    <p:sldId id="984" r:id="rId53"/>
    <p:sldId id="985" r:id="rId54"/>
    <p:sldId id="986" r:id="rId55"/>
    <p:sldId id="3739" r:id="rId56"/>
    <p:sldId id="277" r:id="rId57"/>
    <p:sldId id="2147477034" r:id="rId58"/>
    <p:sldId id="2145707632" r:id="rId59"/>
    <p:sldId id="300" r:id="rId60"/>
    <p:sldId id="296" r:id="rId61"/>
    <p:sldId id="2145707602" r:id="rId62"/>
    <p:sldId id="2145707603" r:id="rId63"/>
    <p:sldId id="2145707222" r:id="rId64"/>
    <p:sldId id="2145707223" r:id="rId65"/>
    <p:sldId id="2145707135" r:id="rId66"/>
    <p:sldId id="3579" r:id="rId67"/>
    <p:sldId id="2145707201" r:id="rId68"/>
    <p:sldId id="2147477197" r:id="rId69"/>
    <p:sldId id="997" r:id="rId70"/>
    <p:sldId id="1004" r:id="rId71"/>
    <p:sldId id="2147477198" r:id="rId72"/>
    <p:sldId id="1005" r:id="rId73"/>
    <p:sldId id="1006" r:id="rId74"/>
    <p:sldId id="1007" r:id="rId75"/>
    <p:sldId id="2147477199" r:id="rId76"/>
    <p:sldId id="1008" r:id="rId77"/>
    <p:sldId id="1011" r:id="rId78"/>
    <p:sldId id="2147477028" r:id="rId79"/>
    <p:sldId id="2147477151" r:id="rId80"/>
    <p:sldId id="797" r:id="rId81"/>
    <p:sldId id="2147477054" r:id="rId82"/>
    <p:sldId id="2147477056" r:id="rId83"/>
    <p:sldId id="2145707619" r:id="rId84"/>
    <p:sldId id="787" r:id="rId85"/>
    <p:sldId id="2145707208" r:id="rId86"/>
    <p:sldId id="2147477262" r:id="rId87"/>
    <p:sldId id="2145707479" r:id="rId88"/>
    <p:sldId id="2145707481" r:id="rId89"/>
    <p:sldId id="2147477214" r:id="rId90"/>
    <p:sldId id="2145707480" r:id="rId91"/>
    <p:sldId id="1039" r:id="rId92"/>
    <p:sldId id="345" r:id="rId93"/>
    <p:sldId id="367" r:id="rId94"/>
    <p:sldId id="3576" r:id="rId95"/>
    <p:sldId id="3588" r:id="rId96"/>
    <p:sldId id="2147477057" r:id="rId97"/>
    <p:sldId id="2147477257" r:id="rId98"/>
    <p:sldId id="955" r:id="rId99"/>
    <p:sldId id="1224" r:id="rId100"/>
    <p:sldId id="2145707598" r:id="rId101"/>
    <p:sldId id="2147477260" r:id="rId102"/>
    <p:sldId id="2147477146" r:id="rId103"/>
    <p:sldId id="2147477145" r:id="rId104"/>
    <p:sldId id="2147477147" r:id="rId105"/>
    <p:sldId id="2147477250" r:id="rId106"/>
    <p:sldId id="2147477148" r:id="rId107"/>
    <p:sldId id="466" r:id="rId108"/>
    <p:sldId id="2147477279" r:id="rId109"/>
    <p:sldId id="2147476955" r:id="rId110"/>
    <p:sldId id="2147477006" r:id="rId111"/>
    <p:sldId id="2912" r:id="rId112"/>
    <p:sldId id="2147477218" r:id="rId113"/>
    <p:sldId id="2145707608" r:id="rId114"/>
    <p:sldId id="2145707236" r:id="rId115"/>
    <p:sldId id="2145707235" r:id="rId116"/>
    <p:sldId id="2141411061" r:id="rId117"/>
    <p:sldId id="2141411062" r:id="rId118"/>
    <p:sldId id="2147476978" r:id="rId119"/>
    <p:sldId id="969" r:id="rId120"/>
    <p:sldId id="1003" r:id="rId121"/>
    <p:sldId id="2147476958" r:id="rId122"/>
    <p:sldId id="2147476964" r:id="rId123"/>
    <p:sldId id="2145707535" r:id="rId124"/>
    <p:sldId id="472" r:id="rId125"/>
    <p:sldId id="2145707213" r:id="rId126"/>
    <p:sldId id="2147477264" r:id="rId127"/>
    <p:sldId id="2145707214" r:id="rId128"/>
    <p:sldId id="2147477219" r:id="rId129"/>
    <p:sldId id="2145707661" r:id="rId130"/>
    <p:sldId id="2145707638" r:id="rId131"/>
    <p:sldId id="2147477220" r:id="rId132"/>
    <p:sldId id="2147477221" r:id="rId133"/>
    <p:sldId id="2147477222" r:id="rId134"/>
    <p:sldId id="2145707097" r:id="rId135"/>
    <p:sldId id="2147477266" r:id="rId136"/>
    <p:sldId id="730" r:id="rId137"/>
    <p:sldId id="2147477208" r:id="rId138"/>
    <p:sldId id="2147477209" r:id="rId139"/>
    <p:sldId id="2147477210" r:id="rId140"/>
    <p:sldId id="2147477211" r:id="rId141"/>
    <p:sldId id="2145707421" r:id="rId142"/>
    <p:sldId id="3322" r:id="rId143"/>
    <p:sldId id="2147477200" r:id="rId144"/>
    <p:sldId id="2147477201" r:id="rId145"/>
    <p:sldId id="2147477249" r:id="rId146"/>
    <p:sldId id="2147477133" r:id="rId147"/>
    <p:sldId id="2145707589" r:id="rId148"/>
    <p:sldId id="2147477188" r:id="rId149"/>
    <p:sldId id="3748" r:id="rId150"/>
    <p:sldId id="2145707122" r:id="rId151"/>
    <p:sldId id="2147477134" r:id="rId152"/>
    <p:sldId id="2141411130" r:id="rId153"/>
    <p:sldId id="2147477229" r:id="rId154"/>
    <p:sldId id="735" r:id="rId155"/>
    <p:sldId id="2147477230" r:id="rId156"/>
    <p:sldId id="2147477231" r:id="rId157"/>
    <p:sldId id="2147477136" r:id="rId158"/>
    <p:sldId id="2147477225" r:id="rId159"/>
    <p:sldId id="2147477020" r:id="rId160"/>
    <p:sldId id="2147477027" r:id="rId161"/>
    <p:sldId id="2147477270" r:id="rId162"/>
    <p:sldId id="2147477277" r:id="rId163"/>
    <p:sldId id="2141411137" r:id="rId164"/>
    <p:sldId id="2845" r:id="rId165"/>
    <p:sldId id="2145707186" r:id="rId166"/>
    <p:sldId id="2147477181" r:id="rId167"/>
    <p:sldId id="2145707548" r:id="rId168"/>
    <p:sldId id="2145707585" r:id="rId169"/>
    <p:sldId id="2147477105" r:id="rId170"/>
    <p:sldId id="2145707029" r:id="rId171"/>
    <p:sldId id="3689" r:id="rId172"/>
    <p:sldId id="2147477258" r:id="rId173"/>
    <p:sldId id="363" r:id="rId174"/>
    <p:sldId id="357" r:id="rId175"/>
    <p:sldId id="2145707633" r:id="rId176"/>
    <p:sldId id="694" r:id="rId177"/>
    <p:sldId id="2145707618" r:id="rId178"/>
    <p:sldId id="2145707411" r:id="rId179"/>
    <p:sldId id="2141411105" r:id="rId180"/>
    <p:sldId id="577" r:id="rId181"/>
    <p:sldId id="578" r:id="rId182"/>
    <p:sldId id="475" r:id="rId183"/>
    <p:sldId id="2145707637" r:id="rId184"/>
    <p:sldId id="2141411072" r:id="rId185"/>
    <p:sldId id="2147477216" r:id="rId186"/>
    <p:sldId id="2147477008" r:id="rId187"/>
    <p:sldId id="2147477217" r:id="rId188"/>
    <p:sldId id="3599" r:id="rId189"/>
    <p:sldId id="3598" r:id="rId190"/>
    <p:sldId id="1121" r:id="rId191"/>
    <p:sldId id="2147477202" r:id="rId192"/>
    <p:sldId id="781" r:id="rId193"/>
    <p:sldId id="2141411140" r:id="rId194"/>
    <p:sldId id="2141411144" r:id="rId195"/>
    <p:sldId id="2145707573" r:id="rId196"/>
    <p:sldId id="782" r:id="rId197"/>
    <p:sldId id="748" r:id="rId198"/>
    <p:sldId id="747" r:id="rId199"/>
    <p:sldId id="2141411151" r:id="rId200"/>
    <p:sldId id="398" r:id="rId201"/>
    <p:sldId id="2147477207" r:id="rId202"/>
    <p:sldId id="2147477179" r:id="rId203"/>
    <p:sldId id="882" r:id="rId204"/>
    <p:sldId id="3051" r:id="rId205"/>
    <p:sldId id="2147477212" r:id="rId206"/>
    <p:sldId id="2145707155" r:id="rId207"/>
    <p:sldId id="2145707220" r:id="rId208"/>
    <p:sldId id="2145707552" r:id="rId209"/>
    <p:sldId id="690" r:id="rId210"/>
    <p:sldId id="3620" r:id="rId211"/>
    <p:sldId id="3444" r:id="rId212"/>
    <p:sldId id="2145707227" r:id="rId213"/>
    <p:sldId id="2145707228" r:id="rId214"/>
    <p:sldId id="581" r:id="rId215"/>
    <p:sldId id="537" r:id="rId216"/>
    <p:sldId id="2147477226" r:id="rId217"/>
    <p:sldId id="1135" r:id="rId218"/>
    <p:sldId id="1140" r:id="rId219"/>
    <p:sldId id="2147477180" r:id="rId220"/>
    <p:sldId id="2147477280" r:id="rId221"/>
    <p:sldId id="2147477106" r:id="rId222"/>
    <p:sldId id="2145707423" r:id="rId223"/>
    <p:sldId id="2147477271" r:id="rId224"/>
    <p:sldId id="527" r:id="rId225"/>
    <p:sldId id="3597" r:id="rId226"/>
    <p:sldId id="2147477223" r:id="rId227"/>
    <p:sldId id="528" r:id="rId228"/>
    <p:sldId id="829" r:id="rId229"/>
    <p:sldId id="2147477174" r:id="rId230"/>
    <p:sldId id="2147477173" r:id="rId231"/>
    <p:sldId id="2147477175" r:id="rId232"/>
    <p:sldId id="2147477224" r:id="rId233"/>
    <p:sldId id="1089" r:id="rId234"/>
    <p:sldId id="2147477274" r:id="rId235"/>
    <p:sldId id="751" r:id="rId236"/>
    <p:sldId id="752" r:id="rId237"/>
    <p:sldId id="2147477281" r:id="rId238"/>
    <p:sldId id="2147477282" r:id="rId239"/>
    <p:sldId id="2147477283" r:id="rId240"/>
    <p:sldId id="1042" r:id="rId241"/>
    <p:sldId id="1233" r:id="rId242"/>
    <p:sldId id="3651" r:id="rId243"/>
    <p:sldId id="3567" r:id="rId244"/>
    <p:sldId id="3345" r:id="rId245"/>
    <p:sldId id="725" r:id="rId246"/>
    <p:sldId id="753" r:id="rId247"/>
    <p:sldId id="966" r:id="rId248"/>
    <p:sldId id="727" r:id="rId249"/>
    <p:sldId id="2147477205" r:id="rId250"/>
    <p:sldId id="2147477284" r:id="rId251"/>
    <p:sldId id="3568" r:id="rId252"/>
    <p:sldId id="2145707595" r:id="rId253"/>
    <p:sldId id="2147477206" r:id="rId254"/>
    <p:sldId id="2145707198" r:id="rId255"/>
    <p:sldId id="2147477275" r:id="rId256"/>
    <p:sldId id="721" r:id="rId257"/>
    <p:sldId id="2147477160" r:id="rId258"/>
    <p:sldId id="2147477161" r:id="rId259"/>
    <p:sldId id="2141411158" r:id="rId260"/>
    <p:sldId id="720" r:id="rId261"/>
    <p:sldId id="2147477162" r:id="rId262"/>
    <p:sldId id="2147477227" r:id="rId263"/>
    <p:sldId id="2147477228" r:id="rId264"/>
    <p:sldId id="2145707307" r:id="rId265"/>
    <p:sldId id="2145707425" r:id="rId266"/>
    <p:sldId id="2147477232" r:id="rId267"/>
    <p:sldId id="2147477233" r:id="rId268"/>
    <p:sldId id="1185" r:id="rId269"/>
    <p:sldId id="2145707415" r:id="rId270"/>
    <p:sldId id="2145707414" r:id="rId271"/>
    <p:sldId id="2147477234" r:id="rId272"/>
    <p:sldId id="562" r:id="rId273"/>
    <p:sldId id="2141411164" r:id="rId274"/>
    <p:sldId id="3572" r:id="rId275"/>
    <p:sldId id="796" r:id="rId276"/>
    <p:sldId id="2147477273" r:id="rId277"/>
    <p:sldId id="14464" r:id="rId278"/>
    <p:sldId id="2145707151" r:id="rId279"/>
    <p:sldId id="2145707610" r:id="rId280"/>
    <p:sldId id="2145707537" r:id="rId281"/>
    <p:sldId id="2141411063" r:id="rId282"/>
    <p:sldId id="934" r:id="rId283"/>
    <p:sldId id="3698" r:id="rId284"/>
    <p:sldId id="3752" r:id="rId285"/>
    <p:sldId id="2147477047" r:id="rId286"/>
    <p:sldId id="2435" r:id="rId287"/>
    <p:sldId id="2145707488" r:id="rId288"/>
    <p:sldId id="2145707534" r:id="rId289"/>
    <p:sldId id="3303" r:id="rId290"/>
    <p:sldId id="2141411059" r:id="rId291"/>
    <p:sldId id="746" r:id="rId292"/>
    <p:sldId id="2141411154" r:id="rId293"/>
    <p:sldId id="864" r:id="rId294"/>
    <p:sldId id="3700" r:id="rId295"/>
    <p:sldId id="2141411070" r:id="rId296"/>
    <p:sldId id="2145707536" r:id="rId297"/>
    <p:sldId id="2147477235" r:id="rId298"/>
    <p:sldId id="14455" r:id="rId299"/>
    <p:sldId id="2147477236" r:id="rId300"/>
    <p:sldId id="14461" r:id="rId301"/>
    <p:sldId id="2147477237" r:id="rId302"/>
    <p:sldId id="2141411163" r:id="rId303"/>
    <p:sldId id="2145707416" r:id="rId304"/>
    <p:sldId id="778" r:id="rId305"/>
    <p:sldId id="2147477238" r:id="rId306"/>
    <p:sldId id="383" r:id="rId307"/>
    <p:sldId id="384" r:id="rId308"/>
    <p:sldId id="295" r:id="rId309"/>
    <p:sldId id="432" r:id="rId310"/>
    <p:sldId id="428" r:id="rId311"/>
    <p:sldId id="2147477016" r:id="rId312"/>
    <p:sldId id="3351" r:id="rId313"/>
    <p:sldId id="713" r:id="rId314"/>
    <p:sldId id="2147477239" r:id="rId315"/>
    <p:sldId id="2147477029" r:id="rId316"/>
    <p:sldId id="2141411162" r:id="rId317"/>
    <p:sldId id="2145707524" r:id="rId318"/>
    <p:sldId id="459" r:id="rId319"/>
    <p:sldId id="461" r:id="rId320"/>
    <p:sldId id="460" r:id="rId321"/>
    <p:sldId id="454" r:id="rId322"/>
    <p:sldId id="3619" r:id="rId323"/>
    <p:sldId id="430" r:id="rId324"/>
    <p:sldId id="3686" r:id="rId325"/>
    <p:sldId id="422" r:id="rId326"/>
    <p:sldId id="3687" r:id="rId327"/>
    <p:sldId id="434" r:id="rId328"/>
    <p:sldId id="436" r:id="rId329"/>
    <p:sldId id="435" r:id="rId330"/>
    <p:sldId id="3693" r:id="rId331"/>
    <p:sldId id="442" r:id="rId332"/>
    <p:sldId id="2147477048" r:id="rId333"/>
    <p:sldId id="402" r:id="rId334"/>
    <p:sldId id="2147477024" r:id="rId335"/>
    <p:sldId id="2147477240" r:id="rId336"/>
    <p:sldId id="2141411147" r:id="rId337"/>
    <p:sldId id="2147477241" r:id="rId338"/>
    <p:sldId id="2147477248" r:id="rId339"/>
    <p:sldId id="2147477052" r:id="rId340"/>
    <p:sldId id="394" r:id="rId341"/>
    <p:sldId id="2141411117" r:id="rId342"/>
    <p:sldId id="2147477242" r:id="rId343"/>
    <p:sldId id="2147477243" r:id="rId344"/>
    <p:sldId id="2147477244" r:id="rId345"/>
    <p:sldId id="2147477245" r:id="rId346"/>
    <p:sldId id="2147477246" r:id="rId347"/>
    <p:sldId id="2147477051" r:id="rId348"/>
    <p:sldId id="2141411115" r:id="rId349"/>
    <p:sldId id="2147470792" r:id="rId350"/>
    <p:sldId id="3352" r:id="rId351"/>
    <p:sldId id="2147477050" r:id="rId352"/>
    <p:sldId id="2147477049" r:id="rId353"/>
    <p:sldId id="419" r:id="rId354"/>
    <p:sldId id="405" r:id="rId355"/>
    <p:sldId id="3688" r:id="rId356"/>
    <p:sldId id="3552" r:id="rId357"/>
    <p:sldId id="3695" r:id="rId358"/>
    <p:sldId id="462" r:id="rId359"/>
    <p:sldId id="464" r:id="rId360"/>
    <p:sldId id="456" r:id="rId361"/>
    <p:sldId id="2147477215" r:id="rId362"/>
    <p:sldId id="2147477032" r:id="rId363"/>
    <p:sldId id="458" r:id="rId364"/>
    <p:sldId id="2147477251" r:id="rId365"/>
    <p:sldId id="2145706778" r:id="rId366"/>
    <p:sldId id="3716" r:id="rId367"/>
    <p:sldId id="1317" r:id="rId368"/>
    <p:sldId id="3683" r:id="rId369"/>
    <p:sldId id="1325" r:id="rId370"/>
    <p:sldId id="823" r:id="rId371"/>
    <p:sldId id="791" r:id="rId372"/>
    <p:sldId id="792" r:id="rId373"/>
    <p:sldId id="793" r:id="rId374"/>
    <p:sldId id="794" r:id="rId375"/>
    <p:sldId id="2147477104" r:id="rId376"/>
  </p:sldIdLst>
  <p:sldSz cx="9144000" cy="6858000" type="screen4x3"/>
  <p:notesSz cx="7315200" cy="9601200"/>
  <p:custDataLst>
    <p:tags r:id="rId379"/>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15:guide id="1" orient="horz" pos="3024" userDrawn="1">
          <p15:clr>
            <a:srgbClr val="A4A3A4"/>
          </p15:clr>
        </p15:guide>
        <p15:guide id="2" pos="2304" userDrawn="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39DF41F-75EB-A6A9-B2DE-7AAFE457D87A}" name="Diana Isaacs" initials="DI" userId="60c2d3b95ecfd9e2" providerId="Windows Live"/>
  <p188:author id="{90CE3A54-1E4E-4F99-9604-F6D6D213E6C9}" name="Beverly Thomassian" initials="BT" userId="a7e8311c0d2c4024" providerId="Windows Live"/>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Beverly Thomassian" initials="BT" lastIdx="1" clrIdx="0">
    <p:extLst>
      <p:ext uri="{19B8F6BF-5375-455C-9EA6-DF929625EA0E}">
        <p15:presenceInfo xmlns:p15="http://schemas.microsoft.com/office/powerpoint/2012/main" userId="a7e8311c0d2c4024"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1D45A"/>
    <a:srgbClr val="5E3886"/>
    <a:srgbClr val="FA586F"/>
    <a:srgbClr val="B9B0FC"/>
    <a:srgbClr val="CCECFF"/>
    <a:srgbClr val="E3C9D8"/>
    <a:srgbClr val="CCCCFF"/>
    <a:srgbClr val="3333FF"/>
    <a:srgbClr val="B317AC"/>
    <a:srgbClr val="99FF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4995" autoAdjust="0"/>
    <p:restoredTop sz="88927" autoAdjust="0"/>
  </p:normalViewPr>
  <p:slideViewPr>
    <p:cSldViewPr>
      <p:cViewPr varScale="1">
        <p:scale>
          <a:sx n="98" d="100"/>
          <a:sy n="98" d="100"/>
        </p:scale>
        <p:origin x="1308" y="90"/>
      </p:cViewPr>
      <p:guideLst>
        <p:guide orient="horz" pos="2160"/>
        <p:guide pos="2880"/>
      </p:guideLst>
    </p:cSldViewPr>
  </p:slideViewPr>
  <p:outlineViewPr>
    <p:cViewPr>
      <p:scale>
        <a:sx n="33" d="100"/>
        <a:sy n="33" d="100"/>
      </p:scale>
      <p:origin x="0" y="-1632"/>
    </p:cViewPr>
  </p:outlineViewPr>
  <p:notesTextViewPr>
    <p:cViewPr>
      <p:scale>
        <a:sx n="3" d="2"/>
        <a:sy n="3" d="2"/>
      </p:scale>
      <p:origin x="0" y="0"/>
    </p:cViewPr>
  </p:notesTextViewPr>
  <p:sorterViewPr>
    <p:cViewPr varScale="1">
      <p:scale>
        <a:sx n="1" d="1"/>
        <a:sy n="1" d="1"/>
      </p:scale>
      <p:origin x="0" y="0"/>
    </p:cViewPr>
  </p:sorterViewPr>
  <p:notesViewPr>
    <p:cSldViewPr>
      <p:cViewPr varScale="1">
        <p:scale>
          <a:sx n="83" d="100"/>
          <a:sy n="83" d="100"/>
        </p:scale>
        <p:origin x="3894" y="90"/>
      </p:cViewPr>
      <p:guideLst>
        <p:guide orient="horz" pos="3024"/>
        <p:guide pos="2304"/>
      </p:guideLst>
    </p:cSldViewPr>
  </p:notes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07.xml"/><Relationship Id="rId299" Type="http://schemas.openxmlformats.org/officeDocument/2006/relationships/slide" Target="slides/slide289.xml"/><Relationship Id="rId21" Type="http://schemas.openxmlformats.org/officeDocument/2006/relationships/slide" Target="slides/slide11.xml"/><Relationship Id="rId63" Type="http://schemas.openxmlformats.org/officeDocument/2006/relationships/slide" Target="slides/slide53.xml"/><Relationship Id="rId159" Type="http://schemas.openxmlformats.org/officeDocument/2006/relationships/slide" Target="slides/slide149.xml"/><Relationship Id="rId324" Type="http://schemas.openxmlformats.org/officeDocument/2006/relationships/slide" Target="slides/slide314.xml"/><Relationship Id="rId366" Type="http://schemas.openxmlformats.org/officeDocument/2006/relationships/slide" Target="slides/slide356.xml"/><Relationship Id="rId170" Type="http://schemas.openxmlformats.org/officeDocument/2006/relationships/slide" Target="slides/slide160.xml"/><Relationship Id="rId226" Type="http://schemas.openxmlformats.org/officeDocument/2006/relationships/slide" Target="slides/slide216.xml"/><Relationship Id="rId268" Type="http://schemas.openxmlformats.org/officeDocument/2006/relationships/slide" Target="slides/slide258.xml"/><Relationship Id="rId32" Type="http://schemas.openxmlformats.org/officeDocument/2006/relationships/slide" Target="slides/slide22.xml"/><Relationship Id="rId74" Type="http://schemas.openxmlformats.org/officeDocument/2006/relationships/slide" Target="slides/slide64.xml"/><Relationship Id="rId128" Type="http://schemas.openxmlformats.org/officeDocument/2006/relationships/slide" Target="slides/slide118.xml"/><Relationship Id="rId335" Type="http://schemas.openxmlformats.org/officeDocument/2006/relationships/slide" Target="slides/slide325.xml"/><Relationship Id="rId377" Type="http://schemas.openxmlformats.org/officeDocument/2006/relationships/notesMaster" Target="notesMasters/notesMaster1.xml"/><Relationship Id="rId5" Type="http://schemas.openxmlformats.org/officeDocument/2006/relationships/slideMaster" Target="slideMasters/slideMaster5.xml"/><Relationship Id="rId181" Type="http://schemas.openxmlformats.org/officeDocument/2006/relationships/slide" Target="slides/slide171.xml"/><Relationship Id="rId237" Type="http://schemas.openxmlformats.org/officeDocument/2006/relationships/slide" Target="slides/slide227.xml"/><Relationship Id="rId279" Type="http://schemas.openxmlformats.org/officeDocument/2006/relationships/slide" Target="slides/slide269.xml"/><Relationship Id="rId43" Type="http://schemas.openxmlformats.org/officeDocument/2006/relationships/slide" Target="slides/slide33.xml"/><Relationship Id="rId139" Type="http://schemas.openxmlformats.org/officeDocument/2006/relationships/slide" Target="slides/slide129.xml"/><Relationship Id="rId290" Type="http://schemas.openxmlformats.org/officeDocument/2006/relationships/slide" Target="slides/slide280.xml"/><Relationship Id="rId304" Type="http://schemas.openxmlformats.org/officeDocument/2006/relationships/slide" Target="slides/slide294.xml"/><Relationship Id="rId346" Type="http://schemas.openxmlformats.org/officeDocument/2006/relationships/slide" Target="slides/slide336.xml"/><Relationship Id="rId85" Type="http://schemas.openxmlformats.org/officeDocument/2006/relationships/slide" Target="slides/slide75.xml"/><Relationship Id="rId150" Type="http://schemas.openxmlformats.org/officeDocument/2006/relationships/slide" Target="slides/slide140.xml"/><Relationship Id="rId192" Type="http://schemas.openxmlformats.org/officeDocument/2006/relationships/slide" Target="slides/slide182.xml"/><Relationship Id="rId206" Type="http://schemas.openxmlformats.org/officeDocument/2006/relationships/slide" Target="slides/slide196.xml"/><Relationship Id="rId248" Type="http://schemas.openxmlformats.org/officeDocument/2006/relationships/slide" Target="slides/slide238.xml"/><Relationship Id="rId12" Type="http://schemas.openxmlformats.org/officeDocument/2006/relationships/slide" Target="slides/slide2.xml"/><Relationship Id="rId108" Type="http://schemas.openxmlformats.org/officeDocument/2006/relationships/slide" Target="slides/slide98.xml"/><Relationship Id="rId315" Type="http://schemas.openxmlformats.org/officeDocument/2006/relationships/slide" Target="slides/slide305.xml"/><Relationship Id="rId357" Type="http://schemas.openxmlformats.org/officeDocument/2006/relationships/slide" Target="slides/slide347.xml"/><Relationship Id="rId54" Type="http://schemas.openxmlformats.org/officeDocument/2006/relationships/slide" Target="slides/slide44.xml"/><Relationship Id="rId96" Type="http://schemas.openxmlformats.org/officeDocument/2006/relationships/slide" Target="slides/slide86.xml"/><Relationship Id="rId161" Type="http://schemas.openxmlformats.org/officeDocument/2006/relationships/slide" Target="slides/slide151.xml"/><Relationship Id="rId217" Type="http://schemas.openxmlformats.org/officeDocument/2006/relationships/slide" Target="slides/slide207.xml"/><Relationship Id="rId259" Type="http://schemas.openxmlformats.org/officeDocument/2006/relationships/slide" Target="slides/slide249.xml"/><Relationship Id="rId23" Type="http://schemas.openxmlformats.org/officeDocument/2006/relationships/slide" Target="slides/slide13.xml"/><Relationship Id="rId119" Type="http://schemas.openxmlformats.org/officeDocument/2006/relationships/slide" Target="slides/slide109.xml"/><Relationship Id="rId270" Type="http://schemas.openxmlformats.org/officeDocument/2006/relationships/slide" Target="slides/slide260.xml"/><Relationship Id="rId326" Type="http://schemas.openxmlformats.org/officeDocument/2006/relationships/slide" Target="slides/slide316.xml"/><Relationship Id="rId65" Type="http://schemas.openxmlformats.org/officeDocument/2006/relationships/slide" Target="slides/slide55.xml"/><Relationship Id="rId130" Type="http://schemas.openxmlformats.org/officeDocument/2006/relationships/slide" Target="slides/slide120.xml"/><Relationship Id="rId368" Type="http://schemas.openxmlformats.org/officeDocument/2006/relationships/slide" Target="slides/slide358.xml"/><Relationship Id="rId172" Type="http://schemas.openxmlformats.org/officeDocument/2006/relationships/slide" Target="slides/slide162.xml"/><Relationship Id="rId228" Type="http://schemas.openxmlformats.org/officeDocument/2006/relationships/slide" Target="slides/slide218.xml"/><Relationship Id="rId281" Type="http://schemas.openxmlformats.org/officeDocument/2006/relationships/slide" Target="slides/slide271.xml"/><Relationship Id="rId337" Type="http://schemas.openxmlformats.org/officeDocument/2006/relationships/slide" Target="slides/slide327.xml"/><Relationship Id="rId34" Type="http://schemas.openxmlformats.org/officeDocument/2006/relationships/slide" Target="slides/slide24.xml"/><Relationship Id="rId76" Type="http://schemas.openxmlformats.org/officeDocument/2006/relationships/slide" Target="slides/slide66.xml"/><Relationship Id="rId141" Type="http://schemas.openxmlformats.org/officeDocument/2006/relationships/slide" Target="slides/slide131.xml"/><Relationship Id="rId379" Type="http://schemas.openxmlformats.org/officeDocument/2006/relationships/tags" Target="tags/tag1.xml"/><Relationship Id="rId7" Type="http://schemas.openxmlformats.org/officeDocument/2006/relationships/slideMaster" Target="slideMasters/slideMaster7.xml"/><Relationship Id="rId183" Type="http://schemas.openxmlformats.org/officeDocument/2006/relationships/slide" Target="slides/slide173.xml"/><Relationship Id="rId239" Type="http://schemas.openxmlformats.org/officeDocument/2006/relationships/slide" Target="slides/slide229.xml"/><Relationship Id="rId250" Type="http://schemas.openxmlformats.org/officeDocument/2006/relationships/slide" Target="slides/slide240.xml"/><Relationship Id="rId292" Type="http://schemas.openxmlformats.org/officeDocument/2006/relationships/slide" Target="slides/slide282.xml"/><Relationship Id="rId306" Type="http://schemas.openxmlformats.org/officeDocument/2006/relationships/slide" Target="slides/slide296.xml"/><Relationship Id="rId45" Type="http://schemas.openxmlformats.org/officeDocument/2006/relationships/slide" Target="slides/slide35.xml"/><Relationship Id="rId87" Type="http://schemas.openxmlformats.org/officeDocument/2006/relationships/slide" Target="slides/slide77.xml"/><Relationship Id="rId110" Type="http://schemas.openxmlformats.org/officeDocument/2006/relationships/slide" Target="slides/slide100.xml"/><Relationship Id="rId348" Type="http://schemas.openxmlformats.org/officeDocument/2006/relationships/slide" Target="slides/slide338.xml"/><Relationship Id="rId152" Type="http://schemas.openxmlformats.org/officeDocument/2006/relationships/slide" Target="slides/slide142.xml"/><Relationship Id="rId194" Type="http://schemas.openxmlformats.org/officeDocument/2006/relationships/slide" Target="slides/slide184.xml"/><Relationship Id="rId208" Type="http://schemas.openxmlformats.org/officeDocument/2006/relationships/slide" Target="slides/slide198.xml"/><Relationship Id="rId261" Type="http://schemas.openxmlformats.org/officeDocument/2006/relationships/slide" Target="slides/slide251.xml"/><Relationship Id="rId14" Type="http://schemas.openxmlformats.org/officeDocument/2006/relationships/slide" Target="slides/slide4.xml"/><Relationship Id="rId56" Type="http://schemas.openxmlformats.org/officeDocument/2006/relationships/slide" Target="slides/slide46.xml"/><Relationship Id="rId317" Type="http://schemas.openxmlformats.org/officeDocument/2006/relationships/slide" Target="slides/slide307.xml"/><Relationship Id="rId359" Type="http://schemas.openxmlformats.org/officeDocument/2006/relationships/slide" Target="slides/slide349.xml"/><Relationship Id="rId98" Type="http://schemas.openxmlformats.org/officeDocument/2006/relationships/slide" Target="slides/slide88.xml"/><Relationship Id="rId121" Type="http://schemas.openxmlformats.org/officeDocument/2006/relationships/slide" Target="slides/slide111.xml"/><Relationship Id="rId163" Type="http://schemas.openxmlformats.org/officeDocument/2006/relationships/slide" Target="slides/slide153.xml"/><Relationship Id="rId219" Type="http://schemas.openxmlformats.org/officeDocument/2006/relationships/slide" Target="slides/slide209.xml"/><Relationship Id="rId370" Type="http://schemas.openxmlformats.org/officeDocument/2006/relationships/slide" Target="slides/slide360.xml"/><Relationship Id="rId230" Type="http://schemas.openxmlformats.org/officeDocument/2006/relationships/slide" Target="slides/slide220.xml"/><Relationship Id="rId25" Type="http://schemas.openxmlformats.org/officeDocument/2006/relationships/slide" Target="slides/slide15.xml"/><Relationship Id="rId67" Type="http://schemas.openxmlformats.org/officeDocument/2006/relationships/slide" Target="slides/slide57.xml"/><Relationship Id="rId272" Type="http://schemas.openxmlformats.org/officeDocument/2006/relationships/slide" Target="slides/slide262.xml"/><Relationship Id="rId328" Type="http://schemas.openxmlformats.org/officeDocument/2006/relationships/slide" Target="slides/slide318.xml"/><Relationship Id="rId132" Type="http://schemas.openxmlformats.org/officeDocument/2006/relationships/slide" Target="slides/slide122.xml"/><Relationship Id="rId174" Type="http://schemas.openxmlformats.org/officeDocument/2006/relationships/slide" Target="slides/slide164.xml"/><Relationship Id="rId381" Type="http://schemas.openxmlformats.org/officeDocument/2006/relationships/presProps" Target="presProps.xml"/><Relationship Id="rId241" Type="http://schemas.openxmlformats.org/officeDocument/2006/relationships/slide" Target="slides/slide231.xml"/><Relationship Id="rId36" Type="http://schemas.openxmlformats.org/officeDocument/2006/relationships/slide" Target="slides/slide26.xml"/><Relationship Id="rId283" Type="http://schemas.openxmlformats.org/officeDocument/2006/relationships/slide" Target="slides/slide273.xml"/><Relationship Id="rId339" Type="http://schemas.openxmlformats.org/officeDocument/2006/relationships/slide" Target="slides/slide329.xml"/><Relationship Id="rId78" Type="http://schemas.openxmlformats.org/officeDocument/2006/relationships/slide" Target="slides/slide68.xml"/><Relationship Id="rId101" Type="http://schemas.openxmlformats.org/officeDocument/2006/relationships/slide" Target="slides/slide91.xml"/><Relationship Id="rId143" Type="http://schemas.openxmlformats.org/officeDocument/2006/relationships/slide" Target="slides/slide133.xml"/><Relationship Id="rId185" Type="http://schemas.openxmlformats.org/officeDocument/2006/relationships/slide" Target="slides/slide175.xml"/><Relationship Id="rId350" Type="http://schemas.openxmlformats.org/officeDocument/2006/relationships/slide" Target="slides/slide340.xml"/><Relationship Id="rId9" Type="http://schemas.openxmlformats.org/officeDocument/2006/relationships/slideMaster" Target="slideMasters/slideMaster9.xml"/><Relationship Id="rId210" Type="http://schemas.openxmlformats.org/officeDocument/2006/relationships/slide" Target="slides/slide200.xml"/><Relationship Id="rId252" Type="http://schemas.openxmlformats.org/officeDocument/2006/relationships/slide" Target="slides/slide242.xml"/><Relationship Id="rId294" Type="http://schemas.openxmlformats.org/officeDocument/2006/relationships/slide" Target="slides/slide284.xml"/><Relationship Id="rId308" Type="http://schemas.openxmlformats.org/officeDocument/2006/relationships/slide" Target="slides/slide298.xml"/><Relationship Id="rId47" Type="http://schemas.openxmlformats.org/officeDocument/2006/relationships/slide" Target="slides/slide37.xml"/><Relationship Id="rId68" Type="http://schemas.openxmlformats.org/officeDocument/2006/relationships/slide" Target="slides/slide58.xml"/><Relationship Id="rId89" Type="http://schemas.openxmlformats.org/officeDocument/2006/relationships/slide" Target="slides/slide79.xml"/><Relationship Id="rId112" Type="http://schemas.openxmlformats.org/officeDocument/2006/relationships/slide" Target="slides/slide102.xml"/><Relationship Id="rId133" Type="http://schemas.openxmlformats.org/officeDocument/2006/relationships/slide" Target="slides/slide123.xml"/><Relationship Id="rId154" Type="http://schemas.openxmlformats.org/officeDocument/2006/relationships/slide" Target="slides/slide144.xml"/><Relationship Id="rId175" Type="http://schemas.openxmlformats.org/officeDocument/2006/relationships/slide" Target="slides/slide165.xml"/><Relationship Id="rId340" Type="http://schemas.openxmlformats.org/officeDocument/2006/relationships/slide" Target="slides/slide330.xml"/><Relationship Id="rId361" Type="http://schemas.openxmlformats.org/officeDocument/2006/relationships/slide" Target="slides/slide351.xml"/><Relationship Id="rId196" Type="http://schemas.openxmlformats.org/officeDocument/2006/relationships/slide" Target="slides/slide186.xml"/><Relationship Id="rId200" Type="http://schemas.openxmlformats.org/officeDocument/2006/relationships/slide" Target="slides/slide190.xml"/><Relationship Id="rId382" Type="http://schemas.openxmlformats.org/officeDocument/2006/relationships/viewProps" Target="viewProps.xml"/><Relationship Id="rId16" Type="http://schemas.openxmlformats.org/officeDocument/2006/relationships/slide" Target="slides/slide6.xml"/><Relationship Id="rId221" Type="http://schemas.openxmlformats.org/officeDocument/2006/relationships/slide" Target="slides/slide211.xml"/><Relationship Id="rId242" Type="http://schemas.openxmlformats.org/officeDocument/2006/relationships/slide" Target="slides/slide232.xml"/><Relationship Id="rId263" Type="http://schemas.openxmlformats.org/officeDocument/2006/relationships/slide" Target="slides/slide253.xml"/><Relationship Id="rId284" Type="http://schemas.openxmlformats.org/officeDocument/2006/relationships/slide" Target="slides/slide274.xml"/><Relationship Id="rId319" Type="http://schemas.openxmlformats.org/officeDocument/2006/relationships/slide" Target="slides/slide309.xml"/><Relationship Id="rId37" Type="http://schemas.openxmlformats.org/officeDocument/2006/relationships/slide" Target="slides/slide27.xml"/><Relationship Id="rId58" Type="http://schemas.openxmlformats.org/officeDocument/2006/relationships/slide" Target="slides/slide48.xml"/><Relationship Id="rId79" Type="http://schemas.openxmlformats.org/officeDocument/2006/relationships/slide" Target="slides/slide69.xml"/><Relationship Id="rId102" Type="http://schemas.openxmlformats.org/officeDocument/2006/relationships/slide" Target="slides/slide92.xml"/><Relationship Id="rId123" Type="http://schemas.openxmlformats.org/officeDocument/2006/relationships/slide" Target="slides/slide113.xml"/><Relationship Id="rId144" Type="http://schemas.openxmlformats.org/officeDocument/2006/relationships/slide" Target="slides/slide134.xml"/><Relationship Id="rId330" Type="http://schemas.openxmlformats.org/officeDocument/2006/relationships/slide" Target="slides/slide320.xml"/><Relationship Id="rId90" Type="http://schemas.openxmlformats.org/officeDocument/2006/relationships/slide" Target="slides/slide80.xml"/><Relationship Id="rId165" Type="http://schemas.openxmlformats.org/officeDocument/2006/relationships/slide" Target="slides/slide155.xml"/><Relationship Id="rId186" Type="http://schemas.openxmlformats.org/officeDocument/2006/relationships/slide" Target="slides/slide176.xml"/><Relationship Id="rId351" Type="http://schemas.openxmlformats.org/officeDocument/2006/relationships/slide" Target="slides/slide341.xml"/><Relationship Id="rId372" Type="http://schemas.openxmlformats.org/officeDocument/2006/relationships/slide" Target="slides/slide362.xml"/><Relationship Id="rId211" Type="http://schemas.openxmlformats.org/officeDocument/2006/relationships/slide" Target="slides/slide201.xml"/><Relationship Id="rId232" Type="http://schemas.openxmlformats.org/officeDocument/2006/relationships/slide" Target="slides/slide222.xml"/><Relationship Id="rId253" Type="http://schemas.openxmlformats.org/officeDocument/2006/relationships/slide" Target="slides/slide243.xml"/><Relationship Id="rId274" Type="http://schemas.openxmlformats.org/officeDocument/2006/relationships/slide" Target="slides/slide264.xml"/><Relationship Id="rId295" Type="http://schemas.openxmlformats.org/officeDocument/2006/relationships/slide" Target="slides/slide285.xml"/><Relationship Id="rId309" Type="http://schemas.openxmlformats.org/officeDocument/2006/relationships/slide" Target="slides/slide299.xml"/><Relationship Id="rId27" Type="http://schemas.openxmlformats.org/officeDocument/2006/relationships/slide" Target="slides/slide17.xml"/><Relationship Id="rId48" Type="http://schemas.openxmlformats.org/officeDocument/2006/relationships/slide" Target="slides/slide38.xml"/><Relationship Id="rId69" Type="http://schemas.openxmlformats.org/officeDocument/2006/relationships/slide" Target="slides/slide59.xml"/><Relationship Id="rId113" Type="http://schemas.openxmlformats.org/officeDocument/2006/relationships/slide" Target="slides/slide103.xml"/><Relationship Id="rId134" Type="http://schemas.openxmlformats.org/officeDocument/2006/relationships/slide" Target="slides/slide124.xml"/><Relationship Id="rId320" Type="http://schemas.openxmlformats.org/officeDocument/2006/relationships/slide" Target="slides/slide310.xml"/><Relationship Id="rId80" Type="http://schemas.openxmlformats.org/officeDocument/2006/relationships/slide" Target="slides/slide70.xml"/><Relationship Id="rId155" Type="http://schemas.openxmlformats.org/officeDocument/2006/relationships/slide" Target="slides/slide145.xml"/><Relationship Id="rId176" Type="http://schemas.openxmlformats.org/officeDocument/2006/relationships/slide" Target="slides/slide166.xml"/><Relationship Id="rId197" Type="http://schemas.openxmlformats.org/officeDocument/2006/relationships/slide" Target="slides/slide187.xml"/><Relationship Id="rId341" Type="http://schemas.openxmlformats.org/officeDocument/2006/relationships/slide" Target="slides/slide331.xml"/><Relationship Id="rId362" Type="http://schemas.openxmlformats.org/officeDocument/2006/relationships/slide" Target="slides/slide352.xml"/><Relationship Id="rId383" Type="http://schemas.openxmlformats.org/officeDocument/2006/relationships/theme" Target="theme/theme1.xml"/><Relationship Id="rId201" Type="http://schemas.openxmlformats.org/officeDocument/2006/relationships/slide" Target="slides/slide191.xml"/><Relationship Id="rId222" Type="http://schemas.openxmlformats.org/officeDocument/2006/relationships/slide" Target="slides/slide212.xml"/><Relationship Id="rId243" Type="http://schemas.openxmlformats.org/officeDocument/2006/relationships/slide" Target="slides/slide233.xml"/><Relationship Id="rId264" Type="http://schemas.openxmlformats.org/officeDocument/2006/relationships/slide" Target="slides/slide254.xml"/><Relationship Id="rId285" Type="http://schemas.openxmlformats.org/officeDocument/2006/relationships/slide" Target="slides/slide275.xml"/><Relationship Id="rId17" Type="http://schemas.openxmlformats.org/officeDocument/2006/relationships/slide" Target="slides/slide7.xml"/><Relationship Id="rId38" Type="http://schemas.openxmlformats.org/officeDocument/2006/relationships/slide" Target="slides/slide28.xml"/><Relationship Id="rId59" Type="http://schemas.openxmlformats.org/officeDocument/2006/relationships/slide" Target="slides/slide49.xml"/><Relationship Id="rId103" Type="http://schemas.openxmlformats.org/officeDocument/2006/relationships/slide" Target="slides/slide93.xml"/><Relationship Id="rId124" Type="http://schemas.openxmlformats.org/officeDocument/2006/relationships/slide" Target="slides/slide114.xml"/><Relationship Id="rId310" Type="http://schemas.openxmlformats.org/officeDocument/2006/relationships/slide" Target="slides/slide300.xml"/><Relationship Id="rId70" Type="http://schemas.openxmlformats.org/officeDocument/2006/relationships/slide" Target="slides/slide60.xml"/><Relationship Id="rId91" Type="http://schemas.openxmlformats.org/officeDocument/2006/relationships/slide" Target="slides/slide81.xml"/><Relationship Id="rId145" Type="http://schemas.openxmlformats.org/officeDocument/2006/relationships/slide" Target="slides/slide135.xml"/><Relationship Id="rId166" Type="http://schemas.openxmlformats.org/officeDocument/2006/relationships/slide" Target="slides/slide156.xml"/><Relationship Id="rId187" Type="http://schemas.openxmlformats.org/officeDocument/2006/relationships/slide" Target="slides/slide177.xml"/><Relationship Id="rId331" Type="http://schemas.openxmlformats.org/officeDocument/2006/relationships/slide" Target="slides/slide321.xml"/><Relationship Id="rId352" Type="http://schemas.openxmlformats.org/officeDocument/2006/relationships/slide" Target="slides/slide342.xml"/><Relationship Id="rId373" Type="http://schemas.openxmlformats.org/officeDocument/2006/relationships/slide" Target="slides/slide363.xml"/><Relationship Id="rId1" Type="http://schemas.openxmlformats.org/officeDocument/2006/relationships/slideMaster" Target="slideMasters/slideMaster1.xml"/><Relationship Id="rId212" Type="http://schemas.openxmlformats.org/officeDocument/2006/relationships/slide" Target="slides/slide202.xml"/><Relationship Id="rId233" Type="http://schemas.openxmlformats.org/officeDocument/2006/relationships/slide" Target="slides/slide223.xml"/><Relationship Id="rId254" Type="http://schemas.openxmlformats.org/officeDocument/2006/relationships/slide" Target="slides/slide244.xml"/><Relationship Id="rId28" Type="http://schemas.openxmlformats.org/officeDocument/2006/relationships/slide" Target="slides/slide18.xml"/><Relationship Id="rId49" Type="http://schemas.openxmlformats.org/officeDocument/2006/relationships/slide" Target="slides/slide39.xml"/><Relationship Id="rId114" Type="http://schemas.openxmlformats.org/officeDocument/2006/relationships/slide" Target="slides/slide104.xml"/><Relationship Id="rId275" Type="http://schemas.openxmlformats.org/officeDocument/2006/relationships/slide" Target="slides/slide265.xml"/><Relationship Id="rId296" Type="http://schemas.openxmlformats.org/officeDocument/2006/relationships/slide" Target="slides/slide286.xml"/><Relationship Id="rId300" Type="http://schemas.openxmlformats.org/officeDocument/2006/relationships/slide" Target="slides/slide290.xml"/><Relationship Id="rId60" Type="http://schemas.openxmlformats.org/officeDocument/2006/relationships/slide" Target="slides/slide50.xml"/><Relationship Id="rId81" Type="http://schemas.openxmlformats.org/officeDocument/2006/relationships/slide" Target="slides/slide71.xml"/><Relationship Id="rId135" Type="http://schemas.openxmlformats.org/officeDocument/2006/relationships/slide" Target="slides/slide125.xml"/><Relationship Id="rId156" Type="http://schemas.openxmlformats.org/officeDocument/2006/relationships/slide" Target="slides/slide146.xml"/><Relationship Id="rId177" Type="http://schemas.openxmlformats.org/officeDocument/2006/relationships/slide" Target="slides/slide167.xml"/><Relationship Id="rId198" Type="http://schemas.openxmlformats.org/officeDocument/2006/relationships/slide" Target="slides/slide188.xml"/><Relationship Id="rId321" Type="http://schemas.openxmlformats.org/officeDocument/2006/relationships/slide" Target="slides/slide311.xml"/><Relationship Id="rId342" Type="http://schemas.openxmlformats.org/officeDocument/2006/relationships/slide" Target="slides/slide332.xml"/><Relationship Id="rId363" Type="http://schemas.openxmlformats.org/officeDocument/2006/relationships/slide" Target="slides/slide353.xml"/><Relationship Id="rId384" Type="http://schemas.openxmlformats.org/officeDocument/2006/relationships/tableStyles" Target="tableStyles.xml"/><Relationship Id="rId202" Type="http://schemas.openxmlformats.org/officeDocument/2006/relationships/slide" Target="slides/slide192.xml"/><Relationship Id="rId223" Type="http://schemas.openxmlformats.org/officeDocument/2006/relationships/slide" Target="slides/slide213.xml"/><Relationship Id="rId244" Type="http://schemas.openxmlformats.org/officeDocument/2006/relationships/slide" Target="slides/slide234.xml"/><Relationship Id="rId18" Type="http://schemas.openxmlformats.org/officeDocument/2006/relationships/slide" Target="slides/slide8.xml"/><Relationship Id="rId39" Type="http://schemas.openxmlformats.org/officeDocument/2006/relationships/slide" Target="slides/slide29.xml"/><Relationship Id="rId265" Type="http://schemas.openxmlformats.org/officeDocument/2006/relationships/slide" Target="slides/slide255.xml"/><Relationship Id="rId286" Type="http://schemas.openxmlformats.org/officeDocument/2006/relationships/slide" Target="slides/slide276.xml"/><Relationship Id="rId50" Type="http://schemas.openxmlformats.org/officeDocument/2006/relationships/slide" Target="slides/slide40.xml"/><Relationship Id="rId104" Type="http://schemas.openxmlformats.org/officeDocument/2006/relationships/slide" Target="slides/slide94.xml"/><Relationship Id="rId125" Type="http://schemas.openxmlformats.org/officeDocument/2006/relationships/slide" Target="slides/slide115.xml"/><Relationship Id="rId146" Type="http://schemas.openxmlformats.org/officeDocument/2006/relationships/slide" Target="slides/slide136.xml"/><Relationship Id="rId167" Type="http://schemas.openxmlformats.org/officeDocument/2006/relationships/slide" Target="slides/slide157.xml"/><Relationship Id="rId188" Type="http://schemas.openxmlformats.org/officeDocument/2006/relationships/slide" Target="slides/slide178.xml"/><Relationship Id="rId311" Type="http://schemas.openxmlformats.org/officeDocument/2006/relationships/slide" Target="slides/slide301.xml"/><Relationship Id="rId332" Type="http://schemas.openxmlformats.org/officeDocument/2006/relationships/slide" Target="slides/slide322.xml"/><Relationship Id="rId353" Type="http://schemas.openxmlformats.org/officeDocument/2006/relationships/slide" Target="slides/slide343.xml"/><Relationship Id="rId374" Type="http://schemas.openxmlformats.org/officeDocument/2006/relationships/slide" Target="slides/slide364.xml"/><Relationship Id="rId71" Type="http://schemas.openxmlformats.org/officeDocument/2006/relationships/slide" Target="slides/slide61.xml"/><Relationship Id="rId92" Type="http://schemas.openxmlformats.org/officeDocument/2006/relationships/slide" Target="slides/slide82.xml"/><Relationship Id="rId213" Type="http://schemas.openxmlformats.org/officeDocument/2006/relationships/slide" Target="slides/slide203.xml"/><Relationship Id="rId234" Type="http://schemas.openxmlformats.org/officeDocument/2006/relationships/slide" Target="slides/slide224.xml"/><Relationship Id="rId2" Type="http://schemas.openxmlformats.org/officeDocument/2006/relationships/slideMaster" Target="slideMasters/slideMaster2.xml"/><Relationship Id="rId29" Type="http://schemas.openxmlformats.org/officeDocument/2006/relationships/slide" Target="slides/slide19.xml"/><Relationship Id="rId255" Type="http://schemas.openxmlformats.org/officeDocument/2006/relationships/slide" Target="slides/slide245.xml"/><Relationship Id="rId276" Type="http://schemas.openxmlformats.org/officeDocument/2006/relationships/slide" Target="slides/slide266.xml"/><Relationship Id="rId297" Type="http://schemas.openxmlformats.org/officeDocument/2006/relationships/slide" Target="slides/slide287.xml"/><Relationship Id="rId40" Type="http://schemas.openxmlformats.org/officeDocument/2006/relationships/slide" Target="slides/slide30.xml"/><Relationship Id="rId115" Type="http://schemas.openxmlformats.org/officeDocument/2006/relationships/slide" Target="slides/slide105.xml"/><Relationship Id="rId136" Type="http://schemas.openxmlformats.org/officeDocument/2006/relationships/slide" Target="slides/slide126.xml"/><Relationship Id="rId157" Type="http://schemas.openxmlformats.org/officeDocument/2006/relationships/slide" Target="slides/slide147.xml"/><Relationship Id="rId178" Type="http://schemas.openxmlformats.org/officeDocument/2006/relationships/slide" Target="slides/slide168.xml"/><Relationship Id="rId301" Type="http://schemas.openxmlformats.org/officeDocument/2006/relationships/slide" Target="slides/slide291.xml"/><Relationship Id="rId322" Type="http://schemas.openxmlformats.org/officeDocument/2006/relationships/slide" Target="slides/slide312.xml"/><Relationship Id="rId343" Type="http://schemas.openxmlformats.org/officeDocument/2006/relationships/slide" Target="slides/slide333.xml"/><Relationship Id="rId364" Type="http://schemas.openxmlformats.org/officeDocument/2006/relationships/slide" Target="slides/slide354.xml"/><Relationship Id="rId61" Type="http://schemas.openxmlformats.org/officeDocument/2006/relationships/slide" Target="slides/slide51.xml"/><Relationship Id="rId82" Type="http://schemas.openxmlformats.org/officeDocument/2006/relationships/slide" Target="slides/slide72.xml"/><Relationship Id="rId199" Type="http://schemas.openxmlformats.org/officeDocument/2006/relationships/slide" Target="slides/slide189.xml"/><Relationship Id="rId203" Type="http://schemas.openxmlformats.org/officeDocument/2006/relationships/slide" Target="slides/slide193.xml"/><Relationship Id="rId385" Type="http://schemas.microsoft.com/office/2018/10/relationships/authors" Target="authors.xml"/><Relationship Id="rId19" Type="http://schemas.openxmlformats.org/officeDocument/2006/relationships/slide" Target="slides/slide9.xml"/><Relationship Id="rId224" Type="http://schemas.openxmlformats.org/officeDocument/2006/relationships/slide" Target="slides/slide214.xml"/><Relationship Id="rId245" Type="http://schemas.openxmlformats.org/officeDocument/2006/relationships/slide" Target="slides/slide235.xml"/><Relationship Id="rId266" Type="http://schemas.openxmlformats.org/officeDocument/2006/relationships/slide" Target="slides/slide256.xml"/><Relationship Id="rId287" Type="http://schemas.openxmlformats.org/officeDocument/2006/relationships/slide" Target="slides/slide277.xml"/><Relationship Id="rId30" Type="http://schemas.openxmlformats.org/officeDocument/2006/relationships/slide" Target="slides/slide20.xml"/><Relationship Id="rId105" Type="http://schemas.openxmlformats.org/officeDocument/2006/relationships/slide" Target="slides/slide95.xml"/><Relationship Id="rId126" Type="http://schemas.openxmlformats.org/officeDocument/2006/relationships/slide" Target="slides/slide116.xml"/><Relationship Id="rId147" Type="http://schemas.openxmlformats.org/officeDocument/2006/relationships/slide" Target="slides/slide137.xml"/><Relationship Id="rId168" Type="http://schemas.openxmlformats.org/officeDocument/2006/relationships/slide" Target="slides/slide158.xml"/><Relationship Id="rId312" Type="http://schemas.openxmlformats.org/officeDocument/2006/relationships/slide" Target="slides/slide302.xml"/><Relationship Id="rId333" Type="http://schemas.openxmlformats.org/officeDocument/2006/relationships/slide" Target="slides/slide323.xml"/><Relationship Id="rId354" Type="http://schemas.openxmlformats.org/officeDocument/2006/relationships/slide" Target="slides/slide344.xml"/><Relationship Id="rId51" Type="http://schemas.openxmlformats.org/officeDocument/2006/relationships/slide" Target="slides/slide41.xml"/><Relationship Id="rId72" Type="http://schemas.openxmlformats.org/officeDocument/2006/relationships/slide" Target="slides/slide62.xml"/><Relationship Id="rId93" Type="http://schemas.openxmlformats.org/officeDocument/2006/relationships/slide" Target="slides/slide83.xml"/><Relationship Id="rId189" Type="http://schemas.openxmlformats.org/officeDocument/2006/relationships/slide" Target="slides/slide179.xml"/><Relationship Id="rId375" Type="http://schemas.openxmlformats.org/officeDocument/2006/relationships/slide" Target="slides/slide365.xml"/><Relationship Id="rId3" Type="http://schemas.openxmlformats.org/officeDocument/2006/relationships/slideMaster" Target="slideMasters/slideMaster3.xml"/><Relationship Id="rId214" Type="http://schemas.openxmlformats.org/officeDocument/2006/relationships/slide" Target="slides/slide204.xml"/><Relationship Id="rId235" Type="http://schemas.openxmlformats.org/officeDocument/2006/relationships/slide" Target="slides/slide225.xml"/><Relationship Id="rId256" Type="http://schemas.openxmlformats.org/officeDocument/2006/relationships/slide" Target="slides/slide246.xml"/><Relationship Id="rId277" Type="http://schemas.openxmlformats.org/officeDocument/2006/relationships/slide" Target="slides/slide267.xml"/><Relationship Id="rId298" Type="http://schemas.openxmlformats.org/officeDocument/2006/relationships/slide" Target="slides/slide288.xml"/><Relationship Id="rId116" Type="http://schemas.openxmlformats.org/officeDocument/2006/relationships/slide" Target="slides/slide106.xml"/><Relationship Id="rId137" Type="http://schemas.openxmlformats.org/officeDocument/2006/relationships/slide" Target="slides/slide127.xml"/><Relationship Id="rId158" Type="http://schemas.openxmlformats.org/officeDocument/2006/relationships/slide" Target="slides/slide148.xml"/><Relationship Id="rId302" Type="http://schemas.openxmlformats.org/officeDocument/2006/relationships/slide" Target="slides/slide292.xml"/><Relationship Id="rId323" Type="http://schemas.openxmlformats.org/officeDocument/2006/relationships/slide" Target="slides/slide313.xml"/><Relationship Id="rId344" Type="http://schemas.openxmlformats.org/officeDocument/2006/relationships/slide" Target="slides/slide334.xml"/><Relationship Id="rId20" Type="http://schemas.openxmlformats.org/officeDocument/2006/relationships/slide" Target="slides/slide10.xml"/><Relationship Id="rId41" Type="http://schemas.openxmlformats.org/officeDocument/2006/relationships/slide" Target="slides/slide31.xml"/><Relationship Id="rId62" Type="http://schemas.openxmlformats.org/officeDocument/2006/relationships/slide" Target="slides/slide52.xml"/><Relationship Id="rId83" Type="http://schemas.openxmlformats.org/officeDocument/2006/relationships/slide" Target="slides/slide73.xml"/><Relationship Id="rId179" Type="http://schemas.openxmlformats.org/officeDocument/2006/relationships/slide" Target="slides/slide169.xml"/><Relationship Id="rId365" Type="http://schemas.openxmlformats.org/officeDocument/2006/relationships/slide" Target="slides/slide355.xml"/><Relationship Id="rId190" Type="http://schemas.openxmlformats.org/officeDocument/2006/relationships/slide" Target="slides/slide180.xml"/><Relationship Id="rId204" Type="http://schemas.openxmlformats.org/officeDocument/2006/relationships/slide" Target="slides/slide194.xml"/><Relationship Id="rId225" Type="http://schemas.openxmlformats.org/officeDocument/2006/relationships/slide" Target="slides/slide215.xml"/><Relationship Id="rId246" Type="http://schemas.openxmlformats.org/officeDocument/2006/relationships/slide" Target="slides/slide236.xml"/><Relationship Id="rId267" Type="http://schemas.openxmlformats.org/officeDocument/2006/relationships/slide" Target="slides/slide257.xml"/><Relationship Id="rId288" Type="http://schemas.openxmlformats.org/officeDocument/2006/relationships/slide" Target="slides/slide278.xml"/><Relationship Id="rId106" Type="http://schemas.openxmlformats.org/officeDocument/2006/relationships/slide" Target="slides/slide96.xml"/><Relationship Id="rId127" Type="http://schemas.openxmlformats.org/officeDocument/2006/relationships/slide" Target="slides/slide117.xml"/><Relationship Id="rId313" Type="http://schemas.openxmlformats.org/officeDocument/2006/relationships/slide" Target="slides/slide303.xml"/><Relationship Id="rId10" Type="http://schemas.openxmlformats.org/officeDocument/2006/relationships/slideMaster" Target="slideMasters/slideMaster10.xml"/><Relationship Id="rId31" Type="http://schemas.openxmlformats.org/officeDocument/2006/relationships/slide" Target="slides/slide21.xml"/><Relationship Id="rId52" Type="http://schemas.openxmlformats.org/officeDocument/2006/relationships/slide" Target="slides/slide42.xml"/><Relationship Id="rId73" Type="http://schemas.openxmlformats.org/officeDocument/2006/relationships/slide" Target="slides/slide63.xml"/><Relationship Id="rId94" Type="http://schemas.openxmlformats.org/officeDocument/2006/relationships/slide" Target="slides/slide84.xml"/><Relationship Id="rId148" Type="http://schemas.openxmlformats.org/officeDocument/2006/relationships/slide" Target="slides/slide138.xml"/><Relationship Id="rId169" Type="http://schemas.openxmlformats.org/officeDocument/2006/relationships/slide" Target="slides/slide159.xml"/><Relationship Id="rId334" Type="http://schemas.openxmlformats.org/officeDocument/2006/relationships/slide" Target="slides/slide324.xml"/><Relationship Id="rId355" Type="http://schemas.openxmlformats.org/officeDocument/2006/relationships/slide" Target="slides/slide345.xml"/><Relationship Id="rId376" Type="http://schemas.openxmlformats.org/officeDocument/2006/relationships/slide" Target="slides/slide366.xml"/><Relationship Id="rId4" Type="http://schemas.openxmlformats.org/officeDocument/2006/relationships/slideMaster" Target="slideMasters/slideMaster4.xml"/><Relationship Id="rId180" Type="http://schemas.openxmlformats.org/officeDocument/2006/relationships/slide" Target="slides/slide170.xml"/><Relationship Id="rId215" Type="http://schemas.openxmlformats.org/officeDocument/2006/relationships/slide" Target="slides/slide205.xml"/><Relationship Id="rId236" Type="http://schemas.openxmlformats.org/officeDocument/2006/relationships/slide" Target="slides/slide226.xml"/><Relationship Id="rId257" Type="http://schemas.openxmlformats.org/officeDocument/2006/relationships/slide" Target="slides/slide247.xml"/><Relationship Id="rId278" Type="http://schemas.openxmlformats.org/officeDocument/2006/relationships/slide" Target="slides/slide268.xml"/><Relationship Id="rId303" Type="http://schemas.openxmlformats.org/officeDocument/2006/relationships/slide" Target="slides/slide293.xml"/><Relationship Id="rId42" Type="http://schemas.openxmlformats.org/officeDocument/2006/relationships/slide" Target="slides/slide32.xml"/><Relationship Id="rId84" Type="http://schemas.openxmlformats.org/officeDocument/2006/relationships/slide" Target="slides/slide74.xml"/><Relationship Id="rId138" Type="http://schemas.openxmlformats.org/officeDocument/2006/relationships/slide" Target="slides/slide128.xml"/><Relationship Id="rId345" Type="http://schemas.openxmlformats.org/officeDocument/2006/relationships/slide" Target="slides/slide335.xml"/><Relationship Id="rId191" Type="http://schemas.openxmlformats.org/officeDocument/2006/relationships/slide" Target="slides/slide181.xml"/><Relationship Id="rId205" Type="http://schemas.openxmlformats.org/officeDocument/2006/relationships/slide" Target="slides/slide195.xml"/><Relationship Id="rId247" Type="http://schemas.openxmlformats.org/officeDocument/2006/relationships/slide" Target="slides/slide237.xml"/><Relationship Id="rId107" Type="http://schemas.openxmlformats.org/officeDocument/2006/relationships/slide" Target="slides/slide97.xml"/><Relationship Id="rId289" Type="http://schemas.openxmlformats.org/officeDocument/2006/relationships/slide" Target="slides/slide279.xml"/><Relationship Id="rId11" Type="http://schemas.openxmlformats.org/officeDocument/2006/relationships/slide" Target="slides/slide1.xml"/><Relationship Id="rId53" Type="http://schemas.openxmlformats.org/officeDocument/2006/relationships/slide" Target="slides/slide43.xml"/><Relationship Id="rId149" Type="http://schemas.openxmlformats.org/officeDocument/2006/relationships/slide" Target="slides/slide139.xml"/><Relationship Id="rId314" Type="http://schemas.openxmlformats.org/officeDocument/2006/relationships/slide" Target="slides/slide304.xml"/><Relationship Id="rId356" Type="http://schemas.openxmlformats.org/officeDocument/2006/relationships/slide" Target="slides/slide346.xml"/><Relationship Id="rId95" Type="http://schemas.openxmlformats.org/officeDocument/2006/relationships/slide" Target="slides/slide85.xml"/><Relationship Id="rId160" Type="http://schemas.openxmlformats.org/officeDocument/2006/relationships/slide" Target="slides/slide150.xml"/><Relationship Id="rId216" Type="http://schemas.openxmlformats.org/officeDocument/2006/relationships/slide" Target="slides/slide206.xml"/><Relationship Id="rId258" Type="http://schemas.openxmlformats.org/officeDocument/2006/relationships/slide" Target="slides/slide248.xml"/><Relationship Id="rId22" Type="http://schemas.openxmlformats.org/officeDocument/2006/relationships/slide" Target="slides/slide12.xml"/><Relationship Id="rId64" Type="http://schemas.openxmlformats.org/officeDocument/2006/relationships/slide" Target="slides/slide54.xml"/><Relationship Id="rId118" Type="http://schemas.openxmlformats.org/officeDocument/2006/relationships/slide" Target="slides/slide108.xml"/><Relationship Id="rId325" Type="http://schemas.openxmlformats.org/officeDocument/2006/relationships/slide" Target="slides/slide315.xml"/><Relationship Id="rId367" Type="http://schemas.openxmlformats.org/officeDocument/2006/relationships/slide" Target="slides/slide357.xml"/><Relationship Id="rId171" Type="http://schemas.openxmlformats.org/officeDocument/2006/relationships/slide" Target="slides/slide161.xml"/><Relationship Id="rId227" Type="http://schemas.openxmlformats.org/officeDocument/2006/relationships/slide" Target="slides/slide217.xml"/><Relationship Id="rId269" Type="http://schemas.openxmlformats.org/officeDocument/2006/relationships/slide" Target="slides/slide259.xml"/><Relationship Id="rId33" Type="http://schemas.openxmlformats.org/officeDocument/2006/relationships/slide" Target="slides/slide23.xml"/><Relationship Id="rId129" Type="http://schemas.openxmlformats.org/officeDocument/2006/relationships/slide" Target="slides/slide119.xml"/><Relationship Id="rId280" Type="http://schemas.openxmlformats.org/officeDocument/2006/relationships/slide" Target="slides/slide270.xml"/><Relationship Id="rId336" Type="http://schemas.openxmlformats.org/officeDocument/2006/relationships/slide" Target="slides/slide326.xml"/><Relationship Id="rId75" Type="http://schemas.openxmlformats.org/officeDocument/2006/relationships/slide" Target="slides/slide65.xml"/><Relationship Id="rId140" Type="http://schemas.openxmlformats.org/officeDocument/2006/relationships/slide" Target="slides/slide130.xml"/><Relationship Id="rId182" Type="http://schemas.openxmlformats.org/officeDocument/2006/relationships/slide" Target="slides/slide172.xml"/><Relationship Id="rId378" Type="http://schemas.openxmlformats.org/officeDocument/2006/relationships/handoutMaster" Target="handoutMasters/handoutMaster1.xml"/><Relationship Id="rId6" Type="http://schemas.openxmlformats.org/officeDocument/2006/relationships/slideMaster" Target="slideMasters/slideMaster6.xml"/><Relationship Id="rId238" Type="http://schemas.openxmlformats.org/officeDocument/2006/relationships/slide" Target="slides/slide228.xml"/><Relationship Id="rId291" Type="http://schemas.openxmlformats.org/officeDocument/2006/relationships/slide" Target="slides/slide281.xml"/><Relationship Id="rId305" Type="http://schemas.openxmlformats.org/officeDocument/2006/relationships/slide" Target="slides/slide295.xml"/><Relationship Id="rId347" Type="http://schemas.openxmlformats.org/officeDocument/2006/relationships/slide" Target="slides/slide337.xml"/><Relationship Id="rId44" Type="http://schemas.openxmlformats.org/officeDocument/2006/relationships/slide" Target="slides/slide34.xml"/><Relationship Id="rId86" Type="http://schemas.openxmlformats.org/officeDocument/2006/relationships/slide" Target="slides/slide76.xml"/><Relationship Id="rId151" Type="http://schemas.openxmlformats.org/officeDocument/2006/relationships/slide" Target="slides/slide141.xml"/><Relationship Id="rId193" Type="http://schemas.openxmlformats.org/officeDocument/2006/relationships/slide" Target="slides/slide183.xml"/><Relationship Id="rId207" Type="http://schemas.openxmlformats.org/officeDocument/2006/relationships/slide" Target="slides/slide197.xml"/><Relationship Id="rId249" Type="http://schemas.openxmlformats.org/officeDocument/2006/relationships/slide" Target="slides/slide239.xml"/><Relationship Id="rId13" Type="http://schemas.openxmlformats.org/officeDocument/2006/relationships/slide" Target="slides/slide3.xml"/><Relationship Id="rId109" Type="http://schemas.openxmlformats.org/officeDocument/2006/relationships/slide" Target="slides/slide99.xml"/><Relationship Id="rId260" Type="http://schemas.openxmlformats.org/officeDocument/2006/relationships/slide" Target="slides/slide250.xml"/><Relationship Id="rId316" Type="http://schemas.openxmlformats.org/officeDocument/2006/relationships/slide" Target="slides/slide306.xml"/><Relationship Id="rId55" Type="http://schemas.openxmlformats.org/officeDocument/2006/relationships/slide" Target="slides/slide45.xml"/><Relationship Id="rId97" Type="http://schemas.openxmlformats.org/officeDocument/2006/relationships/slide" Target="slides/slide87.xml"/><Relationship Id="rId120" Type="http://schemas.openxmlformats.org/officeDocument/2006/relationships/slide" Target="slides/slide110.xml"/><Relationship Id="rId358" Type="http://schemas.openxmlformats.org/officeDocument/2006/relationships/slide" Target="slides/slide348.xml"/><Relationship Id="rId162" Type="http://schemas.openxmlformats.org/officeDocument/2006/relationships/slide" Target="slides/slide152.xml"/><Relationship Id="rId218" Type="http://schemas.openxmlformats.org/officeDocument/2006/relationships/slide" Target="slides/slide208.xml"/><Relationship Id="rId271" Type="http://schemas.openxmlformats.org/officeDocument/2006/relationships/slide" Target="slides/slide261.xml"/><Relationship Id="rId24" Type="http://schemas.openxmlformats.org/officeDocument/2006/relationships/slide" Target="slides/slide14.xml"/><Relationship Id="rId66" Type="http://schemas.openxmlformats.org/officeDocument/2006/relationships/slide" Target="slides/slide56.xml"/><Relationship Id="rId131" Type="http://schemas.openxmlformats.org/officeDocument/2006/relationships/slide" Target="slides/slide121.xml"/><Relationship Id="rId327" Type="http://schemas.openxmlformats.org/officeDocument/2006/relationships/slide" Target="slides/slide317.xml"/><Relationship Id="rId369" Type="http://schemas.openxmlformats.org/officeDocument/2006/relationships/slide" Target="slides/slide359.xml"/><Relationship Id="rId173" Type="http://schemas.openxmlformats.org/officeDocument/2006/relationships/slide" Target="slides/slide163.xml"/><Relationship Id="rId229" Type="http://schemas.openxmlformats.org/officeDocument/2006/relationships/slide" Target="slides/slide219.xml"/><Relationship Id="rId380" Type="http://schemas.openxmlformats.org/officeDocument/2006/relationships/commentAuthors" Target="commentAuthors.xml"/><Relationship Id="rId240" Type="http://schemas.openxmlformats.org/officeDocument/2006/relationships/slide" Target="slides/slide230.xml"/><Relationship Id="rId35" Type="http://schemas.openxmlformats.org/officeDocument/2006/relationships/slide" Target="slides/slide25.xml"/><Relationship Id="rId77" Type="http://schemas.openxmlformats.org/officeDocument/2006/relationships/slide" Target="slides/slide67.xml"/><Relationship Id="rId100" Type="http://schemas.openxmlformats.org/officeDocument/2006/relationships/slide" Target="slides/slide90.xml"/><Relationship Id="rId282" Type="http://schemas.openxmlformats.org/officeDocument/2006/relationships/slide" Target="slides/slide272.xml"/><Relationship Id="rId338" Type="http://schemas.openxmlformats.org/officeDocument/2006/relationships/slide" Target="slides/slide328.xml"/><Relationship Id="rId8" Type="http://schemas.openxmlformats.org/officeDocument/2006/relationships/slideMaster" Target="slideMasters/slideMaster8.xml"/><Relationship Id="rId142" Type="http://schemas.openxmlformats.org/officeDocument/2006/relationships/slide" Target="slides/slide132.xml"/><Relationship Id="rId184" Type="http://schemas.openxmlformats.org/officeDocument/2006/relationships/slide" Target="slides/slide174.xml"/><Relationship Id="rId251" Type="http://schemas.openxmlformats.org/officeDocument/2006/relationships/slide" Target="slides/slide241.xml"/><Relationship Id="rId46" Type="http://schemas.openxmlformats.org/officeDocument/2006/relationships/slide" Target="slides/slide36.xml"/><Relationship Id="rId293" Type="http://schemas.openxmlformats.org/officeDocument/2006/relationships/slide" Target="slides/slide283.xml"/><Relationship Id="rId307" Type="http://schemas.openxmlformats.org/officeDocument/2006/relationships/slide" Target="slides/slide297.xml"/><Relationship Id="rId349" Type="http://schemas.openxmlformats.org/officeDocument/2006/relationships/slide" Target="slides/slide339.xml"/><Relationship Id="rId88" Type="http://schemas.openxmlformats.org/officeDocument/2006/relationships/slide" Target="slides/slide78.xml"/><Relationship Id="rId111" Type="http://schemas.openxmlformats.org/officeDocument/2006/relationships/slide" Target="slides/slide101.xml"/><Relationship Id="rId153" Type="http://schemas.openxmlformats.org/officeDocument/2006/relationships/slide" Target="slides/slide143.xml"/><Relationship Id="rId195" Type="http://schemas.openxmlformats.org/officeDocument/2006/relationships/slide" Target="slides/slide185.xml"/><Relationship Id="rId209" Type="http://schemas.openxmlformats.org/officeDocument/2006/relationships/slide" Target="slides/slide199.xml"/><Relationship Id="rId360" Type="http://schemas.openxmlformats.org/officeDocument/2006/relationships/slide" Target="slides/slide350.xml"/><Relationship Id="rId220" Type="http://schemas.openxmlformats.org/officeDocument/2006/relationships/slide" Target="slides/slide210.xml"/><Relationship Id="rId15" Type="http://schemas.openxmlformats.org/officeDocument/2006/relationships/slide" Target="slides/slide5.xml"/><Relationship Id="rId57" Type="http://schemas.openxmlformats.org/officeDocument/2006/relationships/slide" Target="slides/slide47.xml"/><Relationship Id="rId262" Type="http://schemas.openxmlformats.org/officeDocument/2006/relationships/slide" Target="slides/slide252.xml"/><Relationship Id="rId318" Type="http://schemas.openxmlformats.org/officeDocument/2006/relationships/slide" Target="slides/slide308.xml"/><Relationship Id="rId99" Type="http://schemas.openxmlformats.org/officeDocument/2006/relationships/slide" Target="slides/slide89.xml"/><Relationship Id="rId122" Type="http://schemas.openxmlformats.org/officeDocument/2006/relationships/slide" Target="slides/slide112.xml"/><Relationship Id="rId164" Type="http://schemas.openxmlformats.org/officeDocument/2006/relationships/slide" Target="slides/slide154.xml"/><Relationship Id="rId371" Type="http://schemas.openxmlformats.org/officeDocument/2006/relationships/slide" Target="slides/slide361.xml"/><Relationship Id="rId26" Type="http://schemas.openxmlformats.org/officeDocument/2006/relationships/slide" Target="slides/slide16.xml"/><Relationship Id="rId231" Type="http://schemas.openxmlformats.org/officeDocument/2006/relationships/slide" Target="slides/slide221.xml"/><Relationship Id="rId273" Type="http://schemas.openxmlformats.org/officeDocument/2006/relationships/slide" Target="slides/slide263.xml"/><Relationship Id="rId329" Type="http://schemas.openxmlformats.org/officeDocument/2006/relationships/slide" Target="slides/slide319.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5.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6.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package" Target="../embeddings/Microsoft_Excel_Worksheet1.xlsx"/></Relationships>
</file>

<file path=ppt/charts/_rels/chart3.xml.rels><?xml version="1.0" encoding="UTF-8" standalone="yes"?>
<Relationships xmlns="http://schemas.openxmlformats.org/package/2006/relationships"><Relationship Id="rId3" Type="http://schemas.openxmlformats.org/officeDocument/2006/relationships/themeOverride" Target="../theme/themeOverride7.xm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package" Target="../embeddings/Microsoft_Excel_Worksheet2.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
          <c:y val="0"/>
          <c:w val="1"/>
          <c:h val="1"/>
        </c:manualLayout>
      </c:layout>
      <c:barChart>
        <c:barDir val="col"/>
        <c:grouping val="percentStacked"/>
        <c:varyColors val="0"/>
        <c:ser>
          <c:idx val="0"/>
          <c:order val="0"/>
          <c:tx>
            <c:strRef>
              <c:f>Sheet1!$B$1</c:f>
              <c:strCache>
                <c:ptCount val="1"/>
                <c:pt idx="0">
                  <c:v>Series 1</c:v>
                </c:pt>
              </c:strCache>
            </c:strRef>
          </c:tx>
          <c:spPr>
            <a:solidFill>
              <a:srgbClr val="A02016"/>
            </a:solidFill>
            <a:ln>
              <a:noFill/>
            </a:ln>
            <a:effectLst/>
          </c:spPr>
          <c:invertIfNegative val="0"/>
          <c:cat>
            <c:strRef>
              <c:f>Sheet1!$A$2</c:f>
              <c:strCache>
                <c:ptCount val="1"/>
                <c:pt idx="0">
                  <c:v>Category 1</c:v>
                </c:pt>
              </c:strCache>
            </c:strRef>
          </c:cat>
          <c:val>
            <c:numRef>
              <c:f>Sheet1!$B$2</c:f>
              <c:numCache>
                <c:formatCode>General</c:formatCode>
                <c:ptCount val="1"/>
                <c:pt idx="0">
                  <c:v>1</c:v>
                </c:pt>
              </c:numCache>
            </c:numRef>
          </c:val>
          <c:extLst>
            <c:ext xmlns:c16="http://schemas.microsoft.com/office/drawing/2014/chart" uri="{C3380CC4-5D6E-409C-BE32-E72D297353CC}">
              <c16:uniqueId val="{00000000-6B5C-4747-9466-6CC4737FCF17}"/>
            </c:ext>
          </c:extLst>
        </c:ser>
        <c:ser>
          <c:idx val="1"/>
          <c:order val="1"/>
          <c:tx>
            <c:strRef>
              <c:f>Sheet1!$C$1</c:f>
              <c:strCache>
                <c:ptCount val="1"/>
                <c:pt idx="0">
                  <c:v>Series 2</c:v>
                </c:pt>
              </c:strCache>
            </c:strRef>
          </c:tx>
          <c:spPr>
            <a:solidFill>
              <a:schemeClr val="accent2"/>
            </a:solidFill>
            <a:ln>
              <a:noFill/>
            </a:ln>
            <a:effectLst/>
          </c:spPr>
          <c:invertIfNegative val="0"/>
          <c:dPt>
            <c:idx val="0"/>
            <c:invertIfNegative val="0"/>
            <c:bubble3D val="0"/>
            <c:spPr>
              <a:solidFill>
                <a:srgbClr val="D52B1E"/>
              </a:solidFill>
              <a:ln>
                <a:noFill/>
              </a:ln>
              <a:effectLst/>
            </c:spPr>
            <c:extLst>
              <c:ext xmlns:c16="http://schemas.microsoft.com/office/drawing/2014/chart" uri="{C3380CC4-5D6E-409C-BE32-E72D297353CC}">
                <c16:uniqueId val="{00000002-6B5C-4747-9466-6CC4737FCF17}"/>
              </c:ext>
            </c:extLst>
          </c:dPt>
          <c:cat>
            <c:strRef>
              <c:f>Sheet1!$A$2</c:f>
              <c:strCache>
                <c:ptCount val="1"/>
                <c:pt idx="0">
                  <c:v>Category 1</c:v>
                </c:pt>
              </c:strCache>
            </c:strRef>
          </c:cat>
          <c:val>
            <c:numRef>
              <c:f>Sheet1!$C$2</c:f>
              <c:numCache>
                <c:formatCode>General</c:formatCode>
                <c:ptCount val="1"/>
                <c:pt idx="0">
                  <c:v>4</c:v>
                </c:pt>
              </c:numCache>
            </c:numRef>
          </c:val>
          <c:extLst>
            <c:ext xmlns:c16="http://schemas.microsoft.com/office/drawing/2014/chart" uri="{C3380CC4-5D6E-409C-BE32-E72D297353CC}">
              <c16:uniqueId val="{00000003-6B5C-4747-9466-6CC4737FCF17}"/>
            </c:ext>
          </c:extLst>
        </c:ser>
        <c:ser>
          <c:idx val="2"/>
          <c:order val="2"/>
          <c:tx>
            <c:strRef>
              <c:f>Sheet1!$D$1</c:f>
              <c:strCache>
                <c:ptCount val="1"/>
                <c:pt idx="0">
                  <c:v>Series 3</c:v>
                </c:pt>
              </c:strCache>
            </c:strRef>
          </c:tx>
          <c:spPr>
            <a:solidFill>
              <a:srgbClr val="03AF4B"/>
            </a:solidFill>
            <a:ln>
              <a:noFill/>
            </a:ln>
            <a:effectLst/>
          </c:spPr>
          <c:invertIfNegative val="0"/>
          <c:dPt>
            <c:idx val="0"/>
            <c:invertIfNegative val="0"/>
            <c:bubble3D val="0"/>
            <c:spPr>
              <a:solidFill>
                <a:schemeClr val="accent1"/>
              </a:solidFill>
              <a:ln>
                <a:noFill/>
              </a:ln>
              <a:effectLst/>
            </c:spPr>
            <c:extLst>
              <c:ext xmlns:c16="http://schemas.microsoft.com/office/drawing/2014/chart" uri="{C3380CC4-5D6E-409C-BE32-E72D297353CC}">
                <c16:uniqueId val="{00000005-6B5C-4747-9466-6CC4737FCF17}"/>
              </c:ext>
            </c:extLst>
          </c:dPt>
          <c:cat>
            <c:strRef>
              <c:f>Sheet1!$A$2</c:f>
              <c:strCache>
                <c:ptCount val="1"/>
                <c:pt idx="0">
                  <c:v>Category 1</c:v>
                </c:pt>
              </c:strCache>
            </c:strRef>
          </c:cat>
          <c:val>
            <c:numRef>
              <c:f>Sheet1!$D$2</c:f>
              <c:numCache>
                <c:formatCode>General</c:formatCode>
                <c:ptCount val="1"/>
                <c:pt idx="0">
                  <c:v>70</c:v>
                </c:pt>
              </c:numCache>
            </c:numRef>
          </c:val>
          <c:extLst>
            <c:ext xmlns:c16="http://schemas.microsoft.com/office/drawing/2014/chart" uri="{C3380CC4-5D6E-409C-BE32-E72D297353CC}">
              <c16:uniqueId val="{00000006-6B5C-4747-9466-6CC4737FCF17}"/>
            </c:ext>
          </c:extLst>
        </c:ser>
        <c:ser>
          <c:idx val="3"/>
          <c:order val="3"/>
          <c:tx>
            <c:strRef>
              <c:f>Sheet1!$E$1</c:f>
              <c:strCache>
                <c:ptCount val="1"/>
                <c:pt idx="0">
                  <c:v>Series 4</c:v>
                </c:pt>
              </c:strCache>
            </c:strRef>
          </c:tx>
          <c:spPr>
            <a:solidFill>
              <a:srgbClr val="FFC000"/>
            </a:solidFill>
            <a:ln>
              <a:noFill/>
            </a:ln>
            <a:effectLst/>
          </c:spPr>
          <c:invertIfNegative val="0"/>
          <c:cat>
            <c:strRef>
              <c:f>Sheet1!$A$2</c:f>
              <c:strCache>
                <c:ptCount val="1"/>
                <c:pt idx="0">
                  <c:v>Category 1</c:v>
                </c:pt>
              </c:strCache>
            </c:strRef>
          </c:cat>
          <c:val>
            <c:numRef>
              <c:f>Sheet1!$E$2</c:f>
              <c:numCache>
                <c:formatCode>General</c:formatCode>
                <c:ptCount val="1"/>
                <c:pt idx="0">
                  <c:v>25</c:v>
                </c:pt>
              </c:numCache>
            </c:numRef>
          </c:val>
          <c:extLst>
            <c:ext xmlns:c16="http://schemas.microsoft.com/office/drawing/2014/chart" uri="{C3380CC4-5D6E-409C-BE32-E72D297353CC}">
              <c16:uniqueId val="{00000007-6B5C-4747-9466-6CC4737FCF17}"/>
            </c:ext>
          </c:extLst>
        </c:ser>
        <c:ser>
          <c:idx val="4"/>
          <c:order val="4"/>
          <c:tx>
            <c:strRef>
              <c:f>Sheet1!$F$1</c:f>
              <c:strCache>
                <c:ptCount val="1"/>
                <c:pt idx="0">
                  <c:v>Series 5</c:v>
                </c:pt>
              </c:strCache>
            </c:strRef>
          </c:tx>
          <c:spPr>
            <a:solidFill>
              <a:srgbClr val="FF9933"/>
            </a:solidFill>
            <a:ln>
              <a:noFill/>
            </a:ln>
            <a:effectLst/>
          </c:spPr>
          <c:invertIfNegative val="0"/>
          <c:cat>
            <c:strRef>
              <c:f>Sheet1!$A$2</c:f>
              <c:strCache>
                <c:ptCount val="1"/>
                <c:pt idx="0">
                  <c:v>Category 1</c:v>
                </c:pt>
              </c:strCache>
            </c:strRef>
          </c:cat>
          <c:val>
            <c:numRef>
              <c:f>Sheet1!$F$2</c:f>
              <c:numCache>
                <c:formatCode>General</c:formatCode>
                <c:ptCount val="1"/>
              </c:numCache>
            </c:numRef>
          </c:val>
          <c:extLst>
            <c:ext xmlns:c16="http://schemas.microsoft.com/office/drawing/2014/chart" uri="{C3380CC4-5D6E-409C-BE32-E72D297353CC}">
              <c16:uniqueId val="{00000008-6B5C-4747-9466-6CC4737FCF17}"/>
            </c:ext>
          </c:extLst>
        </c:ser>
        <c:dLbls>
          <c:showLegendKey val="0"/>
          <c:showVal val="0"/>
          <c:showCatName val="0"/>
          <c:showSerName val="0"/>
          <c:showPercent val="0"/>
          <c:showBubbleSize val="0"/>
        </c:dLbls>
        <c:gapWidth val="150"/>
        <c:overlap val="100"/>
        <c:axId val="543610544"/>
        <c:axId val="543610960"/>
      </c:barChart>
      <c:catAx>
        <c:axId val="543610544"/>
        <c:scaling>
          <c:orientation val="minMax"/>
        </c:scaling>
        <c:delete val="1"/>
        <c:axPos val="b"/>
        <c:numFmt formatCode="General" sourceLinked="1"/>
        <c:majorTickMark val="none"/>
        <c:minorTickMark val="none"/>
        <c:tickLblPos val="nextTo"/>
        <c:crossAx val="543610960"/>
        <c:crosses val="autoZero"/>
        <c:auto val="1"/>
        <c:lblAlgn val="ctr"/>
        <c:lblOffset val="100"/>
        <c:noMultiLvlLbl val="0"/>
      </c:catAx>
      <c:valAx>
        <c:axId val="543610960"/>
        <c:scaling>
          <c:orientation val="minMax"/>
        </c:scaling>
        <c:delete val="1"/>
        <c:axPos val="l"/>
        <c:numFmt formatCode="0%" sourceLinked="1"/>
        <c:majorTickMark val="none"/>
        <c:minorTickMark val="none"/>
        <c:tickLblPos val="nextTo"/>
        <c:crossAx val="543610544"/>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
          <c:y val="0"/>
          <c:w val="1"/>
          <c:h val="1"/>
        </c:manualLayout>
      </c:layout>
      <c:barChart>
        <c:barDir val="col"/>
        <c:grouping val="percentStacked"/>
        <c:varyColors val="0"/>
        <c:ser>
          <c:idx val="0"/>
          <c:order val="0"/>
          <c:tx>
            <c:strRef>
              <c:f>Sheet1!$B$1</c:f>
              <c:strCache>
                <c:ptCount val="1"/>
                <c:pt idx="0">
                  <c:v>Series 1</c:v>
                </c:pt>
              </c:strCache>
            </c:strRef>
          </c:tx>
          <c:spPr>
            <a:solidFill>
              <a:srgbClr val="A02016"/>
            </a:solidFill>
            <a:ln>
              <a:noFill/>
            </a:ln>
            <a:effectLst/>
          </c:spPr>
          <c:invertIfNegative val="0"/>
          <c:cat>
            <c:strRef>
              <c:f>Sheet1!$A$2</c:f>
              <c:strCache>
                <c:ptCount val="1"/>
                <c:pt idx="0">
                  <c:v>Category 1</c:v>
                </c:pt>
              </c:strCache>
            </c:strRef>
          </c:cat>
          <c:val>
            <c:numRef>
              <c:f>Sheet1!$B$2</c:f>
              <c:numCache>
                <c:formatCode>General</c:formatCode>
                <c:ptCount val="1"/>
                <c:pt idx="0">
                  <c:v>1</c:v>
                </c:pt>
              </c:numCache>
            </c:numRef>
          </c:val>
          <c:extLst>
            <c:ext xmlns:c16="http://schemas.microsoft.com/office/drawing/2014/chart" uri="{C3380CC4-5D6E-409C-BE32-E72D297353CC}">
              <c16:uniqueId val="{00000000-D1E9-4863-BA92-3630C75BA4A2}"/>
            </c:ext>
          </c:extLst>
        </c:ser>
        <c:ser>
          <c:idx val="1"/>
          <c:order val="1"/>
          <c:tx>
            <c:strRef>
              <c:f>Sheet1!$C$1</c:f>
              <c:strCache>
                <c:ptCount val="1"/>
                <c:pt idx="0">
                  <c:v>Series 2</c:v>
                </c:pt>
              </c:strCache>
            </c:strRef>
          </c:tx>
          <c:spPr>
            <a:solidFill>
              <a:schemeClr val="accent2"/>
            </a:solidFill>
            <a:ln>
              <a:noFill/>
            </a:ln>
            <a:effectLst/>
          </c:spPr>
          <c:invertIfNegative val="0"/>
          <c:dPt>
            <c:idx val="0"/>
            <c:invertIfNegative val="0"/>
            <c:bubble3D val="0"/>
            <c:spPr>
              <a:solidFill>
                <a:srgbClr val="D52B1E"/>
              </a:solidFill>
              <a:ln>
                <a:noFill/>
              </a:ln>
              <a:effectLst/>
            </c:spPr>
            <c:extLst>
              <c:ext xmlns:c16="http://schemas.microsoft.com/office/drawing/2014/chart" uri="{C3380CC4-5D6E-409C-BE32-E72D297353CC}">
                <c16:uniqueId val="{00000002-D1E9-4863-BA92-3630C75BA4A2}"/>
              </c:ext>
            </c:extLst>
          </c:dPt>
          <c:cat>
            <c:strRef>
              <c:f>Sheet1!$A$2</c:f>
              <c:strCache>
                <c:ptCount val="1"/>
                <c:pt idx="0">
                  <c:v>Category 1</c:v>
                </c:pt>
              </c:strCache>
            </c:strRef>
          </c:cat>
          <c:val>
            <c:numRef>
              <c:f>Sheet1!$C$2</c:f>
              <c:numCache>
                <c:formatCode>General</c:formatCode>
                <c:ptCount val="1"/>
                <c:pt idx="0">
                  <c:v>4</c:v>
                </c:pt>
              </c:numCache>
            </c:numRef>
          </c:val>
          <c:extLst>
            <c:ext xmlns:c16="http://schemas.microsoft.com/office/drawing/2014/chart" uri="{C3380CC4-5D6E-409C-BE32-E72D297353CC}">
              <c16:uniqueId val="{00000003-D1E9-4863-BA92-3630C75BA4A2}"/>
            </c:ext>
          </c:extLst>
        </c:ser>
        <c:ser>
          <c:idx val="2"/>
          <c:order val="2"/>
          <c:tx>
            <c:strRef>
              <c:f>Sheet1!$D$1</c:f>
              <c:strCache>
                <c:ptCount val="1"/>
                <c:pt idx="0">
                  <c:v>Series 3</c:v>
                </c:pt>
              </c:strCache>
            </c:strRef>
          </c:tx>
          <c:spPr>
            <a:solidFill>
              <a:srgbClr val="03AF4B"/>
            </a:solidFill>
            <a:ln>
              <a:noFill/>
            </a:ln>
            <a:effectLst/>
          </c:spPr>
          <c:invertIfNegative val="0"/>
          <c:dPt>
            <c:idx val="0"/>
            <c:invertIfNegative val="0"/>
            <c:bubble3D val="0"/>
            <c:spPr>
              <a:solidFill>
                <a:schemeClr val="accent1"/>
              </a:solidFill>
              <a:ln>
                <a:noFill/>
              </a:ln>
              <a:effectLst/>
            </c:spPr>
            <c:extLst>
              <c:ext xmlns:c16="http://schemas.microsoft.com/office/drawing/2014/chart" uri="{C3380CC4-5D6E-409C-BE32-E72D297353CC}">
                <c16:uniqueId val="{00000005-D1E9-4863-BA92-3630C75BA4A2}"/>
              </c:ext>
            </c:extLst>
          </c:dPt>
          <c:cat>
            <c:strRef>
              <c:f>Sheet1!$A$2</c:f>
              <c:strCache>
                <c:ptCount val="1"/>
                <c:pt idx="0">
                  <c:v>Category 1</c:v>
                </c:pt>
              </c:strCache>
            </c:strRef>
          </c:cat>
          <c:val>
            <c:numRef>
              <c:f>Sheet1!$D$2</c:f>
              <c:numCache>
                <c:formatCode>General</c:formatCode>
                <c:ptCount val="1"/>
                <c:pt idx="0">
                  <c:v>70</c:v>
                </c:pt>
              </c:numCache>
            </c:numRef>
          </c:val>
          <c:extLst>
            <c:ext xmlns:c16="http://schemas.microsoft.com/office/drawing/2014/chart" uri="{C3380CC4-5D6E-409C-BE32-E72D297353CC}">
              <c16:uniqueId val="{00000006-D1E9-4863-BA92-3630C75BA4A2}"/>
            </c:ext>
          </c:extLst>
        </c:ser>
        <c:ser>
          <c:idx val="3"/>
          <c:order val="3"/>
          <c:tx>
            <c:strRef>
              <c:f>Sheet1!$E$1</c:f>
              <c:strCache>
                <c:ptCount val="1"/>
                <c:pt idx="0">
                  <c:v>Series 4</c:v>
                </c:pt>
              </c:strCache>
            </c:strRef>
          </c:tx>
          <c:spPr>
            <a:solidFill>
              <a:srgbClr val="FFC000"/>
            </a:solidFill>
            <a:ln>
              <a:noFill/>
            </a:ln>
            <a:effectLst/>
          </c:spPr>
          <c:invertIfNegative val="0"/>
          <c:cat>
            <c:strRef>
              <c:f>Sheet1!$A$2</c:f>
              <c:strCache>
                <c:ptCount val="1"/>
                <c:pt idx="0">
                  <c:v>Category 1</c:v>
                </c:pt>
              </c:strCache>
            </c:strRef>
          </c:cat>
          <c:val>
            <c:numRef>
              <c:f>Sheet1!$E$2</c:f>
              <c:numCache>
                <c:formatCode>General</c:formatCode>
                <c:ptCount val="1"/>
                <c:pt idx="0">
                  <c:v>25</c:v>
                </c:pt>
              </c:numCache>
            </c:numRef>
          </c:val>
          <c:extLst>
            <c:ext xmlns:c16="http://schemas.microsoft.com/office/drawing/2014/chart" uri="{C3380CC4-5D6E-409C-BE32-E72D297353CC}">
              <c16:uniqueId val="{00000007-D1E9-4863-BA92-3630C75BA4A2}"/>
            </c:ext>
          </c:extLst>
        </c:ser>
        <c:ser>
          <c:idx val="4"/>
          <c:order val="4"/>
          <c:tx>
            <c:strRef>
              <c:f>Sheet1!$F$1</c:f>
              <c:strCache>
                <c:ptCount val="1"/>
                <c:pt idx="0">
                  <c:v>Series 5</c:v>
                </c:pt>
              </c:strCache>
            </c:strRef>
          </c:tx>
          <c:spPr>
            <a:solidFill>
              <a:srgbClr val="FF9933"/>
            </a:solidFill>
            <a:ln>
              <a:noFill/>
            </a:ln>
            <a:effectLst/>
          </c:spPr>
          <c:invertIfNegative val="0"/>
          <c:cat>
            <c:strRef>
              <c:f>Sheet1!$A$2</c:f>
              <c:strCache>
                <c:ptCount val="1"/>
                <c:pt idx="0">
                  <c:v>Category 1</c:v>
                </c:pt>
              </c:strCache>
            </c:strRef>
          </c:cat>
          <c:val>
            <c:numRef>
              <c:f>Sheet1!$F$2</c:f>
              <c:numCache>
                <c:formatCode>General</c:formatCode>
                <c:ptCount val="1"/>
              </c:numCache>
            </c:numRef>
          </c:val>
          <c:extLst>
            <c:ext xmlns:c16="http://schemas.microsoft.com/office/drawing/2014/chart" uri="{C3380CC4-5D6E-409C-BE32-E72D297353CC}">
              <c16:uniqueId val="{00000008-D1E9-4863-BA92-3630C75BA4A2}"/>
            </c:ext>
          </c:extLst>
        </c:ser>
        <c:dLbls>
          <c:showLegendKey val="0"/>
          <c:showVal val="0"/>
          <c:showCatName val="0"/>
          <c:showSerName val="0"/>
          <c:showPercent val="0"/>
          <c:showBubbleSize val="0"/>
        </c:dLbls>
        <c:gapWidth val="150"/>
        <c:overlap val="100"/>
        <c:axId val="543610544"/>
        <c:axId val="543610960"/>
      </c:barChart>
      <c:catAx>
        <c:axId val="543610544"/>
        <c:scaling>
          <c:orientation val="minMax"/>
        </c:scaling>
        <c:delete val="1"/>
        <c:axPos val="b"/>
        <c:numFmt formatCode="General" sourceLinked="1"/>
        <c:majorTickMark val="none"/>
        <c:minorTickMark val="none"/>
        <c:tickLblPos val="nextTo"/>
        <c:crossAx val="543610960"/>
        <c:crosses val="autoZero"/>
        <c:auto val="1"/>
        <c:lblAlgn val="ctr"/>
        <c:lblOffset val="100"/>
        <c:noMultiLvlLbl val="0"/>
      </c:catAx>
      <c:valAx>
        <c:axId val="543610960"/>
        <c:scaling>
          <c:orientation val="minMax"/>
        </c:scaling>
        <c:delete val="1"/>
        <c:axPos val="l"/>
        <c:numFmt formatCode="0%" sourceLinked="1"/>
        <c:majorTickMark val="none"/>
        <c:minorTickMark val="none"/>
        <c:tickLblPos val="nextTo"/>
        <c:crossAx val="543610544"/>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4">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
          <c:y val="0"/>
          <c:w val="1"/>
          <c:h val="1"/>
        </c:manualLayout>
      </c:layout>
      <c:barChart>
        <c:barDir val="col"/>
        <c:grouping val="percentStacked"/>
        <c:varyColors val="0"/>
        <c:ser>
          <c:idx val="0"/>
          <c:order val="0"/>
          <c:tx>
            <c:strRef>
              <c:f>Sheet1!$B$1</c:f>
              <c:strCache>
                <c:ptCount val="1"/>
                <c:pt idx="0">
                  <c:v>Series 1</c:v>
                </c:pt>
              </c:strCache>
            </c:strRef>
          </c:tx>
          <c:spPr>
            <a:solidFill>
              <a:srgbClr val="A02016"/>
            </a:solidFill>
            <a:ln>
              <a:noFill/>
            </a:ln>
            <a:effectLst/>
          </c:spPr>
          <c:invertIfNegative val="0"/>
          <c:cat>
            <c:strRef>
              <c:f>Sheet1!$A$2</c:f>
              <c:strCache>
                <c:ptCount val="1"/>
                <c:pt idx="0">
                  <c:v>Category 1</c:v>
                </c:pt>
              </c:strCache>
            </c:strRef>
          </c:cat>
          <c:val>
            <c:numRef>
              <c:f>Sheet1!$B$2</c:f>
              <c:numCache>
                <c:formatCode>General</c:formatCode>
                <c:ptCount val="1"/>
                <c:pt idx="0">
                  <c:v>1</c:v>
                </c:pt>
              </c:numCache>
            </c:numRef>
          </c:val>
          <c:extLst>
            <c:ext xmlns:c16="http://schemas.microsoft.com/office/drawing/2014/chart" uri="{C3380CC4-5D6E-409C-BE32-E72D297353CC}">
              <c16:uniqueId val="{00000000-08D9-4ABC-8491-D81EACFF17EA}"/>
            </c:ext>
          </c:extLst>
        </c:ser>
        <c:ser>
          <c:idx val="1"/>
          <c:order val="1"/>
          <c:tx>
            <c:strRef>
              <c:f>Sheet1!$C$1</c:f>
              <c:strCache>
                <c:ptCount val="1"/>
                <c:pt idx="0">
                  <c:v>Series 2</c:v>
                </c:pt>
              </c:strCache>
            </c:strRef>
          </c:tx>
          <c:spPr>
            <a:solidFill>
              <a:schemeClr val="accent2"/>
            </a:solidFill>
            <a:ln>
              <a:noFill/>
            </a:ln>
            <a:effectLst/>
          </c:spPr>
          <c:invertIfNegative val="0"/>
          <c:dPt>
            <c:idx val="0"/>
            <c:invertIfNegative val="0"/>
            <c:bubble3D val="0"/>
            <c:spPr>
              <a:solidFill>
                <a:srgbClr val="D52B1E"/>
              </a:solidFill>
              <a:ln>
                <a:noFill/>
              </a:ln>
              <a:effectLst/>
            </c:spPr>
            <c:extLst>
              <c:ext xmlns:c16="http://schemas.microsoft.com/office/drawing/2014/chart" uri="{C3380CC4-5D6E-409C-BE32-E72D297353CC}">
                <c16:uniqueId val="{00000002-08D9-4ABC-8491-D81EACFF17EA}"/>
              </c:ext>
            </c:extLst>
          </c:dPt>
          <c:cat>
            <c:strRef>
              <c:f>Sheet1!$A$2</c:f>
              <c:strCache>
                <c:ptCount val="1"/>
                <c:pt idx="0">
                  <c:v>Category 1</c:v>
                </c:pt>
              </c:strCache>
            </c:strRef>
          </c:cat>
          <c:val>
            <c:numRef>
              <c:f>Sheet1!$C$2</c:f>
              <c:numCache>
                <c:formatCode>General</c:formatCode>
                <c:ptCount val="1"/>
                <c:pt idx="0">
                  <c:v>4</c:v>
                </c:pt>
              </c:numCache>
            </c:numRef>
          </c:val>
          <c:extLst>
            <c:ext xmlns:c16="http://schemas.microsoft.com/office/drawing/2014/chart" uri="{C3380CC4-5D6E-409C-BE32-E72D297353CC}">
              <c16:uniqueId val="{00000003-08D9-4ABC-8491-D81EACFF17EA}"/>
            </c:ext>
          </c:extLst>
        </c:ser>
        <c:ser>
          <c:idx val="2"/>
          <c:order val="2"/>
          <c:tx>
            <c:strRef>
              <c:f>Sheet1!$D$1</c:f>
              <c:strCache>
                <c:ptCount val="1"/>
                <c:pt idx="0">
                  <c:v>Series 3</c:v>
                </c:pt>
              </c:strCache>
            </c:strRef>
          </c:tx>
          <c:spPr>
            <a:solidFill>
              <a:srgbClr val="03AF4B"/>
            </a:solidFill>
            <a:ln>
              <a:noFill/>
            </a:ln>
            <a:effectLst/>
          </c:spPr>
          <c:invertIfNegative val="0"/>
          <c:dPt>
            <c:idx val="0"/>
            <c:invertIfNegative val="0"/>
            <c:bubble3D val="0"/>
            <c:spPr>
              <a:solidFill>
                <a:schemeClr val="accent1"/>
              </a:solidFill>
              <a:ln>
                <a:noFill/>
              </a:ln>
              <a:effectLst/>
            </c:spPr>
            <c:extLst>
              <c:ext xmlns:c16="http://schemas.microsoft.com/office/drawing/2014/chart" uri="{C3380CC4-5D6E-409C-BE32-E72D297353CC}">
                <c16:uniqueId val="{00000005-08D9-4ABC-8491-D81EACFF17EA}"/>
              </c:ext>
            </c:extLst>
          </c:dPt>
          <c:cat>
            <c:strRef>
              <c:f>Sheet1!$A$2</c:f>
              <c:strCache>
                <c:ptCount val="1"/>
                <c:pt idx="0">
                  <c:v>Category 1</c:v>
                </c:pt>
              </c:strCache>
            </c:strRef>
          </c:cat>
          <c:val>
            <c:numRef>
              <c:f>Sheet1!$D$2</c:f>
              <c:numCache>
                <c:formatCode>General</c:formatCode>
                <c:ptCount val="1"/>
                <c:pt idx="0">
                  <c:v>70</c:v>
                </c:pt>
              </c:numCache>
            </c:numRef>
          </c:val>
          <c:extLst>
            <c:ext xmlns:c16="http://schemas.microsoft.com/office/drawing/2014/chart" uri="{C3380CC4-5D6E-409C-BE32-E72D297353CC}">
              <c16:uniqueId val="{00000006-08D9-4ABC-8491-D81EACFF17EA}"/>
            </c:ext>
          </c:extLst>
        </c:ser>
        <c:ser>
          <c:idx val="3"/>
          <c:order val="3"/>
          <c:tx>
            <c:strRef>
              <c:f>Sheet1!$E$1</c:f>
              <c:strCache>
                <c:ptCount val="1"/>
                <c:pt idx="0">
                  <c:v>Series 4</c:v>
                </c:pt>
              </c:strCache>
            </c:strRef>
          </c:tx>
          <c:spPr>
            <a:solidFill>
              <a:srgbClr val="FFC000"/>
            </a:solidFill>
            <a:ln>
              <a:noFill/>
            </a:ln>
            <a:effectLst/>
          </c:spPr>
          <c:invertIfNegative val="0"/>
          <c:cat>
            <c:strRef>
              <c:f>Sheet1!$A$2</c:f>
              <c:strCache>
                <c:ptCount val="1"/>
                <c:pt idx="0">
                  <c:v>Category 1</c:v>
                </c:pt>
              </c:strCache>
            </c:strRef>
          </c:cat>
          <c:val>
            <c:numRef>
              <c:f>Sheet1!$E$2</c:f>
              <c:numCache>
                <c:formatCode>General</c:formatCode>
                <c:ptCount val="1"/>
                <c:pt idx="0">
                  <c:v>25</c:v>
                </c:pt>
              </c:numCache>
            </c:numRef>
          </c:val>
          <c:extLst>
            <c:ext xmlns:c16="http://schemas.microsoft.com/office/drawing/2014/chart" uri="{C3380CC4-5D6E-409C-BE32-E72D297353CC}">
              <c16:uniqueId val="{00000007-08D9-4ABC-8491-D81EACFF17EA}"/>
            </c:ext>
          </c:extLst>
        </c:ser>
        <c:ser>
          <c:idx val="4"/>
          <c:order val="4"/>
          <c:tx>
            <c:strRef>
              <c:f>Sheet1!$F$1</c:f>
              <c:strCache>
                <c:ptCount val="1"/>
                <c:pt idx="0">
                  <c:v>Series 5</c:v>
                </c:pt>
              </c:strCache>
            </c:strRef>
          </c:tx>
          <c:spPr>
            <a:solidFill>
              <a:srgbClr val="FF9933"/>
            </a:solidFill>
            <a:ln>
              <a:noFill/>
            </a:ln>
            <a:effectLst/>
          </c:spPr>
          <c:invertIfNegative val="0"/>
          <c:cat>
            <c:strRef>
              <c:f>Sheet1!$A$2</c:f>
              <c:strCache>
                <c:ptCount val="1"/>
                <c:pt idx="0">
                  <c:v>Category 1</c:v>
                </c:pt>
              </c:strCache>
            </c:strRef>
          </c:cat>
          <c:val>
            <c:numRef>
              <c:f>Sheet1!$F$2</c:f>
              <c:numCache>
                <c:formatCode>General</c:formatCode>
                <c:ptCount val="1"/>
              </c:numCache>
            </c:numRef>
          </c:val>
          <c:extLst>
            <c:ext xmlns:c16="http://schemas.microsoft.com/office/drawing/2014/chart" uri="{C3380CC4-5D6E-409C-BE32-E72D297353CC}">
              <c16:uniqueId val="{00000008-08D9-4ABC-8491-D81EACFF17EA}"/>
            </c:ext>
          </c:extLst>
        </c:ser>
        <c:dLbls>
          <c:showLegendKey val="0"/>
          <c:showVal val="0"/>
          <c:showCatName val="0"/>
          <c:showSerName val="0"/>
          <c:showPercent val="0"/>
          <c:showBubbleSize val="0"/>
        </c:dLbls>
        <c:gapWidth val="150"/>
        <c:overlap val="100"/>
        <c:axId val="543610544"/>
        <c:axId val="543610960"/>
      </c:barChart>
      <c:catAx>
        <c:axId val="543610544"/>
        <c:scaling>
          <c:orientation val="minMax"/>
        </c:scaling>
        <c:delete val="1"/>
        <c:axPos val="b"/>
        <c:numFmt formatCode="General" sourceLinked="1"/>
        <c:majorTickMark val="none"/>
        <c:minorTickMark val="none"/>
        <c:tickLblPos val="nextTo"/>
        <c:crossAx val="543610960"/>
        <c:crosses val="autoZero"/>
        <c:auto val="1"/>
        <c:lblAlgn val="ctr"/>
        <c:lblOffset val="100"/>
        <c:noMultiLvlLbl val="0"/>
      </c:catAx>
      <c:valAx>
        <c:axId val="543610960"/>
        <c:scaling>
          <c:orientation val="minMax"/>
        </c:scaling>
        <c:delete val="1"/>
        <c:axPos val="l"/>
        <c:numFmt formatCode="0%" sourceLinked="1"/>
        <c:majorTickMark val="none"/>
        <c:minorTickMark val="none"/>
        <c:tickLblPos val="nextTo"/>
        <c:crossAx val="543610544"/>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omments/modernComment_103_67C96783.xml><?xml version="1.0" encoding="utf-8"?>
<p188:cmLst xmlns:a="http://schemas.openxmlformats.org/drawingml/2006/main" xmlns:r="http://schemas.openxmlformats.org/officeDocument/2006/relationships" xmlns:p188="http://schemas.microsoft.com/office/powerpoint/2018/8/main">
  <p188:cm id="{F3492404-8DB6-4860-85C6-F44466C6FF64}" authorId="{B39DF41F-75EB-A6A9-B2DE-7AAFE457D87A}" created="2026-04-07T00:20:31.176">
    <pc:sldMkLst xmlns:pc="http://schemas.microsoft.com/office/powerpoint/2013/main/command">
      <pc:docMk/>
      <pc:sldMk cId="1741252483" sldId="259"/>
    </pc:sldMkLst>
    <p188:txBody>
      <a:bodyPr/>
      <a:lstStyle/>
      <a:p>
        <a:r>
          <a:rPr lang="en-US"/>
          <a:t>Updated my disclosures. </a:t>
        </a:r>
      </a:p>
    </p188:txBody>
  </p188:cm>
</p188:cmLst>
</file>

<file path=ppt/comments/modernComment_159_9A6A2389.xml><?xml version="1.0" encoding="utf-8"?>
<p188:cmLst xmlns:a="http://schemas.openxmlformats.org/drawingml/2006/main" xmlns:r="http://schemas.openxmlformats.org/officeDocument/2006/relationships" xmlns:p188="http://schemas.microsoft.com/office/powerpoint/2018/8/main">
  <p188:cm id="{63BB41CE-B28C-4D29-8B8C-CB8B8BB89A95}" authorId="{B39DF41F-75EB-A6A9-B2DE-7AAFE457D87A}" created="2026-01-25T14:59:16.648">
    <pc:sldMkLst xmlns:pc="http://schemas.microsoft.com/office/powerpoint/2013/main/command">
      <pc:docMk/>
      <pc:sldMk cId="3498655224" sldId="345"/>
    </pc:sldMkLst>
    <p188:txBody>
      <a:bodyPr/>
      <a:lstStyle/>
      <a:p>
        <a:r>
          <a:rPr lang="en-US"/>
          <a:t>New slide</a:t>
        </a:r>
      </a:p>
    </p188:txBody>
  </p188:cm>
</p188:cmLst>
</file>

<file path=ppt/comments/modernComment_16F_3C29BE62.xml><?xml version="1.0" encoding="utf-8"?>
<p188:cmLst xmlns:a="http://schemas.openxmlformats.org/drawingml/2006/main" xmlns:r="http://schemas.openxmlformats.org/officeDocument/2006/relationships" xmlns:p188="http://schemas.microsoft.com/office/powerpoint/2018/8/main">
  <p188:cm id="{7DEBF371-78DC-4E88-A04D-A41FFF78039C}" authorId="{B39DF41F-75EB-A6A9-B2DE-7AAFE457D87A}" created="2026-01-25T15:28:41.316">
    <ac:deMkLst xmlns:ac="http://schemas.microsoft.com/office/drawing/2013/main/command">
      <pc:docMk xmlns:pc="http://schemas.microsoft.com/office/powerpoint/2013/main/command"/>
      <pc:sldMk xmlns:pc="http://schemas.microsoft.com/office/powerpoint/2013/main/command" cId="1009368674" sldId="367"/>
      <ac:spMk id="4" creationId="{48B1C3B1-1B2B-E316-79B4-746D5FAB3AE5}"/>
    </ac:deMkLst>
    <p188:txBody>
      <a:bodyPr/>
      <a:lstStyle/>
      <a:p>
        <a:r>
          <a:rPr lang="en-US"/>
          <a:t>New slide. </a:t>
        </a:r>
      </a:p>
    </p188:txBody>
  </p188:cm>
</p188:cmLst>
</file>

<file path=ppt/comments/modernComment_1D8_17B041C7.xml><?xml version="1.0" encoding="utf-8"?>
<p188:cmLst xmlns:a="http://schemas.openxmlformats.org/drawingml/2006/main" xmlns:r="http://schemas.openxmlformats.org/officeDocument/2006/relationships" xmlns:p188="http://schemas.microsoft.com/office/powerpoint/2018/8/main">
  <p188:cm id="{D8612180-8C4F-47F7-B4EB-4391A6B5BB5D}" authorId="{B39DF41F-75EB-A6A9-B2DE-7AAFE457D87A}" created="2026-02-25T04:41:07.416">
    <ac:deMkLst xmlns:ac="http://schemas.microsoft.com/office/drawing/2013/main/command">
      <pc:docMk xmlns:pc="http://schemas.microsoft.com/office/powerpoint/2013/main/command"/>
      <pc:sldMk xmlns:pc="http://schemas.microsoft.com/office/powerpoint/2013/main/command" cId="397427143" sldId="472"/>
      <ac:spMk id="4" creationId="{86CC6F0C-FBA9-43DD-A3E5-F8522880B776}"/>
    </ac:deMkLst>
    <p188:txBody>
      <a:bodyPr/>
      <a:lstStyle/>
      <a:p>
        <a:r>
          <a:rPr lang="en-US"/>
          <a:t>Added NAION and biliary disease and aspiration warning. </a:t>
        </a:r>
      </a:p>
    </p188:txBody>
  </p188:cm>
</p188:cmLst>
</file>

<file path=ppt/comments/modernComment_2B2_F4F107DF.xml><?xml version="1.0" encoding="utf-8"?>
<p188:cmLst xmlns:a="http://schemas.openxmlformats.org/drawingml/2006/main" xmlns:r="http://schemas.openxmlformats.org/officeDocument/2006/relationships" xmlns:p188="http://schemas.microsoft.com/office/powerpoint/2018/8/main">
  <p188:cm id="{3DCCCDD2-B6C6-4DC6-9343-A57096483D09}" authorId="{90CE3A54-1E4E-4F99-9604-F6D6D213E6C9}" created="2026-01-16T00:28:39.900">
    <pc:sldMkLst xmlns:pc="http://schemas.microsoft.com/office/powerpoint/2013/main/command">
      <pc:docMk/>
      <pc:sldMk cId="2196489658" sldId="690"/>
    </pc:sldMkLst>
    <p188:txBody>
      <a:bodyPr/>
      <a:lstStyle/>
      <a:p>
        <a:r>
          <a:rPr lang="en-US"/>
          <a:t>updated</a:t>
        </a:r>
      </a:p>
    </p188:txBody>
  </p188:cm>
</p188:cmLst>
</file>

<file path=ppt/comments/modernComment_2D0_7011CF95.xml><?xml version="1.0" encoding="utf-8"?>
<p188:cmLst xmlns:a="http://schemas.openxmlformats.org/drawingml/2006/main" xmlns:r="http://schemas.openxmlformats.org/officeDocument/2006/relationships" xmlns:p188="http://schemas.microsoft.com/office/powerpoint/2018/8/main">
  <p188:cm id="{408243E4-4568-4BB7-9B1B-8D307B5C4A04}" authorId="{90CE3A54-1E4E-4F99-9604-F6D6D213E6C9}" created="2026-01-16T00:38:48.302">
    <ac:txMkLst xmlns:ac="http://schemas.microsoft.com/office/drawing/2013/main/command">
      <pc:docMk xmlns:pc="http://schemas.microsoft.com/office/powerpoint/2013/main/command"/>
      <pc:sldMk xmlns:pc="http://schemas.microsoft.com/office/powerpoint/2013/main/command" cId="1880215445" sldId="720"/>
      <ac:spMk id="1811459" creationId="{00000000-0000-0000-0000-000000000000}"/>
      <ac:txMk cp="218" len="122">
        <ac:context len="343" hash="4197848330"/>
      </ac:txMk>
    </ac:txMkLst>
    <p188:pos x="6562102" y="3702522"/>
    <p188:txBody>
      <a:bodyPr/>
      <a:lstStyle/>
      <a:p>
        <a:r>
          <a:rPr lang="en-US"/>
          <a:t>updated</a:t>
        </a:r>
      </a:p>
    </p188:txBody>
  </p188:cm>
</p188:cmLst>
</file>

<file path=ppt/comments/modernComment_2D5_21EE4A49.xml><?xml version="1.0" encoding="utf-8"?>
<p188:cmLst xmlns:a="http://schemas.openxmlformats.org/drawingml/2006/main" xmlns:r="http://schemas.openxmlformats.org/officeDocument/2006/relationships" xmlns:p188="http://schemas.microsoft.com/office/powerpoint/2018/8/main">
  <p188:cm id="{6B29B2E9-4418-4680-A2F9-A0B4449ECE3A}" authorId="{90CE3A54-1E4E-4F99-9604-F6D6D213E6C9}" created="2026-03-31T01:39:03.459">
    <pc:sldMkLst xmlns:pc="http://schemas.microsoft.com/office/powerpoint/2013/main/command">
      <pc:docMk/>
      <pc:sldMk cId="1584414320" sldId="725"/>
    </pc:sldMkLst>
    <p188:txBody>
      <a:bodyPr/>
      <a:lstStyle/>
      <a:p>
        <a:r>
          <a:rPr lang="en-US"/>
          <a:t>updated</a:t>
        </a:r>
      </a:p>
    </p188:txBody>
  </p188:cm>
</p188:cmLst>
</file>

<file path=ppt/comments/modernComment_2D7_437E4A74.xml><?xml version="1.0" encoding="utf-8"?>
<p188:cmLst xmlns:a="http://schemas.openxmlformats.org/drawingml/2006/main" xmlns:r="http://schemas.openxmlformats.org/officeDocument/2006/relationships" xmlns:p188="http://schemas.microsoft.com/office/powerpoint/2018/8/main">
  <p188:cm id="{5BF8ED7C-239A-42C2-B64F-31285E727E02}" authorId="{90CE3A54-1E4E-4F99-9604-F6D6D213E6C9}" created="2026-03-31T01:39:24.242">
    <pc:sldMkLst xmlns:pc="http://schemas.microsoft.com/office/powerpoint/2013/main/command">
      <pc:docMk/>
      <pc:sldMk cId="2435141193" sldId="727"/>
    </pc:sldMkLst>
    <p188:txBody>
      <a:bodyPr/>
      <a:lstStyle/>
      <a:p>
        <a:r>
          <a:rPr lang="en-US"/>
          <a:t>updated</a:t>
        </a:r>
      </a:p>
    </p188:txBody>
  </p188:cm>
</p188:cmLst>
</file>

<file path=ppt/comments/modernComment_2EA_6C03A8C.xml><?xml version="1.0" encoding="utf-8"?>
<p188:cmLst xmlns:a="http://schemas.openxmlformats.org/drawingml/2006/main" xmlns:r="http://schemas.openxmlformats.org/officeDocument/2006/relationships" xmlns:p188="http://schemas.microsoft.com/office/powerpoint/2018/8/main">
  <p188:cm id="{E98D7682-27B4-4FF2-9F31-3F0EEC847E1F}" authorId="{B39DF41F-75EB-A6A9-B2DE-7AAFE457D87A}" created="2026-04-07T03:55:15.840">
    <pc:sldMkLst xmlns:pc="http://schemas.microsoft.com/office/powerpoint/2013/main/command">
      <pc:docMk/>
      <pc:sldMk cId="113261196" sldId="746"/>
    </pc:sldMkLst>
    <p188:txBody>
      <a:bodyPr/>
      <a:lstStyle/>
      <a:p>
        <a:r>
          <a:rPr lang="en-US"/>
          <a:t>Updated. </a:t>
        </a:r>
      </a:p>
    </p188:txBody>
  </p188:cm>
</p188:cmLst>
</file>

<file path=ppt/comments/modernComment_313_C349988C.xml><?xml version="1.0" encoding="utf-8"?>
<p188:cmLst xmlns:a="http://schemas.openxmlformats.org/drawingml/2006/main" xmlns:r="http://schemas.openxmlformats.org/officeDocument/2006/relationships" xmlns:p188="http://schemas.microsoft.com/office/powerpoint/2018/8/main">
  <p188:cm id="{5B504312-301D-4959-8FA9-2CC83EA0591A}" authorId="{90CE3A54-1E4E-4F99-9604-F6D6D213E6C9}" created="2026-04-07T18:46:14.565">
    <pc:sldMkLst xmlns:pc="http://schemas.microsoft.com/office/powerpoint/2013/main/command">
      <pc:docMk/>
      <pc:sldMk cId="1894855191" sldId="787"/>
    </pc:sldMkLst>
    <p188:txBody>
      <a:bodyPr/>
      <a:lstStyle/>
      <a:p>
        <a:r>
          <a:rPr lang="en-US"/>
          <a:t>updated</a:t>
        </a:r>
      </a:p>
    </p188:txBody>
  </p188:cm>
</p188:cmLst>
</file>

<file path=ppt/comments/modernComment_3877_CFC70AB.xml><?xml version="1.0" encoding="utf-8"?>
<p188:cmLst xmlns:a="http://schemas.openxmlformats.org/drawingml/2006/main" xmlns:r="http://schemas.openxmlformats.org/officeDocument/2006/relationships" xmlns:p188="http://schemas.microsoft.com/office/powerpoint/2018/8/main">
  <p188:cm id="{D52257E6-5E94-49DD-BBED-D20BFA65932C}" authorId="{B39DF41F-75EB-A6A9-B2DE-7AAFE457D87A}" created="2026-03-04T02:23:51.678">
    <pc:sldMkLst xmlns:pc="http://schemas.microsoft.com/office/powerpoint/2013/main/command">
      <pc:docMk/>
      <pc:sldMk cId="217870507" sldId="14455"/>
    </pc:sldMkLst>
    <p188:txBody>
      <a:bodyPr/>
      <a:lstStyle/>
      <a:p>
        <a:r>
          <a:rPr lang="en-US"/>
          <a:t>New for this slide deck </a:t>
        </a:r>
      </a:p>
    </p188:txBody>
  </p188:cm>
</p188:cmLst>
</file>

<file path=ppt/comments/modernComment_387D_EE8882C0.xml><?xml version="1.0" encoding="utf-8"?>
<p188:cmLst xmlns:a="http://schemas.openxmlformats.org/drawingml/2006/main" xmlns:r="http://schemas.openxmlformats.org/officeDocument/2006/relationships" xmlns:p188="http://schemas.microsoft.com/office/powerpoint/2018/8/main">
  <p188:cm id="{5AC16028-C0BD-4846-9604-50156643E325}" authorId="{B39DF41F-75EB-A6A9-B2DE-7AAFE457D87A}" created="2026-03-04T02:24:13.156">
    <pc:sldMkLst xmlns:pc="http://schemas.microsoft.com/office/powerpoint/2013/main/command">
      <pc:docMk/>
      <pc:sldMk cId="4001923776" sldId="14461"/>
    </pc:sldMkLst>
    <p188:txBody>
      <a:bodyPr/>
      <a:lstStyle/>
      <a:p>
        <a:r>
          <a:rPr lang="en-US"/>
          <a:t>New for this slide deck </a:t>
        </a:r>
      </a:p>
    </p188:txBody>
  </p188:cm>
</p188:cmLst>
</file>

<file path=ppt/comments/modernComment_3880_F9B9EBE2.xml><?xml version="1.0" encoding="utf-8"?>
<p188:cmLst xmlns:a="http://schemas.openxmlformats.org/drawingml/2006/main" xmlns:r="http://schemas.openxmlformats.org/officeDocument/2006/relationships" xmlns:p188="http://schemas.microsoft.com/office/powerpoint/2018/8/main">
  <p188:cm id="{ECE42C26-67EA-46EF-B69B-540CB830621E}" authorId="{B39DF41F-75EB-A6A9-B2DE-7AAFE457D87A}" created="2026-02-25T05:08:59.646">
    <pc:sldMkLst xmlns:pc="http://schemas.microsoft.com/office/powerpoint/2013/main/command">
      <pc:docMk/>
      <pc:sldMk cId="4189711330" sldId="14464"/>
    </pc:sldMkLst>
    <p188:txBody>
      <a:bodyPr/>
      <a:lstStyle/>
      <a:p>
        <a:r>
          <a:rPr lang="en-US"/>
          <a:t>Updated with 2026 algorithm </a:t>
        </a:r>
      </a:p>
    </p188:txBody>
  </p188:cm>
</p188:cmLst>
</file>

<file path=ppt/comments/modernComment_3C9_8401D6A4.xml><?xml version="1.0" encoding="utf-8"?>
<p188:cmLst xmlns:a="http://schemas.openxmlformats.org/drawingml/2006/main" xmlns:r="http://schemas.openxmlformats.org/officeDocument/2006/relationships" xmlns:p188="http://schemas.microsoft.com/office/powerpoint/2018/8/main">
  <p188:cm id="{3068DDD6-B097-4A9F-A56A-0D8BB8A86C8D}" authorId="{B39DF41F-75EB-A6A9-B2DE-7AAFE457D87A}" created="2025-08-24T23:36:07.947">
    <pc:sldMkLst xmlns:pc="http://schemas.microsoft.com/office/powerpoint/2013/main/command">
      <pc:docMk/>
      <pc:sldMk cId="707108825" sldId="969"/>
    </pc:sldMkLst>
    <p188:txBody>
      <a:bodyPr/>
      <a:lstStyle/>
      <a:p>
        <a:r>
          <a:rPr lang="en-US"/>
          <a:t>Changed choice a, to make it a little harder. </a:t>
        </a:r>
      </a:p>
    </p188:txBody>
  </p188:cm>
</p188:cmLst>
</file>

<file path=ppt/comments/modernComment_40F_BBEEC6A.xml><?xml version="1.0" encoding="utf-8"?>
<p188:cmLst xmlns:a="http://schemas.openxmlformats.org/drawingml/2006/main" xmlns:r="http://schemas.openxmlformats.org/officeDocument/2006/relationships" xmlns:p188="http://schemas.microsoft.com/office/powerpoint/2018/8/main">
  <p188:cm id="{207C9F78-3ADC-48F7-8131-179B237E61A1}" authorId="{B39DF41F-75EB-A6A9-B2DE-7AAFE457D87A}" created="2026-03-24T11:14:14.840">
    <ac:txMkLst xmlns:ac="http://schemas.microsoft.com/office/drawing/2013/main/command">
      <pc:docMk xmlns:pc="http://schemas.microsoft.com/office/powerpoint/2013/main/command"/>
      <pc:sldMk xmlns:pc="http://schemas.microsoft.com/office/powerpoint/2013/main/command" cId="197061738" sldId="1039"/>
      <ac:spMk id="3" creationId="{498A772A-15F1-0B8F-EDE2-473C985B395E}"/>
      <ac:txMk cp="0" len="360">
        <ac:context len="361" hash="3545587138"/>
      </ac:txMk>
    </ac:txMkLst>
    <p188:pos x="6101644" y="312290"/>
    <p188:txBody>
      <a:bodyPr/>
      <a:lstStyle/>
      <a:p>
        <a:r>
          <a:rPr lang="en-US"/>
          <a:t>updated</a:t>
        </a:r>
      </a:p>
    </p188:txBody>
  </p188:cm>
</p188:cmLst>
</file>

<file path=ppt/comments/modernComment_474_EB319A3C.xml><?xml version="1.0" encoding="utf-8"?>
<p188:cmLst xmlns:a="http://schemas.openxmlformats.org/drawingml/2006/main" xmlns:r="http://schemas.openxmlformats.org/officeDocument/2006/relationships" xmlns:p188="http://schemas.microsoft.com/office/powerpoint/2018/8/main">
  <p188:cm id="{86CE7808-D2C4-42B0-A381-FAC36E96895D}" authorId="{B39DF41F-75EB-A6A9-B2DE-7AAFE457D87A}" created="2025-08-25T01:19:52.215">
    <ac:deMkLst xmlns:ac="http://schemas.microsoft.com/office/drawing/2013/main/command">
      <pc:docMk xmlns:pc="http://schemas.microsoft.com/office/powerpoint/2013/main/command"/>
      <pc:sldMk xmlns:pc="http://schemas.microsoft.com/office/powerpoint/2013/main/command" cId="3945896508" sldId="1140"/>
      <ac:spMk id="565252" creationId="{00000000-0000-0000-0000-000000000000}"/>
    </ac:deMkLst>
    <p188:txBody>
      <a:bodyPr/>
      <a:lstStyle/>
      <a:p>
        <a:r>
          <a:rPr lang="en-US"/>
          <a:t>Added note at the top</a:t>
        </a:r>
      </a:p>
    </p188:txBody>
  </p188:cm>
</p188:cmLst>
</file>

<file path=ppt/comments/modernComment_4C8_364AD4C2.xml><?xml version="1.0" encoding="utf-8"?>
<p188:cmLst xmlns:a="http://schemas.openxmlformats.org/drawingml/2006/main" xmlns:r="http://schemas.openxmlformats.org/officeDocument/2006/relationships" xmlns:p188="http://schemas.microsoft.com/office/powerpoint/2018/8/main">
  <p188:cm id="{5F0D22EF-5F6D-4CA3-8A09-5EB6B86B6326}" authorId="{90CE3A54-1E4E-4F99-9604-F6D6D213E6C9}" created="2026-04-07T18:45:00.896">
    <pc:sldMkLst xmlns:pc="http://schemas.microsoft.com/office/powerpoint/2013/main/command">
      <pc:docMk/>
      <pc:sldMk cId="2054297075" sldId="1224"/>
    </pc:sldMkLst>
    <p188:txBody>
      <a:bodyPr/>
      <a:lstStyle/>
      <a:p>
        <a:r>
          <a:rPr lang="en-US"/>
          <a:t>updated</a:t>
        </a:r>
      </a:p>
    </p188:txBody>
  </p188:cm>
</p188:cmLst>
</file>

<file path=ppt/comments/modernComment_7FA356FE_A4FAF693.xml><?xml version="1.0" encoding="utf-8"?>
<p188:cmLst xmlns:a="http://schemas.openxmlformats.org/drawingml/2006/main" xmlns:r="http://schemas.openxmlformats.org/officeDocument/2006/relationships" xmlns:p188="http://schemas.microsoft.com/office/powerpoint/2018/8/main">
  <p188:cm id="{60E3442C-FDDE-474C-8B51-1D0C004848BA}" authorId="{B39DF41F-75EB-A6A9-B2DE-7AAFE457D87A}" created="2026-03-04T01:07:58.835">
    <pc:sldMkLst xmlns:pc="http://schemas.microsoft.com/office/powerpoint/2013/main/command">
      <pc:docMk/>
      <pc:sldMk cId="2767910547" sldId="2141411070"/>
    </pc:sldMkLst>
    <p188:txBody>
      <a:bodyPr/>
      <a:lstStyle/>
      <a:p>
        <a:r>
          <a:rPr lang="en-US"/>
          <a:t>Updated treatment algorithm to 2026. </a:t>
        </a:r>
      </a:p>
    </p188:txBody>
  </p188:cm>
</p188:cmLst>
</file>

<file path=ppt/comments/modernComment_7FA35700_CB8F9EC3.xml><?xml version="1.0" encoding="utf-8"?>
<p188:cmLst xmlns:a="http://schemas.openxmlformats.org/drawingml/2006/main" xmlns:r="http://schemas.openxmlformats.org/officeDocument/2006/relationships" xmlns:p188="http://schemas.microsoft.com/office/powerpoint/2018/8/main">
  <p188:cm id="{BF69D44E-0925-456E-B0D4-D0BA978FE483}" authorId="{B39DF41F-75EB-A6A9-B2DE-7AAFE457D87A}" created="2026-02-25T04:20:06.519">
    <pc:sldMkLst xmlns:pc="http://schemas.microsoft.com/office/powerpoint/2013/main/command">
      <pc:docMk/>
      <pc:sldMk cId="2841248501" sldId="2141411072"/>
    </pc:sldMkLst>
    <p188:txBody>
      <a:bodyPr/>
      <a:lstStyle/>
      <a:p>
        <a:r>
          <a:rPr lang="en-US"/>
          <a:t>Updated with 2026 algorithm</a:t>
        </a:r>
      </a:p>
    </p188:txBody>
  </p188:cm>
</p188:cmLst>
</file>

<file path=ppt/comments/modernComment_7FA35744_C9DB5526.xml><?xml version="1.0" encoding="utf-8"?>
<p188:cmLst xmlns:a="http://schemas.openxmlformats.org/drawingml/2006/main" xmlns:r="http://schemas.openxmlformats.org/officeDocument/2006/relationships" xmlns:p188="http://schemas.microsoft.com/office/powerpoint/2018/8/main">
  <p188:cm id="{7C76F2BF-8136-4DF0-98F8-07B40BA30EC8}" authorId="{90CE3A54-1E4E-4F99-9604-F6D6D213E6C9}" created="2026-04-07T18:46:52.708">
    <ac:deMkLst xmlns:ac="http://schemas.microsoft.com/office/drawing/2013/main/command">
      <pc:docMk xmlns:pc="http://schemas.microsoft.com/office/powerpoint/2013/main/command"/>
      <pc:sldMk xmlns:pc="http://schemas.microsoft.com/office/powerpoint/2013/main/command" cId="3386594598" sldId="2141411140"/>
      <ac:spMk id="1724418" creationId="{00000000-0000-0000-0000-000000000000}"/>
    </ac:deMkLst>
    <p188:txBody>
      <a:bodyPr/>
      <a:lstStyle/>
      <a:p>
        <a:r>
          <a:rPr lang="en-US"/>
          <a:t>updated</a:t>
        </a:r>
      </a:p>
    </p188:txBody>
  </p188:cm>
</p188:cmLst>
</file>

<file path=ppt/comments/modernComment_7FE4E4C8_793C3742.xml><?xml version="1.0" encoding="utf-8"?>
<p188:cmLst xmlns:a="http://schemas.openxmlformats.org/drawingml/2006/main" xmlns:r="http://schemas.openxmlformats.org/officeDocument/2006/relationships" xmlns:p188="http://schemas.microsoft.com/office/powerpoint/2018/8/main">
  <p188:cm id="{332F09BE-3237-447F-8FA8-C1C28B54AD1E}" authorId="{90CE3A54-1E4E-4F99-9604-F6D6D213E6C9}" created="2026-04-07T18:45:59.406">
    <pc:sldMkLst xmlns:pc="http://schemas.microsoft.com/office/powerpoint/2013/main/command">
      <pc:docMk/>
      <pc:sldMk cId="877473613" sldId="2145707208"/>
    </pc:sldMkLst>
    <p188:txBody>
      <a:bodyPr/>
      <a:lstStyle/>
      <a:p>
        <a:r>
          <a:rPr lang="en-US"/>
          <a:t>added</a:t>
        </a:r>
      </a:p>
    </p188:txBody>
  </p188:cm>
</p188:cmLst>
</file>

<file path=ppt/comments/modernComment_7FE4E4D6_649BA6B2.xml><?xml version="1.0" encoding="utf-8"?>
<p188:cmLst xmlns:a="http://schemas.openxmlformats.org/drawingml/2006/main" xmlns:r="http://schemas.openxmlformats.org/officeDocument/2006/relationships" xmlns:p188="http://schemas.microsoft.com/office/powerpoint/2018/8/main">
  <p188:cm id="{897C81D7-1F55-412B-9B54-6C29D6F6BAC7}" authorId="{B39DF41F-75EB-A6A9-B2DE-7AAFE457D87A}" created="2026-04-07T00:29:52.852">
    <ac:deMkLst xmlns:ac="http://schemas.microsoft.com/office/drawing/2013/main/command">
      <pc:docMk xmlns:pc="http://schemas.microsoft.com/office/powerpoint/2013/main/command"/>
      <pc:sldMk xmlns:pc="http://schemas.microsoft.com/office/powerpoint/2013/main/command" cId="1687922354" sldId="2145707222"/>
      <ac:spMk id="74755" creationId="{00000000-0000-0000-0000-000000000000}"/>
    </ac:deMkLst>
    <p188:txBody>
      <a:bodyPr/>
      <a:lstStyle/>
      <a:p>
        <a:r>
          <a:rPr lang="en-US"/>
          <a:t>updated</a:t>
        </a:r>
      </a:p>
    </p188:txBody>
  </p188:cm>
</p188:cmLst>
</file>

<file path=ppt/comments/modernComment_7FE4E5A1_88FEF0AE.xml><?xml version="1.0" encoding="utf-8"?>
<p188:cmLst xmlns:a="http://schemas.openxmlformats.org/drawingml/2006/main" xmlns:r="http://schemas.openxmlformats.org/officeDocument/2006/relationships" xmlns:p188="http://schemas.microsoft.com/office/powerpoint/2018/8/main">
  <p188:cm id="{367DE134-19FA-41F1-9301-18E39541F1DD}" authorId="{B39DF41F-75EB-A6A9-B2DE-7AAFE457D87A}" created="2025-08-25T01:41:03.658">
    <ac:txMkLst xmlns:ac="http://schemas.microsoft.com/office/drawing/2013/main/command">
      <pc:docMk xmlns:pc="http://schemas.microsoft.com/office/powerpoint/2013/main/command"/>
      <pc:sldMk xmlns:pc="http://schemas.microsoft.com/office/powerpoint/2013/main/command" cId="2298409134" sldId="2145707425"/>
      <ac:spMk id="8" creationId="{01B6FC2B-F6B4-B6C8-469D-D5934FD0FC23}"/>
      <ac:txMk cp="0" len="61">
        <ac:context len="62" hash="4010973311"/>
      </ac:txMk>
    </ac:txMkLst>
    <p188:pos x="7013986" y="303904"/>
    <p188:txBody>
      <a:bodyPr/>
      <a:lstStyle/>
      <a:p>
        <a:r>
          <a:rPr lang="en-US"/>
          <a:t>Modified slightly</a:t>
        </a:r>
      </a:p>
    </p188:txBody>
  </p188:cm>
</p188:cmLst>
</file>

<file path=ppt/comments/modernComment_7FE4E60F_87F629D3.xml><?xml version="1.0" encoding="utf-8"?>
<p188:cmLst xmlns:a="http://schemas.openxmlformats.org/drawingml/2006/main" xmlns:r="http://schemas.openxmlformats.org/officeDocument/2006/relationships" xmlns:p188="http://schemas.microsoft.com/office/powerpoint/2018/8/main">
  <p188:cm id="{D7CFDAD2-EC08-412D-8A05-E2308523B6A4}" authorId="{B39DF41F-75EB-A6A9-B2DE-7AAFE457D87A}" created="2026-02-25T04:41:07.416">
    <ac:deMkLst xmlns:ac="http://schemas.microsoft.com/office/drawing/2013/main/command">
      <pc:docMk xmlns:pc="http://schemas.microsoft.com/office/powerpoint/2013/main/command"/>
      <pc:sldMk xmlns:pc="http://schemas.microsoft.com/office/powerpoint/2013/main/command" cId="2281056723" sldId="2145707535"/>
      <ac:spMk id="4" creationId="{FDC859FD-96B3-4DE9-BEF3-7FBB21F49445}"/>
    </ac:deMkLst>
    <p188:replyLst>
      <p188:reply id="{86FDC0FF-6A80-42F3-9E6F-3C0D71466690}" authorId="{B39DF41F-75EB-A6A9-B2DE-7AAFE457D87A}" created="2026-02-25T04:46:16.583">
        <p188:txBody>
          <a:bodyPr/>
          <a:lstStyle/>
          <a:p>
            <a:r>
              <a:rPr lang="en-US"/>
              <a:t>Split into 2 slides</a:t>
            </a:r>
          </a:p>
        </p188:txBody>
      </p188:reply>
    </p188:replyLst>
    <p188:txBody>
      <a:bodyPr/>
      <a:lstStyle/>
      <a:p>
        <a:r>
          <a:rPr lang="en-US"/>
          <a:t>Added NAION and biliary disease and aspiration warning. </a:t>
        </a:r>
      </a:p>
    </p188:txBody>
  </p188:cm>
</p188:cmLst>
</file>

<file path=ppt/comments/modernComment_7FE4E610_DBFA6AE3.xml><?xml version="1.0" encoding="utf-8"?>
<p188:cmLst xmlns:a="http://schemas.openxmlformats.org/drawingml/2006/main" xmlns:r="http://schemas.openxmlformats.org/officeDocument/2006/relationships" xmlns:p188="http://schemas.microsoft.com/office/powerpoint/2018/8/main">
  <p188:cm id="{CB6CFE38-940D-4633-A6F1-7E6EF76D9853}" authorId="{B39DF41F-75EB-A6A9-B2DE-7AAFE457D87A}" created="2026-03-04T02:23:41.777">
    <pc:sldMkLst xmlns:pc="http://schemas.microsoft.com/office/powerpoint/2013/main/command">
      <pc:docMk/>
      <pc:sldMk cId="3690621667" sldId="2145707536"/>
    </pc:sldMkLst>
    <p188:txBody>
      <a:bodyPr/>
      <a:lstStyle/>
      <a:p>
        <a:r>
          <a:rPr lang="en-US"/>
          <a:t>New for this slide deck</a:t>
        </a:r>
      </a:p>
    </p188:txBody>
  </p188:cm>
</p188:cmLst>
</file>

<file path=ppt/comments/modernComment_7FE4E611_CD2A9491.xml><?xml version="1.0" encoding="utf-8"?>
<p188:cmLst xmlns:a="http://schemas.openxmlformats.org/drawingml/2006/main" xmlns:r="http://schemas.openxmlformats.org/officeDocument/2006/relationships" xmlns:p188="http://schemas.microsoft.com/office/powerpoint/2018/8/main">
  <p188:cm id="{FD7E93C5-800D-43FC-9FCE-76C7489A6C28}" authorId="{B39DF41F-75EB-A6A9-B2DE-7AAFE457D87A}" created="2026-02-25T05:10:28.108">
    <ac:deMkLst xmlns:ac="http://schemas.microsoft.com/office/drawing/2013/main/command">
      <pc:docMk xmlns:pc="http://schemas.microsoft.com/office/powerpoint/2013/main/command"/>
      <pc:sldMk xmlns:pc="http://schemas.microsoft.com/office/powerpoint/2013/main/command" cId="3442119825" sldId="2145707537"/>
      <ac:spMk id="3" creationId="{73C76141-752B-F110-9446-0B71F57DABEE}"/>
    </ac:deMkLst>
    <p188:txBody>
      <a:bodyPr/>
      <a:lstStyle/>
      <a:p>
        <a:r>
          <a:rPr lang="en-US"/>
          <a:t>New slide</a:t>
        </a:r>
      </a:p>
    </p188:txBody>
  </p188:cm>
</p188:cmLst>
</file>

<file path=ppt/comments/modernComment_7FE4E652_D5161E88.xml><?xml version="1.0" encoding="utf-8"?>
<p188:cmLst xmlns:a="http://schemas.openxmlformats.org/drawingml/2006/main" xmlns:r="http://schemas.openxmlformats.org/officeDocument/2006/relationships" xmlns:p188="http://schemas.microsoft.com/office/powerpoint/2018/8/main">
  <p188:cm id="{79D245BE-6A95-4DFD-8F16-73291B08F921}" authorId="{B39DF41F-75EB-A6A9-B2DE-7AAFE457D87A}" created="2026-04-07T00:22:57.881">
    <ac:txMkLst xmlns:ac="http://schemas.microsoft.com/office/drawing/2013/main/command">
      <pc:docMk xmlns:pc="http://schemas.microsoft.com/office/powerpoint/2013/main/command"/>
      <pc:sldMk xmlns:pc="http://schemas.microsoft.com/office/powerpoint/2013/main/command" cId="3574996616" sldId="2145707602"/>
      <ac:spMk id="10" creationId="{851322ED-A1C7-E2A3-9D14-6FCD6F7D98CA}"/>
      <ac:txMk cp="0" len="13">
        <ac:context len="14" hash="647196466"/>
      </ac:txMk>
    </ac:txMkLst>
    <p188:pos x="3328598" y="632604"/>
    <p188:txBody>
      <a:bodyPr/>
      <a:lstStyle/>
      <a:p>
        <a:r>
          <a:rPr lang="en-US"/>
          <a:t>Removed old content. </a:t>
        </a:r>
      </a:p>
    </p188:txBody>
  </p188:cm>
</p188:cmLst>
</file>

<file path=ppt/comments/modernComment_7FE4E653_F7FF9407.xml><?xml version="1.0" encoding="utf-8"?>
<p188:cmLst xmlns:a="http://schemas.openxmlformats.org/drawingml/2006/main" xmlns:r="http://schemas.openxmlformats.org/officeDocument/2006/relationships" xmlns:p188="http://schemas.microsoft.com/office/powerpoint/2018/8/main">
  <p188:cm id="{5DF7FC0F-AC7D-4B06-8C99-E06564568115}" authorId="{B39DF41F-75EB-A6A9-B2DE-7AAFE457D87A}" created="2025-08-24T01:57:54.886">
    <pc:sldMkLst xmlns:pc="http://schemas.microsoft.com/office/powerpoint/2013/main/command">
      <pc:docMk/>
      <pc:sldMk cId="4160721927" sldId="2145707603"/>
    </pc:sldMkLst>
    <p188:txBody>
      <a:bodyPr/>
      <a:lstStyle/>
      <a:p>
        <a:r>
          <a:rPr lang="en-US"/>
          <a:t>Updated citation</a:t>
        </a:r>
      </a:p>
    </p188:txBody>
  </p188:cm>
</p188:cmLst>
</file>

<file path=ppt/comments/modernComment_7FE4E65A_5FF2CDAC.xml><?xml version="1.0" encoding="utf-8"?>
<p188:cmLst xmlns:a="http://schemas.openxmlformats.org/drawingml/2006/main" xmlns:r="http://schemas.openxmlformats.org/officeDocument/2006/relationships" xmlns:p188="http://schemas.microsoft.com/office/powerpoint/2018/8/main">
  <p188:cm id="{96CDF8C8-A345-43E7-997F-41B96D2B0388}" authorId="{B39DF41F-75EB-A6A9-B2DE-7AAFE457D87A}" created="2026-04-07T03:45:22.558">
    <ac:deMkLst xmlns:ac="http://schemas.microsoft.com/office/drawing/2013/main/command">
      <pc:docMk xmlns:pc="http://schemas.microsoft.com/office/powerpoint/2013/main/command"/>
      <pc:sldMk xmlns:pc="http://schemas.microsoft.com/office/powerpoint/2013/main/command" cId="1609747884" sldId="2145707610"/>
      <ac:spMk id="3" creationId="{00000000-0000-0000-0000-000000000000}"/>
    </ac:deMkLst>
    <p188:txBody>
      <a:bodyPr/>
      <a:lstStyle/>
      <a:p>
        <a:r>
          <a:rPr lang="en-US"/>
          <a:t>Updates to some wording</a:t>
        </a:r>
      </a:p>
    </p188:txBody>
  </p188:cm>
</p188:cmLst>
</file>

<file path=ppt/comments/modernComment_7FE4E662_875B665F.xml><?xml version="1.0" encoding="utf-8"?>
<p188:cmLst xmlns:a="http://schemas.openxmlformats.org/drawingml/2006/main" xmlns:r="http://schemas.openxmlformats.org/officeDocument/2006/relationships" xmlns:p188="http://schemas.microsoft.com/office/powerpoint/2018/8/main">
  <p188:cm id="{7AF1DE8F-5BBA-4D55-95D4-AFDC821883D3}" authorId="{B39DF41F-75EB-A6A9-B2DE-7AAFE457D87A}" created="2026-04-07T01:07:42.418">
    <ac:txMkLst xmlns:ac="http://schemas.microsoft.com/office/drawing/2013/main/command">
      <pc:docMk xmlns:pc="http://schemas.microsoft.com/office/powerpoint/2013/main/command"/>
      <pc:sldMk xmlns:pc="http://schemas.microsoft.com/office/powerpoint/2013/main/command" cId="2270914143" sldId="2145707618"/>
      <ac:spMk id="1520642" creationId="{DC867CD4-3E8D-A7E3-0877-87E8F550E983}"/>
      <ac:txMk cp="21" len="7">
        <ac:context len="31" hash="241146391"/>
      </ac:txMk>
    </ac:txMkLst>
    <p188:pos x="4120551" y="521897"/>
    <p188:txBody>
      <a:bodyPr/>
      <a:lstStyle/>
      <a:p>
        <a:r>
          <a:rPr lang="en-US"/>
          <a:t>Changed to flozins. </a:t>
        </a:r>
      </a:p>
    </p188:txBody>
  </p188:cm>
</p188:cmLst>
</file>

<file path=ppt/comments/modernComment_7FE4E670_0.xml><?xml version="1.0" encoding="utf-8"?>
<p188:cmLst xmlns:a="http://schemas.openxmlformats.org/drawingml/2006/main" xmlns:r="http://schemas.openxmlformats.org/officeDocument/2006/relationships" xmlns:p188="http://schemas.microsoft.com/office/powerpoint/2018/8/main">
  <p188:cm id="{1142E2D9-D7DF-4303-B5D2-8593720339DC}" authorId="{B39DF41F-75EB-A6A9-B2DE-7AAFE457D87A}" created="2026-04-07T00:22:16.169">
    <ac:deMkLst xmlns:ac="http://schemas.microsoft.com/office/drawing/2013/main/command">
      <pc:docMk xmlns:pc="http://schemas.microsoft.com/office/powerpoint/2013/main/command"/>
      <pc:sldMk xmlns:pc="http://schemas.microsoft.com/office/powerpoint/2013/main/command" cId="0" sldId="2145707632"/>
      <ac:spMk id="2" creationId="{057301D4-73AD-3480-F2EE-A82AD4295E51}"/>
    </ac:deMkLst>
    <p188:txBody>
      <a:bodyPr/>
      <a:lstStyle/>
      <a:p>
        <a:r>
          <a:rPr lang="en-US"/>
          <a:t>Updated text at bottom. </a:t>
        </a:r>
      </a:p>
    </p188:txBody>
  </p188:cm>
</p188:cmLst>
</file>

<file path=ppt/comments/modernComment_7FFFE5DE_1C917AC6.xml><?xml version="1.0" encoding="utf-8"?>
<p188:cmLst xmlns:a="http://schemas.openxmlformats.org/drawingml/2006/main" xmlns:r="http://schemas.openxmlformats.org/officeDocument/2006/relationships" xmlns:p188="http://schemas.microsoft.com/office/powerpoint/2018/8/main">
  <p188:cm id="{8FAAC079-00F3-40A3-BE05-5A7BD799196D}" authorId="{B39DF41F-75EB-A6A9-B2DE-7AAFE457D87A}" created="2025-08-24T23:38:31.225">
    <pc:sldMkLst xmlns:pc="http://schemas.microsoft.com/office/powerpoint/2013/main/command">
      <pc:docMk/>
      <pc:sldMk cId="159229885" sldId="2147476958"/>
    </pc:sldMkLst>
    <p188:txBody>
      <a:bodyPr/>
      <a:lstStyle/>
      <a:p>
        <a:r>
          <a:rPr lang="en-US"/>
          <a:t>Slightly modified wording</a:t>
        </a:r>
      </a:p>
    </p188:txBody>
  </p188:cm>
</p188:cmLst>
</file>

<file path=ppt/comments/modernComment_7FFFE618_290C3612.xml><?xml version="1.0" encoding="utf-8"?>
<p188:cmLst xmlns:a="http://schemas.openxmlformats.org/drawingml/2006/main" xmlns:r="http://schemas.openxmlformats.org/officeDocument/2006/relationships" xmlns:p188="http://schemas.microsoft.com/office/powerpoint/2018/8/main">
  <p188:cm id="{E7286024-F326-4673-83D0-F6D279B61994}" authorId="{B39DF41F-75EB-A6A9-B2DE-7AAFE457D87A}" created="2026-03-04T01:00:32.073">
    <ac:deMkLst xmlns:ac="http://schemas.microsoft.com/office/drawing/2013/main/command">
      <pc:docMk xmlns:pc="http://schemas.microsoft.com/office/powerpoint/2013/main/command"/>
      <pc:sldMk xmlns:pc="http://schemas.microsoft.com/office/powerpoint/2013/main/command" cId="688666130" sldId="2147477016"/>
      <ac:spMk id="3" creationId="{00000000-0000-0000-0000-000000000000}"/>
    </ac:deMkLst>
    <p188:txBody>
      <a:bodyPr/>
      <a:lstStyle/>
      <a:p>
        <a:r>
          <a:rPr lang="en-US"/>
          <a:t>Added first bullet and updated last 2 bulelts. </a:t>
        </a:r>
      </a:p>
    </p188:txBody>
  </p188:cm>
</p188:cmLst>
</file>

<file path=ppt/comments/modernComment_7FFFE620_A0D17F27.xml><?xml version="1.0" encoding="utf-8"?>
<p188:cmLst xmlns:a="http://schemas.openxmlformats.org/drawingml/2006/main" xmlns:r="http://schemas.openxmlformats.org/officeDocument/2006/relationships" xmlns:p188="http://schemas.microsoft.com/office/powerpoint/2018/8/main">
  <p188:cm id="{9042683F-6B15-48D7-96C0-9FE83E046949}" authorId="{B39DF41F-75EB-A6A9-B2DE-7AAFE457D87A}" created="2026-03-04T07:35:45.104">
    <pc:sldMkLst xmlns:pc="http://schemas.microsoft.com/office/powerpoint/2013/main/command">
      <pc:docMk/>
      <pc:sldMk cId="2698084135" sldId="2147477024"/>
    </pc:sldMkLst>
    <p188:txBody>
      <a:bodyPr/>
      <a:lstStyle/>
      <a:p>
        <a:r>
          <a:rPr lang="en-US"/>
          <a:t>Updated, added bempedoic acid recommendation </a:t>
        </a:r>
      </a:p>
    </p188:txBody>
  </p188:cm>
</p188:cmLst>
</file>

<file path=ppt/comments/modernComment_7FFFE625_C807BA9F.xml><?xml version="1.0" encoding="utf-8"?>
<p188:cmLst xmlns:a="http://schemas.openxmlformats.org/drawingml/2006/main" xmlns:r="http://schemas.openxmlformats.org/officeDocument/2006/relationships" xmlns:p188="http://schemas.microsoft.com/office/powerpoint/2018/8/main">
  <p188:cm id="{9B1C6447-9A59-4A90-95BA-C871FA3EF3F2}" authorId="{B39DF41F-75EB-A6A9-B2DE-7AAFE457D87A}" created="2026-03-04T01:02:52.085">
    <ac:deMkLst xmlns:ac="http://schemas.microsoft.com/office/drawing/2013/main/command">
      <pc:docMk xmlns:pc="http://schemas.microsoft.com/office/powerpoint/2013/main/command"/>
      <pc:sldMk xmlns:pc="http://schemas.microsoft.com/office/powerpoint/2013/main/command" cId="3355949727" sldId="2147477029"/>
      <ac:spMk id="2" creationId="{D55B6E03-241A-4749-1DF7-EA4B7D8CED6B}"/>
    </ac:deMkLst>
    <p188:txBody>
      <a:bodyPr/>
      <a:lstStyle/>
      <a:p>
        <a:r>
          <a:rPr lang="en-US"/>
          <a:t>New slide, added second part of the diagram</a:t>
        </a:r>
      </a:p>
    </p188:txBody>
  </p188:cm>
</p188:cmLst>
</file>

<file path=ppt/comments/modernComment_7FFFE637_6EF82701.xml><?xml version="1.0" encoding="utf-8"?>
<p188:cmLst xmlns:a="http://schemas.openxmlformats.org/drawingml/2006/main" xmlns:r="http://schemas.openxmlformats.org/officeDocument/2006/relationships" xmlns:p188="http://schemas.microsoft.com/office/powerpoint/2018/8/main">
  <p188:cm id="{420F03DF-A769-4FF8-968B-DE06FB299F69}" authorId="{B39DF41F-75EB-A6A9-B2DE-7AAFE457D87A}" created="2025-08-25T02:19:23.837">
    <ac:deMkLst xmlns:ac="http://schemas.microsoft.com/office/drawing/2013/main/command">
      <pc:docMk xmlns:pc="http://schemas.microsoft.com/office/powerpoint/2013/main/command"/>
      <pc:sldMk xmlns:pc="http://schemas.microsoft.com/office/powerpoint/2013/main/command" cId="1861756673" sldId="2147477047"/>
      <ac:picMk id="9" creationId="{07590AEE-0912-3BB6-49F9-D3C3098CFD92}"/>
    </ac:deMkLst>
    <p188:replyLst>
      <p188:reply id="{A9394D9C-6BFB-4F85-86CC-3060873B30EE}" authorId="{B39DF41F-75EB-A6A9-B2DE-7AAFE457D87A}" created="2026-04-07T03:52:05.179">
        <p188:txBody>
          <a:bodyPr/>
          <a:lstStyle/>
          <a:p>
            <a:r>
              <a:rPr lang="en-US"/>
              <a:t>Updated with this year’s aglorithm </a:t>
            </a:r>
          </a:p>
        </p188:txBody>
      </p188:reply>
    </p188:replyLst>
    <p188:txBody>
      <a:bodyPr/>
      <a:lstStyle/>
      <a:p>
        <a:r>
          <a:rPr lang="en-US"/>
          <a:t>New slide</a:t>
        </a:r>
      </a:p>
    </p188:txBody>
  </p188:cm>
</p188:cmLst>
</file>

<file path=ppt/comments/modernComment_7FFFE638_5CD46B90.xml><?xml version="1.0" encoding="utf-8"?>
<p188:cmLst xmlns:a="http://schemas.openxmlformats.org/drawingml/2006/main" xmlns:r="http://schemas.openxmlformats.org/officeDocument/2006/relationships" xmlns:p188="http://schemas.microsoft.com/office/powerpoint/2018/8/main">
  <p188:cm id="{46ADD624-2380-4271-81CB-5EC5FF548337}" authorId="{B39DF41F-75EB-A6A9-B2DE-7AAFE457D87A}" created="2025-08-25T02:40:22.755">
    <pc:sldMkLst xmlns:pc="http://schemas.microsoft.com/office/powerpoint/2013/main/command">
      <pc:docMk/>
      <pc:sldMk cId="1557425040" sldId="2147477048"/>
    </pc:sldMkLst>
    <p188:txBody>
      <a:bodyPr/>
      <a:lstStyle/>
      <a:p>
        <a:r>
          <a:rPr lang="en-US"/>
          <a:t>New from new htn guideline</a:t>
        </a:r>
      </a:p>
    </p188:txBody>
  </p188:cm>
</p188:cmLst>
</file>

<file path=ppt/comments/modernComment_7FFFE639_99730DF5.xml><?xml version="1.0" encoding="utf-8"?>
<p188:cmLst xmlns:a="http://schemas.openxmlformats.org/drawingml/2006/main" xmlns:r="http://schemas.openxmlformats.org/officeDocument/2006/relationships" xmlns:p188="http://schemas.microsoft.com/office/powerpoint/2018/8/main">
  <p188:cm id="{3D1333CE-82FF-41B1-AE3D-B41CF9143A90}" authorId="{B39DF41F-75EB-A6A9-B2DE-7AAFE457D87A}" created="2025-08-25T11:51:34.795">
    <pc:sldMkLst xmlns:pc="http://schemas.microsoft.com/office/powerpoint/2013/main/command">
      <pc:docMk/>
      <pc:sldMk cId="2574454261" sldId="2147477049"/>
    </pc:sldMkLst>
    <p188:txBody>
      <a:bodyPr/>
      <a:lstStyle/>
      <a:p>
        <a:r>
          <a:rPr lang="en-US"/>
          <a:t>New from aace </a:t>
        </a:r>
      </a:p>
    </p188:txBody>
  </p188:cm>
</p188:cmLst>
</file>

<file path=ppt/comments/modernComment_7FFFE63A_ECBD6977.xml><?xml version="1.0" encoding="utf-8"?>
<p188:cmLst xmlns:a="http://schemas.openxmlformats.org/drawingml/2006/main" xmlns:r="http://schemas.openxmlformats.org/officeDocument/2006/relationships" xmlns:p188="http://schemas.microsoft.com/office/powerpoint/2018/8/main">
  <p188:cm id="{A9D1EE5C-5DD2-43E8-9823-1212D883864C}" authorId="{B39DF41F-75EB-A6A9-B2DE-7AAFE457D87A}" created="2025-08-25T02:47:39.771">
    <ac:deMkLst xmlns:ac="http://schemas.microsoft.com/office/drawing/2013/main/command">
      <pc:docMk xmlns:pc="http://schemas.microsoft.com/office/powerpoint/2013/main/command"/>
      <pc:sldMk xmlns:pc="http://schemas.microsoft.com/office/powerpoint/2013/main/command" cId="3971836279" sldId="2147477050"/>
      <ac:spMk id="2" creationId="{26608174-D05D-57B0-2A7E-CA4892ECFCC9}"/>
    </ac:deMkLst>
    <p188:txBody>
      <a:bodyPr/>
      <a:lstStyle/>
      <a:p>
        <a:r>
          <a:rPr lang="en-US"/>
          <a:t>New slide from AACE algorithm</a:t>
        </a:r>
      </a:p>
    </p188:txBody>
  </p188:cm>
</p188:cmLst>
</file>

<file path=ppt/comments/modernComment_7FFFE63D_60425B7E.xml><?xml version="1.0" encoding="utf-8"?>
<p188:cmLst xmlns:a="http://schemas.openxmlformats.org/drawingml/2006/main" xmlns:r="http://schemas.openxmlformats.org/officeDocument/2006/relationships" xmlns:p188="http://schemas.microsoft.com/office/powerpoint/2018/8/main">
  <p188:cm id="{4950FC66-F06D-42C9-B07B-CACB3BA3847E}" authorId="{90CE3A54-1E4E-4F99-9604-F6D6D213E6C9}" created="2025-08-25T01:23:14.042">
    <pc:sldMkLst xmlns:pc="http://schemas.microsoft.com/office/powerpoint/2013/main/command">
      <pc:docMk/>
      <pc:sldMk cId="2529175139" sldId="964"/>
    </pc:sldMkLst>
    <p188:replyLst>
      <p188:reply id="{D5D4463F-3769-41B4-8739-5B339F4CE80F}" authorId="{90CE3A54-1E4E-4F99-9604-F6D6D213E6C9}" created="2026-04-07T18:44:43.634">
        <p188:txBody>
          <a:bodyPr/>
          <a:lstStyle/>
          <a:p>
            <a:r>
              <a:rPr lang="en-US"/>
              <a:t>updated</a:t>
            </a:r>
          </a:p>
        </p188:txBody>
      </p188:reply>
    </p188:replyLst>
    <p188:txBody>
      <a:bodyPr/>
      <a:lstStyle/>
      <a:p>
        <a:r>
          <a:rPr lang="en-US"/>
          <a:t>Added gut hormone info</a:t>
        </a:r>
      </a:p>
    </p188:txBody>
  </p188:cm>
</p188:cmLst>
</file>

<file path=ppt/comments/modernComment_7FFFE640_B8C64124.xml><?xml version="1.0" encoding="utf-8"?>
<p188:cmLst xmlns:a="http://schemas.openxmlformats.org/drawingml/2006/main" xmlns:r="http://schemas.openxmlformats.org/officeDocument/2006/relationships" xmlns:p188="http://schemas.microsoft.com/office/powerpoint/2018/8/main">
  <p188:cm id="{F746F03D-347E-409E-923C-1860BCB5B2A5}" authorId="{90CE3A54-1E4E-4F99-9604-F6D6D213E6C9}" created="2025-08-26T01:27:55.691">
    <pc:sldMkLst xmlns:pc="http://schemas.microsoft.com/office/powerpoint/2013/main/command">
      <pc:docMk/>
      <pc:sldMk cId="3100000548" sldId="2147477056"/>
    </pc:sldMkLst>
    <p188:txBody>
      <a:bodyPr/>
      <a:lstStyle/>
      <a:p>
        <a:r>
          <a:rPr lang="en-US"/>
          <a:t>Added this slide</a:t>
        </a:r>
      </a:p>
    </p188:txBody>
  </p188:cm>
</p188:cmLst>
</file>

<file path=ppt/comments/modernComment_7FFFE641_493D8BCF.xml><?xml version="1.0" encoding="utf-8"?>
<p188:cmLst xmlns:a="http://schemas.openxmlformats.org/drawingml/2006/main" xmlns:r="http://schemas.openxmlformats.org/officeDocument/2006/relationships" xmlns:p188="http://schemas.microsoft.com/office/powerpoint/2018/8/main">
  <p188:cm id="{B65B18CC-9A33-4E41-908C-490F5A07B3AE}" authorId="{90CE3A54-1E4E-4F99-9604-F6D6D213E6C9}" created="2026-03-20T22:55:25.295">
    <pc:sldMkLst xmlns:pc="http://schemas.microsoft.com/office/powerpoint/2013/main/command">
      <pc:docMk/>
      <pc:sldMk cId="2187392692" sldId="2147477057"/>
    </pc:sldMkLst>
    <p188:txBody>
      <a:bodyPr/>
      <a:lstStyle/>
      <a:p>
        <a:r>
          <a:rPr lang="en-US"/>
          <a:t>updated</a:t>
        </a:r>
      </a:p>
    </p188:txBody>
  </p188:cm>
</p188:cmLst>
</file>

<file path=ppt/comments/modernComment_7FFFE68E_1A4EC933.xml><?xml version="1.0" encoding="utf-8"?>
<p188:cmLst xmlns:a="http://schemas.openxmlformats.org/drawingml/2006/main" xmlns:r="http://schemas.openxmlformats.org/officeDocument/2006/relationships" xmlns:p188="http://schemas.microsoft.com/office/powerpoint/2018/8/main">
  <p188:cm id="{0C74135F-94DC-47AB-8874-50A7B69254D4}" authorId="{90CE3A54-1E4E-4F99-9604-F6D6D213E6C9}" created="2026-01-26T06:22:53.831">
    <pc:sldMkLst xmlns:pc="http://schemas.microsoft.com/office/powerpoint/2013/main/command">
      <pc:docMk/>
      <pc:sldMk cId="441370931" sldId="2147477134"/>
    </pc:sldMkLst>
    <p188:txBody>
      <a:bodyPr/>
      <a:lstStyle/>
      <a:p>
        <a:r>
          <a:rPr lang="en-US"/>
          <a:t>updated</a:t>
        </a:r>
      </a:p>
    </p188:txBody>
  </p188:cm>
</p188:cmLst>
</file>

<file path=ppt/comments/modernComment_7FFFE690_48B3DE2D.xml><?xml version="1.0" encoding="utf-8"?>
<p188:cmLst xmlns:a="http://schemas.openxmlformats.org/drawingml/2006/main" xmlns:r="http://schemas.openxmlformats.org/officeDocument/2006/relationships" xmlns:p188="http://schemas.microsoft.com/office/powerpoint/2018/8/main">
  <p188:cm id="{0878A231-8A11-4377-99DC-ED73383B7EF6}" authorId="{90CE3A54-1E4E-4F99-9604-F6D6D213E6C9}" created="2026-01-13T05:31:13.898">
    <pc:sldMkLst xmlns:pc="http://schemas.microsoft.com/office/powerpoint/2013/main/command">
      <pc:docMk/>
      <pc:sldMk cId="1395786472" sldId="2147477136"/>
    </pc:sldMkLst>
    <p188:txBody>
      <a:bodyPr/>
      <a:lstStyle/>
      <a:p>
        <a:r>
          <a:rPr lang="en-US"/>
          <a:t>Updated</a:t>
        </a:r>
      </a:p>
    </p188:txBody>
  </p188:cm>
</p188:cmLst>
</file>

<file path=ppt/comments/modernComment_7FFFE699_2E62B290.xml><?xml version="1.0" encoding="utf-8"?>
<p188:cmLst xmlns:a="http://schemas.openxmlformats.org/drawingml/2006/main" xmlns:r="http://schemas.openxmlformats.org/officeDocument/2006/relationships" xmlns:p188="http://schemas.microsoft.com/office/powerpoint/2018/8/main">
  <p188:cm id="{81BAE7DF-AD69-42CE-A194-79D16E8D6ABE}" authorId="{90CE3A54-1E4E-4F99-9604-F6D6D213E6C9}" created="2026-03-31T01:32:38.798">
    <pc:sldMkLst xmlns:pc="http://schemas.microsoft.com/office/powerpoint/2013/main/command">
      <pc:docMk/>
      <pc:sldMk cId="930911522" sldId="2147477145"/>
    </pc:sldMkLst>
    <p188:replyLst>
      <p188:reply id="{F11EF3B6-B22B-4C4C-AB86-6F7C50CE28E8}" authorId="{90CE3A54-1E4E-4F99-9604-F6D6D213E6C9}" created="2026-04-07T18:45:07.846">
        <p188:txBody>
          <a:bodyPr/>
          <a:lstStyle/>
          <a:p>
            <a:r>
              <a:rPr lang="en-US"/>
              <a:t>new</a:t>
            </a:r>
          </a:p>
        </p188:txBody>
      </p188:reply>
    </p188:replyLst>
    <p188:txBody>
      <a:bodyPr/>
      <a:lstStyle/>
      <a:p>
        <a:r>
          <a:rPr lang="en-US"/>
          <a:t>new</a:t>
        </a:r>
      </a:p>
    </p188:txBody>
  </p188:cm>
</p188:cmLst>
</file>

<file path=ppt/comments/modernComment_7FFFE69B_45609953.xml><?xml version="1.0" encoding="utf-8"?>
<p188:cmLst xmlns:a="http://schemas.openxmlformats.org/drawingml/2006/main" xmlns:r="http://schemas.openxmlformats.org/officeDocument/2006/relationships" xmlns:p188="http://schemas.microsoft.com/office/powerpoint/2018/8/main">
  <p188:cm id="{966C2A93-2780-4984-B186-4E96B5B228C7}" authorId="{90CE3A54-1E4E-4F99-9604-F6D6D213E6C9}" created="2026-03-31T01:32:45.496">
    <pc:sldMkLst xmlns:pc="http://schemas.microsoft.com/office/powerpoint/2013/main/command">
      <pc:docMk/>
      <pc:sldMk cId="536047286" sldId="2147477147"/>
    </pc:sldMkLst>
    <p188:txBody>
      <a:bodyPr/>
      <a:lstStyle/>
      <a:p>
        <a:r>
          <a:rPr lang="en-US"/>
          <a:t>new</a:t>
        </a:r>
      </a:p>
    </p188:txBody>
  </p188:cm>
</p188:cmLst>
</file>

<file path=ppt/comments/modernComment_7FFFE69C_F3515225.xml><?xml version="1.0" encoding="utf-8"?>
<p188:cmLst xmlns:a="http://schemas.openxmlformats.org/drawingml/2006/main" xmlns:r="http://schemas.openxmlformats.org/officeDocument/2006/relationships" xmlns:p188="http://schemas.microsoft.com/office/powerpoint/2018/8/main">
  <p188:cm id="{E4205442-C870-459D-950D-01496F55EFA0}" authorId="{90CE3A54-1E4E-4F99-9604-F6D6D213E6C9}" created="2026-03-31T01:32:50.930">
    <pc:sldMkLst xmlns:pc="http://schemas.microsoft.com/office/powerpoint/2013/main/command">
      <pc:docMk/>
      <pc:sldMk cId="3037589963" sldId="2147477148"/>
    </pc:sldMkLst>
    <p188:txBody>
      <a:bodyPr/>
      <a:lstStyle/>
      <a:p>
        <a:r>
          <a:rPr lang="en-US"/>
          <a:t>new</a:t>
        </a:r>
      </a:p>
    </p188:txBody>
  </p188:cm>
</p188:cmLst>
</file>

<file path=ppt/comments/modernComment_7FFFE69F_225D4DD3.xml><?xml version="1.0" encoding="utf-8"?>
<p188:cmLst xmlns:a="http://schemas.openxmlformats.org/drawingml/2006/main" xmlns:r="http://schemas.openxmlformats.org/officeDocument/2006/relationships" xmlns:p188="http://schemas.microsoft.com/office/powerpoint/2018/8/main">
  <p188:cm id="{68743DE1-F708-42AB-88BC-8643A6C705D3}" authorId="{90CE3A54-1E4E-4F99-9604-F6D6D213E6C9}" created="2026-03-20T22:54:47.789">
    <pc:sldMkLst xmlns:pc="http://schemas.microsoft.com/office/powerpoint/2013/main/command">
      <pc:docMk/>
      <pc:sldMk cId="576540115" sldId="2147477151"/>
    </pc:sldMkLst>
    <p188:txBody>
      <a:bodyPr/>
      <a:lstStyle/>
      <a:p>
        <a:r>
          <a:rPr lang="en-US"/>
          <a:t>new</a:t>
        </a:r>
      </a:p>
    </p188:txBody>
  </p188:cm>
</p188:cmLst>
</file>

<file path=ppt/comments/modernComment_7FFFE6A8_7416F014.xml><?xml version="1.0" encoding="utf-8"?>
<p188:cmLst xmlns:a="http://schemas.openxmlformats.org/drawingml/2006/main" xmlns:r="http://schemas.openxmlformats.org/officeDocument/2006/relationships" xmlns:p188="http://schemas.microsoft.com/office/powerpoint/2018/8/main">
  <p188:cm id="{C7F1CDCC-7DEB-4437-87AA-A561046F439B}" authorId="{90CE3A54-1E4E-4F99-9604-F6D6D213E6C9}" created="2026-01-16T00:30:45.589">
    <ac:deMkLst xmlns:ac="http://schemas.microsoft.com/office/drawing/2013/main/command">
      <pc:docMk xmlns:pc="http://schemas.microsoft.com/office/powerpoint/2013/main/command"/>
      <pc:sldMk xmlns:pc="http://schemas.microsoft.com/office/powerpoint/2013/main/command" cId="1947660308" sldId="2147477160"/>
      <ac:spMk id="911363" creationId="{610386D2-757C-0B97-8EB4-A238FA178FC0}"/>
    </ac:deMkLst>
    <p188:txBody>
      <a:bodyPr/>
      <a:lstStyle/>
      <a:p>
        <a:r>
          <a:rPr lang="en-US"/>
          <a:t>Updated
</a:t>
        </a:r>
      </a:p>
    </p188:txBody>
  </p188:cm>
  <p188:cm id="{4BC5B192-BF1F-4141-844C-89AF902E46BD}" authorId="{90CE3A54-1E4E-4F99-9604-F6D6D213E6C9}" created="2026-01-16T00:41:16.752">
    <pc:sldMkLst xmlns:pc="http://schemas.microsoft.com/office/powerpoint/2013/main/command">
      <pc:docMk/>
      <pc:sldMk cId="1947660308" sldId="2147477133"/>
    </pc:sldMkLst>
    <p188:txBody>
      <a:bodyPr/>
      <a:lstStyle/>
      <a:p>
        <a:r>
          <a:rPr lang="en-US"/>
          <a:t>updated</a:t>
        </a:r>
      </a:p>
    </p188:txBody>
  </p188:cm>
</p188:cmLst>
</file>

<file path=ppt/comments/modernComment_7FFFE6AA_E0896937.xml><?xml version="1.0" encoding="utf-8"?>
<p188:cmLst xmlns:a="http://schemas.openxmlformats.org/drawingml/2006/main" xmlns:r="http://schemas.openxmlformats.org/officeDocument/2006/relationships" xmlns:p188="http://schemas.microsoft.com/office/powerpoint/2018/8/main">
  <p188:cm id="{6E4759EA-16B8-4580-BE2D-FA3271D2D512}" authorId="{90CE3A54-1E4E-4F99-9604-F6D6D213E6C9}" created="2026-01-16T00:39:14.295">
    <ac:deMkLst xmlns:ac="http://schemas.microsoft.com/office/drawing/2013/main/command">
      <pc:docMk xmlns:pc="http://schemas.microsoft.com/office/powerpoint/2013/main/command"/>
      <pc:sldMk xmlns:pc="http://schemas.microsoft.com/office/powerpoint/2013/main/command" cId="3767101751" sldId="2147477162"/>
      <ac:spMk id="1811459" creationId="{82045E86-6EA1-A294-B947-7F14FF60B15D}"/>
    </ac:deMkLst>
    <p188:txBody>
      <a:bodyPr/>
      <a:lstStyle/>
      <a:p>
        <a:r>
          <a:rPr lang="en-US"/>
          <a:t>updated</a:t>
        </a:r>
      </a:p>
    </p188:txBody>
  </p188:cm>
</p188:cmLst>
</file>

<file path=ppt/comments/modernComment_7FFFE6B5_579F5C0C.xml><?xml version="1.0" encoding="utf-8"?>
<p188:cmLst xmlns:a="http://schemas.openxmlformats.org/drawingml/2006/main" xmlns:r="http://schemas.openxmlformats.org/officeDocument/2006/relationships" xmlns:p188="http://schemas.microsoft.com/office/powerpoint/2018/8/main">
  <p188:cm id="{D5801AAA-8426-4E99-95DF-9F8349B073D2}" authorId="{90CE3A54-1E4E-4F99-9604-F6D6D213E6C9}" created="2026-01-26T06:50:37.084">
    <pc:sldMkLst xmlns:pc="http://schemas.microsoft.com/office/powerpoint/2013/main/command">
      <pc:docMk/>
      <pc:sldMk cId="1470061580" sldId="2147477173"/>
    </pc:sldMkLst>
    <p188:txBody>
      <a:bodyPr/>
      <a:lstStyle/>
      <a:p>
        <a:r>
          <a:rPr lang="en-US"/>
          <a:t>new</a:t>
        </a:r>
      </a:p>
    </p188:txBody>
  </p188:cm>
</p188:cmLst>
</file>

<file path=ppt/comments/modernComment_7FFFE6B6_1F5F1D6F.xml><?xml version="1.0" encoding="utf-8"?>
<p188:cmLst xmlns:a="http://schemas.openxmlformats.org/drawingml/2006/main" xmlns:r="http://schemas.openxmlformats.org/officeDocument/2006/relationships" xmlns:p188="http://schemas.microsoft.com/office/powerpoint/2018/8/main">
  <p188:cm id="{CF6904D3-AFC5-45AB-9D0B-281913120E95}" authorId="{90CE3A54-1E4E-4F99-9604-F6D6D213E6C9}" created="2026-01-26T06:37:05.951">
    <pc:sldMkLst xmlns:pc="http://schemas.microsoft.com/office/powerpoint/2013/main/command">
      <pc:docMk/>
      <pc:sldMk cId="526327151" sldId="2147477174"/>
    </pc:sldMkLst>
    <p188:txBody>
      <a:bodyPr/>
      <a:lstStyle/>
      <a:p>
        <a:r>
          <a:rPr lang="en-US"/>
          <a:t>added</a:t>
        </a:r>
      </a:p>
    </p188:txBody>
  </p188:cm>
</p188:cmLst>
</file>

<file path=ppt/comments/modernComment_7FFFE6BC_870AC8B8.xml><?xml version="1.0" encoding="utf-8"?>
<p188:cmLst xmlns:a="http://schemas.openxmlformats.org/drawingml/2006/main" xmlns:r="http://schemas.openxmlformats.org/officeDocument/2006/relationships" xmlns:p188="http://schemas.microsoft.com/office/powerpoint/2018/8/main">
  <p188:cm id="{39C4E334-A5AC-4120-BBB6-26913C785F7F}" authorId="{90CE3A54-1E4E-4F99-9604-F6D6D213E6C9}" created="2026-01-26T06:31:10.043">
    <ac:deMkLst xmlns:ac="http://schemas.microsoft.com/office/drawing/2013/main/command">
      <pc:docMk xmlns:pc="http://schemas.microsoft.com/office/powerpoint/2013/main/command"/>
      <pc:sldMk xmlns:pc="http://schemas.microsoft.com/office/powerpoint/2013/main/command" cId="2265630904" sldId="2147477180"/>
      <ac:spMk id="7" creationId="{1CF47937-41B7-ABA9-CB57-8965ED24F61F}"/>
    </ac:deMkLst>
    <p188:txBody>
      <a:bodyPr/>
      <a:lstStyle/>
      <a:p>
        <a:r>
          <a:rPr lang="en-US"/>
          <a:t>added</a:t>
        </a:r>
      </a:p>
    </p188:txBody>
  </p188:cm>
</p188:cmLst>
</file>

<file path=ppt/comments/modernComment_7FFFE6BD_2C00EDB0.xml><?xml version="1.0" encoding="utf-8"?>
<p188:cmLst xmlns:a="http://schemas.openxmlformats.org/drawingml/2006/main" xmlns:r="http://schemas.openxmlformats.org/officeDocument/2006/relationships" xmlns:p188="http://schemas.microsoft.com/office/powerpoint/2018/8/main">
  <p188:cm id="{7297ECB8-A404-4C8E-9799-C3B1A4F71289}" authorId="{90CE3A54-1E4E-4F99-9604-F6D6D213E6C9}" created="2026-01-26T06:26:30.887">
    <pc:sldMkLst xmlns:pc="http://schemas.microsoft.com/office/powerpoint/2013/main/command">
      <pc:docMk/>
      <pc:sldMk cId="738258352" sldId="2147477181"/>
    </pc:sldMkLst>
    <p188:txBody>
      <a:bodyPr/>
      <a:lstStyle/>
      <a:p>
        <a:r>
          <a:rPr lang="en-US"/>
          <a:t>added</a:t>
        </a:r>
      </a:p>
    </p188:txBody>
  </p188:cm>
</p188:cmLst>
</file>

<file path=ppt/comments/modernComment_7FFFE6C7_A9EE2706.xml><?xml version="1.0" encoding="utf-8"?>
<p188:cmLst xmlns:a="http://schemas.openxmlformats.org/drawingml/2006/main" xmlns:r="http://schemas.openxmlformats.org/officeDocument/2006/relationships" xmlns:p188="http://schemas.microsoft.com/office/powerpoint/2018/8/main">
  <p188:cm id="{9FEBC78B-AA71-4958-B8F6-D55491254CC1}" authorId="{90CE3A54-1E4E-4F99-9604-F6D6D213E6C9}" created="2026-04-07T18:44:36.546">
    <pc:sldMkLst xmlns:pc="http://schemas.microsoft.com/office/powerpoint/2013/main/command">
      <pc:docMk/>
      <pc:sldMk cId="2850957062" sldId="2147477191"/>
    </pc:sldMkLst>
    <p188:txBody>
      <a:bodyPr/>
      <a:lstStyle/>
      <a:p>
        <a:r>
          <a:rPr lang="en-US"/>
          <a:t>new</a:t>
        </a:r>
      </a:p>
    </p188:txBody>
  </p188:cm>
</p188:cmLst>
</file>

<file path=ppt/comments/modernComment_7FFFE6C9_B4EA4D9.xml><?xml version="1.0" encoding="utf-8"?>
<p188:cmLst xmlns:a="http://schemas.openxmlformats.org/drawingml/2006/main" xmlns:r="http://schemas.openxmlformats.org/officeDocument/2006/relationships" xmlns:p188="http://schemas.microsoft.com/office/powerpoint/2018/8/main">
  <p188:cm id="{7B1C170B-3E13-4BF9-BD2F-CECDABC420E7}" authorId="{90CE3A54-1E4E-4F99-9604-F6D6D213E6C9}" created="2026-03-31T01:31:51.304">
    <ac:deMkLst xmlns:ac="http://schemas.microsoft.com/office/drawing/2013/main/command">
      <pc:docMk xmlns:pc="http://schemas.microsoft.com/office/powerpoint/2013/main/command"/>
      <pc:sldMk xmlns:pc="http://schemas.microsoft.com/office/powerpoint/2013/main/command" cId="189703385" sldId="2147477193"/>
      <ac:spMk id="2051" creationId="{00000000-0000-0000-0000-000000000000}"/>
    </ac:deMkLst>
    <p188:txBody>
      <a:bodyPr/>
      <a:lstStyle/>
      <a:p>
        <a:r>
          <a:rPr lang="en-US"/>
          <a:t>updated</a:t>
        </a:r>
      </a:p>
    </p188:txBody>
  </p188:cm>
</p188:cmLst>
</file>

<file path=ppt/comments/modernComment_7FFFE6CA_AE840180.xml><?xml version="1.0" encoding="utf-8"?>
<p188:cmLst xmlns:a="http://schemas.openxmlformats.org/drawingml/2006/main" xmlns:r="http://schemas.openxmlformats.org/officeDocument/2006/relationships" xmlns:p188="http://schemas.microsoft.com/office/powerpoint/2018/8/main">
  <p188:cm id="{B775B96A-DB79-426F-9361-DE348DE3F6D1}" authorId="{90CE3A54-1E4E-4F99-9604-F6D6D213E6C9}" created="2026-03-31T01:32:02.096">
    <pc:sldMkLst xmlns:pc="http://schemas.microsoft.com/office/powerpoint/2013/main/command">
      <pc:docMk/>
      <pc:sldMk cId="507834455" sldId="2145707214"/>
    </pc:sldMkLst>
    <p188:txBody>
      <a:bodyPr/>
      <a:lstStyle/>
      <a:p>
        <a:r>
          <a:rPr lang="en-US"/>
          <a:t>updated</a:t>
        </a:r>
      </a:p>
    </p188:txBody>
  </p188:cm>
</p188:cmLst>
</file>

<file path=ppt/comments/modernComment_7FFFE6D0_37C1A38A.xml><?xml version="1.0" encoding="utf-8"?>
<p188:cmLst xmlns:a="http://schemas.openxmlformats.org/drawingml/2006/main" xmlns:r="http://schemas.openxmlformats.org/officeDocument/2006/relationships" xmlns:p188="http://schemas.microsoft.com/office/powerpoint/2018/8/main">
  <p188:cm id="{A06E121A-7360-48E5-AB04-6E5D10EB5EFE}" authorId="{90CE3A54-1E4E-4F99-9604-F6D6D213E6C9}" created="2026-03-20T22:55:07.181">
    <pc:sldMkLst xmlns:pc="http://schemas.microsoft.com/office/powerpoint/2013/main/command">
      <pc:docMk/>
      <pc:sldMk cId="1080667038" sldId="2147477152"/>
    </pc:sldMkLst>
    <p188:txBody>
      <a:bodyPr/>
      <a:lstStyle/>
      <a:p>
        <a:r>
          <a:rPr lang="en-US"/>
          <a:t>updated</a:t>
        </a:r>
      </a:p>
    </p188:txBody>
  </p188:cm>
</p188:cmLst>
</file>

<file path=ppt/comments/modernComment_7FFFE6D1_6222C3FA.xml><?xml version="1.0" encoding="utf-8"?>
<p188:cmLst xmlns:a="http://schemas.openxmlformats.org/drawingml/2006/main" xmlns:r="http://schemas.openxmlformats.org/officeDocument/2006/relationships" xmlns:p188="http://schemas.microsoft.com/office/powerpoint/2018/8/main">
  <p188:cm id="{1623BC9E-8B03-4AEF-AA41-DE92CE75DD71}" authorId="{90CE3A54-1E4E-4F99-9604-F6D6D213E6C9}" created="2026-03-20T22:55:15.658">
    <pc:sldMkLst xmlns:pc="http://schemas.microsoft.com/office/powerpoint/2013/main/command">
      <pc:docMk/>
      <pc:sldMk cId="1646445562" sldId="1367"/>
    </pc:sldMkLst>
    <p188:txBody>
      <a:bodyPr/>
      <a:lstStyle/>
      <a:p>
        <a:r>
          <a:rPr lang="en-US"/>
          <a:t>updated</a:t>
        </a:r>
      </a:p>
    </p188:txBody>
  </p188:cm>
</p188:cmLst>
</file>

<file path=ppt/comments/modernComment_7FFFE6D6_C6380867.xml><?xml version="1.0" encoding="utf-8"?>
<p188:cmLst xmlns:a="http://schemas.openxmlformats.org/drawingml/2006/main" xmlns:r="http://schemas.openxmlformats.org/officeDocument/2006/relationships" xmlns:p188="http://schemas.microsoft.com/office/powerpoint/2018/8/main">
  <p188:cm id="{1263F57B-A16B-44F9-8480-F6F40EC53DB1}" authorId="{90CE3A54-1E4E-4F99-9604-F6D6D213E6C9}" created="2026-01-26T06:54:45.564">
    <ac:deMkLst xmlns:ac="http://schemas.microsoft.com/office/drawing/2013/main/command">
      <pc:docMk xmlns:pc="http://schemas.microsoft.com/office/powerpoint/2013/main/command"/>
      <pc:sldMk xmlns:pc="http://schemas.microsoft.com/office/powerpoint/2013/main/command" cId="3325560935" sldId="2147477206"/>
      <ac:spMk id="3" creationId="{DFEC6ED6-8D58-99EB-F4BF-0FDDB5FE0031}"/>
    </ac:deMkLst>
    <p188:replyLst>
      <p188:reply id="{D5126830-D88F-48E0-B7C0-913B45422230}" authorId="{90CE3A54-1E4E-4F99-9604-F6D6D213E6C9}" created="2026-03-31T01:39:52.918">
        <p188:txBody>
          <a:bodyPr/>
          <a:lstStyle/>
          <a:p>
            <a:r>
              <a:rPr lang="en-US"/>
              <a:t>updated</a:t>
            </a:r>
          </a:p>
        </p188:txBody>
      </p188:reply>
    </p188:replyLst>
    <p188:txBody>
      <a:bodyPr/>
      <a:lstStyle/>
      <a:p>
        <a:r>
          <a:rPr lang="en-US"/>
          <a:t>added</a:t>
        </a:r>
      </a:p>
    </p188:txBody>
  </p188:cm>
</p188:cmLst>
</file>

<file path=ppt/comments/modernComment_7FFFE6D7_5D38C9DE.xml><?xml version="1.0" encoding="utf-8"?>
<p188:cmLst xmlns:a="http://schemas.openxmlformats.org/drawingml/2006/main" xmlns:r="http://schemas.openxmlformats.org/officeDocument/2006/relationships" xmlns:p188="http://schemas.microsoft.com/office/powerpoint/2018/8/main">
  <p188:cm id="{168583EC-BA20-4D09-81C5-AABC448FD12E}" authorId="{90CE3A54-1E4E-4F99-9604-F6D6D213E6C9}" created="2026-01-13T05:33:37.591">
    <pc:sldMkLst xmlns:pc="http://schemas.microsoft.com/office/powerpoint/2013/main/command">
      <pc:docMk/>
      <pc:sldMk cId="1564002782" sldId="3350"/>
    </pc:sldMkLst>
    <p188:txBody>
      <a:bodyPr/>
      <a:lstStyle/>
      <a:p>
        <a:r>
          <a:rPr lang="en-US"/>
          <a:t>Updated</a:t>
        </a:r>
      </a:p>
    </p188:txBody>
  </p188:cm>
</p188:cmLst>
</file>

<file path=ppt/comments/modernComment_7FFFE6D8_E2896A17.xml><?xml version="1.0" encoding="utf-8"?>
<p188:cmLst xmlns:a="http://schemas.openxmlformats.org/drawingml/2006/main" xmlns:r="http://schemas.openxmlformats.org/officeDocument/2006/relationships" xmlns:p188="http://schemas.microsoft.com/office/powerpoint/2018/8/main">
  <p188:cm id="{0C7F8F45-18B0-4490-8340-284DE046D0FA}" authorId="{90CE3A54-1E4E-4F99-9604-F6D6D213E6C9}" created="2026-01-13T05:30:59.701">
    <pc:sldMkLst xmlns:pc="http://schemas.microsoft.com/office/powerpoint/2013/main/command">
      <pc:docMk/>
      <pc:sldMk cId="1100001849" sldId="3747"/>
    </pc:sldMkLst>
    <p188:txBody>
      <a:bodyPr/>
      <a:lstStyle/>
      <a:p>
        <a:r>
          <a:rPr lang="en-US"/>
          <a:t>Updated</a:t>
        </a:r>
      </a:p>
    </p188:txBody>
  </p188:cm>
</p188:cmLst>
</file>

<file path=ppt/comments/modernComment_7FFFE6DA_1F0A03A4.xml><?xml version="1.0" encoding="utf-8"?>
<p188:cmLst xmlns:a="http://schemas.openxmlformats.org/drawingml/2006/main" xmlns:r="http://schemas.openxmlformats.org/officeDocument/2006/relationships" xmlns:p188="http://schemas.microsoft.com/office/powerpoint/2018/8/main">
  <p188:cm id="{C56B625D-4FBB-45E5-92CB-524068520FF2}" authorId="{90CE3A54-1E4E-4F99-9604-F6D6D213E6C9}" created="2026-02-22T23:47:27.370">
    <pc:sldMkLst xmlns:pc="http://schemas.microsoft.com/office/powerpoint/2013/main/command">
      <pc:docMk/>
      <pc:sldMk cId="3136430888" sldId="2145707530"/>
    </pc:sldMkLst>
    <p188:txBody>
      <a:bodyPr/>
      <a:lstStyle/>
      <a:p>
        <a:r>
          <a:rPr lang="en-US"/>
          <a:t>updated</a:t>
        </a:r>
      </a:p>
    </p188:txBody>
  </p188:cm>
</p188:cmLst>
</file>

<file path=ppt/comments/modernComment_7FFFE6DE_92D007B5.xml><?xml version="1.0" encoding="utf-8"?>
<p188:cmLst xmlns:a="http://schemas.openxmlformats.org/drawingml/2006/main" xmlns:r="http://schemas.openxmlformats.org/officeDocument/2006/relationships" xmlns:p188="http://schemas.microsoft.com/office/powerpoint/2018/8/main">
  <p188:cm id="{B0F93343-FC3F-4944-8C08-6625648C4819}" authorId="{90CE3A54-1E4E-4F99-9604-F6D6D213E6C9}" created="2026-04-07T18:46:06.719">
    <pc:sldMkLst xmlns:pc="http://schemas.microsoft.com/office/powerpoint/2013/main/command">
      <pc:docMk/>
      <pc:sldMk cId="620114076" sldId="2147477214"/>
    </pc:sldMkLst>
    <p188:txBody>
      <a:bodyPr/>
      <a:lstStyle/>
      <a:p>
        <a:r>
          <a:rPr lang="en-US"/>
          <a:t>added</a:t>
        </a:r>
      </a:p>
    </p188:txBody>
  </p188:cm>
</p188:cmLst>
</file>

<file path=ppt/comments/modernComment_7FFFE6E0_A7064F72.xml><?xml version="1.0" encoding="utf-8"?>
<p188:cmLst xmlns:a="http://schemas.openxmlformats.org/drawingml/2006/main" xmlns:r="http://schemas.openxmlformats.org/officeDocument/2006/relationships" xmlns:p188="http://schemas.microsoft.com/office/powerpoint/2018/8/main">
  <p188:cm id="{F2212176-A3E0-4B67-8A83-A35903FEDA5C}" authorId="{B39DF41F-75EB-A6A9-B2DE-7AAFE457D87A}" created="2026-02-25T04:20:06.519">
    <pc:sldMkLst xmlns:pc="http://schemas.microsoft.com/office/powerpoint/2013/main/command">
      <pc:docMk/>
      <pc:sldMk cId="2841248501" sldId="2141411072"/>
    </pc:sldMkLst>
    <p188:txBody>
      <a:bodyPr/>
      <a:lstStyle/>
      <a:p>
        <a:r>
          <a:rPr lang="en-US"/>
          <a:t>Updated with 2026 algorithm</a:t>
        </a:r>
      </a:p>
    </p188:txBody>
  </p188:cm>
</p188:cmLst>
</file>

<file path=ppt/comments/modernComment_7FFFE6E3_CA5DCE8D.xml><?xml version="1.0" encoding="utf-8"?>
<p188:cmLst xmlns:a="http://schemas.openxmlformats.org/drawingml/2006/main" xmlns:r="http://schemas.openxmlformats.org/officeDocument/2006/relationships" xmlns:p188="http://schemas.microsoft.com/office/powerpoint/2018/8/main">
  <p188:cm id="{853D60C3-B334-42D5-810B-9C1D76151267}" authorId="{B39DF41F-75EB-A6A9-B2DE-7AAFE457D87A}" created="2026-04-07T02:33:37.988">
    <pc:sldMkLst xmlns:pc="http://schemas.microsoft.com/office/powerpoint/2013/main/command">
      <pc:docMk/>
      <pc:sldMk cId="414378267" sldId="2147477219"/>
    </pc:sldMkLst>
    <p188:txBody>
      <a:bodyPr/>
      <a:lstStyle/>
      <a:p>
        <a:r>
          <a:rPr lang="en-US"/>
          <a:t>New slide</a:t>
        </a:r>
      </a:p>
    </p188:txBody>
  </p188:cm>
</p188:cmLst>
</file>

<file path=ppt/comments/modernComment_7FFFE6E4_8CB4A26F.xml><?xml version="1.0" encoding="utf-8"?>
<p188:cmLst xmlns:a="http://schemas.openxmlformats.org/drawingml/2006/main" xmlns:r="http://schemas.openxmlformats.org/officeDocument/2006/relationships" xmlns:p188="http://schemas.microsoft.com/office/powerpoint/2018/8/main">
  <p188:cm id="{231BCD25-AAD5-488A-A501-91CEB974EB0A}" authorId="{B39DF41F-75EB-A6A9-B2DE-7AAFE457D87A}" created="2026-02-25T04:20:06.519">
    <pc:sldMkLst xmlns:pc="http://schemas.microsoft.com/office/powerpoint/2013/main/command">
      <pc:docMk/>
      <pc:sldMk cId="2841248501" sldId="2141411072"/>
    </pc:sldMkLst>
    <p188:txBody>
      <a:bodyPr/>
      <a:lstStyle/>
      <a:p>
        <a:r>
          <a:rPr lang="en-US"/>
          <a:t>Updated with 2026 algorithm</a:t>
        </a:r>
      </a:p>
    </p188:txBody>
  </p188:cm>
</p188:cmLst>
</file>

<file path=ppt/comments/modernComment_7FFFE6E5_C973C161.xml><?xml version="1.0" encoding="utf-8"?>
<p188:cmLst xmlns:a="http://schemas.openxmlformats.org/drawingml/2006/main" xmlns:r="http://schemas.openxmlformats.org/officeDocument/2006/relationships" xmlns:p188="http://schemas.microsoft.com/office/powerpoint/2018/8/main">
  <p188:cm id="{2907F140-C259-4E45-A7B4-D8B0C550DEC1}" authorId="{B39DF41F-75EB-A6A9-B2DE-7AAFE457D87A}" created="2026-04-07T02:45:27.116">
    <pc:sldMkLst xmlns:pc="http://schemas.microsoft.com/office/powerpoint/2013/main/command">
      <pc:docMk/>
      <pc:sldMk cId="2368742700" sldId="2147477221"/>
    </pc:sldMkLst>
    <p188:txBody>
      <a:bodyPr/>
      <a:lstStyle/>
      <a:p>
        <a:r>
          <a:rPr lang="en-US"/>
          <a:t>Updated algorithm</a:t>
        </a:r>
      </a:p>
    </p188:txBody>
  </p188:cm>
</p188:cmLst>
</file>

<file path=ppt/comments/modernComment_7FFFE6E6_6C5F516A.xml><?xml version="1.0" encoding="utf-8"?>
<p188:cmLst xmlns:a="http://schemas.openxmlformats.org/drawingml/2006/main" xmlns:r="http://schemas.openxmlformats.org/officeDocument/2006/relationships" xmlns:p188="http://schemas.microsoft.com/office/powerpoint/2018/8/main">
  <p188:cm id="{4A57A3A8-66A4-4FE8-B9DC-EC388D54EC49}" authorId="{B39DF41F-75EB-A6A9-B2DE-7AAFE457D87A}" created="2026-04-07T02:45:35.013">
    <pc:sldMkLst xmlns:pc="http://schemas.microsoft.com/office/powerpoint/2013/main/command">
      <pc:docMk/>
      <pc:sldMk cId="1521835384" sldId="2147477222"/>
    </pc:sldMkLst>
    <p188:txBody>
      <a:bodyPr/>
      <a:lstStyle/>
      <a:p>
        <a:r>
          <a:rPr lang="en-US"/>
          <a:t>Updated algorithm</a:t>
        </a:r>
      </a:p>
    </p188:txBody>
  </p188:cm>
</p188:cmLst>
</file>

<file path=ppt/comments/modernComment_7FFFE6E7_1E0EB415.xml><?xml version="1.0" encoding="utf-8"?>
<p188:cmLst xmlns:a="http://schemas.openxmlformats.org/drawingml/2006/main" xmlns:r="http://schemas.openxmlformats.org/officeDocument/2006/relationships" xmlns:p188="http://schemas.microsoft.com/office/powerpoint/2018/8/main">
  <p188:cm id="{4F73DD89-2921-4D14-9346-6ACC5B9DFE26}" authorId="{B39DF41F-75EB-A6A9-B2DE-7AAFE457D87A}" created="2026-02-25T04:19:53.866">
    <pc:sldMkLst xmlns:pc="http://schemas.microsoft.com/office/powerpoint/2013/main/command">
      <pc:docMk/>
      <pc:sldMk cId="504280085" sldId="528"/>
    </pc:sldMkLst>
    <p188:txBody>
      <a:bodyPr/>
      <a:lstStyle/>
      <a:p>
        <a:r>
          <a:rPr lang="en-US"/>
          <a:t>Updated with 2026 algorithm</a:t>
        </a:r>
      </a:p>
    </p188:txBody>
  </p188:cm>
</p188:cmLst>
</file>

<file path=ppt/comments/modernComment_7FFFE6EA_BCA7A4E2.xml><?xml version="1.0" encoding="utf-8"?>
<p188:cmLst xmlns:a="http://schemas.openxmlformats.org/drawingml/2006/main" xmlns:r="http://schemas.openxmlformats.org/officeDocument/2006/relationships" xmlns:p188="http://schemas.microsoft.com/office/powerpoint/2018/8/main">
  <p188:cm id="{CE1C26AB-36F6-463B-8812-290029C1BBB8}" authorId="{B39DF41F-75EB-A6A9-B2DE-7AAFE457D87A}" created="2026-04-07T02:45:27.116">
    <pc:sldMkLst xmlns:pc="http://schemas.microsoft.com/office/powerpoint/2013/main/command">
      <pc:docMk/>
      <pc:sldMk cId="2368742700" sldId="2147477221"/>
    </pc:sldMkLst>
    <p188:txBody>
      <a:bodyPr/>
      <a:lstStyle/>
      <a:p>
        <a:r>
          <a:rPr lang="en-US"/>
          <a:t>Updated algorithm</a:t>
        </a:r>
      </a:p>
    </p188:txBody>
  </p188:cm>
</p188:cmLst>
</file>

<file path=ppt/comments/modernComment_7FFFE6EB_21808C7D.xml><?xml version="1.0" encoding="utf-8"?>
<p188:cmLst xmlns:a="http://schemas.openxmlformats.org/drawingml/2006/main" xmlns:r="http://schemas.openxmlformats.org/officeDocument/2006/relationships" xmlns:p188="http://schemas.microsoft.com/office/powerpoint/2018/8/main">
  <p188:cm id="{56D22B22-12FC-48C2-857F-FE2E52EEF40F}" authorId="{B39DF41F-75EB-A6A9-B2DE-7AAFE457D87A}" created="2026-04-07T03:27:49.817">
    <pc:sldMkLst xmlns:pc="http://schemas.microsoft.com/office/powerpoint/2013/main/command">
      <pc:docMk/>
      <pc:sldMk cId="562072701" sldId="2147477227"/>
    </pc:sldMkLst>
    <p188:txBody>
      <a:bodyPr/>
      <a:lstStyle/>
      <a:p>
        <a:r>
          <a:rPr lang="en-US"/>
          <a:t>updated</a:t>
        </a:r>
      </a:p>
    </p188:txBody>
  </p188:cm>
</p188:cmLst>
</file>

<file path=ppt/comments/modernComment_7FFFE6ED_38BDD7E7.xml><?xml version="1.0" encoding="utf-8"?>
<p188:cmLst xmlns:a="http://schemas.openxmlformats.org/drawingml/2006/main" xmlns:r="http://schemas.openxmlformats.org/officeDocument/2006/relationships" xmlns:p188="http://schemas.microsoft.com/office/powerpoint/2018/8/main">
  <p188:cm id="{C0419B6E-7B23-4A19-B969-3D3A9547D1AD}" authorId="{B39DF41F-75EB-A6A9-B2DE-7AAFE457D87A}" created="2026-02-25T04:20:06.519">
    <pc:sldMkLst xmlns:pc="http://schemas.microsoft.com/office/powerpoint/2013/main/command">
      <pc:docMk/>
      <pc:sldMk cId="2841248501" sldId="2141411072"/>
    </pc:sldMkLst>
    <p188:txBody>
      <a:bodyPr/>
      <a:lstStyle/>
      <a:p>
        <a:r>
          <a:rPr lang="en-US"/>
          <a:t>Updated with 2026 algorithm</a:t>
        </a:r>
      </a:p>
    </p188:txBody>
  </p188:cm>
</p188:cmLst>
</file>

<file path=ppt/comments/modernComment_7FFFE6EE_3E2AEF76.xml><?xml version="1.0" encoding="utf-8"?>
<p188:cmLst xmlns:a="http://schemas.openxmlformats.org/drawingml/2006/main" xmlns:r="http://schemas.openxmlformats.org/officeDocument/2006/relationships" xmlns:p188="http://schemas.microsoft.com/office/powerpoint/2018/8/main">
  <p188:cm id="{9964FFE9-2E28-434F-96CF-FD5094FF6F26}" authorId="{B39DF41F-75EB-A6A9-B2DE-7AAFE457D87A}" created="2026-04-07T02:45:27.116">
    <pc:sldMkLst xmlns:pc="http://schemas.microsoft.com/office/powerpoint/2013/main/command">
      <pc:docMk/>
      <pc:sldMk cId="2368742700" sldId="2147477221"/>
    </pc:sldMkLst>
    <p188:txBody>
      <a:bodyPr/>
      <a:lstStyle/>
      <a:p>
        <a:r>
          <a:rPr lang="en-US"/>
          <a:t>Updated algorithm</a:t>
        </a:r>
      </a:p>
    </p188:txBody>
  </p188:cm>
</p188:cmLst>
</file>

<file path=ppt/comments/modernComment_7FFFE6F0_21AF6043.xml><?xml version="1.0" encoding="utf-8"?>
<p188:cmLst xmlns:a="http://schemas.openxmlformats.org/drawingml/2006/main" xmlns:r="http://schemas.openxmlformats.org/officeDocument/2006/relationships" xmlns:p188="http://schemas.microsoft.com/office/powerpoint/2018/8/main">
  <p188:cm id="{BC5428F9-38F0-4359-A383-2E497FD66AD0}" authorId="{B39DF41F-75EB-A6A9-B2DE-7AAFE457D87A}" created="2026-02-25T04:20:06.519">
    <pc:sldMkLst xmlns:pc="http://schemas.microsoft.com/office/powerpoint/2013/main/command">
      <pc:docMk/>
      <pc:sldMk cId="2841248501" sldId="2141411072"/>
    </pc:sldMkLst>
    <p188:txBody>
      <a:bodyPr/>
      <a:lstStyle/>
      <a:p>
        <a:r>
          <a:rPr lang="en-US"/>
          <a:t>Updated with 2026 algorithm</a:t>
        </a:r>
      </a:p>
    </p188:txBody>
  </p188:cm>
</p188:cmLst>
</file>

<file path=ppt/comments/modernComment_7FFFE6F1_2D7A1A37.xml><?xml version="1.0" encoding="utf-8"?>
<p188:cmLst xmlns:a="http://schemas.openxmlformats.org/drawingml/2006/main" xmlns:r="http://schemas.openxmlformats.org/officeDocument/2006/relationships" xmlns:p188="http://schemas.microsoft.com/office/powerpoint/2018/8/main">
  <p188:cm id="{0A95BB3E-2F29-4741-A8D3-9F9B3944B2B4}" authorId="{B39DF41F-75EB-A6A9-B2DE-7AAFE457D87A}" created="2026-04-07T02:45:27.116">
    <pc:sldMkLst xmlns:pc="http://schemas.microsoft.com/office/powerpoint/2013/main/command">
      <pc:docMk/>
      <pc:sldMk cId="2368742700" sldId="2147477221"/>
    </pc:sldMkLst>
    <p188:txBody>
      <a:bodyPr/>
      <a:lstStyle/>
      <a:p>
        <a:r>
          <a:rPr lang="en-US"/>
          <a:t>Updated algorithm</a:t>
        </a:r>
      </a:p>
    </p188:txBody>
  </p188:cm>
</p188:cmLst>
</file>

<file path=ppt/comments/modernComment_7FFFE6F2_D703F32C.xml><?xml version="1.0" encoding="utf-8"?>
<p188:cmLst xmlns:a="http://schemas.openxmlformats.org/drawingml/2006/main" xmlns:r="http://schemas.openxmlformats.org/officeDocument/2006/relationships" xmlns:p188="http://schemas.microsoft.com/office/powerpoint/2018/8/main">
  <p188:cm id="{7C6651AD-B297-4371-BF86-58F357FA9F18}" authorId="{B39DF41F-75EB-A6A9-B2DE-7AAFE457D87A}" created="2026-04-07T03:37:18.650">
    <pc:sldMkLst xmlns:pc="http://schemas.microsoft.com/office/powerpoint/2013/main/command">
      <pc:docMk/>
      <pc:sldMk cId="3607360300" sldId="2147477234"/>
    </pc:sldMkLst>
    <p188:txBody>
      <a:bodyPr/>
      <a:lstStyle/>
      <a:p>
        <a:r>
          <a:rPr lang="en-US"/>
          <a:t>New from aace algorithm</a:t>
        </a:r>
      </a:p>
    </p188:txBody>
  </p188:cm>
</p188:cmLst>
</file>

<file path=ppt/comments/modernComment_7FFFE6F4_E0E92935.xml><?xml version="1.0" encoding="utf-8"?>
<p188:cmLst xmlns:a="http://schemas.openxmlformats.org/drawingml/2006/main" xmlns:r="http://schemas.openxmlformats.org/officeDocument/2006/relationships" xmlns:p188="http://schemas.microsoft.com/office/powerpoint/2018/8/main">
  <p188:cm id="{DB3491C4-842D-470E-A585-ADC9E0E1351B}" authorId="{B39DF41F-75EB-A6A9-B2DE-7AAFE457D87A}" created="2026-03-04T08:01:01.516">
    <ac:deMkLst xmlns:ac="http://schemas.microsoft.com/office/drawing/2013/main/command">
      <pc:docMk xmlns:pc="http://schemas.microsoft.com/office/powerpoint/2013/main/command"/>
      <pc:sldMk xmlns:pc="http://schemas.microsoft.com/office/powerpoint/2013/main/command" cId="3773376821" sldId="2147477236"/>
      <ac:picMk id="4" creationId="{315EC4B1-9B2B-F65B-7DFA-6E7940359025}"/>
    </ac:deMkLst>
    <p188:txBody>
      <a:bodyPr/>
      <a:lstStyle/>
      <a:p>
        <a:r>
          <a:rPr lang="en-US"/>
          <a:t>New slide</a:t>
        </a:r>
      </a:p>
    </p188:txBody>
  </p188:cm>
</p188:cmLst>
</file>

<file path=ppt/comments/modernComment_7FFFE6F5_4BDBDF58.xml><?xml version="1.0" encoding="utf-8"?>
<p188:cmLst xmlns:a="http://schemas.openxmlformats.org/drawingml/2006/main" xmlns:r="http://schemas.openxmlformats.org/officeDocument/2006/relationships" xmlns:p188="http://schemas.microsoft.com/office/powerpoint/2018/8/main">
  <p188:cm id="{CDF03F16-757D-419E-AB34-FBCF1C899AD5}" authorId="{B39DF41F-75EB-A6A9-B2DE-7AAFE457D87A}" created="2026-03-04T02:28:34.695">
    <ac:deMkLst xmlns:ac="http://schemas.microsoft.com/office/drawing/2013/main/command">
      <pc:docMk xmlns:pc="http://schemas.microsoft.com/office/powerpoint/2013/main/command"/>
      <pc:sldMk xmlns:pc="http://schemas.microsoft.com/office/powerpoint/2013/main/command" cId="1272700760" sldId="2147477237"/>
      <ac:picMk id="7" creationId="{893A048E-EA39-A4FC-DC4D-C0BE6AB79A9C}"/>
    </ac:deMkLst>
    <p188:txBody>
      <a:bodyPr/>
      <a:lstStyle/>
      <a:p>
        <a:r>
          <a:rPr lang="en-US"/>
          <a:t>Updated algorithm</a:t>
        </a:r>
      </a:p>
    </p188:txBody>
  </p188:cm>
</p188:cmLst>
</file>

<file path=ppt/comments/modernComment_7FFFE6F6_7FFA3C93.xml><?xml version="1.0" encoding="utf-8"?>
<p188:cmLst xmlns:a="http://schemas.openxmlformats.org/drawingml/2006/main" xmlns:r="http://schemas.openxmlformats.org/officeDocument/2006/relationships" xmlns:p188="http://schemas.microsoft.com/office/powerpoint/2018/8/main">
  <p188:cm id="{E4674424-47B3-453D-B103-B0F46EEF98C3}" authorId="{B39DF41F-75EB-A6A9-B2DE-7AAFE457D87A}" created="2026-04-07T04:03:18.427">
    <pc:sldMkLst xmlns:pc="http://schemas.microsoft.com/office/powerpoint/2013/main/command">
      <pc:docMk/>
      <pc:sldMk cId="2147105939" sldId="2147477238"/>
    </pc:sldMkLst>
    <p188:txBody>
      <a:bodyPr/>
      <a:lstStyle/>
      <a:p>
        <a:r>
          <a:rPr lang="en-US"/>
          <a:t>updated</a:t>
        </a:r>
      </a:p>
    </p188:txBody>
  </p188:cm>
</p188:cmLst>
</file>

<file path=ppt/comments/modernComment_7FFFE6F8_ABD0A4D7.xml><?xml version="1.0" encoding="utf-8"?>
<p188:cmLst xmlns:a="http://schemas.openxmlformats.org/drawingml/2006/main" xmlns:r="http://schemas.openxmlformats.org/officeDocument/2006/relationships" xmlns:p188="http://schemas.microsoft.com/office/powerpoint/2018/8/main">
  <p188:cm id="{550ECD90-C499-4304-88AC-1C3E24CDBBFC}" authorId="{B39DF41F-75EB-A6A9-B2DE-7AAFE457D87A}" created="2026-03-04T07:30:53.180">
    <pc:sldMkLst xmlns:pc="http://schemas.microsoft.com/office/powerpoint/2013/main/command">
      <pc:docMk/>
      <pc:sldMk cId="3305924082" sldId="2147477027"/>
    </pc:sldMkLst>
    <p188:txBody>
      <a:bodyPr/>
      <a:lstStyle/>
      <a:p>
        <a:r>
          <a:rPr lang="en-US"/>
          <a:t>Updated with 2026 algorithm</a:t>
        </a:r>
      </a:p>
    </p188:txBody>
  </p188:cm>
</p188:cmLst>
</file>

<file path=ppt/comments/modernComment_7FFFE6F9_11A54780.xml><?xml version="1.0" encoding="utf-8"?>
<p188:cmLst xmlns:a="http://schemas.openxmlformats.org/drawingml/2006/main" xmlns:r="http://schemas.openxmlformats.org/officeDocument/2006/relationships" xmlns:p188="http://schemas.microsoft.com/office/powerpoint/2018/8/main">
  <p188:cm id="{020073CA-3275-4CCF-AD44-D8AF63BC535D}" authorId="{B39DF41F-75EB-A6A9-B2DE-7AAFE457D87A}" created="2026-03-04T07:38:03.061">
    <ac:deMkLst xmlns:ac="http://schemas.microsoft.com/office/drawing/2013/main/command">
      <pc:docMk xmlns:pc="http://schemas.microsoft.com/office/powerpoint/2013/main/command"/>
      <pc:sldMk xmlns:pc="http://schemas.microsoft.com/office/powerpoint/2013/main/command" cId="296044416" sldId="2147477241"/>
      <ac:picMk id="8" creationId="{CBBC42AD-F0EA-C1C3-D133-11A5B256667B}"/>
    </ac:deMkLst>
    <p188:txBody>
      <a:bodyPr/>
      <a:lstStyle/>
      <a:p>
        <a:r>
          <a:rPr lang="en-US"/>
          <a:t>Updated to 2026 algorithm-only a minor change to it. </a:t>
        </a:r>
      </a:p>
    </p188:txBody>
  </p188:cm>
</p188:cmLst>
</file>

<file path=ppt/comments/modernComment_7FFFE700_E37F6A8B.xml><?xml version="1.0" encoding="utf-8"?>
<p188:cmLst xmlns:a="http://schemas.openxmlformats.org/drawingml/2006/main" xmlns:r="http://schemas.openxmlformats.org/officeDocument/2006/relationships" xmlns:p188="http://schemas.microsoft.com/office/powerpoint/2018/8/main">
  <p188:cm id="{02429A86-28F5-41F7-9063-A43E5C9975F6}" authorId="{B39DF41F-75EB-A6A9-B2DE-7AAFE457D87A}" created="2026-04-07T04:22:20.549">
    <pc:sldMkLst xmlns:pc="http://schemas.microsoft.com/office/powerpoint/2013/main/command">
      <pc:docMk/>
      <pc:sldMk cId="3816778379" sldId="2147477248"/>
    </pc:sldMkLst>
    <p188:txBody>
      <a:bodyPr/>
      <a:lstStyle/>
      <a:p>
        <a:r>
          <a:rPr lang="en-US"/>
          <a:t>New slide</a:t>
        </a:r>
      </a:p>
    </p188:txBody>
  </p188:cm>
</p188:cmLst>
</file>

<file path=ppt/comments/modernComment_7FFFE702_6BB4151.xml><?xml version="1.0" encoding="utf-8"?>
<p188:cmLst xmlns:a="http://schemas.openxmlformats.org/drawingml/2006/main" xmlns:r="http://schemas.openxmlformats.org/officeDocument/2006/relationships" xmlns:p188="http://schemas.microsoft.com/office/powerpoint/2018/8/main">
  <p188:cm id="{25604BA5-0A42-4F2D-AB4E-A3EA9BAA239C}" authorId="{90CE3A54-1E4E-4F99-9604-F6D6D213E6C9}" created="2026-04-07T18:45:18.636">
    <pc:sldMkLst xmlns:pc="http://schemas.microsoft.com/office/powerpoint/2013/main/command">
      <pc:docMk/>
      <pc:sldMk cId="2404779560" sldId="2147477250"/>
    </pc:sldMkLst>
    <p188:txBody>
      <a:bodyPr/>
      <a:lstStyle/>
      <a:p>
        <a:r>
          <a:rPr lang="en-US"/>
          <a:t>new</a:t>
        </a:r>
      </a:p>
    </p188:txBody>
  </p188:cm>
</p188:cmLst>
</file>

<file path=ppt/comments/modernComment_7FFFE71C_A58BE6AB.xml><?xml version="1.0" encoding="utf-8"?>
<p188:cmLst xmlns:a="http://schemas.openxmlformats.org/drawingml/2006/main" xmlns:r="http://schemas.openxmlformats.org/officeDocument/2006/relationships" xmlns:p188="http://schemas.microsoft.com/office/powerpoint/2018/8/main">
  <p188:cm id="{F46DE4ED-47C6-4AA8-A8B1-5CD4A82FA324}" authorId="{90CE3A54-1E4E-4F99-9604-F6D6D213E6C9}" created="2026-01-13T05:29:51.849">
    <pc:sldMkLst xmlns:pc="http://schemas.microsoft.com/office/powerpoint/2013/main/command">
      <pc:docMk/>
      <pc:sldMk cId="4045943782" sldId="702"/>
    </pc:sldMkLst>
    <p188:txBody>
      <a:bodyPr/>
      <a:lstStyle/>
      <a:p>
        <a:r>
          <a:rPr lang="en-US"/>
          <a:t>Updated</a:t>
        </a:r>
      </a:p>
    </p188:txBody>
  </p188:cm>
</p188:cmLst>
</file>

<file path=ppt/comments/modernComment_B60_FC8447AA.xml><?xml version="1.0" encoding="utf-8"?>
<p188:cmLst xmlns:a="http://schemas.openxmlformats.org/drawingml/2006/main" xmlns:r="http://schemas.openxmlformats.org/officeDocument/2006/relationships" xmlns:p188="http://schemas.microsoft.com/office/powerpoint/2018/8/main">
  <p188:cm id="{664576FE-4989-4485-8139-FDF7E855DBF6}" authorId="{B39DF41F-75EB-A6A9-B2DE-7AAFE457D87A}" created="2026-04-07T02:04:56.320">
    <pc:sldMkLst xmlns:pc="http://schemas.microsoft.com/office/powerpoint/2013/main/command">
      <pc:docMk/>
      <pc:sldMk cId="231170927" sldId="2912"/>
    </pc:sldMkLst>
    <p188:txBody>
      <a:bodyPr/>
      <a:lstStyle/>
      <a:p>
        <a:r>
          <a:rPr lang="en-US"/>
          <a:t>New slide</a:t>
        </a:r>
      </a:p>
    </p188:txBody>
  </p188:cm>
</p188:cmLst>
</file>

<file path=ppt/comments/modernComment_BEB_728B9C18.xml><?xml version="1.0" encoding="utf-8"?>
<p188:cmLst xmlns:a="http://schemas.openxmlformats.org/drawingml/2006/main" xmlns:r="http://schemas.openxmlformats.org/officeDocument/2006/relationships" xmlns:p188="http://schemas.microsoft.com/office/powerpoint/2018/8/main">
  <p188:cm id="{B9EEFBF4-91A0-4E7D-8700-0C2DC5B55B3A}" authorId="{90CE3A54-1E4E-4F99-9604-F6D6D213E6C9}" created="2026-01-16T00:28:56.043">
    <ac:deMkLst xmlns:ac="http://schemas.microsoft.com/office/drawing/2013/main/command">
      <pc:docMk xmlns:pc="http://schemas.microsoft.com/office/powerpoint/2013/main/command"/>
      <pc:sldMk xmlns:pc="http://schemas.microsoft.com/office/powerpoint/2013/main/command" cId="1921752088" sldId="3051"/>
      <ac:spMk id="1321987" creationId="{00000000-0000-0000-0000-000000000000}"/>
    </ac:deMkLst>
    <p188:txBody>
      <a:bodyPr/>
      <a:lstStyle/>
      <a:p>
        <a:r>
          <a:rPr lang="en-US"/>
          <a:t>updated</a:t>
        </a:r>
      </a:p>
    </p188:txBody>
  </p188:cm>
</p188:cmLst>
</file>

<file path=ppt/comments/modernComment_DF0_CD96F08E.xml><?xml version="1.0" encoding="utf-8"?>
<p188:cmLst xmlns:a="http://schemas.openxmlformats.org/drawingml/2006/main" xmlns:r="http://schemas.openxmlformats.org/officeDocument/2006/relationships" xmlns:p188="http://schemas.microsoft.com/office/powerpoint/2018/8/main">
  <p188:cm id="{34579C26-F507-47B9-80B4-826DD65F3A11}" authorId="{90CE3A54-1E4E-4F99-9604-F6D6D213E6C9}" created="2026-03-31T01:39:35.296">
    <pc:sldMkLst xmlns:pc="http://schemas.microsoft.com/office/powerpoint/2013/main/command">
      <pc:docMk/>
      <pc:sldMk cId="734738277" sldId="3568"/>
    </pc:sldMkLst>
    <p188:txBody>
      <a:bodyPr/>
      <a:lstStyle/>
      <a:p>
        <a:r>
          <a:rPr lang="en-US"/>
          <a:t>updated</a:t>
        </a:r>
      </a:p>
    </p188:txBody>
  </p188:cm>
</p188:cmLst>
</file>

<file path=ppt/comments/modernComment_DFB_F0CA284E.xml><?xml version="1.0" encoding="utf-8"?>
<p188:cmLst xmlns:a="http://schemas.openxmlformats.org/drawingml/2006/main" xmlns:r="http://schemas.openxmlformats.org/officeDocument/2006/relationships" xmlns:p188="http://schemas.microsoft.com/office/powerpoint/2018/8/main">
  <p188:cm id="{83540FC2-7DB7-4840-94FF-3FA92E8E8C29}" authorId="{B39DF41F-75EB-A6A9-B2DE-7AAFE457D87A}" created="2026-04-07T00:53:54.367">
    <ac:deMkLst xmlns:ac="http://schemas.microsoft.com/office/drawing/2013/main/command">
      <pc:docMk xmlns:pc="http://schemas.microsoft.com/office/powerpoint/2013/main/command"/>
      <pc:sldMk xmlns:pc="http://schemas.microsoft.com/office/powerpoint/2013/main/command" cId="4039780430" sldId="3579"/>
      <ac:picMk id="7" creationId="{A1B71823-F7AC-7B3A-3738-3670912C437F}"/>
    </ac:deMkLst>
    <p188:txBody>
      <a:bodyPr/>
      <a:lstStyle/>
      <a:p>
        <a:r>
          <a:rPr lang="en-US"/>
          <a:t>Updated website and picture. </a:t>
        </a:r>
      </a:p>
    </p188:txBody>
  </p188:cm>
</p188:cmLst>
</file>

<file path=ppt/comments/modernComment_E04_213DA9D7.xml><?xml version="1.0" encoding="utf-8"?>
<p188:cmLst xmlns:a="http://schemas.openxmlformats.org/drawingml/2006/main" xmlns:r="http://schemas.openxmlformats.org/officeDocument/2006/relationships" xmlns:p188="http://schemas.microsoft.com/office/powerpoint/2018/8/main">
  <p188:cm id="{8BD9D1D9-1C4E-4AD1-8CD7-6A301D12DAAB}" authorId="{B39DF41F-75EB-A6A9-B2DE-7AAFE457D87A}" created="2026-04-07T03:04:28.251">
    <pc:sldMkLst xmlns:pc="http://schemas.microsoft.com/office/powerpoint/2013/main/command">
      <pc:docMk/>
      <pc:sldMk cId="622738271" sldId="3588"/>
    </pc:sldMkLst>
    <p188:txBody>
      <a:bodyPr/>
      <a:lstStyle/>
      <a:p>
        <a:r>
          <a:rPr lang="en-US"/>
          <a:t>Updated. </a:t>
        </a:r>
      </a:p>
    </p188:txBody>
  </p188:cm>
</p188:cmLst>
</file>

<file path=ppt/comments/modernComment_E0E_6AD41C6D.xml><?xml version="1.0" encoding="utf-8"?>
<p188:cmLst xmlns:a="http://schemas.openxmlformats.org/drawingml/2006/main" xmlns:r="http://schemas.openxmlformats.org/officeDocument/2006/relationships" xmlns:p188="http://schemas.microsoft.com/office/powerpoint/2018/8/main">
  <p188:cm id="{48F8FAF2-3891-4AC6-961E-26C4D8682A05}" authorId="{B39DF41F-75EB-A6A9-B2DE-7AAFE457D87A}" created="2026-04-07T01:51:30.952">
    <ac:deMkLst xmlns:ac="http://schemas.microsoft.com/office/drawing/2013/main/command">
      <pc:docMk xmlns:pc="http://schemas.microsoft.com/office/powerpoint/2013/main/command"/>
      <pc:sldMk xmlns:pc="http://schemas.microsoft.com/office/powerpoint/2013/main/command" cId="1792285805" sldId="3598"/>
      <ac:spMk id="3" creationId="{5F39B59C-DFB3-85F7-8445-E449A1755290}"/>
    </ac:deMkLst>
    <p188:txBody>
      <a:bodyPr/>
      <a:lstStyle/>
      <a:p>
        <a:r>
          <a:rPr lang="en-US"/>
          <a:t>Updated question </a:t>
        </a:r>
      </a:p>
    </p188:txBody>
  </p188:cm>
</p188:cmLst>
</file>

<file path=ppt/comments/modernComment_EA4_56A3D87A.xml><?xml version="1.0" encoding="utf-8"?>
<p188:cmLst xmlns:a="http://schemas.openxmlformats.org/drawingml/2006/main" xmlns:r="http://schemas.openxmlformats.org/officeDocument/2006/relationships" xmlns:p188="http://schemas.microsoft.com/office/powerpoint/2018/8/main">
  <p188:cm id="{092C1C1F-70AC-4FBF-8044-CF58E96AF99E}" authorId="{90CE3A54-1E4E-4F99-9604-F6D6D213E6C9}" created="2026-01-13T05:32:48.485">
    <pc:sldMkLst xmlns:pc="http://schemas.microsoft.com/office/powerpoint/2013/main/command">
      <pc:docMk/>
      <pc:sldMk cId="1453578362" sldId="3748"/>
    </pc:sldMkLst>
    <p188:txBody>
      <a:bodyPr/>
      <a:lstStyle/>
      <a:p>
        <a:r>
          <a:rPr lang="en-US"/>
          <a:t>Updated</a:t>
        </a:r>
      </a:p>
    </p188:txBody>
  </p188:cm>
</p188:cmLst>
</file>

<file path=ppt/diagrams/_rels/data1.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image" Target="../media/image73.png"/><Relationship Id="rId1" Type="http://schemas.openxmlformats.org/officeDocument/2006/relationships/image" Target="../media/image72.png"/></Relationships>
</file>

<file path=ppt/diagrams/_rels/data6.xml.rels><?xml version="1.0" encoding="UTF-8" standalone="yes"?>
<Relationships xmlns="http://schemas.openxmlformats.org/package/2006/relationships"><Relationship Id="rId1" Type="http://schemas.openxmlformats.org/officeDocument/2006/relationships/image" Target="../media/image213.png"/></Relationships>
</file>

<file path=ppt/diagrams/_rels/data8.xml.rels><?xml version="1.0" encoding="UTF-8" standalone="yes"?>
<Relationships xmlns="http://schemas.openxmlformats.org/package/2006/relationships"><Relationship Id="rId1" Type="http://schemas.openxmlformats.org/officeDocument/2006/relationships/image" Target="../media/image213.png"/></Relationships>
</file>

<file path=ppt/diagrams/_rels/drawing1.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image" Target="../media/image73.png"/><Relationship Id="rId1" Type="http://schemas.openxmlformats.org/officeDocument/2006/relationships/image" Target="../media/image72.png"/></Relationships>
</file>

<file path=ppt/diagrams/_rels/drawing6.xml.rels><?xml version="1.0" encoding="UTF-8" standalone="yes"?>
<Relationships xmlns="http://schemas.openxmlformats.org/package/2006/relationships"><Relationship Id="rId1" Type="http://schemas.openxmlformats.org/officeDocument/2006/relationships/image" Target="../media/image213.png"/></Relationships>
</file>

<file path=ppt/diagrams/_rels/drawing8.xml.rels><?xml version="1.0" encoding="UTF-8" standalone="yes"?>
<Relationships xmlns="http://schemas.openxmlformats.org/package/2006/relationships"><Relationship Id="rId1" Type="http://schemas.openxmlformats.org/officeDocument/2006/relationships/image" Target="../media/image213.png"/></Relationships>
</file>

<file path=ppt/diagrams/colors1.xml><?xml version="1.0" encoding="utf-8"?>
<dgm:colorsDef xmlns:dgm="http://schemas.openxmlformats.org/drawingml/2006/diagram" xmlns:a="http://schemas.openxmlformats.org/drawingml/2006/main" uniqueId="urn:microsoft.com/office/officeart/2005/8/colors/accent0_1#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1">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1">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3_2#1">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4">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3_2#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B5B7744-917A-4FD6-AA16-3CB0263912D1}" type="doc">
      <dgm:prSet loTypeId="urn:microsoft.com/office/officeart/2005/8/layout/hList7#1" loCatId="relationship" qsTypeId="urn:microsoft.com/office/officeart/2005/8/quickstyle/simple1#1" qsCatId="simple" csTypeId="urn:microsoft.com/office/officeart/2005/8/colors/accent0_1#1" csCatId="mainScheme" phldr="1"/>
      <dgm:spPr/>
    </dgm:pt>
    <dgm:pt modelId="{714289C4-44BF-4423-B73A-D36C7D29CD8B}">
      <dgm:prSet phldrT="[Text]" custT="1"/>
      <dgm:spPr/>
      <dgm:t>
        <a:bodyPr/>
        <a:lstStyle/>
        <a:p>
          <a:r>
            <a:rPr lang="en-US" sz="2400" b="1" u="sng" dirty="0"/>
            <a:t>Healthy</a:t>
          </a:r>
        </a:p>
        <a:p>
          <a:r>
            <a:rPr lang="en-US" sz="2400" b="1" dirty="0"/>
            <a:t>FBG &lt;100</a:t>
          </a:r>
        </a:p>
        <a:p>
          <a:r>
            <a:rPr lang="en-US" sz="2400" b="1" dirty="0"/>
            <a:t>Random &lt;140</a:t>
          </a:r>
        </a:p>
        <a:p>
          <a:r>
            <a:rPr lang="en-US" sz="2400" b="1" dirty="0"/>
            <a:t>A1c &lt;5.7%</a:t>
          </a:r>
        </a:p>
      </dgm:t>
    </dgm:pt>
    <dgm:pt modelId="{5AA015D8-B11C-4C72-B385-36C1E774D1A2}" type="parTrans" cxnId="{2E994245-FA34-4D67-9E2B-743453B3ABA0}">
      <dgm:prSet/>
      <dgm:spPr/>
      <dgm:t>
        <a:bodyPr/>
        <a:lstStyle/>
        <a:p>
          <a:endParaRPr lang="en-US"/>
        </a:p>
      </dgm:t>
    </dgm:pt>
    <dgm:pt modelId="{883B5228-B675-48FD-ADE3-882F219A32FD}" type="sibTrans" cxnId="{2E994245-FA34-4D67-9E2B-743453B3ABA0}">
      <dgm:prSet/>
      <dgm:spPr/>
      <dgm:t>
        <a:bodyPr/>
        <a:lstStyle/>
        <a:p>
          <a:endParaRPr lang="en-US"/>
        </a:p>
      </dgm:t>
    </dgm:pt>
    <dgm:pt modelId="{DAFD5B8F-7307-420F-8AA9-469750D54466}">
      <dgm:prSet phldrT="[Text]" custT="1"/>
      <dgm:spPr/>
      <dgm:t>
        <a:bodyPr/>
        <a:lstStyle/>
        <a:p>
          <a:r>
            <a:rPr lang="en-US" sz="2400" b="1" u="sng" dirty="0"/>
            <a:t>Prediabetes</a:t>
          </a:r>
        </a:p>
        <a:p>
          <a:r>
            <a:rPr lang="en-US" sz="2000" b="1" dirty="0"/>
            <a:t>FBG 100-125</a:t>
          </a:r>
        </a:p>
        <a:p>
          <a:r>
            <a:rPr lang="en-US" sz="2000" b="1" dirty="0"/>
            <a:t>Random 140 - 199</a:t>
          </a:r>
        </a:p>
        <a:p>
          <a:r>
            <a:rPr lang="en-US" sz="2000" b="1" dirty="0"/>
            <a:t>A1c ~ 5.7- 6.4% </a:t>
          </a:r>
        </a:p>
        <a:p>
          <a:r>
            <a:rPr lang="en-US" sz="2000" b="1" dirty="0"/>
            <a:t>50% working pancreas</a:t>
          </a:r>
        </a:p>
      </dgm:t>
    </dgm:pt>
    <dgm:pt modelId="{63002CCC-C05A-4123-9188-6CE2F4212990}" type="parTrans" cxnId="{818E502A-FE27-4D49-AAD0-FDEFDFC89433}">
      <dgm:prSet/>
      <dgm:spPr/>
      <dgm:t>
        <a:bodyPr/>
        <a:lstStyle/>
        <a:p>
          <a:endParaRPr lang="en-US"/>
        </a:p>
      </dgm:t>
    </dgm:pt>
    <dgm:pt modelId="{BDA7D873-F110-416A-8950-D7A412F1A1A1}" type="sibTrans" cxnId="{818E502A-FE27-4D49-AAD0-FDEFDFC89433}">
      <dgm:prSet/>
      <dgm:spPr/>
      <dgm:t>
        <a:bodyPr/>
        <a:lstStyle/>
        <a:p>
          <a:endParaRPr lang="en-US"/>
        </a:p>
      </dgm:t>
    </dgm:pt>
    <dgm:pt modelId="{53A7C8F1-6573-416B-BAD0-E203C790D54C}">
      <dgm:prSet phldrT="[Text]" custT="1"/>
      <dgm:spPr/>
      <dgm:t>
        <a:bodyPr/>
        <a:lstStyle/>
        <a:p>
          <a:r>
            <a:rPr lang="en-US" sz="2400" b="1" u="sng">
              <a:latin typeface="+mn-lt"/>
            </a:rPr>
            <a:t>D</a:t>
          </a:r>
          <a:r>
            <a:rPr kumimoji="0" lang="en-US" sz="2400" b="1" i="0" u="sng" strike="noStrike" cap="none" spc="0" normalizeH="0" baseline="0" noProof="0">
              <a:ln/>
              <a:effectLst/>
              <a:uLnTx/>
              <a:uFillTx/>
              <a:latin typeface="+mn-lt"/>
              <a:ea typeface="+mn-ea"/>
              <a:cs typeface="+mn-cs"/>
            </a:rPr>
            <a:t>iabetes</a:t>
          </a:r>
        </a:p>
        <a:p>
          <a:pPr rtl="0"/>
          <a:r>
            <a:rPr kumimoji="0" lang="en-US" sz="2400" b="1" i="0" u="none" strike="noStrike" cap="none" spc="0" normalizeH="0" baseline="0" noProof="0">
              <a:ln/>
              <a:effectLst/>
              <a:uLnTx/>
              <a:uFillTx/>
              <a:latin typeface="+mn-lt"/>
            </a:rPr>
            <a:t>FBG 126 +</a:t>
          </a:r>
        </a:p>
        <a:p>
          <a:pPr rtl="0"/>
          <a:r>
            <a:rPr kumimoji="0" lang="en-US" sz="2400" b="1" i="0" u="none" strike="noStrike" cap="none" spc="0" normalizeH="0" baseline="0" noProof="0">
              <a:ln/>
              <a:effectLst/>
              <a:uLnTx/>
              <a:uFillTx/>
              <a:latin typeface="+mn-lt"/>
            </a:rPr>
            <a:t>Random 200</a:t>
          </a:r>
          <a:r>
            <a:rPr kumimoji="0" lang="en-US" sz="2400" b="1" i="0" u="none" strike="noStrike" cap="none" spc="0" normalizeH="0" noProof="0">
              <a:ln/>
              <a:effectLst/>
              <a:uLnTx/>
              <a:uFillTx/>
              <a:latin typeface="+mn-lt"/>
            </a:rPr>
            <a:t> +</a:t>
          </a:r>
          <a:endParaRPr kumimoji="0" lang="en-US" sz="2400" b="1" i="0" u="none" strike="noStrike" cap="none" spc="0" normalizeH="0" baseline="0" noProof="0">
            <a:ln/>
            <a:effectLst/>
            <a:uLnTx/>
            <a:uFillTx/>
            <a:latin typeface="+mn-lt"/>
          </a:endParaRPr>
        </a:p>
        <a:p>
          <a:r>
            <a:rPr kumimoji="0" lang="en-US" sz="2400" b="1" i="0" u="none" strike="noStrike" cap="none" spc="0" normalizeH="0" baseline="0" noProof="0">
              <a:ln/>
              <a:effectLst/>
              <a:uLnTx/>
              <a:uFillTx/>
              <a:latin typeface="+mn-lt"/>
            </a:rPr>
            <a:t>A1c</a:t>
          </a:r>
          <a:r>
            <a:rPr kumimoji="0" lang="en-US" sz="2400" b="1" i="0" u="none" strike="noStrike" cap="none" spc="0" normalizeH="0" noProof="0">
              <a:ln/>
              <a:effectLst/>
              <a:uLnTx/>
              <a:uFillTx/>
              <a:latin typeface="+mn-lt"/>
            </a:rPr>
            <a:t> </a:t>
          </a:r>
          <a:r>
            <a:rPr kumimoji="0" lang="en-US" sz="2400" b="1" i="0" u="none" strike="noStrike" cap="none" spc="0" normalizeH="0" baseline="0" noProof="0">
              <a:ln/>
              <a:effectLst/>
              <a:uLnTx/>
              <a:uFillTx/>
              <a:latin typeface="+mn-lt"/>
            </a:rPr>
            <a:t>6.5% or +   </a:t>
          </a:r>
        </a:p>
        <a:p>
          <a:pPr rtl="0"/>
          <a:r>
            <a:rPr lang="en-US" sz="2400" b="1"/>
            <a:t>20% working pancreas</a:t>
          </a:r>
          <a:endParaRPr lang="en-US" sz="2400" b="1" dirty="0"/>
        </a:p>
      </dgm:t>
    </dgm:pt>
    <dgm:pt modelId="{D9354FAC-CB2C-4D5E-AC16-2B482560F86D}" type="parTrans" cxnId="{9F26229F-1FC4-476A-A7FD-B16E1578B86D}">
      <dgm:prSet/>
      <dgm:spPr/>
      <dgm:t>
        <a:bodyPr/>
        <a:lstStyle/>
        <a:p>
          <a:endParaRPr lang="en-US"/>
        </a:p>
      </dgm:t>
    </dgm:pt>
    <dgm:pt modelId="{886A07C9-7549-4FDD-82D5-820D0D3FDA16}" type="sibTrans" cxnId="{9F26229F-1FC4-476A-A7FD-B16E1578B86D}">
      <dgm:prSet/>
      <dgm:spPr/>
      <dgm:t>
        <a:bodyPr/>
        <a:lstStyle/>
        <a:p>
          <a:endParaRPr lang="en-US"/>
        </a:p>
      </dgm:t>
    </dgm:pt>
    <dgm:pt modelId="{21B2BCE8-470C-4505-93DC-36DDE14B2DFF}" type="pres">
      <dgm:prSet presAssocID="{5B5B7744-917A-4FD6-AA16-3CB0263912D1}" presName="Name0" presStyleCnt="0">
        <dgm:presLayoutVars>
          <dgm:dir/>
          <dgm:resizeHandles val="exact"/>
        </dgm:presLayoutVars>
      </dgm:prSet>
      <dgm:spPr/>
    </dgm:pt>
    <dgm:pt modelId="{D737B785-468C-4A0C-9BAF-B33CE9B38ADA}" type="pres">
      <dgm:prSet presAssocID="{5B5B7744-917A-4FD6-AA16-3CB0263912D1}" presName="fgShape" presStyleLbl="fgShp" presStyleIdx="0" presStyleCnt="1" custLinFactNeighborX="103" custLinFactNeighborY="21462"/>
      <dgm:spPr/>
    </dgm:pt>
    <dgm:pt modelId="{E3446D0B-132A-4581-B805-7D509ABBE1A9}" type="pres">
      <dgm:prSet presAssocID="{5B5B7744-917A-4FD6-AA16-3CB0263912D1}" presName="linComp" presStyleCnt="0"/>
      <dgm:spPr/>
    </dgm:pt>
    <dgm:pt modelId="{F0280A93-2598-4B79-BCF2-5A74016DDAA6}" type="pres">
      <dgm:prSet presAssocID="{714289C4-44BF-4423-B73A-D36C7D29CD8B}" presName="compNode" presStyleCnt="0"/>
      <dgm:spPr/>
    </dgm:pt>
    <dgm:pt modelId="{3325B67F-1C1F-4C7F-87F7-63A9F5F04916}" type="pres">
      <dgm:prSet presAssocID="{714289C4-44BF-4423-B73A-D36C7D29CD8B}" presName="bkgdShape" presStyleLbl="node1" presStyleIdx="0" presStyleCnt="3" custLinFactNeighborX="-64"/>
      <dgm:spPr/>
    </dgm:pt>
    <dgm:pt modelId="{5A6B1BA2-8CEC-4075-979B-58B751678363}" type="pres">
      <dgm:prSet presAssocID="{714289C4-44BF-4423-B73A-D36C7D29CD8B}" presName="nodeTx" presStyleLbl="node1" presStyleIdx="0" presStyleCnt="3">
        <dgm:presLayoutVars>
          <dgm:bulletEnabled val="1"/>
        </dgm:presLayoutVars>
      </dgm:prSet>
      <dgm:spPr/>
    </dgm:pt>
    <dgm:pt modelId="{E679BF5D-7D68-48F1-9595-1ED90F266B6A}" type="pres">
      <dgm:prSet presAssocID="{714289C4-44BF-4423-B73A-D36C7D29CD8B}" presName="invisiNode" presStyleLbl="node1" presStyleIdx="0" presStyleCnt="3"/>
      <dgm:spPr/>
    </dgm:pt>
    <dgm:pt modelId="{1B13010B-D7B8-48A4-9EA8-0FF90A870D10}" type="pres">
      <dgm:prSet presAssocID="{714289C4-44BF-4423-B73A-D36C7D29CD8B}" presName="imagNode" presStyleLbl="fgImgPlace1" presStyleIdx="0" presStyleCnt="3" custScaleX="122489" custScaleY="110658" custLinFactNeighborX="-2643" custLinFactNeighborY="2395"/>
      <dgm:spPr>
        <a:blipFill rotWithShape="0">
          <a:blip xmlns:r="http://schemas.openxmlformats.org/officeDocument/2006/relationships" r:embed="rId1">
            <a:duotone>
              <a:schemeClr val="dk1">
                <a:hueOff val="0"/>
                <a:satOff val="0"/>
                <a:lumOff val="0"/>
                <a:alphaOff val="0"/>
                <a:shade val="20000"/>
                <a:satMod val="200000"/>
              </a:schemeClr>
              <a:schemeClr val="dk1">
                <a:hueOff val="0"/>
                <a:satOff val="0"/>
                <a:lumOff val="0"/>
                <a:alphaOff val="0"/>
                <a:tint val="12000"/>
                <a:satMod val="190000"/>
              </a:schemeClr>
            </a:duotone>
          </a:blip>
          <a:stretch>
            <a:fillRect/>
          </a:stretch>
        </a:blipFill>
      </dgm:spPr>
    </dgm:pt>
    <dgm:pt modelId="{A40BD255-8246-4A86-AC24-6E13AC11D8D0}" type="pres">
      <dgm:prSet presAssocID="{883B5228-B675-48FD-ADE3-882F219A32FD}" presName="sibTrans" presStyleLbl="sibTrans2D1" presStyleIdx="0" presStyleCnt="0"/>
      <dgm:spPr/>
    </dgm:pt>
    <dgm:pt modelId="{B4EC43FF-F280-4D81-B573-0BBE26119323}" type="pres">
      <dgm:prSet presAssocID="{DAFD5B8F-7307-420F-8AA9-469750D54466}" presName="compNode" presStyleCnt="0"/>
      <dgm:spPr/>
    </dgm:pt>
    <dgm:pt modelId="{4C98858D-9DCD-4D61-A6D2-9C95CB504251}" type="pres">
      <dgm:prSet presAssocID="{DAFD5B8F-7307-420F-8AA9-469750D54466}" presName="bkgdShape" presStyleLbl="node1" presStyleIdx="1" presStyleCnt="3" custLinFactNeighborX="-118"/>
      <dgm:spPr/>
    </dgm:pt>
    <dgm:pt modelId="{1DFC81E9-AEE7-4738-A0AB-51EC388659CE}" type="pres">
      <dgm:prSet presAssocID="{DAFD5B8F-7307-420F-8AA9-469750D54466}" presName="nodeTx" presStyleLbl="node1" presStyleIdx="1" presStyleCnt="3">
        <dgm:presLayoutVars>
          <dgm:bulletEnabled val="1"/>
        </dgm:presLayoutVars>
      </dgm:prSet>
      <dgm:spPr/>
    </dgm:pt>
    <dgm:pt modelId="{5642C667-2035-465B-88FA-BD5286D1ED4A}" type="pres">
      <dgm:prSet presAssocID="{DAFD5B8F-7307-420F-8AA9-469750D54466}" presName="invisiNode" presStyleLbl="node1" presStyleIdx="1" presStyleCnt="3"/>
      <dgm:spPr/>
    </dgm:pt>
    <dgm:pt modelId="{3606B1B6-912D-4BB2-940E-606747701328}" type="pres">
      <dgm:prSet presAssocID="{DAFD5B8F-7307-420F-8AA9-469750D54466}" presName="imagNode" presStyleLbl="fgImgPlace1" presStyleIdx="1" presStyleCnt="3" custScaleX="60724" custScaleY="66163" custLinFactNeighborX="2870" custLinFactNeighborY="-5329"/>
      <dgm:spPr>
        <a:blipFill rotWithShape="0">
          <a:blip xmlns:r="http://schemas.openxmlformats.org/officeDocument/2006/relationships" r:embed="rId2">
            <a:duotone>
              <a:schemeClr val="dk1">
                <a:hueOff val="0"/>
                <a:satOff val="0"/>
                <a:lumOff val="0"/>
                <a:alphaOff val="0"/>
                <a:shade val="20000"/>
                <a:satMod val="200000"/>
              </a:schemeClr>
              <a:schemeClr val="dk1">
                <a:hueOff val="0"/>
                <a:satOff val="0"/>
                <a:lumOff val="0"/>
                <a:alphaOff val="0"/>
                <a:tint val="12000"/>
                <a:satMod val="190000"/>
              </a:schemeClr>
            </a:duotone>
          </a:blip>
          <a:stretch>
            <a:fillRect/>
          </a:stretch>
        </a:blipFill>
      </dgm:spPr>
    </dgm:pt>
    <dgm:pt modelId="{6FCB4B09-5AE8-4BCF-9C2E-5DB02F534E9D}" type="pres">
      <dgm:prSet presAssocID="{BDA7D873-F110-416A-8950-D7A412F1A1A1}" presName="sibTrans" presStyleLbl="sibTrans2D1" presStyleIdx="0" presStyleCnt="0"/>
      <dgm:spPr/>
    </dgm:pt>
    <dgm:pt modelId="{552AA70C-A20B-4D1F-9285-6CFC3143FB01}" type="pres">
      <dgm:prSet presAssocID="{53A7C8F1-6573-416B-BAD0-E203C790D54C}" presName="compNode" presStyleCnt="0"/>
      <dgm:spPr/>
    </dgm:pt>
    <dgm:pt modelId="{84406800-1B15-4073-9BE5-7AED3F8CD968}" type="pres">
      <dgm:prSet presAssocID="{53A7C8F1-6573-416B-BAD0-E203C790D54C}" presName="bkgdShape" presStyleLbl="node1" presStyleIdx="2" presStyleCnt="3" custLinFactNeighborX="8192"/>
      <dgm:spPr/>
    </dgm:pt>
    <dgm:pt modelId="{80C2ACF9-BD38-4248-9C5A-D57702DCA3FA}" type="pres">
      <dgm:prSet presAssocID="{53A7C8F1-6573-416B-BAD0-E203C790D54C}" presName="nodeTx" presStyleLbl="node1" presStyleIdx="2" presStyleCnt="3">
        <dgm:presLayoutVars>
          <dgm:bulletEnabled val="1"/>
        </dgm:presLayoutVars>
      </dgm:prSet>
      <dgm:spPr/>
    </dgm:pt>
    <dgm:pt modelId="{A550690B-CD28-43E2-88E8-918DBD12128C}" type="pres">
      <dgm:prSet presAssocID="{53A7C8F1-6573-416B-BAD0-E203C790D54C}" presName="invisiNode" presStyleLbl="node1" presStyleIdx="2" presStyleCnt="3"/>
      <dgm:spPr/>
    </dgm:pt>
    <dgm:pt modelId="{693F3127-73CA-4418-9BEB-76AC94A2C0E0}" type="pres">
      <dgm:prSet presAssocID="{53A7C8F1-6573-416B-BAD0-E203C790D54C}" presName="imagNode" presStyleLbl="fgImgPlace1" presStyleIdx="2" presStyleCnt="3" custScaleX="37897" custScaleY="42985"/>
      <dgm:spPr>
        <a:blipFill rotWithShape="0">
          <a:blip xmlns:r="http://schemas.openxmlformats.org/officeDocument/2006/relationships" r:embed="rId3">
            <a:duotone>
              <a:schemeClr val="dk1">
                <a:hueOff val="0"/>
                <a:satOff val="0"/>
                <a:lumOff val="0"/>
                <a:alphaOff val="0"/>
                <a:shade val="20000"/>
                <a:satMod val="200000"/>
              </a:schemeClr>
              <a:schemeClr val="dk1">
                <a:hueOff val="0"/>
                <a:satOff val="0"/>
                <a:lumOff val="0"/>
                <a:alphaOff val="0"/>
                <a:tint val="12000"/>
                <a:satMod val="190000"/>
              </a:schemeClr>
            </a:duotone>
          </a:blip>
          <a:stretch>
            <a:fillRect/>
          </a:stretch>
        </a:blipFill>
      </dgm:spPr>
    </dgm:pt>
  </dgm:ptLst>
  <dgm:cxnLst>
    <dgm:cxn modelId="{BC007005-A9D4-4089-B84F-30CB6FAD4296}" type="presOf" srcId="{714289C4-44BF-4423-B73A-D36C7D29CD8B}" destId="{5A6B1BA2-8CEC-4075-979B-58B751678363}" srcOrd="1" destOrd="0" presId="urn:microsoft.com/office/officeart/2005/8/layout/hList7#1"/>
    <dgm:cxn modelId="{D77BB821-B2B8-4F3A-A3A8-8F12C280B973}" type="presOf" srcId="{DAFD5B8F-7307-420F-8AA9-469750D54466}" destId="{4C98858D-9DCD-4D61-A6D2-9C95CB504251}" srcOrd="0" destOrd="0" presId="urn:microsoft.com/office/officeart/2005/8/layout/hList7#1"/>
    <dgm:cxn modelId="{818E502A-FE27-4D49-AAD0-FDEFDFC89433}" srcId="{5B5B7744-917A-4FD6-AA16-3CB0263912D1}" destId="{DAFD5B8F-7307-420F-8AA9-469750D54466}" srcOrd="1" destOrd="0" parTransId="{63002CCC-C05A-4123-9188-6CE2F4212990}" sibTransId="{BDA7D873-F110-416A-8950-D7A412F1A1A1}"/>
    <dgm:cxn modelId="{D213C02F-99EA-4FED-9910-179CC1073C6F}" type="presOf" srcId="{DAFD5B8F-7307-420F-8AA9-469750D54466}" destId="{1DFC81E9-AEE7-4738-A0AB-51EC388659CE}" srcOrd="1" destOrd="0" presId="urn:microsoft.com/office/officeart/2005/8/layout/hList7#1"/>
    <dgm:cxn modelId="{2E994245-FA34-4D67-9E2B-743453B3ABA0}" srcId="{5B5B7744-917A-4FD6-AA16-3CB0263912D1}" destId="{714289C4-44BF-4423-B73A-D36C7D29CD8B}" srcOrd="0" destOrd="0" parTransId="{5AA015D8-B11C-4C72-B385-36C1E774D1A2}" sibTransId="{883B5228-B675-48FD-ADE3-882F219A32FD}"/>
    <dgm:cxn modelId="{D34D8B7D-3FC9-4C08-94E0-65E6895085EA}" type="presOf" srcId="{714289C4-44BF-4423-B73A-D36C7D29CD8B}" destId="{3325B67F-1C1F-4C7F-87F7-63A9F5F04916}" srcOrd="0" destOrd="0" presId="urn:microsoft.com/office/officeart/2005/8/layout/hList7#1"/>
    <dgm:cxn modelId="{D4051B81-E5FE-461D-A5F6-46BF70D49569}" type="presOf" srcId="{53A7C8F1-6573-416B-BAD0-E203C790D54C}" destId="{80C2ACF9-BD38-4248-9C5A-D57702DCA3FA}" srcOrd="1" destOrd="0" presId="urn:microsoft.com/office/officeart/2005/8/layout/hList7#1"/>
    <dgm:cxn modelId="{0B901897-E93F-4C60-96A3-855E9B58D8A1}" type="presOf" srcId="{5B5B7744-917A-4FD6-AA16-3CB0263912D1}" destId="{21B2BCE8-470C-4505-93DC-36DDE14B2DFF}" srcOrd="0" destOrd="0" presId="urn:microsoft.com/office/officeart/2005/8/layout/hList7#1"/>
    <dgm:cxn modelId="{9F26229F-1FC4-476A-A7FD-B16E1578B86D}" srcId="{5B5B7744-917A-4FD6-AA16-3CB0263912D1}" destId="{53A7C8F1-6573-416B-BAD0-E203C790D54C}" srcOrd="2" destOrd="0" parTransId="{D9354FAC-CB2C-4D5E-AC16-2B482560F86D}" sibTransId="{886A07C9-7549-4FDD-82D5-820D0D3FDA16}"/>
    <dgm:cxn modelId="{E9253DA4-FC16-4E88-8E92-B3708329FAB7}" type="presOf" srcId="{BDA7D873-F110-416A-8950-D7A412F1A1A1}" destId="{6FCB4B09-5AE8-4BCF-9C2E-5DB02F534E9D}" srcOrd="0" destOrd="0" presId="urn:microsoft.com/office/officeart/2005/8/layout/hList7#1"/>
    <dgm:cxn modelId="{273750FB-060F-477A-97C3-A6F9AACAB93E}" type="presOf" srcId="{53A7C8F1-6573-416B-BAD0-E203C790D54C}" destId="{84406800-1B15-4073-9BE5-7AED3F8CD968}" srcOrd="0" destOrd="0" presId="urn:microsoft.com/office/officeart/2005/8/layout/hList7#1"/>
    <dgm:cxn modelId="{187D95FB-196F-4C24-9CBB-D86D9AA3D3D8}" type="presOf" srcId="{883B5228-B675-48FD-ADE3-882F219A32FD}" destId="{A40BD255-8246-4A86-AC24-6E13AC11D8D0}" srcOrd="0" destOrd="0" presId="urn:microsoft.com/office/officeart/2005/8/layout/hList7#1"/>
    <dgm:cxn modelId="{34388B8C-961B-440E-AB78-C308D1D8FC59}" type="presParOf" srcId="{21B2BCE8-470C-4505-93DC-36DDE14B2DFF}" destId="{D737B785-468C-4A0C-9BAF-B33CE9B38ADA}" srcOrd="0" destOrd="0" presId="urn:microsoft.com/office/officeart/2005/8/layout/hList7#1"/>
    <dgm:cxn modelId="{923BC6E4-9764-4679-A37E-D21A483B358B}" type="presParOf" srcId="{21B2BCE8-470C-4505-93DC-36DDE14B2DFF}" destId="{E3446D0B-132A-4581-B805-7D509ABBE1A9}" srcOrd="1" destOrd="0" presId="urn:microsoft.com/office/officeart/2005/8/layout/hList7#1"/>
    <dgm:cxn modelId="{5C731628-2E68-4F54-AEF2-A47AC16AABFF}" type="presParOf" srcId="{E3446D0B-132A-4581-B805-7D509ABBE1A9}" destId="{F0280A93-2598-4B79-BCF2-5A74016DDAA6}" srcOrd="0" destOrd="0" presId="urn:microsoft.com/office/officeart/2005/8/layout/hList7#1"/>
    <dgm:cxn modelId="{8EA46E92-2C05-42CE-ADEE-8C3E62B3A1F6}" type="presParOf" srcId="{F0280A93-2598-4B79-BCF2-5A74016DDAA6}" destId="{3325B67F-1C1F-4C7F-87F7-63A9F5F04916}" srcOrd="0" destOrd="0" presId="urn:microsoft.com/office/officeart/2005/8/layout/hList7#1"/>
    <dgm:cxn modelId="{C0B1DBA7-E62B-471E-A650-D4EB94638BEB}" type="presParOf" srcId="{F0280A93-2598-4B79-BCF2-5A74016DDAA6}" destId="{5A6B1BA2-8CEC-4075-979B-58B751678363}" srcOrd="1" destOrd="0" presId="urn:microsoft.com/office/officeart/2005/8/layout/hList7#1"/>
    <dgm:cxn modelId="{CFC9082D-D4D0-4DEC-88EC-59E5D3B94177}" type="presParOf" srcId="{F0280A93-2598-4B79-BCF2-5A74016DDAA6}" destId="{E679BF5D-7D68-48F1-9595-1ED90F266B6A}" srcOrd="2" destOrd="0" presId="urn:microsoft.com/office/officeart/2005/8/layout/hList7#1"/>
    <dgm:cxn modelId="{9D117923-15B3-40FB-8168-F2E20A5F015F}" type="presParOf" srcId="{F0280A93-2598-4B79-BCF2-5A74016DDAA6}" destId="{1B13010B-D7B8-48A4-9EA8-0FF90A870D10}" srcOrd="3" destOrd="0" presId="urn:microsoft.com/office/officeart/2005/8/layout/hList7#1"/>
    <dgm:cxn modelId="{A3007A38-262E-4B51-851D-D6D9CDFF6431}" type="presParOf" srcId="{E3446D0B-132A-4581-B805-7D509ABBE1A9}" destId="{A40BD255-8246-4A86-AC24-6E13AC11D8D0}" srcOrd="1" destOrd="0" presId="urn:microsoft.com/office/officeart/2005/8/layout/hList7#1"/>
    <dgm:cxn modelId="{5872D307-5CA3-42D9-B35A-917A2BCF8F51}" type="presParOf" srcId="{E3446D0B-132A-4581-B805-7D509ABBE1A9}" destId="{B4EC43FF-F280-4D81-B573-0BBE26119323}" srcOrd="2" destOrd="0" presId="urn:microsoft.com/office/officeart/2005/8/layout/hList7#1"/>
    <dgm:cxn modelId="{06FBC6B6-B034-4F94-963D-32EDEC81D6F3}" type="presParOf" srcId="{B4EC43FF-F280-4D81-B573-0BBE26119323}" destId="{4C98858D-9DCD-4D61-A6D2-9C95CB504251}" srcOrd="0" destOrd="0" presId="urn:microsoft.com/office/officeart/2005/8/layout/hList7#1"/>
    <dgm:cxn modelId="{F2EC6295-4CB9-4D7A-9805-2D9561395F88}" type="presParOf" srcId="{B4EC43FF-F280-4D81-B573-0BBE26119323}" destId="{1DFC81E9-AEE7-4738-A0AB-51EC388659CE}" srcOrd="1" destOrd="0" presId="urn:microsoft.com/office/officeart/2005/8/layout/hList7#1"/>
    <dgm:cxn modelId="{C1C81B85-2A0E-490E-8E03-CBEA0AB0C684}" type="presParOf" srcId="{B4EC43FF-F280-4D81-B573-0BBE26119323}" destId="{5642C667-2035-465B-88FA-BD5286D1ED4A}" srcOrd="2" destOrd="0" presId="urn:microsoft.com/office/officeart/2005/8/layout/hList7#1"/>
    <dgm:cxn modelId="{B7EC59C7-DAD9-4A1F-B76C-3E1556AA5995}" type="presParOf" srcId="{B4EC43FF-F280-4D81-B573-0BBE26119323}" destId="{3606B1B6-912D-4BB2-940E-606747701328}" srcOrd="3" destOrd="0" presId="urn:microsoft.com/office/officeart/2005/8/layout/hList7#1"/>
    <dgm:cxn modelId="{AFB7FA7F-8FEF-462B-AC38-554F1E8A2963}" type="presParOf" srcId="{E3446D0B-132A-4581-B805-7D509ABBE1A9}" destId="{6FCB4B09-5AE8-4BCF-9C2E-5DB02F534E9D}" srcOrd="3" destOrd="0" presId="urn:microsoft.com/office/officeart/2005/8/layout/hList7#1"/>
    <dgm:cxn modelId="{A91B042B-3875-4CC2-95B5-9B2DB2C61568}" type="presParOf" srcId="{E3446D0B-132A-4581-B805-7D509ABBE1A9}" destId="{552AA70C-A20B-4D1F-9285-6CFC3143FB01}" srcOrd="4" destOrd="0" presId="urn:microsoft.com/office/officeart/2005/8/layout/hList7#1"/>
    <dgm:cxn modelId="{7997DF3D-0E86-4336-812E-ED5DDEBF8718}" type="presParOf" srcId="{552AA70C-A20B-4D1F-9285-6CFC3143FB01}" destId="{84406800-1B15-4073-9BE5-7AED3F8CD968}" srcOrd="0" destOrd="0" presId="urn:microsoft.com/office/officeart/2005/8/layout/hList7#1"/>
    <dgm:cxn modelId="{9DB817EE-71FD-41D5-B380-598F75A99C15}" type="presParOf" srcId="{552AA70C-A20B-4D1F-9285-6CFC3143FB01}" destId="{80C2ACF9-BD38-4248-9C5A-D57702DCA3FA}" srcOrd="1" destOrd="0" presId="urn:microsoft.com/office/officeart/2005/8/layout/hList7#1"/>
    <dgm:cxn modelId="{906C18E9-C042-46B6-9F1D-9497534B6922}" type="presParOf" srcId="{552AA70C-A20B-4D1F-9285-6CFC3143FB01}" destId="{A550690B-CD28-43E2-88E8-918DBD12128C}" srcOrd="2" destOrd="0" presId="urn:microsoft.com/office/officeart/2005/8/layout/hList7#1"/>
    <dgm:cxn modelId="{CB14CC8D-5E02-4C8B-88DF-8275456FF01A}" type="presParOf" srcId="{552AA70C-A20B-4D1F-9285-6CFC3143FB01}" destId="{693F3127-73CA-4418-9BEB-76AC94A2C0E0}" srcOrd="3" destOrd="0" presId="urn:microsoft.com/office/officeart/2005/8/layout/hList7#1"/>
  </dgm:cxnLst>
  <dgm:bg/>
  <dgm:whole/>
  <dgm:extLst>
    <a:ext uri="http://schemas.microsoft.com/office/drawing/2008/diagram">
      <dsp:dataModelExt xmlns:dsp="http://schemas.microsoft.com/office/drawing/2008/diagram" relId="rId9" minVer="http://schemas.openxmlformats.org/drawingml/2006/diagram"/>
    </a:ext>
    <a:ext uri="{C62137D5-CB1D-491B-B009-E17868A290BF}">
      <dgm14:recolorImg xmlns:dgm14="http://schemas.microsoft.com/office/drawing/2010/diagram" val="1"/>
    </a:ext>
  </dgm:extLst>
</dgm:dataModel>
</file>

<file path=ppt/diagrams/data2.xml><?xml version="1.0" encoding="utf-8"?>
<dgm:dataModel xmlns:dgm="http://schemas.openxmlformats.org/drawingml/2006/diagram" xmlns:a="http://schemas.openxmlformats.org/drawingml/2006/main">
  <dgm:ptLst>
    <dgm:pt modelId="{88B1EF57-8DD9-44D7-BD1D-A179E4FE9B75}" type="doc">
      <dgm:prSet loTypeId="urn:microsoft.com/office/officeart/2005/8/layout/vList2" loCatId="list" qsTypeId="urn:microsoft.com/office/officeart/2005/8/quickstyle/simple1#2" qsCatId="simple" csTypeId="urn:microsoft.com/office/officeart/2005/8/colors/accent1_2#1" csCatId="accent1" phldr="1"/>
      <dgm:spPr/>
      <dgm:t>
        <a:bodyPr/>
        <a:lstStyle/>
        <a:p>
          <a:endParaRPr lang="en-US"/>
        </a:p>
      </dgm:t>
    </dgm:pt>
    <dgm:pt modelId="{23D44258-8C15-449B-967F-F8E3154720BA}">
      <dgm:prSet/>
      <dgm:spPr/>
      <dgm:t>
        <a:bodyPr/>
        <a:lstStyle/>
        <a:p>
          <a:r>
            <a:rPr lang="en-US" dirty="0"/>
            <a:t>Cortisol increases gluconeogenesis in the liver</a:t>
          </a:r>
        </a:p>
      </dgm:t>
    </dgm:pt>
    <dgm:pt modelId="{5560F980-59C6-4798-83DF-37E45D06DA13}" type="parTrans" cxnId="{4B2FD35D-E2A9-49EA-AFD3-3690FF44B23C}">
      <dgm:prSet/>
      <dgm:spPr/>
      <dgm:t>
        <a:bodyPr/>
        <a:lstStyle/>
        <a:p>
          <a:endParaRPr lang="en-US"/>
        </a:p>
      </dgm:t>
    </dgm:pt>
    <dgm:pt modelId="{A5517D19-407F-4056-8B7A-2BD207D53315}" type="sibTrans" cxnId="{4B2FD35D-E2A9-49EA-AFD3-3690FF44B23C}">
      <dgm:prSet/>
      <dgm:spPr/>
      <dgm:t>
        <a:bodyPr/>
        <a:lstStyle/>
        <a:p>
          <a:endParaRPr lang="en-US"/>
        </a:p>
      </dgm:t>
    </dgm:pt>
    <dgm:pt modelId="{5F0E1AFE-509C-4B3E-AC43-A0FB3BEF6A7C}">
      <dgm:prSet/>
      <dgm:spPr/>
      <dgm:t>
        <a:bodyPr/>
        <a:lstStyle/>
        <a:p>
          <a:r>
            <a:rPr lang="en-US" dirty="0"/>
            <a:t>Reduces peripheral glucose uptake → insulin resistance</a:t>
          </a:r>
        </a:p>
      </dgm:t>
    </dgm:pt>
    <dgm:pt modelId="{DBA3300B-1CD3-447E-A42C-EFFDC99675EC}" type="parTrans" cxnId="{BE02B548-56FB-4DF4-B502-53E93E872308}">
      <dgm:prSet/>
      <dgm:spPr/>
      <dgm:t>
        <a:bodyPr/>
        <a:lstStyle/>
        <a:p>
          <a:endParaRPr lang="en-US"/>
        </a:p>
      </dgm:t>
    </dgm:pt>
    <dgm:pt modelId="{1A685366-7B1A-42BE-B6F2-FF43325697F0}" type="sibTrans" cxnId="{BE02B548-56FB-4DF4-B502-53E93E872308}">
      <dgm:prSet/>
      <dgm:spPr/>
      <dgm:t>
        <a:bodyPr/>
        <a:lstStyle/>
        <a:p>
          <a:endParaRPr lang="en-US"/>
        </a:p>
      </dgm:t>
    </dgm:pt>
    <dgm:pt modelId="{5D8CACC3-06B2-406C-A3EE-2B65279E606D}">
      <dgm:prSet/>
      <dgm:spPr/>
      <dgm:t>
        <a:bodyPr/>
        <a:lstStyle/>
        <a:p>
          <a:r>
            <a:rPr lang="en-US"/>
            <a:t>Stimulates protein catabolism and lipolysis</a:t>
          </a:r>
        </a:p>
      </dgm:t>
    </dgm:pt>
    <dgm:pt modelId="{F63B284D-C37F-44CC-B82E-F811E5619C77}" type="parTrans" cxnId="{70A6D0D3-221F-49BB-AA9D-B0C2D7F19353}">
      <dgm:prSet/>
      <dgm:spPr/>
      <dgm:t>
        <a:bodyPr/>
        <a:lstStyle/>
        <a:p>
          <a:endParaRPr lang="en-US"/>
        </a:p>
      </dgm:t>
    </dgm:pt>
    <dgm:pt modelId="{6047F17D-90F9-4208-B687-224BE1510DFE}" type="sibTrans" cxnId="{70A6D0D3-221F-49BB-AA9D-B0C2D7F19353}">
      <dgm:prSet/>
      <dgm:spPr/>
      <dgm:t>
        <a:bodyPr/>
        <a:lstStyle/>
        <a:p>
          <a:endParaRPr lang="en-US"/>
        </a:p>
      </dgm:t>
    </dgm:pt>
    <dgm:pt modelId="{2873F473-03D9-48E9-B5BE-68A333685FC3}">
      <dgm:prSet/>
      <dgm:spPr/>
      <dgm:t>
        <a:bodyPr/>
        <a:lstStyle/>
        <a:p>
          <a:r>
            <a:rPr lang="en-US" dirty="0"/>
            <a:t>Chronic cortisol elevation → persistent hyperglycemia and hypertension</a:t>
          </a:r>
        </a:p>
      </dgm:t>
    </dgm:pt>
    <dgm:pt modelId="{5065C818-805D-4040-A399-EEDADBA46B73}" type="parTrans" cxnId="{39226067-4861-4467-9450-EE050F4FD579}">
      <dgm:prSet/>
      <dgm:spPr/>
      <dgm:t>
        <a:bodyPr/>
        <a:lstStyle/>
        <a:p>
          <a:endParaRPr lang="en-US"/>
        </a:p>
      </dgm:t>
    </dgm:pt>
    <dgm:pt modelId="{0BF5BDD5-902B-4689-8A26-F58523F7E3A6}" type="sibTrans" cxnId="{39226067-4861-4467-9450-EE050F4FD579}">
      <dgm:prSet/>
      <dgm:spPr/>
      <dgm:t>
        <a:bodyPr/>
        <a:lstStyle/>
        <a:p>
          <a:endParaRPr lang="en-US"/>
        </a:p>
      </dgm:t>
    </dgm:pt>
    <dgm:pt modelId="{176C0EE8-09CC-4F6B-9959-D240A21A82D8}" type="pres">
      <dgm:prSet presAssocID="{88B1EF57-8DD9-44D7-BD1D-A179E4FE9B75}" presName="linear" presStyleCnt="0">
        <dgm:presLayoutVars>
          <dgm:animLvl val="lvl"/>
          <dgm:resizeHandles val="exact"/>
        </dgm:presLayoutVars>
      </dgm:prSet>
      <dgm:spPr/>
    </dgm:pt>
    <dgm:pt modelId="{DAC1D329-8F7E-42EC-89B5-BA87F4AF6A31}" type="pres">
      <dgm:prSet presAssocID="{23D44258-8C15-449B-967F-F8E3154720BA}" presName="parentText" presStyleLbl="node1" presStyleIdx="0" presStyleCnt="4">
        <dgm:presLayoutVars>
          <dgm:chMax val="0"/>
          <dgm:bulletEnabled val="1"/>
        </dgm:presLayoutVars>
      </dgm:prSet>
      <dgm:spPr/>
    </dgm:pt>
    <dgm:pt modelId="{2569500D-F4C5-45B5-89F3-9BFF148359CD}" type="pres">
      <dgm:prSet presAssocID="{A5517D19-407F-4056-8B7A-2BD207D53315}" presName="spacer" presStyleCnt="0"/>
      <dgm:spPr/>
    </dgm:pt>
    <dgm:pt modelId="{AF9C3809-362C-49CF-A0BA-1EE447728556}" type="pres">
      <dgm:prSet presAssocID="{5F0E1AFE-509C-4B3E-AC43-A0FB3BEF6A7C}" presName="parentText" presStyleLbl="node1" presStyleIdx="1" presStyleCnt="4">
        <dgm:presLayoutVars>
          <dgm:chMax val="0"/>
          <dgm:bulletEnabled val="1"/>
        </dgm:presLayoutVars>
      </dgm:prSet>
      <dgm:spPr/>
    </dgm:pt>
    <dgm:pt modelId="{030F646A-CE9A-47DC-B1AF-E80E00CD2F8D}" type="pres">
      <dgm:prSet presAssocID="{1A685366-7B1A-42BE-B6F2-FF43325697F0}" presName="spacer" presStyleCnt="0"/>
      <dgm:spPr/>
    </dgm:pt>
    <dgm:pt modelId="{94092555-4192-450B-9E66-58BE53A853EE}" type="pres">
      <dgm:prSet presAssocID="{5D8CACC3-06B2-406C-A3EE-2B65279E606D}" presName="parentText" presStyleLbl="node1" presStyleIdx="2" presStyleCnt="4">
        <dgm:presLayoutVars>
          <dgm:chMax val="0"/>
          <dgm:bulletEnabled val="1"/>
        </dgm:presLayoutVars>
      </dgm:prSet>
      <dgm:spPr/>
    </dgm:pt>
    <dgm:pt modelId="{5AA97707-36EA-40D5-BD97-DCD765D71CF0}" type="pres">
      <dgm:prSet presAssocID="{6047F17D-90F9-4208-B687-224BE1510DFE}" presName="spacer" presStyleCnt="0"/>
      <dgm:spPr/>
    </dgm:pt>
    <dgm:pt modelId="{6ADC18D9-2CB0-4B5D-89B4-D13F129D2A21}" type="pres">
      <dgm:prSet presAssocID="{2873F473-03D9-48E9-B5BE-68A333685FC3}" presName="parentText" presStyleLbl="node1" presStyleIdx="3" presStyleCnt="4">
        <dgm:presLayoutVars>
          <dgm:chMax val="0"/>
          <dgm:bulletEnabled val="1"/>
        </dgm:presLayoutVars>
      </dgm:prSet>
      <dgm:spPr/>
    </dgm:pt>
  </dgm:ptLst>
  <dgm:cxnLst>
    <dgm:cxn modelId="{6A0D5914-8F26-4F7C-AB5C-0BDF8CF18EAC}" type="presOf" srcId="{2873F473-03D9-48E9-B5BE-68A333685FC3}" destId="{6ADC18D9-2CB0-4B5D-89B4-D13F129D2A21}" srcOrd="0" destOrd="0" presId="urn:microsoft.com/office/officeart/2005/8/layout/vList2"/>
    <dgm:cxn modelId="{44FD2B25-66C8-4A49-8B8F-09303332934C}" type="presOf" srcId="{23D44258-8C15-449B-967F-F8E3154720BA}" destId="{DAC1D329-8F7E-42EC-89B5-BA87F4AF6A31}" srcOrd="0" destOrd="0" presId="urn:microsoft.com/office/officeart/2005/8/layout/vList2"/>
    <dgm:cxn modelId="{4B2FD35D-E2A9-49EA-AFD3-3690FF44B23C}" srcId="{88B1EF57-8DD9-44D7-BD1D-A179E4FE9B75}" destId="{23D44258-8C15-449B-967F-F8E3154720BA}" srcOrd="0" destOrd="0" parTransId="{5560F980-59C6-4798-83DF-37E45D06DA13}" sibTransId="{A5517D19-407F-4056-8B7A-2BD207D53315}"/>
    <dgm:cxn modelId="{3C656F44-7912-4366-9762-A42FFE68F338}" type="presOf" srcId="{88B1EF57-8DD9-44D7-BD1D-A179E4FE9B75}" destId="{176C0EE8-09CC-4F6B-9959-D240A21A82D8}" srcOrd="0" destOrd="0" presId="urn:microsoft.com/office/officeart/2005/8/layout/vList2"/>
    <dgm:cxn modelId="{39226067-4861-4467-9450-EE050F4FD579}" srcId="{88B1EF57-8DD9-44D7-BD1D-A179E4FE9B75}" destId="{2873F473-03D9-48E9-B5BE-68A333685FC3}" srcOrd="3" destOrd="0" parTransId="{5065C818-805D-4040-A399-EEDADBA46B73}" sibTransId="{0BF5BDD5-902B-4689-8A26-F58523F7E3A6}"/>
    <dgm:cxn modelId="{BE02B548-56FB-4DF4-B502-53E93E872308}" srcId="{88B1EF57-8DD9-44D7-BD1D-A179E4FE9B75}" destId="{5F0E1AFE-509C-4B3E-AC43-A0FB3BEF6A7C}" srcOrd="1" destOrd="0" parTransId="{DBA3300B-1CD3-447E-A42C-EFFDC99675EC}" sibTransId="{1A685366-7B1A-42BE-B6F2-FF43325697F0}"/>
    <dgm:cxn modelId="{C8961350-B8A1-4231-91B0-CD8191C2E73F}" type="presOf" srcId="{5D8CACC3-06B2-406C-A3EE-2B65279E606D}" destId="{94092555-4192-450B-9E66-58BE53A853EE}" srcOrd="0" destOrd="0" presId="urn:microsoft.com/office/officeart/2005/8/layout/vList2"/>
    <dgm:cxn modelId="{F2BA96A5-8498-49C1-8E52-C3EB335473EF}" type="presOf" srcId="{5F0E1AFE-509C-4B3E-AC43-A0FB3BEF6A7C}" destId="{AF9C3809-362C-49CF-A0BA-1EE447728556}" srcOrd="0" destOrd="0" presId="urn:microsoft.com/office/officeart/2005/8/layout/vList2"/>
    <dgm:cxn modelId="{70A6D0D3-221F-49BB-AA9D-B0C2D7F19353}" srcId="{88B1EF57-8DD9-44D7-BD1D-A179E4FE9B75}" destId="{5D8CACC3-06B2-406C-A3EE-2B65279E606D}" srcOrd="2" destOrd="0" parTransId="{F63B284D-C37F-44CC-B82E-F811E5619C77}" sibTransId="{6047F17D-90F9-4208-B687-224BE1510DFE}"/>
    <dgm:cxn modelId="{45B47DB1-E545-4CAC-8989-FEA01D03590C}" type="presParOf" srcId="{176C0EE8-09CC-4F6B-9959-D240A21A82D8}" destId="{DAC1D329-8F7E-42EC-89B5-BA87F4AF6A31}" srcOrd="0" destOrd="0" presId="urn:microsoft.com/office/officeart/2005/8/layout/vList2"/>
    <dgm:cxn modelId="{D611C732-6309-4E3A-8909-3797927F6CAA}" type="presParOf" srcId="{176C0EE8-09CC-4F6B-9959-D240A21A82D8}" destId="{2569500D-F4C5-45B5-89F3-9BFF148359CD}" srcOrd="1" destOrd="0" presId="urn:microsoft.com/office/officeart/2005/8/layout/vList2"/>
    <dgm:cxn modelId="{C4721990-4E23-4139-BC0E-C59BA9305FD7}" type="presParOf" srcId="{176C0EE8-09CC-4F6B-9959-D240A21A82D8}" destId="{AF9C3809-362C-49CF-A0BA-1EE447728556}" srcOrd="2" destOrd="0" presId="urn:microsoft.com/office/officeart/2005/8/layout/vList2"/>
    <dgm:cxn modelId="{035B34AE-CE41-4867-94E0-5B8A5CAFBDF7}" type="presParOf" srcId="{176C0EE8-09CC-4F6B-9959-D240A21A82D8}" destId="{030F646A-CE9A-47DC-B1AF-E80E00CD2F8D}" srcOrd="3" destOrd="0" presId="urn:microsoft.com/office/officeart/2005/8/layout/vList2"/>
    <dgm:cxn modelId="{8D7E45E7-B008-4950-A63D-0FDB8F2732C0}" type="presParOf" srcId="{176C0EE8-09CC-4F6B-9959-D240A21A82D8}" destId="{94092555-4192-450B-9E66-58BE53A853EE}" srcOrd="4" destOrd="0" presId="urn:microsoft.com/office/officeart/2005/8/layout/vList2"/>
    <dgm:cxn modelId="{AD33D35B-FACC-4D08-941A-FD126BAE8FBA}" type="presParOf" srcId="{176C0EE8-09CC-4F6B-9959-D240A21A82D8}" destId="{5AA97707-36EA-40D5-BD97-DCD765D71CF0}" srcOrd="5" destOrd="0" presId="urn:microsoft.com/office/officeart/2005/8/layout/vList2"/>
    <dgm:cxn modelId="{7DCD4ECD-E2C5-49E5-9914-CB4378E134BD}" type="presParOf" srcId="{176C0EE8-09CC-4F6B-9959-D240A21A82D8}" destId="{6ADC18D9-2CB0-4B5D-89B4-D13F129D2A21}" srcOrd="6"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8884A32-57E4-4C24-849A-1FD7E99C552D}" type="doc">
      <dgm:prSet loTypeId="urn:microsoft.com/office/officeart/2005/8/layout/process4" loCatId="process" qsTypeId="urn:microsoft.com/office/officeart/2005/8/quickstyle/simple2#2" qsCatId="simple" csTypeId="urn:microsoft.com/office/officeart/2005/8/colors/accent1_2#2" csCatId="accent1"/>
      <dgm:spPr/>
      <dgm:t>
        <a:bodyPr/>
        <a:lstStyle/>
        <a:p>
          <a:endParaRPr lang="en-US"/>
        </a:p>
      </dgm:t>
    </dgm:pt>
    <dgm:pt modelId="{408F188B-A6B6-468D-BA9C-4240FF22AB4E}">
      <dgm:prSet/>
      <dgm:spPr/>
      <dgm:t>
        <a:bodyPr/>
        <a:lstStyle/>
        <a:p>
          <a:r>
            <a:rPr lang="en-US"/>
            <a:t>The goals of treatment for diabetes are to prevent or delay complications and optimize quality of life.</a:t>
          </a:r>
        </a:p>
      </dgm:t>
    </dgm:pt>
    <dgm:pt modelId="{D58B038A-21F7-42B3-96EC-F40EFEF7152E}" type="parTrans" cxnId="{83D42B72-AC34-43D1-AEEB-20F4F0FD04A5}">
      <dgm:prSet/>
      <dgm:spPr/>
      <dgm:t>
        <a:bodyPr/>
        <a:lstStyle/>
        <a:p>
          <a:endParaRPr lang="en-US"/>
        </a:p>
      </dgm:t>
    </dgm:pt>
    <dgm:pt modelId="{77F0A324-FA43-45EA-AEFA-B1557DC98529}" type="sibTrans" cxnId="{83D42B72-AC34-43D1-AEEB-20F4F0FD04A5}">
      <dgm:prSet/>
      <dgm:spPr/>
      <dgm:t>
        <a:bodyPr/>
        <a:lstStyle/>
        <a:p>
          <a:endParaRPr lang="en-US"/>
        </a:p>
      </dgm:t>
    </dgm:pt>
    <dgm:pt modelId="{8882077D-7286-4AC4-90E1-292EAFEAF6A1}">
      <dgm:prSet/>
      <dgm:spPr/>
      <dgm:t>
        <a:bodyPr/>
        <a:lstStyle/>
        <a:p>
          <a:r>
            <a:rPr lang="en-US"/>
            <a:t>Goals and plans co-created by the care team and individual based on preferences, values, and goals. </a:t>
          </a:r>
        </a:p>
      </dgm:t>
    </dgm:pt>
    <dgm:pt modelId="{A88410DF-60C7-4317-9862-147F2F8B8A63}" type="parTrans" cxnId="{89957CDA-86EA-4050-98EF-393B9E94B096}">
      <dgm:prSet/>
      <dgm:spPr/>
      <dgm:t>
        <a:bodyPr/>
        <a:lstStyle/>
        <a:p>
          <a:endParaRPr lang="en-US"/>
        </a:p>
      </dgm:t>
    </dgm:pt>
    <dgm:pt modelId="{0DE7E57D-9D13-41BA-AC8B-401F9FAC4F85}" type="sibTrans" cxnId="{89957CDA-86EA-4050-98EF-393B9E94B096}">
      <dgm:prSet/>
      <dgm:spPr/>
      <dgm:t>
        <a:bodyPr/>
        <a:lstStyle/>
        <a:p>
          <a:endParaRPr lang="en-US"/>
        </a:p>
      </dgm:t>
    </dgm:pt>
    <dgm:pt modelId="{A1ABC700-1162-4370-9E32-8497D6BB55D5}">
      <dgm:prSet/>
      <dgm:spPr/>
      <dgm:t>
        <a:bodyPr/>
        <a:lstStyle/>
        <a:p>
          <a:r>
            <a:rPr lang="en-US"/>
            <a:t>Management plan considers the person’s:</a:t>
          </a:r>
        </a:p>
      </dgm:t>
    </dgm:pt>
    <dgm:pt modelId="{79516B34-7102-4608-9961-CC48124127A7}" type="parTrans" cxnId="{63A1D98A-4B5F-432A-8105-0FD250804BD3}">
      <dgm:prSet/>
      <dgm:spPr/>
      <dgm:t>
        <a:bodyPr/>
        <a:lstStyle/>
        <a:p>
          <a:endParaRPr lang="en-US"/>
        </a:p>
      </dgm:t>
    </dgm:pt>
    <dgm:pt modelId="{70911568-7E50-4E18-9FE2-23D2E85FCCB5}" type="sibTrans" cxnId="{63A1D98A-4B5F-432A-8105-0FD250804BD3}">
      <dgm:prSet/>
      <dgm:spPr/>
      <dgm:t>
        <a:bodyPr/>
        <a:lstStyle/>
        <a:p>
          <a:endParaRPr lang="en-US"/>
        </a:p>
      </dgm:t>
    </dgm:pt>
    <dgm:pt modelId="{55A69D49-2F21-446C-A56F-91A979C17A99}">
      <dgm:prSet/>
      <dgm:spPr/>
      <dgm:t>
        <a:bodyPr/>
        <a:lstStyle/>
        <a:p>
          <a:r>
            <a:rPr lang="en-US"/>
            <a:t>Age, cognitive abilities, school/work schedule and conditions,</a:t>
          </a:r>
        </a:p>
      </dgm:t>
    </dgm:pt>
    <dgm:pt modelId="{335590D5-88BC-49DC-AB7B-60F9D9F56BA8}" type="parTrans" cxnId="{D805412B-190C-45CE-B36F-74D5C2524BBE}">
      <dgm:prSet/>
      <dgm:spPr/>
      <dgm:t>
        <a:bodyPr/>
        <a:lstStyle/>
        <a:p>
          <a:endParaRPr lang="en-US"/>
        </a:p>
      </dgm:t>
    </dgm:pt>
    <dgm:pt modelId="{6CA3B459-89D1-441B-8629-1684543AC06D}" type="sibTrans" cxnId="{D805412B-190C-45CE-B36F-74D5C2524BBE}">
      <dgm:prSet/>
      <dgm:spPr/>
      <dgm:t>
        <a:bodyPr/>
        <a:lstStyle/>
        <a:p>
          <a:endParaRPr lang="en-US"/>
        </a:p>
      </dgm:t>
    </dgm:pt>
    <dgm:pt modelId="{8CAF2A57-50D8-49D1-896B-BE17B9102CA5}">
      <dgm:prSet/>
      <dgm:spPr/>
      <dgm:t>
        <a:bodyPr/>
        <a:lstStyle/>
        <a:p>
          <a:r>
            <a:rPr lang="en-US"/>
            <a:t>Health beliefs, support systems, social situation, financial concerns, cultural factors, literacy and numeracy </a:t>
          </a:r>
        </a:p>
      </dgm:t>
    </dgm:pt>
    <dgm:pt modelId="{99DEFB79-B01E-4DCE-B8EC-350D637435A6}" type="parTrans" cxnId="{A0ADBDA1-BFFB-47F8-A37B-FF17B3F79527}">
      <dgm:prSet/>
      <dgm:spPr/>
      <dgm:t>
        <a:bodyPr/>
        <a:lstStyle/>
        <a:p>
          <a:endParaRPr lang="en-US"/>
        </a:p>
      </dgm:t>
    </dgm:pt>
    <dgm:pt modelId="{CEDC1E9E-E01E-49F6-9065-3244BF7FFB31}" type="sibTrans" cxnId="{A0ADBDA1-BFFB-47F8-A37B-FF17B3F79527}">
      <dgm:prSet/>
      <dgm:spPr/>
      <dgm:t>
        <a:bodyPr/>
        <a:lstStyle/>
        <a:p>
          <a:endParaRPr lang="en-US"/>
        </a:p>
      </dgm:t>
    </dgm:pt>
    <dgm:pt modelId="{5B74B22C-9A5F-405E-84BF-87CE443372AB}">
      <dgm:prSet/>
      <dgm:spPr/>
      <dgm:t>
        <a:bodyPr/>
        <a:lstStyle/>
        <a:p>
          <a:r>
            <a:rPr lang="en-US"/>
            <a:t>Eating patterns, physical activity, (mathematical literacy)</a:t>
          </a:r>
        </a:p>
      </dgm:t>
    </dgm:pt>
    <dgm:pt modelId="{5838581C-E66C-43B2-A315-6E3C0E4EAB60}" type="parTrans" cxnId="{98354819-1794-4CE1-B4EF-933475247D2A}">
      <dgm:prSet/>
      <dgm:spPr/>
      <dgm:t>
        <a:bodyPr/>
        <a:lstStyle/>
        <a:p>
          <a:endParaRPr lang="en-US"/>
        </a:p>
      </dgm:t>
    </dgm:pt>
    <dgm:pt modelId="{371CA0F6-CE2B-4697-B2B1-E9A66924D9CD}" type="sibTrans" cxnId="{98354819-1794-4CE1-B4EF-933475247D2A}">
      <dgm:prSet/>
      <dgm:spPr/>
      <dgm:t>
        <a:bodyPr/>
        <a:lstStyle/>
        <a:p>
          <a:endParaRPr lang="en-US"/>
        </a:p>
      </dgm:t>
    </dgm:pt>
    <dgm:pt modelId="{43EE0954-F458-4FFD-A9AC-C7D69FDDCFB7}">
      <dgm:prSet/>
      <dgm:spPr/>
      <dgm:t>
        <a:bodyPr/>
        <a:lstStyle/>
        <a:p>
          <a:r>
            <a:rPr lang="en-US"/>
            <a:t>Diabetes history (duration, complications, and current use of medications), comorbidities, disabilities, health priorities, other medical conditions</a:t>
          </a:r>
        </a:p>
      </dgm:t>
    </dgm:pt>
    <dgm:pt modelId="{6E50420F-D082-4060-93EC-E47449891BE6}" type="parTrans" cxnId="{F0CA612B-5FA1-4D76-9DF8-7E1176CA107F}">
      <dgm:prSet/>
      <dgm:spPr/>
      <dgm:t>
        <a:bodyPr/>
        <a:lstStyle/>
        <a:p>
          <a:endParaRPr lang="en-US"/>
        </a:p>
      </dgm:t>
    </dgm:pt>
    <dgm:pt modelId="{E5B65EDA-CFD1-4C57-8515-C42B5205AD7E}" type="sibTrans" cxnId="{F0CA612B-5FA1-4D76-9DF8-7E1176CA107F}">
      <dgm:prSet/>
      <dgm:spPr/>
      <dgm:t>
        <a:bodyPr/>
        <a:lstStyle/>
        <a:p>
          <a:endParaRPr lang="en-US"/>
        </a:p>
      </dgm:t>
    </dgm:pt>
    <dgm:pt modelId="{38A631C3-F26E-4D3F-BE4B-FF04219EFCF7}">
      <dgm:prSet/>
      <dgm:spPr/>
      <dgm:t>
        <a:bodyPr/>
        <a:lstStyle/>
        <a:p>
          <a:r>
            <a:rPr lang="en-US"/>
            <a:t>Preferences for care, access to health care services, and life expectancy</a:t>
          </a:r>
        </a:p>
      </dgm:t>
    </dgm:pt>
    <dgm:pt modelId="{628B1056-4817-4170-9713-63593A07B1CD}" type="parTrans" cxnId="{098BB4F7-8701-4398-923B-755A78617D6E}">
      <dgm:prSet/>
      <dgm:spPr/>
      <dgm:t>
        <a:bodyPr/>
        <a:lstStyle/>
        <a:p>
          <a:endParaRPr lang="en-US"/>
        </a:p>
      </dgm:t>
    </dgm:pt>
    <dgm:pt modelId="{C3F55D78-8DE9-4DAE-B7B8-4BF74D58EACF}" type="sibTrans" cxnId="{098BB4F7-8701-4398-923B-755A78617D6E}">
      <dgm:prSet/>
      <dgm:spPr/>
      <dgm:t>
        <a:bodyPr/>
        <a:lstStyle/>
        <a:p>
          <a:endParaRPr lang="en-US"/>
        </a:p>
      </dgm:t>
    </dgm:pt>
    <dgm:pt modelId="{07E4D4A4-C5B9-4E01-8A0E-BAB28FE33FF9}" type="pres">
      <dgm:prSet presAssocID="{68884A32-57E4-4C24-849A-1FD7E99C552D}" presName="Name0" presStyleCnt="0">
        <dgm:presLayoutVars>
          <dgm:dir/>
          <dgm:animLvl val="lvl"/>
          <dgm:resizeHandles val="exact"/>
        </dgm:presLayoutVars>
      </dgm:prSet>
      <dgm:spPr/>
    </dgm:pt>
    <dgm:pt modelId="{CDB07DDE-16FE-4E03-B087-84FAD0B77EA4}" type="pres">
      <dgm:prSet presAssocID="{A1ABC700-1162-4370-9E32-8497D6BB55D5}" presName="boxAndChildren" presStyleCnt="0"/>
      <dgm:spPr/>
    </dgm:pt>
    <dgm:pt modelId="{0B2CA57A-0CA6-41BD-A5F9-864C242A6F53}" type="pres">
      <dgm:prSet presAssocID="{A1ABC700-1162-4370-9E32-8497D6BB55D5}" presName="parentTextBox" presStyleLbl="node1" presStyleIdx="0" presStyleCnt="3"/>
      <dgm:spPr/>
    </dgm:pt>
    <dgm:pt modelId="{4857FE97-A342-47B5-AD34-6A8D87591F98}" type="pres">
      <dgm:prSet presAssocID="{A1ABC700-1162-4370-9E32-8497D6BB55D5}" presName="entireBox" presStyleLbl="node1" presStyleIdx="0" presStyleCnt="3"/>
      <dgm:spPr/>
    </dgm:pt>
    <dgm:pt modelId="{50C23CA1-1D25-474D-9690-C5F1F19BD87C}" type="pres">
      <dgm:prSet presAssocID="{A1ABC700-1162-4370-9E32-8497D6BB55D5}" presName="descendantBox" presStyleCnt="0"/>
      <dgm:spPr/>
    </dgm:pt>
    <dgm:pt modelId="{723FEA8D-C708-4210-A918-65218164AC83}" type="pres">
      <dgm:prSet presAssocID="{55A69D49-2F21-446C-A56F-91A979C17A99}" presName="childTextBox" presStyleLbl="fgAccFollowNode1" presStyleIdx="0" presStyleCnt="5">
        <dgm:presLayoutVars>
          <dgm:bulletEnabled val="1"/>
        </dgm:presLayoutVars>
      </dgm:prSet>
      <dgm:spPr/>
    </dgm:pt>
    <dgm:pt modelId="{987FF2C8-DECF-4C06-89A7-94F42B6306DF}" type="pres">
      <dgm:prSet presAssocID="{8CAF2A57-50D8-49D1-896B-BE17B9102CA5}" presName="childTextBox" presStyleLbl="fgAccFollowNode1" presStyleIdx="1" presStyleCnt="5">
        <dgm:presLayoutVars>
          <dgm:bulletEnabled val="1"/>
        </dgm:presLayoutVars>
      </dgm:prSet>
      <dgm:spPr/>
    </dgm:pt>
    <dgm:pt modelId="{3A8FADF7-C528-4381-B9E3-D90EE44F69DC}" type="pres">
      <dgm:prSet presAssocID="{5B74B22C-9A5F-405E-84BF-87CE443372AB}" presName="childTextBox" presStyleLbl="fgAccFollowNode1" presStyleIdx="2" presStyleCnt="5">
        <dgm:presLayoutVars>
          <dgm:bulletEnabled val="1"/>
        </dgm:presLayoutVars>
      </dgm:prSet>
      <dgm:spPr/>
    </dgm:pt>
    <dgm:pt modelId="{333BEC10-A41E-4632-BEEE-C6AB48F8C37F}" type="pres">
      <dgm:prSet presAssocID="{43EE0954-F458-4FFD-A9AC-C7D69FDDCFB7}" presName="childTextBox" presStyleLbl="fgAccFollowNode1" presStyleIdx="3" presStyleCnt="5">
        <dgm:presLayoutVars>
          <dgm:bulletEnabled val="1"/>
        </dgm:presLayoutVars>
      </dgm:prSet>
      <dgm:spPr/>
    </dgm:pt>
    <dgm:pt modelId="{684B556D-9215-4062-BBE4-73834C90A899}" type="pres">
      <dgm:prSet presAssocID="{38A631C3-F26E-4D3F-BE4B-FF04219EFCF7}" presName="childTextBox" presStyleLbl="fgAccFollowNode1" presStyleIdx="4" presStyleCnt="5">
        <dgm:presLayoutVars>
          <dgm:bulletEnabled val="1"/>
        </dgm:presLayoutVars>
      </dgm:prSet>
      <dgm:spPr/>
    </dgm:pt>
    <dgm:pt modelId="{F64EE241-BF2B-448D-AA20-4DD1A7C0201F}" type="pres">
      <dgm:prSet presAssocID="{0DE7E57D-9D13-41BA-AC8B-401F9FAC4F85}" presName="sp" presStyleCnt="0"/>
      <dgm:spPr/>
    </dgm:pt>
    <dgm:pt modelId="{A249EC3F-29D8-449C-B591-2D23481811EE}" type="pres">
      <dgm:prSet presAssocID="{8882077D-7286-4AC4-90E1-292EAFEAF6A1}" presName="arrowAndChildren" presStyleCnt="0"/>
      <dgm:spPr/>
    </dgm:pt>
    <dgm:pt modelId="{26B5A276-0CA5-4DF0-A2E1-BFF5A8974D77}" type="pres">
      <dgm:prSet presAssocID="{8882077D-7286-4AC4-90E1-292EAFEAF6A1}" presName="parentTextArrow" presStyleLbl="node1" presStyleIdx="1" presStyleCnt="3"/>
      <dgm:spPr/>
    </dgm:pt>
    <dgm:pt modelId="{65B97AC5-0AD0-4BC3-9388-0EB6C7C23CD7}" type="pres">
      <dgm:prSet presAssocID="{77F0A324-FA43-45EA-AEFA-B1557DC98529}" presName="sp" presStyleCnt="0"/>
      <dgm:spPr/>
    </dgm:pt>
    <dgm:pt modelId="{7E80C984-060C-4092-B354-1FA07C585E24}" type="pres">
      <dgm:prSet presAssocID="{408F188B-A6B6-468D-BA9C-4240FF22AB4E}" presName="arrowAndChildren" presStyleCnt="0"/>
      <dgm:spPr/>
    </dgm:pt>
    <dgm:pt modelId="{B7C45E85-09EC-4122-B4B7-E4CD01AA162A}" type="pres">
      <dgm:prSet presAssocID="{408F188B-A6B6-468D-BA9C-4240FF22AB4E}" presName="parentTextArrow" presStyleLbl="node1" presStyleIdx="2" presStyleCnt="3"/>
      <dgm:spPr/>
    </dgm:pt>
  </dgm:ptLst>
  <dgm:cxnLst>
    <dgm:cxn modelId="{4F640D03-89EE-481D-8DA4-4DFF5490CCE8}" type="presOf" srcId="{8CAF2A57-50D8-49D1-896B-BE17B9102CA5}" destId="{987FF2C8-DECF-4C06-89A7-94F42B6306DF}" srcOrd="0" destOrd="0" presId="urn:microsoft.com/office/officeart/2005/8/layout/process4"/>
    <dgm:cxn modelId="{7DADCB10-8CEB-47FD-BA1A-145B88D726F1}" type="presOf" srcId="{8882077D-7286-4AC4-90E1-292EAFEAF6A1}" destId="{26B5A276-0CA5-4DF0-A2E1-BFF5A8974D77}" srcOrd="0" destOrd="0" presId="urn:microsoft.com/office/officeart/2005/8/layout/process4"/>
    <dgm:cxn modelId="{98354819-1794-4CE1-B4EF-933475247D2A}" srcId="{A1ABC700-1162-4370-9E32-8497D6BB55D5}" destId="{5B74B22C-9A5F-405E-84BF-87CE443372AB}" srcOrd="2" destOrd="0" parTransId="{5838581C-E66C-43B2-A315-6E3C0E4EAB60}" sibTransId="{371CA0F6-CE2B-4697-B2B1-E9A66924D9CD}"/>
    <dgm:cxn modelId="{CBBFD724-4196-4E2C-BC70-76FC6CBFFEA1}" type="presOf" srcId="{A1ABC700-1162-4370-9E32-8497D6BB55D5}" destId="{4857FE97-A342-47B5-AD34-6A8D87591F98}" srcOrd="1" destOrd="0" presId="urn:microsoft.com/office/officeart/2005/8/layout/process4"/>
    <dgm:cxn modelId="{D805412B-190C-45CE-B36F-74D5C2524BBE}" srcId="{A1ABC700-1162-4370-9E32-8497D6BB55D5}" destId="{55A69D49-2F21-446C-A56F-91A979C17A99}" srcOrd="0" destOrd="0" parTransId="{335590D5-88BC-49DC-AB7B-60F9D9F56BA8}" sibTransId="{6CA3B459-89D1-441B-8629-1684543AC06D}"/>
    <dgm:cxn modelId="{F0CA612B-5FA1-4D76-9DF8-7E1176CA107F}" srcId="{A1ABC700-1162-4370-9E32-8497D6BB55D5}" destId="{43EE0954-F458-4FFD-A9AC-C7D69FDDCFB7}" srcOrd="3" destOrd="0" parTransId="{6E50420F-D082-4060-93EC-E47449891BE6}" sibTransId="{E5B65EDA-CFD1-4C57-8515-C42B5205AD7E}"/>
    <dgm:cxn modelId="{8265753A-DBEB-4CDC-AE85-5D4CB9D72719}" type="presOf" srcId="{55A69D49-2F21-446C-A56F-91A979C17A99}" destId="{723FEA8D-C708-4210-A918-65218164AC83}" srcOrd="0" destOrd="0" presId="urn:microsoft.com/office/officeart/2005/8/layout/process4"/>
    <dgm:cxn modelId="{D9D1D55C-D815-4E0F-BB5E-2D0DBBDAB0E7}" type="presOf" srcId="{A1ABC700-1162-4370-9E32-8497D6BB55D5}" destId="{0B2CA57A-0CA6-41BD-A5F9-864C242A6F53}" srcOrd="0" destOrd="0" presId="urn:microsoft.com/office/officeart/2005/8/layout/process4"/>
    <dgm:cxn modelId="{85E58E42-42E5-4D53-BB2C-2D6F4387E469}" type="presOf" srcId="{68884A32-57E4-4C24-849A-1FD7E99C552D}" destId="{07E4D4A4-C5B9-4E01-8A0E-BAB28FE33FF9}" srcOrd="0" destOrd="0" presId="urn:microsoft.com/office/officeart/2005/8/layout/process4"/>
    <dgm:cxn modelId="{83D42B72-AC34-43D1-AEEB-20F4F0FD04A5}" srcId="{68884A32-57E4-4C24-849A-1FD7E99C552D}" destId="{408F188B-A6B6-468D-BA9C-4240FF22AB4E}" srcOrd="0" destOrd="0" parTransId="{D58B038A-21F7-42B3-96EC-F40EFEF7152E}" sibTransId="{77F0A324-FA43-45EA-AEFA-B1557DC98529}"/>
    <dgm:cxn modelId="{5F2EE37D-79C3-4165-A236-2D4CE6A126FE}" type="presOf" srcId="{408F188B-A6B6-468D-BA9C-4240FF22AB4E}" destId="{B7C45E85-09EC-4122-B4B7-E4CD01AA162A}" srcOrd="0" destOrd="0" presId="urn:microsoft.com/office/officeart/2005/8/layout/process4"/>
    <dgm:cxn modelId="{EA1A3788-D25F-4170-923F-18F9B14C7E26}" type="presOf" srcId="{5B74B22C-9A5F-405E-84BF-87CE443372AB}" destId="{3A8FADF7-C528-4381-B9E3-D90EE44F69DC}" srcOrd="0" destOrd="0" presId="urn:microsoft.com/office/officeart/2005/8/layout/process4"/>
    <dgm:cxn modelId="{63A1D98A-4B5F-432A-8105-0FD250804BD3}" srcId="{68884A32-57E4-4C24-849A-1FD7E99C552D}" destId="{A1ABC700-1162-4370-9E32-8497D6BB55D5}" srcOrd="2" destOrd="0" parTransId="{79516B34-7102-4608-9961-CC48124127A7}" sibTransId="{70911568-7E50-4E18-9FE2-23D2E85FCCB5}"/>
    <dgm:cxn modelId="{A0ADBDA1-BFFB-47F8-A37B-FF17B3F79527}" srcId="{A1ABC700-1162-4370-9E32-8497D6BB55D5}" destId="{8CAF2A57-50D8-49D1-896B-BE17B9102CA5}" srcOrd="1" destOrd="0" parTransId="{99DEFB79-B01E-4DCE-B8EC-350D637435A6}" sibTransId="{CEDC1E9E-E01E-49F6-9065-3244BF7FFB31}"/>
    <dgm:cxn modelId="{DA415CA3-4636-4CCE-BA8D-12156A7B7631}" type="presOf" srcId="{43EE0954-F458-4FFD-A9AC-C7D69FDDCFB7}" destId="{333BEC10-A41E-4632-BEEE-C6AB48F8C37F}" srcOrd="0" destOrd="0" presId="urn:microsoft.com/office/officeart/2005/8/layout/process4"/>
    <dgm:cxn modelId="{89957CDA-86EA-4050-98EF-393B9E94B096}" srcId="{68884A32-57E4-4C24-849A-1FD7E99C552D}" destId="{8882077D-7286-4AC4-90E1-292EAFEAF6A1}" srcOrd="1" destOrd="0" parTransId="{A88410DF-60C7-4317-9862-147F2F8B8A63}" sibTransId="{0DE7E57D-9D13-41BA-AC8B-401F9FAC4F85}"/>
    <dgm:cxn modelId="{E1DBC1ED-CE21-4DFA-8606-BDD111A1341A}" type="presOf" srcId="{38A631C3-F26E-4D3F-BE4B-FF04219EFCF7}" destId="{684B556D-9215-4062-BBE4-73834C90A899}" srcOrd="0" destOrd="0" presId="urn:microsoft.com/office/officeart/2005/8/layout/process4"/>
    <dgm:cxn modelId="{098BB4F7-8701-4398-923B-755A78617D6E}" srcId="{A1ABC700-1162-4370-9E32-8497D6BB55D5}" destId="{38A631C3-F26E-4D3F-BE4B-FF04219EFCF7}" srcOrd="4" destOrd="0" parTransId="{628B1056-4817-4170-9713-63593A07B1CD}" sibTransId="{C3F55D78-8DE9-4DAE-B7B8-4BF74D58EACF}"/>
    <dgm:cxn modelId="{7B126EF2-F7BC-4B64-A4CF-F742910F8A82}" type="presParOf" srcId="{07E4D4A4-C5B9-4E01-8A0E-BAB28FE33FF9}" destId="{CDB07DDE-16FE-4E03-B087-84FAD0B77EA4}" srcOrd="0" destOrd="0" presId="urn:microsoft.com/office/officeart/2005/8/layout/process4"/>
    <dgm:cxn modelId="{FB681616-E241-4122-9F8A-ED139FC0B534}" type="presParOf" srcId="{CDB07DDE-16FE-4E03-B087-84FAD0B77EA4}" destId="{0B2CA57A-0CA6-41BD-A5F9-864C242A6F53}" srcOrd="0" destOrd="0" presId="urn:microsoft.com/office/officeart/2005/8/layout/process4"/>
    <dgm:cxn modelId="{7A09735E-5D0D-4ACC-8270-0A7BE3168994}" type="presParOf" srcId="{CDB07DDE-16FE-4E03-B087-84FAD0B77EA4}" destId="{4857FE97-A342-47B5-AD34-6A8D87591F98}" srcOrd="1" destOrd="0" presId="urn:microsoft.com/office/officeart/2005/8/layout/process4"/>
    <dgm:cxn modelId="{43F0B5A3-3124-4FA7-9305-ADF65368E582}" type="presParOf" srcId="{CDB07DDE-16FE-4E03-B087-84FAD0B77EA4}" destId="{50C23CA1-1D25-474D-9690-C5F1F19BD87C}" srcOrd="2" destOrd="0" presId="urn:microsoft.com/office/officeart/2005/8/layout/process4"/>
    <dgm:cxn modelId="{2C746526-0D06-4E74-9A02-1A6C0222AD95}" type="presParOf" srcId="{50C23CA1-1D25-474D-9690-C5F1F19BD87C}" destId="{723FEA8D-C708-4210-A918-65218164AC83}" srcOrd="0" destOrd="0" presId="urn:microsoft.com/office/officeart/2005/8/layout/process4"/>
    <dgm:cxn modelId="{6CA2CFD7-6334-41AC-9FA2-6397E1B12FEE}" type="presParOf" srcId="{50C23CA1-1D25-474D-9690-C5F1F19BD87C}" destId="{987FF2C8-DECF-4C06-89A7-94F42B6306DF}" srcOrd="1" destOrd="0" presId="urn:microsoft.com/office/officeart/2005/8/layout/process4"/>
    <dgm:cxn modelId="{8D834C33-082C-481C-956E-9BBB1D24A792}" type="presParOf" srcId="{50C23CA1-1D25-474D-9690-C5F1F19BD87C}" destId="{3A8FADF7-C528-4381-B9E3-D90EE44F69DC}" srcOrd="2" destOrd="0" presId="urn:microsoft.com/office/officeart/2005/8/layout/process4"/>
    <dgm:cxn modelId="{755DF1A9-4D47-41FE-BF64-8D285CD0079F}" type="presParOf" srcId="{50C23CA1-1D25-474D-9690-C5F1F19BD87C}" destId="{333BEC10-A41E-4632-BEEE-C6AB48F8C37F}" srcOrd="3" destOrd="0" presId="urn:microsoft.com/office/officeart/2005/8/layout/process4"/>
    <dgm:cxn modelId="{12F305D4-8CD2-4996-858A-63B7E08E646D}" type="presParOf" srcId="{50C23CA1-1D25-474D-9690-C5F1F19BD87C}" destId="{684B556D-9215-4062-BBE4-73834C90A899}" srcOrd="4" destOrd="0" presId="urn:microsoft.com/office/officeart/2005/8/layout/process4"/>
    <dgm:cxn modelId="{A07F1B22-A524-4EDA-9379-D181BB1E712F}" type="presParOf" srcId="{07E4D4A4-C5B9-4E01-8A0E-BAB28FE33FF9}" destId="{F64EE241-BF2B-448D-AA20-4DD1A7C0201F}" srcOrd="1" destOrd="0" presId="urn:microsoft.com/office/officeart/2005/8/layout/process4"/>
    <dgm:cxn modelId="{6445C5A7-1689-4B64-A8CE-0296E045A7C7}" type="presParOf" srcId="{07E4D4A4-C5B9-4E01-8A0E-BAB28FE33FF9}" destId="{A249EC3F-29D8-449C-B591-2D23481811EE}" srcOrd="2" destOrd="0" presId="urn:microsoft.com/office/officeart/2005/8/layout/process4"/>
    <dgm:cxn modelId="{AEABD9D5-169A-4EEB-8E8D-20155ED651D0}" type="presParOf" srcId="{A249EC3F-29D8-449C-B591-2D23481811EE}" destId="{26B5A276-0CA5-4DF0-A2E1-BFF5A8974D77}" srcOrd="0" destOrd="0" presId="urn:microsoft.com/office/officeart/2005/8/layout/process4"/>
    <dgm:cxn modelId="{C02734C8-AA3C-4890-9291-E8FE308EB3FF}" type="presParOf" srcId="{07E4D4A4-C5B9-4E01-8A0E-BAB28FE33FF9}" destId="{65B97AC5-0AD0-4BC3-9388-0EB6C7C23CD7}" srcOrd="3" destOrd="0" presId="urn:microsoft.com/office/officeart/2005/8/layout/process4"/>
    <dgm:cxn modelId="{6A7CF6E3-A2A4-4768-BC69-35B9BBA56425}" type="presParOf" srcId="{07E4D4A4-C5B9-4E01-8A0E-BAB28FE33FF9}" destId="{7E80C984-060C-4092-B354-1FA07C585E24}" srcOrd="4" destOrd="0" presId="urn:microsoft.com/office/officeart/2005/8/layout/process4"/>
    <dgm:cxn modelId="{89BF58EE-5E8F-4FF5-8709-7B53B28954E8}" type="presParOf" srcId="{7E80C984-060C-4092-B354-1FA07C585E24}" destId="{B7C45E85-09EC-4122-B4B7-E4CD01AA162A}" srcOrd="0"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F461816B-E8A5-4BED-85A9-91B440E6CA25}" type="doc">
      <dgm:prSet loTypeId="urn:microsoft.com/office/officeart/2005/8/layout/default" loCatId="list" qsTypeId="urn:microsoft.com/office/officeart/2005/8/quickstyle/simple1#3" qsCatId="simple" csTypeId="urn:microsoft.com/office/officeart/2005/8/colors/colorful2#1" csCatId="colorful" phldr="1"/>
      <dgm:spPr/>
      <dgm:t>
        <a:bodyPr/>
        <a:lstStyle/>
        <a:p>
          <a:endParaRPr lang="en-US"/>
        </a:p>
      </dgm:t>
    </dgm:pt>
    <dgm:pt modelId="{9BAAA77F-2C26-4B57-9E87-E46CF2E4289D}">
      <dgm:prSet phldrT="[Text]"/>
      <dgm:spPr/>
      <dgm:t>
        <a:bodyPr/>
        <a:lstStyle/>
        <a:p>
          <a:r>
            <a:rPr lang="en-US" dirty="0"/>
            <a:t>A1C lowering</a:t>
          </a:r>
        </a:p>
      </dgm:t>
    </dgm:pt>
    <dgm:pt modelId="{B8BB54E7-7D4F-46BD-8848-A3419EB0DE87}" type="parTrans" cxnId="{07F872FB-E5DF-4AAA-A5BA-6302FD504609}">
      <dgm:prSet/>
      <dgm:spPr/>
      <dgm:t>
        <a:bodyPr/>
        <a:lstStyle/>
        <a:p>
          <a:endParaRPr lang="en-US"/>
        </a:p>
      </dgm:t>
    </dgm:pt>
    <dgm:pt modelId="{96D45247-A9B1-4057-8F3F-07540C324349}" type="sibTrans" cxnId="{07F872FB-E5DF-4AAA-A5BA-6302FD504609}">
      <dgm:prSet/>
      <dgm:spPr/>
      <dgm:t>
        <a:bodyPr/>
        <a:lstStyle/>
        <a:p>
          <a:endParaRPr lang="en-US"/>
        </a:p>
      </dgm:t>
    </dgm:pt>
    <dgm:pt modelId="{44132214-B276-4EEB-B75A-34E72D88DE56}">
      <dgm:prSet/>
      <dgm:spPr/>
      <dgm:t>
        <a:bodyPr/>
        <a:lstStyle/>
        <a:p>
          <a:r>
            <a:rPr lang="en-US" dirty="0"/>
            <a:t>Modest weight loss</a:t>
          </a:r>
        </a:p>
      </dgm:t>
    </dgm:pt>
    <dgm:pt modelId="{8D0EF25B-DC65-4B04-A917-FBA6069AEB81}" type="parTrans" cxnId="{37227A91-4D8C-48F8-83CF-0FA28D4EC04E}">
      <dgm:prSet/>
      <dgm:spPr/>
      <dgm:t>
        <a:bodyPr/>
        <a:lstStyle/>
        <a:p>
          <a:endParaRPr lang="en-US"/>
        </a:p>
      </dgm:t>
    </dgm:pt>
    <dgm:pt modelId="{AFB2908B-369A-47C5-8D12-281F53AD83CC}" type="sibTrans" cxnId="{37227A91-4D8C-48F8-83CF-0FA28D4EC04E}">
      <dgm:prSet/>
      <dgm:spPr/>
      <dgm:t>
        <a:bodyPr/>
        <a:lstStyle/>
        <a:p>
          <a:endParaRPr lang="en-US"/>
        </a:p>
      </dgm:t>
    </dgm:pt>
    <dgm:pt modelId="{68CC02E5-0314-4115-B7F9-E9B97699A4C6}">
      <dgm:prSet/>
      <dgm:spPr/>
      <dgm:t>
        <a:bodyPr/>
        <a:lstStyle/>
        <a:p>
          <a:r>
            <a:rPr lang="en-US" dirty="0"/>
            <a:t>Cardiovascular</a:t>
          </a:r>
        </a:p>
      </dgm:t>
    </dgm:pt>
    <dgm:pt modelId="{234E9E8D-B0AB-4151-9583-A9D142BADFA5}" type="parTrans" cxnId="{3269BF53-1E44-4E17-B74F-7622B028F0A2}">
      <dgm:prSet/>
      <dgm:spPr/>
      <dgm:t>
        <a:bodyPr/>
        <a:lstStyle/>
        <a:p>
          <a:endParaRPr lang="en-US"/>
        </a:p>
      </dgm:t>
    </dgm:pt>
    <dgm:pt modelId="{63AA4F84-BE76-41F9-835B-A39E83BDCEBB}" type="sibTrans" cxnId="{3269BF53-1E44-4E17-B74F-7622B028F0A2}">
      <dgm:prSet/>
      <dgm:spPr/>
      <dgm:t>
        <a:bodyPr/>
        <a:lstStyle/>
        <a:p>
          <a:endParaRPr lang="en-US"/>
        </a:p>
      </dgm:t>
    </dgm:pt>
    <dgm:pt modelId="{31549CA6-209B-4E30-919A-DC9EFDD689EB}">
      <dgm:prSet/>
      <dgm:spPr/>
      <dgm:t>
        <a:bodyPr/>
        <a:lstStyle/>
        <a:p>
          <a:r>
            <a:rPr lang="en-US" dirty="0"/>
            <a:t>Renal</a:t>
          </a:r>
        </a:p>
      </dgm:t>
    </dgm:pt>
    <dgm:pt modelId="{0BB69C2B-942E-4B95-97E5-5E8EE990067F}" type="parTrans" cxnId="{1CB7D00F-E489-49B0-9989-B45481D51A89}">
      <dgm:prSet/>
      <dgm:spPr/>
      <dgm:t>
        <a:bodyPr/>
        <a:lstStyle/>
        <a:p>
          <a:endParaRPr lang="en-US"/>
        </a:p>
      </dgm:t>
    </dgm:pt>
    <dgm:pt modelId="{F17F4822-5E5B-4207-B0AB-777E8F0B755A}" type="sibTrans" cxnId="{1CB7D00F-E489-49B0-9989-B45481D51A89}">
      <dgm:prSet/>
      <dgm:spPr/>
      <dgm:t>
        <a:bodyPr/>
        <a:lstStyle/>
        <a:p>
          <a:endParaRPr lang="en-US"/>
        </a:p>
      </dgm:t>
    </dgm:pt>
    <dgm:pt modelId="{BF950F98-5799-4EE0-BA46-70F9D90DE13E}">
      <dgm:prSet/>
      <dgm:spPr/>
      <dgm:t>
        <a:bodyPr/>
        <a:lstStyle/>
        <a:p>
          <a:r>
            <a:rPr lang="en-US" dirty="0"/>
            <a:t>Heart failure</a:t>
          </a:r>
        </a:p>
      </dgm:t>
    </dgm:pt>
    <dgm:pt modelId="{EF468EF0-F3A8-4A92-A342-6E0A34406891}" type="parTrans" cxnId="{040EAC75-DF7B-451D-811B-2513DD0591A2}">
      <dgm:prSet/>
      <dgm:spPr/>
      <dgm:t>
        <a:bodyPr/>
        <a:lstStyle/>
        <a:p>
          <a:endParaRPr lang="en-US"/>
        </a:p>
      </dgm:t>
    </dgm:pt>
    <dgm:pt modelId="{AA050D5C-A167-4B13-A6EE-BCD5A0C85506}" type="sibTrans" cxnId="{040EAC75-DF7B-451D-811B-2513DD0591A2}">
      <dgm:prSet/>
      <dgm:spPr/>
      <dgm:t>
        <a:bodyPr/>
        <a:lstStyle/>
        <a:p>
          <a:endParaRPr lang="en-US"/>
        </a:p>
      </dgm:t>
    </dgm:pt>
    <dgm:pt modelId="{28A08FF5-EB93-43C9-B096-450342C8468D}">
      <dgm:prSet/>
      <dgm:spPr/>
      <dgm:t>
        <a:bodyPr/>
        <a:lstStyle/>
        <a:p>
          <a:r>
            <a:rPr lang="en-US" dirty="0"/>
            <a:t>Blood pressure lowering </a:t>
          </a:r>
        </a:p>
      </dgm:t>
    </dgm:pt>
    <dgm:pt modelId="{F01FD116-1447-4B5D-8B8A-DC74E03F801D}" type="parTrans" cxnId="{8E74DE00-B181-46AA-93FB-FA21B7E3E992}">
      <dgm:prSet/>
      <dgm:spPr/>
      <dgm:t>
        <a:bodyPr/>
        <a:lstStyle/>
        <a:p>
          <a:endParaRPr lang="en-US"/>
        </a:p>
      </dgm:t>
    </dgm:pt>
    <dgm:pt modelId="{F32D6C99-97B8-4165-8082-5A5ED7BD865F}" type="sibTrans" cxnId="{8E74DE00-B181-46AA-93FB-FA21B7E3E992}">
      <dgm:prSet/>
      <dgm:spPr/>
      <dgm:t>
        <a:bodyPr/>
        <a:lstStyle/>
        <a:p>
          <a:endParaRPr lang="en-US"/>
        </a:p>
      </dgm:t>
    </dgm:pt>
    <dgm:pt modelId="{1D9A7F9F-0870-44E9-B777-5033D13AACA7}" type="pres">
      <dgm:prSet presAssocID="{F461816B-E8A5-4BED-85A9-91B440E6CA25}" presName="diagram" presStyleCnt="0">
        <dgm:presLayoutVars>
          <dgm:dir/>
          <dgm:resizeHandles val="exact"/>
        </dgm:presLayoutVars>
      </dgm:prSet>
      <dgm:spPr/>
    </dgm:pt>
    <dgm:pt modelId="{82F70EB6-BDEC-489D-89F6-26A186592C34}" type="pres">
      <dgm:prSet presAssocID="{9BAAA77F-2C26-4B57-9E87-E46CF2E4289D}" presName="node" presStyleLbl="node1" presStyleIdx="0" presStyleCnt="6">
        <dgm:presLayoutVars>
          <dgm:bulletEnabled val="1"/>
        </dgm:presLayoutVars>
      </dgm:prSet>
      <dgm:spPr/>
    </dgm:pt>
    <dgm:pt modelId="{FAA56211-3228-47FB-8336-EE7CD7D86A67}" type="pres">
      <dgm:prSet presAssocID="{96D45247-A9B1-4057-8F3F-07540C324349}" presName="sibTrans" presStyleCnt="0"/>
      <dgm:spPr/>
    </dgm:pt>
    <dgm:pt modelId="{56D64140-1D42-4A8A-8C26-6A08A38C8607}" type="pres">
      <dgm:prSet presAssocID="{44132214-B276-4EEB-B75A-34E72D88DE56}" presName="node" presStyleLbl="node1" presStyleIdx="1" presStyleCnt="6">
        <dgm:presLayoutVars>
          <dgm:bulletEnabled val="1"/>
        </dgm:presLayoutVars>
      </dgm:prSet>
      <dgm:spPr/>
    </dgm:pt>
    <dgm:pt modelId="{5ABB4DD8-9934-4767-BB3E-5825BF063EE9}" type="pres">
      <dgm:prSet presAssocID="{AFB2908B-369A-47C5-8D12-281F53AD83CC}" presName="sibTrans" presStyleCnt="0"/>
      <dgm:spPr/>
    </dgm:pt>
    <dgm:pt modelId="{6F91AC0C-9A58-409F-929E-77F0C5840F2E}" type="pres">
      <dgm:prSet presAssocID="{68CC02E5-0314-4115-B7F9-E9B97699A4C6}" presName="node" presStyleLbl="node1" presStyleIdx="2" presStyleCnt="6">
        <dgm:presLayoutVars>
          <dgm:bulletEnabled val="1"/>
        </dgm:presLayoutVars>
      </dgm:prSet>
      <dgm:spPr/>
    </dgm:pt>
    <dgm:pt modelId="{4A4E4F49-D89E-46CA-9D0B-67C1ED4EAB3A}" type="pres">
      <dgm:prSet presAssocID="{63AA4F84-BE76-41F9-835B-A39E83BDCEBB}" presName="sibTrans" presStyleCnt="0"/>
      <dgm:spPr/>
    </dgm:pt>
    <dgm:pt modelId="{8FDD55A0-6520-4B00-9B88-8CE60EDF9BF2}" type="pres">
      <dgm:prSet presAssocID="{31549CA6-209B-4E30-919A-DC9EFDD689EB}" presName="node" presStyleLbl="node1" presStyleIdx="3" presStyleCnt="6">
        <dgm:presLayoutVars>
          <dgm:bulletEnabled val="1"/>
        </dgm:presLayoutVars>
      </dgm:prSet>
      <dgm:spPr/>
    </dgm:pt>
    <dgm:pt modelId="{189B94B3-6093-435F-B344-E87A3CDA404F}" type="pres">
      <dgm:prSet presAssocID="{F17F4822-5E5B-4207-B0AB-777E8F0B755A}" presName="sibTrans" presStyleCnt="0"/>
      <dgm:spPr/>
    </dgm:pt>
    <dgm:pt modelId="{0A980518-64F4-43CC-B5F6-9FB4FAFBDDAD}" type="pres">
      <dgm:prSet presAssocID="{BF950F98-5799-4EE0-BA46-70F9D90DE13E}" presName="node" presStyleLbl="node1" presStyleIdx="4" presStyleCnt="6">
        <dgm:presLayoutVars>
          <dgm:bulletEnabled val="1"/>
        </dgm:presLayoutVars>
      </dgm:prSet>
      <dgm:spPr/>
    </dgm:pt>
    <dgm:pt modelId="{14D28ABF-593A-4DFF-A8BD-3024F3652A57}" type="pres">
      <dgm:prSet presAssocID="{AA050D5C-A167-4B13-A6EE-BCD5A0C85506}" presName="sibTrans" presStyleCnt="0"/>
      <dgm:spPr/>
    </dgm:pt>
    <dgm:pt modelId="{9C517C85-2AF3-49AE-9D9C-FA1D1F32A48A}" type="pres">
      <dgm:prSet presAssocID="{28A08FF5-EB93-43C9-B096-450342C8468D}" presName="node" presStyleLbl="node1" presStyleIdx="5" presStyleCnt="6">
        <dgm:presLayoutVars>
          <dgm:bulletEnabled val="1"/>
        </dgm:presLayoutVars>
      </dgm:prSet>
      <dgm:spPr/>
    </dgm:pt>
  </dgm:ptLst>
  <dgm:cxnLst>
    <dgm:cxn modelId="{8E74DE00-B181-46AA-93FB-FA21B7E3E992}" srcId="{F461816B-E8A5-4BED-85A9-91B440E6CA25}" destId="{28A08FF5-EB93-43C9-B096-450342C8468D}" srcOrd="5" destOrd="0" parTransId="{F01FD116-1447-4B5D-8B8A-DC74E03F801D}" sibTransId="{F32D6C99-97B8-4165-8082-5A5ED7BD865F}"/>
    <dgm:cxn modelId="{1CB7D00F-E489-49B0-9989-B45481D51A89}" srcId="{F461816B-E8A5-4BED-85A9-91B440E6CA25}" destId="{31549CA6-209B-4E30-919A-DC9EFDD689EB}" srcOrd="3" destOrd="0" parTransId="{0BB69C2B-942E-4B95-97E5-5E8EE990067F}" sibTransId="{F17F4822-5E5B-4207-B0AB-777E8F0B755A}"/>
    <dgm:cxn modelId="{8F489D33-0D29-42A5-A1CE-98DB2825C2A3}" type="presOf" srcId="{28A08FF5-EB93-43C9-B096-450342C8468D}" destId="{9C517C85-2AF3-49AE-9D9C-FA1D1F32A48A}" srcOrd="0" destOrd="0" presId="urn:microsoft.com/office/officeart/2005/8/layout/default"/>
    <dgm:cxn modelId="{6B98B872-8C67-4A12-82AD-60D356A1B5FA}" type="presOf" srcId="{F461816B-E8A5-4BED-85A9-91B440E6CA25}" destId="{1D9A7F9F-0870-44E9-B777-5033D13AACA7}" srcOrd="0" destOrd="0" presId="urn:microsoft.com/office/officeart/2005/8/layout/default"/>
    <dgm:cxn modelId="{3269BF53-1E44-4E17-B74F-7622B028F0A2}" srcId="{F461816B-E8A5-4BED-85A9-91B440E6CA25}" destId="{68CC02E5-0314-4115-B7F9-E9B97699A4C6}" srcOrd="2" destOrd="0" parTransId="{234E9E8D-B0AB-4151-9583-A9D142BADFA5}" sibTransId="{63AA4F84-BE76-41F9-835B-A39E83BDCEBB}"/>
    <dgm:cxn modelId="{040EAC75-DF7B-451D-811B-2513DD0591A2}" srcId="{F461816B-E8A5-4BED-85A9-91B440E6CA25}" destId="{BF950F98-5799-4EE0-BA46-70F9D90DE13E}" srcOrd="4" destOrd="0" parTransId="{EF468EF0-F3A8-4A92-A342-6E0A34406891}" sibTransId="{AA050D5C-A167-4B13-A6EE-BCD5A0C85506}"/>
    <dgm:cxn modelId="{1D9DBF77-5D95-4ED8-A7D5-AD6838EBDE7D}" type="presOf" srcId="{44132214-B276-4EEB-B75A-34E72D88DE56}" destId="{56D64140-1D42-4A8A-8C26-6A08A38C8607}" srcOrd="0" destOrd="0" presId="urn:microsoft.com/office/officeart/2005/8/layout/default"/>
    <dgm:cxn modelId="{E601DA7D-3D24-4523-8B5C-7333C02213A2}" type="presOf" srcId="{31549CA6-209B-4E30-919A-DC9EFDD689EB}" destId="{8FDD55A0-6520-4B00-9B88-8CE60EDF9BF2}" srcOrd="0" destOrd="0" presId="urn:microsoft.com/office/officeart/2005/8/layout/default"/>
    <dgm:cxn modelId="{37227A91-4D8C-48F8-83CF-0FA28D4EC04E}" srcId="{F461816B-E8A5-4BED-85A9-91B440E6CA25}" destId="{44132214-B276-4EEB-B75A-34E72D88DE56}" srcOrd="1" destOrd="0" parTransId="{8D0EF25B-DC65-4B04-A917-FBA6069AEB81}" sibTransId="{AFB2908B-369A-47C5-8D12-281F53AD83CC}"/>
    <dgm:cxn modelId="{8155EEA6-45F3-42A5-817E-66D127F80726}" type="presOf" srcId="{9BAAA77F-2C26-4B57-9E87-E46CF2E4289D}" destId="{82F70EB6-BDEC-489D-89F6-26A186592C34}" srcOrd="0" destOrd="0" presId="urn:microsoft.com/office/officeart/2005/8/layout/default"/>
    <dgm:cxn modelId="{8C7424BD-86B2-46DC-B42C-095072DD167D}" type="presOf" srcId="{68CC02E5-0314-4115-B7F9-E9B97699A4C6}" destId="{6F91AC0C-9A58-409F-929E-77F0C5840F2E}" srcOrd="0" destOrd="0" presId="urn:microsoft.com/office/officeart/2005/8/layout/default"/>
    <dgm:cxn modelId="{D33F8BF3-00DC-4D0E-9B4C-C7D650C549F1}" type="presOf" srcId="{BF950F98-5799-4EE0-BA46-70F9D90DE13E}" destId="{0A980518-64F4-43CC-B5F6-9FB4FAFBDDAD}" srcOrd="0" destOrd="0" presId="urn:microsoft.com/office/officeart/2005/8/layout/default"/>
    <dgm:cxn modelId="{07F872FB-E5DF-4AAA-A5BA-6302FD504609}" srcId="{F461816B-E8A5-4BED-85A9-91B440E6CA25}" destId="{9BAAA77F-2C26-4B57-9E87-E46CF2E4289D}" srcOrd="0" destOrd="0" parTransId="{B8BB54E7-7D4F-46BD-8848-A3419EB0DE87}" sibTransId="{96D45247-A9B1-4057-8F3F-07540C324349}"/>
    <dgm:cxn modelId="{A216460D-69AC-42EC-B1A0-05F8DC9DC531}" type="presParOf" srcId="{1D9A7F9F-0870-44E9-B777-5033D13AACA7}" destId="{82F70EB6-BDEC-489D-89F6-26A186592C34}" srcOrd="0" destOrd="0" presId="urn:microsoft.com/office/officeart/2005/8/layout/default"/>
    <dgm:cxn modelId="{3BFA05AF-E333-4778-9E0A-9A17ACAE9205}" type="presParOf" srcId="{1D9A7F9F-0870-44E9-B777-5033D13AACA7}" destId="{FAA56211-3228-47FB-8336-EE7CD7D86A67}" srcOrd="1" destOrd="0" presId="urn:microsoft.com/office/officeart/2005/8/layout/default"/>
    <dgm:cxn modelId="{42C3080A-DAA8-43B4-BDCB-C31F83F03318}" type="presParOf" srcId="{1D9A7F9F-0870-44E9-B777-5033D13AACA7}" destId="{56D64140-1D42-4A8A-8C26-6A08A38C8607}" srcOrd="2" destOrd="0" presId="urn:microsoft.com/office/officeart/2005/8/layout/default"/>
    <dgm:cxn modelId="{47DD6B27-A8F5-418F-AD9D-1DBE73F5E696}" type="presParOf" srcId="{1D9A7F9F-0870-44E9-B777-5033D13AACA7}" destId="{5ABB4DD8-9934-4767-BB3E-5825BF063EE9}" srcOrd="3" destOrd="0" presId="urn:microsoft.com/office/officeart/2005/8/layout/default"/>
    <dgm:cxn modelId="{E17AD29A-CDA3-4BA4-AC9F-87FB93BDF9CD}" type="presParOf" srcId="{1D9A7F9F-0870-44E9-B777-5033D13AACA7}" destId="{6F91AC0C-9A58-409F-929E-77F0C5840F2E}" srcOrd="4" destOrd="0" presId="urn:microsoft.com/office/officeart/2005/8/layout/default"/>
    <dgm:cxn modelId="{BBBC2705-9784-45A2-9D81-066953727D13}" type="presParOf" srcId="{1D9A7F9F-0870-44E9-B777-5033D13AACA7}" destId="{4A4E4F49-D89E-46CA-9D0B-67C1ED4EAB3A}" srcOrd="5" destOrd="0" presId="urn:microsoft.com/office/officeart/2005/8/layout/default"/>
    <dgm:cxn modelId="{2585AD8E-647D-4CB7-8A9B-FD620E79B26F}" type="presParOf" srcId="{1D9A7F9F-0870-44E9-B777-5033D13AACA7}" destId="{8FDD55A0-6520-4B00-9B88-8CE60EDF9BF2}" srcOrd="6" destOrd="0" presId="urn:microsoft.com/office/officeart/2005/8/layout/default"/>
    <dgm:cxn modelId="{9AFAF2A2-B671-4E1C-8149-A75A5CB4A355}" type="presParOf" srcId="{1D9A7F9F-0870-44E9-B777-5033D13AACA7}" destId="{189B94B3-6093-435F-B344-E87A3CDA404F}" srcOrd="7" destOrd="0" presId="urn:microsoft.com/office/officeart/2005/8/layout/default"/>
    <dgm:cxn modelId="{A11FF79F-5B39-4CB8-B02A-8B74CC43D050}" type="presParOf" srcId="{1D9A7F9F-0870-44E9-B777-5033D13AACA7}" destId="{0A980518-64F4-43CC-B5F6-9FB4FAFBDDAD}" srcOrd="8" destOrd="0" presId="urn:microsoft.com/office/officeart/2005/8/layout/default"/>
    <dgm:cxn modelId="{036F7D12-CD21-41B5-9B59-0B26F7DC331C}" type="presParOf" srcId="{1D9A7F9F-0870-44E9-B777-5033D13AACA7}" destId="{14D28ABF-593A-4DFF-A8BD-3024F3652A57}" srcOrd="9" destOrd="0" presId="urn:microsoft.com/office/officeart/2005/8/layout/default"/>
    <dgm:cxn modelId="{2DBAE660-4CB4-4D4B-B35E-DE9932F081B6}" type="presParOf" srcId="{1D9A7F9F-0870-44E9-B777-5033D13AACA7}" destId="{9C517C85-2AF3-49AE-9D9C-FA1D1F32A48A}" srcOrd="10"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1AD4E854-A968-410A-8892-963E73470DF9}" type="doc">
      <dgm:prSet loTypeId="urn:microsoft.com/office/officeart/2005/8/layout/default" loCatId="list" qsTypeId="urn:microsoft.com/office/officeart/2005/8/quickstyle/simple1#4" qsCatId="simple" csTypeId="urn:microsoft.com/office/officeart/2005/8/colors/colorful1#1" csCatId="colorful" phldr="1"/>
      <dgm:spPr/>
      <dgm:t>
        <a:bodyPr/>
        <a:lstStyle/>
        <a:p>
          <a:endParaRPr lang="en-US"/>
        </a:p>
      </dgm:t>
    </dgm:pt>
    <dgm:pt modelId="{DDA6DD5D-28C5-4981-97EC-784BBFDA9208}">
      <dgm:prSet phldrT="[Text]"/>
      <dgm:spPr/>
      <dgm:t>
        <a:bodyPr/>
        <a:lstStyle/>
        <a:p>
          <a:r>
            <a:rPr lang="en-US" dirty="0"/>
            <a:t>Genitourinary infections</a:t>
          </a:r>
        </a:p>
      </dgm:t>
    </dgm:pt>
    <dgm:pt modelId="{551FB8E6-9044-41B7-8E41-63FE5FE71378}" type="parTrans" cxnId="{7F11C233-A441-4D2C-8C55-93161A96CB86}">
      <dgm:prSet/>
      <dgm:spPr/>
      <dgm:t>
        <a:bodyPr/>
        <a:lstStyle/>
        <a:p>
          <a:endParaRPr lang="en-US"/>
        </a:p>
      </dgm:t>
    </dgm:pt>
    <dgm:pt modelId="{40B1B0E2-75F2-416B-B255-B240F27FE63D}" type="sibTrans" cxnId="{7F11C233-A441-4D2C-8C55-93161A96CB86}">
      <dgm:prSet/>
      <dgm:spPr/>
      <dgm:t>
        <a:bodyPr/>
        <a:lstStyle/>
        <a:p>
          <a:endParaRPr lang="en-US"/>
        </a:p>
      </dgm:t>
    </dgm:pt>
    <dgm:pt modelId="{D1E9012E-1797-4CB2-AB24-08B8ED2339D1}">
      <dgm:prSet/>
      <dgm:spPr/>
      <dgm:t>
        <a:bodyPr/>
        <a:lstStyle/>
        <a:p>
          <a:r>
            <a:rPr lang="en-US" dirty="0"/>
            <a:t>Volume depletion</a:t>
          </a:r>
        </a:p>
      </dgm:t>
    </dgm:pt>
    <dgm:pt modelId="{22752534-C66C-4B6C-AFFE-E47B33186D6E}" type="parTrans" cxnId="{7A0C2479-B2CF-4DA6-BB62-6E83C17A5F3F}">
      <dgm:prSet/>
      <dgm:spPr/>
      <dgm:t>
        <a:bodyPr/>
        <a:lstStyle/>
        <a:p>
          <a:endParaRPr lang="en-US"/>
        </a:p>
      </dgm:t>
    </dgm:pt>
    <dgm:pt modelId="{2F9F9D7D-2E48-466E-9211-0BFF8D21A715}" type="sibTrans" cxnId="{7A0C2479-B2CF-4DA6-BB62-6E83C17A5F3F}">
      <dgm:prSet/>
      <dgm:spPr/>
      <dgm:t>
        <a:bodyPr/>
        <a:lstStyle/>
        <a:p>
          <a:endParaRPr lang="en-US"/>
        </a:p>
      </dgm:t>
    </dgm:pt>
    <dgm:pt modelId="{CB2D926B-04A2-43FD-8013-5AC61F714BB8}">
      <dgm:prSet/>
      <dgm:spPr/>
      <dgm:t>
        <a:bodyPr/>
        <a:lstStyle/>
        <a:p>
          <a:r>
            <a:rPr lang="en-US" dirty="0"/>
            <a:t>Increased urination</a:t>
          </a:r>
        </a:p>
      </dgm:t>
    </dgm:pt>
    <dgm:pt modelId="{05CB6365-7267-452D-8E08-C7DF9FB36BAB}" type="parTrans" cxnId="{D9838975-891F-49F0-9F2D-C478E1671132}">
      <dgm:prSet/>
      <dgm:spPr/>
      <dgm:t>
        <a:bodyPr/>
        <a:lstStyle/>
        <a:p>
          <a:endParaRPr lang="en-US"/>
        </a:p>
      </dgm:t>
    </dgm:pt>
    <dgm:pt modelId="{4CDE96EE-049C-4064-831D-3AC9019018FA}" type="sibTrans" cxnId="{D9838975-891F-49F0-9F2D-C478E1671132}">
      <dgm:prSet/>
      <dgm:spPr/>
      <dgm:t>
        <a:bodyPr/>
        <a:lstStyle/>
        <a:p>
          <a:endParaRPr lang="en-US"/>
        </a:p>
      </dgm:t>
    </dgm:pt>
    <dgm:pt modelId="{5B635DD9-E351-49E7-81F1-96B933A23D7E}">
      <dgm:prSet/>
      <dgm:spPr/>
      <dgm:t>
        <a:bodyPr/>
        <a:lstStyle/>
        <a:p>
          <a:r>
            <a:rPr lang="en-US" dirty="0"/>
            <a:t>Hypotension </a:t>
          </a:r>
        </a:p>
      </dgm:t>
    </dgm:pt>
    <dgm:pt modelId="{FACCE134-9167-42FE-9F1C-97DB6500F4D6}" type="parTrans" cxnId="{B6A40E5C-BE2F-4321-A7BD-9DC8B97D43B9}">
      <dgm:prSet/>
      <dgm:spPr/>
      <dgm:t>
        <a:bodyPr/>
        <a:lstStyle/>
        <a:p>
          <a:endParaRPr lang="en-US"/>
        </a:p>
      </dgm:t>
    </dgm:pt>
    <dgm:pt modelId="{6CA5D351-BD18-431A-956D-90594179AE07}" type="sibTrans" cxnId="{B6A40E5C-BE2F-4321-A7BD-9DC8B97D43B9}">
      <dgm:prSet/>
      <dgm:spPr/>
      <dgm:t>
        <a:bodyPr/>
        <a:lstStyle/>
        <a:p>
          <a:endParaRPr lang="en-US"/>
        </a:p>
      </dgm:t>
    </dgm:pt>
    <dgm:pt modelId="{64C096AF-2D9E-4C9D-8BD3-0D63DB761D3B}">
      <dgm:prSet/>
      <dgm:spPr/>
      <dgm:t>
        <a:bodyPr/>
        <a:lstStyle/>
        <a:p>
          <a:r>
            <a:rPr lang="en-US" dirty="0"/>
            <a:t>Electrolyte changes</a:t>
          </a:r>
        </a:p>
      </dgm:t>
    </dgm:pt>
    <dgm:pt modelId="{F0077D98-4F59-40B1-BCE3-60F5006E2FB3}" type="parTrans" cxnId="{62C9CFAA-9128-4D1F-9F6F-DA55707A48E9}">
      <dgm:prSet/>
      <dgm:spPr/>
      <dgm:t>
        <a:bodyPr/>
        <a:lstStyle/>
        <a:p>
          <a:endParaRPr lang="en-US"/>
        </a:p>
      </dgm:t>
    </dgm:pt>
    <dgm:pt modelId="{2EE55954-0ACC-4D44-8975-7BB008B55E66}" type="sibTrans" cxnId="{62C9CFAA-9128-4D1F-9F6F-DA55707A48E9}">
      <dgm:prSet/>
      <dgm:spPr/>
      <dgm:t>
        <a:bodyPr/>
        <a:lstStyle/>
        <a:p>
          <a:endParaRPr lang="en-US"/>
        </a:p>
      </dgm:t>
    </dgm:pt>
    <dgm:pt modelId="{C49DC432-EA5F-4E6D-9426-F80E5E39ABDD}">
      <dgm:prSet/>
      <dgm:spPr/>
      <dgm:t>
        <a:bodyPr/>
        <a:lstStyle/>
        <a:p>
          <a:r>
            <a:rPr lang="en-US" dirty="0"/>
            <a:t>Diabetes ketoacidosis (DKA)</a:t>
          </a:r>
        </a:p>
      </dgm:t>
    </dgm:pt>
    <dgm:pt modelId="{52B5C9E0-BC3A-49C8-8063-8C8D1E68AE58}" type="sibTrans" cxnId="{BF6AD94F-D8BF-46AB-B427-7958436E7871}">
      <dgm:prSet/>
      <dgm:spPr/>
      <dgm:t>
        <a:bodyPr/>
        <a:lstStyle/>
        <a:p>
          <a:endParaRPr lang="en-US"/>
        </a:p>
      </dgm:t>
    </dgm:pt>
    <dgm:pt modelId="{905BEBF4-36CC-4E5B-A61E-9CDF0318BD48}" type="parTrans" cxnId="{BF6AD94F-D8BF-46AB-B427-7958436E7871}">
      <dgm:prSet/>
      <dgm:spPr/>
      <dgm:t>
        <a:bodyPr/>
        <a:lstStyle/>
        <a:p>
          <a:endParaRPr lang="en-US"/>
        </a:p>
      </dgm:t>
    </dgm:pt>
    <dgm:pt modelId="{FDCCA9A8-DD05-44FF-93A8-545F47903C0B}" type="pres">
      <dgm:prSet presAssocID="{1AD4E854-A968-410A-8892-963E73470DF9}" presName="diagram" presStyleCnt="0">
        <dgm:presLayoutVars>
          <dgm:dir/>
          <dgm:resizeHandles val="exact"/>
        </dgm:presLayoutVars>
      </dgm:prSet>
      <dgm:spPr/>
    </dgm:pt>
    <dgm:pt modelId="{24CC86CC-37D2-413A-978A-43FF7B81E24F}" type="pres">
      <dgm:prSet presAssocID="{DDA6DD5D-28C5-4981-97EC-784BBFDA9208}" presName="node" presStyleLbl="node1" presStyleIdx="0" presStyleCnt="6">
        <dgm:presLayoutVars>
          <dgm:bulletEnabled val="1"/>
        </dgm:presLayoutVars>
      </dgm:prSet>
      <dgm:spPr/>
    </dgm:pt>
    <dgm:pt modelId="{D8F8561C-2AB7-42AD-BCEE-307E65F131B3}" type="pres">
      <dgm:prSet presAssocID="{40B1B0E2-75F2-416B-B255-B240F27FE63D}" presName="sibTrans" presStyleCnt="0"/>
      <dgm:spPr/>
    </dgm:pt>
    <dgm:pt modelId="{BE8198F7-13E9-4D8B-9AA4-217BDBF1EF9C}" type="pres">
      <dgm:prSet presAssocID="{D1E9012E-1797-4CB2-AB24-08B8ED2339D1}" presName="node" presStyleLbl="node1" presStyleIdx="1" presStyleCnt="6">
        <dgm:presLayoutVars>
          <dgm:bulletEnabled val="1"/>
        </dgm:presLayoutVars>
      </dgm:prSet>
      <dgm:spPr/>
    </dgm:pt>
    <dgm:pt modelId="{B860A05F-0E9C-49D5-B9F6-438478002CBB}" type="pres">
      <dgm:prSet presAssocID="{2F9F9D7D-2E48-466E-9211-0BFF8D21A715}" presName="sibTrans" presStyleCnt="0"/>
      <dgm:spPr/>
    </dgm:pt>
    <dgm:pt modelId="{7DF6BD01-C8D1-4B2C-A29B-A4DE1E4D6406}" type="pres">
      <dgm:prSet presAssocID="{CB2D926B-04A2-43FD-8013-5AC61F714BB8}" presName="node" presStyleLbl="node1" presStyleIdx="2" presStyleCnt="6">
        <dgm:presLayoutVars>
          <dgm:bulletEnabled val="1"/>
        </dgm:presLayoutVars>
      </dgm:prSet>
      <dgm:spPr/>
    </dgm:pt>
    <dgm:pt modelId="{D762D548-9D19-4FDC-A11F-7526EECD416B}" type="pres">
      <dgm:prSet presAssocID="{4CDE96EE-049C-4064-831D-3AC9019018FA}" presName="sibTrans" presStyleCnt="0"/>
      <dgm:spPr/>
    </dgm:pt>
    <dgm:pt modelId="{739A9A59-9483-4CA9-92F9-13FA27BF7B40}" type="pres">
      <dgm:prSet presAssocID="{5B635DD9-E351-49E7-81F1-96B933A23D7E}" presName="node" presStyleLbl="node1" presStyleIdx="3" presStyleCnt="6">
        <dgm:presLayoutVars>
          <dgm:bulletEnabled val="1"/>
        </dgm:presLayoutVars>
      </dgm:prSet>
      <dgm:spPr/>
    </dgm:pt>
    <dgm:pt modelId="{E9861BA3-1CF7-474A-BBCC-CBA1AC116096}" type="pres">
      <dgm:prSet presAssocID="{6CA5D351-BD18-431A-956D-90594179AE07}" presName="sibTrans" presStyleCnt="0"/>
      <dgm:spPr/>
    </dgm:pt>
    <dgm:pt modelId="{66483604-3F2E-4533-95D3-93C6316DAA0B}" type="pres">
      <dgm:prSet presAssocID="{64C096AF-2D9E-4C9D-8BD3-0D63DB761D3B}" presName="node" presStyleLbl="node1" presStyleIdx="4" presStyleCnt="6">
        <dgm:presLayoutVars>
          <dgm:bulletEnabled val="1"/>
        </dgm:presLayoutVars>
      </dgm:prSet>
      <dgm:spPr/>
    </dgm:pt>
    <dgm:pt modelId="{D8CEC4B2-D2AB-47AA-8573-90E1E51E1191}" type="pres">
      <dgm:prSet presAssocID="{2EE55954-0ACC-4D44-8975-7BB008B55E66}" presName="sibTrans" presStyleCnt="0"/>
      <dgm:spPr/>
    </dgm:pt>
    <dgm:pt modelId="{44163750-5E48-44CF-B8E5-28AC45778A50}" type="pres">
      <dgm:prSet presAssocID="{C49DC432-EA5F-4E6D-9426-F80E5E39ABDD}" presName="node" presStyleLbl="node1" presStyleIdx="5" presStyleCnt="6">
        <dgm:presLayoutVars>
          <dgm:bulletEnabled val="1"/>
        </dgm:presLayoutVars>
      </dgm:prSet>
      <dgm:spPr/>
    </dgm:pt>
  </dgm:ptLst>
  <dgm:cxnLst>
    <dgm:cxn modelId="{7F11C233-A441-4D2C-8C55-93161A96CB86}" srcId="{1AD4E854-A968-410A-8892-963E73470DF9}" destId="{DDA6DD5D-28C5-4981-97EC-784BBFDA9208}" srcOrd="0" destOrd="0" parTransId="{551FB8E6-9044-41B7-8E41-63FE5FE71378}" sibTransId="{40B1B0E2-75F2-416B-B255-B240F27FE63D}"/>
    <dgm:cxn modelId="{9C036D34-3AD5-4922-A472-659818553062}" type="presOf" srcId="{1AD4E854-A968-410A-8892-963E73470DF9}" destId="{FDCCA9A8-DD05-44FF-93A8-545F47903C0B}" srcOrd="0" destOrd="0" presId="urn:microsoft.com/office/officeart/2005/8/layout/default"/>
    <dgm:cxn modelId="{B6A40E5C-BE2F-4321-A7BD-9DC8B97D43B9}" srcId="{1AD4E854-A968-410A-8892-963E73470DF9}" destId="{5B635DD9-E351-49E7-81F1-96B933A23D7E}" srcOrd="3" destOrd="0" parTransId="{FACCE134-9167-42FE-9F1C-97DB6500F4D6}" sibTransId="{6CA5D351-BD18-431A-956D-90594179AE07}"/>
    <dgm:cxn modelId="{BF6AD94F-D8BF-46AB-B427-7958436E7871}" srcId="{1AD4E854-A968-410A-8892-963E73470DF9}" destId="{C49DC432-EA5F-4E6D-9426-F80E5E39ABDD}" srcOrd="5" destOrd="0" parTransId="{905BEBF4-36CC-4E5B-A61E-9CDF0318BD48}" sibTransId="{52B5C9E0-BC3A-49C8-8063-8C8D1E68AE58}"/>
    <dgm:cxn modelId="{C414DB72-6292-44FC-9EDA-1397FD258EF8}" type="presOf" srcId="{DDA6DD5D-28C5-4981-97EC-784BBFDA9208}" destId="{24CC86CC-37D2-413A-978A-43FF7B81E24F}" srcOrd="0" destOrd="0" presId="urn:microsoft.com/office/officeart/2005/8/layout/default"/>
    <dgm:cxn modelId="{D9838975-891F-49F0-9F2D-C478E1671132}" srcId="{1AD4E854-A968-410A-8892-963E73470DF9}" destId="{CB2D926B-04A2-43FD-8013-5AC61F714BB8}" srcOrd="2" destOrd="0" parTransId="{05CB6365-7267-452D-8E08-C7DF9FB36BAB}" sibTransId="{4CDE96EE-049C-4064-831D-3AC9019018FA}"/>
    <dgm:cxn modelId="{7A0C2479-B2CF-4DA6-BB62-6E83C17A5F3F}" srcId="{1AD4E854-A968-410A-8892-963E73470DF9}" destId="{D1E9012E-1797-4CB2-AB24-08B8ED2339D1}" srcOrd="1" destOrd="0" parTransId="{22752534-C66C-4B6C-AFFE-E47B33186D6E}" sibTransId="{2F9F9D7D-2E48-466E-9211-0BFF8D21A715}"/>
    <dgm:cxn modelId="{5F952E92-D7DB-4359-A5E9-4EF22BC0D932}" type="presOf" srcId="{C49DC432-EA5F-4E6D-9426-F80E5E39ABDD}" destId="{44163750-5E48-44CF-B8E5-28AC45778A50}" srcOrd="0" destOrd="0" presId="urn:microsoft.com/office/officeart/2005/8/layout/default"/>
    <dgm:cxn modelId="{5DEC119B-E555-4E1B-833F-DFB6569289B1}" type="presOf" srcId="{D1E9012E-1797-4CB2-AB24-08B8ED2339D1}" destId="{BE8198F7-13E9-4D8B-9AA4-217BDBF1EF9C}" srcOrd="0" destOrd="0" presId="urn:microsoft.com/office/officeart/2005/8/layout/default"/>
    <dgm:cxn modelId="{274F9EA2-1CD9-44EE-BE04-29DDE9E4CC41}" type="presOf" srcId="{5B635DD9-E351-49E7-81F1-96B933A23D7E}" destId="{739A9A59-9483-4CA9-92F9-13FA27BF7B40}" srcOrd="0" destOrd="0" presId="urn:microsoft.com/office/officeart/2005/8/layout/default"/>
    <dgm:cxn modelId="{62C9CFAA-9128-4D1F-9F6F-DA55707A48E9}" srcId="{1AD4E854-A968-410A-8892-963E73470DF9}" destId="{64C096AF-2D9E-4C9D-8BD3-0D63DB761D3B}" srcOrd="4" destOrd="0" parTransId="{F0077D98-4F59-40B1-BCE3-60F5006E2FB3}" sibTransId="{2EE55954-0ACC-4D44-8975-7BB008B55E66}"/>
    <dgm:cxn modelId="{C4C334EB-838B-4F30-AED5-C2C2CA4863BF}" type="presOf" srcId="{64C096AF-2D9E-4C9D-8BD3-0D63DB761D3B}" destId="{66483604-3F2E-4533-95D3-93C6316DAA0B}" srcOrd="0" destOrd="0" presId="urn:microsoft.com/office/officeart/2005/8/layout/default"/>
    <dgm:cxn modelId="{6AF116FD-0499-4487-A5F8-CA01BE76309A}" type="presOf" srcId="{CB2D926B-04A2-43FD-8013-5AC61F714BB8}" destId="{7DF6BD01-C8D1-4B2C-A29B-A4DE1E4D6406}" srcOrd="0" destOrd="0" presId="urn:microsoft.com/office/officeart/2005/8/layout/default"/>
    <dgm:cxn modelId="{0D6EA4C6-31AC-484A-B8B4-9BB1BBE92336}" type="presParOf" srcId="{FDCCA9A8-DD05-44FF-93A8-545F47903C0B}" destId="{24CC86CC-37D2-413A-978A-43FF7B81E24F}" srcOrd="0" destOrd="0" presId="urn:microsoft.com/office/officeart/2005/8/layout/default"/>
    <dgm:cxn modelId="{A2D30994-EA73-431B-A895-53ACCE0A1524}" type="presParOf" srcId="{FDCCA9A8-DD05-44FF-93A8-545F47903C0B}" destId="{D8F8561C-2AB7-42AD-BCEE-307E65F131B3}" srcOrd="1" destOrd="0" presId="urn:microsoft.com/office/officeart/2005/8/layout/default"/>
    <dgm:cxn modelId="{AA2C4AE4-3F28-40FA-93F7-88F98AB69E90}" type="presParOf" srcId="{FDCCA9A8-DD05-44FF-93A8-545F47903C0B}" destId="{BE8198F7-13E9-4D8B-9AA4-217BDBF1EF9C}" srcOrd="2" destOrd="0" presId="urn:microsoft.com/office/officeart/2005/8/layout/default"/>
    <dgm:cxn modelId="{ACA43CC8-B390-427D-8EF1-10BD34C8B26C}" type="presParOf" srcId="{FDCCA9A8-DD05-44FF-93A8-545F47903C0B}" destId="{B860A05F-0E9C-49D5-B9F6-438478002CBB}" srcOrd="3" destOrd="0" presId="urn:microsoft.com/office/officeart/2005/8/layout/default"/>
    <dgm:cxn modelId="{40A3DD95-06BB-4636-A4B0-10D876AC79BB}" type="presParOf" srcId="{FDCCA9A8-DD05-44FF-93A8-545F47903C0B}" destId="{7DF6BD01-C8D1-4B2C-A29B-A4DE1E4D6406}" srcOrd="4" destOrd="0" presId="urn:microsoft.com/office/officeart/2005/8/layout/default"/>
    <dgm:cxn modelId="{50E49D57-E8F4-4F8D-AC48-CC07019CE298}" type="presParOf" srcId="{FDCCA9A8-DD05-44FF-93A8-545F47903C0B}" destId="{D762D548-9D19-4FDC-A11F-7526EECD416B}" srcOrd="5" destOrd="0" presId="urn:microsoft.com/office/officeart/2005/8/layout/default"/>
    <dgm:cxn modelId="{DF5504D2-7C1E-4001-83FA-D57ADA958EB7}" type="presParOf" srcId="{FDCCA9A8-DD05-44FF-93A8-545F47903C0B}" destId="{739A9A59-9483-4CA9-92F9-13FA27BF7B40}" srcOrd="6" destOrd="0" presId="urn:microsoft.com/office/officeart/2005/8/layout/default"/>
    <dgm:cxn modelId="{930CC825-C41C-44C4-90D2-921FC6954025}" type="presParOf" srcId="{FDCCA9A8-DD05-44FF-93A8-545F47903C0B}" destId="{E9861BA3-1CF7-474A-BBCC-CBA1AC116096}" srcOrd="7" destOrd="0" presId="urn:microsoft.com/office/officeart/2005/8/layout/default"/>
    <dgm:cxn modelId="{001F0922-6ED6-444F-BDA1-307F34E71637}" type="presParOf" srcId="{FDCCA9A8-DD05-44FF-93A8-545F47903C0B}" destId="{66483604-3F2E-4533-95D3-93C6316DAA0B}" srcOrd="8" destOrd="0" presId="urn:microsoft.com/office/officeart/2005/8/layout/default"/>
    <dgm:cxn modelId="{D97573C1-5AED-4415-BDFE-BCBF3B45BBAA}" type="presParOf" srcId="{FDCCA9A8-DD05-44FF-93A8-545F47903C0B}" destId="{D8CEC4B2-D2AB-47AA-8573-90E1E51E1191}" srcOrd="9" destOrd="0" presId="urn:microsoft.com/office/officeart/2005/8/layout/default"/>
    <dgm:cxn modelId="{937B5EDD-2A8F-4719-9F4B-9007BE6BD696}" type="presParOf" srcId="{FDCCA9A8-DD05-44FF-93A8-545F47903C0B}" destId="{44163750-5E48-44CF-B8E5-28AC45778A50}" srcOrd="10"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AC91ABD1-055C-4F8F-ADB6-3C4EB91D18F5}" type="doc">
      <dgm:prSet loTypeId="urn:microsoft.com/office/officeart/2005/8/layout/hList1" loCatId="list" qsTypeId="urn:microsoft.com/office/officeart/2005/8/quickstyle/simple2#1" qsCatId="simple" csTypeId="urn:microsoft.com/office/officeart/2005/8/colors/accent3_2#1" csCatId="accent3" phldr="1"/>
      <dgm:spPr/>
      <dgm:t>
        <a:bodyPr/>
        <a:lstStyle/>
        <a:p>
          <a:endParaRPr lang="en-US"/>
        </a:p>
      </dgm:t>
    </dgm:pt>
    <dgm:pt modelId="{22B3DEB3-EA32-4632-8D79-0926AFEC0F06}">
      <dgm:prSet custT="1"/>
      <dgm:spPr/>
      <dgm:t>
        <a:bodyPr/>
        <a:lstStyle/>
        <a:p>
          <a:r>
            <a:rPr lang="en-US" sz="2400" dirty="0"/>
            <a:t>A1c less than 7% (individualize)</a:t>
          </a:r>
        </a:p>
      </dgm:t>
    </dgm:pt>
    <dgm:pt modelId="{349341ED-3DEE-4084-B06B-F57DD801CBEB}" type="parTrans" cxnId="{65180CEF-473B-46D8-872F-CB779EA1AC92}">
      <dgm:prSet/>
      <dgm:spPr/>
      <dgm:t>
        <a:bodyPr/>
        <a:lstStyle/>
        <a:p>
          <a:endParaRPr lang="en-US"/>
        </a:p>
      </dgm:t>
    </dgm:pt>
    <dgm:pt modelId="{2E345A7A-7716-4B21-B16E-9EB37604CC66}" type="sibTrans" cxnId="{65180CEF-473B-46D8-872F-CB779EA1AC92}">
      <dgm:prSet/>
      <dgm:spPr/>
      <dgm:t>
        <a:bodyPr/>
        <a:lstStyle/>
        <a:p>
          <a:endParaRPr lang="en-US"/>
        </a:p>
      </dgm:t>
    </dgm:pt>
    <dgm:pt modelId="{3999FB6B-3090-4FF8-9BD5-530459409A92}">
      <dgm:prSet/>
      <dgm:spPr/>
      <dgm:t>
        <a:bodyPr/>
        <a:lstStyle/>
        <a:p>
          <a:r>
            <a:rPr lang="en-US"/>
            <a:t>Pre-meal BG 80-130</a:t>
          </a:r>
        </a:p>
      </dgm:t>
    </dgm:pt>
    <dgm:pt modelId="{C480BB37-0CBE-4543-9D61-5F444D14DAAA}" type="parTrans" cxnId="{0BF2DFE8-1C4C-44A0-AB83-92A1B8827CF2}">
      <dgm:prSet/>
      <dgm:spPr/>
      <dgm:t>
        <a:bodyPr/>
        <a:lstStyle/>
        <a:p>
          <a:endParaRPr lang="en-US"/>
        </a:p>
      </dgm:t>
    </dgm:pt>
    <dgm:pt modelId="{08A40A30-1F48-4C7B-B3F3-F8389A05E13A}" type="sibTrans" cxnId="{0BF2DFE8-1C4C-44A0-AB83-92A1B8827CF2}">
      <dgm:prSet/>
      <dgm:spPr/>
      <dgm:t>
        <a:bodyPr/>
        <a:lstStyle/>
        <a:p>
          <a:endParaRPr lang="en-US"/>
        </a:p>
      </dgm:t>
    </dgm:pt>
    <dgm:pt modelId="{EA04FFEB-9D34-4416-A8E3-0238ACEA3C71}">
      <dgm:prSet/>
      <dgm:spPr/>
      <dgm:t>
        <a:bodyPr/>
        <a:lstStyle/>
        <a:p>
          <a:r>
            <a:rPr lang="en-US"/>
            <a:t>Post meal BG &lt;180</a:t>
          </a:r>
        </a:p>
      </dgm:t>
    </dgm:pt>
    <dgm:pt modelId="{8427D646-1A9E-49EA-A521-0C64CEB14999}" type="parTrans" cxnId="{6042363D-6F63-4F94-A16A-8DC11F352491}">
      <dgm:prSet/>
      <dgm:spPr/>
      <dgm:t>
        <a:bodyPr/>
        <a:lstStyle/>
        <a:p>
          <a:endParaRPr lang="en-US"/>
        </a:p>
      </dgm:t>
    </dgm:pt>
    <dgm:pt modelId="{80A46680-79DF-4EFC-B924-F62F818EF9AD}" type="sibTrans" cxnId="{6042363D-6F63-4F94-A16A-8DC11F352491}">
      <dgm:prSet/>
      <dgm:spPr/>
      <dgm:t>
        <a:bodyPr/>
        <a:lstStyle/>
        <a:p>
          <a:endParaRPr lang="en-US"/>
        </a:p>
      </dgm:t>
    </dgm:pt>
    <dgm:pt modelId="{517447EA-412B-4991-936E-33297EE3E48B}">
      <dgm:prSet/>
      <dgm:spPr/>
      <dgm:t>
        <a:bodyPr/>
        <a:lstStyle/>
        <a:p>
          <a:r>
            <a:rPr lang="en-US"/>
            <a:t>Time in Range (70-180) 70% of time</a:t>
          </a:r>
        </a:p>
      </dgm:t>
    </dgm:pt>
    <dgm:pt modelId="{F6130BA8-AC4A-430E-A8B2-2AC4D6F57744}" type="parTrans" cxnId="{A3D3E2F7-F056-4A19-BDA8-532BDF611982}">
      <dgm:prSet/>
      <dgm:spPr/>
      <dgm:t>
        <a:bodyPr/>
        <a:lstStyle/>
        <a:p>
          <a:endParaRPr lang="en-US"/>
        </a:p>
      </dgm:t>
    </dgm:pt>
    <dgm:pt modelId="{B93019DB-91B4-4E0D-9B9C-EB2AF1EBB1E8}" type="sibTrans" cxnId="{A3D3E2F7-F056-4A19-BDA8-532BDF611982}">
      <dgm:prSet/>
      <dgm:spPr/>
      <dgm:t>
        <a:bodyPr/>
        <a:lstStyle/>
        <a:p>
          <a:endParaRPr lang="en-US"/>
        </a:p>
      </dgm:t>
    </dgm:pt>
    <dgm:pt modelId="{0735A8E4-44B2-43CC-BF2E-89A3CCDB4C70}">
      <dgm:prSet/>
      <dgm:spPr/>
      <dgm:t>
        <a:bodyPr/>
        <a:lstStyle/>
        <a:p>
          <a:r>
            <a:rPr lang="en-US" dirty="0"/>
            <a:t>Blood Pressure </a:t>
          </a:r>
        </a:p>
        <a:p>
          <a:r>
            <a:rPr lang="en-US" dirty="0"/>
            <a:t>&lt;130/80</a:t>
          </a:r>
        </a:p>
        <a:p>
          <a:r>
            <a:rPr lang="en-US" dirty="0"/>
            <a:t>&lt;120/80 for high risk</a:t>
          </a:r>
        </a:p>
      </dgm:t>
    </dgm:pt>
    <dgm:pt modelId="{216AC97E-BEDF-41FC-9C7C-F3044924C920}" type="parTrans" cxnId="{FE41743F-6241-452C-8E15-A95C11F13BB8}">
      <dgm:prSet/>
      <dgm:spPr/>
      <dgm:t>
        <a:bodyPr/>
        <a:lstStyle/>
        <a:p>
          <a:endParaRPr lang="en-US"/>
        </a:p>
      </dgm:t>
    </dgm:pt>
    <dgm:pt modelId="{08E7CCFB-9E87-4F8D-B683-28F598025678}" type="sibTrans" cxnId="{FE41743F-6241-452C-8E15-A95C11F13BB8}">
      <dgm:prSet/>
      <dgm:spPr/>
      <dgm:t>
        <a:bodyPr/>
        <a:lstStyle/>
        <a:p>
          <a:endParaRPr lang="en-US"/>
        </a:p>
      </dgm:t>
    </dgm:pt>
    <dgm:pt modelId="{16552E76-7028-4D52-B586-875962D87952}">
      <dgm:prSet custT="1"/>
      <dgm:spPr/>
      <dgm:t>
        <a:bodyPr/>
        <a:lstStyle/>
        <a:p>
          <a:r>
            <a:rPr lang="en-US" sz="3200" dirty="0"/>
            <a:t>Cholesterol</a:t>
          </a:r>
          <a:r>
            <a:rPr lang="en-US" sz="1700" dirty="0"/>
            <a:t> </a:t>
          </a:r>
        </a:p>
      </dgm:t>
    </dgm:pt>
    <dgm:pt modelId="{38D58956-0E67-4C65-A088-A58A7BE071E2}" type="parTrans" cxnId="{2C20231A-CA79-4B8E-9CE8-E7D617E803AE}">
      <dgm:prSet/>
      <dgm:spPr/>
      <dgm:t>
        <a:bodyPr/>
        <a:lstStyle/>
        <a:p>
          <a:endParaRPr lang="en-US"/>
        </a:p>
      </dgm:t>
    </dgm:pt>
    <dgm:pt modelId="{EBA697D1-8EFA-48BD-A99A-62726BBC22D8}" type="sibTrans" cxnId="{2C20231A-CA79-4B8E-9CE8-E7D617E803AE}">
      <dgm:prSet/>
      <dgm:spPr/>
      <dgm:t>
        <a:bodyPr/>
        <a:lstStyle/>
        <a:p>
          <a:endParaRPr lang="en-US"/>
        </a:p>
      </dgm:t>
    </dgm:pt>
    <dgm:pt modelId="{B5A320F2-6211-4A2C-9724-F328C10E2C33}">
      <dgm:prSet/>
      <dgm:spPr/>
      <dgm:t>
        <a:bodyPr/>
        <a:lstStyle/>
        <a:p>
          <a:r>
            <a:rPr lang="en-US">
              <a:latin typeface="Calibri" panose="020F0502020204030204" pitchFamily="34" charset="0"/>
              <a:ea typeface="Calibri" panose="020F0502020204030204" pitchFamily="34" charset="0"/>
              <a:cs typeface="Calibri" panose="020F0502020204030204" pitchFamily="34" charset="0"/>
            </a:rPr>
            <a:t>Statin therapy based on age &amp; risk status</a:t>
          </a:r>
        </a:p>
      </dgm:t>
    </dgm:pt>
    <dgm:pt modelId="{4E43C9F0-5A89-4ADD-8A59-ECF2C773BB87}" type="parTrans" cxnId="{DC4EE5DC-EACD-4D0C-B8E2-90FDA4FA8166}">
      <dgm:prSet/>
      <dgm:spPr/>
      <dgm:t>
        <a:bodyPr/>
        <a:lstStyle/>
        <a:p>
          <a:endParaRPr lang="en-US"/>
        </a:p>
      </dgm:t>
    </dgm:pt>
    <dgm:pt modelId="{BF0C997B-E5D7-4C6F-8B53-BE158E53585F}" type="sibTrans" cxnId="{DC4EE5DC-EACD-4D0C-B8E2-90FDA4FA8166}">
      <dgm:prSet/>
      <dgm:spPr/>
      <dgm:t>
        <a:bodyPr/>
        <a:lstStyle/>
        <a:p>
          <a:endParaRPr lang="en-US"/>
        </a:p>
      </dgm:t>
    </dgm:pt>
    <dgm:pt modelId="{C3FAA866-38E0-4315-BFA7-030FCF114F32}">
      <dgm:prSet/>
      <dgm:spPr/>
      <dgm:t>
        <a:bodyPr/>
        <a:lstStyle/>
        <a:p>
          <a:r>
            <a:rPr lang="en-US" dirty="0">
              <a:latin typeface="Calibri" panose="020F0502020204030204" pitchFamily="34" charset="0"/>
              <a:ea typeface="Calibri" panose="020F0502020204030204" pitchFamily="34" charset="0"/>
              <a:cs typeface="Calibri" panose="020F0502020204030204" pitchFamily="34" charset="0"/>
            </a:rPr>
            <a:t>If 40+ with ASCVD Risk, decrease LDL by 50%, LDL &lt;70</a:t>
          </a:r>
        </a:p>
      </dgm:t>
    </dgm:pt>
    <dgm:pt modelId="{D091B41A-F5D0-4811-94F7-CEF5876D72E0}" type="parTrans" cxnId="{2516E6E8-26B1-451F-91B2-FF0876781CF4}">
      <dgm:prSet/>
      <dgm:spPr/>
      <dgm:t>
        <a:bodyPr/>
        <a:lstStyle/>
        <a:p>
          <a:endParaRPr lang="en-US"/>
        </a:p>
      </dgm:t>
    </dgm:pt>
    <dgm:pt modelId="{F6ADC4EC-5806-40DD-B1B9-6AA99D3AE7BF}" type="sibTrans" cxnId="{2516E6E8-26B1-451F-91B2-FF0876781CF4}">
      <dgm:prSet/>
      <dgm:spPr/>
      <dgm:t>
        <a:bodyPr/>
        <a:lstStyle/>
        <a:p>
          <a:endParaRPr lang="en-US"/>
        </a:p>
      </dgm:t>
    </dgm:pt>
    <dgm:pt modelId="{ED71FFC3-1CDD-4022-8FF1-5AE9AA4CD027}">
      <dgm:prSet/>
      <dgm:spPr/>
      <dgm:t>
        <a:bodyPr/>
        <a:lstStyle/>
        <a:p>
          <a:r>
            <a:rPr lang="en-US">
              <a:latin typeface="Calibri" panose="020F0502020204030204" pitchFamily="34" charset="0"/>
              <a:ea typeface="Calibri" panose="020F0502020204030204" pitchFamily="34" charset="0"/>
              <a:cs typeface="Calibri" panose="020F0502020204030204" pitchFamily="34" charset="0"/>
            </a:rPr>
            <a:t>If 40+ with ASCVD, decrease LDL by 50%, LDL &lt;55</a:t>
          </a:r>
        </a:p>
      </dgm:t>
    </dgm:pt>
    <dgm:pt modelId="{EC3A86E3-6E09-4926-B923-8621E9335C7F}" type="parTrans" cxnId="{FF27EC21-C080-430C-9B66-41298F0EC8AF}">
      <dgm:prSet/>
      <dgm:spPr/>
      <dgm:t>
        <a:bodyPr/>
        <a:lstStyle/>
        <a:p>
          <a:endParaRPr lang="en-US"/>
        </a:p>
      </dgm:t>
    </dgm:pt>
    <dgm:pt modelId="{ABF60C88-3793-4D73-A678-A4D8451B494E}" type="sibTrans" cxnId="{FF27EC21-C080-430C-9B66-41298F0EC8AF}">
      <dgm:prSet/>
      <dgm:spPr/>
      <dgm:t>
        <a:bodyPr/>
        <a:lstStyle/>
        <a:p>
          <a:endParaRPr lang="en-US"/>
        </a:p>
      </dgm:t>
    </dgm:pt>
    <dgm:pt modelId="{5E25C566-F673-4363-B583-AEB657B99ABF}" type="pres">
      <dgm:prSet presAssocID="{AC91ABD1-055C-4F8F-ADB6-3C4EB91D18F5}" presName="Name0" presStyleCnt="0">
        <dgm:presLayoutVars>
          <dgm:dir/>
          <dgm:animLvl val="lvl"/>
          <dgm:resizeHandles val="exact"/>
        </dgm:presLayoutVars>
      </dgm:prSet>
      <dgm:spPr/>
    </dgm:pt>
    <dgm:pt modelId="{FA17523E-28D8-481A-ACFC-A862D7080570}" type="pres">
      <dgm:prSet presAssocID="{22B3DEB3-EA32-4632-8D79-0926AFEC0F06}" presName="composite" presStyleCnt="0"/>
      <dgm:spPr/>
    </dgm:pt>
    <dgm:pt modelId="{7053E173-1650-43AF-8AEE-C63389086CA7}" type="pres">
      <dgm:prSet presAssocID="{22B3DEB3-EA32-4632-8D79-0926AFEC0F06}" presName="parTx" presStyleLbl="alignNode1" presStyleIdx="0" presStyleCnt="3" custLinFactNeighborX="-904" custLinFactNeighborY="-1712">
        <dgm:presLayoutVars>
          <dgm:chMax val="0"/>
          <dgm:chPref val="0"/>
          <dgm:bulletEnabled val="1"/>
        </dgm:presLayoutVars>
      </dgm:prSet>
      <dgm:spPr/>
    </dgm:pt>
    <dgm:pt modelId="{9369AD67-0C5A-468F-9B68-D64911E3B7E9}" type="pres">
      <dgm:prSet presAssocID="{22B3DEB3-EA32-4632-8D79-0926AFEC0F06}" presName="desTx" presStyleLbl="alignAccFollowNode1" presStyleIdx="0" presStyleCnt="3">
        <dgm:presLayoutVars>
          <dgm:bulletEnabled val="1"/>
        </dgm:presLayoutVars>
      </dgm:prSet>
      <dgm:spPr/>
    </dgm:pt>
    <dgm:pt modelId="{C86F20F9-8A2A-467A-AB2F-8269F13149B2}" type="pres">
      <dgm:prSet presAssocID="{2E345A7A-7716-4B21-B16E-9EB37604CC66}" presName="space" presStyleCnt="0"/>
      <dgm:spPr/>
    </dgm:pt>
    <dgm:pt modelId="{7852E29A-F682-4BC6-A0B8-87BC3013C3D7}" type="pres">
      <dgm:prSet presAssocID="{0735A8E4-44B2-43CC-BF2E-89A3CCDB4C70}" presName="composite" presStyleCnt="0"/>
      <dgm:spPr/>
    </dgm:pt>
    <dgm:pt modelId="{D45443BD-AC5D-46DB-AD76-07DB4F1AF457}" type="pres">
      <dgm:prSet presAssocID="{0735A8E4-44B2-43CC-BF2E-89A3CCDB4C70}" presName="parTx" presStyleLbl="alignNode1" presStyleIdx="1" presStyleCnt="3">
        <dgm:presLayoutVars>
          <dgm:chMax val="0"/>
          <dgm:chPref val="0"/>
          <dgm:bulletEnabled val="1"/>
        </dgm:presLayoutVars>
      </dgm:prSet>
      <dgm:spPr/>
    </dgm:pt>
    <dgm:pt modelId="{0A1FD71D-242E-424B-ACA3-86467AF3F40D}" type="pres">
      <dgm:prSet presAssocID="{0735A8E4-44B2-43CC-BF2E-89A3CCDB4C70}" presName="desTx" presStyleLbl="alignAccFollowNode1" presStyleIdx="1" presStyleCnt="3" custLinFactNeighborX="0" custLinFactNeighborY="-807">
        <dgm:presLayoutVars>
          <dgm:bulletEnabled val="1"/>
        </dgm:presLayoutVars>
      </dgm:prSet>
      <dgm:spPr>
        <a:blipFill rotWithShape="0">
          <a:blip xmlns:r="http://schemas.openxmlformats.org/officeDocument/2006/relationships" r:embed="rId1"/>
          <a:srcRect/>
          <a:stretch>
            <a:fillRect t="-9000" b="-9000"/>
          </a:stretch>
        </a:blipFill>
      </dgm:spPr>
    </dgm:pt>
    <dgm:pt modelId="{8DCBD2FF-9F08-420F-997E-45ACC3E75D0B}" type="pres">
      <dgm:prSet presAssocID="{08E7CCFB-9E87-4F8D-B683-28F598025678}" presName="space" presStyleCnt="0"/>
      <dgm:spPr/>
    </dgm:pt>
    <dgm:pt modelId="{003C818A-4487-4543-9DF5-81693B9EE4CA}" type="pres">
      <dgm:prSet presAssocID="{16552E76-7028-4D52-B586-875962D87952}" presName="composite" presStyleCnt="0"/>
      <dgm:spPr/>
    </dgm:pt>
    <dgm:pt modelId="{656700CC-C086-48F6-AD3F-D513493A395C}" type="pres">
      <dgm:prSet presAssocID="{16552E76-7028-4D52-B586-875962D87952}" presName="parTx" presStyleLbl="alignNode1" presStyleIdx="2" presStyleCnt="3" custLinFactNeighborX="-732" custLinFactNeighborY="-1581">
        <dgm:presLayoutVars>
          <dgm:chMax val="0"/>
          <dgm:chPref val="0"/>
          <dgm:bulletEnabled val="1"/>
        </dgm:presLayoutVars>
      </dgm:prSet>
      <dgm:spPr/>
    </dgm:pt>
    <dgm:pt modelId="{AB6AA589-5E9F-4487-91D4-EF4104459D60}" type="pres">
      <dgm:prSet presAssocID="{16552E76-7028-4D52-B586-875962D87952}" presName="desTx" presStyleLbl="alignAccFollowNode1" presStyleIdx="2" presStyleCnt="3">
        <dgm:presLayoutVars>
          <dgm:bulletEnabled val="1"/>
        </dgm:presLayoutVars>
      </dgm:prSet>
      <dgm:spPr/>
    </dgm:pt>
  </dgm:ptLst>
  <dgm:cxnLst>
    <dgm:cxn modelId="{6C511102-94EB-451C-AD88-AF2507017130}" type="presOf" srcId="{16552E76-7028-4D52-B586-875962D87952}" destId="{656700CC-C086-48F6-AD3F-D513493A395C}" srcOrd="0" destOrd="0" presId="urn:microsoft.com/office/officeart/2005/8/layout/hList1"/>
    <dgm:cxn modelId="{EACFBE0A-0D29-4637-908B-5D01134B2F96}" type="presOf" srcId="{B5A320F2-6211-4A2C-9724-F328C10E2C33}" destId="{AB6AA589-5E9F-4487-91D4-EF4104459D60}" srcOrd="0" destOrd="0" presId="urn:microsoft.com/office/officeart/2005/8/layout/hList1"/>
    <dgm:cxn modelId="{2C20231A-CA79-4B8E-9CE8-E7D617E803AE}" srcId="{AC91ABD1-055C-4F8F-ADB6-3C4EB91D18F5}" destId="{16552E76-7028-4D52-B586-875962D87952}" srcOrd="2" destOrd="0" parTransId="{38D58956-0E67-4C65-A088-A58A7BE071E2}" sibTransId="{EBA697D1-8EFA-48BD-A99A-62726BBC22D8}"/>
    <dgm:cxn modelId="{FF27EC21-C080-430C-9B66-41298F0EC8AF}" srcId="{16552E76-7028-4D52-B586-875962D87952}" destId="{ED71FFC3-1CDD-4022-8FF1-5AE9AA4CD027}" srcOrd="2" destOrd="0" parTransId="{EC3A86E3-6E09-4926-B923-8621E9335C7F}" sibTransId="{ABF60C88-3793-4D73-A678-A4D8451B494E}"/>
    <dgm:cxn modelId="{30B3FC3B-2108-43AA-9B42-DBF41339CA41}" type="presOf" srcId="{AC91ABD1-055C-4F8F-ADB6-3C4EB91D18F5}" destId="{5E25C566-F673-4363-B583-AEB657B99ABF}" srcOrd="0" destOrd="0" presId="urn:microsoft.com/office/officeart/2005/8/layout/hList1"/>
    <dgm:cxn modelId="{6042363D-6F63-4F94-A16A-8DC11F352491}" srcId="{22B3DEB3-EA32-4632-8D79-0926AFEC0F06}" destId="{EA04FFEB-9D34-4416-A8E3-0238ACEA3C71}" srcOrd="1" destOrd="0" parTransId="{8427D646-1A9E-49EA-A521-0C64CEB14999}" sibTransId="{80A46680-79DF-4EFC-B924-F62F818EF9AD}"/>
    <dgm:cxn modelId="{FE41743F-6241-452C-8E15-A95C11F13BB8}" srcId="{AC91ABD1-055C-4F8F-ADB6-3C4EB91D18F5}" destId="{0735A8E4-44B2-43CC-BF2E-89A3CCDB4C70}" srcOrd="1" destOrd="0" parTransId="{216AC97E-BEDF-41FC-9C7C-F3044924C920}" sibTransId="{08E7CCFB-9E87-4F8D-B683-28F598025678}"/>
    <dgm:cxn modelId="{ACF77D42-C3A2-4C94-BF13-C7DC7F9FBB43}" type="presOf" srcId="{3999FB6B-3090-4FF8-9BD5-530459409A92}" destId="{9369AD67-0C5A-468F-9B68-D64911E3B7E9}" srcOrd="0" destOrd="0" presId="urn:microsoft.com/office/officeart/2005/8/layout/hList1"/>
    <dgm:cxn modelId="{8D73659B-9732-4064-A229-E55A555504E5}" type="presOf" srcId="{EA04FFEB-9D34-4416-A8E3-0238ACEA3C71}" destId="{9369AD67-0C5A-468F-9B68-D64911E3B7E9}" srcOrd="0" destOrd="1" presId="urn:microsoft.com/office/officeart/2005/8/layout/hList1"/>
    <dgm:cxn modelId="{751070A0-4AD4-4791-97BA-5A0B61BA2FF0}" type="presOf" srcId="{0735A8E4-44B2-43CC-BF2E-89A3CCDB4C70}" destId="{D45443BD-AC5D-46DB-AD76-07DB4F1AF457}" srcOrd="0" destOrd="0" presId="urn:microsoft.com/office/officeart/2005/8/layout/hList1"/>
    <dgm:cxn modelId="{81D260A1-4589-4566-B25F-B06CCDAB3319}" type="presOf" srcId="{ED71FFC3-1CDD-4022-8FF1-5AE9AA4CD027}" destId="{AB6AA589-5E9F-4487-91D4-EF4104459D60}" srcOrd="0" destOrd="2" presId="urn:microsoft.com/office/officeart/2005/8/layout/hList1"/>
    <dgm:cxn modelId="{59D484A3-029D-4002-B5FC-E1BFDF964B55}" type="presOf" srcId="{22B3DEB3-EA32-4632-8D79-0926AFEC0F06}" destId="{7053E173-1650-43AF-8AEE-C63389086CA7}" srcOrd="0" destOrd="0" presId="urn:microsoft.com/office/officeart/2005/8/layout/hList1"/>
    <dgm:cxn modelId="{B27AA7A6-B678-420D-8081-547EA299BE0E}" type="presOf" srcId="{517447EA-412B-4991-936E-33297EE3E48B}" destId="{9369AD67-0C5A-468F-9B68-D64911E3B7E9}" srcOrd="0" destOrd="2" presId="urn:microsoft.com/office/officeart/2005/8/layout/hList1"/>
    <dgm:cxn modelId="{DC4EE5DC-EACD-4D0C-B8E2-90FDA4FA8166}" srcId="{16552E76-7028-4D52-B586-875962D87952}" destId="{B5A320F2-6211-4A2C-9724-F328C10E2C33}" srcOrd="0" destOrd="0" parTransId="{4E43C9F0-5A89-4ADD-8A59-ECF2C773BB87}" sibTransId="{BF0C997B-E5D7-4C6F-8B53-BE158E53585F}"/>
    <dgm:cxn modelId="{0BF2DFE8-1C4C-44A0-AB83-92A1B8827CF2}" srcId="{22B3DEB3-EA32-4632-8D79-0926AFEC0F06}" destId="{3999FB6B-3090-4FF8-9BD5-530459409A92}" srcOrd="0" destOrd="0" parTransId="{C480BB37-0CBE-4543-9D61-5F444D14DAAA}" sibTransId="{08A40A30-1F48-4C7B-B3F3-F8389A05E13A}"/>
    <dgm:cxn modelId="{2516E6E8-26B1-451F-91B2-FF0876781CF4}" srcId="{16552E76-7028-4D52-B586-875962D87952}" destId="{C3FAA866-38E0-4315-BFA7-030FCF114F32}" srcOrd="1" destOrd="0" parTransId="{D091B41A-F5D0-4811-94F7-CEF5876D72E0}" sibTransId="{F6ADC4EC-5806-40DD-B1B9-6AA99D3AE7BF}"/>
    <dgm:cxn modelId="{65180CEF-473B-46D8-872F-CB779EA1AC92}" srcId="{AC91ABD1-055C-4F8F-ADB6-3C4EB91D18F5}" destId="{22B3DEB3-EA32-4632-8D79-0926AFEC0F06}" srcOrd="0" destOrd="0" parTransId="{349341ED-3DEE-4084-B06B-F57DD801CBEB}" sibTransId="{2E345A7A-7716-4B21-B16E-9EB37604CC66}"/>
    <dgm:cxn modelId="{505599F0-8F26-4D95-B3B7-2147407B0047}" type="presOf" srcId="{C3FAA866-38E0-4315-BFA7-030FCF114F32}" destId="{AB6AA589-5E9F-4487-91D4-EF4104459D60}" srcOrd="0" destOrd="1" presId="urn:microsoft.com/office/officeart/2005/8/layout/hList1"/>
    <dgm:cxn modelId="{A3D3E2F7-F056-4A19-BDA8-532BDF611982}" srcId="{22B3DEB3-EA32-4632-8D79-0926AFEC0F06}" destId="{517447EA-412B-4991-936E-33297EE3E48B}" srcOrd="2" destOrd="0" parTransId="{F6130BA8-AC4A-430E-A8B2-2AC4D6F57744}" sibTransId="{B93019DB-91B4-4E0D-9B9C-EB2AF1EBB1E8}"/>
    <dgm:cxn modelId="{BC196E58-0C36-429F-9B8A-BAC7B46766A0}" type="presParOf" srcId="{5E25C566-F673-4363-B583-AEB657B99ABF}" destId="{FA17523E-28D8-481A-ACFC-A862D7080570}" srcOrd="0" destOrd="0" presId="urn:microsoft.com/office/officeart/2005/8/layout/hList1"/>
    <dgm:cxn modelId="{A13602FA-D78C-48FD-A165-2A3A4DFA7DB5}" type="presParOf" srcId="{FA17523E-28D8-481A-ACFC-A862D7080570}" destId="{7053E173-1650-43AF-8AEE-C63389086CA7}" srcOrd="0" destOrd="0" presId="urn:microsoft.com/office/officeart/2005/8/layout/hList1"/>
    <dgm:cxn modelId="{9CAB730F-A330-4DEF-B986-DE273ED47303}" type="presParOf" srcId="{FA17523E-28D8-481A-ACFC-A862D7080570}" destId="{9369AD67-0C5A-468F-9B68-D64911E3B7E9}" srcOrd="1" destOrd="0" presId="urn:microsoft.com/office/officeart/2005/8/layout/hList1"/>
    <dgm:cxn modelId="{CBBA3C38-5B05-480D-879C-8199304A1D8C}" type="presParOf" srcId="{5E25C566-F673-4363-B583-AEB657B99ABF}" destId="{C86F20F9-8A2A-467A-AB2F-8269F13149B2}" srcOrd="1" destOrd="0" presId="urn:microsoft.com/office/officeart/2005/8/layout/hList1"/>
    <dgm:cxn modelId="{356B71BD-4499-41BC-996F-C9CF5A3A8077}" type="presParOf" srcId="{5E25C566-F673-4363-B583-AEB657B99ABF}" destId="{7852E29A-F682-4BC6-A0B8-87BC3013C3D7}" srcOrd="2" destOrd="0" presId="urn:microsoft.com/office/officeart/2005/8/layout/hList1"/>
    <dgm:cxn modelId="{B6B95D83-1F0B-49E1-B196-043611B6D404}" type="presParOf" srcId="{7852E29A-F682-4BC6-A0B8-87BC3013C3D7}" destId="{D45443BD-AC5D-46DB-AD76-07DB4F1AF457}" srcOrd="0" destOrd="0" presId="urn:microsoft.com/office/officeart/2005/8/layout/hList1"/>
    <dgm:cxn modelId="{785FDA4B-0237-46EE-BA83-CDA49852A381}" type="presParOf" srcId="{7852E29A-F682-4BC6-A0B8-87BC3013C3D7}" destId="{0A1FD71D-242E-424B-ACA3-86467AF3F40D}" srcOrd="1" destOrd="0" presId="urn:microsoft.com/office/officeart/2005/8/layout/hList1"/>
    <dgm:cxn modelId="{C2791D8D-66C9-491E-92D3-5EEC9B5C22B1}" type="presParOf" srcId="{5E25C566-F673-4363-B583-AEB657B99ABF}" destId="{8DCBD2FF-9F08-420F-997E-45ACC3E75D0B}" srcOrd="3" destOrd="0" presId="urn:microsoft.com/office/officeart/2005/8/layout/hList1"/>
    <dgm:cxn modelId="{7E245B93-5562-4985-9350-879C9A33D08E}" type="presParOf" srcId="{5E25C566-F673-4363-B583-AEB657B99ABF}" destId="{003C818A-4487-4543-9DF5-81693B9EE4CA}" srcOrd="4" destOrd="0" presId="urn:microsoft.com/office/officeart/2005/8/layout/hList1"/>
    <dgm:cxn modelId="{09E30062-9CFD-4AA5-A99C-1D327B00400F}" type="presParOf" srcId="{003C818A-4487-4543-9DF5-81693B9EE4CA}" destId="{656700CC-C086-48F6-AD3F-D513493A395C}" srcOrd="0" destOrd="0" presId="urn:microsoft.com/office/officeart/2005/8/layout/hList1"/>
    <dgm:cxn modelId="{115A11FC-7903-4B46-A38A-7852C500DF62}" type="presParOf" srcId="{003C818A-4487-4543-9DF5-81693B9EE4CA}" destId="{AB6AA589-5E9F-4487-91D4-EF4104459D60}" srcOrd="1" destOrd="0" presId="urn:microsoft.com/office/officeart/2005/8/layout/hList1"/>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F37249FB-E124-4EBD-BF17-340DEBB56157}" type="doc">
      <dgm:prSet loTypeId="urn:microsoft.com/office/officeart/2008/layout/LinedList" loCatId="list" qsTypeId="urn:microsoft.com/office/officeart/2005/8/quickstyle/simple1#6" qsCatId="simple" csTypeId="urn:microsoft.com/office/officeart/2005/8/colors/accent1_2#4" csCatId="accent1" phldr="1"/>
      <dgm:spPr/>
      <dgm:t>
        <a:bodyPr/>
        <a:lstStyle/>
        <a:p>
          <a:endParaRPr lang="en-US"/>
        </a:p>
      </dgm:t>
    </dgm:pt>
    <dgm:pt modelId="{AAA1C6BD-E32C-4040-B960-0D6C8ABC0160}">
      <dgm:prSet/>
      <dgm:spPr/>
      <dgm:t>
        <a:bodyPr/>
        <a:lstStyle/>
        <a:p>
          <a:r>
            <a:rPr lang="en-US" b="0" i="0"/>
            <a:t>Food insecurity, housing instability, underinsured, under-resourced living areas is associated with increased risk of hypoglycemia-related emergency department visits</a:t>
          </a:r>
          <a:endParaRPr lang="en-US"/>
        </a:p>
      </dgm:t>
    </dgm:pt>
    <dgm:pt modelId="{00848FB9-3D0C-4E0B-91C6-B876F5A1F54C}" type="parTrans" cxnId="{E2C86513-CBF6-4A32-A24B-2D8DFE7DDE4B}">
      <dgm:prSet/>
      <dgm:spPr/>
      <dgm:t>
        <a:bodyPr/>
        <a:lstStyle/>
        <a:p>
          <a:endParaRPr lang="en-US"/>
        </a:p>
      </dgm:t>
    </dgm:pt>
    <dgm:pt modelId="{4B9E1A3B-5AB5-4B16-9BA4-D6687C1594A4}" type="sibTrans" cxnId="{E2C86513-CBF6-4A32-A24B-2D8DFE7DDE4B}">
      <dgm:prSet/>
      <dgm:spPr/>
      <dgm:t>
        <a:bodyPr/>
        <a:lstStyle/>
        <a:p>
          <a:endParaRPr lang="en-US"/>
        </a:p>
      </dgm:t>
    </dgm:pt>
    <dgm:pt modelId="{A39B4ECF-BF92-4935-90DA-A849855B8436}">
      <dgm:prSet/>
      <dgm:spPr/>
      <dgm:t>
        <a:bodyPr/>
        <a:lstStyle/>
        <a:p>
          <a:r>
            <a:rPr lang="en-US" dirty="0"/>
            <a:t>Identify if fasting part of religious observances</a:t>
          </a:r>
        </a:p>
      </dgm:t>
    </dgm:pt>
    <dgm:pt modelId="{42454ECF-610A-40E0-9A0B-413234B4C087}" type="parTrans" cxnId="{1C04BB5F-F1DD-46B8-AC2E-BC80161EB18E}">
      <dgm:prSet/>
      <dgm:spPr/>
      <dgm:t>
        <a:bodyPr/>
        <a:lstStyle/>
        <a:p>
          <a:endParaRPr lang="en-US"/>
        </a:p>
      </dgm:t>
    </dgm:pt>
    <dgm:pt modelId="{04AE2EE3-3877-46B3-9F4B-8FD3F7CEF2AF}" type="sibTrans" cxnId="{1C04BB5F-F1DD-46B8-AC2E-BC80161EB18E}">
      <dgm:prSet/>
      <dgm:spPr/>
      <dgm:t>
        <a:bodyPr/>
        <a:lstStyle/>
        <a:p>
          <a:endParaRPr lang="en-US"/>
        </a:p>
      </dgm:t>
    </dgm:pt>
    <dgm:pt modelId="{D3907174-F24A-46BB-A22A-DCED80F598D8}">
      <dgm:prSet/>
      <dgm:spPr/>
      <dgm:t>
        <a:bodyPr/>
        <a:lstStyle/>
        <a:p>
          <a:r>
            <a:rPr lang="en-US" dirty="0"/>
            <a:t>Young children and older adults at highest risk due to lack of recognition of hypo symptoms</a:t>
          </a:r>
        </a:p>
      </dgm:t>
    </dgm:pt>
    <dgm:pt modelId="{7BB6FD67-B047-4975-B09F-2D94885F2142}" type="parTrans" cxnId="{3149E721-2DD4-42AD-AC16-94FC5AA4A3E2}">
      <dgm:prSet/>
      <dgm:spPr/>
      <dgm:t>
        <a:bodyPr/>
        <a:lstStyle/>
        <a:p>
          <a:endParaRPr lang="en-US"/>
        </a:p>
      </dgm:t>
    </dgm:pt>
    <dgm:pt modelId="{03ACA1F9-3C24-45EB-8986-95682EB2D13A}" type="sibTrans" cxnId="{3149E721-2DD4-42AD-AC16-94FC5AA4A3E2}">
      <dgm:prSet/>
      <dgm:spPr/>
      <dgm:t>
        <a:bodyPr/>
        <a:lstStyle/>
        <a:p>
          <a:endParaRPr lang="en-US"/>
        </a:p>
      </dgm:t>
    </dgm:pt>
    <dgm:pt modelId="{12134FA6-C138-48A7-BDA0-508A91F20C73}">
      <dgm:prSet/>
      <dgm:spPr/>
      <dgm:t>
        <a:bodyPr/>
        <a:lstStyle/>
        <a:p>
          <a:r>
            <a:rPr lang="en-US" b="0" i="0"/>
            <a:t>Insulin pumps with automated low-glucose suspend and automated insulin delivery systems have been shown to be effective in reducing hypoglycemia in type 1 diabetes</a:t>
          </a:r>
          <a:endParaRPr lang="en-US"/>
        </a:p>
      </dgm:t>
    </dgm:pt>
    <dgm:pt modelId="{FDAE37B8-FC24-4E44-8097-46612936F830}" type="parTrans" cxnId="{968B2ED5-BB85-4CD0-80E7-3C4CFD3E07BB}">
      <dgm:prSet/>
      <dgm:spPr/>
      <dgm:t>
        <a:bodyPr/>
        <a:lstStyle/>
        <a:p>
          <a:endParaRPr lang="en-US"/>
        </a:p>
      </dgm:t>
    </dgm:pt>
    <dgm:pt modelId="{B5D34863-98EC-47F4-97A6-A90EEE191E3B}" type="sibTrans" cxnId="{968B2ED5-BB85-4CD0-80E7-3C4CFD3E07BB}">
      <dgm:prSet/>
      <dgm:spPr/>
      <dgm:t>
        <a:bodyPr/>
        <a:lstStyle/>
        <a:p>
          <a:endParaRPr lang="en-US"/>
        </a:p>
      </dgm:t>
    </dgm:pt>
    <dgm:pt modelId="{BDAF4020-4236-440F-8BBD-DCE3B23697F8}" type="pres">
      <dgm:prSet presAssocID="{F37249FB-E124-4EBD-BF17-340DEBB56157}" presName="vert0" presStyleCnt="0">
        <dgm:presLayoutVars>
          <dgm:dir/>
          <dgm:animOne val="branch"/>
          <dgm:animLvl val="lvl"/>
        </dgm:presLayoutVars>
      </dgm:prSet>
      <dgm:spPr/>
    </dgm:pt>
    <dgm:pt modelId="{DE199D17-4EB5-4924-A986-ADBBA43FE192}" type="pres">
      <dgm:prSet presAssocID="{AAA1C6BD-E32C-4040-B960-0D6C8ABC0160}" presName="thickLine" presStyleLbl="alignNode1" presStyleIdx="0" presStyleCnt="4"/>
      <dgm:spPr/>
    </dgm:pt>
    <dgm:pt modelId="{1A04B29D-5AC0-40FF-9DE7-878A80102328}" type="pres">
      <dgm:prSet presAssocID="{AAA1C6BD-E32C-4040-B960-0D6C8ABC0160}" presName="horz1" presStyleCnt="0"/>
      <dgm:spPr/>
    </dgm:pt>
    <dgm:pt modelId="{612AE73C-6F71-4305-AADB-B7E2B75E47F0}" type="pres">
      <dgm:prSet presAssocID="{AAA1C6BD-E32C-4040-B960-0D6C8ABC0160}" presName="tx1" presStyleLbl="revTx" presStyleIdx="0" presStyleCnt="4"/>
      <dgm:spPr/>
    </dgm:pt>
    <dgm:pt modelId="{6E2C008D-95C1-4EED-9625-A328E42D33C6}" type="pres">
      <dgm:prSet presAssocID="{AAA1C6BD-E32C-4040-B960-0D6C8ABC0160}" presName="vert1" presStyleCnt="0"/>
      <dgm:spPr/>
    </dgm:pt>
    <dgm:pt modelId="{BCD409EB-1EDC-4A49-B3BF-7747A19F910D}" type="pres">
      <dgm:prSet presAssocID="{A39B4ECF-BF92-4935-90DA-A849855B8436}" presName="thickLine" presStyleLbl="alignNode1" presStyleIdx="1" presStyleCnt="4"/>
      <dgm:spPr/>
    </dgm:pt>
    <dgm:pt modelId="{3B43BAF0-BBB7-47DD-9169-6862E48B173A}" type="pres">
      <dgm:prSet presAssocID="{A39B4ECF-BF92-4935-90DA-A849855B8436}" presName="horz1" presStyleCnt="0"/>
      <dgm:spPr/>
    </dgm:pt>
    <dgm:pt modelId="{9D09718B-F78E-4962-B283-D1C25C95208E}" type="pres">
      <dgm:prSet presAssocID="{A39B4ECF-BF92-4935-90DA-A849855B8436}" presName="tx1" presStyleLbl="revTx" presStyleIdx="1" presStyleCnt="4"/>
      <dgm:spPr/>
    </dgm:pt>
    <dgm:pt modelId="{B8C2B4EF-2B1A-479C-844C-5E74D4CF266B}" type="pres">
      <dgm:prSet presAssocID="{A39B4ECF-BF92-4935-90DA-A849855B8436}" presName="vert1" presStyleCnt="0"/>
      <dgm:spPr/>
    </dgm:pt>
    <dgm:pt modelId="{87B13E99-2151-4504-BE49-CF33F95C8AAB}" type="pres">
      <dgm:prSet presAssocID="{D3907174-F24A-46BB-A22A-DCED80F598D8}" presName="thickLine" presStyleLbl="alignNode1" presStyleIdx="2" presStyleCnt="4"/>
      <dgm:spPr/>
    </dgm:pt>
    <dgm:pt modelId="{8AB911E8-D157-4604-8068-66BE77AAEA3B}" type="pres">
      <dgm:prSet presAssocID="{D3907174-F24A-46BB-A22A-DCED80F598D8}" presName="horz1" presStyleCnt="0"/>
      <dgm:spPr/>
    </dgm:pt>
    <dgm:pt modelId="{317804F3-34D0-4E20-B641-BCED269559EB}" type="pres">
      <dgm:prSet presAssocID="{D3907174-F24A-46BB-A22A-DCED80F598D8}" presName="tx1" presStyleLbl="revTx" presStyleIdx="2" presStyleCnt="4"/>
      <dgm:spPr/>
    </dgm:pt>
    <dgm:pt modelId="{D5F3FCC9-082F-4A13-AF45-5D9BA40BAB81}" type="pres">
      <dgm:prSet presAssocID="{D3907174-F24A-46BB-A22A-DCED80F598D8}" presName="vert1" presStyleCnt="0"/>
      <dgm:spPr/>
    </dgm:pt>
    <dgm:pt modelId="{DFC969EF-87D5-4687-80AF-42CD0C25510E}" type="pres">
      <dgm:prSet presAssocID="{12134FA6-C138-48A7-BDA0-508A91F20C73}" presName="thickLine" presStyleLbl="alignNode1" presStyleIdx="3" presStyleCnt="4"/>
      <dgm:spPr/>
    </dgm:pt>
    <dgm:pt modelId="{F5E62758-6CCE-4B27-9E41-DEBB69D835D7}" type="pres">
      <dgm:prSet presAssocID="{12134FA6-C138-48A7-BDA0-508A91F20C73}" presName="horz1" presStyleCnt="0"/>
      <dgm:spPr/>
    </dgm:pt>
    <dgm:pt modelId="{5668B740-782A-4E2B-949A-2A5F7EB620CD}" type="pres">
      <dgm:prSet presAssocID="{12134FA6-C138-48A7-BDA0-508A91F20C73}" presName="tx1" presStyleLbl="revTx" presStyleIdx="3" presStyleCnt="4"/>
      <dgm:spPr/>
    </dgm:pt>
    <dgm:pt modelId="{A6418E78-51C6-420A-9CFE-A803409A7349}" type="pres">
      <dgm:prSet presAssocID="{12134FA6-C138-48A7-BDA0-508A91F20C73}" presName="vert1" presStyleCnt="0"/>
      <dgm:spPr/>
    </dgm:pt>
  </dgm:ptLst>
  <dgm:cxnLst>
    <dgm:cxn modelId="{C9EF2306-06B9-4EFB-80D9-661D8EEAAD8F}" type="presOf" srcId="{12134FA6-C138-48A7-BDA0-508A91F20C73}" destId="{5668B740-782A-4E2B-949A-2A5F7EB620CD}" srcOrd="0" destOrd="0" presId="urn:microsoft.com/office/officeart/2008/layout/LinedList"/>
    <dgm:cxn modelId="{E2C86513-CBF6-4A32-A24B-2D8DFE7DDE4B}" srcId="{F37249FB-E124-4EBD-BF17-340DEBB56157}" destId="{AAA1C6BD-E32C-4040-B960-0D6C8ABC0160}" srcOrd="0" destOrd="0" parTransId="{00848FB9-3D0C-4E0B-91C6-B876F5A1F54C}" sibTransId="{4B9E1A3B-5AB5-4B16-9BA4-D6687C1594A4}"/>
    <dgm:cxn modelId="{3149E721-2DD4-42AD-AC16-94FC5AA4A3E2}" srcId="{F37249FB-E124-4EBD-BF17-340DEBB56157}" destId="{D3907174-F24A-46BB-A22A-DCED80F598D8}" srcOrd="2" destOrd="0" parTransId="{7BB6FD67-B047-4975-B09F-2D94885F2142}" sibTransId="{03ACA1F9-3C24-45EB-8986-95682EB2D13A}"/>
    <dgm:cxn modelId="{C686D039-7161-4EEB-8A7F-DA447E4AF545}" type="presOf" srcId="{F37249FB-E124-4EBD-BF17-340DEBB56157}" destId="{BDAF4020-4236-440F-8BBD-DCE3B23697F8}" srcOrd="0" destOrd="0" presId="urn:microsoft.com/office/officeart/2008/layout/LinedList"/>
    <dgm:cxn modelId="{1C04BB5F-F1DD-46B8-AC2E-BC80161EB18E}" srcId="{F37249FB-E124-4EBD-BF17-340DEBB56157}" destId="{A39B4ECF-BF92-4935-90DA-A849855B8436}" srcOrd="1" destOrd="0" parTransId="{42454ECF-610A-40E0-9A0B-413234B4C087}" sibTransId="{04AE2EE3-3877-46B3-9F4B-8FD3F7CEF2AF}"/>
    <dgm:cxn modelId="{A673857B-742D-4931-8E17-AC8DFFB148EC}" type="presOf" srcId="{D3907174-F24A-46BB-A22A-DCED80F598D8}" destId="{317804F3-34D0-4E20-B641-BCED269559EB}" srcOrd="0" destOrd="0" presId="urn:microsoft.com/office/officeart/2008/layout/LinedList"/>
    <dgm:cxn modelId="{E2263EA2-5833-4E7C-BA8A-CC8EC76072C6}" type="presOf" srcId="{AAA1C6BD-E32C-4040-B960-0D6C8ABC0160}" destId="{612AE73C-6F71-4305-AADB-B7E2B75E47F0}" srcOrd="0" destOrd="0" presId="urn:microsoft.com/office/officeart/2008/layout/LinedList"/>
    <dgm:cxn modelId="{8B96EAC1-F5B2-4503-BE7D-F8894596B8CF}" type="presOf" srcId="{A39B4ECF-BF92-4935-90DA-A849855B8436}" destId="{9D09718B-F78E-4962-B283-D1C25C95208E}" srcOrd="0" destOrd="0" presId="urn:microsoft.com/office/officeart/2008/layout/LinedList"/>
    <dgm:cxn modelId="{968B2ED5-BB85-4CD0-80E7-3C4CFD3E07BB}" srcId="{F37249FB-E124-4EBD-BF17-340DEBB56157}" destId="{12134FA6-C138-48A7-BDA0-508A91F20C73}" srcOrd="3" destOrd="0" parTransId="{FDAE37B8-FC24-4E44-8097-46612936F830}" sibTransId="{B5D34863-98EC-47F4-97A6-A90EEE191E3B}"/>
    <dgm:cxn modelId="{23825DDE-794D-446F-8127-3490DEC21064}" type="presParOf" srcId="{BDAF4020-4236-440F-8BBD-DCE3B23697F8}" destId="{DE199D17-4EB5-4924-A986-ADBBA43FE192}" srcOrd="0" destOrd="0" presId="urn:microsoft.com/office/officeart/2008/layout/LinedList"/>
    <dgm:cxn modelId="{9E92CDAE-0BE5-4677-B8AC-F050A87AEA6B}" type="presParOf" srcId="{BDAF4020-4236-440F-8BBD-DCE3B23697F8}" destId="{1A04B29D-5AC0-40FF-9DE7-878A80102328}" srcOrd="1" destOrd="0" presId="urn:microsoft.com/office/officeart/2008/layout/LinedList"/>
    <dgm:cxn modelId="{0B9645E1-06D8-4EAA-86FD-A5EE75012EFB}" type="presParOf" srcId="{1A04B29D-5AC0-40FF-9DE7-878A80102328}" destId="{612AE73C-6F71-4305-AADB-B7E2B75E47F0}" srcOrd="0" destOrd="0" presId="urn:microsoft.com/office/officeart/2008/layout/LinedList"/>
    <dgm:cxn modelId="{EA6006C2-82E7-4B22-A0D1-64BDEACF1981}" type="presParOf" srcId="{1A04B29D-5AC0-40FF-9DE7-878A80102328}" destId="{6E2C008D-95C1-4EED-9625-A328E42D33C6}" srcOrd="1" destOrd="0" presId="urn:microsoft.com/office/officeart/2008/layout/LinedList"/>
    <dgm:cxn modelId="{18771A29-A36D-4D89-B3CA-59B2C40B2176}" type="presParOf" srcId="{BDAF4020-4236-440F-8BBD-DCE3B23697F8}" destId="{BCD409EB-1EDC-4A49-B3BF-7747A19F910D}" srcOrd="2" destOrd="0" presId="urn:microsoft.com/office/officeart/2008/layout/LinedList"/>
    <dgm:cxn modelId="{6F3D4FA3-77CB-4467-B610-D0A53F05E9B1}" type="presParOf" srcId="{BDAF4020-4236-440F-8BBD-DCE3B23697F8}" destId="{3B43BAF0-BBB7-47DD-9169-6862E48B173A}" srcOrd="3" destOrd="0" presId="urn:microsoft.com/office/officeart/2008/layout/LinedList"/>
    <dgm:cxn modelId="{F61152B8-FA09-4873-A306-D03C427C03F1}" type="presParOf" srcId="{3B43BAF0-BBB7-47DD-9169-6862E48B173A}" destId="{9D09718B-F78E-4962-B283-D1C25C95208E}" srcOrd="0" destOrd="0" presId="urn:microsoft.com/office/officeart/2008/layout/LinedList"/>
    <dgm:cxn modelId="{1240131D-3B94-4BC8-A5CA-F006CFDF422D}" type="presParOf" srcId="{3B43BAF0-BBB7-47DD-9169-6862E48B173A}" destId="{B8C2B4EF-2B1A-479C-844C-5E74D4CF266B}" srcOrd="1" destOrd="0" presId="urn:microsoft.com/office/officeart/2008/layout/LinedList"/>
    <dgm:cxn modelId="{85701513-12E4-45DE-9830-7599FC29B7F9}" type="presParOf" srcId="{BDAF4020-4236-440F-8BBD-DCE3B23697F8}" destId="{87B13E99-2151-4504-BE49-CF33F95C8AAB}" srcOrd="4" destOrd="0" presId="urn:microsoft.com/office/officeart/2008/layout/LinedList"/>
    <dgm:cxn modelId="{F16A79DE-0A19-4E15-86B2-B6B624A4FE5A}" type="presParOf" srcId="{BDAF4020-4236-440F-8BBD-DCE3B23697F8}" destId="{8AB911E8-D157-4604-8068-66BE77AAEA3B}" srcOrd="5" destOrd="0" presId="urn:microsoft.com/office/officeart/2008/layout/LinedList"/>
    <dgm:cxn modelId="{FB3C134B-CB82-4696-8363-2C941BDAB3CA}" type="presParOf" srcId="{8AB911E8-D157-4604-8068-66BE77AAEA3B}" destId="{317804F3-34D0-4E20-B641-BCED269559EB}" srcOrd="0" destOrd="0" presId="urn:microsoft.com/office/officeart/2008/layout/LinedList"/>
    <dgm:cxn modelId="{45328109-C772-4F1E-871F-5440062654BD}" type="presParOf" srcId="{8AB911E8-D157-4604-8068-66BE77AAEA3B}" destId="{D5F3FCC9-082F-4A13-AF45-5D9BA40BAB81}" srcOrd="1" destOrd="0" presId="urn:microsoft.com/office/officeart/2008/layout/LinedList"/>
    <dgm:cxn modelId="{0A7733D8-018F-49AA-A135-B34668ACADB4}" type="presParOf" srcId="{BDAF4020-4236-440F-8BBD-DCE3B23697F8}" destId="{DFC969EF-87D5-4687-80AF-42CD0C25510E}" srcOrd="6" destOrd="0" presId="urn:microsoft.com/office/officeart/2008/layout/LinedList"/>
    <dgm:cxn modelId="{E7AA6A5C-73BC-4354-BD86-25C09C4041D7}" type="presParOf" srcId="{BDAF4020-4236-440F-8BBD-DCE3B23697F8}" destId="{F5E62758-6CCE-4B27-9E41-DEBB69D835D7}" srcOrd="7" destOrd="0" presId="urn:microsoft.com/office/officeart/2008/layout/LinedList"/>
    <dgm:cxn modelId="{0B5B2182-DE0E-4DA7-8100-7F242A17C889}" type="presParOf" srcId="{F5E62758-6CCE-4B27-9E41-DEBB69D835D7}" destId="{5668B740-782A-4E2B-949A-2A5F7EB620CD}" srcOrd="0" destOrd="0" presId="urn:microsoft.com/office/officeart/2008/layout/LinedList"/>
    <dgm:cxn modelId="{0E8D5103-2CFD-4F29-86DA-A54F1E1F0207}" type="presParOf" srcId="{F5E62758-6CCE-4B27-9E41-DEBB69D835D7}" destId="{A6418E78-51C6-420A-9CFE-A803409A7349}"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AC91ABD1-055C-4F8F-ADB6-3C4EB91D18F5}" type="doc">
      <dgm:prSet loTypeId="urn:microsoft.com/office/officeart/2005/8/layout/hList1" loCatId="list" qsTypeId="urn:microsoft.com/office/officeart/2005/8/quickstyle/simple2#3" qsCatId="simple" csTypeId="urn:microsoft.com/office/officeart/2005/8/colors/accent3_2#2" csCatId="accent3" phldr="1"/>
      <dgm:spPr/>
      <dgm:t>
        <a:bodyPr/>
        <a:lstStyle/>
        <a:p>
          <a:endParaRPr lang="en-US"/>
        </a:p>
      </dgm:t>
    </dgm:pt>
    <dgm:pt modelId="{22B3DEB3-EA32-4632-8D79-0926AFEC0F06}">
      <dgm:prSet custT="1"/>
      <dgm:spPr/>
      <dgm:t>
        <a:bodyPr/>
        <a:lstStyle/>
        <a:p>
          <a:r>
            <a:rPr lang="en-US" sz="2400" dirty="0"/>
            <a:t>A1c less than 7% (individualize)</a:t>
          </a:r>
        </a:p>
      </dgm:t>
    </dgm:pt>
    <dgm:pt modelId="{349341ED-3DEE-4084-B06B-F57DD801CBEB}" type="parTrans" cxnId="{65180CEF-473B-46D8-872F-CB779EA1AC92}">
      <dgm:prSet/>
      <dgm:spPr/>
      <dgm:t>
        <a:bodyPr/>
        <a:lstStyle/>
        <a:p>
          <a:endParaRPr lang="en-US"/>
        </a:p>
      </dgm:t>
    </dgm:pt>
    <dgm:pt modelId="{2E345A7A-7716-4B21-B16E-9EB37604CC66}" type="sibTrans" cxnId="{65180CEF-473B-46D8-872F-CB779EA1AC92}">
      <dgm:prSet/>
      <dgm:spPr/>
      <dgm:t>
        <a:bodyPr/>
        <a:lstStyle/>
        <a:p>
          <a:endParaRPr lang="en-US"/>
        </a:p>
      </dgm:t>
    </dgm:pt>
    <dgm:pt modelId="{3999FB6B-3090-4FF8-9BD5-530459409A92}">
      <dgm:prSet/>
      <dgm:spPr/>
      <dgm:t>
        <a:bodyPr/>
        <a:lstStyle/>
        <a:p>
          <a:r>
            <a:rPr lang="en-US"/>
            <a:t>Pre-meal BG 80-130</a:t>
          </a:r>
        </a:p>
      </dgm:t>
    </dgm:pt>
    <dgm:pt modelId="{C480BB37-0CBE-4543-9D61-5F444D14DAAA}" type="parTrans" cxnId="{0BF2DFE8-1C4C-44A0-AB83-92A1B8827CF2}">
      <dgm:prSet/>
      <dgm:spPr/>
      <dgm:t>
        <a:bodyPr/>
        <a:lstStyle/>
        <a:p>
          <a:endParaRPr lang="en-US"/>
        </a:p>
      </dgm:t>
    </dgm:pt>
    <dgm:pt modelId="{08A40A30-1F48-4C7B-B3F3-F8389A05E13A}" type="sibTrans" cxnId="{0BF2DFE8-1C4C-44A0-AB83-92A1B8827CF2}">
      <dgm:prSet/>
      <dgm:spPr/>
      <dgm:t>
        <a:bodyPr/>
        <a:lstStyle/>
        <a:p>
          <a:endParaRPr lang="en-US"/>
        </a:p>
      </dgm:t>
    </dgm:pt>
    <dgm:pt modelId="{EA04FFEB-9D34-4416-A8E3-0238ACEA3C71}">
      <dgm:prSet/>
      <dgm:spPr/>
      <dgm:t>
        <a:bodyPr/>
        <a:lstStyle/>
        <a:p>
          <a:r>
            <a:rPr lang="en-US"/>
            <a:t>Post meal BG &lt;180</a:t>
          </a:r>
        </a:p>
      </dgm:t>
    </dgm:pt>
    <dgm:pt modelId="{8427D646-1A9E-49EA-A521-0C64CEB14999}" type="parTrans" cxnId="{6042363D-6F63-4F94-A16A-8DC11F352491}">
      <dgm:prSet/>
      <dgm:spPr/>
      <dgm:t>
        <a:bodyPr/>
        <a:lstStyle/>
        <a:p>
          <a:endParaRPr lang="en-US"/>
        </a:p>
      </dgm:t>
    </dgm:pt>
    <dgm:pt modelId="{80A46680-79DF-4EFC-B924-F62F818EF9AD}" type="sibTrans" cxnId="{6042363D-6F63-4F94-A16A-8DC11F352491}">
      <dgm:prSet/>
      <dgm:spPr/>
      <dgm:t>
        <a:bodyPr/>
        <a:lstStyle/>
        <a:p>
          <a:endParaRPr lang="en-US"/>
        </a:p>
      </dgm:t>
    </dgm:pt>
    <dgm:pt modelId="{517447EA-412B-4991-936E-33297EE3E48B}">
      <dgm:prSet/>
      <dgm:spPr/>
      <dgm:t>
        <a:bodyPr/>
        <a:lstStyle/>
        <a:p>
          <a:r>
            <a:rPr lang="en-US"/>
            <a:t>Time in Range (70-180) 70% of time</a:t>
          </a:r>
        </a:p>
      </dgm:t>
    </dgm:pt>
    <dgm:pt modelId="{F6130BA8-AC4A-430E-A8B2-2AC4D6F57744}" type="parTrans" cxnId="{A3D3E2F7-F056-4A19-BDA8-532BDF611982}">
      <dgm:prSet/>
      <dgm:spPr/>
      <dgm:t>
        <a:bodyPr/>
        <a:lstStyle/>
        <a:p>
          <a:endParaRPr lang="en-US"/>
        </a:p>
      </dgm:t>
    </dgm:pt>
    <dgm:pt modelId="{B93019DB-91B4-4E0D-9B9C-EB2AF1EBB1E8}" type="sibTrans" cxnId="{A3D3E2F7-F056-4A19-BDA8-532BDF611982}">
      <dgm:prSet/>
      <dgm:spPr/>
      <dgm:t>
        <a:bodyPr/>
        <a:lstStyle/>
        <a:p>
          <a:endParaRPr lang="en-US"/>
        </a:p>
      </dgm:t>
    </dgm:pt>
    <dgm:pt modelId="{0735A8E4-44B2-43CC-BF2E-89A3CCDB4C70}">
      <dgm:prSet/>
      <dgm:spPr/>
      <dgm:t>
        <a:bodyPr/>
        <a:lstStyle/>
        <a:p>
          <a:r>
            <a:rPr lang="en-US" dirty="0"/>
            <a:t>Blood Pressure </a:t>
          </a:r>
        </a:p>
        <a:p>
          <a:r>
            <a:rPr lang="en-US" dirty="0"/>
            <a:t>&lt;130/80</a:t>
          </a:r>
        </a:p>
        <a:p>
          <a:r>
            <a:rPr lang="en-US" dirty="0"/>
            <a:t>&lt;120/80 for high risk</a:t>
          </a:r>
        </a:p>
      </dgm:t>
    </dgm:pt>
    <dgm:pt modelId="{216AC97E-BEDF-41FC-9C7C-F3044924C920}" type="parTrans" cxnId="{FE41743F-6241-452C-8E15-A95C11F13BB8}">
      <dgm:prSet/>
      <dgm:spPr/>
      <dgm:t>
        <a:bodyPr/>
        <a:lstStyle/>
        <a:p>
          <a:endParaRPr lang="en-US"/>
        </a:p>
      </dgm:t>
    </dgm:pt>
    <dgm:pt modelId="{08E7CCFB-9E87-4F8D-B683-28F598025678}" type="sibTrans" cxnId="{FE41743F-6241-452C-8E15-A95C11F13BB8}">
      <dgm:prSet/>
      <dgm:spPr/>
      <dgm:t>
        <a:bodyPr/>
        <a:lstStyle/>
        <a:p>
          <a:endParaRPr lang="en-US"/>
        </a:p>
      </dgm:t>
    </dgm:pt>
    <dgm:pt modelId="{16552E76-7028-4D52-B586-875962D87952}">
      <dgm:prSet custT="1"/>
      <dgm:spPr/>
      <dgm:t>
        <a:bodyPr/>
        <a:lstStyle/>
        <a:p>
          <a:r>
            <a:rPr lang="en-US" sz="3200" dirty="0"/>
            <a:t>Cholesterol</a:t>
          </a:r>
          <a:r>
            <a:rPr lang="en-US" sz="1700" dirty="0"/>
            <a:t> </a:t>
          </a:r>
        </a:p>
      </dgm:t>
    </dgm:pt>
    <dgm:pt modelId="{38D58956-0E67-4C65-A088-A58A7BE071E2}" type="parTrans" cxnId="{2C20231A-CA79-4B8E-9CE8-E7D617E803AE}">
      <dgm:prSet/>
      <dgm:spPr/>
      <dgm:t>
        <a:bodyPr/>
        <a:lstStyle/>
        <a:p>
          <a:endParaRPr lang="en-US"/>
        </a:p>
      </dgm:t>
    </dgm:pt>
    <dgm:pt modelId="{EBA697D1-8EFA-48BD-A99A-62726BBC22D8}" type="sibTrans" cxnId="{2C20231A-CA79-4B8E-9CE8-E7D617E803AE}">
      <dgm:prSet/>
      <dgm:spPr/>
      <dgm:t>
        <a:bodyPr/>
        <a:lstStyle/>
        <a:p>
          <a:endParaRPr lang="en-US"/>
        </a:p>
      </dgm:t>
    </dgm:pt>
    <dgm:pt modelId="{B5A320F2-6211-4A2C-9724-F328C10E2C33}">
      <dgm:prSet/>
      <dgm:spPr/>
      <dgm:t>
        <a:bodyPr/>
        <a:lstStyle/>
        <a:p>
          <a:r>
            <a:rPr lang="en-US">
              <a:latin typeface="Calibri" panose="020F0502020204030204" pitchFamily="34" charset="0"/>
              <a:ea typeface="Calibri" panose="020F0502020204030204" pitchFamily="34" charset="0"/>
              <a:cs typeface="Calibri" panose="020F0502020204030204" pitchFamily="34" charset="0"/>
            </a:rPr>
            <a:t>Statin therapy based on age &amp; risk status</a:t>
          </a:r>
        </a:p>
      </dgm:t>
    </dgm:pt>
    <dgm:pt modelId="{4E43C9F0-5A89-4ADD-8A59-ECF2C773BB87}" type="parTrans" cxnId="{DC4EE5DC-EACD-4D0C-B8E2-90FDA4FA8166}">
      <dgm:prSet/>
      <dgm:spPr/>
      <dgm:t>
        <a:bodyPr/>
        <a:lstStyle/>
        <a:p>
          <a:endParaRPr lang="en-US"/>
        </a:p>
      </dgm:t>
    </dgm:pt>
    <dgm:pt modelId="{BF0C997B-E5D7-4C6F-8B53-BE158E53585F}" type="sibTrans" cxnId="{DC4EE5DC-EACD-4D0C-B8E2-90FDA4FA8166}">
      <dgm:prSet/>
      <dgm:spPr/>
      <dgm:t>
        <a:bodyPr/>
        <a:lstStyle/>
        <a:p>
          <a:endParaRPr lang="en-US"/>
        </a:p>
      </dgm:t>
    </dgm:pt>
    <dgm:pt modelId="{C3FAA866-38E0-4315-BFA7-030FCF114F32}">
      <dgm:prSet/>
      <dgm:spPr/>
      <dgm:t>
        <a:bodyPr/>
        <a:lstStyle/>
        <a:p>
          <a:r>
            <a:rPr lang="en-US" dirty="0">
              <a:latin typeface="Calibri" panose="020F0502020204030204" pitchFamily="34" charset="0"/>
              <a:ea typeface="Calibri" panose="020F0502020204030204" pitchFamily="34" charset="0"/>
              <a:cs typeface="Calibri" panose="020F0502020204030204" pitchFamily="34" charset="0"/>
            </a:rPr>
            <a:t>If 40+ with ASCVD Risk, decrease LDL by 50%, LDL &lt;70</a:t>
          </a:r>
        </a:p>
      </dgm:t>
    </dgm:pt>
    <dgm:pt modelId="{D091B41A-F5D0-4811-94F7-CEF5876D72E0}" type="parTrans" cxnId="{2516E6E8-26B1-451F-91B2-FF0876781CF4}">
      <dgm:prSet/>
      <dgm:spPr/>
      <dgm:t>
        <a:bodyPr/>
        <a:lstStyle/>
        <a:p>
          <a:endParaRPr lang="en-US"/>
        </a:p>
      </dgm:t>
    </dgm:pt>
    <dgm:pt modelId="{F6ADC4EC-5806-40DD-B1B9-6AA99D3AE7BF}" type="sibTrans" cxnId="{2516E6E8-26B1-451F-91B2-FF0876781CF4}">
      <dgm:prSet/>
      <dgm:spPr/>
      <dgm:t>
        <a:bodyPr/>
        <a:lstStyle/>
        <a:p>
          <a:endParaRPr lang="en-US"/>
        </a:p>
      </dgm:t>
    </dgm:pt>
    <dgm:pt modelId="{ED71FFC3-1CDD-4022-8FF1-5AE9AA4CD027}">
      <dgm:prSet/>
      <dgm:spPr/>
      <dgm:t>
        <a:bodyPr/>
        <a:lstStyle/>
        <a:p>
          <a:r>
            <a:rPr lang="en-US">
              <a:latin typeface="Calibri" panose="020F0502020204030204" pitchFamily="34" charset="0"/>
              <a:ea typeface="Calibri" panose="020F0502020204030204" pitchFamily="34" charset="0"/>
              <a:cs typeface="Calibri" panose="020F0502020204030204" pitchFamily="34" charset="0"/>
            </a:rPr>
            <a:t>If 40+ with ASCVD, decrease LDL by 50%, LDL &lt;55</a:t>
          </a:r>
        </a:p>
      </dgm:t>
    </dgm:pt>
    <dgm:pt modelId="{EC3A86E3-6E09-4926-B923-8621E9335C7F}" type="parTrans" cxnId="{FF27EC21-C080-430C-9B66-41298F0EC8AF}">
      <dgm:prSet/>
      <dgm:spPr/>
      <dgm:t>
        <a:bodyPr/>
        <a:lstStyle/>
        <a:p>
          <a:endParaRPr lang="en-US"/>
        </a:p>
      </dgm:t>
    </dgm:pt>
    <dgm:pt modelId="{ABF60C88-3793-4D73-A678-A4D8451B494E}" type="sibTrans" cxnId="{FF27EC21-C080-430C-9B66-41298F0EC8AF}">
      <dgm:prSet/>
      <dgm:spPr/>
      <dgm:t>
        <a:bodyPr/>
        <a:lstStyle/>
        <a:p>
          <a:endParaRPr lang="en-US"/>
        </a:p>
      </dgm:t>
    </dgm:pt>
    <dgm:pt modelId="{5E25C566-F673-4363-B583-AEB657B99ABF}" type="pres">
      <dgm:prSet presAssocID="{AC91ABD1-055C-4F8F-ADB6-3C4EB91D18F5}" presName="Name0" presStyleCnt="0">
        <dgm:presLayoutVars>
          <dgm:dir/>
          <dgm:animLvl val="lvl"/>
          <dgm:resizeHandles val="exact"/>
        </dgm:presLayoutVars>
      </dgm:prSet>
      <dgm:spPr/>
    </dgm:pt>
    <dgm:pt modelId="{FA17523E-28D8-481A-ACFC-A862D7080570}" type="pres">
      <dgm:prSet presAssocID="{22B3DEB3-EA32-4632-8D79-0926AFEC0F06}" presName="composite" presStyleCnt="0"/>
      <dgm:spPr/>
    </dgm:pt>
    <dgm:pt modelId="{7053E173-1650-43AF-8AEE-C63389086CA7}" type="pres">
      <dgm:prSet presAssocID="{22B3DEB3-EA32-4632-8D79-0926AFEC0F06}" presName="parTx" presStyleLbl="alignNode1" presStyleIdx="0" presStyleCnt="3" custLinFactNeighborX="-904" custLinFactNeighborY="-1712">
        <dgm:presLayoutVars>
          <dgm:chMax val="0"/>
          <dgm:chPref val="0"/>
          <dgm:bulletEnabled val="1"/>
        </dgm:presLayoutVars>
      </dgm:prSet>
      <dgm:spPr/>
    </dgm:pt>
    <dgm:pt modelId="{9369AD67-0C5A-468F-9B68-D64911E3B7E9}" type="pres">
      <dgm:prSet presAssocID="{22B3DEB3-EA32-4632-8D79-0926AFEC0F06}" presName="desTx" presStyleLbl="alignAccFollowNode1" presStyleIdx="0" presStyleCnt="3">
        <dgm:presLayoutVars>
          <dgm:bulletEnabled val="1"/>
        </dgm:presLayoutVars>
      </dgm:prSet>
      <dgm:spPr/>
    </dgm:pt>
    <dgm:pt modelId="{C86F20F9-8A2A-467A-AB2F-8269F13149B2}" type="pres">
      <dgm:prSet presAssocID="{2E345A7A-7716-4B21-B16E-9EB37604CC66}" presName="space" presStyleCnt="0"/>
      <dgm:spPr/>
    </dgm:pt>
    <dgm:pt modelId="{7852E29A-F682-4BC6-A0B8-87BC3013C3D7}" type="pres">
      <dgm:prSet presAssocID="{0735A8E4-44B2-43CC-BF2E-89A3CCDB4C70}" presName="composite" presStyleCnt="0"/>
      <dgm:spPr/>
    </dgm:pt>
    <dgm:pt modelId="{D45443BD-AC5D-46DB-AD76-07DB4F1AF457}" type="pres">
      <dgm:prSet presAssocID="{0735A8E4-44B2-43CC-BF2E-89A3CCDB4C70}" presName="parTx" presStyleLbl="alignNode1" presStyleIdx="1" presStyleCnt="3">
        <dgm:presLayoutVars>
          <dgm:chMax val="0"/>
          <dgm:chPref val="0"/>
          <dgm:bulletEnabled val="1"/>
        </dgm:presLayoutVars>
      </dgm:prSet>
      <dgm:spPr/>
    </dgm:pt>
    <dgm:pt modelId="{0A1FD71D-242E-424B-ACA3-86467AF3F40D}" type="pres">
      <dgm:prSet presAssocID="{0735A8E4-44B2-43CC-BF2E-89A3CCDB4C70}" presName="desTx" presStyleLbl="alignAccFollowNode1" presStyleIdx="1" presStyleCnt="3" custLinFactNeighborX="0" custLinFactNeighborY="-807">
        <dgm:presLayoutVars>
          <dgm:bulletEnabled val="1"/>
        </dgm:presLayoutVars>
      </dgm:prSet>
      <dgm:spPr>
        <a:blipFill rotWithShape="0">
          <a:blip xmlns:r="http://schemas.openxmlformats.org/officeDocument/2006/relationships" r:embed="rId1"/>
          <a:srcRect/>
          <a:stretch>
            <a:fillRect t="-9000" b="-9000"/>
          </a:stretch>
        </a:blipFill>
      </dgm:spPr>
    </dgm:pt>
    <dgm:pt modelId="{8DCBD2FF-9F08-420F-997E-45ACC3E75D0B}" type="pres">
      <dgm:prSet presAssocID="{08E7CCFB-9E87-4F8D-B683-28F598025678}" presName="space" presStyleCnt="0"/>
      <dgm:spPr/>
    </dgm:pt>
    <dgm:pt modelId="{003C818A-4487-4543-9DF5-81693B9EE4CA}" type="pres">
      <dgm:prSet presAssocID="{16552E76-7028-4D52-B586-875962D87952}" presName="composite" presStyleCnt="0"/>
      <dgm:spPr/>
    </dgm:pt>
    <dgm:pt modelId="{656700CC-C086-48F6-AD3F-D513493A395C}" type="pres">
      <dgm:prSet presAssocID="{16552E76-7028-4D52-B586-875962D87952}" presName="parTx" presStyleLbl="alignNode1" presStyleIdx="2" presStyleCnt="3" custLinFactNeighborX="-732" custLinFactNeighborY="-1581">
        <dgm:presLayoutVars>
          <dgm:chMax val="0"/>
          <dgm:chPref val="0"/>
          <dgm:bulletEnabled val="1"/>
        </dgm:presLayoutVars>
      </dgm:prSet>
      <dgm:spPr/>
    </dgm:pt>
    <dgm:pt modelId="{AB6AA589-5E9F-4487-91D4-EF4104459D60}" type="pres">
      <dgm:prSet presAssocID="{16552E76-7028-4D52-B586-875962D87952}" presName="desTx" presStyleLbl="alignAccFollowNode1" presStyleIdx="2" presStyleCnt="3">
        <dgm:presLayoutVars>
          <dgm:bulletEnabled val="1"/>
        </dgm:presLayoutVars>
      </dgm:prSet>
      <dgm:spPr/>
    </dgm:pt>
  </dgm:ptLst>
  <dgm:cxnLst>
    <dgm:cxn modelId="{6C511102-94EB-451C-AD88-AF2507017130}" type="presOf" srcId="{16552E76-7028-4D52-B586-875962D87952}" destId="{656700CC-C086-48F6-AD3F-D513493A395C}" srcOrd="0" destOrd="0" presId="urn:microsoft.com/office/officeart/2005/8/layout/hList1"/>
    <dgm:cxn modelId="{EACFBE0A-0D29-4637-908B-5D01134B2F96}" type="presOf" srcId="{B5A320F2-6211-4A2C-9724-F328C10E2C33}" destId="{AB6AA589-5E9F-4487-91D4-EF4104459D60}" srcOrd="0" destOrd="0" presId="urn:microsoft.com/office/officeart/2005/8/layout/hList1"/>
    <dgm:cxn modelId="{2C20231A-CA79-4B8E-9CE8-E7D617E803AE}" srcId="{AC91ABD1-055C-4F8F-ADB6-3C4EB91D18F5}" destId="{16552E76-7028-4D52-B586-875962D87952}" srcOrd="2" destOrd="0" parTransId="{38D58956-0E67-4C65-A088-A58A7BE071E2}" sibTransId="{EBA697D1-8EFA-48BD-A99A-62726BBC22D8}"/>
    <dgm:cxn modelId="{FF27EC21-C080-430C-9B66-41298F0EC8AF}" srcId="{16552E76-7028-4D52-B586-875962D87952}" destId="{ED71FFC3-1CDD-4022-8FF1-5AE9AA4CD027}" srcOrd="2" destOrd="0" parTransId="{EC3A86E3-6E09-4926-B923-8621E9335C7F}" sibTransId="{ABF60C88-3793-4D73-A678-A4D8451B494E}"/>
    <dgm:cxn modelId="{30B3FC3B-2108-43AA-9B42-DBF41339CA41}" type="presOf" srcId="{AC91ABD1-055C-4F8F-ADB6-3C4EB91D18F5}" destId="{5E25C566-F673-4363-B583-AEB657B99ABF}" srcOrd="0" destOrd="0" presId="urn:microsoft.com/office/officeart/2005/8/layout/hList1"/>
    <dgm:cxn modelId="{6042363D-6F63-4F94-A16A-8DC11F352491}" srcId="{22B3DEB3-EA32-4632-8D79-0926AFEC0F06}" destId="{EA04FFEB-9D34-4416-A8E3-0238ACEA3C71}" srcOrd="1" destOrd="0" parTransId="{8427D646-1A9E-49EA-A521-0C64CEB14999}" sibTransId="{80A46680-79DF-4EFC-B924-F62F818EF9AD}"/>
    <dgm:cxn modelId="{FE41743F-6241-452C-8E15-A95C11F13BB8}" srcId="{AC91ABD1-055C-4F8F-ADB6-3C4EB91D18F5}" destId="{0735A8E4-44B2-43CC-BF2E-89A3CCDB4C70}" srcOrd="1" destOrd="0" parTransId="{216AC97E-BEDF-41FC-9C7C-F3044924C920}" sibTransId="{08E7CCFB-9E87-4F8D-B683-28F598025678}"/>
    <dgm:cxn modelId="{ACF77D42-C3A2-4C94-BF13-C7DC7F9FBB43}" type="presOf" srcId="{3999FB6B-3090-4FF8-9BD5-530459409A92}" destId="{9369AD67-0C5A-468F-9B68-D64911E3B7E9}" srcOrd="0" destOrd="0" presId="urn:microsoft.com/office/officeart/2005/8/layout/hList1"/>
    <dgm:cxn modelId="{8D73659B-9732-4064-A229-E55A555504E5}" type="presOf" srcId="{EA04FFEB-9D34-4416-A8E3-0238ACEA3C71}" destId="{9369AD67-0C5A-468F-9B68-D64911E3B7E9}" srcOrd="0" destOrd="1" presId="urn:microsoft.com/office/officeart/2005/8/layout/hList1"/>
    <dgm:cxn modelId="{751070A0-4AD4-4791-97BA-5A0B61BA2FF0}" type="presOf" srcId="{0735A8E4-44B2-43CC-BF2E-89A3CCDB4C70}" destId="{D45443BD-AC5D-46DB-AD76-07DB4F1AF457}" srcOrd="0" destOrd="0" presId="urn:microsoft.com/office/officeart/2005/8/layout/hList1"/>
    <dgm:cxn modelId="{81D260A1-4589-4566-B25F-B06CCDAB3319}" type="presOf" srcId="{ED71FFC3-1CDD-4022-8FF1-5AE9AA4CD027}" destId="{AB6AA589-5E9F-4487-91D4-EF4104459D60}" srcOrd="0" destOrd="2" presId="urn:microsoft.com/office/officeart/2005/8/layout/hList1"/>
    <dgm:cxn modelId="{59D484A3-029D-4002-B5FC-E1BFDF964B55}" type="presOf" srcId="{22B3DEB3-EA32-4632-8D79-0926AFEC0F06}" destId="{7053E173-1650-43AF-8AEE-C63389086CA7}" srcOrd="0" destOrd="0" presId="urn:microsoft.com/office/officeart/2005/8/layout/hList1"/>
    <dgm:cxn modelId="{B27AA7A6-B678-420D-8081-547EA299BE0E}" type="presOf" srcId="{517447EA-412B-4991-936E-33297EE3E48B}" destId="{9369AD67-0C5A-468F-9B68-D64911E3B7E9}" srcOrd="0" destOrd="2" presId="urn:microsoft.com/office/officeart/2005/8/layout/hList1"/>
    <dgm:cxn modelId="{DC4EE5DC-EACD-4D0C-B8E2-90FDA4FA8166}" srcId="{16552E76-7028-4D52-B586-875962D87952}" destId="{B5A320F2-6211-4A2C-9724-F328C10E2C33}" srcOrd="0" destOrd="0" parTransId="{4E43C9F0-5A89-4ADD-8A59-ECF2C773BB87}" sibTransId="{BF0C997B-E5D7-4C6F-8B53-BE158E53585F}"/>
    <dgm:cxn modelId="{0BF2DFE8-1C4C-44A0-AB83-92A1B8827CF2}" srcId="{22B3DEB3-EA32-4632-8D79-0926AFEC0F06}" destId="{3999FB6B-3090-4FF8-9BD5-530459409A92}" srcOrd="0" destOrd="0" parTransId="{C480BB37-0CBE-4543-9D61-5F444D14DAAA}" sibTransId="{08A40A30-1F48-4C7B-B3F3-F8389A05E13A}"/>
    <dgm:cxn modelId="{2516E6E8-26B1-451F-91B2-FF0876781CF4}" srcId="{16552E76-7028-4D52-B586-875962D87952}" destId="{C3FAA866-38E0-4315-BFA7-030FCF114F32}" srcOrd="1" destOrd="0" parTransId="{D091B41A-F5D0-4811-94F7-CEF5876D72E0}" sibTransId="{F6ADC4EC-5806-40DD-B1B9-6AA99D3AE7BF}"/>
    <dgm:cxn modelId="{65180CEF-473B-46D8-872F-CB779EA1AC92}" srcId="{AC91ABD1-055C-4F8F-ADB6-3C4EB91D18F5}" destId="{22B3DEB3-EA32-4632-8D79-0926AFEC0F06}" srcOrd="0" destOrd="0" parTransId="{349341ED-3DEE-4084-B06B-F57DD801CBEB}" sibTransId="{2E345A7A-7716-4B21-B16E-9EB37604CC66}"/>
    <dgm:cxn modelId="{505599F0-8F26-4D95-B3B7-2147407B0047}" type="presOf" srcId="{C3FAA866-38E0-4315-BFA7-030FCF114F32}" destId="{AB6AA589-5E9F-4487-91D4-EF4104459D60}" srcOrd="0" destOrd="1" presId="urn:microsoft.com/office/officeart/2005/8/layout/hList1"/>
    <dgm:cxn modelId="{A3D3E2F7-F056-4A19-BDA8-532BDF611982}" srcId="{22B3DEB3-EA32-4632-8D79-0926AFEC0F06}" destId="{517447EA-412B-4991-936E-33297EE3E48B}" srcOrd="2" destOrd="0" parTransId="{F6130BA8-AC4A-430E-A8B2-2AC4D6F57744}" sibTransId="{B93019DB-91B4-4E0D-9B9C-EB2AF1EBB1E8}"/>
    <dgm:cxn modelId="{BC196E58-0C36-429F-9B8A-BAC7B46766A0}" type="presParOf" srcId="{5E25C566-F673-4363-B583-AEB657B99ABF}" destId="{FA17523E-28D8-481A-ACFC-A862D7080570}" srcOrd="0" destOrd="0" presId="urn:microsoft.com/office/officeart/2005/8/layout/hList1"/>
    <dgm:cxn modelId="{A13602FA-D78C-48FD-A165-2A3A4DFA7DB5}" type="presParOf" srcId="{FA17523E-28D8-481A-ACFC-A862D7080570}" destId="{7053E173-1650-43AF-8AEE-C63389086CA7}" srcOrd="0" destOrd="0" presId="urn:microsoft.com/office/officeart/2005/8/layout/hList1"/>
    <dgm:cxn modelId="{9CAB730F-A330-4DEF-B986-DE273ED47303}" type="presParOf" srcId="{FA17523E-28D8-481A-ACFC-A862D7080570}" destId="{9369AD67-0C5A-468F-9B68-D64911E3B7E9}" srcOrd="1" destOrd="0" presId="urn:microsoft.com/office/officeart/2005/8/layout/hList1"/>
    <dgm:cxn modelId="{CBBA3C38-5B05-480D-879C-8199304A1D8C}" type="presParOf" srcId="{5E25C566-F673-4363-B583-AEB657B99ABF}" destId="{C86F20F9-8A2A-467A-AB2F-8269F13149B2}" srcOrd="1" destOrd="0" presId="urn:microsoft.com/office/officeart/2005/8/layout/hList1"/>
    <dgm:cxn modelId="{356B71BD-4499-41BC-996F-C9CF5A3A8077}" type="presParOf" srcId="{5E25C566-F673-4363-B583-AEB657B99ABF}" destId="{7852E29A-F682-4BC6-A0B8-87BC3013C3D7}" srcOrd="2" destOrd="0" presId="urn:microsoft.com/office/officeart/2005/8/layout/hList1"/>
    <dgm:cxn modelId="{B6B95D83-1F0B-49E1-B196-043611B6D404}" type="presParOf" srcId="{7852E29A-F682-4BC6-A0B8-87BC3013C3D7}" destId="{D45443BD-AC5D-46DB-AD76-07DB4F1AF457}" srcOrd="0" destOrd="0" presId="urn:microsoft.com/office/officeart/2005/8/layout/hList1"/>
    <dgm:cxn modelId="{785FDA4B-0237-46EE-BA83-CDA49852A381}" type="presParOf" srcId="{7852E29A-F682-4BC6-A0B8-87BC3013C3D7}" destId="{0A1FD71D-242E-424B-ACA3-86467AF3F40D}" srcOrd="1" destOrd="0" presId="urn:microsoft.com/office/officeart/2005/8/layout/hList1"/>
    <dgm:cxn modelId="{C2791D8D-66C9-491E-92D3-5EEC9B5C22B1}" type="presParOf" srcId="{5E25C566-F673-4363-B583-AEB657B99ABF}" destId="{8DCBD2FF-9F08-420F-997E-45ACC3E75D0B}" srcOrd="3" destOrd="0" presId="urn:microsoft.com/office/officeart/2005/8/layout/hList1"/>
    <dgm:cxn modelId="{7E245B93-5562-4985-9350-879C9A33D08E}" type="presParOf" srcId="{5E25C566-F673-4363-B583-AEB657B99ABF}" destId="{003C818A-4487-4543-9DF5-81693B9EE4CA}" srcOrd="4" destOrd="0" presId="urn:microsoft.com/office/officeart/2005/8/layout/hList1"/>
    <dgm:cxn modelId="{09E30062-9CFD-4AA5-A99C-1D327B00400F}" type="presParOf" srcId="{003C818A-4487-4543-9DF5-81693B9EE4CA}" destId="{656700CC-C086-48F6-AD3F-D513493A395C}" srcOrd="0" destOrd="0" presId="urn:microsoft.com/office/officeart/2005/8/layout/hList1"/>
    <dgm:cxn modelId="{115A11FC-7903-4B46-A38A-7852C500DF62}" type="presParOf" srcId="{003C818A-4487-4543-9DF5-81693B9EE4CA}" destId="{AB6AA589-5E9F-4487-91D4-EF4104459D60}" srcOrd="1" destOrd="0" presId="urn:microsoft.com/office/officeart/2005/8/layout/hList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325B67F-1C1F-4C7F-87F7-63A9F5F04916}">
      <dsp:nvSpPr>
        <dsp:cNvPr id="0" name=""/>
        <dsp:cNvSpPr/>
      </dsp:nvSpPr>
      <dsp:spPr>
        <a:xfrm>
          <a:off x="6" y="0"/>
          <a:ext cx="2500213" cy="4809067"/>
        </a:xfrm>
        <a:prstGeom prst="roundRect">
          <a:avLst>
            <a:gd name="adj" fmla="val 10000"/>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n-US" sz="2400" b="1" u="sng" kern="1200" dirty="0"/>
            <a:t>Healthy</a:t>
          </a:r>
        </a:p>
        <a:p>
          <a:pPr marL="0" lvl="0" indent="0" algn="ctr" defTabSz="1066800">
            <a:lnSpc>
              <a:spcPct val="90000"/>
            </a:lnSpc>
            <a:spcBef>
              <a:spcPct val="0"/>
            </a:spcBef>
            <a:spcAft>
              <a:spcPct val="35000"/>
            </a:spcAft>
            <a:buNone/>
          </a:pPr>
          <a:r>
            <a:rPr lang="en-US" sz="2400" b="1" kern="1200" dirty="0"/>
            <a:t>FBG &lt;100</a:t>
          </a:r>
        </a:p>
        <a:p>
          <a:pPr marL="0" lvl="0" indent="0" algn="ctr" defTabSz="1066800">
            <a:lnSpc>
              <a:spcPct val="90000"/>
            </a:lnSpc>
            <a:spcBef>
              <a:spcPct val="0"/>
            </a:spcBef>
            <a:spcAft>
              <a:spcPct val="35000"/>
            </a:spcAft>
            <a:buNone/>
          </a:pPr>
          <a:r>
            <a:rPr lang="en-US" sz="2400" b="1" kern="1200" dirty="0"/>
            <a:t>Random &lt;140</a:t>
          </a:r>
        </a:p>
        <a:p>
          <a:pPr marL="0" lvl="0" indent="0" algn="ctr" defTabSz="1066800">
            <a:lnSpc>
              <a:spcPct val="90000"/>
            </a:lnSpc>
            <a:spcBef>
              <a:spcPct val="0"/>
            </a:spcBef>
            <a:spcAft>
              <a:spcPct val="35000"/>
            </a:spcAft>
            <a:buNone/>
          </a:pPr>
          <a:r>
            <a:rPr lang="en-US" sz="2400" b="1" kern="1200" dirty="0"/>
            <a:t>A1c &lt;5.7%</a:t>
          </a:r>
        </a:p>
      </dsp:txBody>
      <dsp:txXfrm>
        <a:off x="6" y="1923626"/>
        <a:ext cx="2500213" cy="1923626"/>
      </dsp:txXfrm>
    </dsp:sp>
    <dsp:sp modelId="{1B13010B-D7B8-48A4-9EA8-0FF90A870D10}">
      <dsp:nvSpPr>
        <dsp:cNvPr id="0" name=""/>
        <dsp:cNvSpPr/>
      </dsp:nvSpPr>
      <dsp:spPr>
        <a:xfrm>
          <a:off x="228606" y="241558"/>
          <a:ext cx="1961562" cy="1772098"/>
        </a:xfrm>
        <a:prstGeom prst="ellipse">
          <a:avLst/>
        </a:prstGeom>
        <a:blipFill rotWithShape="0">
          <a:blip xmlns:r="http://schemas.openxmlformats.org/officeDocument/2006/relationships" r:embed="rId1">
            <a:duotone>
              <a:schemeClr val="dk1">
                <a:hueOff val="0"/>
                <a:satOff val="0"/>
                <a:lumOff val="0"/>
                <a:alphaOff val="0"/>
                <a:shade val="20000"/>
                <a:satMod val="200000"/>
              </a:schemeClr>
              <a:schemeClr val="dk1">
                <a:hueOff val="0"/>
                <a:satOff val="0"/>
                <a:lumOff val="0"/>
                <a:alphaOff val="0"/>
                <a:tint val="12000"/>
                <a:satMod val="190000"/>
              </a:schemeClr>
            </a:duotone>
          </a:blip>
          <a:stretch>
            <a:fillRect/>
          </a:stretch>
        </a:blipFill>
        <a:ln w="1905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C98858D-9DCD-4D61-A6D2-9C95CB504251}">
      <dsp:nvSpPr>
        <dsp:cNvPr id="0" name=""/>
        <dsp:cNvSpPr/>
      </dsp:nvSpPr>
      <dsp:spPr>
        <a:xfrm>
          <a:off x="2573876" y="0"/>
          <a:ext cx="2500213" cy="4809067"/>
        </a:xfrm>
        <a:prstGeom prst="roundRect">
          <a:avLst>
            <a:gd name="adj" fmla="val 10000"/>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n-US" sz="2400" b="1" u="sng" kern="1200" dirty="0"/>
            <a:t>Prediabetes</a:t>
          </a:r>
        </a:p>
        <a:p>
          <a:pPr marL="0" lvl="0" indent="0" algn="ctr" defTabSz="1066800">
            <a:lnSpc>
              <a:spcPct val="90000"/>
            </a:lnSpc>
            <a:spcBef>
              <a:spcPct val="0"/>
            </a:spcBef>
            <a:spcAft>
              <a:spcPct val="35000"/>
            </a:spcAft>
            <a:buNone/>
          </a:pPr>
          <a:r>
            <a:rPr lang="en-US" sz="2000" b="1" kern="1200" dirty="0"/>
            <a:t>FBG 100-125</a:t>
          </a:r>
        </a:p>
        <a:p>
          <a:pPr marL="0" lvl="0" indent="0" algn="ctr" defTabSz="1066800">
            <a:lnSpc>
              <a:spcPct val="90000"/>
            </a:lnSpc>
            <a:spcBef>
              <a:spcPct val="0"/>
            </a:spcBef>
            <a:spcAft>
              <a:spcPct val="35000"/>
            </a:spcAft>
            <a:buNone/>
          </a:pPr>
          <a:r>
            <a:rPr lang="en-US" sz="2000" b="1" kern="1200" dirty="0"/>
            <a:t>Random 140 - 199</a:t>
          </a:r>
        </a:p>
        <a:p>
          <a:pPr marL="0" lvl="0" indent="0" algn="ctr" defTabSz="1066800">
            <a:lnSpc>
              <a:spcPct val="90000"/>
            </a:lnSpc>
            <a:spcBef>
              <a:spcPct val="0"/>
            </a:spcBef>
            <a:spcAft>
              <a:spcPct val="35000"/>
            </a:spcAft>
            <a:buNone/>
          </a:pPr>
          <a:r>
            <a:rPr lang="en-US" sz="2000" b="1" kern="1200" dirty="0"/>
            <a:t>A1c ~ 5.7- 6.4% </a:t>
          </a:r>
        </a:p>
        <a:p>
          <a:pPr marL="0" lvl="0" indent="0" algn="ctr" defTabSz="1066800">
            <a:lnSpc>
              <a:spcPct val="90000"/>
            </a:lnSpc>
            <a:spcBef>
              <a:spcPct val="0"/>
            </a:spcBef>
            <a:spcAft>
              <a:spcPct val="35000"/>
            </a:spcAft>
            <a:buNone/>
          </a:pPr>
          <a:r>
            <a:rPr lang="en-US" sz="2000" b="1" kern="1200" dirty="0"/>
            <a:t>50% working pancreas</a:t>
          </a:r>
        </a:p>
      </dsp:txBody>
      <dsp:txXfrm>
        <a:off x="2573876" y="1923626"/>
        <a:ext cx="2500213" cy="1923626"/>
      </dsp:txXfrm>
    </dsp:sp>
    <dsp:sp modelId="{3606B1B6-912D-4BB2-940E-606747701328}">
      <dsp:nvSpPr>
        <dsp:cNvPr id="0" name=""/>
        <dsp:cNvSpPr/>
      </dsp:nvSpPr>
      <dsp:spPr>
        <a:xfrm>
          <a:off x="3386671" y="474140"/>
          <a:ext cx="972445" cy="1059547"/>
        </a:xfrm>
        <a:prstGeom prst="ellipse">
          <a:avLst/>
        </a:prstGeom>
        <a:blipFill rotWithShape="0">
          <a:blip xmlns:r="http://schemas.openxmlformats.org/officeDocument/2006/relationships" r:embed="rId2">
            <a:duotone>
              <a:schemeClr val="dk1">
                <a:hueOff val="0"/>
                <a:satOff val="0"/>
                <a:lumOff val="0"/>
                <a:alphaOff val="0"/>
                <a:shade val="20000"/>
                <a:satMod val="200000"/>
              </a:schemeClr>
              <a:schemeClr val="dk1">
                <a:hueOff val="0"/>
                <a:satOff val="0"/>
                <a:lumOff val="0"/>
                <a:alphaOff val="0"/>
                <a:tint val="12000"/>
                <a:satMod val="190000"/>
              </a:schemeClr>
            </a:duotone>
          </a:blip>
          <a:stretch>
            <a:fillRect/>
          </a:stretch>
        </a:blipFill>
        <a:ln w="1905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4406800-1B15-4073-9BE5-7AED3F8CD968}">
      <dsp:nvSpPr>
        <dsp:cNvPr id="0" name=""/>
        <dsp:cNvSpPr/>
      </dsp:nvSpPr>
      <dsp:spPr>
        <a:xfrm>
          <a:off x="5153653" y="0"/>
          <a:ext cx="2500213" cy="4809067"/>
        </a:xfrm>
        <a:prstGeom prst="roundRect">
          <a:avLst>
            <a:gd name="adj" fmla="val 10000"/>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n-US" sz="2400" b="1" u="sng" kern="1200">
              <a:latin typeface="+mn-lt"/>
            </a:rPr>
            <a:t>D</a:t>
          </a:r>
          <a:r>
            <a:rPr kumimoji="0" lang="en-US" sz="2400" b="1" i="0" u="sng" strike="noStrike" kern="1200" cap="none" spc="0" normalizeH="0" baseline="0" noProof="0">
              <a:ln/>
              <a:effectLst/>
              <a:uLnTx/>
              <a:uFillTx/>
              <a:latin typeface="+mn-lt"/>
              <a:ea typeface="+mn-ea"/>
              <a:cs typeface="+mn-cs"/>
            </a:rPr>
            <a:t>iabetes</a:t>
          </a:r>
        </a:p>
        <a:p>
          <a:pPr marL="0" lvl="0" indent="0" algn="ctr" defTabSz="1066800" rtl="0">
            <a:lnSpc>
              <a:spcPct val="90000"/>
            </a:lnSpc>
            <a:spcBef>
              <a:spcPct val="0"/>
            </a:spcBef>
            <a:spcAft>
              <a:spcPct val="35000"/>
            </a:spcAft>
            <a:buNone/>
          </a:pPr>
          <a:r>
            <a:rPr kumimoji="0" lang="en-US" sz="2400" b="1" i="0" u="none" strike="noStrike" kern="1200" cap="none" spc="0" normalizeH="0" baseline="0" noProof="0">
              <a:ln/>
              <a:effectLst/>
              <a:uLnTx/>
              <a:uFillTx/>
              <a:latin typeface="+mn-lt"/>
            </a:rPr>
            <a:t>FBG 126 +</a:t>
          </a:r>
        </a:p>
        <a:p>
          <a:pPr marL="0" lvl="0" indent="0" algn="ctr" defTabSz="1066800" rtl="0">
            <a:lnSpc>
              <a:spcPct val="90000"/>
            </a:lnSpc>
            <a:spcBef>
              <a:spcPct val="0"/>
            </a:spcBef>
            <a:spcAft>
              <a:spcPct val="35000"/>
            </a:spcAft>
            <a:buNone/>
          </a:pPr>
          <a:r>
            <a:rPr kumimoji="0" lang="en-US" sz="2400" b="1" i="0" u="none" strike="noStrike" kern="1200" cap="none" spc="0" normalizeH="0" baseline="0" noProof="0">
              <a:ln/>
              <a:effectLst/>
              <a:uLnTx/>
              <a:uFillTx/>
              <a:latin typeface="+mn-lt"/>
            </a:rPr>
            <a:t>Random 200</a:t>
          </a:r>
          <a:r>
            <a:rPr kumimoji="0" lang="en-US" sz="2400" b="1" i="0" u="none" strike="noStrike" kern="1200" cap="none" spc="0" normalizeH="0" noProof="0">
              <a:ln/>
              <a:effectLst/>
              <a:uLnTx/>
              <a:uFillTx/>
              <a:latin typeface="+mn-lt"/>
            </a:rPr>
            <a:t> +</a:t>
          </a:r>
          <a:endParaRPr kumimoji="0" lang="en-US" sz="2400" b="1" i="0" u="none" strike="noStrike" kern="1200" cap="none" spc="0" normalizeH="0" baseline="0" noProof="0">
            <a:ln/>
            <a:effectLst/>
            <a:uLnTx/>
            <a:uFillTx/>
            <a:latin typeface="+mn-lt"/>
          </a:endParaRPr>
        </a:p>
        <a:p>
          <a:pPr marL="0" lvl="0" indent="0" algn="ctr" defTabSz="1066800">
            <a:lnSpc>
              <a:spcPct val="90000"/>
            </a:lnSpc>
            <a:spcBef>
              <a:spcPct val="0"/>
            </a:spcBef>
            <a:spcAft>
              <a:spcPct val="35000"/>
            </a:spcAft>
            <a:buNone/>
          </a:pPr>
          <a:r>
            <a:rPr kumimoji="0" lang="en-US" sz="2400" b="1" i="0" u="none" strike="noStrike" kern="1200" cap="none" spc="0" normalizeH="0" baseline="0" noProof="0">
              <a:ln/>
              <a:effectLst/>
              <a:uLnTx/>
              <a:uFillTx/>
              <a:latin typeface="+mn-lt"/>
            </a:rPr>
            <a:t>A1c</a:t>
          </a:r>
          <a:r>
            <a:rPr kumimoji="0" lang="en-US" sz="2400" b="1" i="0" u="none" strike="noStrike" kern="1200" cap="none" spc="0" normalizeH="0" noProof="0">
              <a:ln/>
              <a:effectLst/>
              <a:uLnTx/>
              <a:uFillTx/>
              <a:latin typeface="+mn-lt"/>
            </a:rPr>
            <a:t> </a:t>
          </a:r>
          <a:r>
            <a:rPr kumimoji="0" lang="en-US" sz="2400" b="1" i="0" u="none" strike="noStrike" kern="1200" cap="none" spc="0" normalizeH="0" baseline="0" noProof="0">
              <a:ln/>
              <a:effectLst/>
              <a:uLnTx/>
              <a:uFillTx/>
              <a:latin typeface="+mn-lt"/>
            </a:rPr>
            <a:t>6.5% or +   </a:t>
          </a:r>
        </a:p>
        <a:p>
          <a:pPr marL="0" lvl="0" indent="0" algn="ctr" defTabSz="1066800" rtl="0">
            <a:lnSpc>
              <a:spcPct val="90000"/>
            </a:lnSpc>
            <a:spcBef>
              <a:spcPct val="0"/>
            </a:spcBef>
            <a:spcAft>
              <a:spcPct val="35000"/>
            </a:spcAft>
            <a:buNone/>
          </a:pPr>
          <a:r>
            <a:rPr lang="en-US" sz="2400" b="1" kern="1200"/>
            <a:t>20% working pancreas</a:t>
          </a:r>
          <a:endParaRPr lang="en-US" sz="2400" b="1" kern="1200" dirty="0"/>
        </a:p>
      </dsp:txBody>
      <dsp:txXfrm>
        <a:off x="5153653" y="1923626"/>
        <a:ext cx="2500213" cy="1923626"/>
      </dsp:txXfrm>
    </dsp:sp>
    <dsp:sp modelId="{693F3127-73CA-4418-9BEB-76AC94A2C0E0}">
      <dsp:nvSpPr>
        <dsp:cNvPr id="0" name=""/>
        <dsp:cNvSpPr/>
      </dsp:nvSpPr>
      <dsp:spPr>
        <a:xfrm>
          <a:off x="6098708" y="745068"/>
          <a:ext cx="606889" cy="688370"/>
        </a:xfrm>
        <a:prstGeom prst="ellipse">
          <a:avLst/>
        </a:prstGeom>
        <a:blipFill rotWithShape="0">
          <a:blip xmlns:r="http://schemas.openxmlformats.org/officeDocument/2006/relationships" r:embed="rId3">
            <a:duotone>
              <a:schemeClr val="dk1">
                <a:hueOff val="0"/>
                <a:satOff val="0"/>
                <a:lumOff val="0"/>
                <a:alphaOff val="0"/>
                <a:shade val="20000"/>
                <a:satMod val="200000"/>
              </a:schemeClr>
              <a:schemeClr val="dk1">
                <a:hueOff val="0"/>
                <a:satOff val="0"/>
                <a:lumOff val="0"/>
                <a:alphaOff val="0"/>
                <a:tint val="12000"/>
                <a:satMod val="190000"/>
              </a:schemeClr>
            </a:duotone>
          </a:blip>
          <a:stretch>
            <a:fillRect/>
          </a:stretch>
        </a:blipFill>
        <a:ln w="1905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737B785-468C-4A0C-9BAF-B33CE9B38ADA}">
      <dsp:nvSpPr>
        <dsp:cNvPr id="0" name=""/>
        <dsp:cNvSpPr/>
      </dsp:nvSpPr>
      <dsp:spPr>
        <a:xfrm>
          <a:off x="313407" y="4002071"/>
          <a:ext cx="7041557" cy="721360"/>
        </a:xfrm>
        <a:prstGeom prst="leftRightArrow">
          <a:avLst/>
        </a:prstGeom>
        <a:solidFill>
          <a:schemeClr val="dk1">
            <a:tint val="60000"/>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AC1D329-8F7E-42EC-89B5-BA87F4AF6A31}">
      <dsp:nvSpPr>
        <dsp:cNvPr id="0" name=""/>
        <dsp:cNvSpPr/>
      </dsp:nvSpPr>
      <dsp:spPr>
        <a:xfrm>
          <a:off x="0" y="105717"/>
          <a:ext cx="4114800" cy="1167952"/>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dirty="0"/>
            <a:t>Cortisol increases gluconeogenesis in the liver</a:t>
          </a:r>
        </a:p>
      </dsp:txBody>
      <dsp:txXfrm>
        <a:off x="57015" y="162732"/>
        <a:ext cx="4000770" cy="1053922"/>
      </dsp:txXfrm>
    </dsp:sp>
    <dsp:sp modelId="{AF9C3809-362C-49CF-A0BA-1EE447728556}">
      <dsp:nvSpPr>
        <dsp:cNvPr id="0" name=""/>
        <dsp:cNvSpPr/>
      </dsp:nvSpPr>
      <dsp:spPr>
        <a:xfrm>
          <a:off x="0" y="1337029"/>
          <a:ext cx="4114800" cy="1167952"/>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dirty="0"/>
            <a:t>Reduces peripheral glucose uptake → insulin resistance</a:t>
          </a:r>
        </a:p>
      </dsp:txBody>
      <dsp:txXfrm>
        <a:off x="57015" y="1394044"/>
        <a:ext cx="4000770" cy="1053922"/>
      </dsp:txXfrm>
    </dsp:sp>
    <dsp:sp modelId="{94092555-4192-450B-9E66-58BE53A853EE}">
      <dsp:nvSpPr>
        <dsp:cNvPr id="0" name=""/>
        <dsp:cNvSpPr/>
      </dsp:nvSpPr>
      <dsp:spPr>
        <a:xfrm>
          <a:off x="0" y="2568342"/>
          <a:ext cx="4114800" cy="1167952"/>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a:t>Stimulates protein catabolism and lipolysis</a:t>
          </a:r>
        </a:p>
      </dsp:txBody>
      <dsp:txXfrm>
        <a:off x="57015" y="2625357"/>
        <a:ext cx="4000770" cy="1053922"/>
      </dsp:txXfrm>
    </dsp:sp>
    <dsp:sp modelId="{6ADC18D9-2CB0-4B5D-89B4-D13F129D2A21}">
      <dsp:nvSpPr>
        <dsp:cNvPr id="0" name=""/>
        <dsp:cNvSpPr/>
      </dsp:nvSpPr>
      <dsp:spPr>
        <a:xfrm>
          <a:off x="0" y="3799655"/>
          <a:ext cx="4114800" cy="1167952"/>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dirty="0"/>
            <a:t>Chronic cortisol elevation → persistent hyperglycemia and hypertension</a:t>
          </a:r>
        </a:p>
      </dsp:txBody>
      <dsp:txXfrm>
        <a:off x="57015" y="3856670"/>
        <a:ext cx="4000770" cy="105392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857FE97-A342-47B5-AD34-6A8D87591F98}">
      <dsp:nvSpPr>
        <dsp:cNvPr id="0" name=""/>
        <dsp:cNvSpPr/>
      </dsp:nvSpPr>
      <dsp:spPr>
        <a:xfrm>
          <a:off x="0" y="3716913"/>
          <a:ext cx="8229600" cy="1219973"/>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a:outerShdw blurRad="38100" dist="25400" dir="5400000" rotWithShape="0">
            <a:srgbClr val="000000">
              <a:alpha val="40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63576" tIns="163576" rIns="163576" bIns="163576" numCol="1" spcCol="1270" anchor="ctr" anchorCtr="0">
          <a:noAutofit/>
        </a:bodyPr>
        <a:lstStyle/>
        <a:p>
          <a:pPr marL="0" lvl="0" indent="0" algn="ctr" defTabSz="1022350">
            <a:lnSpc>
              <a:spcPct val="90000"/>
            </a:lnSpc>
            <a:spcBef>
              <a:spcPct val="0"/>
            </a:spcBef>
            <a:spcAft>
              <a:spcPct val="35000"/>
            </a:spcAft>
            <a:buNone/>
          </a:pPr>
          <a:r>
            <a:rPr lang="en-US" sz="2300" kern="1200"/>
            <a:t>Management plan considers the person’s:</a:t>
          </a:r>
        </a:p>
      </dsp:txBody>
      <dsp:txXfrm>
        <a:off x="0" y="3716913"/>
        <a:ext cx="8229600" cy="658785"/>
      </dsp:txXfrm>
    </dsp:sp>
    <dsp:sp modelId="{723FEA8D-C708-4210-A918-65218164AC83}">
      <dsp:nvSpPr>
        <dsp:cNvPr id="0" name=""/>
        <dsp:cNvSpPr/>
      </dsp:nvSpPr>
      <dsp:spPr>
        <a:xfrm>
          <a:off x="1004" y="4351299"/>
          <a:ext cx="1645518" cy="561187"/>
        </a:xfrm>
        <a:prstGeom prst="rect">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6896" tIns="10160" rIns="56896" bIns="10160" numCol="1" spcCol="1270" anchor="ctr" anchorCtr="0">
          <a:noAutofit/>
        </a:bodyPr>
        <a:lstStyle/>
        <a:p>
          <a:pPr marL="0" lvl="0" indent="0" algn="ctr" defTabSz="355600">
            <a:lnSpc>
              <a:spcPct val="90000"/>
            </a:lnSpc>
            <a:spcBef>
              <a:spcPct val="0"/>
            </a:spcBef>
            <a:spcAft>
              <a:spcPct val="35000"/>
            </a:spcAft>
            <a:buNone/>
          </a:pPr>
          <a:r>
            <a:rPr lang="en-US" sz="800" kern="1200"/>
            <a:t>Age, cognitive abilities, school/work schedule and conditions,</a:t>
          </a:r>
        </a:p>
      </dsp:txBody>
      <dsp:txXfrm>
        <a:off x="1004" y="4351299"/>
        <a:ext cx="1645518" cy="561187"/>
      </dsp:txXfrm>
    </dsp:sp>
    <dsp:sp modelId="{987FF2C8-DECF-4C06-89A7-94F42B6306DF}">
      <dsp:nvSpPr>
        <dsp:cNvPr id="0" name=""/>
        <dsp:cNvSpPr/>
      </dsp:nvSpPr>
      <dsp:spPr>
        <a:xfrm>
          <a:off x="1646522" y="4351299"/>
          <a:ext cx="1645518" cy="561187"/>
        </a:xfrm>
        <a:prstGeom prst="rect">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6896" tIns="10160" rIns="56896" bIns="10160" numCol="1" spcCol="1270" anchor="ctr" anchorCtr="0">
          <a:noAutofit/>
        </a:bodyPr>
        <a:lstStyle/>
        <a:p>
          <a:pPr marL="0" lvl="0" indent="0" algn="ctr" defTabSz="355600">
            <a:lnSpc>
              <a:spcPct val="90000"/>
            </a:lnSpc>
            <a:spcBef>
              <a:spcPct val="0"/>
            </a:spcBef>
            <a:spcAft>
              <a:spcPct val="35000"/>
            </a:spcAft>
            <a:buNone/>
          </a:pPr>
          <a:r>
            <a:rPr lang="en-US" sz="800" kern="1200"/>
            <a:t>Health beliefs, support systems, social situation, financial concerns, cultural factors, literacy and numeracy </a:t>
          </a:r>
        </a:p>
      </dsp:txBody>
      <dsp:txXfrm>
        <a:off x="1646522" y="4351299"/>
        <a:ext cx="1645518" cy="561187"/>
      </dsp:txXfrm>
    </dsp:sp>
    <dsp:sp modelId="{3A8FADF7-C528-4381-B9E3-D90EE44F69DC}">
      <dsp:nvSpPr>
        <dsp:cNvPr id="0" name=""/>
        <dsp:cNvSpPr/>
      </dsp:nvSpPr>
      <dsp:spPr>
        <a:xfrm>
          <a:off x="3292040" y="4351299"/>
          <a:ext cx="1645518" cy="561187"/>
        </a:xfrm>
        <a:prstGeom prst="rect">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6896" tIns="10160" rIns="56896" bIns="10160" numCol="1" spcCol="1270" anchor="ctr" anchorCtr="0">
          <a:noAutofit/>
        </a:bodyPr>
        <a:lstStyle/>
        <a:p>
          <a:pPr marL="0" lvl="0" indent="0" algn="ctr" defTabSz="355600">
            <a:lnSpc>
              <a:spcPct val="90000"/>
            </a:lnSpc>
            <a:spcBef>
              <a:spcPct val="0"/>
            </a:spcBef>
            <a:spcAft>
              <a:spcPct val="35000"/>
            </a:spcAft>
            <a:buNone/>
          </a:pPr>
          <a:r>
            <a:rPr lang="en-US" sz="800" kern="1200"/>
            <a:t>Eating patterns, physical activity, (mathematical literacy)</a:t>
          </a:r>
        </a:p>
      </dsp:txBody>
      <dsp:txXfrm>
        <a:off x="3292040" y="4351299"/>
        <a:ext cx="1645518" cy="561187"/>
      </dsp:txXfrm>
    </dsp:sp>
    <dsp:sp modelId="{333BEC10-A41E-4632-BEEE-C6AB48F8C37F}">
      <dsp:nvSpPr>
        <dsp:cNvPr id="0" name=""/>
        <dsp:cNvSpPr/>
      </dsp:nvSpPr>
      <dsp:spPr>
        <a:xfrm>
          <a:off x="4937559" y="4351299"/>
          <a:ext cx="1645518" cy="561187"/>
        </a:xfrm>
        <a:prstGeom prst="rect">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6896" tIns="10160" rIns="56896" bIns="10160" numCol="1" spcCol="1270" anchor="ctr" anchorCtr="0">
          <a:noAutofit/>
        </a:bodyPr>
        <a:lstStyle/>
        <a:p>
          <a:pPr marL="0" lvl="0" indent="0" algn="ctr" defTabSz="355600">
            <a:lnSpc>
              <a:spcPct val="90000"/>
            </a:lnSpc>
            <a:spcBef>
              <a:spcPct val="0"/>
            </a:spcBef>
            <a:spcAft>
              <a:spcPct val="35000"/>
            </a:spcAft>
            <a:buNone/>
          </a:pPr>
          <a:r>
            <a:rPr lang="en-US" sz="800" kern="1200"/>
            <a:t>Diabetes history (duration, complications, and current use of medications), comorbidities, disabilities, health priorities, other medical conditions</a:t>
          </a:r>
        </a:p>
      </dsp:txBody>
      <dsp:txXfrm>
        <a:off x="4937559" y="4351299"/>
        <a:ext cx="1645518" cy="561187"/>
      </dsp:txXfrm>
    </dsp:sp>
    <dsp:sp modelId="{684B556D-9215-4062-BBE4-73834C90A899}">
      <dsp:nvSpPr>
        <dsp:cNvPr id="0" name=""/>
        <dsp:cNvSpPr/>
      </dsp:nvSpPr>
      <dsp:spPr>
        <a:xfrm>
          <a:off x="6583077" y="4351299"/>
          <a:ext cx="1645518" cy="561187"/>
        </a:xfrm>
        <a:prstGeom prst="rect">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6896" tIns="10160" rIns="56896" bIns="10160" numCol="1" spcCol="1270" anchor="ctr" anchorCtr="0">
          <a:noAutofit/>
        </a:bodyPr>
        <a:lstStyle/>
        <a:p>
          <a:pPr marL="0" lvl="0" indent="0" algn="ctr" defTabSz="355600">
            <a:lnSpc>
              <a:spcPct val="90000"/>
            </a:lnSpc>
            <a:spcBef>
              <a:spcPct val="0"/>
            </a:spcBef>
            <a:spcAft>
              <a:spcPct val="35000"/>
            </a:spcAft>
            <a:buNone/>
          </a:pPr>
          <a:r>
            <a:rPr lang="en-US" sz="800" kern="1200"/>
            <a:t>Preferences for care, access to health care services, and life expectancy</a:t>
          </a:r>
        </a:p>
      </dsp:txBody>
      <dsp:txXfrm>
        <a:off x="6583077" y="4351299"/>
        <a:ext cx="1645518" cy="561187"/>
      </dsp:txXfrm>
    </dsp:sp>
    <dsp:sp modelId="{26B5A276-0CA5-4DF0-A2E1-BFF5A8974D77}">
      <dsp:nvSpPr>
        <dsp:cNvPr id="0" name=""/>
        <dsp:cNvSpPr/>
      </dsp:nvSpPr>
      <dsp:spPr>
        <a:xfrm rot="10800000">
          <a:off x="0" y="1858893"/>
          <a:ext cx="8229600" cy="1876319"/>
        </a:xfrm>
        <a:prstGeom prst="upArrowCallou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a:outerShdw blurRad="38100" dist="25400" dir="5400000" rotWithShape="0">
            <a:srgbClr val="000000">
              <a:alpha val="40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63576" tIns="163576" rIns="163576" bIns="163576" numCol="1" spcCol="1270" anchor="ctr" anchorCtr="0">
          <a:noAutofit/>
        </a:bodyPr>
        <a:lstStyle/>
        <a:p>
          <a:pPr marL="0" lvl="0" indent="0" algn="ctr" defTabSz="1022350">
            <a:lnSpc>
              <a:spcPct val="90000"/>
            </a:lnSpc>
            <a:spcBef>
              <a:spcPct val="0"/>
            </a:spcBef>
            <a:spcAft>
              <a:spcPct val="35000"/>
            </a:spcAft>
            <a:buNone/>
          </a:pPr>
          <a:r>
            <a:rPr lang="en-US" sz="2300" kern="1200"/>
            <a:t>Goals and plans co-created by the care team and individual based on preferences, values, and goals. </a:t>
          </a:r>
        </a:p>
      </dsp:txBody>
      <dsp:txXfrm rot="10800000">
        <a:off x="0" y="1858893"/>
        <a:ext cx="8229600" cy="1219176"/>
      </dsp:txXfrm>
    </dsp:sp>
    <dsp:sp modelId="{B7C45E85-09EC-4122-B4B7-E4CD01AA162A}">
      <dsp:nvSpPr>
        <dsp:cNvPr id="0" name=""/>
        <dsp:cNvSpPr/>
      </dsp:nvSpPr>
      <dsp:spPr>
        <a:xfrm rot="10800000">
          <a:off x="0" y="872"/>
          <a:ext cx="8229600" cy="1876319"/>
        </a:xfrm>
        <a:prstGeom prst="upArrowCallou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a:outerShdw blurRad="38100" dist="25400" dir="5400000" rotWithShape="0">
            <a:srgbClr val="000000">
              <a:alpha val="40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63576" tIns="163576" rIns="163576" bIns="163576" numCol="1" spcCol="1270" anchor="ctr" anchorCtr="0">
          <a:noAutofit/>
        </a:bodyPr>
        <a:lstStyle/>
        <a:p>
          <a:pPr marL="0" lvl="0" indent="0" algn="ctr" defTabSz="1022350">
            <a:lnSpc>
              <a:spcPct val="90000"/>
            </a:lnSpc>
            <a:spcBef>
              <a:spcPct val="0"/>
            </a:spcBef>
            <a:spcAft>
              <a:spcPct val="35000"/>
            </a:spcAft>
            <a:buNone/>
          </a:pPr>
          <a:r>
            <a:rPr lang="en-US" sz="2300" kern="1200"/>
            <a:t>The goals of treatment for diabetes are to prevent or delay complications and optimize quality of life.</a:t>
          </a:r>
        </a:p>
      </dsp:txBody>
      <dsp:txXfrm rot="10800000">
        <a:off x="0" y="872"/>
        <a:ext cx="8229600" cy="121917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2F70EB6-BDEC-489D-89F6-26A186592C34}">
      <dsp:nvSpPr>
        <dsp:cNvPr id="0" name=""/>
        <dsp:cNvSpPr/>
      </dsp:nvSpPr>
      <dsp:spPr>
        <a:xfrm>
          <a:off x="0" y="371548"/>
          <a:ext cx="2605022" cy="1563013"/>
        </a:xfrm>
        <a:prstGeom prst="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US" sz="3100" kern="1200" dirty="0"/>
            <a:t>A1C lowering</a:t>
          </a:r>
        </a:p>
      </dsp:txBody>
      <dsp:txXfrm>
        <a:off x="0" y="371548"/>
        <a:ext cx="2605022" cy="1563013"/>
      </dsp:txXfrm>
    </dsp:sp>
    <dsp:sp modelId="{56D64140-1D42-4A8A-8C26-6A08A38C8607}">
      <dsp:nvSpPr>
        <dsp:cNvPr id="0" name=""/>
        <dsp:cNvSpPr/>
      </dsp:nvSpPr>
      <dsp:spPr>
        <a:xfrm>
          <a:off x="2865524" y="371548"/>
          <a:ext cx="2605022" cy="1563013"/>
        </a:xfrm>
        <a:prstGeom prst="rect">
          <a:avLst/>
        </a:prstGeom>
        <a:solidFill>
          <a:schemeClr val="accent2">
            <a:hueOff val="-1708698"/>
            <a:satOff val="4992"/>
            <a:lumOff val="-941"/>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US" sz="3100" kern="1200" dirty="0"/>
            <a:t>Modest weight loss</a:t>
          </a:r>
        </a:p>
      </dsp:txBody>
      <dsp:txXfrm>
        <a:off x="2865524" y="371548"/>
        <a:ext cx="2605022" cy="1563013"/>
      </dsp:txXfrm>
    </dsp:sp>
    <dsp:sp modelId="{6F91AC0C-9A58-409F-929E-77F0C5840F2E}">
      <dsp:nvSpPr>
        <dsp:cNvPr id="0" name=""/>
        <dsp:cNvSpPr/>
      </dsp:nvSpPr>
      <dsp:spPr>
        <a:xfrm>
          <a:off x="5731048" y="371548"/>
          <a:ext cx="2605022" cy="1563013"/>
        </a:xfrm>
        <a:prstGeom prst="rect">
          <a:avLst/>
        </a:prstGeom>
        <a:solidFill>
          <a:schemeClr val="accent2">
            <a:hueOff val="-3417396"/>
            <a:satOff val="9985"/>
            <a:lumOff val="-1882"/>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US" sz="3100" kern="1200" dirty="0"/>
            <a:t>Cardiovascular</a:t>
          </a:r>
        </a:p>
      </dsp:txBody>
      <dsp:txXfrm>
        <a:off x="5731048" y="371548"/>
        <a:ext cx="2605022" cy="1563013"/>
      </dsp:txXfrm>
    </dsp:sp>
    <dsp:sp modelId="{8FDD55A0-6520-4B00-9B88-8CE60EDF9BF2}">
      <dsp:nvSpPr>
        <dsp:cNvPr id="0" name=""/>
        <dsp:cNvSpPr/>
      </dsp:nvSpPr>
      <dsp:spPr>
        <a:xfrm>
          <a:off x="0" y="2195063"/>
          <a:ext cx="2605022" cy="1563013"/>
        </a:xfrm>
        <a:prstGeom prst="rect">
          <a:avLst/>
        </a:prstGeom>
        <a:solidFill>
          <a:schemeClr val="accent2">
            <a:hueOff val="-5126094"/>
            <a:satOff val="14977"/>
            <a:lumOff val="-2824"/>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US" sz="3100" kern="1200" dirty="0"/>
            <a:t>Renal</a:t>
          </a:r>
        </a:p>
      </dsp:txBody>
      <dsp:txXfrm>
        <a:off x="0" y="2195063"/>
        <a:ext cx="2605022" cy="1563013"/>
      </dsp:txXfrm>
    </dsp:sp>
    <dsp:sp modelId="{0A980518-64F4-43CC-B5F6-9FB4FAFBDDAD}">
      <dsp:nvSpPr>
        <dsp:cNvPr id="0" name=""/>
        <dsp:cNvSpPr/>
      </dsp:nvSpPr>
      <dsp:spPr>
        <a:xfrm>
          <a:off x="2865524" y="2195063"/>
          <a:ext cx="2605022" cy="1563013"/>
        </a:xfrm>
        <a:prstGeom prst="rect">
          <a:avLst/>
        </a:prstGeom>
        <a:solidFill>
          <a:schemeClr val="accent2">
            <a:hueOff val="-6834792"/>
            <a:satOff val="19970"/>
            <a:lumOff val="-3765"/>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US" sz="3100" kern="1200" dirty="0"/>
            <a:t>Heart failure</a:t>
          </a:r>
        </a:p>
      </dsp:txBody>
      <dsp:txXfrm>
        <a:off x="2865524" y="2195063"/>
        <a:ext cx="2605022" cy="1563013"/>
      </dsp:txXfrm>
    </dsp:sp>
    <dsp:sp modelId="{9C517C85-2AF3-49AE-9D9C-FA1D1F32A48A}">
      <dsp:nvSpPr>
        <dsp:cNvPr id="0" name=""/>
        <dsp:cNvSpPr/>
      </dsp:nvSpPr>
      <dsp:spPr>
        <a:xfrm>
          <a:off x="5731048" y="2195063"/>
          <a:ext cx="2605022" cy="1563013"/>
        </a:xfrm>
        <a:prstGeom prst="rect">
          <a:avLst/>
        </a:prstGeom>
        <a:solidFill>
          <a:schemeClr val="accent2">
            <a:hueOff val="-8543491"/>
            <a:satOff val="24962"/>
            <a:lumOff val="-4706"/>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US" sz="3100" kern="1200" dirty="0"/>
            <a:t>Blood pressure lowering </a:t>
          </a:r>
        </a:p>
      </dsp:txBody>
      <dsp:txXfrm>
        <a:off x="5731048" y="2195063"/>
        <a:ext cx="2605022" cy="1563013"/>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CC86CC-37D2-413A-978A-43FF7B81E24F}">
      <dsp:nvSpPr>
        <dsp:cNvPr id="0" name=""/>
        <dsp:cNvSpPr/>
      </dsp:nvSpPr>
      <dsp:spPr>
        <a:xfrm>
          <a:off x="0" y="819057"/>
          <a:ext cx="2494817" cy="1496890"/>
        </a:xfrm>
        <a:prstGeom prst="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US" sz="3100" kern="1200" dirty="0"/>
            <a:t>Genitourinary infections</a:t>
          </a:r>
        </a:p>
      </dsp:txBody>
      <dsp:txXfrm>
        <a:off x="0" y="819057"/>
        <a:ext cx="2494817" cy="1496890"/>
      </dsp:txXfrm>
    </dsp:sp>
    <dsp:sp modelId="{BE8198F7-13E9-4D8B-9AA4-217BDBF1EF9C}">
      <dsp:nvSpPr>
        <dsp:cNvPr id="0" name=""/>
        <dsp:cNvSpPr/>
      </dsp:nvSpPr>
      <dsp:spPr>
        <a:xfrm>
          <a:off x="2744299" y="819057"/>
          <a:ext cx="2494817" cy="1496890"/>
        </a:xfrm>
        <a:prstGeom prst="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US" sz="3100" kern="1200" dirty="0"/>
            <a:t>Volume depletion</a:t>
          </a:r>
        </a:p>
      </dsp:txBody>
      <dsp:txXfrm>
        <a:off x="2744299" y="819057"/>
        <a:ext cx="2494817" cy="1496890"/>
      </dsp:txXfrm>
    </dsp:sp>
    <dsp:sp modelId="{7DF6BD01-C8D1-4B2C-A29B-A4DE1E4D6406}">
      <dsp:nvSpPr>
        <dsp:cNvPr id="0" name=""/>
        <dsp:cNvSpPr/>
      </dsp:nvSpPr>
      <dsp:spPr>
        <a:xfrm>
          <a:off x="5488598" y="819057"/>
          <a:ext cx="2494817" cy="1496890"/>
        </a:xfrm>
        <a:prstGeom prst="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US" sz="3100" kern="1200" dirty="0"/>
            <a:t>Increased urination</a:t>
          </a:r>
        </a:p>
      </dsp:txBody>
      <dsp:txXfrm>
        <a:off x="5488598" y="819057"/>
        <a:ext cx="2494817" cy="1496890"/>
      </dsp:txXfrm>
    </dsp:sp>
    <dsp:sp modelId="{739A9A59-9483-4CA9-92F9-13FA27BF7B40}">
      <dsp:nvSpPr>
        <dsp:cNvPr id="0" name=""/>
        <dsp:cNvSpPr/>
      </dsp:nvSpPr>
      <dsp:spPr>
        <a:xfrm>
          <a:off x="0" y="2565429"/>
          <a:ext cx="2494817" cy="1496890"/>
        </a:xfrm>
        <a:prstGeom prst="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US" sz="3100" kern="1200" dirty="0"/>
            <a:t>Hypotension </a:t>
          </a:r>
        </a:p>
      </dsp:txBody>
      <dsp:txXfrm>
        <a:off x="0" y="2565429"/>
        <a:ext cx="2494817" cy="1496890"/>
      </dsp:txXfrm>
    </dsp:sp>
    <dsp:sp modelId="{66483604-3F2E-4533-95D3-93C6316DAA0B}">
      <dsp:nvSpPr>
        <dsp:cNvPr id="0" name=""/>
        <dsp:cNvSpPr/>
      </dsp:nvSpPr>
      <dsp:spPr>
        <a:xfrm>
          <a:off x="2744299" y="2565429"/>
          <a:ext cx="2494817" cy="1496890"/>
        </a:xfrm>
        <a:prstGeom prst="rect">
          <a:avLst/>
        </a:prstGeom>
        <a:solidFill>
          <a:schemeClr val="accent6">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US" sz="3100" kern="1200" dirty="0"/>
            <a:t>Electrolyte changes</a:t>
          </a:r>
        </a:p>
      </dsp:txBody>
      <dsp:txXfrm>
        <a:off x="2744299" y="2565429"/>
        <a:ext cx="2494817" cy="1496890"/>
      </dsp:txXfrm>
    </dsp:sp>
    <dsp:sp modelId="{44163750-5E48-44CF-B8E5-28AC45778A50}">
      <dsp:nvSpPr>
        <dsp:cNvPr id="0" name=""/>
        <dsp:cNvSpPr/>
      </dsp:nvSpPr>
      <dsp:spPr>
        <a:xfrm>
          <a:off x="5488598" y="2565429"/>
          <a:ext cx="2494817" cy="1496890"/>
        </a:xfrm>
        <a:prstGeom prst="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US" sz="3100" kern="1200" dirty="0"/>
            <a:t>Diabetes ketoacidosis (DKA)</a:t>
          </a:r>
        </a:p>
      </dsp:txBody>
      <dsp:txXfrm>
        <a:off x="5488598" y="2565429"/>
        <a:ext cx="2494817" cy="149689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053E173-1650-43AF-8AEE-C63389086CA7}">
      <dsp:nvSpPr>
        <dsp:cNvPr id="0" name=""/>
        <dsp:cNvSpPr/>
      </dsp:nvSpPr>
      <dsp:spPr>
        <a:xfrm>
          <a:off x="0" y="996921"/>
          <a:ext cx="2507456" cy="992955"/>
        </a:xfrm>
        <a:prstGeom prst="rect">
          <a:avLst/>
        </a:prstGeom>
        <a:solidFill>
          <a:schemeClr val="accent3">
            <a:hueOff val="0"/>
            <a:satOff val="0"/>
            <a:lumOff val="0"/>
            <a:alphaOff val="0"/>
          </a:schemeClr>
        </a:solidFill>
        <a:ln w="19050" cap="flat" cmpd="sng" algn="ctr">
          <a:solidFill>
            <a:schemeClr val="accent3">
              <a:hueOff val="0"/>
              <a:satOff val="0"/>
              <a:lumOff val="0"/>
              <a:alphaOff val="0"/>
            </a:schemeClr>
          </a:solidFill>
          <a:prstDash val="solid"/>
        </a:ln>
        <a:effectLst>
          <a:outerShdw blurRad="38100" dist="25400" dir="5400000" rotWithShape="0">
            <a:srgbClr val="000000">
              <a:alpha val="40000"/>
            </a:srgbClr>
          </a:outerShdw>
        </a:effectLst>
      </dsp:spPr>
      <dsp:style>
        <a:lnRef idx="2">
          <a:scrgbClr r="0" g="0" b="0"/>
        </a:lnRef>
        <a:fillRef idx="1">
          <a:scrgbClr r="0" g="0" b="0"/>
        </a:fillRef>
        <a:effectRef idx="1">
          <a:scrgbClr r="0" g="0" b="0"/>
        </a:effectRef>
        <a:fontRef idx="minor">
          <a:schemeClr val="lt1"/>
        </a:fontRef>
      </dsp:style>
      <dsp:txBody>
        <a:bodyPr spcFirstLastPara="0" vert="horz" wrap="square" lIns="170688" tIns="97536" rIns="170688" bIns="97536" numCol="1" spcCol="1270" anchor="ctr" anchorCtr="0">
          <a:noAutofit/>
        </a:bodyPr>
        <a:lstStyle/>
        <a:p>
          <a:pPr marL="0" lvl="0" indent="0" algn="ctr" defTabSz="1066800">
            <a:lnSpc>
              <a:spcPct val="90000"/>
            </a:lnSpc>
            <a:spcBef>
              <a:spcPct val="0"/>
            </a:spcBef>
            <a:spcAft>
              <a:spcPct val="35000"/>
            </a:spcAft>
            <a:buNone/>
          </a:pPr>
          <a:r>
            <a:rPr lang="en-US" sz="2400" kern="1200" dirty="0"/>
            <a:t>A1c less than 7% (individualize)</a:t>
          </a:r>
        </a:p>
      </dsp:txBody>
      <dsp:txXfrm>
        <a:off x="0" y="996921"/>
        <a:ext cx="2507456" cy="992955"/>
      </dsp:txXfrm>
    </dsp:sp>
    <dsp:sp modelId="{9369AD67-0C5A-468F-9B68-D64911E3B7E9}">
      <dsp:nvSpPr>
        <dsp:cNvPr id="0" name=""/>
        <dsp:cNvSpPr/>
      </dsp:nvSpPr>
      <dsp:spPr>
        <a:xfrm>
          <a:off x="2571" y="2006876"/>
          <a:ext cx="2507456" cy="2237003"/>
        </a:xfrm>
        <a:prstGeom prst="rect">
          <a:avLst/>
        </a:prstGeom>
        <a:solidFill>
          <a:schemeClr val="accent3">
            <a:alpha val="90000"/>
            <a:tint val="40000"/>
            <a:hueOff val="0"/>
            <a:satOff val="0"/>
            <a:lumOff val="0"/>
            <a:alphaOff val="0"/>
          </a:schemeClr>
        </a:solidFill>
        <a:ln w="19050" cap="flat" cmpd="sng" algn="ctr">
          <a:solidFill>
            <a:schemeClr val="accent3">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0678" tIns="90678" rIns="120904" bIns="136017" numCol="1" spcCol="1270" anchor="t" anchorCtr="0">
          <a:noAutofit/>
        </a:bodyPr>
        <a:lstStyle/>
        <a:p>
          <a:pPr marL="171450" lvl="1" indent="-171450" algn="l" defTabSz="755650">
            <a:lnSpc>
              <a:spcPct val="90000"/>
            </a:lnSpc>
            <a:spcBef>
              <a:spcPct val="0"/>
            </a:spcBef>
            <a:spcAft>
              <a:spcPct val="15000"/>
            </a:spcAft>
            <a:buChar char="•"/>
          </a:pPr>
          <a:r>
            <a:rPr lang="en-US" sz="1700" kern="1200"/>
            <a:t>Pre-meal BG 80-130</a:t>
          </a:r>
        </a:p>
        <a:p>
          <a:pPr marL="171450" lvl="1" indent="-171450" algn="l" defTabSz="755650">
            <a:lnSpc>
              <a:spcPct val="90000"/>
            </a:lnSpc>
            <a:spcBef>
              <a:spcPct val="0"/>
            </a:spcBef>
            <a:spcAft>
              <a:spcPct val="15000"/>
            </a:spcAft>
            <a:buChar char="•"/>
          </a:pPr>
          <a:r>
            <a:rPr lang="en-US" sz="1700" kern="1200"/>
            <a:t>Post meal BG &lt;180</a:t>
          </a:r>
        </a:p>
        <a:p>
          <a:pPr marL="171450" lvl="1" indent="-171450" algn="l" defTabSz="755650">
            <a:lnSpc>
              <a:spcPct val="90000"/>
            </a:lnSpc>
            <a:spcBef>
              <a:spcPct val="0"/>
            </a:spcBef>
            <a:spcAft>
              <a:spcPct val="15000"/>
            </a:spcAft>
            <a:buChar char="•"/>
          </a:pPr>
          <a:r>
            <a:rPr lang="en-US" sz="1700" kern="1200"/>
            <a:t>Time in Range (70-180) 70% of time</a:t>
          </a:r>
        </a:p>
      </dsp:txBody>
      <dsp:txXfrm>
        <a:off x="2571" y="2006876"/>
        <a:ext cx="2507456" cy="2237003"/>
      </dsp:txXfrm>
    </dsp:sp>
    <dsp:sp modelId="{D45443BD-AC5D-46DB-AD76-07DB4F1AF457}">
      <dsp:nvSpPr>
        <dsp:cNvPr id="0" name=""/>
        <dsp:cNvSpPr/>
      </dsp:nvSpPr>
      <dsp:spPr>
        <a:xfrm>
          <a:off x="2861071" y="1013920"/>
          <a:ext cx="2507456" cy="992955"/>
        </a:xfrm>
        <a:prstGeom prst="rect">
          <a:avLst/>
        </a:prstGeom>
        <a:solidFill>
          <a:schemeClr val="accent3">
            <a:hueOff val="0"/>
            <a:satOff val="0"/>
            <a:lumOff val="0"/>
            <a:alphaOff val="0"/>
          </a:schemeClr>
        </a:solidFill>
        <a:ln w="19050" cap="flat" cmpd="sng" algn="ctr">
          <a:solidFill>
            <a:schemeClr val="accent3">
              <a:hueOff val="0"/>
              <a:satOff val="0"/>
              <a:lumOff val="0"/>
              <a:alphaOff val="0"/>
            </a:schemeClr>
          </a:solidFill>
          <a:prstDash val="solid"/>
        </a:ln>
        <a:effectLst>
          <a:outerShdw blurRad="38100" dist="25400" dir="5400000" rotWithShape="0">
            <a:srgbClr val="000000">
              <a:alpha val="40000"/>
            </a:srgbClr>
          </a:outerShdw>
        </a:effectLst>
      </dsp:spPr>
      <dsp:style>
        <a:lnRef idx="2">
          <a:scrgbClr r="0" g="0" b="0"/>
        </a:lnRef>
        <a:fillRef idx="1">
          <a:scrgbClr r="0" g="0" b="0"/>
        </a:fillRef>
        <a:effectRef idx="1">
          <a:scrgbClr r="0" g="0" b="0"/>
        </a:effectRef>
        <a:fontRef idx="minor">
          <a:schemeClr val="lt1"/>
        </a:fontRef>
      </dsp:style>
      <dsp:txBody>
        <a:bodyPr spcFirstLastPara="0" vert="horz" wrap="square" lIns="120904" tIns="69088" rIns="120904" bIns="69088" numCol="1" spcCol="1270" anchor="ctr" anchorCtr="0">
          <a:noAutofit/>
        </a:bodyPr>
        <a:lstStyle/>
        <a:p>
          <a:pPr marL="0" lvl="0" indent="0" algn="ctr" defTabSz="755650">
            <a:lnSpc>
              <a:spcPct val="90000"/>
            </a:lnSpc>
            <a:spcBef>
              <a:spcPct val="0"/>
            </a:spcBef>
            <a:spcAft>
              <a:spcPct val="35000"/>
            </a:spcAft>
            <a:buNone/>
          </a:pPr>
          <a:r>
            <a:rPr lang="en-US" sz="1700" kern="1200" dirty="0"/>
            <a:t>Blood Pressure </a:t>
          </a:r>
        </a:p>
        <a:p>
          <a:pPr marL="0" lvl="0" indent="0" algn="ctr" defTabSz="755650">
            <a:lnSpc>
              <a:spcPct val="90000"/>
            </a:lnSpc>
            <a:spcBef>
              <a:spcPct val="0"/>
            </a:spcBef>
            <a:spcAft>
              <a:spcPct val="35000"/>
            </a:spcAft>
            <a:buNone/>
          </a:pPr>
          <a:r>
            <a:rPr lang="en-US" sz="1700" kern="1200" dirty="0"/>
            <a:t>&lt;130/80</a:t>
          </a:r>
        </a:p>
        <a:p>
          <a:pPr marL="0" lvl="0" indent="0" algn="ctr" defTabSz="755650">
            <a:lnSpc>
              <a:spcPct val="90000"/>
            </a:lnSpc>
            <a:spcBef>
              <a:spcPct val="0"/>
            </a:spcBef>
            <a:spcAft>
              <a:spcPct val="35000"/>
            </a:spcAft>
            <a:buNone/>
          </a:pPr>
          <a:r>
            <a:rPr lang="en-US" sz="1700" kern="1200" dirty="0"/>
            <a:t>&lt;120/80 for high risk</a:t>
          </a:r>
        </a:p>
      </dsp:txBody>
      <dsp:txXfrm>
        <a:off x="2861071" y="1013920"/>
        <a:ext cx="2507456" cy="992955"/>
      </dsp:txXfrm>
    </dsp:sp>
    <dsp:sp modelId="{0A1FD71D-242E-424B-ACA3-86467AF3F40D}">
      <dsp:nvSpPr>
        <dsp:cNvPr id="0" name=""/>
        <dsp:cNvSpPr/>
      </dsp:nvSpPr>
      <dsp:spPr>
        <a:xfrm>
          <a:off x="2861071" y="1988823"/>
          <a:ext cx="2507456" cy="2237003"/>
        </a:xfrm>
        <a:prstGeom prst="rect">
          <a:avLst/>
        </a:prstGeom>
        <a:blipFill rotWithShape="0">
          <a:blip xmlns:r="http://schemas.openxmlformats.org/officeDocument/2006/relationships" r:embed="rId1"/>
          <a:srcRect/>
          <a:stretch>
            <a:fillRect t="-9000" b="-9000"/>
          </a:stretch>
        </a:blipFill>
        <a:ln w="19050" cap="flat" cmpd="sng" algn="ctr">
          <a:solidFill>
            <a:schemeClr val="accent3">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56700CC-C086-48F6-AD3F-D513493A395C}">
      <dsp:nvSpPr>
        <dsp:cNvPr id="0" name=""/>
        <dsp:cNvSpPr/>
      </dsp:nvSpPr>
      <dsp:spPr>
        <a:xfrm>
          <a:off x="5701217" y="998221"/>
          <a:ext cx="2507456" cy="992955"/>
        </a:xfrm>
        <a:prstGeom prst="rect">
          <a:avLst/>
        </a:prstGeom>
        <a:solidFill>
          <a:schemeClr val="accent3">
            <a:hueOff val="0"/>
            <a:satOff val="0"/>
            <a:lumOff val="0"/>
            <a:alphaOff val="0"/>
          </a:schemeClr>
        </a:solidFill>
        <a:ln w="19050" cap="flat" cmpd="sng" algn="ctr">
          <a:solidFill>
            <a:schemeClr val="accent3">
              <a:hueOff val="0"/>
              <a:satOff val="0"/>
              <a:lumOff val="0"/>
              <a:alphaOff val="0"/>
            </a:schemeClr>
          </a:solidFill>
          <a:prstDash val="solid"/>
        </a:ln>
        <a:effectLst>
          <a:outerShdw blurRad="38100" dist="25400" dir="5400000" rotWithShape="0">
            <a:srgbClr val="000000">
              <a:alpha val="40000"/>
            </a:srgbClr>
          </a:outerShdw>
        </a:effectLst>
      </dsp:spPr>
      <dsp:style>
        <a:lnRef idx="2">
          <a:scrgbClr r="0" g="0" b="0"/>
        </a:lnRef>
        <a:fillRef idx="1">
          <a:scrgbClr r="0" g="0" b="0"/>
        </a:fillRef>
        <a:effectRef idx="1">
          <a:scrgbClr r="0" g="0" b="0"/>
        </a:effectRef>
        <a:fontRef idx="minor">
          <a:schemeClr val="lt1"/>
        </a:fontRef>
      </dsp:style>
      <dsp:txBody>
        <a:bodyPr spcFirstLastPara="0" vert="horz" wrap="square" lIns="227584" tIns="130048" rIns="227584" bIns="130048" numCol="1" spcCol="1270" anchor="ctr" anchorCtr="0">
          <a:noAutofit/>
        </a:bodyPr>
        <a:lstStyle/>
        <a:p>
          <a:pPr marL="0" lvl="0" indent="0" algn="ctr" defTabSz="1422400">
            <a:lnSpc>
              <a:spcPct val="90000"/>
            </a:lnSpc>
            <a:spcBef>
              <a:spcPct val="0"/>
            </a:spcBef>
            <a:spcAft>
              <a:spcPct val="35000"/>
            </a:spcAft>
            <a:buNone/>
          </a:pPr>
          <a:r>
            <a:rPr lang="en-US" sz="3200" kern="1200" dirty="0"/>
            <a:t>Cholesterol</a:t>
          </a:r>
          <a:r>
            <a:rPr lang="en-US" sz="1700" kern="1200" dirty="0"/>
            <a:t> </a:t>
          </a:r>
        </a:p>
      </dsp:txBody>
      <dsp:txXfrm>
        <a:off x="5701217" y="998221"/>
        <a:ext cx="2507456" cy="992955"/>
      </dsp:txXfrm>
    </dsp:sp>
    <dsp:sp modelId="{AB6AA589-5E9F-4487-91D4-EF4104459D60}">
      <dsp:nvSpPr>
        <dsp:cNvPr id="0" name=""/>
        <dsp:cNvSpPr/>
      </dsp:nvSpPr>
      <dsp:spPr>
        <a:xfrm>
          <a:off x="5719571" y="2006876"/>
          <a:ext cx="2507456" cy="2237003"/>
        </a:xfrm>
        <a:prstGeom prst="rect">
          <a:avLst/>
        </a:prstGeom>
        <a:solidFill>
          <a:schemeClr val="accent3">
            <a:alpha val="90000"/>
            <a:tint val="40000"/>
            <a:hueOff val="0"/>
            <a:satOff val="0"/>
            <a:lumOff val="0"/>
            <a:alphaOff val="0"/>
          </a:schemeClr>
        </a:solidFill>
        <a:ln w="19050" cap="flat" cmpd="sng" algn="ctr">
          <a:solidFill>
            <a:schemeClr val="accent3">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0678" tIns="90678" rIns="120904" bIns="136017" numCol="1" spcCol="1270" anchor="t" anchorCtr="0">
          <a:noAutofit/>
        </a:bodyPr>
        <a:lstStyle/>
        <a:p>
          <a:pPr marL="171450" lvl="1" indent="-171450" algn="l" defTabSz="755650">
            <a:lnSpc>
              <a:spcPct val="90000"/>
            </a:lnSpc>
            <a:spcBef>
              <a:spcPct val="0"/>
            </a:spcBef>
            <a:spcAft>
              <a:spcPct val="15000"/>
            </a:spcAft>
            <a:buChar char="•"/>
          </a:pPr>
          <a:r>
            <a:rPr lang="en-US" sz="1700" kern="1200">
              <a:latin typeface="Calibri" panose="020F0502020204030204" pitchFamily="34" charset="0"/>
              <a:ea typeface="Calibri" panose="020F0502020204030204" pitchFamily="34" charset="0"/>
              <a:cs typeface="Calibri" panose="020F0502020204030204" pitchFamily="34" charset="0"/>
            </a:rPr>
            <a:t>Statin therapy based on age &amp; risk status</a:t>
          </a:r>
        </a:p>
        <a:p>
          <a:pPr marL="171450" lvl="1" indent="-171450" algn="l" defTabSz="755650">
            <a:lnSpc>
              <a:spcPct val="90000"/>
            </a:lnSpc>
            <a:spcBef>
              <a:spcPct val="0"/>
            </a:spcBef>
            <a:spcAft>
              <a:spcPct val="15000"/>
            </a:spcAft>
            <a:buChar char="•"/>
          </a:pPr>
          <a:r>
            <a:rPr lang="en-US" sz="1700" kern="1200" dirty="0">
              <a:latin typeface="Calibri" panose="020F0502020204030204" pitchFamily="34" charset="0"/>
              <a:ea typeface="Calibri" panose="020F0502020204030204" pitchFamily="34" charset="0"/>
              <a:cs typeface="Calibri" panose="020F0502020204030204" pitchFamily="34" charset="0"/>
            </a:rPr>
            <a:t>If 40+ with ASCVD Risk, decrease LDL by 50%, LDL &lt;70</a:t>
          </a:r>
        </a:p>
        <a:p>
          <a:pPr marL="171450" lvl="1" indent="-171450" algn="l" defTabSz="755650">
            <a:lnSpc>
              <a:spcPct val="90000"/>
            </a:lnSpc>
            <a:spcBef>
              <a:spcPct val="0"/>
            </a:spcBef>
            <a:spcAft>
              <a:spcPct val="15000"/>
            </a:spcAft>
            <a:buChar char="•"/>
          </a:pPr>
          <a:r>
            <a:rPr lang="en-US" sz="1700" kern="1200">
              <a:latin typeface="Calibri" panose="020F0502020204030204" pitchFamily="34" charset="0"/>
              <a:ea typeface="Calibri" panose="020F0502020204030204" pitchFamily="34" charset="0"/>
              <a:cs typeface="Calibri" panose="020F0502020204030204" pitchFamily="34" charset="0"/>
            </a:rPr>
            <a:t>If 40+ with ASCVD, decrease LDL by 50%, LDL &lt;55</a:t>
          </a:r>
        </a:p>
      </dsp:txBody>
      <dsp:txXfrm>
        <a:off x="5719571" y="2006876"/>
        <a:ext cx="2507456" cy="2237003"/>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E199D17-4EB5-4924-A986-ADBBA43FE192}">
      <dsp:nvSpPr>
        <dsp:cNvPr id="0" name=""/>
        <dsp:cNvSpPr/>
      </dsp:nvSpPr>
      <dsp:spPr>
        <a:xfrm>
          <a:off x="0" y="0"/>
          <a:ext cx="8229600"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12AE73C-6F71-4305-AADB-B7E2B75E47F0}">
      <dsp:nvSpPr>
        <dsp:cNvPr id="0" name=""/>
        <dsp:cNvSpPr/>
      </dsp:nvSpPr>
      <dsp:spPr>
        <a:xfrm>
          <a:off x="0" y="0"/>
          <a:ext cx="8229600" cy="12344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t" anchorCtr="0">
          <a:noAutofit/>
        </a:bodyPr>
        <a:lstStyle/>
        <a:p>
          <a:pPr marL="0" lvl="0" indent="0" algn="l" defTabSz="1155700">
            <a:lnSpc>
              <a:spcPct val="90000"/>
            </a:lnSpc>
            <a:spcBef>
              <a:spcPct val="0"/>
            </a:spcBef>
            <a:spcAft>
              <a:spcPct val="35000"/>
            </a:spcAft>
            <a:buNone/>
          </a:pPr>
          <a:r>
            <a:rPr lang="en-US" sz="2600" b="0" i="0" kern="1200"/>
            <a:t>Food insecurity, housing instability, underinsured, under-resourced living areas is associated with increased risk of hypoglycemia-related emergency department visits</a:t>
          </a:r>
          <a:endParaRPr lang="en-US" sz="2600" kern="1200"/>
        </a:p>
      </dsp:txBody>
      <dsp:txXfrm>
        <a:off x="0" y="0"/>
        <a:ext cx="8229600" cy="1234440"/>
      </dsp:txXfrm>
    </dsp:sp>
    <dsp:sp modelId="{BCD409EB-1EDC-4A49-B3BF-7747A19F910D}">
      <dsp:nvSpPr>
        <dsp:cNvPr id="0" name=""/>
        <dsp:cNvSpPr/>
      </dsp:nvSpPr>
      <dsp:spPr>
        <a:xfrm>
          <a:off x="0" y="1234440"/>
          <a:ext cx="8229600"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D09718B-F78E-4962-B283-D1C25C95208E}">
      <dsp:nvSpPr>
        <dsp:cNvPr id="0" name=""/>
        <dsp:cNvSpPr/>
      </dsp:nvSpPr>
      <dsp:spPr>
        <a:xfrm>
          <a:off x="0" y="1234440"/>
          <a:ext cx="8229600" cy="12344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t" anchorCtr="0">
          <a:noAutofit/>
        </a:bodyPr>
        <a:lstStyle/>
        <a:p>
          <a:pPr marL="0" lvl="0" indent="0" algn="l" defTabSz="1155700">
            <a:lnSpc>
              <a:spcPct val="90000"/>
            </a:lnSpc>
            <a:spcBef>
              <a:spcPct val="0"/>
            </a:spcBef>
            <a:spcAft>
              <a:spcPct val="35000"/>
            </a:spcAft>
            <a:buNone/>
          </a:pPr>
          <a:r>
            <a:rPr lang="en-US" sz="2600" kern="1200" dirty="0"/>
            <a:t>Identify if fasting part of religious observances</a:t>
          </a:r>
        </a:p>
      </dsp:txBody>
      <dsp:txXfrm>
        <a:off x="0" y="1234440"/>
        <a:ext cx="8229600" cy="1234440"/>
      </dsp:txXfrm>
    </dsp:sp>
    <dsp:sp modelId="{87B13E99-2151-4504-BE49-CF33F95C8AAB}">
      <dsp:nvSpPr>
        <dsp:cNvPr id="0" name=""/>
        <dsp:cNvSpPr/>
      </dsp:nvSpPr>
      <dsp:spPr>
        <a:xfrm>
          <a:off x="0" y="2468880"/>
          <a:ext cx="8229600"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17804F3-34D0-4E20-B641-BCED269559EB}">
      <dsp:nvSpPr>
        <dsp:cNvPr id="0" name=""/>
        <dsp:cNvSpPr/>
      </dsp:nvSpPr>
      <dsp:spPr>
        <a:xfrm>
          <a:off x="0" y="2468880"/>
          <a:ext cx="8229600" cy="12344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t" anchorCtr="0">
          <a:noAutofit/>
        </a:bodyPr>
        <a:lstStyle/>
        <a:p>
          <a:pPr marL="0" lvl="0" indent="0" algn="l" defTabSz="1155700">
            <a:lnSpc>
              <a:spcPct val="90000"/>
            </a:lnSpc>
            <a:spcBef>
              <a:spcPct val="0"/>
            </a:spcBef>
            <a:spcAft>
              <a:spcPct val="35000"/>
            </a:spcAft>
            <a:buNone/>
          </a:pPr>
          <a:r>
            <a:rPr lang="en-US" sz="2600" kern="1200" dirty="0"/>
            <a:t>Young children and older adults at highest risk due to lack of recognition of hypo symptoms</a:t>
          </a:r>
        </a:p>
      </dsp:txBody>
      <dsp:txXfrm>
        <a:off x="0" y="2468880"/>
        <a:ext cx="8229600" cy="1234440"/>
      </dsp:txXfrm>
    </dsp:sp>
    <dsp:sp modelId="{DFC969EF-87D5-4687-80AF-42CD0C25510E}">
      <dsp:nvSpPr>
        <dsp:cNvPr id="0" name=""/>
        <dsp:cNvSpPr/>
      </dsp:nvSpPr>
      <dsp:spPr>
        <a:xfrm>
          <a:off x="0" y="3703320"/>
          <a:ext cx="8229600"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668B740-782A-4E2B-949A-2A5F7EB620CD}">
      <dsp:nvSpPr>
        <dsp:cNvPr id="0" name=""/>
        <dsp:cNvSpPr/>
      </dsp:nvSpPr>
      <dsp:spPr>
        <a:xfrm>
          <a:off x="0" y="3703320"/>
          <a:ext cx="8229600" cy="12344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t" anchorCtr="0">
          <a:noAutofit/>
        </a:bodyPr>
        <a:lstStyle/>
        <a:p>
          <a:pPr marL="0" lvl="0" indent="0" algn="l" defTabSz="1155700">
            <a:lnSpc>
              <a:spcPct val="90000"/>
            </a:lnSpc>
            <a:spcBef>
              <a:spcPct val="0"/>
            </a:spcBef>
            <a:spcAft>
              <a:spcPct val="35000"/>
            </a:spcAft>
            <a:buNone/>
          </a:pPr>
          <a:r>
            <a:rPr lang="en-US" sz="2600" b="0" i="0" kern="1200"/>
            <a:t>Insulin pumps with automated low-glucose suspend and automated insulin delivery systems have been shown to be effective in reducing hypoglycemia in type 1 diabetes</a:t>
          </a:r>
          <a:endParaRPr lang="en-US" sz="2600" kern="1200"/>
        </a:p>
      </dsp:txBody>
      <dsp:txXfrm>
        <a:off x="0" y="3703320"/>
        <a:ext cx="8229600" cy="1234440"/>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053E173-1650-43AF-8AEE-C63389086CA7}">
      <dsp:nvSpPr>
        <dsp:cNvPr id="0" name=""/>
        <dsp:cNvSpPr/>
      </dsp:nvSpPr>
      <dsp:spPr>
        <a:xfrm>
          <a:off x="0" y="836901"/>
          <a:ext cx="2507456" cy="992955"/>
        </a:xfrm>
        <a:prstGeom prst="rect">
          <a:avLst/>
        </a:prstGeom>
        <a:solidFill>
          <a:schemeClr val="accent3">
            <a:hueOff val="0"/>
            <a:satOff val="0"/>
            <a:lumOff val="0"/>
            <a:alphaOff val="0"/>
          </a:schemeClr>
        </a:solidFill>
        <a:ln w="19050" cap="flat" cmpd="sng" algn="ctr">
          <a:solidFill>
            <a:schemeClr val="accent3">
              <a:hueOff val="0"/>
              <a:satOff val="0"/>
              <a:lumOff val="0"/>
              <a:alphaOff val="0"/>
            </a:schemeClr>
          </a:solidFill>
          <a:prstDash val="solid"/>
        </a:ln>
        <a:effectLst>
          <a:outerShdw blurRad="38100" dist="25400" dir="5400000" rotWithShape="0">
            <a:srgbClr val="000000">
              <a:alpha val="40000"/>
            </a:srgbClr>
          </a:outerShdw>
        </a:effectLst>
      </dsp:spPr>
      <dsp:style>
        <a:lnRef idx="2">
          <a:scrgbClr r="0" g="0" b="0"/>
        </a:lnRef>
        <a:fillRef idx="1">
          <a:scrgbClr r="0" g="0" b="0"/>
        </a:fillRef>
        <a:effectRef idx="1">
          <a:scrgbClr r="0" g="0" b="0"/>
        </a:effectRef>
        <a:fontRef idx="minor">
          <a:schemeClr val="lt1"/>
        </a:fontRef>
      </dsp:style>
      <dsp:txBody>
        <a:bodyPr spcFirstLastPara="0" vert="horz" wrap="square" lIns="170688" tIns="97536" rIns="170688" bIns="97536" numCol="1" spcCol="1270" anchor="ctr" anchorCtr="0">
          <a:noAutofit/>
        </a:bodyPr>
        <a:lstStyle/>
        <a:p>
          <a:pPr marL="0" lvl="0" indent="0" algn="ctr" defTabSz="1066800">
            <a:lnSpc>
              <a:spcPct val="90000"/>
            </a:lnSpc>
            <a:spcBef>
              <a:spcPct val="0"/>
            </a:spcBef>
            <a:spcAft>
              <a:spcPct val="35000"/>
            </a:spcAft>
            <a:buNone/>
          </a:pPr>
          <a:r>
            <a:rPr lang="en-US" sz="2400" kern="1200" dirty="0"/>
            <a:t>A1c less than 7% (individualize)</a:t>
          </a:r>
        </a:p>
      </dsp:txBody>
      <dsp:txXfrm>
        <a:off x="0" y="836901"/>
        <a:ext cx="2507456" cy="992955"/>
      </dsp:txXfrm>
    </dsp:sp>
    <dsp:sp modelId="{9369AD67-0C5A-468F-9B68-D64911E3B7E9}">
      <dsp:nvSpPr>
        <dsp:cNvPr id="0" name=""/>
        <dsp:cNvSpPr/>
      </dsp:nvSpPr>
      <dsp:spPr>
        <a:xfrm>
          <a:off x="2571" y="1846856"/>
          <a:ext cx="2507456" cy="2237003"/>
        </a:xfrm>
        <a:prstGeom prst="rect">
          <a:avLst/>
        </a:prstGeom>
        <a:solidFill>
          <a:schemeClr val="accent3">
            <a:alpha val="90000"/>
            <a:tint val="40000"/>
            <a:hueOff val="0"/>
            <a:satOff val="0"/>
            <a:lumOff val="0"/>
            <a:alphaOff val="0"/>
          </a:schemeClr>
        </a:solidFill>
        <a:ln w="19050" cap="flat" cmpd="sng" algn="ctr">
          <a:solidFill>
            <a:schemeClr val="accent3">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0678" tIns="90678" rIns="120904" bIns="136017" numCol="1" spcCol="1270" anchor="t" anchorCtr="0">
          <a:noAutofit/>
        </a:bodyPr>
        <a:lstStyle/>
        <a:p>
          <a:pPr marL="171450" lvl="1" indent="-171450" algn="l" defTabSz="755650">
            <a:lnSpc>
              <a:spcPct val="90000"/>
            </a:lnSpc>
            <a:spcBef>
              <a:spcPct val="0"/>
            </a:spcBef>
            <a:spcAft>
              <a:spcPct val="15000"/>
            </a:spcAft>
            <a:buChar char="•"/>
          </a:pPr>
          <a:r>
            <a:rPr lang="en-US" sz="1700" kern="1200"/>
            <a:t>Pre-meal BG 80-130</a:t>
          </a:r>
        </a:p>
        <a:p>
          <a:pPr marL="171450" lvl="1" indent="-171450" algn="l" defTabSz="755650">
            <a:lnSpc>
              <a:spcPct val="90000"/>
            </a:lnSpc>
            <a:spcBef>
              <a:spcPct val="0"/>
            </a:spcBef>
            <a:spcAft>
              <a:spcPct val="15000"/>
            </a:spcAft>
            <a:buChar char="•"/>
          </a:pPr>
          <a:r>
            <a:rPr lang="en-US" sz="1700" kern="1200"/>
            <a:t>Post meal BG &lt;180</a:t>
          </a:r>
        </a:p>
        <a:p>
          <a:pPr marL="171450" lvl="1" indent="-171450" algn="l" defTabSz="755650">
            <a:lnSpc>
              <a:spcPct val="90000"/>
            </a:lnSpc>
            <a:spcBef>
              <a:spcPct val="0"/>
            </a:spcBef>
            <a:spcAft>
              <a:spcPct val="15000"/>
            </a:spcAft>
            <a:buChar char="•"/>
          </a:pPr>
          <a:r>
            <a:rPr lang="en-US" sz="1700" kern="1200"/>
            <a:t>Time in Range (70-180) 70% of time</a:t>
          </a:r>
        </a:p>
      </dsp:txBody>
      <dsp:txXfrm>
        <a:off x="2571" y="1846856"/>
        <a:ext cx="2507456" cy="2237003"/>
      </dsp:txXfrm>
    </dsp:sp>
    <dsp:sp modelId="{D45443BD-AC5D-46DB-AD76-07DB4F1AF457}">
      <dsp:nvSpPr>
        <dsp:cNvPr id="0" name=""/>
        <dsp:cNvSpPr/>
      </dsp:nvSpPr>
      <dsp:spPr>
        <a:xfrm>
          <a:off x="2861071" y="853900"/>
          <a:ext cx="2507456" cy="992955"/>
        </a:xfrm>
        <a:prstGeom prst="rect">
          <a:avLst/>
        </a:prstGeom>
        <a:solidFill>
          <a:schemeClr val="accent3">
            <a:hueOff val="0"/>
            <a:satOff val="0"/>
            <a:lumOff val="0"/>
            <a:alphaOff val="0"/>
          </a:schemeClr>
        </a:solidFill>
        <a:ln w="19050" cap="flat" cmpd="sng" algn="ctr">
          <a:solidFill>
            <a:schemeClr val="accent3">
              <a:hueOff val="0"/>
              <a:satOff val="0"/>
              <a:lumOff val="0"/>
              <a:alphaOff val="0"/>
            </a:schemeClr>
          </a:solidFill>
          <a:prstDash val="solid"/>
        </a:ln>
        <a:effectLst>
          <a:outerShdw blurRad="38100" dist="25400" dir="5400000" rotWithShape="0">
            <a:srgbClr val="000000">
              <a:alpha val="40000"/>
            </a:srgbClr>
          </a:outerShdw>
        </a:effectLst>
      </dsp:spPr>
      <dsp:style>
        <a:lnRef idx="2">
          <a:scrgbClr r="0" g="0" b="0"/>
        </a:lnRef>
        <a:fillRef idx="1">
          <a:scrgbClr r="0" g="0" b="0"/>
        </a:fillRef>
        <a:effectRef idx="1">
          <a:scrgbClr r="0" g="0" b="0"/>
        </a:effectRef>
        <a:fontRef idx="minor">
          <a:schemeClr val="lt1"/>
        </a:fontRef>
      </dsp:style>
      <dsp:txBody>
        <a:bodyPr spcFirstLastPara="0" vert="horz" wrap="square" lIns="120904" tIns="69088" rIns="120904" bIns="69088" numCol="1" spcCol="1270" anchor="ctr" anchorCtr="0">
          <a:noAutofit/>
        </a:bodyPr>
        <a:lstStyle/>
        <a:p>
          <a:pPr marL="0" lvl="0" indent="0" algn="ctr" defTabSz="755650">
            <a:lnSpc>
              <a:spcPct val="90000"/>
            </a:lnSpc>
            <a:spcBef>
              <a:spcPct val="0"/>
            </a:spcBef>
            <a:spcAft>
              <a:spcPct val="35000"/>
            </a:spcAft>
            <a:buNone/>
          </a:pPr>
          <a:r>
            <a:rPr lang="en-US" sz="1700" kern="1200" dirty="0"/>
            <a:t>Blood Pressure </a:t>
          </a:r>
        </a:p>
        <a:p>
          <a:pPr marL="0" lvl="0" indent="0" algn="ctr" defTabSz="755650">
            <a:lnSpc>
              <a:spcPct val="90000"/>
            </a:lnSpc>
            <a:spcBef>
              <a:spcPct val="0"/>
            </a:spcBef>
            <a:spcAft>
              <a:spcPct val="35000"/>
            </a:spcAft>
            <a:buNone/>
          </a:pPr>
          <a:r>
            <a:rPr lang="en-US" sz="1700" kern="1200" dirty="0"/>
            <a:t>&lt;130/80</a:t>
          </a:r>
        </a:p>
        <a:p>
          <a:pPr marL="0" lvl="0" indent="0" algn="ctr" defTabSz="755650">
            <a:lnSpc>
              <a:spcPct val="90000"/>
            </a:lnSpc>
            <a:spcBef>
              <a:spcPct val="0"/>
            </a:spcBef>
            <a:spcAft>
              <a:spcPct val="35000"/>
            </a:spcAft>
            <a:buNone/>
          </a:pPr>
          <a:r>
            <a:rPr lang="en-US" sz="1700" kern="1200" dirty="0"/>
            <a:t>&lt;120/80 for high risk</a:t>
          </a:r>
        </a:p>
      </dsp:txBody>
      <dsp:txXfrm>
        <a:off x="2861071" y="853900"/>
        <a:ext cx="2507456" cy="992955"/>
      </dsp:txXfrm>
    </dsp:sp>
    <dsp:sp modelId="{0A1FD71D-242E-424B-ACA3-86467AF3F40D}">
      <dsp:nvSpPr>
        <dsp:cNvPr id="0" name=""/>
        <dsp:cNvSpPr/>
      </dsp:nvSpPr>
      <dsp:spPr>
        <a:xfrm>
          <a:off x="2861071" y="1828803"/>
          <a:ext cx="2507456" cy="2237003"/>
        </a:xfrm>
        <a:prstGeom prst="rect">
          <a:avLst/>
        </a:prstGeom>
        <a:blipFill rotWithShape="0">
          <a:blip xmlns:r="http://schemas.openxmlformats.org/officeDocument/2006/relationships" r:embed="rId1"/>
          <a:srcRect/>
          <a:stretch>
            <a:fillRect t="-9000" b="-9000"/>
          </a:stretch>
        </a:blipFill>
        <a:ln w="19050" cap="flat" cmpd="sng" algn="ctr">
          <a:solidFill>
            <a:schemeClr val="accent3">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56700CC-C086-48F6-AD3F-D513493A395C}">
      <dsp:nvSpPr>
        <dsp:cNvPr id="0" name=""/>
        <dsp:cNvSpPr/>
      </dsp:nvSpPr>
      <dsp:spPr>
        <a:xfrm>
          <a:off x="5701217" y="838201"/>
          <a:ext cx="2507456" cy="992955"/>
        </a:xfrm>
        <a:prstGeom prst="rect">
          <a:avLst/>
        </a:prstGeom>
        <a:solidFill>
          <a:schemeClr val="accent3">
            <a:hueOff val="0"/>
            <a:satOff val="0"/>
            <a:lumOff val="0"/>
            <a:alphaOff val="0"/>
          </a:schemeClr>
        </a:solidFill>
        <a:ln w="19050" cap="flat" cmpd="sng" algn="ctr">
          <a:solidFill>
            <a:schemeClr val="accent3">
              <a:hueOff val="0"/>
              <a:satOff val="0"/>
              <a:lumOff val="0"/>
              <a:alphaOff val="0"/>
            </a:schemeClr>
          </a:solidFill>
          <a:prstDash val="solid"/>
        </a:ln>
        <a:effectLst>
          <a:outerShdw blurRad="38100" dist="25400" dir="5400000" rotWithShape="0">
            <a:srgbClr val="000000">
              <a:alpha val="40000"/>
            </a:srgbClr>
          </a:outerShdw>
        </a:effectLst>
      </dsp:spPr>
      <dsp:style>
        <a:lnRef idx="2">
          <a:scrgbClr r="0" g="0" b="0"/>
        </a:lnRef>
        <a:fillRef idx="1">
          <a:scrgbClr r="0" g="0" b="0"/>
        </a:fillRef>
        <a:effectRef idx="1">
          <a:scrgbClr r="0" g="0" b="0"/>
        </a:effectRef>
        <a:fontRef idx="minor">
          <a:schemeClr val="lt1"/>
        </a:fontRef>
      </dsp:style>
      <dsp:txBody>
        <a:bodyPr spcFirstLastPara="0" vert="horz" wrap="square" lIns="227584" tIns="130048" rIns="227584" bIns="130048" numCol="1" spcCol="1270" anchor="ctr" anchorCtr="0">
          <a:noAutofit/>
        </a:bodyPr>
        <a:lstStyle/>
        <a:p>
          <a:pPr marL="0" lvl="0" indent="0" algn="ctr" defTabSz="1422400">
            <a:lnSpc>
              <a:spcPct val="90000"/>
            </a:lnSpc>
            <a:spcBef>
              <a:spcPct val="0"/>
            </a:spcBef>
            <a:spcAft>
              <a:spcPct val="35000"/>
            </a:spcAft>
            <a:buNone/>
          </a:pPr>
          <a:r>
            <a:rPr lang="en-US" sz="3200" kern="1200" dirty="0"/>
            <a:t>Cholesterol</a:t>
          </a:r>
          <a:r>
            <a:rPr lang="en-US" sz="1700" kern="1200" dirty="0"/>
            <a:t> </a:t>
          </a:r>
        </a:p>
      </dsp:txBody>
      <dsp:txXfrm>
        <a:off x="5701217" y="838201"/>
        <a:ext cx="2507456" cy="992955"/>
      </dsp:txXfrm>
    </dsp:sp>
    <dsp:sp modelId="{AB6AA589-5E9F-4487-91D4-EF4104459D60}">
      <dsp:nvSpPr>
        <dsp:cNvPr id="0" name=""/>
        <dsp:cNvSpPr/>
      </dsp:nvSpPr>
      <dsp:spPr>
        <a:xfrm>
          <a:off x="5719571" y="1846856"/>
          <a:ext cx="2507456" cy="2237003"/>
        </a:xfrm>
        <a:prstGeom prst="rect">
          <a:avLst/>
        </a:prstGeom>
        <a:solidFill>
          <a:schemeClr val="accent3">
            <a:alpha val="90000"/>
            <a:tint val="40000"/>
            <a:hueOff val="0"/>
            <a:satOff val="0"/>
            <a:lumOff val="0"/>
            <a:alphaOff val="0"/>
          </a:schemeClr>
        </a:solidFill>
        <a:ln w="19050" cap="flat" cmpd="sng" algn="ctr">
          <a:solidFill>
            <a:schemeClr val="accent3">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0678" tIns="90678" rIns="120904" bIns="136017" numCol="1" spcCol="1270" anchor="t" anchorCtr="0">
          <a:noAutofit/>
        </a:bodyPr>
        <a:lstStyle/>
        <a:p>
          <a:pPr marL="171450" lvl="1" indent="-171450" algn="l" defTabSz="755650">
            <a:lnSpc>
              <a:spcPct val="90000"/>
            </a:lnSpc>
            <a:spcBef>
              <a:spcPct val="0"/>
            </a:spcBef>
            <a:spcAft>
              <a:spcPct val="15000"/>
            </a:spcAft>
            <a:buChar char="•"/>
          </a:pPr>
          <a:r>
            <a:rPr lang="en-US" sz="1700" kern="1200">
              <a:latin typeface="Calibri" panose="020F0502020204030204" pitchFamily="34" charset="0"/>
              <a:ea typeface="Calibri" panose="020F0502020204030204" pitchFamily="34" charset="0"/>
              <a:cs typeface="Calibri" panose="020F0502020204030204" pitchFamily="34" charset="0"/>
            </a:rPr>
            <a:t>Statin therapy based on age &amp; risk status</a:t>
          </a:r>
        </a:p>
        <a:p>
          <a:pPr marL="171450" lvl="1" indent="-171450" algn="l" defTabSz="755650">
            <a:lnSpc>
              <a:spcPct val="90000"/>
            </a:lnSpc>
            <a:spcBef>
              <a:spcPct val="0"/>
            </a:spcBef>
            <a:spcAft>
              <a:spcPct val="15000"/>
            </a:spcAft>
            <a:buChar char="•"/>
          </a:pPr>
          <a:r>
            <a:rPr lang="en-US" sz="1700" kern="1200" dirty="0">
              <a:latin typeface="Calibri" panose="020F0502020204030204" pitchFamily="34" charset="0"/>
              <a:ea typeface="Calibri" panose="020F0502020204030204" pitchFamily="34" charset="0"/>
              <a:cs typeface="Calibri" panose="020F0502020204030204" pitchFamily="34" charset="0"/>
            </a:rPr>
            <a:t>If 40+ with ASCVD Risk, decrease LDL by 50%, LDL &lt;70</a:t>
          </a:r>
        </a:p>
        <a:p>
          <a:pPr marL="171450" lvl="1" indent="-171450" algn="l" defTabSz="755650">
            <a:lnSpc>
              <a:spcPct val="90000"/>
            </a:lnSpc>
            <a:spcBef>
              <a:spcPct val="0"/>
            </a:spcBef>
            <a:spcAft>
              <a:spcPct val="15000"/>
            </a:spcAft>
            <a:buChar char="•"/>
          </a:pPr>
          <a:r>
            <a:rPr lang="en-US" sz="1700" kern="1200">
              <a:latin typeface="Calibri" panose="020F0502020204030204" pitchFamily="34" charset="0"/>
              <a:ea typeface="Calibri" panose="020F0502020204030204" pitchFamily="34" charset="0"/>
              <a:cs typeface="Calibri" panose="020F0502020204030204" pitchFamily="34" charset="0"/>
            </a:rPr>
            <a:t>If 40+ with ASCVD, decrease LDL by 50%, LDL &lt;55</a:t>
          </a:r>
        </a:p>
      </dsp:txBody>
      <dsp:txXfrm>
        <a:off x="5719571" y="1846856"/>
        <a:ext cx="2507456" cy="2237003"/>
      </dsp:txXfrm>
    </dsp:sp>
  </dsp:spTree>
</dsp:drawing>
</file>

<file path=ppt/diagrams/layout1.xml><?xml version="1.0" encoding="utf-8"?>
<dgm:layoutDef xmlns:dgm="http://schemas.openxmlformats.org/drawingml/2006/diagram" xmlns:a="http://schemas.openxmlformats.org/drawingml/2006/main" uniqueId="urn:microsoft.com/office/officeart/2005/8/layout/hList7#1">
  <dgm:title val=""/>
  <dgm:desc val=""/>
  <dgm:catLst>
    <dgm:cat type="list" pri="12000"/>
    <dgm:cat type="process" pri="20000"/>
    <dgm:cat type="relationship" pri="14000"/>
    <dgm:cat type="convert" pri="8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8.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2">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2#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3">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4">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2#1">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6">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2#3">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1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 name="Slide Number Placeholder 4"/>
          <p:cNvSpPr>
            <a:spLocks noGrp="1"/>
          </p:cNvSpPr>
          <p:nvPr>
            <p:ph type="sldNum" sz="quarter" idx="3"/>
          </p:nvPr>
        </p:nvSpPr>
        <p:spPr>
          <a:xfrm>
            <a:off x="5867401" y="8905689"/>
            <a:ext cx="965199" cy="481726"/>
          </a:xfrm>
          <a:prstGeom prst="rect">
            <a:avLst/>
          </a:prstGeom>
        </p:spPr>
        <p:txBody>
          <a:bodyPr vert="horz" lIns="96647" tIns="48324" rIns="96647" bIns="48324" rtlCol="0" anchor="b"/>
          <a:lstStyle>
            <a:lvl1pPr algn="r">
              <a:defRPr sz="1300"/>
            </a:lvl1pPr>
          </a:lstStyle>
          <a:p>
            <a:pPr algn="l"/>
            <a:r>
              <a:rPr lang="en-US" sz="1200" dirty="0"/>
              <a:t>Page </a:t>
            </a:r>
            <a:fld id="{DB11F317-1706-48D2-BEDD-4D721C357930}" type="slidenum">
              <a:rPr lang="en-US" sz="1200"/>
              <a:pPr algn="l"/>
              <a:t>‹#›</a:t>
            </a:fld>
            <a:endParaRPr lang="en-US" sz="1200" dirty="0"/>
          </a:p>
        </p:txBody>
      </p:sp>
      <p:sp>
        <p:nvSpPr>
          <p:cNvPr id="6" name="Text Box 264"/>
          <p:cNvSpPr txBox="1">
            <a:spLocks noChangeArrowheads="1"/>
          </p:cNvSpPr>
          <p:nvPr/>
        </p:nvSpPr>
        <p:spPr bwMode="auto">
          <a:xfrm>
            <a:off x="457200" y="9109146"/>
            <a:ext cx="5394960" cy="287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square" lIns="96647" tIns="48324" rIns="96647" bIns="48324">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200" dirty="0">
                <a:latin typeface="Calibri" panose="020F0502020204030204" pitchFamily="34" charset="0"/>
              </a:rPr>
              <a:t>© Copyright 1999-2026, Diabetes Education Services     www.DiabetesEd.net</a:t>
            </a:r>
          </a:p>
        </p:txBody>
      </p:sp>
    </p:spTree>
    <p:extLst>
      <p:ext uri="{BB962C8B-B14F-4D97-AF65-F5344CB8AC3E}">
        <p14:creationId xmlns:p14="http://schemas.microsoft.com/office/powerpoint/2010/main" val="1001536566"/>
      </p:ext>
    </p:extLst>
  </p:cSld>
  <p:clrMap bg1="lt1" tx1="dk1" bg2="lt2" tx2="dk2" accent1="accent1" accent2="accent2" accent3="accent3" accent4="accent4" accent5="accent5" accent6="accent6" hlink="hlink" folHlink="folHlink"/>
</p:handoutMaster>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1-31T22:46:26.507"/>
    </inkml:context>
    <inkml:brush xml:id="br0">
      <inkml:brushProperty name="width" value="0.05" units="cm"/>
      <inkml:brushProperty name="height" value="0.05" units="cm"/>
      <inkml:brushProperty name="color" value="#AE198D"/>
      <inkml:brushProperty name="inkEffects" value="galaxy"/>
      <inkml:brushProperty name="anchorX" value="-10943.44238"/>
      <inkml:brushProperty name="anchorY" value="-1065.5116"/>
      <inkml:brushProperty name="scaleFactor" value="0.5"/>
    </inkml:brush>
  </inkml:definitions>
  <inkml:trace contextRef="#ctx0" brushRef="#br0">0 232 24575,'0'0'0,"0"-5"0,6-1 0,4 1 0,5 1 0,10 0 0,9 2 0,11 1 0,11 1 0,4 0 0,6 0 0,9 0 0,3 0 0,2-4 0,-4-1 0,-7 0 0,0-5 0,-10 2 0,-5 1 0,-3-4 0,-2 3 0,-5-5 0,-6 3 0,1-4 0,1 3 0,3 2 0,-3 2 0,-3-2 0,-3 2 0,-4 1 0,-1 2 0,2 1 0,5 1 0,-1 2 0,4 0 0,-1 0 0,2 0 0,-3 1 0,-2-1 0,2 0 0,3 0 0,3 5 0,-2 1 0,-3-1 0,1-1 0,-2 0 0,1-2 0,-2-1 0,-2-1 0,-3 0 0,-2 0 0,-2 0 0,-1 0 0,5-1 0,-1 1 0,0 0 0,9 5 0,0 5 0,3 1 0,4 3 0,1 4 0,7-2 0,2 1 0,0-3 0,4 2 0,0 2 0,4-4 0,-3-2 0,4 1 0,-7-3 0,-3-2 0,-8-3 0,-2-2 0,-1-1 0,-3-2 0,0 0 0,-3-1 0,1 1 0,3-1 0,-3 1 0,3 0 0,1 0 0,3 0 0,6 0 0,3 0 0,0 0 0,0 0 0,0 0 0,-2 0 0,-1 0 0,5 0 0,4 0 0,1 0 0,3 0 0,-2 0 0,3 0 0,-3 0 0,-2 0 0,-4 0 0,-2 0 0,-7 0 0,-2 0 0,-6 0 0,-4 0 0,1 0 0,2 0 0,-3 0 0,4 0 0,-3 0 0,-2 0 0,-3 0 0,-3 0 0,-1-5 0,-2-1 0,-1 1 0,0 0 0,0 2 0,0 1 0,0 1 0,0 1 0,0 0 0,1 0 0,-1 0 0,0-5 0,1 0 0,-1 0 0,1 1 0,-1 1 0,1 1 0,-1 1 0,0 1 0,1-5 0,-1-1 0,6 1 0,-1 1 0,-4-4 0,-2 1 0,0 1 0,-1 1 0,0 2 0,1-4 0,5 1 0,1 1 0,0-4 0,0 0 0,-1 3 0,-2 1 0,0 1 0,-6-3 0,-1 1 0,0 1 0,1 0 0,1 3 0,7 0 0,5 1 0,6 1 0,10 5 0,4 6 0,7 5 0,0-1 0,-6 2 0,-2 3 0,-7-3 0,-7-4 0,-5-4 0,-9 2 0,-4-3 0,-1-2 0,-5 3 0,6-1 0,1-2 0,3-1 0,0-2 0,1-2 0,5 0 0,1-1 0,4 0 0,-1 0 0,4-1 0,-2 1 0,-2 0 0,-3 0 0,3 0 0,-2 0 0,-1 0 0,-3 0 0,0 0 0,-3 0 0,0 0 0,5 0 0,-1 0 0,0 0 0,0 0 0,-2 0 0,-1 0 0,5 0 0,-1 0 0,4 0 0,0-5 0,-1-1 0,-3 1 0,-2 0 0,4 2 0,-1 1 0,-6-4 0,3 1 0,-1-1 0,0-3 0,4 1 0,0 1 0,0 2 0,-2 1 0,-2 2 0,0-3 0,-2-1 0,0 1 0,-1 1 0,0 2 0,11-5 0,-1 1 0,1 0 0,2-3 0,-1 1 0,3-4 0,-3 1 0,-2 3 0,-3 1 0,-3 3 0,-7-3 0,-1 1 0,-1 1 0,1 1 0,5-4 0,3 1 0,-5-4 0,-1 2 0,0 1 0,1 2 0,-6-3 0,1 1 0,0 2 0,2 1 0,1 2 0,2 2 0,0 0 0,1 1 0,0 0 0,1 0 0,0 1 0,0-1 0,-1 0 0,1 0 0,-1 0 0,1 0 0,-6 0 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1-31T22:46:29.633"/>
    </inkml:context>
    <inkml:brush xml:id="br0">
      <inkml:brushProperty name="width" value="0.05" units="cm"/>
      <inkml:brushProperty name="height" value="0.05" units="cm"/>
      <inkml:brushProperty name="color" value="#AE198D"/>
      <inkml:brushProperty name="inkEffects" value="galaxy"/>
      <inkml:brushProperty name="anchorX" value="-21328.91211"/>
      <inkml:brushProperty name="anchorY" value="-2106.1377"/>
      <inkml:brushProperty name="scaleFactor" value="0.5"/>
    </inkml:brush>
  </inkml:definitions>
  <inkml:trace contextRef="#ctx0" brushRef="#br0">0 0 24575,'0'0'0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1-31T22:46:26.507"/>
    </inkml:context>
    <inkml:brush xml:id="br0">
      <inkml:brushProperty name="width" value="0.05" units="cm"/>
      <inkml:brushProperty name="height" value="0.05" units="cm"/>
      <inkml:brushProperty name="color" value="#AE198D"/>
      <inkml:brushProperty name="inkEffects" value="galaxy"/>
      <inkml:brushProperty name="anchorX" value="-10943.44238"/>
      <inkml:brushProperty name="anchorY" value="-1065.5116"/>
      <inkml:brushProperty name="scaleFactor" value="0.5"/>
    </inkml:brush>
  </inkml:definitions>
  <inkml:trace contextRef="#ctx0" brushRef="#br0">0 232 24575,'0'0'0,"0"-5"0,6-1 0,4 1 0,5 1 0,10 0 0,9 2 0,11 1 0,11 1 0,4 0 0,6 0 0,9 0 0,3 0 0,2-4 0,-4-1 0,-7 0 0,0-5 0,-10 2 0,-5 1 0,-3-4 0,-2 3 0,-5-5 0,-6 3 0,1-4 0,1 3 0,3 2 0,-3 2 0,-3-2 0,-3 2 0,-4 1 0,-1 2 0,2 1 0,5 1 0,-1 2 0,4 0 0,-1 0 0,2 0 0,-3 1 0,-2-1 0,2 0 0,3 0 0,3 5 0,-2 1 0,-3-1 0,1-1 0,-2 0 0,1-2 0,-2-1 0,-2-1 0,-3 0 0,-2 0 0,-2 0 0,-1 0 0,5-1 0,-1 1 0,0 0 0,9 5 0,0 5 0,3 1 0,4 3 0,1 4 0,7-2 0,2 1 0,0-3 0,4 2 0,0 2 0,4-4 0,-3-2 0,4 1 0,-7-3 0,-3-2 0,-8-3 0,-2-2 0,-1-1 0,-3-2 0,0 0 0,-3-1 0,1 1 0,3-1 0,-3 1 0,3 0 0,1 0 0,3 0 0,6 0 0,3 0 0,0 0 0,0 0 0,0 0 0,-2 0 0,-1 0 0,5 0 0,4 0 0,1 0 0,3 0 0,-2 0 0,3 0 0,-3 0 0,-2 0 0,-4 0 0,-2 0 0,-7 0 0,-2 0 0,-6 0 0,-4 0 0,1 0 0,2 0 0,-3 0 0,4 0 0,-3 0 0,-2 0 0,-3 0 0,-3 0 0,-1-5 0,-2-1 0,-1 1 0,0 0 0,0 2 0,0 1 0,0 1 0,0 1 0,0 0 0,1 0 0,-1 0 0,0-5 0,1 0 0,-1 0 0,1 1 0,-1 1 0,1 1 0,-1 1 0,0 1 0,1-5 0,-1-1 0,6 1 0,-1 1 0,-4-4 0,-2 1 0,0 1 0,-1 1 0,0 2 0,1-4 0,5 1 0,1 1 0,0-4 0,0 0 0,-1 3 0,-2 1 0,0 1 0,-6-3 0,-1 1 0,0 1 0,1 0 0,1 3 0,7 0 0,5 1 0,6 1 0,10 5 0,4 6 0,7 5 0,0-1 0,-6 2 0,-2 3 0,-7-3 0,-7-4 0,-5-4 0,-9 2 0,-4-3 0,-1-2 0,-5 3 0,6-1 0,1-2 0,3-1 0,0-2 0,1-2 0,5 0 0,1-1 0,4 0 0,-1 0 0,4-1 0,-2 1 0,-2 0 0,-3 0 0,3 0 0,-2 0 0,-1 0 0,-3 0 0,0 0 0,-3 0 0,0 0 0,5 0 0,-1 0 0,0 0 0,0 0 0,-2 0 0,-1 0 0,5 0 0,-1 0 0,4 0 0,0-5 0,-1-1 0,-3 1 0,-2 0 0,4 2 0,-1 1 0,-6-4 0,3 1 0,-1-1 0,0-3 0,4 1 0,0 1 0,0 2 0,-2 1 0,-2 2 0,0-3 0,-2-1 0,0 1 0,-1 1 0,0 2 0,11-5 0,-1 1 0,1 0 0,2-3 0,-1 1 0,3-4 0,-3 1 0,-2 3 0,-3 1 0,-3 3 0,-7-3 0,-1 1 0,-1 1 0,1 1 0,5-4 0,3 1 0,-5-4 0,-1 2 0,0 1 0,1 2 0,-6-3 0,1 1 0,0 2 0,2 1 0,1 2 0,2 2 0,0 0 0,1 1 0,0 0 0,1 0 0,0 1 0,0-1 0,-1 0 0,1 0 0,-1 0 0,1 0 0,-6 0 0</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1-31T22:46:29.633"/>
    </inkml:context>
    <inkml:brush xml:id="br0">
      <inkml:brushProperty name="width" value="0.05" units="cm"/>
      <inkml:brushProperty name="height" value="0.05" units="cm"/>
      <inkml:brushProperty name="color" value="#AE198D"/>
      <inkml:brushProperty name="inkEffects" value="galaxy"/>
      <inkml:brushProperty name="anchorX" value="-21328.91211"/>
      <inkml:brushProperty name="anchorY" value="-2106.1377"/>
      <inkml:brushProperty name="scaleFactor" value="0.5"/>
    </inkml:brush>
  </inkml:definitions>
  <inkml:trace contextRef="#ctx0" brushRef="#br0">0 0 24575,'0'0'0</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1-29T17:14:14.815"/>
    </inkml:context>
    <inkml:brush xml:id="br0">
      <inkml:brushProperty name="width" value="0.3" units="cm"/>
      <inkml:brushProperty name="height" value="0.6" units="cm"/>
      <inkml:brushProperty name="color" value="#D9AEFF"/>
      <inkml:brushProperty name="tip" value="rectangle"/>
      <inkml:brushProperty name="rasterOp" value="maskPen"/>
      <inkml:brushProperty name="ignorePressure" value="1"/>
    </inkml:brush>
  </inkml:definitions>
  <inkml:trace contextRef="#ctx0" brushRef="#br0">1 140,'1'0,"39"1,0-2,0-2,0-1,43-11,-26 2,-1 3,113-5,119 17,-113 1,-65-8,182-32,-179 19,178-6,304 26,-559 1,0 1,-1 1,1 2,44 15,-39-10,0-2,64 8,41-12,-86-5,-1 2,116 22,-113-10,0-3,1-2,0-4,1-2,-1-2,1-4,101-15,-49-8,143-51,-192 57,-4 4</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11.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0060"/>
          </a:xfrm>
          <a:prstGeom prst="rect">
            <a:avLst/>
          </a:prstGeom>
        </p:spPr>
        <p:txBody>
          <a:bodyPr vert="horz" lIns="96647" tIns="48324" rIns="96647" bIns="48324" rtlCol="0"/>
          <a:lstStyle>
            <a:lvl1pPr algn="l">
              <a:defRPr sz="1300"/>
            </a:lvl1pPr>
          </a:lstStyle>
          <a:p>
            <a:endParaRPr lang="en-US"/>
          </a:p>
        </p:txBody>
      </p:sp>
      <p:sp>
        <p:nvSpPr>
          <p:cNvPr id="4" name="Slide Image Placeholder 3"/>
          <p:cNvSpPr>
            <a:spLocks noGrp="1" noRot="1" noChangeAspect="1"/>
          </p:cNvSpPr>
          <p:nvPr>
            <p:ph type="sldImg" idx="2"/>
          </p:nvPr>
        </p:nvSpPr>
        <p:spPr>
          <a:xfrm>
            <a:off x="1257300" y="720725"/>
            <a:ext cx="4800600" cy="3600450"/>
          </a:xfrm>
          <a:prstGeom prst="rect">
            <a:avLst/>
          </a:prstGeom>
          <a:noFill/>
          <a:ln w="12700">
            <a:solidFill>
              <a:prstClr val="black"/>
            </a:solidFill>
          </a:ln>
        </p:spPr>
        <p:txBody>
          <a:bodyPr vert="horz" lIns="96647" tIns="48324" rIns="96647" bIns="48324" rtlCol="0" anchor="ctr"/>
          <a:lstStyle/>
          <a:p>
            <a:endParaRPr lang="en-US"/>
          </a:p>
        </p:txBody>
      </p:sp>
      <p:sp>
        <p:nvSpPr>
          <p:cNvPr id="5" name="Notes Placeholder 4"/>
          <p:cNvSpPr>
            <a:spLocks noGrp="1"/>
          </p:cNvSpPr>
          <p:nvPr>
            <p:ph type="body" sz="quarter" idx="3"/>
          </p:nvPr>
        </p:nvSpPr>
        <p:spPr>
          <a:xfrm>
            <a:off x="731520" y="4560570"/>
            <a:ext cx="5852160" cy="4320540"/>
          </a:xfrm>
          <a:prstGeom prst="rect">
            <a:avLst/>
          </a:prstGeom>
        </p:spPr>
        <p:txBody>
          <a:bodyPr vert="horz" lIns="96647" tIns="48324" rIns="96647" bIns="48324"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119474"/>
            <a:ext cx="3169920" cy="480060"/>
          </a:xfrm>
          <a:prstGeom prst="rect">
            <a:avLst/>
          </a:prstGeom>
        </p:spPr>
        <p:txBody>
          <a:bodyPr vert="horz" lIns="96647" tIns="48324" rIns="96647" bIns="48324" rtlCol="0" anchor="b"/>
          <a:lstStyle>
            <a:lvl1pPr algn="l">
              <a:defRPr sz="1300"/>
            </a:lvl1pPr>
          </a:lstStyle>
          <a:p>
            <a:endParaRPr lang="en-US"/>
          </a:p>
        </p:txBody>
      </p:sp>
      <p:sp>
        <p:nvSpPr>
          <p:cNvPr id="7" name="Slide Number Placeholder 6"/>
          <p:cNvSpPr>
            <a:spLocks noGrp="1"/>
          </p:cNvSpPr>
          <p:nvPr>
            <p:ph type="sldNum" sz="quarter" idx="5"/>
          </p:nvPr>
        </p:nvSpPr>
        <p:spPr>
          <a:xfrm>
            <a:off x="4143587" y="9119474"/>
            <a:ext cx="3169920" cy="480060"/>
          </a:xfrm>
          <a:prstGeom prst="rect">
            <a:avLst/>
          </a:prstGeom>
        </p:spPr>
        <p:txBody>
          <a:bodyPr vert="horz" lIns="96647" tIns="48324" rIns="96647" bIns="48324" rtlCol="0" anchor="b"/>
          <a:lstStyle>
            <a:lvl1pPr algn="r">
              <a:defRPr sz="1300"/>
            </a:lvl1pPr>
          </a:lstStyle>
          <a:p>
            <a:fld id="{5B5E225C-EA32-49AA-BCE1-CBED354D9589}" type="slidenum">
              <a:rPr lang="en-US" smtClean="0"/>
              <a:t>‹#›</a:t>
            </a:fld>
            <a:endParaRPr lang="en-US"/>
          </a:p>
        </p:txBody>
      </p:sp>
    </p:spTree>
    <p:extLst>
      <p:ext uri="{BB962C8B-B14F-4D97-AF65-F5344CB8AC3E}">
        <p14:creationId xmlns:p14="http://schemas.microsoft.com/office/powerpoint/2010/main" val="15190503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65.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66.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67.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3" Type="http://schemas.openxmlformats.org/officeDocument/2006/relationships/slide" Target="../slides/slide168.xml"/><Relationship Id="rId2" Type="http://schemas.openxmlformats.org/officeDocument/2006/relationships/notesMaster" Target="../notesMasters/notesMaster1.xml"/><Relationship Id="rId1" Type="http://schemas.openxmlformats.org/officeDocument/2006/relationships/tags" Target="../tags/tag54.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69.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70.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71.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72.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73.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7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76.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77.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78.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79.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180.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2" Type="http://schemas.openxmlformats.org/officeDocument/2006/relationships/slide" Target="../slides/slide181.xml"/><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2" Type="http://schemas.openxmlformats.org/officeDocument/2006/relationships/slide" Target="../slides/slide183.xml"/><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2" Type="http://schemas.openxmlformats.org/officeDocument/2006/relationships/slide" Target="../slides/slide184.xml"/><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2" Type="http://schemas.openxmlformats.org/officeDocument/2006/relationships/slide" Target="../slides/slide185.xml"/><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2" Type="http://schemas.openxmlformats.org/officeDocument/2006/relationships/slide" Target="../slides/slide18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2" Type="http://schemas.openxmlformats.org/officeDocument/2006/relationships/slide" Target="../slides/slide187.xml"/><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2" Type="http://schemas.openxmlformats.org/officeDocument/2006/relationships/slide" Target="../slides/slide188.xml"/><Relationship Id="rId1" Type="http://schemas.openxmlformats.org/officeDocument/2006/relationships/notesMaster" Target="../notesMasters/notesMaster1.xml"/></Relationships>
</file>

<file path=ppt/notesSlides/_rels/notesSlide122.xml.rels><?xml version="1.0" encoding="UTF-8" standalone="yes"?>
<Relationships xmlns="http://schemas.openxmlformats.org/package/2006/relationships"><Relationship Id="rId2" Type="http://schemas.openxmlformats.org/officeDocument/2006/relationships/slide" Target="../slides/slide189.xml"/><Relationship Id="rId1" Type="http://schemas.openxmlformats.org/officeDocument/2006/relationships/notesMaster" Target="../notesMasters/notesMaster1.xml"/></Relationships>
</file>

<file path=ppt/notesSlides/_rels/notesSlide123.xml.rels><?xml version="1.0" encoding="UTF-8" standalone="yes"?>
<Relationships xmlns="http://schemas.openxmlformats.org/package/2006/relationships"><Relationship Id="rId2" Type="http://schemas.openxmlformats.org/officeDocument/2006/relationships/slide" Target="../slides/slide190.xml"/><Relationship Id="rId1" Type="http://schemas.openxmlformats.org/officeDocument/2006/relationships/notesMaster" Target="../notesMasters/notesMaster1.xml"/></Relationships>
</file>

<file path=ppt/notesSlides/_rels/notesSlide124.xml.rels><?xml version="1.0" encoding="UTF-8" standalone="yes"?>
<Relationships xmlns="http://schemas.openxmlformats.org/package/2006/relationships"><Relationship Id="rId2" Type="http://schemas.openxmlformats.org/officeDocument/2006/relationships/slide" Target="../slides/slide191.xml"/><Relationship Id="rId1" Type="http://schemas.openxmlformats.org/officeDocument/2006/relationships/notesMaster" Target="../notesMasters/notesMaster1.xml"/></Relationships>
</file>

<file path=ppt/notesSlides/_rels/notesSlide125.xml.rels><?xml version="1.0" encoding="UTF-8" standalone="yes"?>
<Relationships xmlns="http://schemas.openxmlformats.org/package/2006/relationships"><Relationship Id="rId2" Type="http://schemas.openxmlformats.org/officeDocument/2006/relationships/slide" Target="../slides/slide192.xml"/><Relationship Id="rId1" Type="http://schemas.openxmlformats.org/officeDocument/2006/relationships/notesMaster" Target="../notesMasters/notesMaster1.xml"/></Relationships>
</file>

<file path=ppt/notesSlides/_rels/notesSlide126.xml.rels><?xml version="1.0" encoding="UTF-8" standalone="yes"?>
<Relationships xmlns="http://schemas.openxmlformats.org/package/2006/relationships"><Relationship Id="rId2" Type="http://schemas.openxmlformats.org/officeDocument/2006/relationships/slide" Target="../slides/slide196.xml"/><Relationship Id="rId1" Type="http://schemas.openxmlformats.org/officeDocument/2006/relationships/notesMaster" Target="../notesMasters/notesMaster1.xml"/></Relationships>
</file>

<file path=ppt/notesSlides/_rels/notesSlide127.xml.rels><?xml version="1.0" encoding="UTF-8" standalone="yes"?>
<Relationships xmlns="http://schemas.openxmlformats.org/package/2006/relationships"><Relationship Id="rId2" Type="http://schemas.openxmlformats.org/officeDocument/2006/relationships/slide" Target="../slides/slide197.xml"/><Relationship Id="rId1" Type="http://schemas.openxmlformats.org/officeDocument/2006/relationships/notesMaster" Target="../notesMasters/notesMaster1.xml"/></Relationships>
</file>

<file path=ppt/notesSlides/_rels/notesSlide128.xml.rels><?xml version="1.0" encoding="UTF-8" standalone="yes"?>
<Relationships xmlns="http://schemas.openxmlformats.org/package/2006/relationships"><Relationship Id="rId2" Type="http://schemas.openxmlformats.org/officeDocument/2006/relationships/slide" Target="../slides/slide200.xml"/><Relationship Id="rId1" Type="http://schemas.openxmlformats.org/officeDocument/2006/relationships/notesMaster" Target="../notesMasters/notesMaster1.xml"/></Relationships>
</file>

<file path=ppt/notesSlides/_rels/notesSlide129.xml.rels><?xml version="1.0" encoding="UTF-8" standalone="yes"?>
<Relationships xmlns="http://schemas.openxmlformats.org/package/2006/relationships"><Relationship Id="rId2" Type="http://schemas.openxmlformats.org/officeDocument/2006/relationships/slide" Target="../slides/slide20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30.xml.rels><?xml version="1.0" encoding="UTF-8" standalone="yes"?>
<Relationships xmlns="http://schemas.openxmlformats.org/package/2006/relationships"><Relationship Id="rId2" Type="http://schemas.openxmlformats.org/officeDocument/2006/relationships/slide" Target="../slides/slide203.xml"/><Relationship Id="rId1" Type="http://schemas.openxmlformats.org/officeDocument/2006/relationships/notesMaster" Target="../notesMasters/notesMaster1.xml"/></Relationships>
</file>

<file path=ppt/notesSlides/_rels/notesSlide131.xml.rels><?xml version="1.0" encoding="UTF-8" standalone="yes"?>
<Relationships xmlns="http://schemas.openxmlformats.org/package/2006/relationships"><Relationship Id="rId3" Type="http://schemas.openxmlformats.org/officeDocument/2006/relationships/slide" Target="../slides/slide204.xml"/><Relationship Id="rId2" Type="http://schemas.openxmlformats.org/officeDocument/2006/relationships/notesMaster" Target="../notesMasters/notesMaster1.xml"/><Relationship Id="rId1" Type="http://schemas.openxmlformats.org/officeDocument/2006/relationships/tags" Target="../tags/tag66.xml"/></Relationships>
</file>

<file path=ppt/notesSlides/_rels/notesSlide132.xml.rels><?xml version="1.0" encoding="UTF-8" standalone="yes"?>
<Relationships xmlns="http://schemas.openxmlformats.org/package/2006/relationships"><Relationship Id="rId2" Type="http://schemas.openxmlformats.org/officeDocument/2006/relationships/slide" Target="../slides/slide205.xml"/><Relationship Id="rId1" Type="http://schemas.openxmlformats.org/officeDocument/2006/relationships/notesMaster" Target="../notesMasters/notesMaster1.xml"/></Relationships>
</file>

<file path=ppt/notesSlides/_rels/notesSlide133.xml.rels><?xml version="1.0" encoding="UTF-8" standalone="yes"?>
<Relationships xmlns="http://schemas.openxmlformats.org/package/2006/relationships"><Relationship Id="rId2" Type="http://schemas.openxmlformats.org/officeDocument/2006/relationships/slide" Target="../slides/slide206.xml"/><Relationship Id="rId1" Type="http://schemas.openxmlformats.org/officeDocument/2006/relationships/notesMaster" Target="../notesMasters/notesMaster1.xml"/></Relationships>
</file>

<file path=ppt/notesSlides/_rels/notesSlide134.xml.rels><?xml version="1.0" encoding="UTF-8" standalone="yes"?>
<Relationships xmlns="http://schemas.openxmlformats.org/package/2006/relationships"><Relationship Id="rId2" Type="http://schemas.openxmlformats.org/officeDocument/2006/relationships/slide" Target="../slides/slide207.xml"/><Relationship Id="rId1" Type="http://schemas.openxmlformats.org/officeDocument/2006/relationships/notesMaster" Target="../notesMasters/notesMaster1.xml"/></Relationships>
</file>

<file path=ppt/notesSlides/_rels/notesSlide135.xml.rels><?xml version="1.0" encoding="UTF-8" standalone="yes"?>
<Relationships xmlns="http://schemas.openxmlformats.org/package/2006/relationships"><Relationship Id="rId2" Type="http://schemas.openxmlformats.org/officeDocument/2006/relationships/slide" Target="../slides/slide208.xml"/><Relationship Id="rId1" Type="http://schemas.openxmlformats.org/officeDocument/2006/relationships/notesMaster" Target="../notesMasters/notesMaster1.xml"/></Relationships>
</file>

<file path=ppt/notesSlides/_rels/notesSlide136.xml.rels><?xml version="1.0" encoding="UTF-8" standalone="yes"?>
<Relationships xmlns="http://schemas.openxmlformats.org/package/2006/relationships"><Relationship Id="rId2" Type="http://schemas.openxmlformats.org/officeDocument/2006/relationships/slide" Target="../slides/slide209.xml"/><Relationship Id="rId1" Type="http://schemas.openxmlformats.org/officeDocument/2006/relationships/notesMaster" Target="../notesMasters/notesMaster1.xml"/></Relationships>
</file>

<file path=ppt/notesSlides/_rels/notesSlide137.xml.rels><?xml version="1.0" encoding="UTF-8" standalone="yes"?>
<Relationships xmlns="http://schemas.openxmlformats.org/package/2006/relationships"><Relationship Id="rId2" Type="http://schemas.openxmlformats.org/officeDocument/2006/relationships/slide" Target="../slides/slide212.xml"/><Relationship Id="rId1" Type="http://schemas.openxmlformats.org/officeDocument/2006/relationships/notesMaster" Target="../notesMasters/notesMaster1.xml"/></Relationships>
</file>

<file path=ppt/notesSlides/_rels/notesSlide138.xml.rels><?xml version="1.0" encoding="UTF-8" standalone="yes"?>
<Relationships xmlns="http://schemas.openxmlformats.org/package/2006/relationships"><Relationship Id="rId2" Type="http://schemas.openxmlformats.org/officeDocument/2006/relationships/slide" Target="../slides/slide213.xml"/><Relationship Id="rId1" Type="http://schemas.openxmlformats.org/officeDocument/2006/relationships/notesMaster" Target="../notesMasters/notesMaster1.xml"/></Relationships>
</file>

<file path=ppt/notesSlides/_rels/notesSlide139.xml.rels><?xml version="1.0" encoding="UTF-8" standalone="yes"?>
<Relationships xmlns="http://schemas.openxmlformats.org/package/2006/relationships"><Relationship Id="rId2" Type="http://schemas.openxmlformats.org/officeDocument/2006/relationships/slide" Target="../slides/slide2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40.xml.rels><?xml version="1.0" encoding="UTF-8" standalone="yes"?>
<Relationships xmlns="http://schemas.openxmlformats.org/package/2006/relationships"><Relationship Id="rId2" Type="http://schemas.openxmlformats.org/officeDocument/2006/relationships/slide" Target="../slides/slide216.xml"/><Relationship Id="rId1" Type="http://schemas.openxmlformats.org/officeDocument/2006/relationships/notesMaster" Target="../notesMasters/notesMaster1.xml"/></Relationships>
</file>

<file path=ppt/notesSlides/_rels/notesSlide141.xml.rels><?xml version="1.0" encoding="UTF-8" standalone="yes"?>
<Relationships xmlns="http://schemas.openxmlformats.org/package/2006/relationships"><Relationship Id="rId2" Type="http://schemas.openxmlformats.org/officeDocument/2006/relationships/slide" Target="../slides/slide217.xml"/><Relationship Id="rId1" Type="http://schemas.openxmlformats.org/officeDocument/2006/relationships/notesMaster" Target="../notesMasters/notesMaster1.xml"/></Relationships>
</file>

<file path=ppt/notesSlides/_rels/notesSlide142.xml.rels><?xml version="1.0" encoding="UTF-8" standalone="yes"?>
<Relationships xmlns="http://schemas.openxmlformats.org/package/2006/relationships"><Relationship Id="rId2" Type="http://schemas.openxmlformats.org/officeDocument/2006/relationships/slide" Target="../slides/slide218.xml"/><Relationship Id="rId1" Type="http://schemas.openxmlformats.org/officeDocument/2006/relationships/notesMaster" Target="../notesMasters/notesMaster1.xml"/></Relationships>
</file>

<file path=ppt/notesSlides/_rels/notesSlide143.xml.rels><?xml version="1.0" encoding="UTF-8" standalone="yes"?>
<Relationships xmlns="http://schemas.openxmlformats.org/package/2006/relationships"><Relationship Id="rId2" Type="http://schemas.openxmlformats.org/officeDocument/2006/relationships/slide" Target="../slides/slide219.xml"/><Relationship Id="rId1" Type="http://schemas.openxmlformats.org/officeDocument/2006/relationships/notesMaster" Target="../notesMasters/notesMaster1.xml"/></Relationships>
</file>

<file path=ppt/notesSlides/_rels/notesSlide144.xml.rels><?xml version="1.0" encoding="UTF-8" standalone="yes"?>
<Relationships xmlns="http://schemas.openxmlformats.org/package/2006/relationships"><Relationship Id="rId2" Type="http://schemas.openxmlformats.org/officeDocument/2006/relationships/slide" Target="../slides/slide221.xml"/><Relationship Id="rId1" Type="http://schemas.openxmlformats.org/officeDocument/2006/relationships/notesMaster" Target="../notesMasters/notesMaster1.xml"/></Relationships>
</file>

<file path=ppt/notesSlides/_rels/notesSlide145.xml.rels><?xml version="1.0" encoding="UTF-8" standalone="yes"?>
<Relationships xmlns="http://schemas.openxmlformats.org/package/2006/relationships"><Relationship Id="rId2" Type="http://schemas.openxmlformats.org/officeDocument/2006/relationships/slide" Target="../slides/slide223.xml"/><Relationship Id="rId1" Type="http://schemas.openxmlformats.org/officeDocument/2006/relationships/notesMaster" Target="../notesMasters/notesMaster1.xml"/></Relationships>
</file>

<file path=ppt/notesSlides/_rels/notesSlide146.xml.rels><?xml version="1.0" encoding="UTF-8" standalone="yes"?>
<Relationships xmlns="http://schemas.openxmlformats.org/package/2006/relationships"><Relationship Id="rId2" Type="http://schemas.openxmlformats.org/officeDocument/2006/relationships/slide" Target="../slides/slide224.xml"/><Relationship Id="rId1" Type="http://schemas.openxmlformats.org/officeDocument/2006/relationships/notesMaster" Target="../notesMasters/notesMaster1.xml"/></Relationships>
</file>

<file path=ppt/notesSlides/_rels/notesSlide147.xml.rels><?xml version="1.0" encoding="UTF-8" standalone="yes"?>
<Relationships xmlns="http://schemas.openxmlformats.org/package/2006/relationships"><Relationship Id="rId2" Type="http://schemas.openxmlformats.org/officeDocument/2006/relationships/slide" Target="../slides/slide232.xml"/><Relationship Id="rId1" Type="http://schemas.openxmlformats.org/officeDocument/2006/relationships/notesMaster" Target="../notesMasters/notesMaster1.xml"/></Relationships>
</file>

<file path=ppt/notesSlides/_rels/notesSlide148.xml.rels><?xml version="1.0" encoding="UTF-8" standalone="yes"?>
<Relationships xmlns="http://schemas.openxmlformats.org/package/2006/relationships"><Relationship Id="rId2" Type="http://schemas.openxmlformats.org/officeDocument/2006/relationships/slide" Target="../slides/slide233.xml"/><Relationship Id="rId1" Type="http://schemas.openxmlformats.org/officeDocument/2006/relationships/notesMaster" Target="../notesMasters/notesMaster1.xml"/></Relationships>
</file>

<file path=ppt/notesSlides/_rels/notesSlide149.xml.rels><?xml version="1.0" encoding="UTF-8" standalone="yes"?>
<Relationships xmlns="http://schemas.openxmlformats.org/package/2006/relationships"><Relationship Id="rId2" Type="http://schemas.openxmlformats.org/officeDocument/2006/relationships/slide" Target="../slides/slide23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50.xml.rels><?xml version="1.0" encoding="UTF-8" standalone="yes"?>
<Relationships xmlns="http://schemas.openxmlformats.org/package/2006/relationships"><Relationship Id="rId2" Type="http://schemas.openxmlformats.org/officeDocument/2006/relationships/slide" Target="../slides/slide235.xml"/><Relationship Id="rId1" Type="http://schemas.openxmlformats.org/officeDocument/2006/relationships/notesMaster" Target="../notesMasters/notesMaster1.xml"/></Relationships>
</file>

<file path=ppt/notesSlides/_rels/notesSlide151.xml.rels><?xml version="1.0" encoding="UTF-8" standalone="yes"?>
<Relationships xmlns="http://schemas.openxmlformats.org/package/2006/relationships"><Relationship Id="rId2" Type="http://schemas.openxmlformats.org/officeDocument/2006/relationships/slide" Target="../slides/slide237.xml"/><Relationship Id="rId1" Type="http://schemas.openxmlformats.org/officeDocument/2006/relationships/notesMaster" Target="../notesMasters/notesMaster1.xml"/></Relationships>
</file>

<file path=ppt/notesSlides/_rels/notesSlide152.xml.rels><?xml version="1.0" encoding="UTF-8" standalone="yes"?>
<Relationships xmlns="http://schemas.openxmlformats.org/package/2006/relationships"><Relationship Id="rId2" Type="http://schemas.openxmlformats.org/officeDocument/2006/relationships/slide" Target="../slides/slide238.xml"/><Relationship Id="rId1" Type="http://schemas.openxmlformats.org/officeDocument/2006/relationships/notesMaster" Target="../notesMasters/notesMaster1.xml"/></Relationships>
</file>

<file path=ppt/notesSlides/_rels/notesSlide153.xml.rels><?xml version="1.0" encoding="UTF-8" standalone="yes"?>
<Relationships xmlns="http://schemas.openxmlformats.org/package/2006/relationships"><Relationship Id="rId2" Type="http://schemas.openxmlformats.org/officeDocument/2006/relationships/slide" Target="../slides/slide247.xml"/><Relationship Id="rId1" Type="http://schemas.openxmlformats.org/officeDocument/2006/relationships/notesMaster" Target="../notesMasters/notesMaster1.xml"/></Relationships>
</file>

<file path=ppt/notesSlides/_rels/notesSlide154.xml.rels><?xml version="1.0" encoding="UTF-8" standalone="yes"?>
<Relationships xmlns="http://schemas.openxmlformats.org/package/2006/relationships"><Relationship Id="rId2" Type="http://schemas.openxmlformats.org/officeDocument/2006/relationships/slide" Target="../slides/slide248.xml"/><Relationship Id="rId1" Type="http://schemas.openxmlformats.org/officeDocument/2006/relationships/notesMaster" Target="../notesMasters/notesMaster1.xml"/></Relationships>
</file>

<file path=ppt/notesSlides/_rels/notesSlide155.xml.rels><?xml version="1.0" encoding="UTF-8" standalone="yes"?>
<Relationships xmlns="http://schemas.openxmlformats.org/package/2006/relationships"><Relationship Id="rId2" Type="http://schemas.openxmlformats.org/officeDocument/2006/relationships/slide" Target="../slides/slide249.xml"/><Relationship Id="rId1" Type="http://schemas.openxmlformats.org/officeDocument/2006/relationships/notesMaster" Target="../notesMasters/notesMaster1.xml"/></Relationships>
</file>

<file path=ppt/notesSlides/_rels/notesSlide156.xml.rels><?xml version="1.0" encoding="UTF-8" standalone="yes"?>
<Relationships xmlns="http://schemas.openxmlformats.org/package/2006/relationships"><Relationship Id="rId2" Type="http://schemas.openxmlformats.org/officeDocument/2006/relationships/slide" Target="../slides/slide250.xml"/><Relationship Id="rId1" Type="http://schemas.openxmlformats.org/officeDocument/2006/relationships/notesMaster" Target="../notesMasters/notesMaster1.xml"/></Relationships>
</file>

<file path=ppt/notesSlides/_rels/notesSlide157.xml.rels><?xml version="1.0" encoding="UTF-8" standalone="yes"?>
<Relationships xmlns="http://schemas.openxmlformats.org/package/2006/relationships"><Relationship Id="rId2" Type="http://schemas.openxmlformats.org/officeDocument/2006/relationships/slide" Target="../slides/slide251.xml"/><Relationship Id="rId1" Type="http://schemas.openxmlformats.org/officeDocument/2006/relationships/notesMaster" Target="../notesMasters/notesMaster1.xml"/></Relationships>
</file>

<file path=ppt/notesSlides/_rels/notesSlide158.xml.rels><?xml version="1.0" encoding="UTF-8" standalone="yes"?>
<Relationships xmlns="http://schemas.openxmlformats.org/package/2006/relationships"><Relationship Id="rId2" Type="http://schemas.openxmlformats.org/officeDocument/2006/relationships/slide" Target="../slides/slide252.xml"/><Relationship Id="rId1" Type="http://schemas.openxmlformats.org/officeDocument/2006/relationships/notesMaster" Target="../notesMasters/notesMaster1.xml"/></Relationships>
</file>

<file path=ppt/notesSlides/_rels/notesSlide159.xml.rels><?xml version="1.0" encoding="UTF-8" standalone="yes"?>
<Relationships xmlns="http://schemas.openxmlformats.org/package/2006/relationships"><Relationship Id="rId2" Type="http://schemas.openxmlformats.org/officeDocument/2006/relationships/slide" Target="../slides/slide25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60.xml.rels><?xml version="1.0" encoding="UTF-8" standalone="yes"?>
<Relationships xmlns="http://schemas.openxmlformats.org/package/2006/relationships"><Relationship Id="rId3" Type="http://schemas.openxmlformats.org/officeDocument/2006/relationships/hyperlink" Target="https://www.hcplive.com/view/ralph-a-defronzo-md-noxious-nine-and-mifepristone-for-hypercortisolism-in-t2d?utm_source=chatgpt.com" TargetMode="External"/><Relationship Id="rId2" Type="http://schemas.openxmlformats.org/officeDocument/2006/relationships/slide" Target="../slides/slide254.xml"/><Relationship Id="rId1" Type="http://schemas.openxmlformats.org/officeDocument/2006/relationships/notesMaster" Target="../notesMasters/notesMaster1.xml"/></Relationships>
</file>

<file path=ppt/notesSlides/_rels/notesSlide161.xml.rels><?xml version="1.0" encoding="UTF-8" standalone="yes"?>
<Relationships xmlns="http://schemas.openxmlformats.org/package/2006/relationships"><Relationship Id="rId2" Type="http://schemas.openxmlformats.org/officeDocument/2006/relationships/slide" Target="../slides/slide255.xml"/><Relationship Id="rId1" Type="http://schemas.openxmlformats.org/officeDocument/2006/relationships/notesMaster" Target="../notesMasters/notesMaster1.xml"/></Relationships>
</file>

<file path=ppt/notesSlides/_rels/notesSlide162.xml.rels><?xml version="1.0" encoding="UTF-8" standalone="yes"?>
<Relationships xmlns="http://schemas.openxmlformats.org/package/2006/relationships"><Relationship Id="rId2" Type="http://schemas.openxmlformats.org/officeDocument/2006/relationships/slide" Target="../slides/slide256.xml"/><Relationship Id="rId1" Type="http://schemas.openxmlformats.org/officeDocument/2006/relationships/notesMaster" Target="../notesMasters/notesMaster1.xml"/></Relationships>
</file>

<file path=ppt/notesSlides/_rels/notesSlide163.xml.rels><?xml version="1.0" encoding="UTF-8" standalone="yes"?>
<Relationships xmlns="http://schemas.openxmlformats.org/package/2006/relationships"><Relationship Id="rId2" Type="http://schemas.openxmlformats.org/officeDocument/2006/relationships/slide" Target="../slides/slide257.xml"/><Relationship Id="rId1" Type="http://schemas.openxmlformats.org/officeDocument/2006/relationships/notesMaster" Target="../notesMasters/notesMaster1.xml"/></Relationships>
</file>

<file path=ppt/notesSlides/_rels/notesSlide164.xml.rels><?xml version="1.0" encoding="UTF-8" standalone="yes"?>
<Relationships xmlns="http://schemas.openxmlformats.org/package/2006/relationships"><Relationship Id="rId2" Type="http://schemas.openxmlformats.org/officeDocument/2006/relationships/slide" Target="../slides/slide258.xml"/><Relationship Id="rId1" Type="http://schemas.openxmlformats.org/officeDocument/2006/relationships/notesMaster" Target="../notesMasters/notesMaster1.xml"/></Relationships>
</file>

<file path=ppt/notesSlides/_rels/notesSlide165.xml.rels><?xml version="1.0" encoding="UTF-8" standalone="yes"?>
<Relationships xmlns="http://schemas.openxmlformats.org/package/2006/relationships"><Relationship Id="rId3" Type="http://schemas.openxmlformats.org/officeDocument/2006/relationships/slide" Target="../slides/slide259.xml"/><Relationship Id="rId2" Type="http://schemas.openxmlformats.org/officeDocument/2006/relationships/notesMaster" Target="../notesMasters/notesMaster1.xml"/><Relationship Id="rId1" Type="http://schemas.openxmlformats.org/officeDocument/2006/relationships/tags" Target="../tags/tag83.xml"/></Relationships>
</file>

<file path=ppt/notesSlides/_rels/notesSlide166.xml.rels><?xml version="1.0" encoding="UTF-8" standalone="yes"?>
<Relationships xmlns="http://schemas.openxmlformats.org/package/2006/relationships"><Relationship Id="rId2" Type="http://schemas.openxmlformats.org/officeDocument/2006/relationships/slide" Target="../slides/slide260.xml"/><Relationship Id="rId1" Type="http://schemas.openxmlformats.org/officeDocument/2006/relationships/notesMaster" Target="../notesMasters/notesMaster1.xml"/></Relationships>
</file>

<file path=ppt/notesSlides/_rels/notesSlide167.xml.rels><?xml version="1.0" encoding="UTF-8" standalone="yes"?>
<Relationships xmlns="http://schemas.openxmlformats.org/package/2006/relationships"><Relationship Id="rId2" Type="http://schemas.openxmlformats.org/officeDocument/2006/relationships/slide" Target="../slides/slide261.xml"/><Relationship Id="rId1" Type="http://schemas.openxmlformats.org/officeDocument/2006/relationships/notesMaster" Target="../notesMasters/notesMaster1.xml"/></Relationships>
</file>

<file path=ppt/notesSlides/_rels/notesSlide168.xml.rels><?xml version="1.0" encoding="UTF-8" standalone="yes"?>
<Relationships xmlns="http://schemas.openxmlformats.org/package/2006/relationships"><Relationship Id="rId2" Type="http://schemas.openxmlformats.org/officeDocument/2006/relationships/slide" Target="../slides/slide263.xml"/><Relationship Id="rId1" Type="http://schemas.openxmlformats.org/officeDocument/2006/relationships/notesMaster" Target="../notesMasters/notesMaster1.xml"/></Relationships>
</file>

<file path=ppt/notesSlides/_rels/notesSlide169.xml.rels><?xml version="1.0" encoding="UTF-8" standalone="yes"?>
<Relationships xmlns="http://schemas.openxmlformats.org/package/2006/relationships"><Relationship Id="rId2" Type="http://schemas.openxmlformats.org/officeDocument/2006/relationships/slide" Target="../slides/slide26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70.xml.rels><?xml version="1.0" encoding="UTF-8" standalone="yes"?>
<Relationships xmlns="http://schemas.openxmlformats.org/package/2006/relationships"><Relationship Id="rId2" Type="http://schemas.openxmlformats.org/officeDocument/2006/relationships/slide" Target="../slides/slide265.xml"/><Relationship Id="rId1" Type="http://schemas.openxmlformats.org/officeDocument/2006/relationships/notesMaster" Target="../notesMasters/notesMaster1.xml"/></Relationships>
</file>

<file path=ppt/notesSlides/_rels/notesSlide171.xml.rels><?xml version="1.0" encoding="UTF-8" standalone="yes"?>
<Relationships xmlns="http://schemas.openxmlformats.org/package/2006/relationships"><Relationship Id="rId2" Type="http://schemas.openxmlformats.org/officeDocument/2006/relationships/slide" Target="../slides/slide266.xml"/><Relationship Id="rId1" Type="http://schemas.openxmlformats.org/officeDocument/2006/relationships/notesMaster" Target="../notesMasters/notesMaster1.xml"/></Relationships>
</file>

<file path=ppt/notesSlides/_rels/notesSlide172.xml.rels><?xml version="1.0" encoding="UTF-8" standalone="yes"?>
<Relationships xmlns="http://schemas.openxmlformats.org/package/2006/relationships"><Relationship Id="rId2" Type="http://schemas.openxmlformats.org/officeDocument/2006/relationships/slide" Target="../slides/slide268.xml"/><Relationship Id="rId1" Type="http://schemas.openxmlformats.org/officeDocument/2006/relationships/notesMaster" Target="../notesMasters/notesMaster1.xml"/></Relationships>
</file>

<file path=ppt/notesSlides/_rels/notesSlide173.xml.rels><?xml version="1.0" encoding="UTF-8" standalone="yes"?>
<Relationships xmlns="http://schemas.openxmlformats.org/package/2006/relationships"><Relationship Id="rId2" Type="http://schemas.openxmlformats.org/officeDocument/2006/relationships/slide" Target="../slides/slide269.xml"/><Relationship Id="rId1" Type="http://schemas.openxmlformats.org/officeDocument/2006/relationships/notesMaster" Target="../notesMasters/notesMaster1.xml"/></Relationships>
</file>

<file path=ppt/notesSlides/_rels/notesSlide174.xml.rels><?xml version="1.0" encoding="UTF-8" standalone="yes"?>
<Relationships xmlns="http://schemas.openxmlformats.org/package/2006/relationships"><Relationship Id="rId2" Type="http://schemas.openxmlformats.org/officeDocument/2006/relationships/slide" Target="../slides/slide270.xml"/><Relationship Id="rId1" Type="http://schemas.openxmlformats.org/officeDocument/2006/relationships/notesMaster" Target="../notesMasters/notesMaster1.xml"/></Relationships>
</file>

<file path=ppt/notesSlides/_rels/notesSlide175.xml.rels><?xml version="1.0" encoding="UTF-8" standalone="yes"?>
<Relationships xmlns="http://schemas.openxmlformats.org/package/2006/relationships"><Relationship Id="rId2" Type="http://schemas.openxmlformats.org/officeDocument/2006/relationships/slide" Target="../slides/slide272.xml"/><Relationship Id="rId1" Type="http://schemas.openxmlformats.org/officeDocument/2006/relationships/notesMaster" Target="../notesMasters/notesMaster1.xml"/></Relationships>
</file>

<file path=ppt/notesSlides/_rels/notesSlide176.xml.rels><?xml version="1.0" encoding="UTF-8" standalone="yes"?>
<Relationships xmlns="http://schemas.openxmlformats.org/package/2006/relationships"><Relationship Id="rId2" Type="http://schemas.openxmlformats.org/officeDocument/2006/relationships/slide" Target="../slides/slide273.xml"/><Relationship Id="rId1" Type="http://schemas.openxmlformats.org/officeDocument/2006/relationships/notesMaster" Target="../notesMasters/notesMaster1.xml"/></Relationships>
</file>

<file path=ppt/notesSlides/_rels/notesSlide177.xml.rels><?xml version="1.0" encoding="UTF-8" standalone="yes"?>
<Relationships xmlns="http://schemas.openxmlformats.org/package/2006/relationships"><Relationship Id="rId2" Type="http://schemas.openxmlformats.org/officeDocument/2006/relationships/slide" Target="../slides/slide274.xml"/><Relationship Id="rId1" Type="http://schemas.openxmlformats.org/officeDocument/2006/relationships/notesMaster" Target="../notesMasters/notesMaster1.xml"/></Relationships>
</file>

<file path=ppt/notesSlides/_rels/notesSlide178.xml.rels><?xml version="1.0" encoding="UTF-8" standalone="yes"?>
<Relationships xmlns="http://schemas.openxmlformats.org/package/2006/relationships"><Relationship Id="rId2" Type="http://schemas.openxmlformats.org/officeDocument/2006/relationships/slide" Target="../slides/slide275.xml"/><Relationship Id="rId1" Type="http://schemas.openxmlformats.org/officeDocument/2006/relationships/notesMaster" Target="../notesMasters/notesMaster1.xml"/></Relationships>
</file>

<file path=ppt/notesSlides/_rels/notesSlide179.xml.rels><?xml version="1.0" encoding="UTF-8" standalone="yes"?>
<Relationships xmlns="http://schemas.openxmlformats.org/package/2006/relationships"><Relationship Id="rId2" Type="http://schemas.openxmlformats.org/officeDocument/2006/relationships/slide" Target="../slides/slide27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80.xml.rels><?xml version="1.0" encoding="UTF-8" standalone="yes"?>
<Relationships xmlns="http://schemas.openxmlformats.org/package/2006/relationships"><Relationship Id="rId2" Type="http://schemas.openxmlformats.org/officeDocument/2006/relationships/slide" Target="../slides/slide278.xml"/><Relationship Id="rId1" Type="http://schemas.openxmlformats.org/officeDocument/2006/relationships/notesMaster" Target="../notesMasters/notesMaster1.xml"/></Relationships>
</file>

<file path=ppt/notesSlides/_rels/notesSlide181.xml.rels><?xml version="1.0" encoding="UTF-8" standalone="yes"?>
<Relationships xmlns="http://schemas.openxmlformats.org/package/2006/relationships"><Relationship Id="rId2" Type="http://schemas.openxmlformats.org/officeDocument/2006/relationships/slide" Target="../slides/slide279.xml"/><Relationship Id="rId1" Type="http://schemas.openxmlformats.org/officeDocument/2006/relationships/notesMaster" Target="../notesMasters/notesMaster1.xml"/></Relationships>
</file>

<file path=ppt/notesSlides/_rels/notesSlide182.xml.rels><?xml version="1.0" encoding="UTF-8" standalone="yes"?>
<Relationships xmlns="http://schemas.openxmlformats.org/package/2006/relationships"><Relationship Id="rId2" Type="http://schemas.openxmlformats.org/officeDocument/2006/relationships/slide" Target="../slides/slide280.xml"/><Relationship Id="rId1" Type="http://schemas.openxmlformats.org/officeDocument/2006/relationships/notesMaster" Target="../notesMasters/notesMaster1.xml"/></Relationships>
</file>

<file path=ppt/notesSlides/_rels/notesSlide183.xml.rels><?xml version="1.0" encoding="UTF-8" standalone="yes"?>
<Relationships xmlns="http://schemas.openxmlformats.org/package/2006/relationships"><Relationship Id="rId2" Type="http://schemas.openxmlformats.org/officeDocument/2006/relationships/slide" Target="../slides/slide282.xml"/><Relationship Id="rId1" Type="http://schemas.openxmlformats.org/officeDocument/2006/relationships/notesMaster" Target="../notesMasters/notesMaster1.xml"/></Relationships>
</file>

<file path=ppt/notesSlides/_rels/notesSlide184.xml.rels><?xml version="1.0" encoding="UTF-8" standalone="yes"?>
<Relationships xmlns="http://schemas.openxmlformats.org/package/2006/relationships"><Relationship Id="rId2" Type="http://schemas.openxmlformats.org/officeDocument/2006/relationships/slide" Target="../slides/slide283.xml"/><Relationship Id="rId1" Type="http://schemas.openxmlformats.org/officeDocument/2006/relationships/notesMaster" Target="../notesMasters/notesMaster1.xml"/></Relationships>
</file>

<file path=ppt/notesSlides/_rels/notesSlide185.xml.rels><?xml version="1.0" encoding="UTF-8" standalone="yes"?>
<Relationships xmlns="http://schemas.openxmlformats.org/package/2006/relationships"><Relationship Id="rId2" Type="http://schemas.openxmlformats.org/officeDocument/2006/relationships/slide" Target="../slides/slide284.xml"/><Relationship Id="rId1" Type="http://schemas.openxmlformats.org/officeDocument/2006/relationships/notesMaster" Target="../notesMasters/notesMaster1.xml"/></Relationships>
</file>

<file path=ppt/notesSlides/_rels/notesSlide186.xml.rels><?xml version="1.0" encoding="UTF-8" standalone="yes"?>
<Relationships xmlns="http://schemas.openxmlformats.org/package/2006/relationships"><Relationship Id="rId2" Type="http://schemas.openxmlformats.org/officeDocument/2006/relationships/slide" Target="../slides/slide285.xml"/><Relationship Id="rId1" Type="http://schemas.openxmlformats.org/officeDocument/2006/relationships/notesMaster" Target="../notesMasters/notesMaster1.xml"/></Relationships>
</file>

<file path=ppt/notesSlides/_rels/notesSlide187.xml.rels><?xml version="1.0" encoding="UTF-8" standalone="yes"?>
<Relationships xmlns="http://schemas.openxmlformats.org/package/2006/relationships"><Relationship Id="rId2" Type="http://schemas.openxmlformats.org/officeDocument/2006/relationships/slide" Target="../slides/slide288.xml"/><Relationship Id="rId1" Type="http://schemas.openxmlformats.org/officeDocument/2006/relationships/notesMaster" Target="../notesMasters/notesMaster1.xml"/></Relationships>
</file>

<file path=ppt/notesSlides/_rels/notesSlide188.xml.rels><?xml version="1.0" encoding="UTF-8" standalone="yes"?>
<Relationships xmlns="http://schemas.openxmlformats.org/package/2006/relationships"><Relationship Id="rId2" Type="http://schemas.openxmlformats.org/officeDocument/2006/relationships/slide" Target="../slides/slide289.xml"/><Relationship Id="rId1" Type="http://schemas.openxmlformats.org/officeDocument/2006/relationships/notesMaster" Target="../notesMasters/notesMaster1.xml"/></Relationships>
</file>

<file path=ppt/notesSlides/_rels/notesSlide189.xml.rels><?xml version="1.0" encoding="UTF-8" standalone="yes"?>
<Relationships xmlns="http://schemas.openxmlformats.org/package/2006/relationships"><Relationship Id="rId2" Type="http://schemas.openxmlformats.org/officeDocument/2006/relationships/slide" Target="../slides/slide29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90.xml.rels><?xml version="1.0" encoding="UTF-8" standalone="yes"?>
<Relationships xmlns="http://schemas.openxmlformats.org/package/2006/relationships"><Relationship Id="rId2" Type="http://schemas.openxmlformats.org/officeDocument/2006/relationships/slide" Target="../slides/slide292.xml"/><Relationship Id="rId1" Type="http://schemas.openxmlformats.org/officeDocument/2006/relationships/notesMaster" Target="../notesMasters/notesMaster1.xml"/></Relationships>
</file>

<file path=ppt/notesSlides/_rels/notesSlide191.xml.rels><?xml version="1.0" encoding="UTF-8" standalone="yes"?>
<Relationships xmlns="http://schemas.openxmlformats.org/package/2006/relationships"><Relationship Id="rId2" Type="http://schemas.openxmlformats.org/officeDocument/2006/relationships/slide" Target="../slides/slide293.xml"/><Relationship Id="rId1" Type="http://schemas.openxmlformats.org/officeDocument/2006/relationships/notesMaster" Target="../notesMasters/notesMaster1.xml"/></Relationships>
</file>

<file path=ppt/notesSlides/_rels/notesSlide192.xml.rels><?xml version="1.0" encoding="UTF-8" standalone="yes"?>
<Relationships xmlns="http://schemas.openxmlformats.org/package/2006/relationships"><Relationship Id="rId2" Type="http://schemas.openxmlformats.org/officeDocument/2006/relationships/slide" Target="../slides/slide294.xml"/><Relationship Id="rId1" Type="http://schemas.openxmlformats.org/officeDocument/2006/relationships/notesMaster" Target="../notesMasters/notesMaster1.xml"/></Relationships>
</file>

<file path=ppt/notesSlides/_rels/notesSlide193.xml.rels><?xml version="1.0" encoding="UTF-8" standalone="yes"?>
<Relationships xmlns="http://schemas.openxmlformats.org/package/2006/relationships"><Relationship Id="rId2" Type="http://schemas.openxmlformats.org/officeDocument/2006/relationships/slide" Target="../slides/slide295.xml"/><Relationship Id="rId1" Type="http://schemas.openxmlformats.org/officeDocument/2006/relationships/notesMaster" Target="../notesMasters/notesMaster1.xml"/></Relationships>
</file>

<file path=ppt/notesSlides/_rels/notesSlide194.xml.rels><?xml version="1.0" encoding="UTF-8" standalone="yes"?>
<Relationships xmlns="http://schemas.openxmlformats.org/package/2006/relationships"><Relationship Id="rId2" Type="http://schemas.openxmlformats.org/officeDocument/2006/relationships/slide" Target="../slides/slide296.xml"/><Relationship Id="rId1" Type="http://schemas.openxmlformats.org/officeDocument/2006/relationships/notesMaster" Target="../notesMasters/notesMaster1.xml"/></Relationships>
</file>

<file path=ppt/notesSlides/_rels/notesSlide195.xml.rels><?xml version="1.0" encoding="UTF-8" standalone="yes"?>
<Relationships xmlns="http://schemas.openxmlformats.org/package/2006/relationships"><Relationship Id="rId2" Type="http://schemas.openxmlformats.org/officeDocument/2006/relationships/slide" Target="../slides/slide297.xml"/><Relationship Id="rId1" Type="http://schemas.openxmlformats.org/officeDocument/2006/relationships/notesMaster" Target="../notesMasters/notesMaster1.xml"/></Relationships>
</file>

<file path=ppt/notesSlides/_rels/notesSlide196.xml.rels><?xml version="1.0" encoding="UTF-8" standalone="yes"?>
<Relationships xmlns="http://schemas.openxmlformats.org/package/2006/relationships"><Relationship Id="rId2" Type="http://schemas.openxmlformats.org/officeDocument/2006/relationships/slide" Target="../slides/slide298.xml"/><Relationship Id="rId1" Type="http://schemas.openxmlformats.org/officeDocument/2006/relationships/notesMaster" Target="../notesMasters/notesMaster1.xml"/></Relationships>
</file>

<file path=ppt/notesSlides/_rels/notesSlide197.xml.rels><?xml version="1.0" encoding="UTF-8" standalone="yes"?>
<Relationships xmlns="http://schemas.openxmlformats.org/package/2006/relationships"><Relationship Id="rId2" Type="http://schemas.openxmlformats.org/officeDocument/2006/relationships/slide" Target="../slides/slide299.xml"/><Relationship Id="rId1" Type="http://schemas.openxmlformats.org/officeDocument/2006/relationships/notesMaster" Target="../notesMasters/notesMaster1.xml"/></Relationships>
</file>

<file path=ppt/notesSlides/_rels/notesSlide198.xml.rels><?xml version="1.0" encoding="UTF-8" standalone="yes"?>
<Relationships xmlns="http://schemas.openxmlformats.org/package/2006/relationships"><Relationship Id="rId2" Type="http://schemas.openxmlformats.org/officeDocument/2006/relationships/slide" Target="../slides/slide300.xml"/><Relationship Id="rId1" Type="http://schemas.openxmlformats.org/officeDocument/2006/relationships/notesMaster" Target="../notesMasters/notesMaster1.xml"/></Relationships>
</file>

<file path=ppt/notesSlides/_rels/notesSlide199.xml.rels><?xml version="1.0" encoding="UTF-8" standalone="yes"?>
<Relationships xmlns="http://schemas.openxmlformats.org/package/2006/relationships"><Relationship Id="rId2" Type="http://schemas.openxmlformats.org/officeDocument/2006/relationships/slide" Target="../slides/slide30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00.xml.rels><?xml version="1.0" encoding="UTF-8" standalone="yes"?>
<Relationships xmlns="http://schemas.openxmlformats.org/package/2006/relationships"><Relationship Id="rId2" Type="http://schemas.openxmlformats.org/officeDocument/2006/relationships/slide" Target="../slides/slide302.xml"/><Relationship Id="rId1" Type="http://schemas.openxmlformats.org/officeDocument/2006/relationships/notesMaster" Target="../notesMasters/notesMaster1.xml"/></Relationships>
</file>

<file path=ppt/notesSlides/_rels/notesSlide201.xml.rels><?xml version="1.0" encoding="UTF-8" standalone="yes"?>
<Relationships xmlns="http://schemas.openxmlformats.org/package/2006/relationships"><Relationship Id="rId2" Type="http://schemas.openxmlformats.org/officeDocument/2006/relationships/slide" Target="../slides/slide303.xml"/><Relationship Id="rId1" Type="http://schemas.openxmlformats.org/officeDocument/2006/relationships/notesMaster" Target="../notesMasters/notesMaster1.xml"/></Relationships>
</file>

<file path=ppt/notesSlides/_rels/notesSlide202.xml.rels><?xml version="1.0" encoding="UTF-8" standalone="yes"?>
<Relationships xmlns="http://schemas.openxmlformats.org/package/2006/relationships"><Relationship Id="rId2" Type="http://schemas.openxmlformats.org/officeDocument/2006/relationships/slide" Target="../slides/slide304.xml"/><Relationship Id="rId1" Type="http://schemas.openxmlformats.org/officeDocument/2006/relationships/notesMaster" Target="../notesMasters/notesMaster1.xml"/></Relationships>
</file>

<file path=ppt/notesSlides/_rels/notesSlide203.xml.rels><?xml version="1.0" encoding="UTF-8" standalone="yes"?>
<Relationships xmlns="http://schemas.openxmlformats.org/package/2006/relationships"><Relationship Id="rId2" Type="http://schemas.openxmlformats.org/officeDocument/2006/relationships/slide" Target="../slides/slide305.xml"/><Relationship Id="rId1" Type="http://schemas.openxmlformats.org/officeDocument/2006/relationships/notesMaster" Target="../notesMasters/notesMaster1.xml"/></Relationships>
</file>

<file path=ppt/notesSlides/_rels/notesSlide204.xml.rels><?xml version="1.0" encoding="UTF-8" standalone="yes"?>
<Relationships xmlns="http://schemas.openxmlformats.org/package/2006/relationships"><Relationship Id="rId2" Type="http://schemas.openxmlformats.org/officeDocument/2006/relationships/slide" Target="../slides/slide307.xml"/><Relationship Id="rId1" Type="http://schemas.openxmlformats.org/officeDocument/2006/relationships/notesMaster" Target="../notesMasters/notesMaster1.xml"/></Relationships>
</file>

<file path=ppt/notesSlides/_rels/notesSlide205.xml.rels><?xml version="1.0" encoding="UTF-8" standalone="yes"?>
<Relationships xmlns="http://schemas.openxmlformats.org/package/2006/relationships"><Relationship Id="rId2" Type="http://schemas.openxmlformats.org/officeDocument/2006/relationships/slide" Target="../slides/slide308.xml"/><Relationship Id="rId1" Type="http://schemas.openxmlformats.org/officeDocument/2006/relationships/notesMaster" Target="../notesMasters/notesMaster1.xml"/></Relationships>
</file>

<file path=ppt/notesSlides/_rels/notesSlide206.xml.rels><?xml version="1.0" encoding="UTF-8" standalone="yes"?>
<Relationships xmlns="http://schemas.openxmlformats.org/package/2006/relationships"><Relationship Id="rId2" Type="http://schemas.openxmlformats.org/officeDocument/2006/relationships/slide" Target="../slides/slide309.xml"/><Relationship Id="rId1" Type="http://schemas.openxmlformats.org/officeDocument/2006/relationships/notesMaster" Target="../notesMasters/notesMaster1.xml"/></Relationships>
</file>

<file path=ppt/notesSlides/_rels/notesSlide207.xml.rels><?xml version="1.0" encoding="UTF-8" standalone="yes"?>
<Relationships xmlns="http://schemas.openxmlformats.org/package/2006/relationships"><Relationship Id="rId2" Type="http://schemas.openxmlformats.org/officeDocument/2006/relationships/slide" Target="../slides/slide310.xml"/><Relationship Id="rId1" Type="http://schemas.openxmlformats.org/officeDocument/2006/relationships/notesMaster" Target="../notesMasters/notesMaster1.xml"/></Relationships>
</file>

<file path=ppt/notesSlides/_rels/notesSlide208.xml.rels><?xml version="1.0" encoding="UTF-8" standalone="yes"?>
<Relationships xmlns="http://schemas.openxmlformats.org/package/2006/relationships"><Relationship Id="rId2" Type="http://schemas.openxmlformats.org/officeDocument/2006/relationships/slide" Target="../slides/slide311.xml"/><Relationship Id="rId1" Type="http://schemas.openxmlformats.org/officeDocument/2006/relationships/notesMaster" Target="../notesMasters/notesMaster1.xml"/></Relationships>
</file>

<file path=ppt/notesSlides/_rels/notesSlide209.xml.rels><?xml version="1.0" encoding="UTF-8" standalone="yes"?>
<Relationships xmlns="http://schemas.openxmlformats.org/package/2006/relationships"><Relationship Id="rId2" Type="http://schemas.openxmlformats.org/officeDocument/2006/relationships/slide" Target="../slides/slide31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10.xml.rels><?xml version="1.0" encoding="UTF-8" standalone="yes"?>
<Relationships xmlns="http://schemas.openxmlformats.org/package/2006/relationships"><Relationship Id="rId2" Type="http://schemas.openxmlformats.org/officeDocument/2006/relationships/slide" Target="../slides/slide314.xml"/><Relationship Id="rId1" Type="http://schemas.openxmlformats.org/officeDocument/2006/relationships/notesMaster" Target="../notesMasters/notesMaster1.xml"/></Relationships>
</file>

<file path=ppt/notesSlides/_rels/notesSlide211.xml.rels><?xml version="1.0" encoding="UTF-8" standalone="yes"?>
<Relationships xmlns="http://schemas.openxmlformats.org/package/2006/relationships"><Relationship Id="rId2" Type="http://schemas.openxmlformats.org/officeDocument/2006/relationships/slide" Target="../slides/slide315.xml"/><Relationship Id="rId1" Type="http://schemas.openxmlformats.org/officeDocument/2006/relationships/notesMaster" Target="../notesMasters/notesMaster1.xml"/></Relationships>
</file>

<file path=ppt/notesSlides/_rels/notesSlide212.xml.rels><?xml version="1.0" encoding="UTF-8" standalone="yes"?>
<Relationships xmlns="http://schemas.openxmlformats.org/package/2006/relationships"><Relationship Id="rId2" Type="http://schemas.openxmlformats.org/officeDocument/2006/relationships/slide" Target="../slides/slide316.xml"/><Relationship Id="rId1" Type="http://schemas.openxmlformats.org/officeDocument/2006/relationships/notesMaster" Target="../notesMasters/notesMaster1.xml"/></Relationships>
</file>

<file path=ppt/notesSlides/_rels/notesSlide213.xml.rels><?xml version="1.0" encoding="UTF-8" standalone="yes"?>
<Relationships xmlns="http://schemas.openxmlformats.org/package/2006/relationships"><Relationship Id="rId2" Type="http://schemas.openxmlformats.org/officeDocument/2006/relationships/slide" Target="../slides/slide317.xml"/><Relationship Id="rId1" Type="http://schemas.openxmlformats.org/officeDocument/2006/relationships/notesMaster" Target="../notesMasters/notesMaster1.xml"/></Relationships>
</file>

<file path=ppt/notesSlides/_rels/notesSlide214.xml.rels><?xml version="1.0" encoding="UTF-8" standalone="yes"?>
<Relationships xmlns="http://schemas.openxmlformats.org/package/2006/relationships"><Relationship Id="rId2" Type="http://schemas.openxmlformats.org/officeDocument/2006/relationships/slide" Target="../slides/slide318.xml"/><Relationship Id="rId1" Type="http://schemas.openxmlformats.org/officeDocument/2006/relationships/notesMaster" Target="../notesMasters/notesMaster1.xml"/></Relationships>
</file>

<file path=ppt/notesSlides/_rels/notesSlide215.xml.rels><?xml version="1.0" encoding="UTF-8" standalone="yes"?>
<Relationships xmlns="http://schemas.openxmlformats.org/package/2006/relationships"><Relationship Id="rId2" Type="http://schemas.openxmlformats.org/officeDocument/2006/relationships/slide" Target="../slides/slide319.xml"/><Relationship Id="rId1" Type="http://schemas.openxmlformats.org/officeDocument/2006/relationships/notesMaster" Target="../notesMasters/notesMaster1.xml"/></Relationships>
</file>

<file path=ppt/notesSlides/_rels/notesSlide216.xml.rels><?xml version="1.0" encoding="UTF-8" standalone="yes"?>
<Relationships xmlns="http://schemas.openxmlformats.org/package/2006/relationships"><Relationship Id="rId2" Type="http://schemas.openxmlformats.org/officeDocument/2006/relationships/slide" Target="../slides/slide320.xml"/><Relationship Id="rId1" Type="http://schemas.openxmlformats.org/officeDocument/2006/relationships/notesMaster" Target="../notesMasters/notesMaster1.xml"/></Relationships>
</file>

<file path=ppt/notesSlides/_rels/notesSlide217.xml.rels><?xml version="1.0" encoding="UTF-8" standalone="yes"?>
<Relationships xmlns="http://schemas.openxmlformats.org/package/2006/relationships"><Relationship Id="rId2" Type="http://schemas.openxmlformats.org/officeDocument/2006/relationships/slide" Target="../slides/slide321.xml"/><Relationship Id="rId1" Type="http://schemas.openxmlformats.org/officeDocument/2006/relationships/notesMaster" Target="../notesMasters/notesMaster1.xml"/></Relationships>
</file>

<file path=ppt/notesSlides/_rels/notesSlide218.xml.rels><?xml version="1.0" encoding="UTF-8" standalone="yes"?>
<Relationships xmlns="http://schemas.openxmlformats.org/package/2006/relationships"><Relationship Id="rId2" Type="http://schemas.openxmlformats.org/officeDocument/2006/relationships/slide" Target="../slides/slide322.xml"/><Relationship Id="rId1" Type="http://schemas.openxmlformats.org/officeDocument/2006/relationships/notesMaster" Target="../notesMasters/notesMaster1.xml"/></Relationships>
</file>

<file path=ppt/notesSlides/_rels/notesSlide219.xml.rels><?xml version="1.0" encoding="UTF-8" standalone="yes"?>
<Relationships xmlns="http://schemas.openxmlformats.org/package/2006/relationships"><Relationship Id="rId2" Type="http://schemas.openxmlformats.org/officeDocument/2006/relationships/slide" Target="../slides/slide3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20.xml.rels><?xml version="1.0" encoding="UTF-8" standalone="yes"?>
<Relationships xmlns="http://schemas.openxmlformats.org/package/2006/relationships"><Relationship Id="rId2" Type="http://schemas.openxmlformats.org/officeDocument/2006/relationships/slide" Target="../slides/slide324.xml"/><Relationship Id="rId1" Type="http://schemas.openxmlformats.org/officeDocument/2006/relationships/notesMaster" Target="../notesMasters/notesMaster1.xml"/></Relationships>
</file>

<file path=ppt/notesSlides/_rels/notesSlide221.xml.rels><?xml version="1.0" encoding="UTF-8" standalone="yes"?>
<Relationships xmlns="http://schemas.openxmlformats.org/package/2006/relationships"><Relationship Id="rId2" Type="http://schemas.openxmlformats.org/officeDocument/2006/relationships/slide" Target="../slides/slide325.xml"/><Relationship Id="rId1" Type="http://schemas.openxmlformats.org/officeDocument/2006/relationships/notesMaster" Target="../notesMasters/notesMaster1.xml"/></Relationships>
</file>

<file path=ppt/notesSlides/_rels/notesSlide222.xml.rels><?xml version="1.0" encoding="UTF-8" standalone="yes"?>
<Relationships xmlns="http://schemas.openxmlformats.org/package/2006/relationships"><Relationship Id="rId2" Type="http://schemas.openxmlformats.org/officeDocument/2006/relationships/slide" Target="../slides/slide327.xml"/><Relationship Id="rId1" Type="http://schemas.openxmlformats.org/officeDocument/2006/relationships/notesMaster" Target="../notesMasters/notesMaster1.xml"/></Relationships>
</file>

<file path=ppt/notesSlides/_rels/notesSlide223.xml.rels><?xml version="1.0" encoding="UTF-8" standalone="yes"?>
<Relationships xmlns="http://schemas.openxmlformats.org/package/2006/relationships"><Relationship Id="rId2" Type="http://schemas.openxmlformats.org/officeDocument/2006/relationships/slide" Target="../slides/slide331.xml"/><Relationship Id="rId1" Type="http://schemas.openxmlformats.org/officeDocument/2006/relationships/notesMaster" Target="../notesMasters/notesMaster1.xml"/></Relationships>
</file>

<file path=ppt/notesSlides/_rels/notesSlide224.xml.rels><?xml version="1.0" encoding="UTF-8" standalone="yes"?>
<Relationships xmlns="http://schemas.openxmlformats.org/package/2006/relationships"><Relationship Id="rId2" Type="http://schemas.openxmlformats.org/officeDocument/2006/relationships/slide" Target="../slides/slide333.xml"/><Relationship Id="rId1" Type="http://schemas.openxmlformats.org/officeDocument/2006/relationships/notesMaster" Target="../notesMasters/notesMaster1.xml"/></Relationships>
</file>

<file path=ppt/notesSlides/_rels/notesSlide225.xml.rels><?xml version="1.0" encoding="UTF-8" standalone="yes"?>
<Relationships xmlns="http://schemas.openxmlformats.org/package/2006/relationships"><Relationship Id="rId2" Type="http://schemas.openxmlformats.org/officeDocument/2006/relationships/slide" Target="../slides/slide334.xml"/><Relationship Id="rId1" Type="http://schemas.openxmlformats.org/officeDocument/2006/relationships/notesMaster" Target="../notesMasters/notesMaster1.xml"/></Relationships>
</file>

<file path=ppt/notesSlides/_rels/notesSlide226.xml.rels><?xml version="1.0" encoding="UTF-8" standalone="yes"?>
<Relationships xmlns="http://schemas.openxmlformats.org/package/2006/relationships"><Relationship Id="rId2" Type="http://schemas.openxmlformats.org/officeDocument/2006/relationships/slide" Target="../slides/slide336.xml"/><Relationship Id="rId1" Type="http://schemas.openxmlformats.org/officeDocument/2006/relationships/notesMaster" Target="../notesMasters/notesMaster1.xml"/></Relationships>
</file>

<file path=ppt/notesSlides/_rels/notesSlide227.xml.rels><?xml version="1.0" encoding="UTF-8" standalone="yes"?>
<Relationships xmlns="http://schemas.openxmlformats.org/package/2006/relationships"><Relationship Id="rId2" Type="http://schemas.openxmlformats.org/officeDocument/2006/relationships/slide" Target="../slides/slide337.xml"/><Relationship Id="rId1" Type="http://schemas.openxmlformats.org/officeDocument/2006/relationships/notesMaster" Target="../notesMasters/notesMaster1.xml"/></Relationships>
</file>

<file path=ppt/notesSlides/_rels/notesSlide228.xml.rels><?xml version="1.0" encoding="UTF-8" standalone="yes"?>
<Relationships xmlns="http://schemas.openxmlformats.org/package/2006/relationships"><Relationship Id="rId2" Type="http://schemas.openxmlformats.org/officeDocument/2006/relationships/slide" Target="../slides/slide339.xml"/><Relationship Id="rId1" Type="http://schemas.openxmlformats.org/officeDocument/2006/relationships/notesMaster" Target="../notesMasters/notesMaster1.xml"/></Relationships>
</file>

<file path=ppt/notesSlides/_rels/notesSlide229.xml.rels><?xml version="1.0" encoding="UTF-8" standalone="yes"?>
<Relationships xmlns="http://schemas.openxmlformats.org/package/2006/relationships"><Relationship Id="rId2" Type="http://schemas.openxmlformats.org/officeDocument/2006/relationships/slide" Target="../slides/slide34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30.xml.rels><?xml version="1.0" encoding="UTF-8" standalone="yes"?>
<Relationships xmlns="http://schemas.openxmlformats.org/package/2006/relationships"><Relationship Id="rId2" Type="http://schemas.openxmlformats.org/officeDocument/2006/relationships/slide" Target="../slides/slide341.xml"/><Relationship Id="rId1" Type="http://schemas.openxmlformats.org/officeDocument/2006/relationships/notesMaster" Target="../notesMasters/notesMaster1.xml"/></Relationships>
</file>

<file path=ppt/notesSlides/_rels/notesSlide231.xml.rels><?xml version="1.0" encoding="UTF-8" standalone="yes"?>
<Relationships xmlns="http://schemas.openxmlformats.org/package/2006/relationships"><Relationship Id="rId2" Type="http://schemas.openxmlformats.org/officeDocument/2006/relationships/slide" Target="../slides/slide343.xml"/><Relationship Id="rId1" Type="http://schemas.openxmlformats.org/officeDocument/2006/relationships/notesMaster" Target="../notesMasters/notesMaster1.xml"/></Relationships>
</file>

<file path=ppt/notesSlides/_rels/notesSlide232.xml.rels><?xml version="1.0" encoding="UTF-8" standalone="yes"?>
<Relationships xmlns="http://schemas.openxmlformats.org/package/2006/relationships"><Relationship Id="rId2" Type="http://schemas.openxmlformats.org/officeDocument/2006/relationships/slide" Target="../slides/slide344.xml"/><Relationship Id="rId1" Type="http://schemas.openxmlformats.org/officeDocument/2006/relationships/notesMaster" Target="../notesMasters/notesMaster1.xml"/></Relationships>
</file>

<file path=ppt/notesSlides/_rels/notesSlide233.xml.rels><?xml version="1.0" encoding="UTF-8" standalone="yes"?>
<Relationships xmlns="http://schemas.openxmlformats.org/package/2006/relationships"><Relationship Id="rId2" Type="http://schemas.openxmlformats.org/officeDocument/2006/relationships/slide" Target="../slides/slide345.xml"/><Relationship Id="rId1" Type="http://schemas.openxmlformats.org/officeDocument/2006/relationships/notesMaster" Target="../notesMasters/notesMaster1.xml"/></Relationships>
</file>

<file path=ppt/notesSlides/_rels/notesSlide234.xml.rels><?xml version="1.0" encoding="UTF-8" standalone="yes"?>
<Relationships xmlns="http://schemas.openxmlformats.org/package/2006/relationships"><Relationship Id="rId2" Type="http://schemas.openxmlformats.org/officeDocument/2006/relationships/slide" Target="../slides/slide346.xml"/><Relationship Id="rId1" Type="http://schemas.openxmlformats.org/officeDocument/2006/relationships/notesMaster" Target="../notesMasters/notesMaster1.xml"/></Relationships>
</file>

<file path=ppt/notesSlides/_rels/notesSlide235.xml.rels><?xml version="1.0" encoding="UTF-8" standalone="yes"?>
<Relationships xmlns="http://schemas.openxmlformats.org/package/2006/relationships"><Relationship Id="rId2" Type="http://schemas.openxmlformats.org/officeDocument/2006/relationships/slide" Target="../slides/slide347.xml"/><Relationship Id="rId1" Type="http://schemas.openxmlformats.org/officeDocument/2006/relationships/notesMaster" Target="../notesMasters/notesMaster1.xml"/></Relationships>
</file>

<file path=ppt/notesSlides/_rels/notesSlide236.xml.rels><?xml version="1.0" encoding="UTF-8" standalone="yes"?>
<Relationships xmlns="http://schemas.openxmlformats.org/package/2006/relationships"><Relationship Id="rId2" Type="http://schemas.openxmlformats.org/officeDocument/2006/relationships/slide" Target="../slides/slide348.xml"/><Relationship Id="rId1" Type="http://schemas.openxmlformats.org/officeDocument/2006/relationships/notesMaster" Target="../notesMasters/notesMaster1.xml"/></Relationships>
</file>

<file path=ppt/notesSlides/_rels/notesSlide237.xml.rels><?xml version="1.0" encoding="UTF-8" standalone="yes"?>
<Relationships xmlns="http://schemas.openxmlformats.org/package/2006/relationships"><Relationship Id="rId2" Type="http://schemas.openxmlformats.org/officeDocument/2006/relationships/slide" Target="../slides/slide349.xml"/><Relationship Id="rId1" Type="http://schemas.openxmlformats.org/officeDocument/2006/relationships/notesMaster" Target="../notesMasters/notesMaster1.xml"/></Relationships>
</file>

<file path=ppt/notesSlides/_rels/notesSlide238.xml.rels><?xml version="1.0" encoding="UTF-8" standalone="yes"?>
<Relationships xmlns="http://schemas.openxmlformats.org/package/2006/relationships"><Relationship Id="rId2" Type="http://schemas.openxmlformats.org/officeDocument/2006/relationships/slide" Target="../slides/slide350.xml"/><Relationship Id="rId1" Type="http://schemas.openxmlformats.org/officeDocument/2006/relationships/notesMaster" Target="../notesMasters/notesMaster1.xml"/></Relationships>
</file>

<file path=ppt/notesSlides/_rels/notesSlide239.xml.rels><?xml version="1.0" encoding="UTF-8" standalone="yes"?>
<Relationships xmlns="http://schemas.openxmlformats.org/package/2006/relationships"><Relationship Id="rId2" Type="http://schemas.openxmlformats.org/officeDocument/2006/relationships/slide" Target="../slides/slide35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40.xml.rels><?xml version="1.0" encoding="UTF-8" standalone="yes"?>
<Relationships xmlns="http://schemas.openxmlformats.org/package/2006/relationships"><Relationship Id="rId2" Type="http://schemas.openxmlformats.org/officeDocument/2006/relationships/slide" Target="../slides/slide352.xml"/><Relationship Id="rId1" Type="http://schemas.openxmlformats.org/officeDocument/2006/relationships/notesMaster" Target="../notesMasters/notesMaster1.xml"/></Relationships>
</file>

<file path=ppt/notesSlides/_rels/notesSlide241.xml.rels><?xml version="1.0" encoding="UTF-8" standalone="yes"?>
<Relationships xmlns="http://schemas.openxmlformats.org/package/2006/relationships"><Relationship Id="rId2" Type="http://schemas.openxmlformats.org/officeDocument/2006/relationships/slide" Target="../slides/slide353.xml"/><Relationship Id="rId1" Type="http://schemas.openxmlformats.org/officeDocument/2006/relationships/notesMaster" Target="../notesMasters/notesMaster1.xml"/></Relationships>
</file>

<file path=ppt/notesSlides/_rels/notesSlide242.xml.rels><?xml version="1.0" encoding="UTF-8" standalone="yes"?>
<Relationships xmlns="http://schemas.openxmlformats.org/package/2006/relationships"><Relationship Id="rId2" Type="http://schemas.openxmlformats.org/officeDocument/2006/relationships/slide" Target="../slides/slide354.xml"/><Relationship Id="rId1" Type="http://schemas.openxmlformats.org/officeDocument/2006/relationships/notesMaster" Target="../notesMasters/notesMaster1.xml"/></Relationships>
</file>

<file path=ppt/notesSlides/_rels/notesSlide243.xml.rels><?xml version="1.0" encoding="UTF-8" standalone="yes"?>
<Relationships xmlns="http://schemas.openxmlformats.org/package/2006/relationships"><Relationship Id="rId2" Type="http://schemas.openxmlformats.org/officeDocument/2006/relationships/slide" Target="../slides/slide355.xml"/><Relationship Id="rId1" Type="http://schemas.openxmlformats.org/officeDocument/2006/relationships/notesMaster" Target="../notesMasters/notesMaster1.xml"/></Relationships>
</file>

<file path=ppt/notesSlides/_rels/notesSlide244.xml.rels><?xml version="1.0" encoding="UTF-8" standalone="yes"?>
<Relationships xmlns="http://schemas.openxmlformats.org/package/2006/relationships"><Relationship Id="rId2" Type="http://schemas.openxmlformats.org/officeDocument/2006/relationships/slide" Target="../slides/slide356.xml"/><Relationship Id="rId1" Type="http://schemas.openxmlformats.org/officeDocument/2006/relationships/notesMaster" Target="../notesMasters/notesMaster1.xml"/></Relationships>
</file>

<file path=ppt/notesSlides/_rels/notesSlide245.xml.rels><?xml version="1.0" encoding="UTF-8" standalone="yes"?>
<Relationships xmlns="http://schemas.openxmlformats.org/package/2006/relationships"><Relationship Id="rId2" Type="http://schemas.openxmlformats.org/officeDocument/2006/relationships/slide" Target="../slides/slide357.xml"/><Relationship Id="rId1" Type="http://schemas.openxmlformats.org/officeDocument/2006/relationships/notesMaster" Target="../notesMasters/notesMaster1.xml"/></Relationships>
</file>

<file path=ppt/notesSlides/_rels/notesSlide246.xml.rels><?xml version="1.0" encoding="UTF-8" standalone="yes"?>
<Relationships xmlns="http://schemas.openxmlformats.org/package/2006/relationships"><Relationship Id="rId2" Type="http://schemas.openxmlformats.org/officeDocument/2006/relationships/slide" Target="../slides/slide358.xml"/><Relationship Id="rId1" Type="http://schemas.openxmlformats.org/officeDocument/2006/relationships/notesMaster" Target="../notesMasters/notesMaster1.xml"/></Relationships>
</file>

<file path=ppt/notesSlides/_rels/notesSlide247.xml.rels><?xml version="1.0" encoding="UTF-8" standalone="yes"?>
<Relationships xmlns="http://schemas.openxmlformats.org/package/2006/relationships"><Relationship Id="rId2" Type="http://schemas.openxmlformats.org/officeDocument/2006/relationships/slide" Target="../slides/slide359.xml"/><Relationship Id="rId1" Type="http://schemas.openxmlformats.org/officeDocument/2006/relationships/notesMaster" Target="../notesMasters/notesMaster1.xml"/></Relationships>
</file>

<file path=ppt/notesSlides/_rels/notesSlide248.xml.rels><?xml version="1.0" encoding="UTF-8" standalone="yes"?>
<Relationships xmlns="http://schemas.openxmlformats.org/package/2006/relationships"><Relationship Id="rId2" Type="http://schemas.openxmlformats.org/officeDocument/2006/relationships/slide" Target="../slides/slide360.xml"/><Relationship Id="rId1" Type="http://schemas.openxmlformats.org/officeDocument/2006/relationships/notesMaster" Target="../notesMasters/notesMaster1.xml"/></Relationships>
</file>

<file path=ppt/notesSlides/_rels/notesSlide249.xml.rels><?xml version="1.0" encoding="UTF-8" standalone="yes"?>
<Relationships xmlns="http://schemas.openxmlformats.org/package/2006/relationships"><Relationship Id="rId2" Type="http://schemas.openxmlformats.org/officeDocument/2006/relationships/slide" Target="../slides/slide36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50.xml.rels><?xml version="1.0" encoding="UTF-8" standalone="yes"?>
<Relationships xmlns="http://schemas.openxmlformats.org/package/2006/relationships"><Relationship Id="rId2" Type="http://schemas.openxmlformats.org/officeDocument/2006/relationships/slide" Target="../slides/slide362.xml"/><Relationship Id="rId1" Type="http://schemas.openxmlformats.org/officeDocument/2006/relationships/notesMaster" Target="../notesMasters/notesMaster1.xml"/></Relationships>
</file>

<file path=ppt/notesSlides/_rels/notesSlide251.xml.rels><?xml version="1.0" encoding="UTF-8" standalone="yes"?>
<Relationships xmlns="http://schemas.openxmlformats.org/package/2006/relationships"><Relationship Id="rId2" Type="http://schemas.openxmlformats.org/officeDocument/2006/relationships/slide" Target="../slides/slide363.xml"/><Relationship Id="rId1" Type="http://schemas.openxmlformats.org/officeDocument/2006/relationships/notesMaster" Target="../notesMasters/notesMaster1.xml"/></Relationships>
</file>

<file path=ppt/notesSlides/_rels/notesSlide252.xml.rels><?xml version="1.0" encoding="UTF-8" standalone="yes"?>
<Relationships xmlns="http://schemas.openxmlformats.org/package/2006/relationships"><Relationship Id="rId2" Type="http://schemas.openxmlformats.org/officeDocument/2006/relationships/slide" Target="../slides/slide364.xml"/><Relationship Id="rId1" Type="http://schemas.openxmlformats.org/officeDocument/2006/relationships/notesMaster" Target="../notesMasters/notesMaster1.xml"/></Relationships>
</file>

<file path=ppt/notesSlides/_rels/notesSlide253.xml.rels><?xml version="1.0" encoding="UTF-8" standalone="yes"?>
<Relationships xmlns="http://schemas.openxmlformats.org/package/2006/relationships"><Relationship Id="rId2" Type="http://schemas.openxmlformats.org/officeDocument/2006/relationships/slide" Target="../slides/slide36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3" Type="http://schemas.openxmlformats.org/officeDocument/2006/relationships/hyperlink" Target="https://www.hcplive.com/view/ralph-a-defronzo-md-noxious-nine-and-mifepristone-for-hypercortisolism-in-t2d?utm_source=chatgpt.com" TargetMode="External"/><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3" Type="http://schemas.openxmlformats.org/officeDocument/2006/relationships/hyperlink" Target="https://www.kff.org/health-costs/poll-finding/kff-health-tracking-poll-may-2024-the-publics-use-and-views-of-glp-1-drugs/" TargetMode="External"/><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144.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3" Type="http://schemas.openxmlformats.org/officeDocument/2006/relationships/slide" Target="../slides/slide145.xml"/><Relationship Id="rId2" Type="http://schemas.openxmlformats.org/officeDocument/2006/relationships/notesMaster" Target="../notesMasters/notesMaster1.xml"/><Relationship Id="rId1" Type="http://schemas.openxmlformats.org/officeDocument/2006/relationships/tags" Target="../tags/tag48.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146.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147.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148.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149.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3" Type="http://schemas.openxmlformats.org/officeDocument/2006/relationships/hyperlink" Target="https://www.healthline.com/nutrition/blood-sugar-supplements#cinnamon" TargetMode="External"/><Relationship Id="rId2" Type="http://schemas.openxmlformats.org/officeDocument/2006/relationships/slide" Target="../slides/slide150.xml"/><Relationship Id="rId1" Type="http://schemas.openxmlformats.org/officeDocument/2006/relationships/notesMaster" Target="../notesMasters/notesMaster1.xml"/><Relationship Id="rId4" Type="http://schemas.openxmlformats.org/officeDocument/2006/relationships/hyperlink" Target="https://naturalmedicines.therapeuticresearch.com/home" TargetMode="Externa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151.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154.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155.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160.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16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10"/>
          </p:nvPr>
        </p:nvSpPr>
        <p:spPr/>
        <p:txBody>
          <a:bodyPr/>
          <a:lstStyle/>
          <a:p>
            <a:pPr>
              <a:defRPr/>
            </a:pPr>
            <a:r>
              <a:rPr lang="en-US"/>
              <a:t>Diabetes Educational Services© (530) 893 - 8635 </a:t>
            </a:r>
          </a:p>
        </p:txBody>
      </p:sp>
      <p:sp>
        <p:nvSpPr>
          <p:cNvPr id="5" name="Slide Number Placeholder 4"/>
          <p:cNvSpPr>
            <a:spLocks noGrp="1"/>
          </p:cNvSpPr>
          <p:nvPr>
            <p:ph type="sldNum" sz="quarter" idx="11"/>
          </p:nvPr>
        </p:nvSpPr>
        <p:spPr/>
        <p:txBody>
          <a:bodyPr/>
          <a:lstStyle/>
          <a:p>
            <a:pPr>
              <a:defRPr/>
            </a:pPr>
            <a:fld id="{C233B0E3-6876-4E53-9EE0-6ED1EFDF6740}" type="slidenum">
              <a:rPr lang="en-US" smtClean="0"/>
              <a:pPr>
                <a:defRPr/>
              </a:pPr>
              <a:t>1</a:t>
            </a:fld>
            <a:endParaRPr lang="en-US"/>
          </a:p>
        </p:txBody>
      </p:sp>
    </p:spTree>
    <p:extLst>
      <p:ext uri="{BB962C8B-B14F-4D97-AF65-F5344CB8AC3E}">
        <p14:creationId xmlns:p14="http://schemas.microsoft.com/office/powerpoint/2010/main" val="288395882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B5E225C-EA32-49AA-BCE1-CBED354D9589}" type="slidenum">
              <a:rPr lang="en-US" smtClean="0"/>
              <a:t>21</a:t>
            </a:fld>
            <a:endParaRPr lang="en-US"/>
          </a:p>
        </p:txBody>
      </p:sp>
    </p:spTree>
    <p:extLst>
      <p:ext uri="{BB962C8B-B14F-4D97-AF65-F5344CB8AC3E}">
        <p14:creationId xmlns:p14="http://schemas.microsoft.com/office/powerpoint/2010/main" val="618863899"/>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C70756-75DE-75EC-171D-C346A45AE28D}"/>
            </a:ext>
          </a:extLst>
        </p:cNvPr>
        <p:cNvGrpSpPr/>
        <p:nvPr/>
      </p:nvGrpSpPr>
      <p:grpSpPr>
        <a:xfrm>
          <a:off x="0" y="0"/>
          <a:ext cx="0" cy="0"/>
          <a:chOff x="0" y="0"/>
          <a:chExt cx="0" cy="0"/>
        </a:xfrm>
      </p:grpSpPr>
      <p:sp>
        <p:nvSpPr>
          <p:cNvPr id="86018" name="Slide Image Placeholder 1">
            <a:extLst>
              <a:ext uri="{FF2B5EF4-FFF2-40B4-BE49-F238E27FC236}">
                <a16:creationId xmlns:a16="http://schemas.microsoft.com/office/drawing/2014/main" id="{7D8F9FF1-89E8-E6CC-3937-F6AAC5289169}"/>
              </a:ext>
            </a:extLst>
          </p:cNvPr>
          <p:cNvSpPr>
            <a:spLocks noGrp="1" noRot="1" noChangeAspect="1" noTextEdit="1"/>
          </p:cNvSpPr>
          <p:nvPr>
            <p:ph type="sldImg"/>
          </p:nvPr>
        </p:nvSpPr>
        <p:spPr bwMode="auto">
          <a:xfrm>
            <a:off x="1338263" y="744538"/>
            <a:ext cx="4957762" cy="37179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6019" name="Notes Placeholder 2">
            <a:extLst>
              <a:ext uri="{FF2B5EF4-FFF2-40B4-BE49-F238E27FC236}">
                <a16:creationId xmlns:a16="http://schemas.microsoft.com/office/drawing/2014/main" id="{65AD0EEB-E1CD-809E-1C57-62B3AF14F79A}"/>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86020" name="Slide Number Placeholder 3">
            <a:extLst>
              <a:ext uri="{FF2B5EF4-FFF2-40B4-BE49-F238E27FC236}">
                <a16:creationId xmlns:a16="http://schemas.microsoft.com/office/drawing/2014/main" id="{7D0442B9-12E5-934C-C329-643D2A8DD71B}"/>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813477" indent="-312876">
              <a:spcBef>
                <a:spcPct val="30000"/>
              </a:spcBef>
              <a:defRPr sz="1200">
                <a:solidFill>
                  <a:schemeClr val="tx1"/>
                </a:solidFill>
                <a:latin typeface="Calibri" panose="020F0502020204030204" pitchFamily="34" charset="0"/>
              </a:defRPr>
            </a:lvl2pPr>
            <a:lvl3pPr marL="1253150" indent="-250300">
              <a:spcBef>
                <a:spcPct val="30000"/>
              </a:spcBef>
              <a:defRPr sz="1200">
                <a:solidFill>
                  <a:schemeClr val="tx1"/>
                </a:solidFill>
                <a:latin typeface="Calibri" panose="020F0502020204030204" pitchFamily="34" charset="0"/>
              </a:defRPr>
            </a:lvl3pPr>
            <a:lvl4pPr marL="1753751" indent="-250300">
              <a:spcBef>
                <a:spcPct val="30000"/>
              </a:spcBef>
              <a:defRPr sz="1200">
                <a:solidFill>
                  <a:schemeClr val="tx1"/>
                </a:solidFill>
                <a:latin typeface="Calibri" panose="020F0502020204030204" pitchFamily="34" charset="0"/>
              </a:defRPr>
            </a:lvl4pPr>
            <a:lvl5pPr marL="2255998" indent="-250300">
              <a:spcBef>
                <a:spcPct val="30000"/>
              </a:spcBef>
              <a:defRPr sz="1200">
                <a:solidFill>
                  <a:schemeClr val="tx1"/>
                </a:solidFill>
                <a:latin typeface="Calibri" panose="020F0502020204030204" pitchFamily="34" charset="0"/>
              </a:defRPr>
            </a:lvl5pPr>
            <a:lvl6pPr marL="2730251" indent="-250300" eaLnBrk="0" fontAlgn="base" hangingPunct="0">
              <a:spcBef>
                <a:spcPct val="30000"/>
              </a:spcBef>
              <a:spcAft>
                <a:spcPct val="0"/>
              </a:spcAft>
              <a:defRPr sz="1200">
                <a:solidFill>
                  <a:schemeClr val="tx1"/>
                </a:solidFill>
                <a:latin typeface="Calibri" panose="020F0502020204030204" pitchFamily="34" charset="0"/>
              </a:defRPr>
            </a:lvl6pPr>
            <a:lvl7pPr marL="3204505" indent="-250300" eaLnBrk="0" fontAlgn="base" hangingPunct="0">
              <a:spcBef>
                <a:spcPct val="30000"/>
              </a:spcBef>
              <a:spcAft>
                <a:spcPct val="0"/>
              </a:spcAft>
              <a:defRPr sz="1200">
                <a:solidFill>
                  <a:schemeClr val="tx1"/>
                </a:solidFill>
                <a:latin typeface="Calibri" panose="020F0502020204030204" pitchFamily="34" charset="0"/>
              </a:defRPr>
            </a:lvl7pPr>
            <a:lvl8pPr marL="3678759" indent="-250300" eaLnBrk="0" fontAlgn="base" hangingPunct="0">
              <a:spcBef>
                <a:spcPct val="30000"/>
              </a:spcBef>
              <a:spcAft>
                <a:spcPct val="0"/>
              </a:spcAft>
              <a:defRPr sz="1200">
                <a:solidFill>
                  <a:schemeClr val="tx1"/>
                </a:solidFill>
                <a:latin typeface="Calibri" panose="020F0502020204030204" pitchFamily="34" charset="0"/>
              </a:defRPr>
            </a:lvl8pPr>
            <a:lvl9pPr marL="4153012" indent="-250300" eaLnBrk="0" fontAlgn="base" hangingPunct="0">
              <a:spcBef>
                <a:spcPct val="30000"/>
              </a:spcBef>
              <a:spcAft>
                <a:spcPct val="0"/>
              </a:spcAft>
              <a:defRPr sz="1200">
                <a:solidFill>
                  <a:schemeClr val="tx1"/>
                </a:solidFill>
                <a:latin typeface="Calibri" panose="020F0502020204030204" pitchFamily="34" charset="0"/>
              </a:defRPr>
            </a:lvl9pPr>
          </a:lstStyle>
          <a:p>
            <a:pPr marL="0" marR="0" lvl="0" indent="0" algn="r" defTabSz="948507" rtl="0" eaLnBrk="1" fontAlgn="base" latinLnBrk="0" hangingPunct="1">
              <a:lnSpc>
                <a:spcPct val="100000"/>
              </a:lnSpc>
              <a:spcBef>
                <a:spcPct val="0"/>
              </a:spcBef>
              <a:spcAft>
                <a:spcPct val="0"/>
              </a:spcAft>
              <a:buClrTx/>
              <a:buSzTx/>
              <a:buFontTx/>
              <a:buNone/>
              <a:tabLst/>
              <a:defRPr/>
            </a:pPr>
            <a:fld id="{345210B4-3D8F-449F-90AB-E666C18B37BB}" type="slidenum">
              <a:rPr kumimoji="0" lang="en-US" altLang="en-US" sz="13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rPr>
              <a:pPr marL="0" marR="0" lvl="0" indent="0" algn="r" defTabSz="948507" rtl="0" eaLnBrk="1" fontAlgn="base" latinLnBrk="0" hangingPunct="1">
                <a:lnSpc>
                  <a:spcPct val="100000"/>
                </a:lnSpc>
                <a:spcBef>
                  <a:spcPct val="0"/>
                </a:spcBef>
                <a:spcAft>
                  <a:spcPct val="0"/>
                </a:spcAft>
                <a:buClrTx/>
                <a:buSzTx/>
                <a:buFontTx/>
                <a:buNone/>
                <a:tabLst/>
                <a:defRPr/>
              </a:pPr>
              <a:t>165</a:t>
            </a:fld>
            <a:endParaRPr kumimoji="0" lang="en-US" altLang="en-US" sz="13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1445404423"/>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CD8FA1-72D0-C9DD-F16A-A01B29BE06B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78B306C-847A-22EC-8B97-223E9DA7866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13C9972-C3B2-53DF-C916-F04BE66D1DE1}"/>
              </a:ext>
            </a:extLst>
          </p:cNvPr>
          <p:cNvSpPr>
            <a:spLocks noGrp="1"/>
          </p:cNvSpPr>
          <p:nvPr>
            <p:ph type="body" idx="1"/>
          </p:nvPr>
        </p:nvSpPr>
        <p:spPr/>
        <p:txBody>
          <a:bodyPr/>
          <a:lstStyle/>
          <a:p>
            <a:r>
              <a:rPr lang="en-US" b="0" i="0" dirty="0">
                <a:solidFill>
                  <a:srgbClr val="212121"/>
                </a:solidFill>
                <a:effectLst/>
                <a:latin typeface="BlinkMacSystemFont"/>
              </a:rPr>
              <a:t>Gaggini M, Sabatino L, Suman AF, </a:t>
            </a:r>
            <a:r>
              <a:rPr lang="en-US" b="0" i="0" dirty="0" err="1">
                <a:solidFill>
                  <a:srgbClr val="212121"/>
                </a:solidFill>
                <a:effectLst/>
                <a:latin typeface="BlinkMacSystemFont"/>
              </a:rPr>
              <a:t>Chatzianagnostou</a:t>
            </a:r>
            <a:r>
              <a:rPr lang="en-US" b="0" i="0" dirty="0">
                <a:solidFill>
                  <a:srgbClr val="212121"/>
                </a:solidFill>
                <a:effectLst/>
                <a:latin typeface="BlinkMacSystemFont"/>
              </a:rPr>
              <a:t> K, </a:t>
            </a:r>
            <a:r>
              <a:rPr lang="en-US" b="0" i="0" dirty="0" err="1">
                <a:solidFill>
                  <a:srgbClr val="212121"/>
                </a:solidFill>
                <a:effectLst/>
                <a:latin typeface="BlinkMacSystemFont"/>
              </a:rPr>
              <a:t>Vassalle</a:t>
            </a:r>
            <a:r>
              <a:rPr lang="en-US" b="0" i="0" dirty="0">
                <a:solidFill>
                  <a:srgbClr val="212121"/>
                </a:solidFill>
                <a:effectLst/>
                <a:latin typeface="BlinkMacSystemFont"/>
              </a:rPr>
              <a:t> C. Insights into the Roles of GLP-1, DPP-4, and SGLT2 at the Crossroads of Cardiovascular, Renal, and Metabolic Pathophysiology. Cells. 2025 Mar 6;14(5):387. </a:t>
            </a:r>
            <a:r>
              <a:rPr lang="en-US" b="0" i="0" dirty="0" err="1">
                <a:solidFill>
                  <a:srgbClr val="212121"/>
                </a:solidFill>
                <a:effectLst/>
                <a:latin typeface="BlinkMacSystemFont"/>
              </a:rPr>
              <a:t>doi</a:t>
            </a:r>
            <a:r>
              <a:rPr lang="en-US" b="0" i="0" dirty="0">
                <a:solidFill>
                  <a:srgbClr val="212121"/>
                </a:solidFill>
                <a:effectLst/>
                <a:latin typeface="BlinkMacSystemFont"/>
              </a:rPr>
              <a:t>: 10.3390/cells14050387. PMID: 40072115; PMCID: PMC11898734</a:t>
            </a:r>
            <a:endParaRPr lang="en-US" dirty="0"/>
          </a:p>
        </p:txBody>
      </p:sp>
      <p:sp>
        <p:nvSpPr>
          <p:cNvPr id="4" name="Slide Number Placeholder 3">
            <a:extLst>
              <a:ext uri="{FF2B5EF4-FFF2-40B4-BE49-F238E27FC236}">
                <a16:creationId xmlns:a16="http://schemas.microsoft.com/office/drawing/2014/main" id="{8023608F-4CD5-902D-165D-316617216B3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B5E225C-EA32-49AA-BCE1-CBED354D9589}" type="slidenum">
              <a:rPr kumimoji="0" lang="en-US" sz="13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166</a:t>
            </a:fld>
            <a:endParaRPr kumimoji="0" lang="en-US" sz="13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482896683"/>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550444-7233-B1FB-A7B7-93FBD509624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EBCB5B5-96F6-A20B-10A2-E80FA74276F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460404C-1250-EA27-DAC0-849E2D17FB40}"/>
              </a:ext>
            </a:extLst>
          </p:cNvPr>
          <p:cNvSpPr>
            <a:spLocks noGrp="1"/>
          </p:cNvSpPr>
          <p:nvPr>
            <p:ph type="body" idx="1"/>
          </p:nvPr>
        </p:nvSpPr>
        <p:spPr/>
        <p:txBody>
          <a:bodyPr/>
          <a:lstStyle/>
          <a:p>
            <a:r>
              <a:rPr lang="en-US" dirty="0"/>
              <a:t>Answer: d</a:t>
            </a:r>
          </a:p>
        </p:txBody>
      </p:sp>
      <p:sp>
        <p:nvSpPr>
          <p:cNvPr id="4" name="Slide Number Placeholder 3">
            <a:extLst>
              <a:ext uri="{FF2B5EF4-FFF2-40B4-BE49-F238E27FC236}">
                <a16:creationId xmlns:a16="http://schemas.microsoft.com/office/drawing/2014/main" id="{D6DD37AD-8EC7-BD9E-6C3B-9957D8C0373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B5E225C-EA32-49AA-BCE1-CBED354D9589}" type="slidenum">
              <a:rPr kumimoji="0" lang="en-US" sz="13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167</a:t>
            </a:fld>
            <a:endParaRPr kumimoji="0" lang="en-US" sz="13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875028104"/>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B835C1-1E17-DD82-1C99-377CCD334049}"/>
            </a:ext>
          </a:extLst>
        </p:cNvPr>
        <p:cNvGrpSpPr/>
        <p:nvPr/>
      </p:nvGrpSpPr>
      <p:grpSpPr>
        <a:xfrm>
          <a:off x="0" y="0"/>
          <a:ext cx="0" cy="0"/>
          <a:chOff x="0" y="0"/>
          <a:chExt cx="0" cy="0"/>
        </a:xfrm>
      </p:grpSpPr>
      <p:sp>
        <p:nvSpPr>
          <p:cNvPr id="135170" name="Rectangle 7">
            <a:extLst>
              <a:ext uri="{FF2B5EF4-FFF2-40B4-BE49-F238E27FC236}">
                <a16:creationId xmlns:a16="http://schemas.microsoft.com/office/drawing/2014/main" id="{0342A2D1-E0E9-AAEE-CBA6-FBBF600CF8D0}"/>
              </a:ext>
            </a:extLst>
          </p:cNvPr>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85258" indent="-302021">
              <a:defRPr>
                <a:solidFill>
                  <a:schemeClr val="tx1"/>
                </a:solidFill>
                <a:latin typeface="Arial" panose="020B0604020202020204" pitchFamily="34" charset="0"/>
              </a:defRPr>
            </a:lvl2pPr>
            <a:lvl3pPr marL="1208088" indent="-241618">
              <a:defRPr>
                <a:solidFill>
                  <a:schemeClr val="tx1"/>
                </a:solidFill>
                <a:latin typeface="Arial" panose="020B0604020202020204" pitchFamily="34" charset="0"/>
              </a:defRPr>
            </a:lvl3pPr>
            <a:lvl4pPr marL="1691324" indent="-241618">
              <a:defRPr>
                <a:solidFill>
                  <a:schemeClr val="tx1"/>
                </a:solidFill>
                <a:latin typeface="Arial" panose="020B0604020202020204" pitchFamily="34" charset="0"/>
              </a:defRPr>
            </a:lvl4pPr>
            <a:lvl5pPr marL="2174559" indent="-241618">
              <a:defRPr>
                <a:solidFill>
                  <a:schemeClr val="tx1"/>
                </a:solidFill>
                <a:latin typeface="Arial" panose="020B0604020202020204" pitchFamily="34" charset="0"/>
              </a:defRPr>
            </a:lvl5pPr>
            <a:lvl6pPr marL="2657794" indent="-241618" eaLnBrk="0" fontAlgn="base" hangingPunct="0">
              <a:spcBef>
                <a:spcPct val="0"/>
              </a:spcBef>
              <a:spcAft>
                <a:spcPct val="0"/>
              </a:spcAft>
              <a:defRPr>
                <a:solidFill>
                  <a:schemeClr val="tx1"/>
                </a:solidFill>
                <a:latin typeface="Arial" panose="020B0604020202020204" pitchFamily="34" charset="0"/>
              </a:defRPr>
            </a:lvl6pPr>
            <a:lvl7pPr marL="3141029" indent="-241618" eaLnBrk="0" fontAlgn="base" hangingPunct="0">
              <a:spcBef>
                <a:spcPct val="0"/>
              </a:spcBef>
              <a:spcAft>
                <a:spcPct val="0"/>
              </a:spcAft>
              <a:defRPr>
                <a:solidFill>
                  <a:schemeClr val="tx1"/>
                </a:solidFill>
                <a:latin typeface="Arial" panose="020B0604020202020204" pitchFamily="34" charset="0"/>
              </a:defRPr>
            </a:lvl7pPr>
            <a:lvl8pPr marL="3624265" indent="-241618" eaLnBrk="0" fontAlgn="base" hangingPunct="0">
              <a:spcBef>
                <a:spcPct val="0"/>
              </a:spcBef>
              <a:spcAft>
                <a:spcPct val="0"/>
              </a:spcAft>
              <a:defRPr>
                <a:solidFill>
                  <a:schemeClr val="tx1"/>
                </a:solidFill>
                <a:latin typeface="Arial" panose="020B0604020202020204" pitchFamily="34" charset="0"/>
              </a:defRPr>
            </a:lvl8pPr>
            <a:lvl9pPr marL="4107500" indent="-241618"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48507" rtl="0" eaLnBrk="1" fontAlgn="auto" latinLnBrk="0" hangingPunct="1">
              <a:lnSpc>
                <a:spcPct val="100000"/>
              </a:lnSpc>
              <a:spcBef>
                <a:spcPts val="0"/>
              </a:spcBef>
              <a:spcAft>
                <a:spcPts val="0"/>
              </a:spcAft>
              <a:buClrTx/>
              <a:buSzTx/>
              <a:buFontTx/>
              <a:buNone/>
              <a:tabLst/>
              <a:defRPr/>
            </a:pPr>
            <a:fld id="{47F9457B-0DF7-4F7F-8890-57A619E4A267}" type="slidenum">
              <a:rPr kumimoji="0" lang="en-US" sz="13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rPr>
              <a:pPr marL="0" marR="0" lvl="0" indent="0" algn="r" defTabSz="948507" rtl="0" eaLnBrk="1" fontAlgn="auto" latinLnBrk="0" hangingPunct="1">
                <a:lnSpc>
                  <a:spcPct val="100000"/>
                </a:lnSpc>
                <a:spcBef>
                  <a:spcPts val="0"/>
                </a:spcBef>
                <a:spcAft>
                  <a:spcPts val="0"/>
                </a:spcAft>
                <a:buClrTx/>
                <a:buSzTx/>
                <a:buFontTx/>
                <a:buNone/>
                <a:tabLst/>
                <a:defRPr/>
              </a:pPr>
              <a:t>168</a:t>
            </a:fld>
            <a:endParaRPr kumimoji="0" lang="en-US" sz="13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135171" name="Rectangle 7">
            <a:extLst>
              <a:ext uri="{FF2B5EF4-FFF2-40B4-BE49-F238E27FC236}">
                <a16:creationId xmlns:a16="http://schemas.microsoft.com/office/drawing/2014/main" id="{68CD218E-4B7C-38A6-97E4-ACBBAA6FF004}"/>
              </a:ext>
            </a:extLst>
          </p:cNvPr>
          <p:cNvSpPr txBox="1">
            <a:spLocks noGrp="1" noChangeArrowheads="1"/>
          </p:cNvSpPr>
          <p:nvPr/>
        </p:nvSpPr>
        <p:spPr bwMode="auto">
          <a:xfrm>
            <a:off x="4421296" y="9665590"/>
            <a:ext cx="3381586" cy="5050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01799" tIns="50898" rIns="101799" bIns="50898" anchor="b"/>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48507" rtl="0" eaLnBrk="1" fontAlgn="auto" latinLnBrk="0" hangingPunct="1">
              <a:lnSpc>
                <a:spcPct val="100000"/>
              </a:lnSpc>
              <a:spcBef>
                <a:spcPts val="0"/>
              </a:spcBef>
              <a:spcAft>
                <a:spcPts val="0"/>
              </a:spcAft>
              <a:buClrTx/>
              <a:buSzTx/>
              <a:buFontTx/>
              <a:buNone/>
              <a:tabLst/>
              <a:defRPr/>
            </a:pPr>
            <a:fld id="{D0EF4BA8-7363-4C2D-863B-9143D469F220}" type="slidenum">
              <a:rPr kumimoji="0" lang="en-US" sz="15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rPr>
              <a:pPr marL="0" marR="0" lvl="0" indent="0" algn="r" defTabSz="948507" rtl="0" eaLnBrk="1" fontAlgn="auto" latinLnBrk="0" hangingPunct="1">
                <a:lnSpc>
                  <a:spcPct val="100000"/>
                </a:lnSpc>
                <a:spcBef>
                  <a:spcPts val="0"/>
                </a:spcBef>
                <a:spcAft>
                  <a:spcPts val="0"/>
                </a:spcAft>
                <a:buClrTx/>
                <a:buSzTx/>
                <a:buFontTx/>
                <a:buNone/>
                <a:tabLst/>
                <a:defRPr/>
              </a:pPr>
              <a:t>168</a:t>
            </a:fld>
            <a:endParaRPr kumimoji="0" lang="en-US" sz="15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135172" name="Rectangle 6">
            <a:extLst>
              <a:ext uri="{FF2B5EF4-FFF2-40B4-BE49-F238E27FC236}">
                <a16:creationId xmlns:a16="http://schemas.microsoft.com/office/drawing/2014/main" id="{E38CCB2E-3256-C320-6252-C49E2373A4E9}"/>
              </a:ext>
            </a:extLst>
          </p:cNvPr>
          <p:cNvSpPr>
            <a:spLocks noGrp="1" noChangeArrowheads="1"/>
          </p:cNvSpPr>
          <p:nvPr>
            <p:ph type="ftr" sz="quarter" idx="4"/>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85258" indent="-302021">
              <a:defRPr>
                <a:solidFill>
                  <a:schemeClr val="tx1"/>
                </a:solidFill>
                <a:latin typeface="Arial" panose="020B0604020202020204" pitchFamily="34" charset="0"/>
              </a:defRPr>
            </a:lvl2pPr>
            <a:lvl3pPr marL="1208088" indent="-241618">
              <a:defRPr>
                <a:solidFill>
                  <a:schemeClr val="tx1"/>
                </a:solidFill>
                <a:latin typeface="Arial" panose="020B0604020202020204" pitchFamily="34" charset="0"/>
              </a:defRPr>
            </a:lvl3pPr>
            <a:lvl4pPr marL="1691324" indent="-241618">
              <a:defRPr>
                <a:solidFill>
                  <a:schemeClr val="tx1"/>
                </a:solidFill>
                <a:latin typeface="Arial" panose="020B0604020202020204" pitchFamily="34" charset="0"/>
              </a:defRPr>
            </a:lvl4pPr>
            <a:lvl5pPr marL="2174559" indent="-241618">
              <a:defRPr>
                <a:solidFill>
                  <a:schemeClr val="tx1"/>
                </a:solidFill>
                <a:latin typeface="Arial" panose="020B0604020202020204" pitchFamily="34" charset="0"/>
              </a:defRPr>
            </a:lvl5pPr>
            <a:lvl6pPr marL="2657794" indent="-241618" eaLnBrk="0" fontAlgn="base" hangingPunct="0">
              <a:spcBef>
                <a:spcPct val="0"/>
              </a:spcBef>
              <a:spcAft>
                <a:spcPct val="0"/>
              </a:spcAft>
              <a:defRPr>
                <a:solidFill>
                  <a:schemeClr val="tx1"/>
                </a:solidFill>
                <a:latin typeface="Arial" panose="020B0604020202020204" pitchFamily="34" charset="0"/>
              </a:defRPr>
            </a:lvl6pPr>
            <a:lvl7pPr marL="3141029" indent="-241618" eaLnBrk="0" fontAlgn="base" hangingPunct="0">
              <a:spcBef>
                <a:spcPct val="0"/>
              </a:spcBef>
              <a:spcAft>
                <a:spcPct val="0"/>
              </a:spcAft>
              <a:defRPr>
                <a:solidFill>
                  <a:schemeClr val="tx1"/>
                </a:solidFill>
                <a:latin typeface="Arial" panose="020B0604020202020204" pitchFamily="34" charset="0"/>
              </a:defRPr>
            </a:lvl7pPr>
            <a:lvl8pPr marL="3624265" indent="-241618" eaLnBrk="0" fontAlgn="base" hangingPunct="0">
              <a:spcBef>
                <a:spcPct val="0"/>
              </a:spcBef>
              <a:spcAft>
                <a:spcPct val="0"/>
              </a:spcAft>
              <a:defRPr>
                <a:solidFill>
                  <a:schemeClr val="tx1"/>
                </a:solidFill>
                <a:latin typeface="Arial" panose="020B0604020202020204" pitchFamily="34" charset="0"/>
              </a:defRPr>
            </a:lvl8pPr>
            <a:lvl9pPr marL="4107500" indent="-241618"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48507"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rPr>
              <a:t>Diabetes Education Services© (530) 893 - 8635 </a:t>
            </a:r>
          </a:p>
        </p:txBody>
      </p:sp>
      <p:sp>
        <p:nvSpPr>
          <p:cNvPr id="135173" name="Rectangle 7">
            <a:extLst>
              <a:ext uri="{FF2B5EF4-FFF2-40B4-BE49-F238E27FC236}">
                <a16:creationId xmlns:a16="http://schemas.microsoft.com/office/drawing/2014/main" id="{6ACE8513-99C6-59EE-38EB-F5F040867084}"/>
              </a:ext>
            </a:extLst>
          </p:cNvPr>
          <p:cNvSpPr txBox="1">
            <a:spLocks noGrp="1" noChangeArrowheads="1"/>
          </p:cNvSpPr>
          <p:nvPr/>
        </p:nvSpPr>
        <p:spPr bwMode="auto">
          <a:xfrm>
            <a:off x="4421296" y="9665590"/>
            <a:ext cx="3381586" cy="5050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01799" tIns="50898" rIns="101799" bIns="50898" anchor="b"/>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48507" rtl="0" eaLnBrk="1" fontAlgn="auto" latinLnBrk="0" hangingPunct="1">
              <a:lnSpc>
                <a:spcPct val="100000"/>
              </a:lnSpc>
              <a:spcBef>
                <a:spcPts val="0"/>
              </a:spcBef>
              <a:spcAft>
                <a:spcPts val="0"/>
              </a:spcAft>
              <a:buClrTx/>
              <a:buSzTx/>
              <a:buFontTx/>
              <a:buNone/>
              <a:tabLst/>
              <a:defRPr/>
            </a:pPr>
            <a:fld id="{9C78A7B0-BB1B-48B9-8038-82A74C305E27}" type="slidenum">
              <a:rPr kumimoji="0" lang="en-US" sz="15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rPr>
              <a:pPr marL="0" marR="0" lvl="0" indent="0" algn="r" defTabSz="948507" rtl="0" eaLnBrk="1" fontAlgn="auto" latinLnBrk="0" hangingPunct="1">
                <a:lnSpc>
                  <a:spcPct val="100000"/>
                </a:lnSpc>
                <a:spcBef>
                  <a:spcPts val="0"/>
                </a:spcBef>
                <a:spcAft>
                  <a:spcPts val="0"/>
                </a:spcAft>
                <a:buClrTx/>
                <a:buSzTx/>
                <a:buFontTx/>
                <a:buNone/>
                <a:tabLst/>
                <a:defRPr/>
              </a:pPr>
              <a:t>168</a:t>
            </a:fld>
            <a:endParaRPr kumimoji="0" lang="en-US" sz="15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135174" name="Rectangle 2">
            <a:extLst>
              <a:ext uri="{FF2B5EF4-FFF2-40B4-BE49-F238E27FC236}">
                <a16:creationId xmlns:a16="http://schemas.microsoft.com/office/drawing/2014/main" id="{DCD9492E-D4C0-1DC1-87EE-D40DCED79983}"/>
              </a:ext>
            </a:extLst>
          </p:cNvPr>
          <p:cNvSpPr>
            <a:spLocks noGrp="1" noRot="1" noChangeAspect="1" noChangeArrowheads="1" noTextEdit="1"/>
          </p:cNvSpPr>
          <p:nvPr>
            <p:ph type="sldImg"/>
          </p:nvPr>
        </p:nvSpPr>
        <p:spPr>
          <a:xfrm>
            <a:off x="1382713" y="758825"/>
            <a:ext cx="5041900" cy="3781425"/>
          </a:xfrm>
          <a:ln/>
        </p:spPr>
      </p:sp>
      <p:sp>
        <p:nvSpPr>
          <p:cNvPr id="135175" name="Rectangle 3">
            <a:extLst>
              <a:ext uri="{FF2B5EF4-FFF2-40B4-BE49-F238E27FC236}">
                <a16:creationId xmlns:a16="http://schemas.microsoft.com/office/drawing/2014/main" id="{CF1FC299-0B3C-AC29-6FEA-76996C5F179D}"/>
              </a:ext>
            </a:extLst>
          </p:cNvPr>
          <p:cNvSpPr>
            <a:spLocks noGrp="1" noChangeArrowheads="1"/>
          </p:cNvSpPr>
          <p:nvPr>
            <p:ph type="body" idx="1"/>
            <p:custDataLst>
              <p:tags r:id="rId1"/>
            </p:custDataLst>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a:p>
        </p:txBody>
      </p:sp>
    </p:spTree>
    <p:extLst>
      <p:ext uri="{BB962C8B-B14F-4D97-AF65-F5344CB8AC3E}">
        <p14:creationId xmlns:p14="http://schemas.microsoft.com/office/powerpoint/2010/main" val="745860980"/>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CFEF18-39CE-90BB-1FE3-7B85ED7467E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9C1E6AC-0B33-F9FE-E7BF-0689A5F994A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8299124-8731-2D69-8261-862A62790F47}"/>
              </a:ext>
            </a:extLst>
          </p:cNvPr>
          <p:cNvSpPr>
            <a:spLocks noGrp="1"/>
          </p:cNvSpPr>
          <p:nvPr>
            <p:ph type="body" idx="1"/>
          </p:nvPr>
        </p:nvSpPr>
        <p:spPr/>
        <p:txBody>
          <a:bodyPr/>
          <a:lstStyle/>
          <a:p>
            <a:r>
              <a:rPr lang="en-US" dirty="0"/>
              <a:t>Withhold DAPAGLIFLOZIN TABLETS for at least 3 days, if possible, prior to major surgery or procedures associated with prolonged fasting. </a:t>
            </a:r>
          </a:p>
        </p:txBody>
      </p:sp>
      <p:sp>
        <p:nvSpPr>
          <p:cNvPr id="4" name="Slide Number Placeholder 3">
            <a:extLst>
              <a:ext uri="{FF2B5EF4-FFF2-40B4-BE49-F238E27FC236}">
                <a16:creationId xmlns:a16="http://schemas.microsoft.com/office/drawing/2014/main" id="{D5BE9E59-0D16-413F-A95E-BEB5350C7A7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B5E225C-EA32-49AA-BCE1-CBED354D9589}" type="slidenum">
              <a:rPr kumimoji="0" lang="en-US" sz="13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169</a:t>
            </a:fld>
            <a:endParaRPr kumimoji="0" lang="en-US" sz="13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751469065"/>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89A679-039B-9951-BE5C-D392236030C8}"/>
            </a:ext>
          </a:extLst>
        </p:cNvPr>
        <p:cNvGrpSpPr/>
        <p:nvPr/>
      </p:nvGrpSpPr>
      <p:grpSpPr>
        <a:xfrm>
          <a:off x="0" y="0"/>
          <a:ext cx="0" cy="0"/>
          <a:chOff x="0" y="0"/>
          <a:chExt cx="0" cy="0"/>
        </a:xfrm>
      </p:grpSpPr>
      <p:sp>
        <p:nvSpPr>
          <p:cNvPr id="79874" name="Slide Image Placeholder 1">
            <a:extLst>
              <a:ext uri="{FF2B5EF4-FFF2-40B4-BE49-F238E27FC236}">
                <a16:creationId xmlns:a16="http://schemas.microsoft.com/office/drawing/2014/main" id="{62F527AA-ABAA-3FB1-E857-767819567D3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9875" name="Notes Placeholder 2">
            <a:extLst>
              <a:ext uri="{FF2B5EF4-FFF2-40B4-BE49-F238E27FC236}">
                <a16:creationId xmlns:a16="http://schemas.microsoft.com/office/drawing/2014/main" id="{1D9F23B8-E6E5-6875-CD91-7794DF16869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dirty="0"/>
          </a:p>
        </p:txBody>
      </p:sp>
      <p:sp>
        <p:nvSpPr>
          <p:cNvPr id="88068" name="Header Placeholder 3">
            <a:extLst>
              <a:ext uri="{FF2B5EF4-FFF2-40B4-BE49-F238E27FC236}">
                <a16:creationId xmlns:a16="http://schemas.microsoft.com/office/drawing/2014/main" id="{7A24ADD6-CE6C-0B3D-0FC4-ACC9296612B5}"/>
              </a:ext>
            </a:extLst>
          </p:cNvPr>
          <p:cNvSpPr>
            <a:spLocks noGrp="1"/>
          </p:cNvSpPr>
          <p:nvPr>
            <p:ph type="hdr" sz="quarter"/>
          </p:nvPr>
        </p:nvSpPr>
        <p:spPr bwMode="auto"/>
        <p:txBody>
          <a:bodyPr wrap="square" numCol="1" anchor="t" anchorCtr="0" compatLnSpc="1">
            <a:prstTxWarp prst="textNoShape">
              <a:avLst/>
            </a:prstTxWarp>
          </a:bodyPr>
          <a:lstStyle>
            <a:lvl1pPr>
              <a:defRPr>
                <a:solidFill>
                  <a:schemeClr val="tx1"/>
                </a:solidFill>
                <a:latin typeface="Calibri" pitchFamily="34" charset="0"/>
              </a:defRPr>
            </a:lvl1pPr>
            <a:lvl2pPr marL="814666" indent="-313333">
              <a:defRPr>
                <a:solidFill>
                  <a:schemeClr val="tx1"/>
                </a:solidFill>
                <a:latin typeface="Calibri" pitchFamily="34" charset="0"/>
              </a:defRPr>
            </a:lvl2pPr>
            <a:lvl3pPr marL="1253333" indent="-250667">
              <a:defRPr>
                <a:solidFill>
                  <a:schemeClr val="tx1"/>
                </a:solidFill>
                <a:latin typeface="Calibri" pitchFamily="34" charset="0"/>
              </a:defRPr>
            </a:lvl3pPr>
            <a:lvl4pPr marL="1754667" indent="-250667">
              <a:defRPr>
                <a:solidFill>
                  <a:schemeClr val="tx1"/>
                </a:solidFill>
                <a:latin typeface="Calibri" pitchFamily="34" charset="0"/>
              </a:defRPr>
            </a:lvl4pPr>
            <a:lvl5pPr marL="2256001" indent="-250667">
              <a:defRPr>
                <a:solidFill>
                  <a:schemeClr val="tx1"/>
                </a:solidFill>
                <a:latin typeface="Calibri" pitchFamily="34" charset="0"/>
              </a:defRPr>
            </a:lvl5pPr>
            <a:lvl6pPr marL="2757334" indent="-250667" fontAlgn="base">
              <a:spcBef>
                <a:spcPct val="0"/>
              </a:spcBef>
              <a:spcAft>
                <a:spcPct val="0"/>
              </a:spcAft>
              <a:defRPr>
                <a:solidFill>
                  <a:schemeClr val="tx1"/>
                </a:solidFill>
                <a:latin typeface="Calibri" pitchFamily="34" charset="0"/>
              </a:defRPr>
            </a:lvl6pPr>
            <a:lvl7pPr marL="3258668" indent="-250667" fontAlgn="base">
              <a:spcBef>
                <a:spcPct val="0"/>
              </a:spcBef>
              <a:spcAft>
                <a:spcPct val="0"/>
              </a:spcAft>
              <a:defRPr>
                <a:solidFill>
                  <a:schemeClr val="tx1"/>
                </a:solidFill>
                <a:latin typeface="Calibri" pitchFamily="34" charset="0"/>
              </a:defRPr>
            </a:lvl7pPr>
            <a:lvl8pPr marL="3760001" indent="-250667" fontAlgn="base">
              <a:spcBef>
                <a:spcPct val="0"/>
              </a:spcBef>
              <a:spcAft>
                <a:spcPct val="0"/>
              </a:spcAft>
              <a:defRPr>
                <a:solidFill>
                  <a:schemeClr val="tx1"/>
                </a:solidFill>
                <a:latin typeface="Calibri" pitchFamily="34" charset="0"/>
              </a:defRPr>
            </a:lvl8pPr>
            <a:lvl9pPr marL="4261334" indent="-250667" fontAlgn="base">
              <a:spcBef>
                <a:spcPct val="0"/>
              </a:spcBef>
              <a:spcAft>
                <a:spcPct val="0"/>
              </a:spcAft>
              <a:defRPr>
                <a:solidFill>
                  <a:schemeClr val="tx1"/>
                </a:solidFill>
                <a:latin typeface="Calibri" pitchFamily="34" charset="0"/>
              </a:defRPr>
            </a:lvl9pPr>
          </a:lstStyle>
          <a:p>
            <a:pPr marL="0" marR="0" lvl="0" indent="0" algn="l" defTabSz="948507" rtl="0" eaLnBrk="1" fontAlgn="base" latinLnBrk="0" hangingPunct="1">
              <a:lnSpc>
                <a:spcPct val="100000"/>
              </a:lnSpc>
              <a:spcBef>
                <a:spcPct val="0"/>
              </a:spcBef>
              <a:spcAft>
                <a:spcPct val="0"/>
              </a:spcAft>
              <a:buClrTx/>
              <a:buSzTx/>
              <a:buFontTx/>
              <a:buNone/>
              <a:tabLst/>
              <a:defRPr/>
            </a:pPr>
            <a:r>
              <a:rPr kumimoji="0" lang="en-US" altLang="en-US" sz="1300" b="0" i="0" u="none" strike="noStrike" kern="1200" cap="none" spc="0" normalizeH="0" baseline="0" noProof="0">
                <a:ln>
                  <a:noFill/>
                </a:ln>
                <a:solidFill>
                  <a:prstClr val="black"/>
                </a:solidFill>
                <a:effectLst/>
                <a:uLnTx/>
                <a:uFillTx/>
                <a:latin typeface="Calibri" pitchFamily="34" charset="0"/>
                <a:ea typeface="+mn-ea"/>
                <a:cs typeface="+mn-cs"/>
              </a:rPr>
              <a:t>Obesity Series, Part II: Physical Activity</a:t>
            </a:r>
          </a:p>
        </p:txBody>
      </p:sp>
      <p:sp>
        <p:nvSpPr>
          <p:cNvPr id="88069" name="Footer Placeholder 4">
            <a:extLst>
              <a:ext uri="{FF2B5EF4-FFF2-40B4-BE49-F238E27FC236}">
                <a16:creationId xmlns:a16="http://schemas.microsoft.com/office/drawing/2014/main" id="{090257DC-06FA-3C4D-F218-9BE08938A1D2}"/>
              </a:ext>
            </a:extLst>
          </p:cNvPr>
          <p:cNvSpPr>
            <a:spLocks noGrp="1"/>
          </p:cNvSpPr>
          <p:nvPr>
            <p:ph type="ftr" sz="quarter" idx="4"/>
          </p:nvPr>
        </p:nvSpPr>
        <p:spPr bwMode="auto"/>
        <p:txBody>
          <a:bodyPr wrap="square" numCol="1" anchorCtr="0" compatLnSpc="1">
            <a:prstTxWarp prst="textNoShape">
              <a:avLst/>
            </a:prstTxWarp>
          </a:bodyPr>
          <a:lstStyle>
            <a:lvl1pPr>
              <a:defRPr>
                <a:solidFill>
                  <a:schemeClr val="tx1"/>
                </a:solidFill>
                <a:latin typeface="Calibri" pitchFamily="34" charset="0"/>
              </a:defRPr>
            </a:lvl1pPr>
            <a:lvl2pPr marL="814666" indent="-313333">
              <a:defRPr>
                <a:solidFill>
                  <a:schemeClr val="tx1"/>
                </a:solidFill>
                <a:latin typeface="Calibri" pitchFamily="34" charset="0"/>
              </a:defRPr>
            </a:lvl2pPr>
            <a:lvl3pPr marL="1253333" indent="-250667">
              <a:defRPr>
                <a:solidFill>
                  <a:schemeClr val="tx1"/>
                </a:solidFill>
                <a:latin typeface="Calibri" pitchFamily="34" charset="0"/>
              </a:defRPr>
            </a:lvl3pPr>
            <a:lvl4pPr marL="1754667" indent="-250667">
              <a:defRPr>
                <a:solidFill>
                  <a:schemeClr val="tx1"/>
                </a:solidFill>
                <a:latin typeface="Calibri" pitchFamily="34" charset="0"/>
              </a:defRPr>
            </a:lvl4pPr>
            <a:lvl5pPr marL="2256001" indent="-250667">
              <a:defRPr>
                <a:solidFill>
                  <a:schemeClr val="tx1"/>
                </a:solidFill>
                <a:latin typeface="Calibri" pitchFamily="34" charset="0"/>
              </a:defRPr>
            </a:lvl5pPr>
            <a:lvl6pPr marL="2757334" indent="-250667" fontAlgn="base">
              <a:spcBef>
                <a:spcPct val="0"/>
              </a:spcBef>
              <a:spcAft>
                <a:spcPct val="0"/>
              </a:spcAft>
              <a:defRPr>
                <a:solidFill>
                  <a:schemeClr val="tx1"/>
                </a:solidFill>
                <a:latin typeface="Calibri" pitchFamily="34" charset="0"/>
              </a:defRPr>
            </a:lvl6pPr>
            <a:lvl7pPr marL="3258668" indent="-250667" fontAlgn="base">
              <a:spcBef>
                <a:spcPct val="0"/>
              </a:spcBef>
              <a:spcAft>
                <a:spcPct val="0"/>
              </a:spcAft>
              <a:defRPr>
                <a:solidFill>
                  <a:schemeClr val="tx1"/>
                </a:solidFill>
                <a:latin typeface="Calibri" pitchFamily="34" charset="0"/>
              </a:defRPr>
            </a:lvl7pPr>
            <a:lvl8pPr marL="3760001" indent="-250667" fontAlgn="base">
              <a:spcBef>
                <a:spcPct val="0"/>
              </a:spcBef>
              <a:spcAft>
                <a:spcPct val="0"/>
              </a:spcAft>
              <a:defRPr>
                <a:solidFill>
                  <a:schemeClr val="tx1"/>
                </a:solidFill>
                <a:latin typeface="Calibri" pitchFamily="34" charset="0"/>
              </a:defRPr>
            </a:lvl8pPr>
            <a:lvl9pPr marL="4261334" indent="-250667" fontAlgn="base">
              <a:spcBef>
                <a:spcPct val="0"/>
              </a:spcBef>
              <a:spcAft>
                <a:spcPct val="0"/>
              </a:spcAft>
              <a:defRPr>
                <a:solidFill>
                  <a:schemeClr val="tx1"/>
                </a:solidFill>
                <a:latin typeface="Calibri" pitchFamily="34" charset="0"/>
              </a:defRPr>
            </a:lvl9pPr>
          </a:lstStyle>
          <a:p>
            <a:pPr marL="0" marR="0" lvl="0" indent="0" algn="l" defTabSz="948507" rtl="0" eaLnBrk="1" fontAlgn="base" latinLnBrk="0" hangingPunct="1">
              <a:lnSpc>
                <a:spcPct val="100000"/>
              </a:lnSpc>
              <a:spcBef>
                <a:spcPct val="0"/>
              </a:spcBef>
              <a:spcAft>
                <a:spcPct val="0"/>
              </a:spcAft>
              <a:buClrTx/>
              <a:buSzTx/>
              <a:buFontTx/>
              <a:buNone/>
              <a:tabLst/>
              <a:defRPr/>
            </a:pPr>
            <a:r>
              <a:rPr kumimoji="0" lang="en-US" altLang="en-US" sz="1300" b="0" i="0" u="none" strike="noStrike" kern="1200" cap="none" spc="0" normalizeH="0" baseline="0" noProof="0">
                <a:ln>
                  <a:noFill/>
                </a:ln>
                <a:solidFill>
                  <a:prstClr val="black"/>
                </a:solidFill>
                <a:effectLst/>
                <a:uLnTx/>
                <a:uFillTx/>
                <a:latin typeface="Calibri" pitchFamily="34" charset="0"/>
                <a:ea typeface="+mn-ea"/>
                <a:cs typeface="+mn-cs"/>
              </a:rPr>
              <a:t>Copyright 2014 American Association of Diabetes Educators. All rights reserved.</a:t>
            </a:r>
          </a:p>
        </p:txBody>
      </p:sp>
      <p:sp>
        <p:nvSpPr>
          <p:cNvPr id="79878" name="Slide Number Placeholder 5">
            <a:extLst>
              <a:ext uri="{FF2B5EF4-FFF2-40B4-BE49-F238E27FC236}">
                <a16:creationId xmlns:a16="http://schemas.microsoft.com/office/drawing/2014/main" id="{B5B440B6-AA9F-5C08-5424-C64BCBEDB72C}"/>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813477" indent="-312876">
              <a:spcBef>
                <a:spcPct val="30000"/>
              </a:spcBef>
              <a:defRPr sz="1200">
                <a:solidFill>
                  <a:schemeClr val="tx1"/>
                </a:solidFill>
                <a:latin typeface="Calibri" panose="020F0502020204030204" pitchFamily="34" charset="0"/>
              </a:defRPr>
            </a:lvl2pPr>
            <a:lvl3pPr marL="1253150" indent="-250300">
              <a:spcBef>
                <a:spcPct val="30000"/>
              </a:spcBef>
              <a:defRPr sz="1200">
                <a:solidFill>
                  <a:schemeClr val="tx1"/>
                </a:solidFill>
                <a:latin typeface="Calibri" panose="020F0502020204030204" pitchFamily="34" charset="0"/>
              </a:defRPr>
            </a:lvl3pPr>
            <a:lvl4pPr marL="1753751" indent="-250300">
              <a:spcBef>
                <a:spcPct val="30000"/>
              </a:spcBef>
              <a:defRPr sz="1200">
                <a:solidFill>
                  <a:schemeClr val="tx1"/>
                </a:solidFill>
                <a:latin typeface="Calibri" panose="020F0502020204030204" pitchFamily="34" charset="0"/>
              </a:defRPr>
            </a:lvl4pPr>
            <a:lvl5pPr marL="2255998" indent="-250300">
              <a:spcBef>
                <a:spcPct val="30000"/>
              </a:spcBef>
              <a:defRPr sz="1200">
                <a:solidFill>
                  <a:schemeClr val="tx1"/>
                </a:solidFill>
                <a:latin typeface="Calibri" panose="020F0502020204030204" pitchFamily="34" charset="0"/>
              </a:defRPr>
            </a:lvl5pPr>
            <a:lvl6pPr marL="2730251" indent="-250300" eaLnBrk="0" fontAlgn="base" hangingPunct="0">
              <a:spcBef>
                <a:spcPct val="30000"/>
              </a:spcBef>
              <a:spcAft>
                <a:spcPct val="0"/>
              </a:spcAft>
              <a:defRPr sz="1200">
                <a:solidFill>
                  <a:schemeClr val="tx1"/>
                </a:solidFill>
                <a:latin typeface="Calibri" panose="020F0502020204030204" pitchFamily="34" charset="0"/>
              </a:defRPr>
            </a:lvl6pPr>
            <a:lvl7pPr marL="3204505" indent="-250300" eaLnBrk="0" fontAlgn="base" hangingPunct="0">
              <a:spcBef>
                <a:spcPct val="30000"/>
              </a:spcBef>
              <a:spcAft>
                <a:spcPct val="0"/>
              </a:spcAft>
              <a:defRPr sz="1200">
                <a:solidFill>
                  <a:schemeClr val="tx1"/>
                </a:solidFill>
                <a:latin typeface="Calibri" panose="020F0502020204030204" pitchFamily="34" charset="0"/>
              </a:defRPr>
            </a:lvl7pPr>
            <a:lvl8pPr marL="3678759" indent="-250300" eaLnBrk="0" fontAlgn="base" hangingPunct="0">
              <a:spcBef>
                <a:spcPct val="30000"/>
              </a:spcBef>
              <a:spcAft>
                <a:spcPct val="0"/>
              </a:spcAft>
              <a:defRPr sz="1200">
                <a:solidFill>
                  <a:schemeClr val="tx1"/>
                </a:solidFill>
                <a:latin typeface="Calibri" panose="020F0502020204030204" pitchFamily="34" charset="0"/>
              </a:defRPr>
            </a:lvl8pPr>
            <a:lvl9pPr marL="4153012" indent="-250300" eaLnBrk="0" fontAlgn="base" hangingPunct="0">
              <a:spcBef>
                <a:spcPct val="30000"/>
              </a:spcBef>
              <a:spcAft>
                <a:spcPct val="0"/>
              </a:spcAft>
              <a:defRPr sz="1200">
                <a:solidFill>
                  <a:schemeClr val="tx1"/>
                </a:solidFill>
                <a:latin typeface="Calibri" panose="020F0502020204030204" pitchFamily="34" charset="0"/>
              </a:defRPr>
            </a:lvl9pPr>
          </a:lstStyle>
          <a:p>
            <a:pPr marL="0" marR="0" lvl="0" indent="0" algn="r" defTabSz="948507" rtl="0" eaLnBrk="1" fontAlgn="base" latinLnBrk="0" hangingPunct="1">
              <a:lnSpc>
                <a:spcPct val="100000"/>
              </a:lnSpc>
              <a:spcBef>
                <a:spcPct val="0"/>
              </a:spcBef>
              <a:spcAft>
                <a:spcPct val="0"/>
              </a:spcAft>
              <a:buClrTx/>
              <a:buSzTx/>
              <a:buFontTx/>
              <a:buNone/>
              <a:tabLst/>
              <a:defRPr/>
            </a:pPr>
            <a:fld id="{582A5906-8B12-4700-A07B-6319B7FE199D}" type="slidenum">
              <a:rPr kumimoji="0" lang="en-US" altLang="en-US" sz="13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rPr>
              <a:pPr marL="0" marR="0" lvl="0" indent="0" algn="r" defTabSz="948507" rtl="0" eaLnBrk="1" fontAlgn="base" latinLnBrk="0" hangingPunct="1">
                <a:lnSpc>
                  <a:spcPct val="100000"/>
                </a:lnSpc>
                <a:spcBef>
                  <a:spcPct val="0"/>
                </a:spcBef>
                <a:spcAft>
                  <a:spcPct val="0"/>
                </a:spcAft>
                <a:buClrTx/>
                <a:buSzTx/>
                <a:buFontTx/>
                <a:buNone/>
                <a:tabLst/>
                <a:defRPr/>
              </a:pPr>
              <a:t>170</a:t>
            </a:fld>
            <a:endParaRPr kumimoji="0" lang="en-US" altLang="en-US" sz="13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2219443146"/>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D75BBE-7B7C-71F1-C3D1-6CE2D960B223}"/>
            </a:ext>
          </a:extLst>
        </p:cNvPr>
        <p:cNvGrpSpPr/>
        <p:nvPr/>
      </p:nvGrpSpPr>
      <p:grpSpPr>
        <a:xfrm>
          <a:off x="0" y="0"/>
          <a:ext cx="0" cy="0"/>
          <a:chOff x="0" y="0"/>
          <a:chExt cx="0" cy="0"/>
        </a:xfrm>
      </p:grpSpPr>
      <p:sp>
        <p:nvSpPr>
          <p:cNvPr id="94210" name="Slide Image Placeholder 1">
            <a:extLst>
              <a:ext uri="{FF2B5EF4-FFF2-40B4-BE49-F238E27FC236}">
                <a16:creationId xmlns:a16="http://schemas.microsoft.com/office/drawing/2014/main" id="{086C4D53-C612-F9D1-4510-F62F0A35E2EF}"/>
              </a:ext>
            </a:extLst>
          </p:cNvPr>
          <p:cNvSpPr>
            <a:spLocks noGrp="1" noRot="1" noChangeAspect="1" noTextEdit="1"/>
          </p:cNvSpPr>
          <p:nvPr>
            <p:ph type="sldImg"/>
          </p:nvPr>
        </p:nvSpPr>
        <p:spPr bwMode="auto">
          <a:xfrm>
            <a:off x="1338263" y="744538"/>
            <a:ext cx="4957762" cy="37179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4211" name="Notes Placeholder 2">
            <a:extLst>
              <a:ext uri="{FF2B5EF4-FFF2-40B4-BE49-F238E27FC236}">
                <a16:creationId xmlns:a16="http://schemas.microsoft.com/office/drawing/2014/main" id="{458CD7BC-6E48-BD95-0926-3405C7D97B3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94212" name="Slide Number Placeholder 3">
            <a:extLst>
              <a:ext uri="{FF2B5EF4-FFF2-40B4-BE49-F238E27FC236}">
                <a16:creationId xmlns:a16="http://schemas.microsoft.com/office/drawing/2014/main" id="{2DE3DB73-DE6C-271E-D8F3-E677EC8278BF}"/>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813477" indent="-312876">
              <a:spcBef>
                <a:spcPct val="30000"/>
              </a:spcBef>
              <a:defRPr sz="1200">
                <a:solidFill>
                  <a:schemeClr val="tx1"/>
                </a:solidFill>
                <a:latin typeface="Calibri" panose="020F0502020204030204" pitchFamily="34" charset="0"/>
              </a:defRPr>
            </a:lvl2pPr>
            <a:lvl3pPr marL="1253150" indent="-250300">
              <a:spcBef>
                <a:spcPct val="30000"/>
              </a:spcBef>
              <a:defRPr sz="1200">
                <a:solidFill>
                  <a:schemeClr val="tx1"/>
                </a:solidFill>
                <a:latin typeface="Calibri" panose="020F0502020204030204" pitchFamily="34" charset="0"/>
              </a:defRPr>
            </a:lvl3pPr>
            <a:lvl4pPr marL="1753751" indent="-250300">
              <a:spcBef>
                <a:spcPct val="30000"/>
              </a:spcBef>
              <a:defRPr sz="1200">
                <a:solidFill>
                  <a:schemeClr val="tx1"/>
                </a:solidFill>
                <a:latin typeface="Calibri" panose="020F0502020204030204" pitchFamily="34" charset="0"/>
              </a:defRPr>
            </a:lvl4pPr>
            <a:lvl5pPr marL="2255998" indent="-250300">
              <a:spcBef>
                <a:spcPct val="30000"/>
              </a:spcBef>
              <a:defRPr sz="1200">
                <a:solidFill>
                  <a:schemeClr val="tx1"/>
                </a:solidFill>
                <a:latin typeface="Calibri" panose="020F0502020204030204" pitchFamily="34" charset="0"/>
              </a:defRPr>
            </a:lvl5pPr>
            <a:lvl6pPr marL="2730251" indent="-250300" eaLnBrk="0" fontAlgn="base" hangingPunct="0">
              <a:spcBef>
                <a:spcPct val="30000"/>
              </a:spcBef>
              <a:spcAft>
                <a:spcPct val="0"/>
              </a:spcAft>
              <a:defRPr sz="1200">
                <a:solidFill>
                  <a:schemeClr val="tx1"/>
                </a:solidFill>
                <a:latin typeface="Calibri" panose="020F0502020204030204" pitchFamily="34" charset="0"/>
              </a:defRPr>
            </a:lvl6pPr>
            <a:lvl7pPr marL="3204505" indent="-250300" eaLnBrk="0" fontAlgn="base" hangingPunct="0">
              <a:spcBef>
                <a:spcPct val="30000"/>
              </a:spcBef>
              <a:spcAft>
                <a:spcPct val="0"/>
              </a:spcAft>
              <a:defRPr sz="1200">
                <a:solidFill>
                  <a:schemeClr val="tx1"/>
                </a:solidFill>
                <a:latin typeface="Calibri" panose="020F0502020204030204" pitchFamily="34" charset="0"/>
              </a:defRPr>
            </a:lvl7pPr>
            <a:lvl8pPr marL="3678759" indent="-250300" eaLnBrk="0" fontAlgn="base" hangingPunct="0">
              <a:spcBef>
                <a:spcPct val="30000"/>
              </a:spcBef>
              <a:spcAft>
                <a:spcPct val="0"/>
              </a:spcAft>
              <a:defRPr sz="1200">
                <a:solidFill>
                  <a:schemeClr val="tx1"/>
                </a:solidFill>
                <a:latin typeface="Calibri" panose="020F0502020204030204" pitchFamily="34" charset="0"/>
              </a:defRPr>
            </a:lvl8pPr>
            <a:lvl9pPr marL="4153012" indent="-250300" eaLnBrk="0" fontAlgn="base" hangingPunct="0">
              <a:spcBef>
                <a:spcPct val="30000"/>
              </a:spcBef>
              <a:spcAft>
                <a:spcPct val="0"/>
              </a:spcAft>
              <a:defRPr sz="1200">
                <a:solidFill>
                  <a:schemeClr val="tx1"/>
                </a:solidFill>
                <a:latin typeface="Calibri" panose="020F0502020204030204" pitchFamily="34" charset="0"/>
              </a:defRPr>
            </a:lvl9pPr>
          </a:lstStyle>
          <a:p>
            <a:pPr marL="0" marR="0" lvl="0" indent="0" algn="r" defTabSz="948507" rtl="0" eaLnBrk="1" fontAlgn="base" latinLnBrk="0" hangingPunct="1">
              <a:lnSpc>
                <a:spcPct val="100000"/>
              </a:lnSpc>
              <a:spcBef>
                <a:spcPct val="0"/>
              </a:spcBef>
              <a:spcAft>
                <a:spcPct val="0"/>
              </a:spcAft>
              <a:buClrTx/>
              <a:buSzTx/>
              <a:buFontTx/>
              <a:buNone/>
              <a:tabLst/>
              <a:defRPr/>
            </a:pPr>
            <a:fld id="{1264CF28-585F-4133-A89E-1FB4FC642C29}" type="slidenum">
              <a:rPr kumimoji="0" lang="en-US" altLang="en-US" sz="13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rPr>
              <a:pPr marL="0" marR="0" lvl="0" indent="0" algn="r" defTabSz="948507" rtl="0" eaLnBrk="1" fontAlgn="base" latinLnBrk="0" hangingPunct="1">
                <a:lnSpc>
                  <a:spcPct val="100000"/>
                </a:lnSpc>
                <a:spcBef>
                  <a:spcPct val="0"/>
                </a:spcBef>
                <a:spcAft>
                  <a:spcPct val="0"/>
                </a:spcAft>
                <a:buClrTx/>
                <a:buSzTx/>
                <a:buFontTx/>
                <a:buNone/>
                <a:tabLst/>
                <a:defRPr/>
              </a:pPr>
              <a:t>171</a:t>
            </a:fld>
            <a:endParaRPr kumimoji="0" lang="en-US" altLang="en-US" sz="13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384832574"/>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FA74D0-0946-3F76-B55B-8F3D0BB413C2}"/>
            </a:ext>
          </a:extLst>
        </p:cNvPr>
        <p:cNvGrpSpPr/>
        <p:nvPr/>
      </p:nvGrpSpPr>
      <p:grpSpPr>
        <a:xfrm>
          <a:off x="0" y="0"/>
          <a:ext cx="0" cy="0"/>
          <a:chOff x="0" y="0"/>
          <a:chExt cx="0" cy="0"/>
        </a:xfrm>
      </p:grpSpPr>
      <p:sp>
        <p:nvSpPr>
          <p:cNvPr id="96258" name="Slide Image Placeholder 1">
            <a:extLst>
              <a:ext uri="{FF2B5EF4-FFF2-40B4-BE49-F238E27FC236}">
                <a16:creationId xmlns:a16="http://schemas.microsoft.com/office/drawing/2014/main" id="{FA2B7E1F-3BA2-34EC-3BF2-0B61A127F0C0}"/>
              </a:ext>
            </a:extLst>
          </p:cNvPr>
          <p:cNvSpPr>
            <a:spLocks noGrp="1" noRot="1" noChangeAspect="1" noTextEdit="1"/>
          </p:cNvSpPr>
          <p:nvPr>
            <p:ph type="sldImg"/>
          </p:nvPr>
        </p:nvSpPr>
        <p:spPr bwMode="auto">
          <a:xfrm>
            <a:off x="1338263" y="744538"/>
            <a:ext cx="4957762" cy="37179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6259" name="Notes Placeholder 2">
            <a:extLst>
              <a:ext uri="{FF2B5EF4-FFF2-40B4-BE49-F238E27FC236}">
                <a16:creationId xmlns:a16="http://schemas.microsoft.com/office/drawing/2014/main" id="{32D97280-6A77-5384-2800-E009290921F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dirty="0"/>
          </a:p>
        </p:txBody>
      </p:sp>
      <p:sp>
        <p:nvSpPr>
          <p:cNvPr id="96260" name="Slide Number Placeholder 3">
            <a:extLst>
              <a:ext uri="{FF2B5EF4-FFF2-40B4-BE49-F238E27FC236}">
                <a16:creationId xmlns:a16="http://schemas.microsoft.com/office/drawing/2014/main" id="{3EBD06A7-4D5C-8653-0E50-B2AB6B32050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813477" indent="-312876">
              <a:spcBef>
                <a:spcPct val="30000"/>
              </a:spcBef>
              <a:defRPr sz="1200">
                <a:solidFill>
                  <a:schemeClr val="tx1"/>
                </a:solidFill>
                <a:latin typeface="Calibri" panose="020F0502020204030204" pitchFamily="34" charset="0"/>
              </a:defRPr>
            </a:lvl2pPr>
            <a:lvl3pPr marL="1253150" indent="-250300">
              <a:spcBef>
                <a:spcPct val="30000"/>
              </a:spcBef>
              <a:defRPr sz="1200">
                <a:solidFill>
                  <a:schemeClr val="tx1"/>
                </a:solidFill>
                <a:latin typeface="Calibri" panose="020F0502020204030204" pitchFamily="34" charset="0"/>
              </a:defRPr>
            </a:lvl3pPr>
            <a:lvl4pPr marL="1753751" indent="-250300">
              <a:spcBef>
                <a:spcPct val="30000"/>
              </a:spcBef>
              <a:defRPr sz="1200">
                <a:solidFill>
                  <a:schemeClr val="tx1"/>
                </a:solidFill>
                <a:latin typeface="Calibri" panose="020F0502020204030204" pitchFamily="34" charset="0"/>
              </a:defRPr>
            </a:lvl4pPr>
            <a:lvl5pPr marL="2255998" indent="-250300">
              <a:spcBef>
                <a:spcPct val="30000"/>
              </a:spcBef>
              <a:defRPr sz="1200">
                <a:solidFill>
                  <a:schemeClr val="tx1"/>
                </a:solidFill>
                <a:latin typeface="Calibri" panose="020F0502020204030204" pitchFamily="34" charset="0"/>
              </a:defRPr>
            </a:lvl5pPr>
            <a:lvl6pPr marL="2730251" indent="-250300" eaLnBrk="0" fontAlgn="base" hangingPunct="0">
              <a:spcBef>
                <a:spcPct val="30000"/>
              </a:spcBef>
              <a:spcAft>
                <a:spcPct val="0"/>
              </a:spcAft>
              <a:defRPr sz="1200">
                <a:solidFill>
                  <a:schemeClr val="tx1"/>
                </a:solidFill>
                <a:latin typeface="Calibri" panose="020F0502020204030204" pitchFamily="34" charset="0"/>
              </a:defRPr>
            </a:lvl6pPr>
            <a:lvl7pPr marL="3204505" indent="-250300" eaLnBrk="0" fontAlgn="base" hangingPunct="0">
              <a:spcBef>
                <a:spcPct val="30000"/>
              </a:spcBef>
              <a:spcAft>
                <a:spcPct val="0"/>
              </a:spcAft>
              <a:defRPr sz="1200">
                <a:solidFill>
                  <a:schemeClr val="tx1"/>
                </a:solidFill>
                <a:latin typeface="Calibri" panose="020F0502020204030204" pitchFamily="34" charset="0"/>
              </a:defRPr>
            </a:lvl7pPr>
            <a:lvl8pPr marL="3678759" indent="-250300" eaLnBrk="0" fontAlgn="base" hangingPunct="0">
              <a:spcBef>
                <a:spcPct val="30000"/>
              </a:spcBef>
              <a:spcAft>
                <a:spcPct val="0"/>
              </a:spcAft>
              <a:defRPr sz="1200">
                <a:solidFill>
                  <a:schemeClr val="tx1"/>
                </a:solidFill>
                <a:latin typeface="Calibri" panose="020F0502020204030204" pitchFamily="34" charset="0"/>
              </a:defRPr>
            </a:lvl8pPr>
            <a:lvl9pPr marL="4153012" indent="-250300" eaLnBrk="0" fontAlgn="base" hangingPunct="0">
              <a:spcBef>
                <a:spcPct val="30000"/>
              </a:spcBef>
              <a:spcAft>
                <a:spcPct val="0"/>
              </a:spcAft>
              <a:defRPr sz="1200">
                <a:solidFill>
                  <a:schemeClr val="tx1"/>
                </a:solidFill>
                <a:latin typeface="Calibri" panose="020F0502020204030204" pitchFamily="34" charset="0"/>
              </a:defRPr>
            </a:lvl9pPr>
          </a:lstStyle>
          <a:p>
            <a:pPr marL="0" marR="0" lvl="0" indent="0" algn="r" defTabSz="948507" rtl="0" eaLnBrk="1" fontAlgn="base" latinLnBrk="0" hangingPunct="1">
              <a:lnSpc>
                <a:spcPct val="100000"/>
              </a:lnSpc>
              <a:spcBef>
                <a:spcPct val="0"/>
              </a:spcBef>
              <a:spcAft>
                <a:spcPct val="0"/>
              </a:spcAft>
              <a:buClrTx/>
              <a:buSzTx/>
              <a:buFontTx/>
              <a:buNone/>
              <a:tabLst/>
              <a:defRPr/>
            </a:pPr>
            <a:fld id="{4B096690-9B93-4C2B-ABA4-EE7292D8615D}" type="slidenum">
              <a:rPr kumimoji="0" lang="en-US" altLang="en-US" sz="13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rPr>
              <a:pPr marL="0" marR="0" lvl="0" indent="0" algn="r" defTabSz="948507" rtl="0" eaLnBrk="1" fontAlgn="base" latinLnBrk="0" hangingPunct="1">
                <a:lnSpc>
                  <a:spcPct val="100000"/>
                </a:lnSpc>
                <a:spcBef>
                  <a:spcPct val="0"/>
                </a:spcBef>
                <a:spcAft>
                  <a:spcPct val="0"/>
                </a:spcAft>
                <a:buClrTx/>
                <a:buSzTx/>
                <a:buFontTx/>
                <a:buNone/>
                <a:tabLst/>
                <a:defRPr/>
              </a:pPr>
              <a:t>172</a:t>
            </a:fld>
            <a:endParaRPr kumimoji="0" lang="en-US" altLang="en-US" sz="13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3549229188"/>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E2E816-6482-E169-FCA9-C0096EB0E2DF}"/>
            </a:ext>
          </a:extLst>
        </p:cNvPr>
        <p:cNvGrpSpPr/>
        <p:nvPr/>
      </p:nvGrpSpPr>
      <p:grpSpPr>
        <a:xfrm>
          <a:off x="0" y="0"/>
          <a:ext cx="0" cy="0"/>
          <a:chOff x="0" y="0"/>
          <a:chExt cx="0" cy="0"/>
        </a:xfrm>
      </p:grpSpPr>
      <p:sp>
        <p:nvSpPr>
          <p:cNvPr id="106498" name="Slide Image Placeholder 1">
            <a:extLst>
              <a:ext uri="{FF2B5EF4-FFF2-40B4-BE49-F238E27FC236}">
                <a16:creationId xmlns:a16="http://schemas.microsoft.com/office/drawing/2014/main" id="{80EBCFB6-D1B4-CD20-9D88-7C4C8DC7AE46}"/>
              </a:ext>
            </a:extLst>
          </p:cNvPr>
          <p:cNvSpPr>
            <a:spLocks noGrp="1" noRot="1" noChangeAspect="1" noTextEdit="1"/>
          </p:cNvSpPr>
          <p:nvPr>
            <p:ph type="sldImg"/>
          </p:nvPr>
        </p:nvSpPr>
        <p:spPr bwMode="auto">
          <a:xfrm>
            <a:off x="1338263" y="744538"/>
            <a:ext cx="4957762" cy="37179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6499" name="Notes Placeholder 2">
            <a:extLst>
              <a:ext uri="{FF2B5EF4-FFF2-40B4-BE49-F238E27FC236}">
                <a16:creationId xmlns:a16="http://schemas.microsoft.com/office/drawing/2014/main" id="{073DDFA5-D472-E17E-9090-27AF1EEB7BE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dirty="0"/>
          </a:p>
        </p:txBody>
      </p:sp>
      <p:sp>
        <p:nvSpPr>
          <p:cNvPr id="106500" name="Slide Number Placeholder 3">
            <a:extLst>
              <a:ext uri="{FF2B5EF4-FFF2-40B4-BE49-F238E27FC236}">
                <a16:creationId xmlns:a16="http://schemas.microsoft.com/office/drawing/2014/main" id="{FB408C06-63AF-28D2-3DD8-0B95CCDA3A99}"/>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813477" indent="-312876">
              <a:spcBef>
                <a:spcPct val="30000"/>
              </a:spcBef>
              <a:defRPr sz="1200">
                <a:solidFill>
                  <a:schemeClr val="tx1"/>
                </a:solidFill>
                <a:latin typeface="Calibri" panose="020F0502020204030204" pitchFamily="34" charset="0"/>
              </a:defRPr>
            </a:lvl2pPr>
            <a:lvl3pPr marL="1253150" indent="-250300">
              <a:spcBef>
                <a:spcPct val="30000"/>
              </a:spcBef>
              <a:defRPr sz="1200">
                <a:solidFill>
                  <a:schemeClr val="tx1"/>
                </a:solidFill>
                <a:latin typeface="Calibri" panose="020F0502020204030204" pitchFamily="34" charset="0"/>
              </a:defRPr>
            </a:lvl3pPr>
            <a:lvl4pPr marL="1753751" indent="-250300">
              <a:spcBef>
                <a:spcPct val="30000"/>
              </a:spcBef>
              <a:defRPr sz="1200">
                <a:solidFill>
                  <a:schemeClr val="tx1"/>
                </a:solidFill>
                <a:latin typeface="Calibri" panose="020F0502020204030204" pitchFamily="34" charset="0"/>
              </a:defRPr>
            </a:lvl4pPr>
            <a:lvl5pPr marL="2255998" indent="-250300">
              <a:spcBef>
                <a:spcPct val="30000"/>
              </a:spcBef>
              <a:defRPr sz="1200">
                <a:solidFill>
                  <a:schemeClr val="tx1"/>
                </a:solidFill>
                <a:latin typeface="Calibri" panose="020F0502020204030204" pitchFamily="34" charset="0"/>
              </a:defRPr>
            </a:lvl5pPr>
            <a:lvl6pPr marL="2730251" indent="-250300" eaLnBrk="0" fontAlgn="base" hangingPunct="0">
              <a:spcBef>
                <a:spcPct val="30000"/>
              </a:spcBef>
              <a:spcAft>
                <a:spcPct val="0"/>
              </a:spcAft>
              <a:defRPr sz="1200">
                <a:solidFill>
                  <a:schemeClr val="tx1"/>
                </a:solidFill>
                <a:latin typeface="Calibri" panose="020F0502020204030204" pitchFamily="34" charset="0"/>
              </a:defRPr>
            </a:lvl6pPr>
            <a:lvl7pPr marL="3204505" indent="-250300" eaLnBrk="0" fontAlgn="base" hangingPunct="0">
              <a:spcBef>
                <a:spcPct val="30000"/>
              </a:spcBef>
              <a:spcAft>
                <a:spcPct val="0"/>
              </a:spcAft>
              <a:defRPr sz="1200">
                <a:solidFill>
                  <a:schemeClr val="tx1"/>
                </a:solidFill>
                <a:latin typeface="Calibri" panose="020F0502020204030204" pitchFamily="34" charset="0"/>
              </a:defRPr>
            </a:lvl7pPr>
            <a:lvl8pPr marL="3678759" indent="-250300" eaLnBrk="0" fontAlgn="base" hangingPunct="0">
              <a:spcBef>
                <a:spcPct val="30000"/>
              </a:spcBef>
              <a:spcAft>
                <a:spcPct val="0"/>
              </a:spcAft>
              <a:defRPr sz="1200">
                <a:solidFill>
                  <a:schemeClr val="tx1"/>
                </a:solidFill>
                <a:latin typeface="Calibri" panose="020F0502020204030204" pitchFamily="34" charset="0"/>
              </a:defRPr>
            </a:lvl8pPr>
            <a:lvl9pPr marL="4153012" indent="-250300" eaLnBrk="0" fontAlgn="base" hangingPunct="0">
              <a:spcBef>
                <a:spcPct val="30000"/>
              </a:spcBef>
              <a:spcAft>
                <a:spcPct val="0"/>
              </a:spcAft>
              <a:defRPr sz="1200">
                <a:solidFill>
                  <a:schemeClr val="tx1"/>
                </a:solidFill>
                <a:latin typeface="Calibri" panose="020F0502020204030204" pitchFamily="34" charset="0"/>
              </a:defRPr>
            </a:lvl9pPr>
          </a:lstStyle>
          <a:p>
            <a:pPr marL="0" marR="0" lvl="0" indent="0" algn="r" defTabSz="948507" rtl="0" eaLnBrk="1" fontAlgn="auto" latinLnBrk="0" hangingPunct="1">
              <a:lnSpc>
                <a:spcPct val="100000"/>
              </a:lnSpc>
              <a:spcBef>
                <a:spcPct val="0"/>
              </a:spcBef>
              <a:spcAft>
                <a:spcPts val="0"/>
              </a:spcAft>
              <a:buClrTx/>
              <a:buSzTx/>
              <a:buFontTx/>
              <a:buNone/>
              <a:tabLst/>
              <a:defRPr/>
            </a:pPr>
            <a:fld id="{611709B6-6AFF-4FC5-AF17-5E68200FBEEF}" type="slidenum">
              <a:rPr kumimoji="0" lang="en-US" altLang="en-US" sz="1300" b="0" i="0" u="none" strike="noStrike" kern="1200" cap="none" spc="0" normalizeH="0" baseline="0" noProof="0">
                <a:ln>
                  <a:noFill/>
                </a:ln>
                <a:solidFill>
                  <a:prstClr val="black"/>
                </a:solidFill>
                <a:effectLst/>
                <a:uLnTx/>
                <a:uFillTx/>
                <a:latin typeface="Calibri" panose="020F0502020204030204" pitchFamily="34" charset="0"/>
                <a:ea typeface="+mn-ea"/>
                <a:cs typeface="+mn-cs"/>
              </a:rPr>
              <a:pPr marL="0" marR="0" lvl="0" indent="0" algn="r" defTabSz="948507" rtl="0" eaLnBrk="1" fontAlgn="auto" latinLnBrk="0" hangingPunct="1">
                <a:lnSpc>
                  <a:spcPct val="100000"/>
                </a:lnSpc>
                <a:spcBef>
                  <a:spcPct val="0"/>
                </a:spcBef>
                <a:spcAft>
                  <a:spcPts val="0"/>
                </a:spcAft>
                <a:buClrTx/>
                <a:buSzTx/>
                <a:buFontTx/>
                <a:buNone/>
                <a:tabLst/>
                <a:defRPr/>
              </a:pPr>
              <a:t>173</a:t>
            </a:fld>
            <a:endParaRPr kumimoji="0" lang="en-US" altLang="en-US" sz="13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3672993620"/>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797114-46EF-2086-6309-B179A1D5763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9A06F22-57E9-B18F-618D-B70BE582189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86DCFBA-7595-30E6-92EE-4D5FC5DEF85F}"/>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D7DB20C3-028D-3E4E-46E8-E8CA3927600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B5E225C-EA32-49AA-BCE1-CBED354D9589}" type="slidenum">
              <a:rPr kumimoji="0" lang="en-US" sz="13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174</a:t>
            </a:fld>
            <a:endParaRPr kumimoji="0" lang="en-US" sz="13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56380348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a:ln/>
        </p:spPr>
      </p:sp>
      <p:sp>
        <p:nvSpPr>
          <p:cNvPr id="5325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ea typeface="ＭＳ Ｐゴシック" panose="020B0600070205080204" pitchFamily="34" charset="-128"/>
            </a:endParaRPr>
          </a:p>
        </p:txBody>
      </p:sp>
      <p:sp>
        <p:nvSpPr>
          <p:cNvPr id="4" name="Footer Placeholder 3"/>
          <p:cNvSpPr>
            <a:spLocks noGrp="1"/>
          </p:cNvSpPr>
          <p:nvPr>
            <p:ph type="ftr" sz="quarter" idx="4"/>
          </p:nvPr>
        </p:nvSpPr>
        <p:spPr/>
        <p:txBody>
          <a:bodyPr/>
          <a:lstStyle/>
          <a:p>
            <a:pPr>
              <a:defRPr/>
            </a:pPr>
            <a:r>
              <a:rPr lang="en-US" sz="2000" kern="0" dirty="0">
                <a:solidFill>
                  <a:sysClr val="windowText" lastClr="000000"/>
                </a:solidFill>
              </a:rPr>
              <a:t>Diabetes Educational Services© (530) 893 - 8635 </a:t>
            </a:r>
          </a:p>
        </p:txBody>
      </p:sp>
      <p:sp>
        <p:nvSpPr>
          <p:cNvPr id="5" name="Slide Number Placeholder 4"/>
          <p:cNvSpPr>
            <a:spLocks noGrp="1"/>
          </p:cNvSpPr>
          <p:nvPr>
            <p:ph type="sldNum" sz="quarter" idx="5"/>
          </p:nvPr>
        </p:nvSpPr>
        <p:spPr/>
        <p:txBody>
          <a:bodyPr/>
          <a:lstStyle/>
          <a:p>
            <a:pPr>
              <a:defRPr/>
            </a:pPr>
            <a:fld id="{8FFE3D63-DE76-4821-B41F-CFAD5FCF1747}" type="slidenum">
              <a:rPr lang="en-US" sz="2000" kern="0">
                <a:solidFill>
                  <a:sysClr val="windowText" lastClr="000000"/>
                </a:solidFill>
              </a:rPr>
              <a:pPr>
                <a:defRPr/>
              </a:pPr>
              <a:t>24</a:t>
            </a:fld>
            <a:endParaRPr lang="en-US" sz="2000" kern="0" dirty="0">
              <a:solidFill>
                <a:sysClr val="windowText" lastClr="000000"/>
              </a:solidFill>
            </a:endParaRPr>
          </a:p>
        </p:txBody>
      </p:sp>
    </p:spTree>
    <p:extLst>
      <p:ext uri="{BB962C8B-B14F-4D97-AF65-F5344CB8AC3E}">
        <p14:creationId xmlns:p14="http://schemas.microsoft.com/office/powerpoint/2010/main" val="3129395075"/>
      </p:ext>
    </p:extLst>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7DB6CD-0470-188D-A7AA-376257B6F40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71CA29A-C6F3-D062-2BD0-F61B8038184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2CC450A-6444-4522-4A99-DC23519DEBC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25CD7B8-D29E-023A-F5F9-CE5D17C3133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B5E225C-EA32-49AA-BCE1-CBED354D9589}" type="slidenum">
              <a:rPr kumimoji="0" lang="en-US" sz="13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176</a:t>
            </a:fld>
            <a:endParaRPr kumimoji="0" lang="en-US" sz="13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263480212"/>
      </p:ext>
    </p:extLst>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A8DC19-3E82-24BF-B304-0102251F599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A13073E-7888-3AB7-FBA1-DDB7239427C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9BA9B4D-238B-AE84-D355-76DAD340707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A8D6E14-F22A-AA2F-4EA2-0984E759F71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B5E225C-EA32-49AA-BCE1-CBED354D9589}" type="slidenum">
              <a:rPr kumimoji="0" lang="en-US" sz="13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177</a:t>
            </a:fld>
            <a:endParaRPr kumimoji="0" lang="en-US" sz="13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354643440"/>
      </p:ext>
    </p:extLst>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61C665-E9ED-1E60-2207-33B83A30D6C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0DA0F36-D439-1317-98C8-B0AE5E4A688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2392677-214C-9100-43CF-E3C2B4196D8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2F57318-D07E-4FEA-B1F6-A5EC9F1A788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B5E225C-EA32-49AA-BCE1-CBED354D9589}" type="slidenum">
              <a:rPr kumimoji="0" lang="en-US" sz="13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178</a:t>
            </a:fld>
            <a:endParaRPr kumimoji="0" lang="en-US" sz="13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995278189"/>
      </p:ext>
    </p:extLst>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92EED2-62F2-D1F7-547F-7F1F6EDD929E}"/>
            </a:ext>
          </a:extLst>
        </p:cNvPr>
        <p:cNvGrpSpPr/>
        <p:nvPr/>
      </p:nvGrpSpPr>
      <p:grpSpPr>
        <a:xfrm>
          <a:off x="0" y="0"/>
          <a:ext cx="0" cy="0"/>
          <a:chOff x="0" y="0"/>
          <a:chExt cx="0" cy="0"/>
        </a:xfrm>
      </p:grpSpPr>
      <p:sp>
        <p:nvSpPr>
          <p:cNvPr id="98306" name="Slide Image Placeholder 1">
            <a:extLst>
              <a:ext uri="{FF2B5EF4-FFF2-40B4-BE49-F238E27FC236}">
                <a16:creationId xmlns:a16="http://schemas.microsoft.com/office/drawing/2014/main" id="{D598BF50-0EA8-0309-30A3-6D04004EA84B}"/>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8307" name="Notes Placeholder 2">
            <a:extLst>
              <a:ext uri="{FF2B5EF4-FFF2-40B4-BE49-F238E27FC236}">
                <a16:creationId xmlns:a16="http://schemas.microsoft.com/office/drawing/2014/main" id="{5AD0216B-15E5-AAFD-76AB-3B3E0C0B24D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dirty="0"/>
              <a:t>Answer: D Metformin</a:t>
            </a:r>
          </a:p>
        </p:txBody>
      </p:sp>
      <p:sp>
        <p:nvSpPr>
          <p:cNvPr id="98308" name="Slide Number Placeholder 3">
            <a:extLst>
              <a:ext uri="{FF2B5EF4-FFF2-40B4-BE49-F238E27FC236}">
                <a16:creationId xmlns:a16="http://schemas.microsoft.com/office/drawing/2014/main" id="{A7CDC4AB-CC33-7050-D9F4-AB2A620A077D}"/>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813477" indent="-312876">
              <a:spcBef>
                <a:spcPct val="30000"/>
              </a:spcBef>
              <a:defRPr sz="1200">
                <a:solidFill>
                  <a:schemeClr val="tx1"/>
                </a:solidFill>
                <a:latin typeface="Calibri" panose="020F0502020204030204" pitchFamily="34" charset="0"/>
              </a:defRPr>
            </a:lvl2pPr>
            <a:lvl3pPr marL="1253150" indent="-250300">
              <a:spcBef>
                <a:spcPct val="30000"/>
              </a:spcBef>
              <a:defRPr sz="1200">
                <a:solidFill>
                  <a:schemeClr val="tx1"/>
                </a:solidFill>
                <a:latin typeface="Calibri" panose="020F0502020204030204" pitchFamily="34" charset="0"/>
              </a:defRPr>
            </a:lvl3pPr>
            <a:lvl4pPr marL="1753751" indent="-250300">
              <a:spcBef>
                <a:spcPct val="30000"/>
              </a:spcBef>
              <a:defRPr sz="1200">
                <a:solidFill>
                  <a:schemeClr val="tx1"/>
                </a:solidFill>
                <a:latin typeface="Calibri" panose="020F0502020204030204" pitchFamily="34" charset="0"/>
              </a:defRPr>
            </a:lvl4pPr>
            <a:lvl5pPr marL="2255998" indent="-250300">
              <a:spcBef>
                <a:spcPct val="30000"/>
              </a:spcBef>
              <a:defRPr sz="1200">
                <a:solidFill>
                  <a:schemeClr val="tx1"/>
                </a:solidFill>
                <a:latin typeface="Calibri" panose="020F0502020204030204" pitchFamily="34" charset="0"/>
              </a:defRPr>
            </a:lvl5pPr>
            <a:lvl6pPr marL="2730251" indent="-250300" eaLnBrk="0" fontAlgn="base" hangingPunct="0">
              <a:spcBef>
                <a:spcPct val="30000"/>
              </a:spcBef>
              <a:spcAft>
                <a:spcPct val="0"/>
              </a:spcAft>
              <a:defRPr sz="1200">
                <a:solidFill>
                  <a:schemeClr val="tx1"/>
                </a:solidFill>
                <a:latin typeface="Calibri" panose="020F0502020204030204" pitchFamily="34" charset="0"/>
              </a:defRPr>
            </a:lvl6pPr>
            <a:lvl7pPr marL="3204505" indent="-250300" eaLnBrk="0" fontAlgn="base" hangingPunct="0">
              <a:spcBef>
                <a:spcPct val="30000"/>
              </a:spcBef>
              <a:spcAft>
                <a:spcPct val="0"/>
              </a:spcAft>
              <a:defRPr sz="1200">
                <a:solidFill>
                  <a:schemeClr val="tx1"/>
                </a:solidFill>
                <a:latin typeface="Calibri" panose="020F0502020204030204" pitchFamily="34" charset="0"/>
              </a:defRPr>
            </a:lvl7pPr>
            <a:lvl8pPr marL="3678759" indent="-250300" eaLnBrk="0" fontAlgn="base" hangingPunct="0">
              <a:spcBef>
                <a:spcPct val="30000"/>
              </a:spcBef>
              <a:spcAft>
                <a:spcPct val="0"/>
              </a:spcAft>
              <a:defRPr sz="1200">
                <a:solidFill>
                  <a:schemeClr val="tx1"/>
                </a:solidFill>
                <a:latin typeface="Calibri" panose="020F0502020204030204" pitchFamily="34" charset="0"/>
              </a:defRPr>
            </a:lvl8pPr>
            <a:lvl9pPr marL="4153012" indent="-250300" eaLnBrk="0" fontAlgn="base" hangingPunct="0">
              <a:spcBef>
                <a:spcPct val="30000"/>
              </a:spcBef>
              <a:spcAft>
                <a:spcPct val="0"/>
              </a:spcAft>
              <a:defRPr sz="1200">
                <a:solidFill>
                  <a:schemeClr val="tx1"/>
                </a:solidFill>
                <a:latin typeface="Calibri" panose="020F0502020204030204" pitchFamily="34" charset="0"/>
              </a:defRPr>
            </a:lvl9pPr>
          </a:lstStyle>
          <a:p>
            <a:pPr marL="0" marR="0" lvl="0" indent="0" algn="r" defTabSz="948507" rtl="0" eaLnBrk="1" fontAlgn="auto" latinLnBrk="0" hangingPunct="1">
              <a:lnSpc>
                <a:spcPct val="100000"/>
              </a:lnSpc>
              <a:spcBef>
                <a:spcPct val="0"/>
              </a:spcBef>
              <a:spcAft>
                <a:spcPts val="0"/>
              </a:spcAft>
              <a:buClrTx/>
              <a:buSzTx/>
              <a:buFontTx/>
              <a:buNone/>
              <a:tabLst/>
              <a:defRPr/>
            </a:pPr>
            <a:fld id="{A05F963B-E27D-4637-ABA0-200D5370D104}" type="slidenum">
              <a:rPr kumimoji="0" lang="en-US" altLang="en-US" sz="1300" b="0" i="0" u="none" strike="noStrike" kern="1200" cap="none" spc="0" normalizeH="0" baseline="0" noProof="0">
                <a:ln>
                  <a:noFill/>
                </a:ln>
                <a:solidFill>
                  <a:prstClr val="black"/>
                </a:solidFill>
                <a:effectLst/>
                <a:uLnTx/>
                <a:uFillTx/>
                <a:latin typeface="Calibri" panose="020F0502020204030204" pitchFamily="34" charset="0"/>
                <a:ea typeface="+mn-ea"/>
                <a:cs typeface="+mn-cs"/>
              </a:rPr>
              <a:pPr marL="0" marR="0" lvl="0" indent="0" algn="r" defTabSz="948507" rtl="0" eaLnBrk="1" fontAlgn="auto" latinLnBrk="0" hangingPunct="1">
                <a:lnSpc>
                  <a:spcPct val="100000"/>
                </a:lnSpc>
                <a:spcBef>
                  <a:spcPct val="0"/>
                </a:spcBef>
                <a:spcAft>
                  <a:spcPts val="0"/>
                </a:spcAft>
                <a:buClrTx/>
                <a:buSzTx/>
                <a:buFontTx/>
                <a:buNone/>
                <a:tabLst/>
                <a:defRPr/>
              </a:pPr>
              <a:t>179</a:t>
            </a:fld>
            <a:endParaRPr kumimoji="0" lang="en-US" altLang="en-US" sz="13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1672223173"/>
      </p:ext>
    </p:extLst>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01B463-1A8D-E385-263C-D68512A46D4E}"/>
            </a:ext>
          </a:extLst>
        </p:cNvPr>
        <p:cNvGrpSpPr/>
        <p:nvPr/>
      </p:nvGrpSpPr>
      <p:grpSpPr>
        <a:xfrm>
          <a:off x="0" y="0"/>
          <a:ext cx="0" cy="0"/>
          <a:chOff x="0" y="0"/>
          <a:chExt cx="0" cy="0"/>
        </a:xfrm>
      </p:grpSpPr>
      <p:sp>
        <p:nvSpPr>
          <p:cNvPr id="104450" name="Slide Image Placeholder 1">
            <a:extLst>
              <a:ext uri="{FF2B5EF4-FFF2-40B4-BE49-F238E27FC236}">
                <a16:creationId xmlns:a16="http://schemas.microsoft.com/office/drawing/2014/main" id="{0153C973-2AEF-F19C-B1B8-FA854CE0643F}"/>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4451" name="Notes Placeholder 2">
            <a:extLst>
              <a:ext uri="{FF2B5EF4-FFF2-40B4-BE49-F238E27FC236}">
                <a16:creationId xmlns:a16="http://schemas.microsoft.com/office/drawing/2014/main" id="{E81EA133-BA3D-1FC8-5233-D4048FE2E65F}"/>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a:t>Answer: B. </a:t>
            </a:r>
          </a:p>
        </p:txBody>
      </p:sp>
      <p:sp>
        <p:nvSpPr>
          <p:cNvPr id="104452" name="Slide Number Placeholder 3">
            <a:extLst>
              <a:ext uri="{FF2B5EF4-FFF2-40B4-BE49-F238E27FC236}">
                <a16:creationId xmlns:a16="http://schemas.microsoft.com/office/drawing/2014/main" id="{125605A6-0667-A84E-5B67-64B66C0EAAF6}"/>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813477" indent="-312876">
              <a:defRPr>
                <a:solidFill>
                  <a:schemeClr val="tx1"/>
                </a:solidFill>
                <a:latin typeface="Calibri" panose="020F0502020204030204" pitchFamily="34" charset="0"/>
                <a:cs typeface="Arial" panose="020B0604020202020204" pitchFamily="34" charset="0"/>
              </a:defRPr>
            </a:lvl2pPr>
            <a:lvl3pPr marL="1253150" indent="-250300">
              <a:defRPr>
                <a:solidFill>
                  <a:schemeClr val="tx1"/>
                </a:solidFill>
                <a:latin typeface="Calibri" panose="020F0502020204030204" pitchFamily="34" charset="0"/>
                <a:cs typeface="Arial" panose="020B0604020202020204" pitchFamily="34" charset="0"/>
              </a:defRPr>
            </a:lvl3pPr>
            <a:lvl4pPr marL="1753751" indent="-250300">
              <a:defRPr>
                <a:solidFill>
                  <a:schemeClr val="tx1"/>
                </a:solidFill>
                <a:latin typeface="Calibri" panose="020F0502020204030204" pitchFamily="34" charset="0"/>
                <a:cs typeface="Arial" panose="020B0604020202020204" pitchFamily="34" charset="0"/>
              </a:defRPr>
            </a:lvl4pPr>
            <a:lvl5pPr marL="2255998" indent="-250300">
              <a:defRPr>
                <a:solidFill>
                  <a:schemeClr val="tx1"/>
                </a:solidFill>
                <a:latin typeface="Calibri" panose="020F0502020204030204" pitchFamily="34" charset="0"/>
                <a:cs typeface="Arial" panose="020B0604020202020204" pitchFamily="34" charset="0"/>
              </a:defRPr>
            </a:lvl5pPr>
            <a:lvl6pPr marL="2730251" indent="-2503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3204505" indent="-2503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678759" indent="-2503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4153012" indent="-2503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0" marR="0" lvl="0" indent="0" algn="r" defTabSz="948507" rtl="0" eaLnBrk="1" fontAlgn="auto" latinLnBrk="0" hangingPunct="1">
              <a:lnSpc>
                <a:spcPct val="100000"/>
              </a:lnSpc>
              <a:spcBef>
                <a:spcPts val="0"/>
              </a:spcBef>
              <a:spcAft>
                <a:spcPts val="0"/>
              </a:spcAft>
              <a:buClrTx/>
              <a:buSzTx/>
              <a:buFontTx/>
              <a:buNone/>
              <a:tabLst/>
              <a:defRPr/>
            </a:pPr>
            <a:fld id="{DAC44834-3997-4242-AC32-1246811E6EFD}" type="slidenum">
              <a:rPr kumimoji="0" lang="en-US" altLang="en-US" sz="13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rPr>
              <a:pPr marL="0" marR="0" lvl="0" indent="0" algn="r" defTabSz="948507" rtl="0" eaLnBrk="1" fontAlgn="auto" latinLnBrk="0" hangingPunct="1">
                <a:lnSpc>
                  <a:spcPct val="100000"/>
                </a:lnSpc>
                <a:spcBef>
                  <a:spcPts val="0"/>
                </a:spcBef>
                <a:spcAft>
                  <a:spcPts val="0"/>
                </a:spcAft>
                <a:buClrTx/>
                <a:buSzTx/>
                <a:buFontTx/>
                <a:buNone/>
                <a:tabLst/>
                <a:defRPr/>
              </a:pPr>
              <a:t>180</a:t>
            </a:fld>
            <a:endParaRPr kumimoji="0" lang="en-US" altLang="en-US" sz="13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2922423205"/>
      </p:ext>
    </p:extLst>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06CF11-7164-6B98-DEAC-EB26549D2701}"/>
            </a:ext>
          </a:extLst>
        </p:cNvPr>
        <p:cNvGrpSpPr/>
        <p:nvPr/>
      </p:nvGrpSpPr>
      <p:grpSpPr>
        <a:xfrm>
          <a:off x="0" y="0"/>
          <a:ext cx="0" cy="0"/>
          <a:chOff x="0" y="0"/>
          <a:chExt cx="0" cy="0"/>
        </a:xfrm>
      </p:grpSpPr>
      <p:sp>
        <p:nvSpPr>
          <p:cNvPr id="134146" name="Slide Image Placeholder 1">
            <a:extLst>
              <a:ext uri="{FF2B5EF4-FFF2-40B4-BE49-F238E27FC236}">
                <a16:creationId xmlns:a16="http://schemas.microsoft.com/office/drawing/2014/main" id="{CD556632-6FB6-8934-E150-0C55E94E3A24}"/>
              </a:ext>
            </a:extLst>
          </p:cNvPr>
          <p:cNvSpPr>
            <a:spLocks noGrp="1" noRot="1" noChangeAspect="1" noTextEdit="1"/>
          </p:cNvSpPr>
          <p:nvPr>
            <p:ph type="sldImg"/>
          </p:nvPr>
        </p:nvSpPr>
        <p:spPr>
          <a:xfrm>
            <a:off x="1257300" y="720725"/>
            <a:ext cx="4800600" cy="3600450"/>
          </a:xfrm>
          <a:ln/>
        </p:spPr>
      </p:sp>
      <p:sp>
        <p:nvSpPr>
          <p:cNvPr id="134147" name="Notes Placeholder 2">
            <a:extLst>
              <a:ext uri="{FF2B5EF4-FFF2-40B4-BE49-F238E27FC236}">
                <a16:creationId xmlns:a16="http://schemas.microsoft.com/office/drawing/2014/main" id="{6F586FF9-C273-9B26-7AE7-A5D51361DDF5}"/>
              </a:ext>
            </a:extLst>
          </p:cNvPr>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p>
            <a:endParaRPr lang="en-US"/>
          </a:p>
        </p:txBody>
      </p:sp>
      <p:sp>
        <p:nvSpPr>
          <p:cNvPr id="134148" name="Footer Placeholder 3">
            <a:extLst>
              <a:ext uri="{FF2B5EF4-FFF2-40B4-BE49-F238E27FC236}">
                <a16:creationId xmlns:a16="http://schemas.microsoft.com/office/drawing/2014/main" id="{59F3DB3D-44F3-D0BB-9D42-E7581ABDBE7C}"/>
              </a:ext>
            </a:extLst>
          </p:cNvPr>
          <p:cNvSpPr>
            <a:spLocks noGrp="1"/>
          </p:cNvSpPr>
          <p:nvPr>
            <p:ph type="ftr" sz="quarter" idx="4"/>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lvl1pPr>
              <a:defRPr>
                <a:solidFill>
                  <a:schemeClr val="tx1"/>
                </a:solidFill>
                <a:latin typeface="Arial" pitchFamily="34" charset="0"/>
              </a:defRPr>
            </a:lvl1pPr>
            <a:lvl2pPr marL="800130" indent="-307741">
              <a:defRPr>
                <a:solidFill>
                  <a:schemeClr val="tx1"/>
                </a:solidFill>
                <a:latin typeface="Arial" pitchFamily="34" charset="0"/>
              </a:defRPr>
            </a:lvl2pPr>
            <a:lvl3pPr marL="1230968" indent="-246194">
              <a:defRPr>
                <a:solidFill>
                  <a:schemeClr val="tx1"/>
                </a:solidFill>
                <a:latin typeface="Arial" pitchFamily="34" charset="0"/>
              </a:defRPr>
            </a:lvl3pPr>
            <a:lvl4pPr marL="1723356" indent="-246194">
              <a:defRPr>
                <a:solidFill>
                  <a:schemeClr val="tx1"/>
                </a:solidFill>
                <a:latin typeface="Arial" pitchFamily="34" charset="0"/>
              </a:defRPr>
            </a:lvl4pPr>
            <a:lvl5pPr marL="2215742" indent="-246194">
              <a:defRPr>
                <a:solidFill>
                  <a:schemeClr val="tx1"/>
                </a:solidFill>
                <a:latin typeface="Arial" pitchFamily="34" charset="0"/>
              </a:defRPr>
            </a:lvl5pPr>
            <a:lvl6pPr marL="2708129" indent="-246194" eaLnBrk="0" fontAlgn="base" hangingPunct="0">
              <a:spcBef>
                <a:spcPct val="0"/>
              </a:spcBef>
              <a:spcAft>
                <a:spcPct val="0"/>
              </a:spcAft>
              <a:defRPr>
                <a:solidFill>
                  <a:schemeClr val="tx1"/>
                </a:solidFill>
                <a:latin typeface="Arial" pitchFamily="34" charset="0"/>
              </a:defRPr>
            </a:lvl6pPr>
            <a:lvl7pPr marL="3200516" indent="-246194" eaLnBrk="0" fontAlgn="base" hangingPunct="0">
              <a:spcBef>
                <a:spcPct val="0"/>
              </a:spcBef>
              <a:spcAft>
                <a:spcPct val="0"/>
              </a:spcAft>
              <a:defRPr>
                <a:solidFill>
                  <a:schemeClr val="tx1"/>
                </a:solidFill>
                <a:latin typeface="Arial" pitchFamily="34" charset="0"/>
              </a:defRPr>
            </a:lvl7pPr>
            <a:lvl8pPr marL="3692904" indent="-246194" eaLnBrk="0" fontAlgn="base" hangingPunct="0">
              <a:spcBef>
                <a:spcPct val="0"/>
              </a:spcBef>
              <a:spcAft>
                <a:spcPct val="0"/>
              </a:spcAft>
              <a:defRPr>
                <a:solidFill>
                  <a:schemeClr val="tx1"/>
                </a:solidFill>
                <a:latin typeface="Arial" pitchFamily="34" charset="0"/>
              </a:defRPr>
            </a:lvl8pPr>
            <a:lvl9pPr marL="4185291" indent="-246194" eaLnBrk="0" fontAlgn="base" hangingPunct="0">
              <a:spcBef>
                <a:spcPct val="0"/>
              </a:spcBef>
              <a:spcAft>
                <a:spcPct val="0"/>
              </a:spcAft>
              <a:defRPr>
                <a:solidFill>
                  <a:schemeClr val="tx1"/>
                </a:solidFill>
                <a:latin typeface="Arial" pitchFamily="34" charset="0"/>
              </a:defRPr>
            </a:lvl9pPr>
          </a:lstStyle>
          <a:p>
            <a:pPr marL="0" marR="0" lvl="0" indent="0" algn="l" defTabSz="948507"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srgbClr val="000000"/>
                </a:solidFill>
                <a:effectLst/>
                <a:uLnTx/>
                <a:uFillTx/>
                <a:latin typeface="Times New Roman" pitchFamily="18" charset="0"/>
                <a:ea typeface="+mn-ea"/>
                <a:cs typeface="+mn-cs"/>
              </a:rPr>
              <a:t>© Copyright 1999-2013, Diabetes Educational Services, All Rights Reserved© Copyright 1999-2013, Diabetes Educational </a:t>
            </a:r>
            <a:r>
              <a:rPr kumimoji="0" lang="en-US" sz="1300" b="0" i="0" u="none" strike="noStrike" kern="1200" cap="none" spc="0" normalizeH="0" baseline="0" noProof="0" dirty="0" err="1">
                <a:ln>
                  <a:noFill/>
                </a:ln>
                <a:solidFill>
                  <a:srgbClr val="000000"/>
                </a:solidFill>
                <a:effectLst/>
                <a:uLnTx/>
                <a:uFillTx/>
                <a:latin typeface="Times New Roman" pitchFamily="18" charset="0"/>
                <a:ea typeface="+mn-ea"/>
                <a:cs typeface="+mn-cs"/>
              </a:rPr>
              <a:t>ServicesDiabetes</a:t>
            </a:r>
            <a:r>
              <a:rPr kumimoji="0" lang="en-US" sz="1300" b="0" i="0" u="none" strike="noStrike" kern="1200" cap="none" spc="0" normalizeH="0" baseline="0" noProof="0" dirty="0">
                <a:ln>
                  <a:noFill/>
                </a:ln>
                <a:solidFill>
                  <a:srgbClr val="000000"/>
                </a:solidFill>
                <a:effectLst/>
                <a:uLnTx/>
                <a:uFillTx/>
                <a:latin typeface="Times New Roman" pitchFamily="18" charset="0"/>
                <a:ea typeface="+mn-ea"/>
                <a:cs typeface="+mn-cs"/>
              </a:rPr>
              <a:t> Educational Services© (530) 893 - 8635 </a:t>
            </a:r>
          </a:p>
        </p:txBody>
      </p:sp>
      <p:sp>
        <p:nvSpPr>
          <p:cNvPr id="134149" name="Slide Number Placeholder 4">
            <a:extLst>
              <a:ext uri="{FF2B5EF4-FFF2-40B4-BE49-F238E27FC236}">
                <a16:creationId xmlns:a16="http://schemas.microsoft.com/office/drawing/2014/main" id="{BF92B174-FF1E-C5B4-B88F-FCBD14565D2B}"/>
              </a:ext>
            </a:extLst>
          </p:cNvPr>
          <p:cNvSpPr>
            <a:spLocks noGrp="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lvl1pPr>
              <a:defRPr>
                <a:solidFill>
                  <a:schemeClr val="tx1"/>
                </a:solidFill>
                <a:latin typeface="Arial" pitchFamily="34" charset="0"/>
              </a:defRPr>
            </a:lvl1pPr>
            <a:lvl2pPr marL="800130" indent="-307741">
              <a:defRPr>
                <a:solidFill>
                  <a:schemeClr val="tx1"/>
                </a:solidFill>
                <a:latin typeface="Arial" pitchFamily="34" charset="0"/>
              </a:defRPr>
            </a:lvl2pPr>
            <a:lvl3pPr marL="1230968" indent="-246194">
              <a:defRPr>
                <a:solidFill>
                  <a:schemeClr val="tx1"/>
                </a:solidFill>
                <a:latin typeface="Arial" pitchFamily="34" charset="0"/>
              </a:defRPr>
            </a:lvl3pPr>
            <a:lvl4pPr marL="1723356" indent="-246194">
              <a:defRPr>
                <a:solidFill>
                  <a:schemeClr val="tx1"/>
                </a:solidFill>
                <a:latin typeface="Arial" pitchFamily="34" charset="0"/>
              </a:defRPr>
            </a:lvl4pPr>
            <a:lvl5pPr marL="2215742" indent="-246194">
              <a:defRPr>
                <a:solidFill>
                  <a:schemeClr val="tx1"/>
                </a:solidFill>
                <a:latin typeface="Arial" pitchFamily="34" charset="0"/>
              </a:defRPr>
            </a:lvl5pPr>
            <a:lvl6pPr marL="2708129" indent="-246194" eaLnBrk="0" fontAlgn="base" hangingPunct="0">
              <a:spcBef>
                <a:spcPct val="0"/>
              </a:spcBef>
              <a:spcAft>
                <a:spcPct val="0"/>
              </a:spcAft>
              <a:defRPr>
                <a:solidFill>
                  <a:schemeClr val="tx1"/>
                </a:solidFill>
                <a:latin typeface="Arial" pitchFamily="34" charset="0"/>
              </a:defRPr>
            </a:lvl6pPr>
            <a:lvl7pPr marL="3200516" indent="-246194" eaLnBrk="0" fontAlgn="base" hangingPunct="0">
              <a:spcBef>
                <a:spcPct val="0"/>
              </a:spcBef>
              <a:spcAft>
                <a:spcPct val="0"/>
              </a:spcAft>
              <a:defRPr>
                <a:solidFill>
                  <a:schemeClr val="tx1"/>
                </a:solidFill>
                <a:latin typeface="Arial" pitchFamily="34" charset="0"/>
              </a:defRPr>
            </a:lvl7pPr>
            <a:lvl8pPr marL="3692904" indent="-246194" eaLnBrk="0" fontAlgn="base" hangingPunct="0">
              <a:spcBef>
                <a:spcPct val="0"/>
              </a:spcBef>
              <a:spcAft>
                <a:spcPct val="0"/>
              </a:spcAft>
              <a:defRPr>
                <a:solidFill>
                  <a:schemeClr val="tx1"/>
                </a:solidFill>
                <a:latin typeface="Arial" pitchFamily="34" charset="0"/>
              </a:defRPr>
            </a:lvl8pPr>
            <a:lvl9pPr marL="4185291" indent="-246194" eaLnBrk="0" fontAlgn="base" hangingPunct="0">
              <a:spcBef>
                <a:spcPct val="0"/>
              </a:spcBef>
              <a:spcAft>
                <a:spcPct val="0"/>
              </a:spcAft>
              <a:defRPr>
                <a:solidFill>
                  <a:schemeClr val="tx1"/>
                </a:solidFill>
                <a:latin typeface="Arial" pitchFamily="34" charset="0"/>
              </a:defRPr>
            </a:lvl9pPr>
          </a:lstStyle>
          <a:p>
            <a:pPr marL="0" marR="0" lvl="0" indent="0" algn="r" defTabSz="948507" rtl="0" eaLnBrk="1" fontAlgn="auto" latinLnBrk="0" hangingPunct="1">
              <a:lnSpc>
                <a:spcPct val="100000"/>
              </a:lnSpc>
              <a:spcBef>
                <a:spcPts val="0"/>
              </a:spcBef>
              <a:spcAft>
                <a:spcPts val="0"/>
              </a:spcAft>
              <a:buClrTx/>
              <a:buSzTx/>
              <a:buFontTx/>
              <a:buNone/>
              <a:tabLst/>
              <a:defRPr/>
            </a:pPr>
            <a:fld id="{8233A852-DB48-46D7-8523-FC5ED4573E70}" type="slidenum">
              <a:rPr kumimoji="0" lang="en-US" sz="1300" b="0" i="0" u="none" strike="noStrike" kern="1200" cap="none" spc="0" normalizeH="0" baseline="0" noProof="0">
                <a:ln>
                  <a:noFill/>
                </a:ln>
                <a:solidFill>
                  <a:srgbClr val="000000"/>
                </a:solidFill>
                <a:effectLst/>
                <a:uLnTx/>
                <a:uFillTx/>
                <a:latin typeface="Times New Roman" pitchFamily="18" charset="0"/>
                <a:ea typeface="+mn-ea"/>
                <a:cs typeface="+mn-cs"/>
              </a:rPr>
              <a:pPr marL="0" marR="0" lvl="0" indent="0" algn="r" defTabSz="948507" rtl="0" eaLnBrk="1" fontAlgn="auto" latinLnBrk="0" hangingPunct="1">
                <a:lnSpc>
                  <a:spcPct val="100000"/>
                </a:lnSpc>
                <a:spcBef>
                  <a:spcPts val="0"/>
                </a:spcBef>
                <a:spcAft>
                  <a:spcPts val="0"/>
                </a:spcAft>
                <a:buClrTx/>
                <a:buSzTx/>
                <a:buFontTx/>
                <a:buNone/>
                <a:tabLst/>
                <a:defRPr/>
              </a:pPr>
              <a:t>181</a:t>
            </a:fld>
            <a:endParaRPr kumimoji="0" lang="en-US" sz="1300" b="0" i="0" u="none" strike="noStrike" kern="1200" cap="none" spc="0" normalizeH="0" baseline="0" noProof="0">
              <a:ln>
                <a:noFill/>
              </a:ln>
              <a:solidFill>
                <a:srgbClr val="000000"/>
              </a:solidFill>
              <a:effectLst/>
              <a:uLnTx/>
              <a:uFillTx/>
              <a:latin typeface="Times New Roman" pitchFamily="18" charset="0"/>
              <a:ea typeface="+mn-ea"/>
              <a:cs typeface="+mn-cs"/>
            </a:endParaRPr>
          </a:p>
        </p:txBody>
      </p:sp>
    </p:spTree>
    <p:extLst>
      <p:ext uri="{BB962C8B-B14F-4D97-AF65-F5344CB8AC3E}">
        <p14:creationId xmlns:p14="http://schemas.microsoft.com/office/powerpoint/2010/main" val="664131759"/>
      </p:ext>
    </p:extLst>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B5E225C-EA32-49AA-BCE1-CBED354D9589}" type="slidenum">
              <a:rPr lang="en-US" smtClean="0"/>
              <a:t>183</a:t>
            </a:fld>
            <a:endParaRPr lang="en-US"/>
          </a:p>
        </p:txBody>
      </p:sp>
    </p:spTree>
    <p:extLst>
      <p:ext uri="{BB962C8B-B14F-4D97-AF65-F5344CB8AC3E}">
        <p14:creationId xmlns:p14="http://schemas.microsoft.com/office/powerpoint/2010/main" val="4011325771"/>
      </p:ext>
    </p:extLst>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8290" name="Slide Image Placeholder 1"/>
          <p:cNvSpPr>
            <a:spLocks noGrp="1" noRot="1" noChangeAspect="1" noTextEdit="1"/>
          </p:cNvSpPr>
          <p:nvPr>
            <p:ph type="sldImg"/>
          </p:nvPr>
        </p:nvSpPr>
        <p:spPr>
          <a:ln/>
        </p:spPr>
      </p:sp>
      <p:sp>
        <p:nvSpPr>
          <p:cNvPr id="268291"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264196" name="Footer Placeholder 3"/>
          <p:cNvSpPr>
            <a:spLocks noGrp="1"/>
          </p:cNvSpPr>
          <p:nvPr>
            <p:ph type="ftr" sz="quarter" idx="4"/>
          </p:nvPr>
        </p:nvSpPr>
        <p:spPr/>
        <p:txBody>
          <a:bodyPr/>
          <a:lstStyle/>
          <a:p>
            <a:pPr>
              <a:defRPr/>
            </a:pPr>
            <a:r>
              <a:rPr lang="en-US"/>
              <a:t>Diabetes Educational Services© (530) 893 - 8635 </a:t>
            </a:r>
          </a:p>
        </p:txBody>
      </p:sp>
      <p:sp>
        <p:nvSpPr>
          <p:cNvPr id="264197" name="Slide Number Placeholder 4"/>
          <p:cNvSpPr>
            <a:spLocks noGrp="1"/>
          </p:cNvSpPr>
          <p:nvPr>
            <p:ph type="sldNum" sz="quarter" idx="5"/>
          </p:nvPr>
        </p:nvSpPr>
        <p:spPr/>
        <p:txBody>
          <a:bodyPr/>
          <a:lstStyle/>
          <a:p>
            <a:pPr>
              <a:defRPr/>
            </a:pPr>
            <a:fld id="{BE921EF4-C4AA-441B-BC1E-E04382E8F9DD}" type="slidenum">
              <a:rPr lang="en-US" smtClean="0"/>
              <a:pPr>
                <a:defRPr/>
              </a:pPr>
              <a:t>184</a:t>
            </a:fld>
            <a:endParaRPr lang="en-US"/>
          </a:p>
        </p:txBody>
      </p:sp>
    </p:spTree>
    <p:extLst>
      <p:ext uri="{BB962C8B-B14F-4D97-AF65-F5344CB8AC3E}">
        <p14:creationId xmlns:p14="http://schemas.microsoft.com/office/powerpoint/2010/main" val="2338912409"/>
      </p:ext>
    </p:extLst>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B5E225C-EA32-49AA-BCE1-CBED354D9589}" type="slidenum">
              <a:rPr lang="en-US" smtClean="0"/>
              <a:t>185</a:t>
            </a:fld>
            <a:endParaRPr lang="en-US"/>
          </a:p>
        </p:txBody>
      </p:sp>
    </p:spTree>
    <p:extLst>
      <p:ext uri="{BB962C8B-B14F-4D97-AF65-F5344CB8AC3E}">
        <p14:creationId xmlns:p14="http://schemas.microsoft.com/office/powerpoint/2010/main" val="1241651134"/>
      </p:ext>
    </p:extLst>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B5E225C-EA32-49AA-BCE1-CBED354D9589}" type="slidenum">
              <a:rPr lang="en-US" smtClean="0"/>
              <a:t>186</a:t>
            </a:fld>
            <a:endParaRPr lang="en-US"/>
          </a:p>
        </p:txBody>
      </p:sp>
    </p:spTree>
    <p:extLst>
      <p:ext uri="{BB962C8B-B14F-4D97-AF65-F5344CB8AC3E}">
        <p14:creationId xmlns:p14="http://schemas.microsoft.com/office/powerpoint/2010/main" val="417840747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Access and health equity is the ultimate goal when designing and delivering DSMES. </a:t>
            </a:r>
          </a:p>
          <a:p>
            <a:endParaRPr lang="en-US" dirty="0"/>
          </a:p>
          <a:p>
            <a:r>
              <a:rPr lang="en-US" dirty="0"/>
              <a:t>Creating culturally appropriate and varied modalities of settings has been shown to improve outcomes. </a:t>
            </a:r>
          </a:p>
          <a:p>
            <a:endParaRPr lang="en-US" dirty="0"/>
          </a:p>
          <a:p>
            <a:r>
              <a:rPr lang="en-US" dirty="0"/>
              <a:t>We know barriers to care exist at every level from the health system to individual. </a:t>
            </a:r>
          </a:p>
          <a:p>
            <a:r>
              <a:rPr lang="en-US" dirty="0"/>
              <a:t>However we can address these barriers by working to educate participants and health care providers on the critical times when DSMES is needed. </a:t>
            </a:r>
          </a:p>
          <a:p>
            <a:r>
              <a:rPr lang="en-US" dirty="0"/>
              <a:t>We can work with health systems and clinics to develop population health screening and clinical outreach, </a:t>
            </a:r>
          </a:p>
          <a:p>
            <a:r>
              <a:rPr lang="en-US" dirty="0"/>
              <a:t>create protocols to reduce time for referral and </a:t>
            </a:r>
          </a:p>
          <a:p>
            <a:r>
              <a:rPr lang="en-US" dirty="0"/>
              <a:t>collaborate health and community systems to address social needs. </a:t>
            </a:r>
          </a:p>
          <a:p>
            <a:r>
              <a:rPr lang="en-US" dirty="0"/>
              <a:t>We can include other health partners including community health workers to support delivery of diabetes peer support. </a:t>
            </a:r>
          </a:p>
          <a:p>
            <a:endParaRPr lang="en-US" dirty="0"/>
          </a:p>
          <a:p>
            <a:r>
              <a:rPr lang="en-US" dirty="0"/>
              <a:t>Barriers can be also be addressed by developing a diversity of delivery models. </a:t>
            </a:r>
          </a:p>
          <a:p>
            <a:r>
              <a:rPr lang="en-US" dirty="0"/>
              <a:t>From traditional </a:t>
            </a:r>
            <a:r>
              <a:rPr lang="en-US" dirty="0" err="1"/>
              <a:t>inperson</a:t>
            </a:r>
            <a:r>
              <a:rPr lang="en-US" dirty="0"/>
              <a:t> classrooms to community-based strategies and technology enabled solutions including telehealth or virtual environments varying modes can serve different needs. </a:t>
            </a:r>
          </a:p>
        </p:txBody>
      </p:sp>
      <p:sp>
        <p:nvSpPr>
          <p:cNvPr id="4" name="Footer Placeholder 3"/>
          <p:cNvSpPr>
            <a:spLocks noGrp="1"/>
          </p:cNvSpPr>
          <p:nvPr>
            <p:ph type="ftr" sz="quarter" idx="4"/>
          </p:nvPr>
        </p:nvSpPr>
        <p:spPr/>
        <p:txBody>
          <a:bodyPr/>
          <a:lstStyle/>
          <a:p>
            <a:pPr>
              <a:defRPr/>
            </a:pPr>
            <a:r>
              <a:rPr lang="en-US"/>
              <a:t>Diabetes Educational Services© (530) 893 - 8635 </a:t>
            </a:r>
          </a:p>
        </p:txBody>
      </p:sp>
      <p:sp>
        <p:nvSpPr>
          <p:cNvPr id="5" name="Slide Number Placeholder 4"/>
          <p:cNvSpPr>
            <a:spLocks noGrp="1"/>
          </p:cNvSpPr>
          <p:nvPr>
            <p:ph type="sldNum" sz="quarter" idx="5"/>
          </p:nvPr>
        </p:nvSpPr>
        <p:spPr/>
        <p:txBody>
          <a:bodyPr/>
          <a:lstStyle/>
          <a:p>
            <a:pPr>
              <a:defRPr/>
            </a:pPr>
            <a:fld id="{C233B0E3-6876-4E53-9EE0-6ED1EFDF6740}" type="slidenum">
              <a:rPr lang="en-US" smtClean="0"/>
              <a:pPr>
                <a:defRPr/>
              </a:pPr>
              <a:t>27</a:t>
            </a:fld>
            <a:endParaRPr lang="en-US"/>
          </a:p>
        </p:txBody>
      </p:sp>
    </p:spTree>
    <p:extLst>
      <p:ext uri="{BB962C8B-B14F-4D97-AF65-F5344CB8AC3E}">
        <p14:creationId xmlns:p14="http://schemas.microsoft.com/office/powerpoint/2010/main" val="2358773755"/>
      </p:ext>
    </p:extLst>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38263" y="744538"/>
            <a:ext cx="4956175" cy="371792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B5E225C-EA32-49AA-BCE1-CBED354D9589}" type="slidenum">
              <a:rPr lang="en-US" smtClean="0"/>
              <a:t>187</a:t>
            </a:fld>
            <a:endParaRPr lang="en-US"/>
          </a:p>
        </p:txBody>
      </p:sp>
    </p:spTree>
    <p:extLst>
      <p:ext uri="{BB962C8B-B14F-4D97-AF65-F5344CB8AC3E}">
        <p14:creationId xmlns:p14="http://schemas.microsoft.com/office/powerpoint/2010/main" val="1029491513"/>
      </p:ext>
    </p:extLst>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4498" name="Slide Image Placeholder 1"/>
          <p:cNvSpPr>
            <a:spLocks noGrp="1" noRot="1" noChangeAspect="1" noTextEdit="1"/>
          </p:cNvSpPr>
          <p:nvPr>
            <p:ph type="sldImg"/>
          </p:nvPr>
        </p:nvSpPr>
        <p:spPr>
          <a:ln/>
        </p:spPr>
      </p:sp>
      <p:sp>
        <p:nvSpPr>
          <p:cNvPr id="234499"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234500" name="Footer Placeholder 3"/>
          <p:cNvSpPr>
            <a:spLocks noGrp="1"/>
          </p:cNvSpPr>
          <p:nvPr>
            <p:ph type="ftr" sz="quarter" idx="4"/>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lvl1pPr>
              <a:defRPr>
                <a:solidFill>
                  <a:schemeClr val="tx1"/>
                </a:solidFill>
                <a:latin typeface="Arial" pitchFamily="34" charset="0"/>
              </a:defRPr>
            </a:lvl1pPr>
            <a:lvl2pPr marL="799292" indent="-307419">
              <a:defRPr>
                <a:solidFill>
                  <a:schemeClr val="tx1"/>
                </a:solidFill>
                <a:latin typeface="Arial" pitchFamily="34" charset="0"/>
              </a:defRPr>
            </a:lvl2pPr>
            <a:lvl3pPr marL="1229679" indent="-245937">
              <a:defRPr>
                <a:solidFill>
                  <a:schemeClr val="tx1"/>
                </a:solidFill>
                <a:latin typeface="Arial" pitchFamily="34" charset="0"/>
              </a:defRPr>
            </a:lvl3pPr>
            <a:lvl4pPr marL="1721550" indent="-245937">
              <a:defRPr>
                <a:solidFill>
                  <a:schemeClr val="tx1"/>
                </a:solidFill>
                <a:latin typeface="Arial" pitchFamily="34" charset="0"/>
              </a:defRPr>
            </a:lvl4pPr>
            <a:lvl5pPr marL="2213421" indent="-245937">
              <a:defRPr>
                <a:solidFill>
                  <a:schemeClr val="tx1"/>
                </a:solidFill>
                <a:latin typeface="Arial" pitchFamily="34" charset="0"/>
              </a:defRPr>
            </a:lvl5pPr>
            <a:lvl6pPr marL="2705292" indent="-245937" eaLnBrk="0" fontAlgn="base" hangingPunct="0">
              <a:spcBef>
                <a:spcPct val="0"/>
              </a:spcBef>
              <a:spcAft>
                <a:spcPct val="0"/>
              </a:spcAft>
              <a:defRPr>
                <a:solidFill>
                  <a:schemeClr val="tx1"/>
                </a:solidFill>
                <a:latin typeface="Arial" pitchFamily="34" charset="0"/>
              </a:defRPr>
            </a:lvl6pPr>
            <a:lvl7pPr marL="3197163" indent="-245937" eaLnBrk="0" fontAlgn="base" hangingPunct="0">
              <a:spcBef>
                <a:spcPct val="0"/>
              </a:spcBef>
              <a:spcAft>
                <a:spcPct val="0"/>
              </a:spcAft>
              <a:defRPr>
                <a:solidFill>
                  <a:schemeClr val="tx1"/>
                </a:solidFill>
                <a:latin typeface="Arial" pitchFamily="34" charset="0"/>
              </a:defRPr>
            </a:lvl7pPr>
            <a:lvl8pPr marL="3689033" indent="-245937" eaLnBrk="0" fontAlgn="base" hangingPunct="0">
              <a:spcBef>
                <a:spcPct val="0"/>
              </a:spcBef>
              <a:spcAft>
                <a:spcPct val="0"/>
              </a:spcAft>
              <a:defRPr>
                <a:solidFill>
                  <a:schemeClr val="tx1"/>
                </a:solidFill>
                <a:latin typeface="Arial" pitchFamily="34" charset="0"/>
              </a:defRPr>
            </a:lvl8pPr>
            <a:lvl9pPr marL="4180904" indent="-245937" eaLnBrk="0" fontAlgn="base" hangingPunct="0">
              <a:spcBef>
                <a:spcPct val="0"/>
              </a:spcBef>
              <a:spcAft>
                <a:spcPct val="0"/>
              </a:spcAft>
              <a:defRPr>
                <a:solidFill>
                  <a:schemeClr val="tx1"/>
                </a:solidFill>
                <a:latin typeface="Arial" pitchFamily="34" charset="0"/>
              </a:defRPr>
            </a:lvl9pPr>
          </a:lstStyle>
          <a:p>
            <a:r>
              <a:rPr lang="en-US">
                <a:latin typeface="Times New Roman" pitchFamily="18" charset="0"/>
              </a:rPr>
              <a:t>Diabetes Educational Services© (530) 893 - 8635 </a:t>
            </a:r>
          </a:p>
        </p:txBody>
      </p:sp>
      <p:sp>
        <p:nvSpPr>
          <p:cNvPr id="234501" name="Slide Number Placeholder 4"/>
          <p:cNvSpPr>
            <a:spLocks noGrp="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lvl1pPr>
              <a:defRPr>
                <a:solidFill>
                  <a:schemeClr val="tx1"/>
                </a:solidFill>
                <a:latin typeface="Arial" pitchFamily="34" charset="0"/>
              </a:defRPr>
            </a:lvl1pPr>
            <a:lvl2pPr marL="799292" indent="-307419">
              <a:defRPr>
                <a:solidFill>
                  <a:schemeClr val="tx1"/>
                </a:solidFill>
                <a:latin typeface="Arial" pitchFamily="34" charset="0"/>
              </a:defRPr>
            </a:lvl2pPr>
            <a:lvl3pPr marL="1229679" indent="-245937">
              <a:defRPr>
                <a:solidFill>
                  <a:schemeClr val="tx1"/>
                </a:solidFill>
                <a:latin typeface="Arial" pitchFamily="34" charset="0"/>
              </a:defRPr>
            </a:lvl3pPr>
            <a:lvl4pPr marL="1721550" indent="-245937">
              <a:defRPr>
                <a:solidFill>
                  <a:schemeClr val="tx1"/>
                </a:solidFill>
                <a:latin typeface="Arial" pitchFamily="34" charset="0"/>
              </a:defRPr>
            </a:lvl4pPr>
            <a:lvl5pPr marL="2213421" indent="-245937">
              <a:defRPr>
                <a:solidFill>
                  <a:schemeClr val="tx1"/>
                </a:solidFill>
                <a:latin typeface="Arial" pitchFamily="34" charset="0"/>
              </a:defRPr>
            </a:lvl5pPr>
            <a:lvl6pPr marL="2705292" indent="-245937" eaLnBrk="0" fontAlgn="base" hangingPunct="0">
              <a:spcBef>
                <a:spcPct val="0"/>
              </a:spcBef>
              <a:spcAft>
                <a:spcPct val="0"/>
              </a:spcAft>
              <a:defRPr>
                <a:solidFill>
                  <a:schemeClr val="tx1"/>
                </a:solidFill>
                <a:latin typeface="Arial" pitchFamily="34" charset="0"/>
              </a:defRPr>
            </a:lvl6pPr>
            <a:lvl7pPr marL="3197163" indent="-245937" eaLnBrk="0" fontAlgn="base" hangingPunct="0">
              <a:spcBef>
                <a:spcPct val="0"/>
              </a:spcBef>
              <a:spcAft>
                <a:spcPct val="0"/>
              </a:spcAft>
              <a:defRPr>
                <a:solidFill>
                  <a:schemeClr val="tx1"/>
                </a:solidFill>
                <a:latin typeface="Arial" pitchFamily="34" charset="0"/>
              </a:defRPr>
            </a:lvl7pPr>
            <a:lvl8pPr marL="3689033" indent="-245937" eaLnBrk="0" fontAlgn="base" hangingPunct="0">
              <a:spcBef>
                <a:spcPct val="0"/>
              </a:spcBef>
              <a:spcAft>
                <a:spcPct val="0"/>
              </a:spcAft>
              <a:defRPr>
                <a:solidFill>
                  <a:schemeClr val="tx1"/>
                </a:solidFill>
                <a:latin typeface="Arial" pitchFamily="34" charset="0"/>
              </a:defRPr>
            </a:lvl8pPr>
            <a:lvl9pPr marL="4180904" indent="-245937" eaLnBrk="0" fontAlgn="base" hangingPunct="0">
              <a:spcBef>
                <a:spcPct val="0"/>
              </a:spcBef>
              <a:spcAft>
                <a:spcPct val="0"/>
              </a:spcAft>
              <a:defRPr>
                <a:solidFill>
                  <a:schemeClr val="tx1"/>
                </a:solidFill>
                <a:latin typeface="Arial" pitchFamily="34" charset="0"/>
              </a:defRPr>
            </a:lvl9pPr>
          </a:lstStyle>
          <a:p>
            <a:fld id="{FBBE7624-4C06-4191-9922-063B54836676}" type="slidenum">
              <a:rPr lang="en-US" smtClean="0">
                <a:latin typeface="Times New Roman" pitchFamily="18" charset="0"/>
              </a:rPr>
              <a:pPr/>
              <a:t>188</a:t>
            </a:fld>
            <a:endParaRPr lang="en-US">
              <a:latin typeface="Times New Roman" pitchFamily="18" charset="0"/>
            </a:endParaRPr>
          </a:p>
        </p:txBody>
      </p:sp>
    </p:spTree>
    <p:extLst>
      <p:ext uri="{BB962C8B-B14F-4D97-AF65-F5344CB8AC3E}">
        <p14:creationId xmlns:p14="http://schemas.microsoft.com/office/powerpoint/2010/main" val="3922441308"/>
      </p:ext>
    </p:extLst>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8290" name="Slide Image Placeholder 1"/>
          <p:cNvSpPr>
            <a:spLocks noGrp="1" noRot="1" noChangeAspect="1" noTextEdit="1"/>
          </p:cNvSpPr>
          <p:nvPr>
            <p:ph type="sldImg"/>
          </p:nvPr>
        </p:nvSpPr>
        <p:spPr>
          <a:ln/>
        </p:spPr>
      </p:sp>
      <p:sp>
        <p:nvSpPr>
          <p:cNvPr id="268291"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268292" name="Footer Placeholder 3"/>
          <p:cNvSpPr>
            <a:spLocks noGrp="1"/>
          </p:cNvSpPr>
          <p:nvPr>
            <p:ph type="ftr" sz="quarter" idx="4"/>
          </p:nvPr>
        </p:nvSpPr>
        <p:spPr/>
        <p:txBody>
          <a:bodyPr/>
          <a:lstStyle/>
          <a:p>
            <a:pPr>
              <a:defRPr/>
            </a:pPr>
            <a:r>
              <a:rPr lang="en-US"/>
              <a:t>Diabetes Educational Services© (530) 893 - 8635 </a:t>
            </a:r>
          </a:p>
        </p:txBody>
      </p:sp>
      <p:sp>
        <p:nvSpPr>
          <p:cNvPr id="268293" name="Slide Number Placeholder 4"/>
          <p:cNvSpPr>
            <a:spLocks noGrp="1"/>
          </p:cNvSpPr>
          <p:nvPr>
            <p:ph type="sldNum" sz="quarter" idx="5"/>
          </p:nvPr>
        </p:nvSpPr>
        <p:spPr/>
        <p:txBody>
          <a:bodyPr/>
          <a:lstStyle/>
          <a:p>
            <a:pPr>
              <a:defRPr/>
            </a:pPr>
            <a:fld id="{ACAF5703-AA10-472C-A3FD-756054804491}" type="slidenum">
              <a:rPr lang="en-US" smtClean="0"/>
              <a:pPr>
                <a:defRPr/>
              </a:pPr>
              <a:t>189</a:t>
            </a:fld>
            <a:endParaRPr lang="en-US"/>
          </a:p>
        </p:txBody>
      </p:sp>
    </p:spTree>
    <p:extLst>
      <p:ext uri="{BB962C8B-B14F-4D97-AF65-F5344CB8AC3E}">
        <p14:creationId xmlns:p14="http://schemas.microsoft.com/office/powerpoint/2010/main" val="2732232517"/>
      </p:ext>
    </p:extLst>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48507">
              <a:defRPr/>
            </a:pPr>
            <a:r>
              <a:rPr lang="en-US" dirty="0"/>
              <a:t>Beck RW, </a:t>
            </a:r>
            <a:r>
              <a:rPr lang="en-US" dirty="0" err="1"/>
              <a:t>Bergenstal</a:t>
            </a:r>
            <a:r>
              <a:rPr lang="en-US" dirty="0"/>
              <a:t> RM, Cheng P, Kollman C, Carlson AL, Johnson ML, </a:t>
            </a:r>
            <a:r>
              <a:rPr lang="en-US" dirty="0" err="1"/>
              <a:t>Rodbard</a:t>
            </a:r>
            <a:r>
              <a:rPr lang="en-US" dirty="0"/>
              <a:t> D. The Relationships Between Time in Range, Hyperglycemia Metrics, and HbA1c. J Diabetes Sci Technol. 2019 Jul;13(4):614-626. </a:t>
            </a:r>
            <a:r>
              <a:rPr lang="en-US" dirty="0" err="1"/>
              <a:t>doi</a:t>
            </a:r>
            <a:r>
              <a:rPr lang="en-US" dirty="0"/>
              <a:t>: 10.1177/1932296818822496. </a:t>
            </a:r>
            <a:r>
              <a:rPr lang="en-US" dirty="0" err="1"/>
              <a:t>Epub</a:t>
            </a:r>
            <a:r>
              <a:rPr lang="en-US" dirty="0"/>
              <a:t> 2019 Jan 13. PMID: 30636519; PMCID: PMC6610606.</a:t>
            </a:r>
          </a:p>
          <a:p>
            <a:endParaRPr lang="en-US" dirty="0"/>
          </a:p>
        </p:txBody>
      </p:sp>
      <p:sp>
        <p:nvSpPr>
          <p:cNvPr id="4" name="Slide Number Placeholder 3"/>
          <p:cNvSpPr>
            <a:spLocks noGrp="1"/>
          </p:cNvSpPr>
          <p:nvPr>
            <p:ph type="sldNum" sz="quarter" idx="5"/>
          </p:nvPr>
        </p:nvSpPr>
        <p:spPr/>
        <p:txBody>
          <a:bodyPr/>
          <a:lstStyle/>
          <a:p>
            <a:fld id="{5B5E225C-EA32-49AA-BCE1-CBED354D9589}" type="slidenum">
              <a:rPr lang="en-US" smtClean="0"/>
              <a:t>190</a:t>
            </a:fld>
            <a:endParaRPr lang="en-US"/>
          </a:p>
        </p:txBody>
      </p:sp>
    </p:spTree>
    <p:extLst>
      <p:ext uri="{BB962C8B-B14F-4D97-AF65-F5344CB8AC3E}">
        <p14:creationId xmlns:p14="http://schemas.microsoft.com/office/powerpoint/2010/main" val="1571648345"/>
      </p:ext>
    </p:extLst>
  </p:cSld>
  <p:clrMapOvr>
    <a:masterClrMapping/>
  </p:clrMapOvr>
</p:notes>
</file>

<file path=ppt/notesSlides/notesSlide1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73730" name="Google Shape;300;p15:notes">
            <a:extLst>
              <a:ext uri="{FF2B5EF4-FFF2-40B4-BE49-F238E27FC236}">
                <a16:creationId xmlns:a16="http://schemas.microsoft.com/office/drawing/2014/main" id="{FB66976C-BF4E-BD4B-B1F4-556A74DD4416}"/>
              </a:ext>
            </a:extLst>
          </p:cNvPr>
          <p:cNvSpPr>
            <a:spLocks noGrp="1" noRot="1" noChangeAspect="1" noTextEdit="1"/>
          </p:cNvSpPr>
          <p:nvPr>
            <p:ph type="sldImg" idx="2"/>
          </p:nvPr>
        </p:nvSpPr>
        <p:spPr bwMode="auto">
          <a:xfrm>
            <a:off x="1217613" y="706438"/>
            <a:ext cx="4722812" cy="3541712"/>
          </a:xfrm>
          <a:custGeom>
            <a:avLst/>
            <a:gdLst>
              <a:gd name="T0" fmla="*/ 0 w 120000"/>
              <a:gd name="T1" fmla="*/ 0 h 120000"/>
              <a:gd name="T2" fmla="*/ 2147483646 w 120000"/>
              <a:gd name="T3" fmla="*/ 0 h 120000"/>
              <a:gd name="T4" fmla="*/ 2147483646 w 120000"/>
              <a:gd name="T5" fmla="*/ 2147483646 h 120000"/>
              <a:gd name="T6" fmla="*/ 0 w 120000"/>
              <a:gd name="T7" fmla="*/ 2147483646 h 120000"/>
              <a:gd name="T8" fmla="*/ 0 w 120000"/>
              <a:gd name="T9" fmla="*/ 0 h 1200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000" h="120000" extrusionOk="0">
                <a:moveTo>
                  <a:pt x="0" y="0"/>
                </a:moveTo>
                <a:lnTo>
                  <a:pt x="120000" y="0"/>
                </a:lnTo>
                <a:lnTo>
                  <a:pt x="120000" y="120000"/>
                </a:lnTo>
                <a:lnTo>
                  <a:pt x="0" y="120000"/>
                </a:lnTo>
                <a:lnTo>
                  <a:pt x="0" y="0"/>
                </a:lnTo>
                <a:close/>
              </a:path>
            </a:pathLst>
          </a:custGeom>
          <a:noFill/>
          <a:ln w="9525" cap="flat">
            <a:solidFill>
              <a:srgbClr val="000000"/>
            </a:solidFill>
            <a:miter lim="800000"/>
            <a:headEnd type="none" w="sm" len="sm"/>
            <a:tailEnd type="none" w="sm" len="sm"/>
          </a:ln>
          <a:extLst>
            <a:ext uri="{909E8E84-426E-40DD-AFC4-6F175D3DCCD1}">
              <a14:hiddenFill xmlns:a14="http://schemas.microsoft.com/office/drawing/2010/main">
                <a:solidFill>
                  <a:srgbClr val="FFFFFF"/>
                </a:solidFill>
              </a14:hiddenFill>
            </a:ext>
          </a:extLst>
        </p:spPr>
      </p:sp>
      <p:sp>
        <p:nvSpPr>
          <p:cNvPr id="301" name="Google Shape;301;p15:notes">
            <a:extLst>
              <a:ext uri="{FF2B5EF4-FFF2-40B4-BE49-F238E27FC236}">
                <a16:creationId xmlns:a16="http://schemas.microsoft.com/office/drawing/2014/main" id="{6FAC4FD6-3A7B-3B7F-1C79-94CCC1AEA64C}"/>
              </a:ext>
            </a:extLst>
          </p:cNvPr>
          <p:cNvSpPr txBox="1">
            <a:spLocks noGrp="1"/>
          </p:cNvSpPr>
          <p:nvPr>
            <p:ph type="body" idx="1"/>
          </p:nvPr>
        </p:nvSpPr>
        <p:spPr>
          <a:xfrm>
            <a:off x="715617" y="4544830"/>
            <a:ext cx="5724939" cy="3718498"/>
          </a:xfrm>
          <a:ln/>
        </p:spPr>
        <p:txBody>
          <a:bodyPr spcFirstLastPara="1" wrap="square" lIns="94835" tIns="47405" rIns="94835" bIns="47405" anchor="t" anchorCtr="0">
            <a:noAutofit/>
          </a:bodyPr>
          <a:lstStyle/>
          <a:p>
            <a:pPr>
              <a:lnSpc>
                <a:spcPct val="80000"/>
              </a:lnSpc>
              <a:defRPr/>
            </a:pPr>
            <a:endParaRPr sz="1300" dirty="0"/>
          </a:p>
        </p:txBody>
      </p:sp>
      <p:sp>
        <p:nvSpPr>
          <p:cNvPr id="73732" name="Google Shape;302;p15:notes">
            <a:extLst>
              <a:ext uri="{FF2B5EF4-FFF2-40B4-BE49-F238E27FC236}">
                <a16:creationId xmlns:a16="http://schemas.microsoft.com/office/drawing/2014/main" id="{4A5B5090-54D1-D572-6D89-F269DDD07E5E}"/>
              </a:ext>
            </a:extLst>
          </p:cNvPr>
          <p:cNvSpPr>
            <a:spLocks noGrp="1" noChangeArrowheads="1"/>
          </p:cNvSpPr>
          <p:nvPr>
            <p:ph type="sldNum" sz="quarter" idx="5"/>
          </p:nvPr>
        </p:nvSpPr>
        <p:spPr bwMode="auto">
          <a:xfrm>
            <a:off x="4053509" y="8969975"/>
            <a:ext cx="3101009" cy="473829"/>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35" tIns="47405" rIns="94835" bIns="47405"/>
          <a:lstStyle>
            <a:lvl1pPr>
              <a:defRPr>
                <a:solidFill>
                  <a:schemeClr val="tx1"/>
                </a:solidFill>
                <a:latin typeface="Arial" panose="020B0604020202020204" pitchFamily="34" charset="0"/>
              </a:defRPr>
            </a:lvl1pPr>
            <a:lvl2pPr marL="770662" indent="-296408">
              <a:defRPr>
                <a:solidFill>
                  <a:schemeClr val="tx1"/>
                </a:solidFill>
                <a:latin typeface="Arial" panose="020B0604020202020204" pitchFamily="34" charset="0"/>
              </a:defRPr>
            </a:lvl2pPr>
            <a:lvl3pPr marL="1185634" indent="-237127">
              <a:defRPr>
                <a:solidFill>
                  <a:schemeClr val="tx1"/>
                </a:solidFill>
                <a:latin typeface="Arial" panose="020B0604020202020204" pitchFamily="34" charset="0"/>
              </a:defRPr>
            </a:lvl3pPr>
            <a:lvl4pPr marL="1659887" indent="-237127">
              <a:defRPr>
                <a:solidFill>
                  <a:schemeClr val="tx1"/>
                </a:solidFill>
                <a:latin typeface="Arial" panose="020B0604020202020204" pitchFamily="34" charset="0"/>
              </a:defRPr>
            </a:lvl4pPr>
            <a:lvl5pPr marL="2134141" indent="-237127">
              <a:defRPr>
                <a:solidFill>
                  <a:schemeClr val="tx1"/>
                </a:solidFill>
                <a:latin typeface="Arial" panose="020B0604020202020204" pitchFamily="34" charset="0"/>
              </a:defRPr>
            </a:lvl5pPr>
            <a:lvl6pPr marL="2608395" indent="-237127" eaLnBrk="0" fontAlgn="base" hangingPunct="0">
              <a:spcBef>
                <a:spcPct val="0"/>
              </a:spcBef>
              <a:spcAft>
                <a:spcPct val="0"/>
              </a:spcAft>
              <a:defRPr>
                <a:solidFill>
                  <a:schemeClr val="tx1"/>
                </a:solidFill>
                <a:latin typeface="Arial" panose="020B0604020202020204" pitchFamily="34" charset="0"/>
              </a:defRPr>
            </a:lvl6pPr>
            <a:lvl7pPr marL="3082648" indent="-237127" eaLnBrk="0" fontAlgn="base" hangingPunct="0">
              <a:spcBef>
                <a:spcPct val="0"/>
              </a:spcBef>
              <a:spcAft>
                <a:spcPct val="0"/>
              </a:spcAft>
              <a:defRPr>
                <a:solidFill>
                  <a:schemeClr val="tx1"/>
                </a:solidFill>
                <a:latin typeface="Arial" panose="020B0604020202020204" pitchFamily="34" charset="0"/>
              </a:defRPr>
            </a:lvl7pPr>
            <a:lvl8pPr marL="3556902" indent="-237127" eaLnBrk="0" fontAlgn="base" hangingPunct="0">
              <a:spcBef>
                <a:spcPct val="0"/>
              </a:spcBef>
              <a:spcAft>
                <a:spcPct val="0"/>
              </a:spcAft>
              <a:defRPr>
                <a:solidFill>
                  <a:schemeClr val="tx1"/>
                </a:solidFill>
                <a:latin typeface="Arial" panose="020B0604020202020204" pitchFamily="34" charset="0"/>
              </a:defRPr>
            </a:lvl8pPr>
            <a:lvl9pPr marL="4031155" indent="-237127" eaLnBrk="0" fontAlgn="base" hangingPunct="0">
              <a:spcBef>
                <a:spcPct val="0"/>
              </a:spcBef>
              <a:spcAft>
                <a:spcPct val="0"/>
              </a:spcAft>
              <a:defRPr>
                <a:solidFill>
                  <a:schemeClr val="tx1"/>
                </a:solidFill>
                <a:latin typeface="Arial" panose="020B0604020202020204" pitchFamily="34" charset="0"/>
              </a:defRPr>
            </a:lvl9pPr>
          </a:lstStyle>
          <a:p>
            <a:fld id="{02E0B599-5F04-4294-AE3E-B28A5D5E7F96}" type="slidenum">
              <a:rPr lang="en-US" altLang="en-US" smtClean="0">
                <a:solidFill>
                  <a:srgbClr val="000000"/>
                </a:solidFill>
                <a:latin typeface="Calibri" panose="020F0502020204030204" pitchFamily="34" charset="0"/>
                <a:cs typeface="Calibri" panose="020F0502020204030204" pitchFamily="34" charset="0"/>
                <a:sym typeface="Calibri" panose="020F0502020204030204" pitchFamily="34" charset="0"/>
              </a:rPr>
              <a:pPr/>
              <a:t>191</a:t>
            </a:fld>
            <a:endParaRPr lang="en-US" altLang="en-US">
              <a:solidFill>
                <a:srgbClr val="000000"/>
              </a:solidFill>
              <a:latin typeface="Calibri" panose="020F0502020204030204" pitchFamily="34" charset="0"/>
              <a:cs typeface="Calibri" panose="020F0502020204030204" pitchFamily="34" charset="0"/>
              <a:sym typeface="Calibri" panose="020F0502020204030204" pitchFamily="34" charset="0"/>
            </a:endParaRPr>
          </a:p>
        </p:txBody>
      </p:sp>
    </p:spTree>
    <p:extLst>
      <p:ext uri="{BB962C8B-B14F-4D97-AF65-F5344CB8AC3E}">
        <p14:creationId xmlns:p14="http://schemas.microsoft.com/office/powerpoint/2010/main" val="1993122959"/>
      </p:ext>
    </p:extLst>
  </p:cSld>
  <p:clrMapOvr>
    <a:masterClrMapping/>
  </p:clrMapOvr>
</p:notes>
</file>

<file path=ppt/notesSlides/notesSlide12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7" name="Text Box 1">
            <a:extLst>
              <a:ext uri="{FF2B5EF4-FFF2-40B4-BE49-F238E27FC236}">
                <a16:creationId xmlns:a16="http://schemas.microsoft.com/office/drawing/2014/main" id="{D74F149F-31B1-4BF8-B209-E8AC1A47FC76}"/>
              </a:ext>
            </a:extLst>
          </p:cNvPr>
          <p:cNvSpPr txBox="1">
            <a:spLocks noChangeArrowheads="1"/>
          </p:cNvSpPr>
          <p:nvPr/>
        </p:nvSpPr>
        <p:spPr bwMode="auto">
          <a:xfrm>
            <a:off x="1656522" y="1039474"/>
            <a:ext cx="4795631" cy="3561101"/>
          </a:xfrm>
          <a:prstGeom prst="rect">
            <a:avLst/>
          </a:prstGeom>
          <a:solidFill>
            <a:srgbClr val="FFFFFF"/>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4851" tIns="47425" rIns="94851" bIns="47425" anchor="ctr"/>
          <a:lstStyle/>
          <a:p>
            <a:endParaRPr lang="en-US"/>
          </a:p>
        </p:txBody>
      </p:sp>
      <p:sp>
        <p:nvSpPr>
          <p:cNvPr id="4098" name="Text Box 2">
            <a:extLst>
              <a:ext uri="{FF2B5EF4-FFF2-40B4-BE49-F238E27FC236}">
                <a16:creationId xmlns:a16="http://schemas.microsoft.com/office/drawing/2014/main" id="{A1C93692-5249-4D0D-A00C-64FD801B69B0}"/>
              </a:ext>
            </a:extLst>
          </p:cNvPr>
          <p:cNvSpPr txBox="1">
            <a:spLocks noGrp="1" noChangeArrowheads="1"/>
          </p:cNvSpPr>
          <p:nvPr>
            <p:ph type="body"/>
          </p:nvPr>
        </p:nvSpPr>
        <p:spPr bwMode="auto">
          <a:xfrm>
            <a:off x="1237423" y="4944881"/>
            <a:ext cx="5642113" cy="3951314"/>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lstStyle/>
          <a:p>
            <a:pPr marL="88923" indent="-88923">
              <a:lnSpc>
                <a:spcPct val="93000"/>
              </a:lnSpc>
              <a:spcBef>
                <a:spcPct val="0"/>
              </a:spcBef>
              <a:buSzPct val="45000"/>
              <a:tabLst>
                <a:tab pos="750901" algn="l"/>
                <a:tab pos="1501803" algn="l"/>
                <a:tab pos="2252704" algn="l"/>
                <a:tab pos="3003606" algn="l"/>
                <a:tab pos="3754507" algn="l"/>
                <a:tab pos="4505409" algn="l"/>
                <a:tab pos="5256310" algn="l"/>
              </a:tabLst>
            </a:pPr>
            <a:r>
              <a:rPr lang="en-GB" altLang="en-US" dirty="0">
                <a:latin typeface="Arial" panose="020B0604020202020204" pitchFamily="34" charset="0"/>
                <a:cs typeface="msgothic" charset="0"/>
              </a:rPr>
              <a:t>Patient and disease factors used to determine optimal </a:t>
            </a:r>
            <a:r>
              <a:rPr lang="en-GB" altLang="en-US" dirty="0" err="1">
                <a:latin typeface="Arial" panose="020B0604020202020204" pitchFamily="34" charset="0"/>
                <a:cs typeface="msgothic" charset="0"/>
              </a:rPr>
              <a:t>glycemic</a:t>
            </a:r>
            <a:r>
              <a:rPr lang="en-GB" altLang="en-US" dirty="0">
                <a:latin typeface="Arial" panose="020B0604020202020204" pitchFamily="34" charset="0"/>
                <a:cs typeface="msgothic" charset="0"/>
              </a:rPr>
              <a:t> targets. Characteristics and predicaments toward the left justify more stringent efforts to lower A1C; those toward the right suggest less stringent efforts. A1C 7% = 53 mmol/mol. Adapted with permission from </a:t>
            </a:r>
            <a:r>
              <a:rPr lang="en-GB" altLang="en-US" dirty="0" err="1">
                <a:latin typeface="Arial" panose="020B0604020202020204" pitchFamily="34" charset="0"/>
                <a:cs typeface="msgothic" charset="0"/>
              </a:rPr>
              <a:t>Inzucchi</a:t>
            </a:r>
            <a:r>
              <a:rPr lang="en-GB" altLang="en-US" dirty="0">
                <a:latin typeface="Arial" panose="020B0604020202020204" pitchFamily="34" charset="0"/>
                <a:cs typeface="msgothic" charset="0"/>
              </a:rPr>
              <a:t> et al. (59).</a:t>
            </a:r>
          </a:p>
        </p:txBody>
      </p:sp>
    </p:spTree>
    <p:extLst>
      <p:ext uri="{BB962C8B-B14F-4D97-AF65-F5344CB8AC3E}">
        <p14:creationId xmlns:p14="http://schemas.microsoft.com/office/powerpoint/2010/main" val="3719087922"/>
      </p:ext>
    </p:extLst>
  </p:cSld>
  <p:clrMapOvr>
    <a:masterClrMapping/>
  </p:clrMapOvr>
</p:notes>
</file>

<file path=ppt/notesSlides/notesSlide1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A005C4-26C2-8C9B-F7B3-558B78FB862D}"/>
            </a:ext>
          </a:extLst>
        </p:cNvPr>
        <p:cNvGrpSpPr/>
        <p:nvPr/>
      </p:nvGrpSpPr>
      <p:grpSpPr>
        <a:xfrm>
          <a:off x="0" y="0"/>
          <a:ext cx="0" cy="0"/>
          <a:chOff x="0" y="0"/>
          <a:chExt cx="0" cy="0"/>
        </a:xfrm>
      </p:grpSpPr>
      <p:sp>
        <p:nvSpPr>
          <p:cNvPr id="58370" name="Slide Image Placeholder 1">
            <a:extLst>
              <a:ext uri="{FF2B5EF4-FFF2-40B4-BE49-F238E27FC236}">
                <a16:creationId xmlns:a16="http://schemas.microsoft.com/office/drawing/2014/main" id="{5C777564-3392-0D62-71BC-E2B11CB404A5}"/>
              </a:ext>
            </a:extLst>
          </p:cNvPr>
          <p:cNvSpPr>
            <a:spLocks noGrp="1" noRot="1" noChangeAspect="1" noTextEdit="1"/>
          </p:cNvSpPr>
          <p:nvPr>
            <p:ph type="sldImg"/>
          </p:nvPr>
        </p:nvSpPr>
        <p:spPr>
          <a:ln/>
        </p:spPr>
      </p:sp>
      <p:sp>
        <p:nvSpPr>
          <p:cNvPr id="58371" name="Notes Placeholder 2">
            <a:extLst>
              <a:ext uri="{FF2B5EF4-FFF2-40B4-BE49-F238E27FC236}">
                <a16:creationId xmlns:a16="http://schemas.microsoft.com/office/drawing/2014/main" id="{30687317-4CCC-87EA-2330-CCDCFA07F3FA}"/>
              </a:ext>
            </a:extLst>
          </p:cNvPr>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a:p>
        </p:txBody>
      </p:sp>
      <p:sp>
        <p:nvSpPr>
          <p:cNvPr id="57348" name="Footer Placeholder 3">
            <a:extLst>
              <a:ext uri="{FF2B5EF4-FFF2-40B4-BE49-F238E27FC236}">
                <a16:creationId xmlns:a16="http://schemas.microsoft.com/office/drawing/2014/main" id="{08FC0A06-20C6-3A99-AF9F-CD2E811A3FA8}"/>
              </a:ext>
            </a:extLst>
          </p:cNvPr>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a:ln>
                  <a:noFill/>
                </a:ln>
                <a:solidFill>
                  <a:prstClr val="black"/>
                </a:solidFill>
                <a:effectLst/>
                <a:uLnTx/>
                <a:uFillTx/>
                <a:latin typeface="Calibri"/>
                <a:ea typeface="+mn-ea"/>
                <a:cs typeface="+mn-cs"/>
              </a:rPr>
              <a:t>Diabetes Educational Services© (530) 893 - 8635 </a:t>
            </a:r>
          </a:p>
        </p:txBody>
      </p:sp>
      <p:sp>
        <p:nvSpPr>
          <p:cNvPr id="57349" name="Slide Number Placeholder 4">
            <a:extLst>
              <a:ext uri="{FF2B5EF4-FFF2-40B4-BE49-F238E27FC236}">
                <a16:creationId xmlns:a16="http://schemas.microsoft.com/office/drawing/2014/main" id="{6D1143BB-C37B-8C3C-C984-AB92C6567B62}"/>
              </a:ext>
            </a:extLst>
          </p:cNvPr>
          <p:cNvSpPr>
            <a:spLocks noGrp="1"/>
          </p:cNvSpPr>
          <p:nvPr>
            <p:ph type="sldNum" sz="quarter" idx="5"/>
          </p:nvPr>
        </p:nvSpPr>
        <p:spPr/>
        <p:txBody>
          <a:bodyPr/>
          <a:lstStyle>
            <a:lvl1pPr eaLnBrk="0" hangingPunct="0">
              <a:defRPr>
                <a:solidFill>
                  <a:schemeClr val="tx1"/>
                </a:solidFill>
                <a:latin typeface="Garamond" panose="02020404030301010803" pitchFamily="18" charset="0"/>
                <a:cs typeface="Arial" panose="020B0604020202020204" pitchFamily="34" charset="0"/>
              </a:defRPr>
            </a:lvl1pPr>
            <a:lvl2pPr marL="814547" indent="-313286" eaLnBrk="0" hangingPunct="0">
              <a:defRPr>
                <a:solidFill>
                  <a:schemeClr val="tx1"/>
                </a:solidFill>
                <a:latin typeface="Garamond" panose="02020404030301010803" pitchFamily="18" charset="0"/>
                <a:cs typeface="Arial" panose="020B0604020202020204" pitchFamily="34" charset="0"/>
              </a:defRPr>
            </a:lvl2pPr>
            <a:lvl3pPr marL="1253150" indent="-250629" eaLnBrk="0" hangingPunct="0">
              <a:defRPr>
                <a:solidFill>
                  <a:schemeClr val="tx1"/>
                </a:solidFill>
                <a:latin typeface="Garamond" panose="02020404030301010803" pitchFamily="18" charset="0"/>
                <a:cs typeface="Arial" panose="020B0604020202020204" pitchFamily="34" charset="0"/>
              </a:defRPr>
            </a:lvl3pPr>
            <a:lvl4pPr marL="1754409" indent="-250629" eaLnBrk="0" hangingPunct="0">
              <a:defRPr>
                <a:solidFill>
                  <a:schemeClr val="tx1"/>
                </a:solidFill>
                <a:latin typeface="Garamond" panose="02020404030301010803" pitchFamily="18" charset="0"/>
                <a:cs typeface="Arial" panose="020B0604020202020204" pitchFamily="34" charset="0"/>
              </a:defRPr>
            </a:lvl4pPr>
            <a:lvl5pPr marL="2255670" indent="-250629" eaLnBrk="0" hangingPunct="0">
              <a:defRPr>
                <a:solidFill>
                  <a:schemeClr val="tx1"/>
                </a:solidFill>
                <a:latin typeface="Garamond" panose="02020404030301010803" pitchFamily="18" charset="0"/>
                <a:cs typeface="Arial" panose="020B0604020202020204" pitchFamily="34" charset="0"/>
              </a:defRPr>
            </a:lvl5pPr>
            <a:lvl6pPr marL="2756931" indent="-250629" eaLnBrk="0" fontAlgn="base" hangingPunct="0">
              <a:spcBef>
                <a:spcPct val="0"/>
              </a:spcBef>
              <a:spcAft>
                <a:spcPct val="0"/>
              </a:spcAft>
              <a:defRPr>
                <a:solidFill>
                  <a:schemeClr val="tx1"/>
                </a:solidFill>
                <a:latin typeface="Garamond" panose="02020404030301010803" pitchFamily="18" charset="0"/>
                <a:cs typeface="Arial" panose="020B0604020202020204" pitchFamily="34" charset="0"/>
              </a:defRPr>
            </a:lvl6pPr>
            <a:lvl7pPr marL="3258189" indent="-250629" eaLnBrk="0" fontAlgn="base" hangingPunct="0">
              <a:spcBef>
                <a:spcPct val="0"/>
              </a:spcBef>
              <a:spcAft>
                <a:spcPct val="0"/>
              </a:spcAft>
              <a:defRPr>
                <a:solidFill>
                  <a:schemeClr val="tx1"/>
                </a:solidFill>
                <a:latin typeface="Garamond" panose="02020404030301010803" pitchFamily="18" charset="0"/>
                <a:cs typeface="Arial" panose="020B0604020202020204" pitchFamily="34" charset="0"/>
              </a:defRPr>
            </a:lvl7pPr>
            <a:lvl8pPr marL="3759450" indent="-250629" eaLnBrk="0" fontAlgn="base" hangingPunct="0">
              <a:spcBef>
                <a:spcPct val="0"/>
              </a:spcBef>
              <a:spcAft>
                <a:spcPct val="0"/>
              </a:spcAft>
              <a:defRPr>
                <a:solidFill>
                  <a:schemeClr val="tx1"/>
                </a:solidFill>
                <a:latin typeface="Garamond" panose="02020404030301010803" pitchFamily="18" charset="0"/>
                <a:cs typeface="Arial" panose="020B0604020202020204" pitchFamily="34" charset="0"/>
              </a:defRPr>
            </a:lvl8pPr>
            <a:lvl9pPr marL="4260711" indent="-250629" eaLnBrk="0" fontAlgn="base" hangingPunct="0">
              <a:spcBef>
                <a:spcPct val="0"/>
              </a:spcBef>
              <a:spcAft>
                <a:spcPct val="0"/>
              </a:spcAft>
              <a:defRPr>
                <a:solidFill>
                  <a:schemeClr val="tx1"/>
                </a:solidFill>
                <a:latin typeface="Garamond" panose="02020404030301010803" pitchFamily="18" charset="0"/>
                <a:cs typeface="Arial" panose="020B0604020202020204" pitchFamily="34" charset="0"/>
              </a:defRPr>
            </a:lvl9pPr>
          </a:lstStyle>
          <a:p>
            <a:pPr marL="0" marR="0" lvl="0" indent="0" algn="r" defTabSz="914400" rtl="0" eaLnBrk="0" fontAlgn="auto" latinLnBrk="0" hangingPunct="0">
              <a:lnSpc>
                <a:spcPct val="100000"/>
              </a:lnSpc>
              <a:spcBef>
                <a:spcPts val="0"/>
              </a:spcBef>
              <a:spcAft>
                <a:spcPts val="0"/>
              </a:spcAft>
              <a:buClrTx/>
              <a:buSzTx/>
              <a:buFontTx/>
              <a:buNone/>
              <a:tabLst/>
              <a:defRPr/>
            </a:pPr>
            <a:fld id="{D81FC55D-B916-47C7-A1F8-31E35890C298}" type="slidenum">
              <a:rPr kumimoji="0" lang="en-US" sz="1300" b="0" i="0" u="none" strike="noStrike" kern="1200" cap="none" spc="0" normalizeH="0" baseline="0" noProof="0">
                <a:ln>
                  <a:noFill/>
                </a:ln>
                <a:solidFill>
                  <a:prstClr val="black"/>
                </a:solidFill>
                <a:effectLst/>
                <a:uLnTx/>
                <a:uFillTx/>
                <a:latin typeface="Times New Roman" panose="02020603050405020304" pitchFamily="18" charset="0"/>
                <a:ea typeface="+mn-ea"/>
                <a:cs typeface="Arial" panose="020B0604020202020204" pitchFamily="34" charset="0"/>
              </a:rPr>
              <a:pPr marL="0" marR="0" lvl="0" indent="0" algn="r" defTabSz="914400" rtl="0" eaLnBrk="0" fontAlgn="auto" latinLnBrk="0" hangingPunct="0">
                <a:lnSpc>
                  <a:spcPct val="100000"/>
                </a:lnSpc>
                <a:spcBef>
                  <a:spcPts val="0"/>
                </a:spcBef>
                <a:spcAft>
                  <a:spcPts val="0"/>
                </a:spcAft>
                <a:buClrTx/>
                <a:buSzTx/>
                <a:buFontTx/>
                <a:buNone/>
                <a:tabLst/>
                <a:defRPr/>
              </a:pPr>
              <a:t>196</a:t>
            </a:fld>
            <a:endParaRPr kumimoji="0" lang="en-US" sz="1300" b="0" i="0" u="none" strike="noStrike" kern="1200" cap="none" spc="0" normalizeH="0" baseline="0" noProof="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Tree>
    <p:extLst>
      <p:ext uri="{BB962C8B-B14F-4D97-AF65-F5344CB8AC3E}">
        <p14:creationId xmlns:p14="http://schemas.microsoft.com/office/powerpoint/2010/main" val="1578907051"/>
      </p:ext>
    </p:extLst>
  </p:cSld>
  <p:clrMapOvr>
    <a:masterClrMapping/>
  </p:clrMapOvr>
</p:notes>
</file>

<file path=ppt/notesSlides/notesSlide1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86E254-F19A-95EF-DE57-B3C45525791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E7A2671-E99C-AD0B-CC1B-04D6C9E2497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3386280-892F-5F34-9985-07F286B95AB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0DCE4805-C1CF-9747-AC3E-1C21C75B78E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B5E225C-EA32-49AA-BCE1-CBED354D9589}" type="slidenum">
              <a:rPr kumimoji="0" lang="en-US" sz="13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197</a:t>
            </a:fld>
            <a:endParaRPr kumimoji="0" lang="en-US" sz="13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796924841"/>
      </p:ext>
    </p:extLst>
  </p:cSld>
  <p:clrMapOvr>
    <a:masterClrMapping/>
  </p:clrMapOvr>
</p:notes>
</file>

<file path=ppt/notesSlides/notesSlide1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F8839E-7490-0C58-03AA-21F5C33EF16B}"/>
            </a:ext>
          </a:extLst>
        </p:cNvPr>
        <p:cNvGrpSpPr/>
        <p:nvPr/>
      </p:nvGrpSpPr>
      <p:grpSpPr>
        <a:xfrm>
          <a:off x="0" y="0"/>
          <a:ext cx="0" cy="0"/>
          <a:chOff x="0" y="0"/>
          <a:chExt cx="0" cy="0"/>
        </a:xfrm>
      </p:grpSpPr>
      <p:sp>
        <p:nvSpPr>
          <p:cNvPr id="48130" name="Slide Image Placeholder 1">
            <a:extLst>
              <a:ext uri="{FF2B5EF4-FFF2-40B4-BE49-F238E27FC236}">
                <a16:creationId xmlns:a16="http://schemas.microsoft.com/office/drawing/2014/main" id="{58803513-3875-BE85-BD85-1BB45CD1658B}"/>
              </a:ext>
            </a:extLst>
          </p:cNvPr>
          <p:cNvSpPr>
            <a:spLocks noGrp="1" noRot="1" noChangeAspect="1" noTextEdit="1"/>
          </p:cNvSpPr>
          <p:nvPr>
            <p:ph type="sldImg"/>
          </p:nvPr>
        </p:nvSpPr>
        <p:spPr>
          <a:ln/>
        </p:spPr>
      </p:sp>
      <p:sp>
        <p:nvSpPr>
          <p:cNvPr id="48131" name="Notes Placeholder 2">
            <a:extLst>
              <a:ext uri="{FF2B5EF4-FFF2-40B4-BE49-F238E27FC236}">
                <a16:creationId xmlns:a16="http://schemas.microsoft.com/office/drawing/2014/main" id="{3198F1AA-0100-1F51-FBF1-042820B2469A}"/>
              </a:ext>
            </a:extLst>
          </p:cNvPr>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47108" name="Footer Placeholder 3">
            <a:extLst>
              <a:ext uri="{FF2B5EF4-FFF2-40B4-BE49-F238E27FC236}">
                <a16:creationId xmlns:a16="http://schemas.microsoft.com/office/drawing/2014/main" id="{4CEF0346-6642-CA11-6A51-FBB7FDC12DA9}"/>
              </a:ext>
            </a:extLst>
          </p:cNvPr>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a:ln>
                  <a:noFill/>
                </a:ln>
                <a:solidFill>
                  <a:prstClr val="black"/>
                </a:solidFill>
                <a:effectLst/>
                <a:uLnTx/>
                <a:uFillTx/>
                <a:latin typeface="Calibri"/>
                <a:ea typeface="+mn-ea"/>
                <a:cs typeface="+mn-cs"/>
              </a:rPr>
              <a:t>Diabetes Educational Services© (530) 893 - 8635 </a:t>
            </a:r>
          </a:p>
        </p:txBody>
      </p:sp>
      <p:sp>
        <p:nvSpPr>
          <p:cNvPr id="47109" name="Slide Number Placeholder 4">
            <a:extLst>
              <a:ext uri="{FF2B5EF4-FFF2-40B4-BE49-F238E27FC236}">
                <a16:creationId xmlns:a16="http://schemas.microsoft.com/office/drawing/2014/main" id="{AAB66228-0558-E5DB-AD2D-D7DC8F74A200}"/>
              </a:ext>
            </a:extLst>
          </p:cNvPr>
          <p:cNvSpPr>
            <a:spLocks noGrp="1"/>
          </p:cNvSpPr>
          <p:nvPr>
            <p:ph type="sldNum" sz="quarter" idx="5"/>
          </p:nvPr>
        </p:nvSpPr>
        <p:spPr/>
        <p:txBody>
          <a:bodyPr/>
          <a:lstStyle>
            <a:lvl1pPr eaLnBrk="0" hangingPunct="0">
              <a:defRPr>
                <a:solidFill>
                  <a:schemeClr val="tx1"/>
                </a:solidFill>
                <a:latin typeface="Garamond" panose="02020404030301010803" pitchFamily="18" charset="0"/>
                <a:cs typeface="Arial" panose="020B0604020202020204" pitchFamily="34" charset="0"/>
              </a:defRPr>
            </a:lvl1pPr>
            <a:lvl2pPr marL="814547" indent="-313286" eaLnBrk="0" hangingPunct="0">
              <a:defRPr>
                <a:solidFill>
                  <a:schemeClr val="tx1"/>
                </a:solidFill>
                <a:latin typeface="Garamond" panose="02020404030301010803" pitchFamily="18" charset="0"/>
                <a:cs typeface="Arial" panose="020B0604020202020204" pitchFamily="34" charset="0"/>
              </a:defRPr>
            </a:lvl2pPr>
            <a:lvl3pPr marL="1253150" indent="-250629" eaLnBrk="0" hangingPunct="0">
              <a:defRPr>
                <a:solidFill>
                  <a:schemeClr val="tx1"/>
                </a:solidFill>
                <a:latin typeface="Garamond" panose="02020404030301010803" pitchFamily="18" charset="0"/>
                <a:cs typeface="Arial" panose="020B0604020202020204" pitchFamily="34" charset="0"/>
              </a:defRPr>
            </a:lvl3pPr>
            <a:lvl4pPr marL="1754409" indent="-250629" eaLnBrk="0" hangingPunct="0">
              <a:defRPr>
                <a:solidFill>
                  <a:schemeClr val="tx1"/>
                </a:solidFill>
                <a:latin typeface="Garamond" panose="02020404030301010803" pitchFamily="18" charset="0"/>
                <a:cs typeface="Arial" panose="020B0604020202020204" pitchFamily="34" charset="0"/>
              </a:defRPr>
            </a:lvl4pPr>
            <a:lvl5pPr marL="2255670" indent="-250629" eaLnBrk="0" hangingPunct="0">
              <a:defRPr>
                <a:solidFill>
                  <a:schemeClr val="tx1"/>
                </a:solidFill>
                <a:latin typeface="Garamond" panose="02020404030301010803" pitchFamily="18" charset="0"/>
                <a:cs typeface="Arial" panose="020B0604020202020204" pitchFamily="34" charset="0"/>
              </a:defRPr>
            </a:lvl5pPr>
            <a:lvl6pPr marL="2756931" indent="-250629" eaLnBrk="0" fontAlgn="base" hangingPunct="0">
              <a:spcBef>
                <a:spcPct val="0"/>
              </a:spcBef>
              <a:spcAft>
                <a:spcPct val="0"/>
              </a:spcAft>
              <a:defRPr>
                <a:solidFill>
                  <a:schemeClr val="tx1"/>
                </a:solidFill>
                <a:latin typeface="Garamond" panose="02020404030301010803" pitchFamily="18" charset="0"/>
                <a:cs typeface="Arial" panose="020B0604020202020204" pitchFamily="34" charset="0"/>
              </a:defRPr>
            </a:lvl6pPr>
            <a:lvl7pPr marL="3258189" indent="-250629" eaLnBrk="0" fontAlgn="base" hangingPunct="0">
              <a:spcBef>
                <a:spcPct val="0"/>
              </a:spcBef>
              <a:spcAft>
                <a:spcPct val="0"/>
              </a:spcAft>
              <a:defRPr>
                <a:solidFill>
                  <a:schemeClr val="tx1"/>
                </a:solidFill>
                <a:latin typeface="Garamond" panose="02020404030301010803" pitchFamily="18" charset="0"/>
                <a:cs typeface="Arial" panose="020B0604020202020204" pitchFamily="34" charset="0"/>
              </a:defRPr>
            </a:lvl7pPr>
            <a:lvl8pPr marL="3759450" indent="-250629" eaLnBrk="0" fontAlgn="base" hangingPunct="0">
              <a:spcBef>
                <a:spcPct val="0"/>
              </a:spcBef>
              <a:spcAft>
                <a:spcPct val="0"/>
              </a:spcAft>
              <a:defRPr>
                <a:solidFill>
                  <a:schemeClr val="tx1"/>
                </a:solidFill>
                <a:latin typeface="Garamond" panose="02020404030301010803" pitchFamily="18" charset="0"/>
                <a:cs typeface="Arial" panose="020B0604020202020204" pitchFamily="34" charset="0"/>
              </a:defRPr>
            </a:lvl8pPr>
            <a:lvl9pPr marL="4260711" indent="-250629" eaLnBrk="0" fontAlgn="base" hangingPunct="0">
              <a:spcBef>
                <a:spcPct val="0"/>
              </a:spcBef>
              <a:spcAft>
                <a:spcPct val="0"/>
              </a:spcAft>
              <a:defRPr>
                <a:solidFill>
                  <a:schemeClr val="tx1"/>
                </a:solidFill>
                <a:latin typeface="Garamond" panose="02020404030301010803" pitchFamily="18" charset="0"/>
                <a:cs typeface="Arial" panose="020B0604020202020204" pitchFamily="34" charset="0"/>
              </a:defRPr>
            </a:lvl9pPr>
          </a:lstStyle>
          <a:p>
            <a:pPr marL="0" marR="0" lvl="0" indent="0" algn="r" defTabSz="914400" rtl="0" eaLnBrk="0" fontAlgn="auto" latinLnBrk="0" hangingPunct="0">
              <a:lnSpc>
                <a:spcPct val="100000"/>
              </a:lnSpc>
              <a:spcBef>
                <a:spcPts val="0"/>
              </a:spcBef>
              <a:spcAft>
                <a:spcPts val="0"/>
              </a:spcAft>
              <a:buClrTx/>
              <a:buSzTx/>
              <a:buFontTx/>
              <a:buNone/>
              <a:tabLst/>
              <a:defRPr/>
            </a:pPr>
            <a:fld id="{65C6F4B0-6AFD-416F-AC5B-C562CAF1C8D3}" type="slidenum">
              <a:rPr kumimoji="0" lang="en-US" sz="1300" b="0" i="0" u="none" strike="noStrike" kern="1200" cap="none" spc="0" normalizeH="0" baseline="0" noProof="0">
                <a:ln>
                  <a:noFill/>
                </a:ln>
                <a:solidFill>
                  <a:prstClr val="black"/>
                </a:solidFill>
                <a:effectLst/>
                <a:uLnTx/>
                <a:uFillTx/>
                <a:latin typeface="Times New Roman" panose="02020603050405020304" pitchFamily="18" charset="0"/>
                <a:ea typeface="+mn-ea"/>
                <a:cs typeface="Arial" panose="020B0604020202020204" pitchFamily="34" charset="0"/>
              </a:rPr>
              <a:pPr marL="0" marR="0" lvl="0" indent="0" algn="r" defTabSz="914400" rtl="0" eaLnBrk="0" fontAlgn="auto" latinLnBrk="0" hangingPunct="0">
                <a:lnSpc>
                  <a:spcPct val="100000"/>
                </a:lnSpc>
                <a:spcBef>
                  <a:spcPts val="0"/>
                </a:spcBef>
                <a:spcAft>
                  <a:spcPts val="0"/>
                </a:spcAft>
                <a:buClrTx/>
                <a:buSzTx/>
                <a:buFontTx/>
                <a:buNone/>
                <a:tabLst/>
                <a:defRPr/>
              </a:pPr>
              <a:t>200</a:t>
            </a:fld>
            <a:endParaRPr kumimoji="0" lang="en-US" sz="1300" b="0" i="0" u="none" strike="noStrike" kern="1200" cap="none" spc="0" normalizeH="0" baseline="0" noProof="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Tree>
    <p:extLst>
      <p:ext uri="{BB962C8B-B14F-4D97-AF65-F5344CB8AC3E}">
        <p14:creationId xmlns:p14="http://schemas.microsoft.com/office/powerpoint/2010/main" val="1127752005"/>
      </p:ext>
    </p:extLst>
  </p:cSld>
  <p:clrMapOvr>
    <a:masterClrMapping/>
  </p:clrMapOvr>
</p:notes>
</file>

<file path=ppt/notesSlides/notesSlide1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1F5178-8100-AF9B-3805-D72C9BAA2CC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D560954-445C-6BBE-B36C-19FCBEB1EC9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BCD3519-FA63-993C-EF51-904F174EBF7C}"/>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310203E0-E49B-E4E8-D6A4-216E82CCD59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B5E225C-EA32-49AA-BCE1-CBED354D9589}" type="slidenum">
              <a:rPr kumimoji="0" lang="en-US" sz="13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201</a:t>
            </a:fld>
            <a:endParaRPr kumimoji="0" lang="en-US" sz="13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61664954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B5E225C-EA32-49AA-BCE1-CBED354D9589}" type="slidenum">
              <a:rPr lang="en-US" smtClean="0"/>
              <a:t>29</a:t>
            </a:fld>
            <a:endParaRPr lang="en-US"/>
          </a:p>
        </p:txBody>
      </p:sp>
    </p:spTree>
    <p:extLst>
      <p:ext uri="{BB962C8B-B14F-4D97-AF65-F5344CB8AC3E}">
        <p14:creationId xmlns:p14="http://schemas.microsoft.com/office/powerpoint/2010/main" val="4242276999"/>
      </p:ext>
    </p:extLst>
  </p:cSld>
  <p:clrMapOvr>
    <a:masterClrMapping/>
  </p:clrMapOvr>
</p:notes>
</file>

<file path=ppt/notesSlides/notesSlide1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Slide Image Placeholder 1">
            <a:extLst>
              <a:ext uri="{FF2B5EF4-FFF2-40B4-BE49-F238E27FC236}">
                <a16:creationId xmlns:a16="http://schemas.microsoft.com/office/drawing/2014/main" id="{336495C9-2ED6-459F-9B94-3CED20B2A15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363" name="Notes Placeholder 2">
            <a:extLst>
              <a:ext uri="{FF2B5EF4-FFF2-40B4-BE49-F238E27FC236}">
                <a16:creationId xmlns:a16="http://schemas.microsoft.com/office/drawing/2014/main" id="{988AA3CB-9760-4211-A9A4-08843E92F8AF}"/>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dirty="0"/>
              <a:t>CAROLINA </a:t>
            </a:r>
            <a:r>
              <a:rPr lang="en-US" altLang="en-US" dirty="0" err="1"/>
              <a:t>tral</a:t>
            </a:r>
            <a:r>
              <a:rPr lang="en-US" altLang="en-US" dirty="0"/>
              <a:t> (linagliptin vs glimepiride)</a:t>
            </a:r>
          </a:p>
          <a:p>
            <a:pPr eaLnBrk="1" hangingPunct="1">
              <a:spcBef>
                <a:spcPct val="0"/>
              </a:spcBef>
            </a:pPr>
            <a:r>
              <a:rPr lang="en-US" altLang="en-US" dirty="0"/>
              <a:t>Meta-analysis: In type 2 diabetes, the use of sulfonylureas is associated with increased mortality and a higher risk of stroke</a:t>
            </a:r>
          </a:p>
          <a:p>
            <a:pPr eaLnBrk="1" hangingPunct="1">
              <a:spcBef>
                <a:spcPct val="0"/>
              </a:spcBef>
            </a:pPr>
            <a:endParaRPr lang="en-US" altLang="en-US" dirty="0"/>
          </a:p>
        </p:txBody>
      </p:sp>
      <p:sp>
        <p:nvSpPr>
          <p:cNvPr id="143364" name="Slide Number Placeholder 3">
            <a:extLst>
              <a:ext uri="{FF2B5EF4-FFF2-40B4-BE49-F238E27FC236}">
                <a16:creationId xmlns:a16="http://schemas.microsoft.com/office/drawing/2014/main" id="{58112FE5-A530-4A78-8497-DE156F6F24BA}"/>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813477" indent="-312876">
              <a:spcBef>
                <a:spcPct val="30000"/>
              </a:spcBef>
              <a:defRPr sz="1200">
                <a:solidFill>
                  <a:schemeClr val="tx1"/>
                </a:solidFill>
                <a:latin typeface="Calibri" panose="020F0502020204030204" pitchFamily="34" charset="0"/>
              </a:defRPr>
            </a:lvl2pPr>
            <a:lvl3pPr marL="1253150" indent="-250300">
              <a:spcBef>
                <a:spcPct val="30000"/>
              </a:spcBef>
              <a:defRPr sz="1200">
                <a:solidFill>
                  <a:schemeClr val="tx1"/>
                </a:solidFill>
                <a:latin typeface="Calibri" panose="020F0502020204030204" pitchFamily="34" charset="0"/>
              </a:defRPr>
            </a:lvl3pPr>
            <a:lvl4pPr marL="1753751" indent="-250300">
              <a:spcBef>
                <a:spcPct val="30000"/>
              </a:spcBef>
              <a:defRPr sz="1200">
                <a:solidFill>
                  <a:schemeClr val="tx1"/>
                </a:solidFill>
                <a:latin typeface="Calibri" panose="020F0502020204030204" pitchFamily="34" charset="0"/>
              </a:defRPr>
            </a:lvl4pPr>
            <a:lvl5pPr marL="2255998" indent="-250300">
              <a:spcBef>
                <a:spcPct val="30000"/>
              </a:spcBef>
              <a:defRPr sz="1200">
                <a:solidFill>
                  <a:schemeClr val="tx1"/>
                </a:solidFill>
                <a:latin typeface="Calibri" panose="020F0502020204030204" pitchFamily="34" charset="0"/>
              </a:defRPr>
            </a:lvl5pPr>
            <a:lvl6pPr marL="2730251" indent="-250300" eaLnBrk="0" fontAlgn="base" hangingPunct="0">
              <a:spcBef>
                <a:spcPct val="30000"/>
              </a:spcBef>
              <a:spcAft>
                <a:spcPct val="0"/>
              </a:spcAft>
              <a:defRPr sz="1200">
                <a:solidFill>
                  <a:schemeClr val="tx1"/>
                </a:solidFill>
                <a:latin typeface="Calibri" panose="020F0502020204030204" pitchFamily="34" charset="0"/>
              </a:defRPr>
            </a:lvl6pPr>
            <a:lvl7pPr marL="3204505" indent="-250300" eaLnBrk="0" fontAlgn="base" hangingPunct="0">
              <a:spcBef>
                <a:spcPct val="30000"/>
              </a:spcBef>
              <a:spcAft>
                <a:spcPct val="0"/>
              </a:spcAft>
              <a:defRPr sz="1200">
                <a:solidFill>
                  <a:schemeClr val="tx1"/>
                </a:solidFill>
                <a:latin typeface="Calibri" panose="020F0502020204030204" pitchFamily="34" charset="0"/>
              </a:defRPr>
            </a:lvl7pPr>
            <a:lvl8pPr marL="3678759" indent="-250300" eaLnBrk="0" fontAlgn="base" hangingPunct="0">
              <a:spcBef>
                <a:spcPct val="30000"/>
              </a:spcBef>
              <a:spcAft>
                <a:spcPct val="0"/>
              </a:spcAft>
              <a:defRPr sz="1200">
                <a:solidFill>
                  <a:schemeClr val="tx1"/>
                </a:solidFill>
                <a:latin typeface="Calibri" panose="020F0502020204030204" pitchFamily="34" charset="0"/>
              </a:defRPr>
            </a:lvl8pPr>
            <a:lvl9pPr marL="4153012" indent="-250300" eaLnBrk="0" fontAlgn="base" hangingPunct="0">
              <a:spcBef>
                <a:spcPct val="30000"/>
              </a:spcBef>
              <a:spcAft>
                <a:spcPct val="0"/>
              </a:spcAft>
              <a:defRPr sz="1200">
                <a:solidFill>
                  <a:schemeClr val="tx1"/>
                </a:solidFill>
                <a:latin typeface="Calibri" panose="020F0502020204030204" pitchFamily="34" charset="0"/>
              </a:defRPr>
            </a:lvl9pPr>
          </a:lstStyle>
          <a:p>
            <a:pPr defTabSz="948507" fontAlgn="base">
              <a:spcBef>
                <a:spcPct val="0"/>
              </a:spcBef>
              <a:spcAft>
                <a:spcPct val="0"/>
              </a:spcAft>
              <a:defRPr/>
            </a:pPr>
            <a:fld id="{56437D46-B111-4A4E-A60C-23345902A5DD}" type="slidenum">
              <a:rPr lang="en-US" altLang="en-US" sz="1300">
                <a:solidFill>
                  <a:prstClr val="black"/>
                </a:solidFill>
                <a:cs typeface="Arial" panose="020B0604020202020204" pitchFamily="34" charset="0"/>
              </a:rPr>
              <a:pPr defTabSz="948507" fontAlgn="base">
                <a:spcBef>
                  <a:spcPct val="0"/>
                </a:spcBef>
                <a:spcAft>
                  <a:spcPct val="0"/>
                </a:spcAft>
                <a:defRPr/>
              </a:pPr>
              <a:t>203</a:t>
            </a:fld>
            <a:endParaRPr lang="en-US" altLang="en-US" sz="1300">
              <a:solidFill>
                <a:prstClr val="black"/>
              </a:solidFill>
              <a:cs typeface="Arial" panose="020B0604020202020204" pitchFamily="34" charset="0"/>
            </a:endParaRPr>
          </a:p>
        </p:txBody>
      </p:sp>
    </p:spTree>
    <p:extLst>
      <p:ext uri="{BB962C8B-B14F-4D97-AF65-F5344CB8AC3E}">
        <p14:creationId xmlns:p14="http://schemas.microsoft.com/office/powerpoint/2010/main" val="1023898920"/>
      </p:ext>
    </p:extLst>
  </p:cSld>
  <p:clrMapOvr>
    <a:masterClrMapping/>
  </p:clrMapOvr>
</p:notes>
</file>

<file path=ppt/notesSlides/notesSlide1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lvl1pPr>
              <a:defRPr>
                <a:solidFill>
                  <a:schemeClr val="tx1"/>
                </a:solidFill>
                <a:latin typeface="Arial" pitchFamily="34" charset="0"/>
              </a:defRPr>
            </a:lvl1pPr>
            <a:lvl2pPr marL="785046" indent="-301939">
              <a:defRPr>
                <a:solidFill>
                  <a:schemeClr val="tx1"/>
                </a:solidFill>
                <a:latin typeface="Arial" pitchFamily="34" charset="0"/>
              </a:defRPr>
            </a:lvl2pPr>
            <a:lvl3pPr marL="1207761" indent="-241553">
              <a:defRPr>
                <a:solidFill>
                  <a:schemeClr val="tx1"/>
                </a:solidFill>
                <a:latin typeface="Arial" pitchFamily="34" charset="0"/>
              </a:defRPr>
            </a:lvl3pPr>
            <a:lvl4pPr marL="1690866" indent="-241553">
              <a:defRPr>
                <a:solidFill>
                  <a:schemeClr val="tx1"/>
                </a:solidFill>
                <a:latin typeface="Arial" pitchFamily="34" charset="0"/>
              </a:defRPr>
            </a:lvl4pPr>
            <a:lvl5pPr marL="2173971" indent="-241553">
              <a:defRPr>
                <a:solidFill>
                  <a:schemeClr val="tx1"/>
                </a:solidFill>
                <a:latin typeface="Arial" pitchFamily="34" charset="0"/>
              </a:defRPr>
            </a:lvl5pPr>
            <a:lvl6pPr marL="2657075" indent="-241553" eaLnBrk="0" fontAlgn="base" hangingPunct="0">
              <a:spcBef>
                <a:spcPct val="0"/>
              </a:spcBef>
              <a:spcAft>
                <a:spcPct val="0"/>
              </a:spcAft>
              <a:defRPr>
                <a:solidFill>
                  <a:schemeClr val="tx1"/>
                </a:solidFill>
                <a:latin typeface="Arial" pitchFamily="34" charset="0"/>
              </a:defRPr>
            </a:lvl6pPr>
            <a:lvl7pPr marL="3140179" indent="-241553" eaLnBrk="0" fontAlgn="base" hangingPunct="0">
              <a:spcBef>
                <a:spcPct val="0"/>
              </a:spcBef>
              <a:spcAft>
                <a:spcPct val="0"/>
              </a:spcAft>
              <a:defRPr>
                <a:solidFill>
                  <a:schemeClr val="tx1"/>
                </a:solidFill>
                <a:latin typeface="Arial" pitchFamily="34" charset="0"/>
              </a:defRPr>
            </a:lvl7pPr>
            <a:lvl8pPr marL="3623284" indent="-241553" eaLnBrk="0" fontAlgn="base" hangingPunct="0">
              <a:spcBef>
                <a:spcPct val="0"/>
              </a:spcBef>
              <a:spcAft>
                <a:spcPct val="0"/>
              </a:spcAft>
              <a:defRPr>
                <a:solidFill>
                  <a:schemeClr val="tx1"/>
                </a:solidFill>
                <a:latin typeface="Arial" pitchFamily="34" charset="0"/>
              </a:defRPr>
            </a:lvl8pPr>
            <a:lvl9pPr marL="4106388" indent="-241553" eaLnBrk="0" fontAlgn="base" hangingPunct="0">
              <a:spcBef>
                <a:spcPct val="0"/>
              </a:spcBef>
              <a:spcAft>
                <a:spcPct val="0"/>
              </a:spcAft>
              <a:defRPr>
                <a:solidFill>
                  <a:schemeClr val="tx1"/>
                </a:solidFill>
                <a:latin typeface="Arial" pitchFamily="34" charset="0"/>
              </a:defRPr>
            </a:lvl9pPr>
          </a:lstStyle>
          <a:p>
            <a:fld id="{0361B00B-4CD6-4D64-807A-15A0343D8F69}" type="slidenum">
              <a:rPr lang="en-US" smtClean="0">
                <a:latin typeface="Times New Roman" pitchFamily="18" charset="0"/>
              </a:rPr>
              <a:pPr/>
              <a:t>204</a:t>
            </a:fld>
            <a:endParaRPr lang="en-US">
              <a:latin typeface="Times New Roman" pitchFamily="18" charset="0"/>
            </a:endParaRPr>
          </a:p>
        </p:txBody>
      </p:sp>
      <p:sp>
        <p:nvSpPr>
          <p:cNvPr id="110595" name="Rectangle 7"/>
          <p:cNvSpPr txBox="1">
            <a:spLocks noGrp="1" noChangeArrowheads="1"/>
          </p:cNvSpPr>
          <p:nvPr/>
        </p:nvSpPr>
        <p:spPr bwMode="auto">
          <a:xfrm>
            <a:off x="4236724" y="9298162"/>
            <a:ext cx="3241040" cy="4848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7741" tIns="48868" rIns="97741" bIns="48868" anchor="b"/>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r"/>
            <a:fld id="{2BEA200F-7BFF-4CE5-BD26-0299F2DD2214}" type="slidenum">
              <a:rPr lang="en-US" sz="1300">
                <a:latin typeface="Times New Roman" pitchFamily="18" charset="0"/>
              </a:rPr>
              <a:pPr algn="r"/>
              <a:t>204</a:t>
            </a:fld>
            <a:endParaRPr lang="en-US" sz="1300">
              <a:latin typeface="Times New Roman" pitchFamily="18" charset="0"/>
            </a:endParaRPr>
          </a:p>
        </p:txBody>
      </p:sp>
      <p:sp>
        <p:nvSpPr>
          <p:cNvPr id="110596" name="Rectangle 6"/>
          <p:cNvSpPr>
            <a:spLocks noGrp="1" noChangeArrowheads="1"/>
          </p:cNvSpPr>
          <p:nvPr>
            <p:ph type="ftr" sz="quarter" idx="4"/>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lvl1pPr>
              <a:defRPr>
                <a:solidFill>
                  <a:schemeClr val="tx1"/>
                </a:solidFill>
                <a:latin typeface="Arial" pitchFamily="34" charset="0"/>
              </a:defRPr>
            </a:lvl1pPr>
            <a:lvl2pPr marL="785046" indent="-301939">
              <a:defRPr>
                <a:solidFill>
                  <a:schemeClr val="tx1"/>
                </a:solidFill>
                <a:latin typeface="Arial" pitchFamily="34" charset="0"/>
              </a:defRPr>
            </a:lvl2pPr>
            <a:lvl3pPr marL="1207761" indent="-241553">
              <a:defRPr>
                <a:solidFill>
                  <a:schemeClr val="tx1"/>
                </a:solidFill>
                <a:latin typeface="Arial" pitchFamily="34" charset="0"/>
              </a:defRPr>
            </a:lvl3pPr>
            <a:lvl4pPr marL="1690866" indent="-241553">
              <a:defRPr>
                <a:solidFill>
                  <a:schemeClr val="tx1"/>
                </a:solidFill>
                <a:latin typeface="Arial" pitchFamily="34" charset="0"/>
              </a:defRPr>
            </a:lvl4pPr>
            <a:lvl5pPr marL="2173971" indent="-241553">
              <a:defRPr>
                <a:solidFill>
                  <a:schemeClr val="tx1"/>
                </a:solidFill>
                <a:latin typeface="Arial" pitchFamily="34" charset="0"/>
              </a:defRPr>
            </a:lvl5pPr>
            <a:lvl6pPr marL="2657075" indent="-241553" eaLnBrk="0" fontAlgn="base" hangingPunct="0">
              <a:spcBef>
                <a:spcPct val="0"/>
              </a:spcBef>
              <a:spcAft>
                <a:spcPct val="0"/>
              </a:spcAft>
              <a:defRPr>
                <a:solidFill>
                  <a:schemeClr val="tx1"/>
                </a:solidFill>
                <a:latin typeface="Arial" pitchFamily="34" charset="0"/>
              </a:defRPr>
            </a:lvl6pPr>
            <a:lvl7pPr marL="3140179" indent="-241553" eaLnBrk="0" fontAlgn="base" hangingPunct="0">
              <a:spcBef>
                <a:spcPct val="0"/>
              </a:spcBef>
              <a:spcAft>
                <a:spcPct val="0"/>
              </a:spcAft>
              <a:defRPr>
                <a:solidFill>
                  <a:schemeClr val="tx1"/>
                </a:solidFill>
                <a:latin typeface="Arial" pitchFamily="34" charset="0"/>
              </a:defRPr>
            </a:lvl7pPr>
            <a:lvl8pPr marL="3623284" indent="-241553" eaLnBrk="0" fontAlgn="base" hangingPunct="0">
              <a:spcBef>
                <a:spcPct val="0"/>
              </a:spcBef>
              <a:spcAft>
                <a:spcPct val="0"/>
              </a:spcAft>
              <a:defRPr>
                <a:solidFill>
                  <a:schemeClr val="tx1"/>
                </a:solidFill>
                <a:latin typeface="Arial" pitchFamily="34" charset="0"/>
              </a:defRPr>
            </a:lvl8pPr>
            <a:lvl9pPr marL="4106388" indent="-241553" eaLnBrk="0" fontAlgn="base" hangingPunct="0">
              <a:spcBef>
                <a:spcPct val="0"/>
              </a:spcBef>
              <a:spcAft>
                <a:spcPct val="0"/>
              </a:spcAft>
              <a:defRPr>
                <a:solidFill>
                  <a:schemeClr val="tx1"/>
                </a:solidFill>
                <a:latin typeface="Arial" pitchFamily="34" charset="0"/>
              </a:defRPr>
            </a:lvl9pPr>
          </a:lstStyle>
          <a:p>
            <a:r>
              <a:rPr lang="en-US">
                <a:latin typeface="Times New Roman" pitchFamily="18" charset="0"/>
              </a:rPr>
              <a:t>Diabetes Educational Services© (530) 893 - 8635 </a:t>
            </a:r>
          </a:p>
        </p:txBody>
      </p:sp>
      <p:sp>
        <p:nvSpPr>
          <p:cNvPr id="110597" name="Rectangle 7"/>
          <p:cNvSpPr txBox="1">
            <a:spLocks noGrp="1" noChangeArrowheads="1"/>
          </p:cNvSpPr>
          <p:nvPr/>
        </p:nvSpPr>
        <p:spPr bwMode="auto">
          <a:xfrm>
            <a:off x="4236724" y="9298162"/>
            <a:ext cx="3241040" cy="4848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7741" tIns="48868" rIns="97741" bIns="48868" anchor="b"/>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r"/>
            <a:fld id="{A4B1CECA-8BC2-4791-859F-DD5E5A3A4A78}" type="slidenum">
              <a:rPr lang="en-US" sz="1300">
                <a:latin typeface="Times New Roman" pitchFamily="18" charset="0"/>
              </a:rPr>
              <a:pPr algn="r"/>
              <a:t>204</a:t>
            </a:fld>
            <a:endParaRPr lang="en-US" sz="1300">
              <a:latin typeface="Times New Roman" pitchFamily="18" charset="0"/>
            </a:endParaRPr>
          </a:p>
        </p:txBody>
      </p:sp>
      <p:sp>
        <p:nvSpPr>
          <p:cNvPr id="110598" name="Rectangle 2"/>
          <p:cNvSpPr>
            <a:spLocks noGrp="1" noRot="1" noChangeAspect="1" noChangeArrowheads="1" noTextEdit="1"/>
          </p:cNvSpPr>
          <p:nvPr>
            <p:ph type="sldImg"/>
          </p:nvPr>
        </p:nvSpPr>
        <p:spPr>
          <a:xfrm>
            <a:off x="1316038" y="728663"/>
            <a:ext cx="4848225" cy="3636962"/>
          </a:xfrm>
          <a:ln/>
        </p:spPr>
      </p:sp>
      <p:sp>
        <p:nvSpPr>
          <p:cNvPr id="110599" name="Rectangle 3"/>
          <p:cNvSpPr>
            <a:spLocks noGrp="1" noChangeArrowheads="1"/>
          </p:cNvSpPr>
          <p:nvPr>
            <p:ph type="body" idx="1"/>
            <p:custDataLst>
              <p:tags r:id="rId1"/>
            </p:custDataLst>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dirty="0"/>
              <a:t>The mechanism of action of </a:t>
            </a:r>
            <a:r>
              <a:rPr lang="en-US" dirty="0" err="1"/>
              <a:t>repaglinide</a:t>
            </a:r>
            <a:r>
              <a:rPr lang="en-US" dirty="0"/>
              <a:t> is similar to that of the sulfonylurea drugs: binding to beta cell receptors to stimulate insulin secretion.  The major difference between the two drug classes is that </a:t>
            </a:r>
            <a:r>
              <a:rPr lang="en-US" dirty="0" err="1"/>
              <a:t>meglitinides</a:t>
            </a:r>
            <a:r>
              <a:rPr lang="en-US" dirty="0"/>
              <a:t> are shorter-acting, and are most effective when taken after meals in the presence of glucose.</a:t>
            </a:r>
          </a:p>
          <a:p>
            <a:endParaRPr lang="en-US" dirty="0"/>
          </a:p>
          <a:p>
            <a:r>
              <a:rPr lang="en-US" dirty="0"/>
              <a:t>Adverse effects include weight gain and hypoglycemia. An additional drawback to this drug is the dosing schedule since it must be taken with meals.</a:t>
            </a:r>
          </a:p>
        </p:txBody>
      </p:sp>
    </p:spTree>
    <p:extLst>
      <p:ext uri="{BB962C8B-B14F-4D97-AF65-F5344CB8AC3E}">
        <p14:creationId xmlns:p14="http://schemas.microsoft.com/office/powerpoint/2010/main" val="1030674387"/>
      </p:ext>
    </p:extLst>
  </p:cSld>
  <p:clrMapOvr>
    <a:masterClrMapping/>
  </p:clrMapOvr>
</p:notes>
</file>

<file path=ppt/notesSlides/notesSlide1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Slide Image Placeholder 1">
            <a:extLst>
              <a:ext uri="{FF2B5EF4-FFF2-40B4-BE49-F238E27FC236}">
                <a16:creationId xmlns:a16="http://schemas.microsoft.com/office/drawing/2014/main" id="{2B39237B-F8FB-489F-8C85-233FB6EB274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2883" name="Notes Placeholder 2">
            <a:extLst>
              <a:ext uri="{FF2B5EF4-FFF2-40B4-BE49-F238E27FC236}">
                <a16:creationId xmlns:a16="http://schemas.microsoft.com/office/drawing/2014/main" id="{F767F46E-255B-45EE-9F63-C111A91FBB7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Answer. C</a:t>
            </a:r>
          </a:p>
        </p:txBody>
      </p:sp>
      <p:sp>
        <p:nvSpPr>
          <p:cNvPr id="122884" name="Slide Number Placeholder 3">
            <a:extLst>
              <a:ext uri="{FF2B5EF4-FFF2-40B4-BE49-F238E27FC236}">
                <a16:creationId xmlns:a16="http://schemas.microsoft.com/office/drawing/2014/main" id="{BB61265C-5E80-4F62-BF53-2586056C8119}"/>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813477" indent="-312876">
              <a:spcBef>
                <a:spcPct val="30000"/>
              </a:spcBef>
              <a:defRPr sz="1200">
                <a:solidFill>
                  <a:schemeClr val="tx1"/>
                </a:solidFill>
                <a:latin typeface="Calibri" panose="020F0502020204030204" pitchFamily="34" charset="0"/>
              </a:defRPr>
            </a:lvl2pPr>
            <a:lvl3pPr marL="1253150" indent="-250300">
              <a:spcBef>
                <a:spcPct val="30000"/>
              </a:spcBef>
              <a:defRPr sz="1200">
                <a:solidFill>
                  <a:schemeClr val="tx1"/>
                </a:solidFill>
                <a:latin typeface="Calibri" panose="020F0502020204030204" pitchFamily="34" charset="0"/>
              </a:defRPr>
            </a:lvl3pPr>
            <a:lvl4pPr marL="1753751" indent="-250300">
              <a:spcBef>
                <a:spcPct val="30000"/>
              </a:spcBef>
              <a:defRPr sz="1200">
                <a:solidFill>
                  <a:schemeClr val="tx1"/>
                </a:solidFill>
                <a:latin typeface="Calibri" panose="020F0502020204030204" pitchFamily="34" charset="0"/>
              </a:defRPr>
            </a:lvl4pPr>
            <a:lvl5pPr marL="2255998" indent="-250300">
              <a:spcBef>
                <a:spcPct val="30000"/>
              </a:spcBef>
              <a:defRPr sz="1200">
                <a:solidFill>
                  <a:schemeClr val="tx1"/>
                </a:solidFill>
                <a:latin typeface="Calibri" panose="020F0502020204030204" pitchFamily="34" charset="0"/>
              </a:defRPr>
            </a:lvl5pPr>
            <a:lvl6pPr marL="2730251" indent="-250300" eaLnBrk="0" fontAlgn="base" hangingPunct="0">
              <a:spcBef>
                <a:spcPct val="30000"/>
              </a:spcBef>
              <a:spcAft>
                <a:spcPct val="0"/>
              </a:spcAft>
              <a:defRPr sz="1200">
                <a:solidFill>
                  <a:schemeClr val="tx1"/>
                </a:solidFill>
                <a:latin typeface="Calibri" panose="020F0502020204030204" pitchFamily="34" charset="0"/>
              </a:defRPr>
            </a:lvl6pPr>
            <a:lvl7pPr marL="3204505" indent="-250300" eaLnBrk="0" fontAlgn="base" hangingPunct="0">
              <a:spcBef>
                <a:spcPct val="30000"/>
              </a:spcBef>
              <a:spcAft>
                <a:spcPct val="0"/>
              </a:spcAft>
              <a:defRPr sz="1200">
                <a:solidFill>
                  <a:schemeClr val="tx1"/>
                </a:solidFill>
                <a:latin typeface="Calibri" panose="020F0502020204030204" pitchFamily="34" charset="0"/>
              </a:defRPr>
            </a:lvl7pPr>
            <a:lvl8pPr marL="3678759" indent="-250300" eaLnBrk="0" fontAlgn="base" hangingPunct="0">
              <a:spcBef>
                <a:spcPct val="30000"/>
              </a:spcBef>
              <a:spcAft>
                <a:spcPct val="0"/>
              </a:spcAft>
              <a:defRPr sz="1200">
                <a:solidFill>
                  <a:schemeClr val="tx1"/>
                </a:solidFill>
                <a:latin typeface="Calibri" panose="020F0502020204030204" pitchFamily="34" charset="0"/>
              </a:defRPr>
            </a:lvl8pPr>
            <a:lvl9pPr marL="4153012" indent="-250300" eaLnBrk="0" fontAlgn="base" hangingPunct="0">
              <a:spcBef>
                <a:spcPct val="30000"/>
              </a:spcBef>
              <a:spcAft>
                <a:spcPct val="0"/>
              </a:spcAft>
              <a:defRPr sz="1200">
                <a:solidFill>
                  <a:schemeClr val="tx1"/>
                </a:solidFill>
                <a:latin typeface="Calibri" panose="020F0502020204030204" pitchFamily="34" charset="0"/>
              </a:defRPr>
            </a:lvl9pPr>
          </a:lstStyle>
          <a:p>
            <a:pPr defTabSz="948507" fontAlgn="base">
              <a:spcBef>
                <a:spcPct val="0"/>
              </a:spcBef>
              <a:spcAft>
                <a:spcPct val="0"/>
              </a:spcAft>
              <a:defRPr/>
            </a:pPr>
            <a:fld id="{E7A96521-2F37-4B1E-BD71-641F8C454976}" type="slidenum">
              <a:rPr lang="en-US" altLang="en-US" sz="1300">
                <a:solidFill>
                  <a:prstClr val="black"/>
                </a:solidFill>
                <a:cs typeface="Arial" panose="020B0604020202020204" pitchFamily="34" charset="0"/>
              </a:rPr>
              <a:pPr defTabSz="948507" fontAlgn="base">
                <a:spcBef>
                  <a:spcPct val="0"/>
                </a:spcBef>
                <a:spcAft>
                  <a:spcPct val="0"/>
                </a:spcAft>
                <a:defRPr/>
              </a:pPr>
              <a:t>205</a:t>
            </a:fld>
            <a:endParaRPr lang="en-US" altLang="en-US" sz="1300">
              <a:solidFill>
                <a:prstClr val="black"/>
              </a:solidFill>
              <a:cs typeface="Arial" panose="020B0604020202020204" pitchFamily="34" charset="0"/>
            </a:endParaRPr>
          </a:p>
        </p:txBody>
      </p:sp>
    </p:spTree>
    <p:extLst>
      <p:ext uri="{BB962C8B-B14F-4D97-AF65-F5344CB8AC3E}">
        <p14:creationId xmlns:p14="http://schemas.microsoft.com/office/powerpoint/2010/main" val="2778330999"/>
      </p:ext>
    </p:extLst>
  </p:cSld>
  <p:clrMapOvr>
    <a:masterClrMapping/>
  </p:clrMapOvr>
</p:notes>
</file>

<file path=ppt/notesSlides/notesSlide1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Slide Image Placeholder 1">
            <a:extLst>
              <a:ext uri="{FF2B5EF4-FFF2-40B4-BE49-F238E27FC236}">
                <a16:creationId xmlns:a16="http://schemas.microsoft.com/office/drawing/2014/main" id="{8C6E9B85-EB08-4A7E-A238-418C8D8F0F3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0835" name="Notes Placeholder 2">
            <a:extLst>
              <a:ext uri="{FF2B5EF4-FFF2-40B4-BE49-F238E27FC236}">
                <a16:creationId xmlns:a16="http://schemas.microsoft.com/office/drawing/2014/main" id="{AE20A154-10A2-4FBD-811F-FB136D06417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dirty="0"/>
          </a:p>
        </p:txBody>
      </p:sp>
      <p:sp>
        <p:nvSpPr>
          <p:cNvPr id="120836" name="Slide Number Placeholder 3">
            <a:extLst>
              <a:ext uri="{FF2B5EF4-FFF2-40B4-BE49-F238E27FC236}">
                <a16:creationId xmlns:a16="http://schemas.microsoft.com/office/drawing/2014/main" id="{F3F25269-4C94-4F9D-B421-65D266329B8D}"/>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813477" indent="-312876">
              <a:spcBef>
                <a:spcPct val="30000"/>
              </a:spcBef>
              <a:defRPr sz="1200">
                <a:solidFill>
                  <a:schemeClr val="tx1"/>
                </a:solidFill>
                <a:latin typeface="Calibri" panose="020F0502020204030204" pitchFamily="34" charset="0"/>
              </a:defRPr>
            </a:lvl2pPr>
            <a:lvl3pPr marL="1253150" indent="-250300">
              <a:spcBef>
                <a:spcPct val="30000"/>
              </a:spcBef>
              <a:defRPr sz="1200">
                <a:solidFill>
                  <a:schemeClr val="tx1"/>
                </a:solidFill>
                <a:latin typeface="Calibri" panose="020F0502020204030204" pitchFamily="34" charset="0"/>
              </a:defRPr>
            </a:lvl3pPr>
            <a:lvl4pPr marL="1753751" indent="-250300">
              <a:spcBef>
                <a:spcPct val="30000"/>
              </a:spcBef>
              <a:defRPr sz="1200">
                <a:solidFill>
                  <a:schemeClr val="tx1"/>
                </a:solidFill>
                <a:latin typeface="Calibri" panose="020F0502020204030204" pitchFamily="34" charset="0"/>
              </a:defRPr>
            </a:lvl4pPr>
            <a:lvl5pPr marL="2255998" indent="-250300">
              <a:spcBef>
                <a:spcPct val="30000"/>
              </a:spcBef>
              <a:defRPr sz="1200">
                <a:solidFill>
                  <a:schemeClr val="tx1"/>
                </a:solidFill>
                <a:latin typeface="Calibri" panose="020F0502020204030204" pitchFamily="34" charset="0"/>
              </a:defRPr>
            </a:lvl5pPr>
            <a:lvl6pPr marL="2730251" indent="-250300" eaLnBrk="0" fontAlgn="base" hangingPunct="0">
              <a:spcBef>
                <a:spcPct val="30000"/>
              </a:spcBef>
              <a:spcAft>
                <a:spcPct val="0"/>
              </a:spcAft>
              <a:defRPr sz="1200">
                <a:solidFill>
                  <a:schemeClr val="tx1"/>
                </a:solidFill>
                <a:latin typeface="Calibri" panose="020F0502020204030204" pitchFamily="34" charset="0"/>
              </a:defRPr>
            </a:lvl6pPr>
            <a:lvl7pPr marL="3204505" indent="-250300" eaLnBrk="0" fontAlgn="base" hangingPunct="0">
              <a:spcBef>
                <a:spcPct val="30000"/>
              </a:spcBef>
              <a:spcAft>
                <a:spcPct val="0"/>
              </a:spcAft>
              <a:defRPr sz="1200">
                <a:solidFill>
                  <a:schemeClr val="tx1"/>
                </a:solidFill>
                <a:latin typeface="Calibri" panose="020F0502020204030204" pitchFamily="34" charset="0"/>
              </a:defRPr>
            </a:lvl7pPr>
            <a:lvl8pPr marL="3678759" indent="-250300" eaLnBrk="0" fontAlgn="base" hangingPunct="0">
              <a:spcBef>
                <a:spcPct val="30000"/>
              </a:spcBef>
              <a:spcAft>
                <a:spcPct val="0"/>
              </a:spcAft>
              <a:defRPr sz="1200">
                <a:solidFill>
                  <a:schemeClr val="tx1"/>
                </a:solidFill>
                <a:latin typeface="Calibri" panose="020F0502020204030204" pitchFamily="34" charset="0"/>
              </a:defRPr>
            </a:lvl8pPr>
            <a:lvl9pPr marL="4153012" indent="-250300" eaLnBrk="0" fontAlgn="base" hangingPunct="0">
              <a:spcBef>
                <a:spcPct val="30000"/>
              </a:spcBef>
              <a:spcAft>
                <a:spcPct val="0"/>
              </a:spcAft>
              <a:defRPr sz="1200">
                <a:solidFill>
                  <a:schemeClr val="tx1"/>
                </a:solidFill>
                <a:latin typeface="Calibri" panose="020F0502020204030204" pitchFamily="34" charset="0"/>
              </a:defRPr>
            </a:lvl9pPr>
          </a:lstStyle>
          <a:p>
            <a:pPr defTabSz="948507" fontAlgn="base">
              <a:spcBef>
                <a:spcPct val="0"/>
              </a:spcBef>
              <a:spcAft>
                <a:spcPct val="0"/>
              </a:spcAft>
              <a:defRPr/>
            </a:pPr>
            <a:fld id="{DE829B48-5D54-4D8D-AC5C-7BD22320C216}" type="slidenum">
              <a:rPr lang="en-US" altLang="en-US" sz="1300">
                <a:solidFill>
                  <a:prstClr val="black"/>
                </a:solidFill>
                <a:cs typeface="Arial" panose="020B0604020202020204" pitchFamily="34" charset="0"/>
              </a:rPr>
              <a:pPr defTabSz="948507" fontAlgn="base">
                <a:spcBef>
                  <a:spcPct val="0"/>
                </a:spcBef>
                <a:spcAft>
                  <a:spcPct val="0"/>
                </a:spcAft>
                <a:defRPr/>
              </a:pPr>
              <a:t>206</a:t>
            </a:fld>
            <a:endParaRPr lang="en-US" altLang="en-US" sz="1300">
              <a:solidFill>
                <a:prstClr val="black"/>
              </a:solidFill>
              <a:cs typeface="Arial" panose="020B0604020202020204" pitchFamily="34" charset="0"/>
            </a:endParaRPr>
          </a:p>
        </p:txBody>
      </p:sp>
    </p:spTree>
    <p:extLst>
      <p:ext uri="{BB962C8B-B14F-4D97-AF65-F5344CB8AC3E}">
        <p14:creationId xmlns:p14="http://schemas.microsoft.com/office/powerpoint/2010/main" val="3854637342"/>
      </p:ext>
    </p:extLst>
  </p:cSld>
  <p:clrMapOvr>
    <a:masterClrMapping/>
  </p:clrMapOvr>
</p:notes>
</file>

<file path=ppt/notesSlides/notesSlide1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28C0D5-D108-1D96-50E3-F07D9C41E56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995BAB9-96AC-205A-54DB-3BDC2C14AD3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C02A9FB-FF2A-05DA-4966-B4FD2ED58B6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236EC1C-7ABB-19B7-A739-73E517FA5C90}"/>
              </a:ext>
            </a:extLst>
          </p:cNvPr>
          <p:cNvSpPr>
            <a:spLocks noGrp="1"/>
          </p:cNvSpPr>
          <p:nvPr>
            <p:ph type="sldNum" sz="quarter" idx="5"/>
          </p:nvPr>
        </p:nvSpPr>
        <p:spPr/>
        <p:txBody>
          <a:bodyPr/>
          <a:lstStyle/>
          <a:p>
            <a:fld id="{5B5E225C-EA32-49AA-BCE1-CBED354D9589}" type="slidenum">
              <a:rPr lang="en-US" smtClean="0"/>
              <a:t>207</a:t>
            </a:fld>
            <a:endParaRPr lang="en-US"/>
          </a:p>
        </p:txBody>
      </p:sp>
    </p:spTree>
    <p:extLst>
      <p:ext uri="{BB962C8B-B14F-4D97-AF65-F5344CB8AC3E}">
        <p14:creationId xmlns:p14="http://schemas.microsoft.com/office/powerpoint/2010/main" val="2300035111"/>
      </p:ext>
    </p:extLst>
  </p:cSld>
  <p:clrMapOvr>
    <a:masterClrMapping/>
  </p:clrMapOvr>
</p:notes>
</file>

<file path=ppt/notesSlides/notesSlide1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B5E225C-EA32-49AA-BCE1-CBED354D9589}" type="slidenum">
              <a:rPr lang="en-US" smtClean="0"/>
              <a:t>208</a:t>
            </a:fld>
            <a:endParaRPr lang="en-US"/>
          </a:p>
        </p:txBody>
      </p:sp>
    </p:spTree>
    <p:extLst>
      <p:ext uri="{BB962C8B-B14F-4D97-AF65-F5344CB8AC3E}">
        <p14:creationId xmlns:p14="http://schemas.microsoft.com/office/powerpoint/2010/main" val="173207334"/>
      </p:ext>
    </p:extLst>
  </p:cSld>
  <p:clrMapOvr>
    <a:masterClrMapping/>
  </p:clrMapOvr>
</p:notes>
</file>

<file path=ppt/notesSlides/notesSlide1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a:xfrm>
            <a:off x="1257300" y="720725"/>
            <a:ext cx="4800600" cy="3600450"/>
          </a:xfrm>
          <a:ln/>
        </p:spPr>
      </p:sp>
      <p:sp>
        <p:nvSpPr>
          <p:cNvPr id="61443"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a:p>
        </p:txBody>
      </p:sp>
      <p:sp>
        <p:nvSpPr>
          <p:cNvPr id="60420" name="Footer Placeholder 3"/>
          <p:cNvSpPr>
            <a:spLocks noGrp="1"/>
          </p:cNvSpPr>
          <p:nvPr>
            <p:ph type="ftr" sz="quarter" idx="4"/>
          </p:nvPr>
        </p:nvSpPr>
        <p:spPr/>
        <p:txBody>
          <a:bodyPr/>
          <a:lstStyle/>
          <a:p>
            <a:pPr defTabSz="948507">
              <a:defRPr/>
            </a:pPr>
            <a:r>
              <a:rPr lang="en-US">
                <a:solidFill>
                  <a:prstClr val="black"/>
                </a:solidFill>
                <a:latin typeface="Calibri"/>
              </a:rPr>
              <a:t>Diabetes Educational Services© (530) 893 - 8635 </a:t>
            </a:r>
          </a:p>
        </p:txBody>
      </p:sp>
      <p:sp>
        <p:nvSpPr>
          <p:cNvPr id="60421" name="Slide Number Placeholder 4"/>
          <p:cNvSpPr>
            <a:spLocks noGrp="1"/>
          </p:cNvSpPr>
          <p:nvPr>
            <p:ph type="sldNum" sz="quarter" idx="5"/>
          </p:nvPr>
        </p:nvSpPr>
        <p:spPr/>
        <p:txBody>
          <a:bodyPr/>
          <a:lstStyle>
            <a:lvl1pPr eaLnBrk="0" hangingPunct="0">
              <a:defRPr>
                <a:solidFill>
                  <a:schemeClr val="tx1"/>
                </a:solidFill>
                <a:latin typeface="Garamond" panose="02020404030301010803" pitchFamily="18" charset="0"/>
                <a:cs typeface="Arial" panose="020B0604020202020204" pitchFamily="34" charset="0"/>
              </a:defRPr>
            </a:lvl1pPr>
            <a:lvl2pPr marL="830095" indent="-319267" eaLnBrk="0" hangingPunct="0">
              <a:defRPr>
                <a:solidFill>
                  <a:schemeClr val="tx1"/>
                </a:solidFill>
                <a:latin typeface="Garamond" panose="02020404030301010803" pitchFamily="18" charset="0"/>
                <a:cs typeface="Arial" panose="020B0604020202020204" pitchFamily="34" charset="0"/>
              </a:defRPr>
            </a:lvl2pPr>
            <a:lvl3pPr marL="1277070" indent="-255413" eaLnBrk="0" hangingPunct="0">
              <a:defRPr>
                <a:solidFill>
                  <a:schemeClr val="tx1"/>
                </a:solidFill>
                <a:latin typeface="Garamond" panose="02020404030301010803" pitchFamily="18" charset="0"/>
                <a:cs typeface="Arial" panose="020B0604020202020204" pitchFamily="34" charset="0"/>
              </a:defRPr>
            </a:lvl3pPr>
            <a:lvl4pPr marL="1787898" indent="-255413" eaLnBrk="0" hangingPunct="0">
              <a:defRPr>
                <a:solidFill>
                  <a:schemeClr val="tx1"/>
                </a:solidFill>
                <a:latin typeface="Garamond" panose="02020404030301010803" pitchFamily="18" charset="0"/>
                <a:cs typeface="Arial" panose="020B0604020202020204" pitchFamily="34" charset="0"/>
              </a:defRPr>
            </a:lvl4pPr>
            <a:lvl5pPr marL="2298727" indent="-255413" eaLnBrk="0" hangingPunct="0">
              <a:defRPr>
                <a:solidFill>
                  <a:schemeClr val="tx1"/>
                </a:solidFill>
                <a:latin typeface="Garamond" panose="02020404030301010803" pitchFamily="18" charset="0"/>
                <a:cs typeface="Arial" panose="020B0604020202020204" pitchFamily="34" charset="0"/>
              </a:defRPr>
            </a:lvl5pPr>
            <a:lvl6pPr marL="2809554" indent="-255413" eaLnBrk="0" fontAlgn="base" hangingPunct="0">
              <a:spcBef>
                <a:spcPct val="0"/>
              </a:spcBef>
              <a:spcAft>
                <a:spcPct val="0"/>
              </a:spcAft>
              <a:defRPr>
                <a:solidFill>
                  <a:schemeClr val="tx1"/>
                </a:solidFill>
                <a:latin typeface="Garamond" panose="02020404030301010803" pitchFamily="18" charset="0"/>
                <a:cs typeface="Arial" panose="020B0604020202020204" pitchFamily="34" charset="0"/>
              </a:defRPr>
            </a:lvl6pPr>
            <a:lvl7pPr marL="3320383" indent="-255413" eaLnBrk="0" fontAlgn="base" hangingPunct="0">
              <a:spcBef>
                <a:spcPct val="0"/>
              </a:spcBef>
              <a:spcAft>
                <a:spcPct val="0"/>
              </a:spcAft>
              <a:defRPr>
                <a:solidFill>
                  <a:schemeClr val="tx1"/>
                </a:solidFill>
                <a:latin typeface="Garamond" panose="02020404030301010803" pitchFamily="18" charset="0"/>
                <a:cs typeface="Arial" panose="020B0604020202020204" pitchFamily="34" charset="0"/>
              </a:defRPr>
            </a:lvl7pPr>
            <a:lvl8pPr marL="3831210" indent="-255413" eaLnBrk="0" fontAlgn="base" hangingPunct="0">
              <a:spcBef>
                <a:spcPct val="0"/>
              </a:spcBef>
              <a:spcAft>
                <a:spcPct val="0"/>
              </a:spcAft>
              <a:defRPr>
                <a:solidFill>
                  <a:schemeClr val="tx1"/>
                </a:solidFill>
                <a:latin typeface="Garamond" panose="02020404030301010803" pitchFamily="18" charset="0"/>
                <a:cs typeface="Arial" panose="020B0604020202020204" pitchFamily="34" charset="0"/>
              </a:defRPr>
            </a:lvl8pPr>
            <a:lvl9pPr marL="4342038" indent="-255413" eaLnBrk="0" fontAlgn="base" hangingPunct="0">
              <a:spcBef>
                <a:spcPct val="0"/>
              </a:spcBef>
              <a:spcAft>
                <a:spcPct val="0"/>
              </a:spcAft>
              <a:defRPr>
                <a:solidFill>
                  <a:schemeClr val="tx1"/>
                </a:solidFill>
                <a:latin typeface="Garamond" panose="02020404030301010803" pitchFamily="18" charset="0"/>
                <a:cs typeface="Arial" panose="020B0604020202020204" pitchFamily="34" charset="0"/>
              </a:defRPr>
            </a:lvl9pPr>
          </a:lstStyle>
          <a:p>
            <a:pPr defTabSz="948507">
              <a:defRPr/>
            </a:pPr>
            <a:fld id="{1820ED52-6921-4D6A-B7D3-44D4AAD67DC8}" type="slidenum">
              <a:rPr lang="en-US">
                <a:solidFill>
                  <a:prstClr val="black"/>
                </a:solidFill>
                <a:latin typeface="Times New Roman" panose="02020603050405020304" pitchFamily="18" charset="0"/>
              </a:rPr>
              <a:pPr defTabSz="948507">
                <a:defRPr/>
              </a:pPr>
              <a:t>209</a:t>
            </a:fld>
            <a:endParaRPr lang="en-US">
              <a:solidFill>
                <a:prstClr val="black"/>
              </a:solidFill>
              <a:latin typeface="Times New Roman" panose="02020603050405020304" pitchFamily="18" charset="0"/>
            </a:endParaRPr>
          </a:p>
        </p:txBody>
      </p:sp>
    </p:spTree>
    <p:extLst>
      <p:ext uri="{BB962C8B-B14F-4D97-AF65-F5344CB8AC3E}">
        <p14:creationId xmlns:p14="http://schemas.microsoft.com/office/powerpoint/2010/main" val="3183555048"/>
      </p:ext>
    </p:extLst>
  </p:cSld>
  <p:clrMapOvr>
    <a:masterClrMapping/>
  </p:clrMapOvr>
</p:notes>
</file>

<file path=ppt/notesSlides/notesSlide1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580037-D118-F972-B926-A6AE7F812ACD}"/>
            </a:ext>
          </a:extLst>
        </p:cNvPr>
        <p:cNvGrpSpPr/>
        <p:nvPr/>
      </p:nvGrpSpPr>
      <p:grpSpPr>
        <a:xfrm>
          <a:off x="0" y="0"/>
          <a:ext cx="0" cy="0"/>
          <a:chOff x="0" y="0"/>
          <a:chExt cx="0" cy="0"/>
        </a:xfrm>
      </p:grpSpPr>
      <p:sp>
        <p:nvSpPr>
          <p:cNvPr id="269314" name="Slide Image Placeholder 1">
            <a:extLst>
              <a:ext uri="{FF2B5EF4-FFF2-40B4-BE49-F238E27FC236}">
                <a16:creationId xmlns:a16="http://schemas.microsoft.com/office/drawing/2014/main" id="{9A392700-0524-7B80-81FF-3E2F8AD1CBDC}"/>
              </a:ext>
            </a:extLst>
          </p:cNvPr>
          <p:cNvSpPr>
            <a:spLocks noGrp="1" noRot="1" noChangeAspect="1" noTextEdit="1"/>
          </p:cNvSpPr>
          <p:nvPr>
            <p:ph type="sldImg"/>
          </p:nvPr>
        </p:nvSpPr>
        <p:spPr>
          <a:ln/>
        </p:spPr>
      </p:sp>
      <p:sp>
        <p:nvSpPr>
          <p:cNvPr id="269315" name="Notes Placeholder 2">
            <a:extLst>
              <a:ext uri="{FF2B5EF4-FFF2-40B4-BE49-F238E27FC236}">
                <a16:creationId xmlns:a16="http://schemas.microsoft.com/office/drawing/2014/main" id="{4A17A5F5-CEF7-3C92-A15E-C9F2DEA0D08D}"/>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p>
        </p:txBody>
      </p:sp>
      <p:sp>
        <p:nvSpPr>
          <p:cNvPr id="269316" name="Slide Number Placeholder 3">
            <a:extLst>
              <a:ext uri="{FF2B5EF4-FFF2-40B4-BE49-F238E27FC236}">
                <a16:creationId xmlns:a16="http://schemas.microsoft.com/office/drawing/2014/main" id="{D44AA897-B5BA-3E4E-C3E1-FDB315EA8EB4}"/>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Times New Roman" pitchFamily="18" charset="0"/>
              </a:defRPr>
            </a:lvl1pPr>
            <a:lvl2pPr marL="779293" indent="-299728" eaLnBrk="0" hangingPunct="0">
              <a:defRPr sz="2500">
                <a:solidFill>
                  <a:schemeClr val="tx1"/>
                </a:solidFill>
                <a:latin typeface="Times New Roman" pitchFamily="18" charset="0"/>
              </a:defRPr>
            </a:lvl2pPr>
            <a:lvl3pPr marL="1198913" indent="-239782" eaLnBrk="0" hangingPunct="0">
              <a:defRPr sz="2500">
                <a:solidFill>
                  <a:schemeClr val="tx1"/>
                </a:solidFill>
                <a:latin typeface="Times New Roman" pitchFamily="18" charset="0"/>
              </a:defRPr>
            </a:lvl3pPr>
            <a:lvl4pPr marL="1678478" indent="-239782" eaLnBrk="0" hangingPunct="0">
              <a:defRPr sz="2500">
                <a:solidFill>
                  <a:schemeClr val="tx1"/>
                </a:solidFill>
                <a:latin typeface="Times New Roman" pitchFamily="18" charset="0"/>
              </a:defRPr>
            </a:lvl4pPr>
            <a:lvl5pPr marL="2158044" indent="-239782" eaLnBrk="0" hangingPunct="0">
              <a:defRPr sz="2500">
                <a:solidFill>
                  <a:schemeClr val="tx1"/>
                </a:solidFill>
                <a:latin typeface="Times New Roman" pitchFamily="18" charset="0"/>
              </a:defRPr>
            </a:lvl5pPr>
            <a:lvl6pPr marL="2637609" indent="-239782" eaLnBrk="0" fontAlgn="base" hangingPunct="0">
              <a:spcBef>
                <a:spcPct val="0"/>
              </a:spcBef>
              <a:spcAft>
                <a:spcPct val="0"/>
              </a:spcAft>
              <a:defRPr sz="2500">
                <a:solidFill>
                  <a:schemeClr val="tx1"/>
                </a:solidFill>
                <a:latin typeface="Times New Roman" pitchFamily="18" charset="0"/>
              </a:defRPr>
            </a:lvl6pPr>
            <a:lvl7pPr marL="3117174" indent="-239782" eaLnBrk="0" fontAlgn="base" hangingPunct="0">
              <a:spcBef>
                <a:spcPct val="0"/>
              </a:spcBef>
              <a:spcAft>
                <a:spcPct val="0"/>
              </a:spcAft>
              <a:defRPr sz="2500">
                <a:solidFill>
                  <a:schemeClr val="tx1"/>
                </a:solidFill>
                <a:latin typeface="Times New Roman" pitchFamily="18" charset="0"/>
              </a:defRPr>
            </a:lvl7pPr>
            <a:lvl8pPr marL="3596739" indent="-239782" eaLnBrk="0" fontAlgn="base" hangingPunct="0">
              <a:spcBef>
                <a:spcPct val="0"/>
              </a:spcBef>
              <a:spcAft>
                <a:spcPct val="0"/>
              </a:spcAft>
              <a:defRPr sz="2500">
                <a:solidFill>
                  <a:schemeClr val="tx1"/>
                </a:solidFill>
                <a:latin typeface="Times New Roman" pitchFamily="18" charset="0"/>
              </a:defRPr>
            </a:lvl8pPr>
            <a:lvl9pPr marL="4076304" indent="-239782" eaLnBrk="0" fontAlgn="base" hangingPunct="0">
              <a:spcBef>
                <a:spcPct val="0"/>
              </a:spcBef>
              <a:spcAft>
                <a:spcPct val="0"/>
              </a:spcAft>
              <a:defRPr sz="2500">
                <a:solidFill>
                  <a:schemeClr val="tx1"/>
                </a:solidFill>
                <a:latin typeface="Times New Roman" pitchFamily="18" charset="0"/>
              </a:defRPr>
            </a:lvl9pPr>
          </a:lstStyle>
          <a:p>
            <a:pPr eaLnBrk="1" hangingPunct="1"/>
            <a:fld id="{28670FFA-3281-454B-91E6-651C67B07024}" type="slidenum">
              <a:rPr lang="en-US" sz="1200"/>
              <a:pPr eaLnBrk="1" hangingPunct="1"/>
              <a:t>212</a:t>
            </a:fld>
            <a:endParaRPr lang="en-US" sz="1200"/>
          </a:p>
        </p:txBody>
      </p:sp>
    </p:spTree>
    <p:extLst>
      <p:ext uri="{BB962C8B-B14F-4D97-AF65-F5344CB8AC3E}">
        <p14:creationId xmlns:p14="http://schemas.microsoft.com/office/powerpoint/2010/main" val="2775111048"/>
      </p:ext>
    </p:extLst>
  </p:cSld>
  <p:clrMapOvr>
    <a:masterClrMapping/>
  </p:clrMapOvr>
</p:notes>
</file>

<file path=ppt/notesSlides/notesSlide1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A37185-392A-C440-14A3-7E13A6082D9A}"/>
            </a:ext>
          </a:extLst>
        </p:cNvPr>
        <p:cNvGrpSpPr/>
        <p:nvPr/>
      </p:nvGrpSpPr>
      <p:grpSpPr>
        <a:xfrm>
          <a:off x="0" y="0"/>
          <a:ext cx="0" cy="0"/>
          <a:chOff x="0" y="0"/>
          <a:chExt cx="0" cy="0"/>
        </a:xfrm>
      </p:grpSpPr>
      <p:sp>
        <p:nvSpPr>
          <p:cNvPr id="270338" name="Slide Image Placeholder 1">
            <a:extLst>
              <a:ext uri="{FF2B5EF4-FFF2-40B4-BE49-F238E27FC236}">
                <a16:creationId xmlns:a16="http://schemas.microsoft.com/office/drawing/2014/main" id="{4D9648E4-4616-B7ED-5B67-AD9249B68F24}"/>
              </a:ext>
            </a:extLst>
          </p:cNvPr>
          <p:cNvSpPr>
            <a:spLocks noGrp="1" noRot="1" noChangeAspect="1" noTextEdit="1"/>
          </p:cNvSpPr>
          <p:nvPr>
            <p:ph type="sldImg"/>
          </p:nvPr>
        </p:nvSpPr>
        <p:spPr>
          <a:ln/>
        </p:spPr>
      </p:sp>
      <p:sp>
        <p:nvSpPr>
          <p:cNvPr id="270339" name="Notes Placeholder 2">
            <a:extLst>
              <a:ext uri="{FF2B5EF4-FFF2-40B4-BE49-F238E27FC236}">
                <a16:creationId xmlns:a16="http://schemas.microsoft.com/office/drawing/2014/main" id="{F45DB5B0-C063-EAA1-628C-926F50191272}"/>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p>
        </p:txBody>
      </p:sp>
      <p:sp>
        <p:nvSpPr>
          <p:cNvPr id="270340" name="Slide Number Placeholder 3">
            <a:extLst>
              <a:ext uri="{FF2B5EF4-FFF2-40B4-BE49-F238E27FC236}">
                <a16:creationId xmlns:a16="http://schemas.microsoft.com/office/drawing/2014/main" id="{17E66446-D122-9DA1-D5C8-F008068D8CF9}"/>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Times New Roman" pitchFamily="18" charset="0"/>
              </a:defRPr>
            </a:lvl1pPr>
            <a:lvl2pPr marL="779293" indent="-299728" eaLnBrk="0" hangingPunct="0">
              <a:defRPr sz="2500">
                <a:solidFill>
                  <a:schemeClr val="tx1"/>
                </a:solidFill>
                <a:latin typeface="Times New Roman" pitchFamily="18" charset="0"/>
              </a:defRPr>
            </a:lvl2pPr>
            <a:lvl3pPr marL="1198913" indent="-239782" eaLnBrk="0" hangingPunct="0">
              <a:defRPr sz="2500">
                <a:solidFill>
                  <a:schemeClr val="tx1"/>
                </a:solidFill>
                <a:latin typeface="Times New Roman" pitchFamily="18" charset="0"/>
              </a:defRPr>
            </a:lvl3pPr>
            <a:lvl4pPr marL="1678478" indent="-239782" eaLnBrk="0" hangingPunct="0">
              <a:defRPr sz="2500">
                <a:solidFill>
                  <a:schemeClr val="tx1"/>
                </a:solidFill>
                <a:latin typeface="Times New Roman" pitchFamily="18" charset="0"/>
              </a:defRPr>
            </a:lvl4pPr>
            <a:lvl5pPr marL="2158044" indent="-239782" eaLnBrk="0" hangingPunct="0">
              <a:defRPr sz="2500">
                <a:solidFill>
                  <a:schemeClr val="tx1"/>
                </a:solidFill>
                <a:latin typeface="Times New Roman" pitchFamily="18" charset="0"/>
              </a:defRPr>
            </a:lvl5pPr>
            <a:lvl6pPr marL="2637609" indent="-239782" eaLnBrk="0" fontAlgn="base" hangingPunct="0">
              <a:spcBef>
                <a:spcPct val="0"/>
              </a:spcBef>
              <a:spcAft>
                <a:spcPct val="0"/>
              </a:spcAft>
              <a:defRPr sz="2500">
                <a:solidFill>
                  <a:schemeClr val="tx1"/>
                </a:solidFill>
                <a:latin typeface="Times New Roman" pitchFamily="18" charset="0"/>
              </a:defRPr>
            </a:lvl6pPr>
            <a:lvl7pPr marL="3117174" indent="-239782" eaLnBrk="0" fontAlgn="base" hangingPunct="0">
              <a:spcBef>
                <a:spcPct val="0"/>
              </a:spcBef>
              <a:spcAft>
                <a:spcPct val="0"/>
              </a:spcAft>
              <a:defRPr sz="2500">
                <a:solidFill>
                  <a:schemeClr val="tx1"/>
                </a:solidFill>
                <a:latin typeface="Times New Roman" pitchFamily="18" charset="0"/>
              </a:defRPr>
            </a:lvl7pPr>
            <a:lvl8pPr marL="3596739" indent="-239782" eaLnBrk="0" fontAlgn="base" hangingPunct="0">
              <a:spcBef>
                <a:spcPct val="0"/>
              </a:spcBef>
              <a:spcAft>
                <a:spcPct val="0"/>
              </a:spcAft>
              <a:defRPr sz="2500">
                <a:solidFill>
                  <a:schemeClr val="tx1"/>
                </a:solidFill>
                <a:latin typeface="Times New Roman" pitchFamily="18" charset="0"/>
              </a:defRPr>
            </a:lvl8pPr>
            <a:lvl9pPr marL="4076304" indent="-239782" eaLnBrk="0" fontAlgn="base" hangingPunct="0">
              <a:spcBef>
                <a:spcPct val="0"/>
              </a:spcBef>
              <a:spcAft>
                <a:spcPct val="0"/>
              </a:spcAft>
              <a:defRPr sz="2500">
                <a:solidFill>
                  <a:schemeClr val="tx1"/>
                </a:solidFill>
                <a:latin typeface="Times New Roman" pitchFamily="18" charset="0"/>
              </a:defRPr>
            </a:lvl9pPr>
          </a:lstStyle>
          <a:p>
            <a:pPr eaLnBrk="1" hangingPunct="1"/>
            <a:fld id="{DFBCACCC-B897-4180-B292-FD653A3816D5}" type="slidenum">
              <a:rPr lang="en-US" sz="1200"/>
              <a:pPr eaLnBrk="1" hangingPunct="1"/>
              <a:t>213</a:t>
            </a:fld>
            <a:endParaRPr lang="en-US" sz="1200"/>
          </a:p>
        </p:txBody>
      </p:sp>
    </p:spTree>
    <p:extLst>
      <p:ext uri="{BB962C8B-B14F-4D97-AF65-F5344CB8AC3E}">
        <p14:creationId xmlns:p14="http://schemas.microsoft.com/office/powerpoint/2010/main" val="3241651302"/>
      </p:ext>
    </p:extLst>
  </p:cSld>
  <p:clrMapOvr>
    <a:masterClrMapping/>
  </p:clrMapOvr>
</p:notes>
</file>

<file path=ppt/notesSlides/notesSlide1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C57297-B3D9-B1DE-2F85-DBC8AEF61798}"/>
            </a:ext>
          </a:extLst>
        </p:cNvPr>
        <p:cNvGrpSpPr/>
        <p:nvPr/>
      </p:nvGrpSpPr>
      <p:grpSpPr>
        <a:xfrm>
          <a:off x="0" y="0"/>
          <a:ext cx="0" cy="0"/>
          <a:chOff x="0" y="0"/>
          <a:chExt cx="0" cy="0"/>
        </a:xfrm>
      </p:grpSpPr>
      <p:sp>
        <p:nvSpPr>
          <p:cNvPr id="51202" name="Slide Image Placeholder 1">
            <a:extLst>
              <a:ext uri="{FF2B5EF4-FFF2-40B4-BE49-F238E27FC236}">
                <a16:creationId xmlns:a16="http://schemas.microsoft.com/office/drawing/2014/main" id="{327B2DBD-39B9-411F-323A-A863BBA594D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03" name="Notes Placeholder 2">
            <a:extLst>
              <a:ext uri="{FF2B5EF4-FFF2-40B4-BE49-F238E27FC236}">
                <a16:creationId xmlns:a16="http://schemas.microsoft.com/office/drawing/2014/main" id="{74E6ACA4-0B54-C742-DC1D-86DEF088DC9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Answer: D Metformin</a:t>
            </a:r>
          </a:p>
        </p:txBody>
      </p:sp>
      <p:sp>
        <p:nvSpPr>
          <p:cNvPr id="51204" name="Slide Number Placeholder 3">
            <a:extLst>
              <a:ext uri="{FF2B5EF4-FFF2-40B4-BE49-F238E27FC236}">
                <a16:creationId xmlns:a16="http://schemas.microsoft.com/office/drawing/2014/main" id="{9DADDC05-3418-BFB3-32CD-B011C05FC98A}"/>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813477" indent="-312876">
              <a:spcBef>
                <a:spcPct val="30000"/>
              </a:spcBef>
              <a:defRPr sz="1200">
                <a:solidFill>
                  <a:schemeClr val="tx1"/>
                </a:solidFill>
                <a:latin typeface="Calibri" panose="020F0502020204030204" pitchFamily="34" charset="0"/>
              </a:defRPr>
            </a:lvl2pPr>
            <a:lvl3pPr marL="1253150" indent="-250300">
              <a:spcBef>
                <a:spcPct val="30000"/>
              </a:spcBef>
              <a:defRPr sz="1200">
                <a:solidFill>
                  <a:schemeClr val="tx1"/>
                </a:solidFill>
                <a:latin typeface="Calibri" panose="020F0502020204030204" pitchFamily="34" charset="0"/>
              </a:defRPr>
            </a:lvl3pPr>
            <a:lvl4pPr marL="1753751" indent="-250300">
              <a:spcBef>
                <a:spcPct val="30000"/>
              </a:spcBef>
              <a:defRPr sz="1200">
                <a:solidFill>
                  <a:schemeClr val="tx1"/>
                </a:solidFill>
                <a:latin typeface="Calibri" panose="020F0502020204030204" pitchFamily="34" charset="0"/>
              </a:defRPr>
            </a:lvl4pPr>
            <a:lvl5pPr marL="2255998" indent="-250300">
              <a:spcBef>
                <a:spcPct val="30000"/>
              </a:spcBef>
              <a:defRPr sz="1200">
                <a:solidFill>
                  <a:schemeClr val="tx1"/>
                </a:solidFill>
                <a:latin typeface="Calibri" panose="020F0502020204030204" pitchFamily="34" charset="0"/>
              </a:defRPr>
            </a:lvl5pPr>
            <a:lvl6pPr marL="2730251" indent="-250300" eaLnBrk="0" fontAlgn="base" hangingPunct="0">
              <a:spcBef>
                <a:spcPct val="30000"/>
              </a:spcBef>
              <a:spcAft>
                <a:spcPct val="0"/>
              </a:spcAft>
              <a:defRPr sz="1200">
                <a:solidFill>
                  <a:schemeClr val="tx1"/>
                </a:solidFill>
                <a:latin typeface="Calibri" panose="020F0502020204030204" pitchFamily="34" charset="0"/>
              </a:defRPr>
            </a:lvl6pPr>
            <a:lvl7pPr marL="3204505" indent="-250300" eaLnBrk="0" fontAlgn="base" hangingPunct="0">
              <a:spcBef>
                <a:spcPct val="30000"/>
              </a:spcBef>
              <a:spcAft>
                <a:spcPct val="0"/>
              </a:spcAft>
              <a:defRPr sz="1200">
                <a:solidFill>
                  <a:schemeClr val="tx1"/>
                </a:solidFill>
                <a:latin typeface="Calibri" panose="020F0502020204030204" pitchFamily="34" charset="0"/>
              </a:defRPr>
            </a:lvl7pPr>
            <a:lvl8pPr marL="3678759" indent="-250300" eaLnBrk="0" fontAlgn="base" hangingPunct="0">
              <a:spcBef>
                <a:spcPct val="30000"/>
              </a:spcBef>
              <a:spcAft>
                <a:spcPct val="0"/>
              </a:spcAft>
              <a:defRPr sz="1200">
                <a:solidFill>
                  <a:schemeClr val="tx1"/>
                </a:solidFill>
                <a:latin typeface="Calibri" panose="020F0502020204030204" pitchFamily="34" charset="0"/>
              </a:defRPr>
            </a:lvl8pPr>
            <a:lvl9pPr marL="4153012" indent="-250300" eaLnBrk="0" fontAlgn="base" hangingPunct="0">
              <a:spcBef>
                <a:spcPct val="30000"/>
              </a:spcBef>
              <a:spcAft>
                <a:spcPct val="0"/>
              </a:spcAft>
              <a:defRPr sz="1200">
                <a:solidFill>
                  <a:schemeClr val="tx1"/>
                </a:solidFill>
                <a:latin typeface="Calibri" panose="020F0502020204030204" pitchFamily="34" charset="0"/>
              </a:defRPr>
            </a:lvl9pPr>
          </a:lstStyle>
          <a:p>
            <a:pPr marL="0" marR="0" lvl="0" indent="0" algn="r" defTabSz="914400" rtl="0" eaLnBrk="1" fontAlgn="auto" latinLnBrk="0" hangingPunct="1">
              <a:lnSpc>
                <a:spcPct val="100000"/>
              </a:lnSpc>
              <a:spcBef>
                <a:spcPct val="0"/>
              </a:spcBef>
              <a:spcAft>
                <a:spcPts val="0"/>
              </a:spcAft>
              <a:buClrTx/>
              <a:buSzTx/>
              <a:buFontTx/>
              <a:buNone/>
              <a:tabLst/>
              <a:defRPr/>
            </a:pPr>
            <a:fld id="{34EE9CE3-29FF-4B26-9974-ED636054637D}" type="slidenum">
              <a:rPr kumimoji="0" lang="en-US" altLang="en-US" sz="1300" b="0" i="0" u="none" strike="noStrike" kern="1200" cap="none" spc="0" normalizeH="0" baseline="0" noProof="0">
                <a:ln>
                  <a:noFill/>
                </a:ln>
                <a:solidFill>
                  <a:prstClr val="black"/>
                </a:solidFill>
                <a:effectLst/>
                <a:uLnTx/>
                <a:uFillTx/>
                <a:latin typeface="Calibri" panose="020F0502020204030204" pitchFamily="34" charset="0"/>
                <a:ea typeface="+mn-ea"/>
                <a:cs typeface="+mn-cs"/>
              </a:rPr>
              <a:pPr marL="0" marR="0" lvl="0" indent="0" algn="r" defTabSz="914400" rtl="0" eaLnBrk="1" fontAlgn="auto" latinLnBrk="0" hangingPunct="1">
                <a:lnSpc>
                  <a:spcPct val="100000"/>
                </a:lnSpc>
                <a:spcBef>
                  <a:spcPct val="0"/>
                </a:spcBef>
                <a:spcAft>
                  <a:spcPts val="0"/>
                </a:spcAft>
                <a:buClrTx/>
                <a:buSzTx/>
                <a:buFontTx/>
                <a:buNone/>
                <a:tabLst/>
                <a:defRPr/>
              </a:pPr>
              <a:t>215</a:t>
            </a:fld>
            <a:endParaRPr kumimoji="0" lang="en-US" altLang="en-US" sz="13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298541385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02" name="Slide Image Placeholder 1"/>
          <p:cNvSpPr>
            <a:spLocks noGrp="1" noRot="1" noChangeAspect="1" noTextEdit="1"/>
          </p:cNvSpPr>
          <p:nvPr>
            <p:ph type="sldImg"/>
          </p:nvPr>
        </p:nvSpPr>
        <p:spPr>
          <a:xfrm>
            <a:off x="1257300" y="720725"/>
            <a:ext cx="4800600" cy="3600450"/>
          </a:xfrm>
          <a:ln/>
        </p:spPr>
      </p:sp>
      <p:sp>
        <p:nvSpPr>
          <p:cNvPr id="25600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b="0" i="0" dirty="0">
                <a:solidFill>
                  <a:srgbClr val="000000"/>
                </a:solidFill>
                <a:effectLst/>
                <a:highlight>
                  <a:srgbClr val="FFFFFF"/>
                </a:highlight>
                <a:latin typeface="Times New Roman" panose="02020603050405020304" pitchFamily="18" charset="0"/>
              </a:rPr>
              <a:t>Measurement of C-peptide is preferable to the measurement of insulin as it has a longer half-life, not subjected to the first-pass hepatic metabolism, and a steady-state clearance from the circulation. Insulin undergoes first-pass hepatic metabolism, has variable clearance, a much shorter half-life, and exogenously administered insulin can confound results. </a:t>
            </a:r>
            <a:endParaRPr lang="en-US" dirty="0"/>
          </a:p>
        </p:txBody>
      </p:sp>
      <p:sp>
        <p:nvSpPr>
          <p:cNvPr id="25600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Times New Roman" pitchFamily="18" charset="0"/>
              </a:defRPr>
            </a:lvl1pPr>
            <a:lvl2pPr marL="815330" indent="-313588" eaLnBrk="0" hangingPunct="0">
              <a:defRPr sz="2500">
                <a:solidFill>
                  <a:schemeClr val="tx1"/>
                </a:solidFill>
                <a:latin typeface="Times New Roman" pitchFamily="18" charset="0"/>
              </a:defRPr>
            </a:lvl2pPr>
            <a:lvl3pPr marL="1254356" indent="-250871" eaLnBrk="0" hangingPunct="0">
              <a:defRPr sz="2500">
                <a:solidFill>
                  <a:schemeClr val="tx1"/>
                </a:solidFill>
                <a:latin typeface="Times New Roman" pitchFamily="18" charset="0"/>
              </a:defRPr>
            </a:lvl3pPr>
            <a:lvl4pPr marL="1756099" indent="-250871" eaLnBrk="0" hangingPunct="0">
              <a:defRPr sz="2500">
                <a:solidFill>
                  <a:schemeClr val="tx1"/>
                </a:solidFill>
                <a:latin typeface="Times New Roman" pitchFamily="18" charset="0"/>
              </a:defRPr>
            </a:lvl4pPr>
            <a:lvl5pPr marL="2257842" indent="-250871" eaLnBrk="0" hangingPunct="0">
              <a:defRPr sz="2500">
                <a:solidFill>
                  <a:schemeClr val="tx1"/>
                </a:solidFill>
                <a:latin typeface="Times New Roman" pitchFamily="18" charset="0"/>
              </a:defRPr>
            </a:lvl5pPr>
            <a:lvl6pPr marL="2759584" indent="-250871" eaLnBrk="0" fontAlgn="base" hangingPunct="0">
              <a:spcBef>
                <a:spcPct val="0"/>
              </a:spcBef>
              <a:spcAft>
                <a:spcPct val="0"/>
              </a:spcAft>
              <a:defRPr sz="2500">
                <a:solidFill>
                  <a:schemeClr val="tx1"/>
                </a:solidFill>
                <a:latin typeface="Times New Roman" pitchFamily="18" charset="0"/>
              </a:defRPr>
            </a:lvl6pPr>
            <a:lvl7pPr marL="3261327" indent="-250871" eaLnBrk="0" fontAlgn="base" hangingPunct="0">
              <a:spcBef>
                <a:spcPct val="0"/>
              </a:spcBef>
              <a:spcAft>
                <a:spcPct val="0"/>
              </a:spcAft>
              <a:defRPr sz="2500">
                <a:solidFill>
                  <a:schemeClr val="tx1"/>
                </a:solidFill>
                <a:latin typeface="Times New Roman" pitchFamily="18" charset="0"/>
              </a:defRPr>
            </a:lvl7pPr>
            <a:lvl8pPr marL="3763069" indent="-250871" eaLnBrk="0" fontAlgn="base" hangingPunct="0">
              <a:spcBef>
                <a:spcPct val="0"/>
              </a:spcBef>
              <a:spcAft>
                <a:spcPct val="0"/>
              </a:spcAft>
              <a:defRPr sz="2500">
                <a:solidFill>
                  <a:schemeClr val="tx1"/>
                </a:solidFill>
                <a:latin typeface="Times New Roman" pitchFamily="18" charset="0"/>
              </a:defRPr>
            </a:lvl8pPr>
            <a:lvl9pPr marL="4264812" indent="-250871" eaLnBrk="0" fontAlgn="base" hangingPunct="0">
              <a:spcBef>
                <a:spcPct val="0"/>
              </a:spcBef>
              <a:spcAft>
                <a:spcPct val="0"/>
              </a:spcAft>
              <a:defRPr sz="2500">
                <a:solidFill>
                  <a:schemeClr val="tx1"/>
                </a:solidFill>
                <a:latin typeface="Times New Roman" pitchFamily="18" charset="0"/>
              </a:defRPr>
            </a:lvl9pPr>
          </a:lstStyle>
          <a:p>
            <a:pPr eaLnBrk="1" hangingPunct="1"/>
            <a:fld id="{E38BD17F-C71A-41CA-9316-C0CB28ED4AF7}" type="slidenum">
              <a:rPr lang="en-US" sz="1300"/>
              <a:pPr eaLnBrk="1" hangingPunct="1"/>
              <a:t>31</a:t>
            </a:fld>
            <a:endParaRPr lang="en-US" sz="1300"/>
          </a:p>
        </p:txBody>
      </p:sp>
    </p:spTree>
    <p:extLst>
      <p:ext uri="{BB962C8B-B14F-4D97-AF65-F5344CB8AC3E}">
        <p14:creationId xmlns:p14="http://schemas.microsoft.com/office/powerpoint/2010/main" val="3791918356"/>
      </p:ext>
    </p:extLst>
  </p:cSld>
  <p:clrMapOvr>
    <a:masterClrMapping/>
  </p:clrMapOvr>
</p:notes>
</file>

<file path=ppt/notesSlides/notesSlide1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a:extLst>
              <a:ext uri="{FF2B5EF4-FFF2-40B4-BE49-F238E27FC236}">
                <a16:creationId xmlns:a16="http://schemas.microsoft.com/office/drawing/2014/main" id="{1DA70F71-68D8-48C6-B33D-E1E0DB6272B6}"/>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3251" name="Notes Placeholder 2">
            <a:extLst>
              <a:ext uri="{FF2B5EF4-FFF2-40B4-BE49-F238E27FC236}">
                <a16:creationId xmlns:a16="http://schemas.microsoft.com/office/drawing/2014/main" id="{EBEED108-ED4D-4C1C-880E-F52034B70821}"/>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a:t>Answer: D</a:t>
            </a:r>
          </a:p>
          <a:p>
            <a:endParaRPr lang="en-US" altLang="en-US" dirty="0"/>
          </a:p>
          <a:p>
            <a:endParaRPr lang="en-US" altLang="en-US" dirty="0"/>
          </a:p>
        </p:txBody>
      </p:sp>
      <p:sp>
        <p:nvSpPr>
          <p:cNvPr id="53252" name="Slide Number Placeholder 3">
            <a:extLst>
              <a:ext uri="{FF2B5EF4-FFF2-40B4-BE49-F238E27FC236}">
                <a16:creationId xmlns:a16="http://schemas.microsoft.com/office/drawing/2014/main" id="{F38D6411-7B0F-4BE5-B4B9-FF0761056B8B}"/>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813477" indent="-312876">
              <a:defRPr>
                <a:solidFill>
                  <a:schemeClr val="tx1"/>
                </a:solidFill>
                <a:latin typeface="Calibri" panose="020F0502020204030204" pitchFamily="34" charset="0"/>
                <a:cs typeface="Arial" panose="020B0604020202020204" pitchFamily="34" charset="0"/>
              </a:defRPr>
            </a:lvl2pPr>
            <a:lvl3pPr marL="1253150" indent="-250300">
              <a:defRPr>
                <a:solidFill>
                  <a:schemeClr val="tx1"/>
                </a:solidFill>
                <a:latin typeface="Calibri" panose="020F0502020204030204" pitchFamily="34" charset="0"/>
                <a:cs typeface="Arial" panose="020B0604020202020204" pitchFamily="34" charset="0"/>
              </a:defRPr>
            </a:lvl3pPr>
            <a:lvl4pPr marL="1753751" indent="-250300">
              <a:defRPr>
                <a:solidFill>
                  <a:schemeClr val="tx1"/>
                </a:solidFill>
                <a:latin typeface="Calibri" panose="020F0502020204030204" pitchFamily="34" charset="0"/>
                <a:cs typeface="Arial" panose="020B0604020202020204" pitchFamily="34" charset="0"/>
              </a:defRPr>
            </a:lvl4pPr>
            <a:lvl5pPr marL="2255998" indent="-250300">
              <a:defRPr>
                <a:solidFill>
                  <a:schemeClr val="tx1"/>
                </a:solidFill>
                <a:latin typeface="Calibri" panose="020F0502020204030204" pitchFamily="34" charset="0"/>
                <a:cs typeface="Arial" panose="020B0604020202020204" pitchFamily="34" charset="0"/>
              </a:defRPr>
            </a:lvl5pPr>
            <a:lvl6pPr marL="2730251" indent="-2503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3204505" indent="-2503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678759" indent="-2503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4153012" indent="-2503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4546F836-FB6D-4AEA-A76B-FFA78D42EBCE}" type="slidenum">
              <a:rPr lang="en-US" altLang="en-US" smtClean="0"/>
              <a:pPr/>
              <a:t>216</a:t>
            </a:fld>
            <a:endParaRPr lang="en-US" altLang="en-US"/>
          </a:p>
        </p:txBody>
      </p:sp>
    </p:spTree>
    <p:extLst>
      <p:ext uri="{BB962C8B-B14F-4D97-AF65-F5344CB8AC3E}">
        <p14:creationId xmlns:p14="http://schemas.microsoft.com/office/powerpoint/2010/main" val="1301536722"/>
      </p:ext>
    </p:extLst>
  </p:cSld>
  <p:clrMapOvr>
    <a:masterClrMapping/>
  </p:clrMapOvr>
</p:notes>
</file>

<file path=ppt/notesSlides/notesSlide1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a:extLst>
              <a:ext uri="{FF2B5EF4-FFF2-40B4-BE49-F238E27FC236}">
                <a16:creationId xmlns:a16="http://schemas.microsoft.com/office/drawing/2014/main" id="{5D4DBBBD-51A2-48C1-8AD0-E0F31FFDB26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5299" name="Notes Placeholder 2">
            <a:extLst>
              <a:ext uri="{FF2B5EF4-FFF2-40B4-BE49-F238E27FC236}">
                <a16:creationId xmlns:a16="http://schemas.microsoft.com/office/drawing/2014/main" id="{C9674AB5-F46A-4690-B0B8-1ED989AE9C11}"/>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dirty="0"/>
          </a:p>
        </p:txBody>
      </p:sp>
      <p:sp>
        <p:nvSpPr>
          <p:cNvPr id="55300" name="Slide Number Placeholder 3">
            <a:extLst>
              <a:ext uri="{FF2B5EF4-FFF2-40B4-BE49-F238E27FC236}">
                <a16:creationId xmlns:a16="http://schemas.microsoft.com/office/drawing/2014/main" id="{EA77A1BB-F883-4CB9-AFAB-C59813D15A4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813477" indent="-312876">
              <a:spcBef>
                <a:spcPct val="30000"/>
              </a:spcBef>
              <a:defRPr sz="1200">
                <a:solidFill>
                  <a:schemeClr val="tx1"/>
                </a:solidFill>
                <a:latin typeface="Calibri" panose="020F0502020204030204" pitchFamily="34" charset="0"/>
              </a:defRPr>
            </a:lvl2pPr>
            <a:lvl3pPr marL="1253150" indent="-250300">
              <a:spcBef>
                <a:spcPct val="30000"/>
              </a:spcBef>
              <a:defRPr sz="1200">
                <a:solidFill>
                  <a:schemeClr val="tx1"/>
                </a:solidFill>
                <a:latin typeface="Calibri" panose="020F0502020204030204" pitchFamily="34" charset="0"/>
              </a:defRPr>
            </a:lvl3pPr>
            <a:lvl4pPr marL="1753751" indent="-250300">
              <a:spcBef>
                <a:spcPct val="30000"/>
              </a:spcBef>
              <a:defRPr sz="1200">
                <a:solidFill>
                  <a:schemeClr val="tx1"/>
                </a:solidFill>
                <a:latin typeface="Calibri" panose="020F0502020204030204" pitchFamily="34" charset="0"/>
              </a:defRPr>
            </a:lvl4pPr>
            <a:lvl5pPr marL="2255998" indent="-250300">
              <a:spcBef>
                <a:spcPct val="30000"/>
              </a:spcBef>
              <a:defRPr sz="1200">
                <a:solidFill>
                  <a:schemeClr val="tx1"/>
                </a:solidFill>
                <a:latin typeface="Calibri" panose="020F0502020204030204" pitchFamily="34" charset="0"/>
              </a:defRPr>
            </a:lvl5pPr>
            <a:lvl6pPr marL="2730251" indent="-250300" eaLnBrk="0" fontAlgn="base" hangingPunct="0">
              <a:spcBef>
                <a:spcPct val="30000"/>
              </a:spcBef>
              <a:spcAft>
                <a:spcPct val="0"/>
              </a:spcAft>
              <a:defRPr sz="1200">
                <a:solidFill>
                  <a:schemeClr val="tx1"/>
                </a:solidFill>
                <a:latin typeface="Calibri" panose="020F0502020204030204" pitchFamily="34" charset="0"/>
              </a:defRPr>
            </a:lvl6pPr>
            <a:lvl7pPr marL="3204505" indent="-250300" eaLnBrk="0" fontAlgn="base" hangingPunct="0">
              <a:spcBef>
                <a:spcPct val="30000"/>
              </a:spcBef>
              <a:spcAft>
                <a:spcPct val="0"/>
              </a:spcAft>
              <a:defRPr sz="1200">
                <a:solidFill>
                  <a:schemeClr val="tx1"/>
                </a:solidFill>
                <a:latin typeface="Calibri" panose="020F0502020204030204" pitchFamily="34" charset="0"/>
              </a:defRPr>
            </a:lvl7pPr>
            <a:lvl8pPr marL="3678759" indent="-250300" eaLnBrk="0" fontAlgn="base" hangingPunct="0">
              <a:spcBef>
                <a:spcPct val="30000"/>
              </a:spcBef>
              <a:spcAft>
                <a:spcPct val="0"/>
              </a:spcAft>
              <a:defRPr sz="1200">
                <a:solidFill>
                  <a:schemeClr val="tx1"/>
                </a:solidFill>
                <a:latin typeface="Calibri" panose="020F0502020204030204" pitchFamily="34" charset="0"/>
              </a:defRPr>
            </a:lvl8pPr>
            <a:lvl9pPr marL="4153012" indent="-2503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A44C89F8-90B9-403C-9C47-322F530A2633}" type="slidenum">
              <a:rPr lang="en-US" altLang="en-US" sz="1300"/>
              <a:pPr>
                <a:spcBef>
                  <a:spcPct val="0"/>
                </a:spcBef>
              </a:pPr>
              <a:t>217</a:t>
            </a:fld>
            <a:endParaRPr lang="en-US" altLang="en-US" sz="1300"/>
          </a:p>
        </p:txBody>
      </p:sp>
    </p:spTree>
    <p:extLst>
      <p:ext uri="{BB962C8B-B14F-4D97-AF65-F5344CB8AC3E}">
        <p14:creationId xmlns:p14="http://schemas.microsoft.com/office/powerpoint/2010/main" val="4097757262"/>
      </p:ext>
    </p:extLst>
  </p:cSld>
  <p:clrMapOvr>
    <a:masterClrMapping/>
  </p:clrMapOvr>
</p:notes>
</file>

<file path=ppt/notesSlides/notesSlide1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a:extLst>
              <a:ext uri="{FF2B5EF4-FFF2-40B4-BE49-F238E27FC236}">
                <a16:creationId xmlns:a16="http://schemas.microsoft.com/office/drawing/2014/main" id="{5D4DBBBD-51A2-48C1-8AD0-E0F31FFDB26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5299" name="Notes Placeholder 2">
            <a:extLst>
              <a:ext uri="{FF2B5EF4-FFF2-40B4-BE49-F238E27FC236}">
                <a16:creationId xmlns:a16="http://schemas.microsoft.com/office/drawing/2014/main" id="{C9674AB5-F46A-4690-B0B8-1ED989AE9C11}"/>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dirty="0"/>
          </a:p>
        </p:txBody>
      </p:sp>
      <p:sp>
        <p:nvSpPr>
          <p:cNvPr id="55300" name="Slide Number Placeholder 3">
            <a:extLst>
              <a:ext uri="{FF2B5EF4-FFF2-40B4-BE49-F238E27FC236}">
                <a16:creationId xmlns:a16="http://schemas.microsoft.com/office/drawing/2014/main" id="{EA77A1BB-F883-4CB9-AFAB-C59813D15A4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813477" indent="-312876">
              <a:spcBef>
                <a:spcPct val="30000"/>
              </a:spcBef>
              <a:defRPr sz="1200">
                <a:solidFill>
                  <a:schemeClr val="tx1"/>
                </a:solidFill>
                <a:latin typeface="Calibri" panose="020F0502020204030204" pitchFamily="34" charset="0"/>
              </a:defRPr>
            </a:lvl2pPr>
            <a:lvl3pPr marL="1253150" indent="-250300">
              <a:spcBef>
                <a:spcPct val="30000"/>
              </a:spcBef>
              <a:defRPr sz="1200">
                <a:solidFill>
                  <a:schemeClr val="tx1"/>
                </a:solidFill>
                <a:latin typeface="Calibri" panose="020F0502020204030204" pitchFamily="34" charset="0"/>
              </a:defRPr>
            </a:lvl3pPr>
            <a:lvl4pPr marL="1753751" indent="-250300">
              <a:spcBef>
                <a:spcPct val="30000"/>
              </a:spcBef>
              <a:defRPr sz="1200">
                <a:solidFill>
                  <a:schemeClr val="tx1"/>
                </a:solidFill>
                <a:latin typeface="Calibri" panose="020F0502020204030204" pitchFamily="34" charset="0"/>
              </a:defRPr>
            </a:lvl4pPr>
            <a:lvl5pPr marL="2255998" indent="-250300">
              <a:spcBef>
                <a:spcPct val="30000"/>
              </a:spcBef>
              <a:defRPr sz="1200">
                <a:solidFill>
                  <a:schemeClr val="tx1"/>
                </a:solidFill>
                <a:latin typeface="Calibri" panose="020F0502020204030204" pitchFamily="34" charset="0"/>
              </a:defRPr>
            </a:lvl5pPr>
            <a:lvl6pPr marL="2730251" indent="-250300" eaLnBrk="0" fontAlgn="base" hangingPunct="0">
              <a:spcBef>
                <a:spcPct val="30000"/>
              </a:spcBef>
              <a:spcAft>
                <a:spcPct val="0"/>
              </a:spcAft>
              <a:defRPr sz="1200">
                <a:solidFill>
                  <a:schemeClr val="tx1"/>
                </a:solidFill>
                <a:latin typeface="Calibri" panose="020F0502020204030204" pitchFamily="34" charset="0"/>
              </a:defRPr>
            </a:lvl6pPr>
            <a:lvl7pPr marL="3204505" indent="-250300" eaLnBrk="0" fontAlgn="base" hangingPunct="0">
              <a:spcBef>
                <a:spcPct val="30000"/>
              </a:spcBef>
              <a:spcAft>
                <a:spcPct val="0"/>
              </a:spcAft>
              <a:defRPr sz="1200">
                <a:solidFill>
                  <a:schemeClr val="tx1"/>
                </a:solidFill>
                <a:latin typeface="Calibri" panose="020F0502020204030204" pitchFamily="34" charset="0"/>
              </a:defRPr>
            </a:lvl7pPr>
            <a:lvl8pPr marL="3678759" indent="-250300" eaLnBrk="0" fontAlgn="base" hangingPunct="0">
              <a:spcBef>
                <a:spcPct val="30000"/>
              </a:spcBef>
              <a:spcAft>
                <a:spcPct val="0"/>
              </a:spcAft>
              <a:defRPr sz="1200">
                <a:solidFill>
                  <a:schemeClr val="tx1"/>
                </a:solidFill>
                <a:latin typeface="Calibri" panose="020F0502020204030204" pitchFamily="34" charset="0"/>
              </a:defRPr>
            </a:lvl8pPr>
            <a:lvl9pPr marL="4153012" indent="-2503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A44C89F8-90B9-403C-9C47-322F530A2633}" type="slidenum">
              <a:rPr lang="en-US" altLang="en-US" sz="1300"/>
              <a:pPr>
                <a:spcBef>
                  <a:spcPct val="0"/>
                </a:spcBef>
              </a:pPr>
              <a:t>218</a:t>
            </a:fld>
            <a:endParaRPr lang="en-US" altLang="en-US" sz="1300"/>
          </a:p>
        </p:txBody>
      </p:sp>
    </p:spTree>
    <p:extLst>
      <p:ext uri="{BB962C8B-B14F-4D97-AF65-F5344CB8AC3E}">
        <p14:creationId xmlns:p14="http://schemas.microsoft.com/office/powerpoint/2010/main" val="3435899430"/>
      </p:ext>
    </p:extLst>
  </p:cSld>
  <p:clrMapOvr>
    <a:masterClrMapping/>
  </p:clrMapOvr>
</p:notes>
</file>

<file path=ppt/notesSlides/notesSlide1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a:extLst>
              <a:ext uri="{FF2B5EF4-FFF2-40B4-BE49-F238E27FC236}">
                <a16:creationId xmlns:a16="http://schemas.microsoft.com/office/drawing/2014/main" id="{3F821A34-9B9A-4334-A886-43CC1A5C96A4}"/>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7347" name="Notes Placeholder 2">
            <a:extLst>
              <a:ext uri="{FF2B5EF4-FFF2-40B4-BE49-F238E27FC236}">
                <a16:creationId xmlns:a16="http://schemas.microsoft.com/office/drawing/2014/main" id="{9B0DE337-58A4-416D-83CE-CDF11119E2E2}"/>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57348" name="Slide Number Placeholder 3">
            <a:extLst>
              <a:ext uri="{FF2B5EF4-FFF2-40B4-BE49-F238E27FC236}">
                <a16:creationId xmlns:a16="http://schemas.microsoft.com/office/drawing/2014/main" id="{24A63DD4-8140-48AC-B6A5-3FB38B67888B}"/>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813477" indent="-312876">
              <a:defRPr>
                <a:solidFill>
                  <a:schemeClr val="tx1"/>
                </a:solidFill>
                <a:latin typeface="Calibri" panose="020F0502020204030204" pitchFamily="34" charset="0"/>
                <a:cs typeface="Arial" panose="020B0604020202020204" pitchFamily="34" charset="0"/>
              </a:defRPr>
            </a:lvl2pPr>
            <a:lvl3pPr marL="1253150" indent="-250300">
              <a:defRPr>
                <a:solidFill>
                  <a:schemeClr val="tx1"/>
                </a:solidFill>
                <a:latin typeface="Calibri" panose="020F0502020204030204" pitchFamily="34" charset="0"/>
                <a:cs typeface="Arial" panose="020B0604020202020204" pitchFamily="34" charset="0"/>
              </a:defRPr>
            </a:lvl3pPr>
            <a:lvl4pPr marL="1753751" indent="-250300">
              <a:defRPr>
                <a:solidFill>
                  <a:schemeClr val="tx1"/>
                </a:solidFill>
                <a:latin typeface="Calibri" panose="020F0502020204030204" pitchFamily="34" charset="0"/>
                <a:cs typeface="Arial" panose="020B0604020202020204" pitchFamily="34" charset="0"/>
              </a:defRPr>
            </a:lvl4pPr>
            <a:lvl5pPr marL="2255998" indent="-250300">
              <a:defRPr>
                <a:solidFill>
                  <a:schemeClr val="tx1"/>
                </a:solidFill>
                <a:latin typeface="Calibri" panose="020F0502020204030204" pitchFamily="34" charset="0"/>
                <a:cs typeface="Arial" panose="020B0604020202020204" pitchFamily="34" charset="0"/>
              </a:defRPr>
            </a:lvl5pPr>
            <a:lvl6pPr marL="2730251" indent="-2503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3204505" indent="-2503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678759" indent="-2503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4153012" indent="-2503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2BFAB870-426E-4C60-8A5E-BFD3FF7955AE}" type="slidenum">
              <a:rPr lang="en-US" altLang="en-US" smtClean="0"/>
              <a:pPr/>
              <a:t>219</a:t>
            </a:fld>
            <a:endParaRPr lang="en-US" altLang="en-US"/>
          </a:p>
        </p:txBody>
      </p:sp>
    </p:spTree>
    <p:extLst>
      <p:ext uri="{BB962C8B-B14F-4D97-AF65-F5344CB8AC3E}">
        <p14:creationId xmlns:p14="http://schemas.microsoft.com/office/powerpoint/2010/main" val="2663017642"/>
      </p:ext>
    </p:extLst>
  </p:cSld>
  <p:clrMapOvr>
    <a:masterClrMapping/>
  </p:clrMapOvr>
</p:notes>
</file>

<file path=ppt/notesSlides/notesSlide1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B5E225C-EA32-49AA-BCE1-CBED354D9589}" type="slidenum">
              <a:rPr kumimoji="0" lang="en-US" sz="13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221</a:t>
            </a:fld>
            <a:endParaRPr kumimoji="0" lang="en-US" sz="13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606864343"/>
      </p:ext>
    </p:extLst>
  </p:cSld>
  <p:clrMapOvr>
    <a:masterClrMapping/>
  </p:clrMapOvr>
</p:notes>
</file>

<file path=ppt/notesSlides/notesSlide14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779743-E18B-5CDF-041A-E311C3A01EA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8552213-FA10-BA43-E806-2CA4676CF57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389F7D3-2DAF-37CC-361D-2414B2DBB5D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A84F588-F841-11F6-2B1A-0505E1CD6743}"/>
              </a:ext>
            </a:extLst>
          </p:cNvPr>
          <p:cNvSpPr>
            <a:spLocks noGrp="1"/>
          </p:cNvSpPr>
          <p:nvPr>
            <p:ph type="sldNum" sz="quarter" idx="5"/>
          </p:nvPr>
        </p:nvSpPr>
        <p:spPr/>
        <p:txBody>
          <a:bodyPr/>
          <a:lstStyle/>
          <a:p>
            <a:fld id="{5B5E225C-EA32-49AA-BCE1-CBED354D9589}" type="slidenum">
              <a:rPr lang="en-US" smtClean="0"/>
              <a:t>223</a:t>
            </a:fld>
            <a:endParaRPr lang="en-US"/>
          </a:p>
        </p:txBody>
      </p:sp>
    </p:spTree>
    <p:extLst>
      <p:ext uri="{BB962C8B-B14F-4D97-AF65-F5344CB8AC3E}">
        <p14:creationId xmlns:p14="http://schemas.microsoft.com/office/powerpoint/2010/main" val="4275088631"/>
      </p:ext>
    </p:extLst>
  </p:cSld>
  <p:clrMapOvr>
    <a:masterClrMapping/>
  </p:clrMapOvr>
</p:notes>
</file>

<file path=ppt/notesSlides/notesSlide1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Slide Image Placeholder 1"/>
          <p:cNvSpPr>
            <a:spLocks noGrp="1" noRot="1" noChangeAspect="1" noTextEdit="1"/>
          </p:cNvSpPr>
          <p:nvPr>
            <p:ph type="sldImg"/>
          </p:nvPr>
        </p:nvSpPr>
        <p:spPr>
          <a:xfrm>
            <a:off x="1257300" y="720725"/>
            <a:ext cx="4800600" cy="3600450"/>
          </a:xfrm>
          <a:ln/>
        </p:spPr>
      </p:sp>
      <p:sp>
        <p:nvSpPr>
          <p:cNvPr id="103427"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p>
            <a:endParaRPr lang="en-US"/>
          </a:p>
        </p:txBody>
      </p:sp>
      <p:sp>
        <p:nvSpPr>
          <p:cNvPr id="103428" name="Footer Placeholder 3"/>
          <p:cNvSpPr>
            <a:spLocks noGrp="1"/>
          </p:cNvSpPr>
          <p:nvPr>
            <p:ph type="ftr" sz="quarter" idx="4"/>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lvl1pPr>
              <a:defRPr>
                <a:solidFill>
                  <a:schemeClr val="tx1"/>
                </a:solidFill>
                <a:latin typeface="Arial" pitchFamily="34" charset="0"/>
              </a:defRPr>
            </a:lvl1pPr>
            <a:lvl2pPr marL="800130" indent="-307741">
              <a:defRPr>
                <a:solidFill>
                  <a:schemeClr val="tx1"/>
                </a:solidFill>
                <a:latin typeface="Arial" pitchFamily="34" charset="0"/>
              </a:defRPr>
            </a:lvl2pPr>
            <a:lvl3pPr marL="1230968" indent="-246194">
              <a:defRPr>
                <a:solidFill>
                  <a:schemeClr val="tx1"/>
                </a:solidFill>
                <a:latin typeface="Arial" pitchFamily="34" charset="0"/>
              </a:defRPr>
            </a:lvl3pPr>
            <a:lvl4pPr marL="1723356" indent="-246194">
              <a:defRPr>
                <a:solidFill>
                  <a:schemeClr val="tx1"/>
                </a:solidFill>
                <a:latin typeface="Arial" pitchFamily="34" charset="0"/>
              </a:defRPr>
            </a:lvl4pPr>
            <a:lvl5pPr marL="2215742" indent="-246194">
              <a:defRPr>
                <a:solidFill>
                  <a:schemeClr val="tx1"/>
                </a:solidFill>
                <a:latin typeface="Arial" pitchFamily="34" charset="0"/>
              </a:defRPr>
            </a:lvl5pPr>
            <a:lvl6pPr marL="2708129" indent="-246194" eaLnBrk="0" fontAlgn="base" hangingPunct="0">
              <a:spcBef>
                <a:spcPct val="0"/>
              </a:spcBef>
              <a:spcAft>
                <a:spcPct val="0"/>
              </a:spcAft>
              <a:defRPr>
                <a:solidFill>
                  <a:schemeClr val="tx1"/>
                </a:solidFill>
                <a:latin typeface="Arial" pitchFamily="34" charset="0"/>
              </a:defRPr>
            </a:lvl6pPr>
            <a:lvl7pPr marL="3200516" indent="-246194" eaLnBrk="0" fontAlgn="base" hangingPunct="0">
              <a:spcBef>
                <a:spcPct val="0"/>
              </a:spcBef>
              <a:spcAft>
                <a:spcPct val="0"/>
              </a:spcAft>
              <a:defRPr>
                <a:solidFill>
                  <a:schemeClr val="tx1"/>
                </a:solidFill>
                <a:latin typeface="Arial" pitchFamily="34" charset="0"/>
              </a:defRPr>
            </a:lvl7pPr>
            <a:lvl8pPr marL="3692904" indent="-246194" eaLnBrk="0" fontAlgn="base" hangingPunct="0">
              <a:spcBef>
                <a:spcPct val="0"/>
              </a:spcBef>
              <a:spcAft>
                <a:spcPct val="0"/>
              </a:spcAft>
              <a:defRPr>
                <a:solidFill>
                  <a:schemeClr val="tx1"/>
                </a:solidFill>
                <a:latin typeface="Arial" pitchFamily="34" charset="0"/>
              </a:defRPr>
            </a:lvl8pPr>
            <a:lvl9pPr marL="4185291" indent="-246194" eaLnBrk="0" fontAlgn="base" hangingPunct="0">
              <a:spcBef>
                <a:spcPct val="0"/>
              </a:spcBef>
              <a:spcAft>
                <a:spcPct val="0"/>
              </a:spcAft>
              <a:defRPr>
                <a:solidFill>
                  <a:schemeClr val="tx1"/>
                </a:solidFill>
                <a:latin typeface="Arial" pitchFamily="34" charset="0"/>
              </a:defRPr>
            </a:lvl9pPr>
          </a:lstStyle>
          <a:p>
            <a:pPr defTabSz="948507">
              <a:defRPr/>
            </a:pPr>
            <a:r>
              <a:rPr lang="en-US" dirty="0">
                <a:solidFill>
                  <a:prstClr val="black"/>
                </a:solidFill>
                <a:latin typeface="Times New Roman" pitchFamily="18" charset="0"/>
              </a:rPr>
              <a:t>© Copyright 1999-2014, Diabetes Educational Services, All Rights Reserved© Copyright 1999-2014, Diabetes Educational </a:t>
            </a:r>
            <a:r>
              <a:rPr lang="en-US" dirty="0" err="1">
                <a:solidFill>
                  <a:prstClr val="black"/>
                </a:solidFill>
                <a:latin typeface="Times New Roman" pitchFamily="18" charset="0"/>
              </a:rPr>
              <a:t>ServicesDiabetes</a:t>
            </a:r>
            <a:r>
              <a:rPr lang="en-US" dirty="0">
                <a:solidFill>
                  <a:prstClr val="black"/>
                </a:solidFill>
                <a:latin typeface="Times New Roman" pitchFamily="18" charset="0"/>
              </a:rPr>
              <a:t> Educational Services© (530) 893 - 8635 </a:t>
            </a:r>
          </a:p>
        </p:txBody>
      </p:sp>
      <p:sp>
        <p:nvSpPr>
          <p:cNvPr id="103429" name="Slide Number Placeholder 4"/>
          <p:cNvSpPr>
            <a:spLocks noGrp="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lvl1pPr>
              <a:defRPr>
                <a:solidFill>
                  <a:schemeClr val="tx1"/>
                </a:solidFill>
                <a:latin typeface="Arial" pitchFamily="34" charset="0"/>
              </a:defRPr>
            </a:lvl1pPr>
            <a:lvl2pPr marL="800130" indent="-307741">
              <a:defRPr>
                <a:solidFill>
                  <a:schemeClr val="tx1"/>
                </a:solidFill>
                <a:latin typeface="Arial" pitchFamily="34" charset="0"/>
              </a:defRPr>
            </a:lvl2pPr>
            <a:lvl3pPr marL="1230968" indent="-246194">
              <a:defRPr>
                <a:solidFill>
                  <a:schemeClr val="tx1"/>
                </a:solidFill>
                <a:latin typeface="Arial" pitchFamily="34" charset="0"/>
              </a:defRPr>
            </a:lvl3pPr>
            <a:lvl4pPr marL="1723356" indent="-246194">
              <a:defRPr>
                <a:solidFill>
                  <a:schemeClr val="tx1"/>
                </a:solidFill>
                <a:latin typeface="Arial" pitchFamily="34" charset="0"/>
              </a:defRPr>
            </a:lvl4pPr>
            <a:lvl5pPr marL="2215742" indent="-246194">
              <a:defRPr>
                <a:solidFill>
                  <a:schemeClr val="tx1"/>
                </a:solidFill>
                <a:latin typeface="Arial" pitchFamily="34" charset="0"/>
              </a:defRPr>
            </a:lvl5pPr>
            <a:lvl6pPr marL="2708129" indent="-246194" eaLnBrk="0" fontAlgn="base" hangingPunct="0">
              <a:spcBef>
                <a:spcPct val="0"/>
              </a:spcBef>
              <a:spcAft>
                <a:spcPct val="0"/>
              </a:spcAft>
              <a:defRPr>
                <a:solidFill>
                  <a:schemeClr val="tx1"/>
                </a:solidFill>
                <a:latin typeface="Arial" pitchFamily="34" charset="0"/>
              </a:defRPr>
            </a:lvl6pPr>
            <a:lvl7pPr marL="3200516" indent="-246194" eaLnBrk="0" fontAlgn="base" hangingPunct="0">
              <a:spcBef>
                <a:spcPct val="0"/>
              </a:spcBef>
              <a:spcAft>
                <a:spcPct val="0"/>
              </a:spcAft>
              <a:defRPr>
                <a:solidFill>
                  <a:schemeClr val="tx1"/>
                </a:solidFill>
                <a:latin typeface="Arial" pitchFamily="34" charset="0"/>
              </a:defRPr>
            </a:lvl7pPr>
            <a:lvl8pPr marL="3692904" indent="-246194" eaLnBrk="0" fontAlgn="base" hangingPunct="0">
              <a:spcBef>
                <a:spcPct val="0"/>
              </a:spcBef>
              <a:spcAft>
                <a:spcPct val="0"/>
              </a:spcAft>
              <a:defRPr>
                <a:solidFill>
                  <a:schemeClr val="tx1"/>
                </a:solidFill>
                <a:latin typeface="Arial" pitchFamily="34" charset="0"/>
              </a:defRPr>
            </a:lvl8pPr>
            <a:lvl9pPr marL="4185291" indent="-246194" eaLnBrk="0" fontAlgn="base" hangingPunct="0">
              <a:spcBef>
                <a:spcPct val="0"/>
              </a:spcBef>
              <a:spcAft>
                <a:spcPct val="0"/>
              </a:spcAft>
              <a:defRPr>
                <a:solidFill>
                  <a:schemeClr val="tx1"/>
                </a:solidFill>
                <a:latin typeface="Arial" pitchFamily="34" charset="0"/>
              </a:defRPr>
            </a:lvl9pPr>
          </a:lstStyle>
          <a:p>
            <a:pPr defTabSz="948507">
              <a:defRPr/>
            </a:pPr>
            <a:fld id="{4084D292-B992-4D24-BEAA-5F9EE49E4A6D}" type="slidenum">
              <a:rPr lang="en-US">
                <a:solidFill>
                  <a:prstClr val="black"/>
                </a:solidFill>
                <a:latin typeface="Times New Roman" pitchFamily="18" charset="0"/>
              </a:rPr>
              <a:pPr defTabSz="948507">
                <a:defRPr/>
              </a:pPr>
              <a:t>224</a:t>
            </a:fld>
            <a:endParaRPr lang="en-US">
              <a:solidFill>
                <a:prstClr val="black"/>
              </a:solidFill>
              <a:latin typeface="Times New Roman" pitchFamily="18" charset="0"/>
            </a:endParaRPr>
          </a:p>
        </p:txBody>
      </p:sp>
    </p:spTree>
    <p:extLst>
      <p:ext uri="{BB962C8B-B14F-4D97-AF65-F5344CB8AC3E}">
        <p14:creationId xmlns:p14="http://schemas.microsoft.com/office/powerpoint/2010/main" val="2769294933"/>
      </p:ext>
    </p:extLst>
  </p:cSld>
  <p:clrMapOvr>
    <a:masterClrMapping/>
  </p:clrMapOvr>
</p:notes>
</file>

<file path=ppt/notesSlides/notesSlide14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53D24A-DC3E-A14F-4F13-4311A52133C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71B9EB9-44EB-931C-47C1-43B4E8C9096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83ADA49-FD64-8E48-6E39-F0617CAD157C}"/>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E30A4E1-FC29-F61D-B1BF-4C480CBE0D9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B5E225C-EA32-49AA-BCE1-CBED354D9589}" type="slidenum">
              <a:rPr kumimoji="0" lang="en-US" sz="13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232</a:t>
            </a:fld>
            <a:endParaRPr kumimoji="0" lang="en-US" sz="13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076068225"/>
      </p:ext>
    </p:extLst>
  </p:cSld>
  <p:clrMapOvr>
    <a:masterClrMapping/>
  </p:clrMapOvr>
</p:notes>
</file>

<file path=ppt/notesSlides/notesSlide14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B501EE-8223-5675-5845-75EFDAA9FAC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CEEF521-BA39-5E89-0140-E1C8171CD60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F16454F-3513-86F4-5D35-751DDF7F3EE4}"/>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641A9D0A-0869-E7BC-8105-6FB5670361F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B5E225C-EA32-49AA-BCE1-CBED354D9589}" type="slidenum">
              <a:rPr kumimoji="0" lang="en-US" sz="13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233</a:t>
            </a:fld>
            <a:endParaRPr kumimoji="0" lang="en-US" sz="13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656989198"/>
      </p:ext>
    </p:extLst>
  </p:cSld>
  <p:clrMapOvr>
    <a:masterClrMapping/>
  </p:clrMapOvr>
</p:notes>
</file>

<file path=ppt/notesSlides/notesSlide14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F8DD85-DB81-D058-1255-89A4744B9E6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094045A-775B-8AF1-0B8E-156C28AA9E7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F28A2BF-392E-2490-D24D-936AAD69DD7C}"/>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4FAC70C-9127-9E52-4503-D31604B03C0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B5E225C-EA32-49AA-BCE1-CBED354D9589}" type="slidenum">
              <a:rPr kumimoji="0" lang="en-US" sz="13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234</a:t>
            </a:fld>
            <a:endParaRPr kumimoji="0" lang="en-US" sz="13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06231754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2146" name="Slide Image Placeholder 1"/>
          <p:cNvSpPr>
            <a:spLocks noGrp="1" noRot="1" noChangeAspect="1" noTextEdit="1"/>
          </p:cNvSpPr>
          <p:nvPr>
            <p:ph type="sldImg"/>
          </p:nvPr>
        </p:nvSpPr>
        <p:spPr>
          <a:xfrm>
            <a:off x="1257300" y="720725"/>
            <a:ext cx="4800600" cy="3600450"/>
          </a:xfrm>
          <a:ln/>
        </p:spPr>
      </p:sp>
      <p:sp>
        <p:nvSpPr>
          <p:cNvPr id="26214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p>
        </p:txBody>
      </p:sp>
      <p:sp>
        <p:nvSpPr>
          <p:cNvPr id="26214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Times New Roman" pitchFamily="18" charset="0"/>
              </a:defRPr>
            </a:lvl1pPr>
            <a:lvl2pPr marL="800129" indent="-307741" eaLnBrk="0" hangingPunct="0">
              <a:defRPr sz="2500">
                <a:solidFill>
                  <a:schemeClr val="tx1"/>
                </a:solidFill>
                <a:latin typeface="Times New Roman" pitchFamily="18" charset="0"/>
              </a:defRPr>
            </a:lvl2pPr>
            <a:lvl3pPr marL="1230968" indent="-246193" eaLnBrk="0" hangingPunct="0">
              <a:defRPr sz="2500">
                <a:solidFill>
                  <a:schemeClr val="tx1"/>
                </a:solidFill>
                <a:latin typeface="Times New Roman" pitchFamily="18" charset="0"/>
              </a:defRPr>
            </a:lvl3pPr>
            <a:lvl4pPr marL="1723355" indent="-246193" eaLnBrk="0" hangingPunct="0">
              <a:defRPr sz="2500">
                <a:solidFill>
                  <a:schemeClr val="tx1"/>
                </a:solidFill>
                <a:latin typeface="Times New Roman" pitchFamily="18" charset="0"/>
              </a:defRPr>
            </a:lvl4pPr>
            <a:lvl5pPr marL="2215742" indent="-246193" eaLnBrk="0" hangingPunct="0">
              <a:defRPr sz="2500">
                <a:solidFill>
                  <a:schemeClr val="tx1"/>
                </a:solidFill>
                <a:latin typeface="Times New Roman" pitchFamily="18" charset="0"/>
              </a:defRPr>
            </a:lvl5pPr>
            <a:lvl6pPr marL="2708130" indent="-246193" eaLnBrk="0" fontAlgn="base" hangingPunct="0">
              <a:spcBef>
                <a:spcPct val="0"/>
              </a:spcBef>
              <a:spcAft>
                <a:spcPct val="0"/>
              </a:spcAft>
              <a:defRPr sz="2500">
                <a:solidFill>
                  <a:schemeClr val="tx1"/>
                </a:solidFill>
                <a:latin typeface="Times New Roman" pitchFamily="18" charset="0"/>
              </a:defRPr>
            </a:lvl6pPr>
            <a:lvl7pPr marL="3200516" indent="-246193" eaLnBrk="0" fontAlgn="base" hangingPunct="0">
              <a:spcBef>
                <a:spcPct val="0"/>
              </a:spcBef>
              <a:spcAft>
                <a:spcPct val="0"/>
              </a:spcAft>
              <a:defRPr sz="2500">
                <a:solidFill>
                  <a:schemeClr val="tx1"/>
                </a:solidFill>
                <a:latin typeface="Times New Roman" pitchFamily="18" charset="0"/>
              </a:defRPr>
            </a:lvl7pPr>
            <a:lvl8pPr marL="3692904" indent="-246193" eaLnBrk="0" fontAlgn="base" hangingPunct="0">
              <a:spcBef>
                <a:spcPct val="0"/>
              </a:spcBef>
              <a:spcAft>
                <a:spcPct val="0"/>
              </a:spcAft>
              <a:defRPr sz="2500">
                <a:solidFill>
                  <a:schemeClr val="tx1"/>
                </a:solidFill>
                <a:latin typeface="Times New Roman" pitchFamily="18" charset="0"/>
              </a:defRPr>
            </a:lvl8pPr>
            <a:lvl9pPr marL="4185292" indent="-246193" eaLnBrk="0" fontAlgn="base" hangingPunct="0">
              <a:spcBef>
                <a:spcPct val="0"/>
              </a:spcBef>
              <a:spcAft>
                <a:spcPct val="0"/>
              </a:spcAft>
              <a:defRPr sz="2500">
                <a:solidFill>
                  <a:schemeClr val="tx1"/>
                </a:solidFill>
                <a:latin typeface="Times New Roman" pitchFamily="18" charset="0"/>
              </a:defRPr>
            </a:lvl9pPr>
          </a:lstStyle>
          <a:p>
            <a:pPr eaLnBrk="1" hangingPunct="1"/>
            <a:fld id="{6B3A99D4-5EAF-4CE9-9CD1-3E3FC4120439}" type="slidenum">
              <a:rPr lang="en-US" sz="1300"/>
              <a:pPr eaLnBrk="1" hangingPunct="1"/>
              <a:t>32</a:t>
            </a:fld>
            <a:endParaRPr lang="en-US" sz="1300"/>
          </a:p>
        </p:txBody>
      </p:sp>
    </p:spTree>
    <p:extLst>
      <p:ext uri="{BB962C8B-B14F-4D97-AF65-F5344CB8AC3E}">
        <p14:creationId xmlns:p14="http://schemas.microsoft.com/office/powerpoint/2010/main" val="143268384"/>
      </p:ext>
    </p:extLst>
  </p:cSld>
  <p:clrMapOvr>
    <a:masterClrMapping/>
  </p:clrMapOvr>
</p:notes>
</file>

<file path=ppt/notesSlides/notesSlide15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70FEAA-84AB-5E26-CB55-CB4B482C1B5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A336E70-2984-7949-1C39-BD7C4F97651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467A73D-EFF4-60CD-90C0-B5EBF111688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7E18B7E-DD86-EBC3-4119-9F6EAB0E499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B5E225C-EA32-49AA-BCE1-CBED354D9589}" type="slidenum">
              <a:rPr kumimoji="0" lang="en-US" sz="13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235</a:t>
            </a:fld>
            <a:endParaRPr kumimoji="0" lang="en-US" sz="13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914360164"/>
      </p:ext>
    </p:extLst>
  </p:cSld>
  <p:clrMapOvr>
    <a:masterClrMapping/>
  </p:clrMapOvr>
</p:notes>
</file>

<file path=ppt/notesSlides/notesSlide15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4CDF0D-19EB-3FF8-6D31-823259FB014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50EDB8E-2493-607C-CC84-0171658E09F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C0C357D-3CB3-571A-582C-C6D6BEFF4400}"/>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41FD7186-4F9F-597A-0AF8-4091C7CB02F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B5E225C-EA32-49AA-BCE1-CBED354D9589}" type="slidenum">
              <a:rPr kumimoji="0" lang="en-US" sz="13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237</a:t>
            </a:fld>
            <a:endParaRPr kumimoji="0" lang="en-US" sz="13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612338342"/>
      </p:ext>
    </p:extLst>
  </p:cSld>
  <p:clrMapOvr>
    <a:masterClrMapping/>
  </p:clrMapOvr>
</p:notes>
</file>

<file path=ppt/notesSlides/notesSlide15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569C08-C7FF-64AA-D7FF-E801D516B9C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1E7DCCF-D9DD-AB5F-F7BB-FF2ACBB63B9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407DC17-C29A-C9F4-EF31-DBBBE1736455}"/>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BD8E65FA-982A-12F7-F062-18839A6AEE9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B5E225C-EA32-49AA-BCE1-CBED354D9589}" type="slidenum">
              <a:rPr kumimoji="0" lang="en-US" sz="13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238</a:t>
            </a:fld>
            <a:endParaRPr kumimoji="0" lang="en-US" sz="13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86770226"/>
      </p:ext>
    </p:extLst>
  </p:cSld>
  <p:clrMapOvr>
    <a:masterClrMapping/>
  </p:clrMapOvr>
</p:notes>
</file>

<file path=ppt/notesSlides/notesSlide1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2210" name="Slide Image Placeholder 1"/>
          <p:cNvSpPr>
            <a:spLocks noGrp="1" noRot="1" noChangeAspect="1" noTextEdit="1"/>
          </p:cNvSpPr>
          <p:nvPr>
            <p:ph type="sldImg"/>
          </p:nvPr>
        </p:nvSpPr>
        <p:spPr>
          <a:ln/>
        </p:spPr>
      </p:sp>
      <p:sp>
        <p:nvSpPr>
          <p:cNvPr id="222211"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4" name="Footer Placeholder 3"/>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a:ln>
                  <a:noFill/>
                </a:ln>
                <a:solidFill>
                  <a:srgbClr val="000000"/>
                </a:solidFill>
                <a:effectLst/>
                <a:uLnTx/>
                <a:uFillTx/>
                <a:latin typeface="Calibri"/>
                <a:ea typeface="+mn-ea"/>
                <a:cs typeface="+mn-cs"/>
              </a:rPr>
              <a:t>Diabetes Educational Services© (530) 893 - 8635 </a:t>
            </a:r>
          </a:p>
        </p:txBody>
      </p:sp>
      <p:sp>
        <p:nvSpPr>
          <p:cNvPr id="5" name="Slide Number Placeholder 4"/>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92E6699-6889-418B-B80B-A010AB598EA5}" type="slidenum">
              <a:rPr kumimoji="0" lang="en-US" sz="13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247</a:t>
            </a:fld>
            <a:endParaRPr kumimoji="0" lang="en-US" sz="1300" b="0" i="0" u="none" strike="noStrike" kern="1200" cap="none" spc="0" normalizeH="0" baseline="0" noProof="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2486975593"/>
      </p:ext>
    </p:extLst>
  </p:cSld>
  <p:clrMapOvr>
    <a:masterClrMapping/>
  </p:clrMapOvr>
</p:notes>
</file>

<file path=ppt/notesSlides/notesSlide15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472C88-A8B6-625E-D0E5-045960BC6BB8}"/>
            </a:ext>
          </a:extLst>
        </p:cNvPr>
        <p:cNvGrpSpPr/>
        <p:nvPr/>
      </p:nvGrpSpPr>
      <p:grpSpPr>
        <a:xfrm>
          <a:off x="0" y="0"/>
          <a:ext cx="0" cy="0"/>
          <a:chOff x="0" y="0"/>
          <a:chExt cx="0" cy="0"/>
        </a:xfrm>
      </p:grpSpPr>
      <p:sp>
        <p:nvSpPr>
          <p:cNvPr id="222210" name="Slide Image Placeholder 1">
            <a:extLst>
              <a:ext uri="{FF2B5EF4-FFF2-40B4-BE49-F238E27FC236}">
                <a16:creationId xmlns:a16="http://schemas.microsoft.com/office/drawing/2014/main" id="{7B3BB6CD-F904-AE5B-F64B-48DC98D4E426}"/>
              </a:ext>
            </a:extLst>
          </p:cNvPr>
          <p:cNvSpPr>
            <a:spLocks noGrp="1" noRot="1" noChangeAspect="1" noTextEdit="1"/>
          </p:cNvSpPr>
          <p:nvPr>
            <p:ph type="sldImg"/>
          </p:nvPr>
        </p:nvSpPr>
        <p:spPr>
          <a:ln/>
        </p:spPr>
      </p:sp>
      <p:sp>
        <p:nvSpPr>
          <p:cNvPr id="222211" name="Notes Placeholder 2">
            <a:extLst>
              <a:ext uri="{FF2B5EF4-FFF2-40B4-BE49-F238E27FC236}">
                <a16:creationId xmlns:a16="http://schemas.microsoft.com/office/drawing/2014/main" id="{8CCD0CA5-3BC9-F98A-6AE4-A47EE426B1F8}"/>
              </a:ext>
            </a:extLst>
          </p:cNvPr>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4" name="Footer Placeholder 3">
            <a:extLst>
              <a:ext uri="{FF2B5EF4-FFF2-40B4-BE49-F238E27FC236}">
                <a16:creationId xmlns:a16="http://schemas.microsoft.com/office/drawing/2014/main" id="{59659FBD-6F7B-2010-9172-6BBC4538CF85}"/>
              </a:ext>
            </a:extLst>
          </p:cNvPr>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a:ln>
                  <a:noFill/>
                </a:ln>
                <a:solidFill>
                  <a:srgbClr val="000000"/>
                </a:solidFill>
                <a:effectLst/>
                <a:uLnTx/>
                <a:uFillTx/>
                <a:latin typeface="Calibri"/>
                <a:ea typeface="+mn-ea"/>
                <a:cs typeface="+mn-cs"/>
              </a:rPr>
              <a:t>Diabetes Educational Services© (530) 893 - 8635 </a:t>
            </a:r>
          </a:p>
        </p:txBody>
      </p:sp>
      <p:sp>
        <p:nvSpPr>
          <p:cNvPr id="5" name="Slide Number Placeholder 4">
            <a:extLst>
              <a:ext uri="{FF2B5EF4-FFF2-40B4-BE49-F238E27FC236}">
                <a16:creationId xmlns:a16="http://schemas.microsoft.com/office/drawing/2014/main" id="{AB2B004F-A3A0-8618-7471-4086C55A5DF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92E6699-6889-418B-B80B-A010AB598EA5}" type="slidenum">
              <a:rPr kumimoji="0" lang="en-US" sz="13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248</a:t>
            </a:fld>
            <a:endParaRPr kumimoji="0" lang="en-US" sz="1300" b="0" i="0" u="none" strike="noStrike" kern="1200" cap="none" spc="0" normalizeH="0" baseline="0" noProof="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885193103"/>
      </p:ext>
    </p:extLst>
  </p:cSld>
  <p:clrMapOvr>
    <a:masterClrMapping/>
  </p:clrMapOvr>
</p:notes>
</file>

<file path=ppt/notesSlides/notesSlide1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0162" name="Slide Image Placeholder 1"/>
          <p:cNvSpPr>
            <a:spLocks noGrp="1" noRot="1" noChangeAspect="1" noTextEdit="1"/>
          </p:cNvSpPr>
          <p:nvPr>
            <p:ph type="sldImg"/>
          </p:nvPr>
        </p:nvSpPr>
        <p:spPr>
          <a:ln/>
        </p:spPr>
      </p:sp>
      <p:sp>
        <p:nvSpPr>
          <p:cNvPr id="220163"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4" name="Footer Placeholder 3"/>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prstClr val="black"/>
                </a:solidFill>
                <a:effectLst/>
                <a:uLnTx/>
                <a:uFillTx/>
                <a:latin typeface="Calibri"/>
                <a:ea typeface="+mn-ea"/>
                <a:cs typeface="+mn-cs"/>
              </a:rPr>
              <a:t>Diabetes Education Services© (530) 893 - 8635 </a:t>
            </a:r>
          </a:p>
        </p:txBody>
      </p:sp>
      <p:sp>
        <p:nvSpPr>
          <p:cNvPr id="5" name="Slide Number Placeholder 4"/>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F0795C2-7471-4900-8FBA-5C237C517287}" type="slidenum">
              <a:rPr kumimoji="0" lang="en-US" sz="13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249</a:t>
            </a:fld>
            <a:endParaRPr kumimoji="0" lang="en-US" sz="13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071037876"/>
      </p:ext>
    </p:extLst>
  </p:cSld>
  <p:clrMapOvr>
    <a:masterClrMapping/>
  </p:clrMapOvr>
</p:notes>
</file>

<file path=ppt/notesSlides/notesSlide1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B5E225C-EA32-49AA-BCE1-CBED354D9589}" type="slidenum">
              <a:rPr kumimoji="0" lang="en-US" sz="13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250</a:t>
            </a:fld>
            <a:endParaRPr kumimoji="0" lang="en-US" sz="13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103086969"/>
      </p:ext>
    </p:extLst>
  </p:cSld>
  <p:clrMapOvr>
    <a:masterClrMapping/>
  </p:clrMapOvr>
</p:notes>
</file>

<file path=ppt/notesSlides/notesSlide1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p:cNvSpPr>
            <a:spLocks noGrp="1" noRot="1" noChangeAspect="1" noTextEdit="1"/>
          </p:cNvSpPr>
          <p:nvPr>
            <p:ph type="sldImg"/>
          </p:nvPr>
        </p:nvSpPr>
        <p:spPr>
          <a:ln/>
        </p:spPr>
      </p:sp>
      <p:sp>
        <p:nvSpPr>
          <p:cNvPr id="36867"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4" name="Footer Placeholder 3"/>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a:ln>
                  <a:noFill/>
                </a:ln>
                <a:solidFill>
                  <a:prstClr val="black"/>
                </a:solidFill>
                <a:effectLst/>
                <a:uLnTx/>
                <a:uFillTx/>
                <a:latin typeface="Calibri"/>
                <a:ea typeface="+mn-ea"/>
                <a:cs typeface="+mn-cs"/>
              </a:rPr>
              <a:t>Diabetes Educational Services© (530) 893 - 8635 </a:t>
            </a:r>
          </a:p>
        </p:txBody>
      </p:sp>
      <p:sp>
        <p:nvSpPr>
          <p:cNvPr id="36869" name="Slide Number Placeholder 4"/>
          <p:cNvSpPr>
            <a:spLocks noGrp="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lvl1pPr>
              <a:spcBef>
                <a:spcPct val="30000"/>
              </a:spcBef>
              <a:defRPr kumimoji="1" sz="1300">
                <a:solidFill>
                  <a:schemeClr val="tx1"/>
                </a:solidFill>
                <a:latin typeface="Times New Roman" panose="02020603050405020304" pitchFamily="18" charset="0"/>
              </a:defRPr>
            </a:lvl1pPr>
            <a:lvl2pPr marL="785257" indent="-302021">
              <a:spcBef>
                <a:spcPct val="30000"/>
              </a:spcBef>
              <a:defRPr kumimoji="1" sz="1300">
                <a:solidFill>
                  <a:schemeClr val="tx1"/>
                </a:solidFill>
                <a:latin typeface="Times New Roman" panose="02020603050405020304" pitchFamily="18" charset="0"/>
              </a:defRPr>
            </a:lvl2pPr>
            <a:lvl3pPr marL="1208088" indent="-241617">
              <a:spcBef>
                <a:spcPct val="30000"/>
              </a:spcBef>
              <a:defRPr kumimoji="1" sz="1300">
                <a:solidFill>
                  <a:schemeClr val="tx1"/>
                </a:solidFill>
                <a:latin typeface="Times New Roman" panose="02020603050405020304" pitchFamily="18" charset="0"/>
              </a:defRPr>
            </a:lvl3pPr>
            <a:lvl4pPr marL="1691323" indent="-241617">
              <a:spcBef>
                <a:spcPct val="30000"/>
              </a:spcBef>
              <a:defRPr kumimoji="1" sz="1300">
                <a:solidFill>
                  <a:schemeClr val="tx1"/>
                </a:solidFill>
                <a:latin typeface="Times New Roman" panose="02020603050405020304" pitchFamily="18" charset="0"/>
              </a:defRPr>
            </a:lvl4pPr>
            <a:lvl5pPr marL="2174559" indent="-241617">
              <a:spcBef>
                <a:spcPct val="30000"/>
              </a:spcBef>
              <a:defRPr kumimoji="1" sz="1300">
                <a:solidFill>
                  <a:schemeClr val="tx1"/>
                </a:solidFill>
                <a:latin typeface="Times New Roman" panose="02020603050405020304" pitchFamily="18" charset="0"/>
              </a:defRPr>
            </a:lvl5pPr>
            <a:lvl6pPr marL="2657795" indent="-241617" eaLnBrk="0" fontAlgn="base" hangingPunct="0">
              <a:spcBef>
                <a:spcPct val="30000"/>
              </a:spcBef>
              <a:spcAft>
                <a:spcPct val="0"/>
              </a:spcAft>
              <a:defRPr kumimoji="1" sz="1300">
                <a:solidFill>
                  <a:schemeClr val="tx1"/>
                </a:solidFill>
                <a:latin typeface="Times New Roman" panose="02020603050405020304" pitchFamily="18" charset="0"/>
              </a:defRPr>
            </a:lvl6pPr>
            <a:lvl7pPr marL="3141029" indent="-241617" eaLnBrk="0" fontAlgn="base" hangingPunct="0">
              <a:spcBef>
                <a:spcPct val="30000"/>
              </a:spcBef>
              <a:spcAft>
                <a:spcPct val="0"/>
              </a:spcAft>
              <a:defRPr kumimoji="1" sz="1300">
                <a:solidFill>
                  <a:schemeClr val="tx1"/>
                </a:solidFill>
                <a:latin typeface="Times New Roman" panose="02020603050405020304" pitchFamily="18" charset="0"/>
              </a:defRPr>
            </a:lvl7pPr>
            <a:lvl8pPr marL="3624265" indent="-241617" eaLnBrk="0" fontAlgn="base" hangingPunct="0">
              <a:spcBef>
                <a:spcPct val="30000"/>
              </a:spcBef>
              <a:spcAft>
                <a:spcPct val="0"/>
              </a:spcAft>
              <a:defRPr kumimoji="1" sz="1300">
                <a:solidFill>
                  <a:schemeClr val="tx1"/>
                </a:solidFill>
                <a:latin typeface="Times New Roman" panose="02020603050405020304" pitchFamily="18" charset="0"/>
              </a:defRPr>
            </a:lvl8pPr>
            <a:lvl9pPr marL="4107501" indent="-241617" eaLnBrk="0" fontAlgn="base" hangingPunct="0">
              <a:spcBef>
                <a:spcPct val="30000"/>
              </a:spcBef>
              <a:spcAft>
                <a:spcPct val="0"/>
              </a:spcAft>
              <a:defRPr kumimoji="1" sz="1300">
                <a:solidFill>
                  <a:schemeClr val="tx1"/>
                </a:solidFill>
                <a:latin typeface="Times New Roman" panose="02020603050405020304" pitchFamily="18" charset="0"/>
              </a:defRPr>
            </a:lvl9pPr>
          </a:lstStyle>
          <a:p>
            <a:pPr marL="0" marR="0" lvl="0" indent="0" algn="r" defTabSz="914400" rtl="0" eaLnBrk="1" fontAlgn="auto" latinLnBrk="0" hangingPunct="1">
              <a:lnSpc>
                <a:spcPct val="100000"/>
              </a:lnSpc>
              <a:spcBef>
                <a:spcPct val="0"/>
              </a:spcBef>
              <a:spcAft>
                <a:spcPts val="0"/>
              </a:spcAft>
              <a:buClrTx/>
              <a:buSzTx/>
              <a:buFontTx/>
              <a:buNone/>
              <a:tabLst/>
              <a:defRPr/>
            </a:pPr>
            <a:fld id="{426231D1-8FEC-49B9-ABBC-2F139ED3F71D}" type="slidenum">
              <a:rPr kumimoji="0" lang="en-US" sz="13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rPr>
              <a:pPr marL="0" marR="0" lvl="0" indent="0" algn="r" defTabSz="914400" rtl="0" eaLnBrk="1" fontAlgn="auto" latinLnBrk="0" hangingPunct="1">
                <a:lnSpc>
                  <a:spcPct val="100000"/>
                </a:lnSpc>
                <a:spcBef>
                  <a:spcPct val="0"/>
                </a:spcBef>
                <a:spcAft>
                  <a:spcPts val="0"/>
                </a:spcAft>
                <a:buClrTx/>
                <a:buSzTx/>
                <a:buFontTx/>
                <a:buNone/>
                <a:tabLst/>
                <a:defRPr/>
              </a:pPr>
              <a:t>251</a:t>
            </a:fld>
            <a:endParaRPr kumimoji="0" lang="en-US" sz="13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Tree>
    <p:extLst>
      <p:ext uri="{BB962C8B-B14F-4D97-AF65-F5344CB8AC3E}">
        <p14:creationId xmlns:p14="http://schemas.microsoft.com/office/powerpoint/2010/main" val="3379171420"/>
      </p:ext>
    </p:extLst>
  </p:cSld>
  <p:clrMapOvr>
    <a:masterClrMapping/>
  </p:clrMapOvr>
</p:notes>
</file>

<file path=ppt/notesSlides/notesSlide15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AE30C9-8DAF-06A8-C972-92A696310B82}"/>
            </a:ext>
          </a:extLst>
        </p:cNvPr>
        <p:cNvGrpSpPr/>
        <p:nvPr/>
      </p:nvGrpSpPr>
      <p:grpSpPr>
        <a:xfrm>
          <a:off x="0" y="0"/>
          <a:ext cx="0" cy="0"/>
          <a:chOff x="0" y="0"/>
          <a:chExt cx="0" cy="0"/>
        </a:xfrm>
      </p:grpSpPr>
      <p:sp>
        <p:nvSpPr>
          <p:cNvPr id="36866" name="Slide Image Placeholder 1">
            <a:extLst>
              <a:ext uri="{FF2B5EF4-FFF2-40B4-BE49-F238E27FC236}">
                <a16:creationId xmlns:a16="http://schemas.microsoft.com/office/drawing/2014/main" id="{3BDFA9F7-10F6-50F1-C6EC-9BA3C1A0CF7C}"/>
              </a:ext>
            </a:extLst>
          </p:cNvPr>
          <p:cNvSpPr>
            <a:spLocks noGrp="1" noRot="1" noChangeAspect="1" noTextEdit="1"/>
          </p:cNvSpPr>
          <p:nvPr>
            <p:ph type="sldImg"/>
          </p:nvPr>
        </p:nvSpPr>
        <p:spPr>
          <a:ln/>
        </p:spPr>
      </p:sp>
      <p:sp>
        <p:nvSpPr>
          <p:cNvPr id="36867" name="Notes Placeholder 2">
            <a:extLst>
              <a:ext uri="{FF2B5EF4-FFF2-40B4-BE49-F238E27FC236}">
                <a16:creationId xmlns:a16="http://schemas.microsoft.com/office/drawing/2014/main" id="{3E65B980-4B32-5B12-43D6-77671F916577}"/>
              </a:ext>
            </a:extLst>
          </p:cNvPr>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4" name="Footer Placeholder 3">
            <a:extLst>
              <a:ext uri="{FF2B5EF4-FFF2-40B4-BE49-F238E27FC236}">
                <a16:creationId xmlns:a16="http://schemas.microsoft.com/office/drawing/2014/main" id="{6CD0FDBB-E6AC-502F-B219-78909D30C466}"/>
              </a:ext>
            </a:extLst>
          </p:cNvPr>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a:ln>
                  <a:noFill/>
                </a:ln>
                <a:solidFill>
                  <a:prstClr val="black"/>
                </a:solidFill>
                <a:effectLst/>
                <a:uLnTx/>
                <a:uFillTx/>
                <a:latin typeface="Calibri"/>
                <a:ea typeface="+mn-ea"/>
                <a:cs typeface="+mn-cs"/>
              </a:rPr>
              <a:t>Diabetes Educational Services© (530) 893 - 8635 </a:t>
            </a:r>
          </a:p>
        </p:txBody>
      </p:sp>
      <p:sp>
        <p:nvSpPr>
          <p:cNvPr id="36869" name="Slide Number Placeholder 4">
            <a:extLst>
              <a:ext uri="{FF2B5EF4-FFF2-40B4-BE49-F238E27FC236}">
                <a16:creationId xmlns:a16="http://schemas.microsoft.com/office/drawing/2014/main" id="{D9241EAC-CD69-FA38-C8C9-A8C9AB40404D}"/>
              </a:ext>
            </a:extLst>
          </p:cNvPr>
          <p:cNvSpPr>
            <a:spLocks noGrp="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lvl1pPr>
              <a:spcBef>
                <a:spcPct val="30000"/>
              </a:spcBef>
              <a:defRPr kumimoji="1" sz="1300">
                <a:solidFill>
                  <a:schemeClr val="tx1"/>
                </a:solidFill>
                <a:latin typeface="Times New Roman" panose="02020603050405020304" pitchFamily="18" charset="0"/>
              </a:defRPr>
            </a:lvl1pPr>
            <a:lvl2pPr marL="785257" indent="-302021">
              <a:spcBef>
                <a:spcPct val="30000"/>
              </a:spcBef>
              <a:defRPr kumimoji="1" sz="1300">
                <a:solidFill>
                  <a:schemeClr val="tx1"/>
                </a:solidFill>
                <a:latin typeface="Times New Roman" panose="02020603050405020304" pitchFamily="18" charset="0"/>
              </a:defRPr>
            </a:lvl2pPr>
            <a:lvl3pPr marL="1208088" indent="-241617">
              <a:spcBef>
                <a:spcPct val="30000"/>
              </a:spcBef>
              <a:defRPr kumimoji="1" sz="1300">
                <a:solidFill>
                  <a:schemeClr val="tx1"/>
                </a:solidFill>
                <a:latin typeface="Times New Roman" panose="02020603050405020304" pitchFamily="18" charset="0"/>
              </a:defRPr>
            </a:lvl3pPr>
            <a:lvl4pPr marL="1691323" indent="-241617">
              <a:spcBef>
                <a:spcPct val="30000"/>
              </a:spcBef>
              <a:defRPr kumimoji="1" sz="1300">
                <a:solidFill>
                  <a:schemeClr val="tx1"/>
                </a:solidFill>
                <a:latin typeface="Times New Roman" panose="02020603050405020304" pitchFamily="18" charset="0"/>
              </a:defRPr>
            </a:lvl4pPr>
            <a:lvl5pPr marL="2174559" indent="-241617">
              <a:spcBef>
                <a:spcPct val="30000"/>
              </a:spcBef>
              <a:defRPr kumimoji="1" sz="1300">
                <a:solidFill>
                  <a:schemeClr val="tx1"/>
                </a:solidFill>
                <a:latin typeface="Times New Roman" panose="02020603050405020304" pitchFamily="18" charset="0"/>
              </a:defRPr>
            </a:lvl5pPr>
            <a:lvl6pPr marL="2657795" indent="-241617" eaLnBrk="0" fontAlgn="base" hangingPunct="0">
              <a:spcBef>
                <a:spcPct val="30000"/>
              </a:spcBef>
              <a:spcAft>
                <a:spcPct val="0"/>
              </a:spcAft>
              <a:defRPr kumimoji="1" sz="1300">
                <a:solidFill>
                  <a:schemeClr val="tx1"/>
                </a:solidFill>
                <a:latin typeface="Times New Roman" panose="02020603050405020304" pitchFamily="18" charset="0"/>
              </a:defRPr>
            </a:lvl6pPr>
            <a:lvl7pPr marL="3141029" indent="-241617" eaLnBrk="0" fontAlgn="base" hangingPunct="0">
              <a:spcBef>
                <a:spcPct val="30000"/>
              </a:spcBef>
              <a:spcAft>
                <a:spcPct val="0"/>
              </a:spcAft>
              <a:defRPr kumimoji="1" sz="1300">
                <a:solidFill>
                  <a:schemeClr val="tx1"/>
                </a:solidFill>
                <a:latin typeface="Times New Roman" panose="02020603050405020304" pitchFamily="18" charset="0"/>
              </a:defRPr>
            </a:lvl7pPr>
            <a:lvl8pPr marL="3624265" indent="-241617" eaLnBrk="0" fontAlgn="base" hangingPunct="0">
              <a:spcBef>
                <a:spcPct val="30000"/>
              </a:spcBef>
              <a:spcAft>
                <a:spcPct val="0"/>
              </a:spcAft>
              <a:defRPr kumimoji="1" sz="1300">
                <a:solidFill>
                  <a:schemeClr val="tx1"/>
                </a:solidFill>
                <a:latin typeface="Times New Roman" panose="02020603050405020304" pitchFamily="18" charset="0"/>
              </a:defRPr>
            </a:lvl8pPr>
            <a:lvl9pPr marL="4107501" indent="-241617" eaLnBrk="0" fontAlgn="base" hangingPunct="0">
              <a:spcBef>
                <a:spcPct val="30000"/>
              </a:spcBef>
              <a:spcAft>
                <a:spcPct val="0"/>
              </a:spcAft>
              <a:defRPr kumimoji="1" sz="1300">
                <a:solidFill>
                  <a:schemeClr val="tx1"/>
                </a:solidFill>
                <a:latin typeface="Times New Roman" panose="02020603050405020304" pitchFamily="18" charset="0"/>
              </a:defRPr>
            </a:lvl9pPr>
          </a:lstStyle>
          <a:p>
            <a:pPr marL="0" marR="0" lvl="0" indent="0" algn="r" defTabSz="914400" rtl="0" eaLnBrk="1" fontAlgn="auto" latinLnBrk="0" hangingPunct="1">
              <a:lnSpc>
                <a:spcPct val="100000"/>
              </a:lnSpc>
              <a:spcBef>
                <a:spcPct val="0"/>
              </a:spcBef>
              <a:spcAft>
                <a:spcPts val="0"/>
              </a:spcAft>
              <a:buClrTx/>
              <a:buSzTx/>
              <a:buFontTx/>
              <a:buNone/>
              <a:tabLst/>
              <a:defRPr/>
            </a:pPr>
            <a:fld id="{426231D1-8FEC-49B9-ABBC-2F139ED3F71D}" type="slidenum">
              <a:rPr kumimoji="0" lang="en-US" sz="13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rPr>
              <a:pPr marL="0" marR="0" lvl="0" indent="0" algn="r" defTabSz="914400" rtl="0" eaLnBrk="1" fontAlgn="auto" latinLnBrk="0" hangingPunct="1">
                <a:lnSpc>
                  <a:spcPct val="100000"/>
                </a:lnSpc>
                <a:spcBef>
                  <a:spcPct val="0"/>
                </a:spcBef>
                <a:spcAft>
                  <a:spcPts val="0"/>
                </a:spcAft>
                <a:buClrTx/>
                <a:buSzTx/>
                <a:buFontTx/>
                <a:buNone/>
                <a:tabLst/>
                <a:defRPr/>
              </a:pPr>
              <a:t>252</a:t>
            </a:fld>
            <a:endParaRPr kumimoji="0" lang="en-US" sz="13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Tree>
    <p:extLst>
      <p:ext uri="{BB962C8B-B14F-4D97-AF65-F5344CB8AC3E}">
        <p14:creationId xmlns:p14="http://schemas.microsoft.com/office/powerpoint/2010/main" val="2716163446"/>
      </p:ext>
    </p:extLst>
  </p:cSld>
  <p:clrMapOvr>
    <a:masterClrMapping/>
  </p:clrMapOvr>
</p:notes>
</file>

<file path=ppt/notesSlides/notesSlide1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a:extLst>
              <a:ext uri="{FF2B5EF4-FFF2-40B4-BE49-F238E27FC236}">
                <a16:creationId xmlns:a16="http://schemas.microsoft.com/office/drawing/2014/main" id="{F544AD17-A901-4A16-BB50-00C0D4D7D8FA}"/>
              </a:ext>
            </a:extLst>
          </p:cNvPr>
          <p:cNvSpPr>
            <a:spLocks noGrp="1" noRot="1" noChangeAspect="1" noTextEdit="1"/>
          </p:cNvSpPr>
          <p:nvPr>
            <p:ph type="sldImg"/>
          </p:nvPr>
        </p:nvSpPr>
        <p:spPr bwMode="auto">
          <a:xfrm>
            <a:off x="1620838" y="1217613"/>
            <a:ext cx="4391025" cy="329247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987" name="Notes Placeholder 2">
            <a:extLst>
              <a:ext uri="{FF2B5EF4-FFF2-40B4-BE49-F238E27FC236}">
                <a16:creationId xmlns:a16="http://schemas.microsoft.com/office/drawing/2014/main" id="{2414A60C-5720-49C1-9E89-305A000CCC8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dirty="0"/>
          </a:p>
        </p:txBody>
      </p:sp>
      <p:sp>
        <p:nvSpPr>
          <p:cNvPr id="41988" name="Slide Number Placeholder 3">
            <a:extLst>
              <a:ext uri="{FF2B5EF4-FFF2-40B4-BE49-F238E27FC236}">
                <a16:creationId xmlns:a16="http://schemas.microsoft.com/office/drawing/2014/main" id="{C8B13C2A-A916-410F-B6A8-9B58CE12D415}"/>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813477" indent="-312876">
              <a:spcBef>
                <a:spcPct val="30000"/>
              </a:spcBef>
              <a:defRPr sz="1200">
                <a:solidFill>
                  <a:schemeClr val="tx1"/>
                </a:solidFill>
                <a:latin typeface="Calibri" panose="020F0502020204030204" pitchFamily="34" charset="0"/>
              </a:defRPr>
            </a:lvl2pPr>
            <a:lvl3pPr marL="1253150" indent="-250300">
              <a:spcBef>
                <a:spcPct val="30000"/>
              </a:spcBef>
              <a:defRPr sz="1200">
                <a:solidFill>
                  <a:schemeClr val="tx1"/>
                </a:solidFill>
                <a:latin typeface="Calibri" panose="020F0502020204030204" pitchFamily="34" charset="0"/>
              </a:defRPr>
            </a:lvl3pPr>
            <a:lvl4pPr marL="1753751" indent="-250300">
              <a:spcBef>
                <a:spcPct val="30000"/>
              </a:spcBef>
              <a:defRPr sz="1200">
                <a:solidFill>
                  <a:schemeClr val="tx1"/>
                </a:solidFill>
                <a:latin typeface="Calibri" panose="020F0502020204030204" pitchFamily="34" charset="0"/>
              </a:defRPr>
            </a:lvl4pPr>
            <a:lvl5pPr marL="2255998" indent="-250300">
              <a:spcBef>
                <a:spcPct val="30000"/>
              </a:spcBef>
              <a:defRPr sz="1200">
                <a:solidFill>
                  <a:schemeClr val="tx1"/>
                </a:solidFill>
                <a:latin typeface="Calibri" panose="020F0502020204030204" pitchFamily="34" charset="0"/>
              </a:defRPr>
            </a:lvl5pPr>
            <a:lvl6pPr marL="2730251" indent="-250300" eaLnBrk="0" fontAlgn="base" hangingPunct="0">
              <a:spcBef>
                <a:spcPct val="30000"/>
              </a:spcBef>
              <a:spcAft>
                <a:spcPct val="0"/>
              </a:spcAft>
              <a:defRPr sz="1200">
                <a:solidFill>
                  <a:schemeClr val="tx1"/>
                </a:solidFill>
                <a:latin typeface="Calibri" panose="020F0502020204030204" pitchFamily="34" charset="0"/>
              </a:defRPr>
            </a:lvl6pPr>
            <a:lvl7pPr marL="3204505" indent="-250300" eaLnBrk="0" fontAlgn="base" hangingPunct="0">
              <a:spcBef>
                <a:spcPct val="30000"/>
              </a:spcBef>
              <a:spcAft>
                <a:spcPct val="0"/>
              </a:spcAft>
              <a:defRPr sz="1200">
                <a:solidFill>
                  <a:schemeClr val="tx1"/>
                </a:solidFill>
                <a:latin typeface="Calibri" panose="020F0502020204030204" pitchFamily="34" charset="0"/>
              </a:defRPr>
            </a:lvl7pPr>
            <a:lvl8pPr marL="3678759" indent="-250300" eaLnBrk="0" fontAlgn="base" hangingPunct="0">
              <a:spcBef>
                <a:spcPct val="30000"/>
              </a:spcBef>
              <a:spcAft>
                <a:spcPct val="0"/>
              </a:spcAft>
              <a:defRPr sz="1200">
                <a:solidFill>
                  <a:schemeClr val="tx1"/>
                </a:solidFill>
                <a:latin typeface="Calibri" panose="020F0502020204030204" pitchFamily="34" charset="0"/>
              </a:defRPr>
            </a:lvl8pPr>
            <a:lvl9pPr marL="4153012" indent="-2503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CE65D985-1AB0-436F-A5AC-1CA8A81F3C1A}" type="slidenum">
              <a:rPr lang="en-US" altLang="en-US" sz="1300"/>
              <a:pPr>
                <a:spcBef>
                  <a:spcPct val="0"/>
                </a:spcBef>
              </a:pPr>
              <a:t>253</a:t>
            </a:fld>
            <a:endParaRPr lang="en-US" altLang="en-US" sz="1300"/>
          </a:p>
        </p:txBody>
      </p:sp>
    </p:spTree>
    <p:extLst>
      <p:ext uri="{BB962C8B-B14F-4D97-AF65-F5344CB8AC3E}">
        <p14:creationId xmlns:p14="http://schemas.microsoft.com/office/powerpoint/2010/main" val="157733914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Image Placeholder 1"/>
          <p:cNvSpPr>
            <a:spLocks noGrp="1" noRot="1" noChangeAspect="1" noTextEdit="1"/>
          </p:cNvSpPr>
          <p:nvPr>
            <p:ph type="sldImg"/>
          </p:nvPr>
        </p:nvSpPr>
        <p:spPr>
          <a:ln/>
        </p:spPr>
      </p:sp>
      <p:sp>
        <p:nvSpPr>
          <p:cNvPr id="7065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
        <p:nvSpPr>
          <p:cNvPr id="7066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Times New Roman" panose="02020603050405020304" pitchFamily="18" charset="0"/>
              </a:defRPr>
            </a:lvl1pPr>
            <a:lvl2pPr marL="742950" indent="-285750">
              <a:spcBef>
                <a:spcPct val="30000"/>
              </a:spcBef>
              <a:defRPr kumimoji="1" sz="1200">
                <a:solidFill>
                  <a:schemeClr val="tx1"/>
                </a:solidFill>
                <a:latin typeface="Times New Roman" panose="02020603050405020304" pitchFamily="18" charset="0"/>
              </a:defRPr>
            </a:lvl2pPr>
            <a:lvl3pPr marL="1143000" indent="-228600">
              <a:spcBef>
                <a:spcPct val="30000"/>
              </a:spcBef>
              <a:defRPr kumimoji="1" sz="1200">
                <a:solidFill>
                  <a:schemeClr val="tx1"/>
                </a:solidFill>
                <a:latin typeface="Times New Roman" panose="02020603050405020304" pitchFamily="18" charset="0"/>
              </a:defRPr>
            </a:lvl3pPr>
            <a:lvl4pPr marL="1600200" indent="-228600">
              <a:spcBef>
                <a:spcPct val="30000"/>
              </a:spcBef>
              <a:defRPr kumimoji="1" sz="1200">
                <a:solidFill>
                  <a:schemeClr val="tx1"/>
                </a:solidFill>
                <a:latin typeface="Times New Roman" panose="02020603050405020304" pitchFamily="18" charset="0"/>
              </a:defRPr>
            </a:lvl4pPr>
            <a:lvl5pPr marL="2057400" indent="-228600">
              <a:spcBef>
                <a:spcPct val="30000"/>
              </a:spcBef>
              <a:defRPr kumimoji="1"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kumimoji="1"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kumimoji="1"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kumimoji="1"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kumimoji="1" sz="1200">
                <a:solidFill>
                  <a:schemeClr val="tx1"/>
                </a:solidFill>
                <a:latin typeface="Times New Roman" panose="02020603050405020304" pitchFamily="18"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C63E348F-EB3B-4D43-B4BF-56669BADA879}" type="slidenum">
              <a:rPr kumimoji="0" lang="en-US" altLang="en-US" sz="13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35</a:t>
            </a:fld>
            <a:endParaRPr kumimoji="0" lang="en-US" altLang="en-US" sz="13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endParaRPr>
          </a:p>
        </p:txBody>
      </p:sp>
    </p:spTree>
    <p:extLst>
      <p:ext uri="{BB962C8B-B14F-4D97-AF65-F5344CB8AC3E}">
        <p14:creationId xmlns:p14="http://schemas.microsoft.com/office/powerpoint/2010/main" val="3420771989"/>
      </p:ext>
    </p:extLst>
  </p:cSld>
  <p:clrMapOvr>
    <a:masterClrMapping/>
  </p:clrMapOvr>
</p:notes>
</file>

<file path=ppt/notesSlides/notesSlide16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A5CE65-1F00-1B78-FDFC-20D4C3AB1E44}"/>
            </a:ext>
          </a:extLst>
        </p:cNvPr>
        <p:cNvGrpSpPr/>
        <p:nvPr/>
      </p:nvGrpSpPr>
      <p:grpSpPr>
        <a:xfrm>
          <a:off x="0" y="0"/>
          <a:ext cx="0" cy="0"/>
          <a:chOff x="0" y="0"/>
          <a:chExt cx="0" cy="0"/>
        </a:xfrm>
      </p:grpSpPr>
      <p:sp>
        <p:nvSpPr>
          <p:cNvPr id="290818" name="Rectangle 7">
            <a:extLst>
              <a:ext uri="{FF2B5EF4-FFF2-40B4-BE49-F238E27FC236}">
                <a16:creationId xmlns:a16="http://schemas.microsoft.com/office/drawing/2014/main" id="{5548DA9F-EFF8-DDA7-9903-666145BDB669}"/>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600">
                <a:solidFill>
                  <a:schemeClr val="tx1"/>
                </a:solidFill>
                <a:latin typeface="Times New Roman" pitchFamily="18" charset="0"/>
              </a:defRPr>
            </a:lvl1pPr>
            <a:lvl2pPr marL="829974" indent="-319220" eaLnBrk="0" hangingPunct="0">
              <a:defRPr sz="2600">
                <a:solidFill>
                  <a:schemeClr val="tx1"/>
                </a:solidFill>
                <a:latin typeface="Times New Roman" pitchFamily="18" charset="0"/>
              </a:defRPr>
            </a:lvl2pPr>
            <a:lvl3pPr marL="1276883" indent="-255376" eaLnBrk="0" hangingPunct="0">
              <a:defRPr sz="2600">
                <a:solidFill>
                  <a:schemeClr val="tx1"/>
                </a:solidFill>
                <a:latin typeface="Times New Roman" pitchFamily="18" charset="0"/>
              </a:defRPr>
            </a:lvl3pPr>
            <a:lvl4pPr marL="1787636" indent="-255376" eaLnBrk="0" hangingPunct="0">
              <a:defRPr sz="2600">
                <a:solidFill>
                  <a:schemeClr val="tx1"/>
                </a:solidFill>
                <a:latin typeface="Times New Roman" pitchFamily="18" charset="0"/>
              </a:defRPr>
            </a:lvl4pPr>
            <a:lvl5pPr marL="2298389" indent="-255376" eaLnBrk="0" hangingPunct="0">
              <a:defRPr sz="2600">
                <a:solidFill>
                  <a:schemeClr val="tx1"/>
                </a:solidFill>
                <a:latin typeface="Times New Roman" pitchFamily="18" charset="0"/>
              </a:defRPr>
            </a:lvl5pPr>
            <a:lvl6pPr marL="2809143" indent="-255376" eaLnBrk="0" fontAlgn="base" hangingPunct="0">
              <a:spcBef>
                <a:spcPct val="0"/>
              </a:spcBef>
              <a:spcAft>
                <a:spcPct val="0"/>
              </a:spcAft>
              <a:defRPr sz="2600">
                <a:solidFill>
                  <a:schemeClr val="tx1"/>
                </a:solidFill>
                <a:latin typeface="Times New Roman" pitchFamily="18" charset="0"/>
              </a:defRPr>
            </a:lvl6pPr>
            <a:lvl7pPr marL="3319895" indent="-255376" eaLnBrk="0" fontAlgn="base" hangingPunct="0">
              <a:spcBef>
                <a:spcPct val="0"/>
              </a:spcBef>
              <a:spcAft>
                <a:spcPct val="0"/>
              </a:spcAft>
              <a:defRPr sz="2600">
                <a:solidFill>
                  <a:schemeClr val="tx1"/>
                </a:solidFill>
                <a:latin typeface="Times New Roman" pitchFamily="18" charset="0"/>
              </a:defRPr>
            </a:lvl7pPr>
            <a:lvl8pPr marL="3830649" indent="-255376" eaLnBrk="0" fontAlgn="base" hangingPunct="0">
              <a:spcBef>
                <a:spcPct val="0"/>
              </a:spcBef>
              <a:spcAft>
                <a:spcPct val="0"/>
              </a:spcAft>
              <a:defRPr sz="2600">
                <a:solidFill>
                  <a:schemeClr val="tx1"/>
                </a:solidFill>
                <a:latin typeface="Times New Roman" pitchFamily="18" charset="0"/>
              </a:defRPr>
            </a:lvl8pPr>
            <a:lvl9pPr marL="4341403" indent="-255376" eaLnBrk="0" fontAlgn="base" hangingPunct="0">
              <a:spcBef>
                <a:spcPct val="0"/>
              </a:spcBef>
              <a:spcAft>
                <a:spcPct val="0"/>
              </a:spcAft>
              <a:defRPr sz="2600">
                <a:solidFill>
                  <a:schemeClr val="tx1"/>
                </a:solidFill>
                <a:latin typeface="Times New Roman" pitchFamily="18" charset="0"/>
              </a:defRPr>
            </a:lvl9pPr>
          </a:lstStyle>
          <a:p>
            <a:pPr eaLnBrk="1" hangingPunct="1"/>
            <a:fld id="{CEB75143-B810-4467-B3F7-B829CB5BE84A}" type="slidenum">
              <a:rPr lang="en-US" sz="1300"/>
              <a:pPr eaLnBrk="1" hangingPunct="1"/>
              <a:t>254</a:t>
            </a:fld>
            <a:endParaRPr lang="en-US" sz="1300"/>
          </a:p>
        </p:txBody>
      </p:sp>
      <p:sp>
        <p:nvSpPr>
          <p:cNvPr id="290819" name="Rectangle 7">
            <a:extLst>
              <a:ext uri="{FF2B5EF4-FFF2-40B4-BE49-F238E27FC236}">
                <a16:creationId xmlns:a16="http://schemas.microsoft.com/office/drawing/2014/main" id="{60802180-3C38-59B9-E0A2-BFF2E61D45B4}"/>
              </a:ext>
            </a:extLst>
          </p:cNvPr>
          <p:cNvSpPr txBox="1">
            <a:spLocks noGrp="1" noChangeArrowheads="1"/>
          </p:cNvSpPr>
          <p:nvPr/>
        </p:nvSpPr>
        <p:spPr bwMode="auto">
          <a:xfrm>
            <a:off x="4421632" y="9603450"/>
            <a:ext cx="3381248" cy="500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01783" tIns="50891" rIns="101783" bIns="50891" anchor="b"/>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eaLnBrk="1" hangingPunct="1"/>
            <a:fld id="{BAC57BA4-783E-46DC-9EE6-D0C57C3B05DB}" type="slidenum">
              <a:rPr lang="en-US" sz="1300"/>
              <a:pPr algn="r" eaLnBrk="1" hangingPunct="1"/>
              <a:t>254</a:t>
            </a:fld>
            <a:endParaRPr lang="en-US" sz="1300"/>
          </a:p>
        </p:txBody>
      </p:sp>
      <p:sp>
        <p:nvSpPr>
          <p:cNvPr id="290820" name="Slide Image Placeholder 1">
            <a:extLst>
              <a:ext uri="{FF2B5EF4-FFF2-40B4-BE49-F238E27FC236}">
                <a16:creationId xmlns:a16="http://schemas.microsoft.com/office/drawing/2014/main" id="{C6E9EA48-0CF6-CE81-4C47-77969102342E}"/>
              </a:ext>
            </a:extLst>
          </p:cNvPr>
          <p:cNvSpPr>
            <a:spLocks noGrp="1" noRot="1" noChangeAspect="1" noTextEdit="1"/>
          </p:cNvSpPr>
          <p:nvPr>
            <p:ph type="sldImg"/>
          </p:nvPr>
        </p:nvSpPr>
        <p:spPr>
          <a:xfrm>
            <a:off x="1338263" y="744538"/>
            <a:ext cx="4956175" cy="3717925"/>
          </a:xfrm>
          <a:ln/>
        </p:spPr>
      </p:sp>
      <p:sp>
        <p:nvSpPr>
          <p:cNvPr id="290821" name="Notes Placeholder 2">
            <a:extLst>
              <a:ext uri="{FF2B5EF4-FFF2-40B4-BE49-F238E27FC236}">
                <a16:creationId xmlns:a16="http://schemas.microsoft.com/office/drawing/2014/main" id="{2260B94D-100B-3909-FE08-F2A60C2142CE}"/>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b="1" dirty="0" err="1"/>
              <a:t>ummary</a:t>
            </a:r>
            <a:r>
              <a:rPr lang="en-US" b="1" dirty="0"/>
              <a:t>: The Noxious Nine in Diabetes Pathophysiology</a:t>
            </a:r>
          </a:p>
          <a:p>
            <a:r>
              <a:rPr lang="en-US" dirty="0"/>
              <a:t>Ralph A. DeFronzo expanded his earlier conceptual model of diabetes—known as the </a:t>
            </a:r>
            <a:r>
              <a:rPr lang="en-US" i="1" dirty="0"/>
              <a:t>Ominous Octet</a:t>
            </a:r>
            <a:r>
              <a:rPr lang="en-US" dirty="0"/>
              <a:t>—to include a ninth element: </a:t>
            </a:r>
            <a:r>
              <a:rPr lang="en-US" b="1" dirty="0"/>
              <a:t>hypercortisolism</a:t>
            </a:r>
            <a:r>
              <a:rPr lang="en-US" dirty="0"/>
              <a:t>. This updated framework is referred to as the </a:t>
            </a:r>
            <a:r>
              <a:rPr lang="en-US" b="1" dirty="0"/>
              <a:t>Noxious Nine</a:t>
            </a:r>
            <a:r>
              <a:rPr lang="en-US" dirty="0"/>
              <a:t>, highlighting the important role of cortisol dysregulation in difficult-to-control type 2 diabetes </a:t>
            </a:r>
            <a:r>
              <a:rPr lang="en-US" dirty="0">
                <a:hlinkClick r:id="rId3"/>
              </a:rPr>
              <a:t>currentsciencedaily.com+8HCP Live+8HCP Live+8</a:t>
            </a:r>
            <a:r>
              <a:rPr lang="en-US" dirty="0"/>
              <a:t>.</a:t>
            </a:r>
          </a:p>
          <a:p>
            <a:r>
              <a:rPr lang="en-US" dirty="0"/>
              <a:t>Recent research, including the CATALYST trial, shows that </a:t>
            </a:r>
            <a:r>
              <a:rPr lang="en-US" b="1" dirty="0"/>
              <a:t>about 24% of patients with difficult-to-control T2D</a:t>
            </a:r>
            <a:r>
              <a:rPr lang="en-US" dirty="0"/>
              <a:t> have underlying hypercortisolism. Treating this condition with </a:t>
            </a:r>
            <a:r>
              <a:rPr lang="en-US" b="1" dirty="0"/>
              <a:t>mifepristone</a:t>
            </a:r>
            <a:r>
              <a:rPr lang="en-US" dirty="0"/>
              <a:t>, a glucocorticoid receptor antagonist, led to significant improvements in HbA1c—averaging around a </a:t>
            </a:r>
            <a:r>
              <a:rPr lang="en-US" b="1" dirty="0"/>
              <a:t>1.5% reduction</a:t>
            </a:r>
            <a:r>
              <a:rPr lang="en-US" dirty="0"/>
              <a:t> </a:t>
            </a:r>
            <a:r>
              <a:rPr lang="en-US" dirty="0">
                <a:hlinkClick r:id="rId3"/>
              </a:rPr>
              <a:t>pmc.ncbi.nlm.nih.gov+3HCP Live+3medscape.com+3</a:t>
            </a:r>
            <a:r>
              <a:rPr lang="en-US" dirty="0"/>
              <a:t>.</a:t>
            </a:r>
          </a:p>
          <a:p>
            <a:r>
              <a:rPr lang="en-US" dirty="0"/>
              <a:t>These findings emphasize the importance of recognizing hypercortisolism in T2D care and suggest that addressing it may help improve glycemic and metabolic control in a subset of patients.</a:t>
            </a:r>
          </a:p>
          <a:p>
            <a:endParaRPr lang="en-US" dirty="0"/>
          </a:p>
        </p:txBody>
      </p:sp>
      <p:sp>
        <p:nvSpPr>
          <p:cNvPr id="290822" name="Footer Placeholder 3">
            <a:extLst>
              <a:ext uri="{FF2B5EF4-FFF2-40B4-BE49-F238E27FC236}">
                <a16:creationId xmlns:a16="http://schemas.microsoft.com/office/drawing/2014/main" id="{FDED1064-2347-8F58-C9A8-C358C5718B14}"/>
              </a:ext>
            </a:extLst>
          </p:cNvPr>
          <p:cNvSpPr>
            <a:spLocks noGrp="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600">
                <a:solidFill>
                  <a:schemeClr val="tx1"/>
                </a:solidFill>
                <a:latin typeface="Times New Roman" pitchFamily="18" charset="0"/>
              </a:defRPr>
            </a:lvl1pPr>
            <a:lvl2pPr marL="829974" indent="-319220" eaLnBrk="0" hangingPunct="0">
              <a:defRPr sz="2600">
                <a:solidFill>
                  <a:schemeClr val="tx1"/>
                </a:solidFill>
                <a:latin typeface="Times New Roman" pitchFamily="18" charset="0"/>
              </a:defRPr>
            </a:lvl2pPr>
            <a:lvl3pPr marL="1276883" indent="-255376" eaLnBrk="0" hangingPunct="0">
              <a:defRPr sz="2600">
                <a:solidFill>
                  <a:schemeClr val="tx1"/>
                </a:solidFill>
                <a:latin typeface="Times New Roman" pitchFamily="18" charset="0"/>
              </a:defRPr>
            </a:lvl3pPr>
            <a:lvl4pPr marL="1787636" indent="-255376" eaLnBrk="0" hangingPunct="0">
              <a:defRPr sz="2600">
                <a:solidFill>
                  <a:schemeClr val="tx1"/>
                </a:solidFill>
                <a:latin typeface="Times New Roman" pitchFamily="18" charset="0"/>
              </a:defRPr>
            </a:lvl4pPr>
            <a:lvl5pPr marL="2298389" indent="-255376" eaLnBrk="0" hangingPunct="0">
              <a:defRPr sz="2600">
                <a:solidFill>
                  <a:schemeClr val="tx1"/>
                </a:solidFill>
                <a:latin typeface="Times New Roman" pitchFamily="18" charset="0"/>
              </a:defRPr>
            </a:lvl5pPr>
            <a:lvl6pPr marL="2809143" indent="-255376" eaLnBrk="0" fontAlgn="base" hangingPunct="0">
              <a:spcBef>
                <a:spcPct val="0"/>
              </a:spcBef>
              <a:spcAft>
                <a:spcPct val="0"/>
              </a:spcAft>
              <a:defRPr sz="2600">
                <a:solidFill>
                  <a:schemeClr val="tx1"/>
                </a:solidFill>
                <a:latin typeface="Times New Roman" pitchFamily="18" charset="0"/>
              </a:defRPr>
            </a:lvl6pPr>
            <a:lvl7pPr marL="3319895" indent="-255376" eaLnBrk="0" fontAlgn="base" hangingPunct="0">
              <a:spcBef>
                <a:spcPct val="0"/>
              </a:spcBef>
              <a:spcAft>
                <a:spcPct val="0"/>
              </a:spcAft>
              <a:defRPr sz="2600">
                <a:solidFill>
                  <a:schemeClr val="tx1"/>
                </a:solidFill>
                <a:latin typeface="Times New Roman" pitchFamily="18" charset="0"/>
              </a:defRPr>
            </a:lvl7pPr>
            <a:lvl8pPr marL="3830649" indent="-255376" eaLnBrk="0" fontAlgn="base" hangingPunct="0">
              <a:spcBef>
                <a:spcPct val="0"/>
              </a:spcBef>
              <a:spcAft>
                <a:spcPct val="0"/>
              </a:spcAft>
              <a:defRPr sz="2600">
                <a:solidFill>
                  <a:schemeClr val="tx1"/>
                </a:solidFill>
                <a:latin typeface="Times New Roman" pitchFamily="18" charset="0"/>
              </a:defRPr>
            </a:lvl8pPr>
            <a:lvl9pPr marL="4341403" indent="-255376" eaLnBrk="0" fontAlgn="base" hangingPunct="0">
              <a:spcBef>
                <a:spcPct val="0"/>
              </a:spcBef>
              <a:spcAft>
                <a:spcPct val="0"/>
              </a:spcAft>
              <a:defRPr sz="2600">
                <a:solidFill>
                  <a:schemeClr val="tx1"/>
                </a:solidFill>
                <a:latin typeface="Times New Roman" pitchFamily="18" charset="0"/>
              </a:defRPr>
            </a:lvl9pPr>
          </a:lstStyle>
          <a:p>
            <a:pPr eaLnBrk="1" hangingPunct="1"/>
            <a:r>
              <a:rPr lang="en-US" sz="1300"/>
              <a:t>Diabetes Educational Services© (530) 893 - 8635 </a:t>
            </a:r>
          </a:p>
        </p:txBody>
      </p:sp>
      <p:sp>
        <p:nvSpPr>
          <p:cNvPr id="290823" name="Slide Number Placeholder 4">
            <a:extLst>
              <a:ext uri="{FF2B5EF4-FFF2-40B4-BE49-F238E27FC236}">
                <a16:creationId xmlns:a16="http://schemas.microsoft.com/office/drawing/2014/main" id="{72DFEBAB-403D-F5D5-20A5-322DB36A8D78}"/>
              </a:ext>
            </a:extLst>
          </p:cNvPr>
          <p:cNvSpPr txBox="1">
            <a:spLocks noGrp="1"/>
          </p:cNvSpPr>
          <p:nvPr/>
        </p:nvSpPr>
        <p:spPr bwMode="auto">
          <a:xfrm>
            <a:off x="4421632" y="9603450"/>
            <a:ext cx="3381248" cy="500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01783" tIns="50891" rIns="101783" bIns="50891" anchor="b"/>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eaLnBrk="1" hangingPunct="1"/>
            <a:fld id="{C388D57E-B763-4DF5-8799-4B6B40A9E5A7}" type="slidenum">
              <a:rPr lang="en-US" sz="1300"/>
              <a:pPr algn="r" eaLnBrk="1" hangingPunct="1"/>
              <a:t>254</a:t>
            </a:fld>
            <a:endParaRPr lang="en-US" sz="1300"/>
          </a:p>
        </p:txBody>
      </p:sp>
    </p:spTree>
    <p:extLst>
      <p:ext uri="{BB962C8B-B14F-4D97-AF65-F5344CB8AC3E}">
        <p14:creationId xmlns:p14="http://schemas.microsoft.com/office/powerpoint/2010/main" val="790080333"/>
      </p:ext>
    </p:extLst>
  </p:cSld>
  <p:clrMapOvr>
    <a:masterClrMapping/>
  </p:clrMapOvr>
</p:notes>
</file>

<file path=ppt/notesSlides/notesSlide1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B5E225C-EA32-49AA-BCE1-CBED354D9589}" type="slidenum">
              <a:rPr lang="en-US" smtClean="0"/>
              <a:t>255</a:t>
            </a:fld>
            <a:endParaRPr lang="en-US"/>
          </a:p>
        </p:txBody>
      </p:sp>
    </p:spTree>
    <p:extLst>
      <p:ext uri="{BB962C8B-B14F-4D97-AF65-F5344CB8AC3E}">
        <p14:creationId xmlns:p14="http://schemas.microsoft.com/office/powerpoint/2010/main" val="3986317969"/>
      </p:ext>
    </p:extLst>
  </p:cSld>
  <p:clrMapOvr>
    <a:masterClrMapping/>
  </p:clrMapOvr>
</p:notes>
</file>

<file path=ppt/notesSlides/notesSlide1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30716EE-8306-1C49-AE04-BF3D314C8941}" type="slidenum">
              <a:rPr lang="en-US" smtClean="0"/>
              <a:t>256</a:t>
            </a:fld>
            <a:endParaRPr lang="en-US"/>
          </a:p>
        </p:txBody>
      </p:sp>
    </p:spTree>
    <p:extLst>
      <p:ext uri="{BB962C8B-B14F-4D97-AF65-F5344CB8AC3E}">
        <p14:creationId xmlns:p14="http://schemas.microsoft.com/office/powerpoint/2010/main" val="3712391135"/>
      </p:ext>
    </p:extLst>
  </p:cSld>
  <p:clrMapOvr>
    <a:masterClrMapping/>
  </p:clrMapOvr>
</p:notes>
</file>

<file path=ppt/notesSlides/notesSlide16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F8B019-6472-A15C-3529-550C9F0977B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31ECA64-1650-B775-E820-F3FD7A43CBD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9632BEB-973F-0614-5AC0-6CD080D73F1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187A78D-D0B0-E32E-56C9-39A8E1455367}"/>
              </a:ext>
            </a:extLst>
          </p:cNvPr>
          <p:cNvSpPr>
            <a:spLocks noGrp="1"/>
          </p:cNvSpPr>
          <p:nvPr>
            <p:ph type="sldNum" sz="quarter" idx="5"/>
          </p:nvPr>
        </p:nvSpPr>
        <p:spPr/>
        <p:txBody>
          <a:bodyPr/>
          <a:lstStyle/>
          <a:p>
            <a:fld id="{5B5E225C-EA32-49AA-BCE1-CBED354D9589}" type="slidenum">
              <a:rPr lang="en-US" smtClean="0"/>
              <a:t>257</a:t>
            </a:fld>
            <a:endParaRPr lang="en-US"/>
          </a:p>
        </p:txBody>
      </p:sp>
    </p:spTree>
    <p:extLst>
      <p:ext uri="{BB962C8B-B14F-4D97-AF65-F5344CB8AC3E}">
        <p14:creationId xmlns:p14="http://schemas.microsoft.com/office/powerpoint/2010/main" val="982078209"/>
      </p:ext>
    </p:extLst>
  </p:cSld>
  <p:clrMapOvr>
    <a:masterClrMapping/>
  </p:clrMapOvr>
</p:notes>
</file>

<file path=ppt/notesSlides/notesSlide16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1325BE-903B-C90B-5B18-E440AE7E5C6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AF5C06F-E45F-CB19-774D-715DF486633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8F2C0E7-CA3B-E167-2F37-630E1B3FC3D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E683855-2E09-AD4C-1762-B9A01F8A7E89}"/>
              </a:ext>
            </a:extLst>
          </p:cNvPr>
          <p:cNvSpPr>
            <a:spLocks noGrp="1"/>
          </p:cNvSpPr>
          <p:nvPr>
            <p:ph type="sldNum" sz="quarter" idx="5"/>
          </p:nvPr>
        </p:nvSpPr>
        <p:spPr/>
        <p:txBody>
          <a:bodyPr/>
          <a:lstStyle/>
          <a:p>
            <a:fld id="{5B5E225C-EA32-49AA-BCE1-CBED354D9589}" type="slidenum">
              <a:rPr lang="en-US" smtClean="0"/>
              <a:t>258</a:t>
            </a:fld>
            <a:endParaRPr lang="en-US"/>
          </a:p>
        </p:txBody>
      </p:sp>
    </p:spTree>
    <p:extLst>
      <p:ext uri="{BB962C8B-B14F-4D97-AF65-F5344CB8AC3E}">
        <p14:creationId xmlns:p14="http://schemas.microsoft.com/office/powerpoint/2010/main" val="587381080"/>
      </p:ext>
    </p:extLst>
  </p:cSld>
  <p:clrMapOvr>
    <a:masterClrMapping/>
  </p:clrMapOvr>
</p:notes>
</file>

<file path=ppt/notesSlides/notesSlide1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lvl1pPr>
              <a:defRPr>
                <a:solidFill>
                  <a:schemeClr val="tx1"/>
                </a:solidFill>
                <a:latin typeface="Arial" pitchFamily="34" charset="0"/>
              </a:defRPr>
            </a:lvl1pPr>
            <a:lvl2pPr marL="800130" indent="-307741">
              <a:defRPr>
                <a:solidFill>
                  <a:schemeClr val="tx1"/>
                </a:solidFill>
                <a:latin typeface="Arial" pitchFamily="34" charset="0"/>
              </a:defRPr>
            </a:lvl2pPr>
            <a:lvl3pPr marL="1230968" indent="-246194">
              <a:defRPr>
                <a:solidFill>
                  <a:schemeClr val="tx1"/>
                </a:solidFill>
                <a:latin typeface="Arial" pitchFamily="34" charset="0"/>
              </a:defRPr>
            </a:lvl3pPr>
            <a:lvl4pPr marL="1723356" indent="-246194">
              <a:defRPr>
                <a:solidFill>
                  <a:schemeClr val="tx1"/>
                </a:solidFill>
                <a:latin typeface="Arial" pitchFamily="34" charset="0"/>
              </a:defRPr>
            </a:lvl4pPr>
            <a:lvl5pPr marL="2215742" indent="-246194">
              <a:defRPr>
                <a:solidFill>
                  <a:schemeClr val="tx1"/>
                </a:solidFill>
                <a:latin typeface="Arial" pitchFamily="34" charset="0"/>
              </a:defRPr>
            </a:lvl5pPr>
            <a:lvl6pPr marL="2708129" indent="-246194" eaLnBrk="0" fontAlgn="base" hangingPunct="0">
              <a:spcBef>
                <a:spcPct val="0"/>
              </a:spcBef>
              <a:spcAft>
                <a:spcPct val="0"/>
              </a:spcAft>
              <a:defRPr>
                <a:solidFill>
                  <a:schemeClr val="tx1"/>
                </a:solidFill>
                <a:latin typeface="Arial" pitchFamily="34" charset="0"/>
              </a:defRPr>
            </a:lvl6pPr>
            <a:lvl7pPr marL="3200516" indent="-246194" eaLnBrk="0" fontAlgn="base" hangingPunct="0">
              <a:spcBef>
                <a:spcPct val="0"/>
              </a:spcBef>
              <a:spcAft>
                <a:spcPct val="0"/>
              </a:spcAft>
              <a:defRPr>
                <a:solidFill>
                  <a:schemeClr val="tx1"/>
                </a:solidFill>
                <a:latin typeface="Arial" pitchFamily="34" charset="0"/>
              </a:defRPr>
            </a:lvl7pPr>
            <a:lvl8pPr marL="3692904" indent="-246194" eaLnBrk="0" fontAlgn="base" hangingPunct="0">
              <a:spcBef>
                <a:spcPct val="0"/>
              </a:spcBef>
              <a:spcAft>
                <a:spcPct val="0"/>
              </a:spcAft>
              <a:defRPr>
                <a:solidFill>
                  <a:schemeClr val="tx1"/>
                </a:solidFill>
                <a:latin typeface="Arial" pitchFamily="34" charset="0"/>
              </a:defRPr>
            </a:lvl8pPr>
            <a:lvl9pPr marL="4185291" indent="-246194" eaLnBrk="0" fontAlgn="base" hangingPunct="0">
              <a:spcBef>
                <a:spcPct val="0"/>
              </a:spcBef>
              <a:spcAft>
                <a:spcPct val="0"/>
              </a:spcAft>
              <a:defRPr>
                <a:solidFill>
                  <a:schemeClr val="tx1"/>
                </a:solidFill>
                <a:latin typeface="Arial" pitchFamily="34" charset="0"/>
              </a:defRPr>
            </a:lvl9pPr>
          </a:lstStyle>
          <a:p>
            <a:pPr defTabSz="948507">
              <a:defRPr/>
            </a:pPr>
            <a:fld id="{1C61613E-53F9-4B1C-AC1D-AD43C6FC76FF}" type="slidenum">
              <a:rPr lang="en-US">
                <a:solidFill>
                  <a:prstClr val="black"/>
                </a:solidFill>
                <a:latin typeface="Times New Roman" pitchFamily="18" charset="0"/>
              </a:rPr>
              <a:pPr defTabSz="948507">
                <a:defRPr/>
              </a:pPr>
              <a:t>259</a:t>
            </a:fld>
            <a:endParaRPr lang="en-US">
              <a:solidFill>
                <a:prstClr val="black"/>
              </a:solidFill>
              <a:latin typeface="Times New Roman" pitchFamily="18" charset="0"/>
            </a:endParaRPr>
          </a:p>
        </p:txBody>
      </p:sp>
      <p:sp>
        <p:nvSpPr>
          <p:cNvPr id="142339" name="Rectangle 7"/>
          <p:cNvSpPr txBox="1">
            <a:spLocks noGrp="1" noChangeArrowheads="1"/>
          </p:cNvSpPr>
          <p:nvPr/>
        </p:nvSpPr>
        <p:spPr bwMode="auto">
          <a:xfrm>
            <a:off x="4330873" y="9453130"/>
            <a:ext cx="3313063" cy="4929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9618" tIns="49808" rIns="99618" bIns="49808" anchor="b"/>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r" defTabSz="948507">
              <a:defRPr/>
            </a:pPr>
            <a:fld id="{D407D7BD-5537-40D7-98D2-B04F38BF6256}" type="slidenum">
              <a:rPr lang="en-US" sz="1300">
                <a:solidFill>
                  <a:prstClr val="black"/>
                </a:solidFill>
                <a:latin typeface="Times New Roman" pitchFamily="18" charset="0"/>
              </a:rPr>
              <a:pPr algn="r" defTabSz="948507">
                <a:defRPr/>
              </a:pPr>
              <a:t>259</a:t>
            </a:fld>
            <a:endParaRPr lang="en-US" sz="1300">
              <a:solidFill>
                <a:prstClr val="black"/>
              </a:solidFill>
              <a:latin typeface="Times New Roman" pitchFamily="18" charset="0"/>
            </a:endParaRPr>
          </a:p>
        </p:txBody>
      </p:sp>
      <p:sp>
        <p:nvSpPr>
          <p:cNvPr id="142340" name="Rectangle 6"/>
          <p:cNvSpPr>
            <a:spLocks noGrp="1" noChangeArrowheads="1"/>
          </p:cNvSpPr>
          <p:nvPr>
            <p:ph type="ftr" sz="quarter" idx="4"/>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lvl1pPr>
              <a:defRPr>
                <a:solidFill>
                  <a:schemeClr val="tx1"/>
                </a:solidFill>
                <a:latin typeface="Arial" pitchFamily="34" charset="0"/>
              </a:defRPr>
            </a:lvl1pPr>
            <a:lvl2pPr marL="800130" indent="-307741">
              <a:defRPr>
                <a:solidFill>
                  <a:schemeClr val="tx1"/>
                </a:solidFill>
                <a:latin typeface="Arial" pitchFamily="34" charset="0"/>
              </a:defRPr>
            </a:lvl2pPr>
            <a:lvl3pPr marL="1230968" indent="-246194">
              <a:defRPr>
                <a:solidFill>
                  <a:schemeClr val="tx1"/>
                </a:solidFill>
                <a:latin typeface="Arial" pitchFamily="34" charset="0"/>
              </a:defRPr>
            </a:lvl3pPr>
            <a:lvl4pPr marL="1723356" indent="-246194">
              <a:defRPr>
                <a:solidFill>
                  <a:schemeClr val="tx1"/>
                </a:solidFill>
                <a:latin typeface="Arial" pitchFamily="34" charset="0"/>
              </a:defRPr>
            </a:lvl4pPr>
            <a:lvl5pPr marL="2215742" indent="-246194">
              <a:defRPr>
                <a:solidFill>
                  <a:schemeClr val="tx1"/>
                </a:solidFill>
                <a:latin typeface="Arial" pitchFamily="34" charset="0"/>
              </a:defRPr>
            </a:lvl5pPr>
            <a:lvl6pPr marL="2708129" indent="-246194" eaLnBrk="0" fontAlgn="base" hangingPunct="0">
              <a:spcBef>
                <a:spcPct val="0"/>
              </a:spcBef>
              <a:spcAft>
                <a:spcPct val="0"/>
              </a:spcAft>
              <a:defRPr>
                <a:solidFill>
                  <a:schemeClr val="tx1"/>
                </a:solidFill>
                <a:latin typeface="Arial" pitchFamily="34" charset="0"/>
              </a:defRPr>
            </a:lvl6pPr>
            <a:lvl7pPr marL="3200516" indent="-246194" eaLnBrk="0" fontAlgn="base" hangingPunct="0">
              <a:spcBef>
                <a:spcPct val="0"/>
              </a:spcBef>
              <a:spcAft>
                <a:spcPct val="0"/>
              </a:spcAft>
              <a:defRPr>
                <a:solidFill>
                  <a:schemeClr val="tx1"/>
                </a:solidFill>
                <a:latin typeface="Arial" pitchFamily="34" charset="0"/>
              </a:defRPr>
            </a:lvl7pPr>
            <a:lvl8pPr marL="3692904" indent="-246194" eaLnBrk="0" fontAlgn="base" hangingPunct="0">
              <a:spcBef>
                <a:spcPct val="0"/>
              </a:spcBef>
              <a:spcAft>
                <a:spcPct val="0"/>
              </a:spcAft>
              <a:defRPr>
                <a:solidFill>
                  <a:schemeClr val="tx1"/>
                </a:solidFill>
                <a:latin typeface="Arial" pitchFamily="34" charset="0"/>
              </a:defRPr>
            </a:lvl8pPr>
            <a:lvl9pPr marL="4185291" indent="-246194" eaLnBrk="0" fontAlgn="base" hangingPunct="0">
              <a:spcBef>
                <a:spcPct val="0"/>
              </a:spcBef>
              <a:spcAft>
                <a:spcPct val="0"/>
              </a:spcAft>
              <a:defRPr>
                <a:solidFill>
                  <a:schemeClr val="tx1"/>
                </a:solidFill>
                <a:latin typeface="Arial" pitchFamily="34" charset="0"/>
              </a:defRPr>
            </a:lvl9pPr>
          </a:lstStyle>
          <a:p>
            <a:pPr defTabSz="948507">
              <a:defRPr/>
            </a:pPr>
            <a:r>
              <a:rPr lang="en-US">
                <a:solidFill>
                  <a:prstClr val="black"/>
                </a:solidFill>
                <a:latin typeface="Times New Roman" pitchFamily="18" charset="0"/>
              </a:rPr>
              <a:t>Diabetes Educational Services© (530) 893 - 8635 </a:t>
            </a:r>
          </a:p>
        </p:txBody>
      </p:sp>
      <p:sp>
        <p:nvSpPr>
          <p:cNvPr id="142341" name="Rectangle 7"/>
          <p:cNvSpPr txBox="1">
            <a:spLocks noGrp="1" noChangeArrowheads="1"/>
          </p:cNvSpPr>
          <p:nvPr/>
        </p:nvSpPr>
        <p:spPr bwMode="auto">
          <a:xfrm>
            <a:off x="4330873" y="9453130"/>
            <a:ext cx="3313063" cy="4929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9618" tIns="49808" rIns="99618" bIns="49808" anchor="b"/>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r" defTabSz="948507">
              <a:defRPr/>
            </a:pPr>
            <a:fld id="{81D729DC-8610-4A59-94C4-C0C8AE6E55A6}" type="slidenum">
              <a:rPr lang="en-US" sz="1300">
                <a:solidFill>
                  <a:prstClr val="black"/>
                </a:solidFill>
                <a:latin typeface="Times New Roman" pitchFamily="18" charset="0"/>
              </a:rPr>
              <a:pPr algn="r" defTabSz="948507">
                <a:defRPr/>
              </a:pPr>
              <a:t>259</a:t>
            </a:fld>
            <a:endParaRPr lang="en-US" sz="1300">
              <a:solidFill>
                <a:prstClr val="black"/>
              </a:solidFill>
              <a:latin typeface="Times New Roman" pitchFamily="18" charset="0"/>
            </a:endParaRPr>
          </a:p>
        </p:txBody>
      </p:sp>
      <p:sp>
        <p:nvSpPr>
          <p:cNvPr id="142342" name="Rectangle 2"/>
          <p:cNvSpPr>
            <a:spLocks noGrp="1" noRot="1" noChangeAspect="1" noChangeArrowheads="1" noTextEdit="1"/>
          </p:cNvSpPr>
          <p:nvPr>
            <p:ph type="sldImg"/>
          </p:nvPr>
        </p:nvSpPr>
        <p:spPr>
          <a:xfrm>
            <a:off x="1357313" y="739775"/>
            <a:ext cx="4932362" cy="3698875"/>
          </a:xfrm>
          <a:ln/>
        </p:spPr>
      </p:sp>
      <p:sp>
        <p:nvSpPr>
          <p:cNvPr id="142343" name="Rectangle 3"/>
          <p:cNvSpPr>
            <a:spLocks noGrp="1" noChangeArrowheads="1"/>
          </p:cNvSpPr>
          <p:nvPr>
            <p:ph type="body" idx="1"/>
            <p:custDataLst>
              <p:tags r:id="rId1"/>
            </p:custDataLst>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t>Alpha-glucosidase inhibitors (AGIs) work by blocking the enzyme in the small intestine that breaks down complex carbohydrates, alpha-glucosidase.  By blocking this enzyme these drugs prevent starches from being absorbed into the bloodstream and in doing so lower blood glucose levels.  AGIs are the only drug class used to treat type 2 diabetes that does not specifically target the pathology of the disease.</a:t>
            </a:r>
          </a:p>
          <a:p>
            <a:endParaRPr lang="en-US"/>
          </a:p>
          <a:p>
            <a:r>
              <a:rPr lang="en-US"/>
              <a:t>Because AGIs work in the digestive tract, they are more effective at lowering postprandial glucose levels than fasting plasma glucose levels. On average, AGIs are less effective at lowering A1c levels than biguanides or sulfonylureas.</a:t>
            </a:r>
          </a:p>
          <a:p>
            <a:endParaRPr lang="en-US"/>
          </a:p>
          <a:p>
            <a:r>
              <a:rPr lang="en-US"/>
              <a:t>What makes this class of drug attractive to patients and physicians is it's disassociation with  weight gain and hypoglycemia.  However, it is known to cause abdominal discomfort and diarrhea.  AGIs are also rarely used as monotherapy because of their low efficacy.</a:t>
            </a:r>
          </a:p>
          <a:p>
            <a:endParaRPr lang="en-US"/>
          </a:p>
          <a:p>
            <a:endParaRPr lang="en-US"/>
          </a:p>
          <a:p>
            <a:endParaRPr lang="en-US"/>
          </a:p>
          <a:p>
            <a:endParaRPr lang="en-US"/>
          </a:p>
          <a:p>
            <a:endParaRPr lang="en-US"/>
          </a:p>
          <a:p>
            <a:endParaRPr lang="en-US"/>
          </a:p>
        </p:txBody>
      </p:sp>
    </p:spTree>
    <p:extLst>
      <p:ext uri="{BB962C8B-B14F-4D97-AF65-F5344CB8AC3E}">
        <p14:creationId xmlns:p14="http://schemas.microsoft.com/office/powerpoint/2010/main" val="1845394712"/>
      </p:ext>
    </p:extLst>
  </p:cSld>
  <p:clrMapOvr>
    <a:masterClrMapping/>
  </p:clrMapOvr>
</p:notes>
</file>

<file path=ppt/notesSlides/notesSlide1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B5E225C-EA32-49AA-BCE1-CBED354D9589}" type="slidenum">
              <a:rPr lang="en-US" smtClean="0"/>
              <a:t>260</a:t>
            </a:fld>
            <a:endParaRPr lang="en-US"/>
          </a:p>
        </p:txBody>
      </p:sp>
    </p:spTree>
    <p:extLst>
      <p:ext uri="{BB962C8B-B14F-4D97-AF65-F5344CB8AC3E}">
        <p14:creationId xmlns:p14="http://schemas.microsoft.com/office/powerpoint/2010/main" val="1971416267"/>
      </p:ext>
    </p:extLst>
  </p:cSld>
  <p:clrMapOvr>
    <a:masterClrMapping/>
  </p:clrMapOvr>
</p:notes>
</file>

<file path=ppt/notesSlides/notesSlide1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B5E225C-EA32-49AA-BCE1-CBED354D9589}" type="slidenum">
              <a:rPr lang="en-US" smtClean="0"/>
              <a:t>261</a:t>
            </a:fld>
            <a:endParaRPr lang="en-US"/>
          </a:p>
        </p:txBody>
      </p:sp>
    </p:spTree>
    <p:extLst>
      <p:ext uri="{BB962C8B-B14F-4D97-AF65-F5344CB8AC3E}">
        <p14:creationId xmlns:p14="http://schemas.microsoft.com/office/powerpoint/2010/main" val="2523533979"/>
      </p:ext>
    </p:extLst>
  </p:cSld>
  <p:clrMapOvr>
    <a:masterClrMapping/>
  </p:clrMapOvr>
</p:notes>
</file>

<file path=ppt/notesSlides/notesSlide1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B5E225C-EA32-49AA-BCE1-CBED354D9589}" type="slidenum">
              <a:rPr lang="en-US" smtClean="0"/>
              <a:t>263</a:t>
            </a:fld>
            <a:endParaRPr lang="en-US"/>
          </a:p>
        </p:txBody>
      </p:sp>
    </p:spTree>
    <p:extLst>
      <p:ext uri="{BB962C8B-B14F-4D97-AF65-F5344CB8AC3E}">
        <p14:creationId xmlns:p14="http://schemas.microsoft.com/office/powerpoint/2010/main" val="3277123452"/>
      </p:ext>
    </p:extLst>
  </p:cSld>
  <p:clrMapOvr>
    <a:masterClrMapping/>
  </p:clrMapOvr>
</p:notes>
</file>

<file path=ppt/notesSlides/notesSlide1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B5E225C-EA32-49AA-BCE1-CBED354D9589}" type="slidenum">
              <a:rPr lang="en-US" smtClean="0"/>
              <a:t>264</a:t>
            </a:fld>
            <a:endParaRPr lang="en-US"/>
          </a:p>
        </p:txBody>
      </p:sp>
    </p:spTree>
    <p:extLst>
      <p:ext uri="{BB962C8B-B14F-4D97-AF65-F5344CB8AC3E}">
        <p14:creationId xmlns:p14="http://schemas.microsoft.com/office/powerpoint/2010/main" val="18583278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B5E225C-EA32-49AA-BCE1-CBED354D9589}" type="slidenum">
              <a:rPr lang="en-US" smtClean="0"/>
              <a:t>37</a:t>
            </a:fld>
            <a:endParaRPr lang="en-US"/>
          </a:p>
        </p:txBody>
      </p:sp>
    </p:spTree>
    <p:extLst>
      <p:ext uri="{BB962C8B-B14F-4D97-AF65-F5344CB8AC3E}">
        <p14:creationId xmlns:p14="http://schemas.microsoft.com/office/powerpoint/2010/main" val="1753194253"/>
      </p:ext>
    </p:extLst>
  </p:cSld>
  <p:clrMapOvr>
    <a:masterClrMapping/>
  </p:clrMapOvr>
</p:notes>
</file>

<file path=ppt/notesSlides/notesSlide1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B5E225C-EA32-49AA-BCE1-CBED354D9589}" type="slidenum">
              <a:rPr lang="en-US" smtClean="0"/>
              <a:t>265</a:t>
            </a:fld>
            <a:endParaRPr lang="en-US"/>
          </a:p>
        </p:txBody>
      </p:sp>
    </p:spTree>
    <p:extLst>
      <p:ext uri="{BB962C8B-B14F-4D97-AF65-F5344CB8AC3E}">
        <p14:creationId xmlns:p14="http://schemas.microsoft.com/office/powerpoint/2010/main" val="4015424105"/>
      </p:ext>
    </p:extLst>
  </p:cSld>
  <p:clrMapOvr>
    <a:masterClrMapping/>
  </p:clrMapOvr>
</p:notes>
</file>

<file path=ppt/notesSlides/notesSlide1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B5E225C-EA32-49AA-BCE1-CBED354D9589}" type="slidenum">
              <a:rPr lang="en-US" smtClean="0"/>
              <a:t>266</a:t>
            </a:fld>
            <a:endParaRPr lang="en-US"/>
          </a:p>
        </p:txBody>
      </p:sp>
    </p:spTree>
    <p:extLst>
      <p:ext uri="{BB962C8B-B14F-4D97-AF65-F5344CB8AC3E}">
        <p14:creationId xmlns:p14="http://schemas.microsoft.com/office/powerpoint/2010/main" val="1014682638"/>
      </p:ext>
    </p:extLst>
  </p:cSld>
  <p:clrMapOvr>
    <a:masterClrMapping/>
  </p:clrMapOvr>
</p:notes>
</file>

<file path=ppt/notesSlides/notesSlide1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B5E225C-EA32-49AA-BCE1-CBED354D9589}" type="slidenum">
              <a:rPr lang="en-US" smtClean="0"/>
              <a:t>268</a:t>
            </a:fld>
            <a:endParaRPr lang="en-US"/>
          </a:p>
        </p:txBody>
      </p:sp>
    </p:spTree>
    <p:extLst>
      <p:ext uri="{BB962C8B-B14F-4D97-AF65-F5344CB8AC3E}">
        <p14:creationId xmlns:p14="http://schemas.microsoft.com/office/powerpoint/2010/main" val="4270214352"/>
      </p:ext>
    </p:extLst>
  </p:cSld>
  <p:clrMapOvr>
    <a:masterClrMapping/>
  </p:clrMapOvr>
</p:notes>
</file>

<file path=ppt/notesSlides/notesSlide1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B5E225C-EA32-49AA-BCE1-CBED354D9589}" type="slidenum">
              <a:rPr lang="en-US" smtClean="0"/>
              <a:t>269</a:t>
            </a:fld>
            <a:endParaRPr lang="en-US"/>
          </a:p>
        </p:txBody>
      </p:sp>
    </p:spTree>
    <p:extLst>
      <p:ext uri="{BB962C8B-B14F-4D97-AF65-F5344CB8AC3E}">
        <p14:creationId xmlns:p14="http://schemas.microsoft.com/office/powerpoint/2010/main" val="1589303700"/>
      </p:ext>
    </p:extLst>
  </p:cSld>
  <p:clrMapOvr>
    <a:masterClrMapping/>
  </p:clrMapOvr>
</p:notes>
</file>

<file path=ppt/notesSlides/notesSlide1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B5E225C-EA32-49AA-BCE1-CBED354D9589}" type="slidenum">
              <a:rPr lang="en-US" smtClean="0"/>
              <a:t>270</a:t>
            </a:fld>
            <a:endParaRPr lang="en-US"/>
          </a:p>
        </p:txBody>
      </p:sp>
    </p:spTree>
    <p:extLst>
      <p:ext uri="{BB962C8B-B14F-4D97-AF65-F5344CB8AC3E}">
        <p14:creationId xmlns:p14="http://schemas.microsoft.com/office/powerpoint/2010/main" val="3858135020"/>
      </p:ext>
    </p:extLst>
  </p:cSld>
  <p:clrMapOvr>
    <a:masterClrMapping/>
  </p:clrMapOvr>
</p:notes>
</file>

<file path=ppt/notesSlides/notesSlide1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901C3A1-59FE-49F9-8149-3ACA62267F09}" type="slidenum">
              <a:rPr lang="en-US" smtClean="0"/>
              <a:t>272</a:t>
            </a:fld>
            <a:endParaRPr lang="en-US" dirty="0"/>
          </a:p>
        </p:txBody>
      </p:sp>
    </p:spTree>
    <p:extLst>
      <p:ext uri="{BB962C8B-B14F-4D97-AF65-F5344CB8AC3E}">
        <p14:creationId xmlns:p14="http://schemas.microsoft.com/office/powerpoint/2010/main" val="2432960709"/>
      </p:ext>
    </p:extLst>
  </p:cSld>
  <p:clrMapOvr>
    <a:masterClrMapping/>
  </p:clrMapOvr>
</p:notes>
</file>

<file path=ppt/notesSlides/notesSlide1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5600" dirty="0" err="1">
                <a:solidFill>
                  <a:srgbClr val="212121"/>
                </a:solidFill>
                <a:latin typeface="system-ui"/>
              </a:rPr>
              <a:t>Perkovic</a:t>
            </a:r>
            <a:r>
              <a:rPr lang="en-US" sz="5600" dirty="0">
                <a:solidFill>
                  <a:srgbClr val="212121"/>
                </a:solidFill>
                <a:latin typeface="system-ui"/>
              </a:rPr>
              <a:t> V, Tuttle KR, </a:t>
            </a:r>
            <a:r>
              <a:rPr lang="en-US" sz="5600" dirty="0" err="1">
                <a:solidFill>
                  <a:srgbClr val="212121"/>
                </a:solidFill>
                <a:latin typeface="system-ui"/>
              </a:rPr>
              <a:t>Rossing</a:t>
            </a:r>
            <a:r>
              <a:rPr lang="en-US" sz="5600" dirty="0">
                <a:solidFill>
                  <a:srgbClr val="212121"/>
                </a:solidFill>
                <a:latin typeface="system-ui"/>
              </a:rPr>
              <a:t> P, et al. Effects of Semaglutide on Chronic Kidney Disease in Patients with Type 2 Diabetes. </a:t>
            </a:r>
            <a:r>
              <a:rPr lang="en-US" sz="5600" i="1" dirty="0">
                <a:solidFill>
                  <a:srgbClr val="212121"/>
                </a:solidFill>
                <a:latin typeface="system-ui"/>
              </a:rPr>
              <a:t>N Engl J Med</a:t>
            </a:r>
            <a:r>
              <a:rPr lang="en-US" sz="5600" dirty="0">
                <a:solidFill>
                  <a:srgbClr val="212121"/>
                </a:solidFill>
                <a:latin typeface="system-ui"/>
              </a:rPr>
              <a:t>. 2024;391(2):109-121. </a:t>
            </a:r>
            <a:endParaRPr lang="en-US" sz="4100" dirty="0"/>
          </a:p>
        </p:txBody>
      </p:sp>
      <p:sp>
        <p:nvSpPr>
          <p:cNvPr id="4" name="Slide Number Placeholder 3"/>
          <p:cNvSpPr>
            <a:spLocks noGrp="1"/>
          </p:cNvSpPr>
          <p:nvPr>
            <p:ph type="sldNum" sz="quarter" idx="5"/>
          </p:nvPr>
        </p:nvSpPr>
        <p:spPr/>
        <p:txBody>
          <a:bodyPr/>
          <a:lstStyle/>
          <a:p>
            <a:fld id="{5A58DEDF-3849-4188-9F40-E6B68B4B4436}" type="slidenum">
              <a:rPr lang="en-US" altLang="en-US" smtClean="0"/>
              <a:pPr/>
              <a:t>273</a:t>
            </a:fld>
            <a:endParaRPr lang="en-US" altLang="en-US"/>
          </a:p>
        </p:txBody>
      </p:sp>
    </p:spTree>
    <p:extLst>
      <p:ext uri="{BB962C8B-B14F-4D97-AF65-F5344CB8AC3E}">
        <p14:creationId xmlns:p14="http://schemas.microsoft.com/office/powerpoint/2010/main" val="1861935314"/>
      </p:ext>
    </p:extLst>
  </p:cSld>
  <p:clrMapOvr>
    <a:masterClrMapping/>
  </p:clrMapOvr>
</p:notes>
</file>

<file path=ppt/notesSlides/notesSlide1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B5E225C-EA32-49AA-BCE1-CBED354D9589}" type="slidenum">
              <a:rPr lang="en-US" smtClean="0"/>
              <a:t>274</a:t>
            </a:fld>
            <a:endParaRPr lang="en-US"/>
          </a:p>
        </p:txBody>
      </p:sp>
    </p:spTree>
    <p:extLst>
      <p:ext uri="{BB962C8B-B14F-4D97-AF65-F5344CB8AC3E}">
        <p14:creationId xmlns:p14="http://schemas.microsoft.com/office/powerpoint/2010/main" val="3303324750"/>
      </p:ext>
    </p:extLst>
  </p:cSld>
  <p:clrMapOvr>
    <a:masterClrMapping/>
  </p:clrMapOvr>
</p:notes>
</file>

<file path=ppt/notesSlides/notesSlide1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B5E225C-EA32-49AA-BCE1-CBED354D9589}" type="slidenum">
              <a:rPr lang="en-US" smtClean="0"/>
              <a:t>275</a:t>
            </a:fld>
            <a:endParaRPr lang="en-US"/>
          </a:p>
        </p:txBody>
      </p:sp>
    </p:spTree>
    <p:extLst>
      <p:ext uri="{BB962C8B-B14F-4D97-AF65-F5344CB8AC3E}">
        <p14:creationId xmlns:p14="http://schemas.microsoft.com/office/powerpoint/2010/main" val="698699522"/>
      </p:ext>
    </p:extLst>
  </p:cSld>
  <p:clrMapOvr>
    <a:masterClrMapping/>
  </p:clrMapOvr>
</p:notes>
</file>

<file path=ppt/notesSlides/notesSlide1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9314" name="Slide Image Placeholder 1"/>
          <p:cNvSpPr>
            <a:spLocks noGrp="1" noRot="1" noChangeAspect="1" noTextEdit="1"/>
          </p:cNvSpPr>
          <p:nvPr>
            <p:ph type="sldImg"/>
          </p:nvPr>
        </p:nvSpPr>
        <p:spPr>
          <a:ln/>
        </p:spPr>
      </p:sp>
      <p:sp>
        <p:nvSpPr>
          <p:cNvPr id="26931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p>
        </p:txBody>
      </p:sp>
      <p:sp>
        <p:nvSpPr>
          <p:cNvPr id="26931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Times New Roman" pitchFamily="18" charset="0"/>
              </a:defRPr>
            </a:lvl1pPr>
            <a:lvl2pPr marL="779293" indent="-299728" eaLnBrk="0" hangingPunct="0">
              <a:defRPr sz="2500">
                <a:solidFill>
                  <a:schemeClr val="tx1"/>
                </a:solidFill>
                <a:latin typeface="Times New Roman" pitchFamily="18" charset="0"/>
              </a:defRPr>
            </a:lvl2pPr>
            <a:lvl3pPr marL="1198913" indent="-239782" eaLnBrk="0" hangingPunct="0">
              <a:defRPr sz="2500">
                <a:solidFill>
                  <a:schemeClr val="tx1"/>
                </a:solidFill>
                <a:latin typeface="Times New Roman" pitchFamily="18" charset="0"/>
              </a:defRPr>
            </a:lvl3pPr>
            <a:lvl4pPr marL="1678478" indent="-239782" eaLnBrk="0" hangingPunct="0">
              <a:defRPr sz="2500">
                <a:solidFill>
                  <a:schemeClr val="tx1"/>
                </a:solidFill>
                <a:latin typeface="Times New Roman" pitchFamily="18" charset="0"/>
              </a:defRPr>
            </a:lvl4pPr>
            <a:lvl5pPr marL="2158044" indent="-239782" eaLnBrk="0" hangingPunct="0">
              <a:defRPr sz="2500">
                <a:solidFill>
                  <a:schemeClr val="tx1"/>
                </a:solidFill>
                <a:latin typeface="Times New Roman" pitchFamily="18" charset="0"/>
              </a:defRPr>
            </a:lvl5pPr>
            <a:lvl6pPr marL="2637609" indent="-239782" eaLnBrk="0" fontAlgn="base" hangingPunct="0">
              <a:spcBef>
                <a:spcPct val="0"/>
              </a:spcBef>
              <a:spcAft>
                <a:spcPct val="0"/>
              </a:spcAft>
              <a:defRPr sz="2500">
                <a:solidFill>
                  <a:schemeClr val="tx1"/>
                </a:solidFill>
                <a:latin typeface="Times New Roman" pitchFamily="18" charset="0"/>
              </a:defRPr>
            </a:lvl6pPr>
            <a:lvl7pPr marL="3117174" indent="-239782" eaLnBrk="0" fontAlgn="base" hangingPunct="0">
              <a:spcBef>
                <a:spcPct val="0"/>
              </a:spcBef>
              <a:spcAft>
                <a:spcPct val="0"/>
              </a:spcAft>
              <a:defRPr sz="2500">
                <a:solidFill>
                  <a:schemeClr val="tx1"/>
                </a:solidFill>
                <a:latin typeface="Times New Roman" pitchFamily="18" charset="0"/>
              </a:defRPr>
            </a:lvl7pPr>
            <a:lvl8pPr marL="3596739" indent="-239782" eaLnBrk="0" fontAlgn="base" hangingPunct="0">
              <a:spcBef>
                <a:spcPct val="0"/>
              </a:spcBef>
              <a:spcAft>
                <a:spcPct val="0"/>
              </a:spcAft>
              <a:defRPr sz="2500">
                <a:solidFill>
                  <a:schemeClr val="tx1"/>
                </a:solidFill>
                <a:latin typeface="Times New Roman" pitchFamily="18" charset="0"/>
              </a:defRPr>
            </a:lvl8pPr>
            <a:lvl9pPr marL="4076304" indent="-239782" eaLnBrk="0" fontAlgn="base" hangingPunct="0">
              <a:spcBef>
                <a:spcPct val="0"/>
              </a:spcBef>
              <a:spcAft>
                <a:spcPct val="0"/>
              </a:spcAft>
              <a:defRPr sz="2500">
                <a:solidFill>
                  <a:schemeClr val="tx1"/>
                </a:solidFill>
                <a:latin typeface="Times New Roman" pitchFamily="18" charset="0"/>
              </a:defRPr>
            </a:lvl9pPr>
          </a:lstStyle>
          <a:p>
            <a:pPr eaLnBrk="1" hangingPunct="1"/>
            <a:fld id="{28670FFA-3281-454B-91E6-651C67B07024}" type="slidenum">
              <a:rPr lang="en-US" sz="1200"/>
              <a:pPr eaLnBrk="1" hangingPunct="1"/>
              <a:t>277</a:t>
            </a:fld>
            <a:endParaRPr lang="en-US" sz="1200"/>
          </a:p>
        </p:txBody>
      </p:sp>
    </p:spTree>
    <p:extLst>
      <p:ext uri="{BB962C8B-B14F-4D97-AF65-F5344CB8AC3E}">
        <p14:creationId xmlns:p14="http://schemas.microsoft.com/office/powerpoint/2010/main" val="368562933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2450" name="Slide Image Placeholder 1"/>
          <p:cNvSpPr>
            <a:spLocks noGrp="1" noRot="1" noChangeAspect="1" noTextEdit="1"/>
          </p:cNvSpPr>
          <p:nvPr>
            <p:ph type="sldImg"/>
          </p:nvPr>
        </p:nvSpPr>
        <p:spPr>
          <a:ln/>
        </p:spPr>
        <p:txBody>
          <a:bodyPr/>
          <a:lstStyle/>
          <a:p>
            <a:endParaRPr lang="en-US"/>
          </a:p>
        </p:txBody>
      </p:sp>
      <p:sp>
        <p:nvSpPr>
          <p:cNvPr id="232451"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232452" name="Footer Placeholder 3"/>
          <p:cNvSpPr>
            <a:spLocks noGrp="1"/>
          </p:cNvSpPr>
          <p:nvPr>
            <p:ph type="ftr" sz="quarter" idx="4"/>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lvl1pPr>
              <a:defRPr>
                <a:solidFill>
                  <a:schemeClr val="tx1"/>
                </a:solidFill>
                <a:latin typeface="Arial" pitchFamily="34" charset="0"/>
              </a:defRPr>
            </a:lvl1pPr>
            <a:lvl2pPr marL="785258" indent="-302021">
              <a:defRPr>
                <a:solidFill>
                  <a:schemeClr val="tx1"/>
                </a:solidFill>
                <a:latin typeface="Arial" pitchFamily="34" charset="0"/>
              </a:defRPr>
            </a:lvl2pPr>
            <a:lvl3pPr marL="1208088" indent="-241618">
              <a:defRPr>
                <a:solidFill>
                  <a:schemeClr val="tx1"/>
                </a:solidFill>
                <a:latin typeface="Arial" pitchFamily="34" charset="0"/>
              </a:defRPr>
            </a:lvl3pPr>
            <a:lvl4pPr marL="1691324" indent="-241618">
              <a:defRPr>
                <a:solidFill>
                  <a:schemeClr val="tx1"/>
                </a:solidFill>
                <a:latin typeface="Arial" pitchFamily="34" charset="0"/>
              </a:defRPr>
            </a:lvl4pPr>
            <a:lvl5pPr marL="2174559" indent="-241618">
              <a:defRPr>
                <a:solidFill>
                  <a:schemeClr val="tx1"/>
                </a:solidFill>
                <a:latin typeface="Arial" pitchFamily="34" charset="0"/>
              </a:defRPr>
            </a:lvl5pPr>
            <a:lvl6pPr marL="2657794" indent="-241618" eaLnBrk="0" fontAlgn="base" hangingPunct="0">
              <a:spcBef>
                <a:spcPct val="0"/>
              </a:spcBef>
              <a:spcAft>
                <a:spcPct val="0"/>
              </a:spcAft>
              <a:defRPr>
                <a:solidFill>
                  <a:schemeClr val="tx1"/>
                </a:solidFill>
                <a:latin typeface="Arial" pitchFamily="34" charset="0"/>
              </a:defRPr>
            </a:lvl6pPr>
            <a:lvl7pPr marL="3141029" indent="-241618" eaLnBrk="0" fontAlgn="base" hangingPunct="0">
              <a:spcBef>
                <a:spcPct val="0"/>
              </a:spcBef>
              <a:spcAft>
                <a:spcPct val="0"/>
              </a:spcAft>
              <a:defRPr>
                <a:solidFill>
                  <a:schemeClr val="tx1"/>
                </a:solidFill>
                <a:latin typeface="Arial" pitchFamily="34" charset="0"/>
              </a:defRPr>
            </a:lvl7pPr>
            <a:lvl8pPr marL="3624265" indent="-241618" eaLnBrk="0" fontAlgn="base" hangingPunct="0">
              <a:spcBef>
                <a:spcPct val="0"/>
              </a:spcBef>
              <a:spcAft>
                <a:spcPct val="0"/>
              </a:spcAft>
              <a:defRPr>
                <a:solidFill>
                  <a:schemeClr val="tx1"/>
                </a:solidFill>
                <a:latin typeface="Arial" pitchFamily="34" charset="0"/>
              </a:defRPr>
            </a:lvl8pPr>
            <a:lvl9pPr marL="4107500" indent="-241618" eaLnBrk="0" fontAlgn="base" hangingPunct="0">
              <a:spcBef>
                <a:spcPct val="0"/>
              </a:spcBef>
              <a:spcAft>
                <a:spcPct val="0"/>
              </a:spcAft>
              <a:defRPr>
                <a:solidFill>
                  <a:schemeClr val="tx1"/>
                </a:solidFill>
                <a:latin typeface="Arial" pitchFamily="34" charset="0"/>
              </a:defRPr>
            </a:lvl9pPr>
          </a:lstStyle>
          <a:p>
            <a:r>
              <a:rPr lang="en-US">
                <a:solidFill>
                  <a:prstClr val="black"/>
                </a:solidFill>
                <a:latin typeface="Times New Roman" pitchFamily="18" charset="0"/>
              </a:rPr>
              <a:t>Diabetes Educational Services© (530) 893 - 8635 </a:t>
            </a:r>
          </a:p>
        </p:txBody>
      </p:sp>
      <p:sp>
        <p:nvSpPr>
          <p:cNvPr id="232453" name="Slide Number Placeholder 4"/>
          <p:cNvSpPr>
            <a:spLocks noGrp="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lvl1pPr>
              <a:defRPr>
                <a:solidFill>
                  <a:schemeClr val="tx1"/>
                </a:solidFill>
                <a:latin typeface="Arial" pitchFamily="34" charset="0"/>
              </a:defRPr>
            </a:lvl1pPr>
            <a:lvl2pPr marL="785258" indent="-302021">
              <a:defRPr>
                <a:solidFill>
                  <a:schemeClr val="tx1"/>
                </a:solidFill>
                <a:latin typeface="Arial" pitchFamily="34" charset="0"/>
              </a:defRPr>
            </a:lvl2pPr>
            <a:lvl3pPr marL="1208088" indent="-241618">
              <a:defRPr>
                <a:solidFill>
                  <a:schemeClr val="tx1"/>
                </a:solidFill>
                <a:latin typeface="Arial" pitchFamily="34" charset="0"/>
              </a:defRPr>
            </a:lvl3pPr>
            <a:lvl4pPr marL="1691324" indent="-241618">
              <a:defRPr>
                <a:solidFill>
                  <a:schemeClr val="tx1"/>
                </a:solidFill>
                <a:latin typeface="Arial" pitchFamily="34" charset="0"/>
              </a:defRPr>
            </a:lvl4pPr>
            <a:lvl5pPr marL="2174559" indent="-241618">
              <a:defRPr>
                <a:solidFill>
                  <a:schemeClr val="tx1"/>
                </a:solidFill>
                <a:latin typeface="Arial" pitchFamily="34" charset="0"/>
              </a:defRPr>
            </a:lvl5pPr>
            <a:lvl6pPr marL="2657794" indent="-241618" eaLnBrk="0" fontAlgn="base" hangingPunct="0">
              <a:spcBef>
                <a:spcPct val="0"/>
              </a:spcBef>
              <a:spcAft>
                <a:spcPct val="0"/>
              </a:spcAft>
              <a:defRPr>
                <a:solidFill>
                  <a:schemeClr val="tx1"/>
                </a:solidFill>
                <a:latin typeface="Arial" pitchFamily="34" charset="0"/>
              </a:defRPr>
            </a:lvl6pPr>
            <a:lvl7pPr marL="3141029" indent="-241618" eaLnBrk="0" fontAlgn="base" hangingPunct="0">
              <a:spcBef>
                <a:spcPct val="0"/>
              </a:spcBef>
              <a:spcAft>
                <a:spcPct val="0"/>
              </a:spcAft>
              <a:defRPr>
                <a:solidFill>
                  <a:schemeClr val="tx1"/>
                </a:solidFill>
                <a:latin typeface="Arial" pitchFamily="34" charset="0"/>
              </a:defRPr>
            </a:lvl7pPr>
            <a:lvl8pPr marL="3624265" indent="-241618" eaLnBrk="0" fontAlgn="base" hangingPunct="0">
              <a:spcBef>
                <a:spcPct val="0"/>
              </a:spcBef>
              <a:spcAft>
                <a:spcPct val="0"/>
              </a:spcAft>
              <a:defRPr>
                <a:solidFill>
                  <a:schemeClr val="tx1"/>
                </a:solidFill>
                <a:latin typeface="Arial" pitchFamily="34" charset="0"/>
              </a:defRPr>
            </a:lvl8pPr>
            <a:lvl9pPr marL="4107500" indent="-241618" eaLnBrk="0" fontAlgn="base" hangingPunct="0">
              <a:spcBef>
                <a:spcPct val="0"/>
              </a:spcBef>
              <a:spcAft>
                <a:spcPct val="0"/>
              </a:spcAft>
              <a:defRPr>
                <a:solidFill>
                  <a:schemeClr val="tx1"/>
                </a:solidFill>
                <a:latin typeface="Arial" pitchFamily="34" charset="0"/>
              </a:defRPr>
            </a:lvl9pPr>
          </a:lstStyle>
          <a:p>
            <a:fld id="{A43AFA9B-AD71-4F65-B73E-E975CB03EF9C}" type="slidenum">
              <a:rPr lang="en-US" smtClean="0">
                <a:solidFill>
                  <a:prstClr val="black"/>
                </a:solidFill>
                <a:latin typeface="Times New Roman" pitchFamily="18" charset="0"/>
              </a:rPr>
              <a:pPr/>
              <a:t>38</a:t>
            </a:fld>
            <a:endParaRPr lang="en-US">
              <a:solidFill>
                <a:prstClr val="black"/>
              </a:solidFill>
              <a:latin typeface="Times New Roman" pitchFamily="18" charset="0"/>
            </a:endParaRPr>
          </a:p>
        </p:txBody>
      </p:sp>
    </p:spTree>
    <p:extLst>
      <p:ext uri="{BB962C8B-B14F-4D97-AF65-F5344CB8AC3E}">
        <p14:creationId xmlns:p14="http://schemas.microsoft.com/office/powerpoint/2010/main" val="1476673656"/>
      </p:ext>
    </p:extLst>
  </p:cSld>
  <p:clrMapOvr>
    <a:masterClrMapping/>
  </p:clrMapOvr>
</p:notes>
</file>

<file path=ppt/notesSlides/notesSlide1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B5E225C-EA32-49AA-BCE1-CBED354D9589}" type="slidenum">
              <a:rPr lang="en-US" smtClean="0"/>
              <a:t>278</a:t>
            </a:fld>
            <a:endParaRPr lang="en-US"/>
          </a:p>
        </p:txBody>
      </p:sp>
    </p:spTree>
    <p:extLst>
      <p:ext uri="{BB962C8B-B14F-4D97-AF65-F5344CB8AC3E}">
        <p14:creationId xmlns:p14="http://schemas.microsoft.com/office/powerpoint/2010/main" val="2406931022"/>
      </p:ext>
    </p:extLst>
  </p:cSld>
  <p:clrMapOvr>
    <a:masterClrMapping/>
  </p:clrMapOvr>
</p:notes>
</file>

<file path=ppt/notesSlides/notesSlide1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B5E225C-EA32-49AA-BCE1-CBED354D9589}" type="slidenum">
              <a:rPr lang="en-US" smtClean="0"/>
              <a:t>279</a:t>
            </a:fld>
            <a:endParaRPr lang="en-US"/>
          </a:p>
        </p:txBody>
      </p:sp>
    </p:spTree>
    <p:extLst>
      <p:ext uri="{BB962C8B-B14F-4D97-AF65-F5344CB8AC3E}">
        <p14:creationId xmlns:p14="http://schemas.microsoft.com/office/powerpoint/2010/main" val="1603812987"/>
      </p:ext>
    </p:extLst>
  </p:cSld>
  <p:clrMapOvr>
    <a:masterClrMapping/>
  </p:clrMapOvr>
</p:notes>
</file>

<file path=ppt/notesSlides/notesSlide1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B5E225C-EA32-49AA-BCE1-CBED354D9589}" type="slidenum">
              <a:rPr lang="en-US" smtClean="0"/>
              <a:t>280</a:t>
            </a:fld>
            <a:endParaRPr lang="en-US"/>
          </a:p>
        </p:txBody>
      </p:sp>
    </p:spTree>
    <p:extLst>
      <p:ext uri="{BB962C8B-B14F-4D97-AF65-F5344CB8AC3E}">
        <p14:creationId xmlns:p14="http://schemas.microsoft.com/office/powerpoint/2010/main" val="1551243227"/>
      </p:ext>
    </p:extLst>
  </p:cSld>
  <p:clrMapOvr>
    <a:masterClrMapping/>
  </p:clrMapOvr>
</p:notes>
</file>

<file path=ppt/notesSlides/notesSlide1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B5E225C-EA32-49AA-BCE1-CBED354D9589}" type="slidenum">
              <a:rPr lang="en-US" smtClean="0"/>
              <a:t>282</a:t>
            </a:fld>
            <a:endParaRPr lang="en-US"/>
          </a:p>
        </p:txBody>
      </p:sp>
    </p:spTree>
    <p:extLst>
      <p:ext uri="{BB962C8B-B14F-4D97-AF65-F5344CB8AC3E}">
        <p14:creationId xmlns:p14="http://schemas.microsoft.com/office/powerpoint/2010/main" val="2901174977"/>
      </p:ext>
    </p:extLst>
  </p:cSld>
  <p:clrMapOvr>
    <a:masterClrMapping/>
  </p:clrMapOvr>
</p:notes>
</file>

<file path=ppt/notesSlides/notesSlide1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r>
              <a:rPr lang="en-US" dirty="0"/>
              <a:t>ASCVD and heart failure history</a:t>
            </a:r>
          </a:p>
          <a:p>
            <a:pPr fontAlgn="base"/>
            <a:r>
              <a:rPr lang="en-US" dirty="0"/>
              <a:t>ASCVD risk factors and 10-year ASCVD risk assessment</a:t>
            </a:r>
          </a:p>
          <a:p>
            <a:endParaRPr lang="en-US" dirty="0"/>
          </a:p>
        </p:txBody>
      </p:sp>
      <p:sp>
        <p:nvSpPr>
          <p:cNvPr id="4" name="Slide Number Placeholder 3"/>
          <p:cNvSpPr>
            <a:spLocks noGrp="1"/>
          </p:cNvSpPr>
          <p:nvPr>
            <p:ph type="sldNum" sz="quarter" idx="5"/>
          </p:nvPr>
        </p:nvSpPr>
        <p:spPr/>
        <p:txBody>
          <a:bodyPr/>
          <a:lstStyle/>
          <a:p>
            <a:fld id="{5B5E225C-EA32-49AA-BCE1-CBED354D9589}" type="slidenum">
              <a:rPr lang="en-US" smtClean="0"/>
              <a:t>283</a:t>
            </a:fld>
            <a:endParaRPr lang="en-US"/>
          </a:p>
        </p:txBody>
      </p:sp>
    </p:spTree>
    <p:extLst>
      <p:ext uri="{BB962C8B-B14F-4D97-AF65-F5344CB8AC3E}">
        <p14:creationId xmlns:p14="http://schemas.microsoft.com/office/powerpoint/2010/main" val="2355838179"/>
      </p:ext>
    </p:extLst>
  </p:cSld>
  <p:clrMapOvr>
    <a:masterClrMapping/>
  </p:clrMapOvr>
</p:notes>
</file>

<file path=ppt/notesSlides/notesSlide1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Slide Image Placeholder 1"/>
          <p:cNvSpPr>
            <a:spLocks noGrp="1" noRot="1" noChangeAspect="1" noTextEdit="1"/>
          </p:cNvSpPr>
          <p:nvPr>
            <p:ph type="sldImg"/>
          </p:nvPr>
        </p:nvSpPr>
        <p:spPr>
          <a:ln/>
        </p:spPr>
      </p:sp>
      <p:sp>
        <p:nvSpPr>
          <p:cNvPr id="113667"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
        <p:nvSpPr>
          <p:cNvPr id="113668" name="Footer Placeholder 3"/>
          <p:cNvSpPr>
            <a:spLocks noGrp="1"/>
          </p:cNvSpPr>
          <p:nvPr>
            <p:ph type="ftr" sz="quarter" idx="4"/>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lvl1pPr>
              <a:defRPr sz="3000">
                <a:solidFill>
                  <a:schemeClr val="tx1"/>
                </a:solidFill>
                <a:latin typeface="Arial" pitchFamily="34" charset="0"/>
              </a:defRPr>
            </a:lvl1pPr>
            <a:lvl2pPr marL="811799" indent="-312230">
              <a:defRPr sz="3000">
                <a:solidFill>
                  <a:schemeClr val="tx1"/>
                </a:solidFill>
                <a:latin typeface="Arial" pitchFamily="34" charset="0"/>
              </a:defRPr>
            </a:lvl2pPr>
            <a:lvl3pPr marL="1248922" indent="-249784">
              <a:defRPr sz="3000">
                <a:solidFill>
                  <a:schemeClr val="tx1"/>
                </a:solidFill>
                <a:latin typeface="Arial" pitchFamily="34" charset="0"/>
              </a:defRPr>
            </a:lvl3pPr>
            <a:lvl4pPr marL="1748489" indent="-249784">
              <a:defRPr sz="3000">
                <a:solidFill>
                  <a:schemeClr val="tx1"/>
                </a:solidFill>
                <a:latin typeface="Arial" pitchFamily="34" charset="0"/>
              </a:defRPr>
            </a:lvl4pPr>
            <a:lvl5pPr marL="2248058" indent="-249784">
              <a:defRPr sz="3000">
                <a:solidFill>
                  <a:schemeClr val="tx1"/>
                </a:solidFill>
                <a:latin typeface="Arial" pitchFamily="34" charset="0"/>
              </a:defRPr>
            </a:lvl5pPr>
            <a:lvl6pPr marL="2747625" indent="-249784" eaLnBrk="0" fontAlgn="base" hangingPunct="0">
              <a:spcBef>
                <a:spcPct val="0"/>
              </a:spcBef>
              <a:spcAft>
                <a:spcPct val="0"/>
              </a:spcAft>
              <a:defRPr sz="3000">
                <a:solidFill>
                  <a:schemeClr val="tx1"/>
                </a:solidFill>
                <a:latin typeface="Arial" pitchFamily="34" charset="0"/>
              </a:defRPr>
            </a:lvl6pPr>
            <a:lvl7pPr marL="3247194" indent="-249784" eaLnBrk="0" fontAlgn="base" hangingPunct="0">
              <a:spcBef>
                <a:spcPct val="0"/>
              </a:spcBef>
              <a:spcAft>
                <a:spcPct val="0"/>
              </a:spcAft>
              <a:defRPr sz="3000">
                <a:solidFill>
                  <a:schemeClr val="tx1"/>
                </a:solidFill>
                <a:latin typeface="Arial" pitchFamily="34" charset="0"/>
              </a:defRPr>
            </a:lvl7pPr>
            <a:lvl8pPr marL="3746763" indent="-249784" eaLnBrk="0" fontAlgn="base" hangingPunct="0">
              <a:spcBef>
                <a:spcPct val="0"/>
              </a:spcBef>
              <a:spcAft>
                <a:spcPct val="0"/>
              </a:spcAft>
              <a:defRPr sz="3000">
                <a:solidFill>
                  <a:schemeClr val="tx1"/>
                </a:solidFill>
                <a:latin typeface="Arial" pitchFamily="34" charset="0"/>
              </a:defRPr>
            </a:lvl8pPr>
            <a:lvl9pPr marL="4246331" indent="-249784" eaLnBrk="0" fontAlgn="base" hangingPunct="0">
              <a:spcBef>
                <a:spcPct val="0"/>
              </a:spcBef>
              <a:spcAft>
                <a:spcPct val="0"/>
              </a:spcAft>
              <a:defRPr sz="3000">
                <a:solidFill>
                  <a:schemeClr val="tx1"/>
                </a:solidFill>
                <a:latin typeface="Arial" pitchFamily="34" charset="0"/>
              </a:defRPr>
            </a:lvl9pPr>
          </a:lstStyle>
          <a:p>
            <a:pPr defTabSz="983886"/>
            <a:r>
              <a:rPr lang="en-US" altLang="en-US" sz="1200">
                <a:solidFill>
                  <a:prstClr val="black"/>
                </a:solidFill>
                <a:latin typeface="Times New Roman" pitchFamily="18" charset="0"/>
              </a:rPr>
              <a:t>Diabetes Educational Services© (530) 893 - 8635 </a:t>
            </a:r>
          </a:p>
        </p:txBody>
      </p:sp>
      <p:sp>
        <p:nvSpPr>
          <p:cNvPr id="113669" name="Slide Number Placeholder 4"/>
          <p:cNvSpPr>
            <a:spLocks noGrp="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lvl1pPr>
              <a:defRPr sz="3000">
                <a:solidFill>
                  <a:schemeClr val="tx1"/>
                </a:solidFill>
                <a:latin typeface="Arial" pitchFamily="34" charset="0"/>
              </a:defRPr>
            </a:lvl1pPr>
            <a:lvl2pPr marL="811799" indent="-312230">
              <a:defRPr sz="3000">
                <a:solidFill>
                  <a:schemeClr val="tx1"/>
                </a:solidFill>
                <a:latin typeface="Arial" pitchFamily="34" charset="0"/>
              </a:defRPr>
            </a:lvl2pPr>
            <a:lvl3pPr marL="1248922" indent="-249784">
              <a:defRPr sz="3000">
                <a:solidFill>
                  <a:schemeClr val="tx1"/>
                </a:solidFill>
                <a:latin typeface="Arial" pitchFamily="34" charset="0"/>
              </a:defRPr>
            </a:lvl3pPr>
            <a:lvl4pPr marL="1748489" indent="-249784">
              <a:defRPr sz="3000">
                <a:solidFill>
                  <a:schemeClr val="tx1"/>
                </a:solidFill>
                <a:latin typeface="Arial" pitchFamily="34" charset="0"/>
              </a:defRPr>
            </a:lvl4pPr>
            <a:lvl5pPr marL="2248058" indent="-249784">
              <a:defRPr sz="3000">
                <a:solidFill>
                  <a:schemeClr val="tx1"/>
                </a:solidFill>
                <a:latin typeface="Arial" pitchFamily="34" charset="0"/>
              </a:defRPr>
            </a:lvl5pPr>
            <a:lvl6pPr marL="2747625" indent="-249784" eaLnBrk="0" fontAlgn="base" hangingPunct="0">
              <a:spcBef>
                <a:spcPct val="0"/>
              </a:spcBef>
              <a:spcAft>
                <a:spcPct val="0"/>
              </a:spcAft>
              <a:defRPr sz="3000">
                <a:solidFill>
                  <a:schemeClr val="tx1"/>
                </a:solidFill>
                <a:latin typeface="Arial" pitchFamily="34" charset="0"/>
              </a:defRPr>
            </a:lvl6pPr>
            <a:lvl7pPr marL="3247194" indent="-249784" eaLnBrk="0" fontAlgn="base" hangingPunct="0">
              <a:spcBef>
                <a:spcPct val="0"/>
              </a:spcBef>
              <a:spcAft>
                <a:spcPct val="0"/>
              </a:spcAft>
              <a:defRPr sz="3000">
                <a:solidFill>
                  <a:schemeClr val="tx1"/>
                </a:solidFill>
                <a:latin typeface="Arial" pitchFamily="34" charset="0"/>
              </a:defRPr>
            </a:lvl7pPr>
            <a:lvl8pPr marL="3746763" indent="-249784" eaLnBrk="0" fontAlgn="base" hangingPunct="0">
              <a:spcBef>
                <a:spcPct val="0"/>
              </a:spcBef>
              <a:spcAft>
                <a:spcPct val="0"/>
              </a:spcAft>
              <a:defRPr sz="3000">
                <a:solidFill>
                  <a:schemeClr val="tx1"/>
                </a:solidFill>
                <a:latin typeface="Arial" pitchFamily="34" charset="0"/>
              </a:defRPr>
            </a:lvl8pPr>
            <a:lvl9pPr marL="4246331" indent="-249784" eaLnBrk="0" fontAlgn="base" hangingPunct="0">
              <a:spcBef>
                <a:spcPct val="0"/>
              </a:spcBef>
              <a:spcAft>
                <a:spcPct val="0"/>
              </a:spcAft>
              <a:defRPr sz="3000">
                <a:solidFill>
                  <a:schemeClr val="tx1"/>
                </a:solidFill>
                <a:latin typeface="Arial" pitchFamily="34" charset="0"/>
              </a:defRPr>
            </a:lvl9pPr>
          </a:lstStyle>
          <a:p>
            <a:pPr defTabSz="983886"/>
            <a:fld id="{0FF0941F-7CC4-4194-B486-510D67CB987E}" type="slidenum">
              <a:rPr lang="en-US" altLang="en-US" sz="1200">
                <a:solidFill>
                  <a:prstClr val="black"/>
                </a:solidFill>
                <a:latin typeface="Times New Roman" pitchFamily="18" charset="0"/>
              </a:rPr>
              <a:pPr defTabSz="983886"/>
              <a:t>284</a:t>
            </a:fld>
            <a:endParaRPr lang="en-US" altLang="en-US" sz="1200">
              <a:solidFill>
                <a:prstClr val="black"/>
              </a:solidFill>
              <a:latin typeface="Times New Roman" pitchFamily="18" charset="0"/>
            </a:endParaRPr>
          </a:p>
        </p:txBody>
      </p:sp>
    </p:spTree>
    <p:extLst>
      <p:ext uri="{BB962C8B-B14F-4D97-AF65-F5344CB8AC3E}">
        <p14:creationId xmlns:p14="http://schemas.microsoft.com/office/powerpoint/2010/main" val="863856089"/>
      </p:ext>
    </p:extLst>
  </p:cSld>
  <p:clrMapOvr>
    <a:masterClrMapping/>
  </p:clrMapOvr>
</p:notes>
</file>

<file path=ppt/notesSlides/notesSlide1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lide Image Placeholder 1">
            <a:extLst>
              <a:ext uri="{FF2B5EF4-FFF2-40B4-BE49-F238E27FC236}">
                <a16:creationId xmlns:a16="http://schemas.microsoft.com/office/drawing/2014/main" id="{FC74F283-E37B-4E89-94A1-5FB68F4D07D2}"/>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3" name="Notes Placeholder 2">
            <a:extLst>
              <a:ext uri="{FF2B5EF4-FFF2-40B4-BE49-F238E27FC236}">
                <a16:creationId xmlns:a16="http://schemas.microsoft.com/office/drawing/2014/main" id="{A2932CC2-7F9C-484E-997F-FEDD8FFC56AF}"/>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lvl="2"/>
            <a:r>
              <a:rPr lang="en-US" altLang="en-US" dirty="0"/>
              <a:t>Defined as ACS, history of MI, stable or unstable angina, coronary or other arterial revascularization, stroke, TIA, or PAD of atherosclerotic origin</a:t>
            </a:r>
          </a:p>
          <a:p>
            <a:pPr marL="0" lvl="2"/>
            <a:endParaRPr lang="en-US" altLang="en-US" dirty="0"/>
          </a:p>
          <a:p>
            <a:pPr marL="0" lvl="2"/>
            <a:r>
              <a:rPr lang="en-US" altLang="en-US" dirty="0"/>
              <a:t>Prevalence of HTN is 80% in adults with type 2 DM (AHA HTN guideline)</a:t>
            </a:r>
          </a:p>
          <a:p>
            <a:endParaRPr lang="en-US" altLang="en-US" dirty="0"/>
          </a:p>
        </p:txBody>
      </p:sp>
      <p:sp>
        <p:nvSpPr>
          <p:cNvPr id="20484" name="Slide Number Placeholder 3">
            <a:extLst>
              <a:ext uri="{FF2B5EF4-FFF2-40B4-BE49-F238E27FC236}">
                <a16:creationId xmlns:a16="http://schemas.microsoft.com/office/drawing/2014/main" id="{CF6B7893-0206-4CE8-9697-0D17920C804E}"/>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300">
                <a:solidFill>
                  <a:schemeClr val="tx1"/>
                </a:solidFill>
                <a:latin typeface="Calibri" panose="020F0502020204030204" pitchFamily="34" charset="0"/>
              </a:defRPr>
            </a:lvl1pPr>
            <a:lvl2pPr marL="814666" indent="-313333">
              <a:spcBef>
                <a:spcPct val="30000"/>
              </a:spcBef>
              <a:defRPr sz="1300">
                <a:solidFill>
                  <a:schemeClr val="tx1"/>
                </a:solidFill>
                <a:latin typeface="Calibri" panose="020F0502020204030204" pitchFamily="34" charset="0"/>
              </a:defRPr>
            </a:lvl2pPr>
            <a:lvl3pPr marL="1253333" indent="-250667">
              <a:spcBef>
                <a:spcPct val="30000"/>
              </a:spcBef>
              <a:defRPr sz="1300">
                <a:solidFill>
                  <a:schemeClr val="tx1"/>
                </a:solidFill>
                <a:latin typeface="Calibri" panose="020F0502020204030204" pitchFamily="34" charset="0"/>
              </a:defRPr>
            </a:lvl3pPr>
            <a:lvl4pPr marL="1754667" indent="-250667">
              <a:spcBef>
                <a:spcPct val="30000"/>
              </a:spcBef>
              <a:defRPr sz="1300">
                <a:solidFill>
                  <a:schemeClr val="tx1"/>
                </a:solidFill>
                <a:latin typeface="Calibri" panose="020F0502020204030204" pitchFamily="34" charset="0"/>
              </a:defRPr>
            </a:lvl4pPr>
            <a:lvl5pPr marL="2256001" indent="-250667">
              <a:spcBef>
                <a:spcPct val="30000"/>
              </a:spcBef>
              <a:defRPr sz="1300">
                <a:solidFill>
                  <a:schemeClr val="tx1"/>
                </a:solidFill>
                <a:latin typeface="Calibri" panose="020F0502020204030204" pitchFamily="34" charset="0"/>
              </a:defRPr>
            </a:lvl5pPr>
            <a:lvl6pPr marL="2757334" indent="-250667" eaLnBrk="0" fontAlgn="base" hangingPunct="0">
              <a:spcBef>
                <a:spcPct val="30000"/>
              </a:spcBef>
              <a:spcAft>
                <a:spcPct val="0"/>
              </a:spcAft>
              <a:defRPr sz="1300">
                <a:solidFill>
                  <a:schemeClr val="tx1"/>
                </a:solidFill>
                <a:latin typeface="Calibri" panose="020F0502020204030204" pitchFamily="34" charset="0"/>
              </a:defRPr>
            </a:lvl6pPr>
            <a:lvl7pPr marL="3258668" indent="-250667" eaLnBrk="0" fontAlgn="base" hangingPunct="0">
              <a:spcBef>
                <a:spcPct val="30000"/>
              </a:spcBef>
              <a:spcAft>
                <a:spcPct val="0"/>
              </a:spcAft>
              <a:defRPr sz="1300">
                <a:solidFill>
                  <a:schemeClr val="tx1"/>
                </a:solidFill>
                <a:latin typeface="Calibri" panose="020F0502020204030204" pitchFamily="34" charset="0"/>
              </a:defRPr>
            </a:lvl7pPr>
            <a:lvl8pPr marL="3760001" indent="-250667" eaLnBrk="0" fontAlgn="base" hangingPunct="0">
              <a:spcBef>
                <a:spcPct val="30000"/>
              </a:spcBef>
              <a:spcAft>
                <a:spcPct val="0"/>
              </a:spcAft>
              <a:defRPr sz="1300">
                <a:solidFill>
                  <a:schemeClr val="tx1"/>
                </a:solidFill>
                <a:latin typeface="Calibri" panose="020F0502020204030204" pitchFamily="34" charset="0"/>
              </a:defRPr>
            </a:lvl8pPr>
            <a:lvl9pPr marL="4261334" indent="-250667" eaLnBrk="0" fontAlgn="base" hangingPunct="0">
              <a:spcBef>
                <a:spcPct val="30000"/>
              </a:spcBef>
              <a:spcAft>
                <a:spcPct val="0"/>
              </a:spcAft>
              <a:defRPr sz="1300">
                <a:solidFill>
                  <a:schemeClr val="tx1"/>
                </a:solidFill>
                <a:latin typeface="Calibri" panose="020F0502020204030204" pitchFamily="34" charset="0"/>
              </a:defRPr>
            </a:lvl9pPr>
          </a:lstStyle>
          <a:p>
            <a:pPr>
              <a:spcBef>
                <a:spcPct val="0"/>
              </a:spcBef>
            </a:pPr>
            <a:fld id="{35DAE62C-D3FB-48C9-86E6-03C7B5D150EB}" type="slidenum">
              <a:rPr lang="en-US" altLang="en-US"/>
              <a:pPr>
                <a:spcBef>
                  <a:spcPct val="0"/>
                </a:spcBef>
              </a:pPr>
              <a:t>285</a:t>
            </a:fld>
            <a:endParaRPr lang="en-US" altLang="en-US"/>
          </a:p>
        </p:txBody>
      </p:sp>
    </p:spTree>
    <p:extLst>
      <p:ext uri="{BB962C8B-B14F-4D97-AF65-F5344CB8AC3E}">
        <p14:creationId xmlns:p14="http://schemas.microsoft.com/office/powerpoint/2010/main" val="2340347169"/>
      </p:ext>
    </p:extLst>
  </p:cSld>
  <p:clrMapOvr>
    <a:masterClrMapping/>
  </p:clrMapOvr>
</p:notes>
</file>

<file path=ppt/notesSlides/notesSlide1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a:extLst>
              <a:ext uri="{FF2B5EF4-FFF2-40B4-BE49-F238E27FC236}">
                <a16:creationId xmlns:a16="http://schemas.microsoft.com/office/drawing/2014/main" id="{84F9DFA8-8FAA-46C8-BD1E-F6C218E69A2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9939" name="Notes Placeholder 2">
            <a:extLst>
              <a:ext uri="{FF2B5EF4-FFF2-40B4-BE49-F238E27FC236}">
                <a16:creationId xmlns:a16="http://schemas.microsoft.com/office/drawing/2014/main" id="{99B7DA67-A547-47F1-B350-08D2FC1601D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39940" name="Slide Number Placeholder 3">
            <a:extLst>
              <a:ext uri="{FF2B5EF4-FFF2-40B4-BE49-F238E27FC236}">
                <a16:creationId xmlns:a16="http://schemas.microsoft.com/office/drawing/2014/main" id="{04CE4339-75F7-4222-98D1-A610AC2E3DD0}"/>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300">
                <a:solidFill>
                  <a:schemeClr val="tx1"/>
                </a:solidFill>
                <a:latin typeface="Calibri" panose="020F0502020204030204" pitchFamily="34" charset="0"/>
              </a:defRPr>
            </a:lvl1pPr>
            <a:lvl2pPr marL="814666" indent="-313333">
              <a:spcBef>
                <a:spcPct val="30000"/>
              </a:spcBef>
              <a:defRPr sz="1300">
                <a:solidFill>
                  <a:schemeClr val="tx1"/>
                </a:solidFill>
                <a:latin typeface="Calibri" panose="020F0502020204030204" pitchFamily="34" charset="0"/>
              </a:defRPr>
            </a:lvl2pPr>
            <a:lvl3pPr marL="1253333" indent="-250667">
              <a:spcBef>
                <a:spcPct val="30000"/>
              </a:spcBef>
              <a:defRPr sz="1300">
                <a:solidFill>
                  <a:schemeClr val="tx1"/>
                </a:solidFill>
                <a:latin typeface="Calibri" panose="020F0502020204030204" pitchFamily="34" charset="0"/>
              </a:defRPr>
            </a:lvl3pPr>
            <a:lvl4pPr marL="1754667" indent="-250667">
              <a:spcBef>
                <a:spcPct val="30000"/>
              </a:spcBef>
              <a:defRPr sz="1300">
                <a:solidFill>
                  <a:schemeClr val="tx1"/>
                </a:solidFill>
                <a:latin typeface="Calibri" panose="020F0502020204030204" pitchFamily="34" charset="0"/>
              </a:defRPr>
            </a:lvl4pPr>
            <a:lvl5pPr marL="2256001" indent="-250667">
              <a:spcBef>
                <a:spcPct val="30000"/>
              </a:spcBef>
              <a:defRPr sz="1300">
                <a:solidFill>
                  <a:schemeClr val="tx1"/>
                </a:solidFill>
                <a:latin typeface="Calibri" panose="020F0502020204030204" pitchFamily="34" charset="0"/>
              </a:defRPr>
            </a:lvl5pPr>
            <a:lvl6pPr marL="2757334" indent="-250667" eaLnBrk="0" fontAlgn="base" hangingPunct="0">
              <a:spcBef>
                <a:spcPct val="30000"/>
              </a:spcBef>
              <a:spcAft>
                <a:spcPct val="0"/>
              </a:spcAft>
              <a:defRPr sz="1300">
                <a:solidFill>
                  <a:schemeClr val="tx1"/>
                </a:solidFill>
                <a:latin typeface="Calibri" panose="020F0502020204030204" pitchFamily="34" charset="0"/>
              </a:defRPr>
            </a:lvl6pPr>
            <a:lvl7pPr marL="3258668" indent="-250667" eaLnBrk="0" fontAlgn="base" hangingPunct="0">
              <a:spcBef>
                <a:spcPct val="30000"/>
              </a:spcBef>
              <a:spcAft>
                <a:spcPct val="0"/>
              </a:spcAft>
              <a:defRPr sz="1300">
                <a:solidFill>
                  <a:schemeClr val="tx1"/>
                </a:solidFill>
                <a:latin typeface="Calibri" panose="020F0502020204030204" pitchFamily="34" charset="0"/>
              </a:defRPr>
            </a:lvl7pPr>
            <a:lvl8pPr marL="3760001" indent="-250667" eaLnBrk="0" fontAlgn="base" hangingPunct="0">
              <a:spcBef>
                <a:spcPct val="30000"/>
              </a:spcBef>
              <a:spcAft>
                <a:spcPct val="0"/>
              </a:spcAft>
              <a:defRPr sz="1300">
                <a:solidFill>
                  <a:schemeClr val="tx1"/>
                </a:solidFill>
                <a:latin typeface="Calibri" panose="020F0502020204030204" pitchFamily="34" charset="0"/>
              </a:defRPr>
            </a:lvl8pPr>
            <a:lvl9pPr marL="4261334" indent="-250667" eaLnBrk="0" fontAlgn="base" hangingPunct="0">
              <a:spcBef>
                <a:spcPct val="30000"/>
              </a:spcBef>
              <a:spcAft>
                <a:spcPct val="0"/>
              </a:spcAft>
              <a:defRPr sz="1300">
                <a:solidFill>
                  <a:schemeClr val="tx1"/>
                </a:solidFill>
                <a:latin typeface="Calibri" panose="020F0502020204030204" pitchFamily="34" charset="0"/>
              </a:defRPr>
            </a:lvl9pPr>
          </a:lstStyle>
          <a:p>
            <a:pPr>
              <a:spcBef>
                <a:spcPct val="0"/>
              </a:spcBef>
            </a:pPr>
            <a:fld id="{C5FDA65E-8A1B-4A4B-8038-30A70FE65423}" type="slidenum">
              <a:rPr lang="en-US" altLang="en-US"/>
              <a:pPr>
                <a:spcBef>
                  <a:spcPct val="0"/>
                </a:spcBef>
              </a:pPr>
              <a:t>288</a:t>
            </a:fld>
            <a:endParaRPr lang="en-US" altLang="en-US"/>
          </a:p>
        </p:txBody>
      </p:sp>
    </p:spTree>
  </p:cSld>
  <p:clrMapOvr>
    <a:masterClrMapping/>
  </p:clrMapOvr>
</p:notes>
</file>

<file path=ppt/notesSlides/notesSlide1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For people with established atherosclerotic cardiovascular disease or indicators of high risk our recommendation is to choose a GLP-1 receptor agonist or an SGLT-2 inhibitor with proven cardiovascular benefit. In case HbA1c remains above target one should add an agent from the other category or pioglitazone as deemed necessary. Our recommendation is based on the favourable results of cardiovascular outcomes trials that established the favourable effect of GLP-1 receptor agonists and SGLT-2 inhibitors on a series of hard clinical outcomes including major adverse cardiovascular events and all-cause mortality.</a:t>
            </a:r>
            <a:endParaRPr lang="en-GR" dirty="0"/>
          </a:p>
        </p:txBody>
      </p:sp>
      <p:sp>
        <p:nvSpPr>
          <p:cNvPr id="4" name="Slide Number Placeholder 3"/>
          <p:cNvSpPr>
            <a:spLocks noGrp="1"/>
          </p:cNvSpPr>
          <p:nvPr>
            <p:ph type="sldNum" sz="quarter" idx="5"/>
          </p:nvPr>
        </p:nvSpPr>
        <p:spPr/>
        <p:txBody>
          <a:bodyPr/>
          <a:lstStyle/>
          <a:p>
            <a:pPr defTabSz="948507">
              <a:defRPr/>
            </a:pPr>
            <a:fld id="{355623E8-A3FB-44A0-B68C-45C9EDD53B45}" type="slidenum">
              <a:rPr lang="en-US" sz="1200">
                <a:solidFill>
                  <a:prstClr val="black"/>
                </a:solidFill>
                <a:latin typeface="Calibri"/>
              </a:rPr>
              <a:pPr defTabSz="948507">
                <a:defRPr/>
              </a:pPr>
              <a:t>289</a:t>
            </a:fld>
            <a:endParaRPr lang="en-US" sz="1200">
              <a:solidFill>
                <a:prstClr val="black"/>
              </a:solidFill>
              <a:latin typeface="Calibri"/>
            </a:endParaRPr>
          </a:p>
        </p:txBody>
      </p:sp>
    </p:spTree>
    <p:extLst>
      <p:ext uri="{BB962C8B-B14F-4D97-AF65-F5344CB8AC3E}">
        <p14:creationId xmlns:p14="http://schemas.microsoft.com/office/powerpoint/2010/main" val="477030298"/>
      </p:ext>
    </p:extLst>
  </p:cSld>
  <p:clrMapOvr>
    <a:masterClrMapping/>
  </p:clrMapOvr>
</p:notes>
</file>

<file path=ppt/notesSlides/notesSlide1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For individuals with heart failure our recommendation is that SGLT2i with proven benefit should be used because they improve heart failure and kidney outcomes. </a:t>
            </a:r>
            <a:endParaRPr lang="en-GR" dirty="0"/>
          </a:p>
        </p:txBody>
      </p:sp>
      <p:sp>
        <p:nvSpPr>
          <p:cNvPr id="4" name="Slide Number Placeholder 3"/>
          <p:cNvSpPr>
            <a:spLocks noGrp="1"/>
          </p:cNvSpPr>
          <p:nvPr>
            <p:ph type="sldNum" sz="quarter" idx="5"/>
          </p:nvPr>
        </p:nvSpPr>
        <p:spPr/>
        <p:txBody>
          <a:bodyPr/>
          <a:lstStyle/>
          <a:p>
            <a:pPr defTabSz="948507">
              <a:defRPr/>
            </a:pPr>
            <a:fld id="{355623E8-A3FB-44A0-B68C-45C9EDD53B45}" type="slidenum">
              <a:rPr lang="en-US" sz="1200">
                <a:solidFill>
                  <a:prstClr val="black"/>
                </a:solidFill>
                <a:latin typeface="Calibri"/>
              </a:rPr>
              <a:pPr defTabSz="948507">
                <a:defRPr/>
              </a:pPr>
              <a:t>291</a:t>
            </a:fld>
            <a:endParaRPr lang="en-US" sz="1200">
              <a:solidFill>
                <a:prstClr val="black"/>
              </a:solidFill>
              <a:latin typeface="Calibri"/>
            </a:endParaRPr>
          </a:p>
        </p:txBody>
      </p:sp>
    </p:spTree>
    <p:extLst>
      <p:ext uri="{BB962C8B-B14F-4D97-AF65-F5344CB8AC3E}">
        <p14:creationId xmlns:p14="http://schemas.microsoft.com/office/powerpoint/2010/main" val="372410663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B5E225C-EA32-49AA-BCE1-CBED354D9589}" type="slidenum">
              <a:rPr lang="en-US" smtClean="0"/>
              <a:t>40</a:t>
            </a:fld>
            <a:endParaRPr lang="en-US"/>
          </a:p>
        </p:txBody>
      </p:sp>
    </p:spTree>
    <p:extLst>
      <p:ext uri="{BB962C8B-B14F-4D97-AF65-F5344CB8AC3E}">
        <p14:creationId xmlns:p14="http://schemas.microsoft.com/office/powerpoint/2010/main" val="1867597161"/>
      </p:ext>
    </p:extLst>
  </p:cSld>
  <p:clrMapOvr>
    <a:masterClrMapping/>
  </p:clrMapOvr>
</p:notes>
</file>

<file path=ppt/notesSlides/notesSlide1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B5E225C-EA32-49AA-BCE1-CBED354D9589}" type="slidenum">
              <a:rPr lang="en-US" smtClean="0"/>
              <a:t>292</a:t>
            </a:fld>
            <a:endParaRPr lang="en-US"/>
          </a:p>
        </p:txBody>
      </p:sp>
    </p:spTree>
    <p:extLst>
      <p:ext uri="{BB962C8B-B14F-4D97-AF65-F5344CB8AC3E}">
        <p14:creationId xmlns:p14="http://schemas.microsoft.com/office/powerpoint/2010/main" val="2290145445"/>
      </p:ext>
    </p:extLst>
  </p:cSld>
  <p:clrMapOvr>
    <a:masterClrMapping/>
  </p:clrMapOvr>
</p:notes>
</file>

<file path=ppt/notesSlides/notesSlide1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901C3A1-59FE-49F9-8149-3ACA62267F09}" type="slidenum">
              <a:rPr lang="en-US" smtClean="0"/>
              <a:t>293</a:t>
            </a:fld>
            <a:endParaRPr lang="en-US" dirty="0"/>
          </a:p>
        </p:txBody>
      </p:sp>
    </p:spTree>
    <p:extLst>
      <p:ext uri="{BB962C8B-B14F-4D97-AF65-F5344CB8AC3E}">
        <p14:creationId xmlns:p14="http://schemas.microsoft.com/office/powerpoint/2010/main" val="1720743509"/>
      </p:ext>
    </p:extLst>
  </p:cSld>
  <p:clrMapOvr>
    <a:masterClrMapping/>
  </p:clrMapOvr>
</p:notes>
</file>

<file path=ppt/notesSlides/notesSlide1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Sotagliflozin</a:t>
            </a:r>
            <a:r>
              <a:rPr lang="en-US" dirty="0"/>
              <a:t> was </a:t>
            </a:r>
            <a:r>
              <a:rPr lang="en-US" dirty="0" err="1"/>
              <a:t>evalu</a:t>
            </a:r>
            <a:r>
              <a:rPr lang="en-US" dirty="0"/>
              <a:t> </a:t>
            </a:r>
            <a:r>
              <a:rPr lang="en-US" dirty="0" err="1"/>
              <a:t>ated</a:t>
            </a:r>
            <a:r>
              <a:rPr lang="en-US" dirty="0"/>
              <a:t> in the SCORED trial (281) and SOLOIST-WHF trial (297). A total of 10,584 people with type 2 diabetes, CKD, and additional cardiovascular risk were enrolled in SCORED and random </a:t>
            </a:r>
            <a:r>
              <a:rPr lang="en-US" dirty="0" err="1"/>
              <a:t>ized</a:t>
            </a:r>
            <a:r>
              <a:rPr lang="en-US" dirty="0"/>
              <a:t> to sotagliflozin200mgoncedaily (</a:t>
            </a:r>
            <a:r>
              <a:rPr lang="en-US" dirty="0" err="1"/>
              <a:t>uptitrated</a:t>
            </a:r>
            <a:r>
              <a:rPr lang="en-US" dirty="0"/>
              <a:t> to 400 mg once daily if </a:t>
            </a:r>
            <a:r>
              <a:rPr lang="en-US" dirty="0" err="1"/>
              <a:t>toler</a:t>
            </a:r>
            <a:r>
              <a:rPr lang="en-US" dirty="0"/>
              <a:t> </a:t>
            </a:r>
            <a:r>
              <a:rPr lang="en-US" dirty="0" err="1"/>
              <a:t>ated</a:t>
            </a:r>
            <a:r>
              <a:rPr lang="en-US" dirty="0"/>
              <a:t>) or placebo. SCORED ended early due to a lack of funding; thus, changes to the prespecified primary end points were made prior to unblinding to </a:t>
            </a:r>
            <a:r>
              <a:rPr lang="en-US" dirty="0" err="1"/>
              <a:t>accom</a:t>
            </a:r>
            <a:r>
              <a:rPr lang="en-US" dirty="0"/>
              <a:t> </a:t>
            </a:r>
            <a:r>
              <a:rPr lang="en-US" dirty="0" err="1"/>
              <a:t>modate</a:t>
            </a:r>
            <a:r>
              <a:rPr lang="en-US" dirty="0"/>
              <a:t> a lower-than-anticipated number of end point events. The primary end point of the trial was the total number of deaths from cardiovascular causes, </a:t>
            </a:r>
            <a:r>
              <a:rPr lang="en-US" dirty="0" err="1"/>
              <a:t>hospi</a:t>
            </a:r>
            <a:r>
              <a:rPr lang="en-US" dirty="0"/>
              <a:t> </a:t>
            </a:r>
            <a:r>
              <a:rPr lang="en-US" dirty="0" err="1"/>
              <a:t>talizations</a:t>
            </a:r>
            <a:r>
              <a:rPr lang="en-US" dirty="0"/>
              <a:t> for heart failure, and urgent visits for heart failure. After a median of 16 months of follow-up, the rate of </a:t>
            </a:r>
            <a:r>
              <a:rPr lang="en-US" dirty="0" err="1"/>
              <a:t>pri</a:t>
            </a:r>
            <a:r>
              <a:rPr lang="en-US" dirty="0"/>
              <a:t> </a:t>
            </a:r>
            <a:r>
              <a:rPr lang="en-US" dirty="0" err="1"/>
              <a:t>mary</a:t>
            </a:r>
            <a:r>
              <a:rPr lang="en-US" dirty="0"/>
              <a:t> end point events was reduced with </a:t>
            </a:r>
            <a:r>
              <a:rPr lang="en-US" dirty="0" err="1"/>
              <a:t>sotagliflozin</a:t>
            </a:r>
            <a:r>
              <a:rPr lang="en-US" dirty="0"/>
              <a:t> (5.6 events per 100 patient years in the </a:t>
            </a:r>
            <a:r>
              <a:rPr lang="en-US" dirty="0" err="1"/>
              <a:t>sotagliflozin</a:t>
            </a:r>
            <a:r>
              <a:rPr lang="en-US" dirty="0"/>
              <a:t> group and 7.5 events per 100 patient-years in the </a:t>
            </a:r>
            <a:r>
              <a:rPr lang="en-US" dirty="0" err="1"/>
              <a:t>pla</a:t>
            </a:r>
            <a:r>
              <a:rPr lang="en-US" dirty="0"/>
              <a:t> </a:t>
            </a:r>
            <a:r>
              <a:rPr lang="en-US" dirty="0" err="1"/>
              <a:t>cebo</a:t>
            </a:r>
            <a:r>
              <a:rPr lang="en-US" dirty="0"/>
              <a:t> group [HR 0.74; [95% CI 0.63–0.88]; P &lt; 0.001]). </a:t>
            </a:r>
            <a:r>
              <a:rPr lang="en-US" dirty="0" err="1"/>
              <a:t>Sotagliflozin</a:t>
            </a:r>
            <a:r>
              <a:rPr lang="en-US" dirty="0"/>
              <a:t> also reduced the risk of the secondary end point of to </a:t>
            </a:r>
            <a:r>
              <a:rPr lang="en-US" dirty="0" err="1"/>
              <a:t>tal</a:t>
            </a:r>
            <a:r>
              <a:rPr lang="en-US" dirty="0"/>
              <a:t> number of hospitalizations for heart failure and urgent visits for heart failure (3.5% in the </a:t>
            </a:r>
            <a:r>
              <a:rPr lang="en-US" dirty="0" err="1"/>
              <a:t>sotagliflozin</a:t>
            </a:r>
            <a:r>
              <a:rPr lang="en-US" dirty="0"/>
              <a:t> group and 5.1% in the placebo group [HR 0.67 [95% CI 0.55–0.82]; P &lt; 0.001]) but not the sec </a:t>
            </a:r>
            <a:r>
              <a:rPr lang="en-US" dirty="0" err="1"/>
              <a:t>ondary</a:t>
            </a:r>
            <a:r>
              <a:rPr lang="en-US" dirty="0"/>
              <a:t> end point of deaths from cardio vascular causes.</a:t>
            </a:r>
          </a:p>
        </p:txBody>
      </p:sp>
      <p:sp>
        <p:nvSpPr>
          <p:cNvPr id="4" name="Slide Number Placeholder 3"/>
          <p:cNvSpPr>
            <a:spLocks noGrp="1"/>
          </p:cNvSpPr>
          <p:nvPr>
            <p:ph type="sldNum" sz="quarter" idx="5"/>
          </p:nvPr>
        </p:nvSpPr>
        <p:spPr/>
        <p:txBody>
          <a:bodyPr/>
          <a:lstStyle/>
          <a:p>
            <a:fld id="{5B5E225C-EA32-49AA-BCE1-CBED354D9589}" type="slidenum">
              <a:rPr lang="en-US" smtClean="0"/>
              <a:t>294</a:t>
            </a:fld>
            <a:endParaRPr lang="en-US"/>
          </a:p>
        </p:txBody>
      </p:sp>
    </p:spTree>
    <p:extLst>
      <p:ext uri="{BB962C8B-B14F-4D97-AF65-F5344CB8AC3E}">
        <p14:creationId xmlns:p14="http://schemas.microsoft.com/office/powerpoint/2010/main" val="3884763140"/>
      </p:ext>
    </p:extLst>
  </p:cSld>
  <p:clrMapOvr>
    <a:masterClrMapping/>
  </p:clrMapOvr>
</p:notes>
</file>

<file path=ppt/notesSlides/notesSlide1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901C3A1-59FE-49F9-8149-3ACA62267F09}" type="slidenum">
              <a:rPr lang="en-US" smtClean="0"/>
              <a:t>295</a:t>
            </a:fld>
            <a:endParaRPr lang="en-US" dirty="0"/>
          </a:p>
        </p:txBody>
      </p:sp>
    </p:spTree>
    <p:extLst>
      <p:ext uri="{BB962C8B-B14F-4D97-AF65-F5344CB8AC3E}">
        <p14:creationId xmlns:p14="http://schemas.microsoft.com/office/powerpoint/2010/main" val="2034236235"/>
      </p:ext>
    </p:extLst>
  </p:cSld>
  <p:clrMapOvr>
    <a:masterClrMapping/>
  </p:clrMapOvr>
</p:notes>
</file>

<file path=ppt/notesSlides/notesSlide1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MACE: CV death, non-fatal myocardial infarction, or non-fatal stroke</a:t>
            </a:r>
            <a:r>
              <a:rPr lang="en-US" dirty="0"/>
              <a:t>) </a:t>
            </a:r>
          </a:p>
          <a:p>
            <a:r>
              <a:rPr lang="en-US" dirty="0"/>
              <a:t>Abbreviations: CKD, chronic kidney disease; CV, cardiovascular; CVD, cardiovascular disease; eGFR, estimated glomerular filtration rate; FDA = US Food and Drug Administration; GLP-1 = glucagon-like peptide-1; HF, heart failure; MACE = major adverse cardiovascular events; MI, myocardial infarction; T2D, type 2 diabetes.</a:t>
            </a:r>
          </a:p>
          <a:p>
            <a:r>
              <a:rPr lang="en-US" baseline="30000" dirty="0" err="1"/>
              <a:t>a</a:t>
            </a:r>
            <a:r>
              <a:rPr lang="en-US" dirty="0" err="1"/>
              <a:t>Perkovic</a:t>
            </a:r>
            <a:r>
              <a:rPr lang="en-US" dirty="0"/>
              <a:t> V, Mann JFE, Wheeler DC, et al. Effects of semaglutide on chronic kidney disease in patients with type 2 diabetes. </a:t>
            </a:r>
            <a:r>
              <a:rPr lang="en-US" i="1" dirty="0"/>
              <a:t>N Engl J Med.</a:t>
            </a:r>
            <a:r>
              <a:rPr lang="en-US" dirty="0"/>
              <a:t> 2024;391(2):109-121.</a:t>
            </a:r>
          </a:p>
          <a:p>
            <a:r>
              <a:rPr lang="en-US" baseline="30000" dirty="0" err="1"/>
              <a:t>b</a:t>
            </a:r>
            <a:r>
              <a:rPr lang="en-US" dirty="0" err="1"/>
              <a:t>Marso</a:t>
            </a:r>
            <a:r>
              <a:rPr lang="en-US" dirty="0"/>
              <a:t> SP, Daniels GH, Brown‑Frandsen K, et al. Liraglutide and cardiovascular outcomes in type 2 diabetes. </a:t>
            </a:r>
            <a:r>
              <a:rPr lang="en-US" i="1" dirty="0"/>
              <a:t>N Engl J Med.</a:t>
            </a:r>
            <a:r>
              <a:rPr lang="en-US" dirty="0"/>
              <a:t> 2016;375(4):311-322.</a:t>
            </a:r>
          </a:p>
          <a:p>
            <a:r>
              <a:rPr lang="en-US" baseline="30000" dirty="0" err="1"/>
              <a:t>c</a:t>
            </a:r>
            <a:r>
              <a:rPr lang="en-US" dirty="0" err="1"/>
              <a:t>Pfeffer</a:t>
            </a:r>
            <a:r>
              <a:rPr lang="en-US" dirty="0"/>
              <a:t> MA, Claggett B, Diaz R, et al. </a:t>
            </a:r>
            <a:r>
              <a:rPr lang="en-US" dirty="0" err="1"/>
              <a:t>Lixisenatide</a:t>
            </a:r>
            <a:r>
              <a:rPr lang="en-US" dirty="0"/>
              <a:t> in patients with type 2 diabetes and acute coronary syndrome. </a:t>
            </a:r>
            <a:r>
              <a:rPr lang="en-US" i="1" dirty="0"/>
              <a:t>N Engl J Med.</a:t>
            </a:r>
            <a:r>
              <a:rPr lang="en-US" dirty="0"/>
              <a:t> 2015;373(23):2247-2257.</a:t>
            </a:r>
          </a:p>
          <a:p>
            <a:r>
              <a:rPr lang="en-US" baseline="30000" dirty="0" err="1"/>
              <a:t>d</a:t>
            </a:r>
            <a:r>
              <a:rPr lang="en-US" dirty="0" err="1"/>
              <a:t>Marso</a:t>
            </a:r>
            <a:r>
              <a:rPr lang="en-US" dirty="0"/>
              <a:t> SP, Bain SC, Consoli A, et al. Semaglutide and cardiovascular outcomes in patients with type 2 diabetes. </a:t>
            </a:r>
            <a:r>
              <a:rPr lang="en-US" i="1" dirty="0"/>
              <a:t>N Engl J Med.</a:t>
            </a:r>
            <a:r>
              <a:rPr lang="en-US" dirty="0"/>
              <a:t> 2016;375(19):1834-1844.</a:t>
            </a:r>
          </a:p>
          <a:p>
            <a:r>
              <a:rPr lang="en-US" baseline="30000" dirty="0" err="1"/>
              <a:t>e</a:t>
            </a:r>
            <a:r>
              <a:rPr lang="en-US" dirty="0" err="1"/>
              <a:t>SOUL</a:t>
            </a:r>
            <a:r>
              <a:rPr lang="en-US" dirty="0"/>
              <a:t> Study Group. Cardiovascular outcomes with oral semaglutide in patients with type 2 diabetes. Presented at: American Diabetes Association 85th Scientific Sessions; June 22, 2025; Chicago, IL.</a:t>
            </a:r>
          </a:p>
          <a:p>
            <a:r>
              <a:rPr lang="en-US" baseline="30000" dirty="0" err="1"/>
              <a:t>f</a:t>
            </a:r>
            <a:r>
              <a:rPr lang="en-US" dirty="0" err="1"/>
              <a:t>Holman</a:t>
            </a:r>
            <a:r>
              <a:rPr lang="en-US" dirty="0"/>
              <a:t> RR, Bethel MA, Mentz RJ, et al. Effects of once‑weekly exenatide on cardiovascular outcomes in type 2 diabetes. </a:t>
            </a:r>
            <a:r>
              <a:rPr lang="fr-FR" i="1" dirty="0"/>
              <a:t>N </a:t>
            </a:r>
            <a:r>
              <a:rPr lang="fr-FR" i="1" dirty="0" err="1"/>
              <a:t>Engl</a:t>
            </a:r>
            <a:r>
              <a:rPr lang="fr-FR" i="1" dirty="0"/>
              <a:t> J Med.</a:t>
            </a:r>
            <a:r>
              <a:rPr lang="fr-FR" dirty="0"/>
              <a:t> 2017;377(13):1228-1239.</a:t>
            </a:r>
            <a:endParaRPr lang="en-US" dirty="0"/>
          </a:p>
          <a:p>
            <a:r>
              <a:rPr lang="fr-FR" baseline="30000" dirty="0" err="1"/>
              <a:t>g</a:t>
            </a:r>
            <a:r>
              <a:rPr lang="fr-FR" dirty="0" err="1"/>
              <a:t>Gerstein</a:t>
            </a:r>
            <a:r>
              <a:rPr lang="fr-FR" dirty="0"/>
              <a:t> HC, </a:t>
            </a:r>
            <a:r>
              <a:rPr lang="fr-FR" dirty="0" err="1"/>
              <a:t>Colhoun</a:t>
            </a:r>
            <a:r>
              <a:rPr lang="fr-FR" dirty="0"/>
              <a:t> HM, Dagenais GR, et al. </a:t>
            </a:r>
            <a:r>
              <a:rPr lang="en-US" dirty="0"/>
              <a:t>Dulaglutide and cardiovascular outcomes in type 2 diabetes (REWIND). </a:t>
            </a:r>
            <a:r>
              <a:rPr lang="en-US" i="1" dirty="0"/>
              <a:t>N Engl J Med.</a:t>
            </a:r>
            <a:r>
              <a:rPr lang="en-US" dirty="0"/>
              <a:t> 2019;380(24):2307-2319.</a:t>
            </a:r>
          </a:p>
          <a:p>
            <a:r>
              <a:rPr lang="en-US" baseline="30000" dirty="0" err="1"/>
              <a:t>h</a:t>
            </a:r>
            <a:r>
              <a:rPr lang="en-US" dirty="0" err="1"/>
              <a:t>Nicholls</a:t>
            </a:r>
            <a:r>
              <a:rPr lang="en-US" dirty="0"/>
              <a:t> SJ, Paco I, Bhatt DL, et al. Cardiovascular outcomes with tirzepatide versus dulaglutide in type 2 diabetes. </a:t>
            </a:r>
            <a:r>
              <a:rPr lang="en-US" i="1" dirty="0"/>
              <a:t>N Engl J Med.</a:t>
            </a:r>
            <a:r>
              <a:rPr lang="en-US" dirty="0"/>
              <a:t> 2025;393(24):2409-2420.</a:t>
            </a:r>
          </a:p>
          <a:p>
            <a:r>
              <a:rPr lang="en-US" dirty="0"/>
              <a:t> </a:t>
            </a:r>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C901C3A1-59FE-49F9-8149-3ACA62267F09}" type="slidenum">
              <a:rPr lang="en-US" smtClean="0"/>
              <a:t>296</a:t>
            </a:fld>
            <a:endParaRPr lang="en-US" dirty="0"/>
          </a:p>
        </p:txBody>
      </p:sp>
    </p:spTree>
    <p:extLst>
      <p:ext uri="{BB962C8B-B14F-4D97-AF65-F5344CB8AC3E}">
        <p14:creationId xmlns:p14="http://schemas.microsoft.com/office/powerpoint/2010/main" val="2533914688"/>
      </p:ext>
    </p:extLst>
  </p:cSld>
  <p:clrMapOvr>
    <a:masterClrMapping/>
  </p:clrMapOvr>
</p:notes>
</file>

<file path=ppt/notesSlides/notesSlide1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a:extLst>
              <a:ext uri="{FF2B5EF4-FFF2-40B4-BE49-F238E27FC236}">
                <a16:creationId xmlns:a16="http://schemas.microsoft.com/office/drawing/2014/main" id="{2EF93DB8-2EDD-4181-AED0-EA08494DE87D}"/>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Notes Placeholder 2">
            <a:extLst>
              <a:ext uri="{FF2B5EF4-FFF2-40B4-BE49-F238E27FC236}">
                <a16:creationId xmlns:a16="http://schemas.microsoft.com/office/drawing/2014/main" id="{5CD91C92-159B-402E-85EA-B8178FE90D5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15364" name="Slide Number Placeholder 3">
            <a:extLst>
              <a:ext uri="{FF2B5EF4-FFF2-40B4-BE49-F238E27FC236}">
                <a16:creationId xmlns:a16="http://schemas.microsoft.com/office/drawing/2014/main" id="{FD5ADF1D-D497-483F-9348-95FCE15636B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300">
                <a:solidFill>
                  <a:schemeClr val="tx1"/>
                </a:solidFill>
                <a:latin typeface="Calibri" panose="020F0502020204030204" pitchFamily="34" charset="0"/>
              </a:defRPr>
            </a:lvl1pPr>
            <a:lvl2pPr marL="814666" indent="-313333">
              <a:spcBef>
                <a:spcPct val="30000"/>
              </a:spcBef>
              <a:defRPr sz="1300">
                <a:solidFill>
                  <a:schemeClr val="tx1"/>
                </a:solidFill>
                <a:latin typeface="Calibri" panose="020F0502020204030204" pitchFamily="34" charset="0"/>
              </a:defRPr>
            </a:lvl2pPr>
            <a:lvl3pPr marL="1253333" indent="-250667">
              <a:spcBef>
                <a:spcPct val="30000"/>
              </a:spcBef>
              <a:defRPr sz="1300">
                <a:solidFill>
                  <a:schemeClr val="tx1"/>
                </a:solidFill>
                <a:latin typeface="Calibri" panose="020F0502020204030204" pitchFamily="34" charset="0"/>
              </a:defRPr>
            </a:lvl3pPr>
            <a:lvl4pPr marL="1754667" indent="-250667">
              <a:spcBef>
                <a:spcPct val="30000"/>
              </a:spcBef>
              <a:defRPr sz="1300">
                <a:solidFill>
                  <a:schemeClr val="tx1"/>
                </a:solidFill>
                <a:latin typeface="Calibri" panose="020F0502020204030204" pitchFamily="34" charset="0"/>
              </a:defRPr>
            </a:lvl4pPr>
            <a:lvl5pPr marL="2256001" indent="-250667">
              <a:spcBef>
                <a:spcPct val="30000"/>
              </a:spcBef>
              <a:defRPr sz="1300">
                <a:solidFill>
                  <a:schemeClr val="tx1"/>
                </a:solidFill>
                <a:latin typeface="Calibri" panose="020F0502020204030204" pitchFamily="34" charset="0"/>
              </a:defRPr>
            </a:lvl5pPr>
            <a:lvl6pPr marL="2757334" indent="-250667" eaLnBrk="0" fontAlgn="base" hangingPunct="0">
              <a:spcBef>
                <a:spcPct val="30000"/>
              </a:spcBef>
              <a:spcAft>
                <a:spcPct val="0"/>
              </a:spcAft>
              <a:defRPr sz="1300">
                <a:solidFill>
                  <a:schemeClr val="tx1"/>
                </a:solidFill>
                <a:latin typeface="Calibri" panose="020F0502020204030204" pitchFamily="34" charset="0"/>
              </a:defRPr>
            </a:lvl6pPr>
            <a:lvl7pPr marL="3258668" indent="-250667" eaLnBrk="0" fontAlgn="base" hangingPunct="0">
              <a:spcBef>
                <a:spcPct val="30000"/>
              </a:spcBef>
              <a:spcAft>
                <a:spcPct val="0"/>
              </a:spcAft>
              <a:defRPr sz="1300">
                <a:solidFill>
                  <a:schemeClr val="tx1"/>
                </a:solidFill>
                <a:latin typeface="Calibri" panose="020F0502020204030204" pitchFamily="34" charset="0"/>
              </a:defRPr>
            </a:lvl7pPr>
            <a:lvl8pPr marL="3760001" indent="-250667" eaLnBrk="0" fontAlgn="base" hangingPunct="0">
              <a:spcBef>
                <a:spcPct val="30000"/>
              </a:spcBef>
              <a:spcAft>
                <a:spcPct val="0"/>
              </a:spcAft>
              <a:defRPr sz="1300">
                <a:solidFill>
                  <a:schemeClr val="tx1"/>
                </a:solidFill>
                <a:latin typeface="Calibri" panose="020F0502020204030204" pitchFamily="34" charset="0"/>
              </a:defRPr>
            </a:lvl8pPr>
            <a:lvl9pPr marL="4261334" indent="-250667" eaLnBrk="0" fontAlgn="base" hangingPunct="0">
              <a:spcBef>
                <a:spcPct val="30000"/>
              </a:spcBef>
              <a:spcAft>
                <a:spcPct val="0"/>
              </a:spcAft>
              <a:defRPr sz="1300">
                <a:solidFill>
                  <a:schemeClr val="tx1"/>
                </a:solidFill>
                <a:latin typeface="Calibri" panose="020F0502020204030204" pitchFamily="34" charset="0"/>
              </a:defRPr>
            </a:lvl9pPr>
          </a:lstStyle>
          <a:p>
            <a:pPr>
              <a:spcBef>
                <a:spcPct val="0"/>
              </a:spcBef>
            </a:pPr>
            <a:fld id="{DF4DA985-3CD4-407D-8A83-3FF7C8481692}" type="slidenum">
              <a:rPr lang="en-US" altLang="en-US"/>
              <a:pPr>
                <a:spcBef>
                  <a:spcPct val="0"/>
                </a:spcBef>
              </a:pPr>
              <a:t>297</a:t>
            </a:fld>
            <a:endParaRPr lang="en-US" altLang="en-US"/>
          </a:p>
        </p:txBody>
      </p:sp>
    </p:spTree>
    <p:extLst>
      <p:ext uri="{BB962C8B-B14F-4D97-AF65-F5344CB8AC3E}">
        <p14:creationId xmlns:p14="http://schemas.microsoft.com/office/powerpoint/2010/main" val="1744428416"/>
      </p:ext>
    </p:extLst>
  </p:cSld>
  <p:clrMapOvr>
    <a:masterClrMapping/>
  </p:clrMapOvr>
</p:notes>
</file>

<file path=ppt/notesSlides/notesSlide1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Image Placeholder 1">
            <a:extLst>
              <a:ext uri="{FF2B5EF4-FFF2-40B4-BE49-F238E27FC236}">
                <a16:creationId xmlns:a16="http://schemas.microsoft.com/office/drawing/2014/main" id="{9F427F62-A897-4639-8582-BC538C418F9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Notes Placeholder 2">
            <a:extLst>
              <a:ext uri="{FF2B5EF4-FFF2-40B4-BE49-F238E27FC236}">
                <a16:creationId xmlns:a16="http://schemas.microsoft.com/office/drawing/2014/main" id="{E31F8D01-4C8E-494D-86DD-74CD3294AA0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17412" name="Slide Number Placeholder 3">
            <a:extLst>
              <a:ext uri="{FF2B5EF4-FFF2-40B4-BE49-F238E27FC236}">
                <a16:creationId xmlns:a16="http://schemas.microsoft.com/office/drawing/2014/main" id="{564CD469-CED8-4452-9FA5-ED86CF68757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300">
                <a:solidFill>
                  <a:schemeClr val="tx1"/>
                </a:solidFill>
                <a:latin typeface="Calibri" panose="020F0502020204030204" pitchFamily="34" charset="0"/>
              </a:defRPr>
            </a:lvl1pPr>
            <a:lvl2pPr marL="814666" indent="-313333">
              <a:spcBef>
                <a:spcPct val="30000"/>
              </a:spcBef>
              <a:defRPr sz="1300">
                <a:solidFill>
                  <a:schemeClr val="tx1"/>
                </a:solidFill>
                <a:latin typeface="Calibri" panose="020F0502020204030204" pitchFamily="34" charset="0"/>
              </a:defRPr>
            </a:lvl2pPr>
            <a:lvl3pPr marL="1253333" indent="-250667">
              <a:spcBef>
                <a:spcPct val="30000"/>
              </a:spcBef>
              <a:defRPr sz="1300">
                <a:solidFill>
                  <a:schemeClr val="tx1"/>
                </a:solidFill>
                <a:latin typeface="Calibri" panose="020F0502020204030204" pitchFamily="34" charset="0"/>
              </a:defRPr>
            </a:lvl3pPr>
            <a:lvl4pPr marL="1754667" indent="-250667">
              <a:spcBef>
                <a:spcPct val="30000"/>
              </a:spcBef>
              <a:defRPr sz="1300">
                <a:solidFill>
                  <a:schemeClr val="tx1"/>
                </a:solidFill>
                <a:latin typeface="Calibri" panose="020F0502020204030204" pitchFamily="34" charset="0"/>
              </a:defRPr>
            </a:lvl4pPr>
            <a:lvl5pPr marL="2256001" indent="-250667">
              <a:spcBef>
                <a:spcPct val="30000"/>
              </a:spcBef>
              <a:defRPr sz="1300">
                <a:solidFill>
                  <a:schemeClr val="tx1"/>
                </a:solidFill>
                <a:latin typeface="Calibri" panose="020F0502020204030204" pitchFamily="34" charset="0"/>
              </a:defRPr>
            </a:lvl5pPr>
            <a:lvl6pPr marL="2757334" indent="-250667" eaLnBrk="0" fontAlgn="base" hangingPunct="0">
              <a:spcBef>
                <a:spcPct val="30000"/>
              </a:spcBef>
              <a:spcAft>
                <a:spcPct val="0"/>
              </a:spcAft>
              <a:defRPr sz="1300">
                <a:solidFill>
                  <a:schemeClr val="tx1"/>
                </a:solidFill>
                <a:latin typeface="Calibri" panose="020F0502020204030204" pitchFamily="34" charset="0"/>
              </a:defRPr>
            </a:lvl6pPr>
            <a:lvl7pPr marL="3258668" indent="-250667" eaLnBrk="0" fontAlgn="base" hangingPunct="0">
              <a:spcBef>
                <a:spcPct val="30000"/>
              </a:spcBef>
              <a:spcAft>
                <a:spcPct val="0"/>
              </a:spcAft>
              <a:defRPr sz="1300">
                <a:solidFill>
                  <a:schemeClr val="tx1"/>
                </a:solidFill>
                <a:latin typeface="Calibri" panose="020F0502020204030204" pitchFamily="34" charset="0"/>
              </a:defRPr>
            </a:lvl7pPr>
            <a:lvl8pPr marL="3760001" indent="-250667" eaLnBrk="0" fontAlgn="base" hangingPunct="0">
              <a:spcBef>
                <a:spcPct val="30000"/>
              </a:spcBef>
              <a:spcAft>
                <a:spcPct val="0"/>
              </a:spcAft>
              <a:defRPr sz="1300">
                <a:solidFill>
                  <a:schemeClr val="tx1"/>
                </a:solidFill>
                <a:latin typeface="Calibri" panose="020F0502020204030204" pitchFamily="34" charset="0"/>
              </a:defRPr>
            </a:lvl8pPr>
            <a:lvl9pPr marL="4261334" indent="-250667" eaLnBrk="0" fontAlgn="base" hangingPunct="0">
              <a:spcBef>
                <a:spcPct val="30000"/>
              </a:spcBef>
              <a:spcAft>
                <a:spcPct val="0"/>
              </a:spcAft>
              <a:defRPr sz="1300">
                <a:solidFill>
                  <a:schemeClr val="tx1"/>
                </a:solidFill>
                <a:latin typeface="Calibri" panose="020F0502020204030204" pitchFamily="34" charset="0"/>
              </a:defRPr>
            </a:lvl9pPr>
          </a:lstStyle>
          <a:p>
            <a:pPr>
              <a:spcBef>
                <a:spcPct val="0"/>
              </a:spcBef>
            </a:pPr>
            <a:fld id="{D1320ED9-13A0-4B3E-8B64-FC41A1B5AF4A}" type="slidenum">
              <a:rPr lang="en-US" altLang="en-US"/>
              <a:pPr>
                <a:spcBef>
                  <a:spcPct val="0"/>
                </a:spcBef>
              </a:pPr>
              <a:t>298</a:t>
            </a:fld>
            <a:endParaRPr lang="en-US" altLang="en-US"/>
          </a:p>
        </p:txBody>
      </p:sp>
    </p:spTree>
    <p:extLst>
      <p:ext uri="{BB962C8B-B14F-4D97-AF65-F5344CB8AC3E}">
        <p14:creationId xmlns:p14="http://schemas.microsoft.com/office/powerpoint/2010/main" val="1443080991"/>
      </p:ext>
    </p:extLst>
  </p:cSld>
  <p:clrMapOvr>
    <a:masterClrMapping/>
  </p:clrMapOvr>
</p:notes>
</file>

<file path=ppt/notesSlides/notesSlide1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B5E225C-EA32-49AA-BCE1-CBED354D9589}" type="slidenum">
              <a:rPr lang="en-US" smtClean="0"/>
              <a:t>299</a:t>
            </a:fld>
            <a:endParaRPr lang="en-US"/>
          </a:p>
        </p:txBody>
      </p:sp>
    </p:spTree>
    <p:extLst>
      <p:ext uri="{BB962C8B-B14F-4D97-AF65-F5344CB8AC3E}">
        <p14:creationId xmlns:p14="http://schemas.microsoft.com/office/powerpoint/2010/main" val="1920202108"/>
      </p:ext>
    </p:extLst>
  </p:cSld>
  <p:clrMapOvr>
    <a:masterClrMapping/>
  </p:clrMapOvr>
</p:notes>
</file>

<file path=ppt/notesSlides/notesSlide1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a:extLst>
              <a:ext uri="{FF2B5EF4-FFF2-40B4-BE49-F238E27FC236}">
                <a16:creationId xmlns:a16="http://schemas.microsoft.com/office/drawing/2014/main" id="{AFD607A7-9BEF-41F0-A730-7FB0F171C51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5" name="Notes Placeholder 2">
            <a:extLst>
              <a:ext uri="{FF2B5EF4-FFF2-40B4-BE49-F238E27FC236}">
                <a16:creationId xmlns:a16="http://schemas.microsoft.com/office/drawing/2014/main" id="{8EFAB013-801B-4FD5-BBA0-BED0AD7229B1}"/>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a:p>
        </p:txBody>
      </p:sp>
      <p:sp>
        <p:nvSpPr>
          <p:cNvPr id="28676" name="Slide Number Placeholder 3">
            <a:extLst>
              <a:ext uri="{FF2B5EF4-FFF2-40B4-BE49-F238E27FC236}">
                <a16:creationId xmlns:a16="http://schemas.microsoft.com/office/drawing/2014/main" id="{7FD37E10-F40C-420A-9296-21AE4ABE6F3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300">
                <a:solidFill>
                  <a:schemeClr val="tx1"/>
                </a:solidFill>
                <a:latin typeface="Calibri" panose="020F0502020204030204" pitchFamily="34" charset="0"/>
              </a:defRPr>
            </a:lvl1pPr>
            <a:lvl2pPr marL="814666" indent="-313333">
              <a:spcBef>
                <a:spcPct val="30000"/>
              </a:spcBef>
              <a:defRPr sz="1300">
                <a:solidFill>
                  <a:schemeClr val="tx1"/>
                </a:solidFill>
                <a:latin typeface="Calibri" panose="020F0502020204030204" pitchFamily="34" charset="0"/>
              </a:defRPr>
            </a:lvl2pPr>
            <a:lvl3pPr marL="1253333" indent="-250667">
              <a:spcBef>
                <a:spcPct val="30000"/>
              </a:spcBef>
              <a:defRPr sz="1300">
                <a:solidFill>
                  <a:schemeClr val="tx1"/>
                </a:solidFill>
                <a:latin typeface="Calibri" panose="020F0502020204030204" pitchFamily="34" charset="0"/>
              </a:defRPr>
            </a:lvl3pPr>
            <a:lvl4pPr marL="1754667" indent="-250667">
              <a:spcBef>
                <a:spcPct val="30000"/>
              </a:spcBef>
              <a:defRPr sz="1300">
                <a:solidFill>
                  <a:schemeClr val="tx1"/>
                </a:solidFill>
                <a:latin typeface="Calibri" panose="020F0502020204030204" pitchFamily="34" charset="0"/>
              </a:defRPr>
            </a:lvl4pPr>
            <a:lvl5pPr marL="2256001" indent="-250667">
              <a:spcBef>
                <a:spcPct val="30000"/>
              </a:spcBef>
              <a:defRPr sz="1300">
                <a:solidFill>
                  <a:schemeClr val="tx1"/>
                </a:solidFill>
                <a:latin typeface="Calibri" panose="020F0502020204030204" pitchFamily="34" charset="0"/>
              </a:defRPr>
            </a:lvl5pPr>
            <a:lvl6pPr marL="2757334" indent="-250667" eaLnBrk="0" fontAlgn="base" hangingPunct="0">
              <a:spcBef>
                <a:spcPct val="30000"/>
              </a:spcBef>
              <a:spcAft>
                <a:spcPct val="0"/>
              </a:spcAft>
              <a:defRPr sz="1300">
                <a:solidFill>
                  <a:schemeClr val="tx1"/>
                </a:solidFill>
                <a:latin typeface="Calibri" panose="020F0502020204030204" pitchFamily="34" charset="0"/>
              </a:defRPr>
            </a:lvl6pPr>
            <a:lvl7pPr marL="3258668" indent="-250667" eaLnBrk="0" fontAlgn="base" hangingPunct="0">
              <a:spcBef>
                <a:spcPct val="30000"/>
              </a:spcBef>
              <a:spcAft>
                <a:spcPct val="0"/>
              </a:spcAft>
              <a:defRPr sz="1300">
                <a:solidFill>
                  <a:schemeClr val="tx1"/>
                </a:solidFill>
                <a:latin typeface="Calibri" panose="020F0502020204030204" pitchFamily="34" charset="0"/>
              </a:defRPr>
            </a:lvl7pPr>
            <a:lvl8pPr marL="3760001" indent="-250667" eaLnBrk="0" fontAlgn="base" hangingPunct="0">
              <a:spcBef>
                <a:spcPct val="30000"/>
              </a:spcBef>
              <a:spcAft>
                <a:spcPct val="0"/>
              </a:spcAft>
              <a:defRPr sz="1300">
                <a:solidFill>
                  <a:schemeClr val="tx1"/>
                </a:solidFill>
                <a:latin typeface="Calibri" panose="020F0502020204030204" pitchFamily="34" charset="0"/>
              </a:defRPr>
            </a:lvl8pPr>
            <a:lvl9pPr marL="4261334" indent="-250667" eaLnBrk="0" fontAlgn="base" hangingPunct="0">
              <a:spcBef>
                <a:spcPct val="30000"/>
              </a:spcBef>
              <a:spcAft>
                <a:spcPct val="0"/>
              </a:spcAft>
              <a:defRPr sz="1300">
                <a:solidFill>
                  <a:schemeClr val="tx1"/>
                </a:solidFill>
                <a:latin typeface="Calibri" panose="020F0502020204030204" pitchFamily="34" charset="0"/>
              </a:defRPr>
            </a:lvl9pPr>
          </a:lstStyle>
          <a:p>
            <a:pPr>
              <a:spcBef>
                <a:spcPct val="0"/>
              </a:spcBef>
            </a:pPr>
            <a:fld id="{73D344BD-7C56-4A82-B795-B669D92EEAA6}" type="slidenum">
              <a:rPr lang="en-US" altLang="en-US"/>
              <a:pPr>
                <a:spcBef>
                  <a:spcPct val="0"/>
                </a:spcBef>
              </a:pPr>
              <a:t>300</a:t>
            </a:fld>
            <a:endParaRPr lang="en-US" altLang="en-US"/>
          </a:p>
        </p:txBody>
      </p:sp>
    </p:spTree>
  </p:cSld>
  <p:clrMapOvr>
    <a:masterClrMapping/>
  </p:clrMapOvr>
</p:notes>
</file>

<file path=ppt/notesSlides/notesSlide1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B5E225C-EA32-49AA-BCE1-CBED354D9589}" type="slidenum">
              <a:rPr lang="en-US" smtClean="0"/>
              <a:t>301</a:t>
            </a:fld>
            <a:endParaRPr lang="en-US"/>
          </a:p>
        </p:txBody>
      </p:sp>
    </p:spTree>
    <p:extLst>
      <p:ext uri="{BB962C8B-B14F-4D97-AF65-F5344CB8AC3E}">
        <p14:creationId xmlns:p14="http://schemas.microsoft.com/office/powerpoint/2010/main" val="18628192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7874" name="Slide Image Placeholder 1"/>
          <p:cNvSpPr>
            <a:spLocks noGrp="1" noRot="1" noChangeAspect="1" noTextEdit="1"/>
          </p:cNvSpPr>
          <p:nvPr>
            <p:ph type="sldImg"/>
          </p:nvPr>
        </p:nvSpPr>
        <p:spPr>
          <a:ln/>
        </p:spPr>
      </p:sp>
      <p:sp>
        <p:nvSpPr>
          <p:cNvPr id="207875"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200708" name="Footer Placeholder 3"/>
          <p:cNvSpPr>
            <a:spLocks noGrp="1"/>
          </p:cNvSpPr>
          <p:nvPr>
            <p:ph type="ftr" sz="quarter" idx="4"/>
          </p:nvPr>
        </p:nvSpPr>
        <p:spPr/>
        <p:txBody>
          <a:bodyPr/>
          <a:lstStyle/>
          <a:p>
            <a:pPr>
              <a:defRPr/>
            </a:pPr>
            <a:r>
              <a:rPr lang="en-US"/>
              <a:t>Diabetes Educational Services© (530) 893 - 8635 </a:t>
            </a:r>
          </a:p>
        </p:txBody>
      </p:sp>
      <p:sp>
        <p:nvSpPr>
          <p:cNvPr id="200709" name="Slide Number Placeholder 4"/>
          <p:cNvSpPr>
            <a:spLocks noGrp="1"/>
          </p:cNvSpPr>
          <p:nvPr>
            <p:ph type="sldNum" sz="quarter" idx="5"/>
          </p:nvPr>
        </p:nvSpPr>
        <p:spPr/>
        <p:txBody>
          <a:bodyPr/>
          <a:lstStyle/>
          <a:p>
            <a:pPr>
              <a:defRPr/>
            </a:pPr>
            <a:fld id="{6C0D7F80-B385-4B43-9759-1791FA5BC9CB}" type="slidenum">
              <a:rPr lang="en-US" smtClean="0"/>
              <a:pPr>
                <a:defRPr/>
              </a:pPr>
              <a:t>2</a:t>
            </a:fld>
            <a:endParaRPr lang="en-US"/>
          </a:p>
        </p:txBody>
      </p:sp>
    </p:spTree>
    <p:extLst>
      <p:ext uri="{BB962C8B-B14F-4D97-AF65-F5344CB8AC3E}">
        <p14:creationId xmlns:p14="http://schemas.microsoft.com/office/powerpoint/2010/main" val="48663434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B5E225C-EA32-49AA-BCE1-CBED354D9589}" type="slidenum">
              <a:rPr lang="en-US" smtClean="0"/>
              <a:t>41</a:t>
            </a:fld>
            <a:endParaRPr lang="en-US"/>
          </a:p>
        </p:txBody>
      </p:sp>
    </p:spTree>
    <p:extLst>
      <p:ext uri="{BB962C8B-B14F-4D97-AF65-F5344CB8AC3E}">
        <p14:creationId xmlns:p14="http://schemas.microsoft.com/office/powerpoint/2010/main" val="1738419783"/>
      </p:ext>
    </p:extLst>
  </p:cSld>
  <p:clrMapOvr>
    <a:masterClrMapping/>
  </p:clrMapOvr>
</p:notes>
</file>

<file path=ppt/notesSlides/notesSlide2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B5E225C-EA32-49AA-BCE1-CBED354D9589}" type="slidenum">
              <a:rPr lang="en-US" smtClean="0"/>
              <a:t>302</a:t>
            </a:fld>
            <a:endParaRPr lang="en-US"/>
          </a:p>
        </p:txBody>
      </p:sp>
    </p:spTree>
    <p:extLst>
      <p:ext uri="{BB962C8B-B14F-4D97-AF65-F5344CB8AC3E}">
        <p14:creationId xmlns:p14="http://schemas.microsoft.com/office/powerpoint/2010/main" val="3472644780"/>
      </p:ext>
    </p:extLst>
  </p:cSld>
  <p:clrMapOvr>
    <a:masterClrMapping/>
  </p:clrMapOvr>
</p:notes>
</file>

<file path=ppt/notesSlides/notesSlide2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B5E225C-EA32-49AA-BCE1-CBED354D9589}" type="slidenum">
              <a:rPr lang="en-US" smtClean="0"/>
              <a:t>303</a:t>
            </a:fld>
            <a:endParaRPr lang="en-US"/>
          </a:p>
        </p:txBody>
      </p:sp>
    </p:spTree>
    <p:extLst>
      <p:ext uri="{BB962C8B-B14F-4D97-AF65-F5344CB8AC3E}">
        <p14:creationId xmlns:p14="http://schemas.microsoft.com/office/powerpoint/2010/main" val="472625408"/>
      </p:ext>
    </p:extLst>
  </p:cSld>
  <p:clrMapOvr>
    <a:masterClrMapping/>
  </p:clrMapOvr>
</p:notes>
</file>

<file path=ppt/notesSlides/notesSlide2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B5E225C-EA32-49AA-BCE1-CBED354D9589}" type="slidenum">
              <a:rPr lang="en-US" smtClean="0"/>
              <a:t>304</a:t>
            </a:fld>
            <a:endParaRPr lang="en-US"/>
          </a:p>
        </p:txBody>
      </p:sp>
    </p:spTree>
    <p:extLst>
      <p:ext uri="{BB962C8B-B14F-4D97-AF65-F5344CB8AC3E}">
        <p14:creationId xmlns:p14="http://schemas.microsoft.com/office/powerpoint/2010/main" val="906203941"/>
      </p:ext>
    </p:extLst>
  </p:cSld>
  <p:clrMapOvr>
    <a:masterClrMapping/>
  </p:clrMapOvr>
</p:notes>
</file>

<file path=ppt/notesSlides/notesSlide2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B5E225C-EA32-49AA-BCE1-CBED354D9589}" type="slidenum">
              <a:rPr lang="en-US" smtClean="0"/>
              <a:t>305</a:t>
            </a:fld>
            <a:endParaRPr lang="en-US"/>
          </a:p>
        </p:txBody>
      </p:sp>
    </p:spTree>
    <p:extLst>
      <p:ext uri="{BB962C8B-B14F-4D97-AF65-F5344CB8AC3E}">
        <p14:creationId xmlns:p14="http://schemas.microsoft.com/office/powerpoint/2010/main" val="3865554549"/>
      </p:ext>
    </p:extLst>
  </p:cSld>
  <p:clrMapOvr>
    <a:masterClrMapping/>
  </p:clrMapOvr>
</p:notes>
</file>

<file path=ppt/notesSlides/notesSlide2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B5E225C-EA32-49AA-BCE1-CBED354D9589}" type="slidenum">
              <a:rPr lang="en-US" smtClean="0"/>
              <a:t>307</a:t>
            </a:fld>
            <a:endParaRPr lang="en-US"/>
          </a:p>
        </p:txBody>
      </p:sp>
    </p:spTree>
    <p:extLst>
      <p:ext uri="{BB962C8B-B14F-4D97-AF65-F5344CB8AC3E}">
        <p14:creationId xmlns:p14="http://schemas.microsoft.com/office/powerpoint/2010/main" val="1887899621"/>
      </p:ext>
    </p:extLst>
  </p:cSld>
  <p:clrMapOvr>
    <a:masterClrMapping/>
  </p:clrMapOvr>
</p:notes>
</file>

<file path=ppt/notesSlides/notesSlide2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B5E225C-EA32-49AA-BCE1-CBED354D9589}" type="slidenum">
              <a:rPr lang="en-US" smtClean="0"/>
              <a:t>308</a:t>
            </a:fld>
            <a:endParaRPr lang="en-US"/>
          </a:p>
        </p:txBody>
      </p:sp>
    </p:spTree>
    <p:extLst>
      <p:ext uri="{BB962C8B-B14F-4D97-AF65-F5344CB8AC3E}">
        <p14:creationId xmlns:p14="http://schemas.microsoft.com/office/powerpoint/2010/main" val="960998957"/>
      </p:ext>
    </p:extLst>
  </p:cSld>
  <p:clrMapOvr>
    <a:masterClrMapping/>
  </p:clrMapOvr>
</p:notes>
</file>

<file path=ppt/notesSlides/notesSlide2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a:extLst>
              <a:ext uri="{FF2B5EF4-FFF2-40B4-BE49-F238E27FC236}">
                <a16:creationId xmlns:a16="http://schemas.microsoft.com/office/drawing/2014/main" id="{074030A3-ACA4-45DE-9B03-51D6432B873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7891" name="Notes Placeholder 2">
            <a:extLst>
              <a:ext uri="{FF2B5EF4-FFF2-40B4-BE49-F238E27FC236}">
                <a16:creationId xmlns:a16="http://schemas.microsoft.com/office/drawing/2014/main" id="{891320A3-5D10-4F8A-BFED-1D9D217A2AD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37892" name="Slide Number Placeholder 3">
            <a:extLst>
              <a:ext uri="{FF2B5EF4-FFF2-40B4-BE49-F238E27FC236}">
                <a16:creationId xmlns:a16="http://schemas.microsoft.com/office/drawing/2014/main" id="{DEFCF50C-428B-401D-9693-31D99BD82DD4}"/>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300">
                <a:solidFill>
                  <a:schemeClr val="tx1"/>
                </a:solidFill>
                <a:latin typeface="Calibri" panose="020F0502020204030204" pitchFamily="34" charset="0"/>
              </a:defRPr>
            </a:lvl1pPr>
            <a:lvl2pPr marL="814666" indent="-313333">
              <a:spcBef>
                <a:spcPct val="30000"/>
              </a:spcBef>
              <a:defRPr sz="1300">
                <a:solidFill>
                  <a:schemeClr val="tx1"/>
                </a:solidFill>
                <a:latin typeface="Calibri" panose="020F0502020204030204" pitchFamily="34" charset="0"/>
              </a:defRPr>
            </a:lvl2pPr>
            <a:lvl3pPr marL="1253333" indent="-250667">
              <a:spcBef>
                <a:spcPct val="30000"/>
              </a:spcBef>
              <a:defRPr sz="1300">
                <a:solidFill>
                  <a:schemeClr val="tx1"/>
                </a:solidFill>
                <a:latin typeface="Calibri" panose="020F0502020204030204" pitchFamily="34" charset="0"/>
              </a:defRPr>
            </a:lvl3pPr>
            <a:lvl4pPr marL="1754667" indent="-250667">
              <a:spcBef>
                <a:spcPct val="30000"/>
              </a:spcBef>
              <a:defRPr sz="1300">
                <a:solidFill>
                  <a:schemeClr val="tx1"/>
                </a:solidFill>
                <a:latin typeface="Calibri" panose="020F0502020204030204" pitchFamily="34" charset="0"/>
              </a:defRPr>
            </a:lvl4pPr>
            <a:lvl5pPr marL="2256001" indent="-250667">
              <a:spcBef>
                <a:spcPct val="30000"/>
              </a:spcBef>
              <a:defRPr sz="1300">
                <a:solidFill>
                  <a:schemeClr val="tx1"/>
                </a:solidFill>
                <a:latin typeface="Calibri" panose="020F0502020204030204" pitchFamily="34" charset="0"/>
              </a:defRPr>
            </a:lvl5pPr>
            <a:lvl6pPr marL="2757334" indent="-250667" eaLnBrk="0" fontAlgn="base" hangingPunct="0">
              <a:spcBef>
                <a:spcPct val="30000"/>
              </a:spcBef>
              <a:spcAft>
                <a:spcPct val="0"/>
              </a:spcAft>
              <a:defRPr sz="1300">
                <a:solidFill>
                  <a:schemeClr val="tx1"/>
                </a:solidFill>
                <a:latin typeface="Calibri" panose="020F0502020204030204" pitchFamily="34" charset="0"/>
              </a:defRPr>
            </a:lvl6pPr>
            <a:lvl7pPr marL="3258668" indent="-250667" eaLnBrk="0" fontAlgn="base" hangingPunct="0">
              <a:spcBef>
                <a:spcPct val="30000"/>
              </a:spcBef>
              <a:spcAft>
                <a:spcPct val="0"/>
              </a:spcAft>
              <a:defRPr sz="1300">
                <a:solidFill>
                  <a:schemeClr val="tx1"/>
                </a:solidFill>
                <a:latin typeface="Calibri" panose="020F0502020204030204" pitchFamily="34" charset="0"/>
              </a:defRPr>
            </a:lvl7pPr>
            <a:lvl8pPr marL="3760001" indent="-250667" eaLnBrk="0" fontAlgn="base" hangingPunct="0">
              <a:spcBef>
                <a:spcPct val="30000"/>
              </a:spcBef>
              <a:spcAft>
                <a:spcPct val="0"/>
              </a:spcAft>
              <a:defRPr sz="1300">
                <a:solidFill>
                  <a:schemeClr val="tx1"/>
                </a:solidFill>
                <a:latin typeface="Calibri" panose="020F0502020204030204" pitchFamily="34" charset="0"/>
              </a:defRPr>
            </a:lvl8pPr>
            <a:lvl9pPr marL="4261334" indent="-250667" eaLnBrk="0" fontAlgn="base" hangingPunct="0">
              <a:spcBef>
                <a:spcPct val="30000"/>
              </a:spcBef>
              <a:spcAft>
                <a:spcPct val="0"/>
              </a:spcAft>
              <a:defRPr sz="1300">
                <a:solidFill>
                  <a:schemeClr val="tx1"/>
                </a:solidFill>
                <a:latin typeface="Calibri" panose="020F0502020204030204" pitchFamily="34" charset="0"/>
              </a:defRPr>
            </a:lvl9pPr>
          </a:lstStyle>
          <a:p>
            <a:pPr>
              <a:spcBef>
                <a:spcPct val="0"/>
              </a:spcBef>
            </a:pPr>
            <a:fld id="{5A1EB1F5-AC8C-4929-A7E7-21755AEC660D}" type="slidenum">
              <a:rPr lang="en-US" altLang="en-US"/>
              <a:pPr>
                <a:spcBef>
                  <a:spcPct val="0"/>
                </a:spcBef>
              </a:pPr>
              <a:t>309</a:t>
            </a:fld>
            <a:endParaRPr lang="en-US" altLang="en-US"/>
          </a:p>
        </p:txBody>
      </p:sp>
    </p:spTree>
  </p:cSld>
  <p:clrMapOvr>
    <a:masterClrMapping/>
  </p:clrMapOvr>
</p:notes>
</file>

<file path=ppt/notesSlides/notesSlide2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a:extLst>
              <a:ext uri="{FF2B5EF4-FFF2-40B4-BE49-F238E27FC236}">
                <a16:creationId xmlns:a16="http://schemas.microsoft.com/office/drawing/2014/main" id="{84F9DFA8-8FAA-46C8-BD1E-F6C218E69A2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9939" name="Notes Placeholder 2">
            <a:extLst>
              <a:ext uri="{FF2B5EF4-FFF2-40B4-BE49-F238E27FC236}">
                <a16:creationId xmlns:a16="http://schemas.microsoft.com/office/drawing/2014/main" id="{99B7DA67-A547-47F1-B350-08D2FC1601D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39940" name="Slide Number Placeholder 3">
            <a:extLst>
              <a:ext uri="{FF2B5EF4-FFF2-40B4-BE49-F238E27FC236}">
                <a16:creationId xmlns:a16="http://schemas.microsoft.com/office/drawing/2014/main" id="{04CE4339-75F7-4222-98D1-A610AC2E3DD0}"/>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300">
                <a:solidFill>
                  <a:schemeClr val="tx1"/>
                </a:solidFill>
                <a:latin typeface="Calibri" panose="020F0502020204030204" pitchFamily="34" charset="0"/>
              </a:defRPr>
            </a:lvl1pPr>
            <a:lvl2pPr marL="814666" indent="-313333">
              <a:spcBef>
                <a:spcPct val="30000"/>
              </a:spcBef>
              <a:defRPr sz="1300">
                <a:solidFill>
                  <a:schemeClr val="tx1"/>
                </a:solidFill>
                <a:latin typeface="Calibri" panose="020F0502020204030204" pitchFamily="34" charset="0"/>
              </a:defRPr>
            </a:lvl2pPr>
            <a:lvl3pPr marL="1253333" indent="-250667">
              <a:spcBef>
                <a:spcPct val="30000"/>
              </a:spcBef>
              <a:defRPr sz="1300">
                <a:solidFill>
                  <a:schemeClr val="tx1"/>
                </a:solidFill>
                <a:latin typeface="Calibri" panose="020F0502020204030204" pitchFamily="34" charset="0"/>
              </a:defRPr>
            </a:lvl3pPr>
            <a:lvl4pPr marL="1754667" indent="-250667">
              <a:spcBef>
                <a:spcPct val="30000"/>
              </a:spcBef>
              <a:defRPr sz="1300">
                <a:solidFill>
                  <a:schemeClr val="tx1"/>
                </a:solidFill>
                <a:latin typeface="Calibri" panose="020F0502020204030204" pitchFamily="34" charset="0"/>
              </a:defRPr>
            </a:lvl4pPr>
            <a:lvl5pPr marL="2256001" indent="-250667">
              <a:spcBef>
                <a:spcPct val="30000"/>
              </a:spcBef>
              <a:defRPr sz="1300">
                <a:solidFill>
                  <a:schemeClr val="tx1"/>
                </a:solidFill>
                <a:latin typeface="Calibri" panose="020F0502020204030204" pitchFamily="34" charset="0"/>
              </a:defRPr>
            </a:lvl5pPr>
            <a:lvl6pPr marL="2757334" indent="-250667" eaLnBrk="0" fontAlgn="base" hangingPunct="0">
              <a:spcBef>
                <a:spcPct val="30000"/>
              </a:spcBef>
              <a:spcAft>
                <a:spcPct val="0"/>
              </a:spcAft>
              <a:defRPr sz="1300">
                <a:solidFill>
                  <a:schemeClr val="tx1"/>
                </a:solidFill>
                <a:latin typeface="Calibri" panose="020F0502020204030204" pitchFamily="34" charset="0"/>
              </a:defRPr>
            </a:lvl6pPr>
            <a:lvl7pPr marL="3258668" indent="-250667" eaLnBrk="0" fontAlgn="base" hangingPunct="0">
              <a:spcBef>
                <a:spcPct val="30000"/>
              </a:spcBef>
              <a:spcAft>
                <a:spcPct val="0"/>
              </a:spcAft>
              <a:defRPr sz="1300">
                <a:solidFill>
                  <a:schemeClr val="tx1"/>
                </a:solidFill>
                <a:latin typeface="Calibri" panose="020F0502020204030204" pitchFamily="34" charset="0"/>
              </a:defRPr>
            </a:lvl7pPr>
            <a:lvl8pPr marL="3760001" indent="-250667" eaLnBrk="0" fontAlgn="base" hangingPunct="0">
              <a:spcBef>
                <a:spcPct val="30000"/>
              </a:spcBef>
              <a:spcAft>
                <a:spcPct val="0"/>
              </a:spcAft>
              <a:defRPr sz="1300">
                <a:solidFill>
                  <a:schemeClr val="tx1"/>
                </a:solidFill>
                <a:latin typeface="Calibri" panose="020F0502020204030204" pitchFamily="34" charset="0"/>
              </a:defRPr>
            </a:lvl8pPr>
            <a:lvl9pPr marL="4261334" indent="-250667" eaLnBrk="0" fontAlgn="base" hangingPunct="0">
              <a:spcBef>
                <a:spcPct val="30000"/>
              </a:spcBef>
              <a:spcAft>
                <a:spcPct val="0"/>
              </a:spcAft>
              <a:defRPr sz="1300">
                <a:solidFill>
                  <a:schemeClr val="tx1"/>
                </a:solidFill>
                <a:latin typeface="Calibri" panose="020F0502020204030204" pitchFamily="34" charset="0"/>
              </a:defRPr>
            </a:lvl9pPr>
          </a:lstStyle>
          <a:p>
            <a:pPr>
              <a:spcBef>
                <a:spcPct val="0"/>
              </a:spcBef>
            </a:pPr>
            <a:fld id="{C5FDA65E-8A1B-4A4B-8038-30A70FE65423}" type="slidenum">
              <a:rPr lang="en-US" altLang="en-US"/>
              <a:pPr>
                <a:spcBef>
                  <a:spcPct val="0"/>
                </a:spcBef>
              </a:pPr>
              <a:t>310</a:t>
            </a:fld>
            <a:endParaRPr lang="en-US" altLang="en-US"/>
          </a:p>
        </p:txBody>
      </p:sp>
    </p:spTree>
  </p:cSld>
  <p:clrMapOvr>
    <a:masterClrMapping/>
  </p:clrMapOvr>
</p:notes>
</file>

<file path=ppt/notesSlides/notesSlide2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B5E225C-EA32-49AA-BCE1-CBED354D9589}" type="slidenum">
              <a:rPr lang="en-US" smtClean="0"/>
              <a:t>311</a:t>
            </a:fld>
            <a:endParaRPr lang="en-US"/>
          </a:p>
        </p:txBody>
      </p:sp>
    </p:spTree>
    <p:extLst>
      <p:ext uri="{BB962C8B-B14F-4D97-AF65-F5344CB8AC3E}">
        <p14:creationId xmlns:p14="http://schemas.microsoft.com/office/powerpoint/2010/main" val="3592328084"/>
      </p:ext>
    </p:extLst>
  </p:cSld>
  <p:clrMapOvr>
    <a:masterClrMapping/>
  </p:clrMapOvr>
</p:notes>
</file>

<file path=ppt/notesSlides/notesSlide2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Image Placeholder 1">
            <a:extLst>
              <a:ext uri="{FF2B5EF4-FFF2-40B4-BE49-F238E27FC236}">
                <a16:creationId xmlns:a16="http://schemas.microsoft.com/office/drawing/2014/main" id="{EDA4CD0C-4128-44AC-90AF-64376E9ACAB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3011" name="Notes Placeholder 2">
            <a:extLst>
              <a:ext uri="{FF2B5EF4-FFF2-40B4-BE49-F238E27FC236}">
                <a16:creationId xmlns:a16="http://schemas.microsoft.com/office/drawing/2014/main" id="{25CACB8F-BF6E-4D53-BE36-42C8B497E37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dirty="0"/>
              <a:t>Answer A</a:t>
            </a:r>
          </a:p>
        </p:txBody>
      </p:sp>
      <p:sp>
        <p:nvSpPr>
          <p:cNvPr id="43012" name="Slide Number Placeholder 3">
            <a:extLst>
              <a:ext uri="{FF2B5EF4-FFF2-40B4-BE49-F238E27FC236}">
                <a16:creationId xmlns:a16="http://schemas.microsoft.com/office/drawing/2014/main" id="{58400BF3-642B-40D5-9FC5-8056F4A464F4}"/>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300">
                <a:solidFill>
                  <a:schemeClr val="tx1"/>
                </a:solidFill>
                <a:latin typeface="Calibri" panose="020F0502020204030204" pitchFamily="34" charset="0"/>
              </a:defRPr>
            </a:lvl1pPr>
            <a:lvl2pPr marL="814666" indent="-313333">
              <a:spcBef>
                <a:spcPct val="30000"/>
              </a:spcBef>
              <a:defRPr sz="1300">
                <a:solidFill>
                  <a:schemeClr val="tx1"/>
                </a:solidFill>
                <a:latin typeface="Calibri" panose="020F0502020204030204" pitchFamily="34" charset="0"/>
              </a:defRPr>
            </a:lvl2pPr>
            <a:lvl3pPr marL="1253333" indent="-250667">
              <a:spcBef>
                <a:spcPct val="30000"/>
              </a:spcBef>
              <a:defRPr sz="1300">
                <a:solidFill>
                  <a:schemeClr val="tx1"/>
                </a:solidFill>
                <a:latin typeface="Calibri" panose="020F0502020204030204" pitchFamily="34" charset="0"/>
              </a:defRPr>
            </a:lvl3pPr>
            <a:lvl4pPr marL="1754667" indent="-250667">
              <a:spcBef>
                <a:spcPct val="30000"/>
              </a:spcBef>
              <a:defRPr sz="1300">
                <a:solidFill>
                  <a:schemeClr val="tx1"/>
                </a:solidFill>
                <a:latin typeface="Calibri" panose="020F0502020204030204" pitchFamily="34" charset="0"/>
              </a:defRPr>
            </a:lvl4pPr>
            <a:lvl5pPr marL="2256001" indent="-250667">
              <a:spcBef>
                <a:spcPct val="30000"/>
              </a:spcBef>
              <a:defRPr sz="1300">
                <a:solidFill>
                  <a:schemeClr val="tx1"/>
                </a:solidFill>
                <a:latin typeface="Calibri" panose="020F0502020204030204" pitchFamily="34" charset="0"/>
              </a:defRPr>
            </a:lvl5pPr>
            <a:lvl6pPr marL="2757334" indent="-250667" eaLnBrk="0" fontAlgn="base" hangingPunct="0">
              <a:spcBef>
                <a:spcPct val="30000"/>
              </a:spcBef>
              <a:spcAft>
                <a:spcPct val="0"/>
              </a:spcAft>
              <a:defRPr sz="1300">
                <a:solidFill>
                  <a:schemeClr val="tx1"/>
                </a:solidFill>
                <a:latin typeface="Calibri" panose="020F0502020204030204" pitchFamily="34" charset="0"/>
              </a:defRPr>
            </a:lvl6pPr>
            <a:lvl7pPr marL="3258668" indent="-250667" eaLnBrk="0" fontAlgn="base" hangingPunct="0">
              <a:spcBef>
                <a:spcPct val="30000"/>
              </a:spcBef>
              <a:spcAft>
                <a:spcPct val="0"/>
              </a:spcAft>
              <a:defRPr sz="1300">
                <a:solidFill>
                  <a:schemeClr val="tx1"/>
                </a:solidFill>
                <a:latin typeface="Calibri" panose="020F0502020204030204" pitchFamily="34" charset="0"/>
              </a:defRPr>
            </a:lvl7pPr>
            <a:lvl8pPr marL="3760001" indent="-250667" eaLnBrk="0" fontAlgn="base" hangingPunct="0">
              <a:spcBef>
                <a:spcPct val="30000"/>
              </a:spcBef>
              <a:spcAft>
                <a:spcPct val="0"/>
              </a:spcAft>
              <a:defRPr sz="1300">
                <a:solidFill>
                  <a:schemeClr val="tx1"/>
                </a:solidFill>
                <a:latin typeface="Calibri" panose="020F0502020204030204" pitchFamily="34" charset="0"/>
              </a:defRPr>
            </a:lvl8pPr>
            <a:lvl9pPr marL="4261334" indent="-250667" eaLnBrk="0" fontAlgn="base" hangingPunct="0">
              <a:spcBef>
                <a:spcPct val="30000"/>
              </a:spcBef>
              <a:spcAft>
                <a:spcPct val="0"/>
              </a:spcAft>
              <a:defRPr sz="1300">
                <a:solidFill>
                  <a:schemeClr val="tx1"/>
                </a:solidFill>
                <a:latin typeface="Calibri" panose="020F0502020204030204" pitchFamily="34" charset="0"/>
              </a:defRPr>
            </a:lvl9pPr>
          </a:lstStyle>
          <a:p>
            <a:pPr>
              <a:spcBef>
                <a:spcPct val="0"/>
              </a:spcBef>
            </a:pPr>
            <a:fld id="{F16719A6-07C7-4F5E-AEC7-33B73920AEE4}" type="slidenum">
              <a:rPr lang="en-US" altLang="en-US"/>
              <a:pPr>
                <a:spcBef>
                  <a:spcPct val="0"/>
                </a:spcBef>
              </a:pPr>
              <a:t>312</a:t>
            </a:fld>
            <a:endParaRPr lang="en-US"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B5E225C-EA32-49AA-BCE1-CBED354D9589}" type="slidenum">
              <a:rPr lang="en-US" smtClean="0"/>
              <a:t>42</a:t>
            </a:fld>
            <a:endParaRPr lang="en-US"/>
          </a:p>
        </p:txBody>
      </p:sp>
    </p:spTree>
    <p:extLst>
      <p:ext uri="{BB962C8B-B14F-4D97-AF65-F5344CB8AC3E}">
        <p14:creationId xmlns:p14="http://schemas.microsoft.com/office/powerpoint/2010/main" val="1879772965"/>
      </p:ext>
    </p:extLst>
  </p:cSld>
  <p:clrMapOvr>
    <a:masterClrMapping/>
  </p:clrMapOvr>
</p:notes>
</file>

<file path=ppt/notesSlides/notesSlide2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a:extLst>
              <a:ext uri="{FF2B5EF4-FFF2-40B4-BE49-F238E27FC236}">
                <a16:creationId xmlns:a16="http://schemas.microsoft.com/office/drawing/2014/main" id="{DE59F117-5329-4729-B92A-EBB5CDCA343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9155" name="Notes Placeholder 2">
            <a:extLst>
              <a:ext uri="{FF2B5EF4-FFF2-40B4-BE49-F238E27FC236}">
                <a16:creationId xmlns:a16="http://schemas.microsoft.com/office/drawing/2014/main" id="{CBA92DE8-5309-467F-8C36-F189C5AFCA7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49156" name="Slide Number Placeholder 3">
            <a:extLst>
              <a:ext uri="{FF2B5EF4-FFF2-40B4-BE49-F238E27FC236}">
                <a16:creationId xmlns:a16="http://schemas.microsoft.com/office/drawing/2014/main" id="{41AA102D-6C65-4B12-912C-649E9637230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300">
                <a:solidFill>
                  <a:schemeClr val="tx1"/>
                </a:solidFill>
                <a:latin typeface="Calibri" panose="020F0502020204030204" pitchFamily="34" charset="0"/>
              </a:defRPr>
            </a:lvl1pPr>
            <a:lvl2pPr marL="814666" indent="-313333">
              <a:spcBef>
                <a:spcPct val="30000"/>
              </a:spcBef>
              <a:defRPr sz="1300">
                <a:solidFill>
                  <a:schemeClr val="tx1"/>
                </a:solidFill>
                <a:latin typeface="Calibri" panose="020F0502020204030204" pitchFamily="34" charset="0"/>
              </a:defRPr>
            </a:lvl2pPr>
            <a:lvl3pPr marL="1253333" indent="-250667">
              <a:spcBef>
                <a:spcPct val="30000"/>
              </a:spcBef>
              <a:defRPr sz="1300">
                <a:solidFill>
                  <a:schemeClr val="tx1"/>
                </a:solidFill>
                <a:latin typeface="Calibri" panose="020F0502020204030204" pitchFamily="34" charset="0"/>
              </a:defRPr>
            </a:lvl3pPr>
            <a:lvl4pPr marL="1754667" indent="-250667">
              <a:spcBef>
                <a:spcPct val="30000"/>
              </a:spcBef>
              <a:defRPr sz="1300">
                <a:solidFill>
                  <a:schemeClr val="tx1"/>
                </a:solidFill>
                <a:latin typeface="Calibri" panose="020F0502020204030204" pitchFamily="34" charset="0"/>
              </a:defRPr>
            </a:lvl4pPr>
            <a:lvl5pPr marL="2256001" indent="-250667">
              <a:spcBef>
                <a:spcPct val="30000"/>
              </a:spcBef>
              <a:defRPr sz="1300">
                <a:solidFill>
                  <a:schemeClr val="tx1"/>
                </a:solidFill>
                <a:latin typeface="Calibri" panose="020F0502020204030204" pitchFamily="34" charset="0"/>
              </a:defRPr>
            </a:lvl5pPr>
            <a:lvl6pPr marL="2757334" indent="-250667" eaLnBrk="0" fontAlgn="base" hangingPunct="0">
              <a:spcBef>
                <a:spcPct val="30000"/>
              </a:spcBef>
              <a:spcAft>
                <a:spcPct val="0"/>
              </a:spcAft>
              <a:defRPr sz="1300">
                <a:solidFill>
                  <a:schemeClr val="tx1"/>
                </a:solidFill>
                <a:latin typeface="Calibri" panose="020F0502020204030204" pitchFamily="34" charset="0"/>
              </a:defRPr>
            </a:lvl6pPr>
            <a:lvl7pPr marL="3258668" indent="-250667" eaLnBrk="0" fontAlgn="base" hangingPunct="0">
              <a:spcBef>
                <a:spcPct val="30000"/>
              </a:spcBef>
              <a:spcAft>
                <a:spcPct val="0"/>
              </a:spcAft>
              <a:defRPr sz="1300">
                <a:solidFill>
                  <a:schemeClr val="tx1"/>
                </a:solidFill>
                <a:latin typeface="Calibri" panose="020F0502020204030204" pitchFamily="34" charset="0"/>
              </a:defRPr>
            </a:lvl7pPr>
            <a:lvl8pPr marL="3760001" indent="-250667" eaLnBrk="0" fontAlgn="base" hangingPunct="0">
              <a:spcBef>
                <a:spcPct val="30000"/>
              </a:spcBef>
              <a:spcAft>
                <a:spcPct val="0"/>
              </a:spcAft>
              <a:defRPr sz="1300">
                <a:solidFill>
                  <a:schemeClr val="tx1"/>
                </a:solidFill>
                <a:latin typeface="Calibri" panose="020F0502020204030204" pitchFamily="34" charset="0"/>
              </a:defRPr>
            </a:lvl8pPr>
            <a:lvl9pPr marL="4261334" indent="-250667" eaLnBrk="0" fontAlgn="base" hangingPunct="0">
              <a:spcBef>
                <a:spcPct val="30000"/>
              </a:spcBef>
              <a:spcAft>
                <a:spcPct val="0"/>
              </a:spcAft>
              <a:defRPr sz="1300">
                <a:solidFill>
                  <a:schemeClr val="tx1"/>
                </a:solidFill>
                <a:latin typeface="Calibri" panose="020F0502020204030204" pitchFamily="34" charset="0"/>
              </a:defRPr>
            </a:lvl9pPr>
          </a:lstStyle>
          <a:p>
            <a:pPr>
              <a:spcBef>
                <a:spcPct val="0"/>
              </a:spcBef>
            </a:pPr>
            <a:fld id="{7579B93D-FD69-40C8-8C87-E9D57936BD02}" type="slidenum">
              <a:rPr lang="en-US" altLang="en-US"/>
              <a:pPr>
                <a:spcBef>
                  <a:spcPct val="0"/>
                </a:spcBef>
              </a:pPr>
              <a:t>314</a:t>
            </a:fld>
            <a:endParaRPr lang="en-US" altLang="en-US"/>
          </a:p>
        </p:txBody>
      </p:sp>
    </p:spTree>
  </p:cSld>
  <p:clrMapOvr>
    <a:masterClrMapping/>
  </p:clrMapOvr>
</p:notes>
</file>

<file path=ppt/notesSlides/notesSlide2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Image Placeholder 1">
            <a:extLst>
              <a:ext uri="{FF2B5EF4-FFF2-40B4-BE49-F238E27FC236}">
                <a16:creationId xmlns:a16="http://schemas.microsoft.com/office/drawing/2014/main" id="{0B97DB00-3D02-41C3-9C57-E35DE7F2E77B}"/>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03" name="Notes Placeholder 2">
            <a:extLst>
              <a:ext uri="{FF2B5EF4-FFF2-40B4-BE49-F238E27FC236}">
                <a16:creationId xmlns:a16="http://schemas.microsoft.com/office/drawing/2014/main" id="{5378A14A-1FF5-41A0-8BA4-2E0BACA2EFC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51204" name="Slide Number Placeholder 3">
            <a:extLst>
              <a:ext uri="{FF2B5EF4-FFF2-40B4-BE49-F238E27FC236}">
                <a16:creationId xmlns:a16="http://schemas.microsoft.com/office/drawing/2014/main" id="{2EE029DB-0270-493D-91B4-3620A61FD725}"/>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300">
                <a:solidFill>
                  <a:schemeClr val="tx1"/>
                </a:solidFill>
                <a:latin typeface="Calibri" panose="020F0502020204030204" pitchFamily="34" charset="0"/>
              </a:defRPr>
            </a:lvl1pPr>
            <a:lvl2pPr marL="814666" indent="-313333">
              <a:spcBef>
                <a:spcPct val="30000"/>
              </a:spcBef>
              <a:defRPr sz="1300">
                <a:solidFill>
                  <a:schemeClr val="tx1"/>
                </a:solidFill>
                <a:latin typeface="Calibri" panose="020F0502020204030204" pitchFamily="34" charset="0"/>
              </a:defRPr>
            </a:lvl2pPr>
            <a:lvl3pPr marL="1253333" indent="-250667">
              <a:spcBef>
                <a:spcPct val="30000"/>
              </a:spcBef>
              <a:defRPr sz="1300">
                <a:solidFill>
                  <a:schemeClr val="tx1"/>
                </a:solidFill>
                <a:latin typeface="Calibri" panose="020F0502020204030204" pitchFamily="34" charset="0"/>
              </a:defRPr>
            </a:lvl3pPr>
            <a:lvl4pPr marL="1754667" indent="-250667">
              <a:spcBef>
                <a:spcPct val="30000"/>
              </a:spcBef>
              <a:defRPr sz="1300">
                <a:solidFill>
                  <a:schemeClr val="tx1"/>
                </a:solidFill>
                <a:latin typeface="Calibri" panose="020F0502020204030204" pitchFamily="34" charset="0"/>
              </a:defRPr>
            </a:lvl4pPr>
            <a:lvl5pPr marL="2256001" indent="-250667">
              <a:spcBef>
                <a:spcPct val="30000"/>
              </a:spcBef>
              <a:defRPr sz="1300">
                <a:solidFill>
                  <a:schemeClr val="tx1"/>
                </a:solidFill>
                <a:latin typeface="Calibri" panose="020F0502020204030204" pitchFamily="34" charset="0"/>
              </a:defRPr>
            </a:lvl5pPr>
            <a:lvl6pPr marL="2757334" indent="-250667" eaLnBrk="0" fontAlgn="base" hangingPunct="0">
              <a:spcBef>
                <a:spcPct val="30000"/>
              </a:spcBef>
              <a:spcAft>
                <a:spcPct val="0"/>
              </a:spcAft>
              <a:defRPr sz="1300">
                <a:solidFill>
                  <a:schemeClr val="tx1"/>
                </a:solidFill>
                <a:latin typeface="Calibri" panose="020F0502020204030204" pitchFamily="34" charset="0"/>
              </a:defRPr>
            </a:lvl6pPr>
            <a:lvl7pPr marL="3258668" indent="-250667" eaLnBrk="0" fontAlgn="base" hangingPunct="0">
              <a:spcBef>
                <a:spcPct val="30000"/>
              </a:spcBef>
              <a:spcAft>
                <a:spcPct val="0"/>
              </a:spcAft>
              <a:defRPr sz="1300">
                <a:solidFill>
                  <a:schemeClr val="tx1"/>
                </a:solidFill>
                <a:latin typeface="Calibri" panose="020F0502020204030204" pitchFamily="34" charset="0"/>
              </a:defRPr>
            </a:lvl7pPr>
            <a:lvl8pPr marL="3760001" indent="-250667" eaLnBrk="0" fontAlgn="base" hangingPunct="0">
              <a:spcBef>
                <a:spcPct val="30000"/>
              </a:spcBef>
              <a:spcAft>
                <a:spcPct val="0"/>
              </a:spcAft>
              <a:defRPr sz="1300">
                <a:solidFill>
                  <a:schemeClr val="tx1"/>
                </a:solidFill>
                <a:latin typeface="Calibri" panose="020F0502020204030204" pitchFamily="34" charset="0"/>
              </a:defRPr>
            </a:lvl8pPr>
            <a:lvl9pPr marL="4261334" indent="-250667" eaLnBrk="0" fontAlgn="base" hangingPunct="0">
              <a:spcBef>
                <a:spcPct val="30000"/>
              </a:spcBef>
              <a:spcAft>
                <a:spcPct val="0"/>
              </a:spcAft>
              <a:defRPr sz="1300">
                <a:solidFill>
                  <a:schemeClr val="tx1"/>
                </a:solidFill>
                <a:latin typeface="Calibri" panose="020F0502020204030204" pitchFamily="34" charset="0"/>
              </a:defRPr>
            </a:lvl9pPr>
          </a:lstStyle>
          <a:p>
            <a:pPr>
              <a:spcBef>
                <a:spcPct val="0"/>
              </a:spcBef>
            </a:pPr>
            <a:fld id="{95E52823-69C3-4EF5-8F82-C231E6D384FE}" type="slidenum">
              <a:rPr lang="en-US" altLang="en-US"/>
              <a:pPr>
                <a:spcBef>
                  <a:spcPct val="0"/>
                </a:spcBef>
              </a:pPr>
              <a:t>315</a:t>
            </a:fld>
            <a:endParaRPr lang="en-US" altLang="en-US"/>
          </a:p>
        </p:txBody>
      </p:sp>
    </p:spTree>
  </p:cSld>
  <p:clrMapOvr>
    <a:masterClrMapping/>
  </p:clrMapOvr>
</p:notes>
</file>

<file path=ppt/notesSlides/notesSlide2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a:extLst>
              <a:ext uri="{FF2B5EF4-FFF2-40B4-BE49-F238E27FC236}">
                <a16:creationId xmlns:a16="http://schemas.microsoft.com/office/drawing/2014/main" id="{6F81AB41-3F7D-49F5-AE48-0210A041C12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3251" name="Notes Placeholder 2">
            <a:extLst>
              <a:ext uri="{FF2B5EF4-FFF2-40B4-BE49-F238E27FC236}">
                <a16:creationId xmlns:a16="http://schemas.microsoft.com/office/drawing/2014/main" id="{E3702176-238F-4BBF-8849-F521D99EFFB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altLang="en-US"/>
              <a:t>Hyperkalemia, especially in patients receiving potassium sparing diuretic, adlosterone antagonist, ARB or direct renin inhibitor, </a:t>
            </a:r>
          </a:p>
        </p:txBody>
      </p:sp>
      <p:sp>
        <p:nvSpPr>
          <p:cNvPr id="53252" name="Slide Number Placeholder 3">
            <a:extLst>
              <a:ext uri="{FF2B5EF4-FFF2-40B4-BE49-F238E27FC236}">
                <a16:creationId xmlns:a16="http://schemas.microsoft.com/office/drawing/2014/main" id="{F899B8A8-32C4-42A5-AD7C-F4458DC2798A}"/>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300">
                <a:solidFill>
                  <a:schemeClr val="tx1"/>
                </a:solidFill>
                <a:latin typeface="Calibri" panose="020F0502020204030204" pitchFamily="34" charset="0"/>
              </a:defRPr>
            </a:lvl1pPr>
            <a:lvl2pPr marL="814666" indent="-313333">
              <a:spcBef>
                <a:spcPct val="30000"/>
              </a:spcBef>
              <a:defRPr sz="1300">
                <a:solidFill>
                  <a:schemeClr val="tx1"/>
                </a:solidFill>
                <a:latin typeface="Calibri" panose="020F0502020204030204" pitchFamily="34" charset="0"/>
              </a:defRPr>
            </a:lvl2pPr>
            <a:lvl3pPr marL="1253333" indent="-250667">
              <a:spcBef>
                <a:spcPct val="30000"/>
              </a:spcBef>
              <a:defRPr sz="1300">
                <a:solidFill>
                  <a:schemeClr val="tx1"/>
                </a:solidFill>
                <a:latin typeface="Calibri" panose="020F0502020204030204" pitchFamily="34" charset="0"/>
              </a:defRPr>
            </a:lvl3pPr>
            <a:lvl4pPr marL="1754667" indent="-250667">
              <a:spcBef>
                <a:spcPct val="30000"/>
              </a:spcBef>
              <a:defRPr sz="1300">
                <a:solidFill>
                  <a:schemeClr val="tx1"/>
                </a:solidFill>
                <a:latin typeface="Calibri" panose="020F0502020204030204" pitchFamily="34" charset="0"/>
              </a:defRPr>
            </a:lvl4pPr>
            <a:lvl5pPr marL="2256001" indent="-250667">
              <a:spcBef>
                <a:spcPct val="30000"/>
              </a:spcBef>
              <a:defRPr sz="1300">
                <a:solidFill>
                  <a:schemeClr val="tx1"/>
                </a:solidFill>
                <a:latin typeface="Calibri" panose="020F0502020204030204" pitchFamily="34" charset="0"/>
              </a:defRPr>
            </a:lvl5pPr>
            <a:lvl6pPr marL="2757334" indent="-250667" eaLnBrk="0" fontAlgn="base" hangingPunct="0">
              <a:spcBef>
                <a:spcPct val="30000"/>
              </a:spcBef>
              <a:spcAft>
                <a:spcPct val="0"/>
              </a:spcAft>
              <a:defRPr sz="1300">
                <a:solidFill>
                  <a:schemeClr val="tx1"/>
                </a:solidFill>
                <a:latin typeface="Calibri" panose="020F0502020204030204" pitchFamily="34" charset="0"/>
              </a:defRPr>
            </a:lvl6pPr>
            <a:lvl7pPr marL="3258668" indent="-250667" eaLnBrk="0" fontAlgn="base" hangingPunct="0">
              <a:spcBef>
                <a:spcPct val="30000"/>
              </a:spcBef>
              <a:spcAft>
                <a:spcPct val="0"/>
              </a:spcAft>
              <a:defRPr sz="1300">
                <a:solidFill>
                  <a:schemeClr val="tx1"/>
                </a:solidFill>
                <a:latin typeface="Calibri" panose="020F0502020204030204" pitchFamily="34" charset="0"/>
              </a:defRPr>
            </a:lvl7pPr>
            <a:lvl8pPr marL="3760001" indent="-250667" eaLnBrk="0" fontAlgn="base" hangingPunct="0">
              <a:spcBef>
                <a:spcPct val="30000"/>
              </a:spcBef>
              <a:spcAft>
                <a:spcPct val="0"/>
              </a:spcAft>
              <a:defRPr sz="1300">
                <a:solidFill>
                  <a:schemeClr val="tx1"/>
                </a:solidFill>
                <a:latin typeface="Calibri" panose="020F0502020204030204" pitchFamily="34" charset="0"/>
              </a:defRPr>
            </a:lvl8pPr>
            <a:lvl9pPr marL="4261334" indent="-250667" eaLnBrk="0" fontAlgn="base" hangingPunct="0">
              <a:spcBef>
                <a:spcPct val="30000"/>
              </a:spcBef>
              <a:spcAft>
                <a:spcPct val="0"/>
              </a:spcAft>
              <a:defRPr sz="1300">
                <a:solidFill>
                  <a:schemeClr val="tx1"/>
                </a:solidFill>
                <a:latin typeface="Calibri" panose="020F0502020204030204" pitchFamily="34" charset="0"/>
              </a:defRPr>
            </a:lvl9pPr>
          </a:lstStyle>
          <a:p>
            <a:pPr>
              <a:spcBef>
                <a:spcPct val="0"/>
              </a:spcBef>
            </a:pPr>
            <a:fld id="{753303A8-C503-4832-84BB-ADB68E575D4F}" type="slidenum">
              <a:rPr lang="en-US" altLang="en-US"/>
              <a:pPr>
                <a:spcBef>
                  <a:spcPct val="0"/>
                </a:spcBef>
              </a:pPr>
              <a:t>316</a:t>
            </a:fld>
            <a:endParaRPr lang="en-US" altLang="en-US"/>
          </a:p>
        </p:txBody>
      </p:sp>
    </p:spTree>
  </p:cSld>
  <p:clrMapOvr>
    <a:masterClrMapping/>
  </p:clrMapOvr>
</p:notes>
</file>

<file path=ppt/notesSlides/notesSlide2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B5E225C-EA32-49AA-BCE1-CBED354D9589}" type="slidenum">
              <a:rPr lang="en-US" smtClean="0"/>
              <a:t>317</a:t>
            </a:fld>
            <a:endParaRPr lang="en-US"/>
          </a:p>
        </p:txBody>
      </p:sp>
    </p:spTree>
    <p:extLst>
      <p:ext uri="{BB962C8B-B14F-4D97-AF65-F5344CB8AC3E}">
        <p14:creationId xmlns:p14="http://schemas.microsoft.com/office/powerpoint/2010/main" val="4048072717"/>
      </p:ext>
    </p:extLst>
  </p:cSld>
  <p:clrMapOvr>
    <a:masterClrMapping/>
  </p:clrMapOvr>
</p:notes>
</file>

<file path=ppt/notesSlides/notesSlide2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B5E225C-EA32-49AA-BCE1-CBED354D9589}" type="slidenum">
              <a:rPr lang="en-US" smtClean="0"/>
              <a:t>318</a:t>
            </a:fld>
            <a:endParaRPr lang="en-US"/>
          </a:p>
        </p:txBody>
      </p:sp>
    </p:spTree>
    <p:extLst>
      <p:ext uri="{BB962C8B-B14F-4D97-AF65-F5344CB8AC3E}">
        <p14:creationId xmlns:p14="http://schemas.microsoft.com/office/powerpoint/2010/main" val="3901992135"/>
      </p:ext>
    </p:extLst>
  </p:cSld>
  <p:clrMapOvr>
    <a:masterClrMapping/>
  </p:clrMapOvr>
</p:notes>
</file>

<file path=ppt/notesSlides/notesSlide2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B5E225C-EA32-49AA-BCE1-CBED354D9589}" type="slidenum">
              <a:rPr lang="en-US" smtClean="0"/>
              <a:t>319</a:t>
            </a:fld>
            <a:endParaRPr lang="en-US"/>
          </a:p>
        </p:txBody>
      </p:sp>
    </p:spTree>
    <p:extLst>
      <p:ext uri="{BB962C8B-B14F-4D97-AF65-F5344CB8AC3E}">
        <p14:creationId xmlns:p14="http://schemas.microsoft.com/office/powerpoint/2010/main" val="104572720"/>
      </p:ext>
    </p:extLst>
  </p:cSld>
  <p:clrMapOvr>
    <a:masterClrMapping/>
  </p:clrMapOvr>
</p:notes>
</file>

<file path=ppt/notesSlides/notesSlide2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B5E225C-EA32-49AA-BCE1-CBED354D9589}" type="slidenum">
              <a:rPr lang="en-US" smtClean="0"/>
              <a:t>320</a:t>
            </a:fld>
            <a:endParaRPr lang="en-US"/>
          </a:p>
        </p:txBody>
      </p:sp>
    </p:spTree>
    <p:extLst>
      <p:ext uri="{BB962C8B-B14F-4D97-AF65-F5344CB8AC3E}">
        <p14:creationId xmlns:p14="http://schemas.microsoft.com/office/powerpoint/2010/main" val="3775047785"/>
      </p:ext>
    </p:extLst>
  </p:cSld>
  <p:clrMapOvr>
    <a:masterClrMapping/>
  </p:clrMapOvr>
</p:notes>
</file>

<file path=ppt/notesSlides/notesSlide2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B5E225C-EA32-49AA-BCE1-CBED354D9589}" type="slidenum">
              <a:rPr lang="en-US" smtClean="0"/>
              <a:t>321</a:t>
            </a:fld>
            <a:endParaRPr lang="en-US"/>
          </a:p>
        </p:txBody>
      </p:sp>
    </p:spTree>
    <p:extLst>
      <p:ext uri="{BB962C8B-B14F-4D97-AF65-F5344CB8AC3E}">
        <p14:creationId xmlns:p14="http://schemas.microsoft.com/office/powerpoint/2010/main" val="2925424607"/>
      </p:ext>
    </p:extLst>
  </p:cSld>
  <p:clrMapOvr>
    <a:masterClrMapping/>
  </p:clrMapOvr>
</p:notes>
</file>

<file path=ppt/notesSlides/notesSlide2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B5E225C-EA32-49AA-BCE1-CBED354D9589}" type="slidenum">
              <a:rPr lang="en-US" smtClean="0"/>
              <a:t>322</a:t>
            </a:fld>
            <a:endParaRPr lang="en-US"/>
          </a:p>
        </p:txBody>
      </p:sp>
    </p:spTree>
    <p:extLst>
      <p:ext uri="{BB962C8B-B14F-4D97-AF65-F5344CB8AC3E}">
        <p14:creationId xmlns:p14="http://schemas.microsoft.com/office/powerpoint/2010/main" val="668389206"/>
      </p:ext>
    </p:extLst>
  </p:cSld>
  <p:clrMapOvr>
    <a:masterClrMapping/>
  </p:clrMapOvr>
</p:notes>
</file>

<file path=ppt/notesSlides/notesSlide2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B5E225C-EA32-49AA-BCE1-CBED354D9589}" type="slidenum">
              <a:rPr lang="en-US" smtClean="0"/>
              <a:t>323</a:t>
            </a:fld>
            <a:endParaRPr lang="en-US"/>
          </a:p>
        </p:txBody>
      </p:sp>
    </p:spTree>
    <p:extLst>
      <p:ext uri="{BB962C8B-B14F-4D97-AF65-F5344CB8AC3E}">
        <p14:creationId xmlns:p14="http://schemas.microsoft.com/office/powerpoint/2010/main" val="164015244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9378" name="Slide Image Placeholder 1"/>
          <p:cNvSpPr>
            <a:spLocks noGrp="1" noRot="1" noChangeAspect="1" noTextEdit="1"/>
          </p:cNvSpPr>
          <p:nvPr>
            <p:ph type="sldImg"/>
          </p:nvPr>
        </p:nvSpPr>
        <p:spPr>
          <a:xfrm>
            <a:off x="1257300" y="720725"/>
            <a:ext cx="4800600" cy="3600450"/>
          </a:xfrm>
          <a:ln/>
        </p:spPr>
      </p:sp>
      <p:sp>
        <p:nvSpPr>
          <p:cNvPr id="229379"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333828" name="Footer Placeholder 3"/>
          <p:cNvSpPr>
            <a:spLocks noGrp="1"/>
          </p:cNvSpPr>
          <p:nvPr>
            <p:ph type="ftr" sz="quarter" idx="4"/>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830095" indent="-319267" eaLnBrk="0" hangingPunct="0">
              <a:defRPr>
                <a:solidFill>
                  <a:schemeClr val="tx1"/>
                </a:solidFill>
                <a:latin typeface="Arial" pitchFamily="34" charset="0"/>
              </a:defRPr>
            </a:lvl2pPr>
            <a:lvl3pPr marL="1277070" indent="-255413" eaLnBrk="0" hangingPunct="0">
              <a:defRPr>
                <a:solidFill>
                  <a:schemeClr val="tx1"/>
                </a:solidFill>
                <a:latin typeface="Arial" pitchFamily="34" charset="0"/>
              </a:defRPr>
            </a:lvl3pPr>
            <a:lvl4pPr marL="1787898" indent="-255413" eaLnBrk="0" hangingPunct="0">
              <a:defRPr>
                <a:solidFill>
                  <a:schemeClr val="tx1"/>
                </a:solidFill>
                <a:latin typeface="Arial" pitchFamily="34" charset="0"/>
              </a:defRPr>
            </a:lvl4pPr>
            <a:lvl5pPr marL="2298727" indent="-255413" eaLnBrk="0" hangingPunct="0">
              <a:defRPr>
                <a:solidFill>
                  <a:schemeClr val="tx1"/>
                </a:solidFill>
                <a:latin typeface="Arial" pitchFamily="34" charset="0"/>
              </a:defRPr>
            </a:lvl5pPr>
            <a:lvl6pPr marL="2809554" indent="-255413" eaLnBrk="0" fontAlgn="base" hangingPunct="0">
              <a:spcBef>
                <a:spcPct val="0"/>
              </a:spcBef>
              <a:spcAft>
                <a:spcPct val="0"/>
              </a:spcAft>
              <a:defRPr>
                <a:solidFill>
                  <a:schemeClr val="tx1"/>
                </a:solidFill>
                <a:latin typeface="Arial" pitchFamily="34" charset="0"/>
              </a:defRPr>
            </a:lvl6pPr>
            <a:lvl7pPr marL="3320383" indent="-255413" eaLnBrk="0" fontAlgn="base" hangingPunct="0">
              <a:spcBef>
                <a:spcPct val="0"/>
              </a:spcBef>
              <a:spcAft>
                <a:spcPct val="0"/>
              </a:spcAft>
              <a:defRPr>
                <a:solidFill>
                  <a:schemeClr val="tx1"/>
                </a:solidFill>
                <a:latin typeface="Arial" pitchFamily="34" charset="0"/>
              </a:defRPr>
            </a:lvl7pPr>
            <a:lvl8pPr marL="3831210" indent="-255413" eaLnBrk="0" fontAlgn="base" hangingPunct="0">
              <a:spcBef>
                <a:spcPct val="0"/>
              </a:spcBef>
              <a:spcAft>
                <a:spcPct val="0"/>
              </a:spcAft>
              <a:defRPr>
                <a:solidFill>
                  <a:schemeClr val="tx1"/>
                </a:solidFill>
                <a:latin typeface="Arial" pitchFamily="34" charset="0"/>
              </a:defRPr>
            </a:lvl8pPr>
            <a:lvl9pPr marL="4342038" indent="-255413" eaLnBrk="0" fontAlgn="base" hangingPunct="0">
              <a:spcBef>
                <a:spcPct val="0"/>
              </a:spcBef>
              <a:spcAft>
                <a:spcPct val="0"/>
              </a:spcAft>
              <a:defRPr>
                <a:solidFill>
                  <a:schemeClr val="tx1"/>
                </a:solidFill>
                <a:latin typeface="Arial" pitchFamily="34" charset="0"/>
              </a:defRPr>
            </a:lvl9pPr>
          </a:lstStyle>
          <a:p>
            <a:pPr>
              <a:defRPr/>
            </a:pPr>
            <a:r>
              <a:rPr lang="en-US">
                <a:latin typeface="Times New Roman" pitchFamily="18" charset="0"/>
              </a:rPr>
              <a:t>Diabetes Educational Services© (530) 893 - 8635 </a:t>
            </a:r>
          </a:p>
        </p:txBody>
      </p:sp>
      <p:sp>
        <p:nvSpPr>
          <p:cNvPr id="333829" name="Slide Number Placeholder 4"/>
          <p:cNvSpPr>
            <a:spLocks noGrp="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830095" indent="-319267" eaLnBrk="0" hangingPunct="0">
              <a:defRPr>
                <a:solidFill>
                  <a:schemeClr val="tx1"/>
                </a:solidFill>
                <a:latin typeface="Arial" pitchFamily="34" charset="0"/>
              </a:defRPr>
            </a:lvl2pPr>
            <a:lvl3pPr marL="1277070" indent="-255413" eaLnBrk="0" hangingPunct="0">
              <a:defRPr>
                <a:solidFill>
                  <a:schemeClr val="tx1"/>
                </a:solidFill>
                <a:latin typeface="Arial" pitchFamily="34" charset="0"/>
              </a:defRPr>
            </a:lvl3pPr>
            <a:lvl4pPr marL="1787898" indent="-255413" eaLnBrk="0" hangingPunct="0">
              <a:defRPr>
                <a:solidFill>
                  <a:schemeClr val="tx1"/>
                </a:solidFill>
                <a:latin typeface="Arial" pitchFamily="34" charset="0"/>
              </a:defRPr>
            </a:lvl4pPr>
            <a:lvl5pPr marL="2298727" indent="-255413" eaLnBrk="0" hangingPunct="0">
              <a:defRPr>
                <a:solidFill>
                  <a:schemeClr val="tx1"/>
                </a:solidFill>
                <a:latin typeface="Arial" pitchFamily="34" charset="0"/>
              </a:defRPr>
            </a:lvl5pPr>
            <a:lvl6pPr marL="2809554" indent="-255413" eaLnBrk="0" fontAlgn="base" hangingPunct="0">
              <a:spcBef>
                <a:spcPct val="0"/>
              </a:spcBef>
              <a:spcAft>
                <a:spcPct val="0"/>
              </a:spcAft>
              <a:defRPr>
                <a:solidFill>
                  <a:schemeClr val="tx1"/>
                </a:solidFill>
                <a:latin typeface="Arial" pitchFamily="34" charset="0"/>
              </a:defRPr>
            </a:lvl6pPr>
            <a:lvl7pPr marL="3320383" indent="-255413" eaLnBrk="0" fontAlgn="base" hangingPunct="0">
              <a:spcBef>
                <a:spcPct val="0"/>
              </a:spcBef>
              <a:spcAft>
                <a:spcPct val="0"/>
              </a:spcAft>
              <a:defRPr>
                <a:solidFill>
                  <a:schemeClr val="tx1"/>
                </a:solidFill>
                <a:latin typeface="Arial" pitchFamily="34" charset="0"/>
              </a:defRPr>
            </a:lvl7pPr>
            <a:lvl8pPr marL="3831210" indent="-255413" eaLnBrk="0" fontAlgn="base" hangingPunct="0">
              <a:spcBef>
                <a:spcPct val="0"/>
              </a:spcBef>
              <a:spcAft>
                <a:spcPct val="0"/>
              </a:spcAft>
              <a:defRPr>
                <a:solidFill>
                  <a:schemeClr val="tx1"/>
                </a:solidFill>
                <a:latin typeface="Arial" pitchFamily="34" charset="0"/>
              </a:defRPr>
            </a:lvl8pPr>
            <a:lvl9pPr marL="4342038" indent="-255413" eaLnBrk="0" fontAlgn="base" hangingPunct="0">
              <a:spcBef>
                <a:spcPct val="0"/>
              </a:spcBef>
              <a:spcAft>
                <a:spcPct val="0"/>
              </a:spcAft>
              <a:defRPr>
                <a:solidFill>
                  <a:schemeClr val="tx1"/>
                </a:solidFill>
                <a:latin typeface="Arial" pitchFamily="34" charset="0"/>
              </a:defRPr>
            </a:lvl9pPr>
          </a:lstStyle>
          <a:p>
            <a:pPr>
              <a:defRPr/>
            </a:pPr>
            <a:fld id="{DEEDFCDA-724E-4BD7-B1B0-053D9862B4AF}" type="slidenum">
              <a:rPr lang="en-US" smtClean="0">
                <a:latin typeface="Times New Roman" pitchFamily="18" charset="0"/>
              </a:rPr>
              <a:pPr>
                <a:defRPr/>
              </a:pPr>
              <a:t>43</a:t>
            </a:fld>
            <a:endParaRPr lang="en-US">
              <a:latin typeface="Times New Roman" pitchFamily="18" charset="0"/>
            </a:endParaRPr>
          </a:p>
        </p:txBody>
      </p:sp>
    </p:spTree>
    <p:extLst>
      <p:ext uri="{BB962C8B-B14F-4D97-AF65-F5344CB8AC3E}">
        <p14:creationId xmlns:p14="http://schemas.microsoft.com/office/powerpoint/2010/main" val="4269077340"/>
      </p:ext>
    </p:extLst>
  </p:cSld>
  <p:clrMapOvr>
    <a:masterClrMapping/>
  </p:clrMapOvr>
</p:notes>
</file>

<file path=ppt/notesSlides/notesSlide2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a:extLst>
              <a:ext uri="{FF2B5EF4-FFF2-40B4-BE49-F238E27FC236}">
                <a16:creationId xmlns:a16="http://schemas.microsoft.com/office/drawing/2014/main" id="{EF110EE2-1B43-4F35-90A0-3842A6A57C6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3" name="Notes Placeholder 2">
            <a:extLst>
              <a:ext uri="{FF2B5EF4-FFF2-40B4-BE49-F238E27FC236}">
                <a16:creationId xmlns:a16="http://schemas.microsoft.com/office/drawing/2014/main" id="{72F610CB-D702-4A97-A805-A4540F8CDA5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Answer: A</a:t>
            </a:r>
          </a:p>
        </p:txBody>
      </p:sp>
      <p:sp>
        <p:nvSpPr>
          <p:cNvPr id="61444" name="Slide Number Placeholder 3">
            <a:extLst>
              <a:ext uri="{FF2B5EF4-FFF2-40B4-BE49-F238E27FC236}">
                <a16:creationId xmlns:a16="http://schemas.microsoft.com/office/drawing/2014/main" id="{25EFFE1F-1B81-4C75-A492-B1FC336AC0CB}"/>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300">
                <a:solidFill>
                  <a:schemeClr val="tx1"/>
                </a:solidFill>
                <a:latin typeface="Calibri" panose="020F0502020204030204" pitchFamily="34" charset="0"/>
              </a:defRPr>
            </a:lvl1pPr>
            <a:lvl2pPr marL="814666" indent="-313333">
              <a:spcBef>
                <a:spcPct val="30000"/>
              </a:spcBef>
              <a:defRPr sz="1300">
                <a:solidFill>
                  <a:schemeClr val="tx1"/>
                </a:solidFill>
                <a:latin typeface="Calibri" panose="020F0502020204030204" pitchFamily="34" charset="0"/>
              </a:defRPr>
            </a:lvl2pPr>
            <a:lvl3pPr marL="1253333" indent="-250667">
              <a:spcBef>
                <a:spcPct val="30000"/>
              </a:spcBef>
              <a:defRPr sz="1300">
                <a:solidFill>
                  <a:schemeClr val="tx1"/>
                </a:solidFill>
                <a:latin typeface="Calibri" panose="020F0502020204030204" pitchFamily="34" charset="0"/>
              </a:defRPr>
            </a:lvl3pPr>
            <a:lvl4pPr marL="1754667" indent="-250667">
              <a:spcBef>
                <a:spcPct val="30000"/>
              </a:spcBef>
              <a:defRPr sz="1300">
                <a:solidFill>
                  <a:schemeClr val="tx1"/>
                </a:solidFill>
                <a:latin typeface="Calibri" panose="020F0502020204030204" pitchFamily="34" charset="0"/>
              </a:defRPr>
            </a:lvl4pPr>
            <a:lvl5pPr marL="2256001" indent="-250667">
              <a:spcBef>
                <a:spcPct val="30000"/>
              </a:spcBef>
              <a:defRPr sz="1300">
                <a:solidFill>
                  <a:schemeClr val="tx1"/>
                </a:solidFill>
                <a:latin typeface="Calibri" panose="020F0502020204030204" pitchFamily="34" charset="0"/>
              </a:defRPr>
            </a:lvl5pPr>
            <a:lvl6pPr marL="2757334" indent="-250667" eaLnBrk="0" fontAlgn="base" hangingPunct="0">
              <a:spcBef>
                <a:spcPct val="30000"/>
              </a:spcBef>
              <a:spcAft>
                <a:spcPct val="0"/>
              </a:spcAft>
              <a:defRPr sz="1300">
                <a:solidFill>
                  <a:schemeClr val="tx1"/>
                </a:solidFill>
                <a:latin typeface="Calibri" panose="020F0502020204030204" pitchFamily="34" charset="0"/>
              </a:defRPr>
            </a:lvl6pPr>
            <a:lvl7pPr marL="3258668" indent="-250667" eaLnBrk="0" fontAlgn="base" hangingPunct="0">
              <a:spcBef>
                <a:spcPct val="30000"/>
              </a:spcBef>
              <a:spcAft>
                <a:spcPct val="0"/>
              </a:spcAft>
              <a:defRPr sz="1300">
                <a:solidFill>
                  <a:schemeClr val="tx1"/>
                </a:solidFill>
                <a:latin typeface="Calibri" panose="020F0502020204030204" pitchFamily="34" charset="0"/>
              </a:defRPr>
            </a:lvl7pPr>
            <a:lvl8pPr marL="3760001" indent="-250667" eaLnBrk="0" fontAlgn="base" hangingPunct="0">
              <a:spcBef>
                <a:spcPct val="30000"/>
              </a:spcBef>
              <a:spcAft>
                <a:spcPct val="0"/>
              </a:spcAft>
              <a:defRPr sz="1300">
                <a:solidFill>
                  <a:schemeClr val="tx1"/>
                </a:solidFill>
                <a:latin typeface="Calibri" panose="020F0502020204030204" pitchFamily="34" charset="0"/>
              </a:defRPr>
            </a:lvl8pPr>
            <a:lvl9pPr marL="4261334" indent="-250667" eaLnBrk="0" fontAlgn="base" hangingPunct="0">
              <a:spcBef>
                <a:spcPct val="30000"/>
              </a:spcBef>
              <a:spcAft>
                <a:spcPct val="0"/>
              </a:spcAft>
              <a:defRPr sz="1300">
                <a:solidFill>
                  <a:schemeClr val="tx1"/>
                </a:solidFill>
                <a:latin typeface="Calibri" panose="020F0502020204030204" pitchFamily="34" charset="0"/>
              </a:defRPr>
            </a:lvl9pPr>
          </a:lstStyle>
          <a:p>
            <a:pPr>
              <a:spcBef>
                <a:spcPct val="0"/>
              </a:spcBef>
            </a:pPr>
            <a:fld id="{5A3791DB-CC15-4A18-A39D-EDA56FA4CAD1}" type="slidenum">
              <a:rPr lang="en-US" altLang="en-US"/>
              <a:pPr>
                <a:spcBef>
                  <a:spcPct val="0"/>
                </a:spcBef>
              </a:pPr>
              <a:t>324</a:t>
            </a:fld>
            <a:endParaRPr lang="en-US" altLang="en-US"/>
          </a:p>
        </p:txBody>
      </p:sp>
    </p:spTree>
  </p:cSld>
  <p:clrMapOvr>
    <a:masterClrMapping/>
  </p:clrMapOvr>
</p:notes>
</file>

<file path=ppt/notesSlides/notesSlide2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defTabSz="948507">
              <a:defRPr/>
            </a:pPr>
            <a:fld id="{5B5E225C-EA32-49AA-BCE1-CBED354D9589}" type="slidenum">
              <a:rPr lang="en-US">
                <a:solidFill>
                  <a:prstClr val="black"/>
                </a:solidFill>
                <a:latin typeface="Calibri"/>
              </a:rPr>
              <a:pPr defTabSz="948507">
                <a:defRPr/>
              </a:pPr>
              <a:t>325</a:t>
            </a:fld>
            <a:endParaRPr lang="en-US">
              <a:solidFill>
                <a:prstClr val="black"/>
              </a:solidFill>
              <a:latin typeface="Calibri"/>
            </a:endParaRPr>
          </a:p>
        </p:txBody>
      </p:sp>
    </p:spTree>
    <p:extLst>
      <p:ext uri="{BB962C8B-B14F-4D97-AF65-F5344CB8AC3E}">
        <p14:creationId xmlns:p14="http://schemas.microsoft.com/office/powerpoint/2010/main" val="1589326537"/>
      </p:ext>
    </p:extLst>
  </p:cSld>
  <p:clrMapOvr>
    <a:masterClrMapping/>
  </p:clrMapOvr>
</p:notes>
</file>

<file path=ppt/notesSlides/notesSlide2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Answer: B since primary prevention. </a:t>
            </a:r>
          </a:p>
        </p:txBody>
      </p:sp>
      <p:sp>
        <p:nvSpPr>
          <p:cNvPr id="4" name="Slide Number Placeholder 3"/>
          <p:cNvSpPr>
            <a:spLocks noGrp="1"/>
          </p:cNvSpPr>
          <p:nvPr>
            <p:ph type="sldNum" sz="quarter" idx="5"/>
          </p:nvPr>
        </p:nvSpPr>
        <p:spPr/>
        <p:txBody>
          <a:bodyPr/>
          <a:lstStyle/>
          <a:p>
            <a:fld id="{5B5E225C-EA32-49AA-BCE1-CBED354D9589}" type="slidenum">
              <a:rPr lang="en-US" smtClean="0"/>
              <a:t>327</a:t>
            </a:fld>
            <a:endParaRPr lang="en-US"/>
          </a:p>
        </p:txBody>
      </p:sp>
    </p:spTree>
    <p:extLst>
      <p:ext uri="{BB962C8B-B14F-4D97-AF65-F5344CB8AC3E}">
        <p14:creationId xmlns:p14="http://schemas.microsoft.com/office/powerpoint/2010/main" val="837434261"/>
      </p:ext>
    </p:extLst>
  </p:cSld>
  <p:clrMapOvr>
    <a:masterClrMapping/>
  </p:clrMapOvr>
</p:notes>
</file>

<file path=ppt/notesSlides/notesSlide2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Slide Image Placeholder 1">
            <a:extLst>
              <a:ext uri="{FF2B5EF4-FFF2-40B4-BE49-F238E27FC236}">
                <a16:creationId xmlns:a16="http://schemas.microsoft.com/office/drawing/2014/main" id="{A8A9CEF6-A765-40B1-B4F8-D15F51E69490}"/>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8611" name="Notes Placeholder 2">
            <a:extLst>
              <a:ext uri="{FF2B5EF4-FFF2-40B4-BE49-F238E27FC236}">
                <a16:creationId xmlns:a16="http://schemas.microsoft.com/office/drawing/2014/main" id="{BAB8CCDE-B55E-49F0-B8DD-FA3A819E59E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68612" name="Slide Number Placeholder 3">
            <a:extLst>
              <a:ext uri="{FF2B5EF4-FFF2-40B4-BE49-F238E27FC236}">
                <a16:creationId xmlns:a16="http://schemas.microsoft.com/office/drawing/2014/main" id="{AD71DD18-8F96-4EF7-BF54-731E94120C62}"/>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300">
                <a:solidFill>
                  <a:schemeClr val="tx1"/>
                </a:solidFill>
                <a:latin typeface="Calibri" panose="020F0502020204030204" pitchFamily="34" charset="0"/>
              </a:defRPr>
            </a:lvl1pPr>
            <a:lvl2pPr marL="814666" indent="-313333">
              <a:spcBef>
                <a:spcPct val="30000"/>
              </a:spcBef>
              <a:defRPr sz="1300">
                <a:solidFill>
                  <a:schemeClr val="tx1"/>
                </a:solidFill>
                <a:latin typeface="Calibri" panose="020F0502020204030204" pitchFamily="34" charset="0"/>
              </a:defRPr>
            </a:lvl2pPr>
            <a:lvl3pPr marL="1253333" indent="-250667">
              <a:spcBef>
                <a:spcPct val="30000"/>
              </a:spcBef>
              <a:defRPr sz="1300">
                <a:solidFill>
                  <a:schemeClr val="tx1"/>
                </a:solidFill>
                <a:latin typeface="Calibri" panose="020F0502020204030204" pitchFamily="34" charset="0"/>
              </a:defRPr>
            </a:lvl3pPr>
            <a:lvl4pPr marL="1754667" indent="-250667">
              <a:spcBef>
                <a:spcPct val="30000"/>
              </a:spcBef>
              <a:defRPr sz="1300">
                <a:solidFill>
                  <a:schemeClr val="tx1"/>
                </a:solidFill>
                <a:latin typeface="Calibri" panose="020F0502020204030204" pitchFamily="34" charset="0"/>
              </a:defRPr>
            </a:lvl4pPr>
            <a:lvl5pPr marL="2256001" indent="-250667">
              <a:spcBef>
                <a:spcPct val="30000"/>
              </a:spcBef>
              <a:defRPr sz="1300">
                <a:solidFill>
                  <a:schemeClr val="tx1"/>
                </a:solidFill>
                <a:latin typeface="Calibri" panose="020F0502020204030204" pitchFamily="34" charset="0"/>
              </a:defRPr>
            </a:lvl5pPr>
            <a:lvl6pPr marL="2757334" indent="-250667" eaLnBrk="0" fontAlgn="base" hangingPunct="0">
              <a:spcBef>
                <a:spcPct val="30000"/>
              </a:spcBef>
              <a:spcAft>
                <a:spcPct val="0"/>
              </a:spcAft>
              <a:defRPr sz="1300">
                <a:solidFill>
                  <a:schemeClr val="tx1"/>
                </a:solidFill>
                <a:latin typeface="Calibri" panose="020F0502020204030204" pitchFamily="34" charset="0"/>
              </a:defRPr>
            </a:lvl6pPr>
            <a:lvl7pPr marL="3258668" indent="-250667" eaLnBrk="0" fontAlgn="base" hangingPunct="0">
              <a:spcBef>
                <a:spcPct val="30000"/>
              </a:spcBef>
              <a:spcAft>
                <a:spcPct val="0"/>
              </a:spcAft>
              <a:defRPr sz="1300">
                <a:solidFill>
                  <a:schemeClr val="tx1"/>
                </a:solidFill>
                <a:latin typeface="Calibri" panose="020F0502020204030204" pitchFamily="34" charset="0"/>
              </a:defRPr>
            </a:lvl7pPr>
            <a:lvl8pPr marL="3760001" indent="-250667" eaLnBrk="0" fontAlgn="base" hangingPunct="0">
              <a:spcBef>
                <a:spcPct val="30000"/>
              </a:spcBef>
              <a:spcAft>
                <a:spcPct val="0"/>
              </a:spcAft>
              <a:defRPr sz="1300">
                <a:solidFill>
                  <a:schemeClr val="tx1"/>
                </a:solidFill>
                <a:latin typeface="Calibri" panose="020F0502020204030204" pitchFamily="34" charset="0"/>
              </a:defRPr>
            </a:lvl8pPr>
            <a:lvl9pPr marL="4261334" indent="-250667" eaLnBrk="0" fontAlgn="base" hangingPunct="0">
              <a:spcBef>
                <a:spcPct val="30000"/>
              </a:spcBef>
              <a:spcAft>
                <a:spcPct val="0"/>
              </a:spcAft>
              <a:defRPr sz="1300">
                <a:solidFill>
                  <a:schemeClr val="tx1"/>
                </a:solidFill>
                <a:latin typeface="Calibri" panose="020F0502020204030204" pitchFamily="34" charset="0"/>
              </a:defRPr>
            </a:lvl9pPr>
          </a:lstStyle>
          <a:p>
            <a:pPr>
              <a:spcBef>
                <a:spcPct val="0"/>
              </a:spcBef>
            </a:pPr>
            <a:fld id="{2DFD91AF-0C3A-4609-9FDD-7389D7C10157}" type="slidenum">
              <a:rPr lang="en-US" altLang="en-US"/>
              <a:pPr>
                <a:spcBef>
                  <a:spcPct val="0"/>
                </a:spcBef>
              </a:pPr>
              <a:t>331</a:t>
            </a:fld>
            <a:endParaRPr lang="en-US" altLang="en-US"/>
          </a:p>
        </p:txBody>
      </p:sp>
    </p:spTree>
  </p:cSld>
  <p:clrMapOvr>
    <a:masterClrMapping/>
  </p:clrMapOvr>
</p:notes>
</file>

<file path=ppt/notesSlides/notesSlide2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CCD947-A2C6-05A4-748B-230E20F2098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A2BA457-5729-10EF-31DA-EE0572B27C5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6DC48B3-9BD2-0F89-6F55-12A7F4B8A82A}"/>
              </a:ext>
            </a:extLst>
          </p:cNvPr>
          <p:cNvSpPr>
            <a:spLocks noGrp="1"/>
          </p:cNvSpPr>
          <p:nvPr>
            <p:ph type="body" idx="1"/>
          </p:nvPr>
        </p:nvSpPr>
        <p:spPr/>
        <p:txBody>
          <a:bodyPr/>
          <a:lstStyle/>
          <a:p>
            <a:pPr defTabSz="948507">
              <a:defRPr/>
            </a:pPr>
            <a:r>
              <a:rPr lang="en-US" dirty="0"/>
              <a:t>. The Evaluation of Major </a:t>
            </a:r>
            <a:r>
              <a:rPr lang="en-US" dirty="0" err="1"/>
              <a:t>Cardiovas</a:t>
            </a:r>
            <a:r>
              <a:rPr lang="en-US" dirty="0"/>
              <a:t> </a:t>
            </a:r>
            <a:r>
              <a:rPr lang="en-US" dirty="0" err="1"/>
              <a:t>cular</a:t>
            </a:r>
            <a:r>
              <a:rPr lang="en-US" dirty="0"/>
              <a:t> Events in Patients With, or at High Risk for, Cardiovascular Disease Who Are Statin Intolerant Treated With </a:t>
            </a:r>
            <a:r>
              <a:rPr lang="en-US" dirty="0" err="1"/>
              <a:t>Bempedoic</a:t>
            </a:r>
            <a:r>
              <a:rPr lang="en-US" dirty="0"/>
              <a:t> Acid or Placebo (CLEAR Outcomes) trial found a reduction in four-point major ad verse cardiovascular events by 13% com pared with placebo for individuals with established ASCVD (70% of population) o</a:t>
            </a:r>
            <a:r>
              <a:rPr lang="en-US" sz="1500" dirty="0"/>
              <a:t> </a:t>
            </a:r>
          </a:p>
          <a:p>
            <a:endParaRPr lang="en-US" dirty="0"/>
          </a:p>
        </p:txBody>
      </p:sp>
      <p:sp>
        <p:nvSpPr>
          <p:cNvPr id="4" name="Slide Number Placeholder 3">
            <a:extLst>
              <a:ext uri="{FF2B5EF4-FFF2-40B4-BE49-F238E27FC236}">
                <a16:creationId xmlns:a16="http://schemas.microsoft.com/office/drawing/2014/main" id="{5B5302FC-E27A-35AC-67D1-68E43E9949D9}"/>
              </a:ext>
            </a:extLst>
          </p:cNvPr>
          <p:cNvSpPr>
            <a:spLocks noGrp="1"/>
          </p:cNvSpPr>
          <p:nvPr>
            <p:ph type="sldNum" sz="quarter" idx="5"/>
          </p:nvPr>
        </p:nvSpPr>
        <p:spPr/>
        <p:txBody>
          <a:bodyPr/>
          <a:lstStyle/>
          <a:p>
            <a:fld id="{5B5E225C-EA32-49AA-BCE1-CBED354D9589}" type="slidenum">
              <a:rPr lang="en-US" smtClean="0"/>
              <a:t>333</a:t>
            </a:fld>
            <a:endParaRPr lang="en-US"/>
          </a:p>
        </p:txBody>
      </p:sp>
    </p:spTree>
    <p:extLst>
      <p:ext uri="{BB962C8B-B14F-4D97-AF65-F5344CB8AC3E}">
        <p14:creationId xmlns:p14="http://schemas.microsoft.com/office/powerpoint/2010/main" val="402168290"/>
      </p:ext>
    </p:extLst>
  </p:cSld>
  <p:clrMapOvr>
    <a:masterClrMapping/>
  </p:clrMapOvr>
</p:notes>
</file>

<file path=ppt/notesSlides/notesSlide2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1854F2-6C73-66C8-7C39-7CFBEAC9BC7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D3D3188-6C19-CB46-25D9-D0D7F8940D0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6B6A573-B692-A840-1BF6-39B02A55364F}"/>
              </a:ext>
            </a:extLst>
          </p:cNvPr>
          <p:cNvSpPr>
            <a:spLocks noGrp="1"/>
          </p:cNvSpPr>
          <p:nvPr>
            <p:ph type="body" idx="1"/>
          </p:nvPr>
        </p:nvSpPr>
        <p:spPr/>
        <p:txBody>
          <a:bodyPr/>
          <a:lstStyle/>
          <a:p>
            <a:pPr defTabSz="948507">
              <a:defRPr/>
            </a:pPr>
            <a:r>
              <a:rPr lang="en-US" dirty="0"/>
              <a:t>When added to a maximally tolerated statin, these agents reduced LDL cholesterol by ∼60% (115) and significantly reduced the risk of major adverse cardiovascular events by 15–20% in the FOURIER (</a:t>
            </a:r>
            <a:r>
              <a:rPr lang="en-US" dirty="0" err="1"/>
              <a:t>evolo</a:t>
            </a:r>
            <a:r>
              <a:rPr lang="en-US" dirty="0"/>
              <a:t> </a:t>
            </a:r>
            <a:r>
              <a:rPr lang="en-US" dirty="0" err="1"/>
              <a:t>cumab</a:t>
            </a:r>
            <a:r>
              <a:rPr lang="en-US" dirty="0"/>
              <a:t>) and ODYSSEY OUTCOMES (</a:t>
            </a:r>
            <a:r>
              <a:rPr lang="en-US" dirty="0" err="1"/>
              <a:t>Evalu</a:t>
            </a:r>
            <a:endParaRPr lang="en-US" dirty="0"/>
          </a:p>
        </p:txBody>
      </p:sp>
      <p:sp>
        <p:nvSpPr>
          <p:cNvPr id="4" name="Slide Number Placeholder 3">
            <a:extLst>
              <a:ext uri="{FF2B5EF4-FFF2-40B4-BE49-F238E27FC236}">
                <a16:creationId xmlns:a16="http://schemas.microsoft.com/office/drawing/2014/main" id="{39B5D75F-21F2-7E6F-C03B-52914B9068DE}"/>
              </a:ext>
            </a:extLst>
          </p:cNvPr>
          <p:cNvSpPr>
            <a:spLocks noGrp="1"/>
          </p:cNvSpPr>
          <p:nvPr>
            <p:ph type="sldNum" sz="quarter" idx="5"/>
          </p:nvPr>
        </p:nvSpPr>
        <p:spPr/>
        <p:txBody>
          <a:bodyPr/>
          <a:lstStyle/>
          <a:p>
            <a:fld id="{5B5E225C-EA32-49AA-BCE1-CBED354D9589}" type="slidenum">
              <a:rPr lang="en-US" smtClean="0"/>
              <a:t>334</a:t>
            </a:fld>
            <a:endParaRPr lang="en-US"/>
          </a:p>
        </p:txBody>
      </p:sp>
    </p:spTree>
    <p:extLst>
      <p:ext uri="{BB962C8B-B14F-4D97-AF65-F5344CB8AC3E}">
        <p14:creationId xmlns:p14="http://schemas.microsoft.com/office/powerpoint/2010/main" val="922101435"/>
      </p:ext>
    </p:extLst>
  </p:cSld>
  <p:clrMapOvr>
    <a:masterClrMapping/>
  </p:clrMapOvr>
</p:notes>
</file>

<file path=ppt/notesSlides/notesSlide2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addition to the monoclonal </a:t>
            </a:r>
            <a:r>
              <a:rPr lang="en-US" dirty="0" err="1"/>
              <a:t>antibod</a:t>
            </a:r>
            <a:r>
              <a:rPr lang="en-US" dirty="0"/>
              <a:t> </a:t>
            </a:r>
            <a:r>
              <a:rPr lang="en-US" dirty="0" err="1"/>
              <a:t>ies</a:t>
            </a:r>
            <a:r>
              <a:rPr lang="en-US" dirty="0"/>
              <a:t>, an siRNA, </a:t>
            </a:r>
            <a:r>
              <a:rPr lang="en-US" dirty="0" err="1"/>
              <a:t>inclisiran</a:t>
            </a:r>
            <a:r>
              <a:rPr lang="en-US" dirty="0"/>
              <a:t>, which also targets PSCK9, has demonstrated the ability to re duce LDL cholesterol by 49–52% in trials evaluating individuals with established cardiovascular disease or ASCVD risk equivalent (129). </a:t>
            </a:r>
            <a:r>
              <a:rPr lang="en-US" dirty="0" err="1"/>
              <a:t>Inclisiran</a:t>
            </a:r>
            <a:r>
              <a:rPr lang="en-US" dirty="0"/>
              <a:t> allows less frequent administration compared with monoclonal antibodies and was admin </a:t>
            </a:r>
            <a:r>
              <a:rPr lang="en-US" dirty="0" err="1"/>
              <a:t>istered</a:t>
            </a:r>
            <a:r>
              <a:rPr lang="en-US" dirty="0"/>
              <a:t> on day 1, on day 90, and every 6monthsinthesetrials.Inanexploratory analysis, the prespecified cardiovascular end point of </a:t>
            </a:r>
            <a:r>
              <a:rPr lang="en-US" dirty="0" err="1"/>
              <a:t>nonadjudicated</a:t>
            </a:r>
            <a:r>
              <a:rPr lang="en-US" dirty="0"/>
              <a:t> </a:t>
            </a:r>
            <a:r>
              <a:rPr lang="en-US" dirty="0" err="1"/>
              <a:t>cardiovascu</a:t>
            </a:r>
            <a:r>
              <a:rPr lang="en-US" dirty="0"/>
              <a:t> lar events, including cardiac death, signs or symptoms of cardiac arrest, nonfatal MI, or stroke, occurred less frequently with </a:t>
            </a:r>
            <a:r>
              <a:rPr lang="en-US" dirty="0" err="1"/>
              <a:t>inclisiran</a:t>
            </a:r>
            <a:r>
              <a:rPr lang="en-US" dirty="0"/>
              <a:t> than placebo (7.4% vs. 10.2% in one trial and 7.8% vs. 10.3% in another trial). Cardiovascular outcome trials using </a:t>
            </a:r>
            <a:r>
              <a:rPr lang="en-US" dirty="0" err="1"/>
              <a:t>inclisiran</a:t>
            </a:r>
            <a:r>
              <a:rPr lang="en-US" dirty="0"/>
              <a:t> in people with </a:t>
            </a:r>
            <a:r>
              <a:rPr lang="en-US" dirty="0" err="1"/>
              <a:t>estab</a:t>
            </a:r>
            <a:r>
              <a:rPr lang="en-US" dirty="0"/>
              <a:t> </a:t>
            </a:r>
            <a:r>
              <a:rPr lang="en-US" dirty="0" err="1"/>
              <a:t>lished</a:t>
            </a:r>
            <a:r>
              <a:rPr lang="en-US" dirty="0"/>
              <a:t> cardiovascular disease (130,131) and for primary prevention in those at high risk for cardiovascular disease (132) are currently ongoing.</a:t>
            </a:r>
          </a:p>
        </p:txBody>
      </p:sp>
      <p:sp>
        <p:nvSpPr>
          <p:cNvPr id="4" name="Slide Number Placeholder 3"/>
          <p:cNvSpPr>
            <a:spLocks noGrp="1"/>
          </p:cNvSpPr>
          <p:nvPr>
            <p:ph type="sldNum" sz="quarter" idx="5"/>
          </p:nvPr>
        </p:nvSpPr>
        <p:spPr/>
        <p:txBody>
          <a:bodyPr/>
          <a:lstStyle/>
          <a:p>
            <a:fld id="{5B5E225C-EA32-49AA-BCE1-CBED354D9589}" type="slidenum">
              <a:rPr lang="en-US" smtClean="0"/>
              <a:t>336</a:t>
            </a:fld>
            <a:endParaRPr lang="en-US"/>
          </a:p>
        </p:txBody>
      </p:sp>
    </p:spTree>
    <p:extLst>
      <p:ext uri="{BB962C8B-B14F-4D97-AF65-F5344CB8AC3E}">
        <p14:creationId xmlns:p14="http://schemas.microsoft.com/office/powerpoint/2010/main" val="3190315032"/>
      </p:ext>
    </p:extLst>
  </p:cSld>
  <p:clrMapOvr>
    <a:masterClrMapping/>
  </p:clrMapOvr>
</p:notes>
</file>

<file path=ppt/notesSlides/notesSlide2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Image Placeholder 1">
            <a:extLst>
              <a:ext uri="{FF2B5EF4-FFF2-40B4-BE49-F238E27FC236}">
                <a16:creationId xmlns:a16="http://schemas.microsoft.com/office/drawing/2014/main" id="{CEF635BB-9FAC-4023-82D2-13ADED93775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2707" name="Notes Placeholder 2">
            <a:extLst>
              <a:ext uri="{FF2B5EF4-FFF2-40B4-BE49-F238E27FC236}">
                <a16:creationId xmlns:a16="http://schemas.microsoft.com/office/drawing/2014/main" id="{EBAC120A-4B6C-40B6-AECF-83B632D6053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dirty="0"/>
              <a:t>In individuals with ASCVD or other cardiovascular risk factors on a statin with managed LDL cholesterol but </a:t>
            </a:r>
            <a:r>
              <a:rPr lang="en-US" dirty="0" err="1"/>
              <a:t>ele</a:t>
            </a:r>
            <a:r>
              <a:rPr lang="en-US" dirty="0"/>
              <a:t> </a:t>
            </a:r>
            <a:r>
              <a:rPr lang="en-US" dirty="0" err="1"/>
              <a:t>vated</a:t>
            </a:r>
            <a:r>
              <a:rPr lang="en-US" dirty="0"/>
              <a:t> triglycerides (150–499 mg/dL [1.7–5.6 mmol/L]), the addition of </a:t>
            </a:r>
            <a:r>
              <a:rPr lang="en-US" dirty="0" err="1"/>
              <a:t>ico</a:t>
            </a:r>
            <a:r>
              <a:rPr lang="en-US" dirty="0"/>
              <a:t> </a:t>
            </a:r>
            <a:r>
              <a:rPr lang="en-US" dirty="0" err="1"/>
              <a:t>sapent</a:t>
            </a:r>
            <a:r>
              <a:rPr lang="en-US" dirty="0"/>
              <a:t> ethyl can be considered to re duce cardiovascular risk. </a:t>
            </a:r>
            <a:endParaRPr lang="en-US" altLang="en-US" dirty="0"/>
          </a:p>
        </p:txBody>
      </p:sp>
      <p:sp>
        <p:nvSpPr>
          <p:cNvPr id="72708" name="Slide Number Placeholder 3">
            <a:extLst>
              <a:ext uri="{FF2B5EF4-FFF2-40B4-BE49-F238E27FC236}">
                <a16:creationId xmlns:a16="http://schemas.microsoft.com/office/drawing/2014/main" id="{C1C31D32-2609-4A18-98E8-B6503AF4B379}"/>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300">
                <a:solidFill>
                  <a:schemeClr val="tx1"/>
                </a:solidFill>
                <a:latin typeface="Calibri" panose="020F0502020204030204" pitchFamily="34" charset="0"/>
              </a:defRPr>
            </a:lvl1pPr>
            <a:lvl2pPr marL="814666" indent="-313333">
              <a:spcBef>
                <a:spcPct val="30000"/>
              </a:spcBef>
              <a:defRPr sz="1300">
                <a:solidFill>
                  <a:schemeClr val="tx1"/>
                </a:solidFill>
                <a:latin typeface="Calibri" panose="020F0502020204030204" pitchFamily="34" charset="0"/>
              </a:defRPr>
            </a:lvl2pPr>
            <a:lvl3pPr marL="1253333" indent="-250667">
              <a:spcBef>
                <a:spcPct val="30000"/>
              </a:spcBef>
              <a:defRPr sz="1300">
                <a:solidFill>
                  <a:schemeClr val="tx1"/>
                </a:solidFill>
                <a:latin typeface="Calibri" panose="020F0502020204030204" pitchFamily="34" charset="0"/>
              </a:defRPr>
            </a:lvl3pPr>
            <a:lvl4pPr marL="1754667" indent="-250667">
              <a:spcBef>
                <a:spcPct val="30000"/>
              </a:spcBef>
              <a:defRPr sz="1300">
                <a:solidFill>
                  <a:schemeClr val="tx1"/>
                </a:solidFill>
                <a:latin typeface="Calibri" panose="020F0502020204030204" pitchFamily="34" charset="0"/>
              </a:defRPr>
            </a:lvl4pPr>
            <a:lvl5pPr marL="2256001" indent="-250667">
              <a:spcBef>
                <a:spcPct val="30000"/>
              </a:spcBef>
              <a:defRPr sz="1300">
                <a:solidFill>
                  <a:schemeClr val="tx1"/>
                </a:solidFill>
                <a:latin typeface="Calibri" panose="020F0502020204030204" pitchFamily="34" charset="0"/>
              </a:defRPr>
            </a:lvl5pPr>
            <a:lvl6pPr marL="2757334" indent="-250667" eaLnBrk="0" fontAlgn="base" hangingPunct="0">
              <a:spcBef>
                <a:spcPct val="30000"/>
              </a:spcBef>
              <a:spcAft>
                <a:spcPct val="0"/>
              </a:spcAft>
              <a:defRPr sz="1300">
                <a:solidFill>
                  <a:schemeClr val="tx1"/>
                </a:solidFill>
                <a:latin typeface="Calibri" panose="020F0502020204030204" pitchFamily="34" charset="0"/>
              </a:defRPr>
            </a:lvl6pPr>
            <a:lvl7pPr marL="3258668" indent="-250667" eaLnBrk="0" fontAlgn="base" hangingPunct="0">
              <a:spcBef>
                <a:spcPct val="30000"/>
              </a:spcBef>
              <a:spcAft>
                <a:spcPct val="0"/>
              </a:spcAft>
              <a:defRPr sz="1300">
                <a:solidFill>
                  <a:schemeClr val="tx1"/>
                </a:solidFill>
                <a:latin typeface="Calibri" panose="020F0502020204030204" pitchFamily="34" charset="0"/>
              </a:defRPr>
            </a:lvl7pPr>
            <a:lvl8pPr marL="3760001" indent="-250667" eaLnBrk="0" fontAlgn="base" hangingPunct="0">
              <a:spcBef>
                <a:spcPct val="30000"/>
              </a:spcBef>
              <a:spcAft>
                <a:spcPct val="0"/>
              </a:spcAft>
              <a:defRPr sz="1300">
                <a:solidFill>
                  <a:schemeClr val="tx1"/>
                </a:solidFill>
                <a:latin typeface="Calibri" panose="020F0502020204030204" pitchFamily="34" charset="0"/>
              </a:defRPr>
            </a:lvl8pPr>
            <a:lvl9pPr marL="4261334" indent="-250667" eaLnBrk="0" fontAlgn="base" hangingPunct="0">
              <a:spcBef>
                <a:spcPct val="30000"/>
              </a:spcBef>
              <a:spcAft>
                <a:spcPct val="0"/>
              </a:spcAft>
              <a:defRPr sz="1300">
                <a:solidFill>
                  <a:schemeClr val="tx1"/>
                </a:solidFill>
                <a:latin typeface="Calibri" panose="020F0502020204030204" pitchFamily="34" charset="0"/>
              </a:defRPr>
            </a:lvl9pPr>
          </a:lstStyle>
          <a:p>
            <a:pPr>
              <a:spcBef>
                <a:spcPct val="0"/>
              </a:spcBef>
            </a:pPr>
            <a:fld id="{720FEF4C-3C62-4664-B2BF-AB745F8C8246}" type="slidenum">
              <a:rPr lang="en-US" altLang="en-US"/>
              <a:pPr>
                <a:spcBef>
                  <a:spcPct val="0"/>
                </a:spcBef>
              </a:pPr>
              <a:t>337</a:t>
            </a:fld>
            <a:endParaRPr lang="en-US" altLang="en-US"/>
          </a:p>
        </p:txBody>
      </p:sp>
    </p:spTree>
  </p:cSld>
  <p:clrMapOvr>
    <a:masterClrMapping/>
  </p:clrMapOvr>
</p:notes>
</file>

<file path=ppt/notesSlides/notesSlide2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B5E225C-EA32-49AA-BCE1-CBED354D9589}" type="slidenum">
              <a:rPr lang="en-US" smtClean="0"/>
              <a:t>339</a:t>
            </a:fld>
            <a:endParaRPr lang="en-US"/>
          </a:p>
        </p:txBody>
      </p:sp>
    </p:spTree>
    <p:extLst>
      <p:ext uri="{BB962C8B-B14F-4D97-AF65-F5344CB8AC3E}">
        <p14:creationId xmlns:p14="http://schemas.microsoft.com/office/powerpoint/2010/main" val="1913095420"/>
      </p:ext>
    </p:extLst>
  </p:cSld>
  <p:clrMapOvr>
    <a:masterClrMapping/>
  </p:clrMapOvr>
</p:notes>
</file>

<file path=ppt/notesSlides/notesSlide2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B5E225C-EA32-49AA-BCE1-CBED354D9589}" type="slidenum">
              <a:rPr lang="en-US" smtClean="0"/>
              <a:t>340</a:t>
            </a:fld>
            <a:endParaRPr lang="en-US"/>
          </a:p>
        </p:txBody>
      </p:sp>
    </p:spTree>
    <p:extLst>
      <p:ext uri="{BB962C8B-B14F-4D97-AF65-F5344CB8AC3E}">
        <p14:creationId xmlns:p14="http://schemas.microsoft.com/office/powerpoint/2010/main" val="120126572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3234" name="Slide Image Placeholder 1"/>
          <p:cNvSpPr>
            <a:spLocks noGrp="1" noRot="1" noChangeAspect="1" noTextEdit="1"/>
          </p:cNvSpPr>
          <p:nvPr>
            <p:ph type="sldImg"/>
          </p:nvPr>
        </p:nvSpPr>
        <p:spPr>
          <a:xfrm>
            <a:off x="1257300" y="720725"/>
            <a:ext cx="4800600" cy="3600450"/>
          </a:xfrm>
          <a:ln/>
        </p:spPr>
      </p:sp>
      <p:sp>
        <p:nvSpPr>
          <p:cNvPr id="223235"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222212" name="Footer Placeholder 3"/>
          <p:cNvSpPr>
            <a:spLocks noGrp="1"/>
          </p:cNvSpPr>
          <p:nvPr>
            <p:ph type="ftr" sz="quarter" idx="4"/>
          </p:nvPr>
        </p:nvSpPr>
        <p:spPr/>
        <p:txBody>
          <a:bodyPr/>
          <a:lstStyle/>
          <a:p>
            <a:pPr>
              <a:defRPr/>
            </a:pPr>
            <a:r>
              <a:rPr lang="en-US"/>
              <a:t>Diabetes Educational Services© (530) 893 - 8635 </a:t>
            </a:r>
          </a:p>
        </p:txBody>
      </p:sp>
      <p:sp>
        <p:nvSpPr>
          <p:cNvPr id="222213" name="Slide Number Placeholder 4"/>
          <p:cNvSpPr>
            <a:spLocks noGrp="1"/>
          </p:cNvSpPr>
          <p:nvPr>
            <p:ph type="sldNum" sz="quarter" idx="5"/>
          </p:nvPr>
        </p:nvSpPr>
        <p:spPr/>
        <p:txBody>
          <a:bodyPr/>
          <a:lstStyle/>
          <a:p>
            <a:pPr>
              <a:defRPr/>
            </a:pPr>
            <a:fld id="{377292CC-70A0-46DC-9EF0-5BD2639FB8E3}" type="slidenum">
              <a:rPr lang="en-US" smtClean="0"/>
              <a:pPr>
                <a:defRPr/>
              </a:pPr>
              <a:t>44</a:t>
            </a:fld>
            <a:endParaRPr lang="en-US"/>
          </a:p>
        </p:txBody>
      </p:sp>
    </p:spTree>
    <p:extLst>
      <p:ext uri="{BB962C8B-B14F-4D97-AF65-F5344CB8AC3E}">
        <p14:creationId xmlns:p14="http://schemas.microsoft.com/office/powerpoint/2010/main" val="200358410"/>
      </p:ext>
    </p:extLst>
  </p:cSld>
  <p:clrMapOvr>
    <a:masterClrMapping/>
  </p:clrMapOvr>
</p:notes>
</file>

<file path=ppt/notesSlides/notesSlide2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B5E225C-EA32-49AA-BCE1-CBED354D9589}" type="slidenum">
              <a:rPr lang="en-US" smtClean="0"/>
              <a:t>341</a:t>
            </a:fld>
            <a:endParaRPr lang="en-US"/>
          </a:p>
        </p:txBody>
      </p:sp>
    </p:spTree>
    <p:extLst>
      <p:ext uri="{BB962C8B-B14F-4D97-AF65-F5344CB8AC3E}">
        <p14:creationId xmlns:p14="http://schemas.microsoft.com/office/powerpoint/2010/main" val="3828431690"/>
      </p:ext>
    </p:extLst>
  </p:cSld>
  <p:clrMapOvr>
    <a:masterClrMapping/>
  </p:clrMapOvr>
</p:notes>
</file>

<file path=ppt/notesSlides/notesSlide2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B5E225C-EA32-49AA-BCE1-CBED354D9589}" type="slidenum">
              <a:rPr lang="en-US" smtClean="0"/>
              <a:t>343</a:t>
            </a:fld>
            <a:endParaRPr lang="en-US"/>
          </a:p>
        </p:txBody>
      </p:sp>
    </p:spTree>
    <p:extLst>
      <p:ext uri="{BB962C8B-B14F-4D97-AF65-F5344CB8AC3E}">
        <p14:creationId xmlns:p14="http://schemas.microsoft.com/office/powerpoint/2010/main" val="816314260"/>
      </p:ext>
    </p:extLst>
  </p:cSld>
  <p:clrMapOvr>
    <a:masterClrMapping/>
  </p:clrMapOvr>
</p:notes>
</file>

<file path=ppt/notesSlides/notesSlide2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Slide Image Placeholder 1">
            <a:extLst>
              <a:ext uri="{FF2B5EF4-FFF2-40B4-BE49-F238E27FC236}">
                <a16:creationId xmlns:a16="http://schemas.microsoft.com/office/drawing/2014/main" id="{28C14314-BF8A-422A-B018-9015AB6D529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4755" name="Notes Placeholder 2">
            <a:extLst>
              <a:ext uri="{FF2B5EF4-FFF2-40B4-BE49-F238E27FC236}">
                <a16:creationId xmlns:a16="http://schemas.microsoft.com/office/drawing/2014/main" id="{4D2907F4-8DC5-4496-B700-9E04B009966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74756" name="Slide Number Placeholder 3">
            <a:extLst>
              <a:ext uri="{FF2B5EF4-FFF2-40B4-BE49-F238E27FC236}">
                <a16:creationId xmlns:a16="http://schemas.microsoft.com/office/drawing/2014/main" id="{5ECB778E-DD1A-44CD-B684-8DAD7BE3B6E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300">
                <a:solidFill>
                  <a:schemeClr val="tx1"/>
                </a:solidFill>
                <a:latin typeface="Calibri" panose="020F0502020204030204" pitchFamily="34" charset="0"/>
              </a:defRPr>
            </a:lvl1pPr>
            <a:lvl2pPr marL="814666" indent="-313333">
              <a:spcBef>
                <a:spcPct val="30000"/>
              </a:spcBef>
              <a:defRPr sz="1300">
                <a:solidFill>
                  <a:schemeClr val="tx1"/>
                </a:solidFill>
                <a:latin typeface="Calibri" panose="020F0502020204030204" pitchFamily="34" charset="0"/>
              </a:defRPr>
            </a:lvl2pPr>
            <a:lvl3pPr marL="1253333" indent="-250667">
              <a:spcBef>
                <a:spcPct val="30000"/>
              </a:spcBef>
              <a:defRPr sz="1300">
                <a:solidFill>
                  <a:schemeClr val="tx1"/>
                </a:solidFill>
                <a:latin typeface="Calibri" panose="020F0502020204030204" pitchFamily="34" charset="0"/>
              </a:defRPr>
            </a:lvl3pPr>
            <a:lvl4pPr marL="1754667" indent="-250667">
              <a:spcBef>
                <a:spcPct val="30000"/>
              </a:spcBef>
              <a:defRPr sz="1300">
                <a:solidFill>
                  <a:schemeClr val="tx1"/>
                </a:solidFill>
                <a:latin typeface="Calibri" panose="020F0502020204030204" pitchFamily="34" charset="0"/>
              </a:defRPr>
            </a:lvl4pPr>
            <a:lvl5pPr marL="2256001" indent="-250667">
              <a:spcBef>
                <a:spcPct val="30000"/>
              </a:spcBef>
              <a:defRPr sz="1300">
                <a:solidFill>
                  <a:schemeClr val="tx1"/>
                </a:solidFill>
                <a:latin typeface="Calibri" panose="020F0502020204030204" pitchFamily="34" charset="0"/>
              </a:defRPr>
            </a:lvl5pPr>
            <a:lvl6pPr marL="2757334" indent="-250667" eaLnBrk="0" fontAlgn="base" hangingPunct="0">
              <a:spcBef>
                <a:spcPct val="30000"/>
              </a:spcBef>
              <a:spcAft>
                <a:spcPct val="0"/>
              </a:spcAft>
              <a:defRPr sz="1300">
                <a:solidFill>
                  <a:schemeClr val="tx1"/>
                </a:solidFill>
                <a:latin typeface="Calibri" panose="020F0502020204030204" pitchFamily="34" charset="0"/>
              </a:defRPr>
            </a:lvl6pPr>
            <a:lvl7pPr marL="3258668" indent="-250667" eaLnBrk="0" fontAlgn="base" hangingPunct="0">
              <a:spcBef>
                <a:spcPct val="30000"/>
              </a:spcBef>
              <a:spcAft>
                <a:spcPct val="0"/>
              </a:spcAft>
              <a:defRPr sz="1300">
                <a:solidFill>
                  <a:schemeClr val="tx1"/>
                </a:solidFill>
                <a:latin typeface="Calibri" panose="020F0502020204030204" pitchFamily="34" charset="0"/>
              </a:defRPr>
            </a:lvl7pPr>
            <a:lvl8pPr marL="3760001" indent="-250667" eaLnBrk="0" fontAlgn="base" hangingPunct="0">
              <a:spcBef>
                <a:spcPct val="30000"/>
              </a:spcBef>
              <a:spcAft>
                <a:spcPct val="0"/>
              </a:spcAft>
              <a:defRPr sz="1300">
                <a:solidFill>
                  <a:schemeClr val="tx1"/>
                </a:solidFill>
                <a:latin typeface="Calibri" panose="020F0502020204030204" pitchFamily="34" charset="0"/>
              </a:defRPr>
            </a:lvl8pPr>
            <a:lvl9pPr marL="4261334" indent="-250667" eaLnBrk="0" fontAlgn="base" hangingPunct="0">
              <a:spcBef>
                <a:spcPct val="30000"/>
              </a:spcBef>
              <a:spcAft>
                <a:spcPct val="0"/>
              </a:spcAft>
              <a:defRPr sz="1300">
                <a:solidFill>
                  <a:schemeClr val="tx1"/>
                </a:solidFill>
                <a:latin typeface="Calibri" panose="020F0502020204030204" pitchFamily="34" charset="0"/>
              </a:defRPr>
            </a:lvl9pPr>
          </a:lstStyle>
          <a:p>
            <a:pPr>
              <a:spcBef>
                <a:spcPct val="0"/>
              </a:spcBef>
            </a:pPr>
            <a:fld id="{B1C21B29-8657-4A3C-B0B0-EDD1AE8673E0}" type="slidenum">
              <a:rPr lang="en-US" altLang="en-US"/>
              <a:pPr>
                <a:spcBef>
                  <a:spcPct val="0"/>
                </a:spcBef>
              </a:pPr>
              <a:t>344</a:t>
            </a:fld>
            <a:endParaRPr lang="en-US" altLang="en-US"/>
          </a:p>
        </p:txBody>
      </p:sp>
    </p:spTree>
  </p:cSld>
  <p:clrMapOvr>
    <a:masterClrMapping/>
  </p:clrMapOvr>
</p:notes>
</file>

<file path=ppt/notesSlides/notesSlide2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Slide Image Placeholder 1">
            <a:extLst>
              <a:ext uri="{FF2B5EF4-FFF2-40B4-BE49-F238E27FC236}">
                <a16:creationId xmlns:a16="http://schemas.microsoft.com/office/drawing/2014/main" id="{7BBDDA49-6549-464D-AA08-5BF077BABB2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6803" name="Notes Placeholder 2">
            <a:extLst>
              <a:ext uri="{FF2B5EF4-FFF2-40B4-BE49-F238E27FC236}">
                <a16:creationId xmlns:a16="http://schemas.microsoft.com/office/drawing/2014/main" id="{CEC8C68E-9556-4024-877C-E435A334C7E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Answer: C</a:t>
            </a:r>
          </a:p>
          <a:p>
            <a:r>
              <a:rPr lang="en-US" altLang="en-US"/>
              <a:t> </a:t>
            </a:r>
          </a:p>
          <a:p>
            <a:r>
              <a:rPr lang="en-US" altLang="en-US"/>
              <a:t>Technically ezetimibe + high intensity statin could be considered since she’s such high risk. </a:t>
            </a:r>
          </a:p>
        </p:txBody>
      </p:sp>
      <p:sp>
        <p:nvSpPr>
          <p:cNvPr id="76804" name="Slide Number Placeholder 3">
            <a:extLst>
              <a:ext uri="{FF2B5EF4-FFF2-40B4-BE49-F238E27FC236}">
                <a16:creationId xmlns:a16="http://schemas.microsoft.com/office/drawing/2014/main" id="{44E04DE0-110C-428F-A582-594D598667AA}"/>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300">
                <a:solidFill>
                  <a:schemeClr val="tx1"/>
                </a:solidFill>
                <a:latin typeface="Calibri" panose="020F0502020204030204" pitchFamily="34" charset="0"/>
              </a:defRPr>
            </a:lvl1pPr>
            <a:lvl2pPr marL="814666" indent="-313333">
              <a:spcBef>
                <a:spcPct val="30000"/>
              </a:spcBef>
              <a:defRPr sz="1300">
                <a:solidFill>
                  <a:schemeClr val="tx1"/>
                </a:solidFill>
                <a:latin typeface="Calibri" panose="020F0502020204030204" pitchFamily="34" charset="0"/>
              </a:defRPr>
            </a:lvl2pPr>
            <a:lvl3pPr marL="1253333" indent="-250667">
              <a:spcBef>
                <a:spcPct val="30000"/>
              </a:spcBef>
              <a:defRPr sz="1300">
                <a:solidFill>
                  <a:schemeClr val="tx1"/>
                </a:solidFill>
                <a:latin typeface="Calibri" panose="020F0502020204030204" pitchFamily="34" charset="0"/>
              </a:defRPr>
            </a:lvl3pPr>
            <a:lvl4pPr marL="1754667" indent="-250667">
              <a:spcBef>
                <a:spcPct val="30000"/>
              </a:spcBef>
              <a:defRPr sz="1300">
                <a:solidFill>
                  <a:schemeClr val="tx1"/>
                </a:solidFill>
                <a:latin typeface="Calibri" panose="020F0502020204030204" pitchFamily="34" charset="0"/>
              </a:defRPr>
            </a:lvl4pPr>
            <a:lvl5pPr marL="2256001" indent="-250667">
              <a:spcBef>
                <a:spcPct val="30000"/>
              </a:spcBef>
              <a:defRPr sz="1300">
                <a:solidFill>
                  <a:schemeClr val="tx1"/>
                </a:solidFill>
                <a:latin typeface="Calibri" panose="020F0502020204030204" pitchFamily="34" charset="0"/>
              </a:defRPr>
            </a:lvl5pPr>
            <a:lvl6pPr marL="2757334" indent="-250667" eaLnBrk="0" fontAlgn="base" hangingPunct="0">
              <a:spcBef>
                <a:spcPct val="30000"/>
              </a:spcBef>
              <a:spcAft>
                <a:spcPct val="0"/>
              </a:spcAft>
              <a:defRPr sz="1300">
                <a:solidFill>
                  <a:schemeClr val="tx1"/>
                </a:solidFill>
                <a:latin typeface="Calibri" panose="020F0502020204030204" pitchFamily="34" charset="0"/>
              </a:defRPr>
            </a:lvl6pPr>
            <a:lvl7pPr marL="3258668" indent="-250667" eaLnBrk="0" fontAlgn="base" hangingPunct="0">
              <a:spcBef>
                <a:spcPct val="30000"/>
              </a:spcBef>
              <a:spcAft>
                <a:spcPct val="0"/>
              </a:spcAft>
              <a:defRPr sz="1300">
                <a:solidFill>
                  <a:schemeClr val="tx1"/>
                </a:solidFill>
                <a:latin typeface="Calibri" panose="020F0502020204030204" pitchFamily="34" charset="0"/>
              </a:defRPr>
            </a:lvl7pPr>
            <a:lvl8pPr marL="3760001" indent="-250667" eaLnBrk="0" fontAlgn="base" hangingPunct="0">
              <a:spcBef>
                <a:spcPct val="30000"/>
              </a:spcBef>
              <a:spcAft>
                <a:spcPct val="0"/>
              </a:spcAft>
              <a:defRPr sz="1300">
                <a:solidFill>
                  <a:schemeClr val="tx1"/>
                </a:solidFill>
                <a:latin typeface="Calibri" panose="020F0502020204030204" pitchFamily="34" charset="0"/>
              </a:defRPr>
            </a:lvl8pPr>
            <a:lvl9pPr marL="4261334" indent="-250667" eaLnBrk="0" fontAlgn="base" hangingPunct="0">
              <a:spcBef>
                <a:spcPct val="30000"/>
              </a:spcBef>
              <a:spcAft>
                <a:spcPct val="0"/>
              </a:spcAft>
              <a:defRPr sz="1300">
                <a:solidFill>
                  <a:schemeClr val="tx1"/>
                </a:solidFill>
                <a:latin typeface="Calibri" panose="020F0502020204030204" pitchFamily="34" charset="0"/>
              </a:defRPr>
            </a:lvl9pPr>
          </a:lstStyle>
          <a:p>
            <a:pPr>
              <a:spcBef>
                <a:spcPct val="0"/>
              </a:spcBef>
            </a:pPr>
            <a:fld id="{F2E130A6-E1C7-443C-A8AE-03CBCE72E4EA}" type="slidenum">
              <a:rPr lang="en-US" altLang="en-US"/>
              <a:pPr>
                <a:spcBef>
                  <a:spcPct val="0"/>
                </a:spcBef>
              </a:pPr>
              <a:t>345</a:t>
            </a:fld>
            <a:endParaRPr lang="en-US" altLang="en-US"/>
          </a:p>
        </p:txBody>
      </p:sp>
    </p:spTree>
  </p:cSld>
  <p:clrMapOvr>
    <a:masterClrMapping/>
  </p:clrMapOvr>
</p:notes>
</file>

<file path=ppt/notesSlides/notesSlide2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B5E225C-EA32-49AA-BCE1-CBED354D9589}" type="slidenum">
              <a:rPr lang="en-US" smtClean="0"/>
              <a:t>346</a:t>
            </a:fld>
            <a:endParaRPr lang="en-US"/>
          </a:p>
        </p:txBody>
      </p:sp>
    </p:spTree>
    <p:extLst>
      <p:ext uri="{BB962C8B-B14F-4D97-AF65-F5344CB8AC3E}">
        <p14:creationId xmlns:p14="http://schemas.microsoft.com/office/powerpoint/2010/main" val="2193471198"/>
      </p:ext>
    </p:extLst>
  </p:cSld>
  <p:clrMapOvr>
    <a:masterClrMapping/>
  </p:clrMapOvr>
</p:notes>
</file>

<file path=ppt/notesSlides/notesSlide2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B5E225C-EA32-49AA-BCE1-CBED354D9589}" type="slidenum">
              <a:rPr lang="en-US" smtClean="0"/>
              <a:t>347</a:t>
            </a:fld>
            <a:endParaRPr lang="en-US"/>
          </a:p>
        </p:txBody>
      </p:sp>
    </p:spTree>
    <p:extLst>
      <p:ext uri="{BB962C8B-B14F-4D97-AF65-F5344CB8AC3E}">
        <p14:creationId xmlns:p14="http://schemas.microsoft.com/office/powerpoint/2010/main" val="228239082"/>
      </p:ext>
    </p:extLst>
  </p:cSld>
  <p:clrMapOvr>
    <a:masterClrMapping/>
  </p:clrMapOvr>
</p:notes>
</file>

<file path=ppt/notesSlides/notesSlide2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Slide Image Placeholder 1">
            <a:extLst>
              <a:ext uri="{FF2B5EF4-FFF2-40B4-BE49-F238E27FC236}">
                <a16:creationId xmlns:a16="http://schemas.microsoft.com/office/drawing/2014/main" id="{B61CA593-4794-459C-8CA9-48C96116467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6019" name="Notes Placeholder 2">
            <a:extLst>
              <a:ext uri="{FF2B5EF4-FFF2-40B4-BE49-F238E27FC236}">
                <a16:creationId xmlns:a16="http://schemas.microsoft.com/office/drawing/2014/main" id="{B04B37B1-8C53-4EAE-B6B0-86FE3002C4B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a:t>Do not make this a polling question. </a:t>
            </a:r>
          </a:p>
        </p:txBody>
      </p:sp>
      <p:sp>
        <p:nvSpPr>
          <p:cNvPr id="86020" name="Slide Number Placeholder 3">
            <a:extLst>
              <a:ext uri="{FF2B5EF4-FFF2-40B4-BE49-F238E27FC236}">
                <a16:creationId xmlns:a16="http://schemas.microsoft.com/office/drawing/2014/main" id="{5432E562-650D-4AAB-8704-B93DF5829F2C}"/>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300">
                <a:solidFill>
                  <a:schemeClr val="tx1"/>
                </a:solidFill>
                <a:latin typeface="Calibri" panose="020F0502020204030204" pitchFamily="34" charset="0"/>
              </a:defRPr>
            </a:lvl1pPr>
            <a:lvl2pPr marL="814666" indent="-313333">
              <a:spcBef>
                <a:spcPct val="30000"/>
              </a:spcBef>
              <a:defRPr sz="1300">
                <a:solidFill>
                  <a:schemeClr val="tx1"/>
                </a:solidFill>
                <a:latin typeface="Calibri" panose="020F0502020204030204" pitchFamily="34" charset="0"/>
              </a:defRPr>
            </a:lvl2pPr>
            <a:lvl3pPr marL="1253333" indent="-250667">
              <a:spcBef>
                <a:spcPct val="30000"/>
              </a:spcBef>
              <a:defRPr sz="1300">
                <a:solidFill>
                  <a:schemeClr val="tx1"/>
                </a:solidFill>
                <a:latin typeface="Calibri" panose="020F0502020204030204" pitchFamily="34" charset="0"/>
              </a:defRPr>
            </a:lvl3pPr>
            <a:lvl4pPr marL="1754667" indent="-250667">
              <a:spcBef>
                <a:spcPct val="30000"/>
              </a:spcBef>
              <a:defRPr sz="1300">
                <a:solidFill>
                  <a:schemeClr val="tx1"/>
                </a:solidFill>
                <a:latin typeface="Calibri" panose="020F0502020204030204" pitchFamily="34" charset="0"/>
              </a:defRPr>
            </a:lvl4pPr>
            <a:lvl5pPr marL="2256001" indent="-250667">
              <a:spcBef>
                <a:spcPct val="30000"/>
              </a:spcBef>
              <a:defRPr sz="1300">
                <a:solidFill>
                  <a:schemeClr val="tx1"/>
                </a:solidFill>
                <a:latin typeface="Calibri" panose="020F0502020204030204" pitchFamily="34" charset="0"/>
              </a:defRPr>
            </a:lvl5pPr>
            <a:lvl6pPr marL="2757334" indent="-250667" eaLnBrk="0" fontAlgn="base" hangingPunct="0">
              <a:spcBef>
                <a:spcPct val="30000"/>
              </a:spcBef>
              <a:spcAft>
                <a:spcPct val="0"/>
              </a:spcAft>
              <a:defRPr sz="1300">
                <a:solidFill>
                  <a:schemeClr val="tx1"/>
                </a:solidFill>
                <a:latin typeface="Calibri" panose="020F0502020204030204" pitchFamily="34" charset="0"/>
              </a:defRPr>
            </a:lvl6pPr>
            <a:lvl7pPr marL="3258668" indent="-250667" eaLnBrk="0" fontAlgn="base" hangingPunct="0">
              <a:spcBef>
                <a:spcPct val="30000"/>
              </a:spcBef>
              <a:spcAft>
                <a:spcPct val="0"/>
              </a:spcAft>
              <a:defRPr sz="1300">
                <a:solidFill>
                  <a:schemeClr val="tx1"/>
                </a:solidFill>
                <a:latin typeface="Calibri" panose="020F0502020204030204" pitchFamily="34" charset="0"/>
              </a:defRPr>
            </a:lvl7pPr>
            <a:lvl8pPr marL="3760001" indent="-250667" eaLnBrk="0" fontAlgn="base" hangingPunct="0">
              <a:spcBef>
                <a:spcPct val="30000"/>
              </a:spcBef>
              <a:spcAft>
                <a:spcPct val="0"/>
              </a:spcAft>
              <a:defRPr sz="1300">
                <a:solidFill>
                  <a:schemeClr val="tx1"/>
                </a:solidFill>
                <a:latin typeface="Calibri" panose="020F0502020204030204" pitchFamily="34" charset="0"/>
              </a:defRPr>
            </a:lvl8pPr>
            <a:lvl9pPr marL="4261334" indent="-250667" eaLnBrk="0" fontAlgn="base" hangingPunct="0">
              <a:spcBef>
                <a:spcPct val="30000"/>
              </a:spcBef>
              <a:spcAft>
                <a:spcPct val="0"/>
              </a:spcAft>
              <a:defRPr sz="1300">
                <a:solidFill>
                  <a:schemeClr val="tx1"/>
                </a:solidFill>
                <a:latin typeface="Calibri" panose="020F0502020204030204" pitchFamily="34" charset="0"/>
              </a:defRPr>
            </a:lvl9pPr>
          </a:lstStyle>
          <a:p>
            <a:pPr>
              <a:spcBef>
                <a:spcPct val="0"/>
              </a:spcBef>
            </a:pPr>
            <a:fld id="{EBB1110C-15BD-4102-94CE-8B51C728F51C}" type="slidenum">
              <a:rPr lang="en-US" altLang="en-US"/>
              <a:pPr>
                <a:spcBef>
                  <a:spcPct val="0"/>
                </a:spcBef>
              </a:pPr>
              <a:t>348</a:t>
            </a:fld>
            <a:endParaRPr lang="en-US" altLang="en-US"/>
          </a:p>
        </p:txBody>
      </p:sp>
    </p:spTree>
  </p:cSld>
  <p:clrMapOvr>
    <a:masterClrMapping/>
  </p:clrMapOvr>
</p:notes>
</file>

<file path=ppt/notesSlides/notesSlide2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Slide Image Placeholder 1">
            <a:extLst>
              <a:ext uri="{FF2B5EF4-FFF2-40B4-BE49-F238E27FC236}">
                <a16:creationId xmlns:a16="http://schemas.microsoft.com/office/drawing/2014/main" id="{9ED77C5E-7227-42A9-BCF3-CFFA677FE44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8067" name="Notes Placeholder 2">
            <a:extLst>
              <a:ext uri="{FF2B5EF4-FFF2-40B4-BE49-F238E27FC236}">
                <a16:creationId xmlns:a16="http://schemas.microsoft.com/office/drawing/2014/main" id="{6508BFA4-D8BD-4FC3-9BC7-2ABEAD88B70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88068" name="Slide Number Placeholder 3">
            <a:extLst>
              <a:ext uri="{FF2B5EF4-FFF2-40B4-BE49-F238E27FC236}">
                <a16:creationId xmlns:a16="http://schemas.microsoft.com/office/drawing/2014/main" id="{74DDA6E5-E297-42A3-8BFD-93893664260A}"/>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rebuchet MS" panose="020B0603020202020204" pitchFamily="34" charset="0"/>
                <a:cs typeface="Arial" panose="020B0604020202020204" pitchFamily="34" charset="0"/>
              </a:defRPr>
            </a:lvl1pPr>
            <a:lvl2pPr marL="814666" indent="-313333">
              <a:defRPr>
                <a:solidFill>
                  <a:schemeClr val="tx1"/>
                </a:solidFill>
                <a:latin typeface="Trebuchet MS" panose="020B0603020202020204" pitchFamily="34" charset="0"/>
                <a:cs typeface="Arial" panose="020B0604020202020204" pitchFamily="34" charset="0"/>
              </a:defRPr>
            </a:lvl2pPr>
            <a:lvl3pPr marL="1253333" indent="-250667">
              <a:defRPr>
                <a:solidFill>
                  <a:schemeClr val="tx1"/>
                </a:solidFill>
                <a:latin typeface="Trebuchet MS" panose="020B0603020202020204" pitchFamily="34" charset="0"/>
                <a:cs typeface="Arial" panose="020B0604020202020204" pitchFamily="34" charset="0"/>
              </a:defRPr>
            </a:lvl3pPr>
            <a:lvl4pPr marL="1754667" indent="-250667">
              <a:defRPr>
                <a:solidFill>
                  <a:schemeClr val="tx1"/>
                </a:solidFill>
                <a:latin typeface="Trebuchet MS" panose="020B0603020202020204" pitchFamily="34" charset="0"/>
                <a:cs typeface="Arial" panose="020B0604020202020204" pitchFamily="34" charset="0"/>
              </a:defRPr>
            </a:lvl4pPr>
            <a:lvl5pPr marL="2256001" indent="-250667">
              <a:defRPr>
                <a:solidFill>
                  <a:schemeClr val="tx1"/>
                </a:solidFill>
                <a:latin typeface="Trebuchet MS" panose="020B0603020202020204" pitchFamily="34" charset="0"/>
                <a:cs typeface="Arial" panose="020B0604020202020204" pitchFamily="34" charset="0"/>
              </a:defRPr>
            </a:lvl5pPr>
            <a:lvl6pPr marL="2757334" indent="-250667"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6pPr>
            <a:lvl7pPr marL="3258668" indent="-250667"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7pPr>
            <a:lvl8pPr marL="3760001" indent="-250667"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8pPr>
            <a:lvl9pPr marL="4261334" indent="-250667"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9pPr>
          </a:lstStyle>
          <a:p>
            <a:fld id="{60CF98A0-6B0A-4373-813D-CBA1D3A88A7E}" type="slidenum">
              <a:rPr lang="en-US" altLang="en-US">
                <a:latin typeface="Calibri" panose="020F0502020204030204" pitchFamily="34" charset="0"/>
              </a:rPr>
              <a:pPr/>
              <a:t>349</a:t>
            </a:fld>
            <a:endParaRPr lang="en-US" altLang="en-US">
              <a:latin typeface="Calibri" panose="020F0502020204030204" pitchFamily="34" charset="0"/>
            </a:endParaRPr>
          </a:p>
        </p:txBody>
      </p:sp>
    </p:spTree>
  </p:cSld>
  <p:clrMapOvr>
    <a:masterClrMapping/>
  </p:clrMapOvr>
</p:notes>
</file>

<file path=ppt/notesSlides/notesSlide2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Slide Image Placeholder 1">
            <a:extLst>
              <a:ext uri="{FF2B5EF4-FFF2-40B4-BE49-F238E27FC236}">
                <a16:creationId xmlns:a16="http://schemas.microsoft.com/office/drawing/2014/main" id="{D928211A-55DE-4ED1-9FDA-3C65282C8E4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0115" name="Notes Placeholder 2">
            <a:extLst>
              <a:ext uri="{FF2B5EF4-FFF2-40B4-BE49-F238E27FC236}">
                <a16:creationId xmlns:a16="http://schemas.microsoft.com/office/drawing/2014/main" id="{E8F57D4D-5110-436E-9104-5FB3348B2E5F}"/>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a:t>Answer: b since </a:t>
            </a:r>
            <a:r>
              <a:rPr lang="en-US" altLang="en-US" dirty="0" err="1"/>
              <a:t>albuminurea</a:t>
            </a:r>
            <a:endParaRPr lang="en-US" altLang="en-US" dirty="0"/>
          </a:p>
          <a:p>
            <a:endParaRPr lang="en-US" altLang="en-US" dirty="0"/>
          </a:p>
          <a:p>
            <a:r>
              <a:rPr lang="en-US" altLang="en-US" dirty="0"/>
              <a:t>And yes, would stop or decrease sulfonylurea. </a:t>
            </a:r>
          </a:p>
        </p:txBody>
      </p:sp>
      <p:sp>
        <p:nvSpPr>
          <p:cNvPr id="90116" name="Slide Number Placeholder 3">
            <a:extLst>
              <a:ext uri="{FF2B5EF4-FFF2-40B4-BE49-F238E27FC236}">
                <a16:creationId xmlns:a16="http://schemas.microsoft.com/office/drawing/2014/main" id="{C2EF7D89-CD0A-4525-990B-971BB789619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rebuchet MS" panose="020B0603020202020204" pitchFamily="34" charset="0"/>
                <a:cs typeface="Arial" panose="020B0604020202020204" pitchFamily="34" charset="0"/>
              </a:defRPr>
            </a:lvl1pPr>
            <a:lvl2pPr marL="814666" indent="-313333">
              <a:defRPr>
                <a:solidFill>
                  <a:schemeClr val="tx1"/>
                </a:solidFill>
                <a:latin typeface="Trebuchet MS" panose="020B0603020202020204" pitchFamily="34" charset="0"/>
                <a:cs typeface="Arial" panose="020B0604020202020204" pitchFamily="34" charset="0"/>
              </a:defRPr>
            </a:lvl2pPr>
            <a:lvl3pPr marL="1253333" indent="-250667">
              <a:defRPr>
                <a:solidFill>
                  <a:schemeClr val="tx1"/>
                </a:solidFill>
                <a:latin typeface="Trebuchet MS" panose="020B0603020202020204" pitchFamily="34" charset="0"/>
                <a:cs typeface="Arial" panose="020B0604020202020204" pitchFamily="34" charset="0"/>
              </a:defRPr>
            </a:lvl3pPr>
            <a:lvl4pPr marL="1754667" indent="-250667">
              <a:defRPr>
                <a:solidFill>
                  <a:schemeClr val="tx1"/>
                </a:solidFill>
                <a:latin typeface="Trebuchet MS" panose="020B0603020202020204" pitchFamily="34" charset="0"/>
                <a:cs typeface="Arial" panose="020B0604020202020204" pitchFamily="34" charset="0"/>
              </a:defRPr>
            </a:lvl4pPr>
            <a:lvl5pPr marL="2256001" indent="-250667">
              <a:defRPr>
                <a:solidFill>
                  <a:schemeClr val="tx1"/>
                </a:solidFill>
                <a:latin typeface="Trebuchet MS" panose="020B0603020202020204" pitchFamily="34" charset="0"/>
                <a:cs typeface="Arial" panose="020B0604020202020204" pitchFamily="34" charset="0"/>
              </a:defRPr>
            </a:lvl5pPr>
            <a:lvl6pPr marL="2757334" indent="-250667"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6pPr>
            <a:lvl7pPr marL="3258668" indent="-250667"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7pPr>
            <a:lvl8pPr marL="3760001" indent="-250667"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8pPr>
            <a:lvl9pPr marL="4261334" indent="-250667"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9pPr>
          </a:lstStyle>
          <a:p>
            <a:fld id="{50EEDFFE-B776-4DED-8A12-D4A6572F86A6}" type="slidenum">
              <a:rPr lang="en-US" altLang="en-US">
                <a:latin typeface="Calibri" panose="020F0502020204030204" pitchFamily="34" charset="0"/>
              </a:rPr>
              <a:pPr/>
              <a:t>350</a:t>
            </a:fld>
            <a:endParaRPr lang="en-US" altLang="en-US">
              <a:latin typeface="Calibri" panose="020F0502020204030204" pitchFamily="34" charset="0"/>
            </a:endParaRPr>
          </a:p>
        </p:txBody>
      </p:sp>
    </p:spTree>
  </p:cSld>
  <p:clrMapOvr>
    <a:masterClrMapping/>
  </p:clrMapOvr>
</p:notes>
</file>

<file path=ppt/notesSlides/notesSlide2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Slide Image Placeholder 1">
            <a:extLst>
              <a:ext uri="{FF2B5EF4-FFF2-40B4-BE49-F238E27FC236}">
                <a16:creationId xmlns:a16="http://schemas.microsoft.com/office/drawing/2014/main" id="{1A4FFCF7-E474-4764-9294-7D4BE6D08BA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6259" name="Notes Placeholder 2">
            <a:extLst>
              <a:ext uri="{FF2B5EF4-FFF2-40B4-BE49-F238E27FC236}">
                <a16:creationId xmlns:a16="http://schemas.microsoft.com/office/drawing/2014/main" id="{EE4A5668-E498-40C5-8DE2-858CEA864F2E}"/>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a:p>
        </p:txBody>
      </p:sp>
      <p:sp>
        <p:nvSpPr>
          <p:cNvPr id="96260" name="Slide Number Placeholder 3">
            <a:extLst>
              <a:ext uri="{FF2B5EF4-FFF2-40B4-BE49-F238E27FC236}">
                <a16:creationId xmlns:a16="http://schemas.microsoft.com/office/drawing/2014/main" id="{D332E408-DE05-435C-9F4A-D774FF776274}"/>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300">
                <a:solidFill>
                  <a:schemeClr val="tx1"/>
                </a:solidFill>
                <a:latin typeface="Calibri" panose="020F0502020204030204" pitchFamily="34" charset="0"/>
              </a:defRPr>
            </a:lvl1pPr>
            <a:lvl2pPr marL="814666" indent="-313333">
              <a:spcBef>
                <a:spcPct val="30000"/>
              </a:spcBef>
              <a:defRPr sz="1300">
                <a:solidFill>
                  <a:schemeClr val="tx1"/>
                </a:solidFill>
                <a:latin typeface="Calibri" panose="020F0502020204030204" pitchFamily="34" charset="0"/>
              </a:defRPr>
            </a:lvl2pPr>
            <a:lvl3pPr marL="1253333" indent="-250667">
              <a:spcBef>
                <a:spcPct val="30000"/>
              </a:spcBef>
              <a:defRPr sz="1300">
                <a:solidFill>
                  <a:schemeClr val="tx1"/>
                </a:solidFill>
                <a:latin typeface="Calibri" panose="020F0502020204030204" pitchFamily="34" charset="0"/>
              </a:defRPr>
            </a:lvl3pPr>
            <a:lvl4pPr marL="1754667" indent="-250667">
              <a:spcBef>
                <a:spcPct val="30000"/>
              </a:spcBef>
              <a:defRPr sz="1300">
                <a:solidFill>
                  <a:schemeClr val="tx1"/>
                </a:solidFill>
                <a:latin typeface="Calibri" panose="020F0502020204030204" pitchFamily="34" charset="0"/>
              </a:defRPr>
            </a:lvl4pPr>
            <a:lvl5pPr marL="2256001" indent="-250667">
              <a:spcBef>
                <a:spcPct val="30000"/>
              </a:spcBef>
              <a:defRPr sz="1300">
                <a:solidFill>
                  <a:schemeClr val="tx1"/>
                </a:solidFill>
                <a:latin typeface="Calibri" panose="020F0502020204030204" pitchFamily="34" charset="0"/>
              </a:defRPr>
            </a:lvl5pPr>
            <a:lvl6pPr marL="2757334" indent="-250667" eaLnBrk="0" fontAlgn="base" hangingPunct="0">
              <a:spcBef>
                <a:spcPct val="30000"/>
              </a:spcBef>
              <a:spcAft>
                <a:spcPct val="0"/>
              </a:spcAft>
              <a:defRPr sz="1300">
                <a:solidFill>
                  <a:schemeClr val="tx1"/>
                </a:solidFill>
                <a:latin typeface="Calibri" panose="020F0502020204030204" pitchFamily="34" charset="0"/>
              </a:defRPr>
            </a:lvl6pPr>
            <a:lvl7pPr marL="3258668" indent="-250667" eaLnBrk="0" fontAlgn="base" hangingPunct="0">
              <a:spcBef>
                <a:spcPct val="30000"/>
              </a:spcBef>
              <a:spcAft>
                <a:spcPct val="0"/>
              </a:spcAft>
              <a:defRPr sz="1300">
                <a:solidFill>
                  <a:schemeClr val="tx1"/>
                </a:solidFill>
                <a:latin typeface="Calibri" panose="020F0502020204030204" pitchFamily="34" charset="0"/>
              </a:defRPr>
            </a:lvl7pPr>
            <a:lvl8pPr marL="3760001" indent="-250667" eaLnBrk="0" fontAlgn="base" hangingPunct="0">
              <a:spcBef>
                <a:spcPct val="30000"/>
              </a:spcBef>
              <a:spcAft>
                <a:spcPct val="0"/>
              </a:spcAft>
              <a:defRPr sz="1300">
                <a:solidFill>
                  <a:schemeClr val="tx1"/>
                </a:solidFill>
                <a:latin typeface="Calibri" panose="020F0502020204030204" pitchFamily="34" charset="0"/>
              </a:defRPr>
            </a:lvl8pPr>
            <a:lvl9pPr marL="4261334" indent="-250667" eaLnBrk="0" fontAlgn="base" hangingPunct="0">
              <a:spcBef>
                <a:spcPct val="30000"/>
              </a:spcBef>
              <a:spcAft>
                <a:spcPct val="0"/>
              </a:spcAft>
              <a:defRPr sz="1300">
                <a:solidFill>
                  <a:schemeClr val="tx1"/>
                </a:solidFill>
                <a:latin typeface="Calibri" panose="020F0502020204030204" pitchFamily="34" charset="0"/>
              </a:defRPr>
            </a:lvl9pPr>
          </a:lstStyle>
          <a:p>
            <a:pPr>
              <a:spcBef>
                <a:spcPct val="0"/>
              </a:spcBef>
            </a:pPr>
            <a:fld id="{3CEC25F1-D215-4D98-84FC-CA2FDBB67BE1}" type="slidenum">
              <a:rPr lang="en-US" altLang="en-US"/>
              <a:pPr>
                <a:spcBef>
                  <a:spcPct val="0"/>
                </a:spcBef>
              </a:pPr>
              <a:t>351</a:t>
            </a:fld>
            <a:endParaRPr lang="en-US" alt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258" name="Slide Image Placeholder 1"/>
          <p:cNvSpPr>
            <a:spLocks noGrp="1" noRot="1" noChangeAspect="1" noTextEdit="1"/>
          </p:cNvSpPr>
          <p:nvPr>
            <p:ph type="sldImg"/>
          </p:nvPr>
        </p:nvSpPr>
        <p:spPr>
          <a:xfrm>
            <a:off x="1257300" y="720725"/>
            <a:ext cx="4800600" cy="3600450"/>
          </a:xfrm>
          <a:ln/>
        </p:spPr>
      </p:sp>
      <p:sp>
        <p:nvSpPr>
          <p:cNvPr id="224259"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223236" name="Footer Placeholder 3"/>
          <p:cNvSpPr>
            <a:spLocks noGrp="1"/>
          </p:cNvSpPr>
          <p:nvPr>
            <p:ph type="ftr" sz="quarter" idx="4"/>
          </p:nvPr>
        </p:nvSpPr>
        <p:spPr/>
        <p:txBody>
          <a:bodyPr/>
          <a:lstStyle/>
          <a:p>
            <a:pPr>
              <a:defRPr/>
            </a:pPr>
            <a:r>
              <a:rPr lang="en-US"/>
              <a:t>Diabetes Educational Services© (530) 893 - 8635 </a:t>
            </a:r>
          </a:p>
        </p:txBody>
      </p:sp>
      <p:sp>
        <p:nvSpPr>
          <p:cNvPr id="223237" name="Slide Number Placeholder 4"/>
          <p:cNvSpPr>
            <a:spLocks noGrp="1"/>
          </p:cNvSpPr>
          <p:nvPr>
            <p:ph type="sldNum" sz="quarter" idx="5"/>
          </p:nvPr>
        </p:nvSpPr>
        <p:spPr/>
        <p:txBody>
          <a:bodyPr/>
          <a:lstStyle/>
          <a:p>
            <a:pPr>
              <a:defRPr/>
            </a:pPr>
            <a:fld id="{5434FEC4-4AB8-4515-A16C-2FD066E78920}" type="slidenum">
              <a:rPr lang="en-US" smtClean="0"/>
              <a:pPr>
                <a:defRPr/>
              </a:pPr>
              <a:t>45</a:t>
            </a:fld>
            <a:endParaRPr lang="en-US"/>
          </a:p>
        </p:txBody>
      </p:sp>
    </p:spTree>
    <p:extLst>
      <p:ext uri="{BB962C8B-B14F-4D97-AF65-F5344CB8AC3E}">
        <p14:creationId xmlns:p14="http://schemas.microsoft.com/office/powerpoint/2010/main" val="1809644603"/>
      </p:ext>
    </p:extLst>
  </p:cSld>
  <p:clrMapOvr>
    <a:masterClrMapping/>
  </p:clrMapOvr>
</p:notes>
</file>

<file path=ppt/notesSlides/notesSlide2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B69D22-901E-D4B3-F59B-999636A2BE43}"/>
            </a:ext>
          </a:extLst>
        </p:cNvPr>
        <p:cNvGrpSpPr/>
        <p:nvPr/>
      </p:nvGrpSpPr>
      <p:grpSpPr>
        <a:xfrm>
          <a:off x="0" y="0"/>
          <a:ext cx="0" cy="0"/>
          <a:chOff x="0" y="0"/>
          <a:chExt cx="0" cy="0"/>
        </a:xfrm>
      </p:grpSpPr>
      <p:sp>
        <p:nvSpPr>
          <p:cNvPr id="268290" name="Slide Image Placeholder 1">
            <a:extLst>
              <a:ext uri="{FF2B5EF4-FFF2-40B4-BE49-F238E27FC236}">
                <a16:creationId xmlns:a16="http://schemas.microsoft.com/office/drawing/2014/main" id="{96A8871A-67CC-A164-F32A-87BBD15219DB}"/>
              </a:ext>
            </a:extLst>
          </p:cNvPr>
          <p:cNvSpPr>
            <a:spLocks noGrp="1" noRot="1" noChangeAspect="1" noTextEdit="1"/>
          </p:cNvSpPr>
          <p:nvPr>
            <p:ph type="sldImg"/>
          </p:nvPr>
        </p:nvSpPr>
        <p:spPr>
          <a:ln/>
        </p:spPr>
      </p:sp>
      <p:sp>
        <p:nvSpPr>
          <p:cNvPr id="268291" name="Notes Placeholder 2">
            <a:extLst>
              <a:ext uri="{FF2B5EF4-FFF2-40B4-BE49-F238E27FC236}">
                <a16:creationId xmlns:a16="http://schemas.microsoft.com/office/drawing/2014/main" id="{7757183E-6D8A-AA0A-36C0-FF689ABB8239}"/>
              </a:ext>
            </a:extLst>
          </p:cNvPr>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264196" name="Footer Placeholder 3">
            <a:extLst>
              <a:ext uri="{FF2B5EF4-FFF2-40B4-BE49-F238E27FC236}">
                <a16:creationId xmlns:a16="http://schemas.microsoft.com/office/drawing/2014/main" id="{94A881B2-A844-61C7-5270-DAFCF671AB57}"/>
              </a:ext>
            </a:extLst>
          </p:cNvPr>
          <p:cNvSpPr>
            <a:spLocks noGrp="1"/>
          </p:cNvSpPr>
          <p:nvPr>
            <p:ph type="ftr" sz="quarter" idx="4"/>
          </p:nvPr>
        </p:nvSpPr>
        <p:spPr/>
        <p:txBody>
          <a:bodyPr/>
          <a:lstStyle/>
          <a:p>
            <a:pPr>
              <a:defRPr/>
            </a:pPr>
            <a:r>
              <a:rPr lang="en-US"/>
              <a:t>Diabetes Educational Services© (530) 893 - 8635 </a:t>
            </a:r>
          </a:p>
        </p:txBody>
      </p:sp>
      <p:sp>
        <p:nvSpPr>
          <p:cNvPr id="264197" name="Slide Number Placeholder 4">
            <a:extLst>
              <a:ext uri="{FF2B5EF4-FFF2-40B4-BE49-F238E27FC236}">
                <a16:creationId xmlns:a16="http://schemas.microsoft.com/office/drawing/2014/main" id="{5F8E1B22-DA8A-0246-F6A1-B8160EB1EBD6}"/>
              </a:ext>
            </a:extLst>
          </p:cNvPr>
          <p:cNvSpPr>
            <a:spLocks noGrp="1"/>
          </p:cNvSpPr>
          <p:nvPr>
            <p:ph type="sldNum" sz="quarter" idx="5"/>
          </p:nvPr>
        </p:nvSpPr>
        <p:spPr/>
        <p:txBody>
          <a:bodyPr/>
          <a:lstStyle/>
          <a:p>
            <a:pPr>
              <a:defRPr/>
            </a:pPr>
            <a:fld id="{BE921EF4-C4AA-441B-BC1E-E04382E8F9DD}" type="slidenum">
              <a:rPr lang="en-US" smtClean="0"/>
              <a:pPr>
                <a:defRPr/>
              </a:pPr>
              <a:t>352</a:t>
            </a:fld>
            <a:endParaRPr lang="en-US"/>
          </a:p>
        </p:txBody>
      </p:sp>
    </p:spTree>
    <p:extLst>
      <p:ext uri="{BB962C8B-B14F-4D97-AF65-F5344CB8AC3E}">
        <p14:creationId xmlns:p14="http://schemas.microsoft.com/office/powerpoint/2010/main" val="880239321"/>
      </p:ext>
    </p:extLst>
  </p:cSld>
  <p:clrMapOvr>
    <a:masterClrMapping/>
  </p:clrMapOvr>
</p:notes>
</file>

<file path=ppt/notesSlides/notesSlide2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Slide Image Placeholder 1">
            <a:extLst>
              <a:ext uri="{FF2B5EF4-FFF2-40B4-BE49-F238E27FC236}">
                <a16:creationId xmlns:a16="http://schemas.microsoft.com/office/drawing/2014/main" id="{C2976BAA-C6C7-41CC-BBF4-EB9ECF9C797D}"/>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163" name="Notes Placeholder 2">
            <a:extLst>
              <a:ext uri="{FF2B5EF4-FFF2-40B4-BE49-F238E27FC236}">
                <a16:creationId xmlns:a16="http://schemas.microsoft.com/office/drawing/2014/main" id="{269ECD21-6C1D-44FD-B526-935E2BDA8A4F}"/>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92164" name="Slide Number Placeholder 3">
            <a:extLst>
              <a:ext uri="{FF2B5EF4-FFF2-40B4-BE49-F238E27FC236}">
                <a16:creationId xmlns:a16="http://schemas.microsoft.com/office/drawing/2014/main" id="{583A348F-4DA1-4332-83D8-120AAD687A8A}"/>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300">
                <a:solidFill>
                  <a:schemeClr val="tx1"/>
                </a:solidFill>
                <a:latin typeface="Calibri" panose="020F0502020204030204" pitchFamily="34" charset="0"/>
              </a:defRPr>
            </a:lvl1pPr>
            <a:lvl2pPr marL="814666" indent="-313333">
              <a:spcBef>
                <a:spcPct val="30000"/>
              </a:spcBef>
              <a:defRPr sz="1300">
                <a:solidFill>
                  <a:schemeClr val="tx1"/>
                </a:solidFill>
                <a:latin typeface="Calibri" panose="020F0502020204030204" pitchFamily="34" charset="0"/>
              </a:defRPr>
            </a:lvl2pPr>
            <a:lvl3pPr marL="1253333" indent="-250667">
              <a:spcBef>
                <a:spcPct val="30000"/>
              </a:spcBef>
              <a:defRPr sz="1300">
                <a:solidFill>
                  <a:schemeClr val="tx1"/>
                </a:solidFill>
                <a:latin typeface="Calibri" panose="020F0502020204030204" pitchFamily="34" charset="0"/>
              </a:defRPr>
            </a:lvl3pPr>
            <a:lvl4pPr marL="1754667" indent="-250667">
              <a:spcBef>
                <a:spcPct val="30000"/>
              </a:spcBef>
              <a:defRPr sz="1300">
                <a:solidFill>
                  <a:schemeClr val="tx1"/>
                </a:solidFill>
                <a:latin typeface="Calibri" panose="020F0502020204030204" pitchFamily="34" charset="0"/>
              </a:defRPr>
            </a:lvl4pPr>
            <a:lvl5pPr marL="2256001" indent="-250667">
              <a:spcBef>
                <a:spcPct val="30000"/>
              </a:spcBef>
              <a:defRPr sz="1300">
                <a:solidFill>
                  <a:schemeClr val="tx1"/>
                </a:solidFill>
                <a:latin typeface="Calibri" panose="020F0502020204030204" pitchFamily="34" charset="0"/>
              </a:defRPr>
            </a:lvl5pPr>
            <a:lvl6pPr marL="2757334" indent="-250667" eaLnBrk="0" fontAlgn="base" hangingPunct="0">
              <a:spcBef>
                <a:spcPct val="30000"/>
              </a:spcBef>
              <a:spcAft>
                <a:spcPct val="0"/>
              </a:spcAft>
              <a:defRPr sz="1300">
                <a:solidFill>
                  <a:schemeClr val="tx1"/>
                </a:solidFill>
                <a:latin typeface="Calibri" panose="020F0502020204030204" pitchFamily="34" charset="0"/>
              </a:defRPr>
            </a:lvl6pPr>
            <a:lvl7pPr marL="3258668" indent="-250667" eaLnBrk="0" fontAlgn="base" hangingPunct="0">
              <a:spcBef>
                <a:spcPct val="30000"/>
              </a:spcBef>
              <a:spcAft>
                <a:spcPct val="0"/>
              </a:spcAft>
              <a:defRPr sz="1300">
                <a:solidFill>
                  <a:schemeClr val="tx1"/>
                </a:solidFill>
                <a:latin typeface="Calibri" panose="020F0502020204030204" pitchFamily="34" charset="0"/>
              </a:defRPr>
            </a:lvl7pPr>
            <a:lvl8pPr marL="3760001" indent="-250667" eaLnBrk="0" fontAlgn="base" hangingPunct="0">
              <a:spcBef>
                <a:spcPct val="30000"/>
              </a:spcBef>
              <a:spcAft>
                <a:spcPct val="0"/>
              </a:spcAft>
              <a:defRPr sz="1300">
                <a:solidFill>
                  <a:schemeClr val="tx1"/>
                </a:solidFill>
                <a:latin typeface="Calibri" panose="020F0502020204030204" pitchFamily="34" charset="0"/>
              </a:defRPr>
            </a:lvl8pPr>
            <a:lvl9pPr marL="4261334" indent="-250667" eaLnBrk="0" fontAlgn="base" hangingPunct="0">
              <a:spcBef>
                <a:spcPct val="30000"/>
              </a:spcBef>
              <a:spcAft>
                <a:spcPct val="0"/>
              </a:spcAft>
              <a:defRPr sz="1300">
                <a:solidFill>
                  <a:schemeClr val="tx1"/>
                </a:solidFill>
                <a:latin typeface="Calibri" panose="020F0502020204030204" pitchFamily="34" charset="0"/>
              </a:defRPr>
            </a:lvl9pPr>
          </a:lstStyle>
          <a:p>
            <a:pPr>
              <a:spcBef>
                <a:spcPct val="0"/>
              </a:spcBef>
            </a:pPr>
            <a:fld id="{15549AE7-3114-44C1-9F98-07191CEE6F8C}" type="slidenum">
              <a:rPr lang="en-US" altLang="en-US"/>
              <a:pPr>
                <a:spcBef>
                  <a:spcPct val="0"/>
                </a:spcBef>
              </a:pPr>
              <a:t>353</a:t>
            </a:fld>
            <a:endParaRPr lang="en-US" altLang="en-US"/>
          </a:p>
        </p:txBody>
      </p:sp>
    </p:spTree>
  </p:cSld>
  <p:clrMapOvr>
    <a:masterClrMapping/>
  </p:clrMapOvr>
</p:notes>
</file>

<file path=ppt/notesSlides/notesSlide2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Slide Image Placeholder 1">
            <a:extLst>
              <a:ext uri="{FF2B5EF4-FFF2-40B4-BE49-F238E27FC236}">
                <a16:creationId xmlns:a16="http://schemas.microsoft.com/office/drawing/2014/main" id="{CCE7B76E-CBF5-408D-80E3-390B0118E0F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4211" name="Notes Placeholder 2">
            <a:extLst>
              <a:ext uri="{FF2B5EF4-FFF2-40B4-BE49-F238E27FC236}">
                <a16:creationId xmlns:a16="http://schemas.microsoft.com/office/drawing/2014/main" id="{9313583D-FE85-497E-992E-A317EA24D3B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94212" name="Slide Number Placeholder 3">
            <a:extLst>
              <a:ext uri="{FF2B5EF4-FFF2-40B4-BE49-F238E27FC236}">
                <a16:creationId xmlns:a16="http://schemas.microsoft.com/office/drawing/2014/main" id="{571BC0D5-B41B-4118-99C0-BC3BC82B178D}"/>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300">
                <a:solidFill>
                  <a:schemeClr val="tx1"/>
                </a:solidFill>
                <a:latin typeface="Calibri" panose="020F0502020204030204" pitchFamily="34" charset="0"/>
              </a:defRPr>
            </a:lvl1pPr>
            <a:lvl2pPr marL="814666" indent="-313333">
              <a:spcBef>
                <a:spcPct val="30000"/>
              </a:spcBef>
              <a:defRPr sz="1300">
                <a:solidFill>
                  <a:schemeClr val="tx1"/>
                </a:solidFill>
                <a:latin typeface="Calibri" panose="020F0502020204030204" pitchFamily="34" charset="0"/>
              </a:defRPr>
            </a:lvl2pPr>
            <a:lvl3pPr marL="1253333" indent="-250667">
              <a:spcBef>
                <a:spcPct val="30000"/>
              </a:spcBef>
              <a:defRPr sz="1300">
                <a:solidFill>
                  <a:schemeClr val="tx1"/>
                </a:solidFill>
                <a:latin typeface="Calibri" panose="020F0502020204030204" pitchFamily="34" charset="0"/>
              </a:defRPr>
            </a:lvl3pPr>
            <a:lvl4pPr marL="1754667" indent="-250667">
              <a:spcBef>
                <a:spcPct val="30000"/>
              </a:spcBef>
              <a:defRPr sz="1300">
                <a:solidFill>
                  <a:schemeClr val="tx1"/>
                </a:solidFill>
                <a:latin typeface="Calibri" panose="020F0502020204030204" pitchFamily="34" charset="0"/>
              </a:defRPr>
            </a:lvl4pPr>
            <a:lvl5pPr marL="2256001" indent="-250667">
              <a:spcBef>
                <a:spcPct val="30000"/>
              </a:spcBef>
              <a:defRPr sz="1300">
                <a:solidFill>
                  <a:schemeClr val="tx1"/>
                </a:solidFill>
                <a:latin typeface="Calibri" panose="020F0502020204030204" pitchFamily="34" charset="0"/>
              </a:defRPr>
            </a:lvl5pPr>
            <a:lvl6pPr marL="2757334" indent="-250667" eaLnBrk="0" fontAlgn="base" hangingPunct="0">
              <a:spcBef>
                <a:spcPct val="30000"/>
              </a:spcBef>
              <a:spcAft>
                <a:spcPct val="0"/>
              </a:spcAft>
              <a:defRPr sz="1300">
                <a:solidFill>
                  <a:schemeClr val="tx1"/>
                </a:solidFill>
                <a:latin typeface="Calibri" panose="020F0502020204030204" pitchFamily="34" charset="0"/>
              </a:defRPr>
            </a:lvl6pPr>
            <a:lvl7pPr marL="3258668" indent="-250667" eaLnBrk="0" fontAlgn="base" hangingPunct="0">
              <a:spcBef>
                <a:spcPct val="30000"/>
              </a:spcBef>
              <a:spcAft>
                <a:spcPct val="0"/>
              </a:spcAft>
              <a:defRPr sz="1300">
                <a:solidFill>
                  <a:schemeClr val="tx1"/>
                </a:solidFill>
                <a:latin typeface="Calibri" panose="020F0502020204030204" pitchFamily="34" charset="0"/>
              </a:defRPr>
            </a:lvl7pPr>
            <a:lvl8pPr marL="3760001" indent="-250667" eaLnBrk="0" fontAlgn="base" hangingPunct="0">
              <a:spcBef>
                <a:spcPct val="30000"/>
              </a:spcBef>
              <a:spcAft>
                <a:spcPct val="0"/>
              </a:spcAft>
              <a:defRPr sz="1300">
                <a:solidFill>
                  <a:schemeClr val="tx1"/>
                </a:solidFill>
                <a:latin typeface="Calibri" panose="020F0502020204030204" pitchFamily="34" charset="0"/>
              </a:defRPr>
            </a:lvl8pPr>
            <a:lvl9pPr marL="4261334" indent="-250667" eaLnBrk="0" fontAlgn="base" hangingPunct="0">
              <a:spcBef>
                <a:spcPct val="30000"/>
              </a:spcBef>
              <a:spcAft>
                <a:spcPct val="0"/>
              </a:spcAft>
              <a:defRPr sz="1300">
                <a:solidFill>
                  <a:schemeClr val="tx1"/>
                </a:solidFill>
                <a:latin typeface="Calibri" panose="020F0502020204030204" pitchFamily="34" charset="0"/>
              </a:defRPr>
            </a:lvl9pPr>
          </a:lstStyle>
          <a:p>
            <a:pPr>
              <a:spcBef>
                <a:spcPct val="0"/>
              </a:spcBef>
            </a:pPr>
            <a:fld id="{0EC82A96-E4FE-4F30-8F7B-2987848CFBA5}" type="slidenum">
              <a:rPr lang="en-US" altLang="en-US"/>
              <a:pPr>
                <a:spcBef>
                  <a:spcPct val="0"/>
                </a:spcBef>
              </a:pPr>
              <a:t>354</a:t>
            </a:fld>
            <a:endParaRPr lang="en-US" altLang="en-US"/>
          </a:p>
        </p:txBody>
      </p:sp>
    </p:spTree>
  </p:cSld>
  <p:clrMapOvr>
    <a:masterClrMapping/>
  </p:clrMapOvr>
</p:notes>
</file>

<file path=ppt/notesSlides/notesSlide2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4194" name="Slide Image Placeholder 1"/>
          <p:cNvSpPr>
            <a:spLocks noGrp="1" noRot="1" noChangeAspect="1" noTextEdit="1"/>
          </p:cNvSpPr>
          <p:nvPr>
            <p:ph type="sldImg"/>
          </p:nvPr>
        </p:nvSpPr>
        <p:spPr>
          <a:xfrm>
            <a:off x="1338263" y="744538"/>
            <a:ext cx="4957762" cy="3717925"/>
          </a:xfrm>
          <a:ln/>
        </p:spPr>
      </p:sp>
      <p:sp>
        <p:nvSpPr>
          <p:cNvPr id="264195"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264196" name="Footer Placeholder 3"/>
          <p:cNvSpPr>
            <a:spLocks noGrp="1"/>
          </p:cNvSpPr>
          <p:nvPr>
            <p:ph type="ftr" sz="quarter" idx="4"/>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70365" indent="-296292">
              <a:defRPr>
                <a:solidFill>
                  <a:schemeClr val="tx1"/>
                </a:solidFill>
                <a:latin typeface="Arial" panose="020B0604020202020204" pitchFamily="34" charset="0"/>
              </a:defRPr>
            </a:lvl2pPr>
            <a:lvl3pPr marL="1185175" indent="-237035">
              <a:defRPr>
                <a:solidFill>
                  <a:schemeClr val="tx1"/>
                </a:solidFill>
                <a:latin typeface="Arial" panose="020B0604020202020204" pitchFamily="34" charset="0"/>
              </a:defRPr>
            </a:lvl3pPr>
            <a:lvl4pPr marL="1659246" indent="-237035">
              <a:defRPr>
                <a:solidFill>
                  <a:schemeClr val="tx1"/>
                </a:solidFill>
                <a:latin typeface="Arial" panose="020B0604020202020204" pitchFamily="34" charset="0"/>
              </a:defRPr>
            </a:lvl4pPr>
            <a:lvl5pPr marL="2133317" indent="-237035">
              <a:defRPr>
                <a:solidFill>
                  <a:schemeClr val="tx1"/>
                </a:solidFill>
                <a:latin typeface="Arial" panose="020B0604020202020204" pitchFamily="34" charset="0"/>
              </a:defRPr>
            </a:lvl5pPr>
            <a:lvl6pPr marL="2607386" indent="-237035" eaLnBrk="0" fontAlgn="base" hangingPunct="0">
              <a:spcBef>
                <a:spcPct val="0"/>
              </a:spcBef>
              <a:spcAft>
                <a:spcPct val="0"/>
              </a:spcAft>
              <a:defRPr>
                <a:solidFill>
                  <a:schemeClr val="tx1"/>
                </a:solidFill>
                <a:latin typeface="Arial" panose="020B0604020202020204" pitchFamily="34" charset="0"/>
              </a:defRPr>
            </a:lvl6pPr>
            <a:lvl7pPr marL="3081457" indent="-237035" eaLnBrk="0" fontAlgn="base" hangingPunct="0">
              <a:spcBef>
                <a:spcPct val="0"/>
              </a:spcBef>
              <a:spcAft>
                <a:spcPct val="0"/>
              </a:spcAft>
              <a:defRPr>
                <a:solidFill>
                  <a:schemeClr val="tx1"/>
                </a:solidFill>
                <a:latin typeface="Arial" panose="020B0604020202020204" pitchFamily="34" charset="0"/>
              </a:defRPr>
            </a:lvl7pPr>
            <a:lvl8pPr marL="3555528" indent="-237035" eaLnBrk="0" fontAlgn="base" hangingPunct="0">
              <a:spcBef>
                <a:spcPct val="0"/>
              </a:spcBef>
              <a:spcAft>
                <a:spcPct val="0"/>
              </a:spcAft>
              <a:defRPr>
                <a:solidFill>
                  <a:schemeClr val="tx1"/>
                </a:solidFill>
                <a:latin typeface="Arial" panose="020B0604020202020204" pitchFamily="34" charset="0"/>
              </a:defRPr>
            </a:lvl8pPr>
            <a:lvl9pPr marL="4029598" indent="-237035" eaLnBrk="0" fontAlgn="base" hangingPunct="0">
              <a:spcBef>
                <a:spcPct val="0"/>
              </a:spcBef>
              <a:spcAft>
                <a:spcPct val="0"/>
              </a:spcAft>
              <a:defRPr>
                <a:solidFill>
                  <a:schemeClr val="tx1"/>
                </a:solidFill>
                <a:latin typeface="Arial" panose="020B0604020202020204" pitchFamily="34" charset="0"/>
              </a:defRPr>
            </a:lvl9pPr>
          </a:lstStyle>
          <a:p>
            <a:r>
              <a:rPr lang="en-US">
                <a:latin typeface="Times New Roman" panose="02020603050405020304" pitchFamily="18" charset="0"/>
              </a:rPr>
              <a:t>Diabetes Educational Services© (530) 893 - 8635 </a:t>
            </a:r>
          </a:p>
        </p:txBody>
      </p:sp>
      <p:sp>
        <p:nvSpPr>
          <p:cNvPr id="264197" name="Slide Number Placeholder 4"/>
          <p:cNvSpPr>
            <a:spLocks noGrp="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70365" indent="-296292">
              <a:defRPr>
                <a:solidFill>
                  <a:schemeClr val="tx1"/>
                </a:solidFill>
                <a:latin typeface="Arial" panose="020B0604020202020204" pitchFamily="34" charset="0"/>
              </a:defRPr>
            </a:lvl2pPr>
            <a:lvl3pPr marL="1185175" indent="-237035">
              <a:defRPr>
                <a:solidFill>
                  <a:schemeClr val="tx1"/>
                </a:solidFill>
                <a:latin typeface="Arial" panose="020B0604020202020204" pitchFamily="34" charset="0"/>
              </a:defRPr>
            </a:lvl3pPr>
            <a:lvl4pPr marL="1659246" indent="-237035">
              <a:defRPr>
                <a:solidFill>
                  <a:schemeClr val="tx1"/>
                </a:solidFill>
                <a:latin typeface="Arial" panose="020B0604020202020204" pitchFamily="34" charset="0"/>
              </a:defRPr>
            </a:lvl4pPr>
            <a:lvl5pPr marL="2133317" indent="-237035">
              <a:defRPr>
                <a:solidFill>
                  <a:schemeClr val="tx1"/>
                </a:solidFill>
                <a:latin typeface="Arial" panose="020B0604020202020204" pitchFamily="34" charset="0"/>
              </a:defRPr>
            </a:lvl5pPr>
            <a:lvl6pPr marL="2607386" indent="-237035" eaLnBrk="0" fontAlgn="base" hangingPunct="0">
              <a:spcBef>
                <a:spcPct val="0"/>
              </a:spcBef>
              <a:spcAft>
                <a:spcPct val="0"/>
              </a:spcAft>
              <a:defRPr>
                <a:solidFill>
                  <a:schemeClr val="tx1"/>
                </a:solidFill>
                <a:latin typeface="Arial" panose="020B0604020202020204" pitchFamily="34" charset="0"/>
              </a:defRPr>
            </a:lvl6pPr>
            <a:lvl7pPr marL="3081457" indent="-237035" eaLnBrk="0" fontAlgn="base" hangingPunct="0">
              <a:spcBef>
                <a:spcPct val="0"/>
              </a:spcBef>
              <a:spcAft>
                <a:spcPct val="0"/>
              </a:spcAft>
              <a:defRPr>
                <a:solidFill>
                  <a:schemeClr val="tx1"/>
                </a:solidFill>
                <a:latin typeface="Arial" panose="020B0604020202020204" pitchFamily="34" charset="0"/>
              </a:defRPr>
            </a:lvl7pPr>
            <a:lvl8pPr marL="3555528" indent="-237035" eaLnBrk="0" fontAlgn="base" hangingPunct="0">
              <a:spcBef>
                <a:spcPct val="0"/>
              </a:spcBef>
              <a:spcAft>
                <a:spcPct val="0"/>
              </a:spcAft>
              <a:defRPr>
                <a:solidFill>
                  <a:schemeClr val="tx1"/>
                </a:solidFill>
                <a:latin typeface="Arial" panose="020B0604020202020204" pitchFamily="34" charset="0"/>
              </a:defRPr>
            </a:lvl8pPr>
            <a:lvl9pPr marL="4029598" indent="-237035" eaLnBrk="0" fontAlgn="base" hangingPunct="0">
              <a:spcBef>
                <a:spcPct val="0"/>
              </a:spcBef>
              <a:spcAft>
                <a:spcPct val="0"/>
              </a:spcAft>
              <a:defRPr>
                <a:solidFill>
                  <a:schemeClr val="tx1"/>
                </a:solidFill>
                <a:latin typeface="Arial" panose="020B0604020202020204" pitchFamily="34" charset="0"/>
              </a:defRPr>
            </a:lvl9pPr>
          </a:lstStyle>
          <a:p>
            <a:fld id="{0DB4D74C-9B85-4DFD-9115-E1F2E713A514}" type="slidenum">
              <a:rPr lang="en-US">
                <a:latin typeface="Times New Roman" panose="02020603050405020304" pitchFamily="18" charset="0"/>
              </a:rPr>
              <a:pPr/>
              <a:t>355</a:t>
            </a:fld>
            <a:endParaRPr lang="en-US">
              <a:latin typeface="Times New Roman" panose="02020603050405020304" pitchFamily="18" charset="0"/>
            </a:endParaRPr>
          </a:p>
        </p:txBody>
      </p:sp>
    </p:spTree>
    <p:extLst>
      <p:ext uri="{BB962C8B-B14F-4D97-AF65-F5344CB8AC3E}">
        <p14:creationId xmlns:p14="http://schemas.microsoft.com/office/powerpoint/2010/main" val="134969575"/>
      </p:ext>
    </p:extLst>
  </p:cSld>
  <p:clrMapOvr>
    <a:masterClrMapping/>
  </p:clrMapOvr>
</p:notes>
</file>

<file path=ppt/notesSlides/notesSlide2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Slide Image Placeholder 1">
            <a:extLst>
              <a:ext uri="{FF2B5EF4-FFF2-40B4-BE49-F238E27FC236}">
                <a16:creationId xmlns:a16="http://schemas.microsoft.com/office/drawing/2014/main" id="{83255B26-524A-7999-40EA-DF9566F322BE}"/>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5779" name="Notes Placeholder 2">
            <a:extLst>
              <a:ext uri="{FF2B5EF4-FFF2-40B4-BE49-F238E27FC236}">
                <a16:creationId xmlns:a16="http://schemas.microsoft.com/office/drawing/2014/main" id="{682DC72E-8327-FA34-AE23-73649476F9F8}"/>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75780" name="Slide Number Placeholder 3">
            <a:extLst>
              <a:ext uri="{FF2B5EF4-FFF2-40B4-BE49-F238E27FC236}">
                <a16:creationId xmlns:a16="http://schemas.microsoft.com/office/drawing/2014/main" id="{1897ED05-0B6E-3E40-B087-FD294C7E37B2}"/>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70662" indent="-296408">
              <a:defRPr>
                <a:solidFill>
                  <a:schemeClr val="tx1"/>
                </a:solidFill>
                <a:latin typeface="Arial" panose="020B0604020202020204" pitchFamily="34" charset="0"/>
              </a:defRPr>
            </a:lvl2pPr>
            <a:lvl3pPr marL="1185634" indent="-237127">
              <a:defRPr>
                <a:solidFill>
                  <a:schemeClr val="tx1"/>
                </a:solidFill>
                <a:latin typeface="Arial" panose="020B0604020202020204" pitchFamily="34" charset="0"/>
              </a:defRPr>
            </a:lvl3pPr>
            <a:lvl4pPr marL="1659887" indent="-237127">
              <a:defRPr>
                <a:solidFill>
                  <a:schemeClr val="tx1"/>
                </a:solidFill>
                <a:latin typeface="Arial" panose="020B0604020202020204" pitchFamily="34" charset="0"/>
              </a:defRPr>
            </a:lvl4pPr>
            <a:lvl5pPr marL="2134141" indent="-237127">
              <a:defRPr>
                <a:solidFill>
                  <a:schemeClr val="tx1"/>
                </a:solidFill>
                <a:latin typeface="Arial" panose="020B0604020202020204" pitchFamily="34" charset="0"/>
              </a:defRPr>
            </a:lvl5pPr>
            <a:lvl6pPr marL="2608395" indent="-237127" eaLnBrk="0" fontAlgn="base" hangingPunct="0">
              <a:spcBef>
                <a:spcPct val="0"/>
              </a:spcBef>
              <a:spcAft>
                <a:spcPct val="0"/>
              </a:spcAft>
              <a:defRPr>
                <a:solidFill>
                  <a:schemeClr val="tx1"/>
                </a:solidFill>
                <a:latin typeface="Arial" panose="020B0604020202020204" pitchFamily="34" charset="0"/>
              </a:defRPr>
            </a:lvl6pPr>
            <a:lvl7pPr marL="3082648" indent="-237127" eaLnBrk="0" fontAlgn="base" hangingPunct="0">
              <a:spcBef>
                <a:spcPct val="0"/>
              </a:spcBef>
              <a:spcAft>
                <a:spcPct val="0"/>
              </a:spcAft>
              <a:defRPr>
                <a:solidFill>
                  <a:schemeClr val="tx1"/>
                </a:solidFill>
                <a:latin typeface="Arial" panose="020B0604020202020204" pitchFamily="34" charset="0"/>
              </a:defRPr>
            </a:lvl7pPr>
            <a:lvl8pPr marL="3556902" indent="-237127" eaLnBrk="0" fontAlgn="base" hangingPunct="0">
              <a:spcBef>
                <a:spcPct val="0"/>
              </a:spcBef>
              <a:spcAft>
                <a:spcPct val="0"/>
              </a:spcAft>
              <a:defRPr>
                <a:solidFill>
                  <a:schemeClr val="tx1"/>
                </a:solidFill>
                <a:latin typeface="Arial" panose="020B0604020202020204" pitchFamily="34" charset="0"/>
              </a:defRPr>
            </a:lvl8pPr>
            <a:lvl9pPr marL="4031155" indent="-237127" eaLnBrk="0" fontAlgn="base" hangingPunct="0">
              <a:spcBef>
                <a:spcPct val="0"/>
              </a:spcBef>
              <a:spcAft>
                <a:spcPct val="0"/>
              </a:spcAft>
              <a:defRPr>
                <a:solidFill>
                  <a:schemeClr val="tx1"/>
                </a:solidFill>
                <a:latin typeface="Arial" panose="020B0604020202020204" pitchFamily="34" charset="0"/>
              </a:defRPr>
            </a:lvl9pPr>
          </a:lstStyle>
          <a:p>
            <a:fld id="{71D27A1C-4568-4918-8590-32CA7719A17F}" type="slidenum">
              <a:rPr lang="en-US" altLang="en-US" smtClean="0">
                <a:solidFill>
                  <a:srgbClr val="000000"/>
                </a:solidFill>
                <a:latin typeface="Calibri" panose="020F0502020204030204" pitchFamily="34" charset="0"/>
              </a:rPr>
              <a:pPr/>
              <a:t>356</a:t>
            </a:fld>
            <a:endParaRPr lang="en-US" altLang="en-US">
              <a:solidFill>
                <a:srgbClr val="000000"/>
              </a:solidFill>
              <a:latin typeface="Calibri" panose="020F0502020204030204" pitchFamily="34" charset="0"/>
            </a:endParaRPr>
          </a:p>
        </p:txBody>
      </p:sp>
    </p:spTree>
    <p:extLst>
      <p:ext uri="{BB962C8B-B14F-4D97-AF65-F5344CB8AC3E}">
        <p14:creationId xmlns:p14="http://schemas.microsoft.com/office/powerpoint/2010/main" val="2825007213"/>
      </p:ext>
    </p:extLst>
  </p:cSld>
  <p:clrMapOvr>
    <a:masterClrMapping/>
  </p:clrMapOvr>
</p:notes>
</file>

<file path=ppt/notesSlides/notesSlide2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B5E225C-EA32-49AA-BCE1-CBED354D9589}" type="slidenum">
              <a:rPr lang="en-US" smtClean="0"/>
              <a:t>357</a:t>
            </a:fld>
            <a:endParaRPr lang="en-US"/>
          </a:p>
        </p:txBody>
      </p:sp>
    </p:spTree>
    <p:extLst>
      <p:ext uri="{BB962C8B-B14F-4D97-AF65-F5344CB8AC3E}">
        <p14:creationId xmlns:p14="http://schemas.microsoft.com/office/powerpoint/2010/main" val="690829171"/>
      </p:ext>
    </p:extLst>
  </p:cSld>
  <p:clrMapOvr>
    <a:masterClrMapping/>
  </p:clrMapOvr>
</p:notes>
</file>

<file path=ppt/notesSlides/notesSlide2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B5E225C-EA32-49AA-BCE1-CBED354D9589}" type="slidenum">
              <a:rPr lang="en-US" smtClean="0"/>
              <a:t>358</a:t>
            </a:fld>
            <a:endParaRPr lang="en-US"/>
          </a:p>
        </p:txBody>
      </p:sp>
    </p:spTree>
    <p:extLst>
      <p:ext uri="{BB962C8B-B14F-4D97-AF65-F5344CB8AC3E}">
        <p14:creationId xmlns:p14="http://schemas.microsoft.com/office/powerpoint/2010/main" val="1084171990"/>
      </p:ext>
    </p:extLst>
  </p:cSld>
  <p:clrMapOvr>
    <a:masterClrMapping/>
  </p:clrMapOvr>
</p:notes>
</file>

<file path=ppt/notesSlides/notesSlide2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B5E225C-EA32-49AA-BCE1-CBED354D9589}" type="slidenum">
              <a:rPr lang="en-US" smtClean="0"/>
              <a:t>359</a:t>
            </a:fld>
            <a:endParaRPr lang="en-US"/>
          </a:p>
        </p:txBody>
      </p:sp>
    </p:spTree>
    <p:extLst>
      <p:ext uri="{BB962C8B-B14F-4D97-AF65-F5344CB8AC3E}">
        <p14:creationId xmlns:p14="http://schemas.microsoft.com/office/powerpoint/2010/main" val="1606967641"/>
      </p:ext>
    </p:extLst>
  </p:cSld>
  <p:clrMapOvr>
    <a:masterClrMapping/>
  </p:clrMapOvr>
</p:notes>
</file>

<file path=ppt/notesSlides/notesSlide2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B5E225C-EA32-49AA-BCE1-CBED354D9589}" type="slidenum">
              <a:rPr kumimoji="0" lang="en-US" sz="13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360</a:t>
            </a:fld>
            <a:endParaRPr kumimoji="0" lang="en-US" sz="13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676574431"/>
      </p:ext>
    </p:extLst>
  </p:cSld>
  <p:clrMapOvr>
    <a:masterClrMapping/>
  </p:clrMapOvr>
</p:notes>
</file>

<file path=ppt/notesSlides/notesSlide2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B5E225C-EA32-49AA-BCE1-CBED354D9589}" type="slidenum">
              <a:rPr kumimoji="0" lang="en-US" sz="13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361</a:t>
            </a:fld>
            <a:endParaRPr kumimoji="0" lang="en-US" sz="13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14311953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dirty="0"/>
              <a:t>When you get to the insulin piece, please mention we will get into great detail about insulin in the pharmacotherapy module</a:t>
            </a:r>
          </a:p>
        </p:txBody>
      </p:sp>
      <p:sp>
        <p:nvSpPr>
          <p:cNvPr id="4" name="Slide Number Placeholder 3"/>
          <p:cNvSpPr>
            <a:spLocks noGrp="1"/>
          </p:cNvSpPr>
          <p:nvPr>
            <p:ph type="sldNum" sz="quarter" idx="5"/>
          </p:nvPr>
        </p:nvSpPr>
        <p:spPr/>
        <p:txBody>
          <a:bodyPr/>
          <a:lstStyle/>
          <a:p>
            <a:fld id="{E7E172E5-96F5-CE44-BBC6-663907FCDA17}" type="slidenum">
              <a:rPr lang="en-US" smtClean="0"/>
              <a:t>46</a:t>
            </a:fld>
            <a:endParaRPr lang="en-US"/>
          </a:p>
        </p:txBody>
      </p:sp>
    </p:spTree>
    <p:extLst>
      <p:ext uri="{BB962C8B-B14F-4D97-AF65-F5344CB8AC3E}">
        <p14:creationId xmlns:p14="http://schemas.microsoft.com/office/powerpoint/2010/main" val="2995249560"/>
      </p:ext>
    </p:extLst>
  </p:cSld>
  <p:clrMapOvr>
    <a:masterClrMapping/>
  </p:clrMapOvr>
</p:notes>
</file>

<file path=ppt/notesSlides/notesSlide2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B5E225C-EA32-49AA-BCE1-CBED354D9589}" type="slidenum">
              <a:rPr kumimoji="0" lang="en-US" sz="13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362</a:t>
            </a:fld>
            <a:endParaRPr kumimoji="0" lang="en-US" sz="13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479208711"/>
      </p:ext>
    </p:extLst>
  </p:cSld>
  <p:clrMapOvr>
    <a:masterClrMapping/>
  </p:clrMapOvr>
</p:notes>
</file>

<file path=ppt/notesSlides/notesSlide2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B5E225C-EA32-49AA-BCE1-CBED354D9589}" type="slidenum">
              <a:rPr kumimoji="0" lang="en-US" sz="13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363</a:t>
            </a:fld>
            <a:endParaRPr kumimoji="0" lang="en-US" sz="13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021066023"/>
      </p:ext>
    </p:extLst>
  </p:cSld>
  <p:clrMapOvr>
    <a:masterClrMapping/>
  </p:clrMapOvr>
</p:notes>
</file>

<file path=ppt/notesSlides/notesSlide2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B5E225C-EA32-49AA-BCE1-CBED354D9589}" type="slidenum">
              <a:rPr kumimoji="0" lang="en-US" sz="13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364</a:t>
            </a:fld>
            <a:endParaRPr kumimoji="0" lang="en-US" sz="13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786401637"/>
      </p:ext>
    </p:extLst>
  </p:cSld>
  <p:clrMapOvr>
    <a:masterClrMapping/>
  </p:clrMapOvr>
</p:notes>
</file>

<file path=ppt/notesSlides/notesSlide2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B5E225C-EA32-49AA-BCE1-CBED354D9589}" type="slidenum">
              <a:rPr kumimoji="0" lang="en-US" sz="13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365</a:t>
            </a:fld>
            <a:endParaRPr kumimoji="0" lang="en-US" sz="13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39698206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B5E225C-EA32-49AA-BCE1-CBED354D9589}" type="slidenum">
              <a:rPr lang="en-US" smtClean="0"/>
              <a:t>47</a:t>
            </a:fld>
            <a:endParaRPr lang="en-US"/>
          </a:p>
        </p:txBody>
      </p:sp>
    </p:spTree>
    <p:extLst>
      <p:ext uri="{BB962C8B-B14F-4D97-AF65-F5344CB8AC3E}">
        <p14:creationId xmlns:p14="http://schemas.microsoft.com/office/powerpoint/2010/main" val="289681946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B5E225C-EA32-49AA-BCE1-CBED354D9589}" type="slidenum">
              <a:rPr lang="en-US" smtClean="0"/>
              <a:t>49</a:t>
            </a:fld>
            <a:endParaRPr lang="en-US"/>
          </a:p>
        </p:txBody>
      </p:sp>
    </p:spTree>
    <p:extLst>
      <p:ext uri="{BB962C8B-B14F-4D97-AF65-F5344CB8AC3E}">
        <p14:creationId xmlns:p14="http://schemas.microsoft.com/office/powerpoint/2010/main" val="124963687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r>
              <a:rPr lang="en-US" dirty="0"/>
              <a:t>Hummel S, et al. </a:t>
            </a:r>
            <a:r>
              <a:rPr lang="en-US" dirty="0" err="1"/>
              <a:t>Diabetologia</a:t>
            </a:r>
            <a:r>
              <a:rPr lang="en-US" dirty="0"/>
              <a:t>. 2023 Sep;66(9):1633-1642. </a:t>
            </a:r>
            <a:r>
              <a:rPr lang="en-US" dirty="0" err="1"/>
              <a:t>doi</a:t>
            </a:r>
            <a:r>
              <a:rPr lang="en-US" dirty="0"/>
              <a:t>: 10.1007/s00125-023-05953-0. </a:t>
            </a:r>
            <a:r>
              <a:rPr lang="en-US" dirty="0" err="1"/>
              <a:t>Epub</a:t>
            </a:r>
            <a:r>
              <a:rPr lang="en-US" dirty="0"/>
              <a:t> 2023 Jun 17. PMID: 37329450; PMCID: PMC10390633.</a:t>
            </a:r>
          </a:p>
        </p:txBody>
      </p:sp>
      <p:sp>
        <p:nvSpPr>
          <p:cNvPr id="4" name="Slide Number Placeholder 3"/>
          <p:cNvSpPr>
            <a:spLocks noGrp="1"/>
          </p:cNvSpPr>
          <p:nvPr>
            <p:ph type="sldNum" sz="quarter" idx="5"/>
          </p:nvPr>
        </p:nvSpPr>
        <p:spPr/>
        <p:txBody>
          <a:bodyPr/>
          <a:lstStyle/>
          <a:p>
            <a:fld id="{5B5E225C-EA32-49AA-BCE1-CBED354D9589}" type="slidenum">
              <a:rPr lang="en-US" smtClean="0"/>
              <a:t>50</a:t>
            </a:fld>
            <a:endParaRPr lang="en-US"/>
          </a:p>
        </p:txBody>
      </p:sp>
    </p:spTree>
    <p:extLst>
      <p:ext uri="{BB962C8B-B14F-4D97-AF65-F5344CB8AC3E}">
        <p14:creationId xmlns:p14="http://schemas.microsoft.com/office/powerpoint/2010/main" val="211311788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B5E225C-EA32-49AA-BCE1-CBED354D9589}" type="slidenum">
              <a:rPr lang="en-US" smtClean="0"/>
              <a:t>51</a:t>
            </a:fld>
            <a:endParaRPr lang="en-US"/>
          </a:p>
        </p:txBody>
      </p:sp>
    </p:spTree>
    <p:extLst>
      <p:ext uri="{BB962C8B-B14F-4D97-AF65-F5344CB8AC3E}">
        <p14:creationId xmlns:p14="http://schemas.microsoft.com/office/powerpoint/2010/main" val="260779515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B5E225C-EA32-49AA-BCE1-CBED354D9589}" type="slidenum">
              <a:rPr lang="en-US" smtClean="0"/>
              <a:t>3</a:t>
            </a:fld>
            <a:endParaRPr lang="en-US"/>
          </a:p>
        </p:txBody>
      </p:sp>
    </p:spTree>
    <p:extLst>
      <p:ext uri="{BB962C8B-B14F-4D97-AF65-F5344CB8AC3E}">
        <p14:creationId xmlns:p14="http://schemas.microsoft.com/office/powerpoint/2010/main" val="170041875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B5E225C-EA32-49AA-BCE1-CBED354D9589}" type="slidenum">
              <a:rPr lang="en-US" smtClean="0"/>
              <a:t>52</a:t>
            </a:fld>
            <a:endParaRPr lang="en-US"/>
          </a:p>
        </p:txBody>
      </p:sp>
    </p:spTree>
    <p:extLst>
      <p:ext uri="{BB962C8B-B14F-4D97-AF65-F5344CB8AC3E}">
        <p14:creationId xmlns:p14="http://schemas.microsoft.com/office/powerpoint/2010/main" val="371441578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Herold KC, Bundy BN, Long SA, Bluestone JA, DiMeglio LA, Dufort MJ, Gitelman SE, Gottlieb PA, Krischer JP, Linsley PS, Marks JB, Moore W, Moran A, Rodriguez H, Russell WE, Schatz D, Skyler JS, </a:t>
            </a:r>
            <a:r>
              <a:rPr lang="en-US" dirty="0" err="1"/>
              <a:t>Tsalikian</a:t>
            </a:r>
            <a:r>
              <a:rPr lang="en-US" dirty="0"/>
              <a:t> E, </a:t>
            </a:r>
            <a:r>
              <a:rPr lang="en-US" dirty="0" err="1"/>
              <a:t>Wherrett</a:t>
            </a:r>
            <a:r>
              <a:rPr lang="en-US" dirty="0"/>
              <a:t> DK, Ziegler AG, Greenbaum CJ; Type 1 Diabetes </a:t>
            </a:r>
            <a:r>
              <a:rPr lang="en-US" dirty="0" err="1"/>
              <a:t>TrialNet</a:t>
            </a:r>
            <a:r>
              <a:rPr lang="en-US" dirty="0"/>
              <a:t> Study Group. An Anti-CD3 Antibody, Teplizumab, in Relatives at Risk for Type 1 Diabetes. N Engl J Med. 2019 Aug 15;381(7):603-613. </a:t>
            </a:r>
            <a:r>
              <a:rPr lang="en-US" dirty="0" err="1"/>
              <a:t>doi</a:t>
            </a:r>
            <a:r>
              <a:rPr lang="en-US" dirty="0"/>
              <a:t>: 10.1056/NEJMoa1902226. </a:t>
            </a:r>
            <a:r>
              <a:rPr lang="en-US" dirty="0" err="1"/>
              <a:t>Epub</a:t>
            </a:r>
            <a:r>
              <a:rPr lang="en-US" dirty="0"/>
              <a:t> 2019 Jun 9. Erratum in: N Engl J Med. 2020 Feb 6;382(6):586. </a:t>
            </a:r>
            <a:r>
              <a:rPr lang="en-US" dirty="0" err="1"/>
              <a:t>doi</a:t>
            </a:r>
            <a:r>
              <a:rPr lang="en-US" dirty="0"/>
              <a:t>: 10.1056/NEJMx190033. PMID: 31180194; PMCID: PMC6776880.</a:t>
            </a:r>
          </a:p>
        </p:txBody>
      </p:sp>
      <p:sp>
        <p:nvSpPr>
          <p:cNvPr id="4" name="Slide Number Placeholder 3"/>
          <p:cNvSpPr>
            <a:spLocks noGrp="1"/>
          </p:cNvSpPr>
          <p:nvPr>
            <p:ph type="sldNum" sz="quarter" idx="5"/>
          </p:nvPr>
        </p:nvSpPr>
        <p:spPr/>
        <p:txBody>
          <a:bodyPr/>
          <a:lstStyle/>
          <a:p>
            <a:fld id="{5B5E225C-EA32-49AA-BCE1-CBED354D9589}" type="slidenum">
              <a:rPr lang="en-US" smtClean="0"/>
              <a:t>53</a:t>
            </a:fld>
            <a:endParaRPr lang="en-US"/>
          </a:p>
        </p:txBody>
      </p:sp>
    </p:spTree>
    <p:extLst>
      <p:ext uri="{BB962C8B-B14F-4D97-AF65-F5344CB8AC3E}">
        <p14:creationId xmlns:p14="http://schemas.microsoft.com/office/powerpoint/2010/main" val="379215304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B5E225C-EA32-49AA-BCE1-CBED354D9589}" type="slidenum">
              <a:rPr lang="en-US" smtClean="0"/>
              <a:t>54</a:t>
            </a:fld>
            <a:endParaRPr lang="en-US"/>
          </a:p>
        </p:txBody>
      </p:sp>
    </p:spTree>
    <p:extLst>
      <p:ext uri="{BB962C8B-B14F-4D97-AF65-F5344CB8AC3E}">
        <p14:creationId xmlns:p14="http://schemas.microsoft.com/office/powerpoint/2010/main" val="152079669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B5E225C-EA32-49AA-BCE1-CBED354D9589}" type="slidenum">
              <a:rPr lang="en-US" smtClean="0"/>
              <a:t>55</a:t>
            </a:fld>
            <a:endParaRPr lang="en-US"/>
          </a:p>
        </p:txBody>
      </p:sp>
    </p:spTree>
    <p:extLst>
      <p:ext uri="{BB962C8B-B14F-4D97-AF65-F5344CB8AC3E}">
        <p14:creationId xmlns:p14="http://schemas.microsoft.com/office/powerpoint/2010/main" val="250319029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Answer, D</a:t>
            </a:r>
          </a:p>
        </p:txBody>
      </p:sp>
      <p:sp>
        <p:nvSpPr>
          <p:cNvPr id="4" name="Slide Number Placeholder 3"/>
          <p:cNvSpPr>
            <a:spLocks noGrp="1"/>
          </p:cNvSpPr>
          <p:nvPr>
            <p:ph type="sldNum" sz="quarter" idx="5"/>
          </p:nvPr>
        </p:nvSpPr>
        <p:spPr/>
        <p:txBody>
          <a:bodyPr/>
          <a:lstStyle/>
          <a:p>
            <a:fld id="{5B5E225C-EA32-49AA-BCE1-CBED354D9589}" type="slidenum">
              <a:rPr lang="en-US" smtClean="0"/>
              <a:t>56</a:t>
            </a:fld>
            <a:endParaRPr lang="en-US"/>
          </a:p>
        </p:txBody>
      </p:sp>
    </p:spTree>
    <p:extLst>
      <p:ext uri="{BB962C8B-B14F-4D97-AF65-F5344CB8AC3E}">
        <p14:creationId xmlns:p14="http://schemas.microsoft.com/office/powerpoint/2010/main" val="125514949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B5E225C-EA32-49AA-BCE1-CBED354D9589}" type="slidenum">
              <a:rPr lang="en-US" smtClean="0"/>
              <a:t>58</a:t>
            </a:fld>
            <a:endParaRPr lang="en-US"/>
          </a:p>
        </p:txBody>
      </p:sp>
    </p:spTree>
    <p:extLst>
      <p:ext uri="{BB962C8B-B14F-4D97-AF65-F5344CB8AC3E}">
        <p14:creationId xmlns:p14="http://schemas.microsoft.com/office/powerpoint/2010/main" val="371662634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B5E225C-EA32-49AA-BCE1-CBED354D9589}" type="slidenum">
              <a:rPr lang="en-US" smtClean="0"/>
              <a:t>60</a:t>
            </a:fld>
            <a:endParaRPr lang="en-US"/>
          </a:p>
        </p:txBody>
      </p:sp>
    </p:spTree>
    <p:extLst>
      <p:ext uri="{BB962C8B-B14F-4D97-AF65-F5344CB8AC3E}">
        <p14:creationId xmlns:p14="http://schemas.microsoft.com/office/powerpoint/2010/main" val="411157868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B5E225C-EA32-49AA-BCE1-CBED354D9589}" type="slidenum">
              <a:rPr lang="en-US" smtClean="0"/>
              <a:t>61</a:t>
            </a:fld>
            <a:endParaRPr lang="en-US"/>
          </a:p>
        </p:txBody>
      </p:sp>
    </p:spTree>
    <p:extLst>
      <p:ext uri="{BB962C8B-B14F-4D97-AF65-F5344CB8AC3E}">
        <p14:creationId xmlns:p14="http://schemas.microsoft.com/office/powerpoint/2010/main" val="274136532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B5E225C-EA32-49AA-BCE1-CBED354D9589}" type="slidenum">
              <a:rPr lang="en-US" smtClean="0"/>
              <a:t>63</a:t>
            </a:fld>
            <a:endParaRPr lang="en-US"/>
          </a:p>
        </p:txBody>
      </p:sp>
    </p:spTree>
    <p:extLst>
      <p:ext uri="{BB962C8B-B14F-4D97-AF65-F5344CB8AC3E}">
        <p14:creationId xmlns:p14="http://schemas.microsoft.com/office/powerpoint/2010/main" val="410979380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82" name="Slide Image Placeholder 1"/>
          <p:cNvSpPr>
            <a:spLocks noGrp="1" noRot="1" noChangeAspect="1" noTextEdit="1"/>
          </p:cNvSpPr>
          <p:nvPr>
            <p:ph type="sldImg"/>
          </p:nvPr>
        </p:nvSpPr>
        <p:spPr>
          <a:xfrm>
            <a:off x="1338263" y="744538"/>
            <a:ext cx="4956175" cy="3717925"/>
          </a:xfrm>
          <a:ln/>
        </p:spPr>
      </p:sp>
      <p:sp>
        <p:nvSpPr>
          <p:cNvPr id="225283"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225284" name="Footer Placeholder 3"/>
          <p:cNvSpPr>
            <a:spLocks noGrp="1"/>
          </p:cNvSpPr>
          <p:nvPr>
            <p:ph type="ftr" sz="quarter" idx="4"/>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lvl1pPr>
              <a:defRPr>
                <a:solidFill>
                  <a:schemeClr val="tx1"/>
                </a:solidFill>
                <a:latin typeface="Arial" pitchFamily="34" charset="0"/>
              </a:defRPr>
            </a:lvl1pPr>
            <a:lvl2pPr marL="785144" indent="-301977">
              <a:defRPr>
                <a:solidFill>
                  <a:schemeClr val="tx1"/>
                </a:solidFill>
                <a:latin typeface="Arial" pitchFamily="34" charset="0"/>
              </a:defRPr>
            </a:lvl2pPr>
            <a:lvl3pPr marL="1207911" indent="-241583">
              <a:defRPr>
                <a:solidFill>
                  <a:schemeClr val="tx1"/>
                </a:solidFill>
                <a:latin typeface="Arial" pitchFamily="34" charset="0"/>
              </a:defRPr>
            </a:lvl3pPr>
            <a:lvl4pPr marL="1691076" indent="-241583">
              <a:defRPr>
                <a:solidFill>
                  <a:schemeClr val="tx1"/>
                </a:solidFill>
                <a:latin typeface="Arial" pitchFamily="34" charset="0"/>
              </a:defRPr>
            </a:lvl4pPr>
            <a:lvl5pPr marL="2174241" indent="-241583">
              <a:defRPr>
                <a:solidFill>
                  <a:schemeClr val="tx1"/>
                </a:solidFill>
                <a:latin typeface="Arial" pitchFamily="34" charset="0"/>
              </a:defRPr>
            </a:lvl5pPr>
            <a:lvl6pPr marL="2657405" indent="-241583" eaLnBrk="0" fontAlgn="base" hangingPunct="0">
              <a:spcBef>
                <a:spcPct val="0"/>
              </a:spcBef>
              <a:spcAft>
                <a:spcPct val="0"/>
              </a:spcAft>
              <a:defRPr>
                <a:solidFill>
                  <a:schemeClr val="tx1"/>
                </a:solidFill>
                <a:latin typeface="Arial" pitchFamily="34" charset="0"/>
              </a:defRPr>
            </a:lvl6pPr>
            <a:lvl7pPr marL="3140569" indent="-241583" eaLnBrk="0" fontAlgn="base" hangingPunct="0">
              <a:spcBef>
                <a:spcPct val="0"/>
              </a:spcBef>
              <a:spcAft>
                <a:spcPct val="0"/>
              </a:spcAft>
              <a:defRPr>
                <a:solidFill>
                  <a:schemeClr val="tx1"/>
                </a:solidFill>
                <a:latin typeface="Arial" pitchFamily="34" charset="0"/>
              </a:defRPr>
            </a:lvl7pPr>
            <a:lvl8pPr marL="3623734" indent="-241583" eaLnBrk="0" fontAlgn="base" hangingPunct="0">
              <a:spcBef>
                <a:spcPct val="0"/>
              </a:spcBef>
              <a:spcAft>
                <a:spcPct val="0"/>
              </a:spcAft>
              <a:defRPr>
                <a:solidFill>
                  <a:schemeClr val="tx1"/>
                </a:solidFill>
                <a:latin typeface="Arial" pitchFamily="34" charset="0"/>
              </a:defRPr>
            </a:lvl8pPr>
            <a:lvl9pPr marL="4106898" indent="-241583" eaLnBrk="0" fontAlgn="base" hangingPunct="0">
              <a:spcBef>
                <a:spcPct val="0"/>
              </a:spcBef>
              <a:spcAft>
                <a:spcPct val="0"/>
              </a:spcAft>
              <a:defRPr>
                <a:solidFill>
                  <a:schemeClr val="tx1"/>
                </a:solidFill>
                <a:latin typeface="Arial" pitchFamily="34" charset="0"/>
              </a:defRPr>
            </a:lvl9pPr>
          </a:lstStyle>
          <a:p>
            <a:r>
              <a:rPr lang="en-US">
                <a:latin typeface="Times New Roman" pitchFamily="18" charset="0"/>
              </a:rPr>
              <a:t>Diabetes Educational Services© (530) 893 - 8635 </a:t>
            </a:r>
          </a:p>
        </p:txBody>
      </p:sp>
      <p:sp>
        <p:nvSpPr>
          <p:cNvPr id="225285" name="Slide Number Placeholder 4"/>
          <p:cNvSpPr>
            <a:spLocks noGrp="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lvl1pPr>
              <a:defRPr>
                <a:solidFill>
                  <a:schemeClr val="tx1"/>
                </a:solidFill>
                <a:latin typeface="Arial" pitchFamily="34" charset="0"/>
              </a:defRPr>
            </a:lvl1pPr>
            <a:lvl2pPr marL="785144" indent="-301977">
              <a:defRPr>
                <a:solidFill>
                  <a:schemeClr val="tx1"/>
                </a:solidFill>
                <a:latin typeface="Arial" pitchFamily="34" charset="0"/>
              </a:defRPr>
            </a:lvl2pPr>
            <a:lvl3pPr marL="1207911" indent="-241583">
              <a:defRPr>
                <a:solidFill>
                  <a:schemeClr val="tx1"/>
                </a:solidFill>
                <a:latin typeface="Arial" pitchFamily="34" charset="0"/>
              </a:defRPr>
            </a:lvl3pPr>
            <a:lvl4pPr marL="1691076" indent="-241583">
              <a:defRPr>
                <a:solidFill>
                  <a:schemeClr val="tx1"/>
                </a:solidFill>
                <a:latin typeface="Arial" pitchFamily="34" charset="0"/>
              </a:defRPr>
            </a:lvl4pPr>
            <a:lvl5pPr marL="2174241" indent="-241583">
              <a:defRPr>
                <a:solidFill>
                  <a:schemeClr val="tx1"/>
                </a:solidFill>
                <a:latin typeface="Arial" pitchFamily="34" charset="0"/>
              </a:defRPr>
            </a:lvl5pPr>
            <a:lvl6pPr marL="2657405" indent="-241583" eaLnBrk="0" fontAlgn="base" hangingPunct="0">
              <a:spcBef>
                <a:spcPct val="0"/>
              </a:spcBef>
              <a:spcAft>
                <a:spcPct val="0"/>
              </a:spcAft>
              <a:defRPr>
                <a:solidFill>
                  <a:schemeClr val="tx1"/>
                </a:solidFill>
                <a:latin typeface="Arial" pitchFamily="34" charset="0"/>
              </a:defRPr>
            </a:lvl6pPr>
            <a:lvl7pPr marL="3140569" indent="-241583" eaLnBrk="0" fontAlgn="base" hangingPunct="0">
              <a:spcBef>
                <a:spcPct val="0"/>
              </a:spcBef>
              <a:spcAft>
                <a:spcPct val="0"/>
              </a:spcAft>
              <a:defRPr>
                <a:solidFill>
                  <a:schemeClr val="tx1"/>
                </a:solidFill>
                <a:latin typeface="Arial" pitchFamily="34" charset="0"/>
              </a:defRPr>
            </a:lvl7pPr>
            <a:lvl8pPr marL="3623734" indent="-241583" eaLnBrk="0" fontAlgn="base" hangingPunct="0">
              <a:spcBef>
                <a:spcPct val="0"/>
              </a:spcBef>
              <a:spcAft>
                <a:spcPct val="0"/>
              </a:spcAft>
              <a:defRPr>
                <a:solidFill>
                  <a:schemeClr val="tx1"/>
                </a:solidFill>
                <a:latin typeface="Arial" pitchFamily="34" charset="0"/>
              </a:defRPr>
            </a:lvl8pPr>
            <a:lvl9pPr marL="4106898" indent="-241583" eaLnBrk="0" fontAlgn="base" hangingPunct="0">
              <a:spcBef>
                <a:spcPct val="0"/>
              </a:spcBef>
              <a:spcAft>
                <a:spcPct val="0"/>
              </a:spcAft>
              <a:defRPr>
                <a:solidFill>
                  <a:schemeClr val="tx1"/>
                </a:solidFill>
                <a:latin typeface="Arial" pitchFamily="34" charset="0"/>
              </a:defRPr>
            </a:lvl9pPr>
          </a:lstStyle>
          <a:p>
            <a:fld id="{FC406260-0B18-4D63-974D-36B34B0E6E6E}" type="slidenum">
              <a:rPr lang="en-US" smtClean="0">
                <a:latin typeface="Times New Roman" pitchFamily="18" charset="0"/>
              </a:rPr>
              <a:pPr/>
              <a:t>64</a:t>
            </a:fld>
            <a:endParaRPr lang="en-US">
              <a:latin typeface="Times New Roman" pitchFamily="18" charset="0"/>
            </a:endParaRPr>
          </a:p>
        </p:txBody>
      </p:sp>
    </p:spTree>
    <p:extLst>
      <p:ext uri="{BB962C8B-B14F-4D97-AF65-F5344CB8AC3E}">
        <p14:creationId xmlns:p14="http://schemas.microsoft.com/office/powerpoint/2010/main" val="19211718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B5E225C-EA32-49AA-BCE1-CBED354D9589}" type="slidenum">
              <a:rPr lang="en-US" smtClean="0"/>
              <a:t>8</a:t>
            </a:fld>
            <a:endParaRPr lang="en-US"/>
          </a:p>
        </p:txBody>
      </p:sp>
    </p:spTree>
    <p:extLst>
      <p:ext uri="{BB962C8B-B14F-4D97-AF65-F5344CB8AC3E}">
        <p14:creationId xmlns:p14="http://schemas.microsoft.com/office/powerpoint/2010/main" val="292766640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6306" name="Slide Image Placeholder 1"/>
          <p:cNvSpPr>
            <a:spLocks noGrp="1" noRot="1" noChangeAspect="1" noTextEdit="1"/>
          </p:cNvSpPr>
          <p:nvPr>
            <p:ph type="sldImg"/>
          </p:nvPr>
        </p:nvSpPr>
        <p:spPr>
          <a:xfrm>
            <a:off x="1338263" y="744538"/>
            <a:ext cx="4956175" cy="3717925"/>
          </a:xfrm>
          <a:ln/>
        </p:spPr>
      </p:sp>
      <p:sp>
        <p:nvSpPr>
          <p:cNvPr id="226307"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a:p>
        </p:txBody>
      </p:sp>
      <p:sp>
        <p:nvSpPr>
          <p:cNvPr id="226308" name="Footer Placeholder 3"/>
          <p:cNvSpPr>
            <a:spLocks noGrp="1"/>
          </p:cNvSpPr>
          <p:nvPr>
            <p:ph type="ftr" sz="quarter" idx="4"/>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lvl1pPr>
              <a:defRPr>
                <a:solidFill>
                  <a:schemeClr val="tx1"/>
                </a:solidFill>
                <a:latin typeface="Arial" pitchFamily="34" charset="0"/>
              </a:defRPr>
            </a:lvl1pPr>
            <a:lvl2pPr marL="785144" indent="-301977">
              <a:defRPr>
                <a:solidFill>
                  <a:schemeClr val="tx1"/>
                </a:solidFill>
                <a:latin typeface="Arial" pitchFamily="34" charset="0"/>
              </a:defRPr>
            </a:lvl2pPr>
            <a:lvl3pPr marL="1207911" indent="-241583">
              <a:defRPr>
                <a:solidFill>
                  <a:schemeClr val="tx1"/>
                </a:solidFill>
                <a:latin typeface="Arial" pitchFamily="34" charset="0"/>
              </a:defRPr>
            </a:lvl3pPr>
            <a:lvl4pPr marL="1691076" indent="-241583">
              <a:defRPr>
                <a:solidFill>
                  <a:schemeClr val="tx1"/>
                </a:solidFill>
                <a:latin typeface="Arial" pitchFamily="34" charset="0"/>
              </a:defRPr>
            </a:lvl4pPr>
            <a:lvl5pPr marL="2174241" indent="-241583">
              <a:defRPr>
                <a:solidFill>
                  <a:schemeClr val="tx1"/>
                </a:solidFill>
                <a:latin typeface="Arial" pitchFamily="34" charset="0"/>
              </a:defRPr>
            </a:lvl5pPr>
            <a:lvl6pPr marL="2657405" indent="-241583" eaLnBrk="0" fontAlgn="base" hangingPunct="0">
              <a:spcBef>
                <a:spcPct val="0"/>
              </a:spcBef>
              <a:spcAft>
                <a:spcPct val="0"/>
              </a:spcAft>
              <a:defRPr>
                <a:solidFill>
                  <a:schemeClr val="tx1"/>
                </a:solidFill>
                <a:latin typeface="Arial" pitchFamily="34" charset="0"/>
              </a:defRPr>
            </a:lvl6pPr>
            <a:lvl7pPr marL="3140569" indent="-241583" eaLnBrk="0" fontAlgn="base" hangingPunct="0">
              <a:spcBef>
                <a:spcPct val="0"/>
              </a:spcBef>
              <a:spcAft>
                <a:spcPct val="0"/>
              </a:spcAft>
              <a:defRPr>
                <a:solidFill>
                  <a:schemeClr val="tx1"/>
                </a:solidFill>
                <a:latin typeface="Arial" pitchFamily="34" charset="0"/>
              </a:defRPr>
            </a:lvl7pPr>
            <a:lvl8pPr marL="3623734" indent="-241583" eaLnBrk="0" fontAlgn="base" hangingPunct="0">
              <a:spcBef>
                <a:spcPct val="0"/>
              </a:spcBef>
              <a:spcAft>
                <a:spcPct val="0"/>
              </a:spcAft>
              <a:defRPr>
                <a:solidFill>
                  <a:schemeClr val="tx1"/>
                </a:solidFill>
                <a:latin typeface="Arial" pitchFamily="34" charset="0"/>
              </a:defRPr>
            </a:lvl8pPr>
            <a:lvl9pPr marL="4106898" indent="-241583" eaLnBrk="0" fontAlgn="base" hangingPunct="0">
              <a:spcBef>
                <a:spcPct val="0"/>
              </a:spcBef>
              <a:spcAft>
                <a:spcPct val="0"/>
              </a:spcAft>
              <a:defRPr>
                <a:solidFill>
                  <a:schemeClr val="tx1"/>
                </a:solidFill>
                <a:latin typeface="Arial" pitchFamily="34" charset="0"/>
              </a:defRPr>
            </a:lvl9pPr>
          </a:lstStyle>
          <a:p>
            <a:r>
              <a:rPr lang="en-US">
                <a:latin typeface="Times New Roman" pitchFamily="18" charset="0"/>
              </a:rPr>
              <a:t>Diabetes Educational Services© (530) 893 - 8635 </a:t>
            </a:r>
          </a:p>
        </p:txBody>
      </p:sp>
      <p:sp>
        <p:nvSpPr>
          <p:cNvPr id="226309" name="Slide Number Placeholder 4"/>
          <p:cNvSpPr>
            <a:spLocks noGrp="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lvl1pPr>
              <a:defRPr>
                <a:solidFill>
                  <a:schemeClr val="tx1"/>
                </a:solidFill>
                <a:latin typeface="Arial" pitchFamily="34" charset="0"/>
              </a:defRPr>
            </a:lvl1pPr>
            <a:lvl2pPr marL="785144" indent="-301977">
              <a:defRPr>
                <a:solidFill>
                  <a:schemeClr val="tx1"/>
                </a:solidFill>
                <a:latin typeface="Arial" pitchFamily="34" charset="0"/>
              </a:defRPr>
            </a:lvl2pPr>
            <a:lvl3pPr marL="1207911" indent="-241583">
              <a:defRPr>
                <a:solidFill>
                  <a:schemeClr val="tx1"/>
                </a:solidFill>
                <a:latin typeface="Arial" pitchFamily="34" charset="0"/>
              </a:defRPr>
            </a:lvl3pPr>
            <a:lvl4pPr marL="1691076" indent="-241583">
              <a:defRPr>
                <a:solidFill>
                  <a:schemeClr val="tx1"/>
                </a:solidFill>
                <a:latin typeface="Arial" pitchFamily="34" charset="0"/>
              </a:defRPr>
            </a:lvl4pPr>
            <a:lvl5pPr marL="2174241" indent="-241583">
              <a:defRPr>
                <a:solidFill>
                  <a:schemeClr val="tx1"/>
                </a:solidFill>
                <a:latin typeface="Arial" pitchFamily="34" charset="0"/>
              </a:defRPr>
            </a:lvl5pPr>
            <a:lvl6pPr marL="2657405" indent="-241583" eaLnBrk="0" fontAlgn="base" hangingPunct="0">
              <a:spcBef>
                <a:spcPct val="0"/>
              </a:spcBef>
              <a:spcAft>
                <a:spcPct val="0"/>
              </a:spcAft>
              <a:defRPr>
                <a:solidFill>
                  <a:schemeClr val="tx1"/>
                </a:solidFill>
                <a:latin typeface="Arial" pitchFamily="34" charset="0"/>
              </a:defRPr>
            </a:lvl6pPr>
            <a:lvl7pPr marL="3140569" indent="-241583" eaLnBrk="0" fontAlgn="base" hangingPunct="0">
              <a:spcBef>
                <a:spcPct val="0"/>
              </a:spcBef>
              <a:spcAft>
                <a:spcPct val="0"/>
              </a:spcAft>
              <a:defRPr>
                <a:solidFill>
                  <a:schemeClr val="tx1"/>
                </a:solidFill>
                <a:latin typeface="Arial" pitchFamily="34" charset="0"/>
              </a:defRPr>
            </a:lvl7pPr>
            <a:lvl8pPr marL="3623734" indent="-241583" eaLnBrk="0" fontAlgn="base" hangingPunct="0">
              <a:spcBef>
                <a:spcPct val="0"/>
              </a:spcBef>
              <a:spcAft>
                <a:spcPct val="0"/>
              </a:spcAft>
              <a:defRPr>
                <a:solidFill>
                  <a:schemeClr val="tx1"/>
                </a:solidFill>
                <a:latin typeface="Arial" pitchFamily="34" charset="0"/>
              </a:defRPr>
            </a:lvl8pPr>
            <a:lvl9pPr marL="4106898" indent="-241583" eaLnBrk="0" fontAlgn="base" hangingPunct="0">
              <a:spcBef>
                <a:spcPct val="0"/>
              </a:spcBef>
              <a:spcAft>
                <a:spcPct val="0"/>
              </a:spcAft>
              <a:defRPr>
                <a:solidFill>
                  <a:schemeClr val="tx1"/>
                </a:solidFill>
                <a:latin typeface="Arial" pitchFamily="34" charset="0"/>
              </a:defRPr>
            </a:lvl9pPr>
          </a:lstStyle>
          <a:p>
            <a:fld id="{B1C8BBBE-E55D-47DC-A947-79D403A9DD2D}" type="slidenum">
              <a:rPr lang="en-US" smtClean="0">
                <a:latin typeface="Times New Roman" pitchFamily="18" charset="0"/>
              </a:rPr>
              <a:pPr/>
              <a:t>65</a:t>
            </a:fld>
            <a:endParaRPr lang="en-US">
              <a:latin typeface="Times New Roman" pitchFamily="18" charset="0"/>
            </a:endParaRPr>
          </a:p>
        </p:txBody>
      </p:sp>
    </p:spTree>
    <p:extLst>
      <p:ext uri="{BB962C8B-B14F-4D97-AF65-F5344CB8AC3E}">
        <p14:creationId xmlns:p14="http://schemas.microsoft.com/office/powerpoint/2010/main" val="323928100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22" name="Slide Image Placeholder 1"/>
          <p:cNvSpPr>
            <a:spLocks noGrp="1" noRot="1" noChangeAspect="1" noTextEdit="1"/>
          </p:cNvSpPr>
          <p:nvPr>
            <p:ph type="sldImg"/>
          </p:nvPr>
        </p:nvSpPr>
        <p:spPr>
          <a:xfrm>
            <a:off x="1338263" y="744538"/>
            <a:ext cx="4956175" cy="3717925"/>
          </a:xfrm>
          <a:ln/>
        </p:spPr>
      </p:sp>
      <p:sp>
        <p:nvSpPr>
          <p:cNvPr id="235523"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233476" name="Footer Placeholder 3"/>
          <p:cNvSpPr>
            <a:spLocks noGrp="1"/>
          </p:cNvSpPr>
          <p:nvPr>
            <p:ph type="ftr" sz="quarter" idx="4"/>
          </p:nvPr>
        </p:nvSpPr>
        <p:spPr/>
        <p:txBody>
          <a:bodyPr/>
          <a:lstStyle/>
          <a:p>
            <a:pPr>
              <a:defRPr/>
            </a:pPr>
            <a:r>
              <a:rPr lang="en-US">
                <a:solidFill>
                  <a:prstClr val="black"/>
                </a:solidFill>
              </a:rPr>
              <a:t>Diabetes Educational Services© (530) 893 - 8635 </a:t>
            </a:r>
          </a:p>
        </p:txBody>
      </p:sp>
      <p:sp>
        <p:nvSpPr>
          <p:cNvPr id="233477" name="Slide Number Placeholder 4"/>
          <p:cNvSpPr>
            <a:spLocks noGrp="1"/>
          </p:cNvSpPr>
          <p:nvPr>
            <p:ph type="sldNum" sz="quarter" idx="5"/>
          </p:nvPr>
        </p:nvSpPr>
        <p:spPr/>
        <p:txBody>
          <a:bodyPr/>
          <a:lstStyle/>
          <a:p>
            <a:pPr>
              <a:defRPr/>
            </a:pPr>
            <a:fld id="{6A3A7E85-FDAA-457B-8E68-532E6EDC8ED4}" type="slidenum">
              <a:rPr lang="en-US" smtClean="0">
                <a:solidFill>
                  <a:prstClr val="black"/>
                </a:solidFill>
              </a:rPr>
              <a:pPr>
                <a:defRPr/>
              </a:pPr>
              <a:t>67</a:t>
            </a:fld>
            <a:endParaRPr lang="en-US">
              <a:solidFill>
                <a:prstClr val="black"/>
              </a:solidFill>
            </a:endParaRPr>
          </a:p>
        </p:txBody>
      </p:sp>
    </p:spTree>
    <p:extLst>
      <p:ext uri="{BB962C8B-B14F-4D97-AF65-F5344CB8AC3E}">
        <p14:creationId xmlns:p14="http://schemas.microsoft.com/office/powerpoint/2010/main" val="1694404169"/>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B5E225C-EA32-49AA-BCE1-CBED354D9589}" type="slidenum">
              <a:rPr lang="en-US" smtClean="0"/>
              <a:t>68</a:t>
            </a:fld>
            <a:endParaRPr lang="en-US"/>
          </a:p>
        </p:txBody>
      </p:sp>
    </p:spTree>
    <p:extLst>
      <p:ext uri="{BB962C8B-B14F-4D97-AF65-F5344CB8AC3E}">
        <p14:creationId xmlns:p14="http://schemas.microsoft.com/office/powerpoint/2010/main" val="1332563348"/>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3890" name="Slide Image Placeholder 1"/>
          <p:cNvSpPr>
            <a:spLocks noGrp="1" noRot="1" noChangeAspect="1" noTextEdit="1"/>
          </p:cNvSpPr>
          <p:nvPr>
            <p:ph type="sldImg"/>
          </p:nvPr>
        </p:nvSpPr>
        <p:spPr>
          <a:xfrm>
            <a:off x="1338263" y="744538"/>
            <a:ext cx="4956175" cy="3717925"/>
          </a:xfrm>
          <a:ln/>
        </p:spPr>
      </p:sp>
      <p:sp>
        <p:nvSpPr>
          <p:cNvPr id="293891"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p>
        </p:txBody>
      </p:sp>
      <p:sp>
        <p:nvSpPr>
          <p:cNvPr id="234500" name="Slide Number Placeholder 3"/>
          <p:cNvSpPr>
            <a:spLocks noGrp="1"/>
          </p:cNvSpPr>
          <p:nvPr>
            <p:ph type="sldNum" sz="quarter" idx="5"/>
          </p:nvPr>
        </p:nvSpPr>
        <p:spPr/>
        <p:txBody>
          <a:bodyPr/>
          <a:lstStyle/>
          <a:p>
            <a:pPr>
              <a:defRPr/>
            </a:pPr>
            <a:fld id="{77222AC3-FCD4-4093-95B6-330AD6AAABE7}" type="slidenum">
              <a:rPr lang="en-US" smtClean="0"/>
              <a:pPr>
                <a:defRPr/>
              </a:pPr>
              <a:t>69</a:t>
            </a:fld>
            <a:endParaRPr lang="en-US"/>
          </a:p>
        </p:txBody>
      </p:sp>
    </p:spTree>
    <p:extLst>
      <p:ext uri="{BB962C8B-B14F-4D97-AF65-F5344CB8AC3E}">
        <p14:creationId xmlns:p14="http://schemas.microsoft.com/office/powerpoint/2010/main" val="40490812"/>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7810" name="Slide Image Placeholder 1"/>
          <p:cNvSpPr>
            <a:spLocks noGrp="1" noRot="1" noChangeAspect="1" noTextEdit="1"/>
          </p:cNvSpPr>
          <p:nvPr>
            <p:ph type="sldImg"/>
          </p:nvPr>
        </p:nvSpPr>
        <p:spPr>
          <a:ln/>
        </p:spPr>
        <p:txBody>
          <a:bodyPr/>
          <a:lstStyle/>
          <a:p>
            <a:endParaRPr lang="en-US"/>
          </a:p>
        </p:txBody>
      </p:sp>
      <p:sp>
        <p:nvSpPr>
          <p:cNvPr id="247811"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247812" name="Footer Placeholder 3"/>
          <p:cNvSpPr>
            <a:spLocks noGrp="1"/>
          </p:cNvSpPr>
          <p:nvPr>
            <p:ph type="ftr" sz="quarter" idx="4"/>
          </p:nvPr>
        </p:nvSpPr>
        <p:spPr/>
        <p:txBody>
          <a:bodyPr/>
          <a:lstStyle/>
          <a:p>
            <a:pPr defTabSz="948507">
              <a:defRPr/>
            </a:pPr>
            <a:r>
              <a:rPr lang="en-US" sz="1200">
                <a:solidFill>
                  <a:prstClr val="black"/>
                </a:solidFill>
                <a:latin typeface="Calibri"/>
              </a:rPr>
              <a:t>Diabetes Educational Services© (530) 893 - 8635 </a:t>
            </a:r>
          </a:p>
        </p:txBody>
      </p:sp>
      <p:sp>
        <p:nvSpPr>
          <p:cNvPr id="247813" name="Slide Number Placeholder 4"/>
          <p:cNvSpPr>
            <a:spLocks noGrp="1"/>
          </p:cNvSpPr>
          <p:nvPr>
            <p:ph type="sldNum" sz="quarter" idx="5"/>
          </p:nvPr>
        </p:nvSpPr>
        <p:spPr/>
        <p:txBody>
          <a:bodyPr/>
          <a:lstStyle/>
          <a:p>
            <a:pPr defTabSz="948507">
              <a:defRPr/>
            </a:pPr>
            <a:fld id="{B4B54B1E-5E0E-4D4E-8F4F-C99C8F2F4AFD}" type="slidenum">
              <a:rPr lang="en-US" sz="1200">
                <a:solidFill>
                  <a:prstClr val="black"/>
                </a:solidFill>
                <a:latin typeface="Calibri"/>
              </a:rPr>
              <a:pPr defTabSz="948507">
                <a:defRPr/>
              </a:pPr>
              <a:t>71</a:t>
            </a:fld>
            <a:endParaRPr lang="en-US" sz="1200">
              <a:solidFill>
                <a:prstClr val="black"/>
              </a:solidFill>
              <a:latin typeface="Calibri"/>
            </a:endParaRPr>
          </a:p>
        </p:txBody>
      </p:sp>
    </p:spTree>
    <p:extLst>
      <p:ext uri="{BB962C8B-B14F-4D97-AF65-F5344CB8AC3E}">
        <p14:creationId xmlns:p14="http://schemas.microsoft.com/office/powerpoint/2010/main" val="4119966632"/>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081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600">
                <a:solidFill>
                  <a:schemeClr val="tx1"/>
                </a:solidFill>
                <a:latin typeface="Times New Roman" pitchFamily="18" charset="0"/>
              </a:defRPr>
            </a:lvl1pPr>
            <a:lvl2pPr marL="829974" indent="-319220" eaLnBrk="0" hangingPunct="0">
              <a:defRPr sz="2600">
                <a:solidFill>
                  <a:schemeClr val="tx1"/>
                </a:solidFill>
                <a:latin typeface="Times New Roman" pitchFamily="18" charset="0"/>
              </a:defRPr>
            </a:lvl2pPr>
            <a:lvl3pPr marL="1276883" indent="-255376" eaLnBrk="0" hangingPunct="0">
              <a:defRPr sz="2600">
                <a:solidFill>
                  <a:schemeClr val="tx1"/>
                </a:solidFill>
                <a:latin typeface="Times New Roman" pitchFamily="18" charset="0"/>
              </a:defRPr>
            </a:lvl3pPr>
            <a:lvl4pPr marL="1787636" indent="-255376" eaLnBrk="0" hangingPunct="0">
              <a:defRPr sz="2600">
                <a:solidFill>
                  <a:schemeClr val="tx1"/>
                </a:solidFill>
                <a:latin typeface="Times New Roman" pitchFamily="18" charset="0"/>
              </a:defRPr>
            </a:lvl4pPr>
            <a:lvl5pPr marL="2298389" indent="-255376" eaLnBrk="0" hangingPunct="0">
              <a:defRPr sz="2600">
                <a:solidFill>
                  <a:schemeClr val="tx1"/>
                </a:solidFill>
                <a:latin typeface="Times New Roman" pitchFamily="18" charset="0"/>
              </a:defRPr>
            </a:lvl5pPr>
            <a:lvl6pPr marL="2809143" indent="-255376" eaLnBrk="0" fontAlgn="base" hangingPunct="0">
              <a:spcBef>
                <a:spcPct val="0"/>
              </a:spcBef>
              <a:spcAft>
                <a:spcPct val="0"/>
              </a:spcAft>
              <a:defRPr sz="2600">
                <a:solidFill>
                  <a:schemeClr val="tx1"/>
                </a:solidFill>
                <a:latin typeface="Times New Roman" pitchFamily="18" charset="0"/>
              </a:defRPr>
            </a:lvl6pPr>
            <a:lvl7pPr marL="3319895" indent="-255376" eaLnBrk="0" fontAlgn="base" hangingPunct="0">
              <a:spcBef>
                <a:spcPct val="0"/>
              </a:spcBef>
              <a:spcAft>
                <a:spcPct val="0"/>
              </a:spcAft>
              <a:defRPr sz="2600">
                <a:solidFill>
                  <a:schemeClr val="tx1"/>
                </a:solidFill>
                <a:latin typeface="Times New Roman" pitchFamily="18" charset="0"/>
              </a:defRPr>
            </a:lvl7pPr>
            <a:lvl8pPr marL="3830649" indent="-255376" eaLnBrk="0" fontAlgn="base" hangingPunct="0">
              <a:spcBef>
                <a:spcPct val="0"/>
              </a:spcBef>
              <a:spcAft>
                <a:spcPct val="0"/>
              </a:spcAft>
              <a:defRPr sz="2600">
                <a:solidFill>
                  <a:schemeClr val="tx1"/>
                </a:solidFill>
                <a:latin typeface="Times New Roman" pitchFamily="18" charset="0"/>
              </a:defRPr>
            </a:lvl8pPr>
            <a:lvl9pPr marL="4341403" indent="-255376" eaLnBrk="0" fontAlgn="base" hangingPunct="0">
              <a:spcBef>
                <a:spcPct val="0"/>
              </a:spcBef>
              <a:spcAft>
                <a:spcPct val="0"/>
              </a:spcAft>
              <a:defRPr sz="2600">
                <a:solidFill>
                  <a:schemeClr val="tx1"/>
                </a:solidFill>
                <a:latin typeface="Times New Roman" pitchFamily="18" charset="0"/>
              </a:defRPr>
            </a:lvl9pPr>
          </a:lstStyle>
          <a:p>
            <a:pPr eaLnBrk="1" hangingPunct="1"/>
            <a:fld id="{CEB75143-B810-4467-B3F7-B829CB5BE84A}" type="slidenum">
              <a:rPr lang="en-US" sz="1300"/>
              <a:pPr eaLnBrk="1" hangingPunct="1"/>
              <a:t>72</a:t>
            </a:fld>
            <a:endParaRPr lang="en-US" sz="1300"/>
          </a:p>
        </p:txBody>
      </p:sp>
      <p:sp>
        <p:nvSpPr>
          <p:cNvPr id="290819" name="Rectangle 7"/>
          <p:cNvSpPr txBox="1">
            <a:spLocks noGrp="1" noChangeArrowheads="1"/>
          </p:cNvSpPr>
          <p:nvPr/>
        </p:nvSpPr>
        <p:spPr bwMode="auto">
          <a:xfrm>
            <a:off x="4421632" y="9603450"/>
            <a:ext cx="3381248" cy="500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01783" tIns="50891" rIns="101783" bIns="50891" anchor="b"/>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eaLnBrk="1" hangingPunct="1"/>
            <a:fld id="{BAC57BA4-783E-46DC-9EE6-D0C57C3B05DB}" type="slidenum">
              <a:rPr lang="en-US" sz="1300"/>
              <a:pPr algn="r" eaLnBrk="1" hangingPunct="1"/>
              <a:t>72</a:t>
            </a:fld>
            <a:endParaRPr lang="en-US" sz="1300"/>
          </a:p>
        </p:txBody>
      </p:sp>
      <p:sp>
        <p:nvSpPr>
          <p:cNvPr id="290820" name="Slide Image Placeholder 1"/>
          <p:cNvSpPr>
            <a:spLocks noGrp="1" noRot="1" noChangeAspect="1" noTextEdit="1"/>
          </p:cNvSpPr>
          <p:nvPr>
            <p:ph type="sldImg"/>
          </p:nvPr>
        </p:nvSpPr>
        <p:spPr>
          <a:xfrm>
            <a:off x="1338263" y="744538"/>
            <a:ext cx="4956175" cy="3717925"/>
          </a:xfrm>
          <a:ln/>
        </p:spPr>
      </p:sp>
      <p:sp>
        <p:nvSpPr>
          <p:cNvPr id="29082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b="1" dirty="0" err="1"/>
              <a:t>ummary</a:t>
            </a:r>
            <a:r>
              <a:rPr lang="en-US" b="1" dirty="0"/>
              <a:t>: The Noxious Nine in Diabetes Pathophysiology</a:t>
            </a:r>
          </a:p>
          <a:p>
            <a:r>
              <a:rPr lang="en-US" dirty="0"/>
              <a:t>Ralph A. DeFronzo expanded his earlier conceptual model of diabetes—known as the </a:t>
            </a:r>
            <a:r>
              <a:rPr lang="en-US" i="1" dirty="0"/>
              <a:t>Ominous Octet</a:t>
            </a:r>
            <a:r>
              <a:rPr lang="en-US" dirty="0"/>
              <a:t>—to include a ninth element: </a:t>
            </a:r>
            <a:r>
              <a:rPr lang="en-US" b="1" dirty="0"/>
              <a:t>hypercortisolism</a:t>
            </a:r>
            <a:r>
              <a:rPr lang="en-US" dirty="0"/>
              <a:t>. This updated framework is referred to as the </a:t>
            </a:r>
            <a:r>
              <a:rPr lang="en-US" b="1" dirty="0"/>
              <a:t>Noxious Nine</a:t>
            </a:r>
            <a:r>
              <a:rPr lang="en-US" dirty="0"/>
              <a:t>, highlighting the important role of cortisol dysregulation in difficult-to-control type 2 diabetes </a:t>
            </a:r>
            <a:r>
              <a:rPr lang="en-US" dirty="0">
                <a:hlinkClick r:id="rId3"/>
              </a:rPr>
              <a:t>currentsciencedaily.com+8HCP Live+8HCP Live+8</a:t>
            </a:r>
            <a:r>
              <a:rPr lang="en-US" dirty="0"/>
              <a:t>.</a:t>
            </a:r>
          </a:p>
          <a:p>
            <a:r>
              <a:rPr lang="en-US" dirty="0"/>
              <a:t>Recent research, including the CATALYST trial, shows that </a:t>
            </a:r>
            <a:r>
              <a:rPr lang="en-US" b="1" dirty="0"/>
              <a:t>about 24% of patients with difficult-to-control T2D</a:t>
            </a:r>
            <a:r>
              <a:rPr lang="en-US" dirty="0"/>
              <a:t> have underlying hypercortisolism. Treating this condition with </a:t>
            </a:r>
            <a:r>
              <a:rPr lang="en-US" b="1" dirty="0"/>
              <a:t>mifepristone</a:t>
            </a:r>
            <a:r>
              <a:rPr lang="en-US" dirty="0"/>
              <a:t>, a glucocorticoid receptor antagonist, led to significant improvements in HbA1c—averaging around a </a:t>
            </a:r>
            <a:r>
              <a:rPr lang="en-US" b="1" dirty="0"/>
              <a:t>1.5% reduction</a:t>
            </a:r>
            <a:r>
              <a:rPr lang="en-US" dirty="0"/>
              <a:t> </a:t>
            </a:r>
            <a:r>
              <a:rPr lang="en-US" dirty="0">
                <a:hlinkClick r:id="rId3"/>
              </a:rPr>
              <a:t>pmc.ncbi.nlm.nih.gov+3HCP Live+3medscape.com+3</a:t>
            </a:r>
            <a:r>
              <a:rPr lang="en-US" dirty="0"/>
              <a:t>.</a:t>
            </a:r>
          </a:p>
          <a:p>
            <a:r>
              <a:rPr lang="en-US" dirty="0"/>
              <a:t>These findings emphasize the importance of recognizing hypercortisolism in T2D care and suggest that addressing it may help improve glycemic and metabolic control in a subset of patients.</a:t>
            </a:r>
          </a:p>
          <a:p>
            <a:endParaRPr lang="en-US" dirty="0"/>
          </a:p>
        </p:txBody>
      </p:sp>
      <p:sp>
        <p:nvSpPr>
          <p:cNvPr id="290822" name="Footer Placeholder 3"/>
          <p:cNvSpPr>
            <a:spLocks noGrp="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600">
                <a:solidFill>
                  <a:schemeClr val="tx1"/>
                </a:solidFill>
                <a:latin typeface="Times New Roman" pitchFamily="18" charset="0"/>
              </a:defRPr>
            </a:lvl1pPr>
            <a:lvl2pPr marL="829974" indent="-319220" eaLnBrk="0" hangingPunct="0">
              <a:defRPr sz="2600">
                <a:solidFill>
                  <a:schemeClr val="tx1"/>
                </a:solidFill>
                <a:latin typeface="Times New Roman" pitchFamily="18" charset="0"/>
              </a:defRPr>
            </a:lvl2pPr>
            <a:lvl3pPr marL="1276883" indent="-255376" eaLnBrk="0" hangingPunct="0">
              <a:defRPr sz="2600">
                <a:solidFill>
                  <a:schemeClr val="tx1"/>
                </a:solidFill>
                <a:latin typeface="Times New Roman" pitchFamily="18" charset="0"/>
              </a:defRPr>
            </a:lvl3pPr>
            <a:lvl4pPr marL="1787636" indent="-255376" eaLnBrk="0" hangingPunct="0">
              <a:defRPr sz="2600">
                <a:solidFill>
                  <a:schemeClr val="tx1"/>
                </a:solidFill>
                <a:latin typeface="Times New Roman" pitchFamily="18" charset="0"/>
              </a:defRPr>
            </a:lvl4pPr>
            <a:lvl5pPr marL="2298389" indent="-255376" eaLnBrk="0" hangingPunct="0">
              <a:defRPr sz="2600">
                <a:solidFill>
                  <a:schemeClr val="tx1"/>
                </a:solidFill>
                <a:latin typeface="Times New Roman" pitchFamily="18" charset="0"/>
              </a:defRPr>
            </a:lvl5pPr>
            <a:lvl6pPr marL="2809143" indent="-255376" eaLnBrk="0" fontAlgn="base" hangingPunct="0">
              <a:spcBef>
                <a:spcPct val="0"/>
              </a:spcBef>
              <a:spcAft>
                <a:spcPct val="0"/>
              </a:spcAft>
              <a:defRPr sz="2600">
                <a:solidFill>
                  <a:schemeClr val="tx1"/>
                </a:solidFill>
                <a:latin typeface="Times New Roman" pitchFamily="18" charset="0"/>
              </a:defRPr>
            </a:lvl6pPr>
            <a:lvl7pPr marL="3319895" indent="-255376" eaLnBrk="0" fontAlgn="base" hangingPunct="0">
              <a:spcBef>
                <a:spcPct val="0"/>
              </a:spcBef>
              <a:spcAft>
                <a:spcPct val="0"/>
              </a:spcAft>
              <a:defRPr sz="2600">
                <a:solidFill>
                  <a:schemeClr val="tx1"/>
                </a:solidFill>
                <a:latin typeface="Times New Roman" pitchFamily="18" charset="0"/>
              </a:defRPr>
            </a:lvl7pPr>
            <a:lvl8pPr marL="3830649" indent="-255376" eaLnBrk="0" fontAlgn="base" hangingPunct="0">
              <a:spcBef>
                <a:spcPct val="0"/>
              </a:spcBef>
              <a:spcAft>
                <a:spcPct val="0"/>
              </a:spcAft>
              <a:defRPr sz="2600">
                <a:solidFill>
                  <a:schemeClr val="tx1"/>
                </a:solidFill>
                <a:latin typeface="Times New Roman" pitchFamily="18" charset="0"/>
              </a:defRPr>
            </a:lvl8pPr>
            <a:lvl9pPr marL="4341403" indent="-255376" eaLnBrk="0" fontAlgn="base" hangingPunct="0">
              <a:spcBef>
                <a:spcPct val="0"/>
              </a:spcBef>
              <a:spcAft>
                <a:spcPct val="0"/>
              </a:spcAft>
              <a:defRPr sz="2600">
                <a:solidFill>
                  <a:schemeClr val="tx1"/>
                </a:solidFill>
                <a:latin typeface="Times New Roman" pitchFamily="18" charset="0"/>
              </a:defRPr>
            </a:lvl9pPr>
          </a:lstStyle>
          <a:p>
            <a:pPr eaLnBrk="1" hangingPunct="1"/>
            <a:r>
              <a:rPr lang="en-US" sz="1300"/>
              <a:t>Diabetes Educational Services© (530) 893 - 8635 </a:t>
            </a:r>
          </a:p>
        </p:txBody>
      </p:sp>
      <p:sp>
        <p:nvSpPr>
          <p:cNvPr id="290823" name="Slide Number Placeholder 4"/>
          <p:cNvSpPr txBox="1">
            <a:spLocks noGrp="1"/>
          </p:cNvSpPr>
          <p:nvPr/>
        </p:nvSpPr>
        <p:spPr bwMode="auto">
          <a:xfrm>
            <a:off x="4421632" y="9603450"/>
            <a:ext cx="3381248" cy="500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01783" tIns="50891" rIns="101783" bIns="50891" anchor="b"/>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eaLnBrk="1" hangingPunct="1"/>
            <a:fld id="{C388D57E-B763-4DF5-8799-4B6B40A9E5A7}" type="slidenum">
              <a:rPr lang="en-US" sz="1300"/>
              <a:pPr algn="r" eaLnBrk="1" hangingPunct="1"/>
              <a:t>72</a:t>
            </a:fld>
            <a:endParaRPr lang="en-US" sz="1300"/>
          </a:p>
        </p:txBody>
      </p:sp>
    </p:spTree>
    <p:extLst>
      <p:ext uri="{BB962C8B-B14F-4D97-AF65-F5344CB8AC3E}">
        <p14:creationId xmlns:p14="http://schemas.microsoft.com/office/powerpoint/2010/main" val="427919460"/>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B5E225C-EA32-49AA-BCE1-CBED354D9589}" type="slidenum">
              <a:rPr lang="en-US" smtClean="0"/>
              <a:t>74</a:t>
            </a:fld>
            <a:endParaRPr lang="en-US"/>
          </a:p>
        </p:txBody>
      </p:sp>
    </p:spTree>
    <p:extLst>
      <p:ext uri="{BB962C8B-B14F-4D97-AF65-F5344CB8AC3E}">
        <p14:creationId xmlns:p14="http://schemas.microsoft.com/office/powerpoint/2010/main" val="573660656"/>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D6BEEB-6A55-F23D-787B-4E06ECAADB8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8BE794E-5DBC-19B7-FA2D-D5C5D7DA34E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6C04C73-93CF-CEBA-8B0B-BDB1FDEAD051}"/>
              </a:ext>
            </a:extLst>
          </p:cNvPr>
          <p:cNvSpPr>
            <a:spLocks noGrp="1"/>
          </p:cNvSpPr>
          <p:nvPr>
            <p:ph type="body" idx="1"/>
          </p:nvPr>
        </p:nvSpPr>
        <p:spPr/>
        <p:txBody>
          <a:bodyPr/>
          <a:lstStyle/>
          <a:p>
            <a:r>
              <a:rPr lang="en-US" dirty="0"/>
              <a:t>ADA SOC</a:t>
            </a:r>
          </a:p>
        </p:txBody>
      </p:sp>
      <p:sp>
        <p:nvSpPr>
          <p:cNvPr id="4" name="Footer Placeholder 3">
            <a:extLst>
              <a:ext uri="{FF2B5EF4-FFF2-40B4-BE49-F238E27FC236}">
                <a16:creationId xmlns:a16="http://schemas.microsoft.com/office/drawing/2014/main" id="{D75F0C5C-2D5B-C05C-C3A9-E91DCAA20D2A}"/>
              </a:ext>
            </a:extLst>
          </p:cNvPr>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a:ln>
                  <a:noFill/>
                </a:ln>
                <a:solidFill>
                  <a:prstClr val="black"/>
                </a:solidFill>
                <a:effectLst/>
                <a:uLnTx/>
                <a:uFillTx/>
                <a:latin typeface="Calibri"/>
                <a:ea typeface="+mn-ea"/>
                <a:cs typeface="+mn-cs"/>
              </a:rPr>
              <a:t>Diabetes Educational Services© (530) 893 - 8635 </a:t>
            </a:r>
          </a:p>
        </p:txBody>
      </p:sp>
      <p:sp>
        <p:nvSpPr>
          <p:cNvPr id="5" name="Slide Number Placeholder 4">
            <a:extLst>
              <a:ext uri="{FF2B5EF4-FFF2-40B4-BE49-F238E27FC236}">
                <a16:creationId xmlns:a16="http://schemas.microsoft.com/office/drawing/2014/main" id="{556F8604-DC6D-BBBB-BBC2-8B96D5C47C7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233B0E3-6876-4E53-9EE0-6ED1EFDF6740}" type="slidenum">
              <a:rPr kumimoji="0" lang="en-US" sz="13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76</a:t>
            </a:fld>
            <a:endParaRPr kumimoji="0" lang="en-US" sz="13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531906410"/>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C74D7D-D203-3D55-79FC-667F30AD7A9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404C109-6780-A88F-333B-7357F5DEA90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18BE37B-7860-06B4-F142-4BEA2D5AB7E5}"/>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5F1094B8-22D0-1C16-0B1C-615E3409B11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B5E225C-EA32-49AA-BCE1-CBED354D9589}" type="slidenum">
              <a:rPr kumimoji="0" lang="en-US" sz="13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78</a:t>
            </a:fld>
            <a:endParaRPr kumimoji="0" lang="en-US" sz="13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934207143"/>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FED12F-60DE-F8C7-513D-9D30F8668A7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99E9FB4-98AB-2DDF-DADB-38B1C1B7CEA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2F28E14-27C8-7A31-6187-054822EBDC6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FE0856B-35EF-34C8-D3FB-991ABD298303}"/>
              </a:ext>
            </a:extLst>
          </p:cNvPr>
          <p:cNvSpPr>
            <a:spLocks noGrp="1"/>
          </p:cNvSpPr>
          <p:nvPr>
            <p:ph type="sldNum" sz="quarter" idx="5"/>
          </p:nvPr>
        </p:nvSpPr>
        <p:spPr/>
        <p:txBody>
          <a:bodyPr/>
          <a:lstStyle/>
          <a:p>
            <a:pPr marL="0" marR="0" lvl="0" indent="0" algn="r" defTabSz="948507" rtl="0" eaLnBrk="1" fontAlgn="auto" latinLnBrk="0" hangingPunct="1">
              <a:lnSpc>
                <a:spcPct val="100000"/>
              </a:lnSpc>
              <a:spcBef>
                <a:spcPts val="0"/>
              </a:spcBef>
              <a:spcAft>
                <a:spcPts val="0"/>
              </a:spcAft>
              <a:buClrTx/>
              <a:buSzTx/>
              <a:buFontTx/>
              <a:buNone/>
              <a:tabLst/>
              <a:defRPr/>
            </a:pPr>
            <a:fld id="{5B5E225C-EA32-49AA-BCE1-CBED354D9589}" type="slidenum">
              <a:rPr kumimoji="0" lang="en-US" sz="1300" b="0" i="0" u="none" strike="noStrike" kern="1200" cap="none" spc="0" normalizeH="0" baseline="0" noProof="0">
                <a:ln>
                  <a:noFill/>
                </a:ln>
                <a:solidFill>
                  <a:prstClr val="black"/>
                </a:solidFill>
                <a:effectLst/>
                <a:uLnTx/>
                <a:uFillTx/>
                <a:latin typeface="Calibri"/>
                <a:ea typeface="+mn-ea"/>
                <a:cs typeface="+mn-cs"/>
              </a:rPr>
              <a:pPr marL="0" marR="0" lvl="0" indent="0" algn="r" defTabSz="948507" rtl="0" eaLnBrk="1" fontAlgn="auto" latinLnBrk="0" hangingPunct="1">
                <a:lnSpc>
                  <a:spcPct val="100000"/>
                </a:lnSpc>
                <a:spcBef>
                  <a:spcPts val="0"/>
                </a:spcBef>
                <a:spcAft>
                  <a:spcPts val="0"/>
                </a:spcAft>
                <a:buClrTx/>
                <a:buSzTx/>
                <a:buFontTx/>
                <a:buNone/>
                <a:tabLst/>
                <a:defRPr/>
              </a:pPr>
              <a:t>79</a:t>
            </a:fld>
            <a:endParaRPr kumimoji="0" lang="en-US" sz="13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1740434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B5E225C-EA32-49AA-BCE1-CBED354D9589}" type="slidenum">
              <a:rPr lang="en-US" smtClean="0"/>
              <a:t>11</a:t>
            </a:fld>
            <a:endParaRPr lang="en-US"/>
          </a:p>
        </p:txBody>
      </p:sp>
    </p:spTree>
    <p:extLst>
      <p:ext uri="{BB962C8B-B14F-4D97-AF65-F5344CB8AC3E}">
        <p14:creationId xmlns:p14="http://schemas.microsoft.com/office/powerpoint/2010/main" val="200649158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C5C4DF-900A-3B5F-67FF-BAADB1AA338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F787F7D-840F-B577-408B-88AE4E61DF1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9870C2D-A42B-E901-6E6C-E39B28AAA688}"/>
              </a:ext>
            </a:extLst>
          </p:cNvPr>
          <p:cNvSpPr>
            <a:spLocks noGrp="1"/>
          </p:cNvSpPr>
          <p:nvPr>
            <p:ph type="body" idx="1"/>
          </p:nvPr>
        </p:nvSpPr>
        <p:spPr/>
        <p:txBody>
          <a:bodyPr/>
          <a:lstStyle/>
          <a:p>
            <a:endParaRPr lang="en-US" dirty="0"/>
          </a:p>
        </p:txBody>
      </p:sp>
      <p:sp>
        <p:nvSpPr>
          <p:cNvPr id="4" name="Footer Placeholder 3">
            <a:extLst>
              <a:ext uri="{FF2B5EF4-FFF2-40B4-BE49-F238E27FC236}">
                <a16:creationId xmlns:a16="http://schemas.microsoft.com/office/drawing/2014/main" id="{8305B285-8B07-E533-0EFE-7A8E9701A2FA}"/>
              </a:ext>
            </a:extLst>
          </p:cNvPr>
          <p:cNvSpPr>
            <a:spLocks noGrp="1"/>
          </p:cNvSpPr>
          <p:nvPr>
            <p:ph type="ftr" sz="quarter" idx="4"/>
          </p:nvPr>
        </p:nvSpPr>
        <p:spPr/>
        <p:txBody>
          <a:bodyPr/>
          <a:lstStyle/>
          <a:p>
            <a:pPr marL="0" marR="0" lvl="0" indent="0" algn="l" defTabSz="948507" rtl="0" eaLnBrk="0" fontAlgn="base" latinLnBrk="0" hangingPunct="0">
              <a:lnSpc>
                <a:spcPct val="100000"/>
              </a:lnSpc>
              <a:spcBef>
                <a:spcPct val="0"/>
              </a:spcBef>
              <a:spcAft>
                <a:spcPct val="0"/>
              </a:spcAft>
              <a:buClrTx/>
              <a:buSzTx/>
              <a:buFontTx/>
              <a:buNone/>
              <a:tabLst/>
              <a:defRPr/>
            </a:pPr>
            <a:r>
              <a:rPr kumimoji="0" lang="en-US" sz="1300" b="0" i="0" u="none" strike="noStrike" kern="1200" cap="none" spc="0" normalizeH="0" baseline="0" noProof="0">
                <a:ln>
                  <a:noFill/>
                </a:ln>
                <a:solidFill>
                  <a:srgbClr val="000000"/>
                </a:solidFill>
                <a:effectLst/>
                <a:uLnTx/>
                <a:uFillTx/>
                <a:latin typeface="Times New Roman" pitchFamily="18" charset="0"/>
                <a:ea typeface="+mn-ea"/>
                <a:cs typeface="+mn-cs"/>
              </a:rPr>
              <a:t>Diabetes Educational Services© (530) 893 - 8635 </a:t>
            </a:r>
          </a:p>
        </p:txBody>
      </p:sp>
      <p:sp>
        <p:nvSpPr>
          <p:cNvPr id="5" name="Slide Number Placeholder 4">
            <a:extLst>
              <a:ext uri="{FF2B5EF4-FFF2-40B4-BE49-F238E27FC236}">
                <a16:creationId xmlns:a16="http://schemas.microsoft.com/office/drawing/2014/main" id="{507DB696-E8A3-0E19-0C45-BF6626339796}"/>
              </a:ext>
            </a:extLst>
          </p:cNvPr>
          <p:cNvSpPr>
            <a:spLocks noGrp="1"/>
          </p:cNvSpPr>
          <p:nvPr>
            <p:ph type="sldNum" sz="quarter" idx="5"/>
          </p:nvPr>
        </p:nvSpPr>
        <p:spPr/>
        <p:txBody>
          <a:bodyPr/>
          <a:lstStyle/>
          <a:p>
            <a:pPr marL="0" marR="0" lvl="0" indent="0" algn="r" defTabSz="948507" rtl="0" eaLnBrk="0" fontAlgn="base" latinLnBrk="0" hangingPunct="0">
              <a:lnSpc>
                <a:spcPct val="100000"/>
              </a:lnSpc>
              <a:spcBef>
                <a:spcPct val="0"/>
              </a:spcBef>
              <a:spcAft>
                <a:spcPct val="0"/>
              </a:spcAft>
              <a:buClrTx/>
              <a:buSzTx/>
              <a:buFontTx/>
              <a:buNone/>
              <a:tabLst/>
              <a:defRPr/>
            </a:pPr>
            <a:fld id="{C233B0E3-6876-4E53-9EE0-6ED1EFDF6740}" type="slidenum">
              <a:rPr kumimoji="0" lang="en-US" sz="1300" b="0" i="0" u="none" strike="noStrike" kern="1200" cap="none" spc="0" normalizeH="0" baseline="0" noProof="0">
                <a:ln>
                  <a:noFill/>
                </a:ln>
                <a:solidFill>
                  <a:srgbClr val="000000"/>
                </a:solidFill>
                <a:effectLst/>
                <a:uLnTx/>
                <a:uFillTx/>
                <a:latin typeface="Times New Roman" pitchFamily="18" charset="0"/>
                <a:ea typeface="+mn-ea"/>
                <a:cs typeface="+mn-cs"/>
              </a:rPr>
              <a:pPr marL="0" marR="0" lvl="0" indent="0" algn="r" defTabSz="948507" rtl="0" eaLnBrk="0" fontAlgn="base" latinLnBrk="0" hangingPunct="0">
                <a:lnSpc>
                  <a:spcPct val="100000"/>
                </a:lnSpc>
                <a:spcBef>
                  <a:spcPct val="0"/>
                </a:spcBef>
                <a:spcAft>
                  <a:spcPct val="0"/>
                </a:spcAft>
                <a:buClrTx/>
                <a:buSzTx/>
                <a:buFontTx/>
                <a:buNone/>
                <a:tabLst/>
                <a:defRPr/>
              </a:pPr>
              <a:t>80</a:t>
            </a:fld>
            <a:endParaRPr kumimoji="0" lang="en-US" sz="1300" b="0" i="0" u="none" strike="noStrike" kern="1200" cap="none" spc="0" normalizeH="0" baseline="0" noProof="0">
              <a:ln>
                <a:noFill/>
              </a:ln>
              <a:solidFill>
                <a:srgbClr val="000000"/>
              </a:solidFill>
              <a:effectLst/>
              <a:uLnTx/>
              <a:uFillTx/>
              <a:latin typeface="Times New Roman" pitchFamily="18" charset="0"/>
              <a:ea typeface="+mn-ea"/>
              <a:cs typeface="+mn-cs"/>
            </a:endParaRPr>
          </a:p>
        </p:txBody>
      </p:sp>
    </p:spTree>
    <p:extLst>
      <p:ext uri="{BB962C8B-B14F-4D97-AF65-F5344CB8AC3E}">
        <p14:creationId xmlns:p14="http://schemas.microsoft.com/office/powerpoint/2010/main" val="3036907152"/>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6C8AA5-0CCA-068D-3775-852D62639F3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C79B2AB-D348-78CD-502E-004EE5A8445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6C60628-B5C2-9288-FD9A-CFEFE2DDB20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B3624FD1-2568-AC4A-2EB8-E1AB66F20FD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B5E225C-EA32-49AA-BCE1-CBED354D9589}" type="slidenum">
              <a:rPr kumimoji="0" lang="en-US" sz="13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81</a:t>
            </a:fld>
            <a:endParaRPr kumimoji="0" lang="en-US" sz="13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086641479"/>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B102C0-245B-73FA-0A82-D964F9F6147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CF3309F-4E32-8BA4-0708-266484D5D84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3FD005F-F010-5E21-9F83-09F96A1E84AC}"/>
              </a:ext>
            </a:extLst>
          </p:cNvPr>
          <p:cNvSpPr>
            <a:spLocks noGrp="1"/>
          </p:cNvSpPr>
          <p:nvPr>
            <p:ph type="body" idx="1"/>
          </p:nvPr>
        </p:nvSpPr>
        <p:spPr/>
        <p:txBody>
          <a:bodyPr/>
          <a:lstStyle/>
          <a:p>
            <a:endParaRPr lang="en-US" dirty="0"/>
          </a:p>
        </p:txBody>
      </p:sp>
      <p:sp>
        <p:nvSpPr>
          <p:cNvPr id="4" name="Footer Placeholder 3">
            <a:extLst>
              <a:ext uri="{FF2B5EF4-FFF2-40B4-BE49-F238E27FC236}">
                <a16:creationId xmlns:a16="http://schemas.microsoft.com/office/drawing/2014/main" id="{48FA0DBF-F70B-1C47-93EA-6B3CF16D91D9}"/>
              </a:ext>
            </a:extLst>
          </p:cNvPr>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a:ln>
                  <a:noFill/>
                </a:ln>
                <a:solidFill>
                  <a:prstClr val="black"/>
                </a:solidFill>
                <a:effectLst/>
                <a:uLnTx/>
                <a:uFillTx/>
                <a:latin typeface="Calibri"/>
                <a:ea typeface="+mn-ea"/>
                <a:cs typeface="+mn-cs"/>
              </a:rPr>
              <a:t>Diabetes Educational Services© (530) 893 - 8635 </a:t>
            </a:r>
          </a:p>
        </p:txBody>
      </p:sp>
      <p:sp>
        <p:nvSpPr>
          <p:cNvPr id="5" name="Slide Number Placeholder 4">
            <a:extLst>
              <a:ext uri="{FF2B5EF4-FFF2-40B4-BE49-F238E27FC236}">
                <a16:creationId xmlns:a16="http://schemas.microsoft.com/office/drawing/2014/main" id="{EAEF1526-A931-CEA5-ABA0-62DBF56C7A5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233B0E3-6876-4E53-9EE0-6ED1EFDF6740}" type="slidenum">
              <a:rPr kumimoji="0" lang="en-US" sz="13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82</a:t>
            </a:fld>
            <a:endParaRPr kumimoji="0" lang="en-US" sz="13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290815732"/>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F92EF2-ECE2-CE51-57EA-6ADC41925F2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20633C3-FDE1-B388-2489-81927F1070B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3209D67-E4F9-A8C8-7E72-76C4EFB651F3}"/>
              </a:ext>
            </a:extLst>
          </p:cNvPr>
          <p:cNvSpPr>
            <a:spLocks noGrp="1"/>
          </p:cNvSpPr>
          <p:nvPr>
            <p:ph type="body" idx="1"/>
          </p:nvPr>
        </p:nvSpPr>
        <p:spPr/>
        <p:txBody>
          <a:bodyPr/>
          <a:lstStyle/>
          <a:p>
            <a:r>
              <a:rPr lang="en-US" dirty="0"/>
              <a:t>Lower glucose limits do not apply to individuals with t2DM treated with nutrition alone. Aim for less stringent goals if these cannot be achieved without significant hypoglycemia, based on clinical experience and individualization of care</a:t>
            </a:r>
          </a:p>
          <a:p>
            <a:endParaRPr lang="en-US" dirty="0"/>
          </a:p>
          <a:p>
            <a:r>
              <a:rPr lang="en-US" dirty="0"/>
              <a:t>* Optimal goal includes either a 1 hour post-prandial glucose level or 2 hour post-prandial glucose level within column of type of diabetes </a:t>
            </a:r>
          </a:p>
        </p:txBody>
      </p:sp>
      <p:sp>
        <p:nvSpPr>
          <p:cNvPr id="4" name="Slide Number Placeholder 3">
            <a:extLst>
              <a:ext uri="{FF2B5EF4-FFF2-40B4-BE49-F238E27FC236}">
                <a16:creationId xmlns:a16="http://schemas.microsoft.com/office/drawing/2014/main" id="{BBF55935-A92E-617C-122A-ED5BAE9CA890}"/>
              </a:ext>
            </a:extLst>
          </p:cNvPr>
          <p:cNvSpPr>
            <a:spLocks noGrp="1"/>
          </p:cNvSpPr>
          <p:nvPr>
            <p:ph type="sldNum" sz="quarter" idx="5"/>
          </p:nvPr>
        </p:nvSpPr>
        <p:spPr/>
        <p:txBody>
          <a:bodyPr/>
          <a:lstStyle/>
          <a:p>
            <a:pPr marL="0" marR="0" lvl="0" indent="0" algn="r" defTabSz="966529" rtl="0" eaLnBrk="1" fontAlgn="auto" latinLnBrk="0" hangingPunct="1">
              <a:lnSpc>
                <a:spcPct val="100000"/>
              </a:lnSpc>
              <a:spcBef>
                <a:spcPts val="0"/>
              </a:spcBef>
              <a:spcAft>
                <a:spcPts val="0"/>
              </a:spcAft>
              <a:buClrTx/>
              <a:buSzTx/>
              <a:buFontTx/>
              <a:buNone/>
              <a:tabLst/>
              <a:defRPr/>
            </a:pPr>
            <a:fld id="{D9D80B6D-73B6-435B-96BB-7157B68DC47B}" type="slidenum">
              <a:rPr kumimoji="0" lang="en-US" sz="13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r" defTabSz="966529" rtl="0" eaLnBrk="1" fontAlgn="auto" latinLnBrk="0" hangingPunct="1">
                <a:lnSpc>
                  <a:spcPct val="100000"/>
                </a:lnSpc>
                <a:spcBef>
                  <a:spcPts val="0"/>
                </a:spcBef>
                <a:spcAft>
                  <a:spcPts val="0"/>
                </a:spcAft>
                <a:buClrTx/>
                <a:buSzTx/>
                <a:buFontTx/>
                <a:buNone/>
                <a:tabLst/>
                <a:defRPr/>
              </a:pPr>
              <a:t>83</a:t>
            </a:fld>
            <a:endParaRPr kumimoji="0" lang="en-US" sz="13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522361055"/>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6A408C-CBD0-D383-F340-C3B0964F43F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C7048E9-1C5F-785B-E4A6-21FC519A4A35}"/>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9FD4A8B1-C48E-4077-02DE-C1489C383336}"/>
              </a:ext>
            </a:extLst>
          </p:cNvPr>
          <p:cNvSpPr>
            <a:spLocks noGrp="1"/>
          </p:cNvSpPr>
          <p:nvPr>
            <p:ph type="body" idx="1"/>
          </p:nvPr>
        </p:nvSpPr>
        <p:spPr/>
        <p:txBody>
          <a:bodyPr/>
          <a:lstStyle/>
          <a:p>
            <a:endParaRPr lang="en-US" sz="1100" dirty="0">
              <a:solidFill>
                <a:srgbClr val="000000"/>
              </a:solidFill>
              <a:latin typeface="Calibri" panose="020F0502020204030204" pitchFamily="34" charset="0"/>
            </a:endParaRPr>
          </a:p>
        </p:txBody>
      </p:sp>
      <p:sp>
        <p:nvSpPr>
          <p:cNvPr id="4" name="Slide Number Placeholder 3">
            <a:extLst>
              <a:ext uri="{FF2B5EF4-FFF2-40B4-BE49-F238E27FC236}">
                <a16:creationId xmlns:a16="http://schemas.microsoft.com/office/drawing/2014/main" id="{B3B01AB0-4032-E402-AE32-CC4EC4FA50F9}"/>
              </a:ext>
            </a:extLst>
          </p:cNvPr>
          <p:cNvSpPr>
            <a:spLocks noGrp="1"/>
          </p:cNvSpPr>
          <p:nvPr>
            <p:ph type="sldNum" sz="quarter" idx="5"/>
          </p:nvPr>
        </p:nvSpPr>
        <p:spPr/>
        <p:txBody>
          <a:bodyPr/>
          <a:lstStyle/>
          <a:p>
            <a:pPr marL="0" marR="0" lvl="0" indent="0" algn="r" defTabSz="948507" rtl="0" eaLnBrk="1" fontAlgn="auto" latinLnBrk="0" hangingPunct="1">
              <a:lnSpc>
                <a:spcPct val="100000"/>
              </a:lnSpc>
              <a:spcBef>
                <a:spcPts val="0"/>
              </a:spcBef>
              <a:spcAft>
                <a:spcPts val="0"/>
              </a:spcAft>
              <a:buClrTx/>
              <a:buSzTx/>
              <a:buFontTx/>
              <a:buNone/>
              <a:tabLst/>
              <a:defRPr/>
            </a:pPr>
            <a:fld id="{65B6AC00-C10F-4BC8-ADAC-4E2F21738A1D}"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Arial" pitchFamily="34" charset="0"/>
              </a:rPr>
              <a:pPr marL="0" marR="0" lvl="0" indent="0" algn="r" defTabSz="948507" rtl="0" eaLnBrk="1" fontAlgn="auto" latinLnBrk="0" hangingPunct="1">
                <a:lnSpc>
                  <a:spcPct val="100000"/>
                </a:lnSpc>
                <a:spcBef>
                  <a:spcPts val="0"/>
                </a:spcBef>
                <a:spcAft>
                  <a:spcPts val="0"/>
                </a:spcAft>
                <a:buClrTx/>
                <a:buSzTx/>
                <a:buFontTx/>
                <a:buNone/>
                <a:tabLst/>
                <a:defRPr/>
              </a:pPr>
              <a:t>84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Arial" pitchFamily="34" charset="0"/>
            </a:endParaRPr>
          </a:p>
        </p:txBody>
      </p:sp>
    </p:spTree>
    <p:extLst>
      <p:ext uri="{BB962C8B-B14F-4D97-AF65-F5344CB8AC3E}">
        <p14:creationId xmlns:p14="http://schemas.microsoft.com/office/powerpoint/2010/main" val="1937530620"/>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E795CB-0F8C-2345-96AC-0E39AC101D7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A8623F0-CA0F-1C37-800C-22F065E5554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D143D72-0FF6-F349-6A27-67345D2A981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10D3F5D-BF26-5044-91A6-BBB52495864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B5E225C-EA32-49AA-BCE1-CBED354D9589}" type="slidenum">
              <a:rPr kumimoji="0" lang="en-US" sz="13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85</a:t>
            </a:fld>
            <a:endParaRPr kumimoji="0" lang="en-US" sz="13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32203758"/>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F52766-2B2A-6EFF-98A8-9A83EE3F236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26F6BEE-90AB-8CDE-594B-8E2DF5EEC0B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D8D17B1-E188-1487-A381-79C21B78710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EE72481-2492-7C0F-014D-057E8A05728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B5E225C-EA32-49AA-BCE1-CBED354D9589}" type="slidenum">
              <a:rPr kumimoji="0" lang="en-US" sz="13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86</a:t>
            </a:fld>
            <a:endParaRPr kumimoji="0" lang="en-US" sz="13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699617036"/>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B5E225C-EA32-49AA-BCE1-CBED354D9589}" type="slidenum">
              <a:rPr lang="en-US" smtClean="0"/>
              <a:t>89</a:t>
            </a:fld>
            <a:endParaRPr lang="en-US"/>
          </a:p>
        </p:txBody>
      </p:sp>
    </p:spTree>
    <p:extLst>
      <p:ext uri="{BB962C8B-B14F-4D97-AF65-F5344CB8AC3E}">
        <p14:creationId xmlns:p14="http://schemas.microsoft.com/office/powerpoint/2010/main" val="2582017979"/>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B5E225C-EA32-49AA-BCE1-CBED354D9589}" type="slidenum">
              <a:rPr lang="en-US" smtClean="0"/>
              <a:t>90</a:t>
            </a:fld>
            <a:endParaRPr lang="en-US"/>
          </a:p>
        </p:txBody>
      </p:sp>
    </p:spTree>
    <p:extLst>
      <p:ext uri="{BB962C8B-B14F-4D97-AF65-F5344CB8AC3E}">
        <p14:creationId xmlns:p14="http://schemas.microsoft.com/office/powerpoint/2010/main" val="1931822905"/>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B5E225C-EA32-49AA-BCE1-CBED354D9589}" type="slidenum">
              <a:rPr lang="en-US" smtClean="0"/>
              <a:t>91</a:t>
            </a:fld>
            <a:endParaRPr lang="en-US"/>
          </a:p>
        </p:txBody>
      </p:sp>
    </p:spTree>
    <p:extLst>
      <p:ext uri="{BB962C8B-B14F-4D97-AF65-F5344CB8AC3E}">
        <p14:creationId xmlns:p14="http://schemas.microsoft.com/office/powerpoint/2010/main" val="285317135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B5E225C-EA32-49AA-BCE1-CBED354D9589}" type="slidenum">
              <a:rPr lang="en-US" smtClean="0"/>
              <a:t>15</a:t>
            </a:fld>
            <a:endParaRPr lang="en-US"/>
          </a:p>
        </p:txBody>
      </p:sp>
    </p:spTree>
    <p:extLst>
      <p:ext uri="{BB962C8B-B14F-4D97-AF65-F5344CB8AC3E}">
        <p14:creationId xmlns:p14="http://schemas.microsoft.com/office/powerpoint/2010/main" val="1918571649"/>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B5E225C-EA32-49AA-BCE1-CBED354D9589}" type="slidenum">
              <a:rPr lang="en-US" smtClean="0"/>
              <a:t>93</a:t>
            </a:fld>
            <a:endParaRPr lang="en-US"/>
          </a:p>
        </p:txBody>
      </p:sp>
    </p:spTree>
    <p:extLst>
      <p:ext uri="{BB962C8B-B14F-4D97-AF65-F5344CB8AC3E}">
        <p14:creationId xmlns:p14="http://schemas.microsoft.com/office/powerpoint/2010/main" val="2089494465"/>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B5E225C-EA32-49AA-BCE1-CBED354D9589}" type="slidenum">
              <a:rPr lang="en-US" smtClean="0"/>
              <a:t>98</a:t>
            </a:fld>
            <a:endParaRPr lang="en-US"/>
          </a:p>
        </p:txBody>
      </p:sp>
    </p:spTree>
    <p:extLst>
      <p:ext uri="{BB962C8B-B14F-4D97-AF65-F5344CB8AC3E}">
        <p14:creationId xmlns:p14="http://schemas.microsoft.com/office/powerpoint/2010/main" val="3399049646"/>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AF3574-296E-C362-AB02-BD2E654943AA}"/>
            </a:ext>
          </a:extLst>
        </p:cNvPr>
        <p:cNvGrpSpPr/>
        <p:nvPr/>
      </p:nvGrpSpPr>
      <p:grpSpPr>
        <a:xfrm>
          <a:off x="0" y="0"/>
          <a:ext cx="0" cy="0"/>
          <a:chOff x="0" y="0"/>
          <a:chExt cx="0" cy="0"/>
        </a:xfrm>
      </p:grpSpPr>
      <p:sp>
        <p:nvSpPr>
          <p:cNvPr id="51202" name="Slide Image Placeholder 1">
            <a:extLst>
              <a:ext uri="{FF2B5EF4-FFF2-40B4-BE49-F238E27FC236}">
                <a16:creationId xmlns:a16="http://schemas.microsoft.com/office/drawing/2014/main" id="{F0803E21-0C8D-5D4D-9B01-B820328F45E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03" name="Notes Placeholder 2">
            <a:extLst>
              <a:ext uri="{FF2B5EF4-FFF2-40B4-BE49-F238E27FC236}">
                <a16:creationId xmlns:a16="http://schemas.microsoft.com/office/drawing/2014/main" id="{3858E0E4-8ADE-7FAF-952A-B2FF0490E96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Answer: D Metformin</a:t>
            </a:r>
          </a:p>
        </p:txBody>
      </p:sp>
      <p:sp>
        <p:nvSpPr>
          <p:cNvPr id="51204" name="Slide Number Placeholder 3">
            <a:extLst>
              <a:ext uri="{FF2B5EF4-FFF2-40B4-BE49-F238E27FC236}">
                <a16:creationId xmlns:a16="http://schemas.microsoft.com/office/drawing/2014/main" id="{E8F18B2F-C915-5926-E681-2096DD53D58C}"/>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813477" indent="-312876">
              <a:spcBef>
                <a:spcPct val="30000"/>
              </a:spcBef>
              <a:defRPr sz="1200">
                <a:solidFill>
                  <a:schemeClr val="tx1"/>
                </a:solidFill>
                <a:latin typeface="Calibri" panose="020F0502020204030204" pitchFamily="34" charset="0"/>
              </a:defRPr>
            </a:lvl2pPr>
            <a:lvl3pPr marL="1253150" indent="-250300">
              <a:spcBef>
                <a:spcPct val="30000"/>
              </a:spcBef>
              <a:defRPr sz="1200">
                <a:solidFill>
                  <a:schemeClr val="tx1"/>
                </a:solidFill>
                <a:latin typeface="Calibri" panose="020F0502020204030204" pitchFamily="34" charset="0"/>
              </a:defRPr>
            </a:lvl3pPr>
            <a:lvl4pPr marL="1753751" indent="-250300">
              <a:spcBef>
                <a:spcPct val="30000"/>
              </a:spcBef>
              <a:defRPr sz="1200">
                <a:solidFill>
                  <a:schemeClr val="tx1"/>
                </a:solidFill>
                <a:latin typeface="Calibri" panose="020F0502020204030204" pitchFamily="34" charset="0"/>
              </a:defRPr>
            </a:lvl4pPr>
            <a:lvl5pPr marL="2255998" indent="-250300">
              <a:spcBef>
                <a:spcPct val="30000"/>
              </a:spcBef>
              <a:defRPr sz="1200">
                <a:solidFill>
                  <a:schemeClr val="tx1"/>
                </a:solidFill>
                <a:latin typeface="Calibri" panose="020F0502020204030204" pitchFamily="34" charset="0"/>
              </a:defRPr>
            </a:lvl5pPr>
            <a:lvl6pPr marL="2730251" indent="-250300" eaLnBrk="0" fontAlgn="base" hangingPunct="0">
              <a:spcBef>
                <a:spcPct val="30000"/>
              </a:spcBef>
              <a:spcAft>
                <a:spcPct val="0"/>
              </a:spcAft>
              <a:defRPr sz="1200">
                <a:solidFill>
                  <a:schemeClr val="tx1"/>
                </a:solidFill>
                <a:latin typeface="Calibri" panose="020F0502020204030204" pitchFamily="34" charset="0"/>
              </a:defRPr>
            </a:lvl6pPr>
            <a:lvl7pPr marL="3204505" indent="-250300" eaLnBrk="0" fontAlgn="base" hangingPunct="0">
              <a:spcBef>
                <a:spcPct val="30000"/>
              </a:spcBef>
              <a:spcAft>
                <a:spcPct val="0"/>
              </a:spcAft>
              <a:defRPr sz="1200">
                <a:solidFill>
                  <a:schemeClr val="tx1"/>
                </a:solidFill>
                <a:latin typeface="Calibri" panose="020F0502020204030204" pitchFamily="34" charset="0"/>
              </a:defRPr>
            </a:lvl7pPr>
            <a:lvl8pPr marL="3678759" indent="-250300" eaLnBrk="0" fontAlgn="base" hangingPunct="0">
              <a:spcBef>
                <a:spcPct val="30000"/>
              </a:spcBef>
              <a:spcAft>
                <a:spcPct val="0"/>
              </a:spcAft>
              <a:defRPr sz="1200">
                <a:solidFill>
                  <a:schemeClr val="tx1"/>
                </a:solidFill>
                <a:latin typeface="Calibri" panose="020F0502020204030204" pitchFamily="34" charset="0"/>
              </a:defRPr>
            </a:lvl8pPr>
            <a:lvl9pPr marL="4153012" indent="-250300" eaLnBrk="0" fontAlgn="base" hangingPunct="0">
              <a:spcBef>
                <a:spcPct val="30000"/>
              </a:spcBef>
              <a:spcAft>
                <a:spcPct val="0"/>
              </a:spcAft>
              <a:defRPr sz="1200">
                <a:solidFill>
                  <a:schemeClr val="tx1"/>
                </a:solidFill>
                <a:latin typeface="Calibri" panose="020F0502020204030204" pitchFamily="34" charset="0"/>
              </a:defRPr>
            </a:lvl9pPr>
          </a:lstStyle>
          <a:p>
            <a:pPr marL="0" marR="0" lvl="0" indent="0" algn="r" defTabSz="914400" rtl="0" eaLnBrk="1" fontAlgn="auto" latinLnBrk="0" hangingPunct="1">
              <a:lnSpc>
                <a:spcPct val="100000"/>
              </a:lnSpc>
              <a:spcBef>
                <a:spcPct val="0"/>
              </a:spcBef>
              <a:spcAft>
                <a:spcPts val="0"/>
              </a:spcAft>
              <a:buClrTx/>
              <a:buSzTx/>
              <a:buFontTx/>
              <a:buNone/>
              <a:tabLst/>
              <a:defRPr/>
            </a:pPr>
            <a:fld id="{34EE9CE3-29FF-4B26-9974-ED636054637D}" type="slidenum">
              <a:rPr kumimoji="0" lang="en-US" altLang="en-US" sz="1300" b="0" i="0" u="none" strike="noStrike" kern="1200" cap="none" spc="0" normalizeH="0" baseline="0" noProof="0">
                <a:ln>
                  <a:noFill/>
                </a:ln>
                <a:solidFill>
                  <a:prstClr val="black"/>
                </a:solidFill>
                <a:effectLst/>
                <a:uLnTx/>
                <a:uFillTx/>
                <a:latin typeface="Calibri" panose="020F0502020204030204" pitchFamily="34" charset="0"/>
                <a:ea typeface="+mn-ea"/>
                <a:cs typeface="+mn-cs"/>
              </a:rPr>
              <a:pPr marL="0" marR="0" lvl="0" indent="0" algn="r" defTabSz="914400" rtl="0" eaLnBrk="1" fontAlgn="auto" latinLnBrk="0" hangingPunct="1">
                <a:lnSpc>
                  <a:spcPct val="100000"/>
                </a:lnSpc>
                <a:spcBef>
                  <a:spcPct val="0"/>
                </a:spcBef>
                <a:spcAft>
                  <a:spcPts val="0"/>
                </a:spcAft>
                <a:buClrTx/>
                <a:buSzTx/>
                <a:buFontTx/>
                <a:buNone/>
                <a:tabLst/>
                <a:defRPr/>
              </a:pPr>
              <a:t>99</a:t>
            </a:fld>
            <a:endParaRPr kumimoji="0" lang="en-US" altLang="en-US" sz="13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3987799725"/>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hlinkClick r:id="rId3"/>
              </a:rPr>
              <a:t>KFF Health Tracking Poll May 2024: The Public’s Use and Views of GLP-1 Drugs | KFF</a:t>
            </a:r>
            <a:endParaRPr lang="en-US" dirty="0"/>
          </a:p>
          <a:p>
            <a:endParaRPr lang="en-US" dirty="0"/>
          </a:p>
          <a:p>
            <a:pPr defTabSz="948507" eaLnBrk="0" fontAlgn="base" hangingPunct="0">
              <a:spcBef>
                <a:spcPct val="30000"/>
              </a:spcBef>
              <a:spcAft>
                <a:spcPct val="0"/>
              </a:spcAft>
              <a:defRPr/>
            </a:pPr>
            <a:r>
              <a:rPr lang="en-US" dirty="0"/>
              <a:t>12% (1 in 8 adults) said they have taken a GLP-1 agonist including 43% of people with diabetes </a:t>
            </a:r>
          </a:p>
          <a:p>
            <a:endParaRPr lang="en-US" dirty="0"/>
          </a:p>
        </p:txBody>
      </p:sp>
      <p:sp>
        <p:nvSpPr>
          <p:cNvPr id="4" name="Slide Number Placeholder 3"/>
          <p:cNvSpPr>
            <a:spLocks noGrp="1"/>
          </p:cNvSpPr>
          <p:nvPr>
            <p:ph type="sldNum" sz="quarter" idx="5"/>
          </p:nvPr>
        </p:nvSpPr>
        <p:spPr/>
        <p:txBody>
          <a:bodyPr/>
          <a:lstStyle/>
          <a:p>
            <a:pPr>
              <a:defRPr/>
            </a:pPr>
            <a:fld id="{F22A311E-4516-4077-A68F-F7810F54CAB0}" type="slidenum">
              <a:rPr lang="en-US" altLang="en-US" smtClean="0"/>
              <a:pPr>
                <a:defRPr/>
              </a:pPr>
              <a:t>100</a:t>
            </a:fld>
            <a:endParaRPr lang="en-US" altLang="en-US"/>
          </a:p>
        </p:txBody>
      </p:sp>
    </p:spTree>
    <p:extLst>
      <p:ext uri="{BB962C8B-B14F-4D97-AF65-F5344CB8AC3E}">
        <p14:creationId xmlns:p14="http://schemas.microsoft.com/office/powerpoint/2010/main" val="1975182050"/>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Correct answer: D</a:t>
            </a:r>
          </a:p>
        </p:txBody>
      </p:sp>
      <p:sp>
        <p:nvSpPr>
          <p:cNvPr id="4" name="Slide Number Placeholder 3"/>
          <p:cNvSpPr>
            <a:spLocks noGrp="1"/>
          </p:cNvSpPr>
          <p:nvPr>
            <p:ph type="sldNum" sz="quarter" idx="5"/>
          </p:nvPr>
        </p:nvSpPr>
        <p:spPr/>
        <p:txBody>
          <a:bodyPr/>
          <a:lstStyle/>
          <a:p>
            <a:pPr>
              <a:defRPr/>
            </a:pPr>
            <a:fld id="{F22A311E-4516-4077-A68F-F7810F54CAB0}" type="slidenum">
              <a:rPr lang="en-US" altLang="en-US" smtClean="0"/>
              <a:pPr>
                <a:defRPr/>
              </a:pPr>
              <a:t>101</a:t>
            </a:fld>
            <a:endParaRPr lang="en-US" altLang="en-US"/>
          </a:p>
        </p:txBody>
      </p:sp>
    </p:spTree>
    <p:extLst>
      <p:ext uri="{BB962C8B-B14F-4D97-AF65-F5344CB8AC3E}">
        <p14:creationId xmlns:p14="http://schemas.microsoft.com/office/powerpoint/2010/main" val="231349717"/>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4018"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lvl1pPr>
              <a:defRPr>
                <a:solidFill>
                  <a:schemeClr val="tx1"/>
                </a:solidFill>
                <a:latin typeface="Arial" pitchFamily="34" charset="0"/>
              </a:defRPr>
            </a:lvl1pPr>
            <a:lvl2pPr marL="785189" indent="-301995">
              <a:defRPr>
                <a:solidFill>
                  <a:schemeClr val="tx1"/>
                </a:solidFill>
                <a:latin typeface="Arial" pitchFamily="34" charset="0"/>
              </a:defRPr>
            </a:lvl2pPr>
            <a:lvl3pPr marL="1207985" indent="-241598">
              <a:defRPr>
                <a:solidFill>
                  <a:schemeClr val="tx1"/>
                </a:solidFill>
                <a:latin typeface="Arial" pitchFamily="34" charset="0"/>
              </a:defRPr>
            </a:lvl3pPr>
            <a:lvl4pPr marL="1691178" indent="-241598">
              <a:defRPr>
                <a:solidFill>
                  <a:schemeClr val="tx1"/>
                </a:solidFill>
                <a:latin typeface="Arial" pitchFamily="34" charset="0"/>
              </a:defRPr>
            </a:lvl4pPr>
            <a:lvl5pPr marL="2174371" indent="-241598">
              <a:defRPr>
                <a:solidFill>
                  <a:schemeClr val="tx1"/>
                </a:solidFill>
                <a:latin typeface="Arial" pitchFamily="34" charset="0"/>
              </a:defRPr>
            </a:lvl5pPr>
            <a:lvl6pPr marL="2657565" indent="-241598" eaLnBrk="0" fontAlgn="base" hangingPunct="0">
              <a:spcBef>
                <a:spcPct val="0"/>
              </a:spcBef>
              <a:spcAft>
                <a:spcPct val="0"/>
              </a:spcAft>
              <a:defRPr>
                <a:solidFill>
                  <a:schemeClr val="tx1"/>
                </a:solidFill>
                <a:latin typeface="Arial" pitchFamily="34" charset="0"/>
              </a:defRPr>
            </a:lvl6pPr>
            <a:lvl7pPr marL="3140759" indent="-241598" eaLnBrk="0" fontAlgn="base" hangingPunct="0">
              <a:spcBef>
                <a:spcPct val="0"/>
              </a:spcBef>
              <a:spcAft>
                <a:spcPct val="0"/>
              </a:spcAft>
              <a:defRPr>
                <a:solidFill>
                  <a:schemeClr val="tx1"/>
                </a:solidFill>
                <a:latin typeface="Arial" pitchFamily="34" charset="0"/>
              </a:defRPr>
            </a:lvl7pPr>
            <a:lvl8pPr marL="3623952" indent="-241598" eaLnBrk="0" fontAlgn="base" hangingPunct="0">
              <a:spcBef>
                <a:spcPct val="0"/>
              </a:spcBef>
              <a:spcAft>
                <a:spcPct val="0"/>
              </a:spcAft>
              <a:defRPr>
                <a:solidFill>
                  <a:schemeClr val="tx1"/>
                </a:solidFill>
                <a:latin typeface="Arial" pitchFamily="34" charset="0"/>
              </a:defRPr>
            </a:lvl8pPr>
            <a:lvl9pPr marL="4107145" indent="-241598" eaLnBrk="0" fontAlgn="base" hangingPunct="0">
              <a:spcBef>
                <a:spcPct val="0"/>
              </a:spcBef>
              <a:spcAft>
                <a:spcPct val="0"/>
              </a:spcAft>
              <a:defRPr>
                <a:solidFill>
                  <a:schemeClr val="tx1"/>
                </a:solidFill>
                <a:latin typeface="Arial" pitchFamily="34" charset="0"/>
              </a:defRPr>
            </a:lvl9pPr>
          </a:lstStyle>
          <a:p>
            <a:fld id="{C20501FD-02C4-4A56-9CC9-B13966A38006}" type="slidenum">
              <a:rPr lang="en-US" smtClean="0">
                <a:latin typeface="Times New Roman" pitchFamily="18" charset="0"/>
              </a:rPr>
              <a:pPr/>
              <a:t>102</a:t>
            </a:fld>
            <a:endParaRPr lang="en-US">
              <a:latin typeface="Times New Roman" pitchFamily="18" charset="0"/>
            </a:endParaRPr>
          </a:p>
        </p:txBody>
      </p:sp>
      <p:sp>
        <p:nvSpPr>
          <p:cNvPr id="214019" name="Rectangle 7"/>
          <p:cNvSpPr txBox="1">
            <a:spLocks noGrp="1" noChangeArrowheads="1"/>
          </p:cNvSpPr>
          <p:nvPr/>
        </p:nvSpPr>
        <p:spPr bwMode="auto">
          <a:xfrm>
            <a:off x="4421296" y="9602869"/>
            <a:ext cx="3381586" cy="5017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01773" tIns="50885" rIns="101773" bIns="50885" anchor="b"/>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r"/>
            <a:fld id="{BFE00110-EA2E-4ADB-942F-7BF679DC2B31}" type="slidenum">
              <a:rPr lang="en-US" sz="1300"/>
              <a:pPr algn="r"/>
              <a:t>102</a:t>
            </a:fld>
            <a:endParaRPr lang="en-US" sz="1300"/>
          </a:p>
        </p:txBody>
      </p:sp>
      <p:sp>
        <p:nvSpPr>
          <p:cNvPr id="214020" name="Rectangle 6"/>
          <p:cNvSpPr>
            <a:spLocks noGrp="1" noChangeArrowheads="1"/>
          </p:cNvSpPr>
          <p:nvPr>
            <p:ph type="ftr" sz="quarter" idx="4"/>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lvl1pPr>
              <a:defRPr>
                <a:solidFill>
                  <a:schemeClr val="tx1"/>
                </a:solidFill>
                <a:latin typeface="Arial" pitchFamily="34" charset="0"/>
              </a:defRPr>
            </a:lvl1pPr>
            <a:lvl2pPr marL="785189" indent="-301995">
              <a:defRPr>
                <a:solidFill>
                  <a:schemeClr val="tx1"/>
                </a:solidFill>
                <a:latin typeface="Arial" pitchFamily="34" charset="0"/>
              </a:defRPr>
            </a:lvl2pPr>
            <a:lvl3pPr marL="1207985" indent="-241598">
              <a:defRPr>
                <a:solidFill>
                  <a:schemeClr val="tx1"/>
                </a:solidFill>
                <a:latin typeface="Arial" pitchFamily="34" charset="0"/>
              </a:defRPr>
            </a:lvl3pPr>
            <a:lvl4pPr marL="1691178" indent="-241598">
              <a:defRPr>
                <a:solidFill>
                  <a:schemeClr val="tx1"/>
                </a:solidFill>
                <a:latin typeface="Arial" pitchFamily="34" charset="0"/>
              </a:defRPr>
            </a:lvl4pPr>
            <a:lvl5pPr marL="2174371" indent="-241598">
              <a:defRPr>
                <a:solidFill>
                  <a:schemeClr val="tx1"/>
                </a:solidFill>
                <a:latin typeface="Arial" pitchFamily="34" charset="0"/>
              </a:defRPr>
            </a:lvl5pPr>
            <a:lvl6pPr marL="2657565" indent="-241598" eaLnBrk="0" fontAlgn="base" hangingPunct="0">
              <a:spcBef>
                <a:spcPct val="0"/>
              </a:spcBef>
              <a:spcAft>
                <a:spcPct val="0"/>
              </a:spcAft>
              <a:defRPr>
                <a:solidFill>
                  <a:schemeClr val="tx1"/>
                </a:solidFill>
                <a:latin typeface="Arial" pitchFamily="34" charset="0"/>
              </a:defRPr>
            </a:lvl6pPr>
            <a:lvl7pPr marL="3140759" indent="-241598" eaLnBrk="0" fontAlgn="base" hangingPunct="0">
              <a:spcBef>
                <a:spcPct val="0"/>
              </a:spcBef>
              <a:spcAft>
                <a:spcPct val="0"/>
              </a:spcAft>
              <a:defRPr>
                <a:solidFill>
                  <a:schemeClr val="tx1"/>
                </a:solidFill>
                <a:latin typeface="Arial" pitchFamily="34" charset="0"/>
              </a:defRPr>
            </a:lvl7pPr>
            <a:lvl8pPr marL="3623952" indent="-241598" eaLnBrk="0" fontAlgn="base" hangingPunct="0">
              <a:spcBef>
                <a:spcPct val="0"/>
              </a:spcBef>
              <a:spcAft>
                <a:spcPct val="0"/>
              </a:spcAft>
              <a:defRPr>
                <a:solidFill>
                  <a:schemeClr val="tx1"/>
                </a:solidFill>
                <a:latin typeface="Arial" pitchFamily="34" charset="0"/>
              </a:defRPr>
            </a:lvl8pPr>
            <a:lvl9pPr marL="4107145" indent="-241598" eaLnBrk="0" fontAlgn="base" hangingPunct="0">
              <a:spcBef>
                <a:spcPct val="0"/>
              </a:spcBef>
              <a:spcAft>
                <a:spcPct val="0"/>
              </a:spcAft>
              <a:defRPr>
                <a:solidFill>
                  <a:schemeClr val="tx1"/>
                </a:solidFill>
                <a:latin typeface="Arial" pitchFamily="34" charset="0"/>
              </a:defRPr>
            </a:lvl9pPr>
          </a:lstStyle>
          <a:p>
            <a:r>
              <a:rPr lang="en-US">
                <a:latin typeface="Times New Roman" pitchFamily="18" charset="0"/>
              </a:rPr>
              <a:t>Diabetes Educational Services© (530) 893 - 8635 </a:t>
            </a:r>
          </a:p>
        </p:txBody>
      </p:sp>
      <p:sp>
        <p:nvSpPr>
          <p:cNvPr id="214021" name="Rectangle 7"/>
          <p:cNvSpPr txBox="1">
            <a:spLocks noGrp="1" noChangeArrowheads="1"/>
          </p:cNvSpPr>
          <p:nvPr/>
        </p:nvSpPr>
        <p:spPr bwMode="auto">
          <a:xfrm>
            <a:off x="4421296" y="9602869"/>
            <a:ext cx="3381586" cy="5017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01773" tIns="50885" rIns="101773" bIns="50885" anchor="b"/>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r"/>
            <a:fld id="{56F9A6AE-9779-4636-BA51-5084B366F1D3}" type="slidenum">
              <a:rPr lang="en-US" sz="1300"/>
              <a:pPr algn="r"/>
              <a:t>102</a:t>
            </a:fld>
            <a:endParaRPr lang="en-US" sz="1300"/>
          </a:p>
        </p:txBody>
      </p:sp>
      <p:sp>
        <p:nvSpPr>
          <p:cNvPr id="214022" name="Rectangle 2"/>
          <p:cNvSpPr>
            <a:spLocks noGrp="1" noRot="1" noChangeAspect="1" noChangeArrowheads="1" noTextEdit="1"/>
          </p:cNvSpPr>
          <p:nvPr>
            <p:ph type="sldImg"/>
          </p:nvPr>
        </p:nvSpPr>
        <p:spPr>
          <a:xfrm>
            <a:off x="466725" y="419100"/>
            <a:ext cx="3922713" cy="2941638"/>
          </a:xfrm>
          <a:ln/>
        </p:spPr>
      </p:sp>
      <p:sp>
        <p:nvSpPr>
          <p:cNvPr id="214023" name="Rectangle 3"/>
          <p:cNvSpPr>
            <a:spLocks noGrp="1" noChangeArrowheads="1"/>
          </p:cNvSpPr>
          <p:nvPr>
            <p:ph type="body" idx="1"/>
          </p:nvPr>
        </p:nvSpPr>
        <p:spPr>
          <a:xfrm>
            <a:off x="433494" y="3527109"/>
            <a:ext cx="6935894" cy="6224111"/>
          </a:xfrm>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lvl="1"/>
            <a:endParaRPr lang="en-US" dirty="0"/>
          </a:p>
          <a:p>
            <a:r>
              <a:rPr lang="en-US" dirty="0"/>
              <a:t>DISCUSSION POINTS:</a:t>
            </a:r>
          </a:p>
          <a:p>
            <a:pPr lvl="1"/>
            <a:r>
              <a:rPr lang="en-US" dirty="0"/>
              <a:t>--Upon food ingestion, GLP-1 is secreted into the circulation from L cells of small intestine. </a:t>
            </a:r>
          </a:p>
          <a:p>
            <a:pPr lvl="1"/>
            <a:r>
              <a:rPr lang="en-US" dirty="0"/>
              <a:t>--GLP-1 increases beta-cell response by enhancing glucose-dependent insulin secretion. </a:t>
            </a:r>
          </a:p>
          <a:p>
            <a:pPr lvl="1"/>
            <a:r>
              <a:rPr lang="en-US" dirty="0"/>
              <a:t>--GLP-1 decreases beta-cell workload and hence the demand for insulin secretion by:</a:t>
            </a:r>
          </a:p>
          <a:p>
            <a:pPr lvl="2"/>
            <a:r>
              <a:rPr lang="en-US" dirty="0"/>
              <a:t>--Regulating the rate of gastric emptying such that meal nutrients are delivered to the small intestine and, in turn, absorbed into the circulation more smoothly, reducing peak nutrient absorption and insulin demand (beta-cell workload)</a:t>
            </a:r>
          </a:p>
          <a:p>
            <a:pPr lvl="2"/>
            <a:r>
              <a:rPr lang="en-US" dirty="0"/>
              <a:t>--Decreasing postprandial glucagon secretion from pancreatic alpha cells, which helps to maintain the counterregulatory balance between insulin and glucagon  </a:t>
            </a:r>
          </a:p>
          <a:p>
            <a:pPr lvl="2"/>
            <a:r>
              <a:rPr lang="en-US" dirty="0"/>
              <a:t>--Reducing postprandial glucagon secretion, GLP-1 has an indirect benefit on beta-cell workload, since decreased glucagon secretion will produce decreased postprandial hepatic glucose output</a:t>
            </a:r>
          </a:p>
          <a:p>
            <a:pPr lvl="2"/>
            <a:r>
              <a:rPr lang="en-US" dirty="0"/>
              <a:t>--Having effects on the central nervous system, resulting in increased satiety (sensation of satisfaction with food intake) and a reduction of food intake</a:t>
            </a:r>
          </a:p>
          <a:p>
            <a:pPr lvl="1"/>
            <a:r>
              <a:rPr lang="en-US" dirty="0"/>
              <a:t>--By decreasing beta-cell workload and improving beta-cell response, GLP-1 is an important regulator of glucose homeostasis.</a:t>
            </a:r>
          </a:p>
          <a:p>
            <a:pPr lvl="1"/>
            <a:endParaRPr lang="en-US" dirty="0"/>
          </a:p>
          <a:p>
            <a:r>
              <a:rPr lang="en-US" dirty="0"/>
              <a:t>SLIDE BACKGROUND:</a:t>
            </a:r>
          </a:p>
          <a:p>
            <a:pPr lvl="1"/>
            <a:r>
              <a:rPr lang="en-US" dirty="0"/>
              <a:t>--Effect on Beta-cell: Drucker DJ. Diabetes. 1998; 47:159-169</a:t>
            </a:r>
          </a:p>
          <a:p>
            <a:pPr lvl="1"/>
            <a:r>
              <a:rPr lang="en-US" dirty="0"/>
              <a:t>--Effect on Alpha cell:  Larsson H, et al. Acta </a:t>
            </a:r>
            <a:r>
              <a:rPr lang="en-US" dirty="0" err="1"/>
              <a:t>Physiol</a:t>
            </a:r>
            <a:r>
              <a:rPr lang="en-US" dirty="0"/>
              <a:t> Scand. 1997; 160:413-422</a:t>
            </a:r>
          </a:p>
          <a:p>
            <a:pPr lvl="1"/>
            <a:r>
              <a:rPr lang="en-US" dirty="0"/>
              <a:t>--Effects on Liver: Larsson H, et al. Acta </a:t>
            </a:r>
            <a:r>
              <a:rPr lang="en-US" dirty="0" err="1"/>
              <a:t>Physiol</a:t>
            </a:r>
            <a:r>
              <a:rPr lang="en-US" dirty="0"/>
              <a:t> Scand. 1997; 160:413-422</a:t>
            </a:r>
          </a:p>
          <a:p>
            <a:pPr lvl="1"/>
            <a:r>
              <a:rPr lang="en-US" dirty="0"/>
              <a:t>--Effects on Stomach: Nauck MA, et al. </a:t>
            </a:r>
            <a:r>
              <a:rPr lang="en-US" dirty="0" err="1"/>
              <a:t>Diabetologia</a:t>
            </a:r>
            <a:r>
              <a:rPr lang="en-US" dirty="0"/>
              <a:t>. 1996; 39:1546-1553</a:t>
            </a:r>
          </a:p>
          <a:p>
            <a:pPr lvl="1"/>
            <a:r>
              <a:rPr lang="en-US" dirty="0"/>
              <a:t>--Effects on CNS: Flint A, et al. J Clin Invest. 1998; 101:515-520</a:t>
            </a:r>
          </a:p>
          <a:p>
            <a:pPr lvl="1"/>
            <a:endParaRPr lang="en-US" dirty="0"/>
          </a:p>
        </p:txBody>
      </p:sp>
    </p:spTree>
    <p:extLst>
      <p:ext uri="{BB962C8B-B14F-4D97-AF65-F5344CB8AC3E}">
        <p14:creationId xmlns:p14="http://schemas.microsoft.com/office/powerpoint/2010/main" val="309931166"/>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B5E225C-EA32-49AA-BCE1-CBED354D9589}" type="slidenum">
              <a:rPr lang="en-US" smtClean="0"/>
              <a:t>104</a:t>
            </a:fld>
            <a:endParaRPr lang="en-US"/>
          </a:p>
        </p:txBody>
      </p:sp>
    </p:spTree>
    <p:extLst>
      <p:ext uri="{BB962C8B-B14F-4D97-AF65-F5344CB8AC3E}">
        <p14:creationId xmlns:p14="http://schemas.microsoft.com/office/powerpoint/2010/main" val="4142268717"/>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76C9A9-0C0C-6977-3962-AA586D44D44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E899593-A0BF-A19C-B4FC-9C971A1EEE5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25A7F7F-BACD-AE06-B78D-433CE407D22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73D16E4-7D8B-7D43-6F44-64ABEF6FEFE6}"/>
              </a:ext>
            </a:extLst>
          </p:cNvPr>
          <p:cNvSpPr>
            <a:spLocks noGrp="1"/>
          </p:cNvSpPr>
          <p:nvPr>
            <p:ph type="sldNum" sz="quarter" idx="5"/>
          </p:nvPr>
        </p:nvSpPr>
        <p:spPr/>
        <p:txBody>
          <a:bodyPr/>
          <a:lstStyle/>
          <a:p>
            <a:pPr defTabSz="948507">
              <a:defRPr/>
            </a:pPr>
            <a:fld id="{5B5E225C-EA32-49AA-BCE1-CBED354D9589}" type="slidenum">
              <a:rPr lang="en-US">
                <a:solidFill>
                  <a:prstClr val="black"/>
                </a:solidFill>
                <a:latin typeface="Calibri"/>
              </a:rPr>
              <a:pPr defTabSz="948507">
                <a:defRPr/>
              </a:pPr>
              <a:t>105</a:t>
            </a:fld>
            <a:endParaRPr lang="en-US">
              <a:solidFill>
                <a:prstClr val="black"/>
              </a:solidFill>
              <a:latin typeface="Calibri"/>
            </a:endParaRPr>
          </a:p>
        </p:txBody>
      </p:sp>
    </p:spTree>
    <p:extLst>
      <p:ext uri="{BB962C8B-B14F-4D97-AF65-F5344CB8AC3E}">
        <p14:creationId xmlns:p14="http://schemas.microsoft.com/office/powerpoint/2010/main" val="733183001"/>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defTabSz="948507">
              <a:defRPr/>
            </a:pPr>
            <a:fld id="{5B5E225C-EA32-49AA-BCE1-CBED354D9589}" type="slidenum">
              <a:rPr lang="en-US">
                <a:solidFill>
                  <a:prstClr val="black"/>
                </a:solidFill>
                <a:latin typeface="Calibri"/>
              </a:rPr>
              <a:pPr defTabSz="948507">
                <a:defRPr/>
              </a:pPr>
              <a:t>106</a:t>
            </a:fld>
            <a:endParaRPr lang="en-US">
              <a:solidFill>
                <a:prstClr val="black"/>
              </a:solidFill>
              <a:latin typeface="Calibri"/>
            </a:endParaRPr>
          </a:p>
        </p:txBody>
      </p:sp>
    </p:spTree>
    <p:extLst>
      <p:ext uri="{BB962C8B-B14F-4D97-AF65-F5344CB8AC3E}">
        <p14:creationId xmlns:p14="http://schemas.microsoft.com/office/powerpoint/2010/main" val="2979243922"/>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AE72A3-CEEC-E93D-415B-6C0B41C1D10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08BEC05-654E-E10F-DDFA-9BD59D65173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0B88A3D-F481-57EB-459B-D0C3C3099EB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555C279-3AAD-1677-41BC-51BFFABB378E}"/>
              </a:ext>
            </a:extLst>
          </p:cNvPr>
          <p:cNvSpPr>
            <a:spLocks noGrp="1"/>
          </p:cNvSpPr>
          <p:nvPr>
            <p:ph type="sldNum" sz="quarter" idx="5"/>
          </p:nvPr>
        </p:nvSpPr>
        <p:spPr/>
        <p:txBody>
          <a:bodyPr/>
          <a:lstStyle/>
          <a:p>
            <a:fld id="{BD2B2DFA-04F6-4713-86A1-47E953577B26}" type="slidenum">
              <a:rPr lang="en-US" smtClean="0"/>
              <a:t>107</a:t>
            </a:fld>
            <a:endParaRPr lang="en-US"/>
          </a:p>
        </p:txBody>
      </p:sp>
    </p:spTree>
    <p:extLst>
      <p:ext uri="{BB962C8B-B14F-4D97-AF65-F5344CB8AC3E}">
        <p14:creationId xmlns:p14="http://schemas.microsoft.com/office/powerpoint/2010/main" val="194421279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B5E225C-EA32-49AA-BCE1-CBED354D9589}" type="slidenum">
              <a:rPr lang="en-US" smtClean="0"/>
              <a:t>17</a:t>
            </a:fld>
            <a:endParaRPr lang="en-US"/>
          </a:p>
        </p:txBody>
      </p:sp>
    </p:spTree>
    <p:extLst>
      <p:ext uri="{BB962C8B-B14F-4D97-AF65-F5344CB8AC3E}">
        <p14:creationId xmlns:p14="http://schemas.microsoft.com/office/powerpoint/2010/main" val="509069099"/>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B5E225C-EA32-49AA-BCE1-CBED354D9589}" type="slidenum">
              <a:rPr lang="en-US" smtClean="0"/>
              <a:t>108</a:t>
            </a:fld>
            <a:endParaRPr lang="en-US"/>
          </a:p>
        </p:txBody>
      </p:sp>
    </p:spTree>
    <p:extLst>
      <p:ext uri="{BB962C8B-B14F-4D97-AF65-F5344CB8AC3E}">
        <p14:creationId xmlns:p14="http://schemas.microsoft.com/office/powerpoint/2010/main" val="3916518424"/>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Figure 2—Established and putative AEs associated with GLP-1 medicines. AEs in gray background described with red boldface text are established and common, with gastrointestinal AEs observed in 40%–65% of participants, whereas gallbladder AEs are reported in up to 3% of exposed participants, acute kidney injury is reported in </a:t>
            </a:r>
          </a:p>
        </p:txBody>
      </p:sp>
      <p:sp>
        <p:nvSpPr>
          <p:cNvPr id="4" name="Slide Number Placeholder 3"/>
          <p:cNvSpPr>
            <a:spLocks noGrp="1"/>
          </p:cNvSpPr>
          <p:nvPr>
            <p:ph type="sldNum" sz="quarter" idx="5"/>
          </p:nvPr>
        </p:nvSpPr>
        <p:spPr/>
        <p:txBody>
          <a:bodyPr/>
          <a:lstStyle/>
          <a:p>
            <a:pPr>
              <a:defRPr/>
            </a:pPr>
            <a:fld id="{F22A311E-4516-4077-A68F-F7810F54CAB0}" type="slidenum">
              <a:rPr lang="en-US" altLang="en-US" smtClean="0"/>
              <a:pPr>
                <a:defRPr/>
              </a:pPr>
              <a:t>109</a:t>
            </a:fld>
            <a:endParaRPr lang="en-US" altLang="en-US"/>
          </a:p>
        </p:txBody>
      </p:sp>
    </p:spTree>
    <p:extLst>
      <p:ext uri="{BB962C8B-B14F-4D97-AF65-F5344CB8AC3E}">
        <p14:creationId xmlns:p14="http://schemas.microsoft.com/office/powerpoint/2010/main" val="3157404434"/>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Answer: A</a:t>
            </a:r>
          </a:p>
        </p:txBody>
      </p:sp>
      <p:sp>
        <p:nvSpPr>
          <p:cNvPr id="4" name="Slide Number Placeholder 3"/>
          <p:cNvSpPr>
            <a:spLocks noGrp="1"/>
          </p:cNvSpPr>
          <p:nvPr>
            <p:ph type="sldNum" sz="quarter" idx="5"/>
          </p:nvPr>
        </p:nvSpPr>
        <p:spPr/>
        <p:txBody>
          <a:bodyPr/>
          <a:lstStyle/>
          <a:p>
            <a:fld id="{5B5E225C-EA32-49AA-BCE1-CBED354D9589}" type="slidenum">
              <a:rPr lang="en-US" smtClean="0"/>
              <a:t>110</a:t>
            </a:fld>
            <a:endParaRPr lang="en-US"/>
          </a:p>
        </p:txBody>
      </p:sp>
    </p:spTree>
    <p:extLst>
      <p:ext uri="{BB962C8B-B14F-4D97-AF65-F5344CB8AC3E}">
        <p14:creationId xmlns:p14="http://schemas.microsoft.com/office/powerpoint/2010/main" val="1365715880"/>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0" dirty="0">
                <a:solidFill>
                  <a:srgbClr val="212121"/>
                </a:solidFill>
                <a:effectLst/>
                <a:latin typeface="Roboto" panose="02000000000000000000" pitchFamily="2" charset="0"/>
              </a:rPr>
              <a:t>Pancreatitis:</a:t>
            </a:r>
            <a:r>
              <a:rPr lang="en-US" b="0" i="0" dirty="0">
                <a:solidFill>
                  <a:srgbClr val="212121"/>
                </a:solidFill>
                <a:effectLst/>
                <a:latin typeface="Roboto" panose="02000000000000000000" pitchFamily="2" charset="0"/>
              </a:rPr>
              <a:t> Acute pancreatitis, including fatal and nonfatal hemorrhagic or necrotizing pancreatitis, has been observed in patients treated with GLP-1 receptor agonists. Pancreatitis has been reported in </a:t>
            </a:r>
            <a:r>
              <a:rPr lang="en-US" b="0" i="0" dirty="0" err="1">
                <a:solidFill>
                  <a:srgbClr val="212121"/>
                </a:solidFill>
                <a:effectLst/>
                <a:latin typeface="Roboto" panose="02000000000000000000" pitchFamily="2" charset="0"/>
              </a:rPr>
              <a:t>Mounjaro</a:t>
            </a:r>
            <a:r>
              <a:rPr lang="en-US" b="0" i="0" dirty="0">
                <a:solidFill>
                  <a:srgbClr val="212121"/>
                </a:solidFill>
                <a:effectLst/>
                <a:latin typeface="Roboto" panose="02000000000000000000" pitchFamily="2" charset="0"/>
              </a:rPr>
              <a:t> clinical trials. </a:t>
            </a:r>
            <a:r>
              <a:rPr lang="en-US" b="0" i="0" dirty="0" err="1">
                <a:solidFill>
                  <a:srgbClr val="212121"/>
                </a:solidFill>
                <a:effectLst/>
                <a:latin typeface="Roboto" panose="02000000000000000000" pitchFamily="2" charset="0"/>
              </a:rPr>
              <a:t>Mounjaro</a:t>
            </a:r>
            <a:r>
              <a:rPr lang="en-US" b="0" i="0" dirty="0">
                <a:solidFill>
                  <a:srgbClr val="212121"/>
                </a:solidFill>
                <a:effectLst/>
                <a:latin typeface="Roboto" panose="02000000000000000000" pitchFamily="2" charset="0"/>
              </a:rPr>
              <a:t> has not been studied in patients with a prior history of pancreatitis. It is unknown if patients with a history of pancreatitis are at higher risk for development of pancreatitis on </a:t>
            </a:r>
            <a:r>
              <a:rPr lang="en-US" b="0" i="0" dirty="0" err="1">
                <a:solidFill>
                  <a:srgbClr val="212121"/>
                </a:solidFill>
                <a:effectLst/>
                <a:latin typeface="Roboto" panose="02000000000000000000" pitchFamily="2" charset="0"/>
              </a:rPr>
              <a:t>Mounjaro</a:t>
            </a:r>
            <a:r>
              <a:rPr lang="en-US" b="0" i="0" dirty="0">
                <a:solidFill>
                  <a:srgbClr val="212121"/>
                </a:solidFill>
                <a:effectLst/>
                <a:latin typeface="Roboto" panose="02000000000000000000" pitchFamily="2" charset="0"/>
              </a:rPr>
              <a:t>. Observe patients for signs and symptoms including persistent severe abdominal pain sometimes radiating to the back, which may or may not be accompanied by vomiting. If pancreatitis is suspected, discontinue </a:t>
            </a:r>
            <a:r>
              <a:rPr lang="en-US" b="0" i="0" dirty="0" err="1">
                <a:solidFill>
                  <a:srgbClr val="212121"/>
                </a:solidFill>
                <a:effectLst/>
                <a:latin typeface="Roboto" panose="02000000000000000000" pitchFamily="2" charset="0"/>
              </a:rPr>
              <a:t>Mounjaro</a:t>
            </a:r>
            <a:r>
              <a:rPr lang="en-US" b="0" i="0" dirty="0">
                <a:solidFill>
                  <a:srgbClr val="212121"/>
                </a:solidFill>
                <a:effectLst/>
                <a:latin typeface="Roboto" panose="02000000000000000000" pitchFamily="2" charset="0"/>
              </a:rPr>
              <a:t> and initiate appropriate management.</a:t>
            </a:r>
          </a:p>
          <a:p>
            <a:endParaRPr lang="en-US" b="0" i="0" dirty="0">
              <a:solidFill>
                <a:srgbClr val="212121"/>
              </a:solidFill>
              <a:effectLst/>
              <a:latin typeface="Roboto" panose="02000000000000000000" pitchFamily="2" charset="0"/>
            </a:endParaRPr>
          </a:p>
          <a:p>
            <a:pPr algn="l" fontAlgn="base"/>
            <a:r>
              <a:rPr lang="en-US" b="1" dirty="0">
                <a:solidFill>
                  <a:srgbClr val="212121"/>
                </a:solidFill>
                <a:effectLst/>
                <a:latin typeface="inherit"/>
              </a:rPr>
              <a:t>In both male and female rats, tirzepatide causes dose-dependent and treatment-duration-dependent thyroid C-cell tumors at clinically relevant exposures. It is unknown whether </a:t>
            </a:r>
            <a:r>
              <a:rPr lang="en-US" b="1" dirty="0" err="1">
                <a:solidFill>
                  <a:srgbClr val="212121"/>
                </a:solidFill>
                <a:effectLst/>
                <a:latin typeface="inherit"/>
              </a:rPr>
              <a:t>Mounjaro</a:t>
            </a:r>
            <a:r>
              <a:rPr lang="en-US" b="1" dirty="0">
                <a:solidFill>
                  <a:srgbClr val="212121"/>
                </a:solidFill>
                <a:effectLst/>
                <a:latin typeface="inherit"/>
              </a:rPr>
              <a:t> causes thyroid C-cell tumors, including medullary thyroid carcinoma (MTC), in humans as human relevance of </a:t>
            </a:r>
            <a:r>
              <a:rPr lang="en-US" b="1" dirty="0" err="1">
                <a:solidFill>
                  <a:srgbClr val="212121"/>
                </a:solidFill>
                <a:effectLst/>
                <a:latin typeface="inherit"/>
              </a:rPr>
              <a:t>tirzepatide</a:t>
            </a:r>
            <a:r>
              <a:rPr lang="en-US" b="1" dirty="0">
                <a:solidFill>
                  <a:srgbClr val="212121"/>
                </a:solidFill>
                <a:effectLst/>
                <a:latin typeface="inherit"/>
              </a:rPr>
              <a:t>-induced rodent thyroid C-cell tumors has not been determined.</a:t>
            </a:r>
            <a:endParaRPr lang="en-US" dirty="0">
              <a:solidFill>
                <a:srgbClr val="212121"/>
              </a:solidFill>
              <a:effectLst/>
            </a:endParaRPr>
          </a:p>
          <a:p>
            <a:pPr algn="l" fontAlgn="base"/>
            <a:r>
              <a:rPr lang="en-US" b="1" dirty="0" err="1">
                <a:solidFill>
                  <a:srgbClr val="212121"/>
                </a:solidFill>
                <a:effectLst/>
                <a:latin typeface="inherit"/>
              </a:rPr>
              <a:t>Mounjaro</a:t>
            </a:r>
            <a:r>
              <a:rPr lang="en-US" b="1" dirty="0">
                <a:solidFill>
                  <a:srgbClr val="212121"/>
                </a:solidFill>
                <a:effectLst/>
                <a:latin typeface="inherit"/>
              </a:rPr>
              <a:t> is contraindicated in patients with a personal or family history of MTC or in patients with Multiple Endocrine Neoplasia syndrome type 2 (MEN 2). Counsel patients regarding the potential risk for MTC with the use of </a:t>
            </a:r>
            <a:r>
              <a:rPr lang="en-US" b="1" dirty="0" err="1">
                <a:solidFill>
                  <a:srgbClr val="212121"/>
                </a:solidFill>
                <a:effectLst/>
                <a:latin typeface="inherit"/>
              </a:rPr>
              <a:t>Mounjaro</a:t>
            </a:r>
            <a:r>
              <a:rPr lang="en-US" b="1" dirty="0">
                <a:solidFill>
                  <a:srgbClr val="212121"/>
                </a:solidFill>
                <a:effectLst/>
                <a:latin typeface="inherit"/>
              </a:rPr>
              <a:t> and inform them of symptoms of thyroid tumors (e.g., a mass in the neck, dysphagia, dyspnea, persistent hoarseness). Routine monitoring of serum calcitonin or using thyroid ultrasound is of uncertain value for early detection of MTC in patients treated with </a:t>
            </a:r>
            <a:r>
              <a:rPr lang="en-US" b="1" dirty="0" err="1">
                <a:solidFill>
                  <a:srgbClr val="212121"/>
                </a:solidFill>
                <a:effectLst/>
                <a:latin typeface="inherit"/>
              </a:rPr>
              <a:t>Mounjaro</a:t>
            </a:r>
            <a:r>
              <a:rPr lang="en-US" b="1" dirty="0">
                <a:solidFill>
                  <a:srgbClr val="212121"/>
                </a:solidFill>
                <a:effectLst/>
                <a:latin typeface="inherit"/>
              </a:rPr>
              <a:t>.</a:t>
            </a:r>
          </a:p>
          <a:p>
            <a:pPr algn="l" fontAlgn="base"/>
            <a:endParaRPr lang="en-US" b="1" dirty="0">
              <a:solidFill>
                <a:srgbClr val="212121"/>
              </a:solidFill>
              <a:effectLst/>
              <a:latin typeface="inherit"/>
            </a:endParaRPr>
          </a:p>
          <a:p>
            <a:pPr algn="l" fontAlgn="base"/>
            <a:r>
              <a:rPr lang="en-US" b="0" i="0" dirty="0" err="1">
                <a:solidFill>
                  <a:srgbClr val="212121"/>
                </a:solidFill>
                <a:effectLst/>
                <a:latin typeface="Roboto" panose="02000000000000000000" pitchFamily="2" charset="0"/>
              </a:rPr>
              <a:t>Mounjaro</a:t>
            </a:r>
            <a:r>
              <a:rPr lang="en-US" b="0" i="0" dirty="0">
                <a:solidFill>
                  <a:srgbClr val="212121"/>
                </a:solidFill>
                <a:effectLst/>
                <a:latin typeface="Roboto" panose="02000000000000000000" pitchFamily="2" charset="0"/>
              </a:rPr>
              <a:t> has been associated with gastrointestinal adverse reactions, which include nausea, vomiting, and diarrhea. These events may lead to dehydration, which if severe could cause acute kidney injury. In patients treated with GLP-1 receptor agonists, there have been </a:t>
            </a:r>
            <a:r>
              <a:rPr lang="en-US" b="0" i="0" dirty="0" err="1">
                <a:solidFill>
                  <a:srgbClr val="212121"/>
                </a:solidFill>
                <a:effectLst/>
                <a:latin typeface="Roboto" panose="02000000000000000000" pitchFamily="2" charset="0"/>
              </a:rPr>
              <a:t>postmarketing</a:t>
            </a:r>
            <a:r>
              <a:rPr lang="en-US" b="0" i="0" dirty="0">
                <a:solidFill>
                  <a:srgbClr val="212121"/>
                </a:solidFill>
                <a:effectLst/>
                <a:latin typeface="Roboto" panose="02000000000000000000" pitchFamily="2" charset="0"/>
              </a:rPr>
              <a:t> reports of acute kidney injury and worsening of chronic renal failure, sometimes requiring hemodialysis. Some of these events have been reported in patients without known underlying renal disease. A majority of reported events occurred in patients who had experienced nausea, vomiting, diarrhea, or dehydration. Monitor renal function when initiating or escalating doses of </a:t>
            </a:r>
            <a:r>
              <a:rPr lang="en-US" b="0" i="0" dirty="0" err="1">
                <a:solidFill>
                  <a:srgbClr val="212121"/>
                </a:solidFill>
                <a:effectLst/>
                <a:latin typeface="Roboto" panose="02000000000000000000" pitchFamily="2" charset="0"/>
              </a:rPr>
              <a:t>Mounjaro</a:t>
            </a:r>
            <a:r>
              <a:rPr lang="en-US" b="0" i="0" dirty="0">
                <a:solidFill>
                  <a:srgbClr val="212121"/>
                </a:solidFill>
                <a:effectLst/>
                <a:latin typeface="Roboto" panose="02000000000000000000" pitchFamily="2" charset="0"/>
              </a:rPr>
              <a:t> in patients with renal impairment reporting severe adverse gastrointestinal reactions.</a:t>
            </a:r>
            <a:endParaRPr lang="en-US" b="1" i="0" dirty="0">
              <a:solidFill>
                <a:srgbClr val="212121"/>
              </a:solidFill>
              <a:effectLst/>
              <a:latin typeface="inherit"/>
            </a:endParaRPr>
          </a:p>
          <a:p>
            <a:pPr algn="l" fontAlgn="base"/>
            <a:endParaRPr lang="en-US" b="1" i="0" dirty="0">
              <a:solidFill>
                <a:srgbClr val="212121"/>
              </a:solidFill>
              <a:effectLst/>
              <a:latin typeface="inherit"/>
            </a:endParaRPr>
          </a:p>
          <a:p>
            <a:pPr algn="l" fontAlgn="base"/>
            <a:r>
              <a:rPr lang="en-US" b="0" i="0" dirty="0">
                <a:solidFill>
                  <a:srgbClr val="212121"/>
                </a:solidFill>
                <a:effectLst/>
                <a:latin typeface="Roboto" panose="02000000000000000000" pitchFamily="2" charset="0"/>
              </a:rPr>
              <a:t>In clinical trials, acute gallbladder disease was reported by 0.6% of </a:t>
            </a:r>
            <a:r>
              <a:rPr lang="en-US" b="0" i="0" dirty="0" err="1">
                <a:solidFill>
                  <a:srgbClr val="212121"/>
                </a:solidFill>
                <a:effectLst/>
                <a:latin typeface="Roboto" panose="02000000000000000000" pitchFamily="2" charset="0"/>
              </a:rPr>
              <a:t>Mounjaro</a:t>
            </a:r>
            <a:r>
              <a:rPr lang="en-US" b="0" i="0" dirty="0">
                <a:solidFill>
                  <a:srgbClr val="212121"/>
                </a:solidFill>
                <a:effectLst/>
                <a:latin typeface="Roboto" panose="02000000000000000000" pitchFamily="2" charset="0"/>
              </a:rPr>
              <a:t>-treated patients and 0% of placebo-treated patients. If cholelithiasis is suspected, gallbladder diagnostic studies and appropriate clinical follow-up are indicated.</a:t>
            </a:r>
            <a:endParaRPr lang="en-US" dirty="0">
              <a:solidFill>
                <a:srgbClr val="212121"/>
              </a:solidFill>
              <a:effectLst/>
            </a:endParaRPr>
          </a:p>
          <a:p>
            <a:endParaRPr lang="en-US" dirty="0"/>
          </a:p>
        </p:txBody>
      </p:sp>
      <p:sp>
        <p:nvSpPr>
          <p:cNvPr id="4" name="Slide Number Placeholder 3"/>
          <p:cNvSpPr>
            <a:spLocks noGrp="1"/>
          </p:cNvSpPr>
          <p:nvPr>
            <p:ph type="sldNum" sz="quarter" idx="5"/>
          </p:nvPr>
        </p:nvSpPr>
        <p:spPr/>
        <p:txBody>
          <a:bodyPr/>
          <a:lstStyle/>
          <a:p>
            <a:fld id="{BD2B2DFA-04F6-4713-86A1-47E953577B26}" type="slidenum">
              <a:rPr lang="en-US" smtClean="0"/>
              <a:t>111</a:t>
            </a:fld>
            <a:endParaRPr lang="en-US"/>
          </a:p>
        </p:txBody>
      </p:sp>
    </p:spTree>
    <p:extLst>
      <p:ext uri="{BB962C8B-B14F-4D97-AF65-F5344CB8AC3E}">
        <p14:creationId xmlns:p14="http://schemas.microsoft.com/office/powerpoint/2010/main" val="32983667"/>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F22A311E-4516-4077-A68F-F7810F54CAB0}" type="slidenum">
              <a:rPr lang="en-US" altLang="en-US" smtClean="0"/>
              <a:pPr>
                <a:defRPr/>
              </a:pPr>
              <a:t>112</a:t>
            </a:fld>
            <a:endParaRPr lang="en-US" altLang="en-US"/>
          </a:p>
        </p:txBody>
      </p:sp>
    </p:spTree>
    <p:extLst>
      <p:ext uri="{BB962C8B-B14F-4D97-AF65-F5344CB8AC3E}">
        <p14:creationId xmlns:p14="http://schemas.microsoft.com/office/powerpoint/2010/main" val="3404229301"/>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1a. When an elevated risk of delayed gastric emptying and aspiration exist, withholding of GLP 1RAs should be balanced with the surgical and med </a:t>
            </a:r>
            <a:r>
              <a:rPr lang="en-US" dirty="0" err="1"/>
              <a:t>ical</a:t>
            </a:r>
            <a:r>
              <a:rPr lang="en-US" dirty="0"/>
              <a:t> risk of inducing the potential for a hazardous, metabolic disease state, like hyperglycemia. Further, bridging therapy off a GLP-1RA may be resource intensive, cost or insurance prohibitive, and risk other adverse side effects like hypoglycemia. Finally, with holding GLP-1RA perioperatively only for patients with the diseases of overweight and obesity, without an indication as described in Recommendation 1a, could constitute overweight and obesity bias, which should be avoided. c) If the decision to hold GLP-1RAs is indicated </a:t>
            </a:r>
            <a:r>
              <a:rPr lang="en-US" dirty="0" err="1"/>
              <a:t>givenan</a:t>
            </a:r>
            <a:r>
              <a:rPr lang="en-US" dirty="0"/>
              <a:t> unacceptable safety profile following shared decision making in the preoperative period, the duration to hold therapy is unknown [7]. At this time, it is suggested to follow the original guidance of the American Society of Anesthesiologists, holding the day of surgery for daily formulations, and a week prior to surgery for weekly formulations [4]. All patients should still be assessed on the day of procedure for symptoms </a:t>
            </a:r>
            <a:r>
              <a:rPr lang="en-US" dirty="0" err="1"/>
              <a:t>sug</a:t>
            </a:r>
            <a:r>
              <a:rPr lang="en-US" dirty="0"/>
              <a:t> </a:t>
            </a:r>
            <a:r>
              <a:rPr lang="en-US" dirty="0" err="1"/>
              <a:t>gestive</a:t>
            </a:r>
            <a:r>
              <a:rPr lang="en-US" dirty="0"/>
              <a:t> of delayed gastric emptying.</a:t>
            </a:r>
          </a:p>
        </p:txBody>
      </p:sp>
      <p:sp>
        <p:nvSpPr>
          <p:cNvPr id="4" name="Slide Number Placeholder 3"/>
          <p:cNvSpPr>
            <a:spLocks noGrp="1"/>
          </p:cNvSpPr>
          <p:nvPr>
            <p:ph type="sldNum" sz="quarter" idx="5"/>
          </p:nvPr>
        </p:nvSpPr>
        <p:spPr/>
        <p:txBody>
          <a:bodyPr/>
          <a:lstStyle/>
          <a:p>
            <a:pPr>
              <a:defRPr/>
            </a:pPr>
            <a:fld id="{F22A311E-4516-4077-A68F-F7810F54CAB0}" type="slidenum">
              <a:rPr lang="en-US" altLang="en-US" smtClean="0"/>
              <a:pPr>
                <a:defRPr/>
              </a:pPr>
              <a:t>113</a:t>
            </a:fld>
            <a:endParaRPr lang="en-US" altLang="en-US"/>
          </a:p>
        </p:txBody>
      </p:sp>
    </p:spTree>
    <p:extLst>
      <p:ext uri="{BB962C8B-B14F-4D97-AF65-F5344CB8AC3E}">
        <p14:creationId xmlns:p14="http://schemas.microsoft.com/office/powerpoint/2010/main" val="3460823827"/>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B2B4BE-64A5-740D-9CD5-268B4789495C}"/>
            </a:ext>
          </a:extLst>
        </p:cNvPr>
        <p:cNvGrpSpPr/>
        <p:nvPr/>
      </p:nvGrpSpPr>
      <p:grpSpPr>
        <a:xfrm>
          <a:off x="0" y="0"/>
          <a:ext cx="0" cy="0"/>
          <a:chOff x="0" y="0"/>
          <a:chExt cx="0" cy="0"/>
        </a:xfrm>
      </p:grpSpPr>
      <p:sp>
        <p:nvSpPr>
          <p:cNvPr id="82946" name="Slide Image Placeholder 1">
            <a:extLst>
              <a:ext uri="{FF2B5EF4-FFF2-40B4-BE49-F238E27FC236}">
                <a16:creationId xmlns:a16="http://schemas.microsoft.com/office/drawing/2014/main" id="{E3738D26-EDC1-7590-9F04-3CD6C33EE9E2}"/>
              </a:ext>
            </a:extLst>
          </p:cNvPr>
          <p:cNvSpPr>
            <a:spLocks noGrp="1" noRot="1" noChangeAspect="1" noTextEdit="1"/>
          </p:cNvSpPr>
          <p:nvPr>
            <p:ph type="sldImg"/>
          </p:nvPr>
        </p:nvSpPr>
        <p:spPr bwMode="auto">
          <a:xfrm>
            <a:off x="1338263" y="744538"/>
            <a:ext cx="4957762" cy="37179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2947" name="Notes Placeholder 2">
            <a:extLst>
              <a:ext uri="{FF2B5EF4-FFF2-40B4-BE49-F238E27FC236}">
                <a16:creationId xmlns:a16="http://schemas.microsoft.com/office/drawing/2014/main" id="{F5B34AB6-A94A-6EB1-F712-E8EF333BC50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dirty="0"/>
              <a:t>Biliary disease: evaluate for gallbladder disease if chole lithiasis or cholecystitis is suspected; avoid use in at-risk individuals • Ileus: reported, but risk level is not well established • Diabetic retinopathy: close monitoring of retinopathy in those at high risk (older individuals and those with longer duration of T2D [≥10 years]) • </a:t>
            </a:r>
            <a:r>
              <a:rPr lang="en-US" dirty="0" err="1"/>
              <a:t>Nonarteritic</a:t>
            </a:r>
            <a:r>
              <a:rPr lang="en-US" dirty="0"/>
              <a:t> anterior </a:t>
            </a:r>
            <a:r>
              <a:rPr lang="en-US" dirty="0" err="1"/>
              <a:t>ische</a:t>
            </a:r>
            <a:r>
              <a:rPr lang="en-US" dirty="0"/>
              <a:t> mic optic neuropathy (NAION) reported (rare </a:t>
            </a:r>
            <a:r>
              <a:rPr lang="en-US" dirty="0" err="1"/>
              <a:t>inci</a:t>
            </a:r>
            <a:r>
              <a:rPr lang="en-US" dirty="0"/>
              <a:t> </a:t>
            </a:r>
            <a:r>
              <a:rPr lang="en-US" dirty="0" err="1"/>
              <a:t>dence</a:t>
            </a:r>
            <a:r>
              <a:rPr lang="en-US" dirty="0"/>
              <a:t>); monitor for NAION during eye examinations</a:t>
            </a:r>
            <a:endParaRPr lang="en-US" altLang="en-US" dirty="0"/>
          </a:p>
        </p:txBody>
      </p:sp>
      <p:sp>
        <p:nvSpPr>
          <p:cNvPr id="82948" name="Slide Number Placeholder 3">
            <a:extLst>
              <a:ext uri="{FF2B5EF4-FFF2-40B4-BE49-F238E27FC236}">
                <a16:creationId xmlns:a16="http://schemas.microsoft.com/office/drawing/2014/main" id="{1380029A-F41E-744A-EADF-A0B328807F25}"/>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813477" indent="-312876">
              <a:spcBef>
                <a:spcPct val="30000"/>
              </a:spcBef>
              <a:defRPr sz="1200">
                <a:solidFill>
                  <a:schemeClr val="tx1"/>
                </a:solidFill>
                <a:latin typeface="Calibri" panose="020F0502020204030204" pitchFamily="34" charset="0"/>
              </a:defRPr>
            </a:lvl2pPr>
            <a:lvl3pPr marL="1253150" indent="-250300">
              <a:spcBef>
                <a:spcPct val="30000"/>
              </a:spcBef>
              <a:defRPr sz="1200">
                <a:solidFill>
                  <a:schemeClr val="tx1"/>
                </a:solidFill>
                <a:latin typeface="Calibri" panose="020F0502020204030204" pitchFamily="34" charset="0"/>
              </a:defRPr>
            </a:lvl3pPr>
            <a:lvl4pPr marL="1753751" indent="-250300">
              <a:spcBef>
                <a:spcPct val="30000"/>
              </a:spcBef>
              <a:defRPr sz="1200">
                <a:solidFill>
                  <a:schemeClr val="tx1"/>
                </a:solidFill>
                <a:latin typeface="Calibri" panose="020F0502020204030204" pitchFamily="34" charset="0"/>
              </a:defRPr>
            </a:lvl4pPr>
            <a:lvl5pPr marL="2255998" indent="-250300">
              <a:spcBef>
                <a:spcPct val="30000"/>
              </a:spcBef>
              <a:defRPr sz="1200">
                <a:solidFill>
                  <a:schemeClr val="tx1"/>
                </a:solidFill>
                <a:latin typeface="Calibri" panose="020F0502020204030204" pitchFamily="34" charset="0"/>
              </a:defRPr>
            </a:lvl5pPr>
            <a:lvl6pPr marL="2730251" indent="-250300" eaLnBrk="0" fontAlgn="base" hangingPunct="0">
              <a:spcBef>
                <a:spcPct val="30000"/>
              </a:spcBef>
              <a:spcAft>
                <a:spcPct val="0"/>
              </a:spcAft>
              <a:defRPr sz="1200">
                <a:solidFill>
                  <a:schemeClr val="tx1"/>
                </a:solidFill>
                <a:latin typeface="Calibri" panose="020F0502020204030204" pitchFamily="34" charset="0"/>
              </a:defRPr>
            </a:lvl6pPr>
            <a:lvl7pPr marL="3204505" indent="-250300" eaLnBrk="0" fontAlgn="base" hangingPunct="0">
              <a:spcBef>
                <a:spcPct val="30000"/>
              </a:spcBef>
              <a:spcAft>
                <a:spcPct val="0"/>
              </a:spcAft>
              <a:defRPr sz="1200">
                <a:solidFill>
                  <a:schemeClr val="tx1"/>
                </a:solidFill>
                <a:latin typeface="Calibri" panose="020F0502020204030204" pitchFamily="34" charset="0"/>
              </a:defRPr>
            </a:lvl7pPr>
            <a:lvl8pPr marL="3678759" indent="-250300" eaLnBrk="0" fontAlgn="base" hangingPunct="0">
              <a:spcBef>
                <a:spcPct val="30000"/>
              </a:spcBef>
              <a:spcAft>
                <a:spcPct val="0"/>
              </a:spcAft>
              <a:defRPr sz="1200">
                <a:solidFill>
                  <a:schemeClr val="tx1"/>
                </a:solidFill>
                <a:latin typeface="Calibri" panose="020F0502020204030204" pitchFamily="34" charset="0"/>
              </a:defRPr>
            </a:lvl8pPr>
            <a:lvl9pPr marL="4153012" indent="-250300" eaLnBrk="0" fontAlgn="base" hangingPunct="0">
              <a:spcBef>
                <a:spcPct val="30000"/>
              </a:spcBef>
              <a:spcAft>
                <a:spcPct val="0"/>
              </a:spcAft>
              <a:defRPr sz="1200">
                <a:solidFill>
                  <a:schemeClr val="tx1"/>
                </a:solidFill>
                <a:latin typeface="Calibri" panose="020F0502020204030204" pitchFamily="34" charset="0"/>
              </a:defRPr>
            </a:lvl9pPr>
          </a:lstStyle>
          <a:p>
            <a:pPr defTabSz="948507" fontAlgn="base">
              <a:spcBef>
                <a:spcPct val="0"/>
              </a:spcBef>
              <a:spcAft>
                <a:spcPct val="0"/>
              </a:spcAft>
              <a:defRPr/>
            </a:pPr>
            <a:fld id="{4EB1F5F6-0EC4-42A6-AAE8-CAF1D5A04F60}" type="slidenum">
              <a:rPr lang="en-US" altLang="en-US" sz="1300">
                <a:solidFill>
                  <a:prstClr val="black"/>
                </a:solidFill>
                <a:cs typeface="Arial" panose="020B0604020202020204" pitchFamily="34" charset="0"/>
              </a:rPr>
              <a:pPr defTabSz="948507" fontAlgn="base">
                <a:spcBef>
                  <a:spcPct val="0"/>
                </a:spcBef>
                <a:spcAft>
                  <a:spcPct val="0"/>
                </a:spcAft>
                <a:defRPr/>
              </a:pPr>
              <a:t>114</a:t>
            </a:fld>
            <a:endParaRPr lang="en-US" altLang="en-US" sz="1300">
              <a:solidFill>
                <a:prstClr val="black"/>
              </a:solidFill>
              <a:cs typeface="Arial" panose="020B0604020202020204" pitchFamily="34" charset="0"/>
            </a:endParaRPr>
          </a:p>
        </p:txBody>
      </p:sp>
    </p:spTree>
    <p:extLst>
      <p:ext uri="{BB962C8B-B14F-4D97-AF65-F5344CB8AC3E}">
        <p14:creationId xmlns:p14="http://schemas.microsoft.com/office/powerpoint/2010/main" val="3709962211"/>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Slide Image Placeholder 1">
            <a:extLst>
              <a:ext uri="{FF2B5EF4-FFF2-40B4-BE49-F238E27FC236}">
                <a16:creationId xmlns:a16="http://schemas.microsoft.com/office/drawing/2014/main" id="{DD90A39B-3D0D-4EC3-94F0-62314F841972}"/>
              </a:ext>
            </a:extLst>
          </p:cNvPr>
          <p:cNvSpPr>
            <a:spLocks noGrp="1" noRot="1" noChangeAspect="1" noTextEdit="1"/>
          </p:cNvSpPr>
          <p:nvPr>
            <p:ph type="sldImg"/>
          </p:nvPr>
        </p:nvSpPr>
        <p:spPr bwMode="auto">
          <a:xfrm>
            <a:off x="1338263" y="744538"/>
            <a:ext cx="4957762" cy="37179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2947" name="Notes Placeholder 2">
            <a:extLst>
              <a:ext uri="{FF2B5EF4-FFF2-40B4-BE49-F238E27FC236}">
                <a16:creationId xmlns:a16="http://schemas.microsoft.com/office/drawing/2014/main" id="{D0FAFD6C-AB5E-45B1-9EAA-62F56AAAE3E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dirty="0"/>
              <a:t>Biliary disease: evaluate for gallbladder disease if chole lithiasis or cholecystitis is suspected; avoid use in at-risk individuals • Ileus: reported, but risk level is not well established • Diabetic retinopathy: close monitoring of retinopathy in those at high risk (older individuals and those with longer duration of T2D [≥10 years]) • </a:t>
            </a:r>
            <a:r>
              <a:rPr lang="en-US" dirty="0" err="1"/>
              <a:t>Nonarteritic</a:t>
            </a:r>
            <a:r>
              <a:rPr lang="en-US" dirty="0"/>
              <a:t> anterior </a:t>
            </a:r>
            <a:r>
              <a:rPr lang="en-US" dirty="0" err="1"/>
              <a:t>ische</a:t>
            </a:r>
            <a:r>
              <a:rPr lang="en-US" dirty="0"/>
              <a:t> mic optic neuropathy (NAION) reported (rare </a:t>
            </a:r>
            <a:r>
              <a:rPr lang="en-US" dirty="0" err="1"/>
              <a:t>inci</a:t>
            </a:r>
            <a:r>
              <a:rPr lang="en-US" dirty="0"/>
              <a:t> </a:t>
            </a:r>
            <a:r>
              <a:rPr lang="en-US" dirty="0" err="1"/>
              <a:t>dence</a:t>
            </a:r>
            <a:r>
              <a:rPr lang="en-US" dirty="0"/>
              <a:t>); monitor for NAION during eye examinations</a:t>
            </a:r>
            <a:endParaRPr lang="en-US" altLang="en-US" dirty="0"/>
          </a:p>
        </p:txBody>
      </p:sp>
      <p:sp>
        <p:nvSpPr>
          <p:cNvPr id="82948" name="Slide Number Placeholder 3">
            <a:extLst>
              <a:ext uri="{FF2B5EF4-FFF2-40B4-BE49-F238E27FC236}">
                <a16:creationId xmlns:a16="http://schemas.microsoft.com/office/drawing/2014/main" id="{45F93B43-E47F-4D70-AEE4-F20BC332CB4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813477" indent="-312876">
              <a:spcBef>
                <a:spcPct val="30000"/>
              </a:spcBef>
              <a:defRPr sz="1200">
                <a:solidFill>
                  <a:schemeClr val="tx1"/>
                </a:solidFill>
                <a:latin typeface="Calibri" panose="020F0502020204030204" pitchFamily="34" charset="0"/>
              </a:defRPr>
            </a:lvl2pPr>
            <a:lvl3pPr marL="1253150" indent="-250300">
              <a:spcBef>
                <a:spcPct val="30000"/>
              </a:spcBef>
              <a:defRPr sz="1200">
                <a:solidFill>
                  <a:schemeClr val="tx1"/>
                </a:solidFill>
                <a:latin typeface="Calibri" panose="020F0502020204030204" pitchFamily="34" charset="0"/>
              </a:defRPr>
            </a:lvl3pPr>
            <a:lvl4pPr marL="1753751" indent="-250300">
              <a:spcBef>
                <a:spcPct val="30000"/>
              </a:spcBef>
              <a:defRPr sz="1200">
                <a:solidFill>
                  <a:schemeClr val="tx1"/>
                </a:solidFill>
                <a:latin typeface="Calibri" panose="020F0502020204030204" pitchFamily="34" charset="0"/>
              </a:defRPr>
            </a:lvl4pPr>
            <a:lvl5pPr marL="2255998" indent="-250300">
              <a:spcBef>
                <a:spcPct val="30000"/>
              </a:spcBef>
              <a:defRPr sz="1200">
                <a:solidFill>
                  <a:schemeClr val="tx1"/>
                </a:solidFill>
                <a:latin typeface="Calibri" panose="020F0502020204030204" pitchFamily="34" charset="0"/>
              </a:defRPr>
            </a:lvl5pPr>
            <a:lvl6pPr marL="2730251" indent="-250300" eaLnBrk="0" fontAlgn="base" hangingPunct="0">
              <a:spcBef>
                <a:spcPct val="30000"/>
              </a:spcBef>
              <a:spcAft>
                <a:spcPct val="0"/>
              </a:spcAft>
              <a:defRPr sz="1200">
                <a:solidFill>
                  <a:schemeClr val="tx1"/>
                </a:solidFill>
                <a:latin typeface="Calibri" panose="020F0502020204030204" pitchFamily="34" charset="0"/>
              </a:defRPr>
            </a:lvl6pPr>
            <a:lvl7pPr marL="3204505" indent="-250300" eaLnBrk="0" fontAlgn="base" hangingPunct="0">
              <a:spcBef>
                <a:spcPct val="30000"/>
              </a:spcBef>
              <a:spcAft>
                <a:spcPct val="0"/>
              </a:spcAft>
              <a:defRPr sz="1200">
                <a:solidFill>
                  <a:schemeClr val="tx1"/>
                </a:solidFill>
                <a:latin typeface="Calibri" panose="020F0502020204030204" pitchFamily="34" charset="0"/>
              </a:defRPr>
            </a:lvl7pPr>
            <a:lvl8pPr marL="3678759" indent="-250300" eaLnBrk="0" fontAlgn="base" hangingPunct="0">
              <a:spcBef>
                <a:spcPct val="30000"/>
              </a:spcBef>
              <a:spcAft>
                <a:spcPct val="0"/>
              </a:spcAft>
              <a:defRPr sz="1200">
                <a:solidFill>
                  <a:schemeClr val="tx1"/>
                </a:solidFill>
                <a:latin typeface="Calibri" panose="020F0502020204030204" pitchFamily="34" charset="0"/>
              </a:defRPr>
            </a:lvl8pPr>
            <a:lvl9pPr marL="4153012" indent="-250300" eaLnBrk="0" fontAlgn="base" hangingPunct="0">
              <a:spcBef>
                <a:spcPct val="30000"/>
              </a:spcBef>
              <a:spcAft>
                <a:spcPct val="0"/>
              </a:spcAft>
              <a:defRPr sz="1200">
                <a:solidFill>
                  <a:schemeClr val="tx1"/>
                </a:solidFill>
                <a:latin typeface="Calibri" panose="020F0502020204030204" pitchFamily="34" charset="0"/>
              </a:defRPr>
            </a:lvl9pPr>
          </a:lstStyle>
          <a:p>
            <a:pPr defTabSz="948507" fontAlgn="base">
              <a:spcBef>
                <a:spcPct val="0"/>
              </a:spcBef>
              <a:spcAft>
                <a:spcPct val="0"/>
              </a:spcAft>
              <a:defRPr/>
            </a:pPr>
            <a:fld id="{4EB1F5F6-0EC4-42A6-AAE8-CAF1D5A04F60}" type="slidenum">
              <a:rPr lang="en-US" altLang="en-US" sz="1300">
                <a:solidFill>
                  <a:prstClr val="black"/>
                </a:solidFill>
                <a:cs typeface="Arial" panose="020B0604020202020204" pitchFamily="34" charset="0"/>
              </a:rPr>
              <a:pPr defTabSz="948507" fontAlgn="base">
                <a:spcBef>
                  <a:spcPct val="0"/>
                </a:spcBef>
                <a:spcAft>
                  <a:spcPct val="0"/>
                </a:spcAft>
                <a:defRPr/>
              </a:pPr>
              <a:t>115</a:t>
            </a:fld>
            <a:endParaRPr lang="en-US" altLang="en-US" sz="1300">
              <a:solidFill>
                <a:prstClr val="black"/>
              </a:solidFill>
              <a:cs typeface="Arial" panose="020B0604020202020204" pitchFamily="34" charset="0"/>
            </a:endParaRPr>
          </a:p>
        </p:txBody>
      </p:sp>
    </p:spTree>
    <p:extLst>
      <p:ext uri="{BB962C8B-B14F-4D97-AF65-F5344CB8AC3E}">
        <p14:creationId xmlns:p14="http://schemas.microsoft.com/office/powerpoint/2010/main" val="3900627404"/>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Answer is B. </a:t>
            </a:r>
          </a:p>
        </p:txBody>
      </p:sp>
      <p:sp>
        <p:nvSpPr>
          <p:cNvPr id="4" name="Slide Number Placeholder 3"/>
          <p:cNvSpPr>
            <a:spLocks noGrp="1"/>
          </p:cNvSpPr>
          <p:nvPr>
            <p:ph type="sldNum" sz="quarter" idx="5"/>
          </p:nvPr>
        </p:nvSpPr>
        <p:spPr/>
        <p:txBody>
          <a:bodyPr/>
          <a:lstStyle/>
          <a:p>
            <a:fld id="{5B5E225C-EA32-49AA-BCE1-CBED354D9589}" type="slidenum">
              <a:rPr lang="en-US" smtClean="0"/>
              <a:t>116</a:t>
            </a:fld>
            <a:endParaRPr lang="en-US"/>
          </a:p>
        </p:txBody>
      </p:sp>
    </p:spTree>
    <p:extLst>
      <p:ext uri="{BB962C8B-B14F-4D97-AF65-F5344CB8AC3E}">
        <p14:creationId xmlns:p14="http://schemas.microsoft.com/office/powerpoint/2010/main" val="1057791265"/>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B5E225C-EA32-49AA-BCE1-CBED354D9589}" type="slidenum">
              <a:rPr lang="en-US" smtClean="0"/>
              <a:t>118</a:t>
            </a:fld>
            <a:endParaRPr lang="en-US"/>
          </a:p>
        </p:txBody>
      </p:sp>
    </p:spTree>
    <p:extLst>
      <p:ext uri="{BB962C8B-B14F-4D97-AF65-F5344CB8AC3E}">
        <p14:creationId xmlns:p14="http://schemas.microsoft.com/office/powerpoint/2010/main" val="253151081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B5E225C-EA32-49AA-BCE1-CBED354D9589}" type="slidenum">
              <a:rPr lang="en-US" smtClean="0"/>
              <a:t>18</a:t>
            </a:fld>
            <a:endParaRPr lang="en-US"/>
          </a:p>
        </p:txBody>
      </p:sp>
    </p:spTree>
    <p:extLst>
      <p:ext uri="{BB962C8B-B14F-4D97-AF65-F5344CB8AC3E}">
        <p14:creationId xmlns:p14="http://schemas.microsoft.com/office/powerpoint/2010/main" val="3897571345"/>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5937E6-6F28-A171-5E7D-67A7CEEA87B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0C6E038-403A-D636-504E-6C64254673C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6BB5601-09A4-D595-4B16-2B6DF9276BE6}"/>
              </a:ext>
            </a:extLst>
          </p:cNvPr>
          <p:cNvSpPr>
            <a:spLocks noGrp="1"/>
          </p:cNvSpPr>
          <p:nvPr>
            <p:ph type="body" idx="1"/>
          </p:nvPr>
        </p:nvSpPr>
        <p:spPr/>
        <p:txBody>
          <a:bodyPr/>
          <a:lstStyle/>
          <a:p>
            <a:r>
              <a:rPr lang="en-US" dirty="0" err="1"/>
              <a:t>Orforglipron</a:t>
            </a:r>
            <a:r>
              <a:rPr lang="en-US" dirty="0"/>
              <a:t> is a non-peptide small molecule that doesn’t require special </a:t>
            </a:r>
            <a:r>
              <a:rPr lang="en-US" dirty="0" err="1"/>
              <a:t>consdierations</a:t>
            </a:r>
            <a:r>
              <a:rPr lang="en-US" dirty="0"/>
              <a:t> when eating/drinking or taking other pills. </a:t>
            </a:r>
          </a:p>
        </p:txBody>
      </p:sp>
      <p:sp>
        <p:nvSpPr>
          <p:cNvPr id="4" name="Slide Number Placeholder 3">
            <a:extLst>
              <a:ext uri="{FF2B5EF4-FFF2-40B4-BE49-F238E27FC236}">
                <a16:creationId xmlns:a16="http://schemas.microsoft.com/office/drawing/2014/main" id="{A3B96FA8-9EE0-B9F2-E73A-344DFA6C4CF2}"/>
              </a:ext>
            </a:extLst>
          </p:cNvPr>
          <p:cNvSpPr>
            <a:spLocks noGrp="1"/>
          </p:cNvSpPr>
          <p:nvPr>
            <p:ph type="sldNum" sz="quarter" idx="5"/>
          </p:nvPr>
        </p:nvSpPr>
        <p:spPr/>
        <p:txBody>
          <a:bodyPr/>
          <a:lstStyle/>
          <a:p>
            <a:fld id="{5B5E225C-EA32-49AA-BCE1-CBED354D9589}" type="slidenum">
              <a:rPr lang="en-US" smtClean="0"/>
              <a:t>119</a:t>
            </a:fld>
            <a:endParaRPr lang="en-US"/>
          </a:p>
        </p:txBody>
      </p:sp>
    </p:spTree>
    <p:extLst>
      <p:ext uri="{BB962C8B-B14F-4D97-AF65-F5344CB8AC3E}">
        <p14:creationId xmlns:p14="http://schemas.microsoft.com/office/powerpoint/2010/main" val="2856254053"/>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Slide Image Placeholder 1">
            <a:extLst>
              <a:ext uri="{FF2B5EF4-FFF2-40B4-BE49-F238E27FC236}">
                <a16:creationId xmlns:a16="http://schemas.microsoft.com/office/drawing/2014/main" id="{2B8694C8-93AF-4FA1-A4FE-E22C82BA3651}"/>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9875" name="Notes Placeholder 2">
            <a:extLst>
              <a:ext uri="{FF2B5EF4-FFF2-40B4-BE49-F238E27FC236}">
                <a16:creationId xmlns:a16="http://schemas.microsoft.com/office/drawing/2014/main" id="{89FA909A-B577-48CF-B2DB-06C6773BC420}"/>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dirty="0"/>
          </a:p>
        </p:txBody>
      </p:sp>
      <p:sp>
        <p:nvSpPr>
          <p:cNvPr id="88068" name="Header Placeholder 3">
            <a:extLst>
              <a:ext uri="{FF2B5EF4-FFF2-40B4-BE49-F238E27FC236}">
                <a16:creationId xmlns:a16="http://schemas.microsoft.com/office/drawing/2014/main" id="{85517793-11A1-4D83-8159-C30E89550D3F}"/>
              </a:ext>
            </a:extLst>
          </p:cNvPr>
          <p:cNvSpPr>
            <a:spLocks noGrp="1"/>
          </p:cNvSpPr>
          <p:nvPr>
            <p:ph type="hdr" sz="quarter"/>
          </p:nvPr>
        </p:nvSpPr>
        <p:spPr bwMode="auto"/>
        <p:txBody>
          <a:bodyPr wrap="square" numCol="1" anchor="t" anchorCtr="0" compatLnSpc="1">
            <a:prstTxWarp prst="textNoShape">
              <a:avLst/>
            </a:prstTxWarp>
          </a:bodyPr>
          <a:lstStyle>
            <a:lvl1pPr>
              <a:defRPr>
                <a:solidFill>
                  <a:schemeClr val="tx1"/>
                </a:solidFill>
                <a:latin typeface="Calibri" pitchFamily="34" charset="0"/>
              </a:defRPr>
            </a:lvl1pPr>
            <a:lvl2pPr marL="814666" indent="-313333">
              <a:defRPr>
                <a:solidFill>
                  <a:schemeClr val="tx1"/>
                </a:solidFill>
                <a:latin typeface="Calibri" pitchFamily="34" charset="0"/>
              </a:defRPr>
            </a:lvl2pPr>
            <a:lvl3pPr marL="1253333" indent="-250667">
              <a:defRPr>
                <a:solidFill>
                  <a:schemeClr val="tx1"/>
                </a:solidFill>
                <a:latin typeface="Calibri" pitchFamily="34" charset="0"/>
              </a:defRPr>
            </a:lvl3pPr>
            <a:lvl4pPr marL="1754667" indent="-250667">
              <a:defRPr>
                <a:solidFill>
                  <a:schemeClr val="tx1"/>
                </a:solidFill>
                <a:latin typeface="Calibri" pitchFamily="34" charset="0"/>
              </a:defRPr>
            </a:lvl4pPr>
            <a:lvl5pPr marL="2256001" indent="-250667">
              <a:defRPr>
                <a:solidFill>
                  <a:schemeClr val="tx1"/>
                </a:solidFill>
                <a:latin typeface="Calibri" pitchFamily="34" charset="0"/>
              </a:defRPr>
            </a:lvl5pPr>
            <a:lvl6pPr marL="2757334" indent="-250667" fontAlgn="base">
              <a:spcBef>
                <a:spcPct val="0"/>
              </a:spcBef>
              <a:spcAft>
                <a:spcPct val="0"/>
              </a:spcAft>
              <a:defRPr>
                <a:solidFill>
                  <a:schemeClr val="tx1"/>
                </a:solidFill>
                <a:latin typeface="Calibri" pitchFamily="34" charset="0"/>
              </a:defRPr>
            </a:lvl6pPr>
            <a:lvl7pPr marL="3258668" indent="-250667" fontAlgn="base">
              <a:spcBef>
                <a:spcPct val="0"/>
              </a:spcBef>
              <a:spcAft>
                <a:spcPct val="0"/>
              </a:spcAft>
              <a:defRPr>
                <a:solidFill>
                  <a:schemeClr val="tx1"/>
                </a:solidFill>
                <a:latin typeface="Calibri" pitchFamily="34" charset="0"/>
              </a:defRPr>
            </a:lvl7pPr>
            <a:lvl8pPr marL="3760001" indent="-250667" fontAlgn="base">
              <a:spcBef>
                <a:spcPct val="0"/>
              </a:spcBef>
              <a:spcAft>
                <a:spcPct val="0"/>
              </a:spcAft>
              <a:defRPr>
                <a:solidFill>
                  <a:schemeClr val="tx1"/>
                </a:solidFill>
                <a:latin typeface="Calibri" pitchFamily="34" charset="0"/>
              </a:defRPr>
            </a:lvl8pPr>
            <a:lvl9pPr marL="4261334" indent="-250667" fontAlgn="base">
              <a:spcBef>
                <a:spcPct val="0"/>
              </a:spcBef>
              <a:spcAft>
                <a:spcPct val="0"/>
              </a:spcAft>
              <a:defRPr>
                <a:solidFill>
                  <a:schemeClr val="tx1"/>
                </a:solidFill>
                <a:latin typeface="Calibri" pitchFamily="34" charset="0"/>
              </a:defRPr>
            </a:lvl9pPr>
          </a:lstStyle>
          <a:p>
            <a:pPr defTabSz="948507" fontAlgn="base">
              <a:spcBef>
                <a:spcPct val="0"/>
              </a:spcBef>
              <a:spcAft>
                <a:spcPct val="0"/>
              </a:spcAft>
              <a:defRPr/>
            </a:pPr>
            <a:r>
              <a:rPr lang="en-US" altLang="en-US">
                <a:solidFill>
                  <a:prstClr val="black"/>
                </a:solidFill>
              </a:rPr>
              <a:t>Obesity Series, Part II: Physical Activity</a:t>
            </a:r>
          </a:p>
        </p:txBody>
      </p:sp>
      <p:sp>
        <p:nvSpPr>
          <p:cNvPr id="88069" name="Footer Placeholder 4">
            <a:extLst>
              <a:ext uri="{FF2B5EF4-FFF2-40B4-BE49-F238E27FC236}">
                <a16:creationId xmlns:a16="http://schemas.microsoft.com/office/drawing/2014/main" id="{C536D2BF-6AD8-4423-A32D-42BC50CF214F}"/>
              </a:ext>
            </a:extLst>
          </p:cNvPr>
          <p:cNvSpPr>
            <a:spLocks noGrp="1"/>
          </p:cNvSpPr>
          <p:nvPr>
            <p:ph type="ftr" sz="quarter" idx="4"/>
          </p:nvPr>
        </p:nvSpPr>
        <p:spPr bwMode="auto"/>
        <p:txBody>
          <a:bodyPr wrap="square" numCol="1" anchorCtr="0" compatLnSpc="1">
            <a:prstTxWarp prst="textNoShape">
              <a:avLst/>
            </a:prstTxWarp>
          </a:bodyPr>
          <a:lstStyle>
            <a:lvl1pPr>
              <a:defRPr>
                <a:solidFill>
                  <a:schemeClr val="tx1"/>
                </a:solidFill>
                <a:latin typeface="Calibri" pitchFamily="34" charset="0"/>
              </a:defRPr>
            </a:lvl1pPr>
            <a:lvl2pPr marL="814666" indent="-313333">
              <a:defRPr>
                <a:solidFill>
                  <a:schemeClr val="tx1"/>
                </a:solidFill>
                <a:latin typeface="Calibri" pitchFamily="34" charset="0"/>
              </a:defRPr>
            </a:lvl2pPr>
            <a:lvl3pPr marL="1253333" indent="-250667">
              <a:defRPr>
                <a:solidFill>
                  <a:schemeClr val="tx1"/>
                </a:solidFill>
                <a:latin typeface="Calibri" pitchFamily="34" charset="0"/>
              </a:defRPr>
            </a:lvl3pPr>
            <a:lvl4pPr marL="1754667" indent="-250667">
              <a:defRPr>
                <a:solidFill>
                  <a:schemeClr val="tx1"/>
                </a:solidFill>
                <a:latin typeface="Calibri" pitchFamily="34" charset="0"/>
              </a:defRPr>
            </a:lvl4pPr>
            <a:lvl5pPr marL="2256001" indent="-250667">
              <a:defRPr>
                <a:solidFill>
                  <a:schemeClr val="tx1"/>
                </a:solidFill>
                <a:latin typeface="Calibri" pitchFamily="34" charset="0"/>
              </a:defRPr>
            </a:lvl5pPr>
            <a:lvl6pPr marL="2757334" indent="-250667" fontAlgn="base">
              <a:spcBef>
                <a:spcPct val="0"/>
              </a:spcBef>
              <a:spcAft>
                <a:spcPct val="0"/>
              </a:spcAft>
              <a:defRPr>
                <a:solidFill>
                  <a:schemeClr val="tx1"/>
                </a:solidFill>
                <a:latin typeface="Calibri" pitchFamily="34" charset="0"/>
              </a:defRPr>
            </a:lvl6pPr>
            <a:lvl7pPr marL="3258668" indent="-250667" fontAlgn="base">
              <a:spcBef>
                <a:spcPct val="0"/>
              </a:spcBef>
              <a:spcAft>
                <a:spcPct val="0"/>
              </a:spcAft>
              <a:defRPr>
                <a:solidFill>
                  <a:schemeClr val="tx1"/>
                </a:solidFill>
                <a:latin typeface="Calibri" pitchFamily="34" charset="0"/>
              </a:defRPr>
            </a:lvl7pPr>
            <a:lvl8pPr marL="3760001" indent="-250667" fontAlgn="base">
              <a:spcBef>
                <a:spcPct val="0"/>
              </a:spcBef>
              <a:spcAft>
                <a:spcPct val="0"/>
              </a:spcAft>
              <a:defRPr>
                <a:solidFill>
                  <a:schemeClr val="tx1"/>
                </a:solidFill>
                <a:latin typeface="Calibri" pitchFamily="34" charset="0"/>
              </a:defRPr>
            </a:lvl8pPr>
            <a:lvl9pPr marL="4261334" indent="-250667" fontAlgn="base">
              <a:spcBef>
                <a:spcPct val="0"/>
              </a:spcBef>
              <a:spcAft>
                <a:spcPct val="0"/>
              </a:spcAft>
              <a:defRPr>
                <a:solidFill>
                  <a:schemeClr val="tx1"/>
                </a:solidFill>
                <a:latin typeface="Calibri" pitchFamily="34" charset="0"/>
              </a:defRPr>
            </a:lvl9pPr>
          </a:lstStyle>
          <a:p>
            <a:pPr defTabSz="948507" fontAlgn="base">
              <a:spcBef>
                <a:spcPct val="0"/>
              </a:spcBef>
              <a:spcAft>
                <a:spcPct val="0"/>
              </a:spcAft>
              <a:defRPr/>
            </a:pPr>
            <a:r>
              <a:rPr lang="en-US" altLang="en-US">
                <a:solidFill>
                  <a:prstClr val="black"/>
                </a:solidFill>
              </a:rPr>
              <a:t>Copyright 2014 American Association of Diabetes Educators. All rights reserved.</a:t>
            </a:r>
          </a:p>
        </p:txBody>
      </p:sp>
      <p:sp>
        <p:nvSpPr>
          <p:cNvPr id="79878" name="Slide Number Placeholder 5">
            <a:extLst>
              <a:ext uri="{FF2B5EF4-FFF2-40B4-BE49-F238E27FC236}">
                <a16:creationId xmlns:a16="http://schemas.microsoft.com/office/drawing/2014/main" id="{F7637361-0B40-4D43-A059-422008213700}"/>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813477" indent="-312876">
              <a:spcBef>
                <a:spcPct val="30000"/>
              </a:spcBef>
              <a:defRPr sz="1200">
                <a:solidFill>
                  <a:schemeClr val="tx1"/>
                </a:solidFill>
                <a:latin typeface="Calibri" panose="020F0502020204030204" pitchFamily="34" charset="0"/>
              </a:defRPr>
            </a:lvl2pPr>
            <a:lvl3pPr marL="1253150" indent="-250300">
              <a:spcBef>
                <a:spcPct val="30000"/>
              </a:spcBef>
              <a:defRPr sz="1200">
                <a:solidFill>
                  <a:schemeClr val="tx1"/>
                </a:solidFill>
                <a:latin typeface="Calibri" panose="020F0502020204030204" pitchFamily="34" charset="0"/>
              </a:defRPr>
            </a:lvl3pPr>
            <a:lvl4pPr marL="1753751" indent="-250300">
              <a:spcBef>
                <a:spcPct val="30000"/>
              </a:spcBef>
              <a:defRPr sz="1200">
                <a:solidFill>
                  <a:schemeClr val="tx1"/>
                </a:solidFill>
                <a:latin typeface="Calibri" panose="020F0502020204030204" pitchFamily="34" charset="0"/>
              </a:defRPr>
            </a:lvl4pPr>
            <a:lvl5pPr marL="2255998" indent="-250300">
              <a:spcBef>
                <a:spcPct val="30000"/>
              </a:spcBef>
              <a:defRPr sz="1200">
                <a:solidFill>
                  <a:schemeClr val="tx1"/>
                </a:solidFill>
                <a:latin typeface="Calibri" panose="020F0502020204030204" pitchFamily="34" charset="0"/>
              </a:defRPr>
            </a:lvl5pPr>
            <a:lvl6pPr marL="2730251" indent="-250300" eaLnBrk="0" fontAlgn="base" hangingPunct="0">
              <a:spcBef>
                <a:spcPct val="30000"/>
              </a:spcBef>
              <a:spcAft>
                <a:spcPct val="0"/>
              </a:spcAft>
              <a:defRPr sz="1200">
                <a:solidFill>
                  <a:schemeClr val="tx1"/>
                </a:solidFill>
                <a:latin typeface="Calibri" panose="020F0502020204030204" pitchFamily="34" charset="0"/>
              </a:defRPr>
            </a:lvl6pPr>
            <a:lvl7pPr marL="3204505" indent="-250300" eaLnBrk="0" fontAlgn="base" hangingPunct="0">
              <a:spcBef>
                <a:spcPct val="30000"/>
              </a:spcBef>
              <a:spcAft>
                <a:spcPct val="0"/>
              </a:spcAft>
              <a:defRPr sz="1200">
                <a:solidFill>
                  <a:schemeClr val="tx1"/>
                </a:solidFill>
                <a:latin typeface="Calibri" panose="020F0502020204030204" pitchFamily="34" charset="0"/>
              </a:defRPr>
            </a:lvl7pPr>
            <a:lvl8pPr marL="3678759" indent="-250300" eaLnBrk="0" fontAlgn="base" hangingPunct="0">
              <a:spcBef>
                <a:spcPct val="30000"/>
              </a:spcBef>
              <a:spcAft>
                <a:spcPct val="0"/>
              </a:spcAft>
              <a:defRPr sz="1200">
                <a:solidFill>
                  <a:schemeClr val="tx1"/>
                </a:solidFill>
                <a:latin typeface="Calibri" panose="020F0502020204030204" pitchFamily="34" charset="0"/>
              </a:defRPr>
            </a:lvl8pPr>
            <a:lvl9pPr marL="4153012" indent="-250300" eaLnBrk="0" fontAlgn="base" hangingPunct="0">
              <a:spcBef>
                <a:spcPct val="30000"/>
              </a:spcBef>
              <a:spcAft>
                <a:spcPct val="0"/>
              </a:spcAft>
              <a:defRPr sz="1200">
                <a:solidFill>
                  <a:schemeClr val="tx1"/>
                </a:solidFill>
                <a:latin typeface="Calibri" panose="020F0502020204030204" pitchFamily="34" charset="0"/>
              </a:defRPr>
            </a:lvl9pPr>
          </a:lstStyle>
          <a:p>
            <a:pPr defTabSz="948507" fontAlgn="base">
              <a:spcBef>
                <a:spcPct val="0"/>
              </a:spcBef>
              <a:spcAft>
                <a:spcPct val="0"/>
              </a:spcAft>
              <a:defRPr/>
            </a:pPr>
            <a:fld id="{582A5906-8B12-4700-A07B-6319B7FE199D}" type="slidenum">
              <a:rPr lang="en-US" altLang="en-US" sz="1300">
                <a:solidFill>
                  <a:prstClr val="black"/>
                </a:solidFill>
                <a:cs typeface="Arial" panose="020B0604020202020204" pitchFamily="34" charset="0"/>
              </a:rPr>
              <a:pPr defTabSz="948507" fontAlgn="base">
                <a:spcBef>
                  <a:spcPct val="0"/>
                </a:spcBef>
                <a:spcAft>
                  <a:spcPct val="0"/>
                </a:spcAft>
                <a:defRPr/>
              </a:pPr>
              <a:t>120</a:t>
            </a:fld>
            <a:endParaRPr lang="en-US" altLang="en-US" sz="1300">
              <a:solidFill>
                <a:prstClr val="black"/>
              </a:solidFill>
              <a:cs typeface="Arial" panose="020B0604020202020204" pitchFamily="34" charset="0"/>
            </a:endParaRPr>
          </a:p>
        </p:txBody>
      </p:sp>
    </p:spTree>
    <p:extLst>
      <p:ext uri="{BB962C8B-B14F-4D97-AF65-F5344CB8AC3E}">
        <p14:creationId xmlns:p14="http://schemas.microsoft.com/office/powerpoint/2010/main" val="3027341237"/>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B5E225C-EA32-49AA-BCE1-CBED354D9589}" type="slidenum">
              <a:rPr lang="en-US" smtClean="0"/>
              <a:t>121</a:t>
            </a:fld>
            <a:endParaRPr lang="en-US"/>
          </a:p>
        </p:txBody>
      </p:sp>
    </p:spTree>
    <p:extLst>
      <p:ext uri="{BB962C8B-B14F-4D97-AF65-F5344CB8AC3E}">
        <p14:creationId xmlns:p14="http://schemas.microsoft.com/office/powerpoint/2010/main" val="1551039932"/>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B5E225C-EA32-49AA-BCE1-CBED354D9589}" type="slidenum">
              <a:rPr lang="en-US" smtClean="0"/>
              <a:t>122</a:t>
            </a:fld>
            <a:endParaRPr lang="en-US"/>
          </a:p>
        </p:txBody>
      </p:sp>
    </p:spTree>
    <p:extLst>
      <p:ext uri="{BB962C8B-B14F-4D97-AF65-F5344CB8AC3E}">
        <p14:creationId xmlns:p14="http://schemas.microsoft.com/office/powerpoint/2010/main" val="737108046"/>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08E96C-BF49-E13D-5ADA-86D0D5E04EC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4C84D74-C444-DDDE-06AE-486C15C4144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8BEDD32-EDA5-626B-6CDE-2BE32B17E97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1E37892-4B9B-8921-17E3-BA1C9DE91529}"/>
              </a:ext>
            </a:extLst>
          </p:cNvPr>
          <p:cNvSpPr>
            <a:spLocks noGrp="1"/>
          </p:cNvSpPr>
          <p:nvPr>
            <p:ph type="sldNum" sz="quarter" idx="5"/>
          </p:nvPr>
        </p:nvSpPr>
        <p:spPr/>
        <p:txBody>
          <a:bodyPr/>
          <a:lstStyle/>
          <a:p>
            <a:fld id="{5B5E225C-EA32-49AA-BCE1-CBED354D9589}" type="slidenum">
              <a:rPr lang="en-US" smtClean="0"/>
              <a:t>123</a:t>
            </a:fld>
            <a:endParaRPr lang="en-US"/>
          </a:p>
        </p:txBody>
      </p:sp>
    </p:spTree>
    <p:extLst>
      <p:ext uri="{BB962C8B-B14F-4D97-AF65-F5344CB8AC3E}">
        <p14:creationId xmlns:p14="http://schemas.microsoft.com/office/powerpoint/2010/main" val="1979241118"/>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38BC8F-03FB-9206-71D0-4B556C3E7CA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0FA416C-2209-ECE0-CBC6-23BC1D3C2EB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6E3F52B-005E-3FFB-3532-C379098CEBD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1874E31-EDC3-3A00-1530-270EC5CA6392}"/>
              </a:ext>
            </a:extLst>
          </p:cNvPr>
          <p:cNvSpPr>
            <a:spLocks noGrp="1"/>
          </p:cNvSpPr>
          <p:nvPr>
            <p:ph type="sldNum" sz="quarter" idx="5"/>
          </p:nvPr>
        </p:nvSpPr>
        <p:spPr/>
        <p:txBody>
          <a:bodyPr/>
          <a:lstStyle/>
          <a:p>
            <a:fld id="{5B5E225C-EA32-49AA-BCE1-CBED354D9589}" type="slidenum">
              <a:rPr lang="en-US" smtClean="0"/>
              <a:t>124</a:t>
            </a:fld>
            <a:endParaRPr lang="en-US"/>
          </a:p>
        </p:txBody>
      </p:sp>
    </p:spTree>
    <p:extLst>
      <p:ext uri="{BB962C8B-B14F-4D97-AF65-F5344CB8AC3E}">
        <p14:creationId xmlns:p14="http://schemas.microsoft.com/office/powerpoint/2010/main" val="1502765887"/>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F4F5AA0-1FBB-432C-8005-770D06113BE6}" type="slidenum">
              <a:rPr lang="en-US" smtClean="0"/>
              <a:pPr/>
              <a:t>125</a:t>
            </a:fld>
            <a:endParaRPr lang="en-US"/>
          </a:p>
        </p:txBody>
      </p:sp>
    </p:spTree>
    <p:extLst>
      <p:ext uri="{BB962C8B-B14F-4D97-AF65-F5344CB8AC3E}">
        <p14:creationId xmlns:p14="http://schemas.microsoft.com/office/powerpoint/2010/main" val="3617113139"/>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873BF9-1154-8B98-A17C-F47287AED7F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A804A8F-AC39-DB4C-AEF5-FDB8202FCC4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1D3A907-2B24-2271-82AB-9B5080724406}"/>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24A27B15-D237-0858-2CD2-34C9FEBFB73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B5E225C-EA32-49AA-BCE1-CBED354D9589}" type="slidenum">
              <a:rPr kumimoji="0" lang="en-US" sz="13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132</a:t>
            </a:fld>
            <a:endParaRPr kumimoji="0" lang="en-US" sz="13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056890272"/>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B5E225C-EA32-49AA-BCE1-CBED354D9589}" type="slidenum">
              <a:rPr kumimoji="0" lang="en-US" sz="13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144</a:t>
            </a:fld>
            <a:endParaRPr kumimoji="0" lang="en-US" sz="13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361759023"/>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defRPr>
            </a:lvl1pPr>
            <a:lvl2pPr marL="785046" indent="-301939">
              <a:defRPr>
                <a:solidFill>
                  <a:schemeClr val="tx1"/>
                </a:solidFill>
                <a:latin typeface="Arial" pitchFamily="34" charset="0"/>
              </a:defRPr>
            </a:lvl2pPr>
            <a:lvl3pPr marL="1207761" indent="-241553">
              <a:defRPr>
                <a:solidFill>
                  <a:schemeClr val="tx1"/>
                </a:solidFill>
                <a:latin typeface="Arial" pitchFamily="34" charset="0"/>
              </a:defRPr>
            </a:lvl3pPr>
            <a:lvl4pPr marL="1690866" indent="-241553">
              <a:defRPr>
                <a:solidFill>
                  <a:schemeClr val="tx1"/>
                </a:solidFill>
                <a:latin typeface="Arial" pitchFamily="34" charset="0"/>
              </a:defRPr>
            </a:lvl4pPr>
            <a:lvl5pPr marL="2173971" indent="-241553">
              <a:defRPr>
                <a:solidFill>
                  <a:schemeClr val="tx1"/>
                </a:solidFill>
                <a:latin typeface="Arial" pitchFamily="34" charset="0"/>
              </a:defRPr>
            </a:lvl5pPr>
            <a:lvl6pPr marL="2657075" indent="-241553" eaLnBrk="0" fontAlgn="base" hangingPunct="0">
              <a:spcBef>
                <a:spcPct val="0"/>
              </a:spcBef>
              <a:spcAft>
                <a:spcPct val="0"/>
              </a:spcAft>
              <a:defRPr>
                <a:solidFill>
                  <a:schemeClr val="tx1"/>
                </a:solidFill>
                <a:latin typeface="Arial" pitchFamily="34" charset="0"/>
              </a:defRPr>
            </a:lvl6pPr>
            <a:lvl7pPr marL="3140179" indent="-241553" eaLnBrk="0" fontAlgn="base" hangingPunct="0">
              <a:spcBef>
                <a:spcPct val="0"/>
              </a:spcBef>
              <a:spcAft>
                <a:spcPct val="0"/>
              </a:spcAft>
              <a:defRPr>
                <a:solidFill>
                  <a:schemeClr val="tx1"/>
                </a:solidFill>
                <a:latin typeface="Arial" pitchFamily="34" charset="0"/>
              </a:defRPr>
            </a:lvl7pPr>
            <a:lvl8pPr marL="3623284" indent="-241553" eaLnBrk="0" fontAlgn="base" hangingPunct="0">
              <a:spcBef>
                <a:spcPct val="0"/>
              </a:spcBef>
              <a:spcAft>
                <a:spcPct val="0"/>
              </a:spcAft>
              <a:defRPr>
                <a:solidFill>
                  <a:schemeClr val="tx1"/>
                </a:solidFill>
                <a:latin typeface="Arial" pitchFamily="34" charset="0"/>
              </a:defRPr>
            </a:lvl8pPr>
            <a:lvl9pPr marL="4106388" indent="-241553" eaLnBrk="0" fontAlgn="base" hangingPunct="0">
              <a:spcBef>
                <a:spcPct val="0"/>
              </a:spcBef>
              <a:spcAft>
                <a:spcPct val="0"/>
              </a:spcAft>
              <a:defRPr>
                <a:solidFill>
                  <a:schemeClr val="tx1"/>
                </a:solidFill>
                <a:latin typeface="Arial"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6AE1D34A-EF11-4972-845B-2A5C3DE9C72D}" type="slidenum">
              <a:rPr kumimoji="0" lang="en-US" sz="1300" b="0" i="0" u="none" strike="noStrike" kern="1200" cap="none" spc="0" normalizeH="0" baseline="0" noProof="0" smtClean="0">
                <a:ln>
                  <a:noFill/>
                </a:ln>
                <a:solidFill>
                  <a:prstClr val="black"/>
                </a:solidFill>
                <a:effectLst/>
                <a:uLnTx/>
                <a:uFillTx/>
                <a:latin typeface="Times New Roman"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145</a:t>
            </a:fld>
            <a:endParaRPr kumimoji="0" lang="en-US" sz="1300" b="0" i="0" u="none" strike="noStrike" kern="1200" cap="none" spc="0" normalizeH="0" baseline="0" noProof="0">
              <a:ln>
                <a:noFill/>
              </a:ln>
              <a:solidFill>
                <a:prstClr val="black"/>
              </a:solidFill>
              <a:effectLst/>
              <a:uLnTx/>
              <a:uFillTx/>
              <a:latin typeface="Times New Roman" pitchFamily="18" charset="0"/>
              <a:ea typeface="+mn-ea"/>
              <a:cs typeface="+mn-cs"/>
            </a:endParaRPr>
          </a:p>
        </p:txBody>
      </p:sp>
      <p:sp>
        <p:nvSpPr>
          <p:cNvPr id="131075" name="Rectangle 7"/>
          <p:cNvSpPr txBox="1">
            <a:spLocks noGrp="1" noChangeArrowheads="1"/>
          </p:cNvSpPr>
          <p:nvPr/>
        </p:nvSpPr>
        <p:spPr bwMode="auto">
          <a:xfrm>
            <a:off x="4236724" y="9298162"/>
            <a:ext cx="3241040" cy="4848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7730" tIns="48864" rIns="97730" bIns="48864" anchor="b"/>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0F947FD-350A-412C-BB92-96A246F9309D}" type="slidenum">
              <a:rPr kumimoji="0" lang="en-US" sz="1300" b="0" i="0" u="none" strike="noStrike" kern="1200" cap="none" spc="0" normalizeH="0" baseline="0" noProof="0">
                <a:ln>
                  <a:noFill/>
                </a:ln>
                <a:solidFill>
                  <a:prstClr val="black"/>
                </a:solidFill>
                <a:effectLst/>
                <a:uLnTx/>
                <a:uFillTx/>
                <a:latin typeface="Times New Roman"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145</a:t>
            </a:fld>
            <a:endParaRPr kumimoji="0" lang="en-US" sz="1300" b="0" i="0" u="none" strike="noStrike" kern="1200" cap="none" spc="0" normalizeH="0" baseline="0" noProof="0">
              <a:ln>
                <a:noFill/>
              </a:ln>
              <a:solidFill>
                <a:prstClr val="black"/>
              </a:solidFill>
              <a:effectLst/>
              <a:uLnTx/>
              <a:uFillTx/>
              <a:latin typeface="Times New Roman" pitchFamily="18" charset="0"/>
              <a:ea typeface="+mn-ea"/>
              <a:cs typeface="+mn-cs"/>
            </a:endParaRPr>
          </a:p>
        </p:txBody>
      </p:sp>
      <p:sp>
        <p:nvSpPr>
          <p:cNvPr id="131076" name="Rectangle 6"/>
          <p:cNvSpPr>
            <a:spLocks noGrp="1" noChangeArrowheads="1"/>
          </p:cNvSpPr>
          <p:nvPr>
            <p:ph type="ftr" sz="quarter" idx="4"/>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defRPr>
            </a:lvl1pPr>
            <a:lvl2pPr marL="785046" indent="-301939">
              <a:defRPr>
                <a:solidFill>
                  <a:schemeClr val="tx1"/>
                </a:solidFill>
                <a:latin typeface="Arial" pitchFamily="34" charset="0"/>
              </a:defRPr>
            </a:lvl2pPr>
            <a:lvl3pPr marL="1207761" indent="-241553">
              <a:defRPr>
                <a:solidFill>
                  <a:schemeClr val="tx1"/>
                </a:solidFill>
                <a:latin typeface="Arial" pitchFamily="34" charset="0"/>
              </a:defRPr>
            </a:lvl3pPr>
            <a:lvl4pPr marL="1690866" indent="-241553">
              <a:defRPr>
                <a:solidFill>
                  <a:schemeClr val="tx1"/>
                </a:solidFill>
                <a:latin typeface="Arial" pitchFamily="34" charset="0"/>
              </a:defRPr>
            </a:lvl4pPr>
            <a:lvl5pPr marL="2173971" indent="-241553">
              <a:defRPr>
                <a:solidFill>
                  <a:schemeClr val="tx1"/>
                </a:solidFill>
                <a:latin typeface="Arial" pitchFamily="34" charset="0"/>
              </a:defRPr>
            </a:lvl5pPr>
            <a:lvl6pPr marL="2657075" indent="-241553" eaLnBrk="0" fontAlgn="base" hangingPunct="0">
              <a:spcBef>
                <a:spcPct val="0"/>
              </a:spcBef>
              <a:spcAft>
                <a:spcPct val="0"/>
              </a:spcAft>
              <a:defRPr>
                <a:solidFill>
                  <a:schemeClr val="tx1"/>
                </a:solidFill>
                <a:latin typeface="Arial" pitchFamily="34" charset="0"/>
              </a:defRPr>
            </a:lvl6pPr>
            <a:lvl7pPr marL="3140179" indent="-241553" eaLnBrk="0" fontAlgn="base" hangingPunct="0">
              <a:spcBef>
                <a:spcPct val="0"/>
              </a:spcBef>
              <a:spcAft>
                <a:spcPct val="0"/>
              </a:spcAft>
              <a:defRPr>
                <a:solidFill>
                  <a:schemeClr val="tx1"/>
                </a:solidFill>
                <a:latin typeface="Arial" pitchFamily="34" charset="0"/>
              </a:defRPr>
            </a:lvl7pPr>
            <a:lvl8pPr marL="3623284" indent="-241553" eaLnBrk="0" fontAlgn="base" hangingPunct="0">
              <a:spcBef>
                <a:spcPct val="0"/>
              </a:spcBef>
              <a:spcAft>
                <a:spcPct val="0"/>
              </a:spcAft>
              <a:defRPr>
                <a:solidFill>
                  <a:schemeClr val="tx1"/>
                </a:solidFill>
                <a:latin typeface="Arial" pitchFamily="34" charset="0"/>
              </a:defRPr>
            </a:lvl8pPr>
            <a:lvl9pPr marL="4106388" indent="-241553" eaLnBrk="0" fontAlgn="base" hangingPunct="0">
              <a:spcBef>
                <a:spcPct val="0"/>
              </a:spcBef>
              <a:spcAft>
                <a:spcPct val="0"/>
              </a:spcAft>
              <a:defRPr>
                <a:solidFill>
                  <a:schemeClr val="tx1"/>
                </a:solidFill>
                <a:latin typeface="Arial"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a:ln>
                  <a:noFill/>
                </a:ln>
                <a:solidFill>
                  <a:prstClr val="black"/>
                </a:solidFill>
                <a:effectLst/>
                <a:uLnTx/>
                <a:uFillTx/>
                <a:latin typeface="Times New Roman" pitchFamily="18" charset="0"/>
                <a:ea typeface="+mn-ea"/>
                <a:cs typeface="+mn-cs"/>
              </a:rPr>
              <a:t>Diabetes Educational Services© (530) 893 - 8635 </a:t>
            </a:r>
          </a:p>
        </p:txBody>
      </p:sp>
      <p:sp>
        <p:nvSpPr>
          <p:cNvPr id="131077" name="Rectangle 7"/>
          <p:cNvSpPr txBox="1">
            <a:spLocks noGrp="1" noChangeArrowheads="1"/>
          </p:cNvSpPr>
          <p:nvPr/>
        </p:nvSpPr>
        <p:spPr bwMode="auto">
          <a:xfrm>
            <a:off x="4236724" y="9298162"/>
            <a:ext cx="3241040" cy="4848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7730" tIns="48864" rIns="97730" bIns="48864" anchor="b"/>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575AECC4-D18B-44E6-A131-B17753DE6A71}" type="slidenum">
              <a:rPr kumimoji="0" lang="en-US" sz="1300" b="0" i="0" u="none" strike="noStrike" kern="1200" cap="none" spc="0" normalizeH="0" baseline="0" noProof="0">
                <a:ln>
                  <a:noFill/>
                </a:ln>
                <a:solidFill>
                  <a:prstClr val="black"/>
                </a:solidFill>
                <a:effectLst/>
                <a:uLnTx/>
                <a:uFillTx/>
                <a:latin typeface="Times New Roman"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145</a:t>
            </a:fld>
            <a:endParaRPr kumimoji="0" lang="en-US" sz="1300" b="0" i="0" u="none" strike="noStrike" kern="1200" cap="none" spc="0" normalizeH="0" baseline="0" noProof="0">
              <a:ln>
                <a:noFill/>
              </a:ln>
              <a:solidFill>
                <a:prstClr val="black"/>
              </a:solidFill>
              <a:effectLst/>
              <a:uLnTx/>
              <a:uFillTx/>
              <a:latin typeface="Times New Roman" pitchFamily="18" charset="0"/>
              <a:ea typeface="+mn-ea"/>
              <a:cs typeface="+mn-cs"/>
            </a:endParaRPr>
          </a:p>
        </p:txBody>
      </p:sp>
      <p:sp>
        <p:nvSpPr>
          <p:cNvPr id="131078" name="Rectangle 2"/>
          <p:cNvSpPr>
            <a:spLocks noGrp="1" noRot="1" noChangeAspect="1" noChangeArrowheads="1" noTextEdit="1"/>
          </p:cNvSpPr>
          <p:nvPr>
            <p:ph type="sldImg"/>
          </p:nvPr>
        </p:nvSpPr>
        <p:spPr>
          <a:xfrm>
            <a:off x="1316038" y="730250"/>
            <a:ext cx="4846637" cy="3635375"/>
          </a:xfrm>
          <a:ln/>
        </p:spPr>
      </p:sp>
      <p:sp>
        <p:nvSpPr>
          <p:cNvPr id="131079" name="Rectangle 3"/>
          <p:cNvSpPr>
            <a:spLocks noGrp="1" noChangeArrowheads="1"/>
          </p:cNvSpPr>
          <p:nvPr>
            <p:ph type="body" idx="1"/>
            <p:custDataLst>
              <p:tags r:id="rId1"/>
            </p:custDataLst>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a:p>
        </p:txBody>
      </p:sp>
    </p:spTree>
    <p:extLst>
      <p:ext uri="{BB962C8B-B14F-4D97-AF65-F5344CB8AC3E}">
        <p14:creationId xmlns:p14="http://schemas.microsoft.com/office/powerpoint/2010/main" val="88985923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B5E225C-EA32-49AA-BCE1-CBED354D9589}" type="slidenum">
              <a:rPr lang="en-US" smtClean="0">
                <a:solidFill>
                  <a:srgbClr val="000000"/>
                </a:solidFill>
              </a:rPr>
              <a:pPr/>
              <a:t>20</a:t>
            </a:fld>
            <a:endParaRPr lang="en-US">
              <a:solidFill>
                <a:srgbClr val="000000"/>
              </a:solidFill>
            </a:endParaRPr>
          </a:p>
        </p:txBody>
      </p:sp>
    </p:spTree>
    <p:extLst>
      <p:ext uri="{BB962C8B-B14F-4D97-AF65-F5344CB8AC3E}">
        <p14:creationId xmlns:p14="http://schemas.microsoft.com/office/powerpoint/2010/main" val="8961646"/>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771EFD-D787-E0B6-FBF5-5E337CB898C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A86094E-2B6D-D274-CCBD-D9BCB1D62C1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B44BDBC-2883-B8AB-FB3C-E524187CAB2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9C1F65C-DB93-42E5-9DFE-5867C04A62B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B5E225C-EA32-49AA-BCE1-CBED354D9589}" type="slidenum">
              <a:rPr kumimoji="0" lang="en-US" sz="13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146</a:t>
            </a:fld>
            <a:endParaRPr kumimoji="0" lang="en-US" sz="13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369588239"/>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2A7E85-1E56-5CEA-843F-3366D8D8935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0EF08BB-24B4-8AB1-7992-8D89CD13205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3346142-6139-8473-A7E4-858AAF36AAC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6FD67F9-32E0-C441-1278-5EDE983DB30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B5E225C-EA32-49AA-BCE1-CBED354D9589}" type="slidenum">
              <a:rPr kumimoji="0" lang="en-US" sz="13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147</a:t>
            </a:fld>
            <a:endParaRPr kumimoji="0" lang="en-US" sz="13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940148841"/>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B5E225C-EA32-49AA-BCE1-CBED354D9589}" type="slidenum">
              <a:rPr lang="en-US" smtClean="0"/>
              <a:t>148</a:t>
            </a:fld>
            <a:endParaRPr lang="en-US"/>
          </a:p>
        </p:txBody>
      </p:sp>
    </p:spTree>
    <p:extLst>
      <p:ext uri="{BB962C8B-B14F-4D97-AF65-F5344CB8AC3E}">
        <p14:creationId xmlns:p14="http://schemas.microsoft.com/office/powerpoint/2010/main" val="3397606890"/>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Samson SL, Vellanki P, Blonde L, Hirsch IB, Hoang TD, Isaacs SD, </a:t>
            </a:r>
            <a:r>
              <a:rPr lang="en-US" dirty="0" err="1"/>
              <a:t>Izuora</a:t>
            </a:r>
            <a:r>
              <a:rPr lang="en-US" dirty="0"/>
              <a:t> KE, Low Wang CC, Ooi CP, Padilla BI, Schulman-Rosenbaum R, Twining CL, Umpierrez GE, Valencia WM. American Association of Clinical Endocrinology Consensus Statement: Algorithm for Management of Adults With Type 2 Diabetes - 2026 Update. </a:t>
            </a:r>
            <a:r>
              <a:rPr lang="en-US" dirty="0" err="1"/>
              <a:t>Endocr</a:t>
            </a:r>
            <a:r>
              <a:rPr lang="en-US" dirty="0"/>
              <a:t> </a:t>
            </a:r>
            <a:r>
              <a:rPr lang="en-US" dirty="0" err="1"/>
              <a:t>Pract</a:t>
            </a:r>
            <a:r>
              <a:rPr lang="en-US" dirty="0"/>
              <a:t>. 2026 Mar 17:S1530-891X(26)00022-4. </a:t>
            </a:r>
            <a:r>
              <a:rPr lang="en-US" dirty="0" err="1"/>
              <a:t>doi</a:t>
            </a:r>
            <a:r>
              <a:rPr lang="en-US" dirty="0"/>
              <a:t>: 10.1016/j.eprac.2026.01.006. </a:t>
            </a:r>
            <a:r>
              <a:rPr lang="en-US" dirty="0" err="1"/>
              <a:t>Epub</a:t>
            </a:r>
            <a:r>
              <a:rPr lang="en-US" dirty="0"/>
              <a:t> ahead of print. PMID: 41842862.</a:t>
            </a:r>
          </a:p>
          <a:p>
            <a:r>
              <a:rPr lang="en-US" dirty="0" err="1"/>
              <a:t>CopyDownload</a:t>
            </a:r>
            <a:r>
              <a:rPr lang="en-US" dirty="0"/>
              <a:t> .</a:t>
            </a:r>
            <a:r>
              <a:rPr lang="en-US" dirty="0" err="1"/>
              <a:t>nbib</a:t>
            </a:r>
            <a:endParaRPr lang="en-US" dirty="0"/>
          </a:p>
          <a:p>
            <a:br>
              <a:rPr lang="en-US" dirty="0"/>
            </a:br>
            <a:endParaRPr lang="en-US" dirty="0"/>
          </a:p>
        </p:txBody>
      </p:sp>
      <p:sp>
        <p:nvSpPr>
          <p:cNvPr id="4" name="Slide Number Placeholder 3"/>
          <p:cNvSpPr>
            <a:spLocks noGrp="1"/>
          </p:cNvSpPr>
          <p:nvPr>
            <p:ph type="sldNum" sz="quarter" idx="5"/>
          </p:nvPr>
        </p:nvSpPr>
        <p:spPr/>
        <p:txBody>
          <a:bodyPr/>
          <a:lstStyle/>
          <a:p>
            <a:fld id="{5B5E225C-EA32-49AA-BCE1-CBED354D9589}" type="slidenum">
              <a:rPr lang="en-US" smtClean="0"/>
              <a:t>149</a:t>
            </a:fld>
            <a:endParaRPr lang="en-US"/>
          </a:p>
        </p:txBody>
      </p:sp>
    </p:spTree>
    <p:extLst>
      <p:ext uri="{BB962C8B-B14F-4D97-AF65-F5344CB8AC3E}">
        <p14:creationId xmlns:p14="http://schemas.microsoft.com/office/powerpoint/2010/main" val="1836679259"/>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hlinkClick r:id="rId3"/>
              </a:rPr>
              <a:t>10 Supplements to Help Lower Blood Sugar</a:t>
            </a:r>
            <a:endParaRPr lang="en-US" dirty="0"/>
          </a:p>
          <a:p>
            <a:endParaRPr lang="en-US" dirty="0"/>
          </a:p>
          <a:p>
            <a:r>
              <a:rPr lang="en-US" dirty="0" err="1">
                <a:hlinkClick r:id="rId4"/>
              </a:rPr>
              <a:t>NatMed</a:t>
            </a:r>
            <a:r>
              <a:rPr lang="en-US" dirty="0">
                <a:hlinkClick r:id="rId4"/>
              </a:rPr>
              <a:t> Pro</a:t>
            </a:r>
            <a:endParaRPr lang="en-US" dirty="0"/>
          </a:p>
          <a:p>
            <a:r>
              <a:rPr lang="en-US" dirty="0" err="1"/>
              <a:t>Natureal</a:t>
            </a:r>
            <a:r>
              <a:rPr lang="en-US" dirty="0"/>
              <a:t> medicine database</a:t>
            </a:r>
          </a:p>
        </p:txBody>
      </p:sp>
      <p:sp>
        <p:nvSpPr>
          <p:cNvPr id="4" name="Slide Number Placeholder 3"/>
          <p:cNvSpPr>
            <a:spLocks noGrp="1"/>
          </p:cNvSpPr>
          <p:nvPr>
            <p:ph type="sldNum" sz="quarter" idx="5"/>
          </p:nvPr>
        </p:nvSpPr>
        <p:spPr/>
        <p:txBody>
          <a:bodyPr/>
          <a:lstStyle/>
          <a:p>
            <a:fld id="{5B5E225C-EA32-49AA-BCE1-CBED354D9589}" type="slidenum">
              <a:rPr lang="en-US" smtClean="0"/>
              <a:t>150</a:t>
            </a:fld>
            <a:endParaRPr lang="en-US"/>
          </a:p>
        </p:txBody>
      </p:sp>
    </p:spTree>
    <p:extLst>
      <p:ext uri="{BB962C8B-B14F-4D97-AF65-F5344CB8AC3E}">
        <p14:creationId xmlns:p14="http://schemas.microsoft.com/office/powerpoint/2010/main" val="667667174"/>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B5E225C-EA32-49AA-BCE1-CBED354D9589}" type="slidenum">
              <a:rPr lang="en-US" smtClean="0"/>
              <a:t>151</a:t>
            </a:fld>
            <a:endParaRPr lang="en-US"/>
          </a:p>
        </p:txBody>
      </p:sp>
    </p:spTree>
    <p:extLst>
      <p:ext uri="{BB962C8B-B14F-4D97-AF65-F5344CB8AC3E}">
        <p14:creationId xmlns:p14="http://schemas.microsoft.com/office/powerpoint/2010/main" val="2987499998"/>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Referral to DSMES is fluid and applied when needed. The ADA has listed the critical times to refer to DSMES. All people with diabetes should participate in a developmentally and culturally appropriate DMSES as it helps identify appropriate strategies and coping skills. </a:t>
            </a:r>
          </a:p>
        </p:txBody>
      </p:sp>
    </p:spTree>
    <p:extLst>
      <p:ext uri="{BB962C8B-B14F-4D97-AF65-F5344CB8AC3E}">
        <p14:creationId xmlns:p14="http://schemas.microsoft.com/office/powerpoint/2010/main" val="633930797"/>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600" b="1" dirty="0"/>
              <a:t>With engagement and tailoring of </a:t>
            </a:r>
            <a:r>
              <a:rPr lang="en-US" dirty="0"/>
              <a:t>DSMES interventions we see greater outcomes and benefits. </a:t>
            </a:r>
          </a:p>
          <a:p>
            <a:r>
              <a:rPr lang="en-US" dirty="0"/>
              <a:t>DSMES has been shown to…..</a:t>
            </a:r>
          </a:p>
          <a:p>
            <a:endParaRPr lang="en-US" dirty="0"/>
          </a:p>
          <a:p>
            <a:r>
              <a:rPr lang="en-US" dirty="0"/>
              <a:t>Lower A1c by about 0.55% (https://</a:t>
            </a:r>
            <a:r>
              <a:rPr lang="en-US" dirty="0" err="1"/>
              <a:t>www.cdc.gov</a:t>
            </a:r>
            <a:r>
              <a:rPr lang="en-US" dirty="0"/>
              <a:t>/diabetes-toolkit/</a:t>
            </a:r>
            <a:r>
              <a:rPr lang="en-US" dirty="0" err="1"/>
              <a:t>php</a:t>
            </a:r>
            <a:r>
              <a:rPr lang="en-US" dirty="0"/>
              <a:t>/business-case/overall-value-</a:t>
            </a:r>
            <a:r>
              <a:rPr lang="en-US" dirty="0" err="1"/>
              <a:t>roi.html</a:t>
            </a:r>
            <a:r>
              <a:rPr lang="en-US" dirty="0"/>
              <a:t>#:~:text=A%20systematic%20review%20of%20DSMES,in%20hemoglobin%20A1C%20of%200.55%25.) </a:t>
            </a:r>
          </a:p>
          <a:p>
            <a:endParaRPr lang="en-US" dirty="0"/>
          </a:p>
          <a:p>
            <a:r>
              <a:rPr lang="en-US" dirty="0"/>
              <a:t>Reduced cost: In 2022 cost was 413 billion dollars annually (about 20000 per person) with $307 billon dollars in direct health care costs and the remainder in reduced productivity. </a:t>
            </a:r>
          </a:p>
          <a:p>
            <a:endParaRPr lang="en-US" dirty="0"/>
          </a:p>
          <a:p>
            <a:r>
              <a:rPr lang="en-US" b="0" i="0" dirty="0">
                <a:solidFill>
                  <a:srgbClr val="000000"/>
                </a:solidFill>
                <a:effectLst/>
                <a:latin typeface="Open Sans" panose="020B0606030504020204" pitchFamily="34" charset="0"/>
              </a:rPr>
              <a:t>Less than 5% of Medicare beneficiaries and 6.8% of people with private insurance use these services in their first year of diagnosis. And only 53% of individuals eligible receive it. </a:t>
            </a:r>
          </a:p>
          <a:p>
            <a:r>
              <a:rPr lang="en-US" dirty="0"/>
              <a:t>https://</a:t>
            </a:r>
            <a:r>
              <a:rPr lang="en-US" dirty="0" err="1"/>
              <a:t>www.cdc.gov</a:t>
            </a:r>
            <a:r>
              <a:rPr lang="en-US" dirty="0"/>
              <a:t>/diabetes/health-equity/increase-diabetes-</a:t>
            </a:r>
            <a:r>
              <a:rPr lang="en-US" dirty="0" err="1"/>
              <a:t>education.html</a:t>
            </a:r>
            <a:endParaRPr lang="en-US" dirty="0"/>
          </a:p>
          <a:p>
            <a:endParaRPr lang="en-US" b="0" i="0" dirty="0">
              <a:solidFill>
                <a:srgbClr val="000000"/>
              </a:solidFill>
              <a:effectLst/>
              <a:latin typeface="Open Sans" panose="020B0606030504020204" pitchFamily="34" charset="0"/>
            </a:endParaRPr>
          </a:p>
          <a:p>
            <a:endParaRPr lang="en-US" dirty="0"/>
          </a:p>
        </p:txBody>
      </p:sp>
      <p:sp>
        <p:nvSpPr>
          <p:cNvPr id="4" name="Footer Placeholder 3"/>
          <p:cNvSpPr>
            <a:spLocks noGrp="1"/>
          </p:cNvSpPr>
          <p:nvPr>
            <p:ph type="ftr" sz="quarter" idx="4"/>
          </p:nvPr>
        </p:nvSpPr>
        <p:spPr/>
        <p:txBody>
          <a:bodyPr/>
          <a:lstStyle/>
          <a:p>
            <a:pPr>
              <a:defRPr/>
            </a:pPr>
            <a:r>
              <a:rPr lang="en-US"/>
              <a:t>Diabetes Educational Services© (530) 893 - 8635 </a:t>
            </a:r>
          </a:p>
        </p:txBody>
      </p:sp>
      <p:sp>
        <p:nvSpPr>
          <p:cNvPr id="5" name="Slide Number Placeholder 4"/>
          <p:cNvSpPr>
            <a:spLocks noGrp="1"/>
          </p:cNvSpPr>
          <p:nvPr>
            <p:ph type="sldNum" sz="quarter" idx="5"/>
          </p:nvPr>
        </p:nvSpPr>
        <p:spPr/>
        <p:txBody>
          <a:bodyPr/>
          <a:lstStyle/>
          <a:p>
            <a:pPr>
              <a:defRPr/>
            </a:pPr>
            <a:fld id="{C233B0E3-6876-4E53-9EE0-6ED1EFDF6740}" type="slidenum">
              <a:rPr lang="en-US" smtClean="0"/>
              <a:pPr>
                <a:defRPr/>
              </a:pPr>
              <a:t>155</a:t>
            </a:fld>
            <a:endParaRPr lang="en-US"/>
          </a:p>
        </p:txBody>
      </p:sp>
    </p:spTree>
    <p:extLst>
      <p:ext uri="{BB962C8B-B14F-4D97-AF65-F5344CB8AC3E}">
        <p14:creationId xmlns:p14="http://schemas.microsoft.com/office/powerpoint/2010/main" val="449882397"/>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9314" name="Slide Image Placeholder 1"/>
          <p:cNvSpPr>
            <a:spLocks noGrp="1" noRot="1" noChangeAspect="1" noTextEdit="1"/>
          </p:cNvSpPr>
          <p:nvPr>
            <p:ph type="sldImg"/>
          </p:nvPr>
        </p:nvSpPr>
        <p:spPr>
          <a:ln/>
        </p:spPr>
      </p:sp>
      <p:sp>
        <p:nvSpPr>
          <p:cNvPr id="26931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p>
        </p:txBody>
      </p:sp>
      <p:sp>
        <p:nvSpPr>
          <p:cNvPr id="26931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Times New Roman" pitchFamily="18" charset="0"/>
              </a:defRPr>
            </a:lvl1pPr>
            <a:lvl2pPr marL="779293" indent="-299728" eaLnBrk="0" hangingPunct="0">
              <a:defRPr sz="2500">
                <a:solidFill>
                  <a:schemeClr val="tx1"/>
                </a:solidFill>
                <a:latin typeface="Times New Roman" pitchFamily="18" charset="0"/>
              </a:defRPr>
            </a:lvl2pPr>
            <a:lvl3pPr marL="1198913" indent="-239782" eaLnBrk="0" hangingPunct="0">
              <a:defRPr sz="2500">
                <a:solidFill>
                  <a:schemeClr val="tx1"/>
                </a:solidFill>
                <a:latin typeface="Times New Roman" pitchFamily="18" charset="0"/>
              </a:defRPr>
            </a:lvl3pPr>
            <a:lvl4pPr marL="1678478" indent="-239782" eaLnBrk="0" hangingPunct="0">
              <a:defRPr sz="2500">
                <a:solidFill>
                  <a:schemeClr val="tx1"/>
                </a:solidFill>
                <a:latin typeface="Times New Roman" pitchFamily="18" charset="0"/>
              </a:defRPr>
            </a:lvl4pPr>
            <a:lvl5pPr marL="2158044" indent="-239782" eaLnBrk="0" hangingPunct="0">
              <a:defRPr sz="2500">
                <a:solidFill>
                  <a:schemeClr val="tx1"/>
                </a:solidFill>
                <a:latin typeface="Times New Roman" pitchFamily="18" charset="0"/>
              </a:defRPr>
            </a:lvl5pPr>
            <a:lvl6pPr marL="2637609" indent="-239782" eaLnBrk="0" fontAlgn="base" hangingPunct="0">
              <a:spcBef>
                <a:spcPct val="0"/>
              </a:spcBef>
              <a:spcAft>
                <a:spcPct val="0"/>
              </a:spcAft>
              <a:defRPr sz="2500">
                <a:solidFill>
                  <a:schemeClr val="tx1"/>
                </a:solidFill>
                <a:latin typeface="Times New Roman" pitchFamily="18" charset="0"/>
              </a:defRPr>
            </a:lvl6pPr>
            <a:lvl7pPr marL="3117174" indent="-239782" eaLnBrk="0" fontAlgn="base" hangingPunct="0">
              <a:spcBef>
                <a:spcPct val="0"/>
              </a:spcBef>
              <a:spcAft>
                <a:spcPct val="0"/>
              </a:spcAft>
              <a:defRPr sz="2500">
                <a:solidFill>
                  <a:schemeClr val="tx1"/>
                </a:solidFill>
                <a:latin typeface="Times New Roman" pitchFamily="18" charset="0"/>
              </a:defRPr>
            </a:lvl7pPr>
            <a:lvl8pPr marL="3596739" indent="-239782" eaLnBrk="0" fontAlgn="base" hangingPunct="0">
              <a:spcBef>
                <a:spcPct val="0"/>
              </a:spcBef>
              <a:spcAft>
                <a:spcPct val="0"/>
              </a:spcAft>
              <a:defRPr sz="2500">
                <a:solidFill>
                  <a:schemeClr val="tx1"/>
                </a:solidFill>
                <a:latin typeface="Times New Roman" pitchFamily="18" charset="0"/>
              </a:defRPr>
            </a:lvl8pPr>
            <a:lvl9pPr marL="4076304" indent="-239782" eaLnBrk="0" fontAlgn="base" hangingPunct="0">
              <a:spcBef>
                <a:spcPct val="0"/>
              </a:spcBef>
              <a:spcAft>
                <a:spcPct val="0"/>
              </a:spcAft>
              <a:defRPr sz="2500">
                <a:solidFill>
                  <a:schemeClr val="tx1"/>
                </a:solidFill>
                <a:latin typeface="Times New Roman" pitchFamily="18" charset="0"/>
              </a:defRPr>
            </a:lvl9pPr>
          </a:lstStyle>
          <a:p>
            <a:pPr eaLnBrk="1" hangingPunct="1"/>
            <a:fld id="{28670FFA-3281-454B-91E6-651C67B07024}" type="slidenum">
              <a:rPr lang="en-US" sz="1200"/>
              <a:pPr eaLnBrk="1" hangingPunct="1"/>
              <a:t>160</a:t>
            </a:fld>
            <a:endParaRPr lang="en-US" sz="1200"/>
          </a:p>
        </p:txBody>
      </p:sp>
    </p:spTree>
    <p:extLst>
      <p:ext uri="{BB962C8B-B14F-4D97-AF65-F5344CB8AC3E}">
        <p14:creationId xmlns:p14="http://schemas.microsoft.com/office/powerpoint/2010/main" val="3685629339"/>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5E60CA-50D7-5398-2F42-53D160E9AE66}"/>
            </a:ext>
          </a:extLst>
        </p:cNvPr>
        <p:cNvGrpSpPr/>
        <p:nvPr/>
      </p:nvGrpSpPr>
      <p:grpSpPr>
        <a:xfrm>
          <a:off x="0" y="0"/>
          <a:ext cx="0" cy="0"/>
          <a:chOff x="0" y="0"/>
          <a:chExt cx="0" cy="0"/>
        </a:xfrm>
      </p:grpSpPr>
      <p:sp>
        <p:nvSpPr>
          <p:cNvPr id="253954" name="Slide Image Placeholder 1">
            <a:extLst>
              <a:ext uri="{FF2B5EF4-FFF2-40B4-BE49-F238E27FC236}">
                <a16:creationId xmlns:a16="http://schemas.microsoft.com/office/drawing/2014/main" id="{FE2770EF-643F-D308-ECE1-CDD4DC569FD6}"/>
              </a:ext>
            </a:extLst>
          </p:cNvPr>
          <p:cNvSpPr>
            <a:spLocks noGrp="1" noRot="1" noChangeAspect="1" noTextEdit="1"/>
          </p:cNvSpPr>
          <p:nvPr>
            <p:ph type="sldImg"/>
          </p:nvPr>
        </p:nvSpPr>
        <p:spPr>
          <a:ln/>
        </p:spPr>
      </p:sp>
      <p:sp>
        <p:nvSpPr>
          <p:cNvPr id="253955" name="Notes Placeholder 2">
            <a:extLst>
              <a:ext uri="{FF2B5EF4-FFF2-40B4-BE49-F238E27FC236}">
                <a16:creationId xmlns:a16="http://schemas.microsoft.com/office/drawing/2014/main" id="{5DC950A2-B0DA-5B13-6EED-CC92F817E25B}"/>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p>
        </p:txBody>
      </p:sp>
      <p:sp>
        <p:nvSpPr>
          <p:cNvPr id="253956" name="Slide Number Placeholder 3">
            <a:extLst>
              <a:ext uri="{FF2B5EF4-FFF2-40B4-BE49-F238E27FC236}">
                <a16:creationId xmlns:a16="http://schemas.microsoft.com/office/drawing/2014/main" id="{5E64EA4D-DE3B-9BD9-FE58-8FC0CA9DE5F1}"/>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600">
                <a:solidFill>
                  <a:schemeClr val="tx1"/>
                </a:solidFill>
                <a:latin typeface="Times New Roman" pitchFamily="18" charset="0"/>
              </a:defRPr>
            </a:lvl1pPr>
            <a:lvl2pPr marL="808361" indent="-310908" eaLnBrk="0" hangingPunct="0">
              <a:defRPr sz="2600">
                <a:solidFill>
                  <a:schemeClr val="tx1"/>
                </a:solidFill>
                <a:latin typeface="Times New Roman" pitchFamily="18" charset="0"/>
              </a:defRPr>
            </a:lvl2pPr>
            <a:lvl3pPr marL="1243632" indent="-248727" eaLnBrk="0" hangingPunct="0">
              <a:defRPr sz="2600">
                <a:solidFill>
                  <a:schemeClr val="tx1"/>
                </a:solidFill>
                <a:latin typeface="Times New Roman" pitchFamily="18" charset="0"/>
              </a:defRPr>
            </a:lvl3pPr>
            <a:lvl4pPr marL="1741085" indent="-248727" eaLnBrk="0" hangingPunct="0">
              <a:defRPr sz="2600">
                <a:solidFill>
                  <a:schemeClr val="tx1"/>
                </a:solidFill>
                <a:latin typeface="Times New Roman" pitchFamily="18" charset="0"/>
              </a:defRPr>
            </a:lvl4pPr>
            <a:lvl5pPr marL="2238538" indent="-248727" eaLnBrk="0" hangingPunct="0">
              <a:defRPr sz="2600">
                <a:solidFill>
                  <a:schemeClr val="tx1"/>
                </a:solidFill>
                <a:latin typeface="Times New Roman" pitchFamily="18" charset="0"/>
              </a:defRPr>
            </a:lvl5pPr>
            <a:lvl6pPr marL="2735992" indent="-248727" eaLnBrk="0" fontAlgn="base" hangingPunct="0">
              <a:spcBef>
                <a:spcPct val="0"/>
              </a:spcBef>
              <a:spcAft>
                <a:spcPct val="0"/>
              </a:spcAft>
              <a:defRPr sz="2600">
                <a:solidFill>
                  <a:schemeClr val="tx1"/>
                </a:solidFill>
                <a:latin typeface="Times New Roman" pitchFamily="18" charset="0"/>
              </a:defRPr>
            </a:lvl6pPr>
            <a:lvl7pPr marL="3233445" indent="-248727" eaLnBrk="0" fontAlgn="base" hangingPunct="0">
              <a:spcBef>
                <a:spcPct val="0"/>
              </a:spcBef>
              <a:spcAft>
                <a:spcPct val="0"/>
              </a:spcAft>
              <a:defRPr sz="2600">
                <a:solidFill>
                  <a:schemeClr val="tx1"/>
                </a:solidFill>
                <a:latin typeface="Times New Roman" pitchFamily="18" charset="0"/>
              </a:defRPr>
            </a:lvl7pPr>
            <a:lvl8pPr marL="3730897" indent="-248727" eaLnBrk="0" fontAlgn="base" hangingPunct="0">
              <a:spcBef>
                <a:spcPct val="0"/>
              </a:spcBef>
              <a:spcAft>
                <a:spcPct val="0"/>
              </a:spcAft>
              <a:defRPr sz="2600">
                <a:solidFill>
                  <a:schemeClr val="tx1"/>
                </a:solidFill>
                <a:latin typeface="Times New Roman" pitchFamily="18" charset="0"/>
              </a:defRPr>
            </a:lvl8pPr>
            <a:lvl9pPr marL="4228350" indent="-248727" eaLnBrk="0" fontAlgn="base" hangingPunct="0">
              <a:spcBef>
                <a:spcPct val="0"/>
              </a:spcBef>
              <a:spcAft>
                <a:spcPct val="0"/>
              </a:spcAft>
              <a:defRPr sz="2600">
                <a:solidFill>
                  <a:schemeClr val="tx1"/>
                </a:solidFill>
                <a:latin typeface="Times New Roman" pitchFamily="18" charset="0"/>
              </a:defRPr>
            </a:lvl9pPr>
          </a:lstStyle>
          <a:p>
            <a:pPr eaLnBrk="1" hangingPunct="1"/>
            <a:fld id="{69BF7D87-8FB8-4C72-AB65-A38B46B02EAD}" type="slidenum">
              <a:rPr lang="en-US" sz="1200">
                <a:solidFill>
                  <a:srgbClr val="000000"/>
                </a:solidFill>
              </a:rPr>
              <a:pPr eaLnBrk="1" hangingPunct="1"/>
              <a:t>161</a:t>
            </a:fld>
            <a:endParaRPr lang="en-US" sz="1200">
              <a:solidFill>
                <a:srgbClr val="000000"/>
              </a:solidFill>
            </a:endParaRPr>
          </a:p>
        </p:txBody>
      </p:sp>
    </p:spTree>
    <p:extLst>
      <p:ext uri="{BB962C8B-B14F-4D97-AF65-F5344CB8AC3E}">
        <p14:creationId xmlns:p14="http://schemas.microsoft.com/office/powerpoint/2010/main" val="221846085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2.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jpeg"/><Relationship Id="rId1" Type="http://schemas.openxmlformats.org/officeDocument/2006/relationships/slideMaster" Target="../slideMasters/slideMaster6.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2.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4.png"/><Relationship Id="rId1" Type="http://schemas.openxmlformats.org/officeDocument/2006/relationships/slideMaster" Target="../slideMasters/slideMaster8.xml"/><Relationship Id="rId4" Type="http://schemas.openxmlformats.org/officeDocument/2006/relationships/image" Target="../media/image5.png"/></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6.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4.png"/><Relationship Id="rId1" Type="http://schemas.openxmlformats.org/officeDocument/2006/relationships/slideMaster" Target="../slideMasters/slideMaster8.xml"/><Relationship Id="rId4" Type="http://schemas.openxmlformats.org/officeDocument/2006/relationships/image" Target="../media/image5.png"/></Relationships>
</file>

<file path=ppt/slideLayouts/_rels/slideLayout127.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4.png"/><Relationship Id="rId1" Type="http://schemas.openxmlformats.org/officeDocument/2006/relationships/slideMaster" Target="../slideMasters/slideMaster8.xml"/><Relationship Id="rId4" Type="http://schemas.openxmlformats.org/officeDocument/2006/relationships/image" Target="../media/image5.png"/></Relationships>
</file>

<file path=ppt/slideLayouts/_rels/slideLayout12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4.png"/><Relationship Id="rId1" Type="http://schemas.openxmlformats.org/officeDocument/2006/relationships/slideMaster" Target="../slideMasters/slideMaster8.xml"/><Relationship Id="rId4" Type="http://schemas.openxmlformats.org/officeDocument/2006/relationships/image" Target="../media/image5.png"/></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2.png"/><Relationship Id="rId1" Type="http://schemas.openxmlformats.org/officeDocument/2006/relationships/slideMaster" Target="../slideMasters/slideMaster8.xml"/><Relationship Id="rId5" Type="http://schemas.openxmlformats.org/officeDocument/2006/relationships/image" Target="../media/image5.png"/><Relationship Id="rId4" Type="http://schemas.microsoft.com/office/2007/relationships/hdphoto" Target="../media/hdphoto2.wdp"/></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4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9.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4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9.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5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9.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5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Master" Target="../slideMasters/slideMaster10.xml"/><Relationship Id="rId4" Type="http://schemas.openxmlformats.org/officeDocument/2006/relationships/image" Target="../media/image5.png"/></Relationships>
</file>

<file path=ppt/slideLayouts/_rels/slideLayout1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6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Master" Target="../slideMasters/slideMaster10.xml"/><Relationship Id="rId4" Type="http://schemas.openxmlformats.org/officeDocument/2006/relationships/image" Target="../media/image5.png"/></Relationships>
</file>

<file path=ppt/slideLayouts/_rels/slideLayout16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0.xml"/><Relationship Id="rId5" Type="http://schemas.openxmlformats.org/officeDocument/2006/relationships/image" Target="../media/image5.png"/><Relationship Id="rId4" Type="http://schemas.microsoft.com/office/2007/relationships/hdphoto" Target="../media/hdphoto1.wdp"/></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6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4.png"/><Relationship Id="rId1" Type="http://schemas.openxmlformats.org/officeDocument/2006/relationships/slideMaster" Target="../slideMasters/slideMaster10.xml"/><Relationship Id="rId4" Type="http://schemas.microsoft.com/office/2007/relationships/hdphoto" Target="../media/hdphoto3.wdp"/></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6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0.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Master" Target="../slideMasters/slideMaster2.xml"/><Relationship Id="rId4" Type="http://schemas.openxmlformats.org/officeDocument/2006/relationships/image" Target="../media/image5.png"/></Relationships>
</file>

<file path=ppt/slideLayouts/_rels/slideLayout2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Master" Target="../slideMasters/slideMaster2.xml"/><Relationship Id="rId4" Type="http://schemas.openxmlformats.org/officeDocument/2006/relationships/image" Target="../media/image5.pn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jpe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image" Target="../media/image11.jpg"/><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hemeOverride" Target="../theme/themeOverride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Master" Target="../slideMasters/slideMaster4.xml"/><Relationship Id="rId1" Type="http://schemas.openxmlformats.org/officeDocument/2006/relationships/themeOverride" Target="../theme/themeOverride2.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4.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6.xml.rels><?xml version="1.0" encoding="UTF-8" standalone="yes"?>
<Relationships xmlns="http://schemas.openxmlformats.org/package/2006/relationships"><Relationship Id="rId2" Type="http://schemas.openxmlformats.org/officeDocument/2006/relationships/slideMaster" Target="../slideMasters/slideMaster5.xml"/><Relationship Id="rId1" Type="http://schemas.openxmlformats.org/officeDocument/2006/relationships/themeOverride" Target="../theme/themeOverride3.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8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Master" Target="../slideMasters/slideMaster5.xml"/><Relationship Id="rId1" Type="http://schemas.openxmlformats.org/officeDocument/2006/relationships/themeOverride" Target="../theme/themeOverride4.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5.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9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1219200" y="3352800"/>
            <a:ext cx="6858000" cy="1524000"/>
          </a:xfrm>
          <a:noFill/>
        </p:spPr>
        <p:txBody>
          <a:bodyPr anchor="t" anchorCtr="0">
            <a:normAutofit/>
          </a:bodyPr>
          <a:lstStyle>
            <a:lvl1pPr algn="r">
              <a:defRPr sz="3300">
                <a:solidFill>
                  <a:schemeClr val="tx1"/>
                </a:solidFill>
              </a:defRPr>
            </a:lvl1pPr>
          </a:lstStyle>
          <a:p>
            <a:r>
              <a:rPr kumimoji="0" lang="en-US" dirty="0"/>
              <a:t>Click to edit Master title style</a:t>
            </a:r>
          </a:p>
        </p:txBody>
      </p:sp>
      <p:sp>
        <p:nvSpPr>
          <p:cNvPr id="9" name="Subtitle 8"/>
          <p:cNvSpPr>
            <a:spLocks noGrp="1"/>
          </p:cNvSpPr>
          <p:nvPr>
            <p:ph type="subTitle" idx="1"/>
          </p:nvPr>
        </p:nvSpPr>
        <p:spPr>
          <a:xfrm>
            <a:off x="1219200" y="5124450"/>
            <a:ext cx="6858000" cy="533400"/>
          </a:xfrm>
        </p:spPr>
        <p:txBody>
          <a:bodyPr>
            <a:noAutofit/>
          </a:bodyPr>
          <a:lstStyle>
            <a:lvl1pPr marL="0" indent="0" algn="r">
              <a:buNone/>
              <a:defRPr sz="2400">
                <a:solidFill>
                  <a:schemeClr val="tx1"/>
                </a:solidFill>
                <a:latin typeface="Calibri" panose="020F0502020204030204" pitchFamily="34" charset="0"/>
                <a:ea typeface="+mj-ea"/>
                <a:cs typeface="+mj-cs"/>
              </a:defRPr>
            </a:lvl1pPr>
            <a:lvl2pPr marL="342892" indent="0" algn="ctr">
              <a:buNone/>
            </a:lvl2pPr>
            <a:lvl3pPr marL="685783" indent="0" algn="ctr">
              <a:buNone/>
            </a:lvl3pPr>
            <a:lvl4pPr marL="1028675" indent="0" algn="ctr">
              <a:buNone/>
            </a:lvl4pPr>
            <a:lvl5pPr marL="1371566" indent="0" algn="ctr">
              <a:buNone/>
            </a:lvl5pPr>
            <a:lvl6pPr marL="1714457" indent="0" algn="ctr">
              <a:buNone/>
            </a:lvl6pPr>
            <a:lvl7pPr marL="2057348" indent="0" algn="ctr">
              <a:buNone/>
            </a:lvl7pPr>
            <a:lvl8pPr marL="2400240" indent="0" algn="ctr">
              <a:buNone/>
            </a:lvl8pPr>
            <a:lvl9pPr marL="2743132" indent="0" algn="ctr">
              <a:buNone/>
            </a:lvl9pPr>
          </a:lstStyle>
          <a:p>
            <a:r>
              <a:rPr kumimoji="0" lang="en-US" dirty="0"/>
              <a:t>Click to edit Master subtitle style</a:t>
            </a:r>
          </a:p>
        </p:txBody>
      </p:sp>
      <p:sp>
        <p:nvSpPr>
          <p:cNvPr id="21" name="Rectangle 20"/>
          <p:cNvSpPr/>
          <p:nvPr/>
        </p:nvSpPr>
        <p:spPr>
          <a:xfrm>
            <a:off x="904875" y="3276606"/>
            <a:ext cx="7315200" cy="1651635"/>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350"/>
          </a:p>
        </p:txBody>
      </p:sp>
      <p:sp>
        <p:nvSpPr>
          <p:cNvPr id="22" name="Rectangle 21"/>
          <p:cNvSpPr/>
          <p:nvPr/>
        </p:nvSpPr>
        <p:spPr>
          <a:xfrm>
            <a:off x="904875" y="3276606"/>
            <a:ext cx="228600" cy="1651635"/>
          </a:xfrm>
          <a:prstGeom prst="rect">
            <a:avLst/>
          </a:prstGeom>
          <a:solidFill>
            <a:srgbClr val="5E3886"/>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350"/>
          </a:p>
        </p:txBody>
      </p:sp>
      <p:sp>
        <p:nvSpPr>
          <p:cNvPr id="32" name="Rectangle 31"/>
          <p:cNvSpPr/>
          <p:nvPr/>
        </p:nvSpPr>
        <p:spPr>
          <a:xfrm>
            <a:off x="914400" y="5048250"/>
            <a:ext cx="228600" cy="685800"/>
          </a:xfrm>
          <a:prstGeom prst="rect">
            <a:avLst/>
          </a:prstGeom>
          <a:solidFill>
            <a:srgbClr val="B1D45A"/>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350"/>
          </a:p>
        </p:txBody>
      </p:sp>
    </p:spTree>
    <p:extLst>
      <p:ext uri="{BB962C8B-B14F-4D97-AF65-F5344CB8AC3E}">
        <p14:creationId xmlns:p14="http://schemas.microsoft.com/office/powerpoint/2010/main" val="3090184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extLst>
      <p:ext uri="{BB962C8B-B14F-4D97-AF65-F5344CB8AC3E}">
        <p14:creationId xmlns:p14="http://schemas.microsoft.com/office/powerpoint/2010/main" val="40582039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0.xml><?xml version="1.0" encoding="utf-8"?>
<p:sldLayout xmlns:a="http://schemas.openxmlformats.org/drawingml/2006/main" xmlns:r="http://schemas.openxmlformats.org/officeDocument/2006/relationships" xmlns:p="http://schemas.openxmlformats.org/presentationml/2006/main" showMasterSp="0"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5613" y="273050"/>
            <a:ext cx="8226425" cy="1143000"/>
          </a:xfrm>
        </p:spPr>
        <p:txBody>
          <a:bodyPr/>
          <a:lstStyle/>
          <a:p>
            <a:r>
              <a:rPr lang="en-US"/>
              <a:t>Click to edit Master title style</a:t>
            </a:r>
          </a:p>
        </p:txBody>
      </p:sp>
      <p:sp>
        <p:nvSpPr>
          <p:cNvPr id="3" name="Text Placeholder 2"/>
          <p:cNvSpPr>
            <a:spLocks noGrp="1"/>
          </p:cNvSpPr>
          <p:nvPr>
            <p:ph type="body" sz="half" idx="1"/>
          </p:nvPr>
        </p:nvSpPr>
        <p:spPr>
          <a:xfrm>
            <a:off x="455613" y="1598613"/>
            <a:ext cx="4037012" cy="44973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5025" y="1598613"/>
            <a:ext cx="4037013" cy="44973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70"/>
          <p:cNvSpPr>
            <a:spLocks noGrp="1" noChangeArrowheads="1"/>
          </p:cNvSpPr>
          <p:nvPr>
            <p:ph type="sldNum" sz="quarter" idx="10"/>
          </p:nvPr>
        </p:nvSpPr>
        <p:spPr>
          <a:xfrm>
            <a:off x="6251448" y="6556248"/>
            <a:ext cx="588336" cy="228600"/>
          </a:xfrm>
          <a:prstGeom prst="rect">
            <a:avLst/>
          </a:prstGeom>
          <a:ln/>
        </p:spPr>
        <p:txBody>
          <a:bodyPr/>
          <a:lstStyle>
            <a:lvl1pPr>
              <a:defRPr/>
            </a:lvl1pPr>
          </a:lstStyle>
          <a:p>
            <a:pPr>
              <a:defRPr/>
            </a:pPr>
            <a:fld id="{114813B1-857E-4D46-BE5D-9A28513CA6BB}" type="slidenum">
              <a:rPr lang="en-US"/>
              <a:pPr>
                <a:defRPr/>
              </a:pPr>
              <a:t>‹#›</a:t>
            </a:fld>
            <a:endParaRPr lang="en-US"/>
          </a:p>
        </p:txBody>
      </p:sp>
    </p:spTree>
    <p:extLst>
      <p:ext uri="{BB962C8B-B14F-4D97-AF65-F5344CB8AC3E}">
        <p14:creationId xmlns:p14="http://schemas.microsoft.com/office/powerpoint/2010/main" val="2537799921"/>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showMasterSp="0" type="objAndTwoObj">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5613" y="273050"/>
            <a:ext cx="8226425" cy="1143000"/>
          </a:xfrm>
        </p:spPr>
        <p:txBody>
          <a:bodyPr/>
          <a:lstStyle/>
          <a:p>
            <a:r>
              <a:rPr lang="en-US"/>
              <a:t>Click to edit Master title style</a:t>
            </a:r>
          </a:p>
        </p:txBody>
      </p:sp>
      <p:sp>
        <p:nvSpPr>
          <p:cNvPr id="3" name="Content Placeholder 2"/>
          <p:cNvSpPr>
            <a:spLocks noGrp="1"/>
          </p:cNvSpPr>
          <p:nvPr>
            <p:ph sz="half" idx="1"/>
          </p:nvPr>
        </p:nvSpPr>
        <p:spPr>
          <a:xfrm>
            <a:off x="455613" y="1598613"/>
            <a:ext cx="4037012" cy="44973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645025" y="1598613"/>
            <a:ext cx="4037013" cy="21717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4645025" y="3922713"/>
            <a:ext cx="4037013" cy="21732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70"/>
          <p:cNvSpPr>
            <a:spLocks noGrp="1" noChangeArrowheads="1"/>
          </p:cNvSpPr>
          <p:nvPr>
            <p:ph type="sldNum" sz="quarter" idx="10"/>
          </p:nvPr>
        </p:nvSpPr>
        <p:spPr>
          <a:xfrm>
            <a:off x="6251448" y="6556248"/>
            <a:ext cx="588336" cy="228600"/>
          </a:xfrm>
          <a:prstGeom prst="rect">
            <a:avLst/>
          </a:prstGeom>
          <a:ln/>
        </p:spPr>
        <p:txBody>
          <a:bodyPr/>
          <a:lstStyle>
            <a:lvl1pPr>
              <a:defRPr/>
            </a:lvl1pPr>
          </a:lstStyle>
          <a:p>
            <a:pPr>
              <a:defRPr/>
            </a:pPr>
            <a:fld id="{CBE6F69D-EC7C-4158-B48B-7F1BD0375DFA}" type="slidenum">
              <a:rPr lang="en-US"/>
              <a:pPr>
                <a:defRPr/>
              </a:pPr>
              <a:t>‹#›</a:t>
            </a:fld>
            <a:endParaRPr lang="en-US"/>
          </a:p>
        </p:txBody>
      </p:sp>
    </p:spTree>
    <p:extLst>
      <p:ext uri="{BB962C8B-B14F-4D97-AF65-F5344CB8AC3E}">
        <p14:creationId xmlns:p14="http://schemas.microsoft.com/office/powerpoint/2010/main" val="1244533106"/>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7" name="Title 1"/>
          <p:cNvSpPr>
            <a:spLocks noGrp="1"/>
          </p:cNvSpPr>
          <p:nvPr>
            <p:ph type="title"/>
          </p:nvPr>
        </p:nvSpPr>
        <p:spPr>
          <a:xfrm>
            <a:off x="457200" y="953526"/>
            <a:ext cx="8229600" cy="862606"/>
          </a:xfrm>
        </p:spPr>
        <p:txBody>
          <a:bodyPr/>
          <a:lstStyle>
            <a:lvl1pPr>
              <a:defRPr b="0">
                <a:solidFill>
                  <a:srgbClr val="002060"/>
                </a:solidFill>
              </a:defRPr>
            </a:lvl1pPr>
          </a:lstStyle>
          <a:p>
            <a:r>
              <a:rPr lang="en-US"/>
              <a:t>Click to edit Master title style</a:t>
            </a:r>
            <a:endParaRPr lang="en-US" dirty="0"/>
          </a:p>
        </p:txBody>
      </p:sp>
      <p:sp>
        <p:nvSpPr>
          <p:cNvPr id="8" name="Content Placeholder 2"/>
          <p:cNvSpPr>
            <a:spLocks noGrp="1"/>
          </p:cNvSpPr>
          <p:nvPr>
            <p:ph idx="1"/>
          </p:nvPr>
        </p:nvSpPr>
        <p:spPr>
          <a:xfrm>
            <a:off x="457200" y="1828800"/>
            <a:ext cx="8229600" cy="4572000"/>
          </a:xfrm>
        </p:spPr>
        <p:txBody>
          <a:bodyPr/>
          <a:lstStyle>
            <a:lvl1pPr>
              <a:buClrTx/>
              <a:defRPr>
                <a:solidFill>
                  <a:srgbClr val="002060"/>
                </a:solidFill>
                <a:latin typeface="+mj-lt"/>
              </a:defRPr>
            </a:lvl1pPr>
            <a:lvl2pPr>
              <a:buClr>
                <a:srgbClr val="0070C0"/>
              </a:buClr>
              <a:defRPr>
                <a:solidFill>
                  <a:srgbClr val="0070C0"/>
                </a:solidFill>
                <a:latin typeface="+mj-lt"/>
              </a:defRPr>
            </a:lvl2pPr>
            <a:lvl3pPr>
              <a:buClr>
                <a:srgbClr val="002060"/>
              </a:buClr>
              <a:buFont typeface="Trebuchet MS" pitchFamily="34" charset="0"/>
              <a:buChar char="—"/>
              <a:defRPr>
                <a:solidFill>
                  <a:srgbClr val="002060"/>
                </a:solidFill>
                <a:latin typeface="+mj-lt"/>
              </a:defRPr>
            </a:lvl3pPr>
            <a:lvl4pPr>
              <a:buClrTx/>
              <a:defRPr>
                <a:solidFill>
                  <a:srgbClr val="0070C0"/>
                </a:solidFill>
                <a:latin typeface="+mj-lt"/>
              </a:defRPr>
            </a:lvl4pPr>
            <a:lvl5pPr>
              <a:buClr>
                <a:srgbClr val="002060"/>
              </a:buClr>
              <a:defRPr>
                <a:solidFill>
                  <a:srgbClr val="002060"/>
                </a:solidFill>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Text Placeholder 18"/>
          <p:cNvSpPr>
            <a:spLocks noGrp="1"/>
          </p:cNvSpPr>
          <p:nvPr>
            <p:ph type="body" sz="quarter" idx="10" hasCustomPrompt="1"/>
          </p:nvPr>
        </p:nvSpPr>
        <p:spPr>
          <a:xfrm>
            <a:off x="916517" y="6553200"/>
            <a:ext cx="8229600" cy="304800"/>
          </a:xfrm>
        </p:spPr>
        <p:txBody>
          <a:bodyPr>
            <a:noAutofit/>
          </a:bodyPr>
          <a:lstStyle>
            <a:lvl1pPr marL="0" indent="0" algn="r">
              <a:buNone/>
              <a:defRPr sz="1200" baseline="0">
                <a:latin typeface="+mn-lt"/>
                <a:cs typeface="Arial" pitchFamily="34" charset="0"/>
              </a:defRPr>
            </a:lvl1pPr>
            <a:lvl2pPr marL="342900" indent="0" algn="r">
              <a:buNone/>
              <a:defRPr sz="1200">
                <a:latin typeface="Arial" pitchFamily="34" charset="0"/>
                <a:cs typeface="Arial" pitchFamily="34" charset="0"/>
              </a:defRPr>
            </a:lvl2pPr>
            <a:lvl3pPr marL="685800" indent="0" algn="r">
              <a:buNone/>
              <a:defRPr sz="1200">
                <a:latin typeface="Arial" pitchFamily="34" charset="0"/>
                <a:cs typeface="Arial" pitchFamily="34" charset="0"/>
              </a:defRPr>
            </a:lvl3pPr>
            <a:lvl4pPr marL="1028700" indent="0" algn="r">
              <a:buNone/>
              <a:defRPr sz="1200">
                <a:latin typeface="Arial" pitchFamily="34" charset="0"/>
                <a:cs typeface="Arial" pitchFamily="34" charset="0"/>
              </a:defRPr>
            </a:lvl4pPr>
            <a:lvl5pPr marL="1371600" indent="0" algn="r">
              <a:buNone/>
              <a:defRPr sz="1200">
                <a:latin typeface="Arial" pitchFamily="34" charset="0"/>
                <a:cs typeface="Arial" pitchFamily="34" charset="0"/>
              </a:defRPr>
            </a:lvl5pPr>
          </a:lstStyle>
          <a:p>
            <a:pPr lvl="0"/>
            <a:r>
              <a:rPr lang="en-US" dirty="0"/>
              <a:t>Click to add reference</a:t>
            </a:r>
          </a:p>
        </p:txBody>
      </p:sp>
      <p:grpSp>
        <p:nvGrpSpPr>
          <p:cNvPr id="14" name="Group 13"/>
          <p:cNvGrpSpPr/>
          <p:nvPr userDrawn="1"/>
        </p:nvGrpSpPr>
        <p:grpSpPr>
          <a:xfrm>
            <a:off x="3" y="-1"/>
            <a:ext cx="6743698" cy="811037"/>
            <a:chOff x="0" y="-1"/>
            <a:chExt cx="7391399" cy="609601"/>
          </a:xfrm>
        </p:grpSpPr>
        <p:sp>
          <p:nvSpPr>
            <p:cNvPr id="16" name="Rectangle 15"/>
            <p:cNvSpPr/>
            <p:nvPr userDrawn="1"/>
          </p:nvSpPr>
          <p:spPr>
            <a:xfrm>
              <a:off x="0" y="459491"/>
              <a:ext cx="7391399" cy="150109"/>
            </a:xfrm>
            <a:prstGeom prst="rect">
              <a:avLst/>
            </a:prstGeom>
            <a:solidFill>
              <a:schemeClr val="accent3">
                <a:lumMod val="40000"/>
                <a:lumOff val="60000"/>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sz="1350" dirty="0"/>
            </a:p>
          </p:txBody>
        </p:sp>
        <p:sp>
          <p:nvSpPr>
            <p:cNvPr id="17" name="Rectangle 16"/>
            <p:cNvSpPr/>
            <p:nvPr userDrawn="1"/>
          </p:nvSpPr>
          <p:spPr>
            <a:xfrm>
              <a:off x="0" y="277618"/>
              <a:ext cx="7391399" cy="179582"/>
            </a:xfrm>
            <a:prstGeom prst="rect">
              <a:avLst/>
            </a:prstGeom>
            <a:solidFill>
              <a:schemeClr val="accent3">
                <a:lumMod val="60000"/>
                <a:lumOff val="4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sz="1350" dirty="0"/>
            </a:p>
          </p:txBody>
        </p:sp>
        <p:sp>
          <p:nvSpPr>
            <p:cNvPr id="18" name="Rectangle 17"/>
            <p:cNvSpPr/>
            <p:nvPr userDrawn="1"/>
          </p:nvSpPr>
          <p:spPr>
            <a:xfrm>
              <a:off x="0" y="-1"/>
              <a:ext cx="7391399" cy="277619"/>
            </a:xfrm>
            <a:prstGeom prst="rect">
              <a:avLst/>
            </a:prstGeom>
            <a:solidFill>
              <a:srgbClr val="0070C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sz="1350" dirty="0"/>
            </a:p>
          </p:txBody>
        </p:sp>
      </p:grpSp>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943851" y="87340"/>
            <a:ext cx="914399" cy="894409"/>
          </a:xfrm>
          <a:prstGeom prst="rect">
            <a:avLst/>
          </a:prstGeom>
        </p:spPr>
      </p:pic>
      <p:pic>
        <p:nvPicPr>
          <p:cNvPr id="13" name="Picture 12"/>
          <p:cNvPicPr/>
          <p:nvPr userDrawn="1"/>
        </p:nvPicPr>
        <p:blipFill rotWithShape="1">
          <a:blip r:embed="rId3">
            <a:extLst>
              <a:ext uri="{28A0092B-C50C-407E-A947-70E740481C1C}">
                <a14:useLocalDpi xmlns:a14="http://schemas.microsoft.com/office/drawing/2010/main" val="0"/>
              </a:ext>
            </a:extLst>
          </a:blip>
          <a:srcRect t="20445" b="24444"/>
          <a:stretch/>
        </p:blipFill>
        <p:spPr bwMode="auto">
          <a:xfrm>
            <a:off x="6866466" y="225779"/>
            <a:ext cx="999067" cy="620889"/>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4120790967"/>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1219200" y="3352800"/>
            <a:ext cx="6858000" cy="1524000"/>
          </a:xfrm>
          <a:noFill/>
        </p:spPr>
        <p:txBody>
          <a:bodyPr anchor="t" anchorCtr="0">
            <a:normAutofit/>
          </a:bodyPr>
          <a:lstStyle>
            <a:lvl1pPr algn="r">
              <a:defRPr sz="3300">
                <a:solidFill>
                  <a:schemeClr val="tx1"/>
                </a:solidFill>
              </a:defRPr>
            </a:lvl1pPr>
          </a:lstStyle>
          <a:p>
            <a:r>
              <a:rPr kumimoji="0" lang="en-US" dirty="0"/>
              <a:t>Click to edit Master title style</a:t>
            </a:r>
          </a:p>
        </p:txBody>
      </p:sp>
      <p:sp>
        <p:nvSpPr>
          <p:cNvPr id="9" name="Subtitle 8"/>
          <p:cNvSpPr>
            <a:spLocks noGrp="1"/>
          </p:cNvSpPr>
          <p:nvPr>
            <p:ph type="subTitle" idx="1"/>
          </p:nvPr>
        </p:nvSpPr>
        <p:spPr>
          <a:xfrm>
            <a:off x="1219200" y="5124450"/>
            <a:ext cx="6858000" cy="533400"/>
          </a:xfrm>
        </p:spPr>
        <p:txBody>
          <a:bodyPr>
            <a:noAutofit/>
          </a:bodyPr>
          <a:lstStyle>
            <a:lvl1pPr marL="0" indent="0" algn="r">
              <a:buNone/>
              <a:defRPr sz="2400">
                <a:solidFill>
                  <a:schemeClr val="tx1"/>
                </a:solidFill>
                <a:latin typeface="Calibri" panose="020F0502020204030204" pitchFamily="34" charset="0"/>
                <a:ea typeface="+mj-ea"/>
                <a:cs typeface="+mj-cs"/>
              </a:defRPr>
            </a:lvl1pPr>
            <a:lvl2pPr marL="342892" indent="0" algn="ctr">
              <a:buNone/>
            </a:lvl2pPr>
            <a:lvl3pPr marL="685783" indent="0" algn="ctr">
              <a:buNone/>
            </a:lvl3pPr>
            <a:lvl4pPr marL="1028675" indent="0" algn="ctr">
              <a:buNone/>
            </a:lvl4pPr>
            <a:lvl5pPr marL="1371566" indent="0" algn="ctr">
              <a:buNone/>
            </a:lvl5pPr>
            <a:lvl6pPr marL="1714457" indent="0" algn="ctr">
              <a:buNone/>
            </a:lvl6pPr>
            <a:lvl7pPr marL="2057348" indent="0" algn="ctr">
              <a:buNone/>
            </a:lvl7pPr>
            <a:lvl8pPr marL="2400240" indent="0" algn="ctr">
              <a:buNone/>
            </a:lvl8pPr>
            <a:lvl9pPr marL="2743132" indent="0" algn="ctr">
              <a:buNone/>
            </a:lvl9pPr>
          </a:lstStyle>
          <a:p>
            <a:r>
              <a:rPr kumimoji="0" lang="en-US" dirty="0"/>
              <a:t>Click to edit Master subtitle style</a:t>
            </a:r>
          </a:p>
        </p:txBody>
      </p:sp>
      <p:sp>
        <p:nvSpPr>
          <p:cNvPr id="21" name="Rectangle 20"/>
          <p:cNvSpPr/>
          <p:nvPr/>
        </p:nvSpPr>
        <p:spPr>
          <a:xfrm>
            <a:off x="904875" y="3276606"/>
            <a:ext cx="7315200" cy="1651635"/>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350"/>
          </a:p>
        </p:txBody>
      </p:sp>
      <p:sp>
        <p:nvSpPr>
          <p:cNvPr id="22" name="Rectangle 21"/>
          <p:cNvSpPr/>
          <p:nvPr/>
        </p:nvSpPr>
        <p:spPr>
          <a:xfrm>
            <a:off x="904875" y="3276606"/>
            <a:ext cx="228600" cy="1651635"/>
          </a:xfrm>
          <a:prstGeom prst="rect">
            <a:avLst/>
          </a:prstGeom>
          <a:solidFill>
            <a:srgbClr val="5E3886"/>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350"/>
          </a:p>
        </p:txBody>
      </p:sp>
      <p:sp>
        <p:nvSpPr>
          <p:cNvPr id="32" name="Rectangle 31"/>
          <p:cNvSpPr/>
          <p:nvPr/>
        </p:nvSpPr>
        <p:spPr>
          <a:xfrm>
            <a:off x="914400" y="5048250"/>
            <a:ext cx="228600" cy="685800"/>
          </a:xfrm>
          <a:prstGeom prst="rect">
            <a:avLst/>
          </a:prstGeom>
          <a:solidFill>
            <a:srgbClr val="B1D45A"/>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350"/>
          </a:p>
        </p:txBody>
      </p:sp>
    </p:spTree>
    <p:extLst>
      <p:ext uri="{BB962C8B-B14F-4D97-AF65-F5344CB8AC3E}">
        <p14:creationId xmlns:p14="http://schemas.microsoft.com/office/powerpoint/2010/main" val="28989546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4800"/>
            </a:lvl1pPr>
          </a:lstStyle>
          <a:p>
            <a:r>
              <a:rPr kumimoji="0" lang="en-US" dirty="0"/>
              <a:t>Click to edit Master title style</a:t>
            </a:r>
          </a:p>
        </p:txBody>
      </p:sp>
      <p:sp>
        <p:nvSpPr>
          <p:cNvPr id="8" name="Content Placeholder 7"/>
          <p:cNvSpPr>
            <a:spLocks noGrp="1"/>
          </p:cNvSpPr>
          <p:nvPr>
            <p:ph sz="quarter" idx="1"/>
          </p:nvPr>
        </p:nvSpPr>
        <p:spPr>
          <a:xfrm>
            <a:off x="457200" y="1219200"/>
            <a:ext cx="8229600" cy="4937760"/>
          </a:xfrm>
        </p:spPr>
        <p:txBody>
          <a:bodyPr>
            <a:normAutofit/>
          </a:bodyPr>
          <a:lstStyle>
            <a:lvl1pPr>
              <a:defRPr sz="4000"/>
            </a:lvl1pPr>
            <a:lvl2pPr>
              <a:defRPr sz="3200"/>
            </a:lvl2pPr>
            <a:lvl3pPr>
              <a:defRPr sz="2800"/>
            </a:lvl3pPr>
            <a:lvl4pPr>
              <a:defRPr sz="2000"/>
            </a:lvl4pPr>
            <a:lvl5pPr>
              <a:defRPr sz="2000"/>
            </a:lvl5pPr>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spTree>
    <p:extLst>
      <p:ext uri="{BB962C8B-B14F-4D97-AF65-F5344CB8AC3E}">
        <p14:creationId xmlns:p14="http://schemas.microsoft.com/office/powerpoint/2010/main" val="9703713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5.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219200" y="2971800"/>
            <a:ext cx="6858000" cy="1066800"/>
          </a:xfrm>
        </p:spPr>
        <p:txBody>
          <a:bodyPr anchor="t" anchorCtr="0">
            <a:normAutofit/>
          </a:bodyPr>
          <a:lstStyle>
            <a:lvl1pPr algn="r">
              <a:buNone/>
              <a:defRPr sz="3300" b="0" cap="none" baseline="0">
                <a:solidFill>
                  <a:schemeClr val="tx1"/>
                </a:solidFill>
              </a:defRPr>
            </a:lvl1pPr>
          </a:lstStyle>
          <a:p>
            <a:r>
              <a:rPr kumimoji="0" lang="en-US" dirty="0"/>
              <a:t>Click to edit Master title style</a:t>
            </a:r>
          </a:p>
        </p:txBody>
      </p:sp>
      <p:sp>
        <p:nvSpPr>
          <p:cNvPr id="3" name="Text Placeholder 2"/>
          <p:cNvSpPr>
            <a:spLocks noGrp="1"/>
          </p:cNvSpPr>
          <p:nvPr>
            <p:ph type="body" idx="1"/>
          </p:nvPr>
        </p:nvSpPr>
        <p:spPr>
          <a:xfrm>
            <a:off x="1295400" y="4267200"/>
            <a:ext cx="6781800" cy="1143000"/>
          </a:xfrm>
        </p:spPr>
        <p:txBody>
          <a:bodyPr anchor="t" anchorCtr="0">
            <a:normAutofit/>
          </a:bodyPr>
          <a:lstStyle>
            <a:lvl1pPr marL="0" indent="0" algn="r">
              <a:buNone/>
              <a:defRPr sz="2400">
                <a:solidFill>
                  <a:schemeClr val="bg1"/>
                </a:solidFill>
              </a:defRPr>
            </a:lvl1pPr>
            <a:lvl2pPr>
              <a:buNone/>
              <a:defRPr sz="1350">
                <a:solidFill>
                  <a:schemeClr val="tx1">
                    <a:tint val="75000"/>
                  </a:schemeClr>
                </a:solidFill>
              </a:defRPr>
            </a:lvl2pPr>
            <a:lvl3pPr>
              <a:buNone/>
              <a:defRPr sz="1200">
                <a:solidFill>
                  <a:schemeClr val="tx1">
                    <a:tint val="75000"/>
                  </a:schemeClr>
                </a:solidFill>
              </a:defRPr>
            </a:lvl3pPr>
            <a:lvl4pPr>
              <a:buNone/>
              <a:defRPr sz="1050">
                <a:solidFill>
                  <a:schemeClr val="tx1">
                    <a:tint val="75000"/>
                  </a:schemeClr>
                </a:solidFill>
              </a:defRPr>
            </a:lvl4pPr>
            <a:lvl5pPr>
              <a:buNone/>
              <a:defRPr sz="1050">
                <a:solidFill>
                  <a:schemeClr val="tx1">
                    <a:tint val="75000"/>
                  </a:schemeClr>
                </a:solidFill>
              </a:defRPr>
            </a:lvl5pPr>
          </a:lstStyle>
          <a:p>
            <a:pPr lvl="0" eaLnBrk="1" latinLnBrk="0" hangingPunct="1"/>
            <a:r>
              <a:rPr kumimoji="0" lang="en-US" dirty="0"/>
              <a:t>Click to edit Master text styles</a:t>
            </a:r>
          </a:p>
        </p:txBody>
      </p:sp>
      <p:sp>
        <p:nvSpPr>
          <p:cNvPr id="7" name="Rectangle 6"/>
          <p:cNvSpPr/>
          <p:nvPr/>
        </p:nvSpPr>
        <p:spPr>
          <a:xfrm>
            <a:off x="914400" y="2819400"/>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350"/>
          </a:p>
        </p:txBody>
      </p:sp>
      <p:sp>
        <p:nvSpPr>
          <p:cNvPr id="8" name="Rectangle 7"/>
          <p:cNvSpPr/>
          <p:nvPr/>
        </p:nvSpPr>
        <p:spPr>
          <a:xfrm>
            <a:off x="914400" y="2819400"/>
            <a:ext cx="228600" cy="1280160"/>
          </a:xfrm>
          <a:prstGeom prst="rect">
            <a:avLst/>
          </a:prstGeom>
          <a:solidFill>
            <a:srgbClr val="B1D45A"/>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350"/>
          </a:p>
        </p:txBody>
      </p:sp>
      <p:pic>
        <p:nvPicPr>
          <p:cNvPr id="14" name="Picture 3"/>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03492" y="6291778"/>
            <a:ext cx="8205387"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95384397"/>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lstStyle/>
          <a:p>
            <a:r>
              <a:rPr kumimoji="0" lang="en-US"/>
              <a:t>Click to edit Master title style</a:t>
            </a:r>
          </a:p>
        </p:txBody>
      </p:sp>
      <p:sp>
        <p:nvSpPr>
          <p:cNvPr id="9" name="Content Placeholder 8"/>
          <p:cNvSpPr>
            <a:spLocks noGrp="1"/>
          </p:cNvSpPr>
          <p:nvPr>
            <p:ph sz="quarter" idx="1"/>
          </p:nvPr>
        </p:nvSpPr>
        <p:spPr>
          <a:xfrm>
            <a:off x="457200" y="1219200"/>
            <a:ext cx="4041648" cy="493776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1" name="Content Placeholder 10"/>
          <p:cNvSpPr>
            <a:spLocks noGrp="1"/>
          </p:cNvSpPr>
          <p:nvPr>
            <p:ph sz="quarter" idx="2"/>
          </p:nvPr>
        </p:nvSpPr>
        <p:spPr>
          <a:xfrm>
            <a:off x="4632198" y="1216152"/>
            <a:ext cx="4041648" cy="493776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extLst>
      <p:ext uri="{BB962C8B-B14F-4D97-AF65-F5344CB8AC3E}">
        <p14:creationId xmlns:p14="http://schemas.microsoft.com/office/powerpoint/2010/main" val="33033965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nchor="ctr"/>
          <a:lstStyle>
            <a:lvl1pPr>
              <a:defRPr/>
            </a:lvl1pPr>
          </a:lstStyle>
          <a:p>
            <a:r>
              <a:rPr kumimoji="0" lang="en-US" dirty="0"/>
              <a:t>Click to edit Master title style</a:t>
            </a:r>
          </a:p>
        </p:txBody>
      </p:sp>
      <p:sp>
        <p:nvSpPr>
          <p:cNvPr id="3" name="Text Placeholder 2"/>
          <p:cNvSpPr>
            <a:spLocks noGrp="1"/>
          </p:cNvSpPr>
          <p:nvPr>
            <p:ph type="body" idx="1"/>
          </p:nvPr>
        </p:nvSpPr>
        <p:spPr>
          <a:xfrm>
            <a:off x="457200" y="1285875"/>
            <a:ext cx="4040188" cy="685800"/>
          </a:xfrm>
          <a:noFill/>
          <a:ln>
            <a:noFill/>
          </a:ln>
        </p:spPr>
        <p:txBody>
          <a:bodyPr lIns="91440" anchor="b" anchorCtr="0">
            <a:noAutofit/>
          </a:bodyPr>
          <a:lstStyle>
            <a:lvl1pPr marL="0" indent="0">
              <a:buNone/>
              <a:defRPr sz="2400" b="1">
                <a:solidFill>
                  <a:schemeClr val="tx1"/>
                </a:solidFill>
              </a:defRPr>
            </a:lvl1pPr>
            <a:lvl2pPr>
              <a:buNone/>
              <a:defRPr sz="1500" b="1"/>
            </a:lvl2pPr>
            <a:lvl3pPr>
              <a:buNone/>
              <a:defRPr sz="1350" b="1"/>
            </a:lvl3pPr>
            <a:lvl4pPr>
              <a:buNone/>
              <a:defRPr sz="1200" b="1"/>
            </a:lvl4pPr>
            <a:lvl5pPr>
              <a:buNone/>
              <a:defRPr sz="1200" b="1"/>
            </a:lvl5pPr>
          </a:lstStyle>
          <a:p>
            <a:pPr lvl="0" eaLnBrk="1" latinLnBrk="0" hangingPunct="1"/>
            <a:r>
              <a:rPr kumimoji="0" lang="en-US" dirty="0"/>
              <a:t>Click to edit</a:t>
            </a:r>
          </a:p>
        </p:txBody>
      </p:sp>
      <p:sp>
        <p:nvSpPr>
          <p:cNvPr id="4" name="Text Placeholder 3"/>
          <p:cNvSpPr>
            <a:spLocks noGrp="1"/>
          </p:cNvSpPr>
          <p:nvPr>
            <p:ph type="body" sz="half" idx="3"/>
          </p:nvPr>
        </p:nvSpPr>
        <p:spPr>
          <a:xfrm>
            <a:off x="4648203" y="1295400"/>
            <a:ext cx="4041775" cy="685800"/>
          </a:xfrm>
          <a:noFill/>
          <a:ln>
            <a:noFill/>
          </a:ln>
        </p:spPr>
        <p:txBody>
          <a:bodyPr lIns="91440" anchor="b" anchorCtr="0">
            <a:noAutofit/>
          </a:bodyPr>
          <a:lstStyle>
            <a:lvl1pPr marL="0" indent="0">
              <a:buNone/>
              <a:defRPr sz="2400" b="1">
                <a:solidFill>
                  <a:schemeClr val="tx1"/>
                </a:solidFill>
              </a:defRPr>
            </a:lvl1pPr>
            <a:lvl2pPr>
              <a:buNone/>
              <a:defRPr sz="1500" b="1"/>
            </a:lvl2pPr>
            <a:lvl3pPr>
              <a:buNone/>
              <a:defRPr sz="1350" b="1"/>
            </a:lvl3pPr>
            <a:lvl4pPr>
              <a:buNone/>
              <a:defRPr sz="1200" b="1"/>
            </a:lvl4pPr>
            <a:lvl5pPr>
              <a:buNone/>
              <a:defRPr sz="1200" b="1"/>
            </a:lvl5pPr>
          </a:lstStyle>
          <a:p>
            <a:pPr lvl="0" eaLnBrk="1" latinLnBrk="0" hangingPunct="1"/>
            <a:r>
              <a:rPr kumimoji="0" lang="en-US" dirty="0"/>
              <a:t>Click to edit</a:t>
            </a:r>
          </a:p>
        </p:txBody>
      </p:sp>
      <p:sp>
        <p:nvSpPr>
          <p:cNvPr id="11" name="Content Placeholder 10"/>
          <p:cNvSpPr>
            <a:spLocks noGrp="1"/>
          </p:cNvSpPr>
          <p:nvPr>
            <p:ph sz="quarter" idx="2"/>
          </p:nvPr>
        </p:nvSpPr>
        <p:spPr>
          <a:xfrm>
            <a:off x="457200" y="2133600"/>
            <a:ext cx="4038600" cy="4038600"/>
          </a:xfrm>
        </p:spPr>
        <p:txBody>
          <a:bodyPr/>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sp>
        <p:nvSpPr>
          <p:cNvPr id="13" name="Content Placeholder 12"/>
          <p:cNvSpPr>
            <a:spLocks noGrp="1"/>
          </p:cNvSpPr>
          <p:nvPr>
            <p:ph sz="quarter" idx="4"/>
          </p:nvPr>
        </p:nvSpPr>
        <p:spPr>
          <a:xfrm>
            <a:off x="4648200" y="2133600"/>
            <a:ext cx="4038600" cy="40386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extLst>
      <p:ext uri="{BB962C8B-B14F-4D97-AF65-F5344CB8AC3E}">
        <p14:creationId xmlns:p14="http://schemas.microsoft.com/office/powerpoint/2010/main" val="5340149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lstStyle/>
          <a:p>
            <a:r>
              <a:rPr kumimoji="0" lang="en-US"/>
              <a:t>Click to edit Master title style</a:t>
            </a:r>
          </a:p>
        </p:txBody>
      </p:sp>
    </p:spTree>
    <p:extLst>
      <p:ext uri="{BB962C8B-B14F-4D97-AF65-F5344CB8AC3E}">
        <p14:creationId xmlns:p14="http://schemas.microsoft.com/office/powerpoint/2010/main" val="40686735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9.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1486323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4"/>
            <a:ext cx="2057400" cy="5851525"/>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914400" y="274644"/>
            <a:ext cx="5562600" cy="5851525"/>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9" name="Straight Connector 8"/>
          <p:cNvSpPr>
            <a:spLocks noChangeShapeType="1"/>
          </p:cNvSpPr>
          <p:nvPr/>
        </p:nvSpPr>
        <p:spPr bwMode="auto">
          <a:xfrm rot="5400000">
            <a:off x="3629607" y="3201952"/>
            <a:ext cx="585216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68580" tIns="34290" rIns="68580" bIns="34290" anchor="t" compatLnSpc="1"/>
          <a:lstStyle/>
          <a:p>
            <a:endParaRPr kumimoji="0" lang="en-US" sz="1350"/>
          </a:p>
        </p:txBody>
      </p:sp>
      <p:pic>
        <p:nvPicPr>
          <p:cNvPr id="16" name="Picture 3"/>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rot="5400000">
            <a:off x="-2417348" y="2963339"/>
            <a:ext cx="5853141"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75222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0.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24600" y="304800"/>
            <a:ext cx="2514600" cy="838200"/>
          </a:xfrm>
        </p:spPr>
        <p:txBody>
          <a:bodyPr anchor="b" anchorCtr="0">
            <a:noAutofit/>
          </a:bodyPr>
          <a:lstStyle>
            <a:lvl1pPr algn="l">
              <a:buNone/>
              <a:defRPr sz="1500" b="1">
                <a:solidFill>
                  <a:schemeClr val="bg1"/>
                </a:solidFill>
                <a:latin typeface="Calibri" panose="020F0502020204030204" pitchFamily="34" charset="0"/>
                <a:ea typeface="+mn-ea"/>
                <a:cs typeface="+mn-cs"/>
              </a:defRPr>
            </a:lvl1pPr>
          </a:lstStyle>
          <a:p>
            <a:r>
              <a:rPr kumimoji="0" lang="en-US" dirty="0"/>
              <a:t>Click to edit Master title style</a:t>
            </a:r>
          </a:p>
        </p:txBody>
      </p:sp>
      <p:sp>
        <p:nvSpPr>
          <p:cNvPr id="3" name="Text Placeholder 2"/>
          <p:cNvSpPr>
            <a:spLocks noGrp="1"/>
          </p:cNvSpPr>
          <p:nvPr>
            <p:ph type="body" idx="2"/>
          </p:nvPr>
        </p:nvSpPr>
        <p:spPr>
          <a:xfrm>
            <a:off x="6324600" y="1219203"/>
            <a:ext cx="2514600" cy="4843463"/>
          </a:xfrm>
        </p:spPr>
        <p:txBody>
          <a:bodyPr/>
          <a:lstStyle>
            <a:lvl1pPr marL="0" indent="0">
              <a:lnSpc>
                <a:spcPts val="1650"/>
              </a:lnSpc>
              <a:spcAft>
                <a:spcPts val="750"/>
              </a:spcAft>
              <a:buNone/>
              <a:defRPr sz="1200">
                <a:solidFill>
                  <a:schemeClr val="tx1"/>
                </a:solidFill>
              </a:defRPr>
            </a:lvl1pPr>
            <a:lvl2pPr>
              <a:buNone/>
              <a:defRPr sz="900"/>
            </a:lvl2pPr>
            <a:lvl3pPr>
              <a:buNone/>
              <a:defRPr sz="750"/>
            </a:lvl3pPr>
            <a:lvl4pPr>
              <a:buNone/>
              <a:defRPr sz="675"/>
            </a:lvl4pPr>
            <a:lvl5pPr>
              <a:buNone/>
              <a:defRPr sz="675"/>
            </a:lvl5pPr>
          </a:lstStyle>
          <a:p>
            <a:pPr lvl="0" eaLnBrk="1" latinLnBrk="0" hangingPunct="1"/>
            <a:r>
              <a:rPr kumimoji="0" lang="en-US" dirty="0"/>
              <a:t>Click to edit Master text styles</a:t>
            </a:r>
          </a:p>
        </p:txBody>
      </p:sp>
      <p:sp>
        <p:nvSpPr>
          <p:cNvPr id="10" name="Straight Connector 9"/>
          <p:cNvSpPr>
            <a:spLocks noChangeShapeType="1"/>
          </p:cNvSpPr>
          <p:nvPr/>
        </p:nvSpPr>
        <p:spPr bwMode="auto">
          <a:xfrm rot="5400000">
            <a:off x="3160645" y="3324225"/>
            <a:ext cx="603504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68580" tIns="34290" rIns="68580" bIns="34290" anchor="t" compatLnSpc="1"/>
          <a:lstStyle/>
          <a:p>
            <a:endParaRPr kumimoji="0" lang="en-US" sz="1350" dirty="0"/>
          </a:p>
        </p:txBody>
      </p:sp>
      <p:sp>
        <p:nvSpPr>
          <p:cNvPr id="12" name="Content Placeholder 11"/>
          <p:cNvSpPr>
            <a:spLocks noGrp="1"/>
          </p:cNvSpPr>
          <p:nvPr>
            <p:ph sz="quarter" idx="1"/>
          </p:nvPr>
        </p:nvSpPr>
        <p:spPr>
          <a:xfrm>
            <a:off x="304800" y="304800"/>
            <a:ext cx="5715000" cy="5715000"/>
          </a:xfrm>
        </p:spPr>
        <p:txBody>
          <a:bodyPr/>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spTree>
    <p:extLst>
      <p:ext uri="{BB962C8B-B14F-4D97-AF65-F5344CB8AC3E}">
        <p14:creationId xmlns:p14="http://schemas.microsoft.com/office/powerpoint/2010/main" val="31909146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1.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500856"/>
            <a:ext cx="8229600" cy="674688"/>
          </a:xfrm>
          <a:ln>
            <a:solidFill>
              <a:schemeClr val="accent1"/>
            </a:solidFill>
          </a:ln>
        </p:spPr>
        <p:txBody>
          <a:bodyPr lIns="274320" anchor="ctr">
            <a:noAutofit/>
          </a:bodyPr>
          <a:lstStyle>
            <a:lvl1pPr algn="r">
              <a:buNone/>
              <a:defRPr sz="3300" b="0">
                <a:solidFill>
                  <a:schemeClr val="tx1"/>
                </a:solidFill>
              </a:defRPr>
            </a:lvl1pPr>
          </a:lstStyle>
          <a:p>
            <a:r>
              <a:rPr kumimoji="0" lang="en-US" dirty="0"/>
              <a:t>Click to edit Master title style</a:t>
            </a:r>
          </a:p>
        </p:txBody>
      </p:sp>
      <p:sp>
        <p:nvSpPr>
          <p:cNvPr id="3" name="Picture Placeholder 2"/>
          <p:cNvSpPr>
            <a:spLocks noGrp="1"/>
          </p:cNvSpPr>
          <p:nvPr>
            <p:ph type="pic" idx="1"/>
          </p:nvPr>
        </p:nvSpPr>
        <p:spPr>
          <a:xfrm>
            <a:off x="457200" y="1905000"/>
            <a:ext cx="8229600" cy="4270248"/>
          </a:xfrm>
          <a:solidFill>
            <a:schemeClr val="tx1">
              <a:shade val="50000"/>
            </a:schemeClr>
          </a:solidFill>
          <a:ln>
            <a:noFill/>
          </a:ln>
          <a:effectLst/>
        </p:spPr>
        <p:txBody>
          <a:bodyPr/>
          <a:lstStyle>
            <a:lvl1pPr marL="0" indent="0">
              <a:spcBef>
                <a:spcPts val="450"/>
              </a:spcBef>
              <a:buNone/>
              <a:defRPr sz="2400"/>
            </a:lvl1pPr>
          </a:lstStyle>
          <a:p>
            <a:r>
              <a:rPr kumimoji="0" lang="en-US"/>
              <a:t>Click icon to add picture</a:t>
            </a:r>
            <a:endParaRPr kumimoji="0" lang="en-US" dirty="0"/>
          </a:p>
        </p:txBody>
      </p:sp>
      <p:sp>
        <p:nvSpPr>
          <p:cNvPr id="4" name="Text Placeholder 3"/>
          <p:cNvSpPr>
            <a:spLocks noGrp="1"/>
          </p:cNvSpPr>
          <p:nvPr>
            <p:ph type="body" sz="half" idx="2"/>
          </p:nvPr>
        </p:nvSpPr>
        <p:spPr>
          <a:xfrm>
            <a:off x="457200" y="1219200"/>
            <a:ext cx="8229600" cy="533400"/>
          </a:xfrm>
        </p:spPr>
        <p:txBody>
          <a:bodyPr anchor="ctr" anchorCtr="0">
            <a:noAutofit/>
          </a:bodyPr>
          <a:lstStyle>
            <a:lvl1pPr marL="0" indent="0" algn="l">
              <a:buFontTx/>
              <a:buNone/>
              <a:defRPr sz="2400">
                <a:solidFill>
                  <a:schemeClr val="bg1"/>
                </a:solidFill>
              </a:defRPr>
            </a:lvl1pPr>
            <a:lvl2pPr>
              <a:defRPr sz="900"/>
            </a:lvl2pPr>
            <a:lvl3pPr>
              <a:defRPr sz="750"/>
            </a:lvl3pPr>
            <a:lvl4pPr>
              <a:defRPr sz="675"/>
            </a:lvl4pPr>
            <a:lvl5pPr>
              <a:defRPr sz="675"/>
            </a:lvl5pPr>
          </a:lstStyle>
          <a:p>
            <a:pPr lvl="0" eaLnBrk="1" latinLnBrk="0" hangingPunct="1"/>
            <a:r>
              <a:rPr kumimoji="0" lang="en-US" dirty="0"/>
              <a:t>Click to edit Master text styles</a:t>
            </a:r>
          </a:p>
        </p:txBody>
      </p:sp>
      <p:sp>
        <p:nvSpPr>
          <p:cNvPr id="10" name="Rectangle 9"/>
          <p:cNvSpPr/>
          <p:nvPr/>
        </p:nvSpPr>
        <p:spPr>
          <a:xfrm>
            <a:off x="457200" y="500856"/>
            <a:ext cx="182880" cy="685800"/>
          </a:xfrm>
          <a:prstGeom prst="rect">
            <a:avLst/>
          </a:prstGeom>
          <a:solidFill>
            <a:srgbClr val="B1D45A"/>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350"/>
          </a:p>
        </p:txBody>
      </p:sp>
      <p:pic>
        <p:nvPicPr>
          <p:cNvPr id="16" name="Picture 3"/>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03492" y="6291778"/>
            <a:ext cx="8205387"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41297274"/>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extLst>
      <p:ext uri="{BB962C8B-B14F-4D97-AF65-F5344CB8AC3E}">
        <p14:creationId xmlns:p14="http://schemas.microsoft.com/office/powerpoint/2010/main" val="22623574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3.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4"/>
            <a:ext cx="2057400" cy="5851525"/>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914400" y="274644"/>
            <a:ext cx="5562600" cy="5851525"/>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9" name="Straight Connector 8"/>
          <p:cNvSpPr>
            <a:spLocks noChangeShapeType="1"/>
          </p:cNvSpPr>
          <p:nvPr/>
        </p:nvSpPr>
        <p:spPr bwMode="auto">
          <a:xfrm rot="5400000">
            <a:off x="3629607" y="3201952"/>
            <a:ext cx="585216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68580" tIns="34290" rIns="68580" bIns="34290" anchor="t" compatLnSpc="1"/>
          <a:lstStyle/>
          <a:p>
            <a:endParaRPr kumimoji="0" lang="en-US" sz="1350"/>
          </a:p>
        </p:txBody>
      </p:sp>
      <p:pic>
        <p:nvPicPr>
          <p:cNvPr id="16" name="Picture 3"/>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rot="5400000">
            <a:off x="-2417348" y="2963339"/>
            <a:ext cx="5853141"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522844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4.xml><?xml version="1.0" encoding="utf-8"?>
<p:sldLayout xmlns:a="http://schemas.openxmlformats.org/drawingml/2006/main" xmlns:r="http://schemas.openxmlformats.org/officeDocument/2006/relationships" xmlns:p="http://schemas.openxmlformats.org/presentationml/2006/main" showMasterSp="0"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5616" y="273050"/>
            <a:ext cx="8226425" cy="1143000"/>
          </a:xfrm>
        </p:spPr>
        <p:txBody>
          <a:bodyPr/>
          <a:lstStyle/>
          <a:p>
            <a:r>
              <a:rPr lang="en-US"/>
              <a:t>Click to edit Master title style</a:t>
            </a:r>
          </a:p>
        </p:txBody>
      </p:sp>
      <p:sp>
        <p:nvSpPr>
          <p:cNvPr id="3" name="Text Placeholder 2"/>
          <p:cNvSpPr>
            <a:spLocks noGrp="1"/>
          </p:cNvSpPr>
          <p:nvPr>
            <p:ph type="body" sz="half" idx="1"/>
          </p:nvPr>
        </p:nvSpPr>
        <p:spPr>
          <a:xfrm>
            <a:off x="455614" y="1598613"/>
            <a:ext cx="4037012" cy="44973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5025" y="1598613"/>
            <a:ext cx="4037013" cy="44973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70"/>
          <p:cNvSpPr>
            <a:spLocks noGrp="1" noChangeArrowheads="1"/>
          </p:cNvSpPr>
          <p:nvPr>
            <p:ph type="sldNum" sz="quarter" idx="10"/>
          </p:nvPr>
        </p:nvSpPr>
        <p:spPr>
          <a:xfrm>
            <a:off x="6251448" y="6556248"/>
            <a:ext cx="588336" cy="228600"/>
          </a:xfrm>
          <a:prstGeom prst="rect">
            <a:avLst/>
          </a:prstGeom>
          <a:ln/>
        </p:spPr>
        <p:txBody>
          <a:bodyPr/>
          <a:lstStyle>
            <a:lvl1pPr>
              <a:defRPr/>
            </a:lvl1pPr>
          </a:lstStyle>
          <a:p>
            <a:pPr>
              <a:defRPr/>
            </a:pPr>
            <a:fld id="{114813B1-857E-4D46-BE5D-9A28513CA6BB}" type="slidenum">
              <a:rPr lang="en-US"/>
              <a:pPr>
                <a:defRPr/>
              </a:pPr>
              <a:t>‹#›</a:t>
            </a:fld>
            <a:endParaRPr lang="en-US"/>
          </a:p>
        </p:txBody>
      </p:sp>
    </p:spTree>
    <p:extLst>
      <p:ext uri="{BB962C8B-B14F-4D97-AF65-F5344CB8AC3E}">
        <p14:creationId xmlns:p14="http://schemas.microsoft.com/office/powerpoint/2010/main" val="3035348882"/>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showMasterSp="0" type="objAndTwoObj">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5616" y="273050"/>
            <a:ext cx="8226425" cy="1143000"/>
          </a:xfrm>
        </p:spPr>
        <p:txBody>
          <a:bodyPr/>
          <a:lstStyle/>
          <a:p>
            <a:r>
              <a:rPr lang="en-US"/>
              <a:t>Click to edit Master title style</a:t>
            </a:r>
          </a:p>
        </p:txBody>
      </p:sp>
      <p:sp>
        <p:nvSpPr>
          <p:cNvPr id="3" name="Content Placeholder 2"/>
          <p:cNvSpPr>
            <a:spLocks noGrp="1"/>
          </p:cNvSpPr>
          <p:nvPr>
            <p:ph sz="half" idx="1"/>
          </p:nvPr>
        </p:nvSpPr>
        <p:spPr>
          <a:xfrm>
            <a:off x="455614" y="1598613"/>
            <a:ext cx="4037012" cy="44973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645025" y="1598613"/>
            <a:ext cx="4037013" cy="21717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4645025" y="3922719"/>
            <a:ext cx="4037013" cy="21732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70"/>
          <p:cNvSpPr>
            <a:spLocks noGrp="1" noChangeArrowheads="1"/>
          </p:cNvSpPr>
          <p:nvPr>
            <p:ph type="sldNum" sz="quarter" idx="10"/>
          </p:nvPr>
        </p:nvSpPr>
        <p:spPr>
          <a:xfrm>
            <a:off x="6251448" y="6556248"/>
            <a:ext cx="588336" cy="228600"/>
          </a:xfrm>
          <a:prstGeom prst="rect">
            <a:avLst/>
          </a:prstGeom>
          <a:ln/>
        </p:spPr>
        <p:txBody>
          <a:bodyPr/>
          <a:lstStyle>
            <a:lvl1pPr>
              <a:defRPr/>
            </a:lvl1pPr>
          </a:lstStyle>
          <a:p>
            <a:pPr>
              <a:defRPr/>
            </a:pPr>
            <a:fld id="{CBE6F69D-EC7C-4158-B48B-7F1BD0375DFA}" type="slidenum">
              <a:rPr lang="en-US"/>
              <a:pPr>
                <a:defRPr/>
              </a:pPr>
              <a:t>‹#›</a:t>
            </a:fld>
            <a:endParaRPr lang="en-US"/>
          </a:p>
        </p:txBody>
      </p:sp>
    </p:spTree>
    <p:extLst>
      <p:ext uri="{BB962C8B-B14F-4D97-AF65-F5344CB8AC3E}">
        <p14:creationId xmlns:p14="http://schemas.microsoft.com/office/powerpoint/2010/main" val="1488544154"/>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p:cSld name="Photos or Graphics">
    <p:spTree>
      <p:nvGrpSpPr>
        <p:cNvPr id="1" name=""/>
        <p:cNvGrpSpPr/>
        <p:nvPr/>
      </p:nvGrpSpPr>
      <p:grpSpPr>
        <a:xfrm>
          <a:off x="0" y="0"/>
          <a:ext cx="0" cy="0"/>
          <a:chOff x="0" y="0"/>
          <a:chExt cx="0" cy="0"/>
        </a:xfrm>
      </p:grpSpPr>
      <p:sp>
        <p:nvSpPr>
          <p:cNvPr id="8" name="Title Placeholder 1"/>
          <p:cNvSpPr>
            <a:spLocks noGrp="1"/>
          </p:cNvSpPr>
          <p:nvPr>
            <p:ph type="title"/>
          </p:nvPr>
        </p:nvSpPr>
        <p:spPr>
          <a:xfrm>
            <a:off x="247650" y="274639"/>
            <a:ext cx="8677275" cy="1143000"/>
          </a:xfrm>
          <a:prstGeom prst="rect">
            <a:avLst/>
          </a:prstGeom>
        </p:spPr>
        <p:txBody>
          <a:bodyPr vert="horz" lIns="91440" tIns="45720" rIns="91440" bIns="45720" rtlCol="0" anchor="ctr">
            <a:normAutofit/>
          </a:bodyPr>
          <a:lstStyle>
            <a:lvl1pPr>
              <a:defRPr>
                <a:solidFill>
                  <a:schemeClr val="tx1"/>
                </a:solidFill>
              </a:defRPr>
            </a:lvl1pPr>
          </a:lstStyle>
          <a:p>
            <a:r>
              <a:rPr lang="en-US"/>
              <a:t>Click to edit Master title style</a:t>
            </a:r>
          </a:p>
        </p:txBody>
      </p:sp>
      <p:sp>
        <p:nvSpPr>
          <p:cNvPr id="9" name="Text Placeholder 15"/>
          <p:cNvSpPr>
            <a:spLocks noGrp="1"/>
          </p:cNvSpPr>
          <p:nvPr>
            <p:ph type="body" sz="quarter" idx="11" hasCustomPrompt="1"/>
          </p:nvPr>
        </p:nvSpPr>
        <p:spPr>
          <a:xfrm>
            <a:off x="257176" y="6210301"/>
            <a:ext cx="8677275" cy="647700"/>
          </a:xfrm>
          <a:prstGeom prst="rect">
            <a:avLst/>
          </a:prstGeom>
        </p:spPr>
        <p:txBody>
          <a:bodyPr anchor="b">
            <a:noAutofit/>
          </a:bodyPr>
          <a:lstStyle>
            <a:lvl1pPr marL="0" indent="0" algn="r">
              <a:buNone/>
              <a:defRPr sz="1800" baseline="0"/>
            </a:lvl1pPr>
            <a:lvl2pPr marL="457200" indent="0">
              <a:buNone/>
              <a:defRPr/>
            </a:lvl2pPr>
            <a:lvl3pPr marL="914400" indent="0">
              <a:buNone/>
              <a:defRPr/>
            </a:lvl3pPr>
            <a:lvl4pPr marL="1371600" indent="0">
              <a:buNone/>
              <a:defRPr/>
            </a:lvl4pPr>
            <a:lvl5pPr marL="1828800" indent="0">
              <a:buNone/>
              <a:defRPr/>
            </a:lvl5pPr>
          </a:lstStyle>
          <a:p>
            <a:pPr lvl="0"/>
            <a:r>
              <a:rPr lang="en-US"/>
              <a:t>Click to enter citations and photo credits</a:t>
            </a:r>
          </a:p>
        </p:txBody>
      </p:sp>
    </p:spTree>
    <p:extLst>
      <p:ext uri="{BB962C8B-B14F-4D97-AF65-F5344CB8AC3E}">
        <p14:creationId xmlns:p14="http://schemas.microsoft.com/office/powerpoint/2010/main" val="4114817457"/>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userDrawn="1">
  <p:cSld name="1_Blank">
    <p:spTree>
      <p:nvGrpSpPr>
        <p:cNvPr id="1" name=""/>
        <p:cNvGrpSpPr/>
        <p:nvPr/>
      </p:nvGrpSpPr>
      <p:grpSpPr>
        <a:xfrm>
          <a:off x="0" y="0"/>
          <a:ext cx="0" cy="0"/>
          <a:chOff x="0" y="0"/>
          <a:chExt cx="0" cy="0"/>
        </a:xfrm>
      </p:grpSpPr>
      <p:sp>
        <p:nvSpPr>
          <p:cNvPr id="6" name="Title Placeholder 1">
            <a:extLst>
              <a:ext uri="{FF2B5EF4-FFF2-40B4-BE49-F238E27FC236}">
                <a16:creationId xmlns:a16="http://schemas.microsoft.com/office/drawing/2014/main" id="{4D6CE09B-54E3-56A2-75A8-9AFDEA9DA004}"/>
              </a:ext>
            </a:extLst>
          </p:cNvPr>
          <p:cNvSpPr>
            <a:spLocks noGrp="1"/>
          </p:cNvSpPr>
          <p:nvPr>
            <p:ph type="title"/>
          </p:nvPr>
        </p:nvSpPr>
        <p:spPr>
          <a:xfrm>
            <a:off x="342900" y="685801"/>
            <a:ext cx="6029325" cy="228601"/>
          </a:xfrm>
          <a:prstGeom prst="rect">
            <a:avLst/>
          </a:prstGeom>
        </p:spPr>
        <p:txBody>
          <a:bodyPr vert="horz" lIns="0" tIns="0" rIns="0" bIns="0" rtlCol="0" anchor="t" anchorCtr="0">
            <a:noAutofit/>
          </a:bodyPr>
          <a:lstStyle>
            <a:lvl1pPr>
              <a:lnSpc>
                <a:spcPct val="100000"/>
              </a:lnSpc>
              <a:defRPr/>
            </a:lvl1pPr>
          </a:lstStyle>
          <a:p>
            <a:r>
              <a:rPr lang="en-US"/>
              <a:t>CLICK TO EDIT MASTER TITLE STYLE</a:t>
            </a:r>
          </a:p>
        </p:txBody>
      </p:sp>
      <p:sp>
        <p:nvSpPr>
          <p:cNvPr id="8" name="Text Placeholder 2">
            <a:extLst>
              <a:ext uri="{FF2B5EF4-FFF2-40B4-BE49-F238E27FC236}">
                <a16:creationId xmlns:a16="http://schemas.microsoft.com/office/drawing/2014/main" id="{D5BFB5B4-F2E3-D396-3307-48B3D0B8E8D0}"/>
              </a:ext>
            </a:extLst>
          </p:cNvPr>
          <p:cNvSpPr>
            <a:spLocks noGrp="1"/>
          </p:cNvSpPr>
          <p:nvPr>
            <p:ph idx="10" hasCustomPrompt="1"/>
          </p:nvPr>
        </p:nvSpPr>
        <p:spPr>
          <a:xfrm>
            <a:off x="342900" y="914401"/>
            <a:ext cx="6029325" cy="821292"/>
          </a:xfrm>
          <a:prstGeom prst="rect">
            <a:avLst/>
          </a:prstGeom>
        </p:spPr>
        <p:txBody>
          <a:bodyPr vert="horz" lIns="0" tIns="0" rIns="0" bIns="0" rtlCol="0">
            <a:noAutofit/>
          </a:bodyPr>
          <a:lstStyle>
            <a:lvl1pPr>
              <a:defRPr sz="2100" b="1">
                <a:solidFill>
                  <a:srgbClr val="2F3690"/>
                </a:solidFill>
              </a:defRPr>
            </a:lvl1pPr>
            <a:lvl2pPr marL="341710" indent="-333375">
              <a:tabLst/>
              <a:defRPr sz="1650"/>
            </a:lvl2pPr>
            <a:lvl3pPr marL="177404" indent="-84535">
              <a:tabLst/>
              <a:defRPr/>
            </a:lvl3pPr>
            <a:lvl4pPr marL="341710" indent="-164306">
              <a:tabLst/>
              <a:defRPr/>
            </a:lvl4pPr>
            <a:lvl5pPr marL="341710" indent="-78581">
              <a:tabLst/>
              <a:defRPr/>
            </a:lvl5pPr>
          </a:lstStyle>
          <a:p>
            <a:pPr lvl="0"/>
            <a:r>
              <a:rPr lang="en-US"/>
              <a:t>Edit Master text styles</a:t>
            </a:r>
          </a:p>
        </p:txBody>
      </p:sp>
      <p:sp>
        <p:nvSpPr>
          <p:cNvPr id="2" name="Picture Placeholder 8">
            <a:extLst>
              <a:ext uri="{FF2B5EF4-FFF2-40B4-BE49-F238E27FC236}">
                <a16:creationId xmlns:a16="http://schemas.microsoft.com/office/drawing/2014/main" id="{1BE519D2-6B23-9159-4B79-A08DDCFB79A4}"/>
              </a:ext>
            </a:extLst>
          </p:cNvPr>
          <p:cNvSpPr>
            <a:spLocks noGrp="1"/>
          </p:cNvSpPr>
          <p:nvPr>
            <p:ph type="pic" sz="quarter" idx="14"/>
          </p:nvPr>
        </p:nvSpPr>
        <p:spPr>
          <a:xfrm>
            <a:off x="6505575" y="1817649"/>
            <a:ext cx="2742194" cy="4015992"/>
          </a:xfrm>
          <a:prstGeom prst="rect">
            <a:avLst/>
          </a:prstGeom>
          <a:solidFill>
            <a:schemeClr val="bg1">
              <a:lumMod val="95000"/>
            </a:schemeClr>
          </a:solidFill>
        </p:spPr>
        <p:txBody>
          <a:bodyPr>
            <a:normAutofit/>
          </a:bodyPr>
          <a:lstStyle>
            <a:lvl1pPr>
              <a:defRPr sz="788"/>
            </a:lvl1pPr>
          </a:lstStyle>
          <a:p>
            <a:endParaRPr lang="en-US"/>
          </a:p>
        </p:txBody>
      </p:sp>
      <p:sp>
        <p:nvSpPr>
          <p:cNvPr id="5" name="Text Placeholder 2">
            <a:extLst>
              <a:ext uri="{FF2B5EF4-FFF2-40B4-BE49-F238E27FC236}">
                <a16:creationId xmlns:a16="http://schemas.microsoft.com/office/drawing/2014/main" id="{52217F6F-941D-DDCA-B18A-BB19CDAD5685}"/>
              </a:ext>
            </a:extLst>
          </p:cNvPr>
          <p:cNvSpPr>
            <a:spLocks noGrp="1"/>
          </p:cNvSpPr>
          <p:nvPr>
            <p:ph idx="17" hasCustomPrompt="1"/>
          </p:nvPr>
        </p:nvSpPr>
        <p:spPr>
          <a:xfrm>
            <a:off x="342901" y="1735693"/>
            <a:ext cx="6029325" cy="4097948"/>
          </a:xfrm>
          <a:prstGeom prst="rect">
            <a:avLst/>
          </a:prstGeom>
        </p:spPr>
        <p:txBody>
          <a:bodyPr vert="horz" lIns="0" tIns="0" rIns="0" bIns="0" rtlCol="0">
            <a:noAutofit/>
          </a:bodyPr>
          <a:lstStyle>
            <a:lvl1pPr>
              <a:defRPr sz="2100" b="1">
                <a:solidFill>
                  <a:srgbClr val="2F3690"/>
                </a:solidFill>
              </a:defRPr>
            </a:lvl1pPr>
            <a:lvl2pPr marL="341710" indent="-333375">
              <a:tabLst/>
              <a:defRPr sz="1650">
                <a:solidFill>
                  <a:schemeClr val="tx2"/>
                </a:solidFill>
              </a:defRPr>
            </a:lvl2pPr>
            <a:lvl3pPr marL="215504" indent="-122635">
              <a:buClr>
                <a:srgbClr val="F36D21"/>
              </a:buClr>
              <a:buFont typeface="Arial" panose="020B0604020202020204" pitchFamily="34" charset="0"/>
              <a:buChar char="•"/>
              <a:tabLst/>
              <a:defRPr>
                <a:solidFill>
                  <a:schemeClr val="tx1">
                    <a:lumMod val="50000"/>
                  </a:schemeClr>
                </a:solidFill>
              </a:defRPr>
            </a:lvl3pPr>
            <a:lvl4pPr marL="475060" indent="-129779">
              <a:tabLst/>
              <a:defRPr>
                <a:solidFill>
                  <a:schemeClr val="tx1">
                    <a:lumMod val="50000"/>
                  </a:schemeClr>
                </a:solidFill>
              </a:defRPr>
            </a:lvl4pPr>
            <a:lvl5pPr marL="606029" indent="-130969">
              <a:tabLst/>
              <a:defRPr sz="1200">
                <a:solidFill>
                  <a:schemeClr val="tx1">
                    <a:lumMod val="50000"/>
                  </a:schemeClr>
                </a:solidFill>
              </a:defRPr>
            </a:lvl5pPr>
          </a:lstStyle>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143176843"/>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showMasterSp="0" type="txAndTwoObj">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5613" y="273050"/>
            <a:ext cx="8226425" cy="1143000"/>
          </a:xfrm>
        </p:spPr>
        <p:txBody>
          <a:bodyPr/>
          <a:lstStyle/>
          <a:p>
            <a:r>
              <a:rPr lang="en-US"/>
              <a:t>Click to edit Master title style</a:t>
            </a:r>
          </a:p>
        </p:txBody>
      </p:sp>
      <p:sp>
        <p:nvSpPr>
          <p:cNvPr id="3" name="Text Placeholder 2"/>
          <p:cNvSpPr>
            <a:spLocks noGrp="1"/>
          </p:cNvSpPr>
          <p:nvPr>
            <p:ph type="body" sz="half" idx="1"/>
          </p:nvPr>
        </p:nvSpPr>
        <p:spPr>
          <a:xfrm>
            <a:off x="455613" y="1598613"/>
            <a:ext cx="4037012" cy="44973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645026" y="1598613"/>
            <a:ext cx="4037013" cy="21717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4645026" y="3922715"/>
            <a:ext cx="4037013" cy="21732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70"/>
          <p:cNvSpPr>
            <a:spLocks noGrp="1" noChangeArrowheads="1"/>
          </p:cNvSpPr>
          <p:nvPr>
            <p:ph type="sldNum" sz="quarter" idx="10"/>
          </p:nvPr>
        </p:nvSpPr>
        <p:spPr>
          <a:xfrm>
            <a:off x="6251448" y="6556248"/>
            <a:ext cx="588336" cy="228600"/>
          </a:xfrm>
          <a:prstGeom prst="rect">
            <a:avLst/>
          </a:prstGeom>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BD444616-E14A-46A0-A6D3-6E66F6B1A6DF}" type="slidenum">
              <a:rPr kumimoji="0" lang="en-US" sz="1800" b="0" i="0" u="none" strike="noStrike" kern="1200" cap="none" spc="0" normalizeH="0" baseline="0" noProof="0">
                <a:ln>
                  <a:noFill/>
                </a:ln>
                <a:solidFill>
                  <a:srgbClr val="B13F9A"/>
                </a:solidFill>
                <a:effectLst/>
                <a:uLnTx/>
                <a:uFillTx/>
                <a:latin typeface="Gill Sans MT"/>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en-US" sz="1800" b="0" i="0" u="none" strike="noStrike" kern="1200" cap="none" spc="0" normalizeH="0" baseline="0" noProof="0">
              <a:ln>
                <a:noFill/>
              </a:ln>
              <a:solidFill>
                <a:srgbClr val="B13F9A"/>
              </a:solidFill>
              <a:effectLst/>
              <a:uLnTx/>
              <a:uFillTx/>
              <a:latin typeface="Gill Sans MT"/>
              <a:ea typeface="+mn-ea"/>
              <a:cs typeface="+mn-cs"/>
            </a:endParaRPr>
          </a:p>
        </p:txBody>
      </p:sp>
    </p:spTree>
    <p:extLst>
      <p:ext uri="{BB962C8B-B14F-4D97-AF65-F5344CB8AC3E}">
        <p14:creationId xmlns:p14="http://schemas.microsoft.com/office/powerpoint/2010/main" val="233749540"/>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229360"/>
            <a:ext cx="8229600" cy="5019040"/>
          </a:xfrm>
        </p:spPr>
        <p:txBody>
          <a:bodyPr>
            <a:normAutofit/>
          </a:bodyPr>
          <a:lstStyle>
            <a:lvl1pPr marL="304804" indent="-304804">
              <a:spcBef>
                <a:spcPts val="889"/>
              </a:spcBef>
              <a:buClr>
                <a:schemeClr val="bg1">
                  <a:lumMod val="85000"/>
                </a:schemeClr>
              </a:buClr>
              <a:buSzPct val="110000"/>
              <a:buFont typeface="Arial" panose="020B0604020202020204" pitchFamily="34" charset="0"/>
              <a:buChar char="•"/>
              <a:defRPr sz="2133">
                <a:solidFill>
                  <a:srgbClr val="FCFCFC"/>
                </a:solidFill>
              </a:defRPr>
            </a:lvl1pPr>
            <a:lvl2pPr marL="660408" indent="-254003">
              <a:spcBef>
                <a:spcPts val="889"/>
              </a:spcBef>
              <a:buClr>
                <a:schemeClr val="bg1">
                  <a:lumMod val="85000"/>
                </a:schemeClr>
              </a:buClr>
              <a:buFont typeface="Arial" panose="020B0604020202020204" pitchFamily="34" charset="0"/>
              <a:buChar char="•"/>
              <a:defRPr sz="2133">
                <a:solidFill>
                  <a:srgbClr val="FCFCFC"/>
                </a:solidFill>
              </a:defRPr>
            </a:lvl2pPr>
            <a:lvl3pPr marL="1016013" indent="-203203">
              <a:spcBef>
                <a:spcPts val="889"/>
              </a:spcBef>
              <a:buClr>
                <a:schemeClr val="bg1">
                  <a:lumMod val="85000"/>
                </a:schemeClr>
              </a:buClr>
              <a:buFont typeface="Arial" panose="020B0604020202020204" pitchFamily="34" charset="0"/>
              <a:buChar char="•"/>
              <a:defRPr sz="2133">
                <a:solidFill>
                  <a:srgbClr val="FCFCFC"/>
                </a:solidFill>
              </a:defRPr>
            </a:lvl3pPr>
            <a:lvl4pPr marL="1422418" indent="-203203">
              <a:spcBef>
                <a:spcPts val="889"/>
              </a:spcBef>
              <a:buClr>
                <a:schemeClr val="bg1">
                  <a:lumMod val="85000"/>
                </a:schemeClr>
              </a:buClr>
              <a:buFont typeface="Arial" panose="020B0604020202020204" pitchFamily="34" charset="0"/>
              <a:buChar char="•"/>
              <a:defRPr sz="2133">
                <a:solidFill>
                  <a:srgbClr val="FCFCFC"/>
                </a:solidFill>
              </a:defRPr>
            </a:lvl4pPr>
            <a:lvl5pPr marL="1828823" indent="-203203">
              <a:spcBef>
                <a:spcPts val="889"/>
              </a:spcBef>
              <a:buClr>
                <a:schemeClr val="bg1">
                  <a:lumMod val="85000"/>
                </a:schemeClr>
              </a:buClr>
              <a:buFont typeface="Arial" panose="020B0604020202020204" pitchFamily="34" charset="0"/>
              <a:buChar char="•"/>
              <a:defRPr sz="2133">
                <a:solidFill>
                  <a:srgbClr val="FCFCFC"/>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4FB7122C-15A3-3B46-90E5-49C62A286245}"/>
              </a:ext>
            </a:extLst>
          </p:cNvPr>
          <p:cNvSpPr>
            <a:spLocks noGrp="1"/>
          </p:cNvSpPr>
          <p:nvPr>
            <p:ph type="dt" sz="half" idx="10"/>
          </p:nvPr>
        </p:nvSpPr>
        <p:spPr>
          <a:xfrm>
            <a:off x="457200" y="6356353"/>
            <a:ext cx="2133600" cy="365125"/>
          </a:xfrm>
          <a:prstGeom prst="rect">
            <a:avLst/>
          </a:prstGeom>
        </p:spPr>
        <p:txBody>
          <a:bodyPr/>
          <a:lstStyle>
            <a:lvl1pPr>
              <a:defRPr/>
            </a:lvl1pPr>
          </a:lstStyle>
          <a:p>
            <a:pPr>
              <a:defRPr/>
            </a:pPr>
            <a:fld id="{99461199-918E-9D4D-A983-0E32435233B8}" type="datetimeFigureOut">
              <a:rPr lang="en-US"/>
              <a:pPr>
                <a:defRPr/>
              </a:pPr>
              <a:t>9/5/2026</a:t>
            </a:fld>
            <a:endParaRPr lang="en-US"/>
          </a:p>
        </p:txBody>
      </p:sp>
      <p:sp>
        <p:nvSpPr>
          <p:cNvPr id="5" name="Footer Placeholder 4">
            <a:extLst>
              <a:ext uri="{FF2B5EF4-FFF2-40B4-BE49-F238E27FC236}">
                <a16:creationId xmlns:a16="http://schemas.microsoft.com/office/drawing/2014/main" id="{3D227D85-23BE-4D41-B5C1-6ED03BA66AA8}"/>
              </a:ext>
            </a:extLst>
          </p:cNvPr>
          <p:cNvSpPr>
            <a:spLocks noGrp="1"/>
          </p:cNvSpPr>
          <p:nvPr>
            <p:ph type="ftr" sz="quarter" idx="11"/>
          </p:nvPr>
        </p:nvSpPr>
        <p:spPr>
          <a:xfrm>
            <a:off x="3124200" y="6356353"/>
            <a:ext cx="2895600" cy="365125"/>
          </a:xfrm>
        </p:spPr>
        <p:txBody>
          <a:bodyPr/>
          <a:lstStyle>
            <a:lvl1pPr algn="ctr">
              <a:defRPr>
                <a:solidFill>
                  <a:schemeClr val="bg1"/>
                </a:solidFill>
              </a:defRPr>
            </a:lvl1pPr>
          </a:lstStyle>
          <a:p>
            <a:pPr>
              <a:defRPr/>
            </a:pPr>
            <a:endParaRPr lang="en-US"/>
          </a:p>
        </p:txBody>
      </p:sp>
      <p:sp>
        <p:nvSpPr>
          <p:cNvPr id="6" name="Slide Number Placeholder 5">
            <a:extLst>
              <a:ext uri="{FF2B5EF4-FFF2-40B4-BE49-F238E27FC236}">
                <a16:creationId xmlns:a16="http://schemas.microsoft.com/office/drawing/2014/main" id="{6B7172B5-00F0-B042-BF81-20F60B11F7CD}"/>
              </a:ext>
            </a:extLst>
          </p:cNvPr>
          <p:cNvSpPr>
            <a:spLocks noGrp="1"/>
          </p:cNvSpPr>
          <p:nvPr>
            <p:ph type="sldNum" sz="quarter" idx="12"/>
          </p:nvPr>
        </p:nvSpPr>
        <p:spPr>
          <a:xfrm>
            <a:off x="6553200" y="6356353"/>
            <a:ext cx="2133600" cy="365125"/>
          </a:xfrm>
          <a:prstGeom prst="rect">
            <a:avLst/>
          </a:prstGeom>
        </p:spPr>
        <p:txBody>
          <a:bodyPr/>
          <a:lstStyle>
            <a:lvl1pPr>
              <a:defRPr/>
            </a:lvl1pPr>
          </a:lstStyle>
          <a:p>
            <a:pPr>
              <a:defRPr/>
            </a:pPr>
            <a:fld id="{0E4BB7A1-F533-224F-AB59-FB852FDFBA49}" type="slidenum">
              <a:rPr lang="en-US"/>
              <a:pPr>
                <a:defRPr/>
              </a:pPr>
              <a:t>‹#›</a:t>
            </a:fld>
            <a:endParaRPr lang="en-US"/>
          </a:p>
        </p:txBody>
      </p:sp>
    </p:spTree>
    <p:extLst>
      <p:ext uri="{BB962C8B-B14F-4D97-AF65-F5344CB8AC3E}">
        <p14:creationId xmlns:p14="http://schemas.microsoft.com/office/powerpoint/2010/main" val="364106101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5616" y="273050"/>
            <a:ext cx="8226425" cy="1143000"/>
          </a:xfrm>
        </p:spPr>
        <p:txBody>
          <a:bodyPr/>
          <a:lstStyle/>
          <a:p>
            <a:r>
              <a:rPr lang="en-US"/>
              <a:t>Click to edit Master title style</a:t>
            </a:r>
          </a:p>
        </p:txBody>
      </p:sp>
      <p:sp>
        <p:nvSpPr>
          <p:cNvPr id="3" name="Text Placeholder 2"/>
          <p:cNvSpPr>
            <a:spLocks noGrp="1"/>
          </p:cNvSpPr>
          <p:nvPr>
            <p:ph type="body" sz="half" idx="1"/>
          </p:nvPr>
        </p:nvSpPr>
        <p:spPr>
          <a:xfrm>
            <a:off x="455614" y="1598613"/>
            <a:ext cx="4037012" cy="44973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5025" y="1598613"/>
            <a:ext cx="4037013" cy="44973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70"/>
          <p:cNvSpPr>
            <a:spLocks noGrp="1" noChangeArrowheads="1"/>
          </p:cNvSpPr>
          <p:nvPr>
            <p:ph type="sldNum" sz="quarter" idx="10"/>
          </p:nvPr>
        </p:nvSpPr>
        <p:spPr>
          <a:xfrm>
            <a:off x="6251448" y="6556248"/>
            <a:ext cx="588336" cy="228600"/>
          </a:xfrm>
          <a:prstGeom prst="rect">
            <a:avLst/>
          </a:prstGeom>
          <a:ln/>
        </p:spPr>
        <p:txBody>
          <a:bodyPr/>
          <a:lstStyle>
            <a:lvl1pPr>
              <a:defRPr/>
            </a:lvl1pPr>
          </a:lstStyle>
          <a:p>
            <a:pPr>
              <a:defRPr/>
            </a:pPr>
            <a:fld id="{114813B1-857E-4D46-BE5D-9A28513CA6BB}" type="slidenum">
              <a:rPr lang="en-US"/>
              <a:pPr>
                <a:defRPr/>
              </a:pPr>
              <a:t>‹#›</a:t>
            </a:fld>
            <a:endParaRPr lang="en-US"/>
          </a:p>
        </p:txBody>
      </p:sp>
    </p:spTree>
    <p:extLst>
      <p:ext uri="{BB962C8B-B14F-4D97-AF65-F5344CB8AC3E}">
        <p14:creationId xmlns:p14="http://schemas.microsoft.com/office/powerpoint/2010/main" val="4007768678"/>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1219200" y="3352800"/>
            <a:ext cx="6858000" cy="1524000"/>
          </a:xfrm>
          <a:noFill/>
        </p:spPr>
        <p:txBody>
          <a:bodyPr anchor="t" anchorCtr="0">
            <a:normAutofit/>
          </a:bodyPr>
          <a:lstStyle>
            <a:lvl1pPr algn="r">
              <a:defRPr sz="4400">
                <a:solidFill>
                  <a:schemeClr val="tx1"/>
                </a:solidFill>
              </a:defRPr>
            </a:lvl1pPr>
          </a:lstStyle>
          <a:p>
            <a:r>
              <a:rPr kumimoji="0" lang="en-US" dirty="0"/>
              <a:t>Click to edit Master title style</a:t>
            </a:r>
          </a:p>
        </p:txBody>
      </p:sp>
      <p:sp>
        <p:nvSpPr>
          <p:cNvPr id="9" name="Subtitle 8"/>
          <p:cNvSpPr>
            <a:spLocks noGrp="1"/>
          </p:cNvSpPr>
          <p:nvPr>
            <p:ph type="subTitle" idx="1"/>
          </p:nvPr>
        </p:nvSpPr>
        <p:spPr>
          <a:xfrm>
            <a:off x="1219200" y="5124450"/>
            <a:ext cx="6858000" cy="533400"/>
          </a:xfrm>
        </p:spPr>
        <p:txBody>
          <a:bodyPr>
            <a:noAutofit/>
          </a:bodyPr>
          <a:lstStyle>
            <a:lvl1pPr marL="0" indent="0" algn="r">
              <a:buNone/>
              <a:defRPr sz="3200">
                <a:solidFill>
                  <a:schemeClr val="tx1"/>
                </a:solidFill>
                <a:latin typeface="Calibri" panose="020F0502020204030204" pitchFamily="34" charset="0"/>
                <a:ea typeface="+mj-ea"/>
                <a:cs typeface="+mj-cs"/>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dirty="0"/>
              <a:t>Click to edit Master subtitle style</a:t>
            </a:r>
          </a:p>
        </p:txBody>
      </p:sp>
      <p:sp>
        <p:nvSpPr>
          <p:cNvPr id="21" name="Rectangle 20"/>
          <p:cNvSpPr/>
          <p:nvPr/>
        </p:nvSpPr>
        <p:spPr>
          <a:xfrm>
            <a:off x="904875" y="3276600"/>
            <a:ext cx="7315200" cy="1651635"/>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pPr>
            <a:endParaRPr lang="en-US">
              <a:solidFill>
                <a:prstClr val="white"/>
              </a:solidFill>
            </a:endParaRPr>
          </a:p>
        </p:txBody>
      </p:sp>
      <p:sp>
        <p:nvSpPr>
          <p:cNvPr id="22" name="Rectangle 21"/>
          <p:cNvSpPr/>
          <p:nvPr/>
        </p:nvSpPr>
        <p:spPr>
          <a:xfrm>
            <a:off x="904875" y="3276600"/>
            <a:ext cx="228600" cy="1651635"/>
          </a:xfrm>
          <a:prstGeom prst="rect">
            <a:avLst/>
          </a:prstGeom>
          <a:solidFill>
            <a:srgbClr val="5E3886"/>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pPr>
            <a:endParaRPr lang="en-US">
              <a:solidFill>
                <a:prstClr val="white"/>
              </a:solidFill>
            </a:endParaRPr>
          </a:p>
        </p:txBody>
      </p:sp>
      <p:sp>
        <p:nvSpPr>
          <p:cNvPr id="32" name="Rectangle 31"/>
          <p:cNvSpPr/>
          <p:nvPr/>
        </p:nvSpPr>
        <p:spPr>
          <a:xfrm>
            <a:off x="914400" y="5048250"/>
            <a:ext cx="228600" cy="685800"/>
          </a:xfrm>
          <a:prstGeom prst="rect">
            <a:avLst/>
          </a:prstGeom>
          <a:solidFill>
            <a:srgbClr val="B1D45A"/>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pPr>
            <a:endParaRPr lang="en-US">
              <a:solidFill>
                <a:prstClr val="white"/>
              </a:solidFill>
            </a:endParaRPr>
          </a:p>
        </p:txBody>
      </p:sp>
    </p:spTree>
    <p:extLst>
      <p:ext uri="{BB962C8B-B14F-4D97-AF65-F5344CB8AC3E}">
        <p14:creationId xmlns:p14="http://schemas.microsoft.com/office/powerpoint/2010/main" val="12648933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4400"/>
            </a:lvl1pPr>
          </a:lstStyle>
          <a:p>
            <a:r>
              <a:rPr kumimoji="0" lang="en-US" dirty="0"/>
              <a:t>Click to edit Master title style</a:t>
            </a:r>
          </a:p>
        </p:txBody>
      </p:sp>
      <p:sp>
        <p:nvSpPr>
          <p:cNvPr id="8" name="Content Placeholder 7"/>
          <p:cNvSpPr>
            <a:spLocks noGrp="1"/>
          </p:cNvSpPr>
          <p:nvPr>
            <p:ph sz="quarter" idx="1"/>
          </p:nvPr>
        </p:nvSpPr>
        <p:spPr>
          <a:xfrm>
            <a:off x="457200" y="1219200"/>
            <a:ext cx="8229600" cy="4937760"/>
          </a:xfrm>
        </p:spPr>
        <p:txBody>
          <a:bodyPr/>
          <a:lstStyle>
            <a:lvl1pPr>
              <a:defRPr sz="3200"/>
            </a:lvl1pPr>
            <a:lvl2pPr>
              <a:defRPr sz="2600"/>
            </a:lvl2pPr>
            <a:lvl3pPr>
              <a:defRPr sz="2200"/>
            </a:lvl3pPr>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spTree>
    <p:extLst>
      <p:ext uri="{BB962C8B-B14F-4D97-AF65-F5344CB8AC3E}">
        <p14:creationId xmlns:p14="http://schemas.microsoft.com/office/powerpoint/2010/main" val="12617774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2.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219200" y="2971800"/>
            <a:ext cx="6858000" cy="1066800"/>
          </a:xfrm>
        </p:spPr>
        <p:txBody>
          <a:bodyPr anchor="t" anchorCtr="0">
            <a:normAutofit/>
          </a:bodyPr>
          <a:lstStyle>
            <a:lvl1pPr algn="r">
              <a:buNone/>
              <a:defRPr sz="4400" b="0" cap="none" baseline="0">
                <a:solidFill>
                  <a:schemeClr val="tx1"/>
                </a:solidFill>
              </a:defRPr>
            </a:lvl1pPr>
          </a:lstStyle>
          <a:p>
            <a:r>
              <a:rPr kumimoji="0" lang="en-US" dirty="0"/>
              <a:t>Click to edit Master title style</a:t>
            </a:r>
          </a:p>
        </p:txBody>
      </p:sp>
      <p:sp>
        <p:nvSpPr>
          <p:cNvPr id="3" name="Text Placeholder 2"/>
          <p:cNvSpPr>
            <a:spLocks noGrp="1"/>
          </p:cNvSpPr>
          <p:nvPr>
            <p:ph type="body" idx="1"/>
          </p:nvPr>
        </p:nvSpPr>
        <p:spPr>
          <a:xfrm>
            <a:off x="1295400" y="4267200"/>
            <a:ext cx="6781800" cy="1143000"/>
          </a:xfrm>
        </p:spPr>
        <p:txBody>
          <a:bodyPr anchor="t" anchorCtr="0">
            <a:normAutofit/>
          </a:bodyPr>
          <a:lstStyle>
            <a:lvl1pPr marL="0" indent="0" algn="r">
              <a:buNone/>
              <a:defRPr sz="3200">
                <a:solidFill>
                  <a:schemeClr val="bg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dirty="0"/>
              <a:t>Click to edit Master text styles</a:t>
            </a:r>
          </a:p>
        </p:txBody>
      </p:sp>
      <p:sp>
        <p:nvSpPr>
          <p:cNvPr id="7" name="Rectangle 6"/>
          <p:cNvSpPr/>
          <p:nvPr/>
        </p:nvSpPr>
        <p:spPr>
          <a:xfrm>
            <a:off x="914400" y="2819400"/>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pPr>
            <a:endParaRPr lang="en-US">
              <a:solidFill>
                <a:prstClr val="white"/>
              </a:solidFill>
            </a:endParaRPr>
          </a:p>
        </p:txBody>
      </p:sp>
      <p:sp>
        <p:nvSpPr>
          <p:cNvPr id="8" name="Rectangle 7"/>
          <p:cNvSpPr/>
          <p:nvPr/>
        </p:nvSpPr>
        <p:spPr>
          <a:xfrm>
            <a:off x="914400" y="2819400"/>
            <a:ext cx="228600" cy="1280160"/>
          </a:xfrm>
          <a:prstGeom prst="rect">
            <a:avLst/>
          </a:prstGeom>
          <a:solidFill>
            <a:srgbClr val="B1D45A"/>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pPr>
            <a:endParaRPr lang="en-US">
              <a:solidFill>
                <a:prstClr val="white"/>
              </a:solidFill>
            </a:endParaRPr>
          </a:p>
        </p:txBody>
      </p:sp>
      <p:pic>
        <p:nvPicPr>
          <p:cNvPr id="15" name="Picture 2"/>
          <p:cNvPicPr>
            <a:picLocks noChangeAspect="1" noChangeArrowheads="1"/>
          </p:cNvPicPr>
          <p:nvPr userDrawn="1"/>
        </p:nvPicPr>
        <p:blipFill>
          <a:blip r:embed="rId2" cstate="print">
            <a:clrChange>
              <a:clrFrom>
                <a:srgbClr val="BFBFBF"/>
              </a:clrFrom>
              <a:clrTo>
                <a:srgbClr val="BFBFBF">
                  <a:alpha val="0"/>
                </a:srgbClr>
              </a:clrTo>
            </a:clrChange>
            <a:biLevel thresh="75000"/>
            <a:extLst>
              <a:ext uri="{BEBA8EAE-BF5A-486C-A8C5-ECC9F3942E4B}">
                <a14:imgProps xmlns:a14="http://schemas.microsoft.com/office/drawing/2010/main">
                  <a14:imgLayer r:embed="rId3">
                    <a14:imgEffect>
                      <a14:sharpenSoften amount="100000"/>
                    </a14:imgEffect>
                    <a14:imgEffect>
                      <a14:saturation sat="0"/>
                    </a14:imgEffect>
                    <a14:imgEffect>
                      <a14:brightnessContrast bright="-20000" contrast="-20000"/>
                    </a14:imgEffect>
                  </a14:imgLayer>
                </a14:imgProps>
              </a:ext>
              <a:ext uri="{28A0092B-C50C-407E-A947-70E740481C1C}">
                <a14:useLocalDpi xmlns:a14="http://schemas.microsoft.com/office/drawing/2010/main" val="0"/>
              </a:ext>
            </a:extLst>
          </a:blip>
          <a:srcRect/>
          <a:stretch>
            <a:fillRect/>
          </a:stretch>
        </p:blipFill>
        <p:spPr bwMode="auto">
          <a:xfrm>
            <a:off x="304798" y="6276823"/>
            <a:ext cx="1371602" cy="53370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6" name="Picture 15"/>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778752" y="6109000"/>
            <a:ext cx="2212848" cy="672800"/>
          </a:xfrm>
          <a:prstGeom prst="rect">
            <a:avLst/>
          </a:prstGeom>
        </p:spPr>
      </p:pic>
    </p:spTree>
    <p:extLst>
      <p:ext uri="{BB962C8B-B14F-4D97-AF65-F5344CB8AC3E}">
        <p14:creationId xmlns:p14="http://schemas.microsoft.com/office/powerpoint/2010/main" val="871004066"/>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lstStyle/>
          <a:p>
            <a:r>
              <a:rPr kumimoji="0" lang="en-US"/>
              <a:t>Click to edit Master title style</a:t>
            </a:r>
          </a:p>
        </p:txBody>
      </p:sp>
      <p:sp>
        <p:nvSpPr>
          <p:cNvPr id="9" name="Content Placeholder 8"/>
          <p:cNvSpPr>
            <a:spLocks noGrp="1"/>
          </p:cNvSpPr>
          <p:nvPr>
            <p:ph sz="quarter" idx="1"/>
          </p:nvPr>
        </p:nvSpPr>
        <p:spPr>
          <a:xfrm>
            <a:off x="457200" y="1219200"/>
            <a:ext cx="4041648" cy="493776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1" name="Content Placeholder 10"/>
          <p:cNvSpPr>
            <a:spLocks noGrp="1"/>
          </p:cNvSpPr>
          <p:nvPr>
            <p:ph sz="quarter" idx="2"/>
          </p:nvPr>
        </p:nvSpPr>
        <p:spPr>
          <a:xfrm>
            <a:off x="4632198" y="1216152"/>
            <a:ext cx="4041648" cy="493776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extLst>
      <p:ext uri="{BB962C8B-B14F-4D97-AF65-F5344CB8AC3E}">
        <p14:creationId xmlns:p14="http://schemas.microsoft.com/office/powerpoint/2010/main" val="6922255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nchor="ctr"/>
          <a:lstStyle>
            <a:lvl1pPr>
              <a:defRPr/>
            </a:lvl1pPr>
          </a:lstStyle>
          <a:p>
            <a:r>
              <a:rPr kumimoji="0" lang="en-US" dirty="0"/>
              <a:t>Click to edit Master title style</a:t>
            </a:r>
          </a:p>
        </p:txBody>
      </p:sp>
      <p:sp>
        <p:nvSpPr>
          <p:cNvPr id="3" name="Text Placeholder 2"/>
          <p:cNvSpPr>
            <a:spLocks noGrp="1"/>
          </p:cNvSpPr>
          <p:nvPr>
            <p:ph type="body" idx="1"/>
          </p:nvPr>
        </p:nvSpPr>
        <p:spPr>
          <a:xfrm>
            <a:off x="457200" y="1285875"/>
            <a:ext cx="4040188" cy="685800"/>
          </a:xfrm>
          <a:noFill/>
          <a:ln>
            <a:noFill/>
          </a:ln>
        </p:spPr>
        <p:txBody>
          <a:bodyPr lIns="91440" anchor="b" anchorCtr="0">
            <a:noAutofit/>
          </a:bodyPr>
          <a:lstStyle>
            <a:lvl1pPr marL="0" indent="0">
              <a:buNone/>
              <a:defRPr sz="3200" b="1">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dirty="0"/>
              <a:t>Click to edit</a:t>
            </a:r>
          </a:p>
        </p:txBody>
      </p:sp>
      <p:sp>
        <p:nvSpPr>
          <p:cNvPr id="4" name="Text Placeholder 3"/>
          <p:cNvSpPr>
            <a:spLocks noGrp="1"/>
          </p:cNvSpPr>
          <p:nvPr>
            <p:ph type="body" sz="half" idx="3"/>
          </p:nvPr>
        </p:nvSpPr>
        <p:spPr>
          <a:xfrm>
            <a:off x="4648200" y="1295400"/>
            <a:ext cx="4041775" cy="685800"/>
          </a:xfrm>
          <a:noFill/>
          <a:ln>
            <a:noFill/>
          </a:ln>
        </p:spPr>
        <p:txBody>
          <a:bodyPr lIns="91440" anchor="b" anchorCtr="0">
            <a:noAutofit/>
          </a:bodyPr>
          <a:lstStyle>
            <a:lvl1pPr marL="0" indent="0">
              <a:buNone/>
              <a:defRPr sz="3200" b="1">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dirty="0"/>
              <a:t>Click to edit</a:t>
            </a:r>
          </a:p>
        </p:txBody>
      </p:sp>
      <p:sp>
        <p:nvSpPr>
          <p:cNvPr id="11" name="Content Placeholder 10"/>
          <p:cNvSpPr>
            <a:spLocks noGrp="1"/>
          </p:cNvSpPr>
          <p:nvPr>
            <p:ph sz="quarter" idx="2"/>
          </p:nvPr>
        </p:nvSpPr>
        <p:spPr>
          <a:xfrm>
            <a:off x="457200" y="2133600"/>
            <a:ext cx="4038600" cy="4038600"/>
          </a:xfrm>
        </p:spPr>
        <p:txBody>
          <a:bodyPr/>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sp>
        <p:nvSpPr>
          <p:cNvPr id="13" name="Content Placeholder 12"/>
          <p:cNvSpPr>
            <a:spLocks noGrp="1"/>
          </p:cNvSpPr>
          <p:nvPr>
            <p:ph sz="quarter" idx="4"/>
          </p:nvPr>
        </p:nvSpPr>
        <p:spPr>
          <a:xfrm>
            <a:off x="4648200" y="2133600"/>
            <a:ext cx="4038600" cy="40386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extLst>
      <p:ext uri="{BB962C8B-B14F-4D97-AF65-F5344CB8AC3E}">
        <p14:creationId xmlns:p14="http://schemas.microsoft.com/office/powerpoint/2010/main" val="22799745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lstStyle/>
          <a:p>
            <a:r>
              <a:rPr kumimoji="0" lang="en-US"/>
              <a:t>Click to edit Master title style</a:t>
            </a:r>
          </a:p>
        </p:txBody>
      </p:sp>
    </p:spTree>
    <p:extLst>
      <p:ext uri="{BB962C8B-B14F-4D97-AF65-F5344CB8AC3E}">
        <p14:creationId xmlns:p14="http://schemas.microsoft.com/office/powerpoint/2010/main" val="13205797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6.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pic>
        <p:nvPicPr>
          <p:cNvPr id="13" name="Picture 2"/>
          <p:cNvPicPr>
            <a:picLocks noChangeAspect="1" noChangeArrowheads="1"/>
          </p:cNvPicPr>
          <p:nvPr userDrawn="1"/>
        </p:nvPicPr>
        <p:blipFill>
          <a:blip r:embed="rId2" cstate="print">
            <a:clrChange>
              <a:clrFrom>
                <a:srgbClr val="BFBFBF"/>
              </a:clrFrom>
              <a:clrTo>
                <a:srgbClr val="BFBFBF">
                  <a:alpha val="0"/>
                </a:srgbClr>
              </a:clrTo>
            </a:clrChange>
            <a:biLevel thresh="75000"/>
            <a:extLst>
              <a:ext uri="{BEBA8EAE-BF5A-486C-A8C5-ECC9F3942E4B}">
                <a14:imgProps xmlns:a14="http://schemas.microsoft.com/office/drawing/2010/main">
                  <a14:imgLayer r:embed="rId3">
                    <a14:imgEffect>
                      <a14:sharpenSoften amount="100000"/>
                    </a14:imgEffect>
                    <a14:imgEffect>
                      <a14:saturation sat="0"/>
                    </a14:imgEffect>
                    <a14:imgEffect>
                      <a14:brightnessContrast bright="-20000" contrast="-20000"/>
                    </a14:imgEffect>
                  </a14:imgLayer>
                </a14:imgProps>
              </a:ext>
              <a:ext uri="{28A0092B-C50C-407E-A947-70E740481C1C}">
                <a14:useLocalDpi xmlns:a14="http://schemas.microsoft.com/office/drawing/2010/main" val="0"/>
              </a:ext>
            </a:extLst>
          </a:blip>
          <a:srcRect/>
          <a:stretch>
            <a:fillRect/>
          </a:stretch>
        </p:blipFill>
        <p:spPr bwMode="auto">
          <a:xfrm>
            <a:off x="304798" y="6276823"/>
            <a:ext cx="1371602" cy="53370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4" name="Picture 13"/>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778752" y="6109000"/>
            <a:ext cx="2212848" cy="672800"/>
          </a:xfrm>
          <a:prstGeom prst="rect">
            <a:avLst/>
          </a:prstGeom>
        </p:spPr>
      </p:pic>
    </p:spTree>
    <p:extLst>
      <p:ext uri="{BB962C8B-B14F-4D97-AF65-F5344CB8AC3E}">
        <p14:creationId xmlns:p14="http://schemas.microsoft.com/office/powerpoint/2010/main" val="4637117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7.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24600" y="304800"/>
            <a:ext cx="2514600" cy="838200"/>
          </a:xfrm>
        </p:spPr>
        <p:txBody>
          <a:bodyPr anchor="b" anchorCtr="0">
            <a:noAutofit/>
          </a:bodyPr>
          <a:lstStyle>
            <a:lvl1pPr algn="l">
              <a:buNone/>
              <a:defRPr sz="2000" b="1">
                <a:solidFill>
                  <a:schemeClr val="bg1"/>
                </a:solidFill>
                <a:latin typeface="Calibri" panose="020F0502020204030204" pitchFamily="34" charset="0"/>
                <a:ea typeface="+mn-ea"/>
                <a:cs typeface="+mn-cs"/>
              </a:defRPr>
            </a:lvl1pPr>
          </a:lstStyle>
          <a:p>
            <a:r>
              <a:rPr kumimoji="0" lang="en-US" dirty="0"/>
              <a:t>Click to edit Master title style</a:t>
            </a:r>
          </a:p>
        </p:txBody>
      </p:sp>
      <p:sp>
        <p:nvSpPr>
          <p:cNvPr id="3" name="Text Placeholder 2"/>
          <p:cNvSpPr>
            <a:spLocks noGrp="1"/>
          </p:cNvSpPr>
          <p:nvPr>
            <p:ph type="body" idx="2"/>
          </p:nvPr>
        </p:nvSpPr>
        <p:spPr>
          <a:xfrm>
            <a:off x="6324600" y="1219200"/>
            <a:ext cx="2514600" cy="4843463"/>
          </a:xfrm>
        </p:spPr>
        <p:txBody>
          <a:bodyPr/>
          <a:lstStyle>
            <a:lvl1pPr marL="0" indent="0">
              <a:lnSpc>
                <a:spcPts val="2200"/>
              </a:lnSpc>
              <a:spcAft>
                <a:spcPts val="1000"/>
              </a:spcAft>
              <a:buNone/>
              <a:defRPr sz="1600">
                <a:solidFill>
                  <a:schemeClr val="tx1"/>
                </a:solidFill>
              </a:defRPr>
            </a:lvl1pPr>
            <a:lvl2pPr>
              <a:buNone/>
              <a:defRPr sz="1200"/>
            </a:lvl2pPr>
            <a:lvl3pPr>
              <a:buNone/>
              <a:defRPr sz="1000"/>
            </a:lvl3pPr>
            <a:lvl4pPr>
              <a:buNone/>
              <a:defRPr sz="900"/>
            </a:lvl4pPr>
            <a:lvl5pPr>
              <a:buNone/>
              <a:defRPr sz="900"/>
            </a:lvl5pPr>
          </a:lstStyle>
          <a:p>
            <a:pPr lvl="0" eaLnBrk="1" latinLnBrk="0" hangingPunct="1"/>
            <a:r>
              <a:rPr kumimoji="0" lang="en-US" dirty="0"/>
              <a:t>Click to edit Master text styles</a:t>
            </a:r>
          </a:p>
        </p:txBody>
      </p:sp>
      <p:sp>
        <p:nvSpPr>
          <p:cNvPr id="10" name="Straight Connector 9"/>
          <p:cNvSpPr>
            <a:spLocks noChangeShapeType="1"/>
          </p:cNvSpPr>
          <p:nvPr/>
        </p:nvSpPr>
        <p:spPr bwMode="auto">
          <a:xfrm rot="5400000">
            <a:off x="3160645" y="3324225"/>
            <a:ext cx="603504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pPr eaLnBrk="1" fontAlgn="auto" hangingPunct="1">
              <a:spcBef>
                <a:spcPts val="0"/>
              </a:spcBef>
              <a:spcAft>
                <a:spcPts val="0"/>
              </a:spcAft>
            </a:pPr>
            <a:endParaRPr lang="en-US" dirty="0">
              <a:solidFill>
                <a:prstClr val="black"/>
              </a:solidFill>
              <a:latin typeface="Gill Sans MT"/>
            </a:endParaRPr>
          </a:p>
        </p:txBody>
      </p:sp>
      <p:sp>
        <p:nvSpPr>
          <p:cNvPr id="12" name="Content Placeholder 11"/>
          <p:cNvSpPr>
            <a:spLocks noGrp="1"/>
          </p:cNvSpPr>
          <p:nvPr>
            <p:ph sz="quarter" idx="1"/>
          </p:nvPr>
        </p:nvSpPr>
        <p:spPr>
          <a:xfrm>
            <a:off x="304800" y="304800"/>
            <a:ext cx="5715000" cy="5715000"/>
          </a:xfrm>
        </p:spPr>
        <p:txBody>
          <a:bodyPr/>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pic>
        <p:nvPicPr>
          <p:cNvPr id="18" name="Picture 2"/>
          <p:cNvPicPr>
            <a:picLocks noChangeAspect="1" noChangeArrowheads="1"/>
          </p:cNvPicPr>
          <p:nvPr userDrawn="1"/>
        </p:nvPicPr>
        <p:blipFill>
          <a:blip r:embed="rId2" cstate="print">
            <a:clrChange>
              <a:clrFrom>
                <a:srgbClr val="BFBFBF"/>
              </a:clrFrom>
              <a:clrTo>
                <a:srgbClr val="BFBFBF">
                  <a:alpha val="0"/>
                </a:srgbClr>
              </a:clrTo>
            </a:clrChange>
            <a:biLevel thresh="75000"/>
            <a:extLst>
              <a:ext uri="{BEBA8EAE-BF5A-486C-A8C5-ECC9F3942E4B}">
                <a14:imgProps xmlns:a14="http://schemas.microsoft.com/office/drawing/2010/main">
                  <a14:imgLayer r:embed="rId3">
                    <a14:imgEffect>
                      <a14:sharpenSoften amount="100000"/>
                    </a14:imgEffect>
                    <a14:imgEffect>
                      <a14:saturation sat="0"/>
                    </a14:imgEffect>
                    <a14:imgEffect>
                      <a14:brightnessContrast bright="-20000" contrast="-20000"/>
                    </a14:imgEffect>
                  </a14:imgLayer>
                </a14:imgProps>
              </a:ext>
              <a:ext uri="{28A0092B-C50C-407E-A947-70E740481C1C}">
                <a14:useLocalDpi xmlns:a14="http://schemas.microsoft.com/office/drawing/2010/main" val="0"/>
              </a:ext>
            </a:extLst>
          </a:blip>
          <a:srcRect/>
          <a:stretch>
            <a:fillRect/>
          </a:stretch>
        </p:blipFill>
        <p:spPr bwMode="auto">
          <a:xfrm>
            <a:off x="304798" y="6276823"/>
            <a:ext cx="1371602" cy="53370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9" name="Picture 18"/>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778752" y="6109000"/>
            <a:ext cx="2212848" cy="672800"/>
          </a:xfrm>
          <a:prstGeom prst="rect">
            <a:avLst/>
          </a:prstGeom>
        </p:spPr>
      </p:pic>
    </p:spTree>
    <p:extLst>
      <p:ext uri="{BB962C8B-B14F-4D97-AF65-F5344CB8AC3E}">
        <p14:creationId xmlns:p14="http://schemas.microsoft.com/office/powerpoint/2010/main" val="31126972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8.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500856"/>
            <a:ext cx="8229600" cy="674688"/>
          </a:xfrm>
          <a:ln>
            <a:solidFill>
              <a:schemeClr val="accent1"/>
            </a:solidFill>
          </a:ln>
        </p:spPr>
        <p:txBody>
          <a:bodyPr lIns="274320" anchor="ctr">
            <a:noAutofit/>
          </a:bodyPr>
          <a:lstStyle>
            <a:lvl1pPr algn="r">
              <a:buNone/>
              <a:defRPr sz="4400" b="0">
                <a:solidFill>
                  <a:schemeClr val="tx1"/>
                </a:solidFill>
              </a:defRPr>
            </a:lvl1pPr>
          </a:lstStyle>
          <a:p>
            <a:r>
              <a:rPr kumimoji="0" lang="en-US" dirty="0"/>
              <a:t>Click to edit Master title style</a:t>
            </a:r>
          </a:p>
        </p:txBody>
      </p:sp>
      <p:sp>
        <p:nvSpPr>
          <p:cNvPr id="3" name="Picture Placeholder 2"/>
          <p:cNvSpPr>
            <a:spLocks noGrp="1"/>
          </p:cNvSpPr>
          <p:nvPr>
            <p:ph type="pic" idx="1"/>
          </p:nvPr>
        </p:nvSpPr>
        <p:spPr>
          <a:xfrm>
            <a:off x="457200" y="1905000"/>
            <a:ext cx="8229600" cy="4270248"/>
          </a:xfrm>
          <a:solidFill>
            <a:schemeClr val="tx1">
              <a:shade val="50000"/>
            </a:schemeClr>
          </a:solidFill>
          <a:ln>
            <a:noFill/>
          </a:ln>
          <a:effectLst/>
        </p:spPr>
        <p:txBody>
          <a:bodyPr/>
          <a:lstStyle>
            <a:lvl1pPr marL="0" indent="0">
              <a:spcBef>
                <a:spcPts val="600"/>
              </a:spcBef>
              <a:buNone/>
              <a:defRPr sz="3200"/>
            </a:lvl1pPr>
          </a:lstStyle>
          <a:p>
            <a:r>
              <a:rPr kumimoji="0" lang="en-US"/>
              <a:t>Click icon to add picture</a:t>
            </a:r>
            <a:endParaRPr kumimoji="0" lang="en-US" dirty="0"/>
          </a:p>
        </p:txBody>
      </p:sp>
      <p:sp>
        <p:nvSpPr>
          <p:cNvPr id="4" name="Text Placeholder 3"/>
          <p:cNvSpPr>
            <a:spLocks noGrp="1"/>
          </p:cNvSpPr>
          <p:nvPr>
            <p:ph type="body" sz="half" idx="2"/>
          </p:nvPr>
        </p:nvSpPr>
        <p:spPr>
          <a:xfrm>
            <a:off x="457200" y="1219200"/>
            <a:ext cx="8229600" cy="533400"/>
          </a:xfrm>
        </p:spPr>
        <p:txBody>
          <a:bodyPr anchor="ctr" anchorCtr="0">
            <a:noAutofit/>
          </a:bodyPr>
          <a:lstStyle>
            <a:lvl1pPr marL="0" indent="0" algn="l">
              <a:buFontTx/>
              <a:buNone/>
              <a:defRPr sz="3200">
                <a:solidFill>
                  <a:schemeClr val="bg1"/>
                </a:solidFill>
              </a:defRPr>
            </a:lvl1pPr>
            <a:lvl2pPr>
              <a:defRPr sz="1200"/>
            </a:lvl2pPr>
            <a:lvl3pPr>
              <a:defRPr sz="1000"/>
            </a:lvl3pPr>
            <a:lvl4pPr>
              <a:defRPr sz="900"/>
            </a:lvl4pPr>
            <a:lvl5pPr>
              <a:defRPr sz="900"/>
            </a:lvl5pPr>
          </a:lstStyle>
          <a:p>
            <a:pPr lvl="0" eaLnBrk="1" latinLnBrk="0" hangingPunct="1"/>
            <a:r>
              <a:rPr kumimoji="0" lang="en-US" dirty="0"/>
              <a:t>Click to edit Master text styles</a:t>
            </a:r>
          </a:p>
        </p:txBody>
      </p:sp>
      <p:sp>
        <p:nvSpPr>
          <p:cNvPr id="10" name="Rectangle 9"/>
          <p:cNvSpPr/>
          <p:nvPr/>
        </p:nvSpPr>
        <p:spPr>
          <a:xfrm>
            <a:off x="457200" y="500856"/>
            <a:ext cx="182880" cy="685800"/>
          </a:xfrm>
          <a:prstGeom prst="rect">
            <a:avLst/>
          </a:prstGeom>
          <a:solidFill>
            <a:srgbClr val="B1D45A"/>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pPr>
            <a:endParaRPr lang="en-US">
              <a:solidFill>
                <a:prstClr val="white"/>
              </a:solidFill>
            </a:endParaRPr>
          </a:p>
        </p:txBody>
      </p:sp>
      <p:pic>
        <p:nvPicPr>
          <p:cNvPr id="17" name="Picture 2"/>
          <p:cNvPicPr>
            <a:picLocks noChangeAspect="1" noChangeArrowheads="1"/>
          </p:cNvPicPr>
          <p:nvPr userDrawn="1"/>
        </p:nvPicPr>
        <p:blipFill>
          <a:blip r:embed="rId2" cstate="print">
            <a:clrChange>
              <a:clrFrom>
                <a:srgbClr val="BFBFBF"/>
              </a:clrFrom>
              <a:clrTo>
                <a:srgbClr val="BFBFBF">
                  <a:alpha val="0"/>
                </a:srgbClr>
              </a:clrTo>
            </a:clrChange>
            <a:biLevel thresh="75000"/>
            <a:extLst>
              <a:ext uri="{BEBA8EAE-BF5A-486C-A8C5-ECC9F3942E4B}">
                <a14:imgProps xmlns:a14="http://schemas.microsoft.com/office/drawing/2010/main">
                  <a14:imgLayer r:embed="rId3">
                    <a14:imgEffect>
                      <a14:sharpenSoften amount="100000"/>
                    </a14:imgEffect>
                    <a14:imgEffect>
                      <a14:saturation sat="0"/>
                    </a14:imgEffect>
                    <a14:imgEffect>
                      <a14:brightnessContrast bright="-20000" contrast="-20000"/>
                    </a14:imgEffect>
                  </a14:imgLayer>
                </a14:imgProps>
              </a:ext>
              <a:ext uri="{28A0092B-C50C-407E-A947-70E740481C1C}">
                <a14:useLocalDpi xmlns:a14="http://schemas.microsoft.com/office/drawing/2010/main" val="0"/>
              </a:ext>
            </a:extLst>
          </a:blip>
          <a:srcRect/>
          <a:stretch>
            <a:fillRect/>
          </a:stretch>
        </p:blipFill>
        <p:spPr bwMode="auto">
          <a:xfrm>
            <a:off x="304798" y="6276823"/>
            <a:ext cx="1371602" cy="53370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8" name="Picture 17"/>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778752" y="6109000"/>
            <a:ext cx="2212848" cy="672800"/>
          </a:xfrm>
          <a:prstGeom prst="rect">
            <a:avLst/>
          </a:prstGeom>
        </p:spPr>
      </p:pic>
    </p:spTree>
    <p:extLst>
      <p:ext uri="{BB962C8B-B14F-4D97-AF65-F5344CB8AC3E}">
        <p14:creationId xmlns:p14="http://schemas.microsoft.com/office/powerpoint/2010/main" val="2694776352"/>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extLst>
      <p:ext uri="{BB962C8B-B14F-4D97-AF65-F5344CB8AC3E}">
        <p14:creationId xmlns:p14="http://schemas.microsoft.com/office/powerpoint/2010/main" val="10892963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objAndTwoObj">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5616" y="273050"/>
            <a:ext cx="8226425" cy="1143000"/>
          </a:xfrm>
        </p:spPr>
        <p:txBody>
          <a:bodyPr/>
          <a:lstStyle/>
          <a:p>
            <a:r>
              <a:rPr lang="en-US"/>
              <a:t>Click to edit Master title style</a:t>
            </a:r>
          </a:p>
        </p:txBody>
      </p:sp>
      <p:sp>
        <p:nvSpPr>
          <p:cNvPr id="3" name="Content Placeholder 2"/>
          <p:cNvSpPr>
            <a:spLocks noGrp="1"/>
          </p:cNvSpPr>
          <p:nvPr>
            <p:ph sz="half" idx="1"/>
          </p:nvPr>
        </p:nvSpPr>
        <p:spPr>
          <a:xfrm>
            <a:off x="455614" y="1598613"/>
            <a:ext cx="4037012" cy="44973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645025" y="1598613"/>
            <a:ext cx="4037013" cy="21717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4645025" y="3922719"/>
            <a:ext cx="4037013" cy="21732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70"/>
          <p:cNvSpPr>
            <a:spLocks noGrp="1" noChangeArrowheads="1"/>
          </p:cNvSpPr>
          <p:nvPr>
            <p:ph type="sldNum" sz="quarter" idx="10"/>
          </p:nvPr>
        </p:nvSpPr>
        <p:spPr>
          <a:xfrm>
            <a:off x="6251448" y="6556248"/>
            <a:ext cx="588336" cy="228600"/>
          </a:xfrm>
          <a:prstGeom prst="rect">
            <a:avLst/>
          </a:prstGeom>
          <a:ln/>
        </p:spPr>
        <p:txBody>
          <a:bodyPr/>
          <a:lstStyle>
            <a:lvl1pPr>
              <a:defRPr/>
            </a:lvl1pPr>
          </a:lstStyle>
          <a:p>
            <a:pPr>
              <a:defRPr/>
            </a:pPr>
            <a:fld id="{CBE6F69D-EC7C-4158-B48B-7F1BD0375DFA}" type="slidenum">
              <a:rPr lang="en-US"/>
              <a:pPr>
                <a:defRPr/>
              </a:pPr>
              <a:t>‹#›</a:t>
            </a:fld>
            <a:endParaRPr lang="en-US"/>
          </a:p>
        </p:txBody>
      </p:sp>
    </p:spTree>
    <p:extLst>
      <p:ext uri="{BB962C8B-B14F-4D97-AF65-F5344CB8AC3E}">
        <p14:creationId xmlns:p14="http://schemas.microsoft.com/office/powerpoint/2010/main" val="274822483"/>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914400" y="274638"/>
            <a:ext cx="5562600" cy="5851525"/>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9" name="Straight Connector 8"/>
          <p:cNvSpPr>
            <a:spLocks noChangeShapeType="1"/>
          </p:cNvSpPr>
          <p:nvPr/>
        </p:nvSpPr>
        <p:spPr bwMode="auto">
          <a:xfrm rot="5400000">
            <a:off x="3629607" y="3201952"/>
            <a:ext cx="585216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pPr eaLnBrk="1" fontAlgn="auto" hangingPunct="1">
              <a:spcBef>
                <a:spcPts val="0"/>
              </a:spcBef>
              <a:spcAft>
                <a:spcPts val="0"/>
              </a:spcAft>
            </a:pPr>
            <a:endParaRPr lang="en-US">
              <a:solidFill>
                <a:prstClr val="black"/>
              </a:solidFill>
              <a:latin typeface="Gill Sans MT"/>
            </a:endParaRPr>
          </a:p>
        </p:txBody>
      </p:sp>
      <p:pic>
        <p:nvPicPr>
          <p:cNvPr id="16" name="Picture 3"/>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rot="5400000">
            <a:off x="-2417348" y="2963339"/>
            <a:ext cx="5853141"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 name="Picture 2"/>
          <p:cNvPicPr>
            <a:picLocks noChangeAspect="1" noChangeArrowheads="1"/>
          </p:cNvPicPr>
          <p:nvPr userDrawn="1"/>
        </p:nvPicPr>
        <p:blipFill>
          <a:blip r:embed="rId3" cstate="print">
            <a:clrChange>
              <a:clrFrom>
                <a:srgbClr val="BFBFBF"/>
              </a:clrFrom>
              <a:clrTo>
                <a:srgbClr val="BFBFBF">
                  <a:alpha val="0"/>
                </a:srgbClr>
              </a:clrTo>
            </a:clrChange>
            <a:biLevel thresh="75000"/>
            <a:extLst>
              <a:ext uri="{BEBA8EAE-BF5A-486C-A8C5-ECC9F3942E4B}">
                <a14:imgProps xmlns:a14="http://schemas.microsoft.com/office/drawing/2010/main">
                  <a14:imgLayer r:embed="rId4">
                    <a14:imgEffect>
                      <a14:sharpenSoften amount="100000"/>
                    </a14:imgEffect>
                    <a14:imgEffect>
                      <a14:saturation sat="0"/>
                    </a14:imgEffect>
                    <a14:imgEffect>
                      <a14:brightnessContrast bright="-20000" contrast="-20000"/>
                    </a14:imgEffect>
                  </a14:imgLayer>
                </a14:imgProps>
              </a:ext>
              <a:ext uri="{28A0092B-C50C-407E-A947-70E740481C1C}">
                <a14:useLocalDpi xmlns:a14="http://schemas.microsoft.com/office/drawing/2010/main" val="0"/>
              </a:ext>
            </a:extLst>
          </a:blip>
          <a:srcRect/>
          <a:stretch>
            <a:fillRect/>
          </a:stretch>
        </p:blipFill>
        <p:spPr bwMode="auto">
          <a:xfrm rot="5400000">
            <a:off x="-190350" y="495150"/>
            <a:ext cx="1371602" cy="53370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8" name="Picture 17"/>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rot="5400000">
            <a:off x="-512698" y="4961024"/>
            <a:ext cx="2212848" cy="672800"/>
          </a:xfrm>
          <a:prstGeom prst="rect">
            <a:avLst/>
          </a:prstGeom>
        </p:spPr>
      </p:pic>
    </p:spTree>
    <p:extLst>
      <p:ext uri="{BB962C8B-B14F-4D97-AF65-F5344CB8AC3E}">
        <p14:creationId xmlns:p14="http://schemas.microsoft.com/office/powerpoint/2010/main" val="3312882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1.xml><?xml version="1.0" encoding="utf-8"?>
<p:sldLayout xmlns:a="http://schemas.openxmlformats.org/drawingml/2006/main" xmlns:r="http://schemas.openxmlformats.org/officeDocument/2006/relationships" xmlns:p="http://schemas.openxmlformats.org/presentationml/2006/main" type="txAndClipArt">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838200" y="304800"/>
            <a:ext cx="7772400" cy="1143000"/>
          </a:xfrm>
        </p:spPr>
        <p:txBody>
          <a:bodyPr/>
          <a:lstStyle/>
          <a:p>
            <a:r>
              <a:rPr lang="en-US"/>
              <a:t>Click to edit Master title style</a:t>
            </a:r>
          </a:p>
        </p:txBody>
      </p:sp>
      <p:sp>
        <p:nvSpPr>
          <p:cNvPr id="3" name="Text Placeholder 2"/>
          <p:cNvSpPr>
            <a:spLocks noGrp="1"/>
          </p:cNvSpPr>
          <p:nvPr>
            <p:ph type="body" sz="half" idx="1"/>
          </p:nvPr>
        </p:nvSpPr>
        <p:spPr>
          <a:xfrm>
            <a:off x="914400" y="1752600"/>
            <a:ext cx="3810000" cy="4800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lipArt Placeholder 3"/>
          <p:cNvSpPr>
            <a:spLocks noGrp="1"/>
          </p:cNvSpPr>
          <p:nvPr>
            <p:ph type="clipArt" sz="half" idx="2"/>
          </p:nvPr>
        </p:nvSpPr>
        <p:spPr>
          <a:xfrm>
            <a:off x="4876800" y="1752600"/>
            <a:ext cx="3810000" cy="4800600"/>
          </a:xfrm>
        </p:spPr>
        <p:txBody>
          <a:bodyPr/>
          <a:lstStyle/>
          <a:p>
            <a:pPr lvl="0"/>
            <a:r>
              <a:rPr lang="en-US" noProof="0"/>
              <a:t>Click icon to add clip art</a:t>
            </a:r>
          </a:p>
        </p:txBody>
      </p:sp>
    </p:spTree>
    <p:extLst>
      <p:ext uri="{BB962C8B-B14F-4D97-AF65-F5344CB8AC3E}">
        <p14:creationId xmlns:p14="http://schemas.microsoft.com/office/powerpoint/2010/main" val="194880301"/>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type="chart">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838200" y="304800"/>
            <a:ext cx="7772400" cy="1143000"/>
          </a:xfrm>
        </p:spPr>
        <p:txBody>
          <a:bodyPr/>
          <a:lstStyle/>
          <a:p>
            <a:r>
              <a:rPr lang="en-US"/>
              <a:t>Click to edit Master title style</a:t>
            </a:r>
          </a:p>
        </p:txBody>
      </p:sp>
      <p:sp>
        <p:nvSpPr>
          <p:cNvPr id="3" name="Chart Placeholder 2"/>
          <p:cNvSpPr>
            <a:spLocks noGrp="1"/>
          </p:cNvSpPr>
          <p:nvPr>
            <p:ph type="chart" idx="1"/>
          </p:nvPr>
        </p:nvSpPr>
        <p:spPr>
          <a:xfrm>
            <a:off x="914400" y="1752600"/>
            <a:ext cx="7772400" cy="4800600"/>
          </a:xfrm>
        </p:spPr>
        <p:txBody>
          <a:bodyPr/>
          <a:lstStyle/>
          <a:p>
            <a:pPr lvl="0"/>
            <a:r>
              <a:rPr lang="en-US" noProof="0"/>
              <a:t>Click icon to add chart</a:t>
            </a:r>
          </a:p>
        </p:txBody>
      </p:sp>
    </p:spTree>
    <p:extLst>
      <p:ext uri="{BB962C8B-B14F-4D97-AF65-F5344CB8AC3E}">
        <p14:creationId xmlns:p14="http://schemas.microsoft.com/office/powerpoint/2010/main" val="2151456935"/>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showMasterSp="0" type="txAndTwoObj">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5613" y="273050"/>
            <a:ext cx="8226425" cy="1143000"/>
          </a:xfrm>
        </p:spPr>
        <p:txBody>
          <a:bodyPr/>
          <a:lstStyle/>
          <a:p>
            <a:r>
              <a:rPr lang="en-US"/>
              <a:t>Click to edit Master title style</a:t>
            </a:r>
          </a:p>
        </p:txBody>
      </p:sp>
      <p:sp>
        <p:nvSpPr>
          <p:cNvPr id="3" name="Text Placeholder 2"/>
          <p:cNvSpPr>
            <a:spLocks noGrp="1"/>
          </p:cNvSpPr>
          <p:nvPr>
            <p:ph type="body" sz="half" idx="1"/>
          </p:nvPr>
        </p:nvSpPr>
        <p:spPr>
          <a:xfrm>
            <a:off x="455613" y="1598613"/>
            <a:ext cx="4037012" cy="44973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645026" y="1598613"/>
            <a:ext cx="4037013" cy="21717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4645026" y="3922715"/>
            <a:ext cx="4037013" cy="21732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70"/>
          <p:cNvSpPr>
            <a:spLocks noGrp="1" noChangeArrowheads="1"/>
          </p:cNvSpPr>
          <p:nvPr>
            <p:ph type="sldNum" sz="quarter" idx="10"/>
          </p:nvPr>
        </p:nvSpPr>
        <p:spPr>
          <a:xfrm>
            <a:off x="6251448" y="6556248"/>
            <a:ext cx="588336" cy="228600"/>
          </a:xfrm>
          <a:prstGeom prst="rect">
            <a:avLst/>
          </a:prstGeom>
          <a:ln/>
        </p:spPr>
        <p:txBody>
          <a:bodyPr/>
          <a:lstStyle>
            <a:lvl1pPr>
              <a:defRPr/>
            </a:lvl1pPr>
          </a:lstStyle>
          <a:p>
            <a:pPr>
              <a:defRPr/>
            </a:pPr>
            <a:fld id="{BD444616-E14A-46A0-A6D3-6E66F6B1A6DF}" type="slidenum">
              <a:rPr lang="en-US">
                <a:solidFill>
                  <a:srgbClr val="B13F9A"/>
                </a:solidFill>
              </a:rPr>
              <a:pPr>
                <a:defRPr/>
              </a:pPr>
              <a:t>‹#›</a:t>
            </a:fld>
            <a:endParaRPr lang="en-US">
              <a:solidFill>
                <a:srgbClr val="B13F9A"/>
              </a:solidFill>
            </a:endParaRPr>
          </a:p>
        </p:txBody>
      </p:sp>
    </p:spTree>
    <p:extLst>
      <p:ext uri="{BB962C8B-B14F-4D97-AF65-F5344CB8AC3E}">
        <p14:creationId xmlns:p14="http://schemas.microsoft.com/office/powerpoint/2010/main" val="3957224994"/>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showMasterSp="0" type="objAndTx">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339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648200" y="1600200"/>
            <a:ext cx="4038600" cy="45339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218"/>
          <p:cNvSpPr>
            <a:spLocks noGrp="1" noChangeArrowheads="1"/>
          </p:cNvSpPr>
          <p:nvPr>
            <p:ph type="sldNum" sz="quarter" idx="10"/>
          </p:nvPr>
        </p:nvSpPr>
        <p:spPr>
          <a:xfrm>
            <a:off x="6251448" y="6556248"/>
            <a:ext cx="588336" cy="228600"/>
          </a:xfrm>
          <a:prstGeom prst="rect">
            <a:avLst/>
          </a:prstGeom>
        </p:spPr>
        <p:txBody>
          <a:bodyPr/>
          <a:lstStyle>
            <a:lvl1pPr>
              <a:defRPr/>
            </a:lvl1pPr>
          </a:lstStyle>
          <a:p>
            <a:pPr>
              <a:defRPr/>
            </a:pPr>
            <a:fld id="{AE7B05DB-FC04-4768-9B1A-64CA06E6BA5A}" type="slidenum">
              <a:rPr lang="en-US">
                <a:solidFill>
                  <a:prstClr val="black"/>
                </a:solidFill>
              </a:rPr>
              <a:pPr>
                <a:defRPr/>
              </a:pPr>
              <a:t>‹#›</a:t>
            </a:fld>
            <a:endParaRPr lang="en-US">
              <a:solidFill>
                <a:prstClr val="black"/>
              </a:solidFill>
            </a:endParaRPr>
          </a:p>
        </p:txBody>
      </p:sp>
      <p:sp>
        <p:nvSpPr>
          <p:cNvPr id="6" name="Rectangle 219"/>
          <p:cNvSpPr>
            <a:spLocks noGrp="1" noChangeArrowheads="1"/>
          </p:cNvSpPr>
          <p:nvPr>
            <p:ph type="dt" sz="half" idx="11"/>
          </p:nvPr>
        </p:nvSpPr>
        <p:spPr>
          <a:xfrm>
            <a:off x="457200" y="6243638"/>
            <a:ext cx="2133600" cy="457200"/>
          </a:xfrm>
          <a:prstGeom prst="rect">
            <a:avLst/>
          </a:prstGeom>
        </p:spPr>
        <p:txBody>
          <a:bodyPr/>
          <a:lstStyle>
            <a:lvl1pPr>
              <a:defRPr>
                <a:latin typeface="Arial" charset="0"/>
              </a:defRPr>
            </a:lvl1pPr>
          </a:lstStyle>
          <a:p>
            <a:pPr>
              <a:defRPr/>
            </a:pPr>
            <a:endParaRPr lang="en-US">
              <a:solidFill>
                <a:prstClr val="black"/>
              </a:solidFill>
            </a:endParaRPr>
          </a:p>
        </p:txBody>
      </p:sp>
    </p:spTree>
    <p:extLst>
      <p:ext uri="{BB962C8B-B14F-4D97-AF65-F5344CB8AC3E}">
        <p14:creationId xmlns:p14="http://schemas.microsoft.com/office/powerpoint/2010/main" val="3209542547"/>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userDrawn="1">
  <p:cSld name="1_Two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0C839DD-851C-9D40-B57A-0213F5823C6C}"/>
              </a:ext>
            </a:extLst>
          </p:cNvPr>
          <p:cNvSpPr>
            <a:spLocks noGrp="1"/>
          </p:cNvSpPr>
          <p:nvPr>
            <p:ph sz="half" idx="1"/>
          </p:nvPr>
        </p:nvSpPr>
        <p:spPr>
          <a:xfrm>
            <a:off x="457200" y="1232453"/>
            <a:ext cx="3977640" cy="4802587"/>
          </a:xfrm>
          <a:prstGeom prst="rect">
            <a:avLst/>
          </a:prstGeom>
        </p:spPr>
        <p:txBody>
          <a:bodyPr>
            <a:normAutofit/>
          </a:bodyPr>
          <a:lstStyle>
            <a:lvl1pPr>
              <a:defRPr sz="1800"/>
            </a:lvl1pPr>
            <a:lvl2pPr indent="-171450">
              <a:defRPr sz="1500"/>
            </a:lvl2pPr>
            <a:lvl3pPr marL="514350" indent="-171450">
              <a:defRPr sz="1350"/>
            </a:lvl3pPr>
            <a:lvl4pPr marL="685800" indent="-171450">
              <a:defRPr sz="1200"/>
            </a:lvl4pPr>
            <a:lvl5pPr marL="857250" indent="-171450">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2">
            <a:extLst>
              <a:ext uri="{FF2B5EF4-FFF2-40B4-BE49-F238E27FC236}">
                <a16:creationId xmlns:a16="http://schemas.microsoft.com/office/drawing/2014/main" id="{04934C32-B386-5841-A93B-B268DD521DB5}"/>
              </a:ext>
            </a:extLst>
          </p:cNvPr>
          <p:cNvSpPr>
            <a:spLocks noGrp="1"/>
          </p:cNvSpPr>
          <p:nvPr>
            <p:ph sz="half" idx="13"/>
          </p:nvPr>
        </p:nvSpPr>
        <p:spPr>
          <a:xfrm>
            <a:off x="4709160" y="1232453"/>
            <a:ext cx="3977640" cy="4802587"/>
          </a:xfrm>
          <a:prstGeom prst="rect">
            <a:avLst/>
          </a:prstGeom>
        </p:spPr>
        <p:txBody>
          <a:bodyPr>
            <a:normAutofit/>
          </a:bodyPr>
          <a:lstStyle>
            <a:lvl1pPr>
              <a:defRPr sz="1800"/>
            </a:lvl1pPr>
            <a:lvl2pPr indent="-171450">
              <a:defRPr sz="1500"/>
            </a:lvl2pPr>
            <a:lvl3pPr marL="514350" indent="-171450">
              <a:defRPr sz="1350"/>
            </a:lvl3pPr>
            <a:lvl4pPr marL="685800" indent="-171450">
              <a:defRPr sz="1200"/>
            </a:lvl4pPr>
            <a:lvl5pPr marL="857250" indent="-171450">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itle 7">
            <a:extLst>
              <a:ext uri="{FF2B5EF4-FFF2-40B4-BE49-F238E27FC236}">
                <a16:creationId xmlns:a16="http://schemas.microsoft.com/office/drawing/2014/main" id="{D3883A15-A95D-CF47-992F-973181F11F19}"/>
              </a:ext>
            </a:extLst>
          </p:cNvPr>
          <p:cNvSpPr>
            <a:spLocks noGrp="1"/>
          </p:cNvSpPr>
          <p:nvPr>
            <p:ph type="title"/>
          </p:nvPr>
        </p:nvSpPr>
        <p:spPr/>
        <p:txBody>
          <a:bodyPr/>
          <a:lstStyle/>
          <a:p>
            <a:r>
              <a:rPr lang="en-US" dirty="0"/>
              <a:t>Click to edit Master title style</a:t>
            </a:r>
          </a:p>
        </p:txBody>
      </p:sp>
    </p:spTree>
    <p:extLst>
      <p:ext uri="{BB962C8B-B14F-4D97-AF65-F5344CB8AC3E}">
        <p14:creationId xmlns:p14="http://schemas.microsoft.com/office/powerpoint/2010/main" val="867639699"/>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D0723BCD-FE2A-574F-A554-0E2ED1CA6285}"/>
              </a:ext>
            </a:extLst>
          </p:cNvPr>
          <p:cNvSpPr>
            <a:spLocks noGrp="1"/>
          </p:cNvSpPr>
          <p:nvPr>
            <p:ph sz="quarter" idx="12"/>
          </p:nvPr>
        </p:nvSpPr>
        <p:spPr>
          <a:xfrm>
            <a:off x="457200" y="1232453"/>
            <a:ext cx="8229599" cy="4802395"/>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itle 10">
            <a:extLst>
              <a:ext uri="{FF2B5EF4-FFF2-40B4-BE49-F238E27FC236}">
                <a16:creationId xmlns:a16="http://schemas.microsoft.com/office/drawing/2014/main" id="{48121C72-9261-504D-8F1B-943FA17B9CBC}"/>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465505205"/>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a:xfrm>
            <a:off x="304800" y="1752600"/>
            <a:ext cx="8534400" cy="4114800"/>
          </a:xfrm>
        </p:spPr>
        <p:txBody>
          <a:bodyPr/>
          <a:lstStyle>
            <a:lvl1pPr>
              <a:buClr>
                <a:schemeClr val="bg2"/>
              </a:buClr>
              <a:defRPr/>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ext Placeholder 12"/>
          <p:cNvSpPr>
            <a:spLocks noGrp="1"/>
          </p:cNvSpPr>
          <p:nvPr>
            <p:ph type="body" sz="quarter" idx="10"/>
          </p:nvPr>
        </p:nvSpPr>
        <p:spPr>
          <a:xfrm>
            <a:off x="304800" y="6324600"/>
            <a:ext cx="4572000" cy="381000"/>
          </a:xfrm>
        </p:spPr>
        <p:txBody>
          <a:bodyPr/>
          <a:lstStyle>
            <a:lvl1pPr marL="0" indent="0">
              <a:buNone/>
              <a:defRPr sz="1200" i="1"/>
            </a:lvl1pPr>
          </a:lstStyle>
          <a:p>
            <a:pPr lvl="0"/>
            <a:r>
              <a:rPr lang="en-US"/>
              <a:t>Click to edit Master text styles</a:t>
            </a:r>
          </a:p>
        </p:txBody>
      </p:sp>
    </p:spTree>
    <p:extLst>
      <p:ext uri="{BB962C8B-B14F-4D97-AF65-F5344CB8AC3E}">
        <p14:creationId xmlns:p14="http://schemas.microsoft.com/office/powerpoint/2010/main" val="561953544"/>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userDrawn="1">
  <p:cSld name="2_Title Only">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1E73D15-1286-478B-B895-06C76D21EC0F}"/>
              </a:ext>
            </a:extLst>
          </p:cNvPr>
          <p:cNvSpPr>
            <a:spLocks noGrp="1"/>
          </p:cNvSpPr>
          <p:nvPr>
            <p:ph type="title"/>
          </p:nvPr>
        </p:nvSpPr>
        <p:spPr>
          <a:xfrm>
            <a:off x="345185" y="460694"/>
            <a:ext cx="8455914" cy="429348"/>
          </a:xfrm>
        </p:spPr>
        <p:txBody>
          <a:bodyPr/>
          <a:lstStyle>
            <a:lvl1pPr>
              <a:spcBef>
                <a:spcPts val="0"/>
              </a:spcBef>
              <a:defRPr/>
            </a:lvl1pPr>
          </a:lstStyle>
          <a:p>
            <a:r>
              <a:rPr lang="en-US"/>
              <a:t>Click to edit Master title style</a:t>
            </a:r>
          </a:p>
        </p:txBody>
      </p:sp>
      <p:sp>
        <p:nvSpPr>
          <p:cNvPr id="8" name="Text Placeholder 7">
            <a:extLst>
              <a:ext uri="{FF2B5EF4-FFF2-40B4-BE49-F238E27FC236}">
                <a16:creationId xmlns:a16="http://schemas.microsoft.com/office/drawing/2014/main" id="{FD8C8250-C657-80AA-48D8-D85E043DE494}"/>
              </a:ext>
            </a:extLst>
          </p:cNvPr>
          <p:cNvSpPr>
            <a:spLocks noGrp="1"/>
          </p:cNvSpPr>
          <p:nvPr>
            <p:ph type="body" sz="quarter" idx="16" hasCustomPrompt="1"/>
          </p:nvPr>
        </p:nvSpPr>
        <p:spPr>
          <a:xfrm>
            <a:off x="345185" y="6102000"/>
            <a:ext cx="8455914" cy="246888"/>
          </a:xfrm>
        </p:spPr>
        <p:txBody>
          <a:bodyPr anchor="b">
            <a:noAutofit/>
          </a:bodyPr>
          <a:lstStyle>
            <a:lvl1pPr>
              <a:spcBef>
                <a:spcPts val="0"/>
              </a:spcBef>
              <a:defRPr lang="en-US" sz="600" kern="1200" dirty="0">
                <a:solidFill>
                  <a:schemeClr val="tx2">
                    <a:lumMod val="60000"/>
                    <a:lumOff val="40000"/>
                  </a:schemeClr>
                </a:solidFill>
                <a:latin typeface="+mn-lt"/>
                <a:ea typeface="+mn-ea"/>
                <a:cs typeface="+mn-cs"/>
              </a:defRPr>
            </a:lvl1pPr>
          </a:lstStyle>
          <a:p>
            <a:pPr lvl="0"/>
            <a:r>
              <a:rPr lang="en-US"/>
              <a:t>[Optional footnotes]</a:t>
            </a:r>
          </a:p>
        </p:txBody>
      </p:sp>
      <p:sp>
        <p:nvSpPr>
          <p:cNvPr id="4" name="Footer Placeholder 1">
            <a:extLst>
              <a:ext uri="{FF2B5EF4-FFF2-40B4-BE49-F238E27FC236}">
                <a16:creationId xmlns:a16="http://schemas.microsoft.com/office/drawing/2014/main" id="{57CAF344-8CDE-7B0B-AD6A-133F2DA86375}"/>
              </a:ext>
            </a:extLst>
          </p:cNvPr>
          <p:cNvSpPr>
            <a:spLocks noGrp="1"/>
          </p:cNvSpPr>
          <p:nvPr>
            <p:ph type="ftr" sz="quarter" idx="18"/>
          </p:nvPr>
        </p:nvSpPr>
        <p:spPr>
          <a:xfrm>
            <a:off x="3028950" y="6502471"/>
            <a:ext cx="3086100" cy="253859"/>
          </a:xfrm>
        </p:spPr>
        <p:txBody>
          <a:bodyPr/>
          <a:lstStyle/>
          <a:p>
            <a:r>
              <a:rPr lang="en-US"/>
              <a:t>CONFIDENTIAL – DO NOT DISTRIBUTE</a:t>
            </a:r>
          </a:p>
        </p:txBody>
      </p:sp>
    </p:spTree>
    <p:extLst>
      <p:ext uri="{BB962C8B-B14F-4D97-AF65-F5344CB8AC3E}">
        <p14:creationId xmlns:p14="http://schemas.microsoft.com/office/powerpoint/2010/main" val="854316889"/>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a:xfrm>
            <a:off x="304800" y="1752600"/>
            <a:ext cx="8534400" cy="4114800"/>
          </a:xfrm>
        </p:spPr>
        <p:txBody>
          <a:bodyPr/>
          <a:lstStyle>
            <a:lvl1pPr>
              <a:buClr>
                <a:schemeClr val="bg2"/>
              </a:buClr>
              <a:defRPr/>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ext Placeholder 12"/>
          <p:cNvSpPr>
            <a:spLocks noGrp="1"/>
          </p:cNvSpPr>
          <p:nvPr>
            <p:ph type="body" sz="quarter" idx="10"/>
          </p:nvPr>
        </p:nvSpPr>
        <p:spPr>
          <a:xfrm>
            <a:off x="304800" y="6324600"/>
            <a:ext cx="4572000" cy="381000"/>
          </a:xfrm>
        </p:spPr>
        <p:txBody>
          <a:bodyPr/>
          <a:lstStyle>
            <a:lvl1pPr marL="0" indent="0">
              <a:buNone/>
              <a:defRPr sz="1200" i="1"/>
            </a:lvl1pPr>
          </a:lstStyle>
          <a:p>
            <a:pPr lvl="0"/>
            <a:r>
              <a:rPr lang="en-US"/>
              <a:t>Click to edit Master text styles</a:t>
            </a:r>
          </a:p>
        </p:txBody>
      </p:sp>
    </p:spTree>
    <p:extLst>
      <p:ext uri="{BB962C8B-B14F-4D97-AF65-F5344CB8AC3E}">
        <p14:creationId xmlns:p14="http://schemas.microsoft.com/office/powerpoint/2010/main" val="215315310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cSld name="Photos or Graphics">
    <p:spTree>
      <p:nvGrpSpPr>
        <p:cNvPr id="1" name=""/>
        <p:cNvGrpSpPr/>
        <p:nvPr/>
      </p:nvGrpSpPr>
      <p:grpSpPr>
        <a:xfrm>
          <a:off x="0" y="0"/>
          <a:ext cx="0" cy="0"/>
          <a:chOff x="0" y="0"/>
          <a:chExt cx="0" cy="0"/>
        </a:xfrm>
      </p:grpSpPr>
      <p:sp>
        <p:nvSpPr>
          <p:cNvPr id="8" name="Title Placeholder 1"/>
          <p:cNvSpPr>
            <a:spLocks noGrp="1"/>
          </p:cNvSpPr>
          <p:nvPr>
            <p:ph type="title"/>
          </p:nvPr>
        </p:nvSpPr>
        <p:spPr>
          <a:xfrm>
            <a:off x="247650" y="274639"/>
            <a:ext cx="8677275" cy="1143000"/>
          </a:xfrm>
          <a:prstGeom prst="rect">
            <a:avLst/>
          </a:prstGeom>
        </p:spPr>
        <p:txBody>
          <a:bodyPr vert="horz" lIns="91440" tIns="45720" rIns="91440" bIns="45720" rtlCol="0" anchor="ctr">
            <a:normAutofit/>
          </a:bodyPr>
          <a:lstStyle>
            <a:lvl1pPr>
              <a:defRPr>
                <a:solidFill>
                  <a:schemeClr val="tx1"/>
                </a:solidFill>
              </a:defRPr>
            </a:lvl1pPr>
          </a:lstStyle>
          <a:p>
            <a:r>
              <a:rPr lang="en-US"/>
              <a:t>Click to edit Master title style</a:t>
            </a:r>
          </a:p>
        </p:txBody>
      </p:sp>
      <p:sp>
        <p:nvSpPr>
          <p:cNvPr id="9" name="Text Placeholder 15"/>
          <p:cNvSpPr>
            <a:spLocks noGrp="1"/>
          </p:cNvSpPr>
          <p:nvPr>
            <p:ph type="body" sz="quarter" idx="11" hasCustomPrompt="1"/>
          </p:nvPr>
        </p:nvSpPr>
        <p:spPr>
          <a:xfrm>
            <a:off x="257176" y="6210301"/>
            <a:ext cx="8677275" cy="647700"/>
          </a:xfrm>
          <a:prstGeom prst="rect">
            <a:avLst/>
          </a:prstGeom>
        </p:spPr>
        <p:txBody>
          <a:bodyPr anchor="b">
            <a:noAutofit/>
          </a:bodyPr>
          <a:lstStyle>
            <a:lvl1pPr marL="0" indent="0" algn="r">
              <a:buNone/>
              <a:defRPr sz="1800" baseline="0"/>
            </a:lvl1pPr>
            <a:lvl2pPr marL="457200" indent="0">
              <a:buNone/>
              <a:defRPr/>
            </a:lvl2pPr>
            <a:lvl3pPr marL="914400" indent="0">
              <a:buNone/>
              <a:defRPr/>
            </a:lvl3pPr>
            <a:lvl4pPr marL="1371600" indent="0">
              <a:buNone/>
              <a:defRPr/>
            </a:lvl4pPr>
            <a:lvl5pPr marL="1828800" indent="0">
              <a:buNone/>
              <a:defRPr/>
            </a:lvl5pPr>
          </a:lstStyle>
          <a:p>
            <a:pPr lvl="0"/>
            <a:r>
              <a:rPr lang="en-US"/>
              <a:t>Click to enter citations and photo credits</a:t>
            </a:r>
          </a:p>
        </p:txBody>
      </p:sp>
    </p:spTree>
    <p:extLst>
      <p:ext uri="{BB962C8B-B14F-4D97-AF65-F5344CB8AC3E}">
        <p14:creationId xmlns:p14="http://schemas.microsoft.com/office/powerpoint/2010/main" val="601228295"/>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userDrawn="1">
  <p:cSld name="4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a:xfrm>
            <a:off x="304800" y="1752600"/>
            <a:ext cx="8534400" cy="4114800"/>
          </a:xfrm>
        </p:spPr>
        <p:txBody>
          <a:bodyPr/>
          <a:lstStyle>
            <a:lvl1pPr>
              <a:buClr>
                <a:schemeClr val="bg2"/>
              </a:buClr>
              <a:defRPr/>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ext Placeholder 12"/>
          <p:cNvSpPr>
            <a:spLocks noGrp="1"/>
          </p:cNvSpPr>
          <p:nvPr>
            <p:ph type="body" sz="quarter" idx="10"/>
          </p:nvPr>
        </p:nvSpPr>
        <p:spPr>
          <a:xfrm>
            <a:off x="304800" y="6324600"/>
            <a:ext cx="4572000" cy="381000"/>
          </a:xfrm>
        </p:spPr>
        <p:txBody>
          <a:bodyPr/>
          <a:lstStyle>
            <a:lvl1pPr marL="0" indent="0">
              <a:buNone/>
              <a:defRPr sz="1200" i="1"/>
            </a:lvl1pPr>
          </a:lstStyle>
          <a:p>
            <a:pPr lvl="0"/>
            <a:r>
              <a:rPr lang="en-US"/>
              <a:t>Click to edit Master text styles</a:t>
            </a:r>
          </a:p>
        </p:txBody>
      </p:sp>
    </p:spTree>
    <p:extLst>
      <p:ext uri="{BB962C8B-B14F-4D97-AF65-F5344CB8AC3E}">
        <p14:creationId xmlns:p14="http://schemas.microsoft.com/office/powerpoint/2010/main" val="2344082457"/>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1219200" y="3352800"/>
            <a:ext cx="6858000" cy="1524000"/>
          </a:xfrm>
          <a:noFill/>
        </p:spPr>
        <p:txBody>
          <a:bodyPr anchor="t" anchorCtr="0">
            <a:normAutofit/>
          </a:bodyPr>
          <a:lstStyle>
            <a:lvl1pPr algn="r">
              <a:defRPr sz="3300">
                <a:solidFill>
                  <a:schemeClr val="tx1"/>
                </a:solidFill>
              </a:defRPr>
            </a:lvl1pPr>
          </a:lstStyle>
          <a:p>
            <a:r>
              <a:rPr kumimoji="0" lang="en-US" dirty="0"/>
              <a:t>Click to edit Master title style</a:t>
            </a:r>
          </a:p>
        </p:txBody>
      </p:sp>
      <p:sp>
        <p:nvSpPr>
          <p:cNvPr id="9" name="Subtitle 8"/>
          <p:cNvSpPr>
            <a:spLocks noGrp="1"/>
          </p:cNvSpPr>
          <p:nvPr>
            <p:ph type="subTitle" idx="1"/>
          </p:nvPr>
        </p:nvSpPr>
        <p:spPr>
          <a:xfrm>
            <a:off x="1219200" y="5124450"/>
            <a:ext cx="6858000" cy="533400"/>
          </a:xfrm>
        </p:spPr>
        <p:txBody>
          <a:bodyPr>
            <a:noAutofit/>
          </a:bodyPr>
          <a:lstStyle>
            <a:lvl1pPr marL="0" indent="0" algn="r">
              <a:buNone/>
              <a:defRPr sz="2400">
                <a:solidFill>
                  <a:schemeClr val="tx1"/>
                </a:solidFill>
                <a:latin typeface="Calibri" panose="020F0502020204030204" pitchFamily="34" charset="0"/>
                <a:ea typeface="+mj-ea"/>
                <a:cs typeface="+mj-cs"/>
              </a:defRPr>
            </a:lvl1pPr>
            <a:lvl2pPr marL="342892" indent="0" algn="ctr">
              <a:buNone/>
            </a:lvl2pPr>
            <a:lvl3pPr marL="685783" indent="0" algn="ctr">
              <a:buNone/>
            </a:lvl3pPr>
            <a:lvl4pPr marL="1028675" indent="0" algn="ctr">
              <a:buNone/>
            </a:lvl4pPr>
            <a:lvl5pPr marL="1371566" indent="0" algn="ctr">
              <a:buNone/>
            </a:lvl5pPr>
            <a:lvl6pPr marL="1714457" indent="0" algn="ctr">
              <a:buNone/>
            </a:lvl6pPr>
            <a:lvl7pPr marL="2057348" indent="0" algn="ctr">
              <a:buNone/>
            </a:lvl7pPr>
            <a:lvl8pPr marL="2400240" indent="0" algn="ctr">
              <a:buNone/>
            </a:lvl8pPr>
            <a:lvl9pPr marL="2743132" indent="0" algn="ctr">
              <a:buNone/>
            </a:lvl9pPr>
          </a:lstStyle>
          <a:p>
            <a:r>
              <a:rPr kumimoji="0" lang="en-US" dirty="0"/>
              <a:t>Click to edit Master subtitle style</a:t>
            </a:r>
          </a:p>
        </p:txBody>
      </p:sp>
      <p:sp>
        <p:nvSpPr>
          <p:cNvPr id="21" name="Rectangle 20"/>
          <p:cNvSpPr/>
          <p:nvPr/>
        </p:nvSpPr>
        <p:spPr>
          <a:xfrm>
            <a:off x="904875" y="3276606"/>
            <a:ext cx="7315200" cy="1651635"/>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350"/>
          </a:p>
        </p:txBody>
      </p:sp>
      <p:sp>
        <p:nvSpPr>
          <p:cNvPr id="22" name="Rectangle 21"/>
          <p:cNvSpPr/>
          <p:nvPr/>
        </p:nvSpPr>
        <p:spPr>
          <a:xfrm>
            <a:off x="904875" y="3276606"/>
            <a:ext cx="228600" cy="1651635"/>
          </a:xfrm>
          <a:prstGeom prst="rect">
            <a:avLst/>
          </a:prstGeom>
          <a:solidFill>
            <a:srgbClr val="5E3886"/>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350"/>
          </a:p>
        </p:txBody>
      </p:sp>
      <p:sp>
        <p:nvSpPr>
          <p:cNvPr id="32" name="Rectangle 31"/>
          <p:cNvSpPr/>
          <p:nvPr/>
        </p:nvSpPr>
        <p:spPr>
          <a:xfrm>
            <a:off x="914400" y="5048250"/>
            <a:ext cx="228600" cy="685800"/>
          </a:xfrm>
          <a:prstGeom prst="rect">
            <a:avLst/>
          </a:prstGeom>
          <a:solidFill>
            <a:srgbClr val="B1D45A"/>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350"/>
          </a:p>
        </p:txBody>
      </p:sp>
    </p:spTree>
    <p:extLst>
      <p:ext uri="{BB962C8B-B14F-4D97-AF65-F5344CB8AC3E}">
        <p14:creationId xmlns:p14="http://schemas.microsoft.com/office/powerpoint/2010/main" val="38349833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4800"/>
            </a:lvl1pPr>
          </a:lstStyle>
          <a:p>
            <a:r>
              <a:rPr kumimoji="0" lang="en-US" dirty="0"/>
              <a:t>Click to edit Master title style</a:t>
            </a:r>
          </a:p>
        </p:txBody>
      </p:sp>
      <p:sp>
        <p:nvSpPr>
          <p:cNvPr id="8" name="Content Placeholder 7"/>
          <p:cNvSpPr>
            <a:spLocks noGrp="1"/>
          </p:cNvSpPr>
          <p:nvPr>
            <p:ph sz="quarter" idx="1"/>
          </p:nvPr>
        </p:nvSpPr>
        <p:spPr>
          <a:xfrm>
            <a:off x="457200" y="1219200"/>
            <a:ext cx="8229600" cy="4937760"/>
          </a:xfrm>
        </p:spPr>
        <p:txBody>
          <a:bodyPr>
            <a:normAutofit/>
          </a:bodyPr>
          <a:lstStyle>
            <a:lvl1pPr>
              <a:defRPr sz="4000"/>
            </a:lvl1pPr>
            <a:lvl2pPr>
              <a:defRPr sz="3200"/>
            </a:lvl2pPr>
            <a:lvl3pPr>
              <a:defRPr sz="2800"/>
            </a:lvl3pPr>
            <a:lvl4pPr>
              <a:defRPr sz="2000"/>
            </a:lvl4pPr>
            <a:lvl5pPr>
              <a:defRPr sz="2000"/>
            </a:lvl5pPr>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spTree>
    <p:extLst>
      <p:ext uri="{BB962C8B-B14F-4D97-AF65-F5344CB8AC3E}">
        <p14:creationId xmlns:p14="http://schemas.microsoft.com/office/powerpoint/2010/main" val="35472655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219200" y="2971800"/>
            <a:ext cx="6858000" cy="1066800"/>
          </a:xfrm>
        </p:spPr>
        <p:txBody>
          <a:bodyPr anchor="t" anchorCtr="0">
            <a:normAutofit/>
          </a:bodyPr>
          <a:lstStyle>
            <a:lvl1pPr algn="r">
              <a:buNone/>
              <a:defRPr sz="3300" b="0" cap="none" baseline="0">
                <a:solidFill>
                  <a:schemeClr val="tx1"/>
                </a:solidFill>
              </a:defRPr>
            </a:lvl1pPr>
          </a:lstStyle>
          <a:p>
            <a:r>
              <a:rPr kumimoji="0" lang="en-US" dirty="0"/>
              <a:t>Click to edit Master title style</a:t>
            </a:r>
          </a:p>
        </p:txBody>
      </p:sp>
      <p:sp>
        <p:nvSpPr>
          <p:cNvPr id="3" name="Text Placeholder 2"/>
          <p:cNvSpPr>
            <a:spLocks noGrp="1"/>
          </p:cNvSpPr>
          <p:nvPr>
            <p:ph type="body" idx="1"/>
          </p:nvPr>
        </p:nvSpPr>
        <p:spPr>
          <a:xfrm>
            <a:off x="1295400" y="4267200"/>
            <a:ext cx="6781800" cy="1143000"/>
          </a:xfrm>
        </p:spPr>
        <p:txBody>
          <a:bodyPr anchor="t" anchorCtr="0">
            <a:normAutofit/>
          </a:bodyPr>
          <a:lstStyle>
            <a:lvl1pPr marL="0" indent="0" algn="r">
              <a:buNone/>
              <a:defRPr sz="2400">
                <a:solidFill>
                  <a:schemeClr val="bg1"/>
                </a:solidFill>
              </a:defRPr>
            </a:lvl1pPr>
            <a:lvl2pPr>
              <a:buNone/>
              <a:defRPr sz="1350">
                <a:solidFill>
                  <a:schemeClr val="tx1">
                    <a:tint val="75000"/>
                  </a:schemeClr>
                </a:solidFill>
              </a:defRPr>
            </a:lvl2pPr>
            <a:lvl3pPr>
              <a:buNone/>
              <a:defRPr sz="1200">
                <a:solidFill>
                  <a:schemeClr val="tx1">
                    <a:tint val="75000"/>
                  </a:schemeClr>
                </a:solidFill>
              </a:defRPr>
            </a:lvl3pPr>
            <a:lvl4pPr>
              <a:buNone/>
              <a:defRPr sz="1050">
                <a:solidFill>
                  <a:schemeClr val="tx1">
                    <a:tint val="75000"/>
                  </a:schemeClr>
                </a:solidFill>
              </a:defRPr>
            </a:lvl4pPr>
            <a:lvl5pPr>
              <a:buNone/>
              <a:defRPr sz="1050">
                <a:solidFill>
                  <a:schemeClr val="tx1">
                    <a:tint val="75000"/>
                  </a:schemeClr>
                </a:solidFill>
              </a:defRPr>
            </a:lvl5pPr>
          </a:lstStyle>
          <a:p>
            <a:pPr lvl="0" eaLnBrk="1" latinLnBrk="0" hangingPunct="1"/>
            <a:r>
              <a:rPr kumimoji="0" lang="en-US" dirty="0"/>
              <a:t>Click to edit Master text styles</a:t>
            </a:r>
          </a:p>
        </p:txBody>
      </p:sp>
      <p:sp>
        <p:nvSpPr>
          <p:cNvPr id="7" name="Rectangle 6"/>
          <p:cNvSpPr/>
          <p:nvPr/>
        </p:nvSpPr>
        <p:spPr>
          <a:xfrm>
            <a:off x="914400" y="2819400"/>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350"/>
          </a:p>
        </p:txBody>
      </p:sp>
      <p:sp>
        <p:nvSpPr>
          <p:cNvPr id="8" name="Rectangle 7"/>
          <p:cNvSpPr/>
          <p:nvPr/>
        </p:nvSpPr>
        <p:spPr>
          <a:xfrm>
            <a:off x="914400" y="2819400"/>
            <a:ext cx="228600" cy="1280160"/>
          </a:xfrm>
          <a:prstGeom prst="rect">
            <a:avLst/>
          </a:prstGeom>
          <a:solidFill>
            <a:srgbClr val="B1D45A"/>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350"/>
          </a:p>
        </p:txBody>
      </p:sp>
      <p:pic>
        <p:nvPicPr>
          <p:cNvPr id="14" name="Picture 3"/>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03492" y="6291778"/>
            <a:ext cx="8205387"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59306907"/>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lstStyle/>
          <a:p>
            <a:r>
              <a:rPr kumimoji="0" lang="en-US"/>
              <a:t>Click to edit Master title style</a:t>
            </a:r>
          </a:p>
        </p:txBody>
      </p:sp>
      <p:sp>
        <p:nvSpPr>
          <p:cNvPr id="9" name="Content Placeholder 8"/>
          <p:cNvSpPr>
            <a:spLocks noGrp="1"/>
          </p:cNvSpPr>
          <p:nvPr>
            <p:ph sz="quarter" idx="1"/>
          </p:nvPr>
        </p:nvSpPr>
        <p:spPr>
          <a:xfrm>
            <a:off x="457200" y="1219200"/>
            <a:ext cx="4041648" cy="493776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1" name="Content Placeholder 10"/>
          <p:cNvSpPr>
            <a:spLocks noGrp="1"/>
          </p:cNvSpPr>
          <p:nvPr>
            <p:ph sz="quarter" idx="2"/>
          </p:nvPr>
        </p:nvSpPr>
        <p:spPr>
          <a:xfrm>
            <a:off x="4632198" y="1216152"/>
            <a:ext cx="4041648" cy="493776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extLst>
      <p:ext uri="{BB962C8B-B14F-4D97-AF65-F5344CB8AC3E}">
        <p14:creationId xmlns:p14="http://schemas.microsoft.com/office/powerpoint/2010/main" val="37683123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nchor="ctr"/>
          <a:lstStyle>
            <a:lvl1pPr>
              <a:defRPr/>
            </a:lvl1pPr>
          </a:lstStyle>
          <a:p>
            <a:r>
              <a:rPr kumimoji="0" lang="en-US" dirty="0"/>
              <a:t>Click to edit Master title style</a:t>
            </a:r>
          </a:p>
        </p:txBody>
      </p:sp>
      <p:sp>
        <p:nvSpPr>
          <p:cNvPr id="3" name="Text Placeholder 2"/>
          <p:cNvSpPr>
            <a:spLocks noGrp="1"/>
          </p:cNvSpPr>
          <p:nvPr>
            <p:ph type="body" idx="1"/>
          </p:nvPr>
        </p:nvSpPr>
        <p:spPr>
          <a:xfrm>
            <a:off x="457200" y="1285875"/>
            <a:ext cx="4040188" cy="685800"/>
          </a:xfrm>
          <a:noFill/>
          <a:ln>
            <a:noFill/>
          </a:ln>
        </p:spPr>
        <p:txBody>
          <a:bodyPr lIns="91440" anchor="b" anchorCtr="0">
            <a:noAutofit/>
          </a:bodyPr>
          <a:lstStyle>
            <a:lvl1pPr marL="0" indent="0">
              <a:buNone/>
              <a:defRPr sz="2400" b="1">
                <a:solidFill>
                  <a:schemeClr val="tx1"/>
                </a:solidFill>
              </a:defRPr>
            </a:lvl1pPr>
            <a:lvl2pPr>
              <a:buNone/>
              <a:defRPr sz="1500" b="1"/>
            </a:lvl2pPr>
            <a:lvl3pPr>
              <a:buNone/>
              <a:defRPr sz="1350" b="1"/>
            </a:lvl3pPr>
            <a:lvl4pPr>
              <a:buNone/>
              <a:defRPr sz="1200" b="1"/>
            </a:lvl4pPr>
            <a:lvl5pPr>
              <a:buNone/>
              <a:defRPr sz="1200" b="1"/>
            </a:lvl5pPr>
          </a:lstStyle>
          <a:p>
            <a:pPr lvl="0" eaLnBrk="1" latinLnBrk="0" hangingPunct="1"/>
            <a:r>
              <a:rPr kumimoji="0" lang="en-US" dirty="0"/>
              <a:t>Click to edit</a:t>
            </a:r>
          </a:p>
        </p:txBody>
      </p:sp>
      <p:sp>
        <p:nvSpPr>
          <p:cNvPr id="4" name="Text Placeholder 3"/>
          <p:cNvSpPr>
            <a:spLocks noGrp="1"/>
          </p:cNvSpPr>
          <p:nvPr>
            <p:ph type="body" sz="half" idx="3"/>
          </p:nvPr>
        </p:nvSpPr>
        <p:spPr>
          <a:xfrm>
            <a:off x="4648203" y="1295400"/>
            <a:ext cx="4041775" cy="685800"/>
          </a:xfrm>
          <a:noFill/>
          <a:ln>
            <a:noFill/>
          </a:ln>
        </p:spPr>
        <p:txBody>
          <a:bodyPr lIns="91440" anchor="b" anchorCtr="0">
            <a:noAutofit/>
          </a:bodyPr>
          <a:lstStyle>
            <a:lvl1pPr marL="0" indent="0">
              <a:buNone/>
              <a:defRPr sz="2400" b="1">
                <a:solidFill>
                  <a:schemeClr val="tx1"/>
                </a:solidFill>
              </a:defRPr>
            </a:lvl1pPr>
            <a:lvl2pPr>
              <a:buNone/>
              <a:defRPr sz="1500" b="1"/>
            </a:lvl2pPr>
            <a:lvl3pPr>
              <a:buNone/>
              <a:defRPr sz="1350" b="1"/>
            </a:lvl3pPr>
            <a:lvl4pPr>
              <a:buNone/>
              <a:defRPr sz="1200" b="1"/>
            </a:lvl4pPr>
            <a:lvl5pPr>
              <a:buNone/>
              <a:defRPr sz="1200" b="1"/>
            </a:lvl5pPr>
          </a:lstStyle>
          <a:p>
            <a:pPr lvl="0" eaLnBrk="1" latinLnBrk="0" hangingPunct="1"/>
            <a:r>
              <a:rPr kumimoji="0" lang="en-US" dirty="0"/>
              <a:t>Click to edit</a:t>
            </a:r>
          </a:p>
        </p:txBody>
      </p:sp>
      <p:sp>
        <p:nvSpPr>
          <p:cNvPr id="11" name="Content Placeholder 10"/>
          <p:cNvSpPr>
            <a:spLocks noGrp="1"/>
          </p:cNvSpPr>
          <p:nvPr>
            <p:ph sz="quarter" idx="2"/>
          </p:nvPr>
        </p:nvSpPr>
        <p:spPr>
          <a:xfrm>
            <a:off x="457200" y="2133600"/>
            <a:ext cx="4038600" cy="4038600"/>
          </a:xfrm>
        </p:spPr>
        <p:txBody>
          <a:bodyPr/>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sp>
        <p:nvSpPr>
          <p:cNvPr id="13" name="Content Placeholder 12"/>
          <p:cNvSpPr>
            <a:spLocks noGrp="1"/>
          </p:cNvSpPr>
          <p:nvPr>
            <p:ph sz="quarter" idx="4"/>
          </p:nvPr>
        </p:nvSpPr>
        <p:spPr>
          <a:xfrm>
            <a:off x="4648200" y="2133600"/>
            <a:ext cx="4038600" cy="40386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extLst>
      <p:ext uri="{BB962C8B-B14F-4D97-AF65-F5344CB8AC3E}">
        <p14:creationId xmlns:p14="http://schemas.microsoft.com/office/powerpoint/2010/main" val="37169799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lstStyle/>
          <a:p>
            <a:r>
              <a:rPr kumimoji="0" lang="en-US"/>
              <a:t>Click to edit Master title style</a:t>
            </a:r>
          </a:p>
        </p:txBody>
      </p:sp>
    </p:spTree>
    <p:extLst>
      <p:ext uri="{BB962C8B-B14F-4D97-AF65-F5344CB8AC3E}">
        <p14:creationId xmlns:p14="http://schemas.microsoft.com/office/powerpoint/2010/main" val="10808860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0164855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24600" y="304800"/>
            <a:ext cx="2514600" cy="838200"/>
          </a:xfrm>
        </p:spPr>
        <p:txBody>
          <a:bodyPr anchor="b" anchorCtr="0">
            <a:noAutofit/>
          </a:bodyPr>
          <a:lstStyle>
            <a:lvl1pPr algn="l">
              <a:buNone/>
              <a:defRPr sz="1500" b="1">
                <a:solidFill>
                  <a:schemeClr val="bg1"/>
                </a:solidFill>
                <a:latin typeface="Calibri" panose="020F0502020204030204" pitchFamily="34" charset="0"/>
                <a:ea typeface="+mn-ea"/>
                <a:cs typeface="+mn-cs"/>
              </a:defRPr>
            </a:lvl1pPr>
          </a:lstStyle>
          <a:p>
            <a:r>
              <a:rPr kumimoji="0" lang="en-US" dirty="0"/>
              <a:t>Click to edit Master title style</a:t>
            </a:r>
          </a:p>
        </p:txBody>
      </p:sp>
      <p:sp>
        <p:nvSpPr>
          <p:cNvPr id="3" name="Text Placeholder 2"/>
          <p:cNvSpPr>
            <a:spLocks noGrp="1"/>
          </p:cNvSpPr>
          <p:nvPr>
            <p:ph type="body" idx="2"/>
          </p:nvPr>
        </p:nvSpPr>
        <p:spPr>
          <a:xfrm>
            <a:off x="6324600" y="1219203"/>
            <a:ext cx="2514600" cy="4843463"/>
          </a:xfrm>
        </p:spPr>
        <p:txBody>
          <a:bodyPr/>
          <a:lstStyle>
            <a:lvl1pPr marL="0" indent="0">
              <a:lnSpc>
                <a:spcPts val="1650"/>
              </a:lnSpc>
              <a:spcAft>
                <a:spcPts val="750"/>
              </a:spcAft>
              <a:buNone/>
              <a:defRPr sz="1200">
                <a:solidFill>
                  <a:schemeClr val="tx1"/>
                </a:solidFill>
              </a:defRPr>
            </a:lvl1pPr>
            <a:lvl2pPr>
              <a:buNone/>
              <a:defRPr sz="900"/>
            </a:lvl2pPr>
            <a:lvl3pPr>
              <a:buNone/>
              <a:defRPr sz="750"/>
            </a:lvl3pPr>
            <a:lvl4pPr>
              <a:buNone/>
              <a:defRPr sz="675"/>
            </a:lvl4pPr>
            <a:lvl5pPr>
              <a:buNone/>
              <a:defRPr sz="675"/>
            </a:lvl5pPr>
          </a:lstStyle>
          <a:p>
            <a:pPr lvl="0" eaLnBrk="1" latinLnBrk="0" hangingPunct="1"/>
            <a:r>
              <a:rPr kumimoji="0" lang="en-US" dirty="0"/>
              <a:t>Click to edit Master text styles</a:t>
            </a:r>
          </a:p>
        </p:txBody>
      </p:sp>
      <p:sp>
        <p:nvSpPr>
          <p:cNvPr id="10" name="Straight Connector 9"/>
          <p:cNvSpPr>
            <a:spLocks noChangeShapeType="1"/>
          </p:cNvSpPr>
          <p:nvPr/>
        </p:nvSpPr>
        <p:spPr bwMode="auto">
          <a:xfrm rot="5400000">
            <a:off x="3160645" y="3324225"/>
            <a:ext cx="603504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68580" tIns="34290" rIns="68580" bIns="34290" anchor="t" compatLnSpc="1"/>
          <a:lstStyle/>
          <a:p>
            <a:endParaRPr kumimoji="0" lang="en-US" sz="1350" dirty="0"/>
          </a:p>
        </p:txBody>
      </p:sp>
      <p:sp>
        <p:nvSpPr>
          <p:cNvPr id="12" name="Content Placeholder 11"/>
          <p:cNvSpPr>
            <a:spLocks noGrp="1"/>
          </p:cNvSpPr>
          <p:nvPr>
            <p:ph sz="quarter" idx="1"/>
          </p:nvPr>
        </p:nvSpPr>
        <p:spPr>
          <a:xfrm>
            <a:off x="304800" y="304800"/>
            <a:ext cx="5715000" cy="5715000"/>
          </a:xfrm>
        </p:spPr>
        <p:txBody>
          <a:bodyPr/>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spTree>
    <p:extLst>
      <p:ext uri="{BB962C8B-B14F-4D97-AF65-F5344CB8AC3E}">
        <p14:creationId xmlns:p14="http://schemas.microsoft.com/office/powerpoint/2010/main" val="24069500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500856"/>
            <a:ext cx="8229600" cy="674688"/>
          </a:xfrm>
          <a:ln>
            <a:solidFill>
              <a:schemeClr val="accent1"/>
            </a:solidFill>
          </a:ln>
        </p:spPr>
        <p:txBody>
          <a:bodyPr lIns="274320" anchor="ctr">
            <a:noAutofit/>
          </a:bodyPr>
          <a:lstStyle>
            <a:lvl1pPr algn="r">
              <a:buNone/>
              <a:defRPr sz="3300" b="0">
                <a:solidFill>
                  <a:schemeClr val="tx1"/>
                </a:solidFill>
              </a:defRPr>
            </a:lvl1pPr>
          </a:lstStyle>
          <a:p>
            <a:r>
              <a:rPr kumimoji="0" lang="en-US" dirty="0"/>
              <a:t>Click to edit Master title style</a:t>
            </a:r>
          </a:p>
        </p:txBody>
      </p:sp>
      <p:sp>
        <p:nvSpPr>
          <p:cNvPr id="3" name="Picture Placeholder 2"/>
          <p:cNvSpPr>
            <a:spLocks noGrp="1"/>
          </p:cNvSpPr>
          <p:nvPr>
            <p:ph type="pic" idx="1"/>
          </p:nvPr>
        </p:nvSpPr>
        <p:spPr>
          <a:xfrm>
            <a:off x="457200" y="1905000"/>
            <a:ext cx="8229600" cy="4270248"/>
          </a:xfrm>
          <a:solidFill>
            <a:schemeClr val="tx1">
              <a:shade val="50000"/>
            </a:schemeClr>
          </a:solidFill>
          <a:ln>
            <a:noFill/>
          </a:ln>
          <a:effectLst/>
        </p:spPr>
        <p:txBody>
          <a:bodyPr/>
          <a:lstStyle>
            <a:lvl1pPr marL="0" indent="0">
              <a:spcBef>
                <a:spcPts val="450"/>
              </a:spcBef>
              <a:buNone/>
              <a:defRPr sz="2400"/>
            </a:lvl1pPr>
          </a:lstStyle>
          <a:p>
            <a:r>
              <a:rPr kumimoji="0" lang="en-US"/>
              <a:t>Click icon to add picture</a:t>
            </a:r>
            <a:endParaRPr kumimoji="0" lang="en-US" dirty="0"/>
          </a:p>
        </p:txBody>
      </p:sp>
      <p:sp>
        <p:nvSpPr>
          <p:cNvPr id="4" name="Text Placeholder 3"/>
          <p:cNvSpPr>
            <a:spLocks noGrp="1"/>
          </p:cNvSpPr>
          <p:nvPr>
            <p:ph type="body" sz="half" idx="2"/>
          </p:nvPr>
        </p:nvSpPr>
        <p:spPr>
          <a:xfrm>
            <a:off x="457200" y="1219200"/>
            <a:ext cx="8229600" cy="533400"/>
          </a:xfrm>
        </p:spPr>
        <p:txBody>
          <a:bodyPr anchor="ctr" anchorCtr="0">
            <a:noAutofit/>
          </a:bodyPr>
          <a:lstStyle>
            <a:lvl1pPr marL="0" indent="0" algn="l">
              <a:buFontTx/>
              <a:buNone/>
              <a:defRPr sz="2400">
                <a:solidFill>
                  <a:schemeClr val="bg1"/>
                </a:solidFill>
              </a:defRPr>
            </a:lvl1pPr>
            <a:lvl2pPr>
              <a:defRPr sz="900"/>
            </a:lvl2pPr>
            <a:lvl3pPr>
              <a:defRPr sz="750"/>
            </a:lvl3pPr>
            <a:lvl4pPr>
              <a:defRPr sz="675"/>
            </a:lvl4pPr>
            <a:lvl5pPr>
              <a:defRPr sz="675"/>
            </a:lvl5pPr>
          </a:lstStyle>
          <a:p>
            <a:pPr lvl="0" eaLnBrk="1" latinLnBrk="0" hangingPunct="1"/>
            <a:r>
              <a:rPr kumimoji="0" lang="en-US" dirty="0"/>
              <a:t>Click to edit Master text styles</a:t>
            </a:r>
          </a:p>
        </p:txBody>
      </p:sp>
      <p:sp>
        <p:nvSpPr>
          <p:cNvPr id="10" name="Rectangle 9"/>
          <p:cNvSpPr/>
          <p:nvPr/>
        </p:nvSpPr>
        <p:spPr>
          <a:xfrm>
            <a:off x="457200" y="500856"/>
            <a:ext cx="182880" cy="685800"/>
          </a:xfrm>
          <a:prstGeom prst="rect">
            <a:avLst/>
          </a:prstGeom>
          <a:solidFill>
            <a:srgbClr val="B1D45A"/>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350"/>
          </a:p>
        </p:txBody>
      </p:sp>
      <p:pic>
        <p:nvPicPr>
          <p:cNvPr id="16" name="Picture 3"/>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03492" y="6291778"/>
            <a:ext cx="8205387"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0376465"/>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1_Blank">
    <p:spTree>
      <p:nvGrpSpPr>
        <p:cNvPr id="1" name=""/>
        <p:cNvGrpSpPr/>
        <p:nvPr/>
      </p:nvGrpSpPr>
      <p:grpSpPr>
        <a:xfrm>
          <a:off x="0" y="0"/>
          <a:ext cx="0" cy="0"/>
          <a:chOff x="0" y="0"/>
          <a:chExt cx="0" cy="0"/>
        </a:xfrm>
      </p:grpSpPr>
      <p:sp>
        <p:nvSpPr>
          <p:cNvPr id="6" name="Title Placeholder 1">
            <a:extLst>
              <a:ext uri="{FF2B5EF4-FFF2-40B4-BE49-F238E27FC236}">
                <a16:creationId xmlns:a16="http://schemas.microsoft.com/office/drawing/2014/main" id="{4D6CE09B-54E3-56A2-75A8-9AFDEA9DA004}"/>
              </a:ext>
            </a:extLst>
          </p:cNvPr>
          <p:cNvSpPr>
            <a:spLocks noGrp="1"/>
          </p:cNvSpPr>
          <p:nvPr>
            <p:ph type="title"/>
          </p:nvPr>
        </p:nvSpPr>
        <p:spPr>
          <a:xfrm>
            <a:off x="342900" y="685801"/>
            <a:ext cx="6029325" cy="228601"/>
          </a:xfrm>
          <a:prstGeom prst="rect">
            <a:avLst/>
          </a:prstGeom>
        </p:spPr>
        <p:txBody>
          <a:bodyPr vert="horz" lIns="0" tIns="0" rIns="0" bIns="0" rtlCol="0" anchor="t" anchorCtr="0">
            <a:noAutofit/>
          </a:bodyPr>
          <a:lstStyle>
            <a:lvl1pPr>
              <a:lnSpc>
                <a:spcPct val="100000"/>
              </a:lnSpc>
              <a:defRPr/>
            </a:lvl1pPr>
          </a:lstStyle>
          <a:p>
            <a:r>
              <a:rPr lang="en-US"/>
              <a:t>CLICK TO EDIT MASTER TITLE STYLE</a:t>
            </a:r>
          </a:p>
        </p:txBody>
      </p:sp>
      <p:sp>
        <p:nvSpPr>
          <p:cNvPr id="8" name="Text Placeholder 2">
            <a:extLst>
              <a:ext uri="{FF2B5EF4-FFF2-40B4-BE49-F238E27FC236}">
                <a16:creationId xmlns:a16="http://schemas.microsoft.com/office/drawing/2014/main" id="{D5BFB5B4-F2E3-D396-3307-48B3D0B8E8D0}"/>
              </a:ext>
            </a:extLst>
          </p:cNvPr>
          <p:cNvSpPr>
            <a:spLocks noGrp="1"/>
          </p:cNvSpPr>
          <p:nvPr>
            <p:ph idx="10" hasCustomPrompt="1"/>
          </p:nvPr>
        </p:nvSpPr>
        <p:spPr>
          <a:xfrm>
            <a:off x="342900" y="914401"/>
            <a:ext cx="6029325" cy="821292"/>
          </a:xfrm>
          <a:prstGeom prst="rect">
            <a:avLst/>
          </a:prstGeom>
        </p:spPr>
        <p:txBody>
          <a:bodyPr vert="horz" lIns="0" tIns="0" rIns="0" bIns="0" rtlCol="0">
            <a:noAutofit/>
          </a:bodyPr>
          <a:lstStyle>
            <a:lvl1pPr>
              <a:defRPr sz="2100" b="1">
                <a:solidFill>
                  <a:srgbClr val="2F3690"/>
                </a:solidFill>
              </a:defRPr>
            </a:lvl1pPr>
            <a:lvl2pPr marL="341710" indent="-333375">
              <a:tabLst/>
              <a:defRPr sz="1650"/>
            </a:lvl2pPr>
            <a:lvl3pPr marL="177404" indent="-84535">
              <a:tabLst/>
              <a:defRPr/>
            </a:lvl3pPr>
            <a:lvl4pPr marL="341710" indent="-164306">
              <a:tabLst/>
              <a:defRPr/>
            </a:lvl4pPr>
            <a:lvl5pPr marL="341710" indent="-78581">
              <a:tabLst/>
              <a:defRPr/>
            </a:lvl5pPr>
          </a:lstStyle>
          <a:p>
            <a:pPr lvl="0"/>
            <a:r>
              <a:rPr lang="en-US"/>
              <a:t>Edit Master text styles</a:t>
            </a:r>
          </a:p>
        </p:txBody>
      </p:sp>
      <p:sp>
        <p:nvSpPr>
          <p:cNvPr id="2" name="Picture Placeholder 8">
            <a:extLst>
              <a:ext uri="{FF2B5EF4-FFF2-40B4-BE49-F238E27FC236}">
                <a16:creationId xmlns:a16="http://schemas.microsoft.com/office/drawing/2014/main" id="{1BE519D2-6B23-9159-4B79-A08DDCFB79A4}"/>
              </a:ext>
            </a:extLst>
          </p:cNvPr>
          <p:cNvSpPr>
            <a:spLocks noGrp="1"/>
          </p:cNvSpPr>
          <p:nvPr>
            <p:ph type="pic" sz="quarter" idx="14"/>
          </p:nvPr>
        </p:nvSpPr>
        <p:spPr>
          <a:xfrm>
            <a:off x="6505575" y="1817649"/>
            <a:ext cx="2742194" cy="4015992"/>
          </a:xfrm>
          <a:prstGeom prst="rect">
            <a:avLst/>
          </a:prstGeom>
          <a:solidFill>
            <a:schemeClr val="bg1">
              <a:lumMod val="95000"/>
            </a:schemeClr>
          </a:solidFill>
        </p:spPr>
        <p:txBody>
          <a:bodyPr>
            <a:normAutofit/>
          </a:bodyPr>
          <a:lstStyle>
            <a:lvl1pPr>
              <a:defRPr sz="788"/>
            </a:lvl1pPr>
          </a:lstStyle>
          <a:p>
            <a:endParaRPr lang="en-US"/>
          </a:p>
        </p:txBody>
      </p:sp>
      <p:sp>
        <p:nvSpPr>
          <p:cNvPr id="5" name="Text Placeholder 2">
            <a:extLst>
              <a:ext uri="{FF2B5EF4-FFF2-40B4-BE49-F238E27FC236}">
                <a16:creationId xmlns:a16="http://schemas.microsoft.com/office/drawing/2014/main" id="{52217F6F-941D-DDCA-B18A-BB19CDAD5685}"/>
              </a:ext>
            </a:extLst>
          </p:cNvPr>
          <p:cNvSpPr>
            <a:spLocks noGrp="1"/>
          </p:cNvSpPr>
          <p:nvPr>
            <p:ph idx="17" hasCustomPrompt="1"/>
          </p:nvPr>
        </p:nvSpPr>
        <p:spPr>
          <a:xfrm>
            <a:off x="342901" y="1735693"/>
            <a:ext cx="6029325" cy="4097948"/>
          </a:xfrm>
          <a:prstGeom prst="rect">
            <a:avLst/>
          </a:prstGeom>
        </p:spPr>
        <p:txBody>
          <a:bodyPr vert="horz" lIns="0" tIns="0" rIns="0" bIns="0" rtlCol="0">
            <a:noAutofit/>
          </a:bodyPr>
          <a:lstStyle>
            <a:lvl1pPr>
              <a:defRPr sz="2100" b="1">
                <a:solidFill>
                  <a:srgbClr val="2F3690"/>
                </a:solidFill>
              </a:defRPr>
            </a:lvl1pPr>
            <a:lvl2pPr marL="341710" indent="-333375">
              <a:tabLst/>
              <a:defRPr sz="1650">
                <a:solidFill>
                  <a:schemeClr val="tx2"/>
                </a:solidFill>
              </a:defRPr>
            </a:lvl2pPr>
            <a:lvl3pPr marL="215504" indent="-122635">
              <a:buClr>
                <a:srgbClr val="F36D21"/>
              </a:buClr>
              <a:buFont typeface="Arial" panose="020B0604020202020204" pitchFamily="34" charset="0"/>
              <a:buChar char="•"/>
              <a:tabLst/>
              <a:defRPr>
                <a:solidFill>
                  <a:schemeClr val="tx1">
                    <a:lumMod val="50000"/>
                  </a:schemeClr>
                </a:solidFill>
              </a:defRPr>
            </a:lvl3pPr>
            <a:lvl4pPr marL="475060" indent="-129779">
              <a:tabLst/>
              <a:defRPr>
                <a:solidFill>
                  <a:schemeClr val="tx1">
                    <a:lumMod val="50000"/>
                  </a:schemeClr>
                </a:solidFill>
              </a:defRPr>
            </a:lvl4pPr>
            <a:lvl5pPr marL="606029" indent="-130969">
              <a:tabLst/>
              <a:defRPr sz="1200">
                <a:solidFill>
                  <a:schemeClr val="tx1">
                    <a:lumMod val="50000"/>
                  </a:schemeClr>
                </a:solidFill>
              </a:defRPr>
            </a:lvl5pPr>
          </a:lstStyle>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860258483"/>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extLst>
      <p:ext uri="{BB962C8B-B14F-4D97-AF65-F5344CB8AC3E}">
        <p14:creationId xmlns:p14="http://schemas.microsoft.com/office/powerpoint/2010/main" val="23724680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4"/>
            <a:ext cx="2057400" cy="5851525"/>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914400" y="274644"/>
            <a:ext cx="5562600" cy="5851525"/>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9" name="Straight Connector 8"/>
          <p:cNvSpPr>
            <a:spLocks noChangeShapeType="1"/>
          </p:cNvSpPr>
          <p:nvPr/>
        </p:nvSpPr>
        <p:spPr bwMode="auto">
          <a:xfrm rot="5400000">
            <a:off x="3629607" y="3201952"/>
            <a:ext cx="585216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68580" tIns="34290" rIns="68580" bIns="34290" anchor="t" compatLnSpc="1"/>
          <a:lstStyle/>
          <a:p>
            <a:endParaRPr kumimoji="0" lang="en-US" sz="1350"/>
          </a:p>
        </p:txBody>
      </p:sp>
      <p:pic>
        <p:nvPicPr>
          <p:cNvPr id="16" name="Picture 3"/>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rot="5400000">
            <a:off x="-2417348" y="2963339"/>
            <a:ext cx="5853141"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229067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2.xml><?xml version="1.0" encoding="utf-8"?>
<p:sldLayout xmlns:a="http://schemas.openxmlformats.org/drawingml/2006/main" xmlns:r="http://schemas.openxmlformats.org/officeDocument/2006/relationships" xmlns:p="http://schemas.openxmlformats.org/presentationml/2006/main" showMasterSp="0"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5616" y="273050"/>
            <a:ext cx="8226425" cy="1143000"/>
          </a:xfrm>
        </p:spPr>
        <p:txBody>
          <a:bodyPr/>
          <a:lstStyle/>
          <a:p>
            <a:r>
              <a:rPr lang="en-US"/>
              <a:t>Click to edit Master title style</a:t>
            </a:r>
          </a:p>
        </p:txBody>
      </p:sp>
      <p:sp>
        <p:nvSpPr>
          <p:cNvPr id="3" name="Text Placeholder 2"/>
          <p:cNvSpPr>
            <a:spLocks noGrp="1"/>
          </p:cNvSpPr>
          <p:nvPr>
            <p:ph type="body" sz="half" idx="1"/>
          </p:nvPr>
        </p:nvSpPr>
        <p:spPr>
          <a:xfrm>
            <a:off x="455614" y="1598613"/>
            <a:ext cx="4037012" cy="44973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5025" y="1598613"/>
            <a:ext cx="4037013" cy="44973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70"/>
          <p:cNvSpPr>
            <a:spLocks noGrp="1" noChangeArrowheads="1"/>
          </p:cNvSpPr>
          <p:nvPr>
            <p:ph type="sldNum" sz="quarter" idx="10"/>
          </p:nvPr>
        </p:nvSpPr>
        <p:spPr>
          <a:xfrm>
            <a:off x="6251448" y="6556248"/>
            <a:ext cx="588336" cy="228600"/>
          </a:xfrm>
          <a:prstGeom prst="rect">
            <a:avLst/>
          </a:prstGeom>
          <a:ln/>
        </p:spPr>
        <p:txBody>
          <a:bodyPr/>
          <a:lstStyle>
            <a:lvl1pPr>
              <a:defRPr/>
            </a:lvl1pPr>
          </a:lstStyle>
          <a:p>
            <a:pPr>
              <a:defRPr/>
            </a:pPr>
            <a:fld id="{114813B1-857E-4D46-BE5D-9A28513CA6BB}" type="slidenum">
              <a:rPr lang="en-US"/>
              <a:pPr>
                <a:defRPr/>
              </a:pPr>
              <a:t>‹#›</a:t>
            </a:fld>
            <a:endParaRPr lang="en-US"/>
          </a:p>
        </p:txBody>
      </p:sp>
    </p:spTree>
    <p:extLst>
      <p:ext uri="{BB962C8B-B14F-4D97-AF65-F5344CB8AC3E}">
        <p14:creationId xmlns:p14="http://schemas.microsoft.com/office/powerpoint/2010/main" val="1875454113"/>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showMasterSp="0" type="objAndTwoObj">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5616" y="273050"/>
            <a:ext cx="8226425" cy="1143000"/>
          </a:xfrm>
        </p:spPr>
        <p:txBody>
          <a:bodyPr/>
          <a:lstStyle/>
          <a:p>
            <a:r>
              <a:rPr lang="en-US"/>
              <a:t>Click to edit Master title style</a:t>
            </a:r>
          </a:p>
        </p:txBody>
      </p:sp>
      <p:sp>
        <p:nvSpPr>
          <p:cNvPr id="3" name="Content Placeholder 2"/>
          <p:cNvSpPr>
            <a:spLocks noGrp="1"/>
          </p:cNvSpPr>
          <p:nvPr>
            <p:ph sz="half" idx="1"/>
          </p:nvPr>
        </p:nvSpPr>
        <p:spPr>
          <a:xfrm>
            <a:off x="455614" y="1598613"/>
            <a:ext cx="4037012" cy="44973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645025" y="1598613"/>
            <a:ext cx="4037013" cy="21717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4645025" y="3922719"/>
            <a:ext cx="4037013" cy="21732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70"/>
          <p:cNvSpPr>
            <a:spLocks noGrp="1" noChangeArrowheads="1"/>
          </p:cNvSpPr>
          <p:nvPr>
            <p:ph type="sldNum" sz="quarter" idx="10"/>
          </p:nvPr>
        </p:nvSpPr>
        <p:spPr>
          <a:xfrm>
            <a:off x="6251448" y="6556248"/>
            <a:ext cx="588336" cy="228600"/>
          </a:xfrm>
          <a:prstGeom prst="rect">
            <a:avLst/>
          </a:prstGeom>
          <a:ln/>
        </p:spPr>
        <p:txBody>
          <a:bodyPr/>
          <a:lstStyle>
            <a:lvl1pPr>
              <a:defRPr/>
            </a:lvl1pPr>
          </a:lstStyle>
          <a:p>
            <a:pPr>
              <a:defRPr/>
            </a:pPr>
            <a:fld id="{CBE6F69D-EC7C-4158-B48B-7F1BD0375DFA}" type="slidenum">
              <a:rPr lang="en-US"/>
              <a:pPr>
                <a:defRPr/>
              </a:pPr>
              <a:t>‹#›</a:t>
            </a:fld>
            <a:endParaRPr lang="en-US"/>
          </a:p>
        </p:txBody>
      </p:sp>
    </p:spTree>
    <p:extLst>
      <p:ext uri="{BB962C8B-B14F-4D97-AF65-F5344CB8AC3E}">
        <p14:creationId xmlns:p14="http://schemas.microsoft.com/office/powerpoint/2010/main" val="3717001766"/>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p:cSld name="Photos or Graphics">
    <p:spTree>
      <p:nvGrpSpPr>
        <p:cNvPr id="1" name=""/>
        <p:cNvGrpSpPr/>
        <p:nvPr/>
      </p:nvGrpSpPr>
      <p:grpSpPr>
        <a:xfrm>
          <a:off x="0" y="0"/>
          <a:ext cx="0" cy="0"/>
          <a:chOff x="0" y="0"/>
          <a:chExt cx="0" cy="0"/>
        </a:xfrm>
      </p:grpSpPr>
      <p:sp>
        <p:nvSpPr>
          <p:cNvPr id="8" name="Title Placeholder 1"/>
          <p:cNvSpPr>
            <a:spLocks noGrp="1"/>
          </p:cNvSpPr>
          <p:nvPr>
            <p:ph type="title"/>
          </p:nvPr>
        </p:nvSpPr>
        <p:spPr>
          <a:xfrm>
            <a:off x="247650" y="274639"/>
            <a:ext cx="8677275" cy="1143000"/>
          </a:xfrm>
          <a:prstGeom prst="rect">
            <a:avLst/>
          </a:prstGeom>
        </p:spPr>
        <p:txBody>
          <a:bodyPr vert="horz" lIns="91440" tIns="45720" rIns="91440" bIns="45720" rtlCol="0" anchor="ctr">
            <a:normAutofit/>
          </a:bodyPr>
          <a:lstStyle>
            <a:lvl1pPr>
              <a:defRPr>
                <a:solidFill>
                  <a:schemeClr val="tx1"/>
                </a:solidFill>
              </a:defRPr>
            </a:lvl1pPr>
          </a:lstStyle>
          <a:p>
            <a:r>
              <a:rPr lang="en-US"/>
              <a:t>Click to edit Master title style</a:t>
            </a:r>
          </a:p>
        </p:txBody>
      </p:sp>
      <p:sp>
        <p:nvSpPr>
          <p:cNvPr id="9" name="Text Placeholder 15"/>
          <p:cNvSpPr>
            <a:spLocks noGrp="1"/>
          </p:cNvSpPr>
          <p:nvPr>
            <p:ph type="body" sz="quarter" idx="11" hasCustomPrompt="1"/>
          </p:nvPr>
        </p:nvSpPr>
        <p:spPr>
          <a:xfrm>
            <a:off x="257176" y="6210301"/>
            <a:ext cx="8677275" cy="647700"/>
          </a:xfrm>
          <a:prstGeom prst="rect">
            <a:avLst/>
          </a:prstGeom>
        </p:spPr>
        <p:txBody>
          <a:bodyPr anchor="b">
            <a:noAutofit/>
          </a:bodyPr>
          <a:lstStyle>
            <a:lvl1pPr marL="0" indent="0" algn="r">
              <a:buNone/>
              <a:defRPr sz="1800" baseline="0"/>
            </a:lvl1pPr>
            <a:lvl2pPr marL="457200" indent="0">
              <a:buNone/>
              <a:defRPr/>
            </a:lvl2pPr>
            <a:lvl3pPr marL="914400" indent="0">
              <a:buNone/>
              <a:defRPr/>
            </a:lvl3pPr>
            <a:lvl4pPr marL="1371600" indent="0">
              <a:buNone/>
              <a:defRPr/>
            </a:lvl4pPr>
            <a:lvl5pPr marL="1828800" indent="0">
              <a:buNone/>
              <a:defRPr/>
            </a:lvl5pPr>
          </a:lstStyle>
          <a:p>
            <a:pPr lvl="0"/>
            <a:r>
              <a:rPr lang="en-US"/>
              <a:t>Click to enter citations and photo credits</a:t>
            </a:r>
          </a:p>
        </p:txBody>
      </p:sp>
    </p:spTree>
    <p:extLst>
      <p:ext uri="{BB962C8B-B14F-4D97-AF65-F5344CB8AC3E}">
        <p14:creationId xmlns:p14="http://schemas.microsoft.com/office/powerpoint/2010/main" val="1105151107"/>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userDrawn="1">
  <p:cSld name="1_Blank">
    <p:spTree>
      <p:nvGrpSpPr>
        <p:cNvPr id="1" name=""/>
        <p:cNvGrpSpPr/>
        <p:nvPr/>
      </p:nvGrpSpPr>
      <p:grpSpPr>
        <a:xfrm>
          <a:off x="0" y="0"/>
          <a:ext cx="0" cy="0"/>
          <a:chOff x="0" y="0"/>
          <a:chExt cx="0" cy="0"/>
        </a:xfrm>
      </p:grpSpPr>
      <p:sp>
        <p:nvSpPr>
          <p:cNvPr id="6" name="Title Placeholder 1">
            <a:extLst>
              <a:ext uri="{FF2B5EF4-FFF2-40B4-BE49-F238E27FC236}">
                <a16:creationId xmlns:a16="http://schemas.microsoft.com/office/drawing/2014/main" id="{4D6CE09B-54E3-56A2-75A8-9AFDEA9DA004}"/>
              </a:ext>
            </a:extLst>
          </p:cNvPr>
          <p:cNvSpPr>
            <a:spLocks noGrp="1"/>
          </p:cNvSpPr>
          <p:nvPr>
            <p:ph type="title"/>
          </p:nvPr>
        </p:nvSpPr>
        <p:spPr>
          <a:xfrm>
            <a:off x="342900" y="685801"/>
            <a:ext cx="6029325" cy="228601"/>
          </a:xfrm>
          <a:prstGeom prst="rect">
            <a:avLst/>
          </a:prstGeom>
        </p:spPr>
        <p:txBody>
          <a:bodyPr vert="horz" lIns="0" tIns="0" rIns="0" bIns="0" rtlCol="0" anchor="t" anchorCtr="0">
            <a:noAutofit/>
          </a:bodyPr>
          <a:lstStyle>
            <a:lvl1pPr>
              <a:lnSpc>
                <a:spcPct val="100000"/>
              </a:lnSpc>
              <a:defRPr/>
            </a:lvl1pPr>
          </a:lstStyle>
          <a:p>
            <a:r>
              <a:rPr lang="en-US"/>
              <a:t>CLICK TO EDIT MASTER TITLE STYLE</a:t>
            </a:r>
          </a:p>
        </p:txBody>
      </p:sp>
      <p:sp>
        <p:nvSpPr>
          <p:cNvPr id="8" name="Text Placeholder 2">
            <a:extLst>
              <a:ext uri="{FF2B5EF4-FFF2-40B4-BE49-F238E27FC236}">
                <a16:creationId xmlns:a16="http://schemas.microsoft.com/office/drawing/2014/main" id="{D5BFB5B4-F2E3-D396-3307-48B3D0B8E8D0}"/>
              </a:ext>
            </a:extLst>
          </p:cNvPr>
          <p:cNvSpPr>
            <a:spLocks noGrp="1"/>
          </p:cNvSpPr>
          <p:nvPr>
            <p:ph idx="10" hasCustomPrompt="1"/>
          </p:nvPr>
        </p:nvSpPr>
        <p:spPr>
          <a:xfrm>
            <a:off x="342900" y="914401"/>
            <a:ext cx="6029325" cy="821292"/>
          </a:xfrm>
          <a:prstGeom prst="rect">
            <a:avLst/>
          </a:prstGeom>
        </p:spPr>
        <p:txBody>
          <a:bodyPr vert="horz" lIns="0" tIns="0" rIns="0" bIns="0" rtlCol="0">
            <a:noAutofit/>
          </a:bodyPr>
          <a:lstStyle>
            <a:lvl1pPr>
              <a:defRPr sz="2100" b="1">
                <a:solidFill>
                  <a:srgbClr val="2F3690"/>
                </a:solidFill>
              </a:defRPr>
            </a:lvl1pPr>
            <a:lvl2pPr marL="341710" indent="-333375">
              <a:tabLst/>
              <a:defRPr sz="1650"/>
            </a:lvl2pPr>
            <a:lvl3pPr marL="177404" indent="-84535">
              <a:tabLst/>
              <a:defRPr/>
            </a:lvl3pPr>
            <a:lvl4pPr marL="341710" indent="-164306">
              <a:tabLst/>
              <a:defRPr/>
            </a:lvl4pPr>
            <a:lvl5pPr marL="341710" indent="-78581">
              <a:tabLst/>
              <a:defRPr/>
            </a:lvl5pPr>
          </a:lstStyle>
          <a:p>
            <a:pPr lvl="0"/>
            <a:r>
              <a:rPr lang="en-US"/>
              <a:t>Edit Master text styles</a:t>
            </a:r>
          </a:p>
        </p:txBody>
      </p:sp>
      <p:sp>
        <p:nvSpPr>
          <p:cNvPr id="2" name="Picture Placeholder 8">
            <a:extLst>
              <a:ext uri="{FF2B5EF4-FFF2-40B4-BE49-F238E27FC236}">
                <a16:creationId xmlns:a16="http://schemas.microsoft.com/office/drawing/2014/main" id="{1BE519D2-6B23-9159-4B79-A08DDCFB79A4}"/>
              </a:ext>
            </a:extLst>
          </p:cNvPr>
          <p:cNvSpPr>
            <a:spLocks noGrp="1"/>
          </p:cNvSpPr>
          <p:nvPr>
            <p:ph type="pic" sz="quarter" idx="14"/>
          </p:nvPr>
        </p:nvSpPr>
        <p:spPr>
          <a:xfrm>
            <a:off x="6505575" y="1817649"/>
            <a:ext cx="2742194" cy="4015992"/>
          </a:xfrm>
          <a:prstGeom prst="rect">
            <a:avLst/>
          </a:prstGeom>
          <a:solidFill>
            <a:schemeClr val="bg1">
              <a:lumMod val="95000"/>
            </a:schemeClr>
          </a:solidFill>
        </p:spPr>
        <p:txBody>
          <a:bodyPr>
            <a:normAutofit/>
          </a:bodyPr>
          <a:lstStyle>
            <a:lvl1pPr>
              <a:defRPr sz="788"/>
            </a:lvl1pPr>
          </a:lstStyle>
          <a:p>
            <a:endParaRPr lang="en-US"/>
          </a:p>
        </p:txBody>
      </p:sp>
      <p:sp>
        <p:nvSpPr>
          <p:cNvPr id="5" name="Text Placeholder 2">
            <a:extLst>
              <a:ext uri="{FF2B5EF4-FFF2-40B4-BE49-F238E27FC236}">
                <a16:creationId xmlns:a16="http://schemas.microsoft.com/office/drawing/2014/main" id="{52217F6F-941D-DDCA-B18A-BB19CDAD5685}"/>
              </a:ext>
            </a:extLst>
          </p:cNvPr>
          <p:cNvSpPr>
            <a:spLocks noGrp="1"/>
          </p:cNvSpPr>
          <p:nvPr>
            <p:ph idx="17" hasCustomPrompt="1"/>
          </p:nvPr>
        </p:nvSpPr>
        <p:spPr>
          <a:xfrm>
            <a:off x="342901" y="1735693"/>
            <a:ext cx="6029325" cy="4097948"/>
          </a:xfrm>
          <a:prstGeom prst="rect">
            <a:avLst/>
          </a:prstGeom>
        </p:spPr>
        <p:txBody>
          <a:bodyPr vert="horz" lIns="0" tIns="0" rIns="0" bIns="0" rtlCol="0">
            <a:noAutofit/>
          </a:bodyPr>
          <a:lstStyle>
            <a:lvl1pPr>
              <a:defRPr sz="2100" b="1">
                <a:solidFill>
                  <a:srgbClr val="2F3690"/>
                </a:solidFill>
              </a:defRPr>
            </a:lvl1pPr>
            <a:lvl2pPr marL="341710" indent="-333375">
              <a:tabLst/>
              <a:defRPr sz="1650">
                <a:solidFill>
                  <a:schemeClr val="tx2"/>
                </a:solidFill>
              </a:defRPr>
            </a:lvl2pPr>
            <a:lvl3pPr marL="215504" indent="-122635">
              <a:buClr>
                <a:srgbClr val="F36D21"/>
              </a:buClr>
              <a:buFont typeface="Arial" panose="020B0604020202020204" pitchFamily="34" charset="0"/>
              <a:buChar char="•"/>
              <a:tabLst/>
              <a:defRPr>
                <a:solidFill>
                  <a:schemeClr val="tx1">
                    <a:lumMod val="50000"/>
                  </a:schemeClr>
                </a:solidFill>
              </a:defRPr>
            </a:lvl3pPr>
            <a:lvl4pPr marL="475060" indent="-129779">
              <a:tabLst/>
              <a:defRPr>
                <a:solidFill>
                  <a:schemeClr val="tx1">
                    <a:lumMod val="50000"/>
                  </a:schemeClr>
                </a:solidFill>
              </a:defRPr>
            </a:lvl4pPr>
            <a:lvl5pPr marL="606029" indent="-130969">
              <a:tabLst/>
              <a:defRPr sz="1200">
                <a:solidFill>
                  <a:schemeClr val="tx1">
                    <a:lumMod val="50000"/>
                  </a:schemeClr>
                </a:solidFill>
              </a:defRPr>
            </a:lvl5pPr>
          </a:lstStyle>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158997518"/>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showMasterSp="0"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5614" y="273050"/>
            <a:ext cx="8226425" cy="58229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70"/>
          <p:cNvSpPr>
            <a:spLocks noGrp="1" noChangeArrowheads="1"/>
          </p:cNvSpPr>
          <p:nvPr>
            <p:ph type="sldNum" sz="quarter" idx="10"/>
          </p:nvPr>
        </p:nvSpPr>
        <p:spPr>
          <a:xfrm>
            <a:off x="6251448" y="6556248"/>
            <a:ext cx="588336" cy="228600"/>
          </a:xfrm>
          <a:prstGeom prst="rect">
            <a:avLst/>
          </a:prstGeom>
        </p:spPr>
        <p:txBody>
          <a:bodyPr/>
          <a:lstStyle>
            <a:lvl1pPr>
              <a:defRPr/>
            </a:lvl1pPr>
          </a:lstStyle>
          <a:p>
            <a:pPr>
              <a:defRPr/>
            </a:pPr>
            <a:fld id="{2D68D136-8688-4F5A-9F3F-374CEC99468E}" type="slidenum">
              <a:rPr lang="en-US"/>
              <a:pPr>
                <a:defRPr/>
              </a:pPr>
              <a:t>‹#›</a:t>
            </a:fld>
            <a:endParaRPr lang="en-US"/>
          </a:p>
        </p:txBody>
      </p:sp>
    </p:spTree>
    <p:extLst>
      <p:ext uri="{BB962C8B-B14F-4D97-AF65-F5344CB8AC3E}">
        <p14:creationId xmlns:p14="http://schemas.microsoft.com/office/powerpoint/2010/main" val="1959146909"/>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1219200" y="3352800"/>
            <a:ext cx="6858000" cy="1524000"/>
          </a:xfrm>
          <a:noFill/>
        </p:spPr>
        <p:txBody>
          <a:bodyPr anchor="t" anchorCtr="0">
            <a:normAutofit/>
          </a:bodyPr>
          <a:lstStyle>
            <a:lvl1pPr algn="r">
              <a:defRPr sz="4400">
                <a:solidFill>
                  <a:schemeClr val="tx1"/>
                </a:solidFill>
              </a:defRPr>
            </a:lvl1pPr>
          </a:lstStyle>
          <a:p>
            <a:endParaRPr kumimoji="0" lang="en-US" dirty="0"/>
          </a:p>
        </p:txBody>
      </p:sp>
      <p:sp>
        <p:nvSpPr>
          <p:cNvPr id="9" name="Subtitle 8"/>
          <p:cNvSpPr>
            <a:spLocks noGrp="1"/>
          </p:cNvSpPr>
          <p:nvPr>
            <p:ph type="subTitle" idx="1"/>
          </p:nvPr>
        </p:nvSpPr>
        <p:spPr>
          <a:xfrm>
            <a:off x="1219200" y="5124450"/>
            <a:ext cx="6858000" cy="533400"/>
          </a:xfrm>
        </p:spPr>
        <p:txBody>
          <a:bodyPr>
            <a:noAutofit/>
          </a:bodyPr>
          <a:lstStyle>
            <a:lvl1pPr marL="0" indent="0" algn="r">
              <a:buNone/>
              <a:defRPr sz="3200">
                <a:solidFill>
                  <a:schemeClr val="tx1"/>
                </a:solidFill>
                <a:latin typeface="Calibri" panose="020F0502020204030204" pitchFamily="34" charset="0"/>
                <a:ea typeface="+mj-ea"/>
                <a:cs typeface="+mj-cs"/>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dirty="0"/>
              <a:t>Click to edit Master subtitle style</a:t>
            </a:r>
          </a:p>
        </p:txBody>
      </p:sp>
      <p:sp>
        <p:nvSpPr>
          <p:cNvPr id="21" name="Rectangle 20"/>
          <p:cNvSpPr/>
          <p:nvPr/>
        </p:nvSpPr>
        <p:spPr>
          <a:xfrm>
            <a:off x="904875" y="3276600"/>
            <a:ext cx="7315200" cy="1655064"/>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2" name="Rectangle 21"/>
          <p:cNvSpPr/>
          <p:nvPr/>
        </p:nvSpPr>
        <p:spPr>
          <a:xfrm>
            <a:off x="904875" y="3276600"/>
            <a:ext cx="228600" cy="1651635"/>
          </a:xfrm>
          <a:prstGeom prst="rect">
            <a:avLst/>
          </a:prstGeom>
          <a:solidFill>
            <a:srgbClr val="B1D45A"/>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Rectangle 31"/>
          <p:cNvSpPr/>
          <p:nvPr/>
        </p:nvSpPr>
        <p:spPr>
          <a:xfrm>
            <a:off x="914400" y="5048250"/>
            <a:ext cx="228600" cy="685800"/>
          </a:xfrm>
          <a:prstGeom prst="rect">
            <a:avLst/>
          </a:prstGeom>
          <a:solidFill>
            <a:srgbClr val="5E3886"/>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extLst>
      <p:ext uri="{BB962C8B-B14F-4D97-AF65-F5344CB8AC3E}">
        <p14:creationId xmlns:p14="http://schemas.microsoft.com/office/powerpoint/2010/main" val="26240079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8" name="Content Placeholder 7"/>
          <p:cNvSpPr>
            <a:spLocks noGrp="1"/>
          </p:cNvSpPr>
          <p:nvPr>
            <p:ph sz="quarter" idx="1"/>
          </p:nvPr>
        </p:nvSpPr>
        <p:spPr>
          <a:xfrm>
            <a:off x="457200" y="1219200"/>
            <a:ext cx="8229600" cy="493776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extLst>
      <p:ext uri="{BB962C8B-B14F-4D97-AF65-F5344CB8AC3E}">
        <p14:creationId xmlns:p14="http://schemas.microsoft.com/office/powerpoint/2010/main" val="22106400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9.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219200" y="2971800"/>
            <a:ext cx="6858000" cy="1066800"/>
          </a:xfrm>
        </p:spPr>
        <p:txBody>
          <a:bodyPr anchor="t" anchorCtr="0">
            <a:normAutofit/>
          </a:bodyPr>
          <a:lstStyle>
            <a:lvl1pPr algn="r">
              <a:buNone/>
              <a:defRPr sz="4400" b="0" cap="none" baseline="0">
                <a:solidFill>
                  <a:schemeClr val="bg1"/>
                </a:solidFill>
              </a:defRPr>
            </a:lvl1pPr>
          </a:lstStyle>
          <a:p>
            <a:r>
              <a:rPr kumimoji="0" lang="en-US" dirty="0"/>
              <a:t>Click to edit Master title style</a:t>
            </a:r>
          </a:p>
        </p:txBody>
      </p:sp>
      <p:sp>
        <p:nvSpPr>
          <p:cNvPr id="3" name="Text Placeholder 2"/>
          <p:cNvSpPr>
            <a:spLocks noGrp="1"/>
          </p:cNvSpPr>
          <p:nvPr>
            <p:ph type="body" idx="1"/>
          </p:nvPr>
        </p:nvSpPr>
        <p:spPr>
          <a:xfrm>
            <a:off x="914400" y="4267200"/>
            <a:ext cx="7315200" cy="1143000"/>
          </a:xfrm>
        </p:spPr>
        <p:txBody>
          <a:bodyPr anchor="t" anchorCtr="0"/>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dirty="0"/>
              <a:t>Click to edit Master text styles</a:t>
            </a:r>
          </a:p>
        </p:txBody>
      </p:sp>
      <p:sp>
        <p:nvSpPr>
          <p:cNvPr id="7" name="Rectangle 6"/>
          <p:cNvSpPr/>
          <p:nvPr/>
        </p:nvSpPr>
        <p:spPr>
          <a:xfrm>
            <a:off x="914400" y="2819400"/>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914400" y="2819400"/>
            <a:ext cx="228600" cy="1280160"/>
          </a:xfrm>
          <a:prstGeom prst="rect">
            <a:avLst/>
          </a:prstGeom>
          <a:solidFill>
            <a:srgbClr val="5E3886"/>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Subtitle 8"/>
          <p:cNvSpPr txBox="1">
            <a:spLocks/>
          </p:cNvSpPr>
          <p:nvPr userDrawn="1"/>
        </p:nvSpPr>
        <p:spPr>
          <a:xfrm>
            <a:off x="1219200" y="4572000"/>
            <a:ext cx="6858000" cy="533400"/>
          </a:xfrm>
          <a:prstGeom prst="rect">
            <a:avLst/>
          </a:prstGeom>
        </p:spPr>
        <p:txBody>
          <a:bodyPr vert="horz">
            <a:noAutofit/>
          </a:bodyPr>
          <a:lstStyle>
            <a:lvl1pPr marL="0" indent="0" algn="r" rtl="0" eaLnBrk="1" latinLnBrk="0" hangingPunct="1">
              <a:spcBef>
                <a:spcPts val="600"/>
              </a:spcBef>
              <a:buClr>
                <a:srgbClr val="5E3886"/>
              </a:buClr>
              <a:buSzPct val="76000"/>
              <a:buFont typeface="Wingdings 3"/>
              <a:buNone/>
              <a:defRPr kumimoji="0" sz="2000" kern="1200">
                <a:solidFill>
                  <a:schemeClr val="tx1"/>
                </a:solidFill>
                <a:latin typeface="Calibri" panose="020F0502020204030204" pitchFamily="34" charset="0"/>
                <a:ea typeface="+mj-ea"/>
                <a:cs typeface="+mj-cs"/>
              </a:defRPr>
            </a:lvl1pPr>
            <a:lvl2pPr marL="457200" indent="0" algn="ctr" rtl="0" eaLnBrk="1" latinLnBrk="0" hangingPunct="1">
              <a:spcBef>
                <a:spcPts val="500"/>
              </a:spcBef>
              <a:buClr>
                <a:srgbClr val="5E3886"/>
              </a:buClr>
              <a:buSzPct val="76000"/>
              <a:buFont typeface="Wingdings 3"/>
              <a:buNone/>
              <a:defRPr kumimoji="0" sz="2300" kern="1200">
                <a:solidFill>
                  <a:schemeClr val="tx1"/>
                </a:solidFill>
                <a:latin typeface="Calibri" panose="020F0502020204030204" pitchFamily="34" charset="0"/>
                <a:ea typeface="+mn-ea"/>
                <a:cs typeface="+mn-cs"/>
              </a:defRPr>
            </a:lvl2pPr>
            <a:lvl3pPr marL="914400" indent="0" algn="ctr" rtl="0" eaLnBrk="1" latinLnBrk="0" hangingPunct="1">
              <a:spcBef>
                <a:spcPts val="500"/>
              </a:spcBef>
              <a:buClr>
                <a:srgbClr val="5E3886"/>
              </a:buClr>
              <a:buSzPct val="76000"/>
              <a:buFont typeface="Wingdings 3"/>
              <a:buNone/>
              <a:defRPr kumimoji="0" sz="2000" kern="1200">
                <a:solidFill>
                  <a:schemeClr val="tx1"/>
                </a:solidFill>
                <a:latin typeface="Calibri" panose="020F0502020204030204" pitchFamily="34" charset="0"/>
                <a:ea typeface="+mn-ea"/>
                <a:cs typeface="+mn-cs"/>
              </a:defRPr>
            </a:lvl3pPr>
            <a:lvl4pPr marL="1371600" indent="0" algn="ctr" rtl="0" eaLnBrk="1" latinLnBrk="0" hangingPunct="1">
              <a:spcBef>
                <a:spcPts val="400"/>
              </a:spcBef>
              <a:buClr>
                <a:srgbClr val="5E3886"/>
              </a:buClr>
              <a:buSzPct val="70000"/>
              <a:buFont typeface="Wingdings"/>
              <a:buNone/>
              <a:defRPr kumimoji="0" sz="1800" kern="1200">
                <a:solidFill>
                  <a:schemeClr val="tx1"/>
                </a:solidFill>
                <a:latin typeface="Calibri" panose="020F0502020204030204" pitchFamily="34" charset="0"/>
                <a:ea typeface="+mn-ea"/>
                <a:cs typeface="+mn-cs"/>
              </a:defRPr>
            </a:lvl4pPr>
            <a:lvl5pPr marL="1828800" indent="0" algn="ctr" rtl="0" eaLnBrk="1" latinLnBrk="0" hangingPunct="1">
              <a:spcBef>
                <a:spcPts val="300"/>
              </a:spcBef>
              <a:buClr>
                <a:srgbClr val="5E3886"/>
              </a:buClr>
              <a:buSzPct val="70000"/>
              <a:buFont typeface="Wingdings"/>
              <a:buNone/>
              <a:defRPr kumimoji="0" sz="1600" kern="1200">
                <a:solidFill>
                  <a:schemeClr val="tx1"/>
                </a:solidFill>
                <a:latin typeface="Calibri" panose="020F0502020204030204" pitchFamily="34" charset="0"/>
                <a:ea typeface="+mn-ea"/>
                <a:cs typeface="+mn-cs"/>
              </a:defRPr>
            </a:lvl5pPr>
            <a:lvl6pPr marL="2286000" indent="0" algn="ctr" rtl="0" eaLnBrk="1" latinLnBrk="0" hangingPunct="1">
              <a:spcBef>
                <a:spcPts val="300"/>
              </a:spcBef>
              <a:buClr>
                <a:srgbClr val="9FB8CD">
                  <a:shade val="75000"/>
                </a:srgbClr>
              </a:buClr>
              <a:buSzPct val="75000"/>
              <a:buFont typeface="Wingdings 3"/>
              <a:buNone/>
              <a:defRPr kumimoji="0" lang="en-US" sz="1600" kern="1200" smtClean="0">
                <a:solidFill>
                  <a:schemeClr val="tx1"/>
                </a:solidFill>
                <a:latin typeface="+mn-lt"/>
                <a:ea typeface="+mn-ea"/>
                <a:cs typeface="+mn-cs"/>
              </a:defRPr>
            </a:lvl6pPr>
            <a:lvl7pPr marL="2743200" indent="0" algn="ctr" rtl="0" eaLnBrk="1" latinLnBrk="0" hangingPunct="1">
              <a:spcBef>
                <a:spcPts val="300"/>
              </a:spcBef>
              <a:buClr>
                <a:srgbClr val="727CA3">
                  <a:shade val="75000"/>
                </a:srgbClr>
              </a:buClr>
              <a:buSzPct val="75000"/>
              <a:buFont typeface="Wingdings 3"/>
              <a:buNone/>
              <a:defRPr kumimoji="0" lang="en-US" sz="1400" kern="1200" smtClean="0">
                <a:solidFill>
                  <a:schemeClr val="tx1"/>
                </a:solidFill>
                <a:latin typeface="+mn-lt"/>
                <a:ea typeface="+mn-ea"/>
                <a:cs typeface="+mn-cs"/>
              </a:defRPr>
            </a:lvl7pPr>
            <a:lvl8pPr marL="3200400" indent="0" algn="ctr" rtl="0" eaLnBrk="1" latinLnBrk="0" hangingPunct="1">
              <a:spcBef>
                <a:spcPts val="300"/>
              </a:spcBef>
              <a:buClr>
                <a:prstClr val="white">
                  <a:shade val="50000"/>
                </a:prstClr>
              </a:buClr>
              <a:buSzPct val="75000"/>
              <a:buFont typeface="Wingdings 3"/>
              <a:buNone/>
              <a:defRPr kumimoji="0" lang="en-US" sz="1400" kern="1200" smtClean="0">
                <a:solidFill>
                  <a:schemeClr val="tx1"/>
                </a:solidFill>
                <a:latin typeface="+mn-lt"/>
                <a:ea typeface="+mn-ea"/>
                <a:cs typeface="+mn-cs"/>
              </a:defRPr>
            </a:lvl8pPr>
            <a:lvl9pPr marL="3657600" indent="0" algn="ctr" rtl="0" eaLnBrk="1" latinLnBrk="0" hangingPunct="1">
              <a:spcBef>
                <a:spcPts val="300"/>
              </a:spcBef>
              <a:buClr>
                <a:srgbClr val="9FB8CD"/>
              </a:buClr>
              <a:buSzPct val="75000"/>
              <a:buFont typeface="Wingdings 3"/>
              <a:buNone/>
              <a:defRPr kumimoji="0" lang="en-US" sz="1200" kern="1200" smtClean="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600"/>
              </a:spcBef>
              <a:spcAft>
                <a:spcPts val="0"/>
              </a:spcAft>
              <a:buClr>
                <a:srgbClr val="5E3886"/>
              </a:buClr>
              <a:buSzPct val="76000"/>
              <a:buFont typeface="Wingdings 3"/>
              <a:buNone/>
              <a:tabLst/>
              <a:defRPr/>
            </a:pPr>
            <a:r>
              <a:rPr kumimoji="0" lang="en-US" sz="3200" b="0" i="0" u="none" strike="noStrike" kern="1200" cap="none" spc="0" normalizeH="0" baseline="0" noProof="0" dirty="0">
                <a:ln>
                  <a:noFill/>
                </a:ln>
                <a:solidFill>
                  <a:sysClr val="windowText" lastClr="000000"/>
                </a:solidFill>
                <a:effectLst/>
                <a:uLnTx/>
                <a:uFillTx/>
                <a:latin typeface="Calibri" panose="020F0502020204030204" pitchFamily="34" charset="0"/>
              </a:rPr>
              <a:t>Click to edit Master subtitle style</a:t>
            </a:r>
          </a:p>
        </p:txBody>
      </p:sp>
      <p:pic>
        <p:nvPicPr>
          <p:cNvPr id="15" name="Picture 2"/>
          <p:cNvPicPr>
            <a:picLocks noChangeAspect="1" noChangeArrowheads="1"/>
          </p:cNvPicPr>
          <p:nvPr userDrawn="1"/>
        </p:nvPicPr>
        <p:blipFill>
          <a:blip r:embed="rId2" cstate="print">
            <a:clrChange>
              <a:clrFrom>
                <a:srgbClr val="BFBFBF"/>
              </a:clrFrom>
              <a:clrTo>
                <a:srgbClr val="BFBFBF">
                  <a:alpha val="0"/>
                </a:srgbClr>
              </a:clrTo>
            </a:clrChange>
            <a:lum bright="70000" contrast="-70000"/>
            <a:extLst>
              <a:ext uri="{BEBA8EAE-BF5A-486C-A8C5-ECC9F3942E4B}">
                <a14:imgProps xmlns:a14="http://schemas.microsoft.com/office/drawing/2010/main">
                  <a14:imgLayer r:embed="rId3">
                    <a14:imgEffect>
                      <a14:sharpenSoften amount="100000"/>
                    </a14:imgEffect>
                    <a14:imgEffect>
                      <a14:saturation sat="0"/>
                    </a14:imgEffect>
                    <a14:imgEffect>
                      <a14:brightnessContrast bright="-20000" contrast="-20000"/>
                    </a14:imgEffect>
                  </a14:imgLayer>
                </a14:imgProps>
              </a:ext>
              <a:ext uri="{28A0092B-C50C-407E-A947-70E740481C1C}">
                <a14:useLocalDpi xmlns:a14="http://schemas.microsoft.com/office/drawing/2010/main" val="0"/>
              </a:ext>
            </a:extLst>
          </a:blip>
          <a:srcRect/>
          <a:stretch>
            <a:fillRect/>
          </a:stretch>
        </p:blipFill>
        <p:spPr bwMode="auto">
          <a:xfrm>
            <a:off x="477852" y="6344160"/>
            <a:ext cx="1046148" cy="40706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7" name="Picture 16"/>
          <p:cNvPicPr>
            <a:picLocks noChangeAspect="1"/>
          </p:cNvPicPr>
          <p:nvPr userDrawn="1"/>
        </p:nvPicPr>
        <p:blipFill>
          <a:blip r:embed="rId4" cstate="print">
            <a:lum bright="70000" contrast="-70000"/>
            <a:extLst>
              <a:ext uri="{28A0092B-C50C-407E-A947-70E740481C1C}">
                <a14:useLocalDpi xmlns:a14="http://schemas.microsoft.com/office/drawing/2010/main" val="0"/>
              </a:ext>
            </a:extLst>
          </a:blip>
          <a:stretch>
            <a:fillRect/>
          </a:stretch>
        </p:blipFill>
        <p:spPr>
          <a:xfrm>
            <a:off x="6778752" y="6109000"/>
            <a:ext cx="2212848" cy="672800"/>
          </a:xfrm>
          <a:prstGeom prst="rect">
            <a:avLst/>
          </a:prstGeom>
        </p:spPr>
      </p:pic>
    </p:spTree>
    <p:extLst>
      <p:ext uri="{BB962C8B-B14F-4D97-AF65-F5344CB8AC3E}">
        <p14:creationId xmlns:p14="http://schemas.microsoft.com/office/powerpoint/2010/main" val="2753821128"/>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1219200" y="3352800"/>
            <a:ext cx="6858000" cy="1524000"/>
          </a:xfrm>
          <a:noFill/>
        </p:spPr>
        <p:txBody>
          <a:bodyPr anchor="t" anchorCtr="0">
            <a:normAutofit/>
          </a:bodyPr>
          <a:lstStyle>
            <a:lvl1pPr algn="r">
              <a:defRPr sz="3300">
                <a:solidFill>
                  <a:schemeClr val="tx1"/>
                </a:solidFill>
              </a:defRPr>
            </a:lvl1pPr>
          </a:lstStyle>
          <a:p>
            <a:endParaRPr kumimoji="0" lang="en-US" dirty="0"/>
          </a:p>
        </p:txBody>
      </p:sp>
      <p:sp>
        <p:nvSpPr>
          <p:cNvPr id="9" name="Subtitle 8"/>
          <p:cNvSpPr>
            <a:spLocks noGrp="1"/>
          </p:cNvSpPr>
          <p:nvPr>
            <p:ph type="subTitle" idx="1"/>
          </p:nvPr>
        </p:nvSpPr>
        <p:spPr>
          <a:xfrm>
            <a:off x="1219200" y="5124450"/>
            <a:ext cx="6858000" cy="533400"/>
          </a:xfrm>
        </p:spPr>
        <p:txBody>
          <a:bodyPr>
            <a:noAutofit/>
          </a:bodyPr>
          <a:lstStyle>
            <a:lvl1pPr marL="0" indent="0" algn="r">
              <a:buNone/>
              <a:defRPr sz="2400">
                <a:solidFill>
                  <a:schemeClr val="tx1"/>
                </a:solidFill>
                <a:latin typeface="Calibri" panose="020F0502020204030204" pitchFamily="34" charset="0"/>
                <a:ea typeface="+mj-ea"/>
                <a:cs typeface="+mj-cs"/>
              </a:defRPr>
            </a:lvl1pPr>
            <a:lvl2pPr marL="342900" indent="0" algn="ctr">
              <a:buNone/>
            </a:lvl2pPr>
            <a:lvl3pPr marL="685800" indent="0" algn="ctr">
              <a:buNone/>
            </a:lvl3pPr>
            <a:lvl4pPr marL="1028700" indent="0" algn="ctr">
              <a:buNone/>
            </a:lvl4pPr>
            <a:lvl5pPr marL="1371600" indent="0" algn="ctr">
              <a:buNone/>
            </a:lvl5pPr>
            <a:lvl6pPr marL="1714500" indent="0" algn="ctr">
              <a:buNone/>
            </a:lvl6pPr>
            <a:lvl7pPr marL="2057400" indent="0" algn="ctr">
              <a:buNone/>
            </a:lvl7pPr>
            <a:lvl8pPr marL="2400300" indent="0" algn="ctr">
              <a:buNone/>
            </a:lvl8pPr>
            <a:lvl9pPr marL="2743200" indent="0" algn="ctr">
              <a:buNone/>
            </a:lvl9pPr>
          </a:lstStyle>
          <a:p>
            <a:r>
              <a:rPr kumimoji="0" lang="en-US" dirty="0"/>
              <a:t>Click to edit Master subtitle style</a:t>
            </a:r>
          </a:p>
        </p:txBody>
      </p:sp>
      <p:sp>
        <p:nvSpPr>
          <p:cNvPr id="21" name="Rectangle 20"/>
          <p:cNvSpPr/>
          <p:nvPr/>
        </p:nvSpPr>
        <p:spPr>
          <a:xfrm>
            <a:off x="904875" y="3276600"/>
            <a:ext cx="7315200" cy="1655064"/>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350"/>
          </a:p>
        </p:txBody>
      </p:sp>
      <p:sp>
        <p:nvSpPr>
          <p:cNvPr id="22" name="Rectangle 21"/>
          <p:cNvSpPr/>
          <p:nvPr/>
        </p:nvSpPr>
        <p:spPr>
          <a:xfrm>
            <a:off x="904875" y="3276602"/>
            <a:ext cx="228600" cy="1651635"/>
          </a:xfrm>
          <a:prstGeom prst="rect">
            <a:avLst/>
          </a:prstGeom>
          <a:solidFill>
            <a:srgbClr val="B1D45A"/>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350"/>
          </a:p>
        </p:txBody>
      </p:sp>
      <p:sp>
        <p:nvSpPr>
          <p:cNvPr id="32" name="Rectangle 31"/>
          <p:cNvSpPr/>
          <p:nvPr/>
        </p:nvSpPr>
        <p:spPr>
          <a:xfrm>
            <a:off x="914400" y="5048250"/>
            <a:ext cx="228600" cy="685800"/>
          </a:xfrm>
          <a:prstGeom prst="rect">
            <a:avLst/>
          </a:prstGeom>
          <a:solidFill>
            <a:srgbClr val="5E3886"/>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350"/>
          </a:p>
        </p:txBody>
      </p:sp>
      <p:pic>
        <p:nvPicPr>
          <p:cNvPr id="25" name="Picture 2"/>
          <p:cNvPicPr>
            <a:picLocks noChangeAspect="1" noChangeArrowheads="1"/>
          </p:cNvPicPr>
          <p:nvPr userDrawn="1"/>
        </p:nvPicPr>
        <p:blipFill>
          <a:blip r:embed="rId2" cstate="print">
            <a:clrChange>
              <a:clrFrom>
                <a:srgbClr val="BFBFBF"/>
              </a:clrFrom>
              <a:clrTo>
                <a:srgbClr val="BFBFBF">
                  <a:alpha val="0"/>
                </a:srgbClr>
              </a:clrTo>
            </a:clrChange>
            <a:lum bright="70000" contrast="-70000"/>
            <a:extLst>
              <a:ext uri="{BEBA8EAE-BF5A-486C-A8C5-ECC9F3942E4B}">
                <a14:imgProps xmlns:a14="http://schemas.microsoft.com/office/drawing/2010/main">
                  <a14:imgLayer r:embed="rId3">
                    <a14:imgEffect>
                      <a14:sharpenSoften amount="100000"/>
                    </a14:imgEffect>
                    <a14:imgEffect>
                      <a14:saturation sat="0"/>
                    </a14:imgEffect>
                    <a14:imgEffect>
                      <a14:brightnessContrast bright="-20000" contrast="-20000"/>
                    </a14:imgEffect>
                  </a14:imgLayer>
                </a14:imgProps>
              </a:ext>
              <a:ext uri="{28A0092B-C50C-407E-A947-70E740481C1C}">
                <a14:useLocalDpi xmlns:a14="http://schemas.microsoft.com/office/drawing/2010/main" val="0"/>
              </a:ext>
            </a:extLst>
          </a:blip>
          <a:srcRect/>
          <a:stretch>
            <a:fillRect/>
          </a:stretch>
        </p:blipFill>
        <p:spPr bwMode="auto">
          <a:xfrm>
            <a:off x="477852" y="6344160"/>
            <a:ext cx="1046148" cy="40706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4716657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lstStyle/>
          <a:p>
            <a:r>
              <a:rPr kumimoji="0" lang="en-US" dirty="0"/>
              <a:t>Click to edit Master title style</a:t>
            </a:r>
          </a:p>
        </p:txBody>
      </p:sp>
      <p:sp>
        <p:nvSpPr>
          <p:cNvPr id="9" name="Content Placeholder 8"/>
          <p:cNvSpPr>
            <a:spLocks noGrp="1"/>
          </p:cNvSpPr>
          <p:nvPr>
            <p:ph sz="quarter" idx="1"/>
          </p:nvPr>
        </p:nvSpPr>
        <p:spPr>
          <a:xfrm>
            <a:off x="457200" y="1219200"/>
            <a:ext cx="4041648" cy="493776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1" name="Content Placeholder 10"/>
          <p:cNvSpPr>
            <a:spLocks noGrp="1"/>
          </p:cNvSpPr>
          <p:nvPr>
            <p:ph sz="quarter" idx="2"/>
          </p:nvPr>
        </p:nvSpPr>
        <p:spPr>
          <a:xfrm>
            <a:off x="4632198" y="1216152"/>
            <a:ext cx="4041648" cy="493776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extLst>
      <p:ext uri="{BB962C8B-B14F-4D97-AF65-F5344CB8AC3E}">
        <p14:creationId xmlns:p14="http://schemas.microsoft.com/office/powerpoint/2010/main" val="37253191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nchor="ctr"/>
          <a:lstStyle>
            <a:lvl1pPr>
              <a:defRPr/>
            </a:lvl1pPr>
          </a:lstStyle>
          <a:p>
            <a:r>
              <a:rPr kumimoji="0" lang="en-US"/>
              <a:t>Click to edit Master title style</a:t>
            </a:r>
          </a:p>
        </p:txBody>
      </p:sp>
      <p:sp>
        <p:nvSpPr>
          <p:cNvPr id="3" name="Text Placeholder 2"/>
          <p:cNvSpPr>
            <a:spLocks noGrp="1"/>
          </p:cNvSpPr>
          <p:nvPr>
            <p:ph type="body" idx="1"/>
          </p:nvPr>
        </p:nvSpPr>
        <p:spPr>
          <a:xfrm>
            <a:off x="457200" y="1285875"/>
            <a:ext cx="4040188" cy="685800"/>
          </a:xfrm>
          <a:noFill/>
          <a:ln>
            <a:noFill/>
          </a:ln>
        </p:spPr>
        <p:txBody>
          <a:bodyPr lIns="91440" anchor="b" anchorCtr="0">
            <a:noAutofit/>
          </a:bodyPr>
          <a:lstStyle>
            <a:lvl1pPr marL="0" indent="0">
              <a:buNone/>
              <a:defRPr sz="3200" b="1">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dirty="0"/>
              <a:t>Click to edit</a:t>
            </a:r>
          </a:p>
        </p:txBody>
      </p:sp>
      <p:sp>
        <p:nvSpPr>
          <p:cNvPr id="4" name="Text Placeholder 3"/>
          <p:cNvSpPr>
            <a:spLocks noGrp="1"/>
          </p:cNvSpPr>
          <p:nvPr>
            <p:ph type="body" sz="half" idx="3"/>
          </p:nvPr>
        </p:nvSpPr>
        <p:spPr>
          <a:xfrm>
            <a:off x="4648200" y="1295400"/>
            <a:ext cx="4041775" cy="685800"/>
          </a:xfrm>
          <a:noFill/>
          <a:ln>
            <a:noFill/>
          </a:ln>
        </p:spPr>
        <p:txBody>
          <a:bodyPr lIns="91440" anchor="b" anchorCtr="0">
            <a:noAutofit/>
          </a:bodyPr>
          <a:lstStyle>
            <a:lvl1pPr marL="0" indent="0">
              <a:buNone/>
              <a:defRPr sz="3200" b="1">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dirty="0"/>
              <a:t>Click to edit</a:t>
            </a:r>
          </a:p>
        </p:txBody>
      </p:sp>
      <p:sp>
        <p:nvSpPr>
          <p:cNvPr id="11" name="Content Placeholder 10"/>
          <p:cNvSpPr>
            <a:spLocks noGrp="1"/>
          </p:cNvSpPr>
          <p:nvPr>
            <p:ph sz="quarter" idx="2"/>
          </p:nvPr>
        </p:nvSpPr>
        <p:spPr>
          <a:xfrm>
            <a:off x="457200" y="2133600"/>
            <a:ext cx="4038600" cy="4038600"/>
          </a:xfrm>
        </p:spPr>
        <p:txBody>
          <a:bodyPr/>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sp>
        <p:nvSpPr>
          <p:cNvPr id="13" name="Content Placeholder 12"/>
          <p:cNvSpPr>
            <a:spLocks noGrp="1"/>
          </p:cNvSpPr>
          <p:nvPr>
            <p:ph sz="quarter" idx="4"/>
          </p:nvPr>
        </p:nvSpPr>
        <p:spPr>
          <a:xfrm>
            <a:off x="4648200" y="2133600"/>
            <a:ext cx="4038600" cy="40386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extLst>
      <p:ext uri="{BB962C8B-B14F-4D97-AF65-F5344CB8AC3E}">
        <p14:creationId xmlns:p14="http://schemas.microsoft.com/office/powerpoint/2010/main" val="38051719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lstStyle/>
          <a:p>
            <a:r>
              <a:rPr kumimoji="0" lang="en-US"/>
              <a:t>Click to edit Master title style</a:t>
            </a:r>
          </a:p>
        </p:txBody>
      </p:sp>
    </p:spTree>
    <p:extLst>
      <p:ext uri="{BB962C8B-B14F-4D97-AF65-F5344CB8AC3E}">
        <p14:creationId xmlns:p14="http://schemas.microsoft.com/office/powerpoint/2010/main" val="42949441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3.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6395475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4.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24600" y="304800"/>
            <a:ext cx="2514600" cy="838200"/>
          </a:xfrm>
        </p:spPr>
        <p:txBody>
          <a:bodyPr anchor="b" anchorCtr="0">
            <a:noAutofit/>
          </a:bodyPr>
          <a:lstStyle>
            <a:lvl1pPr algn="l">
              <a:buNone/>
              <a:defRPr sz="2000" b="1">
                <a:solidFill>
                  <a:schemeClr val="tx1"/>
                </a:solidFill>
                <a:latin typeface="+mn-lt"/>
                <a:ea typeface="+mn-ea"/>
                <a:cs typeface="+mn-cs"/>
              </a:defRPr>
            </a:lvl1pPr>
          </a:lstStyle>
          <a:p>
            <a:r>
              <a:rPr kumimoji="0" lang="en-US" dirty="0"/>
              <a:t>Click to edit Master title style</a:t>
            </a:r>
          </a:p>
        </p:txBody>
      </p:sp>
      <p:sp>
        <p:nvSpPr>
          <p:cNvPr id="3" name="Text Placeholder 2"/>
          <p:cNvSpPr>
            <a:spLocks noGrp="1"/>
          </p:cNvSpPr>
          <p:nvPr>
            <p:ph type="body" idx="2"/>
          </p:nvPr>
        </p:nvSpPr>
        <p:spPr>
          <a:xfrm>
            <a:off x="6324600" y="1219200"/>
            <a:ext cx="2514600" cy="4843463"/>
          </a:xfrm>
        </p:spPr>
        <p:txBody>
          <a:bodyPr/>
          <a:lstStyle>
            <a:lvl1pPr marL="0" indent="0">
              <a:lnSpc>
                <a:spcPts val="2200"/>
              </a:lnSpc>
              <a:spcAft>
                <a:spcPts val="1000"/>
              </a:spcAft>
              <a:buNone/>
              <a:defRPr sz="1600">
                <a:solidFill>
                  <a:schemeClr val="tx1"/>
                </a:solidFill>
              </a:defRPr>
            </a:lvl1pPr>
            <a:lvl2pPr>
              <a:buNone/>
              <a:defRPr sz="1200"/>
            </a:lvl2pPr>
            <a:lvl3pPr>
              <a:buNone/>
              <a:defRPr sz="1000"/>
            </a:lvl3pPr>
            <a:lvl4pPr>
              <a:buNone/>
              <a:defRPr sz="900"/>
            </a:lvl4pPr>
            <a:lvl5pPr>
              <a:buNone/>
              <a:defRPr sz="900"/>
            </a:lvl5pPr>
          </a:lstStyle>
          <a:p>
            <a:pPr lvl="0" eaLnBrk="1" latinLnBrk="0" hangingPunct="1"/>
            <a:r>
              <a:rPr kumimoji="0" lang="en-US" dirty="0"/>
              <a:t>Click to edit Master text styles</a:t>
            </a:r>
          </a:p>
        </p:txBody>
      </p:sp>
      <p:sp>
        <p:nvSpPr>
          <p:cNvPr id="10" name="Straight Connector 9"/>
          <p:cNvSpPr>
            <a:spLocks noChangeShapeType="1"/>
          </p:cNvSpPr>
          <p:nvPr/>
        </p:nvSpPr>
        <p:spPr bwMode="auto">
          <a:xfrm rot="5400000">
            <a:off x="3160645" y="3324225"/>
            <a:ext cx="603504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dirty="0"/>
          </a:p>
        </p:txBody>
      </p:sp>
      <p:sp>
        <p:nvSpPr>
          <p:cNvPr id="12" name="Content Placeholder 11"/>
          <p:cNvSpPr>
            <a:spLocks noGrp="1"/>
          </p:cNvSpPr>
          <p:nvPr>
            <p:ph sz="quarter" idx="1"/>
          </p:nvPr>
        </p:nvSpPr>
        <p:spPr>
          <a:xfrm>
            <a:off x="304800" y="304800"/>
            <a:ext cx="5715000" cy="5715000"/>
          </a:xfrm>
        </p:spPr>
        <p:txBody>
          <a:bodyPr/>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pic>
        <p:nvPicPr>
          <p:cNvPr id="15" name="Picture 2"/>
          <p:cNvPicPr>
            <a:picLocks noChangeAspect="1" noChangeArrowheads="1"/>
          </p:cNvPicPr>
          <p:nvPr userDrawn="1"/>
        </p:nvPicPr>
        <p:blipFill>
          <a:blip r:embed="rId2" cstate="print">
            <a:clrChange>
              <a:clrFrom>
                <a:srgbClr val="BFBFBF"/>
              </a:clrFrom>
              <a:clrTo>
                <a:srgbClr val="BFBFBF">
                  <a:alpha val="0"/>
                </a:srgbClr>
              </a:clrTo>
            </a:clrChange>
            <a:lum bright="70000" contrast="-70000"/>
            <a:extLst>
              <a:ext uri="{BEBA8EAE-BF5A-486C-A8C5-ECC9F3942E4B}">
                <a14:imgProps xmlns:a14="http://schemas.microsoft.com/office/drawing/2010/main">
                  <a14:imgLayer r:embed="rId3">
                    <a14:imgEffect>
                      <a14:sharpenSoften amount="100000"/>
                    </a14:imgEffect>
                    <a14:imgEffect>
                      <a14:saturation sat="0"/>
                    </a14:imgEffect>
                    <a14:imgEffect>
                      <a14:brightnessContrast bright="-20000" contrast="-20000"/>
                    </a14:imgEffect>
                  </a14:imgLayer>
                </a14:imgProps>
              </a:ext>
              <a:ext uri="{28A0092B-C50C-407E-A947-70E740481C1C}">
                <a14:useLocalDpi xmlns:a14="http://schemas.microsoft.com/office/drawing/2010/main" val="0"/>
              </a:ext>
            </a:extLst>
          </a:blip>
          <a:srcRect/>
          <a:stretch>
            <a:fillRect/>
          </a:stretch>
        </p:blipFill>
        <p:spPr bwMode="auto">
          <a:xfrm>
            <a:off x="477852" y="6344160"/>
            <a:ext cx="1046148" cy="40706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7" name="Picture 16"/>
          <p:cNvPicPr>
            <a:picLocks noChangeAspect="1"/>
          </p:cNvPicPr>
          <p:nvPr userDrawn="1"/>
        </p:nvPicPr>
        <p:blipFill>
          <a:blip r:embed="rId4" cstate="print">
            <a:lum bright="70000" contrast="-70000"/>
            <a:extLst>
              <a:ext uri="{28A0092B-C50C-407E-A947-70E740481C1C}">
                <a14:useLocalDpi xmlns:a14="http://schemas.microsoft.com/office/drawing/2010/main" val="0"/>
              </a:ext>
            </a:extLst>
          </a:blip>
          <a:stretch>
            <a:fillRect/>
          </a:stretch>
        </p:blipFill>
        <p:spPr>
          <a:xfrm>
            <a:off x="6778752" y="6109000"/>
            <a:ext cx="2212848" cy="672800"/>
          </a:xfrm>
          <a:prstGeom prst="rect">
            <a:avLst/>
          </a:prstGeom>
        </p:spPr>
      </p:pic>
    </p:spTree>
    <p:extLst>
      <p:ext uri="{BB962C8B-B14F-4D97-AF65-F5344CB8AC3E}">
        <p14:creationId xmlns:p14="http://schemas.microsoft.com/office/powerpoint/2010/main" val="38305537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5.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500856"/>
            <a:ext cx="8229600" cy="674688"/>
          </a:xfrm>
          <a:ln>
            <a:solidFill>
              <a:schemeClr val="accent1"/>
            </a:solidFill>
          </a:ln>
        </p:spPr>
        <p:txBody>
          <a:bodyPr lIns="274320" anchor="ctr">
            <a:noAutofit/>
          </a:bodyPr>
          <a:lstStyle>
            <a:lvl1pPr algn="r">
              <a:buNone/>
              <a:defRPr sz="4400" b="0">
                <a:solidFill>
                  <a:schemeClr val="tx1"/>
                </a:solidFill>
              </a:defRPr>
            </a:lvl1pPr>
          </a:lstStyle>
          <a:p>
            <a:r>
              <a:rPr kumimoji="0" lang="en-US" dirty="0"/>
              <a:t>Click to edit Master title style</a:t>
            </a:r>
          </a:p>
        </p:txBody>
      </p:sp>
      <p:sp>
        <p:nvSpPr>
          <p:cNvPr id="3" name="Picture Placeholder 2"/>
          <p:cNvSpPr>
            <a:spLocks noGrp="1"/>
          </p:cNvSpPr>
          <p:nvPr>
            <p:ph type="pic" idx="1"/>
          </p:nvPr>
        </p:nvSpPr>
        <p:spPr>
          <a:xfrm>
            <a:off x="457200" y="1905000"/>
            <a:ext cx="8229600" cy="4270248"/>
          </a:xfrm>
          <a:solidFill>
            <a:schemeClr val="tx1">
              <a:shade val="50000"/>
            </a:schemeClr>
          </a:solidFill>
          <a:ln>
            <a:noFill/>
          </a:ln>
          <a:effectLst/>
        </p:spPr>
        <p:txBody>
          <a:bodyPr/>
          <a:lstStyle>
            <a:lvl1pPr marL="0" indent="0">
              <a:spcBef>
                <a:spcPts val="600"/>
              </a:spcBef>
              <a:buNone/>
              <a:defRPr sz="3200"/>
            </a:lvl1pPr>
          </a:lstStyle>
          <a:p>
            <a:r>
              <a:rPr kumimoji="0" lang="en-US" dirty="0"/>
              <a:t>Click icon to add picture</a:t>
            </a:r>
          </a:p>
        </p:txBody>
      </p:sp>
      <p:sp>
        <p:nvSpPr>
          <p:cNvPr id="4" name="Text Placeholder 3"/>
          <p:cNvSpPr>
            <a:spLocks noGrp="1"/>
          </p:cNvSpPr>
          <p:nvPr>
            <p:ph type="body" sz="half" idx="2"/>
          </p:nvPr>
        </p:nvSpPr>
        <p:spPr>
          <a:xfrm>
            <a:off x="457200" y="1219200"/>
            <a:ext cx="8229600" cy="533400"/>
          </a:xfrm>
        </p:spPr>
        <p:txBody>
          <a:bodyPr anchor="ctr" anchorCtr="0">
            <a:noAutofit/>
          </a:bodyPr>
          <a:lstStyle>
            <a:lvl1pPr marL="0" indent="0" algn="l">
              <a:buFontTx/>
              <a:buNone/>
              <a:defRPr sz="3200">
                <a:solidFill>
                  <a:schemeClr val="bg1"/>
                </a:solidFill>
              </a:defRPr>
            </a:lvl1pPr>
            <a:lvl2pPr>
              <a:defRPr sz="1200"/>
            </a:lvl2pPr>
            <a:lvl3pPr>
              <a:defRPr sz="1000"/>
            </a:lvl3pPr>
            <a:lvl4pPr>
              <a:defRPr sz="900"/>
            </a:lvl4pPr>
            <a:lvl5pPr>
              <a:defRPr sz="900"/>
            </a:lvl5pPr>
          </a:lstStyle>
          <a:p>
            <a:pPr lvl="0" eaLnBrk="1" latinLnBrk="0" hangingPunct="1"/>
            <a:r>
              <a:rPr kumimoji="0" lang="en-US" dirty="0"/>
              <a:t>Click to edit Master text styles</a:t>
            </a:r>
          </a:p>
        </p:txBody>
      </p:sp>
      <p:sp>
        <p:nvSpPr>
          <p:cNvPr id="10" name="Rectangle 9"/>
          <p:cNvSpPr/>
          <p:nvPr/>
        </p:nvSpPr>
        <p:spPr>
          <a:xfrm>
            <a:off x="457200" y="500856"/>
            <a:ext cx="182880" cy="685800"/>
          </a:xfrm>
          <a:prstGeom prst="rect">
            <a:avLst/>
          </a:prstGeom>
          <a:solidFill>
            <a:srgbClr val="5E3886"/>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pic>
        <p:nvPicPr>
          <p:cNvPr id="13"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77852" y="6305550"/>
            <a:ext cx="8229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 name="Picture 2"/>
          <p:cNvPicPr>
            <a:picLocks noChangeAspect="1" noChangeArrowheads="1"/>
          </p:cNvPicPr>
          <p:nvPr userDrawn="1"/>
        </p:nvPicPr>
        <p:blipFill>
          <a:blip r:embed="rId3" cstate="print">
            <a:clrChange>
              <a:clrFrom>
                <a:srgbClr val="BFBFBF"/>
              </a:clrFrom>
              <a:clrTo>
                <a:srgbClr val="BFBFBF">
                  <a:alpha val="0"/>
                </a:srgbClr>
              </a:clrTo>
            </a:clrChange>
            <a:lum bright="70000" contrast="-70000"/>
            <a:extLst>
              <a:ext uri="{BEBA8EAE-BF5A-486C-A8C5-ECC9F3942E4B}">
                <a14:imgProps xmlns:a14="http://schemas.microsoft.com/office/drawing/2010/main">
                  <a14:imgLayer r:embed="rId4">
                    <a14:imgEffect>
                      <a14:sharpenSoften amount="100000"/>
                    </a14:imgEffect>
                    <a14:imgEffect>
                      <a14:saturation sat="0"/>
                    </a14:imgEffect>
                    <a14:imgEffect>
                      <a14:brightnessContrast bright="-20000" contrast="-20000"/>
                    </a14:imgEffect>
                  </a14:imgLayer>
                </a14:imgProps>
              </a:ext>
              <a:ext uri="{28A0092B-C50C-407E-A947-70E740481C1C}">
                <a14:useLocalDpi xmlns:a14="http://schemas.microsoft.com/office/drawing/2010/main" val="0"/>
              </a:ext>
            </a:extLst>
          </a:blip>
          <a:srcRect/>
          <a:stretch>
            <a:fillRect/>
          </a:stretch>
        </p:blipFill>
        <p:spPr bwMode="auto">
          <a:xfrm>
            <a:off x="477852" y="6344160"/>
            <a:ext cx="1046148" cy="40706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6" name="Picture 15"/>
          <p:cNvPicPr>
            <a:picLocks noChangeAspect="1"/>
          </p:cNvPicPr>
          <p:nvPr userDrawn="1"/>
        </p:nvPicPr>
        <p:blipFill>
          <a:blip r:embed="rId5" cstate="print">
            <a:lum bright="70000" contrast="-70000"/>
            <a:extLst>
              <a:ext uri="{28A0092B-C50C-407E-A947-70E740481C1C}">
                <a14:useLocalDpi xmlns:a14="http://schemas.microsoft.com/office/drawing/2010/main" val="0"/>
              </a:ext>
            </a:extLst>
          </a:blip>
          <a:stretch>
            <a:fillRect/>
          </a:stretch>
        </p:blipFill>
        <p:spPr>
          <a:xfrm>
            <a:off x="6778752" y="6109000"/>
            <a:ext cx="2212848" cy="672800"/>
          </a:xfrm>
          <a:prstGeom prst="rect">
            <a:avLst/>
          </a:prstGeom>
        </p:spPr>
      </p:pic>
    </p:spTree>
    <p:extLst>
      <p:ext uri="{BB962C8B-B14F-4D97-AF65-F5344CB8AC3E}">
        <p14:creationId xmlns:p14="http://schemas.microsoft.com/office/powerpoint/2010/main" val="1893588382"/>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spTree>
    <p:extLst>
      <p:ext uri="{BB962C8B-B14F-4D97-AF65-F5344CB8AC3E}">
        <p14:creationId xmlns:p14="http://schemas.microsoft.com/office/powerpoint/2010/main" val="5513593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914400" y="274638"/>
            <a:ext cx="5562600" cy="5851525"/>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9" name="Straight Connector 8"/>
          <p:cNvSpPr>
            <a:spLocks noChangeShapeType="1"/>
          </p:cNvSpPr>
          <p:nvPr/>
        </p:nvSpPr>
        <p:spPr bwMode="auto">
          <a:xfrm rot="5400000">
            <a:off x="3629607" y="3201952"/>
            <a:ext cx="585216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pic>
        <p:nvPicPr>
          <p:cNvPr id="13"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rot="5400000">
            <a:off x="-2394473" y="2957775"/>
            <a:ext cx="5864268"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 name="Picture 2"/>
          <p:cNvPicPr>
            <a:picLocks noChangeAspect="1" noChangeArrowheads="1"/>
          </p:cNvPicPr>
          <p:nvPr userDrawn="1"/>
        </p:nvPicPr>
        <p:blipFill>
          <a:blip r:embed="rId3" cstate="print">
            <a:clrChange>
              <a:clrFrom>
                <a:srgbClr val="BFBFBF"/>
              </a:clrFrom>
              <a:clrTo>
                <a:srgbClr val="BFBFBF">
                  <a:alpha val="0"/>
                </a:srgbClr>
              </a:clrTo>
            </a:clrChange>
            <a:lum bright="70000" contrast="-70000"/>
            <a:extLst>
              <a:ext uri="{BEBA8EAE-BF5A-486C-A8C5-ECC9F3942E4B}">
                <a14:imgProps xmlns:a14="http://schemas.microsoft.com/office/drawing/2010/main">
                  <a14:imgLayer r:embed="rId4">
                    <a14:imgEffect>
                      <a14:sharpenSoften amount="100000"/>
                    </a14:imgEffect>
                    <a14:imgEffect>
                      <a14:saturation sat="0"/>
                    </a14:imgEffect>
                    <a14:imgEffect>
                      <a14:brightnessContrast bright="-20000" contrast="-20000"/>
                    </a14:imgEffect>
                  </a14:imgLayer>
                </a14:imgProps>
              </a:ext>
              <a:ext uri="{28A0092B-C50C-407E-A947-70E740481C1C}">
                <a14:useLocalDpi xmlns:a14="http://schemas.microsoft.com/office/drawing/2010/main" val="0"/>
              </a:ext>
            </a:extLst>
          </a:blip>
          <a:srcRect/>
          <a:stretch>
            <a:fillRect/>
          </a:stretch>
        </p:blipFill>
        <p:spPr bwMode="auto">
          <a:xfrm rot="5400000">
            <a:off x="160911" y="432965"/>
            <a:ext cx="745466" cy="40706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105626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8.xml><?xml version="1.0" encoding="utf-8"?>
<p:sldLayout xmlns:a="http://schemas.openxmlformats.org/drawingml/2006/main" xmlns:r="http://schemas.openxmlformats.org/officeDocument/2006/relationships" xmlns:p="http://schemas.openxmlformats.org/presentationml/2006/main" showMasterSp="0" type="objAndTx">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339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648200" y="1600200"/>
            <a:ext cx="4038600" cy="45339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218"/>
          <p:cNvSpPr>
            <a:spLocks noGrp="1" noChangeArrowheads="1"/>
          </p:cNvSpPr>
          <p:nvPr>
            <p:ph type="sldNum" sz="quarter" idx="10"/>
          </p:nvPr>
        </p:nvSpPr>
        <p:spPr>
          <a:xfrm>
            <a:off x="6251448" y="6556248"/>
            <a:ext cx="588336" cy="228600"/>
          </a:xfrm>
          <a:prstGeom prst="rect">
            <a:avLst/>
          </a:prstGeom>
        </p:spPr>
        <p:txBody>
          <a:bodyPr/>
          <a:lstStyle>
            <a:lvl1pPr>
              <a:defRPr/>
            </a:lvl1pPr>
          </a:lstStyle>
          <a:p>
            <a:pPr>
              <a:defRPr/>
            </a:pPr>
            <a:fld id="{AE7B05DB-FC04-4768-9B1A-64CA06E6BA5A}" type="slidenum">
              <a:rPr lang="en-US"/>
              <a:pPr>
                <a:defRPr/>
              </a:pPr>
              <a:t>‹#›</a:t>
            </a:fld>
            <a:endParaRPr lang="en-US"/>
          </a:p>
        </p:txBody>
      </p:sp>
      <p:sp>
        <p:nvSpPr>
          <p:cNvPr id="6" name="Rectangle 219"/>
          <p:cNvSpPr>
            <a:spLocks noGrp="1" noChangeArrowheads="1"/>
          </p:cNvSpPr>
          <p:nvPr>
            <p:ph type="dt" sz="half" idx="11"/>
          </p:nvPr>
        </p:nvSpPr>
        <p:spPr>
          <a:xfrm>
            <a:off x="457200" y="6243638"/>
            <a:ext cx="2133600" cy="457200"/>
          </a:xfrm>
          <a:prstGeom prst="rect">
            <a:avLst/>
          </a:prstGeom>
        </p:spPr>
        <p:txBody>
          <a:bodyPr/>
          <a:lstStyle>
            <a:lvl1pPr>
              <a:defRPr>
                <a:latin typeface="Arial" charset="0"/>
              </a:defRPr>
            </a:lvl1pPr>
          </a:lstStyle>
          <a:p>
            <a:pPr>
              <a:defRPr/>
            </a:pPr>
            <a:endParaRPr lang="en-US"/>
          </a:p>
        </p:txBody>
      </p:sp>
    </p:spTree>
    <p:extLst>
      <p:ext uri="{BB962C8B-B14F-4D97-AF65-F5344CB8AC3E}">
        <p14:creationId xmlns:p14="http://schemas.microsoft.com/office/powerpoint/2010/main" val="466932848"/>
      </p:ext>
    </p:extLst>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showMasterSp="0" userDrawn="1">
  <p:cSld name="1_Title and Content">
    <p:spTree>
      <p:nvGrpSpPr>
        <p:cNvPr id="1" name=""/>
        <p:cNvGrpSpPr/>
        <p:nvPr/>
      </p:nvGrpSpPr>
      <p:grpSpPr>
        <a:xfrm>
          <a:off x="0" y="0"/>
          <a:ext cx="0" cy="0"/>
          <a:chOff x="0" y="0"/>
          <a:chExt cx="0" cy="0"/>
        </a:xfrm>
      </p:grpSpPr>
      <p:sp>
        <p:nvSpPr>
          <p:cNvPr id="4" name="Rectangle 3"/>
          <p:cNvSpPr/>
          <p:nvPr userDrawn="1"/>
        </p:nvSpPr>
        <p:spPr>
          <a:xfrm>
            <a:off x="0" y="0"/>
            <a:ext cx="9144000" cy="990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ln>
                <a:solidFill>
                  <a:schemeClr val="bg1"/>
                </a:solidFill>
              </a:ln>
            </a:endParaRPr>
          </a:p>
        </p:txBody>
      </p:sp>
      <p:sp>
        <p:nvSpPr>
          <p:cNvPr id="5" name="Freeform 4"/>
          <p:cNvSpPr/>
          <p:nvPr userDrawn="1"/>
        </p:nvSpPr>
        <p:spPr>
          <a:xfrm>
            <a:off x="76200" y="6477000"/>
            <a:ext cx="1066800" cy="304800"/>
          </a:xfrm>
          <a:custGeom>
            <a:avLst/>
            <a:gdLst>
              <a:gd name="connsiteX0" fmla="*/ 0 w 1143000"/>
              <a:gd name="connsiteY0" fmla="*/ 0 h 457200"/>
              <a:gd name="connsiteX1" fmla="*/ 1143000 w 1143000"/>
              <a:gd name="connsiteY1" fmla="*/ 0 h 457200"/>
              <a:gd name="connsiteX2" fmla="*/ 1143000 w 1143000"/>
              <a:gd name="connsiteY2" fmla="*/ 457200 h 457200"/>
              <a:gd name="connsiteX3" fmla="*/ 0 w 1143000"/>
              <a:gd name="connsiteY3" fmla="*/ 457200 h 457200"/>
              <a:gd name="connsiteX4" fmla="*/ 0 w 1143000"/>
              <a:gd name="connsiteY4" fmla="*/ 0 h 457200"/>
              <a:gd name="connsiteX0" fmla="*/ 0 w 1828800"/>
              <a:gd name="connsiteY0" fmla="*/ 0 h 457200"/>
              <a:gd name="connsiteX1" fmla="*/ 1143000 w 1828800"/>
              <a:gd name="connsiteY1" fmla="*/ 0 h 457200"/>
              <a:gd name="connsiteX2" fmla="*/ 1828800 w 1828800"/>
              <a:gd name="connsiteY2" fmla="*/ 0 h 457200"/>
              <a:gd name="connsiteX3" fmla="*/ 0 w 1828800"/>
              <a:gd name="connsiteY3" fmla="*/ 457200 h 457200"/>
              <a:gd name="connsiteX4" fmla="*/ 0 w 1828800"/>
              <a:gd name="connsiteY4" fmla="*/ 0 h 457200"/>
              <a:gd name="connsiteX0" fmla="*/ 0 w 1828800"/>
              <a:gd name="connsiteY0" fmla="*/ 0 h 457200"/>
              <a:gd name="connsiteX1" fmla="*/ 1143000 w 1828800"/>
              <a:gd name="connsiteY1" fmla="*/ 0 h 457200"/>
              <a:gd name="connsiteX2" fmla="*/ 1828800 w 1828800"/>
              <a:gd name="connsiteY2" fmla="*/ 0 h 457200"/>
              <a:gd name="connsiteX3" fmla="*/ 1143000 w 1828800"/>
              <a:gd name="connsiteY3" fmla="*/ 457200 h 457200"/>
              <a:gd name="connsiteX4" fmla="*/ 0 w 1828800"/>
              <a:gd name="connsiteY4" fmla="*/ 457200 h 457200"/>
              <a:gd name="connsiteX5" fmla="*/ 0 w 1828800"/>
              <a:gd name="connsiteY5" fmla="*/ 0 h 457200"/>
              <a:gd name="connsiteX0" fmla="*/ 0 w 1828800"/>
              <a:gd name="connsiteY0" fmla="*/ 0 h 457200"/>
              <a:gd name="connsiteX1" fmla="*/ 857250 w 1828800"/>
              <a:gd name="connsiteY1" fmla="*/ 0 h 457200"/>
              <a:gd name="connsiteX2" fmla="*/ 1143000 w 1828800"/>
              <a:gd name="connsiteY2" fmla="*/ 0 h 457200"/>
              <a:gd name="connsiteX3" fmla="*/ 1828800 w 1828800"/>
              <a:gd name="connsiteY3" fmla="*/ 0 h 457200"/>
              <a:gd name="connsiteX4" fmla="*/ 1143000 w 1828800"/>
              <a:gd name="connsiteY4" fmla="*/ 457200 h 457200"/>
              <a:gd name="connsiteX5" fmla="*/ 0 w 1828800"/>
              <a:gd name="connsiteY5" fmla="*/ 457200 h 457200"/>
              <a:gd name="connsiteX6" fmla="*/ 0 w 1828800"/>
              <a:gd name="connsiteY6" fmla="*/ 0 h 45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28800" h="457200">
                <a:moveTo>
                  <a:pt x="0" y="0"/>
                </a:moveTo>
                <a:lnTo>
                  <a:pt x="857250" y="0"/>
                </a:lnTo>
                <a:lnTo>
                  <a:pt x="1143000" y="0"/>
                </a:lnTo>
                <a:lnTo>
                  <a:pt x="1828800" y="0"/>
                </a:lnTo>
                <a:lnTo>
                  <a:pt x="1143000" y="457200"/>
                </a:lnTo>
                <a:lnTo>
                  <a:pt x="0" y="457200"/>
                </a:lnTo>
                <a:lnTo>
                  <a:pt x="0" y="0"/>
                </a:ln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6" name="Slide Number Placeholder 5"/>
          <p:cNvSpPr txBox="1">
            <a:spLocks/>
          </p:cNvSpPr>
          <p:nvPr userDrawn="1"/>
        </p:nvSpPr>
        <p:spPr>
          <a:xfrm>
            <a:off x="6553200" y="6356350"/>
            <a:ext cx="2133600" cy="365125"/>
          </a:xfrm>
          <a:prstGeom prst="rect">
            <a:avLst/>
          </a:prstGeom>
        </p:spPr>
        <p:txBody>
          <a:bodyPr anchor="ctr"/>
          <a:lstStyle>
            <a:lvl1pPr>
              <a:defRPr/>
            </a:lvl1pPr>
          </a:lstStyle>
          <a:p>
            <a:pPr algn="r" fontAlgn="auto">
              <a:spcBef>
                <a:spcPts val="0"/>
              </a:spcBef>
              <a:spcAft>
                <a:spcPts val="0"/>
              </a:spcAft>
              <a:defRPr/>
            </a:pPr>
            <a:endParaRPr lang="en-US" sz="1200" dirty="0">
              <a:solidFill>
                <a:schemeClr val="tx1">
                  <a:tint val="75000"/>
                </a:schemeClr>
              </a:solidFill>
              <a:latin typeface="+mn-lt"/>
              <a:cs typeface="+mn-cs"/>
            </a:endParaRPr>
          </a:p>
        </p:txBody>
      </p:sp>
      <p:sp>
        <p:nvSpPr>
          <p:cNvPr id="7" name="Freeform 6"/>
          <p:cNvSpPr/>
          <p:nvPr userDrawn="1"/>
        </p:nvSpPr>
        <p:spPr>
          <a:xfrm>
            <a:off x="76200" y="6248400"/>
            <a:ext cx="1828800" cy="533400"/>
          </a:xfrm>
          <a:custGeom>
            <a:avLst/>
            <a:gdLst>
              <a:gd name="connsiteX0" fmla="*/ 0 w 1143000"/>
              <a:gd name="connsiteY0" fmla="*/ 0 h 457200"/>
              <a:gd name="connsiteX1" fmla="*/ 1143000 w 1143000"/>
              <a:gd name="connsiteY1" fmla="*/ 0 h 457200"/>
              <a:gd name="connsiteX2" fmla="*/ 1143000 w 1143000"/>
              <a:gd name="connsiteY2" fmla="*/ 457200 h 457200"/>
              <a:gd name="connsiteX3" fmla="*/ 0 w 1143000"/>
              <a:gd name="connsiteY3" fmla="*/ 457200 h 457200"/>
              <a:gd name="connsiteX4" fmla="*/ 0 w 1143000"/>
              <a:gd name="connsiteY4" fmla="*/ 0 h 457200"/>
              <a:gd name="connsiteX0" fmla="*/ 0 w 1828800"/>
              <a:gd name="connsiteY0" fmla="*/ 0 h 457200"/>
              <a:gd name="connsiteX1" fmla="*/ 1143000 w 1828800"/>
              <a:gd name="connsiteY1" fmla="*/ 0 h 457200"/>
              <a:gd name="connsiteX2" fmla="*/ 1828800 w 1828800"/>
              <a:gd name="connsiteY2" fmla="*/ 0 h 457200"/>
              <a:gd name="connsiteX3" fmla="*/ 0 w 1828800"/>
              <a:gd name="connsiteY3" fmla="*/ 457200 h 457200"/>
              <a:gd name="connsiteX4" fmla="*/ 0 w 1828800"/>
              <a:gd name="connsiteY4" fmla="*/ 0 h 457200"/>
              <a:gd name="connsiteX0" fmla="*/ 0 w 1828800"/>
              <a:gd name="connsiteY0" fmla="*/ 0 h 457200"/>
              <a:gd name="connsiteX1" fmla="*/ 1143000 w 1828800"/>
              <a:gd name="connsiteY1" fmla="*/ 0 h 457200"/>
              <a:gd name="connsiteX2" fmla="*/ 1828800 w 1828800"/>
              <a:gd name="connsiteY2" fmla="*/ 0 h 457200"/>
              <a:gd name="connsiteX3" fmla="*/ 1143000 w 1828800"/>
              <a:gd name="connsiteY3" fmla="*/ 457200 h 457200"/>
              <a:gd name="connsiteX4" fmla="*/ 0 w 1828800"/>
              <a:gd name="connsiteY4" fmla="*/ 457200 h 457200"/>
              <a:gd name="connsiteX5" fmla="*/ 0 w 1828800"/>
              <a:gd name="connsiteY5" fmla="*/ 0 h 457200"/>
              <a:gd name="connsiteX0" fmla="*/ 0 w 1828800"/>
              <a:gd name="connsiteY0" fmla="*/ 0 h 457200"/>
              <a:gd name="connsiteX1" fmla="*/ 857250 w 1828800"/>
              <a:gd name="connsiteY1" fmla="*/ 0 h 457200"/>
              <a:gd name="connsiteX2" fmla="*/ 1143000 w 1828800"/>
              <a:gd name="connsiteY2" fmla="*/ 0 h 457200"/>
              <a:gd name="connsiteX3" fmla="*/ 1828800 w 1828800"/>
              <a:gd name="connsiteY3" fmla="*/ 0 h 457200"/>
              <a:gd name="connsiteX4" fmla="*/ 1143000 w 1828800"/>
              <a:gd name="connsiteY4" fmla="*/ 457200 h 457200"/>
              <a:gd name="connsiteX5" fmla="*/ 0 w 1828800"/>
              <a:gd name="connsiteY5" fmla="*/ 457200 h 457200"/>
              <a:gd name="connsiteX6" fmla="*/ 0 w 1828800"/>
              <a:gd name="connsiteY6" fmla="*/ 0 h 45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28800" h="457200">
                <a:moveTo>
                  <a:pt x="0" y="0"/>
                </a:moveTo>
                <a:lnTo>
                  <a:pt x="857250" y="0"/>
                </a:lnTo>
                <a:lnTo>
                  <a:pt x="1143000" y="0"/>
                </a:lnTo>
                <a:lnTo>
                  <a:pt x="1828800" y="0"/>
                </a:lnTo>
                <a:lnTo>
                  <a:pt x="1143000" y="457200"/>
                </a:lnTo>
                <a:lnTo>
                  <a:pt x="0" y="457200"/>
                </a:lnTo>
                <a:lnTo>
                  <a:pt x="0" y="0"/>
                </a:ln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pic>
        <p:nvPicPr>
          <p:cNvPr id="8" name="Picture 11" descr="ADA Logo Gray Cropped.jpg"/>
          <p:cNvPicPr>
            <a:picLocks noChangeAspect="1"/>
          </p:cNvPicPr>
          <p:nvPr userDrawn="1"/>
        </p:nvPicPr>
        <p:blipFill>
          <a:blip r:embed="rId2" cstate="print">
            <a:clrChange>
              <a:clrFrom>
                <a:srgbClr val="999A9A"/>
              </a:clrFrom>
              <a:clrTo>
                <a:srgbClr val="999A9A">
                  <a:alpha val="0"/>
                </a:srgbClr>
              </a:clrTo>
            </a:clrChange>
            <a:extLst>
              <a:ext uri="{28A0092B-C50C-407E-A947-70E740481C1C}">
                <a14:useLocalDpi xmlns:a14="http://schemas.microsoft.com/office/drawing/2010/main" val="0"/>
              </a:ext>
            </a:extLst>
          </a:blip>
          <a:srcRect/>
          <a:stretch>
            <a:fillRect/>
          </a:stretch>
        </p:blipFill>
        <p:spPr bwMode="auto">
          <a:xfrm>
            <a:off x="69850" y="6496050"/>
            <a:ext cx="996950" cy="30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9" name="Straight Connector 8"/>
          <p:cNvCxnSpPr/>
          <p:nvPr userDrawn="1"/>
        </p:nvCxnSpPr>
        <p:spPr>
          <a:xfrm>
            <a:off x="0" y="6443663"/>
            <a:ext cx="91440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userDrawn="1"/>
        </p:nvCxnSpPr>
        <p:spPr>
          <a:xfrm>
            <a:off x="-34925" y="1016000"/>
            <a:ext cx="9220200" cy="0"/>
          </a:xfrm>
          <a:prstGeom prst="line">
            <a:avLst/>
          </a:prstGeom>
          <a:ln w="19050">
            <a:solidFill>
              <a:srgbClr val="F8C206"/>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p:nvPr>
        </p:nvSpPr>
        <p:spPr>
          <a:xfrm>
            <a:off x="457200" y="1600201"/>
            <a:ext cx="8229600" cy="2819400"/>
          </a:xfrm>
        </p:spPr>
        <p:txBody>
          <a:bodyPr>
            <a:normAutofit/>
          </a:bodyPr>
          <a:lstStyle>
            <a:lvl1pPr>
              <a:buClr>
                <a:srgbClr val="FFD937"/>
              </a:buClr>
              <a:defRPr sz="2800">
                <a:solidFill>
                  <a:schemeClr val="bg1"/>
                </a:solidFill>
              </a:defRPr>
            </a:lvl1pPr>
            <a:lvl2pPr>
              <a:buClr>
                <a:srgbClr val="FFD937"/>
              </a:buClr>
              <a:defRPr sz="2400">
                <a:solidFill>
                  <a:schemeClr val="bg1"/>
                </a:solidFill>
              </a:defRPr>
            </a:lvl2pPr>
            <a:lvl3pPr>
              <a:buClr>
                <a:srgbClr val="FFD937"/>
              </a:buClr>
              <a:defRPr sz="2000">
                <a:solidFill>
                  <a:schemeClr val="bg1"/>
                </a:solidFill>
              </a:defRPr>
            </a:lvl3pPr>
            <a:lvl4pPr>
              <a:buClr>
                <a:srgbClr val="FFD937"/>
              </a:buClr>
              <a:defRPr sz="2800">
                <a:solidFill>
                  <a:schemeClr val="bg1"/>
                </a:solidFill>
              </a:defRPr>
            </a:lvl4pPr>
            <a:lvl5pPr>
              <a:buClr>
                <a:srgbClr val="FFD937"/>
              </a:buClr>
              <a:defRPr sz="28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Date Placeholder 20"/>
          <p:cNvSpPr>
            <a:spLocks noGrp="1"/>
          </p:cNvSpPr>
          <p:nvPr>
            <p:ph type="dt" sz="half" idx="10"/>
          </p:nvPr>
        </p:nvSpPr>
        <p:spPr>
          <a:xfrm>
            <a:off x="457200" y="6356350"/>
            <a:ext cx="2133600" cy="365125"/>
          </a:xfrm>
          <a:prstGeom prst="rect">
            <a:avLst/>
          </a:prstGeom>
        </p:spPr>
        <p:txBody>
          <a:bodyPr/>
          <a:lstStyle>
            <a:lvl1pPr>
              <a:defRPr/>
            </a:lvl1pPr>
          </a:lstStyle>
          <a:p>
            <a:pPr>
              <a:defRPr/>
            </a:pPr>
            <a:fld id="{E448AC1B-3A32-48D0-AA8C-10C63FDCBCFE}" type="datetimeFigureOut">
              <a:rPr lang="en-US"/>
              <a:pPr>
                <a:defRPr/>
              </a:pPr>
              <a:t>9/5/2026</a:t>
            </a:fld>
            <a:endParaRPr lang="en-US" dirty="0"/>
          </a:p>
        </p:txBody>
      </p:sp>
      <p:sp>
        <p:nvSpPr>
          <p:cNvPr id="12" name="Slide Number Placeholder 21"/>
          <p:cNvSpPr>
            <a:spLocks noGrp="1"/>
          </p:cNvSpPr>
          <p:nvPr>
            <p:ph type="sldNum" sz="quarter" idx="11"/>
          </p:nvPr>
        </p:nvSpPr>
        <p:spPr>
          <a:xfrm>
            <a:off x="6251448" y="6556248"/>
            <a:ext cx="588336" cy="228600"/>
          </a:xfrm>
          <a:prstGeom prst="rect">
            <a:avLst/>
          </a:prstGeom>
        </p:spPr>
        <p:txBody>
          <a:bodyPr/>
          <a:lstStyle>
            <a:lvl1pPr>
              <a:defRPr/>
            </a:lvl1pPr>
          </a:lstStyle>
          <a:p>
            <a:pPr>
              <a:defRPr/>
            </a:pPr>
            <a:fld id="{F4A22B64-D61E-4952-835C-1FC3C20D484A}" type="slidenum">
              <a:rPr lang="en-US"/>
              <a:pPr>
                <a:defRPr/>
              </a:pPr>
              <a:t>‹#›</a:t>
            </a:fld>
            <a:endParaRPr lang="en-US" dirty="0"/>
          </a:p>
        </p:txBody>
      </p:sp>
      <p:sp>
        <p:nvSpPr>
          <p:cNvPr id="13" name="Footer Placeholder 22"/>
          <p:cNvSpPr>
            <a:spLocks noGrp="1"/>
          </p:cNvSpPr>
          <p:nvPr>
            <p:ph type="ftr" sz="quarter" idx="12"/>
          </p:nvPr>
        </p:nvSpPr>
        <p:spPr>
          <a:xfrm>
            <a:off x="3124200" y="6356350"/>
            <a:ext cx="2895600" cy="365125"/>
          </a:xfrm>
          <a:prstGeom prst="rect">
            <a:avLst/>
          </a:prstGeom>
        </p:spPr>
        <p:txBody>
          <a:bodyPr/>
          <a:lstStyle>
            <a:lvl1pPr>
              <a:defRPr/>
            </a:lvl1pPr>
          </a:lstStyle>
          <a:p>
            <a:pPr>
              <a:defRPr/>
            </a:pPr>
            <a:endParaRPr lang="en-US"/>
          </a:p>
        </p:txBody>
      </p:sp>
    </p:spTree>
    <p:extLst>
      <p:ext uri="{BB962C8B-B14F-4D97-AF65-F5344CB8AC3E}">
        <p14:creationId xmlns:p14="http://schemas.microsoft.com/office/powerpoint/2010/main" val="97429261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8" name="Content Placeholder 7"/>
          <p:cNvSpPr>
            <a:spLocks noGrp="1"/>
          </p:cNvSpPr>
          <p:nvPr>
            <p:ph sz="quarter" idx="1"/>
          </p:nvPr>
        </p:nvSpPr>
        <p:spPr>
          <a:xfrm>
            <a:off x="457200" y="1219200"/>
            <a:ext cx="8229600" cy="54864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extLst>
      <p:ext uri="{BB962C8B-B14F-4D97-AF65-F5344CB8AC3E}">
        <p14:creationId xmlns:p14="http://schemas.microsoft.com/office/powerpoint/2010/main" val="24042500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0.xml><?xml version="1.0" encoding="utf-8"?>
<p:sldLayout xmlns:a="http://schemas.openxmlformats.org/drawingml/2006/main" xmlns:r="http://schemas.openxmlformats.org/officeDocument/2006/relationships" xmlns:p="http://schemas.openxmlformats.org/presentationml/2006/main" showMasterSp="0"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5613" y="273050"/>
            <a:ext cx="8226425" cy="58229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70"/>
          <p:cNvSpPr>
            <a:spLocks noGrp="1" noChangeArrowheads="1"/>
          </p:cNvSpPr>
          <p:nvPr>
            <p:ph type="sldNum" sz="quarter" idx="10"/>
          </p:nvPr>
        </p:nvSpPr>
        <p:spPr>
          <a:xfrm>
            <a:off x="6251448" y="6556248"/>
            <a:ext cx="588336" cy="228600"/>
          </a:xfrm>
          <a:prstGeom prst="rect">
            <a:avLst/>
          </a:prstGeom>
        </p:spPr>
        <p:txBody>
          <a:bodyPr/>
          <a:lstStyle>
            <a:lvl1pPr>
              <a:defRPr/>
            </a:lvl1pPr>
          </a:lstStyle>
          <a:p>
            <a:pPr>
              <a:defRPr/>
            </a:pPr>
            <a:fld id="{2D68D136-8688-4F5A-9F3F-374CEC99468E}" type="slidenum">
              <a:rPr lang="en-US"/>
              <a:pPr>
                <a:defRPr/>
              </a:pPr>
              <a:t>‹#›</a:t>
            </a:fld>
            <a:endParaRPr lang="en-US"/>
          </a:p>
        </p:txBody>
      </p:sp>
    </p:spTree>
    <p:extLst>
      <p:ext uri="{BB962C8B-B14F-4D97-AF65-F5344CB8AC3E}">
        <p14:creationId xmlns:p14="http://schemas.microsoft.com/office/powerpoint/2010/main" val="2076247180"/>
      </p:ext>
    </p:extLst>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showMasterSp="0"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5613" y="273050"/>
            <a:ext cx="8226425" cy="1143000"/>
          </a:xfrm>
        </p:spPr>
        <p:txBody>
          <a:bodyPr/>
          <a:lstStyle/>
          <a:p>
            <a:r>
              <a:rPr lang="en-US"/>
              <a:t>Click to edit Master title style</a:t>
            </a:r>
          </a:p>
        </p:txBody>
      </p:sp>
      <p:sp>
        <p:nvSpPr>
          <p:cNvPr id="3" name="Text Placeholder 2"/>
          <p:cNvSpPr>
            <a:spLocks noGrp="1"/>
          </p:cNvSpPr>
          <p:nvPr>
            <p:ph type="body" sz="half" idx="1"/>
          </p:nvPr>
        </p:nvSpPr>
        <p:spPr>
          <a:xfrm>
            <a:off x="455613" y="1598613"/>
            <a:ext cx="4037012" cy="44973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5025" y="1598613"/>
            <a:ext cx="4037013" cy="44973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70"/>
          <p:cNvSpPr>
            <a:spLocks noGrp="1" noChangeArrowheads="1"/>
          </p:cNvSpPr>
          <p:nvPr>
            <p:ph type="sldNum" sz="quarter" idx="10"/>
          </p:nvPr>
        </p:nvSpPr>
        <p:spPr>
          <a:xfrm>
            <a:off x="6251448" y="6556248"/>
            <a:ext cx="588336" cy="228600"/>
          </a:xfrm>
          <a:prstGeom prst="rect">
            <a:avLst/>
          </a:prstGeom>
          <a:ln/>
        </p:spPr>
        <p:txBody>
          <a:bodyPr/>
          <a:lstStyle>
            <a:lvl1pPr>
              <a:defRPr/>
            </a:lvl1pPr>
          </a:lstStyle>
          <a:p>
            <a:pPr>
              <a:defRPr/>
            </a:pPr>
            <a:fld id="{114813B1-857E-4D46-BE5D-9A28513CA6BB}" type="slidenum">
              <a:rPr lang="en-US"/>
              <a:pPr>
                <a:defRPr/>
              </a:pPr>
              <a:t>‹#›</a:t>
            </a:fld>
            <a:endParaRPr lang="en-US"/>
          </a:p>
        </p:txBody>
      </p:sp>
    </p:spTree>
    <p:extLst>
      <p:ext uri="{BB962C8B-B14F-4D97-AF65-F5344CB8AC3E}">
        <p14:creationId xmlns:p14="http://schemas.microsoft.com/office/powerpoint/2010/main" val="41866015"/>
      </p:ext>
    </p:extLst>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type="clipArtAndTx">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a:t>Click to edit Master title style</a:t>
            </a:r>
          </a:p>
        </p:txBody>
      </p:sp>
      <p:sp>
        <p:nvSpPr>
          <p:cNvPr id="3" name="ClipArt Placeholder 2"/>
          <p:cNvSpPr>
            <a:spLocks noGrp="1"/>
          </p:cNvSpPr>
          <p:nvPr>
            <p:ph type="clipArt" sz="half" idx="1"/>
          </p:nvPr>
        </p:nvSpPr>
        <p:spPr>
          <a:xfrm>
            <a:off x="457200" y="1600200"/>
            <a:ext cx="4038600" cy="4525963"/>
          </a:xfrm>
        </p:spPr>
        <p:txBody>
          <a:bodyPr/>
          <a:lstStyle/>
          <a:p>
            <a:pPr lvl="0"/>
            <a:endParaRPr lang="en-US" noProof="0"/>
          </a:p>
        </p:txBody>
      </p:sp>
      <p:sp>
        <p:nvSpPr>
          <p:cNvPr id="4" name="Text Placeholder 3"/>
          <p:cNvSpPr>
            <a:spLocks noGrp="1"/>
          </p:cNvSpPr>
          <p:nvPr>
            <p:ph type="body" sz="half" idx="2"/>
          </p:nvPr>
        </p:nvSpPr>
        <p:spPr>
          <a:xfrm>
            <a:off x="4648200" y="16002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2"/>
          <p:cNvSpPr>
            <a:spLocks noGrp="1" noChangeArrowheads="1"/>
          </p:cNvSpPr>
          <p:nvPr>
            <p:ph type="dt" sz="half" idx="10"/>
          </p:nvPr>
        </p:nvSpPr>
        <p:spPr>
          <a:xfrm>
            <a:off x="4245936" y="6557946"/>
            <a:ext cx="2002464" cy="226902"/>
          </a:xfrm>
          <a:prstGeom prst="rect">
            <a:avLst/>
          </a:prstGeom>
          <a:ln/>
        </p:spPr>
        <p:txBody>
          <a:bodyPr/>
          <a:lstStyle>
            <a:lvl1pPr>
              <a:defRPr/>
            </a:lvl1pPr>
          </a:lstStyle>
          <a:p>
            <a:pPr>
              <a:defRPr/>
            </a:pPr>
            <a:endParaRPr lang="en-US"/>
          </a:p>
        </p:txBody>
      </p:sp>
      <p:sp>
        <p:nvSpPr>
          <p:cNvPr id="6" name="Rectangle 3"/>
          <p:cNvSpPr>
            <a:spLocks noGrp="1" noChangeArrowheads="1"/>
          </p:cNvSpPr>
          <p:nvPr>
            <p:ph type="sldNum" sz="quarter" idx="11"/>
          </p:nvPr>
        </p:nvSpPr>
        <p:spPr>
          <a:xfrm>
            <a:off x="6251448" y="6556248"/>
            <a:ext cx="588336" cy="228600"/>
          </a:xfrm>
          <a:prstGeom prst="rect">
            <a:avLst/>
          </a:prstGeom>
          <a:ln/>
        </p:spPr>
        <p:txBody>
          <a:bodyPr/>
          <a:lstStyle>
            <a:lvl1pPr>
              <a:defRPr/>
            </a:lvl1pPr>
          </a:lstStyle>
          <a:p>
            <a:fld id="{5286A851-2DBD-4B06-98C1-8D82009AA052}" type="slidenum">
              <a:rPr lang="en-US"/>
              <a:pPr/>
              <a:t>‹#›</a:t>
            </a:fld>
            <a:endParaRPr lang="en-US"/>
          </a:p>
        </p:txBody>
      </p:sp>
    </p:spTree>
    <p:extLst>
      <p:ext uri="{BB962C8B-B14F-4D97-AF65-F5344CB8AC3E}">
        <p14:creationId xmlns:p14="http://schemas.microsoft.com/office/powerpoint/2010/main" val="371776989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219200" y="2971800"/>
            <a:ext cx="6858000" cy="1066800"/>
          </a:xfrm>
        </p:spPr>
        <p:txBody>
          <a:bodyPr anchor="t" anchorCtr="0">
            <a:normAutofit/>
          </a:bodyPr>
          <a:lstStyle>
            <a:lvl1pPr algn="r">
              <a:buNone/>
              <a:defRPr sz="3300" b="0" cap="none" baseline="0">
                <a:solidFill>
                  <a:schemeClr val="bg1"/>
                </a:solidFill>
              </a:defRPr>
            </a:lvl1pPr>
          </a:lstStyle>
          <a:p>
            <a:r>
              <a:rPr kumimoji="0" lang="en-US" dirty="0"/>
              <a:t>Click to edit Master title style</a:t>
            </a:r>
          </a:p>
        </p:txBody>
      </p:sp>
      <p:sp>
        <p:nvSpPr>
          <p:cNvPr id="3" name="Text Placeholder 2"/>
          <p:cNvSpPr>
            <a:spLocks noGrp="1"/>
          </p:cNvSpPr>
          <p:nvPr>
            <p:ph type="body" idx="1"/>
          </p:nvPr>
        </p:nvSpPr>
        <p:spPr>
          <a:xfrm>
            <a:off x="914400" y="4267200"/>
            <a:ext cx="7315200" cy="1143000"/>
          </a:xfrm>
        </p:spPr>
        <p:txBody>
          <a:bodyPr anchor="t" anchorCtr="0"/>
          <a:lstStyle>
            <a:lvl1pPr marL="0" indent="0" algn="r">
              <a:buNone/>
              <a:defRPr sz="1500">
                <a:solidFill>
                  <a:schemeClr val="tx1">
                    <a:tint val="75000"/>
                  </a:schemeClr>
                </a:solidFill>
              </a:defRPr>
            </a:lvl1pPr>
            <a:lvl2pPr>
              <a:buNone/>
              <a:defRPr sz="1350">
                <a:solidFill>
                  <a:schemeClr val="tx1">
                    <a:tint val="75000"/>
                  </a:schemeClr>
                </a:solidFill>
              </a:defRPr>
            </a:lvl2pPr>
            <a:lvl3pPr>
              <a:buNone/>
              <a:defRPr sz="1200">
                <a:solidFill>
                  <a:schemeClr val="tx1">
                    <a:tint val="75000"/>
                  </a:schemeClr>
                </a:solidFill>
              </a:defRPr>
            </a:lvl3pPr>
            <a:lvl4pPr>
              <a:buNone/>
              <a:defRPr sz="1050">
                <a:solidFill>
                  <a:schemeClr val="tx1">
                    <a:tint val="75000"/>
                  </a:schemeClr>
                </a:solidFill>
              </a:defRPr>
            </a:lvl4pPr>
            <a:lvl5pPr>
              <a:buNone/>
              <a:defRPr sz="1050">
                <a:solidFill>
                  <a:schemeClr val="tx1">
                    <a:tint val="75000"/>
                  </a:schemeClr>
                </a:solidFill>
              </a:defRPr>
            </a:lvl5pPr>
          </a:lstStyle>
          <a:p>
            <a:pPr lvl="0" eaLnBrk="1" latinLnBrk="0" hangingPunct="1"/>
            <a:r>
              <a:rPr kumimoji="0" lang="en-US" dirty="0"/>
              <a:t>Click to edit Master text styles</a:t>
            </a:r>
          </a:p>
        </p:txBody>
      </p:sp>
      <p:sp>
        <p:nvSpPr>
          <p:cNvPr id="7" name="Rectangle 6"/>
          <p:cNvSpPr/>
          <p:nvPr/>
        </p:nvSpPr>
        <p:spPr>
          <a:xfrm>
            <a:off x="914400" y="2819400"/>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350"/>
          </a:p>
        </p:txBody>
      </p:sp>
      <p:sp>
        <p:nvSpPr>
          <p:cNvPr id="8" name="Rectangle 7"/>
          <p:cNvSpPr/>
          <p:nvPr/>
        </p:nvSpPr>
        <p:spPr>
          <a:xfrm>
            <a:off x="914400" y="2819400"/>
            <a:ext cx="228600" cy="1280160"/>
          </a:xfrm>
          <a:prstGeom prst="rect">
            <a:avLst/>
          </a:prstGeom>
          <a:solidFill>
            <a:srgbClr val="5E3886"/>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350"/>
          </a:p>
        </p:txBody>
      </p:sp>
      <p:sp>
        <p:nvSpPr>
          <p:cNvPr id="12" name="Subtitle 8"/>
          <p:cNvSpPr txBox="1">
            <a:spLocks/>
          </p:cNvSpPr>
          <p:nvPr userDrawn="1"/>
        </p:nvSpPr>
        <p:spPr>
          <a:xfrm>
            <a:off x="1219200" y="4572000"/>
            <a:ext cx="6858000" cy="533400"/>
          </a:xfrm>
          <a:prstGeom prst="rect">
            <a:avLst/>
          </a:prstGeom>
        </p:spPr>
        <p:txBody>
          <a:bodyPr vert="horz">
            <a:noAutofit/>
          </a:bodyPr>
          <a:lstStyle>
            <a:lvl1pPr marL="0" indent="0" algn="r" rtl="0" eaLnBrk="1" latinLnBrk="0" hangingPunct="1">
              <a:spcBef>
                <a:spcPts val="600"/>
              </a:spcBef>
              <a:buClr>
                <a:srgbClr val="5E3886"/>
              </a:buClr>
              <a:buSzPct val="76000"/>
              <a:buFont typeface="Wingdings 3"/>
              <a:buNone/>
              <a:defRPr kumimoji="0" sz="2000" kern="1200">
                <a:solidFill>
                  <a:schemeClr val="tx1"/>
                </a:solidFill>
                <a:latin typeface="Calibri" panose="020F0502020204030204" pitchFamily="34" charset="0"/>
                <a:ea typeface="+mj-ea"/>
                <a:cs typeface="+mj-cs"/>
              </a:defRPr>
            </a:lvl1pPr>
            <a:lvl2pPr marL="457200" indent="0" algn="ctr" rtl="0" eaLnBrk="1" latinLnBrk="0" hangingPunct="1">
              <a:spcBef>
                <a:spcPts val="500"/>
              </a:spcBef>
              <a:buClr>
                <a:srgbClr val="5E3886"/>
              </a:buClr>
              <a:buSzPct val="76000"/>
              <a:buFont typeface="Wingdings 3"/>
              <a:buNone/>
              <a:defRPr kumimoji="0" sz="2300" kern="1200">
                <a:solidFill>
                  <a:schemeClr val="tx1"/>
                </a:solidFill>
                <a:latin typeface="Calibri" panose="020F0502020204030204" pitchFamily="34" charset="0"/>
                <a:ea typeface="+mn-ea"/>
                <a:cs typeface="+mn-cs"/>
              </a:defRPr>
            </a:lvl2pPr>
            <a:lvl3pPr marL="914400" indent="0" algn="ctr" rtl="0" eaLnBrk="1" latinLnBrk="0" hangingPunct="1">
              <a:spcBef>
                <a:spcPts val="500"/>
              </a:spcBef>
              <a:buClr>
                <a:srgbClr val="5E3886"/>
              </a:buClr>
              <a:buSzPct val="76000"/>
              <a:buFont typeface="Wingdings 3"/>
              <a:buNone/>
              <a:defRPr kumimoji="0" sz="2000" kern="1200">
                <a:solidFill>
                  <a:schemeClr val="tx1"/>
                </a:solidFill>
                <a:latin typeface="Calibri" panose="020F0502020204030204" pitchFamily="34" charset="0"/>
                <a:ea typeface="+mn-ea"/>
                <a:cs typeface="+mn-cs"/>
              </a:defRPr>
            </a:lvl3pPr>
            <a:lvl4pPr marL="1371600" indent="0" algn="ctr" rtl="0" eaLnBrk="1" latinLnBrk="0" hangingPunct="1">
              <a:spcBef>
                <a:spcPts val="400"/>
              </a:spcBef>
              <a:buClr>
                <a:srgbClr val="5E3886"/>
              </a:buClr>
              <a:buSzPct val="70000"/>
              <a:buFont typeface="Wingdings"/>
              <a:buNone/>
              <a:defRPr kumimoji="0" sz="1800" kern="1200">
                <a:solidFill>
                  <a:schemeClr val="tx1"/>
                </a:solidFill>
                <a:latin typeface="Calibri" panose="020F0502020204030204" pitchFamily="34" charset="0"/>
                <a:ea typeface="+mn-ea"/>
                <a:cs typeface="+mn-cs"/>
              </a:defRPr>
            </a:lvl4pPr>
            <a:lvl5pPr marL="1828800" indent="0" algn="ctr" rtl="0" eaLnBrk="1" latinLnBrk="0" hangingPunct="1">
              <a:spcBef>
                <a:spcPts val="300"/>
              </a:spcBef>
              <a:buClr>
                <a:srgbClr val="5E3886"/>
              </a:buClr>
              <a:buSzPct val="70000"/>
              <a:buFont typeface="Wingdings"/>
              <a:buNone/>
              <a:defRPr kumimoji="0" sz="1600" kern="1200">
                <a:solidFill>
                  <a:schemeClr val="tx1"/>
                </a:solidFill>
                <a:latin typeface="Calibri" panose="020F0502020204030204" pitchFamily="34" charset="0"/>
                <a:ea typeface="+mn-ea"/>
                <a:cs typeface="+mn-cs"/>
              </a:defRPr>
            </a:lvl5pPr>
            <a:lvl6pPr marL="2286000" indent="0" algn="ctr" rtl="0" eaLnBrk="1" latinLnBrk="0" hangingPunct="1">
              <a:spcBef>
                <a:spcPts val="300"/>
              </a:spcBef>
              <a:buClr>
                <a:srgbClr val="9FB8CD">
                  <a:shade val="75000"/>
                </a:srgbClr>
              </a:buClr>
              <a:buSzPct val="75000"/>
              <a:buFont typeface="Wingdings 3"/>
              <a:buNone/>
              <a:defRPr kumimoji="0" lang="en-US" sz="1600" kern="1200" smtClean="0">
                <a:solidFill>
                  <a:schemeClr val="tx1"/>
                </a:solidFill>
                <a:latin typeface="+mn-lt"/>
                <a:ea typeface="+mn-ea"/>
                <a:cs typeface="+mn-cs"/>
              </a:defRPr>
            </a:lvl6pPr>
            <a:lvl7pPr marL="2743200" indent="0" algn="ctr" rtl="0" eaLnBrk="1" latinLnBrk="0" hangingPunct="1">
              <a:spcBef>
                <a:spcPts val="300"/>
              </a:spcBef>
              <a:buClr>
                <a:srgbClr val="727CA3">
                  <a:shade val="75000"/>
                </a:srgbClr>
              </a:buClr>
              <a:buSzPct val="75000"/>
              <a:buFont typeface="Wingdings 3"/>
              <a:buNone/>
              <a:defRPr kumimoji="0" lang="en-US" sz="1400" kern="1200" smtClean="0">
                <a:solidFill>
                  <a:schemeClr val="tx1"/>
                </a:solidFill>
                <a:latin typeface="+mn-lt"/>
                <a:ea typeface="+mn-ea"/>
                <a:cs typeface="+mn-cs"/>
              </a:defRPr>
            </a:lvl7pPr>
            <a:lvl8pPr marL="3200400" indent="0" algn="ctr" rtl="0" eaLnBrk="1" latinLnBrk="0" hangingPunct="1">
              <a:spcBef>
                <a:spcPts val="300"/>
              </a:spcBef>
              <a:buClr>
                <a:prstClr val="white">
                  <a:shade val="50000"/>
                </a:prstClr>
              </a:buClr>
              <a:buSzPct val="75000"/>
              <a:buFont typeface="Wingdings 3"/>
              <a:buNone/>
              <a:defRPr kumimoji="0" lang="en-US" sz="1400" kern="1200" smtClean="0">
                <a:solidFill>
                  <a:schemeClr val="tx1"/>
                </a:solidFill>
                <a:latin typeface="+mn-lt"/>
                <a:ea typeface="+mn-ea"/>
                <a:cs typeface="+mn-cs"/>
              </a:defRPr>
            </a:lvl8pPr>
            <a:lvl9pPr marL="3657600" indent="0" algn="ctr" rtl="0" eaLnBrk="1" latinLnBrk="0" hangingPunct="1">
              <a:spcBef>
                <a:spcPts val="300"/>
              </a:spcBef>
              <a:buClr>
                <a:srgbClr val="9FB8CD"/>
              </a:buClr>
              <a:buSzPct val="75000"/>
              <a:buFont typeface="Wingdings 3"/>
              <a:buNone/>
              <a:defRPr kumimoji="0" lang="en-US" sz="1200" kern="1200" smtClean="0">
                <a:solidFill>
                  <a:schemeClr val="tx1"/>
                </a:solidFill>
                <a:latin typeface="+mn-lt"/>
                <a:ea typeface="+mn-ea"/>
                <a:cs typeface="+mn-cs"/>
              </a:defRPr>
            </a:lvl9pPr>
          </a:lstStyle>
          <a:p>
            <a:pPr marL="0" marR="0" lvl="0" indent="0" algn="r" defTabSz="685800" rtl="0" eaLnBrk="1" fontAlgn="auto" latinLnBrk="0" hangingPunct="1">
              <a:lnSpc>
                <a:spcPct val="100000"/>
              </a:lnSpc>
              <a:spcBef>
                <a:spcPts val="450"/>
              </a:spcBef>
              <a:spcAft>
                <a:spcPts val="0"/>
              </a:spcAft>
              <a:buClr>
                <a:srgbClr val="5E3886"/>
              </a:buClr>
              <a:buSzPct val="76000"/>
              <a:buFont typeface="Wingdings 3"/>
              <a:buNone/>
              <a:tabLst/>
              <a:defRPr/>
            </a:pPr>
            <a:r>
              <a:rPr kumimoji="0" lang="en-US" sz="2400" b="0" i="0" u="none" strike="noStrike" kern="1200" cap="none" spc="0" normalizeH="0" baseline="0" noProof="0" dirty="0">
                <a:ln>
                  <a:noFill/>
                </a:ln>
                <a:solidFill>
                  <a:sysClr val="windowText" lastClr="000000"/>
                </a:solidFill>
                <a:effectLst/>
                <a:uLnTx/>
                <a:uFillTx/>
                <a:latin typeface="Calibri" panose="020F0502020204030204" pitchFamily="34" charset="0"/>
              </a:rPr>
              <a:t>Click to edit Master subtitle style</a:t>
            </a:r>
          </a:p>
        </p:txBody>
      </p:sp>
      <p:pic>
        <p:nvPicPr>
          <p:cNvPr id="14"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77852" y="6305550"/>
            <a:ext cx="8229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11104160"/>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lstStyle/>
          <a:p>
            <a:r>
              <a:rPr kumimoji="0" lang="en-US" dirty="0"/>
              <a:t>Click to edit Master title style</a:t>
            </a:r>
          </a:p>
        </p:txBody>
      </p:sp>
      <p:sp>
        <p:nvSpPr>
          <p:cNvPr id="9" name="Content Placeholder 8"/>
          <p:cNvSpPr>
            <a:spLocks noGrp="1"/>
          </p:cNvSpPr>
          <p:nvPr>
            <p:ph sz="quarter" idx="1"/>
          </p:nvPr>
        </p:nvSpPr>
        <p:spPr>
          <a:xfrm>
            <a:off x="457200" y="1219200"/>
            <a:ext cx="4041648" cy="493776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1" name="Content Placeholder 10"/>
          <p:cNvSpPr>
            <a:spLocks noGrp="1"/>
          </p:cNvSpPr>
          <p:nvPr>
            <p:ph sz="quarter" idx="2"/>
          </p:nvPr>
        </p:nvSpPr>
        <p:spPr>
          <a:xfrm>
            <a:off x="4632198" y="1216152"/>
            <a:ext cx="4041648" cy="493776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extLst>
      <p:ext uri="{BB962C8B-B14F-4D97-AF65-F5344CB8AC3E}">
        <p14:creationId xmlns:p14="http://schemas.microsoft.com/office/powerpoint/2010/main" val="31018408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4800"/>
            </a:lvl1pPr>
          </a:lstStyle>
          <a:p>
            <a:r>
              <a:rPr kumimoji="0" lang="en-US" dirty="0"/>
              <a:t>Click to edit Master title style</a:t>
            </a:r>
          </a:p>
        </p:txBody>
      </p:sp>
      <p:sp>
        <p:nvSpPr>
          <p:cNvPr id="8" name="Content Placeholder 7"/>
          <p:cNvSpPr>
            <a:spLocks noGrp="1"/>
          </p:cNvSpPr>
          <p:nvPr>
            <p:ph sz="quarter" idx="1"/>
          </p:nvPr>
        </p:nvSpPr>
        <p:spPr>
          <a:xfrm>
            <a:off x="457200" y="1219200"/>
            <a:ext cx="8229600" cy="4937760"/>
          </a:xfrm>
        </p:spPr>
        <p:txBody>
          <a:bodyPr>
            <a:normAutofit/>
          </a:bodyPr>
          <a:lstStyle>
            <a:lvl1pPr>
              <a:defRPr sz="4000"/>
            </a:lvl1pPr>
            <a:lvl2pPr>
              <a:defRPr sz="3200"/>
            </a:lvl2pPr>
            <a:lvl3pPr>
              <a:defRPr sz="2800"/>
            </a:lvl3pPr>
            <a:lvl4pPr>
              <a:defRPr sz="2000"/>
            </a:lvl4pPr>
            <a:lvl5pPr>
              <a:defRPr sz="2000"/>
            </a:lvl5pPr>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spTree>
    <p:extLst>
      <p:ext uri="{BB962C8B-B14F-4D97-AF65-F5344CB8AC3E}">
        <p14:creationId xmlns:p14="http://schemas.microsoft.com/office/powerpoint/2010/main" val="9411875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nchor="ctr"/>
          <a:lstStyle>
            <a:lvl1pPr>
              <a:defRPr/>
            </a:lvl1pPr>
          </a:lstStyle>
          <a:p>
            <a:r>
              <a:rPr kumimoji="0" lang="en-US"/>
              <a:t>Click to edit Master title style</a:t>
            </a:r>
          </a:p>
        </p:txBody>
      </p:sp>
      <p:sp>
        <p:nvSpPr>
          <p:cNvPr id="3" name="Text Placeholder 2"/>
          <p:cNvSpPr>
            <a:spLocks noGrp="1"/>
          </p:cNvSpPr>
          <p:nvPr>
            <p:ph type="body" idx="1"/>
          </p:nvPr>
        </p:nvSpPr>
        <p:spPr>
          <a:xfrm>
            <a:off x="457200" y="1285875"/>
            <a:ext cx="4040188" cy="685800"/>
          </a:xfrm>
          <a:noFill/>
          <a:ln>
            <a:noFill/>
          </a:ln>
        </p:spPr>
        <p:txBody>
          <a:bodyPr lIns="91440" anchor="b" anchorCtr="0">
            <a:noAutofit/>
          </a:bodyPr>
          <a:lstStyle>
            <a:lvl1pPr marL="0" indent="0">
              <a:buNone/>
              <a:defRPr sz="2400" b="1">
                <a:solidFill>
                  <a:schemeClr val="tx1"/>
                </a:solidFill>
              </a:defRPr>
            </a:lvl1pPr>
            <a:lvl2pPr>
              <a:buNone/>
              <a:defRPr sz="1500" b="1"/>
            </a:lvl2pPr>
            <a:lvl3pPr>
              <a:buNone/>
              <a:defRPr sz="1350" b="1"/>
            </a:lvl3pPr>
            <a:lvl4pPr>
              <a:buNone/>
              <a:defRPr sz="1200" b="1"/>
            </a:lvl4pPr>
            <a:lvl5pPr>
              <a:buNone/>
              <a:defRPr sz="1200" b="1"/>
            </a:lvl5pPr>
          </a:lstStyle>
          <a:p>
            <a:pPr lvl="0" eaLnBrk="1" latinLnBrk="0" hangingPunct="1"/>
            <a:r>
              <a:rPr kumimoji="0" lang="en-US" dirty="0"/>
              <a:t>Click to edit</a:t>
            </a:r>
          </a:p>
        </p:txBody>
      </p:sp>
      <p:sp>
        <p:nvSpPr>
          <p:cNvPr id="4" name="Text Placeholder 3"/>
          <p:cNvSpPr>
            <a:spLocks noGrp="1"/>
          </p:cNvSpPr>
          <p:nvPr>
            <p:ph type="body" sz="half" idx="3"/>
          </p:nvPr>
        </p:nvSpPr>
        <p:spPr>
          <a:xfrm>
            <a:off x="4648201" y="1295400"/>
            <a:ext cx="4041775" cy="685800"/>
          </a:xfrm>
          <a:noFill/>
          <a:ln>
            <a:noFill/>
          </a:ln>
        </p:spPr>
        <p:txBody>
          <a:bodyPr lIns="91440" anchor="b" anchorCtr="0">
            <a:noAutofit/>
          </a:bodyPr>
          <a:lstStyle>
            <a:lvl1pPr marL="0" indent="0">
              <a:buNone/>
              <a:defRPr sz="2400" b="1">
                <a:solidFill>
                  <a:schemeClr val="tx1"/>
                </a:solidFill>
              </a:defRPr>
            </a:lvl1pPr>
            <a:lvl2pPr>
              <a:buNone/>
              <a:defRPr sz="1500" b="1"/>
            </a:lvl2pPr>
            <a:lvl3pPr>
              <a:buNone/>
              <a:defRPr sz="1350" b="1"/>
            </a:lvl3pPr>
            <a:lvl4pPr>
              <a:buNone/>
              <a:defRPr sz="1200" b="1"/>
            </a:lvl4pPr>
            <a:lvl5pPr>
              <a:buNone/>
              <a:defRPr sz="1200" b="1"/>
            </a:lvl5pPr>
          </a:lstStyle>
          <a:p>
            <a:pPr lvl="0" eaLnBrk="1" latinLnBrk="0" hangingPunct="1"/>
            <a:r>
              <a:rPr kumimoji="0" lang="en-US" dirty="0"/>
              <a:t>Click to edit</a:t>
            </a:r>
          </a:p>
        </p:txBody>
      </p:sp>
      <p:sp>
        <p:nvSpPr>
          <p:cNvPr id="11" name="Content Placeholder 10"/>
          <p:cNvSpPr>
            <a:spLocks noGrp="1"/>
          </p:cNvSpPr>
          <p:nvPr>
            <p:ph sz="quarter" idx="2"/>
          </p:nvPr>
        </p:nvSpPr>
        <p:spPr>
          <a:xfrm>
            <a:off x="457200" y="2133600"/>
            <a:ext cx="4038600" cy="4495800"/>
          </a:xfrm>
        </p:spPr>
        <p:txBody>
          <a:bodyPr/>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sp>
        <p:nvSpPr>
          <p:cNvPr id="13" name="Content Placeholder 12"/>
          <p:cNvSpPr>
            <a:spLocks noGrp="1"/>
          </p:cNvSpPr>
          <p:nvPr>
            <p:ph sz="quarter" idx="4"/>
          </p:nvPr>
        </p:nvSpPr>
        <p:spPr>
          <a:xfrm>
            <a:off x="4648200" y="2133600"/>
            <a:ext cx="4038600" cy="46482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extLst>
      <p:ext uri="{BB962C8B-B14F-4D97-AF65-F5344CB8AC3E}">
        <p14:creationId xmlns:p14="http://schemas.microsoft.com/office/powerpoint/2010/main" val="15034187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lstStyle/>
          <a:p>
            <a:r>
              <a:rPr kumimoji="0" lang="en-US"/>
              <a:t>Click to edit Master title style</a:t>
            </a:r>
          </a:p>
        </p:txBody>
      </p:sp>
    </p:spTree>
    <p:extLst>
      <p:ext uri="{BB962C8B-B14F-4D97-AF65-F5344CB8AC3E}">
        <p14:creationId xmlns:p14="http://schemas.microsoft.com/office/powerpoint/2010/main" val="23833245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pic>
        <p:nvPicPr>
          <p:cNvPr id="10" name="Picture 2"/>
          <p:cNvPicPr>
            <a:picLocks noChangeAspect="1" noChangeArrowheads="1"/>
          </p:cNvPicPr>
          <p:nvPr userDrawn="1"/>
        </p:nvPicPr>
        <p:blipFill>
          <a:blip r:embed="rId2" cstate="print">
            <a:clrChange>
              <a:clrFrom>
                <a:srgbClr val="BFBFBF"/>
              </a:clrFrom>
              <a:clrTo>
                <a:srgbClr val="BFBFBF">
                  <a:alpha val="0"/>
                </a:srgbClr>
              </a:clrTo>
            </a:clrChange>
            <a:lum bright="70000" contrast="-70000"/>
            <a:extLst>
              <a:ext uri="{BEBA8EAE-BF5A-486C-A8C5-ECC9F3942E4B}">
                <a14:imgProps xmlns:a14="http://schemas.microsoft.com/office/drawing/2010/main">
                  <a14:imgLayer r:embed="rId3">
                    <a14:imgEffect>
                      <a14:sharpenSoften amount="100000"/>
                    </a14:imgEffect>
                    <a14:imgEffect>
                      <a14:saturation sat="0"/>
                    </a14:imgEffect>
                    <a14:imgEffect>
                      <a14:brightnessContrast bright="-20000" contrast="-20000"/>
                    </a14:imgEffect>
                  </a14:imgLayer>
                </a14:imgProps>
              </a:ext>
              <a:ext uri="{28A0092B-C50C-407E-A947-70E740481C1C}">
                <a14:useLocalDpi xmlns:a14="http://schemas.microsoft.com/office/drawing/2010/main" val="0"/>
              </a:ext>
            </a:extLst>
          </a:blip>
          <a:srcRect/>
          <a:stretch>
            <a:fillRect/>
          </a:stretch>
        </p:blipFill>
        <p:spPr bwMode="auto">
          <a:xfrm>
            <a:off x="477852" y="6344160"/>
            <a:ext cx="1046148" cy="40706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2" name="Picture 11"/>
          <p:cNvPicPr>
            <a:picLocks noChangeAspect="1"/>
          </p:cNvPicPr>
          <p:nvPr userDrawn="1"/>
        </p:nvPicPr>
        <p:blipFill>
          <a:blip r:embed="rId4" cstate="print">
            <a:lum bright="70000" contrast="-70000"/>
            <a:extLst>
              <a:ext uri="{28A0092B-C50C-407E-A947-70E740481C1C}">
                <a14:useLocalDpi xmlns:a14="http://schemas.microsoft.com/office/drawing/2010/main" val="0"/>
              </a:ext>
            </a:extLst>
          </a:blip>
          <a:stretch>
            <a:fillRect/>
          </a:stretch>
        </p:blipFill>
        <p:spPr>
          <a:xfrm>
            <a:off x="6778752" y="6109000"/>
            <a:ext cx="2212848" cy="672800"/>
          </a:xfrm>
          <a:prstGeom prst="rect">
            <a:avLst/>
          </a:prstGeom>
        </p:spPr>
      </p:pic>
    </p:spTree>
    <p:extLst>
      <p:ext uri="{BB962C8B-B14F-4D97-AF65-F5344CB8AC3E}">
        <p14:creationId xmlns:p14="http://schemas.microsoft.com/office/powerpoint/2010/main" val="35333520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24600" y="304800"/>
            <a:ext cx="2514600" cy="838200"/>
          </a:xfrm>
        </p:spPr>
        <p:txBody>
          <a:bodyPr anchor="b" anchorCtr="0">
            <a:noAutofit/>
          </a:bodyPr>
          <a:lstStyle>
            <a:lvl1pPr algn="l">
              <a:buNone/>
              <a:defRPr sz="1500" b="1">
                <a:solidFill>
                  <a:schemeClr val="tx1"/>
                </a:solidFill>
                <a:latin typeface="+mn-lt"/>
                <a:ea typeface="+mn-ea"/>
                <a:cs typeface="+mn-cs"/>
              </a:defRPr>
            </a:lvl1pPr>
          </a:lstStyle>
          <a:p>
            <a:r>
              <a:rPr kumimoji="0" lang="en-US" dirty="0"/>
              <a:t>Click to edit Master title style</a:t>
            </a:r>
          </a:p>
        </p:txBody>
      </p:sp>
      <p:sp>
        <p:nvSpPr>
          <p:cNvPr id="3" name="Text Placeholder 2"/>
          <p:cNvSpPr>
            <a:spLocks noGrp="1"/>
          </p:cNvSpPr>
          <p:nvPr>
            <p:ph type="body" idx="2"/>
          </p:nvPr>
        </p:nvSpPr>
        <p:spPr>
          <a:xfrm>
            <a:off x="6324600" y="1219202"/>
            <a:ext cx="2514600" cy="4843463"/>
          </a:xfrm>
        </p:spPr>
        <p:txBody>
          <a:bodyPr/>
          <a:lstStyle>
            <a:lvl1pPr marL="0" indent="0">
              <a:lnSpc>
                <a:spcPts val="1650"/>
              </a:lnSpc>
              <a:spcAft>
                <a:spcPts val="750"/>
              </a:spcAft>
              <a:buNone/>
              <a:defRPr sz="1200">
                <a:solidFill>
                  <a:schemeClr val="tx1"/>
                </a:solidFill>
              </a:defRPr>
            </a:lvl1pPr>
            <a:lvl2pPr>
              <a:buNone/>
              <a:defRPr sz="900"/>
            </a:lvl2pPr>
            <a:lvl3pPr>
              <a:buNone/>
              <a:defRPr sz="750"/>
            </a:lvl3pPr>
            <a:lvl4pPr>
              <a:buNone/>
              <a:defRPr sz="675"/>
            </a:lvl4pPr>
            <a:lvl5pPr>
              <a:buNone/>
              <a:defRPr sz="675"/>
            </a:lvl5pPr>
          </a:lstStyle>
          <a:p>
            <a:pPr lvl="0" eaLnBrk="1" latinLnBrk="0" hangingPunct="1"/>
            <a:r>
              <a:rPr kumimoji="0" lang="en-US" dirty="0"/>
              <a:t>Click to edit Master text styles</a:t>
            </a:r>
          </a:p>
        </p:txBody>
      </p:sp>
      <p:sp>
        <p:nvSpPr>
          <p:cNvPr id="10" name="Straight Connector 9"/>
          <p:cNvSpPr>
            <a:spLocks noChangeShapeType="1"/>
          </p:cNvSpPr>
          <p:nvPr/>
        </p:nvSpPr>
        <p:spPr bwMode="auto">
          <a:xfrm rot="5400000">
            <a:off x="3160645" y="3324225"/>
            <a:ext cx="603504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68580" tIns="34290" rIns="68580" bIns="34290" anchor="t" compatLnSpc="1"/>
          <a:lstStyle/>
          <a:p>
            <a:endParaRPr kumimoji="0" lang="en-US" sz="1350" dirty="0"/>
          </a:p>
        </p:txBody>
      </p:sp>
      <p:sp>
        <p:nvSpPr>
          <p:cNvPr id="12" name="Content Placeholder 11"/>
          <p:cNvSpPr>
            <a:spLocks noGrp="1"/>
          </p:cNvSpPr>
          <p:nvPr>
            <p:ph sz="quarter" idx="1"/>
          </p:nvPr>
        </p:nvSpPr>
        <p:spPr>
          <a:xfrm>
            <a:off x="304800" y="304800"/>
            <a:ext cx="5715000" cy="5715000"/>
          </a:xfrm>
        </p:spPr>
        <p:txBody>
          <a:bodyPr/>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pic>
        <p:nvPicPr>
          <p:cNvPr id="15" name="Picture 2"/>
          <p:cNvPicPr>
            <a:picLocks noChangeAspect="1" noChangeArrowheads="1"/>
          </p:cNvPicPr>
          <p:nvPr userDrawn="1"/>
        </p:nvPicPr>
        <p:blipFill>
          <a:blip r:embed="rId2" cstate="print">
            <a:clrChange>
              <a:clrFrom>
                <a:srgbClr val="BFBFBF"/>
              </a:clrFrom>
              <a:clrTo>
                <a:srgbClr val="BFBFBF">
                  <a:alpha val="0"/>
                </a:srgbClr>
              </a:clrTo>
            </a:clrChange>
            <a:lum bright="70000" contrast="-70000"/>
            <a:extLst>
              <a:ext uri="{BEBA8EAE-BF5A-486C-A8C5-ECC9F3942E4B}">
                <a14:imgProps xmlns:a14="http://schemas.microsoft.com/office/drawing/2010/main">
                  <a14:imgLayer r:embed="rId3">
                    <a14:imgEffect>
                      <a14:sharpenSoften amount="100000"/>
                    </a14:imgEffect>
                    <a14:imgEffect>
                      <a14:saturation sat="0"/>
                    </a14:imgEffect>
                    <a14:imgEffect>
                      <a14:brightnessContrast bright="-20000" contrast="-20000"/>
                    </a14:imgEffect>
                  </a14:imgLayer>
                </a14:imgProps>
              </a:ext>
              <a:ext uri="{28A0092B-C50C-407E-A947-70E740481C1C}">
                <a14:useLocalDpi xmlns:a14="http://schemas.microsoft.com/office/drawing/2010/main" val="0"/>
              </a:ext>
            </a:extLst>
          </a:blip>
          <a:srcRect/>
          <a:stretch>
            <a:fillRect/>
          </a:stretch>
        </p:blipFill>
        <p:spPr bwMode="auto">
          <a:xfrm>
            <a:off x="477852" y="6344160"/>
            <a:ext cx="1046148" cy="40706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7" name="Picture 16"/>
          <p:cNvPicPr>
            <a:picLocks noChangeAspect="1"/>
          </p:cNvPicPr>
          <p:nvPr userDrawn="1"/>
        </p:nvPicPr>
        <p:blipFill>
          <a:blip r:embed="rId4" cstate="print">
            <a:lum bright="70000" contrast="-70000"/>
            <a:extLst>
              <a:ext uri="{28A0092B-C50C-407E-A947-70E740481C1C}">
                <a14:useLocalDpi xmlns:a14="http://schemas.microsoft.com/office/drawing/2010/main" val="0"/>
              </a:ext>
            </a:extLst>
          </a:blip>
          <a:stretch>
            <a:fillRect/>
          </a:stretch>
        </p:blipFill>
        <p:spPr>
          <a:xfrm>
            <a:off x="6778752" y="6109000"/>
            <a:ext cx="2212848" cy="672800"/>
          </a:xfrm>
          <a:prstGeom prst="rect">
            <a:avLst/>
          </a:prstGeom>
        </p:spPr>
      </p:pic>
    </p:spTree>
    <p:extLst>
      <p:ext uri="{BB962C8B-B14F-4D97-AF65-F5344CB8AC3E}">
        <p14:creationId xmlns:p14="http://schemas.microsoft.com/office/powerpoint/2010/main" val="13122309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500856"/>
            <a:ext cx="8229600" cy="674688"/>
          </a:xfrm>
          <a:ln>
            <a:solidFill>
              <a:schemeClr val="accent1"/>
            </a:solidFill>
          </a:ln>
        </p:spPr>
        <p:txBody>
          <a:bodyPr lIns="274320" anchor="ctr">
            <a:noAutofit/>
          </a:bodyPr>
          <a:lstStyle>
            <a:lvl1pPr algn="r">
              <a:buNone/>
              <a:defRPr sz="3300" b="0">
                <a:solidFill>
                  <a:schemeClr val="tx1"/>
                </a:solidFill>
              </a:defRPr>
            </a:lvl1pPr>
          </a:lstStyle>
          <a:p>
            <a:r>
              <a:rPr kumimoji="0" lang="en-US" dirty="0"/>
              <a:t>Click to edit Master title style</a:t>
            </a:r>
          </a:p>
        </p:txBody>
      </p:sp>
      <p:sp>
        <p:nvSpPr>
          <p:cNvPr id="3" name="Picture Placeholder 2"/>
          <p:cNvSpPr>
            <a:spLocks noGrp="1"/>
          </p:cNvSpPr>
          <p:nvPr>
            <p:ph type="pic" idx="1"/>
          </p:nvPr>
        </p:nvSpPr>
        <p:spPr>
          <a:xfrm>
            <a:off x="457200" y="1905000"/>
            <a:ext cx="8229600" cy="4270248"/>
          </a:xfrm>
          <a:solidFill>
            <a:schemeClr val="tx1">
              <a:shade val="50000"/>
            </a:schemeClr>
          </a:solidFill>
          <a:ln>
            <a:noFill/>
          </a:ln>
          <a:effectLst/>
        </p:spPr>
        <p:txBody>
          <a:bodyPr/>
          <a:lstStyle>
            <a:lvl1pPr marL="0" indent="0">
              <a:spcBef>
                <a:spcPts val="450"/>
              </a:spcBef>
              <a:buNone/>
              <a:defRPr sz="2400"/>
            </a:lvl1pPr>
          </a:lstStyle>
          <a:p>
            <a:r>
              <a:rPr kumimoji="0" lang="en-US" dirty="0"/>
              <a:t>Click icon to add picture</a:t>
            </a:r>
          </a:p>
        </p:txBody>
      </p:sp>
      <p:sp>
        <p:nvSpPr>
          <p:cNvPr id="4" name="Text Placeholder 3"/>
          <p:cNvSpPr>
            <a:spLocks noGrp="1"/>
          </p:cNvSpPr>
          <p:nvPr>
            <p:ph type="body" sz="half" idx="2"/>
          </p:nvPr>
        </p:nvSpPr>
        <p:spPr>
          <a:xfrm>
            <a:off x="457200" y="1219200"/>
            <a:ext cx="8229600" cy="533400"/>
          </a:xfrm>
        </p:spPr>
        <p:txBody>
          <a:bodyPr anchor="ctr" anchorCtr="0">
            <a:noAutofit/>
          </a:bodyPr>
          <a:lstStyle>
            <a:lvl1pPr marL="0" indent="0" algn="l">
              <a:buFontTx/>
              <a:buNone/>
              <a:defRPr sz="2400">
                <a:solidFill>
                  <a:schemeClr val="bg1"/>
                </a:solidFill>
              </a:defRPr>
            </a:lvl1pPr>
            <a:lvl2pPr>
              <a:defRPr sz="900"/>
            </a:lvl2pPr>
            <a:lvl3pPr>
              <a:defRPr sz="750"/>
            </a:lvl3pPr>
            <a:lvl4pPr>
              <a:defRPr sz="675"/>
            </a:lvl4pPr>
            <a:lvl5pPr>
              <a:defRPr sz="675"/>
            </a:lvl5pPr>
          </a:lstStyle>
          <a:p>
            <a:pPr lvl="0" eaLnBrk="1" latinLnBrk="0" hangingPunct="1"/>
            <a:r>
              <a:rPr kumimoji="0" lang="en-US" dirty="0"/>
              <a:t>Click to edit Master text styles</a:t>
            </a:r>
          </a:p>
        </p:txBody>
      </p:sp>
      <p:sp>
        <p:nvSpPr>
          <p:cNvPr id="10" name="Rectangle 9"/>
          <p:cNvSpPr/>
          <p:nvPr/>
        </p:nvSpPr>
        <p:spPr>
          <a:xfrm>
            <a:off x="457200" y="500856"/>
            <a:ext cx="182880" cy="685800"/>
          </a:xfrm>
          <a:prstGeom prst="rect">
            <a:avLst/>
          </a:prstGeom>
          <a:solidFill>
            <a:srgbClr val="5E3886"/>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350"/>
          </a:p>
        </p:txBody>
      </p:sp>
    </p:spTree>
    <p:extLst>
      <p:ext uri="{BB962C8B-B14F-4D97-AF65-F5344CB8AC3E}">
        <p14:creationId xmlns:p14="http://schemas.microsoft.com/office/powerpoint/2010/main" val="1691568646"/>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spTree>
    <p:extLst>
      <p:ext uri="{BB962C8B-B14F-4D97-AF65-F5344CB8AC3E}">
        <p14:creationId xmlns:p14="http://schemas.microsoft.com/office/powerpoint/2010/main" val="23118139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0"/>
            <a:ext cx="2057400" cy="5851525"/>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914400" y="274640"/>
            <a:ext cx="5562600" cy="5851525"/>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9" name="Straight Connector 8"/>
          <p:cNvSpPr>
            <a:spLocks noChangeShapeType="1"/>
          </p:cNvSpPr>
          <p:nvPr/>
        </p:nvSpPr>
        <p:spPr bwMode="auto">
          <a:xfrm rot="5400000">
            <a:off x="3629607" y="3201952"/>
            <a:ext cx="585216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68580" tIns="34290" rIns="68580" bIns="34290" anchor="t" compatLnSpc="1"/>
          <a:lstStyle/>
          <a:p>
            <a:endParaRPr kumimoji="0" lang="en-US" sz="1350"/>
          </a:p>
        </p:txBody>
      </p:sp>
      <p:pic>
        <p:nvPicPr>
          <p:cNvPr id="13"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rot="5400000">
            <a:off x="-2394473" y="2957775"/>
            <a:ext cx="5864268"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138226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type="objAndTx">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339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648200" y="1600200"/>
            <a:ext cx="4038600" cy="45339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218"/>
          <p:cNvSpPr>
            <a:spLocks noGrp="1" noChangeArrowheads="1"/>
          </p:cNvSpPr>
          <p:nvPr>
            <p:ph type="sldNum" sz="quarter" idx="10"/>
          </p:nvPr>
        </p:nvSpPr>
        <p:spPr>
          <a:xfrm>
            <a:off x="6251448" y="6556248"/>
            <a:ext cx="588336" cy="228600"/>
          </a:xfrm>
          <a:prstGeom prst="rect">
            <a:avLst/>
          </a:prstGeom>
        </p:spPr>
        <p:txBody>
          <a:bodyPr/>
          <a:lstStyle>
            <a:lvl1pPr>
              <a:defRPr/>
            </a:lvl1pPr>
          </a:lstStyle>
          <a:p>
            <a:pPr>
              <a:defRPr/>
            </a:pPr>
            <a:fld id="{AE7B05DB-FC04-4768-9B1A-64CA06E6BA5A}" type="slidenum">
              <a:rPr lang="en-US"/>
              <a:pPr>
                <a:defRPr/>
              </a:pPr>
              <a:t>‹#›</a:t>
            </a:fld>
            <a:endParaRPr lang="en-US"/>
          </a:p>
        </p:txBody>
      </p:sp>
      <p:sp>
        <p:nvSpPr>
          <p:cNvPr id="6" name="Rectangle 219"/>
          <p:cNvSpPr>
            <a:spLocks noGrp="1" noChangeArrowheads="1"/>
          </p:cNvSpPr>
          <p:nvPr>
            <p:ph type="dt" sz="half" idx="11"/>
          </p:nvPr>
        </p:nvSpPr>
        <p:spPr>
          <a:xfrm>
            <a:off x="457200" y="6243638"/>
            <a:ext cx="2133600" cy="457200"/>
          </a:xfrm>
          <a:prstGeom prst="rect">
            <a:avLst/>
          </a:prstGeom>
        </p:spPr>
        <p:txBody>
          <a:bodyPr/>
          <a:lstStyle>
            <a:lvl1pPr>
              <a:defRPr>
                <a:latin typeface="Arial" charset="0"/>
              </a:defRPr>
            </a:lvl1pPr>
          </a:lstStyle>
          <a:p>
            <a:pPr>
              <a:defRPr/>
            </a:pPr>
            <a:endParaRPr lang="en-US"/>
          </a:p>
        </p:txBody>
      </p:sp>
    </p:spTree>
    <p:extLst>
      <p:ext uri="{BB962C8B-B14F-4D97-AF65-F5344CB8AC3E}">
        <p14:creationId xmlns:p14="http://schemas.microsoft.com/office/powerpoint/2010/main" val="233888766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userDrawn="1">
  <p:cSld name="1_Title and Content">
    <p:spTree>
      <p:nvGrpSpPr>
        <p:cNvPr id="1" name=""/>
        <p:cNvGrpSpPr/>
        <p:nvPr/>
      </p:nvGrpSpPr>
      <p:grpSpPr>
        <a:xfrm>
          <a:off x="0" y="0"/>
          <a:ext cx="0" cy="0"/>
          <a:chOff x="0" y="0"/>
          <a:chExt cx="0" cy="0"/>
        </a:xfrm>
      </p:grpSpPr>
      <p:sp>
        <p:nvSpPr>
          <p:cNvPr id="4" name="Rectangle 3"/>
          <p:cNvSpPr/>
          <p:nvPr userDrawn="1"/>
        </p:nvSpPr>
        <p:spPr>
          <a:xfrm>
            <a:off x="0" y="0"/>
            <a:ext cx="9144000" cy="990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350" dirty="0">
              <a:ln>
                <a:solidFill>
                  <a:schemeClr val="bg1"/>
                </a:solidFill>
              </a:ln>
            </a:endParaRPr>
          </a:p>
        </p:txBody>
      </p:sp>
      <p:sp>
        <p:nvSpPr>
          <p:cNvPr id="5" name="Freeform 4"/>
          <p:cNvSpPr/>
          <p:nvPr userDrawn="1"/>
        </p:nvSpPr>
        <p:spPr>
          <a:xfrm>
            <a:off x="76200" y="6477000"/>
            <a:ext cx="1066800" cy="304800"/>
          </a:xfrm>
          <a:custGeom>
            <a:avLst/>
            <a:gdLst>
              <a:gd name="connsiteX0" fmla="*/ 0 w 1143000"/>
              <a:gd name="connsiteY0" fmla="*/ 0 h 457200"/>
              <a:gd name="connsiteX1" fmla="*/ 1143000 w 1143000"/>
              <a:gd name="connsiteY1" fmla="*/ 0 h 457200"/>
              <a:gd name="connsiteX2" fmla="*/ 1143000 w 1143000"/>
              <a:gd name="connsiteY2" fmla="*/ 457200 h 457200"/>
              <a:gd name="connsiteX3" fmla="*/ 0 w 1143000"/>
              <a:gd name="connsiteY3" fmla="*/ 457200 h 457200"/>
              <a:gd name="connsiteX4" fmla="*/ 0 w 1143000"/>
              <a:gd name="connsiteY4" fmla="*/ 0 h 457200"/>
              <a:gd name="connsiteX0" fmla="*/ 0 w 1828800"/>
              <a:gd name="connsiteY0" fmla="*/ 0 h 457200"/>
              <a:gd name="connsiteX1" fmla="*/ 1143000 w 1828800"/>
              <a:gd name="connsiteY1" fmla="*/ 0 h 457200"/>
              <a:gd name="connsiteX2" fmla="*/ 1828800 w 1828800"/>
              <a:gd name="connsiteY2" fmla="*/ 0 h 457200"/>
              <a:gd name="connsiteX3" fmla="*/ 0 w 1828800"/>
              <a:gd name="connsiteY3" fmla="*/ 457200 h 457200"/>
              <a:gd name="connsiteX4" fmla="*/ 0 w 1828800"/>
              <a:gd name="connsiteY4" fmla="*/ 0 h 457200"/>
              <a:gd name="connsiteX0" fmla="*/ 0 w 1828800"/>
              <a:gd name="connsiteY0" fmla="*/ 0 h 457200"/>
              <a:gd name="connsiteX1" fmla="*/ 1143000 w 1828800"/>
              <a:gd name="connsiteY1" fmla="*/ 0 h 457200"/>
              <a:gd name="connsiteX2" fmla="*/ 1828800 w 1828800"/>
              <a:gd name="connsiteY2" fmla="*/ 0 h 457200"/>
              <a:gd name="connsiteX3" fmla="*/ 1143000 w 1828800"/>
              <a:gd name="connsiteY3" fmla="*/ 457200 h 457200"/>
              <a:gd name="connsiteX4" fmla="*/ 0 w 1828800"/>
              <a:gd name="connsiteY4" fmla="*/ 457200 h 457200"/>
              <a:gd name="connsiteX5" fmla="*/ 0 w 1828800"/>
              <a:gd name="connsiteY5" fmla="*/ 0 h 457200"/>
              <a:gd name="connsiteX0" fmla="*/ 0 w 1828800"/>
              <a:gd name="connsiteY0" fmla="*/ 0 h 457200"/>
              <a:gd name="connsiteX1" fmla="*/ 857250 w 1828800"/>
              <a:gd name="connsiteY1" fmla="*/ 0 h 457200"/>
              <a:gd name="connsiteX2" fmla="*/ 1143000 w 1828800"/>
              <a:gd name="connsiteY2" fmla="*/ 0 h 457200"/>
              <a:gd name="connsiteX3" fmla="*/ 1828800 w 1828800"/>
              <a:gd name="connsiteY3" fmla="*/ 0 h 457200"/>
              <a:gd name="connsiteX4" fmla="*/ 1143000 w 1828800"/>
              <a:gd name="connsiteY4" fmla="*/ 457200 h 457200"/>
              <a:gd name="connsiteX5" fmla="*/ 0 w 1828800"/>
              <a:gd name="connsiteY5" fmla="*/ 457200 h 457200"/>
              <a:gd name="connsiteX6" fmla="*/ 0 w 1828800"/>
              <a:gd name="connsiteY6" fmla="*/ 0 h 45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28800" h="457200">
                <a:moveTo>
                  <a:pt x="0" y="0"/>
                </a:moveTo>
                <a:lnTo>
                  <a:pt x="857250" y="0"/>
                </a:lnTo>
                <a:lnTo>
                  <a:pt x="1143000" y="0"/>
                </a:lnTo>
                <a:lnTo>
                  <a:pt x="1828800" y="0"/>
                </a:lnTo>
                <a:lnTo>
                  <a:pt x="1143000" y="457200"/>
                </a:lnTo>
                <a:lnTo>
                  <a:pt x="0" y="457200"/>
                </a:lnTo>
                <a:lnTo>
                  <a:pt x="0" y="0"/>
                </a:ln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350" dirty="0"/>
          </a:p>
        </p:txBody>
      </p:sp>
      <p:sp>
        <p:nvSpPr>
          <p:cNvPr id="6" name="Slide Number Placeholder 5"/>
          <p:cNvSpPr txBox="1">
            <a:spLocks/>
          </p:cNvSpPr>
          <p:nvPr userDrawn="1"/>
        </p:nvSpPr>
        <p:spPr>
          <a:xfrm>
            <a:off x="6553200" y="6356352"/>
            <a:ext cx="2133600" cy="365125"/>
          </a:xfrm>
          <a:prstGeom prst="rect">
            <a:avLst/>
          </a:prstGeom>
        </p:spPr>
        <p:txBody>
          <a:bodyPr anchor="ctr"/>
          <a:lstStyle>
            <a:lvl1pPr>
              <a:defRPr/>
            </a:lvl1pPr>
          </a:lstStyle>
          <a:p>
            <a:pPr algn="r" fontAlgn="auto">
              <a:spcBef>
                <a:spcPts val="0"/>
              </a:spcBef>
              <a:spcAft>
                <a:spcPts val="0"/>
              </a:spcAft>
              <a:defRPr/>
            </a:pPr>
            <a:endParaRPr lang="en-US" sz="900" dirty="0">
              <a:solidFill>
                <a:schemeClr val="tx1">
                  <a:tint val="75000"/>
                </a:schemeClr>
              </a:solidFill>
              <a:latin typeface="+mn-lt"/>
              <a:cs typeface="+mn-cs"/>
            </a:endParaRPr>
          </a:p>
        </p:txBody>
      </p:sp>
      <p:sp>
        <p:nvSpPr>
          <p:cNvPr id="7" name="Freeform 6"/>
          <p:cNvSpPr/>
          <p:nvPr userDrawn="1"/>
        </p:nvSpPr>
        <p:spPr>
          <a:xfrm>
            <a:off x="76200" y="6248400"/>
            <a:ext cx="1828800" cy="533400"/>
          </a:xfrm>
          <a:custGeom>
            <a:avLst/>
            <a:gdLst>
              <a:gd name="connsiteX0" fmla="*/ 0 w 1143000"/>
              <a:gd name="connsiteY0" fmla="*/ 0 h 457200"/>
              <a:gd name="connsiteX1" fmla="*/ 1143000 w 1143000"/>
              <a:gd name="connsiteY1" fmla="*/ 0 h 457200"/>
              <a:gd name="connsiteX2" fmla="*/ 1143000 w 1143000"/>
              <a:gd name="connsiteY2" fmla="*/ 457200 h 457200"/>
              <a:gd name="connsiteX3" fmla="*/ 0 w 1143000"/>
              <a:gd name="connsiteY3" fmla="*/ 457200 h 457200"/>
              <a:gd name="connsiteX4" fmla="*/ 0 w 1143000"/>
              <a:gd name="connsiteY4" fmla="*/ 0 h 457200"/>
              <a:gd name="connsiteX0" fmla="*/ 0 w 1828800"/>
              <a:gd name="connsiteY0" fmla="*/ 0 h 457200"/>
              <a:gd name="connsiteX1" fmla="*/ 1143000 w 1828800"/>
              <a:gd name="connsiteY1" fmla="*/ 0 h 457200"/>
              <a:gd name="connsiteX2" fmla="*/ 1828800 w 1828800"/>
              <a:gd name="connsiteY2" fmla="*/ 0 h 457200"/>
              <a:gd name="connsiteX3" fmla="*/ 0 w 1828800"/>
              <a:gd name="connsiteY3" fmla="*/ 457200 h 457200"/>
              <a:gd name="connsiteX4" fmla="*/ 0 w 1828800"/>
              <a:gd name="connsiteY4" fmla="*/ 0 h 457200"/>
              <a:gd name="connsiteX0" fmla="*/ 0 w 1828800"/>
              <a:gd name="connsiteY0" fmla="*/ 0 h 457200"/>
              <a:gd name="connsiteX1" fmla="*/ 1143000 w 1828800"/>
              <a:gd name="connsiteY1" fmla="*/ 0 h 457200"/>
              <a:gd name="connsiteX2" fmla="*/ 1828800 w 1828800"/>
              <a:gd name="connsiteY2" fmla="*/ 0 h 457200"/>
              <a:gd name="connsiteX3" fmla="*/ 1143000 w 1828800"/>
              <a:gd name="connsiteY3" fmla="*/ 457200 h 457200"/>
              <a:gd name="connsiteX4" fmla="*/ 0 w 1828800"/>
              <a:gd name="connsiteY4" fmla="*/ 457200 h 457200"/>
              <a:gd name="connsiteX5" fmla="*/ 0 w 1828800"/>
              <a:gd name="connsiteY5" fmla="*/ 0 h 457200"/>
              <a:gd name="connsiteX0" fmla="*/ 0 w 1828800"/>
              <a:gd name="connsiteY0" fmla="*/ 0 h 457200"/>
              <a:gd name="connsiteX1" fmla="*/ 857250 w 1828800"/>
              <a:gd name="connsiteY1" fmla="*/ 0 h 457200"/>
              <a:gd name="connsiteX2" fmla="*/ 1143000 w 1828800"/>
              <a:gd name="connsiteY2" fmla="*/ 0 h 457200"/>
              <a:gd name="connsiteX3" fmla="*/ 1828800 w 1828800"/>
              <a:gd name="connsiteY3" fmla="*/ 0 h 457200"/>
              <a:gd name="connsiteX4" fmla="*/ 1143000 w 1828800"/>
              <a:gd name="connsiteY4" fmla="*/ 457200 h 457200"/>
              <a:gd name="connsiteX5" fmla="*/ 0 w 1828800"/>
              <a:gd name="connsiteY5" fmla="*/ 457200 h 457200"/>
              <a:gd name="connsiteX6" fmla="*/ 0 w 1828800"/>
              <a:gd name="connsiteY6" fmla="*/ 0 h 45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28800" h="457200">
                <a:moveTo>
                  <a:pt x="0" y="0"/>
                </a:moveTo>
                <a:lnTo>
                  <a:pt x="857250" y="0"/>
                </a:lnTo>
                <a:lnTo>
                  <a:pt x="1143000" y="0"/>
                </a:lnTo>
                <a:lnTo>
                  <a:pt x="1828800" y="0"/>
                </a:lnTo>
                <a:lnTo>
                  <a:pt x="1143000" y="457200"/>
                </a:lnTo>
                <a:lnTo>
                  <a:pt x="0" y="457200"/>
                </a:lnTo>
                <a:lnTo>
                  <a:pt x="0" y="0"/>
                </a:ln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350" dirty="0"/>
          </a:p>
        </p:txBody>
      </p:sp>
      <p:pic>
        <p:nvPicPr>
          <p:cNvPr id="8" name="Picture 11" descr="ADA Logo Gray Cropped.jpg"/>
          <p:cNvPicPr>
            <a:picLocks noChangeAspect="1"/>
          </p:cNvPicPr>
          <p:nvPr userDrawn="1"/>
        </p:nvPicPr>
        <p:blipFill>
          <a:blip r:embed="rId2" cstate="print">
            <a:clrChange>
              <a:clrFrom>
                <a:srgbClr val="999A9A"/>
              </a:clrFrom>
              <a:clrTo>
                <a:srgbClr val="999A9A">
                  <a:alpha val="0"/>
                </a:srgbClr>
              </a:clrTo>
            </a:clrChange>
            <a:extLst>
              <a:ext uri="{28A0092B-C50C-407E-A947-70E740481C1C}">
                <a14:useLocalDpi xmlns:a14="http://schemas.microsoft.com/office/drawing/2010/main" val="0"/>
              </a:ext>
            </a:extLst>
          </a:blip>
          <a:srcRect/>
          <a:stretch>
            <a:fillRect/>
          </a:stretch>
        </p:blipFill>
        <p:spPr bwMode="auto">
          <a:xfrm>
            <a:off x="69850" y="6496050"/>
            <a:ext cx="996950" cy="30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9" name="Straight Connector 8"/>
          <p:cNvCxnSpPr/>
          <p:nvPr userDrawn="1"/>
        </p:nvCxnSpPr>
        <p:spPr>
          <a:xfrm>
            <a:off x="0" y="6443663"/>
            <a:ext cx="91440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userDrawn="1"/>
        </p:nvCxnSpPr>
        <p:spPr>
          <a:xfrm>
            <a:off x="-34925" y="1016000"/>
            <a:ext cx="9220200" cy="0"/>
          </a:xfrm>
          <a:prstGeom prst="line">
            <a:avLst/>
          </a:prstGeom>
          <a:ln w="19050">
            <a:solidFill>
              <a:srgbClr val="F8C206"/>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p:nvPr>
        </p:nvSpPr>
        <p:spPr>
          <a:xfrm>
            <a:off x="457200" y="1600201"/>
            <a:ext cx="8229600" cy="2819400"/>
          </a:xfrm>
        </p:spPr>
        <p:txBody>
          <a:bodyPr>
            <a:normAutofit/>
          </a:bodyPr>
          <a:lstStyle>
            <a:lvl1pPr>
              <a:buClr>
                <a:srgbClr val="FFD937"/>
              </a:buClr>
              <a:defRPr sz="2100">
                <a:solidFill>
                  <a:schemeClr val="bg1"/>
                </a:solidFill>
              </a:defRPr>
            </a:lvl1pPr>
            <a:lvl2pPr>
              <a:buClr>
                <a:srgbClr val="FFD937"/>
              </a:buClr>
              <a:defRPr sz="1800">
                <a:solidFill>
                  <a:schemeClr val="bg1"/>
                </a:solidFill>
              </a:defRPr>
            </a:lvl2pPr>
            <a:lvl3pPr>
              <a:buClr>
                <a:srgbClr val="FFD937"/>
              </a:buClr>
              <a:defRPr sz="1500">
                <a:solidFill>
                  <a:schemeClr val="bg1"/>
                </a:solidFill>
              </a:defRPr>
            </a:lvl3pPr>
            <a:lvl4pPr>
              <a:buClr>
                <a:srgbClr val="FFD937"/>
              </a:buClr>
              <a:defRPr sz="2100">
                <a:solidFill>
                  <a:schemeClr val="bg1"/>
                </a:solidFill>
              </a:defRPr>
            </a:lvl4pPr>
            <a:lvl5pPr>
              <a:buClr>
                <a:srgbClr val="FFD937"/>
              </a:buClr>
              <a:defRPr sz="21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Date Placeholder 20"/>
          <p:cNvSpPr>
            <a:spLocks noGrp="1"/>
          </p:cNvSpPr>
          <p:nvPr>
            <p:ph type="dt" sz="half" idx="10"/>
          </p:nvPr>
        </p:nvSpPr>
        <p:spPr>
          <a:xfrm>
            <a:off x="457200" y="6356352"/>
            <a:ext cx="2133600" cy="365125"/>
          </a:xfrm>
          <a:prstGeom prst="rect">
            <a:avLst/>
          </a:prstGeom>
        </p:spPr>
        <p:txBody>
          <a:bodyPr/>
          <a:lstStyle>
            <a:lvl1pPr>
              <a:defRPr/>
            </a:lvl1pPr>
          </a:lstStyle>
          <a:p>
            <a:pPr>
              <a:defRPr/>
            </a:pPr>
            <a:fld id="{E448AC1B-3A32-48D0-AA8C-10C63FDCBCFE}" type="datetimeFigureOut">
              <a:rPr lang="en-US"/>
              <a:pPr>
                <a:defRPr/>
              </a:pPr>
              <a:t>9/5/2026</a:t>
            </a:fld>
            <a:endParaRPr lang="en-US" dirty="0"/>
          </a:p>
        </p:txBody>
      </p:sp>
      <p:sp>
        <p:nvSpPr>
          <p:cNvPr id="12" name="Slide Number Placeholder 21"/>
          <p:cNvSpPr>
            <a:spLocks noGrp="1"/>
          </p:cNvSpPr>
          <p:nvPr>
            <p:ph type="sldNum" sz="quarter" idx="11"/>
          </p:nvPr>
        </p:nvSpPr>
        <p:spPr>
          <a:xfrm>
            <a:off x="6251448" y="6556248"/>
            <a:ext cx="588336" cy="228600"/>
          </a:xfrm>
          <a:prstGeom prst="rect">
            <a:avLst/>
          </a:prstGeom>
        </p:spPr>
        <p:txBody>
          <a:bodyPr/>
          <a:lstStyle>
            <a:lvl1pPr>
              <a:defRPr/>
            </a:lvl1pPr>
          </a:lstStyle>
          <a:p>
            <a:pPr>
              <a:defRPr/>
            </a:pPr>
            <a:fld id="{F4A22B64-D61E-4952-835C-1FC3C20D484A}" type="slidenum">
              <a:rPr lang="en-US"/>
              <a:pPr>
                <a:defRPr/>
              </a:pPr>
              <a:t>‹#›</a:t>
            </a:fld>
            <a:endParaRPr lang="en-US" dirty="0"/>
          </a:p>
        </p:txBody>
      </p:sp>
      <p:sp>
        <p:nvSpPr>
          <p:cNvPr id="13" name="Footer Placeholder 22"/>
          <p:cNvSpPr>
            <a:spLocks noGrp="1"/>
          </p:cNvSpPr>
          <p:nvPr>
            <p:ph type="ftr" sz="quarter" idx="12"/>
          </p:nvPr>
        </p:nvSpPr>
        <p:spPr>
          <a:xfrm>
            <a:off x="3124200" y="6356352"/>
            <a:ext cx="2895600" cy="365125"/>
          </a:xfrm>
          <a:prstGeom prst="rect">
            <a:avLst/>
          </a:prstGeom>
        </p:spPr>
        <p:txBody>
          <a:bodyPr/>
          <a:lstStyle>
            <a:lvl1pPr>
              <a:defRPr/>
            </a:lvl1pPr>
          </a:lstStyle>
          <a:p>
            <a:pPr>
              <a:defRPr/>
            </a:pPr>
            <a:endParaRPr lang="en-US"/>
          </a:p>
        </p:txBody>
      </p:sp>
    </p:spTree>
    <p:extLst>
      <p:ext uri="{BB962C8B-B14F-4D97-AF65-F5344CB8AC3E}">
        <p14:creationId xmlns:p14="http://schemas.microsoft.com/office/powerpoint/2010/main" val="54511464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5614" y="273050"/>
            <a:ext cx="8226425" cy="1143000"/>
          </a:xfrm>
        </p:spPr>
        <p:txBody>
          <a:bodyPr/>
          <a:lstStyle/>
          <a:p>
            <a:r>
              <a:rPr lang="en-US"/>
              <a:t>Click to edit Master title style</a:t>
            </a:r>
          </a:p>
        </p:txBody>
      </p:sp>
      <p:sp>
        <p:nvSpPr>
          <p:cNvPr id="3" name="Text Placeholder 2"/>
          <p:cNvSpPr>
            <a:spLocks noGrp="1"/>
          </p:cNvSpPr>
          <p:nvPr>
            <p:ph type="body" sz="half" idx="1"/>
          </p:nvPr>
        </p:nvSpPr>
        <p:spPr>
          <a:xfrm>
            <a:off x="455614" y="1598613"/>
            <a:ext cx="4037012" cy="44973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5025" y="1598613"/>
            <a:ext cx="4037013" cy="44973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70"/>
          <p:cNvSpPr>
            <a:spLocks noGrp="1" noChangeArrowheads="1"/>
          </p:cNvSpPr>
          <p:nvPr>
            <p:ph type="sldNum" sz="quarter" idx="10"/>
          </p:nvPr>
        </p:nvSpPr>
        <p:spPr>
          <a:xfrm>
            <a:off x="6251448" y="6556248"/>
            <a:ext cx="588336" cy="228600"/>
          </a:xfrm>
          <a:prstGeom prst="rect">
            <a:avLst/>
          </a:prstGeom>
          <a:ln/>
        </p:spPr>
        <p:txBody>
          <a:bodyPr/>
          <a:lstStyle>
            <a:lvl1pPr>
              <a:defRPr/>
            </a:lvl1pPr>
          </a:lstStyle>
          <a:p>
            <a:pPr>
              <a:defRPr/>
            </a:pPr>
            <a:fld id="{114813B1-857E-4D46-BE5D-9A28513CA6BB}" type="slidenum">
              <a:rPr lang="en-US"/>
              <a:pPr>
                <a:defRPr/>
              </a:pPr>
              <a:t>‹#›</a:t>
            </a:fld>
            <a:endParaRPr lang="en-US"/>
          </a:p>
        </p:txBody>
      </p:sp>
    </p:spTree>
    <p:extLst>
      <p:ext uri="{BB962C8B-B14F-4D97-AF65-F5344CB8AC3E}">
        <p14:creationId xmlns:p14="http://schemas.microsoft.com/office/powerpoint/2010/main" val="22927548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219200" y="2971800"/>
            <a:ext cx="6858000" cy="1066800"/>
          </a:xfrm>
        </p:spPr>
        <p:txBody>
          <a:bodyPr anchor="t" anchorCtr="0">
            <a:normAutofit/>
          </a:bodyPr>
          <a:lstStyle>
            <a:lvl1pPr algn="r">
              <a:buNone/>
              <a:defRPr sz="3300" b="0" cap="none" baseline="0">
                <a:solidFill>
                  <a:schemeClr val="tx1"/>
                </a:solidFill>
              </a:defRPr>
            </a:lvl1pPr>
          </a:lstStyle>
          <a:p>
            <a:r>
              <a:rPr kumimoji="0" lang="en-US" dirty="0"/>
              <a:t>Click to edit Master title style</a:t>
            </a:r>
          </a:p>
        </p:txBody>
      </p:sp>
      <p:sp>
        <p:nvSpPr>
          <p:cNvPr id="3" name="Text Placeholder 2"/>
          <p:cNvSpPr>
            <a:spLocks noGrp="1"/>
          </p:cNvSpPr>
          <p:nvPr>
            <p:ph type="body" idx="1"/>
          </p:nvPr>
        </p:nvSpPr>
        <p:spPr>
          <a:xfrm>
            <a:off x="1295400" y="4267200"/>
            <a:ext cx="6781800" cy="1143000"/>
          </a:xfrm>
        </p:spPr>
        <p:txBody>
          <a:bodyPr anchor="t" anchorCtr="0">
            <a:normAutofit/>
          </a:bodyPr>
          <a:lstStyle>
            <a:lvl1pPr marL="0" indent="0" algn="r">
              <a:buNone/>
              <a:defRPr sz="2400">
                <a:solidFill>
                  <a:schemeClr val="bg1"/>
                </a:solidFill>
              </a:defRPr>
            </a:lvl1pPr>
            <a:lvl2pPr>
              <a:buNone/>
              <a:defRPr sz="1350">
                <a:solidFill>
                  <a:schemeClr val="tx1">
                    <a:tint val="75000"/>
                  </a:schemeClr>
                </a:solidFill>
              </a:defRPr>
            </a:lvl2pPr>
            <a:lvl3pPr>
              <a:buNone/>
              <a:defRPr sz="1200">
                <a:solidFill>
                  <a:schemeClr val="tx1">
                    <a:tint val="75000"/>
                  </a:schemeClr>
                </a:solidFill>
              </a:defRPr>
            </a:lvl3pPr>
            <a:lvl4pPr>
              <a:buNone/>
              <a:defRPr sz="1050">
                <a:solidFill>
                  <a:schemeClr val="tx1">
                    <a:tint val="75000"/>
                  </a:schemeClr>
                </a:solidFill>
              </a:defRPr>
            </a:lvl4pPr>
            <a:lvl5pPr>
              <a:buNone/>
              <a:defRPr sz="1050">
                <a:solidFill>
                  <a:schemeClr val="tx1">
                    <a:tint val="75000"/>
                  </a:schemeClr>
                </a:solidFill>
              </a:defRPr>
            </a:lvl5pPr>
          </a:lstStyle>
          <a:p>
            <a:pPr lvl="0" eaLnBrk="1" latinLnBrk="0" hangingPunct="1"/>
            <a:r>
              <a:rPr kumimoji="0" lang="en-US" dirty="0"/>
              <a:t>Click to edit Master text styles</a:t>
            </a:r>
          </a:p>
        </p:txBody>
      </p:sp>
      <p:sp>
        <p:nvSpPr>
          <p:cNvPr id="7" name="Rectangle 6"/>
          <p:cNvSpPr/>
          <p:nvPr/>
        </p:nvSpPr>
        <p:spPr>
          <a:xfrm>
            <a:off x="914400" y="2819400"/>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350"/>
          </a:p>
        </p:txBody>
      </p:sp>
      <p:sp>
        <p:nvSpPr>
          <p:cNvPr id="8" name="Rectangle 7"/>
          <p:cNvSpPr/>
          <p:nvPr/>
        </p:nvSpPr>
        <p:spPr>
          <a:xfrm>
            <a:off x="914400" y="2819400"/>
            <a:ext cx="228600" cy="1280160"/>
          </a:xfrm>
          <a:prstGeom prst="rect">
            <a:avLst/>
          </a:prstGeom>
          <a:solidFill>
            <a:srgbClr val="B1D45A"/>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350"/>
          </a:p>
        </p:txBody>
      </p:sp>
      <p:pic>
        <p:nvPicPr>
          <p:cNvPr id="14" name="Picture 3"/>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03492" y="6291778"/>
            <a:ext cx="8205387"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34663594"/>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clipArtAndTx">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a:t>Click to edit Master title style</a:t>
            </a:r>
          </a:p>
        </p:txBody>
      </p:sp>
      <p:sp>
        <p:nvSpPr>
          <p:cNvPr id="3" name="ClipArt Placeholder 2"/>
          <p:cNvSpPr>
            <a:spLocks noGrp="1"/>
          </p:cNvSpPr>
          <p:nvPr>
            <p:ph type="clipArt" sz="half" idx="1"/>
          </p:nvPr>
        </p:nvSpPr>
        <p:spPr>
          <a:xfrm>
            <a:off x="457200" y="1600202"/>
            <a:ext cx="4038600" cy="4525963"/>
          </a:xfrm>
        </p:spPr>
        <p:txBody>
          <a:bodyPr/>
          <a:lstStyle/>
          <a:p>
            <a:pPr lvl="0"/>
            <a:endParaRPr lang="en-US" noProof="0"/>
          </a:p>
        </p:txBody>
      </p:sp>
      <p:sp>
        <p:nvSpPr>
          <p:cNvPr id="4" name="Text Placeholder 3"/>
          <p:cNvSpPr>
            <a:spLocks noGrp="1"/>
          </p:cNvSpPr>
          <p:nvPr>
            <p:ph type="body" sz="half" idx="2"/>
          </p:nvPr>
        </p:nvSpPr>
        <p:spPr>
          <a:xfrm>
            <a:off x="4648200" y="1600202"/>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2"/>
          <p:cNvSpPr>
            <a:spLocks noGrp="1" noChangeArrowheads="1"/>
          </p:cNvSpPr>
          <p:nvPr>
            <p:ph type="dt" sz="half" idx="10"/>
          </p:nvPr>
        </p:nvSpPr>
        <p:spPr>
          <a:xfrm>
            <a:off x="4245936" y="6557946"/>
            <a:ext cx="2002464" cy="226902"/>
          </a:xfrm>
          <a:prstGeom prst="rect">
            <a:avLst/>
          </a:prstGeom>
          <a:ln/>
        </p:spPr>
        <p:txBody>
          <a:bodyPr/>
          <a:lstStyle>
            <a:lvl1pPr>
              <a:defRPr/>
            </a:lvl1pPr>
          </a:lstStyle>
          <a:p>
            <a:pPr>
              <a:defRPr/>
            </a:pPr>
            <a:endParaRPr lang="en-US"/>
          </a:p>
        </p:txBody>
      </p:sp>
      <p:sp>
        <p:nvSpPr>
          <p:cNvPr id="6" name="Rectangle 3"/>
          <p:cNvSpPr>
            <a:spLocks noGrp="1" noChangeArrowheads="1"/>
          </p:cNvSpPr>
          <p:nvPr>
            <p:ph type="sldNum" sz="quarter" idx="11"/>
          </p:nvPr>
        </p:nvSpPr>
        <p:spPr>
          <a:xfrm>
            <a:off x="6251448" y="6556248"/>
            <a:ext cx="588336" cy="228600"/>
          </a:xfrm>
          <a:prstGeom prst="rect">
            <a:avLst/>
          </a:prstGeom>
          <a:ln/>
        </p:spPr>
        <p:txBody>
          <a:bodyPr/>
          <a:lstStyle>
            <a:lvl1pPr>
              <a:defRPr/>
            </a:lvl1pPr>
          </a:lstStyle>
          <a:p>
            <a:fld id="{5286A851-2DBD-4B06-98C1-8D82009AA052}" type="slidenum">
              <a:rPr lang="en-US"/>
              <a:pPr/>
              <a:t>‹#›</a:t>
            </a:fld>
            <a:endParaRPr lang="en-US"/>
          </a:p>
        </p:txBody>
      </p:sp>
    </p:spTree>
    <p:extLst>
      <p:ext uri="{BB962C8B-B14F-4D97-AF65-F5344CB8AC3E}">
        <p14:creationId xmlns:p14="http://schemas.microsoft.com/office/powerpoint/2010/main" val="204240965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txAndMedia">
  <p:cSld name="Title, Text and Media Clip">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a:t>Click to edit Master title style</a:t>
            </a:r>
          </a:p>
        </p:txBody>
      </p:sp>
      <p:sp>
        <p:nvSpPr>
          <p:cNvPr id="3" name="Text Placeholder 2"/>
          <p:cNvSpPr>
            <a:spLocks noGrp="1"/>
          </p:cNvSpPr>
          <p:nvPr>
            <p:ph type="body" sz="half" idx="1"/>
          </p:nvPr>
        </p:nvSpPr>
        <p:spPr>
          <a:xfrm>
            <a:off x="457200" y="1600200"/>
            <a:ext cx="4038600" cy="45339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Media Placeholder 3"/>
          <p:cNvSpPr>
            <a:spLocks noGrp="1"/>
          </p:cNvSpPr>
          <p:nvPr>
            <p:ph type="media" sz="half" idx="2"/>
          </p:nvPr>
        </p:nvSpPr>
        <p:spPr>
          <a:xfrm>
            <a:off x="4648200" y="1600200"/>
            <a:ext cx="4038600" cy="4533900"/>
          </a:xfrm>
        </p:spPr>
        <p:txBody>
          <a:bodyPr/>
          <a:lstStyle/>
          <a:p>
            <a:pPr lvl="0"/>
            <a:endParaRPr lang="en-US" noProof="0"/>
          </a:p>
        </p:txBody>
      </p:sp>
      <p:sp>
        <p:nvSpPr>
          <p:cNvPr id="5" name="Rectangle 218"/>
          <p:cNvSpPr>
            <a:spLocks noGrp="1" noChangeArrowheads="1"/>
          </p:cNvSpPr>
          <p:nvPr>
            <p:ph type="sldNum" sz="quarter" idx="10"/>
          </p:nvPr>
        </p:nvSpPr>
        <p:spPr>
          <a:xfrm>
            <a:off x="6251448" y="6556248"/>
            <a:ext cx="588336" cy="228600"/>
          </a:xfrm>
          <a:prstGeom prst="rect">
            <a:avLst/>
          </a:prstGeom>
        </p:spPr>
        <p:txBody>
          <a:bodyPr/>
          <a:lstStyle>
            <a:lvl1pPr>
              <a:defRPr/>
            </a:lvl1pPr>
          </a:lstStyle>
          <a:p>
            <a:pPr>
              <a:defRPr/>
            </a:pPr>
            <a:fld id="{D37BA7FA-DEB3-4EB5-A868-60568F930B69}" type="slidenum">
              <a:rPr lang="en-US"/>
              <a:pPr>
                <a:defRPr/>
              </a:pPr>
              <a:t>‹#›</a:t>
            </a:fld>
            <a:endParaRPr lang="en-US"/>
          </a:p>
        </p:txBody>
      </p:sp>
      <p:sp>
        <p:nvSpPr>
          <p:cNvPr id="6" name="Rectangle 219"/>
          <p:cNvSpPr>
            <a:spLocks noGrp="1" noChangeArrowheads="1"/>
          </p:cNvSpPr>
          <p:nvPr>
            <p:ph type="dt" sz="half" idx="11"/>
          </p:nvPr>
        </p:nvSpPr>
        <p:spPr>
          <a:xfrm>
            <a:off x="457200" y="6243638"/>
            <a:ext cx="2133600" cy="457200"/>
          </a:xfrm>
          <a:prstGeom prst="rect">
            <a:avLst/>
          </a:prstGeom>
        </p:spPr>
        <p:txBody>
          <a:bodyPr/>
          <a:lstStyle>
            <a:lvl1pPr>
              <a:defRPr>
                <a:latin typeface="Arial" charset="0"/>
              </a:defRPr>
            </a:lvl1pPr>
          </a:lstStyle>
          <a:p>
            <a:pPr>
              <a:defRPr/>
            </a:pPr>
            <a:endParaRPr lang="en-US"/>
          </a:p>
        </p:txBody>
      </p:sp>
    </p:spTree>
    <p:extLst>
      <p:ext uri="{BB962C8B-B14F-4D97-AF65-F5344CB8AC3E}">
        <p14:creationId xmlns:p14="http://schemas.microsoft.com/office/powerpoint/2010/main" val="96442547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7" name="Title 1"/>
          <p:cNvSpPr>
            <a:spLocks noGrp="1"/>
          </p:cNvSpPr>
          <p:nvPr>
            <p:ph type="title"/>
          </p:nvPr>
        </p:nvSpPr>
        <p:spPr>
          <a:xfrm>
            <a:off x="457200" y="953526"/>
            <a:ext cx="8229600" cy="862606"/>
          </a:xfrm>
        </p:spPr>
        <p:txBody>
          <a:bodyPr/>
          <a:lstStyle>
            <a:lvl1pPr>
              <a:defRPr b="0">
                <a:solidFill>
                  <a:srgbClr val="002060"/>
                </a:solidFill>
              </a:defRPr>
            </a:lvl1pPr>
          </a:lstStyle>
          <a:p>
            <a:r>
              <a:rPr lang="en-US"/>
              <a:t>Click to edit Master title style</a:t>
            </a:r>
            <a:endParaRPr lang="en-US" dirty="0"/>
          </a:p>
        </p:txBody>
      </p:sp>
      <p:sp>
        <p:nvSpPr>
          <p:cNvPr id="8" name="Content Placeholder 2"/>
          <p:cNvSpPr>
            <a:spLocks noGrp="1"/>
          </p:cNvSpPr>
          <p:nvPr>
            <p:ph idx="1"/>
          </p:nvPr>
        </p:nvSpPr>
        <p:spPr>
          <a:xfrm>
            <a:off x="457200" y="1828800"/>
            <a:ext cx="8229600" cy="4572000"/>
          </a:xfrm>
        </p:spPr>
        <p:txBody>
          <a:bodyPr/>
          <a:lstStyle>
            <a:lvl1pPr>
              <a:buClrTx/>
              <a:defRPr>
                <a:solidFill>
                  <a:srgbClr val="002060"/>
                </a:solidFill>
                <a:latin typeface="+mj-lt"/>
              </a:defRPr>
            </a:lvl1pPr>
            <a:lvl2pPr>
              <a:buClr>
                <a:srgbClr val="0070C0"/>
              </a:buClr>
              <a:defRPr>
                <a:solidFill>
                  <a:srgbClr val="0070C0"/>
                </a:solidFill>
                <a:latin typeface="+mj-lt"/>
              </a:defRPr>
            </a:lvl2pPr>
            <a:lvl3pPr>
              <a:buClr>
                <a:srgbClr val="002060"/>
              </a:buClr>
              <a:buFont typeface="Trebuchet MS" pitchFamily="34" charset="0"/>
              <a:buChar char="—"/>
              <a:defRPr>
                <a:solidFill>
                  <a:srgbClr val="002060"/>
                </a:solidFill>
                <a:latin typeface="+mj-lt"/>
              </a:defRPr>
            </a:lvl3pPr>
            <a:lvl4pPr>
              <a:buClrTx/>
              <a:defRPr>
                <a:solidFill>
                  <a:srgbClr val="0070C0"/>
                </a:solidFill>
                <a:latin typeface="+mj-lt"/>
              </a:defRPr>
            </a:lvl4pPr>
            <a:lvl5pPr>
              <a:buClr>
                <a:srgbClr val="002060"/>
              </a:buClr>
              <a:defRPr>
                <a:solidFill>
                  <a:srgbClr val="002060"/>
                </a:solidFill>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Text Placeholder 18"/>
          <p:cNvSpPr>
            <a:spLocks noGrp="1"/>
          </p:cNvSpPr>
          <p:nvPr>
            <p:ph type="body" sz="quarter" idx="10" hasCustomPrompt="1"/>
          </p:nvPr>
        </p:nvSpPr>
        <p:spPr>
          <a:xfrm>
            <a:off x="916517" y="6553200"/>
            <a:ext cx="8229600" cy="304800"/>
          </a:xfrm>
        </p:spPr>
        <p:txBody>
          <a:bodyPr>
            <a:noAutofit/>
          </a:bodyPr>
          <a:lstStyle>
            <a:lvl1pPr marL="0" indent="0" algn="r">
              <a:buNone/>
              <a:defRPr sz="1200" baseline="0">
                <a:latin typeface="+mn-lt"/>
                <a:cs typeface="Arial" pitchFamily="34" charset="0"/>
              </a:defRPr>
            </a:lvl1pPr>
            <a:lvl2pPr marL="342900" indent="0" algn="r">
              <a:buNone/>
              <a:defRPr sz="1200">
                <a:latin typeface="Arial" pitchFamily="34" charset="0"/>
                <a:cs typeface="Arial" pitchFamily="34" charset="0"/>
              </a:defRPr>
            </a:lvl2pPr>
            <a:lvl3pPr marL="685800" indent="0" algn="r">
              <a:buNone/>
              <a:defRPr sz="1200">
                <a:latin typeface="Arial" pitchFamily="34" charset="0"/>
                <a:cs typeface="Arial" pitchFamily="34" charset="0"/>
              </a:defRPr>
            </a:lvl3pPr>
            <a:lvl4pPr marL="1028700" indent="0" algn="r">
              <a:buNone/>
              <a:defRPr sz="1200">
                <a:latin typeface="Arial" pitchFamily="34" charset="0"/>
                <a:cs typeface="Arial" pitchFamily="34" charset="0"/>
              </a:defRPr>
            </a:lvl4pPr>
            <a:lvl5pPr marL="1371600" indent="0" algn="r">
              <a:buNone/>
              <a:defRPr sz="1200">
                <a:latin typeface="Arial" pitchFamily="34" charset="0"/>
                <a:cs typeface="Arial" pitchFamily="34" charset="0"/>
              </a:defRPr>
            </a:lvl5pPr>
          </a:lstStyle>
          <a:p>
            <a:pPr lvl="0"/>
            <a:r>
              <a:rPr lang="en-US" dirty="0"/>
              <a:t>Click to add reference</a:t>
            </a:r>
          </a:p>
        </p:txBody>
      </p:sp>
      <p:grpSp>
        <p:nvGrpSpPr>
          <p:cNvPr id="14" name="Group 13"/>
          <p:cNvGrpSpPr/>
          <p:nvPr userDrawn="1"/>
        </p:nvGrpSpPr>
        <p:grpSpPr>
          <a:xfrm>
            <a:off x="3" y="-1"/>
            <a:ext cx="6743698" cy="811037"/>
            <a:chOff x="0" y="-1"/>
            <a:chExt cx="7391399" cy="609601"/>
          </a:xfrm>
        </p:grpSpPr>
        <p:sp>
          <p:nvSpPr>
            <p:cNvPr id="16" name="Rectangle 15"/>
            <p:cNvSpPr/>
            <p:nvPr userDrawn="1"/>
          </p:nvSpPr>
          <p:spPr>
            <a:xfrm>
              <a:off x="0" y="459491"/>
              <a:ext cx="7391399" cy="150109"/>
            </a:xfrm>
            <a:prstGeom prst="rect">
              <a:avLst/>
            </a:prstGeom>
            <a:solidFill>
              <a:schemeClr val="accent3">
                <a:lumMod val="40000"/>
                <a:lumOff val="60000"/>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sz="1350" dirty="0"/>
            </a:p>
          </p:txBody>
        </p:sp>
        <p:sp>
          <p:nvSpPr>
            <p:cNvPr id="17" name="Rectangle 16"/>
            <p:cNvSpPr/>
            <p:nvPr userDrawn="1"/>
          </p:nvSpPr>
          <p:spPr>
            <a:xfrm>
              <a:off x="0" y="277618"/>
              <a:ext cx="7391399" cy="179582"/>
            </a:xfrm>
            <a:prstGeom prst="rect">
              <a:avLst/>
            </a:prstGeom>
            <a:solidFill>
              <a:schemeClr val="accent3">
                <a:lumMod val="60000"/>
                <a:lumOff val="4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sz="1350" dirty="0"/>
            </a:p>
          </p:txBody>
        </p:sp>
        <p:sp>
          <p:nvSpPr>
            <p:cNvPr id="18" name="Rectangle 17"/>
            <p:cNvSpPr/>
            <p:nvPr userDrawn="1"/>
          </p:nvSpPr>
          <p:spPr>
            <a:xfrm>
              <a:off x="0" y="-1"/>
              <a:ext cx="7391399" cy="277619"/>
            </a:xfrm>
            <a:prstGeom prst="rect">
              <a:avLst/>
            </a:prstGeom>
            <a:solidFill>
              <a:srgbClr val="0070C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sz="1350" dirty="0"/>
            </a:p>
          </p:txBody>
        </p:sp>
      </p:grpSp>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943851" y="87340"/>
            <a:ext cx="914399" cy="894409"/>
          </a:xfrm>
          <a:prstGeom prst="rect">
            <a:avLst/>
          </a:prstGeom>
        </p:spPr>
      </p:pic>
      <p:pic>
        <p:nvPicPr>
          <p:cNvPr id="13" name="Picture 12"/>
          <p:cNvPicPr/>
          <p:nvPr userDrawn="1"/>
        </p:nvPicPr>
        <p:blipFill rotWithShape="1">
          <a:blip r:embed="rId3">
            <a:extLst>
              <a:ext uri="{28A0092B-C50C-407E-A947-70E740481C1C}">
                <a14:useLocalDpi xmlns:a14="http://schemas.microsoft.com/office/drawing/2010/main" val="0"/>
              </a:ext>
            </a:extLst>
          </a:blip>
          <a:srcRect t="20445" b="24444"/>
          <a:stretch/>
        </p:blipFill>
        <p:spPr bwMode="auto">
          <a:xfrm>
            <a:off x="6866466" y="225779"/>
            <a:ext cx="999067" cy="620889"/>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00573738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Content Only w reference">
    <p:spTree>
      <p:nvGrpSpPr>
        <p:cNvPr id="1" name=""/>
        <p:cNvGrpSpPr/>
        <p:nvPr/>
      </p:nvGrpSpPr>
      <p:grpSpPr>
        <a:xfrm>
          <a:off x="0" y="0"/>
          <a:ext cx="0" cy="0"/>
          <a:chOff x="0" y="0"/>
          <a:chExt cx="0" cy="0"/>
        </a:xfrm>
      </p:grpSpPr>
      <p:sp>
        <p:nvSpPr>
          <p:cNvPr id="4" name="Title 1"/>
          <p:cNvSpPr>
            <a:spLocks noGrp="1"/>
          </p:cNvSpPr>
          <p:nvPr>
            <p:ph type="title"/>
          </p:nvPr>
        </p:nvSpPr>
        <p:spPr>
          <a:xfrm>
            <a:off x="539752" y="132516"/>
            <a:ext cx="8064500" cy="828675"/>
          </a:xfrm>
          <a:prstGeom prst="rect">
            <a:avLst/>
          </a:prstGeom>
        </p:spPr>
        <p:txBody>
          <a:bodyPr lIns="0" tIns="0" rIns="0" bIns="0" anchor="ctr" anchorCtr="0">
            <a:normAutofit/>
          </a:bodyPr>
          <a:lstStyle>
            <a:lvl1pPr>
              <a:lnSpc>
                <a:spcPct val="90000"/>
              </a:lnSpc>
              <a:defRPr/>
            </a:lvl1pPr>
          </a:lstStyle>
          <a:p>
            <a:r>
              <a:rPr lang="en-US"/>
              <a:t>Click to edit Master title style</a:t>
            </a:r>
          </a:p>
        </p:txBody>
      </p:sp>
      <p:sp>
        <p:nvSpPr>
          <p:cNvPr id="6" name="Content Placeholder 4"/>
          <p:cNvSpPr>
            <a:spLocks noGrp="1"/>
          </p:cNvSpPr>
          <p:nvPr>
            <p:ph sz="quarter" idx="11"/>
          </p:nvPr>
        </p:nvSpPr>
        <p:spPr>
          <a:xfrm>
            <a:off x="539752" y="1274618"/>
            <a:ext cx="8064500" cy="5065222"/>
          </a:xfrm>
          <a:prstGeom prst="rect">
            <a:avLst/>
          </a:prstGeom>
        </p:spPr>
        <p:txBody>
          <a:bodyPr/>
          <a:lstStyle>
            <a:lvl1pPr>
              <a:spcBef>
                <a:spcPts val="900"/>
              </a:spcBef>
              <a:spcAft>
                <a:spcPts val="900"/>
              </a:spcAft>
              <a:defRPr/>
            </a:lvl1pPr>
            <a:lvl2pPr marL="189000" indent="-189000">
              <a:defRPr/>
            </a:lvl2pPr>
            <a:lvl3pPr marL="378000" indent="-189000">
              <a:defRPr/>
            </a:lvl3pPr>
            <a:lvl4pPr marL="567000" indent="-189000">
              <a:defRPr/>
            </a:lvl4pPr>
            <a:lvl5pPr marL="756000" indent="-18900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3">
            <a:extLst>
              <a:ext uri="{FF2B5EF4-FFF2-40B4-BE49-F238E27FC236}">
                <a16:creationId xmlns:a16="http://schemas.microsoft.com/office/drawing/2014/main" id="{E670ADA5-D249-DF4E-9628-0C44C2A9CE12}"/>
              </a:ext>
            </a:extLst>
          </p:cNvPr>
          <p:cNvSpPr>
            <a:spLocks noGrp="1"/>
          </p:cNvSpPr>
          <p:nvPr>
            <p:ph type="body" sz="quarter" idx="14" hasCustomPrompt="1"/>
          </p:nvPr>
        </p:nvSpPr>
        <p:spPr>
          <a:xfrm>
            <a:off x="1" y="6485507"/>
            <a:ext cx="9143999" cy="236013"/>
          </a:xfrm>
          <a:noFill/>
        </p:spPr>
        <p:txBody>
          <a:bodyPr wrap="square" lIns="180000" tIns="36000" rIns="180000" bIns="72000" anchor="b" anchorCtr="0">
            <a:spAutoFit/>
          </a:bodyPr>
          <a:lstStyle>
            <a:lvl1pPr>
              <a:lnSpc>
                <a:spcPct val="100000"/>
              </a:lnSpc>
              <a:spcAft>
                <a:spcPts val="450"/>
              </a:spcAft>
              <a:defRPr sz="825" b="0" i="0"/>
            </a:lvl1pPr>
          </a:lstStyle>
          <a:p>
            <a:pPr lvl="0"/>
            <a:r>
              <a:rPr lang="en-US"/>
              <a:t>Reference</a:t>
            </a:r>
          </a:p>
        </p:txBody>
      </p:sp>
    </p:spTree>
    <p:extLst>
      <p:ext uri="{BB962C8B-B14F-4D97-AF65-F5344CB8AC3E}">
        <p14:creationId xmlns:p14="http://schemas.microsoft.com/office/powerpoint/2010/main" val="919820191"/>
      </p:ext>
    </p:extLst>
  </p:cSld>
  <p:clrMapOvr>
    <a:masterClrMapping/>
  </p:clrMapOvr>
  <p:extLst>
    <p:ext uri="{DCECCB84-F9BA-43D5-87BE-67443E8EF086}">
      <p15:sldGuideLst xmlns:p15="http://schemas.microsoft.com/office/powerpoint/2012/main"/>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1_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Footer Placeholder 4">
            <a:extLst>
              <a:ext uri="{FF2B5EF4-FFF2-40B4-BE49-F238E27FC236}">
                <a16:creationId xmlns:a16="http://schemas.microsoft.com/office/drawing/2014/main" id="{95D07A2B-DC21-E94C-A3E4-C9F19ED7E2A2}"/>
              </a:ext>
            </a:extLst>
          </p:cNvPr>
          <p:cNvSpPr>
            <a:spLocks noGrp="1"/>
          </p:cNvSpPr>
          <p:nvPr>
            <p:ph type="ftr" sz="quarter" idx="14"/>
          </p:nvPr>
        </p:nvSpPr>
        <p:spPr>
          <a:xfrm>
            <a:off x="4821153" y="6396386"/>
            <a:ext cx="3731491" cy="338602"/>
          </a:xfrm>
          <a:prstGeom prst="rect">
            <a:avLst/>
          </a:prstGeom>
        </p:spPr>
        <p:txBody>
          <a:bodyPr/>
          <a:lstStyle>
            <a:lvl1pPr algn="r">
              <a:defRPr lang="en-US" sz="675" b="0" i="1" smtClean="0">
                <a:solidFill>
                  <a:srgbClr val="747476"/>
                </a:solidFill>
                <a:effectLst/>
                <a:latin typeface="Calibri" panose="020F0502020204030204" pitchFamily="34" charset="0"/>
                <a:cs typeface="Calibri" panose="020F0502020204030204" pitchFamily="34" charset="0"/>
              </a:defRPr>
            </a:lvl1pPr>
          </a:lstStyle>
          <a:p>
            <a:r>
              <a:rPr lang="en-US"/>
              <a:t>Copyright 2023 DC Health | Government of the District of Columbia</a:t>
            </a:r>
          </a:p>
        </p:txBody>
      </p:sp>
      <p:sp>
        <p:nvSpPr>
          <p:cNvPr id="3" name="Slide Number Placeholder 5">
            <a:extLst>
              <a:ext uri="{FF2B5EF4-FFF2-40B4-BE49-F238E27FC236}">
                <a16:creationId xmlns:a16="http://schemas.microsoft.com/office/drawing/2014/main" id="{A29BD921-9CBA-3C48-8EE6-F467A320FA47}"/>
              </a:ext>
            </a:extLst>
          </p:cNvPr>
          <p:cNvSpPr>
            <a:spLocks noGrp="1"/>
          </p:cNvSpPr>
          <p:nvPr>
            <p:ph type="sldNum" sz="quarter" idx="15"/>
          </p:nvPr>
        </p:nvSpPr>
        <p:spPr>
          <a:xfrm>
            <a:off x="8579660" y="6323740"/>
            <a:ext cx="518160" cy="365125"/>
          </a:xfrm>
          <a:prstGeom prst="rect">
            <a:avLst/>
          </a:prstGeom>
        </p:spPr>
        <p:txBody>
          <a:bodyPr/>
          <a:lstStyle>
            <a:lvl1pPr algn="ctr">
              <a:defRPr sz="600" b="0" i="0">
                <a:solidFill>
                  <a:srgbClr val="747476"/>
                </a:solidFill>
                <a:latin typeface="Calibri" panose="020F0502020204030204" pitchFamily="34" charset="0"/>
                <a:ea typeface="Calibri" panose="020F0502020204030204" pitchFamily="34" charset="0"/>
                <a:cs typeface="Calibri" panose="020F0502020204030204" pitchFamily="34" charset="0"/>
              </a:defRPr>
            </a:lvl1pPr>
          </a:lstStyle>
          <a:p>
            <a:fld id="{7F4E9268-1612-8141-A5F6-8C1073305412}" type="slidenum">
              <a:rPr lang="en-US" smtClean="0"/>
              <a:pPr/>
              <a:t>‹#›</a:t>
            </a:fld>
            <a:endParaRPr lang="en-US"/>
          </a:p>
        </p:txBody>
      </p:sp>
      <p:sp>
        <p:nvSpPr>
          <p:cNvPr id="11" name="Content Placeholder 10">
            <a:extLst>
              <a:ext uri="{FF2B5EF4-FFF2-40B4-BE49-F238E27FC236}">
                <a16:creationId xmlns:a16="http://schemas.microsoft.com/office/drawing/2014/main" id="{2359D89A-158B-0849-8F08-B83F627DC38F}"/>
              </a:ext>
            </a:extLst>
          </p:cNvPr>
          <p:cNvSpPr>
            <a:spLocks noGrp="1"/>
          </p:cNvSpPr>
          <p:nvPr>
            <p:ph sz="quarter" idx="16"/>
          </p:nvPr>
        </p:nvSpPr>
        <p:spPr>
          <a:xfrm>
            <a:off x="1370401" y="1335371"/>
            <a:ext cx="7135812" cy="4487862"/>
          </a:xfrm>
          <a:prstGeom prst="rect">
            <a:avLst/>
          </a:prstGeom>
        </p:spPr>
        <p:txBody>
          <a:bodyPr/>
          <a:lstStyle>
            <a:lvl1pPr>
              <a:spcBef>
                <a:spcPts val="450"/>
              </a:spcBef>
              <a:spcAft>
                <a:spcPts val="450"/>
              </a:spcAft>
              <a:buClr>
                <a:srgbClr val="791214"/>
              </a:buClr>
              <a:defRPr sz="1800" b="0" i="0">
                <a:solidFill>
                  <a:srgbClr val="55595D"/>
                </a:solidFill>
                <a:latin typeface="Calibri" panose="020F0502020204030204" pitchFamily="34" charset="0"/>
                <a:cs typeface="Calibri" panose="020F0502020204030204" pitchFamily="34" charset="0"/>
              </a:defRPr>
            </a:lvl1pPr>
            <a:lvl2pPr>
              <a:spcBef>
                <a:spcPts val="450"/>
              </a:spcBef>
              <a:spcAft>
                <a:spcPts val="450"/>
              </a:spcAft>
              <a:buFont typeface="Monaco" pitchFamily="2" charset="77"/>
              <a:buChar char="⎼"/>
              <a:defRPr sz="1350" b="0" i="0">
                <a:solidFill>
                  <a:srgbClr val="55595D"/>
                </a:solidFill>
                <a:latin typeface="Calibri" panose="020F0502020204030204" pitchFamily="34" charset="0"/>
                <a:cs typeface="Calibri" panose="020F0502020204030204" pitchFamily="34" charset="0"/>
              </a:defRPr>
            </a:lvl2pPr>
            <a:lvl3pPr>
              <a:spcBef>
                <a:spcPts val="450"/>
              </a:spcBef>
              <a:spcAft>
                <a:spcPts val="450"/>
              </a:spcAft>
              <a:buFont typeface="Courier New" panose="02070309020205020404" pitchFamily="49" charset="0"/>
              <a:buChar char="o"/>
              <a:defRPr sz="1200" b="0" i="0">
                <a:solidFill>
                  <a:srgbClr val="55595D"/>
                </a:solidFill>
                <a:latin typeface="Calibri" panose="020F0502020204030204" pitchFamily="34" charset="0"/>
                <a:cs typeface="Calibri" panose="020F0502020204030204" pitchFamily="34" charset="0"/>
              </a:defRPr>
            </a:lvl3pPr>
            <a:lvl4pPr>
              <a:defRPr>
                <a:solidFill>
                  <a:srgbClr val="55595D"/>
                </a:solidFill>
              </a:defRPr>
            </a:lvl4pPr>
            <a:lvl5pPr>
              <a:defRPr>
                <a:solidFill>
                  <a:srgbClr val="55595D"/>
                </a:solidFill>
              </a:defRPr>
            </a:lvl5pPr>
          </a:lstStyle>
          <a:p>
            <a:pPr lvl="0"/>
            <a:r>
              <a:rPr lang="en-US"/>
              <a:t>Click to edit Master text styles</a:t>
            </a:r>
          </a:p>
          <a:p>
            <a:pPr lvl="1"/>
            <a:r>
              <a:rPr lang="en-US"/>
              <a:t>Second level</a:t>
            </a:r>
          </a:p>
          <a:p>
            <a:pPr lvl="2"/>
            <a:r>
              <a:rPr lang="en-US"/>
              <a:t>Third level</a:t>
            </a:r>
          </a:p>
        </p:txBody>
      </p:sp>
      <p:sp>
        <p:nvSpPr>
          <p:cNvPr id="12" name="Text Placeholder 5">
            <a:extLst>
              <a:ext uri="{FF2B5EF4-FFF2-40B4-BE49-F238E27FC236}">
                <a16:creationId xmlns:a16="http://schemas.microsoft.com/office/drawing/2014/main" id="{5E85BA74-E469-334B-8BFC-1323569FC9D3}"/>
              </a:ext>
            </a:extLst>
          </p:cNvPr>
          <p:cNvSpPr>
            <a:spLocks noGrp="1"/>
          </p:cNvSpPr>
          <p:nvPr>
            <p:ph type="body" sz="quarter" idx="10" hasCustomPrompt="1"/>
          </p:nvPr>
        </p:nvSpPr>
        <p:spPr>
          <a:xfrm>
            <a:off x="1370401" y="577902"/>
            <a:ext cx="7135812" cy="563563"/>
          </a:xfrm>
          <a:prstGeom prst="rect">
            <a:avLst/>
          </a:prstGeom>
        </p:spPr>
        <p:txBody>
          <a:bodyPr/>
          <a:lstStyle>
            <a:lvl1pPr marL="5954" indent="-5954">
              <a:buNone/>
              <a:tabLst/>
              <a:defRPr sz="2400" b="1">
                <a:solidFill>
                  <a:srgbClr val="002B3A"/>
                </a:solidFill>
              </a:defRPr>
            </a:lvl1pPr>
          </a:lstStyle>
          <a:p>
            <a:pPr lvl="0"/>
            <a:r>
              <a:rPr lang="en-US"/>
              <a:t>INSERT TITLE</a:t>
            </a:r>
          </a:p>
        </p:txBody>
      </p:sp>
      <p:pic>
        <p:nvPicPr>
          <p:cNvPr id="7" name="Picture 6">
            <a:extLst>
              <a:ext uri="{FF2B5EF4-FFF2-40B4-BE49-F238E27FC236}">
                <a16:creationId xmlns:a16="http://schemas.microsoft.com/office/drawing/2014/main" id="{74357AFA-52A1-B94F-8371-DB6BE87D2ADC}"/>
              </a:ext>
            </a:extLst>
          </p:cNvPr>
          <p:cNvPicPr>
            <a:picLocks noChangeAspect="1"/>
          </p:cNvPicPr>
          <p:nvPr userDrawn="1"/>
        </p:nvPicPr>
        <p:blipFill>
          <a:blip r:embed="rId3"/>
          <a:srcRect/>
          <a:stretch/>
        </p:blipFill>
        <p:spPr>
          <a:xfrm>
            <a:off x="1370401" y="6191147"/>
            <a:ext cx="1271153" cy="390761"/>
          </a:xfrm>
          <a:prstGeom prst="rect">
            <a:avLst/>
          </a:prstGeom>
        </p:spPr>
      </p:pic>
    </p:spTree>
    <p:extLst>
      <p:ext uri="{BB962C8B-B14F-4D97-AF65-F5344CB8AC3E}">
        <p14:creationId xmlns:p14="http://schemas.microsoft.com/office/powerpoint/2010/main" val="124435744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type="txAndTwoObj">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5616" y="273050"/>
            <a:ext cx="8226425" cy="1143000"/>
          </a:xfrm>
        </p:spPr>
        <p:txBody>
          <a:bodyPr/>
          <a:lstStyle/>
          <a:p>
            <a:r>
              <a:rPr lang="en-US"/>
              <a:t>Click to edit Master title style</a:t>
            </a:r>
          </a:p>
        </p:txBody>
      </p:sp>
      <p:sp>
        <p:nvSpPr>
          <p:cNvPr id="3" name="Text Placeholder 2"/>
          <p:cNvSpPr>
            <a:spLocks noGrp="1"/>
          </p:cNvSpPr>
          <p:nvPr>
            <p:ph type="body" sz="half" idx="1"/>
          </p:nvPr>
        </p:nvSpPr>
        <p:spPr>
          <a:xfrm>
            <a:off x="455614" y="1598613"/>
            <a:ext cx="4037012" cy="44973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645025" y="1598613"/>
            <a:ext cx="4037013" cy="21717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Content Placeholder 4"/>
          <p:cNvSpPr>
            <a:spLocks noGrp="1"/>
          </p:cNvSpPr>
          <p:nvPr>
            <p:ph sz="quarter" idx="3"/>
          </p:nvPr>
        </p:nvSpPr>
        <p:spPr>
          <a:xfrm>
            <a:off x="4645025" y="3922719"/>
            <a:ext cx="4037013" cy="2173287"/>
          </a:xfrm>
        </p:spPr>
        <p:txBody>
          <a:bodyPr/>
          <a:lstStyle/>
          <a:p>
            <a:pPr lvl="4"/>
            <a:r>
              <a:rPr lang="en-US" dirty="0"/>
              <a:t>Click to edit Master text styles</a:t>
            </a:r>
          </a:p>
          <a:p>
            <a:pPr lvl="5"/>
            <a:r>
              <a:rPr lang="en-US" dirty="0"/>
              <a:t>Second level</a:t>
            </a:r>
          </a:p>
          <a:p>
            <a:pPr lvl="6"/>
            <a:r>
              <a:rPr lang="en-US" dirty="0"/>
              <a:t>Third level</a:t>
            </a:r>
          </a:p>
          <a:p>
            <a:pPr lvl="7"/>
            <a:r>
              <a:rPr lang="en-US" dirty="0"/>
              <a:t>Fourth level</a:t>
            </a:r>
          </a:p>
          <a:p>
            <a:pPr lvl="8"/>
            <a:r>
              <a:rPr lang="en-US" dirty="0"/>
              <a:t>Fifth level</a:t>
            </a:r>
          </a:p>
        </p:txBody>
      </p:sp>
      <p:sp>
        <p:nvSpPr>
          <p:cNvPr id="6" name="Rectangle 70"/>
          <p:cNvSpPr>
            <a:spLocks noGrp="1" noChangeArrowheads="1"/>
          </p:cNvSpPr>
          <p:nvPr>
            <p:ph type="sldNum" sz="quarter" idx="10"/>
          </p:nvPr>
        </p:nvSpPr>
        <p:spPr>
          <a:xfrm>
            <a:off x="6251448" y="6556248"/>
            <a:ext cx="588336" cy="228600"/>
          </a:xfrm>
          <a:prstGeom prst="rect">
            <a:avLst/>
          </a:prstGeom>
          <a:ln/>
        </p:spPr>
        <p:txBody>
          <a:bodyPr/>
          <a:lstStyle>
            <a:lvl1pPr>
              <a:defRPr/>
            </a:lvl1pPr>
          </a:lstStyle>
          <a:p>
            <a:pPr>
              <a:defRPr/>
            </a:pPr>
            <a:fld id="{BD444616-E14A-46A0-A6D3-6E66F6B1A6DF}" type="slidenum">
              <a:rPr lang="en-US"/>
              <a:pPr>
                <a:defRPr/>
              </a:pPr>
              <a:t>‹#›</a:t>
            </a:fld>
            <a:endParaRPr lang="en-US"/>
          </a:p>
        </p:txBody>
      </p:sp>
    </p:spTree>
    <p:extLst>
      <p:ext uri="{BB962C8B-B14F-4D97-AF65-F5344CB8AC3E}">
        <p14:creationId xmlns:p14="http://schemas.microsoft.com/office/powerpoint/2010/main" val="353321171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type="objAndTwoObj">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5614" y="273050"/>
            <a:ext cx="8226425" cy="1143000"/>
          </a:xfrm>
        </p:spPr>
        <p:txBody>
          <a:bodyPr/>
          <a:lstStyle/>
          <a:p>
            <a:r>
              <a:rPr lang="en-US"/>
              <a:t>Click to edit Master title style</a:t>
            </a:r>
          </a:p>
        </p:txBody>
      </p:sp>
      <p:sp>
        <p:nvSpPr>
          <p:cNvPr id="3" name="Content Placeholder 2"/>
          <p:cNvSpPr>
            <a:spLocks noGrp="1"/>
          </p:cNvSpPr>
          <p:nvPr>
            <p:ph sz="half" idx="1"/>
          </p:nvPr>
        </p:nvSpPr>
        <p:spPr>
          <a:xfrm>
            <a:off x="455614" y="1598613"/>
            <a:ext cx="4037012" cy="44973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645025" y="1598613"/>
            <a:ext cx="4037013" cy="21717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4645025" y="3922715"/>
            <a:ext cx="4037013" cy="21732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70"/>
          <p:cNvSpPr>
            <a:spLocks noGrp="1" noChangeArrowheads="1"/>
          </p:cNvSpPr>
          <p:nvPr>
            <p:ph type="sldNum" sz="quarter" idx="10"/>
          </p:nvPr>
        </p:nvSpPr>
        <p:spPr>
          <a:xfrm>
            <a:off x="6251448" y="6556248"/>
            <a:ext cx="588336" cy="228600"/>
          </a:xfrm>
          <a:prstGeom prst="rect">
            <a:avLst/>
          </a:prstGeom>
          <a:ln/>
        </p:spPr>
        <p:txBody>
          <a:bodyPr/>
          <a:lstStyle>
            <a:lvl1pPr>
              <a:defRPr/>
            </a:lvl1pPr>
          </a:lstStyle>
          <a:p>
            <a:pPr>
              <a:defRPr/>
            </a:pPr>
            <a:fld id="{CBE6F69D-EC7C-4158-B48B-7F1BD0375DFA}" type="slidenum">
              <a:rPr lang="en-US"/>
              <a:pPr>
                <a:defRPr/>
              </a:pPr>
              <a:t>‹#›</a:t>
            </a:fld>
            <a:endParaRPr lang="en-US"/>
          </a:p>
        </p:txBody>
      </p:sp>
    </p:spTree>
    <p:extLst>
      <p:ext uri="{BB962C8B-B14F-4D97-AF65-F5344CB8AC3E}">
        <p14:creationId xmlns:p14="http://schemas.microsoft.com/office/powerpoint/2010/main" val="328734027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2_Title Only">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1E73D15-1286-478B-B895-06C76D21EC0F}"/>
              </a:ext>
            </a:extLst>
          </p:cNvPr>
          <p:cNvSpPr>
            <a:spLocks noGrp="1"/>
          </p:cNvSpPr>
          <p:nvPr>
            <p:ph type="title"/>
          </p:nvPr>
        </p:nvSpPr>
        <p:spPr>
          <a:xfrm>
            <a:off x="345185" y="460694"/>
            <a:ext cx="8455914" cy="429348"/>
          </a:xfrm>
        </p:spPr>
        <p:txBody>
          <a:bodyPr/>
          <a:lstStyle>
            <a:lvl1pPr>
              <a:spcBef>
                <a:spcPts val="0"/>
              </a:spcBef>
              <a:defRPr/>
            </a:lvl1pPr>
          </a:lstStyle>
          <a:p>
            <a:r>
              <a:rPr lang="en-US"/>
              <a:t>Click to edit Master title style</a:t>
            </a:r>
          </a:p>
        </p:txBody>
      </p:sp>
      <p:sp>
        <p:nvSpPr>
          <p:cNvPr id="8" name="Text Placeholder 7">
            <a:extLst>
              <a:ext uri="{FF2B5EF4-FFF2-40B4-BE49-F238E27FC236}">
                <a16:creationId xmlns:a16="http://schemas.microsoft.com/office/drawing/2014/main" id="{FD8C8250-C657-80AA-48D8-D85E043DE494}"/>
              </a:ext>
            </a:extLst>
          </p:cNvPr>
          <p:cNvSpPr>
            <a:spLocks noGrp="1"/>
          </p:cNvSpPr>
          <p:nvPr>
            <p:ph type="body" sz="quarter" idx="16" hasCustomPrompt="1"/>
          </p:nvPr>
        </p:nvSpPr>
        <p:spPr>
          <a:xfrm>
            <a:off x="345185" y="6102000"/>
            <a:ext cx="8455914" cy="246888"/>
          </a:xfrm>
        </p:spPr>
        <p:txBody>
          <a:bodyPr anchor="b">
            <a:noAutofit/>
          </a:bodyPr>
          <a:lstStyle>
            <a:lvl1pPr>
              <a:spcBef>
                <a:spcPts val="0"/>
              </a:spcBef>
              <a:defRPr lang="en-US" sz="600" kern="1200" dirty="0">
                <a:solidFill>
                  <a:schemeClr val="tx2">
                    <a:lumMod val="60000"/>
                    <a:lumOff val="40000"/>
                  </a:schemeClr>
                </a:solidFill>
                <a:latin typeface="+mn-lt"/>
                <a:ea typeface="+mn-ea"/>
                <a:cs typeface="+mn-cs"/>
              </a:defRPr>
            </a:lvl1pPr>
          </a:lstStyle>
          <a:p>
            <a:pPr lvl="0"/>
            <a:r>
              <a:rPr lang="en-US"/>
              <a:t>[Optional footnotes]</a:t>
            </a:r>
          </a:p>
        </p:txBody>
      </p:sp>
      <p:sp>
        <p:nvSpPr>
          <p:cNvPr id="4" name="Footer Placeholder 1">
            <a:extLst>
              <a:ext uri="{FF2B5EF4-FFF2-40B4-BE49-F238E27FC236}">
                <a16:creationId xmlns:a16="http://schemas.microsoft.com/office/drawing/2014/main" id="{57CAF344-8CDE-7B0B-AD6A-133F2DA86375}"/>
              </a:ext>
            </a:extLst>
          </p:cNvPr>
          <p:cNvSpPr>
            <a:spLocks noGrp="1"/>
          </p:cNvSpPr>
          <p:nvPr>
            <p:ph type="ftr" sz="quarter" idx="18"/>
          </p:nvPr>
        </p:nvSpPr>
        <p:spPr>
          <a:xfrm>
            <a:off x="3028950" y="6502471"/>
            <a:ext cx="3086100" cy="253859"/>
          </a:xfrm>
        </p:spPr>
        <p:txBody>
          <a:bodyPr/>
          <a:lstStyle/>
          <a:p>
            <a:r>
              <a:rPr lang="en-US"/>
              <a:t>CONFIDENTIAL – DO NOT DISTRIBUTE</a:t>
            </a:r>
          </a:p>
        </p:txBody>
      </p:sp>
    </p:spTree>
    <p:extLst>
      <p:ext uri="{BB962C8B-B14F-4D97-AF65-F5344CB8AC3E}">
        <p14:creationId xmlns:p14="http://schemas.microsoft.com/office/powerpoint/2010/main" val="187532577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1219200" y="3352800"/>
            <a:ext cx="6858000" cy="1524000"/>
          </a:xfrm>
          <a:noFill/>
        </p:spPr>
        <p:txBody>
          <a:bodyPr anchor="t" anchorCtr="0">
            <a:normAutofit/>
          </a:bodyPr>
          <a:lstStyle>
            <a:lvl1pPr algn="r">
              <a:defRPr sz="4400">
                <a:solidFill>
                  <a:schemeClr val="tx1"/>
                </a:solidFill>
              </a:defRPr>
            </a:lvl1pPr>
          </a:lstStyle>
          <a:p>
            <a:r>
              <a:rPr kumimoji="0" lang="en-US" dirty="0"/>
              <a:t>Click to edit Master title style</a:t>
            </a:r>
          </a:p>
        </p:txBody>
      </p:sp>
      <p:sp>
        <p:nvSpPr>
          <p:cNvPr id="9" name="Subtitle 8"/>
          <p:cNvSpPr>
            <a:spLocks noGrp="1"/>
          </p:cNvSpPr>
          <p:nvPr>
            <p:ph type="subTitle" idx="1"/>
          </p:nvPr>
        </p:nvSpPr>
        <p:spPr>
          <a:xfrm>
            <a:off x="1219200" y="5124450"/>
            <a:ext cx="6858000" cy="533400"/>
          </a:xfrm>
        </p:spPr>
        <p:txBody>
          <a:bodyPr>
            <a:noAutofit/>
          </a:bodyPr>
          <a:lstStyle>
            <a:lvl1pPr marL="0" indent="0" algn="r">
              <a:buNone/>
              <a:defRPr sz="3200">
                <a:solidFill>
                  <a:schemeClr val="tx1"/>
                </a:solidFill>
                <a:latin typeface="Calibri" panose="020F0502020204030204" pitchFamily="34" charset="0"/>
                <a:ea typeface="+mj-ea"/>
                <a:cs typeface="+mj-cs"/>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dirty="0"/>
              <a:t>Click to edit Master subtitle style</a:t>
            </a:r>
          </a:p>
        </p:txBody>
      </p:sp>
      <p:sp>
        <p:nvSpPr>
          <p:cNvPr id="21" name="Rectangle 20"/>
          <p:cNvSpPr/>
          <p:nvPr/>
        </p:nvSpPr>
        <p:spPr>
          <a:xfrm>
            <a:off x="904875" y="3276600"/>
            <a:ext cx="7315200" cy="1651635"/>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2" name="Rectangle 21"/>
          <p:cNvSpPr/>
          <p:nvPr/>
        </p:nvSpPr>
        <p:spPr>
          <a:xfrm>
            <a:off x="904875" y="3276600"/>
            <a:ext cx="228600" cy="1651635"/>
          </a:xfrm>
          <a:prstGeom prst="rect">
            <a:avLst/>
          </a:prstGeom>
          <a:solidFill>
            <a:srgbClr val="5E3886"/>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Rectangle 31"/>
          <p:cNvSpPr/>
          <p:nvPr/>
        </p:nvSpPr>
        <p:spPr>
          <a:xfrm>
            <a:off x="914400" y="5048250"/>
            <a:ext cx="228600" cy="685800"/>
          </a:xfrm>
          <a:prstGeom prst="rect">
            <a:avLst/>
          </a:prstGeom>
          <a:solidFill>
            <a:srgbClr val="B1D45A"/>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pic>
        <p:nvPicPr>
          <p:cNvPr id="13" name="Picture 3"/>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03490" y="6291778"/>
            <a:ext cx="8205387"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76224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4400"/>
            </a:lvl1pPr>
          </a:lstStyle>
          <a:p>
            <a:r>
              <a:rPr kumimoji="0" lang="en-US" dirty="0"/>
              <a:t>Click to edit Master title style</a:t>
            </a:r>
          </a:p>
        </p:txBody>
      </p:sp>
      <p:sp>
        <p:nvSpPr>
          <p:cNvPr id="8" name="Content Placeholder 7"/>
          <p:cNvSpPr>
            <a:spLocks noGrp="1"/>
          </p:cNvSpPr>
          <p:nvPr>
            <p:ph sz="quarter" idx="1"/>
          </p:nvPr>
        </p:nvSpPr>
        <p:spPr>
          <a:xfrm>
            <a:off x="457200" y="1219200"/>
            <a:ext cx="8229600" cy="4937760"/>
          </a:xfrm>
        </p:spPr>
        <p:txBody>
          <a:bodyPr/>
          <a:lstStyle>
            <a:lvl1pPr>
              <a:defRPr sz="3200"/>
            </a:lvl1pPr>
            <a:lvl2pPr>
              <a:defRPr sz="2600"/>
            </a:lvl2pPr>
            <a:lvl3pPr>
              <a:defRPr sz="2200"/>
            </a:lvl3pPr>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spTree>
    <p:extLst>
      <p:ext uri="{BB962C8B-B14F-4D97-AF65-F5344CB8AC3E}">
        <p14:creationId xmlns:p14="http://schemas.microsoft.com/office/powerpoint/2010/main" val="31559515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lstStyle/>
          <a:p>
            <a:r>
              <a:rPr kumimoji="0" lang="en-US"/>
              <a:t>Click to edit Master title style</a:t>
            </a:r>
          </a:p>
        </p:txBody>
      </p:sp>
      <p:sp>
        <p:nvSpPr>
          <p:cNvPr id="9" name="Content Placeholder 8"/>
          <p:cNvSpPr>
            <a:spLocks noGrp="1"/>
          </p:cNvSpPr>
          <p:nvPr>
            <p:ph sz="quarter" idx="1"/>
          </p:nvPr>
        </p:nvSpPr>
        <p:spPr>
          <a:xfrm>
            <a:off x="457200" y="1219200"/>
            <a:ext cx="4041648" cy="493776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1" name="Content Placeholder 10"/>
          <p:cNvSpPr>
            <a:spLocks noGrp="1"/>
          </p:cNvSpPr>
          <p:nvPr>
            <p:ph sz="quarter" idx="2"/>
          </p:nvPr>
        </p:nvSpPr>
        <p:spPr>
          <a:xfrm>
            <a:off x="4632198" y="1216152"/>
            <a:ext cx="4041648" cy="493776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extLst>
      <p:ext uri="{BB962C8B-B14F-4D97-AF65-F5344CB8AC3E}">
        <p14:creationId xmlns:p14="http://schemas.microsoft.com/office/powerpoint/2010/main" val="25905615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219200" y="2971800"/>
            <a:ext cx="6858000" cy="1066800"/>
          </a:xfrm>
        </p:spPr>
        <p:txBody>
          <a:bodyPr anchor="t" anchorCtr="0">
            <a:normAutofit/>
          </a:bodyPr>
          <a:lstStyle>
            <a:lvl1pPr algn="r">
              <a:buNone/>
              <a:defRPr sz="4400" b="0" cap="none" baseline="0">
                <a:solidFill>
                  <a:schemeClr val="tx1"/>
                </a:solidFill>
              </a:defRPr>
            </a:lvl1pPr>
          </a:lstStyle>
          <a:p>
            <a:r>
              <a:rPr kumimoji="0" lang="en-US" dirty="0"/>
              <a:t>Click to edit Master title style</a:t>
            </a:r>
          </a:p>
        </p:txBody>
      </p:sp>
      <p:sp>
        <p:nvSpPr>
          <p:cNvPr id="3" name="Text Placeholder 2"/>
          <p:cNvSpPr>
            <a:spLocks noGrp="1"/>
          </p:cNvSpPr>
          <p:nvPr>
            <p:ph type="body" idx="1"/>
          </p:nvPr>
        </p:nvSpPr>
        <p:spPr>
          <a:xfrm>
            <a:off x="1295400" y="4267200"/>
            <a:ext cx="6781800" cy="1143000"/>
          </a:xfrm>
        </p:spPr>
        <p:txBody>
          <a:bodyPr anchor="t" anchorCtr="0">
            <a:normAutofit/>
          </a:bodyPr>
          <a:lstStyle>
            <a:lvl1pPr marL="0" indent="0" algn="r">
              <a:buNone/>
              <a:defRPr sz="3200">
                <a:solidFill>
                  <a:schemeClr val="bg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dirty="0"/>
              <a:t>Click to edit Master text styles</a:t>
            </a:r>
          </a:p>
        </p:txBody>
      </p:sp>
      <p:sp>
        <p:nvSpPr>
          <p:cNvPr id="7" name="Rectangle 6"/>
          <p:cNvSpPr/>
          <p:nvPr/>
        </p:nvSpPr>
        <p:spPr>
          <a:xfrm>
            <a:off x="914400" y="2819400"/>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914400" y="2819400"/>
            <a:ext cx="228600" cy="1280160"/>
          </a:xfrm>
          <a:prstGeom prst="rect">
            <a:avLst/>
          </a:prstGeom>
          <a:solidFill>
            <a:srgbClr val="B1D45A"/>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pic>
        <p:nvPicPr>
          <p:cNvPr id="14" name="Picture 3"/>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03490" y="6291778"/>
            <a:ext cx="8205387"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20640760"/>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lstStyle/>
          <a:p>
            <a:r>
              <a:rPr kumimoji="0" lang="en-US"/>
              <a:t>Click to edit Master title style</a:t>
            </a:r>
          </a:p>
        </p:txBody>
      </p:sp>
      <p:sp>
        <p:nvSpPr>
          <p:cNvPr id="9" name="Content Placeholder 8"/>
          <p:cNvSpPr>
            <a:spLocks noGrp="1"/>
          </p:cNvSpPr>
          <p:nvPr>
            <p:ph sz="quarter" idx="1"/>
          </p:nvPr>
        </p:nvSpPr>
        <p:spPr>
          <a:xfrm>
            <a:off x="457200" y="1219200"/>
            <a:ext cx="4041648" cy="493776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1" name="Content Placeholder 10"/>
          <p:cNvSpPr>
            <a:spLocks noGrp="1"/>
          </p:cNvSpPr>
          <p:nvPr>
            <p:ph sz="quarter" idx="2"/>
          </p:nvPr>
        </p:nvSpPr>
        <p:spPr>
          <a:xfrm>
            <a:off x="4632198" y="1216152"/>
            <a:ext cx="4041648" cy="493776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extLst>
      <p:ext uri="{BB962C8B-B14F-4D97-AF65-F5344CB8AC3E}">
        <p14:creationId xmlns:p14="http://schemas.microsoft.com/office/powerpoint/2010/main" val="39681309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nchor="ctr"/>
          <a:lstStyle>
            <a:lvl1pPr>
              <a:defRPr/>
            </a:lvl1pPr>
          </a:lstStyle>
          <a:p>
            <a:r>
              <a:rPr kumimoji="0" lang="en-US" dirty="0"/>
              <a:t>Click to edit Master title style</a:t>
            </a:r>
          </a:p>
        </p:txBody>
      </p:sp>
      <p:sp>
        <p:nvSpPr>
          <p:cNvPr id="3" name="Text Placeholder 2"/>
          <p:cNvSpPr>
            <a:spLocks noGrp="1"/>
          </p:cNvSpPr>
          <p:nvPr>
            <p:ph type="body" idx="1"/>
          </p:nvPr>
        </p:nvSpPr>
        <p:spPr>
          <a:xfrm>
            <a:off x="457200" y="1285875"/>
            <a:ext cx="4040188" cy="685800"/>
          </a:xfrm>
          <a:noFill/>
          <a:ln>
            <a:noFill/>
          </a:ln>
        </p:spPr>
        <p:txBody>
          <a:bodyPr lIns="91440" anchor="b" anchorCtr="0">
            <a:noAutofit/>
          </a:bodyPr>
          <a:lstStyle>
            <a:lvl1pPr marL="0" indent="0">
              <a:buNone/>
              <a:defRPr sz="3200" b="1">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dirty="0"/>
              <a:t>Click to edit</a:t>
            </a:r>
          </a:p>
        </p:txBody>
      </p:sp>
      <p:sp>
        <p:nvSpPr>
          <p:cNvPr id="4" name="Text Placeholder 3"/>
          <p:cNvSpPr>
            <a:spLocks noGrp="1"/>
          </p:cNvSpPr>
          <p:nvPr>
            <p:ph type="body" sz="half" idx="3"/>
          </p:nvPr>
        </p:nvSpPr>
        <p:spPr>
          <a:xfrm>
            <a:off x="4648200" y="1295400"/>
            <a:ext cx="4041775" cy="685800"/>
          </a:xfrm>
          <a:noFill/>
          <a:ln>
            <a:noFill/>
          </a:ln>
        </p:spPr>
        <p:txBody>
          <a:bodyPr lIns="91440" anchor="b" anchorCtr="0">
            <a:noAutofit/>
          </a:bodyPr>
          <a:lstStyle>
            <a:lvl1pPr marL="0" indent="0">
              <a:buNone/>
              <a:defRPr sz="3200" b="1">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dirty="0"/>
              <a:t>Click to edit</a:t>
            </a:r>
          </a:p>
        </p:txBody>
      </p:sp>
      <p:sp>
        <p:nvSpPr>
          <p:cNvPr id="11" name="Content Placeholder 10"/>
          <p:cNvSpPr>
            <a:spLocks noGrp="1"/>
          </p:cNvSpPr>
          <p:nvPr>
            <p:ph sz="quarter" idx="2"/>
          </p:nvPr>
        </p:nvSpPr>
        <p:spPr>
          <a:xfrm>
            <a:off x="457200" y="2133600"/>
            <a:ext cx="4038600" cy="4038600"/>
          </a:xfrm>
        </p:spPr>
        <p:txBody>
          <a:bodyPr/>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sp>
        <p:nvSpPr>
          <p:cNvPr id="13" name="Content Placeholder 12"/>
          <p:cNvSpPr>
            <a:spLocks noGrp="1"/>
          </p:cNvSpPr>
          <p:nvPr>
            <p:ph sz="quarter" idx="4"/>
          </p:nvPr>
        </p:nvSpPr>
        <p:spPr>
          <a:xfrm>
            <a:off x="4648200" y="2133600"/>
            <a:ext cx="4038600" cy="40386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extLst>
      <p:ext uri="{BB962C8B-B14F-4D97-AF65-F5344CB8AC3E}">
        <p14:creationId xmlns:p14="http://schemas.microsoft.com/office/powerpoint/2010/main" val="41676289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lstStyle/>
          <a:p>
            <a:r>
              <a:rPr kumimoji="0" lang="en-US"/>
              <a:t>Click to edit Master title style</a:t>
            </a:r>
          </a:p>
        </p:txBody>
      </p:sp>
    </p:spTree>
    <p:extLst>
      <p:ext uri="{BB962C8B-B14F-4D97-AF65-F5344CB8AC3E}">
        <p14:creationId xmlns:p14="http://schemas.microsoft.com/office/powerpoint/2010/main" val="15152539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pic>
        <p:nvPicPr>
          <p:cNvPr id="12" name="Picture 3"/>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03490" y="6291778"/>
            <a:ext cx="8205387"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55510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24600" y="304800"/>
            <a:ext cx="2514600" cy="838200"/>
          </a:xfrm>
        </p:spPr>
        <p:txBody>
          <a:bodyPr anchor="b" anchorCtr="0">
            <a:noAutofit/>
          </a:bodyPr>
          <a:lstStyle>
            <a:lvl1pPr algn="l">
              <a:buNone/>
              <a:defRPr sz="2000" b="1">
                <a:solidFill>
                  <a:schemeClr val="bg1"/>
                </a:solidFill>
                <a:latin typeface="Calibri" panose="020F0502020204030204" pitchFamily="34" charset="0"/>
                <a:ea typeface="+mn-ea"/>
                <a:cs typeface="+mn-cs"/>
              </a:defRPr>
            </a:lvl1pPr>
          </a:lstStyle>
          <a:p>
            <a:r>
              <a:rPr kumimoji="0" lang="en-US" dirty="0"/>
              <a:t>Click to edit Master title style</a:t>
            </a:r>
          </a:p>
        </p:txBody>
      </p:sp>
      <p:sp>
        <p:nvSpPr>
          <p:cNvPr id="3" name="Text Placeholder 2"/>
          <p:cNvSpPr>
            <a:spLocks noGrp="1"/>
          </p:cNvSpPr>
          <p:nvPr>
            <p:ph type="body" idx="2"/>
          </p:nvPr>
        </p:nvSpPr>
        <p:spPr>
          <a:xfrm>
            <a:off x="6324600" y="1219200"/>
            <a:ext cx="2514600" cy="4843463"/>
          </a:xfrm>
        </p:spPr>
        <p:txBody>
          <a:bodyPr/>
          <a:lstStyle>
            <a:lvl1pPr marL="0" indent="0">
              <a:lnSpc>
                <a:spcPts val="2200"/>
              </a:lnSpc>
              <a:spcAft>
                <a:spcPts val="1000"/>
              </a:spcAft>
              <a:buNone/>
              <a:defRPr sz="1600">
                <a:solidFill>
                  <a:schemeClr val="tx1"/>
                </a:solidFill>
              </a:defRPr>
            </a:lvl1pPr>
            <a:lvl2pPr>
              <a:buNone/>
              <a:defRPr sz="1200"/>
            </a:lvl2pPr>
            <a:lvl3pPr>
              <a:buNone/>
              <a:defRPr sz="1000"/>
            </a:lvl3pPr>
            <a:lvl4pPr>
              <a:buNone/>
              <a:defRPr sz="900"/>
            </a:lvl4pPr>
            <a:lvl5pPr>
              <a:buNone/>
              <a:defRPr sz="900"/>
            </a:lvl5pPr>
          </a:lstStyle>
          <a:p>
            <a:pPr lvl="0" eaLnBrk="1" latinLnBrk="0" hangingPunct="1"/>
            <a:r>
              <a:rPr kumimoji="0" lang="en-US" dirty="0"/>
              <a:t>Click to edit Master text styles</a:t>
            </a:r>
          </a:p>
        </p:txBody>
      </p:sp>
      <p:sp>
        <p:nvSpPr>
          <p:cNvPr id="10" name="Straight Connector 9"/>
          <p:cNvSpPr>
            <a:spLocks noChangeShapeType="1"/>
          </p:cNvSpPr>
          <p:nvPr/>
        </p:nvSpPr>
        <p:spPr bwMode="auto">
          <a:xfrm rot="5400000">
            <a:off x="3160645" y="3324225"/>
            <a:ext cx="603504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dirty="0"/>
          </a:p>
        </p:txBody>
      </p:sp>
      <p:sp>
        <p:nvSpPr>
          <p:cNvPr id="12" name="Content Placeholder 11"/>
          <p:cNvSpPr>
            <a:spLocks noGrp="1"/>
          </p:cNvSpPr>
          <p:nvPr>
            <p:ph sz="quarter" idx="1"/>
          </p:nvPr>
        </p:nvSpPr>
        <p:spPr>
          <a:xfrm>
            <a:off x="304800" y="304800"/>
            <a:ext cx="5715000" cy="5715000"/>
          </a:xfrm>
        </p:spPr>
        <p:txBody>
          <a:bodyPr/>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spTree>
    <p:extLst>
      <p:ext uri="{BB962C8B-B14F-4D97-AF65-F5344CB8AC3E}">
        <p14:creationId xmlns:p14="http://schemas.microsoft.com/office/powerpoint/2010/main" val="11785874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500856"/>
            <a:ext cx="8229600" cy="674688"/>
          </a:xfrm>
          <a:ln>
            <a:solidFill>
              <a:schemeClr val="accent1"/>
            </a:solidFill>
          </a:ln>
        </p:spPr>
        <p:txBody>
          <a:bodyPr lIns="274320" anchor="ctr">
            <a:noAutofit/>
          </a:bodyPr>
          <a:lstStyle>
            <a:lvl1pPr algn="r">
              <a:buNone/>
              <a:defRPr sz="4400" b="0">
                <a:solidFill>
                  <a:schemeClr val="tx1"/>
                </a:solidFill>
              </a:defRPr>
            </a:lvl1pPr>
          </a:lstStyle>
          <a:p>
            <a:r>
              <a:rPr kumimoji="0" lang="en-US" dirty="0"/>
              <a:t>Click to edit Master title style</a:t>
            </a:r>
          </a:p>
        </p:txBody>
      </p:sp>
      <p:sp>
        <p:nvSpPr>
          <p:cNvPr id="3" name="Picture Placeholder 2"/>
          <p:cNvSpPr>
            <a:spLocks noGrp="1"/>
          </p:cNvSpPr>
          <p:nvPr>
            <p:ph type="pic" idx="1"/>
          </p:nvPr>
        </p:nvSpPr>
        <p:spPr>
          <a:xfrm>
            <a:off x="457200" y="1905000"/>
            <a:ext cx="8229600" cy="4270248"/>
          </a:xfrm>
          <a:solidFill>
            <a:schemeClr val="tx1">
              <a:shade val="50000"/>
            </a:schemeClr>
          </a:solidFill>
          <a:ln>
            <a:noFill/>
          </a:ln>
          <a:effectLst/>
        </p:spPr>
        <p:txBody>
          <a:bodyPr/>
          <a:lstStyle>
            <a:lvl1pPr marL="0" indent="0">
              <a:spcBef>
                <a:spcPts val="600"/>
              </a:spcBef>
              <a:buNone/>
              <a:defRPr sz="3200"/>
            </a:lvl1pPr>
          </a:lstStyle>
          <a:p>
            <a:r>
              <a:rPr kumimoji="0" lang="en-US"/>
              <a:t>Click icon to add picture</a:t>
            </a:r>
            <a:endParaRPr kumimoji="0" lang="en-US" dirty="0"/>
          </a:p>
        </p:txBody>
      </p:sp>
      <p:sp>
        <p:nvSpPr>
          <p:cNvPr id="4" name="Text Placeholder 3"/>
          <p:cNvSpPr>
            <a:spLocks noGrp="1"/>
          </p:cNvSpPr>
          <p:nvPr>
            <p:ph type="body" sz="half" idx="2"/>
          </p:nvPr>
        </p:nvSpPr>
        <p:spPr>
          <a:xfrm>
            <a:off x="457200" y="1219200"/>
            <a:ext cx="8229600" cy="533400"/>
          </a:xfrm>
        </p:spPr>
        <p:txBody>
          <a:bodyPr anchor="ctr" anchorCtr="0">
            <a:noAutofit/>
          </a:bodyPr>
          <a:lstStyle>
            <a:lvl1pPr marL="0" indent="0" algn="l">
              <a:buFontTx/>
              <a:buNone/>
              <a:defRPr sz="3200">
                <a:solidFill>
                  <a:schemeClr val="bg1"/>
                </a:solidFill>
              </a:defRPr>
            </a:lvl1pPr>
            <a:lvl2pPr>
              <a:defRPr sz="1200"/>
            </a:lvl2pPr>
            <a:lvl3pPr>
              <a:defRPr sz="1000"/>
            </a:lvl3pPr>
            <a:lvl4pPr>
              <a:defRPr sz="900"/>
            </a:lvl4pPr>
            <a:lvl5pPr>
              <a:defRPr sz="900"/>
            </a:lvl5pPr>
          </a:lstStyle>
          <a:p>
            <a:pPr lvl="0" eaLnBrk="1" latinLnBrk="0" hangingPunct="1"/>
            <a:r>
              <a:rPr kumimoji="0" lang="en-US" dirty="0"/>
              <a:t>Click to edit Master text styles</a:t>
            </a:r>
          </a:p>
        </p:txBody>
      </p:sp>
      <p:sp>
        <p:nvSpPr>
          <p:cNvPr id="10" name="Rectangle 9"/>
          <p:cNvSpPr/>
          <p:nvPr/>
        </p:nvSpPr>
        <p:spPr>
          <a:xfrm>
            <a:off x="457200" y="500856"/>
            <a:ext cx="182880" cy="685800"/>
          </a:xfrm>
          <a:prstGeom prst="rect">
            <a:avLst/>
          </a:prstGeom>
          <a:solidFill>
            <a:srgbClr val="B1D45A"/>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pic>
        <p:nvPicPr>
          <p:cNvPr id="16" name="Picture 3"/>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03490" y="6291778"/>
            <a:ext cx="8205387"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98255659"/>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extLst>
      <p:ext uri="{BB962C8B-B14F-4D97-AF65-F5344CB8AC3E}">
        <p14:creationId xmlns:p14="http://schemas.microsoft.com/office/powerpoint/2010/main" val="5073567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914400" y="274638"/>
            <a:ext cx="5562600" cy="5851525"/>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9" name="Straight Connector 8"/>
          <p:cNvSpPr>
            <a:spLocks noChangeShapeType="1"/>
          </p:cNvSpPr>
          <p:nvPr/>
        </p:nvSpPr>
        <p:spPr bwMode="auto">
          <a:xfrm rot="5400000">
            <a:off x="3629607" y="3201952"/>
            <a:ext cx="585216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pic>
        <p:nvPicPr>
          <p:cNvPr id="16" name="Picture 3"/>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rot="5400000">
            <a:off x="-2417348" y="2963339"/>
            <a:ext cx="5853141"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827335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a:t>Click to edit Master title style</a:t>
            </a:r>
          </a:p>
        </p:txBody>
      </p:sp>
      <p:sp>
        <p:nvSpPr>
          <p:cNvPr id="3" name="Table Placeholder 2"/>
          <p:cNvSpPr>
            <a:spLocks noGrp="1"/>
          </p:cNvSpPr>
          <p:nvPr>
            <p:ph type="tbl" idx="1"/>
          </p:nvPr>
        </p:nvSpPr>
        <p:spPr>
          <a:xfrm>
            <a:off x="457200" y="1600200"/>
            <a:ext cx="8229600" cy="4533900"/>
          </a:xfrm>
        </p:spPr>
        <p:txBody>
          <a:bodyPr/>
          <a:lstStyle/>
          <a:p>
            <a:pPr lvl="0"/>
            <a:endParaRPr lang="en-US" noProof="0"/>
          </a:p>
        </p:txBody>
      </p:sp>
      <p:sp>
        <p:nvSpPr>
          <p:cNvPr id="4" name="Rectangle 218"/>
          <p:cNvSpPr>
            <a:spLocks noGrp="1" noChangeArrowheads="1"/>
          </p:cNvSpPr>
          <p:nvPr>
            <p:ph type="sldNum" sz="quarter" idx="10"/>
          </p:nvPr>
        </p:nvSpPr>
        <p:spPr>
          <a:xfrm>
            <a:off x="6251448" y="6556248"/>
            <a:ext cx="588336" cy="228600"/>
          </a:xfrm>
          <a:prstGeom prst="rect">
            <a:avLst/>
          </a:prstGeom>
        </p:spPr>
        <p:txBody>
          <a:bodyPr/>
          <a:lstStyle>
            <a:lvl1pPr>
              <a:defRPr/>
            </a:lvl1pPr>
          </a:lstStyle>
          <a:p>
            <a:pPr>
              <a:defRPr/>
            </a:pPr>
            <a:fld id="{58C7E323-D131-4E3A-9E2F-77C209BD0B77}" type="slidenum">
              <a:rPr lang="en-US"/>
              <a:pPr>
                <a:defRPr/>
              </a:pPr>
              <a:t>‹#›</a:t>
            </a:fld>
            <a:endParaRPr lang="en-US"/>
          </a:p>
        </p:txBody>
      </p:sp>
      <p:sp>
        <p:nvSpPr>
          <p:cNvPr id="5" name="Rectangle 219"/>
          <p:cNvSpPr>
            <a:spLocks noGrp="1" noChangeArrowheads="1"/>
          </p:cNvSpPr>
          <p:nvPr>
            <p:ph type="dt" sz="half" idx="11"/>
          </p:nvPr>
        </p:nvSpPr>
        <p:spPr>
          <a:xfrm>
            <a:off x="457200" y="6243638"/>
            <a:ext cx="2133600" cy="457200"/>
          </a:xfrm>
          <a:prstGeom prst="rect">
            <a:avLst/>
          </a:prstGeom>
        </p:spPr>
        <p:txBody>
          <a:bodyPr/>
          <a:lstStyle>
            <a:lvl1pPr>
              <a:defRPr>
                <a:latin typeface="Arial" charset="0"/>
              </a:defRPr>
            </a:lvl1pPr>
          </a:lstStyle>
          <a:p>
            <a:pPr>
              <a:defRPr/>
            </a:pPr>
            <a:endParaRPr lang="en-US"/>
          </a:p>
        </p:txBody>
      </p:sp>
    </p:spTree>
    <p:extLst>
      <p:ext uri="{BB962C8B-B14F-4D97-AF65-F5344CB8AC3E}">
        <p14:creationId xmlns:p14="http://schemas.microsoft.com/office/powerpoint/2010/main" val="14832016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nchor="ctr"/>
          <a:lstStyle>
            <a:lvl1pPr>
              <a:defRPr/>
            </a:lvl1pPr>
          </a:lstStyle>
          <a:p>
            <a:r>
              <a:rPr kumimoji="0" lang="en-US" dirty="0"/>
              <a:t>Click to edit Master title style</a:t>
            </a:r>
          </a:p>
        </p:txBody>
      </p:sp>
      <p:sp>
        <p:nvSpPr>
          <p:cNvPr id="3" name="Text Placeholder 2"/>
          <p:cNvSpPr>
            <a:spLocks noGrp="1"/>
          </p:cNvSpPr>
          <p:nvPr>
            <p:ph type="body" idx="1"/>
          </p:nvPr>
        </p:nvSpPr>
        <p:spPr>
          <a:xfrm>
            <a:off x="457200" y="1285875"/>
            <a:ext cx="4040188" cy="685800"/>
          </a:xfrm>
          <a:noFill/>
          <a:ln>
            <a:noFill/>
          </a:ln>
        </p:spPr>
        <p:txBody>
          <a:bodyPr lIns="91440" anchor="b" anchorCtr="0">
            <a:noAutofit/>
          </a:bodyPr>
          <a:lstStyle>
            <a:lvl1pPr marL="0" indent="0">
              <a:buNone/>
              <a:defRPr sz="2400" b="1">
                <a:solidFill>
                  <a:schemeClr val="tx1"/>
                </a:solidFill>
              </a:defRPr>
            </a:lvl1pPr>
            <a:lvl2pPr>
              <a:buNone/>
              <a:defRPr sz="1500" b="1"/>
            </a:lvl2pPr>
            <a:lvl3pPr>
              <a:buNone/>
              <a:defRPr sz="1350" b="1"/>
            </a:lvl3pPr>
            <a:lvl4pPr>
              <a:buNone/>
              <a:defRPr sz="1200" b="1"/>
            </a:lvl4pPr>
            <a:lvl5pPr>
              <a:buNone/>
              <a:defRPr sz="1200" b="1"/>
            </a:lvl5pPr>
          </a:lstStyle>
          <a:p>
            <a:pPr lvl="0" eaLnBrk="1" latinLnBrk="0" hangingPunct="1"/>
            <a:r>
              <a:rPr kumimoji="0" lang="en-US" dirty="0"/>
              <a:t>Click to edit</a:t>
            </a:r>
          </a:p>
        </p:txBody>
      </p:sp>
      <p:sp>
        <p:nvSpPr>
          <p:cNvPr id="4" name="Text Placeholder 3"/>
          <p:cNvSpPr>
            <a:spLocks noGrp="1"/>
          </p:cNvSpPr>
          <p:nvPr>
            <p:ph type="body" sz="half" idx="3"/>
          </p:nvPr>
        </p:nvSpPr>
        <p:spPr>
          <a:xfrm>
            <a:off x="4648203" y="1295400"/>
            <a:ext cx="4041775" cy="685800"/>
          </a:xfrm>
          <a:noFill/>
          <a:ln>
            <a:noFill/>
          </a:ln>
        </p:spPr>
        <p:txBody>
          <a:bodyPr lIns="91440" anchor="b" anchorCtr="0">
            <a:noAutofit/>
          </a:bodyPr>
          <a:lstStyle>
            <a:lvl1pPr marL="0" indent="0">
              <a:buNone/>
              <a:defRPr sz="2400" b="1">
                <a:solidFill>
                  <a:schemeClr val="tx1"/>
                </a:solidFill>
              </a:defRPr>
            </a:lvl1pPr>
            <a:lvl2pPr>
              <a:buNone/>
              <a:defRPr sz="1500" b="1"/>
            </a:lvl2pPr>
            <a:lvl3pPr>
              <a:buNone/>
              <a:defRPr sz="1350" b="1"/>
            </a:lvl3pPr>
            <a:lvl4pPr>
              <a:buNone/>
              <a:defRPr sz="1200" b="1"/>
            </a:lvl4pPr>
            <a:lvl5pPr>
              <a:buNone/>
              <a:defRPr sz="1200" b="1"/>
            </a:lvl5pPr>
          </a:lstStyle>
          <a:p>
            <a:pPr lvl="0" eaLnBrk="1" latinLnBrk="0" hangingPunct="1"/>
            <a:r>
              <a:rPr kumimoji="0" lang="en-US" dirty="0"/>
              <a:t>Click to edit</a:t>
            </a:r>
          </a:p>
        </p:txBody>
      </p:sp>
      <p:sp>
        <p:nvSpPr>
          <p:cNvPr id="11" name="Content Placeholder 10"/>
          <p:cNvSpPr>
            <a:spLocks noGrp="1"/>
          </p:cNvSpPr>
          <p:nvPr>
            <p:ph sz="quarter" idx="2"/>
          </p:nvPr>
        </p:nvSpPr>
        <p:spPr>
          <a:xfrm>
            <a:off x="457200" y="2133600"/>
            <a:ext cx="4038600" cy="4038600"/>
          </a:xfrm>
        </p:spPr>
        <p:txBody>
          <a:bodyPr/>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sp>
        <p:nvSpPr>
          <p:cNvPr id="13" name="Content Placeholder 12"/>
          <p:cNvSpPr>
            <a:spLocks noGrp="1"/>
          </p:cNvSpPr>
          <p:nvPr>
            <p:ph sz="quarter" idx="4"/>
          </p:nvPr>
        </p:nvSpPr>
        <p:spPr>
          <a:xfrm>
            <a:off x="4648200" y="2133600"/>
            <a:ext cx="4038600" cy="40386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extLst>
      <p:ext uri="{BB962C8B-B14F-4D97-AF65-F5344CB8AC3E}">
        <p14:creationId xmlns:p14="http://schemas.microsoft.com/office/powerpoint/2010/main" val="5792012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9" name="Slide Number Placeholder 6">
            <a:extLst>
              <a:ext uri="{FF2B5EF4-FFF2-40B4-BE49-F238E27FC236}">
                <a16:creationId xmlns:a16="http://schemas.microsoft.com/office/drawing/2014/main" id="{E55CA321-8940-4E43-9470-042EA05A7DBC}"/>
              </a:ext>
            </a:extLst>
          </p:cNvPr>
          <p:cNvSpPr>
            <a:spLocks noGrp="1"/>
          </p:cNvSpPr>
          <p:nvPr>
            <p:ph type="sldNum" sz="quarter" idx="4"/>
          </p:nvPr>
        </p:nvSpPr>
        <p:spPr>
          <a:xfrm rot="10800000" flipV="1">
            <a:off x="8785857" y="5832847"/>
            <a:ext cx="246061" cy="283076"/>
          </a:xfrm>
          <a:prstGeom prst="rect">
            <a:avLst/>
          </a:prstGeom>
        </p:spPr>
        <p:txBody>
          <a:bodyPr vert="horz" wrap="square" lIns="0" tIns="0" rIns="0" bIns="0" rtlCol="0" anchor="b" anchorCtr="0"/>
          <a:lstStyle>
            <a:lvl1pPr algn="l">
              <a:defRPr sz="675" i="0">
                <a:solidFill>
                  <a:schemeClr val="bg1"/>
                </a:solidFill>
                <a:latin typeface="Arial" pitchFamily="34" charset="0"/>
                <a:cs typeface="Arial" pitchFamily="34" charset="0"/>
              </a:defRPr>
            </a:lvl1pPr>
          </a:lstStyle>
          <a:p>
            <a:fld id="{7BCC8D0D-EAEC-449D-9161-023DFF90F2E2}" type="slidenum">
              <a:rPr lang="en-US" smtClean="0"/>
              <a:pPr/>
              <a:t>‹#›</a:t>
            </a:fld>
            <a:endParaRPr lang="en-US" dirty="0"/>
          </a:p>
        </p:txBody>
      </p:sp>
      <p:sp>
        <p:nvSpPr>
          <p:cNvPr id="5" name="Rectangle 4">
            <a:extLst>
              <a:ext uri="{FF2B5EF4-FFF2-40B4-BE49-F238E27FC236}">
                <a16:creationId xmlns:a16="http://schemas.microsoft.com/office/drawing/2014/main" id="{8ED1D6E9-2BBE-4B08-92EC-6C28ACB7EB93}"/>
              </a:ext>
            </a:extLst>
          </p:cNvPr>
          <p:cNvSpPr>
            <a:spLocks noChangeArrowheads="1"/>
          </p:cNvSpPr>
          <p:nvPr userDrawn="1"/>
        </p:nvSpPr>
        <p:spPr bwMode="auto">
          <a:xfrm flipV="1">
            <a:off x="511233" y="1209322"/>
            <a:ext cx="8491451" cy="45720"/>
          </a:xfrm>
          <a:prstGeom prst="rect">
            <a:avLst/>
          </a:prstGeom>
          <a:gradFill rotWithShape="0">
            <a:gsLst>
              <a:gs pos="0">
                <a:schemeClr val="tx1"/>
              </a:gs>
              <a:gs pos="89000">
                <a:srgbClr val="EFEAE3">
                  <a:lumMod val="39000"/>
                  <a:lumOff val="61000"/>
                </a:srgbClr>
              </a:gs>
              <a:gs pos="29000">
                <a:srgbClr val="7A5F46"/>
              </a:gs>
            </a:gsLst>
            <a:lin ang="0" scaled="1"/>
          </a:gradFill>
          <a:ln>
            <a:noFill/>
          </a:ln>
          <a:effectLst/>
        </p:spPr>
        <p:txBody>
          <a:bodyPr wrap="none" anchor="ctr"/>
          <a:lstStyle/>
          <a:p>
            <a:pPr marL="0" marR="0" lvl="0" indent="0" algn="ctr" defTabSz="685800" rtl="0" eaLnBrk="0" fontAlgn="auto" latinLnBrk="0" hangingPunct="0">
              <a:lnSpc>
                <a:spcPct val="100000"/>
              </a:lnSpc>
              <a:spcBef>
                <a:spcPts val="0"/>
              </a:spcBef>
              <a:spcAft>
                <a:spcPts val="0"/>
              </a:spcAft>
              <a:buClrTx/>
              <a:buSzTx/>
              <a:buFontTx/>
              <a:buNone/>
              <a:tabLst/>
              <a:defRPr/>
            </a:pPr>
            <a:endParaRPr kumimoji="0" lang="en-US" sz="2250" b="0" i="0" u="none" strike="noStrike" kern="1200" cap="none" spc="0" normalizeH="0" baseline="0" noProof="0">
              <a:ln>
                <a:noFill/>
              </a:ln>
              <a:solidFill>
                <a:prstClr val="black"/>
              </a:solidFill>
              <a:effectLst/>
              <a:uLnTx/>
              <a:uFillTx/>
              <a:latin typeface="Times" charset="0"/>
              <a:ea typeface="+mn-ea"/>
              <a:cs typeface="+mn-cs"/>
            </a:endParaRPr>
          </a:p>
        </p:txBody>
      </p:sp>
      <p:sp>
        <p:nvSpPr>
          <p:cNvPr id="7" name="TextBox 6">
            <a:extLst>
              <a:ext uri="{FF2B5EF4-FFF2-40B4-BE49-F238E27FC236}">
                <a16:creationId xmlns:a16="http://schemas.microsoft.com/office/drawing/2014/main" id="{D6776BE1-D95C-4B0F-9057-6772C2E4A7A6}"/>
              </a:ext>
            </a:extLst>
          </p:cNvPr>
          <p:cNvSpPr txBox="1"/>
          <p:nvPr userDrawn="1"/>
        </p:nvSpPr>
        <p:spPr>
          <a:xfrm>
            <a:off x="511234" y="1637774"/>
            <a:ext cx="8382044" cy="664284"/>
          </a:xfrm>
          <a:prstGeom prst="rect">
            <a:avLst/>
          </a:prstGeom>
          <a:noFill/>
        </p:spPr>
        <p:txBody>
          <a:bodyPr wrap="square" rtlCol="0">
            <a:spAutoFit/>
          </a:bodyPr>
          <a:lstStyle/>
          <a:p>
            <a:pPr marL="257175" indent="-257175">
              <a:spcAft>
                <a:spcPts val="450"/>
              </a:spcAft>
              <a:buFont typeface="Arial" panose="020B0604020202020204" pitchFamily="34" charset="0"/>
              <a:buChar char="•"/>
            </a:pPr>
            <a:endParaRPr lang="en-US" sz="1800" dirty="0">
              <a:latin typeface="Arial" panose="020B0604020202020204" pitchFamily="34" charset="0"/>
              <a:cs typeface="Arial" panose="020B0604020202020204" pitchFamily="34" charset="0"/>
            </a:endParaRPr>
          </a:p>
          <a:p>
            <a:pPr marL="257175" indent="-257175">
              <a:buFont typeface="Arial" panose="020B0604020202020204" pitchFamily="34" charset="0"/>
              <a:buChar char="•"/>
            </a:pPr>
            <a:endParaRPr lang="en-US" sz="1500" dirty="0"/>
          </a:p>
        </p:txBody>
      </p:sp>
      <p:sp>
        <p:nvSpPr>
          <p:cNvPr id="8" name="Title 1">
            <a:extLst>
              <a:ext uri="{FF2B5EF4-FFF2-40B4-BE49-F238E27FC236}">
                <a16:creationId xmlns:a16="http://schemas.microsoft.com/office/drawing/2014/main" id="{597F347E-A677-4B2B-BB35-6EA06ABFBBC8}"/>
              </a:ext>
            </a:extLst>
          </p:cNvPr>
          <p:cNvSpPr>
            <a:spLocks noGrp="1"/>
          </p:cNvSpPr>
          <p:nvPr>
            <p:ph type="title"/>
          </p:nvPr>
        </p:nvSpPr>
        <p:spPr>
          <a:xfrm>
            <a:off x="511233" y="-276551"/>
            <a:ext cx="6959089" cy="1450757"/>
          </a:xfrm>
          <a:prstGeom prst="rect">
            <a:avLst/>
          </a:prstGeom>
        </p:spPr>
        <p:txBody>
          <a:bodyPr>
            <a:normAutofit/>
          </a:bodyPr>
          <a:lstStyle/>
          <a:p>
            <a:r>
              <a:rPr lang="en-US" sz="3300" dirty="0">
                <a:solidFill>
                  <a:schemeClr val="tx1"/>
                </a:solidFill>
              </a:rPr>
              <a:t>Capitalize First Word In Calibri Light 44</a:t>
            </a:r>
          </a:p>
        </p:txBody>
      </p:sp>
      <p:sp>
        <p:nvSpPr>
          <p:cNvPr id="10" name="TextBox 9">
            <a:extLst>
              <a:ext uri="{FF2B5EF4-FFF2-40B4-BE49-F238E27FC236}">
                <a16:creationId xmlns:a16="http://schemas.microsoft.com/office/drawing/2014/main" id="{66E36132-BCF6-4AB0-9559-4264AFBDE442}"/>
              </a:ext>
            </a:extLst>
          </p:cNvPr>
          <p:cNvSpPr txBox="1"/>
          <p:nvPr userDrawn="1"/>
        </p:nvSpPr>
        <p:spPr>
          <a:xfrm>
            <a:off x="511234" y="1637774"/>
            <a:ext cx="8382044" cy="664284"/>
          </a:xfrm>
          <a:prstGeom prst="rect">
            <a:avLst/>
          </a:prstGeom>
          <a:noFill/>
        </p:spPr>
        <p:txBody>
          <a:bodyPr wrap="square" rtlCol="0">
            <a:spAutoFit/>
          </a:bodyPr>
          <a:lstStyle/>
          <a:p>
            <a:pPr marL="257175" indent="-257175">
              <a:spcAft>
                <a:spcPts val="450"/>
              </a:spcAft>
              <a:buFont typeface="Arial" panose="020B0604020202020204" pitchFamily="34" charset="0"/>
              <a:buChar char="•"/>
            </a:pPr>
            <a:endParaRPr lang="en-US" sz="1800" dirty="0">
              <a:latin typeface="Arial" panose="020B0604020202020204" pitchFamily="34" charset="0"/>
              <a:cs typeface="Arial" panose="020B0604020202020204" pitchFamily="34" charset="0"/>
            </a:endParaRPr>
          </a:p>
          <a:p>
            <a:pPr marL="257175" indent="-257175">
              <a:buFont typeface="Arial" panose="020B0604020202020204" pitchFamily="34" charset="0"/>
              <a:buChar char="•"/>
            </a:pPr>
            <a:endParaRPr lang="en-US" sz="1500" dirty="0"/>
          </a:p>
        </p:txBody>
      </p:sp>
    </p:spTree>
    <p:extLst>
      <p:ext uri="{BB962C8B-B14F-4D97-AF65-F5344CB8AC3E}">
        <p14:creationId xmlns:p14="http://schemas.microsoft.com/office/powerpoint/2010/main" val="4017509812"/>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mediaAndTx">
  <p:cSld name="Title, Media Clip and Text">
    <p:spTree>
      <p:nvGrpSpPr>
        <p:cNvPr id="1" name=""/>
        <p:cNvGrpSpPr/>
        <p:nvPr/>
      </p:nvGrpSpPr>
      <p:grpSpPr>
        <a:xfrm>
          <a:off x="0" y="0"/>
          <a:ext cx="0" cy="0"/>
          <a:chOff x="0" y="0"/>
          <a:chExt cx="0" cy="0"/>
        </a:xfrm>
      </p:grpSpPr>
      <p:sp>
        <p:nvSpPr>
          <p:cNvPr id="2" name="Title 1"/>
          <p:cNvSpPr>
            <a:spLocks noGrp="1"/>
          </p:cNvSpPr>
          <p:nvPr>
            <p:ph type="title"/>
          </p:nvPr>
        </p:nvSpPr>
        <p:spPr>
          <a:xfrm>
            <a:off x="1143000" y="609600"/>
            <a:ext cx="7772400" cy="1143000"/>
          </a:xfrm>
        </p:spPr>
        <p:txBody>
          <a:bodyPr/>
          <a:lstStyle/>
          <a:p>
            <a:r>
              <a:rPr lang="en-US"/>
              <a:t>Click to edit Master title style</a:t>
            </a:r>
          </a:p>
        </p:txBody>
      </p:sp>
      <p:sp>
        <p:nvSpPr>
          <p:cNvPr id="3" name="Media Placeholder 2"/>
          <p:cNvSpPr>
            <a:spLocks noGrp="1"/>
          </p:cNvSpPr>
          <p:nvPr>
            <p:ph type="media" sz="half" idx="1"/>
          </p:nvPr>
        </p:nvSpPr>
        <p:spPr>
          <a:xfrm>
            <a:off x="1169988" y="1946275"/>
            <a:ext cx="3810000" cy="4114800"/>
          </a:xfrm>
        </p:spPr>
        <p:txBody>
          <a:bodyPr/>
          <a:lstStyle/>
          <a:p>
            <a:pPr lvl="0"/>
            <a:endParaRPr lang="en-US" noProof="0"/>
          </a:p>
        </p:txBody>
      </p:sp>
      <p:sp>
        <p:nvSpPr>
          <p:cNvPr id="4" name="Text Placeholder 3"/>
          <p:cNvSpPr>
            <a:spLocks noGrp="1"/>
          </p:cNvSpPr>
          <p:nvPr>
            <p:ph type="body" sz="half" idx="2"/>
          </p:nvPr>
        </p:nvSpPr>
        <p:spPr>
          <a:xfrm>
            <a:off x="5132388" y="1946275"/>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81916552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type="txAndTwoObj">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5613" y="273050"/>
            <a:ext cx="8226425" cy="1143000"/>
          </a:xfrm>
        </p:spPr>
        <p:txBody>
          <a:bodyPr/>
          <a:lstStyle/>
          <a:p>
            <a:r>
              <a:rPr lang="en-US"/>
              <a:t>Click to edit Master title style</a:t>
            </a:r>
          </a:p>
        </p:txBody>
      </p:sp>
      <p:sp>
        <p:nvSpPr>
          <p:cNvPr id="3" name="Text Placeholder 2"/>
          <p:cNvSpPr>
            <a:spLocks noGrp="1"/>
          </p:cNvSpPr>
          <p:nvPr>
            <p:ph type="body" sz="half" idx="1"/>
          </p:nvPr>
        </p:nvSpPr>
        <p:spPr>
          <a:xfrm>
            <a:off x="455613" y="1598613"/>
            <a:ext cx="4037012" cy="44973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645025" y="1598613"/>
            <a:ext cx="4037013" cy="21717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4645025" y="3922713"/>
            <a:ext cx="4037013" cy="21732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70"/>
          <p:cNvSpPr>
            <a:spLocks noGrp="1" noChangeArrowheads="1"/>
          </p:cNvSpPr>
          <p:nvPr>
            <p:ph type="sldNum" sz="quarter" idx="10"/>
          </p:nvPr>
        </p:nvSpPr>
        <p:spPr>
          <a:xfrm>
            <a:off x="6251448" y="6556248"/>
            <a:ext cx="588336" cy="228600"/>
          </a:xfrm>
          <a:prstGeom prst="rect">
            <a:avLst/>
          </a:prstGeom>
          <a:ln/>
        </p:spPr>
        <p:txBody>
          <a:bodyPr/>
          <a:lstStyle>
            <a:lvl1pPr>
              <a:defRPr/>
            </a:lvl1pPr>
          </a:lstStyle>
          <a:p>
            <a:pPr eaLnBrk="1" fontAlgn="auto" hangingPunct="1">
              <a:spcBef>
                <a:spcPts val="0"/>
              </a:spcBef>
              <a:spcAft>
                <a:spcPts val="0"/>
              </a:spcAft>
              <a:defRPr/>
            </a:pPr>
            <a:fld id="{BD444616-E14A-46A0-A6D3-6E66F6B1A6DF}" type="slidenum">
              <a:rPr lang="en-US" sz="1800">
                <a:solidFill>
                  <a:prstClr val="black"/>
                </a:solidFill>
                <a:latin typeface="Gill Sans MT"/>
              </a:rPr>
              <a:pPr eaLnBrk="1" fontAlgn="auto" hangingPunct="1">
                <a:spcBef>
                  <a:spcPts val="0"/>
                </a:spcBef>
                <a:spcAft>
                  <a:spcPts val="0"/>
                </a:spcAft>
                <a:defRPr/>
              </a:pPr>
              <a:t>‹#›</a:t>
            </a:fld>
            <a:endParaRPr lang="en-US" sz="1800">
              <a:solidFill>
                <a:prstClr val="black"/>
              </a:solidFill>
              <a:latin typeface="Gill Sans MT"/>
            </a:endParaRPr>
          </a:p>
        </p:txBody>
      </p:sp>
    </p:spTree>
    <p:extLst>
      <p:ext uri="{BB962C8B-B14F-4D97-AF65-F5344CB8AC3E}">
        <p14:creationId xmlns:p14="http://schemas.microsoft.com/office/powerpoint/2010/main" val="4049270278"/>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type="fourObj">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455614" y="273050"/>
            <a:ext cx="8226425" cy="1143000"/>
          </a:xfrm>
        </p:spPr>
        <p:txBody>
          <a:bodyPr/>
          <a:lstStyle/>
          <a:p>
            <a:r>
              <a:rPr lang="en-US"/>
              <a:t>Click to edit Master title style</a:t>
            </a:r>
          </a:p>
        </p:txBody>
      </p:sp>
      <p:sp>
        <p:nvSpPr>
          <p:cNvPr id="3" name="Content Placeholder 2"/>
          <p:cNvSpPr>
            <a:spLocks noGrp="1"/>
          </p:cNvSpPr>
          <p:nvPr>
            <p:ph sz="quarter" idx="1"/>
          </p:nvPr>
        </p:nvSpPr>
        <p:spPr>
          <a:xfrm>
            <a:off x="455614" y="1598613"/>
            <a:ext cx="4037012" cy="21717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645025" y="1598613"/>
            <a:ext cx="4037013" cy="21717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455614" y="3922715"/>
            <a:ext cx="4037012" cy="21732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4"/>
          </p:nvPr>
        </p:nvSpPr>
        <p:spPr>
          <a:xfrm>
            <a:off x="4645025" y="3922715"/>
            <a:ext cx="4037013" cy="21732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70"/>
          <p:cNvSpPr>
            <a:spLocks noGrp="1" noChangeArrowheads="1"/>
          </p:cNvSpPr>
          <p:nvPr>
            <p:ph type="sldNum" sz="quarter" idx="10"/>
          </p:nvPr>
        </p:nvSpPr>
        <p:spPr>
          <a:xfrm>
            <a:off x="6553201" y="6242052"/>
            <a:ext cx="2130425" cy="474663"/>
          </a:xfrm>
          <a:prstGeom prst="rect">
            <a:avLst/>
          </a:prstGeom>
        </p:spPr>
        <p:txBody>
          <a:bodyPr vert="horz" wrap="square" lIns="91440" tIns="45720" rIns="91440" bIns="45720" numCol="1" anchor="t" anchorCtr="0" compatLnSpc="1">
            <a:prstTxWarp prst="textNoShape">
              <a:avLst/>
            </a:prstTxWarp>
          </a:bodyPr>
          <a:lstStyle>
            <a:lvl1pPr>
              <a:defRPr/>
            </a:lvl1pPr>
          </a:lstStyle>
          <a:p>
            <a:fld id="{C4B60773-B98C-4109-B941-042E7687E890}" type="slidenum">
              <a:rPr lang="en-US"/>
              <a:pPr/>
              <a:t>‹#›</a:t>
            </a:fld>
            <a:endParaRPr lang="en-US"/>
          </a:p>
        </p:txBody>
      </p:sp>
    </p:spTree>
    <p:extLst>
      <p:ext uri="{BB962C8B-B14F-4D97-AF65-F5344CB8AC3E}">
        <p14:creationId xmlns:p14="http://schemas.microsoft.com/office/powerpoint/2010/main" val="143999848"/>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5616" y="273050"/>
            <a:ext cx="8226425" cy="1143000"/>
          </a:xfrm>
        </p:spPr>
        <p:txBody>
          <a:bodyPr/>
          <a:lstStyle/>
          <a:p>
            <a:r>
              <a:rPr lang="en-US"/>
              <a:t>Click to edit Master title style</a:t>
            </a:r>
          </a:p>
        </p:txBody>
      </p:sp>
      <p:sp>
        <p:nvSpPr>
          <p:cNvPr id="3" name="Text Placeholder 2"/>
          <p:cNvSpPr>
            <a:spLocks noGrp="1"/>
          </p:cNvSpPr>
          <p:nvPr>
            <p:ph type="body" sz="half" idx="1"/>
          </p:nvPr>
        </p:nvSpPr>
        <p:spPr>
          <a:xfrm>
            <a:off x="455614" y="1598613"/>
            <a:ext cx="4037012" cy="44973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5025" y="1598613"/>
            <a:ext cx="4037013" cy="44973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70"/>
          <p:cNvSpPr>
            <a:spLocks noGrp="1" noChangeArrowheads="1"/>
          </p:cNvSpPr>
          <p:nvPr>
            <p:ph type="sldNum" sz="quarter" idx="10"/>
          </p:nvPr>
        </p:nvSpPr>
        <p:spPr>
          <a:xfrm>
            <a:off x="6251448" y="6556248"/>
            <a:ext cx="588336" cy="228600"/>
          </a:xfrm>
          <a:prstGeom prst="rect">
            <a:avLst/>
          </a:prstGeom>
          <a:ln/>
        </p:spPr>
        <p:txBody>
          <a:bodyPr/>
          <a:lstStyle>
            <a:lvl1pPr>
              <a:defRPr/>
            </a:lvl1pPr>
          </a:lstStyle>
          <a:p>
            <a:pPr>
              <a:defRPr/>
            </a:pPr>
            <a:fld id="{114813B1-857E-4D46-BE5D-9A28513CA6BB}" type="slidenum">
              <a:rPr lang="en-US"/>
              <a:pPr>
                <a:defRPr/>
              </a:pPr>
              <a:t>‹#›</a:t>
            </a:fld>
            <a:endParaRPr lang="en-US"/>
          </a:p>
        </p:txBody>
      </p:sp>
    </p:spTree>
    <p:extLst>
      <p:ext uri="{BB962C8B-B14F-4D97-AF65-F5344CB8AC3E}">
        <p14:creationId xmlns:p14="http://schemas.microsoft.com/office/powerpoint/2010/main" val="1560653468"/>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userDrawn="1">
  <p:cSld name="Title Slide_1">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17172D1A-18E6-A948-8F16-3DCE4B390141}"/>
              </a:ext>
            </a:extLst>
          </p:cNvPr>
          <p:cNvPicPr>
            <a:picLocks noChangeAspect="1"/>
          </p:cNvPicPr>
          <p:nvPr userDrawn="1"/>
        </p:nvPicPr>
        <p:blipFill>
          <a:blip r:embed="rId2"/>
          <a:srcRect/>
          <a:stretch/>
        </p:blipFill>
        <p:spPr>
          <a:xfrm>
            <a:off x="0" y="0"/>
            <a:ext cx="9144000" cy="6858000"/>
          </a:xfrm>
          <a:prstGeom prst="rect">
            <a:avLst/>
          </a:prstGeom>
        </p:spPr>
      </p:pic>
      <p:sp>
        <p:nvSpPr>
          <p:cNvPr id="2" name="Title 1">
            <a:extLst>
              <a:ext uri="{FF2B5EF4-FFF2-40B4-BE49-F238E27FC236}">
                <a16:creationId xmlns:a16="http://schemas.microsoft.com/office/drawing/2014/main" id="{DA11A107-C3CF-5D45-A3FF-90FF5635B064}"/>
              </a:ext>
            </a:extLst>
          </p:cNvPr>
          <p:cNvSpPr>
            <a:spLocks noGrp="1"/>
          </p:cNvSpPr>
          <p:nvPr>
            <p:ph type="ctrTitle"/>
          </p:nvPr>
        </p:nvSpPr>
        <p:spPr>
          <a:xfrm>
            <a:off x="1076882" y="2476628"/>
            <a:ext cx="3994323" cy="2387600"/>
          </a:xfrm>
        </p:spPr>
        <p:txBody>
          <a:bodyPr anchor="b">
            <a:normAutofit/>
          </a:bodyPr>
          <a:lstStyle>
            <a:lvl1pPr algn="l">
              <a:defRPr sz="6000">
                <a:solidFill>
                  <a:schemeClr val="accent3"/>
                </a:solidFill>
              </a:defRPr>
            </a:lvl1pPr>
          </a:lstStyle>
          <a:p>
            <a:r>
              <a:rPr lang="en-US" dirty="0"/>
              <a:t>Click to edit</a:t>
            </a:r>
          </a:p>
        </p:txBody>
      </p:sp>
      <p:pic>
        <p:nvPicPr>
          <p:cNvPr id="11" name="Picture 10">
            <a:extLst>
              <a:ext uri="{FF2B5EF4-FFF2-40B4-BE49-F238E27FC236}">
                <a16:creationId xmlns:a16="http://schemas.microsoft.com/office/drawing/2014/main" id="{48243BD0-09C3-2948-A481-8FE7956E514F}"/>
              </a:ext>
            </a:extLst>
          </p:cNvPr>
          <p:cNvPicPr>
            <a:picLocks noChangeAspect="1"/>
          </p:cNvPicPr>
          <p:nvPr userDrawn="1"/>
        </p:nvPicPr>
        <p:blipFill>
          <a:blip r:embed="rId3"/>
          <a:srcRect/>
          <a:stretch/>
        </p:blipFill>
        <p:spPr>
          <a:xfrm>
            <a:off x="1006338" y="1313866"/>
            <a:ext cx="1693885" cy="922439"/>
          </a:xfrm>
          <a:prstGeom prst="rect">
            <a:avLst/>
          </a:prstGeom>
        </p:spPr>
      </p:pic>
      <p:sp>
        <p:nvSpPr>
          <p:cNvPr id="4" name="Footer Placeholder 4">
            <a:extLst>
              <a:ext uri="{FF2B5EF4-FFF2-40B4-BE49-F238E27FC236}">
                <a16:creationId xmlns:a16="http://schemas.microsoft.com/office/drawing/2014/main" id="{EAE82552-C7CE-397B-8347-4FE7BF1E3026}"/>
              </a:ext>
            </a:extLst>
          </p:cNvPr>
          <p:cNvSpPr>
            <a:spLocks noGrp="1"/>
          </p:cNvSpPr>
          <p:nvPr>
            <p:ph type="ftr" sz="quarter" idx="3"/>
          </p:nvPr>
        </p:nvSpPr>
        <p:spPr>
          <a:xfrm>
            <a:off x="1076883" y="5179964"/>
            <a:ext cx="3641720" cy="853088"/>
          </a:xfrm>
          <a:prstGeom prst="rect">
            <a:avLst/>
          </a:prstGeom>
        </p:spPr>
        <p:txBody>
          <a:bodyPr vert="horz" lIns="91440" tIns="45720" rIns="91440" bIns="45720" rtlCol="0" anchor="ctr"/>
          <a:lstStyle>
            <a:lvl1pPr algn="l">
              <a:defRPr sz="2100" b="1">
                <a:solidFill>
                  <a:schemeClr val="accent4"/>
                </a:solidFill>
                <a:latin typeface="Arial" panose="020B0604020202020204" pitchFamily="34" charset="0"/>
                <a:cs typeface="Arial" panose="020B0604020202020204" pitchFamily="34" charset="0"/>
              </a:defRPr>
            </a:lvl1pPr>
          </a:lstStyle>
          <a:p>
            <a:r>
              <a:rPr lang="en-US" dirty="0"/>
              <a:t>The NAFLD nomenclature is changing.</a:t>
            </a:r>
          </a:p>
        </p:txBody>
      </p:sp>
      <p:sp>
        <p:nvSpPr>
          <p:cNvPr id="5" name="Picture Placeholder 12">
            <a:extLst>
              <a:ext uri="{FF2B5EF4-FFF2-40B4-BE49-F238E27FC236}">
                <a16:creationId xmlns:a16="http://schemas.microsoft.com/office/drawing/2014/main" id="{4BD86E66-222D-F773-01F2-B2EFA7D9F3C3}"/>
              </a:ext>
            </a:extLst>
          </p:cNvPr>
          <p:cNvSpPr>
            <a:spLocks noGrp="1"/>
          </p:cNvSpPr>
          <p:nvPr>
            <p:ph type="pic" sz="quarter" idx="10"/>
          </p:nvPr>
        </p:nvSpPr>
        <p:spPr>
          <a:xfrm>
            <a:off x="5230423" y="1042744"/>
            <a:ext cx="3579384" cy="4772512"/>
          </a:xfrm>
          <a:prstGeom prst="ellipse">
            <a:avLst/>
          </a:prstGeom>
        </p:spPr>
        <p:txBody>
          <a:bodyPr/>
          <a:lstStyle>
            <a:lvl1pPr marL="0" indent="0" algn="ctr">
              <a:buNone/>
              <a:defRPr/>
            </a:lvl1pPr>
          </a:lstStyle>
          <a:p>
            <a:endParaRPr lang="en-US" dirty="0"/>
          </a:p>
        </p:txBody>
      </p:sp>
    </p:spTree>
    <p:extLst>
      <p:ext uri="{BB962C8B-B14F-4D97-AF65-F5344CB8AC3E}">
        <p14:creationId xmlns:p14="http://schemas.microsoft.com/office/powerpoint/2010/main" val="3657773061"/>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type="objAndTwoObj">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5613" y="273050"/>
            <a:ext cx="8226425" cy="1143000"/>
          </a:xfrm>
        </p:spPr>
        <p:txBody>
          <a:bodyPr/>
          <a:lstStyle/>
          <a:p>
            <a:r>
              <a:rPr lang="en-US"/>
              <a:t>Click to edit Master title style</a:t>
            </a:r>
          </a:p>
        </p:txBody>
      </p:sp>
      <p:sp>
        <p:nvSpPr>
          <p:cNvPr id="3" name="Content Placeholder 2"/>
          <p:cNvSpPr>
            <a:spLocks noGrp="1"/>
          </p:cNvSpPr>
          <p:nvPr>
            <p:ph sz="half" idx="1"/>
          </p:nvPr>
        </p:nvSpPr>
        <p:spPr>
          <a:xfrm>
            <a:off x="455613" y="1598613"/>
            <a:ext cx="4037012" cy="44973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645025" y="1598613"/>
            <a:ext cx="4037013" cy="21717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4645025" y="3922713"/>
            <a:ext cx="4037013" cy="21732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70"/>
          <p:cNvSpPr>
            <a:spLocks noGrp="1" noChangeArrowheads="1"/>
          </p:cNvSpPr>
          <p:nvPr>
            <p:ph type="sldNum" sz="quarter" idx="10"/>
          </p:nvPr>
        </p:nvSpPr>
        <p:spPr>
          <a:xfrm>
            <a:off x="6251448" y="6556248"/>
            <a:ext cx="588336" cy="228600"/>
          </a:xfrm>
          <a:prstGeom prst="rect">
            <a:avLst/>
          </a:prstGeom>
          <a:ln/>
        </p:spPr>
        <p:txBody>
          <a:bodyPr/>
          <a:lstStyle>
            <a:lvl1pPr>
              <a:defRPr/>
            </a:lvl1pPr>
          </a:lstStyle>
          <a:p>
            <a:pPr>
              <a:defRPr/>
            </a:pPr>
            <a:fld id="{CBE6F69D-EC7C-4158-B48B-7F1BD0375DFA}" type="slidenum">
              <a:rPr lang="en-US"/>
              <a:pPr>
                <a:defRPr/>
              </a:pPr>
              <a:t>‹#›</a:t>
            </a:fld>
            <a:endParaRPr lang="en-US"/>
          </a:p>
        </p:txBody>
      </p:sp>
    </p:spTree>
    <p:extLst>
      <p:ext uri="{BB962C8B-B14F-4D97-AF65-F5344CB8AC3E}">
        <p14:creationId xmlns:p14="http://schemas.microsoft.com/office/powerpoint/2010/main" val="402384691"/>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EBA2842-48DF-40E2-BFEB-26493492E960}"/>
              </a:ext>
            </a:extLst>
          </p:cNvPr>
          <p:cNvSpPr/>
          <p:nvPr/>
        </p:nvSpPr>
        <p:spPr>
          <a:xfrm>
            <a:off x="905248" y="3276600"/>
            <a:ext cx="7314914" cy="165100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sz="1621"/>
          </a:p>
        </p:txBody>
      </p:sp>
      <p:sp>
        <p:nvSpPr>
          <p:cNvPr id="5" name="Rectangle 4">
            <a:extLst>
              <a:ext uri="{FF2B5EF4-FFF2-40B4-BE49-F238E27FC236}">
                <a16:creationId xmlns:a16="http://schemas.microsoft.com/office/drawing/2014/main" id="{581E1D83-2067-41D5-B78F-7A4E81EE5770}"/>
              </a:ext>
            </a:extLst>
          </p:cNvPr>
          <p:cNvSpPr/>
          <p:nvPr/>
        </p:nvSpPr>
        <p:spPr>
          <a:xfrm>
            <a:off x="905248" y="3276600"/>
            <a:ext cx="228815" cy="1651000"/>
          </a:xfrm>
          <a:prstGeom prst="rect">
            <a:avLst/>
          </a:prstGeom>
          <a:solidFill>
            <a:srgbClr val="5E3886"/>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sz="1621"/>
          </a:p>
        </p:txBody>
      </p:sp>
      <p:sp>
        <p:nvSpPr>
          <p:cNvPr id="6" name="Rectangle 5">
            <a:extLst>
              <a:ext uri="{FF2B5EF4-FFF2-40B4-BE49-F238E27FC236}">
                <a16:creationId xmlns:a16="http://schemas.microsoft.com/office/drawing/2014/main" id="{5E133F5A-86BD-4145-AD78-41DD9A375E45}"/>
              </a:ext>
            </a:extLst>
          </p:cNvPr>
          <p:cNvSpPr/>
          <p:nvPr/>
        </p:nvSpPr>
        <p:spPr>
          <a:xfrm>
            <a:off x="913828" y="5048250"/>
            <a:ext cx="228815" cy="685800"/>
          </a:xfrm>
          <a:prstGeom prst="rect">
            <a:avLst/>
          </a:prstGeom>
          <a:solidFill>
            <a:srgbClr val="B1D45A"/>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sz="1621"/>
          </a:p>
        </p:txBody>
      </p:sp>
      <p:sp>
        <p:nvSpPr>
          <p:cNvPr id="8" name="Title 7"/>
          <p:cNvSpPr>
            <a:spLocks noGrp="1"/>
          </p:cNvSpPr>
          <p:nvPr>
            <p:ph type="ctrTitle"/>
          </p:nvPr>
        </p:nvSpPr>
        <p:spPr>
          <a:xfrm>
            <a:off x="1219200" y="3352800"/>
            <a:ext cx="6858000" cy="1524000"/>
          </a:xfrm>
          <a:noFill/>
        </p:spPr>
        <p:txBody>
          <a:bodyPr anchor="t">
            <a:normAutofit/>
          </a:bodyPr>
          <a:lstStyle>
            <a:lvl1pPr algn="r">
              <a:defRPr sz="3964">
                <a:solidFill>
                  <a:schemeClr val="tx1"/>
                </a:solidFill>
              </a:defRPr>
            </a:lvl1pPr>
          </a:lstStyle>
          <a:p>
            <a:r>
              <a:rPr lang="en-US" dirty="0"/>
              <a:t>Click to edit Master title style</a:t>
            </a:r>
          </a:p>
        </p:txBody>
      </p:sp>
      <p:sp>
        <p:nvSpPr>
          <p:cNvPr id="9" name="Subtitle 8"/>
          <p:cNvSpPr>
            <a:spLocks noGrp="1"/>
          </p:cNvSpPr>
          <p:nvPr>
            <p:ph type="subTitle" idx="1"/>
          </p:nvPr>
        </p:nvSpPr>
        <p:spPr>
          <a:xfrm>
            <a:off x="1219200" y="5124450"/>
            <a:ext cx="6858000" cy="533400"/>
          </a:xfrm>
        </p:spPr>
        <p:txBody>
          <a:bodyPr>
            <a:noAutofit/>
          </a:bodyPr>
          <a:lstStyle>
            <a:lvl1pPr marL="0" indent="0" algn="r">
              <a:buNone/>
              <a:defRPr sz="2883">
                <a:solidFill>
                  <a:schemeClr val="tx1"/>
                </a:solidFill>
                <a:latin typeface="Calibri" panose="020F0502020204030204" pitchFamily="34" charset="0"/>
                <a:ea typeface="+mj-ea"/>
                <a:cs typeface="+mj-cs"/>
              </a:defRPr>
            </a:lvl1pPr>
            <a:lvl2pPr marL="411846" indent="0" algn="ctr">
              <a:buNone/>
            </a:lvl2pPr>
            <a:lvl3pPr marL="823692" indent="0" algn="ctr">
              <a:buNone/>
            </a:lvl3pPr>
            <a:lvl4pPr marL="1235537" indent="0" algn="ctr">
              <a:buNone/>
            </a:lvl4pPr>
            <a:lvl5pPr marL="1647383" indent="0" algn="ctr">
              <a:buNone/>
            </a:lvl5pPr>
            <a:lvl6pPr marL="2059229" indent="0" algn="ctr">
              <a:buNone/>
            </a:lvl6pPr>
            <a:lvl7pPr marL="2471075" indent="0" algn="ctr">
              <a:buNone/>
            </a:lvl7pPr>
            <a:lvl8pPr marL="2882920" indent="0" algn="ctr">
              <a:buNone/>
            </a:lvl8pPr>
            <a:lvl9pPr marL="3294766" indent="0" algn="ctr">
              <a:buNone/>
            </a:lvl9pPr>
          </a:lstStyle>
          <a:p>
            <a:r>
              <a:rPr lang="en-US" dirty="0"/>
              <a:t>Click to edit Master subtitle style</a:t>
            </a:r>
          </a:p>
        </p:txBody>
      </p:sp>
    </p:spTree>
    <p:extLst>
      <p:ext uri="{BB962C8B-B14F-4D97-AF65-F5344CB8AC3E}">
        <p14:creationId xmlns:p14="http://schemas.microsoft.com/office/powerpoint/2010/main" val="2892029237"/>
      </p:ext>
    </p:extLst>
  </p:cSld>
  <p:clrMapOvr>
    <a:masterClrMapping/>
  </p:clrMapOvr>
  <p:transition spd="med">
    <p:fade/>
  </p:transition>
</p:sldLayout>
</file>

<file path=ppt/slideLayouts/slideLayout5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964"/>
            </a:lvl1pPr>
          </a:lstStyle>
          <a:p>
            <a:r>
              <a:rPr lang="en-US" dirty="0"/>
              <a:t>Click to edit Master title style</a:t>
            </a:r>
          </a:p>
        </p:txBody>
      </p:sp>
      <p:sp>
        <p:nvSpPr>
          <p:cNvPr id="8" name="Content Placeholder 7"/>
          <p:cNvSpPr>
            <a:spLocks noGrp="1"/>
          </p:cNvSpPr>
          <p:nvPr>
            <p:ph sz="quarter" idx="1"/>
          </p:nvPr>
        </p:nvSpPr>
        <p:spPr>
          <a:xfrm>
            <a:off x="457200" y="1219200"/>
            <a:ext cx="8229600" cy="4937760"/>
          </a:xfrm>
        </p:spPr>
        <p:txBody>
          <a:bodyPr/>
          <a:lstStyle>
            <a:lvl1pPr>
              <a:defRPr sz="2883"/>
            </a:lvl1pPr>
            <a:lvl2pPr>
              <a:defRPr sz="2342"/>
            </a:lvl2pPr>
            <a:lvl3pPr>
              <a:defRPr sz="1982"/>
            </a:lvl3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002617306"/>
      </p:ext>
    </p:extLst>
  </p:cSld>
  <p:clrMapOvr>
    <a:masterClrMapping/>
  </p:clrMapOvr>
  <p:transition spd="med">
    <p:fade/>
  </p:transition>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tx1"/>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DF34ED9-A643-4A30-AC3C-BDE575473D51}"/>
              </a:ext>
            </a:extLst>
          </p:cNvPr>
          <p:cNvSpPr/>
          <p:nvPr/>
        </p:nvSpPr>
        <p:spPr>
          <a:xfrm>
            <a:off x="913828" y="2819401"/>
            <a:ext cx="7316344" cy="1279525"/>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sz="1621"/>
          </a:p>
        </p:txBody>
      </p:sp>
      <p:sp>
        <p:nvSpPr>
          <p:cNvPr id="5" name="Rectangle 4">
            <a:extLst>
              <a:ext uri="{FF2B5EF4-FFF2-40B4-BE49-F238E27FC236}">
                <a16:creationId xmlns:a16="http://schemas.microsoft.com/office/drawing/2014/main" id="{74D3DF9E-45C2-4282-AA2A-E83E1FBD3998}"/>
              </a:ext>
            </a:extLst>
          </p:cNvPr>
          <p:cNvSpPr/>
          <p:nvPr/>
        </p:nvSpPr>
        <p:spPr>
          <a:xfrm>
            <a:off x="913828" y="2819401"/>
            <a:ext cx="228815" cy="1279525"/>
          </a:xfrm>
          <a:prstGeom prst="rect">
            <a:avLst/>
          </a:prstGeom>
          <a:solidFill>
            <a:srgbClr val="B1D45A"/>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sz="1621"/>
          </a:p>
        </p:txBody>
      </p:sp>
      <p:sp>
        <p:nvSpPr>
          <p:cNvPr id="2" name="Title 1"/>
          <p:cNvSpPr>
            <a:spLocks noGrp="1"/>
          </p:cNvSpPr>
          <p:nvPr>
            <p:ph type="title"/>
          </p:nvPr>
        </p:nvSpPr>
        <p:spPr>
          <a:xfrm>
            <a:off x="1219200" y="2971800"/>
            <a:ext cx="6858000" cy="1066800"/>
          </a:xfrm>
        </p:spPr>
        <p:txBody>
          <a:bodyPr anchor="t">
            <a:normAutofit/>
          </a:bodyPr>
          <a:lstStyle>
            <a:lvl1pPr algn="r">
              <a:buNone/>
              <a:defRPr sz="3964" b="0" cap="none" baseline="0">
                <a:solidFill>
                  <a:schemeClr val="tx1"/>
                </a:solidFill>
              </a:defRPr>
            </a:lvl1pPr>
          </a:lstStyle>
          <a:p>
            <a:r>
              <a:rPr lang="en-US" dirty="0"/>
              <a:t>Click to edit Master title style</a:t>
            </a:r>
          </a:p>
        </p:txBody>
      </p:sp>
      <p:sp>
        <p:nvSpPr>
          <p:cNvPr id="3" name="Text Placeholder 2"/>
          <p:cNvSpPr>
            <a:spLocks noGrp="1"/>
          </p:cNvSpPr>
          <p:nvPr>
            <p:ph type="body" idx="1"/>
          </p:nvPr>
        </p:nvSpPr>
        <p:spPr>
          <a:xfrm>
            <a:off x="1295401" y="4267200"/>
            <a:ext cx="6781800" cy="1143000"/>
          </a:xfrm>
        </p:spPr>
        <p:txBody>
          <a:bodyPr>
            <a:normAutofit/>
          </a:bodyPr>
          <a:lstStyle>
            <a:lvl1pPr marL="0" indent="0" algn="r">
              <a:buNone/>
              <a:defRPr sz="2883">
                <a:solidFill>
                  <a:schemeClr val="bg1"/>
                </a:solidFill>
              </a:defRPr>
            </a:lvl1pPr>
            <a:lvl2pPr>
              <a:buNone/>
              <a:defRPr sz="1621">
                <a:solidFill>
                  <a:schemeClr val="tx1">
                    <a:tint val="75000"/>
                  </a:schemeClr>
                </a:solidFill>
              </a:defRPr>
            </a:lvl2pPr>
            <a:lvl3pPr>
              <a:buNone/>
              <a:defRPr sz="1441">
                <a:solidFill>
                  <a:schemeClr val="tx1">
                    <a:tint val="75000"/>
                  </a:schemeClr>
                </a:solidFill>
              </a:defRPr>
            </a:lvl3pPr>
            <a:lvl4pPr>
              <a:buNone/>
              <a:defRPr sz="1261">
                <a:solidFill>
                  <a:schemeClr val="tx1">
                    <a:tint val="75000"/>
                  </a:schemeClr>
                </a:solidFill>
              </a:defRPr>
            </a:lvl4pPr>
            <a:lvl5pPr>
              <a:buNone/>
              <a:defRPr sz="1261">
                <a:solidFill>
                  <a:schemeClr val="tx1">
                    <a:tint val="75000"/>
                  </a:schemeClr>
                </a:solidFill>
              </a:defRPr>
            </a:lvl5pPr>
          </a:lstStyle>
          <a:p>
            <a:pPr lvl="0"/>
            <a:r>
              <a:rPr lang="en-US" dirty="0"/>
              <a:t>Click to edit Master text styles</a:t>
            </a:r>
          </a:p>
        </p:txBody>
      </p:sp>
    </p:spTree>
    <p:extLst>
      <p:ext uri="{BB962C8B-B14F-4D97-AF65-F5344CB8AC3E}">
        <p14:creationId xmlns:p14="http://schemas.microsoft.com/office/powerpoint/2010/main" val="2967102336"/>
      </p:ext>
    </p:extLst>
  </p:cSld>
  <p:clrMapOvr>
    <a:overrideClrMapping bg1="dk1" tx1="lt1" bg2="dk2" tx2="lt2" accent1="accent1" accent2="accent2" accent3="accent3" accent4="accent4" accent5="accent5" accent6="accent6" hlink="hlink" folHlink="folHlink"/>
  </p:clrMapOvr>
  <p:transition spd="med">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lstStyle/>
          <a:p>
            <a:r>
              <a:rPr kumimoji="0" lang="en-US"/>
              <a:t>Click to edit Master title style</a:t>
            </a:r>
          </a:p>
        </p:txBody>
      </p:sp>
    </p:spTree>
    <p:extLst>
      <p:ext uri="{BB962C8B-B14F-4D97-AF65-F5344CB8AC3E}">
        <p14:creationId xmlns:p14="http://schemas.microsoft.com/office/powerpoint/2010/main" val="15224195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lstStyle/>
          <a:p>
            <a:r>
              <a:rPr lang="en-US"/>
              <a:t>Click to edit Master title style</a:t>
            </a:r>
          </a:p>
        </p:txBody>
      </p:sp>
      <p:sp>
        <p:nvSpPr>
          <p:cNvPr id="9" name="Content Placeholder 8"/>
          <p:cNvSpPr>
            <a:spLocks noGrp="1"/>
          </p:cNvSpPr>
          <p:nvPr>
            <p:ph sz="quarter" idx="1"/>
          </p:nvPr>
        </p:nvSpPr>
        <p:spPr>
          <a:xfrm>
            <a:off x="457200" y="1219200"/>
            <a:ext cx="4041648" cy="49377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10"/>
          <p:cNvSpPr>
            <a:spLocks noGrp="1"/>
          </p:cNvSpPr>
          <p:nvPr>
            <p:ph sz="quarter" idx="2"/>
          </p:nvPr>
        </p:nvSpPr>
        <p:spPr>
          <a:xfrm>
            <a:off x="4632198" y="1216152"/>
            <a:ext cx="4041648" cy="49377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152527567"/>
      </p:ext>
    </p:extLst>
  </p:cSld>
  <p:clrMapOvr>
    <a:masterClrMapping/>
  </p:clrMapOvr>
  <p:transition spd="med">
    <p:fade/>
  </p:transition>
</p:sldLayout>
</file>

<file path=ppt/slideLayouts/slideLayout6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nchor="ctr"/>
          <a:lstStyle>
            <a:lvl1pPr>
              <a:defRPr/>
            </a:lvl1pPr>
          </a:lstStyle>
          <a:p>
            <a:r>
              <a:rPr lang="en-US" dirty="0"/>
              <a:t>Click to edit Master title style</a:t>
            </a:r>
          </a:p>
        </p:txBody>
      </p:sp>
      <p:sp>
        <p:nvSpPr>
          <p:cNvPr id="3" name="Text Placeholder 2"/>
          <p:cNvSpPr>
            <a:spLocks noGrp="1"/>
          </p:cNvSpPr>
          <p:nvPr>
            <p:ph type="body" idx="1"/>
          </p:nvPr>
        </p:nvSpPr>
        <p:spPr>
          <a:xfrm>
            <a:off x="457201" y="1285875"/>
            <a:ext cx="4040188" cy="685800"/>
          </a:xfrm>
          <a:noFill/>
          <a:ln>
            <a:noFill/>
          </a:ln>
        </p:spPr>
        <p:txBody>
          <a:bodyPr anchor="b">
            <a:noAutofit/>
          </a:bodyPr>
          <a:lstStyle>
            <a:lvl1pPr marL="0" indent="0">
              <a:buNone/>
              <a:defRPr sz="2883" b="1">
                <a:solidFill>
                  <a:schemeClr val="tx1"/>
                </a:solidFill>
              </a:defRPr>
            </a:lvl1pPr>
            <a:lvl2pPr>
              <a:buNone/>
              <a:defRPr sz="1802" b="1"/>
            </a:lvl2pPr>
            <a:lvl3pPr>
              <a:buNone/>
              <a:defRPr sz="1621" b="1"/>
            </a:lvl3pPr>
            <a:lvl4pPr>
              <a:buNone/>
              <a:defRPr sz="1441" b="1"/>
            </a:lvl4pPr>
            <a:lvl5pPr>
              <a:buNone/>
              <a:defRPr sz="1441" b="1"/>
            </a:lvl5pPr>
          </a:lstStyle>
          <a:p>
            <a:pPr lvl="0"/>
            <a:r>
              <a:rPr lang="en-US" dirty="0"/>
              <a:t>Click to edit</a:t>
            </a:r>
          </a:p>
        </p:txBody>
      </p:sp>
      <p:sp>
        <p:nvSpPr>
          <p:cNvPr id="4" name="Text Placeholder 3"/>
          <p:cNvSpPr>
            <a:spLocks noGrp="1"/>
          </p:cNvSpPr>
          <p:nvPr>
            <p:ph type="body" sz="half" idx="3"/>
          </p:nvPr>
        </p:nvSpPr>
        <p:spPr>
          <a:xfrm>
            <a:off x="4648201" y="1295400"/>
            <a:ext cx="4041775" cy="685800"/>
          </a:xfrm>
          <a:noFill/>
          <a:ln>
            <a:noFill/>
          </a:ln>
        </p:spPr>
        <p:txBody>
          <a:bodyPr anchor="b">
            <a:noAutofit/>
          </a:bodyPr>
          <a:lstStyle>
            <a:lvl1pPr marL="0" indent="0">
              <a:buNone/>
              <a:defRPr sz="2883" b="1">
                <a:solidFill>
                  <a:schemeClr val="tx1"/>
                </a:solidFill>
              </a:defRPr>
            </a:lvl1pPr>
            <a:lvl2pPr>
              <a:buNone/>
              <a:defRPr sz="1802" b="1"/>
            </a:lvl2pPr>
            <a:lvl3pPr>
              <a:buNone/>
              <a:defRPr sz="1621" b="1"/>
            </a:lvl3pPr>
            <a:lvl4pPr>
              <a:buNone/>
              <a:defRPr sz="1441" b="1"/>
            </a:lvl4pPr>
            <a:lvl5pPr>
              <a:buNone/>
              <a:defRPr sz="1441" b="1"/>
            </a:lvl5pPr>
          </a:lstStyle>
          <a:p>
            <a:pPr lvl="0"/>
            <a:r>
              <a:rPr lang="en-US" dirty="0"/>
              <a:t>Click to edit</a:t>
            </a:r>
          </a:p>
        </p:txBody>
      </p:sp>
      <p:sp>
        <p:nvSpPr>
          <p:cNvPr id="11" name="Content Placeholder 10"/>
          <p:cNvSpPr>
            <a:spLocks noGrp="1"/>
          </p:cNvSpPr>
          <p:nvPr>
            <p:ph sz="quarter" idx="2"/>
          </p:nvPr>
        </p:nvSpPr>
        <p:spPr>
          <a:xfrm>
            <a:off x="457200" y="2133600"/>
            <a:ext cx="4038600" cy="40386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2"/>
          <p:cNvSpPr>
            <a:spLocks noGrp="1"/>
          </p:cNvSpPr>
          <p:nvPr>
            <p:ph sz="quarter" idx="4"/>
          </p:nvPr>
        </p:nvSpPr>
        <p:spPr>
          <a:xfrm>
            <a:off x="4648200" y="2133600"/>
            <a:ext cx="4038600" cy="4038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573605969"/>
      </p:ext>
    </p:extLst>
  </p:cSld>
  <p:clrMapOvr>
    <a:masterClrMapping/>
  </p:clrMapOvr>
  <p:transition spd="med">
    <p:fade/>
  </p:transition>
</p:sldLayout>
</file>

<file path=ppt/slideLayouts/slideLayout6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lstStyle/>
          <a:p>
            <a:r>
              <a:rPr lang="en-US"/>
              <a:t>Click to edit Master title style</a:t>
            </a:r>
          </a:p>
        </p:txBody>
      </p:sp>
    </p:spTree>
    <p:extLst>
      <p:ext uri="{BB962C8B-B14F-4D97-AF65-F5344CB8AC3E}">
        <p14:creationId xmlns:p14="http://schemas.microsoft.com/office/powerpoint/2010/main" val="1088733822"/>
      </p:ext>
    </p:extLst>
  </p:cSld>
  <p:clrMapOvr>
    <a:masterClrMapping/>
  </p:clrMapOvr>
  <p:transition spd="med">
    <p:fade/>
  </p:transition>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401362784"/>
      </p:ext>
    </p:extLst>
  </p:cSld>
  <p:clrMapOvr>
    <a:masterClrMapping/>
  </p:clrMapOvr>
  <p:transition spd="med">
    <p:fade/>
  </p:transition>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5" name="Straight Connector 5">
            <a:extLst>
              <a:ext uri="{FF2B5EF4-FFF2-40B4-BE49-F238E27FC236}">
                <a16:creationId xmlns:a16="http://schemas.microsoft.com/office/drawing/2014/main" id="{4B40052E-CE52-4F92-B1AE-54C1E74055B1}"/>
              </a:ext>
            </a:extLst>
          </p:cNvPr>
          <p:cNvSpPr>
            <a:spLocks noChangeShapeType="1"/>
          </p:cNvSpPr>
          <p:nvPr/>
        </p:nvSpPr>
        <p:spPr bwMode="auto">
          <a:xfrm rot="5400000">
            <a:off x="3160154" y="3324226"/>
            <a:ext cx="6035675" cy="0"/>
          </a:xfrm>
          <a:prstGeom prst="line">
            <a:avLst/>
          </a:prstGeom>
          <a:noFill/>
          <a:ln w="9525" algn="ctr">
            <a:solidFill>
              <a:schemeClr val="accent2"/>
            </a:solidFill>
            <a:prstDash val="dash"/>
            <a:round/>
            <a:headEnd/>
            <a:tailEnd/>
          </a:ln>
          <a:extLst>
            <a:ext uri="{909E8E84-426E-40DD-AFC4-6F175D3DCCD1}">
              <a14:hiddenFill xmlns:a14="http://schemas.microsoft.com/office/drawing/2010/main">
                <a:noFill/>
              </a14:hiddenFill>
            </a:ext>
          </a:extLst>
        </p:spPr>
        <p:txBody>
          <a:bodyPr/>
          <a:lstStyle/>
          <a:p>
            <a:endParaRPr lang="en-US" sz="1621"/>
          </a:p>
        </p:txBody>
      </p:sp>
      <p:pic>
        <p:nvPicPr>
          <p:cNvPr id="6" name="Picture 3">
            <a:extLst>
              <a:ext uri="{FF2B5EF4-FFF2-40B4-BE49-F238E27FC236}">
                <a16:creationId xmlns:a16="http://schemas.microsoft.com/office/drawing/2014/main" id="{8A8EFF1E-803D-4827-82FE-ECCD5C393B82}"/>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03393" y="6291263"/>
            <a:ext cx="820586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p:cNvSpPr>
            <a:spLocks noGrp="1"/>
          </p:cNvSpPr>
          <p:nvPr>
            <p:ph type="title"/>
          </p:nvPr>
        </p:nvSpPr>
        <p:spPr>
          <a:xfrm>
            <a:off x="6324600" y="304800"/>
            <a:ext cx="2514600" cy="838200"/>
          </a:xfrm>
        </p:spPr>
        <p:txBody>
          <a:bodyPr>
            <a:noAutofit/>
          </a:bodyPr>
          <a:lstStyle>
            <a:lvl1pPr algn="l">
              <a:buNone/>
              <a:defRPr sz="1802" b="1">
                <a:solidFill>
                  <a:schemeClr val="bg1"/>
                </a:solidFill>
                <a:latin typeface="Calibri" panose="020F0502020204030204" pitchFamily="34" charset="0"/>
                <a:ea typeface="+mn-ea"/>
                <a:cs typeface="+mn-cs"/>
              </a:defRPr>
            </a:lvl1pPr>
          </a:lstStyle>
          <a:p>
            <a:r>
              <a:rPr lang="en-US" dirty="0"/>
              <a:t>Click to edit Master title style</a:t>
            </a:r>
          </a:p>
        </p:txBody>
      </p:sp>
      <p:sp>
        <p:nvSpPr>
          <p:cNvPr id="3" name="Text Placeholder 2"/>
          <p:cNvSpPr>
            <a:spLocks noGrp="1"/>
          </p:cNvSpPr>
          <p:nvPr>
            <p:ph type="body" idx="2"/>
          </p:nvPr>
        </p:nvSpPr>
        <p:spPr>
          <a:xfrm>
            <a:off x="6324600" y="1219202"/>
            <a:ext cx="2514600" cy="4843463"/>
          </a:xfrm>
        </p:spPr>
        <p:txBody>
          <a:bodyPr/>
          <a:lstStyle>
            <a:lvl1pPr marL="0" indent="0">
              <a:lnSpc>
                <a:spcPts val="1982"/>
              </a:lnSpc>
              <a:spcAft>
                <a:spcPts val="901"/>
              </a:spcAft>
              <a:buNone/>
              <a:defRPr sz="1441">
                <a:solidFill>
                  <a:schemeClr val="tx1"/>
                </a:solidFill>
              </a:defRPr>
            </a:lvl1pPr>
            <a:lvl2pPr>
              <a:buNone/>
              <a:defRPr sz="1081"/>
            </a:lvl2pPr>
            <a:lvl3pPr>
              <a:buNone/>
              <a:defRPr sz="901"/>
            </a:lvl3pPr>
            <a:lvl4pPr>
              <a:buNone/>
              <a:defRPr sz="811"/>
            </a:lvl4pPr>
            <a:lvl5pPr>
              <a:buNone/>
              <a:defRPr sz="811"/>
            </a:lvl5pPr>
          </a:lstStyle>
          <a:p>
            <a:pPr lvl="0"/>
            <a:r>
              <a:rPr lang="en-US" dirty="0"/>
              <a:t>Click to edit Master text styles</a:t>
            </a:r>
          </a:p>
        </p:txBody>
      </p:sp>
      <p:sp>
        <p:nvSpPr>
          <p:cNvPr id="12" name="Content Placeholder 11"/>
          <p:cNvSpPr>
            <a:spLocks noGrp="1"/>
          </p:cNvSpPr>
          <p:nvPr>
            <p:ph sz="quarter" idx="1"/>
          </p:nvPr>
        </p:nvSpPr>
        <p:spPr>
          <a:xfrm>
            <a:off x="304800" y="304800"/>
            <a:ext cx="5715000" cy="57150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632251304"/>
      </p:ext>
    </p:extLst>
  </p:cSld>
  <p:clrMapOvr>
    <a:masterClrMapping/>
  </p:clrMapOvr>
  <p:transition spd="med">
    <p:fade/>
  </p:transition>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Pr>
        <a:solidFill>
          <a:schemeClr val="tx1"/>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A55BBBA1-292F-4195-8A02-144986692DF5}"/>
              </a:ext>
            </a:extLst>
          </p:cNvPr>
          <p:cNvSpPr/>
          <p:nvPr/>
        </p:nvSpPr>
        <p:spPr>
          <a:xfrm>
            <a:off x="457629" y="500063"/>
            <a:ext cx="183052" cy="685800"/>
          </a:xfrm>
          <a:prstGeom prst="rect">
            <a:avLst/>
          </a:prstGeom>
          <a:solidFill>
            <a:srgbClr val="B1D45A"/>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sz="1621"/>
          </a:p>
        </p:txBody>
      </p:sp>
      <p:pic>
        <p:nvPicPr>
          <p:cNvPr id="6" name="Picture 3">
            <a:extLst>
              <a:ext uri="{FF2B5EF4-FFF2-40B4-BE49-F238E27FC236}">
                <a16:creationId xmlns:a16="http://schemas.microsoft.com/office/drawing/2014/main" id="{CFF00A06-1808-4704-BE5D-F2DDE4A9376A}"/>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03393" y="6291263"/>
            <a:ext cx="820586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p:cNvSpPr>
            <a:spLocks noGrp="1"/>
          </p:cNvSpPr>
          <p:nvPr>
            <p:ph type="title"/>
          </p:nvPr>
        </p:nvSpPr>
        <p:spPr>
          <a:xfrm>
            <a:off x="457200" y="500856"/>
            <a:ext cx="8229600" cy="674688"/>
          </a:xfrm>
          <a:ln>
            <a:solidFill>
              <a:schemeClr val="accent1"/>
            </a:solidFill>
          </a:ln>
        </p:spPr>
        <p:txBody>
          <a:bodyPr lIns="274320" anchor="ctr">
            <a:noAutofit/>
          </a:bodyPr>
          <a:lstStyle>
            <a:lvl1pPr algn="r">
              <a:buNone/>
              <a:defRPr sz="3964" b="0">
                <a:solidFill>
                  <a:schemeClr val="tx1"/>
                </a:solidFill>
              </a:defRPr>
            </a:lvl1pPr>
          </a:lstStyle>
          <a:p>
            <a:r>
              <a:rPr lang="en-US" dirty="0"/>
              <a:t>Click to edit Master title style</a:t>
            </a:r>
          </a:p>
        </p:txBody>
      </p:sp>
      <p:sp>
        <p:nvSpPr>
          <p:cNvPr id="3" name="Picture Placeholder 2"/>
          <p:cNvSpPr>
            <a:spLocks noGrp="1"/>
          </p:cNvSpPr>
          <p:nvPr>
            <p:ph type="pic" idx="1"/>
          </p:nvPr>
        </p:nvSpPr>
        <p:spPr>
          <a:xfrm>
            <a:off x="457200" y="1905000"/>
            <a:ext cx="8229600" cy="4270248"/>
          </a:xfrm>
          <a:solidFill>
            <a:schemeClr val="tx1">
              <a:shade val="50000"/>
            </a:schemeClr>
          </a:solidFill>
          <a:ln>
            <a:noFill/>
          </a:ln>
          <a:effectLst/>
        </p:spPr>
        <p:txBody>
          <a:bodyPr>
            <a:normAutofit/>
          </a:bodyPr>
          <a:lstStyle>
            <a:lvl1pPr marL="0" indent="0">
              <a:spcBef>
                <a:spcPts val="540"/>
              </a:spcBef>
              <a:buNone/>
              <a:defRPr sz="2883"/>
            </a:lvl1pPr>
          </a:lstStyle>
          <a:p>
            <a:pPr lvl="0"/>
            <a:r>
              <a:rPr lang="en-US" noProof="0"/>
              <a:t>Click icon to add picture</a:t>
            </a:r>
            <a:endParaRPr lang="en-US" noProof="0" dirty="0"/>
          </a:p>
        </p:txBody>
      </p:sp>
      <p:sp>
        <p:nvSpPr>
          <p:cNvPr id="4" name="Text Placeholder 3"/>
          <p:cNvSpPr>
            <a:spLocks noGrp="1"/>
          </p:cNvSpPr>
          <p:nvPr>
            <p:ph type="body" sz="half" idx="2"/>
          </p:nvPr>
        </p:nvSpPr>
        <p:spPr>
          <a:xfrm>
            <a:off x="457200" y="1219200"/>
            <a:ext cx="8229600" cy="533400"/>
          </a:xfrm>
        </p:spPr>
        <p:txBody>
          <a:bodyPr anchor="ctr">
            <a:noAutofit/>
          </a:bodyPr>
          <a:lstStyle>
            <a:lvl1pPr marL="0" indent="0" algn="l">
              <a:buFontTx/>
              <a:buNone/>
              <a:defRPr sz="2883">
                <a:solidFill>
                  <a:schemeClr val="bg1"/>
                </a:solidFill>
              </a:defRPr>
            </a:lvl1pPr>
            <a:lvl2pPr>
              <a:defRPr sz="1081"/>
            </a:lvl2pPr>
            <a:lvl3pPr>
              <a:defRPr sz="901"/>
            </a:lvl3pPr>
            <a:lvl4pPr>
              <a:defRPr sz="811"/>
            </a:lvl4pPr>
            <a:lvl5pPr>
              <a:defRPr sz="811"/>
            </a:lvl5pPr>
          </a:lstStyle>
          <a:p>
            <a:pPr lvl="0"/>
            <a:r>
              <a:rPr lang="en-US" dirty="0"/>
              <a:t>Click to edit Master text styles</a:t>
            </a:r>
          </a:p>
        </p:txBody>
      </p:sp>
    </p:spTree>
    <p:extLst>
      <p:ext uri="{BB962C8B-B14F-4D97-AF65-F5344CB8AC3E}">
        <p14:creationId xmlns:p14="http://schemas.microsoft.com/office/powerpoint/2010/main" val="1137498267"/>
      </p:ext>
    </p:extLst>
  </p:cSld>
  <p:clrMapOvr>
    <a:overrideClrMapping bg1="dk1" tx1="lt1" bg2="dk2" tx2="lt2" accent1="accent1" accent2="accent2" accent3="accent3" accent4="accent4" accent5="accent5" accent6="accent6" hlink="hlink" folHlink="folHlink"/>
  </p:clrMapOvr>
  <p:transition spd="med">
    <p:fade/>
  </p:transition>
</p:sldLayout>
</file>

<file path=ppt/slideLayouts/slideLayout6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899384499"/>
      </p:ext>
    </p:extLst>
  </p:cSld>
  <p:clrMapOvr>
    <a:masterClrMapping/>
  </p:clrMapOvr>
  <p:transition spd="med">
    <p:fade/>
  </p:transition>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4" name="Straight Connector 5">
            <a:extLst>
              <a:ext uri="{FF2B5EF4-FFF2-40B4-BE49-F238E27FC236}">
                <a16:creationId xmlns:a16="http://schemas.microsoft.com/office/drawing/2014/main" id="{82CB70B2-71C3-46DD-8698-F9210764AED5}"/>
              </a:ext>
            </a:extLst>
          </p:cNvPr>
          <p:cNvSpPr>
            <a:spLocks noChangeShapeType="1"/>
          </p:cNvSpPr>
          <p:nvPr/>
        </p:nvSpPr>
        <p:spPr bwMode="auto">
          <a:xfrm rot="5400000">
            <a:off x="3629773" y="3201988"/>
            <a:ext cx="5851525" cy="0"/>
          </a:xfrm>
          <a:prstGeom prst="line">
            <a:avLst/>
          </a:prstGeom>
          <a:noFill/>
          <a:ln w="9525" algn="ctr">
            <a:solidFill>
              <a:schemeClr val="accent2"/>
            </a:solidFill>
            <a:prstDash val="dash"/>
            <a:round/>
            <a:headEnd/>
            <a:tailEnd/>
          </a:ln>
          <a:extLst>
            <a:ext uri="{909E8E84-426E-40DD-AFC4-6F175D3DCCD1}">
              <a14:hiddenFill xmlns:a14="http://schemas.microsoft.com/office/drawing/2010/main">
                <a:noFill/>
              </a14:hiddenFill>
            </a:ext>
          </a:extLst>
        </p:spPr>
        <p:txBody>
          <a:bodyPr/>
          <a:lstStyle/>
          <a:p>
            <a:endParaRPr lang="en-US" sz="1621"/>
          </a:p>
        </p:txBody>
      </p:sp>
      <p:pic>
        <p:nvPicPr>
          <p:cNvPr id="5" name="Picture 3">
            <a:extLst>
              <a:ext uri="{FF2B5EF4-FFF2-40B4-BE49-F238E27FC236}">
                <a16:creationId xmlns:a16="http://schemas.microsoft.com/office/drawing/2014/main" id="{EE75C399-9215-432A-94BD-D1BC7C3AD028}"/>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71717" y="274638"/>
            <a:ext cx="476221" cy="5853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Vertical Title 1"/>
          <p:cNvSpPr>
            <a:spLocks noGrp="1"/>
          </p:cNvSpPr>
          <p:nvPr>
            <p:ph type="title" orient="vert"/>
          </p:nvPr>
        </p:nvSpPr>
        <p:spPr>
          <a:xfrm>
            <a:off x="6629400" y="274640"/>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914400" y="274640"/>
            <a:ext cx="55626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420546781"/>
      </p:ext>
    </p:extLst>
  </p:cSld>
  <p:clrMapOvr>
    <a:masterClrMapping/>
  </p:clrMapOvr>
  <p:transition spd="med">
    <p:fade/>
  </p:transition>
</p:sldLayout>
</file>

<file path=ppt/slideLayouts/slideLayout68.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a:xfrm>
            <a:off x="304800" y="1752600"/>
            <a:ext cx="8534400" cy="4114800"/>
          </a:xfrm>
        </p:spPr>
        <p:txBody>
          <a:bodyPr/>
          <a:lstStyle>
            <a:lvl1pPr>
              <a:buClr>
                <a:schemeClr val="bg2"/>
              </a:buClr>
              <a:defRPr/>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ext Placeholder 12"/>
          <p:cNvSpPr>
            <a:spLocks noGrp="1"/>
          </p:cNvSpPr>
          <p:nvPr>
            <p:ph type="body" sz="quarter" idx="10"/>
          </p:nvPr>
        </p:nvSpPr>
        <p:spPr>
          <a:xfrm>
            <a:off x="304800" y="6324600"/>
            <a:ext cx="4572000" cy="381000"/>
          </a:xfrm>
        </p:spPr>
        <p:txBody>
          <a:bodyPr/>
          <a:lstStyle>
            <a:lvl1pPr marL="0" indent="0">
              <a:buNone/>
              <a:defRPr sz="1081" i="1"/>
            </a:lvl1pPr>
          </a:lstStyle>
          <a:p>
            <a:pPr lvl="0"/>
            <a:r>
              <a:rPr lang="en-US"/>
              <a:t>Click to edit Master text styles</a:t>
            </a:r>
          </a:p>
        </p:txBody>
      </p:sp>
    </p:spTree>
    <p:extLst>
      <p:ext uri="{BB962C8B-B14F-4D97-AF65-F5344CB8AC3E}">
        <p14:creationId xmlns:p14="http://schemas.microsoft.com/office/powerpoint/2010/main" val="2640431683"/>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userDrawn="1">
  <p:cSld name="3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sz="half" idx="1"/>
          </p:nvPr>
        </p:nvSpPr>
        <p:spPr>
          <a:xfrm>
            <a:off x="304800" y="1752600"/>
            <a:ext cx="3810000" cy="4114800"/>
          </a:xfrm>
        </p:spPr>
        <p:txBody>
          <a:bodyPr/>
          <a:lstStyle>
            <a:lvl1pPr>
              <a:buClr>
                <a:schemeClr val="tx1"/>
              </a:buClr>
              <a:defRPr sz="1621"/>
            </a:lvl1pPr>
            <a:lvl2pPr>
              <a:defRPr sz="1621"/>
            </a:lvl2pPr>
            <a:lvl3pPr>
              <a:defRPr sz="1621"/>
            </a:lvl3pPr>
            <a:lvl4pPr>
              <a:defRPr sz="1621"/>
            </a:lvl4pPr>
            <a:lvl5pPr>
              <a:defRPr sz="1621"/>
            </a:lvl5pPr>
            <a:lvl6pPr>
              <a:defRPr sz="1621"/>
            </a:lvl6pPr>
            <a:lvl7pPr>
              <a:defRPr sz="1621"/>
            </a:lvl7pPr>
            <a:lvl8pPr>
              <a:defRPr sz="1621"/>
            </a:lvl8pPr>
            <a:lvl9pPr>
              <a:defRPr sz="1621"/>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267200" y="1752600"/>
            <a:ext cx="3810000" cy="4114800"/>
          </a:xfrm>
        </p:spPr>
        <p:txBody>
          <a:bodyPr/>
          <a:lstStyle>
            <a:lvl1pPr>
              <a:buClr>
                <a:schemeClr val="tx1"/>
              </a:buClr>
              <a:defRPr sz="1621"/>
            </a:lvl1pPr>
            <a:lvl2pPr>
              <a:defRPr sz="1621"/>
            </a:lvl2pPr>
            <a:lvl3pPr>
              <a:defRPr sz="1621"/>
            </a:lvl3pPr>
            <a:lvl4pPr>
              <a:defRPr sz="1621"/>
            </a:lvl4pPr>
            <a:lvl5pPr>
              <a:defRPr sz="1621"/>
            </a:lvl5pPr>
            <a:lvl6pPr>
              <a:defRPr sz="1621"/>
            </a:lvl6pPr>
            <a:lvl7pPr>
              <a:defRPr sz="1621"/>
            </a:lvl7pPr>
            <a:lvl8pPr>
              <a:defRPr sz="1621"/>
            </a:lvl8pPr>
            <a:lvl9pPr>
              <a:defRPr sz="1621"/>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12"/>
          <p:cNvSpPr>
            <a:spLocks noGrp="1"/>
          </p:cNvSpPr>
          <p:nvPr>
            <p:ph type="body" sz="quarter" idx="11"/>
          </p:nvPr>
        </p:nvSpPr>
        <p:spPr>
          <a:xfrm>
            <a:off x="304800" y="6324600"/>
            <a:ext cx="4572000" cy="381000"/>
          </a:xfrm>
        </p:spPr>
        <p:txBody>
          <a:bodyPr/>
          <a:lstStyle>
            <a:lvl1pPr marL="0" indent="0">
              <a:buNone/>
              <a:defRPr sz="1081" i="1"/>
            </a:lvl1pPr>
          </a:lstStyle>
          <a:p>
            <a:pPr lvl="0"/>
            <a:r>
              <a:rPr lang="en-US"/>
              <a:t>Click to edit Master text styles</a:t>
            </a:r>
          </a:p>
        </p:txBody>
      </p:sp>
    </p:spTree>
    <p:extLst>
      <p:ext uri="{BB962C8B-B14F-4D97-AF65-F5344CB8AC3E}">
        <p14:creationId xmlns:p14="http://schemas.microsoft.com/office/powerpoint/2010/main" val="10376555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4324604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a:t>Click to edit Master title style</a:t>
            </a:r>
          </a:p>
        </p:txBody>
      </p:sp>
      <p:sp>
        <p:nvSpPr>
          <p:cNvPr id="3" name="Table Placeholder 2"/>
          <p:cNvSpPr>
            <a:spLocks noGrp="1"/>
          </p:cNvSpPr>
          <p:nvPr>
            <p:ph type="tbl" idx="1"/>
          </p:nvPr>
        </p:nvSpPr>
        <p:spPr>
          <a:xfrm>
            <a:off x="457200" y="1600200"/>
            <a:ext cx="8229600" cy="4533900"/>
          </a:xfrm>
        </p:spPr>
        <p:txBody>
          <a:bodyPr/>
          <a:lstStyle/>
          <a:p>
            <a:pPr lvl="0"/>
            <a:endParaRPr lang="en-US" noProof="0"/>
          </a:p>
        </p:txBody>
      </p:sp>
      <p:sp>
        <p:nvSpPr>
          <p:cNvPr id="4" name="Rectangle 218">
            <a:extLst>
              <a:ext uri="{FF2B5EF4-FFF2-40B4-BE49-F238E27FC236}">
                <a16:creationId xmlns:a16="http://schemas.microsoft.com/office/drawing/2014/main" id="{C601C91B-A902-4D38-9C5D-5C09332E2677}"/>
              </a:ext>
            </a:extLst>
          </p:cNvPr>
          <p:cNvSpPr>
            <a:spLocks noGrp="1" noChangeArrowheads="1"/>
          </p:cNvSpPr>
          <p:nvPr>
            <p:ph type="sldNum" sz="quarter" idx="10"/>
          </p:nvPr>
        </p:nvSpPr>
        <p:spPr>
          <a:xfrm>
            <a:off x="6250927" y="6556375"/>
            <a:ext cx="589197" cy="228600"/>
          </a:xfrm>
          <a:prstGeom prst="rect">
            <a:avLst/>
          </a:prstGeom>
        </p:spPr>
        <p:txBody>
          <a:bodyPr/>
          <a:lstStyle>
            <a:lvl1pPr>
              <a:defRPr/>
            </a:lvl1pPr>
          </a:lstStyle>
          <a:p>
            <a:pPr>
              <a:defRPr/>
            </a:pPr>
            <a:fld id="{7B6057F6-CD28-42E8-B0DF-D2E72FDB9D67}" type="slidenum">
              <a:rPr lang="en-US"/>
              <a:pPr>
                <a:defRPr/>
              </a:pPr>
              <a:t>‹#›</a:t>
            </a:fld>
            <a:endParaRPr lang="en-US"/>
          </a:p>
        </p:txBody>
      </p:sp>
      <p:sp>
        <p:nvSpPr>
          <p:cNvPr id="5" name="Rectangle 219">
            <a:extLst>
              <a:ext uri="{FF2B5EF4-FFF2-40B4-BE49-F238E27FC236}">
                <a16:creationId xmlns:a16="http://schemas.microsoft.com/office/drawing/2014/main" id="{735F0082-3F62-4C9F-9126-11130C3163B3}"/>
              </a:ext>
            </a:extLst>
          </p:cNvPr>
          <p:cNvSpPr>
            <a:spLocks noGrp="1" noChangeArrowheads="1"/>
          </p:cNvSpPr>
          <p:nvPr>
            <p:ph type="dt" sz="half" idx="11"/>
          </p:nvPr>
        </p:nvSpPr>
        <p:spPr>
          <a:xfrm>
            <a:off x="457629" y="6243638"/>
            <a:ext cx="2133695" cy="457200"/>
          </a:xfrm>
          <a:prstGeom prst="rect">
            <a:avLst/>
          </a:prstGeom>
        </p:spPr>
        <p:txBody>
          <a:bodyPr/>
          <a:lstStyle>
            <a:lvl1pPr>
              <a:defRPr>
                <a:latin typeface="Arial" charset="0"/>
              </a:defRPr>
            </a:lvl1pPr>
          </a:lstStyle>
          <a:p>
            <a:pPr>
              <a:defRPr/>
            </a:pPr>
            <a:endParaRPr lang="en-US"/>
          </a:p>
        </p:txBody>
      </p:sp>
    </p:spTree>
    <p:extLst>
      <p:ext uri="{BB962C8B-B14F-4D97-AF65-F5344CB8AC3E}">
        <p14:creationId xmlns:p14="http://schemas.microsoft.com/office/powerpoint/2010/main" val="2370970108"/>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userDrawn="1">
  <p:cSld name="76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a:xfrm>
            <a:off x="304800" y="1752600"/>
            <a:ext cx="8534400" cy="4114800"/>
          </a:xfrm>
        </p:spPr>
        <p:txBody>
          <a:bodyPr/>
          <a:lstStyle>
            <a:lvl1pPr>
              <a:buClr>
                <a:schemeClr val="bg2"/>
              </a:buClr>
              <a:defRPr>
                <a:solidFill>
                  <a:srgbClr val="000000"/>
                </a:solidFill>
              </a:defRPr>
            </a:lvl1pPr>
            <a:lvl2pPr>
              <a:defRPr>
                <a:solidFill>
                  <a:srgbClr val="000000"/>
                </a:solidFill>
              </a:defRPr>
            </a:lvl2pPr>
            <a:lvl3pPr>
              <a:defRPr>
                <a:solidFill>
                  <a:srgbClr val="000000"/>
                </a:solidFill>
              </a:defRPr>
            </a:lvl3pPr>
            <a:lvl4pPr>
              <a:defRPr>
                <a:solidFill>
                  <a:srgbClr val="000000"/>
                </a:solidFill>
              </a:defRPr>
            </a:lvl4pPr>
            <a:lvl5pPr>
              <a:defRPr>
                <a:solidFill>
                  <a:srgbClr val="000000"/>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ext Placeholder 12"/>
          <p:cNvSpPr>
            <a:spLocks noGrp="1"/>
          </p:cNvSpPr>
          <p:nvPr>
            <p:ph type="body" sz="quarter" idx="10"/>
          </p:nvPr>
        </p:nvSpPr>
        <p:spPr>
          <a:xfrm>
            <a:off x="304800" y="6324600"/>
            <a:ext cx="4572000" cy="381000"/>
          </a:xfrm>
        </p:spPr>
        <p:txBody>
          <a:bodyPr/>
          <a:lstStyle>
            <a:lvl1pPr marL="0" indent="0">
              <a:buNone/>
              <a:defRPr sz="901" i="1">
                <a:solidFill>
                  <a:srgbClr val="000000"/>
                </a:solidFill>
              </a:defRPr>
            </a:lvl1pPr>
          </a:lstStyle>
          <a:p>
            <a:pPr lvl="0"/>
            <a:r>
              <a:rPr lang="en-US" dirty="0"/>
              <a:t>Click to edit Master text styles</a:t>
            </a:r>
          </a:p>
        </p:txBody>
      </p:sp>
    </p:spTree>
    <p:extLst>
      <p:ext uri="{BB962C8B-B14F-4D97-AF65-F5344CB8AC3E}">
        <p14:creationId xmlns:p14="http://schemas.microsoft.com/office/powerpoint/2010/main" val="3701140469"/>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type="txAndMedia">
  <p:cSld name="Title, Text and Media Clip">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a:t>Click to edit Master title style</a:t>
            </a:r>
          </a:p>
        </p:txBody>
      </p:sp>
      <p:sp>
        <p:nvSpPr>
          <p:cNvPr id="3" name="Text Placeholder 2"/>
          <p:cNvSpPr>
            <a:spLocks noGrp="1"/>
          </p:cNvSpPr>
          <p:nvPr>
            <p:ph type="body" sz="half" idx="1"/>
          </p:nvPr>
        </p:nvSpPr>
        <p:spPr>
          <a:xfrm>
            <a:off x="457200" y="1600200"/>
            <a:ext cx="4038600" cy="45339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Media Placeholder 3"/>
          <p:cNvSpPr>
            <a:spLocks noGrp="1"/>
          </p:cNvSpPr>
          <p:nvPr>
            <p:ph type="media" sz="half" idx="2"/>
          </p:nvPr>
        </p:nvSpPr>
        <p:spPr>
          <a:xfrm>
            <a:off x="4648200" y="1600200"/>
            <a:ext cx="4038600" cy="4533900"/>
          </a:xfrm>
        </p:spPr>
        <p:txBody>
          <a:bodyPr/>
          <a:lstStyle/>
          <a:p>
            <a:pPr lvl="0"/>
            <a:endParaRPr lang="en-US" noProof="0"/>
          </a:p>
        </p:txBody>
      </p:sp>
      <p:sp>
        <p:nvSpPr>
          <p:cNvPr id="5" name="Rectangle 218">
            <a:extLst>
              <a:ext uri="{FF2B5EF4-FFF2-40B4-BE49-F238E27FC236}">
                <a16:creationId xmlns:a16="http://schemas.microsoft.com/office/drawing/2014/main" id="{72D2E12E-3096-4579-AA5A-9D9C8DB7CC3D}"/>
              </a:ext>
            </a:extLst>
          </p:cNvPr>
          <p:cNvSpPr>
            <a:spLocks noGrp="1" noChangeArrowheads="1"/>
          </p:cNvSpPr>
          <p:nvPr>
            <p:ph type="sldNum" sz="quarter" idx="10"/>
          </p:nvPr>
        </p:nvSpPr>
        <p:spPr>
          <a:xfrm>
            <a:off x="6250927" y="6556375"/>
            <a:ext cx="589197" cy="228600"/>
          </a:xfrm>
          <a:prstGeom prst="rect">
            <a:avLst/>
          </a:prstGeom>
        </p:spPr>
        <p:txBody>
          <a:bodyPr/>
          <a:lstStyle>
            <a:lvl1pPr>
              <a:defRPr/>
            </a:lvl1pPr>
          </a:lstStyle>
          <a:p>
            <a:pPr>
              <a:defRPr/>
            </a:pPr>
            <a:fld id="{65DF50E5-78A7-49B3-A2F6-19D6ADB0DB59}" type="slidenum">
              <a:rPr lang="en-US"/>
              <a:pPr>
                <a:defRPr/>
              </a:pPr>
              <a:t>‹#›</a:t>
            </a:fld>
            <a:endParaRPr lang="en-US"/>
          </a:p>
        </p:txBody>
      </p:sp>
      <p:sp>
        <p:nvSpPr>
          <p:cNvPr id="6" name="Rectangle 219">
            <a:extLst>
              <a:ext uri="{FF2B5EF4-FFF2-40B4-BE49-F238E27FC236}">
                <a16:creationId xmlns:a16="http://schemas.microsoft.com/office/drawing/2014/main" id="{96F92549-71A8-4EE1-B723-1CC99B3B3869}"/>
              </a:ext>
            </a:extLst>
          </p:cNvPr>
          <p:cNvSpPr>
            <a:spLocks noGrp="1" noChangeArrowheads="1"/>
          </p:cNvSpPr>
          <p:nvPr>
            <p:ph type="dt" sz="half" idx="11"/>
          </p:nvPr>
        </p:nvSpPr>
        <p:spPr>
          <a:xfrm>
            <a:off x="457629" y="6243638"/>
            <a:ext cx="2133695" cy="457200"/>
          </a:xfrm>
          <a:prstGeom prst="rect">
            <a:avLst/>
          </a:prstGeom>
        </p:spPr>
        <p:txBody>
          <a:bodyPr/>
          <a:lstStyle>
            <a:lvl1pPr>
              <a:defRPr>
                <a:latin typeface="Arial" charset="0"/>
              </a:defRPr>
            </a:lvl1pPr>
          </a:lstStyle>
          <a:p>
            <a:pPr>
              <a:defRPr/>
            </a:pPr>
            <a:endParaRPr lang="en-US"/>
          </a:p>
        </p:txBody>
      </p:sp>
    </p:spTree>
    <p:extLst>
      <p:ext uri="{BB962C8B-B14F-4D97-AF65-F5344CB8AC3E}">
        <p14:creationId xmlns:p14="http://schemas.microsoft.com/office/powerpoint/2010/main" val="1399671364"/>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userDrawn="1">
  <p:cSld name="1_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1" y="1535114"/>
            <a:ext cx="4040188" cy="522287"/>
          </a:xfrm>
        </p:spPr>
        <p:txBody>
          <a:bodyPr anchor="b"/>
          <a:lstStyle>
            <a:lvl1pPr marL="0" indent="0">
              <a:buNone/>
              <a:defRPr sz="1621" b="1"/>
            </a:lvl1pPr>
            <a:lvl2pPr marL="411846" indent="0">
              <a:buNone/>
              <a:defRPr sz="1802" b="1"/>
            </a:lvl2pPr>
            <a:lvl3pPr marL="823692" indent="0">
              <a:buNone/>
              <a:defRPr sz="1621" b="1"/>
            </a:lvl3pPr>
            <a:lvl4pPr marL="1235537" indent="0">
              <a:buNone/>
              <a:defRPr sz="1441" b="1"/>
            </a:lvl4pPr>
            <a:lvl5pPr marL="1647383" indent="0">
              <a:buNone/>
              <a:defRPr sz="1441" b="1"/>
            </a:lvl5pPr>
            <a:lvl6pPr marL="2059229" indent="0">
              <a:buNone/>
              <a:defRPr sz="1441" b="1"/>
            </a:lvl6pPr>
            <a:lvl7pPr marL="2471075" indent="0">
              <a:buNone/>
              <a:defRPr sz="1441" b="1"/>
            </a:lvl7pPr>
            <a:lvl8pPr marL="2882920" indent="0">
              <a:buNone/>
              <a:defRPr sz="1441" b="1"/>
            </a:lvl8pPr>
            <a:lvl9pPr marL="3294766" indent="0">
              <a:buNone/>
              <a:defRPr sz="1441" b="1"/>
            </a:lvl9pPr>
          </a:lstStyle>
          <a:p>
            <a:pPr lvl="0"/>
            <a:r>
              <a:rPr lang="en-US" dirty="0"/>
              <a:t>Click to edit Master text styles</a:t>
            </a:r>
          </a:p>
        </p:txBody>
      </p:sp>
      <p:sp>
        <p:nvSpPr>
          <p:cNvPr id="4" name="Content Placeholder 3"/>
          <p:cNvSpPr>
            <a:spLocks noGrp="1"/>
          </p:cNvSpPr>
          <p:nvPr>
            <p:ph sz="half" idx="2"/>
          </p:nvPr>
        </p:nvSpPr>
        <p:spPr>
          <a:xfrm>
            <a:off x="457201" y="2174875"/>
            <a:ext cx="4040188" cy="3951288"/>
          </a:xfrm>
        </p:spPr>
        <p:txBody>
          <a:bodyPr/>
          <a:lstStyle>
            <a:lvl1pPr>
              <a:buClr>
                <a:schemeClr val="bg2"/>
              </a:buClr>
              <a:defRPr sz="1621"/>
            </a:lvl1pPr>
            <a:lvl2pPr>
              <a:defRPr sz="1621"/>
            </a:lvl2pPr>
            <a:lvl3pPr>
              <a:defRPr sz="1621"/>
            </a:lvl3pPr>
            <a:lvl4pPr>
              <a:defRPr sz="1621"/>
            </a:lvl4pPr>
            <a:lvl5pPr>
              <a:defRPr sz="1621"/>
            </a:lvl5pPr>
            <a:lvl6pPr>
              <a:defRPr sz="1441"/>
            </a:lvl6pPr>
            <a:lvl7pPr>
              <a:defRPr sz="1441"/>
            </a:lvl7pPr>
            <a:lvl8pPr>
              <a:defRPr sz="1441"/>
            </a:lvl8pPr>
            <a:lvl9pPr>
              <a:defRPr sz="1441"/>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45028" y="1535114"/>
            <a:ext cx="4041775" cy="522287"/>
          </a:xfrm>
        </p:spPr>
        <p:txBody>
          <a:bodyPr anchor="b"/>
          <a:lstStyle>
            <a:lvl1pPr marL="0" indent="0">
              <a:buNone/>
              <a:defRPr sz="1621" b="1"/>
            </a:lvl1pPr>
            <a:lvl2pPr marL="411846" indent="0">
              <a:buNone/>
              <a:defRPr sz="1802" b="1"/>
            </a:lvl2pPr>
            <a:lvl3pPr marL="823692" indent="0">
              <a:buNone/>
              <a:defRPr sz="1621" b="1"/>
            </a:lvl3pPr>
            <a:lvl4pPr marL="1235537" indent="0">
              <a:buNone/>
              <a:defRPr sz="1441" b="1"/>
            </a:lvl4pPr>
            <a:lvl5pPr marL="1647383" indent="0">
              <a:buNone/>
              <a:defRPr sz="1441" b="1"/>
            </a:lvl5pPr>
            <a:lvl6pPr marL="2059229" indent="0">
              <a:buNone/>
              <a:defRPr sz="1441" b="1"/>
            </a:lvl6pPr>
            <a:lvl7pPr marL="2471075" indent="0">
              <a:buNone/>
              <a:defRPr sz="1441" b="1"/>
            </a:lvl7pPr>
            <a:lvl8pPr marL="2882920" indent="0">
              <a:buNone/>
              <a:defRPr sz="1441" b="1"/>
            </a:lvl8pPr>
            <a:lvl9pPr marL="3294766" indent="0">
              <a:buNone/>
              <a:defRPr sz="1441" b="1"/>
            </a:lvl9pPr>
          </a:lstStyle>
          <a:p>
            <a:pPr lvl="0"/>
            <a:r>
              <a:rPr lang="en-US" dirty="0"/>
              <a:t>Click to edit Master text styles</a:t>
            </a:r>
          </a:p>
        </p:txBody>
      </p:sp>
      <p:sp>
        <p:nvSpPr>
          <p:cNvPr id="6" name="Content Placeholder 5"/>
          <p:cNvSpPr>
            <a:spLocks noGrp="1"/>
          </p:cNvSpPr>
          <p:nvPr>
            <p:ph sz="quarter" idx="4"/>
          </p:nvPr>
        </p:nvSpPr>
        <p:spPr>
          <a:xfrm>
            <a:off x="4645028" y="2174875"/>
            <a:ext cx="4041775" cy="3951288"/>
          </a:xfrm>
        </p:spPr>
        <p:txBody>
          <a:bodyPr/>
          <a:lstStyle>
            <a:lvl1pPr>
              <a:buClr>
                <a:schemeClr val="bg2"/>
              </a:buClr>
              <a:defRPr sz="1621"/>
            </a:lvl1pPr>
            <a:lvl2pPr>
              <a:defRPr sz="1621"/>
            </a:lvl2pPr>
            <a:lvl3pPr>
              <a:defRPr sz="1621"/>
            </a:lvl3pPr>
            <a:lvl4pPr>
              <a:defRPr sz="1621"/>
            </a:lvl4pPr>
            <a:lvl5pPr>
              <a:defRPr sz="1621"/>
            </a:lvl5pPr>
            <a:lvl6pPr>
              <a:defRPr sz="1441"/>
            </a:lvl6pPr>
            <a:lvl7pPr>
              <a:defRPr sz="1441"/>
            </a:lvl7pPr>
            <a:lvl8pPr>
              <a:defRPr sz="1441"/>
            </a:lvl8pPr>
            <a:lvl9pPr>
              <a:defRPr sz="1441"/>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1"/>
          <p:cNvSpPr>
            <a:spLocks noGrp="1"/>
          </p:cNvSpPr>
          <p:nvPr>
            <p:ph type="title"/>
          </p:nvPr>
        </p:nvSpPr>
        <p:spPr>
          <a:xfrm>
            <a:off x="304800" y="0"/>
            <a:ext cx="7772400" cy="1295400"/>
          </a:xfrm>
        </p:spPr>
        <p:txBody>
          <a:bodyPr/>
          <a:lstStyle/>
          <a:p>
            <a:r>
              <a:rPr lang="en-US" dirty="0"/>
              <a:t>Click to edit Master title style</a:t>
            </a:r>
          </a:p>
        </p:txBody>
      </p:sp>
      <p:sp>
        <p:nvSpPr>
          <p:cNvPr id="11" name="Text Placeholder 12"/>
          <p:cNvSpPr>
            <a:spLocks noGrp="1"/>
          </p:cNvSpPr>
          <p:nvPr>
            <p:ph type="body" sz="quarter" idx="10"/>
          </p:nvPr>
        </p:nvSpPr>
        <p:spPr>
          <a:xfrm>
            <a:off x="304800" y="6324600"/>
            <a:ext cx="4572000" cy="381000"/>
          </a:xfrm>
        </p:spPr>
        <p:txBody>
          <a:bodyPr/>
          <a:lstStyle>
            <a:lvl1pPr marL="0" indent="0">
              <a:buNone/>
              <a:defRPr sz="1081" i="1"/>
            </a:lvl1pPr>
          </a:lstStyle>
          <a:p>
            <a:pPr lvl="0"/>
            <a:r>
              <a:rPr lang="en-US"/>
              <a:t>Click to edit Master text styles</a:t>
            </a:r>
          </a:p>
        </p:txBody>
      </p:sp>
    </p:spTree>
    <p:extLst>
      <p:ext uri="{BB962C8B-B14F-4D97-AF65-F5344CB8AC3E}">
        <p14:creationId xmlns:p14="http://schemas.microsoft.com/office/powerpoint/2010/main" val="1980249801"/>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D7D9A54-3A6D-4949-96B0-9483521F5011}"/>
              </a:ext>
            </a:extLst>
          </p:cNvPr>
          <p:cNvSpPr/>
          <p:nvPr/>
        </p:nvSpPr>
        <p:spPr>
          <a:xfrm>
            <a:off x="905248" y="3276600"/>
            <a:ext cx="7314914" cy="165100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sz="1621"/>
          </a:p>
        </p:txBody>
      </p:sp>
      <p:sp>
        <p:nvSpPr>
          <p:cNvPr id="5" name="Rectangle 4">
            <a:extLst>
              <a:ext uri="{FF2B5EF4-FFF2-40B4-BE49-F238E27FC236}">
                <a16:creationId xmlns:a16="http://schemas.microsoft.com/office/drawing/2014/main" id="{9F5A4E67-4FF2-4E64-AED3-DD12366AEB06}"/>
              </a:ext>
            </a:extLst>
          </p:cNvPr>
          <p:cNvSpPr/>
          <p:nvPr/>
        </p:nvSpPr>
        <p:spPr>
          <a:xfrm>
            <a:off x="905248" y="3276600"/>
            <a:ext cx="228815" cy="1651000"/>
          </a:xfrm>
          <a:prstGeom prst="rect">
            <a:avLst/>
          </a:prstGeom>
          <a:solidFill>
            <a:srgbClr val="5E3886"/>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sz="1621"/>
          </a:p>
        </p:txBody>
      </p:sp>
      <p:sp>
        <p:nvSpPr>
          <p:cNvPr id="6" name="Rectangle 5">
            <a:extLst>
              <a:ext uri="{FF2B5EF4-FFF2-40B4-BE49-F238E27FC236}">
                <a16:creationId xmlns:a16="http://schemas.microsoft.com/office/drawing/2014/main" id="{28EFB194-69D4-4DFA-ADF2-0F5DE70F42BF}"/>
              </a:ext>
            </a:extLst>
          </p:cNvPr>
          <p:cNvSpPr/>
          <p:nvPr/>
        </p:nvSpPr>
        <p:spPr>
          <a:xfrm>
            <a:off x="913828" y="5048250"/>
            <a:ext cx="228815" cy="685800"/>
          </a:xfrm>
          <a:prstGeom prst="rect">
            <a:avLst/>
          </a:prstGeom>
          <a:solidFill>
            <a:srgbClr val="B1D45A"/>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sz="1621"/>
          </a:p>
        </p:txBody>
      </p:sp>
      <p:pic>
        <p:nvPicPr>
          <p:cNvPr id="7" name="Picture 3">
            <a:extLst>
              <a:ext uri="{FF2B5EF4-FFF2-40B4-BE49-F238E27FC236}">
                <a16:creationId xmlns:a16="http://schemas.microsoft.com/office/drawing/2014/main" id="{BBF3A3DC-8F07-48FF-A18B-481F3DC7C8F8}"/>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03393" y="6291263"/>
            <a:ext cx="820586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Title 7"/>
          <p:cNvSpPr>
            <a:spLocks noGrp="1"/>
          </p:cNvSpPr>
          <p:nvPr>
            <p:ph type="ctrTitle"/>
          </p:nvPr>
        </p:nvSpPr>
        <p:spPr>
          <a:xfrm>
            <a:off x="1219200" y="3352800"/>
            <a:ext cx="6858000" cy="1524000"/>
          </a:xfrm>
          <a:noFill/>
        </p:spPr>
        <p:txBody>
          <a:bodyPr anchor="t">
            <a:normAutofit/>
          </a:bodyPr>
          <a:lstStyle>
            <a:lvl1pPr algn="r">
              <a:defRPr sz="3964">
                <a:solidFill>
                  <a:schemeClr val="tx1"/>
                </a:solidFill>
              </a:defRPr>
            </a:lvl1pPr>
          </a:lstStyle>
          <a:p>
            <a:r>
              <a:rPr lang="en-US" dirty="0"/>
              <a:t>Click to edit Master title style</a:t>
            </a:r>
          </a:p>
        </p:txBody>
      </p:sp>
      <p:sp>
        <p:nvSpPr>
          <p:cNvPr id="9" name="Subtitle 8"/>
          <p:cNvSpPr>
            <a:spLocks noGrp="1"/>
          </p:cNvSpPr>
          <p:nvPr>
            <p:ph type="subTitle" idx="1"/>
          </p:nvPr>
        </p:nvSpPr>
        <p:spPr>
          <a:xfrm>
            <a:off x="1219200" y="5124450"/>
            <a:ext cx="6858000" cy="533400"/>
          </a:xfrm>
        </p:spPr>
        <p:txBody>
          <a:bodyPr>
            <a:noAutofit/>
          </a:bodyPr>
          <a:lstStyle>
            <a:lvl1pPr marL="0" indent="0" algn="r">
              <a:buNone/>
              <a:defRPr sz="2883">
                <a:solidFill>
                  <a:schemeClr val="tx1"/>
                </a:solidFill>
                <a:latin typeface="Calibri" panose="020F0502020204030204" pitchFamily="34" charset="0"/>
                <a:ea typeface="+mj-ea"/>
                <a:cs typeface="+mj-cs"/>
              </a:defRPr>
            </a:lvl1pPr>
            <a:lvl2pPr marL="411846" indent="0" algn="ctr">
              <a:buNone/>
            </a:lvl2pPr>
            <a:lvl3pPr marL="823692" indent="0" algn="ctr">
              <a:buNone/>
            </a:lvl3pPr>
            <a:lvl4pPr marL="1235537" indent="0" algn="ctr">
              <a:buNone/>
            </a:lvl4pPr>
            <a:lvl5pPr marL="1647383" indent="0" algn="ctr">
              <a:buNone/>
            </a:lvl5pPr>
            <a:lvl6pPr marL="2059229" indent="0" algn="ctr">
              <a:buNone/>
            </a:lvl6pPr>
            <a:lvl7pPr marL="2471075" indent="0" algn="ctr">
              <a:buNone/>
            </a:lvl7pPr>
            <a:lvl8pPr marL="2882920" indent="0" algn="ctr">
              <a:buNone/>
            </a:lvl8pPr>
            <a:lvl9pPr marL="3294766" indent="0" algn="ctr">
              <a:buNone/>
            </a:lvl9pPr>
          </a:lstStyle>
          <a:p>
            <a:r>
              <a:rPr lang="en-US" dirty="0"/>
              <a:t>Click to edit Master subtitle style</a:t>
            </a:r>
          </a:p>
        </p:txBody>
      </p:sp>
    </p:spTree>
    <p:extLst>
      <p:ext uri="{BB962C8B-B14F-4D97-AF65-F5344CB8AC3E}">
        <p14:creationId xmlns:p14="http://schemas.microsoft.com/office/powerpoint/2010/main" val="2120868808"/>
      </p:ext>
    </p:extLst>
  </p:cSld>
  <p:clrMapOvr>
    <a:masterClrMapping/>
  </p:clrMapOvr>
  <p:transition spd="med">
    <p:fade/>
  </p:transition>
</p:sldLayout>
</file>

<file path=ppt/slideLayouts/slideLayout7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964"/>
            </a:lvl1pPr>
          </a:lstStyle>
          <a:p>
            <a:r>
              <a:rPr lang="en-US" dirty="0"/>
              <a:t>Click to edit Master title style</a:t>
            </a:r>
          </a:p>
        </p:txBody>
      </p:sp>
      <p:sp>
        <p:nvSpPr>
          <p:cNvPr id="8" name="Content Placeholder 7"/>
          <p:cNvSpPr>
            <a:spLocks noGrp="1"/>
          </p:cNvSpPr>
          <p:nvPr>
            <p:ph sz="quarter" idx="1"/>
          </p:nvPr>
        </p:nvSpPr>
        <p:spPr>
          <a:xfrm>
            <a:off x="457200" y="1219200"/>
            <a:ext cx="8229600" cy="4937760"/>
          </a:xfrm>
        </p:spPr>
        <p:txBody>
          <a:bodyPr/>
          <a:lstStyle>
            <a:lvl1pPr>
              <a:defRPr sz="2883"/>
            </a:lvl1pPr>
            <a:lvl2pPr>
              <a:defRPr sz="2342"/>
            </a:lvl2pPr>
            <a:lvl3pPr>
              <a:defRPr sz="1982"/>
            </a:lvl3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555941918"/>
      </p:ext>
    </p:extLst>
  </p:cSld>
  <p:clrMapOvr>
    <a:masterClrMapping/>
  </p:clrMapOvr>
  <p:transition spd="med">
    <p:fade/>
  </p:transition>
</p:sldLayout>
</file>

<file path=ppt/slideLayouts/slideLayout76.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tx1"/>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E09849B-8A69-4E1C-9BE0-C37281DB91E6}"/>
              </a:ext>
            </a:extLst>
          </p:cNvPr>
          <p:cNvSpPr/>
          <p:nvPr/>
        </p:nvSpPr>
        <p:spPr>
          <a:xfrm>
            <a:off x="913828" y="2819401"/>
            <a:ext cx="7316344" cy="1279525"/>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sz="1621"/>
          </a:p>
        </p:txBody>
      </p:sp>
      <p:sp>
        <p:nvSpPr>
          <p:cNvPr id="5" name="Rectangle 4">
            <a:extLst>
              <a:ext uri="{FF2B5EF4-FFF2-40B4-BE49-F238E27FC236}">
                <a16:creationId xmlns:a16="http://schemas.microsoft.com/office/drawing/2014/main" id="{00F452F9-AB26-45C3-8F5B-AC4E069E825D}"/>
              </a:ext>
            </a:extLst>
          </p:cNvPr>
          <p:cNvSpPr/>
          <p:nvPr/>
        </p:nvSpPr>
        <p:spPr>
          <a:xfrm>
            <a:off x="913828" y="2819401"/>
            <a:ext cx="228815" cy="1279525"/>
          </a:xfrm>
          <a:prstGeom prst="rect">
            <a:avLst/>
          </a:prstGeom>
          <a:solidFill>
            <a:srgbClr val="B1D45A"/>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sz="1621"/>
          </a:p>
        </p:txBody>
      </p:sp>
      <p:sp>
        <p:nvSpPr>
          <p:cNvPr id="2" name="Title 1"/>
          <p:cNvSpPr>
            <a:spLocks noGrp="1"/>
          </p:cNvSpPr>
          <p:nvPr>
            <p:ph type="title"/>
          </p:nvPr>
        </p:nvSpPr>
        <p:spPr>
          <a:xfrm>
            <a:off x="1219200" y="2971800"/>
            <a:ext cx="6858000" cy="1066800"/>
          </a:xfrm>
        </p:spPr>
        <p:txBody>
          <a:bodyPr anchor="t">
            <a:normAutofit/>
          </a:bodyPr>
          <a:lstStyle>
            <a:lvl1pPr algn="r">
              <a:buNone/>
              <a:defRPr sz="3964" b="0" cap="none" baseline="0">
                <a:solidFill>
                  <a:schemeClr val="tx1"/>
                </a:solidFill>
              </a:defRPr>
            </a:lvl1pPr>
          </a:lstStyle>
          <a:p>
            <a:r>
              <a:rPr lang="en-US" dirty="0"/>
              <a:t>Click to edit Master title style</a:t>
            </a:r>
          </a:p>
        </p:txBody>
      </p:sp>
      <p:sp>
        <p:nvSpPr>
          <p:cNvPr id="3" name="Text Placeholder 2"/>
          <p:cNvSpPr>
            <a:spLocks noGrp="1"/>
          </p:cNvSpPr>
          <p:nvPr>
            <p:ph type="body" idx="1"/>
          </p:nvPr>
        </p:nvSpPr>
        <p:spPr>
          <a:xfrm>
            <a:off x="1295401" y="4267200"/>
            <a:ext cx="6781800" cy="1143000"/>
          </a:xfrm>
        </p:spPr>
        <p:txBody>
          <a:bodyPr>
            <a:normAutofit/>
          </a:bodyPr>
          <a:lstStyle>
            <a:lvl1pPr marL="0" indent="0" algn="r">
              <a:buNone/>
              <a:defRPr sz="2883">
                <a:solidFill>
                  <a:schemeClr val="bg1"/>
                </a:solidFill>
              </a:defRPr>
            </a:lvl1pPr>
            <a:lvl2pPr>
              <a:buNone/>
              <a:defRPr sz="1621">
                <a:solidFill>
                  <a:schemeClr val="tx1">
                    <a:tint val="75000"/>
                  </a:schemeClr>
                </a:solidFill>
              </a:defRPr>
            </a:lvl2pPr>
            <a:lvl3pPr>
              <a:buNone/>
              <a:defRPr sz="1441">
                <a:solidFill>
                  <a:schemeClr val="tx1">
                    <a:tint val="75000"/>
                  </a:schemeClr>
                </a:solidFill>
              </a:defRPr>
            </a:lvl3pPr>
            <a:lvl4pPr>
              <a:buNone/>
              <a:defRPr sz="1261">
                <a:solidFill>
                  <a:schemeClr val="tx1">
                    <a:tint val="75000"/>
                  </a:schemeClr>
                </a:solidFill>
              </a:defRPr>
            </a:lvl4pPr>
            <a:lvl5pPr>
              <a:buNone/>
              <a:defRPr sz="1261">
                <a:solidFill>
                  <a:schemeClr val="tx1">
                    <a:tint val="75000"/>
                  </a:schemeClr>
                </a:solidFill>
              </a:defRPr>
            </a:lvl5pPr>
          </a:lstStyle>
          <a:p>
            <a:pPr lvl="0"/>
            <a:r>
              <a:rPr lang="en-US" dirty="0"/>
              <a:t>Click to edit Master text styles</a:t>
            </a:r>
          </a:p>
        </p:txBody>
      </p:sp>
    </p:spTree>
    <p:extLst>
      <p:ext uri="{BB962C8B-B14F-4D97-AF65-F5344CB8AC3E}">
        <p14:creationId xmlns:p14="http://schemas.microsoft.com/office/powerpoint/2010/main" val="727382347"/>
      </p:ext>
    </p:extLst>
  </p:cSld>
  <p:clrMapOvr>
    <a:overrideClrMapping bg1="dk1" tx1="lt1" bg2="dk2" tx2="lt2" accent1="accent1" accent2="accent2" accent3="accent3" accent4="accent4" accent5="accent5" accent6="accent6" hlink="hlink" folHlink="folHlink"/>
  </p:clrMapOvr>
  <p:transition spd="med">
    <p:fade/>
  </p:transition>
</p:sldLayout>
</file>

<file path=ppt/slideLayouts/slideLayout7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lstStyle/>
          <a:p>
            <a:r>
              <a:rPr lang="en-US"/>
              <a:t>Click to edit Master title style</a:t>
            </a:r>
          </a:p>
        </p:txBody>
      </p:sp>
      <p:sp>
        <p:nvSpPr>
          <p:cNvPr id="9" name="Content Placeholder 8"/>
          <p:cNvSpPr>
            <a:spLocks noGrp="1"/>
          </p:cNvSpPr>
          <p:nvPr>
            <p:ph sz="quarter" idx="1"/>
          </p:nvPr>
        </p:nvSpPr>
        <p:spPr>
          <a:xfrm>
            <a:off x="457200" y="1219200"/>
            <a:ext cx="4041648" cy="49377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10"/>
          <p:cNvSpPr>
            <a:spLocks noGrp="1"/>
          </p:cNvSpPr>
          <p:nvPr>
            <p:ph sz="quarter" idx="2"/>
          </p:nvPr>
        </p:nvSpPr>
        <p:spPr>
          <a:xfrm>
            <a:off x="4632198" y="1216152"/>
            <a:ext cx="4041648" cy="49377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985209807"/>
      </p:ext>
    </p:extLst>
  </p:cSld>
  <p:clrMapOvr>
    <a:masterClrMapping/>
  </p:clrMapOvr>
  <p:transition spd="med">
    <p:fade/>
  </p:transition>
</p:sldLayout>
</file>

<file path=ppt/slideLayouts/slideLayout7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nchor="ctr"/>
          <a:lstStyle>
            <a:lvl1pPr>
              <a:defRPr/>
            </a:lvl1pPr>
          </a:lstStyle>
          <a:p>
            <a:r>
              <a:rPr lang="en-US" dirty="0"/>
              <a:t>Click to edit Master title style</a:t>
            </a:r>
          </a:p>
        </p:txBody>
      </p:sp>
      <p:sp>
        <p:nvSpPr>
          <p:cNvPr id="3" name="Text Placeholder 2"/>
          <p:cNvSpPr>
            <a:spLocks noGrp="1"/>
          </p:cNvSpPr>
          <p:nvPr>
            <p:ph type="body" idx="1"/>
          </p:nvPr>
        </p:nvSpPr>
        <p:spPr>
          <a:xfrm>
            <a:off x="457201" y="1285875"/>
            <a:ext cx="4040188" cy="685800"/>
          </a:xfrm>
          <a:noFill/>
          <a:ln>
            <a:noFill/>
          </a:ln>
        </p:spPr>
        <p:txBody>
          <a:bodyPr anchor="b">
            <a:noAutofit/>
          </a:bodyPr>
          <a:lstStyle>
            <a:lvl1pPr marL="0" indent="0">
              <a:buNone/>
              <a:defRPr sz="2883" b="1">
                <a:solidFill>
                  <a:schemeClr val="tx1"/>
                </a:solidFill>
              </a:defRPr>
            </a:lvl1pPr>
            <a:lvl2pPr>
              <a:buNone/>
              <a:defRPr sz="1802" b="1"/>
            </a:lvl2pPr>
            <a:lvl3pPr>
              <a:buNone/>
              <a:defRPr sz="1621" b="1"/>
            </a:lvl3pPr>
            <a:lvl4pPr>
              <a:buNone/>
              <a:defRPr sz="1441" b="1"/>
            </a:lvl4pPr>
            <a:lvl5pPr>
              <a:buNone/>
              <a:defRPr sz="1441" b="1"/>
            </a:lvl5pPr>
          </a:lstStyle>
          <a:p>
            <a:pPr lvl="0"/>
            <a:r>
              <a:rPr lang="en-US" dirty="0"/>
              <a:t>Click to edit</a:t>
            </a:r>
          </a:p>
        </p:txBody>
      </p:sp>
      <p:sp>
        <p:nvSpPr>
          <p:cNvPr id="4" name="Text Placeholder 3"/>
          <p:cNvSpPr>
            <a:spLocks noGrp="1"/>
          </p:cNvSpPr>
          <p:nvPr>
            <p:ph type="body" sz="half" idx="3"/>
          </p:nvPr>
        </p:nvSpPr>
        <p:spPr>
          <a:xfrm>
            <a:off x="4648201" y="1295400"/>
            <a:ext cx="4041775" cy="685800"/>
          </a:xfrm>
          <a:noFill/>
          <a:ln>
            <a:noFill/>
          </a:ln>
        </p:spPr>
        <p:txBody>
          <a:bodyPr anchor="b">
            <a:noAutofit/>
          </a:bodyPr>
          <a:lstStyle>
            <a:lvl1pPr marL="0" indent="0">
              <a:buNone/>
              <a:defRPr sz="2883" b="1">
                <a:solidFill>
                  <a:schemeClr val="tx1"/>
                </a:solidFill>
              </a:defRPr>
            </a:lvl1pPr>
            <a:lvl2pPr>
              <a:buNone/>
              <a:defRPr sz="1802" b="1"/>
            </a:lvl2pPr>
            <a:lvl3pPr>
              <a:buNone/>
              <a:defRPr sz="1621" b="1"/>
            </a:lvl3pPr>
            <a:lvl4pPr>
              <a:buNone/>
              <a:defRPr sz="1441" b="1"/>
            </a:lvl4pPr>
            <a:lvl5pPr>
              <a:buNone/>
              <a:defRPr sz="1441" b="1"/>
            </a:lvl5pPr>
          </a:lstStyle>
          <a:p>
            <a:pPr lvl="0"/>
            <a:r>
              <a:rPr lang="en-US" dirty="0"/>
              <a:t>Click to edit</a:t>
            </a:r>
          </a:p>
        </p:txBody>
      </p:sp>
      <p:sp>
        <p:nvSpPr>
          <p:cNvPr id="11" name="Content Placeholder 10"/>
          <p:cNvSpPr>
            <a:spLocks noGrp="1"/>
          </p:cNvSpPr>
          <p:nvPr>
            <p:ph sz="quarter" idx="2"/>
          </p:nvPr>
        </p:nvSpPr>
        <p:spPr>
          <a:xfrm>
            <a:off x="457200" y="2133600"/>
            <a:ext cx="4038600" cy="40386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2"/>
          <p:cNvSpPr>
            <a:spLocks noGrp="1"/>
          </p:cNvSpPr>
          <p:nvPr>
            <p:ph sz="quarter" idx="4"/>
          </p:nvPr>
        </p:nvSpPr>
        <p:spPr>
          <a:xfrm>
            <a:off x="4648200" y="2133600"/>
            <a:ext cx="4038600" cy="4038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777304"/>
      </p:ext>
    </p:extLst>
  </p:cSld>
  <p:clrMapOvr>
    <a:masterClrMapping/>
  </p:clrMapOvr>
  <p:transition spd="med">
    <p:fade/>
  </p:transition>
</p:sldLayout>
</file>

<file path=ppt/slideLayouts/slideLayout7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lstStyle/>
          <a:p>
            <a:r>
              <a:rPr lang="en-US"/>
              <a:t>Click to edit Master title style</a:t>
            </a:r>
          </a:p>
        </p:txBody>
      </p:sp>
    </p:spTree>
    <p:extLst>
      <p:ext uri="{BB962C8B-B14F-4D97-AF65-F5344CB8AC3E}">
        <p14:creationId xmlns:p14="http://schemas.microsoft.com/office/powerpoint/2010/main" val="1912236902"/>
      </p:ext>
    </p:extLst>
  </p:cSld>
  <p:clrMapOvr>
    <a:masterClrMapping/>
  </p:clrMapOvr>
  <p:transition spd="med">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24600" y="304800"/>
            <a:ext cx="2514600" cy="838200"/>
          </a:xfrm>
        </p:spPr>
        <p:txBody>
          <a:bodyPr anchor="b" anchorCtr="0">
            <a:noAutofit/>
          </a:bodyPr>
          <a:lstStyle>
            <a:lvl1pPr algn="l">
              <a:buNone/>
              <a:defRPr sz="1500" b="1">
                <a:solidFill>
                  <a:schemeClr val="bg1"/>
                </a:solidFill>
                <a:latin typeface="Calibri" panose="020F0502020204030204" pitchFamily="34" charset="0"/>
                <a:ea typeface="+mn-ea"/>
                <a:cs typeface="+mn-cs"/>
              </a:defRPr>
            </a:lvl1pPr>
          </a:lstStyle>
          <a:p>
            <a:r>
              <a:rPr kumimoji="0" lang="en-US" dirty="0"/>
              <a:t>Click to edit Master title style</a:t>
            </a:r>
          </a:p>
        </p:txBody>
      </p:sp>
      <p:sp>
        <p:nvSpPr>
          <p:cNvPr id="3" name="Text Placeholder 2"/>
          <p:cNvSpPr>
            <a:spLocks noGrp="1"/>
          </p:cNvSpPr>
          <p:nvPr>
            <p:ph type="body" idx="2"/>
          </p:nvPr>
        </p:nvSpPr>
        <p:spPr>
          <a:xfrm>
            <a:off x="6324600" y="1219203"/>
            <a:ext cx="2514600" cy="4843463"/>
          </a:xfrm>
        </p:spPr>
        <p:txBody>
          <a:bodyPr/>
          <a:lstStyle>
            <a:lvl1pPr marL="0" indent="0">
              <a:lnSpc>
                <a:spcPts val="1650"/>
              </a:lnSpc>
              <a:spcAft>
                <a:spcPts val="750"/>
              </a:spcAft>
              <a:buNone/>
              <a:defRPr sz="1200">
                <a:solidFill>
                  <a:schemeClr val="tx1"/>
                </a:solidFill>
              </a:defRPr>
            </a:lvl1pPr>
            <a:lvl2pPr>
              <a:buNone/>
              <a:defRPr sz="900"/>
            </a:lvl2pPr>
            <a:lvl3pPr>
              <a:buNone/>
              <a:defRPr sz="750"/>
            </a:lvl3pPr>
            <a:lvl4pPr>
              <a:buNone/>
              <a:defRPr sz="675"/>
            </a:lvl4pPr>
            <a:lvl5pPr>
              <a:buNone/>
              <a:defRPr sz="675"/>
            </a:lvl5pPr>
          </a:lstStyle>
          <a:p>
            <a:pPr lvl="0" eaLnBrk="1" latinLnBrk="0" hangingPunct="1"/>
            <a:r>
              <a:rPr kumimoji="0" lang="en-US" dirty="0"/>
              <a:t>Click to edit Master text styles</a:t>
            </a:r>
          </a:p>
        </p:txBody>
      </p:sp>
      <p:sp>
        <p:nvSpPr>
          <p:cNvPr id="10" name="Straight Connector 9"/>
          <p:cNvSpPr>
            <a:spLocks noChangeShapeType="1"/>
          </p:cNvSpPr>
          <p:nvPr/>
        </p:nvSpPr>
        <p:spPr bwMode="auto">
          <a:xfrm rot="5400000">
            <a:off x="3160645" y="3324225"/>
            <a:ext cx="603504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68580" tIns="34290" rIns="68580" bIns="34290" anchor="t" compatLnSpc="1"/>
          <a:lstStyle/>
          <a:p>
            <a:endParaRPr kumimoji="0" lang="en-US" sz="1350" dirty="0"/>
          </a:p>
        </p:txBody>
      </p:sp>
      <p:sp>
        <p:nvSpPr>
          <p:cNvPr id="12" name="Content Placeholder 11"/>
          <p:cNvSpPr>
            <a:spLocks noGrp="1"/>
          </p:cNvSpPr>
          <p:nvPr>
            <p:ph sz="quarter" idx="1"/>
          </p:nvPr>
        </p:nvSpPr>
        <p:spPr>
          <a:xfrm>
            <a:off x="304800" y="304800"/>
            <a:ext cx="5715000" cy="5715000"/>
          </a:xfrm>
        </p:spPr>
        <p:txBody>
          <a:bodyPr/>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spTree>
    <p:extLst>
      <p:ext uri="{BB962C8B-B14F-4D97-AF65-F5344CB8AC3E}">
        <p14:creationId xmlns:p14="http://schemas.microsoft.com/office/powerpoint/2010/main" val="41256261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484874266"/>
      </p:ext>
    </p:extLst>
  </p:cSld>
  <p:clrMapOvr>
    <a:masterClrMapping/>
  </p:clrMapOvr>
  <p:transition spd="med">
    <p:fade/>
  </p:transition>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5" name="Straight Connector 5">
            <a:extLst>
              <a:ext uri="{FF2B5EF4-FFF2-40B4-BE49-F238E27FC236}">
                <a16:creationId xmlns:a16="http://schemas.microsoft.com/office/drawing/2014/main" id="{D0B276A4-EE10-4FE4-B8CC-73267BB9303B}"/>
              </a:ext>
            </a:extLst>
          </p:cNvPr>
          <p:cNvSpPr>
            <a:spLocks noChangeShapeType="1"/>
          </p:cNvSpPr>
          <p:nvPr/>
        </p:nvSpPr>
        <p:spPr bwMode="auto">
          <a:xfrm rot="5400000">
            <a:off x="3160154" y="3324226"/>
            <a:ext cx="6035675" cy="0"/>
          </a:xfrm>
          <a:prstGeom prst="line">
            <a:avLst/>
          </a:prstGeom>
          <a:noFill/>
          <a:ln w="9525" algn="ctr">
            <a:solidFill>
              <a:schemeClr val="accent2"/>
            </a:solidFill>
            <a:prstDash val="dash"/>
            <a:round/>
            <a:headEnd/>
            <a:tailEnd/>
          </a:ln>
          <a:extLst>
            <a:ext uri="{909E8E84-426E-40DD-AFC4-6F175D3DCCD1}">
              <a14:hiddenFill xmlns:a14="http://schemas.microsoft.com/office/drawing/2010/main">
                <a:noFill/>
              </a14:hiddenFill>
            </a:ext>
          </a:extLst>
        </p:spPr>
        <p:txBody>
          <a:bodyPr/>
          <a:lstStyle/>
          <a:p>
            <a:endParaRPr lang="en-US" sz="1621"/>
          </a:p>
        </p:txBody>
      </p:sp>
      <p:pic>
        <p:nvPicPr>
          <p:cNvPr id="6" name="Picture 3">
            <a:extLst>
              <a:ext uri="{FF2B5EF4-FFF2-40B4-BE49-F238E27FC236}">
                <a16:creationId xmlns:a16="http://schemas.microsoft.com/office/drawing/2014/main" id="{CC6A3DD2-6DBE-4EFB-8CAE-30B38E2512E3}"/>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03393" y="6291263"/>
            <a:ext cx="820586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p:cNvSpPr>
            <a:spLocks noGrp="1"/>
          </p:cNvSpPr>
          <p:nvPr>
            <p:ph type="title"/>
          </p:nvPr>
        </p:nvSpPr>
        <p:spPr>
          <a:xfrm>
            <a:off x="6324600" y="304800"/>
            <a:ext cx="2514600" cy="838200"/>
          </a:xfrm>
        </p:spPr>
        <p:txBody>
          <a:bodyPr>
            <a:noAutofit/>
          </a:bodyPr>
          <a:lstStyle>
            <a:lvl1pPr algn="l">
              <a:buNone/>
              <a:defRPr sz="1802" b="1">
                <a:solidFill>
                  <a:schemeClr val="bg1"/>
                </a:solidFill>
                <a:latin typeface="Calibri" panose="020F0502020204030204" pitchFamily="34" charset="0"/>
                <a:ea typeface="+mn-ea"/>
                <a:cs typeface="+mn-cs"/>
              </a:defRPr>
            </a:lvl1pPr>
          </a:lstStyle>
          <a:p>
            <a:r>
              <a:rPr lang="en-US" dirty="0"/>
              <a:t>Click to edit Master title style</a:t>
            </a:r>
          </a:p>
        </p:txBody>
      </p:sp>
      <p:sp>
        <p:nvSpPr>
          <p:cNvPr id="3" name="Text Placeholder 2"/>
          <p:cNvSpPr>
            <a:spLocks noGrp="1"/>
          </p:cNvSpPr>
          <p:nvPr>
            <p:ph type="body" idx="2"/>
          </p:nvPr>
        </p:nvSpPr>
        <p:spPr>
          <a:xfrm>
            <a:off x="6324600" y="1219202"/>
            <a:ext cx="2514600" cy="4843463"/>
          </a:xfrm>
        </p:spPr>
        <p:txBody>
          <a:bodyPr/>
          <a:lstStyle>
            <a:lvl1pPr marL="0" indent="0">
              <a:lnSpc>
                <a:spcPts val="1982"/>
              </a:lnSpc>
              <a:spcAft>
                <a:spcPts val="901"/>
              </a:spcAft>
              <a:buNone/>
              <a:defRPr sz="1441">
                <a:solidFill>
                  <a:schemeClr val="tx1"/>
                </a:solidFill>
              </a:defRPr>
            </a:lvl1pPr>
            <a:lvl2pPr>
              <a:buNone/>
              <a:defRPr sz="1081"/>
            </a:lvl2pPr>
            <a:lvl3pPr>
              <a:buNone/>
              <a:defRPr sz="901"/>
            </a:lvl3pPr>
            <a:lvl4pPr>
              <a:buNone/>
              <a:defRPr sz="811"/>
            </a:lvl4pPr>
            <a:lvl5pPr>
              <a:buNone/>
              <a:defRPr sz="811"/>
            </a:lvl5pPr>
          </a:lstStyle>
          <a:p>
            <a:pPr lvl="0"/>
            <a:r>
              <a:rPr lang="en-US" dirty="0"/>
              <a:t>Click to edit Master text styles</a:t>
            </a:r>
          </a:p>
        </p:txBody>
      </p:sp>
      <p:sp>
        <p:nvSpPr>
          <p:cNvPr id="12" name="Content Placeholder 11"/>
          <p:cNvSpPr>
            <a:spLocks noGrp="1"/>
          </p:cNvSpPr>
          <p:nvPr>
            <p:ph sz="quarter" idx="1"/>
          </p:nvPr>
        </p:nvSpPr>
        <p:spPr>
          <a:xfrm>
            <a:off x="304800" y="304800"/>
            <a:ext cx="5715000" cy="57150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682619575"/>
      </p:ext>
    </p:extLst>
  </p:cSld>
  <p:clrMapOvr>
    <a:masterClrMapping/>
  </p:clrMapOvr>
  <p:transition spd="med">
    <p:fade/>
  </p:transition>
</p:sldLayout>
</file>

<file path=ppt/slideLayouts/slideLayout82.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Pr>
        <a:solidFill>
          <a:schemeClr val="tx1"/>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E959E303-8C6A-44B6-901B-14D079F8E780}"/>
              </a:ext>
            </a:extLst>
          </p:cNvPr>
          <p:cNvSpPr/>
          <p:nvPr/>
        </p:nvSpPr>
        <p:spPr>
          <a:xfrm>
            <a:off x="457629" y="500063"/>
            <a:ext cx="183052" cy="685800"/>
          </a:xfrm>
          <a:prstGeom prst="rect">
            <a:avLst/>
          </a:prstGeom>
          <a:solidFill>
            <a:srgbClr val="B1D45A"/>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sz="1621"/>
          </a:p>
        </p:txBody>
      </p:sp>
      <p:pic>
        <p:nvPicPr>
          <p:cNvPr id="6" name="Picture 3">
            <a:extLst>
              <a:ext uri="{FF2B5EF4-FFF2-40B4-BE49-F238E27FC236}">
                <a16:creationId xmlns:a16="http://schemas.microsoft.com/office/drawing/2014/main" id="{8C382666-27DD-4B2A-B4FF-09EF60336D79}"/>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03393" y="6291263"/>
            <a:ext cx="820586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p:cNvSpPr>
            <a:spLocks noGrp="1"/>
          </p:cNvSpPr>
          <p:nvPr>
            <p:ph type="title"/>
          </p:nvPr>
        </p:nvSpPr>
        <p:spPr>
          <a:xfrm>
            <a:off x="457200" y="500856"/>
            <a:ext cx="8229600" cy="674688"/>
          </a:xfrm>
          <a:ln>
            <a:solidFill>
              <a:schemeClr val="accent1"/>
            </a:solidFill>
          </a:ln>
        </p:spPr>
        <p:txBody>
          <a:bodyPr lIns="274320" anchor="ctr">
            <a:noAutofit/>
          </a:bodyPr>
          <a:lstStyle>
            <a:lvl1pPr algn="r">
              <a:buNone/>
              <a:defRPr sz="3964" b="0">
                <a:solidFill>
                  <a:schemeClr val="tx1"/>
                </a:solidFill>
              </a:defRPr>
            </a:lvl1pPr>
          </a:lstStyle>
          <a:p>
            <a:r>
              <a:rPr lang="en-US" dirty="0"/>
              <a:t>Click to edit Master title style</a:t>
            </a:r>
          </a:p>
        </p:txBody>
      </p:sp>
      <p:sp>
        <p:nvSpPr>
          <p:cNvPr id="3" name="Picture Placeholder 2"/>
          <p:cNvSpPr>
            <a:spLocks noGrp="1"/>
          </p:cNvSpPr>
          <p:nvPr>
            <p:ph type="pic" idx="1"/>
          </p:nvPr>
        </p:nvSpPr>
        <p:spPr>
          <a:xfrm>
            <a:off x="457200" y="1905000"/>
            <a:ext cx="8229600" cy="4270248"/>
          </a:xfrm>
          <a:solidFill>
            <a:schemeClr val="tx1">
              <a:shade val="50000"/>
            </a:schemeClr>
          </a:solidFill>
          <a:ln>
            <a:noFill/>
          </a:ln>
          <a:effectLst/>
        </p:spPr>
        <p:txBody>
          <a:bodyPr>
            <a:normAutofit/>
          </a:bodyPr>
          <a:lstStyle>
            <a:lvl1pPr marL="0" indent="0">
              <a:spcBef>
                <a:spcPts val="540"/>
              </a:spcBef>
              <a:buNone/>
              <a:defRPr sz="2883"/>
            </a:lvl1pPr>
          </a:lstStyle>
          <a:p>
            <a:pPr lvl="0"/>
            <a:r>
              <a:rPr lang="en-US" noProof="0"/>
              <a:t>Click icon to add picture</a:t>
            </a:r>
            <a:endParaRPr lang="en-US" noProof="0" dirty="0"/>
          </a:p>
        </p:txBody>
      </p:sp>
      <p:sp>
        <p:nvSpPr>
          <p:cNvPr id="4" name="Text Placeholder 3"/>
          <p:cNvSpPr>
            <a:spLocks noGrp="1"/>
          </p:cNvSpPr>
          <p:nvPr>
            <p:ph type="body" sz="half" idx="2"/>
          </p:nvPr>
        </p:nvSpPr>
        <p:spPr>
          <a:xfrm>
            <a:off x="457200" y="1219200"/>
            <a:ext cx="8229600" cy="533400"/>
          </a:xfrm>
        </p:spPr>
        <p:txBody>
          <a:bodyPr anchor="ctr">
            <a:noAutofit/>
          </a:bodyPr>
          <a:lstStyle>
            <a:lvl1pPr marL="0" indent="0" algn="l">
              <a:buFontTx/>
              <a:buNone/>
              <a:defRPr sz="2883">
                <a:solidFill>
                  <a:schemeClr val="bg1"/>
                </a:solidFill>
              </a:defRPr>
            </a:lvl1pPr>
            <a:lvl2pPr>
              <a:defRPr sz="1081"/>
            </a:lvl2pPr>
            <a:lvl3pPr>
              <a:defRPr sz="901"/>
            </a:lvl3pPr>
            <a:lvl4pPr>
              <a:defRPr sz="811"/>
            </a:lvl4pPr>
            <a:lvl5pPr>
              <a:defRPr sz="811"/>
            </a:lvl5pPr>
          </a:lstStyle>
          <a:p>
            <a:pPr lvl="0"/>
            <a:r>
              <a:rPr lang="en-US" dirty="0"/>
              <a:t>Click to edit Master text styles</a:t>
            </a:r>
          </a:p>
        </p:txBody>
      </p:sp>
    </p:spTree>
    <p:extLst>
      <p:ext uri="{BB962C8B-B14F-4D97-AF65-F5344CB8AC3E}">
        <p14:creationId xmlns:p14="http://schemas.microsoft.com/office/powerpoint/2010/main" val="150710658"/>
      </p:ext>
    </p:extLst>
  </p:cSld>
  <p:clrMapOvr>
    <a:overrideClrMapping bg1="dk1" tx1="lt1" bg2="dk2" tx2="lt2" accent1="accent1" accent2="accent2" accent3="accent3" accent4="accent4" accent5="accent5" accent6="accent6" hlink="hlink" folHlink="folHlink"/>
  </p:clrMapOvr>
  <p:transition spd="med">
    <p:fade/>
  </p:transition>
</p:sldLayout>
</file>

<file path=ppt/slideLayouts/slideLayout8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820045286"/>
      </p:ext>
    </p:extLst>
  </p:cSld>
  <p:clrMapOvr>
    <a:masterClrMapping/>
  </p:clrMapOvr>
  <p:transition spd="med">
    <p:fade/>
  </p:transition>
</p:sldLayout>
</file>

<file path=ppt/slideLayouts/slideLayout84.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4" name="Straight Connector 5">
            <a:extLst>
              <a:ext uri="{FF2B5EF4-FFF2-40B4-BE49-F238E27FC236}">
                <a16:creationId xmlns:a16="http://schemas.microsoft.com/office/drawing/2014/main" id="{C4D662D2-ADE9-4017-B904-735460DC7D11}"/>
              </a:ext>
            </a:extLst>
          </p:cNvPr>
          <p:cNvSpPr>
            <a:spLocks noChangeShapeType="1"/>
          </p:cNvSpPr>
          <p:nvPr/>
        </p:nvSpPr>
        <p:spPr bwMode="auto">
          <a:xfrm rot="5400000">
            <a:off x="3629773" y="3201988"/>
            <a:ext cx="5851525" cy="0"/>
          </a:xfrm>
          <a:prstGeom prst="line">
            <a:avLst/>
          </a:prstGeom>
          <a:noFill/>
          <a:ln w="9525" algn="ctr">
            <a:solidFill>
              <a:schemeClr val="accent2"/>
            </a:solidFill>
            <a:prstDash val="dash"/>
            <a:round/>
            <a:headEnd/>
            <a:tailEnd/>
          </a:ln>
          <a:extLst>
            <a:ext uri="{909E8E84-426E-40DD-AFC4-6F175D3DCCD1}">
              <a14:hiddenFill xmlns:a14="http://schemas.microsoft.com/office/drawing/2010/main">
                <a:noFill/>
              </a14:hiddenFill>
            </a:ext>
          </a:extLst>
        </p:spPr>
        <p:txBody>
          <a:bodyPr/>
          <a:lstStyle/>
          <a:p>
            <a:endParaRPr lang="en-US" sz="1621"/>
          </a:p>
        </p:txBody>
      </p:sp>
      <p:pic>
        <p:nvPicPr>
          <p:cNvPr id="5" name="Picture 3">
            <a:extLst>
              <a:ext uri="{FF2B5EF4-FFF2-40B4-BE49-F238E27FC236}">
                <a16:creationId xmlns:a16="http://schemas.microsoft.com/office/drawing/2014/main" id="{E4C8DBDB-C9AF-4195-80B8-7CA0F0DA62C1}"/>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71717" y="274638"/>
            <a:ext cx="476221" cy="5853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Vertical Title 1"/>
          <p:cNvSpPr>
            <a:spLocks noGrp="1"/>
          </p:cNvSpPr>
          <p:nvPr>
            <p:ph type="title" orient="vert"/>
          </p:nvPr>
        </p:nvSpPr>
        <p:spPr>
          <a:xfrm>
            <a:off x="6629400" y="274640"/>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914400" y="274640"/>
            <a:ext cx="55626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77181385"/>
      </p:ext>
    </p:extLst>
  </p:cSld>
  <p:clrMapOvr>
    <a:masterClrMapping/>
  </p:clrMapOvr>
  <p:transition spd="med">
    <p:fade/>
  </p:transition>
</p:sldLayout>
</file>

<file path=ppt/slideLayouts/slideLayout85.xml><?xml version="1.0" encoding="utf-8"?>
<p:sldLayout xmlns:a="http://schemas.openxmlformats.org/drawingml/2006/main" xmlns:r="http://schemas.openxmlformats.org/officeDocument/2006/relationships" xmlns:p="http://schemas.openxmlformats.org/presentationml/2006/main" showMasterSp="0" type="objAndTwoObj">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5614" y="273050"/>
            <a:ext cx="8226425" cy="1143000"/>
          </a:xfrm>
        </p:spPr>
        <p:txBody>
          <a:bodyPr/>
          <a:lstStyle/>
          <a:p>
            <a:r>
              <a:rPr lang="en-US"/>
              <a:t>Click to edit Master title style</a:t>
            </a:r>
          </a:p>
        </p:txBody>
      </p:sp>
      <p:sp>
        <p:nvSpPr>
          <p:cNvPr id="3" name="Content Placeholder 2"/>
          <p:cNvSpPr>
            <a:spLocks noGrp="1"/>
          </p:cNvSpPr>
          <p:nvPr>
            <p:ph sz="half" idx="1"/>
          </p:nvPr>
        </p:nvSpPr>
        <p:spPr>
          <a:xfrm>
            <a:off x="455613" y="1598613"/>
            <a:ext cx="4037012" cy="44973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645027" y="1598613"/>
            <a:ext cx="4037013" cy="21717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4645027" y="3922717"/>
            <a:ext cx="4037013" cy="21732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70">
            <a:extLst>
              <a:ext uri="{FF2B5EF4-FFF2-40B4-BE49-F238E27FC236}">
                <a16:creationId xmlns:a16="http://schemas.microsoft.com/office/drawing/2014/main" id="{8CED01BD-9C7E-43C7-941E-3E146A8F59E9}"/>
              </a:ext>
            </a:extLst>
          </p:cNvPr>
          <p:cNvSpPr>
            <a:spLocks noGrp="1" noChangeArrowheads="1"/>
          </p:cNvSpPr>
          <p:nvPr>
            <p:ph type="sldNum" sz="quarter" idx="10"/>
          </p:nvPr>
        </p:nvSpPr>
        <p:spPr>
          <a:xfrm>
            <a:off x="6250927" y="6556375"/>
            <a:ext cx="589197" cy="228600"/>
          </a:xfrm>
          <a:prstGeom prst="rect">
            <a:avLst/>
          </a:prstGeom>
        </p:spPr>
        <p:txBody>
          <a:bodyPr/>
          <a:lstStyle>
            <a:lvl1pPr eaLnBrk="1" fontAlgn="auto" hangingPunct="1">
              <a:spcBef>
                <a:spcPts val="0"/>
              </a:spcBef>
              <a:spcAft>
                <a:spcPts val="0"/>
              </a:spcAft>
              <a:defRPr>
                <a:solidFill>
                  <a:srgbClr val="B13F9A"/>
                </a:solidFill>
                <a:latin typeface="Gill Sans MT"/>
              </a:defRPr>
            </a:lvl1pPr>
          </a:lstStyle>
          <a:p>
            <a:pPr>
              <a:defRPr/>
            </a:pPr>
            <a:fld id="{DEE3FD67-25D0-4E14-A8DB-602215F14F17}" type="slidenum">
              <a:rPr lang="en-US"/>
              <a:pPr>
                <a:defRPr/>
              </a:pPr>
              <a:t>‹#›</a:t>
            </a:fld>
            <a:endParaRPr lang="en-US"/>
          </a:p>
        </p:txBody>
      </p:sp>
    </p:spTree>
    <p:extLst>
      <p:ext uri="{BB962C8B-B14F-4D97-AF65-F5344CB8AC3E}">
        <p14:creationId xmlns:p14="http://schemas.microsoft.com/office/powerpoint/2010/main" val="1457334327"/>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1219200" y="3352800"/>
            <a:ext cx="6858000" cy="1524000"/>
          </a:xfrm>
          <a:noFill/>
        </p:spPr>
        <p:txBody>
          <a:bodyPr anchor="t" anchorCtr="0">
            <a:normAutofit/>
          </a:bodyPr>
          <a:lstStyle>
            <a:lvl1pPr algn="r">
              <a:defRPr sz="4400">
                <a:solidFill>
                  <a:schemeClr val="tx1"/>
                </a:solidFill>
              </a:defRPr>
            </a:lvl1pPr>
          </a:lstStyle>
          <a:p>
            <a:r>
              <a:rPr kumimoji="0" lang="en-US" dirty="0"/>
              <a:t>Click to edit Master title style</a:t>
            </a:r>
          </a:p>
        </p:txBody>
      </p:sp>
      <p:sp>
        <p:nvSpPr>
          <p:cNvPr id="9" name="Subtitle 8"/>
          <p:cNvSpPr>
            <a:spLocks noGrp="1"/>
          </p:cNvSpPr>
          <p:nvPr>
            <p:ph type="subTitle" idx="1"/>
          </p:nvPr>
        </p:nvSpPr>
        <p:spPr>
          <a:xfrm>
            <a:off x="1219200" y="5124450"/>
            <a:ext cx="6858000" cy="533400"/>
          </a:xfrm>
        </p:spPr>
        <p:txBody>
          <a:bodyPr>
            <a:noAutofit/>
          </a:bodyPr>
          <a:lstStyle>
            <a:lvl1pPr marL="0" indent="0" algn="r">
              <a:buNone/>
              <a:defRPr sz="3200">
                <a:solidFill>
                  <a:schemeClr val="tx1"/>
                </a:solidFill>
                <a:latin typeface="Calibri" panose="020F0502020204030204" pitchFamily="34" charset="0"/>
                <a:ea typeface="+mj-ea"/>
                <a:cs typeface="+mj-cs"/>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dirty="0"/>
              <a:t>Click to edit Master subtitle style</a:t>
            </a:r>
          </a:p>
        </p:txBody>
      </p:sp>
      <p:sp>
        <p:nvSpPr>
          <p:cNvPr id="21" name="Rectangle 20"/>
          <p:cNvSpPr/>
          <p:nvPr/>
        </p:nvSpPr>
        <p:spPr>
          <a:xfrm>
            <a:off x="904875" y="3276600"/>
            <a:ext cx="7315200" cy="1651635"/>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pPr>
            <a:endParaRPr lang="en-US">
              <a:solidFill>
                <a:prstClr val="white"/>
              </a:solidFill>
            </a:endParaRPr>
          </a:p>
        </p:txBody>
      </p:sp>
      <p:sp>
        <p:nvSpPr>
          <p:cNvPr id="22" name="Rectangle 21"/>
          <p:cNvSpPr/>
          <p:nvPr/>
        </p:nvSpPr>
        <p:spPr>
          <a:xfrm>
            <a:off x="904875" y="3276600"/>
            <a:ext cx="228600" cy="1651635"/>
          </a:xfrm>
          <a:prstGeom prst="rect">
            <a:avLst/>
          </a:prstGeom>
          <a:solidFill>
            <a:srgbClr val="5E3886"/>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pPr>
            <a:endParaRPr lang="en-US">
              <a:solidFill>
                <a:prstClr val="white"/>
              </a:solidFill>
            </a:endParaRPr>
          </a:p>
        </p:txBody>
      </p:sp>
      <p:sp>
        <p:nvSpPr>
          <p:cNvPr id="32" name="Rectangle 31"/>
          <p:cNvSpPr/>
          <p:nvPr/>
        </p:nvSpPr>
        <p:spPr>
          <a:xfrm>
            <a:off x="914400" y="5048250"/>
            <a:ext cx="228600" cy="685800"/>
          </a:xfrm>
          <a:prstGeom prst="rect">
            <a:avLst/>
          </a:prstGeom>
          <a:solidFill>
            <a:srgbClr val="B1D45A"/>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pPr>
            <a:endParaRPr lang="en-US">
              <a:solidFill>
                <a:prstClr val="white"/>
              </a:solidFill>
            </a:endParaRPr>
          </a:p>
        </p:txBody>
      </p:sp>
      <p:pic>
        <p:nvPicPr>
          <p:cNvPr id="13" name="Picture 3"/>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03490" y="6291778"/>
            <a:ext cx="8205387"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156848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4400"/>
            </a:lvl1pPr>
          </a:lstStyle>
          <a:p>
            <a:r>
              <a:rPr kumimoji="0" lang="en-US" dirty="0"/>
              <a:t>Click to edit Master title style</a:t>
            </a:r>
          </a:p>
        </p:txBody>
      </p:sp>
      <p:sp>
        <p:nvSpPr>
          <p:cNvPr id="8" name="Content Placeholder 7"/>
          <p:cNvSpPr>
            <a:spLocks noGrp="1"/>
          </p:cNvSpPr>
          <p:nvPr>
            <p:ph sz="quarter" idx="1"/>
          </p:nvPr>
        </p:nvSpPr>
        <p:spPr>
          <a:xfrm>
            <a:off x="457200" y="1219200"/>
            <a:ext cx="8229600" cy="4937760"/>
          </a:xfrm>
        </p:spPr>
        <p:txBody>
          <a:bodyPr/>
          <a:lstStyle>
            <a:lvl1pPr>
              <a:defRPr sz="3200"/>
            </a:lvl1pPr>
            <a:lvl2pPr>
              <a:defRPr sz="2600"/>
            </a:lvl2pPr>
            <a:lvl3pPr>
              <a:defRPr sz="2200"/>
            </a:lvl3pPr>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spTree>
    <p:extLst>
      <p:ext uri="{BB962C8B-B14F-4D97-AF65-F5344CB8AC3E}">
        <p14:creationId xmlns:p14="http://schemas.microsoft.com/office/powerpoint/2010/main" val="1592686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8.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219200" y="2971800"/>
            <a:ext cx="6858000" cy="1066800"/>
          </a:xfrm>
        </p:spPr>
        <p:txBody>
          <a:bodyPr anchor="t" anchorCtr="0">
            <a:normAutofit/>
          </a:bodyPr>
          <a:lstStyle>
            <a:lvl1pPr algn="r">
              <a:buNone/>
              <a:defRPr sz="4400" b="0" cap="none" baseline="0">
                <a:solidFill>
                  <a:schemeClr val="tx1"/>
                </a:solidFill>
              </a:defRPr>
            </a:lvl1pPr>
          </a:lstStyle>
          <a:p>
            <a:r>
              <a:rPr kumimoji="0" lang="en-US" dirty="0"/>
              <a:t>Click to edit Master title style</a:t>
            </a:r>
          </a:p>
        </p:txBody>
      </p:sp>
      <p:sp>
        <p:nvSpPr>
          <p:cNvPr id="3" name="Text Placeholder 2"/>
          <p:cNvSpPr>
            <a:spLocks noGrp="1"/>
          </p:cNvSpPr>
          <p:nvPr>
            <p:ph type="body" idx="1"/>
          </p:nvPr>
        </p:nvSpPr>
        <p:spPr>
          <a:xfrm>
            <a:off x="1295400" y="4267200"/>
            <a:ext cx="6781800" cy="1143000"/>
          </a:xfrm>
        </p:spPr>
        <p:txBody>
          <a:bodyPr anchor="t" anchorCtr="0">
            <a:normAutofit/>
          </a:bodyPr>
          <a:lstStyle>
            <a:lvl1pPr marL="0" indent="0" algn="r">
              <a:buNone/>
              <a:defRPr sz="3200">
                <a:solidFill>
                  <a:schemeClr val="bg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dirty="0"/>
              <a:t>Click to edit Master text styles</a:t>
            </a:r>
          </a:p>
        </p:txBody>
      </p:sp>
      <p:sp>
        <p:nvSpPr>
          <p:cNvPr id="7" name="Rectangle 6"/>
          <p:cNvSpPr/>
          <p:nvPr/>
        </p:nvSpPr>
        <p:spPr>
          <a:xfrm>
            <a:off x="914400" y="2819400"/>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pPr>
            <a:endParaRPr lang="en-US">
              <a:solidFill>
                <a:prstClr val="white"/>
              </a:solidFill>
            </a:endParaRPr>
          </a:p>
        </p:txBody>
      </p:sp>
      <p:sp>
        <p:nvSpPr>
          <p:cNvPr id="8" name="Rectangle 7"/>
          <p:cNvSpPr/>
          <p:nvPr/>
        </p:nvSpPr>
        <p:spPr>
          <a:xfrm>
            <a:off x="914400" y="2819400"/>
            <a:ext cx="228600" cy="1280160"/>
          </a:xfrm>
          <a:prstGeom prst="rect">
            <a:avLst/>
          </a:prstGeom>
          <a:solidFill>
            <a:srgbClr val="B1D45A"/>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pPr>
            <a:endParaRPr lang="en-US">
              <a:solidFill>
                <a:prstClr val="white"/>
              </a:solidFill>
            </a:endParaRPr>
          </a:p>
        </p:txBody>
      </p:sp>
      <p:pic>
        <p:nvPicPr>
          <p:cNvPr id="14" name="Picture 3"/>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03490" y="6291778"/>
            <a:ext cx="8205387"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94219996"/>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lstStyle/>
          <a:p>
            <a:r>
              <a:rPr kumimoji="0" lang="en-US"/>
              <a:t>Click to edit Master title style</a:t>
            </a:r>
          </a:p>
        </p:txBody>
      </p:sp>
      <p:sp>
        <p:nvSpPr>
          <p:cNvPr id="9" name="Content Placeholder 8"/>
          <p:cNvSpPr>
            <a:spLocks noGrp="1"/>
          </p:cNvSpPr>
          <p:nvPr>
            <p:ph sz="quarter" idx="1"/>
          </p:nvPr>
        </p:nvSpPr>
        <p:spPr>
          <a:xfrm>
            <a:off x="457200" y="1219200"/>
            <a:ext cx="4041648" cy="493776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1" name="Content Placeholder 10"/>
          <p:cNvSpPr>
            <a:spLocks noGrp="1"/>
          </p:cNvSpPr>
          <p:nvPr>
            <p:ph sz="quarter" idx="2"/>
          </p:nvPr>
        </p:nvSpPr>
        <p:spPr>
          <a:xfrm>
            <a:off x="4632198" y="1216152"/>
            <a:ext cx="4041648" cy="493776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extLst>
      <p:ext uri="{BB962C8B-B14F-4D97-AF65-F5344CB8AC3E}">
        <p14:creationId xmlns:p14="http://schemas.microsoft.com/office/powerpoint/2010/main" val="21381140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500856"/>
            <a:ext cx="8229600" cy="674688"/>
          </a:xfrm>
          <a:ln>
            <a:solidFill>
              <a:schemeClr val="accent1"/>
            </a:solidFill>
          </a:ln>
        </p:spPr>
        <p:txBody>
          <a:bodyPr lIns="274320" anchor="ctr">
            <a:noAutofit/>
          </a:bodyPr>
          <a:lstStyle>
            <a:lvl1pPr algn="r">
              <a:buNone/>
              <a:defRPr sz="3300" b="0">
                <a:solidFill>
                  <a:schemeClr val="tx1"/>
                </a:solidFill>
              </a:defRPr>
            </a:lvl1pPr>
          </a:lstStyle>
          <a:p>
            <a:r>
              <a:rPr kumimoji="0" lang="en-US" dirty="0"/>
              <a:t>Click to edit Master title style</a:t>
            </a:r>
          </a:p>
        </p:txBody>
      </p:sp>
      <p:sp>
        <p:nvSpPr>
          <p:cNvPr id="3" name="Picture Placeholder 2"/>
          <p:cNvSpPr>
            <a:spLocks noGrp="1"/>
          </p:cNvSpPr>
          <p:nvPr>
            <p:ph type="pic" idx="1"/>
          </p:nvPr>
        </p:nvSpPr>
        <p:spPr>
          <a:xfrm>
            <a:off x="457200" y="1905000"/>
            <a:ext cx="8229600" cy="4270248"/>
          </a:xfrm>
          <a:solidFill>
            <a:schemeClr val="tx1">
              <a:shade val="50000"/>
            </a:schemeClr>
          </a:solidFill>
          <a:ln>
            <a:noFill/>
          </a:ln>
          <a:effectLst/>
        </p:spPr>
        <p:txBody>
          <a:bodyPr/>
          <a:lstStyle>
            <a:lvl1pPr marL="0" indent="0">
              <a:spcBef>
                <a:spcPts val="450"/>
              </a:spcBef>
              <a:buNone/>
              <a:defRPr sz="2400"/>
            </a:lvl1pPr>
          </a:lstStyle>
          <a:p>
            <a:r>
              <a:rPr kumimoji="0" lang="en-US"/>
              <a:t>Click icon to add picture</a:t>
            </a:r>
            <a:endParaRPr kumimoji="0" lang="en-US" dirty="0"/>
          </a:p>
        </p:txBody>
      </p:sp>
      <p:sp>
        <p:nvSpPr>
          <p:cNvPr id="4" name="Text Placeholder 3"/>
          <p:cNvSpPr>
            <a:spLocks noGrp="1"/>
          </p:cNvSpPr>
          <p:nvPr>
            <p:ph type="body" sz="half" idx="2"/>
          </p:nvPr>
        </p:nvSpPr>
        <p:spPr>
          <a:xfrm>
            <a:off x="457200" y="1219200"/>
            <a:ext cx="8229600" cy="533400"/>
          </a:xfrm>
        </p:spPr>
        <p:txBody>
          <a:bodyPr anchor="ctr" anchorCtr="0">
            <a:noAutofit/>
          </a:bodyPr>
          <a:lstStyle>
            <a:lvl1pPr marL="0" indent="0" algn="l">
              <a:buFontTx/>
              <a:buNone/>
              <a:defRPr sz="2400">
                <a:solidFill>
                  <a:schemeClr val="bg1"/>
                </a:solidFill>
              </a:defRPr>
            </a:lvl1pPr>
            <a:lvl2pPr>
              <a:defRPr sz="900"/>
            </a:lvl2pPr>
            <a:lvl3pPr>
              <a:defRPr sz="750"/>
            </a:lvl3pPr>
            <a:lvl4pPr>
              <a:defRPr sz="675"/>
            </a:lvl4pPr>
            <a:lvl5pPr>
              <a:defRPr sz="675"/>
            </a:lvl5pPr>
          </a:lstStyle>
          <a:p>
            <a:pPr lvl="0" eaLnBrk="1" latinLnBrk="0" hangingPunct="1"/>
            <a:r>
              <a:rPr kumimoji="0" lang="en-US" dirty="0"/>
              <a:t>Click to edit Master text styles</a:t>
            </a:r>
          </a:p>
        </p:txBody>
      </p:sp>
      <p:sp>
        <p:nvSpPr>
          <p:cNvPr id="10" name="Rectangle 9"/>
          <p:cNvSpPr/>
          <p:nvPr/>
        </p:nvSpPr>
        <p:spPr>
          <a:xfrm>
            <a:off x="457200" y="500856"/>
            <a:ext cx="182880" cy="685800"/>
          </a:xfrm>
          <a:prstGeom prst="rect">
            <a:avLst/>
          </a:prstGeom>
          <a:solidFill>
            <a:srgbClr val="B1D45A"/>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350"/>
          </a:p>
        </p:txBody>
      </p:sp>
      <p:pic>
        <p:nvPicPr>
          <p:cNvPr id="16" name="Picture 3"/>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03492" y="6291778"/>
            <a:ext cx="8205387"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67641609"/>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nchor="ctr"/>
          <a:lstStyle>
            <a:lvl1pPr>
              <a:defRPr/>
            </a:lvl1pPr>
          </a:lstStyle>
          <a:p>
            <a:r>
              <a:rPr kumimoji="0" lang="en-US" dirty="0"/>
              <a:t>Click to edit Master title style</a:t>
            </a:r>
          </a:p>
        </p:txBody>
      </p:sp>
      <p:sp>
        <p:nvSpPr>
          <p:cNvPr id="3" name="Text Placeholder 2"/>
          <p:cNvSpPr>
            <a:spLocks noGrp="1"/>
          </p:cNvSpPr>
          <p:nvPr>
            <p:ph type="body" idx="1"/>
          </p:nvPr>
        </p:nvSpPr>
        <p:spPr>
          <a:xfrm>
            <a:off x="457200" y="1285875"/>
            <a:ext cx="4040188" cy="685800"/>
          </a:xfrm>
          <a:noFill/>
          <a:ln>
            <a:noFill/>
          </a:ln>
        </p:spPr>
        <p:txBody>
          <a:bodyPr lIns="91440" anchor="b" anchorCtr="0">
            <a:noAutofit/>
          </a:bodyPr>
          <a:lstStyle>
            <a:lvl1pPr marL="0" indent="0">
              <a:buNone/>
              <a:defRPr sz="3200" b="1">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dirty="0"/>
              <a:t>Click to edit</a:t>
            </a:r>
          </a:p>
        </p:txBody>
      </p:sp>
      <p:sp>
        <p:nvSpPr>
          <p:cNvPr id="4" name="Text Placeholder 3"/>
          <p:cNvSpPr>
            <a:spLocks noGrp="1"/>
          </p:cNvSpPr>
          <p:nvPr>
            <p:ph type="body" sz="half" idx="3"/>
          </p:nvPr>
        </p:nvSpPr>
        <p:spPr>
          <a:xfrm>
            <a:off x="4648200" y="1295400"/>
            <a:ext cx="4041775" cy="685800"/>
          </a:xfrm>
          <a:noFill/>
          <a:ln>
            <a:noFill/>
          </a:ln>
        </p:spPr>
        <p:txBody>
          <a:bodyPr lIns="91440" anchor="b" anchorCtr="0">
            <a:noAutofit/>
          </a:bodyPr>
          <a:lstStyle>
            <a:lvl1pPr marL="0" indent="0">
              <a:buNone/>
              <a:defRPr sz="3200" b="1">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dirty="0"/>
              <a:t>Click to edit</a:t>
            </a:r>
          </a:p>
        </p:txBody>
      </p:sp>
      <p:sp>
        <p:nvSpPr>
          <p:cNvPr id="11" name="Content Placeholder 10"/>
          <p:cNvSpPr>
            <a:spLocks noGrp="1"/>
          </p:cNvSpPr>
          <p:nvPr>
            <p:ph sz="quarter" idx="2"/>
          </p:nvPr>
        </p:nvSpPr>
        <p:spPr>
          <a:xfrm>
            <a:off x="457200" y="2133600"/>
            <a:ext cx="4038600" cy="4038600"/>
          </a:xfrm>
        </p:spPr>
        <p:txBody>
          <a:bodyPr/>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sp>
        <p:nvSpPr>
          <p:cNvPr id="13" name="Content Placeholder 12"/>
          <p:cNvSpPr>
            <a:spLocks noGrp="1"/>
          </p:cNvSpPr>
          <p:nvPr>
            <p:ph sz="quarter" idx="4"/>
          </p:nvPr>
        </p:nvSpPr>
        <p:spPr>
          <a:xfrm>
            <a:off x="4648200" y="2133600"/>
            <a:ext cx="4038600" cy="40386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extLst>
      <p:ext uri="{BB962C8B-B14F-4D97-AF65-F5344CB8AC3E}">
        <p14:creationId xmlns:p14="http://schemas.microsoft.com/office/powerpoint/2010/main" val="39257889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lstStyle/>
          <a:p>
            <a:r>
              <a:rPr kumimoji="0" lang="en-US"/>
              <a:t>Click to edit Master title style</a:t>
            </a:r>
          </a:p>
        </p:txBody>
      </p:sp>
    </p:spTree>
    <p:extLst>
      <p:ext uri="{BB962C8B-B14F-4D97-AF65-F5344CB8AC3E}">
        <p14:creationId xmlns:p14="http://schemas.microsoft.com/office/powerpoint/2010/main" val="5633987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2.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5496477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3.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24600" y="304800"/>
            <a:ext cx="2514600" cy="838200"/>
          </a:xfrm>
        </p:spPr>
        <p:txBody>
          <a:bodyPr anchor="b" anchorCtr="0">
            <a:noAutofit/>
          </a:bodyPr>
          <a:lstStyle>
            <a:lvl1pPr algn="l">
              <a:buNone/>
              <a:defRPr sz="2000" b="1">
                <a:solidFill>
                  <a:schemeClr val="bg1"/>
                </a:solidFill>
                <a:latin typeface="Calibri" panose="020F0502020204030204" pitchFamily="34" charset="0"/>
                <a:ea typeface="+mn-ea"/>
                <a:cs typeface="+mn-cs"/>
              </a:defRPr>
            </a:lvl1pPr>
          </a:lstStyle>
          <a:p>
            <a:r>
              <a:rPr kumimoji="0" lang="en-US" dirty="0"/>
              <a:t>Click to edit Master title style</a:t>
            </a:r>
          </a:p>
        </p:txBody>
      </p:sp>
      <p:sp>
        <p:nvSpPr>
          <p:cNvPr id="3" name="Text Placeholder 2"/>
          <p:cNvSpPr>
            <a:spLocks noGrp="1"/>
          </p:cNvSpPr>
          <p:nvPr>
            <p:ph type="body" idx="2"/>
          </p:nvPr>
        </p:nvSpPr>
        <p:spPr>
          <a:xfrm>
            <a:off x="6324600" y="1219200"/>
            <a:ext cx="2514600" cy="4843463"/>
          </a:xfrm>
        </p:spPr>
        <p:txBody>
          <a:bodyPr/>
          <a:lstStyle>
            <a:lvl1pPr marL="0" indent="0">
              <a:lnSpc>
                <a:spcPts val="2200"/>
              </a:lnSpc>
              <a:spcAft>
                <a:spcPts val="1000"/>
              </a:spcAft>
              <a:buNone/>
              <a:defRPr sz="1600">
                <a:solidFill>
                  <a:schemeClr val="tx1"/>
                </a:solidFill>
              </a:defRPr>
            </a:lvl1pPr>
            <a:lvl2pPr>
              <a:buNone/>
              <a:defRPr sz="1200"/>
            </a:lvl2pPr>
            <a:lvl3pPr>
              <a:buNone/>
              <a:defRPr sz="1000"/>
            </a:lvl3pPr>
            <a:lvl4pPr>
              <a:buNone/>
              <a:defRPr sz="900"/>
            </a:lvl4pPr>
            <a:lvl5pPr>
              <a:buNone/>
              <a:defRPr sz="900"/>
            </a:lvl5pPr>
          </a:lstStyle>
          <a:p>
            <a:pPr lvl="0" eaLnBrk="1" latinLnBrk="0" hangingPunct="1"/>
            <a:r>
              <a:rPr kumimoji="0" lang="en-US" dirty="0"/>
              <a:t>Click to edit Master text styles</a:t>
            </a:r>
          </a:p>
        </p:txBody>
      </p:sp>
      <p:sp>
        <p:nvSpPr>
          <p:cNvPr id="10" name="Straight Connector 9"/>
          <p:cNvSpPr>
            <a:spLocks noChangeShapeType="1"/>
          </p:cNvSpPr>
          <p:nvPr/>
        </p:nvSpPr>
        <p:spPr bwMode="auto">
          <a:xfrm rot="5400000">
            <a:off x="3160645" y="3324225"/>
            <a:ext cx="603504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pPr eaLnBrk="1" fontAlgn="auto" hangingPunct="1">
              <a:spcBef>
                <a:spcPts val="0"/>
              </a:spcBef>
              <a:spcAft>
                <a:spcPts val="0"/>
              </a:spcAft>
            </a:pPr>
            <a:endParaRPr lang="en-US" dirty="0">
              <a:solidFill>
                <a:prstClr val="black"/>
              </a:solidFill>
              <a:latin typeface="Gill Sans MT"/>
            </a:endParaRPr>
          </a:p>
        </p:txBody>
      </p:sp>
      <p:sp>
        <p:nvSpPr>
          <p:cNvPr id="12" name="Content Placeholder 11"/>
          <p:cNvSpPr>
            <a:spLocks noGrp="1"/>
          </p:cNvSpPr>
          <p:nvPr>
            <p:ph sz="quarter" idx="1"/>
          </p:nvPr>
        </p:nvSpPr>
        <p:spPr>
          <a:xfrm>
            <a:off x="304800" y="304800"/>
            <a:ext cx="5715000" cy="5715000"/>
          </a:xfrm>
        </p:spPr>
        <p:txBody>
          <a:bodyPr/>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pic>
        <p:nvPicPr>
          <p:cNvPr id="17" name="Picture 3"/>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03490" y="6291778"/>
            <a:ext cx="8205387"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04396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4.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500856"/>
            <a:ext cx="8229600" cy="674688"/>
          </a:xfrm>
          <a:ln>
            <a:solidFill>
              <a:schemeClr val="accent1"/>
            </a:solidFill>
          </a:ln>
        </p:spPr>
        <p:txBody>
          <a:bodyPr lIns="274320" anchor="ctr">
            <a:noAutofit/>
          </a:bodyPr>
          <a:lstStyle>
            <a:lvl1pPr algn="r">
              <a:buNone/>
              <a:defRPr sz="4400" b="0">
                <a:solidFill>
                  <a:schemeClr val="tx1"/>
                </a:solidFill>
              </a:defRPr>
            </a:lvl1pPr>
          </a:lstStyle>
          <a:p>
            <a:r>
              <a:rPr kumimoji="0" lang="en-US" dirty="0"/>
              <a:t>Click to edit Master title style</a:t>
            </a:r>
          </a:p>
        </p:txBody>
      </p:sp>
      <p:sp>
        <p:nvSpPr>
          <p:cNvPr id="3" name="Picture Placeholder 2"/>
          <p:cNvSpPr>
            <a:spLocks noGrp="1"/>
          </p:cNvSpPr>
          <p:nvPr>
            <p:ph type="pic" idx="1"/>
          </p:nvPr>
        </p:nvSpPr>
        <p:spPr>
          <a:xfrm>
            <a:off x="457200" y="1905000"/>
            <a:ext cx="8229600" cy="4270248"/>
          </a:xfrm>
          <a:solidFill>
            <a:schemeClr val="tx1">
              <a:shade val="50000"/>
            </a:schemeClr>
          </a:solidFill>
          <a:ln>
            <a:noFill/>
          </a:ln>
          <a:effectLst/>
        </p:spPr>
        <p:txBody>
          <a:bodyPr/>
          <a:lstStyle>
            <a:lvl1pPr marL="0" indent="0">
              <a:spcBef>
                <a:spcPts val="600"/>
              </a:spcBef>
              <a:buNone/>
              <a:defRPr sz="3200"/>
            </a:lvl1pPr>
          </a:lstStyle>
          <a:p>
            <a:r>
              <a:rPr kumimoji="0" lang="en-US"/>
              <a:t>Click icon to add picture</a:t>
            </a:r>
            <a:endParaRPr kumimoji="0" lang="en-US" dirty="0"/>
          </a:p>
        </p:txBody>
      </p:sp>
      <p:sp>
        <p:nvSpPr>
          <p:cNvPr id="4" name="Text Placeholder 3"/>
          <p:cNvSpPr>
            <a:spLocks noGrp="1"/>
          </p:cNvSpPr>
          <p:nvPr>
            <p:ph type="body" sz="half" idx="2"/>
          </p:nvPr>
        </p:nvSpPr>
        <p:spPr>
          <a:xfrm>
            <a:off x="457200" y="1219200"/>
            <a:ext cx="8229600" cy="533400"/>
          </a:xfrm>
        </p:spPr>
        <p:txBody>
          <a:bodyPr anchor="ctr" anchorCtr="0">
            <a:noAutofit/>
          </a:bodyPr>
          <a:lstStyle>
            <a:lvl1pPr marL="0" indent="0" algn="l">
              <a:buFontTx/>
              <a:buNone/>
              <a:defRPr sz="3200">
                <a:solidFill>
                  <a:schemeClr val="bg1"/>
                </a:solidFill>
              </a:defRPr>
            </a:lvl1pPr>
            <a:lvl2pPr>
              <a:defRPr sz="1200"/>
            </a:lvl2pPr>
            <a:lvl3pPr>
              <a:defRPr sz="1000"/>
            </a:lvl3pPr>
            <a:lvl4pPr>
              <a:defRPr sz="900"/>
            </a:lvl4pPr>
            <a:lvl5pPr>
              <a:defRPr sz="900"/>
            </a:lvl5pPr>
          </a:lstStyle>
          <a:p>
            <a:pPr lvl="0" eaLnBrk="1" latinLnBrk="0" hangingPunct="1"/>
            <a:r>
              <a:rPr kumimoji="0" lang="en-US" dirty="0"/>
              <a:t>Click to edit Master text styles</a:t>
            </a:r>
          </a:p>
        </p:txBody>
      </p:sp>
      <p:sp>
        <p:nvSpPr>
          <p:cNvPr id="10" name="Rectangle 9"/>
          <p:cNvSpPr/>
          <p:nvPr/>
        </p:nvSpPr>
        <p:spPr>
          <a:xfrm>
            <a:off x="457200" y="500856"/>
            <a:ext cx="182880" cy="685800"/>
          </a:xfrm>
          <a:prstGeom prst="rect">
            <a:avLst/>
          </a:prstGeom>
          <a:solidFill>
            <a:srgbClr val="B1D45A"/>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pPr>
            <a:endParaRPr lang="en-US">
              <a:solidFill>
                <a:prstClr val="white"/>
              </a:solidFill>
            </a:endParaRPr>
          </a:p>
        </p:txBody>
      </p:sp>
      <p:pic>
        <p:nvPicPr>
          <p:cNvPr id="16" name="Picture 3"/>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03490" y="6291778"/>
            <a:ext cx="8205387"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17113400"/>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extLst>
      <p:ext uri="{BB962C8B-B14F-4D97-AF65-F5344CB8AC3E}">
        <p14:creationId xmlns:p14="http://schemas.microsoft.com/office/powerpoint/2010/main" val="20702701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6.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914400" y="274638"/>
            <a:ext cx="5562600" cy="5851525"/>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9" name="Straight Connector 8"/>
          <p:cNvSpPr>
            <a:spLocks noChangeShapeType="1"/>
          </p:cNvSpPr>
          <p:nvPr/>
        </p:nvSpPr>
        <p:spPr bwMode="auto">
          <a:xfrm rot="5400000">
            <a:off x="3629607" y="3201952"/>
            <a:ext cx="585216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pPr eaLnBrk="1" fontAlgn="auto" hangingPunct="1">
              <a:spcBef>
                <a:spcPts val="0"/>
              </a:spcBef>
              <a:spcAft>
                <a:spcPts val="0"/>
              </a:spcAft>
            </a:pPr>
            <a:endParaRPr lang="en-US">
              <a:solidFill>
                <a:prstClr val="black"/>
              </a:solidFill>
              <a:latin typeface="Gill Sans MT"/>
            </a:endParaRPr>
          </a:p>
        </p:txBody>
      </p:sp>
      <p:pic>
        <p:nvPicPr>
          <p:cNvPr id="16" name="Picture 3"/>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rot="5400000">
            <a:off x="-2417348" y="2963339"/>
            <a:ext cx="5853141"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039973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7.xml><?xml version="1.0" encoding="utf-8"?>
<p:sldLayout xmlns:a="http://schemas.openxmlformats.org/drawingml/2006/main" xmlns:r="http://schemas.openxmlformats.org/officeDocument/2006/relationships" xmlns:p="http://schemas.openxmlformats.org/presentationml/2006/main" showMasterSp="0" type="txAndTwoObj">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5613" y="273050"/>
            <a:ext cx="8226425" cy="1143000"/>
          </a:xfrm>
        </p:spPr>
        <p:txBody>
          <a:bodyPr/>
          <a:lstStyle/>
          <a:p>
            <a:r>
              <a:rPr lang="en-US"/>
              <a:t>Click to edit Master title style</a:t>
            </a:r>
          </a:p>
        </p:txBody>
      </p:sp>
      <p:sp>
        <p:nvSpPr>
          <p:cNvPr id="3" name="Text Placeholder 2"/>
          <p:cNvSpPr>
            <a:spLocks noGrp="1"/>
          </p:cNvSpPr>
          <p:nvPr>
            <p:ph type="body" sz="half" idx="1"/>
          </p:nvPr>
        </p:nvSpPr>
        <p:spPr>
          <a:xfrm>
            <a:off x="455613" y="1598613"/>
            <a:ext cx="4037012" cy="44973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645026" y="1598613"/>
            <a:ext cx="4037013" cy="21717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4645026" y="3922715"/>
            <a:ext cx="4037013" cy="21732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70"/>
          <p:cNvSpPr>
            <a:spLocks noGrp="1" noChangeArrowheads="1"/>
          </p:cNvSpPr>
          <p:nvPr>
            <p:ph type="sldNum" sz="quarter" idx="10"/>
          </p:nvPr>
        </p:nvSpPr>
        <p:spPr>
          <a:xfrm>
            <a:off x="6251448" y="6556248"/>
            <a:ext cx="588336" cy="228600"/>
          </a:xfrm>
          <a:prstGeom prst="rect">
            <a:avLst/>
          </a:prstGeom>
          <a:ln/>
        </p:spPr>
        <p:txBody>
          <a:bodyPr/>
          <a:lstStyle>
            <a:lvl1pPr>
              <a:defRPr/>
            </a:lvl1pPr>
          </a:lstStyle>
          <a:p>
            <a:pPr>
              <a:defRPr/>
            </a:pPr>
            <a:fld id="{BD444616-E14A-46A0-A6D3-6E66F6B1A6DF}" type="slidenum">
              <a:rPr lang="en-US">
                <a:solidFill>
                  <a:srgbClr val="B13F9A"/>
                </a:solidFill>
              </a:rPr>
              <a:pPr>
                <a:defRPr/>
              </a:pPr>
              <a:t>‹#›</a:t>
            </a:fld>
            <a:endParaRPr lang="en-US">
              <a:solidFill>
                <a:srgbClr val="B13F9A"/>
              </a:solidFill>
            </a:endParaRPr>
          </a:p>
        </p:txBody>
      </p:sp>
    </p:spTree>
    <p:extLst>
      <p:ext uri="{BB962C8B-B14F-4D97-AF65-F5344CB8AC3E}">
        <p14:creationId xmlns:p14="http://schemas.microsoft.com/office/powerpoint/2010/main" val="2025904187"/>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showMasterSp="0" type="txAndClipArt">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455613" y="273050"/>
            <a:ext cx="8226425" cy="1143000"/>
          </a:xfrm>
        </p:spPr>
        <p:txBody>
          <a:bodyPr/>
          <a:lstStyle/>
          <a:p>
            <a:r>
              <a:rPr lang="en-US"/>
              <a:t>Click to edit Master title style</a:t>
            </a:r>
          </a:p>
        </p:txBody>
      </p:sp>
      <p:sp>
        <p:nvSpPr>
          <p:cNvPr id="3" name="Text Placeholder 2"/>
          <p:cNvSpPr>
            <a:spLocks noGrp="1"/>
          </p:cNvSpPr>
          <p:nvPr>
            <p:ph type="body" sz="half" idx="1"/>
          </p:nvPr>
        </p:nvSpPr>
        <p:spPr>
          <a:xfrm>
            <a:off x="455613" y="1598613"/>
            <a:ext cx="4037012" cy="44973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lipArt Placeholder 3"/>
          <p:cNvSpPr>
            <a:spLocks noGrp="1"/>
          </p:cNvSpPr>
          <p:nvPr>
            <p:ph type="clipArt" sz="half" idx="2"/>
          </p:nvPr>
        </p:nvSpPr>
        <p:spPr>
          <a:xfrm>
            <a:off x="4645025" y="1598613"/>
            <a:ext cx="4037013" cy="4497387"/>
          </a:xfrm>
        </p:spPr>
        <p:txBody>
          <a:bodyPr/>
          <a:lstStyle/>
          <a:p>
            <a:pPr lvl="0"/>
            <a:endParaRPr lang="en-US" noProof="0"/>
          </a:p>
        </p:txBody>
      </p:sp>
      <p:sp>
        <p:nvSpPr>
          <p:cNvPr id="5" name="Rectangle 70"/>
          <p:cNvSpPr>
            <a:spLocks noGrp="1" noChangeArrowheads="1"/>
          </p:cNvSpPr>
          <p:nvPr>
            <p:ph type="sldNum" sz="quarter" idx="10"/>
          </p:nvPr>
        </p:nvSpPr>
        <p:spPr>
          <a:xfrm>
            <a:off x="6553200" y="6242050"/>
            <a:ext cx="2130425" cy="474663"/>
          </a:xfrm>
          <a:prstGeom prst="rect">
            <a:avLst/>
          </a:prstGeom>
        </p:spPr>
        <p:txBody>
          <a:bodyPr vert="horz" wrap="square" lIns="91440" tIns="45720" rIns="91440" bIns="45720" numCol="1" anchor="t" anchorCtr="0" compatLnSpc="1">
            <a:prstTxWarp prst="textNoShape">
              <a:avLst/>
            </a:prstTxWarp>
          </a:bodyPr>
          <a:lstStyle>
            <a:lvl1pPr>
              <a:defRPr/>
            </a:lvl1pPr>
          </a:lstStyle>
          <a:p>
            <a:pPr eaLnBrk="0" fontAlgn="base" hangingPunct="0">
              <a:spcBef>
                <a:spcPct val="0"/>
              </a:spcBef>
              <a:spcAft>
                <a:spcPct val="0"/>
              </a:spcAft>
            </a:pPr>
            <a:fld id="{2C420C02-EC2B-47E0-B1FB-668F4849594D}" type="slidenum">
              <a:rPr lang="en-US">
                <a:solidFill>
                  <a:prstClr val="black"/>
                </a:solidFill>
                <a:latin typeface="Arial" pitchFamily="34" charset="0"/>
              </a:rPr>
              <a:pPr eaLnBrk="0" fontAlgn="base" hangingPunct="0">
                <a:spcBef>
                  <a:spcPct val="0"/>
                </a:spcBef>
                <a:spcAft>
                  <a:spcPct val="0"/>
                </a:spcAft>
              </a:pPr>
              <a:t>‹#›</a:t>
            </a:fld>
            <a:endParaRPr lang="en-US">
              <a:solidFill>
                <a:prstClr val="black"/>
              </a:solidFill>
              <a:latin typeface="Arial" pitchFamily="34" charset="0"/>
            </a:endParaRPr>
          </a:p>
        </p:txBody>
      </p:sp>
    </p:spTree>
    <p:extLst>
      <p:ext uri="{BB962C8B-B14F-4D97-AF65-F5344CB8AC3E}">
        <p14:creationId xmlns:p14="http://schemas.microsoft.com/office/powerpoint/2010/main" val="2134146343"/>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showMasterSp="0" type="fourObj">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455613" y="273050"/>
            <a:ext cx="8226425" cy="1143000"/>
          </a:xfrm>
        </p:spPr>
        <p:txBody>
          <a:bodyPr/>
          <a:lstStyle/>
          <a:p>
            <a:r>
              <a:rPr lang="en-US"/>
              <a:t>Click to edit Master title style</a:t>
            </a:r>
          </a:p>
        </p:txBody>
      </p:sp>
      <p:sp>
        <p:nvSpPr>
          <p:cNvPr id="3" name="Content Placeholder 2"/>
          <p:cNvSpPr>
            <a:spLocks noGrp="1"/>
          </p:cNvSpPr>
          <p:nvPr>
            <p:ph sz="quarter" idx="1"/>
          </p:nvPr>
        </p:nvSpPr>
        <p:spPr>
          <a:xfrm>
            <a:off x="455613" y="1598613"/>
            <a:ext cx="4037012" cy="21717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645025" y="1598613"/>
            <a:ext cx="4037013" cy="21717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455613" y="3922713"/>
            <a:ext cx="4037012" cy="21732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4"/>
          </p:nvPr>
        </p:nvSpPr>
        <p:spPr>
          <a:xfrm>
            <a:off x="4645025" y="3922713"/>
            <a:ext cx="4037013" cy="21732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70"/>
          <p:cNvSpPr>
            <a:spLocks noGrp="1" noChangeArrowheads="1"/>
          </p:cNvSpPr>
          <p:nvPr>
            <p:ph type="sldNum" sz="quarter" idx="10"/>
          </p:nvPr>
        </p:nvSpPr>
        <p:spPr>
          <a:xfrm>
            <a:off x="6553200" y="6242050"/>
            <a:ext cx="2130425" cy="474663"/>
          </a:xfrm>
          <a:prstGeom prst="rect">
            <a:avLst/>
          </a:prstGeom>
        </p:spPr>
        <p:txBody>
          <a:bodyPr vert="horz" wrap="square" lIns="91440" tIns="45720" rIns="91440" bIns="45720" numCol="1" anchor="t" anchorCtr="0" compatLnSpc="1">
            <a:prstTxWarp prst="textNoShape">
              <a:avLst/>
            </a:prstTxWarp>
          </a:bodyPr>
          <a:lstStyle>
            <a:lvl1pPr>
              <a:defRPr/>
            </a:lvl1pPr>
          </a:lstStyle>
          <a:p>
            <a:pPr eaLnBrk="0" fontAlgn="base" hangingPunct="0">
              <a:spcBef>
                <a:spcPct val="0"/>
              </a:spcBef>
              <a:spcAft>
                <a:spcPct val="0"/>
              </a:spcAft>
            </a:pPr>
            <a:fld id="{C4B60773-B98C-4109-B941-042E7687E890}" type="slidenum">
              <a:rPr lang="en-US">
                <a:solidFill>
                  <a:prstClr val="black"/>
                </a:solidFill>
                <a:latin typeface="Arial" pitchFamily="34" charset="0"/>
              </a:rPr>
              <a:pPr eaLnBrk="0" fontAlgn="base" hangingPunct="0">
                <a:spcBef>
                  <a:spcPct val="0"/>
                </a:spcBef>
                <a:spcAft>
                  <a:spcPct val="0"/>
                </a:spcAft>
              </a:pPr>
              <a:t>‹#›</a:t>
            </a:fld>
            <a:endParaRPr lang="en-US">
              <a:solidFill>
                <a:prstClr val="black"/>
              </a:solidFill>
              <a:latin typeface="Arial" pitchFamily="34" charset="0"/>
            </a:endParaRPr>
          </a:p>
        </p:txBody>
      </p:sp>
    </p:spTree>
    <p:extLst>
      <p:ext uri="{BB962C8B-B14F-4D97-AF65-F5344CB8AC3E}">
        <p14:creationId xmlns:p14="http://schemas.microsoft.com/office/powerpoint/2010/main" val="36144148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64.xml"/><Relationship Id="rId13" Type="http://schemas.openxmlformats.org/officeDocument/2006/relationships/slideLayout" Target="../slideLayouts/slideLayout169.xml"/><Relationship Id="rId3" Type="http://schemas.openxmlformats.org/officeDocument/2006/relationships/slideLayout" Target="../slideLayouts/slideLayout159.xml"/><Relationship Id="rId7" Type="http://schemas.openxmlformats.org/officeDocument/2006/relationships/slideLayout" Target="../slideLayouts/slideLayout163.xml"/><Relationship Id="rId12" Type="http://schemas.openxmlformats.org/officeDocument/2006/relationships/slideLayout" Target="../slideLayouts/slideLayout168.xml"/><Relationship Id="rId17" Type="http://schemas.openxmlformats.org/officeDocument/2006/relationships/theme" Target="../theme/theme10.xml"/><Relationship Id="rId2" Type="http://schemas.openxmlformats.org/officeDocument/2006/relationships/slideLayout" Target="../slideLayouts/slideLayout158.xml"/><Relationship Id="rId16" Type="http://schemas.openxmlformats.org/officeDocument/2006/relationships/slideLayout" Target="../slideLayouts/slideLayout172.xml"/><Relationship Id="rId1" Type="http://schemas.openxmlformats.org/officeDocument/2006/relationships/slideLayout" Target="../slideLayouts/slideLayout157.xml"/><Relationship Id="rId6" Type="http://schemas.openxmlformats.org/officeDocument/2006/relationships/slideLayout" Target="../slideLayouts/slideLayout162.xml"/><Relationship Id="rId11" Type="http://schemas.openxmlformats.org/officeDocument/2006/relationships/slideLayout" Target="../slideLayouts/slideLayout167.xml"/><Relationship Id="rId5" Type="http://schemas.openxmlformats.org/officeDocument/2006/relationships/slideLayout" Target="../slideLayouts/slideLayout161.xml"/><Relationship Id="rId15" Type="http://schemas.openxmlformats.org/officeDocument/2006/relationships/slideLayout" Target="../slideLayouts/slideLayout171.xml"/><Relationship Id="rId10" Type="http://schemas.openxmlformats.org/officeDocument/2006/relationships/slideLayout" Target="../slideLayouts/slideLayout166.xml"/><Relationship Id="rId4" Type="http://schemas.openxmlformats.org/officeDocument/2006/relationships/slideLayout" Target="../slideLayouts/slideLayout160.xml"/><Relationship Id="rId9" Type="http://schemas.openxmlformats.org/officeDocument/2006/relationships/slideLayout" Target="../slideLayouts/slideLayout165.xml"/><Relationship Id="rId14" Type="http://schemas.openxmlformats.org/officeDocument/2006/relationships/slideLayout" Target="../slideLayouts/slideLayout170.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3.xml"/><Relationship Id="rId13" Type="http://schemas.openxmlformats.org/officeDocument/2006/relationships/slideLayout" Target="../slideLayouts/slideLayout28.xml"/><Relationship Id="rId18" Type="http://schemas.openxmlformats.org/officeDocument/2006/relationships/slideLayout" Target="../slideLayouts/slideLayout33.xml"/><Relationship Id="rId3" Type="http://schemas.openxmlformats.org/officeDocument/2006/relationships/slideLayout" Target="../slideLayouts/slideLayout18.xml"/><Relationship Id="rId21" Type="http://schemas.openxmlformats.org/officeDocument/2006/relationships/slideLayout" Target="../slideLayouts/slideLayout36.xml"/><Relationship Id="rId7" Type="http://schemas.openxmlformats.org/officeDocument/2006/relationships/slideLayout" Target="../slideLayouts/slideLayout22.xml"/><Relationship Id="rId12" Type="http://schemas.openxmlformats.org/officeDocument/2006/relationships/slideLayout" Target="../slideLayouts/slideLayout27.xml"/><Relationship Id="rId17" Type="http://schemas.openxmlformats.org/officeDocument/2006/relationships/slideLayout" Target="../slideLayouts/slideLayout32.xml"/><Relationship Id="rId2" Type="http://schemas.openxmlformats.org/officeDocument/2006/relationships/slideLayout" Target="../slideLayouts/slideLayout17.xml"/><Relationship Id="rId16" Type="http://schemas.openxmlformats.org/officeDocument/2006/relationships/slideLayout" Target="../slideLayouts/slideLayout31.xml"/><Relationship Id="rId20" Type="http://schemas.openxmlformats.org/officeDocument/2006/relationships/slideLayout" Target="../slideLayouts/slideLayout35.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5" Type="http://schemas.openxmlformats.org/officeDocument/2006/relationships/slideLayout" Target="../slideLayouts/slideLayout30.xml"/><Relationship Id="rId23" Type="http://schemas.openxmlformats.org/officeDocument/2006/relationships/theme" Target="../theme/theme2.xml"/><Relationship Id="rId10" Type="http://schemas.openxmlformats.org/officeDocument/2006/relationships/slideLayout" Target="../slideLayouts/slideLayout25.xml"/><Relationship Id="rId19" Type="http://schemas.openxmlformats.org/officeDocument/2006/relationships/slideLayout" Target="../slideLayouts/slideLayout34.xml"/><Relationship Id="rId4" Type="http://schemas.openxmlformats.org/officeDocument/2006/relationships/slideLayout" Target="../slideLayouts/slideLayout19.xml"/><Relationship Id="rId9" Type="http://schemas.openxmlformats.org/officeDocument/2006/relationships/slideLayout" Target="../slideLayouts/slideLayout24.xml"/><Relationship Id="rId14" Type="http://schemas.openxmlformats.org/officeDocument/2006/relationships/slideLayout" Target="../slideLayouts/slideLayout29.xml"/><Relationship Id="rId22" Type="http://schemas.openxmlformats.org/officeDocument/2006/relationships/slideLayout" Target="../slideLayouts/slideLayout37.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5.xml"/><Relationship Id="rId13" Type="http://schemas.openxmlformats.org/officeDocument/2006/relationships/slideLayout" Target="../slideLayouts/slideLayout50.xml"/><Relationship Id="rId18" Type="http://schemas.openxmlformats.org/officeDocument/2006/relationships/slideLayout" Target="../slideLayouts/slideLayout55.xml"/><Relationship Id="rId3" Type="http://schemas.openxmlformats.org/officeDocument/2006/relationships/slideLayout" Target="../slideLayouts/slideLayout40.xml"/><Relationship Id="rId7" Type="http://schemas.openxmlformats.org/officeDocument/2006/relationships/slideLayout" Target="../slideLayouts/slideLayout44.xml"/><Relationship Id="rId12" Type="http://schemas.openxmlformats.org/officeDocument/2006/relationships/slideLayout" Target="../slideLayouts/slideLayout49.xml"/><Relationship Id="rId17" Type="http://schemas.openxmlformats.org/officeDocument/2006/relationships/slideLayout" Target="../slideLayouts/slideLayout54.xml"/><Relationship Id="rId2" Type="http://schemas.openxmlformats.org/officeDocument/2006/relationships/slideLayout" Target="../slideLayouts/slideLayout39.xml"/><Relationship Id="rId16" Type="http://schemas.openxmlformats.org/officeDocument/2006/relationships/slideLayout" Target="../slideLayouts/slideLayout53.xml"/><Relationship Id="rId20" Type="http://schemas.openxmlformats.org/officeDocument/2006/relationships/theme" Target="../theme/theme3.xml"/><Relationship Id="rId1" Type="http://schemas.openxmlformats.org/officeDocument/2006/relationships/slideLayout" Target="../slideLayouts/slideLayout38.xml"/><Relationship Id="rId6" Type="http://schemas.openxmlformats.org/officeDocument/2006/relationships/slideLayout" Target="../slideLayouts/slideLayout43.xml"/><Relationship Id="rId11" Type="http://schemas.openxmlformats.org/officeDocument/2006/relationships/slideLayout" Target="../slideLayouts/slideLayout48.xml"/><Relationship Id="rId5" Type="http://schemas.openxmlformats.org/officeDocument/2006/relationships/slideLayout" Target="../slideLayouts/slideLayout42.xml"/><Relationship Id="rId15" Type="http://schemas.openxmlformats.org/officeDocument/2006/relationships/slideLayout" Target="../slideLayouts/slideLayout52.xml"/><Relationship Id="rId10" Type="http://schemas.openxmlformats.org/officeDocument/2006/relationships/slideLayout" Target="../slideLayouts/slideLayout47.xml"/><Relationship Id="rId19" Type="http://schemas.openxmlformats.org/officeDocument/2006/relationships/slideLayout" Target="../slideLayouts/slideLayout56.xml"/><Relationship Id="rId4" Type="http://schemas.openxmlformats.org/officeDocument/2006/relationships/slideLayout" Target="../slideLayouts/slideLayout41.xml"/><Relationship Id="rId9" Type="http://schemas.openxmlformats.org/officeDocument/2006/relationships/slideLayout" Target="../slideLayouts/slideLayout46.xml"/><Relationship Id="rId14" Type="http://schemas.openxmlformats.org/officeDocument/2006/relationships/slideLayout" Target="../slideLayouts/slideLayout5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64.xml"/><Relationship Id="rId13" Type="http://schemas.openxmlformats.org/officeDocument/2006/relationships/slideLayout" Target="../slideLayouts/slideLayout69.xml"/><Relationship Id="rId18" Type="http://schemas.openxmlformats.org/officeDocument/2006/relationships/theme" Target="../theme/theme4.xml"/><Relationship Id="rId3" Type="http://schemas.openxmlformats.org/officeDocument/2006/relationships/slideLayout" Target="../slideLayouts/slideLayout59.xml"/><Relationship Id="rId7" Type="http://schemas.openxmlformats.org/officeDocument/2006/relationships/slideLayout" Target="../slideLayouts/slideLayout63.xml"/><Relationship Id="rId12" Type="http://schemas.openxmlformats.org/officeDocument/2006/relationships/slideLayout" Target="../slideLayouts/slideLayout68.xml"/><Relationship Id="rId17" Type="http://schemas.openxmlformats.org/officeDocument/2006/relationships/slideLayout" Target="../slideLayouts/slideLayout73.xml"/><Relationship Id="rId2" Type="http://schemas.openxmlformats.org/officeDocument/2006/relationships/slideLayout" Target="../slideLayouts/slideLayout58.xml"/><Relationship Id="rId16" Type="http://schemas.openxmlformats.org/officeDocument/2006/relationships/slideLayout" Target="../slideLayouts/slideLayout72.xml"/><Relationship Id="rId1" Type="http://schemas.openxmlformats.org/officeDocument/2006/relationships/slideLayout" Target="../slideLayouts/slideLayout57.xml"/><Relationship Id="rId6" Type="http://schemas.openxmlformats.org/officeDocument/2006/relationships/slideLayout" Target="../slideLayouts/slideLayout62.xml"/><Relationship Id="rId11" Type="http://schemas.openxmlformats.org/officeDocument/2006/relationships/slideLayout" Target="../slideLayouts/slideLayout67.xml"/><Relationship Id="rId5" Type="http://schemas.openxmlformats.org/officeDocument/2006/relationships/slideLayout" Target="../slideLayouts/slideLayout61.xml"/><Relationship Id="rId15" Type="http://schemas.openxmlformats.org/officeDocument/2006/relationships/slideLayout" Target="../slideLayouts/slideLayout71.xml"/><Relationship Id="rId10" Type="http://schemas.openxmlformats.org/officeDocument/2006/relationships/slideLayout" Target="../slideLayouts/slideLayout66.xml"/><Relationship Id="rId19" Type="http://schemas.openxmlformats.org/officeDocument/2006/relationships/image" Target="../media/image3.png"/><Relationship Id="rId4" Type="http://schemas.openxmlformats.org/officeDocument/2006/relationships/slideLayout" Target="../slideLayouts/slideLayout60.xml"/><Relationship Id="rId9" Type="http://schemas.openxmlformats.org/officeDocument/2006/relationships/slideLayout" Target="../slideLayouts/slideLayout65.xml"/><Relationship Id="rId14" Type="http://schemas.openxmlformats.org/officeDocument/2006/relationships/slideLayout" Target="../slideLayouts/slideLayout70.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81.xml"/><Relationship Id="rId13" Type="http://schemas.openxmlformats.org/officeDocument/2006/relationships/theme" Target="../theme/theme5.xml"/><Relationship Id="rId3" Type="http://schemas.openxmlformats.org/officeDocument/2006/relationships/slideLayout" Target="../slideLayouts/slideLayout76.xml"/><Relationship Id="rId7" Type="http://schemas.openxmlformats.org/officeDocument/2006/relationships/slideLayout" Target="../slideLayouts/slideLayout80.xml"/><Relationship Id="rId12" Type="http://schemas.openxmlformats.org/officeDocument/2006/relationships/slideLayout" Target="../slideLayouts/slideLayout85.xml"/><Relationship Id="rId2" Type="http://schemas.openxmlformats.org/officeDocument/2006/relationships/slideLayout" Target="../slideLayouts/slideLayout75.xml"/><Relationship Id="rId1" Type="http://schemas.openxmlformats.org/officeDocument/2006/relationships/slideLayout" Target="../slideLayouts/slideLayout74.xml"/><Relationship Id="rId6" Type="http://schemas.openxmlformats.org/officeDocument/2006/relationships/slideLayout" Target="../slideLayouts/slideLayout79.xml"/><Relationship Id="rId11" Type="http://schemas.openxmlformats.org/officeDocument/2006/relationships/slideLayout" Target="../slideLayouts/slideLayout84.xml"/><Relationship Id="rId5" Type="http://schemas.openxmlformats.org/officeDocument/2006/relationships/slideLayout" Target="../slideLayouts/slideLayout78.xml"/><Relationship Id="rId10" Type="http://schemas.openxmlformats.org/officeDocument/2006/relationships/slideLayout" Target="../slideLayouts/slideLayout83.xml"/><Relationship Id="rId4" Type="http://schemas.openxmlformats.org/officeDocument/2006/relationships/slideLayout" Target="../slideLayouts/slideLayout77.xml"/><Relationship Id="rId9" Type="http://schemas.openxmlformats.org/officeDocument/2006/relationships/slideLayout" Target="../slideLayouts/slideLayout82.xml"/><Relationship Id="rId14" Type="http://schemas.openxmlformats.org/officeDocument/2006/relationships/image" Target="../media/image3.png"/></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93.xml"/><Relationship Id="rId13" Type="http://schemas.openxmlformats.org/officeDocument/2006/relationships/slideLayout" Target="../slideLayouts/slideLayout98.xml"/><Relationship Id="rId18" Type="http://schemas.openxmlformats.org/officeDocument/2006/relationships/theme" Target="../theme/theme6.xml"/><Relationship Id="rId3" Type="http://schemas.openxmlformats.org/officeDocument/2006/relationships/slideLayout" Target="../slideLayouts/slideLayout88.xml"/><Relationship Id="rId7" Type="http://schemas.openxmlformats.org/officeDocument/2006/relationships/slideLayout" Target="../slideLayouts/slideLayout92.xml"/><Relationship Id="rId12" Type="http://schemas.openxmlformats.org/officeDocument/2006/relationships/slideLayout" Target="../slideLayouts/slideLayout97.xml"/><Relationship Id="rId17" Type="http://schemas.openxmlformats.org/officeDocument/2006/relationships/slideLayout" Target="../slideLayouts/slideLayout102.xml"/><Relationship Id="rId2" Type="http://schemas.openxmlformats.org/officeDocument/2006/relationships/slideLayout" Target="../slideLayouts/slideLayout87.xml"/><Relationship Id="rId16" Type="http://schemas.openxmlformats.org/officeDocument/2006/relationships/slideLayout" Target="../slideLayouts/slideLayout101.xml"/><Relationship Id="rId1" Type="http://schemas.openxmlformats.org/officeDocument/2006/relationships/slideLayout" Target="../slideLayouts/slideLayout86.xml"/><Relationship Id="rId6" Type="http://schemas.openxmlformats.org/officeDocument/2006/relationships/slideLayout" Target="../slideLayouts/slideLayout91.xml"/><Relationship Id="rId11" Type="http://schemas.openxmlformats.org/officeDocument/2006/relationships/slideLayout" Target="../slideLayouts/slideLayout96.xml"/><Relationship Id="rId5" Type="http://schemas.openxmlformats.org/officeDocument/2006/relationships/slideLayout" Target="../slideLayouts/slideLayout90.xml"/><Relationship Id="rId15" Type="http://schemas.openxmlformats.org/officeDocument/2006/relationships/slideLayout" Target="../slideLayouts/slideLayout100.xml"/><Relationship Id="rId10" Type="http://schemas.openxmlformats.org/officeDocument/2006/relationships/slideLayout" Target="../slideLayouts/slideLayout95.xml"/><Relationship Id="rId4" Type="http://schemas.openxmlformats.org/officeDocument/2006/relationships/slideLayout" Target="../slideLayouts/slideLayout89.xml"/><Relationship Id="rId9" Type="http://schemas.openxmlformats.org/officeDocument/2006/relationships/slideLayout" Target="../slideLayouts/slideLayout94.xml"/><Relationship Id="rId14" Type="http://schemas.openxmlformats.org/officeDocument/2006/relationships/slideLayout" Target="../slideLayouts/slideLayout99.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110.xml"/><Relationship Id="rId13" Type="http://schemas.openxmlformats.org/officeDocument/2006/relationships/slideLayout" Target="../slideLayouts/slideLayout115.xml"/><Relationship Id="rId18" Type="http://schemas.openxmlformats.org/officeDocument/2006/relationships/theme" Target="../theme/theme7.xml"/><Relationship Id="rId3" Type="http://schemas.openxmlformats.org/officeDocument/2006/relationships/slideLayout" Target="../slideLayouts/slideLayout105.xml"/><Relationship Id="rId7" Type="http://schemas.openxmlformats.org/officeDocument/2006/relationships/slideLayout" Target="../slideLayouts/slideLayout109.xml"/><Relationship Id="rId12" Type="http://schemas.openxmlformats.org/officeDocument/2006/relationships/slideLayout" Target="../slideLayouts/slideLayout114.xml"/><Relationship Id="rId17" Type="http://schemas.openxmlformats.org/officeDocument/2006/relationships/slideLayout" Target="../slideLayouts/slideLayout119.xml"/><Relationship Id="rId2" Type="http://schemas.openxmlformats.org/officeDocument/2006/relationships/slideLayout" Target="../slideLayouts/slideLayout104.xml"/><Relationship Id="rId16" Type="http://schemas.openxmlformats.org/officeDocument/2006/relationships/slideLayout" Target="../slideLayouts/slideLayout118.xml"/><Relationship Id="rId1" Type="http://schemas.openxmlformats.org/officeDocument/2006/relationships/slideLayout" Target="../slideLayouts/slideLayout103.xml"/><Relationship Id="rId6" Type="http://schemas.openxmlformats.org/officeDocument/2006/relationships/slideLayout" Target="../slideLayouts/slideLayout108.xml"/><Relationship Id="rId11" Type="http://schemas.openxmlformats.org/officeDocument/2006/relationships/slideLayout" Target="../slideLayouts/slideLayout113.xml"/><Relationship Id="rId5" Type="http://schemas.openxmlformats.org/officeDocument/2006/relationships/slideLayout" Target="../slideLayouts/slideLayout107.xml"/><Relationship Id="rId15" Type="http://schemas.openxmlformats.org/officeDocument/2006/relationships/slideLayout" Target="../slideLayouts/slideLayout117.xml"/><Relationship Id="rId10" Type="http://schemas.openxmlformats.org/officeDocument/2006/relationships/slideLayout" Target="../slideLayouts/slideLayout112.xml"/><Relationship Id="rId4" Type="http://schemas.openxmlformats.org/officeDocument/2006/relationships/slideLayout" Target="../slideLayouts/slideLayout106.xml"/><Relationship Id="rId9" Type="http://schemas.openxmlformats.org/officeDocument/2006/relationships/slideLayout" Target="../slideLayouts/slideLayout111.xml"/><Relationship Id="rId14" Type="http://schemas.openxmlformats.org/officeDocument/2006/relationships/slideLayout" Target="../slideLayouts/slideLayout116.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127.xml"/><Relationship Id="rId13" Type="http://schemas.openxmlformats.org/officeDocument/2006/relationships/slideLayout" Target="../slideLayouts/slideLayout132.xml"/><Relationship Id="rId18" Type="http://schemas.openxmlformats.org/officeDocument/2006/relationships/slideLayout" Target="../slideLayouts/slideLayout137.xml"/><Relationship Id="rId3" Type="http://schemas.openxmlformats.org/officeDocument/2006/relationships/slideLayout" Target="../slideLayouts/slideLayout122.xml"/><Relationship Id="rId21" Type="http://schemas.openxmlformats.org/officeDocument/2006/relationships/slideLayout" Target="../slideLayouts/slideLayout140.xml"/><Relationship Id="rId7" Type="http://schemas.openxmlformats.org/officeDocument/2006/relationships/slideLayout" Target="../slideLayouts/slideLayout126.xml"/><Relationship Id="rId12" Type="http://schemas.openxmlformats.org/officeDocument/2006/relationships/slideLayout" Target="../slideLayouts/slideLayout131.xml"/><Relationship Id="rId17" Type="http://schemas.openxmlformats.org/officeDocument/2006/relationships/slideLayout" Target="../slideLayouts/slideLayout136.xml"/><Relationship Id="rId2" Type="http://schemas.openxmlformats.org/officeDocument/2006/relationships/slideLayout" Target="../slideLayouts/slideLayout121.xml"/><Relationship Id="rId16" Type="http://schemas.openxmlformats.org/officeDocument/2006/relationships/slideLayout" Target="../slideLayouts/slideLayout135.xml"/><Relationship Id="rId20" Type="http://schemas.openxmlformats.org/officeDocument/2006/relationships/slideLayout" Target="../slideLayouts/slideLayout139.xml"/><Relationship Id="rId1" Type="http://schemas.openxmlformats.org/officeDocument/2006/relationships/slideLayout" Target="../slideLayouts/slideLayout120.xml"/><Relationship Id="rId6" Type="http://schemas.openxmlformats.org/officeDocument/2006/relationships/slideLayout" Target="../slideLayouts/slideLayout125.xml"/><Relationship Id="rId11" Type="http://schemas.openxmlformats.org/officeDocument/2006/relationships/slideLayout" Target="../slideLayouts/slideLayout130.xml"/><Relationship Id="rId5" Type="http://schemas.openxmlformats.org/officeDocument/2006/relationships/slideLayout" Target="../slideLayouts/slideLayout124.xml"/><Relationship Id="rId15" Type="http://schemas.openxmlformats.org/officeDocument/2006/relationships/slideLayout" Target="../slideLayouts/slideLayout134.xml"/><Relationship Id="rId10" Type="http://schemas.openxmlformats.org/officeDocument/2006/relationships/slideLayout" Target="../slideLayouts/slideLayout129.xml"/><Relationship Id="rId19" Type="http://schemas.openxmlformats.org/officeDocument/2006/relationships/slideLayout" Target="../slideLayouts/slideLayout138.xml"/><Relationship Id="rId4" Type="http://schemas.openxmlformats.org/officeDocument/2006/relationships/slideLayout" Target="../slideLayouts/slideLayout123.xml"/><Relationship Id="rId9" Type="http://schemas.openxmlformats.org/officeDocument/2006/relationships/slideLayout" Target="../slideLayouts/slideLayout128.xml"/><Relationship Id="rId14" Type="http://schemas.openxmlformats.org/officeDocument/2006/relationships/slideLayout" Target="../slideLayouts/slideLayout133.xml"/><Relationship Id="rId22" Type="http://schemas.openxmlformats.org/officeDocument/2006/relationships/theme" Target="../theme/theme8.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148.xml"/><Relationship Id="rId13" Type="http://schemas.openxmlformats.org/officeDocument/2006/relationships/slideLayout" Target="../slideLayouts/slideLayout153.xml"/><Relationship Id="rId3" Type="http://schemas.openxmlformats.org/officeDocument/2006/relationships/slideLayout" Target="../slideLayouts/slideLayout143.xml"/><Relationship Id="rId7" Type="http://schemas.openxmlformats.org/officeDocument/2006/relationships/slideLayout" Target="../slideLayouts/slideLayout147.xml"/><Relationship Id="rId12" Type="http://schemas.openxmlformats.org/officeDocument/2006/relationships/slideLayout" Target="../slideLayouts/slideLayout152.xml"/><Relationship Id="rId17" Type="http://schemas.openxmlformats.org/officeDocument/2006/relationships/theme" Target="../theme/theme9.xml"/><Relationship Id="rId2" Type="http://schemas.openxmlformats.org/officeDocument/2006/relationships/slideLayout" Target="../slideLayouts/slideLayout142.xml"/><Relationship Id="rId16" Type="http://schemas.openxmlformats.org/officeDocument/2006/relationships/slideLayout" Target="../slideLayouts/slideLayout156.xml"/><Relationship Id="rId1" Type="http://schemas.openxmlformats.org/officeDocument/2006/relationships/slideLayout" Target="../slideLayouts/slideLayout141.xml"/><Relationship Id="rId6" Type="http://schemas.openxmlformats.org/officeDocument/2006/relationships/slideLayout" Target="../slideLayouts/slideLayout146.xml"/><Relationship Id="rId11" Type="http://schemas.openxmlformats.org/officeDocument/2006/relationships/slideLayout" Target="../slideLayouts/slideLayout151.xml"/><Relationship Id="rId5" Type="http://schemas.openxmlformats.org/officeDocument/2006/relationships/slideLayout" Target="../slideLayouts/slideLayout145.xml"/><Relationship Id="rId15" Type="http://schemas.openxmlformats.org/officeDocument/2006/relationships/slideLayout" Target="../slideLayouts/slideLayout155.xml"/><Relationship Id="rId10" Type="http://schemas.openxmlformats.org/officeDocument/2006/relationships/slideLayout" Target="../slideLayouts/slideLayout150.xml"/><Relationship Id="rId4" Type="http://schemas.openxmlformats.org/officeDocument/2006/relationships/slideLayout" Target="../slideLayouts/slideLayout144.xml"/><Relationship Id="rId9" Type="http://schemas.openxmlformats.org/officeDocument/2006/relationships/slideLayout" Target="../slideLayouts/slideLayout149.xml"/><Relationship Id="rId14" Type="http://schemas.openxmlformats.org/officeDocument/2006/relationships/slideLayout" Target="../slideLayouts/slideLayout15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457200" y="152400"/>
            <a:ext cx="8229600" cy="990600"/>
          </a:xfrm>
          <a:prstGeom prst="rect">
            <a:avLst/>
          </a:prstGeom>
          <a:solidFill>
            <a:srgbClr val="5E3886"/>
          </a:solidFill>
        </p:spPr>
        <p:txBody>
          <a:bodyPr vert="horz" anchor="b" anchorCtr="0">
            <a:normAutofit/>
          </a:bodyPr>
          <a:lstStyle/>
          <a:p>
            <a:r>
              <a:rPr kumimoji="0" lang="en-US" dirty="0"/>
              <a:t>Click to edit Master title style</a:t>
            </a:r>
          </a:p>
        </p:txBody>
      </p:sp>
      <p:sp>
        <p:nvSpPr>
          <p:cNvPr id="13" name="Text Placeholder 12"/>
          <p:cNvSpPr>
            <a:spLocks noGrp="1"/>
          </p:cNvSpPr>
          <p:nvPr>
            <p:ph type="body" idx="1"/>
          </p:nvPr>
        </p:nvSpPr>
        <p:spPr>
          <a:xfrm>
            <a:off x="457200" y="1219200"/>
            <a:ext cx="8229600" cy="4910328"/>
          </a:xfrm>
          <a:prstGeom prst="rect">
            <a:avLst/>
          </a:prstGeom>
        </p:spPr>
        <p:txBody>
          <a:bodyPr vert="horz">
            <a:normAutofit/>
          </a:bodyPr>
          <a:lstStyle/>
          <a:p>
            <a:pPr lvl="0" eaLnBrk="1" latinLnBrk="0" hangingPunct="1"/>
            <a:r>
              <a:rPr kumimoji="0" lang="en-US" dirty="0"/>
              <a:t>Click to edit Master text styles</a:t>
            </a:r>
          </a:p>
          <a:p>
            <a:pPr lvl="1" eaLnBrk="1" latinLnBrk="0" hangingPunct="1"/>
            <a:r>
              <a:rPr kumimoji="0" lang="en-US" dirty="0"/>
              <a:t>Second level</a:t>
            </a:r>
          </a:p>
          <a:p>
            <a:pPr lvl="2" eaLnBrk="1" latinLnBrk="0" hangingPunct="1"/>
            <a:r>
              <a:rPr kumimoji="0" lang="en-US" dirty="0"/>
              <a:t>Third level</a:t>
            </a:r>
          </a:p>
          <a:p>
            <a:pPr lvl="3" eaLnBrk="1" latinLnBrk="0" hangingPunct="1"/>
            <a:r>
              <a:rPr kumimoji="0" lang="en-US" dirty="0"/>
              <a:t>Fourth level</a:t>
            </a:r>
          </a:p>
          <a:p>
            <a:pPr lvl="4" eaLnBrk="1" latinLnBrk="0" hangingPunct="1"/>
            <a:r>
              <a:rPr kumimoji="0" lang="en-US" dirty="0"/>
              <a:t>Fifth level</a:t>
            </a:r>
          </a:p>
        </p:txBody>
      </p:sp>
      <p:sp>
        <p:nvSpPr>
          <p:cNvPr id="29" name="Straight Connector 28"/>
          <p:cNvSpPr>
            <a:spLocks noChangeShapeType="1"/>
          </p:cNvSpPr>
          <p:nvPr/>
        </p:nvSpPr>
        <p:spPr bwMode="auto">
          <a:xfrm>
            <a:off x="457200" y="1143000"/>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68580" tIns="34290" rIns="68580" bIns="34290" anchor="t" compatLnSpc="1"/>
          <a:lstStyle/>
          <a:p>
            <a:endParaRPr kumimoji="0" lang="en-US" sz="1350"/>
          </a:p>
        </p:txBody>
      </p:sp>
    </p:spTree>
    <p:extLst>
      <p:ext uri="{BB962C8B-B14F-4D97-AF65-F5344CB8AC3E}">
        <p14:creationId xmlns:p14="http://schemas.microsoft.com/office/powerpoint/2010/main" val="54648929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92" r:id="rId12"/>
    <p:sldLayoutId id="2147483693" r:id="rId13"/>
    <p:sldLayoutId id="2147483916" r:id="rId14"/>
    <p:sldLayoutId id="2147483917" r:id="rId15"/>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rtl="0" eaLnBrk="1" latinLnBrk="0" hangingPunct="1">
        <a:spcBef>
          <a:spcPct val="0"/>
        </a:spcBef>
        <a:buNone/>
        <a:defRPr kumimoji="0" sz="4400" kern="1200">
          <a:solidFill>
            <a:schemeClr val="bg1"/>
          </a:solidFill>
          <a:latin typeface="Calibri" panose="020F0502020204030204" pitchFamily="34" charset="0"/>
          <a:ea typeface="+mj-ea"/>
          <a:cs typeface="+mj-cs"/>
        </a:defRPr>
      </a:lvl1pPr>
    </p:titleStyle>
    <p:bodyStyle>
      <a:lvl1pPr marL="205735" indent="-205735" algn="l" rtl="0" eaLnBrk="1" latinLnBrk="0" hangingPunct="1">
        <a:spcBef>
          <a:spcPts val="450"/>
        </a:spcBef>
        <a:buClr>
          <a:srgbClr val="86AA2C"/>
        </a:buClr>
        <a:buSzPct val="76000"/>
        <a:buFont typeface="Wingdings 3"/>
        <a:buChar char=""/>
        <a:defRPr kumimoji="0" sz="4000" kern="1200">
          <a:solidFill>
            <a:schemeClr val="tx1"/>
          </a:solidFill>
          <a:latin typeface="Calibri" panose="020F0502020204030204" pitchFamily="34" charset="0"/>
          <a:ea typeface="+mn-ea"/>
          <a:cs typeface="+mn-cs"/>
        </a:defRPr>
      </a:lvl1pPr>
      <a:lvl2pPr marL="411470" indent="-205735" algn="l" rtl="0" eaLnBrk="1" latinLnBrk="0" hangingPunct="1">
        <a:spcBef>
          <a:spcPts val="375"/>
        </a:spcBef>
        <a:buClr>
          <a:srgbClr val="86AA2C"/>
        </a:buClr>
        <a:buSzPct val="76000"/>
        <a:buFont typeface="Wingdings 3"/>
        <a:buChar char=""/>
        <a:defRPr kumimoji="0" sz="3200" kern="1200">
          <a:solidFill>
            <a:schemeClr val="tx1"/>
          </a:solidFill>
          <a:latin typeface="Calibri" panose="020F0502020204030204" pitchFamily="34" charset="0"/>
          <a:ea typeface="+mn-ea"/>
          <a:cs typeface="+mn-cs"/>
        </a:defRPr>
      </a:lvl2pPr>
      <a:lvl3pPr marL="617204" indent="-171446" algn="l" rtl="0" eaLnBrk="1" latinLnBrk="0" hangingPunct="1">
        <a:spcBef>
          <a:spcPts val="375"/>
        </a:spcBef>
        <a:buClr>
          <a:srgbClr val="86AA2C"/>
        </a:buClr>
        <a:buSzPct val="76000"/>
        <a:buFont typeface="Wingdings 3"/>
        <a:buChar char=""/>
        <a:defRPr kumimoji="0" sz="2800" kern="1200">
          <a:solidFill>
            <a:schemeClr val="tx1"/>
          </a:solidFill>
          <a:latin typeface="Calibri" panose="020F0502020204030204" pitchFamily="34" charset="0"/>
          <a:ea typeface="+mn-ea"/>
          <a:cs typeface="+mn-cs"/>
        </a:defRPr>
      </a:lvl3pPr>
      <a:lvl4pPr marL="822940" indent="-171446" algn="l" rtl="0" eaLnBrk="1" latinLnBrk="0" hangingPunct="1">
        <a:spcBef>
          <a:spcPts val="300"/>
        </a:spcBef>
        <a:buClr>
          <a:srgbClr val="86AA2C"/>
        </a:buClr>
        <a:buSzPct val="70000"/>
        <a:buFont typeface="Wingdings"/>
        <a:buChar char=""/>
        <a:defRPr kumimoji="0" sz="2000" kern="1200">
          <a:solidFill>
            <a:schemeClr val="tx1"/>
          </a:solidFill>
          <a:latin typeface="Calibri" panose="020F0502020204030204" pitchFamily="34" charset="0"/>
          <a:ea typeface="+mn-ea"/>
          <a:cs typeface="+mn-cs"/>
        </a:defRPr>
      </a:lvl4pPr>
      <a:lvl5pPr marL="1028675" indent="-171446" algn="l" rtl="0" eaLnBrk="1" latinLnBrk="0" hangingPunct="1">
        <a:spcBef>
          <a:spcPts val="225"/>
        </a:spcBef>
        <a:buClr>
          <a:srgbClr val="86AA2C"/>
        </a:buClr>
        <a:buSzPct val="70000"/>
        <a:buFont typeface="Wingdings"/>
        <a:buChar char=""/>
        <a:defRPr kumimoji="0" sz="2000" kern="1200">
          <a:solidFill>
            <a:schemeClr val="tx1"/>
          </a:solidFill>
          <a:latin typeface="Calibri" panose="020F0502020204030204" pitchFamily="34" charset="0"/>
          <a:ea typeface="+mn-ea"/>
          <a:cs typeface="+mn-cs"/>
        </a:defRPr>
      </a:lvl5pPr>
      <a:lvl6pPr marL="1234409" indent="-137156" algn="l" rtl="0" eaLnBrk="1" latinLnBrk="0" hangingPunct="1">
        <a:spcBef>
          <a:spcPts val="225"/>
        </a:spcBef>
        <a:buClr>
          <a:srgbClr val="9FB8CD">
            <a:shade val="75000"/>
          </a:srgbClr>
        </a:buClr>
        <a:buSzPct val="75000"/>
        <a:buFont typeface="Wingdings 3"/>
        <a:buChar char=""/>
        <a:defRPr kumimoji="0" lang="en-US" sz="1200" kern="1200" smtClean="0">
          <a:solidFill>
            <a:schemeClr val="tx1"/>
          </a:solidFill>
          <a:latin typeface="+mn-lt"/>
          <a:ea typeface="+mn-ea"/>
          <a:cs typeface="+mn-cs"/>
        </a:defRPr>
      </a:lvl6pPr>
      <a:lvl7pPr marL="1371566" indent="-137156" algn="l" rtl="0" eaLnBrk="1" latinLnBrk="0" hangingPunct="1">
        <a:spcBef>
          <a:spcPts val="225"/>
        </a:spcBef>
        <a:buClr>
          <a:srgbClr val="727CA3">
            <a:shade val="75000"/>
          </a:srgbClr>
        </a:buClr>
        <a:buSzPct val="75000"/>
        <a:buFont typeface="Wingdings 3"/>
        <a:buChar char=""/>
        <a:defRPr kumimoji="0" lang="en-US" sz="1050" kern="1200" smtClean="0">
          <a:solidFill>
            <a:schemeClr val="tx1"/>
          </a:solidFill>
          <a:latin typeface="+mn-lt"/>
          <a:ea typeface="+mn-ea"/>
          <a:cs typeface="+mn-cs"/>
        </a:defRPr>
      </a:lvl7pPr>
      <a:lvl8pPr marL="1508723" indent="-137156" algn="l" rtl="0" eaLnBrk="1" latinLnBrk="0" hangingPunct="1">
        <a:spcBef>
          <a:spcPts val="225"/>
        </a:spcBef>
        <a:buClr>
          <a:prstClr val="white">
            <a:shade val="50000"/>
          </a:prstClr>
        </a:buClr>
        <a:buSzPct val="75000"/>
        <a:buFont typeface="Wingdings 3"/>
        <a:buChar char=""/>
        <a:defRPr kumimoji="0" lang="en-US" sz="1050" kern="1200" smtClean="0">
          <a:solidFill>
            <a:schemeClr val="tx1"/>
          </a:solidFill>
          <a:latin typeface="+mn-lt"/>
          <a:ea typeface="+mn-ea"/>
          <a:cs typeface="+mn-cs"/>
        </a:defRPr>
      </a:lvl8pPr>
      <a:lvl9pPr marL="1645879" indent="-137156" algn="l" rtl="0" eaLnBrk="1" latinLnBrk="0" hangingPunct="1">
        <a:spcBef>
          <a:spcPts val="225"/>
        </a:spcBef>
        <a:buClr>
          <a:srgbClr val="9FB8CD"/>
        </a:buClr>
        <a:buSzPct val="75000"/>
        <a:buFont typeface="Wingdings 3"/>
        <a:buChar char=""/>
        <a:defRPr kumimoji="0" lang="en-US" sz="900" kern="1200" smtClean="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342892" algn="l" rtl="0" eaLnBrk="1" latinLnBrk="0" hangingPunct="1">
        <a:defRPr kumimoji="0" kern="1200">
          <a:solidFill>
            <a:schemeClr val="tx1"/>
          </a:solidFill>
          <a:latin typeface="+mn-lt"/>
          <a:ea typeface="+mn-ea"/>
          <a:cs typeface="+mn-cs"/>
        </a:defRPr>
      </a:lvl2pPr>
      <a:lvl3pPr marL="685783" algn="l" rtl="0" eaLnBrk="1" latinLnBrk="0" hangingPunct="1">
        <a:defRPr kumimoji="0" kern="1200">
          <a:solidFill>
            <a:schemeClr val="tx1"/>
          </a:solidFill>
          <a:latin typeface="+mn-lt"/>
          <a:ea typeface="+mn-ea"/>
          <a:cs typeface="+mn-cs"/>
        </a:defRPr>
      </a:lvl3pPr>
      <a:lvl4pPr marL="1028675" algn="l" rtl="0" eaLnBrk="1" latinLnBrk="0" hangingPunct="1">
        <a:defRPr kumimoji="0" kern="1200">
          <a:solidFill>
            <a:schemeClr val="tx1"/>
          </a:solidFill>
          <a:latin typeface="+mn-lt"/>
          <a:ea typeface="+mn-ea"/>
          <a:cs typeface="+mn-cs"/>
        </a:defRPr>
      </a:lvl4pPr>
      <a:lvl5pPr marL="1371566" algn="l" rtl="0" eaLnBrk="1" latinLnBrk="0" hangingPunct="1">
        <a:defRPr kumimoji="0" kern="1200">
          <a:solidFill>
            <a:schemeClr val="tx1"/>
          </a:solidFill>
          <a:latin typeface="+mn-lt"/>
          <a:ea typeface="+mn-ea"/>
          <a:cs typeface="+mn-cs"/>
        </a:defRPr>
      </a:lvl5pPr>
      <a:lvl6pPr marL="1714457" algn="l" rtl="0" eaLnBrk="1" latinLnBrk="0" hangingPunct="1">
        <a:defRPr kumimoji="0" kern="1200">
          <a:solidFill>
            <a:schemeClr val="tx1"/>
          </a:solidFill>
          <a:latin typeface="+mn-lt"/>
          <a:ea typeface="+mn-ea"/>
          <a:cs typeface="+mn-cs"/>
        </a:defRPr>
      </a:lvl6pPr>
      <a:lvl7pPr marL="2057348" algn="l" rtl="0" eaLnBrk="1" latinLnBrk="0" hangingPunct="1">
        <a:defRPr kumimoji="0" kern="1200">
          <a:solidFill>
            <a:schemeClr val="tx1"/>
          </a:solidFill>
          <a:latin typeface="+mn-lt"/>
          <a:ea typeface="+mn-ea"/>
          <a:cs typeface="+mn-cs"/>
        </a:defRPr>
      </a:lvl7pPr>
      <a:lvl8pPr marL="2400240" algn="l" rtl="0" eaLnBrk="1" latinLnBrk="0" hangingPunct="1">
        <a:defRPr kumimoji="0" kern="1200">
          <a:solidFill>
            <a:schemeClr val="tx1"/>
          </a:solidFill>
          <a:latin typeface="+mn-lt"/>
          <a:ea typeface="+mn-ea"/>
          <a:cs typeface="+mn-cs"/>
        </a:defRPr>
      </a:lvl8pPr>
      <a:lvl9pPr marL="2743132" algn="l" rtl="0" eaLnBrk="1" latinLnBrk="0" hangingPunct="1">
        <a:defRPr kumimoji="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457200" y="152400"/>
            <a:ext cx="8229600" cy="990600"/>
          </a:xfrm>
          <a:prstGeom prst="rect">
            <a:avLst/>
          </a:prstGeom>
          <a:solidFill>
            <a:srgbClr val="B1D45A"/>
          </a:solidFill>
        </p:spPr>
        <p:txBody>
          <a:bodyPr vert="horz" anchor="b" anchorCtr="0">
            <a:normAutofit/>
          </a:bodyPr>
          <a:lstStyle/>
          <a:p>
            <a:r>
              <a:rPr kumimoji="0" lang="en-US" dirty="0"/>
              <a:t>Click to edit Master title style</a:t>
            </a:r>
          </a:p>
        </p:txBody>
      </p:sp>
      <p:sp>
        <p:nvSpPr>
          <p:cNvPr id="13" name="Text Placeholder 12"/>
          <p:cNvSpPr>
            <a:spLocks noGrp="1"/>
          </p:cNvSpPr>
          <p:nvPr>
            <p:ph type="body" idx="1"/>
          </p:nvPr>
        </p:nvSpPr>
        <p:spPr>
          <a:xfrm>
            <a:off x="457200" y="1219200"/>
            <a:ext cx="8229600" cy="4910328"/>
          </a:xfrm>
          <a:prstGeom prst="rect">
            <a:avLst/>
          </a:prstGeom>
        </p:spPr>
        <p:txBody>
          <a:bodyPr vert="horz">
            <a:normAutofit/>
          </a:bodyPr>
          <a:lstStyle/>
          <a:p>
            <a:pPr lvl="0" eaLnBrk="1" latinLnBrk="0" hangingPunct="1"/>
            <a:r>
              <a:rPr kumimoji="0" lang="en-US" dirty="0"/>
              <a:t>Click to edit Master text styles</a:t>
            </a:r>
          </a:p>
          <a:p>
            <a:pPr lvl="1" eaLnBrk="1" latinLnBrk="0" hangingPunct="1"/>
            <a:r>
              <a:rPr kumimoji="0" lang="en-US" dirty="0"/>
              <a:t>Second level</a:t>
            </a:r>
          </a:p>
          <a:p>
            <a:pPr lvl="2" eaLnBrk="1" latinLnBrk="0" hangingPunct="1"/>
            <a:r>
              <a:rPr kumimoji="0" lang="en-US" dirty="0"/>
              <a:t>Third level</a:t>
            </a:r>
          </a:p>
          <a:p>
            <a:pPr lvl="3" eaLnBrk="1" latinLnBrk="0" hangingPunct="1"/>
            <a:r>
              <a:rPr kumimoji="0" lang="en-US" dirty="0"/>
              <a:t>Fourth level</a:t>
            </a:r>
          </a:p>
          <a:p>
            <a:pPr lvl="4" eaLnBrk="1" latinLnBrk="0" hangingPunct="1"/>
            <a:r>
              <a:rPr kumimoji="0" lang="en-US" dirty="0"/>
              <a:t>Fifth level</a:t>
            </a:r>
          </a:p>
        </p:txBody>
      </p:sp>
      <p:sp>
        <p:nvSpPr>
          <p:cNvPr id="29" name="Straight Connector 28"/>
          <p:cNvSpPr>
            <a:spLocks noChangeShapeType="1"/>
          </p:cNvSpPr>
          <p:nvPr/>
        </p:nvSpPr>
        <p:spPr bwMode="auto">
          <a:xfrm>
            <a:off x="457200" y="1143000"/>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Tree>
    <p:extLst>
      <p:ext uri="{BB962C8B-B14F-4D97-AF65-F5344CB8AC3E}">
        <p14:creationId xmlns:p14="http://schemas.microsoft.com/office/powerpoint/2010/main" val="1816571256"/>
      </p:ext>
    </p:extLst>
  </p:cSld>
  <p:clrMap bg1="lt1" tx1="dk1" bg2="lt2" tx2="dk2" accent1="accent1" accent2="accent2" accent3="accent3" accent4="accent4" accent5="accent5" accent6="accent6" hlink="hlink" folHlink="folHlink"/>
  <p:sldLayoutIdLst>
    <p:sldLayoutId id="2147484062" r:id="rId1"/>
    <p:sldLayoutId id="2147484063" r:id="rId2"/>
    <p:sldLayoutId id="2147484064" r:id="rId3"/>
    <p:sldLayoutId id="2147484065" r:id="rId4"/>
    <p:sldLayoutId id="2147484066" r:id="rId5"/>
    <p:sldLayoutId id="2147484067" r:id="rId6"/>
    <p:sldLayoutId id="2147484068" r:id="rId7"/>
    <p:sldLayoutId id="2147484069" r:id="rId8"/>
    <p:sldLayoutId id="2147484070" r:id="rId9"/>
    <p:sldLayoutId id="2147484071" r:id="rId10"/>
    <p:sldLayoutId id="2147484072" r:id="rId11"/>
    <p:sldLayoutId id="2147484073" r:id="rId12"/>
    <p:sldLayoutId id="2147484074" r:id="rId13"/>
    <p:sldLayoutId id="2147484075" r:id="rId14"/>
    <p:sldLayoutId id="2147484076" r:id="rId15"/>
    <p:sldLayoutId id="2147484077" r:id="rId16"/>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rtl="0" eaLnBrk="1" latinLnBrk="0" hangingPunct="1">
        <a:spcBef>
          <a:spcPct val="0"/>
        </a:spcBef>
        <a:buNone/>
        <a:defRPr kumimoji="0" sz="4400" kern="1200">
          <a:solidFill>
            <a:schemeClr val="tx1"/>
          </a:solidFill>
          <a:latin typeface="Calibri" panose="020F0502020204030204" pitchFamily="34" charset="0"/>
          <a:ea typeface="+mj-ea"/>
          <a:cs typeface="+mj-cs"/>
        </a:defRPr>
      </a:lvl1pPr>
    </p:titleStyle>
    <p:bodyStyle>
      <a:lvl1pPr marL="274320" indent="-274320" algn="l" rtl="0" eaLnBrk="1" latinLnBrk="0" hangingPunct="1">
        <a:spcBef>
          <a:spcPts val="600"/>
        </a:spcBef>
        <a:buClr>
          <a:srgbClr val="5E3886"/>
        </a:buClr>
        <a:buSzPct val="76000"/>
        <a:buFont typeface="Wingdings 3"/>
        <a:buChar char=""/>
        <a:defRPr kumimoji="0" sz="3200" kern="1200">
          <a:solidFill>
            <a:schemeClr val="tx1"/>
          </a:solidFill>
          <a:latin typeface="Calibri" panose="020F0502020204030204" pitchFamily="34" charset="0"/>
          <a:ea typeface="+mn-ea"/>
          <a:cs typeface="+mn-cs"/>
        </a:defRPr>
      </a:lvl1pPr>
      <a:lvl2pPr marL="548640" indent="-274320" algn="l" rtl="0" eaLnBrk="1" latinLnBrk="0" hangingPunct="1">
        <a:spcBef>
          <a:spcPts val="500"/>
        </a:spcBef>
        <a:buClr>
          <a:srgbClr val="5E3886"/>
        </a:buClr>
        <a:buSzPct val="76000"/>
        <a:buFont typeface="Wingdings 3"/>
        <a:buChar char=""/>
        <a:defRPr kumimoji="0" sz="2600" kern="1200">
          <a:solidFill>
            <a:schemeClr val="tx1"/>
          </a:solidFill>
          <a:latin typeface="Calibri" panose="020F0502020204030204" pitchFamily="34" charset="0"/>
          <a:ea typeface="+mn-ea"/>
          <a:cs typeface="+mn-cs"/>
        </a:defRPr>
      </a:lvl2pPr>
      <a:lvl3pPr marL="822960" indent="-228600" algn="l" rtl="0" eaLnBrk="1" latinLnBrk="0" hangingPunct="1">
        <a:spcBef>
          <a:spcPts val="500"/>
        </a:spcBef>
        <a:buClr>
          <a:srgbClr val="5E3886"/>
        </a:buClr>
        <a:buSzPct val="76000"/>
        <a:buFont typeface="Wingdings 3"/>
        <a:buChar char=""/>
        <a:defRPr kumimoji="0" sz="2200" kern="1200">
          <a:solidFill>
            <a:schemeClr val="tx1"/>
          </a:solidFill>
          <a:latin typeface="Calibri" panose="020F0502020204030204" pitchFamily="34" charset="0"/>
          <a:ea typeface="+mn-ea"/>
          <a:cs typeface="+mn-cs"/>
        </a:defRPr>
      </a:lvl3pPr>
      <a:lvl4pPr marL="1097280" indent="-228600" algn="l" rtl="0" eaLnBrk="1" latinLnBrk="0" hangingPunct="1">
        <a:spcBef>
          <a:spcPts val="400"/>
        </a:spcBef>
        <a:buClr>
          <a:srgbClr val="5E3886"/>
        </a:buClr>
        <a:buSzPct val="70000"/>
        <a:buFont typeface="Wingdings"/>
        <a:buChar char=""/>
        <a:defRPr kumimoji="0" sz="1800" kern="1200">
          <a:solidFill>
            <a:schemeClr val="tx1"/>
          </a:solidFill>
          <a:latin typeface="Calibri" panose="020F0502020204030204" pitchFamily="34" charset="0"/>
          <a:ea typeface="+mn-ea"/>
          <a:cs typeface="+mn-cs"/>
        </a:defRPr>
      </a:lvl4pPr>
      <a:lvl5pPr marL="1371600" indent="-228600" algn="l" rtl="0" eaLnBrk="1" latinLnBrk="0" hangingPunct="1">
        <a:spcBef>
          <a:spcPts val="300"/>
        </a:spcBef>
        <a:buClr>
          <a:srgbClr val="5E3886"/>
        </a:buClr>
        <a:buSzPct val="70000"/>
        <a:buFont typeface="Wingdings"/>
        <a:buChar char=""/>
        <a:defRPr kumimoji="0" sz="1600" kern="1200">
          <a:solidFill>
            <a:schemeClr val="tx1"/>
          </a:solidFill>
          <a:latin typeface="Calibri" panose="020F0502020204030204" pitchFamily="34" charset="0"/>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457200" y="152400"/>
            <a:ext cx="8229600" cy="990600"/>
          </a:xfrm>
          <a:prstGeom prst="rect">
            <a:avLst/>
          </a:prstGeom>
          <a:solidFill>
            <a:srgbClr val="B1D45A"/>
          </a:solidFill>
        </p:spPr>
        <p:txBody>
          <a:bodyPr vert="horz" anchor="b" anchorCtr="0">
            <a:normAutofit/>
          </a:bodyPr>
          <a:lstStyle/>
          <a:p>
            <a:r>
              <a:rPr kumimoji="0" lang="en-US" dirty="0"/>
              <a:t>Click to edit Master title style</a:t>
            </a:r>
          </a:p>
        </p:txBody>
      </p:sp>
      <p:sp>
        <p:nvSpPr>
          <p:cNvPr id="13" name="Text Placeholder 12"/>
          <p:cNvSpPr>
            <a:spLocks noGrp="1"/>
          </p:cNvSpPr>
          <p:nvPr>
            <p:ph type="body" idx="1"/>
          </p:nvPr>
        </p:nvSpPr>
        <p:spPr>
          <a:xfrm>
            <a:off x="457200" y="1219200"/>
            <a:ext cx="8229600" cy="5257800"/>
          </a:xfrm>
          <a:prstGeom prst="rect">
            <a:avLst/>
          </a:prstGeom>
        </p:spPr>
        <p:txBody>
          <a:bodyPr vert="horz">
            <a:normAutofit/>
          </a:bodyPr>
          <a:lstStyle/>
          <a:p>
            <a:pPr lvl="0" eaLnBrk="1" latinLnBrk="0" hangingPunct="1"/>
            <a:r>
              <a:rPr kumimoji="0" lang="en-US" dirty="0"/>
              <a:t>Click to edit Master text styles</a:t>
            </a:r>
          </a:p>
          <a:p>
            <a:pPr lvl="1" eaLnBrk="1" latinLnBrk="0" hangingPunct="1"/>
            <a:r>
              <a:rPr kumimoji="0" lang="en-US" dirty="0"/>
              <a:t>Second level</a:t>
            </a:r>
          </a:p>
          <a:p>
            <a:pPr lvl="2" eaLnBrk="1" latinLnBrk="0" hangingPunct="1"/>
            <a:r>
              <a:rPr kumimoji="0" lang="en-US" dirty="0"/>
              <a:t>Third level</a:t>
            </a:r>
          </a:p>
          <a:p>
            <a:pPr lvl="3" eaLnBrk="1" latinLnBrk="0" hangingPunct="1"/>
            <a:r>
              <a:rPr kumimoji="0" lang="en-US" dirty="0"/>
              <a:t>Fourth level</a:t>
            </a:r>
          </a:p>
          <a:p>
            <a:pPr lvl="4" eaLnBrk="1" latinLnBrk="0" hangingPunct="1"/>
            <a:r>
              <a:rPr kumimoji="0" lang="en-US" dirty="0"/>
              <a:t>Fifth level</a:t>
            </a:r>
          </a:p>
        </p:txBody>
      </p:sp>
      <p:sp>
        <p:nvSpPr>
          <p:cNvPr id="29" name="Straight Connector 28"/>
          <p:cNvSpPr>
            <a:spLocks noChangeShapeType="1"/>
          </p:cNvSpPr>
          <p:nvPr/>
        </p:nvSpPr>
        <p:spPr bwMode="auto">
          <a:xfrm>
            <a:off x="457200" y="1143000"/>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68580" tIns="34290" rIns="68580" bIns="34290" anchor="t" compatLnSpc="1"/>
          <a:lstStyle/>
          <a:p>
            <a:endParaRPr kumimoji="0" lang="en-US" sz="1350"/>
          </a:p>
        </p:txBody>
      </p:sp>
    </p:spTree>
    <p:extLst>
      <p:ext uri="{BB962C8B-B14F-4D97-AF65-F5344CB8AC3E}">
        <p14:creationId xmlns:p14="http://schemas.microsoft.com/office/powerpoint/2010/main" val="3831114715"/>
      </p:ext>
    </p:extLst>
  </p:cSld>
  <p:clrMap bg1="lt1" tx1="dk1" bg2="lt2" tx2="dk2" accent1="accent1" accent2="accent2" accent3="accent3" accent4="accent4" accent5="accent5" accent6="accent6" hlink="hlink" folHlink="folHlink"/>
  <p:sldLayoutIdLst>
    <p:sldLayoutId id="2147483696" r:id="rId1"/>
    <p:sldLayoutId id="2147483697" r:id="rId2"/>
    <p:sldLayoutId id="2147483698" r:id="rId3"/>
    <p:sldLayoutId id="2147483699" r:id="rId4"/>
    <p:sldLayoutId id="2147483700" r:id="rId5"/>
    <p:sldLayoutId id="2147483701" r:id="rId6"/>
    <p:sldLayoutId id="2147483702" r:id="rId7"/>
    <p:sldLayoutId id="2147483703" r:id="rId8"/>
    <p:sldLayoutId id="2147483704" r:id="rId9"/>
    <p:sldLayoutId id="2147483705" r:id="rId10"/>
    <p:sldLayoutId id="2147483706" r:id="rId11"/>
    <p:sldLayoutId id="2147483707" r:id="rId12"/>
    <p:sldLayoutId id="2147483708" r:id="rId13"/>
    <p:sldLayoutId id="2147483711" r:id="rId14"/>
    <p:sldLayoutId id="2147483712" r:id="rId15"/>
    <p:sldLayoutId id="2147483713" r:id="rId16"/>
    <p:sldLayoutId id="2147483833" r:id="rId17"/>
    <p:sldLayoutId id="2147483835" r:id="rId18"/>
    <p:sldLayoutId id="2147483915" r:id="rId19"/>
    <p:sldLayoutId id="2147484015" r:id="rId20"/>
    <p:sldLayoutId id="2147484018" r:id="rId21"/>
    <p:sldLayoutId id="2147484043" r:id="rId2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rtl="0" eaLnBrk="1" latinLnBrk="0" hangingPunct="1">
        <a:spcBef>
          <a:spcPct val="0"/>
        </a:spcBef>
        <a:buNone/>
        <a:defRPr kumimoji="0" sz="3300" kern="1200">
          <a:solidFill>
            <a:schemeClr val="tx1"/>
          </a:solidFill>
          <a:latin typeface="Calibri" panose="020F0502020204030204" pitchFamily="34" charset="0"/>
          <a:ea typeface="+mj-ea"/>
          <a:cs typeface="+mj-cs"/>
        </a:defRPr>
      </a:lvl1pPr>
    </p:titleStyle>
    <p:bodyStyle>
      <a:lvl1pPr marL="205740" indent="-205740" algn="l" rtl="0" eaLnBrk="1" latinLnBrk="0" hangingPunct="1">
        <a:spcBef>
          <a:spcPts val="450"/>
        </a:spcBef>
        <a:buClr>
          <a:srgbClr val="5E3886"/>
        </a:buClr>
        <a:buSzPct val="76000"/>
        <a:buFont typeface="Wingdings 3"/>
        <a:buChar char=""/>
        <a:defRPr kumimoji="0" sz="2400" kern="1200">
          <a:solidFill>
            <a:schemeClr val="tx1"/>
          </a:solidFill>
          <a:latin typeface="Calibri" panose="020F0502020204030204" pitchFamily="34" charset="0"/>
          <a:ea typeface="+mn-ea"/>
          <a:cs typeface="+mn-cs"/>
        </a:defRPr>
      </a:lvl1pPr>
      <a:lvl2pPr marL="411480" indent="-205740" algn="l" rtl="0" eaLnBrk="1" latinLnBrk="0" hangingPunct="1">
        <a:spcBef>
          <a:spcPts val="375"/>
        </a:spcBef>
        <a:buClr>
          <a:srgbClr val="5E3886"/>
        </a:buClr>
        <a:buSzPct val="76000"/>
        <a:buFont typeface="Wingdings 3"/>
        <a:buChar char=""/>
        <a:defRPr kumimoji="0" sz="1950" kern="1200">
          <a:solidFill>
            <a:schemeClr val="tx1"/>
          </a:solidFill>
          <a:latin typeface="Calibri" panose="020F0502020204030204" pitchFamily="34" charset="0"/>
          <a:ea typeface="+mn-ea"/>
          <a:cs typeface="+mn-cs"/>
        </a:defRPr>
      </a:lvl2pPr>
      <a:lvl3pPr marL="617220" indent="-171450" algn="l" rtl="0" eaLnBrk="1" latinLnBrk="0" hangingPunct="1">
        <a:spcBef>
          <a:spcPts val="375"/>
        </a:spcBef>
        <a:buClr>
          <a:srgbClr val="5E3886"/>
        </a:buClr>
        <a:buSzPct val="76000"/>
        <a:buFont typeface="Wingdings 3"/>
        <a:buChar char=""/>
        <a:defRPr kumimoji="0" sz="1650" kern="1200">
          <a:solidFill>
            <a:schemeClr val="tx1"/>
          </a:solidFill>
          <a:latin typeface="Calibri" panose="020F0502020204030204" pitchFamily="34" charset="0"/>
          <a:ea typeface="+mn-ea"/>
          <a:cs typeface="+mn-cs"/>
        </a:defRPr>
      </a:lvl3pPr>
      <a:lvl4pPr marL="822960" indent="-171450" algn="l" rtl="0" eaLnBrk="1" latinLnBrk="0" hangingPunct="1">
        <a:spcBef>
          <a:spcPts val="300"/>
        </a:spcBef>
        <a:buClr>
          <a:srgbClr val="5E3886"/>
        </a:buClr>
        <a:buSzPct val="70000"/>
        <a:buFont typeface="Wingdings"/>
        <a:buChar char=""/>
        <a:defRPr kumimoji="0" sz="1350" kern="1200">
          <a:solidFill>
            <a:schemeClr val="tx1"/>
          </a:solidFill>
          <a:latin typeface="Calibri" panose="020F0502020204030204" pitchFamily="34" charset="0"/>
          <a:ea typeface="+mn-ea"/>
          <a:cs typeface="+mn-cs"/>
        </a:defRPr>
      </a:lvl4pPr>
      <a:lvl5pPr marL="1028700" indent="-171450" algn="l" rtl="0" eaLnBrk="1" latinLnBrk="0" hangingPunct="1">
        <a:spcBef>
          <a:spcPts val="225"/>
        </a:spcBef>
        <a:buClr>
          <a:srgbClr val="5E3886"/>
        </a:buClr>
        <a:buSzPct val="70000"/>
        <a:buFont typeface="Wingdings"/>
        <a:buChar char=""/>
        <a:defRPr kumimoji="0" sz="1200" kern="1200">
          <a:solidFill>
            <a:schemeClr val="tx1"/>
          </a:solidFill>
          <a:latin typeface="Calibri" panose="020F0502020204030204" pitchFamily="34" charset="0"/>
          <a:ea typeface="+mn-ea"/>
          <a:cs typeface="+mn-cs"/>
        </a:defRPr>
      </a:lvl5pPr>
      <a:lvl6pPr marL="1234440" indent="-137160" algn="l" rtl="0" eaLnBrk="1" latinLnBrk="0" hangingPunct="1">
        <a:spcBef>
          <a:spcPts val="225"/>
        </a:spcBef>
        <a:buClr>
          <a:srgbClr val="9FB8CD">
            <a:shade val="75000"/>
          </a:srgbClr>
        </a:buClr>
        <a:buSzPct val="75000"/>
        <a:buFont typeface="Wingdings 3"/>
        <a:buChar char=""/>
        <a:defRPr kumimoji="0" lang="en-US" sz="1200" kern="1200" smtClean="0">
          <a:solidFill>
            <a:schemeClr val="tx1"/>
          </a:solidFill>
          <a:latin typeface="+mn-lt"/>
          <a:ea typeface="+mn-ea"/>
          <a:cs typeface="+mn-cs"/>
        </a:defRPr>
      </a:lvl6pPr>
      <a:lvl7pPr marL="1371600" indent="-137160" algn="l" rtl="0" eaLnBrk="1" latinLnBrk="0" hangingPunct="1">
        <a:spcBef>
          <a:spcPts val="225"/>
        </a:spcBef>
        <a:buClr>
          <a:srgbClr val="727CA3">
            <a:shade val="75000"/>
          </a:srgbClr>
        </a:buClr>
        <a:buSzPct val="75000"/>
        <a:buFont typeface="Wingdings 3"/>
        <a:buChar char=""/>
        <a:defRPr kumimoji="0" lang="en-US" sz="1050" kern="1200" smtClean="0">
          <a:solidFill>
            <a:schemeClr val="tx1"/>
          </a:solidFill>
          <a:latin typeface="+mn-lt"/>
          <a:ea typeface="+mn-ea"/>
          <a:cs typeface="+mn-cs"/>
        </a:defRPr>
      </a:lvl7pPr>
      <a:lvl8pPr marL="1508760" indent="-137160" algn="l" rtl="0" eaLnBrk="1" latinLnBrk="0" hangingPunct="1">
        <a:spcBef>
          <a:spcPts val="225"/>
        </a:spcBef>
        <a:buClr>
          <a:prstClr val="white">
            <a:shade val="50000"/>
          </a:prstClr>
        </a:buClr>
        <a:buSzPct val="75000"/>
        <a:buFont typeface="Wingdings 3"/>
        <a:buChar char=""/>
        <a:defRPr kumimoji="0" lang="en-US" sz="1050" kern="1200" smtClean="0">
          <a:solidFill>
            <a:schemeClr val="tx1"/>
          </a:solidFill>
          <a:latin typeface="+mn-lt"/>
          <a:ea typeface="+mn-ea"/>
          <a:cs typeface="+mn-cs"/>
        </a:defRPr>
      </a:lvl8pPr>
      <a:lvl9pPr marL="1645920" indent="-137160" algn="l" rtl="0" eaLnBrk="1" latinLnBrk="0" hangingPunct="1">
        <a:spcBef>
          <a:spcPts val="225"/>
        </a:spcBef>
        <a:buClr>
          <a:srgbClr val="9FB8CD"/>
        </a:buClr>
        <a:buSzPct val="75000"/>
        <a:buFont typeface="Wingdings 3"/>
        <a:buChar char=""/>
        <a:defRPr kumimoji="0" lang="en-US" sz="900" kern="1200" smtClean="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342900" algn="l" rtl="0" eaLnBrk="1" latinLnBrk="0" hangingPunct="1">
        <a:defRPr kumimoji="0" kern="1200">
          <a:solidFill>
            <a:schemeClr val="tx1"/>
          </a:solidFill>
          <a:latin typeface="+mn-lt"/>
          <a:ea typeface="+mn-ea"/>
          <a:cs typeface="+mn-cs"/>
        </a:defRPr>
      </a:lvl2pPr>
      <a:lvl3pPr marL="685800" algn="l" rtl="0" eaLnBrk="1" latinLnBrk="0" hangingPunct="1">
        <a:defRPr kumimoji="0" kern="1200">
          <a:solidFill>
            <a:schemeClr val="tx1"/>
          </a:solidFill>
          <a:latin typeface="+mn-lt"/>
          <a:ea typeface="+mn-ea"/>
          <a:cs typeface="+mn-cs"/>
        </a:defRPr>
      </a:lvl3pPr>
      <a:lvl4pPr marL="1028700" algn="l" rtl="0" eaLnBrk="1" latinLnBrk="0" hangingPunct="1">
        <a:defRPr kumimoji="0" kern="1200">
          <a:solidFill>
            <a:schemeClr val="tx1"/>
          </a:solidFill>
          <a:latin typeface="+mn-lt"/>
          <a:ea typeface="+mn-ea"/>
          <a:cs typeface="+mn-cs"/>
        </a:defRPr>
      </a:lvl4pPr>
      <a:lvl5pPr marL="1371600" algn="l" rtl="0" eaLnBrk="1" latinLnBrk="0" hangingPunct="1">
        <a:defRPr kumimoji="0" kern="1200">
          <a:solidFill>
            <a:schemeClr val="tx1"/>
          </a:solidFill>
          <a:latin typeface="+mn-lt"/>
          <a:ea typeface="+mn-ea"/>
          <a:cs typeface="+mn-cs"/>
        </a:defRPr>
      </a:lvl5pPr>
      <a:lvl6pPr marL="1714500" algn="l" rtl="0" eaLnBrk="1" latinLnBrk="0" hangingPunct="1">
        <a:defRPr kumimoji="0" kern="1200">
          <a:solidFill>
            <a:schemeClr val="tx1"/>
          </a:solidFill>
          <a:latin typeface="+mn-lt"/>
          <a:ea typeface="+mn-ea"/>
          <a:cs typeface="+mn-cs"/>
        </a:defRPr>
      </a:lvl6pPr>
      <a:lvl7pPr marL="2057400" algn="l" rtl="0" eaLnBrk="1" latinLnBrk="0" hangingPunct="1">
        <a:defRPr kumimoji="0" kern="1200">
          <a:solidFill>
            <a:schemeClr val="tx1"/>
          </a:solidFill>
          <a:latin typeface="+mn-lt"/>
          <a:ea typeface="+mn-ea"/>
          <a:cs typeface="+mn-cs"/>
        </a:defRPr>
      </a:lvl7pPr>
      <a:lvl8pPr marL="2400300" algn="l" rtl="0" eaLnBrk="1" latinLnBrk="0" hangingPunct="1">
        <a:defRPr kumimoji="0" kern="1200">
          <a:solidFill>
            <a:schemeClr val="tx1"/>
          </a:solidFill>
          <a:latin typeface="+mn-lt"/>
          <a:ea typeface="+mn-ea"/>
          <a:cs typeface="+mn-cs"/>
        </a:defRPr>
      </a:lvl8pPr>
      <a:lvl9pPr marL="2743200" algn="l" rtl="0" eaLnBrk="1" latinLnBrk="0" hangingPunct="1">
        <a:defRPr kumimoji="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457200" y="152400"/>
            <a:ext cx="8229600" cy="990600"/>
          </a:xfrm>
          <a:prstGeom prst="rect">
            <a:avLst/>
          </a:prstGeom>
          <a:solidFill>
            <a:srgbClr val="5E3886"/>
          </a:solidFill>
        </p:spPr>
        <p:txBody>
          <a:bodyPr vert="horz" anchor="b" anchorCtr="0">
            <a:normAutofit/>
          </a:bodyPr>
          <a:lstStyle/>
          <a:p>
            <a:r>
              <a:rPr kumimoji="0" lang="en-US" dirty="0"/>
              <a:t>Click to edit Master title style</a:t>
            </a:r>
          </a:p>
        </p:txBody>
      </p:sp>
      <p:sp>
        <p:nvSpPr>
          <p:cNvPr id="13" name="Text Placeholder 12"/>
          <p:cNvSpPr>
            <a:spLocks noGrp="1"/>
          </p:cNvSpPr>
          <p:nvPr>
            <p:ph type="body" idx="1"/>
          </p:nvPr>
        </p:nvSpPr>
        <p:spPr>
          <a:xfrm>
            <a:off x="457200" y="1219200"/>
            <a:ext cx="8229600" cy="4910328"/>
          </a:xfrm>
          <a:prstGeom prst="rect">
            <a:avLst/>
          </a:prstGeom>
        </p:spPr>
        <p:txBody>
          <a:bodyPr vert="horz">
            <a:normAutofit/>
          </a:bodyPr>
          <a:lstStyle/>
          <a:p>
            <a:pPr lvl="0" eaLnBrk="1" latinLnBrk="0" hangingPunct="1"/>
            <a:r>
              <a:rPr kumimoji="0" lang="en-US" dirty="0"/>
              <a:t>Click to edit Master text styles</a:t>
            </a:r>
          </a:p>
          <a:p>
            <a:pPr lvl="1" eaLnBrk="1" latinLnBrk="0" hangingPunct="1"/>
            <a:r>
              <a:rPr kumimoji="0" lang="en-US" dirty="0"/>
              <a:t>Second level</a:t>
            </a:r>
          </a:p>
          <a:p>
            <a:pPr lvl="2" eaLnBrk="1" latinLnBrk="0" hangingPunct="1"/>
            <a:r>
              <a:rPr kumimoji="0" lang="en-US" dirty="0"/>
              <a:t>Third level</a:t>
            </a:r>
          </a:p>
          <a:p>
            <a:pPr lvl="3" eaLnBrk="1" latinLnBrk="0" hangingPunct="1"/>
            <a:r>
              <a:rPr kumimoji="0" lang="en-US" dirty="0"/>
              <a:t>Fourth level</a:t>
            </a:r>
          </a:p>
          <a:p>
            <a:pPr lvl="4" eaLnBrk="1" latinLnBrk="0" hangingPunct="1"/>
            <a:r>
              <a:rPr kumimoji="0" lang="en-US" dirty="0"/>
              <a:t>Fifth level</a:t>
            </a:r>
          </a:p>
        </p:txBody>
      </p:sp>
      <p:sp>
        <p:nvSpPr>
          <p:cNvPr id="29" name="Straight Connector 28"/>
          <p:cNvSpPr>
            <a:spLocks noChangeShapeType="1"/>
          </p:cNvSpPr>
          <p:nvPr/>
        </p:nvSpPr>
        <p:spPr bwMode="auto">
          <a:xfrm>
            <a:off x="457200" y="1143000"/>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Tree>
    <p:extLst>
      <p:ext uri="{BB962C8B-B14F-4D97-AF65-F5344CB8AC3E}">
        <p14:creationId xmlns:p14="http://schemas.microsoft.com/office/powerpoint/2010/main" val="738245219"/>
      </p:ext>
    </p:extLst>
  </p:cSld>
  <p:clrMap bg1="lt1" tx1="dk1" bg2="lt2" tx2="dk2" accent1="accent1" accent2="accent2" accent3="accent3" accent4="accent4" accent5="accent5" accent6="accent6" hlink="hlink" folHlink="folHlink"/>
  <p:sldLayoutIdLst>
    <p:sldLayoutId id="2147483715" r:id="rId1"/>
    <p:sldLayoutId id="2147483716" r:id="rId2"/>
    <p:sldLayoutId id="2147483717" r:id="rId3"/>
    <p:sldLayoutId id="2147483718" r:id="rId4"/>
    <p:sldLayoutId id="2147483719" r:id="rId5"/>
    <p:sldLayoutId id="2147483720" r:id="rId6"/>
    <p:sldLayoutId id="2147483721" r:id="rId7"/>
    <p:sldLayoutId id="2147483722" r:id="rId8"/>
    <p:sldLayoutId id="2147483723" r:id="rId9"/>
    <p:sldLayoutId id="2147483724" r:id="rId10"/>
    <p:sldLayoutId id="2147483725" r:id="rId11"/>
    <p:sldLayoutId id="2147483726" r:id="rId12"/>
    <p:sldLayoutId id="2147483727" r:id="rId13"/>
    <p:sldLayoutId id="2147483736" r:id="rId14"/>
    <p:sldLayoutId id="2147483737" r:id="rId15"/>
    <p:sldLayoutId id="2147483738" r:id="rId16"/>
    <p:sldLayoutId id="2147484017" r:id="rId17"/>
    <p:sldLayoutId id="2147484019" r:id="rId18"/>
    <p:sldLayoutId id="2147484020" r:id="rId19"/>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rtl="0" eaLnBrk="1" latinLnBrk="0" hangingPunct="1">
        <a:spcBef>
          <a:spcPct val="0"/>
        </a:spcBef>
        <a:buNone/>
        <a:defRPr kumimoji="0" sz="4400" kern="1200">
          <a:solidFill>
            <a:schemeClr val="bg1"/>
          </a:solidFill>
          <a:latin typeface="Calibri" panose="020F0502020204030204" pitchFamily="34" charset="0"/>
          <a:ea typeface="+mj-ea"/>
          <a:cs typeface="+mj-cs"/>
        </a:defRPr>
      </a:lvl1pPr>
    </p:titleStyle>
    <p:bodyStyle>
      <a:lvl1pPr marL="274320" indent="-274320" algn="l" rtl="0" eaLnBrk="1" latinLnBrk="0" hangingPunct="1">
        <a:spcBef>
          <a:spcPts val="600"/>
        </a:spcBef>
        <a:buClr>
          <a:srgbClr val="86AA2C"/>
        </a:buClr>
        <a:buSzPct val="76000"/>
        <a:buFont typeface="Wingdings 3"/>
        <a:buChar char=""/>
        <a:defRPr kumimoji="0" sz="3200" kern="1200">
          <a:solidFill>
            <a:schemeClr val="tx1"/>
          </a:solidFill>
          <a:latin typeface="Calibri" panose="020F0502020204030204" pitchFamily="34" charset="0"/>
          <a:ea typeface="+mn-ea"/>
          <a:cs typeface="+mn-cs"/>
        </a:defRPr>
      </a:lvl1pPr>
      <a:lvl2pPr marL="548640" indent="-274320" algn="l" rtl="0" eaLnBrk="1" latinLnBrk="0" hangingPunct="1">
        <a:spcBef>
          <a:spcPts val="500"/>
        </a:spcBef>
        <a:buClr>
          <a:srgbClr val="86AA2C"/>
        </a:buClr>
        <a:buSzPct val="76000"/>
        <a:buFont typeface="Wingdings 3"/>
        <a:buChar char=""/>
        <a:defRPr kumimoji="0" sz="2600" kern="1200">
          <a:solidFill>
            <a:schemeClr val="tx1"/>
          </a:solidFill>
          <a:latin typeface="Calibri" panose="020F0502020204030204" pitchFamily="34" charset="0"/>
          <a:ea typeface="+mn-ea"/>
          <a:cs typeface="+mn-cs"/>
        </a:defRPr>
      </a:lvl2pPr>
      <a:lvl3pPr marL="822960" indent="-228600" algn="l" rtl="0" eaLnBrk="1" latinLnBrk="0" hangingPunct="1">
        <a:spcBef>
          <a:spcPts val="500"/>
        </a:spcBef>
        <a:buClr>
          <a:srgbClr val="86AA2C"/>
        </a:buClr>
        <a:buSzPct val="76000"/>
        <a:buFont typeface="Wingdings 3"/>
        <a:buChar char=""/>
        <a:defRPr kumimoji="0" sz="2200" kern="1200">
          <a:solidFill>
            <a:schemeClr val="tx1"/>
          </a:solidFill>
          <a:latin typeface="Calibri" panose="020F0502020204030204" pitchFamily="34" charset="0"/>
          <a:ea typeface="+mn-ea"/>
          <a:cs typeface="+mn-cs"/>
        </a:defRPr>
      </a:lvl3pPr>
      <a:lvl4pPr marL="1097280" indent="-228600" algn="l" rtl="0" eaLnBrk="1" latinLnBrk="0" hangingPunct="1">
        <a:spcBef>
          <a:spcPts val="400"/>
        </a:spcBef>
        <a:buClr>
          <a:srgbClr val="86AA2C"/>
        </a:buClr>
        <a:buSzPct val="70000"/>
        <a:buFont typeface="Wingdings"/>
        <a:buChar char=""/>
        <a:defRPr kumimoji="0" sz="1800" kern="1200">
          <a:solidFill>
            <a:schemeClr val="tx1"/>
          </a:solidFill>
          <a:latin typeface="Calibri" panose="020F0502020204030204" pitchFamily="34" charset="0"/>
          <a:ea typeface="+mn-ea"/>
          <a:cs typeface="+mn-cs"/>
        </a:defRPr>
      </a:lvl4pPr>
      <a:lvl5pPr marL="1371600" indent="-228600" algn="l" rtl="0" eaLnBrk="1" latinLnBrk="0" hangingPunct="1">
        <a:spcBef>
          <a:spcPts val="300"/>
        </a:spcBef>
        <a:buClr>
          <a:srgbClr val="86AA2C"/>
        </a:buClr>
        <a:buSzPct val="70000"/>
        <a:buFont typeface="Wingdings"/>
        <a:buChar char=""/>
        <a:defRPr kumimoji="0" sz="1600" kern="1200">
          <a:solidFill>
            <a:schemeClr val="tx1"/>
          </a:solidFill>
          <a:latin typeface="Calibri" panose="020F0502020204030204" pitchFamily="34" charset="0"/>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074" name="Title Placeholder 21">
            <a:extLst>
              <a:ext uri="{FF2B5EF4-FFF2-40B4-BE49-F238E27FC236}">
                <a16:creationId xmlns:a16="http://schemas.microsoft.com/office/drawing/2014/main" id="{5686D312-E558-40D0-B488-EBFDEEC6C163}"/>
              </a:ext>
            </a:extLst>
          </p:cNvPr>
          <p:cNvSpPr>
            <a:spLocks noGrp="1" noChangeArrowheads="1"/>
          </p:cNvSpPr>
          <p:nvPr>
            <p:ph type="title"/>
          </p:nvPr>
        </p:nvSpPr>
        <p:spPr bwMode="auto">
          <a:xfrm>
            <a:off x="457629" y="152400"/>
            <a:ext cx="8228742" cy="990600"/>
          </a:xfrm>
          <a:prstGeom prst="rect">
            <a:avLst/>
          </a:prstGeom>
          <a:solidFill>
            <a:srgbClr val="5E388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en-US" altLang="en-US"/>
              <a:t>Click to edit Master title style</a:t>
            </a:r>
          </a:p>
        </p:txBody>
      </p:sp>
      <p:sp>
        <p:nvSpPr>
          <p:cNvPr id="3075" name="Text Placeholder 12">
            <a:extLst>
              <a:ext uri="{FF2B5EF4-FFF2-40B4-BE49-F238E27FC236}">
                <a16:creationId xmlns:a16="http://schemas.microsoft.com/office/drawing/2014/main" id="{6B6B1677-28A8-4C10-B9CC-F6A714F6117D}"/>
              </a:ext>
            </a:extLst>
          </p:cNvPr>
          <p:cNvSpPr>
            <a:spLocks noGrp="1" noChangeArrowheads="1"/>
          </p:cNvSpPr>
          <p:nvPr>
            <p:ph type="body" idx="1"/>
          </p:nvPr>
        </p:nvSpPr>
        <p:spPr bwMode="auto">
          <a:xfrm>
            <a:off x="457629" y="1219200"/>
            <a:ext cx="8228742" cy="4910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3076" name="Straight Connector 28">
            <a:extLst>
              <a:ext uri="{FF2B5EF4-FFF2-40B4-BE49-F238E27FC236}">
                <a16:creationId xmlns:a16="http://schemas.microsoft.com/office/drawing/2014/main" id="{D9356B46-5571-4672-8A29-564170B8442B}"/>
              </a:ext>
            </a:extLst>
          </p:cNvPr>
          <p:cNvSpPr>
            <a:spLocks noChangeShapeType="1"/>
          </p:cNvSpPr>
          <p:nvPr/>
        </p:nvSpPr>
        <p:spPr bwMode="auto">
          <a:xfrm>
            <a:off x="457629" y="1143000"/>
            <a:ext cx="8228742" cy="0"/>
          </a:xfrm>
          <a:prstGeom prst="line">
            <a:avLst/>
          </a:prstGeom>
          <a:noFill/>
          <a:ln w="9525" algn="ctr">
            <a:solidFill>
              <a:schemeClr val="accent2"/>
            </a:solidFill>
            <a:prstDash val="dash"/>
            <a:round/>
            <a:headEnd/>
            <a:tailEnd/>
          </a:ln>
          <a:extLst>
            <a:ext uri="{909E8E84-426E-40DD-AFC4-6F175D3DCCD1}">
              <a14:hiddenFill xmlns:a14="http://schemas.microsoft.com/office/drawing/2010/main">
                <a:noFill/>
              </a14:hiddenFill>
            </a:ext>
          </a:extLst>
        </p:spPr>
        <p:txBody>
          <a:bodyPr/>
          <a:lstStyle/>
          <a:p>
            <a:endParaRPr lang="en-US" sz="1621"/>
          </a:p>
        </p:txBody>
      </p:sp>
      <p:pic>
        <p:nvPicPr>
          <p:cNvPr id="3077" name="Picture 2">
            <a:extLst>
              <a:ext uri="{FF2B5EF4-FFF2-40B4-BE49-F238E27FC236}">
                <a16:creationId xmlns:a16="http://schemas.microsoft.com/office/drawing/2014/main" id="{5E707747-BCBC-460B-92AA-2B0C70EFB67E}"/>
              </a:ext>
            </a:extLst>
          </p:cNvPr>
          <p:cNvPicPr>
            <a:picLocks noChangeAspect="1" noChangeArrowheads="1"/>
          </p:cNvPicPr>
          <p:nvPr userDrawn="1"/>
        </p:nvPicPr>
        <p:blipFill>
          <a:blip r:embed="rId19">
            <a:clrChange>
              <a:clrFrom>
                <a:srgbClr val="BFBFBF"/>
              </a:clrFrom>
              <a:clrTo>
                <a:srgbClr val="BFBFBF">
                  <a:alpha val="0"/>
                </a:srgbClr>
              </a:clrTo>
            </a:clrChange>
            <a:lum bright="70000" contrast="-70000"/>
            <a:extLst>
              <a:ext uri="{28A0092B-C50C-407E-A947-70E740481C1C}">
                <a14:useLocalDpi xmlns:a14="http://schemas.microsoft.com/office/drawing/2010/main" val="0"/>
              </a:ext>
            </a:extLst>
          </a:blip>
          <a:srcRect/>
          <a:stretch>
            <a:fillRect/>
          </a:stretch>
        </p:blipFill>
        <p:spPr bwMode="auto">
          <a:xfrm>
            <a:off x="308900" y="4229100"/>
            <a:ext cx="1046826" cy="4079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509952753"/>
      </p:ext>
    </p:extLst>
  </p:cSld>
  <p:clrMap bg1="lt1" tx1="dk1" bg2="lt2" tx2="dk2" accent1="accent1" accent2="accent2" accent3="accent3" accent4="accent4" accent5="accent5" accent6="accent6" hlink="hlink" folHlink="folHlink"/>
  <p:sldLayoutIdLst>
    <p:sldLayoutId id="2147483756" r:id="rId1"/>
    <p:sldLayoutId id="2147483757" r:id="rId2"/>
    <p:sldLayoutId id="2147483758" r:id="rId3"/>
    <p:sldLayoutId id="2147483759" r:id="rId4"/>
    <p:sldLayoutId id="2147483760" r:id="rId5"/>
    <p:sldLayoutId id="2147483761" r:id="rId6"/>
    <p:sldLayoutId id="2147483762" r:id="rId7"/>
    <p:sldLayoutId id="2147483763" r:id="rId8"/>
    <p:sldLayoutId id="2147483764" r:id="rId9"/>
    <p:sldLayoutId id="2147483765" r:id="rId10"/>
    <p:sldLayoutId id="2147483766" r:id="rId11"/>
    <p:sldLayoutId id="2147483768" r:id="rId12"/>
    <p:sldLayoutId id="2147483776" r:id="rId13"/>
    <p:sldLayoutId id="2147483797" r:id="rId14"/>
    <p:sldLayoutId id="2147483798" r:id="rId15"/>
    <p:sldLayoutId id="2147483800" r:id="rId16"/>
    <p:sldLayoutId id="2147483801" r:id="rId17"/>
  </p:sldLayoutIdLst>
  <p:transition spd="med">
    <p:fade/>
  </p:transition>
  <p:txStyles>
    <p:titleStyle>
      <a:lvl1pPr algn="l" rtl="0" eaLnBrk="0" fontAlgn="base" hangingPunct="0">
        <a:spcBef>
          <a:spcPct val="0"/>
        </a:spcBef>
        <a:spcAft>
          <a:spcPct val="0"/>
        </a:spcAft>
        <a:defRPr sz="3964" kern="1200">
          <a:solidFill>
            <a:schemeClr val="bg1"/>
          </a:solidFill>
          <a:latin typeface="Calibri" panose="020F0502020204030204" pitchFamily="34" charset="0"/>
          <a:ea typeface="+mj-ea"/>
          <a:cs typeface="+mj-cs"/>
        </a:defRPr>
      </a:lvl1pPr>
      <a:lvl2pPr algn="l" rtl="0" eaLnBrk="0" fontAlgn="base" hangingPunct="0">
        <a:spcBef>
          <a:spcPct val="0"/>
        </a:spcBef>
        <a:spcAft>
          <a:spcPct val="0"/>
        </a:spcAft>
        <a:defRPr sz="3964">
          <a:solidFill>
            <a:schemeClr val="bg1"/>
          </a:solidFill>
          <a:latin typeface="Calibri" panose="020F0502020204030204" pitchFamily="34" charset="0"/>
        </a:defRPr>
      </a:lvl2pPr>
      <a:lvl3pPr algn="l" rtl="0" eaLnBrk="0" fontAlgn="base" hangingPunct="0">
        <a:spcBef>
          <a:spcPct val="0"/>
        </a:spcBef>
        <a:spcAft>
          <a:spcPct val="0"/>
        </a:spcAft>
        <a:defRPr sz="3964">
          <a:solidFill>
            <a:schemeClr val="bg1"/>
          </a:solidFill>
          <a:latin typeface="Calibri" panose="020F0502020204030204" pitchFamily="34" charset="0"/>
        </a:defRPr>
      </a:lvl3pPr>
      <a:lvl4pPr algn="l" rtl="0" eaLnBrk="0" fontAlgn="base" hangingPunct="0">
        <a:spcBef>
          <a:spcPct val="0"/>
        </a:spcBef>
        <a:spcAft>
          <a:spcPct val="0"/>
        </a:spcAft>
        <a:defRPr sz="3964">
          <a:solidFill>
            <a:schemeClr val="bg1"/>
          </a:solidFill>
          <a:latin typeface="Calibri" panose="020F0502020204030204" pitchFamily="34" charset="0"/>
        </a:defRPr>
      </a:lvl4pPr>
      <a:lvl5pPr algn="l" rtl="0" eaLnBrk="0" fontAlgn="base" hangingPunct="0">
        <a:spcBef>
          <a:spcPct val="0"/>
        </a:spcBef>
        <a:spcAft>
          <a:spcPct val="0"/>
        </a:spcAft>
        <a:defRPr sz="3964">
          <a:solidFill>
            <a:schemeClr val="bg1"/>
          </a:solidFill>
          <a:latin typeface="Calibri" panose="020F0502020204030204" pitchFamily="34" charset="0"/>
        </a:defRPr>
      </a:lvl5pPr>
      <a:lvl6pPr marL="411846" algn="l" rtl="0" fontAlgn="base">
        <a:spcBef>
          <a:spcPct val="0"/>
        </a:spcBef>
        <a:spcAft>
          <a:spcPct val="0"/>
        </a:spcAft>
        <a:defRPr sz="3964">
          <a:solidFill>
            <a:schemeClr val="bg1"/>
          </a:solidFill>
          <a:latin typeface="Calibri" panose="020F0502020204030204" pitchFamily="34" charset="0"/>
        </a:defRPr>
      </a:lvl6pPr>
      <a:lvl7pPr marL="823692" algn="l" rtl="0" fontAlgn="base">
        <a:spcBef>
          <a:spcPct val="0"/>
        </a:spcBef>
        <a:spcAft>
          <a:spcPct val="0"/>
        </a:spcAft>
        <a:defRPr sz="3964">
          <a:solidFill>
            <a:schemeClr val="bg1"/>
          </a:solidFill>
          <a:latin typeface="Calibri" panose="020F0502020204030204" pitchFamily="34" charset="0"/>
        </a:defRPr>
      </a:lvl7pPr>
      <a:lvl8pPr marL="1235537" algn="l" rtl="0" fontAlgn="base">
        <a:spcBef>
          <a:spcPct val="0"/>
        </a:spcBef>
        <a:spcAft>
          <a:spcPct val="0"/>
        </a:spcAft>
        <a:defRPr sz="3964">
          <a:solidFill>
            <a:schemeClr val="bg1"/>
          </a:solidFill>
          <a:latin typeface="Calibri" panose="020F0502020204030204" pitchFamily="34" charset="0"/>
        </a:defRPr>
      </a:lvl8pPr>
      <a:lvl9pPr marL="1647383" algn="l" rtl="0" fontAlgn="base">
        <a:spcBef>
          <a:spcPct val="0"/>
        </a:spcBef>
        <a:spcAft>
          <a:spcPct val="0"/>
        </a:spcAft>
        <a:defRPr sz="3964">
          <a:solidFill>
            <a:schemeClr val="bg1"/>
          </a:solidFill>
          <a:latin typeface="Calibri" panose="020F0502020204030204" pitchFamily="34" charset="0"/>
        </a:defRPr>
      </a:lvl9pPr>
    </p:titleStyle>
    <p:bodyStyle>
      <a:lvl1pPr marL="245963" indent="-245963" algn="l" rtl="0" eaLnBrk="0" fontAlgn="base" hangingPunct="0">
        <a:spcBef>
          <a:spcPts val="540"/>
        </a:spcBef>
        <a:spcAft>
          <a:spcPct val="0"/>
        </a:spcAft>
        <a:buClr>
          <a:srgbClr val="86AA2C"/>
        </a:buClr>
        <a:buSzPct val="76000"/>
        <a:buFont typeface="Wingdings 3" panose="05040102010807070707" pitchFamily="18" charset="2"/>
        <a:buChar char=""/>
        <a:defRPr sz="2883" kern="1200">
          <a:solidFill>
            <a:schemeClr val="tx1"/>
          </a:solidFill>
          <a:latin typeface="Calibri" panose="020F0502020204030204" pitchFamily="34" charset="0"/>
          <a:ea typeface="+mn-ea"/>
          <a:cs typeface="+mn-cs"/>
        </a:defRPr>
      </a:lvl1pPr>
      <a:lvl2pPr marL="493357" indent="-245963" algn="l" rtl="0" eaLnBrk="0" fontAlgn="base" hangingPunct="0">
        <a:spcBef>
          <a:spcPts val="450"/>
        </a:spcBef>
        <a:spcAft>
          <a:spcPct val="0"/>
        </a:spcAft>
        <a:buClr>
          <a:srgbClr val="86AA2C"/>
        </a:buClr>
        <a:buSzPct val="76000"/>
        <a:buFont typeface="Wingdings 3" panose="05040102010807070707" pitchFamily="18" charset="2"/>
        <a:buChar char=""/>
        <a:defRPr sz="2342" kern="1200">
          <a:solidFill>
            <a:schemeClr val="tx1"/>
          </a:solidFill>
          <a:latin typeface="Calibri" panose="020F0502020204030204" pitchFamily="34" charset="0"/>
          <a:ea typeface="+mn-ea"/>
          <a:cs typeface="+mn-cs"/>
        </a:defRPr>
      </a:lvl2pPr>
      <a:lvl3pPr marL="740750" indent="-205923" algn="l" rtl="0" eaLnBrk="0" fontAlgn="base" hangingPunct="0">
        <a:spcBef>
          <a:spcPts val="450"/>
        </a:spcBef>
        <a:spcAft>
          <a:spcPct val="0"/>
        </a:spcAft>
        <a:buClr>
          <a:srgbClr val="86AA2C"/>
        </a:buClr>
        <a:buSzPct val="76000"/>
        <a:buFont typeface="Wingdings 3" panose="05040102010807070707" pitchFamily="18" charset="2"/>
        <a:buChar char=""/>
        <a:defRPr sz="1982" kern="1200">
          <a:solidFill>
            <a:schemeClr val="tx1"/>
          </a:solidFill>
          <a:latin typeface="Calibri" panose="020F0502020204030204" pitchFamily="34" charset="0"/>
          <a:ea typeface="+mn-ea"/>
          <a:cs typeface="+mn-cs"/>
        </a:defRPr>
      </a:lvl3pPr>
      <a:lvl4pPr marL="988144" indent="-205923" algn="l" rtl="0" eaLnBrk="0" fontAlgn="base" hangingPunct="0">
        <a:spcBef>
          <a:spcPts val="360"/>
        </a:spcBef>
        <a:spcAft>
          <a:spcPct val="0"/>
        </a:spcAft>
        <a:buClr>
          <a:srgbClr val="86AA2C"/>
        </a:buClr>
        <a:buSzPct val="70000"/>
        <a:buFont typeface="Wingdings" panose="05000000000000000000" pitchFamily="2" charset="2"/>
        <a:buChar char=""/>
        <a:defRPr kern="1200">
          <a:solidFill>
            <a:schemeClr val="tx1"/>
          </a:solidFill>
          <a:latin typeface="Calibri" panose="020F0502020204030204" pitchFamily="34" charset="0"/>
          <a:ea typeface="+mn-ea"/>
          <a:cs typeface="+mn-cs"/>
        </a:defRPr>
      </a:lvl4pPr>
      <a:lvl5pPr marL="1235537" indent="-205923" algn="l" rtl="0" eaLnBrk="0" fontAlgn="base" hangingPunct="0">
        <a:spcBef>
          <a:spcPts val="270"/>
        </a:spcBef>
        <a:spcAft>
          <a:spcPct val="0"/>
        </a:spcAft>
        <a:buClr>
          <a:srgbClr val="86AA2C"/>
        </a:buClr>
        <a:buSzPct val="70000"/>
        <a:buFont typeface="Wingdings" panose="05000000000000000000" pitchFamily="2" charset="2"/>
        <a:buChar char=""/>
        <a:defRPr sz="1441" kern="1200">
          <a:solidFill>
            <a:schemeClr val="tx1"/>
          </a:solidFill>
          <a:latin typeface="Calibri" panose="020F0502020204030204" pitchFamily="34" charset="0"/>
          <a:ea typeface="+mn-ea"/>
          <a:cs typeface="+mn-cs"/>
        </a:defRPr>
      </a:lvl5pPr>
      <a:lvl6pPr marL="1482645" indent="-164738" algn="l" rtl="0" eaLnBrk="1" latinLnBrk="0" hangingPunct="1">
        <a:spcBef>
          <a:spcPts val="270"/>
        </a:spcBef>
        <a:buClr>
          <a:srgbClr val="9FB8CD">
            <a:shade val="75000"/>
          </a:srgbClr>
        </a:buClr>
        <a:buSzPct val="75000"/>
        <a:buFont typeface="Wingdings 3"/>
        <a:buChar char=""/>
        <a:defRPr kumimoji="0" lang="en-US" sz="1441" kern="1200" smtClean="0">
          <a:solidFill>
            <a:schemeClr val="tx1"/>
          </a:solidFill>
          <a:latin typeface="+mn-lt"/>
          <a:ea typeface="+mn-ea"/>
          <a:cs typeface="+mn-cs"/>
        </a:defRPr>
      </a:lvl6pPr>
      <a:lvl7pPr marL="1647383" indent="-164738" algn="l" rtl="0" eaLnBrk="1" latinLnBrk="0" hangingPunct="1">
        <a:spcBef>
          <a:spcPts val="270"/>
        </a:spcBef>
        <a:buClr>
          <a:srgbClr val="727CA3">
            <a:shade val="75000"/>
          </a:srgbClr>
        </a:buClr>
        <a:buSzPct val="75000"/>
        <a:buFont typeface="Wingdings 3"/>
        <a:buChar char=""/>
        <a:defRPr kumimoji="0" lang="en-US" sz="1261" kern="1200" smtClean="0">
          <a:solidFill>
            <a:schemeClr val="tx1"/>
          </a:solidFill>
          <a:latin typeface="+mn-lt"/>
          <a:ea typeface="+mn-ea"/>
          <a:cs typeface="+mn-cs"/>
        </a:defRPr>
      </a:lvl7pPr>
      <a:lvl8pPr marL="1812121" indent="-164738" algn="l" rtl="0" eaLnBrk="1" latinLnBrk="0" hangingPunct="1">
        <a:spcBef>
          <a:spcPts val="270"/>
        </a:spcBef>
        <a:buClr>
          <a:prstClr val="white">
            <a:shade val="50000"/>
          </a:prstClr>
        </a:buClr>
        <a:buSzPct val="75000"/>
        <a:buFont typeface="Wingdings 3"/>
        <a:buChar char=""/>
        <a:defRPr kumimoji="0" lang="en-US" sz="1261" kern="1200" smtClean="0">
          <a:solidFill>
            <a:schemeClr val="tx1"/>
          </a:solidFill>
          <a:latin typeface="+mn-lt"/>
          <a:ea typeface="+mn-ea"/>
          <a:cs typeface="+mn-cs"/>
        </a:defRPr>
      </a:lvl8pPr>
      <a:lvl9pPr marL="1976860" indent="-164738" algn="l" rtl="0" eaLnBrk="1" latinLnBrk="0" hangingPunct="1">
        <a:spcBef>
          <a:spcPts val="270"/>
        </a:spcBef>
        <a:buClr>
          <a:srgbClr val="9FB8CD"/>
        </a:buClr>
        <a:buSzPct val="75000"/>
        <a:buFont typeface="Wingdings 3"/>
        <a:buChar char=""/>
        <a:defRPr kumimoji="0" lang="en-US" sz="1081" kern="1200" smtClean="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11846" algn="l" rtl="0" eaLnBrk="1" latinLnBrk="0" hangingPunct="1">
        <a:defRPr kumimoji="0" kern="1200">
          <a:solidFill>
            <a:schemeClr val="tx1"/>
          </a:solidFill>
          <a:latin typeface="+mn-lt"/>
          <a:ea typeface="+mn-ea"/>
          <a:cs typeface="+mn-cs"/>
        </a:defRPr>
      </a:lvl2pPr>
      <a:lvl3pPr marL="823692" algn="l" rtl="0" eaLnBrk="1" latinLnBrk="0" hangingPunct="1">
        <a:defRPr kumimoji="0" kern="1200">
          <a:solidFill>
            <a:schemeClr val="tx1"/>
          </a:solidFill>
          <a:latin typeface="+mn-lt"/>
          <a:ea typeface="+mn-ea"/>
          <a:cs typeface="+mn-cs"/>
        </a:defRPr>
      </a:lvl3pPr>
      <a:lvl4pPr marL="1235537" algn="l" rtl="0" eaLnBrk="1" latinLnBrk="0" hangingPunct="1">
        <a:defRPr kumimoji="0" kern="1200">
          <a:solidFill>
            <a:schemeClr val="tx1"/>
          </a:solidFill>
          <a:latin typeface="+mn-lt"/>
          <a:ea typeface="+mn-ea"/>
          <a:cs typeface="+mn-cs"/>
        </a:defRPr>
      </a:lvl4pPr>
      <a:lvl5pPr marL="1647383" algn="l" rtl="0" eaLnBrk="1" latinLnBrk="0" hangingPunct="1">
        <a:defRPr kumimoji="0" kern="1200">
          <a:solidFill>
            <a:schemeClr val="tx1"/>
          </a:solidFill>
          <a:latin typeface="+mn-lt"/>
          <a:ea typeface="+mn-ea"/>
          <a:cs typeface="+mn-cs"/>
        </a:defRPr>
      </a:lvl5pPr>
      <a:lvl6pPr marL="2059229" algn="l" rtl="0" eaLnBrk="1" latinLnBrk="0" hangingPunct="1">
        <a:defRPr kumimoji="0" kern="1200">
          <a:solidFill>
            <a:schemeClr val="tx1"/>
          </a:solidFill>
          <a:latin typeface="+mn-lt"/>
          <a:ea typeface="+mn-ea"/>
          <a:cs typeface="+mn-cs"/>
        </a:defRPr>
      </a:lvl6pPr>
      <a:lvl7pPr marL="2471075" algn="l" rtl="0" eaLnBrk="1" latinLnBrk="0" hangingPunct="1">
        <a:defRPr kumimoji="0" kern="1200">
          <a:solidFill>
            <a:schemeClr val="tx1"/>
          </a:solidFill>
          <a:latin typeface="+mn-lt"/>
          <a:ea typeface="+mn-ea"/>
          <a:cs typeface="+mn-cs"/>
        </a:defRPr>
      </a:lvl7pPr>
      <a:lvl8pPr marL="2882920" algn="l" rtl="0" eaLnBrk="1" latinLnBrk="0" hangingPunct="1">
        <a:defRPr kumimoji="0" kern="1200">
          <a:solidFill>
            <a:schemeClr val="tx1"/>
          </a:solidFill>
          <a:latin typeface="+mn-lt"/>
          <a:ea typeface="+mn-ea"/>
          <a:cs typeface="+mn-cs"/>
        </a:defRPr>
      </a:lvl8pPr>
      <a:lvl9pPr marL="3294766" algn="l" rtl="0" eaLnBrk="1" latinLnBrk="0" hangingPunct="1">
        <a:defRPr kumimoji="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4098" name="Title Placeholder 21">
            <a:extLst>
              <a:ext uri="{FF2B5EF4-FFF2-40B4-BE49-F238E27FC236}">
                <a16:creationId xmlns:a16="http://schemas.microsoft.com/office/drawing/2014/main" id="{84AEEB2A-39BF-40B7-A4F3-4962B14969A4}"/>
              </a:ext>
            </a:extLst>
          </p:cNvPr>
          <p:cNvSpPr>
            <a:spLocks noGrp="1" noChangeArrowheads="1"/>
          </p:cNvSpPr>
          <p:nvPr>
            <p:ph type="title"/>
          </p:nvPr>
        </p:nvSpPr>
        <p:spPr bwMode="auto">
          <a:xfrm>
            <a:off x="457629" y="152400"/>
            <a:ext cx="8228742" cy="990600"/>
          </a:xfrm>
          <a:prstGeom prst="rect">
            <a:avLst/>
          </a:prstGeom>
          <a:solidFill>
            <a:srgbClr val="5E388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en-US" altLang="en-US"/>
              <a:t>Click to edit Master title style</a:t>
            </a:r>
          </a:p>
        </p:txBody>
      </p:sp>
      <p:sp>
        <p:nvSpPr>
          <p:cNvPr id="4099" name="Text Placeholder 12">
            <a:extLst>
              <a:ext uri="{FF2B5EF4-FFF2-40B4-BE49-F238E27FC236}">
                <a16:creationId xmlns:a16="http://schemas.microsoft.com/office/drawing/2014/main" id="{EB0ECBD0-2202-4B9E-8828-C543E048B5CB}"/>
              </a:ext>
            </a:extLst>
          </p:cNvPr>
          <p:cNvSpPr>
            <a:spLocks noGrp="1" noChangeArrowheads="1"/>
          </p:cNvSpPr>
          <p:nvPr>
            <p:ph type="body" idx="1"/>
          </p:nvPr>
        </p:nvSpPr>
        <p:spPr bwMode="auto">
          <a:xfrm>
            <a:off x="457629" y="1219200"/>
            <a:ext cx="8228742" cy="4910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100" name="Straight Connector 28">
            <a:extLst>
              <a:ext uri="{FF2B5EF4-FFF2-40B4-BE49-F238E27FC236}">
                <a16:creationId xmlns:a16="http://schemas.microsoft.com/office/drawing/2014/main" id="{1F8D788B-5CB6-488B-BB90-21F079C99B1E}"/>
              </a:ext>
            </a:extLst>
          </p:cNvPr>
          <p:cNvSpPr>
            <a:spLocks noChangeShapeType="1"/>
          </p:cNvSpPr>
          <p:nvPr/>
        </p:nvSpPr>
        <p:spPr bwMode="auto">
          <a:xfrm>
            <a:off x="457629" y="1143000"/>
            <a:ext cx="8228742" cy="0"/>
          </a:xfrm>
          <a:prstGeom prst="line">
            <a:avLst/>
          </a:prstGeom>
          <a:noFill/>
          <a:ln w="9525" algn="ctr">
            <a:solidFill>
              <a:schemeClr val="accent2"/>
            </a:solidFill>
            <a:prstDash val="dash"/>
            <a:round/>
            <a:headEnd/>
            <a:tailEnd/>
          </a:ln>
          <a:extLst>
            <a:ext uri="{909E8E84-426E-40DD-AFC4-6F175D3DCCD1}">
              <a14:hiddenFill xmlns:a14="http://schemas.microsoft.com/office/drawing/2010/main">
                <a:noFill/>
              </a14:hiddenFill>
            </a:ext>
          </a:extLst>
        </p:spPr>
        <p:txBody>
          <a:bodyPr/>
          <a:lstStyle/>
          <a:p>
            <a:endParaRPr lang="en-US" sz="1621"/>
          </a:p>
        </p:txBody>
      </p:sp>
      <p:pic>
        <p:nvPicPr>
          <p:cNvPr id="4101" name="Picture 2">
            <a:extLst>
              <a:ext uri="{FF2B5EF4-FFF2-40B4-BE49-F238E27FC236}">
                <a16:creationId xmlns:a16="http://schemas.microsoft.com/office/drawing/2014/main" id="{45539292-9142-44DA-B7A3-F3F43FF0A3F7}"/>
              </a:ext>
            </a:extLst>
          </p:cNvPr>
          <p:cNvPicPr>
            <a:picLocks noChangeAspect="1" noChangeArrowheads="1"/>
          </p:cNvPicPr>
          <p:nvPr userDrawn="1"/>
        </p:nvPicPr>
        <p:blipFill>
          <a:blip r:embed="rId14">
            <a:clrChange>
              <a:clrFrom>
                <a:srgbClr val="BFBFBF"/>
              </a:clrFrom>
              <a:clrTo>
                <a:srgbClr val="BFBFBF">
                  <a:alpha val="0"/>
                </a:srgbClr>
              </a:clrTo>
            </a:clrChange>
            <a:lum bright="70000" contrast="-70000"/>
            <a:extLst>
              <a:ext uri="{28A0092B-C50C-407E-A947-70E740481C1C}">
                <a14:useLocalDpi xmlns:a14="http://schemas.microsoft.com/office/drawing/2010/main" val="0"/>
              </a:ext>
            </a:extLst>
          </a:blip>
          <a:srcRect/>
          <a:stretch>
            <a:fillRect/>
          </a:stretch>
        </p:blipFill>
        <p:spPr bwMode="auto">
          <a:xfrm>
            <a:off x="308900" y="4229100"/>
            <a:ext cx="1046826" cy="4079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554987685"/>
      </p:ext>
    </p:extLst>
  </p:cSld>
  <p:clrMap bg1="lt1" tx1="dk1" bg2="lt2" tx2="dk2" accent1="accent1" accent2="accent2" accent3="accent3" accent4="accent4" accent5="accent5" accent6="accent6" hlink="hlink" folHlink="folHlink"/>
  <p:sldLayoutIdLst>
    <p:sldLayoutId id="2147483803" r:id="rId1"/>
    <p:sldLayoutId id="2147483804" r:id="rId2"/>
    <p:sldLayoutId id="2147483805" r:id="rId3"/>
    <p:sldLayoutId id="2147483806" r:id="rId4"/>
    <p:sldLayoutId id="2147483807" r:id="rId5"/>
    <p:sldLayoutId id="2147483808" r:id="rId6"/>
    <p:sldLayoutId id="2147483809" r:id="rId7"/>
    <p:sldLayoutId id="2147483810" r:id="rId8"/>
    <p:sldLayoutId id="2147483811" r:id="rId9"/>
    <p:sldLayoutId id="2147483812" r:id="rId10"/>
    <p:sldLayoutId id="2147483813" r:id="rId11"/>
    <p:sldLayoutId id="2147483814" r:id="rId12"/>
  </p:sldLayoutIdLst>
  <p:transition spd="med">
    <p:fade/>
  </p:transition>
  <p:txStyles>
    <p:titleStyle>
      <a:lvl1pPr algn="l" rtl="0" eaLnBrk="0" fontAlgn="base" hangingPunct="0">
        <a:spcBef>
          <a:spcPct val="0"/>
        </a:spcBef>
        <a:spcAft>
          <a:spcPct val="0"/>
        </a:spcAft>
        <a:defRPr sz="3964" kern="1200">
          <a:solidFill>
            <a:schemeClr val="bg1"/>
          </a:solidFill>
          <a:latin typeface="Calibri" panose="020F0502020204030204" pitchFamily="34" charset="0"/>
          <a:ea typeface="+mj-ea"/>
          <a:cs typeface="+mj-cs"/>
        </a:defRPr>
      </a:lvl1pPr>
      <a:lvl2pPr algn="l" rtl="0" eaLnBrk="0" fontAlgn="base" hangingPunct="0">
        <a:spcBef>
          <a:spcPct val="0"/>
        </a:spcBef>
        <a:spcAft>
          <a:spcPct val="0"/>
        </a:spcAft>
        <a:defRPr sz="3964">
          <a:solidFill>
            <a:schemeClr val="bg1"/>
          </a:solidFill>
          <a:latin typeface="Calibri" panose="020F0502020204030204" pitchFamily="34" charset="0"/>
        </a:defRPr>
      </a:lvl2pPr>
      <a:lvl3pPr algn="l" rtl="0" eaLnBrk="0" fontAlgn="base" hangingPunct="0">
        <a:spcBef>
          <a:spcPct val="0"/>
        </a:spcBef>
        <a:spcAft>
          <a:spcPct val="0"/>
        </a:spcAft>
        <a:defRPr sz="3964">
          <a:solidFill>
            <a:schemeClr val="bg1"/>
          </a:solidFill>
          <a:latin typeface="Calibri" panose="020F0502020204030204" pitchFamily="34" charset="0"/>
        </a:defRPr>
      </a:lvl3pPr>
      <a:lvl4pPr algn="l" rtl="0" eaLnBrk="0" fontAlgn="base" hangingPunct="0">
        <a:spcBef>
          <a:spcPct val="0"/>
        </a:spcBef>
        <a:spcAft>
          <a:spcPct val="0"/>
        </a:spcAft>
        <a:defRPr sz="3964">
          <a:solidFill>
            <a:schemeClr val="bg1"/>
          </a:solidFill>
          <a:latin typeface="Calibri" panose="020F0502020204030204" pitchFamily="34" charset="0"/>
        </a:defRPr>
      </a:lvl4pPr>
      <a:lvl5pPr algn="l" rtl="0" eaLnBrk="0" fontAlgn="base" hangingPunct="0">
        <a:spcBef>
          <a:spcPct val="0"/>
        </a:spcBef>
        <a:spcAft>
          <a:spcPct val="0"/>
        </a:spcAft>
        <a:defRPr sz="3964">
          <a:solidFill>
            <a:schemeClr val="bg1"/>
          </a:solidFill>
          <a:latin typeface="Calibri" panose="020F0502020204030204" pitchFamily="34" charset="0"/>
        </a:defRPr>
      </a:lvl5pPr>
      <a:lvl6pPr marL="411846" algn="l" rtl="0" fontAlgn="base">
        <a:spcBef>
          <a:spcPct val="0"/>
        </a:spcBef>
        <a:spcAft>
          <a:spcPct val="0"/>
        </a:spcAft>
        <a:defRPr sz="3964">
          <a:solidFill>
            <a:schemeClr val="bg1"/>
          </a:solidFill>
          <a:latin typeface="Calibri" panose="020F0502020204030204" pitchFamily="34" charset="0"/>
        </a:defRPr>
      </a:lvl6pPr>
      <a:lvl7pPr marL="823692" algn="l" rtl="0" fontAlgn="base">
        <a:spcBef>
          <a:spcPct val="0"/>
        </a:spcBef>
        <a:spcAft>
          <a:spcPct val="0"/>
        </a:spcAft>
        <a:defRPr sz="3964">
          <a:solidFill>
            <a:schemeClr val="bg1"/>
          </a:solidFill>
          <a:latin typeface="Calibri" panose="020F0502020204030204" pitchFamily="34" charset="0"/>
        </a:defRPr>
      </a:lvl7pPr>
      <a:lvl8pPr marL="1235537" algn="l" rtl="0" fontAlgn="base">
        <a:spcBef>
          <a:spcPct val="0"/>
        </a:spcBef>
        <a:spcAft>
          <a:spcPct val="0"/>
        </a:spcAft>
        <a:defRPr sz="3964">
          <a:solidFill>
            <a:schemeClr val="bg1"/>
          </a:solidFill>
          <a:latin typeface="Calibri" panose="020F0502020204030204" pitchFamily="34" charset="0"/>
        </a:defRPr>
      </a:lvl8pPr>
      <a:lvl9pPr marL="1647383" algn="l" rtl="0" fontAlgn="base">
        <a:spcBef>
          <a:spcPct val="0"/>
        </a:spcBef>
        <a:spcAft>
          <a:spcPct val="0"/>
        </a:spcAft>
        <a:defRPr sz="3964">
          <a:solidFill>
            <a:schemeClr val="bg1"/>
          </a:solidFill>
          <a:latin typeface="Calibri" panose="020F0502020204030204" pitchFamily="34" charset="0"/>
        </a:defRPr>
      </a:lvl9pPr>
    </p:titleStyle>
    <p:bodyStyle>
      <a:lvl1pPr marL="245963" indent="-245963" algn="l" rtl="0" eaLnBrk="0" fontAlgn="base" hangingPunct="0">
        <a:spcBef>
          <a:spcPts val="540"/>
        </a:spcBef>
        <a:spcAft>
          <a:spcPct val="0"/>
        </a:spcAft>
        <a:buClr>
          <a:srgbClr val="86AA2C"/>
        </a:buClr>
        <a:buSzPct val="76000"/>
        <a:buFont typeface="Wingdings 3" panose="05040102010807070707" pitchFamily="18" charset="2"/>
        <a:buChar char=""/>
        <a:defRPr sz="2883" kern="1200">
          <a:solidFill>
            <a:schemeClr val="tx1"/>
          </a:solidFill>
          <a:latin typeface="Calibri" panose="020F0502020204030204" pitchFamily="34" charset="0"/>
          <a:ea typeface="+mn-ea"/>
          <a:cs typeface="+mn-cs"/>
        </a:defRPr>
      </a:lvl1pPr>
      <a:lvl2pPr marL="493357" indent="-245963" algn="l" rtl="0" eaLnBrk="0" fontAlgn="base" hangingPunct="0">
        <a:spcBef>
          <a:spcPts val="450"/>
        </a:spcBef>
        <a:spcAft>
          <a:spcPct val="0"/>
        </a:spcAft>
        <a:buClr>
          <a:srgbClr val="86AA2C"/>
        </a:buClr>
        <a:buSzPct val="76000"/>
        <a:buFont typeface="Wingdings 3" panose="05040102010807070707" pitchFamily="18" charset="2"/>
        <a:buChar char=""/>
        <a:defRPr sz="2342" kern="1200">
          <a:solidFill>
            <a:schemeClr val="tx1"/>
          </a:solidFill>
          <a:latin typeface="Calibri" panose="020F0502020204030204" pitchFamily="34" charset="0"/>
          <a:ea typeface="+mn-ea"/>
          <a:cs typeface="+mn-cs"/>
        </a:defRPr>
      </a:lvl2pPr>
      <a:lvl3pPr marL="740750" indent="-205923" algn="l" rtl="0" eaLnBrk="0" fontAlgn="base" hangingPunct="0">
        <a:spcBef>
          <a:spcPts val="450"/>
        </a:spcBef>
        <a:spcAft>
          <a:spcPct val="0"/>
        </a:spcAft>
        <a:buClr>
          <a:srgbClr val="86AA2C"/>
        </a:buClr>
        <a:buSzPct val="76000"/>
        <a:buFont typeface="Wingdings 3" panose="05040102010807070707" pitchFamily="18" charset="2"/>
        <a:buChar char=""/>
        <a:defRPr sz="1982" kern="1200">
          <a:solidFill>
            <a:schemeClr val="tx1"/>
          </a:solidFill>
          <a:latin typeface="Calibri" panose="020F0502020204030204" pitchFamily="34" charset="0"/>
          <a:ea typeface="+mn-ea"/>
          <a:cs typeface="+mn-cs"/>
        </a:defRPr>
      </a:lvl3pPr>
      <a:lvl4pPr marL="988144" indent="-205923" algn="l" rtl="0" eaLnBrk="0" fontAlgn="base" hangingPunct="0">
        <a:spcBef>
          <a:spcPts val="360"/>
        </a:spcBef>
        <a:spcAft>
          <a:spcPct val="0"/>
        </a:spcAft>
        <a:buClr>
          <a:srgbClr val="86AA2C"/>
        </a:buClr>
        <a:buSzPct val="70000"/>
        <a:buFont typeface="Wingdings" panose="05000000000000000000" pitchFamily="2" charset="2"/>
        <a:buChar char=""/>
        <a:defRPr kern="1200">
          <a:solidFill>
            <a:schemeClr val="tx1"/>
          </a:solidFill>
          <a:latin typeface="Calibri" panose="020F0502020204030204" pitchFamily="34" charset="0"/>
          <a:ea typeface="+mn-ea"/>
          <a:cs typeface="+mn-cs"/>
        </a:defRPr>
      </a:lvl4pPr>
      <a:lvl5pPr marL="1235537" indent="-205923" algn="l" rtl="0" eaLnBrk="0" fontAlgn="base" hangingPunct="0">
        <a:spcBef>
          <a:spcPts val="270"/>
        </a:spcBef>
        <a:spcAft>
          <a:spcPct val="0"/>
        </a:spcAft>
        <a:buClr>
          <a:srgbClr val="86AA2C"/>
        </a:buClr>
        <a:buSzPct val="70000"/>
        <a:buFont typeface="Wingdings" panose="05000000000000000000" pitchFamily="2" charset="2"/>
        <a:buChar char=""/>
        <a:defRPr sz="1441" kern="1200">
          <a:solidFill>
            <a:schemeClr val="tx1"/>
          </a:solidFill>
          <a:latin typeface="Calibri" panose="020F0502020204030204" pitchFamily="34" charset="0"/>
          <a:ea typeface="+mn-ea"/>
          <a:cs typeface="+mn-cs"/>
        </a:defRPr>
      </a:lvl5pPr>
      <a:lvl6pPr marL="1482645" indent="-164738" algn="l" rtl="0" eaLnBrk="1" latinLnBrk="0" hangingPunct="1">
        <a:spcBef>
          <a:spcPts val="270"/>
        </a:spcBef>
        <a:buClr>
          <a:srgbClr val="9FB8CD">
            <a:shade val="75000"/>
          </a:srgbClr>
        </a:buClr>
        <a:buSzPct val="75000"/>
        <a:buFont typeface="Wingdings 3"/>
        <a:buChar char=""/>
        <a:defRPr kumimoji="0" lang="en-US" sz="1441" kern="1200" smtClean="0">
          <a:solidFill>
            <a:schemeClr val="tx1"/>
          </a:solidFill>
          <a:latin typeface="+mn-lt"/>
          <a:ea typeface="+mn-ea"/>
          <a:cs typeface="+mn-cs"/>
        </a:defRPr>
      </a:lvl6pPr>
      <a:lvl7pPr marL="1647383" indent="-164738" algn="l" rtl="0" eaLnBrk="1" latinLnBrk="0" hangingPunct="1">
        <a:spcBef>
          <a:spcPts val="270"/>
        </a:spcBef>
        <a:buClr>
          <a:srgbClr val="727CA3">
            <a:shade val="75000"/>
          </a:srgbClr>
        </a:buClr>
        <a:buSzPct val="75000"/>
        <a:buFont typeface="Wingdings 3"/>
        <a:buChar char=""/>
        <a:defRPr kumimoji="0" lang="en-US" sz="1261" kern="1200" smtClean="0">
          <a:solidFill>
            <a:schemeClr val="tx1"/>
          </a:solidFill>
          <a:latin typeface="+mn-lt"/>
          <a:ea typeface="+mn-ea"/>
          <a:cs typeface="+mn-cs"/>
        </a:defRPr>
      </a:lvl7pPr>
      <a:lvl8pPr marL="1812121" indent="-164738" algn="l" rtl="0" eaLnBrk="1" latinLnBrk="0" hangingPunct="1">
        <a:spcBef>
          <a:spcPts val="270"/>
        </a:spcBef>
        <a:buClr>
          <a:prstClr val="white">
            <a:shade val="50000"/>
          </a:prstClr>
        </a:buClr>
        <a:buSzPct val="75000"/>
        <a:buFont typeface="Wingdings 3"/>
        <a:buChar char=""/>
        <a:defRPr kumimoji="0" lang="en-US" sz="1261" kern="1200" smtClean="0">
          <a:solidFill>
            <a:schemeClr val="tx1"/>
          </a:solidFill>
          <a:latin typeface="+mn-lt"/>
          <a:ea typeface="+mn-ea"/>
          <a:cs typeface="+mn-cs"/>
        </a:defRPr>
      </a:lvl8pPr>
      <a:lvl9pPr marL="1976860" indent="-164738" algn="l" rtl="0" eaLnBrk="1" latinLnBrk="0" hangingPunct="1">
        <a:spcBef>
          <a:spcPts val="270"/>
        </a:spcBef>
        <a:buClr>
          <a:srgbClr val="9FB8CD"/>
        </a:buClr>
        <a:buSzPct val="75000"/>
        <a:buFont typeface="Wingdings 3"/>
        <a:buChar char=""/>
        <a:defRPr kumimoji="0" lang="en-US" sz="1081" kern="1200" smtClean="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11846" algn="l" rtl="0" eaLnBrk="1" latinLnBrk="0" hangingPunct="1">
        <a:defRPr kumimoji="0" kern="1200">
          <a:solidFill>
            <a:schemeClr val="tx1"/>
          </a:solidFill>
          <a:latin typeface="+mn-lt"/>
          <a:ea typeface="+mn-ea"/>
          <a:cs typeface="+mn-cs"/>
        </a:defRPr>
      </a:lvl2pPr>
      <a:lvl3pPr marL="823692" algn="l" rtl="0" eaLnBrk="1" latinLnBrk="0" hangingPunct="1">
        <a:defRPr kumimoji="0" kern="1200">
          <a:solidFill>
            <a:schemeClr val="tx1"/>
          </a:solidFill>
          <a:latin typeface="+mn-lt"/>
          <a:ea typeface="+mn-ea"/>
          <a:cs typeface="+mn-cs"/>
        </a:defRPr>
      </a:lvl3pPr>
      <a:lvl4pPr marL="1235537" algn="l" rtl="0" eaLnBrk="1" latinLnBrk="0" hangingPunct="1">
        <a:defRPr kumimoji="0" kern="1200">
          <a:solidFill>
            <a:schemeClr val="tx1"/>
          </a:solidFill>
          <a:latin typeface="+mn-lt"/>
          <a:ea typeface="+mn-ea"/>
          <a:cs typeface="+mn-cs"/>
        </a:defRPr>
      </a:lvl4pPr>
      <a:lvl5pPr marL="1647383" algn="l" rtl="0" eaLnBrk="1" latinLnBrk="0" hangingPunct="1">
        <a:defRPr kumimoji="0" kern="1200">
          <a:solidFill>
            <a:schemeClr val="tx1"/>
          </a:solidFill>
          <a:latin typeface="+mn-lt"/>
          <a:ea typeface="+mn-ea"/>
          <a:cs typeface="+mn-cs"/>
        </a:defRPr>
      </a:lvl5pPr>
      <a:lvl6pPr marL="2059229" algn="l" rtl="0" eaLnBrk="1" latinLnBrk="0" hangingPunct="1">
        <a:defRPr kumimoji="0" kern="1200">
          <a:solidFill>
            <a:schemeClr val="tx1"/>
          </a:solidFill>
          <a:latin typeface="+mn-lt"/>
          <a:ea typeface="+mn-ea"/>
          <a:cs typeface="+mn-cs"/>
        </a:defRPr>
      </a:lvl6pPr>
      <a:lvl7pPr marL="2471075" algn="l" rtl="0" eaLnBrk="1" latinLnBrk="0" hangingPunct="1">
        <a:defRPr kumimoji="0" kern="1200">
          <a:solidFill>
            <a:schemeClr val="tx1"/>
          </a:solidFill>
          <a:latin typeface="+mn-lt"/>
          <a:ea typeface="+mn-ea"/>
          <a:cs typeface="+mn-cs"/>
        </a:defRPr>
      </a:lvl7pPr>
      <a:lvl8pPr marL="2882920" algn="l" rtl="0" eaLnBrk="1" latinLnBrk="0" hangingPunct="1">
        <a:defRPr kumimoji="0" kern="1200">
          <a:solidFill>
            <a:schemeClr val="tx1"/>
          </a:solidFill>
          <a:latin typeface="+mn-lt"/>
          <a:ea typeface="+mn-ea"/>
          <a:cs typeface="+mn-cs"/>
        </a:defRPr>
      </a:lvl8pPr>
      <a:lvl9pPr marL="3294766" algn="l" rtl="0" eaLnBrk="1" latinLnBrk="0" hangingPunct="1">
        <a:defRPr kumimoji="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457200" y="152400"/>
            <a:ext cx="8229600" cy="990600"/>
          </a:xfrm>
          <a:prstGeom prst="rect">
            <a:avLst/>
          </a:prstGeom>
          <a:solidFill>
            <a:srgbClr val="5E3886"/>
          </a:solidFill>
        </p:spPr>
        <p:txBody>
          <a:bodyPr vert="horz" anchor="b" anchorCtr="0">
            <a:normAutofit/>
          </a:bodyPr>
          <a:lstStyle/>
          <a:p>
            <a:r>
              <a:rPr kumimoji="0" lang="en-US" dirty="0"/>
              <a:t>Click to edit Master title style</a:t>
            </a:r>
          </a:p>
        </p:txBody>
      </p:sp>
      <p:sp>
        <p:nvSpPr>
          <p:cNvPr id="13" name="Text Placeholder 12"/>
          <p:cNvSpPr>
            <a:spLocks noGrp="1"/>
          </p:cNvSpPr>
          <p:nvPr>
            <p:ph type="body" idx="1"/>
          </p:nvPr>
        </p:nvSpPr>
        <p:spPr>
          <a:xfrm>
            <a:off x="457200" y="1219200"/>
            <a:ext cx="8229600" cy="4910328"/>
          </a:xfrm>
          <a:prstGeom prst="rect">
            <a:avLst/>
          </a:prstGeom>
        </p:spPr>
        <p:txBody>
          <a:bodyPr vert="horz">
            <a:normAutofit/>
          </a:bodyPr>
          <a:lstStyle/>
          <a:p>
            <a:pPr lvl="0" eaLnBrk="1" latinLnBrk="0" hangingPunct="1"/>
            <a:r>
              <a:rPr kumimoji="0" lang="en-US" dirty="0"/>
              <a:t>Click to edit Master text styles</a:t>
            </a:r>
          </a:p>
          <a:p>
            <a:pPr lvl="1" eaLnBrk="1" latinLnBrk="0" hangingPunct="1"/>
            <a:r>
              <a:rPr kumimoji="0" lang="en-US" dirty="0"/>
              <a:t>Second level</a:t>
            </a:r>
          </a:p>
          <a:p>
            <a:pPr lvl="2" eaLnBrk="1" latinLnBrk="0" hangingPunct="1"/>
            <a:r>
              <a:rPr kumimoji="0" lang="en-US" dirty="0"/>
              <a:t>Third level</a:t>
            </a:r>
          </a:p>
          <a:p>
            <a:pPr lvl="3" eaLnBrk="1" latinLnBrk="0" hangingPunct="1"/>
            <a:r>
              <a:rPr kumimoji="0" lang="en-US" dirty="0"/>
              <a:t>Fourth level</a:t>
            </a:r>
          </a:p>
          <a:p>
            <a:pPr lvl="4" eaLnBrk="1" latinLnBrk="0" hangingPunct="1"/>
            <a:r>
              <a:rPr kumimoji="0" lang="en-US" dirty="0"/>
              <a:t>Fifth level</a:t>
            </a:r>
          </a:p>
        </p:txBody>
      </p:sp>
      <p:sp>
        <p:nvSpPr>
          <p:cNvPr id="29" name="Straight Connector 28"/>
          <p:cNvSpPr>
            <a:spLocks noChangeShapeType="1"/>
          </p:cNvSpPr>
          <p:nvPr/>
        </p:nvSpPr>
        <p:spPr bwMode="auto">
          <a:xfrm>
            <a:off x="457200" y="1143000"/>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pPr eaLnBrk="1" fontAlgn="auto" hangingPunct="1">
              <a:spcBef>
                <a:spcPts val="0"/>
              </a:spcBef>
              <a:spcAft>
                <a:spcPts val="0"/>
              </a:spcAft>
            </a:pPr>
            <a:endParaRPr lang="en-US">
              <a:solidFill>
                <a:prstClr val="black"/>
              </a:solidFill>
              <a:latin typeface="Gill Sans MT"/>
            </a:endParaRPr>
          </a:p>
        </p:txBody>
      </p:sp>
    </p:spTree>
    <p:extLst>
      <p:ext uri="{BB962C8B-B14F-4D97-AF65-F5344CB8AC3E}">
        <p14:creationId xmlns:p14="http://schemas.microsoft.com/office/powerpoint/2010/main" val="2089165419"/>
      </p:ext>
    </p:extLst>
  </p:cSld>
  <p:clrMap bg1="lt1" tx1="dk1" bg2="lt2" tx2="dk2" accent1="accent1" accent2="accent2" accent3="accent3" accent4="accent4" accent5="accent5" accent6="accent6" hlink="hlink" folHlink="folHlink"/>
  <p:sldLayoutIdLst>
    <p:sldLayoutId id="2147483817" r:id="rId1"/>
    <p:sldLayoutId id="2147483818" r:id="rId2"/>
    <p:sldLayoutId id="2147483819" r:id="rId3"/>
    <p:sldLayoutId id="2147483820" r:id="rId4"/>
    <p:sldLayoutId id="2147483821" r:id="rId5"/>
    <p:sldLayoutId id="2147483822" r:id="rId6"/>
    <p:sldLayoutId id="2147483823" r:id="rId7"/>
    <p:sldLayoutId id="2147483824" r:id="rId8"/>
    <p:sldLayoutId id="2147483825" r:id="rId9"/>
    <p:sldLayoutId id="2147483826" r:id="rId10"/>
    <p:sldLayoutId id="2147483827" r:id="rId11"/>
    <p:sldLayoutId id="2147483828" r:id="rId12"/>
    <p:sldLayoutId id="2147483829" r:id="rId13"/>
    <p:sldLayoutId id="2147483830" r:id="rId14"/>
    <p:sldLayoutId id="2147483831" r:id="rId15"/>
    <p:sldLayoutId id="2147483832" r:id="rId16"/>
    <p:sldLayoutId id="2147483834" r:id="rId17"/>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dt="0"/>
  <p:txStyles>
    <p:titleStyle>
      <a:lvl1pPr algn="l" rtl="0" eaLnBrk="1" latinLnBrk="0" hangingPunct="1">
        <a:spcBef>
          <a:spcPct val="0"/>
        </a:spcBef>
        <a:buNone/>
        <a:defRPr kumimoji="0" sz="4400" kern="1200">
          <a:solidFill>
            <a:schemeClr val="bg1"/>
          </a:solidFill>
          <a:latin typeface="Calibri" panose="020F0502020204030204" pitchFamily="34" charset="0"/>
          <a:ea typeface="+mj-ea"/>
          <a:cs typeface="+mj-cs"/>
        </a:defRPr>
      </a:lvl1pPr>
    </p:titleStyle>
    <p:bodyStyle>
      <a:lvl1pPr marL="274320" indent="-274320" algn="l" rtl="0" eaLnBrk="1" latinLnBrk="0" hangingPunct="1">
        <a:spcBef>
          <a:spcPts val="600"/>
        </a:spcBef>
        <a:buClr>
          <a:srgbClr val="86AA2C"/>
        </a:buClr>
        <a:buSzPct val="76000"/>
        <a:buFont typeface="Wingdings 3"/>
        <a:buChar char=""/>
        <a:defRPr kumimoji="0" sz="3200" kern="1200">
          <a:solidFill>
            <a:schemeClr val="tx1"/>
          </a:solidFill>
          <a:latin typeface="Calibri" panose="020F0502020204030204" pitchFamily="34" charset="0"/>
          <a:ea typeface="+mn-ea"/>
          <a:cs typeface="+mn-cs"/>
        </a:defRPr>
      </a:lvl1pPr>
      <a:lvl2pPr marL="548640" indent="-274320" algn="l" rtl="0" eaLnBrk="1" latinLnBrk="0" hangingPunct="1">
        <a:spcBef>
          <a:spcPts val="500"/>
        </a:spcBef>
        <a:buClr>
          <a:srgbClr val="86AA2C"/>
        </a:buClr>
        <a:buSzPct val="76000"/>
        <a:buFont typeface="Wingdings 3"/>
        <a:buChar char=""/>
        <a:defRPr kumimoji="0" sz="2600" kern="1200">
          <a:solidFill>
            <a:schemeClr val="tx1"/>
          </a:solidFill>
          <a:latin typeface="Calibri" panose="020F0502020204030204" pitchFamily="34" charset="0"/>
          <a:ea typeface="+mn-ea"/>
          <a:cs typeface="+mn-cs"/>
        </a:defRPr>
      </a:lvl2pPr>
      <a:lvl3pPr marL="822960" indent="-228600" algn="l" rtl="0" eaLnBrk="1" latinLnBrk="0" hangingPunct="1">
        <a:spcBef>
          <a:spcPts val="500"/>
        </a:spcBef>
        <a:buClr>
          <a:srgbClr val="86AA2C"/>
        </a:buClr>
        <a:buSzPct val="76000"/>
        <a:buFont typeface="Wingdings 3"/>
        <a:buChar char=""/>
        <a:defRPr kumimoji="0" sz="2200" kern="1200">
          <a:solidFill>
            <a:schemeClr val="tx1"/>
          </a:solidFill>
          <a:latin typeface="Calibri" panose="020F0502020204030204" pitchFamily="34" charset="0"/>
          <a:ea typeface="+mn-ea"/>
          <a:cs typeface="+mn-cs"/>
        </a:defRPr>
      </a:lvl3pPr>
      <a:lvl4pPr marL="1097280" indent="-228600" algn="l" rtl="0" eaLnBrk="1" latinLnBrk="0" hangingPunct="1">
        <a:spcBef>
          <a:spcPts val="400"/>
        </a:spcBef>
        <a:buClr>
          <a:srgbClr val="86AA2C"/>
        </a:buClr>
        <a:buSzPct val="70000"/>
        <a:buFont typeface="Wingdings"/>
        <a:buChar char=""/>
        <a:defRPr kumimoji="0" sz="1800" kern="1200">
          <a:solidFill>
            <a:schemeClr val="tx1"/>
          </a:solidFill>
          <a:latin typeface="Calibri" panose="020F0502020204030204" pitchFamily="34" charset="0"/>
          <a:ea typeface="+mn-ea"/>
          <a:cs typeface="+mn-cs"/>
        </a:defRPr>
      </a:lvl4pPr>
      <a:lvl5pPr marL="1371600" indent="-228600" algn="l" rtl="0" eaLnBrk="1" latinLnBrk="0" hangingPunct="1">
        <a:spcBef>
          <a:spcPts val="300"/>
        </a:spcBef>
        <a:buClr>
          <a:srgbClr val="86AA2C"/>
        </a:buClr>
        <a:buSzPct val="70000"/>
        <a:buFont typeface="Wingdings"/>
        <a:buChar char=""/>
        <a:defRPr kumimoji="0" sz="1600" kern="1200">
          <a:solidFill>
            <a:schemeClr val="tx1"/>
          </a:solidFill>
          <a:latin typeface="Calibri" panose="020F0502020204030204" pitchFamily="34" charset="0"/>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457200" y="152400"/>
            <a:ext cx="8229600" cy="990600"/>
          </a:xfrm>
          <a:prstGeom prst="rect">
            <a:avLst/>
          </a:prstGeom>
          <a:solidFill>
            <a:srgbClr val="5E3886"/>
          </a:solidFill>
        </p:spPr>
        <p:txBody>
          <a:bodyPr vert="horz" anchor="b" anchorCtr="0">
            <a:normAutofit/>
          </a:bodyPr>
          <a:lstStyle/>
          <a:p>
            <a:r>
              <a:rPr kumimoji="0" lang="en-US" dirty="0"/>
              <a:t>Click to edit Master title style</a:t>
            </a:r>
          </a:p>
        </p:txBody>
      </p:sp>
      <p:sp>
        <p:nvSpPr>
          <p:cNvPr id="13" name="Text Placeholder 12"/>
          <p:cNvSpPr>
            <a:spLocks noGrp="1"/>
          </p:cNvSpPr>
          <p:nvPr>
            <p:ph type="body" idx="1"/>
          </p:nvPr>
        </p:nvSpPr>
        <p:spPr>
          <a:xfrm>
            <a:off x="457200" y="1219200"/>
            <a:ext cx="8229600" cy="4910328"/>
          </a:xfrm>
          <a:prstGeom prst="rect">
            <a:avLst/>
          </a:prstGeom>
        </p:spPr>
        <p:txBody>
          <a:bodyPr vert="horz">
            <a:normAutofit/>
          </a:bodyPr>
          <a:lstStyle/>
          <a:p>
            <a:pPr lvl="0" eaLnBrk="1" latinLnBrk="0" hangingPunct="1"/>
            <a:r>
              <a:rPr kumimoji="0" lang="en-US" dirty="0"/>
              <a:t>Click to edit Master text styles</a:t>
            </a:r>
          </a:p>
          <a:p>
            <a:pPr lvl="1" eaLnBrk="1" latinLnBrk="0" hangingPunct="1"/>
            <a:r>
              <a:rPr kumimoji="0" lang="en-US" dirty="0"/>
              <a:t>Second level</a:t>
            </a:r>
          </a:p>
          <a:p>
            <a:pPr lvl="2" eaLnBrk="1" latinLnBrk="0" hangingPunct="1"/>
            <a:r>
              <a:rPr kumimoji="0" lang="en-US" dirty="0"/>
              <a:t>Third level</a:t>
            </a:r>
          </a:p>
          <a:p>
            <a:pPr lvl="3" eaLnBrk="1" latinLnBrk="0" hangingPunct="1"/>
            <a:r>
              <a:rPr kumimoji="0" lang="en-US" dirty="0"/>
              <a:t>Fourth level</a:t>
            </a:r>
          </a:p>
          <a:p>
            <a:pPr lvl="4" eaLnBrk="1" latinLnBrk="0" hangingPunct="1"/>
            <a:r>
              <a:rPr kumimoji="0" lang="en-US" dirty="0"/>
              <a:t>Fifth level</a:t>
            </a:r>
          </a:p>
        </p:txBody>
      </p:sp>
      <p:sp>
        <p:nvSpPr>
          <p:cNvPr id="29" name="Straight Connector 28"/>
          <p:cNvSpPr>
            <a:spLocks noChangeShapeType="1"/>
          </p:cNvSpPr>
          <p:nvPr/>
        </p:nvSpPr>
        <p:spPr bwMode="auto">
          <a:xfrm>
            <a:off x="457200" y="1143000"/>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68580" tIns="34290" rIns="68580" bIns="34290" anchor="t" compatLnSpc="1"/>
          <a:lstStyle/>
          <a:p>
            <a:endParaRPr kumimoji="0" lang="en-US" sz="1350"/>
          </a:p>
        </p:txBody>
      </p:sp>
    </p:spTree>
    <p:extLst>
      <p:ext uri="{BB962C8B-B14F-4D97-AF65-F5344CB8AC3E}">
        <p14:creationId xmlns:p14="http://schemas.microsoft.com/office/powerpoint/2010/main" val="233541873"/>
      </p:ext>
    </p:extLst>
  </p:cSld>
  <p:clrMap bg1="lt1" tx1="dk1" bg2="lt2" tx2="dk2" accent1="accent1" accent2="accent2" accent3="accent3" accent4="accent4" accent5="accent5" accent6="accent6" hlink="hlink" folHlink="folHlink"/>
  <p:sldLayoutIdLst>
    <p:sldLayoutId id="2147483942" r:id="rId1"/>
    <p:sldLayoutId id="2147483943" r:id="rId2"/>
    <p:sldLayoutId id="2147483944" r:id="rId3"/>
    <p:sldLayoutId id="2147483945" r:id="rId4"/>
    <p:sldLayoutId id="2147483946" r:id="rId5"/>
    <p:sldLayoutId id="2147483947" r:id="rId6"/>
    <p:sldLayoutId id="2147483948" r:id="rId7"/>
    <p:sldLayoutId id="2147483949" r:id="rId8"/>
    <p:sldLayoutId id="2147483950" r:id="rId9"/>
    <p:sldLayoutId id="2147483951" r:id="rId10"/>
    <p:sldLayoutId id="2147483952" r:id="rId11"/>
    <p:sldLayoutId id="2147483953" r:id="rId12"/>
    <p:sldLayoutId id="2147483954" r:id="rId13"/>
    <p:sldLayoutId id="2147483955" r:id="rId14"/>
    <p:sldLayoutId id="2147483956" r:id="rId15"/>
    <p:sldLayoutId id="2147483957" r:id="rId16"/>
    <p:sldLayoutId id="2147483958" r:id="rId17"/>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rtl="0" eaLnBrk="1" latinLnBrk="0" hangingPunct="1">
        <a:spcBef>
          <a:spcPct val="0"/>
        </a:spcBef>
        <a:buNone/>
        <a:defRPr kumimoji="0" sz="4400" kern="1200">
          <a:solidFill>
            <a:schemeClr val="bg1"/>
          </a:solidFill>
          <a:latin typeface="Calibri" panose="020F0502020204030204" pitchFamily="34" charset="0"/>
          <a:ea typeface="+mj-ea"/>
          <a:cs typeface="+mj-cs"/>
        </a:defRPr>
      </a:lvl1pPr>
    </p:titleStyle>
    <p:bodyStyle>
      <a:lvl1pPr marL="205735" indent="-205735" algn="l" rtl="0" eaLnBrk="1" latinLnBrk="0" hangingPunct="1">
        <a:spcBef>
          <a:spcPts val="450"/>
        </a:spcBef>
        <a:buClr>
          <a:srgbClr val="86AA2C"/>
        </a:buClr>
        <a:buSzPct val="76000"/>
        <a:buFont typeface="Wingdings 3"/>
        <a:buChar char=""/>
        <a:defRPr kumimoji="0" sz="4000" kern="1200">
          <a:solidFill>
            <a:schemeClr val="tx1"/>
          </a:solidFill>
          <a:latin typeface="Calibri" panose="020F0502020204030204" pitchFamily="34" charset="0"/>
          <a:ea typeface="+mn-ea"/>
          <a:cs typeface="+mn-cs"/>
        </a:defRPr>
      </a:lvl1pPr>
      <a:lvl2pPr marL="411470" indent="-205735" algn="l" rtl="0" eaLnBrk="1" latinLnBrk="0" hangingPunct="1">
        <a:spcBef>
          <a:spcPts val="375"/>
        </a:spcBef>
        <a:buClr>
          <a:srgbClr val="86AA2C"/>
        </a:buClr>
        <a:buSzPct val="76000"/>
        <a:buFont typeface="Wingdings 3"/>
        <a:buChar char=""/>
        <a:defRPr kumimoji="0" sz="3200" kern="1200">
          <a:solidFill>
            <a:schemeClr val="tx1"/>
          </a:solidFill>
          <a:latin typeface="Calibri" panose="020F0502020204030204" pitchFamily="34" charset="0"/>
          <a:ea typeface="+mn-ea"/>
          <a:cs typeface="+mn-cs"/>
        </a:defRPr>
      </a:lvl2pPr>
      <a:lvl3pPr marL="617204" indent="-171446" algn="l" rtl="0" eaLnBrk="1" latinLnBrk="0" hangingPunct="1">
        <a:spcBef>
          <a:spcPts val="375"/>
        </a:spcBef>
        <a:buClr>
          <a:srgbClr val="86AA2C"/>
        </a:buClr>
        <a:buSzPct val="76000"/>
        <a:buFont typeface="Wingdings 3"/>
        <a:buChar char=""/>
        <a:defRPr kumimoji="0" sz="2800" kern="1200">
          <a:solidFill>
            <a:schemeClr val="tx1"/>
          </a:solidFill>
          <a:latin typeface="Calibri" panose="020F0502020204030204" pitchFamily="34" charset="0"/>
          <a:ea typeface="+mn-ea"/>
          <a:cs typeface="+mn-cs"/>
        </a:defRPr>
      </a:lvl3pPr>
      <a:lvl4pPr marL="822940" indent="-171446" algn="l" rtl="0" eaLnBrk="1" latinLnBrk="0" hangingPunct="1">
        <a:spcBef>
          <a:spcPts val="300"/>
        </a:spcBef>
        <a:buClr>
          <a:srgbClr val="86AA2C"/>
        </a:buClr>
        <a:buSzPct val="70000"/>
        <a:buFont typeface="Wingdings"/>
        <a:buChar char=""/>
        <a:defRPr kumimoji="0" sz="2000" kern="1200">
          <a:solidFill>
            <a:schemeClr val="tx1"/>
          </a:solidFill>
          <a:latin typeface="Calibri" panose="020F0502020204030204" pitchFamily="34" charset="0"/>
          <a:ea typeface="+mn-ea"/>
          <a:cs typeface="+mn-cs"/>
        </a:defRPr>
      </a:lvl4pPr>
      <a:lvl5pPr marL="1028675" indent="-171446" algn="l" rtl="0" eaLnBrk="1" latinLnBrk="0" hangingPunct="1">
        <a:spcBef>
          <a:spcPts val="225"/>
        </a:spcBef>
        <a:buClr>
          <a:srgbClr val="86AA2C"/>
        </a:buClr>
        <a:buSzPct val="70000"/>
        <a:buFont typeface="Wingdings"/>
        <a:buChar char=""/>
        <a:defRPr kumimoji="0" sz="2000" kern="1200">
          <a:solidFill>
            <a:schemeClr val="tx1"/>
          </a:solidFill>
          <a:latin typeface="Calibri" panose="020F0502020204030204" pitchFamily="34" charset="0"/>
          <a:ea typeface="+mn-ea"/>
          <a:cs typeface="+mn-cs"/>
        </a:defRPr>
      </a:lvl5pPr>
      <a:lvl6pPr marL="1234409" indent="-137156" algn="l" rtl="0" eaLnBrk="1" latinLnBrk="0" hangingPunct="1">
        <a:spcBef>
          <a:spcPts val="225"/>
        </a:spcBef>
        <a:buClr>
          <a:srgbClr val="9FB8CD">
            <a:shade val="75000"/>
          </a:srgbClr>
        </a:buClr>
        <a:buSzPct val="75000"/>
        <a:buFont typeface="Wingdings 3"/>
        <a:buChar char=""/>
        <a:defRPr kumimoji="0" lang="en-US" sz="1200" kern="1200" smtClean="0">
          <a:solidFill>
            <a:schemeClr val="tx1"/>
          </a:solidFill>
          <a:latin typeface="+mn-lt"/>
          <a:ea typeface="+mn-ea"/>
          <a:cs typeface="+mn-cs"/>
        </a:defRPr>
      </a:lvl6pPr>
      <a:lvl7pPr marL="1371566" indent="-137156" algn="l" rtl="0" eaLnBrk="1" latinLnBrk="0" hangingPunct="1">
        <a:spcBef>
          <a:spcPts val="225"/>
        </a:spcBef>
        <a:buClr>
          <a:srgbClr val="727CA3">
            <a:shade val="75000"/>
          </a:srgbClr>
        </a:buClr>
        <a:buSzPct val="75000"/>
        <a:buFont typeface="Wingdings 3"/>
        <a:buChar char=""/>
        <a:defRPr kumimoji="0" lang="en-US" sz="1050" kern="1200" smtClean="0">
          <a:solidFill>
            <a:schemeClr val="tx1"/>
          </a:solidFill>
          <a:latin typeface="+mn-lt"/>
          <a:ea typeface="+mn-ea"/>
          <a:cs typeface="+mn-cs"/>
        </a:defRPr>
      </a:lvl7pPr>
      <a:lvl8pPr marL="1508723" indent="-137156" algn="l" rtl="0" eaLnBrk="1" latinLnBrk="0" hangingPunct="1">
        <a:spcBef>
          <a:spcPts val="225"/>
        </a:spcBef>
        <a:buClr>
          <a:prstClr val="white">
            <a:shade val="50000"/>
          </a:prstClr>
        </a:buClr>
        <a:buSzPct val="75000"/>
        <a:buFont typeface="Wingdings 3"/>
        <a:buChar char=""/>
        <a:defRPr kumimoji="0" lang="en-US" sz="1050" kern="1200" smtClean="0">
          <a:solidFill>
            <a:schemeClr val="tx1"/>
          </a:solidFill>
          <a:latin typeface="+mn-lt"/>
          <a:ea typeface="+mn-ea"/>
          <a:cs typeface="+mn-cs"/>
        </a:defRPr>
      </a:lvl8pPr>
      <a:lvl9pPr marL="1645879" indent="-137156" algn="l" rtl="0" eaLnBrk="1" latinLnBrk="0" hangingPunct="1">
        <a:spcBef>
          <a:spcPts val="225"/>
        </a:spcBef>
        <a:buClr>
          <a:srgbClr val="9FB8CD"/>
        </a:buClr>
        <a:buSzPct val="75000"/>
        <a:buFont typeface="Wingdings 3"/>
        <a:buChar char=""/>
        <a:defRPr kumimoji="0" lang="en-US" sz="900" kern="1200" smtClean="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342892" algn="l" rtl="0" eaLnBrk="1" latinLnBrk="0" hangingPunct="1">
        <a:defRPr kumimoji="0" kern="1200">
          <a:solidFill>
            <a:schemeClr val="tx1"/>
          </a:solidFill>
          <a:latin typeface="+mn-lt"/>
          <a:ea typeface="+mn-ea"/>
          <a:cs typeface="+mn-cs"/>
        </a:defRPr>
      </a:lvl2pPr>
      <a:lvl3pPr marL="685783" algn="l" rtl="0" eaLnBrk="1" latinLnBrk="0" hangingPunct="1">
        <a:defRPr kumimoji="0" kern="1200">
          <a:solidFill>
            <a:schemeClr val="tx1"/>
          </a:solidFill>
          <a:latin typeface="+mn-lt"/>
          <a:ea typeface="+mn-ea"/>
          <a:cs typeface="+mn-cs"/>
        </a:defRPr>
      </a:lvl3pPr>
      <a:lvl4pPr marL="1028675" algn="l" rtl="0" eaLnBrk="1" latinLnBrk="0" hangingPunct="1">
        <a:defRPr kumimoji="0" kern="1200">
          <a:solidFill>
            <a:schemeClr val="tx1"/>
          </a:solidFill>
          <a:latin typeface="+mn-lt"/>
          <a:ea typeface="+mn-ea"/>
          <a:cs typeface="+mn-cs"/>
        </a:defRPr>
      </a:lvl4pPr>
      <a:lvl5pPr marL="1371566" algn="l" rtl="0" eaLnBrk="1" latinLnBrk="0" hangingPunct="1">
        <a:defRPr kumimoji="0" kern="1200">
          <a:solidFill>
            <a:schemeClr val="tx1"/>
          </a:solidFill>
          <a:latin typeface="+mn-lt"/>
          <a:ea typeface="+mn-ea"/>
          <a:cs typeface="+mn-cs"/>
        </a:defRPr>
      </a:lvl5pPr>
      <a:lvl6pPr marL="1714457" algn="l" rtl="0" eaLnBrk="1" latinLnBrk="0" hangingPunct="1">
        <a:defRPr kumimoji="0" kern="1200">
          <a:solidFill>
            <a:schemeClr val="tx1"/>
          </a:solidFill>
          <a:latin typeface="+mn-lt"/>
          <a:ea typeface="+mn-ea"/>
          <a:cs typeface="+mn-cs"/>
        </a:defRPr>
      </a:lvl6pPr>
      <a:lvl7pPr marL="2057348" algn="l" rtl="0" eaLnBrk="1" latinLnBrk="0" hangingPunct="1">
        <a:defRPr kumimoji="0" kern="1200">
          <a:solidFill>
            <a:schemeClr val="tx1"/>
          </a:solidFill>
          <a:latin typeface="+mn-lt"/>
          <a:ea typeface="+mn-ea"/>
          <a:cs typeface="+mn-cs"/>
        </a:defRPr>
      </a:lvl7pPr>
      <a:lvl8pPr marL="2400240" algn="l" rtl="0" eaLnBrk="1" latinLnBrk="0" hangingPunct="1">
        <a:defRPr kumimoji="0" kern="1200">
          <a:solidFill>
            <a:schemeClr val="tx1"/>
          </a:solidFill>
          <a:latin typeface="+mn-lt"/>
          <a:ea typeface="+mn-ea"/>
          <a:cs typeface="+mn-cs"/>
        </a:defRPr>
      </a:lvl8pPr>
      <a:lvl9pPr marL="2743132" algn="l" rtl="0" eaLnBrk="1" latinLnBrk="0" hangingPunct="1">
        <a:defRPr kumimoji="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457200" y="152400"/>
            <a:ext cx="8229600" cy="990600"/>
          </a:xfrm>
          <a:prstGeom prst="rect">
            <a:avLst/>
          </a:prstGeom>
          <a:solidFill>
            <a:srgbClr val="5E3886"/>
          </a:solidFill>
        </p:spPr>
        <p:txBody>
          <a:bodyPr vert="horz" anchor="b" anchorCtr="0">
            <a:normAutofit/>
          </a:bodyPr>
          <a:lstStyle/>
          <a:p>
            <a:r>
              <a:rPr kumimoji="0" lang="en-US" dirty="0"/>
              <a:t>Click to edit Master title style</a:t>
            </a:r>
          </a:p>
        </p:txBody>
      </p:sp>
      <p:sp>
        <p:nvSpPr>
          <p:cNvPr id="13" name="Text Placeholder 12"/>
          <p:cNvSpPr>
            <a:spLocks noGrp="1"/>
          </p:cNvSpPr>
          <p:nvPr>
            <p:ph type="body" idx="1"/>
          </p:nvPr>
        </p:nvSpPr>
        <p:spPr>
          <a:xfrm>
            <a:off x="457200" y="1219200"/>
            <a:ext cx="8229600" cy="4910328"/>
          </a:xfrm>
          <a:prstGeom prst="rect">
            <a:avLst/>
          </a:prstGeom>
        </p:spPr>
        <p:txBody>
          <a:bodyPr vert="horz">
            <a:normAutofit/>
          </a:bodyPr>
          <a:lstStyle/>
          <a:p>
            <a:pPr lvl="0" eaLnBrk="1" latinLnBrk="0" hangingPunct="1"/>
            <a:r>
              <a:rPr kumimoji="0" lang="en-US" dirty="0"/>
              <a:t>Click to edit Master text styles</a:t>
            </a:r>
          </a:p>
          <a:p>
            <a:pPr lvl="1" eaLnBrk="1" latinLnBrk="0" hangingPunct="1"/>
            <a:r>
              <a:rPr kumimoji="0" lang="en-US" dirty="0"/>
              <a:t>Second level</a:t>
            </a:r>
          </a:p>
          <a:p>
            <a:pPr lvl="2" eaLnBrk="1" latinLnBrk="0" hangingPunct="1"/>
            <a:r>
              <a:rPr kumimoji="0" lang="en-US" dirty="0"/>
              <a:t>Third level</a:t>
            </a:r>
          </a:p>
          <a:p>
            <a:pPr lvl="3" eaLnBrk="1" latinLnBrk="0" hangingPunct="1"/>
            <a:r>
              <a:rPr kumimoji="0" lang="en-US" dirty="0"/>
              <a:t>Fourth level</a:t>
            </a:r>
          </a:p>
          <a:p>
            <a:pPr lvl="4" eaLnBrk="1" latinLnBrk="0" hangingPunct="1"/>
            <a:r>
              <a:rPr kumimoji="0" lang="en-US" dirty="0"/>
              <a:t>Fifth level</a:t>
            </a:r>
          </a:p>
        </p:txBody>
      </p:sp>
      <p:sp>
        <p:nvSpPr>
          <p:cNvPr id="29" name="Straight Connector 28"/>
          <p:cNvSpPr>
            <a:spLocks noChangeShapeType="1"/>
          </p:cNvSpPr>
          <p:nvPr/>
        </p:nvSpPr>
        <p:spPr bwMode="auto">
          <a:xfrm>
            <a:off x="457200" y="1143000"/>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pPr eaLnBrk="1" fontAlgn="auto" hangingPunct="1">
              <a:spcBef>
                <a:spcPts val="0"/>
              </a:spcBef>
              <a:spcAft>
                <a:spcPts val="0"/>
              </a:spcAft>
            </a:pPr>
            <a:endParaRPr lang="en-US">
              <a:solidFill>
                <a:prstClr val="black"/>
              </a:solidFill>
              <a:latin typeface="Gill Sans MT"/>
            </a:endParaRPr>
          </a:p>
        </p:txBody>
      </p:sp>
    </p:spTree>
    <p:extLst>
      <p:ext uri="{BB962C8B-B14F-4D97-AF65-F5344CB8AC3E}">
        <p14:creationId xmlns:p14="http://schemas.microsoft.com/office/powerpoint/2010/main" val="2839655228"/>
      </p:ext>
    </p:extLst>
  </p:cSld>
  <p:clrMap bg1="lt1" tx1="dk1" bg2="lt2" tx2="dk2" accent1="accent1" accent2="accent2" accent3="accent3" accent4="accent4" accent5="accent5" accent6="accent6" hlink="hlink" folHlink="folHlink"/>
  <p:sldLayoutIdLst>
    <p:sldLayoutId id="2147484022" r:id="rId1"/>
    <p:sldLayoutId id="2147484023" r:id="rId2"/>
    <p:sldLayoutId id="2147484024" r:id="rId3"/>
    <p:sldLayoutId id="2147484025" r:id="rId4"/>
    <p:sldLayoutId id="2147484026" r:id="rId5"/>
    <p:sldLayoutId id="2147484027" r:id="rId6"/>
    <p:sldLayoutId id="2147484028" r:id="rId7"/>
    <p:sldLayoutId id="2147484029" r:id="rId8"/>
    <p:sldLayoutId id="2147484030" r:id="rId9"/>
    <p:sldLayoutId id="2147484031" r:id="rId10"/>
    <p:sldLayoutId id="2147484032" r:id="rId11"/>
    <p:sldLayoutId id="2147484033" r:id="rId12"/>
    <p:sldLayoutId id="2147484034" r:id="rId13"/>
    <p:sldLayoutId id="2147484035" r:id="rId14"/>
    <p:sldLayoutId id="2147484036" r:id="rId15"/>
    <p:sldLayoutId id="2147484037" r:id="rId16"/>
    <p:sldLayoutId id="2147484038" r:id="rId17"/>
    <p:sldLayoutId id="2147484039" r:id="rId18"/>
    <p:sldLayoutId id="2147484040" r:id="rId19"/>
    <p:sldLayoutId id="2147484041" r:id="rId20"/>
    <p:sldLayoutId id="2147484042" r:id="rId2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rtl="0" eaLnBrk="1" latinLnBrk="0" hangingPunct="1">
        <a:spcBef>
          <a:spcPct val="0"/>
        </a:spcBef>
        <a:buNone/>
        <a:defRPr kumimoji="0" sz="4400" kern="1200">
          <a:solidFill>
            <a:schemeClr val="bg1"/>
          </a:solidFill>
          <a:latin typeface="Calibri" panose="020F0502020204030204" pitchFamily="34" charset="0"/>
          <a:ea typeface="+mj-ea"/>
          <a:cs typeface="+mj-cs"/>
        </a:defRPr>
      </a:lvl1pPr>
    </p:titleStyle>
    <p:bodyStyle>
      <a:lvl1pPr marL="274320" indent="-274320" algn="l" rtl="0" eaLnBrk="1" latinLnBrk="0" hangingPunct="1">
        <a:spcBef>
          <a:spcPts val="600"/>
        </a:spcBef>
        <a:buClr>
          <a:srgbClr val="86AA2C"/>
        </a:buClr>
        <a:buSzPct val="76000"/>
        <a:buFont typeface="Wingdings 3"/>
        <a:buChar char=""/>
        <a:defRPr kumimoji="0" sz="3200" kern="1200">
          <a:solidFill>
            <a:schemeClr val="tx1"/>
          </a:solidFill>
          <a:latin typeface="Calibri" panose="020F0502020204030204" pitchFamily="34" charset="0"/>
          <a:ea typeface="+mn-ea"/>
          <a:cs typeface="+mn-cs"/>
        </a:defRPr>
      </a:lvl1pPr>
      <a:lvl2pPr marL="548640" indent="-274320" algn="l" rtl="0" eaLnBrk="1" latinLnBrk="0" hangingPunct="1">
        <a:spcBef>
          <a:spcPts val="500"/>
        </a:spcBef>
        <a:buClr>
          <a:srgbClr val="86AA2C"/>
        </a:buClr>
        <a:buSzPct val="76000"/>
        <a:buFont typeface="Wingdings 3"/>
        <a:buChar char=""/>
        <a:defRPr kumimoji="0" sz="2600" kern="1200">
          <a:solidFill>
            <a:schemeClr val="tx1"/>
          </a:solidFill>
          <a:latin typeface="Calibri" panose="020F0502020204030204" pitchFamily="34" charset="0"/>
          <a:ea typeface="+mn-ea"/>
          <a:cs typeface="+mn-cs"/>
        </a:defRPr>
      </a:lvl2pPr>
      <a:lvl3pPr marL="822960" indent="-228600" algn="l" rtl="0" eaLnBrk="1" latinLnBrk="0" hangingPunct="1">
        <a:spcBef>
          <a:spcPts val="500"/>
        </a:spcBef>
        <a:buClr>
          <a:srgbClr val="86AA2C"/>
        </a:buClr>
        <a:buSzPct val="76000"/>
        <a:buFont typeface="Wingdings 3"/>
        <a:buChar char=""/>
        <a:defRPr kumimoji="0" sz="2200" kern="1200">
          <a:solidFill>
            <a:schemeClr val="tx1"/>
          </a:solidFill>
          <a:latin typeface="Calibri" panose="020F0502020204030204" pitchFamily="34" charset="0"/>
          <a:ea typeface="+mn-ea"/>
          <a:cs typeface="+mn-cs"/>
        </a:defRPr>
      </a:lvl3pPr>
      <a:lvl4pPr marL="1097280" indent="-228600" algn="l" rtl="0" eaLnBrk="1" latinLnBrk="0" hangingPunct="1">
        <a:spcBef>
          <a:spcPts val="400"/>
        </a:spcBef>
        <a:buClr>
          <a:srgbClr val="86AA2C"/>
        </a:buClr>
        <a:buSzPct val="70000"/>
        <a:buFont typeface="Wingdings"/>
        <a:buChar char=""/>
        <a:defRPr kumimoji="0" sz="1800" kern="1200">
          <a:solidFill>
            <a:schemeClr val="tx1"/>
          </a:solidFill>
          <a:latin typeface="Calibri" panose="020F0502020204030204" pitchFamily="34" charset="0"/>
          <a:ea typeface="+mn-ea"/>
          <a:cs typeface="+mn-cs"/>
        </a:defRPr>
      </a:lvl4pPr>
      <a:lvl5pPr marL="1371600" indent="-228600" algn="l" rtl="0" eaLnBrk="1" latinLnBrk="0" hangingPunct="1">
        <a:spcBef>
          <a:spcPts val="300"/>
        </a:spcBef>
        <a:buClr>
          <a:srgbClr val="86AA2C"/>
        </a:buClr>
        <a:buSzPct val="70000"/>
        <a:buFont typeface="Wingdings"/>
        <a:buChar char=""/>
        <a:defRPr kumimoji="0" sz="1600" kern="1200">
          <a:solidFill>
            <a:schemeClr val="tx1"/>
          </a:solidFill>
          <a:latin typeface="Calibri" panose="020F0502020204030204" pitchFamily="34" charset="0"/>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457200" y="152400"/>
            <a:ext cx="8229600" cy="990600"/>
          </a:xfrm>
          <a:prstGeom prst="rect">
            <a:avLst/>
          </a:prstGeom>
          <a:solidFill>
            <a:srgbClr val="5E3886"/>
          </a:solidFill>
        </p:spPr>
        <p:txBody>
          <a:bodyPr vert="horz" anchor="b" anchorCtr="0">
            <a:normAutofit/>
          </a:bodyPr>
          <a:lstStyle/>
          <a:p>
            <a:r>
              <a:rPr kumimoji="0" lang="en-US" dirty="0"/>
              <a:t>Click to edit Master title style</a:t>
            </a:r>
          </a:p>
        </p:txBody>
      </p:sp>
      <p:sp>
        <p:nvSpPr>
          <p:cNvPr id="13" name="Text Placeholder 12"/>
          <p:cNvSpPr>
            <a:spLocks noGrp="1"/>
          </p:cNvSpPr>
          <p:nvPr>
            <p:ph type="body" idx="1"/>
          </p:nvPr>
        </p:nvSpPr>
        <p:spPr>
          <a:xfrm>
            <a:off x="457200" y="1219200"/>
            <a:ext cx="8229600" cy="4910328"/>
          </a:xfrm>
          <a:prstGeom prst="rect">
            <a:avLst/>
          </a:prstGeom>
        </p:spPr>
        <p:txBody>
          <a:bodyPr vert="horz">
            <a:normAutofit/>
          </a:bodyPr>
          <a:lstStyle/>
          <a:p>
            <a:pPr lvl="0" eaLnBrk="1" latinLnBrk="0" hangingPunct="1"/>
            <a:r>
              <a:rPr kumimoji="0" lang="en-US" dirty="0"/>
              <a:t>Click to edit Master text styles</a:t>
            </a:r>
          </a:p>
          <a:p>
            <a:pPr lvl="1" eaLnBrk="1" latinLnBrk="0" hangingPunct="1"/>
            <a:r>
              <a:rPr kumimoji="0" lang="en-US" dirty="0"/>
              <a:t>Second level</a:t>
            </a:r>
          </a:p>
          <a:p>
            <a:pPr lvl="2" eaLnBrk="1" latinLnBrk="0" hangingPunct="1"/>
            <a:r>
              <a:rPr kumimoji="0" lang="en-US" dirty="0"/>
              <a:t>Third level</a:t>
            </a:r>
          </a:p>
          <a:p>
            <a:pPr lvl="3" eaLnBrk="1" latinLnBrk="0" hangingPunct="1"/>
            <a:r>
              <a:rPr kumimoji="0" lang="en-US" dirty="0"/>
              <a:t>Fourth level</a:t>
            </a:r>
          </a:p>
          <a:p>
            <a:pPr lvl="4" eaLnBrk="1" latinLnBrk="0" hangingPunct="1"/>
            <a:r>
              <a:rPr kumimoji="0" lang="en-US" dirty="0"/>
              <a:t>Fifth level</a:t>
            </a:r>
          </a:p>
        </p:txBody>
      </p:sp>
      <p:sp>
        <p:nvSpPr>
          <p:cNvPr id="29" name="Straight Connector 28"/>
          <p:cNvSpPr>
            <a:spLocks noChangeShapeType="1"/>
          </p:cNvSpPr>
          <p:nvPr/>
        </p:nvSpPr>
        <p:spPr bwMode="auto">
          <a:xfrm>
            <a:off x="457200" y="1143000"/>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68580" tIns="34290" rIns="68580" bIns="34290" anchor="t" compatLnSpc="1"/>
          <a:lstStyle/>
          <a:p>
            <a:endParaRPr kumimoji="0" lang="en-US" sz="1350"/>
          </a:p>
        </p:txBody>
      </p:sp>
    </p:spTree>
    <p:extLst>
      <p:ext uri="{BB962C8B-B14F-4D97-AF65-F5344CB8AC3E}">
        <p14:creationId xmlns:p14="http://schemas.microsoft.com/office/powerpoint/2010/main" val="1979854092"/>
      </p:ext>
    </p:extLst>
  </p:cSld>
  <p:clrMap bg1="lt1" tx1="dk1" bg2="lt2" tx2="dk2" accent1="accent1" accent2="accent2" accent3="accent3" accent4="accent4" accent5="accent5" accent6="accent6" hlink="hlink" folHlink="folHlink"/>
  <p:sldLayoutIdLst>
    <p:sldLayoutId id="2147484045" r:id="rId1"/>
    <p:sldLayoutId id="2147484046" r:id="rId2"/>
    <p:sldLayoutId id="2147484047" r:id="rId3"/>
    <p:sldLayoutId id="2147484048" r:id="rId4"/>
    <p:sldLayoutId id="2147484049" r:id="rId5"/>
    <p:sldLayoutId id="2147484050" r:id="rId6"/>
    <p:sldLayoutId id="2147484051" r:id="rId7"/>
    <p:sldLayoutId id="2147484052" r:id="rId8"/>
    <p:sldLayoutId id="2147484053" r:id="rId9"/>
    <p:sldLayoutId id="2147484054" r:id="rId10"/>
    <p:sldLayoutId id="2147484055" r:id="rId11"/>
    <p:sldLayoutId id="2147484056" r:id="rId12"/>
    <p:sldLayoutId id="2147484057" r:id="rId13"/>
    <p:sldLayoutId id="2147484058" r:id="rId14"/>
    <p:sldLayoutId id="2147484059" r:id="rId15"/>
    <p:sldLayoutId id="2147484060" r:id="rId16"/>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rtl="0" eaLnBrk="1" latinLnBrk="0" hangingPunct="1">
        <a:spcBef>
          <a:spcPct val="0"/>
        </a:spcBef>
        <a:buNone/>
        <a:defRPr kumimoji="0" sz="4400" kern="1200">
          <a:solidFill>
            <a:schemeClr val="bg1"/>
          </a:solidFill>
          <a:latin typeface="Calibri" panose="020F0502020204030204" pitchFamily="34" charset="0"/>
          <a:ea typeface="+mj-ea"/>
          <a:cs typeface="+mj-cs"/>
        </a:defRPr>
      </a:lvl1pPr>
    </p:titleStyle>
    <p:bodyStyle>
      <a:lvl1pPr marL="205735" indent="-205735" algn="l" rtl="0" eaLnBrk="1" latinLnBrk="0" hangingPunct="1">
        <a:spcBef>
          <a:spcPts val="450"/>
        </a:spcBef>
        <a:buClr>
          <a:srgbClr val="86AA2C"/>
        </a:buClr>
        <a:buSzPct val="76000"/>
        <a:buFont typeface="Wingdings 3"/>
        <a:buChar char=""/>
        <a:defRPr kumimoji="0" sz="4000" kern="1200">
          <a:solidFill>
            <a:schemeClr val="tx1"/>
          </a:solidFill>
          <a:latin typeface="Calibri" panose="020F0502020204030204" pitchFamily="34" charset="0"/>
          <a:ea typeface="+mn-ea"/>
          <a:cs typeface="+mn-cs"/>
        </a:defRPr>
      </a:lvl1pPr>
      <a:lvl2pPr marL="411470" indent="-205735" algn="l" rtl="0" eaLnBrk="1" latinLnBrk="0" hangingPunct="1">
        <a:spcBef>
          <a:spcPts val="375"/>
        </a:spcBef>
        <a:buClr>
          <a:srgbClr val="86AA2C"/>
        </a:buClr>
        <a:buSzPct val="76000"/>
        <a:buFont typeface="Wingdings 3"/>
        <a:buChar char=""/>
        <a:defRPr kumimoji="0" sz="3200" kern="1200">
          <a:solidFill>
            <a:schemeClr val="tx1"/>
          </a:solidFill>
          <a:latin typeface="Calibri" panose="020F0502020204030204" pitchFamily="34" charset="0"/>
          <a:ea typeface="+mn-ea"/>
          <a:cs typeface="+mn-cs"/>
        </a:defRPr>
      </a:lvl2pPr>
      <a:lvl3pPr marL="617204" indent="-171446" algn="l" rtl="0" eaLnBrk="1" latinLnBrk="0" hangingPunct="1">
        <a:spcBef>
          <a:spcPts val="375"/>
        </a:spcBef>
        <a:buClr>
          <a:srgbClr val="86AA2C"/>
        </a:buClr>
        <a:buSzPct val="76000"/>
        <a:buFont typeface="Wingdings 3"/>
        <a:buChar char=""/>
        <a:defRPr kumimoji="0" sz="2800" kern="1200">
          <a:solidFill>
            <a:schemeClr val="tx1"/>
          </a:solidFill>
          <a:latin typeface="Calibri" panose="020F0502020204030204" pitchFamily="34" charset="0"/>
          <a:ea typeface="+mn-ea"/>
          <a:cs typeface="+mn-cs"/>
        </a:defRPr>
      </a:lvl3pPr>
      <a:lvl4pPr marL="822940" indent="-171446" algn="l" rtl="0" eaLnBrk="1" latinLnBrk="0" hangingPunct="1">
        <a:spcBef>
          <a:spcPts val="300"/>
        </a:spcBef>
        <a:buClr>
          <a:srgbClr val="86AA2C"/>
        </a:buClr>
        <a:buSzPct val="70000"/>
        <a:buFont typeface="Wingdings"/>
        <a:buChar char=""/>
        <a:defRPr kumimoji="0" sz="2000" kern="1200">
          <a:solidFill>
            <a:schemeClr val="tx1"/>
          </a:solidFill>
          <a:latin typeface="Calibri" panose="020F0502020204030204" pitchFamily="34" charset="0"/>
          <a:ea typeface="+mn-ea"/>
          <a:cs typeface="+mn-cs"/>
        </a:defRPr>
      </a:lvl4pPr>
      <a:lvl5pPr marL="1028675" indent="-171446" algn="l" rtl="0" eaLnBrk="1" latinLnBrk="0" hangingPunct="1">
        <a:spcBef>
          <a:spcPts val="225"/>
        </a:spcBef>
        <a:buClr>
          <a:srgbClr val="86AA2C"/>
        </a:buClr>
        <a:buSzPct val="70000"/>
        <a:buFont typeface="Wingdings"/>
        <a:buChar char=""/>
        <a:defRPr kumimoji="0" sz="2000" kern="1200">
          <a:solidFill>
            <a:schemeClr val="tx1"/>
          </a:solidFill>
          <a:latin typeface="Calibri" panose="020F0502020204030204" pitchFamily="34" charset="0"/>
          <a:ea typeface="+mn-ea"/>
          <a:cs typeface="+mn-cs"/>
        </a:defRPr>
      </a:lvl5pPr>
      <a:lvl6pPr marL="1234409" indent="-137156" algn="l" rtl="0" eaLnBrk="1" latinLnBrk="0" hangingPunct="1">
        <a:spcBef>
          <a:spcPts val="225"/>
        </a:spcBef>
        <a:buClr>
          <a:srgbClr val="9FB8CD">
            <a:shade val="75000"/>
          </a:srgbClr>
        </a:buClr>
        <a:buSzPct val="75000"/>
        <a:buFont typeface="Wingdings 3"/>
        <a:buChar char=""/>
        <a:defRPr kumimoji="0" lang="en-US" sz="1200" kern="1200" smtClean="0">
          <a:solidFill>
            <a:schemeClr val="tx1"/>
          </a:solidFill>
          <a:latin typeface="+mn-lt"/>
          <a:ea typeface="+mn-ea"/>
          <a:cs typeface="+mn-cs"/>
        </a:defRPr>
      </a:lvl6pPr>
      <a:lvl7pPr marL="1371566" indent="-137156" algn="l" rtl="0" eaLnBrk="1" latinLnBrk="0" hangingPunct="1">
        <a:spcBef>
          <a:spcPts val="225"/>
        </a:spcBef>
        <a:buClr>
          <a:srgbClr val="727CA3">
            <a:shade val="75000"/>
          </a:srgbClr>
        </a:buClr>
        <a:buSzPct val="75000"/>
        <a:buFont typeface="Wingdings 3"/>
        <a:buChar char=""/>
        <a:defRPr kumimoji="0" lang="en-US" sz="1050" kern="1200" smtClean="0">
          <a:solidFill>
            <a:schemeClr val="tx1"/>
          </a:solidFill>
          <a:latin typeface="+mn-lt"/>
          <a:ea typeface="+mn-ea"/>
          <a:cs typeface="+mn-cs"/>
        </a:defRPr>
      </a:lvl7pPr>
      <a:lvl8pPr marL="1508723" indent="-137156" algn="l" rtl="0" eaLnBrk="1" latinLnBrk="0" hangingPunct="1">
        <a:spcBef>
          <a:spcPts val="225"/>
        </a:spcBef>
        <a:buClr>
          <a:prstClr val="white">
            <a:shade val="50000"/>
          </a:prstClr>
        </a:buClr>
        <a:buSzPct val="75000"/>
        <a:buFont typeface="Wingdings 3"/>
        <a:buChar char=""/>
        <a:defRPr kumimoji="0" lang="en-US" sz="1050" kern="1200" smtClean="0">
          <a:solidFill>
            <a:schemeClr val="tx1"/>
          </a:solidFill>
          <a:latin typeface="+mn-lt"/>
          <a:ea typeface="+mn-ea"/>
          <a:cs typeface="+mn-cs"/>
        </a:defRPr>
      </a:lvl8pPr>
      <a:lvl9pPr marL="1645879" indent="-137156" algn="l" rtl="0" eaLnBrk="1" latinLnBrk="0" hangingPunct="1">
        <a:spcBef>
          <a:spcPts val="225"/>
        </a:spcBef>
        <a:buClr>
          <a:srgbClr val="9FB8CD"/>
        </a:buClr>
        <a:buSzPct val="75000"/>
        <a:buFont typeface="Wingdings 3"/>
        <a:buChar char=""/>
        <a:defRPr kumimoji="0" lang="en-US" sz="900" kern="1200" smtClean="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342892" algn="l" rtl="0" eaLnBrk="1" latinLnBrk="0" hangingPunct="1">
        <a:defRPr kumimoji="0" kern="1200">
          <a:solidFill>
            <a:schemeClr val="tx1"/>
          </a:solidFill>
          <a:latin typeface="+mn-lt"/>
          <a:ea typeface="+mn-ea"/>
          <a:cs typeface="+mn-cs"/>
        </a:defRPr>
      </a:lvl2pPr>
      <a:lvl3pPr marL="685783" algn="l" rtl="0" eaLnBrk="1" latinLnBrk="0" hangingPunct="1">
        <a:defRPr kumimoji="0" kern="1200">
          <a:solidFill>
            <a:schemeClr val="tx1"/>
          </a:solidFill>
          <a:latin typeface="+mn-lt"/>
          <a:ea typeface="+mn-ea"/>
          <a:cs typeface="+mn-cs"/>
        </a:defRPr>
      </a:lvl3pPr>
      <a:lvl4pPr marL="1028675" algn="l" rtl="0" eaLnBrk="1" latinLnBrk="0" hangingPunct="1">
        <a:defRPr kumimoji="0" kern="1200">
          <a:solidFill>
            <a:schemeClr val="tx1"/>
          </a:solidFill>
          <a:latin typeface="+mn-lt"/>
          <a:ea typeface="+mn-ea"/>
          <a:cs typeface="+mn-cs"/>
        </a:defRPr>
      </a:lvl4pPr>
      <a:lvl5pPr marL="1371566" algn="l" rtl="0" eaLnBrk="1" latinLnBrk="0" hangingPunct="1">
        <a:defRPr kumimoji="0" kern="1200">
          <a:solidFill>
            <a:schemeClr val="tx1"/>
          </a:solidFill>
          <a:latin typeface="+mn-lt"/>
          <a:ea typeface="+mn-ea"/>
          <a:cs typeface="+mn-cs"/>
        </a:defRPr>
      </a:lvl5pPr>
      <a:lvl6pPr marL="1714457" algn="l" rtl="0" eaLnBrk="1" latinLnBrk="0" hangingPunct="1">
        <a:defRPr kumimoji="0" kern="1200">
          <a:solidFill>
            <a:schemeClr val="tx1"/>
          </a:solidFill>
          <a:latin typeface="+mn-lt"/>
          <a:ea typeface="+mn-ea"/>
          <a:cs typeface="+mn-cs"/>
        </a:defRPr>
      </a:lvl6pPr>
      <a:lvl7pPr marL="2057348" algn="l" rtl="0" eaLnBrk="1" latinLnBrk="0" hangingPunct="1">
        <a:defRPr kumimoji="0" kern="1200">
          <a:solidFill>
            <a:schemeClr val="tx1"/>
          </a:solidFill>
          <a:latin typeface="+mn-lt"/>
          <a:ea typeface="+mn-ea"/>
          <a:cs typeface="+mn-cs"/>
        </a:defRPr>
      </a:lvl7pPr>
      <a:lvl8pPr marL="2400240" algn="l" rtl="0" eaLnBrk="1" latinLnBrk="0" hangingPunct="1">
        <a:defRPr kumimoji="0" kern="1200">
          <a:solidFill>
            <a:schemeClr val="tx1"/>
          </a:solidFill>
          <a:latin typeface="+mn-lt"/>
          <a:ea typeface="+mn-ea"/>
          <a:cs typeface="+mn-cs"/>
        </a:defRPr>
      </a:lvl8pPr>
      <a:lvl9pPr marL="2743132"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 Id="rId4" Type="http://schemas.openxmlformats.org/officeDocument/2006/relationships/image" Target="../media/image16.png"/></Relationships>
</file>

<file path=ppt/slides/_rels/slide10.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4.xml"/></Relationships>
</file>

<file path=ppt/slides/_rels/slide100.xml.rels><?xml version="1.0" encoding="UTF-8" standalone="yes"?>
<Relationships xmlns="http://schemas.openxmlformats.org/package/2006/relationships"><Relationship Id="rId3" Type="http://schemas.openxmlformats.org/officeDocument/2006/relationships/image" Target="../media/image146.png"/><Relationship Id="rId2" Type="http://schemas.openxmlformats.org/officeDocument/2006/relationships/notesSlide" Target="../notesSlides/notesSlide63.xml"/><Relationship Id="rId1" Type="http://schemas.openxmlformats.org/officeDocument/2006/relationships/slideLayout" Target="../slideLayouts/slideLayout17.xml"/><Relationship Id="rId4" Type="http://schemas.openxmlformats.org/officeDocument/2006/relationships/hyperlink" Target="https://www.kff.org/health-costs/poll-finding/kff-health-tracking-poll-may-2024-the-publics-use-and-views-of-glp-1-drugs/" TargetMode="External"/></Relationships>
</file>

<file path=ppt/slides/_rels/slide101.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17.xml"/></Relationships>
</file>

<file path=ppt/slides/_rels/slide102.xml.rels><?xml version="1.0" encoding="UTF-8" standalone="yes"?>
<Relationships xmlns="http://schemas.openxmlformats.org/package/2006/relationships"><Relationship Id="rId3" Type="http://schemas.openxmlformats.org/officeDocument/2006/relationships/notesSlide" Target="../notesSlides/notesSlide65.xml"/><Relationship Id="rId2" Type="http://schemas.openxmlformats.org/officeDocument/2006/relationships/slideLayout" Target="../slideLayouts/slideLayout17.xml"/><Relationship Id="rId1" Type="http://schemas.openxmlformats.org/officeDocument/2006/relationships/tags" Target="../tags/tag42.xml"/><Relationship Id="rId5" Type="http://schemas.openxmlformats.org/officeDocument/2006/relationships/image" Target="../media/image147.png"/><Relationship Id="rId4" Type="http://schemas.microsoft.com/office/2018/10/relationships/comments" Target="../comments/modernComment_B60_FC8447AA.xml"/></Relationships>
</file>

<file path=ppt/slides/_rels/slide103.xml.rels><?xml version="1.0" encoding="UTF-8" standalone="yes"?>
<Relationships xmlns="http://schemas.openxmlformats.org/package/2006/relationships"><Relationship Id="rId2" Type="http://schemas.openxmlformats.org/officeDocument/2006/relationships/image" Target="../media/image148.png"/><Relationship Id="rId1" Type="http://schemas.openxmlformats.org/officeDocument/2006/relationships/slideLayout" Target="../slideLayouts/slideLayout17.xml"/></Relationships>
</file>

<file path=ppt/slides/_rels/slide104.xml.rels><?xml version="1.0" encoding="UTF-8" standalone="yes"?>
<Relationships xmlns="http://schemas.openxmlformats.org/package/2006/relationships"><Relationship Id="rId3" Type="http://schemas.openxmlformats.org/officeDocument/2006/relationships/image" Target="../media/image149.png"/><Relationship Id="rId2" Type="http://schemas.openxmlformats.org/officeDocument/2006/relationships/notesSlide" Target="../notesSlides/notesSlide66.xml"/><Relationship Id="rId1" Type="http://schemas.openxmlformats.org/officeDocument/2006/relationships/slideLayout" Target="../slideLayouts/slideLayout17.xml"/></Relationships>
</file>

<file path=ppt/slides/_rels/slide105.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17.xml"/></Relationships>
</file>

<file path=ppt/slides/_rels/slide106.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17.xml"/></Relationships>
</file>

<file path=ppt/slides/_rels/slide107.xml.rels><?xml version="1.0" encoding="UTF-8" standalone="yes"?>
<Relationships xmlns="http://schemas.openxmlformats.org/package/2006/relationships"><Relationship Id="rId3" Type="http://schemas.openxmlformats.org/officeDocument/2006/relationships/image" Target="../media/image150.png"/><Relationship Id="rId2" Type="http://schemas.openxmlformats.org/officeDocument/2006/relationships/notesSlide" Target="../notesSlides/notesSlide69.xml"/><Relationship Id="rId1" Type="http://schemas.openxmlformats.org/officeDocument/2006/relationships/slideLayout" Target="../slideLayouts/slideLayout17.xml"/><Relationship Id="rId4" Type="http://schemas.openxmlformats.org/officeDocument/2006/relationships/image" Target="../media/image151.png"/></Relationships>
</file>

<file path=ppt/slides/_rels/slide108.xml.rels><?xml version="1.0" encoding="UTF-8" standalone="yes"?>
<Relationships xmlns="http://schemas.openxmlformats.org/package/2006/relationships"><Relationship Id="rId3" Type="http://schemas.openxmlformats.org/officeDocument/2006/relationships/image" Target="../media/image152.png"/><Relationship Id="rId2" Type="http://schemas.openxmlformats.org/officeDocument/2006/relationships/notesSlide" Target="../notesSlides/notesSlide70.xml"/><Relationship Id="rId1" Type="http://schemas.openxmlformats.org/officeDocument/2006/relationships/slideLayout" Target="../slideLayouts/slideLayout17.xml"/></Relationships>
</file>

<file path=ppt/slides/_rels/slide109.xml.rels><?xml version="1.0" encoding="UTF-8" standalone="yes"?>
<Relationships xmlns="http://schemas.openxmlformats.org/package/2006/relationships"><Relationship Id="rId3" Type="http://schemas.openxmlformats.org/officeDocument/2006/relationships/image" Target="../media/image153.png"/><Relationship Id="rId2" Type="http://schemas.openxmlformats.org/officeDocument/2006/relationships/notesSlide" Target="../notesSlides/notesSlide71.xml"/><Relationship Id="rId1" Type="http://schemas.openxmlformats.org/officeDocument/2006/relationships/slideLayout" Target="../slideLayouts/slideLayout17.xml"/></Relationships>
</file>

<file path=ppt/slides/_rels/slide11.xml.rels><?xml version="1.0" encoding="UTF-8" standalone="yes"?>
<Relationships xmlns="http://schemas.openxmlformats.org/package/2006/relationships"><Relationship Id="rId3" Type="http://schemas.openxmlformats.org/officeDocument/2006/relationships/image" Target="../media/image38.jpg"/><Relationship Id="rId2" Type="http://schemas.openxmlformats.org/officeDocument/2006/relationships/notesSlide" Target="../notesSlides/notesSlide5.xml"/><Relationship Id="rId1" Type="http://schemas.openxmlformats.org/officeDocument/2006/relationships/slideLayout" Target="../slideLayouts/slideLayout4.xml"/><Relationship Id="rId4" Type="http://schemas.openxmlformats.org/officeDocument/2006/relationships/image" Target="../media/image39.png"/></Relationships>
</file>

<file path=ppt/slides/_rels/slide110.xml.rels><?xml version="1.0" encoding="UTF-8" standalone="yes"?>
<Relationships xmlns="http://schemas.openxmlformats.org/package/2006/relationships"><Relationship Id="rId3" Type="http://schemas.openxmlformats.org/officeDocument/2006/relationships/notesSlide" Target="../notesSlides/notesSlide72.xml"/><Relationship Id="rId2" Type="http://schemas.openxmlformats.org/officeDocument/2006/relationships/slideLayout" Target="../slideLayouts/slideLayout17.xml"/><Relationship Id="rId1" Type="http://schemas.openxmlformats.org/officeDocument/2006/relationships/tags" Target="../tags/tag43.xml"/><Relationship Id="rId5" Type="http://schemas.openxmlformats.org/officeDocument/2006/relationships/image" Target="../media/image154.png"/><Relationship Id="rId4" Type="http://schemas.microsoft.com/office/2018/10/relationships/comments" Target="../comments/modernComment_3C9_8401D6A4.xml"/></Relationships>
</file>

<file path=ppt/slides/_rels/slide111.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17.xml"/></Relationships>
</file>

<file path=ppt/slides/_rels/slide112.xml.rels><?xml version="1.0" encoding="UTF-8" standalone="yes"?>
<Relationships xmlns="http://schemas.openxmlformats.org/package/2006/relationships"><Relationship Id="rId3" Type="http://schemas.microsoft.com/office/2018/10/relationships/comments" Target="../comments/modernComment_7FFFE5DE_1C917AC6.xml"/><Relationship Id="rId2" Type="http://schemas.openxmlformats.org/officeDocument/2006/relationships/notesSlide" Target="../notesSlides/notesSlide74.xml"/><Relationship Id="rId1" Type="http://schemas.openxmlformats.org/officeDocument/2006/relationships/slideLayout" Target="../slideLayouts/slideLayout17.xml"/></Relationships>
</file>

<file path=ppt/slides/_rels/slide113.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17.xml"/></Relationships>
</file>

<file path=ppt/slides/_rels/slide114.xml.rels><?xml version="1.0" encoding="UTF-8" standalone="yes"?>
<Relationships xmlns="http://schemas.openxmlformats.org/package/2006/relationships"><Relationship Id="rId3" Type="http://schemas.microsoft.com/office/2018/10/relationships/comments" Target="../comments/modernComment_7FE4E60F_87F629D3.xml"/><Relationship Id="rId2" Type="http://schemas.openxmlformats.org/officeDocument/2006/relationships/notesSlide" Target="../notesSlides/notesSlide76.xml"/><Relationship Id="rId1" Type="http://schemas.openxmlformats.org/officeDocument/2006/relationships/slideLayout" Target="../slideLayouts/slideLayout17.xml"/><Relationship Id="rId4" Type="http://schemas.openxmlformats.org/officeDocument/2006/relationships/image" Target="../media/image155.png"/></Relationships>
</file>

<file path=ppt/slides/_rels/slide115.xml.rels><?xml version="1.0" encoding="UTF-8" standalone="yes"?>
<Relationships xmlns="http://schemas.openxmlformats.org/package/2006/relationships"><Relationship Id="rId3" Type="http://schemas.microsoft.com/office/2018/10/relationships/comments" Target="../comments/modernComment_1D8_17B041C7.xml"/><Relationship Id="rId2" Type="http://schemas.openxmlformats.org/officeDocument/2006/relationships/notesSlide" Target="../notesSlides/notesSlide77.xml"/><Relationship Id="rId1" Type="http://schemas.openxmlformats.org/officeDocument/2006/relationships/slideLayout" Target="../slideLayouts/slideLayout17.xml"/><Relationship Id="rId4" Type="http://schemas.openxmlformats.org/officeDocument/2006/relationships/image" Target="../media/image155.png"/></Relationships>
</file>

<file path=ppt/slides/_rels/slide116.xml.rels><?xml version="1.0" encoding="UTF-8" standalone="yes"?>
<Relationships xmlns="http://schemas.openxmlformats.org/package/2006/relationships"><Relationship Id="rId3" Type="http://schemas.openxmlformats.org/officeDocument/2006/relationships/image" Target="../media/image156.png"/><Relationship Id="rId2" Type="http://schemas.openxmlformats.org/officeDocument/2006/relationships/notesSlide" Target="../notesSlides/notesSlide78.xml"/><Relationship Id="rId1" Type="http://schemas.openxmlformats.org/officeDocument/2006/relationships/slideLayout" Target="../slideLayouts/slideLayout17.xml"/></Relationships>
</file>

<file path=ppt/slides/_rels/slide117.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9.xml"/></Relationships>
</file>

<file path=ppt/slides/_rels/slide118.xml.rels><?xml version="1.0" encoding="UTF-8" standalone="yes"?>
<Relationships xmlns="http://schemas.openxmlformats.org/package/2006/relationships"><Relationship Id="rId8" Type="http://schemas.openxmlformats.org/officeDocument/2006/relationships/image" Target="../media/image1310.png"/><Relationship Id="rId3" Type="http://schemas.openxmlformats.org/officeDocument/2006/relationships/notesSlide" Target="../notesSlides/notesSlide79.xml"/><Relationship Id="rId2" Type="http://schemas.openxmlformats.org/officeDocument/2006/relationships/slideLayout" Target="../slideLayouts/slideLayout17.xml"/><Relationship Id="rId1" Type="http://schemas.openxmlformats.org/officeDocument/2006/relationships/tags" Target="../tags/tag44.xml"/><Relationship Id="rId6" Type="http://schemas.openxmlformats.org/officeDocument/2006/relationships/customXml" Target="../ink/ink2.xml"/><Relationship Id="rId5" Type="http://schemas.openxmlformats.org/officeDocument/2006/relationships/image" Target="../media/image1660.png"/><Relationship Id="rId4" Type="http://schemas.openxmlformats.org/officeDocument/2006/relationships/customXml" Target="../ink/ink1.xml"/></Relationships>
</file>

<file path=ppt/slides/_rels/slide119.xml.rels><?xml version="1.0" encoding="UTF-8" standalone="yes"?>
<Relationships xmlns="http://schemas.openxmlformats.org/package/2006/relationships"><Relationship Id="rId8" Type="http://schemas.openxmlformats.org/officeDocument/2006/relationships/image" Target="../media/image1310.png"/><Relationship Id="rId3" Type="http://schemas.openxmlformats.org/officeDocument/2006/relationships/notesSlide" Target="../notesSlides/notesSlide80.xml"/><Relationship Id="rId7" Type="http://schemas.openxmlformats.org/officeDocument/2006/relationships/customXml" Target="../ink/ink4.xml"/><Relationship Id="rId2" Type="http://schemas.openxmlformats.org/officeDocument/2006/relationships/slideLayout" Target="../slideLayouts/slideLayout17.xml"/><Relationship Id="rId1" Type="http://schemas.openxmlformats.org/officeDocument/2006/relationships/tags" Target="../tags/tag45.xml"/><Relationship Id="rId6" Type="http://schemas.openxmlformats.org/officeDocument/2006/relationships/image" Target="../media/image1660.png"/><Relationship Id="rId5" Type="http://schemas.openxmlformats.org/officeDocument/2006/relationships/customXml" Target="../ink/ink3.xml"/><Relationship Id="rId4" Type="http://schemas.microsoft.com/office/2018/10/relationships/comments" Target="../comments/modernComment_7FFFE6E3_CA5DCE8D.xml"/></Relationships>
</file>

<file path=ppt/slides/_rels/slide12.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0.jpeg"/><Relationship Id="rId1" Type="http://schemas.openxmlformats.org/officeDocument/2006/relationships/slideLayout" Target="../slideLayouts/slideLayout4.xml"/></Relationships>
</file>

<file path=ppt/slides/_rels/slide120.xml.rels><?xml version="1.0" encoding="UTF-8" standalone="yes"?>
<Relationships xmlns="http://schemas.openxmlformats.org/package/2006/relationships"><Relationship Id="rId3" Type="http://schemas.openxmlformats.org/officeDocument/2006/relationships/image" Target="../media/image157.png"/><Relationship Id="rId2" Type="http://schemas.openxmlformats.org/officeDocument/2006/relationships/notesSlide" Target="../notesSlides/notesSlide81.xml"/><Relationship Id="rId1" Type="http://schemas.openxmlformats.org/officeDocument/2006/relationships/slideLayout" Target="../slideLayouts/slideLayout17.xml"/></Relationships>
</file>

<file path=ppt/slides/_rels/slide121.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105.xml"/></Relationships>
</file>

<file path=ppt/slides/_rels/slide122.xml.rels><?xml version="1.0" encoding="UTF-8" standalone="yes"?>
<Relationships xmlns="http://schemas.openxmlformats.org/package/2006/relationships"><Relationship Id="rId3" Type="http://schemas.microsoft.com/office/2018/10/relationships/comments" Target="../comments/modernComment_7FFFE6E4_8CB4A26F.xml"/><Relationship Id="rId2" Type="http://schemas.openxmlformats.org/officeDocument/2006/relationships/notesSlide" Target="../notesSlides/notesSlide83.xml"/><Relationship Id="rId1" Type="http://schemas.openxmlformats.org/officeDocument/2006/relationships/slideLayout" Target="../slideLayouts/slideLayout108.xml"/><Relationship Id="rId5" Type="http://schemas.openxmlformats.org/officeDocument/2006/relationships/image" Target="../media/image159.png"/><Relationship Id="rId4" Type="http://schemas.openxmlformats.org/officeDocument/2006/relationships/image" Target="../media/image158.png"/></Relationships>
</file>

<file path=ppt/slides/_rels/slide123.xml.rels><?xml version="1.0" encoding="UTF-8" standalone="yes"?>
<Relationships xmlns="http://schemas.openxmlformats.org/package/2006/relationships"><Relationship Id="rId3" Type="http://schemas.microsoft.com/office/2018/10/relationships/comments" Target="../comments/modernComment_7FFFE6E5_C973C161.xml"/><Relationship Id="rId2" Type="http://schemas.openxmlformats.org/officeDocument/2006/relationships/notesSlide" Target="../notesSlides/notesSlide84.xml"/><Relationship Id="rId1" Type="http://schemas.openxmlformats.org/officeDocument/2006/relationships/slideLayout" Target="../slideLayouts/slideLayout104.xml"/><Relationship Id="rId4" Type="http://schemas.openxmlformats.org/officeDocument/2006/relationships/image" Target="../media/image160.png"/></Relationships>
</file>

<file path=ppt/slides/_rels/slide124.xml.rels><?xml version="1.0" encoding="UTF-8" standalone="yes"?>
<Relationships xmlns="http://schemas.openxmlformats.org/package/2006/relationships"><Relationship Id="rId3" Type="http://schemas.microsoft.com/office/2018/10/relationships/comments" Target="../comments/modernComment_7FFFE6E6_6C5F516A.xml"/><Relationship Id="rId2" Type="http://schemas.openxmlformats.org/officeDocument/2006/relationships/notesSlide" Target="../notesSlides/notesSlide85.xml"/><Relationship Id="rId1" Type="http://schemas.openxmlformats.org/officeDocument/2006/relationships/slideLayout" Target="../slideLayouts/slideLayout104.xml"/><Relationship Id="rId4" Type="http://schemas.openxmlformats.org/officeDocument/2006/relationships/image" Target="../media/image161.png"/></Relationships>
</file>

<file path=ppt/slides/_rels/slide125.xml.rels><?xml version="1.0" encoding="UTF-8" standalone="yes"?>
<Relationships xmlns="http://schemas.openxmlformats.org/package/2006/relationships"><Relationship Id="rId2" Type="http://schemas.openxmlformats.org/officeDocument/2006/relationships/notesSlide" Target="../notesSlides/notesSlide86.xml"/><Relationship Id="rId1" Type="http://schemas.openxmlformats.org/officeDocument/2006/relationships/slideLayout" Target="../slideLayouts/slideLayout104.xml"/></Relationships>
</file>

<file path=ppt/slides/_rels/slide126.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12.xml"/></Relationships>
</file>

<file path=ppt/slides/_rels/slide127.xml.rels><?xml version="1.0" encoding="UTF-8" standalone="yes"?>
<Relationships xmlns="http://schemas.openxmlformats.org/package/2006/relationships"><Relationship Id="rId3" Type="http://schemas.openxmlformats.org/officeDocument/2006/relationships/image" Target="../media/image162.png"/><Relationship Id="rId2" Type="http://schemas.openxmlformats.org/officeDocument/2006/relationships/slideLayout" Target="../slideLayouts/slideLayout2.xml"/><Relationship Id="rId1" Type="http://schemas.openxmlformats.org/officeDocument/2006/relationships/tags" Target="../tags/tag46.xml"/><Relationship Id="rId4" Type="http://schemas.openxmlformats.org/officeDocument/2006/relationships/image" Target="../media/image163.png"/></Relationships>
</file>

<file path=ppt/slides/_rels/slide128.xml.rels><?xml version="1.0" encoding="UTF-8" standalone="yes"?>
<Relationships xmlns="http://schemas.openxmlformats.org/package/2006/relationships"><Relationship Id="rId3" Type="http://schemas.openxmlformats.org/officeDocument/2006/relationships/image" Target="../media/image164.png"/><Relationship Id="rId2" Type="http://schemas.microsoft.com/office/2018/10/relationships/comments" Target="../comments/modernComment_7FFFE6D8_E2896A17.xml"/><Relationship Id="rId1" Type="http://schemas.openxmlformats.org/officeDocument/2006/relationships/slideLayout" Target="../slideLayouts/slideLayout2.xml"/><Relationship Id="rId4" Type="http://schemas.openxmlformats.org/officeDocument/2006/relationships/image" Target="../media/image163.png"/></Relationships>
</file>

<file path=ppt/slides/_rels/slide129.xml.rels><?xml version="1.0" encoding="UTF-8" standalone="yes"?>
<Relationships xmlns="http://schemas.openxmlformats.org/package/2006/relationships"><Relationship Id="rId3" Type="http://schemas.openxmlformats.org/officeDocument/2006/relationships/diagramLayout" Target="../diagrams/layout3.xml"/><Relationship Id="rId7" Type="http://schemas.openxmlformats.org/officeDocument/2006/relationships/image" Target="../media/image165.png"/><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3.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8.xml"/></Relationships>
</file>

<file path=ppt/slides/_rels/slide130.xml.rels><?xml version="1.0" encoding="UTF-8" standalone="yes"?>
<Relationships xmlns="http://schemas.openxmlformats.org/package/2006/relationships"><Relationship Id="rId3" Type="http://schemas.openxmlformats.org/officeDocument/2006/relationships/image" Target="../media/image166.png"/><Relationship Id="rId2" Type="http://schemas.microsoft.com/office/2018/10/relationships/comments" Target="../comments/modernComment_7FFFE6DA_1F0A03A4.xml"/><Relationship Id="rId1" Type="http://schemas.openxmlformats.org/officeDocument/2006/relationships/slideLayout" Target="../slideLayouts/slideLayout2.xml"/><Relationship Id="rId6" Type="http://schemas.openxmlformats.org/officeDocument/2006/relationships/image" Target="../media/image165.png"/><Relationship Id="rId5" Type="http://schemas.openxmlformats.org/officeDocument/2006/relationships/image" Target="../media/image168.png"/><Relationship Id="rId4" Type="http://schemas.openxmlformats.org/officeDocument/2006/relationships/image" Target="../media/image167.png"/></Relationships>
</file>

<file path=ppt/slides/_rels/slide131.xml.rels><?xml version="1.0" encoding="UTF-8" standalone="yes"?>
<Relationships xmlns="http://schemas.openxmlformats.org/package/2006/relationships"><Relationship Id="rId3" Type="http://schemas.openxmlformats.org/officeDocument/2006/relationships/image" Target="../media/image165.png"/><Relationship Id="rId2" Type="http://schemas.openxmlformats.org/officeDocument/2006/relationships/image" Target="../media/image169.jpeg"/><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3" Type="http://schemas.openxmlformats.org/officeDocument/2006/relationships/image" Target="../media/image170.png"/><Relationship Id="rId2" Type="http://schemas.openxmlformats.org/officeDocument/2006/relationships/notesSlide" Target="../notesSlides/notesSlide87.xml"/><Relationship Id="rId1" Type="http://schemas.openxmlformats.org/officeDocument/2006/relationships/slideLayout" Target="../slideLayouts/slideLayout4.xml"/><Relationship Id="rId4" Type="http://schemas.openxmlformats.org/officeDocument/2006/relationships/image" Target="../media/image163.png"/></Relationships>
</file>

<file path=ppt/slides/_rels/slide133.xml.rels><?xml version="1.0" encoding="UTF-8" standalone="yes"?>
<Relationships xmlns="http://schemas.openxmlformats.org/package/2006/relationships"><Relationship Id="rId3" Type="http://schemas.openxmlformats.org/officeDocument/2006/relationships/image" Target="../media/image163.png"/><Relationship Id="rId2" Type="http://schemas.openxmlformats.org/officeDocument/2006/relationships/image" Target="../media/image171.png"/><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3" Type="http://schemas.openxmlformats.org/officeDocument/2006/relationships/image" Target="../media/image67.png"/><Relationship Id="rId2" Type="http://schemas.microsoft.com/office/2018/10/relationships/comments" Target="../comments/modernComment_7FFFE6D0_37C1A38A.xml"/><Relationship Id="rId1" Type="http://schemas.openxmlformats.org/officeDocument/2006/relationships/slideLayout" Target="../slideLayouts/slideLayout41.xml"/></Relationships>
</file>

<file path=ppt/slides/_rels/slide135.xml.rels><?xml version="1.0" encoding="UTF-8" standalone="yes"?>
<Relationships xmlns="http://schemas.openxmlformats.org/package/2006/relationships"><Relationship Id="rId3" Type="http://schemas.openxmlformats.org/officeDocument/2006/relationships/image" Target="../media/image172.png"/><Relationship Id="rId2" Type="http://schemas.microsoft.com/office/2018/10/relationships/comments" Target="../comments/modernComment_7FFFE6D1_6222C3FA.xml"/><Relationship Id="rId1" Type="http://schemas.openxmlformats.org/officeDocument/2006/relationships/slideLayout" Target="../slideLayouts/slideLayout39.xml"/><Relationship Id="rId4" Type="http://schemas.openxmlformats.org/officeDocument/2006/relationships/image" Target="../media/image67.png"/></Relationships>
</file>

<file path=ppt/slides/_rels/slide136.xml.rels><?xml version="1.0" encoding="UTF-8" standalone="yes"?>
<Relationships xmlns="http://schemas.openxmlformats.org/package/2006/relationships"><Relationship Id="rId3" Type="http://schemas.openxmlformats.org/officeDocument/2006/relationships/image" Target="../media/image142.png"/><Relationship Id="rId2" Type="http://schemas.openxmlformats.org/officeDocument/2006/relationships/image" Target="../media/image173.jpeg"/><Relationship Id="rId1" Type="http://schemas.openxmlformats.org/officeDocument/2006/relationships/slideLayout" Target="../slideLayouts/slideLayout39.xml"/></Relationships>
</file>

<file path=ppt/slides/_rels/slide137.xml.rels><?xml version="1.0" encoding="UTF-8" standalone="yes"?>
<Relationships xmlns="http://schemas.openxmlformats.org/package/2006/relationships"><Relationship Id="rId3" Type="http://schemas.openxmlformats.org/officeDocument/2006/relationships/image" Target="../media/image175.png"/><Relationship Id="rId2" Type="http://schemas.openxmlformats.org/officeDocument/2006/relationships/image" Target="../media/image174.png"/><Relationship Id="rId1" Type="http://schemas.openxmlformats.org/officeDocument/2006/relationships/slideLayout" Target="../slideLayouts/slideLayout41.xml"/></Relationships>
</file>

<file path=ppt/slides/_rels/slide138.xml.rels><?xml version="1.0" encoding="UTF-8" standalone="yes"?>
<Relationships xmlns="http://schemas.openxmlformats.org/package/2006/relationships"><Relationship Id="rId3" Type="http://schemas.openxmlformats.org/officeDocument/2006/relationships/image" Target="../media/image175.png"/><Relationship Id="rId2" Type="http://schemas.openxmlformats.org/officeDocument/2006/relationships/image" Target="../media/image176.png"/><Relationship Id="rId1" Type="http://schemas.openxmlformats.org/officeDocument/2006/relationships/slideLayout" Target="../slideLayouts/slideLayout41.xml"/></Relationships>
</file>

<file path=ppt/slides/_rels/slide139.xml.rels><?xml version="1.0" encoding="UTF-8" standalone="yes"?>
<Relationships xmlns="http://schemas.openxmlformats.org/package/2006/relationships"><Relationship Id="rId3" Type="http://schemas.openxmlformats.org/officeDocument/2006/relationships/image" Target="../media/image177.jpeg"/><Relationship Id="rId2" Type="http://schemas.openxmlformats.org/officeDocument/2006/relationships/image" Target="../media/image175.png"/><Relationship Id="rId1" Type="http://schemas.openxmlformats.org/officeDocument/2006/relationships/slideLayout" Target="../slideLayouts/slideLayout39.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0.xml.rels><?xml version="1.0" encoding="UTF-8" standalone="yes"?>
<Relationships xmlns="http://schemas.openxmlformats.org/package/2006/relationships"><Relationship Id="rId3" Type="http://schemas.openxmlformats.org/officeDocument/2006/relationships/image" Target="../media/image178.jpeg"/><Relationship Id="rId2" Type="http://schemas.microsoft.com/office/2018/10/relationships/comments" Target="../comments/modernComment_EA4_56A3D87A.xml"/><Relationship Id="rId1" Type="http://schemas.openxmlformats.org/officeDocument/2006/relationships/slideLayout" Target="../slideLayouts/slideLayout39.xml"/><Relationship Id="rId6" Type="http://schemas.openxmlformats.org/officeDocument/2006/relationships/image" Target="../media/image180.png"/><Relationship Id="rId5" Type="http://schemas.openxmlformats.org/officeDocument/2006/relationships/image" Target="../media/image175.png"/><Relationship Id="rId4" Type="http://schemas.openxmlformats.org/officeDocument/2006/relationships/image" Target="../media/image179.png"/></Relationships>
</file>

<file path=ppt/slides/_rels/slide141.xml.rels><?xml version="1.0" encoding="UTF-8" standalone="yes"?>
<Relationships xmlns="http://schemas.openxmlformats.org/package/2006/relationships"><Relationship Id="rId3" Type="http://schemas.openxmlformats.org/officeDocument/2006/relationships/image" Target="../media/image181.png"/><Relationship Id="rId2" Type="http://schemas.openxmlformats.org/officeDocument/2006/relationships/hyperlink" Target="https://www.mdcalc.com/calc/2200/fibrosis-4-fib-4-index-liver-fibrosis" TargetMode="External"/><Relationship Id="rId1" Type="http://schemas.openxmlformats.org/officeDocument/2006/relationships/slideLayout" Target="../slideLayouts/slideLayout41.xml"/><Relationship Id="rId4" Type="http://schemas.openxmlformats.org/officeDocument/2006/relationships/image" Target="../media/image175.png"/></Relationships>
</file>

<file path=ppt/slides/_rels/slide142.xml.rels><?xml version="1.0" encoding="UTF-8" standalone="yes"?>
<Relationships xmlns="http://schemas.openxmlformats.org/package/2006/relationships"><Relationship Id="rId3" Type="http://schemas.openxmlformats.org/officeDocument/2006/relationships/image" Target="../media/image182.jpg"/><Relationship Id="rId2" Type="http://schemas.microsoft.com/office/2018/10/relationships/comments" Target="../comments/modernComment_7FFFE68E_1A4EC933.xml"/><Relationship Id="rId1" Type="http://schemas.openxmlformats.org/officeDocument/2006/relationships/slideLayout" Target="../slideLayouts/slideLayout55.xml"/><Relationship Id="rId6" Type="http://schemas.openxmlformats.org/officeDocument/2006/relationships/image" Target="../media/image163.png"/><Relationship Id="rId5" Type="http://schemas.openxmlformats.org/officeDocument/2006/relationships/image" Target="../media/image184.png"/><Relationship Id="rId4" Type="http://schemas.openxmlformats.org/officeDocument/2006/relationships/image" Target="../media/image183.jpg"/></Relationships>
</file>

<file path=ppt/slides/_rels/slide143.xml.rels><?xml version="1.0" encoding="UTF-8" standalone="yes"?>
<Relationships xmlns="http://schemas.openxmlformats.org/package/2006/relationships"><Relationship Id="rId3" Type="http://schemas.openxmlformats.org/officeDocument/2006/relationships/image" Target="../media/image186.jpeg"/><Relationship Id="rId2" Type="http://schemas.openxmlformats.org/officeDocument/2006/relationships/image" Target="../media/image185.png"/><Relationship Id="rId1" Type="http://schemas.openxmlformats.org/officeDocument/2006/relationships/slideLayout" Target="../slideLayouts/slideLayout39.xml"/></Relationships>
</file>

<file path=ppt/slides/_rels/slide144.xml.rels><?xml version="1.0" encoding="UTF-8" standalone="yes"?>
<Relationships xmlns="http://schemas.openxmlformats.org/package/2006/relationships"><Relationship Id="rId3" Type="http://schemas.microsoft.com/office/2018/10/relationships/comments" Target="../comments/modernComment_7FFFE6ED_38BDD7E7.xml"/><Relationship Id="rId2" Type="http://schemas.openxmlformats.org/officeDocument/2006/relationships/notesSlide" Target="../notesSlides/notesSlide88.xml"/><Relationship Id="rId1" Type="http://schemas.openxmlformats.org/officeDocument/2006/relationships/slideLayout" Target="../slideLayouts/slideLayout21.xml"/><Relationship Id="rId5" Type="http://schemas.openxmlformats.org/officeDocument/2006/relationships/image" Target="../media/image159.png"/><Relationship Id="rId4" Type="http://schemas.openxmlformats.org/officeDocument/2006/relationships/image" Target="../media/image158.png"/></Relationships>
</file>

<file path=ppt/slides/_rels/slide145.xml.rels><?xml version="1.0" encoding="UTF-8" standalone="yes"?>
<Relationships xmlns="http://schemas.openxmlformats.org/package/2006/relationships"><Relationship Id="rId3" Type="http://schemas.openxmlformats.org/officeDocument/2006/relationships/notesSlide" Target="../notesSlides/notesSlide89.xml"/><Relationship Id="rId2" Type="http://schemas.openxmlformats.org/officeDocument/2006/relationships/slideLayout" Target="../slideLayouts/slideLayout17.xml"/><Relationship Id="rId1" Type="http://schemas.openxmlformats.org/officeDocument/2006/relationships/tags" Target="../tags/tag47.xml"/><Relationship Id="rId5" Type="http://schemas.openxmlformats.org/officeDocument/2006/relationships/image" Target="../media/image188.png"/><Relationship Id="rId4" Type="http://schemas.openxmlformats.org/officeDocument/2006/relationships/image" Target="../media/image187.png"/></Relationships>
</file>

<file path=ppt/slides/_rels/slide146.xml.rels><?xml version="1.0" encoding="UTF-8" standalone="yes"?>
<Relationships xmlns="http://schemas.openxmlformats.org/package/2006/relationships"><Relationship Id="rId3" Type="http://schemas.microsoft.com/office/2018/10/relationships/comments" Target="../comments/modernComment_7FFFE6EE_3E2AEF76.xml"/><Relationship Id="rId2" Type="http://schemas.openxmlformats.org/officeDocument/2006/relationships/notesSlide" Target="../notesSlides/notesSlide90.xml"/><Relationship Id="rId1" Type="http://schemas.openxmlformats.org/officeDocument/2006/relationships/slideLayout" Target="../slideLayouts/slideLayout17.xml"/><Relationship Id="rId4" Type="http://schemas.openxmlformats.org/officeDocument/2006/relationships/image" Target="../media/image160.png"/></Relationships>
</file>

<file path=ppt/slides/_rels/slide147.xml.rels><?xml version="1.0" encoding="UTF-8" standalone="yes"?>
<Relationships xmlns="http://schemas.openxmlformats.org/package/2006/relationships"><Relationship Id="rId3" Type="http://schemas.openxmlformats.org/officeDocument/2006/relationships/image" Target="../media/image161.png"/><Relationship Id="rId2" Type="http://schemas.openxmlformats.org/officeDocument/2006/relationships/notesSlide" Target="../notesSlides/notesSlide91.xml"/><Relationship Id="rId1" Type="http://schemas.openxmlformats.org/officeDocument/2006/relationships/slideLayout" Target="../slideLayouts/slideLayout17.xml"/></Relationships>
</file>

<file path=ppt/slides/_rels/slide148.xml.rels><?xml version="1.0" encoding="UTF-8" standalone="yes"?>
<Relationships xmlns="http://schemas.openxmlformats.org/package/2006/relationships"><Relationship Id="rId3" Type="http://schemas.openxmlformats.org/officeDocument/2006/relationships/notesSlide" Target="../notesSlides/notesSlide92.xml"/><Relationship Id="rId2" Type="http://schemas.openxmlformats.org/officeDocument/2006/relationships/slideLayout" Target="../slideLayouts/slideLayout39.xml"/><Relationship Id="rId1" Type="http://schemas.openxmlformats.org/officeDocument/2006/relationships/tags" Target="../tags/tag49.xml"/><Relationship Id="rId6" Type="http://schemas.openxmlformats.org/officeDocument/2006/relationships/image" Target="../media/image175.png"/><Relationship Id="rId5" Type="http://schemas.openxmlformats.org/officeDocument/2006/relationships/image" Target="../media/image189.wmf"/><Relationship Id="rId4" Type="http://schemas.microsoft.com/office/2018/10/relationships/comments" Target="../comments/modernComment_7FFFE690_48B3DE2D.xml"/></Relationships>
</file>

<file path=ppt/slides/_rels/slide149.xml.rels><?xml version="1.0" encoding="UTF-8" standalone="yes"?>
<Relationships xmlns="http://schemas.openxmlformats.org/package/2006/relationships"><Relationship Id="rId3" Type="http://schemas.openxmlformats.org/officeDocument/2006/relationships/image" Target="../media/image190.png"/><Relationship Id="rId2" Type="http://schemas.openxmlformats.org/officeDocument/2006/relationships/notesSlide" Target="../notesSlides/notesSlide93.xml"/><Relationship Id="rId1" Type="http://schemas.openxmlformats.org/officeDocument/2006/relationships/slideLayout" Target="../slideLayouts/slideLayout39.xml"/></Relationships>
</file>

<file path=ppt/slides/_rels/slide15.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6.xml"/><Relationship Id="rId1" Type="http://schemas.openxmlformats.org/officeDocument/2006/relationships/slideLayout" Target="../slideLayouts/slideLayout4.xml"/><Relationship Id="rId4" Type="http://schemas.openxmlformats.org/officeDocument/2006/relationships/image" Target="../media/image44.png"/></Relationships>
</file>

<file path=ppt/slides/_rels/slide150.xml.rels><?xml version="1.0" encoding="UTF-8" standalone="yes"?>
<Relationships xmlns="http://schemas.openxmlformats.org/package/2006/relationships"><Relationship Id="rId3" Type="http://schemas.openxmlformats.org/officeDocument/2006/relationships/image" Target="../media/image191.png"/><Relationship Id="rId2" Type="http://schemas.openxmlformats.org/officeDocument/2006/relationships/notesSlide" Target="../notesSlides/notesSlide94.xml"/><Relationship Id="rId1" Type="http://schemas.openxmlformats.org/officeDocument/2006/relationships/slideLayout" Target="../slideLayouts/slideLayout41.xml"/></Relationships>
</file>

<file path=ppt/slides/_rels/slide151.xml.rels><?xml version="1.0" encoding="UTF-8" standalone="yes"?>
<Relationships xmlns="http://schemas.openxmlformats.org/package/2006/relationships"><Relationship Id="rId3" Type="http://schemas.openxmlformats.org/officeDocument/2006/relationships/image" Target="../media/image192.png"/><Relationship Id="rId2" Type="http://schemas.openxmlformats.org/officeDocument/2006/relationships/notesSlide" Target="../notesSlides/notesSlide95.xml"/><Relationship Id="rId1" Type="http://schemas.openxmlformats.org/officeDocument/2006/relationships/slideLayout" Target="../slideLayouts/slideLayout41.xml"/></Relationships>
</file>

<file path=ppt/slides/_rels/slide152.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54.xml"/></Relationships>
</file>

<file path=ppt/slides/_rels/slide153.xml.rels><?xml version="1.0" encoding="UTF-8" standalone="yes"?>
<Relationships xmlns="http://schemas.openxmlformats.org/package/2006/relationships"><Relationship Id="rId3" Type="http://schemas.openxmlformats.org/officeDocument/2006/relationships/image" Target="../media/image194.png"/><Relationship Id="rId2" Type="http://schemas.openxmlformats.org/officeDocument/2006/relationships/image" Target="../media/image193.jpg"/><Relationship Id="rId1" Type="http://schemas.openxmlformats.org/officeDocument/2006/relationships/slideLayout" Target="../slideLayouts/slideLayout39.xml"/></Relationships>
</file>

<file path=ppt/slides/_rels/slide154.xml.rels><?xml version="1.0" encoding="UTF-8" standalone="yes"?>
<Relationships xmlns="http://schemas.openxmlformats.org/package/2006/relationships"><Relationship Id="rId3" Type="http://schemas.openxmlformats.org/officeDocument/2006/relationships/image" Target="../media/image195.png"/><Relationship Id="rId2" Type="http://schemas.openxmlformats.org/officeDocument/2006/relationships/notesSlide" Target="../notesSlides/notesSlide96.xml"/><Relationship Id="rId1" Type="http://schemas.openxmlformats.org/officeDocument/2006/relationships/slideLayout" Target="../slideLayouts/slideLayout39.xml"/><Relationship Id="rId4" Type="http://schemas.openxmlformats.org/officeDocument/2006/relationships/image" Target="../media/image194.png"/></Relationships>
</file>

<file path=ppt/slides/_rels/slide155.xml.rels><?xml version="1.0" encoding="UTF-8" standalone="yes"?>
<Relationships xmlns="http://schemas.openxmlformats.org/package/2006/relationships"><Relationship Id="rId3" Type="http://schemas.openxmlformats.org/officeDocument/2006/relationships/image" Target="../media/image194.png"/><Relationship Id="rId2" Type="http://schemas.openxmlformats.org/officeDocument/2006/relationships/notesSlide" Target="../notesSlides/notesSlide97.xml"/><Relationship Id="rId1" Type="http://schemas.openxmlformats.org/officeDocument/2006/relationships/slideLayout" Target="../slideLayouts/slideLayout41.xml"/><Relationship Id="rId4" Type="http://schemas.openxmlformats.org/officeDocument/2006/relationships/image" Target="../media/image68.svg"/></Relationships>
</file>

<file path=ppt/slides/_rels/slide156.xml.rels><?xml version="1.0" encoding="UTF-8" standalone="yes"?>
<Relationships xmlns="http://schemas.openxmlformats.org/package/2006/relationships"><Relationship Id="rId3" Type="http://schemas.openxmlformats.org/officeDocument/2006/relationships/hyperlink" Target="https://professional.diabetes.org/sites/default/files/media/ada_mental_health_toolkit_questionnaires.pdf" TargetMode="External"/><Relationship Id="rId2" Type="http://schemas.openxmlformats.org/officeDocument/2006/relationships/image" Target="../media/image196.png"/><Relationship Id="rId1" Type="http://schemas.openxmlformats.org/officeDocument/2006/relationships/slideLayout" Target="../slideLayouts/slideLayout56.xml"/><Relationship Id="rId4" Type="http://schemas.openxmlformats.org/officeDocument/2006/relationships/image" Target="../media/image194.png"/></Relationships>
</file>

<file path=ppt/slides/_rels/slide157.xml.rels><?xml version="1.0" encoding="UTF-8" standalone="yes"?>
<Relationships xmlns="http://schemas.openxmlformats.org/package/2006/relationships"><Relationship Id="rId3" Type="http://schemas.openxmlformats.org/officeDocument/2006/relationships/image" Target="../media/image194.png"/><Relationship Id="rId2" Type="http://schemas.microsoft.com/office/2018/10/relationships/comments" Target="../comments/modernComment_7FFFE6BD_2C00EDB0.xml"/><Relationship Id="rId1" Type="http://schemas.openxmlformats.org/officeDocument/2006/relationships/slideLayout" Target="../slideLayouts/slideLayout39.xml"/><Relationship Id="rId4" Type="http://schemas.openxmlformats.org/officeDocument/2006/relationships/image" Target="../media/image197.jpeg"/></Relationships>
</file>

<file path=ppt/slides/_rels/slide158.xml.rels><?xml version="1.0" encoding="UTF-8" standalone="yes"?>
<Relationships xmlns="http://schemas.openxmlformats.org/package/2006/relationships"><Relationship Id="rId3" Type="http://schemas.openxmlformats.org/officeDocument/2006/relationships/image" Target="../media/image194.png"/><Relationship Id="rId2" Type="http://schemas.openxmlformats.org/officeDocument/2006/relationships/image" Target="../media/image198.jpg"/><Relationship Id="rId1" Type="http://schemas.openxmlformats.org/officeDocument/2006/relationships/slideLayout" Target="../slideLayouts/slideLayout39.xml"/></Relationships>
</file>

<file path=ppt/slides/_rels/slide159.xml.rels><?xml version="1.0" encoding="UTF-8" standalone="yes"?>
<Relationships xmlns="http://schemas.openxmlformats.org/package/2006/relationships"><Relationship Id="rId3" Type="http://schemas.openxmlformats.org/officeDocument/2006/relationships/image" Target="../media/image194.png"/><Relationship Id="rId2" Type="http://schemas.openxmlformats.org/officeDocument/2006/relationships/image" Target="../media/image199.jpeg"/><Relationship Id="rId1" Type="http://schemas.openxmlformats.org/officeDocument/2006/relationships/slideLayout" Target="../slideLayouts/slideLayout41.xml"/></Relationships>
</file>

<file path=ppt/slides/_rels/slide16.xml.rels><?xml version="1.0" encoding="UTF-8" standalone="yes"?>
<Relationships xmlns="http://schemas.openxmlformats.org/package/2006/relationships"><Relationship Id="rId3" Type="http://schemas.openxmlformats.org/officeDocument/2006/relationships/image" Target="../media/image45.png"/><Relationship Id="rId2" Type="http://schemas.microsoft.com/office/2018/10/relationships/comments" Target="../comments/modernComment_103_67C96783.xml"/><Relationship Id="rId1" Type="http://schemas.openxmlformats.org/officeDocument/2006/relationships/slideLayout" Target="../slideLayouts/slideLayout2.xml"/><Relationship Id="rId4" Type="http://schemas.openxmlformats.org/officeDocument/2006/relationships/image" Target="../media/image46.png"/></Relationships>
</file>

<file path=ppt/slides/_rels/slide160.xml.rels><?xml version="1.0" encoding="UTF-8" standalone="yes"?>
<Relationships xmlns="http://schemas.openxmlformats.org/package/2006/relationships"><Relationship Id="rId3" Type="http://schemas.openxmlformats.org/officeDocument/2006/relationships/notesSlide" Target="../notesSlides/notesSlide98.xml"/><Relationship Id="rId2" Type="http://schemas.openxmlformats.org/officeDocument/2006/relationships/slideLayout" Target="../slideLayouts/slideLayout2.xml"/><Relationship Id="rId1" Type="http://schemas.openxmlformats.org/officeDocument/2006/relationships/tags" Target="../tags/tag50.xml"/><Relationship Id="rId4" Type="http://schemas.openxmlformats.org/officeDocument/2006/relationships/image" Target="../media/image200.wmf"/></Relationships>
</file>

<file path=ppt/slides/_rels/slide161.xml.rels><?xml version="1.0" encoding="UTF-8" standalone="yes"?>
<Relationships xmlns="http://schemas.openxmlformats.org/package/2006/relationships"><Relationship Id="rId3" Type="http://schemas.openxmlformats.org/officeDocument/2006/relationships/notesSlide" Target="../notesSlides/notesSlide99.xml"/><Relationship Id="rId2" Type="http://schemas.openxmlformats.org/officeDocument/2006/relationships/slideLayout" Target="../slideLayouts/slideLayout2.xml"/><Relationship Id="rId1" Type="http://schemas.openxmlformats.org/officeDocument/2006/relationships/tags" Target="../tags/tag51.xml"/></Relationships>
</file>

<file path=ppt/slides/_rels/slide162.xml.rels><?xml version="1.0" encoding="UTF-8" standalone="yes"?>
<Relationships xmlns="http://schemas.openxmlformats.org/package/2006/relationships"><Relationship Id="rId2" Type="http://schemas.openxmlformats.org/officeDocument/2006/relationships/image" Target="../media/image201.jpg"/><Relationship Id="rId1" Type="http://schemas.openxmlformats.org/officeDocument/2006/relationships/slideLayout" Target="../slideLayouts/slideLayout2.xml"/></Relationships>
</file>

<file path=ppt/slides/_rels/slide163.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114.xml"/></Relationships>
</file>

<file path=ppt/slides/_rels/slide164.xml.rels><?xml version="1.0" encoding="UTF-8" standalone="yes"?>
<Relationships xmlns="http://schemas.openxmlformats.org/package/2006/relationships"><Relationship Id="rId2" Type="http://schemas.openxmlformats.org/officeDocument/2006/relationships/image" Target="../media/image202.jpeg"/><Relationship Id="rId1" Type="http://schemas.openxmlformats.org/officeDocument/2006/relationships/slideLayout" Target="../slideLayouts/slideLayout156.xml"/></Relationships>
</file>

<file path=ppt/slides/_rels/slide165.xml.rels><?xml version="1.0" encoding="UTF-8" standalone="yes"?>
<Relationships xmlns="http://schemas.openxmlformats.org/package/2006/relationships"><Relationship Id="rId3" Type="http://schemas.openxmlformats.org/officeDocument/2006/relationships/image" Target="../media/image203.png"/><Relationship Id="rId2" Type="http://schemas.openxmlformats.org/officeDocument/2006/relationships/notesSlide" Target="../notesSlides/notesSlide100.xml"/><Relationship Id="rId1" Type="http://schemas.openxmlformats.org/officeDocument/2006/relationships/slideLayout" Target="../slideLayouts/slideLayout17.xml"/></Relationships>
</file>

<file path=ppt/slides/_rels/slide166.xml.rels><?xml version="1.0" encoding="UTF-8" standalone="yes"?>
<Relationships xmlns="http://schemas.openxmlformats.org/package/2006/relationships"><Relationship Id="rId3" Type="http://schemas.openxmlformats.org/officeDocument/2006/relationships/image" Target="../media/image204.png"/><Relationship Id="rId2" Type="http://schemas.openxmlformats.org/officeDocument/2006/relationships/notesSlide" Target="../notesSlides/notesSlide101.xml"/><Relationship Id="rId1" Type="http://schemas.openxmlformats.org/officeDocument/2006/relationships/slideLayout" Target="../slideLayouts/slideLayout17.xml"/></Relationships>
</file>

<file path=ppt/slides/_rels/slide167.xml.rels><?xml version="1.0" encoding="UTF-8" standalone="yes"?>
<Relationships xmlns="http://schemas.openxmlformats.org/package/2006/relationships"><Relationship Id="rId3" Type="http://schemas.openxmlformats.org/officeDocument/2006/relationships/notesSlide" Target="../notesSlides/notesSlide102.xml"/><Relationship Id="rId2" Type="http://schemas.openxmlformats.org/officeDocument/2006/relationships/slideLayout" Target="../slideLayouts/slideLayout17.xml"/><Relationship Id="rId1" Type="http://schemas.openxmlformats.org/officeDocument/2006/relationships/tags" Target="../tags/tag52.xml"/><Relationship Id="rId4" Type="http://schemas.openxmlformats.org/officeDocument/2006/relationships/image" Target="../media/image156.png"/></Relationships>
</file>

<file path=ppt/slides/_rels/slide168.xml.rels><?xml version="1.0" encoding="UTF-8" standalone="yes"?>
<Relationships xmlns="http://schemas.openxmlformats.org/package/2006/relationships"><Relationship Id="rId3" Type="http://schemas.openxmlformats.org/officeDocument/2006/relationships/notesSlide" Target="../notesSlides/notesSlide103.xml"/><Relationship Id="rId2" Type="http://schemas.openxmlformats.org/officeDocument/2006/relationships/slideLayout" Target="../slideLayouts/slideLayout17.xml"/><Relationship Id="rId1" Type="http://schemas.openxmlformats.org/officeDocument/2006/relationships/tags" Target="../tags/tag53.xml"/><Relationship Id="rId6" Type="http://schemas.openxmlformats.org/officeDocument/2006/relationships/image" Target="../media/image206.png"/><Relationship Id="rId5" Type="http://schemas.openxmlformats.org/officeDocument/2006/relationships/image" Target="../media/image205.png"/><Relationship Id="rId4" Type="http://schemas.microsoft.com/office/2018/10/relationships/comments" Target="../comments/modernComment_7FE4E662_875B665F.xml"/></Relationships>
</file>

<file path=ppt/slides/_rels/slide169.xml.rels><?xml version="1.0" encoding="UTF-8" standalone="yes"?>
<Relationships xmlns="http://schemas.openxmlformats.org/package/2006/relationships"><Relationship Id="rId2" Type="http://schemas.openxmlformats.org/officeDocument/2006/relationships/notesSlide" Target="../notesSlides/notesSlide104.xml"/><Relationship Id="rId1" Type="http://schemas.openxmlformats.org/officeDocument/2006/relationships/slideLayout" Target="../slideLayouts/slideLayout17.xml"/></Relationships>
</file>

<file path=ppt/slides/_rels/slide17.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7.xml"/><Relationship Id="rId1" Type="http://schemas.openxmlformats.org/officeDocument/2006/relationships/slideLayout" Target="../slideLayouts/slideLayout12.xml"/><Relationship Id="rId4" Type="http://schemas.openxmlformats.org/officeDocument/2006/relationships/hyperlink" Target="http://www.devpolicy.org/young-peoples-political-engagement-future-timor-leste-20170721/" TargetMode="External"/></Relationships>
</file>

<file path=ppt/slides/_rels/slide170.xml.rels><?xml version="1.0" encoding="UTF-8" standalone="yes"?>
<Relationships xmlns="http://schemas.openxmlformats.org/package/2006/relationships"><Relationship Id="rId2" Type="http://schemas.openxmlformats.org/officeDocument/2006/relationships/notesSlide" Target="../notesSlides/notesSlide105.xml"/><Relationship Id="rId1" Type="http://schemas.openxmlformats.org/officeDocument/2006/relationships/slideLayout" Target="../slideLayouts/slideLayout17.xml"/></Relationships>
</file>

<file path=ppt/slides/_rels/slide171.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06.xml"/><Relationship Id="rId1" Type="http://schemas.openxmlformats.org/officeDocument/2006/relationships/slideLayout" Target="../slideLayouts/slideLayout17.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72.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07.xml"/><Relationship Id="rId1" Type="http://schemas.openxmlformats.org/officeDocument/2006/relationships/slideLayout" Target="../slideLayouts/slideLayout17.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73.xml.rels><?xml version="1.0" encoding="UTF-8" standalone="yes"?>
<Relationships xmlns="http://schemas.openxmlformats.org/package/2006/relationships"><Relationship Id="rId3" Type="http://schemas.openxmlformats.org/officeDocument/2006/relationships/image" Target="../media/image207.png"/><Relationship Id="rId2" Type="http://schemas.openxmlformats.org/officeDocument/2006/relationships/notesSlide" Target="../notesSlides/notesSlide108.xml"/><Relationship Id="rId1" Type="http://schemas.openxmlformats.org/officeDocument/2006/relationships/slideLayout" Target="../slideLayouts/slideLayout17.xml"/></Relationships>
</file>

<file path=ppt/slides/_rels/slide174.xml.rels><?xml version="1.0" encoding="UTF-8" standalone="yes"?>
<Relationships xmlns="http://schemas.openxmlformats.org/package/2006/relationships"><Relationship Id="rId2" Type="http://schemas.openxmlformats.org/officeDocument/2006/relationships/notesSlide" Target="../notesSlides/notesSlide109.xml"/><Relationship Id="rId1" Type="http://schemas.openxmlformats.org/officeDocument/2006/relationships/slideLayout" Target="../slideLayouts/slideLayout16.xml"/></Relationships>
</file>

<file path=ppt/slides/_rels/slide175.xml.rels><?xml version="1.0" encoding="UTF-8" standalone="yes"?>
<Relationships xmlns="http://schemas.openxmlformats.org/package/2006/relationships"><Relationship Id="rId3" Type="http://schemas.openxmlformats.org/officeDocument/2006/relationships/image" Target="../media/image158.png"/><Relationship Id="rId2" Type="http://schemas.microsoft.com/office/2018/10/relationships/comments" Target="../comments/modernComment_7FA35700_CB8F9EC3.xml"/><Relationship Id="rId1" Type="http://schemas.openxmlformats.org/officeDocument/2006/relationships/slideLayout" Target="../slideLayouts/slideLayout21.xml"/><Relationship Id="rId4" Type="http://schemas.openxmlformats.org/officeDocument/2006/relationships/image" Target="../media/image159.png"/></Relationships>
</file>

<file path=ppt/slides/_rels/slide176.xml.rels><?xml version="1.0" encoding="UTF-8" standalone="yes"?>
<Relationships xmlns="http://schemas.openxmlformats.org/package/2006/relationships"><Relationship Id="rId3" Type="http://schemas.microsoft.com/office/2018/10/relationships/comments" Target="../comments/modernComment_7FFFE6E0_A7064F72.xml"/><Relationship Id="rId2" Type="http://schemas.openxmlformats.org/officeDocument/2006/relationships/notesSlide" Target="../notesSlides/notesSlide110.xml"/><Relationship Id="rId1" Type="http://schemas.openxmlformats.org/officeDocument/2006/relationships/slideLayout" Target="../slideLayouts/slideLayout21.xml"/><Relationship Id="rId5" Type="http://schemas.openxmlformats.org/officeDocument/2006/relationships/image" Target="../media/image159.png"/><Relationship Id="rId4" Type="http://schemas.openxmlformats.org/officeDocument/2006/relationships/image" Target="../media/image158.png"/></Relationships>
</file>

<file path=ppt/slides/_rels/slide177.xml.rels><?xml version="1.0" encoding="UTF-8" standalone="yes"?>
<Relationships xmlns="http://schemas.openxmlformats.org/package/2006/relationships"><Relationship Id="rId3" Type="http://schemas.openxmlformats.org/officeDocument/2006/relationships/image" Target="../media/image160.png"/><Relationship Id="rId2" Type="http://schemas.openxmlformats.org/officeDocument/2006/relationships/notesSlide" Target="../notesSlides/notesSlide111.xml"/><Relationship Id="rId1" Type="http://schemas.openxmlformats.org/officeDocument/2006/relationships/slideLayout" Target="../slideLayouts/slideLayout17.xml"/></Relationships>
</file>

<file path=ppt/slides/_rels/slide178.xml.rels><?xml version="1.0" encoding="UTF-8" standalone="yes"?>
<Relationships xmlns="http://schemas.openxmlformats.org/package/2006/relationships"><Relationship Id="rId3" Type="http://schemas.openxmlformats.org/officeDocument/2006/relationships/image" Target="../media/image161.png"/><Relationship Id="rId2" Type="http://schemas.openxmlformats.org/officeDocument/2006/relationships/notesSlide" Target="../notesSlides/notesSlide112.xml"/><Relationship Id="rId1" Type="http://schemas.openxmlformats.org/officeDocument/2006/relationships/slideLayout" Target="../slideLayouts/slideLayout17.xml"/></Relationships>
</file>

<file path=ppt/slides/_rels/slide179.xml.rels><?xml version="1.0" encoding="UTF-8" standalone="yes"?>
<Relationships xmlns="http://schemas.openxmlformats.org/package/2006/relationships"><Relationship Id="rId3" Type="http://schemas.openxmlformats.org/officeDocument/2006/relationships/image" Target="../media/image208.png"/><Relationship Id="rId2" Type="http://schemas.openxmlformats.org/officeDocument/2006/relationships/notesSlide" Target="../notesSlides/notesSlide113.xml"/><Relationship Id="rId1" Type="http://schemas.openxmlformats.org/officeDocument/2006/relationships/slideLayout" Target="../slideLayouts/slideLayout17.xml"/></Relationships>
</file>

<file path=ppt/slides/_rels/slide18.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180.xml.rels><?xml version="1.0" encoding="UTF-8" standalone="yes"?>
<Relationships xmlns="http://schemas.openxmlformats.org/package/2006/relationships"><Relationship Id="rId3" Type="http://schemas.microsoft.com/office/2018/10/relationships/comments" Target="../comments/modernComment_E0E_6AD41C6D.xml"/><Relationship Id="rId2" Type="http://schemas.openxmlformats.org/officeDocument/2006/relationships/notesSlide" Target="../notesSlides/notesSlide114.xml"/><Relationship Id="rId1" Type="http://schemas.openxmlformats.org/officeDocument/2006/relationships/slideLayout" Target="../slideLayouts/slideLayout17.xml"/></Relationships>
</file>

<file path=ppt/slides/_rels/slide181.xml.rels><?xml version="1.0" encoding="UTF-8" standalone="yes"?>
<Relationships xmlns="http://schemas.openxmlformats.org/package/2006/relationships"><Relationship Id="rId3" Type="http://schemas.openxmlformats.org/officeDocument/2006/relationships/notesSlide" Target="../notesSlides/notesSlide115.xml"/><Relationship Id="rId2" Type="http://schemas.openxmlformats.org/officeDocument/2006/relationships/slideLayout" Target="../slideLayouts/slideLayout17.xml"/><Relationship Id="rId1" Type="http://schemas.openxmlformats.org/officeDocument/2006/relationships/tags" Target="../tags/tag55.xml"/></Relationships>
</file>

<file path=ppt/slides/_rels/slide182.xml.rels><?xml version="1.0" encoding="UTF-8" standalone="yes"?>
<Relationships xmlns="http://schemas.openxmlformats.org/package/2006/relationships"><Relationship Id="rId3" Type="http://schemas.openxmlformats.org/officeDocument/2006/relationships/image" Target="../media/image210.png"/><Relationship Id="rId2" Type="http://schemas.openxmlformats.org/officeDocument/2006/relationships/image" Target="../media/image209.jpeg"/><Relationship Id="rId1" Type="http://schemas.openxmlformats.org/officeDocument/2006/relationships/slideLayout" Target="../slideLayouts/slideLayout87.xml"/><Relationship Id="rId4" Type="http://schemas.openxmlformats.org/officeDocument/2006/relationships/image" Target="../media/image211.jpeg"/></Relationships>
</file>

<file path=ppt/slides/_rels/slide183.xml.rels><?xml version="1.0" encoding="UTF-8" standalone="yes"?>
<Relationships xmlns="http://schemas.openxmlformats.org/package/2006/relationships"><Relationship Id="rId3" Type="http://schemas.openxmlformats.org/officeDocument/2006/relationships/notesSlide" Target="../notesSlides/notesSlide116.xml"/><Relationship Id="rId2" Type="http://schemas.openxmlformats.org/officeDocument/2006/relationships/slideLayout" Target="../slideLayouts/slideLayout2.xml"/><Relationship Id="rId1" Type="http://schemas.openxmlformats.org/officeDocument/2006/relationships/tags" Target="../tags/tag56.xml"/><Relationship Id="rId4" Type="http://schemas.openxmlformats.org/officeDocument/2006/relationships/image" Target="../media/image212.png"/></Relationships>
</file>

<file path=ppt/slides/_rels/slide184.xml.rels><?xml version="1.0" encoding="UTF-8" standalone="yes"?>
<Relationships xmlns="http://schemas.openxmlformats.org/package/2006/relationships"><Relationship Id="rId8" Type="http://schemas.openxmlformats.org/officeDocument/2006/relationships/diagramColors" Target="../diagrams/colors6.xml"/><Relationship Id="rId3" Type="http://schemas.openxmlformats.org/officeDocument/2006/relationships/notesSlide" Target="../notesSlides/notesSlide117.xml"/><Relationship Id="rId7" Type="http://schemas.openxmlformats.org/officeDocument/2006/relationships/diagramQuickStyle" Target="../diagrams/quickStyle6.xml"/><Relationship Id="rId2" Type="http://schemas.openxmlformats.org/officeDocument/2006/relationships/slideLayout" Target="../slideLayouts/slideLayout2.xml"/><Relationship Id="rId1" Type="http://schemas.openxmlformats.org/officeDocument/2006/relationships/tags" Target="../tags/tag57.xml"/><Relationship Id="rId6" Type="http://schemas.openxmlformats.org/officeDocument/2006/relationships/diagramLayout" Target="../diagrams/layout6.xml"/><Relationship Id="rId5" Type="http://schemas.openxmlformats.org/officeDocument/2006/relationships/diagramData" Target="../diagrams/data6.xml"/><Relationship Id="rId4" Type="http://schemas.microsoft.com/office/2018/10/relationships/comments" Target="../comments/modernComment_7FA35744_C9DB5526.xml"/><Relationship Id="rId9" Type="http://schemas.microsoft.com/office/2007/relationships/diagramDrawing" Target="../diagrams/drawing6.xml"/></Relationships>
</file>

<file path=ppt/slides/_rels/slide185.xml.rels><?xml version="1.0" encoding="UTF-8" standalone="yes"?>
<Relationships xmlns="http://schemas.openxmlformats.org/package/2006/relationships"><Relationship Id="rId3" Type="http://schemas.openxmlformats.org/officeDocument/2006/relationships/notesSlide" Target="../notesSlides/notesSlide118.xml"/><Relationship Id="rId2" Type="http://schemas.openxmlformats.org/officeDocument/2006/relationships/slideLayout" Target="../slideLayouts/slideLayout87.xml"/><Relationship Id="rId1" Type="http://schemas.openxmlformats.org/officeDocument/2006/relationships/tags" Target="../tags/tag58.xml"/><Relationship Id="rId5" Type="http://schemas.openxmlformats.org/officeDocument/2006/relationships/image" Target="../media/image215.jpeg"/><Relationship Id="rId4" Type="http://schemas.openxmlformats.org/officeDocument/2006/relationships/image" Target="../media/image214.png"/></Relationships>
</file>

<file path=ppt/slides/_rels/slide186.xml.rels><?xml version="1.0" encoding="UTF-8" standalone="yes"?>
<Relationships xmlns="http://schemas.openxmlformats.org/package/2006/relationships"><Relationship Id="rId3" Type="http://schemas.openxmlformats.org/officeDocument/2006/relationships/image" Target="../media/image216.jpeg"/><Relationship Id="rId2" Type="http://schemas.openxmlformats.org/officeDocument/2006/relationships/notesSlide" Target="../notesSlides/notesSlide119.xml"/><Relationship Id="rId1" Type="http://schemas.openxmlformats.org/officeDocument/2006/relationships/slideLayout" Target="../slideLayouts/slideLayout87.xml"/><Relationship Id="rId4" Type="http://schemas.openxmlformats.org/officeDocument/2006/relationships/image" Target="../media/image217.png"/></Relationships>
</file>

<file path=ppt/slides/_rels/slide187.xml.rels><?xml version="1.0" encoding="UTF-8" standalone="yes"?>
<Relationships xmlns="http://schemas.openxmlformats.org/package/2006/relationships"><Relationship Id="rId3" Type="http://schemas.openxmlformats.org/officeDocument/2006/relationships/notesSlide" Target="../notesSlides/notesSlide120.xml"/><Relationship Id="rId2" Type="http://schemas.openxmlformats.org/officeDocument/2006/relationships/slideLayout" Target="../slideLayouts/slideLayout2.xml"/><Relationship Id="rId1" Type="http://schemas.openxmlformats.org/officeDocument/2006/relationships/tags" Target="../tags/tag59.xml"/><Relationship Id="rId4" Type="http://schemas.openxmlformats.org/officeDocument/2006/relationships/image" Target="../media/image218.png"/></Relationships>
</file>

<file path=ppt/slides/_rels/slide188.xml.rels><?xml version="1.0" encoding="UTF-8" standalone="yes"?>
<Relationships xmlns="http://schemas.openxmlformats.org/package/2006/relationships"><Relationship Id="rId3" Type="http://schemas.openxmlformats.org/officeDocument/2006/relationships/notesSlide" Target="../notesSlides/notesSlide121.xml"/><Relationship Id="rId2" Type="http://schemas.openxmlformats.org/officeDocument/2006/relationships/slideLayout" Target="../slideLayouts/slideLayout2.xml"/><Relationship Id="rId1" Type="http://schemas.openxmlformats.org/officeDocument/2006/relationships/tags" Target="../tags/tag60.xml"/><Relationship Id="rId5" Type="http://schemas.openxmlformats.org/officeDocument/2006/relationships/image" Target="../media/image217.png"/><Relationship Id="rId4" Type="http://schemas.openxmlformats.org/officeDocument/2006/relationships/image" Target="../media/image219.JPG"/></Relationships>
</file>

<file path=ppt/slides/_rels/slide189.xml.rels><?xml version="1.0" encoding="UTF-8" standalone="yes"?>
<Relationships xmlns="http://schemas.openxmlformats.org/package/2006/relationships"><Relationship Id="rId3" Type="http://schemas.openxmlformats.org/officeDocument/2006/relationships/notesSlide" Target="../notesSlides/notesSlide122.xml"/><Relationship Id="rId2" Type="http://schemas.openxmlformats.org/officeDocument/2006/relationships/slideLayout" Target="../slideLayouts/slideLayout7.xml"/><Relationship Id="rId1" Type="http://schemas.openxmlformats.org/officeDocument/2006/relationships/tags" Target="../tags/tag61.xml"/><Relationship Id="rId4" Type="http://schemas.openxmlformats.org/officeDocument/2006/relationships/image" Target="../media/image220.jpeg"/></Relationships>
</file>

<file path=ppt/slides/_rels/slide19.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slideLayout" Target="../slideLayouts/slideLayout2.xml"/><Relationship Id="rId1" Type="http://schemas.openxmlformats.org/officeDocument/2006/relationships/tags" Target="../tags/tag4.xml"/><Relationship Id="rId4" Type="http://schemas.openxmlformats.org/officeDocument/2006/relationships/image" Target="../media/image50.png"/></Relationships>
</file>

<file path=ppt/slides/_rels/slide190.xml.rels><?xml version="1.0" encoding="UTF-8" standalone="yes"?>
<Relationships xmlns="http://schemas.openxmlformats.org/package/2006/relationships"><Relationship Id="rId3" Type="http://schemas.openxmlformats.org/officeDocument/2006/relationships/image" Target="../media/image221.png"/><Relationship Id="rId2" Type="http://schemas.openxmlformats.org/officeDocument/2006/relationships/notesSlide" Target="../notesSlides/notesSlide123.xml"/><Relationship Id="rId1" Type="http://schemas.openxmlformats.org/officeDocument/2006/relationships/slideLayout" Target="../slideLayouts/slideLayout2.xml"/><Relationship Id="rId5" Type="http://schemas.openxmlformats.org/officeDocument/2006/relationships/image" Target="../media/image223.png"/><Relationship Id="rId4" Type="http://schemas.openxmlformats.org/officeDocument/2006/relationships/image" Target="../media/image222.emf"/></Relationships>
</file>

<file path=ppt/slides/_rels/slide191.xml.rels><?xml version="1.0" encoding="UTF-8" standalone="yes"?>
<Relationships xmlns="http://schemas.openxmlformats.org/package/2006/relationships"><Relationship Id="rId3" Type="http://schemas.openxmlformats.org/officeDocument/2006/relationships/image" Target="../media/image224.png"/><Relationship Id="rId2" Type="http://schemas.openxmlformats.org/officeDocument/2006/relationships/notesSlide" Target="../notesSlides/notesSlide124.xml"/><Relationship Id="rId1" Type="http://schemas.openxmlformats.org/officeDocument/2006/relationships/slideLayout" Target="../slideLayouts/slideLayout2.xml"/><Relationship Id="rId4" Type="http://schemas.openxmlformats.org/officeDocument/2006/relationships/image" Target="../media/image225.png"/></Relationships>
</file>

<file path=ppt/slides/_rels/slide192.xml.rels><?xml version="1.0" encoding="UTF-8" standalone="yes"?>
<Relationships xmlns="http://schemas.openxmlformats.org/package/2006/relationships"><Relationship Id="rId3" Type="http://schemas.microsoft.com/office/2018/10/relationships/comments" Target="../comments/modernComment_7FFFE6D7_5D38C9DE.xml"/><Relationship Id="rId2" Type="http://schemas.openxmlformats.org/officeDocument/2006/relationships/notesSlide" Target="../notesSlides/notesSlide125.xml"/><Relationship Id="rId1" Type="http://schemas.openxmlformats.org/officeDocument/2006/relationships/slideLayout" Target="../slideLayouts/slideLayout7.xml"/><Relationship Id="rId5" Type="http://schemas.openxmlformats.org/officeDocument/2006/relationships/image" Target="../media/image217.png"/><Relationship Id="rId4" Type="http://schemas.openxmlformats.org/officeDocument/2006/relationships/image" Target="../media/image226.png"/></Relationships>
</file>

<file path=ppt/slides/_rels/slide193.xml.rels><?xml version="1.0" encoding="UTF-8" standalone="yes"?>
<Relationships xmlns="http://schemas.openxmlformats.org/package/2006/relationships"><Relationship Id="rId2" Type="http://schemas.openxmlformats.org/officeDocument/2006/relationships/image" Target="../media/image227.png"/><Relationship Id="rId1" Type="http://schemas.openxmlformats.org/officeDocument/2006/relationships/slideLayout" Target="../slideLayouts/slideLayout2.xml"/></Relationships>
</file>

<file path=ppt/slides/_rels/slide194.xml.rels><?xml version="1.0" encoding="UTF-8" standalone="yes"?>
<Relationships xmlns="http://schemas.openxmlformats.org/package/2006/relationships"><Relationship Id="rId3" Type="http://schemas.openxmlformats.org/officeDocument/2006/relationships/image" Target="../media/image229.png"/><Relationship Id="rId2" Type="http://schemas.openxmlformats.org/officeDocument/2006/relationships/image" Target="../media/image228.png"/><Relationship Id="rId1" Type="http://schemas.openxmlformats.org/officeDocument/2006/relationships/slideLayout" Target="../slideLayouts/slideLayout17.xml"/></Relationships>
</file>

<file path=ppt/slides/_rels/slide195.xml.rels><?xml version="1.0" encoding="UTF-8" standalone="yes"?>
<Relationships xmlns="http://schemas.openxmlformats.org/package/2006/relationships"><Relationship Id="rId3" Type="http://schemas.microsoft.com/office/2018/10/relationships/comments" Target="../comments/modernComment_BEB_728B9C18.xml"/><Relationship Id="rId7" Type="http://schemas.openxmlformats.org/officeDocument/2006/relationships/image" Target="../media/image229.png"/><Relationship Id="rId2" Type="http://schemas.openxmlformats.org/officeDocument/2006/relationships/slideLayout" Target="../slideLayouts/slideLayout87.xml"/><Relationship Id="rId1" Type="http://schemas.openxmlformats.org/officeDocument/2006/relationships/tags" Target="../tags/tag62.xml"/><Relationship Id="rId6" Type="http://schemas.openxmlformats.org/officeDocument/2006/relationships/image" Target="../media/image231.wmf"/><Relationship Id="rId5" Type="http://schemas.openxmlformats.org/officeDocument/2006/relationships/oleObject" Target="../embeddings/oleObject3.bin"/><Relationship Id="rId4" Type="http://schemas.openxmlformats.org/officeDocument/2006/relationships/image" Target="../media/image230.png"/></Relationships>
</file>

<file path=ppt/slides/_rels/slide196.xml.rels><?xml version="1.0" encoding="UTF-8" standalone="yes"?>
<Relationships xmlns="http://schemas.openxmlformats.org/package/2006/relationships"><Relationship Id="rId3" Type="http://schemas.openxmlformats.org/officeDocument/2006/relationships/notesSlide" Target="../notesSlides/notesSlide126.xml"/><Relationship Id="rId2" Type="http://schemas.openxmlformats.org/officeDocument/2006/relationships/slideLayout" Target="../slideLayouts/slideLayout158.xml"/><Relationship Id="rId1" Type="http://schemas.openxmlformats.org/officeDocument/2006/relationships/tags" Target="../tags/tag63.xml"/><Relationship Id="rId4" Type="http://schemas.openxmlformats.org/officeDocument/2006/relationships/image" Target="../media/image232.png"/></Relationships>
</file>

<file path=ppt/slides/_rels/slide197.xml.rels><?xml version="1.0" encoding="UTF-8" standalone="yes"?>
<Relationships xmlns="http://schemas.openxmlformats.org/package/2006/relationships"><Relationship Id="rId3" Type="http://schemas.openxmlformats.org/officeDocument/2006/relationships/image" Target="../media/image233.png"/><Relationship Id="rId2" Type="http://schemas.openxmlformats.org/officeDocument/2006/relationships/notesSlide" Target="../notesSlides/notesSlide127.xml"/><Relationship Id="rId1" Type="http://schemas.openxmlformats.org/officeDocument/2006/relationships/slideLayout" Target="../slideLayouts/slideLayout39.xml"/><Relationship Id="rId4" Type="http://schemas.openxmlformats.org/officeDocument/2006/relationships/image" Target="../media/image234.png"/></Relationships>
</file>

<file path=ppt/slides/_rels/slide198.xml.rels><?xml version="1.0" encoding="UTF-8" standalone="yes"?>
<Relationships xmlns="http://schemas.openxmlformats.org/package/2006/relationships"><Relationship Id="rId3" Type="http://schemas.openxmlformats.org/officeDocument/2006/relationships/diagramLayout" Target="../diagrams/layout7.xml"/><Relationship Id="rId7" Type="http://schemas.openxmlformats.org/officeDocument/2006/relationships/image" Target="../media/image229.png"/><Relationship Id="rId2" Type="http://schemas.openxmlformats.org/officeDocument/2006/relationships/diagramData" Target="../diagrams/data7.xml"/><Relationship Id="rId1" Type="http://schemas.openxmlformats.org/officeDocument/2006/relationships/slideLayout" Target="../slideLayouts/slideLayout158.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99.xml.rels><?xml version="1.0" encoding="UTF-8" standalone="yes"?>
<Relationships xmlns="http://schemas.openxmlformats.org/package/2006/relationships"><Relationship Id="rId3" Type="http://schemas.openxmlformats.org/officeDocument/2006/relationships/image" Target="../media/image229.png"/><Relationship Id="rId2" Type="http://schemas.openxmlformats.org/officeDocument/2006/relationships/image" Target="../media/image235.png"/><Relationship Id="rId1" Type="http://schemas.openxmlformats.org/officeDocument/2006/relationships/slideLayout" Target="../slideLayouts/slideLayout172.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6.xml"/><Relationship Id="rId1" Type="http://schemas.openxmlformats.org/officeDocument/2006/relationships/tags" Target="../tags/tag3.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hyperlink" Target="http://www.diabetesed.net/" TargetMode="Externa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4.xml"/><Relationship Id="rId1" Type="http://schemas.openxmlformats.org/officeDocument/2006/relationships/tags" Target="../tags/tag5.xml"/><Relationship Id="rId6" Type="http://schemas.openxmlformats.org/officeDocument/2006/relationships/image" Target="../media/image52.jpeg"/><Relationship Id="rId5" Type="http://schemas.openxmlformats.org/officeDocument/2006/relationships/hyperlink" Target="http://www.worlddiabetesday.org/node/4494" TargetMode="External"/><Relationship Id="rId4" Type="http://schemas.openxmlformats.org/officeDocument/2006/relationships/image" Target="../media/image51.wmf"/></Relationships>
</file>

<file path=ppt/slides/_rels/slide200.xml.rels><?xml version="1.0" encoding="UTF-8" standalone="yes"?>
<Relationships xmlns="http://schemas.openxmlformats.org/package/2006/relationships"><Relationship Id="rId3" Type="http://schemas.openxmlformats.org/officeDocument/2006/relationships/notesSlide" Target="../notesSlides/notesSlide128.xml"/><Relationship Id="rId2" Type="http://schemas.openxmlformats.org/officeDocument/2006/relationships/slideLayout" Target="../slideLayouts/slideLayout171.xml"/><Relationship Id="rId1" Type="http://schemas.openxmlformats.org/officeDocument/2006/relationships/tags" Target="../tags/tag64.xml"/><Relationship Id="rId6" Type="http://schemas.openxmlformats.org/officeDocument/2006/relationships/image" Target="../media/image229.png"/><Relationship Id="rId5" Type="http://schemas.openxmlformats.org/officeDocument/2006/relationships/image" Target="../media/image236.png"/><Relationship Id="rId4" Type="http://schemas.microsoft.com/office/2018/10/relationships/comments" Target="../comments/modernComment_2B2_F4F107DF.xml"/></Relationships>
</file>

<file path=ppt/slides/_rels/slide201.xml.rels><?xml version="1.0" encoding="UTF-8" standalone="yes"?>
<Relationships xmlns="http://schemas.openxmlformats.org/package/2006/relationships"><Relationship Id="rId3" Type="http://schemas.openxmlformats.org/officeDocument/2006/relationships/image" Target="../media/image237.png"/><Relationship Id="rId2" Type="http://schemas.openxmlformats.org/officeDocument/2006/relationships/notesSlide" Target="../notesSlides/notesSlide129.xml"/><Relationship Id="rId1" Type="http://schemas.openxmlformats.org/officeDocument/2006/relationships/slideLayout" Target="../slideLayouts/slideLayout41.xml"/><Relationship Id="rId4" Type="http://schemas.openxmlformats.org/officeDocument/2006/relationships/image" Target="../media/image238.jpeg"/></Relationships>
</file>

<file path=ppt/slides/_rels/slide202.xml.rels><?xml version="1.0" encoding="UTF-8" standalone="yes"?>
<Relationships xmlns="http://schemas.openxmlformats.org/package/2006/relationships"><Relationship Id="rId3" Type="http://schemas.openxmlformats.org/officeDocument/2006/relationships/image" Target="../media/image240.png"/><Relationship Id="rId2" Type="http://schemas.openxmlformats.org/officeDocument/2006/relationships/image" Target="../media/image239.png"/><Relationship Id="rId1" Type="http://schemas.openxmlformats.org/officeDocument/2006/relationships/slideLayout" Target="../slideLayouts/slideLayout39.xml"/></Relationships>
</file>

<file path=ppt/slides/_rels/slide203.xml.rels><?xml version="1.0" encoding="UTF-8" standalone="yes"?>
<Relationships xmlns="http://schemas.openxmlformats.org/package/2006/relationships"><Relationship Id="rId3" Type="http://schemas.openxmlformats.org/officeDocument/2006/relationships/image" Target="../media/image241.png"/><Relationship Id="rId2" Type="http://schemas.openxmlformats.org/officeDocument/2006/relationships/notesSlide" Target="../notesSlides/notesSlide130.xml"/><Relationship Id="rId1" Type="http://schemas.openxmlformats.org/officeDocument/2006/relationships/slideLayout" Target="../slideLayouts/slideLayout39.xml"/><Relationship Id="rId4" Type="http://schemas.openxmlformats.org/officeDocument/2006/relationships/image" Target="../media/image242.png"/></Relationships>
</file>

<file path=ppt/slides/_rels/slide204.xml.rels><?xml version="1.0" encoding="UTF-8" standalone="yes"?>
<Relationships xmlns="http://schemas.openxmlformats.org/package/2006/relationships"><Relationship Id="rId3" Type="http://schemas.openxmlformats.org/officeDocument/2006/relationships/notesSlide" Target="../notesSlides/notesSlide131.xml"/><Relationship Id="rId2" Type="http://schemas.openxmlformats.org/officeDocument/2006/relationships/slideLayout" Target="../slideLayouts/slideLayout39.xml"/><Relationship Id="rId1" Type="http://schemas.openxmlformats.org/officeDocument/2006/relationships/tags" Target="../tags/tag65.xml"/></Relationships>
</file>

<file path=ppt/slides/_rels/slide205.xml.rels><?xml version="1.0" encoding="UTF-8" standalone="yes"?>
<Relationships xmlns="http://schemas.openxmlformats.org/package/2006/relationships"><Relationship Id="rId3" Type="http://schemas.openxmlformats.org/officeDocument/2006/relationships/image" Target="../media/image243.jpeg"/><Relationship Id="rId2" Type="http://schemas.openxmlformats.org/officeDocument/2006/relationships/notesSlide" Target="../notesSlides/notesSlide132.xml"/><Relationship Id="rId1" Type="http://schemas.openxmlformats.org/officeDocument/2006/relationships/slideLayout" Target="../slideLayouts/slideLayout39.xml"/></Relationships>
</file>

<file path=ppt/slides/_rels/slide206.xml.rels><?xml version="1.0" encoding="UTF-8" standalone="yes"?>
<Relationships xmlns="http://schemas.openxmlformats.org/package/2006/relationships"><Relationship Id="rId3" Type="http://schemas.openxmlformats.org/officeDocument/2006/relationships/image" Target="../media/image244.jpeg"/><Relationship Id="rId2" Type="http://schemas.openxmlformats.org/officeDocument/2006/relationships/notesSlide" Target="../notesSlides/notesSlide133.xml"/><Relationship Id="rId1" Type="http://schemas.openxmlformats.org/officeDocument/2006/relationships/slideLayout" Target="../slideLayouts/slideLayout41.xml"/></Relationships>
</file>

<file path=ppt/slides/_rels/slide207.xml.rels><?xml version="1.0" encoding="UTF-8" standalone="yes"?>
<Relationships xmlns="http://schemas.openxmlformats.org/package/2006/relationships"><Relationship Id="rId3" Type="http://schemas.microsoft.com/office/2018/10/relationships/comments" Target="../comments/modernComment_7FFFE6EA_BCA7A4E2.xml"/><Relationship Id="rId2" Type="http://schemas.openxmlformats.org/officeDocument/2006/relationships/notesSlide" Target="../notesSlides/notesSlide134.xml"/><Relationship Id="rId1" Type="http://schemas.openxmlformats.org/officeDocument/2006/relationships/slideLayout" Target="../slideLayouts/slideLayout39.xml"/><Relationship Id="rId4" Type="http://schemas.openxmlformats.org/officeDocument/2006/relationships/image" Target="../media/image160.png"/></Relationships>
</file>

<file path=ppt/slides/_rels/slide208.xml.rels><?xml version="1.0" encoding="UTF-8" standalone="yes"?>
<Relationships xmlns="http://schemas.openxmlformats.org/package/2006/relationships"><Relationship Id="rId3" Type="http://schemas.openxmlformats.org/officeDocument/2006/relationships/notesSlide" Target="../notesSlides/notesSlide135.xml"/><Relationship Id="rId2" Type="http://schemas.openxmlformats.org/officeDocument/2006/relationships/slideLayout" Target="../slideLayouts/slideLayout39.xml"/><Relationship Id="rId1" Type="http://schemas.openxmlformats.org/officeDocument/2006/relationships/tags" Target="../tags/tag67.xml"/><Relationship Id="rId4" Type="http://schemas.openxmlformats.org/officeDocument/2006/relationships/image" Target="../media/image245.png"/></Relationships>
</file>

<file path=ppt/slides/_rels/slide209.xml.rels><?xml version="1.0" encoding="UTF-8" standalone="yes"?>
<Relationships xmlns="http://schemas.openxmlformats.org/package/2006/relationships"><Relationship Id="rId3" Type="http://schemas.openxmlformats.org/officeDocument/2006/relationships/notesSlide" Target="../notesSlides/notesSlide136.xml"/><Relationship Id="rId2" Type="http://schemas.openxmlformats.org/officeDocument/2006/relationships/slideLayout" Target="../slideLayouts/slideLayout41.xml"/><Relationship Id="rId1" Type="http://schemas.openxmlformats.org/officeDocument/2006/relationships/tags" Target="../tags/tag68.xml"/><Relationship Id="rId4" Type="http://schemas.microsoft.com/office/2018/10/relationships/comments" Target="../comments/modernComment_474_EB319A3C.xml"/></Relationships>
</file>

<file path=ppt/slides/_rels/slide21.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10.xml.rels><?xml version="1.0" encoding="UTF-8" standalone="yes"?>
<Relationships xmlns="http://schemas.openxmlformats.org/package/2006/relationships"><Relationship Id="rId3" Type="http://schemas.openxmlformats.org/officeDocument/2006/relationships/image" Target="../media/image229.png"/><Relationship Id="rId2" Type="http://schemas.microsoft.com/office/2018/10/relationships/comments" Target="../comments/modernComment_7FFFE6BC_870AC8B8.xml"/><Relationship Id="rId1" Type="http://schemas.openxmlformats.org/officeDocument/2006/relationships/slideLayout" Target="../slideLayouts/slideLayout41.xml"/><Relationship Id="rId4" Type="http://schemas.openxmlformats.org/officeDocument/2006/relationships/image" Target="../media/image246.jpeg"/></Relationships>
</file>

<file path=ppt/slides/_rels/slide211.xml.rels><?xml version="1.0" encoding="UTF-8" standalone="yes"?>
<Relationships xmlns="http://schemas.openxmlformats.org/package/2006/relationships"><Relationship Id="rId3" Type="http://schemas.openxmlformats.org/officeDocument/2006/relationships/image" Target="../media/image248.png"/><Relationship Id="rId2" Type="http://schemas.openxmlformats.org/officeDocument/2006/relationships/image" Target="../media/image247.png"/><Relationship Id="rId1" Type="http://schemas.openxmlformats.org/officeDocument/2006/relationships/slideLayout" Target="../slideLayouts/slideLayout39.xml"/></Relationships>
</file>

<file path=ppt/slides/_rels/slide212.xml.rels><?xml version="1.0" encoding="UTF-8" standalone="yes"?>
<Relationships xmlns="http://schemas.openxmlformats.org/package/2006/relationships"><Relationship Id="rId3" Type="http://schemas.openxmlformats.org/officeDocument/2006/relationships/notesSlide" Target="../notesSlides/notesSlide137.xml"/><Relationship Id="rId2" Type="http://schemas.openxmlformats.org/officeDocument/2006/relationships/slideLayout" Target="../slideLayouts/slideLayout39.xml"/><Relationship Id="rId1" Type="http://schemas.openxmlformats.org/officeDocument/2006/relationships/tags" Target="../tags/tag69.xml"/><Relationship Id="rId4" Type="http://schemas.openxmlformats.org/officeDocument/2006/relationships/image" Target="../media/image200.wmf"/></Relationships>
</file>

<file path=ppt/slides/_rels/slide213.xml.rels><?xml version="1.0" encoding="UTF-8" standalone="yes"?>
<Relationships xmlns="http://schemas.openxmlformats.org/package/2006/relationships"><Relationship Id="rId3" Type="http://schemas.openxmlformats.org/officeDocument/2006/relationships/notesSlide" Target="../notesSlides/notesSlide138.xml"/><Relationship Id="rId2" Type="http://schemas.openxmlformats.org/officeDocument/2006/relationships/slideLayout" Target="../slideLayouts/slideLayout39.xml"/><Relationship Id="rId1" Type="http://schemas.openxmlformats.org/officeDocument/2006/relationships/tags" Target="../tags/tag70.xml"/></Relationships>
</file>

<file path=ppt/slides/_rels/slide214.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12.xml"/></Relationships>
</file>

<file path=ppt/slides/_rels/slide215.xml.rels><?xml version="1.0" encoding="UTF-8" standalone="yes"?>
<Relationships xmlns="http://schemas.openxmlformats.org/package/2006/relationships"><Relationship Id="rId3" Type="http://schemas.openxmlformats.org/officeDocument/2006/relationships/image" Target="../media/image145.jpeg"/><Relationship Id="rId2" Type="http://schemas.openxmlformats.org/officeDocument/2006/relationships/notesSlide" Target="../notesSlides/notesSlide139.xml"/><Relationship Id="rId1" Type="http://schemas.openxmlformats.org/officeDocument/2006/relationships/slideLayout" Target="../slideLayouts/slideLayout17.xml"/></Relationships>
</file>

<file path=ppt/slides/_rels/slide216.xml.rels><?xml version="1.0" encoding="UTF-8" standalone="yes"?>
<Relationships xmlns="http://schemas.openxmlformats.org/package/2006/relationships"><Relationship Id="rId2" Type="http://schemas.openxmlformats.org/officeDocument/2006/relationships/notesSlide" Target="../notesSlides/notesSlide140.xml"/><Relationship Id="rId1" Type="http://schemas.openxmlformats.org/officeDocument/2006/relationships/slideLayout" Target="../slideLayouts/slideLayout17.xml"/></Relationships>
</file>

<file path=ppt/slides/_rels/slide217.xml.rels><?xml version="1.0" encoding="UTF-8" standalone="yes"?>
<Relationships xmlns="http://schemas.openxmlformats.org/package/2006/relationships"><Relationship Id="rId3" Type="http://schemas.microsoft.com/office/2018/10/relationships/comments" Target="../comments/modernComment_7FFFE6E7_1E0EB415.xml"/><Relationship Id="rId2" Type="http://schemas.openxmlformats.org/officeDocument/2006/relationships/notesSlide" Target="../notesSlides/notesSlide141.xml"/><Relationship Id="rId1" Type="http://schemas.openxmlformats.org/officeDocument/2006/relationships/slideLayout" Target="../slideLayouts/slideLayout17.xml"/><Relationship Id="rId4" Type="http://schemas.openxmlformats.org/officeDocument/2006/relationships/image" Target="../media/image249.png"/></Relationships>
</file>

<file path=ppt/slides/_rels/slide218.xml.rels><?xml version="1.0" encoding="UTF-8" standalone="yes"?>
<Relationships xmlns="http://schemas.openxmlformats.org/package/2006/relationships"><Relationship Id="rId2" Type="http://schemas.openxmlformats.org/officeDocument/2006/relationships/notesSlide" Target="../notesSlides/notesSlide142.xml"/><Relationship Id="rId1" Type="http://schemas.openxmlformats.org/officeDocument/2006/relationships/slideLayout" Target="../slideLayouts/slideLayout17.xml"/></Relationships>
</file>

<file path=ppt/slides/_rels/slide219.xml.rels><?xml version="1.0" encoding="UTF-8" standalone="yes"?>
<Relationships xmlns="http://schemas.openxmlformats.org/package/2006/relationships"><Relationship Id="rId3" Type="http://schemas.openxmlformats.org/officeDocument/2006/relationships/image" Target="../media/image250.png"/><Relationship Id="rId2" Type="http://schemas.openxmlformats.org/officeDocument/2006/relationships/notesSlide" Target="../notesSlides/notesSlide143.xml"/><Relationship Id="rId1" Type="http://schemas.openxmlformats.org/officeDocument/2006/relationships/slideLayout" Target="../slideLayouts/slideLayout17.xml"/></Relationships>
</file>

<file path=ppt/slides/_rels/slide22.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slideLayout" Target="../slideLayouts/slideLayout2.xml"/><Relationship Id="rId1" Type="http://schemas.openxmlformats.org/officeDocument/2006/relationships/tags" Target="../tags/tag6.xml"/></Relationships>
</file>

<file path=ppt/slides/_rels/slide220.xml.rels><?xml version="1.0" encoding="UTF-8" standalone="yes"?>
<Relationships xmlns="http://schemas.openxmlformats.org/package/2006/relationships"><Relationship Id="rId3" Type="http://schemas.openxmlformats.org/officeDocument/2006/relationships/image" Target="../media/image251.png"/><Relationship Id="rId2" Type="http://schemas.microsoft.com/office/2018/10/relationships/comments" Target="../comments/modernComment_7FFFE6B6_1F5F1D6F.xml"/><Relationship Id="rId1" Type="http://schemas.openxmlformats.org/officeDocument/2006/relationships/slideLayout" Target="../slideLayouts/slideLayout87.xml"/><Relationship Id="rId4" Type="http://schemas.openxmlformats.org/officeDocument/2006/relationships/image" Target="../media/image252.jpeg"/></Relationships>
</file>

<file path=ppt/slides/_rels/slide221.xml.rels><?xml version="1.0" encoding="UTF-8" standalone="yes"?>
<Relationships xmlns="http://schemas.openxmlformats.org/package/2006/relationships"><Relationship Id="rId3" Type="http://schemas.microsoft.com/office/2018/10/relationships/comments" Target="../comments/modernComment_7FFFE6B5_579F5C0C.xml"/><Relationship Id="rId2" Type="http://schemas.openxmlformats.org/officeDocument/2006/relationships/notesSlide" Target="../notesSlides/notesSlide144.xml"/><Relationship Id="rId1" Type="http://schemas.openxmlformats.org/officeDocument/2006/relationships/slideLayout" Target="../slideLayouts/slideLayout87.xml"/></Relationships>
</file>

<file path=ppt/slides/_rels/slide222.xml.rels><?xml version="1.0" encoding="UTF-8" standalone="yes"?>
<Relationships xmlns="http://schemas.openxmlformats.org/package/2006/relationships"><Relationship Id="rId2" Type="http://schemas.openxmlformats.org/officeDocument/2006/relationships/image" Target="../media/image253.jpeg"/><Relationship Id="rId1" Type="http://schemas.openxmlformats.org/officeDocument/2006/relationships/slideLayout" Target="../slideLayouts/slideLayout87.xml"/></Relationships>
</file>

<file path=ppt/slides/_rels/slide223.xml.rels><?xml version="1.0" encoding="UTF-8" standalone="yes"?>
<Relationships xmlns="http://schemas.openxmlformats.org/package/2006/relationships"><Relationship Id="rId3" Type="http://schemas.openxmlformats.org/officeDocument/2006/relationships/image" Target="../media/image160.png"/><Relationship Id="rId2" Type="http://schemas.openxmlformats.org/officeDocument/2006/relationships/notesSlide" Target="../notesSlides/notesSlide145.xml"/><Relationship Id="rId1" Type="http://schemas.openxmlformats.org/officeDocument/2006/relationships/slideLayout" Target="../slideLayouts/slideLayout17.xml"/></Relationships>
</file>

<file path=ppt/slides/_rels/slide224.xml.rels><?xml version="1.0" encoding="UTF-8" standalone="yes"?>
<Relationships xmlns="http://schemas.openxmlformats.org/package/2006/relationships"><Relationship Id="rId3" Type="http://schemas.openxmlformats.org/officeDocument/2006/relationships/notesSlide" Target="../notesSlides/notesSlide146.xml"/><Relationship Id="rId2" Type="http://schemas.openxmlformats.org/officeDocument/2006/relationships/slideLayout" Target="../slideLayouts/slideLayout17.xml"/><Relationship Id="rId1" Type="http://schemas.openxmlformats.org/officeDocument/2006/relationships/tags" Target="../tags/tag71.xml"/></Relationships>
</file>

<file path=ppt/slides/_rels/slide225.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9.xml"/></Relationships>
</file>

<file path=ppt/slides/_rels/slide226.xml.rels><?xml version="1.0" encoding="UTF-8" standalone="yes"?>
<Relationships xmlns="http://schemas.openxmlformats.org/package/2006/relationships"><Relationship Id="rId3" Type="http://schemas.openxmlformats.org/officeDocument/2006/relationships/image" Target="../media/image254.png"/><Relationship Id="rId2" Type="http://schemas.openxmlformats.org/officeDocument/2006/relationships/slideLayout" Target="../slideLayouts/slideLayout87.xml"/><Relationship Id="rId1" Type="http://schemas.openxmlformats.org/officeDocument/2006/relationships/tags" Target="../tags/tag72.xml"/><Relationship Id="rId4" Type="http://schemas.openxmlformats.org/officeDocument/2006/relationships/image" Target="../media/image255.png"/></Relationships>
</file>

<file path=ppt/slides/_rels/slide227.xml.rels><?xml version="1.0" encoding="UTF-8" standalone="yes"?>
<Relationships xmlns="http://schemas.openxmlformats.org/package/2006/relationships"><Relationship Id="rId3" Type="http://schemas.openxmlformats.org/officeDocument/2006/relationships/image" Target="../media/image256.png"/><Relationship Id="rId2" Type="http://schemas.openxmlformats.org/officeDocument/2006/relationships/slideLayout" Target="../slideLayouts/slideLayout87.xml"/><Relationship Id="rId1" Type="http://schemas.openxmlformats.org/officeDocument/2006/relationships/tags" Target="../tags/tag73.xml"/><Relationship Id="rId5" Type="http://schemas.openxmlformats.org/officeDocument/2006/relationships/image" Target="../media/image255.png"/><Relationship Id="rId4" Type="http://schemas.openxmlformats.org/officeDocument/2006/relationships/image" Target="../media/image257.png"/></Relationships>
</file>

<file path=ppt/slides/_rels/slide228.xml.rels><?xml version="1.0" encoding="UTF-8" standalone="yes"?>
<Relationships xmlns="http://schemas.openxmlformats.org/package/2006/relationships"><Relationship Id="rId3" Type="http://schemas.openxmlformats.org/officeDocument/2006/relationships/image" Target="../media/image258.png"/><Relationship Id="rId2" Type="http://schemas.openxmlformats.org/officeDocument/2006/relationships/image" Target="../media/image255.png"/><Relationship Id="rId1" Type="http://schemas.openxmlformats.org/officeDocument/2006/relationships/slideLayout" Target="../slideLayouts/slideLayout87.xml"/></Relationships>
</file>

<file path=ppt/slides/_rels/slide229.xml.rels><?xml version="1.0" encoding="UTF-8" standalone="yes"?>
<Relationships xmlns="http://schemas.openxmlformats.org/package/2006/relationships"><Relationship Id="rId2" Type="http://schemas.openxmlformats.org/officeDocument/2006/relationships/image" Target="../media/image255.png"/><Relationship Id="rId1" Type="http://schemas.openxmlformats.org/officeDocument/2006/relationships/slideLayout" Target="../slideLayouts/slideLayout89.xml"/></Relationships>
</file>

<file path=ppt/slides/_rels/slide23.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12.xml"/></Relationships>
</file>

<file path=ppt/slides/_rels/slide230.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100.xml"/></Relationships>
</file>

<file path=ppt/slides/_rels/slide231.xml.rels><?xml version="1.0" encoding="UTF-8" standalone="yes"?>
<Relationships xmlns="http://schemas.openxmlformats.org/package/2006/relationships"><Relationship Id="rId2" Type="http://schemas.openxmlformats.org/officeDocument/2006/relationships/image" Target="../media/image259.png"/><Relationship Id="rId1" Type="http://schemas.openxmlformats.org/officeDocument/2006/relationships/slideLayout" Target="../slideLayouts/slideLayout2.xml"/></Relationships>
</file>

<file path=ppt/slides/_rels/slide232.xml.rels><?xml version="1.0" encoding="UTF-8" standalone="yes"?>
<Relationships xmlns="http://schemas.openxmlformats.org/package/2006/relationships"><Relationship Id="rId3" Type="http://schemas.openxmlformats.org/officeDocument/2006/relationships/image" Target="../media/image260.png"/><Relationship Id="rId2" Type="http://schemas.openxmlformats.org/officeDocument/2006/relationships/notesSlide" Target="../notesSlides/notesSlide147.xml"/><Relationship Id="rId1" Type="http://schemas.openxmlformats.org/officeDocument/2006/relationships/slideLayout" Target="../slideLayouts/slideLayout2.xml"/></Relationships>
</file>

<file path=ppt/slides/_rels/slide233.xml.rels><?xml version="1.0" encoding="UTF-8" standalone="yes"?>
<Relationships xmlns="http://schemas.openxmlformats.org/package/2006/relationships"><Relationship Id="rId3" Type="http://schemas.openxmlformats.org/officeDocument/2006/relationships/image" Target="../media/image261.png"/><Relationship Id="rId2" Type="http://schemas.openxmlformats.org/officeDocument/2006/relationships/notesSlide" Target="../notesSlides/notesSlide148.xml"/><Relationship Id="rId1" Type="http://schemas.openxmlformats.org/officeDocument/2006/relationships/slideLayout" Target="../slideLayouts/slideLayout2.xml"/><Relationship Id="rId4" Type="http://schemas.openxmlformats.org/officeDocument/2006/relationships/image" Target="../media/image262.png"/></Relationships>
</file>

<file path=ppt/slides/_rels/slide234.xml.rels><?xml version="1.0" encoding="UTF-8" standalone="yes"?>
<Relationships xmlns="http://schemas.openxmlformats.org/package/2006/relationships"><Relationship Id="rId3" Type="http://schemas.openxmlformats.org/officeDocument/2006/relationships/image" Target="../media/image263.png"/><Relationship Id="rId2" Type="http://schemas.openxmlformats.org/officeDocument/2006/relationships/notesSlide" Target="../notesSlides/notesSlide149.xml"/><Relationship Id="rId1" Type="http://schemas.openxmlformats.org/officeDocument/2006/relationships/slideLayout" Target="../slideLayouts/slideLayout2.xml"/></Relationships>
</file>

<file path=ppt/slides/_rels/slide235.xml.rels><?xml version="1.0" encoding="UTF-8" standalone="yes"?>
<Relationships xmlns="http://schemas.openxmlformats.org/package/2006/relationships"><Relationship Id="rId3" Type="http://schemas.openxmlformats.org/officeDocument/2006/relationships/image" Target="../media/image237.png"/><Relationship Id="rId2" Type="http://schemas.openxmlformats.org/officeDocument/2006/relationships/notesSlide" Target="../notesSlides/notesSlide150.xml"/><Relationship Id="rId1" Type="http://schemas.openxmlformats.org/officeDocument/2006/relationships/slideLayout" Target="../slideLayouts/slideLayout2.xml"/></Relationships>
</file>

<file path=ppt/slides/_rels/slide236.xml.rels><?xml version="1.0" encoding="UTF-8" standalone="yes"?>
<Relationships xmlns="http://schemas.openxmlformats.org/package/2006/relationships"><Relationship Id="rId3" Type="http://schemas.openxmlformats.org/officeDocument/2006/relationships/image" Target="../media/image264.png"/><Relationship Id="rId2" Type="http://schemas.microsoft.com/office/2018/10/relationships/comments" Target="../comments/modernComment_2D5_21EE4A49.xml"/><Relationship Id="rId1" Type="http://schemas.openxmlformats.org/officeDocument/2006/relationships/slideLayout" Target="../slideLayouts/slideLayout2.xml"/><Relationship Id="rId5" Type="http://schemas.openxmlformats.org/officeDocument/2006/relationships/image" Target="../media/image262.png"/><Relationship Id="rId4" Type="http://schemas.openxmlformats.org/officeDocument/2006/relationships/image" Target="../media/image265.png"/></Relationships>
</file>

<file path=ppt/slides/_rels/slide237.xml.rels><?xml version="1.0" encoding="UTF-8" standalone="yes"?>
<Relationships xmlns="http://schemas.openxmlformats.org/package/2006/relationships"><Relationship Id="rId3" Type="http://schemas.openxmlformats.org/officeDocument/2006/relationships/image" Target="../media/image237.png"/><Relationship Id="rId2" Type="http://schemas.openxmlformats.org/officeDocument/2006/relationships/notesSlide" Target="../notesSlides/notesSlide151.xml"/><Relationship Id="rId1" Type="http://schemas.openxmlformats.org/officeDocument/2006/relationships/slideLayout" Target="../slideLayouts/slideLayout2.xml"/></Relationships>
</file>

<file path=ppt/slides/_rels/slide238.xml.rels><?xml version="1.0" encoding="UTF-8" standalone="yes"?>
<Relationships xmlns="http://schemas.openxmlformats.org/package/2006/relationships"><Relationship Id="rId3" Type="http://schemas.openxmlformats.org/officeDocument/2006/relationships/image" Target="../media/image266.jpeg"/><Relationship Id="rId2" Type="http://schemas.openxmlformats.org/officeDocument/2006/relationships/notesSlide" Target="../notesSlides/notesSlide152.xml"/><Relationship Id="rId1" Type="http://schemas.openxmlformats.org/officeDocument/2006/relationships/slideLayout" Target="../slideLayouts/slideLayout2.xml"/></Relationships>
</file>

<file path=ppt/slides/_rels/slide239.xml.rels><?xml version="1.0" encoding="UTF-8" standalone="yes"?>
<Relationships xmlns="http://schemas.openxmlformats.org/package/2006/relationships"><Relationship Id="rId3" Type="http://schemas.openxmlformats.org/officeDocument/2006/relationships/image" Target="../media/image267.png"/><Relationship Id="rId2" Type="http://schemas.microsoft.com/office/2018/10/relationships/comments" Target="../comments/modernComment_2D7_437E4A74.xml"/><Relationship Id="rId1" Type="http://schemas.openxmlformats.org/officeDocument/2006/relationships/slideLayout" Target="../slideLayouts/slideLayout2.xml"/><Relationship Id="rId4" Type="http://schemas.openxmlformats.org/officeDocument/2006/relationships/image" Target="../media/image262.png"/></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2.xml"/><Relationship Id="rId1" Type="http://schemas.openxmlformats.org/officeDocument/2006/relationships/tags" Target="../tags/tag7.xml"/><Relationship Id="rId5" Type="http://schemas.openxmlformats.org/officeDocument/2006/relationships/image" Target="../media/image56.png"/><Relationship Id="rId4" Type="http://schemas.openxmlformats.org/officeDocument/2006/relationships/image" Target="../media/image55.jpeg"/></Relationships>
</file>

<file path=ppt/slides/_rels/slide240.xml.rels><?xml version="1.0" encoding="UTF-8" standalone="yes"?>
<Relationships xmlns="http://schemas.openxmlformats.org/package/2006/relationships"><Relationship Id="rId3" Type="http://schemas.openxmlformats.org/officeDocument/2006/relationships/image" Target="../media/image262.png"/><Relationship Id="rId2" Type="http://schemas.openxmlformats.org/officeDocument/2006/relationships/image" Target="../media/image268.png"/><Relationship Id="rId1" Type="http://schemas.openxmlformats.org/officeDocument/2006/relationships/slideLayout" Target="../slideLayouts/slideLayout2.xml"/></Relationships>
</file>

<file path=ppt/slides/_rels/slide241.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12.xml"/></Relationships>
</file>

<file path=ppt/slides/_rels/slide242.xml.rels><?xml version="1.0" encoding="UTF-8" standalone="yes"?>
<Relationships xmlns="http://schemas.openxmlformats.org/package/2006/relationships"><Relationship Id="rId3" Type="http://schemas.microsoft.com/office/2018/10/relationships/comments" Target="../comments/modernComment_DF0_CD96F08E.xml"/><Relationship Id="rId2" Type="http://schemas.openxmlformats.org/officeDocument/2006/relationships/slideLayout" Target="../slideLayouts/slideLayout2.xml"/><Relationship Id="rId1" Type="http://schemas.openxmlformats.org/officeDocument/2006/relationships/tags" Target="../tags/tag74.xml"/><Relationship Id="rId5" Type="http://schemas.openxmlformats.org/officeDocument/2006/relationships/image" Target="../media/image270.png"/><Relationship Id="rId4" Type="http://schemas.openxmlformats.org/officeDocument/2006/relationships/image" Target="../media/image269.png"/></Relationships>
</file>

<file path=ppt/slides/_rels/slide2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4.xml.rels><?xml version="1.0" encoding="UTF-8" standalone="yes"?>
<Relationships xmlns="http://schemas.openxmlformats.org/package/2006/relationships"><Relationship Id="rId3" Type="http://schemas.openxmlformats.org/officeDocument/2006/relationships/image" Target="../media/image271.jpeg"/><Relationship Id="rId2" Type="http://schemas.microsoft.com/office/2018/10/relationships/comments" Target="../comments/modernComment_7FFFE6D6_C6380867.xml"/><Relationship Id="rId1" Type="http://schemas.openxmlformats.org/officeDocument/2006/relationships/slideLayout" Target="../slideLayouts/slideLayout4.xml"/><Relationship Id="rId4" Type="http://schemas.openxmlformats.org/officeDocument/2006/relationships/image" Target="../media/image270.png"/></Relationships>
</file>

<file path=ppt/slides/_rels/slide245.xml.rels><?xml version="1.0" encoding="UTF-8" standalone="yes"?>
<Relationships xmlns="http://schemas.openxmlformats.org/package/2006/relationships"><Relationship Id="rId3" Type="http://schemas.openxmlformats.org/officeDocument/2006/relationships/image" Target="../media/image270.png"/><Relationship Id="rId2" Type="http://schemas.openxmlformats.org/officeDocument/2006/relationships/image" Target="../media/image272.png"/><Relationship Id="rId1" Type="http://schemas.openxmlformats.org/officeDocument/2006/relationships/slideLayout" Target="../slideLayouts/slideLayout2.xml"/></Relationships>
</file>

<file path=ppt/slides/_rels/slide246.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12.xml"/></Relationships>
</file>

<file path=ppt/slides/_rels/slide247.xml.rels><?xml version="1.0" encoding="UTF-8" standalone="yes"?>
<Relationships xmlns="http://schemas.openxmlformats.org/package/2006/relationships"><Relationship Id="rId3" Type="http://schemas.openxmlformats.org/officeDocument/2006/relationships/slideLayout" Target="../slideLayouts/slideLayout87.xml"/><Relationship Id="rId2" Type="http://schemas.openxmlformats.org/officeDocument/2006/relationships/tags" Target="../tags/tag76.xml"/><Relationship Id="rId1" Type="http://schemas.openxmlformats.org/officeDocument/2006/relationships/tags" Target="../tags/tag75.xml"/><Relationship Id="rId6" Type="http://schemas.openxmlformats.org/officeDocument/2006/relationships/image" Target="../media/image248.png"/><Relationship Id="rId5" Type="http://schemas.openxmlformats.org/officeDocument/2006/relationships/image" Target="../media/image273.jpeg"/><Relationship Id="rId4" Type="http://schemas.openxmlformats.org/officeDocument/2006/relationships/notesSlide" Target="../notesSlides/notesSlide153.xml"/></Relationships>
</file>

<file path=ppt/slides/_rels/slide248.xml.rels><?xml version="1.0" encoding="UTF-8" standalone="yes"?>
<Relationships xmlns="http://schemas.openxmlformats.org/package/2006/relationships"><Relationship Id="rId3" Type="http://schemas.openxmlformats.org/officeDocument/2006/relationships/notesSlide" Target="../notesSlides/notesSlide154.xml"/><Relationship Id="rId2" Type="http://schemas.openxmlformats.org/officeDocument/2006/relationships/slideLayout" Target="../slideLayouts/slideLayout87.xml"/><Relationship Id="rId1" Type="http://schemas.openxmlformats.org/officeDocument/2006/relationships/tags" Target="../tags/tag77.xml"/><Relationship Id="rId6" Type="http://schemas.openxmlformats.org/officeDocument/2006/relationships/image" Target="../media/image248.png"/><Relationship Id="rId5" Type="http://schemas.openxmlformats.org/officeDocument/2006/relationships/image" Target="../media/image274.jpeg"/><Relationship Id="rId4" Type="http://schemas.microsoft.com/office/2018/10/relationships/comments" Target="../comments/modernComment_7FFFE6A8_7416F014.xml"/></Relationships>
</file>

<file path=ppt/slides/_rels/slide249.xml.rels><?xml version="1.0" encoding="UTF-8" standalone="yes"?>
<Relationships xmlns="http://schemas.openxmlformats.org/package/2006/relationships"><Relationship Id="rId3" Type="http://schemas.openxmlformats.org/officeDocument/2006/relationships/notesSlide" Target="../notesSlides/notesSlide155.xml"/><Relationship Id="rId2" Type="http://schemas.openxmlformats.org/officeDocument/2006/relationships/slideLayout" Target="../slideLayouts/slideLayout87.xml"/><Relationship Id="rId1" Type="http://schemas.openxmlformats.org/officeDocument/2006/relationships/tags" Target="../tags/tag78.xml"/><Relationship Id="rId5" Type="http://schemas.openxmlformats.org/officeDocument/2006/relationships/image" Target="../media/image248.png"/><Relationship Id="rId4" Type="http://schemas.openxmlformats.org/officeDocument/2006/relationships/image" Target="../media/image275.png"/></Relationships>
</file>

<file path=ppt/slides/_rels/slide25.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4.xml"/></Relationships>
</file>

<file path=ppt/slides/_rels/slide250.xml.rels><?xml version="1.0" encoding="UTF-8" standalone="yes"?>
<Relationships xmlns="http://schemas.openxmlformats.org/package/2006/relationships"><Relationship Id="rId3" Type="http://schemas.openxmlformats.org/officeDocument/2006/relationships/image" Target="../media/image276.jpeg"/><Relationship Id="rId2" Type="http://schemas.openxmlformats.org/officeDocument/2006/relationships/notesSlide" Target="../notesSlides/notesSlide156.xml"/><Relationship Id="rId1" Type="http://schemas.openxmlformats.org/officeDocument/2006/relationships/slideLayout" Target="../slideLayouts/slideLayout87.xml"/><Relationship Id="rId4" Type="http://schemas.openxmlformats.org/officeDocument/2006/relationships/image" Target="../media/image248.png"/></Relationships>
</file>

<file path=ppt/slides/_rels/slide251.xml.rels><?xml version="1.0" encoding="UTF-8" standalone="yes"?>
<Relationships xmlns="http://schemas.openxmlformats.org/package/2006/relationships"><Relationship Id="rId3" Type="http://schemas.openxmlformats.org/officeDocument/2006/relationships/notesSlide" Target="../notesSlides/notesSlide157.xml"/><Relationship Id="rId7" Type="http://schemas.openxmlformats.org/officeDocument/2006/relationships/image" Target="../media/image278.jpeg"/><Relationship Id="rId2" Type="http://schemas.openxmlformats.org/officeDocument/2006/relationships/slideLayout" Target="../slideLayouts/slideLayout87.xml"/><Relationship Id="rId1" Type="http://schemas.openxmlformats.org/officeDocument/2006/relationships/tags" Target="../tags/tag79.xml"/><Relationship Id="rId6" Type="http://schemas.openxmlformats.org/officeDocument/2006/relationships/image" Target="../media/image248.png"/><Relationship Id="rId5" Type="http://schemas.openxmlformats.org/officeDocument/2006/relationships/image" Target="../media/image277.png"/><Relationship Id="rId4" Type="http://schemas.microsoft.com/office/2018/10/relationships/comments" Target="../comments/modernComment_2D0_7011CF95.xml"/></Relationships>
</file>

<file path=ppt/slides/_rels/slide252.xml.rels><?xml version="1.0" encoding="UTF-8" standalone="yes"?>
<Relationships xmlns="http://schemas.openxmlformats.org/package/2006/relationships"><Relationship Id="rId3" Type="http://schemas.openxmlformats.org/officeDocument/2006/relationships/notesSlide" Target="../notesSlides/notesSlide158.xml"/><Relationship Id="rId7" Type="http://schemas.openxmlformats.org/officeDocument/2006/relationships/image" Target="../media/image248.png"/><Relationship Id="rId2" Type="http://schemas.openxmlformats.org/officeDocument/2006/relationships/slideLayout" Target="../slideLayouts/slideLayout87.xml"/><Relationship Id="rId1" Type="http://schemas.openxmlformats.org/officeDocument/2006/relationships/tags" Target="../tags/tag80.xml"/><Relationship Id="rId6" Type="http://schemas.openxmlformats.org/officeDocument/2006/relationships/image" Target="../media/image277.png"/><Relationship Id="rId5" Type="http://schemas.openxmlformats.org/officeDocument/2006/relationships/image" Target="../media/image279.png"/><Relationship Id="rId4" Type="http://schemas.microsoft.com/office/2018/10/relationships/comments" Target="../comments/modernComment_7FFFE6AA_E0896937.xml"/></Relationships>
</file>

<file path=ppt/slides/_rels/slide253.xml.rels><?xml version="1.0" encoding="UTF-8" standalone="yes"?>
<Relationships xmlns="http://schemas.openxmlformats.org/package/2006/relationships"><Relationship Id="rId3" Type="http://schemas.microsoft.com/office/2018/10/relationships/comments" Target="../comments/modernComment_7FFFE6EB_21808C7D.xml"/><Relationship Id="rId2" Type="http://schemas.openxmlformats.org/officeDocument/2006/relationships/notesSlide" Target="../notesSlides/notesSlide159.xml"/><Relationship Id="rId1" Type="http://schemas.openxmlformats.org/officeDocument/2006/relationships/slideLayout" Target="../slideLayouts/slideLayout2.xml"/></Relationships>
</file>

<file path=ppt/slides/_rels/slide254.xml.rels><?xml version="1.0" encoding="UTF-8" standalone="yes"?>
<Relationships xmlns="http://schemas.openxmlformats.org/package/2006/relationships"><Relationship Id="rId8" Type="http://schemas.openxmlformats.org/officeDocument/2006/relationships/image" Target="../media/image120.wmf"/><Relationship Id="rId3" Type="http://schemas.openxmlformats.org/officeDocument/2006/relationships/slideLayout" Target="../slideLayouts/slideLayout17.xml"/><Relationship Id="rId7" Type="http://schemas.openxmlformats.org/officeDocument/2006/relationships/image" Target="../media/image119.jpeg"/><Relationship Id="rId12" Type="http://schemas.openxmlformats.org/officeDocument/2006/relationships/image" Target="../media/image124.png"/><Relationship Id="rId2" Type="http://schemas.openxmlformats.org/officeDocument/2006/relationships/video" Target="file:///C:\Documents%20and%20Settings\Owner.BEVERLY-Q62OQR5\Local%20Settings\Temporary%20Internet%20Files\Content.IE5\FEVPHX2W\MPj04331280000%5b1%5d.jpg" TargetMode="External"/><Relationship Id="rId1" Type="http://schemas.openxmlformats.org/officeDocument/2006/relationships/tags" Target="../tags/tag81.xml"/><Relationship Id="rId6" Type="http://schemas.openxmlformats.org/officeDocument/2006/relationships/image" Target="../media/image118.wmf"/><Relationship Id="rId11" Type="http://schemas.openxmlformats.org/officeDocument/2006/relationships/image" Target="../media/image123.wmf"/><Relationship Id="rId5" Type="http://schemas.openxmlformats.org/officeDocument/2006/relationships/image" Target="../media/image117.wmf"/><Relationship Id="rId10" Type="http://schemas.openxmlformats.org/officeDocument/2006/relationships/image" Target="../media/image122.wmf"/><Relationship Id="rId4" Type="http://schemas.openxmlformats.org/officeDocument/2006/relationships/notesSlide" Target="../notesSlides/notesSlide160.xml"/><Relationship Id="rId9" Type="http://schemas.openxmlformats.org/officeDocument/2006/relationships/image" Target="../media/image121.wmf"/></Relationships>
</file>

<file path=ppt/slides/_rels/slide255.xml.rels><?xml version="1.0" encoding="UTF-8" standalone="yes"?>
<Relationships xmlns="http://schemas.openxmlformats.org/package/2006/relationships"><Relationship Id="rId2" Type="http://schemas.openxmlformats.org/officeDocument/2006/relationships/notesSlide" Target="../notesSlides/notesSlide161.xml"/><Relationship Id="rId1" Type="http://schemas.openxmlformats.org/officeDocument/2006/relationships/slideLayout" Target="../slideLayouts/slideLayout33.xml"/></Relationships>
</file>

<file path=ppt/slides/_rels/slide256.xml.rels><?xml version="1.0" encoding="UTF-8" standalone="yes"?>
<Relationships xmlns="http://schemas.openxmlformats.org/package/2006/relationships"><Relationship Id="rId3" Type="http://schemas.microsoft.com/office/2018/10/relationships/comments" Target="../comments/modernComment_7FE4E5A1_88FEF0AE.xml"/><Relationship Id="rId2" Type="http://schemas.openxmlformats.org/officeDocument/2006/relationships/notesSlide" Target="../notesSlides/notesSlide162.xml"/><Relationship Id="rId1" Type="http://schemas.openxmlformats.org/officeDocument/2006/relationships/slideLayout" Target="../slideLayouts/slideLayout33.xml"/></Relationships>
</file>

<file path=ppt/slides/_rels/slide257.xml.rels><?xml version="1.0" encoding="UTF-8" standalone="yes"?>
<Relationships xmlns="http://schemas.openxmlformats.org/package/2006/relationships"><Relationship Id="rId3" Type="http://schemas.microsoft.com/office/2018/10/relationships/comments" Target="../comments/modernComment_7FFFE6F0_21AF6043.xml"/><Relationship Id="rId2" Type="http://schemas.openxmlformats.org/officeDocument/2006/relationships/notesSlide" Target="../notesSlides/notesSlide163.xml"/><Relationship Id="rId1" Type="http://schemas.openxmlformats.org/officeDocument/2006/relationships/slideLayout" Target="../slideLayouts/slideLayout21.xml"/><Relationship Id="rId5" Type="http://schemas.openxmlformats.org/officeDocument/2006/relationships/image" Target="../media/image159.png"/><Relationship Id="rId4" Type="http://schemas.openxmlformats.org/officeDocument/2006/relationships/image" Target="../media/image158.png"/></Relationships>
</file>

<file path=ppt/slides/_rels/slide258.xml.rels><?xml version="1.0" encoding="UTF-8" standalone="yes"?>
<Relationships xmlns="http://schemas.openxmlformats.org/package/2006/relationships"><Relationship Id="rId3" Type="http://schemas.microsoft.com/office/2018/10/relationships/comments" Target="../comments/modernComment_7FFFE6F1_2D7A1A37.xml"/><Relationship Id="rId2" Type="http://schemas.openxmlformats.org/officeDocument/2006/relationships/notesSlide" Target="../notesSlides/notesSlide164.xml"/><Relationship Id="rId1" Type="http://schemas.openxmlformats.org/officeDocument/2006/relationships/slideLayout" Target="../slideLayouts/slideLayout17.xml"/><Relationship Id="rId4" Type="http://schemas.openxmlformats.org/officeDocument/2006/relationships/image" Target="../media/image160.png"/></Relationships>
</file>

<file path=ppt/slides/_rels/slide259.xml.rels><?xml version="1.0" encoding="UTF-8" standalone="yes"?>
<Relationships xmlns="http://schemas.openxmlformats.org/package/2006/relationships"><Relationship Id="rId3" Type="http://schemas.openxmlformats.org/officeDocument/2006/relationships/notesSlide" Target="../notesSlides/notesSlide165.xml"/><Relationship Id="rId2" Type="http://schemas.openxmlformats.org/officeDocument/2006/relationships/slideLayout" Target="../slideLayouts/slideLayout17.xml"/><Relationship Id="rId1" Type="http://schemas.openxmlformats.org/officeDocument/2006/relationships/tags" Target="../tags/tag82.xml"/><Relationship Id="rId4" Type="http://schemas.openxmlformats.org/officeDocument/2006/relationships/image" Target="../media/image280.png"/></Relationships>
</file>

<file path=ppt/slides/_rels/slide26.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7.png"/><Relationship Id="rId1" Type="http://schemas.openxmlformats.org/officeDocument/2006/relationships/slideLayout" Target="../slideLayouts/slideLayout39.xml"/></Relationships>
</file>

<file path=ppt/slides/_rels/slide260.xml.rels><?xml version="1.0" encoding="UTF-8" standalone="yes"?>
<Relationships xmlns="http://schemas.openxmlformats.org/package/2006/relationships"><Relationship Id="rId3" Type="http://schemas.openxmlformats.org/officeDocument/2006/relationships/image" Target="../media/image281.png"/><Relationship Id="rId2" Type="http://schemas.openxmlformats.org/officeDocument/2006/relationships/notesSlide" Target="../notesSlides/notesSlide166.xml"/><Relationship Id="rId1" Type="http://schemas.openxmlformats.org/officeDocument/2006/relationships/slideLayout" Target="../slideLayouts/slideLayout17.xml"/></Relationships>
</file>

<file path=ppt/slides/_rels/slide261.xml.rels><?xml version="1.0" encoding="UTF-8" standalone="yes"?>
<Relationships xmlns="http://schemas.openxmlformats.org/package/2006/relationships"><Relationship Id="rId2" Type="http://schemas.openxmlformats.org/officeDocument/2006/relationships/notesSlide" Target="../notesSlides/notesSlide167.xml"/><Relationship Id="rId1" Type="http://schemas.openxmlformats.org/officeDocument/2006/relationships/slideLayout" Target="../slideLayouts/slideLayout17.xml"/></Relationships>
</file>

<file path=ppt/slides/_rels/slide262.xml.rels><?xml version="1.0" encoding="UTF-8" standalone="yes"?>
<Relationships xmlns="http://schemas.openxmlformats.org/package/2006/relationships"><Relationship Id="rId3" Type="http://schemas.openxmlformats.org/officeDocument/2006/relationships/image" Target="../media/image282.png"/><Relationship Id="rId2" Type="http://schemas.microsoft.com/office/2018/10/relationships/comments" Target="../comments/modernComment_7FFFE6F2_D703F32C.xml"/><Relationship Id="rId1" Type="http://schemas.openxmlformats.org/officeDocument/2006/relationships/slideLayout" Target="../slideLayouts/slideLayout17.xml"/></Relationships>
</file>

<file path=ppt/slides/_rels/slide263.xml.rels><?xml version="1.0" encoding="UTF-8" standalone="yes"?>
<Relationships xmlns="http://schemas.openxmlformats.org/package/2006/relationships"><Relationship Id="rId3" Type="http://schemas.openxmlformats.org/officeDocument/2006/relationships/image" Target="../media/image283.png"/><Relationship Id="rId2" Type="http://schemas.openxmlformats.org/officeDocument/2006/relationships/notesSlide" Target="../notesSlides/notesSlide168.xml"/><Relationship Id="rId1" Type="http://schemas.openxmlformats.org/officeDocument/2006/relationships/slideLayout" Target="../slideLayouts/slideLayout17.xml"/></Relationships>
</file>

<file path=ppt/slides/_rels/slide264.xml.rels><?xml version="1.0" encoding="UTF-8" standalone="yes"?>
<Relationships xmlns="http://schemas.openxmlformats.org/package/2006/relationships"><Relationship Id="rId2" Type="http://schemas.openxmlformats.org/officeDocument/2006/relationships/notesSlide" Target="../notesSlides/notesSlide169.xml"/><Relationship Id="rId1" Type="http://schemas.openxmlformats.org/officeDocument/2006/relationships/slideLayout" Target="../slideLayouts/slideLayout19.xml"/></Relationships>
</file>

<file path=ppt/slides/_rels/slide265.xml.rels><?xml version="1.0" encoding="UTF-8" standalone="yes"?>
<Relationships xmlns="http://schemas.openxmlformats.org/package/2006/relationships"><Relationship Id="rId3" Type="http://schemas.openxmlformats.org/officeDocument/2006/relationships/image" Target="../media/image284.jpg"/><Relationship Id="rId2" Type="http://schemas.openxmlformats.org/officeDocument/2006/relationships/notesSlide" Target="../notesSlides/notesSlide170.xml"/><Relationship Id="rId1" Type="http://schemas.openxmlformats.org/officeDocument/2006/relationships/slideLayout" Target="../slideLayouts/slideLayout19.xml"/><Relationship Id="rId4" Type="http://schemas.openxmlformats.org/officeDocument/2006/relationships/hyperlink" Target="http://journalistsresource.org/syllabi/health-reporting" TargetMode="External"/></Relationships>
</file>

<file path=ppt/slides/_rels/slide266.xml.rels><?xml version="1.0" encoding="UTF-8" standalone="yes"?>
<Relationships xmlns="http://schemas.openxmlformats.org/package/2006/relationships"><Relationship Id="rId3" Type="http://schemas.openxmlformats.org/officeDocument/2006/relationships/image" Target="../media/image285.png"/><Relationship Id="rId2" Type="http://schemas.openxmlformats.org/officeDocument/2006/relationships/notesSlide" Target="../notesSlides/notesSlide171.xml"/><Relationship Id="rId1" Type="http://schemas.openxmlformats.org/officeDocument/2006/relationships/slideLayout" Target="../slideLayouts/slideLayout17.xml"/></Relationships>
</file>

<file path=ppt/slides/_rels/slide267.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9.xml"/></Relationships>
</file>

<file path=ppt/slides/_rels/slide268.xml.rels><?xml version="1.0" encoding="UTF-8" standalone="yes"?>
<Relationships xmlns="http://schemas.openxmlformats.org/package/2006/relationships"><Relationship Id="rId3" Type="http://schemas.microsoft.com/office/2018/10/relationships/comments" Target="../comments/modernComment_3880_F9B9EBE2.xml"/><Relationship Id="rId2" Type="http://schemas.openxmlformats.org/officeDocument/2006/relationships/notesSlide" Target="../notesSlides/notesSlide172.xml"/><Relationship Id="rId1" Type="http://schemas.openxmlformats.org/officeDocument/2006/relationships/slideLayout" Target="../slideLayouts/slideLayout21.xml"/><Relationship Id="rId4" Type="http://schemas.openxmlformats.org/officeDocument/2006/relationships/image" Target="../media/image286.png"/></Relationships>
</file>

<file path=ppt/slides/_rels/slide269.xml.rels><?xml version="1.0" encoding="UTF-8" standalone="yes"?>
<Relationships xmlns="http://schemas.openxmlformats.org/package/2006/relationships"><Relationship Id="rId3" Type="http://schemas.openxmlformats.org/officeDocument/2006/relationships/image" Target="../media/image287.png"/><Relationship Id="rId2" Type="http://schemas.openxmlformats.org/officeDocument/2006/relationships/notesSlide" Target="../notesSlides/notesSlide173.xml"/><Relationship Id="rId1" Type="http://schemas.openxmlformats.org/officeDocument/2006/relationships/slideLayout" Target="../slideLayouts/slideLayout17.xml"/><Relationship Id="rId4" Type="http://schemas.openxmlformats.org/officeDocument/2006/relationships/image" Target="../media/image288.png"/></Relationships>
</file>

<file path=ppt/slides/_rels/slide27.xml.rels><?xml version="1.0" encoding="UTF-8" standalone="yes"?>
<Relationships xmlns="http://schemas.openxmlformats.org/package/2006/relationships"><Relationship Id="rId3" Type="http://schemas.openxmlformats.org/officeDocument/2006/relationships/image" Target="../media/image58.jpg"/><Relationship Id="rId2" Type="http://schemas.openxmlformats.org/officeDocument/2006/relationships/notesSlide" Target="../notesSlides/notesSlide12.xml"/><Relationship Id="rId1" Type="http://schemas.openxmlformats.org/officeDocument/2006/relationships/slideLayout" Target="../slideLayouts/slideLayout13.xml"/><Relationship Id="rId6" Type="http://schemas.openxmlformats.org/officeDocument/2006/relationships/image" Target="../media/image56.png"/><Relationship Id="rId5" Type="http://schemas.openxmlformats.org/officeDocument/2006/relationships/hyperlink" Target="https://coveragetoolkit.org/health-equity/defining-health-equity/" TargetMode="External"/><Relationship Id="rId4" Type="http://schemas.openxmlformats.org/officeDocument/2006/relationships/hyperlink" Target="https://www.bridgespan.org/insights/library/public-health/the-community-cure-for-health-care-(1)" TargetMode="External"/></Relationships>
</file>

<file path=ppt/slides/_rels/slide270.xml.rels><?xml version="1.0" encoding="UTF-8" standalone="yes"?>
<Relationships xmlns="http://schemas.openxmlformats.org/package/2006/relationships"><Relationship Id="rId3" Type="http://schemas.openxmlformats.org/officeDocument/2006/relationships/notesSlide" Target="../notesSlides/notesSlide174.xml"/><Relationship Id="rId2" Type="http://schemas.openxmlformats.org/officeDocument/2006/relationships/slideLayout" Target="../slideLayouts/slideLayout17.xml"/><Relationship Id="rId1" Type="http://schemas.openxmlformats.org/officeDocument/2006/relationships/tags" Target="../tags/tag84.xml"/><Relationship Id="rId6" Type="http://schemas.openxmlformats.org/officeDocument/2006/relationships/image" Target="../media/image288.png"/><Relationship Id="rId5" Type="http://schemas.openxmlformats.org/officeDocument/2006/relationships/image" Target="../media/image289.jpeg"/><Relationship Id="rId4" Type="http://schemas.microsoft.com/office/2018/10/relationships/comments" Target="../comments/modernComment_7FE4E65A_5FF2CDAC.xml"/></Relationships>
</file>

<file path=ppt/slides/_rels/slide271.xml.rels><?xml version="1.0" encoding="UTF-8" standalone="yes"?>
<Relationships xmlns="http://schemas.openxmlformats.org/package/2006/relationships"><Relationship Id="rId3" Type="http://schemas.openxmlformats.org/officeDocument/2006/relationships/image" Target="../media/image288.png"/><Relationship Id="rId2" Type="http://schemas.microsoft.com/office/2018/10/relationships/comments" Target="../comments/modernComment_7FE4E611_CD2A9491.xml"/><Relationship Id="rId1" Type="http://schemas.openxmlformats.org/officeDocument/2006/relationships/slideLayout" Target="../slideLayouts/slideLayout21.xml"/></Relationships>
</file>

<file path=ppt/slides/_rels/slide272.xml.rels><?xml version="1.0" encoding="UTF-8" standalone="yes"?>
<Relationships xmlns="http://schemas.openxmlformats.org/package/2006/relationships"><Relationship Id="rId2" Type="http://schemas.openxmlformats.org/officeDocument/2006/relationships/notesSlide" Target="../notesSlides/notesSlide175.xml"/><Relationship Id="rId1" Type="http://schemas.openxmlformats.org/officeDocument/2006/relationships/slideLayout" Target="../slideLayouts/slideLayout17.xml"/></Relationships>
</file>

<file path=ppt/slides/_rels/slide273.xml.rels><?xml version="1.0" encoding="UTF-8" standalone="yes"?>
<Relationships xmlns="http://schemas.openxmlformats.org/package/2006/relationships"><Relationship Id="rId2" Type="http://schemas.openxmlformats.org/officeDocument/2006/relationships/notesSlide" Target="../notesSlides/notesSlide176.xml"/><Relationship Id="rId1" Type="http://schemas.openxmlformats.org/officeDocument/2006/relationships/slideLayout" Target="../slideLayouts/slideLayout17.xml"/></Relationships>
</file>

<file path=ppt/slides/_rels/slide274.xml.rels><?xml version="1.0" encoding="UTF-8" standalone="yes"?>
<Relationships xmlns="http://schemas.openxmlformats.org/package/2006/relationships"><Relationship Id="rId3" Type="http://schemas.openxmlformats.org/officeDocument/2006/relationships/image" Target="../media/image290.png"/><Relationship Id="rId2" Type="http://schemas.openxmlformats.org/officeDocument/2006/relationships/notesSlide" Target="../notesSlides/notesSlide177.xml"/><Relationship Id="rId1" Type="http://schemas.openxmlformats.org/officeDocument/2006/relationships/slideLayout" Target="../slideLayouts/slideLayout17.xml"/></Relationships>
</file>

<file path=ppt/slides/_rels/slide275.xml.rels><?xml version="1.0" encoding="UTF-8" standalone="yes"?>
<Relationships xmlns="http://schemas.openxmlformats.org/package/2006/relationships"><Relationship Id="rId3" Type="http://schemas.openxmlformats.org/officeDocument/2006/relationships/image" Target="../media/image291.png"/><Relationship Id="rId2" Type="http://schemas.openxmlformats.org/officeDocument/2006/relationships/notesSlide" Target="../notesSlides/notesSlide178.xml"/><Relationship Id="rId1" Type="http://schemas.openxmlformats.org/officeDocument/2006/relationships/slideLayout" Target="../slideLayouts/slideLayout19.xml"/><Relationship Id="rId4" Type="http://schemas.openxmlformats.org/officeDocument/2006/relationships/image" Target="../media/image288.png"/></Relationships>
</file>

<file path=ppt/slides/_rels/slide276.xml.rels><?xml version="1.0" encoding="UTF-8" standalone="yes"?>
<Relationships xmlns="http://schemas.openxmlformats.org/package/2006/relationships"><Relationship Id="rId3" Type="http://schemas.openxmlformats.org/officeDocument/2006/relationships/image" Target="../media/image288.png"/><Relationship Id="rId2" Type="http://schemas.microsoft.com/office/2018/10/relationships/comments" Target="../comments/modernComment_7FFFE637_6EF82701.xml"/><Relationship Id="rId1" Type="http://schemas.openxmlformats.org/officeDocument/2006/relationships/slideLayout" Target="../slideLayouts/slideLayout19.xml"/><Relationship Id="rId4" Type="http://schemas.openxmlformats.org/officeDocument/2006/relationships/image" Target="../media/image292.png"/></Relationships>
</file>

<file path=ppt/slides/_rels/slide277.xml.rels><?xml version="1.0" encoding="UTF-8" standalone="yes"?>
<Relationships xmlns="http://schemas.openxmlformats.org/package/2006/relationships"><Relationship Id="rId3" Type="http://schemas.openxmlformats.org/officeDocument/2006/relationships/notesSlide" Target="../notesSlides/notesSlide179.xml"/><Relationship Id="rId2" Type="http://schemas.openxmlformats.org/officeDocument/2006/relationships/slideLayout" Target="../slideLayouts/slideLayout17.xml"/><Relationship Id="rId1" Type="http://schemas.openxmlformats.org/officeDocument/2006/relationships/tags" Target="../tags/tag85.xml"/><Relationship Id="rId4" Type="http://schemas.openxmlformats.org/officeDocument/2006/relationships/image" Target="../media/image200.wmf"/></Relationships>
</file>

<file path=ppt/slides/_rels/slide278.xml.rels><?xml version="1.0" encoding="UTF-8" standalone="yes"?>
<Relationships xmlns="http://schemas.openxmlformats.org/package/2006/relationships"><Relationship Id="rId2" Type="http://schemas.openxmlformats.org/officeDocument/2006/relationships/notesSlide" Target="../notesSlides/notesSlide180.xml"/><Relationship Id="rId1" Type="http://schemas.openxmlformats.org/officeDocument/2006/relationships/slideLayout" Target="../slideLayouts/slideLayout2.xml"/></Relationships>
</file>

<file path=ppt/slides/_rels/slide279.xml.rels><?xml version="1.0" encoding="UTF-8" standalone="yes"?>
<Relationships xmlns="http://schemas.openxmlformats.org/package/2006/relationships"><Relationship Id="rId3" Type="http://schemas.openxmlformats.org/officeDocument/2006/relationships/image" Target="../media/image293.png"/><Relationship Id="rId2" Type="http://schemas.openxmlformats.org/officeDocument/2006/relationships/notesSlide" Target="../notesSlides/notesSlide181.xml"/><Relationship Id="rId1" Type="http://schemas.openxmlformats.org/officeDocument/2006/relationships/slideLayout" Target="../slideLayouts/slideLayout17.xml"/><Relationship Id="rId4" Type="http://schemas.openxmlformats.org/officeDocument/2006/relationships/image" Target="../media/image294.png"/></Relationships>
</file>

<file path=ppt/slides/_rels/slide28.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4.xml"/></Relationships>
</file>

<file path=ppt/slides/_rels/slide280.xml.rels><?xml version="1.0" encoding="UTF-8" standalone="yes"?>
<Relationships xmlns="http://schemas.openxmlformats.org/package/2006/relationships"><Relationship Id="rId3" Type="http://schemas.openxmlformats.org/officeDocument/2006/relationships/image" Target="../media/image295.png"/><Relationship Id="rId2" Type="http://schemas.openxmlformats.org/officeDocument/2006/relationships/notesSlide" Target="../notesSlides/notesSlide182.xml"/><Relationship Id="rId1" Type="http://schemas.openxmlformats.org/officeDocument/2006/relationships/slideLayout" Target="../slideLayouts/slideLayout2.xml"/><Relationship Id="rId4" Type="http://schemas.openxmlformats.org/officeDocument/2006/relationships/image" Target="../media/image296.png"/></Relationships>
</file>

<file path=ppt/slides/_rels/slide281.xml.rels><?xml version="1.0" encoding="UTF-8" standalone="yes"?>
<Relationships xmlns="http://schemas.openxmlformats.org/package/2006/relationships"><Relationship Id="rId3" Type="http://schemas.openxmlformats.org/officeDocument/2006/relationships/image" Target="../media/image298.jpeg"/><Relationship Id="rId2" Type="http://schemas.openxmlformats.org/officeDocument/2006/relationships/image" Target="../media/image297.jpeg"/><Relationship Id="rId1" Type="http://schemas.openxmlformats.org/officeDocument/2006/relationships/slideLayout" Target="../slideLayouts/slideLayout2.xml"/><Relationship Id="rId4" Type="http://schemas.openxmlformats.org/officeDocument/2006/relationships/image" Target="../media/image299.jpeg"/></Relationships>
</file>

<file path=ppt/slides/_rels/slide282.xml.rels><?xml version="1.0" encoding="UTF-8" standalone="yes"?>
<Relationships xmlns="http://schemas.openxmlformats.org/package/2006/relationships"><Relationship Id="rId3" Type="http://schemas.openxmlformats.org/officeDocument/2006/relationships/notesSlide" Target="../notesSlides/notesSlide183.xml"/><Relationship Id="rId2" Type="http://schemas.openxmlformats.org/officeDocument/2006/relationships/slideLayout" Target="../slideLayouts/slideLayout17.xml"/><Relationship Id="rId1" Type="http://schemas.openxmlformats.org/officeDocument/2006/relationships/tags" Target="../tags/tag86.xml"/><Relationship Id="rId6" Type="http://schemas.openxmlformats.org/officeDocument/2006/relationships/image" Target="../media/image294.png"/><Relationship Id="rId5" Type="http://schemas.openxmlformats.org/officeDocument/2006/relationships/image" Target="../media/image300.png"/><Relationship Id="rId4" Type="http://schemas.microsoft.com/office/2018/10/relationships/comments" Target="../comments/modernComment_2EA_6C03A8C.xml"/></Relationships>
</file>

<file path=ppt/slides/_rels/slide283.xml.rels><?xml version="1.0" encoding="UTF-8" standalone="yes"?>
<Relationships xmlns="http://schemas.openxmlformats.org/package/2006/relationships"><Relationship Id="rId3" Type="http://schemas.openxmlformats.org/officeDocument/2006/relationships/image" Target="../media/image301.jpg"/><Relationship Id="rId2" Type="http://schemas.openxmlformats.org/officeDocument/2006/relationships/notesSlide" Target="../notesSlides/notesSlide184.xml"/><Relationship Id="rId1" Type="http://schemas.openxmlformats.org/officeDocument/2006/relationships/slideLayout" Target="../slideLayouts/slideLayout17.xml"/></Relationships>
</file>

<file path=ppt/slides/_rels/slide284.xml.rels><?xml version="1.0" encoding="UTF-8" standalone="yes"?>
<Relationships xmlns="http://schemas.openxmlformats.org/package/2006/relationships"><Relationship Id="rId3" Type="http://schemas.openxmlformats.org/officeDocument/2006/relationships/notesSlide" Target="../notesSlides/notesSlide185.xml"/><Relationship Id="rId2" Type="http://schemas.openxmlformats.org/officeDocument/2006/relationships/slideLayout" Target="../slideLayouts/slideLayout35.xml"/><Relationship Id="rId1" Type="http://schemas.openxmlformats.org/officeDocument/2006/relationships/tags" Target="../tags/tag87.xml"/><Relationship Id="rId4" Type="http://schemas.openxmlformats.org/officeDocument/2006/relationships/image" Target="../media/image302.png"/></Relationships>
</file>

<file path=ppt/slides/_rels/slide285.xml.rels><?xml version="1.0" encoding="UTF-8" standalone="yes"?>
<Relationships xmlns="http://schemas.openxmlformats.org/package/2006/relationships"><Relationship Id="rId3" Type="http://schemas.openxmlformats.org/officeDocument/2006/relationships/image" Target="../media/image303.jpeg"/><Relationship Id="rId2" Type="http://schemas.openxmlformats.org/officeDocument/2006/relationships/notesSlide" Target="../notesSlides/notesSlide186.xml"/><Relationship Id="rId1" Type="http://schemas.openxmlformats.org/officeDocument/2006/relationships/slideLayout" Target="../slideLayouts/slideLayout17.xml"/><Relationship Id="rId4" Type="http://schemas.openxmlformats.org/officeDocument/2006/relationships/image" Target="../media/image304.png"/></Relationships>
</file>

<file path=ppt/slides/_rels/slide286.xml.rels><?xml version="1.0" encoding="UTF-8" standalone="yes"?>
<Relationships xmlns="http://schemas.openxmlformats.org/package/2006/relationships"><Relationship Id="rId3" Type="http://schemas.openxmlformats.org/officeDocument/2006/relationships/image" Target="../media/image305.png"/><Relationship Id="rId2" Type="http://schemas.microsoft.com/office/2018/10/relationships/comments" Target="../comments/modernComment_7FA356FE_A4FAF693.xml"/><Relationship Id="rId1" Type="http://schemas.openxmlformats.org/officeDocument/2006/relationships/slideLayout" Target="../slideLayouts/slideLayout17.xml"/></Relationships>
</file>

<file path=ppt/slides/_rels/slide287.xml.rels><?xml version="1.0" encoding="UTF-8" standalone="yes"?>
<Relationships xmlns="http://schemas.openxmlformats.org/package/2006/relationships"><Relationship Id="rId3" Type="http://schemas.openxmlformats.org/officeDocument/2006/relationships/image" Target="../media/image306.jpeg"/><Relationship Id="rId2" Type="http://schemas.microsoft.com/office/2018/10/relationships/comments" Target="../comments/modernComment_7FE4E610_DBFA6AE3.xml"/><Relationship Id="rId1" Type="http://schemas.openxmlformats.org/officeDocument/2006/relationships/slideLayout" Target="../slideLayouts/slideLayout21.xml"/></Relationships>
</file>

<file path=ppt/slides/_rels/slide288.xml.rels><?xml version="1.0" encoding="UTF-8" standalone="yes"?>
<Relationships xmlns="http://schemas.openxmlformats.org/package/2006/relationships"><Relationship Id="rId3" Type="http://schemas.openxmlformats.org/officeDocument/2006/relationships/hyperlink" Target="http://tools.acc.org/ASCVD-Risk-Estimator-Plus/#!/calculate/estimate/" TargetMode="External"/><Relationship Id="rId2" Type="http://schemas.openxmlformats.org/officeDocument/2006/relationships/notesSlide" Target="../notesSlides/notesSlide187.xml"/><Relationship Id="rId1" Type="http://schemas.openxmlformats.org/officeDocument/2006/relationships/slideLayout" Target="../slideLayouts/slideLayout17.xml"/><Relationship Id="rId4" Type="http://schemas.openxmlformats.org/officeDocument/2006/relationships/image" Target="../media/image307.png"/></Relationships>
</file>

<file path=ppt/slides/_rels/slide289.xml.rels><?xml version="1.0" encoding="UTF-8" standalone="yes"?>
<Relationships xmlns="http://schemas.openxmlformats.org/package/2006/relationships"><Relationship Id="rId3" Type="http://schemas.microsoft.com/office/2018/10/relationships/comments" Target="../comments/modernComment_3877_CFC70AB.xml"/><Relationship Id="rId2" Type="http://schemas.openxmlformats.org/officeDocument/2006/relationships/notesSlide" Target="../notesSlides/notesSlide188.xml"/><Relationship Id="rId1" Type="http://schemas.openxmlformats.org/officeDocument/2006/relationships/slideLayout" Target="../slideLayouts/slideLayout21.xml"/><Relationship Id="rId5" Type="http://schemas.openxmlformats.org/officeDocument/2006/relationships/image" Target="../media/image309.png"/><Relationship Id="rId4" Type="http://schemas.openxmlformats.org/officeDocument/2006/relationships/image" Target="../media/image308.png"/></Relationships>
</file>

<file path=ppt/slides/_rels/slide29.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56.png"/></Relationships>
</file>

<file path=ppt/slides/_rels/slide290.xml.rels><?xml version="1.0" encoding="UTF-8" standalone="yes"?>
<Relationships xmlns="http://schemas.openxmlformats.org/package/2006/relationships"><Relationship Id="rId3" Type="http://schemas.openxmlformats.org/officeDocument/2006/relationships/image" Target="../media/image310.png"/><Relationship Id="rId2" Type="http://schemas.microsoft.com/office/2018/10/relationships/comments" Target="../comments/modernComment_7FFFE6F4_E0E92935.xml"/><Relationship Id="rId1" Type="http://schemas.openxmlformats.org/officeDocument/2006/relationships/slideLayout" Target="../slideLayouts/slideLayout21.xml"/></Relationships>
</file>

<file path=ppt/slides/_rels/slide291.xml.rels><?xml version="1.0" encoding="UTF-8" standalone="yes"?>
<Relationships xmlns="http://schemas.openxmlformats.org/package/2006/relationships"><Relationship Id="rId3" Type="http://schemas.microsoft.com/office/2018/10/relationships/comments" Target="../comments/modernComment_387D_EE8882C0.xml"/><Relationship Id="rId2" Type="http://schemas.openxmlformats.org/officeDocument/2006/relationships/notesSlide" Target="../notesSlides/notesSlide189.xml"/><Relationship Id="rId1" Type="http://schemas.openxmlformats.org/officeDocument/2006/relationships/slideLayout" Target="../slideLayouts/slideLayout21.xml"/><Relationship Id="rId4" Type="http://schemas.openxmlformats.org/officeDocument/2006/relationships/image" Target="../media/image311.png"/></Relationships>
</file>

<file path=ppt/slides/_rels/slide292.xml.rels><?xml version="1.0" encoding="UTF-8" standalone="yes"?>
<Relationships xmlns="http://schemas.openxmlformats.org/package/2006/relationships"><Relationship Id="rId3" Type="http://schemas.microsoft.com/office/2018/10/relationships/comments" Target="../comments/modernComment_7FFFE6F5_4BDBDF58.xml"/><Relationship Id="rId2" Type="http://schemas.openxmlformats.org/officeDocument/2006/relationships/notesSlide" Target="../notesSlides/notesSlide190.xml"/><Relationship Id="rId1" Type="http://schemas.openxmlformats.org/officeDocument/2006/relationships/slideLayout" Target="../slideLayouts/slideLayout17.xml"/><Relationship Id="rId6" Type="http://schemas.openxmlformats.org/officeDocument/2006/relationships/image" Target="../media/image294.png"/><Relationship Id="rId5" Type="http://schemas.openxmlformats.org/officeDocument/2006/relationships/image" Target="../media/image313.png"/><Relationship Id="rId4" Type="http://schemas.openxmlformats.org/officeDocument/2006/relationships/image" Target="../media/image312.png"/></Relationships>
</file>

<file path=ppt/slides/_rels/slide293.xml.rels><?xml version="1.0" encoding="UTF-8" standalone="yes"?>
<Relationships xmlns="http://schemas.openxmlformats.org/package/2006/relationships"><Relationship Id="rId2" Type="http://schemas.openxmlformats.org/officeDocument/2006/relationships/notesSlide" Target="../notesSlides/notesSlide191.xml"/><Relationship Id="rId1" Type="http://schemas.openxmlformats.org/officeDocument/2006/relationships/slideLayout" Target="../slideLayouts/slideLayout17.xml"/></Relationships>
</file>

<file path=ppt/slides/_rels/slide294.xml.rels><?xml version="1.0" encoding="UTF-8" standalone="yes"?>
<Relationships xmlns="http://schemas.openxmlformats.org/package/2006/relationships"><Relationship Id="rId2" Type="http://schemas.openxmlformats.org/officeDocument/2006/relationships/notesSlide" Target="../notesSlides/notesSlide192.xml"/><Relationship Id="rId1" Type="http://schemas.openxmlformats.org/officeDocument/2006/relationships/slideLayout" Target="../slideLayouts/slideLayout17.xml"/></Relationships>
</file>

<file path=ppt/slides/_rels/slide295.xml.rels><?xml version="1.0" encoding="UTF-8" standalone="yes"?>
<Relationships xmlns="http://schemas.openxmlformats.org/package/2006/relationships"><Relationship Id="rId2" Type="http://schemas.openxmlformats.org/officeDocument/2006/relationships/notesSlide" Target="../notesSlides/notesSlide193.xml"/><Relationship Id="rId1" Type="http://schemas.openxmlformats.org/officeDocument/2006/relationships/slideLayout" Target="../slideLayouts/slideLayout17.xml"/></Relationships>
</file>

<file path=ppt/slides/_rels/slide296.xml.rels><?xml version="1.0" encoding="UTF-8" standalone="yes"?>
<Relationships xmlns="http://schemas.openxmlformats.org/package/2006/relationships"><Relationship Id="rId3" Type="http://schemas.microsoft.com/office/2018/10/relationships/comments" Target="../comments/modernComment_7FFFE6F6_7FFA3C93.xml"/><Relationship Id="rId2" Type="http://schemas.openxmlformats.org/officeDocument/2006/relationships/notesSlide" Target="../notesSlides/notesSlide194.xml"/><Relationship Id="rId1" Type="http://schemas.openxmlformats.org/officeDocument/2006/relationships/slideLayout" Target="../slideLayouts/slideLayout17.xml"/></Relationships>
</file>

<file path=ppt/slides/_rels/slide297.xml.rels><?xml version="1.0" encoding="UTF-8" standalone="yes"?>
<Relationships xmlns="http://schemas.openxmlformats.org/package/2006/relationships"><Relationship Id="rId2" Type="http://schemas.openxmlformats.org/officeDocument/2006/relationships/notesSlide" Target="../notesSlides/notesSlide195.xml"/><Relationship Id="rId1" Type="http://schemas.openxmlformats.org/officeDocument/2006/relationships/slideLayout" Target="../slideLayouts/slideLayout19.xml"/></Relationships>
</file>

<file path=ppt/slides/_rels/slide298.xml.rels><?xml version="1.0" encoding="UTF-8" standalone="yes"?>
<Relationships xmlns="http://schemas.openxmlformats.org/package/2006/relationships"><Relationship Id="rId3" Type="http://schemas.openxmlformats.org/officeDocument/2006/relationships/image" Target="../media/image314.png"/><Relationship Id="rId2" Type="http://schemas.openxmlformats.org/officeDocument/2006/relationships/notesSlide" Target="../notesSlides/notesSlide196.xml"/><Relationship Id="rId1" Type="http://schemas.openxmlformats.org/officeDocument/2006/relationships/slideLayout" Target="../slideLayouts/slideLayout17.xml"/></Relationships>
</file>

<file path=ppt/slides/_rels/slide299.xml.rels><?xml version="1.0" encoding="UTF-8" standalone="yes"?>
<Relationships xmlns="http://schemas.openxmlformats.org/package/2006/relationships"><Relationship Id="rId3" Type="http://schemas.openxmlformats.org/officeDocument/2006/relationships/image" Target="../media/image315.jpeg"/><Relationship Id="rId2" Type="http://schemas.openxmlformats.org/officeDocument/2006/relationships/notesSlide" Target="../notesSlides/notesSlide197.xml"/><Relationship Id="rId1" Type="http://schemas.openxmlformats.org/officeDocument/2006/relationships/slideLayout" Target="../slideLayouts/slideLayout16.xml"/></Relationships>
</file>

<file path=ppt/slides/_rels/slide3.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3" Type="http://schemas.openxmlformats.org/officeDocument/2006/relationships/image" Target="../media/image61.jpeg"/><Relationship Id="rId2" Type="http://schemas.microsoft.com/office/2018/10/relationships/comments" Target="../comments/modernComment_7FFFE6C7_A9EE2706.xml"/><Relationship Id="rId1" Type="http://schemas.openxmlformats.org/officeDocument/2006/relationships/slideLayout" Target="../slideLayouts/slideLayout12.xml"/><Relationship Id="rId4" Type="http://schemas.openxmlformats.org/officeDocument/2006/relationships/image" Target="../media/image56.png"/></Relationships>
</file>

<file path=ppt/slides/_rels/slide300.xml.rels><?xml version="1.0" encoding="UTF-8" standalone="yes"?>
<Relationships xmlns="http://schemas.openxmlformats.org/package/2006/relationships"><Relationship Id="rId3" Type="http://schemas.openxmlformats.org/officeDocument/2006/relationships/image" Target="../media/image294.png"/><Relationship Id="rId2" Type="http://schemas.openxmlformats.org/officeDocument/2006/relationships/notesSlide" Target="../notesSlides/notesSlide198.xml"/><Relationship Id="rId1" Type="http://schemas.openxmlformats.org/officeDocument/2006/relationships/slideLayout" Target="../slideLayouts/slideLayout17.xml"/></Relationships>
</file>

<file path=ppt/slides/_rels/slide301.xml.rels><?xml version="1.0" encoding="UTF-8" standalone="yes"?>
<Relationships xmlns="http://schemas.openxmlformats.org/package/2006/relationships"><Relationship Id="rId3" Type="http://schemas.openxmlformats.org/officeDocument/2006/relationships/notesSlide" Target="../notesSlides/notesSlide199.xml"/><Relationship Id="rId2" Type="http://schemas.openxmlformats.org/officeDocument/2006/relationships/slideLayout" Target="../slideLayouts/slideLayout17.xml"/><Relationship Id="rId1" Type="http://schemas.openxmlformats.org/officeDocument/2006/relationships/tags" Target="../tags/tag88.xml"/><Relationship Id="rId5" Type="http://schemas.openxmlformats.org/officeDocument/2006/relationships/image" Target="../media/image317.png"/><Relationship Id="rId4" Type="http://schemas.openxmlformats.org/officeDocument/2006/relationships/image" Target="../media/image316.png"/></Relationships>
</file>

<file path=ppt/slides/_rels/slide302.xml.rels><?xml version="1.0" encoding="UTF-8" standalone="yes"?>
<Relationships xmlns="http://schemas.openxmlformats.org/package/2006/relationships"><Relationship Id="rId3" Type="http://schemas.microsoft.com/office/2018/10/relationships/comments" Target="../comments/modernComment_7FFFE618_290C3612.xml"/><Relationship Id="rId2" Type="http://schemas.openxmlformats.org/officeDocument/2006/relationships/notesSlide" Target="../notesSlides/notesSlide200.xml"/><Relationship Id="rId1" Type="http://schemas.openxmlformats.org/officeDocument/2006/relationships/slideLayout" Target="../slideLayouts/slideLayout17.xml"/><Relationship Id="rId5" Type="http://schemas.openxmlformats.org/officeDocument/2006/relationships/image" Target="../media/image294.png"/><Relationship Id="rId4" Type="http://schemas.openxmlformats.org/officeDocument/2006/relationships/image" Target="../media/image318.png"/></Relationships>
</file>

<file path=ppt/slides/_rels/slide303.xml.rels><?xml version="1.0" encoding="UTF-8" standalone="yes"?>
<Relationships xmlns="http://schemas.openxmlformats.org/package/2006/relationships"><Relationship Id="rId3" Type="http://schemas.openxmlformats.org/officeDocument/2006/relationships/image" Target="../media/image319.jpg"/><Relationship Id="rId2" Type="http://schemas.openxmlformats.org/officeDocument/2006/relationships/notesSlide" Target="../notesSlides/notesSlide201.xml"/><Relationship Id="rId1" Type="http://schemas.openxmlformats.org/officeDocument/2006/relationships/slideLayout" Target="../slideLayouts/slideLayout17.xml"/><Relationship Id="rId5" Type="http://schemas.openxmlformats.org/officeDocument/2006/relationships/image" Target="../media/image294.png"/><Relationship Id="rId4" Type="http://schemas.openxmlformats.org/officeDocument/2006/relationships/hyperlink" Target="http://www.debbest.com/2016/11/06/paying-100-of-an-employees-benefits-does-not-count-towards-the-flsa-exempt-salary-threshold-in-business-and-at-work/" TargetMode="External"/></Relationships>
</file>

<file path=ppt/slides/_rels/slide304.xml.rels><?xml version="1.0" encoding="UTF-8" standalone="yes"?>
<Relationships xmlns="http://schemas.openxmlformats.org/package/2006/relationships"><Relationship Id="rId3" Type="http://schemas.openxmlformats.org/officeDocument/2006/relationships/notesSlide" Target="../notesSlides/notesSlide202.xml"/><Relationship Id="rId2" Type="http://schemas.openxmlformats.org/officeDocument/2006/relationships/slideLayout" Target="../slideLayouts/slideLayout17.xml"/><Relationship Id="rId1" Type="http://schemas.openxmlformats.org/officeDocument/2006/relationships/tags" Target="../tags/tag89.xml"/><Relationship Id="rId5" Type="http://schemas.openxmlformats.org/officeDocument/2006/relationships/image" Target="../media/image294.png"/><Relationship Id="rId4" Type="http://schemas.openxmlformats.org/officeDocument/2006/relationships/image" Target="../media/image320.PNG"/></Relationships>
</file>

<file path=ppt/slides/_rels/slide305.xml.rels><?xml version="1.0" encoding="UTF-8" standalone="yes"?>
<Relationships xmlns="http://schemas.openxmlformats.org/package/2006/relationships"><Relationship Id="rId3" Type="http://schemas.openxmlformats.org/officeDocument/2006/relationships/image" Target="../media/image321.png"/><Relationship Id="rId2" Type="http://schemas.openxmlformats.org/officeDocument/2006/relationships/notesSlide" Target="../notesSlides/notesSlide203.xml"/><Relationship Id="rId1" Type="http://schemas.openxmlformats.org/officeDocument/2006/relationships/slideLayout" Target="../slideLayouts/slideLayout17.xml"/><Relationship Id="rId4" Type="http://schemas.openxmlformats.org/officeDocument/2006/relationships/image" Target="../media/image294.png"/></Relationships>
</file>

<file path=ppt/slides/_rels/slide306.xml.rels><?xml version="1.0" encoding="UTF-8" standalone="yes"?>
<Relationships xmlns="http://schemas.openxmlformats.org/package/2006/relationships"><Relationship Id="rId3" Type="http://schemas.openxmlformats.org/officeDocument/2006/relationships/image" Target="../media/image322.png"/><Relationship Id="rId2" Type="http://schemas.microsoft.com/office/2018/10/relationships/comments" Target="../comments/modernComment_7FFFE625_C807BA9F.xml"/><Relationship Id="rId1" Type="http://schemas.openxmlformats.org/officeDocument/2006/relationships/slideLayout" Target="../slideLayouts/slideLayout17.xml"/><Relationship Id="rId4" Type="http://schemas.openxmlformats.org/officeDocument/2006/relationships/image" Target="../media/image294.png"/></Relationships>
</file>

<file path=ppt/slides/_rels/slide307.xml.rels><?xml version="1.0" encoding="UTF-8" standalone="yes"?>
<Relationships xmlns="http://schemas.openxmlformats.org/package/2006/relationships"><Relationship Id="rId3" Type="http://schemas.openxmlformats.org/officeDocument/2006/relationships/image" Target="../media/image323.png"/><Relationship Id="rId2" Type="http://schemas.openxmlformats.org/officeDocument/2006/relationships/notesSlide" Target="../notesSlides/notesSlide204.xml"/><Relationship Id="rId1" Type="http://schemas.openxmlformats.org/officeDocument/2006/relationships/slideLayout" Target="../slideLayouts/slideLayout17.xml"/><Relationship Id="rId4" Type="http://schemas.openxmlformats.org/officeDocument/2006/relationships/image" Target="../media/image294.png"/></Relationships>
</file>

<file path=ppt/slides/_rels/slide308.xml.rels><?xml version="1.0" encoding="UTF-8" standalone="yes"?>
<Relationships xmlns="http://schemas.openxmlformats.org/package/2006/relationships"><Relationship Id="rId3" Type="http://schemas.openxmlformats.org/officeDocument/2006/relationships/image" Target="../media/image324.png"/><Relationship Id="rId2" Type="http://schemas.openxmlformats.org/officeDocument/2006/relationships/notesSlide" Target="../notesSlides/notesSlide205.xml"/><Relationship Id="rId1" Type="http://schemas.openxmlformats.org/officeDocument/2006/relationships/slideLayout" Target="../slideLayouts/slideLayout17.xml"/></Relationships>
</file>

<file path=ppt/slides/_rels/slide309.xml.rels><?xml version="1.0" encoding="UTF-8" standalone="yes"?>
<Relationships xmlns="http://schemas.openxmlformats.org/package/2006/relationships"><Relationship Id="rId3" Type="http://schemas.openxmlformats.org/officeDocument/2006/relationships/image" Target="../media/image325.png"/><Relationship Id="rId2" Type="http://schemas.openxmlformats.org/officeDocument/2006/relationships/notesSlide" Target="../notesSlides/notesSlide206.xml"/><Relationship Id="rId1" Type="http://schemas.openxmlformats.org/officeDocument/2006/relationships/slideLayout" Target="../slideLayouts/slideLayout19.xml"/></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7.xml"/><Relationship Id="rId1" Type="http://schemas.openxmlformats.org/officeDocument/2006/relationships/tags" Target="../tags/tag8.xml"/><Relationship Id="rId5" Type="http://schemas.openxmlformats.org/officeDocument/2006/relationships/image" Target="../media/image63.png"/><Relationship Id="rId4" Type="http://schemas.openxmlformats.org/officeDocument/2006/relationships/image" Target="../media/image62.jpeg"/></Relationships>
</file>

<file path=ppt/slides/_rels/slide310.xml.rels><?xml version="1.0" encoding="UTF-8" standalone="yes"?>
<Relationships xmlns="http://schemas.openxmlformats.org/package/2006/relationships"><Relationship Id="rId3" Type="http://schemas.openxmlformats.org/officeDocument/2006/relationships/hyperlink" Target="http://tools.acc.org/ASCVD-Risk-Estimator-Plus/#!/calculate/estimate/" TargetMode="External"/><Relationship Id="rId2" Type="http://schemas.openxmlformats.org/officeDocument/2006/relationships/notesSlide" Target="../notesSlides/notesSlide207.xml"/><Relationship Id="rId1" Type="http://schemas.openxmlformats.org/officeDocument/2006/relationships/slideLayout" Target="../slideLayouts/slideLayout17.xml"/><Relationship Id="rId4" Type="http://schemas.openxmlformats.org/officeDocument/2006/relationships/image" Target="../media/image307.png"/></Relationships>
</file>

<file path=ppt/slides/_rels/slide311.xml.rels><?xml version="1.0" encoding="UTF-8" standalone="yes"?>
<Relationships xmlns="http://schemas.openxmlformats.org/package/2006/relationships"><Relationship Id="rId3" Type="http://schemas.openxmlformats.org/officeDocument/2006/relationships/image" Target="../media/image326.png"/><Relationship Id="rId2" Type="http://schemas.openxmlformats.org/officeDocument/2006/relationships/notesSlide" Target="../notesSlides/notesSlide208.xml"/><Relationship Id="rId1" Type="http://schemas.openxmlformats.org/officeDocument/2006/relationships/slideLayout" Target="../slideLayouts/slideLayout17.xml"/><Relationship Id="rId4" Type="http://schemas.openxmlformats.org/officeDocument/2006/relationships/image" Target="../media/image327.png"/></Relationships>
</file>

<file path=ppt/slides/_rels/slide312.xml.rels><?xml version="1.0" encoding="UTF-8" standalone="yes"?>
<Relationships xmlns="http://schemas.openxmlformats.org/package/2006/relationships"><Relationship Id="rId3" Type="http://schemas.openxmlformats.org/officeDocument/2006/relationships/image" Target="../media/image328.png"/><Relationship Id="rId2" Type="http://schemas.openxmlformats.org/officeDocument/2006/relationships/notesSlide" Target="../notesSlides/notesSlide209.xml"/><Relationship Id="rId1" Type="http://schemas.openxmlformats.org/officeDocument/2006/relationships/slideLayout" Target="../slideLayouts/slideLayout17.xml"/><Relationship Id="rId4" Type="http://schemas.openxmlformats.org/officeDocument/2006/relationships/image" Target="../media/image329.png"/></Relationships>
</file>

<file path=ppt/slides/_rels/slide313.xml.rels><?xml version="1.0" encoding="UTF-8" standalone="yes"?>
<Relationships xmlns="http://schemas.openxmlformats.org/package/2006/relationships"><Relationship Id="rId2" Type="http://schemas.openxmlformats.org/officeDocument/2006/relationships/image" Target="../media/image330.png"/><Relationship Id="rId1" Type="http://schemas.openxmlformats.org/officeDocument/2006/relationships/slideLayout" Target="../slideLayouts/slideLayout17.xml"/></Relationships>
</file>

<file path=ppt/slides/_rels/slide314.xml.rels><?xml version="1.0" encoding="UTF-8" standalone="yes"?>
<Relationships xmlns="http://schemas.openxmlformats.org/package/2006/relationships"><Relationship Id="rId3" Type="http://schemas.openxmlformats.org/officeDocument/2006/relationships/image" Target="../media/image331.png"/><Relationship Id="rId2" Type="http://schemas.openxmlformats.org/officeDocument/2006/relationships/notesSlide" Target="../notesSlides/notesSlide210.xml"/><Relationship Id="rId1" Type="http://schemas.openxmlformats.org/officeDocument/2006/relationships/slideLayout" Target="../slideLayouts/slideLayout17.xml"/></Relationships>
</file>

<file path=ppt/slides/_rels/slide315.xml.rels><?xml version="1.0" encoding="UTF-8" standalone="yes"?>
<Relationships xmlns="http://schemas.openxmlformats.org/package/2006/relationships"><Relationship Id="rId3" Type="http://schemas.openxmlformats.org/officeDocument/2006/relationships/image" Target="../media/image332.png"/><Relationship Id="rId2" Type="http://schemas.openxmlformats.org/officeDocument/2006/relationships/notesSlide" Target="../notesSlides/notesSlide211.xml"/><Relationship Id="rId1" Type="http://schemas.openxmlformats.org/officeDocument/2006/relationships/slideLayout" Target="../slideLayouts/slideLayout17.xml"/><Relationship Id="rId4" Type="http://schemas.openxmlformats.org/officeDocument/2006/relationships/image" Target="../media/image333.png"/></Relationships>
</file>

<file path=ppt/slides/_rels/slide316.xml.rels><?xml version="1.0" encoding="UTF-8" standalone="yes"?>
<Relationships xmlns="http://schemas.openxmlformats.org/package/2006/relationships"><Relationship Id="rId3" Type="http://schemas.openxmlformats.org/officeDocument/2006/relationships/image" Target="../media/image334.png"/><Relationship Id="rId2" Type="http://schemas.openxmlformats.org/officeDocument/2006/relationships/notesSlide" Target="../notesSlides/notesSlide212.xml"/><Relationship Id="rId1" Type="http://schemas.openxmlformats.org/officeDocument/2006/relationships/slideLayout" Target="../slideLayouts/slideLayout17.xml"/></Relationships>
</file>

<file path=ppt/slides/_rels/slide317.xml.rels><?xml version="1.0" encoding="UTF-8" standalone="yes"?>
<Relationships xmlns="http://schemas.openxmlformats.org/package/2006/relationships"><Relationship Id="rId3" Type="http://schemas.openxmlformats.org/officeDocument/2006/relationships/image" Target="../media/image335.png"/><Relationship Id="rId2" Type="http://schemas.openxmlformats.org/officeDocument/2006/relationships/notesSlide" Target="../notesSlides/notesSlide213.xml"/><Relationship Id="rId1" Type="http://schemas.openxmlformats.org/officeDocument/2006/relationships/slideLayout" Target="../slideLayouts/slideLayout17.xml"/></Relationships>
</file>

<file path=ppt/slides/_rels/slide318.xml.rels><?xml version="1.0" encoding="UTF-8" standalone="yes"?>
<Relationships xmlns="http://schemas.openxmlformats.org/package/2006/relationships"><Relationship Id="rId3" Type="http://schemas.openxmlformats.org/officeDocument/2006/relationships/image" Target="../media/image336.png"/><Relationship Id="rId2" Type="http://schemas.openxmlformats.org/officeDocument/2006/relationships/notesSlide" Target="../notesSlides/notesSlide214.xml"/><Relationship Id="rId1" Type="http://schemas.openxmlformats.org/officeDocument/2006/relationships/slideLayout" Target="../slideLayouts/slideLayout17.xml"/></Relationships>
</file>

<file path=ppt/slides/_rels/slide319.xml.rels><?xml version="1.0" encoding="UTF-8" standalone="yes"?>
<Relationships xmlns="http://schemas.openxmlformats.org/package/2006/relationships"><Relationship Id="rId3" Type="http://schemas.openxmlformats.org/officeDocument/2006/relationships/image" Target="../media/image337.png"/><Relationship Id="rId2" Type="http://schemas.openxmlformats.org/officeDocument/2006/relationships/notesSlide" Target="../notesSlides/notesSlide215.xml"/><Relationship Id="rId1" Type="http://schemas.openxmlformats.org/officeDocument/2006/relationships/slideLayout" Target="../slideLayouts/slideLayout17.xml"/><Relationship Id="rId4" Type="http://schemas.openxmlformats.org/officeDocument/2006/relationships/hyperlink" Target="https://pixabay.com/en/pills-medication-tablet-capsule-951505/" TargetMode="External"/></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4.xml"/><Relationship Id="rId1" Type="http://schemas.openxmlformats.org/officeDocument/2006/relationships/tags" Target="../tags/tag9.xml"/><Relationship Id="rId4" Type="http://schemas.microsoft.com/office/2018/10/relationships/comments" Target="../comments/modernComment_7FFFE63D_60425B7E.xml"/></Relationships>
</file>

<file path=ppt/slides/_rels/slide320.xml.rels><?xml version="1.0" encoding="UTF-8" standalone="yes"?>
<Relationships xmlns="http://schemas.openxmlformats.org/package/2006/relationships"><Relationship Id="rId3" Type="http://schemas.openxmlformats.org/officeDocument/2006/relationships/image" Target="../media/image338.jpeg"/><Relationship Id="rId2" Type="http://schemas.openxmlformats.org/officeDocument/2006/relationships/notesSlide" Target="../notesSlides/notesSlide216.xml"/><Relationship Id="rId1" Type="http://schemas.openxmlformats.org/officeDocument/2006/relationships/slideLayout" Target="../slideLayouts/slideLayout19.xml"/></Relationships>
</file>

<file path=ppt/slides/_rels/slide321.xml.rels><?xml version="1.0" encoding="UTF-8" standalone="yes"?>
<Relationships xmlns="http://schemas.openxmlformats.org/package/2006/relationships"><Relationship Id="rId3" Type="http://schemas.openxmlformats.org/officeDocument/2006/relationships/image" Target="../media/image339.png"/><Relationship Id="rId2" Type="http://schemas.openxmlformats.org/officeDocument/2006/relationships/notesSlide" Target="../notesSlides/notesSlide217.xml"/><Relationship Id="rId1" Type="http://schemas.openxmlformats.org/officeDocument/2006/relationships/slideLayout" Target="../slideLayouts/slideLayout17.xml"/></Relationships>
</file>

<file path=ppt/slides/_rels/slide322.xml.rels><?xml version="1.0" encoding="UTF-8" standalone="yes"?>
<Relationships xmlns="http://schemas.openxmlformats.org/package/2006/relationships"><Relationship Id="rId3" Type="http://schemas.openxmlformats.org/officeDocument/2006/relationships/image" Target="../media/image340.png"/><Relationship Id="rId2" Type="http://schemas.openxmlformats.org/officeDocument/2006/relationships/notesSlide" Target="../notesSlides/notesSlide218.xml"/><Relationship Id="rId1" Type="http://schemas.openxmlformats.org/officeDocument/2006/relationships/slideLayout" Target="../slideLayouts/slideLayout17.xml"/><Relationship Id="rId4" Type="http://schemas.openxmlformats.org/officeDocument/2006/relationships/hyperlink" Target="https://freepngimg.com/png/27121-pills-image" TargetMode="External"/></Relationships>
</file>

<file path=ppt/slides/_rels/slide323.xml.rels><?xml version="1.0" encoding="UTF-8" standalone="yes"?>
<Relationships xmlns="http://schemas.openxmlformats.org/package/2006/relationships"><Relationship Id="rId3" Type="http://schemas.microsoft.com/office/2018/10/relationships/comments" Target="../comments/modernComment_7FFFE638_5CD46B90.xml"/><Relationship Id="rId2" Type="http://schemas.openxmlformats.org/officeDocument/2006/relationships/notesSlide" Target="../notesSlides/notesSlide219.xml"/><Relationship Id="rId1" Type="http://schemas.openxmlformats.org/officeDocument/2006/relationships/slideLayout" Target="../slideLayouts/slideLayout17.xml"/><Relationship Id="rId4" Type="http://schemas.openxmlformats.org/officeDocument/2006/relationships/image" Target="../media/image341.png"/></Relationships>
</file>

<file path=ppt/slides/_rels/slide324.xml.rels><?xml version="1.0" encoding="UTF-8" standalone="yes"?>
<Relationships xmlns="http://schemas.openxmlformats.org/package/2006/relationships"><Relationship Id="rId3" Type="http://schemas.openxmlformats.org/officeDocument/2006/relationships/image" Target="../media/image329.png"/><Relationship Id="rId2" Type="http://schemas.openxmlformats.org/officeDocument/2006/relationships/notesSlide" Target="../notesSlides/notesSlide220.xml"/><Relationship Id="rId1" Type="http://schemas.openxmlformats.org/officeDocument/2006/relationships/slideLayout" Target="../slideLayouts/slideLayout17.xml"/></Relationships>
</file>

<file path=ppt/slides/_rels/slide325.xml.rels><?xml version="1.0" encoding="UTF-8" standalone="yes"?>
<Relationships xmlns="http://schemas.openxmlformats.org/package/2006/relationships"><Relationship Id="rId3" Type="http://schemas.microsoft.com/office/2018/10/relationships/comments" Target="../comments/modernComment_7FFFE620_A0D17F27.xml"/><Relationship Id="rId2" Type="http://schemas.openxmlformats.org/officeDocument/2006/relationships/notesSlide" Target="../notesSlides/notesSlide221.xml"/><Relationship Id="rId1" Type="http://schemas.openxmlformats.org/officeDocument/2006/relationships/slideLayout" Target="../slideLayouts/slideLayout19.xml"/></Relationships>
</file>

<file path=ppt/slides/_rels/slide326.xml.rels><?xml version="1.0" encoding="UTF-8" standalone="yes"?>
<Relationships xmlns="http://schemas.openxmlformats.org/package/2006/relationships"><Relationship Id="rId18" Type="http://schemas.openxmlformats.org/officeDocument/2006/relationships/image" Target="../media/image342.png"/><Relationship Id="rId3" Type="http://schemas.openxmlformats.org/officeDocument/2006/relationships/customXml" Target="../ink/ink5.xml"/><Relationship Id="rId17" Type="http://schemas.openxmlformats.org/officeDocument/2006/relationships/image" Target="../media/image2020.png"/><Relationship Id="rId2" Type="http://schemas.microsoft.com/office/2018/10/relationships/comments" Target="../comments/modernComment_7FFFE6F8_ABD0A4D7.xml"/><Relationship Id="rId1" Type="http://schemas.openxmlformats.org/officeDocument/2006/relationships/slideLayout" Target="../slideLayouts/slideLayout19.xml"/></Relationships>
</file>

<file path=ppt/slides/_rels/slide327.xml.rels><?xml version="1.0" encoding="UTF-8" standalone="yes"?>
<Relationships xmlns="http://schemas.openxmlformats.org/package/2006/relationships"><Relationship Id="rId3" Type="http://schemas.openxmlformats.org/officeDocument/2006/relationships/image" Target="../media/image343.png"/><Relationship Id="rId2" Type="http://schemas.openxmlformats.org/officeDocument/2006/relationships/notesSlide" Target="../notesSlides/notesSlide222.xml"/><Relationship Id="rId1" Type="http://schemas.openxmlformats.org/officeDocument/2006/relationships/slideLayout" Target="../slideLayouts/slideLayout17.xml"/></Relationships>
</file>

<file path=ppt/slides/_rels/slide328.xml.rels><?xml version="1.0" encoding="UTF-8" standalone="yes"?>
<Relationships xmlns="http://schemas.openxmlformats.org/package/2006/relationships"><Relationship Id="rId3" Type="http://schemas.openxmlformats.org/officeDocument/2006/relationships/image" Target="../media/image344.jpeg"/><Relationship Id="rId2" Type="http://schemas.microsoft.com/office/2018/10/relationships/comments" Target="../comments/modernComment_7FFFE6F9_11A54780.xml"/><Relationship Id="rId1" Type="http://schemas.openxmlformats.org/officeDocument/2006/relationships/slideLayout" Target="../slideLayouts/slideLayout19.xml"/><Relationship Id="rId4" Type="http://schemas.openxmlformats.org/officeDocument/2006/relationships/image" Target="../media/image345.png"/></Relationships>
</file>

<file path=ppt/slides/_rels/slide329.xml.rels><?xml version="1.0" encoding="UTF-8" standalone="yes"?>
<Relationships xmlns="http://schemas.openxmlformats.org/package/2006/relationships"><Relationship Id="rId3" Type="http://schemas.openxmlformats.org/officeDocument/2006/relationships/image" Target="../media/image346.png"/><Relationship Id="rId2" Type="http://schemas.microsoft.com/office/2018/10/relationships/comments" Target="../comments/modernComment_7FFFE700_E37F6A8B.xml"/><Relationship Id="rId1" Type="http://schemas.openxmlformats.org/officeDocument/2006/relationships/slideLayout" Target="../slideLayouts/slideLayout19.xml"/></Relationships>
</file>

<file path=ppt/slides/_rels/slide33.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48.png"/><Relationship Id="rId1" Type="http://schemas.openxmlformats.org/officeDocument/2006/relationships/slideLayout" Target="../slideLayouts/slideLayout12.xml"/></Relationships>
</file>

<file path=ppt/slides/_rels/slide330.xml.rels><?xml version="1.0" encoding="UTF-8" standalone="yes"?>
<Relationships xmlns="http://schemas.openxmlformats.org/package/2006/relationships"><Relationship Id="rId2" Type="http://schemas.openxmlformats.org/officeDocument/2006/relationships/image" Target="../media/image347.png"/><Relationship Id="rId1" Type="http://schemas.openxmlformats.org/officeDocument/2006/relationships/slideLayout" Target="../slideLayouts/slideLayout17.xml"/></Relationships>
</file>

<file path=ppt/slides/_rels/slide331.xml.rels><?xml version="1.0" encoding="UTF-8" standalone="yes"?>
<Relationships xmlns="http://schemas.openxmlformats.org/package/2006/relationships"><Relationship Id="rId2" Type="http://schemas.openxmlformats.org/officeDocument/2006/relationships/notesSlide" Target="../notesSlides/notesSlide223.xml"/><Relationship Id="rId1" Type="http://schemas.openxmlformats.org/officeDocument/2006/relationships/slideLayout" Target="../slideLayouts/slideLayout20.xml"/></Relationships>
</file>

<file path=ppt/slides/_rels/slide332.xml.rels><?xml version="1.0" encoding="UTF-8" standalone="yes"?>
<Relationships xmlns="http://schemas.openxmlformats.org/package/2006/relationships"><Relationship Id="rId2" Type="http://schemas.openxmlformats.org/officeDocument/2006/relationships/image" Target="../media/image348.jpeg"/><Relationship Id="rId1" Type="http://schemas.openxmlformats.org/officeDocument/2006/relationships/slideLayout" Target="../slideLayouts/slideLayout19.xml"/></Relationships>
</file>

<file path=ppt/slides/_rels/slide333.xml.rels><?xml version="1.0" encoding="UTF-8" standalone="yes"?>
<Relationships xmlns="http://schemas.openxmlformats.org/package/2006/relationships"><Relationship Id="rId2" Type="http://schemas.openxmlformats.org/officeDocument/2006/relationships/notesSlide" Target="../notesSlides/notesSlide224.xml"/><Relationship Id="rId1" Type="http://schemas.openxmlformats.org/officeDocument/2006/relationships/slideLayout" Target="../slideLayouts/slideLayout17.xml"/></Relationships>
</file>

<file path=ppt/slides/_rels/slide334.xml.rels><?xml version="1.0" encoding="UTF-8" standalone="yes"?>
<Relationships xmlns="http://schemas.openxmlformats.org/package/2006/relationships"><Relationship Id="rId2" Type="http://schemas.openxmlformats.org/officeDocument/2006/relationships/notesSlide" Target="../notesSlides/notesSlide225.xml"/><Relationship Id="rId1" Type="http://schemas.openxmlformats.org/officeDocument/2006/relationships/slideLayout" Target="../slideLayouts/slideLayout17.xml"/></Relationships>
</file>

<file path=ppt/slides/_rels/slide335.xml.rels><?xml version="1.0" encoding="UTF-8" standalone="yes"?>
<Relationships xmlns="http://schemas.openxmlformats.org/package/2006/relationships"><Relationship Id="rId2" Type="http://schemas.openxmlformats.org/officeDocument/2006/relationships/image" Target="../media/image349.png"/><Relationship Id="rId1" Type="http://schemas.openxmlformats.org/officeDocument/2006/relationships/slideLayout" Target="../slideLayouts/slideLayout21.xml"/></Relationships>
</file>

<file path=ppt/slides/_rels/slide336.xml.rels><?xml version="1.0" encoding="UTF-8" standalone="yes"?>
<Relationships xmlns="http://schemas.openxmlformats.org/package/2006/relationships"><Relationship Id="rId2" Type="http://schemas.openxmlformats.org/officeDocument/2006/relationships/notesSlide" Target="../notesSlides/notesSlide226.xml"/><Relationship Id="rId1" Type="http://schemas.openxmlformats.org/officeDocument/2006/relationships/slideLayout" Target="../slideLayouts/slideLayout17.xml"/></Relationships>
</file>

<file path=ppt/slides/_rels/slide337.xml.rels><?xml version="1.0" encoding="UTF-8" standalone="yes"?>
<Relationships xmlns="http://schemas.openxmlformats.org/package/2006/relationships"><Relationship Id="rId2" Type="http://schemas.openxmlformats.org/officeDocument/2006/relationships/notesSlide" Target="../notesSlides/notesSlide227.xml"/><Relationship Id="rId1" Type="http://schemas.openxmlformats.org/officeDocument/2006/relationships/slideLayout" Target="../slideLayouts/slideLayout17.xml"/></Relationships>
</file>

<file path=ppt/slides/_rels/slide338.xml.rels><?xml version="1.0" encoding="UTF-8" standalone="yes"?>
<Relationships xmlns="http://schemas.openxmlformats.org/package/2006/relationships"><Relationship Id="rId2" Type="http://schemas.openxmlformats.org/officeDocument/2006/relationships/image" Target="../media/image350.jpeg"/><Relationship Id="rId1" Type="http://schemas.openxmlformats.org/officeDocument/2006/relationships/slideLayout" Target="../slideLayouts/slideLayout17.xml"/></Relationships>
</file>

<file path=ppt/slides/_rels/slide339.xml.rels><?xml version="1.0" encoding="UTF-8" standalone="yes"?>
<Relationships xmlns="http://schemas.openxmlformats.org/package/2006/relationships"><Relationship Id="rId3" Type="http://schemas.openxmlformats.org/officeDocument/2006/relationships/hyperlink" Target="https://diabetesed.net/coach-bevs-diabetes-cheat-sheets/" TargetMode="External"/><Relationship Id="rId2" Type="http://schemas.openxmlformats.org/officeDocument/2006/relationships/notesSlide" Target="../notesSlides/notesSlide228.xml"/><Relationship Id="rId1" Type="http://schemas.openxmlformats.org/officeDocument/2006/relationships/slideLayout" Target="../slideLayouts/slideLayout19.xml"/><Relationship Id="rId4" Type="http://schemas.openxmlformats.org/officeDocument/2006/relationships/image" Target="../media/image351.png"/></Relationships>
</file>

<file path=ppt/slides/_rels/slide34.xml.rels><?xml version="1.0" encoding="UTF-8" standalone="yes"?>
<Relationships xmlns="http://schemas.openxmlformats.org/package/2006/relationships"><Relationship Id="rId3" Type="http://schemas.microsoft.com/office/2018/10/relationships/comments" Target="../comments/modernComment_7FFFE6C9_B4EA4D9.xml"/><Relationship Id="rId2" Type="http://schemas.openxmlformats.org/officeDocument/2006/relationships/slideLayout" Target="../slideLayouts/slideLayout87.xml"/><Relationship Id="rId1" Type="http://schemas.openxmlformats.org/officeDocument/2006/relationships/tags" Target="../tags/tag10.xml"/><Relationship Id="rId4" Type="http://schemas.openxmlformats.org/officeDocument/2006/relationships/image" Target="../media/image65.png"/></Relationships>
</file>

<file path=ppt/slides/_rels/slide340.xml.rels><?xml version="1.0" encoding="UTF-8" standalone="yes"?>
<Relationships xmlns="http://schemas.openxmlformats.org/package/2006/relationships"><Relationship Id="rId3" Type="http://schemas.openxmlformats.org/officeDocument/2006/relationships/image" Target="../media/image352.png"/><Relationship Id="rId2" Type="http://schemas.openxmlformats.org/officeDocument/2006/relationships/notesSlide" Target="../notesSlides/notesSlide229.xml"/><Relationship Id="rId1" Type="http://schemas.openxmlformats.org/officeDocument/2006/relationships/slideLayout" Target="../slideLayouts/slideLayout17.xml"/><Relationship Id="rId4" Type="http://schemas.openxmlformats.org/officeDocument/2006/relationships/image" Target="../media/image353.png"/></Relationships>
</file>

<file path=ppt/slides/_rels/slide341.xml.rels><?xml version="1.0" encoding="UTF-8" standalone="yes"?>
<Relationships xmlns="http://schemas.openxmlformats.org/package/2006/relationships"><Relationship Id="rId2" Type="http://schemas.openxmlformats.org/officeDocument/2006/relationships/notesSlide" Target="../notesSlides/notesSlide230.xml"/><Relationship Id="rId1" Type="http://schemas.openxmlformats.org/officeDocument/2006/relationships/slideLayout" Target="../slideLayouts/slideLayout19.xml"/></Relationships>
</file>

<file path=ppt/slides/_rels/slide342.xml.rels><?xml version="1.0" encoding="UTF-8" standalone="yes"?>
<Relationships xmlns="http://schemas.openxmlformats.org/package/2006/relationships"><Relationship Id="rId3" Type="http://schemas.openxmlformats.org/officeDocument/2006/relationships/image" Target="../media/image354.png"/><Relationship Id="rId2" Type="http://schemas.microsoft.com/office/2018/10/relationships/comments" Target="../comments/modernComment_7FFFE63A_ECBD6977.xml"/><Relationship Id="rId1" Type="http://schemas.openxmlformats.org/officeDocument/2006/relationships/slideLayout" Target="../slideLayouts/slideLayout19.xml"/></Relationships>
</file>

<file path=ppt/slides/_rels/slide343.xml.rels><?xml version="1.0" encoding="UTF-8" standalone="yes"?>
<Relationships xmlns="http://schemas.openxmlformats.org/package/2006/relationships"><Relationship Id="rId3" Type="http://schemas.microsoft.com/office/2018/10/relationships/comments" Target="../comments/modernComment_7FFFE639_99730DF5.xml"/><Relationship Id="rId2" Type="http://schemas.openxmlformats.org/officeDocument/2006/relationships/notesSlide" Target="../notesSlides/notesSlide231.xml"/><Relationship Id="rId1" Type="http://schemas.openxmlformats.org/officeDocument/2006/relationships/slideLayout" Target="../slideLayouts/slideLayout17.xml"/><Relationship Id="rId4" Type="http://schemas.openxmlformats.org/officeDocument/2006/relationships/image" Target="../media/image355.png"/></Relationships>
</file>

<file path=ppt/slides/_rels/slide344.xml.rels><?xml version="1.0" encoding="UTF-8" standalone="yes"?>
<Relationships xmlns="http://schemas.openxmlformats.org/package/2006/relationships"><Relationship Id="rId3" Type="http://schemas.openxmlformats.org/officeDocument/2006/relationships/image" Target="../media/image356.png"/><Relationship Id="rId2" Type="http://schemas.openxmlformats.org/officeDocument/2006/relationships/notesSlide" Target="../notesSlides/notesSlide232.xml"/><Relationship Id="rId1" Type="http://schemas.openxmlformats.org/officeDocument/2006/relationships/slideLayout" Target="../slideLayouts/slideLayout17.xml"/></Relationships>
</file>

<file path=ppt/slides/_rels/slide345.xml.rels><?xml version="1.0" encoding="UTF-8" standalone="yes"?>
<Relationships xmlns="http://schemas.openxmlformats.org/package/2006/relationships"><Relationship Id="rId3" Type="http://schemas.openxmlformats.org/officeDocument/2006/relationships/image" Target="../media/image329.png"/><Relationship Id="rId2" Type="http://schemas.openxmlformats.org/officeDocument/2006/relationships/notesSlide" Target="../notesSlides/notesSlide233.xml"/><Relationship Id="rId1" Type="http://schemas.openxmlformats.org/officeDocument/2006/relationships/slideLayout" Target="../slideLayouts/slideLayout17.xml"/></Relationships>
</file>

<file path=ppt/slides/_rels/slide346.xml.rels><?xml version="1.0" encoding="UTF-8" standalone="yes"?>
<Relationships xmlns="http://schemas.openxmlformats.org/package/2006/relationships"><Relationship Id="rId2" Type="http://schemas.openxmlformats.org/officeDocument/2006/relationships/notesSlide" Target="../notesSlides/notesSlide234.xml"/><Relationship Id="rId1" Type="http://schemas.openxmlformats.org/officeDocument/2006/relationships/slideLayout" Target="../slideLayouts/slideLayout76.xml"/></Relationships>
</file>

<file path=ppt/slides/_rels/slide347.xml.rels><?xml version="1.0" encoding="UTF-8" standalone="yes"?>
<Relationships xmlns="http://schemas.openxmlformats.org/package/2006/relationships"><Relationship Id="rId3" Type="http://schemas.openxmlformats.org/officeDocument/2006/relationships/image" Target="../media/image357.jpg"/><Relationship Id="rId2" Type="http://schemas.openxmlformats.org/officeDocument/2006/relationships/notesSlide" Target="../notesSlides/notesSlide235.xml"/><Relationship Id="rId1" Type="http://schemas.openxmlformats.org/officeDocument/2006/relationships/slideLayout" Target="../slideLayouts/slideLayout17.xml"/><Relationship Id="rId4" Type="http://schemas.openxmlformats.org/officeDocument/2006/relationships/hyperlink" Target="http://www.beautyandgroomingtips.com/2008/05/aspirin-for-acne-prone-skin.html" TargetMode="External"/></Relationships>
</file>

<file path=ppt/slides/_rels/slide348.xml.rels><?xml version="1.0" encoding="UTF-8" standalone="yes"?>
<Relationships xmlns="http://schemas.openxmlformats.org/package/2006/relationships"><Relationship Id="rId3" Type="http://schemas.openxmlformats.org/officeDocument/2006/relationships/image" Target="../media/image328.png"/><Relationship Id="rId2" Type="http://schemas.openxmlformats.org/officeDocument/2006/relationships/notesSlide" Target="../notesSlides/notesSlide236.xml"/><Relationship Id="rId1" Type="http://schemas.openxmlformats.org/officeDocument/2006/relationships/slideLayout" Target="../slideLayouts/slideLayout17.xml"/><Relationship Id="rId4" Type="http://schemas.openxmlformats.org/officeDocument/2006/relationships/image" Target="../media/image358.png"/></Relationships>
</file>

<file path=ppt/slides/_rels/slide349.xml.rels><?xml version="1.0" encoding="UTF-8" standalone="yes"?>
<Relationships xmlns="http://schemas.openxmlformats.org/package/2006/relationships"><Relationship Id="rId2" Type="http://schemas.openxmlformats.org/officeDocument/2006/relationships/notesSlide" Target="../notesSlides/notesSlide237.xml"/><Relationship Id="rId1" Type="http://schemas.openxmlformats.org/officeDocument/2006/relationships/slideLayout" Target="../slideLayouts/slideLayout17.xml"/></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16.xml"/><Relationship Id="rId7" Type="http://schemas.openxmlformats.org/officeDocument/2006/relationships/image" Target="../media/image68.svg"/><Relationship Id="rId2" Type="http://schemas.openxmlformats.org/officeDocument/2006/relationships/slideLayout" Target="../slideLayouts/slideLayout89.xml"/><Relationship Id="rId1" Type="http://schemas.openxmlformats.org/officeDocument/2006/relationships/tags" Target="../tags/tag11.xml"/><Relationship Id="rId6" Type="http://schemas.openxmlformats.org/officeDocument/2006/relationships/image" Target="../media/image67.png"/><Relationship Id="rId5" Type="http://schemas.openxmlformats.org/officeDocument/2006/relationships/image" Target="../media/image66.jpeg"/><Relationship Id="rId4" Type="http://schemas.microsoft.com/office/2018/10/relationships/comments" Target="../comments/modernComment_7FFFE71C_A58BE6AB.xml"/></Relationships>
</file>

<file path=ppt/slides/_rels/slide350.xml.rels><?xml version="1.0" encoding="UTF-8" standalone="yes"?>
<Relationships xmlns="http://schemas.openxmlformats.org/package/2006/relationships"><Relationship Id="rId3" Type="http://schemas.openxmlformats.org/officeDocument/2006/relationships/image" Target="../media/image329.png"/><Relationship Id="rId2" Type="http://schemas.openxmlformats.org/officeDocument/2006/relationships/notesSlide" Target="../notesSlides/notesSlide238.xml"/><Relationship Id="rId1" Type="http://schemas.openxmlformats.org/officeDocument/2006/relationships/slideLayout" Target="../slideLayouts/slideLayout17.xml"/></Relationships>
</file>

<file path=ppt/slides/_rels/slide351.xml.rels><?xml version="1.0" encoding="UTF-8" standalone="yes"?>
<Relationships xmlns="http://schemas.openxmlformats.org/package/2006/relationships"><Relationship Id="rId3" Type="http://schemas.openxmlformats.org/officeDocument/2006/relationships/image" Target="../media/image329.png"/><Relationship Id="rId2" Type="http://schemas.openxmlformats.org/officeDocument/2006/relationships/notesSlide" Target="../notesSlides/notesSlide239.xml"/><Relationship Id="rId1" Type="http://schemas.openxmlformats.org/officeDocument/2006/relationships/slideLayout" Target="../slideLayouts/slideLayout17.xml"/></Relationships>
</file>

<file path=ppt/slides/_rels/slide352.xml.rels><?xml version="1.0" encoding="UTF-8" standalone="yes"?>
<Relationships xmlns="http://schemas.openxmlformats.org/package/2006/relationships"><Relationship Id="rId8" Type="http://schemas.microsoft.com/office/2007/relationships/diagramDrawing" Target="../diagrams/drawing8.xml"/><Relationship Id="rId3" Type="http://schemas.openxmlformats.org/officeDocument/2006/relationships/notesSlide" Target="../notesSlides/notesSlide240.xml"/><Relationship Id="rId7" Type="http://schemas.openxmlformats.org/officeDocument/2006/relationships/diagramColors" Target="../diagrams/colors8.xml"/><Relationship Id="rId2" Type="http://schemas.openxmlformats.org/officeDocument/2006/relationships/slideLayout" Target="../slideLayouts/slideLayout17.xml"/><Relationship Id="rId1" Type="http://schemas.openxmlformats.org/officeDocument/2006/relationships/tags" Target="../tags/tag90.xml"/><Relationship Id="rId6" Type="http://schemas.openxmlformats.org/officeDocument/2006/relationships/diagramQuickStyle" Target="../diagrams/quickStyle8.xml"/><Relationship Id="rId5" Type="http://schemas.openxmlformats.org/officeDocument/2006/relationships/diagramLayout" Target="../diagrams/layout8.xml"/><Relationship Id="rId4" Type="http://schemas.openxmlformats.org/officeDocument/2006/relationships/diagramData" Target="../diagrams/data8.xml"/></Relationships>
</file>

<file path=ppt/slides/_rels/slide353.xml.rels><?xml version="1.0" encoding="UTF-8" standalone="yes"?>
<Relationships xmlns="http://schemas.openxmlformats.org/package/2006/relationships"><Relationship Id="rId3" Type="http://schemas.openxmlformats.org/officeDocument/2006/relationships/image" Target="../media/image359.jpeg"/><Relationship Id="rId2" Type="http://schemas.openxmlformats.org/officeDocument/2006/relationships/notesSlide" Target="../notesSlides/notesSlide241.xml"/><Relationship Id="rId1" Type="http://schemas.openxmlformats.org/officeDocument/2006/relationships/slideLayout" Target="../slideLayouts/slideLayout16.xml"/><Relationship Id="rId5" Type="http://schemas.openxmlformats.org/officeDocument/2006/relationships/image" Target="../media/image361.jpeg"/><Relationship Id="rId4" Type="http://schemas.openxmlformats.org/officeDocument/2006/relationships/image" Target="../media/image360.jpeg"/></Relationships>
</file>

<file path=ppt/slides/_rels/slide354.xml.rels><?xml version="1.0" encoding="UTF-8" standalone="yes"?>
<Relationships xmlns="http://schemas.openxmlformats.org/package/2006/relationships"><Relationship Id="rId2" Type="http://schemas.openxmlformats.org/officeDocument/2006/relationships/notesSlide" Target="../notesSlides/notesSlide242.xml"/><Relationship Id="rId1" Type="http://schemas.openxmlformats.org/officeDocument/2006/relationships/slideLayout" Target="../slideLayouts/slideLayout17.xml"/></Relationships>
</file>

<file path=ppt/slides/_rels/slide355.xml.rels><?xml version="1.0" encoding="UTF-8" standalone="yes"?>
<Relationships xmlns="http://schemas.openxmlformats.org/package/2006/relationships"><Relationship Id="rId3" Type="http://schemas.openxmlformats.org/officeDocument/2006/relationships/notesSlide" Target="../notesSlides/notesSlide243.xml"/><Relationship Id="rId2" Type="http://schemas.openxmlformats.org/officeDocument/2006/relationships/slideLayout" Target="../slideLayouts/slideLayout19.xml"/><Relationship Id="rId1" Type="http://schemas.openxmlformats.org/officeDocument/2006/relationships/tags" Target="../tags/tag91.xml"/><Relationship Id="rId5" Type="http://schemas.openxmlformats.org/officeDocument/2006/relationships/image" Target="../media/image362.jpeg"/><Relationship Id="rId4" Type="http://schemas.openxmlformats.org/officeDocument/2006/relationships/hyperlink" Target="mailto:info@diabetesed.net" TargetMode="External"/></Relationships>
</file>

<file path=ppt/slides/_rels/slide356.xml.rels><?xml version="1.0" encoding="UTF-8" standalone="yes"?>
<Relationships xmlns="http://schemas.openxmlformats.org/package/2006/relationships"><Relationship Id="rId3" Type="http://schemas.openxmlformats.org/officeDocument/2006/relationships/image" Target="../media/image363.jpeg"/><Relationship Id="rId2" Type="http://schemas.openxmlformats.org/officeDocument/2006/relationships/notesSlide" Target="../notesSlides/notesSlide244.xml"/><Relationship Id="rId1" Type="http://schemas.openxmlformats.org/officeDocument/2006/relationships/slideLayout" Target="../slideLayouts/slideLayout17.xml"/></Relationships>
</file>

<file path=ppt/slides/_rels/slide357.xml.rels><?xml version="1.0" encoding="UTF-8" standalone="yes"?>
<Relationships xmlns="http://schemas.openxmlformats.org/package/2006/relationships"><Relationship Id="rId3" Type="http://schemas.openxmlformats.org/officeDocument/2006/relationships/notesSlide" Target="../notesSlides/notesSlide245.xml"/><Relationship Id="rId2" Type="http://schemas.openxmlformats.org/officeDocument/2006/relationships/slideLayout" Target="../slideLayouts/slideLayout17.xml"/><Relationship Id="rId1" Type="http://schemas.openxmlformats.org/officeDocument/2006/relationships/tags" Target="../tags/tag92.xml"/><Relationship Id="rId4" Type="http://schemas.openxmlformats.org/officeDocument/2006/relationships/image" Target="../media/image364.png"/></Relationships>
</file>

<file path=ppt/slides/_rels/slide358.xml.rels><?xml version="1.0" encoding="UTF-8" standalone="yes"?>
<Relationships xmlns="http://schemas.openxmlformats.org/package/2006/relationships"><Relationship Id="rId3" Type="http://schemas.openxmlformats.org/officeDocument/2006/relationships/image" Target="../media/image365.png"/><Relationship Id="rId2" Type="http://schemas.openxmlformats.org/officeDocument/2006/relationships/notesSlide" Target="../notesSlides/notesSlide246.xml"/><Relationship Id="rId1" Type="http://schemas.openxmlformats.org/officeDocument/2006/relationships/slideLayout" Target="../slideLayouts/slideLayout17.xml"/></Relationships>
</file>

<file path=ppt/slides/_rels/slide359.xml.rels><?xml version="1.0" encoding="UTF-8" standalone="yes"?>
<Relationships xmlns="http://schemas.openxmlformats.org/package/2006/relationships"><Relationship Id="rId3" Type="http://schemas.openxmlformats.org/officeDocument/2006/relationships/hyperlink" Target="https://www.kidney.org/atoz/content/diabetes" TargetMode="External"/><Relationship Id="rId2" Type="http://schemas.openxmlformats.org/officeDocument/2006/relationships/notesSlide" Target="../notesSlides/notesSlide247.xml"/><Relationship Id="rId1" Type="http://schemas.openxmlformats.org/officeDocument/2006/relationships/slideLayout" Target="../slideLayouts/slideLayout36.xml"/></Relationships>
</file>

<file path=ppt/slides/_rels/slide36.xml.rels><?xml version="1.0" encoding="UTF-8" standalone="yes"?>
<Relationships xmlns="http://schemas.openxmlformats.org/package/2006/relationships"><Relationship Id="rId3" Type="http://schemas.microsoft.com/office/2018/10/relationships/comments" Target="../comments/modernComment_7FFFE6CA_AE840180.xml"/><Relationship Id="rId2" Type="http://schemas.openxmlformats.org/officeDocument/2006/relationships/slideLayout" Target="../slideLayouts/slideLayout87.xml"/><Relationship Id="rId1" Type="http://schemas.openxmlformats.org/officeDocument/2006/relationships/tags" Target="../tags/tag12.xml"/><Relationship Id="rId5" Type="http://schemas.openxmlformats.org/officeDocument/2006/relationships/image" Target="../media/image69.png"/><Relationship Id="rId4" Type="http://schemas.openxmlformats.org/officeDocument/2006/relationships/image" Target="../media/image65.png"/></Relationships>
</file>

<file path=ppt/slides/_rels/slide360.xml.rels><?xml version="1.0" encoding="UTF-8" standalone="yes"?>
<Relationships xmlns="http://schemas.openxmlformats.org/package/2006/relationships"><Relationship Id="rId3" Type="http://schemas.openxmlformats.org/officeDocument/2006/relationships/image" Target="../media/image366.png"/><Relationship Id="rId2" Type="http://schemas.openxmlformats.org/officeDocument/2006/relationships/notesSlide" Target="../notesSlides/notesSlide248.xml"/><Relationship Id="rId1" Type="http://schemas.openxmlformats.org/officeDocument/2006/relationships/slideLayout" Target="../slideLayouts/slideLayout2.xml"/></Relationships>
</file>

<file path=ppt/slides/_rels/slide361.xml.rels><?xml version="1.0" encoding="UTF-8" standalone="yes"?>
<Relationships xmlns="http://schemas.openxmlformats.org/package/2006/relationships"><Relationship Id="rId3" Type="http://schemas.openxmlformats.org/officeDocument/2006/relationships/notesSlide" Target="../notesSlides/notesSlide249.xml"/><Relationship Id="rId2" Type="http://schemas.openxmlformats.org/officeDocument/2006/relationships/slideLayout" Target="../slideLayouts/slideLayout2.xml"/><Relationship Id="rId1" Type="http://schemas.openxmlformats.org/officeDocument/2006/relationships/tags" Target="../tags/tag93.xml"/><Relationship Id="rId4" Type="http://schemas.openxmlformats.org/officeDocument/2006/relationships/image" Target="../media/image367.png"/></Relationships>
</file>

<file path=ppt/slides/_rels/slide362.xml.rels><?xml version="1.0" encoding="UTF-8" standalone="yes"?>
<Relationships xmlns="http://schemas.openxmlformats.org/package/2006/relationships"><Relationship Id="rId3" Type="http://schemas.openxmlformats.org/officeDocument/2006/relationships/notesSlide" Target="../notesSlides/notesSlide250.xml"/><Relationship Id="rId2" Type="http://schemas.openxmlformats.org/officeDocument/2006/relationships/slideLayout" Target="../slideLayouts/slideLayout12.xml"/><Relationship Id="rId1" Type="http://schemas.openxmlformats.org/officeDocument/2006/relationships/tags" Target="../tags/tag94.xml"/><Relationship Id="rId4" Type="http://schemas.openxmlformats.org/officeDocument/2006/relationships/image" Target="../media/image368.png"/></Relationships>
</file>

<file path=ppt/slides/_rels/slide363.xml.rels><?xml version="1.0" encoding="UTF-8" standalone="yes"?>
<Relationships xmlns="http://schemas.openxmlformats.org/package/2006/relationships"><Relationship Id="rId3" Type="http://schemas.openxmlformats.org/officeDocument/2006/relationships/notesSlide" Target="../notesSlides/notesSlide251.xml"/><Relationship Id="rId2" Type="http://schemas.openxmlformats.org/officeDocument/2006/relationships/slideLayout" Target="../slideLayouts/slideLayout4.xml"/><Relationship Id="rId1" Type="http://schemas.openxmlformats.org/officeDocument/2006/relationships/tags" Target="../tags/tag95.xml"/><Relationship Id="rId4" Type="http://schemas.openxmlformats.org/officeDocument/2006/relationships/image" Target="../media/image369.jpeg"/></Relationships>
</file>

<file path=ppt/slides/_rels/slide364.xml.rels><?xml version="1.0" encoding="UTF-8" standalone="yes"?>
<Relationships xmlns="http://schemas.openxmlformats.org/package/2006/relationships"><Relationship Id="rId3" Type="http://schemas.openxmlformats.org/officeDocument/2006/relationships/notesSlide" Target="../notesSlides/notesSlide252.xml"/><Relationship Id="rId2" Type="http://schemas.openxmlformats.org/officeDocument/2006/relationships/slideLayout" Target="../slideLayouts/slideLayout2.xml"/><Relationship Id="rId1" Type="http://schemas.openxmlformats.org/officeDocument/2006/relationships/tags" Target="../tags/tag96.xml"/></Relationships>
</file>

<file path=ppt/slides/_rels/slide365.xml.rels><?xml version="1.0" encoding="UTF-8" standalone="yes"?>
<Relationships xmlns="http://schemas.openxmlformats.org/package/2006/relationships"><Relationship Id="rId3" Type="http://schemas.openxmlformats.org/officeDocument/2006/relationships/notesSlide" Target="../notesSlides/notesSlide253.xml"/><Relationship Id="rId2" Type="http://schemas.openxmlformats.org/officeDocument/2006/relationships/slideLayout" Target="../slideLayouts/slideLayout4.xml"/><Relationship Id="rId1" Type="http://schemas.openxmlformats.org/officeDocument/2006/relationships/tags" Target="../tags/tag97.xml"/><Relationship Id="rId4" Type="http://schemas.openxmlformats.org/officeDocument/2006/relationships/image" Target="../media/image370.png"/></Relationships>
</file>

<file path=ppt/slides/_rels/slide366.xml.rels><?xml version="1.0" encoding="UTF-8" standalone="yes"?>
<Relationships xmlns="http://schemas.openxmlformats.org/package/2006/relationships"><Relationship Id="rId2" Type="http://schemas.openxmlformats.org/officeDocument/2006/relationships/image" Target="../media/image371.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2.xml"/><Relationship Id="rId1" Type="http://schemas.openxmlformats.org/officeDocument/2006/relationships/tags" Target="../tags/tag13.xml"/><Relationship Id="rId4" Type="http://schemas.openxmlformats.org/officeDocument/2006/relationships/image" Target="../media/image70.png"/></Relationships>
</file>

<file path=ppt/slides/_rels/slide38.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notesSlide" Target="../notesSlides/notesSlide18.xml"/><Relationship Id="rId7" Type="http://schemas.openxmlformats.org/officeDocument/2006/relationships/diagramQuickStyle" Target="../diagrams/quickStyle1.xml"/><Relationship Id="rId2" Type="http://schemas.openxmlformats.org/officeDocument/2006/relationships/slideLayout" Target="../slideLayouts/slideLayout13.xml"/><Relationship Id="rId1" Type="http://schemas.openxmlformats.org/officeDocument/2006/relationships/tags" Target="../tags/tag14.xml"/><Relationship Id="rId6" Type="http://schemas.openxmlformats.org/officeDocument/2006/relationships/diagramLayout" Target="../diagrams/layout1.xml"/><Relationship Id="rId5" Type="http://schemas.openxmlformats.org/officeDocument/2006/relationships/diagramData" Target="../diagrams/data1.xml"/><Relationship Id="rId10" Type="http://schemas.openxmlformats.org/officeDocument/2006/relationships/image" Target="../media/image75.png"/><Relationship Id="rId4" Type="http://schemas.openxmlformats.org/officeDocument/2006/relationships/image" Target="../media/image71.png"/><Relationship Id="rId9" Type="http://schemas.microsoft.com/office/2007/relationships/diagramDrawing" Target="../diagrams/drawing1.xml"/></Relationships>
</file>

<file path=ppt/slides/_rels/slide39.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9.png"/><Relationship Id="rId1" Type="http://schemas.openxmlformats.org/officeDocument/2006/relationships/slideLayout" Target="../slideLayouts/slideLayout87.xml"/></Relationships>
</file>

<file path=ppt/slides/_rels/slide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2.xml"/><Relationship Id="rId1" Type="http://schemas.openxmlformats.org/officeDocument/2006/relationships/tags" Target="../tags/tag15.xml"/><Relationship Id="rId4" Type="http://schemas.openxmlformats.org/officeDocument/2006/relationships/image" Target="../media/image76.png"/></Relationships>
</file>

<file path=ppt/slides/_rels/slide41.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notesSlide" Target="../notesSlides/notesSlide20.xml"/><Relationship Id="rId1" Type="http://schemas.openxmlformats.org/officeDocument/2006/relationships/slideLayout" Target="../slideLayouts/slideLayout13.xml"/></Relationships>
</file>

<file path=ppt/slides/_rels/slide42.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2.xml"/><Relationship Id="rId1" Type="http://schemas.openxmlformats.org/officeDocument/2006/relationships/tags" Target="../tags/tag16.xml"/><Relationship Id="rId4" Type="http://schemas.openxmlformats.org/officeDocument/2006/relationships/image" Target="../media/image78.png"/></Relationships>
</file>

<file path=ppt/slides/_rels/slide43.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12.xml"/><Relationship Id="rId1" Type="http://schemas.openxmlformats.org/officeDocument/2006/relationships/tags" Target="../tags/tag17.xml"/><Relationship Id="rId6" Type="http://schemas.openxmlformats.org/officeDocument/2006/relationships/image" Target="../media/image80.png"/><Relationship Id="rId5" Type="http://schemas.openxmlformats.org/officeDocument/2006/relationships/hyperlink" Target="http://send.adces.org/link.cfm?r=gWiQ7bo6B5d8bWnP5L-Uig~~&amp;pe=lqiULp6U5Iy1RHQY5bOQWqaZxcJK-gLq8pLsACgLmqsk_FWbMs-1CPqYLSFt0Uk-EBR2Mqv3or-ILWJ5fibiTQ~~&amp;t=hnCjRsSMyexpvlO-NyxF9g~~" TargetMode="External"/><Relationship Id="rId4" Type="http://schemas.openxmlformats.org/officeDocument/2006/relationships/image" Target="../media/image79.png"/></Relationships>
</file>

<file path=ppt/slides/_rels/slide44.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7.xml"/><Relationship Id="rId1" Type="http://schemas.openxmlformats.org/officeDocument/2006/relationships/tags" Target="../tags/tag18.xml"/><Relationship Id="rId4" Type="http://schemas.openxmlformats.org/officeDocument/2006/relationships/image" Target="../media/image81.jpeg"/></Relationships>
</file>

<file path=ppt/slides/_rels/slide45.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7.xml"/><Relationship Id="rId1" Type="http://schemas.openxmlformats.org/officeDocument/2006/relationships/tags" Target="../tags/tag19.xml"/><Relationship Id="rId6" Type="http://schemas.openxmlformats.org/officeDocument/2006/relationships/image" Target="../media/image84.png"/><Relationship Id="rId5" Type="http://schemas.openxmlformats.org/officeDocument/2006/relationships/image" Target="../media/image83.png"/><Relationship Id="rId4" Type="http://schemas.openxmlformats.org/officeDocument/2006/relationships/image" Target="../media/image82.jpeg"/></Relationships>
</file>

<file path=ppt/slides/_rels/slide46.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notesSlide" Target="../notesSlides/notesSlide25.xml"/><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3" Type="http://schemas.openxmlformats.org/officeDocument/2006/relationships/image" Target="../media/image86.svg"/><Relationship Id="rId2" Type="http://schemas.openxmlformats.org/officeDocument/2006/relationships/notesSlide" Target="../notesSlides/notesSlide26.xml"/><Relationship Id="rId1" Type="http://schemas.openxmlformats.org/officeDocument/2006/relationships/slideLayout" Target="../slideLayouts/slideLayout17.xml"/><Relationship Id="rId5" Type="http://schemas.openxmlformats.org/officeDocument/2006/relationships/image" Target="../media/image88.png"/><Relationship Id="rId4" Type="http://schemas.openxmlformats.org/officeDocument/2006/relationships/image" Target="../media/image87.svg"/></Relationships>
</file>

<file path=ppt/slides/_rels/slide48.xml.rels><?xml version="1.0" encoding="UTF-8" standalone="yes"?>
<Relationships xmlns="http://schemas.openxmlformats.org/package/2006/relationships"><Relationship Id="rId2" Type="http://schemas.openxmlformats.org/officeDocument/2006/relationships/image" Target="../media/image89.png"/><Relationship Id="rId1" Type="http://schemas.openxmlformats.org/officeDocument/2006/relationships/slideLayout" Target="../slideLayouts/slideLayout17.xml"/></Relationships>
</file>

<file path=ppt/slides/_rels/slide49.xml.rels><?xml version="1.0" encoding="UTF-8" standalone="yes"?>
<Relationships xmlns="http://schemas.openxmlformats.org/package/2006/relationships"><Relationship Id="rId3" Type="http://schemas.microsoft.com/office/2018/10/relationships/comments" Target="../comments/modernComment_7FE4E670_0.xml"/><Relationship Id="rId7" Type="http://schemas.openxmlformats.org/officeDocument/2006/relationships/image" Target="../media/image93.png"/><Relationship Id="rId2" Type="http://schemas.openxmlformats.org/officeDocument/2006/relationships/notesSlide" Target="../notesSlides/notesSlide27.xml"/><Relationship Id="rId1" Type="http://schemas.openxmlformats.org/officeDocument/2006/relationships/slideLayout" Target="../slideLayouts/slideLayout17.xml"/><Relationship Id="rId6" Type="http://schemas.openxmlformats.org/officeDocument/2006/relationships/image" Target="../media/image92.svg"/><Relationship Id="rId5" Type="http://schemas.openxmlformats.org/officeDocument/2006/relationships/image" Target="../media/image91.svg"/><Relationship Id="rId4" Type="http://schemas.openxmlformats.org/officeDocument/2006/relationships/image" Target="../media/image90.svg"/></Relationships>
</file>

<file path=ppt/slides/_rels/slide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7.xml"/></Relationships>
</file>

<file path=ppt/slides/_rels/slide51.xml.rels><?xml version="1.0" encoding="UTF-8" standalone="yes"?>
<Relationships xmlns="http://schemas.openxmlformats.org/package/2006/relationships"><Relationship Id="rId3" Type="http://schemas.openxmlformats.org/officeDocument/2006/relationships/image" Target="../media/image90.svg"/><Relationship Id="rId7" Type="http://schemas.openxmlformats.org/officeDocument/2006/relationships/image" Target="../media/image94.png"/><Relationship Id="rId2" Type="http://schemas.openxmlformats.org/officeDocument/2006/relationships/notesSlide" Target="../notesSlides/notesSlide29.xml"/><Relationship Id="rId1" Type="http://schemas.openxmlformats.org/officeDocument/2006/relationships/slideLayout" Target="../slideLayouts/slideLayout17.xml"/><Relationship Id="rId6" Type="http://schemas.openxmlformats.org/officeDocument/2006/relationships/image" Target="../media/image93.png"/><Relationship Id="rId5" Type="http://schemas.openxmlformats.org/officeDocument/2006/relationships/image" Target="../media/image92.svg"/><Relationship Id="rId4" Type="http://schemas.openxmlformats.org/officeDocument/2006/relationships/image" Target="../media/image91.svg"/></Relationships>
</file>

<file path=ppt/slides/_rels/slide52.xml.rels><?xml version="1.0" encoding="UTF-8" standalone="yes"?>
<Relationships xmlns="http://schemas.openxmlformats.org/package/2006/relationships"><Relationship Id="rId3" Type="http://schemas.microsoft.com/office/2018/10/relationships/comments" Target="../comments/modernComment_7FE4E652_D5161E88.xml"/><Relationship Id="rId2" Type="http://schemas.openxmlformats.org/officeDocument/2006/relationships/notesSlide" Target="../notesSlides/notesSlide30.xml"/><Relationship Id="rId1" Type="http://schemas.openxmlformats.org/officeDocument/2006/relationships/slideLayout" Target="../slideLayouts/slideLayout108.xml"/></Relationships>
</file>

<file path=ppt/slides/_rels/slide53.xml.rels><?xml version="1.0" encoding="UTF-8" standalone="yes"?>
<Relationships xmlns="http://schemas.openxmlformats.org/package/2006/relationships"><Relationship Id="rId3" Type="http://schemas.microsoft.com/office/2018/10/relationships/comments" Target="../comments/modernComment_7FE4E653_F7FF9407.xml"/><Relationship Id="rId2" Type="http://schemas.openxmlformats.org/officeDocument/2006/relationships/notesSlide" Target="../notesSlides/notesSlide31.xml"/><Relationship Id="rId1" Type="http://schemas.openxmlformats.org/officeDocument/2006/relationships/slideLayout" Target="../slideLayouts/slideLayout106.xml"/></Relationships>
</file>

<file path=ppt/slides/_rels/slide54.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2.xml"/><Relationship Id="rId1" Type="http://schemas.openxmlformats.org/officeDocument/2006/relationships/tags" Target="../tags/tag20.xml"/><Relationship Id="rId6" Type="http://schemas.openxmlformats.org/officeDocument/2006/relationships/image" Target="../media/image96.png"/><Relationship Id="rId5" Type="http://schemas.openxmlformats.org/officeDocument/2006/relationships/image" Target="../media/image95.png"/><Relationship Id="rId4" Type="http://schemas.microsoft.com/office/2018/10/relationships/comments" Target="../comments/modernComment_7FE4E4D6_649BA6B2.xml"/></Relationships>
</file>

<file path=ppt/slides/_rels/slide55.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notesSlide" Target="../notesSlides/notesSlide33.xml"/><Relationship Id="rId1" Type="http://schemas.openxmlformats.org/officeDocument/2006/relationships/slideLayout" Target="../slideLayouts/slideLayout4.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microsoft.com/office/2018/10/relationships/comments" Target="../comments/modernComment_DFB_F0CA284E.xml"/><Relationship Id="rId2" Type="http://schemas.openxmlformats.org/officeDocument/2006/relationships/slideLayout" Target="../slideLayouts/slideLayout2.xml"/><Relationship Id="rId1" Type="http://schemas.openxmlformats.org/officeDocument/2006/relationships/tags" Target="../tags/tag21.xml"/><Relationship Id="rId4" Type="http://schemas.openxmlformats.org/officeDocument/2006/relationships/image" Target="../media/image97.png"/></Relationships>
</file>

<file path=ppt/slides/_rels/slide58.xml.rels><?xml version="1.0" encoding="UTF-8" standalone="yes"?>
<Relationships xmlns="http://schemas.openxmlformats.org/package/2006/relationships"><Relationship Id="rId3" Type="http://schemas.openxmlformats.org/officeDocument/2006/relationships/image" Target="../media/image98.jpeg"/><Relationship Id="rId2" Type="http://schemas.openxmlformats.org/officeDocument/2006/relationships/notesSlide" Target="../notesSlides/notesSlide35.xml"/><Relationship Id="rId1" Type="http://schemas.openxmlformats.org/officeDocument/2006/relationships/slideLayout" Target="../slideLayouts/slideLayout4.xml"/></Relationships>
</file>

<file path=ppt/slides/_rels/slide59.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slideLayout" Target="../slideLayouts/slideLayout2.xml"/><Relationship Id="rId1" Type="http://schemas.openxmlformats.org/officeDocument/2006/relationships/tags" Target="../tags/tag22.xml"/><Relationship Id="rId4" Type="http://schemas.openxmlformats.org/officeDocument/2006/relationships/image" Target="../media/image67.png"/></Relationships>
</file>

<file path=ppt/slides/_rels/slide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 Id="rId5" Type="http://schemas.openxmlformats.org/officeDocument/2006/relationships/image" Target="../media/image26.png"/><Relationship Id="rId4" Type="http://schemas.openxmlformats.org/officeDocument/2006/relationships/image" Target="../media/image25.png"/></Relationships>
</file>

<file path=ppt/slides/_rels/slide60.xml.rels><?xml version="1.0" encoding="UTF-8" standalone="yes"?>
<Relationships xmlns="http://schemas.openxmlformats.org/package/2006/relationships"><Relationship Id="rId3" Type="http://schemas.openxmlformats.org/officeDocument/2006/relationships/notesSlide" Target="../notesSlides/notesSlide36.xml"/><Relationship Id="rId2" Type="http://schemas.openxmlformats.org/officeDocument/2006/relationships/slideLayout" Target="../slideLayouts/slideLayout2.xml"/><Relationship Id="rId1" Type="http://schemas.openxmlformats.org/officeDocument/2006/relationships/tags" Target="../tags/tag23.xml"/><Relationship Id="rId5" Type="http://schemas.openxmlformats.org/officeDocument/2006/relationships/image" Target="../media/image101.png"/><Relationship Id="rId4" Type="http://schemas.openxmlformats.org/officeDocument/2006/relationships/image" Target="../media/image100.png"/></Relationships>
</file>

<file path=ppt/slides/_rels/slide61.xml.rels><?xml version="1.0" encoding="UTF-8" standalone="yes"?>
<Relationships xmlns="http://schemas.openxmlformats.org/package/2006/relationships"><Relationship Id="rId3" Type="http://schemas.openxmlformats.org/officeDocument/2006/relationships/notesSlide" Target="../notesSlides/notesSlide37.xml"/><Relationship Id="rId2" Type="http://schemas.openxmlformats.org/officeDocument/2006/relationships/slideLayout" Target="../slideLayouts/slideLayout2.xml"/><Relationship Id="rId1" Type="http://schemas.openxmlformats.org/officeDocument/2006/relationships/tags" Target="../tags/tag24.xml"/><Relationship Id="rId4" Type="http://schemas.openxmlformats.org/officeDocument/2006/relationships/image" Target="../media/image102.png"/></Relationships>
</file>

<file path=ppt/slides/_rels/slide62.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103.jpeg"/><Relationship Id="rId1" Type="http://schemas.openxmlformats.org/officeDocument/2006/relationships/slideLayout" Target="../slideLayouts/slideLayout4.xml"/></Relationships>
</file>

<file path=ppt/slides/_rels/slide63.xml.rels><?xml version="1.0" encoding="UTF-8" standalone="yes"?>
<Relationships xmlns="http://schemas.openxmlformats.org/package/2006/relationships"><Relationship Id="rId3" Type="http://schemas.openxmlformats.org/officeDocument/2006/relationships/notesSlide" Target="../notesSlides/notesSlide38.xml"/><Relationship Id="rId2" Type="http://schemas.openxmlformats.org/officeDocument/2006/relationships/slideLayout" Target="../slideLayouts/slideLayout2.xml"/><Relationship Id="rId1" Type="http://schemas.openxmlformats.org/officeDocument/2006/relationships/tags" Target="../tags/tag25.xml"/><Relationship Id="rId4" Type="http://schemas.openxmlformats.org/officeDocument/2006/relationships/image" Target="../media/image104.JPG"/></Relationships>
</file>

<file path=ppt/slides/_rels/slide64.xml.rels><?xml version="1.0" encoding="UTF-8" standalone="yes"?>
<Relationships xmlns="http://schemas.openxmlformats.org/package/2006/relationships"><Relationship Id="rId3" Type="http://schemas.openxmlformats.org/officeDocument/2006/relationships/notesSlide" Target="../notesSlides/notesSlide39.xml"/><Relationship Id="rId2" Type="http://schemas.openxmlformats.org/officeDocument/2006/relationships/slideLayout" Target="../slideLayouts/slideLayout2.xml"/><Relationship Id="rId1" Type="http://schemas.openxmlformats.org/officeDocument/2006/relationships/tags" Target="../tags/tag26.xml"/><Relationship Id="rId5" Type="http://schemas.openxmlformats.org/officeDocument/2006/relationships/image" Target="../media/image106.png"/><Relationship Id="rId4" Type="http://schemas.openxmlformats.org/officeDocument/2006/relationships/image" Target="../media/image105.jpeg"/></Relationships>
</file>

<file path=ppt/slides/_rels/slide65.xml.rels><?xml version="1.0" encoding="UTF-8" standalone="yes"?>
<Relationships xmlns="http://schemas.openxmlformats.org/package/2006/relationships"><Relationship Id="rId3" Type="http://schemas.openxmlformats.org/officeDocument/2006/relationships/notesSlide" Target="../notesSlides/notesSlide40.xml"/><Relationship Id="rId2" Type="http://schemas.openxmlformats.org/officeDocument/2006/relationships/slideLayout" Target="../slideLayouts/slideLayout2.xml"/><Relationship Id="rId1" Type="http://schemas.openxmlformats.org/officeDocument/2006/relationships/tags" Target="../tags/tag27.xml"/><Relationship Id="rId4" Type="http://schemas.openxmlformats.org/officeDocument/2006/relationships/image" Target="../media/image106.png"/></Relationships>
</file>

<file path=ppt/slides/_rels/slide66.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107.jpeg"/><Relationship Id="rId1" Type="http://schemas.openxmlformats.org/officeDocument/2006/relationships/slideLayout" Target="../slideLayouts/slideLayout4.xml"/></Relationships>
</file>

<file path=ppt/slides/_rels/slide67.xml.rels><?xml version="1.0" encoding="UTF-8" standalone="yes"?>
<Relationships xmlns="http://schemas.openxmlformats.org/package/2006/relationships"><Relationship Id="rId3" Type="http://schemas.openxmlformats.org/officeDocument/2006/relationships/notesSlide" Target="../notesSlides/notesSlide41.xml"/><Relationship Id="rId2" Type="http://schemas.openxmlformats.org/officeDocument/2006/relationships/slideLayout" Target="../slideLayouts/slideLayout7.xml"/><Relationship Id="rId1" Type="http://schemas.openxmlformats.org/officeDocument/2006/relationships/tags" Target="../tags/tag28.xml"/><Relationship Id="rId5" Type="http://schemas.openxmlformats.org/officeDocument/2006/relationships/image" Target="../media/image109.png"/><Relationship Id="rId4" Type="http://schemas.openxmlformats.org/officeDocument/2006/relationships/image" Target="../media/image108.png"/></Relationships>
</file>

<file path=ppt/slides/_rels/slide68.xml.rels><?xml version="1.0" encoding="UTF-8" standalone="yes"?>
<Relationships xmlns="http://schemas.openxmlformats.org/package/2006/relationships"><Relationship Id="rId3" Type="http://schemas.openxmlformats.org/officeDocument/2006/relationships/notesSlide" Target="../notesSlides/notesSlide42.xml"/><Relationship Id="rId2" Type="http://schemas.openxmlformats.org/officeDocument/2006/relationships/slideLayout" Target="../slideLayouts/slideLayout4.xml"/><Relationship Id="rId1" Type="http://schemas.openxmlformats.org/officeDocument/2006/relationships/tags" Target="../tags/tag29.xml"/><Relationship Id="rId4" Type="http://schemas.openxmlformats.org/officeDocument/2006/relationships/image" Target="../media/image110.png"/></Relationships>
</file>

<file path=ppt/slides/_rels/slide69.xml.rels><?xml version="1.0" encoding="UTF-8" standalone="yes"?>
<Relationships xmlns="http://schemas.openxmlformats.org/package/2006/relationships"><Relationship Id="rId8" Type="http://schemas.openxmlformats.org/officeDocument/2006/relationships/image" Target="../media/image113.png"/><Relationship Id="rId3" Type="http://schemas.openxmlformats.org/officeDocument/2006/relationships/notesSlide" Target="../notesSlides/notesSlide43.xml"/><Relationship Id="rId7" Type="http://schemas.openxmlformats.org/officeDocument/2006/relationships/oleObject" Target="../embeddings/oleObject2.bin"/><Relationship Id="rId2" Type="http://schemas.openxmlformats.org/officeDocument/2006/relationships/slideLayout" Target="../slideLayouts/slideLayout7.xml"/><Relationship Id="rId1" Type="http://schemas.openxmlformats.org/officeDocument/2006/relationships/tags" Target="../tags/tag30.xml"/><Relationship Id="rId6" Type="http://schemas.openxmlformats.org/officeDocument/2006/relationships/image" Target="../media/image112.png"/><Relationship Id="rId5" Type="http://schemas.openxmlformats.org/officeDocument/2006/relationships/oleObject" Target="../embeddings/oleObject1.bin"/><Relationship Id="rId4" Type="http://schemas.openxmlformats.org/officeDocument/2006/relationships/image" Target="../media/image111.jpeg"/></Relationships>
</file>

<file path=ppt/slides/_rels/slide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s/_rels/slide70.xml.rels><?xml version="1.0" encoding="UTF-8" standalone="yes"?>
<Relationships xmlns="http://schemas.openxmlformats.org/package/2006/relationships"><Relationship Id="rId3" Type="http://schemas.microsoft.com/office/2018/10/relationships/comments" Target="../comments/modernComment_7FFFE69F_225D4DD3.xml"/><Relationship Id="rId2" Type="http://schemas.openxmlformats.org/officeDocument/2006/relationships/slideLayout" Target="../slideLayouts/slideLayout2.xml"/><Relationship Id="rId1" Type="http://schemas.openxmlformats.org/officeDocument/2006/relationships/tags" Target="../tags/tag31.xml"/><Relationship Id="rId6" Type="http://schemas.openxmlformats.org/officeDocument/2006/relationships/image" Target="../media/image68.svg"/><Relationship Id="rId5" Type="http://schemas.openxmlformats.org/officeDocument/2006/relationships/image" Target="../media/image115.jpeg"/><Relationship Id="rId4" Type="http://schemas.openxmlformats.org/officeDocument/2006/relationships/image" Target="../media/image114.png"/></Relationships>
</file>

<file path=ppt/slides/_rels/slide71.xml.rels><?xml version="1.0" encoding="UTF-8" standalone="yes"?>
<Relationships xmlns="http://schemas.openxmlformats.org/package/2006/relationships"><Relationship Id="rId3" Type="http://schemas.openxmlformats.org/officeDocument/2006/relationships/notesSlide" Target="../notesSlides/notesSlide44.xml"/><Relationship Id="rId2" Type="http://schemas.openxmlformats.org/officeDocument/2006/relationships/slideLayout" Target="../slideLayouts/slideLayout39.xml"/><Relationship Id="rId1" Type="http://schemas.openxmlformats.org/officeDocument/2006/relationships/tags" Target="../tags/tag32.xml"/><Relationship Id="rId4" Type="http://schemas.openxmlformats.org/officeDocument/2006/relationships/image" Target="../media/image116.jpeg"/></Relationships>
</file>

<file path=ppt/slides/_rels/slide72.xml.rels><?xml version="1.0" encoding="UTF-8" standalone="yes"?>
<Relationships xmlns="http://schemas.openxmlformats.org/package/2006/relationships"><Relationship Id="rId8" Type="http://schemas.openxmlformats.org/officeDocument/2006/relationships/image" Target="../media/image120.wmf"/><Relationship Id="rId3" Type="http://schemas.openxmlformats.org/officeDocument/2006/relationships/slideLayout" Target="../slideLayouts/slideLayout2.xml"/><Relationship Id="rId7" Type="http://schemas.openxmlformats.org/officeDocument/2006/relationships/image" Target="../media/image119.jpeg"/><Relationship Id="rId12" Type="http://schemas.openxmlformats.org/officeDocument/2006/relationships/image" Target="../media/image124.png"/><Relationship Id="rId2" Type="http://schemas.openxmlformats.org/officeDocument/2006/relationships/video" Target="file:///C:\Documents%20and%20Settings\Owner.BEVERLY-Q62OQR5\Local%20Settings\Temporary%20Internet%20Files\Content.IE5\FEVPHX2W\MPj04331280000%5b1%5d.jpg" TargetMode="External"/><Relationship Id="rId1" Type="http://schemas.openxmlformats.org/officeDocument/2006/relationships/tags" Target="../tags/tag33.xml"/><Relationship Id="rId6" Type="http://schemas.openxmlformats.org/officeDocument/2006/relationships/image" Target="../media/image118.wmf"/><Relationship Id="rId11" Type="http://schemas.openxmlformats.org/officeDocument/2006/relationships/image" Target="../media/image123.wmf"/><Relationship Id="rId5" Type="http://schemas.openxmlformats.org/officeDocument/2006/relationships/image" Target="../media/image117.wmf"/><Relationship Id="rId10" Type="http://schemas.openxmlformats.org/officeDocument/2006/relationships/image" Target="../media/image122.wmf"/><Relationship Id="rId4" Type="http://schemas.openxmlformats.org/officeDocument/2006/relationships/notesSlide" Target="../notesSlides/notesSlide45.xml"/><Relationship Id="rId9" Type="http://schemas.openxmlformats.org/officeDocument/2006/relationships/image" Target="../media/image121.wmf"/></Relationships>
</file>

<file path=ppt/slides/_rels/slide73.xml.rels><?xml version="1.0" encoding="UTF-8" standalone="yes"?>
<Relationships xmlns="http://schemas.openxmlformats.org/package/2006/relationships"><Relationship Id="rId8" Type="http://schemas.openxmlformats.org/officeDocument/2006/relationships/image" Target="../media/image124.png"/><Relationship Id="rId3" Type="http://schemas.openxmlformats.org/officeDocument/2006/relationships/diagramData" Target="../diagrams/data2.xml"/><Relationship Id="rId7" Type="http://schemas.microsoft.com/office/2007/relationships/diagramDrawing" Target="../diagrams/drawing2.xml"/><Relationship Id="rId2" Type="http://schemas.microsoft.com/office/2018/10/relationships/comments" Target="../comments/modernComment_7FFFE640_B8C64124.xml"/><Relationship Id="rId1" Type="http://schemas.openxmlformats.org/officeDocument/2006/relationships/slideLayout" Target="../slideLayouts/slideLayout4.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 Id="rId9" Type="http://schemas.openxmlformats.org/officeDocument/2006/relationships/hyperlink" Target="https://www.hcplive.com/view/ralph-a-defronzo-md-noxious-nine-and-mifepristone-for-hypercortisolism-in-t2d?utm_source=chatgpt.com" TargetMode="External"/></Relationships>
</file>

<file path=ppt/slides/_rels/slide74.xml.rels><?xml version="1.0" encoding="UTF-8" standalone="yes"?>
<Relationships xmlns="http://schemas.openxmlformats.org/package/2006/relationships"><Relationship Id="rId3" Type="http://schemas.openxmlformats.org/officeDocument/2006/relationships/notesSlide" Target="../notesSlides/notesSlide46.xml"/><Relationship Id="rId2" Type="http://schemas.openxmlformats.org/officeDocument/2006/relationships/slideLayout" Target="../slideLayouts/slideLayout108.xml"/><Relationship Id="rId1" Type="http://schemas.openxmlformats.org/officeDocument/2006/relationships/tags" Target="../tags/tag34.xml"/></Relationships>
</file>

<file path=ppt/slides/_rels/slide75.xml.rels><?xml version="1.0" encoding="UTF-8" standalone="yes"?>
<Relationships xmlns="http://schemas.openxmlformats.org/package/2006/relationships"><Relationship Id="rId3" Type="http://schemas.microsoft.com/office/2018/10/relationships/comments" Target="../comments/modernComment_313_C349988C.xml"/><Relationship Id="rId2" Type="http://schemas.openxmlformats.org/officeDocument/2006/relationships/slideLayout" Target="../slideLayouts/slideLayout106.xml"/><Relationship Id="rId1" Type="http://schemas.openxmlformats.org/officeDocument/2006/relationships/tags" Target="../tags/tag35.xml"/><Relationship Id="rId4" Type="http://schemas.openxmlformats.org/officeDocument/2006/relationships/image" Target="../media/image67.png"/></Relationships>
</file>

<file path=ppt/slides/_rels/slide76.xml.rels><?xml version="1.0" encoding="UTF-8" standalone="yes"?>
<Relationships xmlns="http://schemas.openxmlformats.org/package/2006/relationships"><Relationship Id="rId3" Type="http://schemas.microsoft.com/office/2018/10/relationships/comments" Target="../comments/modernComment_7FE4E4C8_793C3742.xml"/><Relationship Id="rId2" Type="http://schemas.openxmlformats.org/officeDocument/2006/relationships/notesSlide" Target="../notesSlides/notesSlide47.xml"/><Relationship Id="rId1" Type="http://schemas.openxmlformats.org/officeDocument/2006/relationships/slideLayout" Target="../slideLayouts/slideLayout4.xml"/><Relationship Id="rId4" Type="http://schemas.openxmlformats.org/officeDocument/2006/relationships/image" Target="../media/image125.jpeg"/></Relationships>
</file>

<file path=ppt/slides/_rels/slide77.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9.xml"/></Relationships>
</file>

<file path=ppt/slides/_rels/slide78.xml.rels><?xml version="1.0" encoding="UTF-8" standalone="yes"?>
<Relationships xmlns="http://schemas.openxmlformats.org/package/2006/relationships"><Relationship Id="rId3" Type="http://schemas.openxmlformats.org/officeDocument/2006/relationships/notesSlide" Target="../notesSlides/notesSlide48.xml"/><Relationship Id="rId2" Type="http://schemas.openxmlformats.org/officeDocument/2006/relationships/slideLayout" Target="../slideLayouts/slideLayout2.xml"/><Relationship Id="rId1" Type="http://schemas.openxmlformats.org/officeDocument/2006/relationships/tags" Target="../tags/tag36.xml"/><Relationship Id="rId4" Type="http://schemas.openxmlformats.org/officeDocument/2006/relationships/image" Target="../media/image126.png"/></Relationships>
</file>

<file path=ppt/slides/_rels/slide79.xml.rels><?xml version="1.0" encoding="UTF-8" standalone="yes"?>
<Relationships xmlns="http://schemas.openxmlformats.org/package/2006/relationships"><Relationship Id="rId3" Type="http://schemas.openxmlformats.org/officeDocument/2006/relationships/notesSlide" Target="../notesSlides/notesSlide49.xml"/><Relationship Id="rId2" Type="http://schemas.openxmlformats.org/officeDocument/2006/relationships/slideLayout" Target="../slideLayouts/slideLayout4.xml"/><Relationship Id="rId1" Type="http://schemas.openxmlformats.org/officeDocument/2006/relationships/tags" Target="../tags/tag37.xml"/><Relationship Id="rId4" Type="http://schemas.openxmlformats.org/officeDocument/2006/relationships/image" Target="../media/image127.jpeg"/></Relationships>
</file>

<file path=ppt/slides/_rels/slide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33.png"/></Relationships>
</file>

<file path=ppt/slides/_rels/slide80.xml.rels><?xml version="1.0" encoding="UTF-8" standalone="yes"?>
<Relationships xmlns="http://schemas.openxmlformats.org/package/2006/relationships"><Relationship Id="rId3" Type="http://schemas.microsoft.com/office/2018/10/relationships/comments" Target="../comments/modernComment_7FFFE6DE_92D007B5.xml"/><Relationship Id="rId2" Type="http://schemas.openxmlformats.org/officeDocument/2006/relationships/notesSlide" Target="../notesSlides/notesSlide50.xml"/><Relationship Id="rId1" Type="http://schemas.openxmlformats.org/officeDocument/2006/relationships/slideLayout" Target="../slideLayouts/slideLayout123.xml"/></Relationships>
</file>

<file path=ppt/slides/_rels/slide81.xml.rels><?xml version="1.0" encoding="UTF-8" standalone="yes"?>
<Relationships xmlns="http://schemas.openxmlformats.org/package/2006/relationships"><Relationship Id="rId3" Type="http://schemas.openxmlformats.org/officeDocument/2006/relationships/notesSlide" Target="../notesSlides/notesSlide51.xml"/><Relationship Id="rId2" Type="http://schemas.openxmlformats.org/officeDocument/2006/relationships/slideLayout" Target="../slideLayouts/slideLayout2.xml"/><Relationship Id="rId1" Type="http://schemas.openxmlformats.org/officeDocument/2006/relationships/tags" Target="../tags/tag38.xml"/><Relationship Id="rId4" Type="http://schemas.openxmlformats.org/officeDocument/2006/relationships/image" Target="../media/image128.jpeg"/></Relationships>
</file>

<file path=ppt/slides/_rels/slide82.xml.rels><?xml version="1.0" encoding="UTF-8" standalone="yes"?>
<Relationships xmlns="http://schemas.openxmlformats.org/package/2006/relationships"><Relationship Id="rId3" Type="http://schemas.microsoft.com/office/2018/10/relationships/comments" Target="../comments/modernComment_40F_BBEEC6A.xml"/><Relationship Id="rId2" Type="http://schemas.openxmlformats.org/officeDocument/2006/relationships/notesSlide" Target="../notesSlides/notesSlide52.xml"/><Relationship Id="rId1" Type="http://schemas.openxmlformats.org/officeDocument/2006/relationships/slideLayout" Target="../slideLayouts/slideLayout17.xml"/><Relationship Id="rId4" Type="http://schemas.openxmlformats.org/officeDocument/2006/relationships/image" Target="../media/image129.jpg"/></Relationships>
</file>

<file path=ppt/slides/_rels/slide83.xml.rels><?xml version="1.0" encoding="UTF-8" standalone="yes"?>
<Relationships xmlns="http://schemas.openxmlformats.org/package/2006/relationships"><Relationship Id="rId3" Type="http://schemas.microsoft.com/office/2018/10/relationships/comments" Target="../comments/modernComment_159_9A6A2389.xml"/><Relationship Id="rId2" Type="http://schemas.openxmlformats.org/officeDocument/2006/relationships/notesSlide" Target="../notesSlides/notesSlide53.xml"/><Relationship Id="rId1" Type="http://schemas.openxmlformats.org/officeDocument/2006/relationships/slideLayout" Target="../slideLayouts/slideLayout21.xml"/></Relationships>
</file>

<file path=ppt/slides/_rels/slide84.xml.rels><?xml version="1.0" encoding="UTF-8" standalone="yes"?>
<Relationships xmlns="http://schemas.openxmlformats.org/package/2006/relationships"><Relationship Id="rId3" Type="http://schemas.openxmlformats.org/officeDocument/2006/relationships/notesSlide" Target="../notesSlides/notesSlide54.xml"/><Relationship Id="rId7" Type="http://schemas.openxmlformats.org/officeDocument/2006/relationships/chart" Target="../charts/chart3.xml"/><Relationship Id="rId2" Type="http://schemas.openxmlformats.org/officeDocument/2006/relationships/slideLayout" Target="../slideLayouts/slideLayout37.xml"/><Relationship Id="rId1" Type="http://schemas.openxmlformats.org/officeDocument/2006/relationships/tags" Target="../tags/tag39.xml"/><Relationship Id="rId6" Type="http://schemas.openxmlformats.org/officeDocument/2006/relationships/chart" Target="../charts/chart2.xml"/><Relationship Id="rId5" Type="http://schemas.openxmlformats.org/officeDocument/2006/relationships/chart" Target="../charts/chart1.xml"/><Relationship Id="rId4" Type="http://schemas.microsoft.com/office/2018/10/relationships/comments" Target="../comments/modernComment_16F_3C29BE62.xml"/></Relationships>
</file>

<file path=ppt/slides/_rels/slide85.xml.rels><?xml version="1.0" encoding="UTF-8" standalone="yes"?>
<Relationships xmlns="http://schemas.openxmlformats.org/package/2006/relationships"><Relationship Id="rId3" Type="http://schemas.openxmlformats.org/officeDocument/2006/relationships/image" Target="../media/image130.png"/><Relationship Id="rId2" Type="http://schemas.openxmlformats.org/officeDocument/2006/relationships/notesSlide" Target="../notesSlides/notesSlide55.xml"/><Relationship Id="rId1" Type="http://schemas.openxmlformats.org/officeDocument/2006/relationships/slideLayout" Target="../slideLayouts/slideLayout17.xml"/></Relationships>
</file>

<file path=ppt/slides/_rels/slide86.xml.rels><?xml version="1.0" encoding="UTF-8" standalone="yes"?>
<Relationships xmlns="http://schemas.openxmlformats.org/package/2006/relationships"><Relationship Id="rId3" Type="http://schemas.microsoft.com/office/2018/10/relationships/comments" Target="../comments/modernComment_E04_213DA9D7.xml"/><Relationship Id="rId2" Type="http://schemas.openxmlformats.org/officeDocument/2006/relationships/notesSlide" Target="../notesSlides/notesSlide56.xml"/><Relationship Id="rId1" Type="http://schemas.openxmlformats.org/officeDocument/2006/relationships/slideLayout" Target="../slideLayouts/slideLayout17.xml"/><Relationship Id="rId5" Type="http://schemas.openxmlformats.org/officeDocument/2006/relationships/hyperlink" Target="http://rebelem.com/elevated-asymptomatic-hypertension-treat-treat/" TargetMode="External"/><Relationship Id="rId4" Type="http://schemas.openxmlformats.org/officeDocument/2006/relationships/image" Target="../media/image131.jpg"/></Relationships>
</file>

<file path=ppt/slides/_rels/slide87.xml.rels><?xml version="1.0" encoding="UTF-8" standalone="yes"?>
<Relationships xmlns="http://schemas.openxmlformats.org/package/2006/relationships"><Relationship Id="rId3" Type="http://schemas.openxmlformats.org/officeDocument/2006/relationships/image" Target="../media/image132.png"/><Relationship Id="rId2" Type="http://schemas.microsoft.com/office/2018/10/relationships/comments" Target="../comments/modernComment_7FFFE641_493D8BCF.xml"/><Relationship Id="rId1" Type="http://schemas.openxmlformats.org/officeDocument/2006/relationships/slideLayout" Target="../slideLayouts/slideLayout2.xml"/><Relationship Id="rId4" Type="http://schemas.openxmlformats.org/officeDocument/2006/relationships/image" Target="../media/image67.png"/></Relationships>
</file>

<file path=ppt/slides/_rels/slide88.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114.xml"/></Relationships>
</file>

<file path=ppt/slides/_rels/slide89.xml.rels><?xml version="1.0" encoding="UTF-8" standalone="yes"?>
<Relationships xmlns="http://schemas.openxmlformats.org/package/2006/relationships"><Relationship Id="rId3" Type="http://schemas.openxmlformats.org/officeDocument/2006/relationships/notesSlide" Target="../notesSlides/notesSlide57.xml"/><Relationship Id="rId2" Type="http://schemas.openxmlformats.org/officeDocument/2006/relationships/slideLayout" Target="../slideLayouts/slideLayout104.xml"/><Relationship Id="rId1" Type="http://schemas.openxmlformats.org/officeDocument/2006/relationships/tags" Target="../tags/tag40.xml"/><Relationship Id="rId5" Type="http://schemas.openxmlformats.org/officeDocument/2006/relationships/image" Target="../media/image133.jpeg"/><Relationship Id="rId4" Type="http://schemas.openxmlformats.org/officeDocument/2006/relationships/hyperlink" Target="http://www.diabetesed.net/page/your-diabetes-articles.php" TargetMode="External"/></Relationships>
</file>

<file path=ppt/slides/_rels/slide9.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3" Type="http://schemas.microsoft.com/office/2018/10/relationships/comments" Target="../comments/modernComment_4C8_364AD4C2.xml"/><Relationship Id="rId2" Type="http://schemas.openxmlformats.org/officeDocument/2006/relationships/notesSlide" Target="../notesSlides/notesSlide58.xml"/><Relationship Id="rId1" Type="http://schemas.openxmlformats.org/officeDocument/2006/relationships/slideLayout" Target="../slideLayouts/slideLayout104.xml"/><Relationship Id="rId6" Type="http://schemas.openxmlformats.org/officeDocument/2006/relationships/image" Target="../media/image136.png"/><Relationship Id="rId5" Type="http://schemas.openxmlformats.org/officeDocument/2006/relationships/image" Target="../media/image135.png"/><Relationship Id="rId4" Type="http://schemas.openxmlformats.org/officeDocument/2006/relationships/image" Target="../media/image134.png"/></Relationships>
</file>

<file path=ppt/slides/_rels/slide91.xml.rels><?xml version="1.0" encoding="UTF-8" standalone="yes"?>
<Relationships xmlns="http://schemas.openxmlformats.org/package/2006/relationships"><Relationship Id="rId3" Type="http://schemas.openxmlformats.org/officeDocument/2006/relationships/notesSlide" Target="../notesSlides/notesSlide59.xml"/><Relationship Id="rId2" Type="http://schemas.openxmlformats.org/officeDocument/2006/relationships/slideLayout" Target="../slideLayouts/slideLayout104.xml"/><Relationship Id="rId1" Type="http://schemas.openxmlformats.org/officeDocument/2006/relationships/tags" Target="../tags/tag41.xml"/><Relationship Id="rId5" Type="http://schemas.openxmlformats.org/officeDocument/2006/relationships/image" Target="../media/image136.png"/><Relationship Id="rId4" Type="http://schemas.openxmlformats.org/officeDocument/2006/relationships/image" Target="../media/image137.png"/></Relationships>
</file>

<file path=ppt/slides/_rels/slide92.xml.rels><?xml version="1.0" encoding="UTF-8" standalone="yes"?>
<Relationships xmlns="http://schemas.openxmlformats.org/package/2006/relationships"><Relationship Id="rId2" Type="http://schemas.openxmlformats.org/officeDocument/2006/relationships/image" Target="../media/image138.png"/><Relationship Id="rId1" Type="http://schemas.openxmlformats.org/officeDocument/2006/relationships/slideLayout" Target="../slideLayouts/slideLayout104.xml"/></Relationships>
</file>

<file path=ppt/slides/_rels/slide93.xml.rels><?xml version="1.0" encoding="UTF-8" standalone="yes"?>
<Relationships xmlns="http://schemas.openxmlformats.org/package/2006/relationships"><Relationship Id="rId3" Type="http://schemas.openxmlformats.org/officeDocument/2006/relationships/image" Target="../media/image139.jpeg"/><Relationship Id="rId2" Type="http://schemas.openxmlformats.org/officeDocument/2006/relationships/notesSlide" Target="../notesSlides/notesSlide60.xml"/><Relationship Id="rId1" Type="http://schemas.openxmlformats.org/officeDocument/2006/relationships/slideLayout" Target="../slideLayouts/slideLayout114.xml"/><Relationship Id="rId5" Type="http://schemas.openxmlformats.org/officeDocument/2006/relationships/image" Target="../media/image68.svg"/><Relationship Id="rId4" Type="http://schemas.openxmlformats.org/officeDocument/2006/relationships/image" Target="../media/image136.png"/></Relationships>
</file>

<file path=ppt/slides/_rels/slide94.xml.rels><?xml version="1.0" encoding="UTF-8" standalone="yes"?>
<Relationships xmlns="http://schemas.openxmlformats.org/package/2006/relationships"><Relationship Id="rId3" Type="http://schemas.openxmlformats.org/officeDocument/2006/relationships/image" Target="../media/image140.jpeg"/><Relationship Id="rId2" Type="http://schemas.microsoft.com/office/2018/10/relationships/comments" Target="../comments/modernComment_7FFFE699_2E62B290.xml"/><Relationship Id="rId1" Type="http://schemas.openxmlformats.org/officeDocument/2006/relationships/slideLayout" Target="../slideLayouts/slideLayout106.xml"/><Relationship Id="rId5" Type="http://schemas.openxmlformats.org/officeDocument/2006/relationships/image" Target="../media/image68.svg"/><Relationship Id="rId4" Type="http://schemas.openxmlformats.org/officeDocument/2006/relationships/image" Target="../media/image136.png"/></Relationships>
</file>

<file path=ppt/slides/_rels/slide95.xml.rels><?xml version="1.0" encoding="UTF-8" standalone="yes"?>
<Relationships xmlns="http://schemas.openxmlformats.org/package/2006/relationships"><Relationship Id="rId3" Type="http://schemas.openxmlformats.org/officeDocument/2006/relationships/image" Target="../media/image136.png"/><Relationship Id="rId2" Type="http://schemas.microsoft.com/office/2018/10/relationships/comments" Target="../comments/modernComment_7FFFE69B_45609953.xml"/><Relationship Id="rId1" Type="http://schemas.openxmlformats.org/officeDocument/2006/relationships/slideLayout" Target="../slideLayouts/slideLayout106.xml"/><Relationship Id="rId4" Type="http://schemas.openxmlformats.org/officeDocument/2006/relationships/image" Target="../media/image68.svg"/></Relationships>
</file>

<file path=ppt/slides/_rels/slide96.xml.rels><?xml version="1.0" encoding="UTF-8" standalone="yes"?>
<Relationships xmlns="http://schemas.openxmlformats.org/package/2006/relationships"><Relationship Id="rId3" Type="http://schemas.openxmlformats.org/officeDocument/2006/relationships/image" Target="../media/image141.png"/><Relationship Id="rId2" Type="http://schemas.microsoft.com/office/2018/10/relationships/comments" Target="../comments/modernComment_7FFFE702_6BB4151.xml"/><Relationship Id="rId1" Type="http://schemas.openxmlformats.org/officeDocument/2006/relationships/slideLayout" Target="../slideLayouts/slideLayout118.xml"/><Relationship Id="rId4" Type="http://schemas.openxmlformats.org/officeDocument/2006/relationships/image" Target="../media/image142.png"/></Relationships>
</file>

<file path=ppt/slides/_rels/slide97.xml.rels><?xml version="1.0" encoding="UTF-8" standalone="yes"?>
<Relationships xmlns="http://schemas.openxmlformats.org/package/2006/relationships"><Relationship Id="rId3" Type="http://schemas.openxmlformats.org/officeDocument/2006/relationships/image" Target="../media/image143.jpeg"/><Relationship Id="rId2" Type="http://schemas.microsoft.com/office/2018/10/relationships/comments" Target="../comments/modernComment_7FFFE69C_F3515225.xml"/><Relationship Id="rId1" Type="http://schemas.openxmlformats.org/officeDocument/2006/relationships/slideLayout" Target="../slideLayouts/slideLayout118.xml"/><Relationship Id="rId5" Type="http://schemas.openxmlformats.org/officeDocument/2006/relationships/image" Target="../media/image68.svg"/><Relationship Id="rId4" Type="http://schemas.openxmlformats.org/officeDocument/2006/relationships/image" Target="../media/image136.png"/></Relationships>
</file>

<file path=ppt/slides/_rels/slide98.xml.rels><?xml version="1.0" encoding="UTF-8" standalone="yes"?>
<Relationships xmlns="http://schemas.openxmlformats.org/package/2006/relationships"><Relationship Id="rId3" Type="http://schemas.openxmlformats.org/officeDocument/2006/relationships/image" Target="../media/image144.png"/><Relationship Id="rId2" Type="http://schemas.openxmlformats.org/officeDocument/2006/relationships/notesSlide" Target="../notesSlides/notesSlide61.xml"/><Relationship Id="rId1" Type="http://schemas.openxmlformats.org/officeDocument/2006/relationships/slideLayout" Target="../slideLayouts/slideLayout109.xml"/></Relationships>
</file>

<file path=ppt/slides/_rels/slide99.xml.rels><?xml version="1.0" encoding="UTF-8" standalone="yes"?>
<Relationships xmlns="http://schemas.openxmlformats.org/package/2006/relationships"><Relationship Id="rId3" Type="http://schemas.openxmlformats.org/officeDocument/2006/relationships/image" Target="../media/image145.jpeg"/><Relationship Id="rId2" Type="http://schemas.openxmlformats.org/officeDocument/2006/relationships/notesSlide" Target="../notesSlides/notesSlide62.xml"/><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ctrTitle"/>
          </p:nvPr>
        </p:nvSpPr>
        <p:spPr/>
        <p:txBody>
          <a:bodyPr>
            <a:normAutofit fontScale="90000"/>
          </a:bodyPr>
          <a:lstStyle/>
          <a:p>
            <a:r>
              <a:rPr lang="en-US" sz="4400" dirty="0"/>
              <a:t>San Diego DiabetesEd Training Conference 2026 – Day 1</a:t>
            </a:r>
            <a:br>
              <a:rPr lang="en-US" sz="3100" dirty="0"/>
            </a:br>
            <a:r>
              <a:rPr lang="en-US" dirty="0"/>
              <a:t> </a:t>
            </a:r>
            <a:endParaRPr lang="en-US" sz="4000" dirty="0"/>
          </a:p>
        </p:txBody>
      </p:sp>
      <p:sp>
        <p:nvSpPr>
          <p:cNvPr id="11" name="Subtitle 10"/>
          <p:cNvSpPr>
            <a:spLocks noGrp="1"/>
          </p:cNvSpPr>
          <p:nvPr>
            <p:ph type="subTitle" idx="1"/>
          </p:nvPr>
        </p:nvSpPr>
        <p:spPr>
          <a:xfrm>
            <a:off x="1143000" y="5029200"/>
            <a:ext cx="7162800" cy="533400"/>
          </a:xfrm>
        </p:spPr>
        <p:txBody>
          <a:bodyPr/>
          <a:lstStyle/>
          <a:p>
            <a:pPr lvl="0">
              <a:spcBef>
                <a:spcPts val="0"/>
              </a:spcBef>
              <a:buClr>
                <a:srgbClr val="86AA2C"/>
              </a:buClr>
            </a:pPr>
            <a:r>
              <a:rPr lang="en-US" sz="2800" dirty="0">
                <a:solidFill>
                  <a:prstClr val="black"/>
                </a:solidFill>
              </a:rPr>
              <a:t>Beverly Thomassian, RN, MPH, BC-ADM, CDCES</a:t>
            </a:r>
          </a:p>
          <a:p>
            <a:pPr lvl="0">
              <a:spcBef>
                <a:spcPts val="0"/>
              </a:spcBef>
              <a:buClr>
                <a:srgbClr val="86AA2C"/>
              </a:buClr>
            </a:pPr>
            <a:r>
              <a:rPr lang="en-US" sz="2800" dirty="0">
                <a:solidFill>
                  <a:prstClr val="black"/>
                </a:solidFill>
              </a:rPr>
              <a:t>Founder - www.DiabetesEd.net</a:t>
            </a:r>
          </a:p>
          <a:p>
            <a:pPr lvl="0">
              <a:spcBef>
                <a:spcPts val="0"/>
              </a:spcBef>
              <a:buClr>
                <a:srgbClr val="86AA2C"/>
              </a:buClr>
            </a:pPr>
            <a:endParaRPr lang="en-US" sz="2800" dirty="0">
              <a:solidFill>
                <a:prstClr val="black"/>
              </a:solidFill>
            </a:endParaRPr>
          </a:p>
          <a:p>
            <a:pPr lvl="0">
              <a:spcBef>
                <a:spcPts val="0"/>
              </a:spcBef>
              <a:buClr>
                <a:srgbClr val="86AA2C"/>
              </a:buClr>
            </a:pPr>
            <a:endParaRPr lang="en-US" sz="2800" dirty="0">
              <a:solidFill>
                <a:prstClr val="black"/>
              </a:solidFill>
            </a:endParaRPr>
          </a:p>
        </p:txBody>
      </p:sp>
      <p:pic>
        <p:nvPicPr>
          <p:cNvPr id="4" name="Picture 3" descr="A purple sign with white text&#10;&#10;Description automatically generated">
            <a:extLst>
              <a:ext uri="{FF2B5EF4-FFF2-40B4-BE49-F238E27FC236}">
                <a16:creationId xmlns:a16="http://schemas.microsoft.com/office/drawing/2014/main" id="{0C920676-4E55-E31C-B406-60862D3375C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1000" y="1066800"/>
            <a:ext cx="8382000" cy="1795145"/>
          </a:xfrm>
          <a:prstGeom prst="rect">
            <a:avLst/>
          </a:prstGeom>
        </p:spPr>
      </p:pic>
    </p:spTree>
    <p:custDataLst>
      <p:tags r:id="rId1"/>
    </p:custDataLst>
    <p:extLst>
      <p:ext uri="{BB962C8B-B14F-4D97-AF65-F5344CB8AC3E}">
        <p14:creationId xmlns:p14="http://schemas.microsoft.com/office/powerpoint/2010/main" val="35655016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56AA6113-FE1E-B24D-2356-040C9B0133B9}"/>
              </a:ext>
            </a:extLst>
          </p:cNvPr>
          <p:cNvSpPr>
            <a:spLocks noGrp="1"/>
          </p:cNvSpPr>
          <p:nvPr>
            <p:ph type="title"/>
          </p:nvPr>
        </p:nvSpPr>
        <p:spPr>
          <a:xfrm>
            <a:off x="457200" y="228600"/>
            <a:ext cx="8229600" cy="1219200"/>
          </a:xfrm>
        </p:spPr>
        <p:txBody>
          <a:bodyPr>
            <a:normAutofit fontScale="90000"/>
          </a:bodyPr>
          <a:lstStyle/>
          <a:p>
            <a:r>
              <a:rPr lang="en-US" dirty="0"/>
              <a:t>FREE Bonus Courses on Online University</a:t>
            </a:r>
          </a:p>
        </p:txBody>
      </p:sp>
      <p:sp>
        <p:nvSpPr>
          <p:cNvPr id="16" name="Content Placeholder 15">
            <a:extLst>
              <a:ext uri="{FF2B5EF4-FFF2-40B4-BE49-F238E27FC236}">
                <a16:creationId xmlns:a16="http://schemas.microsoft.com/office/drawing/2014/main" id="{6E93C6BF-6D33-0808-7A47-34F003F29B74}"/>
              </a:ext>
            </a:extLst>
          </p:cNvPr>
          <p:cNvSpPr>
            <a:spLocks noGrp="1"/>
          </p:cNvSpPr>
          <p:nvPr>
            <p:ph sz="quarter" idx="2"/>
          </p:nvPr>
        </p:nvSpPr>
        <p:spPr>
          <a:xfrm>
            <a:off x="4953000" y="1537991"/>
            <a:ext cx="4041648" cy="4937760"/>
          </a:xfrm>
        </p:spPr>
        <p:txBody>
          <a:bodyPr>
            <a:normAutofit fontScale="92500" lnSpcReduction="10000"/>
          </a:bodyPr>
          <a:lstStyle/>
          <a:p>
            <a:r>
              <a:rPr lang="en-US" dirty="0"/>
              <a:t>We can’t cover it all in this live course.</a:t>
            </a:r>
          </a:p>
          <a:p>
            <a:r>
              <a:rPr lang="en-US" dirty="0"/>
              <a:t>So, we provide supplemental courses.</a:t>
            </a:r>
          </a:p>
          <a:p>
            <a:r>
              <a:rPr lang="en-US" dirty="0"/>
              <a:t>Now includes “Learning Theories made Easy”</a:t>
            </a:r>
          </a:p>
        </p:txBody>
      </p:sp>
      <p:pic>
        <p:nvPicPr>
          <p:cNvPr id="10" name="Picture 9">
            <a:extLst>
              <a:ext uri="{FF2B5EF4-FFF2-40B4-BE49-F238E27FC236}">
                <a16:creationId xmlns:a16="http://schemas.microsoft.com/office/drawing/2014/main" id="{B5FBFC98-42BC-24EB-F5A2-4F64DEC3C934}"/>
              </a:ext>
            </a:extLst>
          </p:cNvPr>
          <p:cNvPicPr>
            <a:picLocks noChangeAspect="1"/>
          </p:cNvPicPr>
          <p:nvPr/>
        </p:nvPicPr>
        <p:blipFill>
          <a:blip r:embed="rId2"/>
          <a:stretch>
            <a:fillRect/>
          </a:stretch>
        </p:blipFill>
        <p:spPr>
          <a:xfrm>
            <a:off x="491836" y="1537991"/>
            <a:ext cx="4286321" cy="5118142"/>
          </a:xfrm>
          <a:prstGeom prst="rect">
            <a:avLst/>
          </a:prstGeom>
        </p:spPr>
      </p:pic>
    </p:spTree>
    <p:extLst>
      <p:ext uri="{BB962C8B-B14F-4D97-AF65-F5344CB8AC3E}">
        <p14:creationId xmlns:p14="http://schemas.microsoft.com/office/powerpoint/2010/main" val="14159876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F13B79-551D-BA4D-915F-244E6FCFD977}"/>
              </a:ext>
            </a:extLst>
          </p:cNvPr>
          <p:cNvSpPr>
            <a:spLocks noGrp="1"/>
          </p:cNvSpPr>
          <p:nvPr>
            <p:ph type="title"/>
          </p:nvPr>
        </p:nvSpPr>
        <p:spPr/>
        <p:txBody>
          <a:bodyPr/>
          <a:lstStyle/>
          <a:p>
            <a:r>
              <a:rPr lang="en-US" dirty="0"/>
              <a:t>The Rise of GLP-1 Agonists</a:t>
            </a:r>
          </a:p>
        </p:txBody>
      </p:sp>
      <p:sp>
        <p:nvSpPr>
          <p:cNvPr id="3" name="Content Placeholder 2">
            <a:extLst>
              <a:ext uri="{FF2B5EF4-FFF2-40B4-BE49-F238E27FC236}">
                <a16:creationId xmlns:a16="http://schemas.microsoft.com/office/drawing/2014/main" id="{5AEAE5E5-CC2E-8443-8C26-E5FFD39D6073}"/>
              </a:ext>
            </a:extLst>
          </p:cNvPr>
          <p:cNvSpPr>
            <a:spLocks noGrp="1"/>
          </p:cNvSpPr>
          <p:nvPr>
            <p:ph idx="1"/>
          </p:nvPr>
        </p:nvSpPr>
        <p:spPr>
          <a:xfrm>
            <a:off x="628650" y="1241971"/>
            <a:ext cx="7886700" cy="3787229"/>
          </a:xfrm>
        </p:spPr>
        <p:txBody>
          <a:bodyPr/>
          <a:lstStyle/>
          <a:p>
            <a:r>
              <a:rPr lang="en-US" sz="3200" dirty="0"/>
              <a:t>1</a:t>
            </a:r>
            <a:r>
              <a:rPr lang="en-US" sz="3200" baseline="30000" dirty="0"/>
              <a:t>st</a:t>
            </a:r>
            <a:r>
              <a:rPr lang="en-US" sz="3200" dirty="0"/>
              <a:t> available in 2005 (exenatide)</a:t>
            </a:r>
          </a:p>
          <a:p>
            <a:r>
              <a:rPr lang="en-US" sz="3200" dirty="0"/>
              <a:t>Semaglutide FDA approval 2017</a:t>
            </a:r>
          </a:p>
          <a:p>
            <a:r>
              <a:rPr lang="en-US" sz="3200" dirty="0"/>
              <a:t>Tirzepatide FDA approval 2022</a:t>
            </a:r>
          </a:p>
          <a:p>
            <a:r>
              <a:rPr lang="en-US" sz="3200" dirty="0"/>
              <a:t>12% (1 in 8 adults) said they have taken a GLP-1 agonist</a:t>
            </a:r>
            <a:endParaRPr lang="en-US" dirty="0"/>
          </a:p>
        </p:txBody>
      </p:sp>
      <p:pic>
        <p:nvPicPr>
          <p:cNvPr id="5" name="Picture 4">
            <a:extLst>
              <a:ext uri="{FF2B5EF4-FFF2-40B4-BE49-F238E27FC236}">
                <a16:creationId xmlns:a16="http://schemas.microsoft.com/office/drawing/2014/main" id="{C06B34C0-668D-DD74-A0DA-53FC5E476A26}"/>
              </a:ext>
            </a:extLst>
          </p:cNvPr>
          <p:cNvPicPr>
            <a:picLocks noChangeAspect="1"/>
          </p:cNvPicPr>
          <p:nvPr/>
        </p:nvPicPr>
        <p:blipFill>
          <a:blip r:embed="rId3"/>
          <a:stretch>
            <a:fillRect/>
          </a:stretch>
        </p:blipFill>
        <p:spPr>
          <a:xfrm>
            <a:off x="2582162" y="4129035"/>
            <a:ext cx="3979676" cy="1800330"/>
          </a:xfrm>
          <a:prstGeom prst="rect">
            <a:avLst/>
          </a:prstGeom>
        </p:spPr>
      </p:pic>
      <p:sp>
        <p:nvSpPr>
          <p:cNvPr id="6" name="TextBox 5">
            <a:extLst>
              <a:ext uri="{FF2B5EF4-FFF2-40B4-BE49-F238E27FC236}">
                <a16:creationId xmlns:a16="http://schemas.microsoft.com/office/drawing/2014/main" id="{38B578FA-CEB8-BBA4-1A95-F51181426140}"/>
              </a:ext>
            </a:extLst>
          </p:cNvPr>
          <p:cNvSpPr txBox="1"/>
          <p:nvPr/>
        </p:nvSpPr>
        <p:spPr>
          <a:xfrm>
            <a:off x="1447800" y="6304002"/>
            <a:ext cx="5638800" cy="553998"/>
          </a:xfrm>
          <a:prstGeom prst="rect">
            <a:avLst/>
          </a:prstGeom>
          <a:noFill/>
        </p:spPr>
        <p:txBody>
          <a:bodyPr wrap="square" rtlCol="0">
            <a:spAutoFit/>
          </a:bodyPr>
          <a:lstStyle/>
          <a:p>
            <a:r>
              <a:rPr lang="en-US" sz="1200" dirty="0">
                <a:hlinkClick r:id="rId4"/>
              </a:rPr>
              <a:t>KFF Health Tracking Poll May 2024: The Public’s Use and Views of GLP-1 Drugs | KFF</a:t>
            </a:r>
            <a:endParaRPr lang="en-US" sz="1200" dirty="0"/>
          </a:p>
          <a:p>
            <a:endParaRPr lang="en-US" dirty="0">
              <a:solidFill>
                <a:schemeClr val="bg2"/>
              </a:solidFill>
            </a:endParaRPr>
          </a:p>
        </p:txBody>
      </p:sp>
    </p:spTree>
    <p:extLst>
      <p:ext uri="{BB962C8B-B14F-4D97-AF65-F5344CB8AC3E}">
        <p14:creationId xmlns:p14="http://schemas.microsoft.com/office/powerpoint/2010/main" val="5116250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C7B1B9-B471-3B09-E423-DD64BEB3E82B}"/>
              </a:ext>
            </a:extLst>
          </p:cNvPr>
          <p:cNvSpPr>
            <a:spLocks noGrp="1"/>
          </p:cNvSpPr>
          <p:nvPr>
            <p:ph type="title"/>
          </p:nvPr>
        </p:nvSpPr>
        <p:spPr>
          <a:xfrm>
            <a:off x="483140" y="152400"/>
            <a:ext cx="8229600" cy="990600"/>
          </a:xfrm>
        </p:spPr>
        <p:txBody>
          <a:bodyPr>
            <a:normAutofit/>
          </a:bodyPr>
          <a:lstStyle/>
          <a:p>
            <a:r>
              <a:rPr lang="en-US" sz="4800" dirty="0"/>
              <a:t>Polling Question 6A</a:t>
            </a:r>
          </a:p>
        </p:txBody>
      </p:sp>
      <p:sp>
        <p:nvSpPr>
          <p:cNvPr id="3" name="Content Placeholder 2">
            <a:extLst>
              <a:ext uri="{FF2B5EF4-FFF2-40B4-BE49-F238E27FC236}">
                <a16:creationId xmlns:a16="http://schemas.microsoft.com/office/drawing/2014/main" id="{58E83173-1080-1C67-3CB2-B7021153BC65}"/>
              </a:ext>
            </a:extLst>
          </p:cNvPr>
          <p:cNvSpPr>
            <a:spLocks noGrp="1"/>
          </p:cNvSpPr>
          <p:nvPr>
            <p:ph idx="1"/>
          </p:nvPr>
        </p:nvSpPr>
        <p:spPr/>
        <p:txBody>
          <a:bodyPr/>
          <a:lstStyle/>
          <a:p>
            <a:pPr marL="0" indent="0">
              <a:buNone/>
            </a:pPr>
            <a:r>
              <a:rPr lang="en-US" sz="4000" dirty="0"/>
              <a:t>GLP-1 Medications are approved for all of the following conditions except:</a:t>
            </a:r>
          </a:p>
          <a:p>
            <a:pPr marL="557213" indent="-557213">
              <a:buFont typeface="+mj-lt"/>
              <a:buAutoNum type="alphaUcPeriod"/>
            </a:pPr>
            <a:r>
              <a:rPr lang="en-US" sz="4000" dirty="0"/>
              <a:t>Obesity</a:t>
            </a:r>
          </a:p>
          <a:p>
            <a:pPr marL="557213" indent="-557213">
              <a:buFont typeface="+mj-lt"/>
              <a:buAutoNum type="alphaUcPeriod"/>
            </a:pPr>
            <a:r>
              <a:rPr lang="en-US" sz="4000" dirty="0"/>
              <a:t>Type 2 Diabetes</a:t>
            </a:r>
          </a:p>
          <a:p>
            <a:pPr marL="557213" indent="-557213">
              <a:buFont typeface="+mj-lt"/>
              <a:buAutoNum type="alphaUcPeriod"/>
            </a:pPr>
            <a:r>
              <a:rPr lang="en-US" sz="4000" dirty="0"/>
              <a:t>Sleep apnea</a:t>
            </a:r>
          </a:p>
          <a:p>
            <a:pPr marL="557213" indent="-557213">
              <a:buFont typeface="+mj-lt"/>
              <a:buAutoNum type="alphaUcPeriod"/>
            </a:pPr>
            <a:r>
              <a:rPr lang="en-US" sz="4000" dirty="0"/>
              <a:t>Alcohol use disorder </a:t>
            </a:r>
          </a:p>
          <a:p>
            <a:pPr marL="557213" indent="-557213">
              <a:buFont typeface="+mj-lt"/>
              <a:buAutoNum type="alphaUcPeriod"/>
            </a:pPr>
            <a:r>
              <a:rPr lang="en-US" sz="4000" dirty="0"/>
              <a:t>Kidney disease</a:t>
            </a:r>
          </a:p>
          <a:p>
            <a:pPr marL="0" indent="0">
              <a:buNone/>
            </a:pPr>
            <a:endParaRPr lang="en-US" dirty="0"/>
          </a:p>
        </p:txBody>
      </p:sp>
      <p:sp>
        <p:nvSpPr>
          <p:cNvPr id="4" name="Oval 3">
            <a:extLst>
              <a:ext uri="{FF2B5EF4-FFF2-40B4-BE49-F238E27FC236}">
                <a16:creationId xmlns:a16="http://schemas.microsoft.com/office/drawing/2014/main" id="{FDCA1C93-D9A7-739D-7C05-2675691E3BA4}"/>
              </a:ext>
            </a:extLst>
          </p:cNvPr>
          <p:cNvSpPr/>
          <p:nvPr/>
        </p:nvSpPr>
        <p:spPr>
          <a:xfrm>
            <a:off x="685800" y="4495800"/>
            <a:ext cx="5181600" cy="800100"/>
          </a:xfrm>
          <a:prstGeom prst="ellipse">
            <a:avLst/>
          </a:prstGeom>
          <a:noFill/>
          <a:ln w="57150">
            <a:solidFill>
              <a:srgbClr val="7030A0"/>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w="38100">
                <a:solidFill>
                  <a:schemeClr val="tx1"/>
                </a:solidFill>
              </a:ln>
            </a:endParaRPr>
          </a:p>
        </p:txBody>
      </p:sp>
    </p:spTree>
    <p:extLst>
      <p:ext uri="{BB962C8B-B14F-4D97-AF65-F5344CB8AC3E}">
        <p14:creationId xmlns:p14="http://schemas.microsoft.com/office/powerpoint/2010/main" val="35386272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Picture 2" descr="body-smll"/>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06725" y="1023938"/>
            <a:ext cx="2925763" cy="4795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915" name="Rectangle 3"/>
          <p:cNvSpPr>
            <a:spLocks noGrp="1" noChangeArrowheads="1"/>
          </p:cNvSpPr>
          <p:nvPr>
            <p:ph type="title"/>
          </p:nvPr>
        </p:nvSpPr>
        <p:spPr>
          <a:xfrm>
            <a:off x="457200" y="152400"/>
            <a:ext cx="8229600" cy="795338"/>
          </a:xfrm>
        </p:spPr>
        <p:txBody>
          <a:bodyPr>
            <a:normAutofit/>
          </a:bodyPr>
          <a:lstStyle/>
          <a:p>
            <a:pPr eaLnBrk="1" hangingPunct="1"/>
            <a:r>
              <a:rPr lang="en-US" sz="2800" dirty="0"/>
              <a:t>Understanding the Natural Role of Incretins</a:t>
            </a:r>
          </a:p>
        </p:txBody>
      </p:sp>
      <p:sp>
        <p:nvSpPr>
          <p:cNvPr id="38916" name="Rectangle 4"/>
          <p:cNvSpPr>
            <a:spLocks noChangeArrowheads="1"/>
          </p:cNvSpPr>
          <p:nvPr/>
        </p:nvSpPr>
        <p:spPr bwMode="auto">
          <a:xfrm>
            <a:off x="351286" y="5802028"/>
            <a:ext cx="4199206"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lIns="92075" tIns="46038" rIns="92075" bIns="46038" anchor="b">
            <a:spAutoFit/>
          </a:bodyPr>
          <a:lstStyle/>
          <a:p>
            <a:pPr>
              <a:lnSpc>
                <a:spcPct val="80000"/>
              </a:lnSpc>
              <a:spcBef>
                <a:spcPct val="40000"/>
              </a:spcBef>
            </a:pPr>
            <a:r>
              <a:rPr lang="fr-FR" sz="1000" dirty="0" err="1">
                <a:ea typeface="Times New Roman" pitchFamily="18" charset="0"/>
                <a:cs typeface="Arial Narrow" pitchFamily="34" charset="0"/>
              </a:rPr>
              <a:t>Adapted</a:t>
            </a:r>
            <a:r>
              <a:rPr lang="fr-FR" sz="1000" dirty="0">
                <a:ea typeface="Times New Roman" pitchFamily="18" charset="0"/>
                <a:cs typeface="Arial Narrow" pitchFamily="34" charset="0"/>
              </a:rPr>
              <a:t> </a:t>
            </a:r>
            <a:r>
              <a:rPr lang="fr-FR" sz="1000" dirty="0" err="1">
                <a:ea typeface="Times New Roman" pitchFamily="18" charset="0"/>
                <a:cs typeface="Arial Narrow" pitchFamily="34" charset="0"/>
              </a:rPr>
              <a:t>from</a:t>
            </a:r>
            <a:r>
              <a:rPr lang="fr-FR" sz="1000" dirty="0">
                <a:ea typeface="Times New Roman" pitchFamily="18" charset="0"/>
                <a:cs typeface="Arial Narrow" pitchFamily="34" charset="0"/>
              </a:rPr>
              <a:t> Flint A, et al. </a:t>
            </a:r>
            <a:r>
              <a:rPr lang="fr-FR" sz="1000" i="1" dirty="0">
                <a:ea typeface="Times New Roman" pitchFamily="18" charset="0"/>
                <a:cs typeface="Arial Narrow" pitchFamily="34" charset="0"/>
              </a:rPr>
              <a:t>J Clin </a:t>
            </a:r>
            <a:r>
              <a:rPr lang="fr-FR" sz="1000" i="1" dirty="0" err="1">
                <a:ea typeface="Times New Roman" pitchFamily="18" charset="0"/>
                <a:cs typeface="Arial Narrow" pitchFamily="34" charset="0"/>
              </a:rPr>
              <a:t>Invest</a:t>
            </a:r>
            <a:r>
              <a:rPr lang="fr-FR" sz="1000" dirty="0">
                <a:ea typeface="Times New Roman" pitchFamily="18" charset="0"/>
                <a:cs typeface="Arial Narrow" pitchFamily="34" charset="0"/>
              </a:rPr>
              <a:t>. 1998;101:515-520</a:t>
            </a:r>
            <a:br>
              <a:rPr lang="fr-FR" sz="1000" dirty="0">
                <a:ea typeface="Times New Roman" pitchFamily="18" charset="0"/>
                <a:cs typeface="Arial Narrow" pitchFamily="34" charset="0"/>
              </a:rPr>
            </a:br>
            <a:r>
              <a:rPr lang="fr-FR" sz="1000" dirty="0" err="1">
                <a:ea typeface="Times New Roman" pitchFamily="18" charset="0"/>
                <a:cs typeface="Arial Narrow" pitchFamily="34" charset="0"/>
              </a:rPr>
              <a:t>Adapted</a:t>
            </a:r>
            <a:r>
              <a:rPr lang="fr-FR" sz="1000" dirty="0">
                <a:ea typeface="Times New Roman" pitchFamily="18" charset="0"/>
                <a:cs typeface="Arial Narrow" pitchFamily="34" charset="0"/>
              </a:rPr>
              <a:t> </a:t>
            </a:r>
            <a:r>
              <a:rPr lang="fr-FR" sz="1000" dirty="0" err="1">
                <a:ea typeface="Times New Roman" pitchFamily="18" charset="0"/>
                <a:cs typeface="Arial Narrow" pitchFamily="34" charset="0"/>
              </a:rPr>
              <a:t>from</a:t>
            </a:r>
            <a:r>
              <a:rPr lang="fr-FR" sz="1000" dirty="0">
                <a:ea typeface="Times New Roman" pitchFamily="18" charset="0"/>
                <a:cs typeface="Arial Narrow" pitchFamily="34" charset="0"/>
              </a:rPr>
              <a:t> </a:t>
            </a:r>
            <a:r>
              <a:rPr lang="fr-FR" sz="1000" dirty="0" err="1">
                <a:ea typeface="Times New Roman" pitchFamily="18" charset="0"/>
                <a:cs typeface="Arial Narrow" pitchFamily="34" charset="0"/>
              </a:rPr>
              <a:t>Larsson</a:t>
            </a:r>
            <a:r>
              <a:rPr lang="fr-FR" sz="1000" dirty="0">
                <a:ea typeface="Times New Roman" pitchFamily="18" charset="0"/>
                <a:cs typeface="Arial Narrow" pitchFamily="34" charset="0"/>
              </a:rPr>
              <a:t> H, et al. </a:t>
            </a:r>
            <a:r>
              <a:rPr lang="fr-FR" sz="1000" i="1" dirty="0">
                <a:ea typeface="Times New Roman" pitchFamily="18" charset="0"/>
                <a:cs typeface="Arial Narrow" pitchFamily="34" charset="0"/>
              </a:rPr>
              <a:t>Acta </a:t>
            </a:r>
            <a:r>
              <a:rPr lang="fr-FR" sz="1000" i="1" dirty="0" err="1">
                <a:ea typeface="Times New Roman" pitchFamily="18" charset="0"/>
                <a:cs typeface="Arial Narrow" pitchFamily="34" charset="0"/>
              </a:rPr>
              <a:t>Physiol</a:t>
            </a:r>
            <a:r>
              <a:rPr lang="fr-FR" sz="1000" i="1" dirty="0">
                <a:ea typeface="Times New Roman" pitchFamily="18" charset="0"/>
                <a:cs typeface="Arial Narrow" pitchFamily="34" charset="0"/>
              </a:rPr>
              <a:t> </a:t>
            </a:r>
            <a:r>
              <a:rPr lang="fr-FR" sz="1000" i="1" dirty="0" err="1">
                <a:ea typeface="Times New Roman" pitchFamily="18" charset="0"/>
                <a:cs typeface="Arial Narrow" pitchFamily="34" charset="0"/>
              </a:rPr>
              <a:t>Scand</a:t>
            </a:r>
            <a:r>
              <a:rPr lang="fr-FR" sz="1000" i="1" dirty="0">
                <a:ea typeface="Times New Roman" pitchFamily="18" charset="0"/>
                <a:cs typeface="Arial Narrow" pitchFamily="34" charset="0"/>
              </a:rPr>
              <a:t>.</a:t>
            </a:r>
            <a:r>
              <a:rPr lang="fr-FR" sz="1000" dirty="0">
                <a:ea typeface="Times New Roman" pitchFamily="18" charset="0"/>
                <a:cs typeface="Arial Narrow" pitchFamily="34" charset="0"/>
              </a:rPr>
              <a:t> 1997;160:413-422</a:t>
            </a:r>
            <a:br>
              <a:rPr lang="fr-FR" sz="1000" dirty="0">
                <a:ea typeface="Times New Roman" pitchFamily="18" charset="0"/>
                <a:cs typeface="Arial Narrow" pitchFamily="34" charset="0"/>
              </a:rPr>
            </a:br>
            <a:r>
              <a:rPr lang="fr-FR" sz="1000" dirty="0" err="1">
                <a:ea typeface="Times New Roman" pitchFamily="18" charset="0"/>
                <a:cs typeface="Arial Narrow" pitchFamily="34" charset="0"/>
              </a:rPr>
              <a:t>Adapted</a:t>
            </a:r>
            <a:r>
              <a:rPr lang="fr-FR" sz="1000" dirty="0">
                <a:ea typeface="Times New Roman" pitchFamily="18" charset="0"/>
                <a:cs typeface="Arial Narrow" pitchFamily="34" charset="0"/>
              </a:rPr>
              <a:t> </a:t>
            </a:r>
            <a:r>
              <a:rPr lang="fr-FR" sz="1000" dirty="0" err="1">
                <a:ea typeface="Times New Roman" pitchFamily="18" charset="0"/>
                <a:cs typeface="Arial Narrow" pitchFamily="34" charset="0"/>
              </a:rPr>
              <a:t>from</a:t>
            </a:r>
            <a:r>
              <a:rPr lang="fr-FR" sz="1000" dirty="0">
                <a:ea typeface="Times New Roman" pitchFamily="18" charset="0"/>
                <a:cs typeface="Arial Narrow" pitchFamily="34" charset="0"/>
              </a:rPr>
              <a:t> </a:t>
            </a:r>
            <a:r>
              <a:rPr lang="it-IT" sz="1000" dirty="0">
                <a:ea typeface="Times New Roman" pitchFamily="18" charset="0"/>
                <a:cs typeface="Arial Narrow" pitchFamily="34" charset="0"/>
              </a:rPr>
              <a:t>Nauck MA, et al.</a:t>
            </a:r>
            <a:r>
              <a:rPr lang="it-IT" sz="1000" i="1" dirty="0">
                <a:ea typeface="Times New Roman" pitchFamily="18" charset="0"/>
                <a:cs typeface="Arial Narrow" pitchFamily="34" charset="0"/>
              </a:rPr>
              <a:t> Diabetologia</a:t>
            </a:r>
            <a:r>
              <a:rPr lang="it-IT" sz="1000" dirty="0">
                <a:ea typeface="Times New Roman" pitchFamily="18" charset="0"/>
                <a:cs typeface="Arial Narrow" pitchFamily="34" charset="0"/>
              </a:rPr>
              <a:t>. 1996;39:1546-1553</a:t>
            </a:r>
            <a:br>
              <a:rPr lang="it-IT" sz="1000" dirty="0">
                <a:ea typeface="Times New Roman" pitchFamily="18" charset="0"/>
                <a:cs typeface="Arial Narrow" pitchFamily="34" charset="0"/>
              </a:rPr>
            </a:br>
            <a:r>
              <a:rPr lang="it-IT" sz="1000" dirty="0">
                <a:ea typeface="Times New Roman" pitchFamily="18" charset="0"/>
                <a:cs typeface="Arial Narrow" pitchFamily="34" charset="0"/>
              </a:rPr>
              <a:t>Adapted from </a:t>
            </a:r>
            <a:r>
              <a:rPr lang="pt-BR" sz="1000" dirty="0">
                <a:ea typeface="Times New Roman" pitchFamily="18" charset="0"/>
                <a:cs typeface="Arial Narrow" pitchFamily="34" charset="0"/>
              </a:rPr>
              <a:t>Drucker DJ. </a:t>
            </a:r>
            <a:r>
              <a:rPr lang="pt-BR" sz="1000" i="1" dirty="0">
                <a:ea typeface="Times New Roman" pitchFamily="18" charset="0"/>
                <a:cs typeface="Arial Narrow" pitchFamily="34" charset="0"/>
              </a:rPr>
              <a:t>Diabetes</a:t>
            </a:r>
            <a:r>
              <a:rPr lang="pt-BR" sz="1000" dirty="0">
                <a:ea typeface="Times New Roman" pitchFamily="18" charset="0"/>
                <a:cs typeface="Arial Narrow" pitchFamily="34" charset="0"/>
              </a:rPr>
              <a:t>. </a:t>
            </a:r>
            <a:r>
              <a:rPr lang="fr-FR" sz="1000" dirty="0">
                <a:ea typeface="Times New Roman" pitchFamily="18" charset="0"/>
                <a:cs typeface="Arial Narrow" pitchFamily="34" charset="0"/>
              </a:rPr>
              <a:t>1998;47:159-169</a:t>
            </a:r>
            <a:endParaRPr lang="en-US" sz="1000" dirty="0">
              <a:ea typeface="Times New Roman" pitchFamily="18" charset="0"/>
              <a:cs typeface="Arial Narrow" pitchFamily="34" charset="0"/>
            </a:endParaRPr>
          </a:p>
        </p:txBody>
      </p:sp>
      <p:sp>
        <p:nvSpPr>
          <p:cNvPr id="1507333" name="Text Box 5"/>
          <p:cNvSpPr txBox="1">
            <a:spLocks noChangeArrowheads="1"/>
          </p:cNvSpPr>
          <p:nvPr/>
        </p:nvSpPr>
        <p:spPr bwMode="auto">
          <a:xfrm>
            <a:off x="6248400" y="4953000"/>
            <a:ext cx="2066925" cy="460375"/>
          </a:xfrm>
          <a:prstGeom prst="rect">
            <a:avLst/>
          </a:prstGeom>
          <a:noFill/>
          <a:ln w="9525">
            <a:noFill/>
            <a:miter lim="800000"/>
            <a:headEnd/>
            <a:tailEnd/>
          </a:ln>
        </p:spPr>
        <p:txBody>
          <a:bodyPr/>
          <a:lstStyle/>
          <a:p>
            <a:pPr algn="ctr">
              <a:defRPr/>
            </a:pPr>
            <a:r>
              <a:rPr lang="en-US" sz="1600" b="1" dirty="0">
                <a:solidFill>
                  <a:schemeClr val="tx2"/>
                </a:solidFill>
                <a:latin typeface="Arial" charset="0"/>
              </a:rPr>
              <a:t>Stomach:</a:t>
            </a:r>
            <a:r>
              <a:rPr lang="en-US" sz="1400" b="1" dirty="0">
                <a:latin typeface="Arial" charset="0"/>
              </a:rPr>
              <a:t> </a:t>
            </a:r>
            <a:br>
              <a:rPr lang="en-US" sz="1400" b="1" dirty="0">
                <a:latin typeface="Arial" charset="0"/>
              </a:rPr>
            </a:br>
            <a:r>
              <a:rPr lang="en-US" sz="1400" b="1" dirty="0">
                <a:latin typeface="Arial" charset="0"/>
              </a:rPr>
              <a:t> Helps regulate gastric emptying</a:t>
            </a:r>
          </a:p>
        </p:txBody>
      </p:sp>
      <p:sp>
        <p:nvSpPr>
          <p:cNvPr id="1507334" name="Text Box 6"/>
          <p:cNvSpPr txBox="1">
            <a:spLocks noChangeArrowheads="1"/>
          </p:cNvSpPr>
          <p:nvPr/>
        </p:nvSpPr>
        <p:spPr bwMode="auto">
          <a:xfrm>
            <a:off x="5249863" y="1984375"/>
            <a:ext cx="2420937" cy="646113"/>
          </a:xfrm>
          <a:prstGeom prst="rect">
            <a:avLst/>
          </a:prstGeom>
          <a:noFill/>
          <a:ln w="9525">
            <a:noFill/>
            <a:miter lim="800000"/>
            <a:headEnd/>
            <a:tailEnd/>
          </a:ln>
        </p:spPr>
        <p:txBody>
          <a:bodyPr/>
          <a:lstStyle/>
          <a:p>
            <a:pPr>
              <a:defRPr/>
            </a:pPr>
            <a:r>
              <a:rPr lang="en-US" sz="1400" b="1" dirty="0">
                <a:latin typeface="Arial" charset="0"/>
              </a:rPr>
              <a:t>Promotes satiety and </a:t>
            </a:r>
            <a:br>
              <a:rPr lang="en-US" sz="1400" b="1" dirty="0">
                <a:latin typeface="Arial" charset="0"/>
              </a:rPr>
            </a:br>
            <a:r>
              <a:rPr lang="en-US" sz="1400" b="1" dirty="0">
                <a:latin typeface="Arial" charset="0"/>
              </a:rPr>
              <a:t>reduces appetite</a:t>
            </a:r>
          </a:p>
        </p:txBody>
      </p:sp>
      <p:sp>
        <p:nvSpPr>
          <p:cNvPr id="1507335" name="Line 7"/>
          <p:cNvSpPr>
            <a:spLocks noChangeShapeType="1"/>
          </p:cNvSpPr>
          <p:nvPr/>
        </p:nvSpPr>
        <p:spPr bwMode="auto">
          <a:xfrm flipH="1" flipV="1">
            <a:off x="4719638" y="1916113"/>
            <a:ext cx="466725" cy="209550"/>
          </a:xfrm>
          <a:prstGeom prst="line">
            <a:avLst/>
          </a:prstGeom>
          <a:noFill/>
          <a:ln w="28575">
            <a:solidFill>
              <a:schemeClr val="tx1"/>
            </a:solidFill>
            <a:round/>
            <a:headEnd/>
            <a:tailEnd type="oval" w="sm" len="sm"/>
          </a:ln>
          <a:effectLst>
            <a:outerShdw dist="35921" dir="2700000" algn="ctr" rotWithShape="0">
              <a:schemeClr val="bg2"/>
            </a:outerShdw>
          </a:effectLst>
        </p:spPr>
        <p:txBody>
          <a:bodyPr/>
          <a:lstStyle/>
          <a:p>
            <a:pPr>
              <a:defRPr/>
            </a:pPr>
            <a:endParaRPr lang="en-US">
              <a:latin typeface="Arial" charset="0"/>
            </a:endParaRPr>
          </a:p>
        </p:txBody>
      </p:sp>
      <p:sp>
        <p:nvSpPr>
          <p:cNvPr id="1507336" name="Text Box 8"/>
          <p:cNvSpPr txBox="1">
            <a:spLocks noChangeArrowheads="1"/>
          </p:cNvSpPr>
          <p:nvPr/>
        </p:nvSpPr>
        <p:spPr bwMode="auto">
          <a:xfrm>
            <a:off x="5484813" y="4017963"/>
            <a:ext cx="2408237" cy="976312"/>
          </a:xfrm>
          <a:prstGeom prst="rect">
            <a:avLst/>
          </a:prstGeom>
          <a:noFill/>
          <a:ln w="9525">
            <a:noFill/>
            <a:miter lim="800000"/>
            <a:headEnd/>
            <a:tailEnd/>
          </a:ln>
        </p:spPr>
        <p:txBody>
          <a:bodyPr/>
          <a:lstStyle/>
          <a:p>
            <a:pPr algn="ctr">
              <a:defRPr/>
            </a:pPr>
            <a:r>
              <a:rPr lang="en-US" sz="1600" b="1" dirty="0">
                <a:solidFill>
                  <a:schemeClr val="tx2"/>
                </a:solidFill>
                <a:latin typeface="Arial" charset="0"/>
              </a:rPr>
              <a:t>Liver:</a:t>
            </a:r>
            <a:br>
              <a:rPr lang="en-US" sz="1600" b="1" dirty="0">
                <a:solidFill>
                  <a:schemeClr val="tx2"/>
                </a:solidFill>
                <a:latin typeface="Arial" charset="0"/>
              </a:rPr>
            </a:br>
            <a:r>
              <a:rPr lang="en-US" sz="1600" b="1" dirty="0">
                <a:solidFill>
                  <a:schemeClr val="tx2"/>
                </a:solidFill>
                <a:latin typeface="Arial" charset="0"/>
              </a:rPr>
              <a:t> </a:t>
            </a:r>
            <a:r>
              <a:rPr lang="en-US" sz="1400" b="1" dirty="0">
                <a:latin typeface="Arial" charset="0"/>
                <a:ea typeface="SimSun" pitchFamily="2" charset="-122"/>
                <a:sym typeface="Symbol" pitchFamily="18" charset="2"/>
              </a:rPr>
              <a:t></a:t>
            </a:r>
            <a:r>
              <a:rPr lang="en-US" sz="1400" b="1" dirty="0">
                <a:solidFill>
                  <a:schemeClr val="tx2"/>
                </a:solidFill>
                <a:latin typeface="Arial" charset="0"/>
              </a:rPr>
              <a:t> Glucagon </a:t>
            </a:r>
            <a:r>
              <a:rPr lang="en-US" sz="1400" b="1" dirty="0">
                <a:latin typeface="Arial" charset="0"/>
              </a:rPr>
              <a:t>reduces hepatic glucose output</a:t>
            </a:r>
          </a:p>
        </p:txBody>
      </p:sp>
      <p:sp>
        <p:nvSpPr>
          <p:cNvPr id="1507337" name="Text Box 9"/>
          <p:cNvSpPr txBox="1">
            <a:spLocks noChangeArrowheads="1"/>
          </p:cNvSpPr>
          <p:nvPr/>
        </p:nvSpPr>
        <p:spPr bwMode="auto">
          <a:xfrm>
            <a:off x="439738" y="4498975"/>
            <a:ext cx="2698750" cy="523875"/>
          </a:xfrm>
          <a:prstGeom prst="rect">
            <a:avLst/>
          </a:prstGeom>
          <a:noFill/>
          <a:ln w="9525">
            <a:noFill/>
            <a:miter lim="800000"/>
            <a:headEnd/>
            <a:tailEnd/>
          </a:ln>
        </p:spPr>
        <p:txBody>
          <a:bodyPr/>
          <a:lstStyle/>
          <a:p>
            <a:pPr algn="ctr">
              <a:defRPr/>
            </a:pPr>
            <a:r>
              <a:rPr lang="en-US" sz="1600" b="1" dirty="0">
                <a:solidFill>
                  <a:schemeClr val="tx2"/>
                </a:solidFill>
                <a:latin typeface="Arial" charset="0"/>
              </a:rPr>
              <a:t>Beta cells:</a:t>
            </a:r>
            <a:br>
              <a:rPr lang="en-US" sz="1600" b="1" dirty="0">
                <a:solidFill>
                  <a:schemeClr val="tx2"/>
                </a:solidFill>
                <a:latin typeface="Arial" charset="0"/>
              </a:rPr>
            </a:br>
            <a:r>
              <a:rPr lang="en-US" sz="1400" b="1" dirty="0">
                <a:solidFill>
                  <a:schemeClr val="tx2"/>
                </a:solidFill>
                <a:latin typeface="Arial" charset="0"/>
              </a:rPr>
              <a:t>Enhances</a:t>
            </a:r>
            <a:r>
              <a:rPr lang="en-US" sz="1400" b="1" dirty="0">
                <a:latin typeface="Arial" charset="0"/>
              </a:rPr>
              <a:t> glucose-dependent </a:t>
            </a:r>
            <a:r>
              <a:rPr lang="en-US" sz="1400" b="1" dirty="0">
                <a:solidFill>
                  <a:schemeClr val="tx2"/>
                </a:solidFill>
                <a:latin typeface="Arial" charset="0"/>
              </a:rPr>
              <a:t>insulin secretion</a:t>
            </a:r>
            <a:endParaRPr lang="en-US" sz="1400" b="1" dirty="0">
              <a:latin typeface="Arial" charset="0"/>
            </a:endParaRPr>
          </a:p>
        </p:txBody>
      </p:sp>
      <p:sp>
        <p:nvSpPr>
          <p:cNvPr id="1507338" name="Line 10"/>
          <p:cNvSpPr>
            <a:spLocks noChangeShapeType="1"/>
          </p:cNvSpPr>
          <p:nvPr/>
        </p:nvSpPr>
        <p:spPr bwMode="auto">
          <a:xfrm rot="10916269" flipH="1">
            <a:off x="2452688" y="4654550"/>
            <a:ext cx="1830387" cy="61913"/>
          </a:xfrm>
          <a:prstGeom prst="line">
            <a:avLst/>
          </a:prstGeom>
          <a:noFill/>
          <a:ln w="28575">
            <a:solidFill>
              <a:schemeClr val="tx1"/>
            </a:solidFill>
            <a:round/>
            <a:headEnd/>
            <a:tailEnd type="oval" w="sm" len="sm"/>
          </a:ln>
          <a:effectLst>
            <a:outerShdw dist="35921" dir="2700000" algn="ctr" rotWithShape="0">
              <a:schemeClr val="bg2"/>
            </a:outerShdw>
          </a:effectLst>
        </p:spPr>
        <p:txBody>
          <a:bodyPr/>
          <a:lstStyle/>
          <a:p>
            <a:pPr>
              <a:defRPr/>
            </a:pPr>
            <a:endParaRPr lang="en-US">
              <a:latin typeface="Arial" charset="0"/>
            </a:endParaRPr>
          </a:p>
        </p:txBody>
      </p:sp>
      <p:sp>
        <p:nvSpPr>
          <p:cNvPr id="1507339" name="Text Box 11"/>
          <p:cNvSpPr txBox="1">
            <a:spLocks noChangeArrowheads="1"/>
          </p:cNvSpPr>
          <p:nvPr/>
        </p:nvSpPr>
        <p:spPr bwMode="auto">
          <a:xfrm>
            <a:off x="5813425" y="2960688"/>
            <a:ext cx="2120900" cy="655637"/>
          </a:xfrm>
          <a:prstGeom prst="rect">
            <a:avLst/>
          </a:prstGeom>
          <a:noFill/>
          <a:ln w="9525">
            <a:noFill/>
            <a:miter lim="800000"/>
            <a:headEnd/>
            <a:tailEnd/>
          </a:ln>
        </p:spPr>
        <p:txBody>
          <a:bodyPr/>
          <a:lstStyle/>
          <a:p>
            <a:pPr algn="ctr">
              <a:defRPr/>
            </a:pPr>
            <a:r>
              <a:rPr lang="en-US" sz="1600" b="1" dirty="0">
                <a:solidFill>
                  <a:schemeClr val="tx2"/>
                </a:solidFill>
                <a:latin typeface="Arial" charset="0"/>
              </a:rPr>
              <a:t>Alpha cells:</a:t>
            </a:r>
          </a:p>
          <a:p>
            <a:pPr algn="ctr">
              <a:defRPr/>
            </a:pPr>
            <a:r>
              <a:rPr lang="en-US" sz="1400" b="1" dirty="0">
                <a:latin typeface="Arial" charset="0"/>
                <a:ea typeface="SimSun" pitchFamily="2" charset="-122"/>
                <a:sym typeface="Symbol" pitchFamily="18" charset="2"/>
              </a:rPr>
              <a:t></a:t>
            </a:r>
            <a:r>
              <a:rPr lang="en-US" sz="1400" b="1" dirty="0">
                <a:latin typeface="Arial" charset="0"/>
              </a:rPr>
              <a:t> Postprandial</a:t>
            </a:r>
            <a:br>
              <a:rPr lang="en-US" sz="1400" b="1" dirty="0">
                <a:latin typeface="Arial" charset="0"/>
              </a:rPr>
            </a:br>
            <a:r>
              <a:rPr lang="en-US" sz="1400" b="1" dirty="0">
                <a:latin typeface="Arial" charset="0"/>
              </a:rPr>
              <a:t>glucagon secretion</a:t>
            </a:r>
          </a:p>
        </p:txBody>
      </p:sp>
      <p:grpSp>
        <p:nvGrpSpPr>
          <p:cNvPr id="2" name="Group 12"/>
          <p:cNvGrpSpPr>
            <a:grpSpLocks/>
          </p:cNvGrpSpPr>
          <p:nvPr/>
        </p:nvGrpSpPr>
        <p:grpSpPr bwMode="auto">
          <a:xfrm>
            <a:off x="4395788" y="3179763"/>
            <a:ext cx="1606550" cy="1490662"/>
            <a:chOff x="2769" y="2003"/>
            <a:chExt cx="1012" cy="939"/>
          </a:xfrm>
        </p:grpSpPr>
        <p:sp>
          <p:nvSpPr>
            <p:cNvPr id="1507341" name="Line 13"/>
            <p:cNvSpPr>
              <a:spLocks noChangeShapeType="1"/>
            </p:cNvSpPr>
            <p:nvPr/>
          </p:nvSpPr>
          <p:spPr bwMode="auto">
            <a:xfrm rot="5400000" flipV="1">
              <a:off x="2310" y="2474"/>
              <a:ext cx="936" cy="0"/>
            </a:xfrm>
            <a:prstGeom prst="line">
              <a:avLst/>
            </a:prstGeom>
            <a:noFill/>
            <a:ln w="28575">
              <a:solidFill>
                <a:schemeClr val="tx1"/>
              </a:solidFill>
              <a:round/>
              <a:headEnd/>
              <a:tailEnd type="oval" w="sm" len="sm"/>
            </a:ln>
            <a:effectLst>
              <a:outerShdw dist="35921" dir="2700000" algn="ctr" rotWithShape="0">
                <a:schemeClr val="bg2"/>
              </a:outerShdw>
            </a:effectLst>
          </p:spPr>
          <p:txBody>
            <a:bodyPr/>
            <a:lstStyle/>
            <a:p>
              <a:pPr>
                <a:defRPr/>
              </a:pPr>
              <a:endParaRPr lang="en-US">
                <a:latin typeface="Arial" charset="0"/>
              </a:endParaRPr>
            </a:p>
          </p:txBody>
        </p:sp>
        <p:sp>
          <p:nvSpPr>
            <p:cNvPr id="1507342" name="Line 14"/>
            <p:cNvSpPr>
              <a:spLocks noChangeShapeType="1"/>
            </p:cNvSpPr>
            <p:nvPr/>
          </p:nvSpPr>
          <p:spPr bwMode="auto">
            <a:xfrm flipH="1">
              <a:off x="2769" y="2003"/>
              <a:ext cx="1012" cy="1"/>
            </a:xfrm>
            <a:prstGeom prst="line">
              <a:avLst/>
            </a:prstGeom>
            <a:noFill/>
            <a:ln w="28575">
              <a:solidFill>
                <a:schemeClr val="tx1"/>
              </a:solidFill>
              <a:round/>
              <a:headEnd/>
              <a:tailEnd/>
            </a:ln>
            <a:effectLst>
              <a:outerShdw dist="35921" dir="2700000" algn="ctr" rotWithShape="0">
                <a:schemeClr val="bg2"/>
              </a:outerShdw>
            </a:effectLst>
          </p:spPr>
          <p:txBody>
            <a:bodyPr/>
            <a:lstStyle/>
            <a:p>
              <a:pPr>
                <a:defRPr/>
              </a:pPr>
              <a:endParaRPr lang="en-US">
                <a:latin typeface="Arial" charset="0"/>
              </a:endParaRPr>
            </a:p>
          </p:txBody>
        </p:sp>
      </p:grpSp>
      <p:sp>
        <p:nvSpPr>
          <p:cNvPr id="1507343" name="Text Box 15"/>
          <p:cNvSpPr txBox="1">
            <a:spLocks noChangeArrowheads="1"/>
          </p:cNvSpPr>
          <p:nvPr/>
        </p:nvSpPr>
        <p:spPr bwMode="blackWhite">
          <a:xfrm>
            <a:off x="725757" y="1277938"/>
            <a:ext cx="2884488" cy="1287532"/>
          </a:xfrm>
          <a:prstGeom prst="rect">
            <a:avLst/>
          </a:prstGeom>
          <a:solidFill>
            <a:schemeClr val="bg2"/>
          </a:solidFill>
          <a:ln w="9525">
            <a:solidFill>
              <a:schemeClr val="bg2"/>
            </a:solidFill>
            <a:miter lim="800000"/>
            <a:headEnd/>
            <a:tailEnd/>
          </a:ln>
        </p:spPr>
        <p:txBody>
          <a:bodyPr>
            <a:spAutoFit/>
          </a:bodyPr>
          <a:lstStyle>
            <a:lvl1pPr marL="109538" indent="-109538">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a:lnSpc>
                <a:spcPct val="110000"/>
              </a:lnSpc>
            </a:pPr>
            <a:r>
              <a:rPr lang="en-US" altLang="en-US" b="1" dirty="0">
                <a:cs typeface="Arial" pitchFamily="34" charset="0"/>
              </a:rPr>
              <a:t>GLP-1 secreted upon ingestion of food by L-cells in the distal small intestine</a:t>
            </a:r>
          </a:p>
        </p:txBody>
      </p:sp>
      <p:sp>
        <p:nvSpPr>
          <p:cNvPr id="1507344" name="Line 16"/>
          <p:cNvSpPr>
            <a:spLocks noChangeShapeType="1"/>
          </p:cNvSpPr>
          <p:nvPr/>
        </p:nvSpPr>
        <p:spPr bwMode="auto">
          <a:xfrm rot="-24380" flipH="1" flipV="1">
            <a:off x="4573588" y="4427538"/>
            <a:ext cx="1995487" cy="827087"/>
          </a:xfrm>
          <a:prstGeom prst="line">
            <a:avLst/>
          </a:prstGeom>
          <a:noFill/>
          <a:ln w="28575">
            <a:solidFill>
              <a:schemeClr val="tx1"/>
            </a:solidFill>
            <a:round/>
            <a:headEnd/>
            <a:tailEnd type="oval" w="sm" len="sm"/>
          </a:ln>
          <a:effectLst>
            <a:outerShdw dist="35921" dir="2700000" algn="ctr" rotWithShape="0">
              <a:schemeClr val="bg2"/>
            </a:outerShdw>
          </a:effectLst>
        </p:spPr>
        <p:txBody>
          <a:bodyPr/>
          <a:lstStyle/>
          <a:p>
            <a:pPr>
              <a:defRPr/>
            </a:pPr>
            <a:endParaRPr lang="en-US">
              <a:latin typeface="Arial" charset="0"/>
            </a:endParaRPr>
          </a:p>
        </p:txBody>
      </p:sp>
      <p:sp>
        <p:nvSpPr>
          <p:cNvPr id="1507345" name="Freeform 17"/>
          <p:cNvSpPr>
            <a:spLocks/>
          </p:cNvSpPr>
          <p:nvPr/>
        </p:nvSpPr>
        <p:spPr bwMode="auto">
          <a:xfrm rot="2855784">
            <a:off x="7335045" y="3574256"/>
            <a:ext cx="442912" cy="942975"/>
          </a:xfrm>
          <a:custGeom>
            <a:avLst/>
            <a:gdLst/>
            <a:ahLst/>
            <a:cxnLst>
              <a:cxn ang="0">
                <a:pos x="33" y="0"/>
              </a:cxn>
              <a:cxn ang="0">
                <a:pos x="592" y="189"/>
              </a:cxn>
              <a:cxn ang="0">
                <a:pos x="0" y="469"/>
              </a:cxn>
            </a:cxnLst>
            <a:rect l="0" t="0" r="r" b="b"/>
            <a:pathLst>
              <a:path w="597" h="469">
                <a:moveTo>
                  <a:pt x="33" y="0"/>
                </a:moveTo>
                <a:cubicBezTo>
                  <a:pt x="315" y="55"/>
                  <a:pt x="597" y="111"/>
                  <a:pt x="592" y="189"/>
                </a:cubicBezTo>
                <a:cubicBezTo>
                  <a:pt x="587" y="267"/>
                  <a:pt x="99" y="422"/>
                  <a:pt x="0" y="469"/>
                </a:cubicBezTo>
              </a:path>
            </a:pathLst>
          </a:custGeom>
          <a:noFill/>
          <a:ln w="28575" cap="flat" cmpd="sng">
            <a:solidFill>
              <a:schemeClr val="tx1"/>
            </a:solidFill>
            <a:prstDash val="dash"/>
            <a:round/>
            <a:headEnd type="none" w="med" len="med"/>
            <a:tailEnd type="triangle" w="med" len="med"/>
          </a:ln>
          <a:effectLst>
            <a:outerShdw dist="35921" dir="2700000" algn="ctr" rotWithShape="0">
              <a:schemeClr val="bg2"/>
            </a:outerShdw>
          </a:effectLst>
        </p:spPr>
        <p:txBody>
          <a:bodyPr/>
          <a:lstStyle/>
          <a:p>
            <a:pPr>
              <a:defRPr/>
            </a:pPr>
            <a:endParaRPr lang="en-US">
              <a:latin typeface="Arial" charset="0"/>
            </a:endParaRPr>
          </a:p>
        </p:txBody>
      </p:sp>
      <p:sp>
        <p:nvSpPr>
          <p:cNvPr id="1507346" name="Oval 18"/>
          <p:cNvSpPr>
            <a:spLocks noChangeArrowheads="1"/>
          </p:cNvSpPr>
          <p:nvPr/>
        </p:nvSpPr>
        <p:spPr bwMode="blackWhite">
          <a:xfrm>
            <a:off x="4469606" y="5699402"/>
            <a:ext cx="3657600" cy="1128436"/>
          </a:xfrm>
          <a:prstGeom prst="ellipse">
            <a:avLst/>
          </a:prstGeom>
          <a:solidFill>
            <a:srgbClr val="790015"/>
          </a:solidFill>
          <a:ln w="12700">
            <a:noFill/>
            <a:round/>
            <a:headEnd type="none" w="sm" len="sm"/>
            <a:tailEnd type="none" w="sm" len="sm"/>
          </a:ln>
          <a:effectLst>
            <a:outerShdw dist="74053" dir="3542175" algn="ctr" rotWithShape="0">
              <a:schemeClr val="bg2"/>
            </a:outerShdw>
          </a:effectLst>
        </p:spPr>
        <p:txBody>
          <a:bodyPr wrap="none" anchor="ctr"/>
          <a:lstStyle/>
          <a:p>
            <a:pPr algn="ctr">
              <a:defRPr/>
            </a:pPr>
            <a:endParaRPr lang="en-US" sz="400" b="1">
              <a:latin typeface="Arial" charset="0"/>
            </a:endParaRPr>
          </a:p>
          <a:p>
            <a:pPr algn="ctr">
              <a:defRPr/>
            </a:pPr>
            <a:endParaRPr lang="en-US" sz="1600" b="1">
              <a:solidFill>
                <a:srgbClr val="6AEE60"/>
              </a:solidFill>
              <a:latin typeface="Arial" charset="0"/>
            </a:endParaRPr>
          </a:p>
        </p:txBody>
      </p:sp>
      <p:sp>
        <p:nvSpPr>
          <p:cNvPr id="1507347" name="Oval 19"/>
          <p:cNvSpPr>
            <a:spLocks noChangeArrowheads="1"/>
          </p:cNvSpPr>
          <p:nvPr/>
        </p:nvSpPr>
        <p:spPr bwMode="blackWhite">
          <a:xfrm>
            <a:off x="985838" y="3190875"/>
            <a:ext cx="1646237" cy="876300"/>
          </a:xfrm>
          <a:prstGeom prst="ellipse">
            <a:avLst/>
          </a:prstGeom>
          <a:gradFill rotWithShape="1">
            <a:gsLst>
              <a:gs pos="0">
                <a:srgbClr val="009900">
                  <a:gamma/>
                  <a:shade val="46275"/>
                  <a:invGamma/>
                </a:srgbClr>
              </a:gs>
              <a:gs pos="50000">
                <a:srgbClr val="009900"/>
              </a:gs>
              <a:gs pos="100000">
                <a:srgbClr val="009900">
                  <a:gamma/>
                  <a:shade val="46275"/>
                  <a:invGamma/>
                </a:srgbClr>
              </a:gs>
            </a:gsLst>
            <a:lin ang="2700000" scaled="1"/>
          </a:gradFill>
          <a:ln w="12700">
            <a:noFill/>
            <a:round/>
            <a:headEnd type="none" w="sm" len="sm"/>
            <a:tailEnd type="none" w="sm" len="sm"/>
          </a:ln>
          <a:effectLst>
            <a:outerShdw dist="74053" dir="3542175" algn="ctr" rotWithShape="0">
              <a:schemeClr val="bg2"/>
            </a:outerShdw>
          </a:effectLst>
        </p:spPr>
        <p:txBody>
          <a:bodyPr wrap="none" anchor="ctr"/>
          <a:lstStyle/>
          <a:p>
            <a:pPr algn="ctr">
              <a:defRPr/>
            </a:pPr>
            <a:r>
              <a:rPr lang="en-US" b="1">
                <a:effectLst>
                  <a:outerShdw blurRad="38100" dist="38100" dir="2700000" algn="tl">
                    <a:srgbClr val="000000"/>
                  </a:outerShdw>
                </a:effectLst>
                <a:latin typeface="Arial" charset="0"/>
                <a:sym typeface="Symbol" pitchFamily="18" charset="2"/>
              </a:rPr>
              <a:t></a:t>
            </a:r>
            <a:r>
              <a:rPr lang="en-US" sz="2000" b="1">
                <a:latin typeface="Arial" charset="0"/>
              </a:rPr>
              <a:t> Beta-cell</a:t>
            </a:r>
          </a:p>
          <a:p>
            <a:pPr algn="ctr">
              <a:defRPr/>
            </a:pPr>
            <a:r>
              <a:rPr lang="en-US" sz="2000" b="1">
                <a:latin typeface="Arial" charset="0"/>
              </a:rPr>
              <a:t>response</a:t>
            </a:r>
          </a:p>
        </p:txBody>
      </p:sp>
      <p:sp>
        <p:nvSpPr>
          <p:cNvPr id="1507348" name="Line 20"/>
          <p:cNvSpPr>
            <a:spLocks noChangeShapeType="1"/>
          </p:cNvSpPr>
          <p:nvPr/>
        </p:nvSpPr>
        <p:spPr bwMode="auto">
          <a:xfrm flipH="1">
            <a:off x="4178300" y="4192588"/>
            <a:ext cx="1997075" cy="0"/>
          </a:xfrm>
          <a:prstGeom prst="line">
            <a:avLst/>
          </a:prstGeom>
          <a:noFill/>
          <a:ln w="28575">
            <a:solidFill>
              <a:schemeClr val="tx1"/>
            </a:solidFill>
            <a:prstDash val="dash"/>
            <a:round/>
            <a:headEnd/>
            <a:tailEnd type="oval" w="sm" len="sm"/>
          </a:ln>
          <a:effectLst>
            <a:outerShdw dist="35921" dir="2700000" algn="ctr" rotWithShape="0">
              <a:schemeClr val="bg2"/>
            </a:outerShdw>
          </a:effectLst>
        </p:spPr>
        <p:txBody>
          <a:bodyPr/>
          <a:lstStyle/>
          <a:p>
            <a:pPr>
              <a:defRPr/>
            </a:pPr>
            <a:endParaRPr lang="en-US">
              <a:latin typeface="Arial" charset="0"/>
            </a:endParaRPr>
          </a:p>
        </p:txBody>
      </p:sp>
      <p:sp>
        <p:nvSpPr>
          <p:cNvPr id="1507349" name="Line 21"/>
          <p:cNvSpPr>
            <a:spLocks noChangeShapeType="1"/>
          </p:cNvSpPr>
          <p:nvPr/>
        </p:nvSpPr>
        <p:spPr bwMode="auto">
          <a:xfrm rot="-10824380" flipH="1" flipV="1">
            <a:off x="2838318" y="2498389"/>
            <a:ext cx="1244867" cy="3100607"/>
          </a:xfrm>
          <a:prstGeom prst="line">
            <a:avLst/>
          </a:prstGeom>
          <a:noFill/>
          <a:ln w="38100">
            <a:solidFill>
              <a:schemeClr val="tx1"/>
            </a:solidFill>
            <a:round/>
            <a:headEnd/>
            <a:tailEnd type="oval" w="sm" len="sm"/>
          </a:ln>
          <a:effectLst>
            <a:outerShdw dist="35921" dir="2700000" algn="ctr" rotWithShape="0">
              <a:schemeClr val="bg2"/>
            </a:outerShdw>
          </a:effectLst>
        </p:spPr>
        <p:txBody>
          <a:bodyPr/>
          <a:lstStyle/>
          <a:p>
            <a:pPr>
              <a:defRPr/>
            </a:pPr>
            <a:endParaRPr lang="en-US">
              <a:latin typeface="Arial" charset="0"/>
            </a:endParaRPr>
          </a:p>
        </p:txBody>
      </p:sp>
      <p:sp>
        <p:nvSpPr>
          <p:cNvPr id="1507350" name="Text Box 22"/>
          <p:cNvSpPr txBox="1">
            <a:spLocks noChangeArrowheads="1"/>
          </p:cNvSpPr>
          <p:nvPr/>
        </p:nvSpPr>
        <p:spPr bwMode="blackWhite">
          <a:xfrm>
            <a:off x="4953000" y="5895975"/>
            <a:ext cx="2819400" cy="708025"/>
          </a:xfrm>
          <a:prstGeom prst="rect">
            <a:avLst/>
          </a:prstGeom>
          <a:solidFill>
            <a:schemeClr val="bg2"/>
          </a:solidFill>
          <a:ln w="9525">
            <a:solidFill>
              <a:schemeClr val="bg2"/>
            </a:solidFill>
            <a:miter lim="800000"/>
            <a:headEnd/>
            <a:tailEnd/>
          </a:ln>
        </p:spPr>
        <p:txBody>
          <a:bodyPr>
            <a:spAutoFit/>
          </a:bodyPr>
          <a:lstStyle>
            <a:lvl1pPr marL="109538" indent="-109538">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a:r>
              <a:rPr lang="en-US" altLang="en-US" sz="2000" b="1" dirty="0">
                <a:cs typeface="Arial" pitchFamily="34" charset="0"/>
              </a:rPr>
              <a:t>GLP-1 degraded by </a:t>
            </a:r>
          </a:p>
          <a:p>
            <a:pPr algn="ctr"/>
            <a:r>
              <a:rPr lang="en-US" altLang="en-US" sz="2000" b="1" dirty="0">
                <a:cs typeface="Arial" pitchFamily="34" charset="0"/>
              </a:rPr>
              <a:t>DPP-4 w/in minutes</a:t>
            </a:r>
          </a:p>
        </p:txBody>
      </p:sp>
      <p:sp>
        <p:nvSpPr>
          <p:cNvPr id="3" name="Text Box 15">
            <a:extLst>
              <a:ext uri="{FF2B5EF4-FFF2-40B4-BE49-F238E27FC236}">
                <a16:creationId xmlns:a16="http://schemas.microsoft.com/office/drawing/2014/main" id="{983DB5D0-02B8-A6A3-842F-E5ADAF9F23A2}"/>
              </a:ext>
            </a:extLst>
          </p:cNvPr>
          <p:cNvSpPr txBox="1">
            <a:spLocks noChangeArrowheads="1"/>
          </p:cNvSpPr>
          <p:nvPr/>
        </p:nvSpPr>
        <p:spPr bwMode="blackWhite">
          <a:xfrm>
            <a:off x="5250846" y="1017606"/>
            <a:ext cx="3616325" cy="982833"/>
          </a:xfrm>
          <a:prstGeom prst="rect">
            <a:avLst/>
          </a:prstGeom>
          <a:solidFill>
            <a:schemeClr val="bg2"/>
          </a:solidFill>
          <a:ln w="9525">
            <a:solidFill>
              <a:schemeClr val="bg2"/>
            </a:solidFill>
            <a:miter lim="800000"/>
            <a:headEnd/>
            <a:tailEnd/>
          </a:ln>
        </p:spPr>
        <p:txBody>
          <a:bodyPr wrap="square">
            <a:spAutoFit/>
          </a:bodyPr>
          <a:lstStyle>
            <a:lvl1pPr marL="109538" indent="-109538">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a:lnSpc>
                <a:spcPct val="110000"/>
              </a:lnSpc>
            </a:pPr>
            <a:r>
              <a:rPr lang="en-US" altLang="en-US" b="1" dirty="0">
                <a:cs typeface="Arial" pitchFamily="34" charset="0"/>
              </a:rPr>
              <a:t>GIP secreted  by K-cells upon ingestion of food in the proximal small intestine</a:t>
            </a:r>
          </a:p>
        </p:txBody>
      </p:sp>
      <p:sp>
        <p:nvSpPr>
          <p:cNvPr id="6" name="Line 21">
            <a:extLst>
              <a:ext uri="{FF2B5EF4-FFF2-40B4-BE49-F238E27FC236}">
                <a16:creationId xmlns:a16="http://schemas.microsoft.com/office/drawing/2014/main" id="{762E9566-90D5-96AB-2C61-B18A340D39AF}"/>
              </a:ext>
            </a:extLst>
          </p:cNvPr>
          <p:cNvSpPr>
            <a:spLocks noChangeShapeType="1"/>
          </p:cNvSpPr>
          <p:nvPr/>
        </p:nvSpPr>
        <p:spPr bwMode="auto">
          <a:xfrm rot="-10824380" flipV="1">
            <a:off x="4626908" y="2072779"/>
            <a:ext cx="707221" cy="2890864"/>
          </a:xfrm>
          <a:prstGeom prst="line">
            <a:avLst/>
          </a:prstGeom>
          <a:noFill/>
          <a:ln w="38100">
            <a:solidFill>
              <a:schemeClr val="tx1"/>
            </a:solidFill>
            <a:round/>
            <a:headEnd/>
            <a:tailEnd type="oval" w="sm" len="sm"/>
          </a:ln>
          <a:effectLst>
            <a:outerShdw dist="35921" dir="2700000" algn="ctr" rotWithShape="0">
              <a:schemeClr val="bg2"/>
            </a:outerShdw>
          </a:effectLst>
        </p:spPr>
        <p:txBody>
          <a:bodyPr/>
          <a:lstStyle/>
          <a:p>
            <a:pPr>
              <a:defRPr/>
            </a:pPr>
            <a:endParaRPr lang="en-US">
              <a:latin typeface="Arial" charset="0"/>
            </a:endParaRPr>
          </a:p>
        </p:txBody>
      </p:sp>
    </p:spTree>
    <p:custDataLst>
      <p:tags r:id="rId1"/>
    </p:custDataLst>
    <p:extLst>
      <p:ext uri="{BB962C8B-B14F-4D97-AF65-F5344CB8AC3E}">
        <p14:creationId xmlns:p14="http://schemas.microsoft.com/office/powerpoint/2010/main" val="4236527530"/>
      </p:ext>
    </p:extLst>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afterEffect">
                                  <p:stCondLst>
                                    <p:cond delay="0"/>
                                  </p:stCondLst>
                                  <p:childTnLst>
                                    <p:set>
                                      <p:cBhvr>
                                        <p:cTn id="6" dur="1" fill="hold">
                                          <p:stCondLst>
                                            <p:cond delay="0"/>
                                          </p:stCondLst>
                                        </p:cTn>
                                        <p:tgtEl>
                                          <p:spTgt spid="1507343"/>
                                        </p:tgtEl>
                                        <p:attrNameLst>
                                          <p:attrName>style.visibility</p:attrName>
                                        </p:attrNameLst>
                                      </p:cBhvr>
                                      <p:to>
                                        <p:strVal val="visible"/>
                                      </p:to>
                                    </p:set>
                                    <p:animEffect transition="in" filter="dissolve">
                                      <p:cBhvr>
                                        <p:cTn id="7" dur="500"/>
                                        <p:tgtEl>
                                          <p:spTgt spid="1507343"/>
                                        </p:tgtEl>
                                      </p:cBhvr>
                                    </p:animEffect>
                                  </p:childTnLst>
                                </p:cTn>
                              </p:par>
                            </p:childTnLst>
                          </p:cTn>
                        </p:par>
                        <p:par>
                          <p:cTn id="8" fill="hold" nodeType="afterGroup">
                            <p:stCondLst>
                              <p:cond delay="500"/>
                            </p:stCondLst>
                            <p:childTnLst>
                              <p:par>
                                <p:cTn id="9" presetID="22" presetClass="entr" presetSubtype="1" fill="hold" nodeType="afterEffect">
                                  <p:stCondLst>
                                    <p:cond delay="0"/>
                                  </p:stCondLst>
                                  <p:childTnLst>
                                    <p:set>
                                      <p:cBhvr>
                                        <p:cTn id="10" dur="1" fill="hold">
                                          <p:stCondLst>
                                            <p:cond delay="0"/>
                                          </p:stCondLst>
                                        </p:cTn>
                                        <p:tgtEl>
                                          <p:spTgt spid="1507349"/>
                                        </p:tgtEl>
                                        <p:attrNameLst>
                                          <p:attrName>style.visibility</p:attrName>
                                        </p:attrNameLst>
                                      </p:cBhvr>
                                      <p:to>
                                        <p:strVal val="visible"/>
                                      </p:to>
                                    </p:set>
                                    <p:animEffect transition="in" filter="wipe(up)">
                                      <p:cBhvr>
                                        <p:cTn id="11" dur="500"/>
                                        <p:tgtEl>
                                          <p:spTgt spid="1507349"/>
                                        </p:tgtEl>
                                      </p:cBhvr>
                                    </p:animEffect>
                                  </p:childTnLst>
                                  <p:subTnLst>
                                    <p:set>
                                      <p:cBhvr override="childStyle">
                                        <p:cTn dur="1" fill="hold" display="0" masterRel="nextClick" afterEffect="1"/>
                                        <p:tgtEl>
                                          <p:spTgt spid="1507349"/>
                                        </p:tgtEl>
                                        <p:attrNameLst>
                                          <p:attrName>style.visibility</p:attrName>
                                        </p:attrNameLst>
                                      </p:cBhvr>
                                      <p:to>
                                        <p:strVal val="hidden"/>
                                      </p:to>
                                    </p:set>
                                  </p:subTnLst>
                                </p:cTn>
                              </p:par>
                            </p:childTnLst>
                          </p:cTn>
                        </p:par>
                      </p:childTnLst>
                    </p:cTn>
                  </p:par>
                  <p:par>
                    <p:cTn id="12" fill="hold" nodeType="clickPar">
                      <p:stCondLst>
                        <p:cond delay="indefinite"/>
                      </p:stCondLst>
                      <p:childTnLst>
                        <p:par>
                          <p:cTn id="13" fill="hold" nodeType="withGroup">
                            <p:stCondLst>
                              <p:cond delay="0"/>
                            </p:stCondLst>
                            <p:childTnLst>
                              <p:par>
                                <p:cTn id="14" presetID="22" presetClass="entr" presetSubtype="8" fill="hold" grpId="0" nodeType="clickEffect">
                                  <p:stCondLst>
                                    <p:cond delay="0"/>
                                  </p:stCondLst>
                                  <p:childTnLst>
                                    <p:set>
                                      <p:cBhvr>
                                        <p:cTn id="15" dur="1" fill="hold">
                                          <p:stCondLst>
                                            <p:cond delay="0"/>
                                          </p:stCondLst>
                                        </p:cTn>
                                        <p:tgtEl>
                                          <p:spTgt spid="1507337"/>
                                        </p:tgtEl>
                                        <p:attrNameLst>
                                          <p:attrName>style.visibility</p:attrName>
                                        </p:attrNameLst>
                                      </p:cBhvr>
                                      <p:to>
                                        <p:strVal val="visible"/>
                                      </p:to>
                                    </p:set>
                                    <p:animEffect transition="in" filter="wipe(left)">
                                      <p:cBhvr>
                                        <p:cTn id="16" dur="500"/>
                                        <p:tgtEl>
                                          <p:spTgt spid="1507337"/>
                                        </p:tgtEl>
                                      </p:cBhvr>
                                    </p:animEffect>
                                  </p:childTnLst>
                                </p:cTn>
                              </p:par>
                            </p:childTnLst>
                          </p:cTn>
                        </p:par>
                        <p:par>
                          <p:cTn id="17" fill="hold" nodeType="afterGroup">
                            <p:stCondLst>
                              <p:cond delay="500"/>
                            </p:stCondLst>
                            <p:childTnLst>
                              <p:par>
                                <p:cTn id="18" presetID="22" presetClass="entr" presetSubtype="8" fill="hold" nodeType="afterEffect">
                                  <p:stCondLst>
                                    <p:cond delay="0"/>
                                  </p:stCondLst>
                                  <p:childTnLst>
                                    <p:set>
                                      <p:cBhvr>
                                        <p:cTn id="19" dur="1" fill="hold">
                                          <p:stCondLst>
                                            <p:cond delay="0"/>
                                          </p:stCondLst>
                                        </p:cTn>
                                        <p:tgtEl>
                                          <p:spTgt spid="1507338"/>
                                        </p:tgtEl>
                                        <p:attrNameLst>
                                          <p:attrName>style.visibility</p:attrName>
                                        </p:attrNameLst>
                                      </p:cBhvr>
                                      <p:to>
                                        <p:strVal val="visible"/>
                                      </p:to>
                                    </p:set>
                                    <p:animEffect transition="in" filter="wipe(left)">
                                      <p:cBhvr>
                                        <p:cTn id="20" dur="500"/>
                                        <p:tgtEl>
                                          <p:spTgt spid="1507338"/>
                                        </p:tgtEl>
                                      </p:cBhvr>
                                    </p:animEffect>
                                  </p:childTnLst>
                                </p:cTn>
                              </p:par>
                            </p:childTnLst>
                          </p:cTn>
                        </p:par>
                        <p:par>
                          <p:cTn id="21" fill="hold" nodeType="afterGroup">
                            <p:stCondLst>
                              <p:cond delay="1000"/>
                            </p:stCondLst>
                            <p:childTnLst>
                              <p:par>
                                <p:cTn id="22" presetID="4" presetClass="entr" presetSubtype="32" fill="hold" grpId="0" nodeType="afterEffect">
                                  <p:stCondLst>
                                    <p:cond delay="1000"/>
                                  </p:stCondLst>
                                  <p:childTnLst>
                                    <p:set>
                                      <p:cBhvr>
                                        <p:cTn id="23" dur="1" fill="hold">
                                          <p:stCondLst>
                                            <p:cond delay="0"/>
                                          </p:stCondLst>
                                        </p:cTn>
                                        <p:tgtEl>
                                          <p:spTgt spid="1507347"/>
                                        </p:tgtEl>
                                        <p:attrNameLst>
                                          <p:attrName>style.visibility</p:attrName>
                                        </p:attrNameLst>
                                      </p:cBhvr>
                                      <p:to>
                                        <p:strVal val="visible"/>
                                      </p:to>
                                    </p:set>
                                    <p:animEffect transition="in" filter="box(out)">
                                      <p:cBhvr>
                                        <p:cTn id="24" dur="500"/>
                                        <p:tgtEl>
                                          <p:spTgt spid="1507347"/>
                                        </p:tgtEl>
                                      </p:cBhvr>
                                    </p:animEffect>
                                  </p:childTnLst>
                                </p:cTn>
                              </p:par>
                            </p:childTnLst>
                          </p:cTn>
                        </p:par>
                      </p:childTnLst>
                    </p:cTn>
                  </p:par>
                  <p:par>
                    <p:cTn id="25" fill="hold" nodeType="clickPar">
                      <p:stCondLst>
                        <p:cond delay="indefinite"/>
                      </p:stCondLst>
                      <p:childTnLst>
                        <p:par>
                          <p:cTn id="26" fill="hold" nodeType="withGroup">
                            <p:stCondLst>
                              <p:cond delay="0"/>
                            </p:stCondLst>
                            <p:childTnLst>
                              <p:par>
                                <p:cTn id="27" presetID="4" presetClass="entr" presetSubtype="32" fill="hold" grpId="0" nodeType="clickEffect">
                                  <p:stCondLst>
                                    <p:cond delay="0"/>
                                  </p:stCondLst>
                                  <p:childTnLst>
                                    <p:set>
                                      <p:cBhvr>
                                        <p:cTn id="28" dur="1" fill="hold">
                                          <p:stCondLst>
                                            <p:cond delay="0"/>
                                          </p:stCondLst>
                                        </p:cTn>
                                        <p:tgtEl>
                                          <p:spTgt spid="1507346"/>
                                        </p:tgtEl>
                                        <p:attrNameLst>
                                          <p:attrName>style.visibility</p:attrName>
                                        </p:attrNameLst>
                                      </p:cBhvr>
                                      <p:to>
                                        <p:strVal val="visible"/>
                                      </p:to>
                                    </p:set>
                                    <p:animEffect transition="in" filter="box(out)">
                                      <p:cBhvr>
                                        <p:cTn id="29" dur="500"/>
                                        <p:tgtEl>
                                          <p:spTgt spid="1507346"/>
                                        </p:tgtEl>
                                      </p:cBhvr>
                                    </p:animEffect>
                                  </p:childTnLst>
                                </p:cTn>
                              </p:par>
                            </p:childTnLst>
                          </p:cTn>
                        </p:par>
                      </p:childTnLst>
                    </p:cTn>
                  </p:par>
                  <p:par>
                    <p:cTn id="30" fill="hold" nodeType="clickPar">
                      <p:stCondLst>
                        <p:cond delay="indefinite"/>
                      </p:stCondLst>
                      <p:childTnLst>
                        <p:par>
                          <p:cTn id="31" fill="hold" nodeType="withGroup">
                            <p:stCondLst>
                              <p:cond delay="0"/>
                            </p:stCondLst>
                            <p:childTnLst>
                              <p:par>
                                <p:cTn id="32" presetID="22" presetClass="entr" presetSubtype="2" fill="hold" grpId="0" nodeType="clickEffect">
                                  <p:stCondLst>
                                    <p:cond delay="0"/>
                                  </p:stCondLst>
                                  <p:childTnLst>
                                    <p:set>
                                      <p:cBhvr>
                                        <p:cTn id="33" dur="1" fill="hold">
                                          <p:stCondLst>
                                            <p:cond delay="0"/>
                                          </p:stCondLst>
                                        </p:cTn>
                                        <p:tgtEl>
                                          <p:spTgt spid="1507339"/>
                                        </p:tgtEl>
                                        <p:attrNameLst>
                                          <p:attrName>style.visibility</p:attrName>
                                        </p:attrNameLst>
                                      </p:cBhvr>
                                      <p:to>
                                        <p:strVal val="visible"/>
                                      </p:to>
                                    </p:set>
                                    <p:animEffect transition="in" filter="wipe(right)">
                                      <p:cBhvr>
                                        <p:cTn id="34" dur="500"/>
                                        <p:tgtEl>
                                          <p:spTgt spid="1507339"/>
                                        </p:tgtEl>
                                      </p:cBhvr>
                                    </p:animEffect>
                                  </p:childTnLst>
                                </p:cTn>
                              </p:par>
                            </p:childTnLst>
                          </p:cTn>
                        </p:par>
                        <p:par>
                          <p:cTn id="35" fill="hold" nodeType="afterGroup">
                            <p:stCondLst>
                              <p:cond delay="500"/>
                            </p:stCondLst>
                            <p:childTnLst>
                              <p:par>
                                <p:cTn id="36" presetID="22" presetClass="entr" presetSubtype="2" fill="hold" nodeType="afterEffect">
                                  <p:stCondLst>
                                    <p:cond delay="0"/>
                                  </p:stCondLst>
                                  <p:childTnLst>
                                    <p:set>
                                      <p:cBhvr>
                                        <p:cTn id="37" dur="1" fill="hold">
                                          <p:stCondLst>
                                            <p:cond delay="0"/>
                                          </p:stCondLst>
                                        </p:cTn>
                                        <p:tgtEl>
                                          <p:spTgt spid="2"/>
                                        </p:tgtEl>
                                        <p:attrNameLst>
                                          <p:attrName>style.visibility</p:attrName>
                                        </p:attrNameLst>
                                      </p:cBhvr>
                                      <p:to>
                                        <p:strVal val="visible"/>
                                      </p:to>
                                    </p:set>
                                    <p:animEffect transition="in" filter="wipe(right)">
                                      <p:cBhvr>
                                        <p:cTn id="38" dur="500"/>
                                        <p:tgtEl>
                                          <p:spTgt spid="2"/>
                                        </p:tgtEl>
                                      </p:cBhvr>
                                    </p:animEffect>
                                  </p:childTnLst>
                                </p:cTn>
                              </p:par>
                            </p:childTnLst>
                          </p:cTn>
                        </p:par>
                      </p:childTnLst>
                    </p:cTn>
                  </p:par>
                  <p:par>
                    <p:cTn id="39" fill="hold" nodeType="clickPar">
                      <p:stCondLst>
                        <p:cond delay="indefinite"/>
                      </p:stCondLst>
                      <p:childTnLst>
                        <p:par>
                          <p:cTn id="40" fill="hold" nodeType="withGroup">
                            <p:stCondLst>
                              <p:cond delay="0"/>
                            </p:stCondLst>
                            <p:childTnLst>
                              <p:par>
                                <p:cTn id="41" presetID="22" presetClass="entr" presetSubtype="2" fill="hold" nodeType="clickEffect">
                                  <p:stCondLst>
                                    <p:cond delay="0"/>
                                  </p:stCondLst>
                                  <p:childTnLst>
                                    <p:set>
                                      <p:cBhvr>
                                        <p:cTn id="42" dur="1" fill="hold">
                                          <p:stCondLst>
                                            <p:cond delay="0"/>
                                          </p:stCondLst>
                                        </p:cTn>
                                        <p:tgtEl>
                                          <p:spTgt spid="1507345"/>
                                        </p:tgtEl>
                                        <p:attrNameLst>
                                          <p:attrName>style.visibility</p:attrName>
                                        </p:attrNameLst>
                                      </p:cBhvr>
                                      <p:to>
                                        <p:strVal val="visible"/>
                                      </p:to>
                                    </p:set>
                                    <p:animEffect transition="in" filter="wipe(right)">
                                      <p:cBhvr>
                                        <p:cTn id="43" dur="500"/>
                                        <p:tgtEl>
                                          <p:spTgt spid="1507345"/>
                                        </p:tgtEl>
                                      </p:cBhvr>
                                    </p:animEffect>
                                  </p:childTnLst>
                                </p:cTn>
                              </p:par>
                            </p:childTnLst>
                          </p:cTn>
                        </p:par>
                        <p:par>
                          <p:cTn id="44" fill="hold" nodeType="afterGroup">
                            <p:stCondLst>
                              <p:cond delay="500"/>
                            </p:stCondLst>
                            <p:childTnLst>
                              <p:par>
                                <p:cTn id="45" presetID="22" presetClass="entr" presetSubtype="2" fill="hold" grpId="0" nodeType="afterEffect">
                                  <p:stCondLst>
                                    <p:cond delay="0"/>
                                  </p:stCondLst>
                                  <p:childTnLst>
                                    <p:set>
                                      <p:cBhvr>
                                        <p:cTn id="46" dur="1" fill="hold">
                                          <p:stCondLst>
                                            <p:cond delay="0"/>
                                          </p:stCondLst>
                                        </p:cTn>
                                        <p:tgtEl>
                                          <p:spTgt spid="1507336"/>
                                        </p:tgtEl>
                                        <p:attrNameLst>
                                          <p:attrName>style.visibility</p:attrName>
                                        </p:attrNameLst>
                                      </p:cBhvr>
                                      <p:to>
                                        <p:strVal val="visible"/>
                                      </p:to>
                                    </p:set>
                                    <p:animEffect transition="in" filter="wipe(right)">
                                      <p:cBhvr>
                                        <p:cTn id="47" dur="500"/>
                                        <p:tgtEl>
                                          <p:spTgt spid="1507336"/>
                                        </p:tgtEl>
                                      </p:cBhvr>
                                    </p:animEffect>
                                  </p:childTnLst>
                                </p:cTn>
                              </p:par>
                            </p:childTnLst>
                          </p:cTn>
                        </p:par>
                        <p:par>
                          <p:cTn id="48" fill="hold" nodeType="afterGroup">
                            <p:stCondLst>
                              <p:cond delay="1000"/>
                            </p:stCondLst>
                            <p:childTnLst>
                              <p:par>
                                <p:cTn id="49" presetID="22" presetClass="entr" presetSubtype="2" fill="hold" nodeType="afterEffect">
                                  <p:stCondLst>
                                    <p:cond delay="0"/>
                                  </p:stCondLst>
                                  <p:childTnLst>
                                    <p:set>
                                      <p:cBhvr>
                                        <p:cTn id="50" dur="1" fill="hold">
                                          <p:stCondLst>
                                            <p:cond delay="0"/>
                                          </p:stCondLst>
                                        </p:cTn>
                                        <p:tgtEl>
                                          <p:spTgt spid="1507348"/>
                                        </p:tgtEl>
                                        <p:attrNameLst>
                                          <p:attrName>style.visibility</p:attrName>
                                        </p:attrNameLst>
                                      </p:cBhvr>
                                      <p:to>
                                        <p:strVal val="visible"/>
                                      </p:to>
                                    </p:set>
                                    <p:animEffect transition="in" filter="wipe(right)">
                                      <p:cBhvr>
                                        <p:cTn id="51" dur="500"/>
                                        <p:tgtEl>
                                          <p:spTgt spid="1507348"/>
                                        </p:tgtEl>
                                      </p:cBhvr>
                                    </p:animEffect>
                                  </p:childTnLst>
                                </p:cTn>
                              </p:par>
                            </p:childTnLst>
                          </p:cTn>
                        </p:par>
                      </p:childTnLst>
                    </p:cTn>
                  </p:par>
                  <p:par>
                    <p:cTn id="52" fill="hold" nodeType="clickPar">
                      <p:stCondLst>
                        <p:cond delay="indefinite"/>
                      </p:stCondLst>
                      <p:childTnLst>
                        <p:par>
                          <p:cTn id="53" fill="hold" nodeType="withGroup">
                            <p:stCondLst>
                              <p:cond delay="0"/>
                            </p:stCondLst>
                            <p:childTnLst>
                              <p:par>
                                <p:cTn id="54" presetID="22" presetClass="entr" presetSubtype="2" fill="hold" grpId="0" nodeType="clickEffect">
                                  <p:stCondLst>
                                    <p:cond delay="0"/>
                                  </p:stCondLst>
                                  <p:childTnLst>
                                    <p:set>
                                      <p:cBhvr>
                                        <p:cTn id="55" dur="1" fill="hold">
                                          <p:stCondLst>
                                            <p:cond delay="0"/>
                                          </p:stCondLst>
                                        </p:cTn>
                                        <p:tgtEl>
                                          <p:spTgt spid="1507333"/>
                                        </p:tgtEl>
                                        <p:attrNameLst>
                                          <p:attrName>style.visibility</p:attrName>
                                        </p:attrNameLst>
                                      </p:cBhvr>
                                      <p:to>
                                        <p:strVal val="visible"/>
                                      </p:to>
                                    </p:set>
                                    <p:animEffect transition="in" filter="wipe(right)">
                                      <p:cBhvr>
                                        <p:cTn id="56" dur="500"/>
                                        <p:tgtEl>
                                          <p:spTgt spid="1507333"/>
                                        </p:tgtEl>
                                      </p:cBhvr>
                                    </p:animEffect>
                                  </p:childTnLst>
                                </p:cTn>
                              </p:par>
                            </p:childTnLst>
                          </p:cTn>
                        </p:par>
                        <p:par>
                          <p:cTn id="57" fill="hold" nodeType="afterGroup">
                            <p:stCondLst>
                              <p:cond delay="500"/>
                            </p:stCondLst>
                            <p:childTnLst>
                              <p:par>
                                <p:cTn id="58" presetID="22" presetClass="entr" presetSubtype="2" fill="hold" nodeType="afterEffect">
                                  <p:stCondLst>
                                    <p:cond delay="0"/>
                                  </p:stCondLst>
                                  <p:childTnLst>
                                    <p:set>
                                      <p:cBhvr>
                                        <p:cTn id="59" dur="1" fill="hold">
                                          <p:stCondLst>
                                            <p:cond delay="0"/>
                                          </p:stCondLst>
                                        </p:cTn>
                                        <p:tgtEl>
                                          <p:spTgt spid="1507344"/>
                                        </p:tgtEl>
                                        <p:attrNameLst>
                                          <p:attrName>style.visibility</p:attrName>
                                        </p:attrNameLst>
                                      </p:cBhvr>
                                      <p:to>
                                        <p:strVal val="visible"/>
                                      </p:to>
                                    </p:set>
                                    <p:animEffect transition="in" filter="wipe(right)">
                                      <p:cBhvr>
                                        <p:cTn id="60" dur="500"/>
                                        <p:tgtEl>
                                          <p:spTgt spid="1507344"/>
                                        </p:tgtEl>
                                      </p:cBhvr>
                                    </p:animEffect>
                                  </p:childTnLst>
                                </p:cTn>
                              </p:par>
                            </p:childTnLst>
                          </p:cTn>
                        </p:par>
                      </p:childTnLst>
                    </p:cTn>
                  </p:par>
                  <p:par>
                    <p:cTn id="61" fill="hold" nodeType="clickPar">
                      <p:stCondLst>
                        <p:cond delay="indefinite"/>
                      </p:stCondLst>
                      <p:childTnLst>
                        <p:par>
                          <p:cTn id="62" fill="hold" nodeType="withGroup">
                            <p:stCondLst>
                              <p:cond delay="0"/>
                            </p:stCondLst>
                            <p:childTnLst>
                              <p:par>
                                <p:cTn id="63" presetID="22" presetClass="entr" presetSubtype="2" fill="hold" grpId="0" nodeType="clickEffect">
                                  <p:stCondLst>
                                    <p:cond delay="0"/>
                                  </p:stCondLst>
                                  <p:childTnLst>
                                    <p:set>
                                      <p:cBhvr>
                                        <p:cTn id="64" dur="1" fill="hold">
                                          <p:stCondLst>
                                            <p:cond delay="0"/>
                                          </p:stCondLst>
                                        </p:cTn>
                                        <p:tgtEl>
                                          <p:spTgt spid="1507334"/>
                                        </p:tgtEl>
                                        <p:attrNameLst>
                                          <p:attrName>style.visibility</p:attrName>
                                        </p:attrNameLst>
                                      </p:cBhvr>
                                      <p:to>
                                        <p:strVal val="visible"/>
                                      </p:to>
                                    </p:set>
                                    <p:animEffect transition="in" filter="wipe(right)">
                                      <p:cBhvr>
                                        <p:cTn id="65" dur="500"/>
                                        <p:tgtEl>
                                          <p:spTgt spid="1507334"/>
                                        </p:tgtEl>
                                      </p:cBhvr>
                                    </p:animEffect>
                                  </p:childTnLst>
                                </p:cTn>
                              </p:par>
                            </p:childTnLst>
                          </p:cTn>
                        </p:par>
                        <p:par>
                          <p:cTn id="66" fill="hold" nodeType="afterGroup">
                            <p:stCondLst>
                              <p:cond delay="500"/>
                            </p:stCondLst>
                            <p:childTnLst>
                              <p:par>
                                <p:cTn id="67" presetID="22" presetClass="entr" presetSubtype="2" fill="hold" nodeType="afterEffect">
                                  <p:stCondLst>
                                    <p:cond delay="0"/>
                                  </p:stCondLst>
                                  <p:childTnLst>
                                    <p:set>
                                      <p:cBhvr>
                                        <p:cTn id="68" dur="1" fill="hold">
                                          <p:stCondLst>
                                            <p:cond delay="0"/>
                                          </p:stCondLst>
                                        </p:cTn>
                                        <p:tgtEl>
                                          <p:spTgt spid="1507335"/>
                                        </p:tgtEl>
                                        <p:attrNameLst>
                                          <p:attrName>style.visibility</p:attrName>
                                        </p:attrNameLst>
                                      </p:cBhvr>
                                      <p:to>
                                        <p:strVal val="visible"/>
                                      </p:to>
                                    </p:set>
                                    <p:animEffect transition="in" filter="wipe(right)">
                                      <p:cBhvr>
                                        <p:cTn id="69" dur="500"/>
                                        <p:tgtEl>
                                          <p:spTgt spid="1507335"/>
                                        </p:tgtEl>
                                      </p:cBhvr>
                                    </p:animEffect>
                                  </p:childTnLst>
                                </p:cTn>
                              </p:par>
                            </p:childTnLst>
                          </p:cTn>
                        </p:par>
                        <p:par>
                          <p:cTn id="70" fill="hold" nodeType="afterGroup">
                            <p:stCondLst>
                              <p:cond delay="1000"/>
                            </p:stCondLst>
                            <p:childTnLst>
                              <p:par>
                                <p:cTn id="71" presetID="9" presetClass="entr" presetSubtype="0" fill="hold" grpId="0" nodeType="afterEffect">
                                  <p:stCondLst>
                                    <p:cond delay="0"/>
                                  </p:stCondLst>
                                  <p:childTnLst>
                                    <p:set>
                                      <p:cBhvr>
                                        <p:cTn id="72" dur="1" fill="hold">
                                          <p:stCondLst>
                                            <p:cond delay="0"/>
                                          </p:stCondLst>
                                        </p:cTn>
                                        <p:tgtEl>
                                          <p:spTgt spid="1507350"/>
                                        </p:tgtEl>
                                        <p:attrNameLst>
                                          <p:attrName>style.visibility</p:attrName>
                                        </p:attrNameLst>
                                      </p:cBhvr>
                                      <p:to>
                                        <p:strVal val="visible"/>
                                      </p:to>
                                    </p:set>
                                    <p:animEffect transition="in" filter="dissolve">
                                      <p:cBhvr>
                                        <p:cTn id="73" dur="500"/>
                                        <p:tgtEl>
                                          <p:spTgt spid="1507350"/>
                                        </p:tgtEl>
                                      </p:cBhvr>
                                    </p:animEffect>
                                  </p:childTnLst>
                                </p:cTn>
                              </p:par>
                            </p:childTnLst>
                          </p:cTn>
                        </p:par>
                        <p:par>
                          <p:cTn id="74" fill="hold">
                            <p:stCondLst>
                              <p:cond delay="1500"/>
                            </p:stCondLst>
                            <p:childTnLst>
                              <p:par>
                                <p:cTn id="75" presetID="9" presetClass="entr" presetSubtype="0" fill="hold" grpId="0" nodeType="afterEffect">
                                  <p:stCondLst>
                                    <p:cond delay="0"/>
                                  </p:stCondLst>
                                  <p:childTnLst>
                                    <p:set>
                                      <p:cBhvr>
                                        <p:cTn id="76" dur="1" fill="hold">
                                          <p:stCondLst>
                                            <p:cond delay="0"/>
                                          </p:stCondLst>
                                        </p:cTn>
                                        <p:tgtEl>
                                          <p:spTgt spid="3"/>
                                        </p:tgtEl>
                                        <p:attrNameLst>
                                          <p:attrName>style.visibility</p:attrName>
                                        </p:attrNameLst>
                                      </p:cBhvr>
                                      <p:to>
                                        <p:strVal val="visible"/>
                                      </p:to>
                                    </p:set>
                                    <p:animEffect transition="in" filter="dissolve">
                                      <p:cBhvr>
                                        <p:cTn id="77" dur="500"/>
                                        <p:tgtEl>
                                          <p:spTgt spid="3"/>
                                        </p:tgtEl>
                                      </p:cBhvr>
                                    </p:animEffect>
                                  </p:childTnLst>
                                </p:cTn>
                              </p:par>
                            </p:childTnLst>
                          </p:cTn>
                        </p:par>
                        <p:par>
                          <p:cTn id="78" fill="hold">
                            <p:stCondLst>
                              <p:cond delay="2000"/>
                            </p:stCondLst>
                            <p:childTnLst>
                              <p:par>
                                <p:cTn id="79" presetID="22" presetClass="entr" presetSubtype="1" fill="hold" nodeType="afterEffect">
                                  <p:stCondLst>
                                    <p:cond delay="0"/>
                                  </p:stCondLst>
                                  <p:childTnLst>
                                    <p:set>
                                      <p:cBhvr>
                                        <p:cTn id="80" dur="1" fill="hold">
                                          <p:stCondLst>
                                            <p:cond delay="0"/>
                                          </p:stCondLst>
                                        </p:cTn>
                                        <p:tgtEl>
                                          <p:spTgt spid="6"/>
                                        </p:tgtEl>
                                        <p:attrNameLst>
                                          <p:attrName>style.visibility</p:attrName>
                                        </p:attrNameLst>
                                      </p:cBhvr>
                                      <p:to>
                                        <p:strVal val="visible"/>
                                      </p:to>
                                    </p:set>
                                    <p:animEffect transition="in" filter="wipe(up)">
                                      <p:cBhvr>
                                        <p:cTn id="81" dur="500"/>
                                        <p:tgtEl>
                                          <p:spTgt spid="6"/>
                                        </p:tgtEl>
                                      </p:cBhvr>
                                    </p:animEffect>
                                  </p:childTnLst>
                                  <p:subTnLst>
                                    <p:set>
                                      <p:cBhvr override="childStyle">
                                        <p:cTn dur="1" fill="hold" display="0" masterRel="nextClick" afterEffect="1"/>
                                        <p:tgtEl>
                                          <p:spTgt spid="6"/>
                                        </p:tgtEl>
                                        <p:attrNameLst>
                                          <p:attrName>style.visibility</p:attrName>
                                        </p:attrNameLst>
                                      </p:cBhvr>
                                      <p:to>
                                        <p:strVal val="hidden"/>
                                      </p:to>
                                    </p:set>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07333" grpId="0" autoUpdateAnimBg="0"/>
      <p:bldP spid="1507334" grpId="0" autoUpdateAnimBg="0"/>
      <p:bldP spid="1507336" grpId="0" autoUpdateAnimBg="0"/>
      <p:bldP spid="1507337" grpId="0" autoUpdateAnimBg="0"/>
      <p:bldP spid="1507339" grpId="0" autoUpdateAnimBg="0"/>
      <p:bldP spid="1507343" grpId="0" animBg="1" autoUpdateAnimBg="0"/>
      <p:bldP spid="1507346" grpId="0" animBg="1" autoUpdateAnimBg="0"/>
      <p:bldP spid="1507347" grpId="0" animBg="1" autoUpdateAnimBg="0"/>
      <p:bldP spid="1507350" grpId="0" animBg="1" autoUpdateAnimBg="0"/>
      <p:bldP spid="3" grpId="0" animBg="1" autoUpdateAnimBg="0"/>
    </p:bldLst>
  </p:timing>
  <p:extLst>
    <p:ext uri="{6950BFC3-D8DA-4A85-94F7-54DA5524770B}">
      <p188:commentRel xmlns:p188="http://schemas.microsoft.com/office/powerpoint/2018/8/main" r:id="rId4"/>
    </p:ext>
  </p:extLst>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B4FAC0-2E97-6C31-B845-D75A65F4815F}"/>
              </a:ext>
            </a:extLst>
          </p:cNvPr>
          <p:cNvSpPr>
            <a:spLocks noGrp="1"/>
          </p:cNvSpPr>
          <p:nvPr>
            <p:ph type="title"/>
          </p:nvPr>
        </p:nvSpPr>
        <p:spPr/>
        <p:txBody>
          <a:bodyPr/>
          <a:lstStyle/>
          <a:p>
            <a:r>
              <a:rPr lang="en-US" dirty="0"/>
              <a:t>GLP-1 and GIP</a:t>
            </a:r>
          </a:p>
        </p:txBody>
      </p:sp>
      <p:sp>
        <p:nvSpPr>
          <p:cNvPr id="3" name="Content Placeholder 2">
            <a:extLst>
              <a:ext uri="{FF2B5EF4-FFF2-40B4-BE49-F238E27FC236}">
                <a16:creationId xmlns:a16="http://schemas.microsoft.com/office/drawing/2014/main" id="{5B0A3448-77F2-5473-B739-EF51C9BA8981}"/>
              </a:ext>
            </a:extLst>
          </p:cNvPr>
          <p:cNvSpPr>
            <a:spLocks noGrp="1"/>
          </p:cNvSpPr>
          <p:nvPr>
            <p:ph sz="quarter" idx="1"/>
          </p:nvPr>
        </p:nvSpPr>
        <p:spPr/>
        <p:txBody>
          <a:bodyPr/>
          <a:lstStyle/>
          <a:p>
            <a:endParaRPr lang="en-US" dirty="0"/>
          </a:p>
        </p:txBody>
      </p:sp>
      <p:pic>
        <p:nvPicPr>
          <p:cNvPr id="5" name="Picture 4">
            <a:extLst>
              <a:ext uri="{FF2B5EF4-FFF2-40B4-BE49-F238E27FC236}">
                <a16:creationId xmlns:a16="http://schemas.microsoft.com/office/drawing/2014/main" id="{7BA7EAC3-67B2-966A-8AF2-D2F0A3BB5AA1}"/>
              </a:ext>
            </a:extLst>
          </p:cNvPr>
          <p:cNvPicPr>
            <a:picLocks noChangeAspect="1"/>
          </p:cNvPicPr>
          <p:nvPr/>
        </p:nvPicPr>
        <p:blipFill>
          <a:blip r:embed="rId2"/>
          <a:stretch>
            <a:fillRect/>
          </a:stretch>
        </p:blipFill>
        <p:spPr>
          <a:xfrm>
            <a:off x="990600" y="1219200"/>
            <a:ext cx="6601374" cy="5378602"/>
          </a:xfrm>
          <a:prstGeom prst="rect">
            <a:avLst/>
          </a:prstGeom>
        </p:spPr>
      </p:pic>
      <p:sp>
        <p:nvSpPr>
          <p:cNvPr id="6" name="TextBox 5">
            <a:extLst>
              <a:ext uri="{FF2B5EF4-FFF2-40B4-BE49-F238E27FC236}">
                <a16:creationId xmlns:a16="http://schemas.microsoft.com/office/drawing/2014/main" id="{6DA0F07F-3941-FEB7-E7FB-1051B5A89BB4}"/>
              </a:ext>
            </a:extLst>
          </p:cNvPr>
          <p:cNvSpPr txBox="1"/>
          <p:nvPr/>
        </p:nvSpPr>
        <p:spPr>
          <a:xfrm>
            <a:off x="152400" y="6567100"/>
            <a:ext cx="7010400" cy="276999"/>
          </a:xfrm>
          <a:prstGeom prst="rect">
            <a:avLst/>
          </a:prstGeom>
          <a:noFill/>
        </p:spPr>
        <p:txBody>
          <a:bodyPr wrap="square" rtlCol="0">
            <a:spAutoFit/>
          </a:bodyPr>
          <a:lstStyle/>
          <a:p>
            <a:r>
              <a:rPr lang="en-US" sz="1200" dirty="0"/>
              <a:t>Rosen CJ, </a:t>
            </a:r>
            <a:r>
              <a:rPr lang="en-US" sz="1200" dirty="0" err="1"/>
              <a:t>Ingelfinger</a:t>
            </a:r>
            <a:r>
              <a:rPr lang="en-US" sz="1200" dirty="0"/>
              <a:t> JR. GLP-1 Receptor Agonists. N Engl J Med. 2026 Apr 2;394(13):1313-1324. </a:t>
            </a:r>
          </a:p>
        </p:txBody>
      </p:sp>
    </p:spTree>
    <p:extLst>
      <p:ext uri="{BB962C8B-B14F-4D97-AF65-F5344CB8AC3E}">
        <p14:creationId xmlns:p14="http://schemas.microsoft.com/office/powerpoint/2010/main" val="22207279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9730636-51E5-4BD4-A551-2E049CBCC232}"/>
              </a:ext>
            </a:extLst>
          </p:cNvPr>
          <p:cNvSpPr>
            <a:spLocks noGrp="1"/>
          </p:cNvSpPr>
          <p:nvPr>
            <p:ph type="title"/>
          </p:nvPr>
        </p:nvSpPr>
        <p:spPr>
          <a:xfrm>
            <a:off x="457200" y="152400"/>
            <a:ext cx="8229600" cy="885682"/>
          </a:xfrm>
        </p:spPr>
        <p:txBody>
          <a:bodyPr>
            <a:normAutofit/>
          </a:bodyPr>
          <a:lstStyle/>
          <a:p>
            <a:r>
              <a:rPr lang="en-US" sz="4400" dirty="0"/>
              <a:t>PocketCard: GLP-1 &amp; GIP RA  </a:t>
            </a:r>
          </a:p>
        </p:txBody>
      </p:sp>
      <p:pic>
        <p:nvPicPr>
          <p:cNvPr id="7" name="Picture 6">
            <a:extLst>
              <a:ext uri="{FF2B5EF4-FFF2-40B4-BE49-F238E27FC236}">
                <a16:creationId xmlns:a16="http://schemas.microsoft.com/office/drawing/2014/main" id="{4CEEC050-8DC1-4E84-D850-20BD591FA2D5}"/>
              </a:ext>
            </a:extLst>
          </p:cNvPr>
          <p:cNvPicPr>
            <a:picLocks noChangeAspect="1"/>
          </p:cNvPicPr>
          <p:nvPr/>
        </p:nvPicPr>
        <p:blipFill>
          <a:blip r:embed="rId3"/>
          <a:stretch>
            <a:fillRect/>
          </a:stretch>
        </p:blipFill>
        <p:spPr>
          <a:xfrm>
            <a:off x="457200" y="1049431"/>
            <a:ext cx="8492748" cy="5695614"/>
          </a:xfrm>
          <a:prstGeom prst="rect">
            <a:avLst/>
          </a:prstGeom>
        </p:spPr>
      </p:pic>
      <p:sp>
        <p:nvSpPr>
          <p:cNvPr id="4" name="Arrow: Right 3">
            <a:extLst>
              <a:ext uri="{FF2B5EF4-FFF2-40B4-BE49-F238E27FC236}">
                <a16:creationId xmlns:a16="http://schemas.microsoft.com/office/drawing/2014/main" id="{A4434E48-200F-5F3F-FD5C-EED2A9E375D7}"/>
              </a:ext>
            </a:extLst>
          </p:cNvPr>
          <p:cNvSpPr/>
          <p:nvPr/>
        </p:nvSpPr>
        <p:spPr>
          <a:xfrm>
            <a:off x="23992" y="4988792"/>
            <a:ext cx="517857" cy="678888"/>
          </a:xfrm>
          <a:prstGeom prst="rightArrow">
            <a:avLst/>
          </a:prstGeom>
        </p:spPr>
        <p:style>
          <a:lnRef idx="2">
            <a:schemeClr val="accent4">
              <a:shade val="50000"/>
            </a:schemeClr>
          </a:lnRef>
          <a:fillRef idx="1">
            <a:schemeClr val="accent4"/>
          </a:fillRef>
          <a:effectRef idx="0">
            <a:schemeClr val="accent4"/>
          </a:effectRef>
          <a:fontRef idx="minor">
            <a:schemeClr val="lt1"/>
          </a:fontRef>
        </p:style>
        <p:txBody>
          <a:bodyPr anchor="ctr"/>
          <a:lstStyle/>
          <a:p>
            <a:pPr algn="ctr" defTabSz="823692" eaLnBrk="0" fontAlgn="base" hangingPunct="0">
              <a:spcBef>
                <a:spcPct val="0"/>
              </a:spcBef>
              <a:spcAft>
                <a:spcPct val="0"/>
              </a:spcAft>
              <a:defRPr/>
            </a:pPr>
            <a:endParaRPr lang="en-US" sz="1621">
              <a:solidFill>
                <a:prstClr val="white"/>
              </a:solidFill>
              <a:latin typeface="Gill Sans MT"/>
            </a:endParaRPr>
          </a:p>
        </p:txBody>
      </p:sp>
      <p:sp>
        <p:nvSpPr>
          <p:cNvPr id="2" name="Arrow: Right 1">
            <a:extLst>
              <a:ext uri="{FF2B5EF4-FFF2-40B4-BE49-F238E27FC236}">
                <a16:creationId xmlns:a16="http://schemas.microsoft.com/office/drawing/2014/main" id="{F22A78BF-7D23-4589-950C-82CE93C18BA3}"/>
              </a:ext>
            </a:extLst>
          </p:cNvPr>
          <p:cNvSpPr/>
          <p:nvPr/>
        </p:nvSpPr>
        <p:spPr>
          <a:xfrm>
            <a:off x="23992" y="2971800"/>
            <a:ext cx="517857" cy="678888"/>
          </a:xfrm>
          <a:prstGeom prst="rightArrow">
            <a:avLst/>
          </a:prstGeom>
        </p:spPr>
        <p:style>
          <a:lnRef idx="2">
            <a:schemeClr val="accent4">
              <a:shade val="50000"/>
            </a:schemeClr>
          </a:lnRef>
          <a:fillRef idx="1">
            <a:schemeClr val="accent4"/>
          </a:fillRef>
          <a:effectRef idx="0">
            <a:schemeClr val="accent4"/>
          </a:effectRef>
          <a:fontRef idx="minor">
            <a:schemeClr val="lt1"/>
          </a:fontRef>
        </p:style>
        <p:txBody>
          <a:bodyPr anchor="ctr"/>
          <a:lstStyle/>
          <a:p>
            <a:pPr algn="ctr" defTabSz="823692" eaLnBrk="0" fontAlgn="base" hangingPunct="0">
              <a:spcBef>
                <a:spcPct val="0"/>
              </a:spcBef>
              <a:spcAft>
                <a:spcPct val="0"/>
              </a:spcAft>
              <a:defRPr/>
            </a:pPr>
            <a:endParaRPr lang="en-US" sz="1621">
              <a:solidFill>
                <a:prstClr val="white"/>
              </a:solidFill>
              <a:latin typeface="Gill Sans MT"/>
            </a:endParaRPr>
          </a:p>
        </p:txBody>
      </p:sp>
    </p:spTree>
    <p:extLst>
      <p:ext uri="{BB962C8B-B14F-4D97-AF65-F5344CB8AC3E}">
        <p14:creationId xmlns:p14="http://schemas.microsoft.com/office/powerpoint/2010/main" val="28056239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D39893-B63B-EB0C-A4AF-10C8F5D2111F}"/>
            </a:ext>
          </a:extLst>
        </p:cNvPr>
        <p:cNvGrpSpPr/>
        <p:nvPr/>
      </p:nvGrpSpPr>
      <p:grpSpPr>
        <a:xfrm>
          <a:off x="0" y="0"/>
          <a:ext cx="0" cy="0"/>
          <a:chOff x="0" y="0"/>
          <a:chExt cx="0" cy="0"/>
        </a:xfrm>
      </p:grpSpPr>
      <p:sp>
        <p:nvSpPr>
          <p:cNvPr id="71682" name="Title 1">
            <a:extLst>
              <a:ext uri="{FF2B5EF4-FFF2-40B4-BE49-F238E27FC236}">
                <a16:creationId xmlns:a16="http://schemas.microsoft.com/office/drawing/2014/main" id="{34EAC5B3-D758-576D-D12F-BE879977EEA0}"/>
              </a:ext>
            </a:extLst>
          </p:cNvPr>
          <p:cNvSpPr>
            <a:spLocks noGrp="1" noChangeArrowheads="1"/>
          </p:cNvSpPr>
          <p:nvPr>
            <p:ph type="title"/>
          </p:nvPr>
        </p:nvSpPr>
        <p:spPr/>
        <p:txBody>
          <a:bodyPr>
            <a:normAutofit/>
          </a:bodyPr>
          <a:lstStyle/>
          <a:p>
            <a:pPr eaLnBrk="1" hangingPunct="1"/>
            <a:r>
              <a:rPr lang="en-US" altLang="en-US" sz="4800" dirty="0"/>
              <a:t>Incretin Device Show/Tell</a:t>
            </a:r>
          </a:p>
        </p:txBody>
      </p:sp>
      <p:sp>
        <p:nvSpPr>
          <p:cNvPr id="2" name="Content Placeholder 1">
            <a:extLst>
              <a:ext uri="{FF2B5EF4-FFF2-40B4-BE49-F238E27FC236}">
                <a16:creationId xmlns:a16="http://schemas.microsoft.com/office/drawing/2014/main" id="{887E2B58-C36A-27CA-14DB-EDFE9745AD4E}"/>
              </a:ext>
            </a:extLst>
          </p:cNvPr>
          <p:cNvSpPr>
            <a:spLocks noGrp="1"/>
          </p:cNvSpPr>
          <p:nvPr>
            <p:ph sz="quarter" idx="1"/>
          </p:nvPr>
        </p:nvSpPr>
        <p:spPr/>
        <p:txBody>
          <a:bodyPr/>
          <a:lstStyle/>
          <a:p>
            <a:endParaRPr lang="en-US" dirty="0"/>
          </a:p>
        </p:txBody>
      </p:sp>
    </p:spTree>
    <p:extLst>
      <p:ext uri="{BB962C8B-B14F-4D97-AF65-F5344CB8AC3E}">
        <p14:creationId xmlns:p14="http://schemas.microsoft.com/office/powerpoint/2010/main" val="29180838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Title 1">
            <a:extLst>
              <a:ext uri="{FF2B5EF4-FFF2-40B4-BE49-F238E27FC236}">
                <a16:creationId xmlns:a16="http://schemas.microsoft.com/office/drawing/2014/main" id="{CA2A3109-972F-4C6E-AD32-0EB255DA0729}"/>
              </a:ext>
            </a:extLst>
          </p:cNvPr>
          <p:cNvSpPr>
            <a:spLocks noGrp="1" noChangeArrowheads="1"/>
          </p:cNvSpPr>
          <p:nvPr>
            <p:ph type="title"/>
          </p:nvPr>
        </p:nvSpPr>
        <p:spPr>
          <a:xfrm>
            <a:off x="228600" y="152400"/>
            <a:ext cx="8686800" cy="990600"/>
          </a:xfrm>
        </p:spPr>
        <p:txBody>
          <a:bodyPr>
            <a:normAutofit fontScale="90000"/>
          </a:bodyPr>
          <a:lstStyle/>
          <a:p>
            <a:pPr eaLnBrk="1" hangingPunct="1"/>
            <a:r>
              <a:rPr lang="en-US" altLang="en-US" sz="4800" dirty="0"/>
              <a:t>Oral Semaglutide (</a:t>
            </a:r>
            <a:r>
              <a:rPr lang="en-US" altLang="en-US" sz="4800" dirty="0" err="1"/>
              <a:t>Rybelsus</a:t>
            </a:r>
            <a:r>
              <a:rPr lang="en-US" altLang="en-US" sz="4800" dirty="0"/>
              <a:t>, Ozempic)</a:t>
            </a:r>
          </a:p>
        </p:txBody>
      </p:sp>
      <p:sp>
        <p:nvSpPr>
          <p:cNvPr id="3" name="Content Placeholder 2">
            <a:extLst>
              <a:ext uri="{FF2B5EF4-FFF2-40B4-BE49-F238E27FC236}">
                <a16:creationId xmlns:a16="http://schemas.microsoft.com/office/drawing/2014/main" id="{A94E36FC-251F-4667-9F35-9AB4EC449D8D}"/>
              </a:ext>
            </a:extLst>
          </p:cNvPr>
          <p:cNvSpPr>
            <a:spLocks noGrp="1"/>
          </p:cNvSpPr>
          <p:nvPr>
            <p:ph sz="quarter" idx="1"/>
          </p:nvPr>
        </p:nvSpPr>
        <p:spPr/>
        <p:txBody>
          <a:bodyPr>
            <a:normAutofit fontScale="77500" lnSpcReduction="20000"/>
          </a:bodyPr>
          <a:lstStyle/>
          <a:p>
            <a:pPr eaLnBrk="1" fontAlgn="auto" hangingPunct="1">
              <a:lnSpc>
                <a:spcPct val="120000"/>
              </a:lnSpc>
              <a:spcAft>
                <a:spcPts val="0"/>
              </a:spcAft>
              <a:defRPr/>
            </a:pPr>
            <a:r>
              <a:rPr lang="en-US" sz="3000" dirty="0"/>
              <a:t>Barriers to GLP-1 oral absorption:</a:t>
            </a:r>
          </a:p>
          <a:p>
            <a:pPr lvl="1" eaLnBrk="1" fontAlgn="auto" hangingPunct="1">
              <a:lnSpc>
                <a:spcPct val="120000"/>
              </a:lnSpc>
              <a:spcAft>
                <a:spcPts val="0"/>
              </a:spcAft>
              <a:defRPr/>
            </a:pPr>
            <a:r>
              <a:rPr lang="en-US" sz="2600" dirty="0"/>
              <a:t>Degradation by gastrointestinal enzymes </a:t>
            </a:r>
          </a:p>
          <a:p>
            <a:pPr lvl="1" eaLnBrk="1" fontAlgn="auto" hangingPunct="1">
              <a:lnSpc>
                <a:spcPct val="120000"/>
              </a:lnSpc>
              <a:spcAft>
                <a:spcPts val="0"/>
              </a:spcAft>
              <a:defRPr/>
            </a:pPr>
            <a:r>
              <a:rPr lang="en-US" sz="2600" dirty="0"/>
              <a:t>pH induced conformational changes</a:t>
            </a:r>
          </a:p>
          <a:p>
            <a:pPr lvl="1" eaLnBrk="1" fontAlgn="auto" hangingPunct="1">
              <a:lnSpc>
                <a:spcPct val="120000"/>
              </a:lnSpc>
              <a:spcAft>
                <a:spcPts val="0"/>
              </a:spcAft>
              <a:defRPr/>
            </a:pPr>
            <a:r>
              <a:rPr lang="en-US" sz="2600" dirty="0"/>
              <a:t>Limited protein permeability of the intestinal membrane</a:t>
            </a:r>
          </a:p>
          <a:p>
            <a:pPr eaLnBrk="1" fontAlgn="auto" hangingPunct="1">
              <a:lnSpc>
                <a:spcPct val="120000"/>
              </a:lnSpc>
              <a:spcAft>
                <a:spcPts val="0"/>
              </a:spcAft>
              <a:defRPr/>
            </a:pPr>
            <a:r>
              <a:rPr lang="en-US" sz="3000" dirty="0" err="1"/>
              <a:t>Semaglutide</a:t>
            </a:r>
            <a:r>
              <a:rPr lang="en-US" sz="3000" dirty="0"/>
              <a:t> co-formulated with sodium N-(8-[2-hydroxybenzoyl] amino) caprylate (</a:t>
            </a:r>
            <a:r>
              <a:rPr lang="en-US" sz="3000" b="1" dirty="0"/>
              <a:t>SNAC</a:t>
            </a:r>
            <a:r>
              <a:rPr lang="en-US" sz="3000" dirty="0"/>
              <a:t>), an absorption enhancer</a:t>
            </a:r>
          </a:p>
          <a:p>
            <a:pPr eaLnBrk="1" fontAlgn="auto" hangingPunct="1">
              <a:lnSpc>
                <a:spcPct val="120000"/>
              </a:lnSpc>
              <a:spcAft>
                <a:spcPts val="0"/>
              </a:spcAft>
              <a:defRPr/>
            </a:pPr>
            <a:r>
              <a:rPr lang="en-US" sz="3000" dirty="0"/>
              <a:t>Absorbed in stomach where SNAC causes a localized increase in pH, leading to higher solubility and protection against proteolytic degradation</a:t>
            </a:r>
          </a:p>
          <a:p>
            <a:pPr marL="247107" indent="-247107" eaLnBrk="1" fontAlgn="auto" hangingPunct="1">
              <a:lnSpc>
                <a:spcPct val="120000"/>
              </a:lnSpc>
              <a:spcAft>
                <a:spcPts val="0"/>
              </a:spcAft>
              <a:buFont typeface="Wingdings 3"/>
              <a:buChar char=""/>
              <a:defRPr/>
            </a:pPr>
            <a:r>
              <a:rPr lang="en-US" sz="3000" dirty="0"/>
              <a:t>Take daily at least 30 mins before first food, beverage, or other oral meds</a:t>
            </a:r>
          </a:p>
          <a:p>
            <a:pPr marL="247107" indent="-247107" eaLnBrk="1" fontAlgn="auto" hangingPunct="1">
              <a:lnSpc>
                <a:spcPct val="120000"/>
              </a:lnSpc>
              <a:spcAft>
                <a:spcPts val="0"/>
              </a:spcAft>
              <a:buFont typeface="Wingdings 3"/>
              <a:buChar char=""/>
              <a:defRPr/>
            </a:pPr>
            <a:r>
              <a:rPr lang="en-US" sz="3000" dirty="0"/>
              <a:t>Take with no more than 4 ounces of plain water</a:t>
            </a:r>
          </a:p>
          <a:p>
            <a:pPr marL="247107" indent="-247107" eaLnBrk="1" fontAlgn="auto" hangingPunct="1">
              <a:lnSpc>
                <a:spcPct val="120000"/>
              </a:lnSpc>
              <a:spcAft>
                <a:spcPts val="0"/>
              </a:spcAft>
              <a:buFont typeface="Wingdings 3"/>
              <a:buChar char=""/>
              <a:defRPr/>
            </a:pPr>
            <a:r>
              <a:rPr lang="en-US" sz="3000" dirty="0"/>
              <a:t>Swallow tablets whole (don't cut or crush)</a:t>
            </a:r>
          </a:p>
          <a:p>
            <a:pPr marL="494215" lvl="1" indent="-247107" eaLnBrk="1" fontAlgn="auto" hangingPunct="1">
              <a:lnSpc>
                <a:spcPct val="120000"/>
              </a:lnSpc>
              <a:spcAft>
                <a:spcPts val="0"/>
              </a:spcAft>
              <a:buFont typeface="Wingdings 3"/>
              <a:buChar char=""/>
              <a:defRPr/>
            </a:pPr>
            <a:endParaRPr lang="en-US" sz="2600" dirty="0"/>
          </a:p>
          <a:p>
            <a:pPr marL="247107" indent="-247107" eaLnBrk="1" fontAlgn="auto" hangingPunct="1">
              <a:spcAft>
                <a:spcPts val="0"/>
              </a:spcAft>
              <a:buFont typeface="Wingdings 3"/>
              <a:buChar char=""/>
              <a:defRPr/>
            </a:pPr>
            <a:endParaRPr lang="en-US" dirty="0"/>
          </a:p>
        </p:txBody>
      </p:sp>
    </p:spTree>
    <p:extLst>
      <p:ext uri="{BB962C8B-B14F-4D97-AF65-F5344CB8AC3E}">
        <p14:creationId xmlns:p14="http://schemas.microsoft.com/office/powerpoint/2010/main" val="41258747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74307A-49FF-00D7-A086-BFC2EF9F5EC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3B0F617-559C-E84B-4AED-AAC972E3DF5A}"/>
              </a:ext>
            </a:extLst>
          </p:cNvPr>
          <p:cNvSpPr>
            <a:spLocks noGrp="1"/>
          </p:cNvSpPr>
          <p:nvPr>
            <p:ph type="title"/>
          </p:nvPr>
        </p:nvSpPr>
        <p:spPr/>
        <p:txBody>
          <a:bodyPr>
            <a:normAutofit/>
          </a:bodyPr>
          <a:lstStyle/>
          <a:p>
            <a:r>
              <a:rPr lang="en-US" dirty="0"/>
              <a:t>SURPASS (</a:t>
            </a:r>
            <a:r>
              <a:rPr lang="en-US" dirty="0" err="1"/>
              <a:t>Tirzepatide</a:t>
            </a:r>
            <a:r>
              <a:rPr lang="en-US" dirty="0"/>
              <a:t>): A1C Change </a:t>
            </a:r>
          </a:p>
        </p:txBody>
      </p:sp>
      <p:pic>
        <p:nvPicPr>
          <p:cNvPr id="7" name="Content Placeholder 6">
            <a:extLst>
              <a:ext uri="{FF2B5EF4-FFF2-40B4-BE49-F238E27FC236}">
                <a16:creationId xmlns:a16="http://schemas.microsoft.com/office/drawing/2014/main" id="{A68A988A-419D-A765-1529-EFD4CE6CBD44}"/>
              </a:ext>
            </a:extLst>
          </p:cNvPr>
          <p:cNvPicPr>
            <a:picLocks noGrp="1" noChangeAspect="1"/>
          </p:cNvPicPr>
          <p:nvPr>
            <p:ph sz="quarter" idx="1"/>
          </p:nvPr>
        </p:nvPicPr>
        <p:blipFill>
          <a:blip r:embed="rId3"/>
          <a:stretch>
            <a:fillRect/>
          </a:stretch>
        </p:blipFill>
        <p:spPr>
          <a:xfrm>
            <a:off x="3186112" y="3795712"/>
            <a:ext cx="2771775" cy="333375"/>
          </a:xfrm>
        </p:spPr>
      </p:pic>
      <p:pic>
        <p:nvPicPr>
          <p:cNvPr id="5" name="Picture 4">
            <a:extLst>
              <a:ext uri="{FF2B5EF4-FFF2-40B4-BE49-F238E27FC236}">
                <a16:creationId xmlns:a16="http://schemas.microsoft.com/office/drawing/2014/main" id="{4C2ECB1B-4E8F-C049-DB5B-CDDF94522828}"/>
              </a:ext>
            </a:extLst>
          </p:cNvPr>
          <p:cNvPicPr>
            <a:picLocks noChangeAspect="1"/>
          </p:cNvPicPr>
          <p:nvPr/>
        </p:nvPicPr>
        <p:blipFill>
          <a:blip r:embed="rId4"/>
          <a:stretch>
            <a:fillRect/>
          </a:stretch>
        </p:blipFill>
        <p:spPr>
          <a:xfrm>
            <a:off x="343697" y="1330057"/>
            <a:ext cx="8456603" cy="3326861"/>
          </a:xfrm>
          <a:prstGeom prst="rect">
            <a:avLst/>
          </a:prstGeom>
        </p:spPr>
      </p:pic>
      <p:pic>
        <p:nvPicPr>
          <p:cNvPr id="9" name="Picture 8">
            <a:extLst>
              <a:ext uri="{FF2B5EF4-FFF2-40B4-BE49-F238E27FC236}">
                <a16:creationId xmlns:a16="http://schemas.microsoft.com/office/drawing/2014/main" id="{08EE9EB6-ECF6-C4B7-5789-79361EE60AC6}"/>
              </a:ext>
            </a:extLst>
          </p:cNvPr>
          <p:cNvPicPr>
            <a:picLocks noChangeAspect="1"/>
          </p:cNvPicPr>
          <p:nvPr/>
        </p:nvPicPr>
        <p:blipFill>
          <a:blip r:embed="rId3"/>
          <a:stretch>
            <a:fillRect/>
          </a:stretch>
        </p:blipFill>
        <p:spPr>
          <a:xfrm>
            <a:off x="3429001" y="5120865"/>
            <a:ext cx="2078831" cy="250031"/>
          </a:xfrm>
          <a:prstGeom prst="rect">
            <a:avLst/>
          </a:prstGeom>
        </p:spPr>
      </p:pic>
      <p:sp>
        <p:nvSpPr>
          <p:cNvPr id="10" name="TextBox 9">
            <a:extLst>
              <a:ext uri="{FF2B5EF4-FFF2-40B4-BE49-F238E27FC236}">
                <a16:creationId xmlns:a16="http://schemas.microsoft.com/office/drawing/2014/main" id="{8D035B57-874A-7CDB-F65F-7DC18ED6326C}"/>
              </a:ext>
            </a:extLst>
          </p:cNvPr>
          <p:cNvSpPr txBox="1"/>
          <p:nvPr/>
        </p:nvSpPr>
        <p:spPr>
          <a:xfrm>
            <a:off x="914400" y="5397756"/>
            <a:ext cx="7543800" cy="507831"/>
          </a:xfrm>
          <a:prstGeom prst="rect">
            <a:avLst/>
          </a:prstGeom>
          <a:noFill/>
        </p:spPr>
        <p:txBody>
          <a:bodyPr wrap="square" rtlCol="0">
            <a:spAutoFit/>
          </a:bodyPr>
          <a:lstStyle/>
          <a:p>
            <a:r>
              <a:rPr lang="en-US" sz="900" dirty="0"/>
              <a:t>Rosenstock J, et al. Lancet. 2021;398:143–55. Frias JP, et al. N </a:t>
            </a:r>
            <a:r>
              <a:rPr lang="en-US" sz="900" dirty="0" err="1"/>
              <a:t>Engl</a:t>
            </a:r>
            <a:r>
              <a:rPr lang="en-US" sz="900" dirty="0"/>
              <a:t> J Med. 2021;358:503–15. 82. Ludvik B, et al. Lancet. 2021;398:583–98. 83. Del Prato S et al. Lancet. 2021;398:1811–24. 84. Dahl Det al. </a:t>
            </a:r>
            <a:r>
              <a:rPr lang="en-US" sz="900" dirty="0" err="1"/>
              <a:t>Diabetologia</a:t>
            </a:r>
            <a:r>
              <a:rPr lang="en-US" sz="900" dirty="0"/>
              <a:t>. 2021:64(Suppl. 1):S13. </a:t>
            </a:r>
            <a:r>
              <a:rPr lang="en-US" sz="900" dirty="0" err="1"/>
              <a:t>Abstr</a:t>
            </a:r>
            <a:r>
              <a:rPr lang="en-US" sz="900" dirty="0"/>
              <a:t> 20. </a:t>
            </a:r>
            <a:r>
              <a:rPr lang="en-US" sz="900" dirty="0">
                <a:latin typeface="BlinkMacSystemFont"/>
              </a:rPr>
              <a:t>Kaneko S.. </a:t>
            </a:r>
            <a:r>
              <a:rPr lang="en-US" sz="900" dirty="0" err="1">
                <a:latin typeface="BlinkMacSystemFont"/>
              </a:rPr>
              <a:t>touchREV</a:t>
            </a:r>
            <a:r>
              <a:rPr lang="en-US" sz="900" dirty="0">
                <a:latin typeface="BlinkMacSystemFont"/>
              </a:rPr>
              <a:t> Endocrinol. 2022 Jun;18(1):10-19. </a:t>
            </a:r>
            <a:endParaRPr lang="en-US" sz="900" dirty="0"/>
          </a:p>
          <a:p>
            <a:endParaRPr lang="en-US" sz="900" dirty="0">
              <a:solidFill>
                <a:schemeClr val="bg1"/>
              </a:solidFill>
            </a:endParaRPr>
          </a:p>
        </p:txBody>
      </p:sp>
      <p:sp>
        <p:nvSpPr>
          <p:cNvPr id="3" name="Oval 2">
            <a:extLst>
              <a:ext uri="{FF2B5EF4-FFF2-40B4-BE49-F238E27FC236}">
                <a16:creationId xmlns:a16="http://schemas.microsoft.com/office/drawing/2014/main" id="{853EDA35-AFC0-DDA3-6E7C-00CE7DCB7B4A}"/>
              </a:ext>
            </a:extLst>
          </p:cNvPr>
          <p:cNvSpPr/>
          <p:nvPr/>
        </p:nvSpPr>
        <p:spPr>
          <a:xfrm>
            <a:off x="2667000" y="1330057"/>
            <a:ext cx="1828800" cy="3470543"/>
          </a:xfrm>
          <a:prstGeom prst="ellipse">
            <a:avLst/>
          </a:prstGeom>
          <a:noFill/>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8372358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97ACC2-CBDD-7589-2A3E-0097344C057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6F0A7AF-4B10-D074-69DC-F7797A2F285F}"/>
              </a:ext>
            </a:extLst>
          </p:cNvPr>
          <p:cNvSpPr>
            <a:spLocks noGrp="1"/>
          </p:cNvSpPr>
          <p:nvPr>
            <p:ph type="title"/>
          </p:nvPr>
        </p:nvSpPr>
        <p:spPr/>
        <p:txBody>
          <a:bodyPr>
            <a:noAutofit/>
          </a:bodyPr>
          <a:lstStyle/>
          <a:p>
            <a:r>
              <a:rPr lang="en-US" sz="3200" dirty="0"/>
              <a:t>SURPASS (Tirzepatide): Body Weight Change </a:t>
            </a:r>
          </a:p>
        </p:txBody>
      </p:sp>
      <p:pic>
        <p:nvPicPr>
          <p:cNvPr id="5" name="Picture 4">
            <a:extLst>
              <a:ext uri="{FF2B5EF4-FFF2-40B4-BE49-F238E27FC236}">
                <a16:creationId xmlns:a16="http://schemas.microsoft.com/office/drawing/2014/main" id="{B833013D-F0FD-BC6F-76AE-8883CDA9290E}"/>
              </a:ext>
            </a:extLst>
          </p:cNvPr>
          <p:cNvPicPr>
            <a:picLocks noChangeAspect="1"/>
          </p:cNvPicPr>
          <p:nvPr/>
        </p:nvPicPr>
        <p:blipFill>
          <a:blip r:embed="rId3"/>
          <a:stretch>
            <a:fillRect/>
          </a:stretch>
        </p:blipFill>
        <p:spPr>
          <a:xfrm>
            <a:off x="285750" y="1564423"/>
            <a:ext cx="8481462" cy="3729153"/>
          </a:xfrm>
          <a:prstGeom prst="rect">
            <a:avLst/>
          </a:prstGeom>
        </p:spPr>
      </p:pic>
      <p:sp>
        <p:nvSpPr>
          <p:cNvPr id="6" name="TextBox 5">
            <a:extLst>
              <a:ext uri="{FF2B5EF4-FFF2-40B4-BE49-F238E27FC236}">
                <a16:creationId xmlns:a16="http://schemas.microsoft.com/office/drawing/2014/main" id="{2EBC5DA1-0544-47A0-0EC8-5840D882F611}"/>
              </a:ext>
            </a:extLst>
          </p:cNvPr>
          <p:cNvSpPr txBox="1"/>
          <p:nvPr/>
        </p:nvSpPr>
        <p:spPr>
          <a:xfrm>
            <a:off x="285750" y="5586926"/>
            <a:ext cx="8432075" cy="507831"/>
          </a:xfrm>
          <a:prstGeom prst="rect">
            <a:avLst/>
          </a:prstGeom>
          <a:noFill/>
        </p:spPr>
        <p:txBody>
          <a:bodyPr wrap="square" rtlCol="0">
            <a:spAutoFit/>
          </a:bodyPr>
          <a:lstStyle/>
          <a:p>
            <a:r>
              <a:rPr lang="en-US" sz="900" dirty="0"/>
              <a:t>Rosenstock J, et al. Lancet. 2021;398:143–55. Frias JP, et al. N </a:t>
            </a:r>
            <a:r>
              <a:rPr lang="en-US" sz="900" dirty="0" err="1"/>
              <a:t>Engl</a:t>
            </a:r>
            <a:r>
              <a:rPr lang="en-US" sz="900" dirty="0"/>
              <a:t> J Med. 2021;358:503–15. 82. Ludvik B, et al. Lancet. 2021;398:583–98. 83. Del Prato S et al. Lancet. 2021;398:1811–24. 84. Dahl Det al. </a:t>
            </a:r>
            <a:r>
              <a:rPr lang="en-US" sz="900" dirty="0" err="1"/>
              <a:t>Diabetologia</a:t>
            </a:r>
            <a:r>
              <a:rPr lang="en-US" sz="900" dirty="0"/>
              <a:t>. 2021:64(Suppl. 1):S13. </a:t>
            </a:r>
            <a:r>
              <a:rPr lang="en-US" sz="900" dirty="0" err="1"/>
              <a:t>Abstr</a:t>
            </a:r>
            <a:r>
              <a:rPr lang="en-US" sz="900" dirty="0"/>
              <a:t> 20. </a:t>
            </a:r>
            <a:r>
              <a:rPr lang="en-US" sz="900" dirty="0">
                <a:latin typeface="BlinkMacSystemFont"/>
              </a:rPr>
              <a:t>Kaneko S.. </a:t>
            </a:r>
            <a:r>
              <a:rPr lang="en-US" sz="900" dirty="0" err="1">
                <a:latin typeface="BlinkMacSystemFont"/>
              </a:rPr>
              <a:t>touchREV</a:t>
            </a:r>
            <a:r>
              <a:rPr lang="en-US" sz="900" dirty="0">
                <a:latin typeface="BlinkMacSystemFont"/>
              </a:rPr>
              <a:t> Endocrinol. 2022 Jun;18(1):10-19. </a:t>
            </a:r>
            <a:endParaRPr lang="en-US" sz="900" dirty="0"/>
          </a:p>
          <a:p>
            <a:endParaRPr lang="en-US" sz="900" dirty="0">
              <a:solidFill>
                <a:schemeClr val="bg1"/>
              </a:solidFill>
            </a:endParaRPr>
          </a:p>
        </p:txBody>
      </p:sp>
      <p:sp>
        <p:nvSpPr>
          <p:cNvPr id="3" name="Oval 2">
            <a:extLst>
              <a:ext uri="{FF2B5EF4-FFF2-40B4-BE49-F238E27FC236}">
                <a16:creationId xmlns:a16="http://schemas.microsoft.com/office/drawing/2014/main" id="{ADE9B6A6-249E-28FD-8E8F-70D7BA992FE4}"/>
              </a:ext>
            </a:extLst>
          </p:cNvPr>
          <p:cNvSpPr/>
          <p:nvPr/>
        </p:nvSpPr>
        <p:spPr>
          <a:xfrm>
            <a:off x="2743200" y="1564423"/>
            <a:ext cx="1676400" cy="3921977"/>
          </a:xfrm>
          <a:prstGeom prst="ellipse">
            <a:avLst/>
          </a:prstGeom>
          <a:noFill/>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29814538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A1C6A5-9849-6876-3F3E-293026653524}"/>
              </a:ext>
            </a:extLst>
          </p:cNvPr>
          <p:cNvSpPr>
            <a:spLocks noGrp="1"/>
          </p:cNvSpPr>
          <p:nvPr>
            <p:ph type="title"/>
          </p:nvPr>
        </p:nvSpPr>
        <p:spPr/>
        <p:txBody>
          <a:bodyPr/>
          <a:lstStyle/>
          <a:p>
            <a:r>
              <a:rPr lang="en-US" dirty="0"/>
              <a:t>GLP-1 Safety Profile</a:t>
            </a:r>
          </a:p>
        </p:txBody>
      </p:sp>
      <p:sp>
        <p:nvSpPr>
          <p:cNvPr id="3" name="Content Placeholder 2">
            <a:extLst>
              <a:ext uri="{FF2B5EF4-FFF2-40B4-BE49-F238E27FC236}">
                <a16:creationId xmlns:a16="http://schemas.microsoft.com/office/drawing/2014/main" id="{0B1F11A8-3E06-C658-8E23-547D2F5E7DA2}"/>
              </a:ext>
            </a:extLst>
          </p:cNvPr>
          <p:cNvSpPr>
            <a:spLocks noGrp="1"/>
          </p:cNvSpPr>
          <p:nvPr>
            <p:ph idx="1"/>
          </p:nvPr>
        </p:nvSpPr>
        <p:spPr/>
        <p:txBody>
          <a:bodyPr/>
          <a:lstStyle/>
          <a:p>
            <a:endParaRPr lang="en-US" dirty="0"/>
          </a:p>
        </p:txBody>
      </p:sp>
      <p:pic>
        <p:nvPicPr>
          <p:cNvPr id="5" name="Picture 4">
            <a:extLst>
              <a:ext uri="{FF2B5EF4-FFF2-40B4-BE49-F238E27FC236}">
                <a16:creationId xmlns:a16="http://schemas.microsoft.com/office/drawing/2014/main" id="{173F58A4-B0B1-B48C-7C37-D78E6ECD81BD}"/>
              </a:ext>
            </a:extLst>
          </p:cNvPr>
          <p:cNvPicPr>
            <a:picLocks noChangeAspect="1"/>
          </p:cNvPicPr>
          <p:nvPr/>
        </p:nvPicPr>
        <p:blipFill>
          <a:blip r:embed="rId3"/>
          <a:stretch>
            <a:fillRect/>
          </a:stretch>
        </p:blipFill>
        <p:spPr>
          <a:xfrm>
            <a:off x="1524000" y="1219200"/>
            <a:ext cx="5623937" cy="5143500"/>
          </a:xfrm>
          <a:prstGeom prst="rect">
            <a:avLst/>
          </a:prstGeom>
        </p:spPr>
      </p:pic>
      <p:sp>
        <p:nvSpPr>
          <p:cNvPr id="6" name="TextBox 5">
            <a:extLst>
              <a:ext uri="{FF2B5EF4-FFF2-40B4-BE49-F238E27FC236}">
                <a16:creationId xmlns:a16="http://schemas.microsoft.com/office/drawing/2014/main" id="{145E2A2B-56BA-4B71-C3D3-35EF15203C6C}"/>
              </a:ext>
            </a:extLst>
          </p:cNvPr>
          <p:cNvSpPr txBox="1"/>
          <p:nvPr/>
        </p:nvSpPr>
        <p:spPr>
          <a:xfrm>
            <a:off x="392618" y="6397869"/>
            <a:ext cx="7886700" cy="230832"/>
          </a:xfrm>
          <a:prstGeom prst="rect">
            <a:avLst/>
          </a:prstGeom>
          <a:noFill/>
        </p:spPr>
        <p:txBody>
          <a:bodyPr wrap="square" rtlCol="0">
            <a:spAutoFit/>
          </a:bodyPr>
          <a:lstStyle/>
          <a:p>
            <a:r>
              <a:rPr lang="en-US" sz="900" dirty="0">
                <a:solidFill>
                  <a:srgbClr val="212121"/>
                </a:solidFill>
                <a:latin typeface="BlinkMacSystemFont"/>
              </a:rPr>
              <a:t>Drucker DJ. Efficacy and Safety of GLP-1 Medicines for Type 2 Diabetes and Obesity. Diabetes Care. 2024 Nov 1;47(11):1873-1888. </a:t>
            </a:r>
            <a:endParaRPr lang="en-US" sz="900" dirty="0">
              <a:solidFill>
                <a:schemeClr val="bg2"/>
              </a:solidFill>
            </a:endParaRPr>
          </a:p>
        </p:txBody>
      </p:sp>
      <p:sp>
        <p:nvSpPr>
          <p:cNvPr id="10" name="Arrow: Right 9">
            <a:extLst>
              <a:ext uri="{FF2B5EF4-FFF2-40B4-BE49-F238E27FC236}">
                <a16:creationId xmlns:a16="http://schemas.microsoft.com/office/drawing/2014/main" id="{B008D58F-2D0C-1743-3A69-CE230368ACEF}"/>
              </a:ext>
            </a:extLst>
          </p:cNvPr>
          <p:cNvSpPr/>
          <p:nvPr/>
        </p:nvSpPr>
        <p:spPr>
          <a:xfrm>
            <a:off x="634459" y="2629734"/>
            <a:ext cx="857250" cy="742950"/>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24058512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7E9852-22A4-479F-9F4D-23803FFC5CA2}"/>
              </a:ext>
            </a:extLst>
          </p:cNvPr>
          <p:cNvSpPr>
            <a:spLocks noGrp="1"/>
          </p:cNvSpPr>
          <p:nvPr>
            <p:ph type="title"/>
          </p:nvPr>
        </p:nvSpPr>
        <p:spPr>
          <a:xfrm>
            <a:off x="457200" y="228600"/>
            <a:ext cx="8229600" cy="914400"/>
          </a:xfrm>
        </p:spPr>
        <p:txBody>
          <a:bodyPr anchor="b">
            <a:normAutofit/>
          </a:bodyPr>
          <a:lstStyle/>
          <a:p>
            <a:pPr>
              <a:lnSpc>
                <a:spcPct val="90000"/>
              </a:lnSpc>
            </a:pPr>
            <a:r>
              <a:rPr lang="en-US" sz="2800"/>
              <a:t>Thank you for Being a Part of This Awesome Community</a:t>
            </a:r>
          </a:p>
        </p:txBody>
      </p:sp>
      <p:pic>
        <p:nvPicPr>
          <p:cNvPr id="7" name="Content Placeholder 6" descr="Sea of hands in the middle">
            <a:extLst>
              <a:ext uri="{FF2B5EF4-FFF2-40B4-BE49-F238E27FC236}">
                <a16:creationId xmlns:a16="http://schemas.microsoft.com/office/drawing/2014/main" id="{631FB0B0-3C10-4C84-A679-34BCC3EA3691}"/>
              </a:ext>
            </a:extLst>
          </p:cNvPr>
          <p:cNvPicPr>
            <a:picLocks noGrp="1" noChangeAspect="1"/>
          </p:cNvPicPr>
          <p:nvPr>
            <p:ph sz="quarter" idx="1"/>
          </p:nvPr>
        </p:nvPicPr>
        <p:blipFill rotWithShape="1">
          <a:blip r:embed="rId3" cstate="print">
            <a:extLst>
              <a:ext uri="{28A0092B-C50C-407E-A947-70E740481C1C}">
                <a14:useLocalDpi xmlns:a14="http://schemas.microsoft.com/office/drawing/2010/main" val="0"/>
              </a:ext>
            </a:extLst>
          </a:blip>
          <a:srcRect l="24865" r="20497" b="-3"/>
          <a:stretch/>
        </p:blipFill>
        <p:spPr>
          <a:xfrm>
            <a:off x="457200" y="1219200"/>
            <a:ext cx="4041648" cy="4937760"/>
          </a:xfrm>
          <a:noFill/>
        </p:spPr>
      </p:pic>
      <p:pic>
        <p:nvPicPr>
          <p:cNvPr id="8" name="Picture 7">
            <a:extLst>
              <a:ext uri="{FF2B5EF4-FFF2-40B4-BE49-F238E27FC236}">
                <a16:creationId xmlns:a16="http://schemas.microsoft.com/office/drawing/2014/main" id="{A32B0A8E-2648-4328-ACB2-C1A715A7A938}"/>
              </a:ext>
            </a:extLst>
          </p:cNvPr>
          <p:cNvPicPr>
            <a:picLocks noChangeAspect="1"/>
          </p:cNvPicPr>
          <p:nvPr/>
        </p:nvPicPr>
        <p:blipFill rotWithShape="1">
          <a:blip r:embed="rId4"/>
          <a:srcRect t="268" r="-1" b="-1"/>
          <a:stretch/>
        </p:blipFill>
        <p:spPr>
          <a:xfrm>
            <a:off x="4632198" y="1216152"/>
            <a:ext cx="4041648" cy="4937760"/>
          </a:xfrm>
          <a:prstGeom prst="rect">
            <a:avLst/>
          </a:prstGeom>
          <a:noFill/>
        </p:spPr>
      </p:pic>
    </p:spTree>
    <p:extLst>
      <p:ext uri="{BB962C8B-B14F-4D97-AF65-F5344CB8AC3E}">
        <p14:creationId xmlns:p14="http://schemas.microsoft.com/office/powerpoint/2010/main" val="23165773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1EAD1F-3B5D-F949-E8F1-AF7C28536C0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2CA70FC-B418-589E-08F3-06AF6368F1A6}"/>
              </a:ext>
            </a:extLst>
          </p:cNvPr>
          <p:cNvSpPr>
            <a:spLocks noGrp="1"/>
          </p:cNvSpPr>
          <p:nvPr>
            <p:ph type="title"/>
          </p:nvPr>
        </p:nvSpPr>
        <p:spPr/>
        <p:txBody>
          <a:bodyPr>
            <a:normAutofit/>
          </a:bodyPr>
          <a:lstStyle/>
          <a:p>
            <a:r>
              <a:rPr lang="en-US" sz="4800" dirty="0"/>
              <a:t>Poll Question 7</a:t>
            </a:r>
          </a:p>
        </p:txBody>
      </p:sp>
      <p:sp>
        <p:nvSpPr>
          <p:cNvPr id="3" name="Content Placeholder 2">
            <a:extLst>
              <a:ext uri="{FF2B5EF4-FFF2-40B4-BE49-F238E27FC236}">
                <a16:creationId xmlns:a16="http://schemas.microsoft.com/office/drawing/2014/main" id="{C88B3A47-405D-7BCE-C7B4-05A1926E91DC}"/>
              </a:ext>
            </a:extLst>
          </p:cNvPr>
          <p:cNvSpPr>
            <a:spLocks noGrp="1"/>
          </p:cNvSpPr>
          <p:nvPr>
            <p:ph sz="quarter" idx="1"/>
          </p:nvPr>
        </p:nvSpPr>
        <p:spPr/>
        <p:txBody>
          <a:bodyPr>
            <a:normAutofit/>
          </a:bodyPr>
          <a:lstStyle/>
          <a:p>
            <a:pPr marL="0" indent="0">
              <a:buNone/>
            </a:pPr>
            <a:r>
              <a:rPr lang="en-US" sz="3600" dirty="0"/>
              <a:t>Alice injects tirzepatide once a week. Which of the following is true?</a:t>
            </a:r>
          </a:p>
          <a:p>
            <a:pPr marL="385763" indent="-385763">
              <a:buFont typeface="+mj-lt"/>
              <a:buAutoNum type="alphaLcPeriod"/>
            </a:pPr>
            <a:r>
              <a:rPr lang="en-US" sz="3600" dirty="0"/>
              <a:t>May experience constipation</a:t>
            </a:r>
          </a:p>
          <a:p>
            <a:pPr marL="385763" indent="-385763">
              <a:buFont typeface="+mj-lt"/>
              <a:buAutoNum type="alphaLcPeriod"/>
            </a:pPr>
            <a:r>
              <a:rPr lang="en-US" sz="3600" dirty="0"/>
              <a:t>May cause hypoglycemia</a:t>
            </a:r>
          </a:p>
          <a:p>
            <a:pPr marL="385763" indent="-385763">
              <a:buFont typeface="+mj-lt"/>
              <a:buAutoNum type="alphaLcPeriod"/>
            </a:pPr>
            <a:r>
              <a:rPr lang="en-US" sz="3600" dirty="0"/>
              <a:t>Muscle aches are common</a:t>
            </a:r>
          </a:p>
          <a:p>
            <a:pPr marL="385763" indent="-385763">
              <a:buFont typeface="+mj-lt"/>
              <a:buAutoNum type="alphaLcPeriod"/>
            </a:pPr>
            <a:r>
              <a:rPr lang="en-US" sz="3600" dirty="0"/>
              <a:t>Doubles risk of pancreatic cancer</a:t>
            </a:r>
            <a:br>
              <a:rPr lang="en-US" sz="3600" dirty="0"/>
            </a:br>
            <a:endParaRPr lang="en-US" sz="3600" dirty="0"/>
          </a:p>
          <a:p>
            <a:pPr marL="385763" indent="-385763">
              <a:buFont typeface="+mj-lt"/>
              <a:buAutoNum type="alphaLcPeriod"/>
            </a:pPr>
            <a:endParaRPr lang="en-US" dirty="0"/>
          </a:p>
          <a:p>
            <a:pPr marL="0" indent="0">
              <a:buNone/>
            </a:pPr>
            <a:endParaRPr lang="en-US" dirty="0"/>
          </a:p>
          <a:p>
            <a:endParaRPr lang="en-US" dirty="0"/>
          </a:p>
        </p:txBody>
      </p:sp>
      <p:pic>
        <p:nvPicPr>
          <p:cNvPr id="4" name="Picture 3">
            <a:extLst>
              <a:ext uri="{FF2B5EF4-FFF2-40B4-BE49-F238E27FC236}">
                <a16:creationId xmlns:a16="http://schemas.microsoft.com/office/drawing/2014/main" id="{689D71B4-8903-433E-1B3E-D62F31BFB411}"/>
              </a:ext>
            </a:extLst>
          </p:cNvPr>
          <p:cNvPicPr>
            <a:picLocks noChangeAspect="1"/>
          </p:cNvPicPr>
          <p:nvPr/>
        </p:nvPicPr>
        <p:blipFill>
          <a:blip r:embed="rId5"/>
          <a:stretch>
            <a:fillRect/>
          </a:stretch>
        </p:blipFill>
        <p:spPr>
          <a:xfrm>
            <a:off x="7489355" y="2133600"/>
            <a:ext cx="1152244" cy="1714649"/>
          </a:xfrm>
          <a:prstGeom prst="rect">
            <a:avLst/>
          </a:prstGeom>
        </p:spPr>
      </p:pic>
      <p:sp>
        <p:nvSpPr>
          <p:cNvPr id="5" name="Oval 4">
            <a:extLst>
              <a:ext uri="{FF2B5EF4-FFF2-40B4-BE49-F238E27FC236}">
                <a16:creationId xmlns:a16="http://schemas.microsoft.com/office/drawing/2014/main" id="{4D1E61BD-2190-F80C-CBB2-2FBBC2787476}"/>
              </a:ext>
            </a:extLst>
          </p:cNvPr>
          <p:cNvSpPr/>
          <p:nvPr/>
        </p:nvSpPr>
        <p:spPr>
          <a:xfrm>
            <a:off x="510020" y="2286000"/>
            <a:ext cx="6576579" cy="762000"/>
          </a:xfrm>
          <a:prstGeom prst="ellipse">
            <a:avLst/>
          </a:prstGeom>
          <a:noFill/>
          <a:ln w="57150">
            <a:solidFill>
              <a:srgbClr val="7030A0"/>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w="38100">
                <a:solidFill>
                  <a:schemeClr val="tx1"/>
                </a:solidFill>
              </a:ln>
            </a:endParaRPr>
          </a:p>
        </p:txBody>
      </p:sp>
    </p:spTree>
    <p:custDataLst>
      <p:tags r:id="rId1"/>
    </p:custDataLst>
    <p:extLst>
      <p:ext uri="{BB962C8B-B14F-4D97-AF65-F5344CB8AC3E}">
        <p14:creationId xmlns:p14="http://schemas.microsoft.com/office/powerpoint/2010/main" val="22147129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extLst>
    <p:ext uri="{6950BFC3-D8DA-4A85-94F7-54DA5524770B}">
      <p188:commentRel xmlns:p188="http://schemas.microsoft.com/office/powerpoint/2018/8/main" r:id="rId4"/>
    </p:ext>
  </p:extLst>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5B3881-4520-D76B-AD89-BA19E0E17942}"/>
              </a:ext>
            </a:extLst>
          </p:cNvPr>
          <p:cNvSpPr>
            <a:spLocks noGrp="1"/>
          </p:cNvSpPr>
          <p:nvPr>
            <p:ph type="title"/>
          </p:nvPr>
        </p:nvSpPr>
        <p:spPr/>
        <p:txBody>
          <a:bodyPr>
            <a:normAutofit/>
          </a:bodyPr>
          <a:lstStyle/>
          <a:p>
            <a:r>
              <a:rPr lang="en-US" sz="4400" dirty="0"/>
              <a:t>GLP-1  Adverse Effects</a:t>
            </a:r>
          </a:p>
        </p:txBody>
      </p:sp>
      <p:sp>
        <p:nvSpPr>
          <p:cNvPr id="3" name="Content Placeholder 2">
            <a:extLst>
              <a:ext uri="{FF2B5EF4-FFF2-40B4-BE49-F238E27FC236}">
                <a16:creationId xmlns:a16="http://schemas.microsoft.com/office/drawing/2014/main" id="{79C97BFC-6F85-6BB6-B1D4-3DAB7DB14E3D}"/>
              </a:ext>
            </a:extLst>
          </p:cNvPr>
          <p:cNvSpPr>
            <a:spLocks noGrp="1"/>
          </p:cNvSpPr>
          <p:nvPr>
            <p:ph sz="quarter" idx="1"/>
          </p:nvPr>
        </p:nvSpPr>
        <p:spPr/>
        <p:txBody>
          <a:bodyPr>
            <a:normAutofit fontScale="77500" lnSpcReduction="20000"/>
          </a:bodyPr>
          <a:lstStyle/>
          <a:p>
            <a:pPr>
              <a:lnSpc>
                <a:spcPct val="120000"/>
              </a:lnSpc>
            </a:pPr>
            <a:r>
              <a:rPr lang="en-US" sz="3500" dirty="0"/>
              <a:t>GI side effects</a:t>
            </a:r>
          </a:p>
          <a:p>
            <a:pPr lvl="1">
              <a:lnSpc>
                <a:spcPct val="120000"/>
              </a:lnSpc>
            </a:pPr>
            <a:r>
              <a:rPr lang="en-US" sz="3500" dirty="0"/>
              <a:t>Nausea, appetite loss, diarrhea, constipation, dyspepsia, abdominal pain </a:t>
            </a:r>
          </a:p>
          <a:p>
            <a:pPr>
              <a:lnSpc>
                <a:spcPct val="120000"/>
              </a:lnSpc>
            </a:pPr>
            <a:r>
              <a:rPr lang="en-US" sz="3500" dirty="0"/>
              <a:t>Pancreatitis</a:t>
            </a:r>
          </a:p>
          <a:p>
            <a:pPr>
              <a:lnSpc>
                <a:spcPct val="120000"/>
              </a:lnSpc>
            </a:pPr>
            <a:r>
              <a:rPr lang="en-US" sz="3500" dirty="0"/>
              <a:t>Hypoglycemia with concomitant use of insulin or secretagogues</a:t>
            </a:r>
          </a:p>
          <a:p>
            <a:pPr>
              <a:lnSpc>
                <a:spcPct val="120000"/>
              </a:lnSpc>
            </a:pPr>
            <a:r>
              <a:rPr lang="en-US" sz="3500" dirty="0"/>
              <a:t>Acute kidney injury </a:t>
            </a:r>
          </a:p>
          <a:p>
            <a:pPr>
              <a:lnSpc>
                <a:spcPct val="120000"/>
              </a:lnSpc>
            </a:pPr>
            <a:r>
              <a:rPr lang="en-US" sz="3500" dirty="0"/>
              <a:t>Thyroid C-Cell tumors –black box warning</a:t>
            </a:r>
          </a:p>
          <a:p>
            <a:pPr lvl="1">
              <a:lnSpc>
                <a:spcPct val="120000"/>
              </a:lnSpc>
            </a:pPr>
            <a:r>
              <a:rPr lang="en-US" sz="3050" dirty="0"/>
              <a:t>Avoid if personal or family history of medullary thyroid carcinoma or personal history of MEN-2</a:t>
            </a:r>
          </a:p>
          <a:p>
            <a:pPr>
              <a:lnSpc>
                <a:spcPct val="120000"/>
              </a:lnSpc>
            </a:pPr>
            <a:r>
              <a:rPr lang="en-US" sz="3500" dirty="0"/>
              <a:t>Acute gallbladder disease</a:t>
            </a:r>
          </a:p>
          <a:p>
            <a:pPr>
              <a:lnSpc>
                <a:spcPct val="120000"/>
              </a:lnSpc>
            </a:pPr>
            <a:r>
              <a:rPr lang="en-US" sz="3500" dirty="0"/>
              <a:t>Worsening retinopathy</a:t>
            </a:r>
            <a:endParaRPr lang="en-US" dirty="0"/>
          </a:p>
        </p:txBody>
      </p:sp>
      <p:sp>
        <p:nvSpPr>
          <p:cNvPr id="4" name="TextBox 3">
            <a:extLst>
              <a:ext uri="{FF2B5EF4-FFF2-40B4-BE49-F238E27FC236}">
                <a16:creationId xmlns:a16="http://schemas.microsoft.com/office/drawing/2014/main" id="{EA3301A8-4A97-C3E2-AE4F-868AC56F49F7}"/>
              </a:ext>
            </a:extLst>
          </p:cNvPr>
          <p:cNvSpPr txBox="1"/>
          <p:nvPr/>
        </p:nvSpPr>
        <p:spPr>
          <a:xfrm>
            <a:off x="304800" y="6488668"/>
            <a:ext cx="1714500" cy="369332"/>
          </a:xfrm>
          <a:prstGeom prst="rect">
            <a:avLst/>
          </a:prstGeom>
          <a:noFill/>
        </p:spPr>
        <p:txBody>
          <a:bodyPr wrap="square" rtlCol="0">
            <a:spAutoFit/>
          </a:bodyPr>
          <a:lstStyle/>
          <a:p>
            <a:r>
              <a:rPr lang="en-US" sz="900" dirty="0"/>
              <a:t>Package inserts</a:t>
            </a:r>
            <a:r>
              <a:rPr lang="en-US" dirty="0"/>
              <a:t>. </a:t>
            </a:r>
          </a:p>
        </p:txBody>
      </p:sp>
    </p:spTree>
    <p:extLst>
      <p:ext uri="{BB962C8B-B14F-4D97-AF65-F5344CB8AC3E}">
        <p14:creationId xmlns:p14="http://schemas.microsoft.com/office/powerpoint/2010/main" val="4554016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D3E0F2-268B-3CF2-D42D-63D4F9EA35BE}"/>
              </a:ext>
            </a:extLst>
          </p:cNvPr>
          <p:cNvSpPr>
            <a:spLocks noGrp="1"/>
          </p:cNvSpPr>
          <p:nvPr>
            <p:ph type="title"/>
          </p:nvPr>
        </p:nvSpPr>
        <p:spPr>
          <a:xfrm>
            <a:off x="304800" y="152400"/>
            <a:ext cx="7924800" cy="994172"/>
          </a:xfrm>
        </p:spPr>
        <p:txBody>
          <a:bodyPr>
            <a:normAutofit/>
          </a:bodyPr>
          <a:lstStyle/>
          <a:p>
            <a:r>
              <a:rPr lang="en-US" sz="4800" dirty="0"/>
              <a:t>GLP-1 FDA Warning</a:t>
            </a:r>
          </a:p>
        </p:txBody>
      </p:sp>
      <p:sp>
        <p:nvSpPr>
          <p:cNvPr id="3" name="Content Placeholder 2">
            <a:extLst>
              <a:ext uri="{FF2B5EF4-FFF2-40B4-BE49-F238E27FC236}">
                <a16:creationId xmlns:a16="http://schemas.microsoft.com/office/drawing/2014/main" id="{60B84D07-59C5-FB9D-DBB1-73538577C7E9}"/>
              </a:ext>
            </a:extLst>
          </p:cNvPr>
          <p:cNvSpPr>
            <a:spLocks noGrp="1"/>
          </p:cNvSpPr>
          <p:nvPr>
            <p:ph idx="1"/>
          </p:nvPr>
        </p:nvSpPr>
        <p:spPr/>
        <p:txBody>
          <a:bodyPr>
            <a:normAutofit/>
          </a:bodyPr>
          <a:lstStyle/>
          <a:p>
            <a:r>
              <a:rPr lang="en-US" sz="2800" dirty="0"/>
              <a:t>Pulmonary Aspiration During General Anesthesia or Deep Sedation </a:t>
            </a:r>
          </a:p>
          <a:p>
            <a:r>
              <a:rPr lang="en-US" sz="2800" dirty="0"/>
              <a:t>Rare post marketing reports of pulmonary aspiration in patients receiving GLP-1 RA undergoing elective surgeries or procedures requiring general anesthesia or deep sedation who had residual gastric contents despite following preoperative fasting recommendations </a:t>
            </a:r>
          </a:p>
          <a:p>
            <a:r>
              <a:rPr lang="en-US" sz="2800" dirty="0"/>
              <a:t>Instruct patients to inform healthcare providers prior to any planned surgeries or procedures if they are taking a GLP-1 RA</a:t>
            </a:r>
          </a:p>
        </p:txBody>
      </p:sp>
    </p:spTree>
    <p:extLst>
      <p:ext uri="{BB962C8B-B14F-4D97-AF65-F5344CB8AC3E}">
        <p14:creationId xmlns:p14="http://schemas.microsoft.com/office/powerpoint/2010/main" val="47929619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extLst>
    <p:ext uri="{6950BFC3-D8DA-4A85-94F7-54DA5524770B}">
      <p188:commentRel xmlns:p188="http://schemas.microsoft.com/office/powerpoint/2018/8/main" r:id="rId3"/>
    </p:ext>
  </p:extLst>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37E737-6384-7A11-C6AA-2425975DD508}"/>
              </a:ext>
            </a:extLst>
          </p:cNvPr>
          <p:cNvSpPr>
            <a:spLocks noGrp="1"/>
          </p:cNvSpPr>
          <p:nvPr>
            <p:ph type="title"/>
          </p:nvPr>
        </p:nvSpPr>
        <p:spPr/>
        <p:txBody>
          <a:bodyPr>
            <a:normAutofit/>
          </a:bodyPr>
          <a:lstStyle/>
          <a:p>
            <a:r>
              <a:rPr lang="en-US" sz="4000" dirty="0"/>
              <a:t>Holding GLP-1 RA Before Surgery? </a:t>
            </a:r>
          </a:p>
        </p:txBody>
      </p:sp>
      <p:sp>
        <p:nvSpPr>
          <p:cNvPr id="3" name="Content Placeholder 2">
            <a:extLst>
              <a:ext uri="{FF2B5EF4-FFF2-40B4-BE49-F238E27FC236}">
                <a16:creationId xmlns:a16="http://schemas.microsoft.com/office/drawing/2014/main" id="{00A83D75-C97F-A111-513A-B67C35166C68}"/>
              </a:ext>
            </a:extLst>
          </p:cNvPr>
          <p:cNvSpPr>
            <a:spLocks noGrp="1"/>
          </p:cNvSpPr>
          <p:nvPr>
            <p:ph idx="1"/>
          </p:nvPr>
        </p:nvSpPr>
        <p:spPr>
          <a:xfrm>
            <a:off x="457200" y="1447800"/>
            <a:ext cx="8229600" cy="5257800"/>
          </a:xfrm>
        </p:spPr>
        <p:txBody>
          <a:bodyPr/>
          <a:lstStyle/>
          <a:p>
            <a:r>
              <a:rPr lang="en-US" sz="2800" dirty="0"/>
              <a:t>Balance withholding GLP-1 RA with risk of hyperglycemia</a:t>
            </a:r>
          </a:p>
          <a:p>
            <a:r>
              <a:rPr lang="en-US" sz="2800" dirty="0"/>
              <a:t>Consider rapid sequence intubation, longer liquid fast or POC ultrasound to reduce risk of aspiration</a:t>
            </a:r>
          </a:p>
          <a:p>
            <a:r>
              <a:rPr lang="en-US" sz="2800" dirty="0"/>
              <a:t>Bridging off therapy can be resource intensive, and lead to other SE-hyperglycemia or hypoglycemia</a:t>
            </a:r>
          </a:p>
          <a:p>
            <a:r>
              <a:rPr lang="en-US" sz="2800" dirty="0"/>
              <a:t>If decision to hold, general guidance </a:t>
            </a:r>
          </a:p>
          <a:p>
            <a:pPr lvl="1"/>
            <a:r>
              <a:rPr lang="en-US" sz="2800" dirty="0"/>
              <a:t>1 day for daily formulations</a:t>
            </a:r>
          </a:p>
          <a:p>
            <a:pPr lvl="1"/>
            <a:r>
              <a:rPr lang="en-US" sz="2800" dirty="0"/>
              <a:t>1 week for weekly formulations</a:t>
            </a:r>
          </a:p>
          <a:p>
            <a:pPr marL="0" indent="0">
              <a:buNone/>
            </a:pPr>
            <a:endParaRPr lang="en-US" sz="2850" dirty="0"/>
          </a:p>
        </p:txBody>
      </p:sp>
      <p:sp>
        <p:nvSpPr>
          <p:cNvPr id="4" name="Content Placeholder 2">
            <a:extLst>
              <a:ext uri="{FF2B5EF4-FFF2-40B4-BE49-F238E27FC236}">
                <a16:creationId xmlns:a16="http://schemas.microsoft.com/office/drawing/2014/main" id="{94E00D16-DB44-2BD4-BEDD-FA546FB81DAA}"/>
              </a:ext>
            </a:extLst>
          </p:cNvPr>
          <p:cNvSpPr txBox="1">
            <a:spLocks/>
          </p:cNvSpPr>
          <p:nvPr/>
        </p:nvSpPr>
        <p:spPr bwMode="auto">
          <a:xfrm>
            <a:off x="228600" y="6168628"/>
            <a:ext cx="7886700" cy="6893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lvl1pPr marL="457200" indent="-457200" algn="l" rtl="0" eaLnBrk="0" fontAlgn="base" hangingPunct="0">
              <a:lnSpc>
                <a:spcPct val="90000"/>
              </a:lnSpc>
              <a:spcBef>
                <a:spcPts val="1000"/>
              </a:spcBef>
              <a:spcAft>
                <a:spcPct val="0"/>
              </a:spcAft>
              <a:buFont typeface="Arial" panose="020B0604020202020204" pitchFamily="34" charset="0"/>
              <a:buChar char="•"/>
              <a:defRPr sz="4000" kern="1200">
                <a:solidFill>
                  <a:schemeClr val="bg2"/>
                </a:solidFill>
                <a:latin typeface="Arial" panose="020B0604020202020204" pitchFamily="34" charset="0"/>
                <a:ea typeface="+mn-ea"/>
                <a:cs typeface="Arial" panose="020B0604020202020204" pitchFamily="34" charset="0"/>
              </a:defRPr>
            </a:lvl1pPr>
            <a:lvl2pPr marL="914400" indent="-457200" algn="l" rtl="0" eaLnBrk="0" fontAlgn="base" hangingPunct="0">
              <a:lnSpc>
                <a:spcPct val="90000"/>
              </a:lnSpc>
              <a:spcBef>
                <a:spcPts val="500"/>
              </a:spcBef>
              <a:spcAft>
                <a:spcPct val="0"/>
              </a:spcAft>
              <a:buFont typeface="Arial" panose="020B0604020202020204" pitchFamily="34" charset="0"/>
              <a:buChar char="-"/>
              <a:defRPr sz="3600" kern="1200">
                <a:solidFill>
                  <a:schemeClr val="bg2"/>
                </a:solidFill>
                <a:latin typeface="Arial" panose="020B0604020202020204" pitchFamily="34" charset="0"/>
                <a:ea typeface="+mn-ea"/>
                <a:cs typeface="Arial" panose="020B0604020202020204" pitchFamily="34" charset="0"/>
              </a:defRPr>
            </a:lvl2pPr>
            <a:lvl3pPr marL="1371600" indent="-457200" algn="l" rtl="0" eaLnBrk="0" fontAlgn="base" hangingPunct="0">
              <a:lnSpc>
                <a:spcPct val="90000"/>
              </a:lnSpc>
              <a:spcBef>
                <a:spcPts val="500"/>
              </a:spcBef>
              <a:spcAft>
                <a:spcPct val="0"/>
              </a:spcAft>
              <a:buFont typeface="Arial" panose="020B0604020202020204" pitchFamily="34" charset="0"/>
              <a:buChar char="•"/>
              <a:defRPr sz="3200" kern="1200">
                <a:solidFill>
                  <a:schemeClr val="bg2"/>
                </a:solidFill>
                <a:latin typeface="Arial" panose="020B0604020202020204" pitchFamily="34" charset="0"/>
                <a:ea typeface="+mn-ea"/>
                <a:cs typeface="Arial" panose="020B0604020202020204" pitchFamily="34" charset="0"/>
              </a:defRPr>
            </a:lvl3pPr>
            <a:lvl4pPr marL="1828800" indent="-457200" algn="l" rtl="0" eaLnBrk="0" fontAlgn="base" hangingPunct="0">
              <a:lnSpc>
                <a:spcPct val="90000"/>
              </a:lnSpc>
              <a:spcBef>
                <a:spcPts val="500"/>
              </a:spcBef>
              <a:spcAft>
                <a:spcPct val="0"/>
              </a:spcAft>
              <a:buFont typeface="Arial" panose="020B0604020202020204" pitchFamily="34" charset="0"/>
              <a:buChar char="•"/>
              <a:defRPr sz="2800" kern="1200">
                <a:solidFill>
                  <a:schemeClr val="bg2"/>
                </a:solidFill>
                <a:latin typeface="Arial" panose="020B0604020202020204" pitchFamily="34" charset="0"/>
                <a:ea typeface="+mn-ea"/>
                <a:cs typeface="Arial" panose="020B0604020202020204" pitchFamily="34" charset="0"/>
              </a:defRPr>
            </a:lvl4pPr>
            <a:lvl5pPr marL="2286000" indent="-457200" algn="l" rtl="0" eaLnBrk="0" fontAlgn="base" hangingPunct="0">
              <a:lnSpc>
                <a:spcPct val="90000"/>
              </a:lnSpc>
              <a:spcBef>
                <a:spcPts val="500"/>
              </a:spcBef>
              <a:spcAft>
                <a:spcPct val="0"/>
              </a:spcAft>
              <a:buFont typeface="Arial" panose="020B0604020202020204" pitchFamily="34" charset="0"/>
              <a:buChar char="•"/>
              <a:defRPr sz="2800" kern="1200">
                <a:solidFill>
                  <a:schemeClr val="bg2"/>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900" dirty="0">
                <a:solidFill>
                  <a:srgbClr val="353535"/>
                </a:solidFill>
                <a:latin typeface="Fira Sans" panose="020F0502020204030204" pitchFamily="34" charset="0"/>
              </a:rPr>
              <a:t>Joshi, Girish P. et al. </a:t>
            </a:r>
            <a:r>
              <a:rPr lang="en-US" sz="900" dirty="0" err="1">
                <a:solidFill>
                  <a:srgbClr val="353535"/>
                </a:solidFill>
                <a:latin typeface="Fira Sans" panose="020F0502020204030204" pitchFamily="34" charset="0"/>
              </a:rPr>
              <a:t>Preprocedure</a:t>
            </a:r>
            <a:r>
              <a:rPr lang="en-US" sz="900" dirty="0">
                <a:solidFill>
                  <a:srgbClr val="353535"/>
                </a:solidFill>
                <a:latin typeface="Fira Sans" panose="020F0502020204030204" pitchFamily="34" charset="0"/>
              </a:rPr>
              <a:t> Care of Patients on Glucagon-like Peptide-1 Receptor Agonists: A </a:t>
            </a:r>
            <a:r>
              <a:rPr lang="en-US" sz="900" dirty="0" err="1">
                <a:solidFill>
                  <a:srgbClr val="353535"/>
                </a:solidFill>
                <a:latin typeface="Fira Sans" panose="020F0502020204030204" pitchFamily="34" charset="0"/>
              </a:rPr>
              <a:t>Multisociety</a:t>
            </a:r>
            <a:r>
              <a:rPr lang="en-US" sz="900" dirty="0">
                <a:solidFill>
                  <a:srgbClr val="353535"/>
                </a:solidFill>
                <a:latin typeface="Fira Sans" panose="020F0502020204030204" pitchFamily="34" charset="0"/>
              </a:rPr>
              <a:t> Clinical Practice Guidance. Anesthesiology 141(6):p 1208-1209, December 2024. </a:t>
            </a:r>
            <a:endParaRPr lang="en-US" sz="900" dirty="0"/>
          </a:p>
        </p:txBody>
      </p:sp>
    </p:spTree>
    <p:extLst>
      <p:ext uri="{BB962C8B-B14F-4D97-AF65-F5344CB8AC3E}">
        <p14:creationId xmlns:p14="http://schemas.microsoft.com/office/powerpoint/2010/main" val="14168856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D84E83-0F51-6936-C13B-69B35DB5E4D8}"/>
            </a:ext>
          </a:extLst>
        </p:cNvPr>
        <p:cNvGrpSpPr/>
        <p:nvPr/>
      </p:nvGrpSpPr>
      <p:grpSpPr>
        <a:xfrm>
          <a:off x="0" y="0"/>
          <a:ext cx="0" cy="0"/>
          <a:chOff x="0" y="0"/>
          <a:chExt cx="0" cy="0"/>
        </a:xfrm>
      </p:grpSpPr>
      <p:sp>
        <p:nvSpPr>
          <p:cNvPr id="81922" name="Title 1">
            <a:extLst>
              <a:ext uri="{FF2B5EF4-FFF2-40B4-BE49-F238E27FC236}">
                <a16:creationId xmlns:a16="http://schemas.microsoft.com/office/drawing/2014/main" id="{F77A0804-FB6F-BB40-7857-56A6AB4896C4}"/>
              </a:ext>
            </a:extLst>
          </p:cNvPr>
          <p:cNvSpPr>
            <a:spLocks noGrp="1" noChangeArrowheads="1"/>
          </p:cNvSpPr>
          <p:nvPr>
            <p:ph type="title"/>
          </p:nvPr>
        </p:nvSpPr>
        <p:spPr/>
        <p:txBody>
          <a:bodyPr>
            <a:noAutofit/>
          </a:bodyPr>
          <a:lstStyle/>
          <a:p>
            <a:pPr eaLnBrk="1" hangingPunct="1"/>
            <a:r>
              <a:rPr lang="en-US" altLang="en-US" sz="3600" dirty="0"/>
              <a:t>Counseling Points: GLP-1 RA &amp; GLP-1/GIP</a:t>
            </a:r>
          </a:p>
        </p:txBody>
      </p:sp>
      <p:sp>
        <p:nvSpPr>
          <p:cNvPr id="4" name="Content Placeholder 3">
            <a:extLst>
              <a:ext uri="{FF2B5EF4-FFF2-40B4-BE49-F238E27FC236}">
                <a16:creationId xmlns:a16="http://schemas.microsoft.com/office/drawing/2014/main" id="{FDC859FD-96B3-4DE9-BEF3-7FBB21F49445}"/>
              </a:ext>
            </a:extLst>
          </p:cNvPr>
          <p:cNvSpPr>
            <a:spLocks noGrp="1"/>
          </p:cNvSpPr>
          <p:nvPr>
            <p:ph sz="quarter" idx="1"/>
          </p:nvPr>
        </p:nvSpPr>
        <p:spPr>
          <a:xfrm>
            <a:off x="457200" y="1295400"/>
            <a:ext cx="6019800" cy="5257800"/>
          </a:xfrm>
        </p:spPr>
        <p:txBody>
          <a:bodyPr rtlCol="0">
            <a:normAutofit/>
          </a:bodyPr>
          <a:lstStyle/>
          <a:p>
            <a:pPr eaLnBrk="1" fontAlgn="auto" hangingPunct="1">
              <a:spcAft>
                <a:spcPts val="0"/>
              </a:spcAft>
              <a:defRPr/>
            </a:pPr>
            <a:r>
              <a:rPr lang="en-US" sz="2800" dirty="0"/>
              <a:t>Avoid if personal or family history of medullary thyroid cancer or personal history of MEN-2</a:t>
            </a:r>
          </a:p>
          <a:p>
            <a:pPr eaLnBrk="1" fontAlgn="auto" hangingPunct="1">
              <a:spcAft>
                <a:spcPts val="0"/>
              </a:spcAft>
              <a:defRPr/>
            </a:pPr>
            <a:r>
              <a:rPr lang="en-US" sz="2800" dirty="0"/>
              <a:t>Avoid in combo with DPP-4 inhibitors</a:t>
            </a:r>
          </a:p>
          <a:p>
            <a:pPr eaLnBrk="1" fontAlgn="auto" hangingPunct="1">
              <a:spcAft>
                <a:spcPts val="0"/>
              </a:spcAft>
              <a:defRPr/>
            </a:pPr>
            <a:r>
              <a:rPr lang="en-US" sz="2800" dirty="0"/>
              <a:t>Watch for intestinal obstruction</a:t>
            </a:r>
          </a:p>
          <a:p>
            <a:pPr>
              <a:defRPr/>
            </a:pPr>
            <a:r>
              <a:rPr lang="en-US" sz="2800" dirty="0">
                <a:solidFill>
                  <a:schemeClr val="accent2">
                    <a:lumMod val="75000"/>
                  </a:schemeClr>
                </a:solidFill>
              </a:rPr>
              <a:t>Increased risk of biliary disease</a:t>
            </a:r>
          </a:p>
          <a:p>
            <a:pPr eaLnBrk="1" fontAlgn="auto" hangingPunct="1">
              <a:spcAft>
                <a:spcPts val="0"/>
              </a:spcAft>
              <a:defRPr/>
            </a:pPr>
            <a:r>
              <a:rPr lang="en-US" sz="2800" dirty="0"/>
              <a:t>Education: Eat smaller meals to reduce nausea and limit high fat meals</a:t>
            </a:r>
          </a:p>
          <a:p>
            <a:pPr eaLnBrk="1" fontAlgn="auto" hangingPunct="1">
              <a:spcAft>
                <a:spcPts val="0"/>
              </a:spcAft>
              <a:defRPr/>
            </a:pPr>
            <a:r>
              <a:rPr lang="en-US" sz="2800" dirty="0">
                <a:solidFill>
                  <a:srgbClr val="0070C0"/>
                </a:solidFill>
              </a:rPr>
              <a:t>Use of non-FDA </a:t>
            </a:r>
            <a:r>
              <a:rPr lang="en-US" sz="2800" i="1" dirty="0">
                <a:solidFill>
                  <a:srgbClr val="0070C0"/>
                </a:solidFill>
              </a:rPr>
              <a:t>compounded</a:t>
            </a:r>
            <a:r>
              <a:rPr lang="en-US" sz="2800" dirty="0">
                <a:solidFill>
                  <a:srgbClr val="0070C0"/>
                </a:solidFill>
              </a:rPr>
              <a:t> products not recommended</a:t>
            </a:r>
          </a:p>
          <a:p>
            <a:pPr eaLnBrk="1" fontAlgn="auto" hangingPunct="1">
              <a:spcAft>
                <a:spcPts val="0"/>
              </a:spcAft>
              <a:defRPr/>
            </a:pPr>
            <a:endParaRPr lang="en-US" dirty="0"/>
          </a:p>
        </p:txBody>
      </p:sp>
      <p:pic>
        <p:nvPicPr>
          <p:cNvPr id="6" name="Picture 5">
            <a:extLst>
              <a:ext uri="{FF2B5EF4-FFF2-40B4-BE49-F238E27FC236}">
                <a16:creationId xmlns:a16="http://schemas.microsoft.com/office/drawing/2014/main" id="{3B20F128-B49C-ED43-89D0-BAB1A10A2CFC}"/>
              </a:ext>
            </a:extLst>
          </p:cNvPr>
          <p:cNvPicPr>
            <a:picLocks noChangeAspect="1"/>
          </p:cNvPicPr>
          <p:nvPr/>
        </p:nvPicPr>
        <p:blipFill>
          <a:blip r:embed="rId4"/>
          <a:stretch>
            <a:fillRect/>
          </a:stretch>
        </p:blipFill>
        <p:spPr>
          <a:xfrm>
            <a:off x="6779758" y="1447800"/>
            <a:ext cx="1928813" cy="2667000"/>
          </a:xfrm>
          <a:prstGeom prst="rect">
            <a:avLst/>
          </a:prstGeom>
        </p:spPr>
      </p:pic>
    </p:spTree>
    <p:extLst>
      <p:ext uri="{BB962C8B-B14F-4D97-AF65-F5344CB8AC3E}">
        <p14:creationId xmlns:p14="http://schemas.microsoft.com/office/powerpoint/2010/main" val="22810567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6950BFC3-D8DA-4A85-94F7-54DA5524770B}">
      <p188:commentRel xmlns:p188="http://schemas.microsoft.com/office/powerpoint/2018/8/main" r:id="rId3"/>
    </p:ext>
  </p:extLst>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Title 1">
            <a:extLst>
              <a:ext uri="{FF2B5EF4-FFF2-40B4-BE49-F238E27FC236}">
                <a16:creationId xmlns:a16="http://schemas.microsoft.com/office/drawing/2014/main" id="{80A972A5-4D2E-424E-8F41-AFB5377E84EA}"/>
              </a:ext>
            </a:extLst>
          </p:cNvPr>
          <p:cNvSpPr>
            <a:spLocks noGrp="1" noChangeArrowheads="1"/>
          </p:cNvSpPr>
          <p:nvPr>
            <p:ph type="title"/>
          </p:nvPr>
        </p:nvSpPr>
        <p:spPr/>
        <p:txBody>
          <a:bodyPr>
            <a:noAutofit/>
          </a:bodyPr>
          <a:lstStyle/>
          <a:p>
            <a:pPr eaLnBrk="1" hangingPunct="1"/>
            <a:r>
              <a:rPr lang="en-US" altLang="en-US" sz="3600" dirty="0"/>
              <a:t>Counseling Points: GLP-1 RA &amp; GLP-1/GIP</a:t>
            </a:r>
          </a:p>
        </p:txBody>
      </p:sp>
      <p:sp>
        <p:nvSpPr>
          <p:cNvPr id="4" name="Content Placeholder 3">
            <a:extLst>
              <a:ext uri="{FF2B5EF4-FFF2-40B4-BE49-F238E27FC236}">
                <a16:creationId xmlns:a16="http://schemas.microsoft.com/office/drawing/2014/main" id="{86CC6F0C-FBA9-43DD-A3E5-F8522880B776}"/>
              </a:ext>
            </a:extLst>
          </p:cNvPr>
          <p:cNvSpPr>
            <a:spLocks noGrp="1"/>
          </p:cNvSpPr>
          <p:nvPr>
            <p:ph sz="quarter" idx="1"/>
          </p:nvPr>
        </p:nvSpPr>
        <p:spPr>
          <a:xfrm>
            <a:off x="457200" y="1295400"/>
            <a:ext cx="6019800" cy="5257800"/>
          </a:xfrm>
        </p:spPr>
        <p:txBody>
          <a:bodyPr rtlCol="0">
            <a:normAutofit/>
          </a:bodyPr>
          <a:lstStyle/>
          <a:p>
            <a:pPr eaLnBrk="1" fontAlgn="auto" hangingPunct="1">
              <a:spcAft>
                <a:spcPts val="0"/>
              </a:spcAft>
              <a:defRPr/>
            </a:pPr>
            <a:r>
              <a:rPr lang="en-US" sz="2800" dirty="0">
                <a:solidFill>
                  <a:srgbClr val="0070C0"/>
                </a:solidFill>
              </a:rPr>
              <a:t>Potential risk of pancreatitis</a:t>
            </a:r>
          </a:p>
          <a:p>
            <a:pPr eaLnBrk="1" fontAlgn="auto" hangingPunct="1">
              <a:spcAft>
                <a:spcPts val="0"/>
              </a:spcAft>
              <a:defRPr/>
            </a:pPr>
            <a:r>
              <a:rPr lang="en-US" sz="2800" dirty="0">
                <a:solidFill>
                  <a:srgbClr val="0070C0"/>
                </a:solidFill>
              </a:rPr>
              <a:t>If on tirzepitide, use back up contraception for first 4 weeks</a:t>
            </a:r>
          </a:p>
          <a:p>
            <a:pPr eaLnBrk="1" fontAlgn="auto" hangingPunct="1">
              <a:spcAft>
                <a:spcPts val="0"/>
              </a:spcAft>
              <a:defRPr/>
            </a:pPr>
            <a:r>
              <a:rPr lang="en-US" sz="2800" dirty="0"/>
              <a:t>Warning about aspiration during surgery</a:t>
            </a:r>
          </a:p>
          <a:p>
            <a:pPr eaLnBrk="1" fontAlgn="auto" hangingPunct="1">
              <a:spcAft>
                <a:spcPts val="0"/>
              </a:spcAft>
              <a:defRPr/>
            </a:pPr>
            <a:r>
              <a:rPr lang="en-US" sz="2800" dirty="0"/>
              <a:t>Ask about recent eye exam</a:t>
            </a:r>
          </a:p>
          <a:p>
            <a:pPr lvl="1" eaLnBrk="1" fontAlgn="auto" hangingPunct="1">
              <a:spcAft>
                <a:spcPts val="0"/>
              </a:spcAft>
              <a:defRPr/>
            </a:pPr>
            <a:r>
              <a:rPr lang="en-US" sz="2000" dirty="0"/>
              <a:t>Potential increase in diabetes retinopathy</a:t>
            </a:r>
          </a:p>
          <a:p>
            <a:pPr lvl="1" eaLnBrk="1" fontAlgn="auto" hangingPunct="1">
              <a:spcAft>
                <a:spcPts val="0"/>
              </a:spcAft>
              <a:defRPr/>
            </a:pPr>
            <a:r>
              <a:rPr lang="en-US" sz="2000" dirty="0" err="1"/>
              <a:t>Nonarteritic</a:t>
            </a:r>
            <a:r>
              <a:rPr lang="en-US" sz="2000" dirty="0"/>
              <a:t> anterior ischemic optic neuropathy (NAION) reported (rare incidence)</a:t>
            </a:r>
          </a:p>
          <a:p>
            <a:pPr eaLnBrk="1" fontAlgn="auto" hangingPunct="1">
              <a:spcAft>
                <a:spcPts val="0"/>
              </a:spcAft>
              <a:defRPr/>
            </a:pPr>
            <a:endParaRPr lang="en-US" dirty="0"/>
          </a:p>
        </p:txBody>
      </p:sp>
      <p:pic>
        <p:nvPicPr>
          <p:cNvPr id="6" name="Picture 5">
            <a:extLst>
              <a:ext uri="{FF2B5EF4-FFF2-40B4-BE49-F238E27FC236}">
                <a16:creationId xmlns:a16="http://schemas.microsoft.com/office/drawing/2014/main" id="{ACA42EBB-26C7-4904-BBD1-61A731CD66BF}"/>
              </a:ext>
            </a:extLst>
          </p:cNvPr>
          <p:cNvPicPr>
            <a:picLocks noChangeAspect="1"/>
          </p:cNvPicPr>
          <p:nvPr/>
        </p:nvPicPr>
        <p:blipFill>
          <a:blip r:embed="rId4"/>
          <a:stretch>
            <a:fillRect/>
          </a:stretch>
        </p:blipFill>
        <p:spPr>
          <a:xfrm>
            <a:off x="6779758" y="1447800"/>
            <a:ext cx="1928813" cy="2667000"/>
          </a:xfrm>
          <a:prstGeom prst="rect">
            <a:avLst/>
          </a:prstGeom>
        </p:spPr>
      </p:pic>
    </p:spTree>
    <p:extLst>
      <p:ext uri="{BB962C8B-B14F-4D97-AF65-F5344CB8AC3E}">
        <p14:creationId xmlns:p14="http://schemas.microsoft.com/office/powerpoint/2010/main" val="3974271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6950BFC3-D8DA-4A85-94F7-54DA5524770B}">
      <p188:commentRel xmlns:p188="http://schemas.microsoft.com/office/powerpoint/2018/8/main" r:id="rId3"/>
    </p:ext>
  </p:extLst>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A0B585-0785-2BE0-0685-5AA6102F0959}"/>
              </a:ext>
            </a:extLst>
          </p:cNvPr>
          <p:cNvSpPr>
            <a:spLocks noGrp="1"/>
          </p:cNvSpPr>
          <p:nvPr>
            <p:ph type="title"/>
          </p:nvPr>
        </p:nvSpPr>
        <p:spPr/>
        <p:txBody>
          <a:bodyPr/>
          <a:lstStyle/>
          <a:p>
            <a:r>
              <a:rPr lang="en-US" dirty="0"/>
              <a:t>Poll Question 8</a:t>
            </a:r>
          </a:p>
        </p:txBody>
      </p:sp>
      <p:sp>
        <p:nvSpPr>
          <p:cNvPr id="3" name="Content Placeholder 2">
            <a:extLst>
              <a:ext uri="{FF2B5EF4-FFF2-40B4-BE49-F238E27FC236}">
                <a16:creationId xmlns:a16="http://schemas.microsoft.com/office/drawing/2014/main" id="{943FA3D5-4B5A-1406-5185-B480E48BEE11}"/>
              </a:ext>
            </a:extLst>
          </p:cNvPr>
          <p:cNvSpPr>
            <a:spLocks noGrp="1"/>
          </p:cNvSpPr>
          <p:nvPr>
            <p:ph sz="quarter" idx="1"/>
          </p:nvPr>
        </p:nvSpPr>
        <p:spPr/>
        <p:txBody>
          <a:bodyPr>
            <a:normAutofit fontScale="92500" lnSpcReduction="10000"/>
          </a:bodyPr>
          <a:lstStyle/>
          <a:p>
            <a:pPr marL="0" marR="0" indent="0">
              <a:lnSpc>
                <a:spcPct val="120000"/>
              </a:lnSpc>
              <a:spcBef>
                <a:spcPts val="0"/>
              </a:spcBef>
              <a:spcAft>
                <a:spcPts val="0"/>
              </a:spcAft>
              <a:buNone/>
            </a:pPr>
            <a:r>
              <a:rPr lang="en-US" sz="2800" dirty="0">
                <a:effectLst/>
                <a:latin typeface="Calibri" panose="020F0502020204030204" pitchFamily="34" charset="0"/>
                <a:ea typeface="Calibri" panose="020F0502020204030204" pitchFamily="34" charset="0"/>
              </a:rPr>
              <a:t>AR is 36 years old with type 2 diabetes and a BMI of 41kg/m</a:t>
            </a:r>
            <a:r>
              <a:rPr lang="en-US" sz="2800" baseline="30000" dirty="0">
                <a:effectLst/>
                <a:latin typeface="Calibri" panose="020F0502020204030204" pitchFamily="34" charset="0"/>
                <a:ea typeface="Calibri" panose="020F0502020204030204" pitchFamily="34" charset="0"/>
              </a:rPr>
              <a:t>2</a:t>
            </a:r>
            <a:r>
              <a:rPr lang="en-US" sz="2800" dirty="0">
                <a:effectLst/>
                <a:latin typeface="Calibri" panose="020F0502020204030204" pitchFamily="34" charset="0"/>
                <a:ea typeface="Calibri" panose="020F0502020204030204" pitchFamily="34" charset="0"/>
              </a:rPr>
              <a:t>.  Current diabetes medications include: metformin, sitagliptin (Januvia) and empagliflozin (Jardiance) at maximum doses.  AR is prescribed tirzepatide (Mounjaro).</a:t>
            </a:r>
            <a:r>
              <a:rPr lang="en-US" sz="2800" dirty="0">
                <a:ea typeface="Calibri" panose="020F0502020204030204" pitchFamily="34" charset="0"/>
              </a:rPr>
              <a:t> </a:t>
            </a:r>
            <a:r>
              <a:rPr lang="en-US" sz="2800" dirty="0">
                <a:effectLst/>
                <a:latin typeface="Calibri" panose="020F0502020204030204" pitchFamily="34" charset="0"/>
                <a:ea typeface="Calibri" panose="020F0502020204030204" pitchFamily="34" charset="0"/>
              </a:rPr>
              <a:t>Based on this information, what action do you recommend to the provider?</a:t>
            </a:r>
          </a:p>
          <a:p>
            <a:pPr marL="0" marR="0">
              <a:lnSpc>
                <a:spcPct val="120000"/>
              </a:lnSpc>
              <a:spcBef>
                <a:spcPts val="0"/>
              </a:spcBef>
              <a:spcAft>
                <a:spcPts val="0"/>
              </a:spcAft>
            </a:pPr>
            <a:endParaRPr lang="en-US" sz="2800" dirty="0">
              <a:effectLst/>
              <a:latin typeface="Calibri" panose="020F0502020204030204" pitchFamily="34" charset="0"/>
              <a:ea typeface="Calibri" panose="020F0502020204030204" pitchFamily="34" charset="0"/>
            </a:endParaRPr>
          </a:p>
          <a:p>
            <a:pPr marL="342900" marR="0" lvl="0" indent="-342900">
              <a:lnSpc>
                <a:spcPct val="120000"/>
              </a:lnSpc>
              <a:spcBef>
                <a:spcPts val="0"/>
              </a:spcBef>
              <a:spcAft>
                <a:spcPts val="0"/>
              </a:spcAft>
              <a:buFont typeface="+mj-lt"/>
              <a:buAutoNum type="alphaUcPeriod"/>
            </a:pPr>
            <a:r>
              <a:rPr lang="en-US" sz="2800" dirty="0">
                <a:ea typeface="Times New Roman" panose="02020603050405020304" pitchFamily="18" charset="0"/>
              </a:rPr>
              <a:t>V</a:t>
            </a:r>
            <a:r>
              <a:rPr lang="en-US" sz="2800" dirty="0">
                <a:effectLst/>
                <a:latin typeface="Calibri" panose="020F0502020204030204" pitchFamily="34" charset="0"/>
                <a:ea typeface="Times New Roman" panose="02020603050405020304" pitchFamily="18" charset="0"/>
              </a:rPr>
              <a:t>erify kidney function first.</a:t>
            </a:r>
            <a:endParaRPr lang="en-US" sz="2800" dirty="0">
              <a:effectLst/>
              <a:latin typeface="Calibri" panose="020F0502020204030204" pitchFamily="34" charset="0"/>
              <a:ea typeface="Calibri" panose="020F0502020204030204" pitchFamily="34" charset="0"/>
            </a:endParaRPr>
          </a:p>
          <a:p>
            <a:pPr marL="342900" marR="0" lvl="0" indent="-342900">
              <a:lnSpc>
                <a:spcPct val="120000"/>
              </a:lnSpc>
              <a:spcBef>
                <a:spcPts val="0"/>
              </a:spcBef>
              <a:spcAft>
                <a:spcPts val="0"/>
              </a:spcAft>
              <a:buFont typeface="+mj-lt"/>
              <a:buAutoNum type="alphaUcPeriod"/>
            </a:pPr>
            <a:r>
              <a:rPr lang="en-US" sz="2800" dirty="0">
                <a:effectLst/>
                <a:latin typeface="Calibri" panose="020F0502020204030204" pitchFamily="34" charset="0"/>
                <a:ea typeface="Times New Roman" panose="02020603050405020304" pitchFamily="18" charset="0"/>
              </a:rPr>
              <a:t>Stop the sitagliptin when initiating tirzepatide.</a:t>
            </a:r>
            <a:endParaRPr lang="en-US" sz="2800" dirty="0">
              <a:effectLst/>
              <a:latin typeface="Calibri" panose="020F0502020204030204" pitchFamily="34" charset="0"/>
              <a:ea typeface="Calibri" panose="020F0502020204030204" pitchFamily="34" charset="0"/>
            </a:endParaRPr>
          </a:p>
          <a:p>
            <a:pPr marL="342900" marR="0" lvl="0" indent="-342900">
              <a:lnSpc>
                <a:spcPct val="120000"/>
              </a:lnSpc>
              <a:spcBef>
                <a:spcPts val="0"/>
              </a:spcBef>
              <a:spcAft>
                <a:spcPts val="0"/>
              </a:spcAft>
              <a:buFont typeface="+mj-lt"/>
              <a:buAutoNum type="alphaUcPeriod"/>
            </a:pPr>
            <a:r>
              <a:rPr lang="en-US" sz="2800" dirty="0">
                <a:effectLst/>
                <a:latin typeface="Calibri" panose="020F0502020204030204" pitchFamily="34" charset="0"/>
                <a:ea typeface="Times New Roman" panose="02020603050405020304" pitchFamily="18" charset="0"/>
              </a:rPr>
              <a:t>Decrease the dose of metformin to prevent hypoglycemia.</a:t>
            </a:r>
            <a:endParaRPr lang="en-US" sz="2800" dirty="0">
              <a:effectLst/>
              <a:latin typeface="Calibri" panose="020F0502020204030204" pitchFamily="34" charset="0"/>
              <a:ea typeface="Calibri" panose="020F0502020204030204" pitchFamily="34" charset="0"/>
            </a:endParaRPr>
          </a:p>
          <a:p>
            <a:pPr marL="342900" marR="0" lvl="0" indent="-342900">
              <a:lnSpc>
                <a:spcPct val="120000"/>
              </a:lnSpc>
              <a:spcBef>
                <a:spcPts val="0"/>
              </a:spcBef>
              <a:spcAft>
                <a:spcPts val="0"/>
              </a:spcAft>
              <a:buFont typeface="+mj-lt"/>
              <a:buAutoNum type="alphaUcPeriod"/>
            </a:pPr>
            <a:r>
              <a:rPr lang="en-US" sz="2800" dirty="0">
                <a:effectLst/>
                <a:latin typeface="Calibri" panose="020F0502020204030204" pitchFamily="34" charset="0"/>
                <a:ea typeface="Times New Roman" panose="02020603050405020304" pitchFamily="18" charset="0"/>
              </a:rPr>
              <a:t>Evaluate thyroid function before starting tirzepatide.</a:t>
            </a:r>
            <a:endParaRPr lang="en-US" sz="2800" dirty="0">
              <a:effectLst/>
              <a:latin typeface="Calibri" panose="020F0502020204030204" pitchFamily="34" charset="0"/>
              <a:ea typeface="Calibri" panose="020F0502020204030204" pitchFamily="34" charset="0"/>
            </a:endParaRPr>
          </a:p>
          <a:p>
            <a:endParaRPr lang="en-US" dirty="0"/>
          </a:p>
        </p:txBody>
      </p:sp>
      <p:pic>
        <p:nvPicPr>
          <p:cNvPr id="4" name="Picture 3">
            <a:extLst>
              <a:ext uri="{FF2B5EF4-FFF2-40B4-BE49-F238E27FC236}">
                <a16:creationId xmlns:a16="http://schemas.microsoft.com/office/drawing/2014/main" id="{A89D0213-15DD-3ABC-CD8C-E14C94088502}"/>
              </a:ext>
            </a:extLst>
          </p:cNvPr>
          <p:cNvPicPr>
            <a:picLocks noChangeAspect="1"/>
          </p:cNvPicPr>
          <p:nvPr/>
        </p:nvPicPr>
        <p:blipFill>
          <a:blip r:embed="rId3"/>
          <a:stretch>
            <a:fillRect/>
          </a:stretch>
        </p:blipFill>
        <p:spPr>
          <a:xfrm>
            <a:off x="7552422" y="3581400"/>
            <a:ext cx="1029149" cy="1524000"/>
          </a:xfrm>
          <a:prstGeom prst="rect">
            <a:avLst/>
          </a:prstGeom>
        </p:spPr>
      </p:pic>
      <p:sp>
        <p:nvSpPr>
          <p:cNvPr id="5" name="Oval 4">
            <a:extLst>
              <a:ext uri="{FF2B5EF4-FFF2-40B4-BE49-F238E27FC236}">
                <a16:creationId xmlns:a16="http://schemas.microsoft.com/office/drawing/2014/main" id="{278D190D-540A-25B0-7E52-7C0FFC3C064E}"/>
              </a:ext>
            </a:extLst>
          </p:cNvPr>
          <p:cNvSpPr/>
          <p:nvPr/>
        </p:nvSpPr>
        <p:spPr>
          <a:xfrm>
            <a:off x="178862" y="4648200"/>
            <a:ext cx="7620000" cy="533400"/>
          </a:xfrm>
          <a:prstGeom prst="ellipse">
            <a:avLst/>
          </a:prstGeom>
          <a:noFill/>
          <a:ln w="57150">
            <a:solidFill>
              <a:srgbClr val="7030A0"/>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w="38100">
                <a:solidFill>
                  <a:schemeClr val="tx1"/>
                </a:solidFill>
              </a:ln>
            </a:endParaRPr>
          </a:p>
        </p:txBody>
      </p:sp>
    </p:spTree>
    <p:extLst>
      <p:ext uri="{BB962C8B-B14F-4D97-AF65-F5344CB8AC3E}">
        <p14:creationId xmlns:p14="http://schemas.microsoft.com/office/powerpoint/2010/main" val="12751980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A7902A-9C62-BE11-6F3F-FC2D9474241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7E4EC13-97F0-1640-0599-776A6EBCFA34}"/>
              </a:ext>
            </a:extLst>
          </p:cNvPr>
          <p:cNvSpPr>
            <a:spLocks noGrp="1"/>
          </p:cNvSpPr>
          <p:nvPr>
            <p:ph type="title"/>
          </p:nvPr>
        </p:nvSpPr>
        <p:spPr>
          <a:xfrm>
            <a:off x="424809" y="190500"/>
            <a:ext cx="8226425" cy="1143000"/>
          </a:xfrm>
          <a:solidFill>
            <a:schemeClr val="bg2">
              <a:lumMod val="75000"/>
            </a:schemeClr>
          </a:solidFill>
        </p:spPr>
        <p:txBody>
          <a:bodyPr>
            <a:normAutofit/>
          </a:bodyPr>
          <a:lstStyle/>
          <a:p>
            <a:r>
              <a:rPr lang="en-US" dirty="0"/>
              <a:t>Standard 8 Obesity and </a:t>
            </a:r>
            <a:r>
              <a:rPr lang="en-US" dirty="0" err="1"/>
              <a:t>Wt</a:t>
            </a:r>
            <a:r>
              <a:rPr lang="en-US" dirty="0"/>
              <a:t> Management</a:t>
            </a:r>
          </a:p>
        </p:txBody>
      </p:sp>
      <p:pic>
        <p:nvPicPr>
          <p:cNvPr id="5" name="Picture 4" descr="Diabetes Care Cover Image for Volume 49, Issue Supplement_1">
            <a:extLst>
              <a:ext uri="{FF2B5EF4-FFF2-40B4-BE49-F238E27FC236}">
                <a16:creationId xmlns:a16="http://schemas.microsoft.com/office/drawing/2014/main" id="{D2B3FB65-B6EB-FCE5-40A2-FBCECADB0FC4}"/>
              </a:ext>
            </a:extLst>
          </p:cNvPr>
          <p:cNvPicPr>
            <a:picLocks noChangeAspect="1"/>
          </p:cNvPicPr>
          <p:nvPr/>
        </p:nvPicPr>
        <p:blipFill>
          <a:blip r:embed="rId2"/>
          <a:stretch>
            <a:fillRect/>
          </a:stretch>
        </p:blipFill>
        <p:spPr>
          <a:xfrm>
            <a:off x="685800" y="1524000"/>
            <a:ext cx="3419068" cy="4497387"/>
          </a:xfrm>
          <a:prstGeom prst="rect">
            <a:avLst/>
          </a:prstGeom>
        </p:spPr>
      </p:pic>
      <p:sp>
        <p:nvSpPr>
          <p:cNvPr id="4" name="Content Placeholder 3">
            <a:extLst>
              <a:ext uri="{FF2B5EF4-FFF2-40B4-BE49-F238E27FC236}">
                <a16:creationId xmlns:a16="http://schemas.microsoft.com/office/drawing/2014/main" id="{D8F131AB-2FD1-67ED-646C-08A27921A232}"/>
              </a:ext>
            </a:extLst>
          </p:cNvPr>
          <p:cNvSpPr>
            <a:spLocks noGrp="1"/>
          </p:cNvSpPr>
          <p:nvPr>
            <p:ph sz="half" idx="2"/>
          </p:nvPr>
        </p:nvSpPr>
        <p:spPr/>
        <p:txBody>
          <a:bodyPr/>
          <a:lstStyle/>
          <a:p>
            <a:endParaRPr lang="en-US" dirty="0"/>
          </a:p>
        </p:txBody>
      </p:sp>
    </p:spTree>
    <p:extLst>
      <p:ext uri="{BB962C8B-B14F-4D97-AF65-F5344CB8AC3E}">
        <p14:creationId xmlns:p14="http://schemas.microsoft.com/office/powerpoint/2010/main" val="2394525542"/>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Injectable Incretins Approved for Weight Loss</a:t>
            </a:r>
          </a:p>
        </p:txBody>
      </p:sp>
      <p:sp>
        <p:nvSpPr>
          <p:cNvPr id="3" name="Content Placeholder 2"/>
          <p:cNvSpPr>
            <a:spLocks noGrp="1"/>
          </p:cNvSpPr>
          <p:nvPr>
            <p:ph sz="quarter" idx="1"/>
          </p:nvPr>
        </p:nvSpPr>
        <p:spPr/>
        <p:txBody>
          <a:bodyPr>
            <a:normAutofit/>
          </a:bodyPr>
          <a:lstStyle/>
          <a:p>
            <a:pPr>
              <a:lnSpc>
                <a:spcPct val="120000"/>
              </a:lnSpc>
            </a:pPr>
            <a:r>
              <a:rPr lang="en-US" dirty="0"/>
              <a:t>Liraglutide:    </a:t>
            </a:r>
          </a:p>
          <a:p>
            <a:pPr lvl="1">
              <a:lnSpc>
                <a:spcPct val="120000"/>
              </a:lnSpc>
            </a:pPr>
            <a:r>
              <a:rPr lang="en-US" sz="2400" dirty="0"/>
              <a:t>Victoza 1.8 mg (diabetes)</a:t>
            </a:r>
          </a:p>
          <a:p>
            <a:pPr lvl="1">
              <a:lnSpc>
                <a:spcPct val="120000"/>
              </a:lnSpc>
            </a:pPr>
            <a:r>
              <a:rPr lang="en-US" sz="2400" dirty="0" err="1"/>
              <a:t>Saxenda</a:t>
            </a:r>
            <a:r>
              <a:rPr lang="en-US" sz="2400" dirty="0"/>
              <a:t> 3 mg (</a:t>
            </a:r>
            <a:r>
              <a:rPr lang="en-US" sz="2400" dirty="0" err="1"/>
              <a:t>wt</a:t>
            </a:r>
            <a:r>
              <a:rPr lang="en-US" sz="2400" dirty="0"/>
              <a:t> loss) </a:t>
            </a:r>
          </a:p>
          <a:p>
            <a:pPr>
              <a:lnSpc>
                <a:spcPct val="120000"/>
              </a:lnSpc>
            </a:pPr>
            <a:endParaRPr lang="en-US" dirty="0"/>
          </a:p>
          <a:p>
            <a:pPr>
              <a:lnSpc>
                <a:spcPct val="120000"/>
              </a:lnSpc>
            </a:pPr>
            <a:r>
              <a:rPr lang="en-US" dirty="0"/>
              <a:t>Semaglutide </a:t>
            </a:r>
            <a:r>
              <a:rPr lang="en-US" dirty="0" err="1"/>
              <a:t>inj</a:t>
            </a:r>
            <a:r>
              <a:rPr lang="en-US" dirty="0"/>
              <a:t>:</a:t>
            </a:r>
          </a:p>
          <a:p>
            <a:pPr lvl="1">
              <a:lnSpc>
                <a:spcPct val="120000"/>
              </a:lnSpc>
            </a:pPr>
            <a:r>
              <a:rPr lang="en-US" sz="2400" dirty="0"/>
              <a:t>Ozempic 2mg (diabetes)</a:t>
            </a:r>
          </a:p>
          <a:p>
            <a:pPr lvl="2">
              <a:lnSpc>
                <a:spcPct val="120000"/>
              </a:lnSpc>
            </a:pPr>
            <a:r>
              <a:rPr lang="en-US" sz="2400" dirty="0" err="1"/>
              <a:t>Wegovy</a:t>
            </a:r>
            <a:r>
              <a:rPr lang="en-US" sz="2400" dirty="0"/>
              <a:t> 7.4mg (</a:t>
            </a:r>
            <a:r>
              <a:rPr lang="en-US" sz="2400" dirty="0" err="1"/>
              <a:t>wt</a:t>
            </a:r>
            <a:r>
              <a:rPr lang="en-US" sz="2400" dirty="0"/>
              <a:t> loss)</a:t>
            </a:r>
          </a:p>
        </p:txBody>
      </p:sp>
      <p:sp>
        <p:nvSpPr>
          <p:cNvPr id="5" name="Content Placeholder 4">
            <a:extLst>
              <a:ext uri="{FF2B5EF4-FFF2-40B4-BE49-F238E27FC236}">
                <a16:creationId xmlns:a16="http://schemas.microsoft.com/office/drawing/2014/main" id="{1F62B812-F949-7973-7B17-845A842EDDD1}"/>
              </a:ext>
            </a:extLst>
          </p:cNvPr>
          <p:cNvSpPr>
            <a:spLocks noGrp="1"/>
          </p:cNvSpPr>
          <p:nvPr>
            <p:ph sz="quarter" idx="4294967295"/>
          </p:nvPr>
        </p:nvSpPr>
        <p:spPr>
          <a:xfrm>
            <a:off x="4572001" y="1244600"/>
            <a:ext cx="4572000" cy="4937125"/>
          </a:xfrm>
        </p:spPr>
        <p:txBody>
          <a:bodyPr>
            <a:normAutofit/>
          </a:bodyPr>
          <a:lstStyle/>
          <a:p>
            <a:pPr>
              <a:lnSpc>
                <a:spcPct val="120000"/>
              </a:lnSpc>
            </a:pPr>
            <a:r>
              <a:rPr lang="en-US" sz="2600" dirty="0" err="1"/>
              <a:t>Tirzepatide</a:t>
            </a:r>
            <a:endParaRPr lang="en-US" sz="2600" dirty="0"/>
          </a:p>
          <a:p>
            <a:pPr lvl="1">
              <a:lnSpc>
                <a:spcPct val="120000"/>
              </a:lnSpc>
            </a:pPr>
            <a:r>
              <a:rPr lang="en-US" sz="2600" dirty="0"/>
              <a:t>Mounjaro 15mg (diabetes)</a:t>
            </a:r>
          </a:p>
          <a:p>
            <a:pPr lvl="1">
              <a:lnSpc>
                <a:spcPct val="120000"/>
              </a:lnSpc>
            </a:pPr>
            <a:r>
              <a:rPr lang="en-US" sz="2600" dirty="0" err="1"/>
              <a:t>Zepbound</a:t>
            </a:r>
            <a:r>
              <a:rPr lang="en-US" sz="2600" dirty="0"/>
              <a:t> 15mg (</a:t>
            </a:r>
            <a:r>
              <a:rPr lang="en-US" sz="2600" dirty="0" err="1"/>
              <a:t>wt</a:t>
            </a:r>
            <a:r>
              <a:rPr lang="en-US" sz="2600" dirty="0"/>
              <a:t> loss) </a:t>
            </a:r>
          </a:p>
          <a:p>
            <a:pPr marL="0" indent="0">
              <a:lnSpc>
                <a:spcPct val="120000"/>
              </a:lnSpc>
              <a:buNone/>
            </a:pPr>
            <a:endParaRPr lang="en-US" sz="2800" b="1" dirty="0">
              <a:solidFill>
                <a:srgbClr val="0070C0"/>
              </a:solidFill>
            </a:endParaRPr>
          </a:p>
          <a:p>
            <a:pPr marL="0" indent="0">
              <a:lnSpc>
                <a:spcPct val="120000"/>
              </a:lnSpc>
              <a:buNone/>
            </a:pPr>
            <a:r>
              <a:rPr lang="en-US" sz="2200" b="1" dirty="0"/>
              <a:t>All 3 Approved for use in adults with :</a:t>
            </a:r>
          </a:p>
          <a:p>
            <a:pPr lvl="1">
              <a:lnSpc>
                <a:spcPct val="120000"/>
              </a:lnSpc>
            </a:pPr>
            <a:r>
              <a:rPr lang="en-US" sz="2200" dirty="0"/>
              <a:t>BMI of ≥ 30 or </a:t>
            </a:r>
          </a:p>
          <a:p>
            <a:pPr lvl="1">
              <a:lnSpc>
                <a:spcPct val="120000"/>
              </a:lnSpc>
            </a:pPr>
            <a:r>
              <a:rPr lang="en-US" sz="2200" dirty="0"/>
              <a:t>BMI of ≥ 27 or greater who have hypertension, type 2 diabetes, or dyslipidemia.</a:t>
            </a:r>
          </a:p>
          <a:p>
            <a:endParaRPr lang="en-US" dirty="0"/>
          </a:p>
        </p:txBody>
      </p:sp>
      <mc:AlternateContent xmlns:mc="http://schemas.openxmlformats.org/markup-compatibility/2006" xmlns:p14="http://schemas.microsoft.com/office/powerpoint/2010/main" xmlns:aink="http://schemas.microsoft.com/office/drawing/2016/ink">
        <mc:Choice Requires="p14 aink">
          <p:contentPart p14:bwMode="auto" r:id="rId4">
            <p14:nvContentPartPr>
              <p14:cNvPr id="8" name="Ink 7">
                <a:extLst>
                  <a:ext uri="{FF2B5EF4-FFF2-40B4-BE49-F238E27FC236}">
                    <a16:creationId xmlns:a16="http://schemas.microsoft.com/office/drawing/2014/main" id="{29CE5E04-6C65-9D14-7144-06C6AD146444}"/>
                  </a:ext>
                </a:extLst>
              </p14:cNvPr>
              <p14:cNvContentPartPr/>
              <p14:nvPr/>
            </p14:nvContentPartPr>
            <p14:xfrm>
              <a:off x="4724400" y="2895600"/>
              <a:ext cx="3281760" cy="102600"/>
            </p14:xfrm>
          </p:contentPart>
        </mc:Choice>
        <mc:Fallback xmlns="">
          <p:pic>
            <p:nvPicPr>
              <p:cNvPr id="8" name="Ink 7">
                <a:extLst>
                  <a:ext uri="{FF2B5EF4-FFF2-40B4-BE49-F238E27FC236}">
                    <a16:creationId xmlns:a16="http://schemas.microsoft.com/office/drawing/2014/main" id="{29CE5E04-6C65-9D14-7144-06C6AD146444}"/>
                  </a:ext>
                </a:extLst>
              </p:cNvPr>
              <p:cNvPicPr/>
              <p:nvPr/>
            </p:nvPicPr>
            <p:blipFill>
              <a:blip r:embed="rId5"/>
              <a:stretch>
                <a:fillRect/>
              </a:stretch>
            </p:blipFill>
            <p:spPr>
              <a:xfrm>
                <a:off x="4715401" y="2886600"/>
                <a:ext cx="3299398" cy="12024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6">
            <p14:nvContentPartPr>
              <p14:cNvPr id="9" name="Ink 8">
                <a:extLst>
                  <a:ext uri="{FF2B5EF4-FFF2-40B4-BE49-F238E27FC236}">
                    <a16:creationId xmlns:a16="http://schemas.microsoft.com/office/drawing/2014/main" id="{06B5DBF8-378F-F066-4B26-FE054DF7DEDE}"/>
                  </a:ext>
                </a:extLst>
              </p14:cNvPr>
              <p14:cNvContentPartPr/>
              <p14:nvPr/>
            </p14:nvContentPartPr>
            <p14:xfrm>
              <a:off x="6190488" y="6583536"/>
              <a:ext cx="360" cy="360"/>
            </p14:xfrm>
          </p:contentPart>
        </mc:Choice>
        <mc:Fallback xmlns="">
          <p:pic>
            <p:nvPicPr>
              <p:cNvPr id="9" name="Ink 8">
                <a:extLst>
                  <a:ext uri="{FF2B5EF4-FFF2-40B4-BE49-F238E27FC236}">
                    <a16:creationId xmlns:a16="http://schemas.microsoft.com/office/drawing/2014/main" id="{06B5DBF8-378F-F066-4B26-FE054DF7DEDE}"/>
                  </a:ext>
                </a:extLst>
              </p:cNvPr>
              <p:cNvPicPr/>
              <p:nvPr/>
            </p:nvPicPr>
            <p:blipFill>
              <a:blip r:embed="rId8"/>
              <a:stretch>
                <a:fillRect/>
              </a:stretch>
            </p:blipFill>
            <p:spPr>
              <a:xfrm>
                <a:off x="6181488" y="6574536"/>
                <a:ext cx="18000" cy="18000"/>
              </a:xfrm>
              <a:prstGeom prst="rect">
                <a:avLst/>
              </a:prstGeom>
            </p:spPr>
          </p:pic>
        </mc:Fallback>
      </mc:AlternateContent>
      <p:sp>
        <p:nvSpPr>
          <p:cNvPr id="4" name="TextBox 3">
            <a:extLst>
              <a:ext uri="{FF2B5EF4-FFF2-40B4-BE49-F238E27FC236}">
                <a16:creationId xmlns:a16="http://schemas.microsoft.com/office/drawing/2014/main" id="{2BC15E94-6AA6-6201-7D5A-4007E767F4AE}"/>
              </a:ext>
            </a:extLst>
          </p:cNvPr>
          <p:cNvSpPr txBox="1"/>
          <p:nvPr/>
        </p:nvSpPr>
        <p:spPr>
          <a:xfrm>
            <a:off x="152400" y="5842426"/>
            <a:ext cx="8534400" cy="830997"/>
          </a:xfrm>
          <a:prstGeom prst="rect">
            <a:avLst/>
          </a:prstGeom>
          <a:noFill/>
        </p:spPr>
        <p:txBody>
          <a:bodyPr wrap="square" rtlCol="0">
            <a:spAutoFit/>
          </a:bodyPr>
          <a:lstStyle/>
          <a:p>
            <a:r>
              <a:rPr lang="en-US" sz="1600" dirty="0" err="1">
                <a:highlight>
                  <a:srgbClr val="FFFF00"/>
                </a:highlight>
              </a:rPr>
              <a:t>Semaglutide</a:t>
            </a:r>
            <a:r>
              <a:rPr lang="en-US" sz="1600" dirty="0">
                <a:highlight>
                  <a:srgbClr val="FFFF00"/>
                </a:highlight>
              </a:rPr>
              <a:t> (</a:t>
            </a:r>
            <a:r>
              <a:rPr lang="en-US" sz="1600" dirty="0" err="1">
                <a:highlight>
                  <a:srgbClr val="FFFF00"/>
                </a:highlight>
              </a:rPr>
              <a:t>Wegovy</a:t>
            </a:r>
            <a:r>
              <a:rPr lang="en-US" sz="1600" dirty="0">
                <a:highlight>
                  <a:srgbClr val="FFFF00"/>
                </a:highlight>
              </a:rPr>
              <a:t>) also  indicated for those overweight/obesity &amp; ASCVD to reduce CVD events and for those with metabolic dysfunction-associated steatohepatitis (MASH)</a:t>
            </a:r>
          </a:p>
          <a:p>
            <a:r>
              <a:rPr lang="en-US" sz="1600" dirty="0">
                <a:highlight>
                  <a:srgbClr val="FFFF00"/>
                </a:highlight>
              </a:rPr>
              <a:t>Tirzepatide (</a:t>
            </a:r>
            <a:r>
              <a:rPr lang="en-US" sz="1600" dirty="0" err="1">
                <a:highlight>
                  <a:srgbClr val="FFFF00"/>
                </a:highlight>
              </a:rPr>
              <a:t>Zepbound</a:t>
            </a:r>
            <a:r>
              <a:rPr lang="en-US" sz="1600" dirty="0">
                <a:highlight>
                  <a:srgbClr val="FFFF00"/>
                </a:highlight>
              </a:rPr>
              <a:t>) also indicated for those with obesity &amp; Sleep Apnea</a:t>
            </a:r>
          </a:p>
        </p:txBody>
      </p:sp>
    </p:spTree>
    <p:custDataLst>
      <p:tags r:id="rId1"/>
    </p:custDataLst>
    <p:extLst>
      <p:ext uri="{BB962C8B-B14F-4D97-AF65-F5344CB8AC3E}">
        <p14:creationId xmlns:p14="http://schemas.microsoft.com/office/powerpoint/2010/main" val="11602023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A2D485-071B-8691-8CC2-2DC8B44C968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CF450F1-A646-C295-B880-CED23010C504}"/>
              </a:ext>
            </a:extLst>
          </p:cNvPr>
          <p:cNvSpPr>
            <a:spLocks noGrp="1"/>
          </p:cNvSpPr>
          <p:nvPr>
            <p:ph type="title"/>
          </p:nvPr>
        </p:nvSpPr>
        <p:spPr/>
        <p:txBody>
          <a:bodyPr>
            <a:normAutofit/>
          </a:bodyPr>
          <a:lstStyle/>
          <a:p>
            <a:r>
              <a:rPr lang="en-US" dirty="0"/>
              <a:t>Oral GLP-1 RA Approved for Weight Loss</a:t>
            </a:r>
          </a:p>
        </p:txBody>
      </p:sp>
      <p:sp>
        <p:nvSpPr>
          <p:cNvPr id="3" name="Content Placeholder 2">
            <a:extLst>
              <a:ext uri="{FF2B5EF4-FFF2-40B4-BE49-F238E27FC236}">
                <a16:creationId xmlns:a16="http://schemas.microsoft.com/office/drawing/2014/main" id="{7CF90C08-C30C-EB88-0CED-B9C2D2CB4D14}"/>
              </a:ext>
            </a:extLst>
          </p:cNvPr>
          <p:cNvSpPr>
            <a:spLocks noGrp="1"/>
          </p:cNvSpPr>
          <p:nvPr>
            <p:ph sz="quarter" idx="1"/>
          </p:nvPr>
        </p:nvSpPr>
        <p:spPr/>
        <p:txBody>
          <a:bodyPr>
            <a:normAutofit/>
          </a:bodyPr>
          <a:lstStyle/>
          <a:p>
            <a:pPr>
              <a:lnSpc>
                <a:spcPct val="120000"/>
              </a:lnSpc>
            </a:pPr>
            <a:r>
              <a:rPr lang="en-US" dirty="0"/>
              <a:t>Semaglutide oral:    </a:t>
            </a:r>
          </a:p>
          <a:p>
            <a:pPr lvl="1">
              <a:lnSpc>
                <a:spcPct val="120000"/>
              </a:lnSpc>
            </a:pPr>
            <a:r>
              <a:rPr lang="en-US" sz="2400" dirty="0" err="1"/>
              <a:t>Rybelsus</a:t>
            </a:r>
            <a:r>
              <a:rPr lang="en-US" sz="2400" dirty="0"/>
              <a:t> 14mg (Diabetes)</a:t>
            </a:r>
          </a:p>
          <a:p>
            <a:pPr lvl="1">
              <a:lnSpc>
                <a:spcPct val="120000"/>
              </a:lnSpc>
            </a:pPr>
            <a:r>
              <a:rPr lang="en-US" sz="2400" dirty="0"/>
              <a:t>Ozempic 9mg (Diabetes)</a:t>
            </a:r>
          </a:p>
          <a:p>
            <a:pPr lvl="1">
              <a:lnSpc>
                <a:spcPct val="120000"/>
              </a:lnSpc>
            </a:pPr>
            <a:r>
              <a:rPr lang="en-US" sz="2400" dirty="0" err="1"/>
              <a:t>Wegovy</a:t>
            </a:r>
            <a:r>
              <a:rPr lang="en-US" sz="2400" dirty="0"/>
              <a:t> 25mg (wt. loss)</a:t>
            </a:r>
          </a:p>
          <a:p>
            <a:pPr>
              <a:lnSpc>
                <a:spcPct val="120000"/>
              </a:lnSpc>
            </a:pPr>
            <a:endParaRPr lang="en-US" dirty="0"/>
          </a:p>
        </p:txBody>
      </p:sp>
      <p:sp>
        <p:nvSpPr>
          <p:cNvPr id="5" name="Content Placeholder 4">
            <a:extLst>
              <a:ext uri="{FF2B5EF4-FFF2-40B4-BE49-F238E27FC236}">
                <a16:creationId xmlns:a16="http://schemas.microsoft.com/office/drawing/2014/main" id="{66AF7B4B-09E3-4EF5-810F-351690648A1A}"/>
              </a:ext>
            </a:extLst>
          </p:cNvPr>
          <p:cNvSpPr>
            <a:spLocks noGrp="1"/>
          </p:cNvSpPr>
          <p:nvPr>
            <p:ph sz="quarter" idx="4294967295"/>
          </p:nvPr>
        </p:nvSpPr>
        <p:spPr>
          <a:xfrm>
            <a:off x="4419600" y="1244600"/>
            <a:ext cx="4724401" cy="4937125"/>
          </a:xfrm>
        </p:spPr>
        <p:txBody>
          <a:bodyPr>
            <a:normAutofit/>
          </a:bodyPr>
          <a:lstStyle/>
          <a:p>
            <a:pPr>
              <a:lnSpc>
                <a:spcPct val="120000"/>
              </a:lnSpc>
            </a:pPr>
            <a:r>
              <a:rPr lang="en-US" sz="2600" dirty="0" err="1"/>
              <a:t>Orforglipron</a:t>
            </a:r>
            <a:r>
              <a:rPr lang="en-US" sz="2600" dirty="0"/>
              <a:t> oral </a:t>
            </a:r>
          </a:p>
          <a:p>
            <a:pPr lvl="1">
              <a:lnSpc>
                <a:spcPct val="120000"/>
              </a:lnSpc>
            </a:pPr>
            <a:r>
              <a:rPr lang="en-US" sz="2600" dirty="0" err="1"/>
              <a:t>Foundayo</a:t>
            </a:r>
            <a:r>
              <a:rPr lang="en-US" sz="2600" dirty="0"/>
              <a:t> 17.2 mg (</a:t>
            </a:r>
            <a:r>
              <a:rPr lang="en-US" sz="2600" dirty="0" err="1"/>
              <a:t>wt</a:t>
            </a:r>
            <a:r>
              <a:rPr lang="en-US" sz="2600" dirty="0"/>
              <a:t> loss)</a:t>
            </a:r>
          </a:p>
          <a:p>
            <a:pPr marL="0" indent="0">
              <a:lnSpc>
                <a:spcPct val="120000"/>
              </a:lnSpc>
              <a:buNone/>
            </a:pPr>
            <a:endParaRPr lang="en-US" sz="2800" b="1" dirty="0">
              <a:solidFill>
                <a:srgbClr val="0070C0"/>
              </a:solidFill>
            </a:endParaRPr>
          </a:p>
          <a:p>
            <a:pPr marL="0" indent="0">
              <a:lnSpc>
                <a:spcPct val="120000"/>
              </a:lnSpc>
              <a:buNone/>
            </a:pPr>
            <a:endParaRPr lang="en-US" sz="2200" b="1" dirty="0"/>
          </a:p>
          <a:p>
            <a:pPr marL="0" indent="0">
              <a:lnSpc>
                <a:spcPct val="120000"/>
              </a:lnSpc>
              <a:buNone/>
            </a:pPr>
            <a:r>
              <a:rPr lang="en-US" sz="2200" b="1" dirty="0"/>
              <a:t>Both Approved for use in adults with :</a:t>
            </a:r>
          </a:p>
          <a:p>
            <a:pPr lvl="1">
              <a:lnSpc>
                <a:spcPct val="120000"/>
              </a:lnSpc>
            </a:pPr>
            <a:r>
              <a:rPr lang="en-US" sz="2200" dirty="0"/>
              <a:t>BMI of ≥ 30 or </a:t>
            </a:r>
          </a:p>
          <a:p>
            <a:pPr lvl="1">
              <a:lnSpc>
                <a:spcPct val="120000"/>
              </a:lnSpc>
            </a:pPr>
            <a:r>
              <a:rPr lang="en-US" sz="2200" dirty="0"/>
              <a:t>BMI of ≥ 27 or greater who have hypertension, type 2 diabetes, or dyslipidemia.</a:t>
            </a:r>
          </a:p>
          <a:p>
            <a:endParaRPr lang="en-US" dirty="0"/>
          </a:p>
        </p:txBody>
      </p:sp>
      <mc:AlternateContent xmlns:mc="http://schemas.openxmlformats.org/markup-compatibility/2006" xmlns:p14="http://schemas.microsoft.com/office/powerpoint/2010/main" xmlns:aink="http://schemas.microsoft.com/office/drawing/2016/ink">
        <mc:Choice Requires="p14 aink">
          <p:contentPart p14:bwMode="auto" r:id="rId5">
            <p14:nvContentPartPr>
              <p14:cNvPr id="8" name="Ink 7">
                <a:extLst>
                  <a:ext uri="{FF2B5EF4-FFF2-40B4-BE49-F238E27FC236}">
                    <a16:creationId xmlns:a16="http://schemas.microsoft.com/office/drawing/2014/main" id="{1A5797D1-E291-EB1A-FFCC-CF07D4F58783}"/>
                  </a:ext>
                </a:extLst>
              </p14:cNvPr>
              <p14:cNvContentPartPr/>
              <p14:nvPr/>
            </p14:nvContentPartPr>
            <p14:xfrm>
              <a:off x="4724400" y="2895600"/>
              <a:ext cx="3281760" cy="102600"/>
            </p14:xfrm>
          </p:contentPart>
        </mc:Choice>
        <mc:Fallback xmlns="">
          <p:pic>
            <p:nvPicPr>
              <p:cNvPr id="8" name="Ink 7">
                <a:extLst>
                  <a:ext uri="{FF2B5EF4-FFF2-40B4-BE49-F238E27FC236}">
                    <a16:creationId xmlns:a16="http://schemas.microsoft.com/office/drawing/2014/main" id="{1A5797D1-E291-EB1A-FFCC-CF07D4F58783}"/>
                  </a:ext>
                </a:extLst>
              </p:cNvPr>
              <p:cNvPicPr/>
              <p:nvPr/>
            </p:nvPicPr>
            <p:blipFill>
              <a:blip r:embed="rId6"/>
              <a:stretch>
                <a:fillRect/>
              </a:stretch>
            </p:blipFill>
            <p:spPr>
              <a:xfrm>
                <a:off x="4715401" y="2886600"/>
                <a:ext cx="3299398" cy="12024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7">
            <p14:nvContentPartPr>
              <p14:cNvPr id="9" name="Ink 8">
                <a:extLst>
                  <a:ext uri="{FF2B5EF4-FFF2-40B4-BE49-F238E27FC236}">
                    <a16:creationId xmlns:a16="http://schemas.microsoft.com/office/drawing/2014/main" id="{A3B649E9-C691-222D-7DEE-C3BE6621CE82}"/>
                  </a:ext>
                </a:extLst>
              </p14:cNvPr>
              <p14:cNvContentPartPr/>
              <p14:nvPr/>
            </p14:nvContentPartPr>
            <p14:xfrm>
              <a:off x="6190488" y="6583536"/>
              <a:ext cx="360" cy="360"/>
            </p14:xfrm>
          </p:contentPart>
        </mc:Choice>
        <mc:Fallback xmlns="">
          <p:pic>
            <p:nvPicPr>
              <p:cNvPr id="9" name="Ink 8">
                <a:extLst>
                  <a:ext uri="{FF2B5EF4-FFF2-40B4-BE49-F238E27FC236}">
                    <a16:creationId xmlns:a16="http://schemas.microsoft.com/office/drawing/2014/main" id="{06B5DBF8-378F-F066-4B26-FE054DF7DEDE}"/>
                  </a:ext>
                </a:extLst>
              </p:cNvPr>
              <p:cNvPicPr/>
              <p:nvPr/>
            </p:nvPicPr>
            <p:blipFill>
              <a:blip r:embed="rId8"/>
              <a:stretch>
                <a:fillRect/>
              </a:stretch>
            </p:blipFill>
            <p:spPr>
              <a:xfrm>
                <a:off x="6181488" y="6574536"/>
                <a:ext cx="18000" cy="18000"/>
              </a:xfrm>
              <a:prstGeom prst="rect">
                <a:avLst/>
              </a:prstGeom>
            </p:spPr>
          </p:pic>
        </mc:Fallback>
      </mc:AlternateContent>
      <p:sp>
        <p:nvSpPr>
          <p:cNvPr id="4" name="TextBox 3">
            <a:extLst>
              <a:ext uri="{FF2B5EF4-FFF2-40B4-BE49-F238E27FC236}">
                <a16:creationId xmlns:a16="http://schemas.microsoft.com/office/drawing/2014/main" id="{52141D28-9447-8850-E370-1D1ABB90B093}"/>
              </a:ext>
            </a:extLst>
          </p:cNvPr>
          <p:cNvSpPr txBox="1"/>
          <p:nvPr/>
        </p:nvSpPr>
        <p:spPr>
          <a:xfrm>
            <a:off x="152400" y="5842426"/>
            <a:ext cx="8534400" cy="584775"/>
          </a:xfrm>
          <a:prstGeom prst="rect">
            <a:avLst/>
          </a:prstGeom>
          <a:noFill/>
        </p:spPr>
        <p:txBody>
          <a:bodyPr wrap="square" rtlCol="0">
            <a:spAutoFit/>
          </a:bodyPr>
          <a:lstStyle/>
          <a:p>
            <a:r>
              <a:rPr lang="en-US" sz="1600" dirty="0">
                <a:highlight>
                  <a:srgbClr val="FFFF00"/>
                </a:highlight>
              </a:rPr>
              <a:t>Oral Semaglutide (</a:t>
            </a:r>
            <a:r>
              <a:rPr lang="en-US" sz="1600" dirty="0" err="1">
                <a:highlight>
                  <a:srgbClr val="FFFF00"/>
                </a:highlight>
              </a:rPr>
              <a:t>Wegovy</a:t>
            </a:r>
            <a:r>
              <a:rPr lang="en-US" sz="1600" dirty="0">
                <a:highlight>
                  <a:srgbClr val="FFFF00"/>
                </a:highlight>
              </a:rPr>
              <a:t>) also  indicated for those overweight/obesity &amp; ASCVD to reduce CVD events</a:t>
            </a:r>
          </a:p>
        </p:txBody>
      </p:sp>
    </p:spTree>
    <p:custDataLst>
      <p:tags r:id="rId1"/>
    </p:custDataLst>
    <p:extLst>
      <p:ext uri="{BB962C8B-B14F-4D97-AF65-F5344CB8AC3E}">
        <p14:creationId xmlns:p14="http://schemas.microsoft.com/office/powerpoint/2010/main" val="33951453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6950BFC3-D8DA-4A85-94F7-54DA5524770B}">
      <p188:commentRel xmlns:p188="http://schemas.microsoft.com/office/powerpoint/2018/8/main" r:id="rId4"/>
    </p:ext>
  </p:extLs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9C7FFB-C4D8-6D58-1B23-954DD2E45289}"/>
              </a:ext>
            </a:extLst>
          </p:cNvPr>
          <p:cNvSpPr>
            <a:spLocks noGrp="1"/>
          </p:cNvSpPr>
          <p:nvPr>
            <p:ph type="title"/>
          </p:nvPr>
        </p:nvSpPr>
        <p:spPr/>
        <p:txBody>
          <a:bodyPr/>
          <a:lstStyle/>
          <a:p>
            <a:r>
              <a:rPr lang="en-US" dirty="0"/>
              <a:t>Thank you to my Boys</a:t>
            </a:r>
          </a:p>
        </p:txBody>
      </p:sp>
      <p:pic>
        <p:nvPicPr>
          <p:cNvPr id="6" name="Content Placeholder 5" descr="A group of people standing next to a table&#10;&#10;AI-generated content may be incorrect.">
            <a:extLst>
              <a:ext uri="{FF2B5EF4-FFF2-40B4-BE49-F238E27FC236}">
                <a16:creationId xmlns:a16="http://schemas.microsoft.com/office/drawing/2014/main" id="{C7AC437E-1527-7906-DD1A-23A75E6CFD7C}"/>
              </a:ext>
            </a:extLst>
          </p:cNvPr>
          <p:cNvPicPr>
            <a:picLocks noGrp="1" noChangeAspect="1"/>
          </p:cNvPicPr>
          <p:nvPr>
            <p:ph sz="quarter" idx="2"/>
          </p:nvPr>
        </p:nvPicPr>
        <p:blipFill>
          <a:blip r:embed="rId2" cstate="print">
            <a:extLst>
              <a:ext uri="{28A0092B-C50C-407E-A947-70E740481C1C}">
                <a14:useLocalDpi xmlns:a14="http://schemas.microsoft.com/office/drawing/2010/main" val="0"/>
              </a:ext>
            </a:extLst>
          </a:blip>
          <a:stretch>
            <a:fillRect/>
          </a:stretch>
        </p:blipFill>
        <p:spPr>
          <a:xfrm>
            <a:off x="4572000" y="1354267"/>
            <a:ext cx="4191251" cy="4759234"/>
          </a:xfrm>
        </p:spPr>
      </p:pic>
      <p:pic>
        <p:nvPicPr>
          <p:cNvPr id="8" name="Content Placeholder 7" descr="A group of men standing together&#10;&#10;AI-generated content may be incorrect.">
            <a:extLst>
              <a:ext uri="{FF2B5EF4-FFF2-40B4-BE49-F238E27FC236}">
                <a16:creationId xmlns:a16="http://schemas.microsoft.com/office/drawing/2014/main" id="{65868204-6D2E-D4EF-415C-1E8A5A68BD9E}"/>
              </a:ext>
            </a:extLst>
          </p:cNvPr>
          <p:cNvPicPr>
            <a:picLocks noGrp="1" noChangeAspect="1"/>
          </p:cNvPicPr>
          <p:nvPr>
            <p:ph sz="quarter" idx="1"/>
          </p:nvPr>
        </p:nvPicPr>
        <p:blipFill>
          <a:blip r:embed="rId3" cstate="print">
            <a:extLst>
              <a:ext uri="{28A0092B-C50C-407E-A947-70E740481C1C}">
                <a14:useLocalDpi xmlns:a14="http://schemas.microsoft.com/office/drawing/2010/main" val="0"/>
              </a:ext>
            </a:extLst>
          </a:blip>
          <a:stretch>
            <a:fillRect/>
          </a:stretch>
        </p:blipFill>
        <p:spPr>
          <a:xfrm>
            <a:off x="422366" y="1323787"/>
            <a:ext cx="3853059" cy="4789714"/>
          </a:xfrm>
          <a:prstGeom prst="rect">
            <a:avLst/>
          </a:prstGeom>
        </p:spPr>
      </p:pic>
    </p:spTree>
    <p:extLst>
      <p:ext uri="{BB962C8B-B14F-4D97-AF65-F5344CB8AC3E}">
        <p14:creationId xmlns:p14="http://schemas.microsoft.com/office/powerpoint/2010/main" val="16039949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Title 1">
            <a:extLst>
              <a:ext uri="{FF2B5EF4-FFF2-40B4-BE49-F238E27FC236}">
                <a16:creationId xmlns:a16="http://schemas.microsoft.com/office/drawing/2014/main" id="{C91E6876-E1E6-48B2-BE70-A88253617B94}"/>
              </a:ext>
            </a:extLst>
          </p:cNvPr>
          <p:cNvSpPr>
            <a:spLocks noGrp="1" noChangeArrowheads="1"/>
          </p:cNvSpPr>
          <p:nvPr>
            <p:ph type="title"/>
          </p:nvPr>
        </p:nvSpPr>
        <p:spPr>
          <a:xfrm>
            <a:off x="453957" y="76200"/>
            <a:ext cx="8229600" cy="762000"/>
          </a:xfrm>
        </p:spPr>
        <p:txBody>
          <a:bodyPr>
            <a:normAutofit fontScale="90000"/>
          </a:bodyPr>
          <a:lstStyle/>
          <a:p>
            <a:pPr eaLnBrk="1" hangingPunct="1"/>
            <a:r>
              <a:rPr lang="en-US" altLang="en-US" sz="4000" dirty="0"/>
              <a:t>GLP-1/GIP Receptor Agonist Indications</a:t>
            </a:r>
          </a:p>
        </p:txBody>
      </p:sp>
      <p:sp>
        <p:nvSpPr>
          <p:cNvPr id="78877" name="TextBox 5">
            <a:extLst>
              <a:ext uri="{FF2B5EF4-FFF2-40B4-BE49-F238E27FC236}">
                <a16:creationId xmlns:a16="http://schemas.microsoft.com/office/drawing/2014/main" id="{958D2FF1-852B-4FC8-9F66-45D1FCC4FBFB}"/>
              </a:ext>
            </a:extLst>
          </p:cNvPr>
          <p:cNvSpPr txBox="1">
            <a:spLocks noChangeArrowheads="1"/>
          </p:cNvSpPr>
          <p:nvPr/>
        </p:nvSpPr>
        <p:spPr bwMode="auto">
          <a:xfrm>
            <a:off x="739048" y="6573399"/>
            <a:ext cx="7947752" cy="2586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ts val="600"/>
              </a:spcBef>
              <a:buClr>
                <a:srgbClr val="86AA2C"/>
              </a:buClr>
              <a:buSzPct val="76000"/>
              <a:buFont typeface="Wingdings 3" panose="05040102010807070707" pitchFamily="18" charset="2"/>
              <a:buChar char=""/>
              <a:defRPr sz="3200">
                <a:solidFill>
                  <a:schemeClr val="tx1"/>
                </a:solidFill>
                <a:latin typeface="Calibri" panose="020F0502020204030204" pitchFamily="34" charset="0"/>
              </a:defRPr>
            </a:lvl1pPr>
            <a:lvl2pPr marL="742950" indent="-285750">
              <a:spcBef>
                <a:spcPts val="500"/>
              </a:spcBef>
              <a:buClr>
                <a:srgbClr val="86AA2C"/>
              </a:buClr>
              <a:buSzPct val="76000"/>
              <a:buFont typeface="Wingdings 3" panose="05040102010807070707" pitchFamily="18" charset="2"/>
              <a:buChar char=""/>
              <a:defRPr sz="2600">
                <a:solidFill>
                  <a:schemeClr val="tx1"/>
                </a:solidFill>
                <a:latin typeface="Calibri" panose="020F0502020204030204" pitchFamily="34" charset="0"/>
              </a:defRPr>
            </a:lvl2pPr>
            <a:lvl3pPr marL="1143000" indent="-228600">
              <a:spcBef>
                <a:spcPts val="500"/>
              </a:spcBef>
              <a:buClr>
                <a:srgbClr val="86AA2C"/>
              </a:buClr>
              <a:buSzPct val="76000"/>
              <a:buFont typeface="Wingdings 3" panose="05040102010807070707" pitchFamily="18" charset="2"/>
              <a:buChar char=""/>
              <a:defRPr sz="2200">
                <a:solidFill>
                  <a:schemeClr val="tx1"/>
                </a:solidFill>
                <a:latin typeface="Calibri" panose="020F0502020204030204" pitchFamily="34" charset="0"/>
              </a:defRPr>
            </a:lvl3pPr>
            <a:lvl4pPr marL="1600200" indent="-228600">
              <a:spcBef>
                <a:spcPts val="400"/>
              </a:spcBef>
              <a:buClr>
                <a:srgbClr val="86AA2C"/>
              </a:buClr>
              <a:buSzPct val="70000"/>
              <a:buFont typeface="Wingdings" panose="05000000000000000000" pitchFamily="2" charset="2"/>
              <a:buChar char=""/>
              <a:defRPr>
                <a:solidFill>
                  <a:schemeClr val="tx1"/>
                </a:solidFill>
                <a:latin typeface="Calibri" panose="020F0502020204030204" pitchFamily="34" charset="0"/>
              </a:defRPr>
            </a:lvl4pPr>
            <a:lvl5pPr marL="2057400" indent="-228600">
              <a:spcBef>
                <a:spcPts val="300"/>
              </a:spcBef>
              <a:buClr>
                <a:srgbClr val="86AA2C"/>
              </a:buClr>
              <a:buSzPct val="70000"/>
              <a:buFont typeface="Wingdings" panose="05000000000000000000" pitchFamily="2" charset="2"/>
              <a:buChar char=""/>
              <a:defRPr sz="1600">
                <a:solidFill>
                  <a:schemeClr val="tx1"/>
                </a:solidFill>
                <a:latin typeface="Calibri" panose="020F0502020204030204" pitchFamily="34" charset="0"/>
              </a:defRPr>
            </a:lvl5pPr>
            <a:lvl6pPr marL="2514600" indent="-228600" eaLnBrk="0" fontAlgn="base" hangingPunct="0">
              <a:spcBef>
                <a:spcPts val="300"/>
              </a:spcBef>
              <a:spcAft>
                <a:spcPct val="0"/>
              </a:spcAft>
              <a:buClr>
                <a:srgbClr val="86AA2C"/>
              </a:buClr>
              <a:buSzPct val="70000"/>
              <a:buFont typeface="Wingdings" panose="05000000000000000000" pitchFamily="2" charset="2"/>
              <a:buChar char=""/>
              <a:defRPr sz="1600">
                <a:solidFill>
                  <a:schemeClr val="tx1"/>
                </a:solidFill>
                <a:latin typeface="Calibri" panose="020F0502020204030204" pitchFamily="34" charset="0"/>
              </a:defRPr>
            </a:lvl6pPr>
            <a:lvl7pPr marL="2971800" indent="-228600" eaLnBrk="0" fontAlgn="base" hangingPunct="0">
              <a:spcBef>
                <a:spcPts val="300"/>
              </a:spcBef>
              <a:spcAft>
                <a:spcPct val="0"/>
              </a:spcAft>
              <a:buClr>
                <a:srgbClr val="86AA2C"/>
              </a:buClr>
              <a:buSzPct val="70000"/>
              <a:buFont typeface="Wingdings" panose="05000000000000000000" pitchFamily="2" charset="2"/>
              <a:buChar char=""/>
              <a:defRPr sz="1600">
                <a:solidFill>
                  <a:schemeClr val="tx1"/>
                </a:solidFill>
                <a:latin typeface="Calibri" panose="020F0502020204030204" pitchFamily="34" charset="0"/>
              </a:defRPr>
            </a:lvl7pPr>
            <a:lvl8pPr marL="3429000" indent="-228600" eaLnBrk="0" fontAlgn="base" hangingPunct="0">
              <a:spcBef>
                <a:spcPts val="300"/>
              </a:spcBef>
              <a:spcAft>
                <a:spcPct val="0"/>
              </a:spcAft>
              <a:buClr>
                <a:srgbClr val="86AA2C"/>
              </a:buClr>
              <a:buSzPct val="70000"/>
              <a:buFont typeface="Wingdings" panose="05000000000000000000" pitchFamily="2" charset="2"/>
              <a:buChar char=""/>
              <a:defRPr sz="1600">
                <a:solidFill>
                  <a:schemeClr val="tx1"/>
                </a:solidFill>
                <a:latin typeface="Calibri" panose="020F0502020204030204" pitchFamily="34" charset="0"/>
              </a:defRPr>
            </a:lvl8pPr>
            <a:lvl9pPr marL="3886200" indent="-228600" eaLnBrk="0" fontAlgn="base" hangingPunct="0">
              <a:spcBef>
                <a:spcPts val="300"/>
              </a:spcBef>
              <a:spcAft>
                <a:spcPct val="0"/>
              </a:spcAft>
              <a:buClr>
                <a:srgbClr val="86AA2C"/>
              </a:buClr>
              <a:buSzPct val="70000"/>
              <a:buFont typeface="Wingdings" panose="05000000000000000000" pitchFamily="2" charset="2"/>
              <a:buChar char=""/>
              <a:defRPr sz="1600">
                <a:solidFill>
                  <a:schemeClr val="tx1"/>
                </a:solidFill>
                <a:latin typeface="Calibri" panose="020F0502020204030204" pitchFamily="34" charset="0"/>
              </a:defRPr>
            </a:lvl9pPr>
          </a:lstStyle>
          <a:p>
            <a:pPr defTabSz="823692" fontAlgn="base">
              <a:spcBef>
                <a:spcPct val="0"/>
              </a:spcBef>
              <a:spcAft>
                <a:spcPct val="0"/>
              </a:spcAft>
              <a:buClrTx/>
              <a:buSzTx/>
              <a:buNone/>
            </a:pPr>
            <a:r>
              <a:rPr lang="en-US" altLang="en-US" sz="1081" dirty="0">
                <a:solidFill>
                  <a:prstClr val="black"/>
                </a:solidFill>
                <a:cs typeface="Arial" panose="020B0604020202020204" pitchFamily="34" charset="0"/>
              </a:rPr>
              <a:t>Package inserts, dailymed.nlm.nih.gov     2026</a:t>
            </a:r>
          </a:p>
        </p:txBody>
      </p:sp>
      <p:pic>
        <p:nvPicPr>
          <p:cNvPr id="3" name="Picture 2">
            <a:extLst>
              <a:ext uri="{FF2B5EF4-FFF2-40B4-BE49-F238E27FC236}">
                <a16:creationId xmlns:a16="http://schemas.microsoft.com/office/drawing/2014/main" id="{10502919-6FE1-25E7-D0D1-F4E290E646CA}"/>
              </a:ext>
            </a:extLst>
          </p:cNvPr>
          <p:cNvPicPr>
            <a:picLocks noChangeAspect="1"/>
          </p:cNvPicPr>
          <p:nvPr/>
        </p:nvPicPr>
        <p:blipFill>
          <a:blip r:embed="rId3"/>
          <a:stretch>
            <a:fillRect/>
          </a:stretch>
        </p:blipFill>
        <p:spPr>
          <a:xfrm>
            <a:off x="314089" y="800063"/>
            <a:ext cx="8375954" cy="5810625"/>
          </a:xfrm>
          <a:prstGeom prst="rect">
            <a:avLst/>
          </a:prstGeom>
        </p:spPr>
      </p:pic>
    </p:spTree>
    <p:extLst>
      <p:ext uri="{BB962C8B-B14F-4D97-AF65-F5344CB8AC3E}">
        <p14:creationId xmlns:p14="http://schemas.microsoft.com/office/powerpoint/2010/main" val="1071068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CE9675-D95E-6682-1EA2-FC2B6E211753}"/>
              </a:ext>
            </a:extLst>
          </p:cNvPr>
          <p:cNvSpPr>
            <a:spLocks noGrp="1"/>
          </p:cNvSpPr>
          <p:nvPr>
            <p:ph type="title"/>
          </p:nvPr>
        </p:nvSpPr>
        <p:spPr>
          <a:solidFill>
            <a:srgbClr val="B1D45A"/>
          </a:solidFill>
        </p:spPr>
        <p:txBody>
          <a:bodyPr>
            <a:normAutofit fontScale="90000"/>
          </a:bodyPr>
          <a:lstStyle/>
          <a:p>
            <a:r>
              <a:rPr lang="en-US" dirty="0"/>
              <a:t>Where Do Incretins Fit within the Guidelines for Diabetes? </a:t>
            </a:r>
          </a:p>
        </p:txBody>
      </p:sp>
      <p:sp>
        <p:nvSpPr>
          <p:cNvPr id="3" name="Text Placeholder 2">
            <a:extLst>
              <a:ext uri="{FF2B5EF4-FFF2-40B4-BE49-F238E27FC236}">
                <a16:creationId xmlns:a16="http://schemas.microsoft.com/office/drawing/2014/main" id="{F1FDE577-EF0B-6142-F206-908AE2286B0A}"/>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883658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5347CB-4FFD-6EF8-F3DD-4AF8F136895C}"/>
            </a:ext>
          </a:extLst>
        </p:cNvPr>
        <p:cNvGrpSpPr/>
        <p:nvPr/>
      </p:nvGrpSpPr>
      <p:grpSpPr>
        <a:xfrm>
          <a:off x="0" y="0"/>
          <a:ext cx="0" cy="0"/>
          <a:chOff x="0" y="0"/>
          <a:chExt cx="0" cy="0"/>
        </a:xfrm>
      </p:grpSpPr>
      <p:pic>
        <p:nvPicPr>
          <p:cNvPr id="8" name="Picture 7">
            <a:extLst>
              <a:ext uri="{FF2B5EF4-FFF2-40B4-BE49-F238E27FC236}">
                <a16:creationId xmlns:a16="http://schemas.microsoft.com/office/drawing/2014/main" id="{2AA4DFD6-A9E9-E80D-FFC0-8FEBE538C59B}"/>
              </a:ext>
            </a:extLst>
          </p:cNvPr>
          <p:cNvPicPr>
            <a:picLocks noChangeAspect="1"/>
          </p:cNvPicPr>
          <p:nvPr/>
        </p:nvPicPr>
        <p:blipFill>
          <a:blip r:embed="rId4"/>
          <a:stretch>
            <a:fillRect/>
          </a:stretch>
        </p:blipFill>
        <p:spPr>
          <a:xfrm>
            <a:off x="1447800" y="5715000"/>
            <a:ext cx="2133887" cy="568049"/>
          </a:xfrm>
          <a:prstGeom prst="rect">
            <a:avLst/>
          </a:prstGeom>
        </p:spPr>
      </p:pic>
      <p:pic>
        <p:nvPicPr>
          <p:cNvPr id="5" name="Picture 4">
            <a:extLst>
              <a:ext uri="{FF2B5EF4-FFF2-40B4-BE49-F238E27FC236}">
                <a16:creationId xmlns:a16="http://schemas.microsoft.com/office/drawing/2014/main" id="{88CA16FE-8826-F366-6761-3609349ECCE2}"/>
              </a:ext>
            </a:extLst>
          </p:cNvPr>
          <p:cNvPicPr>
            <a:picLocks noChangeAspect="1"/>
          </p:cNvPicPr>
          <p:nvPr/>
        </p:nvPicPr>
        <p:blipFill>
          <a:blip r:embed="rId5"/>
          <a:stretch>
            <a:fillRect/>
          </a:stretch>
        </p:blipFill>
        <p:spPr>
          <a:xfrm>
            <a:off x="494414" y="152400"/>
            <a:ext cx="7859471" cy="6601663"/>
          </a:xfrm>
          <a:prstGeom prst="rect">
            <a:avLst/>
          </a:prstGeom>
        </p:spPr>
      </p:pic>
      <p:sp>
        <p:nvSpPr>
          <p:cNvPr id="2" name="Oval 1">
            <a:extLst>
              <a:ext uri="{FF2B5EF4-FFF2-40B4-BE49-F238E27FC236}">
                <a16:creationId xmlns:a16="http://schemas.microsoft.com/office/drawing/2014/main" id="{B6F7A0FB-BD2F-5B71-17A0-20CE27188DBF}"/>
              </a:ext>
            </a:extLst>
          </p:cNvPr>
          <p:cNvSpPr/>
          <p:nvPr/>
        </p:nvSpPr>
        <p:spPr>
          <a:xfrm>
            <a:off x="494414" y="2590800"/>
            <a:ext cx="1258186" cy="990600"/>
          </a:xfrm>
          <a:prstGeom prst="ellipse">
            <a:avLst/>
          </a:prstGeom>
          <a:noFill/>
          <a:ln>
            <a:solidFill>
              <a:srgbClr val="FF0000"/>
            </a:solid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en-US"/>
          </a:p>
        </p:txBody>
      </p:sp>
      <p:sp>
        <p:nvSpPr>
          <p:cNvPr id="3" name="Oval 2">
            <a:extLst>
              <a:ext uri="{FF2B5EF4-FFF2-40B4-BE49-F238E27FC236}">
                <a16:creationId xmlns:a16="http://schemas.microsoft.com/office/drawing/2014/main" id="{DAECF3D2-7C32-5FEF-3549-EF46508EF14F}"/>
              </a:ext>
            </a:extLst>
          </p:cNvPr>
          <p:cNvSpPr/>
          <p:nvPr/>
        </p:nvSpPr>
        <p:spPr>
          <a:xfrm>
            <a:off x="228600" y="6172200"/>
            <a:ext cx="5562600" cy="651151"/>
          </a:xfrm>
          <a:prstGeom prst="ellipse">
            <a:avLst/>
          </a:prstGeom>
          <a:noFill/>
          <a:ln>
            <a:solidFill>
              <a:srgbClr val="FF0000"/>
            </a:solid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en-US"/>
          </a:p>
        </p:txBody>
      </p:sp>
      <p:sp>
        <p:nvSpPr>
          <p:cNvPr id="4" name="Oval 3">
            <a:extLst>
              <a:ext uri="{FF2B5EF4-FFF2-40B4-BE49-F238E27FC236}">
                <a16:creationId xmlns:a16="http://schemas.microsoft.com/office/drawing/2014/main" id="{2D86C1AA-4EA0-2D03-26DF-9B0BC805341E}"/>
              </a:ext>
            </a:extLst>
          </p:cNvPr>
          <p:cNvSpPr/>
          <p:nvPr/>
        </p:nvSpPr>
        <p:spPr>
          <a:xfrm>
            <a:off x="2548902" y="3425059"/>
            <a:ext cx="1258186" cy="990600"/>
          </a:xfrm>
          <a:prstGeom prst="ellipse">
            <a:avLst/>
          </a:prstGeom>
          <a:noFill/>
          <a:ln>
            <a:solidFill>
              <a:srgbClr val="FF0000"/>
            </a:solid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183D985A-30A8-0185-C92D-0F5CE5B4EDB7}"/>
              </a:ext>
            </a:extLst>
          </p:cNvPr>
          <p:cNvSpPr/>
          <p:nvPr/>
        </p:nvSpPr>
        <p:spPr>
          <a:xfrm>
            <a:off x="3631898" y="3794891"/>
            <a:ext cx="1778302" cy="990600"/>
          </a:xfrm>
          <a:prstGeom prst="ellipse">
            <a:avLst/>
          </a:prstGeom>
          <a:noFill/>
          <a:ln>
            <a:solidFill>
              <a:srgbClr val="FF0000"/>
            </a:solid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9C7D4A62-33F1-E3B6-433B-D3EEA4C94DB7}"/>
              </a:ext>
            </a:extLst>
          </p:cNvPr>
          <p:cNvSpPr/>
          <p:nvPr/>
        </p:nvSpPr>
        <p:spPr>
          <a:xfrm>
            <a:off x="5676014" y="2567809"/>
            <a:ext cx="817182" cy="1699392"/>
          </a:xfrm>
          <a:prstGeom prst="ellipse">
            <a:avLst/>
          </a:prstGeom>
          <a:noFill/>
          <a:ln>
            <a:solidFill>
              <a:srgbClr val="FF0000"/>
            </a:solid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D41D1B17-917E-7116-8D52-4CD67711C9BB}"/>
              </a:ext>
            </a:extLst>
          </p:cNvPr>
          <p:cNvSpPr/>
          <p:nvPr/>
        </p:nvSpPr>
        <p:spPr>
          <a:xfrm>
            <a:off x="6350418" y="3473170"/>
            <a:ext cx="2107781" cy="1556030"/>
          </a:xfrm>
          <a:prstGeom prst="ellipse">
            <a:avLst/>
          </a:prstGeom>
          <a:noFill/>
          <a:ln>
            <a:solidFill>
              <a:srgbClr val="FF0000"/>
            </a:solid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606483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6950BFC3-D8DA-4A85-94F7-54DA5524770B}">
      <p188:commentRel xmlns:p188="http://schemas.microsoft.com/office/powerpoint/2018/8/main" r:id="rId3"/>
    </p:ext>
  </p:extLst>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BD584D-1981-9F1B-71FA-42787DBB0C19}"/>
            </a:ext>
          </a:extLst>
        </p:cNvPr>
        <p:cNvGrpSpPr/>
        <p:nvPr/>
      </p:nvGrpSpPr>
      <p:grpSpPr>
        <a:xfrm>
          <a:off x="0" y="0"/>
          <a:ext cx="0" cy="0"/>
          <a:chOff x="0" y="0"/>
          <a:chExt cx="0" cy="0"/>
        </a:xfrm>
      </p:grpSpPr>
      <p:sp>
        <p:nvSpPr>
          <p:cNvPr id="46082" name="Title 1">
            <a:extLst>
              <a:ext uri="{FF2B5EF4-FFF2-40B4-BE49-F238E27FC236}">
                <a16:creationId xmlns:a16="http://schemas.microsoft.com/office/drawing/2014/main" id="{6411986B-3BF8-CF10-8477-2CCFDBB762FA}"/>
              </a:ext>
            </a:extLst>
          </p:cNvPr>
          <p:cNvSpPr>
            <a:spLocks noGrp="1"/>
          </p:cNvSpPr>
          <p:nvPr>
            <p:ph type="title"/>
          </p:nvPr>
        </p:nvSpPr>
        <p:spPr/>
        <p:txBody>
          <a:bodyPr/>
          <a:lstStyle/>
          <a:p>
            <a:r>
              <a:rPr lang="en-US" altLang="en-US" dirty="0"/>
              <a:t>AACE Glucose-Centric Algorithm</a:t>
            </a:r>
          </a:p>
        </p:txBody>
      </p:sp>
      <p:sp>
        <p:nvSpPr>
          <p:cNvPr id="46083" name="Content Placeholder 2">
            <a:extLst>
              <a:ext uri="{FF2B5EF4-FFF2-40B4-BE49-F238E27FC236}">
                <a16:creationId xmlns:a16="http://schemas.microsoft.com/office/drawing/2014/main" id="{E998953E-C1B0-C058-306E-51B9F17413EE}"/>
              </a:ext>
            </a:extLst>
          </p:cNvPr>
          <p:cNvSpPr>
            <a:spLocks noGrp="1"/>
          </p:cNvSpPr>
          <p:nvPr>
            <p:ph sz="quarter" idx="1"/>
          </p:nvPr>
        </p:nvSpPr>
        <p:spPr/>
        <p:txBody>
          <a:bodyPr/>
          <a:lstStyle/>
          <a:p>
            <a:endParaRPr lang="en-US" altLang="en-US"/>
          </a:p>
        </p:txBody>
      </p:sp>
      <p:pic>
        <p:nvPicPr>
          <p:cNvPr id="3" name="Picture 2">
            <a:extLst>
              <a:ext uri="{FF2B5EF4-FFF2-40B4-BE49-F238E27FC236}">
                <a16:creationId xmlns:a16="http://schemas.microsoft.com/office/drawing/2014/main" id="{15FE3373-C830-02DE-58E0-3EC07BA6BC95}"/>
              </a:ext>
            </a:extLst>
          </p:cNvPr>
          <p:cNvPicPr>
            <a:picLocks noChangeAspect="1"/>
          </p:cNvPicPr>
          <p:nvPr/>
        </p:nvPicPr>
        <p:blipFill>
          <a:blip r:embed="rId4"/>
          <a:stretch>
            <a:fillRect/>
          </a:stretch>
        </p:blipFill>
        <p:spPr>
          <a:xfrm>
            <a:off x="137818" y="88024"/>
            <a:ext cx="8563564" cy="6681952"/>
          </a:xfrm>
          <a:prstGeom prst="rect">
            <a:avLst/>
          </a:prstGeom>
        </p:spPr>
      </p:pic>
      <p:sp>
        <p:nvSpPr>
          <p:cNvPr id="4" name="Oval 3">
            <a:extLst>
              <a:ext uri="{FF2B5EF4-FFF2-40B4-BE49-F238E27FC236}">
                <a16:creationId xmlns:a16="http://schemas.microsoft.com/office/drawing/2014/main" id="{930A67A4-3A25-9FFA-F29F-64A4BFAB94D5}"/>
              </a:ext>
            </a:extLst>
          </p:cNvPr>
          <p:cNvSpPr/>
          <p:nvPr/>
        </p:nvSpPr>
        <p:spPr>
          <a:xfrm>
            <a:off x="3048000" y="2514600"/>
            <a:ext cx="1371600" cy="1048115"/>
          </a:xfrm>
          <a:prstGeom prst="ellipse">
            <a:avLst/>
          </a:prstGeom>
          <a:noFill/>
          <a:ln>
            <a:solidFill>
              <a:srgbClr val="FF0000"/>
            </a:solid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ECC83A8B-020E-2DC5-C93E-B6A812276090}"/>
              </a:ext>
            </a:extLst>
          </p:cNvPr>
          <p:cNvSpPr/>
          <p:nvPr/>
        </p:nvSpPr>
        <p:spPr>
          <a:xfrm>
            <a:off x="4343400" y="2508031"/>
            <a:ext cx="1524000" cy="1054684"/>
          </a:xfrm>
          <a:prstGeom prst="ellipse">
            <a:avLst/>
          </a:prstGeom>
          <a:noFill/>
          <a:ln>
            <a:solidFill>
              <a:srgbClr val="FF0000"/>
            </a:solid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41956F1C-D772-2644-2444-775AFF54C904}"/>
              </a:ext>
            </a:extLst>
          </p:cNvPr>
          <p:cNvSpPr/>
          <p:nvPr/>
        </p:nvSpPr>
        <p:spPr>
          <a:xfrm>
            <a:off x="5715000" y="3429000"/>
            <a:ext cx="1524000" cy="762000"/>
          </a:xfrm>
          <a:prstGeom prst="ellipse">
            <a:avLst/>
          </a:prstGeom>
          <a:noFill/>
          <a:ln>
            <a:solidFill>
              <a:srgbClr val="FF0000"/>
            </a:solid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en-US"/>
          </a:p>
        </p:txBody>
      </p:sp>
      <p:sp>
        <p:nvSpPr>
          <p:cNvPr id="2" name="Oval 1">
            <a:extLst>
              <a:ext uri="{FF2B5EF4-FFF2-40B4-BE49-F238E27FC236}">
                <a16:creationId xmlns:a16="http://schemas.microsoft.com/office/drawing/2014/main" id="{71AB9307-88E3-CFFA-A6F4-01CF7736EB99}"/>
              </a:ext>
            </a:extLst>
          </p:cNvPr>
          <p:cNvSpPr/>
          <p:nvPr/>
        </p:nvSpPr>
        <p:spPr>
          <a:xfrm>
            <a:off x="1600200" y="2800715"/>
            <a:ext cx="1524000" cy="762000"/>
          </a:xfrm>
          <a:prstGeom prst="ellipse">
            <a:avLst/>
          </a:prstGeom>
          <a:noFill/>
          <a:ln>
            <a:solidFill>
              <a:srgbClr val="FF0000"/>
            </a:solid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79806561"/>
      </p:ext>
    </p:extLst>
  </p:cSld>
  <p:clrMapOvr>
    <a:masterClrMapping/>
  </p:clrMapOvr>
  <p:transition spd="med">
    <p:fade/>
  </p:transition>
  <p:extLst>
    <p:ext uri="{6950BFC3-D8DA-4A85-94F7-54DA5524770B}">
      <p188:commentRel xmlns:p188="http://schemas.microsoft.com/office/powerpoint/2018/8/main" r:id="rId3"/>
    </p:ext>
  </p:extLst>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A34419-0B98-E7A7-2624-EDEEA752339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A58CB22-2391-C6B3-B183-468F3CF130A1}"/>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39875F23-B46B-9F54-A097-65B2D150CF60}"/>
              </a:ext>
            </a:extLst>
          </p:cNvPr>
          <p:cNvSpPr>
            <a:spLocks noGrp="1"/>
          </p:cNvSpPr>
          <p:nvPr>
            <p:ph sz="quarter" idx="1"/>
          </p:nvPr>
        </p:nvSpPr>
        <p:spPr/>
        <p:txBody>
          <a:bodyPr/>
          <a:lstStyle/>
          <a:p>
            <a:endParaRPr lang="en-US"/>
          </a:p>
        </p:txBody>
      </p:sp>
      <p:pic>
        <p:nvPicPr>
          <p:cNvPr id="5" name="Picture 4">
            <a:extLst>
              <a:ext uri="{FF2B5EF4-FFF2-40B4-BE49-F238E27FC236}">
                <a16:creationId xmlns:a16="http://schemas.microsoft.com/office/drawing/2014/main" id="{9BD9B2A4-6056-8825-E0FC-52BD760E0F7B}"/>
              </a:ext>
            </a:extLst>
          </p:cNvPr>
          <p:cNvPicPr>
            <a:picLocks noChangeAspect="1"/>
          </p:cNvPicPr>
          <p:nvPr/>
        </p:nvPicPr>
        <p:blipFill>
          <a:blip r:embed="rId4"/>
          <a:stretch>
            <a:fillRect/>
          </a:stretch>
        </p:blipFill>
        <p:spPr>
          <a:xfrm>
            <a:off x="347073" y="413916"/>
            <a:ext cx="8449854" cy="6030167"/>
          </a:xfrm>
          <a:prstGeom prst="rect">
            <a:avLst/>
          </a:prstGeom>
        </p:spPr>
      </p:pic>
      <p:sp>
        <p:nvSpPr>
          <p:cNvPr id="6" name="Oval 5">
            <a:extLst>
              <a:ext uri="{FF2B5EF4-FFF2-40B4-BE49-F238E27FC236}">
                <a16:creationId xmlns:a16="http://schemas.microsoft.com/office/drawing/2014/main" id="{2744F78D-58DF-7067-353C-F998FA54E4DA}"/>
              </a:ext>
            </a:extLst>
          </p:cNvPr>
          <p:cNvSpPr/>
          <p:nvPr/>
        </p:nvSpPr>
        <p:spPr>
          <a:xfrm>
            <a:off x="1676400" y="2133600"/>
            <a:ext cx="5791200" cy="1676400"/>
          </a:xfrm>
          <a:prstGeom prst="ellipse">
            <a:avLst/>
          </a:prstGeom>
          <a:noFill/>
          <a:ln>
            <a:solidFill>
              <a:srgbClr val="FF0000"/>
            </a:solid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181860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6950BFC3-D8DA-4A85-94F7-54DA5524770B}">
      <p188:commentRel xmlns:p188="http://schemas.microsoft.com/office/powerpoint/2018/8/main" r:id="rId3"/>
    </p:ext>
  </p:extLst>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4D17EF-8F1C-E523-D6A8-962CD0672473}"/>
              </a:ext>
            </a:extLst>
          </p:cNvPr>
          <p:cNvSpPr>
            <a:spLocks noGrp="1"/>
          </p:cNvSpPr>
          <p:nvPr>
            <p:ph type="title"/>
          </p:nvPr>
        </p:nvSpPr>
        <p:spPr>
          <a:prstGeom prst="rect">
            <a:avLst/>
          </a:prstGeom>
          <a:solidFill>
            <a:srgbClr val="B1D45A"/>
          </a:solidFill>
        </p:spPr>
        <p:txBody>
          <a:bodyPr vert="horz" lIns="91440" tIns="45720" rIns="91440" bIns="45720" rtlCol="0" anchor="ctr" anchorCtr="0">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000" dirty="0">
                <a:solidFill>
                  <a:schemeClr val="tx2">
                    <a:lumMod val="50000"/>
                  </a:schemeClr>
                </a:solidFill>
                <a:latin typeface="Calibri" panose="020F0502020204030204" pitchFamily="34" charset="0"/>
                <a:ea typeface="Calibri" panose="020F0502020204030204" pitchFamily="34" charset="0"/>
                <a:cs typeface="Calibri" panose="020F0502020204030204" pitchFamily="34" charset="0"/>
              </a:rPr>
              <a:t>The Future of Incretins is Bright</a:t>
            </a:r>
          </a:p>
        </p:txBody>
      </p:sp>
      <p:sp>
        <p:nvSpPr>
          <p:cNvPr id="4" name="Content Placeholder 3">
            <a:extLst>
              <a:ext uri="{FF2B5EF4-FFF2-40B4-BE49-F238E27FC236}">
                <a16:creationId xmlns:a16="http://schemas.microsoft.com/office/drawing/2014/main" id="{29EEAFD2-D113-1191-3093-B33A80FED74B}"/>
              </a:ext>
            </a:extLst>
          </p:cNvPr>
          <p:cNvSpPr>
            <a:spLocks noGrp="1"/>
          </p:cNvSpPr>
          <p:nvPr>
            <p:ph sz="quarter" idx="1"/>
          </p:nvPr>
        </p:nvSpPr>
        <p:spPr/>
        <p:txBody>
          <a:bodyPr/>
          <a:lstStyle/>
          <a:p>
            <a:endParaRPr lang="en-US" dirty="0"/>
          </a:p>
        </p:txBody>
      </p:sp>
      <p:sp>
        <p:nvSpPr>
          <p:cNvPr id="5" name="Hexagon 4">
            <a:extLst>
              <a:ext uri="{FF2B5EF4-FFF2-40B4-BE49-F238E27FC236}">
                <a16:creationId xmlns:a16="http://schemas.microsoft.com/office/drawing/2014/main" id="{18372968-45AE-548E-C3CB-0AC5527B3466}"/>
              </a:ext>
            </a:extLst>
          </p:cNvPr>
          <p:cNvSpPr/>
          <p:nvPr/>
        </p:nvSpPr>
        <p:spPr>
          <a:xfrm>
            <a:off x="1307143" y="3209894"/>
            <a:ext cx="1496539" cy="1337502"/>
          </a:xfrm>
          <a:prstGeom prst="hexagon">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b="1">
              <a:latin typeface="Calibri" panose="020F0502020204030204" pitchFamily="34" charset="0"/>
              <a:ea typeface="Calibri" panose="020F0502020204030204" pitchFamily="34" charset="0"/>
              <a:cs typeface="Calibri" panose="020F0502020204030204" pitchFamily="34" charset="0"/>
            </a:endParaRPr>
          </a:p>
        </p:txBody>
      </p:sp>
      <p:sp>
        <p:nvSpPr>
          <p:cNvPr id="6" name="Hexagon 5">
            <a:extLst>
              <a:ext uri="{FF2B5EF4-FFF2-40B4-BE49-F238E27FC236}">
                <a16:creationId xmlns:a16="http://schemas.microsoft.com/office/drawing/2014/main" id="{CE022EBB-8EBA-09D4-3616-849B52D29060}"/>
              </a:ext>
            </a:extLst>
          </p:cNvPr>
          <p:cNvSpPr/>
          <p:nvPr/>
        </p:nvSpPr>
        <p:spPr>
          <a:xfrm>
            <a:off x="7144492" y="2529884"/>
            <a:ext cx="1496539" cy="1337502"/>
          </a:xfrm>
          <a:prstGeom prst="hexagon">
            <a:avLst/>
          </a:prstGeom>
          <a:solidFill>
            <a:srgbClr val="00CC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b="1">
              <a:latin typeface="Calibri" panose="020F0502020204030204" pitchFamily="34" charset="0"/>
              <a:ea typeface="Calibri" panose="020F0502020204030204" pitchFamily="34" charset="0"/>
              <a:cs typeface="Calibri" panose="020F0502020204030204" pitchFamily="34" charset="0"/>
            </a:endParaRPr>
          </a:p>
        </p:txBody>
      </p:sp>
      <p:sp>
        <p:nvSpPr>
          <p:cNvPr id="7" name="Hexagon 6">
            <a:extLst>
              <a:ext uri="{FF2B5EF4-FFF2-40B4-BE49-F238E27FC236}">
                <a16:creationId xmlns:a16="http://schemas.microsoft.com/office/drawing/2014/main" id="{CB3622DD-D640-E7FE-4093-3B82BAE8C44C}"/>
              </a:ext>
            </a:extLst>
          </p:cNvPr>
          <p:cNvSpPr/>
          <p:nvPr/>
        </p:nvSpPr>
        <p:spPr>
          <a:xfrm>
            <a:off x="5979302" y="3209894"/>
            <a:ext cx="1496539" cy="1337502"/>
          </a:xfrm>
          <a:prstGeom prst="hexagon">
            <a:avLst/>
          </a:prstGeom>
          <a:solidFill>
            <a:srgbClr val="FF66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b="1">
              <a:latin typeface="Calibri" panose="020F0502020204030204" pitchFamily="34" charset="0"/>
              <a:ea typeface="Calibri" panose="020F0502020204030204" pitchFamily="34" charset="0"/>
              <a:cs typeface="Calibri" panose="020F0502020204030204" pitchFamily="34" charset="0"/>
            </a:endParaRPr>
          </a:p>
        </p:txBody>
      </p:sp>
      <p:sp>
        <p:nvSpPr>
          <p:cNvPr id="8" name="Hexagon 7">
            <a:extLst>
              <a:ext uri="{FF2B5EF4-FFF2-40B4-BE49-F238E27FC236}">
                <a16:creationId xmlns:a16="http://schemas.microsoft.com/office/drawing/2014/main" id="{75C48BF9-7F11-F4E0-C2D1-EA8018DF5A0C}"/>
              </a:ext>
            </a:extLst>
          </p:cNvPr>
          <p:cNvSpPr/>
          <p:nvPr/>
        </p:nvSpPr>
        <p:spPr>
          <a:xfrm>
            <a:off x="4802713" y="2540004"/>
            <a:ext cx="1496539" cy="1337502"/>
          </a:xfrm>
          <a:prstGeom prst="hexagon">
            <a:avLst/>
          </a:prstGeom>
          <a:solidFill>
            <a:srgbClr val="C8EAA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b="1">
              <a:latin typeface="Calibri" panose="020F0502020204030204" pitchFamily="34" charset="0"/>
              <a:ea typeface="Calibri" panose="020F0502020204030204" pitchFamily="34" charset="0"/>
              <a:cs typeface="Calibri" panose="020F0502020204030204" pitchFamily="34" charset="0"/>
            </a:endParaRPr>
          </a:p>
        </p:txBody>
      </p:sp>
      <p:sp>
        <p:nvSpPr>
          <p:cNvPr id="9" name="Hexagon 8">
            <a:extLst>
              <a:ext uri="{FF2B5EF4-FFF2-40B4-BE49-F238E27FC236}">
                <a16:creationId xmlns:a16="http://schemas.microsoft.com/office/drawing/2014/main" id="{7FA2B96E-9B49-DA8B-6C94-38ECABCE6664}"/>
              </a:ext>
            </a:extLst>
          </p:cNvPr>
          <p:cNvSpPr/>
          <p:nvPr/>
        </p:nvSpPr>
        <p:spPr>
          <a:xfrm>
            <a:off x="3637523" y="3209894"/>
            <a:ext cx="1496539" cy="1337502"/>
          </a:xfrm>
          <a:prstGeom prst="hexagon">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b="1">
              <a:latin typeface="Calibri" panose="020F0502020204030204" pitchFamily="34" charset="0"/>
              <a:ea typeface="Calibri" panose="020F0502020204030204" pitchFamily="34" charset="0"/>
              <a:cs typeface="Calibri" panose="020F0502020204030204" pitchFamily="34" charset="0"/>
            </a:endParaRPr>
          </a:p>
        </p:txBody>
      </p:sp>
      <p:sp>
        <p:nvSpPr>
          <p:cNvPr id="10" name="Hexagon 9">
            <a:extLst>
              <a:ext uri="{FF2B5EF4-FFF2-40B4-BE49-F238E27FC236}">
                <a16:creationId xmlns:a16="http://schemas.microsoft.com/office/drawing/2014/main" id="{6F99AAC5-0727-34F8-2568-BBDA09257DFA}"/>
              </a:ext>
            </a:extLst>
          </p:cNvPr>
          <p:cNvSpPr/>
          <p:nvPr/>
        </p:nvSpPr>
        <p:spPr>
          <a:xfrm>
            <a:off x="2472333" y="2541143"/>
            <a:ext cx="1496539" cy="1337502"/>
          </a:xfrm>
          <a:prstGeom prst="hexagon">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b="1">
              <a:latin typeface="Calibri" panose="020F0502020204030204" pitchFamily="34" charset="0"/>
              <a:ea typeface="Calibri" panose="020F0502020204030204" pitchFamily="34" charset="0"/>
              <a:cs typeface="Calibri" panose="020F0502020204030204" pitchFamily="34" charset="0"/>
            </a:endParaRPr>
          </a:p>
        </p:txBody>
      </p:sp>
      <p:sp>
        <p:nvSpPr>
          <p:cNvPr id="11" name="Hexagon 10">
            <a:extLst>
              <a:ext uri="{FF2B5EF4-FFF2-40B4-BE49-F238E27FC236}">
                <a16:creationId xmlns:a16="http://schemas.microsoft.com/office/drawing/2014/main" id="{CB914BD3-9314-2ED4-5EB2-B1C29F1D56DC}"/>
              </a:ext>
            </a:extLst>
          </p:cNvPr>
          <p:cNvSpPr/>
          <p:nvPr/>
        </p:nvSpPr>
        <p:spPr>
          <a:xfrm>
            <a:off x="141952" y="2541143"/>
            <a:ext cx="1496539" cy="1337502"/>
          </a:xfrm>
          <a:prstGeom prst="hexagon">
            <a:avLst/>
          </a:prstGeom>
          <a:solidFill>
            <a:schemeClr val="accent4">
              <a:lumMod val="20000"/>
              <a:lumOff val="80000"/>
            </a:schemeClr>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b="1">
              <a:latin typeface="Calibri" panose="020F0502020204030204" pitchFamily="34" charset="0"/>
              <a:ea typeface="Calibri" panose="020F0502020204030204" pitchFamily="34" charset="0"/>
              <a:cs typeface="Calibri" panose="020F0502020204030204" pitchFamily="34" charset="0"/>
            </a:endParaRPr>
          </a:p>
        </p:txBody>
      </p:sp>
      <p:sp>
        <p:nvSpPr>
          <p:cNvPr id="12" name="TextBox 11">
            <a:extLst>
              <a:ext uri="{FF2B5EF4-FFF2-40B4-BE49-F238E27FC236}">
                <a16:creationId xmlns:a16="http://schemas.microsoft.com/office/drawing/2014/main" id="{59AEA7B2-308A-1630-D78D-6970ECA079F7}"/>
              </a:ext>
            </a:extLst>
          </p:cNvPr>
          <p:cNvSpPr txBox="1"/>
          <p:nvPr/>
        </p:nvSpPr>
        <p:spPr>
          <a:xfrm>
            <a:off x="342851" y="2731243"/>
            <a:ext cx="1094741" cy="461665"/>
          </a:xfrm>
          <a:prstGeom prst="rect">
            <a:avLst/>
          </a:prstGeom>
          <a:noFill/>
        </p:spPr>
        <p:txBody>
          <a:bodyPr wrap="square" rtlCol="0">
            <a:spAutoFit/>
          </a:bodyPr>
          <a:lstStyle/>
          <a:p>
            <a:pPr algn="ctr"/>
            <a:r>
              <a:rPr lang="en-US" sz="1200" b="1" dirty="0">
                <a:latin typeface="Calibri" panose="020F0502020204030204" pitchFamily="34" charset="0"/>
                <a:ea typeface="Calibri" panose="020F0502020204030204" pitchFamily="34" charset="0"/>
                <a:cs typeface="Calibri" panose="020F0502020204030204" pitchFamily="34" charset="0"/>
              </a:rPr>
              <a:t>Monthly GLP-1/GIP agonist</a:t>
            </a:r>
          </a:p>
        </p:txBody>
      </p:sp>
      <p:cxnSp>
        <p:nvCxnSpPr>
          <p:cNvPr id="13" name="Straight Arrow Connector 12">
            <a:extLst>
              <a:ext uri="{FF2B5EF4-FFF2-40B4-BE49-F238E27FC236}">
                <a16:creationId xmlns:a16="http://schemas.microsoft.com/office/drawing/2014/main" id="{8F46240D-483A-4876-6C02-D624CB3D1A55}"/>
              </a:ext>
            </a:extLst>
          </p:cNvPr>
          <p:cNvCxnSpPr>
            <a:cxnSpLocks/>
          </p:cNvCxnSpPr>
          <p:nvPr/>
        </p:nvCxnSpPr>
        <p:spPr>
          <a:xfrm>
            <a:off x="873957" y="3963483"/>
            <a:ext cx="0" cy="642026"/>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DD8D0D63-F33C-B5FF-9745-84F3E401F237}"/>
              </a:ext>
            </a:extLst>
          </p:cNvPr>
          <p:cNvSpPr txBox="1"/>
          <p:nvPr/>
        </p:nvSpPr>
        <p:spPr>
          <a:xfrm>
            <a:off x="1478515" y="3381708"/>
            <a:ext cx="1094741" cy="1015663"/>
          </a:xfrm>
          <a:prstGeom prst="rect">
            <a:avLst/>
          </a:prstGeom>
          <a:noFill/>
        </p:spPr>
        <p:txBody>
          <a:bodyPr wrap="square" rtlCol="0">
            <a:spAutoFit/>
          </a:bodyPr>
          <a:lstStyle/>
          <a:p>
            <a:pPr algn="ctr"/>
            <a:r>
              <a:rPr lang="en-US" sz="1200" b="1" dirty="0">
                <a:latin typeface="Calibri" panose="020F0502020204030204" pitchFamily="34" charset="0"/>
                <a:ea typeface="Calibri" panose="020F0502020204030204" pitchFamily="34" charset="0"/>
                <a:cs typeface="Calibri" panose="020F0502020204030204" pitchFamily="34" charset="0"/>
              </a:rPr>
              <a:t>GIP/GLP-1 Agonist</a:t>
            </a:r>
          </a:p>
          <a:p>
            <a:endParaRPr lang="en-US" sz="1200" b="1" dirty="0">
              <a:latin typeface="Calibri" panose="020F0502020204030204" pitchFamily="34" charset="0"/>
              <a:ea typeface="Calibri" panose="020F0502020204030204" pitchFamily="34" charset="0"/>
              <a:cs typeface="Calibri" panose="020F0502020204030204" pitchFamily="34" charset="0"/>
            </a:endParaRPr>
          </a:p>
          <a:p>
            <a:pPr algn="ctr"/>
            <a:r>
              <a:rPr lang="en-US" sz="1200" b="1" dirty="0">
                <a:latin typeface="Calibri" panose="020F0502020204030204" pitchFamily="34" charset="0"/>
                <a:ea typeface="Calibri" panose="020F0502020204030204" pitchFamily="34" charset="0"/>
                <a:cs typeface="Calibri" panose="020F0502020204030204" pitchFamily="34" charset="0"/>
              </a:rPr>
              <a:t>SURMOUNT trials</a:t>
            </a:r>
          </a:p>
        </p:txBody>
      </p:sp>
      <p:cxnSp>
        <p:nvCxnSpPr>
          <p:cNvPr id="15" name="Straight Arrow Connector 14">
            <a:extLst>
              <a:ext uri="{FF2B5EF4-FFF2-40B4-BE49-F238E27FC236}">
                <a16:creationId xmlns:a16="http://schemas.microsoft.com/office/drawing/2014/main" id="{0E24CB01-210B-A02D-1096-1974FE4C16AF}"/>
              </a:ext>
            </a:extLst>
          </p:cNvPr>
          <p:cNvCxnSpPr>
            <a:cxnSpLocks/>
          </p:cNvCxnSpPr>
          <p:nvPr/>
        </p:nvCxnSpPr>
        <p:spPr>
          <a:xfrm>
            <a:off x="3240056" y="3962430"/>
            <a:ext cx="0" cy="642026"/>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6F3BEC11-A76C-BF23-9462-E9E13C8D1DE8}"/>
              </a:ext>
            </a:extLst>
          </p:cNvPr>
          <p:cNvCxnSpPr>
            <a:cxnSpLocks/>
          </p:cNvCxnSpPr>
          <p:nvPr/>
        </p:nvCxnSpPr>
        <p:spPr>
          <a:xfrm>
            <a:off x="5550981" y="3935704"/>
            <a:ext cx="0" cy="642026"/>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B0093D70-0123-4DC9-1CE5-353E93E66FCA}"/>
              </a:ext>
            </a:extLst>
          </p:cNvPr>
          <p:cNvCxnSpPr>
            <a:cxnSpLocks/>
          </p:cNvCxnSpPr>
          <p:nvPr/>
        </p:nvCxnSpPr>
        <p:spPr>
          <a:xfrm>
            <a:off x="7948397" y="3905371"/>
            <a:ext cx="0" cy="642026"/>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28B73C47-0E1B-2C1A-5DBB-0504B0C32389}"/>
              </a:ext>
            </a:extLst>
          </p:cNvPr>
          <p:cNvCxnSpPr>
            <a:cxnSpLocks/>
          </p:cNvCxnSpPr>
          <p:nvPr/>
        </p:nvCxnSpPr>
        <p:spPr>
          <a:xfrm flipV="1">
            <a:off x="2023453" y="2452480"/>
            <a:ext cx="2432" cy="720805"/>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9181A8A1-E732-B223-3D2B-9D6AC6F8C1DD}"/>
              </a:ext>
            </a:extLst>
          </p:cNvPr>
          <p:cNvCxnSpPr>
            <a:cxnSpLocks/>
          </p:cNvCxnSpPr>
          <p:nvPr/>
        </p:nvCxnSpPr>
        <p:spPr>
          <a:xfrm flipH="1" flipV="1">
            <a:off x="4391416" y="2452480"/>
            <a:ext cx="5774" cy="720805"/>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95FD7210-FB92-9578-CEAB-27AA76D74903}"/>
              </a:ext>
            </a:extLst>
          </p:cNvPr>
          <p:cNvCxnSpPr>
            <a:cxnSpLocks/>
          </p:cNvCxnSpPr>
          <p:nvPr/>
        </p:nvCxnSpPr>
        <p:spPr>
          <a:xfrm flipV="1">
            <a:off x="6727570" y="2452480"/>
            <a:ext cx="0" cy="720805"/>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B2B0C905-9493-02D8-03B5-37D1F298F12D}"/>
              </a:ext>
            </a:extLst>
          </p:cNvPr>
          <p:cNvSpPr txBox="1"/>
          <p:nvPr/>
        </p:nvSpPr>
        <p:spPr>
          <a:xfrm>
            <a:off x="7417214" y="4533860"/>
            <a:ext cx="1263759" cy="276999"/>
          </a:xfrm>
          <a:prstGeom prst="rect">
            <a:avLst/>
          </a:prstGeom>
          <a:noFill/>
        </p:spPr>
        <p:txBody>
          <a:bodyPr wrap="square" rtlCol="0">
            <a:spAutoFit/>
          </a:bodyPr>
          <a:lstStyle/>
          <a:p>
            <a:pPr algn="ctr"/>
            <a:r>
              <a:rPr lang="en-US" sz="1200" b="1" dirty="0">
                <a:latin typeface="Calibri" panose="020F0502020204030204" pitchFamily="34" charset="0"/>
                <a:ea typeface="Calibri" panose="020F0502020204030204" pitchFamily="34" charset="0"/>
                <a:cs typeface="Calibri" panose="020F0502020204030204" pitchFamily="34" charset="0"/>
              </a:rPr>
              <a:t>BIMAGRUMAB</a:t>
            </a:r>
          </a:p>
        </p:txBody>
      </p:sp>
      <p:sp>
        <p:nvSpPr>
          <p:cNvPr id="22" name="TextBox 21">
            <a:extLst>
              <a:ext uri="{FF2B5EF4-FFF2-40B4-BE49-F238E27FC236}">
                <a16:creationId xmlns:a16="http://schemas.microsoft.com/office/drawing/2014/main" id="{608C8192-7B12-1A77-C840-BBAB2A923901}"/>
              </a:ext>
            </a:extLst>
          </p:cNvPr>
          <p:cNvSpPr txBox="1"/>
          <p:nvPr/>
        </p:nvSpPr>
        <p:spPr>
          <a:xfrm>
            <a:off x="4894839" y="4561581"/>
            <a:ext cx="1263759" cy="276999"/>
          </a:xfrm>
          <a:prstGeom prst="rect">
            <a:avLst/>
          </a:prstGeom>
          <a:noFill/>
        </p:spPr>
        <p:txBody>
          <a:bodyPr wrap="square" rtlCol="0">
            <a:spAutoFit/>
          </a:bodyPr>
          <a:lstStyle/>
          <a:p>
            <a:pPr algn="ctr"/>
            <a:r>
              <a:rPr lang="en-US" sz="1200" b="1" dirty="0">
                <a:latin typeface="Calibri" panose="020F0502020204030204" pitchFamily="34" charset="0"/>
                <a:ea typeface="Calibri" panose="020F0502020204030204" pitchFamily="34" charset="0"/>
                <a:cs typeface="Calibri" panose="020F0502020204030204" pitchFamily="34" charset="0"/>
              </a:rPr>
              <a:t>RETATRUTIDE</a:t>
            </a:r>
          </a:p>
        </p:txBody>
      </p:sp>
      <p:sp>
        <p:nvSpPr>
          <p:cNvPr id="23" name="TextBox 22">
            <a:extLst>
              <a:ext uri="{FF2B5EF4-FFF2-40B4-BE49-F238E27FC236}">
                <a16:creationId xmlns:a16="http://schemas.microsoft.com/office/drawing/2014/main" id="{282128A5-63E2-44F3-4D62-ECD01A94C434}"/>
              </a:ext>
            </a:extLst>
          </p:cNvPr>
          <p:cNvSpPr txBox="1"/>
          <p:nvPr/>
        </p:nvSpPr>
        <p:spPr>
          <a:xfrm>
            <a:off x="6093498" y="2111800"/>
            <a:ext cx="1263759" cy="276999"/>
          </a:xfrm>
          <a:prstGeom prst="rect">
            <a:avLst/>
          </a:prstGeom>
          <a:noFill/>
        </p:spPr>
        <p:txBody>
          <a:bodyPr wrap="square" rtlCol="0">
            <a:spAutoFit/>
          </a:bodyPr>
          <a:lstStyle/>
          <a:p>
            <a:pPr algn="ctr"/>
            <a:r>
              <a:rPr lang="en-US" sz="1200" b="1" dirty="0">
                <a:latin typeface="Calibri" panose="020F0502020204030204" pitchFamily="34" charset="0"/>
                <a:ea typeface="Calibri" panose="020F0502020204030204" pitchFamily="34" charset="0"/>
                <a:cs typeface="Calibri" panose="020F0502020204030204" pitchFamily="34" charset="0"/>
              </a:rPr>
              <a:t>ORAL</a:t>
            </a:r>
          </a:p>
        </p:txBody>
      </p:sp>
      <p:sp>
        <p:nvSpPr>
          <p:cNvPr id="24" name="TextBox 23">
            <a:extLst>
              <a:ext uri="{FF2B5EF4-FFF2-40B4-BE49-F238E27FC236}">
                <a16:creationId xmlns:a16="http://schemas.microsoft.com/office/drawing/2014/main" id="{F8CBE08D-8B30-AA41-0884-2ABC07CBBBBD}"/>
              </a:ext>
            </a:extLst>
          </p:cNvPr>
          <p:cNvSpPr txBox="1"/>
          <p:nvPr/>
        </p:nvSpPr>
        <p:spPr>
          <a:xfrm>
            <a:off x="3745553" y="2106866"/>
            <a:ext cx="1263759" cy="461665"/>
          </a:xfrm>
          <a:prstGeom prst="rect">
            <a:avLst/>
          </a:prstGeom>
          <a:noFill/>
        </p:spPr>
        <p:txBody>
          <a:bodyPr wrap="square" rtlCol="0">
            <a:spAutoFit/>
          </a:bodyPr>
          <a:lstStyle/>
          <a:p>
            <a:pPr algn="ctr"/>
            <a:r>
              <a:rPr lang="en-US" sz="1200" b="1" dirty="0">
                <a:latin typeface="Calibri" panose="020F0502020204030204" pitchFamily="34" charset="0"/>
                <a:ea typeface="Calibri" panose="020F0502020204030204" pitchFamily="34" charset="0"/>
                <a:cs typeface="Calibri" panose="020F0502020204030204" pitchFamily="34" charset="0"/>
              </a:rPr>
              <a:t>PEMVIDUTIDE</a:t>
            </a:r>
          </a:p>
          <a:p>
            <a:pPr algn="ctr"/>
            <a:r>
              <a:rPr lang="en-US" sz="1200" b="1" dirty="0">
                <a:latin typeface="Calibri" panose="020F0502020204030204" pitchFamily="34" charset="0"/>
                <a:ea typeface="Calibri" panose="020F0502020204030204" pitchFamily="34" charset="0"/>
                <a:cs typeface="Calibri" panose="020F0502020204030204" pitchFamily="34" charset="0"/>
              </a:rPr>
              <a:t>SURVADUTIDE</a:t>
            </a:r>
          </a:p>
        </p:txBody>
      </p:sp>
      <p:sp>
        <p:nvSpPr>
          <p:cNvPr id="25" name="TextBox 24">
            <a:extLst>
              <a:ext uri="{FF2B5EF4-FFF2-40B4-BE49-F238E27FC236}">
                <a16:creationId xmlns:a16="http://schemas.microsoft.com/office/drawing/2014/main" id="{7F344734-B532-50BD-C13C-2D6D453AC210}"/>
              </a:ext>
            </a:extLst>
          </p:cNvPr>
          <p:cNvSpPr txBox="1"/>
          <p:nvPr/>
        </p:nvSpPr>
        <p:spPr>
          <a:xfrm>
            <a:off x="1423532" y="2144546"/>
            <a:ext cx="1263759" cy="461665"/>
          </a:xfrm>
          <a:prstGeom prst="rect">
            <a:avLst/>
          </a:prstGeom>
          <a:noFill/>
        </p:spPr>
        <p:txBody>
          <a:bodyPr wrap="square" rtlCol="0">
            <a:spAutoFit/>
          </a:bodyPr>
          <a:lstStyle/>
          <a:p>
            <a:pPr algn="ctr"/>
            <a:r>
              <a:rPr lang="en-US" sz="1200" b="1" dirty="0">
                <a:latin typeface="Calibri" panose="020F0502020204030204" pitchFamily="34" charset="0"/>
                <a:ea typeface="Calibri" panose="020F0502020204030204" pitchFamily="34" charset="0"/>
                <a:cs typeface="Calibri" panose="020F0502020204030204" pitchFamily="34" charset="0"/>
              </a:rPr>
              <a:t>TIRZEPATIDE</a:t>
            </a:r>
          </a:p>
          <a:p>
            <a:pPr algn="ctr"/>
            <a:endParaRPr lang="en-US" sz="1200" b="1" dirty="0">
              <a:latin typeface="Calibri" panose="020F0502020204030204" pitchFamily="34" charset="0"/>
              <a:ea typeface="Calibri" panose="020F0502020204030204" pitchFamily="34" charset="0"/>
              <a:cs typeface="Calibri" panose="020F0502020204030204" pitchFamily="34" charset="0"/>
            </a:endParaRPr>
          </a:p>
        </p:txBody>
      </p:sp>
      <p:sp>
        <p:nvSpPr>
          <p:cNvPr id="26" name="TextBox 25">
            <a:extLst>
              <a:ext uri="{FF2B5EF4-FFF2-40B4-BE49-F238E27FC236}">
                <a16:creationId xmlns:a16="http://schemas.microsoft.com/office/drawing/2014/main" id="{D0361724-DA35-8E14-51DC-E10AC601D822}"/>
              </a:ext>
            </a:extLst>
          </p:cNvPr>
          <p:cNvSpPr txBox="1"/>
          <p:nvPr/>
        </p:nvSpPr>
        <p:spPr>
          <a:xfrm>
            <a:off x="7313993" y="2634826"/>
            <a:ext cx="1094741" cy="1200329"/>
          </a:xfrm>
          <a:prstGeom prst="rect">
            <a:avLst/>
          </a:prstGeom>
          <a:noFill/>
        </p:spPr>
        <p:txBody>
          <a:bodyPr wrap="square" rtlCol="0">
            <a:spAutoFit/>
          </a:bodyPr>
          <a:lstStyle/>
          <a:p>
            <a:pPr algn="ctr"/>
            <a:r>
              <a:rPr lang="en-US" sz="1200" b="1" dirty="0">
                <a:latin typeface="Calibri" panose="020F0502020204030204" pitchFamily="34" charset="0"/>
                <a:ea typeface="Calibri" panose="020F0502020204030204" pitchFamily="34" charset="0"/>
                <a:cs typeface="Calibri" panose="020F0502020204030204" pitchFamily="34" charset="0"/>
              </a:rPr>
              <a:t>Monoclonal antibody blocking activin type 2 receptors</a:t>
            </a:r>
          </a:p>
          <a:p>
            <a:endParaRPr lang="en-US" sz="1200" b="1" dirty="0">
              <a:latin typeface="Calibri" panose="020F0502020204030204" pitchFamily="34" charset="0"/>
              <a:ea typeface="Calibri" panose="020F0502020204030204" pitchFamily="34" charset="0"/>
              <a:cs typeface="Calibri" panose="020F0502020204030204" pitchFamily="34" charset="0"/>
            </a:endParaRPr>
          </a:p>
        </p:txBody>
      </p:sp>
      <p:sp>
        <p:nvSpPr>
          <p:cNvPr id="27" name="TextBox 26">
            <a:extLst>
              <a:ext uri="{FF2B5EF4-FFF2-40B4-BE49-F238E27FC236}">
                <a16:creationId xmlns:a16="http://schemas.microsoft.com/office/drawing/2014/main" id="{B09C2ACD-436B-F287-9638-FA5A86906F3F}"/>
              </a:ext>
            </a:extLst>
          </p:cNvPr>
          <p:cNvSpPr txBox="1"/>
          <p:nvPr/>
        </p:nvSpPr>
        <p:spPr>
          <a:xfrm>
            <a:off x="6176354" y="3256071"/>
            <a:ext cx="1079633" cy="1384995"/>
          </a:xfrm>
          <a:prstGeom prst="rect">
            <a:avLst/>
          </a:prstGeom>
          <a:noFill/>
        </p:spPr>
        <p:txBody>
          <a:bodyPr wrap="square" rtlCol="0">
            <a:spAutoFit/>
          </a:bodyPr>
          <a:lstStyle/>
          <a:p>
            <a:pPr algn="ctr"/>
            <a:r>
              <a:rPr lang="en-US" sz="1200" b="1" dirty="0">
                <a:latin typeface="Calibri" panose="020F0502020204030204" pitchFamily="34" charset="0"/>
                <a:ea typeface="Calibri" panose="020F0502020204030204" pitchFamily="34" charset="0"/>
                <a:cs typeface="Calibri" panose="020F0502020204030204" pitchFamily="34" charset="0"/>
              </a:rPr>
              <a:t>GLP-1 Agonist</a:t>
            </a:r>
          </a:p>
          <a:p>
            <a:pPr algn="ctr"/>
            <a:r>
              <a:rPr lang="en-US" sz="1200" b="1" dirty="0">
                <a:latin typeface="Calibri" panose="020F0502020204030204" pitchFamily="34" charset="0"/>
                <a:ea typeface="Calibri" panose="020F0502020204030204" pitchFamily="34" charset="0"/>
                <a:cs typeface="Calibri" panose="020F0502020204030204" pitchFamily="34" charset="0"/>
              </a:rPr>
              <a:t>High dose oral </a:t>
            </a:r>
            <a:r>
              <a:rPr lang="en-US" sz="1200" b="1" dirty="0" err="1">
                <a:latin typeface="Calibri" panose="020F0502020204030204" pitchFamily="34" charset="0"/>
                <a:ea typeface="Calibri" panose="020F0502020204030204" pitchFamily="34" charset="0"/>
                <a:cs typeface="Calibri" panose="020F0502020204030204" pitchFamily="34" charset="0"/>
              </a:rPr>
              <a:t>semaglutide</a:t>
            </a:r>
            <a:endParaRPr lang="en-US" sz="1200" b="1" dirty="0">
              <a:latin typeface="Calibri" panose="020F0502020204030204" pitchFamily="34" charset="0"/>
              <a:ea typeface="Calibri" panose="020F0502020204030204" pitchFamily="34" charset="0"/>
              <a:cs typeface="Calibri" panose="020F0502020204030204" pitchFamily="34" charset="0"/>
            </a:endParaRPr>
          </a:p>
          <a:p>
            <a:pPr algn="ctr"/>
            <a:r>
              <a:rPr lang="en-US" sz="1200" b="1" dirty="0">
                <a:latin typeface="Calibri" panose="020F0502020204030204" pitchFamily="34" charset="0"/>
                <a:ea typeface="Calibri" panose="020F0502020204030204" pitchFamily="34" charset="0"/>
                <a:cs typeface="Calibri" panose="020F0502020204030204" pitchFamily="34" charset="0"/>
              </a:rPr>
              <a:t>Non peptide</a:t>
            </a:r>
          </a:p>
          <a:p>
            <a:pPr algn="ctr"/>
            <a:r>
              <a:rPr lang="en-US" sz="1200" b="1" dirty="0" err="1">
                <a:latin typeface="Calibri" panose="020F0502020204030204" pitchFamily="34" charset="0"/>
                <a:ea typeface="Calibri" panose="020F0502020204030204" pitchFamily="34" charset="0"/>
                <a:cs typeface="Calibri" panose="020F0502020204030204" pitchFamily="34" charset="0"/>
              </a:rPr>
              <a:t>Orforglipron</a:t>
            </a:r>
            <a:endParaRPr lang="en-US" sz="1200" b="1" dirty="0">
              <a:latin typeface="Calibri" panose="020F0502020204030204" pitchFamily="34" charset="0"/>
              <a:ea typeface="Calibri" panose="020F0502020204030204" pitchFamily="34" charset="0"/>
              <a:cs typeface="Calibri" panose="020F0502020204030204" pitchFamily="34" charset="0"/>
            </a:endParaRPr>
          </a:p>
          <a:p>
            <a:endParaRPr lang="en-US" sz="1200" b="1" dirty="0">
              <a:latin typeface="Calibri" panose="020F0502020204030204" pitchFamily="34" charset="0"/>
              <a:ea typeface="Calibri" panose="020F0502020204030204" pitchFamily="34" charset="0"/>
              <a:cs typeface="Calibri" panose="020F0502020204030204" pitchFamily="34" charset="0"/>
            </a:endParaRPr>
          </a:p>
        </p:txBody>
      </p:sp>
      <p:sp>
        <p:nvSpPr>
          <p:cNvPr id="28" name="TextBox 27">
            <a:extLst>
              <a:ext uri="{FF2B5EF4-FFF2-40B4-BE49-F238E27FC236}">
                <a16:creationId xmlns:a16="http://schemas.microsoft.com/office/drawing/2014/main" id="{0F636E0A-9201-C813-713E-07FB07DCAD9B}"/>
              </a:ext>
            </a:extLst>
          </p:cNvPr>
          <p:cNvSpPr txBox="1"/>
          <p:nvPr/>
        </p:nvSpPr>
        <p:spPr>
          <a:xfrm>
            <a:off x="4937257" y="2663147"/>
            <a:ext cx="1231545" cy="830997"/>
          </a:xfrm>
          <a:prstGeom prst="rect">
            <a:avLst/>
          </a:prstGeom>
          <a:noFill/>
        </p:spPr>
        <p:txBody>
          <a:bodyPr wrap="square" rtlCol="0">
            <a:spAutoFit/>
          </a:bodyPr>
          <a:lstStyle/>
          <a:p>
            <a:pPr algn="ctr"/>
            <a:r>
              <a:rPr lang="en-US" sz="1200" b="1" dirty="0">
                <a:latin typeface="Calibri" panose="020F0502020204030204" pitchFamily="34" charset="0"/>
                <a:ea typeface="Calibri" panose="020F0502020204030204" pitchFamily="34" charset="0"/>
                <a:cs typeface="Calibri" panose="020F0502020204030204" pitchFamily="34" charset="0"/>
              </a:rPr>
              <a:t>GIP</a:t>
            </a:r>
          </a:p>
          <a:p>
            <a:pPr algn="ctr"/>
            <a:r>
              <a:rPr lang="en-US" sz="1200" b="1" dirty="0">
                <a:latin typeface="Calibri" panose="020F0502020204030204" pitchFamily="34" charset="0"/>
                <a:ea typeface="Calibri" panose="020F0502020204030204" pitchFamily="34" charset="0"/>
                <a:cs typeface="Calibri" panose="020F0502020204030204" pitchFamily="34" charset="0"/>
              </a:rPr>
              <a:t>Glucagon</a:t>
            </a:r>
          </a:p>
          <a:p>
            <a:pPr algn="ctr"/>
            <a:r>
              <a:rPr lang="en-US" sz="1200" b="1" dirty="0">
                <a:latin typeface="Calibri" panose="020F0502020204030204" pitchFamily="34" charset="0"/>
                <a:ea typeface="Calibri" panose="020F0502020204030204" pitchFamily="34" charset="0"/>
                <a:cs typeface="Calibri" panose="020F0502020204030204" pitchFamily="34" charset="0"/>
              </a:rPr>
              <a:t>GLP-1 Agonist</a:t>
            </a:r>
          </a:p>
          <a:p>
            <a:endParaRPr lang="en-US" sz="1200" b="1" dirty="0">
              <a:latin typeface="Calibri" panose="020F0502020204030204" pitchFamily="34" charset="0"/>
              <a:ea typeface="Calibri" panose="020F0502020204030204" pitchFamily="34" charset="0"/>
              <a:cs typeface="Calibri" panose="020F0502020204030204" pitchFamily="34" charset="0"/>
            </a:endParaRPr>
          </a:p>
        </p:txBody>
      </p:sp>
      <p:sp>
        <p:nvSpPr>
          <p:cNvPr id="29" name="TextBox 28">
            <a:extLst>
              <a:ext uri="{FF2B5EF4-FFF2-40B4-BE49-F238E27FC236}">
                <a16:creationId xmlns:a16="http://schemas.microsoft.com/office/drawing/2014/main" id="{CBD161E2-CB2D-CE67-E044-13F23F285DB6}"/>
              </a:ext>
            </a:extLst>
          </p:cNvPr>
          <p:cNvSpPr txBox="1"/>
          <p:nvPr/>
        </p:nvSpPr>
        <p:spPr>
          <a:xfrm>
            <a:off x="3842516" y="3343287"/>
            <a:ext cx="1094741" cy="830997"/>
          </a:xfrm>
          <a:prstGeom prst="rect">
            <a:avLst/>
          </a:prstGeom>
          <a:noFill/>
        </p:spPr>
        <p:txBody>
          <a:bodyPr wrap="square" rtlCol="0">
            <a:spAutoFit/>
          </a:bodyPr>
          <a:lstStyle/>
          <a:p>
            <a:pPr algn="ctr"/>
            <a:r>
              <a:rPr lang="en-US" sz="1200" b="1" dirty="0">
                <a:latin typeface="Calibri" panose="020F0502020204030204" pitchFamily="34" charset="0"/>
                <a:ea typeface="Calibri" panose="020F0502020204030204" pitchFamily="34" charset="0"/>
                <a:cs typeface="Calibri" panose="020F0502020204030204" pitchFamily="34" charset="0"/>
              </a:rPr>
              <a:t>Glucagon/</a:t>
            </a:r>
          </a:p>
          <a:p>
            <a:pPr algn="ctr"/>
            <a:r>
              <a:rPr lang="en-US" sz="1200" b="1" dirty="0">
                <a:latin typeface="Calibri" panose="020F0502020204030204" pitchFamily="34" charset="0"/>
                <a:ea typeface="Calibri" panose="020F0502020204030204" pitchFamily="34" charset="0"/>
                <a:cs typeface="Calibri" panose="020F0502020204030204" pitchFamily="34" charset="0"/>
              </a:rPr>
              <a:t>GLP-1 Agonist</a:t>
            </a:r>
          </a:p>
          <a:p>
            <a:endParaRPr lang="en-US" sz="1200" b="1" dirty="0">
              <a:latin typeface="Calibri" panose="020F0502020204030204" pitchFamily="34" charset="0"/>
              <a:ea typeface="Calibri" panose="020F0502020204030204" pitchFamily="34" charset="0"/>
              <a:cs typeface="Calibri" panose="020F0502020204030204" pitchFamily="34" charset="0"/>
            </a:endParaRPr>
          </a:p>
          <a:p>
            <a:endParaRPr lang="en-US" sz="1200" b="1" dirty="0">
              <a:latin typeface="Calibri" panose="020F0502020204030204" pitchFamily="34" charset="0"/>
              <a:ea typeface="Calibri" panose="020F0502020204030204" pitchFamily="34" charset="0"/>
              <a:cs typeface="Calibri" panose="020F0502020204030204" pitchFamily="34" charset="0"/>
            </a:endParaRPr>
          </a:p>
        </p:txBody>
      </p:sp>
      <p:sp>
        <p:nvSpPr>
          <p:cNvPr id="30" name="TextBox 29">
            <a:extLst>
              <a:ext uri="{FF2B5EF4-FFF2-40B4-BE49-F238E27FC236}">
                <a16:creationId xmlns:a16="http://schemas.microsoft.com/office/drawing/2014/main" id="{8CC53FC2-5656-7C2E-DB40-216EAE5EDEBC}"/>
              </a:ext>
            </a:extLst>
          </p:cNvPr>
          <p:cNvSpPr txBox="1"/>
          <p:nvPr/>
        </p:nvSpPr>
        <p:spPr>
          <a:xfrm>
            <a:off x="2661281" y="2667479"/>
            <a:ext cx="1094741" cy="1015663"/>
          </a:xfrm>
          <a:prstGeom prst="rect">
            <a:avLst/>
          </a:prstGeom>
          <a:noFill/>
        </p:spPr>
        <p:txBody>
          <a:bodyPr wrap="square" rtlCol="0">
            <a:spAutoFit/>
          </a:bodyPr>
          <a:lstStyle/>
          <a:p>
            <a:pPr algn="ctr"/>
            <a:r>
              <a:rPr lang="en-US" sz="1200" b="1" dirty="0">
                <a:latin typeface="Calibri" panose="020F0502020204030204" pitchFamily="34" charset="0"/>
                <a:ea typeface="Calibri" panose="020F0502020204030204" pitchFamily="34" charset="0"/>
                <a:cs typeface="Calibri" panose="020F0502020204030204" pitchFamily="34" charset="0"/>
              </a:rPr>
              <a:t>Amylin and GLP-1 Agonist</a:t>
            </a:r>
          </a:p>
          <a:p>
            <a:endParaRPr lang="en-US" sz="1200" b="1" dirty="0">
              <a:latin typeface="Calibri" panose="020F0502020204030204" pitchFamily="34" charset="0"/>
              <a:ea typeface="Calibri" panose="020F0502020204030204" pitchFamily="34" charset="0"/>
              <a:cs typeface="Calibri" panose="020F0502020204030204" pitchFamily="34" charset="0"/>
            </a:endParaRPr>
          </a:p>
          <a:p>
            <a:pPr algn="ctr"/>
            <a:r>
              <a:rPr lang="en-US" sz="1200" b="1" dirty="0" err="1">
                <a:latin typeface="Calibri" panose="020F0502020204030204" pitchFamily="34" charset="0"/>
                <a:ea typeface="Calibri" panose="020F0502020204030204" pitchFamily="34" charset="0"/>
                <a:cs typeface="Calibri" panose="020F0502020204030204" pitchFamily="34" charset="0"/>
              </a:rPr>
              <a:t>Cagri-Sema</a:t>
            </a:r>
            <a:r>
              <a:rPr lang="en-US" sz="1200" b="1" dirty="0">
                <a:latin typeface="Calibri" panose="020F0502020204030204" pitchFamily="34" charset="0"/>
                <a:ea typeface="Calibri" panose="020F0502020204030204" pitchFamily="34" charset="0"/>
                <a:cs typeface="Calibri" panose="020F0502020204030204" pitchFamily="34" charset="0"/>
              </a:rPr>
              <a:t> Redefine</a:t>
            </a:r>
          </a:p>
        </p:txBody>
      </p:sp>
      <p:sp>
        <p:nvSpPr>
          <p:cNvPr id="3" name="TextBox 2">
            <a:extLst>
              <a:ext uri="{FF2B5EF4-FFF2-40B4-BE49-F238E27FC236}">
                <a16:creationId xmlns:a16="http://schemas.microsoft.com/office/drawing/2014/main" id="{10A2E8F9-CA96-C599-EF45-E3372356FBA8}"/>
              </a:ext>
            </a:extLst>
          </p:cNvPr>
          <p:cNvSpPr txBox="1"/>
          <p:nvPr/>
        </p:nvSpPr>
        <p:spPr>
          <a:xfrm>
            <a:off x="417893" y="4637964"/>
            <a:ext cx="1567593" cy="276999"/>
          </a:xfrm>
          <a:prstGeom prst="rect">
            <a:avLst/>
          </a:prstGeom>
          <a:noFill/>
        </p:spPr>
        <p:txBody>
          <a:bodyPr wrap="square" rtlCol="0">
            <a:spAutoFit/>
          </a:bodyPr>
          <a:lstStyle/>
          <a:p>
            <a:r>
              <a:rPr lang="en-US" sz="1200" b="1" dirty="0" err="1">
                <a:latin typeface="Calibri" panose="020F0502020204030204" pitchFamily="34" charset="0"/>
                <a:ea typeface="Calibri" panose="020F0502020204030204" pitchFamily="34" charset="0"/>
                <a:cs typeface="Calibri" panose="020F0502020204030204" pitchFamily="34" charset="0"/>
              </a:rPr>
              <a:t>Maritide</a:t>
            </a:r>
            <a:endParaRPr lang="en-US" sz="1200" b="1" dirty="0">
              <a:latin typeface="Calibri" panose="020F0502020204030204" pitchFamily="34" charset="0"/>
              <a:ea typeface="Calibri" panose="020F0502020204030204" pitchFamily="34" charset="0"/>
              <a:cs typeface="Calibri" panose="020F0502020204030204" pitchFamily="34" charset="0"/>
            </a:endParaRPr>
          </a:p>
        </p:txBody>
      </p:sp>
      <p:sp>
        <p:nvSpPr>
          <p:cNvPr id="31" name="TextBox 30">
            <a:extLst>
              <a:ext uri="{FF2B5EF4-FFF2-40B4-BE49-F238E27FC236}">
                <a16:creationId xmlns:a16="http://schemas.microsoft.com/office/drawing/2014/main" id="{83A8CEAF-E867-B626-BD29-6CC9E5DB95AD}"/>
              </a:ext>
            </a:extLst>
          </p:cNvPr>
          <p:cNvSpPr txBox="1"/>
          <p:nvPr/>
        </p:nvSpPr>
        <p:spPr>
          <a:xfrm>
            <a:off x="2594660" y="4577732"/>
            <a:ext cx="1567593" cy="461665"/>
          </a:xfrm>
          <a:prstGeom prst="rect">
            <a:avLst/>
          </a:prstGeom>
          <a:noFill/>
        </p:spPr>
        <p:txBody>
          <a:bodyPr wrap="square" rtlCol="0">
            <a:spAutoFit/>
          </a:bodyPr>
          <a:lstStyle/>
          <a:p>
            <a:r>
              <a:rPr lang="en-US" sz="1200" b="1" dirty="0">
                <a:latin typeface="Calibri" panose="020F0502020204030204" pitchFamily="34" charset="0"/>
                <a:ea typeface="Calibri" panose="020F0502020204030204" pitchFamily="34" charset="0"/>
                <a:cs typeface="Calibri" panose="020F0502020204030204" pitchFamily="34" charset="0"/>
              </a:rPr>
              <a:t>CAGRILINTIDE-SEMAGLUTIDE</a:t>
            </a:r>
          </a:p>
        </p:txBody>
      </p:sp>
    </p:spTree>
    <p:extLst>
      <p:ext uri="{BB962C8B-B14F-4D97-AF65-F5344CB8AC3E}">
        <p14:creationId xmlns:p14="http://schemas.microsoft.com/office/powerpoint/2010/main" val="2393739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1E6311-9C28-94BC-69B4-D139F01A358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A90AACF-4DB2-BD9F-830F-FADCA4FB8FC6}"/>
              </a:ext>
            </a:extLst>
          </p:cNvPr>
          <p:cNvSpPr>
            <a:spLocks noGrp="1"/>
          </p:cNvSpPr>
          <p:nvPr>
            <p:ph type="title"/>
          </p:nvPr>
        </p:nvSpPr>
        <p:spPr>
          <a:solidFill>
            <a:schemeClr val="bg2">
              <a:lumMod val="75000"/>
            </a:schemeClr>
          </a:solidFill>
        </p:spPr>
        <p:txBody>
          <a:bodyPr/>
          <a:lstStyle/>
          <a:p>
            <a:r>
              <a:rPr lang="en-US" dirty="0"/>
              <a:t>Standard 4 &amp; AACE</a:t>
            </a:r>
          </a:p>
        </p:txBody>
      </p:sp>
      <p:pic>
        <p:nvPicPr>
          <p:cNvPr id="5" name="Picture 4" descr="Diabetes Care Cover Image for Volume 49, Issue Supplement_1">
            <a:extLst>
              <a:ext uri="{FF2B5EF4-FFF2-40B4-BE49-F238E27FC236}">
                <a16:creationId xmlns:a16="http://schemas.microsoft.com/office/drawing/2014/main" id="{793A9C21-D43A-157D-98BE-7DAB76335E6B}"/>
              </a:ext>
            </a:extLst>
          </p:cNvPr>
          <p:cNvPicPr>
            <a:picLocks noChangeAspect="1"/>
          </p:cNvPicPr>
          <p:nvPr/>
        </p:nvPicPr>
        <p:blipFill>
          <a:blip r:embed="rId2"/>
          <a:stretch>
            <a:fillRect/>
          </a:stretch>
        </p:blipFill>
        <p:spPr>
          <a:xfrm>
            <a:off x="685800" y="1524000"/>
            <a:ext cx="3419068" cy="4497387"/>
          </a:xfrm>
          <a:prstGeom prst="rect">
            <a:avLst/>
          </a:prstGeom>
        </p:spPr>
      </p:pic>
      <p:sp>
        <p:nvSpPr>
          <p:cNvPr id="4" name="Content Placeholder 3">
            <a:extLst>
              <a:ext uri="{FF2B5EF4-FFF2-40B4-BE49-F238E27FC236}">
                <a16:creationId xmlns:a16="http://schemas.microsoft.com/office/drawing/2014/main" id="{25F31B4E-0515-F5AA-740A-7E3875161AA3}"/>
              </a:ext>
            </a:extLst>
          </p:cNvPr>
          <p:cNvSpPr>
            <a:spLocks noGrp="1"/>
          </p:cNvSpPr>
          <p:nvPr>
            <p:ph sz="half" idx="2"/>
          </p:nvPr>
        </p:nvSpPr>
        <p:spPr/>
        <p:txBody>
          <a:bodyPr/>
          <a:lstStyle/>
          <a:p>
            <a:endParaRPr lang="en-US" dirty="0"/>
          </a:p>
        </p:txBody>
      </p:sp>
    </p:spTree>
    <p:extLst>
      <p:ext uri="{BB962C8B-B14F-4D97-AF65-F5344CB8AC3E}">
        <p14:creationId xmlns:p14="http://schemas.microsoft.com/office/powerpoint/2010/main" val="392828925"/>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57A954-00FF-7DF5-7484-237608E8FA2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EAB76CE-3329-BF32-86F3-F4CD4D4D41CB}"/>
              </a:ext>
            </a:extLst>
          </p:cNvPr>
          <p:cNvSpPr>
            <a:spLocks noGrp="1"/>
          </p:cNvSpPr>
          <p:nvPr>
            <p:ph type="title"/>
          </p:nvPr>
        </p:nvSpPr>
        <p:spPr/>
        <p:txBody>
          <a:bodyPr>
            <a:noAutofit/>
          </a:bodyPr>
          <a:lstStyle/>
          <a:p>
            <a:r>
              <a:rPr lang="en-US" sz="3200" dirty="0">
                <a:solidFill>
                  <a:schemeClr val="bg1"/>
                </a:solidFill>
              </a:rPr>
              <a:t>4. Comprehensive Medical Evaluation and Assessment of Comorbidities</a:t>
            </a:r>
          </a:p>
        </p:txBody>
      </p:sp>
      <p:sp>
        <p:nvSpPr>
          <p:cNvPr id="3" name="Content Placeholder 2">
            <a:extLst>
              <a:ext uri="{FF2B5EF4-FFF2-40B4-BE49-F238E27FC236}">
                <a16:creationId xmlns:a16="http://schemas.microsoft.com/office/drawing/2014/main" id="{52847FD1-EA75-F278-0773-0CBD0BB68746}"/>
              </a:ext>
            </a:extLst>
          </p:cNvPr>
          <p:cNvSpPr>
            <a:spLocks noGrp="1"/>
          </p:cNvSpPr>
          <p:nvPr>
            <p:ph sz="quarter" idx="1"/>
          </p:nvPr>
        </p:nvSpPr>
        <p:spPr>
          <a:xfrm>
            <a:off x="457200" y="1219200"/>
            <a:ext cx="6705600" cy="5410200"/>
          </a:xfrm>
        </p:spPr>
        <p:txBody>
          <a:bodyPr>
            <a:normAutofit fontScale="85000" lnSpcReduction="20000"/>
          </a:bodyPr>
          <a:lstStyle/>
          <a:p>
            <a:pPr>
              <a:lnSpc>
                <a:spcPct val="120000"/>
              </a:lnSpc>
            </a:pPr>
            <a:r>
              <a:rPr lang="en-US" sz="3300" dirty="0"/>
              <a:t>Use person-centered communication, culturally sensitive, strength-based language and active listening; </a:t>
            </a:r>
          </a:p>
          <a:p>
            <a:pPr>
              <a:lnSpc>
                <a:spcPct val="120000"/>
              </a:lnSpc>
            </a:pPr>
            <a:r>
              <a:rPr lang="en-US" sz="3300" dirty="0"/>
              <a:t>Elicit individual preferences and beliefs; develop self-management plan together.</a:t>
            </a:r>
          </a:p>
          <a:p>
            <a:pPr>
              <a:lnSpc>
                <a:spcPct val="120000"/>
              </a:lnSpc>
            </a:pPr>
            <a:r>
              <a:rPr lang="en-US" sz="3300" dirty="0"/>
              <a:t>Diabetes Care coordinated by multi disciplinary team: </a:t>
            </a:r>
          </a:p>
          <a:p>
            <a:pPr lvl="1">
              <a:lnSpc>
                <a:spcPct val="120000"/>
              </a:lnSpc>
            </a:pPr>
            <a:r>
              <a:rPr lang="en-US" sz="2800" dirty="0"/>
              <a:t>CDCES, Providers, nurses, dietitians, exercise specialists, pharmacists, dentists, podiatrists, and behavioral health professionals.  </a:t>
            </a:r>
          </a:p>
          <a:p>
            <a:pPr>
              <a:lnSpc>
                <a:spcPct val="120000"/>
              </a:lnSpc>
            </a:pPr>
            <a:r>
              <a:rPr lang="en-US" sz="3300" dirty="0"/>
              <a:t>Goal is to optimize health outcomes and quality of life</a:t>
            </a:r>
            <a:r>
              <a:rPr lang="en-US" dirty="0"/>
              <a:t>.</a:t>
            </a:r>
          </a:p>
        </p:txBody>
      </p:sp>
      <p:pic>
        <p:nvPicPr>
          <p:cNvPr id="4098" name="Picture 2">
            <a:extLst>
              <a:ext uri="{FF2B5EF4-FFF2-40B4-BE49-F238E27FC236}">
                <a16:creationId xmlns:a16="http://schemas.microsoft.com/office/drawing/2014/main" id="{0847F766-DAB4-49BD-8FC0-103E5EE7A6A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73174" y="2173835"/>
            <a:ext cx="2146968" cy="166467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4">
            <a:extLst>
              <a:ext uri="{FF2B5EF4-FFF2-40B4-BE49-F238E27FC236}">
                <a16:creationId xmlns:a16="http://schemas.microsoft.com/office/drawing/2014/main" id="{DE812DC7-5368-24F2-4656-E1ED2D9AAD00}"/>
              </a:ext>
            </a:extLst>
          </p:cNvPr>
          <p:cNvPicPr>
            <a:picLocks noChangeAspect="1"/>
          </p:cNvPicPr>
          <p:nvPr/>
        </p:nvPicPr>
        <p:blipFill>
          <a:blip r:embed="rId4"/>
          <a:stretch>
            <a:fillRect/>
          </a:stretch>
        </p:blipFill>
        <p:spPr>
          <a:xfrm>
            <a:off x="6056793" y="6400800"/>
            <a:ext cx="2878097" cy="381000"/>
          </a:xfrm>
          <a:prstGeom prst="rect">
            <a:avLst/>
          </a:prstGeom>
        </p:spPr>
      </p:pic>
    </p:spTree>
    <p:custDataLst>
      <p:tags r:id="rId1"/>
    </p:custDataLst>
    <p:extLst>
      <p:ext uri="{BB962C8B-B14F-4D97-AF65-F5344CB8AC3E}">
        <p14:creationId xmlns:p14="http://schemas.microsoft.com/office/powerpoint/2010/main" val="23145555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45A021-217C-5734-0F46-0515F51BB7E1}"/>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B389C6A1-0838-61CB-D891-028FE19B272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50360" y="79558"/>
            <a:ext cx="8043279" cy="6626042"/>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7ECB1650-3FAF-A2D2-EC5C-E19C36E815A0}"/>
              </a:ext>
            </a:extLst>
          </p:cNvPr>
          <p:cNvPicPr>
            <a:picLocks noChangeAspect="1"/>
          </p:cNvPicPr>
          <p:nvPr/>
        </p:nvPicPr>
        <p:blipFill>
          <a:blip r:embed="rId4"/>
          <a:stretch>
            <a:fillRect/>
          </a:stretch>
        </p:blipFill>
        <p:spPr>
          <a:xfrm>
            <a:off x="76200" y="5334000"/>
            <a:ext cx="2434009" cy="322212"/>
          </a:xfrm>
          <a:prstGeom prst="rect">
            <a:avLst/>
          </a:prstGeom>
        </p:spPr>
      </p:pic>
    </p:spTree>
    <p:extLst>
      <p:ext uri="{BB962C8B-B14F-4D97-AF65-F5344CB8AC3E}">
        <p14:creationId xmlns:p14="http://schemas.microsoft.com/office/powerpoint/2010/main" val="38006564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6950BFC3-D8DA-4A85-94F7-54DA5524770B}">
      <p188:commentRel xmlns:p188="http://schemas.microsoft.com/office/powerpoint/2018/8/main" r:id="rId2"/>
    </p:ext>
  </p:extLst>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C0A6F4-D1D5-1E15-DC6A-2BFED71F829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0E163CA-9A69-FBC8-D1C5-6E208CCB83F4}"/>
              </a:ext>
            </a:extLst>
          </p:cNvPr>
          <p:cNvSpPr>
            <a:spLocks noGrp="1"/>
          </p:cNvSpPr>
          <p:nvPr>
            <p:ph type="title"/>
          </p:nvPr>
        </p:nvSpPr>
        <p:spPr>
          <a:xfrm>
            <a:off x="457200" y="152400"/>
            <a:ext cx="8229600" cy="990600"/>
          </a:xfrm>
        </p:spPr>
        <p:txBody>
          <a:bodyPr anchor="b">
            <a:normAutofit fontScale="90000"/>
          </a:bodyPr>
          <a:lstStyle/>
          <a:p>
            <a:r>
              <a:rPr lang="en-US" dirty="0"/>
              <a:t>Diabetes Goals and Treatment Plan</a:t>
            </a:r>
          </a:p>
        </p:txBody>
      </p:sp>
      <p:graphicFrame>
        <p:nvGraphicFramePr>
          <p:cNvPr id="5" name="Content Placeholder 2">
            <a:extLst>
              <a:ext uri="{FF2B5EF4-FFF2-40B4-BE49-F238E27FC236}">
                <a16:creationId xmlns:a16="http://schemas.microsoft.com/office/drawing/2014/main" id="{A5DF4F65-42A4-778B-BCD7-884B7C6CF672}"/>
              </a:ext>
            </a:extLst>
          </p:cNvPr>
          <p:cNvGraphicFramePr>
            <a:graphicFrameLocks noGrp="1"/>
          </p:cNvGraphicFramePr>
          <p:nvPr>
            <p:ph sz="quarter" idx="1"/>
          </p:nvPr>
        </p:nvGraphicFramePr>
        <p:xfrm>
          <a:off x="457200" y="1219200"/>
          <a:ext cx="82296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 name="Picture 3">
            <a:extLst>
              <a:ext uri="{FF2B5EF4-FFF2-40B4-BE49-F238E27FC236}">
                <a16:creationId xmlns:a16="http://schemas.microsoft.com/office/drawing/2014/main" id="{9C4C5D33-EEE5-EAFD-DAEF-4B5BB704BE7B}"/>
              </a:ext>
            </a:extLst>
          </p:cNvPr>
          <p:cNvPicPr>
            <a:picLocks noChangeAspect="1"/>
          </p:cNvPicPr>
          <p:nvPr/>
        </p:nvPicPr>
        <p:blipFill>
          <a:blip r:embed="rId7"/>
          <a:stretch>
            <a:fillRect/>
          </a:stretch>
        </p:blipFill>
        <p:spPr>
          <a:xfrm>
            <a:off x="6072708" y="6261929"/>
            <a:ext cx="2424023" cy="596071"/>
          </a:xfrm>
          <a:prstGeom prst="rect">
            <a:avLst/>
          </a:prstGeom>
        </p:spPr>
      </p:pic>
    </p:spTree>
    <p:extLst>
      <p:ext uri="{BB962C8B-B14F-4D97-AF65-F5344CB8AC3E}">
        <p14:creationId xmlns:p14="http://schemas.microsoft.com/office/powerpoint/2010/main" val="25066737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45CF0D-755C-43FD-8A4D-6EC666C3A540}"/>
              </a:ext>
            </a:extLst>
          </p:cNvPr>
          <p:cNvSpPr>
            <a:spLocks noGrp="1"/>
          </p:cNvSpPr>
          <p:nvPr>
            <p:ph type="title"/>
          </p:nvPr>
        </p:nvSpPr>
        <p:spPr>
          <a:xfrm>
            <a:off x="6324600" y="304800"/>
            <a:ext cx="2514600" cy="2895600"/>
          </a:xfrm>
        </p:spPr>
        <p:txBody>
          <a:bodyPr>
            <a:noAutofit/>
          </a:bodyPr>
          <a:lstStyle/>
          <a:p>
            <a:r>
              <a:rPr lang="en-US" sz="3600" dirty="0"/>
              <a:t>Course Schedule – Day 1</a:t>
            </a:r>
            <a:br>
              <a:rPr lang="en-US" sz="3600" dirty="0"/>
            </a:br>
            <a:r>
              <a:rPr lang="en-US" sz="3600" dirty="0"/>
              <a:t>October 22</a:t>
            </a:r>
          </a:p>
        </p:txBody>
      </p:sp>
      <p:sp>
        <p:nvSpPr>
          <p:cNvPr id="4" name="TextBox 3">
            <a:extLst>
              <a:ext uri="{FF2B5EF4-FFF2-40B4-BE49-F238E27FC236}">
                <a16:creationId xmlns:a16="http://schemas.microsoft.com/office/drawing/2014/main" id="{FFFDF107-8C09-453D-B55A-9D7CC914053F}"/>
              </a:ext>
            </a:extLst>
          </p:cNvPr>
          <p:cNvSpPr txBox="1"/>
          <p:nvPr/>
        </p:nvSpPr>
        <p:spPr>
          <a:xfrm>
            <a:off x="457200" y="1144480"/>
            <a:ext cx="8229600" cy="461665"/>
          </a:xfrm>
          <a:prstGeom prst="rect">
            <a:avLst/>
          </a:prstGeom>
          <a:noFill/>
        </p:spPr>
        <p:txBody>
          <a:bodyPr wrap="square">
            <a:spAutoFit/>
          </a:bodyPr>
          <a:lstStyle/>
          <a:p>
            <a:pPr algn="l"/>
            <a:r>
              <a:rPr lang="en-US" sz="2400" b="0" i="0" dirty="0">
                <a:solidFill>
                  <a:srgbClr val="000000"/>
                </a:solidFill>
                <a:effectLst/>
                <a:latin typeface="Calibri" panose="020F0502020204030204" pitchFamily="34" charset="0"/>
                <a:cs typeface="Calibri" panose="020F0502020204030204" pitchFamily="34" charset="0"/>
              </a:rPr>
              <a:t> </a:t>
            </a:r>
          </a:p>
        </p:txBody>
      </p:sp>
      <p:sp>
        <p:nvSpPr>
          <p:cNvPr id="7" name="TextBox 6">
            <a:extLst>
              <a:ext uri="{FF2B5EF4-FFF2-40B4-BE49-F238E27FC236}">
                <a16:creationId xmlns:a16="http://schemas.microsoft.com/office/drawing/2014/main" id="{F74FF96E-9555-0288-1C6C-8EEF8B003720}"/>
              </a:ext>
            </a:extLst>
          </p:cNvPr>
          <p:cNvSpPr txBox="1"/>
          <p:nvPr/>
        </p:nvSpPr>
        <p:spPr>
          <a:xfrm>
            <a:off x="6181129" y="6076414"/>
            <a:ext cx="3048000" cy="369332"/>
          </a:xfrm>
          <a:prstGeom prst="rect">
            <a:avLst/>
          </a:prstGeom>
          <a:noFill/>
        </p:spPr>
        <p:txBody>
          <a:bodyPr wrap="square" rtlCol="0">
            <a:spAutoFit/>
          </a:bodyPr>
          <a:lstStyle/>
          <a:p>
            <a:r>
              <a:rPr lang="en-US" dirty="0"/>
              <a:t>Handouts &amp; Resource Page</a:t>
            </a:r>
          </a:p>
        </p:txBody>
      </p:sp>
      <p:pic>
        <p:nvPicPr>
          <p:cNvPr id="9" name="Content Placeholder 8">
            <a:extLst>
              <a:ext uri="{FF2B5EF4-FFF2-40B4-BE49-F238E27FC236}">
                <a16:creationId xmlns:a16="http://schemas.microsoft.com/office/drawing/2014/main" id="{F07889C5-C593-3AE0-A14E-22199C80EAE2}"/>
              </a:ext>
            </a:extLst>
          </p:cNvPr>
          <p:cNvPicPr>
            <a:picLocks noGrp="1" noChangeAspect="1"/>
          </p:cNvPicPr>
          <p:nvPr>
            <p:ph sz="quarter" idx="1"/>
          </p:nvPr>
        </p:nvPicPr>
        <p:blipFill>
          <a:blip r:embed="rId2"/>
          <a:stretch>
            <a:fillRect/>
          </a:stretch>
        </p:blipFill>
        <p:spPr>
          <a:xfrm>
            <a:off x="428029" y="58935"/>
            <a:ext cx="5638800" cy="6740129"/>
          </a:xfrm>
          <a:prstGeom prst="rect">
            <a:avLst/>
          </a:prstGeom>
        </p:spPr>
      </p:pic>
    </p:spTree>
    <p:extLst>
      <p:ext uri="{BB962C8B-B14F-4D97-AF65-F5344CB8AC3E}">
        <p14:creationId xmlns:p14="http://schemas.microsoft.com/office/powerpoint/2010/main" val="41527467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DC7EAC-8F65-F1A4-BE89-72A67EB7F25E}"/>
            </a:ext>
          </a:extLst>
        </p:cNvPr>
        <p:cNvGrpSpPr/>
        <p:nvPr/>
      </p:nvGrpSpPr>
      <p:grpSpPr>
        <a:xfrm>
          <a:off x="0" y="0"/>
          <a:ext cx="0" cy="0"/>
          <a:chOff x="0" y="0"/>
          <a:chExt cx="0" cy="0"/>
        </a:xfrm>
      </p:grpSpPr>
      <p:sp>
        <p:nvSpPr>
          <p:cNvPr id="8" name="Title 7">
            <a:extLst>
              <a:ext uri="{FF2B5EF4-FFF2-40B4-BE49-F238E27FC236}">
                <a16:creationId xmlns:a16="http://schemas.microsoft.com/office/drawing/2014/main" id="{6EA378F8-B007-5809-C487-73F74EC59C12}"/>
              </a:ext>
            </a:extLst>
          </p:cNvPr>
          <p:cNvSpPr>
            <a:spLocks noGrp="1"/>
          </p:cNvSpPr>
          <p:nvPr>
            <p:ph type="title"/>
          </p:nvPr>
        </p:nvSpPr>
        <p:spPr>
          <a:xfrm>
            <a:off x="4638399" y="98463"/>
            <a:ext cx="4144277" cy="1905000"/>
          </a:xfrm>
        </p:spPr>
        <p:txBody>
          <a:bodyPr>
            <a:normAutofit fontScale="90000"/>
          </a:bodyPr>
          <a:lstStyle/>
          <a:p>
            <a:r>
              <a:rPr lang="en-US" dirty="0"/>
              <a:t>Standard 4 – Diabetes Medical Evaluation</a:t>
            </a:r>
          </a:p>
        </p:txBody>
      </p:sp>
      <p:pic>
        <p:nvPicPr>
          <p:cNvPr id="13" name="Picture 12">
            <a:extLst>
              <a:ext uri="{FF2B5EF4-FFF2-40B4-BE49-F238E27FC236}">
                <a16:creationId xmlns:a16="http://schemas.microsoft.com/office/drawing/2014/main" id="{70AC3A2A-4BE1-F65B-9C5A-8BCF6B14126F}"/>
              </a:ext>
            </a:extLst>
          </p:cNvPr>
          <p:cNvPicPr>
            <a:picLocks noChangeAspect="1"/>
          </p:cNvPicPr>
          <p:nvPr/>
        </p:nvPicPr>
        <p:blipFill>
          <a:blip r:embed="rId3"/>
          <a:stretch>
            <a:fillRect/>
          </a:stretch>
        </p:blipFill>
        <p:spPr>
          <a:xfrm>
            <a:off x="4748112" y="2199414"/>
            <a:ext cx="4144277" cy="392299"/>
          </a:xfrm>
          <a:prstGeom prst="rect">
            <a:avLst/>
          </a:prstGeom>
        </p:spPr>
      </p:pic>
      <p:pic>
        <p:nvPicPr>
          <p:cNvPr id="6" name="Picture 5">
            <a:extLst>
              <a:ext uri="{FF2B5EF4-FFF2-40B4-BE49-F238E27FC236}">
                <a16:creationId xmlns:a16="http://schemas.microsoft.com/office/drawing/2014/main" id="{37CE5313-57D6-4B51-A9F0-342FCCD2AB8E}"/>
              </a:ext>
            </a:extLst>
          </p:cNvPr>
          <p:cNvPicPr>
            <a:picLocks noChangeAspect="1"/>
          </p:cNvPicPr>
          <p:nvPr/>
        </p:nvPicPr>
        <p:blipFill>
          <a:blip r:embed="rId4"/>
          <a:stretch>
            <a:fillRect/>
          </a:stretch>
        </p:blipFill>
        <p:spPr>
          <a:xfrm>
            <a:off x="228600" y="98463"/>
            <a:ext cx="4277003" cy="6661073"/>
          </a:xfrm>
          <a:prstGeom prst="rect">
            <a:avLst/>
          </a:prstGeom>
        </p:spPr>
      </p:pic>
      <p:pic>
        <p:nvPicPr>
          <p:cNvPr id="12" name="Content Placeholder 11">
            <a:extLst>
              <a:ext uri="{FF2B5EF4-FFF2-40B4-BE49-F238E27FC236}">
                <a16:creationId xmlns:a16="http://schemas.microsoft.com/office/drawing/2014/main" id="{922DC6FD-294A-D6A2-38DB-BB118F4A2498}"/>
              </a:ext>
            </a:extLst>
          </p:cNvPr>
          <p:cNvPicPr>
            <a:picLocks noGrp="1" noChangeAspect="1"/>
          </p:cNvPicPr>
          <p:nvPr>
            <p:ph sz="quarter" idx="1"/>
          </p:nvPr>
        </p:nvPicPr>
        <p:blipFill>
          <a:blip r:embed="rId5"/>
          <a:stretch>
            <a:fillRect/>
          </a:stretch>
        </p:blipFill>
        <p:spPr>
          <a:xfrm>
            <a:off x="4748112" y="2591713"/>
            <a:ext cx="4144277" cy="2438400"/>
          </a:xfrm>
          <a:prstGeom prst="rect">
            <a:avLst/>
          </a:prstGeom>
        </p:spPr>
      </p:pic>
      <p:pic>
        <p:nvPicPr>
          <p:cNvPr id="14" name="Picture 13">
            <a:extLst>
              <a:ext uri="{FF2B5EF4-FFF2-40B4-BE49-F238E27FC236}">
                <a16:creationId xmlns:a16="http://schemas.microsoft.com/office/drawing/2014/main" id="{ABA1D7B6-4E3A-1B9D-91BC-18E6BB874088}"/>
              </a:ext>
            </a:extLst>
          </p:cNvPr>
          <p:cNvPicPr>
            <a:picLocks noChangeAspect="1"/>
          </p:cNvPicPr>
          <p:nvPr/>
        </p:nvPicPr>
        <p:blipFill>
          <a:blip r:embed="rId6"/>
          <a:stretch>
            <a:fillRect/>
          </a:stretch>
        </p:blipFill>
        <p:spPr>
          <a:xfrm>
            <a:off x="5638800" y="6054147"/>
            <a:ext cx="2751646" cy="676634"/>
          </a:xfrm>
          <a:prstGeom prst="rect">
            <a:avLst/>
          </a:prstGeom>
        </p:spPr>
      </p:pic>
    </p:spTree>
    <p:extLst>
      <p:ext uri="{BB962C8B-B14F-4D97-AF65-F5344CB8AC3E}">
        <p14:creationId xmlns:p14="http://schemas.microsoft.com/office/powerpoint/2010/main" val="5207499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6950BFC3-D8DA-4A85-94F7-54DA5524770B}">
      <p188:commentRel xmlns:p188="http://schemas.microsoft.com/office/powerpoint/2018/8/main" r:id="rId2"/>
    </p:ext>
  </p:extLst>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AD7ED3-D514-79D3-93BF-9E1C3D46391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F19DAB7-0FAE-DC96-84F1-197C3820FFC8}"/>
              </a:ext>
            </a:extLst>
          </p:cNvPr>
          <p:cNvSpPr>
            <a:spLocks noGrp="1"/>
          </p:cNvSpPr>
          <p:nvPr>
            <p:ph type="title"/>
          </p:nvPr>
        </p:nvSpPr>
        <p:spPr>
          <a:xfrm>
            <a:off x="457200" y="152400"/>
            <a:ext cx="8229600" cy="1219200"/>
          </a:xfrm>
        </p:spPr>
        <p:txBody>
          <a:bodyPr>
            <a:noAutofit/>
          </a:bodyPr>
          <a:lstStyle/>
          <a:p>
            <a:r>
              <a:rPr lang="en-US" sz="4000" dirty="0"/>
              <a:t>Assessment and Treatment of Disabilities</a:t>
            </a:r>
          </a:p>
        </p:txBody>
      </p:sp>
      <p:sp>
        <p:nvSpPr>
          <p:cNvPr id="3" name="Content Placeholder 2">
            <a:extLst>
              <a:ext uri="{FF2B5EF4-FFF2-40B4-BE49-F238E27FC236}">
                <a16:creationId xmlns:a16="http://schemas.microsoft.com/office/drawing/2014/main" id="{C1E20824-5EA1-90F9-C7F1-AA99B3223284}"/>
              </a:ext>
            </a:extLst>
          </p:cNvPr>
          <p:cNvSpPr>
            <a:spLocks noGrp="1"/>
          </p:cNvSpPr>
          <p:nvPr>
            <p:ph sz="quarter" idx="1"/>
          </p:nvPr>
        </p:nvSpPr>
        <p:spPr>
          <a:xfrm>
            <a:off x="457201" y="1447799"/>
            <a:ext cx="4571999" cy="5106051"/>
          </a:xfrm>
        </p:spPr>
        <p:txBody>
          <a:bodyPr>
            <a:normAutofit/>
          </a:bodyPr>
          <a:lstStyle/>
          <a:p>
            <a:r>
              <a:rPr lang="en-US" sz="3200" dirty="0"/>
              <a:t>Diabetes associated with increased risks of disability due to neuropathy, visual impairment and lower limb complications</a:t>
            </a:r>
          </a:p>
          <a:p>
            <a:r>
              <a:rPr lang="en-US" sz="3200" dirty="0"/>
              <a:t>Refer to specialist</a:t>
            </a:r>
          </a:p>
          <a:p>
            <a:r>
              <a:rPr lang="en-US" sz="3200" dirty="0"/>
              <a:t>Take preventive action to maximize quality of life.</a:t>
            </a:r>
          </a:p>
          <a:p>
            <a:pPr marL="274320" lvl="1" indent="0">
              <a:buNone/>
            </a:pPr>
            <a:endParaRPr lang="en-US" dirty="0"/>
          </a:p>
        </p:txBody>
      </p:sp>
      <p:pic>
        <p:nvPicPr>
          <p:cNvPr id="6" name="Picture 5" descr="Father and daughter">
            <a:extLst>
              <a:ext uri="{FF2B5EF4-FFF2-40B4-BE49-F238E27FC236}">
                <a16:creationId xmlns:a16="http://schemas.microsoft.com/office/drawing/2014/main" id="{5C43982F-BF21-83DD-8622-4AFA8528408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043948" y="1676400"/>
            <a:ext cx="3810000" cy="2540000"/>
          </a:xfrm>
          <a:prstGeom prst="rect">
            <a:avLst/>
          </a:prstGeom>
        </p:spPr>
      </p:pic>
      <p:sp>
        <p:nvSpPr>
          <p:cNvPr id="7" name="TextBox 6">
            <a:extLst>
              <a:ext uri="{FF2B5EF4-FFF2-40B4-BE49-F238E27FC236}">
                <a16:creationId xmlns:a16="http://schemas.microsoft.com/office/drawing/2014/main" id="{C665AC6F-7457-2EB8-BF6A-683D7FCC78C6}"/>
              </a:ext>
            </a:extLst>
          </p:cNvPr>
          <p:cNvSpPr txBox="1"/>
          <p:nvPr/>
        </p:nvSpPr>
        <p:spPr>
          <a:xfrm>
            <a:off x="5424948" y="4798961"/>
            <a:ext cx="3367548" cy="1692771"/>
          </a:xfrm>
          <a:prstGeom prst="rect">
            <a:avLst/>
          </a:prstGeom>
          <a:solidFill>
            <a:schemeClr val="bg2"/>
          </a:solid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Assess for disability at the initial visit and for decline in function at each subsequent. If a disability is impacting functional ability or capacity to manage their diabetes, refer to appropriate specialist</a:t>
            </a:r>
            <a:r>
              <a:rPr kumimoji="0" lang="en-US" sz="1800" b="0" i="0" u="none" strike="noStrike" kern="1200" cap="none" spc="0" normalizeH="0" baseline="0" noProof="0" dirty="0">
                <a:ln>
                  <a:noFill/>
                </a:ln>
                <a:solidFill>
                  <a:prstClr val="black"/>
                </a:solidFill>
                <a:effectLst/>
                <a:uLnTx/>
                <a:uFillTx/>
                <a:latin typeface="Gill Sans MT"/>
                <a:ea typeface="+mn-ea"/>
                <a:cs typeface="+mn-cs"/>
              </a:rPr>
              <a:t>.</a:t>
            </a:r>
          </a:p>
        </p:txBody>
      </p:sp>
      <p:pic>
        <p:nvPicPr>
          <p:cNvPr id="8" name="Picture 7">
            <a:extLst>
              <a:ext uri="{FF2B5EF4-FFF2-40B4-BE49-F238E27FC236}">
                <a16:creationId xmlns:a16="http://schemas.microsoft.com/office/drawing/2014/main" id="{AA3D71B9-C40A-5ADD-AB78-33CD7F85F44B}"/>
              </a:ext>
            </a:extLst>
          </p:cNvPr>
          <p:cNvPicPr>
            <a:picLocks noChangeAspect="1"/>
          </p:cNvPicPr>
          <p:nvPr/>
        </p:nvPicPr>
        <p:blipFill>
          <a:blip r:embed="rId3"/>
          <a:stretch>
            <a:fillRect/>
          </a:stretch>
        </p:blipFill>
        <p:spPr>
          <a:xfrm>
            <a:off x="560355" y="6068823"/>
            <a:ext cx="2751646" cy="676634"/>
          </a:xfrm>
          <a:prstGeom prst="rect">
            <a:avLst/>
          </a:prstGeom>
        </p:spPr>
      </p:pic>
    </p:spTree>
    <p:extLst>
      <p:ext uri="{BB962C8B-B14F-4D97-AF65-F5344CB8AC3E}">
        <p14:creationId xmlns:p14="http://schemas.microsoft.com/office/powerpoint/2010/main" val="9025126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1FA6CF-C1EA-BAE5-3F64-6563F82E680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AB4C7A4-F0B9-63EF-448C-371CD565423F}"/>
              </a:ext>
            </a:extLst>
          </p:cNvPr>
          <p:cNvSpPr>
            <a:spLocks noGrp="1"/>
          </p:cNvSpPr>
          <p:nvPr>
            <p:ph type="title"/>
          </p:nvPr>
        </p:nvSpPr>
        <p:spPr/>
        <p:txBody>
          <a:bodyPr/>
          <a:lstStyle/>
          <a:p>
            <a:r>
              <a:rPr lang="en-US" dirty="0"/>
              <a:t>Lab Eval at Initial &amp; Annual Visit</a:t>
            </a:r>
          </a:p>
        </p:txBody>
      </p:sp>
      <p:sp>
        <p:nvSpPr>
          <p:cNvPr id="4" name="Content Placeholder 3">
            <a:extLst>
              <a:ext uri="{FF2B5EF4-FFF2-40B4-BE49-F238E27FC236}">
                <a16:creationId xmlns:a16="http://schemas.microsoft.com/office/drawing/2014/main" id="{83AD15B4-55C7-B396-2361-11C7AAC63AC3}"/>
              </a:ext>
            </a:extLst>
          </p:cNvPr>
          <p:cNvSpPr>
            <a:spLocks noGrp="1"/>
          </p:cNvSpPr>
          <p:nvPr>
            <p:ph sz="quarter" idx="1"/>
          </p:nvPr>
        </p:nvSpPr>
        <p:spPr>
          <a:xfrm>
            <a:off x="457199" y="1219200"/>
            <a:ext cx="4350581" cy="5334000"/>
          </a:xfrm>
        </p:spPr>
        <p:txBody>
          <a:bodyPr>
            <a:normAutofit fontScale="85000" lnSpcReduction="10000"/>
          </a:bodyPr>
          <a:lstStyle/>
          <a:p>
            <a:r>
              <a:rPr lang="en-US" dirty="0"/>
              <a:t>A1c (each 3-6 </a:t>
            </a:r>
            <a:r>
              <a:rPr lang="en-US" dirty="0" err="1"/>
              <a:t>mo’s</a:t>
            </a:r>
            <a:r>
              <a:rPr lang="en-US" dirty="0"/>
              <a:t>)</a:t>
            </a:r>
          </a:p>
          <a:p>
            <a:r>
              <a:rPr lang="en-US" dirty="0"/>
              <a:t>Each year</a:t>
            </a:r>
          </a:p>
          <a:p>
            <a:pPr lvl="1"/>
            <a:r>
              <a:rPr lang="en-US" dirty="0"/>
              <a:t>Lipids, CBC with platelets</a:t>
            </a:r>
          </a:p>
          <a:p>
            <a:pPr lvl="1"/>
            <a:r>
              <a:rPr lang="en-US" dirty="0"/>
              <a:t>Liver function</a:t>
            </a:r>
          </a:p>
          <a:p>
            <a:pPr lvl="1"/>
            <a:r>
              <a:rPr lang="en-US" dirty="0"/>
              <a:t>Spot urinary albumin-to-</a:t>
            </a:r>
            <a:r>
              <a:rPr lang="en-US" dirty="0" err="1"/>
              <a:t>creat</a:t>
            </a:r>
            <a:r>
              <a:rPr lang="en-US" dirty="0"/>
              <a:t> ratio (UACR))</a:t>
            </a:r>
          </a:p>
          <a:p>
            <a:pPr lvl="1"/>
            <a:r>
              <a:rPr lang="en-US" dirty="0"/>
              <a:t>Serum </a:t>
            </a:r>
            <a:r>
              <a:rPr lang="en-US" dirty="0" err="1"/>
              <a:t>creat</a:t>
            </a:r>
            <a:r>
              <a:rPr lang="en-US" dirty="0"/>
              <a:t> and GFR</a:t>
            </a:r>
          </a:p>
          <a:p>
            <a:pPr lvl="1"/>
            <a:r>
              <a:rPr lang="en-US" dirty="0"/>
              <a:t>TSH, celiac (type 1)</a:t>
            </a:r>
          </a:p>
          <a:p>
            <a:pPr lvl="1"/>
            <a:r>
              <a:rPr lang="en-US" dirty="0"/>
              <a:t>B12 if on metformin &gt;5yrs</a:t>
            </a:r>
          </a:p>
          <a:p>
            <a:pPr lvl="1"/>
            <a:r>
              <a:rPr lang="en-US" dirty="0"/>
              <a:t>Calcium, Vita D, and phosphorus if appropriate</a:t>
            </a:r>
          </a:p>
        </p:txBody>
      </p:sp>
      <p:sp>
        <p:nvSpPr>
          <p:cNvPr id="5" name="Content Placeholder 4">
            <a:extLst>
              <a:ext uri="{FF2B5EF4-FFF2-40B4-BE49-F238E27FC236}">
                <a16:creationId xmlns:a16="http://schemas.microsoft.com/office/drawing/2014/main" id="{6244AB5E-3C2D-918D-E680-DC361CE73C0E}"/>
              </a:ext>
            </a:extLst>
          </p:cNvPr>
          <p:cNvSpPr>
            <a:spLocks noGrp="1"/>
          </p:cNvSpPr>
          <p:nvPr>
            <p:ph sz="quarter" idx="2"/>
          </p:nvPr>
        </p:nvSpPr>
        <p:spPr>
          <a:xfrm>
            <a:off x="5102352" y="1219200"/>
            <a:ext cx="3508248" cy="4937760"/>
          </a:xfrm>
        </p:spPr>
        <p:txBody>
          <a:bodyPr>
            <a:normAutofit fontScale="85000" lnSpcReduction="10000"/>
          </a:bodyPr>
          <a:lstStyle/>
          <a:p>
            <a:r>
              <a:rPr lang="en-US" dirty="0"/>
              <a:t>Serum K </a:t>
            </a:r>
          </a:p>
          <a:p>
            <a:pPr lvl="1"/>
            <a:r>
              <a:rPr lang="en-US" dirty="0"/>
              <a:t>If on ACE, ARBs or diuretics</a:t>
            </a:r>
          </a:p>
          <a:p>
            <a:pPr lvl="1"/>
            <a:endParaRPr lang="en-US" dirty="0"/>
          </a:p>
        </p:txBody>
      </p:sp>
      <p:pic>
        <p:nvPicPr>
          <p:cNvPr id="4098" name="Picture 2">
            <a:extLst>
              <a:ext uri="{FF2B5EF4-FFF2-40B4-BE49-F238E27FC236}">
                <a16:creationId xmlns:a16="http://schemas.microsoft.com/office/drawing/2014/main" id="{17F68D4A-FA52-7C03-DE44-7C1F04B2074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86400" y="3048000"/>
            <a:ext cx="2508827" cy="27336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Picture 6">
            <a:extLst>
              <a:ext uri="{FF2B5EF4-FFF2-40B4-BE49-F238E27FC236}">
                <a16:creationId xmlns:a16="http://schemas.microsoft.com/office/drawing/2014/main" id="{17059403-A059-3523-11DA-D1A87407A502}"/>
              </a:ext>
            </a:extLst>
          </p:cNvPr>
          <p:cNvPicPr>
            <a:picLocks noChangeAspect="1"/>
          </p:cNvPicPr>
          <p:nvPr/>
        </p:nvPicPr>
        <p:blipFill>
          <a:blip r:embed="rId4"/>
          <a:stretch>
            <a:fillRect/>
          </a:stretch>
        </p:blipFill>
        <p:spPr>
          <a:xfrm>
            <a:off x="6443763" y="6395678"/>
            <a:ext cx="2434009" cy="322212"/>
          </a:xfrm>
          <a:prstGeom prst="rect">
            <a:avLst/>
          </a:prstGeom>
        </p:spPr>
      </p:pic>
    </p:spTree>
    <p:extLst>
      <p:ext uri="{BB962C8B-B14F-4D97-AF65-F5344CB8AC3E}">
        <p14:creationId xmlns:p14="http://schemas.microsoft.com/office/powerpoint/2010/main" val="3024242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7FECFB-0EEB-AE16-8B3E-F7AD34B9F46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79BA3C9-B5F0-2A62-0E23-DF22E2DAC52D}"/>
              </a:ext>
            </a:extLst>
          </p:cNvPr>
          <p:cNvSpPr>
            <a:spLocks noGrp="1"/>
          </p:cNvSpPr>
          <p:nvPr>
            <p:ph type="title"/>
          </p:nvPr>
        </p:nvSpPr>
        <p:spPr/>
        <p:txBody>
          <a:bodyPr/>
          <a:lstStyle/>
          <a:p>
            <a:r>
              <a:rPr lang="en-US" dirty="0"/>
              <a:t>Referrals for Initial Care </a:t>
            </a:r>
            <a:r>
              <a:rPr lang="en-US" dirty="0" err="1"/>
              <a:t>Mgmt</a:t>
            </a:r>
            <a:endParaRPr lang="en-US" dirty="0"/>
          </a:p>
        </p:txBody>
      </p:sp>
      <p:sp>
        <p:nvSpPr>
          <p:cNvPr id="3" name="Content Placeholder 2">
            <a:extLst>
              <a:ext uri="{FF2B5EF4-FFF2-40B4-BE49-F238E27FC236}">
                <a16:creationId xmlns:a16="http://schemas.microsoft.com/office/drawing/2014/main" id="{B4165B3A-AA34-34A9-D328-BF6E70FC0336}"/>
              </a:ext>
            </a:extLst>
          </p:cNvPr>
          <p:cNvSpPr>
            <a:spLocks noGrp="1"/>
          </p:cNvSpPr>
          <p:nvPr>
            <p:ph sz="quarter" idx="1"/>
          </p:nvPr>
        </p:nvSpPr>
        <p:spPr>
          <a:xfrm>
            <a:off x="457200" y="1219200"/>
            <a:ext cx="6553200" cy="5486400"/>
          </a:xfrm>
        </p:spPr>
        <p:txBody>
          <a:bodyPr>
            <a:normAutofit fontScale="77500" lnSpcReduction="20000"/>
          </a:bodyPr>
          <a:lstStyle/>
          <a:p>
            <a:r>
              <a:rPr lang="en-US" dirty="0"/>
              <a:t>Eye professional – annual check</a:t>
            </a:r>
          </a:p>
          <a:p>
            <a:r>
              <a:rPr lang="en-US" dirty="0"/>
              <a:t>Family planning  </a:t>
            </a:r>
          </a:p>
          <a:p>
            <a:r>
              <a:rPr lang="en-US" dirty="0"/>
              <a:t>RDN for Med Nutrition Therapy</a:t>
            </a:r>
          </a:p>
          <a:p>
            <a:r>
              <a:rPr lang="en-US" dirty="0"/>
              <a:t>DSMES - Diabetes Self-Management Education Support</a:t>
            </a:r>
          </a:p>
          <a:p>
            <a:r>
              <a:rPr lang="en-US" dirty="0"/>
              <a:t>Dentist for comprehensive dental examination</a:t>
            </a:r>
          </a:p>
          <a:p>
            <a:r>
              <a:rPr lang="en-US" dirty="0"/>
              <a:t>Behavioral health professional</a:t>
            </a:r>
          </a:p>
          <a:p>
            <a:r>
              <a:rPr lang="en-US" dirty="0"/>
              <a:t>Audiology if indicated</a:t>
            </a:r>
          </a:p>
          <a:p>
            <a:r>
              <a:rPr lang="en-US" dirty="0"/>
              <a:t>Social worker/community resources</a:t>
            </a:r>
          </a:p>
          <a:p>
            <a:r>
              <a:rPr lang="en-US" dirty="0"/>
              <a:t>Rehab medicine for cog/disability eval</a:t>
            </a:r>
          </a:p>
        </p:txBody>
      </p:sp>
      <p:pic>
        <p:nvPicPr>
          <p:cNvPr id="4" name="Picture 3">
            <a:extLst>
              <a:ext uri="{FF2B5EF4-FFF2-40B4-BE49-F238E27FC236}">
                <a16:creationId xmlns:a16="http://schemas.microsoft.com/office/drawing/2014/main" id="{DD826856-4BB1-5CD0-F94B-52E67F455CF6}"/>
              </a:ext>
            </a:extLst>
          </p:cNvPr>
          <p:cNvPicPr>
            <a:picLocks noChangeAspect="1"/>
          </p:cNvPicPr>
          <p:nvPr/>
        </p:nvPicPr>
        <p:blipFill>
          <a:blip r:embed="rId2"/>
          <a:stretch>
            <a:fillRect/>
          </a:stretch>
        </p:blipFill>
        <p:spPr>
          <a:xfrm>
            <a:off x="6567089" y="1143000"/>
            <a:ext cx="2310683" cy="3785419"/>
          </a:xfrm>
          <a:prstGeom prst="rect">
            <a:avLst/>
          </a:prstGeom>
        </p:spPr>
      </p:pic>
      <p:pic>
        <p:nvPicPr>
          <p:cNvPr id="6" name="Picture 5">
            <a:extLst>
              <a:ext uri="{FF2B5EF4-FFF2-40B4-BE49-F238E27FC236}">
                <a16:creationId xmlns:a16="http://schemas.microsoft.com/office/drawing/2014/main" id="{9FE883A0-0B52-16BB-6E79-EA089378541D}"/>
              </a:ext>
            </a:extLst>
          </p:cNvPr>
          <p:cNvPicPr>
            <a:picLocks noChangeAspect="1"/>
          </p:cNvPicPr>
          <p:nvPr/>
        </p:nvPicPr>
        <p:blipFill>
          <a:blip r:embed="rId3"/>
          <a:stretch>
            <a:fillRect/>
          </a:stretch>
        </p:blipFill>
        <p:spPr>
          <a:xfrm>
            <a:off x="6443763" y="6395678"/>
            <a:ext cx="2434009" cy="322212"/>
          </a:xfrm>
          <a:prstGeom prst="rect">
            <a:avLst/>
          </a:prstGeom>
        </p:spPr>
      </p:pic>
    </p:spTree>
    <p:extLst>
      <p:ext uri="{BB962C8B-B14F-4D97-AF65-F5344CB8AC3E}">
        <p14:creationId xmlns:p14="http://schemas.microsoft.com/office/powerpoint/2010/main" val="38423838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5F7B17-9EDB-B504-7D44-D5288F8694B8}"/>
              </a:ext>
            </a:extLst>
          </p:cNvPr>
          <p:cNvSpPr>
            <a:spLocks noGrp="1"/>
          </p:cNvSpPr>
          <p:nvPr>
            <p:ph type="title"/>
          </p:nvPr>
        </p:nvSpPr>
        <p:spPr/>
        <p:txBody>
          <a:bodyPr/>
          <a:lstStyle/>
          <a:p>
            <a:r>
              <a:rPr lang="en-US" dirty="0"/>
              <a:t>Type 3c Diabetes (</a:t>
            </a:r>
            <a:r>
              <a:rPr lang="en-US" dirty="0" err="1"/>
              <a:t>Pancreatogenic</a:t>
            </a:r>
            <a:r>
              <a:rPr lang="en-US" dirty="0"/>
              <a:t>)</a:t>
            </a:r>
          </a:p>
        </p:txBody>
      </p:sp>
      <p:sp>
        <p:nvSpPr>
          <p:cNvPr id="3" name="Content Placeholder 2">
            <a:extLst>
              <a:ext uri="{FF2B5EF4-FFF2-40B4-BE49-F238E27FC236}">
                <a16:creationId xmlns:a16="http://schemas.microsoft.com/office/drawing/2014/main" id="{369B0D7E-576D-ECB6-3FD0-BB6A0AAFA594}"/>
              </a:ext>
            </a:extLst>
          </p:cNvPr>
          <p:cNvSpPr>
            <a:spLocks noGrp="1"/>
          </p:cNvSpPr>
          <p:nvPr>
            <p:ph sz="quarter" idx="1"/>
          </p:nvPr>
        </p:nvSpPr>
        <p:spPr>
          <a:xfrm>
            <a:off x="457200" y="1219200"/>
            <a:ext cx="4343400" cy="5867400"/>
          </a:xfrm>
        </p:spPr>
        <p:txBody>
          <a:bodyPr>
            <a:normAutofit fontScale="92500" lnSpcReduction="20000"/>
          </a:bodyPr>
          <a:lstStyle/>
          <a:p>
            <a:pPr>
              <a:lnSpc>
                <a:spcPct val="120000"/>
              </a:lnSpc>
            </a:pPr>
            <a:r>
              <a:rPr lang="en-US" sz="2800" b="0" i="0" dirty="0">
                <a:solidFill>
                  <a:srgbClr val="383636"/>
                </a:solidFill>
                <a:effectLst/>
                <a:ea typeface="Calibri" panose="020F0502020204030204" pitchFamily="34" charset="0"/>
                <a:cs typeface="Calibri" panose="020F0502020204030204" pitchFamily="34" charset="0"/>
              </a:rPr>
              <a:t>Includes both structural and functional loss of insulin secretion in the context of exocrine pancreatic dysfunction. </a:t>
            </a:r>
          </a:p>
          <a:p>
            <a:pPr>
              <a:lnSpc>
                <a:spcPct val="120000"/>
              </a:lnSpc>
            </a:pPr>
            <a:r>
              <a:rPr lang="en-US" sz="2800" dirty="0">
                <a:solidFill>
                  <a:srgbClr val="383636"/>
                </a:solidFill>
                <a:ea typeface="Calibri" panose="020F0502020204030204" pitchFamily="34" charset="0"/>
                <a:cs typeface="Calibri" panose="020F0502020204030204" pitchFamily="34" charset="0"/>
              </a:rPr>
              <a:t>About 5-10% of diabetes, often </a:t>
            </a:r>
            <a:r>
              <a:rPr lang="en-US" sz="2800" b="0" i="0" dirty="0">
                <a:solidFill>
                  <a:srgbClr val="383636"/>
                </a:solidFill>
                <a:effectLst/>
                <a:ea typeface="Calibri" panose="020F0502020204030204" pitchFamily="34" charset="0"/>
                <a:cs typeface="Calibri" panose="020F0502020204030204" pitchFamily="34" charset="0"/>
              </a:rPr>
              <a:t>misdiagnosed as type 2 diabetes. </a:t>
            </a:r>
          </a:p>
          <a:p>
            <a:pPr>
              <a:lnSpc>
                <a:spcPct val="120000"/>
              </a:lnSpc>
            </a:pPr>
            <a:r>
              <a:rPr lang="en-US" sz="2800" dirty="0">
                <a:solidFill>
                  <a:srgbClr val="0070C0"/>
                </a:solidFill>
                <a:ea typeface="Calibri" panose="020F0502020204030204" pitchFamily="34" charset="0"/>
                <a:cs typeface="Calibri" panose="020F0502020204030204" pitchFamily="34" charset="0"/>
              </a:rPr>
              <a:t>Insulin sensitive</a:t>
            </a:r>
          </a:p>
          <a:p>
            <a:pPr>
              <a:lnSpc>
                <a:spcPct val="120000"/>
              </a:lnSpc>
            </a:pPr>
            <a:r>
              <a:rPr lang="en-US" sz="2800" dirty="0">
                <a:solidFill>
                  <a:srgbClr val="0070C0"/>
                </a:solidFill>
                <a:ea typeface="Calibri" panose="020F0502020204030204" pitchFamily="34" charset="0"/>
                <a:cs typeface="Calibri" panose="020F0502020204030204" pitchFamily="34" charset="0"/>
              </a:rPr>
              <a:t>Assess </a:t>
            </a:r>
            <a:r>
              <a:rPr lang="en-US" sz="2800" dirty="0" err="1">
                <a:solidFill>
                  <a:srgbClr val="0070C0"/>
                </a:solidFill>
                <a:ea typeface="Calibri" panose="020F0502020204030204" pitchFamily="34" charset="0"/>
                <a:cs typeface="Calibri" panose="020F0502020204030204" pitchFamily="34" charset="0"/>
              </a:rPr>
              <a:t>wt</a:t>
            </a:r>
            <a:r>
              <a:rPr lang="en-US" sz="2800" dirty="0">
                <a:solidFill>
                  <a:srgbClr val="0070C0"/>
                </a:solidFill>
                <a:ea typeface="Calibri" panose="020F0502020204030204" pitchFamily="34" charset="0"/>
                <a:cs typeface="Calibri" panose="020F0502020204030204" pitchFamily="34" charset="0"/>
              </a:rPr>
              <a:t> loss, fatty stools – indications may need pancreatic enzyme replacement therapy (PERT).</a:t>
            </a:r>
          </a:p>
        </p:txBody>
      </p:sp>
      <p:sp>
        <p:nvSpPr>
          <p:cNvPr id="4" name="Content Placeholder 3">
            <a:extLst>
              <a:ext uri="{FF2B5EF4-FFF2-40B4-BE49-F238E27FC236}">
                <a16:creationId xmlns:a16="http://schemas.microsoft.com/office/drawing/2014/main" id="{139E878A-61DA-7FF3-E3CE-8EA2B84E92F1}"/>
              </a:ext>
            </a:extLst>
          </p:cNvPr>
          <p:cNvSpPr>
            <a:spLocks noGrp="1"/>
          </p:cNvSpPr>
          <p:nvPr>
            <p:ph sz="quarter" idx="2"/>
          </p:nvPr>
        </p:nvSpPr>
        <p:spPr/>
        <p:txBody>
          <a:bodyPr>
            <a:normAutofit fontScale="92500" lnSpcReduction="20000"/>
          </a:bodyPr>
          <a:lstStyle/>
          <a:p>
            <a:r>
              <a:rPr lang="en-US" b="0" i="0" dirty="0">
                <a:solidFill>
                  <a:srgbClr val="383636"/>
                </a:solidFill>
                <a:effectLst/>
                <a:ea typeface="Calibri" panose="020F0502020204030204" pitchFamily="34" charset="0"/>
                <a:cs typeface="Calibri" panose="020F0502020204030204" pitchFamily="34" charset="0"/>
              </a:rPr>
              <a:t>The diverse set of etiologies includes:</a:t>
            </a:r>
          </a:p>
          <a:p>
            <a:pPr lvl="1"/>
            <a:r>
              <a:rPr lang="en-US" b="0" i="0" dirty="0">
                <a:solidFill>
                  <a:srgbClr val="383636"/>
                </a:solidFill>
                <a:effectLst/>
                <a:ea typeface="Calibri" panose="020F0502020204030204" pitchFamily="34" charset="0"/>
                <a:cs typeface="Calibri" panose="020F0502020204030204" pitchFamily="34" charset="0"/>
              </a:rPr>
              <a:t>pancreatitis (acute and chronic) ~70%</a:t>
            </a:r>
          </a:p>
          <a:p>
            <a:pPr lvl="1"/>
            <a:r>
              <a:rPr lang="en-US" b="0" i="0" dirty="0">
                <a:solidFill>
                  <a:srgbClr val="383636"/>
                </a:solidFill>
                <a:effectLst/>
                <a:ea typeface="Calibri" panose="020F0502020204030204" pitchFamily="34" charset="0"/>
                <a:cs typeface="Calibri" panose="020F0502020204030204" pitchFamily="34" charset="0"/>
              </a:rPr>
              <a:t>trauma or pancreatectomy</a:t>
            </a:r>
          </a:p>
          <a:p>
            <a:pPr lvl="1"/>
            <a:r>
              <a:rPr lang="en-US" b="0" i="0" dirty="0">
                <a:solidFill>
                  <a:srgbClr val="383636"/>
                </a:solidFill>
                <a:effectLst/>
                <a:ea typeface="Calibri" panose="020F0502020204030204" pitchFamily="34" charset="0"/>
                <a:cs typeface="Calibri" panose="020F0502020204030204" pitchFamily="34" charset="0"/>
              </a:rPr>
              <a:t>neoplasia</a:t>
            </a:r>
          </a:p>
          <a:p>
            <a:pPr lvl="1"/>
            <a:r>
              <a:rPr lang="en-US" b="0" i="0" dirty="0">
                <a:solidFill>
                  <a:srgbClr val="383636"/>
                </a:solidFill>
                <a:effectLst/>
                <a:ea typeface="Calibri" panose="020F0502020204030204" pitchFamily="34" charset="0"/>
                <a:cs typeface="Calibri" panose="020F0502020204030204" pitchFamily="34" charset="0"/>
              </a:rPr>
              <a:t>cystic fibrosis</a:t>
            </a:r>
          </a:p>
          <a:p>
            <a:pPr lvl="1"/>
            <a:r>
              <a:rPr lang="en-US" b="0" i="0" dirty="0">
                <a:solidFill>
                  <a:srgbClr val="383636"/>
                </a:solidFill>
                <a:effectLst/>
                <a:ea typeface="Calibri" panose="020F0502020204030204" pitchFamily="34" charset="0"/>
                <a:cs typeface="Calibri" panose="020F0502020204030204" pitchFamily="34" charset="0"/>
              </a:rPr>
              <a:t>hemochromatosis</a:t>
            </a:r>
          </a:p>
          <a:p>
            <a:pPr lvl="1"/>
            <a:r>
              <a:rPr lang="en-US" b="0" i="0" dirty="0" err="1">
                <a:solidFill>
                  <a:srgbClr val="383636"/>
                </a:solidFill>
                <a:effectLst/>
                <a:ea typeface="Calibri" panose="020F0502020204030204" pitchFamily="34" charset="0"/>
                <a:cs typeface="Calibri" panose="020F0502020204030204" pitchFamily="34" charset="0"/>
              </a:rPr>
              <a:t>fibrocalculous</a:t>
            </a:r>
            <a:r>
              <a:rPr lang="en-US" b="0" i="0" dirty="0">
                <a:solidFill>
                  <a:srgbClr val="383636"/>
                </a:solidFill>
                <a:effectLst/>
                <a:ea typeface="Calibri" panose="020F0502020204030204" pitchFamily="34" charset="0"/>
                <a:cs typeface="Calibri" panose="020F0502020204030204" pitchFamily="34" charset="0"/>
              </a:rPr>
              <a:t> </a:t>
            </a:r>
            <a:r>
              <a:rPr lang="en-US" b="0" i="0" dirty="0" err="1">
                <a:solidFill>
                  <a:srgbClr val="383636"/>
                </a:solidFill>
                <a:effectLst/>
                <a:ea typeface="Calibri" panose="020F0502020204030204" pitchFamily="34" charset="0"/>
                <a:cs typeface="Calibri" panose="020F0502020204030204" pitchFamily="34" charset="0"/>
              </a:rPr>
              <a:t>pancreatopathy</a:t>
            </a:r>
            <a:endParaRPr lang="en-US" b="0" i="0" dirty="0">
              <a:solidFill>
                <a:srgbClr val="383636"/>
              </a:solidFill>
              <a:effectLst/>
              <a:ea typeface="Calibri" panose="020F0502020204030204" pitchFamily="34" charset="0"/>
              <a:cs typeface="Calibri" panose="020F0502020204030204" pitchFamily="34" charset="0"/>
            </a:endParaRPr>
          </a:p>
        </p:txBody>
      </p:sp>
      <p:pic>
        <p:nvPicPr>
          <p:cNvPr id="6" name="Picture 5">
            <a:extLst>
              <a:ext uri="{FF2B5EF4-FFF2-40B4-BE49-F238E27FC236}">
                <a16:creationId xmlns:a16="http://schemas.microsoft.com/office/drawing/2014/main" id="{DF304E28-AE75-7056-2F95-02C31AD8E046}"/>
              </a:ext>
            </a:extLst>
          </p:cNvPr>
          <p:cNvPicPr>
            <a:picLocks noChangeAspect="1"/>
          </p:cNvPicPr>
          <p:nvPr/>
        </p:nvPicPr>
        <p:blipFill>
          <a:blip r:embed="rId3"/>
          <a:stretch>
            <a:fillRect/>
          </a:stretch>
        </p:blipFill>
        <p:spPr>
          <a:xfrm>
            <a:off x="5791200" y="5981392"/>
            <a:ext cx="2895600" cy="648008"/>
          </a:xfrm>
          <a:prstGeom prst="rect">
            <a:avLst/>
          </a:prstGeom>
        </p:spPr>
      </p:pic>
      <p:sp>
        <p:nvSpPr>
          <p:cNvPr id="5" name="TextBox 4">
            <a:extLst>
              <a:ext uri="{FF2B5EF4-FFF2-40B4-BE49-F238E27FC236}">
                <a16:creationId xmlns:a16="http://schemas.microsoft.com/office/drawing/2014/main" id="{5ED8850B-C707-198D-0AD1-300DEF963C61}"/>
              </a:ext>
            </a:extLst>
          </p:cNvPr>
          <p:cNvSpPr txBox="1"/>
          <p:nvPr/>
        </p:nvSpPr>
        <p:spPr>
          <a:xfrm>
            <a:off x="5181600" y="4984910"/>
            <a:ext cx="3200400"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70C0"/>
                </a:solidFill>
                <a:effectLst/>
                <a:uLnTx/>
                <a:uFillTx/>
                <a:latin typeface="Gill Sans MT"/>
                <a:ea typeface="+mn-ea"/>
                <a:cs typeface="+mn-cs"/>
              </a:rPr>
              <a:t>Screen for diabetes within 3-6 months of pancreatitis &amp; annually.</a:t>
            </a:r>
          </a:p>
        </p:txBody>
      </p:sp>
    </p:spTree>
    <p:extLst>
      <p:ext uri="{BB962C8B-B14F-4D97-AF65-F5344CB8AC3E}">
        <p14:creationId xmlns:p14="http://schemas.microsoft.com/office/powerpoint/2010/main" val="9354371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6950BFC3-D8DA-4A85-94F7-54DA5524770B}">
      <p188:commentRel xmlns:p188="http://schemas.microsoft.com/office/powerpoint/2018/8/main" r:id="rId2"/>
    </p:ext>
  </p:extLst>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7ACBE95-27FC-40EC-AB1A-7B4A0FDE5EAD}"/>
              </a:ext>
            </a:extLst>
          </p:cNvPr>
          <p:cNvPicPr>
            <a:picLocks noChangeAspect="1"/>
          </p:cNvPicPr>
          <p:nvPr/>
        </p:nvPicPr>
        <p:blipFill>
          <a:blip r:embed="rId3"/>
          <a:stretch>
            <a:fillRect/>
          </a:stretch>
        </p:blipFill>
        <p:spPr>
          <a:xfrm>
            <a:off x="6168661" y="1371600"/>
            <a:ext cx="2549769" cy="2155474"/>
          </a:xfrm>
          <a:prstGeom prst="rect">
            <a:avLst/>
          </a:prstGeom>
        </p:spPr>
      </p:pic>
      <p:sp>
        <p:nvSpPr>
          <p:cNvPr id="2" name="Title 1"/>
          <p:cNvSpPr>
            <a:spLocks noGrp="1"/>
          </p:cNvSpPr>
          <p:nvPr>
            <p:ph type="title"/>
          </p:nvPr>
        </p:nvSpPr>
        <p:spPr/>
        <p:txBody>
          <a:bodyPr/>
          <a:lstStyle/>
          <a:p>
            <a:r>
              <a:rPr lang="en-US" dirty="0"/>
              <a:t>Pancreatitis</a:t>
            </a:r>
          </a:p>
        </p:txBody>
      </p:sp>
      <p:sp>
        <p:nvSpPr>
          <p:cNvPr id="3" name="Content Placeholder 2"/>
          <p:cNvSpPr>
            <a:spLocks noGrp="1"/>
          </p:cNvSpPr>
          <p:nvPr>
            <p:ph sz="quarter" idx="1"/>
          </p:nvPr>
        </p:nvSpPr>
        <p:spPr>
          <a:xfrm>
            <a:off x="457200" y="1219200"/>
            <a:ext cx="5867400" cy="5562600"/>
          </a:xfrm>
        </p:spPr>
        <p:txBody>
          <a:bodyPr>
            <a:normAutofit fontScale="85000" lnSpcReduction="20000"/>
          </a:bodyPr>
          <a:lstStyle/>
          <a:p>
            <a:pPr>
              <a:lnSpc>
                <a:spcPct val="120000"/>
              </a:lnSpc>
            </a:pPr>
            <a:r>
              <a:rPr lang="en-US" dirty="0"/>
              <a:t>People with diabetes 2xs risk of acute pancreatitis</a:t>
            </a:r>
          </a:p>
          <a:p>
            <a:pPr>
              <a:lnSpc>
                <a:spcPct val="120000"/>
              </a:lnSpc>
            </a:pPr>
            <a:r>
              <a:rPr lang="en-US" dirty="0"/>
              <a:t>After episode of pancreatitis, one third of people will get prediabetes or diabetes</a:t>
            </a:r>
          </a:p>
          <a:p>
            <a:pPr lvl="1">
              <a:lnSpc>
                <a:spcPct val="120000"/>
              </a:lnSpc>
            </a:pPr>
            <a:r>
              <a:rPr lang="en-US" b="0" i="0" dirty="0">
                <a:solidFill>
                  <a:srgbClr val="555555"/>
                </a:solidFill>
                <a:effectLst/>
                <a:latin typeface="__Roboto_22b3a9"/>
              </a:rPr>
              <a:t>About 25% to 80% of people with chronic pancreatitis develop Type 3c diabetes.</a:t>
            </a:r>
            <a:endParaRPr lang="en-US" dirty="0"/>
          </a:p>
          <a:p>
            <a:pPr>
              <a:lnSpc>
                <a:spcPct val="120000"/>
              </a:lnSpc>
            </a:pPr>
            <a:r>
              <a:rPr lang="en-US" dirty="0"/>
              <a:t> Pancreatitis is an exocrine dysfunction:</a:t>
            </a:r>
          </a:p>
          <a:p>
            <a:pPr lvl="1">
              <a:lnSpc>
                <a:spcPct val="120000"/>
              </a:lnSpc>
            </a:pPr>
            <a:r>
              <a:rPr lang="en-US" dirty="0"/>
              <a:t>Disrupts global architecture or physiology of pancreas</a:t>
            </a:r>
          </a:p>
          <a:p>
            <a:pPr lvl="1">
              <a:lnSpc>
                <a:spcPct val="120000"/>
              </a:lnSpc>
            </a:pPr>
            <a:r>
              <a:rPr lang="en-US" dirty="0"/>
              <a:t>Results in both exocrine and endocrine dysfunction.</a:t>
            </a:r>
          </a:p>
          <a:p>
            <a:endParaRPr lang="en-US" dirty="0"/>
          </a:p>
        </p:txBody>
      </p:sp>
      <p:pic>
        <p:nvPicPr>
          <p:cNvPr id="5" name="Picture 4">
            <a:extLst>
              <a:ext uri="{FF2B5EF4-FFF2-40B4-BE49-F238E27FC236}">
                <a16:creationId xmlns:a16="http://schemas.microsoft.com/office/drawing/2014/main" id="{F2B90F43-A87F-F9AB-793A-7FF881B165BF}"/>
              </a:ext>
            </a:extLst>
          </p:cNvPr>
          <p:cNvPicPr>
            <a:picLocks noChangeAspect="1"/>
          </p:cNvPicPr>
          <p:nvPr/>
        </p:nvPicPr>
        <p:blipFill>
          <a:blip r:embed="rId4"/>
          <a:stretch>
            <a:fillRect/>
          </a:stretch>
        </p:blipFill>
        <p:spPr>
          <a:xfrm>
            <a:off x="6168661" y="3874252"/>
            <a:ext cx="2365739" cy="529430"/>
          </a:xfrm>
          <a:prstGeom prst="rect">
            <a:avLst/>
          </a:prstGeom>
        </p:spPr>
      </p:pic>
      <p:sp>
        <p:nvSpPr>
          <p:cNvPr id="7" name="TextBox 6">
            <a:extLst>
              <a:ext uri="{FF2B5EF4-FFF2-40B4-BE49-F238E27FC236}">
                <a16:creationId xmlns:a16="http://schemas.microsoft.com/office/drawing/2014/main" id="{CFAD8983-F3BA-CB6D-F391-CDAC4A6E1DEF}"/>
              </a:ext>
            </a:extLst>
          </p:cNvPr>
          <p:cNvSpPr txBox="1"/>
          <p:nvPr/>
        </p:nvSpPr>
        <p:spPr>
          <a:xfrm>
            <a:off x="6350923" y="4431391"/>
            <a:ext cx="2384132" cy="175432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70C0"/>
                </a:solidFill>
                <a:effectLst/>
                <a:uLnTx/>
                <a:uFillTx/>
                <a:latin typeface="Helvetica Neue"/>
                <a:ea typeface="+mn-ea"/>
                <a:cs typeface="+mn-cs"/>
              </a:rPr>
              <a:t>Screen people for diabetes within 3–6 months following an episode of acute pancreatitis and annually thereafter</a:t>
            </a:r>
            <a:endParaRPr kumimoji="0" lang="en-US" sz="1800" b="0" i="0" u="none" strike="noStrike" kern="1200" cap="none" spc="0" normalizeH="0" baseline="0" noProof="0" dirty="0">
              <a:ln>
                <a:noFill/>
              </a:ln>
              <a:solidFill>
                <a:srgbClr val="0070C0"/>
              </a:solidFill>
              <a:effectLst/>
              <a:uLnTx/>
              <a:uFillTx/>
              <a:latin typeface="Gill Sans MT"/>
              <a:ea typeface="+mn-ea"/>
              <a:cs typeface="+mn-cs"/>
            </a:endParaRPr>
          </a:p>
        </p:txBody>
      </p:sp>
    </p:spTree>
    <p:extLst>
      <p:ext uri="{BB962C8B-B14F-4D97-AF65-F5344CB8AC3E}">
        <p14:creationId xmlns:p14="http://schemas.microsoft.com/office/powerpoint/2010/main" val="16464455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6950BFC3-D8DA-4A85-94F7-54DA5524770B}">
      <p188:commentRel xmlns:p188="http://schemas.microsoft.com/office/powerpoint/2018/8/main" r:id="rId2"/>
    </p:ext>
  </p:extLst>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371197-C43B-E12D-D1C1-53FDCEFF7F78}"/>
              </a:ext>
            </a:extLst>
          </p:cNvPr>
          <p:cNvSpPr>
            <a:spLocks noGrp="1"/>
          </p:cNvSpPr>
          <p:nvPr>
            <p:ph type="title"/>
          </p:nvPr>
        </p:nvSpPr>
        <p:spPr>
          <a:xfrm>
            <a:off x="457200" y="76200"/>
            <a:ext cx="8229600" cy="762000"/>
          </a:xfrm>
        </p:spPr>
        <p:txBody>
          <a:bodyPr/>
          <a:lstStyle/>
          <a:p>
            <a:r>
              <a:rPr lang="en-US" dirty="0"/>
              <a:t>AACE 2026 Classification Algorithm</a:t>
            </a:r>
          </a:p>
        </p:txBody>
      </p:sp>
      <p:pic>
        <p:nvPicPr>
          <p:cNvPr id="1026" name="Picture 2">
            <a:extLst>
              <a:ext uri="{FF2B5EF4-FFF2-40B4-BE49-F238E27FC236}">
                <a16:creationId xmlns:a16="http://schemas.microsoft.com/office/drawing/2014/main" id="{81D00806-6707-5517-4D57-CCDFB9A1858D}"/>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7200" y="908582"/>
            <a:ext cx="8343900" cy="5901571"/>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a:extLst>
              <a:ext uri="{FF2B5EF4-FFF2-40B4-BE49-F238E27FC236}">
                <a16:creationId xmlns:a16="http://schemas.microsoft.com/office/drawing/2014/main" id="{64EA4C4B-F233-8DE4-1789-6F42D2C4BF15}"/>
              </a:ext>
            </a:extLst>
          </p:cNvPr>
          <p:cNvPicPr>
            <a:picLocks noChangeAspect="1"/>
          </p:cNvPicPr>
          <p:nvPr/>
        </p:nvPicPr>
        <p:blipFill>
          <a:blip r:embed="rId3"/>
          <a:stretch>
            <a:fillRect/>
          </a:stretch>
        </p:blipFill>
        <p:spPr>
          <a:xfrm rot="16200000">
            <a:off x="8178027" y="5770224"/>
            <a:ext cx="1349351" cy="358387"/>
          </a:xfrm>
          <a:prstGeom prst="rect">
            <a:avLst/>
          </a:prstGeom>
        </p:spPr>
      </p:pic>
    </p:spTree>
    <p:extLst>
      <p:ext uri="{BB962C8B-B14F-4D97-AF65-F5344CB8AC3E}">
        <p14:creationId xmlns:p14="http://schemas.microsoft.com/office/powerpoint/2010/main" val="17088773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D30A1A9-2BA7-73A9-6322-E24175A74162}"/>
              </a:ext>
            </a:extLst>
          </p:cNvPr>
          <p:cNvSpPr>
            <a:spLocks noGrp="1"/>
          </p:cNvSpPr>
          <p:nvPr>
            <p:ph type="title"/>
          </p:nvPr>
        </p:nvSpPr>
        <p:spPr/>
        <p:txBody>
          <a:bodyPr/>
          <a:lstStyle/>
          <a:p>
            <a:r>
              <a:rPr lang="en-US" dirty="0"/>
              <a:t>Assess Risk factors for Fracture </a:t>
            </a:r>
          </a:p>
        </p:txBody>
      </p:sp>
      <p:sp>
        <p:nvSpPr>
          <p:cNvPr id="12" name="TextBox 11">
            <a:extLst>
              <a:ext uri="{FF2B5EF4-FFF2-40B4-BE49-F238E27FC236}">
                <a16:creationId xmlns:a16="http://schemas.microsoft.com/office/drawing/2014/main" id="{0C754DB9-2392-B663-D970-CB7DD3AF3EB5}"/>
              </a:ext>
            </a:extLst>
          </p:cNvPr>
          <p:cNvSpPr txBox="1"/>
          <p:nvPr/>
        </p:nvSpPr>
        <p:spPr>
          <a:xfrm>
            <a:off x="716923" y="5087723"/>
            <a:ext cx="8077200" cy="646331"/>
          </a:xfrm>
          <a:prstGeom prst="rect">
            <a:avLst/>
          </a:prstGeom>
          <a:noFill/>
        </p:spPr>
        <p:txBody>
          <a:bodyPr wrap="square" rtlCol="0">
            <a:spAutoFit/>
          </a:bodyPr>
          <a:lstStyle/>
          <a:p>
            <a:pPr algn="ctr"/>
            <a:r>
              <a:rPr lang="en-US" dirty="0"/>
              <a:t>Avoid TZDs if high risk and use caution with medications that can cause hypo (insulin, meglitinides and sulfonylureas)</a:t>
            </a:r>
          </a:p>
        </p:txBody>
      </p:sp>
      <p:pic>
        <p:nvPicPr>
          <p:cNvPr id="5" name="Picture 4">
            <a:extLst>
              <a:ext uri="{FF2B5EF4-FFF2-40B4-BE49-F238E27FC236}">
                <a16:creationId xmlns:a16="http://schemas.microsoft.com/office/drawing/2014/main" id="{A34D1A4A-A78F-9143-AA04-4AE9DBDECF4C}"/>
              </a:ext>
            </a:extLst>
          </p:cNvPr>
          <p:cNvPicPr>
            <a:picLocks noChangeAspect="1"/>
          </p:cNvPicPr>
          <p:nvPr/>
        </p:nvPicPr>
        <p:blipFill>
          <a:blip r:embed="rId2"/>
          <a:stretch>
            <a:fillRect/>
          </a:stretch>
        </p:blipFill>
        <p:spPr>
          <a:xfrm>
            <a:off x="457200" y="1269137"/>
            <a:ext cx="8229600" cy="3713758"/>
          </a:xfrm>
          <a:prstGeom prst="rect">
            <a:avLst/>
          </a:prstGeom>
        </p:spPr>
      </p:pic>
      <p:pic>
        <p:nvPicPr>
          <p:cNvPr id="2" name="Picture 1">
            <a:extLst>
              <a:ext uri="{FF2B5EF4-FFF2-40B4-BE49-F238E27FC236}">
                <a16:creationId xmlns:a16="http://schemas.microsoft.com/office/drawing/2014/main" id="{8918B238-4DF7-5D2E-041B-55CDD6957D9C}"/>
              </a:ext>
            </a:extLst>
          </p:cNvPr>
          <p:cNvPicPr>
            <a:picLocks noChangeAspect="1"/>
          </p:cNvPicPr>
          <p:nvPr/>
        </p:nvPicPr>
        <p:blipFill>
          <a:blip r:embed="rId3"/>
          <a:stretch>
            <a:fillRect/>
          </a:stretch>
        </p:blipFill>
        <p:spPr>
          <a:xfrm>
            <a:off x="5029200" y="6115568"/>
            <a:ext cx="3769431" cy="513831"/>
          </a:xfrm>
          <a:prstGeom prst="rect">
            <a:avLst/>
          </a:prstGeom>
        </p:spPr>
      </p:pic>
    </p:spTree>
    <p:extLst>
      <p:ext uri="{BB962C8B-B14F-4D97-AF65-F5344CB8AC3E}">
        <p14:creationId xmlns:p14="http://schemas.microsoft.com/office/powerpoint/2010/main" val="13899667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12059B-E254-015A-396C-6E9C6A3E2721}"/>
              </a:ext>
            </a:extLst>
          </p:cNvPr>
          <p:cNvSpPr>
            <a:spLocks noGrp="1"/>
          </p:cNvSpPr>
          <p:nvPr>
            <p:ph type="title"/>
          </p:nvPr>
        </p:nvSpPr>
        <p:spPr/>
        <p:txBody>
          <a:bodyPr/>
          <a:lstStyle/>
          <a:p>
            <a:r>
              <a:rPr lang="en-US" dirty="0"/>
              <a:t>Sexual and Dental Health</a:t>
            </a:r>
          </a:p>
        </p:txBody>
      </p:sp>
      <p:sp>
        <p:nvSpPr>
          <p:cNvPr id="3" name="Content Placeholder 2">
            <a:extLst>
              <a:ext uri="{FF2B5EF4-FFF2-40B4-BE49-F238E27FC236}">
                <a16:creationId xmlns:a16="http://schemas.microsoft.com/office/drawing/2014/main" id="{2EF24B5B-45E3-62BC-DA1B-6ADA8F2D2319}"/>
              </a:ext>
            </a:extLst>
          </p:cNvPr>
          <p:cNvSpPr>
            <a:spLocks noGrp="1"/>
          </p:cNvSpPr>
          <p:nvPr>
            <p:ph sz="quarter" idx="1"/>
          </p:nvPr>
        </p:nvSpPr>
        <p:spPr>
          <a:xfrm>
            <a:off x="457200" y="1219200"/>
            <a:ext cx="3492246" cy="4937760"/>
          </a:xfrm>
        </p:spPr>
        <p:txBody>
          <a:bodyPr>
            <a:normAutofit/>
          </a:bodyPr>
          <a:lstStyle/>
          <a:p>
            <a:r>
              <a:rPr lang="en-US" dirty="0"/>
              <a:t>Screen for those with prediabetes and diabetes for </a:t>
            </a:r>
            <a:r>
              <a:rPr lang="en-US" b="1" dirty="0"/>
              <a:t>sexual dysfunction.</a:t>
            </a:r>
          </a:p>
          <a:p>
            <a:r>
              <a:rPr lang="en-US" dirty="0"/>
              <a:t>Men – erectile dysfunction and level of libido</a:t>
            </a:r>
          </a:p>
        </p:txBody>
      </p:sp>
      <p:sp>
        <p:nvSpPr>
          <p:cNvPr id="4" name="Content Placeholder 3">
            <a:extLst>
              <a:ext uri="{FF2B5EF4-FFF2-40B4-BE49-F238E27FC236}">
                <a16:creationId xmlns:a16="http://schemas.microsoft.com/office/drawing/2014/main" id="{1B903F4C-0272-4995-2D40-96A74C4F49A8}"/>
              </a:ext>
            </a:extLst>
          </p:cNvPr>
          <p:cNvSpPr>
            <a:spLocks noGrp="1"/>
          </p:cNvSpPr>
          <p:nvPr>
            <p:ph sz="quarter" idx="2"/>
          </p:nvPr>
        </p:nvSpPr>
        <p:spPr>
          <a:xfrm>
            <a:off x="5194555" y="1143000"/>
            <a:ext cx="3720846" cy="4937760"/>
          </a:xfrm>
        </p:spPr>
        <p:txBody>
          <a:bodyPr>
            <a:normAutofit/>
          </a:bodyPr>
          <a:lstStyle/>
          <a:p>
            <a:r>
              <a:rPr lang="en-US" b="1" dirty="0"/>
              <a:t>Dental health</a:t>
            </a:r>
          </a:p>
          <a:p>
            <a:r>
              <a:rPr lang="en-US" dirty="0"/>
              <a:t>Coordinate efforts between medical and dental teams.</a:t>
            </a:r>
          </a:p>
          <a:p>
            <a:r>
              <a:rPr lang="en-US" dirty="0"/>
              <a:t>Refer for dental exam at least once a year.</a:t>
            </a:r>
          </a:p>
          <a:p>
            <a:r>
              <a:rPr lang="en-US" dirty="0"/>
              <a:t>Treatment can lower A1C 0.4%</a:t>
            </a:r>
          </a:p>
        </p:txBody>
      </p:sp>
      <p:pic>
        <p:nvPicPr>
          <p:cNvPr id="7" name="Picture 6" descr="Businessman thumbs up">
            <a:extLst>
              <a:ext uri="{FF2B5EF4-FFF2-40B4-BE49-F238E27FC236}">
                <a16:creationId xmlns:a16="http://schemas.microsoft.com/office/drawing/2014/main" id="{037E03DF-944F-2378-AC3F-3C0DA2B1E57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78829" y="1427988"/>
            <a:ext cx="1481544" cy="4175760"/>
          </a:xfrm>
          <a:prstGeom prst="rect">
            <a:avLst/>
          </a:prstGeom>
        </p:spPr>
      </p:pic>
      <p:pic>
        <p:nvPicPr>
          <p:cNvPr id="6" name="Picture 5">
            <a:extLst>
              <a:ext uri="{FF2B5EF4-FFF2-40B4-BE49-F238E27FC236}">
                <a16:creationId xmlns:a16="http://schemas.microsoft.com/office/drawing/2014/main" id="{B0381CB8-DB0D-B3A6-B266-344BFF715D2F}"/>
              </a:ext>
            </a:extLst>
          </p:cNvPr>
          <p:cNvPicPr>
            <a:picLocks noChangeAspect="1"/>
          </p:cNvPicPr>
          <p:nvPr/>
        </p:nvPicPr>
        <p:blipFill>
          <a:blip r:embed="rId3"/>
          <a:stretch>
            <a:fillRect/>
          </a:stretch>
        </p:blipFill>
        <p:spPr>
          <a:xfrm>
            <a:off x="5145970" y="6161196"/>
            <a:ext cx="3769431" cy="513831"/>
          </a:xfrm>
          <a:prstGeom prst="rect">
            <a:avLst/>
          </a:prstGeom>
        </p:spPr>
      </p:pic>
    </p:spTree>
    <p:extLst>
      <p:ext uri="{BB962C8B-B14F-4D97-AF65-F5344CB8AC3E}">
        <p14:creationId xmlns:p14="http://schemas.microsoft.com/office/powerpoint/2010/main" val="16137946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6ACA963-0B08-B670-6277-C5C9D039696E}"/>
              </a:ext>
            </a:extLst>
          </p:cNvPr>
          <p:cNvSpPr>
            <a:spLocks noGrp="1"/>
          </p:cNvSpPr>
          <p:nvPr>
            <p:ph type="title"/>
          </p:nvPr>
        </p:nvSpPr>
        <p:spPr/>
        <p:txBody>
          <a:bodyPr>
            <a:normAutofit fontScale="90000"/>
          </a:bodyPr>
          <a:lstStyle/>
          <a:p>
            <a:r>
              <a:rPr lang="en-US" dirty="0"/>
              <a:t>Women with Diabetes &amp; Sexual Health</a:t>
            </a:r>
          </a:p>
        </p:txBody>
      </p:sp>
      <p:sp>
        <p:nvSpPr>
          <p:cNvPr id="6" name="Content Placeholder 5">
            <a:extLst>
              <a:ext uri="{FF2B5EF4-FFF2-40B4-BE49-F238E27FC236}">
                <a16:creationId xmlns:a16="http://schemas.microsoft.com/office/drawing/2014/main" id="{73E40548-6E89-7894-66EA-1D86F493EF5F}"/>
              </a:ext>
            </a:extLst>
          </p:cNvPr>
          <p:cNvSpPr>
            <a:spLocks noGrp="1"/>
          </p:cNvSpPr>
          <p:nvPr>
            <p:ph sz="quarter" idx="1"/>
          </p:nvPr>
        </p:nvSpPr>
        <p:spPr>
          <a:xfrm>
            <a:off x="457200" y="1219200"/>
            <a:ext cx="5486400" cy="5486400"/>
          </a:xfrm>
        </p:spPr>
        <p:txBody>
          <a:bodyPr>
            <a:normAutofit fontScale="92500" lnSpcReduction="10000"/>
          </a:bodyPr>
          <a:lstStyle/>
          <a:p>
            <a:r>
              <a:rPr lang="en-US" dirty="0">
                <a:ea typeface="Calibri" panose="020F0502020204030204" pitchFamily="34" charset="0"/>
                <a:cs typeface="Calibri" panose="020F0502020204030204" pitchFamily="34" charset="0"/>
              </a:rPr>
              <a:t>Screening for desire (libido), arousal, and orgasm difficulties, particularly in those who experience depression and/</a:t>
            </a:r>
            <a:r>
              <a:rPr lang="en-US" dirty="0">
                <a:solidFill>
                  <a:srgbClr val="000000"/>
                </a:solidFill>
                <a:ea typeface="Calibri" panose="020F0502020204030204" pitchFamily="34" charset="0"/>
                <a:cs typeface="Calibri" panose="020F0502020204030204" pitchFamily="34" charset="0"/>
              </a:rPr>
              <a:t>or anxiety and those with recurrent urinary tract infections</a:t>
            </a:r>
          </a:p>
          <a:p>
            <a:r>
              <a:rPr lang="en-US" dirty="0">
                <a:solidFill>
                  <a:srgbClr val="000000"/>
                </a:solidFill>
                <a:ea typeface="Calibri" panose="020F0502020204030204" pitchFamily="34" charset="0"/>
                <a:cs typeface="Calibri" panose="020F0502020204030204" pitchFamily="34" charset="0"/>
              </a:rPr>
              <a:t>In postmenopausal women, screen for symptoms and/or signs of genitourinary syndrome of menopause, including vaginal dryness and dyspareunia. </a:t>
            </a:r>
            <a:endParaRPr lang="en-US" sz="6600" b="1" dirty="0">
              <a:solidFill>
                <a:srgbClr val="C00000"/>
              </a:solidFill>
              <a:ea typeface="Calibri" panose="020F0502020204030204" pitchFamily="34" charset="0"/>
              <a:cs typeface="Calibri" panose="020F0502020204030204" pitchFamily="34" charset="0"/>
            </a:endParaRPr>
          </a:p>
          <a:p>
            <a:endParaRPr lang="en-US" dirty="0"/>
          </a:p>
        </p:txBody>
      </p:sp>
      <p:pic>
        <p:nvPicPr>
          <p:cNvPr id="3" name="Picture 2">
            <a:extLst>
              <a:ext uri="{FF2B5EF4-FFF2-40B4-BE49-F238E27FC236}">
                <a16:creationId xmlns:a16="http://schemas.microsoft.com/office/drawing/2014/main" id="{7865C31D-7D7E-FACB-8272-0142050A1374}"/>
              </a:ext>
            </a:extLst>
          </p:cNvPr>
          <p:cNvPicPr>
            <a:picLocks noChangeAspect="1"/>
          </p:cNvPicPr>
          <p:nvPr/>
        </p:nvPicPr>
        <p:blipFill>
          <a:blip r:embed="rId2"/>
          <a:stretch>
            <a:fillRect/>
          </a:stretch>
        </p:blipFill>
        <p:spPr>
          <a:xfrm>
            <a:off x="6172200" y="6301087"/>
            <a:ext cx="2743201" cy="373940"/>
          </a:xfrm>
          <a:prstGeom prst="rect">
            <a:avLst/>
          </a:prstGeom>
        </p:spPr>
      </p:pic>
      <p:pic>
        <p:nvPicPr>
          <p:cNvPr id="7" name="Picture 6" descr="Three elderly women enjoying a light hearted moment">
            <a:extLst>
              <a:ext uri="{FF2B5EF4-FFF2-40B4-BE49-F238E27FC236}">
                <a16:creationId xmlns:a16="http://schemas.microsoft.com/office/drawing/2014/main" id="{B4CDF232-0EA6-F86A-1CB0-87EB8762D454}"/>
              </a:ext>
            </a:extLst>
          </p:cNvPr>
          <p:cNvPicPr>
            <a:picLocks noChangeAspect="1"/>
          </p:cNvPicPr>
          <p:nvPr/>
        </p:nvPicPr>
        <p:blipFill>
          <a:blip r:embed="rId3" cstate="print">
            <a:extLst>
              <a:ext uri="{28A0092B-C50C-407E-A947-70E740481C1C}">
                <a14:useLocalDpi xmlns:a14="http://schemas.microsoft.com/office/drawing/2010/main" val="0"/>
              </a:ext>
            </a:extLst>
          </a:blip>
          <a:srcRect l="27501" t="19000" r="16666"/>
          <a:stretch>
            <a:fillRect/>
          </a:stretch>
        </p:blipFill>
        <p:spPr>
          <a:xfrm>
            <a:off x="6079454" y="1224116"/>
            <a:ext cx="2599972" cy="2514600"/>
          </a:xfrm>
          <a:prstGeom prst="rect">
            <a:avLst/>
          </a:prstGeom>
        </p:spPr>
      </p:pic>
    </p:spTree>
    <p:extLst>
      <p:ext uri="{BB962C8B-B14F-4D97-AF65-F5344CB8AC3E}">
        <p14:creationId xmlns:p14="http://schemas.microsoft.com/office/powerpoint/2010/main" val="5977364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5ABDC7-115A-AD6D-B913-40A83B57E4E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642583E-BFA8-225A-1329-64C4616D3E2B}"/>
              </a:ext>
            </a:extLst>
          </p:cNvPr>
          <p:cNvSpPr>
            <a:spLocks noGrp="1"/>
          </p:cNvSpPr>
          <p:nvPr>
            <p:ph type="title"/>
          </p:nvPr>
        </p:nvSpPr>
        <p:spPr>
          <a:xfrm>
            <a:off x="457200" y="228600"/>
            <a:ext cx="8229600" cy="914400"/>
          </a:xfrm>
        </p:spPr>
        <p:txBody>
          <a:bodyPr anchor="b">
            <a:normAutofit/>
          </a:bodyPr>
          <a:lstStyle/>
          <a:p>
            <a:r>
              <a:rPr lang="en-US" sz="4100"/>
              <a:t>Coach Bev has no Conflict of Interest</a:t>
            </a:r>
          </a:p>
        </p:txBody>
      </p:sp>
      <p:sp>
        <p:nvSpPr>
          <p:cNvPr id="3" name="Content Placeholder 2">
            <a:extLst>
              <a:ext uri="{FF2B5EF4-FFF2-40B4-BE49-F238E27FC236}">
                <a16:creationId xmlns:a16="http://schemas.microsoft.com/office/drawing/2014/main" id="{B849B694-1C9B-E90C-4F8F-AC8428E6E561}"/>
              </a:ext>
            </a:extLst>
          </p:cNvPr>
          <p:cNvSpPr>
            <a:spLocks noGrp="1"/>
          </p:cNvSpPr>
          <p:nvPr>
            <p:ph sz="quarter" idx="1"/>
          </p:nvPr>
        </p:nvSpPr>
        <p:spPr>
          <a:xfrm>
            <a:off x="457200" y="1219200"/>
            <a:ext cx="8229600" cy="4937760"/>
          </a:xfrm>
        </p:spPr>
        <p:txBody>
          <a:bodyPr>
            <a:normAutofit/>
          </a:bodyPr>
          <a:lstStyle/>
          <a:p>
            <a:pPr>
              <a:lnSpc>
                <a:spcPct val="90000"/>
              </a:lnSpc>
            </a:pPr>
            <a:r>
              <a:rPr lang="en-US" sz="2500" dirty="0"/>
              <a:t>She’s not on any speaker's bureau</a:t>
            </a:r>
          </a:p>
          <a:p>
            <a:pPr>
              <a:lnSpc>
                <a:spcPct val="90000"/>
              </a:lnSpc>
            </a:pPr>
            <a:r>
              <a:rPr lang="en-US" sz="2500" dirty="0"/>
              <a:t>Does not invest or have any financial relationships with diabetes related companies.</a:t>
            </a:r>
          </a:p>
          <a:p>
            <a:pPr>
              <a:lnSpc>
                <a:spcPct val="90000"/>
              </a:lnSpc>
            </a:pPr>
            <a:r>
              <a:rPr lang="en-US" sz="2500" dirty="0"/>
              <a:t>Gathers information from reading package inserts, research and articles</a:t>
            </a:r>
          </a:p>
          <a:p>
            <a:pPr>
              <a:lnSpc>
                <a:spcPct val="90000"/>
              </a:lnSpc>
            </a:pPr>
            <a:r>
              <a:rPr lang="en-US" sz="2500" dirty="0"/>
              <a:t>The ADA Standards of Medical Care is main resource for course content</a:t>
            </a:r>
          </a:p>
          <a:p>
            <a:pPr>
              <a:lnSpc>
                <a:spcPct val="90000"/>
              </a:lnSpc>
            </a:pPr>
            <a:endParaRPr lang="en-US" sz="2500" dirty="0"/>
          </a:p>
        </p:txBody>
      </p:sp>
    </p:spTree>
    <p:extLst>
      <p:ext uri="{BB962C8B-B14F-4D97-AF65-F5344CB8AC3E}">
        <p14:creationId xmlns:p14="http://schemas.microsoft.com/office/powerpoint/2010/main" val="3161737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C56A40-A2DD-14D8-67C6-D6039ED4194B}"/>
              </a:ext>
            </a:extLst>
          </p:cNvPr>
          <p:cNvSpPr>
            <a:spLocks noGrp="1"/>
          </p:cNvSpPr>
          <p:nvPr>
            <p:ph type="title"/>
          </p:nvPr>
        </p:nvSpPr>
        <p:spPr>
          <a:xfrm>
            <a:off x="457200" y="152399"/>
            <a:ext cx="8229600" cy="1295401"/>
          </a:xfrm>
        </p:spPr>
        <p:txBody>
          <a:bodyPr>
            <a:normAutofit fontScale="90000"/>
          </a:bodyPr>
          <a:lstStyle/>
          <a:p>
            <a:r>
              <a:rPr lang="en-US" dirty="0"/>
              <a:t>Metabolic dysfunction–associated </a:t>
            </a:r>
            <a:r>
              <a:rPr lang="en-US" dirty="0" err="1"/>
              <a:t>steatotic</a:t>
            </a:r>
            <a:r>
              <a:rPr lang="en-US" dirty="0"/>
              <a:t> liver disease (MASLD)</a:t>
            </a:r>
          </a:p>
        </p:txBody>
      </p:sp>
      <p:sp>
        <p:nvSpPr>
          <p:cNvPr id="3" name="Content Placeholder 2">
            <a:extLst>
              <a:ext uri="{FF2B5EF4-FFF2-40B4-BE49-F238E27FC236}">
                <a16:creationId xmlns:a16="http://schemas.microsoft.com/office/drawing/2014/main" id="{E49DEA41-AC74-B3D0-940F-FA9C492E1DBA}"/>
              </a:ext>
            </a:extLst>
          </p:cNvPr>
          <p:cNvSpPr>
            <a:spLocks noGrp="1"/>
          </p:cNvSpPr>
          <p:nvPr>
            <p:ph sz="quarter" idx="1"/>
          </p:nvPr>
        </p:nvSpPr>
        <p:spPr>
          <a:xfrm>
            <a:off x="228600" y="1600200"/>
            <a:ext cx="5715000" cy="4664838"/>
          </a:xfrm>
        </p:spPr>
        <p:txBody>
          <a:bodyPr>
            <a:noAutofit/>
          </a:bodyPr>
          <a:lstStyle/>
          <a:p>
            <a:r>
              <a:rPr lang="en-US" sz="2400" dirty="0">
                <a:solidFill>
                  <a:srgbClr val="383636"/>
                </a:solidFill>
                <a:effectLst/>
                <a:ea typeface="Calibri" panose="020F0502020204030204" pitchFamily="34" charset="0"/>
                <a:cs typeface="Calibri" panose="020F0502020204030204" pitchFamily="34" charset="0"/>
              </a:rPr>
              <a:t>Recent studies estimate that </a:t>
            </a:r>
            <a:r>
              <a:rPr lang="en-US" sz="2400" dirty="0">
                <a:solidFill>
                  <a:srgbClr val="383636"/>
                </a:solidFill>
                <a:ea typeface="Calibri" panose="020F0502020204030204" pitchFamily="34" charset="0"/>
                <a:cs typeface="Calibri" panose="020F0502020204030204" pitchFamily="34" charset="0"/>
              </a:rPr>
              <a:t>MAS</a:t>
            </a:r>
            <a:r>
              <a:rPr lang="en-US" sz="2400" dirty="0">
                <a:solidFill>
                  <a:srgbClr val="383636"/>
                </a:solidFill>
                <a:effectLst/>
                <a:ea typeface="Calibri" panose="020F0502020204030204" pitchFamily="34" charset="0"/>
                <a:cs typeface="Calibri" panose="020F0502020204030204" pitchFamily="34" charset="0"/>
              </a:rPr>
              <a:t>LD is prevalent in &gt;70% of adults with type 2. </a:t>
            </a:r>
          </a:p>
          <a:p>
            <a:r>
              <a:rPr lang="en-US" sz="2400" dirty="0">
                <a:solidFill>
                  <a:srgbClr val="383636"/>
                </a:solidFill>
                <a:ea typeface="Calibri" panose="020F0502020204030204" pitchFamily="34" charset="0"/>
                <a:cs typeface="Calibri" panose="020F0502020204030204" pitchFamily="34" charset="0"/>
              </a:rPr>
              <a:t>50% of people with MASLD have MASH (Metabolic Associated Steatohepatitis)</a:t>
            </a:r>
            <a:endParaRPr lang="en-US" sz="2400" dirty="0">
              <a:solidFill>
                <a:srgbClr val="383636"/>
              </a:solidFill>
              <a:effectLst/>
              <a:ea typeface="Calibri" panose="020F0502020204030204" pitchFamily="34" charset="0"/>
              <a:cs typeface="Calibri" panose="020F0502020204030204" pitchFamily="34" charset="0"/>
            </a:endParaRPr>
          </a:p>
          <a:p>
            <a:pPr lvl="1"/>
            <a:r>
              <a:rPr lang="en-US" sz="1800" dirty="0"/>
              <a:t>MASH = 5% plus hepatic steatosis with inflammation and hepatocyte injury (hepatocyte ballooning), with or without evidence of liver fibrosis</a:t>
            </a:r>
            <a:endParaRPr lang="en-US" sz="2400" dirty="0">
              <a:ea typeface="Calibri" panose="020F0502020204030204" pitchFamily="34" charset="0"/>
              <a:cs typeface="Calibri" panose="020F0502020204030204" pitchFamily="34" charset="0"/>
            </a:endParaRPr>
          </a:p>
          <a:p>
            <a:r>
              <a:rPr lang="en-US" sz="2400" dirty="0">
                <a:solidFill>
                  <a:srgbClr val="383636"/>
                </a:solidFill>
                <a:ea typeface="Calibri" panose="020F0502020204030204" pitchFamily="34" charset="0"/>
                <a:cs typeface="Calibri" panose="020F0502020204030204" pitchFamily="34" charset="0"/>
              </a:rPr>
              <a:t>Screen for liver fibrosis using FIB 4 Index</a:t>
            </a:r>
            <a:r>
              <a:rPr lang="en-US" sz="2400" b="0" i="0" dirty="0">
                <a:solidFill>
                  <a:srgbClr val="383636"/>
                </a:solidFill>
                <a:effectLst/>
                <a:ea typeface="Calibri" panose="020F0502020204030204" pitchFamily="34" charset="0"/>
                <a:cs typeface="Calibri" panose="020F0502020204030204" pitchFamily="34" charset="0"/>
              </a:rPr>
              <a:t> </a:t>
            </a:r>
          </a:p>
          <a:p>
            <a:pPr lvl="1"/>
            <a:r>
              <a:rPr lang="en-US" sz="2400" b="0" i="0" dirty="0">
                <a:solidFill>
                  <a:srgbClr val="383636"/>
                </a:solidFill>
                <a:effectLst/>
                <a:ea typeface="Calibri" panose="020F0502020204030204" pitchFamily="34" charset="0"/>
                <a:cs typeface="Calibri" panose="020F0502020204030204" pitchFamily="34" charset="0"/>
              </a:rPr>
              <a:t>Uses liver enzymes (ALT &amp; AST), platelet count </a:t>
            </a:r>
            <a:r>
              <a:rPr lang="en-US" sz="2400" dirty="0">
                <a:solidFill>
                  <a:srgbClr val="383636"/>
                </a:solidFill>
                <a:ea typeface="Calibri" panose="020F0502020204030204" pitchFamily="34" charset="0"/>
                <a:cs typeface="Calibri" panose="020F0502020204030204" pitchFamily="34" charset="0"/>
              </a:rPr>
              <a:t>plus age</a:t>
            </a:r>
            <a:r>
              <a:rPr lang="en-US" sz="2400" b="0" i="0" dirty="0">
                <a:solidFill>
                  <a:srgbClr val="383636"/>
                </a:solidFill>
                <a:effectLst/>
                <a:ea typeface="Calibri" panose="020F0502020204030204" pitchFamily="34" charset="0"/>
                <a:cs typeface="Calibri" panose="020F0502020204030204" pitchFamily="34" charset="0"/>
              </a:rPr>
              <a:t> </a:t>
            </a:r>
          </a:p>
          <a:p>
            <a:pPr lvl="1"/>
            <a:r>
              <a:rPr lang="en-US" sz="2400" b="0" i="0" dirty="0">
                <a:solidFill>
                  <a:srgbClr val="383636"/>
                </a:solidFill>
                <a:effectLst/>
                <a:ea typeface="Calibri" panose="020F0502020204030204" pitchFamily="34" charset="0"/>
                <a:cs typeface="Calibri" panose="020F0502020204030204" pitchFamily="34" charset="0"/>
              </a:rPr>
              <a:t>If positive, (FIB </a:t>
            </a:r>
            <a:r>
              <a:rPr lang="en-US" sz="2400" dirty="0"/>
              <a:t>≥</a:t>
            </a:r>
            <a:r>
              <a:rPr lang="en-US" sz="2400" b="0" i="0" dirty="0">
                <a:solidFill>
                  <a:srgbClr val="383636"/>
                </a:solidFill>
                <a:effectLst/>
                <a:ea typeface="Calibri" panose="020F0502020204030204" pitchFamily="34" charset="0"/>
                <a:cs typeface="Calibri" panose="020F0502020204030204" pitchFamily="34" charset="0"/>
              </a:rPr>
              <a:t> 1.3) follow-up with imaging or ultrasound</a:t>
            </a:r>
            <a:endParaRPr lang="en-US" sz="2400" dirty="0">
              <a:solidFill>
                <a:srgbClr val="383636"/>
              </a:solidFill>
              <a:ea typeface="Calibri" panose="020F0502020204030204" pitchFamily="34" charset="0"/>
              <a:cs typeface="Calibri" panose="020F0502020204030204" pitchFamily="34" charset="0"/>
            </a:endParaRPr>
          </a:p>
        </p:txBody>
      </p:sp>
      <p:pic>
        <p:nvPicPr>
          <p:cNvPr id="6" name="Picture 5" descr="Healthcare technician reading CT scan">
            <a:extLst>
              <a:ext uri="{FF2B5EF4-FFF2-40B4-BE49-F238E27FC236}">
                <a16:creationId xmlns:a16="http://schemas.microsoft.com/office/drawing/2014/main" id="{5D5D6E57-5E90-EA84-3AF1-4D3D8F29A23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867400" y="1659866"/>
            <a:ext cx="3048000" cy="2031607"/>
          </a:xfrm>
          <a:prstGeom prst="rect">
            <a:avLst/>
          </a:prstGeom>
        </p:spPr>
      </p:pic>
      <p:sp>
        <p:nvSpPr>
          <p:cNvPr id="8" name="TextBox 7">
            <a:extLst>
              <a:ext uri="{FF2B5EF4-FFF2-40B4-BE49-F238E27FC236}">
                <a16:creationId xmlns:a16="http://schemas.microsoft.com/office/drawing/2014/main" id="{B2F270E2-9C00-6F6C-D670-47959785CFDA}"/>
              </a:ext>
            </a:extLst>
          </p:cNvPr>
          <p:cNvSpPr txBox="1"/>
          <p:nvPr/>
        </p:nvSpPr>
        <p:spPr>
          <a:xfrm>
            <a:off x="128735" y="6211669"/>
            <a:ext cx="4925959" cy="646331"/>
          </a:xfrm>
          <a:prstGeom prst="rect">
            <a:avLst/>
          </a:prstGeom>
          <a:noFill/>
        </p:spPr>
        <p:txBody>
          <a:bodyPr wrap="square" rtlCol="0">
            <a:spAutoFit/>
          </a:bodyPr>
          <a:lstStyle/>
          <a:p>
            <a:pPr algn="ctr"/>
            <a:r>
              <a:rPr lang="en-US" dirty="0">
                <a:solidFill>
                  <a:srgbClr val="0070C0"/>
                </a:solidFill>
              </a:rPr>
              <a:t>Join our Level 2 Critical Assessment of People with Diabetes </a:t>
            </a:r>
          </a:p>
        </p:txBody>
      </p:sp>
      <p:pic>
        <p:nvPicPr>
          <p:cNvPr id="4" name="Picture 3">
            <a:extLst>
              <a:ext uri="{FF2B5EF4-FFF2-40B4-BE49-F238E27FC236}">
                <a16:creationId xmlns:a16="http://schemas.microsoft.com/office/drawing/2014/main" id="{411E33FA-862B-EACE-9A3E-D416CC85D8AD}"/>
              </a:ext>
            </a:extLst>
          </p:cNvPr>
          <p:cNvPicPr>
            <a:picLocks noChangeAspect="1"/>
          </p:cNvPicPr>
          <p:nvPr/>
        </p:nvPicPr>
        <p:blipFill>
          <a:blip r:embed="rId4"/>
          <a:stretch>
            <a:fillRect/>
          </a:stretch>
        </p:blipFill>
        <p:spPr>
          <a:xfrm>
            <a:off x="5638800" y="6355430"/>
            <a:ext cx="3276600" cy="425719"/>
          </a:xfrm>
          <a:prstGeom prst="rect">
            <a:avLst/>
          </a:prstGeom>
        </p:spPr>
      </p:pic>
      <p:pic>
        <p:nvPicPr>
          <p:cNvPr id="5" name="Picture 4">
            <a:extLst>
              <a:ext uri="{FF2B5EF4-FFF2-40B4-BE49-F238E27FC236}">
                <a16:creationId xmlns:a16="http://schemas.microsoft.com/office/drawing/2014/main" id="{07119DB5-F1BD-FE22-1F0D-BBBDCC7E460E}"/>
              </a:ext>
            </a:extLst>
          </p:cNvPr>
          <p:cNvPicPr>
            <a:picLocks noChangeAspect="1"/>
          </p:cNvPicPr>
          <p:nvPr/>
        </p:nvPicPr>
        <p:blipFill>
          <a:blip r:embed="rId5"/>
          <a:stretch>
            <a:fillRect/>
          </a:stretch>
        </p:blipFill>
        <p:spPr>
          <a:xfrm>
            <a:off x="5245834" y="6324704"/>
            <a:ext cx="3769431" cy="513831"/>
          </a:xfrm>
          <a:prstGeom prst="rect">
            <a:avLst/>
          </a:prstGeom>
        </p:spPr>
      </p:pic>
      <p:pic>
        <p:nvPicPr>
          <p:cNvPr id="9" name="Picture 8">
            <a:extLst>
              <a:ext uri="{FF2B5EF4-FFF2-40B4-BE49-F238E27FC236}">
                <a16:creationId xmlns:a16="http://schemas.microsoft.com/office/drawing/2014/main" id="{9BA9B0F9-7E9D-8B4B-F80B-FB7DE79E288B}"/>
              </a:ext>
            </a:extLst>
          </p:cNvPr>
          <p:cNvPicPr>
            <a:picLocks noChangeAspect="1"/>
          </p:cNvPicPr>
          <p:nvPr/>
        </p:nvPicPr>
        <p:blipFill>
          <a:blip r:embed="rId6"/>
          <a:stretch>
            <a:fillRect/>
          </a:stretch>
        </p:blipFill>
        <p:spPr>
          <a:xfrm>
            <a:off x="5909187" y="1659866"/>
            <a:ext cx="2900517" cy="3284774"/>
          </a:xfrm>
          <a:prstGeom prst="rect">
            <a:avLst/>
          </a:prstGeom>
        </p:spPr>
      </p:pic>
    </p:spTree>
    <p:extLst>
      <p:ext uri="{BB962C8B-B14F-4D97-AF65-F5344CB8AC3E}">
        <p14:creationId xmlns:p14="http://schemas.microsoft.com/office/powerpoint/2010/main" val="14535783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1000" fill="hold"/>
                                        <p:tgtEl>
                                          <p:spTgt spid="9"/>
                                        </p:tgtEl>
                                        <p:attrNameLst>
                                          <p:attrName>ppt_w</p:attrName>
                                        </p:attrNameLst>
                                      </p:cBhvr>
                                      <p:tavLst>
                                        <p:tav tm="0">
                                          <p:val>
                                            <p:fltVal val="0"/>
                                          </p:val>
                                        </p:tav>
                                        <p:tav tm="100000">
                                          <p:val>
                                            <p:strVal val="#ppt_w"/>
                                          </p:val>
                                        </p:tav>
                                      </p:tavLst>
                                    </p:anim>
                                    <p:anim calcmode="lin" valueType="num">
                                      <p:cBhvr>
                                        <p:cTn id="8" dur="1000" fill="hold"/>
                                        <p:tgtEl>
                                          <p:spTgt spid="9"/>
                                        </p:tgtEl>
                                        <p:attrNameLst>
                                          <p:attrName>ppt_h</p:attrName>
                                        </p:attrNameLst>
                                      </p:cBhvr>
                                      <p:tavLst>
                                        <p:tav tm="0">
                                          <p:val>
                                            <p:fltVal val="0"/>
                                          </p:val>
                                        </p:tav>
                                        <p:tav tm="100000">
                                          <p:val>
                                            <p:strVal val="#ppt_h"/>
                                          </p:val>
                                        </p:tav>
                                      </p:tavLst>
                                    </p:anim>
                                    <p:anim calcmode="lin" valueType="num">
                                      <p:cBhvr>
                                        <p:cTn id="9" dur="1000" fill="hold"/>
                                        <p:tgtEl>
                                          <p:spTgt spid="9"/>
                                        </p:tgtEl>
                                        <p:attrNameLst>
                                          <p:attrName>style.rotation</p:attrName>
                                        </p:attrNameLst>
                                      </p:cBhvr>
                                      <p:tavLst>
                                        <p:tav tm="0">
                                          <p:val>
                                            <p:fltVal val="90"/>
                                          </p:val>
                                        </p:tav>
                                        <p:tav tm="100000">
                                          <p:val>
                                            <p:fltVal val="0"/>
                                          </p:val>
                                        </p:tav>
                                      </p:tavLst>
                                    </p:anim>
                                    <p:animEffect transition="in" filter="fade">
                                      <p:cBhvr>
                                        <p:cTn id="10" dur="1000"/>
                                        <p:tgtEl>
                                          <p:spTgt spid="9"/>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anim calcmode="lin" valueType="num">
                                      <p:cBhvr>
                                        <p:cTn id="15" dur="1000" fill="hold"/>
                                        <p:tgtEl>
                                          <p:spTgt spid="9"/>
                                        </p:tgtEl>
                                        <p:attrNameLst>
                                          <p:attrName>ppt_w</p:attrName>
                                        </p:attrNameLst>
                                      </p:cBhvr>
                                      <p:tavLst>
                                        <p:tav tm="0">
                                          <p:val>
                                            <p:fltVal val="0"/>
                                          </p:val>
                                        </p:tav>
                                        <p:tav tm="100000">
                                          <p:val>
                                            <p:strVal val="#ppt_w"/>
                                          </p:val>
                                        </p:tav>
                                      </p:tavLst>
                                    </p:anim>
                                    <p:anim calcmode="lin" valueType="num">
                                      <p:cBhvr>
                                        <p:cTn id="16" dur="1000" fill="hold"/>
                                        <p:tgtEl>
                                          <p:spTgt spid="9"/>
                                        </p:tgtEl>
                                        <p:attrNameLst>
                                          <p:attrName>ppt_h</p:attrName>
                                        </p:attrNameLst>
                                      </p:cBhvr>
                                      <p:tavLst>
                                        <p:tav tm="0">
                                          <p:val>
                                            <p:fltVal val="0"/>
                                          </p:val>
                                        </p:tav>
                                        <p:tav tm="100000">
                                          <p:val>
                                            <p:strVal val="#ppt_h"/>
                                          </p:val>
                                        </p:tav>
                                      </p:tavLst>
                                    </p:anim>
                                    <p:anim calcmode="lin" valueType="num">
                                      <p:cBhvr>
                                        <p:cTn id="17" dur="1000" fill="hold"/>
                                        <p:tgtEl>
                                          <p:spTgt spid="9"/>
                                        </p:tgtEl>
                                        <p:attrNameLst>
                                          <p:attrName>style.rotation</p:attrName>
                                        </p:attrNameLst>
                                      </p:cBhvr>
                                      <p:tavLst>
                                        <p:tav tm="0">
                                          <p:val>
                                            <p:fltVal val="90"/>
                                          </p:val>
                                        </p:tav>
                                        <p:tav tm="100000">
                                          <p:val>
                                            <p:fltVal val="0"/>
                                          </p:val>
                                        </p:tav>
                                      </p:tavLst>
                                    </p:anim>
                                    <p:animEffect transition="in" filter="fade">
                                      <p:cBhvr>
                                        <p:cTn id="18"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6950BFC3-D8DA-4A85-94F7-54DA5524770B}">
      <p188:commentRel xmlns:p188="http://schemas.microsoft.com/office/powerpoint/2018/8/main" r:id="rId2"/>
    </p:ext>
  </p:extLst>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91A666-AC52-9086-4ECA-67036F8FE2B1}"/>
              </a:ext>
            </a:extLst>
          </p:cNvPr>
          <p:cNvSpPr>
            <a:spLocks noGrp="1"/>
          </p:cNvSpPr>
          <p:nvPr>
            <p:ph type="title"/>
          </p:nvPr>
        </p:nvSpPr>
        <p:spPr>
          <a:xfrm>
            <a:off x="457200" y="228600"/>
            <a:ext cx="8229600" cy="838200"/>
          </a:xfrm>
        </p:spPr>
        <p:txBody>
          <a:bodyPr/>
          <a:lstStyle/>
          <a:p>
            <a:r>
              <a:rPr lang="en-US" dirty="0"/>
              <a:t>Screening for MASH – FIB-4</a:t>
            </a:r>
          </a:p>
        </p:txBody>
      </p:sp>
      <p:sp>
        <p:nvSpPr>
          <p:cNvPr id="3" name="Content Placeholder 2">
            <a:extLst>
              <a:ext uri="{FF2B5EF4-FFF2-40B4-BE49-F238E27FC236}">
                <a16:creationId xmlns:a16="http://schemas.microsoft.com/office/drawing/2014/main" id="{7626F470-8E3D-2803-9C97-F46D8841096C}"/>
              </a:ext>
            </a:extLst>
          </p:cNvPr>
          <p:cNvSpPr>
            <a:spLocks noGrp="1"/>
          </p:cNvSpPr>
          <p:nvPr>
            <p:ph sz="quarter" idx="1"/>
          </p:nvPr>
        </p:nvSpPr>
        <p:spPr>
          <a:xfrm>
            <a:off x="460637" y="3485040"/>
            <a:ext cx="4041648" cy="3048000"/>
          </a:xfrm>
        </p:spPr>
        <p:txBody>
          <a:bodyPr>
            <a:normAutofit fontScale="77500" lnSpcReduction="20000"/>
          </a:bodyPr>
          <a:lstStyle/>
          <a:p>
            <a:pPr>
              <a:lnSpc>
                <a:spcPct val="120000"/>
              </a:lnSpc>
            </a:pPr>
            <a:r>
              <a:rPr lang="en-US" sz="2600" b="0" i="0" dirty="0">
                <a:solidFill>
                  <a:srgbClr val="383636"/>
                </a:solidFill>
                <a:effectLst/>
                <a:ea typeface="Calibri" panose="020F0502020204030204" pitchFamily="34" charset="0"/>
                <a:cs typeface="Calibri" panose="020F0502020204030204" pitchFamily="34" charset="0"/>
              </a:rPr>
              <a:t>The American College of Gastroenterology considers </a:t>
            </a:r>
            <a:r>
              <a:rPr lang="en-US" sz="2600" dirty="0">
                <a:solidFill>
                  <a:srgbClr val="383636"/>
                </a:solidFill>
                <a:ea typeface="Calibri" panose="020F0502020204030204" pitchFamily="34" charset="0"/>
                <a:cs typeface="Calibri" panose="020F0502020204030204" pitchFamily="34" charset="0"/>
              </a:rPr>
              <a:t>Up</a:t>
            </a:r>
            <a:r>
              <a:rPr lang="en-US" sz="2600" b="0" i="0" dirty="0">
                <a:solidFill>
                  <a:srgbClr val="383636"/>
                </a:solidFill>
                <a:effectLst/>
                <a:ea typeface="Calibri" panose="020F0502020204030204" pitchFamily="34" charset="0"/>
                <a:cs typeface="Calibri" panose="020F0502020204030204" pitchFamily="34" charset="0"/>
              </a:rPr>
              <a:t>per limit of normal ALT levels:</a:t>
            </a:r>
          </a:p>
          <a:p>
            <a:pPr>
              <a:lnSpc>
                <a:spcPct val="120000"/>
              </a:lnSpc>
            </a:pPr>
            <a:r>
              <a:rPr lang="en-US" sz="2600" b="0" i="0" dirty="0">
                <a:solidFill>
                  <a:srgbClr val="383636"/>
                </a:solidFill>
                <a:effectLst/>
                <a:ea typeface="Calibri" panose="020F0502020204030204" pitchFamily="34" charset="0"/>
                <a:cs typeface="Calibri" panose="020F0502020204030204" pitchFamily="34" charset="0"/>
              </a:rPr>
              <a:t>29–33 units/L for males</a:t>
            </a:r>
          </a:p>
          <a:p>
            <a:pPr>
              <a:lnSpc>
                <a:spcPct val="120000"/>
              </a:lnSpc>
            </a:pPr>
            <a:r>
              <a:rPr lang="en-US" sz="2600" b="0" i="0" dirty="0">
                <a:solidFill>
                  <a:srgbClr val="383636"/>
                </a:solidFill>
                <a:effectLst/>
                <a:ea typeface="Calibri" panose="020F0502020204030204" pitchFamily="34" charset="0"/>
                <a:cs typeface="Calibri" panose="020F0502020204030204" pitchFamily="34" charset="0"/>
              </a:rPr>
              <a:t>19–25 units/L for female individuals </a:t>
            </a:r>
            <a:endParaRPr lang="en-US" sz="2600" dirty="0">
              <a:ea typeface="Calibri" panose="020F0502020204030204" pitchFamily="34" charset="0"/>
              <a:cs typeface="Calibri" panose="020F0502020204030204" pitchFamily="34" charset="0"/>
            </a:endParaRPr>
          </a:p>
          <a:p>
            <a:endParaRPr lang="en-US" dirty="0">
              <a:ea typeface="Calibri" panose="020F0502020204030204" pitchFamily="34" charset="0"/>
              <a:cs typeface="Calibri" panose="020F0502020204030204" pitchFamily="34" charset="0"/>
            </a:endParaRPr>
          </a:p>
        </p:txBody>
      </p:sp>
      <p:sp>
        <p:nvSpPr>
          <p:cNvPr id="4" name="Content Placeholder 3">
            <a:extLst>
              <a:ext uri="{FF2B5EF4-FFF2-40B4-BE49-F238E27FC236}">
                <a16:creationId xmlns:a16="http://schemas.microsoft.com/office/drawing/2014/main" id="{E1A3F56B-CD3D-0407-D9BF-0A0418086DFB}"/>
              </a:ext>
            </a:extLst>
          </p:cNvPr>
          <p:cNvSpPr>
            <a:spLocks noGrp="1"/>
          </p:cNvSpPr>
          <p:nvPr>
            <p:ph sz="quarter" idx="2"/>
          </p:nvPr>
        </p:nvSpPr>
        <p:spPr>
          <a:xfrm>
            <a:off x="4744356" y="1095555"/>
            <a:ext cx="4041648" cy="5565648"/>
          </a:xfrm>
        </p:spPr>
        <p:txBody>
          <a:bodyPr>
            <a:normAutofit fontScale="77500" lnSpcReduction="20000"/>
          </a:bodyPr>
          <a:lstStyle/>
          <a:p>
            <a:pPr marL="0" indent="0">
              <a:lnSpc>
                <a:spcPct val="120000"/>
              </a:lnSpc>
              <a:buNone/>
            </a:pPr>
            <a:r>
              <a:rPr lang="en-US" b="1" i="0" dirty="0">
                <a:solidFill>
                  <a:srgbClr val="383636"/>
                </a:solidFill>
                <a:effectLst/>
                <a:ea typeface="Calibri" panose="020F0502020204030204" pitchFamily="34" charset="0"/>
                <a:cs typeface="Calibri" panose="020F0502020204030204" pitchFamily="34" charset="0"/>
              </a:rPr>
              <a:t>FIB-4 estimates risk of hepatic cirrhosis (age 35+):</a:t>
            </a:r>
          </a:p>
          <a:p>
            <a:pPr>
              <a:lnSpc>
                <a:spcPct val="120000"/>
              </a:lnSpc>
            </a:pPr>
            <a:r>
              <a:rPr lang="en-US" dirty="0">
                <a:solidFill>
                  <a:srgbClr val="383636"/>
                </a:solidFill>
                <a:ea typeface="Calibri" panose="020F0502020204030204" pitchFamily="34" charset="0"/>
                <a:cs typeface="Calibri" panose="020F0502020204030204" pitchFamily="34" charset="0"/>
              </a:rPr>
              <a:t>C</a:t>
            </a:r>
            <a:r>
              <a:rPr lang="en-US" b="0" i="0" dirty="0">
                <a:solidFill>
                  <a:srgbClr val="383636"/>
                </a:solidFill>
                <a:effectLst/>
                <a:ea typeface="Calibri" panose="020F0502020204030204" pitchFamily="34" charset="0"/>
                <a:cs typeface="Calibri" panose="020F0502020204030204" pitchFamily="34" charset="0"/>
              </a:rPr>
              <a:t>alculated by imputing: </a:t>
            </a:r>
          </a:p>
          <a:p>
            <a:pPr lvl="1">
              <a:lnSpc>
                <a:spcPct val="120000"/>
              </a:lnSpc>
            </a:pPr>
            <a:r>
              <a:rPr lang="en-US" sz="2900" b="0" i="0" dirty="0">
                <a:solidFill>
                  <a:srgbClr val="383636"/>
                </a:solidFill>
                <a:effectLst/>
                <a:ea typeface="Calibri" panose="020F0502020204030204" pitchFamily="34" charset="0"/>
                <a:cs typeface="Calibri" panose="020F0502020204030204" pitchFamily="34" charset="0"/>
              </a:rPr>
              <a:t>Age </a:t>
            </a:r>
          </a:p>
          <a:p>
            <a:pPr lvl="1">
              <a:lnSpc>
                <a:spcPct val="120000"/>
              </a:lnSpc>
            </a:pPr>
            <a:r>
              <a:rPr lang="en-US" sz="2900" b="0" i="0" dirty="0">
                <a:solidFill>
                  <a:srgbClr val="383636"/>
                </a:solidFill>
                <a:effectLst/>
                <a:ea typeface="Calibri" panose="020F0502020204030204" pitchFamily="34" charset="0"/>
                <a:cs typeface="Calibri" panose="020F0502020204030204" pitchFamily="34" charset="0"/>
              </a:rPr>
              <a:t>plasma aminotransferases (AST and ALT)</a:t>
            </a:r>
          </a:p>
          <a:p>
            <a:pPr lvl="1">
              <a:lnSpc>
                <a:spcPct val="120000"/>
              </a:lnSpc>
            </a:pPr>
            <a:r>
              <a:rPr lang="en-US" sz="2900" b="0" i="0" dirty="0">
                <a:solidFill>
                  <a:srgbClr val="383636"/>
                </a:solidFill>
                <a:effectLst/>
                <a:ea typeface="Calibri" panose="020F0502020204030204" pitchFamily="34" charset="0"/>
                <a:cs typeface="Calibri" panose="020F0502020204030204" pitchFamily="34" charset="0"/>
              </a:rPr>
              <a:t>and platelet count</a:t>
            </a:r>
          </a:p>
          <a:p>
            <a:pPr>
              <a:lnSpc>
                <a:spcPct val="120000"/>
              </a:lnSpc>
            </a:pPr>
            <a:r>
              <a:rPr lang="en-US" sz="3500" b="0" i="0" dirty="0">
                <a:solidFill>
                  <a:srgbClr val="383636"/>
                </a:solidFill>
                <a:effectLst/>
                <a:ea typeface="Calibri" panose="020F0502020204030204" pitchFamily="34" charset="0"/>
                <a:cs typeface="Calibri" panose="020F0502020204030204" pitchFamily="34" charset="0"/>
              </a:rPr>
              <a:t>FIB-4 Risk Levels</a:t>
            </a:r>
          </a:p>
          <a:p>
            <a:pPr lvl="1">
              <a:lnSpc>
                <a:spcPct val="120000"/>
              </a:lnSpc>
            </a:pPr>
            <a:r>
              <a:rPr lang="en-US" b="0" i="0" dirty="0">
                <a:solidFill>
                  <a:srgbClr val="383636"/>
                </a:solidFill>
                <a:effectLst/>
                <a:ea typeface="Calibri" panose="020F0502020204030204" pitchFamily="34" charset="0"/>
                <a:cs typeface="Calibri" panose="020F0502020204030204" pitchFamily="34" charset="0"/>
              </a:rPr>
              <a:t>Lower risk </a:t>
            </a:r>
            <a:r>
              <a:rPr lang="en-US" dirty="0">
                <a:solidFill>
                  <a:srgbClr val="383636"/>
                </a:solidFill>
                <a:ea typeface="Calibri" panose="020F0502020204030204" pitchFamily="34" charset="0"/>
                <a:cs typeface="Calibri" panose="020F0502020204030204" pitchFamily="34" charset="0"/>
              </a:rPr>
              <a:t>is </a:t>
            </a:r>
            <a:r>
              <a:rPr lang="en-US" b="0" i="0" dirty="0">
                <a:solidFill>
                  <a:srgbClr val="383636"/>
                </a:solidFill>
                <a:effectLst/>
                <a:ea typeface="Calibri" panose="020F0502020204030204" pitchFamily="34" charset="0"/>
                <a:cs typeface="Calibri" panose="020F0502020204030204" pitchFamily="34" charset="0"/>
              </a:rPr>
              <a:t>&lt;1.3  </a:t>
            </a:r>
          </a:p>
          <a:p>
            <a:pPr lvl="1">
              <a:lnSpc>
                <a:spcPct val="120000"/>
              </a:lnSpc>
            </a:pPr>
            <a:r>
              <a:rPr lang="en-US" b="0" i="0" dirty="0">
                <a:solidFill>
                  <a:srgbClr val="383636"/>
                </a:solidFill>
                <a:effectLst/>
                <a:ea typeface="Calibri" panose="020F0502020204030204" pitchFamily="34" charset="0"/>
                <a:cs typeface="Calibri" panose="020F0502020204030204" pitchFamily="34" charset="0"/>
              </a:rPr>
              <a:t>Intermediate 1.3 to 2.67</a:t>
            </a:r>
          </a:p>
          <a:p>
            <a:pPr lvl="1">
              <a:lnSpc>
                <a:spcPct val="120000"/>
              </a:lnSpc>
            </a:pPr>
            <a:r>
              <a:rPr lang="en-US" b="0" i="0" dirty="0">
                <a:solidFill>
                  <a:srgbClr val="383636"/>
                </a:solidFill>
                <a:effectLst/>
                <a:ea typeface="Calibri" panose="020F0502020204030204" pitchFamily="34" charset="0"/>
                <a:cs typeface="Calibri" panose="020F0502020204030204" pitchFamily="34" charset="0"/>
              </a:rPr>
              <a:t>High risk &gt;2.67 </a:t>
            </a:r>
          </a:p>
          <a:p>
            <a:pPr lvl="2">
              <a:lnSpc>
                <a:spcPct val="120000"/>
              </a:lnSpc>
            </a:pPr>
            <a:r>
              <a:rPr lang="en-US" sz="2500" b="0" i="0" dirty="0">
                <a:solidFill>
                  <a:srgbClr val="383636"/>
                </a:solidFill>
                <a:effectLst/>
                <a:ea typeface="Calibri" panose="020F0502020204030204" pitchFamily="34" charset="0"/>
                <a:cs typeface="Calibri" panose="020F0502020204030204" pitchFamily="34" charset="0"/>
              </a:rPr>
              <a:t>considered as having a high probability of advanced fibrosis (F3–F4). </a:t>
            </a:r>
            <a:endParaRPr lang="en-US" sz="2500" dirty="0">
              <a:ea typeface="Calibri" panose="020F0502020204030204" pitchFamily="34" charset="0"/>
              <a:cs typeface="Calibri" panose="020F0502020204030204" pitchFamily="34" charset="0"/>
            </a:endParaRPr>
          </a:p>
        </p:txBody>
      </p:sp>
      <p:sp>
        <p:nvSpPr>
          <p:cNvPr id="5" name="TextBox 4">
            <a:extLst>
              <a:ext uri="{FF2B5EF4-FFF2-40B4-BE49-F238E27FC236}">
                <a16:creationId xmlns:a16="http://schemas.microsoft.com/office/drawing/2014/main" id="{EEF5F3B2-6D9D-2EC0-5B9A-B5A059C79555}"/>
              </a:ext>
            </a:extLst>
          </p:cNvPr>
          <p:cNvSpPr txBox="1"/>
          <p:nvPr/>
        </p:nvSpPr>
        <p:spPr>
          <a:xfrm>
            <a:off x="457200" y="5524947"/>
            <a:ext cx="3652208" cy="800219"/>
          </a:xfrm>
          <a:prstGeom prst="rect">
            <a:avLst/>
          </a:prstGeom>
          <a:noFill/>
        </p:spPr>
        <p:txBody>
          <a:bodyPr wrap="square" rtlCol="0">
            <a:spAutoFit/>
          </a:bodyPr>
          <a:lstStyle/>
          <a:p>
            <a:endParaRPr lang="en-US" sz="1000" dirty="0">
              <a:latin typeface="Calibri" panose="020F0502020204030204" pitchFamily="34" charset="0"/>
              <a:ea typeface="Calibri" panose="020F0502020204030204" pitchFamily="34" charset="0"/>
              <a:cs typeface="Calibri" panose="020F0502020204030204" pitchFamily="34" charset="0"/>
            </a:endParaRPr>
          </a:p>
          <a:p>
            <a:r>
              <a:rPr lang="en-US" sz="1800" b="0" i="0" dirty="0">
                <a:solidFill>
                  <a:srgbClr val="383636"/>
                </a:solidFill>
                <a:effectLst/>
                <a:latin typeface="Calibri" panose="020F0502020204030204" pitchFamily="34" charset="0"/>
                <a:ea typeface="Calibri" panose="020F0502020204030204" pitchFamily="34" charset="0"/>
                <a:cs typeface="Calibri" panose="020F0502020204030204" pitchFamily="34" charset="0"/>
              </a:rPr>
              <a:t>(</a:t>
            </a:r>
            <a:r>
              <a:rPr lang="en-US" sz="1800" b="1" i="0" u="sng" dirty="0">
                <a:solidFill>
                  <a:srgbClr val="0F5DB9"/>
                </a:solidFill>
                <a:effectLst/>
                <a:latin typeface="Calibri" panose="020F0502020204030204" pitchFamily="34" charset="0"/>
                <a:ea typeface="Calibri" panose="020F0502020204030204" pitchFamily="34" charset="0"/>
                <a:cs typeface="Calibri" panose="020F0502020204030204" pitchFamily="34" charset="0"/>
                <a:hlinkClick r:id="rId2"/>
              </a:rPr>
              <a:t>mdcalc.com/calc/2200/fibrosis-4-fib-4-index-liver-fibrosis</a:t>
            </a:r>
            <a:r>
              <a:rPr lang="en-US" sz="1800" b="0" i="0" dirty="0">
                <a:solidFill>
                  <a:srgbClr val="383636"/>
                </a:solidFill>
                <a:effectLst/>
                <a:latin typeface="Calibri" panose="020F0502020204030204" pitchFamily="34" charset="0"/>
                <a:ea typeface="Calibri" panose="020F0502020204030204" pitchFamily="34" charset="0"/>
                <a:cs typeface="Calibri" panose="020F0502020204030204" pitchFamily="34" charset="0"/>
              </a:rPr>
              <a:t>).</a:t>
            </a:r>
            <a:endParaRPr lang="en-US" sz="1800" dirty="0">
              <a:latin typeface="Calibri" panose="020F0502020204030204" pitchFamily="34" charset="0"/>
              <a:ea typeface="Calibri" panose="020F0502020204030204" pitchFamily="34" charset="0"/>
              <a:cs typeface="Calibri" panose="020F0502020204030204" pitchFamily="34" charset="0"/>
            </a:endParaRPr>
          </a:p>
        </p:txBody>
      </p:sp>
      <p:pic>
        <p:nvPicPr>
          <p:cNvPr id="11" name="Picture 10">
            <a:extLst>
              <a:ext uri="{FF2B5EF4-FFF2-40B4-BE49-F238E27FC236}">
                <a16:creationId xmlns:a16="http://schemas.microsoft.com/office/drawing/2014/main" id="{D9EE2A18-B035-BEA5-70AB-9A9CD9C5F452}"/>
              </a:ext>
            </a:extLst>
          </p:cNvPr>
          <p:cNvPicPr>
            <a:picLocks noChangeAspect="1"/>
          </p:cNvPicPr>
          <p:nvPr/>
        </p:nvPicPr>
        <p:blipFill>
          <a:blip r:embed="rId3"/>
          <a:stretch>
            <a:fillRect/>
          </a:stretch>
        </p:blipFill>
        <p:spPr>
          <a:xfrm>
            <a:off x="462506" y="1134071"/>
            <a:ext cx="4237726" cy="2138231"/>
          </a:xfrm>
          <a:prstGeom prst="rect">
            <a:avLst/>
          </a:prstGeom>
        </p:spPr>
      </p:pic>
      <p:pic>
        <p:nvPicPr>
          <p:cNvPr id="6" name="Picture 5">
            <a:extLst>
              <a:ext uri="{FF2B5EF4-FFF2-40B4-BE49-F238E27FC236}">
                <a16:creationId xmlns:a16="http://schemas.microsoft.com/office/drawing/2014/main" id="{58128BF6-0332-702E-1647-B0266CE7D8AA}"/>
              </a:ext>
            </a:extLst>
          </p:cNvPr>
          <p:cNvPicPr>
            <a:picLocks noChangeAspect="1"/>
          </p:cNvPicPr>
          <p:nvPr/>
        </p:nvPicPr>
        <p:blipFill>
          <a:blip r:embed="rId4"/>
          <a:stretch>
            <a:fillRect/>
          </a:stretch>
        </p:blipFill>
        <p:spPr>
          <a:xfrm>
            <a:off x="607493" y="6376259"/>
            <a:ext cx="2743201" cy="373940"/>
          </a:xfrm>
          <a:prstGeom prst="rect">
            <a:avLst/>
          </a:prstGeom>
        </p:spPr>
      </p:pic>
    </p:spTree>
    <p:extLst>
      <p:ext uri="{BB962C8B-B14F-4D97-AF65-F5344CB8AC3E}">
        <p14:creationId xmlns:p14="http://schemas.microsoft.com/office/powerpoint/2010/main" val="41621869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11649A-319D-78B6-69B9-EB173779AD0A}"/>
              </a:ext>
            </a:extLst>
          </p:cNvPr>
          <p:cNvSpPr>
            <a:spLocks noGrp="1"/>
          </p:cNvSpPr>
          <p:nvPr>
            <p:ph type="ctrTitle"/>
          </p:nvPr>
        </p:nvSpPr>
        <p:spPr>
          <a:xfrm>
            <a:off x="737560" y="2430897"/>
            <a:ext cx="3798497" cy="1996206"/>
          </a:xfrm>
        </p:spPr>
        <p:txBody>
          <a:bodyPr>
            <a:normAutofit/>
          </a:bodyPr>
          <a:lstStyle/>
          <a:p>
            <a:pPr algn="ctr"/>
            <a:r>
              <a:rPr lang="en-US" dirty="0"/>
              <a:t>No More NAFLD</a:t>
            </a:r>
          </a:p>
        </p:txBody>
      </p:sp>
      <p:sp>
        <p:nvSpPr>
          <p:cNvPr id="3" name="Footer Placeholder 2">
            <a:extLst>
              <a:ext uri="{FF2B5EF4-FFF2-40B4-BE49-F238E27FC236}">
                <a16:creationId xmlns:a16="http://schemas.microsoft.com/office/drawing/2014/main" id="{8DA7F7B8-A387-4A88-B504-74463FA4BFD4}"/>
              </a:ext>
            </a:extLst>
          </p:cNvPr>
          <p:cNvSpPr>
            <a:spLocks noGrp="1"/>
          </p:cNvSpPr>
          <p:nvPr>
            <p:ph type="ftr" sz="quarter" idx="3"/>
          </p:nvPr>
        </p:nvSpPr>
        <p:spPr>
          <a:xfrm>
            <a:off x="854979" y="4458733"/>
            <a:ext cx="3579384" cy="639816"/>
          </a:xfrm>
        </p:spPr>
        <p:txBody>
          <a:bodyPr/>
          <a:lstStyle/>
          <a:p>
            <a:pPr algn="ctr"/>
            <a:r>
              <a:rPr lang="en-US" dirty="0">
                <a:solidFill>
                  <a:srgbClr val="7030A0"/>
                </a:solidFill>
              </a:rPr>
              <a:t>The NAFLD nomenclature is changing.</a:t>
            </a:r>
          </a:p>
        </p:txBody>
      </p:sp>
      <p:pic>
        <p:nvPicPr>
          <p:cNvPr id="4" name="Content Placeholder 7" descr="A person looking through a microscope&#10;&#10;Description automatically generated">
            <a:extLst>
              <a:ext uri="{FF2B5EF4-FFF2-40B4-BE49-F238E27FC236}">
                <a16:creationId xmlns:a16="http://schemas.microsoft.com/office/drawing/2014/main" id="{A89779B2-4DB1-7B4F-53DC-71622629164B}"/>
              </a:ext>
            </a:extLst>
          </p:cNvPr>
          <p:cNvPicPr>
            <a:picLocks noChangeAspect="1"/>
          </p:cNvPicPr>
          <p:nvPr/>
        </p:nvPicPr>
        <p:blipFill rotWithShape="1">
          <a:blip r:embed="rId3"/>
          <a:srcRect l="7673" t="-17217" r="15161" b="1228"/>
          <a:stretch/>
        </p:blipFill>
        <p:spPr>
          <a:xfrm>
            <a:off x="4037098" y="568105"/>
            <a:ext cx="1929443" cy="1931490"/>
          </a:xfrm>
          <a:prstGeom prst="ellipse">
            <a:avLst/>
          </a:prstGeom>
          <a:ln w="63500" cap="rnd">
            <a:noFill/>
          </a:ln>
          <a:effectLst/>
          <a:scene3d>
            <a:camera prst="orthographicFront"/>
            <a:lightRig rig="contrasting" dir="t">
              <a:rot lat="0" lon="0" rev="3000000"/>
            </a:lightRig>
          </a:scene3d>
          <a:sp3d>
            <a:contourClr>
              <a:srgbClr val="333333"/>
            </a:contourClr>
          </a:sp3d>
        </p:spPr>
      </p:pic>
      <p:pic>
        <p:nvPicPr>
          <p:cNvPr id="6" name="Picture Placeholder 5" descr="A doctor talking to a patient&#10;&#10;Description automatically generated">
            <a:extLst>
              <a:ext uri="{FF2B5EF4-FFF2-40B4-BE49-F238E27FC236}">
                <a16:creationId xmlns:a16="http://schemas.microsoft.com/office/drawing/2014/main" id="{2E698F48-5CCC-02DD-7928-97A024A2FB0E}"/>
              </a:ext>
            </a:extLst>
          </p:cNvPr>
          <p:cNvPicPr>
            <a:picLocks noGrp="1" noChangeAspect="1"/>
          </p:cNvPicPr>
          <p:nvPr>
            <p:ph type="pic" sz="quarter" idx="10"/>
          </p:nvPr>
        </p:nvPicPr>
        <p:blipFill rotWithShape="1">
          <a:blip r:embed="rId4"/>
          <a:srcRect l="15665" r="17669"/>
          <a:stretch/>
        </p:blipFill>
        <p:spPr>
          <a:xfrm>
            <a:off x="4831627" y="1676206"/>
            <a:ext cx="3994322" cy="3994322"/>
          </a:xfrm>
        </p:spPr>
      </p:pic>
      <p:sp>
        <p:nvSpPr>
          <p:cNvPr id="5" name="TextBox 4">
            <a:extLst>
              <a:ext uri="{FF2B5EF4-FFF2-40B4-BE49-F238E27FC236}">
                <a16:creationId xmlns:a16="http://schemas.microsoft.com/office/drawing/2014/main" id="{640C0D79-7183-D6FD-7076-38E737D01509}"/>
              </a:ext>
            </a:extLst>
          </p:cNvPr>
          <p:cNvSpPr txBox="1"/>
          <p:nvPr/>
        </p:nvSpPr>
        <p:spPr>
          <a:xfrm>
            <a:off x="152400" y="2638511"/>
            <a:ext cx="8673549" cy="1446550"/>
          </a:xfrm>
          <a:prstGeom prst="rect">
            <a:avLst/>
          </a:prstGeom>
          <a:solidFill>
            <a:schemeClr val="bg1"/>
          </a:solidFill>
        </p:spPr>
        <p:txBody>
          <a:bodyPr wrap="square" rtlCol="0">
            <a:spAutoFit/>
          </a:bodyPr>
          <a:lstStyle/>
          <a:p>
            <a:pPr algn="ctr"/>
            <a:r>
              <a:rPr lang="en-US" sz="4400" dirty="0">
                <a:solidFill>
                  <a:srgbClr val="0070C0"/>
                </a:solidFill>
                <a:latin typeface="Calibri" panose="020F0502020204030204" pitchFamily="34" charset="0"/>
                <a:ea typeface="Calibri" panose="020F0502020204030204" pitchFamily="34" charset="0"/>
                <a:cs typeface="Calibri" panose="020F0502020204030204" pitchFamily="34" charset="0"/>
              </a:rPr>
              <a:t>“MASLD is the hepatic manifestation of metabolic syndrome.”</a:t>
            </a:r>
          </a:p>
        </p:txBody>
      </p:sp>
      <p:sp>
        <p:nvSpPr>
          <p:cNvPr id="8" name="TextBox 7">
            <a:extLst>
              <a:ext uri="{FF2B5EF4-FFF2-40B4-BE49-F238E27FC236}">
                <a16:creationId xmlns:a16="http://schemas.microsoft.com/office/drawing/2014/main" id="{FC46C6A0-3319-460E-CDC7-94A7BD30D79D}"/>
              </a:ext>
            </a:extLst>
          </p:cNvPr>
          <p:cNvSpPr txBox="1"/>
          <p:nvPr/>
        </p:nvSpPr>
        <p:spPr>
          <a:xfrm>
            <a:off x="120445" y="5702158"/>
            <a:ext cx="8915400" cy="1077218"/>
          </a:xfrm>
          <a:prstGeom prst="rect">
            <a:avLst/>
          </a:prstGeom>
          <a:solidFill>
            <a:schemeClr val="bg1"/>
          </a:solidFill>
        </p:spPr>
        <p:txBody>
          <a:bodyPr wrap="square">
            <a:spAutoFit/>
          </a:bodyPr>
          <a:lstStyle/>
          <a:p>
            <a:pPr algn="ctr"/>
            <a:r>
              <a:rPr lang="en-US" sz="1600" dirty="0"/>
              <a:t>Figure 4.2—ELF, enhanced liver fibrosis test; FIB-4, fibrosis-4 index; LSM, liver stiffness measurement, as measured by vibration-controlled transient elastography. “</a:t>
            </a:r>
            <a:r>
              <a:rPr lang="en-US" sz="1600" dirty="0" err="1"/>
              <a:t>Fibroscan</a:t>
            </a:r>
            <a:r>
              <a:rPr lang="en-US" sz="1600" dirty="0"/>
              <a:t>”  *In the absence of LSM, consider ELF a diagnostic alternative. If ELF ≥ 9.8, an individual is at high risk of MASH with advanced liver fibrosis </a:t>
            </a:r>
            <a:br>
              <a:rPr lang="en-US" sz="1600" dirty="0"/>
            </a:br>
            <a:r>
              <a:rPr lang="en-US" sz="1600" dirty="0"/>
              <a:t>(≥F3–F4) and should be referred to a liver specialist.</a:t>
            </a:r>
          </a:p>
        </p:txBody>
      </p:sp>
      <p:pic>
        <p:nvPicPr>
          <p:cNvPr id="12" name="Picture 2">
            <a:extLst>
              <a:ext uri="{FF2B5EF4-FFF2-40B4-BE49-F238E27FC236}">
                <a16:creationId xmlns:a16="http://schemas.microsoft.com/office/drawing/2014/main" id="{14C01812-A4F6-BF6E-22A4-BF71EF024454}"/>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1955" y="66334"/>
            <a:ext cx="9112045" cy="5518250"/>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2">
            <a:extLst>
              <a:ext uri="{FF2B5EF4-FFF2-40B4-BE49-F238E27FC236}">
                <a16:creationId xmlns:a16="http://schemas.microsoft.com/office/drawing/2014/main" id="{DCACD51D-ABC6-341E-41D2-B449806A49F8}"/>
              </a:ext>
            </a:extLst>
          </p:cNvPr>
          <p:cNvPicPr>
            <a:picLocks noChangeAspect="1"/>
          </p:cNvPicPr>
          <p:nvPr/>
        </p:nvPicPr>
        <p:blipFill>
          <a:blip r:embed="rId6"/>
          <a:stretch>
            <a:fillRect/>
          </a:stretch>
        </p:blipFill>
        <p:spPr>
          <a:xfrm>
            <a:off x="98322" y="1226492"/>
            <a:ext cx="2470355" cy="327023"/>
          </a:xfrm>
          <a:prstGeom prst="rect">
            <a:avLst/>
          </a:prstGeom>
        </p:spPr>
      </p:pic>
    </p:spTree>
    <p:extLst>
      <p:ext uri="{BB962C8B-B14F-4D97-AF65-F5344CB8AC3E}">
        <p14:creationId xmlns:p14="http://schemas.microsoft.com/office/powerpoint/2010/main" val="4413709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fltVal val="0"/>
                                          </p:val>
                                        </p:tav>
                                        <p:tav tm="100000">
                                          <p:val>
                                            <p:strVal val="#ppt_w"/>
                                          </p:val>
                                        </p:tav>
                                      </p:tavLst>
                                    </p:anim>
                                    <p:anim calcmode="lin" valueType="num">
                                      <p:cBhvr>
                                        <p:cTn id="8" dur="1000" fill="hold"/>
                                        <p:tgtEl>
                                          <p:spTgt spid="5"/>
                                        </p:tgtEl>
                                        <p:attrNameLst>
                                          <p:attrName>ppt_h</p:attrName>
                                        </p:attrNameLst>
                                      </p:cBhvr>
                                      <p:tavLst>
                                        <p:tav tm="0">
                                          <p:val>
                                            <p:fltVal val="0"/>
                                          </p:val>
                                        </p:tav>
                                        <p:tav tm="100000">
                                          <p:val>
                                            <p:strVal val="#ppt_h"/>
                                          </p:val>
                                        </p:tav>
                                      </p:tavLst>
                                    </p:anim>
                                    <p:anim calcmode="lin" valueType="num">
                                      <p:cBhvr>
                                        <p:cTn id="9" dur="1000" fill="hold"/>
                                        <p:tgtEl>
                                          <p:spTgt spid="5"/>
                                        </p:tgtEl>
                                        <p:attrNameLst>
                                          <p:attrName>style.rotation</p:attrName>
                                        </p:attrNameLst>
                                      </p:cBhvr>
                                      <p:tavLst>
                                        <p:tav tm="0">
                                          <p:val>
                                            <p:fltVal val="90"/>
                                          </p:val>
                                        </p:tav>
                                        <p:tav tm="100000">
                                          <p:val>
                                            <p:fltVal val="0"/>
                                          </p:val>
                                        </p:tav>
                                      </p:tavLst>
                                    </p:anim>
                                    <p:animEffect transition="in" filter="fade">
                                      <p:cBhvr>
                                        <p:cTn id="10"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extLst>
    <p:ext uri="{6950BFC3-D8DA-4A85-94F7-54DA5524770B}">
      <p188:commentRel xmlns:p188="http://schemas.microsoft.com/office/powerpoint/2018/8/main" r:id="rId2"/>
    </p:ext>
  </p:extLst>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D506E7-55EE-6E29-50C8-C3CCD17BCFC6}"/>
              </a:ext>
            </a:extLst>
          </p:cNvPr>
          <p:cNvSpPr>
            <a:spLocks noGrp="1"/>
          </p:cNvSpPr>
          <p:nvPr>
            <p:ph type="title"/>
          </p:nvPr>
        </p:nvSpPr>
        <p:spPr/>
        <p:txBody>
          <a:bodyPr/>
          <a:lstStyle/>
          <a:p>
            <a:r>
              <a:rPr lang="en-US" dirty="0"/>
              <a:t>Poll Question 4</a:t>
            </a:r>
          </a:p>
        </p:txBody>
      </p:sp>
      <p:sp>
        <p:nvSpPr>
          <p:cNvPr id="3" name="Content Placeholder 2">
            <a:extLst>
              <a:ext uri="{FF2B5EF4-FFF2-40B4-BE49-F238E27FC236}">
                <a16:creationId xmlns:a16="http://schemas.microsoft.com/office/drawing/2014/main" id="{B6AC016A-CDA2-C113-60CC-D79CD4E3C673}"/>
              </a:ext>
            </a:extLst>
          </p:cNvPr>
          <p:cNvSpPr>
            <a:spLocks noGrp="1"/>
          </p:cNvSpPr>
          <p:nvPr>
            <p:ph sz="quarter" idx="1"/>
          </p:nvPr>
        </p:nvSpPr>
        <p:spPr>
          <a:xfrm>
            <a:off x="457200" y="1219200"/>
            <a:ext cx="6629400" cy="5486400"/>
          </a:xfrm>
        </p:spPr>
        <p:txBody>
          <a:bodyPr>
            <a:normAutofit/>
          </a:bodyPr>
          <a:lstStyle/>
          <a:p>
            <a:pPr marL="0" marR="0" indent="0">
              <a:buNone/>
            </a:pPr>
            <a:r>
              <a:rPr lang="en-US" sz="2400" dirty="0">
                <a:solidFill>
                  <a:srgbClr val="000000"/>
                </a:solidFill>
                <a:effectLst/>
                <a:latin typeface="Aptos" panose="020B0004020202020204" pitchFamily="34" charset="0"/>
                <a:ea typeface="Aptos" panose="020B0004020202020204" pitchFamily="34" charset="0"/>
                <a:cs typeface="Aptos" panose="020B0004020202020204" pitchFamily="34" charset="0"/>
              </a:rPr>
              <a:t>In the 2026 ADA Standards they recommend  pharmacologic agents along with lifestyle interventions to treat people with diabetes and Metabolic Associated Steatohepatitis (MASH).  Which of the following are the recommended diabetes medications to treat MASH?</a:t>
            </a:r>
            <a:endParaRPr lang="en-US" sz="2400" dirty="0">
              <a:effectLst/>
              <a:latin typeface="Aptos" panose="020B0004020202020204" pitchFamily="34" charset="0"/>
              <a:ea typeface="Aptos" panose="020B0004020202020204" pitchFamily="34" charset="0"/>
              <a:cs typeface="Aptos" panose="020B0004020202020204" pitchFamily="34" charset="0"/>
            </a:endParaRPr>
          </a:p>
          <a:p>
            <a:pPr marL="0" marR="0" indent="0">
              <a:buNone/>
            </a:pPr>
            <a:endParaRPr lang="en-US" sz="2400" dirty="0">
              <a:effectLst/>
              <a:latin typeface="Aptos" panose="020B0004020202020204" pitchFamily="34" charset="0"/>
              <a:ea typeface="Aptos" panose="020B0004020202020204" pitchFamily="34" charset="0"/>
              <a:cs typeface="Aptos" panose="020B0004020202020204" pitchFamily="34" charset="0"/>
            </a:endParaRPr>
          </a:p>
          <a:p>
            <a:pPr marL="342900" marR="0" lvl="0" indent="-342900">
              <a:buFont typeface="+mj-lt"/>
              <a:buAutoNum type="alphaUcPeriod"/>
              <a:tabLst>
                <a:tab pos="457200" algn="l"/>
              </a:tabLst>
            </a:pPr>
            <a:r>
              <a:rPr lang="en-US" sz="2400" dirty="0">
                <a:solidFill>
                  <a:srgbClr val="000000"/>
                </a:solidFill>
                <a:effectLst/>
                <a:latin typeface="Aptos" panose="020B0004020202020204" pitchFamily="34" charset="0"/>
                <a:ea typeface="Times New Roman" panose="02020603050405020304" pitchFamily="18" charset="0"/>
                <a:cs typeface="Aptos" panose="020B0004020202020204" pitchFamily="34" charset="0"/>
              </a:rPr>
              <a:t>Vitamin E and SGLT-2</a:t>
            </a:r>
            <a:endParaRPr lang="en-US" sz="2400" dirty="0">
              <a:solidFill>
                <a:srgbClr val="000000"/>
              </a:solidFill>
              <a:effectLst/>
              <a:latin typeface="Aptos" panose="020B0004020202020204" pitchFamily="34" charset="0"/>
              <a:ea typeface="Aptos" panose="020B0004020202020204" pitchFamily="34" charset="0"/>
              <a:cs typeface="Aptos" panose="020B0004020202020204" pitchFamily="34" charset="0"/>
            </a:endParaRPr>
          </a:p>
          <a:p>
            <a:pPr marL="342900" marR="0" lvl="0" indent="-342900">
              <a:buFont typeface="+mj-lt"/>
              <a:buAutoNum type="alphaUcPeriod"/>
              <a:tabLst>
                <a:tab pos="457200" algn="l"/>
              </a:tabLst>
            </a:pPr>
            <a:r>
              <a:rPr lang="en-US" sz="2400" dirty="0">
                <a:solidFill>
                  <a:srgbClr val="000000"/>
                </a:solidFill>
                <a:effectLst/>
                <a:latin typeface="Aptos" panose="020B0004020202020204" pitchFamily="34" charset="0"/>
                <a:ea typeface="Times New Roman" panose="02020603050405020304" pitchFamily="18" charset="0"/>
                <a:cs typeface="Aptos" panose="020B0004020202020204" pitchFamily="34" charset="0"/>
              </a:rPr>
              <a:t>Pioglitazone and/or GLP-1 RA / GIP </a:t>
            </a:r>
            <a:endParaRPr lang="en-US" sz="2400" dirty="0">
              <a:solidFill>
                <a:srgbClr val="000000"/>
              </a:solidFill>
              <a:effectLst/>
              <a:latin typeface="Aptos" panose="020B0004020202020204" pitchFamily="34" charset="0"/>
              <a:ea typeface="Aptos" panose="020B0004020202020204" pitchFamily="34" charset="0"/>
              <a:cs typeface="Aptos" panose="020B0004020202020204" pitchFamily="34" charset="0"/>
            </a:endParaRPr>
          </a:p>
          <a:p>
            <a:pPr marL="342900" marR="0" lvl="0" indent="-342900">
              <a:buFont typeface="+mj-lt"/>
              <a:buAutoNum type="alphaUcPeriod"/>
              <a:tabLst>
                <a:tab pos="457200" algn="l"/>
              </a:tabLst>
            </a:pPr>
            <a:r>
              <a:rPr lang="en-US" sz="2400" dirty="0">
                <a:solidFill>
                  <a:srgbClr val="000000"/>
                </a:solidFill>
                <a:effectLst/>
                <a:latin typeface="Aptos" panose="020B0004020202020204" pitchFamily="34" charset="0"/>
                <a:ea typeface="Times New Roman" panose="02020603050405020304" pitchFamily="18" charset="0"/>
                <a:cs typeface="Aptos" panose="020B0004020202020204" pitchFamily="34" charset="0"/>
              </a:rPr>
              <a:t>Fish oil supplements and statin</a:t>
            </a:r>
            <a:endParaRPr lang="en-US" sz="2400" dirty="0">
              <a:solidFill>
                <a:srgbClr val="000000"/>
              </a:solidFill>
              <a:effectLst/>
              <a:latin typeface="Aptos" panose="020B0004020202020204" pitchFamily="34" charset="0"/>
              <a:ea typeface="Aptos" panose="020B0004020202020204" pitchFamily="34" charset="0"/>
              <a:cs typeface="Aptos" panose="020B0004020202020204" pitchFamily="34" charset="0"/>
            </a:endParaRPr>
          </a:p>
          <a:p>
            <a:pPr marL="342900" marR="0" lvl="0" indent="-342900">
              <a:buFont typeface="+mj-lt"/>
              <a:buAutoNum type="alphaUcPeriod"/>
              <a:tabLst>
                <a:tab pos="457200" algn="l"/>
              </a:tabLst>
            </a:pPr>
            <a:r>
              <a:rPr lang="en-US" sz="2400" dirty="0">
                <a:solidFill>
                  <a:srgbClr val="000000"/>
                </a:solidFill>
                <a:effectLst/>
                <a:latin typeface="Aptos" panose="020B0004020202020204" pitchFamily="34" charset="0"/>
                <a:ea typeface="Times New Roman" panose="02020603050405020304" pitchFamily="18" charset="0"/>
                <a:cs typeface="Aptos" panose="020B0004020202020204" pitchFamily="34" charset="0"/>
              </a:rPr>
              <a:t>Metformin and/or bolus insulin therapy</a:t>
            </a:r>
            <a:endParaRPr lang="en-US" sz="2400" dirty="0">
              <a:solidFill>
                <a:srgbClr val="000000"/>
              </a:solidFill>
              <a:effectLst/>
              <a:latin typeface="Aptos" panose="020B0004020202020204" pitchFamily="34" charset="0"/>
              <a:ea typeface="Aptos" panose="020B0004020202020204" pitchFamily="34" charset="0"/>
              <a:cs typeface="Aptos" panose="020B0004020202020204" pitchFamily="34" charset="0"/>
            </a:endParaRPr>
          </a:p>
          <a:p>
            <a:endParaRPr lang="en-US" dirty="0"/>
          </a:p>
        </p:txBody>
      </p:sp>
      <p:pic>
        <p:nvPicPr>
          <p:cNvPr id="5" name="Picture 4" descr="Businessman shrugging">
            <a:extLst>
              <a:ext uri="{FF2B5EF4-FFF2-40B4-BE49-F238E27FC236}">
                <a16:creationId xmlns:a16="http://schemas.microsoft.com/office/drawing/2014/main" id="{0482FB80-E90B-8E36-8819-E96ED6EF2FE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162800" y="1447799"/>
            <a:ext cx="1778714" cy="3980525"/>
          </a:xfrm>
          <a:prstGeom prst="rect">
            <a:avLst/>
          </a:prstGeom>
        </p:spPr>
      </p:pic>
      <p:pic>
        <p:nvPicPr>
          <p:cNvPr id="4" name="Picture 3" descr="Wood human figure">
            <a:extLst>
              <a:ext uri="{FF2B5EF4-FFF2-40B4-BE49-F238E27FC236}">
                <a16:creationId xmlns:a16="http://schemas.microsoft.com/office/drawing/2014/main" id="{492B0631-9B1E-5B89-8DBD-EF62D05D5A40}"/>
              </a:ext>
            </a:extLst>
          </p:cNvPr>
          <p:cNvPicPr>
            <a:picLocks noChangeAspect="1"/>
          </p:cNvPicPr>
          <p:nvPr/>
        </p:nvPicPr>
        <p:blipFill>
          <a:blip r:embed="rId3" cstate="print">
            <a:extLst>
              <a:ext uri="{28A0092B-C50C-407E-A947-70E740481C1C}">
                <a14:useLocalDpi xmlns:a14="http://schemas.microsoft.com/office/drawing/2010/main" val="0"/>
              </a:ext>
            </a:extLst>
          </a:blip>
          <a:srcRect l="4346" t="5250" r="34783"/>
          <a:stretch/>
        </p:blipFill>
        <p:spPr>
          <a:xfrm rot="1414941">
            <a:off x="4952914" y="176059"/>
            <a:ext cx="871106" cy="943283"/>
          </a:xfrm>
          <a:prstGeom prst="rect">
            <a:avLst/>
          </a:prstGeom>
        </p:spPr>
      </p:pic>
      <p:sp>
        <p:nvSpPr>
          <p:cNvPr id="6" name="Oval 5">
            <a:extLst>
              <a:ext uri="{FF2B5EF4-FFF2-40B4-BE49-F238E27FC236}">
                <a16:creationId xmlns:a16="http://schemas.microsoft.com/office/drawing/2014/main" id="{D447C24B-B935-75D7-52AF-DCABDFC17949}"/>
              </a:ext>
            </a:extLst>
          </p:cNvPr>
          <p:cNvSpPr/>
          <p:nvPr/>
        </p:nvSpPr>
        <p:spPr>
          <a:xfrm>
            <a:off x="533400" y="4675740"/>
            <a:ext cx="5257800" cy="658260"/>
          </a:xfrm>
          <a:prstGeom prst="ellipse">
            <a:avLst/>
          </a:prstGeom>
          <a:noFill/>
          <a:ln w="28575">
            <a:solidFill>
              <a:srgbClr val="7030A0"/>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943804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80">
                                          <p:stCondLst>
                                            <p:cond delay="0"/>
                                          </p:stCondLst>
                                        </p:cTn>
                                        <p:tgtEl>
                                          <p:spTgt spid="6"/>
                                        </p:tgtEl>
                                      </p:cBhvr>
                                    </p:animEffect>
                                    <p:anim calcmode="lin" valueType="num">
                                      <p:cBhvr>
                                        <p:cTn id="8"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13" dur="26">
                                          <p:stCondLst>
                                            <p:cond delay="650"/>
                                          </p:stCondLst>
                                        </p:cTn>
                                        <p:tgtEl>
                                          <p:spTgt spid="6"/>
                                        </p:tgtEl>
                                      </p:cBhvr>
                                      <p:to x="100000" y="60000"/>
                                    </p:animScale>
                                    <p:animScale>
                                      <p:cBhvr>
                                        <p:cTn id="14" dur="166" decel="50000">
                                          <p:stCondLst>
                                            <p:cond delay="676"/>
                                          </p:stCondLst>
                                        </p:cTn>
                                        <p:tgtEl>
                                          <p:spTgt spid="6"/>
                                        </p:tgtEl>
                                      </p:cBhvr>
                                      <p:to x="100000" y="100000"/>
                                    </p:animScale>
                                    <p:animScale>
                                      <p:cBhvr>
                                        <p:cTn id="15" dur="26">
                                          <p:stCondLst>
                                            <p:cond delay="1312"/>
                                          </p:stCondLst>
                                        </p:cTn>
                                        <p:tgtEl>
                                          <p:spTgt spid="6"/>
                                        </p:tgtEl>
                                      </p:cBhvr>
                                      <p:to x="100000" y="80000"/>
                                    </p:animScale>
                                    <p:animScale>
                                      <p:cBhvr>
                                        <p:cTn id="16" dur="166" decel="50000">
                                          <p:stCondLst>
                                            <p:cond delay="1338"/>
                                          </p:stCondLst>
                                        </p:cTn>
                                        <p:tgtEl>
                                          <p:spTgt spid="6"/>
                                        </p:tgtEl>
                                      </p:cBhvr>
                                      <p:to x="100000" y="100000"/>
                                    </p:animScale>
                                    <p:animScale>
                                      <p:cBhvr>
                                        <p:cTn id="17" dur="26">
                                          <p:stCondLst>
                                            <p:cond delay="1642"/>
                                          </p:stCondLst>
                                        </p:cTn>
                                        <p:tgtEl>
                                          <p:spTgt spid="6"/>
                                        </p:tgtEl>
                                      </p:cBhvr>
                                      <p:to x="100000" y="90000"/>
                                    </p:animScale>
                                    <p:animScale>
                                      <p:cBhvr>
                                        <p:cTn id="18" dur="166" decel="50000">
                                          <p:stCondLst>
                                            <p:cond delay="1668"/>
                                          </p:stCondLst>
                                        </p:cTn>
                                        <p:tgtEl>
                                          <p:spTgt spid="6"/>
                                        </p:tgtEl>
                                      </p:cBhvr>
                                      <p:to x="100000" y="100000"/>
                                    </p:animScale>
                                    <p:animScale>
                                      <p:cBhvr>
                                        <p:cTn id="19" dur="26">
                                          <p:stCondLst>
                                            <p:cond delay="1808"/>
                                          </p:stCondLst>
                                        </p:cTn>
                                        <p:tgtEl>
                                          <p:spTgt spid="6"/>
                                        </p:tgtEl>
                                      </p:cBhvr>
                                      <p:to x="100000" y="95000"/>
                                    </p:animScale>
                                    <p:animScale>
                                      <p:cBhvr>
                                        <p:cTn id="20" dur="166" decel="50000">
                                          <p:stCondLst>
                                            <p:cond delay="1834"/>
                                          </p:stCondLst>
                                        </p:cTn>
                                        <p:tgtEl>
                                          <p:spTgt spid="6"/>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38E49D-8F26-F201-2096-A7FBB38E3F57}"/>
            </a:ext>
          </a:extLst>
        </p:cNvPr>
        <p:cNvGrpSpPr/>
        <p:nvPr/>
      </p:nvGrpSpPr>
      <p:grpSpPr>
        <a:xfrm>
          <a:off x="0" y="0"/>
          <a:ext cx="0" cy="0"/>
          <a:chOff x="0" y="0"/>
          <a:chExt cx="0" cy="0"/>
        </a:xfrm>
      </p:grpSpPr>
      <p:pic>
        <p:nvPicPr>
          <p:cNvPr id="8" name="Picture 7">
            <a:extLst>
              <a:ext uri="{FF2B5EF4-FFF2-40B4-BE49-F238E27FC236}">
                <a16:creationId xmlns:a16="http://schemas.microsoft.com/office/drawing/2014/main" id="{FCEC3DE6-6EFC-75B1-3A9D-9DACB140F66A}"/>
              </a:ext>
            </a:extLst>
          </p:cNvPr>
          <p:cNvPicPr>
            <a:picLocks noChangeAspect="1"/>
          </p:cNvPicPr>
          <p:nvPr/>
        </p:nvPicPr>
        <p:blipFill>
          <a:blip r:embed="rId4"/>
          <a:stretch>
            <a:fillRect/>
          </a:stretch>
        </p:blipFill>
        <p:spPr>
          <a:xfrm>
            <a:off x="1447800" y="5715000"/>
            <a:ext cx="2133887" cy="568049"/>
          </a:xfrm>
          <a:prstGeom prst="rect">
            <a:avLst/>
          </a:prstGeom>
        </p:spPr>
      </p:pic>
      <p:pic>
        <p:nvPicPr>
          <p:cNvPr id="5" name="Picture 4">
            <a:extLst>
              <a:ext uri="{FF2B5EF4-FFF2-40B4-BE49-F238E27FC236}">
                <a16:creationId xmlns:a16="http://schemas.microsoft.com/office/drawing/2014/main" id="{ACE4F1F3-BEF5-339D-ACED-07397A224039}"/>
              </a:ext>
            </a:extLst>
          </p:cNvPr>
          <p:cNvPicPr>
            <a:picLocks noChangeAspect="1"/>
          </p:cNvPicPr>
          <p:nvPr/>
        </p:nvPicPr>
        <p:blipFill>
          <a:blip r:embed="rId5"/>
          <a:stretch>
            <a:fillRect/>
          </a:stretch>
        </p:blipFill>
        <p:spPr>
          <a:xfrm>
            <a:off x="494414" y="152400"/>
            <a:ext cx="7859471" cy="6601663"/>
          </a:xfrm>
          <a:prstGeom prst="rect">
            <a:avLst/>
          </a:prstGeom>
        </p:spPr>
      </p:pic>
      <p:sp>
        <p:nvSpPr>
          <p:cNvPr id="2" name="Oval 1">
            <a:extLst>
              <a:ext uri="{FF2B5EF4-FFF2-40B4-BE49-F238E27FC236}">
                <a16:creationId xmlns:a16="http://schemas.microsoft.com/office/drawing/2014/main" id="{0094AC83-0A7D-766A-4460-D59200122A84}"/>
              </a:ext>
            </a:extLst>
          </p:cNvPr>
          <p:cNvSpPr/>
          <p:nvPr/>
        </p:nvSpPr>
        <p:spPr>
          <a:xfrm>
            <a:off x="6400800" y="4267200"/>
            <a:ext cx="1828800" cy="457200"/>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a:ea typeface="+mn-ea"/>
              <a:cs typeface="+mn-cs"/>
            </a:endParaRPr>
          </a:p>
        </p:txBody>
      </p:sp>
      <p:sp>
        <p:nvSpPr>
          <p:cNvPr id="3" name="Oval 2">
            <a:extLst>
              <a:ext uri="{FF2B5EF4-FFF2-40B4-BE49-F238E27FC236}">
                <a16:creationId xmlns:a16="http://schemas.microsoft.com/office/drawing/2014/main" id="{697A0FD3-AF8A-BD08-E673-04D55874E64D}"/>
              </a:ext>
            </a:extLst>
          </p:cNvPr>
          <p:cNvSpPr/>
          <p:nvPr/>
        </p:nvSpPr>
        <p:spPr>
          <a:xfrm>
            <a:off x="1066800" y="6172200"/>
            <a:ext cx="3810000" cy="457200"/>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a:ea typeface="+mn-ea"/>
              <a:cs typeface="+mn-cs"/>
            </a:endParaRPr>
          </a:p>
        </p:txBody>
      </p:sp>
    </p:spTree>
    <p:extLst>
      <p:ext uri="{BB962C8B-B14F-4D97-AF65-F5344CB8AC3E}">
        <p14:creationId xmlns:p14="http://schemas.microsoft.com/office/powerpoint/2010/main" val="9519656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6950BFC3-D8DA-4A85-94F7-54DA5524770B}">
      <p188:commentRel xmlns:p188="http://schemas.microsoft.com/office/powerpoint/2018/8/main" r:id="rId3"/>
    </p:ext>
  </p:extLst>
</p:sld>
</file>

<file path=ppt/slides/slide14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520643" name="Rectangle 3"/>
          <p:cNvSpPr>
            <a:spLocks noGrp="1" noChangeArrowheads="1"/>
          </p:cNvSpPr>
          <p:nvPr>
            <p:ph sz="quarter" idx="1"/>
          </p:nvPr>
        </p:nvSpPr>
        <p:spPr>
          <a:xfrm>
            <a:off x="457200" y="987591"/>
            <a:ext cx="6934200" cy="5105400"/>
          </a:xfrm>
        </p:spPr>
        <p:txBody>
          <a:bodyPr>
            <a:normAutofit fontScale="92500" lnSpcReduction="20000"/>
          </a:bodyPr>
          <a:lstStyle/>
          <a:p>
            <a:pPr eaLnBrk="1" hangingPunct="1">
              <a:lnSpc>
                <a:spcPct val="110000"/>
              </a:lnSpc>
              <a:defRPr/>
            </a:pPr>
            <a:r>
              <a:rPr lang="en-US" sz="2800" b="1" dirty="0"/>
              <a:t>Action</a:t>
            </a:r>
            <a:r>
              <a:rPr lang="en-US" sz="2800" dirty="0"/>
              <a:t>: </a:t>
            </a:r>
            <a:r>
              <a:rPr lang="en-US" sz="2400" dirty="0"/>
              <a:t>decrease insulin resistance by making muscle and adipose cells more sensitive to insulin</a:t>
            </a:r>
            <a:r>
              <a:rPr lang="en-US" dirty="0"/>
              <a:t>; d</a:t>
            </a:r>
            <a:r>
              <a:rPr lang="en-US" sz="2400" dirty="0"/>
              <a:t>ecrease free fatty acids</a:t>
            </a:r>
            <a:endParaRPr lang="en-US" sz="1200" dirty="0"/>
          </a:p>
          <a:p>
            <a:pPr eaLnBrk="1" hangingPunct="1">
              <a:lnSpc>
                <a:spcPct val="110000"/>
              </a:lnSpc>
              <a:defRPr/>
            </a:pPr>
            <a:r>
              <a:rPr lang="en-US" sz="2800" b="1" dirty="0"/>
              <a:t>Names</a:t>
            </a:r>
            <a:r>
              <a:rPr lang="en-US" sz="2800" dirty="0"/>
              <a:t>:</a:t>
            </a:r>
          </a:p>
          <a:p>
            <a:pPr lvl="1" eaLnBrk="1" hangingPunct="1">
              <a:lnSpc>
                <a:spcPct val="110000"/>
              </a:lnSpc>
              <a:defRPr/>
            </a:pPr>
            <a:r>
              <a:rPr lang="en-US" sz="2400" dirty="0"/>
              <a:t>pioglitazone (Actos) – bladder cancer warning</a:t>
            </a:r>
          </a:p>
          <a:p>
            <a:pPr lvl="2" eaLnBrk="1" hangingPunct="1">
              <a:lnSpc>
                <a:spcPct val="110000"/>
              </a:lnSpc>
              <a:defRPr/>
            </a:pPr>
            <a:r>
              <a:rPr lang="en-US" sz="2400" dirty="0"/>
              <a:t>Dosing: 15-45 mg daily  </a:t>
            </a:r>
          </a:p>
          <a:p>
            <a:pPr lvl="2" eaLnBrk="1" hangingPunct="1">
              <a:lnSpc>
                <a:spcPct val="110000"/>
              </a:lnSpc>
              <a:defRPr/>
            </a:pPr>
            <a:r>
              <a:rPr lang="en-US" sz="2400" dirty="0">
                <a:solidFill>
                  <a:srgbClr val="0070C0"/>
                </a:solidFill>
              </a:rPr>
              <a:t>Consider adding low dose if history of stroke or have steatosis</a:t>
            </a:r>
            <a:endParaRPr lang="en-US" dirty="0"/>
          </a:p>
          <a:p>
            <a:pPr eaLnBrk="1" hangingPunct="1">
              <a:lnSpc>
                <a:spcPct val="110000"/>
              </a:lnSpc>
              <a:defRPr/>
            </a:pPr>
            <a:r>
              <a:rPr lang="en-US" sz="2800" b="1" dirty="0"/>
              <a:t>Efficacy/ Considerations</a:t>
            </a:r>
            <a:r>
              <a:rPr lang="en-US" sz="2400" dirty="0"/>
              <a:t>  </a:t>
            </a:r>
          </a:p>
          <a:p>
            <a:pPr lvl="1" eaLnBrk="1" hangingPunct="1">
              <a:lnSpc>
                <a:spcPct val="110000"/>
              </a:lnSpc>
              <a:defRPr/>
            </a:pPr>
            <a:r>
              <a:rPr lang="en-US" sz="2400" dirty="0"/>
              <a:t>Reduce A1C ~0.5-1.0%</a:t>
            </a:r>
          </a:p>
          <a:p>
            <a:pPr lvl="1" eaLnBrk="1" hangingPunct="1">
              <a:lnSpc>
                <a:spcPct val="110000"/>
              </a:lnSpc>
              <a:defRPr/>
            </a:pPr>
            <a:r>
              <a:rPr lang="en-US" sz="2400" dirty="0"/>
              <a:t>6 weeks for maximum effect</a:t>
            </a:r>
          </a:p>
          <a:p>
            <a:pPr lvl="1" eaLnBrk="1" hangingPunct="1">
              <a:lnSpc>
                <a:spcPct val="110000"/>
              </a:lnSpc>
              <a:defRPr/>
            </a:pPr>
            <a:r>
              <a:rPr lang="en-US" sz="2400" dirty="0"/>
              <a:t>pioglitazone $5 a month</a:t>
            </a:r>
          </a:p>
          <a:p>
            <a:pPr lvl="1" eaLnBrk="1" hangingPunct="1">
              <a:lnSpc>
                <a:spcPct val="110000"/>
              </a:lnSpc>
              <a:defRPr/>
            </a:pPr>
            <a:r>
              <a:rPr lang="en-US" sz="2400" dirty="0"/>
              <a:t>Can cause fluid retention, not indicated w/ CHF</a:t>
            </a:r>
          </a:p>
          <a:p>
            <a:pPr lvl="1" eaLnBrk="1" hangingPunct="1">
              <a:lnSpc>
                <a:spcPct val="80000"/>
              </a:lnSpc>
              <a:defRPr/>
            </a:pPr>
            <a:endParaRPr lang="en-US" sz="2400" dirty="0"/>
          </a:p>
        </p:txBody>
      </p:sp>
      <p:sp>
        <p:nvSpPr>
          <p:cNvPr id="4" name="Rectangle 2"/>
          <p:cNvSpPr txBox="1">
            <a:spLocks noChangeArrowheads="1"/>
          </p:cNvSpPr>
          <p:nvPr/>
        </p:nvSpPr>
        <p:spPr>
          <a:xfrm>
            <a:off x="457200" y="152400"/>
            <a:ext cx="8229600" cy="826120"/>
          </a:xfrm>
          <a:prstGeom prst="rect">
            <a:avLst/>
          </a:prstGeom>
          <a:solidFill>
            <a:srgbClr val="B1D45A"/>
          </a:solidFill>
        </p:spPr>
        <p:txBody>
          <a:bodyPr vert="horz" anchor="b" anchorCtr="0">
            <a:normAutofit fontScale="97500"/>
          </a:bodyPr>
          <a:lstStyle>
            <a:lvl1pPr algn="l" rtl="0" eaLnBrk="1" latinLnBrk="0" hangingPunct="1">
              <a:spcBef>
                <a:spcPct val="0"/>
              </a:spcBef>
              <a:buNone/>
              <a:defRPr kumimoji="0" sz="4400" kern="1200">
                <a:solidFill>
                  <a:schemeClr val="tx1"/>
                </a:solidFill>
                <a:latin typeface="Calibri" panose="020F0502020204030204" pitchFamily="34" charset="0"/>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4000" b="0" i="0" u="none" strike="noStrike" kern="1200" cap="none" spc="0" normalizeH="0" baseline="0" noProof="0" dirty="0">
                <a:ln>
                  <a:noFill/>
                </a:ln>
                <a:solidFill>
                  <a:prstClr val="black"/>
                </a:solidFill>
                <a:effectLst/>
                <a:uLnTx/>
                <a:uFillTx/>
                <a:latin typeface="Calibri" panose="020F0502020204030204" pitchFamily="34" charset="0"/>
                <a:ea typeface="+mj-ea"/>
                <a:cs typeface="+mj-cs"/>
              </a:rPr>
              <a:t>Insulin Sensitizers </a:t>
            </a:r>
            <a:endPar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mj-ea"/>
              <a:cs typeface="+mj-cs"/>
            </a:endParaRPr>
          </a:p>
        </p:txBody>
      </p:sp>
      <p:pic>
        <p:nvPicPr>
          <p:cNvPr id="3" name="Picture 2" descr="Businessman shrugging">
            <a:extLst>
              <a:ext uri="{FF2B5EF4-FFF2-40B4-BE49-F238E27FC236}">
                <a16:creationId xmlns:a16="http://schemas.microsoft.com/office/drawing/2014/main" id="{DCD90BC0-5ACD-46D3-96E4-C4C3399BA3D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965148" y="1324451"/>
            <a:ext cx="1906816" cy="4267200"/>
          </a:xfrm>
          <a:prstGeom prst="rect">
            <a:avLst/>
          </a:prstGeom>
        </p:spPr>
      </p:pic>
      <p:pic>
        <p:nvPicPr>
          <p:cNvPr id="6" name="Picture 5">
            <a:extLst>
              <a:ext uri="{FF2B5EF4-FFF2-40B4-BE49-F238E27FC236}">
                <a16:creationId xmlns:a16="http://schemas.microsoft.com/office/drawing/2014/main" id="{E68E3C5F-8068-FD07-A708-6DA4EFF3B82A}"/>
              </a:ext>
            </a:extLst>
          </p:cNvPr>
          <p:cNvPicPr>
            <a:picLocks noChangeAspect="1"/>
          </p:cNvPicPr>
          <p:nvPr/>
        </p:nvPicPr>
        <p:blipFill>
          <a:blip r:embed="rId5"/>
          <a:stretch>
            <a:fillRect/>
          </a:stretch>
        </p:blipFill>
        <p:spPr>
          <a:xfrm>
            <a:off x="502836" y="5635534"/>
            <a:ext cx="7783011" cy="1143160"/>
          </a:xfrm>
          <a:prstGeom prst="rect">
            <a:avLst/>
          </a:prstGeom>
        </p:spPr>
      </p:pic>
    </p:spTree>
    <p:custDataLst>
      <p:tags r:id="rId1"/>
    </p:custDataLst>
    <p:extLst>
      <p:ext uri="{BB962C8B-B14F-4D97-AF65-F5344CB8AC3E}">
        <p14:creationId xmlns:p14="http://schemas.microsoft.com/office/powerpoint/2010/main" val="4238868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3C5A6C-ACB0-0FBD-3C2F-A7543AC761A5}"/>
            </a:ext>
          </a:extLst>
        </p:cNvPr>
        <p:cNvGrpSpPr/>
        <p:nvPr/>
      </p:nvGrpSpPr>
      <p:grpSpPr>
        <a:xfrm>
          <a:off x="0" y="0"/>
          <a:ext cx="0" cy="0"/>
          <a:chOff x="0" y="0"/>
          <a:chExt cx="0" cy="0"/>
        </a:xfrm>
      </p:grpSpPr>
      <p:sp>
        <p:nvSpPr>
          <p:cNvPr id="46082" name="Title 1">
            <a:extLst>
              <a:ext uri="{FF2B5EF4-FFF2-40B4-BE49-F238E27FC236}">
                <a16:creationId xmlns:a16="http://schemas.microsoft.com/office/drawing/2014/main" id="{2EF3FC1D-3EE4-A5F9-4D9A-31D2BF921129}"/>
              </a:ext>
            </a:extLst>
          </p:cNvPr>
          <p:cNvSpPr>
            <a:spLocks noGrp="1"/>
          </p:cNvSpPr>
          <p:nvPr>
            <p:ph type="title"/>
          </p:nvPr>
        </p:nvSpPr>
        <p:spPr/>
        <p:txBody>
          <a:bodyPr/>
          <a:lstStyle/>
          <a:p>
            <a:r>
              <a:rPr lang="en-US" altLang="en-US" dirty="0"/>
              <a:t>AACE Glucose-Centric Algorithm</a:t>
            </a:r>
          </a:p>
        </p:txBody>
      </p:sp>
      <p:sp>
        <p:nvSpPr>
          <p:cNvPr id="46083" name="Content Placeholder 2">
            <a:extLst>
              <a:ext uri="{FF2B5EF4-FFF2-40B4-BE49-F238E27FC236}">
                <a16:creationId xmlns:a16="http://schemas.microsoft.com/office/drawing/2014/main" id="{3CB6752A-D659-6EFC-3D1F-1189D9C3EBC9}"/>
              </a:ext>
            </a:extLst>
          </p:cNvPr>
          <p:cNvSpPr>
            <a:spLocks noGrp="1"/>
          </p:cNvSpPr>
          <p:nvPr>
            <p:ph sz="quarter" idx="1"/>
          </p:nvPr>
        </p:nvSpPr>
        <p:spPr/>
        <p:txBody>
          <a:bodyPr/>
          <a:lstStyle/>
          <a:p>
            <a:endParaRPr lang="en-US" altLang="en-US"/>
          </a:p>
        </p:txBody>
      </p:sp>
      <p:pic>
        <p:nvPicPr>
          <p:cNvPr id="3" name="Picture 2">
            <a:extLst>
              <a:ext uri="{FF2B5EF4-FFF2-40B4-BE49-F238E27FC236}">
                <a16:creationId xmlns:a16="http://schemas.microsoft.com/office/drawing/2014/main" id="{2371B342-6670-3A31-9363-24BD66B98B93}"/>
              </a:ext>
            </a:extLst>
          </p:cNvPr>
          <p:cNvPicPr>
            <a:picLocks noChangeAspect="1"/>
          </p:cNvPicPr>
          <p:nvPr/>
        </p:nvPicPr>
        <p:blipFill>
          <a:blip r:embed="rId4"/>
          <a:stretch>
            <a:fillRect/>
          </a:stretch>
        </p:blipFill>
        <p:spPr>
          <a:xfrm>
            <a:off x="137818" y="88024"/>
            <a:ext cx="8563564" cy="6681952"/>
          </a:xfrm>
          <a:prstGeom prst="rect">
            <a:avLst/>
          </a:prstGeom>
        </p:spPr>
      </p:pic>
      <p:sp>
        <p:nvSpPr>
          <p:cNvPr id="4" name="Oval 3">
            <a:extLst>
              <a:ext uri="{FF2B5EF4-FFF2-40B4-BE49-F238E27FC236}">
                <a16:creationId xmlns:a16="http://schemas.microsoft.com/office/drawing/2014/main" id="{B8272175-3834-FAB7-D318-2277721B0E14}"/>
              </a:ext>
            </a:extLst>
          </p:cNvPr>
          <p:cNvSpPr/>
          <p:nvPr/>
        </p:nvSpPr>
        <p:spPr>
          <a:xfrm>
            <a:off x="5562600" y="2209800"/>
            <a:ext cx="1524000" cy="1371600"/>
          </a:xfrm>
          <a:prstGeom prst="ellipse">
            <a:avLst/>
          </a:prstGeom>
          <a:noFill/>
          <a:ln>
            <a:solidFill>
              <a:srgbClr val="FF0000"/>
            </a:solid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a:ea typeface="+mn-ea"/>
              <a:cs typeface="+mn-cs"/>
            </a:endParaRPr>
          </a:p>
        </p:txBody>
      </p:sp>
      <p:sp>
        <p:nvSpPr>
          <p:cNvPr id="2" name="Oval 1">
            <a:extLst>
              <a:ext uri="{FF2B5EF4-FFF2-40B4-BE49-F238E27FC236}">
                <a16:creationId xmlns:a16="http://schemas.microsoft.com/office/drawing/2014/main" id="{38A6AC8A-90BE-7A91-4247-34FD07FB3EBD}"/>
              </a:ext>
            </a:extLst>
          </p:cNvPr>
          <p:cNvSpPr/>
          <p:nvPr/>
        </p:nvSpPr>
        <p:spPr>
          <a:xfrm>
            <a:off x="4343400" y="3581399"/>
            <a:ext cx="1524000" cy="533401"/>
          </a:xfrm>
          <a:prstGeom prst="ellipse">
            <a:avLst/>
          </a:prstGeom>
          <a:noFill/>
          <a:ln>
            <a:solidFill>
              <a:srgbClr val="FF0000"/>
            </a:solid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a:ea typeface="+mn-ea"/>
              <a:cs typeface="+mn-cs"/>
            </a:endParaRPr>
          </a:p>
        </p:txBody>
      </p:sp>
    </p:spTree>
    <p:extLst>
      <p:ext uri="{BB962C8B-B14F-4D97-AF65-F5344CB8AC3E}">
        <p14:creationId xmlns:p14="http://schemas.microsoft.com/office/powerpoint/2010/main" val="1043001206"/>
      </p:ext>
    </p:extLst>
  </p:cSld>
  <p:clrMapOvr>
    <a:masterClrMapping/>
  </p:clrMapOvr>
  <p:transition spd="med">
    <p:fade/>
  </p:transition>
  <p:extLst>
    <p:ext uri="{6950BFC3-D8DA-4A85-94F7-54DA5524770B}">
      <p188:commentRel xmlns:p188="http://schemas.microsoft.com/office/powerpoint/2018/8/main" r:id="rId3"/>
    </p:ext>
  </p:extLst>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91B805-F6F1-3B1F-2394-5138E6B1066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92679B5-8F69-8C8E-B051-94DF59826287}"/>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20519331-D81A-9069-DB65-F639E29D55BA}"/>
              </a:ext>
            </a:extLst>
          </p:cNvPr>
          <p:cNvSpPr>
            <a:spLocks noGrp="1"/>
          </p:cNvSpPr>
          <p:nvPr>
            <p:ph sz="quarter" idx="1"/>
          </p:nvPr>
        </p:nvSpPr>
        <p:spPr/>
        <p:txBody>
          <a:bodyPr/>
          <a:lstStyle/>
          <a:p>
            <a:endParaRPr lang="en-US"/>
          </a:p>
        </p:txBody>
      </p:sp>
      <p:pic>
        <p:nvPicPr>
          <p:cNvPr id="5" name="Picture 4">
            <a:extLst>
              <a:ext uri="{FF2B5EF4-FFF2-40B4-BE49-F238E27FC236}">
                <a16:creationId xmlns:a16="http://schemas.microsoft.com/office/drawing/2014/main" id="{5C7E048E-3EE8-48CB-2C38-831FE7E6C628}"/>
              </a:ext>
            </a:extLst>
          </p:cNvPr>
          <p:cNvPicPr>
            <a:picLocks noChangeAspect="1"/>
          </p:cNvPicPr>
          <p:nvPr/>
        </p:nvPicPr>
        <p:blipFill>
          <a:blip r:embed="rId3"/>
          <a:stretch>
            <a:fillRect/>
          </a:stretch>
        </p:blipFill>
        <p:spPr>
          <a:xfrm>
            <a:off x="347073" y="413916"/>
            <a:ext cx="8449854" cy="6030167"/>
          </a:xfrm>
          <a:prstGeom prst="rect">
            <a:avLst/>
          </a:prstGeom>
        </p:spPr>
      </p:pic>
      <p:sp>
        <p:nvSpPr>
          <p:cNvPr id="6" name="Oval 5">
            <a:extLst>
              <a:ext uri="{FF2B5EF4-FFF2-40B4-BE49-F238E27FC236}">
                <a16:creationId xmlns:a16="http://schemas.microsoft.com/office/drawing/2014/main" id="{93F96491-3805-2FCF-294C-AE1AA8349956}"/>
              </a:ext>
            </a:extLst>
          </p:cNvPr>
          <p:cNvSpPr/>
          <p:nvPr/>
        </p:nvSpPr>
        <p:spPr>
          <a:xfrm>
            <a:off x="4953000" y="2133600"/>
            <a:ext cx="2362200" cy="1676400"/>
          </a:xfrm>
          <a:prstGeom prst="ellipse">
            <a:avLst/>
          </a:prstGeom>
          <a:noFill/>
          <a:ln>
            <a:solidFill>
              <a:srgbClr val="FF0000"/>
            </a:solid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a:ea typeface="+mn-ea"/>
              <a:cs typeface="+mn-cs"/>
            </a:endParaRPr>
          </a:p>
        </p:txBody>
      </p:sp>
    </p:spTree>
    <p:extLst>
      <p:ext uri="{BB962C8B-B14F-4D97-AF65-F5344CB8AC3E}">
        <p14:creationId xmlns:p14="http://schemas.microsoft.com/office/powerpoint/2010/main" val="15593664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9405" y="179149"/>
            <a:ext cx="8455879" cy="824651"/>
          </a:xfrm>
          <a:solidFill>
            <a:srgbClr val="B1D45A"/>
          </a:solidFill>
        </p:spPr>
        <p:txBody>
          <a:bodyPr>
            <a:noAutofit/>
          </a:bodyPr>
          <a:lstStyle/>
          <a:p>
            <a:pPr algn="ctr"/>
            <a:r>
              <a:rPr lang="en-US" sz="3800" dirty="0">
                <a:solidFill>
                  <a:schemeClr val="tx1"/>
                </a:solidFill>
              </a:rPr>
              <a:t>Immunization Schedule for Diabetes 2026</a:t>
            </a:r>
          </a:p>
        </p:txBody>
      </p:sp>
      <p:graphicFrame>
        <p:nvGraphicFramePr>
          <p:cNvPr id="7" name="Table 7">
            <a:extLst>
              <a:ext uri="{FF2B5EF4-FFF2-40B4-BE49-F238E27FC236}">
                <a16:creationId xmlns:a16="http://schemas.microsoft.com/office/drawing/2014/main" id="{734A0020-C9C0-4633-B647-BE23C08DB2D3}"/>
              </a:ext>
            </a:extLst>
          </p:cNvPr>
          <p:cNvGraphicFramePr>
            <a:graphicFrameLocks noGrp="1"/>
          </p:cNvGraphicFramePr>
          <p:nvPr>
            <p:ph sz="quarter" idx="1"/>
          </p:nvPr>
        </p:nvGraphicFramePr>
        <p:xfrm>
          <a:off x="322139" y="1013458"/>
          <a:ext cx="8451911" cy="4947723"/>
        </p:xfrm>
        <a:graphic>
          <a:graphicData uri="http://schemas.openxmlformats.org/drawingml/2006/table">
            <a:tbl>
              <a:tblPr firstRow="1" bandRow="1">
                <a:tableStyleId>{5C22544A-7EE6-4342-B048-85BDC9FD1C3A}</a:tableStyleId>
              </a:tblPr>
              <a:tblGrid>
                <a:gridCol w="2736911">
                  <a:extLst>
                    <a:ext uri="{9D8B030D-6E8A-4147-A177-3AD203B41FA5}">
                      <a16:colId xmlns:a16="http://schemas.microsoft.com/office/drawing/2014/main" val="1638372707"/>
                    </a:ext>
                  </a:extLst>
                </a:gridCol>
                <a:gridCol w="2427350">
                  <a:extLst>
                    <a:ext uri="{9D8B030D-6E8A-4147-A177-3AD203B41FA5}">
                      <a16:colId xmlns:a16="http://schemas.microsoft.com/office/drawing/2014/main" val="3873670827"/>
                    </a:ext>
                  </a:extLst>
                </a:gridCol>
                <a:gridCol w="3287650">
                  <a:extLst>
                    <a:ext uri="{9D8B030D-6E8A-4147-A177-3AD203B41FA5}">
                      <a16:colId xmlns:a16="http://schemas.microsoft.com/office/drawing/2014/main" val="2909905123"/>
                    </a:ext>
                  </a:extLst>
                </a:gridCol>
              </a:tblGrid>
              <a:tr h="404586">
                <a:tc>
                  <a:txBody>
                    <a:bodyPr/>
                    <a:lstStyle/>
                    <a:p>
                      <a:r>
                        <a:rPr lang="en-US" dirty="0"/>
                        <a:t>Vaccine</a:t>
                      </a:r>
                    </a:p>
                  </a:txBody>
                  <a:tcPr/>
                </a:tc>
                <a:tc>
                  <a:txBody>
                    <a:bodyPr/>
                    <a:lstStyle/>
                    <a:p>
                      <a:r>
                        <a:rPr lang="en-US" dirty="0"/>
                        <a:t>Who by Age</a:t>
                      </a:r>
                    </a:p>
                  </a:txBody>
                  <a:tcPr/>
                </a:tc>
                <a:tc>
                  <a:txBody>
                    <a:bodyPr/>
                    <a:lstStyle/>
                    <a:p>
                      <a:r>
                        <a:rPr lang="en-US" dirty="0"/>
                        <a:t>Series and Frequency</a:t>
                      </a:r>
                    </a:p>
                  </a:txBody>
                  <a:tcPr/>
                </a:tc>
                <a:extLst>
                  <a:ext uri="{0D108BD9-81ED-4DB2-BD59-A6C34878D82A}">
                    <a16:rowId xmlns:a16="http://schemas.microsoft.com/office/drawing/2014/main" val="3775142443"/>
                  </a:ext>
                </a:extLst>
              </a:tr>
              <a:tr h="404586">
                <a:tc>
                  <a:txBody>
                    <a:bodyPr/>
                    <a:lstStyle/>
                    <a:p>
                      <a:r>
                        <a:rPr lang="en-US" dirty="0"/>
                        <a:t>Hepatitis B Vaccine</a:t>
                      </a:r>
                    </a:p>
                  </a:txBody>
                  <a:tcPr/>
                </a:tc>
                <a:tc>
                  <a:txBody>
                    <a:bodyPr/>
                    <a:lstStyle/>
                    <a:p>
                      <a:r>
                        <a:rPr lang="en-US" dirty="0"/>
                        <a:t>Adults ≤ 60 years*</a:t>
                      </a:r>
                    </a:p>
                  </a:txBody>
                  <a:tcPr/>
                </a:tc>
                <a:tc>
                  <a:txBody>
                    <a:bodyPr/>
                    <a:lstStyle/>
                    <a:p>
                      <a:r>
                        <a:rPr lang="en-US" dirty="0"/>
                        <a:t>2-3 dose series</a:t>
                      </a:r>
                    </a:p>
                  </a:txBody>
                  <a:tcPr/>
                </a:tc>
                <a:extLst>
                  <a:ext uri="{0D108BD9-81ED-4DB2-BD59-A6C34878D82A}">
                    <a16:rowId xmlns:a16="http://schemas.microsoft.com/office/drawing/2014/main" val="3774187941"/>
                  </a:ext>
                </a:extLst>
              </a:tr>
              <a:tr h="387170">
                <a:tc>
                  <a:txBody>
                    <a:bodyPr/>
                    <a:lstStyle/>
                    <a:p>
                      <a:r>
                        <a:rPr lang="en-US" dirty="0"/>
                        <a:t>RSV</a:t>
                      </a:r>
                    </a:p>
                  </a:txBody>
                  <a:tcPr/>
                </a:tc>
                <a:tc>
                  <a:txBody>
                    <a:bodyPr/>
                    <a:lstStyle/>
                    <a:p>
                      <a:r>
                        <a:rPr lang="en-US" dirty="0"/>
                        <a:t>Adults ≥ 60 years</a:t>
                      </a:r>
                    </a:p>
                  </a:txBody>
                  <a:tcPr/>
                </a:tc>
                <a:tc>
                  <a:txBody>
                    <a:bodyPr/>
                    <a:lstStyle/>
                    <a:p>
                      <a:r>
                        <a:rPr lang="en-US" dirty="0"/>
                        <a:t>Single dose</a:t>
                      </a:r>
                    </a:p>
                  </a:txBody>
                  <a:tcPr/>
                </a:tc>
                <a:extLst>
                  <a:ext uri="{0D108BD9-81ED-4DB2-BD59-A6C34878D82A}">
                    <a16:rowId xmlns:a16="http://schemas.microsoft.com/office/drawing/2014/main" val="75512951"/>
                  </a:ext>
                </a:extLst>
              </a:tr>
              <a:tr h="679704">
                <a:tc>
                  <a:txBody>
                    <a:bodyPr/>
                    <a:lstStyle/>
                    <a:p>
                      <a:r>
                        <a:rPr lang="en-US" dirty="0"/>
                        <a:t>Influenza (avoid live attenuated vaccine)</a:t>
                      </a:r>
                    </a:p>
                  </a:txBody>
                  <a:tcPr/>
                </a:tc>
                <a:tc>
                  <a:txBody>
                    <a:bodyPr/>
                    <a:lstStyle/>
                    <a:p>
                      <a:r>
                        <a:rPr lang="en-US" dirty="0"/>
                        <a:t>All </a:t>
                      </a:r>
                    </a:p>
                  </a:txBody>
                  <a:tcPr/>
                </a:tc>
                <a:tc>
                  <a:txBody>
                    <a:bodyPr/>
                    <a:lstStyle/>
                    <a:p>
                      <a:r>
                        <a:rPr lang="en-US" dirty="0"/>
                        <a:t>Annually</a:t>
                      </a:r>
                    </a:p>
                  </a:txBody>
                  <a:tcPr/>
                </a:tc>
                <a:extLst>
                  <a:ext uri="{0D108BD9-81ED-4DB2-BD59-A6C34878D82A}">
                    <a16:rowId xmlns:a16="http://schemas.microsoft.com/office/drawing/2014/main" val="667752589"/>
                  </a:ext>
                </a:extLst>
              </a:tr>
              <a:tr h="708025">
                <a:tc>
                  <a:txBody>
                    <a:bodyPr/>
                    <a:lstStyle/>
                    <a:p>
                      <a:r>
                        <a:rPr lang="en-US" dirty="0"/>
                        <a:t>Tetanus, diphtheria, pertussis (Tdap)</a:t>
                      </a:r>
                    </a:p>
                  </a:txBody>
                  <a:tcPr/>
                </a:tc>
                <a:tc>
                  <a:txBody>
                    <a:bodyPr/>
                    <a:lstStyle/>
                    <a:p>
                      <a:r>
                        <a:rPr lang="en-US" dirty="0"/>
                        <a:t>All adults; extra dose during pregnancy</a:t>
                      </a:r>
                    </a:p>
                  </a:txBody>
                  <a:tcPr/>
                </a:tc>
                <a:tc>
                  <a:txBody>
                    <a:bodyPr/>
                    <a:lstStyle/>
                    <a:p>
                      <a:r>
                        <a:rPr lang="en-US" dirty="0"/>
                        <a:t>Booster every 10 years.</a:t>
                      </a:r>
                    </a:p>
                  </a:txBody>
                  <a:tcPr/>
                </a:tc>
                <a:extLst>
                  <a:ext uri="{0D108BD9-81ED-4DB2-BD59-A6C34878D82A}">
                    <a16:rowId xmlns:a16="http://schemas.microsoft.com/office/drawing/2014/main" val="2260875630"/>
                  </a:ext>
                </a:extLst>
              </a:tr>
              <a:tr h="404586">
                <a:tc>
                  <a:txBody>
                    <a:bodyPr/>
                    <a:lstStyle/>
                    <a:p>
                      <a:r>
                        <a:rPr lang="en-US" dirty="0"/>
                        <a:t>Zoster</a:t>
                      </a:r>
                    </a:p>
                  </a:txBody>
                  <a:tcPr/>
                </a:tc>
                <a:tc>
                  <a:txBody>
                    <a:bodyPr/>
                    <a:lstStyle/>
                    <a:p>
                      <a:r>
                        <a:rPr lang="en-US" dirty="0"/>
                        <a:t>Adults ≥ 50 years</a:t>
                      </a:r>
                    </a:p>
                  </a:txBody>
                  <a:tcPr/>
                </a:tc>
                <a:tc>
                  <a:txBody>
                    <a:bodyPr/>
                    <a:lstStyle/>
                    <a:p>
                      <a:r>
                        <a:rPr lang="en-US" dirty="0"/>
                        <a:t>2 dose Shingrix</a:t>
                      </a:r>
                    </a:p>
                  </a:txBody>
                  <a:tcPr/>
                </a:tc>
                <a:extLst>
                  <a:ext uri="{0D108BD9-81ED-4DB2-BD59-A6C34878D82A}">
                    <a16:rowId xmlns:a16="http://schemas.microsoft.com/office/drawing/2014/main" val="87948547"/>
                  </a:ext>
                </a:extLst>
              </a:tr>
              <a:tr h="404586">
                <a:tc>
                  <a:txBody>
                    <a:bodyPr/>
                    <a:lstStyle/>
                    <a:p>
                      <a:r>
                        <a:rPr lang="en-US" dirty="0"/>
                        <a:t>COVID-19</a:t>
                      </a:r>
                    </a:p>
                  </a:txBody>
                  <a:tcPr/>
                </a:tc>
                <a:tc>
                  <a:txBody>
                    <a:bodyPr/>
                    <a:lstStyle/>
                    <a:p>
                      <a:r>
                        <a:rPr lang="en-US" dirty="0"/>
                        <a:t>Starting at age 6 mo’s</a:t>
                      </a:r>
                    </a:p>
                  </a:txBody>
                  <a:tcPr/>
                </a:tc>
                <a:tc>
                  <a:txBody>
                    <a:bodyPr/>
                    <a:lstStyle/>
                    <a:p>
                      <a:r>
                        <a:rPr lang="en-US" dirty="0"/>
                        <a:t>Initial vaccination and boosters </a:t>
                      </a:r>
                    </a:p>
                  </a:txBody>
                  <a:tcPr/>
                </a:tc>
                <a:extLst>
                  <a:ext uri="{0D108BD9-81ED-4DB2-BD59-A6C34878D82A}">
                    <a16:rowId xmlns:a16="http://schemas.microsoft.com/office/drawing/2014/main" val="3692049608"/>
                  </a:ext>
                </a:extLst>
              </a:tr>
              <a:tr h="404586">
                <a:tc>
                  <a:txBody>
                    <a:bodyPr/>
                    <a:lstStyle/>
                    <a:p>
                      <a:r>
                        <a:rPr lang="en-US" dirty="0"/>
                        <a:t>Pneumonia (PPSV23) Pneumovax</a:t>
                      </a:r>
                    </a:p>
                  </a:txBody>
                  <a:tcPr/>
                </a:tc>
                <a:tc>
                  <a:txBody>
                    <a:bodyPr/>
                    <a:lstStyle/>
                    <a:p>
                      <a:r>
                        <a:rPr kumimoji="0" lang="en-US" b="0" i="0" kern="1200" dirty="0">
                          <a:solidFill>
                            <a:schemeClr val="dk1"/>
                          </a:solidFill>
                          <a:effectLst/>
                          <a:latin typeface="+mn-lt"/>
                          <a:ea typeface="+mn-ea"/>
                          <a:cs typeface="+mn-cs"/>
                        </a:rPr>
                        <a:t>Adults19-64*</a:t>
                      </a:r>
                    </a:p>
                  </a:txBody>
                  <a:tcPr/>
                </a:tc>
                <a:tc>
                  <a:txBody>
                    <a:bodyPr/>
                    <a:lstStyle/>
                    <a:p>
                      <a:r>
                        <a:rPr lang="en-US" dirty="0"/>
                        <a:t>See Standards for schedule and details and for those 65 or older.</a:t>
                      </a:r>
                    </a:p>
                  </a:txBody>
                  <a:tcPr/>
                </a:tc>
                <a:extLst>
                  <a:ext uri="{0D108BD9-81ED-4DB2-BD59-A6C34878D82A}">
                    <a16:rowId xmlns:a16="http://schemas.microsoft.com/office/drawing/2014/main" val="3992556154"/>
                  </a:ext>
                </a:extLst>
              </a:tr>
              <a:tr h="404586">
                <a:tc>
                  <a:txBody>
                    <a:bodyPr/>
                    <a:lstStyle/>
                    <a:p>
                      <a:r>
                        <a:rPr lang="en-US" dirty="0"/>
                        <a:t>*Pneumococcal Conjugate Vaccine</a:t>
                      </a:r>
                      <a:br>
                        <a:rPr lang="en-US" dirty="0"/>
                      </a:br>
                      <a:r>
                        <a:rPr lang="en-US" dirty="0"/>
                        <a:t>(PCV15, PCV20)    </a:t>
                      </a:r>
                    </a:p>
                  </a:txBody>
                  <a:tcPr/>
                </a:tc>
                <a:tc>
                  <a:txBody>
                    <a:bodyPr/>
                    <a:lstStyle/>
                    <a:p>
                      <a:r>
                        <a:rPr lang="en-US" sz="1700" dirty="0"/>
                        <a:t>Adults 19-64 with underlying risk factors or no previous vaccination*</a:t>
                      </a:r>
                    </a:p>
                  </a:txBody>
                  <a:tcPr/>
                </a:tc>
                <a:tc>
                  <a:txBody>
                    <a:bodyPr/>
                    <a:lstStyle/>
                    <a:p>
                      <a:r>
                        <a:rPr kumimoji="0" lang="en-US" b="0" i="0" kern="1200" dirty="0">
                          <a:solidFill>
                            <a:schemeClr val="dk1"/>
                          </a:solidFill>
                          <a:effectLst/>
                          <a:latin typeface="+mn-lt"/>
                          <a:ea typeface="+mn-ea"/>
                          <a:cs typeface="+mn-cs"/>
                        </a:rPr>
                        <a:t>May need PPSV23 follow-up vaccine ≥1 year.*</a:t>
                      </a:r>
                      <a:br>
                        <a:rPr kumimoji="0" lang="en-US" b="0" i="0" kern="1200" dirty="0">
                          <a:solidFill>
                            <a:schemeClr val="dk1"/>
                          </a:solidFill>
                          <a:effectLst/>
                          <a:latin typeface="+mn-lt"/>
                          <a:ea typeface="+mn-ea"/>
                          <a:cs typeface="+mn-cs"/>
                        </a:rPr>
                      </a:br>
                      <a:r>
                        <a:rPr kumimoji="0" lang="en-US" b="0" i="0" kern="1200" dirty="0">
                          <a:solidFill>
                            <a:schemeClr val="dk1"/>
                          </a:solidFill>
                          <a:effectLst/>
                          <a:latin typeface="+mn-lt"/>
                          <a:ea typeface="+mn-ea"/>
                          <a:cs typeface="+mn-cs"/>
                        </a:rPr>
                        <a:t>If 65+, discuss with provider.</a:t>
                      </a:r>
                      <a:endParaRPr lang="en-US" dirty="0"/>
                    </a:p>
                  </a:txBody>
                  <a:tcPr/>
                </a:tc>
                <a:extLst>
                  <a:ext uri="{0D108BD9-81ED-4DB2-BD59-A6C34878D82A}">
                    <a16:rowId xmlns:a16="http://schemas.microsoft.com/office/drawing/2014/main" val="952874586"/>
                  </a:ext>
                </a:extLst>
              </a:tr>
            </a:tbl>
          </a:graphicData>
        </a:graphic>
      </p:graphicFrame>
      <p:pic>
        <p:nvPicPr>
          <p:cNvPr id="34818" name="Picture 2" descr="C:\Users\Beverly\AppData\Local\Microsoft\Windows\Temporary Internet Files\Content.IE5\DJWH7WCO\MC900280753[1].wmf"/>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rot="1431747">
            <a:off x="7508266" y="1611016"/>
            <a:ext cx="1066699" cy="1049337"/>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7CAC6B5F-5C49-4081-8A2C-2243F942973F}"/>
              </a:ext>
            </a:extLst>
          </p:cNvPr>
          <p:cNvSpPr txBox="1"/>
          <p:nvPr/>
        </p:nvSpPr>
        <p:spPr>
          <a:xfrm>
            <a:off x="-15815" y="6207917"/>
            <a:ext cx="4360094" cy="738664"/>
          </a:xfrm>
          <a:prstGeom prst="rect">
            <a:avLst/>
          </a:prstGeom>
          <a:noFill/>
        </p:spPr>
        <p:txBody>
          <a:bodyPr wrap="square" rtlCol="0">
            <a:spAutoFit/>
          </a:bodyPr>
          <a:lstStyle/>
          <a:p>
            <a:pPr algn="ctr"/>
            <a:r>
              <a:rPr lang="en-US" sz="1200" dirty="0">
                <a:solidFill>
                  <a:schemeClr val="bg1">
                    <a:lumMod val="50000"/>
                  </a:schemeClr>
                </a:solidFill>
              </a:rPr>
              <a:t>.</a:t>
            </a:r>
            <a:br>
              <a:rPr lang="en-US" sz="1200" dirty="0">
                <a:solidFill>
                  <a:schemeClr val="bg1">
                    <a:lumMod val="50000"/>
                  </a:schemeClr>
                </a:solidFill>
              </a:rPr>
            </a:br>
            <a:br>
              <a:rPr lang="en-US" sz="1200" dirty="0">
                <a:solidFill>
                  <a:schemeClr val="bg1">
                    <a:lumMod val="50000"/>
                  </a:schemeClr>
                </a:solidFill>
              </a:rPr>
            </a:br>
            <a:endParaRPr lang="en-US" dirty="0"/>
          </a:p>
        </p:txBody>
      </p:sp>
      <p:sp>
        <p:nvSpPr>
          <p:cNvPr id="4" name="TextBox 3">
            <a:extLst>
              <a:ext uri="{FF2B5EF4-FFF2-40B4-BE49-F238E27FC236}">
                <a16:creationId xmlns:a16="http://schemas.microsoft.com/office/drawing/2014/main" id="{DBE9718F-B0FF-DCA4-BD2E-C3165776869F}"/>
              </a:ext>
            </a:extLst>
          </p:cNvPr>
          <p:cNvSpPr txBox="1"/>
          <p:nvPr/>
        </p:nvSpPr>
        <p:spPr>
          <a:xfrm>
            <a:off x="292024" y="5984043"/>
            <a:ext cx="4572000" cy="492443"/>
          </a:xfrm>
          <a:prstGeom prst="rect">
            <a:avLst/>
          </a:prstGeom>
          <a:noFill/>
        </p:spPr>
        <p:txBody>
          <a:bodyPr wrap="square">
            <a:spAutoFit/>
          </a:bodyPr>
          <a:lstStyle/>
          <a:p>
            <a:r>
              <a:rPr lang="nl-NL" sz="1300" b="0" i="0" dirty="0">
                <a:solidFill>
                  <a:schemeClr val="tx1">
                    <a:lumMod val="50000"/>
                    <a:lumOff val="50000"/>
                  </a:schemeClr>
                </a:solidFill>
                <a:effectLst/>
                <a:latin typeface="Calibri" panose="020F0502020204030204" pitchFamily="34" charset="0"/>
                <a:ea typeface="Calibri" panose="020F0502020204030204" pitchFamily="34" charset="0"/>
                <a:cs typeface="Calibri" panose="020F0502020204030204" pitchFamily="34" charset="0"/>
              </a:rPr>
              <a:t>2026 ADA Standards, Vol.49, s67 – s68</a:t>
            </a:r>
            <a:br>
              <a:rPr lang="nl-NL" sz="1300" dirty="0">
                <a:solidFill>
                  <a:schemeClr val="tx1">
                    <a:lumMod val="50000"/>
                    <a:lumOff val="50000"/>
                  </a:schemeClr>
                </a:solidFill>
                <a:latin typeface="Calibri" panose="020F0502020204030204" pitchFamily="34" charset="0"/>
                <a:ea typeface="Calibri" panose="020F0502020204030204" pitchFamily="34" charset="0"/>
                <a:cs typeface="Calibri" panose="020F0502020204030204" pitchFamily="34" charset="0"/>
              </a:rPr>
            </a:br>
            <a:r>
              <a:rPr lang="nl-NL" sz="1300" b="0" i="0" dirty="0">
                <a:solidFill>
                  <a:schemeClr val="tx1">
                    <a:lumMod val="50000"/>
                    <a:lumOff val="50000"/>
                  </a:schemeClr>
                </a:solidFill>
                <a:effectLst/>
                <a:latin typeface="Calibri" panose="020F0502020204030204" pitchFamily="34" charset="0"/>
                <a:ea typeface="Calibri" panose="020F0502020204030204" pitchFamily="34" charset="0"/>
                <a:cs typeface="Calibri" panose="020F0502020204030204" pitchFamily="34" charset="0"/>
              </a:rPr>
              <a:t> </a:t>
            </a:r>
            <a:r>
              <a:rPr lang="en-US" sz="1300" dirty="0">
                <a:solidFill>
                  <a:schemeClr val="tx1">
                    <a:lumMod val="50000"/>
                    <a:lumOff val="50000"/>
                  </a:schemeClr>
                </a:solidFill>
                <a:latin typeface="Calibri" panose="020F0502020204030204" pitchFamily="34" charset="0"/>
                <a:ea typeface="Calibri" panose="020F0502020204030204" pitchFamily="34" charset="0"/>
                <a:cs typeface="Calibri" panose="020F0502020204030204" pitchFamily="34" charset="0"/>
              </a:rPr>
              <a:t>*See Table 4.3 for detailed info/considerations</a:t>
            </a:r>
          </a:p>
        </p:txBody>
      </p:sp>
      <p:sp>
        <p:nvSpPr>
          <p:cNvPr id="8" name="TextBox 7">
            <a:extLst>
              <a:ext uri="{FF2B5EF4-FFF2-40B4-BE49-F238E27FC236}">
                <a16:creationId xmlns:a16="http://schemas.microsoft.com/office/drawing/2014/main" id="{3EDA7A8D-DC19-E106-2CBB-78565CBDAD71}"/>
              </a:ext>
            </a:extLst>
          </p:cNvPr>
          <p:cNvSpPr txBox="1"/>
          <p:nvPr/>
        </p:nvSpPr>
        <p:spPr>
          <a:xfrm>
            <a:off x="1828800" y="6558044"/>
            <a:ext cx="5005294" cy="292388"/>
          </a:xfrm>
          <a:prstGeom prst="rect">
            <a:avLst/>
          </a:prstGeom>
          <a:noFill/>
        </p:spPr>
        <p:txBody>
          <a:bodyPr wrap="square">
            <a:spAutoFit/>
          </a:bodyPr>
          <a:lstStyle/>
          <a:p>
            <a:pPr algn="ctr"/>
            <a:r>
              <a:rPr lang="en-US" sz="1300" dirty="0">
                <a:solidFill>
                  <a:schemeClr val="tx1">
                    <a:lumMod val="50000"/>
                    <a:lumOff val="50000"/>
                  </a:schemeClr>
                </a:solidFill>
                <a:latin typeface="Calibri" panose="020F0502020204030204" pitchFamily="34" charset="0"/>
                <a:ea typeface="Calibri" panose="020F0502020204030204" pitchFamily="34" charset="0"/>
                <a:cs typeface="Calibri" panose="020F0502020204030204" pitchFamily="34" charset="0"/>
              </a:rPr>
              <a:t>For education purposes only.  Compliments of www.DiabetesEd.net</a:t>
            </a:r>
          </a:p>
        </p:txBody>
      </p:sp>
      <p:pic>
        <p:nvPicPr>
          <p:cNvPr id="9" name="Picture 8">
            <a:extLst>
              <a:ext uri="{FF2B5EF4-FFF2-40B4-BE49-F238E27FC236}">
                <a16:creationId xmlns:a16="http://schemas.microsoft.com/office/drawing/2014/main" id="{C31BB2D1-D813-512F-B1FF-922BEBE64958}"/>
              </a:ext>
            </a:extLst>
          </p:cNvPr>
          <p:cNvPicPr>
            <a:picLocks noChangeAspect="1"/>
          </p:cNvPicPr>
          <p:nvPr/>
        </p:nvPicPr>
        <p:blipFill>
          <a:blip r:embed="rId6"/>
          <a:stretch>
            <a:fillRect/>
          </a:stretch>
        </p:blipFill>
        <p:spPr>
          <a:xfrm>
            <a:off x="5613560" y="6049897"/>
            <a:ext cx="3185071" cy="434174"/>
          </a:xfrm>
          <a:prstGeom prst="rect">
            <a:avLst/>
          </a:prstGeom>
        </p:spPr>
      </p:pic>
    </p:spTree>
    <p:custDataLst>
      <p:tags r:id="rId1"/>
    </p:custDataLst>
    <p:extLst>
      <p:ext uri="{BB962C8B-B14F-4D97-AF65-F5344CB8AC3E}">
        <p14:creationId xmlns:p14="http://schemas.microsoft.com/office/powerpoint/2010/main" val="12197473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6950BFC3-D8DA-4A85-94F7-54DA5524770B}">
      <p188:commentRel xmlns:p188="http://schemas.microsoft.com/office/powerpoint/2018/8/main" r:id="rId4"/>
    </p:ext>
  </p:extLst>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6232A6-63F1-EB60-044B-488AD44A4067}"/>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37A32009-A0C7-E773-9CC7-9CC68732C44F}"/>
              </a:ext>
            </a:extLst>
          </p:cNvPr>
          <p:cNvSpPr>
            <a:spLocks noGrp="1"/>
          </p:cNvSpPr>
          <p:nvPr>
            <p:ph sz="quarter" idx="1"/>
          </p:nvPr>
        </p:nvSpPr>
        <p:spPr/>
        <p:txBody>
          <a:bodyPr/>
          <a:lstStyle/>
          <a:p>
            <a:endParaRPr lang="en-US"/>
          </a:p>
        </p:txBody>
      </p:sp>
      <p:pic>
        <p:nvPicPr>
          <p:cNvPr id="5" name="Picture 4">
            <a:extLst>
              <a:ext uri="{FF2B5EF4-FFF2-40B4-BE49-F238E27FC236}">
                <a16:creationId xmlns:a16="http://schemas.microsoft.com/office/drawing/2014/main" id="{64E92390-29AB-DA0B-7689-324B4479EB1C}"/>
              </a:ext>
            </a:extLst>
          </p:cNvPr>
          <p:cNvPicPr>
            <a:picLocks noChangeAspect="1"/>
          </p:cNvPicPr>
          <p:nvPr/>
        </p:nvPicPr>
        <p:blipFill>
          <a:blip r:embed="rId3"/>
          <a:stretch>
            <a:fillRect/>
          </a:stretch>
        </p:blipFill>
        <p:spPr>
          <a:xfrm>
            <a:off x="53796" y="152400"/>
            <a:ext cx="8695500" cy="6305973"/>
          </a:xfrm>
          <a:prstGeom prst="rect">
            <a:avLst/>
          </a:prstGeom>
          <a:solidFill>
            <a:srgbClr val="B1D45A"/>
          </a:solidFill>
        </p:spPr>
      </p:pic>
      <p:sp>
        <p:nvSpPr>
          <p:cNvPr id="9" name="Rectangle 1">
            <a:extLst>
              <a:ext uri="{FF2B5EF4-FFF2-40B4-BE49-F238E27FC236}">
                <a16:creationId xmlns:a16="http://schemas.microsoft.com/office/drawing/2014/main" id="{9544AEFC-A0D9-B46B-72AF-26BEA3AFBA8C}"/>
              </a:ext>
            </a:extLst>
          </p:cNvPr>
          <p:cNvSpPr>
            <a:spLocks noChangeArrowheads="1"/>
          </p:cNvSpPr>
          <p:nvPr/>
        </p:nvSpPr>
        <p:spPr bwMode="auto">
          <a:xfrm>
            <a:off x="0" y="0"/>
            <a:ext cx="9144000" cy="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dirty="0">
                <a:ln>
                  <a:noFill/>
                </a:ln>
                <a:solidFill>
                  <a:srgbClr val="212121"/>
                </a:solidFill>
                <a:effectLst/>
                <a:latin typeface="BlinkMacSystemFont"/>
              </a:rPr>
              <a:t>Samson SL, Vellanki P, Blonde L, Hirsch IB, Hoang TD, Isaacs SD, </a:t>
            </a:r>
            <a:r>
              <a:rPr kumimoji="0" lang="en-US" altLang="en-US" sz="1200" b="0" i="0" u="none" strike="noStrike" cap="none" normalizeH="0" baseline="0" dirty="0" err="1">
                <a:ln>
                  <a:noFill/>
                </a:ln>
                <a:solidFill>
                  <a:srgbClr val="212121"/>
                </a:solidFill>
                <a:effectLst/>
                <a:latin typeface="BlinkMacSystemFont"/>
              </a:rPr>
              <a:t>Izuora</a:t>
            </a:r>
            <a:r>
              <a:rPr kumimoji="0" lang="en-US" altLang="en-US" sz="1200" b="0" i="0" u="none" strike="noStrike" cap="none" normalizeH="0" baseline="0" dirty="0">
                <a:ln>
                  <a:noFill/>
                </a:ln>
                <a:solidFill>
                  <a:srgbClr val="212121"/>
                </a:solidFill>
                <a:effectLst/>
                <a:latin typeface="BlinkMacSystemFont"/>
              </a:rPr>
              <a:t> KE, Low Wang CC, Ooi CP, Padilla BI, Schulman-Rosenbaum R, Twining CL, Umpierrez GE, Valencia WM. American Association of Clinical Endocrinology Consensus Statement: Algorithm for Management of Adults With Type 2 Diabetes - 2026 Update. </a:t>
            </a:r>
            <a:r>
              <a:rPr kumimoji="0" lang="en-US" altLang="en-US" sz="1200" b="0" i="0" u="none" strike="noStrike" cap="none" normalizeH="0" baseline="0" dirty="0" err="1">
                <a:ln>
                  <a:noFill/>
                </a:ln>
                <a:solidFill>
                  <a:srgbClr val="212121"/>
                </a:solidFill>
                <a:effectLst/>
                <a:latin typeface="BlinkMacSystemFont"/>
              </a:rPr>
              <a:t>Endocr</a:t>
            </a:r>
            <a:r>
              <a:rPr kumimoji="0" lang="en-US" altLang="en-US" sz="1200" b="0" i="0" u="none" strike="noStrike" cap="none" normalizeH="0" baseline="0" dirty="0">
                <a:ln>
                  <a:noFill/>
                </a:ln>
                <a:solidFill>
                  <a:srgbClr val="212121"/>
                </a:solidFill>
                <a:effectLst/>
                <a:latin typeface="BlinkMacSystemFont"/>
              </a:rPr>
              <a:t> </a:t>
            </a:r>
            <a:r>
              <a:rPr kumimoji="0" lang="en-US" altLang="en-US" sz="1200" b="0" i="0" u="none" strike="noStrike" cap="none" normalizeH="0" baseline="0" dirty="0" err="1">
                <a:ln>
                  <a:noFill/>
                </a:ln>
                <a:solidFill>
                  <a:srgbClr val="212121"/>
                </a:solidFill>
                <a:effectLst/>
                <a:latin typeface="BlinkMacSystemFont"/>
              </a:rPr>
              <a:t>Pract</a:t>
            </a:r>
            <a:r>
              <a:rPr kumimoji="0" lang="en-US" altLang="en-US" sz="1200" b="0" i="0" u="none" strike="noStrike" cap="none" normalizeH="0" baseline="0" dirty="0">
                <a:ln>
                  <a:noFill/>
                </a:ln>
                <a:solidFill>
                  <a:srgbClr val="212121"/>
                </a:solidFill>
                <a:effectLst/>
                <a:latin typeface="BlinkMacSystemFont"/>
              </a:rPr>
              <a:t>. 2026 Mar 17:S1530-891X(26)00022-4. </a:t>
            </a:r>
            <a:r>
              <a:rPr kumimoji="0" lang="en-US" altLang="en-US" sz="1200" b="0" i="0" u="none" strike="noStrike" cap="none" normalizeH="0" baseline="0" dirty="0" err="1">
                <a:ln>
                  <a:noFill/>
                </a:ln>
                <a:solidFill>
                  <a:srgbClr val="212121"/>
                </a:solidFill>
                <a:effectLst/>
                <a:latin typeface="BlinkMacSystemFont"/>
              </a:rPr>
              <a:t>doi</a:t>
            </a:r>
            <a:r>
              <a:rPr kumimoji="0" lang="en-US" altLang="en-US" sz="1200" b="0" i="0" u="none" strike="noStrike" cap="none" normalizeH="0" baseline="0" dirty="0">
                <a:ln>
                  <a:noFill/>
                </a:ln>
                <a:solidFill>
                  <a:srgbClr val="212121"/>
                </a:solidFill>
                <a:effectLst/>
                <a:latin typeface="BlinkMacSystemFont"/>
              </a:rPr>
              <a:t>: 10.1016/j.eprac.2026.01.006. </a:t>
            </a:r>
            <a:r>
              <a:rPr kumimoji="0" lang="en-US" altLang="en-US" sz="1200" b="0" i="0" u="none" strike="noStrike" cap="none" normalizeH="0" baseline="0" dirty="0" err="1">
                <a:ln>
                  <a:noFill/>
                </a:ln>
                <a:solidFill>
                  <a:srgbClr val="212121"/>
                </a:solidFill>
                <a:effectLst/>
                <a:latin typeface="BlinkMacSystemFont"/>
              </a:rPr>
              <a:t>Epub</a:t>
            </a:r>
            <a:r>
              <a:rPr kumimoji="0" lang="en-US" altLang="en-US" sz="1200" b="0" i="0" u="none" strike="noStrike" cap="none" normalizeH="0" baseline="0" dirty="0">
                <a:ln>
                  <a:noFill/>
                </a:ln>
                <a:solidFill>
                  <a:srgbClr val="212121"/>
                </a:solidFill>
                <a:effectLst/>
                <a:latin typeface="BlinkMacSystemFont"/>
              </a:rPr>
              <a:t> ahead of print. PMID: 41842862.</a:t>
            </a:r>
            <a:endParaRPr kumimoji="0" lang="en-US" altLang="en-US" sz="6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800" b="0" i="0" u="none" strike="noStrike" cap="none" normalizeH="0" baseline="0" dirty="0">
                <a:ln>
                  <a:noFill/>
                </a:ln>
                <a:solidFill>
                  <a:schemeClr val="tx1"/>
                </a:solidFill>
                <a:effectLst/>
                <a:latin typeface="Arial" panose="020B0604020202020204" pitchFamily="34" charset="0"/>
              </a:rPr>
            </a:b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42646666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EFCAA4-64D4-402F-8C68-1286B7660766}"/>
              </a:ext>
            </a:extLst>
          </p:cNvPr>
          <p:cNvSpPr>
            <a:spLocks noGrp="1"/>
          </p:cNvSpPr>
          <p:nvPr>
            <p:ph type="title"/>
          </p:nvPr>
        </p:nvSpPr>
        <p:spPr>
          <a:xfrm>
            <a:off x="419100" y="152400"/>
            <a:ext cx="8305800" cy="1066800"/>
          </a:xfrm>
        </p:spPr>
        <p:txBody>
          <a:bodyPr anchor="b">
            <a:noAutofit/>
          </a:bodyPr>
          <a:lstStyle/>
          <a:p>
            <a:r>
              <a:rPr lang="en-US" sz="3200" dirty="0">
                <a:ea typeface="Calibri" panose="020F0502020204030204" pitchFamily="34" charset="0"/>
                <a:cs typeface="Calibri" panose="020F0502020204030204" pitchFamily="34" charset="0"/>
              </a:rPr>
              <a:t>Diana Isaacs, PharmD, BCPS, BCACP, </a:t>
            </a:r>
            <a:br>
              <a:rPr lang="en-US" sz="3200" dirty="0">
                <a:ea typeface="Calibri" panose="020F0502020204030204" pitchFamily="34" charset="0"/>
                <a:cs typeface="Calibri" panose="020F0502020204030204" pitchFamily="34" charset="0"/>
              </a:rPr>
            </a:br>
            <a:r>
              <a:rPr lang="en-US" sz="3200" dirty="0">
                <a:ea typeface="Calibri" panose="020F0502020204030204" pitchFamily="34" charset="0"/>
                <a:cs typeface="Calibri" panose="020F0502020204030204" pitchFamily="34" charset="0"/>
              </a:rPr>
              <a:t>BC-ADM, CDCES, FADCES, FCCP</a:t>
            </a:r>
            <a:endParaRPr lang="en-US" sz="2800" dirty="0">
              <a:ea typeface="Calibri" panose="020F0502020204030204" pitchFamily="34" charset="0"/>
              <a:cs typeface="Calibri" panose="020F0502020204030204" pitchFamily="34" charset="0"/>
            </a:endParaRPr>
          </a:p>
        </p:txBody>
      </p:sp>
      <p:sp>
        <p:nvSpPr>
          <p:cNvPr id="3" name="Content Placeholder 2">
            <a:extLst>
              <a:ext uri="{FF2B5EF4-FFF2-40B4-BE49-F238E27FC236}">
                <a16:creationId xmlns:a16="http://schemas.microsoft.com/office/drawing/2014/main" id="{EF529BF1-C443-46DA-B32D-B24BE233CBE0}"/>
              </a:ext>
            </a:extLst>
          </p:cNvPr>
          <p:cNvSpPr>
            <a:spLocks noGrp="1"/>
          </p:cNvSpPr>
          <p:nvPr>
            <p:ph sz="quarter" idx="1"/>
          </p:nvPr>
        </p:nvSpPr>
        <p:spPr>
          <a:xfrm>
            <a:off x="4822352" y="1327047"/>
            <a:ext cx="4169248" cy="3854554"/>
          </a:xfrm>
        </p:spPr>
        <p:txBody>
          <a:bodyPr>
            <a:normAutofit fontScale="70000" lnSpcReduction="20000"/>
          </a:bodyPr>
          <a:lstStyle/>
          <a:p>
            <a:pPr>
              <a:lnSpc>
                <a:spcPct val="120000"/>
              </a:lnSpc>
            </a:pPr>
            <a:r>
              <a:rPr lang="en-US" sz="3200" dirty="0"/>
              <a:t>Provides diabetes care to diverse population including T1D, T2D, transplant, pregnancy and other high-risk individuals</a:t>
            </a:r>
          </a:p>
          <a:p>
            <a:pPr>
              <a:lnSpc>
                <a:spcPct val="120000"/>
              </a:lnSpc>
            </a:pPr>
            <a:r>
              <a:rPr lang="en-US" sz="3200" dirty="0"/>
              <a:t>Engaged in clinical research and diabetes advocacy</a:t>
            </a:r>
          </a:p>
          <a:p>
            <a:pPr>
              <a:lnSpc>
                <a:spcPct val="120000"/>
              </a:lnSpc>
            </a:pPr>
            <a:r>
              <a:rPr lang="en-US" sz="3200" dirty="0"/>
              <a:t>Usually sees about 10 clients a day – Constantly mentoring</a:t>
            </a:r>
          </a:p>
          <a:p>
            <a:pPr>
              <a:lnSpc>
                <a:spcPct val="120000"/>
              </a:lnSpc>
            </a:pPr>
            <a:r>
              <a:rPr lang="en-US" sz="3200" dirty="0"/>
              <a:t>Author, Researcher, Podcaster, Thought Leader</a:t>
            </a:r>
          </a:p>
        </p:txBody>
      </p:sp>
      <p:pic>
        <p:nvPicPr>
          <p:cNvPr id="12" name="Content Placeholder 11">
            <a:extLst>
              <a:ext uri="{FF2B5EF4-FFF2-40B4-BE49-F238E27FC236}">
                <a16:creationId xmlns:a16="http://schemas.microsoft.com/office/drawing/2014/main" id="{D91EABD7-3326-4824-AA1B-3700E9C416CC}"/>
              </a:ext>
            </a:extLst>
          </p:cNvPr>
          <p:cNvPicPr>
            <a:picLocks noGrp="1" noChangeAspect="1"/>
          </p:cNvPicPr>
          <p:nvPr>
            <p:ph sz="quarter" idx="2"/>
          </p:nvPr>
        </p:nvPicPr>
        <p:blipFill rotWithShape="1">
          <a:blip r:embed="rId3"/>
          <a:srcRect r="1" b="15302"/>
          <a:stretch/>
        </p:blipFill>
        <p:spPr>
          <a:xfrm>
            <a:off x="544286" y="1327046"/>
            <a:ext cx="4027714" cy="3690553"/>
          </a:xfrm>
          <a:prstGeom prst="rect">
            <a:avLst/>
          </a:prstGeom>
          <a:noFill/>
        </p:spPr>
      </p:pic>
      <p:sp>
        <p:nvSpPr>
          <p:cNvPr id="13" name="Rectangle 12">
            <a:extLst>
              <a:ext uri="{FF2B5EF4-FFF2-40B4-BE49-F238E27FC236}">
                <a16:creationId xmlns:a16="http://schemas.microsoft.com/office/drawing/2014/main" id="{5A3FC968-1824-4746-8D0B-B710985DFF31}"/>
              </a:ext>
            </a:extLst>
          </p:cNvPr>
          <p:cNvSpPr/>
          <p:nvPr/>
        </p:nvSpPr>
        <p:spPr>
          <a:xfrm>
            <a:off x="0" y="5179158"/>
            <a:ext cx="8839200" cy="1762021"/>
          </a:xfrm>
          <a:prstGeom prst="rect">
            <a:avLst/>
          </a:prstGeom>
        </p:spPr>
        <p:txBody>
          <a:bodyPr wrap="square">
            <a:spAutoFit/>
          </a:bodyPr>
          <a:lstStyle/>
          <a:p>
            <a:pPr marL="342900"/>
            <a:r>
              <a:rPr lang="en-US" sz="2000" dirty="0">
                <a:solidFill>
                  <a:srgbClr val="000000"/>
                </a:solidFill>
                <a:latin typeface="Calibri" panose="020F0502020204030204" pitchFamily="34" charset="0"/>
                <a:ea typeface="Calibri" panose="020F0502020204030204" pitchFamily="34" charset="0"/>
                <a:cs typeface="Calibri" panose="020F0502020204030204" pitchFamily="34" charset="0"/>
              </a:rPr>
              <a:t>Endocrine Clinical Pharmacy Specialist </a:t>
            </a:r>
            <a:endParaRPr lang="en-US" sz="1200" dirty="0">
              <a:latin typeface="Calibri" panose="020F0502020204030204" pitchFamily="34" charset="0"/>
              <a:ea typeface="Calibri" panose="020F0502020204030204" pitchFamily="34" charset="0"/>
              <a:cs typeface="Calibri" panose="020F0502020204030204" pitchFamily="34" charset="0"/>
            </a:endParaRPr>
          </a:p>
          <a:p>
            <a:pPr marL="342900"/>
            <a:r>
              <a:rPr lang="en-US" sz="2000" dirty="0">
                <a:solidFill>
                  <a:srgbClr val="000000"/>
                </a:solidFill>
                <a:latin typeface="Calibri" panose="020F0502020204030204" pitchFamily="34" charset="0"/>
                <a:ea typeface="Calibri" panose="020F0502020204030204" pitchFamily="34" charset="0"/>
                <a:cs typeface="Calibri" panose="020F0502020204030204" pitchFamily="34" charset="0"/>
              </a:rPr>
              <a:t>Director, Education &amp; Training in Diabetes Technology </a:t>
            </a:r>
            <a:endParaRPr lang="en-US" sz="1200" dirty="0">
              <a:latin typeface="Calibri" panose="020F0502020204030204" pitchFamily="34" charset="0"/>
              <a:ea typeface="Calibri" panose="020F0502020204030204" pitchFamily="34" charset="0"/>
              <a:cs typeface="Calibri" panose="020F0502020204030204" pitchFamily="34" charset="0"/>
            </a:endParaRPr>
          </a:p>
          <a:p>
            <a:pPr marL="342900"/>
            <a:r>
              <a:rPr lang="en-US" sz="2000" dirty="0">
                <a:solidFill>
                  <a:srgbClr val="000000"/>
                </a:solidFill>
                <a:latin typeface="Calibri" panose="020F0502020204030204" pitchFamily="34" charset="0"/>
                <a:ea typeface="Calibri" panose="020F0502020204030204" pitchFamily="34" charset="0"/>
                <a:cs typeface="Calibri" panose="020F0502020204030204" pitchFamily="34" charset="0"/>
              </a:rPr>
              <a:t>Co-Director Center for Endocrine Disorders in Pregnancy</a:t>
            </a:r>
            <a:endParaRPr lang="en-US" sz="1200" dirty="0">
              <a:latin typeface="Calibri" panose="020F0502020204030204" pitchFamily="34" charset="0"/>
              <a:ea typeface="Calibri" panose="020F0502020204030204" pitchFamily="34" charset="0"/>
              <a:cs typeface="Calibri" panose="020F0502020204030204" pitchFamily="34" charset="0"/>
            </a:endParaRPr>
          </a:p>
          <a:p>
            <a:pPr marL="342900"/>
            <a:r>
              <a:rPr lang="en-US" sz="2000" dirty="0">
                <a:latin typeface="Calibri" panose="020F0502020204030204" pitchFamily="34" charset="0"/>
                <a:ea typeface="Calibri" panose="020F0502020204030204" pitchFamily="34" charset="0"/>
                <a:cs typeface="Calibri" panose="020F0502020204030204" pitchFamily="34" charset="0"/>
              </a:rPr>
              <a:t>Cleveland Clinic Endocrinology and Metabolism Institute</a:t>
            </a:r>
          </a:p>
          <a:p>
            <a:pPr marL="342900"/>
            <a:r>
              <a:rPr lang="en-US" dirty="0">
                <a:solidFill>
                  <a:srgbClr val="000000"/>
                </a:solidFill>
                <a:latin typeface="Calibri" panose="020F0502020204030204" pitchFamily="34" charset="0"/>
                <a:ea typeface="Calibri" panose="020F0502020204030204" pitchFamily="34" charset="0"/>
                <a:cs typeface="Calibri" panose="020F0502020204030204" pitchFamily="34" charset="0"/>
              </a:rPr>
              <a:t>ADCES Educator of the Year in 2020 | ADA Diabetes Educator of Year 2026</a:t>
            </a:r>
          </a:p>
          <a:p>
            <a:pPr marL="342900"/>
            <a:endParaRPr lang="en-US" sz="1050" dirty="0">
              <a:latin typeface="Calibri" panose="020F0502020204030204" pitchFamily="34" charset="0"/>
              <a:ea typeface="Calibri" panose="020F0502020204030204" pitchFamily="34" charset="0"/>
            </a:endParaRPr>
          </a:p>
        </p:txBody>
      </p:sp>
      <p:cxnSp>
        <p:nvCxnSpPr>
          <p:cNvPr id="5" name="Straight Connector 4">
            <a:extLst>
              <a:ext uri="{FF2B5EF4-FFF2-40B4-BE49-F238E27FC236}">
                <a16:creationId xmlns:a16="http://schemas.microsoft.com/office/drawing/2014/main" id="{C5F3C5BC-5824-4FF4-86C5-4E2560205453}"/>
              </a:ext>
            </a:extLst>
          </p:cNvPr>
          <p:cNvCxnSpPr/>
          <p:nvPr/>
        </p:nvCxnSpPr>
        <p:spPr>
          <a:xfrm>
            <a:off x="419100" y="5165830"/>
            <a:ext cx="8572500" cy="0"/>
          </a:xfrm>
          <a:prstGeom prst="line">
            <a:avLst/>
          </a:prstGeom>
          <a:ln w="38100"/>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B7B0B6AA-82E5-E8D6-0900-70384F42435F}"/>
              </a:ext>
            </a:extLst>
          </p:cNvPr>
          <p:cNvPicPr>
            <a:picLocks noChangeAspect="1"/>
          </p:cNvPicPr>
          <p:nvPr/>
        </p:nvPicPr>
        <p:blipFill>
          <a:blip r:embed="rId4"/>
          <a:stretch>
            <a:fillRect/>
          </a:stretch>
        </p:blipFill>
        <p:spPr>
          <a:xfrm>
            <a:off x="584584" y="1327046"/>
            <a:ext cx="3835016" cy="3915470"/>
          </a:xfrm>
          <a:prstGeom prst="rect">
            <a:avLst/>
          </a:prstGeom>
        </p:spPr>
      </p:pic>
    </p:spTree>
    <p:extLst>
      <p:ext uri="{BB962C8B-B14F-4D97-AF65-F5344CB8AC3E}">
        <p14:creationId xmlns:p14="http://schemas.microsoft.com/office/powerpoint/2010/main" val="41539947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fltVal val="0"/>
                                          </p:val>
                                        </p:tav>
                                        <p:tav tm="100000">
                                          <p:val>
                                            <p:strVal val="#ppt_w"/>
                                          </p:val>
                                        </p:tav>
                                      </p:tavLst>
                                    </p:anim>
                                    <p:anim calcmode="lin" valueType="num">
                                      <p:cBhvr>
                                        <p:cTn id="8" dur="1000" fill="hold"/>
                                        <p:tgtEl>
                                          <p:spTgt spid="6"/>
                                        </p:tgtEl>
                                        <p:attrNameLst>
                                          <p:attrName>ppt_h</p:attrName>
                                        </p:attrNameLst>
                                      </p:cBhvr>
                                      <p:tavLst>
                                        <p:tav tm="0">
                                          <p:val>
                                            <p:fltVal val="0"/>
                                          </p:val>
                                        </p:tav>
                                        <p:tav tm="100000">
                                          <p:val>
                                            <p:strVal val="#ppt_h"/>
                                          </p:val>
                                        </p:tav>
                                      </p:tavLst>
                                    </p:anim>
                                    <p:anim calcmode="lin" valueType="num">
                                      <p:cBhvr>
                                        <p:cTn id="9" dur="1000" fill="hold"/>
                                        <p:tgtEl>
                                          <p:spTgt spid="6"/>
                                        </p:tgtEl>
                                        <p:attrNameLst>
                                          <p:attrName>style.rotation</p:attrName>
                                        </p:attrNameLst>
                                      </p:cBhvr>
                                      <p:tavLst>
                                        <p:tav tm="0">
                                          <p:val>
                                            <p:fltVal val="90"/>
                                          </p:val>
                                        </p:tav>
                                        <p:tav tm="100000">
                                          <p:val>
                                            <p:fltVal val="0"/>
                                          </p:val>
                                        </p:tav>
                                      </p:tavLst>
                                    </p:anim>
                                    <p:animEffect transition="in" filter="fade">
                                      <p:cBhvr>
                                        <p:cTn id="10"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6833F-22AC-E00D-280F-0DD6B38054C3}"/>
              </a:ext>
            </a:extLst>
          </p:cNvPr>
          <p:cNvSpPr>
            <a:spLocks noGrp="1"/>
          </p:cNvSpPr>
          <p:nvPr>
            <p:ph type="title"/>
          </p:nvPr>
        </p:nvSpPr>
        <p:spPr>
          <a:solidFill>
            <a:srgbClr val="B1D45A"/>
          </a:solidFill>
        </p:spPr>
        <p:txBody>
          <a:bodyPr/>
          <a:lstStyle/>
          <a:p>
            <a:r>
              <a:rPr lang="en-US" dirty="0"/>
              <a:t>Herbal Supplements</a:t>
            </a:r>
          </a:p>
        </p:txBody>
      </p:sp>
      <p:sp>
        <p:nvSpPr>
          <p:cNvPr id="4" name="Content Placeholder 3">
            <a:extLst>
              <a:ext uri="{FF2B5EF4-FFF2-40B4-BE49-F238E27FC236}">
                <a16:creationId xmlns:a16="http://schemas.microsoft.com/office/drawing/2014/main" id="{98BB7DAC-947D-C8D2-288D-B001E83726B3}"/>
              </a:ext>
            </a:extLst>
          </p:cNvPr>
          <p:cNvSpPr>
            <a:spLocks noGrp="1"/>
          </p:cNvSpPr>
          <p:nvPr>
            <p:ph sz="quarter" idx="1"/>
          </p:nvPr>
        </p:nvSpPr>
        <p:spPr/>
        <p:txBody>
          <a:bodyPr>
            <a:normAutofit/>
          </a:bodyPr>
          <a:lstStyle/>
          <a:p>
            <a:r>
              <a:rPr lang="en-US" dirty="0"/>
              <a:t>Berberine</a:t>
            </a:r>
          </a:p>
          <a:p>
            <a:r>
              <a:rPr lang="en-US" dirty="0"/>
              <a:t>Zinc</a:t>
            </a:r>
          </a:p>
          <a:p>
            <a:r>
              <a:rPr lang="en-US" dirty="0"/>
              <a:t>Vitamin D</a:t>
            </a:r>
          </a:p>
          <a:p>
            <a:r>
              <a:rPr lang="en-US" dirty="0"/>
              <a:t>Cinnamon </a:t>
            </a:r>
          </a:p>
          <a:p>
            <a:r>
              <a:rPr lang="en-US" dirty="0"/>
              <a:t>Ginseng</a:t>
            </a:r>
          </a:p>
        </p:txBody>
      </p:sp>
      <p:sp>
        <p:nvSpPr>
          <p:cNvPr id="5" name="Content Placeholder 4">
            <a:extLst>
              <a:ext uri="{FF2B5EF4-FFF2-40B4-BE49-F238E27FC236}">
                <a16:creationId xmlns:a16="http://schemas.microsoft.com/office/drawing/2014/main" id="{39A44A64-423A-E22A-FEEE-660AE0CAC1FB}"/>
              </a:ext>
            </a:extLst>
          </p:cNvPr>
          <p:cNvSpPr>
            <a:spLocks noGrp="1"/>
          </p:cNvSpPr>
          <p:nvPr>
            <p:ph sz="quarter" idx="2"/>
          </p:nvPr>
        </p:nvSpPr>
        <p:spPr/>
        <p:txBody>
          <a:bodyPr>
            <a:normAutofit/>
          </a:bodyPr>
          <a:lstStyle/>
          <a:p>
            <a:r>
              <a:rPr lang="en-US" dirty="0"/>
              <a:t>Aloe Vera</a:t>
            </a:r>
          </a:p>
          <a:p>
            <a:r>
              <a:rPr lang="en-US" dirty="0"/>
              <a:t>Chromium</a:t>
            </a:r>
          </a:p>
          <a:p>
            <a:r>
              <a:rPr lang="en-US" dirty="0"/>
              <a:t>Alpha lipoic acid</a:t>
            </a:r>
          </a:p>
          <a:p>
            <a:r>
              <a:rPr lang="en-US" dirty="0"/>
              <a:t>Magnesium</a:t>
            </a:r>
          </a:p>
          <a:p>
            <a:r>
              <a:rPr lang="en-US" dirty="0" err="1"/>
              <a:t>Gymnema</a:t>
            </a:r>
            <a:endParaRPr lang="en-US" dirty="0"/>
          </a:p>
        </p:txBody>
      </p:sp>
      <p:pic>
        <p:nvPicPr>
          <p:cNvPr id="7" name="Picture 6">
            <a:extLst>
              <a:ext uri="{FF2B5EF4-FFF2-40B4-BE49-F238E27FC236}">
                <a16:creationId xmlns:a16="http://schemas.microsoft.com/office/drawing/2014/main" id="{D3C1532F-141D-544C-DD41-9183AFA18871}"/>
              </a:ext>
            </a:extLst>
          </p:cNvPr>
          <p:cNvPicPr>
            <a:picLocks noChangeAspect="1"/>
          </p:cNvPicPr>
          <p:nvPr/>
        </p:nvPicPr>
        <p:blipFill>
          <a:blip r:embed="rId3"/>
          <a:srcRect t="33046"/>
          <a:stretch/>
        </p:blipFill>
        <p:spPr>
          <a:xfrm>
            <a:off x="453887" y="4048059"/>
            <a:ext cx="8074152" cy="2105853"/>
          </a:xfrm>
          <a:prstGeom prst="rect">
            <a:avLst/>
          </a:prstGeom>
        </p:spPr>
      </p:pic>
    </p:spTree>
    <p:extLst>
      <p:ext uri="{BB962C8B-B14F-4D97-AF65-F5344CB8AC3E}">
        <p14:creationId xmlns:p14="http://schemas.microsoft.com/office/powerpoint/2010/main" val="9764848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698E78-04EA-698D-90C8-D6BD38DF626B}"/>
              </a:ext>
            </a:extLst>
          </p:cNvPr>
          <p:cNvSpPr>
            <a:spLocks noGrp="1"/>
          </p:cNvSpPr>
          <p:nvPr>
            <p:ph type="title"/>
          </p:nvPr>
        </p:nvSpPr>
        <p:spPr>
          <a:solidFill>
            <a:srgbClr val="B1D45A"/>
          </a:solidFill>
        </p:spPr>
        <p:txBody>
          <a:bodyPr>
            <a:noAutofit/>
          </a:bodyPr>
          <a:lstStyle/>
          <a:p>
            <a:r>
              <a:rPr lang="en-US" sz="4000" dirty="0"/>
              <a:t>Deciding to Take Herbal Supplements</a:t>
            </a:r>
          </a:p>
        </p:txBody>
      </p:sp>
      <p:sp>
        <p:nvSpPr>
          <p:cNvPr id="3" name="Content Placeholder 2">
            <a:extLst>
              <a:ext uri="{FF2B5EF4-FFF2-40B4-BE49-F238E27FC236}">
                <a16:creationId xmlns:a16="http://schemas.microsoft.com/office/drawing/2014/main" id="{542EB326-1AFF-2AF0-6DC7-F5A906637859}"/>
              </a:ext>
            </a:extLst>
          </p:cNvPr>
          <p:cNvSpPr>
            <a:spLocks noGrp="1"/>
          </p:cNvSpPr>
          <p:nvPr>
            <p:ph sz="quarter" idx="1"/>
          </p:nvPr>
        </p:nvSpPr>
        <p:spPr>
          <a:xfrm>
            <a:off x="457200" y="1219200"/>
            <a:ext cx="8229600" cy="4937760"/>
          </a:xfrm>
        </p:spPr>
        <p:txBody>
          <a:bodyPr/>
          <a:lstStyle/>
          <a:p>
            <a:r>
              <a:rPr lang="en-US" dirty="0"/>
              <a:t>Lack of regulation with herbal supplements</a:t>
            </a:r>
          </a:p>
          <a:p>
            <a:r>
              <a:rPr lang="en-US" dirty="0"/>
              <a:t>Provide reliable education on costs/benefits/risks</a:t>
            </a:r>
          </a:p>
          <a:p>
            <a:r>
              <a:rPr lang="en-US" dirty="0"/>
              <a:t>Empower patients to make informed decisions</a:t>
            </a:r>
          </a:p>
        </p:txBody>
      </p:sp>
      <p:pic>
        <p:nvPicPr>
          <p:cNvPr id="6" name="Picture 5">
            <a:extLst>
              <a:ext uri="{FF2B5EF4-FFF2-40B4-BE49-F238E27FC236}">
                <a16:creationId xmlns:a16="http://schemas.microsoft.com/office/drawing/2014/main" id="{39336980-8EA9-AB62-0E90-BC4AD42A320A}"/>
              </a:ext>
            </a:extLst>
          </p:cNvPr>
          <p:cNvPicPr>
            <a:picLocks noChangeAspect="1"/>
          </p:cNvPicPr>
          <p:nvPr/>
        </p:nvPicPr>
        <p:blipFill>
          <a:blip r:embed="rId3"/>
          <a:srcRect t="9526"/>
          <a:stretch/>
        </p:blipFill>
        <p:spPr>
          <a:xfrm>
            <a:off x="19878" y="2743200"/>
            <a:ext cx="9144000" cy="3962400"/>
          </a:xfrm>
          <a:prstGeom prst="rect">
            <a:avLst/>
          </a:prstGeom>
        </p:spPr>
      </p:pic>
    </p:spTree>
    <p:extLst>
      <p:ext uri="{BB962C8B-B14F-4D97-AF65-F5344CB8AC3E}">
        <p14:creationId xmlns:p14="http://schemas.microsoft.com/office/powerpoint/2010/main" val="30707543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F7AA0C-A044-21FD-4AAF-A90BF06FAE1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E85B95A-5FF8-78E2-1129-7990A57EFFC8}"/>
              </a:ext>
            </a:extLst>
          </p:cNvPr>
          <p:cNvSpPr>
            <a:spLocks noGrp="1"/>
          </p:cNvSpPr>
          <p:nvPr>
            <p:ph type="title"/>
          </p:nvPr>
        </p:nvSpPr>
        <p:spPr>
          <a:solidFill>
            <a:schemeClr val="bg2">
              <a:lumMod val="75000"/>
            </a:schemeClr>
          </a:solidFill>
        </p:spPr>
        <p:txBody>
          <a:bodyPr/>
          <a:lstStyle/>
          <a:p>
            <a:r>
              <a:rPr lang="en-US" dirty="0"/>
              <a:t>Standard 5 Lifestyle &amp; DSMES</a:t>
            </a:r>
          </a:p>
        </p:txBody>
      </p:sp>
      <p:pic>
        <p:nvPicPr>
          <p:cNvPr id="5" name="Picture 4" descr="Diabetes Care Cover Image for Volume 49, Issue Supplement_1">
            <a:extLst>
              <a:ext uri="{FF2B5EF4-FFF2-40B4-BE49-F238E27FC236}">
                <a16:creationId xmlns:a16="http://schemas.microsoft.com/office/drawing/2014/main" id="{B3503F2D-0AC1-B251-1FAD-8085856C57B0}"/>
              </a:ext>
            </a:extLst>
          </p:cNvPr>
          <p:cNvPicPr>
            <a:picLocks noChangeAspect="1"/>
          </p:cNvPicPr>
          <p:nvPr/>
        </p:nvPicPr>
        <p:blipFill>
          <a:blip r:embed="rId2"/>
          <a:stretch>
            <a:fillRect/>
          </a:stretch>
        </p:blipFill>
        <p:spPr>
          <a:xfrm>
            <a:off x="685800" y="1524000"/>
            <a:ext cx="3419068" cy="4497387"/>
          </a:xfrm>
          <a:prstGeom prst="rect">
            <a:avLst/>
          </a:prstGeom>
        </p:spPr>
      </p:pic>
      <p:sp>
        <p:nvSpPr>
          <p:cNvPr id="4" name="Content Placeholder 3">
            <a:extLst>
              <a:ext uri="{FF2B5EF4-FFF2-40B4-BE49-F238E27FC236}">
                <a16:creationId xmlns:a16="http://schemas.microsoft.com/office/drawing/2014/main" id="{E085ACEE-E2A7-ECCE-E132-F11ECFDC8E2C}"/>
              </a:ext>
            </a:extLst>
          </p:cNvPr>
          <p:cNvSpPr>
            <a:spLocks noGrp="1"/>
          </p:cNvSpPr>
          <p:nvPr>
            <p:ph sz="half" idx="2"/>
          </p:nvPr>
        </p:nvSpPr>
        <p:spPr/>
        <p:txBody>
          <a:bodyPr/>
          <a:lstStyle/>
          <a:p>
            <a:endParaRPr lang="en-US" dirty="0"/>
          </a:p>
        </p:txBody>
      </p:sp>
    </p:spTree>
    <p:extLst>
      <p:ext uri="{BB962C8B-B14F-4D97-AF65-F5344CB8AC3E}">
        <p14:creationId xmlns:p14="http://schemas.microsoft.com/office/powerpoint/2010/main" val="2768370771"/>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702B21-BD62-F1DE-ADFF-277AA486CF8A}"/>
              </a:ext>
            </a:extLst>
          </p:cNvPr>
          <p:cNvSpPr>
            <a:spLocks noGrp="1"/>
          </p:cNvSpPr>
          <p:nvPr>
            <p:ph type="title"/>
          </p:nvPr>
        </p:nvSpPr>
        <p:spPr>
          <a:xfrm>
            <a:off x="457200" y="152400"/>
            <a:ext cx="8229600" cy="1219200"/>
          </a:xfrm>
        </p:spPr>
        <p:txBody>
          <a:bodyPr>
            <a:noAutofit/>
          </a:bodyPr>
          <a:lstStyle/>
          <a:p>
            <a:r>
              <a:rPr lang="en-US" sz="3200" dirty="0"/>
              <a:t>5. Facilitating Positive Health Behaviors and Well Being to Improve Health Outcome  </a:t>
            </a:r>
          </a:p>
        </p:txBody>
      </p:sp>
      <p:sp>
        <p:nvSpPr>
          <p:cNvPr id="3" name="Content Placeholder 2">
            <a:extLst>
              <a:ext uri="{FF2B5EF4-FFF2-40B4-BE49-F238E27FC236}">
                <a16:creationId xmlns:a16="http://schemas.microsoft.com/office/drawing/2014/main" id="{DB53EA8F-5539-2FCD-3568-9019C4CBF4B5}"/>
              </a:ext>
            </a:extLst>
          </p:cNvPr>
          <p:cNvSpPr>
            <a:spLocks noGrp="1"/>
          </p:cNvSpPr>
          <p:nvPr>
            <p:ph sz="quarter" idx="1"/>
          </p:nvPr>
        </p:nvSpPr>
        <p:spPr>
          <a:xfrm>
            <a:off x="457200" y="1447800"/>
            <a:ext cx="4495800" cy="5105400"/>
          </a:xfrm>
        </p:spPr>
        <p:txBody>
          <a:bodyPr/>
          <a:lstStyle/>
          <a:p>
            <a:r>
              <a:rPr lang="en-US" sz="2800" b="0" i="0" dirty="0">
                <a:solidFill>
                  <a:srgbClr val="383636"/>
                </a:solidFill>
                <a:effectLst/>
                <a:ea typeface="Calibri" panose="020F0502020204030204" pitchFamily="34" charset="0"/>
                <a:cs typeface="Calibri" panose="020F0502020204030204" pitchFamily="34" charset="0"/>
              </a:rPr>
              <a:t>Building positive health behaviors and maintaining psychological well-being are foundational for achieving diabetes management goals and maximizing quality of life </a:t>
            </a:r>
          </a:p>
          <a:p>
            <a:r>
              <a:rPr lang="en-US" sz="2800" dirty="0">
                <a:solidFill>
                  <a:srgbClr val="383636"/>
                </a:solidFill>
                <a:ea typeface="Calibri" panose="020F0502020204030204" pitchFamily="34" charset="0"/>
                <a:cs typeface="Calibri" panose="020F0502020204030204" pitchFamily="34" charset="0"/>
              </a:rPr>
              <a:t>E</a:t>
            </a:r>
            <a:r>
              <a:rPr lang="en-US" sz="2800" b="0" i="0" dirty="0">
                <a:solidFill>
                  <a:srgbClr val="383636"/>
                </a:solidFill>
                <a:effectLst/>
                <a:ea typeface="Calibri" panose="020F0502020204030204" pitchFamily="34" charset="0"/>
                <a:cs typeface="Calibri" panose="020F0502020204030204" pitchFamily="34" charset="0"/>
              </a:rPr>
              <a:t>ngage in person-centered collaborative care and shared decision making</a:t>
            </a:r>
            <a:endParaRPr lang="en-US" sz="2800" dirty="0">
              <a:ea typeface="Calibri" panose="020F0502020204030204" pitchFamily="34" charset="0"/>
              <a:cs typeface="Calibri" panose="020F0502020204030204" pitchFamily="34" charset="0"/>
            </a:endParaRPr>
          </a:p>
        </p:txBody>
      </p:sp>
      <p:pic>
        <p:nvPicPr>
          <p:cNvPr id="6" name="Picture 5" descr="Old woman smiling">
            <a:extLst>
              <a:ext uri="{FF2B5EF4-FFF2-40B4-BE49-F238E27FC236}">
                <a16:creationId xmlns:a16="http://schemas.microsoft.com/office/drawing/2014/main" id="{227B7277-1EAC-1067-777A-3F2BE4423F9A}"/>
              </a:ext>
            </a:extLst>
          </p:cNvPr>
          <p:cNvPicPr>
            <a:picLocks noChangeAspect="1"/>
          </p:cNvPicPr>
          <p:nvPr/>
        </p:nvPicPr>
        <p:blipFill>
          <a:blip r:embed="rId2"/>
          <a:stretch>
            <a:fillRect/>
          </a:stretch>
        </p:blipFill>
        <p:spPr>
          <a:xfrm>
            <a:off x="5105400" y="1676400"/>
            <a:ext cx="3657600" cy="2438400"/>
          </a:xfrm>
          <a:prstGeom prst="rect">
            <a:avLst/>
          </a:prstGeom>
        </p:spPr>
      </p:pic>
      <p:pic>
        <p:nvPicPr>
          <p:cNvPr id="5" name="Picture 4">
            <a:extLst>
              <a:ext uri="{FF2B5EF4-FFF2-40B4-BE49-F238E27FC236}">
                <a16:creationId xmlns:a16="http://schemas.microsoft.com/office/drawing/2014/main" id="{42D7379E-A42C-CEF3-00D8-1EDCD2B4CDDB}"/>
              </a:ext>
            </a:extLst>
          </p:cNvPr>
          <p:cNvPicPr>
            <a:picLocks noChangeAspect="1"/>
          </p:cNvPicPr>
          <p:nvPr/>
        </p:nvPicPr>
        <p:blipFill>
          <a:blip r:embed="rId3"/>
          <a:stretch>
            <a:fillRect/>
          </a:stretch>
        </p:blipFill>
        <p:spPr>
          <a:xfrm>
            <a:off x="5026898" y="4188412"/>
            <a:ext cx="3814604" cy="462376"/>
          </a:xfrm>
          <a:prstGeom prst="rect">
            <a:avLst/>
          </a:prstGeom>
        </p:spPr>
      </p:pic>
    </p:spTree>
    <p:extLst>
      <p:ext uri="{BB962C8B-B14F-4D97-AF65-F5344CB8AC3E}">
        <p14:creationId xmlns:p14="http://schemas.microsoft.com/office/powerpoint/2010/main" val="26719216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6847FA60-477A-472E-90DA-5AC89A37CA34}"/>
              </a:ext>
            </a:extLst>
          </p:cNvPr>
          <p:cNvSpPr>
            <a:spLocks noGrp="1"/>
          </p:cNvSpPr>
          <p:nvPr>
            <p:ph type="title"/>
          </p:nvPr>
        </p:nvSpPr>
        <p:spPr>
          <a:xfrm>
            <a:off x="457200" y="152400"/>
            <a:ext cx="8229600" cy="914400"/>
          </a:xfrm>
        </p:spPr>
        <p:txBody>
          <a:bodyPr>
            <a:noAutofit/>
          </a:bodyPr>
          <a:lstStyle/>
          <a:p>
            <a:r>
              <a:rPr lang="en-US" sz="3800" dirty="0"/>
              <a:t>Critical Times to Provide/Modify DSMES</a:t>
            </a:r>
          </a:p>
        </p:txBody>
      </p:sp>
      <p:sp>
        <p:nvSpPr>
          <p:cNvPr id="5" name="Subtitle 2">
            <a:extLst>
              <a:ext uri="{FF2B5EF4-FFF2-40B4-BE49-F238E27FC236}">
                <a16:creationId xmlns:a16="http://schemas.microsoft.com/office/drawing/2014/main" id="{5CD4A11A-CACD-544F-9B1F-D99A6EC01C73}"/>
              </a:ext>
            </a:extLst>
          </p:cNvPr>
          <p:cNvSpPr>
            <a:spLocks noGrp="1"/>
          </p:cNvSpPr>
          <p:nvPr>
            <p:ph sz="quarter" idx="1"/>
          </p:nvPr>
        </p:nvSpPr>
        <p:spPr>
          <a:xfrm>
            <a:off x="4343400" y="1404177"/>
            <a:ext cx="4478328" cy="4723449"/>
          </a:xfrm>
        </p:spPr>
        <p:txBody>
          <a:bodyPr>
            <a:normAutofit/>
          </a:bodyPr>
          <a:lstStyle/>
          <a:p>
            <a:r>
              <a:rPr lang="en-US" sz="2800" dirty="0"/>
              <a:t>At diagnosis.</a:t>
            </a:r>
          </a:p>
          <a:p>
            <a:r>
              <a:rPr lang="en-US" sz="2800" dirty="0"/>
              <a:t>Annually and/or when not meeting treatment goals.</a:t>
            </a:r>
          </a:p>
          <a:p>
            <a:r>
              <a:rPr lang="en-US" sz="2800" dirty="0"/>
              <a:t>When complicating factors develop (medical, functional, psychosocial).</a:t>
            </a:r>
          </a:p>
          <a:p>
            <a:r>
              <a:rPr lang="en-US" sz="2800" dirty="0"/>
              <a:t>When transitions in life and care occur.</a:t>
            </a:r>
            <a:endParaRPr lang="en-US" sz="3600" dirty="0"/>
          </a:p>
        </p:txBody>
      </p:sp>
      <p:pic>
        <p:nvPicPr>
          <p:cNvPr id="3" name="Picture 2">
            <a:extLst>
              <a:ext uri="{FF2B5EF4-FFF2-40B4-BE49-F238E27FC236}">
                <a16:creationId xmlns:a16="http://schemas.microsoft.com/office/drawing/2014/main" id="{40B0DFD5-C85A-8C49-901B-9058787A6896}"/>
              </a:ext>
            </a:extLst>
          </p:cNvPr>
          <p:cNvPicPr>
            <a:picLocks noChangeAspect="1"/>
          </p:cNvPicPr>
          <p:nvPr/>
        </p:nvPicPr>
        <p:blipFill rotWithShape="1">
          <a:blip r:embed="rId3"/>
          <a:srcRect l="3799" t="3929" r="4297" b="4095"/>
          <a:stretch/>
        </p:blipFill>
        <p:spPr>
          <a:xfrm>
            <a:off x="449965" y="1292424"/>
            <a:ext cx="3809285" cy="3768357"/>
          </a:xfrm>
          <a:prstGeom prst="rect">
            <a:avLst/>
          </a:prstGeom>
        </p:spPr>
      </p:pic>
      <p:sp>
        <p:nvSpPr>
          <p:cNvPr id="7" name="TextBox 6">
            <a:extLst>
              <a:ext uri="{FF2B5EF4-FFF2-40B4-BE49-F238E27FC236}">
                <a16:creationId xmlns:a16="http://schemas.microsoft.com/office/drawing/2014/main" id="{86D66D78-9276-4BF4-ACED-15C1FCD0C5F2}"/>
              </a:ext>
            </a:extLst>
          </p:cNvPr>
          <p:cNvSpPr txBox="1">
            <a:spLocks noChangeArrowheads="1"/>
          </p:cNvSpPr>
          <p:nvPr/>
        </p:nvSpPr>
        <p:spPr bwMode="auto">
          <a:xfrm>
            <a:off x="349486" y="5230740"/>
            <a:ext cx="5816963" cy="334835"/>
          </a:xfrm>
          <a:prstGeom prst="rect">
            <a:avLst/>
          </a:prstGeom>
          <a:noFill/>
          <a:ln w="9525">
            <a:noFill/>
            <a:miter lim="800000"/>
            <a:headEnd/>
            <a:tailEnd/>
          </a:ln>
        </p:spPr>
        <p:txBody>
          <a:bodyPr wrap="square">
            <a:spAutoFit/>
          </a:bodyPr>
          <a:lstStyle/>
          <a:p>
            <a:r>
              <a:rPr lang="en-US" sz="788" dirty="0">
                <a:solidFill>
                  <a:srgbClr val="474C59"/>
                </a:solidFill>
              </a:rPr>
              <a:t>Powers MA, Bardsley JK, et al. DSMES Consensus Report, The Diabetes Educator, 2020 </a:t>
            </a:r>
          </a:p>
          <a:p>
            <a:r>
              <a:rPr lang="en-US" sz="788" dirty="0">
                <a:solidFill>
                  <a:srgbClr val="474C59"/>
                </a:solidFill>
              </a:rPr>
              <a:t>ADCES. AADE7 Self-Care Behaviors, The Diabetes Educator, 2020</a:t>
            </a:r>
          </a:p>
        </p:txBody>
      </p:sp>
      <p:pic>
        <p:nvPicPr>
          <p:cNvPr id="2" name="Picture 1">
            <a:extLst>
              <a:ext uri="{FF2B5EF4-FFF2-40B4-BE49-F238E27FC236}">
                <a16:creationId xmlns:a16="http://schemas.microsoft.com/office/drawing/2014/main" id="{F9FDC32D-C640-FD7A-97BC-8C852BB41D5A}"/>
              </a:ext>
            </a:extLst>
          </p:cNvPr>
          <p:cNvPicPr>
            <a:picLocks noChangeAspect="1"/>
          </p:cNvPicPr>
          <p:nvPr/>
        </p:nvPicPr>
        <p:blipFill>
          <a:blip r:embed="rId4"/>
          <a:stretch>
            <a:fillRect/>
          </a:stretch>
        </p:blipFill>
        <p:spPr>
          <a:xfrm>
            <a:off x="4245123" y="6181676"/>
            <a:ext cx="4674881" cy="566653"/>
          </a:xfrm>
          <a:prstGeom prst="rect">
            <a:avLst/>
          </a:prstGeom>
        </p:spPr>
      </p:pic>
    </p:spTree>
    <p:extLst>
      <p:ext uri="{BB962C8B-B14F-4D97-AF65-F5344CB8AC3E}">
        <p14:creationId xmlns:p14="http://schemas.microsoft.com/office/powerpoint/2010/main" val="6014406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dirty="0"/>
              <a:t>DSMES Benefits</a:t>
            </a:r>
          </a:p>
        </p:txBody>
      </p:sp>
      <p:sp>
        <p:nvSpPr>
          <p:cNvPr id="7" name="Content Placeholder 6"/>
          <p:cNvSpPr>
            <a:spLocks noGrp="1"/>
          </p:cNvSpPr>
          <p:nvPr>
            <p:ph sz="quarter" idx="1"/>
          </p:nvPr>
        </p:nvSpPr>
        <p:spPr>
          <a:xfrm>
            <a:off x="493776" y="1248508"/>
            <a:ext cx="4306824" cy="5152292"/>
          </a:xfrm>
        </p:spPr>
        <p:txBody>
          <a:bodyPr>
            <a:normAutofit/>
          </a:bodyPr>
          <a:lstStyle/>
          <a:p>
            <a:r>
              <a:rPr lang="en-US" dirty="0"/>
              <a:t>↑ Knowledge</a:t>
            </a:r>
          </a:p>
          <a:p>
            <a:r>
              <a:rPr lang="en-US" dirty="0"/>
              <a:t>↓ A1c and weight</a:t>
            </a:r>
          </a:p>
          <a:p>
            <a:r>
              <a:rPr lang="en-US" dirty="0"/>
              <a:t>↑ Quality of life</a:t>
            </a:r>
          </a:p>
          <a:p>
            <a:r>
              <a:rPr lang="en-US" dirty="0"/>
              <a:t>↓ Mortality </a:t>
            </a:r>
          </a:p>
          <a:p>
            <a:r>
              <a:rPr lang="en-US" dirty="0"/>
              <a:t>Positive coping</a:t>
            </a:r>
          </a:p>
          <a:p>
            <a:r>
              <a:rPr lang="en-US" dirty="0"/>
              <a:t>↓ Cost </a:t>
            </a:r>
          </a:p>
          <a:p>
            <a:r>
              <a:rPr lang="en-US" dirty="0"/>
              <a:t>&lt; 10% referred receive DSMES</a:t>
            </a:r>
          </a:p>
        </p:txBody>
      </p:sp>
      <p:sp>
        <p:nvSpPr>
          <p:cNvPr id="2" name="Content Placeholder 6">
            <a:extLst>
              <a:ext uri="{FF2B5EF4-FFF2-40B4-BE49-F238E27FC236}">
                <a16:creationId xmlns:a16="http://schemas.microsoft.com/office/drawing/2014/main" id="{9EC573DC-3C5C-427D-A0A1-E71AA05EE152}"/>
              </a:ext>
            </a:extLst>
          </p:cNvPr>
          <p:cNvSpPr txBox="1">
            <a:spLocks/>
          </p:cNvSpPr>
          <p:nvPr/>
        </p:nvSpPr>
        <p:spPr>
          <a:xfrm>
            <a:off x="4820478" y="1248508"/>
            <a:ext cx="3890924" cy="4937760"/>
          </a:xfrm>
          <a:prstGeom prst="rect">
            <a:avLst/>
          </a:prstGeom>
        </p:spPr>
        <p:txBody>
          <a:bodyPr vert="horz">
            <a:normAutofit lnSpcReduction="10000"/>
          </a:bodyPr>
          <a:lstStyle>
            <a:lvl1pPr marL="274320" indent="-274320" algn="l" rtl="0" eaLnBrk="1" latinLnBrk="0" hangingPunct="1">
              <a:spcBef>
                <a:spcPts val="600"/>
              </a:spcBef>
              <a:buClr>
                <a:srgbClr val="86AA2C"/>
              </a:buClr>
              <a:buSzPct val="76000"/>
              <a:buFont typeface="Wingdings 3"/>
              <a:buChar char=""/>
              <a:defRPr kumimoji="0" sz="3200" kern="1200">
                <a:solidFill>
                  <a:schemeClr val="tx1"/>
                </a:solidFill>
                <a:latin typeface="Calibri" panose="020F0502020204030204" pitchFamily="34" charset="0"/>
                <a:ea typeface="+mn-ea"/>
                <a:cs typeface="+mn-cs"/>
              </a:defRPr>
            </a:lvl1pPr>
            <a:lvl2pPr marL="548640" indent="-274320" algn="l" rtl="0" eaLnBrk="1" latinLnBrk="0" hangingPunct="1">
              <a:spcBef>
                <a:spcPts val="500"/>
              </a:spcBef>
              <a:buClr>
                <a:srgbClr val="86AA2C"/>
              </a:buClr>
              <a:buSzPct val="76000"/>
              <a:buFont typeface="Wingdings 3"/>
              <a:buChar char=""/>
              <a:defRPr kumimoji="0" sz="2600" kern="1200">
                <a:solidFill>
                  <a:schemeClr val="tx1"/>
                </a:solidFill>
                <a:latin typeface="Calibri" panose="020F0502020204030204" pitchFamily="34" charset="0"/>
                <a:ea typeface="+mn-ea"/>
                <a:cs typeface="+mn-cs"/>
              </a:defRPr>
            </a:lvl2pPr>
            <a:lvl3pPr marL="822960" indent="-228600" algn="l" rtl="0" eaLnBrk="1" latinLnBrk="0" hangingPunct="1">
              <a:spcBef>
                <a:spcPts val="500"/>
              </a:spcBef>
              <a:buClr>
                <a:srgbClr val="86AA2C"/>
              </a:buClr>
              <a:buSzPct val="76000"/>
              <a:buFont typeface="Wingdings 3"/>
              <a:buChar char=""/>
              <a:defRPr kumimoji="0" sz="2200" kern="1200">
                <a:solidFill>
                  <a:schemeClr val="tx1"/>
                </a:solidFill>
                <a:latin typeface="Calibri" panose="020F0502020204030204" pitchFamily="34" charset="0"/>
                <a:ea typeface="+mn-ea"/>
                <a:cs typeface="+mn-cs"/>
              </a:defRPr>
            </a:lvl3pPr>
            <a:lvl4pPr marL="1097280" indent="-228600" algn="l" rtl="0" eaLnBrk="1" latinLnBrk="0" hangingPunct="1">
              <a:spcBef>
                <a:spcPts val="400"/>
              </a:spcBef>
              <a:buClr>
                <a:srgbClr val="86AA2C"/>
              </a:buClr>
              <a:buSzPct val="70000"/>
              <a:buFont typeface="Wingdings"/>
              <a:buChar char=""/>
              <a:defRPr kumimoji="0" sz="1800" kern="1200">
                <a:solidFill>
                  <a:schemeClr val="tx1"/>
                </a:solidFill>
                <a:latin typeface="Calibri" panose="020F0502020204030204" pitchFamily="34" charset="0"/>
                <a:ea typeface="+mn-ea"/>
                <a:cs typeface="+mn-cs"/>
              </a:defRPr>
            </a:lvl4pPr>
            <a:lvl5pPr marL="1371600" indent="-228600" algn="l" rtl="0" eaLnBrk="1" latinLnBrk="0" hangingPunct="1">
              <a:spcBef>
                <a:spcPts val="300"/>
              </a:spcBef>
              <a:buClr>
                <a:srgbClr val="86AA2C"/>
              </a:buClr>
              <a:buSzPct val="70000"/>
              <a:buFont typeface="Wingdings"/>
              <a:buChar char=""/>
              <a:defRPr kumimoji="0" sz="1600" kern="1200">
                <a:solidFill>
                  <a:schemeClr val="tx1"/>
                </a:solidFill>
                <a:latin typeface="Calibri" panose="020F0502020204030204" pitchFamily="34" charset="0"/>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a:lstStyle>
          <a:p>
            <a:pPr fontAlgn="auto">
              <a:spcAft>
                <a:spcPts val="0"/>
              </a:spcAft>
            </a:pPr>
            <a:r>
              <a:rPr lang="en-US" dirty="0"/>
              <a:t>↑ primary care, preventive services</a:t>
            </a:r>
          </a:p>
          <a:p>
            <a:pPr fontAlgn="auto">
              <a:spcAft>
                <a:spcPts val="0"/>
              </a:spcAft>
            </a:pPr>
            <a:r>
              <a:rPr lang="en-US" dirty="0"/>
              <a:t>↓ frequency of acute care and </a:t>
            </a:r>
            <a:r>
              <a:rPr lang="en-US" dirty="0" err="1"/>
              <a:t>inpt</a:t>
            </a:r>
            <a:r>
              <a:rPr lang="en-US" dirty="0"/>
              <a:t> admissions</a:t>
            </a:r>
          </a:p>
          <a:p>
            <a:pPr fontAlgn="auto">
              <a:spcAft>
                <a:spcPts val="0"/>
              </a:spcAft>
            </a:pPr>
            <a:r>
              <a:rPr lang="en-US" dirty="0"/>
              <a:t>More likely to follow best practice recommendations (esp. those with Medicare)</a:t>
            </a:r>
          </a:p>
          <a:p>
            <a:pPr fontAlgn="auto">
              <a:spcAft>
                <a:spcPts val="0"/>
              </a:spcAft>
            </a:pPr>
            <a:endParaRPr lang="en-US" dirty="0"/>
          </a:p>
        </p:txBody>
      </p:sp>
      <p:pic>
        <p:nvPicPr>
          <p:cNvPr id="3" name="Picture 2">
            <a:extLst>
              <a:ext uri="{FF2B5EF4-FFF2-40B4-BE49-F238E27FC236}">
                <a16:creationId xmlns:a16="http://schemas.microsoft.com/office/drawing/2014/main" id="{E0350582-97D0-887E-2196-C807CC82753D}"/>
              </a:ext>
            </a:extLst>
          </p:cNvPr>
          <p:cNvPicPr>
            <a:picLocks noChangeAspect="1"/>
          </p:cNvPicPr>
          <p:nvPr/>
        </p:nvPicPr>
        <p:blipFill>
          <a:blip r:embed="rId3"/>
          <a:stretch>
            <a:fillRect/>
          </a:stretch>
        </p:blipFill>
        <p:spPr>
          <a:xfrm>
            <a:off x="4178859" y="6217644"/>
            <a:ext cx="4674881" cy="566653"/>
          </a:xfrm>
          <a:prstGeom prst="rect">
            <a:avLst/>
          </a:prstGeom>
        </p:spPr>
      </p:pic>
      <p:pic>
        <p:nvPicPr>
          <p:cNvPr id="4" name="Graphic 3" descr="Brainstorm outline">
            <a:extLst>
              <a:ext uri="{FF2B5EF4-FFF2-40B4-BE49-F238E27FC236}">
                <a16:creationId xmlns:a16="http://schemas.microsoft.com/office/drawing/2014/main" id="{A5CD4A92-18E0-9D2E-73FE-146D53574B18}"/>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3352800" y="6096000"/>
            <a:ext cx="609600" cy="609600"/>
          </a:xfrm>
          <a:prstGeom prst="rect">
            <a:avLst/>
          </a:prstGeom>
        </p:spPr>
      </p:pic>
    </p:spTree>
    <p:extLst>
      <p:ext uri="{BB962C8B-B14F-4D97-AF65-F5344CB8AC3E}">
        <p14:creationId xmlns:p14="http://schemas.microsoft.com/office/powerpoint/2010/main" val="4817978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863E9C-10DB-D492-2F98-72FEB51A5C5A}"/>
              </a:ext>
            </a:extLst>
          </p:cNvPr>
          <p:cNvSpPr>
            <a:spLocks noGrp="1"/>
          </p:cNvSpPr>
          <p:nvPr>
            <p:ph type="title"/>
          </p:nvPr>
        </p:nvSpPr>
        <p:spPr>
          <a:xfrm>
            <a:off x="455613" y="273050"/>
            <a:ext cx="8226425" cy="869950"/>
          </a:xfrm>
        </p:spPr>
        <p:txBody>
          <a:bodyPr>
            <a:normAutofit/>
          </a:bodyPr>
          <a:lstStyle/>
          <a:p>
            <a:r>
              <a:rPr lang="en-US" sz="4000" dirty="0"/>
              <a:t>Diabetes Distress &amp; Screening Tools</a:t>
            </a:r>
          </a:p>
        </p:txBody>
      </p:sp>
      <p:sp>
        <p:nvSpPr>
          <p:cNvPr id="3" name="Content Placeholder 2">
            <a:extLst>
              <a:ext uri="{FF2B5EF4-FFF2-40B4-BE49-F238E27FC236}">
                <a16:creationId xmlns:a16="http://schemas.microsoft.com/office/drawing/2014/main" id="{6FA0BFF1-42E6-AA31-AF8B-C28B87D2FC92}"/>
              </a:ext>
            </a:extLst>
          </p:cNvPr>
          <p:cNvSpPr>
            <a:spLocks noGrp="1"/>
          </p:cNvSpPr>
          <p:nvPr>
            <p:ph sz="half" idx="1"/>
          </p:nvPr>
        </p:nvSpPr>
        <p:spPr>
          <a:xfrm>
            <a:off x="397610" y="1157688"/>
            <a:ext cx="4174389" cy="4953000"/>
          </a:xfrm>
        </p:spPr>
        <p:txBody>
          <a:bodyPr>
            <a:normAutofit lnSpcReduction="10000"/>
          </a:bodyPr>
          <a:lstStyle/>
          <a:p>
            <a:pPr>
              <a:lnSpc>
                <a:spcPct val="120000"/>
              </a:lnSpc>
            </a:pPr>
            <a:r>
              <a:rPr lang="en-US" sz="2000" dirty="0"/>
              <a:t>Screen for diabetes distress at least annually in people with diabetes, caregivers, and family members.</a:t>
            </a:r>
          </a:p>
          <a:p>
            <a:pPr>
              <a:lnSpc>
                <a:spcPct val="120000"/>
              </a:lnSpc>
            </a:pPr>
            <a:r>
              <a:rPr lang="en-US" sz="2000" dirty="0"/>
              <a:t>Repeat screening when treatment goals are not met, at transitional times, and/or in the presence of diabetes complications. </a:t>
            </a:r>
          </a:p>
          <a:p>
            <a:pPr>
              <a:lnSpc>
                <a:spcPct val="120000"/>
              </a:lnSpc>
            </a:pPr>
            <a:r>
              <a:rPr lang="en-US" sz="2000" dirty="0"/>
              <a:t>Consider referral to a qualified behavioral health professional, ideally one with experience in diabetes, for further assessment and treatment if not adequately addressed during medical appointments </a:t>
            </a:r>
          </a:p>
        </p:txBody>
      </p:sp>
      <p:sp>
        <p:nvSpPr>
          <p:cNvPr id="4" name="Content Placeholder 3">
            <a:extLst>
              <a:ext uri="{FF2B5EF4-FFF2-40B4-BE49-F238E27FC236}">
                <a16:creationId xmlns:a16="http://schemas.microsoft.com/office/drawing/2014/main" id="{54F44053-D6AA-3F8C-2BA0-F17B3F5D974E}"/>
              </a:ext>
            </a:extLst>
          </p:cNvPr>
          <p:cNvSpPr>
            <a:spLocks noGrp="1"/>
          </p:cNvSpPr>
          <p:nvPr>
            <p:ph sz="quarter" idx="2"/>
          </p:nvPr>
        </p:nvSpPr>
        <p:spPr>
          <a:xfrm>
            <a:off x="4785360" y="1257300"/>
            <a:ext cx="4037013" cy="2171700"/>
          </a:xfrm>
        </p:spPr>
        <p:txBody>
          <a:bodyPr>
            <a:normAutofit fontScale="62500" lnSpcReduction="20000"/>
          </a:bodyPr>
          <a:lstStyle/>
          <a:p>
            <a:pPr>
              <a:lnSpc>
                <a:spcPct val="120000"/>
              </a:lnSpc>
            </a:pPr>
            <a:r>
              <a:rPr lang="en-US" b="0" i="0" dirty="0">
                <a:solidFill>
                  <a:srgbClr val="383636"/>
                </a:solidFill>
                <a:effectLst/>
                <a:ea typeface="Calibri" panose="020F0502020204030204" pitchFamily="34" charset="0"/>
                <a:cs typeface="Calibri" panose="020F0502020204030204" pitchFamily="34" charset="0"/>
              </a:rPr>
              <a:t>The ADA provides access to tools for screening specific psychosocial topics, such as diabetes distress, fear of hypoglycemia, and other relevant psychological symptoms</a:t>
            </a:r>
            <a:endParaRPr lang="en-US" dirty="0">
              <a:ea typeface="Calibri" panose="020F0502020204030204" pitchFamily="34" charset="0"/>
              <a:cs typeface="Calibri" panose="020F0502020204030204" pitchFamily="34" charset="0"/>
            </a:endParaRPr>
          </a:p>
        </p:txBody>
      </p:sp>
      <p:pic>
        <p:nvPicPr>
          <p:cNvPr id="9" name="Picture 8">
            <a:extLst>
              <a:ext uri="{FF2B5EF4-FFF2-40B4-BE49-F238E27FC236}">
                <a16:creationId xmlns:a16="http://schemas.microsoft.com/office/drawing/2014/main" id="{11CC1A0F-02C0-744B-1400-F9FB3798B05C}"/>
              </a:ext>
            </a:extLst>
          </p:cNvPr>
          <p:cNvPicPr>
            <a:picLocks noChangeAspect="1"/>
          </p:cNvPicPr>
          <p:nvPr/>
        </p:nvPicPr>
        <p:blipFill>
          <a:blip r:embed="rId2"/>
          <a:stretch>
            <a:fillRect/>
          </a:stretch>
        </p:blipFill>
        <p:spPr>
          <a:xfrm>
            <a:off x="5518566" y="3361604"/>
            <a:ext cx="2666641" cy="3424927"/>
          </a:xfrm>
          <a:prstGeom prst="rect">
            <a:avLst/>
          </a:prstGeom>
        </p:spPr>
      </p:pic>
      <p:sp>
        <p:nvSpPr>
          <p:cNvPr id="15" name="TextBox 14">
            <a:extLst>
              <a:ext uri="{FF2B5EF4-FFF2-40B4-BE49-F238E27FC236}">
                <a16:creationId xmlns:a16="http://schemas.microsoft.com/office/drawing/2014/main" id="{58E97D51-E6F2-08BC-7E40-05C086ED4E31}"/>
              </a:ext>
            </a:extLst>
          </p:cNvPr>
          <p:cNvSpPr txBox="1"/>
          <p:nvPr/>
        </p:nvSpPr>
        <p:spPr>
          <a:xfrm>
            <a:off x="4871461" y="2784888"/>
            <a:ext cx="3960849" cy="519566"/>
          </a:xfrm>
          <a:prstGeom prst="rect">
            <a:avLst/>
          </a:prstGeom>
          <a:noFill/>
        </p:spPr>
        <p:txBody>
          <a:bodyPr wrap="square">
            <a:spAutoFit/>
          </a:bodyPr>
          <a:lstStyle/>
          <a:p>
            <a:pPr algn="ctr">
              <a:lnSpc>
                <a:spcPct val="120000"/>
              </a:lnSpc>
            </a:pPr>
            <a:r>
              <a:rPr lang="en-US" sz="1200" b="1" i="0" u="sng" dirty="0">
                <a:solidFill>
                  <a:srgbClr val="0F5DB9"/>
                </a:solidFill>
                <a:effectLst/>
                <a:latin typeface="Helvetica Neue"/>
                <a:hlinkClick r:id="rId3"/>
              </a:rPr>
              <a:t>professional.diabetes.org/sites/default/files/media/ada_mental_health_toolkit_questionnaires.pdf</a:t>
            </a:r>
            <a:r>
              <a:rPr lang="en-US" sz="1200" b="0" i="0" dirty="0">
                <a:solidFill>
                  <a:srgbClr val="383636"/>
                </a:solidFill>
                <a:effectLst/>
                <a:latin typeface="Helvetica Neue"/>
              </a:rPr>
              <a:t> </a:t>
            </a:r>
            <a:endParaRPr lang="en-US" sz="1200" dirty="0">
              <a:latin typeface="AdvOT7b515deb"/>
            </a:endParaRPr>
          </a:p>
        </p:txBody>
      </p:sp>
      <p:pic>
        <p:nvPicPr>
          <p:cNvPr id="6" name="Picture 5">
            <a:extLst>
              <a:ext uri="{FF2B5EF4-FFF2-40B4-BE49-F238E27FC236}">
                <a16:creationId xmlns:a16="http://schemas.microsoft.com/office/drawing/2014/main" id="{468C7BDE-7A58-5ABE-C7D3-5407EBAFF258}"/>
              </a:ext>
            </a:extLst>
          </p:cNvPr>
          <p:cNvPicPr>
            <a:picLocks noChangeAspect="1"/>
          </p:cNvPicPr>
          <p:nvPr/>
        </p:nvPicPr>
        <p:blipFill>
          <a:blip r:embed="rId4"/>
          <a:stretch>
            <a:fillRect/>
          </a:stretch>
        </p:blipFill>
        <p:spPr>
          <a:xfrm>
            <a:off x="397611" y="6219878"/>
            <a:ext cx="4674881" cy="566653"/>
          </a:xfrm>
          <a:prstGeom prst="rect">
            <a:avLst/>
          </a:prstGeom>
        </p:spPr>
      </p:pic>
    </p:spTree>
    <p:extLst>
      <p:ext uri="{BB962C8B-B14F-4D97-AF65-F5344CB8AC3E}">
        <p14:creationId xmlns:p14="http://schemas.microsoft.com/office/powerpoint/2010/main" val="383956004"/>
      </p:ext>
    </p:extLst>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35590E-2A49-466B-2335-9E4703F8F047}"/>
              </a:ext>
            </a:extLst>
          </p:cNvPr>
          <p:cNvSpPr>
            <a:spLocks noGrp="1"/>
          </p:cNvSpPr>
          <p:nvPr>
            <p:ph type="title"/>
          </p:nvPr>
        </p:nvSpPr>
        <p:spPr/>
        <p:txBody>
          <a:bodyPr/>
          <a:lstStyle/>
          <a:p>
            <a:r>
              <a:rPr lang="en-US" dirty="0"/>
              <a:t>Addressing Diabetes Distress</a:t>
            </a:r>
          </a:p>
        </p:txBody>
      </p:sp>
      <p:sp>
        <p:nvSpPr>
          <p:cNvPr id="3" name="Content Placeholder 2">
            <a:extLst>
              <a:ext uri="{FF2B5EF4-FFF2-40B4-BE49-F238E27FC236}">
                <a16:creationId xmlns:a16="http://schemas.microsoft.com/office/drawing/2014/main" id="{3BAD7D47-4A74-671A-3D61-10B1689BBF5B}"/>
              </a:ext>
            </a:extLst>
          </p:cNvPr>
          <p:cNvSpPr>
            <a:spLocks noGrp="1"/>
          </p:cNvSpPr>
          <p:nvPr>
            <p:ph sz="quarter" idx="1"/>
          </p:nvPr>
        </p:nvSpPr>
        <p:spPr>
          <a:xfrm>
            <a:off x="457200" y="1219200"/>
            <a:ext cx="5410200" cy="5257800"/>
          </a:xfrm>
        </p:spPr>
        <p:txBody>
          <a:bodyPr>
            <a:normAutofit fontScale="92500" lnSpcReduction="20000"/>
          </a:bodyPr>
          <a:lstStyle/>
          <a:p>
            <a:pPr>
              <a:lnSpc>
                <a:spcPct val="110000"/>
              </a:lnSpc>
            </a:pPr>
            <a:r>
              <a:rPr lang="en-US" sz="2800" dirty="0"/>
              <a:t>Involves initiating a conversation about feelings and beliefs in a respectful, sensitive, and direct manner. </a:t>
            </a:r>
          </a:p>
          <a:p>
            <a:pPr>
              <a:lnSpc>
                <a:spcPct val="110000"/>
              </a:lnSpc>
            </a:pPr>
            <a:r>
              <a:rPr lang="en-US" sz="2800" dirty="0"/>
              <a:t>Create a space for emotional disclosure, validating the emotional aspects of diabetes, and linking emotions to self-management behaviors.</a:t>
            </a:r>
          </a:p>
          <a:p>
            <a:pPr>
              <a:lnSpc>
                <a:spcPct val="110000"/>
              </a:lnSpc>
            </a:pPr>
            <a:r>
              <a:rPr lang="en-US" sz="2800" dirty="0"/>
              <a:t>HCP’s can introduce brief coping strategies (e.g., values affirmation, mindful breathing, cognitive reframing) and highlight past successes to reinforce resilience.</a:t>
            </a:r>
          </a:p>
        </p:txBody>
      </p:sp>
      <p:pic>
        <p:nvPicPr>
          <p:cNvPr id="4" name="Picture 3">
            <a:extLst>
              <a:ext uri="{FF2B5EF4-FFF2-40B4-BE49-F238E27FC236}">
                <a16:creationId xmlns:a16="http://schemas.microsoft.com/office/drawing/2014/main" id="{0C42508A-C62B-1C5E-19B2-0748990F6B73}"/>
              </a:ext>
            </a:extLst>
          </p:cNvPr>
          <p:cNvPicPr>
            <a:picLocks noChangeAspect="1"/>
          </p:cNvPicPr>
          <p:nvPr/>
        </p:nvPicPr>
        <p:blipFill>
          <a:blip r:embed="rId3"/>
          <a:stretch>
            <a:fillRect/>
          </a:stretch>
        </p:blipFill>
        <p:spPr>
          <a:xfrm>
            <a:off x="5486399" y="6297342"/>
            <a:ext cx="3234813" cy="392098"/>
          </a:xfrm>
          <a:prstGeom prst="rect">
            <a:avLst/>
          </a:prstGeom>
        </p:spPr>
      </p:pic>
      <p:pic>
        <p:nvPicPr>
          <p:cNvPr id="6" name="Picture 5" descr="Elderly man in therapy">
            <a:extLst>
              <a:ext uri="{FF2B5EF4-FFF2-40B4-BE49-F238E27FC236}">
                <a16:creationId xmlns:a16="http://schemas.microsoft.com/office/drawing/2014/main" id="{B15EF3C7-C123-28E3-AB7E-561616E9907F}"/>
              </a:ext>
            </a:extLst>
          </p:cNvPr>
          <p:cNvPicPr>
            <a:picLocks noChangeAspect="1"/>
          </p:cNvPicPr>
          <p:nvPr/>
        </p:nvPicPr>
        <p:blipFill>
          <a:blip r:embed="rId4" cstate="print">
            <a:extLst>
              <a:ext uri="{28A0092B-C50C-407E-A947-70E740481C1C}">
                <a14:useLocalDpi xmlns:a14="http://schemas.microsoft.com/office/drawing/2010/main" val="0"/>
              </a:ext>
            </a:extLst>
          </a:blip>
          <a:srcRect r="35000"/>
          <a:stretch>
            <a:fillRect/>
          </a:stretch>
        </p:blipFill>
        <p:spPr>
          <a:xfrm>
            <a:off x="6034547" y="1219200"/>
            <a:ext cx="2667000" cy="2735385"/>
          </a:xfrm>
          <a:prstGeom prst="rect">
            <a:avLst/>
          </a:prstGeom>
        </p:spPr>
      </p:pic>
    </p:spTree>
    <p:extLst>
      <p:ext uri="{BB962C8B-B14F-4D97-AF65-F5344CB8AC3E}">
        <p14:creationId xmlns:p14="http://schemas.microsoft.com/office/powerpoint/2010/main" val="7382583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6950BFC3-D8DA-4A85-94F7-54DA5524770B}">
      <p188:commentRel xmlns:p188="http://schemas.microsoft.com/office/powerpoint/2018/8/main" r:id="rId2"/>
    </p:ext>
  </p:extLst>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374D50-7897-A3D3-9A21-3BB4C62D800A}"/>
              </a:ext>
            </a:extLst>
          </p:cNvPr>
          <p:cNvSpPr>
            <a:spLocks noGrp="1"/>
          </p:cNvSpPr>
          <p:nvPr>
            <p:ph type="title"/>
          </p:nvPr>
        </p:nvSpPr>
        <p:spPr/>
        <p:txBody>
          <a:bodyPr/>
          <a:lstStyle/>
          <a:p>
            <a:r>
              <a:rPr lang="en-US" dirty="0"/>
              <a:t>Cognitive Capacity Monitoring</a:t>
            </a:r>
          </a:p>
        </p:txBody>
      </p:sp>
      <p:sp>
        <p:nvSpPr>
          <p:cNvPr id="3" name="Content Placeholder 2">
            <a:extLst>
              <a:ext uri="{FF2B5EF4-FFF2-40B4-BE49-F238E27FC236}">
                <a16:creationId xmlns:a16="http://schemas.microsoft.com/office/drawing/2014/main" id="{53CCFEF8-DF79-2A4C-3294-2E1B85B7DA48}"/>
              </a:ext>
            </a:extLst>
          </p:cNvPr>
          <p:cNvSpPr>
            <a:spLocks noGrp="1"/>
          </p:cNvSpPr>
          <p:nvPr>
            <p:ph sz="quarter" idx="1"/>
          </p:nvPr>
        </p:nvSpPr>
        <p:spPr>
          <a:xfrm>
            <a:off x="457200" y="1219200"/>
            <a:ext cx="4114800" cy="4937760"/>
          </a:xfrm>
        </p:spPr>
        <p:txBody>
          <a:bodyPr>
            <a:normAutofit lnSpcReduction="10000"/>
          </a:bodyPr>
          <a:lstStyle/>
          <a:p>
            <a:r>
              <a:rPr lang="en-US" sz="2800" dirty="0"/>
              <a:t>Monitor cognitive capacity throughout the life span for all individuals with diabetes.</a:t>
            </a:r>
          </a:p>
          <a:p>
            <a:r>
              <a:rPr lang="en-US" sz="2800" dirty="0"/>
              <a:t>Particularly in those who have:</a:t>
            </a:r>
          </a:p>
          <a:p>
            <a:pPr lvl="1"/>
            <a:r>
              <a:rPr lang="en-US" sz="2200" dirty="0"/>
              <a:t>documented cognitive disabilities,</a:t>
            </a:r>
          </a:p>
          <a:p>
            <a:pPr lvl="1"/>
            <a:r>
              <a:rPr lang="en-US" sz="2200" dirty="0"/>
              <a:t>those who experience severe hypoglycemia, </a:t>
            </a:r>
          </a:p>
          <a:p>
            <a:pPr lvl="1"/>
            <a:r>
              <a:rPr lang="en-US" sz="2200" dirty="0"/>
              <a:t>very young children, and </a:t>
            </a:r>
          </a:p>
          <a:p>
            <a:pPr lvl="1"/>
            <a:r>
              <a:rPr lang="en-US" sz="2200" dirty="0"/>
              <a:t>older adults. </a:t>
            </a:r>
          </a:p>
          <a:p>
            <a:endParaRPr lang="en-US" sz="2800" dirty="0"/>
          </a:p>
        </p:txBody>
      </p:sp>
      <p:sp>
        <p:nvSpPr>
          <p:cNvPr id="6" name="TextBox 5">
            <a:extLst>
              <a:ext uri="{FF2B5EF4-FFF2-40B4-BE49-F238E27FC236}">
                <a16:creationId xmlns:a16="http://schemas.microsoft.com/office/drawing/2014/main" id="{E27C2BC3-DA02-AB8D-F609-A0762007345A}"/>
              </a:ext>
            </a:extLst>
          </p:cNvPr>
          <p:cNvSpPr txBox="1"/>
          <p:nvPr/>
        </p:nvSpPr>
        <p:spPr>
          <a:xfrm>
            <a:off x="6400800" y="1351508"/>
            <a:ext cx="2286000" cy="4154984"/>
          </a:xfrm>
          <a:prstGeom prst="rect">
            <a:avLst/>
          </a:prstGeom>
          <a:noFill/>
        </p:spPr>
        <p:txBody>
          <a:bodyPr wrap="square">
            <a:spAutoFit/>
          </a:bodyPr>
          <a:lstStyle/>
          <a:p>
            <a:r>
              <a:rPr lang="en-US" sz="1800" dirty="0">
                <a:solidFill>
                  <a:srgbClr val="0070C0"/>
                </a:solidFill>
                <a:latin typeface="Calibri" panose="020F0502020204030204" pitchFamily="34" charset="0"/>
                <a:ea typeface="Calibri" panose="020F0502020204030204" pitchFamily="34" charset="0"/>
                <a:cs typeface="Calibri" panose="020F0502020204030204" pitchFamily="34" charset="0"/>
              </a:rPr>
              <a:t> </a:t>
            </a:r>
            <a:r>
              <a:rPr lang="en-US" sz="2400" dirty="0">
                <a:solidFill>
                  <a:srgbClr val="0070C0"/>
                </a:solidFill>
                <a:latin typeface="Calibri" panose="020F0502020204030204" pitchFamily="34" charset="0"/>
                <a:ea typeface="Calibri" panose="020F0502020204030204" pitchFamily="34" charset="0"/>
                <a:cs typeface="Calibri" panose="020F0502020204030204" pitchFamily="34" charset="0"/>
              </a:rPr>
              <a:t>If cognitive capacity changes or appears to be suboptimal for decision-making and/or behavioral self-management, consider referral for a formal assessment.</a:t>
            </a:r>
            <a:endParaRPr lang="en-US" sz="1800" dirty="0">
              <a:solidFill>
                <a:srgbClr val="0070C0"/>
              </a:solidFill>
              <a:latin typeface="Calibri" panose="020F0502020204030204" pitchFamily="34" charset="0"/>
              <a:ea typeface="Calibri" panose="020F0502020204030204" pitchFamily="34" charset="0"/>
              <a:cs typeface="Calibri" panose="020F0502020204030204" pitchFamily="34" charset="0"/>
            </a:endParaRPr>
          </a:p>
        </p:txBody>
      </p:sp>
      <p:pic>
        <p:nvPicPr>
          <p:cNvPr id="7" name="Picture 6" descr="Paper head with rainbow gears">
            <a:extLst>
              <a:ext uri="{FF2B5EF4-FFF2-40B4-BE49-F238E27FC236}">
                <a16:creationId xmlns:a16="http://schemas.microsoft.com/office/drawing/2014/main" id="{2B577CF0-0A8E-1AD3-914E-F59504F5104F}"/>
              </a:ext>
            </a:extLst>
          </p:cNvPr>
          <p:cNvPicPr>
            <a:picLocks noChangeAspect="1"/>
          </p:cNvPicPr>
          <p:nvPr/>
        </p:nvPicPr>
        <p:blipFill>
          <a:blip r:embed="rId2"/>
          <a:stretch>
            <a:fillRect/>
          </a:stretch>
        </p:blipFill>
        <p:spPr>
          <a:xfrm flipH="1">
            <a:off x="4876800" y="1351508"/>
            <a:ext cx="1371600" cy="2400199"/>
          </a:xfrm>
          <a:prstGeom prst="rect">
            <a:avLst/>
          </a:prstGeom>
        </p:spPr>
      </p:pic>
      <p:pic>
        <p:nvPicPr>
          <p:cNvPr id="8" name="Picture 7">
            <a:extLst>
              <a:ext uri="{FF2B5EF4-FFF2-40B4-BE49-F238E27FC236}">
                <a16:creationId xmlns:a16="http://schemas.microsoft.com/office/drawing/2014/main" id="{F6E25965-FE1A-FEB6-FD31-9788F46B3130}"/>
              </a:ext>
            </a:extLst>
          </p:cNvPr>
          <p:cNvPicPr>
            <a:picLocks noChangeAspect="1"/>
          </p:cNvPicPr>
          <p:nvPr/>
        </p:nvPicPr>
        <p:blipFill>
          <a:blip r:embed="rId3"/>
          <a:stretch>
            <a:fillRect/>
          </a:stretch>
        </p:blipFill>
        <p:spPr>
          <a:xfrm>
            <a:off x="5486399" y="6297342"/>
            <a:ext cx="3234813" cy="392098"/>
          </a:xfrm>
          <a:prstGeom prst="rect">
            <a:avLst/>
          </a:prstGeom>
        </p:spPr>
      </p:pic>
    </p:spTree>
    <p:extLst>
      <p:ext uri="{BB962C8B-B14F-4D97-AF65-F5344CB8AC3E}">
        <p14:creationId xmlns:p14="http://schemas.microsoft.com/office/powerpoint/2010/main" val="7451617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1337E2-182A-297F-CF10-CB744D761020}"/>
              </a:ext>
            </a:extLst>
          </p:cNvPr>
          <p:cNvSpPr>
            <a:spLocks noGrp="1"/>
          </p:cNvSpPr>
          <p:nvPr>
            <p:ph type="title"/>
          </p:nvPr>
        </p:nvSpPr>
        <p:spPr>
          <a:xfrm>
            <a:off x="457200" y="228600"/>
            <a:ext cx="8229600" cy="914400"/>
          </a:xfrm>
        </p:spPr>
        <p:txBody>
          <a:bodyPr anchor="b">
            <a:normAutofit/>
          </a:bodyPr>
          <a:lstStyle/>
          <a:p>
            <a:r>
              <a:rPr lang="en-US" dirty="0"/>
              <a:t>Medical Nutrition Therapy Works</a:t>
            </a:r>
          </a:p>
        </p:txBody>
      </p:sp>
      <p:sp>
        <p:nvSpPr>
          <p:cNvPr id="3" name="Content Placeholder 2">
            <a:extLst>
              <a:ext uri="{FF2B5EF4-FFF2-40B4-BE49-F238E27FC236}">
                <a16:creationId xmlns:a16="http://schemas.microsoft.com/office/drawing/2014/main" id="{EDA617FB-774E-6EB4-F5D7-75AB0FC7092A}"/>
              </a:ext>
            </a:extLst>
          </p:cNvPr>
          <p:cNvSpPr>
            <a:spLocks noGrp="1"/>
          </p:cNvSpPr>
          <p:nvPr>
            <p:ph sz="quarter" idx="1"/>
          </p:nvPr>
        </p:nvSpPr>
        <p:spPr>
          <a:xfrm>
            <a:off x="457200" y="1219200"/>
            <a:ext cx="4041648" cy="5638800"/>
          </a:xfrm>
        </p:spPr>
        <p:txBody>
          <a:bodyPr>
            <a:normAutofit fontScale="92500"/>
          </a:bodyPr>
          <a:lstStyle/>
          <a:p>
            <a:pPr>
              <a:lnSpc>
                <a:spcPct val="110000"/>
              </a:lnSpc>
            </a:pPr>
            <a:r>
              <a:rPr lang="en-US" sz="2700" b="0" i="0" dirty="0">
                <a:effectLst/>
              </a:rPr>
              <a:t>MNT is effective and beneficial to people with </a:t>
            </a:r>
            <a:r>
              <a:rPr lang="en-US" sz="2700" dirty="0"/>
              <a:t>pre</a:t>
            </a:r>
            <a:r>
              <a:rPr lang="en-US" sz="2700" b="0" i="0" dirty="0">
                <a:effectLst/>
              </a:rPr>
              <a:t>diabetes and diabetes.</a:t>
            </a:r>
          </a:p>
          <a:p>
            <a:pPr>
              <a:lnSpc>
                <a:spcPct val="110000"/>
              </a:lnSpc>
            </a:pPr>
            <a:r>
              <a:rPr lang="en-US" sz="2700" b="0" i="0" dirty="0">
                <a:effectLst/>
              </a:rPr>
              <a:t>When delivered by an RDN, MNT is associated with A1C absolute decreases of:</a:t>
            </a:r>
          </a:p>
          <a:p>
            <a:pPr lvl="1">
              <a:lnSpc>
                <a:spcPct val="110000"/>
              </a:lnSpc>
            </a:pPr>
            <a:r>
              <a:rPr lang="en-US" sz="2700" b="0" i="0" dirty="0">
                <a:effectLst/>
              </a:rPr>
              <a:t>1.0–1.9% for people with type 1 diabetes and </a:t>
            </a:r>
          </a:p>
          <a:p>
            <a:pPr lvl="1">
              <a:lnSpc>
                <a:spcPct val="110000"/>
              </a:lnSpc>
            </a:pPr>
            <a:r>
              <a:rPr lang="en-US" sz="2700" b="0" i="0" dirty="0">
                <a:effectLst/>
              </a:rPr>
              <a:t>0.3–2.0% for people with type 2 diabetes</a:t>
            </a:r>
            <a:endParaRPr lang="en-US" sz="2700" dirty="0"/>
          </a:p>
        </p:txBody>
      </p:sp>
      <p:pic>
        <p:nvPicPr>
          <p:cNvPr id="5" name="Picture 4" descr="Woman eating watermelon">
            <a:extLst>
              <a:ext uri="{FF2B5EF4-FFF2-40B4-BE49-F238E27FC236}">
                <a16:creationId xmlns:a16="http://schemas.microsoft.com/office/drawing/2014/main" id="{2BDD347A-063B-654D-21E1-A051CCD66133}"/>
              </a:ext>
            </a:extLst>
          </p:cNvPr>
          <p:cNvPicPr>
            <a:picLocks noChangeAspect="1"/>
          </p:cNvPicPr>
          <p:nvPr/>
        </p:nvPicPr>
        <p:blipFill>
          <a:blip r:embed="rId2" cstate="print">
            <a:extLst>
              <a:ext uri="{28A0092B-C50C-407E-A947-70E740481C1C}">
                <a14:useLocalDpi xmlns:a14="http://schemas.microsoft.com/office/drawing/2010/main" val="0"/>
              </a:ext>
            </a:extLst>
          </a:blip>
          <a:srcRect l="33058" r="12305" b="-3"/>
          <a:stretch/>
        </p:blipFill>
        <p:spPr>
          <a:xfrm>
            <a:off x="4632198" y="1216152"/>
            <a:ext cx="4041648" cy="4937760"/>
          </a:xfrm>
          <a:prstGeom prst="rect">
            <a:avLst/>
          </a:prstGeom>
          <a:noFill/>
        </p:spPr>
      </p:pic>
      <p:pic>
        <p:nvPicPr>
          <p:cNvPr id="6" name="Picture 5">
            <a:extLst>
              <a:ext uri="{FF2B5EF4-FFF2-40B4-BE49-F238E27FC236}">
                <a16:creationId xmlns:a16="http://schemas.microsoft.com/office/drawing/2014/main" id="{4DDFE86E-F2D2-CE76-783A-97C9E643D2EE}"/>
              </a:ext>
            </a:extLst>
          </p:cNvPr>
          <p:cNvPicPr>
            <a:picLocks noChangeAspect="1"/>
          </p:cNvPicPr>
          <p:nvPr/>
        </p:nvPicPr>
        <p:blipFill>
          <a:blip r:embed="rId3"/>
          <a:stretch>
            <a:fillRect/>
          </a:stretch>
        </p:blipFill>
        <p:spPr>
          <a:xfrm>
            <a:off x="4906609" y="6227064"/>
            <a:ext cx="3814604" cy="462376"/>
          </a:xfrm>
          <a:prstGeom prst="rect">
            <a:avLst/>
          </a:prstGeom>
        </p:spPr>
      </p:pic>
    </p:spTree>
    <p:extLst>
      <p:ext uri="{BB962C8B-B14F-4D97-AF65-F5344CB8AC3E}">
        <p14:creationId xmlns:p14="http://schemas.microsoft.com/office/powerpoint/2010/main" val="18683279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297AB2-FD9D-3CB2-E342-4E2A6F5D4198}"/>
            </a:ext>
          </a:extLst>
        </p:cNvPr>
        <p:cNvGrpSpPr/>
        <p:nvPr/>
      </p:nvGrpSpPr>
      <p:grpSpPr>
        <a:xfrm>
          <a:off x="0" y="0"/>
          <a:ext cx="0" cy="0"/>
          <a:chOff x="0" y="0"/>
          <a:chExt cx="0" cy="0"/>
        </a:xfrm>
      </p:grpSpPr>
      <p:sp>
        <p:nvSpPr>
          <p:cNvPr id="9" name="TextBox 8">
            <a:extLst>
              <a:ext uri="{FF2B5EF4-FFF2-40B4-BE49-F238E27FC236}">
                <a16:creationId xmlns:a16="http://schemas.microsoft.com/office/drawing/2014/main" id="{31492169-FFE9-0C99-4FA5-F9956BC074ED}"/>
              </a:ext>
            </a:extLst>
          </p:cNvPr>
          <p:cNvSpPr txBox="1"/>
          <p:nvPr/>
        </p:nvSpPr>
        <p:spPr>
          <a:xfrm>
            <a:off x="586394" y="2245209"/>
            <a:ext cx="7166950" cy="2326791"/>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defTabSz="685800">
              <a:lnSpc>
                <a:spcPct val="114999"/>
              </a:lnSpc>
            </a:pPr>
            <a:r>
              <a:rPr lang="en-US" b="1" u="sng" dirty="0">
                <a:solidFill>
                  <a:prstClr val="black"/>
                </a:solidFill>
                <a:latin typeface="Arial"/>
                <a:cs typeface="Arial"/>
              </a:rPr>
              <a:t>Faculty and Disclosure of Conflicts of Interest</a:t>
            </a:r>
            <a:endParaRPr lang="en-US" b="1" dirty="0">
              <a:solidFill>
                <a:prstClr val="black"/>
              </a:solidFill>
              <a:latin typeface="Aptos" panose="020B0004020202020204"/>
            </a:endParaRPr>
          </a:p>
          <a:p>
            <a:pPr defTabSz="685800"/>
            <a:r>
              <a:rPr lang="en-US" sz="1400" dirty="0">
                <a:solidFill>
                  <a:prstClr val="black"/>
                </a:solidFill>
                <a:latin typeface="Arial"/>
                <a:cs typeface="Arial"/>
              </a:rPr>
              <a:t>Partners requires every individual in a position to control educational content to disclose all financial relationships with ineligible companies that have occurred within the past 24 months. Ineligible companies are organizations whose primary business is producing, marketing, selling, re-selling, or distributing healthcare products used by or on patients. </a:t>
            </a:r>
          </a:p>
          <a:p>
            <a:pPr defTabSz="685800"/>
            <a:endParaRPr lang="en-US" sz="1400" dirty="0">
              <a:solidFill>
                <a:prstClr val="black"/>
              </a:solidFill>
              <a:latin typeface="Arial"/>
              <a:cs typeface="Arial"/>
            </a:endParaRPr>
          </a:p>
          <a:p>
            <a:pPr defTabSz="685800"/>
            <a:r>
              <a:rPr lang="en-US" sz="1400" dirty="0">
                <a:solidFill>
                  <a:prstClr val="black"/>
                </a:solidFill>
                <a:latin typeface="Arial"/>
                <a:cs typeface="Arial"/>
              </a:rPr>
              <a:t>All relevant financial relationships for anyone with the ability to control the content of this educational activity are listed below and have been mitigated according to Partners policies. Others involved in the planning of this activity have no relevant financial relationships.</a:t>
            </a:r>
          </a:p>
        </p:txBody>
      </p:sp>
      <p:graphicFrame>
        <p:nvGraphicFramePr>
          <p:cNvPr id="14" name="Table 13">
            <a:extLst>
              <a:ext uri="{FF2B5EF4-FFF2-40B4-BE49-F238E27FC236}">
                <a16:creationId xmlns:a16="http://schemas.microsoft.com/office/drawing/2014/main" id="{5E4C5FF5-4CAE-533B-1220-87DE1AE54B19}"/>
              </a:ext>
            </a:extLst>
          </p:cNvPr>
          <p:cNvGraphicFramePr>
            <a:graphicFrameLocks noGrp="1"/>
          </p:cNvGraphicFramePr>
          <p:nvPr>
            <p:extLst>
              <p:ext uri="{D42A27DB-BD31-4B8C-83A1-F6EECF244321}">
                <p14:modId xmlns:p14="http://schemas.microsoft.com/office/powerpoint/2010/main" val="4145149765"/>
              </p:ext>
            </p:extLst>
          </p:nvPr>
        </p:nvGraphicFramePr>
        <p:xfrm>
          <a:off x="624283" y="4572000"/>
          <a:ext cx="7091172" cy="1560128"/>
        </p:xfrm>
        <a:graphic>
          <a:graphicData uri="http://schemas.openxmlformats.org/drawingml/2006/table">
            <a:tbl>
              <a:tblPr firstRow="1" bandRow="1">
                <a:tableStyleId>{5C22544A-7EE6-4342-B048-85BDC9FD1C3A}</a:tableStyleId>
              </a:tblPr>
              <a:tblGrid>
                <a:gridCol w="2323603">
                  <a:extLst>
                    <a:ext uri="{9D8B030D-6E8A-4147-A177-3AD203B41FA5}">
                      <a16:colId xmlns:a16="http://schemas.microsoft.com/office/drawing/2014/main" val="3289923576"/>
                    </a:ext>
                  </a:extLst>
                </a:gridCol>
                <a:gridCol w="4767569">
                  <a:extLst>
                    <a:ext uri="{9D8B030D-6E8A-4147-A177-3AD203B41FA5}">
                      <a16:colId xmlns:a16="http://schemas.microsoft.com/office/drawing/2014/main" val="3427993234"/>
                    </a:ext>
                  </a:extLst>
                </a:gridCol>
              </a:tblGrid>
              <a:tr h="351167">
                <a:tc>
                  <a:txBody>
                    <a:bodyPr/>
                    <a:lstStyle/>
                    <a:p>
                      <a:r>
                        <a:rPr lang="en-US" sz="900" b="1" kern="1200" dirty="0">
                          <a:solidFill>
                            <a:schemeClr val="lt1"/>
                          </a:solidFill>
                          <a:effectLst/>
                          <a:latin typeface="Arial" panose="020B0604020202020204" pitchFamily="34" charset="0"/>
                          <a:ea typeface="+mn-ea"/>
                          <a:cs typeface="Arial" panose="020B0604020202020204" pitchFamily="34" charset="0"/>
                        </a:rPr>
                        <a:t>Faculty</a:t>
                      </a:r>
                      <a:endParaRPr lang="en-US" sz="900" dirty="0">
                        <a:latin typeface="Arial" panose="020B0604020202020204" pitchFamily="34" charset="0"/>
                        <a:cs typeface="Arial" panose="020B0604020202020204" pitchFamily="34" charset="0"/>
                      </a:endParaRPr>
                    </a:p>
                  </a:txBody>
                  <a:tcPr marL="68580" marR="68580" marT="34290" marB="34290"/>
                </a:tc>
                <a:tc>
                  <a:txBody>
                    <a:bodyPr/>
                    <a:lstStyle/>
                    <a:p>
                      <a:r>
                        <a:rPr lang="en-US" sz="900" b="1" kern="1200" dirty="0">
                          <a:solidFill>
                            <a:schemeClr val="lt1"/>
                          </a:solidFill>
                          <a:effectLst/>
                          <a:latin typeface="Arial" panose="020B0604020202020204" pitchFamily="34" charset="0"/>
                          <a:ea typeface="+mn-ea"/>
                          <a:cs typeface="Arial" panose="020B0604020202020204" pitchFamily="34" charset="0"/>
                        </a:rPr>
                        <a:t>Financial Relationships</a:t>
                      </a:r>
                      <a:endParaRPr lang="en-US" sz="900" dirty="0">
                        <a:latin typeface="Arial" panose="020B0604020202020204" pitchFamily="34" charset="0"/>
                        <a:cs typeface="Arial" panose="020B0604020202020204" pitchFamily="34" charset="0"/>
                      </a:endParaRPr>
                    </a:p>
                  </a:txBody>
                  <a:tcPr marL="68580" marR="68580" marT="34290" marB="34290"/>
                </a:tc>
                <a:extLst>
                  <a:ext uri="{0D108BD9-81ED-4DB2-BD59-A6C34878D82A}">
                    <a16:rowId xmlns:a16="http://schemas.microsoft.com/office/drawing/2014/main" val="1828617477"/>
                  </a:ext>
                </a:extLst>
              </a:tr>
              <a:tr h="289354">
                <a:tc>
                  <a:txBody>
                    <a:bodyPr/>
                    <a:lstStyle/>
                    <a:p>
                      <a:pPr marL="0" marR="0">
                        <a:lnSpc>
                          <a:spcPct val="115000"/>
                        </a:lnSpc>
                        <a:spcBef>
                          <a:spcPts val="0"/>
                        </a:spcBef>
                        <a:spcAft>
                          <a:spcPts val="0"/>
                        </a:spcAft>
                      </a:pPr>
                      <a:r>
                        <a:rPr lang="es-ES" sz="1800" dirty="0">
                          <a:effectLst/>
                          <a:latin typeface="Arial" panose="020B0604020202020204" pitchFamily="34" charset="0"/>
                          <a:ea typeface="Calibri" panose="020F0502020204030204" pitchFamily="34" charset="0"/>
                          <a:cs typeface="Arial" panose="020B0604020202020204" pitchFamily="34" charset="0"/>
                        </a:rPr>
                        <a:t>Beverly Thomassian</a:t>
                      </a:r>
                      <a:endParaRPr lang="en-US" sz="1800" dirty="0">
                        <a:effectLst/>
                        <a:latin typeface="Arial" panose="020B0604020202020204" pitchFamily="34" charset="0"/>
                        <a:ea typeface="Calibri" panose="020F0502020204030204" pitchFamily="34" charset="0"/>
                        <a:cs typeface="Arial" panose="020B0604020202020204" pitchFamily="34" charset="0"/>
                      </a:endParaRPr>
                    </a:p>
                  </a:txBody>
                  <a:tcPr marL="51435" marR="51435" marT="0" marB="0"/>
                </a:tc>
                <a:tc>
                  <a:txBody>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lang="en-US" sz="1800" dirty="0">
                          <a:solidFill>
                            <a:srgbClr val="000000"/>
                          </a:solidFill>
                          <a:effectLst/>
                          <a:latin typeface="Arial" panose="020B0604020202020204" pitchFamily="34" charset="0"/>
                          <a:ea typeface="Times" panose="02020603050405020304" pitchFamily="18" charset="0"/>
                          <a:cs typeface="Arial" panose="020B0604020202020204" pitchFamily="34" charset="0"/>
                        </a:rPr>
                        <a:t>Has no relevant financial relationships.</a:t>
                      </a:r>
                      <a:endParaRPr lang="en-US" sz="1800" dirty="0">
                        <a:effectLst/>
                        <a:latin typeface="Arial" panose="020B0604020202020204" pitchFamily="34" charset="0"/>
                        <a:ea typeface="Calibri" panose="020F0502020204030204" pitchFamily="34" charset="0"/>
                        <a:cs typeface="Arial" panose="020B0604020202020204" pitchFamily="34" charset="0"/>
                      </a:endParaRPr>
                    </a:p>
                  </a:txBody>
                  <a:tcPr marL="51435" marR="51435" marT="0" marB="0"/>
                </a:tc>
                <a:extLst>
                  <a:ext uri="{0D108BD9-81ED-4DB2-BD59-A6C34878D82A}">
                    <a16:rowId xmlns:a16="http://schemas.microsoft.com/office/drawing/2014/main" val="1265589118"/>
                  </a:ext>
                </a:extLst>
              </a:tr>
              <a:tr h="499457">
                <a:tc>
                  <a:txBody>
                    <a:bodyPr/>
                    <a:lstStyle/>
                    <a:p>
                      <a:pPr marL="0" marR="0">
                        <a:lnSpc>
                          <a:spcPct val="115000"/>
                        </a:lnSpc>
                        <a:spcBef>
                          <a:spcPts val="0"/>
                        </a:spcBef>
                        <a:spcAft>
                          <a:spcPts val="0"/>
                        </a:spcAft>
                      </a:pPr>
                      <a:r>
                        <a:rPr lang="fi-FI" sz="1800" dirty="0">
                          <a:effectLst/>
                          <a:latin typeface="Arial" panose="020B0604020202020204" pitchFamily="34" charset="0"/>
                          <a:ea typeface="Calibri" panose="020F0502020204030204" pitchFamily="34" charset="0"/>
                          <a:cs typeface="Arial" panose="020B0604020202020204" pitchFamily="34" charset="0"/>
                        </a:rPr>
                        <a:t>​Diana Isaacs ​</a:t>
                      </a:r>
                      <a:endParaRPr lang="en-US" sz="1800" dirty="0">
                        <a:effectLst/>
                        <a:latin typeface="Arial" panose="020B0604020202020204" pitchFamily="34" charset="0"/>
                        <a:ea typeface="Calibri" panose="020F0502020204030204" pitchFamily="34" charset="0"/>
                        <a:cs typeface="Arial" panose="020B0604020202020204" pitchFamily="34" charset="0"/>
                      </a:endParaRPr>
                    </a:p>
                  </a:txBody>
                  <a:tcPr marL="51435" marR="51435" marT="0" marB="0"/>
                </a:tc>
                <a:tc>
                  <a:txBody>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lang="en-US" sz="1800" dirty="0">
                          <a:solidFill>
                            <a:srgbClr val="000000"/>
                          </a:solidFill>
                          <a:effectLst/>
                          <a:latin typeface="Arial" panose="020B0604020202020204" pitchFamily="34" charset="0"/>
                          <a:ea typeface="Times" panose="02020603050405020304" pitchFamily="18" charset="0"/>
                          <a:cs typeface="Arial" panose="020B0604020202020204" pitchFamily="34" charset="0"/>
                        </a:rPr>
                        <a:t>Consultant, Advisor, Speaker: Abbott, Dexcom, </a:t>
                      </a:r>
                      <a:r>
                        <a:rPr lang="en-US" sz="1800" dirty="0" err="1">
                          <a:solidFill>
                            <a:srgbClr val="000000"/>
                          </a:solidFill>
                          <a:effectLst/>
                          <a:latin typeface="Arial" panose="020B0604020202020204" pitchFamily="34" charset="0"/>
                          <a:ea typeface="Times" panose="02020603050405020304" pitchFamily="18" charset="0"/>
                          <a:cs typeface="Arial" panose="020B0604020202020204" pitchFamily="34" charset="0"/>
                        </a:rPr>
                        <a:t>MiniMed</a:t>
                      </a:r>
                      <a:r>
                        <a:rPr lang="en-US" sz="1800" dirty="0">
                          <a:solidFill>
                            <a:srgbClr val="000000"/>
                          </a:solidFill>
                          <a:effectLst/>
                          <a:latin typeface="Arial" panose="020B0604020202020204" pitchFamily="34" charset="0"/>
                          <a:ea typeface="Times" panose="02020603050405020304" pitchFamily="18" charset="0"/>
                          <a:cs typeface="Arial" panose="020B0604020202020204" pitchFamily="34" charset="0"/>
                        </a:rPr>
                        <a:t>, Novo Nordisk, </a:t>
                      </a:r>
                      <a:r>
                        <a:rPr lang="en-US" sz="1800" dirty="0" err="1">
                          <a:solidFill>
                            <a:srgbClr val="000000"/>
                          </a:solidFill>
                          <a:effectLst/>
                          <a:latin typeface="Arial" panose="020B0604020202020204" pitchFamily="34" charset="0"/>
                          <a:ea typeface="Times" panose="02020603050405020304" pitchFamily="18" charset="0"/>
                          <a:cs typeface="Arial" panose="020B0604020202020204" pitchFamily="34" charset="0"/>
                        </a:rPr>
                        <a:t>Insulet</a:t>
                      </a:r>
                      <a:r>
                        <a:rPr lang="en-US" sz="1800" dirty="0">
                          <a:solidFill>
                            <a:srgbClr val="000000"/>
                          </a:solidFill>
                          <a:effectLst/>
                          <a:latin typeface="Arial" panose="020B0604020202020204" pitchFamily="34" charset="0"/>
                          <a:ea typeface="Times" panose="02020603050405020304" pitchFamily="18" charset="0"/>
                          <a:cs typeface="Arial" panose="020B0604020202020204" pitchFamily="34" charset="0"/>
                        </a:rPr>
                        <a:t>, Lilly, </a:t>
                      </a:r>
                      <a:r>
                        <a:rPr lang="en-US" sz="1800" dirty="0" err="1">
                          <a:solidFill>
                            <a:srgbClr val="000000"/>
                          </a:solidFill>
                          <a:effectLst/>
                          <a:latin typeface="Arial" panose="020B0604020202020204" pitchFamily="34" charset="0"/>
                          <a:ea typeface="Times" panose="02020603050405020304" pitchFamily="18" charset="0"/>
                          <a:cs typeface="Arial" panose="020B0604020202020204" pitchFamily="34" charset="0"/>
                        </a:rPr>
                        <a:t>Cequr</a:t>
                      </a:r>
                      <a:r>
                        <a:rPr lang="en-US" sz="1800" dirty="0">
                          <a:solidFill>
                            <a:srgbClr val="000000"/>
                          </a:solidFill>
                          <a:effectLst/>
                          <a:latin typeface="Arial" panose="020B0604020202020204" pitchFamily="34" charset="0"/>
                          <a:ea typeface="Times" panose="02020603050405020304" pitchFamily="18" charset="0"/>
                          <a:cs typeface="Arial" panose="020B0604020202020204" pitchFamily="34" charset="0"/>
                        </a:rPr>
                        <a:t>, Sanofi, Beta Bionics, and ​Sequel</a:t>
                      </a:r>
                      <a:endParaRPr lang="en-US" sz="1800" dirty="0">
                        <a:effectLst/>
                        <a:latin typeface="Arial" panose="020B0604020202020204" pitchFamily="34" charset="0"/>
                        <a:ea typeface="Calibri" panose="020F0502020204030204" pitchFamily="34" charset="0"/>
                        <a:cs typeface="Arial" panose="020B0604020202020204" pitchFamily="34" charset="0"/>
                      </a:endParaRPr>
                    </a:p>
                  </a:txBody>
                  <a:tcPr marL="51435" marR="51435" marT="0" marB="0"/>
                </a:tc>
                <a:extLst>
                  <a:ext uri="{0D108BD9-81ED-4DB2-BD59-A6C34878D82A}">
                    <a16:rowId xmlns:a16="http://schemas.microsoft.com/office/drawing/2014/main" val="3305126029"/>
                  </a:ext>
                </a:extLst>
              </a:tr>
            </a:tbl>
          </a:graphicData>
        </a:graphic>
      </p:graphicFrame>
      <p:pic>
        <p:nvPicPr>
          <p:cNvPr id="3" name="Picture 2" descr="A black background with white text&#10;&#10;AI-generated content may be incorrect.">
            <a:extLst>
              <a:ext uri="{FF2B5EF4-FFF2-40B4-BE49-F238E27FC236}">
                <a16:creationId xmlns:a16="http://schemas.microsoft.com/office/drawing/2014/main" id="{0EE37FC9-952B-2A63-3981-FB0A8491281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7200" y="1484908"/>
            <a:ext cx="3014939" cy="620403"/>
          </a:xfrm>
          <a:prstGeom prst="rect">
            <a:avLst/>
          </a:prstGeom>
        </p:spPr>
      </p:pic>
      <p:pic>
        <p:nvPicPr>
          <p:cNvPr id="2" name="Picture 1">
            <a:extLst>
              <a:ext uri="{FF2B5EF4-FFF2-40B4-BE49-F238E27FC236}">
                <a16:creationId xmlns:a16="http://schemas.microsoft.com/office/drawing/2014/main" id="{AE4AFBA0-4310-2988-854B-3C16DEF51D53}"/>
              </a:ext>
            </a:extLst>
          </p:cNvPr>
          <p:cNvPicPr>
            <a:picLocks noChangeAspect="1"/>
          </p:cNvPicPr>
          <p:nvPr/>
        </p:nvPicPr>
        <p:blipFill>
          <a:blip r:embed="rId4"/>
          <a:stretch>
            <a:fillRect/>
          </a:stretch>
        </p:blipFill>
        <p:spPr>
          <a:xfrm>
            <a:off x="4876800" y="1194016"/>
            <a:ext cx="3519668" cy="1000177"/>
          </a:xfrm>
          <a:prstGeom prst="rect">
            <a:avLst/>
          </a:prstGeom>
        </p:spPr>
      </p:pic>
      <p:sp>
        <p:nvSpPr>
          <p:cNvPr id="4" name="Title 3">
            <a:extLst>
              <a:ext uri="{FF2B5EF4-FFF2-40B4-BE49-F238E27FC236}">
                <a16:creationId xmlns:a16="http://schemas.microsoft.com/office/drawing/2014/main" id="{F20E0F9A-7218-3880-FB4A-C8CDE9F376F3}"/>
              </a:ext>
            </a:extLst>
          </p:cNvPr>
          <p:cNvSpPr>
            <a:spLocks noGrp="1"/>
          </p:cNvSpPr>
          <p:nvPr>
            <p:ph type="title"/>
          </p:nvPr>
        </p:nvSpPr>
        <p:spPr/>
        <p:txBody>
          <a:bodyPr/>
          <a:lstStyle/>
          <a:p>
            <a:r>
              <a:rPr lang="en-US" dirty="0"/>
              <a:t>Conflict of Interest</a:t>
            </a:r>
          </a:p>
        </p:txBody>
      </p:sp>
    </p:spTree>
    <p:extLst>
      <p:ext uri="{BB962C8B-B14F-4D97-AF65-F5344CB8AC3E}">
        <p14:creationId xmlns:p14="http://schemas.microsoft.com/office/powerpoint/2010/main" val="17412524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6950BFC3-D8DA-4A85-94F7-54DA5524770B}">
      <p188:commentRel xmlns:p188="http://schemas.microsoft.com/office/powerpoint/2018/8/main" r:id="rId2"/>
    </p:ext>
  </p:extLst>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p:cNvSpPr>
            <a:spLocks noGrp="1" noChangeArrowheads="1"/>
          </p:cNvSpPr>
          <p:nvPr>
            <p:ph type="title"/>
          </p:nvPr>
        </p:nvSpPr>
        <p:spPr>
          <a:xfrm>
            <a:off x="457200" y="152400"/>
            <a:ext cx="8229600" cy="1371600"/>
          </a:xfrm>
        </p:spPr>
        <p:txBody>
          <a:bodyPr>
            <a:normAutofit/>
          </a:bodyPr>
          <a:lstStyle/>
          <a:p>
            <a:pPr eaLnBrk="1" hangingPunct="1"/>
            <a:r>
              <a:rPr lang="en-US" sz="3600" b="1" dirty="0"/>
              <a:t>Diabetes Bingo “</a:t>
            </a:r>
            <a:r>
              <a:rPr lang="en-US" sz="3600" b="1" dirty="0" err="1"/>
              <a:t>DiaBingo</a:t>
            </a:r>
            <a:r>
              <a:rPr lang="en-US" sz="3600" b="1" dirty="0"/>
              <a:t>”</a:t>
            </a:r>
            <a:br>
              <a:rPr lang="en-US" sz="3600" b="1" dirty="0"/>
            </a:br>
            <a:r>
              <a:rPr lang="en-US" sz="3600" b="1" dirty="0"/>
              <a:t>Shout out Right Answer</a:t>
            </a:r>
          </a:p>
        </p:txBody>
      </p:sp>
      <p:pic>
        <p:nvPicPr>
          <p:cNvPr id="72708" name="Picture 4" descr="MCj03361540000[1]"/>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981200" y="1981200"/>
            <a:ext cx="5105400" cy="39751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386310089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7BF465-2F2F-767E-0B43-351F202064FB}"/>
            </a:ext>
          </a:extLst>
        </p:cNvPr>
        <p:cNvGrpSpPr/>
        <p:nvPr/>
      </p:nvGrpSpPr>
      <p:grpSpPr>
        <a:xfrm>
          <a:off x="0" y="0"/>
          <a:ext cx="0" cy="0"/>
          <a:chOff x="0" y="0"/>
          <a:chExt cx="0" cy="0"/>
        </a:xfrm>
      </p:grpSpPr>
      <p:sp>
        <p:nvSpPr>
          <p:cNvPr id="54274" name="Rectangle 2">
            <a:extLst>
              <a:ext uri="{FF2B5EF4-FFF2-40B4-BE49-F238E27FC236}">
                <a16:creationId xmlns:a16="http://schemas.microsoft.com/office/drawing/2014/main" id="{A54EAC3A-5431-3766-7EB4-C038078B16F0}"/>
              </a:ext>
            </a:extLst>
          </p:cNvPr>
          <p:cNvSpPr>
            <a:spLocks noGrp="1" noChangeArrowheads="1"/>
          </p:cNvSpPr>
          <p:nvPr>
            <p:ph type="title"/>
          </p:nvPr>
        </p:nvSpPr>
        <p:spPr>
          <a:xfrm>
            <a:off x="457200" y="152400"/>
            <a:ext cx="8229600" cy="685800"/>
          </a:xfrm>
        </p:spPr>
        <p:txBody>
          <a:bodyPr/>
          <a:lstStyle/>
          <a:p>
            <a:pPr eaLnBrk="1" hangingPunct="1"/>
            <a:r>
              <a:rPr lang="en-US" sz="3800" dirty="0" err="1"/>
              <a:t>DiaBingo</a:t>
            </a:r>
            <a:endParaRPr lang="en-US" sz="1500" dirty="0"/>
          </a:p>
        </p:txBody>
      </p:sp>
      <p:sp>
        <p:nvSpPr>
          <p:cNvPr id="1679363" name="Rectangle 3">
            <a:extLst>
              <a:ext uri="{FF2B5EF4-FFF2-40B4-BE49-F238E27FC236}">
                <a16:creationId xmlns:a16="http://schemas.microsoft.com/office/drawing/2014/main" id="{EBEDE52F-EF81-589A-F62D-B481646D7B0B}"/>
              </a:ext>
            </a:extLst>
          </p:cNvPr>
          <p:cNvSpPr>
            <a:spLocks noGrp="1" noChangeArrowheads="1"/>
          </p:cNvSpPr>
          <p:nvPr>
            <p:ph sz="quarter" idx="1"/>
          </p:nvPr>
        </p:nvSpPr>
        <p:spPr/>
        <p:txBody>
          <a:bodyPr/>
          <a:lstStyle/>
          <a:p>
            <a:pPr algn="r" eaLnBrk="1" hangingPunct="1">
              <a:defRPr/>
            </a:pPr>
            <a:endParaRPr lang="en-US" sz="1800"/>
          </a:p>
          <a:p>
            <a:pPr algn="r" eaLnBrk="1" hangingPunct="1">
              <a:defRPr/>
            </a:pPr>
            <a:endParaRPr lang="en-US" sz="2400"/>
          </a:p>
        </p:txBody>
      </p:sp>
      <p:sp>
        <p:nvSpPr>
          <p:cNvPr id="54276" name="Text Box 4">
            <a:extLst>
              <a:ext uri="{FF2B5EF4-FFF2-40B4-BE49-F238E27FC236}">
                <a16:creationId xmlns:a16="http://schemas.microsoft.com/office/drawing/2014/main" id="{2AC00F3F-A831-E287-2EEA-9B9691559DF8}"/>
              </a:ext>
            </a:extLst>
          </p:cNvPr>
          <p:cNvSpPr txBox="1">
            <a:spLocks noChangeArrowheads="1"/>
          </p:cNvSpPr>
          <p:nvPr/>
        </p:nvSpPr>
        <p:spPr bwMode="auto">
          <a:xfrm>
            <a:off x="685800" y="2438400"/>
            <a:ext cx="7696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1429" tIns="45714" rIns="91429" bIns="45714">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endParaRPr lang="en-US">
              <a:solidFill>
                <a:prstClr val="black"/>
              </a:solidFill>
              <a:latin typeface="Tahoma" pitchFamily="34" charset="0"/>
            </a:endParaRPr>
          </a:p>
        </p:txBody>
      </p:sp>
      <p:sp>
        <p:nvSpPr>
          <p:cNvPr id="54277" name="Rectangle 5">
            <a:extLst>
              <a:ext uri="{FF2B5EF4-FFF2-40B4-BE49-F238E27FC236}">
                <a16:creationId xmlns:a16="http://schemas.microsoft.com/office/drawing/2014/main" id="{D76610EB-5962-5211-BFC2-25E58F7A0F25}"/>
              </a:ext>
            </a:extLst>
          </p:cNvPr>
          <p:cNvSpPr>
            <a:spLocks noChangeArrowheads="1"/>
          </p:cNvSpPr>
          <p:nvPr/>
        </p:nvSpPr>
        <p:spPr bwMode="auto">
          <a:xfrm>
            <a:off x="-609600" y="2590800"/>
            <a:ext cx="9753600" cy="426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nchorCtr="1"/>
          <a:lstStyle/>
          <a:p>
            <a:pPr marL="1028700" indent="-1028700"/>
            <a:r>
              <a:rPr lang="en-US" sz="1200" b="1">
                <a:solidFill>
                  <a:prstClr val="white"/>
                </a:solidFill>
                <a:latin typeface="Arial Black" pitchFamily="34" charset="0"/>
              </a:rPr>
              <a:t>	</a:t>
            </a:r>
            <a:endParaRPr lang="en-US" sz="1200">
              <a:solidFill>
                <a:prstClr val="white"/>
              </a:solidFill>
              <a:latin typeface="Arial Black" pitchFamily="34" charset="0"/>
            </a:endParaRPr>
          </a:p>
        </p:txBody>
      </p:sp>
      <p:sp>
        <p:nvSpPr>
          <p:cNvPr id="1679366" name="Text Box 6">
            <a:extLst>
              <a:ext uri="{FF2B5EF4-FFF2-40B4-BE49-F238E27FC236}">
                <a16:creationId xmlns:a16="http://schemas.microsoft.com/office/drawing/2014/main" id="{AE906D5B-74F6-A0CB-960B-A8B14659DC12}"/>
              </a:ext>
            </a:extLst>
          </p:cNvPr>
          <p:cNvSpPr txBox="1">
            <a:spLocks noChangeArrowheads="1"/>
          </p:cNvSpPr>
          <p:nvPr/>
        </p:nvSpPr>
        <p:spPr bwMode="auto">
          <a:xfrm>
            <a:off x="457200" y="870156"/>
            <a:ext cx="8305800" cy="5835444"/>
          </a:xfrm>
          <a:prstGeom prst="rect">
            <a:avLst/>
          </a:prstGeom>
          <a:noFill/>
          <a:ln w="12700">
            <a:noFill/>
            <a:miter lim="800000"/>
            <a:headEnd/>
            <a:tailEnd/>
          </a:ln>
          <a:effectLst/>
        </p:spPr>
        <p:txBody>
          <a:bodyPr>
            <a:spAutoFit/>
          </a:bodyPr>
          <a:lstStyle/>
          <a:p>
            <a:pPr>
              <a:spcBef>
                <a:spcPct val="5000"/>
              </a:spcBef>
              <a:defRPr/>
            </a:pPr>
            <a:r>
              <a:rPr lang="en-US" b="1" dirty="0">
                <a:solidFill>
                  <a:prstClr val="black"/>
                </a:solidFill>
                <a:latin typeface="Calibri" panose="020F0502020204030204" pitchFamily="34" charset="0"/>
                <a:ea typeface="Calibri" panose="020F0502020204030204" pitchFamily="34" charset="0"/>
                <a:cs typeface="Calibri" panose="020F0502020204030204" pitchFamily="34" charset="0"/>
              </a:rPr>
              <a:t>B</a:t>
            </a:r>
            <a:r>
              <a:rPr lang="en-US" dirty="0">
                <a:solidFill>
                  <a:prstClr val="black"/>
                </a:solidFill>
                <a:latin typeface="Calibri" panose="020F0502020204030204" pitchFamily="34" charset="0"/>
                <a:ea typeface="Calibri" panose="020F0502020204030204" pitchFamily="34" charset="0"/>
                <a:cs typeface="Calibri" panose="020F0502020204030204" pitchFamily="34" charset="0"/>
              </a:rPr>
              <a:t> </a:t>
            </a:r>
            <a:r>
              <a:rPr lang="en-US" sz="2400" dirty="0">
                <a:solidFill>
                  <a:prstClr val="black"/>
                </a:solidFill>
                <a:latin typeface="Calibri" panose="020F0502020204030204" pitchFamily="34" charset="0"/>
                <a:ea typeface="Calibri" panose="020F0502020204030204" pitchFamily="34" charset="0"/>
                <a:cs typeface="Calibri" panose="020F0502020204030204" pitchFamily="34" charset="0"/>
              </a:rPr>
              <a:t>Frequent skin and yeast infections			</a:t>
            </a:r>
          </a:p>
          <a:p>
            <a:pPr>
              <a:spcBef>
                <a:spcPct val="5000"/>
              </a:spcBef>
              <a:defRPr/>
            </a:pPr>
            <a:r>
              <a:rPr lang="en-US" sz="2400" b="1" dirty="0">
                <a:solidFill>
                  <a:prstClr val="black"/>
                </a:solidFill>
                <a:latin typeface="Calibri" panose="020F0502020204030204" pitchFamily="34" charset="0"/>
                <a:ea typeface="Calibri" panose="020F0502020204030204" pitchFamily="34" charset="0"/>
                <a:cs typeface="Calibri" panose="020F0502020204030204" pitchFamily="34" charset="0"/>
              </a:rPr>
              <a:t>B</a:t>
            </a:r>
            <a:r>
              <a:rPr lang="en-US" sz="2400" dirty="0">
                <a:solidFill>
                  <a:prstClr val="black"/>
                </a:solidFill>
                <a:latin typeface="Calibri" panose="020F0502020204030204" pitchFamily="34" charset="0"/>
                <a:ea typeface="Calibri" panose="020F0502020204030204" pitchFamily="34" charset="0"/>
                <a:cs typeface="Calibri" panose="020F0502020204030204" pitchFamily="34" charset="0"/>
              </a:rPr>
              <a:t> A BMI of ____ or greater indicates increased pre/diabetes risk?</a:t>
            </a:r>
          </a:p>
          <a:p>
            <a:pPr>
              <a:spcBef>
                <a:spcPct val="5000"/>
              </a:spcBef>
              <a:defRPr/>
            </a:pPr>
            <a:r>
              <a:rPr lang="en-US" sz="2400" b="1" dirty="0">
                <a:solidFill>
                  <a:prstClr val="black"/>
                </a:solidFill>
                <a:latin typeface="Calibri" panose="020F0502020204030204" pitchFamily="34" charset="0"/>
                <a:ea typeface="Calibri" panose="020F0502020204030204" pitchFamily="34" charset="0"/>
                <a:cs typeface="Calibri" panose="020F0502020204030204" pitchFamily="34" charset="0"/>
              </a:rPr>
              <a:t>B</a:t>
            </a:r>
            <a:r>
              <a:rPr lang="en-US" sz="2400" dirty="0">
                <a:solidFill>
                  <a:prstClr val="black"/>
                </a:solidFill>
                <a:latin typeface="Calibri" panose="020F0502020204030204" pitchFamily="34" charset="0"/>
                <a:ea typeface="Calibri" panose="020F0502020204030204" pitchFamily="34" charset="0"/>
                <a:cs typeface="Calibri" panose="020F0502020204030204" pitchFamily="34" charset="0"/>
              </a:rPr>
              <a:t> To reduce complications, control </a:t>
            </a:r>
            <a:r>
              <a:rPr lang="en-US" sz="2400" b="1" dirty="0">
                <a:solidFill>
                  <a:prstClr val="black"/>
                </a:solidFill>
                <a:latin typeface="Calibri" panose="020F0502020204030204" pitchFamily="34" charset="0"/>
                <a:ea typeface="Calibri" panose="020F0502020204030204" pitchFamily="34" charset="0"/>
                <a:cs typeface="Calibri" panose="020F0502020204030204" pitchFamily="34" charset="0"/>
              </a:rPr>
              <a:t>A</a:t>
            </a:r>
            <a:r>
              <a:rPr lang="en-US" sz="2400" dirty="0">
                <a:solidFill>
                  <a:prstClr val="black"/>
                </a:solidFill>
                <a:latin typeface="Calibri" panose="020F0502020204030204" pitchFamily="34" charset="0"/>
                <a:ea typeface="Calibri" panose="020F0502020204030204" pitchFamily="34" charset="0"/>
                <a:cs typeface="Calibri" panose="020F0502020204030204" pitchFamily="34" charset="0"/>
              </a:rPr>
              <a:t>1c, </a:t>
            </a:r>
            <a:r>
              <a:rPr lang="en-US" sz="2400" b="1" dirty="0">
                <a:solidFill>
                  <a:prstClr val="black"/>
                </a:solidFill>
                <a:latin typeface="Calibri" panose="020F0502020204030204" pitchFamily="34" charset="0"/>
                <a:ea typeface="Calibri" panose="020F0502020204030204" pitchFamily="34" charset="0"/>
                <a:cs typeface="Calibri" panose="020F0502020204030204" pitchFamily="34" charset="0"/>
              </a:rPr>
              <a:t>B</a:t>
            </a:r>
            <a:r>
              <a:rPr lang="en-US" sz="2400" dirty="0">
                <a:solidFill>
                  <a:prstClr val="black"/>
                </a:solidFill>
                <a:latin typeface="Calibri" panose="020F0502020204030204" pitchFamily="34" charset="0"/>
                <a:ea typeface="Calibri" panose="020F0502020204030204" pitchFamily="34" charset="0"/>
                <a:cs typeface="Calibri" panose="020F0502020204030204" pitchFamily="34" charset="0"/>
              </a:rPr>
              <a:t>lood pressure, </a:t>
            </a:r>
            <a:r>
              <a:rPr lang="en-US" sz="2400" b="1" dirty="0">
                <a:solidFill>
                  <a:prstClr val="black"/>
                </a:solidFill>
                <a:latin typeface="Calibri" panose="020F0502020204030204" pitchFamily="34" charset="0"/>
                <a:ea typeface="Calibri" panose="020F0502020204030204" pitchFamily="34" charset="0"/>
                <a:cs typeface="Calibri" panose="020F0502020204030204" pitchFamily="34" charset="0"/>
              </a:rPr>
              <a:t>C</a:t>
            </a:r>
            <a:r>
              <a:rPr lang="en-US" sz="2400" dirty="0">
                <a:solidFill>
                  <a:prstClr val="black"/>
                </a:solidFill>
                <a:latin typeface="Calibri" panose="020F0502020204030204" pitchFamily="34" charset="0"/>
                <a:ea typeface="Calibri" panose="020F0502020204030204" pitchFamily="34" charset="0"/>
                <a:cs typeface="Calibri" panose="020F0502020204030204" pitchFamily="34" charset="0"/>
              </a:rPr>
              <a:t>holesterol	 </a:t>
            </a:r>
          </a:p>
          <a:p>
            <a:pPr>
              <a:spcBef>
                <a:spcPct val="5000"/>
              </a:spcBef>
              <a:defRPr/>
            </a:pPr>
            <a:r>
              <a:rPr lang="en-US" sz="2400" b="1" dirty="0">
                <a:solidFill>
                  <a:prstClr val="black"/>
                </a:solidFill>
                <a:latin typeface="Calibri" panose="020F0502020204030204" pitchFamily="34" charset="0"/>
                <a:ea typeface="Calibri" panose="020F0502020204030204" pitchFamily="34" charset="0"/>
                <a:cs typeface="Calibri" panose="020F0502020204030204" pitchFamily="34" charset="0"/>
              </a:rPr>
              <a:t>B</a:t>
            </a:r>
            <a:r>
              <a:rPr lang="en-US" sz="2400" dirty="0">
                <a:solidFill>
                  <a:prstClr val="black"/>
                </a:solidFill>
                <a:latin typeface="Calibri" panose="020F0502020204030204" pitchFamily="34" charset="0"/>
                <a:ea typeface="Calibri" panose="020F0502020204030204" pitchFamily="34" charset="0"/>
                <a:cs typeface="Calibri" panose="020F0502020204030204" pitchFamily="34" charset="0"/>
              </a:rPr>
              <a:t> </a:t>
            </a:r>
            <a:r>
              <a:rPr lang="en-US" sz="2400" dirty="0" err="1">
                <a:solidFill>
                  <a:prstClr val="black"/>
                </a:solidFill>
                <a:latin typeface="Calibri" panose="020F0502020204030204" pitchFamily="34" charset="0"/>
                <a:ea typeface="Calibri" panose="020F0502020204030204" pitchFamily="34" charset="0"/>
                <a:cs typeface="Calibri" panose="020F0502020204030204" pitchFamily="34" charset="0"/>
              </a:rPr>
              <a:t>PreDiabetes</a:t>
            </a:r>
            <a:r>
              <a:rPr lang="en-US" sz="2400" dirty="0">
                <a:solidFill>
                  <a:prstClr val="black"/>
                </a:solidFill>
                <a:latin typeface="Calibri" panose="020F0502020204030204" pitchFamily="34" charset="0"/>
                <a:ea typeface="Calibri" panose="020F0502020204030204" pitchFamily="34" charset="0"/>
                <a:cs typeface="Calibri" panose="020F0502020204030204" pitchFamily="34" charset="0"/>
              </a:rPr>
              <a:t> – fasting glucose level of ___ to ____	 </a:t>
            </a:r>
          </a:p>
          <a:p>
            <a:pPr>
              <a:spcBef>
                <a:spcPct val="5000"/>
              </a:spcBef>
              <a:defRPr/>
            </a:pPr>
            <a:r>
              <a:rPr lang="en-US" sz="2400" b="1" dirty="0">
                <a:solidFill>
                  <a:prstClr val="black"/>
                </a:solidFill>
                <a:latin typeface="Calibri" panose="020F0502020204030204" pitchFamily="34" charset="0"/>
                <a:ea typeface="Calibri" panose="020F0502020204030204" pitchFamily="34" charset="0"/>
                <a:cs typeface="Calibri" panose="020F0502020204030204" pitchFamily="34" charset="0"/>
              </a:rPr>
              <a:t>B</a:t>
            </a:r>
            <a:r>
              <a:rPr lang="en-US" sz="2400" dirty="0">
                <a:solidFill>
                  <a:prstClr val="black"/>
                </a:solidFill>
                <a:latin typeface="Calibri" panose="020F0502020204030204" pitchFamily="34" charset="0"/>
                <a:ea typeface="Calibri" panose="020F0502020204030204" pitchFamily="34" charset="0"/>
                <a:cs typeface="Calibri" panose="020F0502020204030204" pitchFamily="34" charset="0"/>
              </a:rPr>
              <a:t> Erectile dysfunction indicates greater risk for ____	 </a:t>
            </a:r>
          </a:p>
          <a:p>
            <a:pPr>
              <a:spcBef>
                <a:spcPct val="5000"/>
              </a:spcBef>
              <a:defRPr/>
            </a:pPr>
            <a:r>
              <a:rPr lang="en-US" sz="2400" b="1" dirty="0">
                <a:solidFill>
                  <a:prstClr val="black"/>
                </a:solidFill>
                <a:latin typeface="Calibri" panose="020F0502020204030204" pitchFamily="34" charset="0"/>
                <a:ea typeface="Calibri" panose="020F0502020204030204" pitchFamily="34" charset="0"/>
                <a:cs typeface="Calibri" panose="020F0502020204030204" pitchFamily="34" charset="0"/>
              </a:rPr>
              <a:t>B</a:t>
            </a:r>
            <a:r>
              <a:rPr lang="en-US" sz="2400" dirty="0">
                <a:solidFill>
                  <a:prstClr val="black"/>
                </a:solidFill>
                <a:latin typeface="Calibri" panose="020F0502020204030204" pitchFamily="34" charset="0"/>
                <a:ea typeface="Calibri" panose="020F0502020204030204" pitchFamily="34" charset="0"/>
                <a:cs typeface="Calibri" panose="020F0502020204030204" pitchFamily="34" charset="0"/>
              </a:rPr>
              <a:t> Diabetes – fasting glucose level____ or greater	</a:t>
            </a:r>
          </a:p>
          <a:p>
            <a:pPr>
              <a:spcBef>
                <a:spcPct val="5000"/>
              </a:spcBef>
              <a:defRPr/>
            </a:pPr>
            <a:r>
              <a:rPr lang="en-US" sz="2400" b="1" dirty="0">
                <a:solidFill>
                  <a:prstClr val="black"/>
                </a:solidFill>
                <a:latin typeface="Calibri" panose="020F0502020204030204" pitchFamily="34" charset="0"/>
                <a:ea typeface="Calibri" panose="020F0502020204030204" pitchFamily="34" charset="0"/>
                <a:cs typeface="Calibri" panose="020F0502020204030204" pitchFamily="34" charset="0"/>
              </a:rPr>
              <a:t>B</a:t>
            </a:r>
            <a:r>
              <a:rPr lang="en-US" sz="2400" dirty="0">
                <a:solidFill>
                  <a:prstClr val="black"/>
                </a:solidFill>
                <a:latin typeface="Calibri" panose="020F0502020204030204" pitchFamily="34" charset="0"/>
                <a:ea typeface="Calibri" panose="020F0502020204030204" pitchFamily="34" charset="0"/>
                <a:cs typeface="Calibri" panose="020F0502020204030204" pitchFamily="34" charset="0"/>
              </a:rPr>
              <a:t> Type 1 diabetes is best described as an ______ disease</a:t>
            </a:r>
          </a:p>
          <a:p>
            <a:pPr>
              <a:spcBef>
                <a:spcPct val="5000"/>
              </a:spcBef>
              <a:defRPr/>
            </a:pPr>
            <a:r>
              <a:rPr lang="en-US" sz="2400" b="1" dirty="0">
                <a:solidFill>
                  <a:prstClr val="black"/>
                </a:solidFill>
                <a:latin typeface="Calibri" panose="020F0502020204030204" pitchFamily="34" charset="0"/>
                <a:ea typeface="Calibri" panose="020F0502020204030204" pitchFamily="34" charset="0"/>
                <a:cs typeface="Calibri" panose="020F0502020204030204" pitchFamily="34" charset="0"/>
              </a:rPr>
              <a:t>B</a:t>
            </a:r>
            <a:r>
              <a:rPr lang="en-US" sz="2400" dirty="0">
                <a:solidFill>
                  <a:prstClr val="black"/>
                </a:solidFill>
                <a:latin typeface="Calibri" panose="020F0502020204030204" pitchFamily="34" charset="0"/>
                <a:ea typeface="Calibri" panose="020F0502020204030204" pitchFamily="34" charset="0"/>
                <a:cs typeface="Calibri" panose="020F0502020204030204" pitchFamily="34" charset="0"/>
              </a:rPr>
              <a:t> People with diabetes are ______ times more likely to die of heart dx	</a:t>
            </a:r>
          </a:p>
          <a:p>
            <a:pPr>
              <a:spcBef>
                <a:spcPct val="5000"/>
              </a:spcBef>
              <a:defRPr/>
            </a:pPr>
            <a:r>
              <a:rPr lang="en-US" sz="2400" b="1" dirty="0">
                <a:solidFill>
                  <a:prstClr val="black"/>
                </a:solidFill>
                <a:latin typeface="Calibri" panose="020F0502020204030204" pitchFamily="34" charset="0"/>
                <a:ea typeface="Calibri" panose="020F0502020204030204" pitchFamily="34" charset="0"/>
                <a:cs typeface="Calibri" panose="020F0502020204030204" pitchFamily="34" charset="0"/>
              </a:rPr>
              <a:t>B</a:t>
            </a:r>
            <a:r>
              <a:rPr lang="en-US" sz="2400" dirty="0">
                <a:solidFill>
                  <a:prstClr val="black"/>
                </a:solidFill>
                <a:latin typeface="Calibri" panose="020F0502020204030204" pitchFamily="34" charset="0"/>
                <a:ea typeface="Calibri" panose="020F0502020204030204" pitchFamily="34" charset="0"/>
                <a:cs typeface="Calibri" panose="020F0502020204030204" pitchFamily="34" charset="0"/>
              </a:rPr>
              <a:t> Elevated triglycerides, &lt; HDL, smaller dense LDL</a:t>
            </a:r>
          </a:p>
          <a:p>
            <a:pPr>
              <a:spcBef>
                <a:spcPct val="5000"/>
              </a:spcBef>
              <a:defRPr/>
            </a:pPr>
            <a:r>
              <a:rPr lang="en-US" sz="2400" b="1" dirty="0">
                <a:solidFill>
                  <a:prstClr val="black"/>
                </a:solidFill>
                <a:latin typeface="Calibri" panose="020F0502020204030204" pitchFamily="34" charset="0"/>
                <a:ea typeface="Calibri" panose="020F0502020204030204" pitchFamily="34" charset="0"/>
                <a:cs typeface="Calibri" panose="020F0502020204030204" pitchFamily="34" charset="0"/>
              </a:rPr>
              <a:t>B</a:t>
            </a:r>
            <a:r>
              <a:rPr lang="en-US" sz="2400" dirty="0">
                <a:solidFill>
                  <a:prstClr val="black"/>
                </a:solidFill>
                <a:latin typeface="Calibri" panose="020F0502020204030204" pitchFamily="34" charset="0"/>
                <a:ea typeface="Calibri" panose="020F0502020204030204" pitchFamily="34" charset="0"/>
                <a:cs typeface="Calibri" panose="020F0502020204030204" pitchFamily="34" charset="0"/>
              </a:rPr>
              <a:t> Each percentage point of A1C =   _____ mg/dl glucose </a:t>
            </a:r>
            <a:endParaRPr lang="en-US" sz="2400" b="1" dirty="0">
              <a:solidFill>
                <a:prstClr val="black"/>
              </a:solidFill>
              <a:latin typeface="Calibri" panose="020F0502020204030204" pitchFamily="34" charset="0"/>
              <a:ea typeface="Calibri" panose="020F0502020204030204" pitchFamily="34" charset="0"/>
              <a:cs typeface="Calibri" panose="020F0502020204030204" pitchFamily="34" charset="0"/>
            </a:endParaRPr>
          </a:p>
          <a:p>
            <a:pPr>
              <a:spcBef>
                <a:spcPct val="5000"/>
              </a:spcBef>
              <a:defRPr/>
            </a:pPr>
            <a:r>
              <a:rPr lang="en-US" sz="2400" b="1" dirty="0">
                <a:solidFill>
                  <a:prstClr val="black"/>
                </a:solidFill>
                <a:latin typeface="Calibri" panose="020F0502020204030204" pitchFamily="34" charset="0"/>
                <a:ea typeface="Calibri" panose="020F0502020204030204" pitchFamily="34" charset="0"/>
                <a:cs typeface="Calibri" panose="020F0502020204030204" pitchFamily="34" charset="0"/>
              </a:rPr>
              <a:t>B</a:t>
            </a:r>
            <a:r>
              <a:rPr lang="en-US" sz="2400" dirty="0">
                <a:solidFill>
                  <a:prstClr val="black"/>
                </a:solidFill>
                <a:latin typeface="Calibri" panose="020F0502020204030204" pitchFamily="34" charset="0"/>
                <a:ea typeface="Calibri" panose="020F0502020204030204" pitchFamily="34" charset="0"/>
                <a:cs typeface="Calibri" panose="020F0502020204030204" pitchFamily="34" charset="0"/>
              </a:rPr>
              <a:t> At dx of type 2, about __% of the beta cell function is lost</a:t>
            </a:r>
          </a:p>
          <a:p>
            <a:pPr>
              <a:spcBef>
                <a:spcPct val="5000"/>
              </a:spcBef>
              <a:defRPr/>
            </a:pPr>
            <a:r>
              <a:rPr lang="en-US" sz="2400" b="1" dirty="0">
                <a:solidFill>
                  <a:prstClr val="black"/>
                </a:solidFill>
                <a:latin typeface="Calibri" panose="020F0502020204030204" pitchFamily="34" charset="0"/>
                <a:ea typeface="Calibri" panose="020F0502020204030204" pitchFamily="34" charset="0"/>
                <a:cs typeface="Calibri" panose="020F0502020204030204" pitchFamily="34" charset="0"/>
              </a:rPr>
              <a:t>B</a:t>
            </a:r>
            <a:r>
              <a:rPr lang="en-US" sz="2400" dirty="0">
                <a:solidFill>
                  <a:prstClr val="black"/>
                </a:solidFill>
                <a:latin typeface="Calibri" panose="020F0502020204030204" pitchFamily="34" charset="0"/>
                <a:ea typeface="Calibri" panose="020F0502020204030204" pitchFamily="34" charset="0"/>
                <a:cs typeface="Calibri" panose="020F0502020204030204" pitchFamily="34" charset="0"/>
              </a:rPr>
              <a:t> Diabetes – random glucose ____ or greater					</a:t>
            </a:r>
          </a:p>
        </p:txBody>
      </p:sp>
    </p:spTree>
    <p:custDataLst>
      <p:tags r:id="rId1"/>
    </p:custDataLst>
    <p:extLst>
      <p:ext uri="{BB962C8B-B14F-4D97-AF65-F5344CB8AC3E}">
        <p14:creationId xmlns:p14="http://schemas.microsoft.com/office/powerpoint/2010/main" val="384763567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1679366">
                                            <p:txEl>
                                              <p:pRg st="0" end="0"/>
                                            </p:txEl>
                                          </p:spTgt>
                                        </p:tgtEl>
                                        <p:attrNameLst>
                                          <p:attrName>style.visibility</p:attrName>
                                        </p:attrNameLst>
                                      </p:cBhvr>
                                      <p:to>
                                        <p:strVal val="visible"/>
                                      </p:to>
                                    </p:set>
                                    <p:anim calcmode="lin" valueType="num">
                                      <p:cBhvr additive="base">
                                        <p:cTn id="7" dur="500" fill="hold"/>
                                        <p:tgtEl>
                                          <p:spTgt spid="167936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67936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1679366">
                                            <p:txEl>
                                              <p:pRg st="1" end="1"/>
                                            </p:txEl>
                                          </p:spTgt>
                                        </p:tgtEl>
                                        <p:attrNameLst>
                                          <p:attrName>style.visibility</p:attrName>
                                        </p:attrNameLst>
                                      </p:cBhvr>
                                      <p:to>
                                        <p:strVal val="visible"/>
                                      </p:to>
                                    </p:set>
                                    <p:anim calcmode="lin" valueType="num">
                                      <p:cBhvr additive="base">
                                        <p:cTn id="13" dur="500" fill="hold"/>
                                        <p:tgtEl>
                                          <p:spTgt spid="1679366">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679366">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1679366">
                                            <p:txEl>
                                              <p:pRg st="2" end="2"/>
                                            </p:txEl>
                                          </p:spTgt>
                                        </p:tgtEl>
                                        <p:attrNameLst>
                                          <p:attrName>style.visibility</p:attrName>
                                        </p:attrNameLst>
                                      </p:cBhvr>
                                      <p:to>
                                        <p:strVal val="visible"/>
                                      </p:to>
                                    </p:set>
                                    <p:anim calcmode="lin" valueType="num">
                                      <p:cBhvr additive="base">
                                        <p:cTn id="19" dur="500" fill="hold"/>
                                        <p:tgtEl>
                                          <p:spTgt spid="1679366">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679366">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nodeType="clickEffect">
                                  <p:stCondLst>
                                    <p:cond delay="0"/>
                                  </p:stCondLst>
                                  <p:childTnLst>
                                    <p:set>
                                      <p:cBhvr>
                                        <p:cTn id="24" dur="1" fill="hold">
                                          <p:stCondLst>
                                            <p:cond delay="0"/>
                                          </p:stCondLst>
                                        </p:cTn>
                                        <p:tgtEl>
                                          <p:spTgt spid="1679366">
                                            <p:txEl>
                                              <p:pRg st="3" end="3"/>
                                            </p:txEl>
                                          </p:spTgt>
                                        </p:tgtEl>
                                        <p:attrNameLst>
                                          <p:attrName>style.visibility</p:attrName>
                                        </p:attrNameLst>
                                      </p:cBhvr>
                                      <p:to>
                                        <p:strVal val="visible"/>
                                      </p:to>
                                    </p:set>
                                    <p:anim calcmode="lin" valueType="num">
                                      <p:cBhvr additive="base">
                                        <p:cTn id="25" dur="500" fill="hold"/>
                                        <p:tgtEl>
                                          <p:spTgt spid="1679366">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1679366">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nodeType="clickEffect">
                                  <p:stCondLst>
                                    <p:cond delay="0"/>
                                  </p:stCondLst>
                                  <p:childTnLst>
                                    <p:set>
                                      <p:cBhvr>
                                        <p:cTn id="30" dur="1" fill="hold">
                                          <p:stCondLst>
                                            <p:cond delay="0"/>
                                          </p:stCondLst>
                                        </p:cTn>
                                        <p:tgtEl>
                                          <p:spTgt spid="1679366">
                                            <p:txEl>
                                              <p:pRg st="4" end="4"/>
                                            </p:txEl>
                                          </p:spTgt>
                                        </p:tgtEl>
                                        <p:attrNameLst>
                                          <p:attrName>style.visibility</p:attrName>
                                        </p:attrNameLst>
                                      </p:cBhvr>
                                      <p:to>
                                        <p:strVal val="visible"/>
                                      </p:to>
                                    </p:set>
                                    <p:anim calcmode="lin" valueType="num">
                                      <p:cBhvr additive="base">
                                        <p:cTn id="31" dur="500" fill="hold"/>
                                        <p:tgtEl>
                                          <p:spTgt spid="1679366">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1679366">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4" fill="hold" nodeType="clickEffect">
                                  <p:stCondLst>
                                    <p:cond delay="0"/>
                                  </p:stCondLst>
                                  <p:childTnLst>
                                    <p:set>
                                      <p:cBhvr>
                                        <p:cTn id="36" dur="1" fill="hold">
                                          <p:stCondLst>
                                            <p:cond delay="0"/>
                                          </p:stCondLst>
                                        </p:cTn>
                                        <p:tgtEl>
                                          <p:spTgt spid="1679366">
                                            <p:txEl>
                                              <p:pRg st="5" end="5"/>
                                            </p:txEl>
                                          </p:spTgt>
                                        </p:tgtEl>
                                        <p:attrNameLst>
                                          <p:attrName>style.visibility</p:attrName>
                                        </p:attrNameLst>
                                      </p:cBhvr>
                                      <p:to>
                                        <p:strVal val="visible"/>
                                      </p:to>
                                    </p:set>
                                    <p:anim calcmode="lin" valueType="num">
                                      <p:cBhvr additive="base">
                                        <p:cTn id="37" dur="500" fill="hold"/>
                                        <p:tgtEl>
                                          <p:spTgt spid="1679366">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1679366">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4" fill="hold" nodeType="clickEffect">
                                  <p:stCondLst>
                                    <p:cond delay="0"/>
                                  </p:stCondLst>
                                  <p:childTnLst>
                                    <p:set>
                                      <p:cBhvr>
                                        <p:cTn id="42" dur="1" fill="hold">
                                          <p:stCondLst>
                                            <p:cond delay="0"/>
                                          </p:stCondLst>
                                        </p:cTn>
                                        <p:tgtEl>
                                          <p:spTgt spid="1679366">
                                            <p:txEl>
                                              <p:pRg st="6" end="6"/>
                                            </p:txEl>
                                          </p:spTgt>
                                        </p:tgtEl>
                                        <p:attrNameLst>
                                          <p:attrName>style.visibility</p:attrName>
                                        </p:attrNameLst>
                                      </p:cBhvr>
                                      <p:to>
                                        <p:strVal val="visible"/>
                                      </p:to>
                                    </p:set>
                                    <p:anim calcmode="lin" valueType="num">
                                      <p:cBhvr additive="base">
                                        <p:cTn id="43" dur="500" fill="hold"/>
                                        <p:tgtEl>
                                          <p:spTgt spid="1679366">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1679366">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nodeType="clickPar">
                      <p:stCondLst>
                        <p:cond delay="indefinite"/>
                      </p:stCondLst>
                      <p:childTnLst>
                        <p:par>
                          <p:cTn id="46" fill="hold" nodeType="withGroup">
                            <p:stCondLst>
                              <p:cond delay="0"/>
                            </p:stCondLst>
                            <p:childTnLst>
                              <p:par>
                                <p:cTn id="47" presetID="2" presetClass="entr" presetSubtype="4" fill="hold" nodeType="clickEffect">
                                  <p:stCondLst>
                                    <p:cond delay="0"/>
                                  </p:stCondLst>
                                  <p:childTnLst>
                                    <p:set>
                                      <p:cBhvr>
                                        <p:cTn id="48" dur="1" fill="hold">
                                          <p:stCondLst>
                                            <p:cond delay="0"/>
                                          </p:stCondLst>
                                        </p:cTn>
                                        <p:tgtEl>
                                          <p:spTgt spid="1679366">
                                            <p:txEl>
                                              <p:pRg st="7" end="7"/>
                                            </p:txEl>
                                          </p:spTgt>
                                        </p:tgtEl>
                                        <p:attrNameLst>
                                          <p:attrName>style.visibility</p:attrName>
                                        </p:attrNameLst>
                                      </p:cBhvr>
                                      <p:to>
                                        <p:strVal val="visible"/>
                                      </p:to>
                                    </p:set>
                                    <p:anim calcmode="lin" valueType="num">
                                      <p:cBhvr additive="base">
                                        <p:cTn id="49" dur="500" fill="hold"/>
                                        <p:tgtEl>
                                          <p:spTgt spid="1679366">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1679366">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1" fill="hold" nodeType="clickPar">
                      <p:stCondLst>
                        <p:cond delay="indefinite"/>
                      </p:stCondLst>
                      <p:childTnLst>
                        <p:par>
                          <p:cTn id="52" fill="hold" nodeType="withGroup">
                            <p:stCondLst>
                              <p:cond delay="0"/>
                            </p:stCondLst>
                            <p:childTnLst>
                              <p:par>
                                <p:cTn id="53" presetID="2" presetClass="entr" presetSubtype="4" fill="hold" nodeType="clickEffect">
                                  <p:stCondLst>
                                    <p:cond delay="0"/>
                                  </p:stCondLst>
                                  <p:childTnLst>
                                    <p:set>
                                      <p:cBhvr>
                                        <p:cTn id="54" dur="1" fill="hold">
                                          <p:stCondLst>
                                            <p:cond delay="0"/>
                                          </p:stCondLst>
                                        </p:cTn>
                                        <p:tgtEl>
                                          <p:spTgt spid="1679366">
                                            <p:txEl>
                                              <p:pRg st="8" end="8"/>
                                            </p:txEl>
                                          </p:spTgt>
                                        </p:tgtEl>
                                        <p:attrNameLst>
                                          <p:attrName>style.visibility</p:attrName>
                                        </p:attrNameLst>
                                      </p:cBhvr>
                                      <p:to>
                                        <p:strVal val="visible"/>
                                      </p:to>
                                    </p:set>
                                    <p:anim calcmode="lin" valueType="num">
                                      <p:cBhvr additive="base">
                                        <p:cTn id="55" dur="500" fill="hold"/>
                                        <p:tgtEl>
                                          <p:spTgt spid="1679366">
                                            <p:txEl>
                                              <p:pRg st="8" end="8"/>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1679366">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57" fill="hold" nodeType="clickPar">
                      <p:stCondLst>
                        <p:cond delay="indefinite"/>
                      </p:stCondLst>
                      <p:childTnLst>
                        <p:par>
                          <p:cTn id="58" fill="hold" nodeType="withGroup">
                            <p:stCondLst>
                              <p:cond delay="0"/>
                            </p:stCondLst>
                            <p:childTnLst>
                              <p:par>
                                <p:cTn id="59" presetID="2" presetClass="entr" presetSubtype="4" fill="hold" nodeType="clickEffect">
                                  <p:stCondLst>
                                    <p:cond delay="0"/>
                                  </p:stCondLst>
                                  <p:childTnLst>
                                    <p:set>
                                      <p:cBhvr>
                                        <p:cTn id="60" dur="1" fill="hold">
                                          <p:stCondLst>
                                            <p:cond delay="0"/>
                                          </p:stCondLst>
                                        </p:cTn>
                                        <p:tgtEl>
                                          <p:spTgt spid="1679366">
                                            <p:txEl>
                                              <p:pRg st="9" end="9"/>
                                            </p:txEl>
                                          </p:spTgt>
                                        </p:tgtEl>
                                        <p:attrNameLst>
                                          <p:attrName>style.visibility</p:attrName>
                                        </p:attrNameLst>
                                      </p:cBhvr>
                                      <p:to>
                                        <p:strVal val="visible"/>
                                      </p:to>
                                    </p:set>
                                    <p:anim calcmode="lin" valueType="num">
                                      <p:cBhvr additive="base">
                                        <p:cTn id="61" dur="500" fill="hold"/>
                                        <p:tgtEl>
                                          <p:spTgt spid="1679366">
                                            <p:txEl>
                                              <p:pRg st="9" end="9"/>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1679366">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63" fill="hold" nodeType="clickPar">
                      <p:stCondLst>
                        <p:cond delay="indefinite"/>
                      </p:stCondLst>
                      <p:childTnLst>
                        <p:par>
                          <p:cTn id="64" fill="hold" nodeType="withGroup">
                            <p:stCondLst>
                              <p:cond delay="0"/>
                            </p:stCondLst>
                            <p:childTnLst>
                              <p:par>
                                <p:cTn id="65" presetID="2" presetClass="entr" presetSubtype="4" fill="hold" nodeType="clickEffect">
                                  <p:stCondLst>
                                    <p:cond delay="0"/>
                                  </p:stCondLst>
                                  <p:childTnLst>
                                    <p:set>
                                      <p:cBhvr>
                                        <p:cTn id="66" dur="1" fill="hold">
                                          <p:stCondLst>
                                            <p:cond delay="0"/>
                                          </p:stCondLst>
                                        </p:cTn>
                                        <p:tgtEl>
                                          <p:spTgt spid="1679366">
                                            <p:txEl>
                                              <p:pRg st="10" end="10"/>
                                            </p:txEl>
                                          </p:spTgt>
                                        </p:tgtEl>
                                        <p:attrNameLst>
                                          <p:attrName>style.visibility</p:attrName>
                                        </p:attrNameLst>
                                      </p:cBhvr>
                                      <p:to>
                                        <p:strVal val="visible"/>
                                      </p:to>
                                    </p:set>
                                    <p:anim calcmode="lin" valueType="num">
                                      <p:cBhvr additive="base">
                                        <p:cTn id="67" dur="500" fill="hold"/>
                                        <p:tgtEl>
                                          <p:spTgt spid="1679366">
                                            <p:txEl>
                                              <p:pRg st="10" end="10"/>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1679366">
                                            <p:txEl>
                                              <p:pRg st="10" end="10"/>
                                            </p:txEl>
                                          </p:spTgt>
                                        </p:tgtEl>
                                        <p:attrNameLst>
                                          <p:attrName>ppt_y</p:attrName>
                                        </p:attrNameLst>
                                      </p:cBhvr>
                                      <p:tavLst>
                                        <p:tav tm="0">
                                          <p:val>
                                            <p:strVal val="1+#ppt_h/2"/>
                                          </p:val>
                                        </p:tav>
                                        <p:tav tm="100000">
                                          <p:val>
                                            <p:strVal val="#ppt_y"/>
                                          </p:val>
                                        </p:tav>
                                      </p:tavLst>
                                    </p:anim>
                                  </p:childTnLst>
                                </p:cTn>
                              </p:par>
                            </p:childTnLst>
                          </p:cTn>
                        </p:par>
                      </p:childTnLst>
                    </p:cTn>
                  </p:par>
                  <p:par>
                    <p:cTn id="69" fill="hold" nodeType="clickPar">
                      <p:stCondLst>
                        <p:cond delay="indefinite"/>
                      </p:stCondLst>
                      <p:childTnLst>
                        <p:par>
                          <p:cTn id="70" fill="hold" nodeType="withGroup">
                            <p:stCondLst>
                              <p:cond delay="0"/>
                            </p:stCondLst>
                            <p:childTnLst>
                              <p:par>
                                <p:cTn id="71" presetID="2" presetClass="entr" presetSubtype="4" fill="hold" nodeType="clickEffect">
                                  <p:stCondLst>
                                    <p:cond delay="0"/>
                                  </p:stCondLst>
                                  <p:childTnLst>
                                    <p:set>
                                      <p:cBhvr>
                                        <p:cTn id="72" dur="1" fill="hold">
                                          <p:stCondLst>
                                            <p:cond delay="0"/>
                                          </p:stCondLst>
                                        </p:cTn>
                                        <p:tgtEl>
                                          <p:spTgt spid="1679366">
                                            <p:txEl>
                                              <p:pRg st="11" end="11"/>
                                            </p:txEl>
                                          </p:spTgt>
                                        </p:tgtEl>
                                        <p:attrNameLst>
                                          <p:attrName>style.visibility</p:attrName>
                                        </p:attrNameLst>
                                      </p:cBhvr>
                                      <p:to>
                                        <p:strVal val="visible"/>
                                      </p:to>
                                    </p:set>
                                    <p:anim calcmode="lin" valueType="num">
                                      <p:cBhvr additive="base">
                                        <p:cTn id="73" dur="500" fill="hold"/>
                                        <p:tgtEl>
                                          <p:spTgt spid="1679366">
                                            <p:txEl>
                                              <p:pRg st="11" end="11"/>
                                            </p:txEl>
                                          </p:spTgt>
                                        </p:tgtEl>
                                        <p:attrNameLst>
                                          <p:attrName>ppt_x</p:attrName>
                                        </p:attrNameLst>
                                      </p:cBhvr>
                                      <p:tavLst>
                                        <p:tav tm="0">
                                          <p:val>
                                            <p:strVal val="#ppt_x"/>
                                          </p:val>
                                        </p:tav>
                                        <p:tav tm="100000">
                                          <p:val>
                                            <p:strVal val="#ppt_x"/>
                                          </p:val>
                                        </p:tav>
                                      </p:tavLst>
                                    </p:anim>
                                    <p:anim calcmode="lin" valueType="num">
                                      <p:cBhvr additive="base">
                                        <p:cTn id="74" dur="500" fill="hold"/>
                                        <p:tgtEl>
                                          <p:spTgt spid="1679366">
                                            <p:txEl>
                                              <p:pRg st="11" end="1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DE9F7C-C43D-8501-B4CB-1E06348E09D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F35A448-C5EE-58BD-1984-2BE2AEECFC0C}"/>
              </a:ext>
            </a:extLst>
          </p:cNvPr>
          <p:cNvSpPr>
            <a:spLocks noGrp="1"/>
          </p:cNvSpPr>
          <p:nvPr>
            <p:ph type="title"/>
          </p:nvPr>
        </p:nvSpPr>
        <p:spPr/>
        <p:txBody>
          <a:bodyPr>
            <a:normAutofit fontScale="90000"/>
          </a:bodyPr>
          <a:lstStyle/>
          <a:p>
            <a:r>
              <a:rPr lang="en-US" dirty="0"/>
              <a:t>Enjoy Lunch Break 12:00 to 1:00 PM</a:t>
            </a:r>
          </a:p>
        </p:txBody>
      </p:sp>
      <p:pic>
        <p:nvPicPr>
          <p:cNvPr id="5" name="Content Placeholder 4" descr="Two people working and having lunch together">
            <a:extLst>
              <a:ext uri="{FF2B5EF4-FFF2-40B4-BE49-F238E27FC236}">
                <a16:creationId xmlns:a16="http://schemas.microsoft.com/office/drawing/2014/main" id="{8547196F-E8AF-8E71-E90F-68DFC2B4CBDB}"/>
              </a:ext>
            </a:extLst>
          </p:cNvPr>
          <p:cNvPicPr>
            <a:picLocks noGrp="1" noChangeAspect="1"/>
          </p:cNvPicPr>
          <p:nvPr>
            <p:ph sz="quarter" idx="1"/>
          </p:nvPr>
        </p:nvPicPr>
        <p:blipFill>
          <a:blip r:embed="rId2" cstate="print">
            <a:extLst>
              <a:ext uri="{28A0092B-C50C-407E-A947-70E740481C1C}">
                <a14:useLocalDpi xmlns:a14="http://schemas.microsoft.com/office/drawing/2010/main" val="0"/>
              </a:ext>
            </a:extLst>
          </a:blip>
          <a:stretch>
            <a:fillRect/>
          </a:stretch>
        </p:blipFill>
        <p:spPr>
          <a:xfrm>
            <a:off x="1143000" y="1449474"/>
            <a:ext cx="6858000" cy="4577581"/>
          </a:xfrm>
        </p:spPr>
      </p:pic>
      <p:sp>
        <p:nvSpPr>
          <p:cNvPr id="4" name="TextBox 3">
            <a:extLst>
              <a:ext uri="{FF2B5EF4-FFF2-40B4-BE49-F238E27FC236}">
                <a16:creationId xmlns:a16="http://schemas.microsoft.com/office/drawing/2014/main" id="{56E5C1A3-71E1-7291-C002-94CAF3CD1C79}"/>
              </a:ext>
            </a:extLst>
          </p:cNvPr>
          <p:cNvSpPr txBox="1"/>
          <p:nvPr/>
        </p:nvSpPr>
        <p:spPr>
          <a:xfrm>
            <a:off x="6629400" y="3276600"/>
            <a:ext cx="2209800" cy="461665"/>
          </a:xfrm>
          <a:prstGeom prst="rect">
            <a:avLst/>
          </a:prstGeom>
          <a:noFill/>
        </p:spPr>
        <p:txBody>
          <a:bodyPr wrap="square" rtlCol="0">
            <a:spAutoFit/>
          </a:bodyPr>
          <a:lstStyle/>
          <a:p>
            <a:r>
              <a:rPr lang="en-US" sz="2400" dirty="0">
                <a:solidFill>
                  <a:srgbClr val="0070C0"/>
                </a:solidFill>
              </a:rPr>
              <a:t> </a:t>
            </a:r>
          </a:p>
        </p:txBody>
      </p:sp>
    </p:spTree>
    <p:extLst>
      <p:ext uri="{BB962C8B-B14F-4D97-AF65-F5344CB8AC3E}">
        <p14:creationId xmlns:p14="http://schemas.microsoft.com/office/powerpoint/2010/main" val="26762599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E083B2-9D8F-4430-0239-1F985B8FBB0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6FA58F8-D922-62E7-94C7-F95A32C008C8}"/>
              </a:ext>
            </a:extLst>
          </p:cNvPr>
          <p:cNvSpPr>
            <a:spLocks noGrp="1"/>
          </p:cNvSpPr>
          <p:nvPr>
            <p:ph type="title"/>
          </p:nvPr>
        </p:nvSpPr>
        <p:spPr>
          <a:solidFill>
            <a:schemeClr val="bg2">
              <a:lumMod val="75000"/>
            </a:schemeClr>
          </a:solidFill>
        </p:spPr>
        <p:txBody>
          <a:bodyPr/>
          <a:lstStyle/>
          <a:p>
            <a:r>
              <a:rPr lang="en-US" dirty="0"/>
              <a:t>Standard 9 &amp; AACE</a:t>
            </a:r>
          </a:p>
        </p:txBody>
      </p:sp>
      <p:pic>
        <p:nvPicPr>
          <p:cNvPr id="5" name="Picture 4" descr="Diabetes Care Cover Image for Volume 49, Issue Supplement_1">
            <a:extLst>
              <a:ext uri="{FF2B5EF4-FFF2-40B4-BE49-F238E27FC236}">
                <a16:creationId xmlns:a16="http://schemas.microsoft.com/office/drawing/2014/main" id="{E37073A9-A435-EA03-04BD-21B9B2E91B18}"/>
              </a:ext>
            </a:extLst>
          </p:cNvPr>
          <p:cNvPicPr>
            <a:picLocks noChangeAspect="1"/>
          </p:cNvPicPr>
          <p:nvPr/>
        </p:nvPicPr>
        <p:blipFill>
          <a:blip r:embed="rId2"/>
          <a:stretch>
            <a:fillRect/>
          </a:stretch>
        </p:blipFill>
        <p:spPr>
          <a:xfrm>
            <a:off x="685800" y="1524000"/>
            <a:ext cx="3419068" cy="4497387"/>
          </a:xfrm>
          <a:prstGeom prst="rect">
            <a:avLst/>
          </a:prstGeom>
        </p:spPr>
      </p:pic>
      <p:sp>
        <p:nvSpPr>
          <p:cNvPr id="4" name="Content Placeholder 3">
            <a:extLst>
              <a:ext uri="{FF2B5EF4-FFF2-40B4-BE49-F238E27FC236}">
                <a16:creationId xmlns:a16="http://schemas.microsoft.com/office/drawing/2014/main" id="{3CFD467A-06D4-4825-E8E2-B56688D63186}"/>
              </a:ext>
            </a:extLst>
          </p:cNvPr>
          <p:cNvSpPr>
            <a:spLocks noGrp="1"/>
          </p:cNvSpPr>
          <p:nvPr>
            <p:ph sz="half" idx="2"/>
          </p:nvPr>
        </p:nvSpPr>
        <p:spPr/>
        <p:txBody>
          <a:bodyPr/>
          <a:lstStyle/>
          <a:p>
            <a:endParaRPr lang="en-US" dirty="0"/>
          </a:p>
        </p:txBody>
      </p:sp>
    </p:spTree>
    <p:extLst>
      <p:ext uri="{BB962C8B-B14F-4D97-AF65-F5344CB8AC3E}">
        <p14:creationId xmlns:p14="http://schemas.microsoft.com/office/powerpoint/2010/main" val="183058535"/>
      </p:ext>
    </p:extLst>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9EF81F-0723-1059-AF26-21726C6C0D8D}"/>
            </a:ext>
          </a:extLst>
        </p:cNvPr>
        <p:cNvGrpSpPr/>
        <p:nvPr/>
      </p:nvGrpSpPr>
      <p:grpSpPr>
        <a:xfrm>
          <a:off x="0" y="0"/>
          <a:ext cx="0" cy="0"/>
          <a:chOff x="0" y="0"/>
          <a:chExt cx="0" cy="0"/>
        </a:xfrm>
      </p:grpSpPr>
      <p:pic>
        <p:nvPicPr>
          <p:cNvPr id="83970" name="Picture 3" descr="C:\Users\disaacs\AppData\Local\Microsoft\Windows\INetCache\IE\UUP2QLUF\1415725079_0ad42fcd00_z[1].jpg">
            <a:extLst>
              <a:ext uri="{FF2B5EF4-FFF2-40B4-BE49-F238E27FC236}">
                <a16:creationId xmlns:a16="http://schemas.microsoft.com/office/drawing/2014/main" id="{9C4CD8DC-F76B-02AA-356B-AD792F985E8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335714"/>
            <a:ext cx="9144000" cy="61822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3971" name="Content Placeholder 2">
            <a:extLst>
              <a:ext uri="{FF2B5EF4-FFF2-40B4-BE49-F238E27FC236}">
                <a16:creationId xmlns:a16="http://schemas.microsoft.com/office/drawing/2014/main" id="{B49D60E8-A1EF-0E5C-A952-C52DCAF9A4B2}"/>
              </a:ext>
            </a:extLst>
          </p:cNvPr>
          <p:cNvSpPr>
            <a:spLocks noGrp="1"/>
          </p:cNvSpPr>
          <p:nvPr>
            <p:ph/>
          </p:nvPr>
        </p:nvSpPr>
        <p:spPr/>
        <p:txBody>
          <a:bodyPr/>
          <a:lstStyle/>
          <a:p>
            <a:pPr marL="0" indent="0" algn="ctr" eaLnBrk="1" hangingPunct="1">
              <a:buNone/>
            </a:pPr>
            <a:r>
              <a:rPr lang="en-US" altLang="en-US" sz="5225" b="1">
                <a:solidFill>
                  <a:schemeClr val="bg1"/>
                </a:solidFill>
              </a:rPr>
              <a:t>SGLT-2 Inhibitors</a:t>
            </a:r>
          </a:p>
        </p:txBody>
      </p:sp>
    </p:spTree>
    <p:extLst>
      <p:ext uri="{BB962C8B-B14F-4D97-AF65-F5344CB8AC3E}">
        <p14:creationId xmlns:p14="http://schemas.microsoft.com/office/powerpoint/2010/main" val="6700603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D28962-EC4D-840A-08AF-D8B361F3D4EA}"/>
            </a:ext>
          </a:extLst>
        </p:cNvPr>
        <p:cNvGrpSpPr/>
        <p:nvPr/>
      </p:nvGrpSpPr>
      <p:grpSpPr>
        <a:xfrm>
          <a:off x="0" y="0"/>
          <a:ext cx="0" cy="0"/>
          <a:chOff x="0" y="0"/>
          <a:chExt cx="0" cy="0"/>
        </a:xfrm>
      </p:grpSpPr>
      <p:sp>
        <p:nvSpPr>
          <p:cNvPr id="84994" name="Title 1">
            <a:extLst>
              <a:ext uri="{FF2B5EF4-FFF2-40B4-BE49-F238E27FC236}">
                <a16:creationId xmlns:a16="http://schemas.microsoft.com/office/drawing/2014/main" id="{B43FD291-931A-B00E-8B24-CC3D29EF9B86}"/>
              </a:ext>
            </a:extLst>
          </p:cNvPr>
          <p:cNvSpPr>
            <a:spLocks noGrp="1" noChangeArrowheads="1"/>
          </p:cNvSpPr>
          <p:nvPr>
            <p:ph type="title"/>
          </p:nvPr>
        </p:nvSpPr>
        <p:spPr/>
        <p:txBody>
          <a:bodyPr>
            <a:normAutofit/>
          </a:bodyPr>
          <a:lstStyle/>
          <a:p>
            <a:pPr eaLnBrk="1" hangingPunct="1"/>
            <a:r>
              <a:rPr lang="en-US" altLang="en-US" sz="4800" dirty="0"/>
              <a:t>SGLT and the Kidney</a:t>
            </a:r>
          </a:p>
        </p:txBody>
      </p:sp>
      <p:sp>
        <p:nvSpPr>
          <p:cNvPr id="3" name="Content Placeholder 2">
            <a:extLst>
              <a:ext uri="{FF2B5EF4-FFF2-40B4-BE49-F238E27FC236}">
                <a16:creationId xmlns:a16="http://schemas.microsoft.com/office/drawing/2014/main" id="{23DA40C5-7906-F0BF-FC2E-F2E44D067F49}"/>
              </a:ext>
            </a:extLst>
          </p:cNvPr>
          <p:cNvSpPr>
            <a:spLocks noGrp="1"/>
          </p:cNvSpPr>
          <p:nvPr>
            <p:ph sz="quarter" idx="1"/>
          </p:nvPr>
        </p:nvSpPr>
        <p:spPr/>
        <p:txBody>
          <a:bodyPr/>
          <a:lstStyle/>
          <a:p>
            <a:endParaRPr lang="en-US"/>
          </a:p>
        </p:txBody>
      </p:sp>
      <p:pic>
        <p:nvPicPr>
          <p:cNvPr id="84996" name="Picture 2" descr="SGLT2-1HIW">
            <a:extLst>
              <a:ext uri="{FF2B5EF4-FFF2-40B4-BE49-F238E27FC236}">
                <a16:creationId xmlns:a16="http://schemas.microsoft.com/office/drawing/2014/main" id="{543876BE-89C4-3DA6-C5DB-C557AC8C029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630" y="1805848"/>
            <a:ext cx="8007078" cy="40843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232113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6AF09A-9163-57EC-208E-8F06E7E5DA7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4290DDB-A9CD-1901-7B74-F43B4550267C}"/>
              </a:ext>
            </a:extLst>
          </p:cNvPr>
          <p:cNvSpPr>
            <a:spLocks noGrp="1"/>
          </p:cNvSpPr>
          <p:nvPr>
            <p:ph type="title"/>
          </p:nvPr>
        </p:nvSpPr>
        <p:spPr/>
        <p:txBody>
          <a:bodyPr/>
          <a:lstStyle/>
          <a:p>
            <a:r>
              <a:rPr lang="en-US" dirty="0"/>
              <a:t>Additional SGLT2 Inhibitor Effects</a:t>
            </a:r>
          </a:p>
        </p:txBody>
      </p:sp>
      <p:sp>
        <p:nvSpPr>
          <p:cNvPr id="3" name="Content Placeholder 2">
            <a:extLst>
              <a:ext uri="{FF2B5EF4-FFF2-40B4-BE49-F238E27FC236}">
                <a16:creationId xmlns:a16="http://schemas.microsoft.com/office/drawing/2014/main" id="{3553581B-D558-830E-7975-898B01E96FAF}"/>
              </a:ext>
            </a:extLst>
          </p:cNvPr>
          <p:cNvSpPr>
            <a:spLocks noGrp="1"/>
          </p:cNvSpPr>
          <p:nvPr>
            <p:ph sz="quarter" idx="1"/>
          </p:nvPr>
        </p:nvSpPr>
        <p:spPr/>
        <p:txBody>
          <a:bodyPr/>
          <a:lstStyle/>
          <a:p>
            <a:endParaRPr lang="en-US"/>
          </a:p>
        </p:txBody>
      </p:sp>
      <p:pic>
        <p:nvPicPr>
          <p:cNvPr id="5" name="Picture 4">
            <a:extLst>
              <a:ext uri="{FF2B5EF4-FFF2-40B4-BE49-F238E27FC236}">
                <a16:creationId xmlns:a16="http://schemas.microsoft.com/office/drawing/2014/main" id="{638E6F66-A8A7-5068-725E-EE86487F53EE}"/>
              </a:ext>
            </a:extLst>
          </p:cNvPr>
          <p:cNvPicPr>
            <a:picLocks noChangeAspect="1"/>
          </p:cNvPicPr>
          <p:nvPr/>
        </p:nvPicPr>
        <p:blipFill>
          <a:blip r:embed="rId3"/>
          <a:stretch>
            <a:fillRect/>
          </a:stretch>
        </p:blipFill>
        <p:spPr>
          <a:xfrm>
            <a:off x="-96482" y="1256414"/>
            <a:ext cx="9240482" cy="4953000"/>
          </a:xfrm>
          <a:prstGeom prst="rect">
            <a:avLst/>
          </a:prstGeom>
        </p:spPr>
      </p:pic>
      <p:sp>
        <p:nvSpPr>
          <p:cNvPr id="6" name="TextBox 5">
            <a:extLst>
              <a:ext uri="{FF2B5EF4-FFF2-40B4-BE49-F238E27FC236}">
                <a16:creationId xmlns:a16="http://schemas.microsoft.com/office/drawing/2014/main" id="{167A71B1-64BA-2371-49FE-85C2C6A71B56}"/>
              </a:ext>
            </a:extLst>
          </p:cNvPr>
          <p:cNvSpPr txBox="1"/>
          <p:nvPr/>
        </p:nvSpPr>
        <p:spPr>
          <a:xfrm>
            <a:off x="144381" y="6336268"/>
            <a:ext cx="7846005"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212121"/>
                </a:solidFill>
                <a:effectLst/>
                <a:uLnTx/>
                <a:uFillTx/>
                <a:latin typeface="BlinkMacSystemFont"/>
                <a:ea typeface="+mn-ea"/>
                <a:cs typeface="+mn-cs"/>
              </a:rPr>
              <a:t>Gaggini M, et al. Cells. 2025 Mar 6;14(5):387. </a:t>
            </a:r>
            <a:r>
              <a:rPr kumimoji="0" lang="en-US" sz="1800" b="0" i="0" u="none" strike="noStrike" kern="1200" cap="none" spc="0" normalizeH="0" baseline="0" noProof="0" dirty="0" err="1">
                <a:ln>
                  <a:noFill/>
                </a:ln>
                <a:solidFill>
                  <a:srgbClr val="212121"/>
                </a:solidFill>
                <a:effectLst/>
                <a:uLnTx/>
                <a:uFillTx/>
                <a:latin typeface="BlinkMacSystemFont"/>
                <a:ea typeface="+mn-ea"/>
                <a:cs typeface="+mn-cs"/>
              </a:rPr>
              <a:t>doi</a:t>
            </a:r>
            <a:r>
              <a:rPr kumimoji="0" lang="en-US" sz="1800" b="0" i="0" u="none" strike="noStrike" kern="1200" cap="none" spc="0" normalizeH="0" baseline="0" noProof="0" dirty="0">
                <a:ln>
                  <a:noFill/>
                </a:ln>
                <a:solidFill>
                  <a:srgbClr val="212121"/>
                </a:solidFill>
                <a:effectLst/>
                <a:uLnTx/>
                <a:uFillTx/>
                <a:latin typeface="BlinkMacSystemFont"/>
                <a:ea typeface="+mn-ea"/>
                <a:cs typeface="+mn-cs"/>
              </a:rPr>
              <a:t>: 10.3390/cells14050387. </a:t>
            </a:r>
            <a:endParaRPr kumimoji="0" lang="en-US" sz="1800" b="0" i="0" u="none" strike="noStrike" kern="1200" cap="none" spc="0" normalizeH="0" baseline="0" noProof="0" dirty="0">
              <a:ln>
                <a:noFill/>
              </a:ln>
              <a:solidFill>
                <a:prstClr val="black"/>
              </a:solidFill>
              <a:effectLst/>
              <a:uLnTx/>
              <a:uFillTx/>
              <a:latin typeface="Gill Sans MT"/>
              <a:ea typeface="+mn-ea"/>
              <a:cs typeface="+mn-cs"/>
            </a:endParaRPr>
          </a:p>
        </p:txBody>
      </p:sp>
    </p:spTree>
    <p:extLst>
      <p:ext uri="{BB962C8B-B14F-4D97-AF65-F5344CB8AC3E}">
        <p14:creationId xmlns:p14="http://schemas.microsoft.com/office/powerpoint/2010/main" val="28561758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264D4E-59AF-9DD2-0495-271D69118CF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9352FB4-ED54-7609-5494-C8DC83998064}"/>
              </a:ext>
            </a:extLst>
          </p:cNvPr>
          <p:cNvSpPr>
            <a:spLocks noGrp="1"/>
          </p:cNvSpPr>
          <p:nvPr>
            <p:ph type="title"/>
          </p:nvPr>
        </p:nvSpPr>
        <p:spPr/>
        <p:txBody>
          <a:bodyPr>
            <a:normAutofit/>
          </a:bodyPr>
          <a:lstStyle/>
          <a:p>
            <a:r>
              <a:rPr lang="en-US" sz="4800" dirty="0"/>
              <a:t>Poll Question 5</a:t>
            </a:r>
          </a:p>
        </p:txBody>
      </p:sp>
      <p:sp>
        <p:nvSpPr>
          <p:cNvPr id="3" name="Content Placeholder 2">
            <a:extLst>
              <a:ext uri="{FF2B5EF4-FFF2-40B4-BE49-F238E27FC236}">
                <a16:creationId xmlns:a16="http://schemas.microsoft.com/office/drawing/2014/main" id="{AE4DF093-487F-5CF3-BC47-9A9D6CCD0C6F}"/>
              </a:ext>
            </a:extLst>
          </p:cNvPr>
          <p:cNvSpPr>
            <a:spLocks noGrp="1"/>
          </p:cNvSpPr>
          <p:nvPr>
            <p:ph sz="quarter" idx="1"/>
          </p:nvPr>
        </p:nvSpPr>
        <p:spPr>
          <a:xfrm>
            <a:off x="457200" y="1219200"/>
            <a:ext cx="8229600" cy="5486400"/>
          </a:xfrm>
        </p:spPr>
        <p:txBody>
          <a:bodyPr>
            <a:normAutofit/>
          </a:bodyPr>
          <a:lstStyle/>
          <a:p>
            <a:pPr lvl="0"/>
            <a:r>
              <a:rPr lang="en-US" sz="3200" dirty="0"/>
              <a:t>FZ has type 2 diabetes and heart failure. He was recently diagnosed with an A1C of 7.1%. What is the best medication to start? </a:t>
            </a:r>
          </a:p>
          <a:p>
            <a:pPr marL="514350" lvl="0" indent="-514350">
              <a:buFont typeface="+mj-lt"/>
              <a:buAutoNum type="alphaLcPeriod"/>
            </a:pPr>
            <a:r>
              <a:rPr lang="en-US" sz="3200" dirty="0"/>
              <a:t>Pioglitazone</a:t>
            </a:r>
          </a:p>
          <a:p>
            <a:pPr marL="514350" lvl="0" indent="-514350">
              <a:buFont typeface="+mj-lt"/>
              <a:buAutoNum type="alphaLcPeriod"/>
            </a:pPr>
            <a:r>
              <a:rPr lang="en-US" sz="3200" dirty="0"/>
              <a:t>Tirzepatide</a:t>
            </a:r>
          </a:p>
          <a:p>
            <a:pPr marL="514350" lvl="0" indent="-514350">
              <a:buFont typeface="+mj-lt"/>
              <a:buAutoNum type="alphaLcPeriod"/>
            </a:pPr>
            <a:r>
              <a:rPr lang="en-US" sz="3200" dirty="0"/>
              <a:t>Metformin </a:t>
            </a:r>
          </a:p>
          <a:p>
            <a:pPr marL="514350" lvl="0" indent="-514350">
              <a:buFont typeface="+mj-lt"/>
              <a:buAutoNum type="alphaLcPeriod"/>
            </a:pPr>
            <a:r>
              <a:rPr lang="en-US" sz="3200" dirty="0"/>
              <a:t>Dapagliflozin</a:t>
            </a:r>
          </a:p>
          <a:p>
            <a:pPr marL="0" indent="0">
              <a:buNone/>
            </a:pPr>
            <a:r>
              <a:rPr lang="en-US" dirty="0"/>
              <a:t> </a:t>
            </a:r>
          </a:p>
          <a:p>
            <a:endParaRPr lang="en-US" dirty="0"/>
          </a:p>
        </p:txBody>
      </p:sp>
      <p:pic>
        <p:nvPicPr>
          <p:cNvPr id="4" name="Picture 3">
            <a:extLst>
              <a:ext uri="{FF2B5EF4-FFF2-40B4-BE49-F238E27FC236}">
                <a16:creationId xmlns:a16="http://schemas.microsoft.com/office/drawing/2014/main" id="{11E74F64-6FBC-36D3-D143-9D342AE10A82}"/>
              </a:ext>
            </a:extLst>
          </p:cNvPr>
          <p:cNvPicPr>
            <a:picLocks noChangeAspect="1"/>
          </p:cNvPicPr>
          <p:nvPr/>
        </p:nvPicPr>
        <p:blipFill>
          <a:blip r:embed="rId4"/>
          <a:stretch>
            <a:fillRect/>
          </a:stretch>
        </p:blipFill>
        <p:spPr>
          <a:xfrm>
            <a:off x="5715000" y="3810000"/>
            <a:ext cx="1541792" cy="2283142"/>
          </a:xfrm>
          <a:prstGeom prst="rect">
            <a:avLst/>
          </a:prstGeom>
        </p:spPr>
      </p:pic>
      <p:sp>
        <p:nvSpPr>
          <p:cNvPr id="5" name="Oval 4">
            <a:extLst>
              <a:ext uri="{FF2B5EF4-FFF2-40B4-BE49-F238E27FC236}">
                <a16:creationId xmlns:a16="http://schemas.microsoft.com/office/drawing/2014/main" id="{6BBAA742-3C63-4E14-22DF-8DE10227BAAD}"/>
              </a:ext>
            </a:extLst>
          </p:cNvPr>
          <p:cNvSpPr/>
          <p:nvPr/>
        </p:nvSpPr>
        <p:spPr>
          <a:xfrm>
            <a:off x="22860" y="4419600"/>
            <a:ext cx="3810000" cy="762000"/>
          </a:xfrm>
          <a:prstGeom prst="ellipse">
            <a:avLst/>
          </a:prstGeom>
          <a:noFill/>
          <a:ln w="57150">
            <a:solidFill>
              <a:srgbClr val="7030A0"/>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w="38100">
                <a:solidFill>
                  <a:prstClr val="black"/>
                </a:solidFill>
              </a:ln>
              <a:solidFill>
                <a:prstClr val="white"/>
              </a:solidFill>
              <a:effectLst/>
              <a:uLnTx/>
              <a:uFillTx/>
              <a:latin typeface="Gill Sans MT"/>
              <a:ea typeface="+mn-ea"/>
              <a:cs typeface="+mn-cs"/>
            </a:endParaRPr>
          </a:p>
        </p:txBody>
      </p:sp>
    </p:spTree>
    <p:custDataLst>
      <p:tags r:id="rId1"/>
    </p:custDataLst>
    <p:extLst>
      <p:ext uri="{BB962C8B-B14F-4D97-AF65-F5344CB8AC3E}">
        <p14:creationId xmlns:p14="http://schemas.microsoft.com/office/powerpoint/2010/main" val="1131017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68.xml><?xml version="1.0" encoding="utf-8"?>
<p:sld xmlns:a="http://schemas.openxmlformats.org/drawingml/2006/main" xmlns:r="http://schemas.openxmlformats.org/officeDocument/2006/relationships" xmlns:p="http://schemas.openxmlformats.org/presentationml/2006/main" showMasterPhAnim="0">
  <p:cSld>
    <p:spTree>
      <p:nvGrpSpPr>
        <p:cNvPr id="1" name="">
          <a:extLst>
            <a:ext uri="{FF2B5EF4-FFF2-40B4-BE49-F238E27FC236}">
              <a16:creationId xmlns:a16="http://schemas.microsoft.com/office/drawing/2014/main" id="{0E089536-15B2-17BB-98E4-B9F3E3D68B7A}"/>
            </a:ext>
          </a:extLst>
        </p:cNvPr>
        <p:cNvGrpSpPr/>
        <p:nvPr/>
      </p:nvGrpSpPr>
      <p:grpSpPr>
        <a:xfrm>
          <a:off x="0" y="0"/>
          <a:ext cx="0" cy="0"/>
          <a:chOff x="0" y="0"/>
          <a:chExt cx="0" cy="0"/>
        </a:xfrm>
      </p:grpSpPr>
      <p:sp>
        <p:nvSpPr>
          <p:cNvPr id="1520642" name="Rectangle 2">
            <a:extLst>
              <a:ext uri="{FF2B5EF4-FFF2-40B4-BE49-F238E27FC236}">
                <a16:creationId xmlns:a16="http://schemas.microsoft.com/office/drawing/2014/main" id="{DC867CD4-3E8D-A7E3-0877-87E8F550E983}"/>
              </a:ext>
            </a:extLst>
          </p:cNvPr>
          <p:cNvSpPr>
            <a:spLocks noGrp="1" noChangeArrowheads="1"/>
          </p:cNvSpPr>
          <p:nvPr>
            <p:ph type="title"/>
          </p:nvPr>
        </p:nvSpPr>
        <p:spPr>
          <a:xfrm>
            <a:off x="304800" y="228601"/>
            <a:ext cx="8534400" cy="819976"/>
          </a:xfrm>
        </p:spPr>
        <p:txBody>
          <a:bodyPr>
            <a:normAutofit fontScale="90000"/>
          </a:bodyPr>
          <a:lstStyle/>
          <a:p>
            <a:pPr eaLnBrk="1" hangingPunct="1">
              <a:defRPr/>
            </a:pPr>
            <a:br>
              <a:rPr lang="en-US" dirty="0">
                <a:solidFill>
                  <a:schemeClr val="accent1">
                    <a:lumMod val="20000"/>
                    <a:lumOff val="80000"/>
                  </a:schemeClr>
                </a:solidFill>
              </a:rPr>
            </a:br>
            <a:r>
              <a:rPr lang="en-US" dirty="0"/>
              <a:t>SGLT-2 Inhibitors- “</a:t>
            </a:r>
            <a:r>
              <a:rPr lang="en-US" dirty="0" err="1"/>
              <a:t>Flozins</a:t>
            </a:r>
            <a:r>
              <a:rPr lang="en-US" dirty="0"/>
              <a:t>” </a:t>
            </a:r>
          </a:p>
        </p:txBody>
      </p:sp>
      <p:sp>
        <p:nvSpPr>
          <p:cNvPr id="1520643" name="Rectangle 3">
            <a:extLst>
              <a:ext uri="{FF2B5EF4-FFF2-40B4-BE49-F238E27FC236}">
                <a16:creationId xmlns:a16="http://schemas.microsoft.com/office/drawing/2014/main" id="{88721A83-6C28-548E-1838-F4DF249D963A}"/>
              </a:ext>
            </a:extLst>
          </p:cNvPr>
          <p:cNvSpPr>
            <a:spLocks noGrp="1" noChangeArrowheads="1"/>
          </p:cNvSpPr>
          <p:nvPr>
            <p:ph type="body" idx="1"/>
          </p:nvPr>
        </p:nvSpPr>
        <p:spPr>
          <a:xfrm>
            <a:off x="275012" y="1048578"/>
            <a:ext cx="7649787" cy="4101624"/>
          </a:xfrm>
        </p:spPr>
        <p:txBody>
          <a:bodyPr>
            <a:normAutofit fontScale="77500" lnSpcReduction="20000"/>
          </a:bodyPr>
          <a:lstStyle/>
          <a:p>
            <a:pPr eaLnBrk="1" hangingPunct="1">
              <a:lnSpc>
                <a:spcPct val="120000"/>
              </a:lnSpc>
              <a:defRPr/>
            </a:pPr>
            <a:r>
              <a:rPr lang="en-US" sz="3400" b="1" dirty="0"/>
              <a:t>Action</a:t>
            </a:r>
            <a:r>
              <a:rPr lang="en-US" sz="3400" dirty="0"/>
              <a:t>: decreases renal reabsorption of glucose in the proximal tubule of kidneys (reset renal threshold)</a:t>
            </a:r>
          </a:p>
          <a:p>
            <a:pPr eaLnBrk="1" hangingPunct="1">
              <a:lnSpc>
                <a:spcPct val="120000"/>
              </a:lnSpc>
              <a:defRPr/>
            </a:pPr>
            <a:r>
              <a:rPr lang="en-US" sz="3400" b="1" dirty="0"/>
              <a:t>Preferred</a:t>
            </a:r>
            <a:r>
              <a:rPr lang="en-US" sz="3400" dirty="0"/>
              <a:t> diabetes treatment for people with heart and kidney failure. Decreases BG &amp; CV Risk</a:t>
            </a:r>
          </a:p>
          <a:p>
            <a:pPr eaLnBrk="1" hangingPunct="1">
              <a:lnSpc>
                <a:spcPct val="120000"/>
              </a:lnSpc>
              <a:defRPr/>
            </a:pPr>
            <a:r>
              <a:rPr lang="en-US" sz="3400" dirty="0"/>
              <a:t>AWP: ~$650 a month</a:t>
            </a:r>
          </a:p>
          <a:p>
            <a:pPr lvl="2">
              <a:lnSpc>
                <a:spcPct val="80000"/>
              </a:lnSpc>
              <a:defRPr/>
            </a:pPr>
            <a:endParaRPr lang="en-US" dirty="0"/>
          </a:p>
          <a:p>
            <a:pPr marL="342905" lvl="1" indent="0">
              <a:lnSpc>
                <a:spcPct val="80000"/>
              </a:lnSpc>
              <a:buNone/>
              <a:defRPr/>
            </a:pPr>
            <a:endParaRPr lang="en-US" sz="825" dirty="0"/>
          </a:p>
          <a:p>
            <a:pPr marL="342905" lvl="1" indent="0">
              <a:lnSpc>
                <a:spcPct val="80000"/>
              </a:lnSpc>
              <a:buNone/>
              <a:defRPr/>
            </a:pPr>
            <a:endParaRPr lang="en-US" sz="825" dirty="0"/>
          </a:p>
          <a:p>
            <a:pPr marL="342905" lvl="1" indent="0">
              <a:lnSpc>
                <a:spcPct val="80000"/>
              </a:lnSpc>
              <a:buNone/>
              <a:defRPr/>
            </a:pPr>
            <a:endParaRPr lang="en-US" sz="825" dirty="0"/>
          </a:p>
          <a:p>
            <a:pPr marL="342905" lvl="1" indent="0">
              <a:lnSpc>
                <a:spcPct val="80000"/>
              </a:lnSpc>
              <a:buNone/>
              <a:defRPr/>
            </a:pPr>
            <a:endParaRPr lang="en-US" sz="825" dirty="0"/>
          </a:p>
          <a:p>
            <a:pPr marL="342905" lvl="1" indent="0">
              <a:lnSpc>
                <a:spcPct val="80000"/>
              </a:lnSpc>
              <a:buNone/>
              <a:defRPr/>
            </a:pPr>
            <a:endParaRPr lang="en-US" sz="825" dirty="0"/>
          </a:p>
          <a:p>
            <a:pPr marL="342905" lvl="1" indent="0">
              <a:lnSpc>
                <a:spcPct val="80000"/>
              </a:lnSpc>
              <a:buNone/>
              <a:defRPr/>
            </a:pPr>
            <a:endParaRPr lang="en-US" sz="825" dirty="0"/>
          </a:p>
          <a:p>
            <a:pPr marL="342905" lvl="1" indent="0">
              <a:lnSpc>
                <a:spcPct val="80000"/>
              </a:lnSpc>
              <a:buNone/>
              <a:defRPr/>
            </a:pPr>
            <a:endParaRPr lang="en-US" sz="825" dirty="0"/>
          </a:p>
          <a:p>
            <a:pPr marL="342905" lvl="1" indent="0">
              <a:lnSpc>
                <a:spcPct val="80000"/>
              </a:lnSpc>
              <a:buNone/>
              <a:defRPr/>
            </a:pPr>
            <a:endParaRPr lang="en-US" sz="825" dirty="0"/>
          </a:p>
          <a:p>
            <a:pPr marL="342905" lvl="1" indent="0">
              <a:lnSpc>
                <a:spcPct val="80000"/>
              </a:lnSpc>
              <a:buNone/>
              <a:defRPr/>
            </a:pPr>
            <a:endParaRPr lang="en-US" sz="825" dirty="0"/>
          </a:p>
          <a:p>
            <a:pPr marL="342905" lvl="1" indent="0">
              <a:lnSpc>
                <a:spcPct val="80000"/>
              </a:lnSpc>
              <a:buNone/>
              <a:defRPr/>
            </a:pPr>
            <a:endParaRPr lang="en-US" sz="825" dirty="0"/>
          </a:p>
          <a:p>
            <a:pPr marL="0" indent="0">
              <a:lnSpc>
                <a:spcPct val="80000"/>
              </a:lnSpc>
              <a:buNone/>
              <a:defRPr/>
            </a:pPr>
            <a:r>
              <a:rPr lang="en-US" dirty="0">
                <a:solidFill>
                  <a:srgbClr val="FFFFFF"/>
                </a:solidFill>
              </a:rPr>
              <a:t>%	‘f</a:t>
            </a:r>
          </a:p>
        </p:txBody>
      </p:sp>
      <p:pic>
        <p:nvPicPr>
          <p:cNvPr id="61447" name="Picture 115" descr="body_parts_kidney">
            <a:extLst>
              <a:ext uri="{FF2B5EF4-FFF2-40B4-BE49-F238E27FC236}">
                <a16:creationId xmlns:a16="http://schemas.microsoft.com/office/drawing/2014/main" id="{7B0ED23D-9A6E-DA3C-CC66-4B0F032F2E9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395824" y="1143000"/>
            <a:ext cx="2228851" cy="10355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a:extLst>
              <a:ext uri="{FF2B5EF4-FFF2-40B4-BE49-F238E27FC236}">
                <a16:creationId xmlns:a16="http://schemas.microsoft.com/office/drawing/2014/main" id="{584E1BDD-F18F-E67A-9DBB-18C011D938C9}"/>
              </a:ext>
            </a:extLst>
          </p:cNvPr>
          <p:cNvPicPr>
            <a:picLocks noChangeAspect="1"/>
          </p:cNvPicPr>
          <p:nvPr/>
        </p:nvPicPr>
        <p:blipFill>
          <a:blip r:embed="rId6"/>
          <a:stretch>
            <a:fillRect/>
          </a:stretch>
        </p:blipFill>
        <p:spPr>
          <a:xfrm>
            <a:off x="313501" y="3411590"/>
            <a:ext cx="8190997" cy="3213496"/>
          </a:xfrm>
          <a:prstGeom prst="rect">
            <a:avLst/>
          </a:prstGeom>
        </p:spPr>
      </p:pic>
    </p:spTree>
    <p:custDataLst>
      <p:tags r:id="rId1"/>
    </p:custDataLst>
    <p:extLst>
      <p:ext uri="{BB962C8B-B14F-4D97-AF65-F5344CB8AC3E}">
        <p14:creationId xmlns:p14="http://schemas.microsoft.com/office/powerpoint/2010/main" val="22709141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6950BFC3-D8DA-4A85-94F7-54DA5524770B}">
      <p188:commentRel xmlns:p188="http://schemas.microsoft.com/office/powerpoint/2018/8/main" r:id="rId4"/>
    </p:ext>
  </p:extLst>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FE64AF-8D76-6F53-B5D8-C2178822C02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9E67613-5C79-EAB6-0696-7BC81E5F3F8B}"/>
              </a:ext>
            </a:extLst>
          </p:cNvPr>
          <p:cNvSpPr>
            <a:spLocks noGrp="1"/>
          </p:cNvSpPr>
          <p:nvPr>
            <p:ph type="title"/>
          </p:nvPr>
        </p:nvSpPr>
        <p:spPr/>
        <p:txBody>
          <a:bodyPr>
            <a:normAutofit/>
          </a:bodyPr>
          <a:lstStyle/>
          <a:p>
            <a:r>
              <a:rPr lang="en-US" altLang="en-US" dirty="0"/>
              <a:t>SGLT-2 Inhibitor Dosing and Renal Adjustments</a:t>
            </a:r>
            <a:endParaRPr lang="en-US" dirty="0"/>
          </a:p>
        </p:txBody>
      </p:sp>
      <p:sp>
        <p:nvSpPr>
          <p:cNvPr id="3" name="Content Placeholder 2">
            <a:extLst>
              <a:ext uri="{FF2B5EF4-FFF2-40B4-BE49-F238E27FC236}">
                <a16:creationId xmlns:a16="http://schemas.microsoft.com/office/drawing/2014/main" id="{66D6B840-141E-8685-7834-1FC09C81D829}"/>
              </a:ext>
            </a:extLst>
          </p:cNvPr>
          <p:cNvSpPr>
            <a:spLocks noGrp="1"/>
          </p:cNvSpPr>
          <p:nvPr>
            <p:ph sz="quarter" idx="1"/>
          </p:nvPr>
        </p:nvSpPr>
        <p:spPr/>
        <p:txBody>
          <a:bodyPr/>
          <a:lstStyle/>
          <a:p>
            <a:endParaRPr lang="en-US" dirty="0"/>
          </a:p>
        </p:txBody>
      </p:sp>
      <p:sp>
        <p:nvSpPr>
          <p:cNvPr id="4" name="Text Placeholder 3">
            <a:extLst>
              <a:ext uri="{FF2B5EF4-FFF2-40B4-BE49-F238E27FC236}">
                <a16:creationId xmlns:a16="http://schemas.microsoft.com/office/drawing/2014/main" id="{3FCDD01B-7F43-A20C-127A-7CE4CCB07342}"/>
              </a:ext>
            </a:extLst>
          </p:cNvPr>
          <p:cNvSpPr txBox="1">
            <a:spLocks/>
          </p:cNvSpPr>
          <p:nvPr/>
        </p:nvSpPr>
        <p:spPr>
          <a:xfrm>
            <a:off x="342899" y="5127110"/>
            <a:ext cx="1799034" cy="210741"/>
          </a:xfrm>
          <a:prstGeom prst="rect">
            <a:avLst/>
          </a:prstGeom>
        </p:spPr>
        <p:txBody>
          <a:bodyPr>
            <a:normAutofit/>
          </a:bodyPr>
          <a:lstStyle>
            <a:lvl1pPr marL="7938" indent="-7938" algn="l" defTabSz="914400" rtl="0" eaLnBrk="1" latinLnBrk="0" hangingPunct="1">
              <a:lnSpc>
                <a:spcPct val="90000"/>
              </a:lnSpc>
              <a:spcBef>
                <a:spcPts val="1000"/>
              </a:spcBef>
              <a:buFont typeface="Arial" panose="020B0604020202020204" pitchFamily="34" charset="0"/>
              <a:buNone/>
              <a:tabLst/>
              <a:defRPr sz="3200" b="1" kern="1200">
                <a:solidFill>
                  <a:srgbClr val="002B3A"/>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7938" marR="0" lvl="0" indent="-7938" algn="l" defTabSz="914400" rtl="0" eaLnBrk="1" fontAlgn="base" latinLnBrk="0" hangingPunct="1">
              <a:lnSpc>
                <a:spcPct val="90000"/>
              </a:lnSpc>
              <a:spcBef>
                <a:spcPts val="1000"/>
              </a:spcBef>
              <a:spcAft>
                <a:spcPct val="0"/>
              </a:spcAft>
              <a:buClrTx/>
              <a:buSzTx/>
              <a:buFont typeface="Arial" panose="020B0604020202020204" pitchFamily="34" charset="0"/>
              <a:buNone/>
              <a:tabLst/>
              <a:defRPr/>
            </a:pPr>
            <a:r>
              <a:rPr kumimoji="0" lang="en-US" sz="6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Package inserts, dailymed.nlm.nih.gov</a:t>
            </a:r>
          </a:p>
        </p:txBody>
      </p:sp>
      <p:graphicFrame>
        <p:nvGraphicFramePr>
          <p:cNvPr id="7" name="Table 5">
            <a:extLst>
              <a:ext uri="{FF2B5EF4-FFF2-40B4-BE49-F238E27FC236}">
                <a16:creationId xmlns:a16="http://schemas.microsoft.com/office/drawing/2014/main" id="{C95D2AE7-7964-7ABE-F998-04CFF93F4C66}"/>
              </a:ext>
            </a:extLst>
          </p:cNvPr>
          <p:cNvGraphicFramePr>
            <a:graphicFrameLocks noGrp="1"/>
          </p:cNvGraphicFramePr>
          <p:nvPr/>
        </p:nvGraphicFramePr>
        <p:xfrm>
          <a:off x="342899" y="1988820"/>
          <a:ext cx="8551069" cy="3649980"/>
        </p:xfrm>
        <a:graphic>
          <a:graphicData uri="http://schemas.openxmlformats.org/drawingml/2006/table">
            <a:tbl>
              <a:tblPr/>
              <a:tblGrid>
                <a:gridCol w="2239567">
                  <a:extLst>
                    <a:ext uri="{9D8B030D-6E8A-4147-A177-3AD203B41FA5}">
                      <a16:colId xmlns:a16="http://schemas.microsoft.com/office/drawing/2014/main" val="20000"/>
                    </a:ext>
                  </a:extLst>
                </a:gridCol>
                <a:gridCol w="1489472">
                  <a:extLst>
                    <a:ext uri="{9D8B030D-6E8A-4147-A177-3AD203B41FA5}">
                      <a16:colId xmlns:a16="http://schemas.microsoft.com/office/drawing/2014/main" val="20001"/>
                    </a:ext>
                  </a:extLst>
                </a:gridCol>
                <a:gridCol w="4822030">
                  <a:extLst>
                    <a:ext uri="{9D8B030D-6E8A-4147-A177-3AD203B41FA5}">
                      <a16:colId xmlns:a16="http://schemas.microsoft.com/office/drawing/2014/main" val="20002"/>
                    </a:ext>
                  </a:extLst>
                </a:gridCol>
              </a:tblGrid>
              <a:tr h="365760">
                <a:tc>
                  <a:txBody>
                    <a:bodyPr/>
                    <a:lstStyle>
                      <a:lvl1pPr defTabSz="760413">
                        <a:lnSpc>
                          <a:spcPct val="90000"/>
                        </a:lnSpc>
                        <a:spcBef>
                          <a:spcPts val="838"/>
                        </a:spcBef>
                        <a:buFont typeface="Arial" panose="020B0604020202020204" pitchFamily="34" charset="0"/>
                        <a:defRPr sz="3200">
                          <a:solidFill>
                            <a:schemeClr val="bg2"/>
                          </a:solidFill>
                          <a:latin typeface="Arial" panose="020B0604020202020204" pitchFamily="34" charset="0"/>
                          <a:cs typeface="Arial" panose="020B0604020202020204" pitchFamily="34" charset="0"/>
                        </a:defRPr>
                      </a:lvl1pPr>
                      <a:lvl2pPr marL="742950" indent="-285750" defTabSz="760413">
                        <a:lnSpc>
                          <a:spcPct val="90000"/>
                        </a:lnSpc>
                        <a:spcBef>
                          <a:spcPts val="413"/>
                        </a:spcBef>
                        <a:buFont typeface="Arial" panose="020B0604020202020204" pitchFamily="34" charset="0"/>
                        <a:defRPr sz="2900">
                          <a:solidFill>
                            <a:schemeClr val="bg2"/>
                          </a:solidFill>
                          <a:latin typeface="Arial" panose="020B0604020202020204" pitchFamily="34" charset="0"/>
                          <a:cs typeface="Arial" panose="020B0604020202020204" pitchFamily="34" charset="0"/>
                        </a:defRPr>
                      </a:lvl2pPr>
                      <a:lvl3pPr marL="1143000" indent="-228600" defTabSz="760413">
                        <a:lnSpc>
                          <a:spcPct val="90000"/>
                        </a:lnSpc>
                        <a:spcBef>
                          <a:spcPts val="413"/>
                        </a:spcBef>
                        <a:buFont typeface="Arial" panose="020B0604020202020204" pitchFamily="34" charset="0"/>
                        <a:defRPr sz="2500">
                          <a:solidFill>
                            <a:schemeClr val="bg2"/>
                          </a:solidFill>
                          <a:latin typeface="Arial" panose="020B0604020202020204" pitchFamily="34" charset="0"/>
                          <a:cs typeface="Arial" panose="020B0604020202020204" pitchFamily="34" charset="0"/>
                        </a:defRPr>
                      </a:lvl3pPr>
                      <a:lvl4pPr marL="1600200" indent="-228600" defTabSz="760413">
                        <a:lnSpc>
                          <a:spcPct val="90000"/>
                        </a:lnSpc>
                        <a:spcBef>
                          <a:spcPts val="413"/>
                        </a:spcBef>
                        <a:buFont typeface="Arial" panose="020B0604020202020204" pitchFamily="34" charset="0"/>
                        <a:defRPr sz="2200">
                          <a:solidFill>
                            <a:schemeClr val="bg2"/>
                          </a:solidFill>
                          <a:latin typeface="Arial" panose="020B0604020202020204" pitchFamily="34" charset="0"/>
                          <a:cs typeface="Arial" panose="020B0604020202020204" pitchFamily="34" charset="0"/>
                        </a:defRPr>
                      </a:lvl4pPr>
                      <a:lvl5pPr marL="2057400" indent="-228600" defTabSz="760413">
                        <a:lnSpc>
                          <a:spcPct val="90000"/>
                        </a:lnSpc>
                        <a:spcBef>
                          <a:spcPts val="413"/>
                        </a:spcBef>
                        <a:buFont typeface="Arial" panose="020B0604020202020204" pitchFamily="34" charset="0"/>
                        <a:defRPr sz="2200">
                          <a:solidFill>
                            <a:schemeClr val="bg2"/>
                          </a:solidFill>
                          <a:latin typeface="Arial" panose="020B0604020202020204" pitchFamily="34" charset="0"/>
                          <a:cs typeface="Arial" panose="020B0604020202020204" pitchFamily="34" charset="0"/>
                        </a:defRPr>
                      </a:lvl5pPr>
                      <a:lvl6pPr marL="2514600" indent="-228600" defTabSz="760413" eaLnBrk="0" fontAlgn="base" hangingPunct="0">
                        <a:lnSpc>
                          <a:spcPct val="90000"/>
                        </a:lnSpc>
                        <a:spcBef>
                          <a:spcPts val="413"/>
                        </a:spcBef>
                        <a:spcAft>
                          <a:spcPct val="0"/>
                        </a:spcAft>
                        <a:buFont typeface="Arial" panose="020B0604020202020204" pitchFamily="34" charset="0"/>
                        <a:defRPr sz="2200">
                          <a:solidFill>
                            <a:schemeClr val="bg2"/>
                          </a:solidFill>
                          <a:latin typeface="Arial" panose="020B0604020202020204" pitchFamily="34" charset="0"/>
                          <a:cs typeface="Arial" panose="020B0604020202020204" pitchFamily="34" charset="0"/>
                        </a:defRPr>
                      </a:lvl6pPr>
                      <a:lvl7pPr marL="2971800" indent="-228600" defTabSz="760413" eaLnBrk="0" fontAlgn="base" hangingPunct="0">
                        <a:lnSpc>
                          <a:spcPct val="90000"/>
                        </a:lnSpc>
                        <a:spcBef>
                          <a:spcPts val="413"/>
                        </a:spcBef>
                        <a:spcAft>
                          <a:spcPct val="0"/>
                        </a:spcAft>
                        <a:buFont typeface="Arial" panose="020B0604020202020204" pitchFamily="34" charset="0"/>
                        <a:defRPr sz="2200">
                          <a:solidFill>
                            <a:schemeClr val="bg2"/>
                          </a:solidFill>
                          <a:latin typeface="Arial" panose="020B0604020202020204" pitchFamily="34" charset="0"/>
                          <a:cs typeface="Arial" panose="020B0604020202020204" pitchFamily="34" charset="0"/>
                        </a:defRPr>
                      </a:lvl7pPr>
                      <a:lvl8pPr marL="3429000" indent="-228600" defTabSz="760413" eaLnBrk="0" fontAlgn="base" hangingPunct="0">
                        <a:lnSpc>
                          <a:spcPct val="90000"/>
                        </a:lnSpc>
                        <a:spcBef>
                          <a:spcPts val="413"/>
                        </a:spcBef>
                        <a:spcAft>
                          <a:spcPct val="0"/>
                        </a:spcAft>
                        <a:buFont typeface="Arial" panose="020B0604020202020204" pitchFamily="34" charset="0"/>
                        <a:defRPr sz="2200">
                          <a:solidFill>
                            <a:schemeClr val="bg2"/>
                          </a:solidFill>
                          <a:latin typeface="Arial" panose="020B0604020202020204" pitchFamily="34" charset="0"/>
                          <a:cs typeface="Arial" panose="020B0604020202020204" pitchFamily="34" charset="0"/>
                        </a:defRPr>
                      </a:lvl8pPr>
                      <a:lvl9pPr marL="3886200" indent="-228600" defTabSz="760413" eaLnBrk="0" fontAlgn="base" hangingPunct="0">
                        <a:lnSpc>
                          <a:spcPct val="90000"/>
                        </a:lnSpc>
                        <a:spcBef>
                          <a:spcPts val="413"/>
                        </a:spcBef>
                        <a:spcAft>
                          <a:spcPct val="0"/>
                        </a:spcAft>
                        <a:buFont typeface="Arial" panose="020B0604020202020204" pitchFamily="34" charset="0"/>
                        <a:defRPr sz="2200">
                          <a:solidFill>
                            <a:schemeClr val="bg2"/>
                          </a:solidFill>
                          <a:latin typeface="Arial" panose="020B0604020202020204" pitchFamily="34" charset="0"/>
                          <a:cs typeface="Arial" panose="020B0604020202020204" pitchFamily="34" charset="0"/>
                        </a:defRPr>
                      </a:lvl9pPr>
                    </a:lstStyle>
                    <a:p>
                      <a:pPr marL="0" marR="0" lvl="0" indent="0" algn="l" defTabSz="760413" rtl="0" eaLnBrk="1" fontAlgn="base" latinLnBrk="0" hangingPunct="1">
                        <a:lnSpc>
                          <a:spcPct val="100000"/>
                        </a:lnSpc>
                        <a:spcBef>
                          <a:spcPct val="0"/>
                        </a:spcBef>
                        <a:spcAft>
                          <a:spcPct val="0"/>
                        </a:spcAft>
                        <a:buClrTx/>
                        <a:buSzTx/>
                        <a:buFontTx/>
                        <a:buNone/>
                        <a:tabLst/>
                      </a:pPr>
                      <a:r>
                        <a:rPr kumimoji="0" lang="en-US" altLang="en-US" sz="1500" b="1" i="0" u="none" strike="noStrike" cap="none" normalizeH="0" baseline="0">
                          <a:ln>
                            <a:noFill/>
                          </a:ln>
                          <a:solidFill>
                            <a:srgbClr val="FFFFFF"/>
                          </a:solidFill>
                          <a:effectLst/>
                          <a:latin typeface="Arial" panose="020B0604020202020204" pitchFamily="34" charset="0"/>
                          <a:cs typeface="Arial" panose="020B0604020202020204" pitchFamily="34" charset="0"/>
                        </a:rPr>
                        <a:t>Drug</a:t>
                      </a:r>
                    </a:p>
                  </a:txBody>
                  <a:tcPr marL="68580" marR="68580" marT="68580" marB="6858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2F3690"/>
                    </a:solidFill>
                  </a:tcPr>
                </a:tc>
                <a:tc>
                  <a:txBody>
                    <a:bodyPr/>
                    <a:lstStyle>
                      <a:lvl1pPr defTabSz="760413">
                        <a:lnSpc>
                          <a:spcPct val="90000"/>
                        </a:lnSpc>
                        <a:spcBef>
                          <a:spcPts val="838"/>
                        </a:spcBef>
                        <a:buFont typeface="Arial" panose="020B0604020202020204" pitchFamily="34" charset="0"/>
                        <a:defRPr sz="3200">
                          <a:solidFill>
                            <a:schemeClr val="bg2"/>
                          </a:solidFill>
                          <a:latin typeface="Arial" panose="020B0604020202020204" pitchFamily="34" charset="0"/>
                          <a:cs typeface="Arial" panose="020B0604020202020204" pitchFamily="34" charset="0"/>
                        </a:defRPr>
                      </a:lvl1pPr>
                      <a:lvl2pPr marL="742950" indent="-285750" defTabSz="760413">
                        <a:lnSpc>
                          <a:spcPct val="90000"/>
                        </a:lnSpc>
                        <a:spcBef>
                          <a:spcPts val="413"/>
                        </a:spcBef>
                        <a:buFont typeface="Arial" panose="020B0604020202020204" pitchFamily="34" charset="0"/>
                        <a:defRPr sz="2900">
                          <a:solidFill>
                            <a:schemeClr val="bg2"/>
                          </a:solidFill>
                          <a:latin typeface="Arial" panose="020B0604020202020204" pitchFamily="34" charset="0"/>
                          <a:cs typeface="Arial" panose="020B0604020202020204" pitchFamily="34" charset="0"/>
                        </a:defRPr>
                      </a:lvl2pPr>
                      <a:lvl3pPr marL="1143000" indent="-228600" defTabSz="760413">
                        <a:lnSpc>
                          <a:spcPct val="90000"/>
                        </a:lnSpc>
                        <a:spcBef>
                          <a:spcPts val="413"/>
                        </a:spcBef>
                        <a:buFont typeface="Arial" panose="020B0604020202020204" pitchFamily="34" charset="0"/>
                        <a:defRPr sz="2500">
                          <a:solidFill>
                            <a:schemeClr val="bg2"/>
                          </a:solidFill>
                          <a:latin typeface="Arial" panose="020B0604020202020204" pitchFamily="34" charset="0"/>
                          <a:cs typeface="Arial" panose="020B0604020202020204" pitchFamily="34" charset="0"/>
                        </a:defRPr>
                      </a:lvl3pPr>
                      <a:lvl4pPr marL="1600200" indent="-228600" defTabSz="760413">
                        <a:lnSpc>
                          <a:spcPct val="90000"/>
                        </a:lnSpc>
                        <a:spcBef>
                          <a:spcPts val="413"/>
                        </a:spcBef>
                        <a:buFont typeface="Arial" panose="020B0604020202020204" pitchFamily="34" charset="0"/>
                        <a:defRPr sz="2200">
                          <a:solidFill>
                            <a:schemeClr val="bg2"/>
                          </a:solidFill>
                          <a:latin typeface="Arial" panose="020B0604020202020204" pitchFamily="34" charset="0"/>
                          <a:cs typeface="Arial" panose="020B0604020202020204" pitchFamily="34" charset="0"/>
                        </a:defRPr>
                      </a:lvl4pPr>
                      <a:lvl5pPr marL="2057400" indent="-228600" defTabSz="760413">
                        <a:lnSpc>
                          <a:spcPct val="90000"/>
                        </a:lnSpc>
                        <a:spcBef>
                          <a:spcPts val="413"/>
                        </a:spcBef>
                        <a:buFont typeface="Arial" panose="020B0604020202020204" pitchFamily="34" charset="0"/>
                        <a:defRPr sz="2200">
                          <a:solidFill>
                            <a:schemeClr val="bg2"/>
                          </a:solidFill>
                          <a:latin typeface="Arial" panose="020B0604020202020204" pitchFamily="34" charset="0"/>
                          <a:cs typeface="Arial" panose="020B0604020202020204" pitchFamily="34" charset="0"/>
                        </a:defRPr>
                      </a:lvl5pPr>
                      <a:lvl6pPr marL="2514600" indent="-228600" defTabSz="760413" eaLnBrk="0" fontAlgn="base" hangingPunct="0">
                        <a:lnSpc>
                          <a:spcPct val="90000"/>
                        </a:lnSpc>
                        <a:spcBef>
                          <a:spcPts val="413"/>
                        </a:spcBef>
                        <a:spcAft>
                          <a:spcPct val="0"/>
                        </a:spcAft>
                        <a:buFont typeface="Arial" panose="020B0604020202020204" pitchFamily="34" charset="0"/>
                        <a:defRPr sz="2200">
                          <a:solidFill>
                            <a:schemeClr val="bg2"/>
                          </a:solidFill>
                          <a:latin typeface="Arial" panose="020B0604020202020204" pitchFamily="34" charset="0"/>
                          <a:cs typeface="Arial" panose="020B0604020202020204" pitchFamily="34" charset="0"/>
                        </a:defRPr>
                      </a:lvl6pPr>
                      <a:lvl7pPr marL="2971800" indent="-228600" defTabSz="760413" eaLnBrk="0" fontAlgn="base" hangingPunct="0">
                        <a:lnSpc>
                          <a:spcPct val="90000"/>
                        </a:lnSpc>
                        <a:spcBef>
                          <a:spcPts val="413"/>
                        </a:spcBef>
                        <a:spcAft>
                          <a:spcPct val="0"/>
                        </a:spcAft>
                        <a:buFont typeface="Arial" panose="020B0604020202020204" pitchFamily="34" charset="0"/>
                        <a:defRPr sz="2200">
                          <a:solidFill>
                            <a:schemeClr val="bg2"/>
                          </a:solidFill>
                          <a:latin typeface="Arial" panose="020B0604020202020204" pitchFamily="34" charset="0"/>
                          <a:cs typeface="Arial" panose="020B0604020202020204" pitchFamily="34" charset="0"/>
                        </a:defRPr>
                      </a:lvl7pPr>
                      <a:lvl8pPr marL="3429000" indent="-228600" defTabSz="760413" eaLnBrk="0" fontAlgn="base" hangingPunct="0">
                        <a:lnSpc>
                          <a:spcPct val="90000"/>
                        </a:lnSpc>
                        <a:spcBef>
                          <a:spcPts val="413"/>
                        </a:spcBef>
                        <a:spcAft>
                          <a:spcPct val="0"/>
                        </a:spcAft>
                        <a:buFont typeface="Arial" panose="020B0604020202020204" pitchFamily="34" charset="0"/>
                        <a:defRPr sz="2200">
                          <a:solidFill>
                            <a:schemeClr val="bg2"/>
                          </a:solidFill>
                          <a:latin typeface="Arial" panose="020B0604020202020204" pitchFamily="34" charset="0"/>
                          <a:cs typeface="Arial" panose="020B0604020202020204" pitchFamily="34" charset="0"/>
                        </a:defRPr>
                      </a:lvl8pPr>
                      <a:lvl9pPr marL="3886200" indent="-228600" defTabSz="760413" eaLnBrk="0" fontAlgn="base" hangingPunct="0">
                        <a:lnSpc>
                          <a:spcPct val="90000"/>
                        </a:lnSpc>
                        <a:spcBef>
                          <a:spcPts val="413"/>
                        </a:spcBef>
                        <a:spcAft>
                          <a:spcPct val="0"/>
                        </a:spcAft>
                        <a:buFont typeface="Arial" panose="020B0604020202020204" pitchFamily="34" charset="0"/>
                        <a:defRPr sz="2200">
                          <a:solidFill>
                            <a:schemeClr val="bg2"/>
                          </a:solidFill>
                          <a:latin typeface="Arial" panose="020B0604020202020204" pitchFamily="34" charset="0"/>
                          <a:cs typeface="Arial" panose="020B0604020202020204" pitchFamily="34" charset="0"/>
                        </a:defRPr>
                      </a:lvl9pPr>
                    </a:lstStyle>
                    <a:p>
                      <a:pPr marL="0" marR="0" lvl="0" indent="0" algn="l" defTabSz="760413" rtl="0" eaLnBrk="1" fontAlgn="base" latinLnBrk="0" hangingPunct="1">
                        <a:lnSpc>
                          <a:spcPct val="100000"/>
                        </a:lnSpc>
                        <a:spcBef>
                          <a:spcPct val="0"/>
                        </a:spcBef>
                        <a:spcAft>
                          <a:spcPct val="0"/>
                        </a:spcAft>
                        <a:buClrTx/>
                        <a:buSzTx/>
                        <a:buFontTx/>
                        <a:buNone/>
                        <a:tabLst/>
                      </a:pPr>
                      <a:r>
                        <a:rPr kumimoji="0" lang="en-US" altLang="en-US" sz="1500" b="1" i="0" u="none" strike="noStrike" cap="none" normalizeH="0" baseline="0">
                          <a:ln>
                            <a:noFill/>
                          </a:ln>
                          <a:solidFill>
                            <a:srgbClr val="FFFFFF"/>
                          </a:solidFill>
                          <a:effectLst/>
                          <a:latin typeface="Arial" panose="020B0604020202020204" pitchFamily="34" charset="0"/>
                          <a:cs typeface="Arial" panose="020B0604020202020204" pitchFamily="34" charset="0"/>
                        </a:rPr>
                        <a:t>Dose</a:t>
                      </a:r>
                    </a:p>
                  </a:txBody>
                  <a:tcPr marL="68580" marR="68580" marT="68580" marB="6858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2F3690"/>
                    </a:solidFill>
                  </a:tcPr>
                </a:tc>
                <a:tc>
                  <a:txBody>
                    <a:bodyPr/>
                    <a:lstStyle>
                      <a:lvl1pPr defTabSz="760413">
                        <a:lnSpc>
                          <a:spcPct val="90000"/>
                        </a:lnSpc>
                        <a:spcBef>
                          <a:spcPts val="838"/>
                        </a:spcBef>
                        <a:buFont typeface="Arial" panose="020B0604020202020204" pitchFamily="34" charset="0"/>
                        <a:defRPr sz="3200">
                          <a:solidFill>
                            <a:schemeClr val="bg2"/>
                          </a:solidFill>
                          <a:latin typeface="Arial" panose="020B0604020202020204" pitchFamily="34" charset="0"/>
                          <a:cs typeface="Arial" panose="020B0604020202020204" pitchFamily="34" charset="0"/>
                        </a:defRPr>
                      </a:lvl1pPr>
                      <a:lvl2pPr marL="742950" indent="-285750" defTabSz="760413">
                        <a:lnSpc>
                          <a:spcPct val="90000"/>
                        </a:lnSpc>
                        <a:spcBef>
                          <a:spcPts val="413"/>
                        </a:spcBef>
                        <a:buFont typeface="Arial" panose="020B0604020202020204" pitchFamily="34" charset="0"/>
                        <a:defRPr sz="2900">
                          <a:solidFill>
                            <a:schemeClr val="bg2"/>
                          </a:solidFill>
                          <a:latin typeface="Arial" panose="020B0604020202020204" pitchFamily="34" charset="0"/>
                          <a:cs typeface="Arial" panose="020B0604020202020204" pitchFamily="34" charset="0"/>
                        </a:defRPr>
                      </a:lvl2pPr>
                      <a:lvl3pPr marL="1143000" indent="-228600" defTabSz="760413">
                        <a:lnSpc>
                          <a:spcPct val="90000"/>
                        </a:lnSpc>
                        <a:spcBef>
                          <a:spcPts val="413"/>
                        </a:spcBef>
                        <a:buFont typeface="Arial" panose="020B0604020202020204" pitchFamily="34" charset="0"/>
                        <a:defRPr sz="2500">
                          <a:solidFill>
                            <a:schemeClr val="bg2"/>
                          </a:solidFill>
                          <a:latin typeface="Arial" panose="020B0604020202020204" pitchFamily="34" charset="0"/>
                          <a:cs typeface="Arial" panose="020B0604020202020204" pitchFamily="34" charset="0"/>
                        </a:defRPr>
                      </a:lvl3pPr>
                      <a:lvl4pPr marL="1600200" indent="-228600" defTabSz="760413">
                        <a:lnSpc>
                          <a:spcPct val="90000"/>
                        </a:lnSpc>
                        <a:spcBef>
                          <a:spcPts val="413"/>
                        </a:spcBef>
                        <a:buFont typeface="Arial" panose="020B0604020202020204" pitchFamily="34" charset="0"/>
                        <a:defRPr sz="2200">
                          <a:solidFill>
                            <a:schemeClr val="bg2"/>
                          </a:solidFill>
                          <a:latin typeface="Arial" panose="020B0604020202020204" pitchFamily="34" charset="0"/>
                          <a:cs typeface="Arial" panose="020B0604020202020204" pitchFamily="34" charset="0"/>
                        </a:defRPr>
                      </a:lvl4pPr>
                      <a:lvl5pPr marL="2057400" indent="-228600" defTabSz="760413">
                        <a:lnSpc>
                          <a:spcPct val="90000"/>
                        </a:lnSpc>
                        <a:spcBef>
                          <a:spcPts val="413"/>
                        </a:spcBef>
                        <a:buFont typeface="Arial" panose="020B0604020202020204" pitchFamily="34" charset="0"/>
                        <a:defRPr sz="2200">
                          <a:solidFill>
                            <a:schemeClr val="bg2"/>
                          </a:solidFill>
                          <a:latin typeface="Arial" panose="020B0604020202020204" pitchFamily="34" charset="0"/>
                          <a:cs typeface="Arial" panose="020B0604020202020204" pitchFamily="34" charset="0"/>
                        </a:defRPr>
                      </a:lvl5pPr>
                      <a:lvl6pPr marL="2514600" indent="-228600" defTabSz="760413" eaLnBrk="0" fontAlgn="base" hangingPunct="0">
                        <a:lnSpc>
                          <a:spcPct val="90000"/>
                        </a:lnSpc>
                        <a:spcBef>
                          <a:spcPts val="413"/>
                        </a:spcBef>
                        <a:spcAft>
                          <a:spcPct val="0"/>
                        </a:spcAft>
                        <a:buFont typeface="Arial" panose="020B0604020202020204" pitchFamily="34" charset="0"/>
                        <a:defRPr sz="2200">
                          <a:solidFill>
                            <a:schemeClr val="bg2"/>
                          </a:solidFill>
                          <a:latin typeface="Arial" panose="020B0604020202020204" pitchFamily="34" charset="0"/>
                          <a:cs typeface="Arial" panose="020B0604020202020204" pitchFamily="34" charset="0"/>
                        </a:defRPr>
                      </a:lvl6pPr>
                      <a:lvl7pPr marL="2971800" indent="-228600" defTabSz="760413" eaLnBrk="0" fontAlgn="base" hangingPunct="0">
                        <a:lnSpc>
                          <a:spcPct val="90000"/>
                        </a:lnSpc>
                        <a:spcBef>
                          <a:spcPts val="413"/>
                        </a:spcBef>
                        <a:spcAft>
                          <a:spcPct val="0"/>
                        </a:spcAft>
                        <a:buFont typeface="Arial" panose="020B0604020202020204" pitchFamily="34" charset="0"/>
                        <a:defRPr sz="2200">
                          <a:solidFill>
                            <a:schemeClr val="bg2"/>
                          </a:solidFill>
                          <a:latin typeface="Arial" panose="020B0604020202020204" pitchFamily="34" charset="0"/>
                          <a:cs typeface="Arial" panose="020B0604020202020204" pitchFamily="34" charset="0"/>
                        </a:defRPr>
                      </a:lvl7pPr>
                      <a:lvl8pPr marL="3429000" indent="-228600" defTabSz="760413" eaLnBrk="0" fontAlgn="base" hangingPunct="0">
                        <a:lnSpc>
                          <a:spcPct val="90000"/>
                        </a:lnSpc>
                        <a:spcBef>
                          <a:spcPts val="413"/>
                        </a:spcBef>
                        <a:spcAft>
                          <a:spcPct val="0"/>
                        </a:spcAft>
                        <a:buFont typeface="Arial" panose="020B0604020202020204" pitchFamily="34" charset="0"/>
                        <a:defRPr sz="2200">
                          <a:solidFill>
                            <a:schemeClr val="bg2"/>
                          </a:solidFill>
                          <a:latin typeface="Arial" panose="020B0604020202020204" pitchFamily="34" charset="0"/>
                          <a:cs typeface="Arial" panose="020B0604020202020204" pitchFamily="34" charset="0"/>
                        </a:defRPr>
                      </a:lvl8pPr>
                      <a:lvl9pPr marL="3886200" indent="-228600" defTabSz="760413" eaLnBrk="0" fontAlgn="base" hangingPunct="0">
                        <a:lnSpc>
                          <a:spcPct val="90000"/>
                        </a:lnSpc>
                        <a:spcBef>
                          <a:spcPts val="413"/>
                        </a:spcBef>
                        <a:spcAft>
                          <a:spcPct val="0"/>
                        </a:spcAft>
                        <a:buFont typeface="Arial" panose="020B0604020202020204" pitchFamily="34" charset="0"/>
                        <a:defRPr sz="2200">
                          <a:solidFill>
                            <a:schemeClr val="bg2"/>
                          </a:solidFill>
                          <a:latin typeface="Arial" panose="020B0604020202020204" pitchFamily="34" charset="0"/>
                          <a:cs typeface="Arial" panose="020B0604020202020204" pitchFamily="34" charset="0"/>
                        </a:defRPr>
                      </a:lvl9pPr>
                    </a:lstStyle>
                    <a:p>
                      <a:pPr marL="0" marR="0" lvl="0" indent="0" algn="l" defTabSz="760413" rtl="0" eaLnBrk="1" fontAlgn="base" latinLnBrk="0" hangingPunct="1">
                        <a:lnSpc>
                          <a:spcPct val="100000"/>
                        </a:lnSpc>
                        <a:spcBef>
                          <a:spcPct val="0"/>
                        </a:spcBef>
                        <a:spcAft>
                          <a:spcPct val="0"/>
                        </a:spcAft>
                        <a:buClrTx/>
                        <a:buSzTx/>
                        <a:buFontTx/>
                        <a:buNone/>
                        <a:tabLst/>
                      </a:pPr>
                      <a:r>
                        <a:rPr kumimoji="0" lang="en-US" altLang="en-US" sz="1500" b="1" i="0" u="none" strike="noStrike" cap="none" normalizeH="0" baseline="0">
                          <a:ln>
                            <a:noFill/>
                          </a:ln>
                          <a:solidFill>
                            <a:srgbClr val="FFFFFF"/>
                          </a:solidFill>
                          <a:effectLst/>
                          <a:latin typeface="Arial" panose="020B0604020202020204" pitchFamily="34" charset="0"/>
                          <a:cs typeface="Arial" panose="020B0604020202020204" pitchFamily="34" charset="0"/>
                        </a:rPr>
                        <a:t>Renal Adjustment</a:t>
                      </a:r>
                    </a:p>
                  </a:txBody>
                  <a:tcPr marL="68580" marR="68580" marT="68580" marB="6858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2F3690"/>
                    </a:solidFill>
                  </a:tcPr>
                </a:tc>
                <a:extLst>
                  <a:ext uri="{0D108BD9-81ED-4DB2-BD59-A6C34878D82A}">
                    <a16:rowId xmlns:a16="http://schemas.microsoft.com/office/drawing/2014/main" val="10000"/>
                  </a:ext>
                </a:extLst>
              </a:tr>
              <a:tr h="411480">
                <a:tc>
                  <a:txBody>
                    <a:bodyPr/>
                    <a:lstStyle>
                      <a:lvl1pPr defTabSz="760413">
                        <a:lnSpc>
                          <a:spcPct val="90000"/>
                        </a:lnSpc>
                        <a:spcBef>
                          <a:spcPts val="838"/>
                        </a:spcBef>
                        <a:buFont typeface="Arial" panose="020B0604020202020204" pitchFamily="34" charset="0"/>
                        <a:defRPr sz="3200">
                          <a:solidFill>
                            <a:schemeClr val="bg2"/>
                          </a:solidFill>
                          <a:latin typeface="Arial" panose="020B0604020202020204" pitchFamily="34" charset="0"/>
                          <a:cs typeface="Arial" panose="020B0604020202020204" pitchFamily="34" charset="0"/>
                        </a:defRPr>
                      </a:lvl1pPr>
                      <a:lvl2pPr marL="742950" indent="-285750" defTabSz="760413">
                        <a:lnSpc>
                          <a:spcPct val="90000"/>
                        </a:lnSpc>
                        <a:spcBef>
                          <a:spcPts val="413"/>
                        </a:spcBef>
                        <a:buFont typeface="Arial" panose="020B0604020202020204" pitchFamily="34" charset="0"/>
                        <a:defRPr sz="2900">
                          <a:solidFill>
                            <a:schemeClr val="bg2"/>
                          </a:solidFill>
                          <a:latin typeface="Arial" panose="020B0604020202020204" pitchFamily="34" charset="0"/>
                          <a:cs typeface="Arial" panose="020B0604020202020204" pitchFamily="34" charset="0"/>
                        </a:defRPr>
                      </a:lvl2pPr>
                      <a:lvl3pPr marL="1143000" indent="-228600" defTabSz="760413">
                        <a:lnSpc>
                          <a:spcPct val="90000"/>
                        </a:lnSpc>
                        <a:spcBef>
                          <a:spcPts val="413"/>
                        </a:spcBef>
                        <a:buFont typeface="Arial" panose="020B0604020202020204" pitchFamily="34" charset="0"/>
                        <a:defRPr sz="2500">
                          <a:solidFill>
                            <a:schemeClr val="bg2"/>
                          </a:solidFill>
                          <a:latin typeface="Arial" panose="020B0604020202020204" pitchFamily="34" charset="0"/>
                          <a:cs typeface="Arial" panose="020B0604020202020204" pitchFamily="34" charset="0"/>
                        </a:defRPr>
                      </a:lvl3pPr>
                      <a:lvl4pPr marL="1600200" indent="-228600" defTabSz="760413">
                        <a:lnSpc>
                          <a:spcPct val="90000"/>
                        </a:lnSpc>
                        <a:spcBef>
                          <a:spcPts val="413"/>
                        </a:spcBef>
                        <a:buFont typeface="Arial" panose="020B0604020202020204" pitchFamily="34" charset="0"/>
                        <a:defRPr sz="2200">
                          <a:solidFill>
                            <a:schemeClr val="bg2"/>
                          </a:solidFill>
                          <a:latin typeface="Arial" panose="020B0604020202020204" pitchFamily="34" charset="0"/>
                          <a:cs typeface="Arial" panose="020B0604020202020204" pitchFamily="34" charset="0"/>
                        </a:defRPr>
                      </a:lvl4pPr>
                      <a:lvl5pPr marL="2057400" indent="-228600" defTabSz="760413">
                        <a:lnSpc>
                          <a:spcPct val="90000"/>
                        </a:lnSpc>
                        <a:spcBef>
                          <a:spcPts val="413"/>
                        </a:spcBef>
                        <a:buFont typeface="Arial" panose="020B0604020202020204" pitchFamily="34" charset="0"/>
                        <a:defRPr sz="2200">
                          <a:solidFill>
                            <a:schemeClr val="bg2"/>
                          </a:solidFill>
                          <a:latin typeface="Arial" panose="020B0604020202020204" pitchFamily="34" charset="0"/>
                          <a:cs typeface="Arial" panose="020B0604020202020204" pitchFamily="34" charset="0"/>
                        </a:defRPr>
                      </a:lvl5pPr>
                      <a:lvl6pPr marL="2514600" indent="-228600" defTabSz="760413" eaLnBrk="0" fontAlgn="base" hangingPunct="0">
                        <a:lnSpc>
                          <a:spcPct val="90000"/>
                        </a:lnSpc>
                        <a:spcBef>
                          <a:spcPts val="413"/>
                        </a:spcBef>
                        <a:spcAft>
                          <a:spcPct val="0"/>
                        </a:spcAft>
                        <a:buFont typeface="Arial" panose="020B0604020202020204" pitchFamily="34" charset="0"/>
                        <a:defRPr sz="2200">
                          <a:solidFill>
                            <a:schemeClr val="bg2"/>
                          </a:solidFill>
                          <a:latin typeface="Arial" panose="020B0604020202020204" pitchFamily="34" charset="0"/>
                          <a:cs typeface="Arial" panose="020B0604020202020204" pitchFamily="34" charset="0"/>
                        </a:defRPr>
                      </a:lvl6pPr>
                      <a:lvl7pPr marL="2971800" indent="-228600" defTabSz="760413" eaLnBrk="0" fontAlgn="base" hangingPunct="0">
                        <a:lnSpc>
                          <a:spcPct val="90000"/>
                        </a:lnSpc>
                        <a:spcBef>
                          <a:spcPts val="413"/>
                        </a:spcBef>
                        <a:spcAft>
                          <a:spcPct val="0"/>
                        </a:spcAft>
                        <a:buFont typeface="Arial" panose="020B0604020202020204" pitchFamily="34" charset="0"/>
                        <a:defRPr sz="2200">
                          <a:solidFill>
                            <a:schemeClr val="bg2"/>
                          </a:solidFill>
                          <a:latin typeface="Arial" panose="020B0604020202020204" pitchFamily="34" charset="0"/>
                          <a:cs typeface="Arial" panose="020B0604020202020204" pitchFamily="34" charset="0"/>
                        </a:defRPr>
                      </a:lvl7pPr>
                      <a:lvl8pPr marL="3429000" indent="-228600" defTabSz="760413" eaLnBrk="0" fontAlgn="base" hangingPunct="0">
                        <a:lnSpc>
                          <a:spcPct val="90000"/>
                        </a:lnSpc>
                        <a:spcBef>
                          <a:spcPts val="413"/>
                        </a:spcBef>
                        <a:spcAft>
                          <a:spcPct val="0"/>
                        </a:spcAft>
                        <a:buFont typeface="Arial" panose="020B0604020202020204" pitchFamily="34" charset="0"/>
                        <a:defRPr sz="2200">
                          <a:solidFill>
                            <a:schemeClr val="bg2"/>
                          </a:solidFill>
                          <a:latin typeface="Arial" panose="020B0604020202020204" pitchFamily="34" charset="0"/>
                          <a:cs typeface="Arial" panose="020B0604020202020204" pitchFamily="34" charset="0"/>
                        </a:defRPr>
                      </a:lvl8pPr>
                      <a:lvl9pPr marL="3886200" indent="-228600" defTabSz="760413" eaLnBrk="0" fontAlgn="base" hangingPunct="0">
                        <a:lnSpc>
                          <a:spcPct val="90000"/>
                        </a:lnSpc>
                        <a:spcBef>
                          <a:spcPts val="413"/>
                        </a:spcBef>
                        <a:spcAft>
                          <a:spcPct val="0"/>
                        </a:spcAft>
                        <a:buFont typeface="Arial" panose="020B0604020202020204" pitchFamily="34" charset="0"/>
                        <a:defRPr sz="2200">
                          <a:solidFill>
                            <a:schemeClr val="bg2"/>
                          </a:solidFill>
                          <a:latin typeface="Arial" panose="020B0604020202020204" pitchFamily="34" charset="0"/>
                          <a:cs typeface="Arial" panose="020B0604020202020204" pitchFamily="34" charset="0"/>
                        </a:defRPr>
                      </a:lvl9pPr>
                    </a:lstStyle>
                    <a:p>
                      <a:pPr marL="0" marR="0" lvl="0" indent="0" algn="l" defTabSz="760413" rtl="0" eaLnBrk="1" fontAlgn="base" latinLnBrk="0" hangingPunct="1">
                        <a:lnSpc>
                          <a:spcPct val="100000"/>
                        </a:lnSpc>
                        <a:spcBef>
                          <a:spcPct val="0"/>
                        </a:spcBef>
                        <a:spcAft>
                          <a:spcPct val="0"/>
                        </a:spcAft>
                        <a:buClrTx/>
                        <a:buSzTx/>
                        <a:buFontTx/>
                        <a:buNone/>
                        <a:tabLst/>
                      </a:pPr>
                      <a:r>
                        <a:rPr kumimoji="0" lang="en-US" altLang="en-US" sz="1400" b="1" i="0" u="none" strike="noStrike" cap="none" normalizeH="0" baseline="0">
                          <a:ln>
                            <a:noFill/>
                          </a:ln>
                          <a:solidFill>
                            <a:srgbClr val="000000"/>
                          </a:solidFill>
                          <a:effectLst/>
                          <a:latin typeface="Arial" panose="020B0604020202020204" pitchFamily="34" charset="0"/>
                          <a:cs typeface="Arial" panose="020B0604020202020204" pitchFamily="34" charset="0"/>
                        </a:rPr>
                        <a:t>Ertugliflozin (</a:t>
                      </a:r>
                      <a:r>
                        <a:rPr kumimoji="0" lang="en-US" altLang="en-US" sz="1400" b="1" i="0" u="none" strike="noStrike" cap="none" normalizeH="0" baseline="0" err="1">
                          <a:ln>
                            <a:noFill/>
                          </a:ln>
                          <a:solidFill>
                            <a:srgbClr val="000000"/>
                          </a:solidFill>
                          <a:effectLst/>
                          <a:latin typeface="Arial" panose="020B0604020202020204" pitchFamily="34" charset="0"/>
                          <a:cs typeface="Arial" panose="020B0604020202020204" pitchFamily="34" charset="0"/>
                        </a:rPr>
                        <a:t>Steglatro</a:t>
                      </a:r>
                      <a:r>
                        <a:rPr kumimoji="0" lang="en-US" altLang="en-US" sz="1400" b="1" i="0" u="none" strike="noStrike" cap="none" normalizeH="0" baseline="0">
                          <a:ln>
                            <a:noFill/>
                          </a:ln>
                          <a:solidFill>
                            <a:srgbClr val="000000"/>
                          </a:solidFill>
                          <a:effectLst/>
                          <a:latin typeface="Arial" panose="020B0604020202020204" pitchFamily="34" charset="0"/>
                          <a:cs typeface="Arial" panose="020B0604020202020204" pitchFamily="34" charset="0"/>
                        </a:rPr>
                        <a:t>)</a:t>
                      </a:r>
                    </a:p>
                  </a:txBody>
                  <a:tcPr marL="68580" marR="68580" marT="68580" marB="6858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2">
                        <a:lumMod val="85000"/>
                      </a:schemeClr>
                    </a:solidFill>
                  </a:tcPr>
                </a:tc>
                <a:tc>
                  <a:txBody>
                    <a:bodyPr/>
                    <a:lstStyle>
                      <a:lvl1pPr defTabSz="760413">
                        <a:lnSpc>
                          <a:spcPct val="90000"/>
                        </a:lnSpc>
                        <a:spcBef>
                          <a:spcPts val="838"/>
                        </a:spcBef>
                        <a:buFont typeface="Arial" panose="020B0604020202020204" pitchFamily="34" charset="0"/>
                        <a:defRPr sz="3200">
                          <a:solidFill>
                            <a:schemeClr val="bg2"/>
                          </a:solidFill>
                          <a:latin typeface="Arial" panose="020B0604020202020204" pitchFamily="34" charset="0"/>
                          <a:cs typeface="Arial" panose="020B0604020202020204" pitchFamily="34" charset="0"/>
                        </a:defRPr>
                      </a:lvl1pPr>
                      <a:lvl2pPr marL="742950" indent="-285750" defTabSz="760413">
                        <a:lnSpc>
                          <a:spcPct val="90000"/>
                        </a:lnSpc>
                        <a:spcBef>
                          <a:spcPts val="413"/>
                        </a:spcBef>
                        <a:buFont typeface="Arial" panose="020B0604020202020204" pitchFamily="34" charset="0"/>
                        <a:defRPr sz="2900">
                          <a:solidFill>
                            <a:schemeClr val="bg2"/>
                          </a:solidFill>
                          <a:latin typeface="Arial" panose="020B0604020202020204" pitchFamily="34" charset="0"/>
                          <a:cs typeface="Arial" panose="020B0604020202020204" pitchFamily="34" charset="0"/>
                        </a:defRPr>
                      </a:lvl2pPr>
                      <a:lvl3pPr marL="1143000" indent="-228600" defTabSz="760413">
                        <a:lnSpc>
                          <a:spcPct val="90000"/>
                        </a:lnSpc>
                        <a:spcBef>
                          <a:spcPts val="413"/>
                        </a:spcBef>
                        <a:buFont typeface="Arial" panose="020B0604020202020204" pitchFamily="34" charset="0"/>
                        <a:defRPr sz="2500">
                          <a:solidFill>
                            <a:schemeClr val="bg2"/>
                          </a:solidFill>
                          <a:latin typeface="Arial" panose="020B0604020202020204" pitchFamily="34" charset="0"/>
                          <a:cs typeface="Arial" panose="020B0604020202020204" pitchFamily="34" charset="0"/>
                        </a:defRPr>
                      </a:lvl3pPr>
                      <a:lvl4pPr marL="1600200" indent="-228600" defTabSz="760413">
                        <a:lnSpc>
                          <a:spcPct val="90000"/>
                        </a:lnSpc>
                        <a:spcBef>
                          <a:spcPts val="413"/>
                        </a:spcBef>
                        <a:buFont typeface="Arial" panose="020B0604020202020204" pitchFamily="34" charset="0"/>
                        <a:defRPr sz="2200">
                          <a:solidFill>
                            <a:schemeClr val="bg2"/>
                          </a:solidFill>
                          <a:latin typeface="Arial" panose="020B0604020202020204" pitchFamily="34" charset="0"/>
                          <a:cs typeface="Arial" panose="020B0604020202020204" pitchFamily="34" charset="0"/>
                        </a:defRPr>
                      </a:lvl4pPr>
                      <a:lvl5pPr marL="2057400" indent="-228600" defTabSz="760413">
                        <a:lnSpc>
                          <a:spcPct val="90000"/>
                        </a:lnSpc>
                        <a:spcBef>
                          <a:spcPts val="413"/>
                        </a:spcBef>
                        <a:buFont typeface="Arial" panose="020B0604020202020204" pitchFamily="34" charset="0"/>
                        <a:defRPr sz="2200">
                          <a:solidFill>
                            <a:schemeClr val="bg2"/>
                          </a:solidFill>
                          <a:latin typeface="Arial" panose="020B0604020202020204" pitchFamily="34" charset="0"/>
                          <a:cs typeface="Arial" panose="020B0604020202020204" pitchFamily="34" charset="0"/>
                        </a:defRPr>
                      </a:lvl5pPr>
                      <a:lvl6pPr marL="2514600" indent="-228600" defTabSz="760413" eaLnBrk="0" fontAlgn="base" hangingPunct="0">
                        <a:lnSpc>
                          <a:spcPct val="90000"/>
                        </a:lnSpc>
                        <a:spcBef>
                          <a:spcPts val="413"/>
                        </a:spcBef>
                        <a:spcAft>
                          <a:spcPct val="0"/>
                        </a:spcAft>
                        <a:buFont typeface="Arial" panose="020B0604020202020204" pitchFamily="34" charset="0"/>
                        <a:defRPr sz="2200">
                          <a:solidFill>
                            <a:schemeClr val="bg2"/>
                          </a:solidFill>
                          <a:latin typeface="Arial" panose="020B0604020202020204" pitchFamily="34" charset="0"/>
                          <a:cs typeface="Arial" panose="020B0604020202020204" pitchFamily="34" charset="0"/>
                        </a:defRPr>
                      </a:lvl6pPr>
                      <a:lvl7pPr marL="2971800" indent="-228600" defTabSz="760413" eaLnBrk="0" fontAlgn="base" hangingPunct="0">
                        <a:lnSpc>
                          <a:spcPct val="90000"/>
                        </a:lnSpc>
                        <a:spcBef>
                          <a:spcPts val="413"/>
                        </a:spcBef>
                        <a:spcAft>
                          <a:spcPct val="0"/>
                        </a:spcAft>
                        <a:buFont typeface="Arial" panose="020B0604020202020204" pitchFamily="34" charset="0"/>
                        <a:defRPr sz="2200">
                          <a:solidFill>
                            <a:schemeClr val="bg2"/>
                          </a:solidFill>
                          <a:latin typeface="Arial" panose="020B0604020202020204" pitchFamily="34" charset="0"/>
                          <a:cs typeface="Arial" panose="020B0604020202020204" pitchFamily="34" charset="0"/>
                        </a:defRPr>
                      </a:lvl7pPr>
                      <a:lvl8pPr marL="3429000" indent="-228600" defTabSz="760413" eaLnBrk="0" fontAlgn="base" hangingPunct="0">
                        <a:lnSpc>
                          <a:spcPct val="90000"/>
                        </a:lnSpc>
                        <a:spcBef>
                          <a:spcPts val="413"/>
                        </a:spcBef>
                        <a:spcAft>
                          <a:spcPct val="0"/>
                        </a:spcAft>
                        <a:buFont typeface="Arial" panose="020B0604020202020204" pitchFamily="34" charset="0"/>
                        <a:defRPr sz="2200">
                          <a:solidFill>
                            <a:schemeClr val="bg2"/>
                          </a:solidFill>
                          <a:latin typeface="Arial" panose="020B0604020202020204" pitchFamily="34" charset="0"/>
                          <a:cs typeface="Arial" panose="020B0604020202020204" pitchFamily="34" charset="0"/>
                        </a:defRPr>
                      </a:lvl8pPr>
                      <a:lvl9pPr marL="3886200" indent="-228600" defTabSz="760413" eaLnBrk="0" fontAlgn="base" hangingPunct="0">
                        <a:lnSpc>
                          <a:spcPct val="90000"/>
                        </a:lnSpc>
                        <a:spcBef>
                          <a:spcPts val="413"/>
                        </a:spcBef>
                        <a:spcAft>
                          <a:spcPct val="0"/>
                        </a:spcAft>
                        <a:buFont typeface="Arial" panose="020B0604020202020204" pitchFamily="34" charset="0"/>
                        <a:defRPr sz="2200">
                          <a:solidFill>
                            <a:schemeClr val="bg2"/>
                          </a:solidFill>
                          <a:latin typeface="Arial" panose="020B0604020202020204" pitchFamily="34" charset="0"/>
                          <a:cs typeface="Arial" panose="020B0604020202020204" pitchFamily="34" charset="0"/>
                        </a:defRPr>
                      </a:lvl9pPr>
                    </a:lstStyle>
                    <a:p>
                      <a:pPr marL="0" marR="0" lvl="0" indent="0" algn="l" defTabSz="760413" rtl="0" eaLnBrk="1" fontAlgn="base" latinLnBrk="0" hangingPunct="1">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Arial" panose="020B0604020202020204" pitchFamily="34" charset="0"/>
                          <a:cs typeface="Arial" panose="020B0604020202020204" pitchFamily="34" charset="0"/>
                        </a:rPr>
                        <a:t>5-15 mg daily </a:t>
                      </a:r>
                    </a:p>
                  </a:txBody>
                  <a:tcPr marL="68580" marR="68580" marT="68580" marB="6858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2">
                        <a:lumMod val="85000"/>
                      </a:schemeClr>
                    </a:solidFill>
                  </a:tcPr>
                </a:tc>
                <a:tc>
                  <a:txBody>
                    <a:bodyPr/>
                    <a:lstStyle>
                      <a:lvl1pPr defTabSz="760413">
                        <a:lnSpc>
                          <a:spcPct val="90000"/>
                        </a:lnSpc>
                        <a:spcBef>
                          <a:spcPts val="838"/>
                        </a:spcBef>
                        <a:buFont typeface="Arial" panose="020B0604020202020204" pitchFamily="34" charset="0"/>
                        <a:defRPr sz="3200">
                          <a:solidFill>
                            <a:schemeClr val="bg2"/>
                          </a:solidFill>
                          <a:latin typeface="Arial" panose="020B0604020202020204" pitchFamily="34" charset="0"/>
                          <a:cs typeface="Arial" panose="020B0604020202020204" pitchFamily="34" charset="0"/>
                        </a:defRPr>
                      </a:lvl1pPr>
                      <a:lvl2pPr marL="742950" indent="-285750" defTabSz="760413">
                        <a:lnSpc>
                          <a:spcPct val="90000"/>
                        </a:lnSpc>
                        <a:spcBef>
                          <a:spcPts val="413"/>
                        </a:spcBef>
                        <a:buFont typeface="Arial" panose="020B0604020202020204" pitchFamily="34" charset="0"/>
                        <a:defRPr sz="2900">
                          <a:solidFill>
                            <a:schemeClr val="bg2"/>
                          </a:solidFill>
                          <a:latin typeface="Arial" panose="020B0604020202020204" pitchFamily="34" charset="0"/>
                          <a:cs typeface="Arial" panose="020B0604020202020204" pitchFamily="34" charset="0"/>
                        </a:defRPr>
                      </a:lvl2pPr>
                      <a:lvl3pPr marL="1143000" indent="-228600" defTabSz="760413">
                        <a:lnSpc>
                          <a:spcPct val="90000"/>
                        </a:lnSpc>
                        <a:spcBef>
                          <a:spcPts val="413"/>
                        </a:spcBef>
                        <a:buFont typeface="Arial" panose="020B0604020202020204" pitchFamily="34" charset="0"/>
                        <a:defRPr sz="2500">
                          <a:solidFill>
                            <a:schemeClr val="bg2"/>
                          </a:solidFill>
                          <a:latin typeface="Arial" panose="020B0604020202020204" pitchFamily="34" charset="0"/>
                          <a:cs typeface="Arial" panose="020B0604020202020204" pitchFamily="34" charset="0"/>
                        </a:defRPr>
                      </a:lvl3pPr>
                      <a:lvl4pPr marL="1600200" indent="-228600" defTabSz="760413">
                        <a:lnSpc>
                          <a:spcPct val="90000"/>
                        </a:lnSpc>
                        <a:spcBef>
                          <a:spcPts val="413"/>
                        </a:spcBef>
                        <a:buFont typeface="Arial" panose="020B0604020202020204" pitchFamily="34" charset="0"/>
                        <a:defRPr sz="2200">
                          <a:solidFill>
                            <a:schemeClr val="bg2"/>
                          </a:solidFill>
                          <a:latin typeface="Arial" panose="020B0604020202020204" pitchFamily="34" charset="0"/>
                          <a:cs typeface="Arial" panose="020B0604020202020204" pitchFamily="34" charset="0"/>
                        </a:defRPr>
                      </a:lvl4pPr>
                      <a:lvl5pPr marL="2057400" indent="-228600" defTabSz="760413">
                        <a:lnSpc>
                          <a:spcPct val="90000"/>
                        </a:lnSpc>
                        <a:spcBef>
                          <a:spcPts val="413"/>
                        </a:spcBef>
                        <a:buFont typeface="Arial" panose="020B0604020202020204" pitchFamily="34" charset="0"/>
                        <a:defRPr sz="2200">
                          <a:solidFill>
                            <a:schemeClr val="bg2"/>
                          </a:solidFill>
                          <a:latin typeface="Arial" panose="020B0604020202020204" pitchFamily="34" charset="0"/>
                          <a:cs typeface="Arial" panose="020B0604020202020204" pitchFamily="34" charset="0"/>
                        </a:defRPr>
                      </a:lvl5pPr>
                      <a:lvl6pPr marL="2514600" indent="-228600" defTabSz="760413" eaLnBrk="0" fontAlgn="base" hangingPunct="0">
                        <a:lnSpc>
                          <a:spcPct val="90000"/>
                        </a:lnSpc>
                        <a:spcBef>
                          <a:spcPts val="413"/>
                        </a:spcBef>
                        <a:spcAft>
                          <a:spcPct val="0"/>
                        </a:spcAft>
                        <a:buFont typeface="Arial" panose="020B0604020202020204" pitchFamily="34" charset="0"/>
                        <a:defRPr sz="2200">
                          <a:solidFill>
                            <a:schemeClr val="bg2"/>
                          </a:solidFill>
                          <a:latin typeface="Arial" panose="020B0604020202020204" pitchFamily="34" charset="0"/>
                          <a:cs typeface="Arial" panose="020B0604020202020204" pitchFamily="34" charset="0"/>
                        </a:defRPr>
                      </a:lvl6pPr>
                      <a:lvl7pPr marL="2971800" indent="-228600" defTabSz="760413" eaLnBrk="0" fontAlgn="base" hangingPunct="0">
                        <a:lnSpc>
                          <a:spcPct val="90000"/>
                        </a:lnSpc>
                        <a:spcBef>
                          <a:spcPts val="413"/>
                        </a:spcBef>
                        <a:spcAft>
                          <a:spcPct val="0"/>
                        </a:spcAft>
                        <a:buFont typeface="Arial" panose="020B0604020202020204" pitchFamily="34" charset="0"/>
                        <a:defRPr sz="2200">
                          <a:solidFill>
                            <a:schemeClr val="bg2"/>
                          </a:solidFill>
                          <a:latin typeface="Arial" panose="020B0604020202020204" pitchFamily="34" charset="0"/>
                          <a:cs typeface="Arial" panose="020B0604020202020204" pitchFamily="34" charset="0"/>
                        </a:defRPr>
                      </a:lvl7pPr>
                      <a:lvl8pPr marL="3429000" indent="-228600" defTabSz="760413" eaLnBrk="0" fontAlgn="base" hangingPunct="0">
                        <a:lnSpc>
                          <a:spcPct val="90000"/>
                        </a:lnSpc>
                        <a:spcBef>
                          <a:spcPts val="413"/>
                        </a:spcBef>
                        <a:spcAft>
                          <a:spcPct val="0"/>
                        </a:spcAft>
                        <a:buFont typeface="Arial" panose="020B0604020202020204" pitchFamily="34" charset="0"/>
                        <a:defRPr sz="2200">
                          <a:solidFill>
                            <a:schemeClr val="bg2"/>
                          </a:solidFill>
                          <a:latin typeface="Arial" panose="020B0604020202020204" pitchFamily="34" charset="0"/>
                          <a:cs typeface="Arial" panose="020B0604020202020204" pitchFamily="34" charset="0"/>
                        </a:defRPr>
                      </a:lvl8pPr>
                      <a:lvl9pPr marL="3886200" indent="-228600" defTabSz="760413" eaLnBrk="0" fontAlgn="base" hangingPunct="0">
                        <a:lnSpc>
                          <a:spcPct val="90000"/>
                        </a:lnSpc>
                        <a:spcBef>
                          <a:spcPts val="413"/>
                        </a:spcBef>
                        <a:spcAft>
                          <a:spcPct val="0"/>
                        </a:spcAft>
                        <a:buFont typeface="Arial" panose="020B0604020202020204" pitchFamily="34" charset="0"/>
                        <a:defRPr sz="2200">
                          <a:solidFill>
                            <a:schemeClr val="bg2"/>
                          </a:solidFill>
                          <a:latin typeface="Arial" panose="020B0604020202020204" pitchFamily="34" charset="0"/>
                          <a:cs typeface="Arial" panose="020B0604020202020204" pitchFamily="34" charset="0"/>
                        </a:defRPr>
                      </a:lvl9pPr>
                    </a:lstStyle>
                    <a:p>
                      <a:pPr marL="0" marR="0" lvl="0" indent="0" algn="l" defTabSz="760413" rtl="0" eaLnBrk="1" fontAlgn="base" latinLnBrk="0" hangingPunct="1">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Arial" panose="020B0604020202020204" pitchFamily="34" charset="0"/>
                          <a:cs typeface="Arial" panose="020B0604020202020204" pitchFamily="34" charset="0"/>
                        </a:rPr>
                        <a:t>Not recommended for eGFR &lt;45</a:t>
                      </a:r>
                    </a:p>
                  </a:txBody>
                  <a:tcPr marL="68580" marR="68580" marT="68580" marB="6858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2">
                        <a:lumMod val="85000"/>
                      </a:schemeClr>
                    </a:solidFill>
                  </a:tcPr>
                </a:tc>
                <a:extLst>
                  <a:ext uri="{0D108BD9-81ED-4DB2-BD59-A6C34878D82A}">
                    <a16:rowId xmlns:a16="http://schemas.microsoft.com/office/drawing/2014/main" val="10001"/>
                  </a:ext>
                </a:extLst>
              </a:tr>
              <a:tr h="548640">
                <a:tc>
                  <a:txBody>
                    <a:bodyPr/>
                    <a:lstStyle>
                      <a:lvl1pPr defTabSz="760413">
                        <a:lnSpc>
                          <a:spcPct val="90000"/>
                        </a:lnSpc>
                        <a:spcBef>
                          <a:spcPts val="838"/>
                        </a:spcBef>
                        <a:buFont typeface="Arial" panose="020B0604020202020204" pitchFamily="34" charset="0"/>
                        <a:defRPr sz="3200">
                          <a:solidFill>
                            <a:schemeClr val="bg2"/>
                          </a:solidFill>
                          <a:latin typeface="Arial" panose="020B0604020202020204" pitchFamily="34" charset="0"/>
                          <a:cs typeface="Arial" panose="020B0604020202020204" pitchFamily="34" charset="0"/>
                        </a:defRPr>
                      </a:lvl1pPr>
                      <a:lvl2pPr marL="742950" indent="-285750" defTabSz="760413">
                        <a:lnSpc>
                          <a:spcPct val="90000"/>
                        </a:lnSpc>
                        <a:spcBef>
                          <a:spcPts val="413"/>
                        </a:spcBef>
                        <a:buFont typeface="Arial" panose="020B0604020202020204" pitchFamily="34" charset="0"/>
                        <a:defRPr sz="2900">
                          <a:solidFill>
                            <a:schemeClr val="bg2"/>
                          </a:solidFill>
                          <a:latin typeface="Arial" panose="020B0604020202020204" pitchFamily="34" charset="0"/>
                          <a:cs typeface="Arial" panose="020B0604020202020204" pitchFamily="34" charset="0"/>
                        </a:defRPr>
                      </a:lvl2pPr>
                      <a:lvl3pPr marL="1143000" indent="-228600" defTabSz="760413">
                        <a:lnSpc>
                          <a:spcPct val="90000"/>
                        </a:lnSpc>
                        <a:spcBef>
                          <a:spcPts val="413"/>
                        </a:spcBef>
                        <a:buFont typeface="Arial" panose="020B0604020202020204" pitchFamily="34" charset="0"/>
                        <a:defRPr sz="2500">
                          <a:solidFill>
                            <a:schemeClr val="bg2"/>
                          </a:solidFill>
                          <a:latin typeface="Arial" panose="020B0604020202020204" pitchFamily="34" charset="0"/>
                          <a:cs typeface="Arial" panose="020B0604020202020204" pitchFamily="34" charset="0"/>
                        </a:defRPr>
                      </a:lvl3pPr>
                      <a:lvl4pPr marL="1600200" indent="-228600" defTabSz="760413">
                        <a:lnSpc>
                          <a:spcPct val="90000"/>
                        </a:lnSpc>
                        <a:spcBef>
                          <a:spcPts val="413"/>
                        </a:spcBef>
                        <a:buFont typeface="Arial" panose="020B0604020202020204" pitchFamily="34" charset="0"/>
                        <a:defRPr sz="2200">
                          <a:solidFill>
                            <a:schemeClr val="bg2"/>
                          </a:solidFill>
                          <a:latin typeface="Arial" panose="020B0604020202020204" pitchFamily="34" charset="0"/>
                          <a:cs typeface="Arial" panose="020B0604020202020204" pitchFamily="34" charset="0"/>
                        </a:defRPr>
                      </a:lvl4pPr>
                      <a:lvl5pPr marL="2057400" indent="-228600" defTabSz="760413">
                        <a:lnSpc>
                          <a:spcPct val="90000"/>
                        </a:lnSpc>
                        <a:spcBef>
                          <a:spcPts val="413"/>
                        </a:spcBef>
                        <a:buFont typeface="Arial" panose="020B0604020202020204" pitchFamily="34" charset="0"/>
                        <a:defRPr sz="2200">
                          <a:solidFill>
                            <a:schemeClr val="bg2"/>
                          </a:solidFill>
                          <a:latin typeface="Arial" panose="020B0604020202020204" pitchFamily="34" charset="0"/>
                          <a:cs typeface="Arial" panose="020B0604020202020204" pitchFamily="34" charset="0"/>
                        </a:defRPr>
                      </a:lvl5pPr>
                      <a:lvl6pPr marL="2514600" indent="-228600" defTabSz="760413" eaLnBrk="0" fontAlgn="base" hangingPunct="0">
                        <a:lnSpc>
                          <a:spcPct val="90000"/>
                        </a:lnSpc>
                        <a:spcBef>
                          <a:spcPts val="413"/>
                        </a:spcBef>
                        <a:spcAft>
                          <a:spcPct val="0"/>
                        </a:spcAft>
                        <a:buFont typeface="Arial" panose="020B0604020202020204" pitchFamily="34" charset="0"/>
                        <a:defRPr sz="2200">
                          <a:solidFill>
                            <a:schemeClr val="bg2"/>
                          </a:solidFill>
                          <a:latin typeface="Arial" panose="020B0604020202020204" pitchFamily="34" charset="0"/>
                          <a:cs typeface="Arial" panose="020B0604020202020204" pitchFamily="34" charset="0"/>
                        </a:defRPr>
                      </a:lvl6pPr>
                      <a:lvl7pPr marL="2971800" indent="-228600" defTabSz="760413" eaLnBrk="0" fontAlgn="base" hangingPunct="0">
                        <a:lnSpc>
                          <a:spcPct val="90000"/>
                        </a:lnSpc>
                        <a:spcBef>
                          <a:spcPts val="413"/>
                        </a:spcBef>
                        <a:spcAft>
                          <a:spcPct val="0"/>
                        </a:spcAft>
                        <a:buFont typeface="Arial" panose="020B0604020202020204" pitchFamily="34" charset="0"/>
                        <a:defRPr sz="2200">
                          <a:solidFill>
                            <a:schemeClr val="bg2"/>
                          </a:solidFill>
                          <a:latin typeface="Arial" panose="020B0604020202020204" pitchFamily="34" charset="0"/>
                          <a:cs typeface="Arial" panose="020B0604020202020204" pitchFamily="34" charset="0"/>
                        </a:defRPr>
                      </a:lvl7pPr>
                      <a:lvl8pPr marL="3429000" indent="-228600" defTabSz="760413" eaLnBrk="0" fontAlgn="base" hangingPunct="0">
                        <a:lnSpc>
                          <a:spcPct val="90000"/>
                        </a:lnSpc>
                        <a:spcBef>
                          <a:spcPts val="413"/>
                        </a:spcBef>
                        <a:spcAft>
                          <a:spcPct val="0"/>
                        </a:spcAft>
                        <a:buFont typeface="Arial" panose="020B0604020202020204" pitchFamily="34" charset="0"/>
                        <a:defRPr sz="2200">
                          <a:solidFill>
                            <a:schemeClr val="bg2"/>
                          </a:solidFill>
                          <a:latin typeface="Arial" panose="020B0604020202020204" pitchFamily="34" charset="0"/>
                          <a:cs typeface="Arial" panose="020B0604020202020204" pitchFamily="34" charset="0"/>
                        </a:defRPr>
                      </a:lvl8pPr>
                      <a:lvl9pPr marL="3886200" indent="-228600" defTabSz="760413" eaLnBrk="0" fontAlgn="base" hangingPunct="0">
                        <a:lnSpc>
                          <a:spcPct val="90000"/>
                        </a:lnSpc>
                        <a:spcBef>
                          <a:spcPts val="413"/>
                        </a:spcBef>
                        <a:spcAft>
                          <a:spcPct val="0"/>
                        </a:spcAft>
                        <a:buFont typeface="Arial" panose="020B0604020202020204" pitchFamily="34" charset="0"/>
                        <a:defRPr sz="2200">
                          <a:solidFill>
                            <a:schemeClr val="bg2"/>
                          </a:solidFill>
                          <a:latin typeface="Arial" panose="020B0604020202020204" pitchFamily="34" charset="0"/>
                          <a:cs typeface="Arial" panose="020B0604020202020204" pitchFamily="34" charset="0"/>
                        </a:defRPr>
                      </a:lvl9pPr>
                    </a:lstStyle>
                    <a:p>
                      <a:pPr marL="0" marR="0" lvl="0" indent="0" algn="l" defTabSz="760413" rtl="0" eaLnBrk="1" fontAlgn="base" latinLnBrk="0" hangingPunct="1">
                        <a:lnSpc>
                          <a:spcPct val="100000"/>
                        </a:lnSpc>
                        <a:spcBef>
                          <a:spcPct val="0"/>
                        </a:spcBef>
                        <a:spcAft>
                          <a:spcPct val="0"/>
                        </a:spcAft>
                        <a:buClrTx/>
                        <a:buSzTx/>
                        <a:buFontTx/>
                        <a:buNone/>
                        <a:tabLst/>
                      </a:pPr>
                      <a:r>
                        <a:rPr kumimoji="0" lang="en-US" altLang="en-US" sz="1400" b="1" i="0" u="none" strike="noStrike" cap="none" normalizeH="0" baseline="0">
                          <a:ln>
                            <a:noFill/>
                          </a:ln>
                          <a:solidFill>
                            <a:srgbClr val="000000"/>
                          </a:solidFill>
                          <a:effectLst/>
                          <a:latin typeface="Arial" panose="020B0604020202020204" pitchFamily="34" charset="0"/>
                          <a:cs typeface="Arial" panose="020B0604020202020204" pitchFamily="34" charset="0"/>
                        </a:rPr>
                        <a:t>Dapagliflozin (</a:t>
                      </a:r>
                      <a:r>
                        <a:rPr kumimoji="0" lang="en-US" altLang="en-US" sz="1400" b="1" i="0" u="none" strike="noStrike" cap="none" normalizeH="0" baseline="0" err="1">
                          <a:ln>
                            <a:noFill/>
                          </a:ln>
                          <a:solidFill>
                            <a:srgbClr val="000000"/>
                          </a:solidFill>
                          <a:effectLst/>
                          <a:latin typeface="Arial" panose="020B0604020202020204" pitchFamily="34" charset="0"/>
                          <a:cs typeface="Arial" panose="020B0604020202020204" pitchFamily="34" charset="0"/>
                        </a:rPr>
                        <a:t>Farxiga</a:t>
                      </a:r>
                      <a:r>
                        <a:rPr kumimoji="0" lang="en-US" altLang="en-US" sz="1400" b="1" i="0" u="none" strike="noStrike" cap="none" normalizeH="0" baseline="0">
                          <a:ln>
                            <a:noFill/>
                          </a:ln>
                          <a:solidFill>
                            <a:srgbClr val="000000"/>
                          </a:solidFill>
                          <a:effectLst/>
                          <a:latin typeface="Arial" panose="020B0604020202020204" pitchFamily="34" charset="0"/>
                          <a:cs typeface="Arial" panose="020B0604020202020204" pitchFamily="34" charset="0"/>
                        </a:rPr>
                        <a:t>)</a:t>
                      </a:r>
                    </a:p>
                  </a:txBody>
                  <a:tcPr marL="68580" marR="68580" marT="68580" marB="6858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tx1">
                        <a:lumMod val="20000"/>
                        <a:lumOff val="80000"/>
                      </a:schemeClr>
                    </a:solidFill>
                  </a:tcPr>
                </a:tc>
                <a:tc>
                  <a:txBody>
                    <a:bodyPr/>
                    <a:lstStyle>
                      <a:lvl1pPr defTabSz="760413">
                        <a:lnSpc>
                          <a:spcPct val="90000"/>
                        </a:lnSpc>
                        <a:spcBef>
                          <a:spcPts val="838"/>
                        </a:spcBef>
                        <a:buFont typeface="Arial" panose="020B0604020202020204" pitchFamily="34" charset="0"/>
                        <a:defRPr sz="3200">
                          <a:solidFill>
                            <a:schemeClr val="bg2"/>
                          </a:solidFill>
                          <a:latin typeface="Arial" panose="020B0604020202020204" pitchFamily="34" charset="0"/>
                          <a:cs typeface="Arial" panose="020B0604020202020204" pitchFamily="34" charset="0"/>
                        </a:defRPr>
                      </a:lvl1pPr>
                      <a:lvl2pPr marL="742950" indent="-285750" defTabSz="760413">
                        <a:lnSpc>
                          <a:spcPct val="90000"/>
                        </a:lnSpc>
                        <a:spcBef>
                          <a:spcPts val="413"/>
                        </a:spcBef>
                        <a:buFont typeface="Arial" panose="020B0604020202020204" pitchFamily="34" charset="0"/>
                        <a:defRPr sz="2900">
                          <a:solidFill>
                            <a:schemeClr val="bg2"/>
                          </a:solidFill>
                          <a:latin typeface="Arial" panose="020B0604020202020204" pitchFamily="34" charset="0"/>
                          <a:cs typeface="Arial" panose="020B0604020202020204" pitchFamily="34" charset="0"/>
                        </a:defRPr>
                      </a:lvl2pPr>
                      <a:lvl3pPr marL="1143000" indent="-228600" defTabSz="760413">
                        <a:lnSpc>
                          <a:spcPct val="90000"/>
                        </a:lnSpc>
                        <a:spcBef>
                          <a:spcPts val="413"/>
                        </a:spcBef>
                        <a:buFont typeface="Arial" panose="020B0604020202020204" pitchFamily="34" charset="0"/>
                        <a:defRPr sz="2500">
                          <a:solidFill>
                            <a:schemeClr val="bg2"/>
                          </a:solidFill>
                          <a:latin typeface="Arial" panose="020B0604020202020204" pitchFamily="34" charset="0"/>
                          <a:cs typeface="Arial" panose="020B0604020202020204" pitchFamily="34" charset="0"/>
                        </a:defRPr>
                      </a:lvl3pPr>
                      <a:lvl4pPr marL="1600200" indent="-228600" defTabSz="760413">
                        <a:lnSpc>
                          <a:spcPct val="90000"/>
                        </a:lnSpc>
                        <a:spcBef>
                          <a:spcPts val="413"/>
                        </a:spcBef>
                        <a:buFont typeface="Arial" panose="020B0604020202020204" pitchFamily="34" charset="0"/>
                        <a:defRPr sz="2200">
                          <a:solidFill>
                            <a:schemeClr val="bg2"/>
                          </a:solidFill>
                          <a:latin typeface="Arial" panose="020B0604020202020204" pitchFamily="34" charset="0"/>
                          <a:cs typeface="Arial" panose="020B0604020202020204" pitchFamily="34" charset="0"/>
                        </a:defRPr>
                      </a:lvl4pPr>
                      <a:lvl5pPr marL="2057400" indent="-228600" defTabSz="760413">
                        <a:lnSpc>
                          <a:spcPct val="90000"/>
                        </a:lnSpc>
                        <a:spcBef>
                          <a:spcPts val="413"/>
                        </a:spcBef>
                        <a:buFont typeface="Arial" panose="020B0604020202020204" pitchFamily="34" charset="0"/>
                        <a:defRPr sz="2200">
                          <a:solidFill>
                            <a:schemeClr val="bg2"/>
                          </a:solidFill>
                          <a:latin typeface="Arial" panose="020B0604020202020204" pitchFamily="34" charset="0"/>
                          <a:cs typeface="Arial" panose="020B0604020202020204" pitchFamily="34" charset="0"/>
                        </a:defRPr>
                      </a:lvl5pPr>
                      <a:lvl6pPr marL="2514600" indent="-228600" defTabSz="760413" eaLnBrk="0" fontAlgn="base" hangingPunct="0">
                        <a:lnSpc>
                          <a:spcPct val="90000"/>
                        </a:lnSpc>
                        <a:spcBef>
                          <a:spcPts val="413"/>
                        </a:spcBef>
                        <a:spcAft>
                          <a:spcPct val="0"/>
                        </a:spcAft>
                        <a:buFont typeface="Arial" panose="020B0604020202020204" pitchFamily="34" charset="0"/>
                        <a:defRPr sz="2200">
                          <a:solidFill>
                            <a:schemeClr val="bg2"/>
                          </a:solidFill>
                          <a:latin typeface="Arial" panose="020B0604020202020204" pitchFamily="34" charset="0"/>
                          <a:cs typeface="Arial" panose="020B0604020202020204" pitchFamily="34" charset="0"/>
                        </a:defRPr>
                      </a:lvl6pPr>
                      <a:lvl7pPr marL="2971800" indent="-228600" defTabSz="760413" eaLnBrk="0" fontAlgn="base" hangingPunct="0">
                        <a:lnSpc>
                          <a:spcPct val="90000"/>
                        </a:lnSpc>
                        <a:spcBef>
                          <a:spcPts val="413"/>
                        </a:spcBef>
                        <a:spcAft>
                          <a:spcPct val="0"/>
                        </a:spcAft>
                        <a:buFont typeface="Arial" panose="020B0604020202020204" pitchFamily="34" charset="0"/>
                        <a:defRPr sz="2200">
                          <a:solidFill>
                            <a:schemeClr val="bg2"/>
                          </a:solidFill>
                          <a:latin typeface="Arial" panose="020B0604020202020204" pitchFamily="34" charset="0"/>
                          <a:cs typeface="Arial" panose="020B0604020202020204" pitchFamily="34" charset="0"/>
                        </a:defRPr>
                      </a:lvl7pPr>
                      <a:lvl8pPr marL="3429000" indent="-228600" defTabSz="760413" eaLnBrk="0" fontAlgn="base" hangingPunct="0">
                        <a:lnSpc>
                          <a:spcPct val="90000"/>
                        </a:lnSpc>
                        <a:spcBef>
                          <a:spcPts val="413"/>
                        </a:spcBef>
                        <a:spcAft>
                          <a:spcPct val="0"/>
                        </a:spcAft>
                        <a:buFont typeface="Arial" panose="020B0604020202020204" pitchFamily="34" charset="0"/>
                        <a:defRPr sz="2200">
                          <a:solidFill>
                            <a:schemeClr val="bg2"/>
                          </a:solidFill>
                          <a:latin typeface="Arial" panose="020B0604020202020204" pitchFamily="34" charset="0"/>
                          <a:cs typeface="Arial" panose="020B0604020202020204" pitchFamily="34" charset="0"/>
                        </a:defRPr>
                      </a:lvl8pPr>
                      <a:lvl9pPr marL="3886200" indent="-228600" defTabSz="760413" eaLnBrk="0" fontAlgn="base" hangingPunct="0">
                        <a:lnSpc>
                          <a:spcPct val="90000"/>
                        </a:lnSpc>
                        <a:spcBef>
                          <a:spcPts val="413"/>
                        </a:spcBef>
                        <a:spcAft>
                          <a:spcPct val="0"/>
                        </a:spcAft>
                        <a:buFont typeface="Arial" panose="020B0604020202020204" pitchFamily="34" charset="0"/>
                        <a:defRPr sz="2200">
                          <a:solidFill>
                            <a:schemeClr val="bg2"/>
                          </a:solidFill>
                          <a:latin typeface="Arial" panose="020B0604020202020204" pitchFamily="34" charset="0"/>
                          <a:cs typeface="Arial" panose="020B0604020202020204" pitchFamily="34" charset="0"/>
                        </a:defRPr>
                      </a:lvl9pPr>
                    </a:lstStyle>
                    <a:p>
                      <a:pPr marL="0" marR="0" lvl="0" indent="0" algn="l" defTabSz="760413" rtl="0" eaLnBrk="1" fontAlgn="base" latinLnBrk="0" hangingPunct="1">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Arial" panose="020B0604020202020204" pitchFamily="34" charset="0"/>
                          <a:cs typeface="Arial" panose="020B0604020202020204" pitchFamily="34" charset="0"/>
                        </a:rPr>
                        <a:t>5-10 mg daily</a:t>
                      </a:r>
                    </a:p>
                  </a:txBody>
                  <a:tcPr marL="68580" marR="68580" marT="68580" marB="6858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tx1">
                        <a:lumMod val="20000"/>
                        <a:lumOff val="80000"/>
                      </a:schemeClr>
                    </a:solidFill>
                  </a:tcPr>
                </a:tc>
                <a:tc>
                  <a:txBody>
                    <a:bodyPr/>
                    <a:lstStyle>
                      <a:lvl1pPr defTabSz="760413">
                        <a:lnSpc>
                          <a:spcPct val="90000"/>
                        </a:lnSpc>
                        <a:spcBef>
                          <a:spcPts val="838"/>
                        </a:spcBef>
                        <a:buFont typeface="Arial" panose="020B0604020202020204" pitchFamily="34" charset="0"/>
                        <a:defRPr sz="3200">
                          <a:solidFill>
                            <a:schemeClr val="bg2"/>
                          </a:solidFill>
                          <a:latin typeface="Arial" panose="020B0604020202020204" pitchFamily="34" charset="0"/>
                          <a:cs typeface="Arial" panose="020B0604020202020204" pitchFamily="34" charset="0"/>
                        </a:defRPr>
                      </a:lvl1pPr>
                      <a:lvl2pPr marL="742950" indent="-285750" defTabSz="760413">
                        <a:lnSpc>
                          <a:spcPct val="90000"/>
                        </a:lnSpc>
                        <a:spcBef>
                          <a:spcPts val="413"/>
                        </a:spcBef>
                        <a:buFont typeface="Arial" panose="020B0604020202020204" pitchFamily="34" charset="0"/>
                        <a:defRPr sz="2900">
                          <a:solidFill>
                            <a:schemeClr val="bg2"/>
                          </a:solidFill>
                          <a:latin typeface="Arial" panose="020B0604020202020204" pitchFamily="34" charset="0"/>
                          <a:cs typeface="Arial" panose="020B0604020202020204" pitchFamily="34" charset="0"/>
                        </a:defRPr>
                      </a:lvl2pPr>
                      <a:lvl3pPr marL="1143000" indent="-228600" defTabSz="760413">
                        <a:lnSpc>
                          <a:spcPct val="90000"/>
                        </a:lnSpc>
                        <a:spcBef>
                          <a:spcPts val="413"/>
                        </a:spcBef>
                        <a:buFont typeface="Arial" panose="020B0604020202020204" pitchFamily="34" charset="0"/>
                        <a:defRPr sz="2500">
                          <a:solidFill>
                            <a:schemeClr val="bg2"/>
                          </a:solidFill>
                          <a:latin typeface="Arial" panose="020B0604020202020204" pitchFamily="34" charset="0"/>
                          <a:cs typeface="Arial" panose="020B0604020202020204" pitchFamily="34" charset="0"/>
                        </a:defRPr>
                      </a:lvl3pPr>
                      <a:lvl4pPr marL="1600200" indent="-228600" defTabSz="760413">
                        <a:lnSpc>
                          <a:spcPct val="90000"/>
                        </a:lnSpc>
                        <a:spcBef>
                          <a:spcPts val="413"/>
                        </a:spcBef>
                        <a:buFont typeface="Arial" panose="020B0604020202020204" pitchFamily="34" charset="0"/>
                        <a:defRPr sz="2200">
                          <a:solidFill>
                            <a:schemeClr val="bg2"/>
                          </a:solidFill>
                          <a:latin typeface="Arial" panose="020B0604020202020204" pitchFamily="34" charset="0"/>
                          <a:cs typeface="Arial" panose="020B0604020202020204" pitchFamily="34" charset="0"/>
                        </a:defRPr>
                      </a:lvl4pPr>
                      <a:lvl5pPr marL="2057400" indent="-228600" defTabSz="760413">
                        <a:lnSpc>
                          <a:spcPct val="90000"/>
                        </a:lnSpc>
                        <a:spcBef>
                          <a:spcPts val="413"/>
                        </a:spcBef>
                        <a:buFont typeface="Arial" panose="020B0604020202020204" pitchFamily="34" charset="0"/>
                        <a:defRPr sz="2200">
                          <a:solidFill>
                            <a:schemeClr val="bg2"/>
                          </a:solidFill>
                          <a:latin typeface="Arial" panose="020B0604020202020204" pitchFamily="34" charset="0"/>
                          <a:cs typeface="Arial" panose="020B0604020202020204" pitchFamily="34" charset="0"/>
                        </a:defRPr>
                      </a:lvl5pPr>
                      <a:lvl6pPr marL="2514600" indent="-228600" defTabSz="760413" eaLnBrk="0" fontAlgn="base" hangingPunct="0">
                        <a:lnSpc>
                          <a:spcPct val="90000"/>
                        </a:lnSpc>
                        <a:spcBef>
                          <a:spcPts val="413"/>
                        </a:spcBef>
                        <a:spcAft>
                          <a:spcPct val="0"/>
                        </a:spcAft>
                        <a:buFont typeface="Arial" panose="020B0604020202020204" pitchFamily="34" charset="0"/>
                        <a:defRPr sz="2200">
                          <a:solidFill>
                            <a:schemeClr val="bg2"/>
                          </a:solidFill>
                          <a:latin typeface="Arial" panose="020B0604020202020204" pitchFamily="34" charset="0"/>
                          <a:cs typeface="Arial" panose="020B0604020202020204" pitchFamily="34" charset="0"/>
                        </a:defRPr>
                      </a:lvl6pPr>
                      <a:lvl7pPr marL="2971800" indent="-228600" defTabSz="760413" eaLnBrk="0" fontAlgn="base" hangingPunct="0">
                        <a:lnSpc>
                          <a:spcPct val="90000"/>
                        </a:lnSpc>
                        <a:spcBef>
                          <a:spcPts val="413"/>
                        </a:spcBef>
                        <a:spcAft>
                          <a:spcPct val="0"/>
                        </a:spcAft>
                        <a:buFont typeface="Arial" panose="020B0604020202020204" pitchFamily="34" charset="0"/>
                        <a:defRPr sz="2200">
                          <a:solidFill>
                            <a:schemeClr val="bg2"/>
                          </a:solidFill>
                          <a:latin typeface="Arial" panose="020B0604020202020204" pitchFamily="34" charset="0"/>
                          <a:cs typeface="Arial" panose="020B0604020202020204" pitchFamily="34" charset="0"/>
                        </a:defRPr>
                      </a:lvl7pPr>
                      <a:lvl8pPr marL="3429000" indent="-228600" defTabSz="760413" eaLnBrk="0" fontAlgn="base" hangingPunct="0">
                        <a:lnSpc>
                          <a:spcPct val="90000"/>
                        </a:lnSpc>
                        <a:spcBef>
                          <a:spcPts val="413"/>
                        </a:spcBef>
                        <a:spcAft>
                          <a:spcPct val="0"/>
                        </a:spcAft>
                        <a:buFont typeface="Arial" panose="020B0604020202020204" pitchFamily="34" charset="0"/>
                        <a:defRPr sz="2200">
                          <a:solidFill>
                            <a:schemeClr val="bg2"/>
                          </a:solidFill>
                          <a:latin typeface="Arial" panose="020B0604020202020204" pitchFamily="34" charset="0"/>
                          <a:cs typeface="Arial" panose="020B0604020202020204" pitchFamily="34" charset="0"/>
                        </a:defRPr>
                      </a:lvl8pPr>
                      <a:lvl9pPr marL="3886200" indent="-228600" defTabSz="760413" eaLnBrk="0" fontAlgn="base" hangingPunct="0">
                        <a:lnSpc>
                          <a:spcPct val="90000"/>
                        </a:lnSpc>
                        <a:spcBef>
                          <a:spcPts val="413"/>
                        </a:spcBef>
                        <a:spcAft>
                          <a:spcPct val="0"/>
                        </a:spcAft>
                        <a:buFont typeface="Arial" panose="020B0604020202020204" pitchFamily="34" charset="0"/>
                        <a:defRPr sz="2200">
                          <a:solidFill>
                            <a:schemeClr val="bg2"/>
                          </a:solidFill>
                          <a:latin typeface="Arial" panose="020B0604020202020204" pitchFamily="34" charset="0"/>
                          <a:cs typeface="Arial" panose="020B0604020202020204" pitchFamily="34" charset="0"/>
                        </a:defRPr>
                      </a:lvl9pPr>
                    </a:lstStyle>
                    <a:p>
                      <a:pPr marL="0" marR="0" lvl="0" indent="0" algn="l" defTabSz="760413" rtl="0" eaLnBrk="1" fontAlgn="base" latinLnBrk="0" hangingPunct="1">
                        <a:lnSpc>
                          <a:spcPct val="100000"/>
                        </a:lnSpc>
                        <a:spcBef>
                          <a:spcPct val="0"/>
                        </a:spcBef>
                        <a:spcAft>
                          <a:spcPct val="0"/>
                        </a:spcAft>
                        <a:buClrTx/>
                        <a:buSzTx/>
                        <a:buFontTx/>
                        <a:buNone/>
                        <a:tabLst/>
                      </a:pPr>
                      <a:r>
                        <a:rPr kumimoji="0" lang="en-US" altLang="en-US" sz="14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Not recommended to initiate with eGFR &lt;45 (glycemic control) or &lt;25 (other conditions): may continue for CV, CKD benefits</a:t>
                      </a:r>
                    </a:p>
                  </a:txBody>
                  <a:tcPr marL="68580" marR="68580" marT="68580" marB="6858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tx1">
                        <a:lumMod val="20000"/>
                        <a:lumOff val="80000"/>
                      </a:schemeClr>
                    </a:solidFill>
                  </a:tcPr>
                </a:tc>
                <a:extLst>
                  <a:ext uri="{0D108BD9-81ED-4DB2-BD59-A6C34878D82A}">
                    <a16:rowId xmlns:a16="http://schemas.microsoft.com/office/drawing/2014/main" val="10002"/>
                  </a:ext>
                </a:extLst>
              </a:tr>
              <a:tr h="754380">
                <a:tc>
                  <a:txBody>
                    <a:bodyPr/>
                    <a:lstStyle>
                      <a:lvl1pPr defTabSz="760413">
                        <a:lnSpc>
                          <a:spcPct val="90000"/>
                        </a:lnSpc>
                        <a:spcBef>
                          <a:spcPts val="838"/>
                        </a:spcBef>
                        <a:buFont typeface="Arial" panose="020B0604020202020204" pitchFamily="34" charset="0"/>
                        <a:defRPr sz="3200">
                          <a:solidFill>
                            <a:schemeClr val="bg2"/>
                          </a:solidFill>
                          <a:latin typeface="Arial" panose="020B0604020202020204" pitchFamily="34" charset="0"/>
                          <a:cs typeface="Arial" panose="020B0604020202020204" pitchFamily="34" charset="0"/>
                        </a:defRPr>
                      </a:lvl1pPr>
                      <a:lvl2pPr marL="742950" indent="-285750" defTabSz="760413">
                        <a:lnSpc>
                          <a:spcPct val="90000"/>
                        </a:lnSpc>
                        <a:spcBef>
                          <a:spcPts val="413"/>
                        </a:spcBef>
                        <a:buFont typeface="Arial" panose="020B0604020202020204" pitchFamily="34" charset="0"/>
                        <a:defRPr sz="2900">
                          <a:solidFill>
                            <a:schemeClr val="bg2"/>
                          </a:solidFill>
                          <a:latin typeface="Arial" panose="020B0604020202020204" pitchFamily="34" charset="0"/>
                          <a:cs typeface="Arial" panose="020B0604020202020204" pitchFamily="34" charset="0"/>
                        </a:defRPr>
                      </a:lvl2pPr>
                      <a:lvl3pPr marL="1143000" indent="-228600" defTabSz="760413">
                        <a:lnSpc>
                          <a:spcPct val="90000"/>
                        </a:lnSpc>
                        <a:spcBef>
                          <a:spcPts val="413"/>
                        </a:spcBef>
                        <a:buFont typeface="Arial" panose="020B0604020202020204" pitchFamily="34" charset="0"/>
                        <a:defRPr sz="2500">
                          <a:solidFill>
                            <a:schemeClr val="bg2"/>
                          </a:solidFill>
                          <a:latin typeface="Arial" panose="020B0604020202020204" pitchFamily="34" charset="0"/>
                          <a:cs typeface="Arial" panose="020B0604020202020204" pitchFamily="34" charset="0"/>
                        </a:defRPr>
                      </a:lvl3pPr>
                      <a:lvl4pPr marL="1600200" indent="-228600" defTabSz="760413">
                        <a:lnSpc>
                          <a:spcPct val="90000"/>
                        </a:lnSpc>
                        <a:spcBef>
                          <a:spcPts val="413"/>
                        </a:spcBef>
                        <a:buFont typeface="Arial" panose="020B0604020202020204" pitchFamily="34" charset="0"/>
                        <a:defRPr sz="2200">
                          <a:solidFill>
                            <a:schemeClr val="bg2"/>
                          </a:solidFill>
                          <a:latin typeface="Arial" panose="020B0604020202020204" pitchFamily="34" charset="0"/>
                          <a:cs typeface="Arial" panose="020B0604020202020204" pitchFamily="34" charset="0"/>
                        </a:defRPr>
                      </a:lvl4pPr>
                      <a:lvl5pPr marL="2057400" indent="-228600" defTabSz="760413">
                        <a:lnSpc>
                          <a:spcPct val="90000"/>
                        </a:lnSpc>
                        <a:spcBef>
                          <a:spcPts val="413"/>
                        </a:spcBef>
                        <a:buFont typeface="Arial" panose="020B0604020202020204" pitchFamily="34" charset="0"/>
                        <a:defRPr sz="2200">
                          <a:solidFill>
                            <a:schemeClr val="bg2"/>
                          </a:solidFill>
                          <a:latin typeface="Arial" panose="020B0604020202020204" pitchFamily="34" charset="0"/>
                          <a:cs typeface="Arial" panose="020B0604020202020204" pitchFamily="34" charset="0"/>
                        </a:defRPr>
                      </a:lvl5pPr>
                      <a:lvl6pPr marL="2514600" indent="-228600" defTabSz="760413" eaLnBrk="0" fontAlgn="base" hangingPunct="0">
                        <a:lnSpc>
                          <a:spcPct val="90000"/>
                        </a:lnSpc>
                        <a:spcBef>
                          <a:spcPts val="413"/>
                        </a:spcBef>
                        <a:spcAft>
                          <a:spcPct val="0"/>
                        </a:spcAft>
                        <a:buFont typeface="Arial" panose="020B0604020202020204" pitchFamily="34" charset="0"/>
                        <a:defRPr sz="2200">
                          <a:solidFill>
                            <a:schemeClr val="bg2"/>
                          </a:solidFill>
                          <a:latin typeface="Arial" panose="020B0604020202020204" pitchFamily="34" charset="0"/>
                          <a:cs typeface="Arial" panose="020B0604020202020204" pitchFamily="34" charset="0"/>
                        </a:defRPr>
                      </a:lvl6pPr>
                      <a:lvl7pPr marL="2971800" indent="-228600" defTabSz="760413" eaLnBrk="0" fontAlgn="base" hangingPunct="0">
                        <a:lnSpc>
                          <a:spcPct val="90000"/>
                        </a:lnSpc>
                        <a:spcBef>
                          <a:spcPts val="413"/>
                        </a:spcBef>
                        <a:spcAft>
                          <a:spcPct val="0"/>
                        </a:spcAft>
                        <a:buFont typeface="Arial" panose="020B0604020202020204" pitchFamily="34" charset="0"/>
                        <a:defRPr sz="2200">
                          <a:solidFill>
                            <a:schemeClr val="bg2"/>
                          </a:solidFill>
                          <a:latin typeface="Arial" panose="020B0604020202020204" pitchFamily="34" charset="0"/>
                          <a:cs typeface="Arial" panose="020B0604020202020204" pitchFamily="34" charset="0"/>
                        </a:defRPr>
                      </a:lvl7pPr>
                      <a:lvl8pPr marL="3429000" indent="-228600" defTabSz="760413" eaLnBrk="0" fontAlgn="base" hangingPunct="0">
                        <a:lnSpc>
                          <a:spcPct val="90000"/>
                        </a:lnSpc>
                        <a:spcBef>
                          <a:spcPts val="413"/>
                        </a:spcBef>
                        <a:spcAft>
                          <a:spcPct val="0"/>
                        </a:spcAft>
                        <a:buFont typeface="Arial" panose="020B0604020202020204" pitchFamily="34" charset="0"/>
                        <a:defRPr sz="2200">
                          <a:solidFill>
                            <a:schemeClr val="bg2"/>
                          </a:solidFill>
                          <a:latin typeface="Arial" panose="020B0604020202020204" pitchFamily="34" charset="0"/>
                          <a:cs typeface="Arial" panose="020B0604020202020204" pitchFamily="34" charset="0"/>
                        </a:defRPr>
                      </a:lvl8pPr>
                      <a:lvl9pPr marL="3886200" indent="-228600" defTabSz="760413" eaLnBrk="0" fontAlgn="base" hangingPunct="0">
                        <a:lnSpc>
                          <a:spcPct val="90000"/>
                        </a:lnSpc>
                        <a:spcBef>
                          <a:spcPts val="413"/>
                        </a:spcBef>
                        <a:spcAft>
                          <a:spcPct val="0"/>
                        </a:spcAft>
                        <a:buFont typeface="Arial" panose="020B0604020202020204" pitchFamily="34" charset="0"/>
                        <a:defRPr sz="2200">
                          <a:solidFill>
                            <a:schemeClr val="bg2"/>
                          </a:solidFill>
                          <a:latin typeface="Arial" panose="020B0604020202020204" pitchFamily="34" charset="0"/>
                          <a:cs typeface="Arial" panose="020B0604020202020204" pitchFamily="34" charset="0"/>
                        </a:defRPr>
                      </a:lvl9pPr>
                    </a:lstStyle>
                    <a:p>
                      <a:pPr marL="0" marR="0" lvl="0" indent="0" algn="l" defTabSz="760413" rtl="0" eaLnBrk="1" fontAlgn="base" latinLnBrk="0" hangingPunct="1">
                        <a:lnSpc>
                          <a:spcPct val="100000"/>
                        </a:lnSpc>
                        <a:spcBef>
                          <a:spcPct val="0"/>
                        </a:spcBef>
                        <a:spcAft>
                          <a:spcPct val="0"/>
                        </a:spcAft>
                        <a:buClrTx/>
                        <a:buSzTx/>
                        <a:buFontTx/>
                        <a:buNone/>
                        <a:tabLst/>
                      </a:pPr>
                      <a:r>
                        <a:rPr kumimoji="0" lang="en-US" altLang="en-US" sz="1400" b="1" i="0" u="none" strike="noStrike" cap="none" normalizeH="0" baseline="0">
                          <a:ln>
                            <a:noFill/>
                          </a:ln>
                          <a:solidFill>
                            <a:srgbClr val="000000"/>
                          </a:solidFill>
                          <a:effectLst/>
                          <a:latin typeface="Arial" panose="020B0604020202020204" pitchFamily="34" charset="0"/>
                          <a:cs typeface="Arial" panose="020B0604020202020204" pitchFamily="34" charset="0"/>
                        </a:rPr>
                        <a:t>Empagliflozin (Jardiance)</a:t>
                      </a:r>
                    </a:p>
                  </a:txBody>
                  <a:tcPr marL="68580" marR="68580" marT="68580" marB="6858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2">
                        <a:lumMod val="85000"/>
                      </a:schemeClr>
                    </a:solidFill>
                  </a:tcPr>
                </a:tc>
                <a:tc>
                  <a:txBody>
                    <a:bodyPr/>
                    <a:lstStyle>
                      <a:lvl1pPr defTabSz="760413">
                        <a:lnSpc>
                          <a:spcPct val="90000"/>
                        </a:lnSpc>
                        <a:spcBef>
                          <a:spcPts val="838"/>
                        </a:spcBef>
                        <a:buFont typeface="Arial" panose="020B0604020202020204" pitchFamily="34" charset="0"/>
                        <a:defRPr sz="3200">
                          <a:solidFill>
                            <a:schemeClr val="bg2"/>
                          </a:solidFill>
                          <a:latin typeface="Arial" panose="020B0604020202020204" pitchFamily="34" charset="0"/>
                          <a:cs typeface="Arial" panose="020B0604020202020204" pitchFamily="34" charset="0"/>
                        </a:defRPr>
                      </a:lvl1pPr>
                      <a:lvl2pPr marL="742950" indent="-285750" defTabSz="760413">
                        <a:lnSpc>
                          <a:spcPct val="90000"/>
                        </a:lnSpc>
                        <a:spcBef>
                          <a:spcPts val="413"/>
                        </a:spcBef>
                        <a:buFont typeface="Arial" panose="020B0604020202020204" pitchFamily="34" charset="0"/>
                        <a:defRPr sz="2900">
                          <a:solidFill>
                            <a:schemeClr val="bg2"/>
                          </a:solidFill>
                          <a:latin typeface="Arial" panose="020B0604020202020204" pitchFamily="34" charset="0"/>
                          <a:cs typeface="Arial" panose="020B0604020202020204" pitchFamily="34" charset="0"/>
                        </a:defRPr>
                      </a:lvl2pPr>
                      <a:lvl3pPr marL="1143000" indent="-228600" defTabSz="760413">
                        <a:lnSpc>
                          <a:spcPct val="90000"/>
                        </a:lnSpc>
                        <a:spcBef>
                          <a:spcPts val="413"/>
                        </a:spcBef>
                        <a:buFont typeface="Arial" panose="020B0604020202020204" pitchFamily="34" charset="0"/>
                        <a:defRPr sz="2500">
                          <a:solidFill>
                            <a:schemeClr val="bg2"/>
                          </a:solidFill>
                          <a:latin typeface="Arial" panose="020B0604020202020204" pitchFamily="34" charset="0"/>
                          <a:cs typeface="Arial" panose="020B0604020202020204" pitchFamily="34" charset="0"/>
                        </a:defRPr>
                      </a:lvl3pPr>
                      <a:lvl4pPr marL="1600200" indent="-228600" defTabSz="760413">
                        <a:lnSpc>
                          <a:spcPct val="90000"/>
                        </a:lnSpc>
                        <a:spcBef>
                          <a:spcPts val="413"/>
                        </a:spcBef>
                        <a:buFont typeface="Arial" panose="020B0604020202020204" pitchFamily="34" charset="0"/>
                        <a:defRPr sz="2200">
                          <a:solidFill>
                            <a:schemeClr val="bg2"/>
                          </a:solidFill>
                          <a:latin typeface="Arial" panose="020B0604020202020204" pitchFamily="34" charset="0"/>
                          <a:cs typeface="Arial" panose="020B0604020202020204" pitchFamily="34" charset="0"/>
                        </a:defRPr>
                      </a:lvl4pPr>
                      <a:lvl5pPr marL="2057400" indent="-228600" defTabSz="760413">
                        <a:lnSpc>
                          <a:spcPct val="90000"/>
                        </a:lnSpc>
                        <a:spcBef>
                          <a:spcPts val="413"/>
                        </a:spcBef>
                        <a:buFont typeface="Arial" panose="020B0604020202020204" pitchFamily="34" charset="0"/>
                        <a:defRPr sz="2200">
                          <a:solidFill>
                            <a:schemeClr val="bg2"/>
                          </a:solidFill>
                          <a:latin typeface="Arial" panose="020B0604020202020204" pitchFamily="34" charset="0"/>
                          <a:cs typeface="Arial" panose="020B0604020202020204" pitchFamily="34" charset="0"/>
                        </a:defRPr>
                      </a:lvl5pPr>
                      <a:lvl6pPr marL="2514600" indent="-228600" defTabSz="760413" eaLnBrk="0" fontAlgn="base" hangingPunct="0">
                        <a:lnSpc>
                          <a:spcPct val="90000"/>
                        </a:lnSpc>
                        <a:spcBef>
                          <a:spcPts val="413"/>
                        </a:spcBef>
                        <a:spcAft>
                          <a:spcPct val="0"/>
                        </a:spcAft>
                        <a:buFont typeface="Arial" panose="020B0604020202020204" pitchFamily="34" charset="0"/>
                        <a:defRPr sz="2200">
                          <a:solidFill>
                            <a:schemeClr val="bg2"/>
                          </a:solidFill>
                          <a:latin typeface="Arial" panose="020B0604020202020204" pitchFamily="34" charset="0"/>
                          <a:cs typeface="Arial" panose="020B0604020202020204" pitchFamily="34" charset="0"/>
                        </a:defRPr>
                      </a:lvl6pPr>
                      <a:lvl7pPr marL="2971800" indent="-228600" defTabSz="760413" eaLnBrk="0" fontAlgn="base" hangingPunct="0">
                        <a:lnSpc>
                          <a:spcPct val="90000"/>
                        </a:lnSpc>
                        <a:spcBef>
                          <a:spcPts val="413"/>
                        </a:spcBef>
                        <a:spcAft>
                          <a:spcPct val="0"/>
                        </a:spcAft>
                        <a:buFont typeface="Arial" panose="020B0604020202020204" pitchFamily="34" charset="0"/>
                        <a:defRPr sz="2200">
                          <a:solidFill>
                            <a:schemeClr val="bg2"/>
                          </a:solidFill>
                          <a:latin typeface="Arial" panose="020B0604020202020204" pitchFamily="34" charset="0"/>
                          <a:cs typeface="Arial" panose="020B0604020202020204" pitchFamily="34" charset="0"/>
                        </a:defRPr>
                      </a:lvl7pPr>
                      <a:lvl8pPr marL="3429000" indent="-228600" defTabSz="760413" eaLnBrk="0" fontAlgn="base" hangingPunct="0">
                        <a:lnSpc>
                          <a:spcPct val="90000"/>
                        </a:lnSpc>
                        <a:spcBef>
                          <a:spcPts val="413"/>
                        </a:spcBef>
                        <a:spcAft>
                          <a:spcPct val="0"/>
                        </a:spcAft>
                        <a:buFont typeface="Arial" panose="020B0604020202020204" pitchFamily="34" charset="0"/>
                        <a:defRPr sz="2200">
                          <a:solidFill>
                            <a:schemeClr val="bg2"/>
                          </a:solidFill>
                          <a:latin typeface="Arial" panose="020B0604020202020204" pitchFamily="34" charset="0"/>
                          <a:cs typeface="Arial" panose="020B0604020202020204" pitchFamily="34" charset="0"/>
                        </a:defRPr>
                      </a:lvl8pPr>
                      <a:lvl9pPr marL="3886200" indent="-228600" defTabSz="760413" eaLnBrk="0" fontAlgn="base" hangingPunct="0">
                        <a:lnSpc>
                          <a:spcPct val="90000"/>
                        </a:lnSpc>
                        <a:spcBef>
                          <a:spcPts val="413"/>
                        </a:spcBef>
                        <a:spcAft>
                          <a:spcPct val="0"/>
                        </a:spcAft>
                        <a:buFont typeface="Arial" panose="020B0604020202020204" pitchFamily="34" charset="0"/>
                        <a:defRPr sz="2200">
                          <a:solidFill>
                            <a:schemeClr val="bg2"/>
                          </a:solidFill>
                          <a:latin typeface="Arial" panose="020B0604020202020204" pitchFamily="34" charset="0"/>
                          <a:cs typeface="Arial" panose="020B0604020202020204" pitchFamily="34" charset="0"/>
                        </a:defRPr>
                      </a:lvl9pPr>
                    </a:lstStyle>
                    <a:p>
                      <a:pPr marL="0" marR="0" lvl="0" indent="0" algn="l" defTabSz="760413" rtl="0" eaLnBrk="1" fontAlgn="base" latinLnBrk="0" hangingPunct="1">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Arial" panose="020B0604020202020204" pitchFamily="34" charset="0"/>
                          <a:cs typeface="Arial" panose="020B0604020202020204" pitchFamily="34" charset="0"/>
                        </a:rPr>
                        <a:t>10-25 mg daily</a:t>
                      </a:r>
                    </a:p>
                  </a:txBody>
                  <a:tcPr marL="68580" marR="68580" marT="68580" marB="6858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2">
                        <a:lumMod val="85000"/>
                      </a:schemeClr>
                    </a:solidFill>
                  </a:tcPr>
                </a:tc>
                <a:tc>
                  <a:txBody>
                    <a:bodyPr/>
                    <a:lstStyle>
                      <a:lvl1pPr defTabSz="760413">
                        <a:lnSpc>
                          <a:spcPct val="90000"/>
                        </a:lnSpc>
                        <a:spcBef>
                          <a:spcPts val="838"/>
                        </a:spcBef>
                        <a:buFont typeface="Arial" panose="020B0604020202020204" pitchFamily="34" charset="0"/>
                        <a:defRPr sz="3200">
                          <a:solidFill>
                            <a:schemeClr val="bg2"/>
                          </a:solidFill>
                          <a:latin typeface="Arial" panose="020B0604020202020204" pitchFamily="34" charset="0"/>
                          <a:cs typeface="Arial" panose="020B0604020202020204" pitchFamily="34" charset="0"/>
                        </a:defRPr>
                      </a:lvl1pPr>
                      <a:lvl2pPr marL="742950" indent="-285750" defTabSz="760413">
                        <a:lnSpc>
                          <a:spcPct val="90000"/>
                        </a:lnSpc>
                        <a:spcBef>
                          <a:spcPts val="413"/>
                        </a:spcBef>
                        <a:buFont typeface="Arial" panose="020B0604020202020204" pitchFamily="34" charset="0"/>
                        <a:defRPr sz="2900">
                          <a:solidFill>
                            <a:schemeClr val="bg2"/>
                          </a:solidFill>
                          <a:latin typeface="Arial" panose="020B0604020202020204" pitchFamily="34" charset="0"/>
                          <a:cs typeface="Arial" panose="020B0604020202020204" pitchFamily="34" charset="0"/>
                        </a:defRPr>
                      </a:lvl2pPr>
                      <a:lvl3pPr marL="1143000" indent="-228600" defTabSz="760413">
                        <a:lnSpc>
                          <a:spcPct val="90000"/>
                        </a:lnSpc>
                        <a:spcBef>
                          <a:spcPts val="413"/>
                        </a:spcBef>
                        <a:buFont typeface="Arial" panose="020B0604020202020204" pitchFamily="34" charset="0"/>
                        <a:defRPr sz="2500">
                          <a:solidFill>
                            <a:schemeClr val="bg2"/>
                          </a:solidFill>
                          <a:latin typeface="Arial" panose="020B0604020202020204" pitchFamily="34" charset="0"/>
                          <a:cs typeface="Arial" panose="020B0604020202020204" pitchFamily="34" charset="0"/>
                        </a:defRPr>
                      </a:lvl3pPr>
                      <a:lvl4pPr marL="1600200" indent="-228600" defTabSz="760413">
                        <a:lnSpc>
                          <a:spcPct val="90000"/>
                        </a:lnSpc>
                        <a:spcBef>
                          <a:spcPts val="413"/>
                        </a:spcBef>
                        <a:buFont typeface="Arial" panose="020B0604020202020204" pitchFamily="34" charset="0"/>
                        <a:defRPr sz="2200">
                          <a:solidFill>
                            <a:schemeClr val="bg2"/>
                          </a:solidFill>
                          <a:latin typeface="Arial" panose="020B0604020202020204" pitchFamily="34" charset="0"/>
                          <a:cs typeface="Arial" panose="020B0604020202020204" pitchFamily="34" charset="0"/>
                        </a:defRPr>
                      </a:lvl4pPr>
                      <a:lvl5pPr marL="2057400" indent="-228600" defTabSz="760413">
                        <a:lnSpc>
                          <a:spcPct val="90000"/>
                        </a:lnSpc>
                        <a:spcBef>
                          <a:spcPts val="413"/>
                        </a:spcBef>
                        <a:buFont typeface="Arial" panose="020B0604020202020204" pitchFamily="34" charset="0"/>
                        <a:defRPr sz="2200">
                          <a:solidFill>
                            <a:schemeClr val="bg2"/>
                          </a:solidFill>
                          <a:latin typeface="Arial" panose="020B0604020202020204" pitchFamily="34" charset="0"/>
                          <a:cs typeface="Arial" panose="020B0604020202020204" pitchFamily="34" charset="0"/>
                        </a:defRPr>
                      </a:lvl5pPr>
                      <a:lvl6pPr marL="2514600" indent="-228600" defTabSz="760413" eaLnBrk="0" fontAlgn="base" hangingPunct="0">
                        <a:lnSpc>
                          <a:spcPct val="90000"/>
                        </a:lnSpc>
                        <a:spcBef>
                          <a:spcPts val="413"/>
                        </a:spcBef>
                        <a:spcAft>
                          <a:spcPct val="0"/>
                        </a:spcAft>
                        <a:buFont typeface="Arial" panose="020B0604020202020204" pitchFamily="34" charset="0"/>
                        <a:defRPr sz="2200">
                          <a:solidFill>
                            <a:schemeClr val="bg2"/>
                          </a:solidFill>
                          <a:latin typeface="Arial" panose="020B0604020202020204" pitchFamily="34" charset="0"/>
                          <a:cs typeface="Arial" panose="020B0604020202020204" pitchFamily="34" charset="0"/>
                        </a:defRPr>
                      </a:lvl6pPr>
                      <a:lvl7pPr marL="2971800" indent="-228600" defTabSz="760413" eaLnBrk="0" fontAlgn="base" hangingPunct="0">
                        <a:lnSpc>
                          <a:spcPct val="90000"/>
                        </a:lnSpc>
                        <a:spcBef>
                          <a:spcPts val="413"/>
                        </a:spcBef>
                        <a:spcAft>
                          <a:spcPct val="0"/>
                        </a:spcAft>
                        <a:buFont typeface="Arial" panose="020B0604020202020204" pitchFamily="34" charset="0"/>
                        <a:defRPr sz="2200">
                          <a:solidFill>
                            <a:schemeClr val="bg2"/>
                          </a:solidFill>
                          <a:latin typeface="Arial" panose="020B0604020202020204" pitchFamily="34" charset="0"/>
                          <a:cs typeface="Arial" panose="020B0604020202020204" pitchFamily="34" charset="0"/>
                        </a:defRPr>
                      </a:lvl7pPr>
                      <a:lvl8pPr marL="3429000" indent="-228600" defTabSz="760413" eaLnBrk="0" fontAlgn="base" hangingPunct="0">
                        <a:lnSpc>
                          <a:spcPct val="90000"/>
                        </a:lnSpc>
                        <a:spcBef>
                          <a:spcPts val="413"/>
                        </a:spcBef>
                        <a:spcAft>
                          <a:spcPct val="0"/>
                        </a:spcAft>
                        <a:buFont typeface="Arial" panose="020B0604020202020204" pitchFamily="34" charset="0"/>
                        <a:defRPr sz="2200">
                          <a:solidFill>
                            <a:schemeClr val="bg2"/>
                          </a:solidFill>
                          <a:latin typeface="Arial" panose="020B0604020202020204" pitchFamily="34" charset="0"/>
                          <a:cs typeface="Arial" panose="020B0604020202020204" pitchFamily="34" charset="0"/>
                        </a:defRPr>
                      </a:lvl8pPr>
                      <a:lvl9pPr marL="3886200" indent="-228600" defTabSz="760413" eaLnBrk="0" fontAlgn="base" hangingPunct="0">
                        <a:lnSpc>
                          <a:spcPct val="90000"/>
                        </a:lnSpc>
                        <a:spcBef>
                          <a:spcPts val="413"/>
                        </a:spcBef>
                        <a:spcAft>
                          <a:spcPct val="0"/>
                        </a:spcAft>
                        <a:buFont typeface="Arial" panose="020B0604020202020204" pitchFamily="34" charset="0"/>
                        <a:defRPr sz="2200">
                          <a:solidFill>
                            <a:schemeClr val="bg2"/>
                          </a:solidFill>
                          <a:latin typeface="Arial" panose="020B0604020202020204" pitchFamily="34" charset="0"/>
                          <a:cs typeface="Arial" panose="020B0604020202020204" pitchFamily="34" charset="0"/>
                        </a:defRPr>
                      </a:lvl9pPr>
                    </a:lstStyle>
                    <a:p>
                      <a:pPr marL="0" marR="0" lvl="0" indent="0" algn="l" defTabSz="760413" rtl="0" eaLnBrk="1" fontAlgn="base" latinLnBrk="0" hangingPunct="1">
                        <a:lnSpc>
                          <a:spcPct val="100000"/>
                        </a:lnSpc>
                        <a:spcBef>
                          <a:spcPct val="0"/>
                        </a:spcBef>
                        <a:spcAft>
                          <a:spcPct val="0"/>
                        </a:spcAft>
                        <a:buClrTx/>
                        <a:buSzTx/>
                        <a:buFontTx/>
                        <a:buNone/>
                        <a:tabLst/>
                      </a:pPr>
                      <a:r>
                        <a:rPr kumimoji="0" lang="en-US" altLang="en-US" sz="14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Not recommended to initiate for eGFR &lt;30 (glycemic control) , may continue for CV, CKD benefits</a:t>
                      </a:r>
                    </a:p>
                  </a:txBody>
                  <a:tcPr marL="68580" marR="68580" marT="68580" marB="6858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2">
                        <a:lumMod val="85000"/>
                      </a:schemeClr>
                    </a:solidFill>
                  </a:tcPr>
                </a:tc>
                <a:extLst>
                  <a:ext uri="{0D108BD9-81ED-4DB2-BD59-A6C34878D82A}">
                    <a16:rowId xmlns:a16="http://schemas.microsoft.com/office/drawing/2014/main" val="10003"/>
                  </a:ext>
                </a:extLst>
              </a:tr>
              <a:tr h="754380">
                <a:tc>
                  <a:txBody>
                    <a:bodyPr/>
                    <a:lstStyle>
                      <a:lvl1pPr defTabSz="760413">
                        <a:lnSpc>
                          <a:spcPct val="90000"/>
                        </a:lnSpc>
                        <a:spcBef>
                          <a:spcPts val="838"/>
                        </a:spcBef>
                        <a:buFont typeface="Arial" panose="020B0604020202020204" pitchFamily="34" charset="0"/>
                        <a:defRPr sz="3200">
                          <a:solidFill>
                            <a:schemeClr val="bg2"/>
                          </a:solidFill>
                          <a:latin typeface="Arial" panose="020B0604020202020204" pitchFamily="34" charset="0"/>
                          <a:cs typeface="Arial" panose="020B0604020202020204" pitchFamily="34" charset="0"/>
                        </a:defRPr>
                      </a:lvl1pPr>
                      <a:lvl2pPr marL="742950" indent="-285750" defTabSz="760413">
                        <a:lnSpc>
                          <a:spcPct val="90000"/>
                        </a:lnSpc>
                        <a:spcBef>
                          <a:spcPts val="413"/>
                        </a:spcBef>
                        <a:buFont typeface="Arial" panose="020B0604020202020204" pitchFamily="34" charset="0"/>
                        <a:defRPr sz="2900">
                          <a:solidFill>
                            <a:schemeClr val="bg2"/>
                          </a:solidFill>
                          <a:latin typeface="Arial" panose="020B0604020202020204" pitchFamily="34" charset="0"/>
                          <a:cs typeface="Arial" panose="020B0604020202020204" pitchFamily="34" charset="0"/>
                        </a:defRPr>
                      </a:lvl2pPr>
                      <a:lvl3pPr marL="1143000" indent="-228600" defTabSz="760413">
                        <a:lnSpc>
                          <a:spcPct val="90000"/>
                        </a:lnSpc>
                        <a:spcBef>
                          <a:spcPts val="413"/>
                        </a:spcBef>
                        <a:buFont typeface="Arial" panose="020B0604020202020204" pitchFamily="34" charset="0"/>
                        <a:defRPr sz="2500">
                          <a:solidFill>
                            <a:schemeClr val="bg2"/>
                          </a:solidFill>
                          <a:latin typeface="Arial" panose="020B0604020202020204" pitchFamily="34" charset="0"/>
                          <a:cs typeface="Arial" panose="020B0604020202020204" pitchFamily="34" charset="0"/>
                        </a:defRPr>
                      </a:lvl3pPr>
                      <a:lvl4pPr marL="1600200" indent="-228600" defTabSz="760413">
                        <a:lnSpc>
                          <a:spcPct val="90000"/>
                        </a:lnSpc>
                        <a:spcBef>
                          <a:spcPts val="413"/>
                        </a:spcBef>
                        <a:buFont typeface="Arial" panose="020B0604020202020204" pitchFamily="34" charset="0"/>
                        <a:defRPr sz="2200">
                          <a:solidFill>
                            <a:schemeClr val="bg2"/>
                          </a:solidFill>
                          <a:latin typeface="Arial" panose="020B0604020202020204" pitchFamily="34" charset="0"/>
                          <a:cs typeface="Arial" panose="020B0604020202020204" pitchFamily="34" charset="0"/>
                        </a:defRPr>
                      </a:lvl4pPr>
                      <a:lvl5pPr marL="2057400" indent="-228600" defTabSz="760413">
                        <a:lnSpc>
                          <a:spcPct val="90000"/>
                        </a:lnSpc>
                        <a:spcBef>
                          <a:spcPts val="413"/>
                        </a:spcBef>
                        <a:buFont typeface="Arial" panose="020B0604020202020204" pitchFamily="34" charset="0"/>
                        <a:defRPr sz="2200">
                          <a:solidFill>
                            <a:schemeClr val="bg2"/>
                          </a:solidFill>
                          <a:latin typeface="Arial" panose="020B0604020202020204" pitchFamily="34" charset="0"/>
                          <a:cs typeface="Arial" panose="020B0604020202020204" pitchFamily="34" charset="0"/>
                        </a:defRPr>
                      </a:lvl5pPr>
                      <a:lvl6pPr marL="2514600" indent="-228600" defTabSz="760413" eaLnBrk="0" fontAlgn="base" hangingPunct="0">
                        <a:lnSpc>
                          <a:spcPct val="90000"/>
                        </a:lnSpc>
                        <a:spcBef>
                          <a:spcPts val="413"/>
                        </a:spcBef>
                        <a:spcAft>
                          <a:spcPct val="0"/>
                        </a:spcAft>
                        <a:buFont typeface="Arial" panose="020B0604020202020204" pitchFamily="34" charset="0"/>
                        <a:defRPr sz="2200">
                          <a:solidFill>
                            <a:schemeClr val="bg2"/>
                          </a:solidFill>
                          <a:latin typeface="Arial" panose="020B0604020202020204" pitchFamily="34" charset="0"/>
                          <a:cs typeface="Arial" panose="020B0604020202020204" pitchFamily="34" charset="0"/>
                        </a:defRPr>
                      </a:lvl6pPr>
                      <a:lvl7pPr marL="2971800" indent="-228600" defTabSz="760413" eaLnBrk="0" fontAlgn="base" hangingPunct="0">
                        <a:lnSpc>
                          <a:spcPct val="90000"/>
                        </a:lnSpc>
                        <a:spcBef>
                          <a:spcPts val="413"/>
                        </a:spcBef>
                        <a:spcAft>
                          <a:spcPct val="0"/>
                        </a:spcAft>
                        <a:buFont typeface="Arial" panose="020B0604020202020204" pitchFamily="34" charset="0"/>
                        <a:defRPr sz="2200">
                          <a:solidFill>
                            <a:schemeClr val="bg2"/>
                          </a:solidFill>
                          <a:latin typeface="Arial" panose="020B0604020202020204" pitchFamily="34" charset="0"/>
                          <a:cs typeface="Arial" panose="020B0604020202020204" pitchFamily="34" charset="0"/>
                        </a:defRPr>
                      </a:lvl7pPr>
                      <a:lvl8pPr marL="3429000" indent="-228600" defTabSz="760413" eaLnBrk="0" fontAlgn="base" hangingPunct="0">
                        <a:lnSpc>
                          <a:spcPct val="90000"/>
                        </a:lnSpc>
                        <a:spcBef>
                          <a:spcPts val="413"/>
                        </a:spcBef>
                        <a:spcAft>
                          <a:spcPct val="0"/>
                        </a:spcAft>
                        <a:buFont typeface="Arial" panose="020B0604020202020204" pitchFamily="34" charset="0"/>
                        <a:defRPr sz="2200">
                          <a:solidFill>
                            <a:schemeClr val="bg2"/>
                          </a:solidFill>
                          <a:latin typeface="Arial" panose="020B0604020202020204" pitchFamily="34" charset="0"/>
                          <a:cs typeface="Arial" panose="020B0604020202020204" pitchFamily="34" charset="0"/>
                        </a:defRPr>
                      </a:lvl8pPr>
                      <a:lvl9pPr marL="3886200" indent="-228600" defTabSz="760413" eaLnBrk="0" fontAlgn="base" hangingPunct="0">
                        <a:lnSpc>
                          <a:spcPct val="90000"/>
                        </a:lnSpc>
                        <a:spcBef>
                          <a:spcPts val="413"/>
                        </a:spcBef>
                        <a:spcAft>
                          <a:spcPct val="0"/>
                        </a:spcAft>
                        <a:buFont typeface="Arial" panose="020B0604020202020204" pitchFamily="34" charset="0"/>
                        <a:defRPr sz="2200">
                          <a:solidFill>
                            <a:schemeClr val="bg2"/>
                          </a:solidFill>
                          <a:latin typeface="Arial" panose="020B0604020202020204" pitchFamily="34" charset="0"/>
                          <a:cs typeface="Arial" panose="020B0604020202020204" pitchFamily="34" charset="0"/>
                        </a:defRPr>
                      </a:lvl9pPr>
                    </a:lstStyle>
                    <a:p>
                      <a:pPr marL="0" marR="0" lvl="0" indent="0" algn="l" defTabSz="760413" rtl="0" eaLnBrk="1" fontAlgn="base" latinLnBrk="0" hangingPunct="1">
                        <a:lnSpc>
                          <a:spcPct val="100000"/>
                        </a:lnSpc>
                        <a:spcBef>
                          <a:spcPct val="0"/>
                        </a:spcBef>
                        <a:spcAft>
                          <a:spcPct val="0"/>
                        </a:spcAft>
                        <a:buClrTx/>
                        <a:buSzTx/>
                        <a:buFontTx/>
                        <a:buNone/>
                        <a:tabLst/>
                      </a:pPr>
                      <a:r>
                        <a:rPr kumimoji="0" lang="en-US" altLang="en-US" sz="1400" b="1" i="0" u="none" strike="noStrike" cap="none" normalizeH="0" baseline="0">
                          <a:ln>
                            <a:noFill/>
                          </a:ln>
                          <a:solidFill>
                            <a:srgbClr val="000000"/>
                          </a:solidFill>
                          <a:effectLst/>
                          <a:latin typeface="Arial" panose="020B0604020202020204" pitchFamily="34" charset="0"/>
                          <a:cs typeface="Arial" panose="020B0604020202020204" pitchFamily="34" charset="0"/>
                        </a:rPr>
                        <a:t>Canagliflozin (Invokana)</a:t>
                      </a:r>
                    </a:p>
                  </a:txBody>
                  <a:tcPr marL="68580" marR="68580" marT="68580" marB="6858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tx1">
                        <a:lumMod val="20000"/>
                        <a:lumOff val="80000"/>
                      </a:schemeClr>
                    </a:solidFill>
                  </a:tcPr>
                </a:tc>
                <a:tc>
                  <a:txBody>
                    <a:bodyPr/>
                    <a:lstStyle>
                      <a:lvl1pPr defTabSz="760413">
                        <a:lnSpc>
                          <a:spcPct val="90000"/>
                        </a:lnSpc>
                        <a:spcBef>
                          <a:spcPts val="838"/>
                        </a:spcBef>
                        <a:buFont typeface="Arial" panose="020B0604020202020204" pitchFamily="34" charset="0"/>
                        <a:defRPr sz="3200">
                          <a:solidFill>
                            <a:schemeClr val="bg2"/>
                          </a:solidFill>
                          <a:latin typeface="Arial" panose="020B0604020202020204" pitchFamily="34" charset="0"/>
                          <a:cs typeface="Arial" panose="020B0604020202020204" pitchFamily="34" charset="0"/>
                        </a:defRPr>
                      </a:lvl1pPr>
                      <a:lvl2pPr marL="742950" indent="-285750" defTabSz="760413">
                        <a:lnSpc>
                          <a:spcPct val="90000"/>
                        </a:lnSpc>
                        <a:spcBef>
                          <a:spcPts val="413"/>
                        </a:spcBef>
                        <a:buFont typeface="Arial" panose="020B0604020202020204" pitchFamily="34" charset="0"/>
                        <a:defRPr sz="2900">
                          <a:solidFill>
                            <a:schemeClr val="bg2"/>
                          </a:solidFill>
                          <a:latin typeface="Arial" panose="020B0604020202020204" pitchFamily="34" charset="0"/>
                          <a:cs typeface="Arial" panose="020B0604020202020204" pitchFamily="34" charset="0"/>
                        </a:defRPr>
                      </a:lvl2pPr>
                      <a:lvl3pPr marL="1143000" indent="-228600" defTabSz="760413">
                        <a:lnSpc>
                          <a:spcPct val="90000"/>
                        </a:lnSpc>
                        <a:spcBef>
                          <a:spcPts val="413"/>
                        </a:spcBef>
                        <a:buFont typeface="Arial" panose="020B0604020202020204" pitchFamily="34" charset="0"/>
                        <a:defRPr sz="2500">
                          <a:solidFill>
                            <a:schemeClr val="bg2"/>
                          </a:solidFill>
                          <a:latin typeface="Arial" panose="020B0604020202020204" pitchFamily="34" charset="0"/>
                          <a:cs typeface="Arial" panose="020B0604020202020204" pitchFamily="34" charset="0"/>
                        </a:defRPr>
                      </a:lvl3pPr>
                      <a:lvl4pPr marL="1600200" indent="-228600" defTabSz="760413">
                        <a:lnSpc>
                          <a:spcPct val="90000"/>
                        </a:lnSpc>
                        <a:spcBef>
                          <a:spcPts val="413"/>
                        </a:spcBef>
                        <a:buFont typeface="Arial" panose="020B0604020202020204" pitchFamily="34" charset="0"/>
                        <a:defRPr sz="2200">
                          <a:solidFill>
                            <a:schemeClr val="bg2"/>
                          </a:solidFill>
                          <a:latin typeface="Arial" panose="020B0604020202020204" pitchFamily="34" charset="0"/>
                          <a:cs typeface="Arial" panose="020B0604020202020204" pitchFamily="34" charset="0"/>
                        </a:defRPr>
                      </a:lvl4pPr>
                      <a:lvl5pPr marL="2057400" indent="-228600" defTabSz="760413">
                        <a:lnSpc>
                          <a:spcPct val="90000"/>
                        </a:lnSpc>
                        <a:spcBef>
                          <a:spcPts val="413"/>
                        </a:spcBef>
                        <a:buFont typeface="Arial" panose="020B0604020202020204" pitchFamily="34" charset="0"/>
                        <a:defRPr sz="2200">
                          <a:solidFill>
                            <a:schemeClr val="bg2"/>
                          </a:solidFill>
                          <a:latin typeface="Arial" panose="020B0604020202020204" pitchFamily="34" charset="0"/>
                          <a:cs typeface="Arial" panose="020B0604020202020204" pitchFamily="34" charset="0"/>
                        </a:defRPr>
                      </a:lvl5pPr>
                      <a:lvl6pPr marL="2514600" indent="-228600" defTabSz="760413" eaLnBrk="0" fontAlgn="base" hangingPunct="0">
                        <a:lnSpc>
                          <a:spcPct val="90000"/>
                        </a:lnSpc>
                        <a:spcBef>
                          <a:spcPts val="413"/>
                        </a:spcBef>
                        <a:spcAft>
                          <a:spcPct val="0"/>
                        </a:spcAft>
                        <a:buFont typeface="Arial" panose="020B0604020202020204" pitchFamily="34" charset="0"/>
                        <a:defRPr sz="2200">
                          <a:solidFill>
                            <a:schemeClr val="bg2"/>
                          </a:solidFill>
                          <a:latin typeface="Arial" panose="020B0604020202020204" pitchFamily="34" charset="0"/>
                          <a:cs typeface="Arial" panose="020B0604020202020204" pitchFamily="34" charset="0"/>
                        </a:defRPr>
                      </a:lvl6pPr>
                      <a:lvl7pPr marL="2971800" indent="-228600" defTabSz="760413" eaLnBrk="0" fontAlgn="base" hangingPunct="0">
                        <a:lnSpc>
                          <a:spcPct val="90000"/>
                        </a:lnSpc>
                        <a:spcBef>
                          <a:spcPts val="413"/>
                        </a:spcBef>
                        <a:spcAft>
                          <a:spcPct val="0"/>
                        </a:spcAft>
                        <a:buFont typeface="Arial" panose="020B0604020202020204" pitchFamily="34" charset="0"/>
                        <a:defRPr sz="2200">
                          <a:solidFill>
                            <a:schemeClr val="bg2"/>
                          </a:solidFill>
                          <a:latin typeface="Arial" panose="020B0604020202020204" pitchFamily="34" charset="0"/>
                          <a:cs typeface="Arial" panose="020B0604020202020204" pitchFamily="34" charset="0"/>
                        </a:defRPr>
                      </a:lvl7pPr>
                      <a:lvl8pPr marL="3429000" indent="-228600" defTabSz="760413" eaLnBrk="0" fontAlgn="base" hangingPunct="0">
                        <a:lnSpc>
                          <a:spcPct val="90000"/>
                        </a:lnSpc>
                        <a:spcBef>
                          <a:spcPts val="413"/>
                        </a:spcBef>
                        <a:spcAft>
                          <a:spcPct val="0"/>
                        </a:spcAft>
                        <a:buFont typeface="Arial" panose="020B0604020202020204" pitchFamily="34" charset="0"/>
                        <a:defRPr sz="2200">
                          <a:solidFill>
                            <a:schemeClr val="bg2"/>
                          </a:solidFill>
                          <a:latin typeface="Arial" panose="020B0604020202020204" pitchFamily="34" charset="0"/>
                          <a:cs typeface="Arial" panose="020B0604020202020204" pitchFamily="34" charset="0"/>
                        </a:defRPr>
                      </a:lvl8pPr>
                      <a:lvl9pPr marL="3886200" indent="-228600" defTabSz="760413" eaLnBrk="0" fontAlgn="base" hangingPunct="0">
                        <a:lnSpc>
                          <a:spcPct val="90000"/>
                        </a:lnSpc>
                        <a:spcBef>
                          <a:spcPts val="413"/>
                        </a:spcBef>
                        <a:spcAft>
                          <a:spcPct val="0"/>
                        </a:spcAft>
                        <a:buFont typeface="Arial" panose="020B0604020202020204" pitchFamily="34" charset="0"/>
                        <a:defRPr sz="2200">
                          <a:solidFill>
                            <a:schemeClr val="bg2"/>
                          </a:solidFill>
                          <a:latin typeface="Arial" panose="020B0604020202020204" pitchFamily="34" charset="0"/>
                          <a:cs typeface="Arial" panose="020B0604020202020204" pitchFamily="34" charset="0"/>
                        </a:defRPr>
                      </a:lvl9pPr>
                    </a:lstStyle>
                    <a:p>
                      <a:pPr marL="0" marR="0" lvl="0" indent="0" algn="l" defTabSz="760413" rtl="0" eaLnBrk="1" fontAlgn="base" latinLnBrk="0" hangingPunct="1">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Arial" panose="020B0604020202020204" pitchFamily="34" charset="0"/>
                          <a:cs typeface="Arial" panose="020B0604020202020204" pitchFamily="34" charset="0"/>
                        </a:rPr>
                        <a:t>100-300 mg daily</a:t>
                      </a:r>
                    </a:p>
                  </a:txBody>
                  <a:tcPr marL="68580" marR="68580" marT="68580" marB="6858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tx1">
                        <a:lumMod val="20000"/>
                        <a:lumOff val="80000"/>
                      </a:schemeClr>
                    </a:solidFill>
                  </a:tcPr>
                </a:tc>
                <a:tc>
                  <a:txBody>
                    <a:bodyPr/>
                    <a:lstStyle>
                      <a:lvl1pPr defTabSz="760413">
                        <a:lnSpc>
                          <a:spcPct val="90000"/>
                        </a:lnSpc>
                        <a:spcBef>
                          <a:spcPts val="838"/>
                        </a:spcBef>
                        <a:buFont typeface="Arial" panose="020B0604020202020204" pitchFamily="34" charset="0"/>
                        <a:defRPr sz="3200">
                          <a:solidFill>
                            <a:schemeClr val="bg2"/>
                          </a:solidFill>
                          <a:latin typeface="Arial" panose="020B0604020202020204" pitchFamily="34" charset="0"/>
                          <a:cs typeface="Arial" panose="020B0604020202020204" pitchFamily="34" charset="0"/>
                        </a:defRPr>
                      </a:lvl1pPr>
                      <a:lvl2pPr marL="742950" indent="-285750" defTabSz="760413">
                        <a:lnSpc>
                          <a:spcPct val="90000"/>
                        </a:lnSpc>
                        <a:spcBef>
                          <a:spcPts val="413"/>
                        </a:spcBef>
                        <a:buFont typeface="Arial" panose="020B0604020202020204" pitchFamily="34" charset="0"/>
                        <a:defRPr sz="2900">
                          <a:solidFill>
                            <a:schemeClr val="bg2"/>
                          </a:solidFill>
                          <a:latin typeface="Arial" panose="020B0604020202020204" pitchFamily="34" charset="0"/>
                          <a:cs typeface="Arial" panose="020B0604020202020204" pitchFamily="34" charset="0"/>
                        </a:defRPr>
                      </a:lvl2pPr>
                      <a:lvl3pPr marL="1143000" indent="-228600" defTabSz="760413">
                        <a:lnSpc>
                          <a:spcPct val="90000"/>
                        </a:lnSpc>
                        <a:spcBef>
                          <a:spcPts val="413"/>
                        </a:spcBef>
                        <a:buFont typeface="Arial" panose="020B0604020202020204" pitchFamily="34" charset="0"/>
                        <a:defRPr sz="2500">
                          <a:solidFill>
                            <a:schemeClr val="bg2"/>
                          </a:solidFill>
                          <a:latin typeface="Arial" panose="020B0604020202020204" pitchFamily="34" charset="0"/>
                          <a:cs typeface="Arial" panose="020B0604020202020204" pitchFamily="34" charset="0"/>
                        </a:defRPr>
                      </a:lvl3pPr>
                      <a:lvl4pPr marL="1600200" indent="-228600" defTabSz="760413">
                        <a:lnSpc>
                          <a:spcPct val="90000"/>
                        </a:lnSpc>
                        <a:spcBef>
                          <a:spcPts val="413"/>
                        </a:spcBef>
                        <a:buFont typeface="Arial" panose="020B0604020202020204" pitchFamily="34" charset="0"/>
                        <a:defRPr sz="2200">
                          <a:solidFill>
                            <a:schemeClr val="bg2"/>
                          </a:solidFill>
                          <a:latin typeface="Arial" panose="020B0604020202020204" pitchFamily="34" charset="0"/>
                          <a:cs typeface="Arial" panose="020B0604020202020204" pitchFamily="34" charset="0"/>
                        </a:defRPr>
                      </a:lvl4pPr>
                      <a:lvl5pPr marL="2057400" indent="-228600" defTabSz="760413">
                        <a:lnSpc>
                          <a:spcPct val="90000"/>
                        </a:lnSpc>
                        <a:spcBef>
                          <a:spcPts val="413"/>
                        </a:spcBef>
                        <a:buFont typeface="Arial" panose="020B0604020202020204" pitchFamily="34" charset="0"/>
                        <a:defRPr sz="2200">
                          <a:solidFill>
                            <a:schemeClr val="bg2"/>
                          </a:solidFill>
                          <a:latin typeface="Arial" panose="020B0604020202020204" pitchFamily="34" charset="0"/>
                          <a:cs typeface="Arial" panose="020B0604020202020204" pitchFamily="34" charset="0"/>
                        </a:defRPr>
                      </a:lvl5pPr>
                      <a:lvl6pPr marL="2514600" indent="-228600" defTabSz="760413" eaLnBrk="0" fontAlgn="base" hangingPunct="0">
                        <a:lnSpc>
                          <a:spcPct val="90000"/>
                        </a:lnSpc>
                        <a:spcBef>
                          <a:spcPts val="413"/>
                        </a:spcBef>
                        <a:spcAft>
                          <a:spcPct val="0"/>
                        </a:spcAft>
                        <a:buFont typeface="Arial" panose="020B0604020202020204" pitchFamily="34" charset="0"/>
                        <a:defRPr sz="2200">
                          <a:solidFill>
                            <a:schemeClr val="bg2"/>
                          </a:solidFill>
                          <a:latin typeface="Arial" panose="020B0604020202020204" pitchFamily="34" charset="0"/>
                          <a:cs typeface="Arial" panose="020B0604020202020204" pitchFamily="34" charset="0"/>
                        </a:defRPr>
                      </a:lvl6pPr>
                      <a:lvl7pPr marL="2971800" indent="-228600" defTabSz="760413" eaLnBrk="0" fontAlgn="base" hangingPunct="0">
                        <a:lnSpc>
                          <a:spcPct val="90000"/>
                        </a:lnSpc>
                        <a:spcBef>
                          <a:spcPts val="413"/>
                        </a:spcBef>
                        <a:spcAft>
                          <a:spcPct val="0"/>
                        </a:spcAft>
                        <a:buFont typeface="Arial" panose="020B0604020202020204" pitchFamily="34" charset="0"/>
                        <a:defRPr sz="2200">
                          <a:solidFill>
                            <a:schemeClr val="bg2"/>
                          </a:solidFill>
                          <a:latin typeface="Arial" panose="020B0604020202020204" pitchFamily="34" charset="0"/>
                          <a:cs typeface="Arial" panose="020B0604020202020204" pitchFamily="34" charset="0"/>
                        </a:defRPr>
                      </a:lvl7pPr>
                      <a:lvl8pPr marL="3429000" indent="-228600" defTabSz="760413" eaLnBrk="0" fontAlgn="base" hangingPunct="0">
                        <a:lnSpc>
                          <a:spcPct val="90000"/>
                        </a:lnSpc>
                        <a:spcBef>
                          <a:spcPts val="413"/>
                        </a:spcBef>
                        <a:spcAft>
                          <a:spcPct val="0"/>
                        </a:spcAft>
                        <a:buFont typeface="Arial" panose="020B0604020202020204" pitchFamily="34" charset="0"/>
                        <a:defRPr sz="2200">
                          <a:solidFill>
                            <a:schemeClr val="bg2"/>
                          </a:solidFill>
                          <a:latin typeface="Arial" panose="020B0604020202020204" pitchFamily="34" charset="0"/>
                          <a:cs typeface="Arial" panose="020B0604020202020204" pitchFamily="34" charset="0"/>
                        </a:defRPr>
                      </a:lvl8pPr>
                      <a:lvl9pPr marL="3886200" indent="-228600" defTabSz="760413" eaLnBrk="0" fontAlgn="base" hangingPunct="0">
                        <a:lnSpc>
                          <a:spcPct val="90000"/>
                        </a:lnSpc>
                        <a:spcBef>
                          <a:spcPts val="413"/>
                        </a:spcBef>
                        <a:spcAft>
                          <a:spcPct val="0"/>
                        </a:spcAft>
                        <a:buFont typeface="Arial" panose="020B0604020202020204" pitchFamily="34" charset="0"/>
                        <a:defRPr sz="2200">
                          <a:solidFill>
                            <a:schemeClr val="bg2"/>
                          </a:solidFill>
                          <a:latin typeface="Arial" panose="020B0604020202020204" pitchFamily="34" charset="0"/>
                          <a:cs typeface="Arial" panose="020B0604020202020204" pitchFamily="34" charset="0"/>
                        </a:defRPr>
                      </a:lvl9pPr>
                    </a:lstStyle>
                    <a:p>
                      <a:pPr marL="0" marR="0" lvl="0" indent="0" algn="l" defTabSz="760413" rtl="0" eaLnBrk="1" fontAlgn="base" latinLnBrk="0" hangingPunct="1">
                        <a:lnSpc>
                          <a:spcPct val="100000"/>
                        </a:lnSpc>
                        <a:spcBef>
                          <a:spcPct val="0"/>
                        </a:spcBef>
                        <a:spcAft>
                          <a:spcPct val="0"/>
                        </a:spcAft>
                        <a:buClrTx/>
                        <a:buSzTx/>
                        <a:buFontTx/>
                        <a:buNone/>
                        <a:tabLst/>
                      </a:pPr>
                      <a:r>
                        <a:rPr kumimoji="0" lang="en-US" altLang="en-US" sz="14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eGFR 30 to &lt;60: 100 mg once daily</a:t>
                      </a:r>
                    </a:p>
                    <a:p>
                      <a:pPr marL="0" marR="0" lvl="0" indent="0" algn="l" defTabSz="760413" rtl="0" eaLnBrk="1" fontAlgn="base" latinLnBrk="0" hangingPunct="1">
                        <a:lnSpc>
                          <a:spcPct val="100000"/>
                        </a:lnSpc>
                        <a:spcBef>
                          <a:spcPct val="0"/>
                        </a:spcBef>
                        <a:spcAft>
                          <a:spcPct val="0"/>
                        </a:spcAft>
                        <a:buClrTx/>
                        <a:buSzTx/>
                        <a:buFontTx/>
                        <a:buNone/>
                        <a:tabLst/>
                      </a:pPr>
                      <a:r>
                        <a:rPr kumimoji="0" lang="en-US" altLang="en-US" sz="14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eGFR &lt;30: avoid initiation, may continue 100mg daily for kidney benefits</a:t>
                      </a:r>
                    </a:p>
                  </a:txBody>
                  <a:tcPr marL="68580" marR="68580" marT="68580" marB="6858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tx1">
                        <a:lumMod val="20000"/>
                        <a:lumOff val="80000"/>
                      </a:schemeClr>
                    </a:solidFill>
                  </a:tcPr>
                </a:tc>
                <a:extLst>
                  <a:ext uri="{0D108BD9-81ED-4DB2-BD59-A6C34878D82A}">
                    <a16:rowId xmlns:a16="http://schemas.microsoft.com/office/drawing/2014/main" val="10004"/>
                  </a:ext>
                </a:extLst>
              </a:tr>
              <a:tr h="411480">
                <a:tc>
                  <a:txBody>
                    <a:bodyPr/>
                    <a:lstStyle>
                      <a:lvl1pPr defTabSz="760413">
                        <a:lnSpc>
                          <a:spcPct val="90000"/>
                        </a:lnSpc>
                        <a:spcBef>
                          <a:spcPts val="838"/>
                        </a:spcBef>
                        <a:buFont typeface="Arial" panose="020B0604020202020204" pitchFamily="34" charset="0"/>
                        <a:defRPr sz="3200">
                          <a:solidFill>
                            <a:schemeClr val="bg2"/>
                          </a:solidFill>
                          <a:latin typeface="Arial" panose="020B0604020202020204" pitchFamily="34" charset="0"/>
                          <a:cs typeface="Arial" panose="020B0604020202020204" pitchFamily="34" charset="0"/>
                        </a:defRPr>
                      </a:lvl1pPr>
                      <a:lvl2pPr marL="742950" indent="-285750" defTabSz="760413">
                        <a:lnSpc>
                          <a:spcPct val="90000"/>
                        </a:lnSpc>
                        <a:spcBef>
                          <a:spcPts val="413"/>
                        </a:spcBef>
                        <a:buFont typeface="Arial" panose="020B0604020202020204" pitchFamily="34" charset="0"/>
                        <a:defRPr sz="2900">
                          <a:solidFill>
                            <a:schemeClr val="bg2"/>
                          </a:solidFill>
                          <a:latin typeface="Arial" panose="020B0604020202020204" pitchFamily="34" charset="0"/>
                          <a:cs typeface="Arial" panose="020B0604020202020204" pitchFamily="34" charset="0"/>
                        </a:defRPr>
                      </a:lvl2pPr>
                      <a:lvl3pPr marL="1143000" indent="-228600" defTabSz="760413">
                        <a:lnSpc>
                          <a:spcPct val="90000"/>
                        </a:lnSpc>
                        <a:spcBef>
                          <a:spcPts val="413"/>
                        </a:spcBef>
                        <a:buFont typeface="Arial" panose="020B0604020202020204" pitchFamily="34" charset="0"/>
                        <a:defRPr sz="2500">
                          <a:solidFill>
                            <a:schemeClr val="bg2"/>
                          </a:solidFill>
                          <a:latin typeface="Arial" panose="020B0604020202020204" pitchFamily="34" charset="0"/>
                          <a:cs typeface="Arial" panose="020B0604020202020204" pitchFamily="34" charset="0"/>
                        </a:defRPr>
                      </a:lvl3pPr>
                      <a:lvl4pPr marL="1600200" indent="-228600" defTabSz="760413">
                        <a:lnSpc>
                          <a:spcPct val="90000"/>
                        </a:lnSpc>
                        <a:spcBef>
                          <a:spcPts val="413"/>
                        </a:spcBef>
                        <a:buFont typeface="Arial" panose="020B0604020202020204" pitchFamily="34" charset="0"/>
                        <a:defRPr sz="2200">
                          <a:solidFill>
                            <a:schemeClr val="bg2"/>
                          </a:solidFill>
                          <a:latin typeface="Arial" panose="020B0604020202020204" pitchFamily="34" charset="0"/>
                          <a:cs typeface="Arial" panose="020B0604020202020204" pitchFamily="34" charset="0"/>
                        </a:defRPr>
                      </a:lvl4pPr>
                      <a:lvl5pPr marL="2057400" indent="-228600" defTabSz="760413">
                        <a:lnSpc>
                          <a:spcPct val="90000"/>
                        </a:lnSpc>
                        <a:spcBef>
                          <a:spcPts val="413"/>
                        </a:spcBef>
                        <a:buFont typeface="Arial" panose="020B0604020202020204" pitchFamily="34" charset="0"/>
                        <a:defRPr sz="2200">
                          <a:solidFill>
                            <a:schemeClr val="bg2"/>
                          </a:solidFill>
                          <a:latin typeface="Arial" panose="020B0604020202020204" pitchFamily="34" charset="0"/>
                          <a:cs typeface="Arial" panose="020B0604020202020204" pitchFamily="34" charset="0"/>
                        </a:defRPr>
                      </a:lvl5pPr>
                      <a:lvl6pPr marL="2514600" indent="-228600" defTabSz="760413" eaLnBrk="0" fontAlgn="base" hangingPunct="0">
                        <a:lnSpc>
                          <a:spcPct val="90000"/>
                        </a:lnSpc>
                        <a:spcBef>
                          <a:spcPts val="413"/>
                        </a:spcBef>
                        <a:spcAft>
                          <a:spcPct val="0"/>
                        </a:spcAft>
                        <a:buFont typeface="Arial" panose="020B0604020202020204" pitchFamily="34" charset="0"/>
                        <a:defRPr sz="2200">
                          <a:solidFill>
                            <a:schemeClr val="bg2"/>
                          </a:solidFill>
                          <a:latin typeface="Arial" panose="020B0604020202020204" pitchFamily="34" charset="0"/>
                          <a:cs typeface="Arial" panose="020B0604020202020204" pitchFamily="34" charset="0"/>
                        </a:defRPr>
                      </a:lvl6pPr>
                      <a:lvl7pPr marL="2971800" indent="-228600" defTabSz="760413" eaLnBrk="0" fontAlgn="base" hangingPunct="0">
                        <a:lnSpc>
                          <a:spcPct val="90000"/>
                        </a:lnSpc>
                        <a:spcBef>
                          <a:spcPts val="413"/>
                        </a:spcBef>
                        <a:spcAft>
                          <a:spcPct val="0"/>
                        </a:spcAft>
                        <a:buFont typeface="Arial" panose="020B0604020202020204" pitchFamily="34" charset="0"/>
                        <a:defRPr sz="2200">
                          <a:solidFill>
                            <a:schemeClr val="bg2"/>
                          </a:solidFill>
                          <a:latin typeface="Arial" panose="020B0604020202020204" pitchFamily="34" charset="0"/>
                          <a:cs typeface="Arial" panose="020B0604020202020204" pitchFamily="34" charset="0"/>
                        </a:defRPr>
                      </a:lvl7pPr>
                      <a:lvl8pPr marL="3429000" indent="-228600" defTabSz="760413" eaLnBrk="0" fontAlgn="base" hangingPunct="0">
                        <a:lnSpc>
                          <a:spcPct val="90000"/>
                        </a:lnSpc>
                        <a:spcBef>
                          <a:spcPts val="413"/>
                        </a:spcBef>
                        <a:spcAft>
                          <a:spcPct val="0"/>
                        </a:spcAft>
                        <a:buFont typeface="Arial" panose="020B0604020202020204" pitchFamily="34" charset="0"/>
                        <a:defRPr sz="2200">
                          <a:solidFill>
                            <a:schemeClr val="bg2"/>
                          </a:solidFill>
                          <a:latin typeface="Arial" panose="020B0604020202020204" pitchFamily="34" charset="0"/>
                          <a:cs typeface="Arial" panose="020B0604020202020204" pitchFamily="34" charset="0"/>
                        </a:defRPr>
                      </a:lvl8pPr>
                      <a:lvl9pPr marL="3886200" indent="-228600" defTabSz="760413" eaLnBrk="0" fontAlgn="base" hangingPunct="0">
                        <a:lnSpc>
                          <a:spcPct val="90000"/>
                        </a:lnSpc>
                        <a:spcBef>
                          <a:spcPts val="413"/>
                        </a:spcBef>
                        <a:spcAft>
                          <a:spcPct val="0"/>
                        </a:spcAft>
                        <a:buFont typeface="Arial" panose="020B0604020202020204" pitchFamily="34" charset="0"/>
                        <a:defRPr sz="2200">
                          <a:solidFill>
                            <a:schemeClr val="bg2"/>
                          </a:solidFill>
                          <a:latin typeface="Arial" panose="020B0604020202020204" pitchFamily="34" charset="0"/>
                          <a:cs typeface="Arial" panose="020B0604020202020204" pitchFamily="34" charset="0"/>
                        </a:defRPr>
                      </a:lvl9pPr>
                    </a:lstStyle>
                    <a:p>
                      <a:pPr marL="0" marR="0" lvl="0" indent="0" algn="l" defTabSz="760413" rtl="0" eaLnBrk="1" fontAlgn="base" latinLnBrk="0" hangingPunct="1">
                        <a:lnSpc>
                          <a:spcPct val="100000"/>
                        </a:lnSpc>
                        <a:spcBef>
                          <a:spcPct val="0"/>
                        </a:spcBef>
                        <a:spcAft>
                          <a:spcPct val="0"/>
                        </a:spcAft>
                        <a:buClrTx/>
                        <a:buSzTx/>
                        <a:buFontTx/>
                        <a:buNone/>
                        <a:tabLst/>
                      </a:pPr>
                      <a:r>
                        <a:rPr kumimoji="0" lang="en-US" altLang="en-US" sz="1400" b="1" i="0" u="none" strike="noStrike" cap="none" normalizeH="0" baseline="0" dirty="0" err="1">
                          <a:ln>
                            <a:noFill/>
                          </a:ln>
                          <a:solidFill>
                            <a:srgbClr val="000000"/>
                          </a:solidFill>
                          <a:effectLst/>
                          <a:latin typeface="Arial" panose="020B0604020202020204" pitchFamily="34" charset="0"/>
                          <a:cs typeface="Arial" panose="020B0604020202020204" pitchFamily="34" charset="0"/>
                        </a:rPr>
                        <a:t>Bexagliflozin</a:t>
                      </a:r>
                      <a:r>
                        <a:rPr kumimoji="0" lang="en-US" altLang="en-US" sz="1400" b="1" i="0" u="none" strike="noStrike" cap="none" normalizeH="0" baseline="0" dirty="0">
                          <a:ln>
                            <a:noFill/>
                          </a:ln>
                          <a:solidFill>
                            <a:srgbClr val="000000"/>
                          </a:solidFill>
                          <a:effectLst/>
                          <a:latin typeface="Arial" panose="020B0604020202020204" pitchFamily="34" charset="0"/>
                          <a:cs typeface="Arial" panose="020B0604020202020204" pitchFamily="34" charset="0"/>
                        </a:rPr>
                        <a:t> (</a:t>
                      </a:r>
                      <a:r>
                        <a:rPr kumimoji="0" lang="en-US" altLang="en-US" sz="1400" b="1" i="0" u="none" strike="noStrike" cap="none" normalizeH="0" baseline="0" dirty="0" err="1">
                          <a:ln>
                            <a:noFill/>
                          </a:ln>
                          <a:solidFill>
                            <a:srgbClr val="000000"/>
                          </a:solidFill>
                          <a:effectLst/>
                          <a:latin typeface="Arial" panose="020B0604020202020204" pitchFamily="34" charset="0"/>
                          <a:cs typeface="Arial" panose="020B0604020202020204" pitchFamily="34" charset="0"/>
                        </a:rPr>
                        <a:t>Brenzavvy</a:t>
                      </a:r>
                      <a:r>
                        <a:rPr kumimoji="0" lang="en-US" altLang="en-US" sz="1400" b="1" i="0" u="none" strike="noStrike" cap="none" normalizeH="0" baseline="0" dirty="0">
                          <a:ln>
                            <a:noFill/>
                          </a:ln>
                          <a:solidFill>
                            <a:srgbClr val="000000"/>
                          </a:solidFill>
                          <a:effectLst/>
                          <a:latin typeface="Arial" panose="020B0604020202020204" pitchFamily="34" charset="0"/>
                          <a:cs typeface="Arial" panose="020B0604020202020204" pitchFamily="34" charset="0"/>
                        </a:rPr>
                        <a:t>)</a:t>
                      </a:r>
                    </a:p>
                  </a:txBody>
                  <a:tcPr marL="68580" marR="68580" marT="68580" marB="6858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2">
                        <a:lumMod val="85000"/>
                      </a:schemeClr>
                    </a:solidFill>
                  </a:tcPr>
                </a:tc>
                <a:tc>
                  <a:txBody>
                    <a:bodyPr/>
                    <a:lstStyle>
                      <a:lvl1pPr defTabSz="760413">
                        <a:lnSpc>
                          <a:spcPct val="90000"/>
                        </a:lnSpc>
                        <a:spcBef>
                          <a:spcPts val="838"/>
                        </a:spcBef>
                        <a:buFont typeface="Arial" panose="020B0604020202020204" pitchFamily="34" charset="0"/>
                        <a:defRPr sz="3200">
                          <a:solidFill>
                            <a:schemeClr val="bg2"/>
                          </a:solidFill>
                          <a:latin typeface="Arial" panose="020B0604020202020204" pitchFamily="34" charset="0"/>
                          <a:cs typeface="Arial" panose="020B0604020202020204" pitchFamily="34" charset="0"/>
                        </a:defRPr>
                      </a:lvl1pPr>
                      <a:lvl2pPr marL="742950" indent="-285750" defTabSz="760413">
                        <a:lnSpc>
                          <a:spcPct val="90000"/>
                        </a:lnSpc>
                        <a:spcBef>
                          <a:spcPts val="413"/>
                        </a:spcBef>
                        <a:buFont typeface="Arial" panose="020B0604020202020204" pitchFamily="34" charset="0"/>
                        <a:defRPr sz="2900">
                          <a:solidFill>
                            <a:schemeClr val="bg2"/>
                          </a:solidFill>
                          <a:latin typeface="Arial" panose="020B0604020202020204" pitchFamily="34" charset="0"/>
                          <a:cs typeface="Arial" panose="020B0604020202020204" pitchFamily="34" charset="0"/>
                        </a:defRPr>
                      </a:lvl2pPr>
                      <a:lvl3pPr marL="1143000" indent="-228600" defTabSz="760413">
                        <a:lnSpc>
                          <a:spcPct val="90000"/>
                        </a:lnSpc>
                        <a:spcBef>
                          <a:spcPts val="413"/>
                        </a:spcBef>
                        <a:buFont typeface="Arial" panose="020B0604020202020204" pitchFamily="34" charset="0"/>
                        <a:defRPr sz="2500">
                          <a:solidFill>
                            <a:schemeClr val="bg2"/>
                          </a:solidFill>
                          <a:latin typeface="Arial" panose="020B0604020202020204" pitchFamily="34" charset="0"/>
                          <a:cs typeface="Arial" panose="020B0604020202020204" pitchFamily="34" charset="0"/>
                        </a:defRPr>
                      </a:lvl3pPr>
                      <a:lvl4pPr marL="1600200" indent="-228600" defTabSz="760413">
                        <a:lnSpc>
                          <a:spcPct val="90000"/>
                        </a:lnSpc>
                        <a:spcBef>
                          <a:spcPts val="413"/>
                        </a:spcBef>
                        <a:buFont typeface="Arial" panose="020B0604020202020204" pitchFamily="34" charset="0"/>
                        <a:defRPr sz="2200">
                          <a:solidFill>
                            <a:schemeClr val="bg2"/>
                          </a:solidFill>
                          <a:latin typeface="Arial" panose="020B0604020202020204" pitchFamily="34" charset="0"/>
                          <a:cs typeface="Arial" panose="020B0604020202020204" pitchFamily="34" charset="0"/>
                        </a:defRPr>
                      </a:lvl4pPr>
                      <a:lvl5pPr marL="2057400" indent="-228600" defTabSz="760413">
                        <a:lnSpc>
                          <a:spcPct val="90000"/>
                        </a:lnSpc>
                        <a:spcBef>
                          <a:spcPts val="413"/>
                        </a:spcBef>
                        <a:buFont typeface="Arial" panose="020B0604020202020204" pitchFamily="34" charset="0"/>
                        <a:defRPr sz="2200">
                          <a:solidFill>
                            <a:schemeClr val="bg2"/>
                          </a:solidFill>
                          <a:latin typeface="Arial" panose="020B0604020202020204" pitchFamily="34" charset="0"/>
                          <a:cs typeface="Arial" panose="020B0604020202020204" pitchFamily="34" charset="0"/>
                        </a:defRPr>
                      </a:lvl5pPr>
                      <a:lvl6pPr marL="2514600" indent="-228600" defTabSz="760413" eaLnBrk="0" fontAlgn="base" hangingPunct="0">
                        <a:lnSpc>
                          <a:spcPct val="90000"/>
                        </a:lnSpc>
                        <a:spcBef>
                          <a:spcPts val="413"/>
                        </a:spcBef>
                        <a:spcAft>
                          <a:spcPct val="0"/>
                        </a:spcAft>
                        <a:buFont typeface="Arial" panose="020B0604020202020204" pitchFamily="34" charset="0"/>
                        <a:defRPr sz="2200">
                          <a:solidFill>
                            <a:schemeClr val="bg2"/>
                          </a:solidFill>
                          <a:latin typeface="Arial" panose="020B0604020202020204" pitchFamily="34" charset="0"/>
                          <a:cs typeface="Arial" panose="020B0604020202020204" pitchFamily="34" charset="0"/>
                        </a:defRPr>
                      </a:lvl6pPr>
                      <a:lvl7pPr marL="2971800" indent="-228600" defTabSz="760413" eaLnBrk="0" fontAlgn="base" hangingPunct="0">
                        <a:lnSpc>
                          <a:spcPct val="90000"/>
                        </a:lnSpc>
                        <a:spcBef>
                          <a:spcPts val="413"/>
                        </a:spcBef>
                        <a:spcAft>
                          <a:spcPct val="0"/>
                        </a:spcAft>
                        <a:buFont typeface="Arial" panose="020B0604020202020204" pitchFamily="34" charset="0"/>
                        <a:defRPr sz="2200">
                          <a:solidFill>
                            <a:schemeClr val="bg2"/>
                          </a:solidFill>
                          <a:latin typeface="Arial" panose="020B0604020202020204" pitchFamily="34" charset="0"/>
                          <a:cs typeface="Arial" panose="020B0604020202020204" pitchFamily="34" charset="0"/>
                        </a:defRPr>
                      </a:lvl7pPr>
                      <a:lvl8pPr marL="3429000" indent="-228600" defTabSz="760413" eaLnBrk="0" fontAlgn="base" hangingPunct="0">
                        <a:lnSpc>
                          <a:spcPct val="90000"/>
                        </a:lnSpc>
                        <a:spcBef>
                          <a:spcPts val="413"/>
                        </a:spcBef>
                        <a:spcAft>
                          <a:spcPct val="0"/>
                        </a:spcAft>
                        <a:buFont typeface="Arial" panose="020B0604020202020204" pitchFamily="34" charset="0"/>
                        <a:defRPr sz="2200">
                          <a:solidFill>
                            <a:schemeClr val="bg2"/>
                          </a:solidFill>
                          <a:latin typeface="Arial" panose="020B0604020202020204" pitchFamily="34" charset="0"/>
                          <a:cs typeface="Arial" panose="020B0604020202020204" pitchFamily="34" charset="0"/>
                        </a:defRPr>
                      </a:lvl8pPr>
                      <a:lvl9pPr marL="3886200" indent="-228600" defTabSz="760413" eaLnBrk="0" fontAlgn="base" hangingPunct="0">
                        <a:lnSpc>
                          <a:spcPct val="90000"/>
                        </a:lnSpc>
                        <a:spcBef>
                          <a:spcPts val="413"/>
                        </a:spcBef>
                        <a:spcAft>
                          <a:spcPct val="0"/>
                        </a:spcAft>
                        <a:buFont typeface="Arial" panose="020B0604020202020204" pitchFamily="34" charset="0"/>
                        <a:defRPr sz="2200">
                          <a:solidFill>
                            <a:schemeClr val="bg2"/>
                          </a:solidFill>
                          <a:latin typeface="Arial" panose="020B0604020202020204" pitchFamily="34" charset="0"/>
                          <a:cs typeface="Arial" panose="020B0604020202020204" pitchFamily="34" charset="0"/>
                        </a:defRPr>
                      </a:lvl9pPr>
                    </a:lstStyle>
                    <a:p>
                      <a:pPr marL="0" marR="0" lvl="0" indent="0" algn="l" defTabSz="760413" rtl="0" eaLnBrk="1" fontAlgn="base" latinLnBrk="0" hangingPunct="1">
                        <a:lnSpc>
                          <a:spcPct val="100000"/>
                        </a:lnSpc>
                        <a:spcBef>
                          <a:spcPct val="0"/>
                        </a:spcBef>
                        <a:spcAft>
                          <a:spcPct val="0"/>
                        </a:spcAft>
                        <a:buClrTx/>
                        <a:buSzTx/>
                        <a:buFontTx/>
                        <a:buNone/>
                        <a:tabLst/>
                      </a:pPr>
                      <a:r>
                        <a:rPr kumimoji="0" lang="en-US" altLang="en-US" sz="14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20 mg daily </a:t>
                      </a:r>
                    </a:p>
                  </a:txBody>
                  <a:tcPr marL="68580" marR="68580" marT="68580" marB="6858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2">
                        <a:lumMod val="85000"/>
                      </a:schemeClr>
                    </a:solidFill>
                  </a:tcPr>
                </a:tc>
                <a:tc>
                  <a:txBody>
                    <a:bodyPr/>
                    <a:lstStyle>
                      <a:lvl1pPr>
                        <a:lnSpc>
                          <a:spcPct val="90000"/>
                        </a:lnSpc>
                        <a:spcBef>
                          <a:spcPts val="838"/>
                        </a:spcBef>
                        <a:buFont typeface="Arial" panose="020B0604020202020204" pitchFamily="34" charset="0"/>
                        <a:defRPr sz="3200">
                          <a:solidFill>
                            <a:schemeClr val="bg2"/>
                          </a:solidFill>
                          <a:latin typeface="Arial" panose="020B0604020202020204" pitchFamily="34" charset="0"/>
                          <a:cs typeface="Arial" panose="020B0604020202020204" pitchFamily="34" charset="0"/>
                        </a:defRPr>
                      </a:lvl1pPr>
                      <a:lvl2pPr marL="742950" indent="-285750">
                        <a:lnSpc>
                          <a:spcPct val="90000"/>
                        </a:lnSpc>
                        <a:spcBef>
                          <a:spcPts val="413"/>
                        </a:spcBef>
                        <a:buFont typeface="Arial" panose="020B0604020202020204" pitchFamily="34" charset="0"/>
                        <a:defRPr sz="2900">
                          <a:solidFill>
                            <a:schemeClr val="bg2"/>
                          </a:solidFill>
                          <a:latin typeface="Arial" panose="020B0604020202020204" pitchFamily="34" charset="0"/>
                          <a:cs typeface="Arial" panose="020B0604020202020204" pitchFamily="34" charset="0"/>
                        </a:defRPr>
                      </a:lvl2pPr>
                      <a:lvl3pPr marL="1143000" indent="-228600">
                        <a:lnSpc>
                          <a:spcPct val="90000"/>
                        </a:lnSpc>
                        <a:spcBef>
                          <a:spcPts val="413"/>
                        </a:spcBef>
                        <a:buFont typeface="Arial" panose="020B0604020202020204" pitchFamily="34" charset="0"/>
                        <a:defRPr sz="2500">
                          <a:solidFill>
                            <a:schemeClr val="bg2"/>
                          </a:solidFill>
                          <a:latin typeface="Arial" panose="020B0604020202020204" pitchFamily="34" charset="0"/>
                          <a:cs typeface="Arial" panose="020B0604020202020204" pitchFamily="34" charset="0"/>
                        </a:defRPr>
                      </a:lvl3pPr>
                      <a:lvl4pPr marL="1600200" indent="-228600">
                        <a:lnSpc>
                          <a:spcPct val="90000"/>
                        </a:lnSpc>
                        <a:spcBef>
                          <a:spcPts val="413"/>
                        </a:spcBef>
                        <a:buFont typeface="Arial" panose="020B0604020202020204" pitchFamily="34" charset="0"/>
                        <a:defRPr sz="2200">
                          <a:solidFill>
                            <a:schemeClr val="bg2"/>
                          </a:solidFill>
                          <a:latin typeface="Arial" panose="020B0604020202020204" pitchFamily="34" charset="0"/>
                          <a:cs typeface="Arial" panose="020B0604020202020204" pitchFamily="34" charset="0"/>
                        </a:defRPr>
                      </a:lvl4pPr>
                      <a:lvl5pPr marL="2057400" indent="-228600">
                        <a:lnSpc>
                          <a:spcPct val="90000"/>
                        </a:lnSpc>
                        <a:spcBef>
                          <a:spcPts val="413"/>
                        </a:spcBef>
                        <a:buFont typeface="Arial" panose="020B0604020202020204" pitchFamily="34" charset="0"/>
                        <a:defRPr sz="2200">
                          <a:solidFill>
                            <a:schemeClr val="bg2"/>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413"/>
                        </a:spcBef>
                        <a:spcAft>
                          <a:spcPct val="0"/>
                        </a:spcAft>
                        <a:buFont typeface="Arial" panose="020B0604020202020204" pitchFamily="34" charset="0"/>
                        <a:defRPr sz="2200">
                          <a:solidFill>
                            <a:schemeClr val="bg2"/>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413"/>
                        </a:spcBef>
                        <a:spcAft>
                          <a:spcPct val="0"/>
                        </a:spcAft>
                        <a:buFont typeface="Arial" panose="020B0604020202020204" pitchFamily="34" charset="0"/>
                        <a:defRPr sz="2200">
                          <a:solidFill>
                            <a:schemeClr val="bg2"/>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413"/>
                        </a:spcBef>
                        <a:spcAft>
                          <a:spcPct val="0"/>
                        </a:spcAft>
                        <a:buFont typeface="Arial" panose="020B0604020202020204" pitchFamily="34" charset="0"/>
                        <a:defRPr sz="2200">
                          <a:solidFill>
                            <a:schemeClr val="bg2"/>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413"/>
                        </a:spcBef>
                        <a:spcAft>
                          <a:spcPct val="0"/>
                        </a:spcAft>
                        <a:buFont typeface="Arial" panose="020B0604020202020204" pitchFamily="34" charset="0"/>
                        <a:defRPr sz="2200">
                          <a:solidFill>
                            <a:schemeClr val="bg2"/>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4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Not recommended for eGFR &lt;30</a:t>
                      </a:r>
                    </a:p>
                  </a:txBody>
                  <a:tcPr marL="68580" marR="68580" marT="68580" marB="6858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2">
                        <a:lumMod val="85000"/>
                      </a:schemeClr>
                    </a:solidFill>
                  </a:tcPr>
                </a:tc>
                <a:extLst>
                  <a:ext uri="{0D108BD9-81ED-4DB2-BD59-A6C34878D82A}">
                    <a16:rowId xmlns:a16="http://schemas.microsoft.com/office/drawing/2014/main" val="10005"/>
                  </a:ext>
                </a:extLst>
              </a:tr>
            </a:tbl>
          </a:graphicData>
        </a:graphic>
      </p:graphicFrame>
      <p:sp>
        <p:nvSpPr>
          <p:cNvPr id="8" name="Text Placeholder 3">
            <a:extLst>
              <a:ext uri="{FF2B5EF4-FFF2-40B4-BE49-F238E27FC236}">
                <a16:creationId xmlns:a16="http://schemas.microsoft.com/office/drawing/2014/main" id="{9D42EC68-FE05-7D7C-BD4F-ED6E6529A1EF}"/>
              </a:ext>
            </a:extLst>
          </p:cNvPr>
          <p:cNvSpPr txBox="1">
            <a:spLocks noChangeArrowheads="1"/>
          </p:cNvSpPr>
          <p:nvPr/>
        </p:nvSpPr>
        <p:spPr bwMode="auto">
          <a:xfrm>
            <a:off x="77606" y="6538317"/>
            <a:ext cx="2692003" cy="3196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7938" indent="-7938">
              <a:spcBef>
                <a:spcPct val="20000"/>
              </a:spcBef>
              <a:buFont typeface="Arial" panose="020B0604020202020204" pitchFamily="34" charset="0"/>
              <a:buChar char="•"/>
              <a:defRPr sz="3200">
                <a:solidFill>
                  <a:schemeClr val="tx1"/>
                </a:solidFill>
                <a:latin typeface="Calibri" panose="020F0502020204030204" pitchFamily="34" charset="0"/>
              </a:defRPr>
            </a:lvl1pPr>
            <a:lvl2pPr marL="685800" indent="-22860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7938" marR="0" lvl="0" indent="-7938" algn="l" defTabSz="914400"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US" altLang="en-US" sz="825"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Package inserts, dailymed.nlm.nih.gov</a:t>
            </a:r>
          </a:p>
        </p:txBody>
      </p:sp>
    </p:spTree>
    <p:extLst>
      <p:ext uri="{BB962C8B-B14F-4D97-AF65-F5344CB8AC3E}">
        <p14:creationId xmlns:p14="http://schemas.microsoft.com/office/powerpoint/2010/main" val="9829643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5616" y="273050"/>
            <a:ext cx="8226425" cy="869950"/>
          </a:xfrm>
        </p:spPr>
        <p:txBody>
          <a:bodyPr anchor="b">
            <a:normAutofit/>
          </a:bodyPr>
          <a:lstStyle/>
          <a:p>
            <a:pPr>
              <a:lnSpc>
                <a:spcPct val="90000"/>
              </a:lnSpc>
            </a:pPr>
            <a:r>
              <a:rPr lang="en-US" sz="3700" dirty="0"/>
              <a:t>Diabetes Overview and Glycemic Goals</a:t>
            </a:r>
          </a:p>
        </p:txBody>
      </p:sp>
      <p:sp>
        <p:nvSpPr>
          <p:cNvPr id="3" name="Content Placeholder 2"/>
          <p:cNvSpPr>
            <a:spLocks noGrp="1"/>
          </p:cNvSpPr>
          <p:nvPr>
            <p:ph type="body" sz="half" idx="1"/>
          </p:nvPr>
        </p:nvSpPr>
        <p:spPr>
          <a:xfrm>
            <a:off x="533400" y="1219200"/>
            <a:ext cx="5500284" cy="5638800"/>
          </a:xfrm>
        </p:spPr>
        <p:txBody>
          <a:bodyPr>
            <a:normAutofit fontScale="92500"/>
          </a:bodyPr>
          <a:lstStyle/>
          <a:p>
            <a:pPr marL="0" indent="0">
              <a:lnSpc>
                <a:spcPct val="110000"/>
              </a:lnSpc>
              <a:buNone/>
            </a:pPr>
            <a:r>
              <a:rPr lang="en-US" sz="3200" b="1" dirty="0"/>
              <a:t>Objectives:</a:t>
            </a:r>
          </a:p>
          <a:p>
            <a:pPr marL="342900" marR="0" lvl="0" indent="-342900">
              <a:lnSpc>
                <a:spcPct val="115000"/>
              </a:lnSpc>
              <a:spcBef>
                <a:spcPts val="0"/>
              </a:spcBef>
              <a:spcAft>
                <a:spcPts val="0"/>
              </a:spcAft>
              <a:buSzPts val="1000"/>
              <a:buFont typeface="+mj-lt"/>
              <a:buAutoNum type="arabicPeriod"/>
              <a:tabLst>
                <a:tab pos="457200" algn="l"/>
              </a:tabLst>
            </a:pPr>
            <a:r>
              <a:rPr lang="en-US" sz="2200" dirty="0">
                <a:solidFill>
                  <a:srgbClr val="222222"/>
                </a:solidFill>
                <a:ea typeface="Times New Roman" panose="02020603050405020304" pitchFamily="18" charset="0"/>
                <a:cs typeface="Calibri" panose="020F0502020204030204" pitchFamily="34" charset="0"/>
              </a:rPr>
              <a:t>Discuss c</a:t>
            </a:r>
            <a:r>
              <a:rPr lang="en-US" sz="2200" dirty="0">
                <a:solidFill>
                  <a:srgbClr val="222222"/>
                </a:solidFill>
                <a:effectLst/>
                <a:latin typeface="Calibri" panose="020F0502020204030204" pitchFamily="34" charset="0"/>
                <a:ea typeface="Times New Roman" panose="02020603050405020304" pitchFamily="18" charset="0"/>
                <a:cs typeface="Calibri" panose="020F0502020204030204" pitchFamily="34" charset="0"/>
              </a:rPr>
              <a:t>urrent Diabetes ADA &amp; </a:t>
            </a:r>
            <a:r>
              <a:rPr lang="en-US" sz="2200" dirty="0">
                <a:effectLst/>
                <a:latin typeface="Calibri" panose="020F0502020204030204" pitchFamily="34" charset="0"/>
                <a:ea typeface="Times New Roman" panose="02020603050405020304" pitchFamily="18" charset="0"/>
                <a:cs typeface="Calibri" panose="020F0502020204030204" pitchFamily="34" charset="0"/>
              </a:rPr>
              <a:t>AACE</a:t>
            </a:r>
            <a:r>
              <a:rPr lang="en-US" sz="2200" dirty="0">
                <a:solidFill>
                  <a:srgbClr val="0070C0"/>
                </a:solidFill>
                <a:effectLst/>
                <a:latin typeface="Calibri" panose="020F0502020204030204" pitchFamily="34" charset="0"/>
                <a:ea typeface="Times New Roman" panose="02020603050405020304" pitchFamily="18" charset="0"/>
                <a:cs typeface="Calibri" panose="020F0502020204030204" pitchFamily="34" charset="0"/>
              </a:rPr>
              <a:t> </a:t>
            </a:r>
            <a:r>
              <a:rPr lang="en-US" sz="2200" dirty="0">
                <a:solidFill>
                  <a:srgbClr val="222222"/>
                </a:solidFill>
                <a:effectLst/>
                <a:latin typeface="Calibri" panose="020F0502020204030204" pitchFamily="34" charset="0"/>
                <a:ea typeface="Times New Roman" panose="02020603050405020304" pitchFamily="18" charset="0"/>
                <a:cs typeface="Calibri" panose="020F0502020204030204" pitchFamily="34" charset="0"/>
              </a:rPr>
              <a:t>Standards</a:t>
            </a:r>
          </a:p>
          <a:p>
            <a:pPr marL="342900" marR="0" lvl="0" indent="-342900">
              <a:lnSpc>
                <a:spcPct val="115000"/>
              </a:lnSpc>
              <a:spcBef>
                <a:spcPts val="0"/>
              </a:spcBef>
              <a:spcAft>
                <a:spcPts val="0"/>
              </a:spcAft>
              <a:buSzPts val="1000"/>
              <a:buFont typeface="+mj-lt"/>
              <a:buAutoNum type="arabicPeriod"/>
              <a:tabLst>
                <a:tab pos="457200" algn="l"/>
              </a:tabLst>
            </a:pPr>
            <a:r>
              <a:rPr lang="en-US" sz="2200" dirty="0">
                <a:solidFill>
                  <a:srgbClr val="222222"/>
                </a:solidFill>
                <a:ea typeface="Times New Roman" panose="02020603050405020304" pitchFamily="18" charset="0"/>
                <a:cs typeface="Calibri" panose="020F0502020204030204" pitchFamily="34" charset="0"/>
              </a:rPr>
              <a:t>Describe p</a:t>
            </a:r>
            <a:r>
              <a:rPr lang="en-US" sz="2200" dirty="0">
                <a:solidFill>
                  <a:srgbClr val="222222"/>
                </a:solidFill>
                <a:effectLst/>
                <a:latin typeface="Calibri" panose="020F0502020204030204" pitchFamily="34" charset="0"/>
                <a:ea typeface="Times New Roman" panose="02020603050405020304" pitchFamily="18" charset="0"/>
                <a:cs typeface="Calibri" panose="020F0502020204030204" pitchFamily="34" charset="0"/>
              </a:rPr>
              <a:t>erson-centered </a:t>
            </a:r>
            <a:r>
              <a:rPr lang="en-US" sz="2200" dirty="0">
                <a:solidFill>
                  <a:srgbClr val="222222"/>
                </a:solidFill>
                <a:ea typeface="Times New Roman" panose="02020603050405020304" pitchFamily="18" charset="0"/>
                <a:cs typeface="Calibri" panose="020F0502020204030204" pitchFamily="34" charset="0"/>
              </a:rPr>
              <a:t>c</a:t>
            </a:r>
            <a:r>
              <a:rPr lang="en-US" sz="2200" dirty="0">
                <a:solidFill>
                  <a:srgbClr val="222222"/>
                </a:solidFill>
                <a:effectLst/>
                <a:latin typeface="Calibri" panose="020F0502020204030204" pitchFamily="34" charset="0"/>
                <a:ea typeface="Times New Roman" panose="02020603050405020304" pitchFamily="18" charset="0"/>
                <a:cs typeface="Calibri" panose="020F0502020204030204" pitchFamily="34" charset="0"/>
              </a:rPr>
              <a:t>are for Type 1, Type 2, LADA, GDM</a:t>
            </a:r>
            <a:endParaRPr lang="en-US" sz="22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15000"/>
              </a:lnSpc>
              <a:spcBef>
                <a:spcPts val="0"/>
              </a:spcBef>
              <a:spcAft>
                <a:spcPts val="0"/>
              </a:spcAft>
              <a:buSzPts val="1000"/>
              <a:buFont typeface="+mj-lt"/>
              <a:buAutoNum type="arabicPeriod"/>
              <a:tabLst>
                <a:tab pos="457200" algn="l"/>
              </a:tabLst>
            </a:pPr>
            <a:r>
              <a:rPr lang="en-US" sz="2200" dirty="0">
                <a:solidFill>
                  <a:srgbClr val="222222"/>
                </a:solidFill>
                <a:ea typeface="Times New Roman" panose="02020603050405020304" pitchFamily="18" charset="0"/>
                <a:cs typeface="Calibri" panose="020F0502020204030204" pitchFamily="34" charset="0"/>
              </a:rPr>
              <a:t>List steps for M</a:t>
            </a:r>
            <a:r>
              <a:rPr lang="en-US" sz="2200" dirty="0">
                <a:solidFill>
                  <a:srgbClr val="222222"/>
                </a:solidFill>
                <a:effectLst/>
                <a:latin typeface="Calibri" panose="020F0502020204030204" pitchFamily="34" charset="0"/>
                <a:ea typeface="Times New Roman" panose="02020603050405020304" pitchFamily="18" charset="0"/>
                <a:cs typeface="Calibri" panose="020F0502020204030204" pitchFamily="34" charset="0"/>
              </a:rPr>
              <a:t>edical Evaluation, Risk Identification and Prevention</a:t>
            </a:r>
            <a:endParaRPr lang="en-US" sz="22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15000"/>
              </a:lnSpc>
              <a:spcBef>
                <a:spcPts val="0"/>
              </a:spcBef>
              <a:spcAft>
                <a:spcPts val="0"/>
              </a:spcAft>
              <a:buSzPts val="1000"/>
              <a:buFont typeface="+mj-lt"/>
              <a:buAutoNum type="arabicPeriod"/>
              <a:tabLst>
                <a:tab pos="457200" algn="l"/>
              </a:tabLst>
            </a:pPr>
            <a:r>
              <a:rPr lang="en-US" sz="2200" dirty="0">
                <a:solidFill>
                  <a:srgbClr val="222222"/>
                </a:solidFill>
                <a:ea typeface="Times New Roman" panose="02020603050405020304" pitchFamily="18" charset="0"/>
                <a:cs typeface="Calibri" panose="020F0502020204030204" pitchFamily="34" charset="0"/>
              </a:rPr>
              <a:t>State g</a:t>
            </a:r>
            <a:r>
              <a:rPr lang="en-US" sz="2200" dirty="0">
                <a:solidFill>
                  <a:srgbClr val="222222"/>
                </a:solidFill>
                <a:effectLst/>
                <a:latin typeface="Calibri" panose="020F0502020204030204" pitchFamily="34" charset="0"/>
                <a:ea typeface="Times New Roman" panose="02020603050405020304" pitchFamily="18" charset="0"/>
                <a:cs typeface="Calibri" panose="020F0502020204030204" pitchFamily="34" charset="0"/>
              </a:rPr>
              <a:t>lycemic targets </a:t>
            </a:r>
            <a:r>
              <a:rPr lang="en-US" sz="2200" dirty="0">
                <a:solidFill>
                  <a:srgbClr val="222222"/>
                </a:solidFill>
                <a:ea typeface="Times New Roman" panose="02020603050405020304" pitchFamily="18" charset="0"/>
                <a:cs typeface="Calibri" panose="020F0502020204030204" pitchFamily="34" charset="0"/>
              </a:rPr>
              <a:t>a</a:t>
            </a:r>
            <a:r>
              <a:rPr lang="en-US" sz="2200" dirty="0">
                <a:solidFill>
                  <a:srgbClr val="222222"/>
                </a:solidFill>
                <a:effectLst/>
                <a:latin typeface="Calibri" panose="020F0502020204030204" pitchFamily="34" charset="0"/>
                <a:ea typeface="Times New Roman" panose="02020603050405020304" pitchFamily="18" charset="0"/>
                <a:cs typeface="Calibri" panose="020F0502020204030204" pitchFamily="34" charset="0"/>
              </a:rPr>
              <a:t>cross the lifespan</a:t>
            </a:r>
            <a:endParaRPr lang="en-US" sz="22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15000"/>
              </a:lnSpc>
              <a:spcBef>
                <a:spcPts val="0"/>
              </a:spcBef>
              <a:spcAft>
                <a:spcPts val="0"/>
              </a:spcAft>
              <a:buSzPts val="1000"/>
              <a:buFont typeface="+mj-lt"/>
              <a:buAutoNum type="arabicPeriod"/>
              <a:tabLst>
                <a:tab pos="457200" algn="l"/>
              </a:tabLst>
            </a:pPr>
            <a:r>
              <a:rPr lang="en-US" sz="2200" dirty="0">
                <a:solidFill>
                  <a:srgbClr val="222222"/>
                </a:solidFill>
                <a:effectLst/>
                <a:latin typeface="Calibri" panose="020F0502020204030204" pitchFamily="34" charset="0"/>
                <a:ea typeface="Times New Roman" panose="02020603050405020304" pitchFamily="18" charset="0"/>
                <a:cs typeface="Calibri" panose="020F0502020204030204" pitchFamily="34" charset="0"/>
              </a:rPr>
              <a:t>Discuss hypoglycemia prevention &amp; treatment</a:t>
            </a:r>
            <a:endParaRPr lang="en-US" sz="22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15000"/>
              </a:lnSpc>
              <a:spcBef>
                <a:spcPts val="0"/>
              </a:spcBef>
              <a:spcAft>
                <a:spcPts val="0"/>
              </a:spcAft>
              <a:buSzPts val="1000"/>
              <a:buFont typeface="+mj-lt"/>
              <a:buAutoNum type="arabicPeriod"/>
              <a:tabLst>
                <a:tab pos="457200" algn="l"/>
              </a:tabLst>
            </a:pPr>
            <a:r>
              <a:rPr lang="en-US" sz="2200" dirty="0">
                <a:solidFill>
                  <a:srgbClr val="222222"/>
                </a:solidFill>
                <a:effectLst/>
                <a:latin typeface="Calibri" panose="020F0502020204030204" pitchFamily="34" charset="0"/>
                <a:ea typeface="Times New Roman" panose="02020603050405020304" pitchFamily="18" charset="0"/>
                <a:cs typeface="Calibri" panose="020F0502020204030204" pitchFamily="34" charset="0"/>
              </a:rPr>
              <a:t>Describe significance of Landmark Diabetes Studies</a:t>
            </a:r>
            <a:endParaRPr lang="en-US" sz="22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15000"/>
              </a:lnSpc>
              <a:spcBef>
                <a:spcPts val="0"/>
              </a:spcBef>
              <a:spcAft>
                <a:spcPts val="0"/>
              </a:spcAft>
              <a:buSzPts val="1000"/>
              <a:buFont typeface="+mj-lt"/>
              <a:buAutoNum type="arabicPeriod"/>
              <a:tabLst>
                <a:tab pos="457200" algn="l"/>
              </a:tabLst>
            </a:pPr>
            <a:r>
              <a:rPr lang="en-US" sz="2200" dirty="0">
                <a:solidFill>
                  <a:srgbClr val="222222"/>
                </a:solidFill>
                <a:ea typeface="Times New Roman" panose="02020603050405020304" pitchFamily="18" charset="0"/>
                <a:cs typeface="Calibri" panose="020F0502020204030204" pitchFamily="34" charset="0"/>
              </a:rPr>
              <a:t>List m</a:t>
            </a:r>
            <a:r>
              <a:rPr lang="en-US" sz="2200" dirty="0">
                <a:solidFill>
                  <a:srgbClr val="222222"/>
                </a:solidFill>
                <a:effectLst/>
                <a:latin typeface="Calibri" panose="020F0502020204030204" pitchFamily="34" charset="0"/>
                <a:ea typeface="Times New Roman" panose="02020603050405020304" pitchFamily="18" charset="0"/>
                <a:cs typeface="Calibri" panose="020F0502020204030204" pitchFamily="34" charset="0"/>
              </a:rPr>
              <a:t>edications considerations for Type 2</a:t>
            </a:r>
            <a:endParaRPr lang="en-US" sz="22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15000"/>
              </a:lnSpc>
              <a:spcBef>
                <a:spcPts val="0"/>
              </a:spcBef>
              <a:spcAft>
                <a:spcPts val="0"/>
              </a:spcAft>
              <a:buSzPts val="1000"/>
              <a:buFont typeface="+mj-lt"/>
              <a:buAutoNum type="arabicPeriod"/>
              <a:tabLst>
                <a:tab pos="457200" algn="l"/>
              </a:tabLst>
            </a:pPr>
            <a:r>
              <a:rPr lang="en-US" sz="2200" dirty="0">
                <a:solidFill>
                  <a:srgbClr val="222222"/>
                </a:solidFill>
                <a:ea typeface="Times New Roman" panose="02020603050405020304" pitchFamily="18" charset="0"/>
                <a:cs typeface="Calibri" panose="020F0502020204030204" pitchFamily="34" charset="0"/>
              </a:rPr>
              <a:t>Describe the p</a:t>
            </a:r>
            <a:r>
              <a:rPr lang="en-US" sz="2200" dirty="0">
                <a:solidFill>
                  <a:srgbClr val="222222"/>
                </a:solidFill>
                <a:effectLst/>
                <a:latin typeface="Calibri" panose="020F0502020204030204" pitchFamily="34" charset="0"/>
                <a:ea typeface="Times New Roman" panose="02020603050405020304" pitchFamily="18" charset="0"/>
                <a:cs typeface="Calibri" panose="020F0502020204030204" pitchFamily="34" charset="0"/>
              </a:rPr>
              <a:t>harmacology Algorithms</a:t>
            </a:r>
            <a:endParaRPr lang="en-US" sz="22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15000"/>
              </a:lnSpc>
              <a:spcBef>
                <a:spcPts val="0"/>
              </a:spcBef>
              <a:spcAft>
                <a:spcPts val="0"/>
              </a:spcAft>
              <a:buSzPts val="1000"/>
              <a:buFont typeface="+mj-lt"/>
              <a:buAutoNum type="arabicPeriod"/>
              <a:tabLst>
                <a:tab pos="457200" algn="l"/>
              </a:tabLst>
            </a:pPr>
            <a:r>
              <a:rPr lang="en-US" sz="2200" dirty="0">
                <a:solidFill>
                  <a:srgbClr val="222222"/>
                </a:solidFill>
                <a:ea typeface="Times New Roman" panose="02020603050405020304" pitchFamily="18" charset="0"/>
                <a:cs typeface="Calibri" panose="020F0502020204030204" pitchFamily="34" charset="0"/>
              </a:rPr>
              <a:t>Discuss most recent c</a:t>
            </a:r>
            <a:r>
              <a:rPr lang="en-US" sz="2200" dirty="0">
                <a:solidFill>
                  <a:srgbClr val="222222"/>
                </a:solidFill>
                <a:effectLst/>
                <a:latin typeface="Calibri" panose="020F0502020204030204" pitchFamily="34" charset="0"/>
                <a:ea typeface="Times New Roman" panose="02020603050405020304" pitchFamily="18" charset="0"/>
                <a:cs typeface="Calibri" panose="020F0502020204030204" pitchFamily="34" charset="0"/>
              </a:rPr>
              <a:t>ardiovascular risk mitigation strategies and goals.</a:t>
            </a:r>
            <a:endParaRPr lang="en-US" sz="22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Picture 4">
            <a:extLst>
              <a:ext uri="{FF2B5EF4-FFF2-40B4-BE49-F238E27FC236}">
                <a16:creationId xmlns:a16="http://schemas.microsoft.com/office/drawing/2014/main" id="{F58A9F4D-42DC-4F68-8F60-9EBF7B1D69C6}"/>
              </a:ext>
            </a:extLst>
          </p:cNvPr>
          <p:cNvPicPr>
            <a:picLocks noChangeAspect="1"/>
          </p:cNvPicPr>
          <p:nvPr/>
        </p:nvPicPr>
        <p:blipFill rotWithShape="1">
          <a:blip r:embed="rId3" cstate="print">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l="40083" r="-1" b="-1"/>
          <a:stretch/>
        </p:blipFill>
        <p:spPr>
          <a:xfrm>
            <a:off x="6033684" y="1371600"/>
            <a:ext cx="2667592" cy="2971800"/>
          </a:xfrm>
          <a:prstGeom prst="rect">
            <a:avLst/>
          </a:prstGeom>
          <a:noFill/>
        </p:spPr>
      </p:pic>
      <p:sp>
        <p:nvSpPr>
          <p:cNvPr id="4" name="TextBox 3">
            <a:extLst>
              <a:ext uri="{FF2B5EF4-FFF2-40B4-BE49-F238E27FC236}">
                <a16:creationId xmlns:a16="http://schemas.microsoft.com/office/drawing/2014/main" id="{13CD2625-3A55-E187-CA40-9147585FB0D0}"/>
              </a:ext>
            </a:extLst>
          </p:cNvPr>
          <p:cNvSpPr txBox="1"/>
          <p:nvPr/>
        </p:nvSpPr>
        <p:spPr>
          <a:xfrm>
            <a:off x="5943008" y="4352260"/>
            <a:ext cx="2667592" cy="2031325"/>
          </a:xfrm>
          <a:prstGeom prst="rect">
            <a:avLst/>
          </a:prstGeom>
          <a:noFill/>
        </p:spPr>
        <p:txBody>
          <a:bodyPr wrap="square" rtlCol="0">
            <a:spAutoFit/>
          </a:bodyPr>
          <a:lstStyle/>
          <a:p>
            <a:pPr algn="ctr"/>
            <a:r>
              <a:rPr lang="en-US" dirty="0">
                <a:solidFill>
                  <a:srgbClr val="0070C0"/>
                </a:solidFill>
              </a:rPr>
              <a:t>We will address questions during the program and when we return from breaks. If your question isn’t answered, you can email it to info@diabetesed.net.</a:t>
            </a:r>
          </a:p>
        </p:txBody>
      </p:sp>
    </p:spTree>
    <p:extLst>
      <p:ext uri="{BB962C8B-B14F-4D97-AF65-F5344CB8AC3E}">
        <p14:creationId xmlns:p14="http://schemas.microsoft.com/office/powerpoint/2010/main" val="42532229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039D26-592D-4E78-C854-F00E0092273D}"/>
            </a:ext>
          </a:extLst>
        </p:cNvPr>
        <p:cNvGrpSpPr/>
        <p:nvPr/>
      </p:nvGrpSpPr>
      <p:grpSpPr>
        <a:xfrm>
          <a:off x="0" y="0"/>
          <a:ext cx="0" cy="0"/>
          <a:chOff x="0" y="0"/>
          <a:chExt cx="0" cy="0"/>
        </a:xfrm>
      </p:grpSpPr>
      <p:sp>
        <p:nvSpPr>
          <p:cNvPr id="78850" name="Title 1">
            <a:extLst>
              <a:ext uri="{FF2B5EF4-FFF2-40B4-BE49-F238E27FC236}">
                <a16:creationId xmlns:a16="http://schemas.microsoft.com/office/drawing/2014/main" id="{ADE87BC7-1B6D-7224-052D-B0ECBE305F80}"/>
              </a:ext>
            </a:extLst>
          </p:cNvPr>
          <p:cNvSpPr>
            <a:spLocks noGrp="1" noChangeArrowheads="1"/>
          </p:cNvSpPr>
          <p:nvPr>
            <p:ph type="title"/>
          </p:nvPr>
        </p:nvSpPr>
        <p:spPr/>
        <p:txBody>
          <a:bodyPr>
            <a:normAutofit/>
          </a:bodyPr>
          <a:lstStyle/>
          <a:p>
            <a:pPr eaLnBrk="1" hangingPunct="1"/>
            <a:r>
              <a:rPr lang="en-US" altLang="en-US" sz="4000" dirty="0"/>
              <a:t>SGLT-2 Inhibitor Indications</a:t>
            </a:r>
          </a:p>
        </p:txBody>
      </p:sp>
      <p:sp>
        <p:nvSpPr>
          <p:cNvPr id="3" name="Content Placeholder 2">
            <a:extLst>
              <a:ext uri="{FF2B5EF4-FFF2-40B4-BE49-F238E27FC236}">
                <a16:creationId xmlns:a16="http://schemas.microsoft.com/office/drawing/2014/main" id="{4BCF61F8-CD1A-EA3E-4B21-EAC10C110502}"/>
              </a:ext>
            </a:extLst>
          </p:cNvPr>
          <p:cNvSpPr>
            <a:spLocks noGrp="1"/>
          </p:cNvSpPr>
          <p:nvPr>
            <p:ph sz="quarter" idx="1"/>
          </p:nvPr>
        </p:nvSpPr>
        <p:spPr/>
        <p:txBody>
          <a:bodyPr/>
          <a:lstStyle/>
          <a:p>
            <a:endParaRPr lang="en-US"/>
          </a:p>
        </p:txBody>
      </p:sp>
      <p:sp>
        <p:nvSpPr>
          <p:cNvPr id="78877" name="TextBox 5">
            <a:extLst>
              <a:ext uri="{FF2B5EF4-FFF2-40B4-BE49-F238E27FC236}">
                <a16:creationId xmlns:a16="http://schemas.microsoft.com/office/drawing/2014/main" id="{9FA67998-7BAD-961A-8D29-56BA7A7F43E2}"/>
              </a:ext>
            </a:extLst>
          </p:cNvPr>
          <p:cNvSpPr txBox="1">
            <a:spLocks noChangeArrowheads="1"/>
          </p:cNvSpPr>
          <p:nvPr/>
        </p:nvSpPr>
        <p:spPr bwMode="auto">
          <a:xfrm>
            <a:off x="598124" y="6446939"/>
            <a:ext cx="7947752" cy="2586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ts val="600"/>
              </a:spcBef>
              <a:buClr>
                <a:srgbClr val="86AA2C"/>
              </a:buClr>
              <a:buSzPct val="76000"/>
              <a:buFont typeface="Wingdings 3" panose="05040102010807070707" pitchFamily="18" charset="2"/>
              <a:buChar char=""/>
              <a:defRPr sz="3200">
                <a:solidFill>
                  <a:schemeClr val="tx1"/>
                </a:solidFill>
                <a:latin typeface="Calibri" panose="020F0502020204030204" pitchFamily="34" charset="0"/>
              </a:defRPr>
            </a:lvl1pPr>
            <a:lvl2pPr marL="742950" indent="-285750">
              <a:spcBef>
                <a:spcPts val="500"/>
              </a:spcBef>
              <a:buClr>
                <a:srgbClr val="86AA2C"/>
              </a:buClr>
              <a:buSzPct val="76000"/>
              <a:buFont typeface="Wingdings 3" panose="05040102010807070707" pitchFamily="18" charset="2"/>
              <a:buChar char=""/>
              <a:defRPr sz="2600">
                <a:solidFill>
                  <a:schemeClr val="tx1"/>
                </a:solidFill>
                <a:latin typeface="Calibri" panose="020F0502020204030204" pitchFamily="34" charset="0"/>
              </a:defRPr>
            </a:lvl2pPr>
            <a:lvl3pPr marL="1143000" indent="-228600">
              <a:spcBef>
                <a:spcPts val="500"/>
              </a:spcBef>
              <a:buClr>
                <a:srgbClr val="86AA2C"/>
              </a:buClr>
              <a:buSzPct val="76000"/>
              <a:buFont typeface="Wingdings 3" panose="05040102010807070707" pitchFamily="18" charset="2"/>
              <a:buChar char=""/>
              <a:defRPr sz="2200">
                <a:solidFill>
                  <a:schemeClr val="tx1"/>
                </a:solidFill>
                <a:latin typeface="Calibri" panose="020F0502020204030204" pitchFamily="34" charset="0"/>
              </a:defRPr>
            </a:lvl3pPr>
            <a:lvl4pPr marL="1600200" indent="-228600">
              <a:spcBef>
                <a:spcPts val="400"/>
              </a:spcBef>
              <a:buClr>
                <a:srgbClr val="86AA2C"/>
              </a:buClr>
              <a:buSzPct val="70000"/>
              <a:buFont typeface="Wingdings" panose="05000000000000000000" pitchFamily="2" charset="2"/>
              <a:buChar char=""/>
              <a:defRPr>
                <a:solidFill>
                  <a:schemeClr val="tx1"/>
                </a:solidFill>
                <a:latin typeface="Calibri" panose="020F0502020204030204" pitchFamily="34" charset="0"/>
              </a:defRPr>
            </a:lvl4pPr>
            <a:lvl5pPr marL="2057400" indent="-228600">
              <a:spcBef>
                <a:spcPts val="300"/>
              </a:spcBef>
              <a:buClr>
                <a:srgbClr val="86AA2C"/>
              </a:buClr>
              <a:buSzPct val="70000"/>
              <a:buFont typeface="Wingdings" panose="05000000000000000000" pitchFamily="2" charset="2"/>
              <a:buChar char=""/>
              <a:defRPr sz="1600">
                <a:solidFill>
                  <a:schemeClr val="tx1"/>
                </a:solidFill>
                <a:latin typeface="Calibri" panose="020F0502020204030204" pitchFamily="34" charset="0"/>
              </a:defRPr>
            </a:lvl5pPr>
            <a:lvl6pPr marL="2514600" indent="-228600" eaLnBrk="0" fontAlgn="base" hangingPunct="0">
              <a:spcBef>
                <a:spcPts val="300"/>
              </a:spcBef>
              <a:spcAft>
                <a:spcPct val="0"/>
              </a:spcAft>
              <a:buClr>
                <a:srgbClr val="86AA2C"/>
              </a:buClr>
              <a:buSzPct val="70000"/>
              <a:buFont typeface="Wingdings" panose="05000000000000000000" pitchFamily="2" charset="2"/>
              <a:buChar char=""/>
              <a:defRPr sz="1600">
                <a:solidFill>
                  <a:schemeClr val="tx1"/>
                </a:solidFill>
                <a:latin typeface="Calibri" panose="020F0502020204030204" pitchFamily="34" charset="0"/>
              </a:defRPr>
            </a:lvl6pPr>
            <a:lvl7pPr marL="2971800" indent="-228600" eaLnBrk="0" fontAlgn="base" hangingPunct="0">
              <a:spcBef>
                <a:spcPts val="300"/>
              </a:spcBef>
              <a:spcAft>
                <a:spcPct val="0"/>
              </a:spcAft>
              <a:buClr>
                <a:srgbClr val="86AA2C"/>
              </a:buClr>
              <a:buSzPct val="70000"/>
              <a:buFont typeface="Wingdings" panose="05000000000000000000" pitchFamily="2" charset="2"/>
              <a:buChar char=""/>
              <a:defRPr sz="1600">
                <a:solidFill>
                  <a:schemeClr val="tx1"/>
                </a:solidFill>
                <a:latin typeface="Calibri" panose="020F0502020204030204" pitchFamily="34" charset="0"/>
              </a:defRPr>
            </a:lvl7pPr>
            <a:lvl8pPr marL="3429000" indent="-228600" eaLnBrk="0" fontAlgn="base" hangingPunct="0">
              <a:spcBef>
                <a:spcPts val="300"/>
              </a:spcBef>
              <a:spcAft>
                <a:spcPct val="0"/>
              </a:spcAft>
              <a:buClr>
                <a:srgbClr val="86AA2C"/>
              </a:buClr>
              <a:buSzPct val="70000"/>
              <a:buFont typeface="Wingdings" panose="05000000000000000000" pitchFamily="2" charset="2"/>
              <a:buChar char=""/>
              <a:defRPr sz="1600">
                <a:solidFill>
                  <a:schemeClr val="tx1"/>
                </a:solidFill>
                <a:latin typeface="Calibri" panose="020F0502020204030204" pitchFamily="34" charset="0"/>
              </a:defRPr>
            </a:lvl8pPr>
            <a:lvl9pPr marL="3886200" indent="-228600" eaLnBrk="0" fontAlgn="base" hangingPunct="0">
              <a:spcBef>
                <a:spcPts val="300"/>
              </a:spcBef>
              <a:spcAft>
                <a:spcPct val="0"/>
              </a:spcAft>
              <a:buClr>
                <a:srgbClr val="86AA2C"/>
              </a:buClr>
              <a:buSzPct val="70000"/>
              <a:buFont typeface="Wingdings" panose="05000000000000000000" pitchFamily="2" charset="2"/>
              <a:buChar char=""/>
              <a:defRPr sz="1600">
                <a:solidFill>
                  <a:schemeClr val="tx1"/>
                </a:solidFill>
                <a:latin typeface="Calibri" panose="020F0502020204030204" pitchFamily="34" charset="0"/>
              </a:defRPr>
            </a:lvl9pPr>
          </a:lstStyle>
          <a:p>
            <a:pPr marL="0" marR="0" lvl="0" indent="0" algn="l" defTabSz="823692" rtl="0" eaLnBrk="1" fontAlgn="base" latinLnBrk="0" hangingPunct="1">
              <a:lnSpc>
                <a:spcPct val="100000"/>
              </a:lnSpc>
              <a:spcBef>
                <a:spcPct val="0"/>
              </a:spcBef>
              <a:spcAft>
                <a:spcPct val="0"/>
              </a:spcAft>
              <a:buClrTx/>
              <a:buSzTx/>
              <a:buFont typeface="Wingdings 3" panose="05040102010807070707" pitchFamily="18" charset="2"/>
              <a:buNone/>
              <a:tabLst/>
              <a:defRPr/>
            </a:pPr>
            <a:r>
              <a:rPr kumimoji="0" lang="en-US" altLang="en-US" sz="1081"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rPr>
              <a:t>Package inserts, dailymed.nlm.nih.gov</a:t>
            </a:r>
          </a:p>
        </p:txBody>
      </p:sp>
      <p:graphicFrame>
        <p:nvGraphicFramePr>
          <p:cNvPr id="2" name="Table 2">
            <a:extLst>
              <a:ext uri="{FF2B5EF4-FFF2-40B4-BE49-F238E27FC236}">
                <a16:creationId xmlns:a16="http://schemas.microsoft.com/office/drawing/2014/main" id="{D627C4F0-3BE8-4583-5D57-698264D8B5A6}"/>
              </a:ext>
            </a:extLst>
          </p:cNvPr>
          <p:cNvGraphicFramePr>
            <a:graphicFrameLocks noGrp="1"/>
          </p:cNvGraphicFramePr>
          <p:nvPr/>
        </p:nvGraphicFramePr>
        <p:xfrm>
          <a:off x="266700" y="1209261"/>
          <a:ext cx="8610599" cy="5626180"/>
        </p:xfrm>
        <a:graphic>
          <a:graphicData uri="http://schemas.openxmlformats.org/drawingml/2006/table">
            <a:tbl>
              <a:tblPr firstRow="1" bandRow="1">
                <a:tableStyleId>{5C22544A-7EE6-4342-B048-85BDC9FD1C3A}</a:tableStyleId>
              </a:tblPr>
              <a:tblGrid>
                <a:gridCol w="2222805">
                  <a:extLst>
                    <a:ext uri="{9D8B030D-6E8A-4147-A177-3AD203B41FA5}">
                      <a16:colId xmlns:a16="http://schemas.microsoft.com/office/drawing/2014/main" val="2292604403"/>
                    </a:ext>
                  </a:extLst>
                </a:gridCol>
                <a:gridCol w="1351405">
                  <a:extLst>
                    <a:ext uri="{9D8B030D-6E8A-4147-A177-3AD203B41FA5}">
                      <a16:colId xmlns:a16="http://schemas.microsoft.com/office/drawing/2014/main" val="3799880676"/>
                    </a:ext>
                  </a:extLst>
                </a:gridCol>
                <a:gridCol w="1543409">
                  <a:extLst>
                    <a:ext uri="{9D8B030D-6E8A-4147-A177-3AD203B41FA5}">
                      <a16:colId xmlns:a16="http://schemas.microsoft.com/office/drawing/2014/main" val="1741242859"/>
                    </a:ext>
                  </a:extLst>
                </a:gridCol>
                <a:gridCol w="1868337">
                  <a:extLst>
                    <a:ext uri="{9D8B030D-6E8A-4147-A177-3AD203B41FA5}">
                      <a16:colId xmlns:a16="http://schemas.microsoft.com/office/drawing/2014/main" val="2977410308"/>
                    </a:ext>
                  </a:extLst>
                </a:gridCol>
                <a:gridCol w="1624643">
                  <a:extLst>
                    <a:ext uri="{9D8B030D-6E8A-4147-A177-3AD203B41FA5}">
                      <a16:colId xmlns:a16="http://schemas.microsoft.com/office/drawing/2014/main" val="446227343"/>
                    </a:ext>
                  </a:extLst>
                </a:gridCol>
              </a:tblGrid>
              <a:tr h="821886">
                <a:tc>
                  <a:txBody>
                    <a:bodyPr/>
                    <a:lstStyle/>
                    <a:p>
                      <a:pPr algn="ctr"/>
                      <a:r>
                        <a:rPr lang="en-US" sz="2000" dirty="0"/>
                        <a:t>Drug</a:t>
                      </a:r>
                    </a:p>
                  </a:txBody>
                  <a:tcPr/>
                </a:tc>
                <a:tc>
                  <a:txBody>
                    <a:bodyPr/>
                    <a:lstStyle/>
                    <a:p>
                      <a:pPr algn="ctr"/>
                      <a:r>
                        <a:rPr lang="en-US" sz="2000" dirty="0"/>
                        <a:t>Lowers BG</a:t>
                      </a:r>
                    </a:p>
                  </a:txBody>
                  <a:tcPr/>
                </a:tc>
                <a:tc>
                  <a:txBody>
                    <a:bodyPr/>
                    <a:lstStyle/>
                    <a:p>
                      <a:pPr algn="ctr"/>
                      <a:r>
                        <a:rPr lang="en-US" sz="2000" dirty="0"/>
                        <a:t>Reduces CV Risk?</a:t>
                      </a:r>
                    </a:p>
                  </a:txBody>
                  <a:tcPr/>
                </a:tc>
                <a:tc>
                  <a:txBody>
                    <a:bodyPr/>
                    <a:lstStyle/>
                    <a:p>
                      <a:pPr algn="ctr"/>
                      <a:r>
                        <a:rPr lang="en-US" sz="2000" dirty="0"/>
                        <a:t>Heart Failure Indication? </a:t>
                      </a:r>
                    </a:p>
                  </a:txBody>
                  <a:tcPr/>
                </a:tc>
                <a:tc>
                  <a:txBody>
                    <a:bodyPr/>
                    <a:lstStyle/>
                    <a:p>
                      <a:pPr algn="ctr"/>
                      <a:r>
                        <a:rPr lang="en-US" sz="2000" dirty="0"/>
                        <a:t>Kidney Indication?  </a:t>
                      </a:r>
                    </a:p>
                  </a:txBody>
                  <a:tcPr/>
                </a:tc>
                <a:extLst>
                  <a:ext uri="{0D108BD9-81ED-4DB2-BD59-A6C34878D82A}">
                    <a16:rowId xmlns:a16="http://schemas.microsoft.com/office/drawing/2014/main" val="1793843125"/>
                  </a:ext>
                </a:extLst>
              </a:tr>
              <a:tr h="974287">
                <a:tc>
                  <a:txBody>
                    <a:bodyPr/>
                    <a:lstStyle/>
                    <a:p>
                      <a:pPr algn="ctr"/>
                      <a:r>
                        <a:rPr lang="en-US" sz="2000" b="1" dirty="0">
                          <a:latin typeface="Calibri" panose="020F0502020204030204" pitchFamily="34" charset="0"/>
                          <a:cs typeface="Calibri" panose="020F0502020204030204" pitchFamily="34" charset="0"/>
                        </a:rPr>
                        <a:t>Dapagliflozin</a:t>
                      </a:r>
                    </a:p>
                    <a:p>
                      <a:pPr algn="ctr"/>
                      <a:r>
                        <a:rPr lang="en-US" sz="2000" b="0" dirty="0">
                          <a:latin typeface="Calibri" panose="020F0502020204030204" pitchFamily="34" charset="0"/>
                          <a:cs typeface="Calibri" panose="020F0502020204030204" pitchFamily="34" charset="0"/>
                        </a:rPr>
                        <a:t>(</a:t>
                      </a:r>
                      <a:r>
                        <a:rPr lang="en-US" sz="2000" b="0" dirty="0" err="1">
                          <a:latin typeface="Calibri" panose="020F0502020204030204" pitchFamily="34" charset="0"/>
                          <a:cs typeface="Calibri" panose="020F0502020204030204" pitchFamily="34" charset="0"/>
                        </a:rPr>
                        <a:t>Farxiga</a:t>
                      </a:r>
                      <a:r>
                        <a:rPr lang="en-US" sz="2000" b="0" dirty="0">
                          <a:latin typeface="Calibri" panose="020F0502020204030204" pitchFamily="34" charset="0"/>
                          <a:cs typeface="Calibri" panose="020F0502020204030204" pitchFamily="34" charset="0"/>
                        </a:rPr>
                        <a:t>)</a:t>
                      </a:r>
                    </a:p>
                    <a:p>
                      <a:pPr algn="ctr"/>
                      <a:endParaRPr lang="en-US" sz="2000" dirty="0"/>
                    </a:p>
                  </a:txBody>
                  <a:tcPr/>
                </a:tc>
                <a:tc>
                  <a:txBody>
                    <a:bodyPr/>
                    <a:lstStyle/>
                    <a:p>
                      <a:pPr algn="ctr"/>
                      <a:r>
                        <a:rPr lang="en-US" sz="2000" dirty="0"/>
                        <a:t>Yes, for 10 </a:t>
                      </a:r>
                      <a:r>
                        <a:rPr lang="en-US" sz="2000" dirty="0" err="1"/>
                        <a:t>yrs</a:t>
                      </a:r>
                      <a:r>
                        <a:rPr lang="en-US" sz="2000" dirty="0"/>
                        <a:t> and older</a:t>
                      </a:r>
                    </a:p>
                  </a:txBody>
                  <a:tcPr/>
                </a:tc>
                <a:tc>
                  <a:txBody>
                    <a:bodyPr/>
                    <a:lstStyle/>
                    <a:p>
                      <a:pPr algn="ctr"/>
                      <a:r>
                        <a:rPr lang="en-US" sz="2000" dirty="0"/>
                        <a:t>Yes</a:t>
                      </a:r>
                    </a:p>
                  </a:txBody>
                  <a:tcPr/>
                </a:tc>
                <a:tc>
                  <a:txBody>
                    <a:bodyPr/>
                    <a:lstStyle/>
                    <a:p>
                      <a:pPr algn="ctr"/>
                      <a:r>
                        <a:rPr lang="en-US" sz="2000" dirty="0"/>
                        <a:t>Yes</a:t>
                      </a:r>
                    </a:p>
                    <a:p>
                      <a:pPr algn="ctr"/>
                      <a:r>
                        <a:rPr lang="en-US" sz="2000" dirty="0"/>
                        <a:t>+/- Diabetes</a:t>
                      </a:r>
                    </a:p>
                  </a:txBody>
                  <a:tcPr/>
                </a:tc>
                <a:tc>
                  <a:txBody>
                    <a:bodyPr/>
                    <a:lstStyle/>
                    <a:p>
                      <a:pPr algn="ctr"/>
                      <a:r>
                        <a:rPr lang="en-US" sz="2000" dirty="0"/>
                        <a:t>Yes</a:t>
                      </a:r>
                    </a:p>
                    <a:p>
                      <a:pPr algn="ctr"/>
                      <a:r>
                        <a:rPr lang="en-US" sz="2000" dirty="0"/>
                        <a:t>+/- Diabetes</a:t>
                      </a:r>
                    </a:p>
                  </a:txBody>
                  <a:tcPr/>
                </a:tc>
                <a:extLst>
                  <a:ext uri="{0D108BD9-81ED-4DB2-BD59-A6C34878D82A}">
                    <a16:rowId xmlns:a16="http://schemas.microsoft.com/office/drawing/2014/main" val="1616548762"/>
                  </a:ext>
                </a:extLst>
              </a:tr>
              <a:tr h="974287">
                <a:tc>
                  <a:txBody>
                    <a:bodyPr/>
                    <a:lstStyle/>
                    <a:p>
                      <a:pPr algn="ctr"/>
                      <a:r>
                        <a:rPr lang="en-US" sz="2000" b="1" dirty="0">
                          <a:latin typeface="Calibri" panose="020F0502020204030204" pitchFamily="34" charset="0"/>
                          <a:cs typeface="Calibri" panose="020F0502020204030204" pitchFamily="34" charset="0"/>
                        </a:rPr>
                        <a:t>Empagliflozin</a:t>
                      </a:r>
                    </a:p>
                    <a:p>
                      <a:pPr algn="ctr"/>
                      <a:r>
                        <a:rPr lang="en-US" sz="2000" b="0" dirty="0">
                          <a:latin typeface="Calibri" panose="020F0502020204030204" pitchFamily="34" charset="0"/>
                          <a:cs typeface="Calibri" panose="020F0502020204030204" pitchFamily="34" charset="0"/>
                        </a:rPr>
                        <a:t>(Jardiance)</a:t>
                      </a:r>
                    </a:p>
                    <a:p>
                      <a:pPr algn="ctr"/>
                      <a:endParaRPr lang="en-US" sz="2000" dirty="0"/>
                    </a:p>
                  </a:txBody>
                  <a:tcPr/>
                </a:tc>
                <a:tc>
                  <a:txBody>
                    <a:bodyPr/>
                    <a:lstStyle/>
                    <a:p>
                      <a:pPr algn="ctr"/>
                      <a:r>
                        <a:rPr lang="en-US" sz="2000" dirty="0"/>
                        <a:t>Yes for 10 </a:t>
                      </a:r>
                      <a:r>
                        <a:rPr lang="en-US" sz="2000" dirty="0" err="1"/>
                        <a:t>yrs</a:t>
                      </a:r>
                      <a:r>
                        <a:rPr lang="en-US" sz="2000" dirty="0"/>
                        <a:t> and older</a:t>
                      </a:r>
                    </a:p>
                  </a:txBody>
                  <a:tcPr/>
                </a:tc>
                <a:tc>
                  <a:txBody>
                    <a:bodyPr/>
                    <a:lstStyle/>
                    <a:p>
                      <a:pPr algn="ctr"/>
                      <a:r>
                        <a:rPr lang="en-US" sz="2000" dirty="0"/>
                        <a:t>Yes</a:t>
                      </a:r>
                    </a:p>
                  </a:txBody>
                  <a:tcPr/>
                </a:tc>
                <a:tc>
                  <a:txBody>
                    <a:bodyPr/>
                    <a:lstStyle/>
                    <a:p>
                      <a:pPr algn="ctr"/>
                      <a:r>
                        <a:rPr lang="en-US" sz="2000" dirty="0"/>
                        <a:t> Yes</a:t>
                      </a:r>
                    </a:p>
                    <a:p>
                      <a:pPr algn="ctr"/>
                      <a:r>
                        <a:rPr lang="en-US" sz="2000" dirty="0"/>
                        <a:t>+/- Diabetes</a:t>
                      </a:r>
                    </a:p>
                    <a:p>
                      <a:pPr algn="ctr"/>
                      <a:endParaRPr lang="en-US" sz="2000" dirty="0"/>
                    </a:p>
                  </a:txBody>
                  <a:tcPr/>
                </a:tc>
                <a:tc>
                  <a:txBody>
                    <a:bodyPr/>
                    <a:lstStyle/>
                    <a:p>
                      <a:pPr algn="ctr"/>
                      <a:r>
                        <a:rPr lang="en-US" sz="2000" dirty="0"/>
                        <a:t>Yes</a:t>
                      </a:r>
                    </a:p>
                    <a:p>
                      <a:pPr algn="ctr"/>
                      <a:r>
                        <a:rPr lang="en-US" sz="2000" dirty="0"/>
                        <a:t>+/- Diabetes</a:t>
                      </a:r>
                    </a:p>
                  </a:txBody>
                  <a:tcPr/>
                </a:tc>
                <a:extLst>
                  <a:ext uri="{0D108BD9-81ED-4DB2-BD59-A6C34878D82A}">
                    <a16:rowId xmlns:a16="http://schemas.microsoft.com/office/drawing/2014/main" val="2882318565"/>
                  </a:ext>
                </a:extLst>
              </a:tr>
              <a:tr h="893387">
                <a:tc>
                  <a:txBody>
                    <a:bodyPr/>
                    <a:lstStyle/>
                    <a:p>
                      <a:pPr algn="ctr"/>
                      <a:r>
                        <a:rPr lang="en-US" sz="2000" b="1" dirty="0">
                          <a:latin typeface="Calibri" panose="020F0502020204030204" pitchFamily="34" charset="0"/>
                          <a:cs typeface="Calibri" panose="020F0502020204030204" pitchFamily="34" charset="0"/>
                        </a:rPr>
                        <a:t>Canagliflozin</a:t>
                      </a:r>
                    </a:p>
                    <a:p>
                      <a:pPr algn="ctr"/>
                      <a:r>
                        <a:rPr lang="en-US" sz="2000" b="0" dirty="0">
                          <a:latin typeface="Calibri" panose="020F0502020204030204" pitchFamily="34" charset="0"/>
                          <a:cs typeface="Calibri" panose="020F0502020204030204" pitchFamily="34" charset="0"/>
                        </a:rPr>
                        <a:t>(Invokana)</a:t>
                      </a:r>
                    </a:p>
                  </a:txBody>
                  <a:tcPr/>
                </a:tc>
                <a:tc>
                  <a:txBody>
                    <a:bodyPr/>
                    <a:lstStyle/>
                    <a:p>
                      <a:pPr algn="ctr"/>
                      <a:r>
                        <a:rPr lang="en-US" sz="2000" dirty="0"/>
                        <a:t>Yes  , for 10 yrs and older</a:t>
                      </a:r>
                    </a:p>
                  </a:txBody>
                  <a:tcPr/>
                </a:tc>
                <a:tc>
                  <a:txBody>
                    <a:bodyPr/>
                    <a:lstStyle/>
                    <a:p>
                      <a:pPr algn="ctr"/>
                      <a:r>
                        <a:rPr lang="en-US" sz="2000" dirty="0"/>
                        <a:t>Yes</a:t>
                      </a:r>
                    </a:p>
                  </a:txBody>
                  <a:tcPr/>
                </a:tc>
                <a:tc>
                  <a:txBody>
                    <a:bodyPr/>
                    <a:lstStyle/>
                    <a:p>
                      <a:pPr algn="ctr"/>
                      <a:r>
                        <a:rPr lang="en-US" sz="2000" dirty="0"/>
                        <a:t>Yes</a:t>
                      </a:r>
                      <a:br>
                        <a:rPr lang="en-US" sz="2000" dirty="0"/>
                      </a:br>
                      <a:r>
                        <a:rPr lang="en-US" sz="2000" dirty="0"/>
                        <a:t>w/ Diabetes</a:t>
                      </a:r>
                    </a:p>
                  </a:txBody>
                  <a:tcPr/>
                </a:tc>
                <a:tc>
                  <a:txBody>
                    <a:bodyPr/>
                    <a:lstStyle/>
                    <a:p>
                      <a:pPr algn="ctr"/>
                      <a:r>
                        <a:rPr lang="en-US" sz="2000" dirty="0"/>
                        <a:t>Yes</a:t>
                      </a:r>
                    </a:p>
                    <a:p>
                      <a:pPr algn="ctr"/>
                      <a:r>
                        <a:rPr lang="en-US" sz="2000" dirty="0"/>
                        <a:t>w/ Diabetes</a:t>
                      </a:r>
                    </a:p>
                  </a:txBody>
                  <a:tcPr/>
                </a:tc>
                <a:extLst>
                  <a:ext uri="{0D108BD9-81ED-4DB2-BD59-A6C34878D82A}">
                    <a16:rowId xmlns:a16="http://schemas.microsoft.com/office/drawing/2014/main" val="3589527904"/>
                  </a:ext>
                </a:extLst>
              </a:tr>
              <a:tr h="893387">
                <a:tc>
                  <a:txBody>
                    <a:bodyPr/>
                    <a:lstStyle/>
                    <a:p>
                      <a:pPr algn="ctr"/>
                      <a:r>
                        <a:rPr lang="en-US" sz="2000" b="1" dirty="0">
                          <a:latin typeface="Calibri" panose="020F0502020204030204" pitchFamily="34" charset="0"/>
                          <a:cs typeface="Calibri" panose="020F0502020204030204" pitchFamily="34" charset="0"/>
                        </a:rPr>
                        <a:t>Ertugliflozin</a:t>
                      </a:r>
                    </a:p>
                    <a:p>
                      <a:pPr algn="ctr"/>
                      <a:r>
                        <a:rPr lang="en-US" sz="2000" b="0" dirty="0">
                          <a:latin typeface="Calibri" panose="020F0502020204030204" pitchFamily="34" charset="0"/>
                          <a:cs typeface="Calibri" panose="020F0502020204030204" pitchFamily="34" charset="0"/>
                        </a:rPr>
                        <a:t>(</a:t>
                      </a:r>
                      <a:r>
                        <a:rPr lang="en-US" sz="2000" b="0" dirty="0" err="1">
                          <a:latin typeface="Calibri" panose="020F0502020204030204" pitchFamily="34" charset="0"/>
                          <a:cs typeface="Calibri" panose="020F0502020204030204" pitchFamily="34" charset="0"/>
                        </a:rPr>
                        <a:t>Steglatro</a:t>
                      </a:r>
                      <a:r>
                        <a:rPr lang="en-US" sz="2000" b="0" dirty="0">
                          <a:latin typeface="Calibri" panose="020F0502020204030204" pitchFamily="34" charset="0"/>
                          <a:cs typeface="Calibri" panose="020F0502020204030204" pitchFamily="34" charset="0"/>
                        </a:rPr>
                        <a:t>)</a:t>
                      </a:r>
                    </a:p>
                  </a:txBody>
                  <a:tcPr/>
                </a:tc>
                <a:tc>
                  <a:txBody>
                    <a:bodyPr/>
                    <a:lstStyle/>
                    <a:p>
                      <a:pPr algn="ctr"/>
                      <a:r>
                        <a:rPr lang="en-US" sz="2000" dirty="0"/>
                        <a:t>Yes</a:t>
                      </a:r>
                    </a:p>
                  </a:txBody>
                  <a:tcPr/>
                </a:tc>
                <a:tc>
                  <a:txBody>
                    <a:bodyPr/>
                    <a:lstStyle/>
                    <a:p>
                      <a:pPr algn="ctr"/>
                      <a:r>
                        <a:rPr lang="en-US" sz="2000" dirty="0"/>
                        <a:t>No</a:t>
                      </a:r>
                    </a:p>
                  </a:txBody>
                  <a:tcPr/>
                </a:tc>
                <a:tc>
                  <a:txBody>
                    <a:bodyPr/>
                    <a:lstStyle/>
                    <a:p>
                      <a:pPr algn="ctr"/>
                      <a:r>
                        <a:rPr lang="en-US" sz="2000" dirty="0"/>
                        <a:t>No</a:t>
                      </a:r>
                    </a:p>
                  </a:txBody>
                  <a:tcPr/>
                </a:tc>
                <a:tc>
                  <a:txBody>
                    <a:bodyPr/>
                    <a:lstStyle/>
                    <a:p>
                      <a:pPr algn="ctr"/>
                      <a:r>
                        <a:rPr lang="en-US" sz="2000" dirty="0"/>
                        <a:t>No</a:t>
                      </a:r>
                    </a:p>
                  </a:txBody>
                  <a:tcPr/>
                </a:tc>
                <a:extLst>
                  <a:ext uri="{0D108BD9-81ED-4DB2-BD59-A6C34878D82A}">
                    <a16:rowId xmlns:a16="http://schemas.microsoft.com/office/drawing/2014/main" val="414190452"/>
                  </a:ext>
                </a:extLst>
              </a:tr>
              <a:tr h="893387">
                <a:tc>
                  <a:txBody>
                    <a:bodyPr/>
                    <a:lstStyle/>
                    <a:p>
                      <a:pPr algn="ctr"/>
                      <a:r>
                        <a:rPr lang="en-US" sz="2000" b="1" dirty="0" err="1">
                          <a:latin typeface="Calibri" panose="020F0502020204030204" pitchFamily="34" charset="0"/>
                          <a:cs typeface="Calibri" panose="020F0502020204030204" pitchFamily="34" charset="0"/>
                        </a:rPr>
                        <a:t>Bexagliflozin</a:t>
                      </a:r>
                      <a:endParaRPr lang="en-US" sz="2000" b="1" dirty="0">
                        <a:latin typeface="Calibri" panose="020F0502020204030204" pitchFamily="34" charset="0"/>
                        <a:cs typeface="Calibri" panose="020F0502020204030204" pitchFamily="34" charset="0"/>
                      </a:endParaRPr>
                    </a:p>
                    <a:p>
                      <a:pPr algn="ctr"/>
                      <a:r>
                        <a:rPr lang="en-US" sz="2000" b="0" dirty="0">
                          <a:latin typeface="Calibri" panose="020F0502020204030204" pitchFamily="34" charset="0"/>
                          <a:cs typeface="Calibri" panose="020F0502020204030204" pitchFamily="34" charset="0"/>
                        </a:rPr>
                        <a:t>(</a:t>
                      </a:r>
                      <a:r>
                        <a:rPr lang="en-US" sz="2000" b="0" dirty="0" err="1">
                          <a:latin typeface="Calibri" panose="020F0502020204030204" pitchFamily="34" charset="0"/>
                          <a:cs typeface="Calibri" panose="020F0502020204030204" pitchFamily="34" charset="0"/>
                        </a:rPr>
                        <a:t>Brenzavvy</a:t>
                      </a:r>
                      <a:r>
                        <a:rPr lang="en-US" sz="2000" b="0" dirty="0">
                          <a:latin typeface="Calibri" panose="020F0502020204030204" pitchFamily="34" charset="0"/>
                          <a:cs typeface="Calibri" panose="020F0502020204030204" pitchFamily="34" charset="0"/>
                        </a:rPr>
                        <a:t>)</a:t>
                      </a:r>
                    </a:p>
                  </a:txBody>
                  <a:tcPr/>
                </a:tc>
                <a:tc>
                  <a:txBody>
                    <a:bodyPr/>
                    <a:lstStyle/>
                    <a:p>
                      <a:pPr algn="ctr"/>
                      <a:r>
                        <a:rPr lang="en-US" sz="2000" dirty="0"/>
                        <a:t>Yes</a:t>
                      </a:r>
                    </a:p>
                  </a:txBody>
                  <a:tcPr/>
                </a:tc>
                <a:tc>
                  <a:txBody>
                    <a:bodyPr/>
                    <a:lstStyle/>
                    <a:p>
                      <a:pPr algn="ctr"/>
                      <a:r>
                        <a:rPr lang="en-US" sz="2000" dirty="0"/>
                        <a:t>No</a:t>
                      </a:r>
                    </a:p>
                  </a:txBody>
                  <a:tcPr/>
                </a:tc>
                <a:tc>
                  <a:txBody>
                    <a:bodyPr/>
                    <a:lstStyle/>
                    <a:p>
                      <a:pPr algn="ctr"/>
                      <a:r>
                        <a:rPr lang="en-US" sz="2000" dirty="0"/>
                        <a:t>No</a:t>
                      </a:r>
                    </a:p>
                  </a:txBody>
                  <a:tcPr/>
                </a:tc>
                <a:tc>
                  <a:txBody>
                    <a:bodyPr/>
                    <a:lstStyle/>
                    <a:p>
                      <a:pPr algn="ctr"/>
                      <a:r>
                        <a:rPr lang="en-US" sz="2000" dirty="0"/>
                        <a:t>No</a:t>
                      </a:r>
                    </a:p>
                  </a:txBody>
                  <a:tcPr/>
                </a:tc>
                <a:extLst>
                  <a:ext uri="{0D108BD9-81ED-4DB2-BD59-A6C34878D82A}">
                    <a16:rowId xmlns:a16="http://schemas.microsoft.com/office/drawing/2014/main" val="3616011206"/>
                  </a:ext>
                </a:extLst>
              </a:tr>
            </a:tbl>
          </a:graphicData>
        </a:graphic>
      </p:graphicFrame>
    </p:spTree>
    <p:extLst>
      <p:ext uri="{BB962C8B-B14F-4D97-AF65-F5344CB8AC3E}">
        <p14:creationId xmlns:p14="http://schemas.microsoft.com/office/powerpoint/2010/main" val="39991832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B8FC16-6F8B-3FF2-BF07-CABD58879A1B}"/>
            </a:ext>
          </a:extLst>
        </p:cNvPr>
        <p:cNvGrpSpPr/>
        <p:nvPr/>
      </p:nvGrpSpPr>
      <p:grpSpPr>
        <a:xfrm>
          <a:off x="0" y="0"/>
          <a:ext cx="0" cy="0"/>
          <a:chOff x="0" y="0"/>
          <a:chExt cx="0" cy="0"/>
        </a:xfrm>
      </p:grpSpPr>
      <p:sp>
        <p:nvSpPr>
          <p:cNvPr id="93186" name="Title 1">
            <a:extLst>
              <a:ext uri="{FF2B5EF4-FFF2-40B4-BE49-F238E27FC236}">
                <a16:creationId xmlns:a16="http://schemas.microsoft.com/office/drawing/2014/main" id="{C97BD999-DFB4-B83A-5DA0-66FBF26D32E3}"/>
              </a:ext>
            </a:extLst>
          </p:cNvPr>
          <p:cNvSpPr>
            <a:spLocks noGrp="1" noChangeArrowheads="1"/>
          </p:cNvSpPr>
          <p:nvPr>
            <p:ph type="title"/>
          </p:nvPr>
        </p:nvSpPr>
        <p:spPr/>
        <p:txBody>
          <a:bodyPr>
            <a:normAutofit/>
          </a:bodyPr>
          <a:lstStyle/>
          <a:p>
            <a:pPr eaLnBrk="1" hangingPunct="1"/>
            <a:r>
              <a:rPr lang="en-US" altLang="en-US" sz="4400" dirty="0"/>
              <a:t>Benefits of SGLT-2 Inhibitors</a:t>
            </a:r>
          </a:p>
        </p:txBody>
      </p:sp>
      <p:sp>
        <p:nvSpPr>
          <p:cNvPr id="2" name="Content Placeholder 1">
            <a:extLst>
              <a:ext uri="{FF2B5EF4-FFF2-40B4-BE49-F238E27FC236}">
                <a16:creationId xmlns:a16="http://schemas.microsoft.com/office/drawing/2014/main" id="{631202DD-50B4-F9FD-5FB1-FC9264688915}"/>
              </a:ext>
            </a:extLst>
          </p:cNvPr>
          <p:cNvSpPr>
            <a:spLocks noGrp="1"/>
          </p:cNvSpPr>
          <p:nvPr>
            <p:ph sz="quarter" idx="1"/>
          </p:nvPr>
        </p:nvSpPr>
        <p:spPr/>
        <p:txBody>
          <a:bodyPr/>
          <a:lstStyle/>
          <a:p>
            <a:endParaRPr lang="en-US"/>
          </a:p>
        </p:txBody>
      </p:sp>
      <p:graphicFrame>
        <p:nvGraphicFramePr>
          <p:cNvPr id="7" name="Diagram 6">
            <a:extLst>
              <a:ext uri="{FF2B5EF4-FFF2-40B4-BE49-F238E27FC236}">
                <a16:creationId xmlns:a16="http://schemas.microsoft.com/office/drawing/2014/main" id="{4FD2169B-71DE-F5F5-3188-A5BD204685AD}"/>
              </a:ext>
            </a:extLst>
          </p:cNvPr>
          <p:cNvGraphicFramePr/>
          <p:nvPr/>
        </p:nvGraphicFramePr>
        <p:xfrm>
          <a:off x="350730" y="1740065"/>
          <a:ext cx="8336071" cy="41296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7096355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397FD1-7BC1-6AA2-07D4-F9DC1F2D5EE6}"/>
            </a:ext>
          </a:extLst>
        </p:cNvPr>
        <p:cNvGrpSpPr/>
        <p:nvPr/>
      </p:nvGrpSpPr>
      <p:grpSpPr>
        <a:xfrm>
          <a:off x="0" y="0"/>
          <a:ext cx="0" cy="0"/>
          <a:chOff x="0" y="0"/>
          <a:chExt cx="0" cy="0"/>
        </a:xfrm>
      </p:grpSpPr>
      <p:sp>
        <p:nvSpPr>
          <p:cNvPr id="95234" name="Title 1">
            <a:extLst>
              <a:ext uri="{FF2B5EF4-FFF2-40B4-BE49-F238E27FC236}">
                <a16:creationId xmlns:a16="http://schemas.microsoft.com/office/drawing/2014/main" id="{1052BC85-6BFA-8A15-8DAB-D538E50C8B80}"/>
              </a:ext>
            </a:extLst>
          </p:cNvPr>
          <p:cNvSpPr>
            <a:spLocks noGrp="1" noChangeArrowheads="1"/>
          </p:cNvSpPr>
          <p:nvPr>
            <p:ph type="title"/>
          </p:nvPr>
        </p:nvSpPr>
        <p:spPr/>
        <p:txBody>
          <a:bodyPr>
            <a:normAutofit/>
          </a:bodyPr>
          <a:lstStyle/>
          <a:p>
            <a:pPr eaLnBrk="1" hangingPunct="1"/>
            <a:r>
              <a:rPr lang="en-US" altLang="en-US" sz="4400" dirty="0"/>
              <a:t>Side Effects of SGLT-2 Inhibitors</a:t>
            </a:r>
          </a:p>
        </p:txBody>
      </p:sp>
      <p:sp>
        <p:nvSpPr>
          <p:cNvPr id="3" name="Content Placeholder 2">
            <a:extLst>
              <a:ext uri="{FF2B5EF4-FFF2-40B4-BE49-F238E27FC236}">
                <a16:creationId xmlns:a16="http://schemas.microsoft.com/office/drawing/2014/main" id="{63BAEA44-2B2C-847A-ED14-8E50163A24C7}"/>
              </a:ext>
            </a:extLst>
          </p:cNvPr>
          <p:cNvSpPr>
            <a:spLocks noGrp="1"/>
          </p:cNvSpPr>
          <p:nvPr>
            <p:ph sz="quarter" idx="1"/>
          </p:nvPr>
        </p:nvSpPr>
        <p:spPr/>
        <p:txBody>
          <a:bodyPr/>
          <a:lstStyle/>
          <a:p>
            <a:r>
              <a:rPr lang="en-US" dirty="0">
                <a:solidFill>
                  <a:prstClr val="black"/>
                </a:solidFill>
                <a:latin typeface="Gill Sans MT"/>
              </a:rPr>
              <a:t>Tip: Hold for 3 days prior to surgery or procedures with prolonged fasting </a:t>
            </a:r>
          </a:p>
          <a:p>
            <a:endParaRPr lang="en-US" dirty="0"/>
          </a:p>
        </p:txBody>
      </p:sp>
      <p:graphicFrame>
        <p:nvGraphicFramePr>
          <p:cNvPr id="6" name="Diagram 5">
            <a:extLst>
              <a:ext uri="{FF2B5EF4-FFF2-40B4-BE49-F238E27FC236}">
                <a16:creationId xmlns:a16="http://schemas.microsoft.com/office/drawing/2014/main" id="{CD1DF216-57E3-C663-A5EC-1FAC0F026622}"/>
              </a:ext>
            </a:extLst>
          </p:cNvPr>
          <p:cNvGraphicFramePr/>
          <p:nvPr/>
        </p:nvGraphicFramePr>
        <p:xfrm>
          <a:off x="480647" y="1438315"/>
          <a:ext cx="7983416" cy="488137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extBox 1">
            <a:extLst>
              <a:ext uri="{FF2B5EF4-FFF2-40B4-BE49-F238E27FC236}">
                <a16:creationId xmlns:a16="http://schemas.microsoft.com/office/drawing/2014/main" id="{3B3A4CA8-CB17-900F-404A-94BD2FC09902}"/>
              </a:ext>
            </a:extLst>
          </p:cNvPr>
          <p:cNvSpPr txBox="1"/>
          <p:nvPr/>
        </p:nvSpPr>
        <p:spPr>
          <a:xfrm>
            <a:off x="304800" y="5931069"/>
            <a:ext cx="7983416"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Gill Sans MT"/>
                <a:ea typeface="+mn-ea"/>
                <a:cs typeface="+mn-cs"/>
              </a:rPr>
              <a:t>Amputation risk, Bone fracture (C</a:t>
            </a:r>
            <a:r>
              <a:rPr kumimoji="0" lang="en-US" sz="1800" b="0" i="0" u="none" strike="noStrike" kern="1200" cap="none" spc="0" normalizeH="0" baseline="0" noProof="0" dirty="0" err="1">
                <a:ln>
                  <a:noFill/>
                </a:ln>
                <a:solidFill>
                  <a:prstClr val="black"/>
                </a:solidFill>
                <a:effectLst/>
                <a:uLnTx/>
                <a:uFillTx/>
                <a:latin typeface="Gill Sans MT"/>
                <a:ea typeface="+mn-ea"/>
                <a:cs typeface="+mn-cs"/>
              </a:rPr>
              <a:t>anaglifl</a:t>
            </a:r>
            <a:r>
              <a:rPr kumimoji="0" lang="en-US" sz="1800" b="0" i="0" u="none" strike="noStrike" kern="1200" cap="none" spc="0" normalizeH="0" baseline="0" noProof="0" dirty="0">
                <a:ln>
                  <a:noFill/>
                </a:ln>
                <a:solidFill>
                  <a:prstClr val="black"/>
                </a:solidFill>
                <a:effectLst/>
                <a:uLnTx/>
                <a:uFillTx/>
                <a:latin typeface="Gill Sans MT"/>
                <a:ea typeface="+mn-ea"/>
                <a:cs typeface="+mn-cs"/>
              </a:rPr>
              <a:t>ozin)</a:t>
            </a:r>
          </a:p>
        </p:txBody>
      </p:sp>
    </p:spTree>
    <p:extLst>
      <p:ext uri="{BB962C8B-B14F-4D97-AF65-F5344CB8AC3E}">
        <p14:creationId xmlns:p14="http://schemas.microsoft.com/office/powerpoint/2010/main" val="16541164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56D326-A5FE-327D-F540-F9637EB868B4}"/>
            </a:ext>
          </a:extLst>
        </p:cNvPr>
        <p:cNvGrpSpPr/>
        <p:nvPr/>
      </p:nvGrpSpPr>
      <p:grpSpPr>
        <a:xfrm>
          <a:off x="0" y="0"/>
          <a:ext cx="0" cy="0"/>
          <a:chOff x="0" y="0"/>
          <a:chExt cx="0" cy="0"/>
        </a:xfrm>
      </p:grpSpPr>
      <p:sp>
        <p:nvSpPr>
          <p:cNvPr id="105474" name="Title 1">
            <a:extLst>
              <a:ext uri="{FF2B5EF4-FFF2-40B4-BE49-F238E27FC236}">
                <a16:creationId xmlns:a16="http://schemas.microsoft.com/office/drawing/2014/main" id="{59053E5D-1B82-0CFB-EC73-5FD8FE769564}"/>
              </a:ext>
            </a:extLst>
          </p:cNvPr>
          <p:cNvSpPr>
            <a:spLocks noGrp="1" noChangeArrowheads="1"/>
          </p:cNvSpPr>
          <p:nvPr>
            <p:ph type="title"/>
          </p:nvPr>
        </p:nvSpPr>
        <p:spPr/>
        <p:txBody>
          <a:bodyPr>
            <a:normAutofit/>
          </a:bodyPr>
          <a:lstStyle/>
          <a:p>
            <a:pPr eaLnBrk="1" hangingPunct="1"/>
            <a:r>
              <a:rPr lang="en-US" altLang="en-US" sz="4400" dirty="0"/>
              <a:t>Managing Adverse Effects</a:t>
            </a:r>
          </a:p>
        </p:txBody>
      </p:sp>
      <p:sp>
        <p:nvSpPr>
          <p:cNvPr id="105475" name="Content Placeholder 5">
            <a:extLst>
              <a:ext uri="{FF2B5EF4-FFF2-40B4-BE49-F238E27FC236}">
                <a16:creationId xmlns:a16="http://schemas.microsoft.com/office/drawing/2014/main" id="{57912360-23B6-05BE-E7A0-37F8503CF71C}"/>
              </a:ext>
            </a:extLst>
          </p:cNvPr>
          <p:cNvSpPr>
            <a:spLocks noGrp="1" noChangeArrowheads="1"/>
          </p:cNvSpPr>
          <p:nvPr>
            <p:ph sz="quarter" idx="1"/>
          </p:nvPr>
        </p:nvSpPr>
        <p:spPr>
          <a:xfrm>
            <a:off x="457200" y="1219200"/>
            <a:ext cx="6019800" cy="5486400"/>
          </a:xfrm>
        </p:spPr>
        <p:txBody>
          <a:bodyPr>
            <a:normAutofit lnSpcReduction="10000"/>
          </a:bodyPr>
          <a:lstStyle/>
          <a:p>
            <a:pPr eaLnBrk="1" hangingPunct="1"/>
            <a:r>
              <a:rPr lang="en-US" altLang="en-US" sz="3200" dirty="0"/>
              <a:t>Maintain good hygiene to reduce risk of genital mycotic infections</a:t>
            </a:r>
          </a:p>
          <a:p>
            <a:pPr lvl="1" eaLnBrk="1" hangingPunct="1"/>
            <a:r>
              <a:rPr lang="en-US" altLang="en-US" sz="2800" dirty="0"/>
              <a:t>Higher risk with higher glucose</a:t>
            </a:r>
          </a:p>
          <a:p>
            <a:pPr eaLnBrk="1" hangingPunct="1"/>
            <a:r>
              <a:rPr lang="en-US" altLang="en-US" sz="3200" dirty="0"/>
              <a:t>DKA risk</a:t>
            </a:r>
          </a:p>
          <a:p>
            <a:pPr lvl="1" eaLnBrk="1" hangingPunct="1"/>
            <a:r>
              <a:rPr lang="en-US" altLang="en-US" sz="2800" dirty="0"/>
              <a:t>Use caution with reducing insulin dose</a:t>
            </a:r>
          </a:p>
          <a:p>
            <a:pPr lvl="1" eaLnBrk="1" hangingPunct="1"/>
            <a:r>
              <a:rPr lang="en-US" altLang="en-US" sz="2800" dirty="0"/>
              <a:t>Report nausea, vomiting and malaise</a:t>
            </a:r>
          </a:p>
          <a:p>
            <a:pPr eaLnBrk="1" hangingPunct="1"/>
            <a:r>
              <a:rPr lang="en-US" altLang="en-US" sz="3200" dirty="0"/>
              <a:t>Monitor BP</a:t>
            </a:r>
          </a:p>
          <a:p>
            <a:pPr lvl="1" eaLnBrk="1" hangingPunct="1"/>
            <a:r>
              <a:rPr lang="en-US" altLang="en-US" sz="2800" dirty="0"/>
              <a:t>May need to reduce antihypertensive meds</a:t>
            </a:r>
          </a:p>
          <a:p>
            <a:pPr eaLnBrk="1" hangingPunct="1"/>
            <a:r>
              <a:rPr lang="en-US" altLang="en-US" sz="3200" dirty="0"/>
              <a:t>UTI risk greater with hyperglycemia</a:t>
            </a:r>
          </a:p>
          <a:p>
            <a:pPr eaLnBrk="1" hangingPunct="1"/>
            <a:endParaRPr lang="en-US" altLang="en-US" dirty="0"/>
          </a:p>
        </p:txBody>
      </p:sp>
      <p:pic>
        <p:nvPicPr>
          <p:cNvPr id="2" name="Picture 1">
            <a:extLst>
              <a:ext uri="{FF2B5EF4-FFF2-40B4-BE49-F238E27FC236}">
                <a16:creationId xmlns:a16="http://schemas.microsoft.com/office/drawing/2014/main" id="{FBB63396-F774-E336-A646-B40955109A9E}"/>
              </a:ext>
            </a:extLst>
          </p:cNvPr>
          <p:cNvPicPr>
            <a:picLocks noChangeAspect="1"/>
          </p:cNvPicPr>
          <p:nvPr/>
        </p:nvPicPr>
        <p:blipFill>
          <a:blip r:embed="rId3"/>
          <a:stretch>
            <a:fillRect/>
          </a:stretch>
        </p:blipFill>
        <p:spPr>
          <a:xfrm>
            <a:off x="6553200" y="1219200"/>
            <a:ext cx="2133600" cy="2327564"/>
          </a:xfrm>
          <a:prstGeom prst="rect">
            <a:avLst/>
          </a:prstGeom>
        </p:spPr>
      </p:pic>
    </p:spTree>
    <p:extLst>
      <p:ext uri="{BB962C8B-B14F-4D97-AF65-F5344CB8AC3E}">
        <p14:creationId xmlns:p14="http://schemas.microsoft.com/office/powerpoint/2010/main" val="956988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2830C9-2715-D5B9-CCEC-3C37BA2A748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643B605-BDB8-171E-BDF0-E6652D54946E}"/>
              </a:ext>
            </a:extLst>
          </p:cNvPr>
          <p:cNvSpPr>
            <a:spLocks noGrp="1"/>
          </p:cNvSpPr>
          <p:nvPr>
            <p:ph type="ctrTitle"/>
          </p:nvPr>
        </p:nvSpPr>
        <p:spPr/>
        <p:txBody>
          <a:bodyPr/>
          <a:lstStyle/>
          <a:p>
            <a:r>
              <a:rPr lang="en-US" dirty="0"/>
              <a:t>Where do SGLT2-2 Inhibitors Fit within the Guidelines? </a:t>
            </a:r>
          </a:p>
        </p:txBody>
      </p:sp>
      <p:sp>
        <p:nvSpPr>
          <p:cNvPr id="3" name="Subtitle 2">
            <a:extLst>
              <a:ext uri="{FF2B5EF4-FFF2-40B4-BE49-F238E27FC236}">
                <a16:creationId xmlns:a16="http://schemas.microsoft.com/office/drawing/2014/main" id="{6F5107F7-446A-EE49-1C68-3A83A3691AC0}"/>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6467973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24B751-2AA0-803A-97A9-6977251FA2D3}"/>
            </a:ext>
          </a:extLst>
        </p:cNvPr>
        <p:cNvGrpSpPr/>
        <p:nvPr/>
      </p:nvGrpSpPr>
      <p:grpSpPr>
        <a:xfrm>
          <a:off x="0" y="0"/>
          <a:ext cx="0" cy="0"/>
          <a:chOff x="0" y="0"/>
          <a:chExt cx="0" cy="0"/>
        </a:xfrm>
      </p:grpSpPr>
      <p:pic>
        <p:nvPicPr>
          <p:cNvPr id="8" name="Picture 7">
            <a:extLst>
              <a:ext uri="{FF2B5EF4-FFF2-40B4-BE49-F238E27FC236}">
                <a16:creationId xmlns:a16="http://schemas.microsoft.com/office/drawing/2014/main" id="{6EC5A307-FCA9-1409-61BF-1B3611196400}"/>
              </a:ext>
            </a:extLst>
          </p:cNvPr>
          <p:cNvPicPr>
            <a:picLocks noChangeAspect="1"/>
          </p:cNvPicPr>
          <p:nvPr/>
        </p:nvPicPr>
        <p:blipFill>
          <a:blip r:embed="rId3"/>
          <a:stretch>
            <a:fillRect/>
          </a:stretch>
        </p:blipFill>
        <p:spPr>
          <a:xfrm>
            <a:off x="1447800" y="5715000"/>
            <a:ext cx="2133887" cy="568049"/>
          </a:xfrm>
          <a:prstGeom prst="rect">
            <a:avLst/>
          </a:prstGeom>
        </p:spPr>
      </p:pic>
      <p:pic>
        <p:nvPicPr>
          <p:cNvPr id="5" name="Picture 4">
            <a:extLst>
              <a:ext uri="{FF2B5EF4-FFF2-40B4-BE49-F238E27FC236}">
                <a16:creationId xmlns:a16="http://schemas.microsoft.com/office/drawing/2014/main" id="{AE6D81D0-3E05-FB21-0E20-ADE3EBDFB6F9}"/>
              </a:ext>
            </a:extLst>
          </p:cNvPr>
          <p:cNvPicPr>
            <a:picLocks noChangeAspect="1"/>
          </p:cNvPicPr>
          <p:nvPr/>
        </p:nvPicPr>
        <p:blipFill>
          <a:blip r:embed="rId4"/>
          <a:stretch>
            <a:fillRect/>
          </a:stretch>
        </p:blipFill>
        <p:spPr>
          <a:xfrm>
            <a:off x="494414" y="152400"/>
            <a:ext cx="7859471" cy="6601663"/>
          </a:xfrm>
          <a:prstGeom prst="rect">
            <a:avLst/>
          </a:prstGeom>
        </p:spPr>
      </p:pic>
    </p:spTree>
    <p:extLst>
      <p:ext uri="{BB962C8B-B14F-4D97-AF65-F5344CB8AC3E}">
        <p14:creationId xmlns:p14="http://schemas.microsoft.com/office/powerpoint/2010/main" val="34151871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6950BFC3-D8DA-4A85-94F7-54DA5524770B}">
      <p188:commentRel xmlns:p188="http://schemas.microsoft.com/office/powerpoint/2018/8/main" r:id="rId2"/>
    </p:ext>
  </p:extLst>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3E7CD1-181A-3DE9-9AA7-C907D07ED9CF}"/>
            </a:ext>
          </a:extLst>
        </p:cNvPr>
        <p:cNvGrpSpPr/>
        <p:nvPr/>
      </p:nvGrpSpPr>
      <p:grpSpPr>
        <a:xfrm>
          <a:off x="0" y="0"/>
          <a:ext cx="0" cy="0"/>
          <a:chOff x="0" y="0"/>
          <a:chExt cx="0" cy="0"/>
        </a:xfrm>
      </p:grpSpPr>
      <p:pic>
        <p:nvPicPr>
          <p:cNvPr id="8" name="Picture 7">
            <a:extLst>
              <a:ext uri="{FF2B5EF4-FFF2-40B4-BE49-F238E27FC236}">
                <a16:creationId xmlns:a16="http://schemas.microsoft.com/office/drawing/2014/main" id="{5C131A08-029C-7A35-4B01-1BFA2E7BF588}"/>
              </a:ext>
            </a:extLst>
          </p:cNvPr>
          <p:cNvPicPr>
            <a:picLocks noChangeAspect="1"/>
          </p:cNvPicPr>
          <p:nvPr/>
        </p:nvPicPr>
        <p:blipFill>
          <a:blip r:embed="rId4"/>
          <a:stretch>
            <a:fillRect/>
          </a:stretch>
        </p:blipFill>
        <p:spPr>
          <a:xfrm>
            <a:off x="1447800" y="5715000"/>
            <a:ext cx="2133887" cy="568049"/>
          </a:xfrm>
          <a:prstGeom prst="rect">
            <a:avLst/>
          </a:prstGeom>
        </p:spPr>
      </p:pic>
      <p:pic>
        <p:nvPicPr>
          <p:cNvPr id="5" name="Picture 4">
            <a:extLst>
              <a:ext uri="{FF2B5EF4-FFF2-40B4-BE49-F238E27FC236}">
                <a16:creationId xmlns:a16="http://schemas.microsoft.com/office/drawing/2014/main" id="{B9E866F6-AB43-602B-928C-E35D3D373254}"/>
              </a:ext>
            </a:extLst>
          </p:cNvPr>
          <p:cNvPicPr>
            <a:picLocks noChangeAspect="1"/>
          </p:cNvPicPr>
          <p:nvPr/>
        </p:nvPicPr>
        <p:blipFill>
          <a:blip r:embed="rId5"/>
          <a:stretch>
            <a:fillRect/>
          </a:stretch>
        </p:blipFill>
        <p:spPr>
          <a:xfrm>
            <a:off x="533400" y="128168"/>
            <a:ext cx="7859471" cy="6601663"/>
          </a:xfrm>
          <a:prstGeom prst="rect">
            <a:avLst/>
          </a:prstGeom>
        </p:spPr>
      </p:pic>
      <p:sp>
        <p:nvSpPr>
          <p:cNvPr id="2" name="Oval 1">
            <a:extLst>
              <a:ext uri="{FF2B5EF4-FFF2-40B4-BE49-F238E27FC236}">
                <a16:creationId xmlns:a16="http://schemas.microsoft.com/office/drawing/2014/main" id="{C9E79994-44EA-FCC6-C67C-D844A923E44F}"/>
              </a:ext>
            </a:extLst>
          </p:cNvPr>
          <p:cNvSpPr/>
          <p:nvPr/>
        </p:nvSpPr>
        <p:spPr>
          <a:xfrm>
            <a:off x="1676400" y="2590799"/>
            <a:ext cx="1066800" cy="1048115"/>
          </a:xfrm>
          <a:prstGeom prst="ellipse">
            <a:avLst/>
          </a:prstGeom>
          <a:noFill/>
          <a:ln>
            <a:solidFill>
              <a:srgbClr val="FF0000"/>
            </a:solid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a:ea typeface="+mn-ea"/>
              <a:cs typeface="+mn-cs"/>
            </a:endParaRPr>
          </a:p>
        </p:txBody>
      </p:sp>
      <p:sp>
        <p:nvSpPr>
          <p:cNvPr id="3" name="Oval 2">
            <a:extLst>
              <a:ext uri="{FF2B5EF4-FFF2-40B4-BE49-F238E27FC236}">
                <a16:creationId xmlns:a16="http://schemas.microsoft.com/office/drawing/2014/main" id="{BBCDBCF0-16C0-FF63-D444-2F1C1D005DEC}"/>
              </a:ext>
            </a:extLst>
          </p:cNvPr>
          <p:cNvSpPr/>
          <p:nvPr/>
        </p:nvSpPr>
        <p:spPr>
          <a:xfrm>
            <a:off x="2541019" y="2438400"/>
            <a:ext cx="1268981" cy="838200"/>
          </a:xfrm>
          <a:prstGeom prst="ellipse">
            <a:avLst/>
          </a:prstGeom>
          <a:noFill/>
          <a:ln>
            <a:solidFill>
              <a:srgbClr val="FF0000"/>
            </a:solid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a:ea typeface="+mn-ea"/>
              <a:cs typeface="+mn-cs"/>
            </a:endParaRPr>
          </a:p>
        </p:txBody>
      </p:sp>
      <p:sp>
        <p:nvSpPr>
          <p:cNvPr id="4" name="Oval 3">
            <a:extLst>
              <a:ext uri="{FF2B5EF4-FFF2-40B4-BE49-F238E27FC236}">
                <a16:creationId xmlns:a16="http://schemas.microsoft.com/office/drawing/2014/main" id="{9AC942BA-3E31-B8D4-EC80-92D0A8BBB2DA}"/>
              </a:ext>
            </a:extLst>
          </p:cNvPr>
          <p:cNvSpPr/>
          <p:nvPr/>
        </p:nvSpPr>
        <p:spPr>
          <a:xfrm>
            <a:off x="3421097" y="2745865"/>
            <a:ext cx="2301806" cy="1292736"/>
          </a:xfrm>
          <a:prstGeom prst="ellipse">
            <a:avLst/>
          </a:prstGeom>
          <a:noFill/>
          <a:ln>
            <a:solidFill>
              <a:srgbClr val="FF0000"/>
            </a:solid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a:ea typeface="+mn-ea"/>
              <a:cs typeface="+mn-cs"/>
            </a:endParaRPr>
          </a:p>
        </p:txBody>
      </p:sp>
      <p:sp>
        <p:nvSpPr>
          <p:cNvPr id="6" name="Oval 5">
            <a:extLst>
              <a:ext uri="{FF2B5EF4-FFF2-40B4-BE49-F238E27FC236}">
                <a16:creationId xmlns:a16="http://schemas.microsoft.com/office/drawing/2014/main" id="{2CD1E90F-F883-AA79-1FC1-50DFE0C7C0AB}"/>
              </a:ext>
            </a:extLst>
          </p:cNvPr>
          <p:cNvSpPr/>
          <p:nvPr/>
        </p:nvSpPr>
        <p:spPr>
          <a:xfrm flipH="1">
            <a:off x="5722902" y="3810000"/>
            <a:ext cx="677898" cy="457200"/>
          </a:xfrm>
          <a:prstGeom prst="ellipse">
            <a:avLst/>
          </a:prstGeom>
          <a:no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Gill Sans MT"/>
              <a:ea typeface="+mn-ea"/>
              <a:cs typeface="+mn-cs"/>
            </a:endParaRPr>
          </a:p>
        </p:txBody>
      </p:sp>
      <p:sp>
        <p:nvSpPr>
          <p:cNvPr id="7" name="Oval 6">
            <a:extLst>
              <a:ext uri="{FF2B5EF4-FFF2-40B4-BE49-F238E27FC236}">
                <a16:creationId xmlns:a16="http://schemas.microsoft.com/office/drawing/2014/main" id="{3E29A9CB-D0C2-C43A-BF79-17A66DF3D8BA}"/>
              </a:ext>
            </a:extLst>
          </p:cNvPr>
          <p:cNvSpPr/>
          <p:nvPr/>
        </p:nvSpPr>
        <p:spPr>
          <a:xfrm>
            <a:off x="6324600" y="4343400"/>
            <a:ext cx="1971556" cy="381000"/>
          </a:xfrm>
          <a:prstGeom prst="ellipse">
            <a:avLst/>
          </a:prstGeom>
          <a:noFill/>
          <a:ln>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ill Sans MT"/>
              <a:ea typeface="+mn-ea"/>
              <a:cs typeface="+mn-cs"/>
            </a:endParaRPr>
          </a:p>
        </p:txBody>
      </p:sp>
    </p:spTree>
    <p:extLst>
      <p:ext uri="{BB962C8B-B14F-4D97-AF65-F5344CB8AC3E}">
        <p14:creationId xmlns:p14="http://schemas.microsoft.com/office/powerpoint/2010/main" val="28022086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fltVal val="0"/>
                                          </p:val>
                                        </p:tav>
                                        <p:tav tm="100000">
                                          <p:val>
                                            <p:strVal val="#ppt_w"/>
                                          </p:val>
                                        </p:tav>
                                      </p:tavLst>
                                    </p:anim>
                                    <p:anim calcmode="lin" valueType="num">
                                      <p:cBhvr>
                                        <p:cTn id="8" dur="1000" fill="hold"/>
                                        <p:tgtEl>
                                          <p:spTgt spid="6"/>
                                        </p:tgtEl>
                                        <p:attrNameLst>
                                          <p:attrName>ppt_h</p:attrName>
                                        </p:attrNameLst>
                                      </p:cBhvr>
                                      <p:tavLst>
                                        <p:tav tm="0">
                                          <p:val>
                                            <p:fltVal val="0"/>
                                          </p:val>
                                        </p:tav>
                                        <p:tav tm="100000">
                                          <p:val>
                                            <p:strVal val="#ppt_h"/>
                                          </p:val>
                                        </p:tav>
                                      </p:tavLst>
                                    </p:anim>
                                    <p:anim calcmode="lin" valueType="num">
                                      <p:cBhvr>
                                        <p:cTn id="9" dur="1000" fill="hold"/>
                                        <p:tgtEl>
                                          <p:spTgt spid="6"/>
                                        </p:tgtEl>
                                        <p:attrNameLst>
                                          <p:attrName>style.rotation</p:attrName>
                                        </p:attrNameLst>
                                      </p:cBhvr>
                                      <p:tavLst>
                                        <p:tav tm="0">
                                          <p:val>
                                            <p:fltVal val="90"/>
                                          </p:val>
                                        </p:tav>
                                        <p:tav tm="100000">
                                          <p:val>
                                            <p:fltVal val="0"/>
                                          </p:val>
                                        </p:tav>
                                      </p:tavLst>
                                    </p:anim>
                                    <p:animEffect transition="in" filter="fade">
                                      <p:cBhvr>
                                        <p:cTn id="10"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extLst>
    <p:ext uri="{6950BFC3-D8DA-4A85-94F7-54DA5524770B}">
      <p188:commentRel xmlns:p188="http://schemas.microsoft.com/office/powerpoint/2018/8/main" r:id="rId3"/>
    </p:ext>
  </p:extLst>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89A6F9-9F9A-FBBF-9934-989771DB5894}"/>
            </a:ext>
          </a:extLst>
        </p:cNvPr>
        <p:cNvGrpSpPr/>
        <p:nvPr/>
      </p:nvGrpSpPr>
      <p:grpSpPr>
        <a:xfrm>
          <a:off x="0" y="0"/>
          <a:ext cx="0" cy="0"/>
          <a:chOff x="0" y="0"/>
          <a:chExt cx="0" cy="0"/>
        </a:xfrm>
      </p:grpSpPr>
      <p:sp>
        <p:nvSpPr>
          <p:cNvPr id="46082" name="Title 1">
            <a:extLst>
              <a:ext uri="{FF2B5EF4-FFF2-40B4-BE49-F238E27FC236}">
                <a16:creationId xmlns:a16="http://schemas.microsoft.com/office/drawing/2014/main" id="{4BD5EA47-57BF-8773-81F7-D11913F102FE}"/>
              </a:ext>
            </a:extLst>
          </p:cNvPr>
          <p:cNvSpPr>
            <a:spLocks noGrp="1"/>
          </p:cNvSpPr>
          <p:nvPr>
            <p:ph type="title"/>
          </p:nvPr>
        </p:nvSpPr>
        <p:spPr/>
        <p:txBody>
          <a:bodyPr/>
          <a:lstStyle/>
          <a:p>
            <a:r>
              <a:rPr lang="en-US" altLang="en-US" dirty="0"/>
              <a:t>AACE Glucose-Centric Algorithm</a:t>
            </a:r>
          </a:p>
        </p:txBody>
      </p:sp>
      <p:sp>
        <p:nvSpPr>
          <p:cNvPr id="46083" name="Content Placeholder 2">
            <a:extLst>
              <a:ext uri="{FF2B5EF4-FFF2-40B4-BE49-F238E27FC236}">
                <a16:creationId xmlns:a16="http://schemas.microsoft.com/office/drawing/2014/main" id="{A505D170-90B1-04A9-8569-639BF71FAD6C}"/>
              </a:ext>
            </a:extLst>
          </p:cNvPr>
          <p:cNvSpPr>
            <a:spLocks noGrp="1"/>
          </p:cNvSpPr>
          <p:nvPr>
            <p:ph sz="quarter" idx="1"/>
          </p:nvPr>
        </p:nvSpPr>
        <p:spPr/>
        <p:txBody>
          <a:bodyPr/>
          <a:lstStyle/>
          <a:p>
            <a:endParaRPr lang="en-US" altLang="en-US"/>
          </a:p>
        </p:txBody>
      </p:sp>
      <p:pic>
        <p:nvPicPr>
          <p:cNvPr id="3" name="Picture 2">
            <a:extLst>
              <a:ext uri="{FF2B5EF4-FFF2-40B4-BE49-F238E27FC236}">
                <a16:creationId xmlns:a16="http://schemas.microsoft.com/office/drawing/2014/main" id="{64ED54B1-3D40-D5D5-F3DC-6C1634B6559F}"/>
              </a:ext>
            </a:extLst>
          </p:cNvPr>
          <p:cNvPicPr>
            <a:picLocks noChangeAspect="1"/>
          </p:cNvPicPr>
          <p:nvPr/>
        </p:nvPicPr>
        <p:blipFill>
          <a:blip r:embed="rId3"/>
          <a:stretch>
            <a:fillRect/>
          </a:stretch>
        </p:blipFill>
        <p:spPr>
          <a:xfrm>
            <a:off x="228600" y="152400"/>
            <a:ext cx="8563564" cy="6681952"/>
          </a:xfrm>
          <a:prstGeom prst="rect">
            <a:avLst/>
          </a:prstGeom>
        </p:spPr>
      </p:pic>
      <p:sp>
        <p:nvSpPr>
          <p:cNvPr id="4" name="Oval 3">
            <a:extLst>
              <a:ext uri="{FF2B5EF4-FFF2-40B4-BE49-F238E27FC236}">
                <a16:creationId xmlns:a16="http://schemas.microsoft.com/office/drawing/2014/main" id="{082FF031-1A5D-7FD5-7D08-5B45EE7710FD}"/>
              </a:ext>
            </a:extLst>
          </p:cNvPr>
          <p:cNvSpPr/>
          <p:nvPr/>
        </p:nvSpPr>
        <p:spPr>
          <a:xfrm>
            <a:off x="3048000" y="2514600"/>
            <a:ext cx="1371600" cy="1048115"/>
          </a:xfrm>
          <a:prstGeom prst="ellipse">
            <a:avLst/>
          </a:prstGeom>
          <a:noFill/>
          <a:ln>
            <a:solidFill>
              <a:srgbClr val="FF0000"/>
            </a:solid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a:ea typeface="+mn-ea"/>
              <a:cs typeface="+mn-cs"/>
            </a:endParaRPr>
          </a:p>
        </p:txBody>
      </p:sp>
      <p:sp>
        <p:nvSpPr>
          <p:cNvPr id="6" name="Oval 5">
            <a:extLst>
              <a:ext uri="{FF2B5EF4-FFF2-40B4-BE49-F238E27FC236}">
                <a16:creationId xmlns:a16="http://schemas.microsoft.com/office/drawing/2014/main" id="{E3C87FBF-14B9-CCFA-AFBD-4250EF97EE1E}"/>
              </a:ext>
            </a:extLst>
          </p:cNvPr>
          <p:cNvSpPr/>
          <p:nvPr/>
        </p:nvSpPr>
        <p:spPr>
          <a:xfrm>
            <a:off x="4343400" y="2508031"/>
            <a:ext cx="1524000" cy="1054684"/>
          </a:xfrm>
          <a:prstGeom prst="ellipse">
            <a:avLst/>
          </a:prstGeom>
          <a:noFill/>
          <a:ln>
            <a:solidFill>
              <a:srgbClr val="FF0000"/>
            </a:solid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a:ea typeface="+mn-ea"/>
              <a:cs typeface="+mn-cs"/>
            </a:endParaRPr>
          </a:p>
        </p:txBody>
      </p:sp>
      <p:sp>
        <p:nvSpPr>
          <p:cNvPr id="7" name="Oval 6">
            <a:extLst>
              <a:ext uri="{FF2B5EF4-FFF2-40B4-BE49-F238E27FC236}">
                <a16:creationId xmlns:a16="http://schemas.microsoft.com/office/drawing/2014/main" id="{03273831-08A0-3C94-5F74-0A618DEC8060}"/>
              </a:ext>
            </a:extLst>
          </p:cNvPr>
          <p:cNvSpPr/>
          <p:nvPr/>
        </p:nvSpPr>
        <p:spPr>
          <a:xfrm>
            <a:off x="5715000" y="3429000"/>
            <a:ext cx="1524000" cy="762000"/>
          </a:xfrm>
          <a:prstGeom prst="ellipse">
            <a:avLst/>
          </a:prstGeom>
          <a:noFill/>
          <a:ln>
            <a:solidFill>
              <a:srgbClr val="FF0000"/>
            </a:solid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a:ea typeface="+mn-ea"/>
              <a:cs typeface="+mn-cs"/>
            </a:endParaRPr>
          </a:p>
        </p:txBody>
      </p:sp>
    </p:spTree>
    <p:extLst>
      <p:ext uri="{BB962C8B-B14F-4D97-AF65-F5344CB8AC3E}">
        <p14:creationId xmlns:p14="http://schemas.microsoft.com/office/powerpoint/2010/main" val="1197687149"/>
      </p:ext>
    </p:extLst>
  </p:cSld>
  <p:clrMapOvr>
    <a:masterClrMapping/>
  </p:clrMapOvr>
  <p:transition spd="med">
    <p:fade/>
  </p:transition>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AA7A6A-980B-90BD-DA35-076843923A4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3276DE1-D1A5-8E5C-C232-A2B33D6A6078}"/>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BCE1EC06-56C6-717C-1B8B-A208F9181712}"/>
              </a:ext>
            </a:extLst>
          </p:cNvPr>
          <p:cNvSpPr>
            <a:spLocks noGrp="1"/>
          </p:cNvSpPr>
          <p:nvPr>
            <p:ph sz="quarter" idx="1"/>
          </p:nvPr>
        </p:nvSpPr>
        <p:spPr/>
        <p:txBody>
          <a:bodyPr/>
          <a:lstStyle/>
          <a:p>
            <a:endParaRPr lang="en-US"/>
          </a:p>
        </p:txBody>
      </p:sp>
      <p:pic>
        <p:nvPicPr>
          <p:cNvPr id="5" name="Picture 4">
            <a:extLst>
              <a:ext uri="{FF2B5EF4-FFF2-40B4-BE49-F238E27FC236}">
                <a16:creationId xmlns:a16="http://schemas.microsoft.com/office/drawing/2014/main" id="{57ADBD3E-E09A-A064-74A8-B22097550A8D}"/>
              </a:ext>
            </a:extLst>
          </p:cNvPr>
          <p:cNvPicPr>
            <a:picLocks noChangeAspect="1"/>
          </p:cNvPicPr>
          <p:nvPr/>
        </p:nvPicPr>
        <p:blipFill>
          <a:blip r:embed="rId3"/>
          <a:stretch>
            <a:fillRect/>
          </a:stretch>
        </p:blipFill>
        <p:spPr>
          <a:xfrm>
            <a:off x="347073" y="413916"/>
            <a:ext cx="8449854" cy="6030167"/>
          </a:xfrm>
          <a:prstGeom prst="rect">
            <a:avLst/>
          </a:prstGeom>
        </p:spPr>
      </p:pic>
      <p:sp>
        <p:nvSpPr>
          <p:cNvPr id="6" name="Oval 5">
            <a:extLst>
              <a:ext uri="{FF2B5EF4-FFF2-40B4-BE49-F238E27FC236}">
                <a16:creationId xmlns:a16="http://schemas.microsoft.com/office/drawing/2014/main" id="{5D71F54A-D8D8-7666-684F-273E294EF9F4}"/>
              </a:ext>
            </a:extLst>
          </p:cNvPr>
          <p:cNvSpPr/>
          <p:nvPr/>
        </p:nvSpPr>
        <p:spPr>
          <a:xfrm>
            <a:off x="1676400" y="2133600"/>
            <a:ext cx="3505200" cy="1676400"/>
          </a:xfrm>
          <a:prstGeom prst="ellipse">
            <a:avLst/>
          </a:prstGeom>
          <a:noFill/>
          <a:ln>
            <a:solidFill>
              <a:srgbClr val="FF0000"/>
            </a:solid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a:ea typeface="+mn-ea"/>
              <a:cs typeface="+mn-cs"/>
            </a:endParaRPr>
          </a:p>
        </p:txBody>
      </p:sp>
    </p:spTree>
    <p:extLst>
      <p:ext uri="{BB962C8B-B14F-4D97-AF65-F5344CB8AC3E}">
        <p14:creationId xmlns:p14="http://schemas.microsoft.com/office/powerpoint/2010/main" val="24446433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4B5DEE-0179-A2CB-FA86-E5C7E13342F5}"/>
            </a:ext>
          </a:extLst>
        </p:cNvPr>
        <p:cNvGrpSpPr/>
        <p:nvPr/>
      </p:nvGrpSpPr>
      <p:grpSpPr>
        <a:xfrm>
          <a:off x="0" y="0"/>
          <a:ext cx="0" cy="0"/>
          <a:chOff x="0" y="0"/>
          <a:chExt cx="0" cy="0"/>
        </a:xfrm>
      </p:grpSpPr>
      <p:sp>
        <p:nvSpPr>
          <p:cNvPr id="97282" name="Title 1">
            <a:extLst>
              <a:ext uri="{FF2B5EF4-FFF2-40B4-BE49-F238E27FC236}">
                <a16:creationId xmlns:a16="http://schemas.microsoft.com/office/drawing/2014/main" id="{462A6227-69B1-8F94-10D8-3FC8961CD663}"/>
              </a:ext>
            </a:extLst>
          </p:cNvPr>
          <p:cNvSpPr>
            <a:spLocks noGrp="1" noChangeArrowheads="1"/>
          </p:cNvSpPr>
          <p:nvPr>
            <p:ph type="title"/>
          </p:nvPr>
        </p:nvSpPr>
        <p:spPr/>
        <p:txBody>
          <a:bodyPr>
            <a:normAutofit/>
          </a:bodyPr>
          <a:lstStyle/>
          <a:p>
            <a:pPr eaLnBrk="1" hangingPunct="1"/>
            <a:r>
              <a:rPr lang="en-US" altLang="en-US" sz="4400" dirty="0"/>
              <a:t>Case Study: Rick </a:t>
            </a:r>
          </a:p>
        </p:txBody>
      </p:sp>
      <p:sp>
        <p:nvSpPr>
          <p:cNvPr id="3" name="Content Placeholder 2">
            <a:extLst>
              <a:ext uri="{FF2B5EF4-FFF2-40B4-BE49-F238E27FC236}">
                <a16:creationId xmlns:a16="http://schemas.microsoft.com/office/drawing/2014/main" id="{D1B32112-6B64-2334-BAAC-F2744AA27053}"/>
              </a:ext>
            </a:extLst>
          </p:cNvPr>
          <p:cNvSpPr>
            <a:spLocks noGrp="1"/>
          </p:cNvSpPr>
          <p:nvPr>
            <p:ph sz="quarter" idx="1"/>
          </p:nvPr>
        </p:nvSpPr>
        <p:spPr>
          <a:xfrm>
            <a:off x="457200" y="1219200"/>
            <a:ext cx="4572000" cy="5638800"/>
          </a:xfrm>
        </p:spPr>
        <p:txBody>
          <a:bodyPr rtlCol="0">
            <a:normAutofit fontScale="92500" lnSpcReduction="10000"/>
          </a:bodyPr>
          <a:lstStyle/>
          <a:p>
            <a:pPr>
              <a:lnSpc>
                <a:spcPct val="110000"/>
              </a:lnSpc>
              <a:defRPr/>
            </a:pPr>
            <a:r>
              <a:rPr lang="en-US" sz="2800" dirty="0"/>
              <a:t>Rick is a 51yoM diagnosed with type 2 diabetes 5 years ago. </a:t>
            </a:r>
          </a:p>
          <a:p>
            <a:pPr>
              <a:lnSpc>
                <a:spcPct val="110000"/>
              </a:lnSpc>
              <a:defRPr/>
            </a:pPr>
            <a:r>
              <a:rPr lang="en-US" sz="2800" dirty="0"/>
              <a:t>He takes metformin 1000mg twice daily and </a:t>
            </a:r>
            <a:r>
              <a:rPr lang="en-US" sz="2800" dirty="0" err="1"/>
              <a:t>semaglutide</a:t>
            </a:r>
            <a:r>
              <a:rPr lang="en-US" sz="2800" dirty="0"/>
              <a:t> 2mg weekly. His A1C=6.7%. </a:t>
            </a:r>
          </a:p>
          <a:p>
            <a:pPr>
              <a:lnSpc>
                <a:spcPct val="110000"/>
              </a:lnSpc>
              <a:defRPr/>
            </a:pPr>
            <a:r>
              <a:rPr lang="en-US" sz="2800" dirty="0"/>
              <a:t>In the last 3 months, he was diagnosed with kidney disease. He has albuminuria and eGFR=50. </a:t>
            </a:r>
          </a:p>
          <a:p>
            <a:pPr>
              <a:lnSpc>
                <a:spcPct val="110000"/>
              </a:lnSpc>
              <a:defRPr/>
            </a:pPr>
            <a:r>
              <a:rPr lang="en-US" sz="2800" dirty="0"/>
              <a:t>Weight: 205lbs, 5”7, BMI=32kg/m</a:t>
            </a:r>
            <a:r>
              <a:rPr lang="en-US" sz="2800" baseline="30000" dirty="0"/>
              <a:t>2</a:t>
            </a:r>
          </a:p>
          <a:p>
            <a:pPr>
              <a:lnSpc>
                <a:spcPct val="110000"/>
              </a:lnSpc>
              <a:defRPr/>
            </a:pPr>
            <a:r>
              <a:rPr lang="en-US" sz="2800" dirty="0"/>
              <a:t>He lost 20lbs in the last year</a:t>
            </a:r>
          </a:p>
          <a:p>
            <a:pPr eaLnBrk="1" fontAlgn="auto" hangingPunct="1">
              <a:spcAft>
                <a:spcPts val="0"/>
              </a:spcAft>
              <a:defRPr/>
            </a:pPr>
            <a:endParaRPr lang="en-US" dirty="0"/>
          </a:p>
        </p:txBody>
      </p:sp>
      <p:pic>
        <p:nvPicPr>
          <p:cNvPr id="97284" name="Picture 4" descr="Icon&#10;&#10;Description automatically generated">
            <a:extLst>
              <a:ext uri="{FF2B5EF4-FFF2-40B4-BE49-F238E27FC236}">
                <a16:creationId xmlns:a16="http://schemas.microsoft.com/office/drawing/2014/main" id="{C2072359-E5B5-C623-9CF9-5430EFC717CB}"/>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638800" y="1295400"/>
            <a:ext cx="3293076" cy="266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329099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CE1B01-8AE4-097E-EC81-4839488FD77F}"/>
              </a:ext>
            </a:extLst>
          </p:cNvPr>
          <p:cNvSpPr>
            <a:spLocks noGrp="1"/>
          </p:cNvSpPr>
          <p:nvPr>
            <p:ph type="title"/>
          </p:nvPr>
        </p:nvSpPr>
        <p:spPr/>
        <p:txBody>
          <a:bodyPr/>
          <a:lstStyle/>
          <a:p>
            <a:r>
              <a:rPr lang="en-US" dirty="0"/>
              <a:t>Standard 17</a:t>
            </a:r>
          </a:p>
        </p:txBody>
      </p:sp>
      <p:pic>
        <p:nvPicPr>
          <p:cNvPr id="5" name="Picture 4" descr="Diabetes Care Cover Image for Volume 49, Issue Supplement_1">
            <a:extLst>
              <a:ext uri="{FF2B5EF4-FFF2-40B4-BE49-F238E27FC236}">
                <a16:creationId xmlns:a16="http://schemas.microsoft.com/office/drawing/2014/main" id="{F9080F8F-266C-C396-8387-54C40729B6A9}"/>
              </a:ext>
            </a:extLst>
          </p:cNvPr>
          <p:cNvPicPr>
            <a:picLocks noChangeAspect="1"/>
          </p:cNvPicPr>
          <p:nvPr/>
        </p:nvPicPr>
        <p:blipFill>
          <a:blip r:embed="rId3"/>
          <a:stretch>
            <a:fillRect/>
          </a:stretch>
        </p:blipFill>
        <p:spPr>
          <a:xfrm>
            <a:off x="685800" y="1524000"/>
            <a:ext cx="3419068" cy="4497387"/>
          </a:xfrm>
          <a:prstGeom prst="rect">
            <a:avLst/>
          </a:prstGeom>
        </p:spPr>
      </p:pic>
      <p:sp>
        <p:nvSpPr>
          <p:cNvPr id="4" name="Content Placeholder 3">
            <a:extLst>
              <a:ext uri="{FF2B5EF4-FFF2-40B4-BE49-F238E27FC236}">
                <a16:creationId xmlns:a16="http://schemas.microsoft.com/office/drawing/2014/main" id="{D903A28C-BE9B-3EB0-3D09-67006A56C4B8}"/>
              </a:ext>
            </a:extLst>
          </p:cNvPr>
          <p:cNvSpPr>
            <a:spLocks noGrp="1"/>
          </p:cNvSpPr>
          <p:nvPr>
            <p:ph sz="half" idx="2"/>
          </p:nvPr>
        </p:nvSpPr>
        <p:spPr/>
        <p:txBody>
          <a:bodyPr/>
          <a:lstStyle/>
          <a:p>
            <a:endParaRPr lang="en-US" dirty="0"/>
          </a:p>
        </p:txBody>
      </p:sp>
    </p:spTree>
    <p:extLst>
      <p:ext uri="{BB962C8B-B14F-4D97-AF65-F5344CB8AC3E}">
        <p14:creationId xmlns:p14="http://schemas.microsoft.com/office/powerpoint/2010/main" val="4280833906"/>
      </p:ext>
    </p:extLst>
  </p:cSld>
  <p:clrMapOvr>
    <a:masterClrMapping/>
  </p:clrMapOvr>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63F774-277C-4CF6-F754-CE8A9B88A3B5}"/>
            </a:ext>
          </a:extLst>
        </p:cNvPr>
        <p:cNvGrpSpPr/>
        <p:nvPr/>
      </p:nvGrpSpPr>
      <p:grpSpPr>
        <a:xfrm>
          <a:off x="0" y="0"/>
          <a:ext cx="0" cy="0"/>
          <a:chOff x="0" y="0"/>
          <a:chExt cx="0" cy="0"/>
        </a:xfrm>
      </p:grpSpPr>
      <p:sp>
        <p:nvSpPr>
          <p:cNvPr id="103426" name="Title 1">
            <a:extLst>
              <a:ext uri="{FF2B5EF4-FFF2-40B4-BE49-F238E27FC236}">
                <a16:creationId xmlns:a16="http://schemas.microsoft.com/office/drawing/2014/main" id="{102A9998-302C-AB93-ADA2-35F0588BB88D}"/>
              </a:ext>
            </a:extLst>
          </p:cNvPr>
          <p:cNvSpPr>
            <a:spLocks noGrp="1" noChangeArrowheads="1"/>
          </p:cNvSpPr>
          <p:nvPr>
            <p:ph type="title"/>
          </p:nvPr>
        </p:nvSpPr>
        <p:spPr/>
        <p:txBody>
          <a:bodyPr>
            <a:normAutofit/>
          </a:bodyPr>
          <a:lstStyle/>
          <a:p>
            <a:r>
              <a:rPr lang="en-US" altLang="en-US" sz="4000" dirty="0"/>
              <a:t>Case Study: Rick 5A</a:t>
            </a:r>
          </a:p>
        </p:txBody>
      </p:sp>
      <p:sp>
        <p:nvSpPr>
          <p:cNvPr id="3" name="Content Placeholder 2">
            <a:extLst>
              <a:ext uri="{FF2B5EF4-FFF2-40B4-BE49-F238E27FC236}">
                <a16:creationId xmlns:a16="http://schemas.microsoft.com/office/drawing/2014/main" id="{5F39B59C-DFB3-85F7-8445-E449A1755290}"/>
              </a:ext>
            </a:extLst>
          </p:cNvPr>
          <p:cNvSpPr>
            <a:spLocks noGrp="1"/>
          </p:cNvSpPr>
          <p:nvPr>
            <p:ph sz="quarter" idx="1"/>
          </p:nvPr>
        </p:nvSpPr>
        <p:spPr/>
        <p:txBody>
          <a:bodyPr/>
          <a:lstStyle/>
          <a:p>
            <a:pPr>
              <a:defRPr/>
            </a:pPr>
            <a:r>
              <a:rPr lang="en-US" sz="3200" dirty="0"/>
              <a:t>What is the best drug to add to Rick’s regimen? </a:t>
            </a:r>
          </a:p>
          <a:p>
            <a:pPr marL="463326" indent="-463326">
              <a:buFont typeface="+mj-lt"/>
              <a:buAutoNum type="alphaUcPeriod"/>
              <a:defRPr/>
            </a:pPr>
            <a:r>
              <a:rPr lang="en-US" sz="3200" dirty="0"/>
              <a:t>Glipizide</a:t>
            </a:r>
          </a:p>
          <a:p>
            <a:pPr marL="463326" indent="-463326">
              <a:buFont typeface="+mj-lt"/>
              <a:buAutoNum type="alphaUcPeriod"/>
              <a:defRPr/>
            </a:pPr>
            <a:r>
              <a:rPr lang="en-US" sz="3200" dirty="0"/>
              <a:t>Empagliflozin </a:t>
            </a:r>
          </a:p>
          <a:p>
            <a:pPr marL="463326" indent="-463326">
              <a:buFont typeface="+mj-lt"/>
              <a:buAutoNum type="alphaUcPeriod"/>
              <a:defRPr/>
            </a:pPr>
            <a:r>
              <a:rPr lang="en-US" sz="3200" dirty="0"/>
              <a:t>Pioglitazone </a:t>
            </a:r>
          </a:p>
          <a:p>
            <a:pPr marL="463326" indent="-463326">
              <a:buFont typeface="+mj-lt"/>
              <a:buAutoNum type="alphaUcPeriod"/>
              <a:defRPr/>
            </a:pPr>
            <a:r>
              <a:rPr lang="en-US" sz="3200" dirty="0"/>
              <a:t>Linagliptin </a:t>
            </a:r>
          </a:p>
          <a:p>
            <a:pPr>
              <a:defRPr/>
            </a:pPr>
            <a:endParaRPr lang="en-US" dirty="0"/>
          </a:p>
          <a:p>
            <a:pPr>
              <a:defRPr/>
            </a:pPr>
            <a:endParaRPr lang="en-US" dirty="0"/>
          </a:p>
          <a:p>
            <a:pPr>
              <a:defRPr/>
            </a:pPr>
            <a:endParaRPr lang="en-US" dirty="0"/>
          </a:p>
          <a:p>
            <a:pPr>
              <a:defRPr/>
            </a:pPr>
            <a:endParaRPr lang="en-US" dirty="0"/>
          </a:p>
        </p:txBody>
      </p:sp>
      <p:sp>
        <p:nvSpPr>
          <p:cNvPr id="2" name="Oval 1">
            <a:extLst>
              <a:ext uri="{FF2B5EF4-FFF2-40B4-BE49-F238E27FC236}">
                <a16:creationId xmlns:a16="http://schemas.microsoft.com/office/drawing/2014/main" id="{4B86FF88-4EB6-2E72-49CA-D5315030AB75}"/>
              </a:ext>
            </a:extLst>
          </p:cNvPr>
          <p:cNvSpPr/>
          <p:nvPr/>
        </p:nvSpPr>
        <p:spPr>
          <a:xfrm>
            <a:off x="228600" y="2362200"/>
            <a:ext cx="3810000" cy="533400"/>
          </a:xfrm>
          <a:prstGeom prst="ellipse">
            <a:avLst/>
          </a:prstGeom>
          <a:noFill/>
          <a:ln w="57150">
            <a:solidFill>
              <a:srgbClr val="7030A0"/>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w="38100">
                <a:solidFill>
                  <a:prstClr val="black"/>
                </a:solidFill>
              </a:ln>
              <a:solidFill>
                <a:prstClr val="white"/>
              </a:solidFill>
              <a:effectLst/>
              <a:uLnTx/>
              <a:uFillTx/>
              <a:latin typeface="Gill Sans MT"/>
              <a:ea typeface="+mn-ea"/>
              <a:cs typeface="+mn-cs"/>
            </a:endParaRPr>
          </a:p>
        </p:txBody>
      </p:sp>
    </p:spTree>
    <p:extLst>
      <p:ext uri="{BB962C8B-B14F-4D97-AF65-F5344CB8AC3E}">
        <p14:creationId xmlns:p14="http://schemas.microsoft.com/office/powerpoint/2010/main" val="17922858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extLst>
    <p:ext uri="{6950BFC3-D8DA-4A85-94F7-54DA5524770B}">
      <p188:commentRel xmlns:p188="http://schemas.microsoft.com/office/powerpoint/2018/8/main" r:id="rId3"/>
    </p:ext>
  </p:extLst>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1D1B3D-B20D-49EB-0DAA-E10A203C9E6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464C408-A41A-AEE4-58F0-F26231EA83E0}"/>
              </a:ext>
            </a:extLst>
          </p:cNvPr>
          <p:cNvSpPr>
            <a:spLocks noGrp="1"/>
          </p:cNvSpPr>
          <p:nvPr>
            <p:ph type="title"/>
          </p:nvPr>
        </p:nvSpPr>
        <p:spPr/>
        <p:txBody>
          <a:bodyPr>
            <a:normAutofit/>
          </a:bodyPr>
          <a:lstStyle/>
          <a:p>
            <a:pPr>
              <a:defRPr/>
            </a:pPr>
            <a:r>
              <a:rPr lang="en-US" sz="4000" dirty="0"/>
              <a:t>SGLT2 Inhibitors- How do they rate?  </a:t>
            </a:r>
          </a:p>
        </p:txBody>
      </p:sp>
      <p:sp>
        <p:nvSpPr>
          <p:cNvPr id="3" name="Content Placeholder 2">
            <a:extLst>
              <a:ext uri="{FF2B5EF4-FFF2-40B4-BE49-F238E27FC236}">
                <a16:creationId xmlns:a16="http://schemas.microsoft.com/office/drawing/2014/main" id="{68ECB718-888E-5EA0-37E8-270D95DA3740}"/>
              </a:ext>
            </a:extLst>
          </p:cNvPr>
          <p:cNvSpPr>
            <a:spLocks noGrp="1"/>
          </p:cNvSpPr>
          <p:nvPr>
            <p:ph sz="quarter" idx="1"/>
          </p:nvPr>
        </p:nvSpPr>
        <p:spPr/>
        <p:txBody>
          <a:bodyPr>
            <a:normAutofit/>
          </a:bodyPr>
          <a:lstStyle/>
          <a:p>
            <a:pPr marL="0" indent="0">
              <a:buNone/>
              <a:defRPr/>
            </a:pPr>
            <a:r>
              <a:rPr lang="en-US" sz="3200" u="sng" dirty="0"/>
              <a:t>Question					Answer</a:t>
            </a:r>
          </a:p>
          <a:p>
            <a:pPr>
              <a:defRPr/>
            </a:pPr>
            <a:r>
              <a:rPr lang="en-US" sz="3200" dirty="0"/>
              <a:t>Cause hypoglycemia?		</a:t>
            </a:r>
          </a:p>
          <a:p>
            <a:pPr>
              <a:defRPr/>
            </a:pPr>
            <a:r>
              <a:rPr lang="en-US" sz="3200" dirty="0"/>
              <a:t>Cause weight gain?		 </a:t>
            </a:r>
          </a:p>
          <a:p>
            <a:pPr>
              <a:defRPr/>
            </a:pPr>
            <a:r>
              <a:rPr lang="en-US" sz="3200" dirty="0"/>
              <a:t>Affordable?				</a:t>
            </a:r>
          </a:p>
          <a:p>
            <a:pPr>
              <a:defRPr/>
            </a:pPr>
            <a:r>
              <a:rPr lang="en-US" sz="3200" dirty="0"/>
              <a:t>Lowers Cardiorenal risk?			</a:t>
            </a:r>
          </a:p>
          <a:p>
            <a:pPr>
              <a:defRPr/>
            </a:pPr>
            <a:r>
              <a:rPr lang="en-US" sz="3200" dirty="0"/>
              <a:t>Can most tolerate /use?	   </a:t>
            </a:r>
          </a:p>
          <a:p>
            <a:pPr marL="0" indent="0">
              <a:buNone/>
              <a:defRPr/>
            </a:pPr>
            <a:r>
              <a:rPr lang="en-US" sz="3200" dirty="0"/>
              <a:t>						</a:t>
            </a:r>
            <a:endParaRPr lang="en-US" dirty="0"/>
          </a:p>
        </p:txBody>
      </p:sp>
      <p:sp>
        <p:nvSpPr>
          <p:cNvPr id="5" name="Rectangle 284">
            <a:extLst>
              <a:ext uri="{FF2B5EF4-FFF2-40B4-BE49-F238E27FC236}">
                <a16:creationId xmlns:a16="http://schemas.microsoft.com/office/drawing/2014/main" id="{C6E9730E-F48A-AA8B-0AF2-2DEE8E29B0B5}"/>
              </a:ext>
            </a:extLst>
          </p:cNvPr>
          <p:cNvSpPr>
            <a:spLocks noChangeArrowheads="1"/>
          </p:cNvSpPr>
          <p:nvPr/>
        </p:nvSpPr>
        <p:spPr bwMode="auto">
          <a:xfrm>
            <a:off x="5916762" y="1789286"/>
            <a:ext cx="634603" cy="4366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67866" tIns="33338" rIns="67866" bIns="33338">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2100" b="1" i="0" u="none" strike="noStrike" kern="1200" cap="none" spc="0" normalizeH="0" baseline="0" noProof="0" dirty="0">
                <a:ln>
                  <a:noFill/>
                </a:ln>
                <a:solidFill>
                  <a:prstClr val="black"/>
                </a:solidFill>
                <a:effectLst/>
                <a:uLnTx/>
                <a:uFillTx/>
                <a:latin typeface="Helvetica" pitchFamily="34" charset="0"/>
                <a:ea typeface="+mn-ea"/>
                <a:cs typeface="+mn-cs"/>
              </a:rPr>
              <a:t> </a:t>
            </a:r>
            <a:r>
              <a:rPr kumimoji="0" lang="en-US" sz="2400" b="0" i="0" u="none" strike="noStrike" kern="1200" cap="none" spc="0" normalizeH="0" baseline="0" noProof="0" dirty="0">
                <a:ln>
                  <a:noFill/>
                </a:ln>
                <a:solidFill>
                  <a:prstClr val="black"/>
                </a:solidFill>
                <a:effectLst/>
                <a:uLnTx/>
                <a:uFillTx/>
                <a:latin typeface="Helvetica" pitchFamily="34" charset="0"/>
                <a:ea typeface="+mn-ea"/>
                <a:cs typeface="+mn-cs"/>
              </a:rPr>
              <a:t>No</a:t>
            </a:r>
            <a:r>
              <a:rPr kumimoji="0" lang="en-US" sz="2100" b="1" i="0" u="none" strike="noStrike" kern="1200" cap="none" spc="0" normalizeH="0" baseline="0" noProof="0" dirty="0">
                <a:ln>
                  <a:noFill/>
                </a:ln>
                <a:solidFill>
                  <a:prstClr val="black"/>
                </a:solidFill>
                <a:effectLst/>
                <a:uLnTx/>
                <a:uFillTx/>
                <a:latin typeface="Helvetica" pitchFamily="34" charset="0"/>
                <a:ea typeface="+mn-ea"/>
                <a:cs typeface="+mn-cs"/>
              </a:rPr>
              <a:t> </a:t>
            </a:r>
            <a:endParaRPr kumimoji="0" lang="en-US" sz="1200" b="1" i="0" u="none" strike="noStrike" kern="1200" cap="none" spc="0" normalizeH="0" baseline="0" noProof="0" dirty="0">
              <a:ln>
                <a:noFill/>
              </a:ln>
              <a:solidFill>
                <a:prstClr val="black"/>
              </a:solidFill>
              <a:effectLst/>
              <a:uLnTx/>
              <a:uFillTx/>
              <a:latin typeface="Helvetica" pitchFamily="34" charset="0"/>
              <a:ea typeface="+mn-ea"/>
              <a:cs typeface="+mn-cs"/>
            </a:endParaRPr>
          </a:p>
        </p:txBody>
      </p:sp>
      <p:sp>
        <p:nvSpPr>
          <p:cNvPr id="9" name="Rectangle 284">
            <a:extLst>
              <a:ext uri="{FF2B5EF4-FFF2-40B4-BE49-F238E27FC236}">
                <a16:creationId xmlns:a16="http://schemas.microsoft.com/office/drawing/2014/main" id="{C564B2AF-D72C-142F-74D6-B2754A897E36}"/>
              </a:ext>
            </a:extLst>
          </p:cNvPr>
          <p:cNvSpPr>
            <a:spLocks noChangeArrowheads="1"/>
          </p:cNvSpPr>
          <p:nvPr/>
        </p:nvSpPr>
        <p:spPr bwMode="auto">
          <a:xfrm>
            <a:off x="5920334" y="3430297"/>
            <a:ext cx="1262063" cy="4366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67866" tIns="33338" rIns="67866" bIns="33338">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Helvetica" pitchFamily="34" charset="0"/>
                <a:ea typeface="+mn-ea"/>
                <a:cs typeface="+mn-cs"/>
              </a:rPr>
              <a:t>Yes </a:t>
            </a:r>
            <a:endParaRPr kumimoji="0" lang="en-US" sz="1200" b="1" i="0" u="none" strike="noStrike" kern="1200" cap="none" spc="0" normalizeH="0" baseline="0" noProof="0" dirty="0">
              <a:ln>
                <a:noFill/>
              </a:ln>
              <a:solidFill>
                <a:prstClr val="black"/>
              </a:solidFill>
              <a:effectLst/>
              <a:uLnTx/>
              <a:uFillTx/>
              <a:latin typeface="Helvetica" pitchFamily="34" charset="0"/>
              <a:ea typeface="+mn-ea"/>
              <a:cs typeface="+mn-cs"/>
            </a:endParaRPr>
          </a:p>
        </p:txBody>
      </p:sp>
      <p:sp>
        <p:nvSpPr>
          <p:cNvPr id="10" name="Rectangle 284">
            <a:extLst>
              <a:ext uri="{FF2B5EF4-FFF2-40B4-BE49-F238E27FC236}">
                <a16:creationId xmlns:a16="http://schemas.microsoft.com/office/drawing/2014/main" id="{D559074C-5023-CC62-189D-FBFC0BFC50A7}"/>
              </a:ext>
            </a:extLst>
          </p:cNvPr>
          <p:cNvSpPr>
            <a:spLocks noChangeArrowheads="1"/>
          </p:cNvSpPr>
          <p:nvPr/>
        </p:nvSpPr>
        <p:spPr bwMode="auto">
          <a:xfrm>
            <a:off x="5905876" y="2284119"/>
            <a:ext cx="634603" cy="4366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67866" tIns="33338" rIns="67866" bIns="33338">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2100" b="1" i="0" u="none" strike="noStrike" kern="1200" cap="none" spc="0" normalizeH="0" baseline="0" noProof="0" dirty="0">
                <a:ln>
                  <a:noFill/>
                </a:ln>
                <a:solidFill>
                  <a:prstClr val="black"/>
                </a:solidFill>
                <a:effectLst/>
                <a:uLnTx/>
                <a:uFillTx/>
                <a:latin typeface="Helvetica" pitchFamily="34" charset="0"/>
                <a:ea typeface="+mn-ea"/>
                <a:cs typeface="+mn-cs"/>
              </a:rPr>
              <a:t> </a:t>
            </a:r>
            <a:r>
              <a:rPr kumimoji="0" lang="en-US" sz="2400" b="0" i="0" u="none" strike="noStrike" kern="1200" cap="none" spc="0" normalizeH="0" baseline="0" noProof="0" dirty="0">
                <a:ln>
                  <a:noFill/>
                </a:ln>
                <a:solidFill>
                  <a:prstClr val="black"/>
                </a:solidFill>
                <a:effectLst/>
                <a:uLnTx/>
                <a:uFillTx/>
                <a:latin typeface="Helvetica" pitchFamily="34" charset="0"/>
                <a:ea typeface="+mn-ea"/>
                <a:cs typeface="+mn-cs"/>
              </a:rPr>
              <a:t>No</a:t>
            </a:r>
            <a:r>
              <a:rPr kumimoji="0" lang="en-US" sz="2100" b="1" i="0" u="none" strike="noStrike" kern="1200" cap="none" spc="0" normalizeH="0" baseline="0" noProof="0" dirty="0">
                <a:ln>
                  <a:noFill/>
                </a:ln>
                <a:solidFill>
                  <a:prstClr val="black"/>
                </a:solidFill>
                <a:effectLst/>
                <a:uLnTx/>
                <a:uFillTx/>
                <a:latin typeface="Helvetica" pitchFamily="34" charset="0"/>
                <a:ea typeface="+mn-ea"/>
                <a:cs typeface="+mn-cs"/>
              </a:rPr>
              <a:t> </a:t>
            </a:r>
            <a:endParaRPr kumimoji="0" lang="en-US" sz="1200" b="1" i="0" u="none" strike="noStrike" kern="1200" cap="none" spc="0" normalizeH="0" baseline="0" noProof="0" dirty="0">
              <a:ln>
                <a:noFill/>
              </a:ln>
              <a:solidFill>
                <a:prstClr val="black"/>
              </a:solidFill>
              <a:effectLst/>
              <a:uLnTx/>
              <a:uFillTx/>
              <a:latin typeface="Helvetica" pitchFamily="34" charset="0"/>
              <a:ea typeface="+mn-ea"/>
              <a:cs typeface="+mn-cs"/>
            </a:endParaRPr>
          </a:p>
        </p:txBody>
      </p:sp>
      <p:sp>
        <p:nvSpPr>
          <p:cNvPr id="11" name="Rectangle 284">
            <a:extLst>
              <a:ext uri="{FF2B5EF4-FFF2-40B4-BE49-F238E27FC236}">
                <a16:creationId xmlns:a16="http://schemas.microsoft.com/office/drawing/2014/main" id="{4DC34D5B-0741-1570-117C-AF38F8B77281}"/>
              </a:ext>
            </a:extLst>
          </p:cNvPr>
          <p:cNvSpPr>
            <a:spLocks noChangeArrowheads="1"/>
          </p:cNvSpPr>
          <p:nvPr/>
        </p:nvSpPr>
        <p:spPr bwMode="auto">
          <a:xfrm>
            <a:off x="5916762" y="2857567"/>
            <a:ext cx="634603" cy="4366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67866" tIns="33338" rIns="67866" bIns="33338">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2100" b="1" i="0" u="none" strike="noStrike" kern="1200" cap="none" spc="0" normalizeH="0" baseline="0" noProof="0" dirty="0">
                <a:ln>
                  <a:noFill/>
                </a:ln>
                <a:solidFill>
                  <a:prstClr val="black"/>
                </a:solidFill>
                <a:effectLst/>
                <a:uLnTx/>
                <a:uFillTx/>
                <a:latin typeface="Helvetica" pitchFamily="34" charset="0"/>
                <a:ea typeface="+mn-ea"/>
                <a:cs typeface="+mn-cs"/>
              </a:rPr>
              <a:t> </a:t>
            </a:r>
            <a:r>
              <a:rPr kumimoji="0" lang="en-US" sz="2400" b="0" i="0" u="none" strike="noStrike" kern="1200" cap="none" spc="0" normalizeH="0" baseline="0" noProof="0" dirty="0">
                <a:ln>
                  <a:noFill/>
                </a:ln>
                <a:solidFill>
                  <a:prstClr val="black"/>
                </a:solidFill>
                <a:effectLst/>
                <a:uLnTx/>
                <a:uFillTx/>
                <a:latin typeface="Helvetica" pitchFamily="34" charset="0"/>
                <a:ea typeface="+mn-ea"/>
                <a:cs typeface="+mn-cs"/>
              </a:rPr>
              <a:t>No</a:t>
            </a:r>
            <a:r>
              <a:rPr kumimoji="0" lang="en-US" sz="2100" b="1" i="0" u="none" strike="noStrike" kern="1200" cap="none" spc="0" normalizeH="0" baseline="0" noProof="0" dirty="0">
                <a:ln>
                  <a:noFill/>
                </a:ln>
                <a:solidFill>
                  <a:prstClr val="black"/>
                </a:solidFill>
                <a:effectLst/>
                <a:uLnTx/>
                <a:uFillTx/>
                <a:latin typeface="Helvetica" pitchFamily="34" charset="0"/>
                <a:ea typeface="+mn-ea"/>
                <a:cs typeface="+mn-cs"/>
              </a:rPr>
              <a:t> </a:t>
            </a:r>
            <a:endParaRPr kumimoji="0" lang="en-US" sz="1200" b="1" i="0" u="none" strike="noStrike" kern="1200" cap="none" spc="0" normalizeH="0" baseline="0" noProof="0" dirty="0">
              <a:ln>
                <a:noFill/>
              </a:ln>
              <a:solidFill>
                <a:prstClr val="black"/>
              </a:solidFill>
              <a:effectLst/>
              <a:uLnTx/>
              <a:uFillTx/>
              <a:latin typeface="Helvetica" pitchFamily="34" charset="0"/>
              <a:ea typeface="+mn-ea"/>
              <a:cs typeface="+mn-cs"/>
            </a:endParaRPr>
          </a:p>
        </p:txBody>
      </p:sp>
      <p:sp>
        <p:nvSpPr>
          <p:cNvPr id="12" name="Rectangle 284">
            <a:extLst>
              <a:ext uri="{FF2B5EF4-FFF2-40B4-BE49-F238E27FC236}">
                <a16:creationId xmlns:a16="http://schemas.microsoft.com/office/drawing/2014/main" id="{851BBB46-3D54-C7A2-01A8-522CD627D71F}"/>
              </a:ext>
            </a:extLst>
          </p:cNvPr>
          <p:cNvSpPr>
            <a:spLocks noChangeArrowheads="1"/>
          </p:cNvSpPr>
          <p:nvPr/>
        </p:nvSpPr>
        <p:spPr bwMode="auto">
          <a:xfrm>
            <a:off x="5920334" y="4068553"/>
            <a:ext cx="1262063" cy="4366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67866" tIns="33338" rIns="67866" bIns="33338">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Helvetica" pitchFamily="34" charset="0"/>
                <a:ea typeface="+mn-ea"/>
                <a:cs typeface="+mn-cs"/>
              </a:rPr>
              <a:t>Yes </a:t>
            </a:r>
            <a:endParaRPr kumimoji="0" lang="en-US" sz="1200" b="1" i="0" u="none" strike="noStrike" kern="1200" cap="none" spc="0" normalizeH="0" baseline="0" noProof="0" dirty="0">
              <a:ln>
                <a:noFill/>
              </a:ln>
              <a:solidFill>
                <a:prstClr val="black"/>
              </a:solidFill>
              <a:effectLst/>
              <a:uLnTx/>
              <a:uFillTx/>
              <a:latin typeface="Helvetica" pitchFamily="34" charset="0"/>
              <a:ea typeface="+mn-ea"/>
              <a:cs typeface="+mn-cs"/>
            </a:endParaRPr>
          </a:p>
        </p:txBody>
      </p:sp>
    </p:spTree>
    <p:custDataLst>
      <p:tags r:id="rId1"/>
    </p:custDataLst>
    <p:extLst>
      <p:ext uri="{BB962C8B-B14F-4D97-AF65-F5344CB8AC3E}">
        <p14:creationId xmlns:p14="http://schemas.microsoft.com/office/powerpoint/2010/main" val="11519735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9"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1000" fill="hold"/>
                                        <p:tgtEl>
                                          <p:spTgt spid="5"/>
                                        </p:tgtEl>
                                        <p:attrNameLst>
                                          <p:attrName>ppt_x</p:attrName>
                                        </p:attrNameLst>
                                      </p:cBhvr>
                                      <p:tavLst>
                                        <p:tav tm="0">
                                          <p:val>
                                            <p:strVal val="0-#ppt_w/2"/>
                                          </p:val>
                                        </p:tav>
                                        <p:tav tm="100000">
                                          <p:val>
                                            <p:strVal val="#ppt_x"/>
                                          </p:val>
                                        </p:tav>
                                      </p:tavLst>
                                    </p:anim>
                                    <p:anim calcmode="lin" valueType="num">
                                      <p:cBhvr additive="base">
                                        <p:cTn id="8" dur="1000" fill="hold"/>
                                        <p:tgtEl>
                                          <p:spTgt spid="5"/>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9"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additive="base">
                                        <p:cTn id="13" dur="1000" fill="hold"/>
                                        <p:tgtEl>
                                          <p:spTgt spid="10"/>
                                        </p:tgtEl>
                                        <p:attrNameLst>
                                          <p:attrName>ppt_x</p:attrName>
                                        </p:attrNameLst>
                                      </p:cBhvr>
                                      <p:tavLst>
                                        <p:tav tm="0">
                                          <p:val>
                                            <p:strVal val="0-#ppt_w/2"/>
                                          </p:val>
                                        </p:tav>
                                        <p:tav tm="100000">
                                          <p:val>
                                            <p:strVal val="#ppt_x"/>
                                          </p:val>
                                        </p:tav>
                                      </p:tavLst>
                                    </p:anim>
                                    <p:anim calcmode="lin" valueType="num">
                                      <p:cBhvr additive="base">
                                        <p:cTn id="14" dur="1000" fill="hold"/>
                                        <p:tgtEl>
                                          <p:spTgt spid="10"/>
                                        </p:tgtEl>
                                        <p:attrNameLst>
                                          <p:attrName>ppt_y</p:attrName>
                                        </p:attrNameLst>
                                      </p:cBhvr>
                                      <p:tavLst>
                                        <p:tav tm="0">
                                          <p:val>
                                            <p:strVal val="0-#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9"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anim calcmode="lin" valueType="num">
                                      <p:cBhvr additive="base">
                                        <p:cTn id="19" dur="1000" fill="hold"/>
                                        <p:tgtEl>
                                          <p:spTgt spid="11"/>
                                        </p:tgtEl>
                                        <p:attrNameLst>
                                          <p:attrName>ppt_x</p:attrName>
                                        </p:attrNameLst>
                                      </p:cBhvr>
                                      <p:tavLst>
                                        <p:tav tm="0">
                                          <p:val>
                                            <p:strVal val="0-#ppt_w/2"/>
                                          </p:val>
                                        </p:tav>
                                        <p:tav tm="100000">
                                          <p:val>
                                            <p:strVal val="#ppt_x"/>
                                          </p:val>
                                        </p:tav>
                                      </p:tavLst>
                                    </p:anim>
                                    <p:anim calcmode="lin" valueType="num">
                                      <p:cBhvr additive="base">
                                        <p:cTn id="20" dur="1000" fill="hold"/>
                                        <p:tgtEl>
                                          <p:spTgt spid="11"/>
                                        </p:tgtEl>
                                        <p:attrNameLst>
                                          <p:attrName>ppt_y</p:attrName>
                                        </p:attrNameLst>
                                      </p:cBhvr>
                                      <p:tavLst>
                                        <p:tav tm="0">
                                          <p:val>
                                            <p:strVal val="0-#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1" presetClass="entr" presetSubtype="1" fill="hold" grpId="0" nodeType="click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wheel(1)">
                                      <p:cBhvr>
                                        <p:cTn id="25" dur="2000"/>
                                        <p:tgtEl>
                                          <p:spTgt spid="9"/>
                                        </p:tgtEl>
                                      </p:cBhvr>
                                    </p:animEffect>
                                  </p:childTnLst>
                                </p:cTn>
                              </p:par>
                            </p:childTnLst>
                          </p:cTn>
                        </p:par>
                      </p:childTnLst>
                    </p:cTn>
                  </p:par>
                  <p:par>
                    <p:cTn id="26" fill="hold">
                      <p:stCondLst>
                        <p:cond delay="indefinite"/>
                      </p:stCondLst>
                      <p:childTnLst>
                        <p:par>
                          <p:cTn id="27" fill="hold">
                            <p:stCondLst>
                              <p:cond delay="0"/>
                            </p:stCondLst>
                            <p:childTnLst>
                              <p:par>
                                <p:cTn id="28" presetID="31" presetClass="entr" presetSubtype="0" fill="hold" grpId="0" nodeType="clickEffect">
                                  <p:stCondLst>
                                    <p:cond delay="0"/>
                                  </p:stCondLst>
                                  <p:childTnLst>
                                    <p:set>
                                      <p:cBhvr>
                                        <p:cTn id="29" dur="1" fill="hold">
                                          <p:stCondLst>
                                            <p:cond delay="0"/>
                                          </p:stCondLst>
                                        </p:cTn>
                                        <p:tgtEl>
                                          <p:spTgt spid="12"/>
                                        </p:tgtEl>
                                        <p:attrNameLst>
                                          <p:attrName>style.visibility</p:attrName>
                                        </p:attrNameLst>
                                      </p:cBhvr>
                                      <p:to>
                                        <p:strVal val="visible"/>
                                      </p:to>
                                    </p:set>
                                    <p:anim calcmode="lin" valueType="num">
                                      <p:cBhvr>
                                        <p:cTn id="30" dur="1000" fill="hold"/>
                                        <p:tgtEl>
                                          <p:spTgt spid="12"/>
                                        </p:tgtEl>
                                        <p:attrNameLst>
                                          <p:attrName>ppt_w</p:attrName>
                                        </p:attrNameLst>
                                      </p:cBhvr>
                                      <p:tavLst>
                                        <p:tav tm="0">
                                          <p:val>
                                            <p:fltVal val="0"/>
                                          </p:val>
                                        </p:tav>
                                        <p:tav tm="100000">
                                          <p:val>
                                            <p:strVal val="#ppt_w"/>
                                          </p:val>
                                        </p:tav>
                                      </p:tavLst>
                                    </p:anim>
                                    <p:anim calcmode="lin" valueType="num">
                                      <p:cBhvr>
                                        <p:cTn id="31" dur="1000" fill="hold"/>
                                        <p:tgtEl>
                                          <p:spTgt spid="12"/>
                                        </p:tgtEl>
                                        <p:attrNameLst>
                                          <p:attrName>ppt_h</p:attrName>
                                        </p:attrNameLst>
                                      </p:cBhvr>
                                      <p:tavLst>
                                        <p:tav tm="0">
                                          <p:val>
                                            <p:fltVal val="0"/>
                                          </p:val>
                                        </p:tav>
                                        <p:tav tm="100000">
                                          <p:val>
                                            <p:strVal val="#ppt_h"/>
                                          </p:val>
                                        </p:tav>
                                      </p:tavLst>
                                    </p:anim>
                                    <p:anim calcmode="lin" valueType="num">
                                      <p:cBhvr>
                                        <p:cTn id="32" dur="1000" fill="hold"/>
                                        <p:tgtEl>
                                          <p:spTgt spid="12"/>
                                        </p:tgtEl>
                                        <p:attrNameLst>
                                          <p:attrName>style.rotation</p:attrName>
                                        </p:attrNameLst>
                                      </p:cBhvr>
                                      <p:tavLst>
                                        <p:tav tm="0">
                                          <p:val>
                                            <p:fltVal val="90"/>
                                          </p:val>
                                        </p:tav>
                                        <p:tav tm="100000">
                                          <p:val>
                                            <p:fltVal val="0"/>
                                          </p:val>
                                        </p:tav>
                                      </p:tavLst>
                                    </p:anim>
                                    <p:animEffect transition="in" filter="fade">
                                      <p:cBhvr>
                                        <p:cTn id="33" dur="1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9" grpId="0"/>
      <p:bldP spid="10" grpId="0"/>
      <p:bldP spid="11" grpId="0"/>
      <p:bldP spid="12" grpId="0"/>
    </p:bldLst>
  </p:timing>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F68EDA-3895-17BF-5F90-C0F4B5967F76}"/>
              </a:ext>
            </a:extLst>
          </p:cNvPr>
          <p:cNvSpPr>
            <a:spLocks noGrp="1"/>
          </p:cNvSpPr>
          <p:nvPr>
            <p:ph type="title"/>
          </p:nvPr>
        </p:nvSpPr>
        <p:spPr>
          <a:xfrm>
            <a:off x="457200" y="152400"/>
            <a:ext cx="8229600" cy="1828800"/>
          </a:xfrm>
        </p:spPr>
        <p:txBody>
          <a:bodyPr>
            <a:normAutofit fontScale="90000"/>
          </a:bodyPr>
          <a:lstStyle/>
          <a:p>
            <a:r>
              <a:rPr lang="en-US" dirty="0"/>
              <a:t>Standard 6 - Glycemic Goals, Hypoglycemia and Hyperglycemic Crises</a:t>
            </a:r>
          </a:p>
        </p:txBody>
      </p:sp>
      <p:pic>
        <p:nvPicPr>
          <p:cNvPr id="5" name="Content Placeholder 4" descr="Hand holding binoculars">
            <a:extLst>
              <a:ext uri="{FF2B5EF4-FFF2-40B4-BE49-F238E27FC236}">
                <a16:creationId xmlns:a16="http://schemas.microsoft.com/office/drawing/2014/main" id="{48D9B7B2-704B-AF55-054C-FDBAF9608B81}"/>
              </a:ext>
            </a:extLst>
          </p:cNvPr>
          <p:cNvPicPr>
            <a:picLocks noGrp="1" noChangeAspect="1"/>
          </p:cNvPicPr>
          <p:nvPr>
            <p:ph sz="quarter" idx="1"/>
          </p:nvPr>
        </p:nvPicPr>
        <p:blipFill>
          <a:blip r:embed="rId2" cstate="print">
            <a:extLst>
              <a:ext uri="{28A0092B-C50C-407E-A947-70E740481C1C}">
                <a14:useLocalDpi xmlns:a14="http://schemas.microsoft.com/office/drawing/2010/main" val="0"/>
              </a:ext>
            </a:extLst>
          </a:blip>
          <a:stretch>
            <a:fillRect/>
          </a:stretch>
        </p:blipFill>
        <p:spPr>
          <a:xfrm>
            <a:off x="1549099" y="2133600"/>
            <a:ext cx="6045801" cy="4022725"/>
          </a:xfrm>
        </p:spPr>
      </p:pic>
      <p:pic>
        <p:nvPicPr>
          <p:cNvPr id="9" name="Picture 8">
            <a:extLst>
              <a:ext uri="{FF2B5EF4-FFF2-40B4-BE49-F238E27FC236}">
                <a16:creationId xmlns:a16="http://schemas.microsoft.com/office/drawing/2014/main" id="{2E83314E-39BC-30C6-DF8D-EF05682F01D2}"/>
              </a:ext>
            </a:extLst>
          </p:cNvPr>
          <p:cNvPicPr>
            <a:picLocks noChangeAspect="1"/>
          </p:cNvPicPr>
          <p:nvPr/>
        </p:nvPicPr>
        <p:blipFill>
          <a:blip r:embed="rId3"/>
          <a:stretch>
            <a:fillRect/>
          </a:stretch>
        </p:blipFill>
        <p:spPr>
          <a:xfrm>
            <a:off x="381000" y="6380018"/>
            <a:ext cx="3505200" cy="477982"/>
          </a:xfrm>
          <a:prstGeom prst="rect">
            <a:avLst/>
          </a:prstGeom>
        </p:spPr>
      </p:pic>
      <p:pic>
        <p:nvPicPr>
          <p:cNvPr id="7" name="Picture 6" descr="Cat sleeping on bed">
            <a:extLst>
              <a:ext uri="{FF2B5EF4-FFF2-40B4-BE49-F238E27FC236}">
                <a16:creationId xmlns:a16="http://schemas.microsoft.com/office/drawing/2014/main" id="{09C6993C-6E97-6D05-B809-5B1856E1548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49098" y="2133600"/>
            <a:ext cx="6045801" cy="4030534"/>
          </a:xfrm>
          <a:prstGeom prst="rect">
            <a:avLst/>
          </a:prstGeom>
        </p:spPr>
      </p:pic>
    </p:spTree>
    <p:extLst>
      <p:ext uri="{BB962C8B-B14F-4D97-AF65-F5344CB8AC3E}">
        <p14:creationId xmlns:p14="http://schemas.microsoft.com/office/powerpoint/2010/main" val="432953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p:cNvSpPr>
            <a:spLocks noGrp="1" noChangeArrowheads="1"/>
          </p:cNvSpPr>
          <p:nvPr>
            <p:ph type="title"/>
          </p:nvPr>
        </p:nvSpPr>
        <p:spPr/>
        <p:txBody>
          <a:bodyPr vert="horz" lIns="90477" tIns="44445" rIns="90477" bIns="44445" anchor="b" anchorCtr="0">
            <a:normAutofit/>
          </a:bodyPr>
          <a:lstStyle/>
          <a:p>
            <a:pPr eaLnBrk="1" hangingPunct="1"/>
            <a:r>
              <a:rPr lang="en-US" sz="5400" dirty="0"/>
              <a:t>6. Glycemic Goals </a:t>
            </a:r>
            <a:r>
              <a:rPr lang="en-US" sz="5400"/>
              <a:t>&amp; Hypo</a:t>
            </a:r>
            <a:endParaRPr lang="en-US" sz="3200" dirty="0">
              <a:sym typeface="Monotype Sorts" pitchFamily="2" charset="2"/>
            </a:endParaRPr>
          </a:p>
        </p:txBody>
      </p:sp>
      <p:sp>
        <p:nvSpPr>
          <p:cNvPr id="1981443" name="Rectangle 3"/>
          <p:cNvSpPr>
            <a:spLocks noGrp="1" noChangeArrowheads="1"/>
          </p:cNvSpPr>
          <p:nvPr>
            <p:ph idx="1"/>
          </p:nvPr>
        </p:nvSpPr>
        <p:spPr>
          <a:xfrm>
            <a:off x="571500" y="1219200"/>
            <a:ext cx="8001000" cy="4800600"/>
          </a:xfrm>
        </p:spPr>
        <p:txBody>
          <a:bodyPr vert="horz" lIns="90477" tIns="44445" rIns="90477" bIns="44445">
            <a:normAutofit/>
          </a:bodyPr>
          <a:lstStyle/>
          <a:p>
            <a:pPr lvl="1" eaLnBrk="1" hangingPunct="1">
              <a:buSzPct val="75000"/>
              <a:buFont typeface="Wingdings" pitchFamily="2" charset="2"/>
              <a:buNone/>
            </a:pPr>
            <a:r>
              <a:rPr lang="en-US" sz="6000" dirty="0">
                <a:solidFill>
                  <a:srgbClr val="C00000"/>
                </a:solidFill>
              </a:rPr>
              <a:t>A</a:t>
            </a:r>
            <a:r>
              <a:rPr lang="en-US" sz="6000" dirty="0"/>
              <a:t>1C</a:t>
            </a:r>
          </a:p>
          <a:p>
            <a:pPr lvl="1" eaLnBrk="1" hangingPunct="1">
              <a:buSzPct val="75000"/>
              <a:buFont typeface="Wingdings" pitchFamily="2" charset="2"/>
              <a:buNone/>
            </a:pPr>
            <a:r>
              <a:rPr lang="en-US" sz="6000" dirty="0">
                <a:solidFill>
                  <a:srgbClr val="C00000"/>
                </a:solidFill>
              </a:rPr>
              <a:t>B</a:t>
            </a:r>
            <a:r>
              <a:rPr lang="en-US" sz="6000" dirty="0"/>
              <a:t>lood Pressure</a:t>
            </a:r>
          </a:p>
          <a:p>
            <a:pPr lvl="1" eaLnBrk="1" hangingPunct="1">
              <a:buSzPct val="75000"/>
              <a:buFont typeface="Wingdings" pitchFamily="2" charset="2"/>
              <a:buNone/>
            </a:pPr>
            <a:r>
              <a:rPr lang="en-US" sz="6000" dirty="0">
                <a:solidFill>
                  <a:srgbClr val="C00000"/>
                </a:solidFill>
              </a:rPr>
              <a:t>C</a:t>
            </a:r>
            <a:r>
              <a:rPr lang="en-US" sz="6000" dirty="0"/>
              <a:t>ardiovascular risk reduction</a:t>
            </a:r>
            <a:endParaRPr lang="en-US" sz="3600" dirty="0"/>
          </a:p>
          <a:p>
            <a:pPr lvl="1" eaLnBrk="1" hangingPunct="1">
              <a:buSzPct val="75000"/>
              <a:buFont typeface="Wingdings" pitchFamily="2" charset="2"/>
              <a:buNone/>
            </a:pPr>
            <a:r>
              <a:rPr lang="en-US" b="1" i="1" dirty="0">
                <a:solidFill>
                  <a:schemeClr val="tx2">
                    <a:lumMod val="50000"/>
                  </a:schemeClr>
                </a:solidFill>
              </a:rPr>
              <a:t> </a:t>
            </a:r>
          </a:p>
        </p:txBody>
      </p:sp>
      <p:pic>
        <p:nvPicPr>
          <p:cNvPr id="2" name="Picture 1"/>
          <p:cNvPicPr>
            <a:picLocks noChangeAspect="1"/>
          </p:cNvPicPr>
          <p:nvPr/>
        </p:nvPicPr>
        <p:blipFill>
          <a:blip r:embed="rId4"/>
          <a:srcRect l="4396" t="5979" b="3616"/>
          <a:stretch/>
        </p:blipFill>
        <p:spPr>
          <a:xfrm>
            <a:off x="5257799" y="4191000"/>
            <a:ext cx="3314701" cy="1905000"/>
          </a:xfrm>
          <a:prstGeom prst="rect">
            <a:avLst/>
          </a:prstGeom>
        </p:spPr>
      </p:pic>
    </p:spTree>
    <p:custDataLst>
      <p:tags r:id="rId1"/>
    </p:custDataLst>
    <p:extLst>
      <p:ext uri="{BB962C8B-B14F-4D97-AF65-F5344CB8AC3E}">
        <p14:creationId xmlns:p14="http://schemas.microsoft.com/office/powerpoint/2010/main" val="4788839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1981443">
                                            <p:txEl>
                                              <p:pRg st="0" end="0"/>
                                            </p:txEl>
                                          </p:spTgt>
                                        </p:tgtEl>
                                        <p:attrNameLst>
                                          <p:attrName>style.visibility</p:attrName>
                                        </p:attrNameLst>
                                      </p:cBhvr>
                                      <p:to>
                                        <p:strVal val="visible"/>
                                      </p:to>
                                    </p:set>
                                    <p:anim calcmode="lin" valueType="num">
                                      <p:cBhvr additive="base">
                                        <p:cTn id="7" dur="500" fill="hold"/>
                                        <p:tgtEl>
                                          <p:spTgt spid="198144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98144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1981443">
                                            <p:txEl>
                                              <p:pRg st="1" end="1"/>
                                            </p:txEl>
                                          </p:spTgt>
                                        </p:tgtEl>
                                        <p:attrNameLst>
                                          <p:attrName>style.visibility</p:attrName>
                                        </p:attrNameLst>
                                      </p:cBhvr>
                                      <p:to>
                                        <p:strVal val="visible"/>
                                      </p:to>
                                    </p:set>
                                    <p:anim calcmode="lin" valueType="num">
                                      <p:cBhvr additive="base">
                                        <p:cTn id="13" dur="500" fill="hold"/>
                                        <p:tgtEl>
                                          <p:spTgt spid="198144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98144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1981443">
                                            <p:txEl>
                                              <p:pRg st="2" end="2"/>
                                            </p:txEl>
                                          </p:spTgt>
                                        </p:tgtEl>
                                        <p:attrNameLst>
                                          <p:attrName>style.visibility</p:attrName>
                                        </p:attrNameLst>
                                      </p:cBhvr>
                                      <p:to>
                                        <p:strVal val="visible"/>
                                      </p:to>
                                    </p:set>
                                    <p:anim calcmode="lin" valueType="num">
                                      <p:cBhvr additive="base">
                                        <p:cTn id="19" dur="500" fill="hold"/>
                                        <p:tgtEl>
                                          <p:spTgt spid="198144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98144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1981443">
                                            <p:txEl>
                                              <p:pRg st="3" end="3"/>
                                            </p:txEl>
                                          </p:spTgt>
                                        </p:tgtEl>
                                        <p:attrNameLst>
                                          <p:attrName>style.visibility</p:attrName>
                                        </p:attrNameLst>
                                      </p:cBhvr>
                                      <p:to>
                                        <p:strVal val="visible"/>
                                      </p:to>
                                    </p:set>
                                    <p:anim calcmode="lin" valueType="num">
                                      <p:cBhvr additive="base">
                                        <p:cTn id="25" dur="500" fill="hold"/>
                                        <p:tgtEl>
                                          <p:spTgt spid="198144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198144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4418" name="Rectangle 1026"/>
          <p:cNvSpPr>
            <a:spLocks noGrp="1" noChangeArrowheads="1"/>
          </p:cNvSpPr>
          <p:nvPr>
            <p:ph type="title"/>
          </p:nvPr>
        </p:nvSpPr>
        <p:spPr>
          <a:xfrm>
            <a:off x="457200" y="152400"/>
            <a:ext cx="8229600" cy="990600"/>
          </a:xfrm>
        </p:spPr>
        <p:txBody>
          <a:bodyPr anchor="b">
            <a:normAutofit/>
          </a:bodyPr>
          <a:lstStyle/>
          <a:p>
            <a:pPr eaLnBrk="1" hangingPunct="1">
              <a:defRPr/>
            </a:pPr>
            <a:r>
              <a:rPr lang="en-US" dirty="0"/>
              <a:t>ADA 2026 ABC Goals</a:t>
            </a:r>
          </a:p>
        </p:txBody>
      </p:sp>
      <p:graphicFrame>
        <p:nvGraphicFramePr>
          <p:cNvPr id="1724421" name="Rectangle 1027">
            <a:extLst>
              <a:ext uri="{FF2B5EF4-FFF2-40B4-BE49-F238E27FC236}">
                <a16:creationId xmlns:a16="http://schemas.microsoft.com/office/drawing/2014/main" id="{1AC91032-4054-2DE7-6AEA-E9A52D073D50}"/>
              </a:ext>
            </a:extLst>
          </p:cNvPr>
          <p:cNvGraphicFramePr/>
          <p:nvPr>
            <p:extLst>
              <p:ext uri="{D42A27DB-BD31-4B8C-83A1-F6EECF244321}">
                <p14:modId xmlns:p14="http://schemas.microsoft.com/office/powerpoint/2010/main" val="3443631660"/>
              </p:ext>
            </p:extLst>
          </p:nvPr>
        </p:nvGraphicFramePr>
        <p:xfrm>
          <a:off x="457200" y="1219200"/>
          <a:ext cx="8229600" cy="525780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custDataLst>
      <p:tags r:id="rId1"/>
    </p:custDataLst>
    <p:extLst>
      <p:ext uri="{BB962C8B-B14F-4D97-AF65-F5344CB8AC3E}">
        <p14:creationId xmlns:p14="http://schemas.microsoft.com/office/powerpoint/2010/main" val="33865945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6950BFC3-D8DA-4A85-94F7-54DA5524770B}">
      <p188:commentRel xmlns:p188="http://schemas.microsoft.com/office/powerpoint/2018/8/main" r:id="rId4"/>
    </p:ext>
  </p:extLst>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Poll Question 9</a:t>
            </a:r>
          </a:p>
        </p:txBody>
      </p:sp>
      <p:sp>
        <p:nvSpPr>
          <p:cNvPr id="3" name="Content Placeholder 2"/>
          <p:cNvSpPr>
            <a:spLocks noGrp="1"/>
          </p:cNvSpPr>
          <p:nvPr>
            <p:ph sz="quarter" idx="1"/>
          </p:nvPr>
        </p:nvSpPr>
        <p:spPr>
          <a:xfrm>
            <a:off x="457200" y="1259684"/>
            <a:ext cx="5943601" cy="5141116"/>
          </a:xfrm>
        </p:spPr>
        <p:txBody>
          <a:bodyPr>
            <a:normAutofit/>
          </a:bodyPr>
          <a:lstStyle/>
          <a:p>
            <a:pPr>
              <a:lnSpc>
                <a:spcPct val="100000"/>
              </a:lnSpc>
            </a:pPr>
            <a:r>
              <a:rPr lang="en-US" dirty="0"/>
              <a:t>Which of the following methods can be used to assess glycemic status?</a:t>
            </a:r>
          </a:p>
          <a:p>
            <a:pPr marL="411487" lvl="2" indent="0">
              <a:buNone/>
            </a:pPr>
            <a:r>
              <a:rPr lang="en-US" sz="2800" dirty="0"/>
              <a:t>A. </a:t>
            </a:r>
            <a:r>
              <a:rPr lang="en-US" sz="3200" dirty="0"/>
              <a:t>A1C</a:t>
            </a:r>
          </a:p>
          <a:p>
            <a:pPr marL="411487" lvl="2" indent="0">
              <a:buNone/>
            </a:pPr>
            <a:r>
              <a:rPr lang="en-US" sz="3200" dirty="0"/>
              <a:t>B. Blood glucose monitoring</a:t>
            </a:r>
          </a:p>
          <a:p>
            <a:pPr marL="411487" lvl="2" indent="0">
              <a:buNone/>
            </a:pPr>
            <a:r>
              <a:rPr lang="en-US" sz="3200" dirty="0"/>
              <a:t>C. Time in Range</a:t>
            </a:r>
          </a:p>
          <a:p>
            <a:pPr marL="411487" lvl="2" indent="0">
              <a:buNone/>
            </a:pPr>
            <a:r>
              <a:rPr lang="en-US" sz="3200" dirty="0"/>
              <a:t>D. Fructosamine</a:t>
            </a:r>
          </a:p>
          <a:p>
            <a:pPr marL="411487" lvl="2" indent="0">
              <a:buNone/>
            </a:pPr>
            <a:r>
              <a:rPr lang="en-US" sz="3200" dirty="0"/>
              <a:t>E. All of the above</a:t>
            </a:r>
          </a:p>
          <a:p>
            <a:pPr marL="411487" lvl="2" indent="0">
              <a:buNone/>
            </a:pPr>
            <a:r>
              <a:rPr lang="en-US" sz="3200" dirty="0"/>
              <a:t> </a:t>
            </a:r>
            <a:endParaRPr lang="en-US" sz="2401" dirty="0"/>
          </a:p>
        </p:txBody>
      </p:sp>
      <p:pic>
        <p:nvPicPr>
          <p:cNvPr id="5" name="Picture 4" descr="Traditional man pointing up">
            <a:extLst>
              <a:ext uri="{FF2B5EF4-FFF2-40B4-BE49-F238E27FC236}">
                <a16:creationId xmlns:a16="http://schemas.microsoft.com/office/drawing/2014/main" id="{AA81B8B9-F30E-99EA-B894-92CE5046E51E}"/>
              </a:ext>
            </a:extLst>
          </p:cNvPr>
          <p:cNvPicPr>
            <a:picLocks noChangeAspect="1"/>
          </p:cNvPicPr>
          <p:nvPr/>
        </p:nvPicPr>
        <p:blipFill>
          <a:blip r:embed="rId4"/>
          <a:stretch>
            <a:fillRect/>
          </a:stretch>
        </p:blipFill>
        <p:spPr>
          <a:xfrm>
            <a:off x="6819516" y="1259684"/>
            <a:ext cx="1864384" cy="4439051"/>
          </a:xfrm>
          <a:prstGeom prst="rect">
            <a:avLst/>
          </a:prstGeom>
        </p:spPr>
      </p:pic>
      <p:pic>
        <p:nvPicPr>
          <p:cNvPr id="6" name="Picture 5" descr="Wood human figure">
            <a:extLst>
              <a:ext uri="{FF2B5EF4-FFF2-40B4-BE49-F238E27FC236}">
                <a16:creationId xmlns:a16="http://schemas.microsoft.com/office/drawing/2014/main" id="{E9C3E4B8-21CB-3B5C-8435-B0283EBF9ECF}"/>
              </a:ext>
            </a:extLst>
          </p:cNvPr>
          <p:cNvPicPr>
            <a:picLocks noChangeAspect="1"/>
          </p:cNvPicPr>
          <p:nvPr/>
        </p:nvPicPr>
        <p:blipFill>
          <a:blip r:embed="rId5" cstate="print">
            <a:extLst>
              <a:ext uri="{28A0092B-C50C-407E-A947-70E740481C1C}">
                <a14:useLocalDpi xmlns:a14="http://schemas.microsoft.com/office/drawing/2010/main" val="0"/>
              </a:ext>
            </a:extLst>
          </a:blip>
          <a:srcRect l="4346" t="5250" r="34783"/>
          <a:stretch/>
        </p:blipFill>
        <p:spPr>
          <a:xfrm rot="2095008">
            <a:off x="4438945" y="299800"/>
            <a:ext cx="781023" cy="845736"/>
          </a:xfrm>
          <a:prstGeom prst="rect">
            <a:avLst/>
          </a:prstGeom>
        </p:spPr>
      </p:pic>
      <p:sp>
        <p:nvSpPr>
          <p:cNvPr id="4" name="Oval 3">
            <a:extLst>
              <a:ext uri="{FF2B5EF4-FFF2-40B4-BE49-F238E27FC236}">
                <a16:creationId xmlns:a16="http://schemas.microsoft.com/office/drawing/2014/main" id="{7384322C-8B45-7BB2-2837-BAC38DDA6AE4}"/>
              </a:ext>
            </a:extLst>
          </p:cNvPr>
          <p:cNvSpPr/>
          <p:nvPr/>
        </p:nvSpPr>
        <p:spPr>
          <a:xfrm>
            <a:off x="457200" y="4800600"/>
            <a:ext cx="4088337" cy="797716"/>
          </a:xfrm>
          <a:prstGeom prst="ellipse">
            <a:avLst/>
          </a:prstGeom>
          <a:noFill/>
          <a:ln w="57150">
            <a:solidFill>
              <a:srgbClr val="7030A0"/>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w="38100">
                <a:solidFill>
                  <a:schemeClr val="tx1"/>
                </a:solidFill>
              </a:ln>
            </a:endParaRPr>
          </a:p>
        </p:txBody>
      </p:sp>
    </p:spTree>
    <p:custDataLst>
      <p:tags r:id="rId1"/>
    </p:custDataLst>
    <p:extLst>
      <p:ext uri="{BB962C8B-B14F-4D97-AF65-F5344CB8AC3E}">
        <p14:creationId xmlns:p14="http://schemas.microsoft.com/office/powerpoint/2010/main" val="16873051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69B531-251A-06B7-F24B-262A415ED4C9}"/>
              </a:ext>
            </a:extLst>
          </p:cNvPr>
          <p:cNvSpPr>
            <a:spLocks noGrp="1"/>
          </p:cNvSpPr>
          <p:nvPr>
            <p:ph type="title"/>
          </p:nvPr>
        </p:nvSpPr>
        <p:spPr/>
        <p:txBody>
          <a:bodyPr/>
          <a:lstStyle/>
          <a:p>
            <a:r>
              <a:rPr lang="en-US" dirty="0"/>
              <a:t>6. Assess Glycemic Status</a:t>
            </a:r>
          </a:p>
        </p:txBody>
      </p:sp>
      <p:sp>
        <p:nvSpPr>
          <p:cNvPr id="3" name="Content Placeholder 2">
            <a:extLst>
              <a:ext uri="{FF2B5EF4-FFF2-40B4-BE49-F238E27FC236}">
                <a16:creationId xmlns:a16="http://schemas.microsoft.com/office/drawing/2014/main" id="{3905B875-E6D5-E928-EE2A-C56C3129153B}"/>
              </a:ext>
            </a:extLst>
          </p:cNvPr>
          <p:cNvSpPr>
            <a:spLocks noGrp="1"/>
          </p:cNvSpPr>
          <p:nvPr>
            <p:ph sz="quarter" idx="1"/>
          </p:nvPr>
        </p:nvSpPr>
        <p:spPr>
          <a:xfrm>
            <a:off x="457200" y="1219200"/>
            <a:ext cx="5257800" cy="5486400"/>
          </a:xfrm>
        </p:spPr>
        <p:txBody>
          <a:bodyPr>
            <a:normAutofit fontScale="85000" lnSpcReduction="20000"/>
          </a:bodyPr>
          <a:lstStyle/>
          <a:p>
            <a:pPr>
              <a:lnSpc>
                <a:spcPct val="120000"/>
              </a:lnSpc>
            </a:pPr>
            <a:r>
              <a:rPr lang="en-US" b="0" i="0" dirty="0">
                <a:solidFill>
                  <a:srgbClr val="383636"/>
                </a:solidFill>
                <a:effectLst/>
                <a:ea typeface="Calibri" panose="020F0502020204030204" pitchFamily="34" charset="0"/>
                <a:cs typeface="Calibri" panose="020F0502020204030204" pitchFamily="34" charset="0"/>
              </a:rPr>
              <a:t>A1C measurement</a:t>
            </a:r>
          </a:p>
          <a:p>
            <a:pPr>
              <a:lnSpc>
                <a:spcPct val="120000"/>
              </a:lnSpc>
            </a:pPr>
            <a:r>
              <a:rPr lang="en-US" dirty="0">
                <a:solidFill>
                  <a:srgbClr val="383636"/>
                </a:solidFill>
                <a:ea typeface="Calibri" panose="020F0502020204030204" pitchFamily="34" charset="0"/>
                <a:cs typeface="Calibri" panose="020F0502020204030204" pitchFamily="34" charset="0"/>
              </a:rPr>
              <a:t>B</a:t>
            </a:r>
            <a:r>
              <a:rPr lang="en-US" b="0" i="0" dirty="0">
                <a:solidFill>
                  <a:srgbClr val="383636"/>
                </a:solidFill>
                <a:effectLst/>
                <a:ea typeface="Calibri" panose="020F0502020204030204" pitchFamily="34" charset="0"/>
                <a:cs typeface="Calibri" panose="020F0502020204030204" pitchFamily="34" charset="0"/>
              </a:rPr>
              <a:t>lood glucose monitoring (BGM) </a:t>
            </a:r>
          </a:p>
          <a:p>
            <a:pPr lvl="1">
              <a:lnSpc>
                <a:spcPct val="120000"/>
              </a:lnSpc>
            </a:pPr>
            <a:r>
              <a:rPr lang="en-US" b="0" i="0" dirty="0">
                <a:solidFill>
                  <a:srgbClr val="383636"/>
                </a:solidFill>
                <a:effectLst/>
                <a:ea typeface="Calibri" panose="020F0502020204030204" pitchFamily="34" charset="0"/>
                <a:cs typeface="Calibri" panose="020F0502020204030204" pitchFamily="34" charset="0"/>
              </a:rPr>
              <a:t>by capillary (finger-stick) devices</a:t>
            </a:r>
          </a:p>
          <a:p>
            <a:pPr>
              <a:lnSpc>
                <a:spcPct val="120000"/>
              </a:lnSpc>
            </a:pPr>
            <a:r>
              <a:rPr lang="en-US" dirty="0">
                <a:solidFill>
                  <a:srgbClr val="383636"/>
                </a:solidFill>
                <a:ea typeface="Calibri" panose="020F0502020204030204" pitchFamily="34" charset="0"/>
                <a:cs typeface="Calibri" panose="020F0502020204030204" pitchFamily="34" charset="0"/>
              </a:rPr>
              <a:t>C</a:t>
            </a:r>
            <a:r>
              <a:rPr lang="en-US" b="0" i="0" dirty="0">
                <a:solidFill>
                  <a:srgbClr val="383636"/>
                </a:solidFill>
                <a:effectLst/>
                <a:ea typeface="Calibri" panose="020F0502020204030204" pitchFamily="34" charset="0"/>
                <a:cs typeface="Calibri" panose="020F0502020204030204" pitchFamily="34" charset="0"/>
              </a:rPr>
              <a:t>ontinuous glucose monitoring (CGM)</a:t>
            </a:r>
          </a:p>
          <a:p>
            <a:pPr lvl="1">
              <a:lnSpc>
                <a:spcPct val="120000"/>
              </a:lnSpc>
            </a:pPr>
            <a:r>
              <a:rPr lang="en-US" b="0" i="0" dirty="0">
                <a:solidFill>
                  <a:srgbClr val="383636"/>
                </a:solidFill>
                <a:effectLst/>
                <a:ea typeface="Calibri" panose="020F0502020204030204" pitchFamily="34" charset="0"/>
                <a:cs typeface="Calibri" panose="020F0502020204030204" pitchFamily="34" charset="0"/>
              </a:rPr>
              <a:t>using time in range (TIR) or </a:t>
            </a:r>
          </a:p>
          <a:p>
            <a:pPr lvl="1">
              <a:lnSpc>
                <a:spcPct val="120000"/>
              </a:lnSpc>
            </a:pPr>
            <a:r>
              <a:rPr lang="en-US" b="0" i="0" dirty="0">
                <a:solidFill>
                  <a:srgbClr val="383636"/>
                </a:solidFill>
                <a:effectLst/>
                <a:ea typeface="Calibri" panose="020F0502020204030204" pitchFamily="34" charset="0"/>
                <a:cs typeface="Calibri" panose="020F0502020204030204" pitchFamily="34" charset="0"/>
              </a:rPr>
              <a:t>mean CGM glucose. </a:t>
            </a:r>
          </a:p>
          <a:p>
            <a:pPr lvl="1">
              <a:lnSpc>
                <a:spcPct val="120000"/>
              </a:lnSpc>
            </a:pPr>
            <a:endParaRPr lang="en-US" dirty="0">
              <a:solidFill>
                <a:srgbClr val="383636"/>
              </a:solidFill>
              <a:ea typeface="Calibri" panose="020F0502020204030204" pitchFamily="34" charset="0"/>
              <a:cs typeface="Calibri" panose="020F0502020204030204" pitchFamily="34" charset="0"/>
            </a:endParaRPr>
          </a:p>
          <a:p>
            <a:pPr>
              <a:lnSpc>
                <a:spcPct val="120000"/>
              </a:lnSpc>
            </a:pPr>
            <a:r>
              <a:rPr lang="en-US" dirty="0">
                <a:solidFill>
                  <a:srgbClr val="383636"/>
                </a:solidFill>
                <a:ea typeface="Calibri" panose="020F0502020204030204" pitchFamily="34" charset="0"/>
                <a:cs typeface="Calibri" panose="020F0502020204030204" pitchFamily="34" charset="0"/>
              </a:rPr>
              <a:t>Fructosamine – 2-4 </a:t>
            </a:r>
            <a:r>
              <a:rPr lang="en-US" dirty="0" err="1">
                <a:solidFill>
                  <a:srgbClr val="383636"/>
                </a:solidFill>
                <a:ea typeface="Calibri" panose="020F0502020204030204" pitchFamily="34" charset="0"/>
                <a:cs typeface="Calibri" panose="020F0502020204030204" pitchFamily="34" charset="0"/>
              </a:rPr>
              <a:t>wk</a:t>
            </a:r>
            <a:r>
              <a:rPr lang="en-US" dirty="0">
                <a:solidFill>
                  <a:srgbClr val="383636"/>
                </a:solidFill>
                <a:ea typeface="Calibri" panose="020F0502020204030204" pitchFamily="34" charset="0"/>
                <a:cs typeface="Calibri" panose="020F0502020204030204" pitchFamily="34" charset="0"/>
              </a:rPr>
              <a:t> glucose average</a:t>
            </a:r>
          </a:p>
          <a:p>
            <a:pPr lvl="1">
              <a:lnSpc>
                <a:spcPct val="120000"/>
              </a:lnSpc>
            </a:pPr>
            <a:r>
              <a:rPr lang="en-US" dirty="0">
                <a:solidFill>
                  <a:srgbClr val="383636"/>
                </a:solidFill>
                <a:ea typeface="Calibri" panose="020F0502020204030204" pitchFamily="34" charset="0"/>
                <a:cs typeface="Calibri" panose="020F0502020204030204" pitchFamily="34" charset="0"/>
              </a:rPr>
              <a:t> glycated albumin for those with anemia or hemoglobinopathies</a:t>
            </a:r>
          </a:p>
        </p:txBody>
      </p:sp>
      <p:pic>
        <p:nvPicPr>
          <p:cNvPr id="7" name="Picture 6" descr="Two people with smartphone">
            <a:extLst>
              <a:ext uri="{FF2B5EF4-FFF2-40B4-BE49-F238E27FC236}">
                <a16:creationId xmlns:a16="http://schemas.microsoft.com/office/drawing/2014/main" id="{AAF69576-265D-D33F-2C08-0FEC57925D89}"/>
              </a:ext>
            </a:extLst>
          </p:cNvPr>
          <p:cNvPicPr>
            <a:picLocks noChangeAspect="1"/>
          </p:cNvPicPr>
          <p:nvPr/>
        </p:nvPicPr>
        <p:blipFill>
          <a:blip r:embed="rId3" cstate="print">
            <a:extLst>
              <a:ext uri="{28A0092B-C50C-407E-A947-70E740481C1C}">
                <a14:useLocalDpi xmlns:a14="http://schemas.microsoft.com/office/drawing/2010/main" val="0"/>
              </a:ext>
            </a:extLst>
          </a:blip>
          <a:srcRect l="32500" r="3333"/>
          <a:stretch/>
        </p:blipFill>
        <p:spPr>
          <a:xfrm>
            <a:off x="5979042" y="1376191"/>
            <a:ext cx="2743200" cy="2848616"/>
          </a:xfrm>
          <a:prstGeom prst="rect">
            <a:avLst/>
          </a:prstGeom>
        </p:spPr>
      </p:pic>
      <p:pic>
        <p:nvPicPr>
          <p:cNvPr id="4" name="Picture 3">
            <a:extLst>
              <a:ext uri="{FF2B5EF4-FFF2-40B4-BE49-F238E27FC236}">
                <a16:creationId xmlns:a16="http://schemas.microsoft.com/office/drawing/2014/main" id="{94099D3A-F9E8-BB1E-A6AB-B07927E14A50}"/>
              </a:ext>
            </a:extLst>
          </p:cNvPr>
          <p:cNvPicPr>
            <a:picLocks noChangeAspect="1"/>
          </p:cNvPicPr>
          <p:nvPr/>
        </p:nvPicPr>
        <p:blipFill>
          <a:blip r:embed="rId4"/>
          <a:stretch>
            <a:fillRect/>
          </a:stretch>
        </p:blipFill>
        <p:spPr>
          <a:xfrm>
            <a:off x="5715000" y="4315184"/>
            <a:ext cx="3048001" cy="394924"/>
          </a:xfrm>
          <a:prstGeom prst="rect">
            <a:avLst/>
          </a:prstGeom>
        </p:spPr>
      </p:pic>
    </p:spTree>
    <p:extLst>
      <p:ext uri="{BB962C8B-B14F-4D97-AF65-F5344CB8AC3E}">
        <p14:creationId xmlns:p14="http://schemas.microsoft.com/office/powerpoint/2010/main" val="9726872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57200" y="157824"/>
            <a:ext cx="8229600" cy="1366176"/>
          </a:xfrm>
        </p:spPr>
        <p:txBody>
          <a:bodyPr>
            <a:normAutofit fontScale="90000"/>
          </a:bodyPr>
          <a:lstStyle/>
          <a:p>
            <a:r>
              <a:rPr lang="en-US" dirty="0"/>
              <a:t>6. Glycemic Targets for Non-Pregnant Adults</a:t>
            </a:r>
          </a:p>
        </p:txBody>
      </p:sp>
      <p:sp>
        <p:nvSpPr>
          <p:cNvPr id="6" name="Content Placeholder 5"/>
          <p:cNvSpPr>
            <a:spLocks noGrp="1"/>
          </p:cNvSpPr>
          <p:nvPr>
            <p:ph sz="quarter" idx="1"/>
          </p:nvPr>
        </p:nvSpPr>
        <p:spPr>
          <a:xfrm>
            <a:off x="457200" y="1588477"/>
            <a:ext cx="7239000" cy="5105400"/>
          </a:xfrm>
        </p:spPr>
        <p:txBody>
          <a:bodyPr>
            <a:normAutofit fontScale="92500" lnSpcReduction="10000"/>
          </a:bodyPr>
          <a:lstStyle/>
          <a:p>
            <a:pPr lvl="1"/>
            <a:r>
              <a:rPr lang="en-US" sz="2800" b="1" dirty="0"/>
              <a:t>A1c &lt; 7%</a:t>
            </a:r>
            <a:r>
              <a:rPr lang="en-US" sz="2800" dirty="0"/>
              <a:t>  - a reasonable goal for adults.</a:t>
            </a:r>
          </a:p>
          <a:p>
            <a:pPr lvl="1"/>
            <a:r>
              <a:rPr lang="en-US" sz="2800" b="1" dirty="0"/>
              <a:t>A1c &lt; 6.5%</a:t>
            </a:r>
            <a:r>
              <a:rPr lang="en-US" sz="2800" dirty="0"/>
              <a:t> - for those without significant risk of hypoglycemia  </a:t>
            </a:r>
          </a:p>
          <a:p>
            <a:pPr lvl="1"/>
            <a:r>
              <a:rPr lang="en-US" sz="2800" b="1" dirty="0"/>
              <a:t>A1c &lt; 8%</a:t>
            </a:r>
            <a:r>
              <a:rPr lang="en-US" sz="2800" dirty="0"/>
              <a:t> -  for those with history of hypoglycemia, limited life expectancy, or those with longstanding diabetes and vascular complications.</a:t>
            </a:r>
          </a:p>
          <a:p>
            <a:pPr lvl="1">
              <a:buSzPct val="75000"/>
            </a:pPr>
            <a:r>
              <a:rPr lang="en-US" sz="3200" b="1" dirty="0">
                <a:solidFill>
                  <a:schemeClr val="tx1">
                    <a:lumMod val="95000"/>
                    <a:lumOff val="5000"/>
                  </a:schemeClr>
                </a:solidFill>
              </a:rPr>
              <a:t>A1c Check Frequency:</a:t>
            </a:r>
          </a:p>
          <a:p>
            <a:pPr lvl="2">
              <a:buSzPct val="75000"/>
            </a:pPr>
            <a:r>
              <a:rPr lang="en-US" sz="3200" dirty="0"/>
              <a:t>If meeting goal -  At least 2 times a year</a:t>
            </a:r>
          </a:p>
          <a:p>
            <a:pPr lvl="2">
              <a:buSzPct val="75000"/>
            </a:pPr>
            <a:r>
              <a:rPr lang="en-US" sz="3200" dirty="0"/>
              <a:t>If </a:t>
            </a:r>
            <a:r>
              <a:rPr lang="en-US" sz="3200" i="1" dirty="0"/>
              <a:t>not </a:t>
            </a:r>
            <a:r>
              <a:rPr lang="en-US" sz="3200" dirty="0"/>
              <a:t>meeting goal – Quarterly</a:t>
            </a:r>
          </a:p>
          <a:p>
            <a:pPr lvl="1"/>
            <a:endParaRPr lang="en-US" sz="2800" dirty="0"/>
          </a:p>
          <a:p>
            <a:pPr lvl="1"/>
            <a:r>
              <a:rPr lang="en-US" sz="2800" b="1" dirty="0"/>
              <a:t>Also review Ambulatory Glucose Profile</a:t>
            </a:r>
          </a:p>
          <a:p>
            <a:endParaRPr lang="en-US" dirty="0"/>
          </a:p>
        </p:txBody>
      </p:sp>
      <p:pic>
        <p:nvPicPr>
          <p:cNvPr id="2" name="Picture 1"/>
          <p:cNvPicPr>
            <a:picLocks noChangeAspect="1"/>
          </p:cNvPicPr>
          <p:nvPr/>
        </p:nvPicPr>
        <p:blipFill>
          <a:blip r:embed="rId4"/>
          <a:stretch>
            <a:fillRect/>
          </a:stretch>
        </p:blipFill>
        <p:spPr>
          <a:xfrm>
            <a:off x="7467600" y="1588477"/>
            <a:ext cx="1356946" cy="1366176"/>
          </a:xfrm>
          <a:prstGeom prst="rect">
            <a:avLst/>
          </a:prstGeom>
        </p:spPr>
      </p:pic>
    </p:spTree>
    <p:custDataLst>
      <p:tags r:id="rId1"/>
    </p:custDataLst>
    <p:extLst>
      <p:ext uri="{BB962C8B-B14F-4D97-AF65-F5344CB8AC3E}">
        <p14:creationId xmlns:p14="http://schemas.microsoft.com/office/powerpoint/2010/main" val="21822165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2"/>
          <p:cNvSpPr>
            <a:spLocks noGrp="1" noChangeArrowheads="1"/>
          </p:cNvSpPr>
          <p:nvPr>
            <p:ph type="title"/>
          </p:nvPr>
        </p:nvSpPr>
        <p:spPr>
          <a:xfrm>
            <a:off x="457200" y="228600"/>
            <a:ext cx="8229600" cy="914400"/>
          </a:xfrm>
        </p:spPr>
        <p:txBody>
          <a:bodyPr>
            <a:normAutofit/>
          </a:bodyPr>
          <a:lstStyle/>
          <a:p>
            <a:pPr eaLnBrk="1" hangingPunct="1"/>
            <a:r>
              <a:rPr lang="en-US" sz="4000" dirty="0"/>
              <a:t>A1c and Estimated Avg Glucose (eAG)  </a:t>
            </a:r>
          </a:p>
        </p:txBody>
      </p:sp>
      <p:sp>
        <p:nvSpPr>
          <p:cNvPr id="88067" name="Rectangle 3"/>
          <p:cNvSpPr>
            <a:spLocks noGrp="1" noChangeArrowheads="1"/>
          </p:cNvSpPr>
          <p:nvPr>
            <p:ph idx="1"/>
          </p:nvPr>
        </p:nvSpPr>
        <p:spPr>
          <a:xfrm>
            <a:off x="609600" y="1447800"/>
            <a:ext cx="7239000" cy="4819650"/>
          </a:xfrm>
        </p:spPr>
        <p:txBody>
          <a:bodyPr>
            <a:normAutofit/>
          </a:bodyPr>
          <a:lstStyle/>
          <a:p>
            <a:pPr eaLnBrk="1" hangingPunct="1">
              <a:lnSpc>
                <a:spcPct val="80000"/>
              </a:lnSpc>
              <a:buFont typeface="Wingdings" pitchFamily="2" charset="2"/>
              <a:buNone/>
            </a:pPr>
            <a:r>
              <a:rPr lang="en-US" sz="2800" b="1" u="sng" dirty="0"/>
              <a:t>A1c (%)	           	eAG__  </a:t>
            </a:r>
          </a:p>
          <a:p>
            <a:pPr eaLnBrk="1" hangingPunct="1">
              <a:lnSpc>
                <a:spcPct val="80000"/>
              </a:lnSpc>
              <a:buFont typeface="Wingdings" pitchFamily="2" charset="2"/>
              <a:buNone/>
            </a:pPr>
            <a:r>
              <a:rPr lang="en-US" sz="2800" b="1" dirty="0"/>
              <a:t>	5		97   </a:t>
            </a:r>
            <a:r>
              <a:rPr lang="en-US" sz="2800" dirty="0"/>
              <a:t>(76-120)</a:t>
            </a:r>
          </a:p>
          <a:p>
            <a:pPr eaLnBrk="1" hangingPunct="1">
              <a:lnSpc>
                <a:spcPct val="80000"/>
              </a:lnSpc>
              <a:buFont typeface="Wingdings" pitchFamily="2" charset="2"/>
              <a:buNone/>
            </a:pPr>
            <a:r>
              <a:rPr lang="en-US" sz="2800" b="1" dirty="0"/>
              <a:t>   6		126 </a:t>
            </a:r>
            <a:r>
              <a:rPr lang="en-US" sz="2800" dirty="0"/>
              <a:t>(100-152)</a:t>
            </a:r>
          </a:p>
          <a:p>
            <a:pPr eaLnBrk="1" hangingPunct="1">
              <a:lnSpc>
                <a:spcPct val="80000"/>
              </a:lnSpc>
              <a:buFont typeface="Wingdings" pitchFamily="2" charset="2"/>
              <a:buNone/>
            </a:pPr>
            <a:r>
              <a:rPr lang="en-US" sz="2800" b="1" dirty="0"/>
              <a:t>	7		154 </a:t>
            </a:r>
            <a:r>
              <a:rPr lang="en-US" sz="2800" dirty="0"/>
              <a:t>(123-185)</a:t>
            </a:r>
          </a:p>
          <a:p>
            <a:pPr eaLnBrk="1" hangingPunct="1">
              <a:lnSpc>
                <a:spcPct val="80000"/>
              </a:lnSpc>
              <a:buFont typeface="Wingdings" pitchFamily="2" charset="2"/>
              <a:buNone/>
            </a:pPr>
            <a:r>
              <a:rPr lang="en-US" sz="2800" b="1" dirty="0"/>
              <a:t>	8		183 </a:t>
            </a:r>
            <a:r>
              <a:rPr lang="en-US" sz="2800" dirty="0"/>
              <a:t>(147-217)</a:t>
            </a:r>
          </a:p>
          <a:p>
            <a:pPr eaLnBrk="1" hangingPunct="1">
              <a:lnSpc>
                <a:spcPct val="80000"/>
              </a:lnSpc>
              <a:buFont typeface="Wingdings" pitchFamily="2" charset="2"/>
              <a:buNone/>
            </a:pPr>
            <a:r>
              <a:rPr lang="en-US" sz="2800" b="1" dirty="0"/>
              <a:t>	9		212 </a:t>
            </a:r>
            <a:r>
              <a:rPr lang="en-US" sz="2800" dirty="0"/>
              <a:t>(170 -249)</a:t>
            </a:r>
          </a:p>
          <a:p>
            <a:pPr eaLnBrk="1" hangingPunct="1">
              <a:lnSpc>
                <a:spcPct val="80000"/>
              </a:lnSpc>
              <a:buFont typeface="Wingdings" pitchFamily="2" charset="2"/>
              <a:buNone/>
            </a:pPr>
            <a:r>
              <a:rPr lang="en-US" sz="2800" b="1" dirty="0"/>
              <a:t>	10		240 </a:t>
            </a:r>
            <a:r>
              <a:rPr lang="en-US" sz="2800" dirty="0"/>
              <a:t>(193-282)</a:t>
            </a:r>
          </a:p>
          <a:p>
            <a:pPr eaLnBrk="1" hangingPunct="1">
              <a:lnSpc>
                <a:spcPct val="80000"/>
              </a:lnSpc>
              <a:buFont typeface="Wingdings" pitchFamily="2" charset="2"/>
              <a:buNone/>
            </a:pPr>
            <a:r>
              <a:rPr lang="en-US" sz="2800" b="1" dirty="0"/>
              <a:t>	11		269 </a:t>
            </a:r>
            <a:r>
              <a:rPr lang="en-US" sz="2800" dirty="0"/>
              <a:t>(217-314)</a:t>
            </a:r>
            <a:r>
              <a:rPr lang="en-US" sz="2800" b="1" dirty="0"/>
              <a:t>	</a:t>
            </a:r>
          </a:p>
          <a:p>
            <a:pPr eaLnBrk="1" hangingPunct="1">
              <a:lnSpc>
                <a:spcPct val="80000"/>
              </a:lnSpc>
              <a:buFont typeface="Wingdings" pitchFamily="2" charset="2"/>
              <a:buNone/>
            </a:pPr>
            <a:r>
              <a:rPr lang="en-US" sz="2800" b="1" dirty="0"/>
              <a:t>   12		298  </a:t>
            </a:r>
            <a:r>
              <a:rPr lang="en-US" sz="2800" dirty="0"/>
              <a:t>(240-347)</a:t>
            </a:r>
          </a:p>
          <a:p>
            <a:pPr eaLnBrk="1" hangingPunct="1">
              <a:lnSpc>
                <a:spcPct val="80000"/>
              </a:lnSpc>
              <a:buFont typeface="Wingdings" pitchFamily="2" charset="2"/>
              <a:buNone/>
            </a:pPr>
            <a:r>
              <a:rPr lang="en-US" sz="2400" dirty="0"/>
              <a:t>			 </a:t>
            </a:r>
          </a:p>
        </p:txBody>
      </p:sp>
      <p:sp>
        <p:nvSpPr>
          <p:cNvPr id="5" name="TextBox 4">
            <a:extLst>
              <a:ext uri="{FF2B5EF4-FFF2-40B4-BE49-F238E27FC236}">
                <a16:creationId xmlns:a16="http://schemas.microsoft.com/office/drawing/2014/main" id="{1AFADE32-8F21-471D-A653-F0A7FD804812}"/>
              </a:ext>
            </a:extLst>
          </p:cNvPr>
          <p:cNvSpPr txBox="1"/>
          <p:nvPr/>
        </p:nvSpPr>
        <p:spPr>
          <a:xfrm>
            <a:off x="104670" y="5410200"/>
            <a:ext cx="5181600" cy="757130"/>
          </a:xfrm>
          <a:prstGeom prst="rect">
            <a:avLst/>
          </a:prstGeom>
          <a:noFill/>
        </p:spPr>
        <p:txBody>
          <a:bodyPr wrap="square" rtlCol="0">
            <a:spAutoFit/>
          </a:bodyPr>
          <a:lstStyle/>
          <a:p>
            <a:pPr algn="ctr">
              <a:lnSpc>
                <a:spcPct val="80000"/>
              </a:lnSpc>
            </a:pPr>
            <a:r>
              <a:rPr lang="en-US" sz="2000" b="1" i="1" dirty="0"/>
              <a:t>eAG = 28.7 x A1c-46.7  ~ 29 pts per 1%</a:t>
            </a:r>
          </a:p>
          <a:p>
            <a:pPr algn="ctr">
              <a:lnSpc>
                <a:spcPct val="80000"/>
              </a:lnSpc>
            </a:pPr>
            <a:r>
              <a:rPr lang="en-US" sz="1600" b="1" i="1" dirty="0"/>
              <a:t>Translating the A1c Assay Into eAG – ADAG Study</a:t>
            </a:r>
            <a:endParaRPr lang="en-US" b="1" dirty="0"/>
          </a:p>
          <a:p>
            <a:pPr algn="r">
              <a:lnSpc>
                <a:spcPct val="80000"/>
              </a:lnSpc>
            </a:pPr>
            <a:r>
              <a:rPr lang="en-US" dirty="0"/>
              <a:t> </a:t>
            </a:r>
          </a:p>
        </p:txBody>
      </p:sp>
      <p:pic>
        <p:nvPicPr>
          <p:cNvPr id="7" name="Picture 6">
            <a:extLst>
              <a:ext uri="{FF2B5EF4-FFF2-40B4-BE49-F238E27FC236}">
                <a16:creationId xmlns:a16="http://schemas.microsoft.com/office/drawing/2014/main" id="{40DD5A88-51EF-4D70-B650-8C1655D0C88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486400" y="1828800"/>
            <a:ext cx="2676525" cy="2657475"/>
          </a:xfrm>
          <a:prstGeom prst="rect">
            <a:avLst/>
          </a:prstGeom>
        </p:spPr>
      </p:pic>
      <p:pic>
        <p:nvPicPr>
          <p:cNvPr id="2" name="Picture 1">
            <a:extLst>
              <a:ext uri="{FF2B5EF4-FFF2-40B4-BE49-F238E27FC236}">
                <a16:creationId xmlns:a16="http://schemas.microsoft.com/office/drawing/2014/main" id="{DBD9192F-4ADA-4399-F453-DEA78C47423D}"/>
              </a:ext>
            </a:extLst>
          </p:cNvPr>
          <p:cNvPicPr>
            <a:picLocks noChangeAspect="1"/>
          </p:cNvPicPr>
          <p:nvPr/>
        </p:nvPicPr>
        <p:blipFill>
          <a:blip r:embed="rId5"/>
          <a:stretch>
            <a:fillRect/>
          </a:stretch>
        </p:blipFill>
        <p:spPr>
          <a:xfrm>
            <a:off x="5493134" y="4777151"/>
            <a:ext cx="3048001" cy="394924"/>
          </a:xfrm>
          <a:prstGeom prst="rect">
            <a:avLst/>
          </a:prstGeom>
        </p:spPr>
      </p:pic>
    </p:spTree>
    <p:custDataLst>
      <p:tags r:id="rId1"/>
    </p:custDataLst>
    <p:extLst>
      <p:ext uri="{BB962C8B-B14F-4D97-AF65-F5344CB8AC3E}">
        <p14:creationId xmlns:p14="http://schemas.microsoft.com/office/powerpoint/2010/main" val="21272004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1618" name="Picture 2" descr="bev"/>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1918553582"/>
      </p:ext>
    </p:extLst>
  </p:cSld>
  <p:clrMapOvr>
    <a:masterClrMapping/>
  </p:clrMapOvr>
  <p:transition>
    <p:random/>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17. Diabetes Advocacy</a:t>
            </a:r>
          </a:p>
        </p:txBody>
      </p:sp>
      <p:sp>
        <p:nvSpPr>
          <p:cNvPr id="3" name="Content Placeholder 2"/>
          <p:cNvSpPr>
            <a:spLocks noGrp="1"/>
          </p:cNvSpPr>
          <p:nvPr>
            <p:ph sz="quarter" idx="1"/>
          </p:nvPr>
        </p:nvSpPr>
        <p:spPr>
          <a:xfrm>
            <a:off x="457200" y="1219200"/>
            <a:ext cx="4419600" cy="5295722"/>
          </a:xfrm>
        </p:spPr>
        <p:txBody>
          <a:bodyPr>
            <a:normAutofit fontScale="70000" lnSpcReduction="20000"/>
          </a:bodyPr>
          <a:lstStyle/>
          <a:p>
            <a:pPr>
              <a:lnSpc>
                <a:spcPct val="110000"/>
              </a:lnSpc>
            </a:pPr>
            <a:r>
              <a:rPr lang="en-US" dirty="0"/>
              <a:t>People living with diabetes deserve to be free from the burden of discrimination.</a:t>
            </a:r>
          </a:p>
          <a:p>
            <a:pPr>
              <a:lnSpc>
                <a:spcPct val="110000"/>
              </a:lnSpc>
            </a:pPr>
            <a:r>
              <a:rPr lang="en-US" dirty="0"/>
              <a:t>We need to all be a part of advocating to ensure a healthy and productive life for people living with diabetes.</a:t>
            </a:r>
          </a:p>
          <a:p>
            <a:pPr>
              <a:lnSpc>
                <a:spcPct val="110000"/>
              </a:lnSpc>
            </a:pPr>
            <a:r>
              <a:rPr lang="en-US" dirty="0"/>
              <a:t>Make sure cost is not a barrier to diabetes self-management.</a:t>
            </a:r>
          </a:p>
        </p:txBody>
      </p:sp>
      <p:pic>
        <p:nvPicPr>
          <p:cNvPr id="4" name="Picture 3"/>
          <p:cNvPicPr>
            <a:picLocks noChangeAspect="1"/>
          </p:cNvPicPr>
          <p:nvPr/>
        </p:nvPicPr>
        <p:blipFill>
          <a:blip r:embed="rId3"/>
          <a:stretch>
            <a:fillRect/>
          </a:stretch>
        </p:blipFill>
        <p:spPr>
          <a:xfrm>
            <a:off x="5638799" y="1219201"/>
            <a:ext cx="2801815" cy="2930688"/>
          </a:xfrm>
          <a:prstGeom prst="rect">
            <a:avLst/>
          </a:prstGeom>
        </p:spPr>
      </p:pic>
      <p:sp>
        <p:nvSpPr>
          <p:cNvPr id="5" name="TextBox 4">
            <a:extLst>
              <a:ext uri="{FF2B5EF4-FFF2-40B4-BE49-F238E27FC236}">
                <a16:creationId xmlns:a16="http://schemas.microsoft.com/office/drawing/2014/main" id="{F3CED561-E210-4A92-B3E7-DA63B6FE09D2}"/>
              </a:ext>
            </a:extLst>
          </p:cNvPr>
          <p:cNvSpPr txBox="1"/>
          <p:nvPr/>
        </p:nvSpPr>
        <p:spPr>
          <a:xfrm>
            <a:off x="5401580" y="4197633"/>
            <a:ext cx="3581400" cy="2308324"/>
          </a:xfrm>
          <a:prstGeom prst="rect">
            <a:avLst/>
          </a:prstGeom>
          <a:noFill/>
        </p:spPr>
        <p:txBody>
          <a:bodyPr wrap="square" rtlCol="0">
            <a:spAutoFit/>
          </a:bodyPr>
          <a:lstStyle/>
          <a:p>
            <a:r>
              <a:rPr lang="en-US" dirty="0"/>
              <a:t>Diabetes Care needs to meet outlined standards in all settings.</a:t>
            </a:r>
          </a:p>
          <a:p>
            <a:r>
              <a:rPr lang="en-US" dirty="0"/>
              <a:t>-   In school setting</a:t>
            </a:r>
          </a:p>
          <a:p>
            <a:pPr marL="285750" indent="-285750">
              <a:buFontTx/>
              <a:buChar char="-"/>
            </a:pPr>
            <a:r>
              <a:rPr lang="en-US" dirty="0"/>
              <a:t>Young children in childcare</a:t>
            </a:r>
          </a:p>
          <a:p>
            <a:pPr marL="285750" indent="-285750">
              <a:buFontTx/>
              <a:buChar char="-"/>
            </a:pPr>
            <a:r>
              <a:rPr lang="en-US" dirty="0"/>
              <a:t>For Drivers</a:t>
            </a:r>
          </a:p>
          <a:p>
            <a:pPr marL="285750" indent="-285750">
              <a:buFontTx/>
              <a:buChar char="-"/>
            </a:pPr>
            <a:r>
              <a:rPr lang="en-US" dirty="0"/>
              <a:t>In work settings</a:t>
            </a:r>
          </a:p>
          <a:p>
            <a:pPr marL="285750" indent="-285750">
              <a:buFontTx/>
              <a:buChar char="-"/>
            </a:pPr>
            <a:r>
              <a:rPr lang="en-US" dirty="0"/>
              <a:t>In Detention Facilities</a:t>
            </a:r>
          </a:p>
          <a:p>
            <a:pPr marL="285750" indent="-285750">
              <a:buFontTx/>
              <a:buChar char="-"/>
            </a:pPr>
            <a:r>
              <a:rPr lang="en-US" dirty="0"/>
              <a:t>Insulin Access &amp; Affordability</a:t>
            </a:r>
          </a:p>
        </p:txBody>
      </p:sp>
      <p:pic>
        <p:nvPicPr>
          <p:cNvPr id="8" name="Picture 7">
            <a:extLst>
              <a:ext uri="{FF2B5EF4-FFF2-40B4-BE49-F238E27FC236}">
                <a16:creationId xmlns:a16="http://schemas.microsoft.com/office/drawing/2014/main" id="{24F6D9C0-B329-5AF4-A416-8291221BC810}"/>
              </a:ext>
            </a:extLst>
          </p:cNvPr>
          <p:cNvPicPr>
            <a:picLocks noChangeAspect="1"/>
          </p:cNvPicPr>
          <p:nvPr/>
        </p:nvPicPr>
        <p:blipFill>
          <a:blip r:embed="rId4"/>
          <a:stretch>
            <a:fillRect/>
          </a:stretch>
        </p:blipFill>
        <p:spPr>
          <a:xfrm>
            <a:off x="533400" y="6413879"/>
            <a:ext cx="4267200" cy="354485"/>
          </a:xfrm>
          <a:prstGeom prst="rect">
            <a:avLst/>
          </a:prstGeom>
        </p:spPr>
      </p:pic>
    </p:spTree>
    <p:custDataLst>
      <p:tags r:id="rId1"/>
    </p:custDataLst>
    <p:extLst>
      <p:ext uri="{BB962C8B-B14F-4D97-AF65-F5344CB8AC3E}">
        <p14:creationId xmlns:p14="http://schemas.microsoft.com/office/powerpoint/2010/main" val="33696831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9533FB-7744-4C53-8DFD-56868AD4BB94}"/>
              </a:ext>
            </a:extLst>
          </p:cNvPr>
          <p:cNvSpPr>
            <a:spLocks noGrp="1"/>
          </p:cNvSpPr>
          <p:nvPr>
            <p:ph type="title"/>
          </p:nvPr>
        </p:nvSpPr>
        <p:spPr>
          <a:solidFill>
            <a:srgbClr val="B1D45A"/>
          </a:solidFill>
        </p:spPr>
        <p:txBody>
          <a:bodyPr>
            <a:normAutofit/>
          </a:bodyPr>
          <a:lstStyle/>
          <a:p>
            <a:r>
              <a:rPr lang="en-US" sz="4000" dirty="0">
                <a:solidFill>
                  <a:schemeClr val="tx1"/>
                </a:solidFill>
              </a:rPr>
              <a:t>Time in Range</a:t>
            </a:r>
          </a:p>
        </p:txBody>
      </p:sp>
      <p:sp>
        <p:nvSpPr>
          <p:cNvPr id="4" name="TextBox 3">
            <a:extLst>
              <a:ext uri="{FF2B5EF4-FFF2-40B4-BE49-F238E27FC236}">
                <a16:creationId xmlns:a16="http://schemas.microsoft.com/office/drawing/2014/main" id="{B376BB8A-E177-E3E7-4370-20AC6C58CB16}"/>
              </a:ext>
            </a:extLst>
          </p:cNvPr>
          <p:cNvSpPr txBox="1"/>
          <p:nvPr/>
        </p:nvSpPr>
        <p:spPr>
          <a:xfrm>
            <a:off x="433754" y="4648200"/>
            <a:ext cx="8229600" cy="323165"/>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500" b="0" i="0" u="none" strike="noStrike" kern="1200" cap="none" spc="0" normalizeH="0" baseline="0" noProof="0" dirty="0">
              <a:ln>
                <a:noFill/>
              </a:ln>
              <a:solidFill>
                <a:prstClr val="black"/>
              </a:solidFill>
              <a:effectLst/>
              <a:uLnTx/>
              <a:uFillTx/>
              <a:latin typeface="Gill Sans MT"/>
              <a:ea typeface="+mn-ea"/>
              <a:cs typeface="+mn-cs"/>
            </a:endParaRPr>
          </a:p>
        </p:txBody>
      </p:sp>
      <p:pic>
        <p:nvPicPr>
          <p:cNvPr id="6" name="Picture 5">
            <a:extLst>
              <a:ext uri="{FF2B5EF4-FFF2-40B4-BE49-F238E27FC236}">
                <a16:creationId xmlns:a16="http://schemas.microsoft.com/office/drawing/2014/main" id="{BED0CF78-5701-8560-FA3C-86CDFE0E78BB}"/>
              </a:ext>
            </a:extLst>
          </p:cNvPr>
          <p:cNvPicPr>
            <a:picLocks noChangeAspect="1"/>
          </p:cNvPicPr>
          <p:nvPr/>
        </p:nvPicPr>
        <p:blipFill>
          <a:blip r:embed="rId3"/>
          <a:stretch>
            <a:fillRect/>
          </a:stretch>
        </p:blipFill>
        <p:spPr>
          <a:xfrm>
            <a:off x="304800" y="1295400"/>
            <a:ext cx="5305645" cy="4968013"/>
          </a:xfrm>
          <a:prstGeom prst="rect">
            <a:avLst/>
          </a:prstGeom>
        </p:spPr>
      </p:pic>
      <p:sp>
        <p:nvSpPr>
          <p:cNvPr id="9" name="Google Shape;486;p79">
            <a:extLst>
              <a:ext uri="{FF2B5EF4-FFF2-40B4-BE49-F238E27FC236}">
                <a16:creationId xmlns:a16="http://schemas.microsoft.com/office/drawing/2014/main" id="{7221912A-232B-7705-BA6C-D9B06CEE83C3}"/>
              </a:ext>
            </a:extLst>
          </p:cNvPr>
          <p:cNvSpPr txBox="1">
            <a:spLocks noChangeArrowheads="1"/>
          </p:cNvSpPr>
          <p:nvPr/>
        </p:nvSpPr>
        <p:spPr bwMode="auto">
          <a:xfrm>
            <a:off x="433754" y="6426735"/>
            <a:ext cx="3223846" cy="1746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31" tIns="34256" rIns="68531" bIns="34256"/>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fr-FR" altLang="en-US" sz="900" dirty="0" err="1">
                <a:solidFill>
                  <a:srgbClr val="000000"/>
                </a:solidFill>
                <a:latin typeface="Calibri" panose="020F0502020204030204" pitchFamily="34" charset="0"/>
                <a:cs typeface="Calibri" panose="020F0502020204030204" pitchFamily="34" charset="0"/>
                <a:sym typeface="Calibri" panose="020F0502020204030204" pitchFamily="34" charset="0"/>
              </a:rPr>
              <a:t>Battelino</a:t>
            </a:r>
            <a:r>
              <a:rPr lang="fr-FR" altLang="en-US" sz="900" dirty="0">
                <a:solidFill>
                  <a:srgbClr val="000000"/>
                </a:solidFill>
                <a:latin typeface="Calibri" panose="020F0502020204030204" pitchFamily="34" charset="0"/>
                <a:cs typeface="Calibri" panose="020F0502020204030204" pitchFamily="34" charset="0"/>
                <a:sym typeface="Calibri" panose="020F0502020204030204" pitchFamily="34" charset="0"/>
              </a:rPr>
              <a:t> T, et al. </a:t>
            </a:r>
            <a:r>
              <a:rPr lang="fr-FR" altLang="en-US" sz="900" i="1" dirty="0" err="1">
                <a:solidFill>
                  <a:srgbClr val="000000"/>
                </a:solidFill>
                <a:latin typeface="Calibri" panose="020F0502020204030204" pitchFamily="34" charset="0"/>
                <a:cs typeface="Calibri" panose="020F0502020204030204" pitchFamily="34" charset="0"/>
                <a:sym typeface="Calibri" panose="020F0502020204030204" pitchFamily="34" charset="0"/>
              </a:rPr>
              <a:t>Diabetes</a:t>
            </a:r>
            <a:r>
              <a:rPr lang="fr-FR" altLang="en-US" sz="900" i="1" dirty="0">
                <a:solidFill>
                  <a:srgbClr val="000000"/>
                </a:solidFill>
                <a:latin typeface="Calibri" panose="020F0502020204030204" pitchFamily="34" charset="0"/>
                <a:cs typeface="Calibri" panose="020F0502020204030204" pitchFamily="34" charset="0"/>
                <a:sym typeface="Calibri" panose="020F0502020204030204" pitchFamily="34" charset="0"/>
              </a:rPr>
              <a:t> Care</a:t>
            </a:r>
            <a:r>
              <a:rPr lang="fr-FR" altLang="en-US" sz="900" dirty="0">
                <a:solidFill>
                  <a:srgbClr val="000000"/>
                </a:solidFill>
                <a:latin typeface="Calibri" panose="020F0502020204030204" pitchFamily="34" charset="0"/>
                <a:cs typeface="Calibri" panose="020F0502020204030204" pitchFamily="34" charset="0"/>
                <a:sym typeface="Calibri" panose="020F0502020204030204" pitchFamily="34" charset="0"/>
              </a:rPr>
              <a:t>. 2019;42(8):1593-1603.</a:t>
            </a:r>
            <a:endParaRPr lang="fr-FR" altLang="en-US" sz="900" dirty="0">
              <a:solidFill>
                <a:srgbClr val="000000"/>
              </a:solidFill>
              <a:latin typeface="Calibri" panose="020F0502020204030204" pitchFamily="34" charset="0"/>
            </a:endParaRPr>
          </a:p>
        </p:txBody>
      </p:sp>
      <p:sp>
        <p:nvSpPr>
          <p:cNvPr id="10" name="TextBox 9">
            <a:extLst>
              <a:ext uri="{FF2B5EF4-FFF2-40B4-BE49-F238E27FC236}">
                <a16:creationId xmlns:a16="http://schemas.microsoft.com/office/drawing/2014/main" id="{CBED24C5-1F78-4596-DC7F-B076AAD59451}"/>
              </a:ext>
            </a:extLst>
          </p:cNvPr>
          <p:cNvSpPr txBox="1"/>
          <p:nvPr/>
        </p:nvSpPr>
        <p:spPr>
          <a:xfrm>
            <a:off x="5933090" y="3286734"/>
            <a:ext cx="2848708" cy="2800767"/>
          </a:xfrm>
          <a:prstGeom prst="rect">
            <a:avLst/>
          </a:prstGeom>
          <a:noFill/>
        </p:spPr>
        <p:txBody>
          <a:bodyPr wrap="square" rtlCol="0">
            <a:spAutoFit/>
          </a:bodyPr>
          <a:lstStyle/>
          <a:p>
            <a:pPr algn="ctr"/>
            <a:endParaRPr lang="en-US" sz="2800" dirty="0"/>
          </a:p>
          <a:p>
            <a:pPr algn="ctr"/>
            <a:r>
              <a:rPr lang="en-US" sz="2400" dirty="0">
                <a:solidFill>
                  <a:srgbClr val="383636"/>
                </a:solidFill>
                <a:ea typeface="Calibri" panose="020F0502020204030204" pitchFamily="34" charset="0"/>
                <a:cs typeface="Calibri" panose="020F0502020204030204" pitchFamily="34" charset="0"/>
              </a:rPr>
              <a:t>S</a:t>
            </a:r>
            <a:r>
              <a:rPr lang="en-US" sz="2400" b="0" i="0" dirty="0">
                <a:solidFill>
                  <a:srgbClr val="383636"/>
                </a:solidFill>
                <a:effectLst/>
                <a:ea typeface="Calibri" panose="020F0502020204030204" pitchFamily="34" charset="0"/>
                <a:cs typeface="Calibri" panose="020F0502020204030204" pitchFamily="34" charset="0"/>
              </a:rPr>
              <a:t>trong correlation between TIR and A1C, with a goal of 70% TIR aligning with an A1C of ∼7% </a:t>
            </a:r>
          </a:p>
          <a:p>
            <a:pPr algn="ctr"/>
            <a:endParaRPr lang="en-US" sz="2800" dirty="0"/>
          </a:p>
        </p:txBody>
      </p:sp>
      <p:pic>
        <p:nvPicPr>
          <p:cNvPr id="3" name="Picture 1">
            <a:extLst>
              <a:ext uri="{FF2B5EF4-FFF2-40B4-BE49-F238E27FC236}">
                <a16:creationId xmlns:a16="http://schemas.microsoft.com/office/drawing/2014/main" id="{BF93587A-E757-F2FC-8F56-472F9FD52E5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11543" y="1388609"/>
            <a:ext cx="2827657" cy="11834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a:extLst>
              <a:ext uri="{FF2B5EF4-FFF2-40B4-BE49-F238E27FC236}">
                <a16:creationId xmlns:a16="http://schemas.microsoft.com/office/drawing/2014/main" id="{9216D8AD-2831-27E0-FA32-D898D25219C3}"/>
              </a:ext>
            </a:extLst>
          </p:cNvPr>
          <p:cNvPicPr>
            <a:picLocks noChangeAspect="1"/>
          </p:cNvPicPr>
          <p:nvPr/>
        </p:nvPicPr>
        <p:blipFill>
          <a:blip r:embed="rId5"/>
          <a:stretch>
            <a:fillRect/>
          </a:stretch>
        </p:blipFill>
        <p:spPr>
          <a:xfrm>
            <a:off x="4380931" y="6087501"/>
            <a:ext cx="4458269" cy="753460"/>
          </a:xfrm>
          <a:prstGeom prst="rect">
            <a:avLst/>
          </a:prstGeom>
        </p:spPr>
      </p:pic>
    </p:spTree>
    <p:extLst>
      <p:ext uri="{BB962C8B-B14F-4D97-AF65-F5344CB8AC3E}">
        <p14:creationId xmlns:p14="http://schemas.microsoft.com/office/powerpoint/2010/main" val="24329300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Google Shape;304;p62">
            <a:extLst>
              <a:ext uri="{FF2B5EF4-FFF2-40B4-BE49-F238E27FC236}">
                <a16:creationId xmlns:a16="http://schemas.microsoft.com/office/drawing/2014/main" id="{9429F711-099F-F80B-7611-1FCD0244870C}"/>
              </a:ext>
            </a:extLst>
          </p:cNvPr>
          <p:cNvSpPr>
            <a:spLocks noGrp="1"/>
          </p:cNvSpPr>
          <p:nvPr>
            <p:ph type="title"/>
          </p:nvPr>
        </p:nvSpPr>
        <p:spPr>
          <a:xfrm>
            <a:off x="457200" y="152399"/>
            <a:ext cx="8229600" cy="1273961"/>
          </a:xfrm>
          <a:solidFill>
            <a:srgbClr val="B1D45A"/>
          </a:solidFill>
        </p:spPr>
        <p:txBody>
          <a:bodyPr vert="horz" lIns="68569" tIns="34275" rIns="68569" bIns="34275" anchor="b" anchorCtr="0">
            <a:noAutofit/>
          </a:bodyPr>
          <a:lstStyle/>
          <a:p>
            <a:pPr>
              <a:buClr>
                <a:srgbClr val="000000"/>
              </a:buClr>
              <a:buSzPts val="4400"/>
              <a:buFont typeface="Calibri" panose="020F0502020204030204" pitchFamily="34" charset="0"/>
              <a:buNone/>
            </a:pPr>
            <a:r>
              <a:rPr lang="en-US" altLang="en-US" sz="4000" dirty="0">
                <a:solidFill>
                  <a:schemeClr val="tx1"/>
                </a:solidFill>
              </a:rPr>
              <a:t>Blood Glucose Monitoring vs. Continuous Glucose Monitoring (CGM)</a:t>
            </a:r>
          </a:p>
        </p:txBody>
      </p:sp>
      <p:pic>
        <p:nvPicPr>
          <p:cNvPr id="72707" name="Google Shape;305;p62">
            <a:extLst>
              <a:ext uri="{FF2B5EF4-FFF2-40B4-BE49-F238E27FC236}">
                <a16:creationId xmlns:a16="http://schemas.microsoft.com/office/drawing/2014/main" id="{CADC5B11-5694-5AEC-65D7-D401FA76D580}"/>
              </a:ext>
            </a:extLst>
          </p:cNvPr>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5800" y="1828800"/>
            <a:ext cx="7404497" cy="3448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2708" name="Google Shape;306;p62">
            <a:extLst>
              <a:ext uri="{FF2B5EF4-FFF2-40B4-BE49-F238E27FC236}">
                <a16:creationId xmlns:a16="http://schemas.microsoft.com/office/drawing/2014/main" id="{687B88C2-AC64-DCB6-D112-AF3F50F724C5}"/>
              </a:ext>
            </a:extLst>
          </p:cNvPr>
          <p:cNvSpPr>
            <a:spLocks noChangeArrowheads="1"/>
          </p:cNvSpPr>
          <p:nvPr/>
        </p:nvSpPr>
        <p:spPr bwMode="auto">
          <a:xfrm>
            <a:off x="1980009" y="3330178"/>
            <a:ext cx="5886450" cy="723900"/>
          </a:xfrm>
          <a:prstGeom prst="rect">
            <a:avLst/>
          </a:prstGeom>
          <a:solidFill>
            <a:srgbClr val="92D05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68569" tIns="34275" rIns="68569" bIns="34275"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en-US" altLang="en-US" sz="1350">
              <a:solidFill>
                <a:srgbClr val="FFFFFF"/>
              </a:solidFill>
              <a:latin typeface="Calibri" panose="020F0502020204030204" pitchFamily="34" charset="0"/>
              <a:cs typeface="Calibri" panose="020F0502020204030204" pitchFamily="34" charset="0"/>
              <a:sym typeface="Calibri" panose="020F0502020204030204" pitchFamily="34" charset="0"/>
            </a:endParaRPr>
          </a:p>
        </p:txBody>
      </p:sp>
      <p:sp>
        <p:nvSpPr>
          <p:cNvPr id="307" name="Google Shape;307;p62">
            <a:extLst>
              <a:ext uri="{FF2B5EF4-FFF2-40B4-BE49-F238E27FC236}">
                <a16:creationId xmlns:a16="http://schemas.microsoft.com/office/drawing/2014/main" id="{AC5F66E4-7788-4CDC-3BF4-2975E30BEF28}"/>
              </a:ext>
            </a:extLst>
          </p:cNvPr>
          <p:cNvSpPr>
            <a:spLocks/>
          </p:cNvSpPr>
          <p:nvPr/>
        </p:nvSpPr>
        <p:spPr bwMode="auto">
          <a:xfrm>
            <a:off x="2362201" y="2408634"/>
            <a:ext cx="5193506" cy="1943100"/>
          </a:xfrm>
          <a:custGeom>
            <a:avLst/>
            <a:gdLst>
              <a:gd name="T0" fmla="*/ 97668 w 6924583"/>
              <a:gd name="T1" fmla="*/ 2143917 h 2590398"/>
              <a:gd name="T2" fmla="*/ 364050 w 6924583"/>
              <a:gd name="T3" fmla="*/ 2330724 h 2590398"/>
              <a:gd name="T4" fmla="*/ 674820 w 6924583"/>
              <a:gd name="T5" fmla="*/ 2446367 h 2590398"/>
              <a:gd name="T6" fmla="*/ 923434 w 6924583"/>
              <a:gd name="T7" fmla="*/ 2553116 h 2590398"/>
              <a:gd name="T8" fmla="*/ 1154292 w 6924583"/>
              <a:gd name="T9" fmla="*/ 2588697 h 2590398"/>
              <a:gd name="T10" fmla="*/ 1482831 w 6924583"/>
              <a:gd name="T11" fmla="*/ 2499742 h 2590398"/>
              <a:gd name="T12" fmla="*/ 1793602 w 6924583"/>
              <a:gd name="T13" fmla="*/ 2312934 h 2590398"/>
              <a:gd name="T14" fmla="*/ 1900147 w 6924583"/>
              <a:gd name="T15" fmla="*/ 2054962 h 2590398"/>
              <a:gd name="T16" fmla="*/ 1935670 w 6924583"/>
              <a:gd name="T17" fmla="*/ 1761406 h 2590398"/>
              <a:gd name="T18" fmla="*/ 2095494 w 6924583"/>
              <a:gd name="T19" fmla="*/ 1405584 h 2590398"/>
              <a:gd name="T20" fmla="*/ 2193162 w 6924583"/>
              <a:gd name="T21" fmla="*/ 1183192 h 2590398"/>
              <a:gd name="T22" fmla="*/ 2228685 w 6924583"/>
              <a:gd name="T23" fmla="*/ 765104 h 2590398"/>
              <a:gd name="T24" fmla="*/ 2326353 w 6924583"/>
              <a:gd name="T25" fmla="*/ 418174 h 2590398"/>
              <a:gd name="T26" fmla="*/ 2468421 w 6924583"/>
              <a:gd name="T27" fmla="*/ 53449 h 2590398"/>
              <a:gd name="T28" fmla="*/ 2752559 w 6924583"/>
              <a:gd name="T29" fmla="*/ 44558 h 2590398"/>
              <a:gd name="T30" fmla="*/ 2832471 w 6924583"/>
              <a:gd name="T31" fmla="*/ 186887 h 2590398"/>
              <a:gd name="T32" fmla="*/ 2956771 w 6924583"/>
              <a:gd name="T33" fmla="*/ 560503 h 2590398"/>
              <a:gd name="T34" fmla="*/ 3072207 w 6924583"/>
              <a:gd name="T35" fmla="*/ 836270 h 2590398"/>
              <a:gd name="T36" fmla="*/ 3196507 w 6924583"/>
              <a:gd name="T37" fmla="*/ 1112025 h 2590398"/>
              <a:gd name="T38" fmla="*/ 3294188 w 6924583"/>
              <a:gd name="T39" fmla="*/ 1378899 h 2590398"/>
              <a:gd name="T40" fmla="*/ 3471767 w 6924583"/>
              <a:gd name="T41" fmla="*/ 1627971 h 2590398"/>
              <a:gd name="T42" fmla="*/ 3711503 w 6924583"/>
              <a:gd name="T43" fmla="*/ 1725825 h 2590398"/>
              <a:gd name="T44" fmla="*/ 3915729 w 6924583"/>
              <a:gd name="T45" fmla="*/ 1681348 h 2590398"/>
              <a:gd name="T46" fmla="*/ 4128832 w 6924583"/>
              <a:gd name="T47" fmla="*/ 1814779 h 2590398"/>
              <a:gd name="T48" fmla="*/ 4412969 w 6924583"/>
              <a:gd name="T49" fmla="*/ 1877050 h 2590398"/>
              <a:gd name="T50" fmla="*/ 4759250 w 6924583"/>
              <a:gd name="T51" fmla="*/ 1859256 h 2590398"/>
              <a:gd name="T52" fmla="*/ 4998986 w 6924583"/>
              <a:gd name="T53" fmla="*/ 1868155 h 2590398"/>
              <a:gd name="T54" fmla="*/ 5238735 w 6924583"/>
              <a:gd name="T55" fmla="*/ 1681348 h 2590398"/>
              <a:gd name="T56" fmla="*/ 5416315 w 6924583"/>
              <a:gd name="T57" fmla="*/ 1361105 h 2590398"/>
              <a:gd name="T58" fmla="*/ 5576139 w 6924583"/>
              <a:gd name="T59" fmla="*/ 1200982 h 2590398"/>
              <a:gd name="T60" fmla="*/ 5851399 w 6924583"/>
              <a:gd name="T61" fmla="*/ 1227667 h 2590398"/>
              <a:gd name="T62" fmla="*/ 6073379 w 6924583"/>
              <a:gd name="T63" fmla="*/ 1583495 h 2590398"/>
              <a:gd name="T64" fmla="*/ 6179924 w 6924583"/>
              <a:gd name="T65" fmla="*/ 1912632 h 2590398"/>
              <a:gd name="T66" fmla="*/ 6375272 w 6924583"/>
              <a:gd name="T67" fmla="*/ 2170604 h 2590398"/>
              <a:gd name="T68" fmla="*/ 6686043 w 6924583"/>
              <a:gd name="T69" fmla="*/ 2152815 h 2590398"/>
              <a:gd name="T70" fmla="*/ 6881377 w 6924583"/>
              <a:gd name="T71" fmla="*/ 2108337 h 2590398"/>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6924583" h="2590398" extrusionOk="0">
                <a:moveTo>
                  <a:pt x="0" y="2104086"/>
                </a:moveTo>
                <a:cubicBezTo>
                  <a:pt x="27373" y="2112224"/>
                  <a:pt x="54746" y="2120362"/>
                  <a:pt x="97655" y="2139597"/>
                </a:cubicBezTo>
                <a:cubicBezTo>
                  <a:pt x="140564" y="2158832"/>
                  <a:pt x="213065" y="2188424"/>
                  <a:pt x="257453" y="2219496"/>
                </a:cubicBezTo>
                <a:cubicBezTo>
                  <a:pt x="301841" y="2250568"/>
                  <a:pt x="326995" y="2294956"/>
                  <a:pt x="363985" y="2326028"/>
                </a:cubicBezTo>
                <a:cubicBezTo>
                  <a:pt x="400975" y="2357100"/>
                  <a:pt x="427608" y="2386692"/>
                  <a:pt x="479394" y="2405927"/>
                </a:cubicBezTo>
                <a:cubicBezTo>
                  <a:pt x="531180" y="2425162"/>
                  <a:pt x="621437" y="2428122"/>
                  <a:pt x="674703" y="2441438"/>
                </a:cubicBezTo>
                <a:cubicBezTo>
                  <a:pt x="727969" y="2454754"/>
                  <a:pt x="757562" y="2468071"/>
                  <a:pt x="798991" y="2485826"/>
                </a:cubicBezTo>
                <a:cubicBezTo>
                  <a:pt x="840420" y="2503581"/>
                  <a:pt x="880369" y="2533174"/>
                  <a:pt x="923278" y="2547970"/>
                </a:cubicBezTo>
                <a:cubicBezTo>
                  <a:pt x="966187" y="2562766"/>
                  <a:pt x="1017973" y="2568685"/>
                  <a:pt x="1056443" y="2574603"/>
                </a:cubicBezTo>
                <a:cubicBezTo>
                  <a:pt x="1094913" y="2580521"/>
                  <a:pt x="1111188" y="2582001"/>
                  <a:pt x="1154097" y="2583481"/>
                </a:cubicBezTo>
                <a:cubicBezTo>
                  <a:pt x="1197006" y="2584961"/>
                  <a:pt x="1259149" y="2598277"/>
                  <a:pt x="1313895" y="2583481"/>
                </a:cubicBezTo>
                <a:cubicBezTo>
                  <a:pt x="1368641" y="2568685"/>
                  <a:pt x="1423387" y="2524296"/>
                  <a:pt x="1482571" y="2494704"/>
                </a:cubicBezTo>
                <a:cubicBezTo>
                  <a:pt x="1541756" y="2465112"/>
                  <a:pt x="1617216" y="2436999"/>
                  <a:pt x="1669002" y="2405927"/>
                </a:cubicBezTo>
                <a:cubicBezTo>
                  <a:pt x="1720789" y="2374855"/>
                  <a:pt x="1768137" y="2348222"/>
                  <a:pt x="1793290" y="2308273"/>
                </a:cubicBezTo>
                <a:cubicBezTo>
                  <a:pt x="1818443" y="2268324"/>
                  <a:pt x="1802168" y="2209139"/>
                  <a:pt x="1819923" y="2166230"/>
                </a:cubicBezTo>
                <a:cubicBezTo>
                  <a:pt x="1837678" y="2123321"/>
                  <a:pt x="1883546" y="2084851"/>
                  <a:pt x="1899822" y="2050820"/>
                </a:cubicBezTo>
                <a:cubicBezTo>
                  <a:pt x="1916098" y="2016789"/>
                  <a:pt x="1911659" y="2010871"/>
                  <a:pt x="1917577" y="1962044"/>
                </a:cubicBezTo>
                <a:cubicBezTo>
                  <a:pt x="1923495" y="1913217"/>
                  <a:pt x="1911658" y="1820001"/>
                  <a:pt x="1935332" y="1757857"/>
                </a:cubicBezTo>
                <a:cubicBezTo>
                  <a:pt x="1959006" y="1695713"/>
                  <a:pt x="2032987" y="1648365"/>
                  <a:pt x="2059620" y="1589181"/>
                </a:cubicBezTo>
                <a:cubicBezTo>
                  <a:pt x="2086253" y="1529996"/>
                  <a:pt x="2078854" y="1456016"/>
                  <a:pt x="2095130" y="1402750"/>
                </a:cubicBezTo>
                <a:cubicBezTo>
                  <a:pt x="2111406" y="1349484"/>
                  <a:pt x="2140998" y="1306575"/>
                  <a:pt x="2157274" y="1269585"/>
                </a:cubicBezTo>
                <a:cubicBezTo>
                  <a:pt x="2173550" y="1232595"/>
                  <a:pt x="2182428" y="1228156"/>
                  <a:pt x="2192785" y="1180809"/>
                </a:cubicBezTo>
                <a:cubicBezTo>
                  <a:pt x="2203142" y="1133462"/>
                  <a:pt x="2213500" y="1055042"/>
                  <a:pt x="2219418" y="985500"/>
                </a:cubicBezTo>
                <a:cubicBezTo>
                  <a:pt x="2225336" y="915958"/>
                  <a:pt x="2213499" y="834579"/>
                  <a:pt x="2228295" y="763558"/>
                </a:cubicBezTo>
                <a:cubicBezTo>
                  <a:pt x="2243091" y="692537"/>
                  <a:pt x="2291918" y="617077"/>
                  <a:pt x="2308194" y="559372"/>
                </a:cubicBezTo>
                <a:cubicBezTo>
                  <a:pt x="2324470" y="501667"/>
                  <a:pt x="2312634" y="473554"/>
                  <a:pt x="2325950" y="417329"/>
                </a:cubicBezTo>
                <a:cubicBezTo>
                  <a:pt x="2339266" y="361104"/>
                  <a:pt x="2364419" y="282684"/>
                  <a:pt x="2388093" y="222020"/>
                </a:cubicBezTo>
                <a:cubicBezTo>
                  <a:pt x="2411767" y="161356"/>
                  <a:pt x="2438400" y="90335"/>
                  <a:pt x="2467992" y="53345"/>
                </a:cubicBezTo>
                <a:cubicBezTo>
                  <a:pt x="2497584" y="16355"/>
                  <a:pt x="2518299" y="1559"/>
                  <a:pt x="2565647" y="79"/>
                </a:cubicBezTo>
                <a:cubicBezTo>
                  <a:pt x="2612995" y="-1401"/>
                  <a:pt x="2709169" y="17834"/>
                  <a:pt x="2752078" y="44467"/>
                </a:cubicBezTo>
                <a:cubicBezTo>
                  <a:pt x="2794987" y="71100"/>
                  <a:pt x="2809783" y="136203"/>
                  <a:pt x="2823099" y="159877"/>
                </a:cubicBezTo>
                <a:cubicBezTo>
                  <a:pt x="2836415" y="183551"/>
                  <a:pt x="2831977" y="186510"/>
                  <a:pt x="2831977" y="186510"/>
                </a:cubicBezTo>
                <a:lnTo>
                  <a:pt x="2876365" y="319675"/>
                </a:lnTo>
                <a:cubicBezTo>
                  <a:pt x="2897080" y="381819"/>
                  <a:pt x="2935549" y="488351"/>
                  <a:pt x="2956264" y="559372"/>
                </a:cubicBezTo>
                <a:cubicBezTo>
                  <a:pt x="2976979" y="630393"/>
                  <a:pt x="2981418" y="699935"/>
                  <a:pt x="3000653" y="745803"/>
                </a:cubicBezTo>
                <a:cubicBezTo>
                  <a:pt x="3019888" y="791671"/>
                  <a:pt x="3043562" y="796110"/>
                  <a:pt x="3071674" y="834580"/>
                </a:cubicBezTo>
                <a:cubicBezTo>
                  <a:pt x="3099786" y="873050"/>
                  <a:pt x="3148614" y="930754"/>
                  <a:pt x="3169328" y="976622"/>
                </a:cubicBezTo>
                <a:cubicBezTo>
                  <a:pt x="3190042" y="1022490"/>
                  <a:pt x="3185604" y="1065399"/>
                  <a:pt x="3195961" y="1109787"/>
                </a:cubicBezTo>
                <a:cubicBezTo>
                  <a:pt x="3206318" y="1154175"/>
                  <a:pt x="3215196" y="1198564"/>
                  <a:pt x="3231472" y="1242952"/>
                </a:cubicBezTo>
                <a:cubicBezTo>
                  <a:pt x="3247748" y="1287340"/>
                  <a:pt x="3265503" y="1333208"/>
                  <a:pt x="3293616" y="1376117"/>
                </a:cubicBezTo>
                <a:cubicBezTo>
                  <a:pt x="3321729" y="1419026"/>
                  <a:pt x="3370556" y="1458976"/>
                  <a:pt x="3400148" y="1500405"/>
                </a:cubicBezTo>
                <a:cubicBezTo>
                  <a:pt x="3429740" y="1541834"/>
                  <a:pt x="3444536" y="1590661"/>
                  <a:pt x="3471169" y="1624692"/>
                </a:cubicBezTo>
                <a:cubicBezTo>
                  <a:pt x="3497802" y="1658723"/>
                  <a:pt x="3519997" y="1688315"/>
                  <a:pt x="3559946" y="1704591"/>
                </a:cubicBezTo>
                <a:cubicBezTo>
                  <a:pt x="3599895" y="1720867"/>
                  <a:pt x="3670917" y="1723826"/>
                  <a:pt x="3710866" y="1722347"/>
                </a:cubicBezTo>
                <a:cubicBezTo>
                  <a:pt x="3750815" y="1720868"/>
                  <a:pt x="3765612" y="1703112"/>
                  <a:pt x="3799643" y="1695714"/>
                </a:cubicBezTo>
                <a:cubicBezTo>
                  <a:pt x="3833674" y="1688316"/>
                  <a:pt x="3869185" y="1674999"/>
                  <a:pt x="3915053" y="1677958"/>
                </a:cubicBezTo>
                <a:cubicBezTo>
                  <a:pt x="3960921" y="1680917"/>
                  <a:pt x="4039340" y="1691275"/>
                  <a:pt x="4074851" y="1713469"/>
                </a:cubicBezTo>
                <a:cubicBezTo>
                  <a:pt x="4110362" y="1735663"/>
                  <a:pt x="4094086" y="1787449"/>
                  <a:pt x="4128117" y="1811123"/>
                </a:cubicBezTo>
                <a:cubicBezTo>
                  <a:pt x="4162148" y="1834797"/>
                  <a:pt x="4231690" y="1845155"/>
                  <a:pt x="4279037" y="1855512"/>
                </a:cubicBezTo>
                <a:cubicBezTo>
                  <a:pt x="4326384" y="1865869"/>
                  <a:pt x="4364854" y="1873267"/>
                  <a:pt x="4412202" y="1873267"/>
                </a:cubicBezTo>
                <a:cubicBezTo>
                  <a:pt x="4459550" y="1873267"/>
                  <a:pt x="4505418" y="1858471"/>
                  <a:pt x="4563123" y="1855512"/>
                </a:cubicBezTo>
                <a:cubicBezTo>
                  <a:pt x="4620828" y="1852553"/>
                  <a:pt x="4708124" y="1852553"/>
                  <a:pt x="4758431" y="1855512"/>
                </a:cubicBezTo>
                <a:cubicBezTo>
                  <a:pt x="4808738" y="1858471"/>
                  <a:pt x="4825014" y="1871788"/>
                  <a:pt x="4864963" y="1873267"/>
                </a:cubicBezTo>
                <a:cubicBezTo>
                  <a:pt x="4904912" y="1874746"/>
                  <a:pt x="4959658" y="1882144"/>
                  <a:pt x="4998128" y="1864389"/>
                </a:cubicBezTo>
                <a:cubicBezTo>
                  <a:pt x="5036598" y="1846634"/>
                  <a:pt x="5055834" y="1797807"/>
                  <a:pt x="5095783" y="1766735"/>
                </a:cubicBezTo>
                <a:cubicBezTo>
                  <a:pt x="5135732" y="1735663"/>
                  <a:pt x="5203794" y="1722346"/>
                  <a:pt x="5237825" y="1677958"/>
                </a:cubicBezTo>
                <a:cubicBezTo>
                  <a:pt x="5271856" y="1633570"/>
                  <a:pt x="5270377" y="1553671"/>
                  <a:pt x="5299969" y="1500405"/>
                </a:cubicBezTo>
                <a:cubicBezTo>
                  <a:pt x="5329561" y="1447139"/>
                  <a:pt x="5379868" y="1395352"/>
                  <a:pt x="5415379" y="1358362"/>
                </a:cubicBezTo>
                <a:cubicBezTo>
                  <a:pt x="5450890" y="1321372"/>
                  <a:pt x="5486400" y="1305096"/>
                  <a:pt x="5513033" y="1278463"/>
                </a:cubicBezTo>
                <a:cubicBezTo>
                  <a:pt x="5539666" y="1251830"/>
                  <a:pt x="5542626" y="1226677"/>
                  <a:pt x="5575177" y="1198564"/>
                </a:cubicBezTo>
                <a:cubicBezTo>
                  <a:pt x="5607728" y="1170451"/>
                  <a:pt x="5662474" y="1105348"/>
                  <a:pt x="5708342" y="1109787"/>
                </a:cubicBezTo>
                <a:cubicBezTo>
                  <a:pt x="5754210" y="1114226"/>
                  <a:pt x="5807476" y="1180809"/>
                  <a:pt x="5850385" y="1225197"/>
                </a:cubicBezTo>
                <a:cubicBezTo>
                  <a:pt x="5893294" y="1269585"/>
                  <a:pt x="5928804" y="1316932"/>
                  <a:pt x="5965794" y="1376117"/>
                </a:cubicBezTo>
                <a:cubicBezTo>
                  <a:pt x="6002784" y="1435302"/>
                  <a:pt x="6050132" y="1516681"/>
                  <a:pt x="6072326" y="1580304"/>
                </a:cubicBezTo>
                <a:cubicBezTo>
                  <a:pt x="6094520" y="1643927"/>
                  <a:pt x="6081204" y="1703111"/>
                  <a:pt x="6098959" y="1757857"/>
                </a:cubicBezTo>
                <a:cubicBezTo>
                  <a:pt x="6116714" y="1812603"/>
                  <a:pt x="6150745" y="1851073"/>
                  <a:pt x="6178858" y="1908778"/>
                </a:cubicBezTo>
                <a:cubicBezTo>
                  <a:pt x="6206971" y="1966483"/>
                  <a:pt x="6235084" y="2061177"/>
                  <a:pt x="6267635" y="2104086"/>
                </a:cubicBezTo>
                <a:cubicBezTo>
                  <a:pt x="6300186" y="2146995"/>
                  <a:pt x="6334218" y="2155873"/>
                  <a:pt x="6374167" y="2166230"/>
                </a:cubicBezTo>
                <a:cubicBezTo>
                  <a:pt x="6414117" y="2176587"/>
                  <a:pt x="6455546" y="2169189"/>
                  <a:pt x="6507332" y="2166230"/>
                </a:cubicBezTo>
                <a:cubicBezTo>
                  <a:pt x="6559118" y="2163271"/>
                  <a:pt x="6643457" y="2158832"/>
                  <a:pt x="6684886" y="2148475"/>
                </a:cubicBezTo>
                <a:cubicBezTo>
                  <a:pt x="6726315" y="2138118"/>
                  <a:pt x="6723356" y="2111484"/>
                  <a:pt x="6755907" y="2104086"/>
                </a:cubicBezTo>
                <a:cubicBezTo>
                  <a:pt x="6788458" y="2096688"/>
                  <a:pt x="6852081" y="2102606"/>
                  <a:pt x="6880194" y="2104086"/>
                </a:cubicBezTo>
                <a:cubicBezTo>
                  <a:pt x="6908307" y="2105566"/>
                  <a:pt x="6918665" y="2110005"/>
                  <a:pt x="6924583" y="2112964"/>
                </a:cubicBezTo>
              </a:path>
            </a:pathLst>
          </a:custGeom>
          <a:noFill/>
          <a:ln w="12700" cap="flat" cmpd="sng">
            <a:solidFill>
              <a:srgbClr val="31538F"/>
            </a:solidFill>
            <a:prstDash val="solid"/>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lIns="68569" tIns="34275" rIns="68569" bIns="34275" anchor="ctr"/>
          <a:lstStyle/>
          <a:p>
            <a:endParaRPr lang="en-US" sz="1350"/>
          </a:p>
        </p:txBody>
      </p:sp>
      <p:grpSp>
        <p:nvGrpSpPr>
          <p:cNvPr id="72710" name="Google Shape;308;p62">
            <a:extLst>
              <a:ext uri="{FF2B5EF4-FFF2-40B4-BE49-F238E27FC236}">
                <a16:creationId xmlns:a16="http://schemas.microsoft.com/office/drawing/2014/main" id="{80EA1D61-E501-31B3-63FF-1276C691A45E}"/>
              </a:ext>
            </a:extLst>
          </p:cNvPr>
          <p:cNvGrpSpPr>
            <a:grpSpLocks/>
          </p:cNvGrpSpPr>
          <p:nvPr/>
        </p:nvGrpSpPr>
        <p:grpSpPr bwMode="auto">
          <a:xfrm>
            <a:off x="3748087" y="3573065"/>
            <a:ext cx="3432572" cy="514350"/>
            <a:chOff x="3347621" y="4038600"/>
            <a:chExt cx="4577179" cy="685800"/>
          </a:xfrm>
        </p:grpSpPr>
        <p:sp>
          <p:nvSpPr>
            <p:cNvPr id="72725" name="Google Shape;309;p62">
              <a:extLst>
                <a:ext uri="{FF2B5EF4-FFF2-40B4-BE49-F238E27FC236}">
                  <a16:creationId xmlns:a16="http://schemas.microsoft.com/office/drawing/2014/main" id="{6B2DFBBD-473A-0258-551D-3721E66A9818}"/>
                </a:ext>
              </a:extLst>
            </p:cNvPr>
            <p:cNvSpPr>
              <a:spLocks noChangeArrowheads="1"/>
            </p:cNvSpPr>
            <p:nvPr/>
          </p:nvSpPr>
          <p:spPr bwMode="auto">
            <a:xfrm>
              <a:off x="3347621" y="4419600"/>
              <a:ext cx="152400" cy="152400"/>
            </a:xfrm>
            <a:prstGeom prst="ellipse">
              <a:avLst/>
            </a:prstGeom>
            <a:solidFill>
              <a:srgbClr val="000000"/>
            </a:solidFill>
            <a:ln w="12700">
              <a:solidFill>
                <a:srgbClr val="000000"/>
              </a:solidFill>
              <a:miter lim="800000"/>
              <a:headEnd type="none" w="sm" len="sm"/>
              <a:tailEnd type="none" w="sm" len="sm"/>
            </a:ln>
          </p:spPr>
          <p:txBody>
            <a:bodyPr lIns="68569" tIns="34275" rIns="68569" bIns="34275"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en-US" altLang="en-US" sz="1350">
                <a:solidFill>
                  <a:srgbClr val="FFFFFF"/>
                </a:solidFill>
                <a:latin typeface="Calibri" panose="020F0502020204030204" pitchFamily="34" charset="0"/>
                <a:cs typeface="Calibri" panose="020F0502020204030204" pitchFamily="34" charset="0"/>
                <a:sym typeface="Calibri" panose="020F0502020204030204" pitchFamily="34" charset="0"/>
              </a:endParaRPr>
            </a:p>
          </p:txBody>
        </p:sp>
        <p:sp>
          <p:nvSpPr>
            <p:cNvPr id="72726" name="Google Shape;310;p62">
              <a:extLst>
                <a:ext uri="{FF2B5EF4-FFF2-40B4-BE49-F238E27FC236}">
                  <a16:creationId xmlns:a16="http://schemas.microsoft.com/office/drawing/2014/main" id="{3F7B5FB0-6C67-0E08-E008-17AA895A0A99}"/>
                </a:ext>
              </a:extLst>
            </p:cNvPr>
            <p:cNvSpPr>
              <a:spLocks noChangeArrowheads="1"/>
            </p:cNvSpPr>
            <p:nvPr/>
          </p:nvSpPr>
          <p:spPr bwMode="auto">
            <a:xfrm>
              <a:off x="6324600" y="4267200"/>
              <a:ext cx="152400" cy="152400"/>
            </a:xfrm>
            <a:prstGeom prst="ellipse">
              <a:avLst/>
            </a:prstGeom>
            <a:solidFill>
              <a:srgbClr val="000000"/>
            </a:solidFill>
            <a:ln w="12700">
              <a:solidFill>
                <a:srgbClr val="000000"/>
              </a:solidFill>
              <a:miter lim="800000"/>
              <a:headEnd type="none" w="sm" len="sm"/>
              <a:tailEnd type="none" w="sm" len="sm"/>
            </a:ln>
          </p:spPr>
          <p:txBody>
            <a:bodyPr lIns="68569" tIns="34275" rIns="68569" bIns="34275"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en-US" altLang="en-US" sz="1350">
                <a:solidFill>
                  <a:srgbClr val="FFFFFF"/>
                </a:solidFill>
                <a:latin typeface="Calibri" panose="020F0502020204030204" pitchFamily="34" charset="0"/>
                <a:cs typeface="Calibri" panose="020F0502020204030204" pitchFamily="34" charset="0"/>
                <a:sym typeface="Calibri" panose="020F0502020204030204" pitchFamily="34" charset="0"/>
              </a:endParaRPr>
            </a:p>
          </p:txBody>
        </p:sp>
        <p:sp>
          <p:nvSpPr>
            <p:cNvPr id="72727" name="Google Shape;311;p62">
              <a:extLst>
                <a:ext uri="{FF2B5EF4-FFF2-40B4-BE49-F238E27FC236}">
                  <a16:creationId xmlns:a16="http://schemas.microsoft.com/office/drawing/2014/main" id="{2F8C42C7-68AA-47CA-C4F7-1ED94786FE1A}"/>
                </a:ext>
              </a:extLst>
            </p:cNvPr>
            <p:cNvSpPr>
              <a:spLocks noChangeArrowheads="1"/>
            </p:cNvSpPr>
            <p:nvPr/>
          </p:nvSpPr>
          <p:spPr bwMode="auto">
            <a:xfrm>
              <a:off x="7772400" y="4572000"/>
              <a:ext cx="152400" cy="152400"/>
            </a:xfrm>
            <a:prstGeom prst="ellipse">
              <a:avLst/>
            </a:prstGeom>
            <a:solidFill>
              <a:srgbClr val="000000"/>
            </a:solidFill>
            <a:ln w="12700">
              <a:solidFill>
                <a:srgbClr val="000000"/>
              </a:solidFill>
              <a:miter lim="800000"/>
              <a:headEnd type="none" w="sm" len="sm"/>
              <a:tailEnd type="none" w="sm" len="sm"/>
            </a:ln>
          </p:spPr>
          <p:txBody>
            <a:bodyPr lIns="68569" tIns="34275" rIns="68569" bIns="34275"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en-US" altLang="en-US" sz="1350">
                <a:solidFill>
                  <a:srgbClr val="FFFFFF"/>
                </a:solidFill>
                <a:latin typeface="Calibri" panose="020F0502020204030204" pitchFamily="34" charset="0"/>
                <a:cs typeface="Calibri" panose="020F0502020204030204" pitchFamily="34" charset="0"/>
                <a:sym typeface="Calibri" panose="020F0502020204030204" pitchFamily="34" charset="0"/>
              </a:endParaRPr>
            </a:p>
          </p:txBody>
        </p:sp>
        <p:sp>
          <p:nvSpPr>
            <p:cNvPr id="72728" name="Google Shape;312;p62">
              <a:extLst>
                <a:ext uri="{FF2B5EF4-FFF2-40B4-BE49-F238E27FC236}">
                  <a16:creationId xmlns:a16="http://schemas.microsoft.com/office/drawing/2014/main" id="{08D15C58-0354-2279-3F86-E28707EADBF0}"/>
                </a:ext>
              </a:extLst>
            </p:cNvPr>
            <p:cNvSpPr>
              <a:spLocks noChangeArrowheads="1"/>
            </p:cNvSpPr>
            <p:nvPr/>
          </p:nvSpPr>
          <p:spPr bwMode="auto">
            <a:xfrm>
              <a:off x="4888266" y="4038600"/>
              <a:ext cx="152400" cy="152400"/>
            </a:xfrm>
            <a:prstGeom prst="ellipse">
              <a:avLst/>
            </a:prstGeom>
            <a:solidFill>
              <a:srgbClr val="000000"/>
            </a:solidFill>
            <a:ln w="12700">
              <a:solidFill>
                <a:srgbClr val="000000"/>
              </a:solidFill>
              <a:miter lim="800000"/>
              <a:headEnd type="none" w="sm" len="sm"/>
              <a:tailEnd type="none" w="sm" len="sm"/>
            </a:ln>
          </p:spPr>
          <p:txBody>
            <a:bodyPr lIns="68569" tIns="34275" rIns="68569" bIns="34275"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en-US" altLang="en-US" sz="1350">
                <a:solidFill>
                  <a:srgbClr val="FFFFFF"/>
                </a:solidFill>
                <a:latin typeface="Calibri" panose="020F0502020204030204" pitchFamily="34" charset="0"/>
                <a:cs typeface="Calibri" panose="020F0502020204030204" pitchFamily="34" charset="0"/>
                <a:sym typeface="Calibri" panose="020F0502020204030204" pitchFamily="34" charset="0"/>
              </a:endParaRPr>
            </a:p>
          </p:txBody>
        </p:sp>
      </p:grpSp>
      <p:grpSp>
        <p:nvGrpSpPr>
          <p:cNvPr id="313" name="Google Shape;313;p62">
            <a:extLst>
              <a:ext uri="{FF2B5EF4-FFF2-40B4-BE49-F238E27FC236}">
                <a16:creationId xmlns:a16="http://schemas.microsoft.com/office/drawing/2014/main" id="{95F308C7-290E-B459-B816-5B0FCB27E5AC}"/>
              </a:ext>
            </a:extLst>
          </p:cNvPr>
          <p:cNvGrpSpPr>
            <a:grpSpLocks/>
          </p:cNvGrpSpPr>
          <p:nvPr/>
        </p:nvGrpSpPr>
        <p:grpSpPr bwMode="auto">
          <a:xfrm>
            <a:off x="2015728" y="4143375"/>
            <a:ext cx="5886450" cy="947738"/>
            <a:chOff x="1048023" y="4735794"/>
            <a:chExt cx="7848600" cy="1264291"/>
          </a:xfrm>
        </p:grpSpPr>
        <p:cxnSp>
          <p:nvCxnSpPr>
            <p:cNvPr id="72723" name="Google Shape;314;p62">
              <a:extLst>
                <a:ext uri="{FF2B5EF4-FFF2-40B4-BE49-F238E27FC236}">
                  <a16:creationId xmlns:a16="http://schemas.microsoft.com/office/drawing/2014/main" id="{0891F96F-E935-6DC9-100D-A590B8C2D090}"/>
                </a:ext>
              </a:extLst>
            </p:cNvPr>
            <p:cNvCxnSpPr>
              <a:cxnSpLocks noChangeShapeType="1"/>
            </p:cNvCxnSpPr>
            <p:nvPr/>
          </p:nvCxnSpPr>
          <p:spPr bwMode="auto">
            <a:xfrm>
              <a:off x="1048023" y="4735794"/>
              <a:ext cx="7848600" cy="44463"/>
            </a:xfrm>
            <a:prstGeom prst="straightConnector1">
              <a:avLst/>
            </a:prstGeom>
            <a:noFill/>
            <a:ln w="22225">
              <a:solidFill>
                <a:srgbClr val="FF0000"/>
              </a:solidFill>
              <a:prstDash val="dash"/>
              <a:miter lim="800000"/>
              <a:headEnd type="none" w="sm" len="sm"/>
              <a:tailEnd type="none" w="sm" len="sm"/>
            </a:ln>
            <a:extLst>
              <a:ext uri="{909E8E84-426E-40DD-AFC4-6F175D3DCCD1}">
                <a14:hiddenFill xmlns:a14="http://schemas.microsoft.com/office/drawing/2010/main">
                  <a:noFill/>
                </a14:hiddenFill>
              </a:ext>
            </a:extLst>
          </p:spPr>
        </p:cxnSp>
        <p:sp>
          <p:nvSpPr>
            <p:cNvPr id="72724" name="Google Shape;317;p62">
              <a:extLst>
                <a:ext uri="{FF2B5EF4-FFF2-40B4-BE49-F238E27FC236}">
                  <a16:creationId xmlns:a16="http://schemas.microsoft.com/office/drawing/2014/main" id="{57C83810-C643-975E-3894-FF3401CC1394}"/>
                </a:ext>
              </a:extLst>
            </p:cNvPr>
            <p:cNvSpPr txBox="1">
              <a:spLocks noChangeArrowheads="1"/>
            </p:cNvSpPr>
            <p:nvPr/>
          </p:nvSpPr>
          <p:spPr bwMode="auto">
            <a:xfrm>
              <a:off x="1277524" y="5630643"/>
              <a:ext cx="2819400" cy="369442"/>
            </a:xfrm>
            <a:prstGeom prst="rect">
              <a:avLst/>
            </a:prstGeom>
            <a:noFill/>
            <a:ln w="28575">
              <a:solidFill>
                <a:srgbClr val="FF0000"/>
              </a:solid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lIns="68569" tIns="34275" rIns="68569" bIns="34275"/>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en-US" altLang="en-US" sz="1350" b="1">
                  <a:solidFill>
                    <a:srgbClr val="000000"/>
                  </a:solidFill>
                  <a:latin typeface="Calibri" panose="020F0502020204030204" pitchFamily="34" charset="0"/>
                  <a:cs typeface="Calibri" panose="020F0502020204030204" pitchFamily="34" charset="0"/>
                  <a:sym typeface="Arial" panose="020B0604020202020204" pitchFamily="34" charset="0"/>
                </a:rPr>
                <a:t>Undetected hypoglycemia</a:t>
              </a:r>
              <a:endParaRPr lang="en-US" altLang="en-US" sz="1350" b="1">
                <a:latin typeface="Calibri" panose="020F0502020204030204" pitchFamily="34" charset="0"/>
                <a:cs typeface="Calibri" panose="020F0502020204030204" pitchFamily="34" charset="0"/>
              </a:endParaRPr>
            </a:p>
          </p:txBody>
        </p:sp>
      </p:grpSp>
      <p:sp>
        <p:nvSpPr>
          <p:cNvPr id="72712" name="Google Shape;318;p62">
            <a:extLst>
              <a:ext uri="{FF2B5EF4-FFF2-40B4-BE49-F238E27FC236}">
                <a16:creationId xmlns:a16="http://schemas.microsoft.com/office/drawing/2014/main" id="{2AE6505F-7AAB-BF43-DCC3-71DBE12AB0B4}"/>
              </a:ext>
            </a:extLst>
          </p:cNvPr>
          <p:cNvSpPr>
            <a:spLocks noChangeArrowheads="1"/>
          </p:cNvSpPr>
          <p:nvPr/>
        </p:nvSpPr>
        <p:spPr bwMode="auto">
          <a:xfrm>
            <a:off x="5597128" y="1783556"/>
            <a:ext cx="114300" cy="114300"/>
          </a:xfrm>
          <a:prstGeom prst="ellipse">
            <a:avLst/>
          </a:prstGeom>
          <a:solidFill>
            <a:srgbClr val="000000"/>
          </a:solidFill>
          <a:ln w="12700">
            <a:solidFill>
              <a:srgbClr val="000000"/>
            </a:solidFill>
            <a:miter lim="800000"/>
            <a:headEnd type="none" w="sm" len="sm"/>
            <a:tailEnd type="none" w="sm" len="sm"/>
          </a:ln>
        </p:spPr>
        <p:txBody>
          <a:bodyPr lIns="68569" tIns="34275" rIns="68569" bIns="34275"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en-US" altLang="en-US" sz="1350">
              <a:solidFill>
                <a:srgbClr val="FFFFFF"/>
              </a:solidFill>
              <a:latin typeface="Calibri" panose="020F0502020204030204" pitchFamily="34" charset="0"/>
              <a:cs typeface="Calibri" panose="020F0502020204030204" pitchFamily="34" charset="0"/>
              <a:sym typeface="Calibri" panose="020F0502020204030204" pitchFamily="34" charset="0"/>
            </a:endParaRPr>
          </a:p>
        </p:txBody>
      </p:sp>
      <p:sp>
        <p:nvSpPr>
          <p:cNvPr id="72713" name="Google Shape;319;p62">
            <a:extLst>
              <a:ext uri="{FF2B5EF4-FFF2-40B4-BE49-F238E27FC236}">
                <a16:creationId xmlns:a16="http://schemas.microsoft.com/office/drawing/2014/main" id="{8DC5A615-902F-4D43-8A57-C74567701C7C}"/>
              </a:ext>
            </a:extLst>
          </p:cNvPr>
          <p:cNvSpPr txBox="1">
            <a:spLocks noChangeArrowheads="1"/>
          </p:cNvSpPr>
          <p:nvPr/>
        </p:nvSpPr>
        <p:spPr bwMode="auto">
          <a:xfrm>
            <a:off x="5694759" y="1709738"/>
            <a:ext cx="1865710" cy="2774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69" tIns="34275" rIns="68569" bIns="34275"/>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sz="1400" b="1" dirty="0">
                <a:solidFill>
                  <a:srgbClr val="116A9B"/>
                </a:solidFill>
                <a:latin typeface="Calibri" panose="020F0502020204030204" pitchFamily="34" charset="0"/>
                <a:cs typeface="Calibri" panose="020F0502020204030204" pitchFamily="34" charset="0"/>
                <a:sym typeface="Calibri" panose="020F0502020204030204" pitchFamily="34" charset="0"/>
              </a:rPr>
              <a:t>= </a:t>
            </a:r>
            <a:r>
              <a:rPr lang="en-US" altLang="en-US" sz="1400" b="1" dirty="0">
                <a:solidFill>
                  <a:srgbClr val="000000"/>
                </a:solidFill>
                <a:latin typeface="Calibri" panose="020F0502020204030204" pitchFamily="34" charset="0"/>
                <a:cs typeface="Calibri" panose="020F0502020204030204" pitchFamily="34" charset="0"/>
                <a:sym typeface="Calibri" panose="020F0502020204030204" pitchFamily="34" charset="0"/>
              </a:rPr>
              <a:t>glucometer readings</a:t>
            </a:r>
            <a:endParaRPr lang="en-US" altLang="en-US" sz="1400" b="1" dirty="0"/>
          </a:p>
        </p:txBody>
      </p:sp>
      <p:grpSp>
        <p:nvGrpSpPr>
          <p:cNvPr id="320" name="Google Shape;320;p62">
            <a:extLst>
              <a:ext uri="{FF2B5EF4-FFF2-40B4-BE49-F238E27FC236}">
                <a16:creationId xmlns:a16="http://schemas.microsoft.com/office/drawing/2014/main" id="{2878570A-E025-B1A0-449A-48D9C681E753}"/>
              </a:ext>
            </a:extLst>
          </p:cNvPr>
          <p:cNvGrpSpPr>
            <a:grpSpLocks/>
          </p:cNvGrpSpPr>
          <p:nvPr/>
        </p:nvGrpSpPr>
        <p:grpSpPr bwMode="auto">
          <a:xfrm>
            <a:off x="1980009" y="2444353"/>
            <a:ext cx="5763816" cy="878681"/>
            <a:chOff x="1488977" y="2490672"/>
            <a:chExt cx="7178774" cy="1158539"/>
          </a:xfrm>
        </p:grpSpPr>
        <p:cxnSp>
          <p:nvCxnSpPr>
            <p:cNvPr id="72718" name="Google Shape;321;p62">
              <a:extLst>
                <a:ext uri="{FF2B5EF4-FFF2-40B4-BE49-F238E27FC236}">
                  <a16:creationId xmlns:a16="http://schemas.microsoft.com/office/drawing/2014/main" id="{D3D56DAC-930E-D52A-3AB5-B551684CAE34}"/>
                </a:ext>
              </a:extLst>
            </p:cNvPr>
            <p:cNvCxnSpPr>
              <a:cxnSpLocks noChangeShapeType="1"/>
            </p:cNvCxnSpPr>
            <p:nvPr/>
          </p:nvCxnSpPr>
          <p:spPr bwMode="auto">
            <a:xfrm>
              <a:off x="1488977" y="3649211"/>
              <a:ext cx="6928162" cy="0"/>
            </a:xfrm>
            <a:prstGeom prst="straightConnector1">
              <a:avLst/>
            </a:prstGeom>
            <a:noFill/>
            <a:ln w="22225">
              <a:solidFill>
                <a:srgbClr val="FFC000"/>
              </a:solidFill>
              <a:prstDash val="dash"/>
              <a:miter lim="800000"/>
              <a:headEnd type="none" w="sm" len="sm"/>
              <a:tailEnd type="none" w="sm" len="sm"/>
            </a:ln>
            <a:extLst>
              <a:ext uri="{909E8E84-426E-40DD-AFC4-6F175D3DCCD1}">
                <a14:hiddenFill xmlns:a14="http://schemas.microsoft.com/office/drawing/2010/main">
                  <a:noFill/>
                </a14:hiddenFill>
              </a:ext>
            </a:extLst>
          </p:spPr>
        </p:cxnSp>
        <p:grpSp>
          <p:nvGrpSpPr>
            <p:cNvPr id="72719" name="Google Shape;322;p62">
              <a:extLst>
                <a:ext uri="{FF2B5EF4-FFF2-40B4-BE49-F238E27FC236}">
                  <a16:creationId xmlns:a16="http://schemas.microsoft.com/office/drawing/2014/main" id="{C2AF926F-7FBA-7545-8E59-15762B409202}"/>
                </a:ext>
              </a:extLst>
            </p:cNvPr>
            <p:cNvGrpSpPr>
              <a:grpSpLocks/>
            </p:cNvGrpSpPr>
            <p:nvPr/>
          </p:nvGrpSpPr>
          <p:grpSpPr bwMode="auto">
            <a:xfrm>
              <a:off x="4419210" y="2490672"/>
              <a:ext cx="4248541" cy="1094175"/>
              <a:chOff x="4419210" y="2490672"/>
              <a:chExt cx="4248541" cy="1094175"/>
            </a:xfrm>
          </p:grpSpPr>
          <p:sp>
            <p:nvSpPr>
              <p:cNvPr id="72720" name="Google Shape;323;p62">
                <a:extLst>
                  <a:ext uri="{FF2B5EF4-FFF2-40B4-BE49-F238E27FC236}">
                    <a16:creationId xmlns:a16="http://schemas.microsoft.com/office/drawing/2014/main" id="{3794B2DB-A90E-6E92-C410-486B8A414FD8}"/>
                  </a:ext>
                </a:extLst>
              </p:cNvPr>
              <p:cNvSpPr>
                <a:spLocks noChangeArrowheads="1"/>
              </p:cNvSpPr>
              <p:nvPr/>
            </p:nvSpPr>
            <p:spPr bwMode="auto">
              <a:xfrm rot="5400000">
                <a:off x="4998954" y="2027096"/>
                <a:ext cx="136576" cy="1296065"/>
              </a:xfrm>
              <a:prstGeom prst="downArrow">
                <a:avLst>
                  <a:gd name="adj1" fmla="val 50000"/>
                  <a:gd name="adj2" fmla="val 49997"/>
                </a:avLst>
              </a:prstGeom>
              <a:solidFill>
                <a:srgbClr val="FFC00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68569" tIns="34275" rIns="68569" bIns="34275"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en-US" altLang="en-US" sz="1350">
                  <a:solidFill>
                    <a:srgbClr val="FFFFFF"/>
                  </a:solidFill>
                  <a:latin typeface="Calibri" panose="020F0502020204030204" pitchFamily="34" charset="0"/>
                  <a:cs typeface="Calibri" panose="020F0502020204030204" pitchFamily="34" charset="0"/>
                  <a:sym typeface="Calibri" panose="020F0502020204030204" pitchFamily="34" charset="0"/>
                </a:endParaRPr>
              </a:p>
            </p:txBody>
          </p:sp>
          <p:sp>
            <p:nvSpPr>
              <p:cNvPr id="72721" name="Google Shape;324;p62">
                <a:extLst>
                  <a:ext uri="{FF2B5EF4-FFF2-40B4-BE49-F238E27FC236}">
                    <a16:creationId xmlns:a16="http://schemas.microsoft.com/office/drawing/2014/main" id="{EBCB7986-6B8D-87B0-9C82-7F21E6088E38}"/>
                  </a:ext>
                </a:extLst>
              </p:cNvPr>
              <p:cNvSpPr>
                <a:spLocks noChangeArrowheads="1"/>
              </p:cNvSpPr>
              <p:nvPr/>
            </p:nvSpPr>
            <p:spPr bwMode="auto">
              <a:xfrm>
                <a:off x="7128489" y="2862723"/>
                <a:ext cx="152739" cy="722124"/>
              </a:xfrm>
              <a:prstGeom prst="downArrow">
                <a:avLst>
                  <a:gd name="adj1" fmla="val 50000"/>
                  <a:gd name="adj2" fmla="val 49992"/>
                </a:avLst>
              </a:prstGeom>
              <a:solidFill>
                <a:srgbClr val="FFC00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68569" tIns="34275" rIns="68569" bIns="34275"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en-US" altLang="en-US" sz="1350">
                  <a:solidFill>
                    <a:srgbClr val="FFFFFF"/>
                  </a:solidFill>
                  <a:latin typeface="Calibri" panose="020F0502020204030204" pitchFamily="34" charset="0"/>
                  <a:cs typeface="Calibri" panose="020F0502020204030204" pitchFamily="34" charset="0"/>
                  <a:sym typeface="Calibri" panose="020F0502020204030204" pitchFamily="34" charset="0"/>
                </a:endParaRPr>
              </a:p>
            </p:txBody>
          </p:sp>
          <p:sp>
            <p:nvSpPr>
              <p:cNvPr id="72722" name="Google Shape;325;p62">
                <a:extLst>
                  <a:ext uri="{FF2B5EF4-FFF2-40B4-BE49-F238E27FC236}">
                    <a16:creationId xmlns:a16="http://schemas.microsoft.com/office/drawing/2014/main" id="{7BBEDB51-6D50-EE5C-BDB6-55518D6615B0}"/>
                  </a:ext>
                </a:extLst>
              </p:cNvPr>
              <p:cNvSpPr txBox="1">
                <a:spLocks noChangeArrowheads="1"/>
              </p:cNvSpPr>
              <p:nvPr/>
            </p:nvSpPr>
            <p:spPr bwMode="auto">
              <a:xfrm>
                <a:off x="5707416" y="2490672"/>
                <a:ext cx="2960335" cy="365222"/>
              </a:xfrm>
              <a:prstGeom prst="rect">
                <a:avLst/>
              </a:prstGeom>
              <a:noFill/>
              <a:ln w="28575">
                <a:solidFill>
                  <a:srgbClr val="FFC000"/>
                </a:solid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lIns="68569" tIns="34275" rIns="68569" bIns="34275"/>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en-US" altLang="en-US" sz="1350" b="1" dirty="0">
                    <a:solidFill>
                      <a:srgbClr val="000000"/>
                    </a:solidFill>
                    <a:latin typeface="Calibri" panose="020F0502020204030204" pitchFamily="34" charset="0"/>
                    <a:cs typeface="Calibri" panose="020F0502020204030204" pitchFamily="34" charset="0"/>
                    <a:sym typeface="Arial" panose="020B0604020202020204" pitchFamily="34" charset="0"/>
                  </a:rPr>
                  <a:t>Undetected hyperglycemia</a:t>
                </a:r>
                <a:endParaRPr lang="en-US" altLang="en-US" sz="1350" b="1" dirty="0">
                  <a:latin typeface="Calibri" panose="020F0502020204030204" pitchFamily="34" charset="0"/>
                  <a:cs typeface="Calibri" panose="020F0502020204030204" pitchFamily="34" charset="0"/>
                </a:endParaRPr>
              </a:p>
            </p:txBody>
          </p:sp>
        </p:grpSp>
      </p:grpSp>
      <p:sp>
        <p:nvSpPr>
          <p:cNvPr id="72715" name="Google Shape;326;p62">
            <a:extLst>
              <a:ext uri="{FF2B5EF4-FFF2-40B4-BE49-F238E27FC236}">
                <a16:creationId xmlns:a16="http://schemas.microsoft.com/office/drawing/2014/main" id="{88C3DF64-C3ED-547E-3A4B-8250F37F3487}"/>
              </a:ext>
            </a:extLst>
          </p:cNvPr>
          <p:cNvSpPr txBox="1">
            <a:spLocks noChangeArrowheads="1"/>
          </p:cNvSpPr>
          <p:nvPr/>
        </p:nvSpPr>
        <p:spPr bwMode="auto">
          <a:xfrm>
            <a:off x="5711428" y="5194697"/>
            <a:ext cx="238125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69" tIns="34275" rIns="68569" bIns="34275"/>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sz="900" dirty="0">
                <a:solidFill>
                  <a:srgbClr val="000000"/>
                </a:solidFill>
                <a:latin typeface="Calibri" panose="020F0502020204030204" pitchFamily="34" charset="0"/>
                <a:cs typeface="Calibri" panose="020F0502020204030204" pitchFamily="34" charset="0"/>
                <a:sym typeface="Calibri" panose="020F0502020204030204" pitchFamily="34" charset="0"/>
              </a:rPr>
              <a:t>SMBG, self-monitoring of blood glucose.</a:t>
            </a:r>
          </a:p>
        </p:txBody>
      </p:sp>
      <p:sp>
        <p:nvSpPr>
          <p:cNvPr id="72716" name="Rectangle 1">
            <a:extLst>
              <a:ext uri="{FF2B5EF4-FFF2-40B4-BE49-F238E27FC236}">
                <a16:creationId xmlns:a16="http://schemas.microsoft.com/office/drawing/2014/main" id="{EA6F5A58-8738-CE7C-32D2-BE229EFC7211}"/>
              </a:ext>
            </a:extLst>
          </p:cNvPr>
          <p:cNvSpPr>
            <a:spLocks noChangeArrowheads="1"/>
          </p:cNvSpPr>
          <p:nvPr/>
        </p:nvSpPr>
        <p:spPr bwMode="auto">
          <a:xfrm>
            <a:off x="693824" y="5294970"/>
            <a:ext cx="3650358"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sz="900" dirty="0">
                <a:latin typeface="Calibri" panose="020F0502020204030204" pitchFamily="34" charset="0"/>
              </a:rPr>
              <a:t>Image created and permission to use granted by John Moorman, PharmD.</a:t>
            </a:r>
          </a:p>
        </p:txBody>
      </p:sp>
      <p:pic>
        <p:nvPicPr>
          <p:cNvPr id="72717" name="Picture 2">
            <a:extLst>
              <a:ext uri="{FF2B5EF4-FFF2-40B4-BE49-F238E27FC236}">
                <a16:creationId xmlns:a16="http://schemas.microsoft.com/office/drawing/2014/main" id="{A5645B8B-7842-151E-E3FA-709BBF648E3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90875" y="4374357"/>
            <a:ext cx="109538" cy="4393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070860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307"/>
                                        </p:tgtEl>
                                        <p:attrNameLst>
                                          <p:attrName>style.visibility</p:attrName>
                                        </p:attrNameLst>
                                      </p:cBhvr>
                                      <p:to>
                                        <p:strVal val="visible"/>
                                      </p:to>
                                    </p:set>
                                    <p:animEffect transition="in" filter="fade">
                                      <p:cBhvr>
                                        <p:cTn id="7" dur="3000"/>
                                        <p:tgtEl>
                                          <p:spTgt spid="307"/>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320"/>
                                        </p:tgtEl>
                                        <p:attrNameLst>
                                          <p:attrName>style.visibility</p:attrName>
                                        </p:attrNameLst>
                                      </p:cBhvr>
                                      <p:to>
                                        <p:strVal val="visible"/>
                                      </p:to>
                                    </p:set>
                                    <p:animEffect transition="in" filter="fade">
                                      <p:cBhvr>
                                        <p:cTn id="12" dur="250"/>
                                        <p:tgtEl>
                                          <p:spTgt spid="320"/>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nodeType="clickEffect">
                                  <p:stCondLst>
                                    <p:cond delay="0"/>
                                  </p:stCondLst>
                                  <p:childTnLst>
                                    <p:set>
                                      <p:cBhvr>
                                        <p:cTn id="16" dur="1" fill="hold">
                                          <p:stCondLst>
                                            <p:cond delay="0"/>
                                          </p:stCondLst>
                                        </p:cTn>
                                        <p:tgtEl>
                                          <p:spTgt spid="313"/>
                                        </p:tgtEl>
                                        <p:attrNameLst>
                                          <p:attrName>style.visibility</p:attrName>
                                        </p:attrNameLst>
                                      </p:cBhvr>
                                      <p:to>
                                        <p:strVal val="visible"/>
                                      </p:to>
                                    </p:set>
                                    <p:animEffect transition="in" filter="fade">
                                      <p:cBhvr>
                                        <p:cTn id="17" dur="250"/>
                                        <p:tgtEl>
                                          <p:spTgt spid="3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6" name="Text Box 4">
            <a:extLst>
              <a:ext uri="{FF2B5EF4-FFF2-40B4-BE49-F238E27FC236}">
                <a16:creationId xmlns:a16="http://schemas.microsoft.com/office/drawing/2014/main" id="{13114F9B-0F04-406B-99C9-BA89D7576191}"/>
              </a:ext>
            </a:extLst>
          </p:cNvPr>
          <p:cNvSpPr txBox="1">
            <a:spLocks noChangeArrowheads="1"/>
          </p:cNvSpPr>
          <p:nvPr/>
        </p:nvSpPr>
        <p:spPr bwMode="auto">
          <a:xfrm>
            <a:off x="1722241" y="5972041"/>
            <a:ext cx="3918240" cy="23184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lstStyle>
            <a:lvl1pPr>
              <a:tabLst>
                <a:tab pos="723900" algn="l"/>
                <a:tab pos="1447800" algn="l"/>
                <a:tab pos="2171700" algn="l"/>
                <a:tab pos="2895600" algn="l"/>
                <a:tab pos="3619500" algn="l"/>
              </a:tabLst>
              <a:defRPr sz="2400">
                <a:solidFill>
                  <a:srgbClr val="000000"/>
                </a:solidFill>
                <a:latin typeface="Times New Roman" panose="02020603050405020304" pitchFamily="18" charset="0"/>
                <a:cs typeface="msgothic" charset="0"/>
              </a:defRPr>
            </a:lvl1pPr>
            <a:lvl2pPr>
              <a:tabLst>
                <a:tab pos="723900" algn="l"/>
                <a:tab pos="1447800" algn="l"/>
                <a:tab pos="2171700" algn="l"/>
                <a:tab pos="2895600" algn="l"/>
                <a:tab pos="3619500" algn="l"/>
              </a:tabLst>
              <a:defRPr sz="2400">
                <a:solidFill>
                  <a:srgbClr val="000000"/>
                </a:solidFill>
                <a:latin typeface="Times New Roman" panose="02020603050405020304" pitchFamily="18" charset="0"/>
                <a:cs typeface="msgothic" charset="0"/>
              </a:defRPr>
            </a:lvl2pPr>
            <a:lvl3pPr>
              <a:tabLst>
                <a:tab pos="723900" algn="l"/>
                <a:tab pos="1447800" algn="l"/>
                <a:tab pos="2171700" algn="l"/>
                <a:tab pos="2895600" algn="l"/>
                <a:tab pos="3619500" algn="l"/>
              </a:tabLst>
              <a:defRPr sz="2400">
                <a:solidFill>
                  <a:srgbClr val="000000"/>
                </a:solidFill>
                <a:latin typeface="Times New Roman" panose="02020603050405020304" pitchFamily="18" charset="0"/>
                <a:cs typeface="msgothic" charset="0"/>
              </a:defRPr>
            </a:lvl3pPr>
            <a:lvl4pPr>
              <a:tabLst>
                <a:tab pos="723900" algn="l"/>
                <a:tab pos="1447800" algn="l"/>
                <a:tab pos="2171700" algn="l"/>
                <a:tab pos="2895600" algn="l"/>
                <a:tab pos="3619500" algn="l"/>
              </a:tabLst>
              <a:defRPr sz="2400">
                <a:solidFill>
                  <a:srgbClr val="000000"/>
                </a:solidFill>
                <a:latin typeface="Times New Roman" panose="02020603050405020304" pitchFamily="18" charset="0"/>
                <a:cs typeface="msgothic" charset="0"/>
              </a:defRPr>
            </a:lvl4pPr>
            <a:lvl5pPr>
              <a:tabLst>
                <a:tab pos="723900" algn="l"/>
                <a:tab pos="1447800" algn="l"/>
                <a:tab pos="2171700" algn="l"/>
                <a:tab pos="2895600" algn="l"/>
                <a:tab pos="3619500" algn="l"/>
              </a:tabLst>
              <a:defRPr sz="2400">
                <a:solidFill>
                  <a:srgbClr val="000000"/>
                </a:solidFill>
                <a:latin typeface="Times New Roman" panose="02020603050405020304" pitchFamily="18" charset="0"/>
                <a:cs typeface="msgothic" charset="0"/>
              </a:defRPr>
            </a:lvl5pPr>
            <a:lvl6pPr marL="1536700" indent="-215900" defTabSz="457200" fontAlgn="base" hangingPunct="0">
              <a:lnSpc>
                <a:spcPct val="93000"/>
              </a:lnSpc>
              <a:spcBef>
                <a:spcPct val="0"/>
              </a:spcBef>
              <a:spcAft>
                <a:spcPct val="0"/>
              </a:spcAft>
              <a:buClr>
                <a:srgbClr val="000000"/>
              </a:buClr>
              <a:buSzPct val="45000"/>
              <a:buFont typeface="Wingdings" panose="05000000000000000000" pitchFamily="2" charset="2"/>
              <a:tabLst>
                <a:tab pos="723900" algn="l"/>
                <a:tab pos="1447800" algn="l"/>
                <a:tab pos="2171700" algn="l"/>
                <a:tab pos="2895600" algn="l"/>
                <a:tab pos="3619500" algn="l"/>
              </a:tabLst>
              <a:defRPr sz="2400">
                <a:solidFill>
                  <a:srgbClr val="000000"/>
                </a:solidFill>
                <a:latin typeface="Times New Roman" panose="02020603050405020304" pitchFamily="18" charset="0"/>
                <a:cs typeface="msgothic" charset="0"/>
              </a:defRPr>
            </a:lvl6pPr>
            <a:lvl7pPr marL="1993900" indent="-215900" defTabSz="457200" fontAlgn="base" hangingPunct="0">
              <a:lnSpc>
                <a:spcPct val="93000"/>
              </a:lnSpc>
              <a:spcBef>
                <a:spcPct val="0"/>
              </a:spcBef>
              <a:spcAft>
                <a:spcPct val="0"/>
              </a:spcAft>
              <a:buClr>
                <a:srgbClr val="000000"/>
              </a:buClr>
              <a:buSzPct val="45000"/>
              <a:buFont typeface="Wingdings" panose="05000000000000000000" pitchFamily="2" charset="2"/>
              <a:tabLst>
                <a:tab pos="723900" algn="l"/>
                <a:tab pos="1447800" algn="l"/>
                <a:tab pos="2171700" algn="l"/>
                <a:tab pos="2895600" algn="l"/>
                <a:tab pos="3619500" algn="l"/>
              </a:tabLst>
              <a:defRPr sz="2400">
                <a:solidFill>
                  <a:srgbClr val="000000"/>
                </a:solidFill>
                <a:latin typeface="Times New Roman" panose="02020603050405020304" pitchFamily="18" charset="0"/>
                <a:cs typeface="msgothic" charset="0"/>
              </a:defRPr>
            </a:lvl7pPr>
            <a:lvl8pPr marL="2451100" indent="-215900" defTabSz="457200" fontAlgn="base" hangingPunct="0">
              <a:lnSpc>
                <a:spcPct val="93000"/>
              </a:lnSpc>
              <a:spcBef>
                <a:spcPct val="0"/>
              </a:spcBef>
              <a:spcAft>
                <a:spcPct val="0"/>
              </a:spcAft>
              <a:buClr>
                <a:srgbClr val="000000"/>
              </a:buClr>
              <a:buSzPct val="45000"/>
              <a:buFont typeface="Wingdings" panose="05000000000000000000" pitchFamily="2" charset="2"/>
              <a:tabLst>
                <a:tab pos="723900" algn="l"/>
                <a:tab pos="1447800" algn="l"/>
                <a:tab pos="2171700" algn="l"/>
                <a:tab pos="2895600" algn="l"/>
                <a:tab pos="3619500" algn="l"/>
              </a:tabLst>
              <a:defRPr sz="2400">
                <a:solidFill>
                  <a:srgbClr val="000000"/>
                </a:solidFill>
                <a:latin typeface="Times New Roman" panose="02020603050405020304" pitchFamily="18" charset="0"/>
                <a:cs typeface="msgothic" charset="0"/>
              </a:defRPr>
            </a:lvl8pPr>
            <a:lvl9pPr marL="2908300" indent="-215900" defTabSz="457200" fontAlgn="base" hangingPunct="0">
              <a:lnSpc>
                <a:spcPct val="93000"/>
              </a:lnSpc>
              <a:spcBef>
                <a:spcPct val="0"/>
              </a:spcBef>
              <a:spcAft>
                <a:spcPct val="0"/>
              </a:spcAft>
              <a:buClr>
                <a:srgbClr val="000000"/>
              </a:buClr>
              <a:buSzPct val="45000"/>
              <a:buFont typeface="Wingdings" panose="05000000000000000000" pitchFamily="2" charset="2"/>
              <a:tabLst>
                <a:tab pos="723900" algn="l"/>
                <a:tab pos="1447800" algn="l"/>
                <a:tab pos="2171700" algn="l"/>
                <a:tab pos="2895600" algn="l"/>
                <a:tab pos="3619500" algn="l"/>
              </a:tabLst>
              <a:defRPr sz="2400">
                <a:solidFill>
                  <a:srgbClr val="000000"/>
                </a:solidFill>
                <a:latin typeface="Times New Roman" panose="02020603050405020304" pitchFamily="18" charset="0"/>
                <a:cs typeface="msgothic" charset="0"/>
              </a:defRPr>
            </a:lvl9pPr>
          </a:lstStyle>
          <a:p>
            <a:r>
              <a:rPr lang="en-GB" altLang="en-US" sz="1089" b="1" dirty="0">
                <a:latin typeface="Arial" panose="020B0604020202020204" pitchFamily="34" charset="0"/>
              </a:rPr>
              <a:t>American Diabetes Association </a:t>
            </a:r>
            <a:r>
              <a:rPr lang="en-GB" altLang="en-US" sz="1089" b="1" dirty="0" err="1">
                <a:latin typeface="Arial" panose="020B0604020202020204" pitchFamily="34" charset="0"/>
              </a:rPr>
              <a:t>Dia</a:t>
            </a:r>
            <a:r>
              <a:rPr lang="en-GB" altLang="en-US" sz="1089" b="1" dirty="0">
                <a:latin typeface="Arial" panose="020B0604020202020204" pitchFamily="34" charset="0"/>
              </a:rPr>
              <a:t> Care 2022 6.2 45- S89</a:t>
            </a:r>
          </a:p>
        </p:txBody>
      </p:sp>
      <p:sp>
        <p:nvSpPr>
          <p:cNvPr id="4" name="TextBox 3">
            <a:extLst>
              <a:ext uri="{FF2B5EF4-FFF2-40B4-BE49-F238E27FC236}">
                <a16:creationId xmlns:a16="http://schemas.microsoft.com/office/drawing/2014/main" id="{91C27B19-FC75-F11C-4982-C275B5336215}"/>
              </a:ext>
            </a:extLst>
          </p:cNvPr>
          <p:cNvSpPr txBox="1"/>
          <p:nvPr/>
        </p:nvSpPr>
        <p:spPr>
          <a:xfrm>
            <a:off x="2286000" y="2870768"/>
            <a:ext cx="4572000" cy="369332"/>
          </a:xfrm>
          <a:prstGeom prst="rect">
            <a:avLst/>
          </a:prstGeom>
          <a:noFill/>
        </p:spPr>
        <p:txBody>
          <a:bodyPr wrap="square">
            <a:spAutoFit/>
          </a:bodyPr>
          <a:lstStyle/>
          <a:p>
            <a:r>
              <a:rPr lang="en-US" dirty="0"/>
              <a:t>(</a:t>
            </a:r>
          </a:p>
        </p:txBody>
      </p:sp>
      <p:sp>
        <p:nvSpPr>
          <p:cNvPr id="9" name="TextBox 8">
            <a:extLst>
              <a:ext uri="{FF2B5EF4-FFF2-40B4-BE49-F238E27FC236}">
                <a16:creationId xmlns:a16="http://schemas.microsoft.com/office/drawing/2014/main" id="{596E597F-09E2-E35B-48F9-F75A0CB0D445}"/>
              </a:ext>
            </a:extLst>
          </p:cNvPr>
          <p:cNvSpPr txBox="1"/>
          <p:nvPr/>
        </p:nvSpPr>
        <p:spPr>
          <a:xfrm>
            <a:off x="990600" y="6477000"/>
            <a:ext cx="1676400" cy="369332"/>
          </a:xfrm>
          <a:prstGeom prst="rect">
            <a:avLst/>
          </a:prstGeom>
          <a:noFill/>
        </p:spPr>
        <p:txBody>
          <a:bodyPr wrap="square" rtlCol="0">
            <a:spAutoFit/>
          </a:bodyPr>
          <a:lstStyle/>
          <a:p>
            <a:r>
              <a:rPr lang="en-US" dirty="0"/>
              <a:t>Table 6.2</a:t>
            </a:r>
          </a:p>
        </p:txBody>
      </p:sp>
      <p:pic>
        <p:nvPicPr>
          <p:cNvPr id="3" name="Picture 2">
            <a:extLst>
              <a:ext uri="{FF2B5EF4-FFF2-40B4-BE49-F238E27FC236}">
                <a16:creationId xmlns:a16="http://schemas.microsoft.com/office/drawing/2014/main" id="{6F373F4E-41F1-CFAA-F175-5C2241FACB96}"/>
              </a:ext>
            </a:extLst>
          </p:cNvPr>
          <p:cNvPicPr>
            <a:picLocks noChangeAspect="1"/>
          </p:cNvPicPr>
          <p:nvPr/>
        </p:nvPicPr>
        <p:blipFill>
          <a:blip r:embed="rId4"/>
          <a:stretch>
            <a:fillRect/>
          </a:stretch>
        </p:blipFill>
        <p:spPr>
          <a:xfrm>
            <a:off x="193462" y="76200"/>
            <a:ext cx="7389639" cy="6754533"/>
          </a:xfrm>
          <a:prstGeom prst="rect">
            <a:avLst/>
          </a:prstGeom>
        </p:spPr>
      </p:pic>
      <p:pic>
        <p:nvPicPr>
          <p:cNvPr id="7" name="Picture 6">
            <a:extLst>
              <a:ext uri="{FF2B5EF4-FFF2-40B4-BE49-F238E27FC236}">
                <a16:creationId xmlns:a16="http://schemas.microsoft.com/office/drawing/2014/main" id="{7355C6D5-2C50-7AA2-32E0-98E6CD836804}"/>
              </a:ext>
            </a:extLst>
          </p:cNvPr>
          <p:cNvPicPr>
            <a:picLocks noChangeAspect="1"/>
          </p:cNvPicPr>
          <p:nvPr/>
        </p:nvPicPr>
        <p:blipFill>
          <a:blip r:embed="rId5"/>
          <a:stretch>
            <a:fillRect/>
          </a:stretch>
        </p:blipFill>
        <p:spPr>
          <a:xfrm rot="16200000">
            <a:off x="5849818" y="2527867"/>
            <a:ext cx="5292967" cy="685800"/>
          </a:xfrm>
          <a:prstGeom prst="rect">
            <a:avLst/>
          </a:prstGeom>
        </p:spPr>
      </p:pic>
    </p:spTree>
    <p:extLst>
      <p:ext uri="{BB962C8B-B14F-4D97-AF65-F5344CB8AC3E}">
        <p14:creationId xmlns:p14="http://schemas.microsoft.com/office/powerpoint/2010/main" val="1564002782"/>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extLst>
    <p:ext uri="{6950BFC3-D8DA-4A85-94F7-54DA5524770B}">
      <p188:commentRel xmlns:p188="http://schemas.microsoft.com/office/powerpoint/2018/8/main" r:id="rId3"/>
    </p:ext>
  </p:extLst>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795EA2-5CC6-51FC-8796-26F7BCB6FA7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7719AD9-9DBB-5BF0-347A-818E04E139EF}"/>
              </a:ext>
            </a:extLst>
          </p:cNvPr>
          <p:cNvSpPr>
            <a:spLocks noGrp="1"/>
          </p:cNvSpPr>
          <p:nvPr>
            <p:ph type="title"/>
          </p:nvPr>
        </p:nvSpPr>
        <p:spPr/>
        <p:txBody>
          <a:bodyPr/>
          <a:lstStyle/>
          <a:p>
            <a:r>
              <a:rPr lang="en-US" dirty="0"/>
              <a:t>6. Hypoglycemia – A Big Deal</a:t>
            </a:r>
          </a:p>
        </p:txBody>
      </p:sp>
      <p:pic>
        <p:nvPicPr>
          <p:cNvPr id="5" name="Content Placeholder 4">
            <a:extLst>
              <a:ext uri="{FF2B5EF4-FFF2-40B4-BE49-F238E27FC236}">
                <a16:creationId xmlns:a16="http://schemas.microsoft.com/office/drawing/2014/main" id="{E41FA17D-B29E-156F-AAEE-6002F08145E3}"/>
              </a:ext>
            </a:extLst>
          </p:cNvPr>
          <p:cNvPicPr>
            <a:picLocks noGrp="1" noChangeAspect="1"/>
          </p:cNvPicPr>
          <p:nvPr>
            <p:ph sz="quarter" idx="1"/>
          </p:nvPr>
        </p:nvPicPr>
        <p:blipFill>
          <a:blip r:embed="rId2"/>
          <a:stretch>
            <a:fillRect/>
          </a:stretch>
        </p:blipFill>
        <p:spPr>
          <a:xfrm>
            <a:off x="1676400" y="1231219"/>
            <a:ext cx="5377066" cy="4937125"/>
          </a:xfrm>
        </p:spPr>
      </p:pic>
      <p:sp>
        <p:nvSpPr>
          <p:cNvPr id="7" name="TextBox 6">
            <a:extLst>
              <a:ext uri="{FF2B5EF4-FFF2-40B4-BE49-F238E27FC236}">
                <a16:creationId xmlns:a16="http://schemas.microsoft.com/office/drawing/2014/main" id="{29F3FFE8-C95E-35F8-E95A-CDFB822408E5}"/>
              </a:ext>
            </a:extLst>
          </p:cNvPr>
          <p:cNvSpPr txBox="1"/>
          <p:nvPr/>
        </p:nvSpPr>
        <p:spPr>
          <a:xfrm>
            <a:off x="1524000" y="1282713"/>
            <a:ext cx="1676400" cy="646331"/>
          </a:xfrm>
          <a:prstGeom prst="rect">
            <a:avLst/>
          </a:prstGeom>
          <a:solidFill>
            <a:schemeClr val="bg1"/>
          </a:solidFill>
        </p:spPr>
        <p:txBody>
          <a:bodyPr wrap="square" rtlCol="0">
            <a:spAutoFit/>
          </a:bodyPr>
          <a:lstStyle/>
          <a:p>
            <a:endParaRPr lang="en-US" dirty="0"/>
          </a:p>
          <a:p>
            <a:endParaRPr lang="en-US" dirty="0"/>
          </a:p>
        </p:txBody>
      </p:sp>
    </p:spTree>
    <p:extLst>
      <p:ext uri="{BB962C8B-B14F-4D97-AF65-F5344CB8AC3E}">
        <p14:creationId xmlns:p14="http://schemas.microsoft.com/office/powerpoint/2010/main" val="30540956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ECE0F2-E928-46ED-598C-7EC2A92DF8A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41E0E8E-4EF3-AB10-37D7-D915780ED37C}"/>
              </a:ext>
            </a:extLst>
          </p:cNvPr>
          <p:cNvSpPr>
            <a:spLocks noGrp="1"/>
          </p:cNvSpPr>
          <p:nvPr>
            <p:ph type="title"/>
          </p:nvPr>
        </p:nvSpPr>
        <p:spPr>
          <a:solidFill>
            <a:srgbClr val="5E3886"/>
          </a:solidFill>
        </p:spPr>
        <p:txBody>
          <a:bodyPr>
            <a:normAutofit/>
          </a:bodyPr>
          <a:lstStyle/>
          <a:p>
            <a:r>
              <a:rPr lang="en-US" dirty="0">
                <a:solidFill>
                  <a:schemeClr val="bg1"/>
                </a:solidFill>
              </a:rPr>
              <a:t>Hypoglycemia (Glucose) Alert Values</a:t>
            </a:r>
          </a:p>
        </p:txBody>
      </p:sp>
      <p:sp>
        <p:nvSpPr>
          <p:cNvPr id="3" name="Content Placeholder 2">
            <a:extLst>
              <a:ext uri="{FF2B5EF4-FFF2-40B4-BE49-F238E27FC236}">
                <a16:creationId xmlns:a16="http://schemas.microsoft.com/office/drawing/2014/main" id="{1BFF72A9-1779-144B-E07F-5252682A7486}"/>
              </a:ext>
            </a:extLst>
          </p:cNvPr>
          <p:cNvSpPr>
            <a:spLocks noGrp="1"/>
          </p:cNvSpPr>
          <p:nvPr>
            <p:ph sz="quarter" idx="1"/>
          </p:nvPr>
        </p:nvSpPr>
        <p:spPr>
          <a:xfrm>
            <a:off x="457200" y="1219200"/>
            <a:ext cx="6629400" cy="5257800"/>
          </a:xfrm>
        </p:spPr>
        <p:txBody>
          <a:bodyPr>
            <a:normAutofit/>
          </a:bodyPr>
          <a:lstStyle/>
          <a:p>
            <a:r>
              <a:rPr lang="en-US" sz="3100" b="1" dirty="0"/>
              <a:t>BG &lt;70mg/dl – Level 1 </a:t>
            </a:r>
          </a:p>
          <a:p>
            <a:r>
              <a:rPr lang="en-US" sz="2800" dirty="0"/>
              <a:t>Follow 15/15 rule and contact provider to make needed changes</a:t>
            </a:r>
            <a:br>
              <a:rPr lang="en-US" sz="3100" dirty="0"/>
            </a:br>
            <a:endParaRPr lang="en-US" sz="3100" dirty="0"/>
          </a:p>
          <a:p>
            <a:r>
              <a:rPr lang="en-US" b="1" dirty="0"/>
              <a:t>BG &lt; 54mg/dl – Level 2</a:t>
            </a:r>
          </a:p>
          <a:p>
            <a:r>
              <a:rPr lang="en-US" sz="2800" dirty="0"/>
              <a:t>Indicates serious hypo. Contact provider for med change. </a:t>
            </a:r>
            <a:r>
              <a:rPr lang="en-US" sz="2900" dirty="0"/>
              <a:t>Glucagon Emergency Kit</a:t>
            </a:r>
            <a:br>
              <a:rPr lang="en-US" sz="2900" dirty="0"/>
            </a:br>
            <a:endParaRPr lang="en-US" sz="2900" dirty="0"/>
          </a:p>
          <a:p>
            <a:r>
              <a:rPr lang="en-US" b="1" dirty="0"/>
              <a:t>Severe Hypoglycemia – Level 3</a:t>
            </a:r>
          </a:p>
          <a:p>
            <a:r>
              <a:rPr lang="en-US" sz="2900" dirty="0"/>
              <a:t>Requires external assistance – no threshold</a:t>
            </a:r>
          </a:p>
        </p:txBody>
      </p:sp>
      <p:pic>
        <p:nvPicPr>
          <p:cNvPr id="4" name="Picture 3">
            <a:extLst>
              <a:ext uri="{FF2B5EF4-FFF2-40B4-BE49-F238E27FC236}">
                <a16:creationId xmlns:a16="http://schemas.microsoft.com/office/drawing/2014/main" id="{2F1181FD-68C8-820B-801C-B5A1A07C7042}"/>
              </a:ext>
            </a:extLst>
          </p:cNvPr>
          <p:cNvPicPr>
            <a:picLocks noChangeAspect="1"/>
          </p:cNvPicPr>
          <p:nvPr/>
        </p:nvPicPr>
        <p:blipFill>
          <a:blip r:embed="rId2"/>
          <a:stretch>
            <a:fillRect/>
          </a:stretch>
        </p:blipFill>
        <p:spPr>
          <a:xfrm>
            <a:off x="6456218" y="1371600"/>
            <a:ext cx="2230582" cy="2313475"/>
          </a:xfrm>
          <a:prstGeom prst="rect">
            <a:avLst/>
          </a:prstGeom>
        </p:spPr>
      </p:pic>
      <p:pic>
        <p:nvPicPr>
          <p:cNvPr id="5" name="Picture 4">
            <a:extLst>
              <a:ext uri="{FF2B5EF4-FFF2-40B4-BE49-F238E27FC236}">
                <a16:creationId xmlns:a16="http://schemas.microsoft.com/office/drawing/2014/main" id="{C2A3EC6B-D169-650F-4550-63D95C8DD722}"/>
              </a:ext>
            </a:extLst>
          </p:cNvPr>
          <p:cNvPicPr>
            <a:picLocks noChangeAspect="1"/>
          </p:cNvPicPr>
          <p:nvPr/>
        </p:nvPicPr>
        <p:blipFill>
          <a:blip r:embed="rId3"/>
          <a:stretch>
            <a:fillRect/>
          </a:stretch>
        </p:blipFill>
        <p:spPr>
          <a:xfrm>
            <a:off x="4836842" y="6261859"/>
            <a:ext cx="3849958" cy="492436"/>
          </a:xfrm>
          <a:prstGeom prst="rect">
            <a:avLst/>
          </a:prstGeom>
        </p:spPr>
      </p:pic>
    </p:spTree>
    <p:extLst>
      <p:ext uri="{BB962C8B-B14F-4D97-AF65-F5344CB8AC3E}">
        <p14:creationId xmlns:p14="http://schemas.microsoft.com/office/powerpoint/2010/main" val="591972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2"/>
          <p:cNvSpPr>
            <a:spLocks noGrp="1" noChangeArrowheads="1"/>
          </p:cNvSpPr>
          <p:nvPr>
            <p:ph type="title"/>
          </p:nvPr>
        </p:nvSpPr>
        <p:spPr/>
        <p:txBody>
          <a:bodyPr/>
          <a:lstStyle/>
          <a:p>
            <a:pPr eaLnBrk="1" hangingPunct="1"/>
            <a:r>
              <a:rPr lang="en-US" dirty="0"/>
              <a:t>If hypo 15 Gm Carb Sources</a:t>
            </a:r>
          </a:p>
        </p:txBody>
      </p:sp>
      <p:sp>
        <p:nvSpPr>
          <p:cNvPr id="1321987" name="Rectangle 3"/>
          <p:cNvSpPr>
            <a:spLocks noGrp="1" noChangeArrowheads="1"/>
          </p:cNvSpPr>
          <p:nvPr>
            <p:ph sz="quarter" idx="1"/>
          </p:nvPr>
        </p:nvSpPr>
        <p:spPr>
          <a:xfrm>
            <a:off x="685800" y="1219200"/>
            <a:ext cx="8001000" cy="4937760"/>
          </a:xfrm>
        </p:spPr>
        <p:txBody>
          <a:bodyPr>
            <a:normAutofit lnSpcReduction="10000"/>
          </a:bodyPr>
          <a:lstStyle/>
          <a:p>
            <a:pPr eaLnBrk="1" hangingPunct="1">
              <a:buFont typeface="Wingdings" pitchFamily="2" charset="2"/>
              <a:buBlip>
                <a:blip r:embed="rId4"/>
              </a:buBlip>
              <a:defRPr/>
            </a:pPr>
            <a:r>
              <a:rPr lang="en-US" dirty="0"/>
              <a:t> 4 ounces apple juice </a:t>
            </a:r>
          </a:p>
          <a:p>
            <a:pPr eaLnBrk="1" hangingPunct="1">
              <a:buFont typeface="Wingdings" pitchFamily="2" charset="2"/>
              <a:buBlip>
                <a:blip r:embed="rId4"/>
              </a:buBlip>
              <a:defRPr/>
            </a:pPr>
            <a:r>
              <a:rPr lang="en-US" dirty="0"/>
              <a:t>3 - 4 Glucose Tablets</a:t>
            </a:r>
          </a:p>
          <a:p>
            <a:pPr eaLnBrk="1" hangingPunct="1">
              <a:buFont typeface="Wingdings" pitchFamily="2" charset="2"/>
              <a:buBlip>
                <a:blip r:embed="rId4"/>
              </a:buBlip>
              <a:defRPr/>
            </a:pPr>
            <a:r>
              <a:rPr lang="en-US" dirty="0"/>
              <a:t> 8 - 10 Lifesavers candy</a:t>
            </a:r>
          </a:p>
          <a:p>
            <a:pPr eaLnBrk="1" hangingPunct="1">
              <a:buFont typeface="Wingdings" pitchFamily="2" charset="2"/>
              <a:buBlip>
                <a:blip r:embed="rId4"/>
              </a:buBlip>
              <a:defRPr/>
            </a:pPr>
            <a:r>
              <a:rPr lang="en-US" dirty="0"/>
              <a:t> 8 - 10 Hard candies</a:t>
            </a:r>
          </a:p>
          <a:p>
            <a:pPr eaLnBrk="1" hangingPunct="1">
              <a:buFont typeface="Wingdings" pitchFamily="2" charset="2"/>
              <a:buBlip>
                <a:blip r:embed="rId4"/>
              </a:buBlip>
              <a:defRPr/>
            </a:pPr>
            <a:r>
              <a:rPr lang="en-US" dirty="0"/>
              <a:t> 2 Tablespoons Raisins</a:t>
            </a:r>
          </a:p>
          <a:p>
            <a:pPr eaLnBrk="1" hangingPunct="1">
              <a:buFont typeface="Wingdings" pitchFamily="2" charset="2"/>
              <a:buBlip>
                <a:blip r:embed="rId4"/>
              </a:buBlip>
              <a:defRPr/>
            </a:pPr>
            <a:r>
              <a:rPr lang="en-US" dirty="0"/>
              <a:t> 4 - 6 oz’s Fruit juice/soda</a:t>
            </a:r>
          </a:p>
          <a:p>
            <a:pPr marL="0" indent="0" eaLnBrk="1" hangingPunct="1">
              <a:buNone/>
              <a:defRPr/>
            </a:pPr>
            <a:endParaRPr lang="en-US" dirty="0"/>
          </a:p>
          <a:p>
            <a:pPr marL="0" indent="0">
              <a:buNone/>
              <a:defRPr/>
            </a:pPr>
            <a:r>
              <a:rPr lang="en-US" sz="2800" dirty="0">
                <a:solidFill>
                  <a:srgbClr val="0070C0"/>
                </a:solidFill>
              </a:rPr>
              <a:t>*Individuals using automated insulin delivery systems should typically ingest 5–10g carbs, unless hypo due to exercise or over </a:t>
            </a:r>
            <a:r>
              <a:rPr lang="en-US" sz="2800" dirty="0" err="1">
                <a:solidFill>
                  <a:srgbClr val="0070C0"/>
                </a:solidFill>
              </a:rPr>
              <a:t>insulinization</a:t>
            </a:r>
            <a:r>
              <a:rPr lang="en-US" sz="2800" dirty="0">
                <a:solidFill>
                  <a:srgbClr val="0070C0"/>
                </a:solidFill>
              </a:rPr>
              <a:t>.</a:t>
            </a:r>
          </a:p>
        </p:txBody>
      </p:sp>
      <p:graphicFrame>
        <p:nvGraphicFramePr>
          <p:cNvPr id="1898496" name="Object 1024"/>
          <p:cNvGraphicFramePr>
            <a:graphicFrameLocks noGrp="1" noChangeAspect="1"/>
          </p:cNvGraphicFramePr>
          <p:nvPr>
            <p:ph type="clipArt" sz="half" idx="4294967295"/>
          </p:nvPr>
        </p:nvGraphicFramePr>
        <p:xfrm>
          <a:off x="6553200" y="2285995"/>
          <a:ext cx="1905000" cy="2205691"/>
        </p:xfrm>
        <a:graphic>
          <a:graphicData uri="http://schemas.openxmlformats.org/presentationml/2006/ole">
            <mc:AlternateContent xmlns:mc="http://schemas.openxmlformats.org/markup-compatibility/2006">
              <mc:Choice xmlns:v="urn:schemas-microsoft-com:vml" Requires="v">
                <p:oleObj name="Clip" r:id="rId5" imgW="2622260" imgH="2598524" progId="MS_ClipArt_Gallery.5">
                  <p:embed/>
                </p:oleObj>
              </mc:Choice>
              <mc:Fallback>
                <p:oleObj name="Clip" r:id="rId5" imgW="2622260" imgH="2598524" progId="MS_ClipArt_Gallery.5">
                  <p:embed/>
                  <p:pic>
                    <p:nvPicPr>
                      <p:cNvPr id="1898496" name="Object 102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553200" y="2285995"/>
                        <a:ext cx="1905000" cy="2205691"/>
                      </a:xfrm>
                      <a:prstGeom prst="rect">
                        <a:avLst/>
                      </a:prstGeom>
                      <a:noFill/>
                      <a:ln>
                        <a:noFill/>
                      </a:ln>
                    </p:spPr>
                  </p:pic>
                </p:oleObj>
              </mc:Fallback>
            </mc:AlternateContent>
          </a:graphicData>
        </a:graphic>
      </p:graphicFrame>
      <p:sp>
        <p:nvSpPr>
          <p:cNvPr id="2" name="TextBox 1">
            <a:extLst>
              <a:ext uri="{FF2B5EF4-FFF2-40B4-BE49-F238E27FC236}">
                <a16:creationId xmlns:a16="http://schemas.microsoft.com/office/drawing/2014/main" id="{9E41112B-4D4C-BBE3-20F0-C13BDB7BCF0F}"/>
              </a:ext>
            </a:extLst>
          </p:cNvPr>
          <p:cNvSpPr txBox="1"/>
          <p:nvPr/>
        </p:nvSpPr>
        <p:spPr>
          <a:xfrm>
            <a:off x="5105400" y="1322606"/>
            <a:ext cx="3581400"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70C0"/>
                </a:solidFill>
                <a:effectLst/>
                <a:uLnTx/>
                <a:uFillTx/>
                <a:latin typeface="Gill Sans MT"/>
                <a:ea typeface="+mn-ea"/>
                <a:cs typeface="+mn-cs"/>
              </a:rPr>
              <a:t>Avoid foods with protein for people with type 2, since can stimulate insulin production.</a:t>
            </a:r>
          </a:p>
        </p:txBody>
      </p:sp>
      <p:pic>
        <p:nvPicPr>
          <p:cNvPr id="4" name="Picture 3">
            <a:extLst>
              <a:ext uri="{FF2B5EF4-FFF2-40B4-BE49-F238E27FC236}">
                <a16:creationId xmlns:a16="http://schemas.microsoft.com/office/drawing/2014/main" id="{9B8A8B4C-928E-FF18-24EF-8B2BF1AECF5A}"/>
              </a:ext>
            </a:extLst>
          </p:cNvPr>
          <p:cNvPicPr>
            <a:picLocks noChangeAspect="1"/>
          </p:cNvPicPr>
          <p:nvPr/>
        </p:nvPicPr>
        <p:blipFill>
          <a:blip r:embed="rId7"/>
          <a:stretch>
            <a:fillRect/>
          </a:stretch>
        </p:blipFill>
        <p:spPr>
          <a:xfrm>
            <a:off x="4836842" y="6261859"/>
            <a:ext cx="3849958" cy="492436"/>
          </a:xfrm>
          <a:prstGeom prst="rect">
            <a:avLst/>
          </a:prstGeom>
        </p:spPr>
      </p:pic>
    </p:spTree>
    <p:custDataLst>
      <p:tags r:id="rId1"/>
    </p:custDataLst>
    <p:extLst>
      <p:ext uri="{BB962C8B-B14F-4D97-AF65-F5344CB8AC3E}">
        <p14:creationId xmlns:p14="http://schemas.microsoft.com/office/powerpoint/2010/main" val="1921752088"/>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 fill="hold" nodeType="clickEffect">
                                  <p:stCondLst>
                                    <p:cond delay="0"/>
                                  </p:stCondLst>
                                  <p:childTnLst>
                                    <p:set>
                                      <p:cBhvr>
                                        <p:cTn id="6" dur="1" fill="hold">
                                          <p:stCondLst>
                                            <p:cond delay="0"/>
                                          </p:stCondLst>
                                        </p:cTn>
                                        <p:tgtEl>
                                          <p:spTgt spid="1898496"/>
                                        </p:tgtEl>
                                        <p:attrNameLst>
                                          <p:attrName>style.visibility</p:attrName>
                                        </p:attrNameLst>
                                      </p:cBhvr>
                                      <p:to>
                                        <p:strVal val="visible"/>
                                      </p:to>
                                    </p:set>
                                    <p:anim calcmode="lin" valueType="num">
                                      <p:cBhvr additive="base">
                                        <p:cTn id="7" dur="3000" fill="hold"/>
                                        <p:tgtEl>
                                          <p:spTgt spid="1898496"/>
                                        </p:tgtEl>
                                        <p:attrNameLst>
                                          <p:attrName>ppt_x</p:attrName>
                                        </p:attrNameLst>
                                      </p:cBhvr>
                                      <p:tavLst>
                                        <p:tav tm="0">
                                          <p:val>
                                            <p:strVal val="#ppt_x"/>
                                          </p:val>
                                        </p:tav>
                                        <p:tav tm="100000">
                                          <p:val>
                                            <p:strVal val="#ppt_x"/>
                                          </p:val>
                                        </p:tav>
                                      </p:tavLst>
                                    </p:anim>
                                    <p:anim calcmode="lin" valueType="num">
                                      <p:cBhvr additive="base">
                                        <p:cTn id="8" dur="3000" fill="hold"/>
                                        <p:tgtEl>
                                          <p:spTgt spid="1898496"/>
                                        </p:tgtEl>
                                        <p:attrNameLst>
                                          <p:attrName>ppt_y</p:attrName>
                                        </p:attrNameLst>
                                      </p:cBhvr>
                                      <p:tavLst>
                                        <p:tav tm="0">
                                          <p:val>
                                            <p:strVal val="0-#ppt_h/2"/>
                                          </p:val>
                                        </p:tav>
                                        <p:tav tm="100000">
                                          <p:val>
                                            <p:strVal val="#ppt_y"/>
                                          </p:val>
                                        </p:tav>
                                      </p:tavLst>
                                    </p:anim>
                                  </p:childTnLst>
                                </p:cTn>
                              </p:par>
                            </p:childTnLst>
                          </p:cTn>
                        </p:par>
                        <p:par>
                          <p:cTn id="9" fill="hold" nodeType="afterGroup">
                            <p:stCondLst>
                              <p:cond delay="3000"/>
                            </p:stCondLst>
                            <p:childTnLst>
                              <p:par>
                                <p:cTn id="10" presetID="8" presetClass="emph" presetSubtype="0" fill="hold" nodeType="afterEffect">
                                  <p:stCondLst>
                                    <p:cond delay="0"/>
                                  </p:stCondLst>
                                  <p:childTnLst>
                                    <p:animRot by="21600000">
                                      <p:cBhvr>
                                        <p:cTn id="11" dur="2000" fill="hold"/>
                                        <p:tgtEl>
                                          <p:spTgt spid="1898496"/>
                                        </p:tgtEl>
                                        <p:attrNameLst>
                                          <p:attrName>r</p:attrName>
                                        </p:attrNameLst>
                                      </p:cBhvr>
                                    </p:animRot>
                                  </p:childTnLst>
                                </p:cTn>
                              </p:par>
                            </p:childTnLst>
                          </p:cTn>
                        </p:par>
                      </p:childTnLst>
                    </p:cTn>
                  </p:par>
                  <p:par>
                    <p:cTn id="12" fill="hold">
                      <p:stCondLst>
                        <p:cond delay="indefinite"/>
                      </p:stCondLst>
                      <p:childTnLst>
                        <p:par>
                          <p:cTn id="13" fill="hold">
                            <p:stCondLst>
                              <p:cond delay="0"/>
                            </p:stCondLst>
                            <p:childTnLst>
                              <p:par>
                                <p:cTn id="14" presetID="31" presetClass="entr" presetSubtype="0" fill="hold" grpId="0" nodeType="clickEffect">
                                  <p:stCondLst>
                                    <p:cond delay="0"/>
                                  </p:stCondLst>
                                  <p:childTnLst>
                                    <p:set>
                                      <p:cBhvr>
                                        <p:cTn id="15" dur="1" fill="hold">
                                          <p:stCondLst>
                                            <p:cond delay="0"/>
                                          </p:stCondLst>
                                        </p:cTn>
                                        <p:tgtEl>
                                          <p:spTgt spid="2"/>
                                        </p:tgtEl>
                                        <p:attrNameLst>
                                          <p:attrName>style.visibility</p:attrName>
                                        </p:attrNameLst>
                                      </p:cBhvr>
                                      <p:to>
                                        <p:strVal val="visible"/>
                                      </p:to>
                                    </p:set>
                                    <p:anim calcmode="lin" valueType="num">
                                      <p:cBhvr>
                                        <p:cTn id="16" dur="1000" fill="hold"/>
                                        <p:tgtEl>
                                          <p:spTgt spid="2"/>
                                        </p:tgtEl>
                                        <p:attrNameLst>
                                          <p:attrName>ppt_w</p:attrName>
                                        </p:attrNameLst>
                                      </p:cBhvr>
                                      <p:tavLst>
                                        <p:tav tm="0">
                                          <p:val>
                                            <p:fltVal val="0"/>
                                          </p:val>
                                        </p:tav>
                                        <p:tav tm="100000">
                                          <p:val>
                                            <p:strVal val="#ppt_w"/>
                                          </p:val>
                                        </p:tav>
                                      </p:tavLst>
                                    </p:anim>
                                    <p:anim calcmode="lin" valueType="num">
                                      <p:cBhvr>
                                        <p:cTn id="17" dur="1000" fill="hold"/>
                                        <p:tgtEl>
                                          <p:spTgt spid="2"/>
                                        </p:tgtEl>
                                        <p:attrNameLst>
                                          <p:attrName>ppt_h</p:attrName>
                                        </p:attrNameLst>
                                      </p:cBhvr>
                                      <p:tavLst>
                                        <p:tav tm="0">
                                          <p:val>
                                            <p:fltVal val="0"/>
                                          </p:val>
                                        </p:tav>
                                        <p:tav tm="100000">
                                          <p:val>
                                            <p:strVal val="#ppt_h"/>
                                          </p:val>
                                        </p:tav>
                                      </p:tavLst>
                                    </p:anim>
                                    <p:anim calcmode="lin" valueType="num">
                                      <p:cBhvr>
                                        <p:cTn id="18" dur="1000" fill="hold"/>
                                        <p:tgtEl>
                                          <p:spTgt spid="2"/>
                                        </p:tgtEl>
                                        <p:attrNameLst>
                                          <p:attrName>style.rotation</p:attrName>
                                        </p:attrNameLst>
                                      </p:cBhvr>
                                      <p:tavLst>
                                        <p:tav tm="0">
                                          <p:val>
                                            <p:fltVal val="90"/>
                                          </p:val>
                                        </p:tav>
                                        <p:tav tm="100000">
                                          <p:val>
                                            <p:fltVal val="0"/>
                                          </p:val>
                                        </p:tav>
                                      </p:tavLst>
                                    </p:anim>
                                    <p:animEffect transition="in" filter="fade">
                                      <p:cBhvr>
                                        <p:cTn id="19" dur="1000"/>
                                        <p:tgtEl>
                                          <p:spTgt spid="2"/>
                                        </p:tgtEl>
                                      </p:cBhvr>
                                    </p:animEffect>
                                  </p:childTnLst>
                                </p:cTn>
                              </p:par>
                            </p:childTnLst>
                          </p:cTn>
                        </p:par>
                      </p:childTnLst>
                    </p:cTn>
                  </p:par>
                  <p:par>
                    <p:cTn id="20" fill="hold">
                      <p:stCondLst>
                        <p:cond delay="indefinite"/>
                      </p:stCondLst>
                      <p:childTnLst>
                        <p:par>
                          <p:cTn id="21" fill="hold">
                            <p:stCondLst>
                              <p:cond delay="0"/>
                            </p:stCondLst>
                            <p:childTnLst>
                              <p:par>
                                <p:cTn id="22" presetID="31" presetClass="entr" presetSubtype="0" fill="hold" nodeType="clickEffect">
                                  <p:stCondLst>
                                    <p:cond delay="0"/>
                                  </p:stCondLst>
                                  <p:childTnLst>
                                    <p:set>
                                      <p:cBhvr>
                                        <p:cTn id="23" dur="1" fill="hold">
                                          <p:stCondLst>
                                            <p:cond delay="0"/>
                                          </p:stCondLst>
                                        </p:cTn>
                                        <p:tgtEl>
                                          <p:spTgt spid="1321987">
                                            <p:txEl>
                                              <p:pRg st="7" end="7"/>
                                            </p:txEl>
                                          </p:spTgt>
                                        </p:tgtEl>
                                        <p:attrNameLst>
                                          <p:attrName>style.visibility</p:attrName>
                                        </p:attrNameLst>
                                      </p:cBhvr>
                                      <p:to>
                                        <p:strVal val="visible"/>
                                      </p:to>
                                    </p:set>
                                    <p:anim calcmode="lin" valueType="num">
                                      <p:cBhvr>
                                        <p:cTn id="24" dur="1000" fill="hold"/>
                                        <p:tgtEl>
                                          <p:spTgt spid="1321987">
                                            <p:txEl>
                                              <p:pRg st="7" end="7"/>
                                            </p:txEl>
                                          </p:spTgt>
                                        </p:tgtEl>
                                        <p:attrNameLst>
                                          <p:attrName>ppt_w</p:attrName>
                                        </p:attrNameLst>
                                      </p:cBhvr>
                                      <p:tavLst>
                                        <p:tav tm="0">
                                          <p:val>
                                            <p:fltVal val="0"/>
                                          </p:val>
                                        </p:tav>
                                        <p:tav tm="100000">
                                          <p:val>
                                            <p:strVal val="#ppt_w"/>
                                          </p:val>
                                        </p:tav>
                                      </p:tavLst>
                                    </p:anim>
                                    <p:anim calcmode="lin" valueType="num">
                                      <p:cBhvr>
                                        <p:cTn id="25" dur="1000" fill="hold"/>
                                        <p:tgtEl>
                                          <p:spTgt spid="1321987">
                                            <p:txEl>
                                              <p:pRg st="7" end="7"/>
                                            </p:txEl>
                                          </p:spTgt>
                                        </p:tgtEl>
                                        <p:attrNameLst>
                                          <p:attrName>ppt_h</p:attrName>
                                        </p:attrNameLst>
                                      </p:cBhvr>
                                      <p:tavLst>
                                        <p:tav tm="0">
                                          <p:val>
                                            <p:fltVal val="0"/>
                                          </p:val>
                                        </p:tav>
                                        <p:tav tm="100000">
                                          <p:val>
                                            <p:strVal val="#ppt_h"/>
                                          </p:val>
                                        </p:tav>
                                      </p:tavLst>
                                    </p:anim>
                                    <p:anim calcmode="lin" valueType="num">
                                      <p:cBhvr>
                                        <p:cTn id="26" dur="1000" fill="hold"/>
                                        <p:tgtEl>
                                          <p:spTgt spid="1321987">
                                            <p:txEl>
                                              <p:pRg st="7" end="7"/>
                                            </p:txEl>
                                          </p:spTgt>
                                        </p:tgtEl>
                                        <p:attrNameLst>
                                          <p:attrName>style.rotation</p:attrName>
                                        </p:attrNameLst>
                                      </p:cBhvr>
                                      <p:tavLst>
                                        <p:tav tm="0">
                                          <p:val>
                                            <p:fltVal val="90"/>
                                          </p:val>
                                        </p:tav>
                                        <p:tav tm="100000">
                                          <p:val>
                                            <p:fltVal val="0"/>
                                          </p:val>
                                        </p:tav>
                                      </p:tavLst>
                                    </p:anim>
                                    <p:animEffect transition="in" filter="fade">
                                      <p:cBhvr>
                                        <p:cTn id="27" dur="1000"/>
                                        <p:tgtEl>
                                          <p:spTgt spid="1321987">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extLst>
    <p:ext uri="{6950BFC3-D8DA-4A85-94F7-54DA5524770B}">
      <p188:commentRel xmlns:p188="http://schemas.microsoft.com/office/powerpoint/2018/8/main" r:id="rId3"/>
    </p:ext>
  </p:extLst>
</p:sld>
</file>

<file path=ppt/slides/slide19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3D90C0-1954-786A-7AE3-80D3D1489BD6}"/>
            </a:ext>
          </a:extLst>
        </p:cNvPr>
        <p:cNvGrpSpPr/>
        <p:nvPr/>
      </p:nvGrpSpPr>
      <p:grpSpPr>
        <a:xfrm>
          <a:off x="0" y="0"/>
          <a:ext cx="0" cy="0"/>
          <a:chOff x="0" y="0"/>
          <a:chExt cx="0" cy="0"/>
        </a:xfrm>
      </p:grpSpPr>
      <p:sp>
        <p:nvSpPr>
          <p:cNvPr id="563202" name="Rectangle 2">
            <a:extLst>
              <a:ext uri="{FF2B5EF4-FFF2-40B4-BE49-F238E27FC236}">
                <a16:creationId xmlns:a16="http://schemas.microsoft.com/office/drawing/2014/main" id="{3CA4CE05-33CE-6693-4F33-535D108EA686}"/>
              </a:ext>
            </a:extLst>
          </p:cNvPr>
          <p:cNvSpPr>
            <a:spLocks noGrp="1" noRot="1" noChangeArrowheads="1"/>
          </p:cNvSpPr>
          <p:nvPr>
            <p:ph type="title"/>
          </p:nvPr>
        </p:nvSpPr>
        <p:spPr>
          <a:xfrm>
            <a:off x="304800" y="152400"/>
            <a:ext cx="8534400" cy="990600"/>
          </a:xfrm>
          <a:solidFill>
            <a:srgbClr val="5E3886"/>
          </a:solidFill>
        </p:spPr>
        <p:txBody>
          <a:bodyPr lIns="90477" tIns="44445" rIns="90477" bIns="44445" anchor="b"/>
          <a:lstStyle/>
          <a:p>
            <a:pPr eaLnBrk="1" hangingPunct="1">
              <a:defRPr/>
            </a:pPr>
            <a:r>
              <a:rPr lang="en-US" dirty="0">
                <a:solidFill>
                  <a:schemeClr val="bg1"/>
                </a:solidFill>
              </a:rPr>
              <a:t>Tx of Level 2 &amp; 3 Hypoglycemia</a:t>
            </a:r>
          </a:p>
        </p:txBody>
      </p:sp>
      <p:sp>
        <p:nvSpPr>
          <p:cNvPr id="563203" name="Rectangle 3">
            <a:extLst>
              <a:ext uri="{FF2B5EF4-FFF2-40B4-BE49-F238E27FC236}">
                <a16:creationId xmlns:a16="http://schemas.microsoft.com/office/drawing/2014/main" id="{F3B5CFBA-8320-3FAA-2C08-4B0D477DFF42}"/>
              </a:ext>
            </a:extLst>
          </p:cNvPr>
          <p:cNvSpPr>
            <a:spLocks noGrp="1" noChangeArrowheads="1"/>
          </p:cNvSpPr>
          <p:nvPr>
            <p:ph type="body" idx="1"/>
          </p:nvPr>
        </p:nvSpPr>
        <p:spPr>
          <a:xfrm>
            <a:off x="304800" y="1259236"/>
            <a:ext cx="8382000" cy="5751163"/>
          </a:xfrm>
        </p:spPr>
        <p:txBody>
          <a:bodyPr lIns="90477" tIns="44445" rIns="90477" bIns="44445">
            <a:normAutofit fontScale="85000" lnSpcReduction="10000"/>
          </a:bodyPr>
          <a:lstStyle/>
          <a:p>
            <a:pPr eaLnBrk="1" hangingPunct="1">
              <a:lnSpc>
                <a:spcPct val="120000"/>
              </a:lnSpc>
              <a:defRPr/>
            </a:pPr>
            <a:r>
              <a:rPr lang="en-US" dirty="0"/>
              <a:t>If can swallow w/out risk of aspiration, try gel,  honey, etc. inside cheek</a:t>
            </a:r>
          </a:p>
          <a:p>
            <a:pPr eaLnBrk="1" hangingPunct="1">
              <a:lnSpc>
                <a:spcPct val="120000"/>
              </a:lnSpc>
              <a:defRPr/>
            </a:pPr>
            <a:r>
              <a:rPr lang="en-US" dirty="0"/>
              <a:t>If unable or unwilling to  swallow, D50 IV or Glucagon </a:t>
            </a:r>
          </a:p>
          <a:p>
            <a:pPr>
              <a:lnSpc>
                <a:spcPct val="120000"/>
              </a:lnSpc>
            </a:pPr>
            <a:r>
              <a:rPr lang="en-US" dirty="0"/>
              <a:t>If on </a:t>
            </a:r>
            <a:r>
              <a:rPr lang="en-US" dirty="0">
                <a:solidFill>
                  <a:srgbClr val="0070C0"/>
                </a:solidFill>
              </a:rPr>
              <a:t>Insulin at risk for high risk for hypoglycemia, prescribe Glucagon ER Kit. </a:t>
            </a:r>
          </a:p>
          <a:p>
            <a:pPr eaLnBrk="1" hangingPunct="1">
              <a:lnSpc>
                <a:spcPct val="120000"/>
              </a:lnSpc>
              <a:defRPr/>
            </a:pPr>
            <a:r>
              <a:rPr lang="en-US" dirty="0"/>
              <a:t>Glucagon injection (need Rx)</a:t>
            </a:r>
          </a:p>
          <a:p>
            <a:pPr lvl="1">
              <a:lnSpc>
                <a:spcPct val="120000"/>
              </a:lnSpc>
              <a:defRPr/>
            </a:pPr>
            <a:r>
              <a:rPr lang="en-US" dirty="0"/>
              <a:t>Inform and instruct caregivers, school personnel, family, coworkers of hypo signs and appropriate action</a:t>
            </a:r>
          </a:p>
          <a:p>
            <a:pPr lvl="1" eaLnBrk="1" hangingPunct="1">
              <a:lnSpc>
                <a:spcPct val="120000"/>
              </a:lnSpc>
              <a:defRPr/>
            </a:pPr>
            <a:r>
              <a:rPr lang="en-US" dirty="0"/>
              <a:t>Dosing:  Adults 1mg,  Children &lt;20kg 0.5mg</a:t>
            </a:r>
          </a:p>
          <a:p>
            <a:pPr lvl="1" eaLnBrk="1" hangingPunct="1">
              <a:lnSpc>
                <a:spcPct val="120000"/>
              </a:lnSpc>
              <a:defRPr/>
            </a:pPr>
            <a:r>
              <a:rPr lang="en-US" dirty="0"/>
              <a:t>Glycemic effect 20 - 30mg, short lived</a:t>
            </a:r>
          </a:p>
          <a:p>
            <a:pPr lvl="1" eaLnBrk="1" hangingPunct="1">
              <a:lnSpc>
                <a:spcPct val="120000"/>
              </a:lnSpc>
              <a:defRPr/>
            </a:pPr>
            <a:r>
              <a:rPr lang="en-US" dirty="0"/>
              <a:t>Must intake carb as soon as able</a:t>
            </a:r>
          </a:p>
          <a:p>
            <a:pPr>
              <a:lnSpc>
                <a:spcPct val="120000"/>
              </a:lnSpc>
            </a:pPr>
            <a:r>
              <a:rPr lang="en-US" dirty="0"/>
              <a:t>Re-evaluate diabetes med treatment plan.</a:t>
            </a:r>
          </a:p>
          <a:p>
            <a:pPr>
              <a:lnSpc>
                <a:spcPct val="120000"/>
              </a:lnSpc>
            </a:pPr>
            <a:endParaRPr lang="en-US" dirty="0"/>
          </a:p>
        </p:txBody>
      </p:sp>
      <p:pic>
        <p:nvPicPr>
          <p:cNvPr id="2" name="Picture 1">
            <a:extLst>
              <a:ext uri="{FF2B5EF4-FFF2-40B4-BE49-F238E27FC236}">
                <a16:creationId xmlns:a16="http://schemas.microsoft.com/office/drawing/2014/main" id="{9AF2253D-80B4-93EA-F34B-4BE57BDA0639}"/>
              </a:ext>
            </a:extLst>
          </p:cNvPr>
          <p:cNvPicPr>
            <a:picLocks noChangeAspect="1"/>
          </p:cNvPicPr>
          <p:nvPr/>
        </p:nvPicPr>
        <p:blipFill>
          <a:blip r:embed="rId4"/>
          <a:stretch>
            <a:fillRect/>
          </a:stretch>
        </p:blipFill>
        <p:spPr>
          <a:xfrm>
            <a:off x="7010400" y="3886200"/>
            <a:ext cx="1524000" cy="1077784"/>
          </a:xfrm>
          <a:prstGeom prst="rect">
            <a:avLst/>
          </a:prstGeom>
        </p:spPr>
      </p:pic>
    </p:spTree>
    <p:custDataLst>
      <p:tags r:id="rId1"/>
    </p:custDataLst>
    <p:extLst>
      <p:ext uri="{BB962C8B-B14F-4D97-AF65-F5344CB8AC3E}">
        <p14:creationId xmlns:p14="http://schemas.microsoft.com/office/powerpoint/2010/main" val="2934289573"/>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2" fill="hold" nodeType="clickEffect">
                                  <p:stCondLst>
                                    <p:cond delay="0"/>
                                  </p:stCondLst>
                                  <p:childTnLst>
                                    <p:set>
                                      <p:cBhvr>
                                        <p:cTn id="6" dur="1" fill="hold">
                                          <p:stCondLst>
                                            <p:cond delay="0"/>
                                          </p:stCondLst>
                                        </p:cTn>
                                        <p:tgtEl>
                                          <p:spTgt spid="563203">
                                            <p:txEl>
                                              <p:pRg st="5" end="5"/>
                                            </p:txEl>
                                          </p:spTgt>
                                        </p:tgtEl>
                                        <p:attrNameLst>
                                          <p:attrName>style.visibility</p:attrName>
                                        </p:attrNameLst>
                                      </p:cBhvr>
                                      <p:to>
                                        <p:strVal val="visible"/>
                                      </p:to>
                                    </p:set>
                                    <p:anim calcmode="lin" valueType="num">
                                      <p:cBhvr additive="base">
                                        <p:cTn id="7" dur="2000" fill="hold"/>
                                        <p:tgtEl>
                                          <p:spTgt spid="563203">
                                            <p:txEl>
                                              <p:pRg st="5" end="5"/>
                                            </p:txEl>
                                          </p:spTgt>
                                        </p:tgtEl>
                                        <p:attrNameLst>
                                          <p:attrName>ppt_x</p:attrName>
                                        </p:attrNameLst>
                                      </p:cBhvr>
                                      <p:tavLst>
                                        <p:tav tm="0">
                                          <p:val>
                                            <p:strVal val="0-#ppt_w/2"/>
                                          </p:val>
                                        </p:tav>
                                        <p:tav tm="100000">
                                          <p:val>
                                            <p:strVal val="#ppt_x"/>
                                          </p:val>
                                        </p:tav>
                                      </p:tavLst>
                                    </p:anim>
                                    <p:anim calcmode="lin" valueType="num">
                                      <p:cBhvr additive="base">
                                        <p:cTn id="8" dur="2000" fill="hold"/>
                                        <p:tgtEl>
                                          <p:spTgt spid="563203">
                                            <p:txEl>
                                              <p:pRg st="5" end="5"/>
                                            </p:txEl>
                                          </p:spTgt>
                                        </p:tgtEl>
                                        <p:attrNameLst>
                                          <p:attrName>ppt_y</p:attrName>
                                        </p:attrNameLst>
                                      </p:cBhvr>
                                      <p:tavLst>
                                        <p:tav tm="0">
                                          <p:val>
                                            <p:strVal val="1+#ppt_h/2"/>
                                          </p:val>
                                        </p:tav>
                                        <p:tav tm="100000">
                                          <p:val>
                                            <p:strVal val="#ppt_y"/>
                                          </p:val>
                                        </p:tav>
                                      </p:tavLst>
                                    </p:anim>
                                  </p:childTnLst>
                                </p:cTn>
                              </p:par>
                              <p:par>
                                <p:cTn id="9" presetID="2" presetClass="entr" presetSubtype="12" fill="hold" nodeType="withEffect">
                                  <p:stCondLst>
                                    <p:cond delay="0"/>
                                  </p:stCondLst>
                                  <p:childTnLst>
                                    <p:set>
                                      <p:cBhvr>
                                        <p:cTn id="10" dur="1" fill="hold">
                                          <p:stCondLst>
                                            <p:cond delay="0"/>
                                          </p:stCondLst>
                                        </p:cTn>
                                        <p:tgtEl>
                                          <p:spTgt spid="563203">
                                            <p:txEl>
                                              <p:pRg st="6" end="6"/>
                                            </p:txEl>
                                          </p:spTgt>
                                        </p:tgtEl>
                                        <p:attrNameLst>
                                          <p:attrName>style.visibility</p:attrName>
                                        </p:attrNameLst>
                                      </p:cBhvr>
                                      <p:to>
                                        <p:strVal val="visible"/>
                                      </p:to>
                                    </p:set>
                                    <p:anim calcmode="lin" valueType="num">
                                      <p:cBhvr additive="base">
                                        <p:cTn id="11" dur="2000" fill="hold"/>
                                        <p:tgtEl>
                                          <p:spTgt spid="563203">
                                            <p:txEl>
                                              <p:pRg st="6" end="6"/>
                                            </p:txEl>
                                          </p:spTgt>
                                        </p:tgtEl>
                                        <p:attrNameLst>
                                          <p:attrName>ppt_x</p:attrName>
                                        </p:attrNameLst>
                                      </p:cBhvr>
                                      <p:tavLst>
                                        <p:tav tm="0">
                                          <p:val>
                                            <p:strVal val="0-#ppt_w/2"/>
                                          </p:val>
                                        </p:tav>
                                        <p:tav tm="100000">
                                          <p:val>
                                            <p:strVal val="#ppt_x"/>
                                          </p:val>
                                        </p:tav>
                                      </p:tavLst>
                                    </p:anim>
                                    <p:anim calcmode="lin" valueType="num">
                                      <p:cBhvr additive="base">
                                        <p:cTn id="12" dur="2000" fill="hold"/>
                                        <p:tgtEl>
                                          <p:spTgt spid="563203">
                                            <p:txEl>
                                              <p:pRg st="6" end="6"/>
                                            </p:txEl>
                                          </p:spTgt>
                                        </p:tgtEl>
                                        <p:attrNameLst>
                                          <p:attrName>ppt_y</p:attrName>
                                        </p:attrNameLst>
                                      </p:cBhvr>
                                      <p:tavLst>
                                        <p:tav tm="0">
                                          <p:val>
                                            <p:strVal val="1+#ppt_h/2"/>
                                          </p:val>
                                        </p:tav>
                                        <p:tav tm="100000">
                                          <p:val>
                                            <p:strVal val="#ppt_y"/>
                                          </p:val>
                                        </p:tav>
                                      </p:tavLst>
                                    </p:anim>
                                  </p:childTnLst>
                                </p:cTn>
                              </p:par>
                              <p:par>
                                <p:cTn id="13" presetID="2" presetClass="entr" presetSubtype="12" fill="hold" nodeType="withEffect">
                                  <p:stCondLst>
                                    <p:cond delay="0"/>
                                  </p:stCondLst>
                                  <p:childTnLst>
                                    <p:set>
                                      <p:cBhvr>
                                        <p:cTn id="14" dur="1" fill="hold">
                                          <p:stCondLst>
                                            <p:cond delay="0"/>
                                          </p:stCondLst>
                                        </p:cTn>
                                        <p:tgtEl>
                                          <p:spTgt spid="563203">
                                            <p:txEl>
                                              <p:pRg st="7" end="7"/>
                                            </p:txEl>
                                          </p:spTgt>
                                        </p:tgtEl>
                                        <p:attrNameLst>
                                          <p:attrName>style.visibility</p:attrName>
                                        </p:attrNameLst>
                                      </p:cBhvr>
                                      <p:to>
                                        <p:strVal val="visible"/>
                                      </p:to>
                                    </p:set>
                                    <p:anim calcmode="lin" valueType="num">
                                      <p:cBhvr additive="base">
                                        <p:cTn id="15" dur="2000" fill="hold"/>
                                        <p:tgtEl>
                                          <p:spTgt spid="563203">
                                            <p:txEl>
                                              <p:pRg st="7" end="7"/>
                                            </p:txEl>
                                          </p:spTgt>
                                        </p:tgtEl>
                                        <p:attrNameLst>
                                          <p:attrName>ppt_x</p:attrName>
                                        </p:attrNameLst>
                                      </p:cBhvr>
                                      <p:tavLst>
                                        <p:tav tm="0">
                                          <p:val>
                                            <p:strVal val="0-#ppt_w/2"/>
                                          </p:val>
                                        </p:tav>
                                        <p:tav tm="100000">
                                          <p:val>
                                            <p:strVal val="#ppt_x"/>
                                          </p:val>
                                        </p:tav>
                                      </p:tavLst>
                                    </p:anim>
                                    <p:anim calcmode="lin" valueType="num">
                                      <p:cBhvr additive="base">
                                        <p:cTn id="16" dur="2000" fill="hold"/>
                                        <p:tgtEl>
                                          <p:spTgt spid="563203">
                                            <p:txEl>
                                              <p:pRg st="7" end="7"/>
                                            </p:txEl>
                                          </p:spTgt>
                                        </p:tgtEl>
                                        <p:attrNameLst>
                                          <p:attrName>ppt_y</p:attrName>
                                        </p:attrNameLst>
                                      </p:cBhvr>
                                      <p:tavLst>
                                        <p:tav tm="0">
                                          <p:val>
                                            <p:strVal val="1+#ppt_h/2"/>
                                          </p:val>
                                        </p:tav>
                                        <p:tav tm="100000">
                                          <p:val>
                                            <p:strVal val="#ppt_y"/>
                                          </p:val>
                                        </p:tav>
                                      </p:tavLst>
                                    </p:anim>
                                  </p:childTnLst>
                                </p:cTn>
                              </p:par>
                              <p:par>
                                <p:cTn id="17" presetID="2" presetClass="entr" presetSubtype="12" fill="hold" nodeType="withEffect">
                                  <p:stCondLst>
                                    <p:cond delay="0"/>
                                  </p:stCondLst>
                                  <p:childTnLst>
                                    <p:set>
                                      <p:cBhvr>
                                        <p:cTn id="18" dur="1" fill="hold">
                                          <p:stCondLst>
                                            <p:cond delay="0"/>
                                          </p:stCondLst>
                                        </p:cTn>
                                        <p:tgtEl>
                                          <p:spTgt spid="563203">
                                            <p:txEl>
                                              <p:pRg st="8" end="8"/>
                                            </p:txEl>
                                          </p:spTgt>
                                        </p:tgtEl>
                                        <p:attrNameLst>
                                          <p:attrName>style.visibility</p:attrName>
                                        </p:attrNameLst>
                                      </p:cBhvr>
                                      <p:to>
                                        <p:strVal val="visible"/>
                                      </p:to>
                                    </p:set>
                                    <p:anim calcmode="lin" valueType="num">
                                      <p:cBhvr additive="base">
                                        <p:cTn id="19" dur="2000" fill="hold"/>
                                        <p:tgtEl>
                                          <p:spTgt spid="563203">
                                            <p:txEl>
                                              <p:pRg st="8" end="8"/>
                                            </p:txEl>
                                          </p:spTgt>
                                        </p:tgtEl>
                                        <p:attrNameLst>
                                          <p:attrName>ppt_x</p:attrName>
                                        </p:attrNameLst>
                                      </p:cBhvr>
                                      <p:tavLst>
                                        <p:tav tm="0">
                                          <p:val>
                                            <p:strVal val="0-#ppt_w/2"/>
                                          </p:val>
                                        </p:tav>
                                        <p:tav tm="100000">
                                          <p:val>
                                            <p:strVal val="#ppt_x"/>
                                          </p:val>
                                        </p:tav>
                                      </p:tavLst>
                                    </p:anim>
                                    <p:anim calcmode="lin" valueType="num">
                                      <p:cBhvr additive="base">
                                        <p:cTn id="20" dur="2000" fill="hold"/>
                                        <p:tgtEl>
                                          <p:spTgt spid="563203">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ABAEB3-6326-6731-2638-7E74E6183A9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F11D410-2F9D-AB21-53E5-C6FB1556EAC7}"/>
              </a:ext>
            </a:extLst>
          </p:cNvPr>
          <p:cNvSpPr>
            <a:spLocks noGrp="1"/>
          </p:cNvSpPr>
          <p:nvPr>
            <p:ph type="title"/>
          </p:nvPr>
        </p:nvSpPr>
        <p:spPr/>
        <p:txBody>
          <a:bodyPr/>
          <a:lstStyle/>
          <a:p>
            <a:endParaRPr lang="en-US" dirty="0"/>
          </a:p>
        </p:txBody>
      </p:sp>
      <p:pic>
        <p:nvPicPr>
          <p:cNvPr id="6" name="Content Placeholder 5">
            <a:extLst>
              <a:ext uri="{FF2B5EF4-FFF2-40B4-BE49-F238E27FC236}">
                <a16:creationId xmlns:a16="http://schemas.microsoft.com/office/drawing/2014/main" id="{F3DD72E7-E2F2-FFAA-212B-8EEF8A0B2A88}"/>
              </a:ext>
            </a:extLst>
          </p:cNvPr>
          <p:cNvPicPr>
            <a:picLocks noGrp="1" noChangeAspect="1"/>
          </p:cNvPicPr>
          <p:nvPr>
            <p:ph sz="quarter" idx="1"/>
          </p:nvPr>
        </p:nvPicPr>
        <p:blipFill>
          <a:blip r:embed="rId3"/>
          <a:stretch>
            <a:fillRect/>
          </a:stretch>
        </p:blipFill>
        <p:spPr>
          <a:xfrm>
            <a:off x="76200" y="167640"/>
            <a:ext cx="8798723" cy="6156325"/>
          </a:xfrm>
        </p:spPr>
      </p:pic>
      <p:pic>
        <p:nvPicPr>
          <p:cNvPr id="4" name="Picture 3">
            <a:extLst>
              <a:ext uri="{FF2B5EF4-FFF2-40B4-BE49-F238E27FC236}">
                <a16:creationId xmlns:a16="http://schemas.microsoft.com/office/drawing/2014/main" id="{A7CEF76E-4675-EB29-8F05-AAE5936DCF8B}"/>
              </a:ext>
            </a:extLst>
          </p:cNvPr>
          <p:cNvPicPr>
            <a:picLocks noChangeAspect="1"/>
          </p:cNvPicPr>
          <p:nvPr/>
        </p:nvPicPr>
        <p:blipFill>
          <a:blip r:embed="rId4"/>
          <a:stretch>
            <a:fillRect/>
          </a:stretch>
        </p:blipFill>
        <p:spPr>
          <a:xfrm>
            <a:off x="91273" y="49794"/>
            <a:ext cx="8915400" cy="6392015"/>
          </a:xfrm>
          <a:prstGeom prst="rect">
            <a:avLst/>
          </a:prstGeom>
        </p:spPr>
      </p:pic>
      <p:sp>
        <p:nvSpPr>
          <p:cNvPr id="3" name="TextBox 2">
            <a:extLst>
              <a:ext uri="{FF2B5EF4-FFF2-40B4-BE49-F238E27FC236}">
                <a16:creationId xmlns:a16="http://schemas.microsoft.com/office/drawing/2014/main" id="{B02B2DE1-ED6F-2933-D333-C6EDC6396C6D}"/>
              </a:ext>
            </a:extLst>
          </p:cNvPr>
          <p:cNvSpPr txBox="1"/>
          <p:nvPr/>
        </p:nvSpPr>
        <p:spPr>
          <a:xfrm>
            <a:off x="8280642" y="6072477"/>
            <a:ext cx="772085" cy="369332"/>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Gill Sans MT"/>
              <a:ea typeface="+mn-ea"/>
              <a:cs typeface="+mn-cs"/>
            </a:endParaRPr>
          </a:p>
        </p:txBody>
      </p:sp>
      <p:sp>
        <p:nvSpPr>
          <p:cNvPr id="5" name="Rectangle 4">
            <a:extLst>
              <a:ext uri="{FF2B5EF4-FFF2-40B4-BE49-F238E27FC236}">
                <a16:creationId xmlns:a16="http://schemas.microsoft.com/office/drawing/2014/main" id="{BA893CB1-589C-88DF-6C6D-5BBD697B87BE}"/>
              </a:ext>
            </a:extLst>
          </p:cNvPr>
          <p:cNvSpPr/>
          <p:nvPr/>
        </p:nvSpPr>
        <p:spPr>
          <a:xfrm>
            <a:off x="4495800" y="49794"/>
            <a:ext cx="4394196" cy="94080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a:ea typeface="+mn-ea"/>
              <a:cs typeface="+mn-cs"/>
            </a:endParaRPr>
          </a:p>
        </p:txBody>
      </p:sp>
    </p:spTree>
    <p:extLst>
      <p:ext uri="{BB962C8B-B14F-4D97-AF65-F5344CB8AC3E}">
        <p14:creationId xmlns:p14="http://schemas.microsoft.com/office/powerpoint/2010/main" val="10806222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413B3A-7F1C-5DAC-C09B-3873D79C9F4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93182F3-7E2D-62EB-817F-6EFC4EF414A1}"/>
              </a:ext>
            </a:extLst>
          </p:cNvPr>
          <p:cNvSpPr>
            <a:spLocks noGrp="1"/>
          </p:cNvSpPr>
          <p:nvPr>
            <p:ph type="title"/>
          </p:nvPr>
        </p:nvSpPr>
        <p:spPr>
          <a:solidFill>
            <a:srgbClr val="5E3886"/>
          </a:solidFill>
        </p:spPr>
        <p:txBody>
          <a:bodyPr/>
          <a:lstStyle/>
          <a:p>
            <a:r>
              <a:rPr lang="en-US" dirty="0">
                <a:solidFill>
                  <a:schemeClr val="bg1"/>
                </a:solidFill>
              </a:rPr>
              <a:t>SDOH and Hypoglycemia</a:t>
            </a:r>
          </a:p>
        </p:txBody>
      </p:sp>
      <p:graphicFrame>
        <p:nvGraphicFramePr>
          <p:cNvPr id="7" name="Content Placeholder 2">
            <a:extLst>
              <a:ext uri="{FF2B5EF4-FFF2-40B4-BE49-F238E27FC236}">
                <a16:creationId xmlns:a16="http://schemas.microsoft.com/office/drawing/2014/main" id="{E8AD1037-EB57-87CD-375E-3DCB0B8E0A27}"/>
              </a:ext>
            </a:extLst>
          </p:cNvPr>
          <p:cNvGraphicFramePr>
            <a:graphicFrameLocks noGrp="1"/>
          </p:cNvGraphicFramePr>
          <p:nvPr>
            <p:ph sz="quarter" idx="1"/>
          </p:nvPr>
        </p:nvGraphicFramePr>
        <p:xfrm>
          <a:off x="457200" y="1219200"/>
          <a:ext cx="82296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Picture 4">
            <a:extLst>
              <a:ext uri="{FF2B5EF4-FFF2-40B4-BE49-F238E27FC236}">
                <a16:creationId xmlns:a16="http://schemas.microsoft.com/office/drawing/2014/main" id="{F4FC765A-4AF0-B0A4-71D2-DED5C1EFA07D}"/>
              </a:ext>
            </a:extLst>
          </p:cNvPr>
          <p:cNvPicPr>
            <a:picLocks noChangeAspect="1"/>
          </p:cNvPicPr>
          <p:nvPr/>
        </p:nvPicPr>
        <p:blipFill>
          <a:blip r:embed="rId7"/>
          <a:stretch>
            <a:fillRect/>
          </a:stretch>
        </p:blipFill>
        <p:spPr>
          <a:xfrm>
            <a:off x="4836842" y="6261859"/>
            <a:ext cx="3849958" cy="492436"/>
          </a:xfrm>
          <a:prstGeom prst="rect">
            <a:avLst/>
          </a:prstGeom>
        </p:spPr>
      </p:pic>
    </p:spTree>
    <p:extLst>
      <p:ext uri="{BB962C8B-B14F-4D97-AF65-F5344CB8AC3E}">
        <p14:creationId xmlns:p14="http://schemas.microsoft.com/office/powerpoint/2010/main" val="10322373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63DFF9-519D-E93E-E08D-6F23B0AD9F4F}"/>
              </a:ext>
            </a:extLst>
          </p:cNvPr>
          <p:cNvSpPr>
            <a:spLocks noGrp="1"/>
          </p:cNvSpPr>
          <p:nvPr>
            <p:ph type="title"/>
          </p:nvPr>
        </p:nvSpPr>
        <p:spPr>
          <a:xfrm>
            <a:off x="457200" y="274638"/>
            <a:ext cx="8229600" cy="1020762"/>
          </a:xfrm>
          <a:solidFill>
            <a:srgbClr val="7030A0"/>
          </a:solidFill>
        </p:spPr>
        <p:txBody>
          <a:bodyPr>
            <a:normAutofit/>
          </a:bodyPr>
          <a:lstStyle/>
          <a:p>
            <a:r>
              <a:rPr lang="en-US" sz="6000" dirty="0">
                <a:solidFill>
                  <a:schemeClr val="bg1"/>
                </a:solidFill>
              </a:rPr>
              <a:t>Assess Hypo History</a:t>
            </a:r>
          </a:p>
        </p:txBody>
      </p:sp>
      <p:sp>
        <p:nvSpPr>
          <p:cNvPr id="3" name="Online Image Placeholder 2">
            <a:extLst>
              <a:ext uri="{FF2B5EF4-FFF2-40B4-BE49-F238E27FC236}">
                <a16:creationId xmlns:a16="http://schemas.microsoft.com/office/drawing/2014/main" id="{E7A3B9BE-B5F5-21CD-0D30-012BF57679FB}"/>
              </a:ext>
            </a:extLst>
          </p:cNvPr>
          <p:cNvSpPr>
            <a:spLocks noGrp="1"/>
          </p:cNvSpPr>
          <p:nvPr>
            <p:ph type="clipArt" sz="half" idx="1"/>
          </p:nvPr>
        </p:nvSpPr>
        <p:spPr>
          <a:xfrm>
            <a:off x="304800" y="1447800"/>
            <a:ext cx="4038600" cy="4525963"/>
          </a:xfrm>
        </p:spPr>
        <p:txBody>
          <a:bodyPr>
            <a:normAutofit fontScale="92500" lnSpcReduction="10000"/>
          </a:bodyPr>
          <a:lstStyle/>
          <a:p>
            <a:pPr fontAlgn="base"/>
            <a:r>
              <a:rPr lang="en-US" sz="2800" b="0" i="0" dirty="0">
                <a:solidFill>
                  <a:srgbClr val="383636"/>
                </a:solidFill>
                <a:effectLst/>
                <a:ea typeface="Calibri" panose="020F0502020204030204" pitchFamily="34" charset="0"/>
                <a:cs typeface="Calibri" panose="020F0502020204030204" pitchFamily="34" charset="0"/>
              </a:rPr>
              <a:t>Review history of hypoglycemia </a:t>
            </a:r>
            <a:r>
              <a:rPr lang="en-US" sz="2800" b="0" i="0" dirty="0">
                <a:solidFill>
                  <a:srgbClr val="0070C0"/>
                </a:solidFill>
                <a:effectLst/>
                <a:ea typeface="Calibri" panose="020F0502020204030204" pitchFamily="34" charset="0"/>
                <a:cs typeface="Calibri" panose="020F0502020204030204" pitchFamily="34" charset="0"/>
              </a:rPr>
              <a:t>at every clinical encounter </a:t>
            </a:r>
            <a:r>
              <a:rPr lang="en-US" sz="2800" b="0" i="0" dirty="0">
                <a:solidFill>
                  <a:srgbClr val="383636"/>
                </a:solidFill>
                <a:effectLst/>
                <a:ea typeface="Calibri" panose="020F0502020204030204" pitchFamily="34" charset="0"/>
                <a:cs typeface="Calibri" panose="020F0502020204030204" pitchFamily="34" charset="0"/>
              </a:rPr>
              <a:t>for all individuals at risk for hypoglycemia</a:t>
            </a:r>
          </a:p>
          <a:p>
            <a:pPr fontAlgn="base"/>
            <a:r>
              <a:rPr lang="en-US" sz="2800" dirty="0">
                <a:solidFill>
                  <a:srgbClr val="383636"/>
                </a:solidFill>
                <a:ea typeface="Calibri" panose="020F0502020204030204" pitchFamily="34" charset="0"/>
                <a:cs typeface="Calibri" panose="020F0502020204030204" pitchFamily="34" charset="0"/>
              </a:rPr>
              <a:t>E</a:t>
            </a:r>
            <a:r>
              <a:rPr lang="en-US" sz="2800" b="0" i="0" dirty="0">
                <a:solidFill>
                  <a:srgbClr val="383636"/>
                </a:solidFill>
                <a:effectLst/>
                <a:ea typeface="Calibri" panose="020F0502020204030204" pitchFamily="34" charset="0"/>
                <a:cs typeface="Calibri" panose="020F0502020204030204" pitchFamily="34" charset="0"/>
              </a:rPr>
              <a:t>valuate hypoglycemic events  </a:t>
            </a:r>
          </a:p>
          <a:p>
            <a:pPr fontAlgn="base"/>
            <a:r>
              <a:rPr lang="en-US" sz="2800" b="0" i="0" dirty="0">
                <a:solidFill>
                  <a:srgbClr val="383636"/>
                </a:solidFill>
                <a:effectLst/>
                <a:ea typeface="Calibri" panose="020F0502020204030204" pitchFamily="34" charset="0"/>
                <a:cs typeface="Calibri" panose="020F0502020204030204" pitchFamily="34" charset="0"/>
              </a:rPr>
              <a:t>Screen for impaired </a:t>
            </a:r>
            <a:r>
              <a:rPr lang="en-US" sz="2800" b="0" i="0" dirty="0">
                <a:solidFill>
                  <a:srgbClr val="0070C0"/>
                </a:solidFill>
                <a:effectLst/>
                <a:ea typeface="Calibri" panose="020F0502020204030204" pitchFamily="34" charset="0"/>
                <a:cs typeface="Calibri" panose="020F0502020204030204" pitchFamily="34" charset="0"/>
              </a:rPr>
              <a:t>hypoglycemia awareness </a:t>
            </a:r>
            <a:r>
              <a:rPr lang="en-US" sz="2800" b="0" i="0" dirty="0">
                <a:solidFill>
                  <a:srgbClr val="383636"/>
                </a:solidFill>
                <a:effectLst/>
                <a:ea typeface="Calibri" panose="020F0502020204030204" pitchFamily="34" charset="0"/>
                <a:cs typeface="Calibri" panose="020F0502020204030204" pitchFamily="34" charset="0"/>
              </a:rPr>
              <a:t>at least annually.</a:t>
            </a:r>
          </a:p>
          <a:p>
            <a:pPr marL="0" indent="0" algn="l" fontAlgn="base">
              <a:buNone/>
            </a:pPr>
            <a:r>
              <a:rPr lang="en-US" sz="2800" b="0" i="0" dirty="0">
                <a:solidFill>
                  <a:srgbClr val="383636"/>
                </a:solidFill>
                <a:effectLst/>
                <a:ea typeface="Calibri" panose="020F0502020204030204" pitchFamily="34" charset="0"/>
                <a:cs typeface="Calibri" panose="020F0502020204030204" pitchFamily="34" charset="0"/>
              </a:rPr>
              <a:t> </a:t>
            </a:r>
          </a:p>
          <a:p>
            <a:pPr marL="0" indent="0" algn="l" fontAlgn="base">
              <a:buNone/>
            </a:pPr>
            <a:endParaRPr lang="en-US" sz="2400" dirty="0">
              <a:ea typeface="Calibri" panose="020F0502020204030204" pitchFamily="34" charset="0"/>
              <a:cs typeface="Calibri" panose="020F0502020204030204" pitchFamily="34" charset="0"/>
            </a:endParaRPr>
          </a:p>
        </p:txBody>
      </p:sp>
      <p:sp>
        <p:nvSpPr>
          <p:cNvPr id="4" name="Text Placeholder 3">
            <a:extLst>
              <a:ext uri="{FF2B5EF4-FFF2-40B4-BE49-F238E27FC236}">
                <a16:creationId xmlns:a16="http://schemas.microsoft.com/office/drawing/2014/main" id="{5CDA5DCA-1E35-7829-8514-9BE819AE6049}"/>
              </a:ext>
            </a:extLst>
          </p:cNvPr>
          <p:cNvSpPr>
            <a:spLocks noGrp="1"/>
          </p:cNvSpPr>
          <p:nvPr>
            <p:ph type="body" sz="half" idx="2"/>
          </p:nvPr>
        </p:nvSpPr>
        <p:spPr>
          <a:xfrm>
            <a:off x="5334000" y="1447800"/>
            <a:ext cx="3352800" cy="4678363"/>
          </a:xfrm>
        </p:spPr>
        <p:txBody>
          <a:bodyPr>
            <a:normAutofit fontScale="92500"/>
          </a:bodyPr>
          <a:lstStyle/>
          <a:p>
            <a:pPr fontAlgn="base"/>
            <a:r>
              <a:rPr lang="en-US" sz="2800" b="0" i="0" dirty="0">
                <a:solidFill>
                  <a:srgbClr val="383636"/>
                </a:solidFill>
                <a:effectLst/>
                <a:ea typeface="Calibri" panose="020F0502020204030204" pitchFamily="34" charset="0"/>
                <a:cs typeface="Calibri" panose="020F0502020204030204" pitchFamily="34" charset="0"/>
              </a:rPr>
              <a:t>Consider individual’s </a:t>
            </a:r>
            <a:r>
              <a:rPr lang="en-US" sz="2800" b="0" i="0" dirty="0">
                <a:solidFill>
                  <a:srgbClr val="0070C0"/>
                </a:solidFill>
                <a:effectLst/>
                <a:ea typeface="Calibri" panose="020F0502020204030204" pitchFamily="34" charset="0"/>
                <a:cs typeface="Calibri" panose="020F0502020204030204" pitchFamily="34" charset="0"/>
              </a:rPr>
              <a:t>risk</a:t>
            </a:r>
            <a:r>
              <a:rPr lang="en-US" sz="2800" b="0" i="0" dirty="0">
                <a:solidFill>
                  <a:srgbClr val="383636"/>
                </a:solidFill>
                <a:effectLst/>
                <a:ea typeface="Calibri" panose="020F0502020204030204" pitchFamily="34" charset="0"/>
                <a:cs typeface="Calibri" panose="020F0502020204030204" pitchFamily="34" charset="0"/>
              </a:rPr>
              <a:t> for hypoglycemia when selecting diabetes medications and glycemic goals. </a:t>
            </a:r>
            <a:endParaRPr lang="en-US" sz="2800" b="1" dirty="0">
              <a:solidFill>
                <a:srgbClr val="383636"/>
              </a:solidFill>
              <a:ea typeface="Calibri" panose="020F0502020204030204" pitchFamily="34" charset="0"/>
              <a:cs typeface="Calibri" panose="020F0502020204030204" pitchFamily="34" charset="0"/>
            </a:endParaRPr>
          </a:p>
          <a:p>
            <a:pPr fontAlgn="base"/>
            <a:r>
              <a:rPr lang="en-US" sz="2800" b="0" i="0" dirty="0">
                <a:solidFill>
                  <a:srgbClr val="383636"/>
                </a:solidFill>
                <a:effectLst/>
                <a:ea typeface="Calibri" panose="020F0502020204030204" pitchFamily="34" charset="0"/>
                <a:cs typeface="Calibri" panose="020F0502020204030204" pitchFamily="34" charset="0"/>
              </a:rPr>
              <a:t>Use of CGM is beneficial and recommended for individuals at high risk for hypoglycemia. </a:t>
            </a:r>
            <a:r>
              <a:rPr lang="en-US" sz="2800" b="1" i="0" dirty="0">
                <a:solidFill>
                  <a:srgbClr val="383636"/>
                </a:solidFill>
                <a:effectLst/>
                <a:ea typeface="Calibri" panose="020F0502020204030204" pitchFamily="34" charset="0"/>
                <a:cs typeface="Calibri" panose="020F0502020204030204" pitchFamily="34" charset="0"/>
              </a:rPr>
              <a:t> </a:t>
            </a:r>
            <a:endParaRPr lang="en-US" sz="2800" b="0" i="0" dirty="0">
              <a:solidFill>
                <a:srgbClr val="383636"/>
              </a:solidFill>
              <a:effectLst/>
              <a:ea typeface="Calibri" panose="020F0502020204030204" pitchFamily="34" charset="0"/>
              <a:cs typeface="Calibri" panose="020F0502020204030204" pitchFamily="34" charset="0"/>
            </a:endParaRPr>
          </a:p>
          <a:p>
            <a:endParaRPr lang="en-US" dirty="0"/>
          </a:p>
        </p:txBody>
      </p:sp>
      <p:pic>
        <p:nvPicPr>
          <p:cNvPr id="7" name="Picture 6" descr="Business woman finger on face">
            <a:extLst>
              <a:ext uri="{FF2B5EF4-FFF2-40B4-BE49-F238E27FC236}">
                <a16:creationId xmlns:a16="http://schemas.microsoft.com/office/drawing/2014/main" id="{440290C7-B8F0-7EBC-1F1E-444AE4FFD86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157935" y="1544330"/>
            <a:ext cx="1176065" cy="3886200"/>
          </a:xfrm>
          <a:prstGeom prst="rect">
            <a:avLst/>
          </a:prstGeom>
        </p:spPr>
      </p:pic>
      <p:pic>
        <p:nvPicPr>
          <p:cNvPr id="6" name="Picture 5">
            <a:extLst>
              <a:ext uri="{FF2B5EF4-FFF2-40B4-BE49-F238E27FC236}">
                <a16:creationId xmlns:a16="http://schemas.microsoft.com/office/drawing/2014/main" id="{23F3B639-346A-5129-4DAF-AA76BA373211}"/>
              </a:ext>
            </a:extLst>
          </p:cNvPr>
          <p:cNvPicPr>
            <a:picLocks noChangeAspect="1"/>
          </p:cNvPicPr>
          <p:nvPr/>
        </p:nvPicPr>
        <p:blipFill>
          <a:blip r:embed="rId3"/>
          <a:stretch>
            <a:fillRect/>
          </a:stretch>
        </p:blipFill>
        <p:spPr>
          <a:xfrm>
            <a:off x="4723844" y="6222693"/>
            <a:ext cx="3849958" cy="492436"/>
          </a:xfrm>
          <a:prstGeom prst="rect">
            <a:avLst/>
          </a:prstGeom>
        </p:spPr>
      </p:pic>
    </p:spTree>
    <p:extLst>
      <p:ext uri="{BB962C8B-B14F-4D97-AF65-F5344CB8AC3E}">
        <p14:creationId xmlns:p14="http://schemas.microsoft.com/office/powerpoint/2010/main" val="1470411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215490" name="Rectangle 2"/>
          <p:cNvSpPr>
            <a:spLocks noGrp="1" noChangeArrowheads="1"/>
          </p:cNvSpPr>
          <p:nvPr>
            <p:ph type="title"/>
          </p:nvPr>
        </p:nvSpPr>
        <p:spPr>
          <a:xfrm>
            <a:off x="305989" y="155302"/>
            <a:ext cx="8595641" cy="877018"/>
          </a:xfrm>
        </p:spPr>
        <p:txBody>
          <a:bodyPr>
            <a:normAutofit fontScale="90000"/>
          </a:bodyPr>
          <a:lstStyle/>
          <a:p>
            <a:pPr algn="ctr" eaLnBrk="1" hangingPunct="1">
              <a:defRPr/>
            </a:pPr>
            <a:r>
              <a:rPr lang="en-US" sz="5900" dirty="0"/>
              <a:t>Welcome Everyone</a:t>
            </a:r>
            <a:endParaRPr lang="en-US" dirty="0"/>
          </a:p>
        </p:txBody>
      </p:sp>
      <p:sp>
        <p:nvSpPr>
          <p:cNvPr id="1215491" name="Rectangle 3"/>
          <p:cNvSpPr>
            <a:spLocks noGrp="1" noChangeArrowheads="1"/>
          </p:cNvSpPr>
          <p:nvPr>
            <p:ph type="body" sz="half" idx="4294967295"/>
          </p:nvPr>
        </p:nvSpPr>
        <p:spPr>
          <a:xfrm>
            <a:off x="815059" y="4248844"/>
            <a:ext cx="7742482" cy="2389566"/>
          </a:xfrm>
          <a:solidFill>
            <a:schemeClr val="bg1"/>
          </a:solidFill>
        </p:spPr>
        <p:txBody>
          <a:bodyPr>
            <a:normAutofit/>
          </a:bodyPr>
          <a:lstStyle/>
          <a:p>
            <a:pPr marL="0" indent="0" algn="ctr" eaLnBrk="1" hangingPunct="1">
              <a:lnSpc>
                <a:spcPct val="120000"/>
              </a:lnSpc>
              <a:buNone/>
              <a:defRPr/>
            </a:pPr>
            <a:r>
              <a:rPr lang="en-US" sz="3200" b="1" dirty="0">
                <a:solidFill>
                  <a:srgbClr val="5E3886"/>
                </a:solidFill>
              </a:rPr>
              <a:t>Good Morning and Welcome.  </a:t>
            </a:r>
          </a:p>
          <a:p>
            <a:pPr marL="0" indent="0" algn="ctr" eaLnBrk="1" hangingPunct="1">
              <a:lnSpc>
                <a:spcPct val="120000"/>
              </a:lnSpc>
              <a:buNone/>
              <a:defRPr/>
            </a:pPr>
            <a:r>
              <a:rPr lang="en-US" sz="1800" dirty="0"/>
              <a:t>Grab your coffee, tea or other beverage, a healthy snack and get comfy.</a:t>
            </a:r>
          </a:p>
          <a:p>
            <a:pPr marL="0" indent="0" algn="ctr" eaLnBrk="1" hangingPunct="1">
              <a:lnSpc>
                <a:spcPct val="120000"/>
              </a:lnSpc>
              <a:buNone/>
              <a:defRPr/>
            </a:pPr>
            <a:r>
              <a:rPr lang="en-US" sz="1800" dirty="0"/>
              <a:t>We will start promptly at 8:00 AM Pacific Time.</a:t>
            </a:r>
          </a:p>
          <a:p>
            <a:pPr marL="0" indent="0" algn="ctr" eaLnBrk="1" hangingPunct="1">
              <a:lnSpc>
                <a:spcPct val="120000"/>
              </a:lnSpc>
              <a:buNone/>
              <a:defRPr/>
            </a:pPr>
            <a:r>
              <a:rPr lang="en-US" sz="1800" dirty="0"/>
              <a:t>If you are having any technical difficulty, please chat with Bryanna at </a:t>
            </a:r>
            <a:r>
              <a:rPr lang="en-US" sz="1800" b="1" dirty="0">
                <a:hlinkClick r:id="rId4"/>
              </a:rPr>
              <a:t>www.DiabetesEd.net</a:t>
            </a:r>
            <a:r>
              <a:rPr lang="en-US" sz="1800" b="1" dirty="0"/>
              <a:t> </a:t>
            </a:r>
            <a:r>
              <a:rPr lang="en-US" sz="1800" dirty="0"/>
              <a:t>or call 530 / 893-8635 or email at info@diabetesed.net</a:t>
            </a:r>
          </a:p>
          <a:p>
            <a:pPr marL="0" indent="0" eaLnBrk="1" hangingPunct="1">
              <a:buNone/>
              <a:defRPr/>
            </a:pPr>
            <a:endParaRPr lang="en-US" sz="1800" dirty="0"/>
          </a:p>
        </p:txBody>
      </p:sp>
      <p:pic>
        <p:nvPicPr>
          <p:cNvPr id="4" name="Picture 3">
            <a:extLst>
              <a:ext uri="{FF2B5EF4-FFF2-40B4-BE49-F238E27FC236}">
                <a16:creationId xmlns:a16="http://schemas.microsoft.com/office/drawing/2014/main" id="{A1BE0A11-2824-F514-827A-FA7BB8DD2338}"/>
              </a:ext>
            </a:extLst>
          </p:cNvPr>
          <p:cNvPicPr>
            <a:picLocks noChangeAspect="1"/>
          </p:cNvPicPr>
          <p:nvPr/>
        </p:nvPicPr>
        <p:blipFill>
          <a:blip r:embed="rId5"/>
          <a:stretch>
            <a:fillRect/>
          </a:stretch>
        </p:blipFill>
        <p:spPr>
          <a:xfrm>
            <a:off x="305989" y="1143000"/>
            <a:ext cx="8595641" cy="2714870"/>
          </a:xfrm>
          <a:prstGeom prst="rect">
            <a:avLst/>
          </a:prstGeom>
        </p:spPr>
      </p:pic>
      <p:pic>
        <p:nvPicPr>
          <p:cNvPr id="3" name="Picture 2">
            <a:extLst>
              <a:ext uri="{FF2B5EF4-FFF2-40B4-BE49-F238E27FC236}">
                <a16:creationId xmlns:a16="http://schemas.microsoft.com/office/drawing/2014/main" id="{1D6F8213-8464-6079-B22E-C0DBA56EE635}"/>
              </a:ext>
            </a:extLst>
          </p:cNvPr>
          <p:cNvPicPr>
            <a:picLocks noChangeAspect="1"/>
          </p:cNvPicPr>
          <p:nvPr/>
        </p:nvPicPr>
        <p:blipFill>
          <a:blip r:embed="rId6"/>
          <a:stretch>
            <a:fillRect/>
          </a:stretch>
        </p:blipFill>
        <p:spPr>
          <a:xfrm>
            <a:off x="305988" y="102524"/>
            <a:ext cx="8595641" cy="4134971"/>
          </a:xfrm>
          <a:prstGeom prst="rect">
            <a:avLst/>
          </a:prstGeom>
        </p:spPr>
      </p:pic>
    </p:spTree>
    <p:custDataLst>
      <p:tags r:id="rId1"/>
    </p:custDataLst>
    <p:extLst>
      <p:ext uri="{BB962C8B-B14F-4D97-AF65-F5344CB8AC3E}">
        <p14:creationId xmlns:p14="http://schemas.microsoft.com/office/powerpoint/2010/main" val="40008175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6" presetClass="emph" presetSubtype="0" fill="hold" grpId="0" nodeType="withEffect">
                                  <p:stCondLst>
                                    <p:cond delay="0"/>
                                  </p:stCondLst>
                                  <p:childTnLst>
                                    <p:animEffect transition="out" filter="fade">
                                      <p:cBhvr>
                                        <p:cTn id="6" dur="500"/>
                                        <p:tgtEl>
                                          <p:spTgt spid="1215490"/>
                                        </p:tgtEl>
                                      </p:cBhvr>
                                    </p:animEffect>
                                    <p:animScale>
                                      <p:cBhvr>
                                        <p:cTn id="7" dur="250" autoRev="1" fill="hold"/>
                                        <p:tgtEl>
                                          <p:spTgt spid="1215490"/>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15490"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CDC Announces</a:t>
            </a:r>
          </a:p>
        </p:txBody>
      </p:sp>
      <p:sp>
        <p:nvSpPr>
          <p:cNvPr id="1885187" name="Rectangle 3"/>
          <p:cNvSpPr>
            <a:spLocks noGrp="1" noChangeArrowheads="1"/>
          </p:cNvSpPr>
          <p:nvPr>
            <p:ph sz="quarter" idx="1"/>
          </p:nvPr>
        </p:nvSpPr>
        <p:spPr>
          <a:xfrm>
            <a:off x="4645152" y="1219200"/>
            <a:ext cx="4041648" cy="4937760"/>
          </a:xfrm>
        </p:spPr>
        <p:txBody>
          <a:bodyPr>
            <a:normAutofit/>
          </a:bodyPr>
          <a:lstStyle/>
          <a:p>
            <a:pPr eaLnBrk="1" hangingPunct="1">
              <a:buFont typeface="Wingdings" pitchFamily="2" charset="2"/>
              <a:buNone/>
            </a:pPr>
            <a:endParaRPr lang="en-US" sz="2800" dirty="0"/>
          </a:p>
          <a:p>
            <a:pPr algn="ctr" eaLnBrk="1" hangingPunct="1">
              <a:buFont typeface="Wingdings" pitchFamily="2" charset="2"/>
              <a:buNone/>
            </a:pPr>
            <a:r>
              <a:rPr lang="en-US" sz="4800" dirty="0"/>
              <a:t>35% of Americans will have Diabetes by 2050</a:t>
            </a:r>
            <a:endParaRPr lang="en-US" sz="4400" dirty="0"/>
          </a:p>
          <a:p>
            <a:pPr algn="ctr" eaLnBrk="1" hangingPunct="1">
              <a:buFont typeface="Wingdings" pitchFamily="2" charset="2"/>
              <a:buNone/>
            </a:pPr>
            <a:endParaRPr lang="en-US" sz="2000" i="1" dirty="0">
              <a:solidFill>
                <a:schemeClr val="hlink"/>
              </a:solidFill>
            </a:endParaRPr>
          </a:p>
          <a:p>
            <a:pPr algn="r" eaLnBrk="1" hangingPunct="1">
              <a:buFont typeface="Wingdings" pitchFamily="2" charset="2"/>
              <a:buNone/>
            </a:pPr>
            <a:r>
              <a:rPr lang="en-US" sz="1600" i="1" dirty="0"/>
              <a:t>Boyle, Thompson, Barker, Williamson </a:t>
            </a:r>
          </a:p>
          <a:p>
            <a:pPr algn="r" eaLnBrk="1" hangingPunct="1">
              <a:buFont typeface="Wingdings" pitchFamily="2" charset="2"/>
              <a:buNone/>
            </a:pPr>
            <a:r>
              <a:rPr lang="en-US" sz="1600" i="1" dirty="0"/>
              <a:t>2010, Oct 22:8(1)29</a:t>
            </a:r>
          </a:p>
          <a:p>
            <a:pPr algn="r" eaLnBrk="1" hangingPunct="1">
              <a:buFont typeface="Wingdings" pitchFamily="2" charset="2"/>
              <a:buNone/>
            </a:pPr>
            <a:r>
              <a:rPr lang="en-US" sz="1600" i="1" dirty="0"/>
              <a:t>www.pophealthmetrics.co</a:t>
            </a:r>
            <a:r>
              <a:rPr lang="en-US" sz="2000" i="1" dirty="0"/>
              <a:t>m</a:t>
            </a:r>
          </a:p>
        </p:txBody>
      </p:sp>
      <p:pic>
        <p:nvPicPr>
          <p:cNvPr id="24580" name="Picture 4" descr="j0351647[1]"/>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43000" y="1057807"/>
            <a:ext cx="3124200" cy="5122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6" descr="http://www.worlddiabetesday.org/files/images/dka.jpg">
            <a:hlinkClick r:id="rId5" tooltip="Understand diabetes and take control"/>
            <a:extLst>
              <a:ext uri="{FF2B5EF4-FFF2-40B4-BE49-F238E27FC236}">
                <a16:creationId xmlns:a16="http://schemas.microsoft.com/office/drawing/2014/main" id="{BAB02481-DC20-E3B2-92D4-FE8EA45AF6B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204368" y="4533900"/>
            <a:ext cx="2125663" cy="220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38983676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15CD4F-1675-9FE7-1A90-C4E9D7B8DDAF}"/>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5A1B6F2D-4A70-13B4-1EB7-14CD112E2A8D}"/>
              </a:ext>
            </a:extLst>
          </p:cNvPr>
          <p:cNvPicPr>
            <a:picLocks noChangeAspect="1"/>
          </p:cNvPicPr>
          <p:nvPr/>
        </p:nvPicPr>
        <p:blipFill>
          <a:blip r:embed="rId5"/>
          <a:stretch>
            <a:fillRect/>
          </a:stretch>
        </p:blipFill>
        <p:spPr>
          <a:xfrm>
            <a:off x="1307180" y="745706"/>
            <a:ext cx="6529640" cy="6119639"/>
          </a:xfrm>
          <a:prstGeom prst="rect">
            <a:avLst/>
          </a:prstGeom>
        </p:spPr>
      </p:pic>
      <p:pic>
        <p:nvPicPr>
          <p:cNvPr id="2" name="Picture 1">
            <a:extLst>
              <a:ext uri="{FF2B5EF4-FFF2-40B4-BE49-F238E27FC236}">
                <a16:creationId xmlns:a16="http://schemas.microsoft.com/office/drawing/2014/main" id="{94A11CA7-3EAE-9144-5EEE-76FDA8EC4FBC}"/>
              </a:ext>
            </a:extLst>
          </p:cNvPr>
          <p:cNvPicPr>
            <a:picLocks noChangeAspect="1"/>
          </p:cNvPicPr>
          <p:nvPr/>
        </p:nvPicPr>
        <p:blipFill>
          <a:blip r:embed="rId6"/>
          <a:stretch>
            <a:fillRect/>
          </a:stretch>
        </p:blipFill>
        <p:spPr>
          <a:xfrm>
            <a:off x="3986862" y="6244935"/>
            <a:ext cx="3849958" cy="492436"/>
          </a:xfrm>
          <a:prstGeom prst="rect">
            <a:avLst/>
          </a:prstGeom>
        </p:spPr>
      </p:pic>
      <p:sp>
        <p:nvSpPr>
          <p:cNvPr id="556034" name="Rectangle 2050">
            <a:extLst>
              <a:ext uri="{FF2B5EF4-FFF2-40B4-BE49-F238E27FC236}">
                <a16:creationId xmlns:a16="http://schemas.microsoft.com/office/drawing/2014/main" id="{33215962-2664-8787-09D6-BE769582947A}"/>
              </a:ext>
            </a:extLst>
          </p:cNvPr>
          <p:cNvSpPr>
            <a:spLocks noGrp="1" noRot="1" noChangeArrowheads="1"/>
          </p:cNvSpPr>
          <p:nvPr>
            <p:ph type="title"/>
          </p:nvPr>
        </p:nvSpPr>
        <p:spPr>
          <a:xfrm>
            <a:off x="471521" y="120629"/>
            <a:ext cx="8226425" cy="641350"/>
          </a:xfrm>
          <a:solidFill>
            <a:srgbClr val="5E3886"/>
          </a:solidFill>
        </p:spPr>
        <p:txBody>
          <a:bodyPr lIns="90477" tIns="44445" rIns="90477" bIns="44445" anchor="b">
            <a:normAutofit fontScale="90000"/>
          </a:bodyPr>
          <a:lstStyle/>
          <a:p>
            <a:pPr eaLnBrk="1" hangingPunct="1">
              <a:defRPr/>
            </a:pPr>
            <a:r>
              <a:rPr lang="en-US" dirty="0">
                <a:solidFill>
                  <a:schemeClr val="bg1"/>
                </a:solidFill>
              </a:rPr>
              <a:t>Hypoglycemia: Clinical Risk Factors</a:t>
            </a:r>
            <a:r>
              <a:rPr lang="en-US" dirty="0"/>
              <a:t>	 </a:t>
            </a:r>
          </a:p>
        </p:txBody>
      </p:sp>
      <p:sp>
        <p:nvSpPr>
          <p:cNvPr id="3" name="TextBox 2">
            <a:extLst>
              <a:ext uri="{FF2B5EF4-FFF2-40B4-BE49-F238E27FC236}">
                <a16:creationId xmlns:a16="http://schemas.microsoft.com/office/drawing/2014/main" id="{C6F841BD-12E2-560D-FAB8-5C92FF89B7DD}"/>
              </a:ext>
            </a:extLst>
          </p:cNvPr>
          <p:cNvSpPr txBox="1"/>
          <p:nvPr/>
        </p:nvSpPr>
        <p:spPr>
          <a:xfrm>
            <a:off x="1341149" y="1380629"/>
            <a:ext cx="6495671" cy="1925349"/>
          </a:xfrm>
          <a:prstGeom prst="rect">
            <a:avLst/>
          </a:prstGeom>
          <a:noFill/>
          <a:ln w="57150">
            <a:solidFill>
              <a:srgbClr val="7030A0"/>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Gill Sans MT"/>
              <a:ea typeface="+mn-ea"/>
              <a:cs typeface="+mn-cs"/>
            </a:endParaRPr>
          </a:p>
        </p:txBody>
      </p:sp>
    </p:spTree>
    <p:custDataLst>
      <p:tags r:id="rId1"/>
    </p:custDataLst>
    <p:extLst>
      <p:ext uri="{BB962C8B-B14F-4D97-AF65-F5344CB8AC3E}">
        <p14:creationId xmlns:p14="http://schemas.microsoft.com/office/powerpoint/2010/main" val="4109436895"/>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 calcmode="lin" valueType="num">
                                      <p:cBhvr>
                                        <p:cTn id="9" dur="1000" fill="hold"/>
                                        <p:tgtEl>
                                          <p:spTgt spid="3"/>
                                        </p:tgtEl>
                                        <p:attrNameLst>
                                          <p:attrName>style.rotation</p:attrName>
                                        </p:attrNameLst>
                                      </p:cBhvr>
                                      <p:tavLst>
                                        <p:tav tm="0">
                                          <p:val>
                                            <p:fltVal val="90"/>
                                          </p:val>
                                        </p:tav>
                                        <p:tav tm="100000">
                                          <p:val>
                                            <p:fltVal val="0"/>
                                          </p:val>
                                        </p:tav>
                                      </p:tavLst>
                                    </p:anim>
                                    <p:animEffect transition="in" filter="fade">
                                      <p:cBhvr>
                                        <p:cTn id="10"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extLst>
    <p:ext uri="{6950BFC3-D8DA-4A85-94F7-54DA5524770B}">
      <p188:commentRel xmlns:p188="http://schemas.microsoft.com/office/powerpoint/2018/8/main" r:id="rId4"/>
    </p:ext>
  </p:extLst>
</p:sld>
</file>

<file path=ppt/slides/slide20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007B4D-FF59-BAF1-99A9-48E657DAB4E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1E1CBFD-CD77-AAAA-5CD6-A07764701B14}"/>
              </a:ext>
            </a:extLst>
          </p:cNvPr>
          <p:cNvSpPr>
            <a:spLocks noGrp="1"/>
          </p:cNvSpPr>
          <p:nvPr>
            <p:ph type="title"/>
          </p:nvPr>
        </p:nvSpPr>
        <p:spPr/>
        <p:txBody>
          <a:bodyPr/>
          <a:lstStyle/>
          <a:p>
            <a:r>
              <a:rPr lang="en-US" dirty="0"/>
              <a:t>Poll Question 16</a:t>
            </a:r>
          </a:p>
        </p:txBody>
      </p:sp>
      <p:sp>
        <p:nvSpPr>
          <p:cNvPr id="3" name="Content Placeholder 2">
            <a:extLst>
              <a:ext uri="{FF2B5EF4-FFF2-40B4-BE49-F238E27FC236}">
                <a16:creationId xmlns:a16="http://schemas.microsoft.com/office/drawing/2014/main" id="{8AB776AF-EE27-66B8-04F8-56A9E4858275}"/>
              </a:ext>
            </a:extLst>
          </p:cNvPr>
          <p:cNvSpPr>
            <a:spLocks noGrp="1"/>
          </p:cNvSpPr>
          <p:nvPr>
            <p:ph sz="quarter" idx="1"/>
          </p:nvPr>
        </p:nvSpPr>
        <p:spPr>
          <a:xfrm>
            <a:off x="457200" y="1219200"/>
            <a:ext cx="4041648" cy="5257800"/>
          </a:xfrm>
        </p:spPr>
        <p:txBody>
          <a:bodyPr>
            <a:normAutofit fontScale="92500" lnSpcReduction="10000"/>
          </a:bodyPr>
          <a:lstStyle/>
          <a:p>
            <a:r>
              <a:rPr lang="en-US" dirty="0"/>
              <a:t>JL is 78 and drinks a “few cocktails” every night. Lives with partner and takes basal insulin at night and bolus insulin as needed.  </a:t>
            </a:r>
            <a:r>
              <a:rPr lang="en-US" dirty="0">
                <a:solidFill>
                  <a:srgbClr val="0070C0"/>
                </a:solidFill>
              </a:rPr>
              <a:t>Has had a few low blood glucose levels in past week of 62, 49 and 51</a:t>
            </a:r>
            <a:r>
              <a:rPr lang="en-US" dirty="0"/>
              <a:t>. What is the most important recommendation?  </a:t>
            </a:r>
          </a:p>
        </p:txBody>
      </p:sp>
      <p:sp>
        <p:nvSpPr>
          <p:cNvPr id="4" name="Content Placeholder 3">
            <a:extLst>
              <a:ext uri="{FF2B5EF4-FFF2-40B4-BE49-F238E27FC236}">
                <a16:creationId xmlns:a16="http://schemas.microsoft.com/office/drawing/2014/main" id="{80401F47-68CC-CDF6-89DC-0792775CD094}"/>
              </a:ext>
            </a:extLst>
          </p:cNvPr>
          <p:cNvSpPr>
            <a:spLocks noGrp="1"/>
          </p:cNvSpPr>
          <p:nvPr>
            <p:ph sz="quarter" idx="2"/>
          </p:nvPr>
        </p:nvSpPr>
        <p:spPr/>
        <p:txBody>
          <a:bodyPr>
            <a:normAutofit fontScale="92500" lnSpcReduction="10000"/>
          </a:bodyPr>
          <a:lstStyle/>
          <a:p>
            <a:r>
              <a:rPr lang="en-US" dirty="0"/>
              <a:t>A. Decrease alcohol intake</a:t>
            </a:r>
          </a:p>
          <a:p>
            <a:r>
              <a:rPr lang="en-US" dirty="0"/>
              <a:t>B. Check BG at least 4 times a day.</a:t>
            </a:r>
          </a:p>
          <a:p>
            <a:r>
              <a:rPr lang="en-US" dirty="0"/>
              <a:t>C. Double check injection sites.</a:t>
            </a:r>
          </a:p>
          <a:p>
            <a:r>
              <a:rPr lang="en-US" dirty="0"/>
              <a:t>D. Get glucagon rescue medication.</a:t>
            </a:r>
          </a:p>
        </p:txBody>
      </p:sp>
      <p:pic>
        <p:nvPicPr>
          <p:cNvPr id="6" name="Picture 5">
            <a:extLst>
              <a:ext uri="{FF2B5EF4-FFF2-40B4-BE49-F238E27FC236}">
                <a16:creationId xmlns:a16="http://schemas.microsoft.com/office/drawing/2014/main" id="{97C00B4D-68A3-A8A9-143F-A25878F1866C}"/>
              </a:ext>
            </a:extLst>
          </p:cNvPr>
          <p:cNvPicPr>
            <a:picLocks noChangeAspect="1"/>
          </p:cNvPicPr>
          <p:nvPr/>
        </p:nvPicPr>
        <p:blipFill>
          <a:blip r:embed="rId3"/>
          <a:stretch>
            <a:fillRect/>
          </a:stretch>
        </p:blipFill>
        <p:spPr>
          <a:xfrm>
            <a:off x="5867400" y="5017356"/>
            <a:ext cx="1219200" cy="1415682"/>
          </a:xfrm>
          <a:prstGeom prst="rect">
            <a:avLst/>
          </a:prstGeom>
        </p:spPr>
      </p:pic>
      <p:pic>
        <p:nvPicPr>
          <p:cNvPr id="7" name="Picture 6" descr="Wood human figure">
            <a:extLst>
              <a:ext uri="{FF2B5EF4-FFF2-40B4-BE49-F238E27FC236}">
                <a16:creationId xmlns:a16="http://schemas.microsoft.com/office/drawing/2014/main" id="{538A92F9-D6BD-A9D3-7691-6D70373F7C18}"/>
              </a:ext>
            </a:extLst>
          </p:cNvPr>
          <p:cNvPicPr>
            <a:picLocks noChangeAspect="1"/>
          </p:cNvPicPr>
          <p:nvPr/>
        </p:nvPicPr>
        <p:blipFill>
          <a:blip r:embed="rId4" cstate="print">
            <a:extLst>
              <a:ext uri="{28A0092B-C50C-407E-A947-70E740481C1C}">
                <a14:useLocalDpi xmlns:a14="http://schemas.microsoft.com/office/drawing/2010/main" val="0"/>
              </a:ext>
            </a:extLst>
          </a:blip>
          <a:srcRect l="4346" t="5250" r="34783"/>
          <a:stretch/>
        </p:blipFill>
        <p:spPr>
          <a:xfrm rot="1932445">
            <a:off x="4448202" y="357396"/>
            <a:ext cx="606552" cy="656809"/>
          </a:xfrm>
          <a:prstGeom prst="rect">
            <a:avLst/>
          </a:prstGeom>
        </p:spPr>
      </p:pic>
      <p:sp>
        <p:nvSpPr>
          <p:cNvPr id="5" name="Oval 4">
            <a:extLst>
              <a:ext uri="{FF2B5EF4-FFF2-40B4-BE49-F238E27FC236}">
                <a16:creationId xmlns:a16="http://schemas.microsoft.com/office/drawing/2014/main" id="{726B4C08-B2B3-A0C4-5F1B-2E763EDE55BC}"/>
              </a:ext>
            </a:extLst>
          </p:cNvPr>
          <p:cNvSpPr/>
          <p:nvPr/>
        </p:nvSpPr>
        <p:spPr>
          <a:xfrm>
            <a:off x="4632198" y="3813756"/>
            <a:ext cx="4155680" cy="1291644"/>
          </a:xfrm>
          <a:prstGeom prst="ellipse">
            <a:avLst/>
          </a:prstGeom>
          <a:noFill/>
          <a:ln w="57150">
            <a:solidFill>
              <a:srgbClr val="7030A0"/>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w="38100">
                <a:solidFill>
                  <a:prstClr val="black"/>
                </a:solidFill>
              </a:ln>
              <a:solidFill>
                <a:prstClr val="white"/>
              </a:solidFill>
              <a:effectLst/>
              <a:uLnTx/>
              <a:uFillTx/>
              <a:latin typeface="Gill Sans MT"/>
              <a:ea typeface="+mn-ea"/>
              <a:cs typeface="+mn-cs"/>
            </a:endParaRPr>
          </a:p>
        </p:txBody>
      </p:sp>
    </p:spTree>
    <p:extLst>
      <p:ext uri="{BB962C8B-B14F-4D97-AF65-F5344CB8AC3E}">
        <p14:creationId xmlns:p14="http://schemas.microsoft.com/office/powerpoint/2010/main" val="31471709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EDF5C2-DD8D-43D1-ABE5-C6482B3F67A6}"/>
              </a:ext>
            </a:extLst>
          </p:cNvPr>
          <p:cNvSpPr>
            <a:spLocks noGrp="1"/>
          </p:cNvSpPr>
          <p:nvPr>
            <p:ph type="title"/>
          </p:nvPr>
        </p:nvSpPr>
        <p:spPr/>
        <p:txBody>
          <a:bodyPr/>
          <a:lstStyle/>
          <a:p>
            <a:endParaRPr lang="en-US" dirty="0"/>
          </a:p>
        </p:txBody>
      </p:sp>
      <p:pic>
        <p:nvPicPr>
          <p:cNvPr id="9" name="Content Placeholder 8">
            <a:extLst>
              <a:ext uri="{FF2B5EF4-FFF2-40B4-BE49-F238E27FC236}">
                <a16:creationId xmlns:a16="http://schemas.microsoft.com/office/drawing/2014/main" id="{F38EF696-DAC8-35E3-ACD5-161D774770ED}"/>
              </a:ext>
            </a:extLst>
          </p:cNvPr>
          <p:cNvPicPr>
            <a:picLocks noGrp="1" noChangeAspect="1"/>
          </p:cNvPicPr>
          <p:nvPr>
            <p:ph sz="quarter" idx="1"/>
          </p:nvPr>
        </p:nvPicPr>
        <p:blipFill>
          <a:blip r:embed="rId2"/>
          <a:stretch>
            <a:fillRect/>
          </a:stretch>
        </p:blipFill>
        <p:spPr>
          <a:xfrm>
            <a:off x="160319" y="158827"/>
            <a:ext cx="8974500" cy="6070026"/>
          </a:xfrm>
          <a:prstGeom prst="rect">
            <a:avLst/>
          </a:prstGeom>
        </p:spPr>
      </p:pic>
      <p:sp>
        <p:nvSpPr>
          <p:cNvPr id="3" name="TextBox 2">
            <a:extLst>
              <a:ext uri="{FF2B5EF4-FFF2-40B4-BE49-F238E27FC236}">
                <a16:creationId xmlns:a16="http://schemas.microsoft.com/office/drawing/2014/main" id="{2F4E2F45-AD47-DE24-E6FB-8CA2F789F2A8}"/>
              </a:ext>
            </a:extLst>
          </p:cNvPr>
          <p:cNvSpPr txBox="1"/>
          <p:nvPr/>
        </p:nvSpPr>
        <p:spPr>
          <a:xfrm>
            <a:off x="5969306" y="419100"/>
            <a:ext cx="2743200" cy="457200"/>
          </a:xfrm>
          <a:prstGeom prst="rect">
            <a:avLst/>
          </a:prstGeom>
          <a:solidFill>
            <a:schemeClr val="bg1"/>
          </a:solidFill>
        </p:spPr>
        <p:txBody>
          <a:bodyPr wrap="square" rtlCol="0">
            <a:spAutoFit/>
          </a:bodyPr>
          <a:lstStyle/>
          <a:p>
            <a:endParaRPr lang="en-US" dirty="0"/>
          </a:p>
        </p:txBody>
      </p:sp>
      <p:pic>
        <p:nvPicPr>
          <p:cNvPr id="11" name="Picture 10">
            <a:extLst>
              <a:ext uri="{FF2B5EF4-FFF2-40B4-BE49-F238E27FC236}">
                <a16:creationId xmlns:a16="http://schemas.microsoft.com/office/drawing/2014/main" id="{E59BE45F-2745-A4EB-6CC6-8468F4823944}"/>
              </a:ext>
            </a:extLst>
          </p:cNvPr>
          <p:cNvPicPr>
            <a:picLocks noChangeAspect="1"/>
          </p:cNvPicPr>
          <p:nvPr/>
        </p:nvPicPr>
        <p:blipFill>
          <a:blip r:embed="rId3"/>
          <a:stretch>
            <a:fillRect/>
          </a:stretch>
        </p:blipFill>
        <p:spPr>
          <a:xfrm>
            <a:off x="609600" y="1981200"/>
            <a:ext cx="6570158" cy="4098734"/>
          </a:xfrm>
          <a:prstGeom prst="rect">
            <a:avLst/>
          </a:prstGeom>
        </p:spPr>
      </p:pic>
    </p:spTree>
    <p:extLst>
      <p:ext uri="{BB962C8B-B14F-4D97-AF65-F5344CB8AC3E}">
        <p14:creationId xmlns:p14="http://schemas.microsoft.com/office/powerpoint/2010/main" val="22605943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1000" fill="hold"/>
                                        <p:tgtEl>
                                          <p:spTgt spid="11"/>
                                        </p:tgtEl>
                                        <p:attrNameLst>
                                          <p:attrName>ppt_w</p:attrName>
                                        </p:attrNameLst>
                                      </p:cBhvr>
                                      <p:tavLst>
                                        <p:tav tm="0">
                                          <p:val>
                                            <p:fltVal val="0"/>
                                          </p:val>
                                        </p:tav>
                                        <p:tav tm="100000">
                                          <p:val>
                                            <p:strVal val="#ppt_w"/>
                                          </p:val>
                                        </p:tav>
                                      </p:tavLst>
                                    </p:anim>
                                    <p:anim calcmode="lin" valueType="num">
                                      <p:cBhvr>
                                        <p:cTn id="8" dur="1000" fill="hold"/>
                                        <p:tgtEl>
                                          <p:spTgt spid="11"/>
                                        </p:tgtEl>
                                        <p:attrNameLst>
                                          <p:attrName>ppt_h</p:attrName>
                                        </p:attrNameLst>
                                      </p:cBhvr>
                                      <p:tavLst>
                                        <p:tav tm="0">
                                          <p:val>
                                            <p:fltVal val="0"/>
                                          </p:val>
                                        </p:tav>
                                        <p:tav tm="100000">
                                          <p:val>
                                            <p:strVal val="#ppt_h"/>
                                          </p:val>
                                        </p:tav>
                                      </p:tavLst>
                                    </p:anim>
                                    <p:anim calcmode="lin" valueType="num">
                                      <p:cBhvr>
                                        <p:cTn id="9" dur="1000" fill="hold"/>
                                        <p:tgtEl>
                                          <p:spTgt spid="11"/>
                                        </p:tgtEl>
                                        <p:attrNameLst>
                                          <p:attrName>style.rotation</p:attrName>
                                        </p:attrNameLst>
                                      </p:cBhvr>
                                      <p:tavLst>
                                        <p:tav tm="0">
                                          <p:val>
                                            <p:fltVal val="90"/>
                                          </p:val>
                                        </p:tav>
                                        <p:tav tm="100000">
                                          <p:val>
                                            <p:fltVal val="0"/>
                                          </p:val>
                                        </p:tav>
                                      </p:tavLst>
                                    </p:anim>
                                    <p:animEffect transition="in" filter="fade">
                                      <p:cBhvr>
                                        <p:cTn id="10" dur="1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Title 1">
            <a:extLst>
              <a:ext uri="{FF2B5EF4-FFF2-40B4-BE49-F238E27FC236}">
                <a16:creationId xmlns:a16="http://schemas.microsoft.com/office/drawing/2014/main" id="{75D8AC65-DEC7-4196-939A-DAA7024772A5}"/>
              </a:ext>
            </a:extLst>
          </p:cNvPr>
          <p:cNvSpPr>
            <a:spLocks noGrp="1" noChangeArrowheads="1"/>
          </p:cNvSpPr>
          <p:nvPr>
            <p:ph type="title"/>
          </p:nvPr>
        </p:nvSpPr>
        <p:spPr>
          <a:xfrm>
            <a:off x="457200" y="152399"/>
            <a:ext cx="8229600" cy="1228275"/>
          </a:xfrm>
          <a:solidFill>
            <a:srgbClr val="B1D45A"/>
          </a:solidFill>
        </p:spPr>
        <p:txBody>
          <a:bodyPr>
            <a:normAutofit fontScale="90000"/>
          </a:bodyPr>
          <a:lstStyle/>
          <a:p>
            <a:pPr eaLnBrk="1" hangingPunct="1"/>
            <a:r>
              <a:rPr lang="en-US" altLang="en-US" sz="4400" dirty="0">
                <a:solidFill>
                  <a:schemeClr val="tx1"/>
                </a:solidFill>
              </a:rPr>
              <a:t>Sulfonylureas - </a:t>
            </a:r>
            <a:r>
              <a:rPr lang="en-US" dirty="0">
                <a:solidFill>
                  <a:schemeClr val="tx1"/>
                </a:solidFill>
              </a:rPr>
              <a:t>Secretagogues or “Squirters”</a:t>
            </a:r>
            <a:endParaRPr lang="en-US" altLang="en-US" sz="4400" dirty="0">
              <a:solidFill>
                <a:schemeClr val="tx1"/>
              </a:solidFill>
            </a:endParaRPr>
          </a:p>
        </p:txBody>
      </p:sp>
      <p:sp>
        <p:nvSpPr>
          <p:cNvPr id="142339" name="Content Placeholder 2">
            <a:extLst>
              <a:ext uri="{FF2B5EF4-FFF2-40B4-BE49-F238E27FC236}">
                <a16:creationId xmlns:a16="http://schemas.microsoft.com/office/drawing/2014/main" id="{AC246E6E-88E8-4ECE-8C6E-39663156F27E}"/>
              </a:ext>
            </a:extLst>
          </p:cNvPr>
          <p:cNvSpPr>
            <a:spLocks noGrp="1" noChangeArrowheads="1"/>
          </p:cNvSpPr>
          <p:nvPr>
            <p:ph sz="quarter" idx="1"/>
          </p:nvPr>
        </p:nvSpPr>
        <p:spPr>
          <a:xfrm>
            <a:off x="381000" y="1465050"/>
            <a:ext cx="7523770" cy="4523232"/>
          </a:xfrm>
        </p:spPr>
        <p:txBody>
          <a:bodyPr>
            <a:normAutofit/>
          </a:bodyPr>
          <a:lstStyle/>
          <a:p>
            <a:pPr eaLnBrk="1" hangingPunct="1"/>
            <a:r>
              <a:rPr lang="en-US" altLang="en-US" sz="2800" dirty="0"/>
              <a:t>Mechanism: Stimulate beta cells to release insulin</a:t>
            </a:r>
          </a:p>
          <a:p>
            <a:pPr eaLnBrk="1" hangingPunct="1"/>
            <a:r>
              <a:rPr lang="en-US" altLang="en-US" sz="2800" dirty="0"/>
              <a:t>Dosed 1-2x daily before meals</a:t>
            </a:r>
          </a:p>
          <a:p>
            <a:pPr eaLnBrk="1" hangingPunct="1"/>
            <a:r>
              <a:rPr lang="en-US" altLang="en-US" sz="2800" dirty="0"/>
              <a:t>Adverse effects</a:t>
            </a:r>
          </a:p>
          <a:p>
            <a:pPr lvl="1" eaLnBrk="1" hangingPunct="1"/>
            <a:r>
              <a:rPr lang="en-US" altLang="en-US" sz="2000" dirty="0"/>
              <a:t>Hypoglycemia, weight gain, watch renal function</a:t>
            </a:r>
            <a:endParaRPr lang="en-US" altLang="en-US" sz="2400" dirty="0"/>
          </a:p>
          <a:p>
            <a:pPr eaLnBrk="1" hangingPunct="1"/>
            <a:r>
              <a:rPr lang="en-US" altLang="en-US" sz="2800" dirty="0"/>
              <a:t>Low cost, $12 for 3 months supply</a:t>
            </a:r>
          </a:p>
          <a:p>
            <a:pPr eaLnBrk="1" hangingPunct="1"/>
            <a:r>
              <a:rPr lang="en-US" altLang="en-US" sz="2800" dirty="0"/>
              <a:t>Can help with glucose toxicity, lowers </a:t>
            </a:r>
            <a:r>
              <a:rPr lang="en-US" altLang="en-US" sz="3200" dirty="0"/>
              <a:t>A1C 1-2%</a:t>
            </a:r>
            <a:endParaRPr lang="en-US" altLang="en-US" dirty="0"/>
          </a:p>
        </p:txBody>
      </p:sp>
      <p:pic>
        <p:nvPicPr>
          <p:cNvPr id="142340" name="Picture 2">
            <a:extLst>
              <a:ext uri="{FF2B5EF4-FFF2-40B4-BE49-F238E27FC236}">
                <a16:creationId xmlns:a16="http://schemas.microsoft.com/office/drawing/2014/main" id="{6342EBB4-1035-44F4-AFC3-0617C0F1657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5686" y="4953000"/>
            <a:ext cx="8512628" cy="175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a:extLst>
              <a:ext uri="{FF2B5EF4-FFF2-40B4-BE49-F238E27FC236}">
                <a16:creationId xmlns:a16="http://schemas.microsoft.com/office/drawing/2014/main" id="{A8E0E4CB-CCAF-75CC-4CBB-1C6D67A5963C}"/>
              </a:ext>
            </a:extLst>
          </p:cNvPr>
          <p:cNvPicPr>
            <a:picLocks noChangeAspect="1"/>
          </p:cNvPicPr>
          <p:nvPr/>
        </p:nvPicPr>
        <p:blipFill>
          <a:blip r:embed="rId4"/>
          <a:stretch>
            <a:fillRect/>
          </a:stretch>
        </p:blipFill>
        <p:spPr>
          <a:xfrm>
            <a:off x="6152829" y="2087298"/>
            <a:ext cx="2610171" cy="1121727"/>
          </a:xfrm>
          <a:prstGeom prst="rect">
            <a:avLst/>
          </a:prstGeom>
        </p:spPr>
      </p:pic>
    </p:spTree>
    <p:extLst>
      <p:ext uri="{BB962C8B-B14F-4D97-AF65-F5344CB8AC3E}">
        <p14:creationId xmlns:p14="http://schemas.microsoft.com/office/powerpoint/2010/main" val="13426913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502210" name="Rectangle 2"/>
          <p:cNvSpPr>
            <a:spLocks noGrp="1" noChangeArrowheads="1"/>
          </p:cNvSpPr>
          <p:nvPr>
            <p:ph type="title"/>
          </p:nvPr>
        </p:nvSpPr>
        <p:spPr>
          <a:xfrm>
            <a:off x="457200" y="152400"/>
            <a:ext cx="8305800" cy="990600"/>
          </a:xfrm>
          <a:solidFill>
            <a:srgbClr val="B1D45A"/>
          </a:solidFill>
        </p:spPr>
        <p:txBody>
          <a:bodyPr>
            <a:normAutofit/>
          </a:bodyPr>
          <a:lstStyle/>
          <a:p>
            <a:pPr eaLnBrk="1" hangingPunct="1">
              <a:defRPr/>
            </a:pPr>
            <a:r>
              <a:rPr lang="en-US" dirty="0">
                <a:solidFill>
                  <a:schemeClr val="tx1"/>
                </a:solidFill>
              </a:rPr>
              <a:t>Meglitinides - Squirts</a:t>
            </a:r>
          </a:p>
        </p:txBody>
      </p:sp>
      <p:sp>
        <p:nvSpPr>
          <p:cNvPr id="1502211" name="Rectangle 3"/>
          <p:cNvSpPr>
            <a:spLocks noGrp="1" noChangeArrowheads="1"/>
          </p:cNvSpPr>
          <p:nvPr>
            <p:ph type="body" idx="1"/>
          </p:nvPr>
        </p:nvSpPr>
        <p:spPr>
          <a:xfrm>
            <a:off x="701298" y="1143000"/>
            <a:ext cx="8305800" cy="5486400"/>
          </a:xfrm>
        </p:spPr>
        <p:txBody>
          <a:bodyPr>
            <a:normAutofit/>
          </a:bodyPr>
          <a:lstStyle/>
          <a:p>
            <a:pPr eaLnBrk="1" hangingPunct="1">
              <a:defRPr/>
            </a:pPr>
            <a:r>
              <a:rPr lang="en-US" sz="2700" b="1" dirty="0">
                <a:solidFill>
                  <a:schemeClr val="tx2">
                    <a:lumMod val="50000"/>
                  </a:schemeClr>
                </a:solidFill>
              </a:rPr>
              <a:t>Action</a:t>
            </a:r>
            <a:r>
              <a:rPr lang="en-US" sz="2700" dirty="0">
                <a:solidFill>
                  <a:schemeClr val="tx2">
                    <a:lumMod val="50000"/>
                  </a:schemeClr>
                </a:solidFill>
              </a:rPr>
              <a:t>: stimulate insulin secretion (rapid and short duration) when glucose present</a:t>
            </a:r>
          </a:p>
          <a:p>
            <a:pPr eaLnBrk="1" hangingPunct="1">
              <a:defRPr/>
            </a:pPr>
            <a:r>
              <a:rPr lang="en-US" sz="2700" b="1" dirty="0">
                <a:solidFill>
                  <a:schemeClr val="tx2">
                    <a:lumMod val="50000"/>
                  </a:schemeClr>
                </a:solidFill>
              </a:rPr>
              <a:t>Names</a:t>
            </a:r>
            <a:r>
              <a:rPr lang="en-US" sz="2700" dirty="0">
                <a:solidFill>
                  <a:schemeClr val="tx2">
                    <a:lumMod val="50000"/>
                  </a:schemeClr>
                </a:solidFill>
              </a:rPr>
              <a:t>:</a:t>
            </a:r>
          </a:p>
          <a:p>
            <a:pPr lvl="1" eaLnBrk="1" hangingPunct="1">
              <a:defRPr/>
            </a:pPr>
            <a:r>
              <a:rPr lang="en-US" sz="2400" dirty="0">
                <a:solidFill>
                  <a:schemeClr val="tx2">
                    <a:lumMod val="50000"/>
                  </a:schemeClr>
                </a:solidFill>
              </a:rPr>
              <a:t>Repaglinide (</a:t>
            </a:r>
            <a:r>
              <a:rPr lang="en-US" sz="2400" dirty="0" err="1">
                <a:solidFill>
                  <a:schemeClr val="tx2">
                    <a:lumMod val="50000"/>
                  </a:schemeClr>
                </a:solidFill>
              </a:rPr>
              <a:t>Prandin</a:t>
            </a:r>
            <a:r>
              <a:rPr lang="en-US" sz="2400" dirty="0">
                <a:solidFill>
                  <a:schemeClr val="tx2">
                    <a:lumMod val="50000"/>
                  </a:schemeClr>
                </a:solidFill>
              </a:rPr>
              <a:t>) </a:t>
            </a:r>
          </a:p>
          <a:p>
            <a:pPr lvl="2" eaLnBrk="1" hangingPunct="1">
              <a:defRPr/>
            </a:pPr>
            <a:r>
              <a:rPr lang="en-US" sz="2000" b="1" dirty="0">
                <a:solidFill>
                  <a:schemeClr val="tx2">
                    <a:lumMod val="50000"/>
                  </a:schemeClr>
                </a:solidFill>
              </a:rPr>
              <a:t>Dosing</a:t>
            </a:r>
            <a:r>
              <a:rPr lang="en-US" sz="2000" dirty="0">
                <a:solidFill>
                  <a:schemeClr val="tx2">
                    <a:lumMod val="50000"/>
                  </a:schemeClr>
                </a:solidFill>
              </a:rPr>
              <a:t>: 0.5 to 4 mg </a:t>
            </a:r>
            <a:r>
              <a:rPr lang="en-US" sz="2000" dirty="0" err="1">
                <a:solidFill>
                  <a:schemeClr val="tx2">
                    <a:lumMod val="50000"/>
                  </a:schemeClr>
                </a:solidFill>
              </a:rPr>
              <a:t>a.c.</a:t>
            </a:r>
            <a:r>
              <a:rPr lang="en-US" sz="2000" dirty="0">
                <a:solidFill>
                  <a:schemeClr val="tx2">
                    <a:lumMod val="50000"/>
                  </a:schemeClr>
                </a:solidFill>
              </a:rPr>
              <a:t> max dose 16mg </a:t>
            </a:r>
          </a:p>
          <a:p>
            <a:pPr lvl="2" eaLnBrk="1" hangingPunct="1">
              <a:defRPr/>
            </a:pPr>
            <a:r>
              <a:rPr lang="en-US" sz="2000" dirty="0">
                <a:solidFill>
                  <a:schemeClr val="tx2">
                    <a:lumMod val="50000"/>
                  </a:schemeClr>
                </a:solidFill>
              </a:rPr>
              <a:t>Metabolized by liver and mostly excreted in feces (some </a:t>
            </a:r>
            <a:r>
              <a:rPr lang="en-US" sz="2000" dirty="0" err="1">
                <a:solidFill>
                  <a:schemeClr val="tx2">
                    <a:lumMod val="50000"/>
                  </a:schemeClr>
                </a:solidFill>
              </a:rPr>
              <a:t>renally</a:t>
            </a:r>
            <a:r>
              <a:rPr lang="en-US" sz="2000" dirty="0">
                <a:solidFill>
                  <a:schemeClr val="tx2">
                    <a:lumMod val="50000"/>
                  </a:schemeClr>
                </a:solidFill>
              </a:rPr>
              <a:t>).  </a:t>
            </a:r>
          </a:p>
          <a:p>
            <a:pPr lvl="1" eaLnBrk="1" hangingPunct="1">
              <a:defRPr/>
            </a:pPr>
            <a:r>
              <a:rPr lang="en-US" sz="2400" dirty="0">
                <a:solidFill>
                  <a:schemeClr val="tx2">
                    <a:lumMod val="50000"/>
                  </a:schemeClr>
                </a:solidFill>
              </a:rPr>
              <a:t>Nateglinide (</a:t>
            </a:r>
            <a:r>
              <a:rPr lang="en-US" sz="2400" dirty="0" err="1">
                <a:solidFill>
                  <a:schemeClr val="tx2">
                    <a:lumMod val="50000"/>
                  </a:schemeClr>
                </a:solidFill>
              </a:rPr>
              <a:t>Starlix</a:t>
            </a:r>
            <a:r>
              <a:rPr lang="en-US" sz="2400" dirty="0">
                <a:solidFill>
                  <a:schemeClr val="tx2">
                    <a:lumMod val="50000"/>
                  </a:schemeClr>
                </a:solidFill>
              </a:rPr>
              <a:t>)</a:t>
            </a:r>
          </a:p>
          <a:p>
            <a:pPr lvl="2" eaLnBrk="1" hangingPunct="1">
              <a:defRPr/>
            </a:pPr>
            <a:r>
              <a:rPr lang="en-US" sz="2000" b="1" dirty="0">
                <a:solidFill>
                  <a:schemeClr val="tx2">
                    <a:lumMod val="50000"/>
                  </a:schemeClr>
                </a:solidFill>
              </a:rPr>
              <a:t>Dosing</a:t>
            </a:r>
            <a:r>
              <a:rPr lang="en-US" sz="2000" dirty="0">
                <a:solidFill>
                  <a:schemeClr val="tx2">
                    <a:lumMod val="50000"/>
                  </a:schemeClr>
                </a:solidFill>
              </a:rPr>
              <a:t>: 120 mg </a:t>
            </a:r>
            <a:r>
              <a:rPr lang="en-US" sz="2000" dirty="0" err="1">
                <a:solidFill>
                  <a:schemeClr val="tx2">
                    <a:lumMod val="50000"/>
                  </a:schemeClr>
                </a:solidFill>
              </a:rPr>
              <a:t>tid</a:t>
            </a:r>
            <a:r>
              <a:rPr lang="en-US" sz="2000" dirty="0">
                <a:solidFill>
                  <a:schemeClr val="tx2">
                    <a:lumMod val="50000"/>
                  </a:schemeClr>
                </a:solidFill>
              </a:rPr>
              <a:t> with meals</a:t>
            </a:r>
          </a:p>
          <a:p>
            <a:pPr lvl="2" eaLnBrk="1" hangingPunct="1">
              <a:defRPr/>
            </a:pPr>
            <a:r>
              <a:rPr lang="en-US" sz="2000" dirty="0">
                <a:solidFill>
                  <a:schemeClr val="tx2">
                    <a:lumMod val="50000"/>
                  </a:schemeClr>
                </a:solidFill>
              </a:rPr>
              <a:t>Metabolized by liver, excreted by kidney</a:t>
            </a:r>
          </a:p>
          <a:p>
            <a:pPr eaLnBrk="1" hangingPunct="1">
              <a:defRPr/>
            </a:pPr>
            <a:r>
              <a:rPr lang="en-US" sz="2700" dirty="0">
                <a:solidFill>
                  <a:schemeClr val="tx2">
                    <a:lumMod val="50000"/>
                  </a:schemeClr>
                </a:solidFill>
              </a:rPr>
              <a:t>Efficacy:</a:t>
            </a:r>
            <a:endParaRPr lang="en-US" sz="2400" dirty="0">
              <a:solidFill>
                <a:schemeClr val="tx2">
                  <a:lumMod val="50000"/>
                </a:schemeClr>
              </a:solidFill>
            </a:endParaRPr>
          </a:p>
          <a:p>
            <a:pPr lvl="1" eaLnBrk="1" hangingPunct="1">
              <a:defRPr/>
            </a:pPr>
            <a:r>
              <a:rPr lang="en-US" sz="1800" dirty="0">
                <a:solidFill>
                  <a:schemeClr val="tx2">
                    <a:lumMod val="50000"/>
                  </a:schemeClr>
                </a:solidFill>
              </a:rPr>
              <a:t>Decreases peak postprandial glucose</a:t>
            </a:r>
          </a:p>
          <a:p>
            <a:pPr lvl="1" eaLnBrk="1" hangingPunct="1">
              <a:defRPr/>
            </a:pPr>
            <a:r>
              <a:rPr lang="en-US" sz="1800" dirty="0">
                <a:solidFill>
                  <a:schemeClr val="tx2">
                    <a:lumMod val="50000"/>
                  </a:schemeClr>
                </a:solidFill>
              </a:rPr>
              <a:t>Decreases plasma glucose 60-70 mg/dl</a:t>
            </a:r>
          </a:p>
          <a:p>
            <a:pPr lvl="1" eaLnBrk="1" hangingPunct="1">
              <a:defRPr/>
            </a:pPr>
            <a:r>
              <a:rPr lang="en-US" sz="1800" dirty="0">
                <a:solidFill>
                  <a:schemeClr val="tx2">
                    <a:lumMod val="50000"/>
                  </a:schemeClr>
                </a:solidFill>
              </a:rPr>
              <a:t>Reduce A1C 0.5-1%</a:t>
            </a:r>
            <a:r>
              <a:rPr lang="en-US" sz="1800" dirty="0">
                <a:solidFill>
                  <a:srgbClr val="FFFFFF"/>
                </a:solidFill>
              </a:rPr>
              <a:t>%</a:t>
            </a:r>
          </a:p>
        </p:txBody>
      </p:sp>
    </p:spTree>
    <p:custDataLst>
      <p:tags r:id="rId1"/>
    </p:custDataLst>
    <p:extLst>
      <p:ext uri="{BB962C8B-B14F-4D97-AF65-F5344CB8AC3E}">
        <p14:creationId xmlns:p14="http://schemas.microsoft.com/office/powerpoint/2010/main" val="32107358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1502211">
                                            <p:txEl>
                                              <p:pRg st="0" end="0"/>
                                            </p:txEl>
                                          </p:spTgt>
                                        </p:tgtEl>
                                        <p:attrNameLst>
                                          <p:attrName>style.visibility</p:attrName>
                                        </p:attrNameLst>
                                      </p:cBhvr>
                                      <p:to>
                                        <p:strVal val="visible"/>
                                      </p:to>
                                    </p:set>
                                    <p:animEffect transition="in" filter="wipe(up)">
                                      <p:cBhvr>
                                        <p:cTn id="7" dur="500"/>
                                        <p:tgtEl>
                                          <p:spTgt spid="1502211">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1502211">
                                            <p:txEl>
                                              <p:pRg st="1" end="1"/>
                                            </p:txEl>
                                          </p:spTgt>
                                        </p:tgtEl>
                                        <p:attrNameLst>
                                          <p:attrName>style.visibility</p:attrName>
                                        </p:attrNameLst>
                                      </p:cBhvr>
                                      <p:to>
                                        <p:strVal val="visible"/>
                                      </p:to>
                                    </p:set>
                                    <p:animEffect transition="in" filter="wipe(up)">
                                      <p:cBhvr>
                                        <p:cTn id="12" dur="500"/>
                                        <p:tgtEl>
                                          <p:spTgt spid="1502211">
                                            <p:txEl>
                                              <p:pRg st="1" end="1"/>
                                            </p:txEl>
                                          </p:spTgt>
                                        </p:tgtEl>
                                      </p:cBhvr>
                                    </p:animEffect>
                                  </p:childTnLst>
                                </p:cTn>
                              </p:par>
                              <p:par>
                                <p:cTn id="13" presetID="22" presetClass="entr" presetSubtype="1" fill="hold" grpId="0" nodeType="withEffect">
                                  <p:stCondLst>
                                    <p:cond delay="0"/>
                                  </p:stCondLst>
                                  <p:childTnLst>
                                    <p:set>
                                      <p:cBhvr>
                                        <p:cTn id="14" dur="1" fill="hold">
                                          <p:stCondLst>
                                            <p:cond delay="0"/>
                                          </p:stCondLst>
                                        </p:cTn>
                                        <p:tgtEl>
                                          <p:spTgt spid="1502211">
                                            <p:txEl>
                                              <p:pRg st="2" end="2"/>
                                            </p:txEl>
                                          </p:spTgt>
                                        </p:tgtEl>
                                        <p:attrNameLst>
                                          <p:attrName>style.visibility</p:attrName>
                                        </p:attrNameLst>
                                      </p:cBhvr>
                                      <p:to>
                                        <p:strVal val="visible"/>
                                      </p:to>
                                    </p:set>
                                    <p:animEffect transition="in" filter="wipe(up)">
                                      <p:cBhvr>
                                        <p:cTn id="15" dur="500"/>
                                        <p:tgtEl>
                                          <p:spTgt spid="1502211">
                                            <p:txEl>
                                              <p:pRg st="2" end="2"/>
                                            </p:txEl>
                                          </p:spTgt>
                                        </p:tgtEl>
                                      </p:cBhvr>
                                    </p:animEffect>
                                  </p:childTnLst>
                                </p:cTn>
                              </p:par>
                              <p:par>
                                <p:cTn id="16" presetID="22" presetClass="entr" presetSubtype="1" fill="hold" grpId="0" nodeType="withEffect">
                                  <p:stCondLst>
                                    <p:cond delay="0"/>
                                  </p:stCondLst>
                                  <p:childTnLst>
                                    <p:set>
                                      <p:cBhvr>
                                        <p:cTn id="17" dur="1" fill="hold">
                                          <p:stCondLst>
                                            <p:cond delay="0"/>
                                          </p:stCondLst>
                                        </p:cTn>
                                        <p:tgtEl>
                                          <p:spTgt spid="1502211">
                                            <p:txEl>
                                              <p:pRg st="3" end="3"/>
                                            </p:txEl>
                                          </p:spTgt>
                                        </p:tgtEl>
                                        <p:attrNameLst>
                                          <p:attrName>style.visibility</p:attrName>
                                        </p:attrNameLst>
                                      </p:cBhvr>
                                      <p:to>
                                        <p:strVal val="visible"/>
                                      </p:to>
                                    </p:set>
                                    <p:animEffect transition="in" filter="wipe(up)">
                                      <p:cBhvr>
                                        <p:cTn id="18" dur="500"/>
                                        <p:tgtEl>
                                          <p:spTgt spid="1502211">
                                            <p:txEl>
                                              <p:pRg st="3" end="3"/>
                                            </p:txEl>
                                          </p:spTgt>
                                        </p:tgtEl>
                                      </p:cBhvr>
                                    </p:animEffect>
                                  </p:childTnLst>
                                </p:cTn>
                              </p:par>
                              <p:par>
                                <p:cTn id="19" presetID="22" presetClass="entr" presetSubtype="1" fill="hold" grpId="0" nodeType="withEffect">
                                  <p:stCondLst>
                                    <p:cond delay="0"/>
                                  </p:stCondLst>
                                  <p:childTnLst>
                                    <p:set>
                                      <p:cBhvr>
                                        <p:cTn id="20" dur="1" fill="hold">
                                          <p:stCondLst>
                                            <p:cond delay="0"/>
                                          </p:stCondLst>
                                        </p:cTn>
                                        <p:tgtEl>
                                          <p:spTgt spid="1502211">
                                            <p:txEl>
                                              <p:pRg st="4" end="4"/>
                                            </p:txEl>
                                          </p:spTgt>
                                        </p:tgtEl>
                                        <p:attrNameLst>
                                          <p:attrName>style.visibility</p:attrName>
                                        </p:attrNameLst>
                                      </p:cBhvr>
                                      <p:to>
                                        <p:strVal val="visible"/>
                                      </p:to>
                                    </p:set>
                                    <p:animEffect transition="in" filter="wipe(up)">
                                      <p:cBhvr>
                                        <p:cTn id="21" dur="500"/>
                                        <p:tgtEl>
                                          <p:spTgt spid="1502211">
                                            <p:txEl>
                                              <p:pRg st="4" end="4"/>
                                            </p:txEl>
                                          </p:spTgt>
                                        </p:tgtEl>
                                      </p:cBhvr>
                                    </p:animEffect>
                                  </p:childTnLst>
                                </p:cTn>
                              </p:par>
                              <p:par>
                                <p:cTn id="22" presetID="22" presetClass="entr" presetSubtype="1" fill="hold" grpId="0" nodeType="withEffect">
                                  <p:stCondLst>
                                    <p:cond delay="0"/>
                                  </p:stCondLst>
                                  <p:childTnLst>
                                    <p:set>
                                      <p:cBhvr>
                                        <p:cTn id="23" dur="1" fill="hold">
                                          <p:stCondLst>
                                            <p:cond delay="0"/>
                                          </p:stCondLst>
                                        </p:cTn>
                                        <p:tgtEl>
                                          <p:spTgt spid="1502211">
                                            <p:txEl>
                                              <p:pRg st="5" end="5"/>
                                            </p:txEl>
                                          </p:spTgt>
                                        </p:tgtEl>
                                        <p:attrNameLst>
                                          <p:attrName>style.visibility</p:attrName>
                                        </p:attrNameLst>
                                      </p:cBhvr>
                                      <p:to>
                                        <p:strVal val="visible"/>
                                      </p:to>
                                    </p:set>
                                    <p:animEffect transition="in" filter="wipe(up)">
                                      <p:cBhvr>
                                        <p:cTn id="24" dur="500"/>
                                        <p:tgtEl>
                                          <p:spTgt spid="1502211">
                                            <p:txEl>
                                              <p:pRg st="5" end="5"/>
                                            </p:txEl>
                                          </p:spTgt>
                                        </p:tgtEl>
                                      </p:cBhvr>
                                    </p:animEffect>
                                  </p:childTnLst>
                                </p:cTn>
                              </p:par>
                              <p:par>
                                <p:cTn id="25" presetID="22" presetClass="entr" presetSubtype="1" fill="hold" grpId="0" nodeType="withEffect">
                                  <p:stCondLst>
                                    <p:cond delay="0"/>
                                  </p:stCondLst>
                                  <p:childTnLst>
                                    <p:set>
                                      <p:cBhvr>
                                        <p:cTn id="26" dur="1" fill="hold">
                                          <p:stCondLst>
                                            <p:cond delay="0"/>
                                          </p:stCondLst>
                                        </p:cTn>
                                        <p:tgtEl>
                                          <p:spTgt spid="1502211">
                                            <p:txEl>
                                              <p:pRg st="6" end="6"/>
                                            </p:txEl>
                                          </p:spTgt>
                                        </p:tgtEl>
                                        <p:attrNameLst>
                                          <p:attrName>style.visibility</p:attrName>
                                        </p:attrNameLst>
                                      </p:cBhvr>
                                      <p:to>
                                        <p:strVal val="visible"/>
                                      </p:to>
                                    </p:set>
                                    <p:animEffect transition="in" filter="wipe(up)">
                                      <p:cBhvr>
                                        <p:cTn id="27" dur="500"/>
                                        <p:tgtEl>
                                          <p:spTgt spid="1502211">
                                            <p:txEl>
                                              <p:pRg st="6" end="6"/>
                                            </p:txEl>
                                          </p:spTgt>
                                        </p:tgtEl>
                                      </p:cBhvr>
                                    </p:animEffect>
                                  </p:childTnLst>
                                </p:cTn>
                              </p:par>
                              <p:par>
                                <p:cTn id="28" presetID="22" presetClass="entr" presetSubtype="1" fill="hold" grpId="0" nodeType="withEffect">
                                  <p:stCondLst>
                                    <p:cond delay="0"/>
                                  </p:stCondLst>
                                  <p:childTnLst>
                                    <p:set>
                                      <p:cBhvr>
                                        <p:cTn id="29" dur="1" fill="hold">
                                          <p:stCondLst>
                                            <p:cond delay="0"/>
                                          </p:stCondLst>
                                        </p:cTn>
                                        <p:tgtEl>
                                          <p:spTgt spid="1502211">
                                            <p:txEl>
                                              <p:pRg st="7" end="7"/>
                                            </p:txEl>
                                          </p:spTgt>
                                        </p:tgtEl>
                                        <p:attrNameLst>
                                          <p:attrName>style.visibility</p:attrName>
                                        </p:attrNameLst>
                                      </p:cBhvr>
                                      <p:to>
                                        <p:strVal val="visible"/>
                                      </p:to>
                                    </p:set>
                                    <p:animEffect transition="in" filter="wipe(up)">
                                      <p:cBhvr>
                                        <p:cTn id="30" dur="500"/>
                                        <p:tgtEl>
                                          <p:spTgt spid="1502211">
                                            <p:txEl>
                                              <p:pRg st="7" end="7"/>
                                            </p:txEl>
                                          </p:spTgt>
                                        </p:tgtEl>
                                      </p:cBhvr>
                                    </p:animEffect>
                                  </p:childTnLst>
                                </p:cTn>
                              </p:par>
                            </p:childTnLst>
                          </p:cTn>
                        </p:par>
                      </p:childTnLst>
                    </p:cTn>
                  </p:par>
                  <p:par>
                    <p:cTn id="31" fill="hold" nodeType="clickPar">
                      <p:stCondLst>
                        <p:cond delay="indefinite"/>
                      </p:stCondLst>
                      <p:childTnLst>
                        <p:par>
                          <p:cTn id="32" fill="hold" nodeType="withGroup">
                            <p:stCondLst>
                              <p:cond delay="0"/>
                            </p:stCondLst>
                            <p:childTnLst>
                              <p:par>
                                <p:cTn id="33" presetID="22" presetClass="entr" presetSubtype="1" fill="hold" grpId="0" nodeType="clickEffect">
                                  <p:stCondLst>
                                    <p:cond delay="0"/>
                                  </p:stCondLst>
                                  <p:childTnLst>
                                    <p:set>
                                      <p:cBhvr>
                                        <p:cTn id="34" dur="1" fill="hold">
                                          <p:stCondLst>
                                            <p:cond delay="0"/>
                                          </p:stCondLst>
                                        </p:cTn>
                                        <p:tgtEl>
                                          <p:spTgt spid="1502211">
                                            <p:txEl>
                                              <p:pRg st="8" end="8"/>
                                            </p:txEl>
                                          </p:spTgt>
                                        </p:tgtEl>
                                        <p:attrNameLst>
                                          <p:attrName>style.visibility</p:attrName>
                                        </p:attrNameLst>
                                      </p:cBhvr>
                                      <p:to>
                                        <p:strVal val="visible"/>
                                      </p:to>
                                    </p:set>
                                    <p:animEffect transition="in" filter="wipe(up)">
                                      <p:cBhvr>
                                        <p:cTn id="35" dur="500"/>
                                        <p:tgtEl>
                                          <p:spTgt spid="1502211">
                                            <p:txEl>
                                              <p:pRg st="8" end="8"/>
                                            </p:txEl>
                                          </p:spTgt>
                                        </p:tgtEl>
                                      </p:cBhvr>
                                    </p:animEffect>
                                  </p:childTnLst>
                                </p:cTn>
                              </p:par>
                              <p:par>
                                <p:cTn id="36" presetID="22" presetClass="entr" presetSubtype="1" fill="hold" grpId="0" nodeType="withEffect">
                                  <p:stCondLst>
                                    <p:cond delay="0"/>
                                  </p:stCondLst>
                                  <p:childTnLst>
                                    <p:set>
                                      <p:cBhvr>
                                        <p:cTn id="37" dur="1" fill="hold">
                                          <p:stCondLst>
                                            <p:cond delay="0"/>
                                          </p:stCondLst>
                                        </p:cTn>
                                        <p:tgtEl>
                                          <p:spTgt spid="1502211">
                                            <p:txEl>
                                              <p:pRg st="9" end="9"/>
                                            </p:txEl>
                                          </p:spTgt>
                                        </p:tgtEl>
                                        <p:attrNameLst>
                                          <p:attrName>style.visibility</p:attrName>
                                        </p:attrNameLst>
                                      </p:cBhvr>
                                      <p:to>
                                        <p:strVal val="visible"/>
                                      </p:to>
                                    </p:set>
                                    <p:animEffect transition="in" filter="wipe(up)">
                                      <p:cBhvr>
                                        <p:cTn id="38" dur="500"/>
                                        <p:tgtEl>
                                          <p:spTgt spid="1502211">
                                            <p:txEl>
                                              <p:pRg st="9" end="9"/>
                                            </p:txEl>
                                          </p:spTgt>
                                        </p:tgtEl>
                                      </p:cBhvr>
                                    </p:animEffect>
                                  </p:childTnLst>
                                </p:cTn>
                              </p:par>
                              <p:par>
                                <p:cTn id="39" presetID="22" presetClass="entr" presetSubtype="1" fill="hold" grpId="0" nodeType="withEffect">
                                  <p:stCondLst>
                                    <p:cond delay="0"/>
                                  </p:stCondLst>
                                  <p:childTnLst>
                                    <p:set>
                                      <p:cBhvr>
                                        <p:cTn id="40" dur="1" fill="hold">
                                          <p:stCondLst>
                                            <p:cond delay="0"/>
                                          </p:stCondLst>
                                        </p:cTn>
                                        <p:tgtEl>
                                          <p:spTgt spid="1502211">
                                            <p:txEl>
                                              <p:pRg st="10" end="10"/>
                                            </p:txEl>
                                          </p:spTgt>
                                        </p:tgtEl>
                                        <p:attrNameLst>
                                          <p:attrName>style.visibility</p:attrName>
                                        </p:attrNameLst>
                                      </p:cBhvr>
                                      <p:to>
                                        <p:strVal val="visible"/>
                                      </p:to>
                                    </p:set>
                                    <p:animEffect transition="in" filter="wipe(up)">
                                      <p:cBhvr>
                                        <p:cTn id="41" dur="500"/>
                                        <p:tgtEl>
                                          <p:spTgt spid="1502211">
                                            <p:txEl>
                                              <p:pRg st="10" end="10"/>
                                            </p:txEl>
                                          </p:spTgt>
                                        </p:tgtEl>
                                      </p:cBhvr>
                                    </p:animEffect>
                                  </p:childTnLst>
                                </p:cTn>
                              </p:par>
                              <p:par>
                                <p:cTn id="42" presetID="22" presetClass="entr" presetSubtype="1" fill="hold" grpId="0" nodeType="withEffect">
                                  <p:stCondLst>
                                    <p:cond delay="0"/>
                                  </p:stCondLst>
                                  <p:childTnLst>
                                    <p:set>
                                      <p:cBhvr>
                                        <p:cTn id="43" dur="1" fill="hold">
                                          <p:stCondLst>
                                            <p:cond delay="0"/>
                                          </p:stCondLst>
                                        </p:cTn>
                                        <p:tgtEl>
                                          <p:spTgt spid="1502211">
                                            <p:txEl>
                                              <p:pRg st="11" end="11"/>
                                            </p:txEl>
                                          </p:spTgt>
                                        </p:tgtEl>
                                        <p:attrNameLst>
                                          <p:attrName>style.visibility</p:attrName>
                                        </p:attrNameLst>
                                      </p:cBhvr>
                                      <p:to>
                                        <p:strVal val="visible"/>
                                      </p:to>
                                    </p:set>
                                    <p:animEffect transition="in" filter="wipe(up)">
                                      <p:cBhvr>
                                        <p:cTn id="44" dur="500"/>
                                        <p:tgtEl>
                                          <p:spTgt spid="1502211">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02211" grpId="0" build="p" autoUpdateAnimBg="0"/>
    </p:bldLst>
  </p:timing>
</p:sld>
</file>

<file path=ppt/slides/slide2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1858" name="Picture 4" descr="C:\Users\disaacs\AppData\Local\Microsoft\Windows\INetCache\IE\IX84MDPU\3971218827_8c4c39ce27[1].jpg">
            <a:extLst>
              <a:ext uri="{FF2B5EF4-FFF2-40B4-BE49-F238E27FC236}">
                <a16:creationId xmlns:a16="http://schemas.microsoft.com/office/drawing/2014/main" id="{40FBC1DD-3DFF-45C0-BDF5-BC28CC6F693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07599" y="3429000"/>
            <a:ext cx="3053243" cy="28144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1859" name="Title 1">
            <a:extLst>
              <a:ext uri="{FF2B5EF4-FFF2-40B4-BE49-F238E27FC236}">
                <a16:creationId xmlns:a16="http://schemas.microsoft.com/office/drawing/2014/main" id="{8B02A293-8FB0-4C70-86EB-4B81BA0DBE7A}"/>
              </a:ext>
            </a:extLst>
          </p:cNvPr>
          <p:cNvSpPr>
            <a:spLocks noGrp="1" noChangeArrowheads="1"/>
          </p:cNvSpPr>
          <p:nvPr>
            <p:ph type="title"/>
          </p:nvPr>
        </p:nvSpPr>
        <p:spPr>
          <a:solidFill>
            <a:srgbClr val="B1D45A"/>
          </a:solidFill>
        </p:spPr>
        <p:txBody>
          <a:bodyPr>
            <a:normAutofit/>
          </a:bodyPr>
          <a:lstStyle/>
          <a:p>
            <a:pPr eaLnBrk="1" hangingPunct="1"/>
            <a:r>
              <a:rPr lang="en-US" altLang="en-US" sz="4800" dirty="0">
                <a:solidFill>
                  <a:schemeClr val="tx1"/>
                </a:solidFill>
              </a:rPr>
              <a:t>Case Study Ken – Poll 17</a:t>
            </a:r>
          </a:p>
        </p:txBody>
      </p:sp>
      <p:sp>
        <p:nvSpPr>
          <p:cNvPr id="121860" name="Content Placeholder 2">
            <a:extLst>
              <a:ext uri="{FF2B5EF4-FFF2-40B4-BE49-F238E27FC236}">
                <a16:creationId xmlns:a16="http://schemas.microsoft.com/office/drawing/2014/main" id="{60930CE2-B642-4788-A61A-4AB77196BFEC}"/>
              </a:ext>
            </a:extLst>
          </p:cNvPr>
          <p:cNvSpPr>
            <a:spLocks noGrp="1" noChangeArrowheads="1"/>
          </p:cNvSpPr>
          <p:nvPr>
            <p:ph sz="quarter" idx="1"/>
          </p:nvPr>
        </p:nvSpPr>
        <p:spPr>
          <a:xfrm>
            <a:off x="553604" y="1200509"/>
            <a:ext cx="8229600" cy="5486400"/>
          </a:xfrm>
        </p:spPr>
        <p:txBody>
          <a:bodyPr/>
          <a:lstStyle/>
          <a:p>
            <a:pPr marL="0" indent="0" eaLnBrk="1" hangingPunct="1">
              <a:buNone/>
            </a:pPr>
            <a:r>
              <a:rPr lang="en-US" altLang="en-US" sz="3243" dirty="0"/>
              <a:t>Ken is a 67yoM with type 2 diabetes x 5 years. He complains of dizziness/shakiness 3x/week. Last A1C=6.7%. Which of his medications is most likely causing hypoglycemia? </a:t>
            </a:r>
          </a:p>
          <a:p>
            <a:pPr marL="360365" lvl="1" indent="0" eaLnBrk="1" hangingPunct="1">
              <a:buNone/>
            </a:pPr>
            <a:r>
              <a:rPr lang="en-US" altLang="en-US" sz="3243" dirty="0"/>
              <a:t>A. Metformin</a:t>
            </a:r>
          </a:p>
          <a:p>
            <a:pPr marL="360365" lvl="1" indent="0" eaLnBrk="1" hangingPunct="1">
              <a:buNone/>
            </a:pPr>
            <a:r>
              <a:rPr lang="en-US" altLang="en-US" sz="3243" dirty="0"/>
              <a:t>B. Sitagliptin </a:t>
            </a:r>
          </a:p>
          <a:p>
            <a:pPr marL="360365" lvl="1" indent="0" eaLnBrk="1" hangingPunct="1">
              <a:buNone/>
            </a:pPr>
            <a:r>
              <a:rPr lang="en-US" altLang="en-US" sz="3243" dirty="0"/>
              <a:t>C. Glimepiride </a:t>
            </a:r>
          </a:p>
          <a:p>
            <a:pPr marL="360365" lvl="1" indent="0" eaLnBrk="1" hangingPunct="1">
              <a:buNone/>
            </a:pPr>
            <a:r>
              <a:rPr lang="en-US" altLang="en-US" sz="3243" dirty="0"/>
              <a:t>D. Pioglitazone</a:t>
            </a:r>
            <a:endParaRPr lang="en-US" altLang="en-US" sz="2522" dirty="0"/>
          </a:p>
        </p:txBody>
      </p:sp>
      <p:sp>
        <p:nvSpPr>
          <p:cNvPr id="2" name="Oval 1">
            <a:extLst>
              <a:ext uri="{FF2B5EF4-FFF2-40B4-BE49-F238E27FC236}">
                <a16:creationId xmlns:a16="http://schemas.microsoft.com/office/drawing/2014/main" id="{976EA4E9-6587-CC49-EACA-8D9E152E276E}"/>
              </a:ext>
            </a:extLst>
          </p:cNvPr>
          <p:cNvSpPr/>
          <p:nvPr/>
        </p:nvSpPr>
        <p:spPr>
          <a:xfrm>
            <a:off x="838200" y="4302808"/>
            <a:ext cx="2716738" cy="650191"/>
          </a:xfrm>
          <a:prstGeom prst="ellipse">
            <a:avLst/>
          </a:prstGeom>
          <a:noFill/>
          <a:ln w="57150">
            <a:solidFill>
              <a:srgbClr val="7030A0"/>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w="38100">
                <a:solidFill>
                  <a:schemeClr val="tx1"/>
                </a:solidFill>
              </a:ln>
            </a:endParaRPr>
          </a:p>
        </p:txBody>
      </p:sp>
    </p:spTree>
    <p:extLst>
      <p:ext uri="{BB962C8B-B14F-4D97-AF65-F5344CB8AC3E}">
        <p14:creationId xmlns:p14="http://schemas.microsoft.com/office/powerpoint/2010/main" val="37907517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Title 1">
            <a:extLst>
              <a:ext uri="{FF2B5EF4-FFF2-40B4-BE49-F238E27FC236}">
                <a16:creationId xmlns:a16="http://schemas.microsoft.com/office/drawing/2014/main" id="{F53594A7-3B28-4FFE-8CDD-989304B96421}"/>
              </a:ext>
            </a:extLst>
          </p:cNvPr>
          <p:cNvSpPr>
            <a:spLocks noGrp="1" noChangeArrowheads="1"/>
          </p:cNvSpPr>
          <p:nvPr>
            <p:ph type="title"/>
          </p:nvPr>
        </p:nvSpPr>
        <p:spPr>
          <a:solidFill>
            <a:srgbClr val="B1D45A"/>
          </a:solidFill>
        </p:spPr>
        <p:txBody>
          <a:bodyPr>
            <a:normAutofit/>
          </a:bodyPr>
          <a:lstStyle/>
          <a:p>
            <a:pPr eaLnBrk="1" hangingPunct="1"/>
            <a:r>
              <a:rPr lang="en-US" altLang="en-US" sz="4400" dirty="0">
                <a:solidFill>
                  <a:schemeClr val="tx1"/>
                </a:solidFill>
              </a:rPr>
              <a:t>Reducing Hypoglycemia</a:t>
            </a:r>
          </a:p>
        </p:txBody>
      </p:sp>
      <p:sp>
        <p:nvSpPr>
          <p:cNvPr id="5" name="Content Placeholder 4">
            <a:extLst>
              <a:ext uri="{FF2B5EF4-FFF2-40B4-BE49-F238E27FC236}">
                <a16:creationId xmlns:a16="http://schemas.microsoft.com/office/drawing/2014/main" id="{BDF1784F-D7C6-4914-9CA7-C4A9F62C39C5}"/>
              </a:ext>
            </a:extLst>
          </p:cNvPr>
          <p:cNvSpPr>
            <a:spLocks noGrp="1"/>
          </p:cNvSpPr>
          <p:nvPr>
            <p:ph sz="quarter" idx="2"/>
          </p:nvPr>
        </p:nvSpPr>
        <p:spPr>
          <a:xfrm>
            <a:off x="609600" y="1447799"/>
            <a:ext cx="3962400" cy="4927657"/>
          </a:xfrm>
        </p:spPr>
        <p:txBody>
          <a:bodyPr>
            <a:normAutofit fontScale="92500" lnSpcReduction="10000"/>
          </a:bodyPr>
          <a:lstStyle/>
          <a:p>
            <a:r>
              <a:rPr lang="en-US" sz="4000" dirty="0"/>
              <a:t>Which are the only diabetes meds that directly cause hypoglycemia? </a:t>
            </a:r>
          </a:p>
          <a:p>
            <a:endParaRPr lang="en-US" dirty="0"/>
          </a:p>
          <a:p>
            <a:pPr>
              <a:buFont typeface="Wingdings" panose="05000000000000000000" pitchFamily="2" charset="2"/>
              <a:buChar char="q"/>
            </a:pPr>
            <a:r>
              <a:rPr lang="en-US" sz="3000" dirty="0"/>
              <a:t> Insulin</a:t>
            </a:r>
          </a:p>
          <a:p>
            <a:pPr>
              <a:buFont typeface="Wingdings" panose="05000000000000000000" pitchFamily="2" charset="2"/>
              <a:buChar char="q"/>
            </a:pPr>
            <a:r>
              <a:rPr lang="en-US" sz="3000" dirty="0"/>
              <a:t> Secretagogues (sulfonylureas, </a:t>
            </a:r>
            <a:r>
              <a:rPr lang="en-US" sz="3000" dirty="0" err="1"/>
              <a:t>glitinides</a:t>
            </a:r>
            <a:r>
              <a:rPr lang="en-US" sz="3000" dirty="0"/>
              <a:t>)</a:t>
            </a:r>
          </a:p>
          <a:p>
            <a:endParaRPr lang="en-US" dirty="0"/>
          </a:p>
        </p:txBody>
      </p:sp>
      <p:pic>
        <p:nvPicPr>
          <p:cNvPr id="3" name="Picture 2" descr="Wood human figure">
            <a:extLst>
              <a:ext uri="{FF2B5EF4-FFF2-40B4-BE49-F238E27FC236}">
                <a16:creationId xmlns:a16="http://schemas.microsoft.com/office/drawing/2014/main" id="{6582DC3B-D196-2D5D-CCB0-BF36AD57F9F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724400" y="1447800"/>
            <a:ext cx="4114800" cy="2743200"/>
          </a:xfrm>
          <a:prstGeom prst="rect">
            <a:avLst/>
          </a:prstGeom>
        </p:spPr>
      </p:pic>
    </p:spTree>
    <p:extLst>
      <p:ext uri="{BB962C8B-B14F-4D97-AF65-F5344CB8AC3E}">
        <p14:creationId xmlns:p14="http://schemas.microsoft.com/office/powerpoint/2010/main" val="34041500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31" presetClass="entr" presetSubtype="0" fill="hold" grpId="0"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anim calcmode="lin" valueType="num">
                                      <p:cBhvr>
                                        <p:cTn id="11" dur="1000" fill="hold"/>
                                        <p:tgtEl>
                                          <p:spTgt spid="5">
                                            <p:txEl>
                                              <p:pRg st="2" end="2"/>
                                            </p:txEl>
                                          </p:spTgt>
                                        </p:tgtEl>
                                        <p:attrNameLst>
                                          <p:attrName>ppt_w</p:attrName>
                                        </p:attrNameLst>
                                      </p:cBhvr>
                                      <p:tavLst>
                                        <p:tav tm="0">
                                          <p:val>
                                            <p:fltVal val="0"/>
                                          </p:val>
                                        </p:tav>
                                        <p:tav tm="100000">
                                          <p:val>
                                            <p:strVal val="#ppt_w"/>
                                          </p:val>
                                        </p:tav>
                                      </p:tavLst>
                                    </p:anim>
                                    <p:anim calcmode="lin" valueType="num">
                                      <p:cBhvr>
                                        <p:cTn id="12" dur="1000" fill="hold"/>
                                        <p:tgtEl>
                                          <p:spTgt spid="5">
                                            <p:txEl>
                                              <p:pRg st="2" end="2"/>
                                            </p:txEl>
                                          </p:spTgt>
                                        </p:tgtEl>
                                        <p:attrNameLst>
                                          <p:attrName>ppt_h</p:attrName>
                                        </p:attrNameLst>
                                      </p:cBhvr>
                                      <p:tavLst>
                                        <p:tav tm="0">
                                          <p:val>
                                            <p:fltVal val="0"/>
                                          </p:val>
                                        </p:tav>
                                        <p:tav tm="100000">
                                          <p:val>
                                            <p:strVal val="#ppt_h"/>
                                          </p:val>
                                        </p:tav>
                                      </p:tavLst>
                                    </p:anim>
                                    <p:anim calcmode="lin" valueType="num">
                                      <p:cBhvr>
                                        <p:cTn id="13" dur="1000" fill="hold"/>
                                        <p:tgtEl>
                                          <p:spTgt spid="5">
                                            <p:txEl>
                                              <p:pRg st="2" end="2"/>
                                            </p:txEl>
                                          </p:spTgt>
                                        </p:tgtEl>
                                        <p:attrNameLst>
                                          <p:attrName>style.rotation</p:attrName>
                                        </p:attrNameLst>
                                      </p:cBhvr>
                                      <p:tavLst>
                                        <p:tav tm="0">
                                          <p:val>
                                            <p:fltVal val="90"/>
                                          </p:val>
                                        </p:tav>
                                        <p:tav tm="100000">
                                          <p:val>
                                            <p:fltVal val="0"/>
                                          </p:val>
                                        </p:tav>
                                      </p:tavLst>
                                    </p:anim>
                                    <p:animEffect transition="in" filter="fade">
                                      <p:cBhvr>
                                        <p:cTn id="14" dur="1000"/>
                                        <p:tgtEl>
                                          <p:spTgt spid="5">
                                            <p:txEl>
                                              <p:pRg st="2" end="2"/>
                                            </p:txEl>
                                          </p:spTgt>
                                        </p:tgtEl>
                                      </p:cBhvr>
                                    </p:animEffect>
                                  </p:childTnLst>
                                </p:cTn>
                              </p:par>
                              <p:par>
                                <p:cTn id="15" presetID="31" presetClass="entr" presetSubtype="0" fill="hold" grpId="0" nodeType="withEffect">
                                  <p:stCondLst>
                                    <p:cond delay="0"/>
                                  </p:stCondLst>
                                  <p:childTnLst>
                                    <p:set>
                                      <p:cBhvr>
                                        <p:cTn id="16" dur="1" fill="hold">
                                          <p:stCondLst>
                                            <p:cond delay="0"/>
                                          </p:stCondLst>
                                        </p:cTn>
                                        <p:tgtEl>
                                          <p:spTgt spid="5">
                                            <p:txEl>
                                              <p:pRg st="3" end="3"/>
                                            </p:txEl>
                                          </p:spTgt>
                                        </p:tgtEl>
                                        <p:attrNameLst>
                                          <p:attrName>style.visibility</p:attrName>
                                        </p:attrNameLst>
                                      </p:cBhvr>
                                      <p:to>
                                        <p:strVal val="visible"/>
                                      </p:to>
                                    </p:set>
                                    <p:anim calcmode="lin" valueType="num">
                                      <p:cBhvr>
                                        <p:cTn id="17" dur="1000" fill="hold"/>
                                        <p:tgtEl>
                                          <p:spTgt spid="5">
                                            <p:txEl>
                                              <p:pRg st="3" end="3"/>
                                            </p:txEl>
                                          </p:spTgt>
                                        </p:tgtEl>
                                        <p:attrNameLst>
                                          <p:attrName>ppt_w</p:attrName>
                                        </p:attrNameLst>
                                      </p:cBhvr>
                                      <p:tavLst>
                                        <p:tav tm="0">
                                          <p:val>
                                            <p:fltVal val="0"/>
                                          </p:val>
                                        </p:tav>
                                        <p:tav tm="100000">
                                          <p:val>
                                            <p:strVal val="#ppt_w"/>
                                          </p:val>
                                        </p:tav>
                                      </p:tavLst>
                                    </p:anim>
                                    <p:anim calcmode="lin" valueType="num">
                                      <p:cBhvr>
                                        <p:cTn id="18" dur="1000" fill="hold"/>
                                        <p:tgtEl>
                                          <p:spTgt spid="5">
                                            <p:txEl>
                                              <p:pRg st="3" end="3"/>
                                            </p:txEl>
                                          </p:spTgt>
                                        </p:tgtEl>
                                        <p:attrNameLst>
                                          <p:attrName>ppt_h</p:attrName>
                                        </p:attrNameLst>
                                      </p:cBhvr>
                                      <p:tavLst>
                                        <p:tav tm="0">
                                          <p:val>
                                            <p:fltVal val="0"/>
                                          </p:val>
                                        </p:tav>
                                        <p:tav tm="100000">
                                          <p:val>
                                            <p:strVal val="#ppt_h"/>
                                          </p:val>
                                        </p:tav>
                                      </p:tavLst>
                                    </p:anim>
                                    <p:anim calcmode="lin" valueType="num">
                                      <p:cBhvr>
                                        <p:cTn id="19" dur="1000" fill="hold"/>
                                        <p:tgtEl>
                                          <p:spTgt spid="5">
                                            <p:txEl>
                                              <p:pRg st="3" end="3"/>
                                            </p:txEl>
                                          </p:spTgt>
                                        </p:tgtEl>
                                        <p:attrNameLst>
                                          <p:attrName>style.rotation</p:attrName>
                                        </p:attrNameLst>
                                      </p:cBhvr>
                                      <p:tavLst>
                                        <p:tav tm="0">
                                          <p:val>
                                            <p:fltVal val="90"/>
                                          </p:val>
                                        </p:tav>
                                        <p:tav tm="100000">
                                          <p:val>
                                            <p:fltVal val="0"/>
                                          </p:val>
                                        </p:tav>
                                      </p:tavLst>
                                    </p:anim>
                                    <p:animEffect transition="in" filter="fade">
                                      <p:cBhvr>
                                        <p:cTn id="20" dur="1000"/>
                                        <p:tgtEl>
                                          <p:spTgt spid="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20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C5691B-9734-7E08-7130-8DA5A9C6C160}"/>
            </a:ext>
          </a:extLst>
        </p:cNvPr>
        <p:cNvGrpSpPr/>
        <p:nvPr/>
      </p:nvGrpSpPr>
      <p:grpSpPr>
        <a:xfrm>
          <a:off x="0" y="0"/>
          <a:ext cx="0" cy="0"/>
          <a:chOff x="0" y="0"/>
          <a:chExt cx="0" cy="0"/>
        </a:xfrm>
      </p:grpSpPr>
      <p:sp>
        <p:nvSpPr>
          <p:cNvPr id="46082" name="Title 1">
            <a:extLst>
              <a:ext uri="{FF2B5EF4-FFF2-40B4-BE49-F238E27FC236}">
                <a16:creationId xmlns:a16="http://schemas.microsoft.com/office/drawing/2014/main" id="{FE197126-AF65-1A68-37FB-2A573DFA0120}"/>
              </a:ext>
            </a:extLst>
          </p:cNvPr>
          <p:cNvSpPr>
            <a:spLocks noGrp="1"/>
          </p:cNvSpPr>
          <p:nvPr>
            <p:ph type="title"/>
          </p:nvPr>
        </p:nvSpPr>
        <p:spPr/>
        <p:txBody>
          <a:bodyPr/>
          <a:lstStyle/>
          <a:p>
            <a:r>
              <a:rPr lang="en-US" altLang="en-US" dirty="0"/>
              <a:t>AACE Glucose-Centric Algorithm</a:t>
            </a:r>
          </a:p>
        </p:txBody>
      </p:sp>
      <p:sp>
        <p:nvSpPr>
          <p:cNvPr id="46083" name="Content Placeholder 2">
            <a:extLst>
              <a:ext uri="{FF2B5EF4-FFF2-40B4-BE49-F238E27FC236}">
                <a16:creationId xmlns:a16="http://schemas.microsoft.com/office/drawing/2014/main" id="{3A72B300-D2E5-DB70-D42B-D4471F1B3DAB}"/>
              </a:ext>
            </a:extLst>
          </p:cNvPr>
          <p:cNvSpPr>
            <a:spLocks noGrp="1"/>
          </p:cNvSpPr>
          <p:nvPr>
            <p:ph sz="quarter" idx="1"/>
          </p:nvPr>
        </p:nvSpPr>
        <p:spPr/>
        <p:txBody>
          <a:bodyPr/>
          <a:lstStyle/>
          <a:p>
            <a:endParaRPr lang="en-US" altLang="en-US"/>
          </a:p>
        </p:txBody>
      </p:sp>
      <p:pic>
        <p:nvPicPr>
          <p:cNvPr id="3" name="Picture 2">
            <a:extLst>
              <a:ext uri="{FF2B5EF4-FFF2-40B4-BE49-F238E27FC236}">
                <a16:creationId xmlns:a16="http://schemas.microsoft.com/office/drawing/2014/main" id="{EE9BDD06-849F-5B1B-7253-50E75D955494}"/>
              </a:ext>
            </a:extLst>
          </p:cNvPr>
          <p:cNvPicPr>
            <a:picLocks noChangeAspect="1"/>
          </p:cNvPicPr>
          <p:nvPr/>
        </p:nvPicPr>
        <p:blipFill>
          <a:blip r:embed="rId4"/>
          <a:stretch>
            <a:fillRect/>
          </a:stretch>
        </p:blipFill>
        <p:spPr>
          <a:xfrm>
            <a:off x="137818" y="88024"/>
            <a:ext cx="8563564" cy="6681952"/>
          </a:xfrm>
          <a:prstGeom prst="rect">
            <a:avLst/>
          </a:prstGeom>
        </p:spPr>
      </p:pic>
      <p:sp>
        <p:nvSpPr>
          <p:cNvPr id="4" name="Oval 3">
            <a:extLst>
              <a:ext uri="{FF2B5EF4-FFF2-40B4-BE49-F238E27FC236}">
                <a16:creationId xmlns:a16="http://schemas.microsoft.com/office/drawing/2014/main" id="{B6D3E6BB-B70F-4260-C6C2-D319AE2CBA7D}"/>
              </a:ext>
            </a:extLst>
          </p:cNvPr>
          <p:cNvSpPr/>
          <p:nvPr/>
        </p:nvSpPr>
        <p:spPr>
          <a:xfrm>
            <a:off x="3048000" y="2514600"/>
            <a:ext cx="1371600" cy="1600200"/>
          </a:xfrm>
          <a:prstGeom prst="ellipse">
            <a:avLst/>
          </a:prstGeom>
          <a:noFill/>
          <a:ln>
            <a:solidFill>
              <a:srgbClr val="FF0000"/>
            </a:solid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65103330"/>
      </p:ext>
    </p:extLst>
  </p:cSld>
  <p:clrMapOvr>
    <a:masterClrMapping/>
  </p:clrMapOvr>
  <p:transition spd="med">
    <p:fade/>
  </p:transition>
  <p:extLst>
    <p:ext uri="{6950BFC3-D8DA-4A85-94F7-54DA5524770B}">
      <p188:commentRel xmlns:p188="http://schemas.microsoft.com/office/powerpoint/2018/8/main" r:id="rId3"/>
    </p:ext>
  </p:extLst>
</p:sld>
</file>

<file path=ppt/slides/slide2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800" dirty="0"/>
              <a:t>Quick Question 18</a:t>
            </a:r>
          </a:p>
        </p:txBody>
      </p:sp>
      <p:sp>
        <p:nvSpPr>
          <p:cNvPr id="3" name="Content Placeholder 2"/>
          <p:cNvSpPr>
            <a:spLocks noGrp="1"/>
          </p:cNvSpPr>
          <p:nvPr>
            <p:ph sz="quarter" idx="1"/>
          </p:nvPr>
        </p:nvSpPr>
        <p:spPr>
          <a:xfrm>
            <a:off x="457200" y="1173145"/>
            <a:ext cx="6705600" cy="4937760"/>
          </a:xfrm>
        </p:spPr>
        <p:txBody>
          <a:bodyPr/>
          <a:lstStyle/>
          <a:p>
            <a:r>
              <a:rPr lang="en-US" sz="2800" dirty="0"/>
              <a:t>JZ is excited about his A1c of 5.4%. He takes rapid acting insulin 3 times a day using a pen to keep his BG to target. Plus, he adjusts glargine as needed if his pm BG is elevated. What is your biggest concern?</a:t>
            </a:r>
          </a:p>
          <a:p>
            <a:pPr marL="0" indent="0">
              <a:buNone/>
            </a:pPr>
            <a:r>
              <a:rPr lang="en-US" sz="2800" dirty="0"/>
              <a:t>A. Does he change his needle each time?</a:t>
            </a:r>
          </a:p>
          <a:p>
            <a:pPr marL="0" indent="0">
              <a:buNone/>
            </a:pPr>
            <a:r>
              <a:rPr lang="en-US" sz="2800" dirty="0"/>
              <a:t>B. How is he adjusting glargine?</a:t>
            </a:r>
          </a:p>
          <a:p>
            <a:pPr marL="0" indent="0">
              <a:buNone/>
            </a:pPr>
            <a:r>
              <a:rPr lang="en-US" sz="2800" dirty="0"/>
              <a:t>C. Is he adjusting insulin for exercise?</a:t>
            </a:r>
          </a:p>
          <a:p>
            <a:pPr marL="0" indent="0">
              <a:buNone/>
            </a:pPr>
            <a:r>
              <a:rPr lang="en-US" sz="2800" dirty="0"/>
              <a:t>D. How many hypoglycemic events per week?</a:t>
            </a:r>
          </a:p>
        </p:txBody>
      </p:sp>
      <p:pic>
        <p:nvPicPr>
          <p:cNvPr id="5" name="Picture 4"/>
          <p:cNvPicPr>
            <a:picLocks noChangeAspect="1"/>
          </p:cNvPicPr>
          <p:nvPr/>
        </p:nvPicPr>
        <p:blipFill>
          <a:blip r:embed="rId4" cstate="print"/>
          <a:stretch>
            <a:fillRect/>
          </a:stretch>
        </p:blipFill>
        <p:spPr>
          <a:xfrm>
            <a:off x="7162800" y="1676400"/>
            <a:ext cx="1327439" cy="1946910"/>
          </a:xfrm>
          <a:prstGeom prst="rect">
            <a:avLst/>
          </a:prstGeom>
        </p:spPr>
      </p:pic>
      <p:sp>
        <p:nvSpPr>
          <p:cNvPr id="4" name="Oval 3">
            <a:extLst>
              <a:ext uri="{FF2B5EF4-FFF2-40B4-BE49-F238E27FC236}">
                <a16:creationId xmlns:a16="http://schemas.microsoft.com/office/drawing/2014/main" id="{8B84BF00-AC9F-7721-A9C4-7B92E4999C79}"/>
              </a:ext>
            </a:extLst>
          </p:cNvPr>
          <p:cNvSpPr/>
          <p:nvPr/>
        </p:nvSpPr>
        <p:spPr>
          <a:xfrm>
            <a:off x="192284" y="4800600"/>
            <a:ext cx="7620000" cy="1219200"/>
          </a:xfrm>
          <a:prstGeom prst="ellipse">
            <a:avLst/>
          </a:prstGeom>
          <a:noFill/>
          <a:ln w="57150">
            <a:solidFill>
              <a:srgbClr val="7030A0"/>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w="38100">
                <a:solidFill>
                  <a:schemeClr val="tx1"/>
                </a:solidFill>
              </a:ln>
            </a:endParaRPr>
          </a:p>
        </p:txBody>
      </p:sp>
    </p:spTree>
    <p:custDataLst>
      <p:tags r:id="rId1"/>
    </p:custDataLst>
    <p:extLst>
      <p:ext uri="{BB962C8B-B14F-4D97-AF65-F5344CB8AC3E}">
        <p14:creationId xmlns:p14="http://schemas.microsoft.com/office/powerpoint/2010/main" val="693601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5250" name="Rectangle 2"/>
          <p:cNvSpPr>
            <a:spLocks noGrp="1" noRot="1" noChangeArrowheads="1"/>
          </p:cNvSpPr>
          <p:nvPr>
            <p:ph type="title"/>
          </p:nvPr>
        </p:nvSpPr>
        <p:spPr>
          <a:solidFill>
            <a:srgbClr val="5E3886"/>
          </a:solidFill>
        </p:spPr>
        <p:txBody>
          <a:bodyPr>
            <a:normAutofit/>
          </a:bodyPr>
          <a:lstStyle/>
          <a:p>
            <a:pPr eaLnBrk="1" hangingPunct="1">
              <a:defRPr/>
            </a:pPr>
            <a:r>
              <a:rPr lang="en-US" sz="4400" dirty="0">
                <a:solidFill>
                  <a:schemeClr val="bg1"/>
                </a:solidFill>
              </a:rPr>
              <a:t>Preventing Hypoglycemia</a:t>
            </a:r>
          </a:p>
        </p:txBody>
      </p:sp>
      <p:sp>
        <p:nvSpPr>
          <p:cNvPr id="565251" name="Rectangle 3"/>
          <p:cNvSpPr>
            <a:spLocks noGrp="1" noChangeArrowheads="1"/>
          </p:cNvSpPr>
          <p:nvPr>
            <p:ph sz="quarter" idx="1"/>
          </p:nvPr>
        </p:nvSpPr>
        <p:spPr>
          <a:xfrm>
            <a:off x="609600" y="1905000"/>
            <a:ext cx="3162300" cy="4191000"/>
          </a:xfrm>
        </p:spPr>
        <p:txBody>
          <a:bodyPr>
            <a:normAutofit fontScale="85000" lnSpcReduction="20000"/>
          </a:bodyPr>
          <a:lstStyle/>
          <a:p>
            <a:pPr eaLnBrk="1" hangingPunct="1">
              <a:buFont typeface="Wingdings" panose="05000000000000000000" pitchFamily="2" charset="2"/>
              <a:buNone/>
              <a:defRPr/>
            </a:pPr>
            <a:r>
              <a:rPr lang="en-US" sz="2800" b="1" dirty="0"/>
              <a:t>Nocturnal Lows</a:t>
            </a:r>
            <a:endParaRPr lang="en-US" sz="2800" dirty="0"/>
          </a:p>
          <a:p>
            <a:pPr eaLnBrk="1" hangingPunct="1">
              <a:defRPr/>
            </a:pPr>
            <a:r>
              <a:rPr lang="en-US" sz="3300" dirty="0"/>
              <a:t>If bedtime glucose &lt;110, </a:t>
            </a:r>
            <a:r>
              <a:rPr lang="en-US" sz="3300" dirty="0">
                <a:solidFill>
                  <a:srgbClr val="C00000"/>
                </a:solidFill>
              </a:rPr>
              <a:t>reduce meds</a:t>
            </a:r>
          </a:p>
          <a:p>
            <a:pPr eaLnBrk="1" hangingPunct="1">
              <a:defRPr/>
            </a:pPr>
            <a:r>
              <a:rPr lang="en-US" sz="3300" dirty="0"/>
              <a:t>If increased daytime activity, may need extra snack</a:t>
            </a:r>
          </a:p>
          <a:p>
            <a:pPr eaLnBrk="1" hangingPunct="1">
              <a:defRPr/>
            </a:pPr>
            <a:r>
              <a:rPr lang="en-US" sz="3300" dirty="0" err="1"/>
              <a:t>Eval</a:t>
            </a:r>
            <a:r>
              <a:rPr lang="en-US" sz="3300" dirty="0"/>
              <a:t> pre-dinner insulin/meds</a:t>
            </a:r>
          </a:p>
          <a:p>
            <a:pPr marL="0" indent="0">
              <a:buNone/>
              <a:defRPr/>
            </a:pPr>
            <a:endParaRPr lang="en-US" dirty="0"/>
          </a:p>
        </p:txBody>
      </p:sp>
      <p:sp>
        <p:nvSpPr>
          <p:cNvPr id="565252" name="Rectangle 4"/>
          <p:cNvSpPr>
            <a:spLocks noGrp="1" noChangeArrowheads="1"/>
          </p:cNvSpPr>
          <p:nvPr>
            <p:ph sz="quarter" idx="2"/>
          </p:nvPr>
        </p:nvSpPr>
        <p:spPr>
          <a:xfrm>
            <a:off x="4724400" y="1814604"/>
            <a:ext cx="3570517" cy="4724400"/>
          </a:xfrm>
        </p:spPr>
        <p:txBody>
          <a:bodyPr>
            <a:normAutofit fontScale="85000" lnSpcReduction="20000"/>
          </a:bodyPr>
          <a:lstStyle/>
          <a:p>
            <a:pPr eaLnBrk="1" hangingPunct="1">
              <a:buFont typeface="Wingdings" panose="05000000000000000000" pitchFamily="2" charset="2"/>
              <a:buNone/>
              <a:defRPr/>
            </a:pPr>
            <a:r>
              <a:rPr lang="en-US" b="1" dirty="0"/>
              <a:t>Other</a:t>
            </a:r>
          </a:p>
          <a:p>
            <a:pPr eaLnBrk="1" hangingPunct="1">
              <a:defRPr/>
            </a:pPr>
            <a:r>
              <a:rPr lang="en-US" dirty="0"/>
              <a:t>Monitor kidney function / </a:t>
            </a:r>
            <a:r>
              <a:rPr lang="en-US" dirty="0" err="1"/>
              <a:t>wt</a:t>
            </a:r>
            <a:r>
              <a:rPr lang="en-US" dirty="0"/>
              <a:t> loss</a:t>
            </a:r>
          </a:p>
          <a:p>
            <a:pPr eaLnBrk="1" hangingPunct="1">
              <a:defRPr/>
            </a:pPr>
            <a:r>
              <a:rPr lang="en-US" dirty="0"/>
              <a:t>Monitor BG trends</a:t>
            </a:r>
          </a:p>
          <a:p>
            <a:pPr eaLnBrk="1" hangingPunct="1">
              <a:defRPr/>
            </a:pPr>
            <a:r>
              <a:rPr lang="en-US" dirty="0"/>
              <a:t>Too much meds?</a:t>
            </a:r>
          </a:p>
          <a:p>
            <a:pPr eaLnBrk="1" hangingPunct="1">
              <a:defRPr/>
            </a:pPr>
            <a:r>
              <a:rPr lang="en-US" dirty="0"/>
              <a:t>Skipped /delayed meals?</a:t>
            </a:r>
          </a:p>
          <a:p>
            <a:pPr eaLnBrk="1" hangingPunct="1">
              <a:defRPr/>
            </a:pPr>
            <a:r>
              <a:rPr lang="en-US" dirty="0"/>
              <a:t>Plan ahead</a:t>
            </a:r>
          </a:p>
          <a:p>
            <a:pPr eaLnBrk="1" hangingPunct="1">
              <a:defRPr/>
            </a:pPr>
            <a:r>
              <a:rPr lang="en-US" dirty="0"/>
              <a:t>Alcohol precautions</a:t>
            </a:r>
          </a:p>
          <a:p>
            <a:pPr eaLnBrk="1" hangingPunct="1">
              <a:defRPr/>
            </a:pPr>
            <a:r>
              <a:rPr lang="en-US" dirty="0"/>
              <a:t>Exercise planning</a:t>
            </a:r>
          </a:p>
          <a:p>
            <a:pPr eaLnBrk="1" hangingPunct="1">
              <a:defRPr/>
            </a:pPr>
            <a:r>
              <a:rPr lang="en-US" dirty="0"/>
              <a:t>CGM</a:t>
            </a:r>
          </a:p>
          <a:p>
            <a:pPr eaLnBrk="1" hangingPunct="1">
              <a:defRPr/>
            </a:pPr>
            <a:endParaRPr lang="en-US" dirty="0"/>
          </a:p>
        </p:txBody>
      </p:sp>
      <p:sp>
        <p:nvSpPr>
          <p:cNvPr id="2" name="TextBox 1">
            <a:extLst>
              <a:ext uri="{FF2B5EF4-FFF2-40B4-BE49-F238E27FC236}">
                <a16:creationId xmlns:a16="http://schemas.microsoft.com/office/drawing/2014/main" id="{BA084DE8-F6DB-17E7-2A25-722C0378DE8A}"/>
              </a:ext>
            </a:extLst>
          </p:cNvPr>
          <p:cNvSpPr txBox="1"/>
          <p:nvPr/>
        </p:nvSpPr>
        <p:spPr>
          <a:xfrm>
            <a:off x="609600" y="1295400"/>
            <a:ext cx="7848600" cy="461665"/>
          </a:xfrm>
          <a:prstGeom prst="rect">
            <a:avLst/>
          </a:prstGeom>
          <a:noFill/>
        </p:spPr>
        <p:txBody>
          <a:bodyPr wrap="square" rtlCol="0">
            <a:spAutoFit/>
          </a:bodyPr>
          <a:lstStyle/>
          <a:p>
            <a:r>
              <a:rPr lang="en-US" sz="2400" dirty="0"/>
              <a:t>In people taking insulin or secretagogues</a:t>
            </a:r>
          </a:p>
        </p:txBody>
      </p:sp>
    </p:spTree>
    <p:custDataLst>
      <p:tags r:id="rId1"/>
    </p:custDataLst>
    <p:extLst>
      <p:ext uri="{BB962C8B-B14F-4D97-AF65-F5344CB8AC3E}">
        <p14:creationId xmlns:p14="http://schemas.microsoft.com/office/powerpoint/2010/main" val="39458965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6950BFC3-D8DA-4A85-94F7-54DA5524770B}">
      <p188:commentRel xmlns:p188="http://schemas.microsoft.com/office/powerpoint/2018/8/main" r:id="rId4"/>
    </p:ext>
  </p:extLs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E3C8AE-B930-89B5-4167-139FAF771B83}"/>
              </a:ext>
            </a:extLst>
          </p:cNvPr>
          <p:cNvSpPr>
            <a:spLocks noGrp="1"/>
          </p:cNvSpPr>
          <p:nvPr>
            <p:ph type="title"/>
          </p:nvPr>
        </p:nvSpPr>
        <p:spPr/>
        <p:txBody>
          <a:bodyPr/>
          <a:lstStyle/>
          <a:p>
            <a:r>
              <a:rPr lang="en-US" dirty="0"/>
              <a:t>Poll Question 1</a:t>
            </a:r>
          </a:p>
        </p:txBody>
      </p:sp>
      <p:sp>
        <p:nvSpPr>
          <p:cNvPr id="3" name="Content Placeholder 2">
            <a:extLst>
              <a:ext uri="{FF2B5EF4-FFF2-40B4-BE49-F238E27FC236}">
                <a16:creationId xmlns:a16="http://schemas.microsoft.com/office/drawing/2014/main" id="{82A2DE13-F9A5-3111-C895-E72C389B4D58}"/>
              </a:ext>
            </a:extLst>
          </p:cNvPr>
          <p:cNvSpPr>
            <a:spLocks noGrp="1"/>
          </p:cNvSpPr>
          <p:nvPr>
            <p:ph sz="quarter" idx="1"/>
          </p:nvPr>
        </p:nvSpPr>
        <p:spPr>
          <a:xfrm>
            <a:off x="609600" y="1219200"/>
            <a:ext cx="8077200" cy="4937760"/>
          </a:xfrm>
        </p:spPr>
        <p:txBody>
          <a:bodyPr/>
          <a:lstStyle/>
          <a:p>
            <a:r>
              <a:rPr lang="en-US" dirty="0"/>
              <a:t>What percent of total people in the U.S. are living with undiagnosed and diagnosed type 2 diabetes?</a:t>
            </a:r>
          </a:p>
          <a:p>
            <a:r>
              <a:rPr lang="en-US" dirty="0"/>
              <a:t>A. About 30%</a:t>
            </a:r>
          </a:p>
          <a:p>
            <a:r>
              <a:rPr lang="en-US" dirty="0"/>
              <a:t>B. 11.3%</a:t>
            </a:r>
          </a:p>
          <a:p>
            <a:r>
              <a:rPr lang="en-US" dirty="0"/>
              <a:t>C. 14.7%</a:t>
            </a:r>
          </a:p>
          <a:p>
            <a:r>
              <a:rPr lang="en-US" dirty="0"/>
              <a:t>D. 25.6%</a:t>
            </a:r>
          </a:p>
        </p:txBody>
      </p:sp>
      <p:pic>
        <p:nvPicPr>
          <p:cNvPr id="5" name="Picture 4" descr="Wood human figure">
            <a:extLst>
              <a:ext uri="{FF2B5EF4-FFF2-40B4-BE49-F238E27FC236}">
                <a16:creationId xmlns:a16="http://schemas.microsoft.com/office/drawing/2014/main" id="{A0C8FDD4-416B-82B9-EDB2-6E16701E0142}"/>
              </a:ext>
            </a:extLst>
          </p:cNvPr>
          <p:cNvPicPr>
            <a:picLocks noChangeAspect="1"/>
          </p:cNvPicPr>
          <p:nvPr/>
        </p:nvPicPr>
        <p:blipFill>
          <a:blip r:embed="rId3" cstate="print">
            <a:extLst>
              <a:ext uri="{28A0092B-C50C-407E-A947-70E740481C1C}">
                <a14:useLocalDpi xmlns:a14="http://schemas.microsoft.com/office/drawing/2010/main" val="0"/>
              </a:ext>
            </a:extLst>
          </a:blip>
          <a:srcRect l="4346" t="5250" r="34783"/>
          <a:stretch/>
        </p:blipFill>
        <p:spPr>
          <a:xfrm>
            <a:off x="5791200" y="3459480"/>
            <a:ext cx="2104045" cy="2278380"/>
          </a:xfrm>
          <a:prstGeom prst="rect">
            <a:avLst/>
          </a:prstGeom>
        </p:spPr>
      </p:pic>
      <p:sp>
        <p:nvSpPr>
          <p:cNvPr id="4" name="Oval 3">
            <a:extLst>
              <a:ext uri="{FF2B5EF4-FFF2-40B4-BE49-F238E27FC236}">
                <a16:creationId xmlns:a16="http://schemas.microsoft.com/office/drawing/2014/main" id="{C1DC1C29-2D3F-63D1-5445-59E6B17A0BF5}"/>
              </a:ext>
            </a:extLst>
          </p:cNvPr>
          <p:cNvSpPr/>
          <p:nvPr/>
        </p:nvSpPr>
        <p:spPr>
          <a:xfrm>
            <a:off x="228600" y="4419600"/>
            <a:ext cx="3810000" cy="762000"/>
          </a:xfrm>
          <a:prstGeom prst="ellipse">
            <a:avLst/>
          </a:prstGeom>
          <a:noFill/>
          <a:ln w="57150">
            <a:solidFill>
              <a:srgbClr val="7030A0"/>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w="38100">
                <a:solidFill>
                  <a:schemeClr val="tx1"/>
                </a:solidFill>
              </a:ln>
            </a:endParaRPr>
          </a:p>
        </p:txBody>
      </p:sp>
    </p:spTree>
    <p:extLst>
      <p:ext uri="{BB962C8B-B14F-4D97-AF65-F5344CB8AC3E}">
        <p14:creationId xmlns:p14="http://schemas.microsoft.com/office/powerpoint/2010/main" val="16514385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2ADCEB6-A89A-A44F-7F16-8CB504CCB93A}"/>
              </a:ext>
            </a:extLst>
          </p:cNvPr>
          <p:cNvSpPr>
            <a:spLocks noGrp="1"/>
          </p:cNvSpPr>
          <p:nvPr>
            <p:ph type="title"/>
          </p:nvPr>
        </p:nvSpPr>
        <p:spPr/>
        <p:txBody>
          <a:bodyPr>
            <a:normAutofit fontScale="90000"/>
          </a:bodyPr>
          <a:lstStyle/>
          <a:p>
            <a:r>
              <a:rPr lang="en-US" dirty="0"/>
              <a:t>Risk Factors for Hyperglycemic Crises</a:t>
            </a:r>
          </a:p>
        </p:txBody>
      </p:sp>
      <p:sp>
        <p:nvSpPr>
          <p:cNvPr id="6" name="Content Placeholder 5">
            <a:extLst>
              <a:ext uri="{FF2B5EF4-FFF2-40B4-BE49-F238E27FC236}">
                <a16:creationId xmlns:a16="http://schemas.microsoft.com/office/drawing/2014/main" id="{519FAFBE-4CAC-1BBC-5900-16A571806C57}"/>
              </a:ext>
            </a:extLst>
          </p:cNvPr>
          <p:cNvSpPr>
            <a:spLocks noGrp="1"/>
          </p:cNvSpPr>
          <p:nvPr>
            <p:ph sz="quarter" idx="1"/>
          </p:nvPr>
        </p:nvSpPr>
        <p:spPr/>
        <p:txBody>
          <a:bodyPr>
            <a:normAutofit fontScale="70000" lnSpcReduction="20000"/>
          </a:bodyPr>
          <a:lstStyle/>
          <a:p>
            <a:pPr>
              <a:lnSpc>
                <a:spcPct val="120000"/>
              </a:lnSpc>
            </a:pPr>
            <a:r>
              <a:rPr lang="en-US" dirty="0"/>
              <a:t>Type 1 diabetes/absolute insulin deficiency</a:t>
            </a:r>
          </a:p>
          <a:p>
            <a:pPr>
              <a:lnSpc>
                <a:spcPct val="120000"/>
              </a:lnSpc>
            </a:pPr>
            <a:r>
              <a:rPr lang="en-US" dirty="0"/>
              <a:t>Younger age</a:t>
            </a:r>
          </a:p>
          <a:p>
            <a:pPr>
              <a:lnSpc>
                <a:spcPct val="120000"/>
              </a:lnSpc>
            </a:pPr>
            <a:r>
              <a:rPr lang="en-US" dirty="0"/>
              <a:t>Prior history of hyperglycemic crises</a:t>
            </a:r>
          </a:p>
          <a:p>
            <a:pPr>
              <a:lnSpc>
                <a:spcPct val="120000"/>
              </a:lnSpc>
            </a:pPr>
            <a:r>
              <a:rPr lang="en-US" dirty="0"/>
              <a:t>Prior history of hypoglycemic crises</a:t>
            </a:r>
          </a:p>
          <a:p>
            <a:pPr>
              <a:lnSpc>
                <a:spcPct val="120000"/>
              </a:lnSpc>
            </a:pPr>
            <a:r>
              <a:rPr lang="en-US" dirty="0"/>
              <a:t>Presence of other diabetes complications</a:t>
            </a:r>
          </a:p>
          <a:p>
            <a:pPr>
              <a:lnSpc>
                <a:spcPct val="120000"/>
              </a:lnSpc>
            </a:pPr>
            <a:r>
              <a:rPr lang="en-US" dirty="0"/>
              <a:t>Presence of other chronic health conditions (particularly in people with type 2 diabetes)</a:t>
            </a:r>
          </a:p>
          <a:p>
            <a:endParaRPr lang="en-US" dirty="0"/>
          </a:p>
        </p:txBody>
      </p:sp>
      <p:sp>
        <p:nvSpPr>
          <p:cNvPr id="7" name="Content Placeholder 6">
            <a:extLst>
              <a:ext uri="{FF2B5EF4-FFF2-40B4-BE49-F238E27FC236}">
                <a16:creationId xmlns:a16="http://schemas.microsoft.com/office/drawing/2014/main" id="{1CF47937-41B7-ABA9-CB57-8965ED24F61F}"/>
              </a:ext>
            </a:extLst>
          </p:cNvPr>
          <p:cNvSpPr>
            <a:spLocks noGrp="1"/>
          </p:cNvSpPr>
          <p:nvPr>
            <p:ph sz="quarter" idx="2"/>
          </p:nvPr>
        </p:nvSpPr>
        <p:spPr/>
        <p:txBody>
          <a:bodyPr>
            <a:normAutofit fontScale="70000" lnSpcReduction="20000"/>
          </a:bodyPr>
          <a:lstStyle/>
          <a:p>
            <a:pPr>
              <a:lnSpc>
                <a:spcPct val="120000"/>
              </a:lnSpc>
            </a:pPr>
            <a:r>
              <a:rPr lang="en-US" dirty="0"/>
              <a:t>Presence of behavioral health conditions (e.g., depression, bipolar disorder, and eating disorders)</a:t>
            </a:r>
          </a:p>
          <a:p>
            <a:pPr>
              <a:lnSpc>
                <a:spcPct val="120000"/>
              </a:lnSpc>
            </a:pPr>
            <a:r>
              <a:rPr lang="en-US" dirty="0"/>
              <a:t>Alcohol and/or substance use</a:t>
            </a:r>
          </a:p>
          <a:p>
            <a:pPr>
              <a:lnSpc>
                <a:spcPct val="120000"/>
              </a:lnSpc>
            </a:pPr>
            <a:r>
              <a:rPr lang="en-US" dirty="0"/>
              <a:t>High A1C level</a:t>
            </a:r>
          </a:p>
          <a:p>
            <a:pPr>
              <a:lnSpc>
                <a:spcPct val="120000"/>
              </a:lnSpc>
            </a:pPr>
            <a:r>
              <a:rPr lang="en-US" dirty="0"/>
              <a:t>Insulin rationing</a:t>
            </a:r>
          </a:p>
          <a:p>
            <a:pPr>
              <a:lnSpc>
                <a:spcPct val="120000"/>
              </a:lnSpc>
            </a:pPr>
            <a:r>
              <a:rPr lang="en-US" dirty="0"/>
              <a:t>SGLT2 (SGLT1/2) inhibitor use</a:t>
            </a:r>
          </a:p>
          <a:p>
            <a:pPr>
              <a:lnSpc>
                <a:spcPct val="120000"/>
              </a:lnSpc>
            </a:pPr>
            <a:r>
              <a:rPr lang="en-US" dirty="0"/>
              <a:t>Social determinants of health</a:t>
            </a:r>
          </a:p>
        </p:txBody>
      </p:sp>
      <p:sp>
        <p:nvSpPr>
          <p:cNvPr id="9" name="TextBox 8">
            <a:extLst>
              <a:ext uri="{FF2B5EF4-FFF2-40B4-BE49-F238E27FC236}">
                <a16:creationId xmlns:a16="http://schemas.microsoft.com/office/drawing/2014/main" id="{C9F6CDAD-658C-7B74-6B38-38F01AD380FA}"/>
              </a:ext>
            </a:extLst>
          </p:cNvPr>
          <p:cNvSpPr txBox="1"/>
          <p:nvPr/>
        </p:nvSpPr>
        <p:spPr>
          <a:xfrm>
            <a:off x="304800" y="6333698"/>
            <a:ext cx="7942965" cy="523220"/>
          </a:xfrm>
          <a:prstGeom prst="rect">
            <a:avLst/>
          </a:prstGeom>
          <a:noFill/>
        </p:spPr>
        <p:txBody>
          <a:bodyPr wrap="square">
            <a:spAutoFit/>
          </a:bodyPr>
          <a:lstStyle/>
          <a:p>
            <a:r>
              <a:rPr lang="en-US" sz="1400" dirty="0">
                <a:latin typeface="Calibri" panose="020F0502020204030204" pitchFamily="34" charset="0"/>
                <a:ea typeface="Calibri" panose="020F0502020204030204" pitchFamily="34" charset="0"/>
                <a:cs typeface="Calibri" panose="020F0502020204030204" pitchFamily="34" charset="0"/>
              </a:rPr>
              <a:t>Data are from McCoy et al. (194), Gibb et al. (195),</a:t>
            </a:r>
          </a:p>
          <a:p>
            <a:r>
              <a:rPr lang="en-US" sz="1400" dirty="0">
                <a:latin typeface="Calibri" panose="020F0502020204030204" pitchFamily="34" charset="0"/>
                <a:ea typeface="Calibri" panose="020F0502020204030204" pitchFamily="34" charset="0"/>
                <a:cs typeface="Calibri" panose="020F0502020204030204" pitchFamily="34" charset="0"/>
              </a:rPr>
              <a:t>Randall et al. (196), Thomas et al. (197), and Borden et al. (198)</a:t>
            </a:r>
            <a:endParaRPr lang="en-US" dirty="0">
              <a:latin typeface="Calibri" panose="020F0502020204030204" pitchFamily="34" charset="0"/>
              <a:ea typeface="Calibri" panose="020F0502020204030204" pitchFamily="34" charset="0"/>
              <a:cs typeface="Calibri" panose="020F0502020204030204" pitchFamily="34" charset="0"/>
            </a:endParaRPr>
          </a:p>
        </p:txBody>
      </p:sp>
      <p:pic>
        <p:nvPicPr>
          <p:cNvPr id="10" name="Picture 9">
            <a:extLst>
              <a:ext uri="{FF2B5EF4-FFF2-40B4-BE49-F238E27FC236}">
                <a16:creationId xmlns:a16="http://schemas.microsoft.com/office/drawing/2014/main" id="{EE6043F4-D57D-CF61-BB53-89C3174CE3DE}"/>
              </a:ext>
            </a:extLst>
          </p:cNvPr>
          <p:cNvPicPr>
            <a:picLocks noChangeAspect="1"/>
          </p:cNvPicPr>
          <p:nvPr/>
        </p:nvPicPr>
        <p:blipFill>
          <a:blip r:embed="rId3"/>
          <a:stretch>
            <a:fillRect/>
          </a:stretch>
        </p:blipFill>
        <p:spPr>
          <a:xfrm>
            <a:off x="421408" y="5907694"/>
            <a:ext cx="3849958" cy="492436"/>
          </a:xfrm>
          <a:prstGeom prst="rect">
            <a:avLst/>
          </a:prstGeom>
        </p:spPr>
      </p:pic>
      <p:pic>
        <p:nvPicPr>
          <p:cNvPr id="3" name="Picture 2" descr="Close-up of stethoscope in scrubs pocket">
            <a:extLst>
              <a:ext uri="{FF2B5EF4-FFF2-40B4-BE49-F238E27FC236}">
                <a16:creationId xmlns:a16="http://schemas.microsoft.com/office/drawing/2014/main" id="{ACD363EA-B144-FE2D-C039-87D97D8A5D9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175935" y="4724400"/>
            <a:ext cx="2954173" cy="1969449"/>
          </a:xfrm>
          <a:prstGeom prst="rect">
            <a:avLst/>
          </a:prstGeom>
        </p:spPr>
      </p:pic>
    </p:spTree>
    <p:extLst>
      <p:ext uri="{BB962C8B-B14F-4D97-AF65-F5344CB8AC3E}">
        <p14:creationId xmlns:p14="http://schemas.microsoft.com/office/powerpoint/2010/main" val="22656309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6950BFC3-D8DA-4A85-94F7-54DA5524770B}">
      <p188:commentRel xmlns:p188="http://schemas.microsoft.com/office/powerpoint/2018/8/main" r:id="rId2"/>
    </p:ext>
  </p:extLst>
</p:sld>
</file>

<file path=ppt/slides/slide2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A49F63-B7CA-B610-0914-87DA2A658094}"/>
              </a:ext>
            </a:extLst>
          </p:cNvPr>
          <p:cNvSpPr>
            <a:spLocks noGrp="1"/>
          </p:cNvSpPr>
          <p:nvPr>
            <p:ph type="title"/>
          </p:nvPr>
        </p:nvSpPr>
        <p:spPr/>
        <p:txBody>
          <a:bodyPr/>
          <a:lstStyle/>
          <a:p>
            <a:r>
              <a:rPr lang="en-US" dirty="0"/>
              <a:t>DKA and HHS Diagnostic Criteria</a:t>
            </a:r>
          </a:p>
        </p:txBody>
      </p:sp>
      <p:pic>
        <p:nvPicPr>
          <p:cNvPr id="4" name="Content Placeholder 3">
            <a:extLst>
              <a:ext uri="{FF2B5EF4-FFF2-40B4-BE49-F238E27FC236}">
                <a16:creationId xmlns:a16="http://schemas.microsoft.com/office/drawing/2014/main" id="{859F319E-059C-3CBE-CBE2-A3249611789F}"/>
              </a:ext>
            </a:extLst>
          </p:cNvPr>
          <p:cNvPicPr>
            <a:picLocks noGrp="1" noChangeAspect="1"/>
          </p:cNvPicPr>
          <p:nvPr>
            <p:ph sz="quarter" idx="1"/>
          </p:nvPr>
        </p:nvPicPr>
        <p:blipFill>
          <a:blip r:embed="rId2"/>
          <a:stretch>
            <a:fillRect/>
          </a:stretch>
        </p:blipFill>
        <p:spPr>
          <a:xfrm>
            <a:off x="533400" y="1219200"/>
            <a:ext cx="7888034" cy="5486400"/>
          </a:xfrm>
          <a:prstGeom prst="rect">
            <a:avLst/>
          </a:prstGeom>
        </p:spPr>
      </p:pic>
      <p:pic>
        <p:nvPicPr>
          <p:cNvPr id="5" name="Picture 4">
            <a:extLst>
              <a:ext uri="{FF2B5EF4-FFF2-40B4-BE49-F238E27FC236}">
                <a16:creationId xmlns:a16="http://schemas.microsoft.com/office/drawing/2014/main" id="{29D1D438-05CA-6B91-0290-8007E7E04E65}"/>
              </a:ext>
            </a:extLst>
          </p:cNvPr>
          <p:cNvPicPr>
            <a:picLocks noChangeAspect="1"/>
          </p:cNvPicPr>
          <p:nvPr/>
        </p:nvPicPr>
        <p:blipFill>
          <a:blip r:embed="rId3"/>
          <a:stretch>
            <a:fillRect/>
          </a:stretch>
        </p:blipFill>
        <p:spPr>
          <a:xfrm>
            <a:off x="5067748" y="6239436"/>
            <a:ext cx="3353686" cy="547280"/>
          </a:xfrm>
          <a:prstGeom prst="rect">
            <a:avLst/>
          </a:prstGeom>
        </p:spPr>
      </p:pic>
    </p:spTree>
    <p:extLst>
      <p:ext uri="{BB962C8B-B14F-4D97-AF65-F5344CB8AC3E}">
        <p14:creationId xmlns:p14="http://schemas.microsoft.com/office/powerpoint/2010/main" val="22124095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93A38F-3DBF-FEFF-AE01-12CCC2DE3202}"/>
            </a:ext>
          </a:extLst>
        </p:cNvPr>
        <p:cNvGrpSpPr/>
        <p:nvPr/>
      </p:nvGrpSpPr>
      <p:grpSpPr>
        <a:xfrm>
          <a:off x="0" y="0"/>
          <a:ext cx="0" cy="0"/>
          <a:chOff x="0" y="0"/>
          <a:chExt cx="0" cy="0"/>
        </a:xfrm>
      </p:grpSpPr>
      <p:sp>
        <p:nvSpPr>
          <p:cNvPr id="72706" name="Rectangle 2">
            <a:extLst>
              <a:ext uri="{FF2B5EF4-FFF2-40B4-BE49-F238E27FC236}">
                <a16:creationId xmlns:a16="http://schemas.microsoft.com/office/drawing/2014/main" id="{52BB2864-8BDC-6535-6BE7-3D7762A97C22}"/>
              </a:ext>
            </a:extLst>
          </p:cNvPr>
          <p:cNvSpPr>
            <a:spLocks noGrp="1" noChangeArrowheads="1"/>
          </p:cNvSpPr>
          <p:nvPr>
            <p:ph type="title"/>
          </p:nvPr>
        </p:nvSpPr>
        <p:spPr>
          <a:xfrm>
            <a:off x="457200" y="152400"/>
            <a:ext cx="8229600" cy="1371600"/>
          </a:xfrm>
          <a:solidFill>
            <a:srgbClr val="7030A0"/>
          </a:solidFill>
        </p:spPr>
        <p:txBody>
          <a:bodyPr>
            <a:normAutofit/>
          </a:bodyPr>
          <a:lstStyle/>
          <a:p>
            <a:pPr algn="ctr" eaLnBrk="1" hangingPunct="1"/>
            <a:r>
              <a:rPr lang="en-US" sz="4000" b="1" dirty="0">
                <a:solidFill>
                  <a:schemeClr val="bg1"/>
                </a:solidFill>
              </a:rPr>
              <a:t>Diabetes Bingo “</a:t>
            </a:r>
            <a:r>
              <a:rPr lang="en-US" sz="4000" b="1" dirty="0" err="1">
                <a:solidFill>
                  <a:schemeClr val="bg1"/>
                </a:solidFill>
              </a:rPr>
              <a:t>DiaBingo</a:t>
            </a:r>
            <a:r>
              <a:rPr lang="en-US" sz="4000" b="1" dirty="0">
                <a:solidFill>
                  <a:schemeClr val="bg1"/>
                </a:solidFill>
              </a:rPr>
              <a:t>”</a:t>
            </a:r>
            <a:br>
              <a:rPr lang="en-US" sz="4000" b="1" dirty="0">
                <a:solidFill>
                  <a:schemeClr val="bg1"/>
                </a:solidFill>
              </a:rPr>
            </a:br>
            <a:r>
              <a:rPr lang="en-US" sz="4000" b="1" dirty="0">
                <a:solidFill>
                  <a:schemeClr val="bg1"/>
                </a:solidFill>
              </a:rPr>
              <a:t>Shout out Right Answer</a:t>
            </a:r>
          </a:p>
        </p:txBody>
      </p:sp>
      <p:pic>
        <p:nvPicPr>
          <p:cNvPr id="72708" name="Picture 4" descr="MCj03361540000[1]">
            <a:extLst>
              <a:ext uri="{FF2B5EF4-FFF2-40B4-BE49-F238E27FC236}">
                <a16:creationId xmlns:a16="http://schemas.microsoft.com/office/drawing/2014/main" id="{1BC29715-93E5-8C06-C55C-DF79C8C4C785}"/>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019300" y="2057400"/>
            <a:ext cx="5105400" cy="39751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94057830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ADC9CC-8DC7-F130-E0CF-B0F54E475C4D}"/>
            </a:ext>
          </a:extLst>
        </p:cNvPr>
        <p:cNvGrpSpPr/>
        <p:nvPr/>
      </p:nvGrpSpPr>
      <p:grpSpPr>
        <a:xfrm>
          <a:off x="0" y="0"/>
          <a:ext cx="0" cy="0"/>
          <a:chOff x="0" y="0"/>
          <a:chExt cx="0" cy="0"/>
        </a:xfrm>
      </p:grpSpPr>
      <p:sp>
        <p:nvSpPr>
          <p:cNvPr id="73730" name="Rectangle 2">
            <a:extLst>
              <a:ext uri="{FF2B5EF4-FFF2-40B4-BE49-F238E27FC236}">
                <a16:creationId xmlns:a16="http://schemas.microsoft.com/office/drawing/2014/main" id="{93CF063D-1E57-056F-5FF5-2579A0BBA02A}"/>
              </a:ext>
            </a:extLst>
          </p:cNvPr>
          <p:cNvSpPr>
            <a:spLocks noGrp="1" noChangeArrowheads="1"/>
          </p:cNvSpPr>
          <p:nvPr>
            <p:ph type="title"/>
          </p:nvPr>
        </p:nvSpPr>
        <p:spPr/>
        <p:txBody>
          <a:bodyPr>
            <a:normAutofit/>
          </a:bodyPr>
          <a:lstStyle/>
          <a:p>
            <a:pPr eaLnBrk="1" hangingPunct="1"/>
            <a:r>
              <a:rPr lang="en-US" dirty="0" err="1"/>
              <a:t>DiaBingo</a:t>
            </a:r>
            <a:r>
              <a:rPr lang="en-US" dirty="0"/>
              <a:t>- G</a:t>
            </a:r>
          </a:p>
        </p:txBody>
      </p:sp>
      <p:sp>
        <p:nvSpPr>
          <p:cNvPr id="1735683" name="Rectangle 3">
            <a:extLst>
              <a:ext uri="{FF2B5EF4-FFF2-40B4-BE49-F238E27FC236}">
                <a16:creationId xmlns:a16="http://schemas.microsoft.com/office/drawing/2014/main" id="{026F086F-E678-F616-CD48-48CAEFF3F19C}"/>
              </a:ext>
            </a:extLst>
          </p:cNvPr>
          <p:cNvSpPr>
            <a:spLocks noGrp="1" noChangeArrowheads="1"/>
          </p:cNvSpPr>
          <p:nvPr>
            <p:ph sz="quarter" idx="1"/>
          </p:nvPr>
        </p:nvSpPr>
        <p:spPr>
          <a:xfrm>
            <a:off x="457200" y="1219200"/>
            <a:ext cx="8229600" cy="5867400"/>
          </a:xfrm>
        </p:spPr>
        <p:txBody>
          <a:bodyPr>
            <a:normAutofit lnSpcReduction="10000"/>
          </a:bodyPr>
          <a:lstStyle/>
          <a:p>
            <a:pPr marL="609600" indent="-609600" eaLnBrk="1" hangingPunct="1">
              <a:lnSpc>
                <a:spcPct val="120000"/>
              </a:lnSpc>
              <a:buFont typeface="Wingdings" pitchFamily="2" charset="2"/>
              <a:buNone/>
              <a:defRPr/>
            </a:pPr>
            <a:r>
              <a:rPr lang="en-US" sz="2400" b="1" dirty="0"/>
              <a:t>G </a:t>
            </a:r>
            <a:r>
              <a:rPr lang="en-US" sz="2000" b="1" dirty="0"/>
              <a:t>ADA goal for A1c is less than ____%				 </a:t>
            </a:r>
          </a:p>
          <a:p>
            <a:pPr marL="609600" indent="-609600" eaLnBrk="1" hangingPunct="1">
              <a:lnSpc>
                <a:spcPct val="120000"/>
              </a:lnSpc>
              <a:buFont typeface="Wingdings" pitchFamily="2" charset="2"/>
              <a:buNone/>
              <a:defRPr/>
            </a:pPr>
            <a:r>
              <a:rPr lang="en-US" sz="2000" b="1" dirty="0"/>
              <a:t>G People with DM need to see their provider at least every month	  </a:t>
            </a:r>
            <a:endParaRPr lang="en-US" sz="2000" b="1" u="sng" dirty="0"/>
          </a:p>
          <a:p>
            <a:pPr marL="609600" indent="-609600" eaLnBrk="1" hangingPunct="1">
              <a:lnSpc>
                <a:spcPct val="120000"/>
              </a:lnSpc>
              <a:buFont typeface="Wingdings" pitchFamily="2" charset="2"/>
              <a:buNone/>
              <a:defRPr/>
            </a:pPr>
            <a:r>
              <a:rPr lang="en-US" sz="2000" b="1" u="sng" dirty="0"/>
              <a:t>G</a:t>
            </a:r>
            <a:r>
              <a:rPr lang="en-US" sz="2000" u="sng" dirty="0"/>
              <a:t> </a:t>
            </a:r>
            <a:r>
              <a:rPr lang="en-US" sz="2000" b="1" dirty="0"/>
              <a:t>Blood pressure goal is less than</a:t>
            </a:r>
            <a:r>
              <a:rPr lang="en-US" sz="2000" dirty="0"/>
              <a:t>				 </a:t>
            </a:r>
            <a:endParaRPr lang="en-US" sz="2000" u="sng" dirty="0"/>
          </a:p>
          <a:p>
            <a:pPr marL="609600" indent="-609600" eaLnBrk="1" hangingPunct="1">
              <a:lnSpc>
                <a:spcPct val="120000"/>
              </a:lnSpc>
              <a:buFont typeface="Wingdings" pitchFamily="2" charset="2"/>
              <a:buNone/>
              <a:defRPr/>
            </a:pPr>
            <a:r>
              <a:rPr lang="en-US" sz="2000" b="1" dirty="0"/>
              <a:t>G People with DM should see eye doctor every	 </a:t>
            </a:r>
          </a:p>
          <a:p>
            <a:pPr marL="609600" indent="-609600" eaLnBrk="1" hangingPunct="1">
              <a:lnSpc>
                <a:spcPct val="120000"/>
              </a:lnSpc>
              <a:buFont typeface="Wingdings" pitchFamily="2" charset="2"/>
              <a:buNone/>
              <a:defRPr/>
            </a:pPr>
            <a:r>
              <a:rPr lang="en-US" sz="2000" b="1" dirty="0"/>
              <a:t>G The goal for triglyceride level is less than 				 </a:t>
            </a:r>
          </a:p>
          <a:p>
            <a:pPr marL="609600" indent="-609600" eaLnBrk="1" hangingPunct="1">
              <a:lnSpc>
                <a:spcPct val="120000"/>
              </a:lnSpc>
              <a:buFont typeface="Wingdings" pitchFamily="2" charset="2"/>
              <a:buNone/>
              <a:defRPr/>
            </a:pPr>
            <a:r>
              <a:rPr lang="en-US" sz="2000" b="1" dirty="0"/>
              <a:t>G Goal for LDL cholesterol if 40+ with diabetes is ____		</a:t>
            </a:r>
          </a:p>
          <a:p>
            <a:pPr marL="609600" indent="-609600" eaLnBrk="1" hangingPunct="1">
              <a:lnSpc>
                <a:spcPct val="120000"/>
              </a:lnSpc>
              <a:buFont typeface="Wingdings" pitchFamily="2" charset="2"/>
              <a:buNone/>
              <a:defRPr/>
            </a:pPr>
            <a:r>
              <a:rPr lang="en-US" sz="2000" b="1" dirty="0"/>
              <a:t>G The goal for blood sugars 1-2 hours after a meal is less than:	 </a:t>
            </a:r>
            <a:r>
              <a:rPr lang="en-US" sz="1400" b="1" dirty="0"/>
              <a:t>	 </a:t>
            </a:r>
          </a:p>
          <a:p>
            <a:pPr marL="609600" indent="-609600" eaLnBrk="1" hangingPunct="1">
              <a:lnSpc>
                <a:spcPct val="90000"/>
              </a:lnSpc>
              <a:buFont typeface="Wingdings" pitchFamily="2" charset="2"/>
              <a:buNone/>
              <a:defRPr/>
            </a:pPr>
            <a:r>
              <a:rPr lang="en-US" sz="2000" b="1" dirty="0"/>
              <a:t>G People with DM need this shot every year 				 </a:t>
            </a:r>
          </a:p>
          <a:p>
            <a:pPr marL="609600" indent="-609600" eaLnBrk="1" hangingPunct="1">
              <a:lnSpc>
                <a:spcPct val="90000"/>
              </a:lnSpc>
              <a:buFont typeface="Wingdings" pitchFamily="2" charset="2"/>
              <a:buNone/>
              <a:defRPr/>
            </a:pPr>
            <a:r>
              <a:rPr lang="en-US" sz="2000" b="1" dirty="0"/>
              <a:t>G People with DM need to get urine tested yearly for ___________		 </a:t>
            </a:r>
          </a:p>
          <a:p>
            <a:pPr marL="609600" indent="-609600" eaLnBrk="1" hangingPunct="1">
              <a:lnSpc>
                <a:spcPct val="90000"/>
              </a:lnSpc>
              <a:buFont typeface="Wingdings" pitchFamily="2" charset="2"/>
              <a:buNone/>
              <a:defRPr/>
            </a:pPr>
            <a:r>
              <a:rPr lang="en-US" sz="2000" b="1" dirty="0"/>
              <a:t>G Periodontal disease indicates increased risk for heart disease		 </a:t>
            </a:r>
          </a:p>
          <a:p>
            <a:pPr marL="609600" indent="-609600" eaLnBrk="1" hangingPunct="1">
              <a:lnSpc>
                <a:spcPct val="90000"/>
              </a:lnSpc>
              <a:buFont typeface="Wingdings" pitchFamily="2" charset="2"/>
              <a:buNone/>
              <a:defRPr/>
            </a:pPr>
            <a:r>
              <a:rPr lang="en-US" sz="2000" b="1" dirty="0"/>
              <a:t>G The goal for blood sugar levels before meals is:	</a:t>
            </a:r>
          </a:p>
          <a:p>
            <a:pPr marL="609600" indent="-609600" eaLnBrk="1" hangingPunct="1">
              <a:lnSpc>
                <a:spcPct val="90000"/>
              </a:lnSpc>
              <a:buFont typeface="Wingdings" pitchFamily="2" charset="2"/>
              <a:buNone/>
              <a:defRPr/>
            </a:pPr>
            <a:r>
              <a:rPr lang="en-US" sz="2000" b="1" dirty="0"/>
              <a:t>G  The activity goal is to do ___ minutes on most days</a:t>
            </a:r>
            <a:r>
              <a:rPr lang="en-US" sz="1800" b="1" dirty="0"/>
              <a:t>	</a:t>
            </a:r>
            <a:r>
              <a:rPr lang="en-US" sz="1600" b="1" dirty="0"/>
              <a:t>	</a:t>
            </a:r>
            <a:r>
              <a:rPr lang="en-US" sz="1400" b="1" dirty="0"/>
              <a:t> </a:t>
            </a:r>
          </a:p>
        </p:txBody>
      </p:sp>
    </p:spTree>
    <p:custDataLst>
      <p:tags r:id="rId1"/>
    </p:custDataLst>
    <p:extLst>
      <p:ext uri="{BB962C8B-B14F-4D97-AF65-F5344CB8AC3E}">
        <p14:creationId xmlns:p14="http://schemas.microsoft.com/office/powerpoint/2010/main" val="260573709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1735683">
                                            <p:txEl>
                                              <p:pRg st="0" end="0"/>
                                            </p:txEl>
                                          </p:spTgt>
                                        </p:tgtEl>
                                        <p:attrNameLst>
                                          <p:attrName>style.visibility</p:attrName>
                                        </p:attrNameLst>
                                      </p:cBhvr>
                                      <p:to>
                                        <p:strVal val="visible"/>
                                      </p:to>
                                    </p:set>
                                    <p:anim calcmode="lin" valueType="num">
                                      <p:cBhvr additive="base">
                                        <p:cTn id="7" dur="500" fill="hold"/>
                                        <p:tgtEl>
                                          <p:spTgt spid="173568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73568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1735683">
                                            <p:txEl>
                                              <p:pRg st="1" end="1"/>
                                            </p:txEl>
                                          </p:spTgt>
                                        </p:tgtEl>
                                        <p:attrNameLst>
                                          <p:attrName>style.visibility</p:attrName>
                                        </p:attrNameLst>
                                      </p:cBhvr>
                                      <p:to>
                                        <p:strVal val="visible"/>
                                      </p:to>
                                    </p:set>
                                    <p:anim calcmode="lin" valueType="num">
                                      <p:cBhvr additive="base">
                                        <p:cTn id="13" dur="500" fill="hold"/>
                                        <p:tgtEl>
                                          <p:spTgt spid="173568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73568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1735683">
                                            <p:txEl>
                                              <p:pRg st="2" end="2"/>
                                            </p:txEl>
                                          </p:spTgt>
                                        </p:tgtEl>
                                        <p:attrNameLst>
                                          <p:attrName>style.visibility</p:attrName>
                                        </p:attrNameLst>
                                      </p:cBhvr>
                                      <p:to>
                                        <p:strVal val="visible"/>
                                      </p:to>
                                    </p:set>
                                    <p:anim calcmode="lin" valueType="num">
                                      <p:cBhvr additive="base">
                                        <p:cTn id="19" dur="500" fill="hold"/>
                                        <p:tgtEl>
                                          <p:spTgt spid="173568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73568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nodeType="clickEffect">
                                  <p:stCondLst>
                                    <p:cond delay="0"/>
                                  </p:stCondLst>
                                  <p:childTnLst>
                                    <p:set>
                                      <p:cBhvr>
                                        <p:cTn id="24" dur="1" fill="hold">
                                          <p:stCondLst>
                                            <p:cond delay="0"/>
                                          </p:stCondLst>
                                        </p:cTn>
                                        <p:tgtEl>
                                          <p:spTgt spid="1735683">
                                            <p:txEl>
                                              <p:pRg st="3" end="3"/>
                                            </p:txEl>
                                          </p:spTgt>
                                        </p:tgtEl>
                                        <p:attrNameLst>
                                          <p:attrName>style.visibility</p:attrName>
                                        </p:attrNameLst>
                                      </p:cBhvr>
                                      <p:to>
                                        <p:strVal val="visible"/>
                                      </p:to>
                                    </p:set>
                                    <p:anim calcmode="lin" valueType="num">
                                      <p:cBhvr additive="base">
                                        <p:cTn id="25" dur="500" fill="hold"/>
                                        <p:tgtEl>
                                          <p:spTgt spid="173568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173568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nodeType="clickEffect">
                                  <p:stCondLst>
                                    <p:cond delay="0"/>
                                  </p:stCondLst>
                                  <p:childTnLst>
                                    <p:set>
                                      <p:cBhvr>
                                        <p:cTn id="30" dur="1" fill="hold">
                                          <p:stCondLst>
                                            <p:cond delay="0"/>
                                          </p:stCondLst>
                                        </p:cTn>
                                        <p:tgtEl>
                                          <p:spTgt spid="1735683">
                                            <p:txEl>
                                              <p:pRg st="4" end="4"/>
                                            </p:txEl>
                                          </p:spTgt>
                                        </p:tgtEl>
                                        <p:attrNameLst>
                                          <p:attrName>style.visibility</p:attrName>
                                        </p:attrNameLst>
                                      </p:cBhvr>
                                      <p:to>
                                        <p:strVal val="visible"/>
                                      </p:to>
                                    </p:set>
                                    <p:anim calcmode="lin" valueType="num">
                                      <p:cBhvr additive="base">
                                        <p:cTn id="31" dur="500" fill="hold"/>
                                        <p:tgtEl>
                                          <p:spTgt spid="173568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173568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4" fill="hold" nodeType="clickEffect">
                                  <p:stCondLst>
                                    <p:cond delay="0"/>
                                  </p:stCondLst>
                                  <p:childTnLst>
                                    <p:set>
                                      <p:cBhvr>
                                        <p:cTn id="36" dur="1" fill="hold">
                                          <p:stCondLst>
                                            <p:cond delay="0"/>
                                          </p:stCondLst>
                                        </p:cTn>
                                        <p:tgtEl>
                                          <p:spTgt spid="1735683">
                                            <p:txEl>
                                              <p:pRg st="5" end="5"/>
                                            </p:txEl>
                                          </p:spTgt>
                                        </p:tgtEl>
                                        <p:attrNameLst>
                                          <p:attrName>style.visibility</p:attrName>
                                        </p:attrNameLst>
                                      </p:cBhvr>
                                      <p:to>
                                        <p:strVal val="visible"/>
                                      </p:to>
                                    </p:set>
                                    <p:anim calcmode="lin" valueType="num">
                                      <p:cBhvr additive="base">
                                        <p:cTn id="37" dur="500" fill="hold"/>
                                        <p:tgtEl>
                                          <p:spTgt spid="173568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173568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4" fill="hold" nodeType="clickEffect">
                                  <p:stCondLst>
                                    <p:cond delay="0"/>
                                  </p:stCondLst>
                                  <p:childTnLst>
                                    <p:set>
                                      <p:cBhvr>
                                        <p:cTn id="42" dur="1" fill="hold">
                                          <p:stCondLst>
                                            <p:cond delay="0"/>
                                          </p:stCondLst>
                                        </p:cTn>
                                        <p:tgtEl>
                                          <p:spTgt spid="1735683">
                                            <p:txEl>
                                              <p:pRg st="6" end="6"/>
                                            </p:txEl>
                                          </p:spTgt>
                                        </p:tgtEl>
                                        <p:attrNameLst>
                                          <p:attrName>style.visibility</p:attrName>
                                        </p:attrNameLst>
                                      </p:cBhvr>
                                      <p:to>
                                        <p:strVal val="visible"/>
                                      </p:to>
                                    </p:set>
                                    <p:anim calcmode="lin" valueType="num">
                                      <p:cBhvr additive="base">
                                        <p:cTn id="43" dur="500" fill="hold"/>
                                        <p:tgtEl>
                                          <p:spTgt spid="173568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173568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nodeType="clickPar">
                      <p:stCondLst>
                        <p:cond delay="indefinite"/>
                      </p:stCondLst>
                      <p:childTnLst>
                        <p:par>
                          <p:cTn id="46" fill="hold" nodeType="withGroup">
                            <p:stCondLst>
                              <p:cond delay="0"/>
                            </p:stCondLst>
                            <p:childTnLst>
                              <p:par>
                                <p:cTn id="47" presetID="2" presetClass="entr" presetSubtype="4" fill="hold" nodeType="clickEffect">
                                  <p:stCondLst>
                                    <p:cond delay="0"/>
                                  </p:stCondLst>
                                  <p:childTnLst>
                                    <p:set>
                                      <p:cBhvr>
                                        <p:cTn id="48" dur="1" fill="hold">
                                          <p:stCondLst>
                                            <p:cond delay="0"/>
                                          </p:stCondLst>
                                        </p:cTn>
                                        <p:tgtEl>
                                          <p:spTgt spid="1735683">
                                            <p:txEl>
                                              <p:pRg st="7" end="7"/>
                                            </p:txEl>
                                          </p:spTgt>
                                        </p:tgtEl>
                                        <p:attrNameLst>
                                          <p:attrName>style.visibility</p:attrName>
                                        </p:attrNameLst>
                                      </p:cBhvr>
                                      <p:to>
                                        <p:strVal val="visible"/>
                                      </p:to>
                                    </p:set>
                                    <p:anim calcmode="lin" valueType="num">
                                      <p:cBhvr additive="base">
                                        <p:cTn id="49" dur="500" fill="hold"/>
                                        <p:tgtEl>
                                          <p:spTgt spid="173568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173568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1" fill="hold" nodeType="clickPar">
                      <p:stCondLst>
                        <p:cond delay="indefinite"/>
                      </p:stCondLst>
                      <p:childTnLst>
                        <p:par>
                          <p:cTn id="52" fill="hold" nodeType="withGroup">
                            <p:stCondLst>
                              <p:cond delay="0"/>
                            </p:stCondLst>
                            <p:childTnLst>
                              <p:par>
                                <p:cTn id="53" presetID="2" presetClass="entr" presetSubtype="4" fill="hold" nodeType="clickEffect">
                                  <p:stCondLst>
                                    <p:cond delay="0"/>
                                  </p:stCondLst>
                                  <p:childTnLst>
                                    <p:set>
                                      <p:cBhvr>
                                        <p:cTn id="54" dur="1" fill="hold">
                                          <p:stCondLst>
                                            <p:cond delay="0"/>
                                          </p:stCondLst>
                                        </p:cTn>
                                        <p:tgtEl>
                                          <p:spTgt spid="1735683">
                                            <p:txEl>
                                              <p:pRg st="8" end="8"/>
                                            </p:txEl>
                                          </p:spTgt>
                                        </p:tgtEl>
                                        <p:attrNameLst>
                                          <p:attrName>style.visibility</p:attrName>
                                        </p:attrNameLst>
                                      </p:cBhvr>
                                      <p:to>
                                        <p:strVal val="visible"/>
                                      </p:to>
                                    </p:set>
                                    <p:anim calcmode="lin" valueType="num">
                                      <p:cBhvr additive="base">
                                        <p:cTn id="55" dur="500" fill="hold"/>
                                        <p:tgtEl>
                                          <p:spTgt spid="1735683">
                                            <p:txEl>
                                              <p:pRg st="8" end="8"/>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173568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57" fill="hold" nodeType="clickPar">
                      <p:stCondLst>
                        <p:cond delay="indefinite"/>
                      </p:stCondLst>
                      <p:childTnLst>
                        <p:par>
                          <p:cTn id="58" fill="hold" nodeType="withGroup">
                            <p:stCondLst>
                              <p:cond delay="0"/>
                            </p:stCondLst>
                            <p:childTnLst>
                              <p:par>
                                <p:cTn id="59" presetID="2" presetClass="entr" presetSubtype="4" fill="hold" nodeType="clickEffect">
                                  <p:stCondLst>
                                    <p:cond delay="0"/>
                                  </p:stCondLst>
                                  <p:childTnLst>
                                    <p:set>
                                      <p:cBhvr>
                                        <p:cTn id="60" dur="1" fill="hold">
                                          <p:stCondLst>
                                            <p:cond delay="0"/>
                                          </p:stCondLst>
                                        </p:cTn>
                                        <p:tgtEl>
                                          <p:spTgt spid="1735683">
                                            <p:txEl>
                                              <p:pRg st="9" end="9"/>
                                            </p:txEl>
                                          </p:spTgt>
                                        </p:tgtEl>
                                        <p:attrNameLst>
                                          <p:attrName>style.visibility</p:attrName>
                                        </p:attrNameLst>
                                      </p:cBhvr>
                                      <p:to>
                                        <p:strVal val="visible"/>
                                      </p:to>
                                    </p:set>
                                    <p:anim calcmode="lin" valueType="num">
                                      <p:cBhvr additive="base">
                                        <p:cTn id="61" dur="500" fill="hold"/>
                                        <p:tgtEl>
                                          <p:spTgt spid="1735683">
                                            <p:txEl>
                                              <p:pRg st="9" end="9"/>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1735683">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63" fill="hold" nodeType="clickPar">
                      <p:stCondLst>
                        <p:cond delay="indefinite"/>
                      </p:stCondLst>
                      <p:childTnLst>
                        <p:par>
                          <p:cTn id="64" fill="hold" nodeType="withGroup">
                            <p:stCondLst>
                              <p:cond delay="0"/>
                            </p:stCondLst>
                            <p:childTnLst>
                              <p:par>
                                <p:cTn id="65" presetID="2" presetClass="entr" presetSubtype="4" fill="hold" nodeType="clickEffect">
                                  <p:stCondLst>
                                    <p:cond delay="0"/>
                                  </p:stCondLst>
                                  <p:childTnLst>
                                    <p:set>
                                      <p:cBhvr>
                                        <p:cTn id="66" dur="1" fill="hold">
                                          <p:stCondLst>
                                            <p:cond delay="0"/>
                                          </p:stCondLst>
                                        </p:cTn>
                                        <p:tgtEl>
                                          <p:spTgt spid="1735683">
                                            <p:txEl>
                                              <p:pRg st="10" end="10"/>
                                            </p:txEl>
                                          </p:spTgt>
                                        </p:tgtEl>
                                        <p:attrNameLst>
                                          <p:attrName>style.visibility</p:attrName>
                                        </p:attrNameLst>
                                      </p:cBhvr>
                                      <p:to>
                                        <p:strVal val="visible"/>
                                      </p:to>
                                    </p:set>
                                    <p:anim calcmode="lin" valueType="num">
                                      <p:cBhvr additive="base">
                                        <p:cTn id="67" dur="500" fill="hold"/>
                                        <p:tgtEl>
                                          <p:spTgt spid="1735683">
                                            <p:txEl>
                                              <p:pRg st="10" end="10"/>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1735683">
                                            <p:txEl>
                                              <p:pRg st="10" end="10"/>
                                            </p:txEl>
                                          </p:spTgt>
                                        </p:tgtEl>
                                        <p:attrNameLst>
                                          <p:attrName>ppt_y</p:attrName>
                                        </p:attrNameLst>
                                      </p:cBhvr>
                                      <p:tavLst>
                                        <p:tav tm="0">
                                          <p:val>
                                            <p:strVal val="1+#ppt_h/2"/>
                                          </p:val>
                                        </p:tav>
                                        <p:tav tm="100000">
                                          <p:val>
                                            <p:strVal val="#ppt_y"/>
                                          </p:val>
                                        </p:tav>
                                      </p:tavLst>
                                    </p:anim>
                                  </p:childTnLst>
                                </p:cTn>
                              </p:par>
                            </p:childTnLst>
                          </p:cTn>
                        </p:par>
                      </p:childTnLst>
                    </p:cTn>
                  </p:par>
                  <p:par>
                    <p:cTn id="69" fill="hold" nodeType="clickPar">
                      <p:stCondLst>
                        <p:cond delay="indefinite"/>
                      </p:stCondLst>
                      <p:childTnLst>
                        <p:par>
                          <p:cTn id="70" fill="hold" nodeType="withGroup">
                            <p:stCondLst>
                              <p:cond delay="0"/>
                            </p:stCondLst>
                            <p:childTnLst>
                              <p:par>
                                <p:cTn id="71" presetID="2" presetClass="entr" presetSubtype="4" fill="hold" nodeType="clickEffect">
                                  <p:stCondLst>
                                    <p:cond delay="0"/>
                                  </p:stCondLst>
                                  <p:childTnLst>
                                    <p:set>
                                      <p:cBhvr>
                                        <p:cTn id="72" dur="1" fill="hold">
                                          <p:stCondLst>
                                            <p:cond delay="0"/>
                                          </p:stCondLst>
                                        </p:cTn>
                                        <p:tgtEl>
                                          <p:spTgt spid="1735683">
                                            <p:txEl>
                                              <p:pRg st="11" end="11"/>
                                            </p:txEl>
                                          </p:spTgt>
                                        </p:tgtEl>
                                        <p:attrNameLst>
                                          <p:attrName>style.visibility</p:attrName>
                                        </p:attrNameLst>
                                      </p:cBhvr>
                                      <p:to>
                                        <p:strVal val="visible"/>
                                      </p:to>
                                    </p:set>
                                    <p:anim calcmode="lin" valueType="num">
                                      <p:cBhvr additive="base">
                                        <p:cTn id="73" dur="500" fill="hold"/>
                                        <p:tgtEl>
                                          <p:spTgt spid="1735683">
                                            <p:txEl>
                                              <p:pRg st="11" end="11"/>
                                            </p:txEl>
                                          </p:spTgt>
                                        </p:tgtEl>
                                        <p:attrNameLst>
                                          <p:attrName>ppt_x</p:attrName>
                                        </p:attrNameLst>
                                      </p:cBhvr>
                                      <p:tavLst>
                                        <p:tav tm="0">
                                          <p:val>
                                            <p:strVal val="#ppt_x"/>
                                          </p:val>
                                        </p:tav>
                                        <p:tav tm="100000">
                                          <p:val>
                                            <p:strVal val="#ppt_x"/>
                                          </p:val>
                                        </p:tav>
                                      </p:tavLst>
                                    </p:anim>
                                    <p:anim calcmode="lin" valueType="num">
                                      <p:cBhvr additive="base">
                                        <p:cTn id="74" dur="500" fill="hold"/>
                                        <p:tgtEl>
                                          <p:spTgt spid="1735683">
                                            <p:txEl>
                                              <p:pRg st="11" end="1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DF9CD0-E089-266E-1836-0EAE35D9D8C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019AEAC-1AED-F797-1F43-A249F49482C9}"/>
              </a:ext>
            </a:extLst>
          </p:cNvPr>
          <p:cNvSpPr>
            <a:spLocks noGrp="1"/>
          </p:cNvSpPr>
          <p:nvPr>
            <p:ph type="title"/>
          </p:nvPr>
        </p:nvSpPr>
        <p:spPr>
          <a:solidFill>
            <a:schemeClr val="bg2">
              <a:lumMod val="75000"/>
            </a:schemeClr>
          </a:solidFill>
        </p:spPr>
        <p:txBody>
          <a:bodyPr>
            <a:normAutofit fontScale="90000"/>
          </a:bodyPr>
          <a:lstStyle/>
          <a:p>
            <a:r>
              <a:rPr lang="en-US" dirty="0"/>
              <a:t>Standard 7 Diabetes Tech Tomorrow</a:t>
            </a:r>
          </a:p>
        </p:txBody>
      </p:sp>
      <p:pic>
        <p:nvPicPr>
          <p:cNvPr id="5" name="Picture 4" descr="Diabetes Care Cover Image for Volume 49, Issue Supplement_1">
            <a:extLst>
              <a:ext uri="{FF2B5EF4-FFF2-40B4-BE49-F238E27FC236}">
                <a16:creationId xmlns:a16="http://schemas.microsoft.com/office/drawing/2014/main" id="{3035F35B-D290-E1EA-BAA1-28FF05C5CF90}"/>
              </a:ext>
            </a:extLst>
          </p:cNvPr>
          <p:cNvPicPr>
            <a:picLocks noChangeAspect="1"/>
          </p:cNvPicPr>
          <p:nvPr/>
        </p:nvPicPr>
        <p:blipFill>
          <a:blip r:embed="rId2"/>
          <a:stretch>
            <a:fillRect/>
          </a:stretch>
        </p:blipFill>
        <p:spPr>
          <a:xfrm>
            <a:off x="685800" y="1524000"/>
            <a:ext cx="3419068" cy="4497387"/>
          </a:xfrm>
          <a:prstGeom prst="rect">
            <a:avLst/>
          </a:prstGeom>
        </p:spPr>
      </p:pic>
      <p:sp>
        <p:nvSpPr>
          <p:cNvPr id="4" name="Content Placeholder 3">
            <a:extLst>
              <a:ext uri="{FF2B5EF4-FFF2-40B4-BE49-F238E27FC236}">
                <a16:creationId xmlns:a16="http://schemas.microsoft.com/office/drawing/2014/main" id="{1EE07DBE-C672-5EE9-1509-5DD4C4422CD9}"/>
              </a:ext>
            </a:extLst>
          </p:cNvPr>
          <p:cNvSpPr>
            <a:spLocks noGrp="1"/>
          </p:cNvSpPr>
          <p:nvPr>
            <p:ph sz="half" idx="2"/>
          </p:nvPr>
        </p:nvSpPr>
        <p:spPr/>
        <p:txBody>
          <a:bodyPr/>
          <a:lstStyle/>
          <a:p>
            <a:endParaRPr lang="en-US" dirty="0"/>
          </a:p>
        </p:txBody>
      </p:sp>
    </p:spTree>
    <p:extLst>
      <p:ext uri="{BB962C8B-B14F-4D97-AF65-F5344CB8AC3E}">
        <p14:creationId xmlns:p14="http://schemas.microsoft.com/office/powerpoint/2010/main" val="2211441363"/>
      </p:ext>
    </p:extLst>
  </p:cSld>
  <p:clrMapOvr>
    <a:masterClrMapping/>
  </p:clrMapOvr>
</p:sld>
</file>

<file path=ppt/slides/slide2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E0E581-972F-2FA2-6F4C-F2F593339397}"/>
            </a:ext>
          </a:extLst>
        </p:cNvPr>
        <p:cNvGrpSpPr/>
        <p:nvPr/>
      </p:nvGrpSpPr>
      <p:grpSpPr>
        <a:xfrm>
          <a:off x="0" y="0"/>
          <a:ext cx="0" cy="0"/>
          <a:chOff x="0" y="0"/>
          <a:chExt cx="0" cy="0"/>
        </a:xfrm>
      </p:grpSpPr>
      <p:sp>
        <p:nvSpPr>
          <p:cNvPr id="50178" name="Title 1">
            <a:extLst>
              <a:ext uri="{FF2B5EF4-FFF2-40B4-BE49-F238E27FC236}">
                <a16:creationId xmlns:a16="http://schemas.microsoft.com/office/drawing/2014/main" id="{A02B0939-A589-91BF-269F-29A7FF0227FA}"/>
              </a:ext>
            </a:extLst>
          </p:cNvPr>
          <p:cNvSpPr>
            <a:spLocks noGrp="1" noChangeArrowheads="1"/>
          </p:cNvSpPr>
          <p:nvPr>
            <p:ph type="title"/>
          </p:nvPr>
        </p:nvSpPr>
        <p:spPr>
          <a:xfrm>
            <a:off x="457200" y="152400"/>
            <a:ext cx="8229600" cy="838200"/>
          </a:xfrm>
        </p:spPr>
        <p:txBody>
          <a:bodyPr/>
          <a:lstStyle/>
          <a:p>
            <a:pPr eaLnBrk="1" hangingPunct="1"/>
            <a:r>
              <a:rPr lang="en-US" altLang="en-US" dirty="0"/>
              <a:t> Case Study - Janet</a:t>
            </a:r>
          </a:p>
        </p:txBody>
      </p:sp>
      <p:sp>
        <p:nvSpPr>
          <p:cNvPr id="3" name="Content Placeholder 2">
            <a:extLst>
              <a:ext uri="{FF2B5EF4-FFF2-40B4-BE49-F238E27FC236}">
                <a16:creationId xmlns:a16="http://schemas.microsoft.com/office/drawing/2014/main" id="{5D8C7D1C-BB57-7ADA-1F8E-CEAB9DEDFC22}"/>
              </a:ext>
            </a:extLst>
          </p:cNvPr>
          <p:cNvSpPr>
            <a:spLocks noGrp="1"/>
          </p:cNvSpPr>
          <p:nvPr>
            <p:ph sz="quarter" idx="1"/>
          </p:nvPr>
        </p:nvSpPr>
        <p:spPr>
          <a:xfrm>
            <a:off x="429567" y="1057314"/>
            <a:ext cx="4828233" cy="5648286"/>
          </a:xfrm>
        </p:spPr>
        <p:txBody>
          <a:bodyPr rtlCol="0">
            <a:normAutofit fontScale="77500" lnSpcReduction="20000"/>
          </a:bodyPr>
          <a:lstStyle/>
          <a:p>
            <a:pPr marL="0" indent="0">
              <a:lnSpc>
                <a:spcPct val="120000"/>
              </a:lnSpc>
              <a:buNone/>
              <a:defRPr/>
            </a:pPr>
            <a:r>
              <a:rPr lang="en-US" sz="3153" dirty="0"/>
              <a:t>Janet is a 36yoF with a history of GDM and newly diagnosed with type 2 diabetes. A1C=7.4%.   Normal kidney function.  Past medical history includes hypertension for which she takes HCTZ 25mg daily. </a:t>
            </a:r>
          </a:p>
          <a:p>
            <a:pPr marL="0" indent="0">
              <a:lnSpc>
                <a:spcPct val="120000"/>
              </a:lnSpc>
              <a:buNone/>
              <a:defRPr/>
            </a:pPr>
            <a:r>
              <a:rPr lang="en-US" sz="3153" dirty="0"/>
              <a:t>Weight: 140lbs, BMI=26kg/m</a:t>
            </a:r>
            <a:r>
              <a:rPr lang="en-US" sz="3153" baseline="30000" dirty="0"/>
              <a:t>2</a:t>
            </a:r>
          </a:p>
          <a:p>
            <a:pPr marL="0" indent="0">
              <a:lnSpc>
                <a:spcPct val="120000"/>
              </a:lnSpc>
              <a:buNone/>
              <a:defRPr/>
            </a:pPr>
            <a:r>
              <a:rPr lang="en-US" sz="3153" dirty="0"/>
              <a:t>Social history</a:t>
            </a:r>
          </a:p>
          <a:p>
            <a:pPr lvl="1">
              <a:lnSpc>
                <a:spcPct val="120000"/>
              </a:lnSpc>
              <a:defRPr/>
            </a:pPr>
            <a:r>
              <a:rPr lang="en-US" sz="2702" dirty="0"/>
              <a:t>Works full time as an accountant</a:t>
            </a:r>
          </a:p>
          <a:p>
            <a:pPr lvl="1">
              <a:lnSpc>
                <a:spcPct val="120000"/>
              </a:lnSpc>
              <a:defRPr/>
            </a:pPr>
            <a:r>
              <a:rPr lang="en-US" sz="2702" dirty="0"/>
              <a:t>Skips breakfast, eats a small lunch, eats a large dinner, snacks in evening</a:t>
            </a:r>
          </a:p>
          <a:p>
            <a:pPr lvl="1">
              <a:lnSpc>
                <a:spcPct val="120000"/>
              </a:lnSpc>
              <a:defRPr/>
            </a:pPr>
            <a:r>
              <a:rPr lang="en-US" sz="2702" dirty="0"/>
              <a:t>No Exercise</a:t>
            </a:r>
          </a:p>
          <a:p>
            <a:pPr lvl="1">
              <a:lnSpc>
                <a:spcPct val="120000"/>
              </a:lnSpc>
              <a:defRPr/>
            </a:pPr>
            <a:r>
              <a:rPr lang="en-US" sz="2702" dirty="0"/>
              <a:t>Loves Starbucks Frappuccino's</a:t>
            </a:r>
          </a:p>
          <a:p>
            <a:pPr marL="0" indent="0">
              <a:buNone/>
              <a:defRPr/>
            </a:pPr>
            <a:endParaRPr lang="en-US" dirty="0"/>
          </a:p>
          <a:p>
            <a:pPr>
              <a:defRPr/>
            </a:pPr>
            <a:endParaRPr lang="en-US" dirty="0"/>
          </a:p>
        </p:txBody>
      </p:sp>
      <p:pic>
        <p:nvPicPr>
          <p:cNvPr id="6" name="Picture 5" descr="Woman in shades and denim jacket">
            <a:extLst>
              <a:ext uri="{FF2B5EF4-FFF2-40B4-BE49-F238E27FC236}">
                <a16:creationId xmlns:a16="http://schemas.microsoft.com/office/drawing/2014/main" id="{67DE15F5-FC90-4EB3-4D39-C016056809C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68816" y="1219200"/>
            <a:ext cx="3451849" cy="2348173"/>
          </a:xfrm>
          <a:prstGeom prst="rect">
            <a:avLst/>
          </a:prstGeom>
        </p:spPr>
      </p:pic>
    </p:spTree>
    <p:extLst>
      <p:ext uri="{BB962C8B-B14F-4D97-AF65-F5344CB8AC3E}">
        <p14:creationId xmlns:p14="http://schemas.microsoft.com/office/powerpoint/2010/main" val="10103840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itle 1">
            <a:extLst>
              <a:ext uri="{FF2B5EF4-FFF2-40B4-BE49-F238E27FC236}">
                <a16:creationId xmlns:a16="http://schemas.microsoft.com/office/drawing/2014/main" id="{C9443C60-8C98-4A71-980E-279E7065B6A2}"/>
              </a:ext>
            </a:extLst>
          </p:cNvPr>
          <p:cNvSpPr>
            <a:spLocks noGrp="1" noChangeArrowheads="1"/>
          </p:cNvSpPr>
          <p:nvPr>
            <p:ph type="title"/>
          </p:nvPr>
        </p:nvSpPr>
        <p:spPr>
          <a:xfrm>
            <a:off x="457200" y="152400"/>
            <a:ext cx="8229600" cy="1285914"/>
          </a:xfrm>
        </p:spPr>
        <p:txBody>
          <a:bodyPr>
            <a:noAutofit/>
          </a:bodyPr>
          <a:lstStyle/>
          <a:p>
            <a:r>
              <a:rPr lang="en-US" altLang="en-US" sz="3600" dirty="0"/>
              <a:t>Poll 11. What Treatment Should Janet Be Started On?  </a:t>
            </a:r>
          </a:p>
        </p:txBody>
      </p:sp>
      <p:sp>
        <p:nvSpPr>
          <p:cNvPr id="52227" name="TextBox 1">
            <a:extLst>
              <a:ext uri="{FF2B5EF4-FFF2-40B4-BE49-F238E27FC236}">
                <a16:creationId xmlns:a16="http://schemas.microsoft.com/office/drawing/2014/main" id="{84515727-D54B-4AFD-9A65-14AAC2C5306B}"/>
              </a:ext>
            </a:extLst>
          </p:cNvPr>
          <p:cNvSpPr>
            <a:spLocks noGrp="1" noChangeArrowheads="1"/>
          </p:cNvSpPr>
          <p:nvPr>
            <p:ph sz="quarter" idx="1"/>
          </p:nvPr>
        </p:nvSpPr>
        <p:spPr>
          <a:xfrm>
            <a:off x="457630" y="1438314"/>
            <a:ext cx="8228742" cy="3669274"/>
          </a:xfrm>
        </p:spPr>
        <p:txBody>
          <a:bodyPr>
            <a:spAutoFit/>
          </a:bodyPr>
          <a:lstStyle/>
          <a:p>
            <a:pPr eaLnBrk="1" hangingPunct="1">
              <a:spcBef>
                <a:spcPct val="0"/>
              </a:spcBef>
              <a:buFont typeface="Arial" panose="020B0604020202020204" pitchFamily="34" charset="0"/>
              <a:buNone/>
            </a:pPr>
            <a:r>
              <a:rPr lang="en-US" altLang="en-US" sz="1802" dirty="0"/>
              <a:t> </a:t>
            </a:r>
          </a:p>
          <a:p>
            <a:pPr marL="360365" lvl="1">
              <a:spcBef>
                <a:spcPct val="0"/>
              </a:spcBef>
              <a:buNone/>
            </a:pPr>
            <a:r>
              <a:rPr lang="en-US" altLang="en-US" sz="3964" dirty="0"/>
              <a:t>A. Semaglutide (GLP-1 inhibitor)</a:t>
            </a:r>
          </a:p>
          <a:p>
            <a:pPr marL="360365" lvl="1">
              <a:spcBef>
                <a:spcPct val="0"/>
              </a:spcBef>
              <a:buNone/>
            </a:pPr>
            <a:r>
              <a:rPr lang="en-US" altLang="en-US" sz="3964" dirty="0"/>
              <a:t>B. Linagliptin (DPP-4 inhibitor) </a:t>
            </a:r>
          </a:p>
          <a:p>
            <a:pPr marL="360365" lvl="1">
              <a:spcBef>
                <a:spcPct val="0"/>
              </a:spcBef>
              <a:buNone/>
            </a:pPr>
            <a:r>
              <a:rPr lang="en-US" altLang="en-US" sz="3964" dirty="0"/>
              <a:t>C. Empagliflozin (SGLT-2 inhibitor)</a:t>
            </a:r>
          </a:p>
          <a:p>
            <a:pPr marL="360365" lvl="1">
              <a:spcBef>
                <a:spcPct val="0"/>
              </a:spcBef>
              <a:buNone/>
            </a:pPr>
            <a:r>
              <a:rPr lang="en-US" altLang="en-US" sz="3964" dirty="0"/>
              <a:t>D. Metformin (Biguanide)</a:t>
            </a:r>
          </a:p>
          <a:p>
            <a:pPr marL="360365" lvl="1">
              <a:spcBef>
                <a:spcPct val="0"/>
              </a:spcBef>
              <a:buNone/>
            </a:pPr>
            <a:r>
              <a:rPr lang="en-US" altLang="en-US" sz="3964" dirty="0"/>
              <a:t>E. Lifestyle modifications only</a:t>
            </a:r>
          </a:p>
          <a:p>
            <a:pPr eaLnBrk="1" hangingPunct="1">
              <a:spcBef>
                <a:spcPct val="0"/>
              </a:spcBef>
              <a:buFontTx/>
              <a:buNone/>
            </a:pPr>
            <a:endParaRPr lang="en-US" altLang="en-US" sz="1621" dirty="0"/>
          </a:p>
        </p:txBody>
      </p:sp>
      <p:sp>
        <p:nvSpPr>
          <p:cNvPr id="2" name="Oval 1">
            <a:extLst>
              <a:ext uri="{FF2B5EF4-FFF2-40B4-BE49-F238E27FC236}">
                <a16:creationId xmlns:a16="http://schemas.microsoft.com/office/drawing/2014/main" id="{5D46DD7B-7E79-0E3D-5A32-436CF6E6F52B}"/>
              </a:ext>
            </a:extLst>
          </p:cNvPr>
          <p:cNvSpPr/>
          <p:nvPr/>
        </p:nvSpPr>
        <p:spPr>
          <a:xfrm>
            <a:off x="228600" y="3272951"/>
            <a:ext cx="7620000" cy="1085928"/>
          </a:xfrm>
          <a:prstGeom prst="ellipse">
            <a:avLst/>
          </a:prstGeom>
          <a:noFill/>
          <a:ln w="57150">
            <a:solidFill>
              <a:srgbClr val="7030A0"/>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w="38100">
                <a:solidFill>
                  <a:schemeClr val="tx1"/>
                </a:solidFill>
              </a:ln>
            </a:endParaRPr>
          </a:p>
        </p:txBody>
      </p:sp>
    </p:spTree>
    <p:extLst>
      <p:ext uri="{BB962C8B-B14F-4D97-AF65-F5344CB8AC3E}">
        <p14:creationId xmlns:p14="http://schemas.microsoft.com/office/powerpoint/2010/main" val="33344117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a:extLst>
              <a:ext uri="{FF2B5EF4-FFF2-40B4-BE49-F238E27FC236}">
                <a16:creationId xmlns:a16="http://schemas.microsoft.com/office/drawing/2014/main" id="{0DE5CB78-86CA-4D2A-BED8-72EC9ACA67D5}"/>
              </a:ext>
            </a:extLst>
          </p:cNvPr>
          <p:cNvSpPr>
            <a:spLocks noGrp="1" noChangeArrowheads="1"/>
          </p:cNvSpPr>
          <p:nvPr>
            <p:ph type="title"/>
          </p:nvPr>
        </p:nvSpPr>
        <p:spPr>
          <a:xfrm>
            <a:off x="457200" y="104718"/>
            <a:ext cx="8229600" cy="962082"/>
          </a:xfrm>
        </p:spPr>
        <p:txBody>
          <a:bodyPr>
            <a:noAutofit/>
          </a:bodyPr>
          <a:lstStyle/>
          <a:p>
            <a:pPr eaLnBrk="1" hangingPunct="1"/>
            <a:r>
              <a:rPr lang="en-US" altLang="en-US" sz="4000" dirty="0"/>
              <a:t>Why Metformin?</a:t>
            </a:r>
          </a:p>
        </p:txBody>
      </p:sp>
      <p:sp>
        <p:nvSpPr>
          <p:cNvPr id="3" name="Content Placeholder 2">
            <a:extLst>
              <a:ext uri="{FF2B5EF4-FFF2-40B4-BE49-F238E27FC236}">
                <a16:creationId xmlns:a16="http://schemas.microsoft.com/office/drawing/2014/main" id="{1E80BAD8-8F9F-41A3-92CA-5A44AC7A4BE0}"/>
              </a:ext>
            </a:extLst>
          </p:cNvPr>
          <p:cNvSpPr>
            <a:spLocks noGrp="1"/>
          </p:cNvSpPr>
          <p:nvPr>
            <p:ph sz="quarter" idx="1"/>
          </p:nvPr>
        </p:nvSpPr>
        <p:spPr>
          <a:xfrm>
            <a:off x="3733800" y="1600200"/>
            <a:ext cx="5273980" cy="4920342"/>
          </a:xfrm>
        </p:spPr>
        <p:txBody>
          <a:bodyPr rtlCol="0">
            <a:normAutofit/>
          </a:bodyPr>
          <a:lstStyle/>
          <a:p>
            <a:pPr>
              <a:buFont typeface="Arial"/>
              <a:buChar char="–"/>
              <a:defRPr/>
            </a:pPr>
            <a:r>
              <a:rPr lang="en-US" sz="2850" dirty="0"/>
              <a:t>Longstanding evidence</a:t>
            </a:r>
          </a:p>
          <a:p>
            <a:pPr>
              <a:buFont typeface="Arial"/>
              <a:buChar char="–"/>
              <a:defRPr/>
            </a:pPr>
            <a:r>
              <a:rPr lang="en-US" sz="2850" dirty="0"/>
              <a:t>High efficacy and safety</a:t>
            </a:r>
          </a:p>
          <a:p>
            <a:pPr>
              <a:buFont typeface="Arial"/>
              <a:buChar char="–"/>
              <a:defRPr/>
            </a:pPr>
            <a:r>
              <a:rPr lang="en-US" sz="2850" dirty="0"/>
              <a:t> Inexpensive - 3 months for $12</a:t>
            </a:r>
          </a:p>
          <a:p>
            <a:pPr>
              <a:buFont typeface="Arial"/>
              <a:buChar char="–"/>
              <a:defRPr/>
            </a:pPr>
            <a:r>
              <a:rPr lang="en-US" sz="2850" dirty="0"/>
              <a:t>Weight neutral</a:t>
            </a:r>
          </a:p>
          <a:p>
            <a:pPr marL="205735" lvl="1" indent="0">
              <a:buNone/>
              <a:defRPr/>
            </a:pPr>
            <a:endParaRPr lang="en-US" sz="2400" dirty="0">
              <a:solidFill>
                <a:srgbClr val="0070C0"/>
              </a:solidFill>
            </a:endParaRPr>
          </a:p>
          <a:p>
            <a:pPr>
              <a:buFont typeface="Arial"/>
              <a:buChar char="•"/>
              <a:defRPr/>
            </a:pPr>
            <a:r>
              <a:rPr lang="en-US" sz="2400" dirty="0"/>
              <a:t>Reduces risk of microvascular complications, cardiovascular events, and death</a:t>
            </a:r>
          </a:p>
        </p:txBody>
      </p:sp>
      <p:pic>
        <p:nvPicPr>
          <p:cNvPr id="7" name="Picture 6">
            <a:extLst>
              <a:ext uri="{FF2B5EF4-FFF2-40B4-BE49-F238E27FC236}">
                <a16:creationId xmlns:a16="http://schemas.microsoft.com/office/drawing/2014/main" id="{E8FA15D1-F78E-E57E-4B9E-4C4799DD5307}"/>
              </a:ext>
            </a:extLst>
          </p:cNvPr>
          <p:cNvPicPr>
            <a:picLocks noChangeAspect="1"/>
          </p:cNvPicPr>
          <p:nvPr/>
        </p:nvPicPr>
        <p:blipFill>
          <a:blip r:embed="rId4"/>
          <a:stretch>
            <a:fillRect/>
          </a:stretch>
        </p:blipFill>
        <p:spPr>
          <a:xfrm>
            <a:off x="457200" y="1295400"/>
            <a:ext cx="2819400" cy="4582164"/>
          </a:xfrm>
          <a:prstGeom prst="rect">
            <a:avLst/>
          </a:prstGeom>
        </p:spPr>
      </p:pic>
      <p:sp>
        <p:nvSpPr>
          <p:cNvPr id="12" name="Oval 11">
            <a:extLst>
              <a:ext uri="{FF2B5EF4-FFF2-40B4-BE49-F238E27FC236}">
                <a16:creationId xmlns:a16="http://schemas.microsoft.com/office/drawing/2014/main" id="{61E90929-7E55-DA17-4F1C-B3AA4D65557B}"/>
              </a:ext>
            </a:extLst>
          </p:cNvPr>
          <p:cNvSpPr/>
          <p:nvPr/>
        </p:nvSpPr>
        <p:spPr>
          <a:xfrm>
            <a:off x="1295400" y="2590800"/>
            <a:ext cx="2133600" cy="1219201"/>
          </a:xfrm>
          <a:prstGeom prst="ellipse">
            <a:avLst/>
          </a:prstGeom>
          <a:no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Oval 1">
            <a:extLst>
              <a:ext uri="{FF2B5EF4-FFF2-40B4-BE49-F238E27FC236}">
                <a16:creationId xmlns:a16="http://schemas.microsoft.com/office/drawing/2014/main" id="{FC0E5086-B66B-6882-D05D-24678AAB5C0E}"/>
              </a:ext>
            </a:extLst>
          </p:cNvPr>
          <p:cNvSpPr/>
          <p:nvPr/>
        </p:nvSpPr>
        <p:spPr>
          <a:xfrm>
            <a:off x="304800" y="4495800"/>
            <a:ext cx="990600" cy="609601"/>
          </a:xfrm>
          <a:prstGeom prst="ellipse">
            <a:avLst/>
          </a:prstGeom>
          <a:no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042800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1000" fill="hold"/>
                                        <p:tgtEl>
                                          <p:spTgt spid="12"/>
                                        </p:tgtEl>
                                        <p:attrNameLst>
                                          <p:attrName>ppt_w</p:attrName>
                                        </p:attrNameLst>
                                      </p:cBhvr>
                                      <p:tavLst>
                                        <p:tav tm="0">
                                          <p:val>
                                            <p:fltVal val="0"/>
                                          </p:val>
                                        </p:tav>
                                        <p:tav tm="100000">
                                          <p:val>
                                            <p:strVal val="#ppt_w"/>
                                          </p:val>
                                        </p:tav>
                                      </p:tavLst>
                                    </p:anim>
                                    <p:anim calcmode="lin" valueType="num">
                                      <p:cBhvr>
                                        <p:cTn id="8" dur="1000" fill="hold"/>
                                        <p:tgtEl>
                                          <p:spTgt spid="12"/>
                                        </p:tgtEl>
                                        <p:attrNameLst>
                                          <p:attrName>ppt_h</p:attrName>
                                        </p:attrNameLst>
                                      </p:cBhvr>
                                      <p:tavLst>
                                        <p:tav tm="0">
                                          <p:val>
                                            <p:fltVal val="0"/>
                                          </p:val>
                                        </p:tav>
                                        <p:tav tm="100000">
                                          <p:val>
                                            <p:strVal val="#ppt_h"/>
                                          </p:val>
                                        </p:tav>
                                      </p:tavLst>
                                    </p:anim>
                                    <p:anim calcmode="lin" valueType="num">
                                      <p:cBhvr>
                                        <p:cTn id="9" dur="1000" fill="hold"/>
                                        <p:tgtEl>
                                          <p:spTgt spid="12"/>
                                        </p:tgtEl>
                                        <p:attrNameLst>
                                          <p:attrName>style.rotation</p:attrName>
                                        </p:attrNameLst>
                                      </p:cBhvr>
                                      <p:tavLst>
                                        <p:tav tm="0">
                                          <p:val>
                                            <p:fltVal val="90"/>
                                          </p:val>
                                        </p:tav>
                                        <p:tav tm="100000">
                                          <p:val>
                                            <p:fltVal val="0"/>
                                          </p:val>
                                        </p:tav>
                                      </p:tavLst>
                                    </p:anim>
                                    <p:animEffect transition="in" filter="fade">
                                      <p:cBhvr>
                                        <p:cTn id="10" dur="1000"/>
                                        <p:tgtEl>
                                          <p:spTgt spid="12"/>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anim calcmode="lin" valueType="num">
                                      <p:cBhvr>
                                        <p:cTn id="15" dur="1000" fill="hold"/>
                                        <p:tgtEl>
                                          <p:spTgt spid="2"/>
                                        </p:tgtEl>
                                        <p:attrNameLst>
                                          <p:attrName>ppt_w</p:attrName>
                                        </p:attrNameLst>
                                      </p:cBhvr>
                                      <p:tavLst>
                                        <p:tav tm="0">
                                          <p:val>
                                            <p:fltVal val="0"/>
                                          </p:val>
                                        </p:tav>
                                        <p:tav tm="100000">
                                          <p:val>
                                            <p:strVal val="#ppt_w"/>
                                          </p:val>
                                        </p:tav>
                                      </p:tavLst>
                                    </p:anim>
                                    <p:anim calcmode="lin" valueType="num">
                                      <p:cBhvr>
                                        <p:cTn id="16" dur="1000" fill="hold"/>
                                        <p:tgtEl>
                                          <p:spTgt spid="2"/>
                                        </p:tgtEl>
                                        <p:attrNameLst>
                                          <p:attrName>ppt_h</p:attrName>
                                        </p:attrNameLst>
                                      </p:cBhvr>
                                      <p:tavLst>
                                        <p:tav tm="0">
                                          <p:val>
                                            <p:fltVal val="0"/>
                                          </p:val>
                                        </p:tav>
                                        <p:tav tm="100000">
                                          <p:val>
                                            <p:strVal val="#ppt_h"/>
                                          </p:val>
                                        </p:tav>
                                      </p:tavLst>
                                    </p:anim>
                                    <p:anim calcmode="lin" valueType="num">
                                      <p:cBhvr>
                                        <p:cTn id="17" dur="1000" fill="hold"/>
                                        <p:tgtEl>
                                          <p:spTgt spid="2"/>
                                        </p:tgtEl>
                                        <p:attrNameLst>
                                          <p:attrName>style.rotation</p:attrName>
                                        </p:attrNameLst>
                                      </p:cBhvr>
                                      <p:tavLst>
                                        <p:tav tm="0">
                                          <p:val>
                                            <p:fltVal val="90"/>
                                          </p:val>
                                        </p:tav>
                                        <p:tav tm="100000">
                                          <p:val>
                                            <p:fltVal val="0"/>
                                          </p:val>
                                        </p:tav>
                                      </p:tavLst>
                                    </p:anim>
                                    <p:animEffect transition="in" filter="fade">
                                      <p:cBhvr>
                                        <p:cTn id="18"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2" grpId="0" animBg="1"/>
    </p:bldLst>
  </p:timing>
  <p:extLst>
    <p:ext uri="{6950BFC3-D8DA-4A85-94F7-54DA5524770B}">
      <p188:commentRel xmlns:p188="http://schemas.microsoft.com/office/powerpoint/2018/8/main" r:id="rId3"/>
    </p:ext>
  </p:extLst>
</p:sld>
</file>

<file path=ppt/slides/slide2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a:extLst>
              <a:ext uri="{FF2B5EF4-FFF2-40B4-BE49-F238E27FC236}">
                <a16:creationId xmlns:a16="http://schemas.microsoft.com/office/drawing/2014/main" id="{0DE5CB78-86CA-4D2A-BED8-72EC9ACA67D5}"/>
              </a:ext>
            </a:extLst>
          </p:cNvPr>
          <p:cNvSpPr>
            <a:spLocks noGrp="1" noChangeArrowheads="1"/>
          </p:cNvSpPr>
          <p:nvPr>
            <p:ph type="title"/>
          </p:nvPr>
        </p:nvSpPr>
        <p:spPr>
          <a:xfrm>
            <a:off x="457200" y="152400"/>
            <a:ext cx="8229600" cy="1219200"/>
          </a:xfrm>
        </p:spPr>
        <p:txBody>
          <a:bodyPr>
            <a:noAutofit/>
          </a:bodyPr>
          <a:lstStyle/>
          <a:p>
            <a:pPr eaLnBrk="1" hangingPunct="1"/>
            <a:r>
              <a:rPr lang="en-US" altLang="en-US" sz="4000" dirty="0"/>
              <a:t>Metformin Dosing and Mechanism</a:t>
            </a:r>
          </a:p>
        </p:txBody>
      </p:sp>
      <p:sp>
        <p:nvSpPr>
          <p:cNvPr id="3" name="Content Placeholder 2">
            <a:extLst>
              <a:ext uri="{FF2B5EF4-FFF2-40B4-BE49-F238E27FC236}">
                <a16:creationId xmlns:a16="http://schemas.microsoft.com/office/drawing/2014/main" id="{1E80BAD8-8F9F-41A3-92CA-5A44AC7A4BE0}"/>
              </a:ext>
            </a:extLst>
          </p:cNvPr>
          <p:cNvSpPr>
            <a:spLocks noGrp="1"/>
          </p:cNvSpPr>
          <p:nvPr>
            <p:ph sz="quarter" idx="1"/>
          </p:nvPr>
        </p:nvSpPr>
        <p:spPr>
          <a:xfrm>
            <a:off x="457200" y="1371600"/>
            <a:ext cx="8229600" cy="5334000"/>
          </a:xfrm>
        </p:spPr>
        <p:txBody>
          <a:bodyPr rtlCol="0">
            <a:normAutofit/>
          </a:bodyPr>
          <a:lstStyle/>
          <a:p>
            <a:pPr>
              <a:buFont typeface="Arial"/>
              <a:buChar char="•"/>
              <a:defRPr/>
            </a:pPr>
            <a:r>
              <a:rPr lang="en-US" sz="3200" dirty="0"/>
              <a:t>Mechanism: decreases hepatic glucose production</a:t>
            </a:r>
          </a:p>
          <a:p>
            <a:pPr>
              <a:buFont typeface="Arial"/>
              <a:buChar char="–"/>
              <a:defRPr/>
            </a:pPr>
            <a:r>
              <a:rPr lang="en-US" sz="3200" dirty="0"/>
              <a:t>Do not </a:t>
            </a:r>
            <a:r>
              <a:rPr lang="en-US" sz="3200" u="sng" dirty="0"/>
              <a:t>initiate</a:t>
            </a:r>
            <a:r>
              <a:rPr lang="en-US" sz="3200" dirty="0"/>
              <a:t> when eGFR &lt; 45</a:t>
            </a:r>
          </a:p>
          <a:p>
            <a:pPr>
              <a:buFont typeface="Arial"/>
              <a:buChar char="–"/>
              <a:defRPr/>
            </a:pPr>
            <a:r>
              <a:rPr lang="en-US" sz="3200" dirty="0"/>
              <a:t>May be safely continued with eGFR of 30-45 mL/min/1.73m</a:t>
            </a:r>
            <a:r>
              <a:rPr lang="en-US" sz="3200" baseline="30000" dirty="0"/>
              <a:t>2</a:t>
            </a:r>
            <a:r>
              <a:rPr lang="en-US" sz="3200" dirty="0"/>
              <a:t> with dose reductions </a:t>
            </a:r>
          </a:p>
          <a:p>
            <a:pPr>
              <a:buFont typeface="Arial"/>
              <a:buChar char="–"/>
              <a:defRPr/>
            </a:pPr>
            <a:r>
              <a:rPr lang="en-US" sz="3200" dirty="0"/>
              <a:t>Max effective dose: 2000mg/day, max dose 2550mg/day</a:t>
            </a:r>
          </a:p>
          <a:p>
            <a:pPr>
              <a:buFont typeface="Arial"/>
              <a:buChar char="•"/>
              <a:defRPr/>
            </a:pPr>
            <a:r>
              <a:rPr lang="en-US" sz="3200" dirty="0"/>
              <a:t>Monitor vitamin B12 levels and renal function</a:t>
            </a:r>
          </a:p>
          <a:p>
            <a:pPr>
              <a:buFont typeface="Arial"/>
              <a:buChar char="•"/>
              <a:defRPr/>
            </a:pPr>
            <a:r>
              <a:rPr lang="en-US" sz="3200" dirty="0"/>
              <a:t>GI issues: nausea, vomiting, diarrhea</a:t>
            </a:r>
          </a:p>
          <a:p>
            <a:pPr lvl="1">
              <a:buFont typeface="Arial"/>
              <a:buChar char="•"/>
              <a:defRPr/>
            </a:pPr>
            <a:r>
              <a:rPr lang="en-US" sz="2400" dirty="0"/>
              <a:t>Consider long-acting formulation, dose reduction</a:t>
            </a:r>
          </a:p>
          <a:p>
            <a:pPr>
              <a:defRPr/>
            </a:pPr>
            <a:endParaRPr lang="en-US" dirty="0"/>
          </a:p>
        </p:txBody>
      </p:sp>
    </p:spTree>
    <p:extLst>
      <p:ext uri="{BB962C8B-B14F-4D97-AF65-F5344CB8AC3E}">
        <p14:creationId xmlns:p14="http://schemas.microsoft.com/office/powerpoint/2010/main" val="26360414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82BBD0F-6DA6-C91B-521E-C5A75AFCE21E}"/>
              </a:ext>
            </a:extLst>
          </p:cNvPr>
          <p:cNvSpPr/>
          <p:nvPr/>
        </p:nvSpPr>
        <p:spPr>
          <a:xfrm>
            <a:off x="2859157" y="116231"/>
            <a:ext cx="6019800" cy="764453"/>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pic>
        <p:nvPicPr>
          <p:cNvPr id="5" name="Picture 4">
            <a:extLst>
              <a:ext uri="{FF2B5EF4-FFF2-40B4-BE49-F238E27FC236}">
                <a16:creationId xmlns:a16="http://schemas.microsoft.com/office/drawing/2014/main" id="{8D1EA8B2-FB87-C37A-8FA9-43352C244409}"/>
              </a:ext>
            </a:extLst>
          </p:cNvPr>
          <p:cNvPicPr>
            <a:picLocks noChangeAspect="1"/>
          </p:cNvPicPr>
          <p:nvPr/>
        </p:nvPicPr>
        <p:blipFill>
          <a:blip r:embed="rId3"/>
          <a:stretch>
            <a:fillRect/>
          </a:stretch>
        </p:blipFill>
        <p:spPr>
          <a:xfrm>
            <a:off x="265043" y="1179169"/>
            <a:ext cx="8758693" cy="5343750"/>
          </a:xfrm>
          <a:prstGeom prst="rect">
            <a:avLst/>
          </a:prstGeom>
        </p:spPr>
      </p:pic>
      <p:sp>
        <p:nvSpPr>
          <p:cNvPr id="7" name="Title 6">
            <a:extLst>
              <a:ext uri="{FF2B5EF4-FFF2-40B4-BE49-F238E27FC236}">
                <a16:creationId xmlns:a16="http://schemas.microsoft.com/office/drawing/2014/main" id="{CDB305A5-2585-8021-9108-8210A187406A}"/>
              </a:ext>
            </a:extLst>
          </p:cNvPr>
          <p:cNvSpPr>
            <a:spLocks noGrp="1"/>
          </p:cNvSpPr>
          <p:nvPr>
            <p:ph type="title"/>
          </p:nvPr>
        </p:nvSpPr>
        <p:spPr/>
        <p:txBody>
          <a:bodyPr/>
          <a:lstStyle/>
          <a:p>
            <a:r>
              <a:rPr lang="en-US" dirty="0"/>
              <a:t>Metformin </a:t>
            </a:r>
          </a:p>
        </p:txBody>
      </p:sp>
    </p:spTree>
    <p:extLst>
      <p:ext uri="{BB962C8B-B14F-4D97-AF65-F5344CB8AC3E}">
        <p14:creationId xmlns:p14="http://schemas.microsoft.com/office/powerpoint/2010/main" val="3646224569"/>
      </p:ext>
    </p:extLst>
  </p:cSld>
  <p:clrMapOvr>
    <a:masterClrMapping/>
  </p:clrMapOvr>
  <p:transition spd="med">
    <p:fad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2371" y="234140"/>
            <a:ext cx="8229600" cy="918418"/>
          </a:xfrm>
        </p:spPr>
        <p:txBody>
          <a:bodyPr>
            <a:normAutofit fontScale="90000"/>
          </a:bodyPr>
          <a:lstStyle/>
          <a:p>
            <a:r>
              <a:rPr lang="en-US" dirty="0"/>
              <a:t>Type 2 Diabetes in America 2026 </a:t>
            </a:r>
          </a:p>
        </p:txBody>
      </p:sp>
      <p:sp>
        <p:nvSpPr>
          <p:cNvPr id="3" name="Content Placeholder 2"/>
          <p:cNvSpPr>
            <a:spLocks noGrp="1"/>
          </p:cNvSpPr>
          <p:nvPr>
            <p:ph sz="quarter" idx="1"/>
          </p:nvPr>
        </p:nvSpPr>
        <p:spPr/>
        <p:txBody>
          <a:bodyPr>
            <a:normAutofit/>
          </a:bodyPr>
          <a:lstStyle/>
          <a:p>
            <a:r>
              <a:rPr lang="en-US" sz="3200" dirty="0"/>
              <a:t>14.7% with Diabetes - 38 million adults</a:t>
            </a:r>
          </a:p>
          <a:p>
            <a:pPr lvl="1"/>
            <a:r>
              <a:rPr lang="en-US" sz="2400" dirty="0"/>
              <a:t>25% don’t know they have it </a:t>
            </a:r>
          </a:p>
          <a:p>
            <a:r>
              <a:rPr lang="en-US" sz="3200" dirty="0"/>
              <a:t>38% with Prediabetes – 100+ million adults</a:t>
            </a:r>
          </a:p>
        </p:txBody>
      </p:sp>
      <p:pic>
        <p:nvPicPr>
          <p:cNvPr id="5" name="Picture 4">
            <a:extLst>
              <a:ext uri="{FF2B5EF4-FFF2-40B4-BE49-F238E27FC236}">
                <a16:creationId xmlns:a16="http://schemas.microsoft.com/office/drawing/2014/main" id="{8DF0A88E-25B4-245F-76CE-4080E3FD2BE9}"/>
              </a:ext>
            </a:extLst>
          </p:cNvPr>
          <p:cNvPicPr>
            <a:picLocks noChangeAspect="1"/>
          </p:cNvPicPr>
          <p:nvPr/>
        </p:nvPicPr>
        <p:blipFill>
          <a:blip r:embed="rId3"/>
          <a:stretch>
            <a:fillRect/>
          </a:stretch>
        </p:blipFill>
        <p:spPr>
          <a:xfrm>
            <a:off x="425302" y="2848361"/>
            <a:ext cx="7543800" cy="3463222"/>
          </a:xfrm>
          <a:prstGeom prst="rect">
            <a:avLst/>
          </a:prstGeom>
        </p:spPr>
      </p:pic>
      <p:sp>
        <p:nvSpPr>
          <p:cNvPr id="7" name="TextBox 6">
            <a:extLst>
              <a:ext uri="{FF2B5EF4-FFF2-40B4-BE49-F238E27FC236}">
                <a16:creationId xmlns:a16="http://schemas.microsoft.com/office/drawing/2014/main" id="{58DF88D5-A164-A00D-582E-D2750FC69F87}"/>
              </a:ext>
            </a:extLst>
          </p:cNvPr>
          <p:cNvSpPr txBox="1"/>
          <p:nvPr/>
        </p:nvSpPr>
        <p:spPr>
          <a:xfrm>
            <a:off x="1422971" y="6342456"/>
            <a:ext cx="6248400" cy="369332"/>
          </a:xfrm>
          <a:prstGeom prst="rect">
            <a:avLst/>
          </a:prstGeom>
          <a:noFill/>
        </p:spPr>
        <p:txBody>
          <a:bodyPr wrap="square">
            <a:spAutoFit/>
          </a:bodyPr>
          <a:lstStyle/>
          <a:p>
            <a:r>
              <a:rPr lang="en-US" dirty="0"/>
              <a:t>https://gis.cdc.gov/grasp/diabetes/diabetesatlas-statsreport.html</a:t>
            </a:r>
          </a:p>
        </p:txBody>
      </p:sp>
    </p:spTree>
    <p:custDataLst>
      <p:tags r:id="rId1"/>
    </p:custDataLst>
    <p:extLst>
      <p:ext uri="{BB962C8B-B14F-4D97-AF65-F5344CB8AC3E}">
        <p14:creationId xmlns:p14="http://schemas.microsoft.com/office/powerpoint/2010/main" val="28818737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FB4125-429F-3D88-7FE5-7B5565CAD402}"/>
              </a:ext>
            </a:extLst>
          </p:cNvPr>
          <p:cNvSpPr>
            <a:spLocks noGrp="1"/>
          </p:cNvSpPr>
          <p:nvPr>
            <p:ph type="title"/>
          </p:nvPr>
        </p:nvSpPr>
        <p:spPr>
          <a:solidFill>
            <a:srgbClr val="B1D45A"/>
          </a:solidFill>
        </p:spPr>
        <p:txBody>
          <a:bodyPr/>
          <a:lstStyle/>
          <a:p>
            <a:r>
              <a:rPr lang="en-US" dirty="0">
                <a:solidFill>
                  <a:schemeClr val="tx1"/>
                </a:solidFill>
              </a:rPr>
              <a:t>Cancer Treatment &amp; Hyperglycemia</a:t>
            </a:r>
          </a:p>
        </p:txBody>
      </p:sp>
      <p:sp>
        <p:nvSpPr>
          <p:cNvPr id="3" name="Content Placeholder 2">
            <a:extLst>
              <a:ext uri="{FF2B5EF4-FFF2-40B4-BE49-F238E27FC236}">
                <a16:creationId xmlns:a16="http://schemas.microsoft.com/office/drawing/2014/main" id="{8D01A1F1-26E6-6FDA-9CE2-D4D4C8A67633}"/>
              </a:ext>
            </a:extLst>
          </p:cNvPr>
          <p:cNvSpPr>
            <a:spLocks noGrp="1"/>
          </p:cNvSpPr>
          <p:nvPr>
            <p:ph sz="quarter" idx="1"/>
          </p:nvPr>
        </p:nvSpPr>
        <p:spPr>
          <a:xfrm>
            <a:off x="467032" y="1219200"/>
            <a:ext cx="4800600" cy="5486400"/>
          </a:xfrm>
        </p:spPr>
        <p:txBody>
          <a:bodyPr>
            <a:normAutofit fontScale="85000" lnSpcReduction="20000"/>
          </a:bodyPr>
          <a:lstStyle/>
          <a:p>
            <a:pPr>
              <a:lnSpc>
                <a:spcPct val="120000"/>
              </a:lnSpc>
            </a:pPr>
            <a:r>
              <a:rPr lang="en-US" dirty="0"/>
              <a:t>Hyperglycemia due to chemotherapy may either be transient (improving upon treatment cessation) or represent permanent diabetes. </a:t>
            </a:r>
          </a:p>
          <a:p>
            <a:pPr>
              <a:lnSpc>
                <a:spcPct val="120000"/>
              </a:lnSpc>
            </a:pPr>
            <a:r>
              <a:rPr lang="en-US" dirty="0"/>
              <a:t>Immune checkpoint inhibitors (ICIs) can cause autoimmune toxicities, including an autoimmune form of diabetes that results in </a:t>
            </a:r>
            <a:r>
              <a:rPr lang="el-GR" dirty="0"/>
              <a:t>β-</a:t>
            </a:r>
            <a:r>
              <a:rPr lang="en-US" dirty="0"/>
              <a:t>cell destruction (incidence approximately ≤1%)</a:t>
            </a:r>
          </a:p>
        </p:txBody>
      </p:sp>
      <p:pic>
        <p:nvPicPr>
          <p:cNvPr id="4" name="Picture 3">
            <a:extLst>
              <a:ext uri="{FF2B5EF4-FFF2-40B4-BE49-F238E27FC236}">
                <a16:creationId xmlns:a16="http://schemas.microsoft.com/office/drawing/2014/main" id="{7105DAE2-2A1B-1FDD-6ADF-9D847737D85D}"/>
              </a:ext>
            </a:extLst>
          </p:cNvPr>
          <p:cNvPicPr>
            <a:picLocks noChangeAspect="1"/>
          </p:cNvPicPr>
          <p:nvPr/>
        </p:nvPicPr>
        <p:blipFill>
          <a:blip r:embed="rId3"/>
          <a:stretch>
            <a:fillRect/>
          </a:stretch>
        </p:blipFill>
        <p:spPr>
          <a:xfrm>
            <a:off x="5791200" y="4688062"/>
            <a:ext cx="2748971" cy="608283"/>
          </a:xfrm>
          <a:prstGeom prst="rect">
            <a:avLst/>
          </a:prstGeom>
        </p:spPr>
      </p:pic>
      <p:pic>
        <p:nvPicPr>
          <p:cNvPr id="6" name="Picture 5" descr="Close-up of hand with IV">
            <a:extLst>
              <a:ext uri="{FF2B5EF4-FFF2-40B4-BE49-F238E27FC236}">
                <a16:creationId xmlns:a16="http://schemas.microsoft.com/office/drawing/2014/main" id="{B7BC7118-F245-73E4-02B4-E4DA8269967F}"/>
              </a:ext>
            </a:extLst>
          </p:cNvPr>
          <p:cNvPicPr>
            <a:picLocks noChangeAspect="1"/>
          </p:cNvPicPr>
          <p:nvPr/>
        </p:nvPicPr>
        <p:blipFill>
          <a:blip r:embed="rId4" cstate="print">
            <a:extLst>
              <a:ext uri="{28A0092B-C50C-407E-A947-70E740481C1C}">
                <a14:useLocalDpi xmlns:a14="http://schemas.microsoft.com/office/drawing/2010/main" val="0"/>
              </a:ext>
            </a:extLst>
          </a:blip>
          <a:srcRect l="39167" t="23750" r="18333"/>
          <a:stretch>
            <a:fillRect/>
          </a:stretch>
        </p:blipFill>
        <p:spPr>
          <a:xfrm>
            <a:off x="5791200" y="1371600"/>
            <a:ext cx="2748971" cy="3287985"/>
          </a:xfrm>
          <a:prstGeom prst="rect">
            <a:avLst/>
          </a:prstGeom>
        </p:spPr>
      </p:pic>
    </p:spTree>
    <p:extLst>
      <p:ext uri="{BB962C8B-B14F-4D97-AF65-F5344CB8AC3E}">
        <p14:creationId xmlns:p14="http://schemas.microsoft.com/office/powerpoint/2010/main" val="5263271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6950BFC3-D8DA-4A85-94F7-54DA5524770B}">
      <p188:commentRel xmlns:p188="http://schemas.microsoft.com/office/powerpoint/2018/8/main" r:id="rId2"/>
    </p:ext>
  </p:extLst>
</p:sld>
</file>

<file path=ppt/slides/slide2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DC4A7A-7A54-6277-172A-97BE09DC3084}"/>
              </a:ext>
            </a:extLst>
          </p:cNvPr>
          <p:cNvSpPr>
            <a:spLocks noGrp="1"/>
          </p:cNvSpPr>
          <p:nvPr>
            <p:ph type="title"/>
          </p:nvPr>
        </p:nvSpPr>
        <p:spPr>
          <a:solidFill>
            <a:srgbClr val="B1D45A"/>
          </a:solidFill>
        </p:spPr>
        <p:txBody>
          <a:bodyPr/>
          <a:lstStyle/>
          <a:p>
            <a:r>
              <a:rPr lang="en-US" dirty="0">
                <a:solidFill>
                  <a:schemeClr val="tx1"/>
                </a:solidFill>
              </a:rPr>
              <a:t>Hyperglycemia w/ Immunotherapy</a:t>
            </a:r>
          </a:p>
        </p:txBody>
      </p:sp>
      <p:sp>
        <p:nvSpPr>
          <p:cNvPr id="3" name="Content Placeholder 2">
            <a:extLst>
              <a:ext uri="{FF2B5EF4-FFF2-40B4-BE49-F238E27FC236}">
                <a16:creationId xmlns:a16="http://schemas.microsoft.com/office/drawing/2014/main" id="{6994115C-0618-DA34-ED80-08A7287CFCC4}"/>
              </a:ext>
            </a:extLst>
          </p:cNvPr>
          <p:cNvSpPr>
            <a:spLocks noGrp="1"/>
          </p:cNvSpPr>
          <p:nvPr>
            <p:ph sz="quarter" idx="1"/>
          </p:nvPr>
        </p:nvSpPr>
        <p:spPr>
          <a:xfrm>
            <a:off x="380999" y="1219200"/>
            <a:ext cx="8489309" cy="5943600"/>
          </a:xfrm>
        </p:spPr>
        <p:txBody>
          <a:bodyPr>
            <a:normAutofit fontScale="92500" lnSpcReduction="10000"/>
          </a:bodyPr>
          <a:lstStyle/>
          <a:p>
            <a:pPr fontAlgn="base">
              <a:lnSpc>
                <a:spcPct val="120000"/>
              </a:lnSpc>
            </a:pPr>
            <a:r>
              <a:rPr lang="en-US" sz="3800" dirty="0"/>
              <a:t>Assess for hyperglycemia during treatment with immunotherapy</a:t>
            </a:r>
          </a:p>
          <a:p>
            <a:pPr lvl="1" fontAlgn="base">
              <a:lnSpc>
                <a:spcPct val="120000"/>
              </a:lnSpc>
            </a:pPr>
            <a:r>
              <a:rPr lang="en-US" sz="2900" dirty="0"/>
              <a:t>Including anti-PD-1 or anti-PD-L1 therapy, e.g., nivolumab, pembrolizumab, or avelumab) </a:t>
            </a:r>
          </a:p>
          <a:p>
            <a:pPr lvl="1" fontAlgn="base">
              <a:lnSpc>
                <a:spcPct val="120000"/>
              </a:lnSpc>
            </a:pPr>
            <a:r>
              <a:rPr lang="en-US" sz="2900" dirty="0"/>
              <a:t>Eval if need insulin therapy due risk of diabetic ketoacidosis </a:t>
            </a:r>
          </a:p>
          <a:p>
            <a:pPr lvl="1" fontAlgn="base">
              <a:lnSpc>
                <a:spcPct val="120000"/>
              </a:lnSpc>
            </a:pPr>
            <a:r>
              <a:rPr lang="en-US" sz="2900" dirty="0"/>
              <a:t>Perform additional testing to determine if the hyperglycemia is related to immunotherapy-associated diabetes. </a:t>
            </a:r>
          </a:p>
          <a:p>
            <a:pPr lvl="1" fontAlgn="base">
              <a:lnSpc>
                <a:spcPct val="120000"/>
              </a:lnSpc>
            </a:pPr>
            <a:r>
              <a:rPr lang="en-US" sz="2900" dirty="0"/>
              <a:t>Close monitoring, education, and dose adjustment are needed if insulin is started. </a:t>
            </a:r>
          </a:p>
          <a:p>
            <a:endParaRPr lang="en-US" dirty="0"/>
          </a:p>
        </p:txBody>
      </p:sp>
    </p:spTree>
    <p:extLst>
      <p:ext uri="{BB962C8B-B14F-4D97-AF65-F5344CB8AC3E}">
        <p14:creationId xmlns:p14="http://schemas.microsoft.com/office/powerpoint/2010/main" val="14700615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6950BFC3-D8DA-4A85-94F7-54DA5524770B}">
      <p188:commentRel xmlns:p188="http://schemas.microsoft.com/office/powerpoint/2018/8/main" r:id="rId3"/>
    </p:ext>
  </p:extLst>
</p:sld>
</file>

<file path=ppt/slides/slide2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3E3A40-01FE-7256-2BED-02220D106FAB}"/>
              </a:ext>
            </a:extLst>
          </p:cNvPr>
          <p:cNvSpPr>
            <a:spLocks noGrp="1"/>
          </p:cNvSpPr>
          <p:nvPr>
            <p:ph type="title"/>
          </p:nvPr>
        </p:nvSpPr>
        <p:spPr>
          <a:solidFill>
            <a:srgbClr val="B1D45A"/>
          </a:solidFill>
        </p:spPr>
        <p:txBody>
          <a:bodyPr>
            <a:normAutofit fontScale="90000"/>
          </a:bodyPr>
          <a:lstStyle/>
          <a:p>
            <a:r>
              <a:rPr lang="en-US" dirty="0">
                <a:solidFill>
                  <a:schemeClr val="tx1"/>
                </a:solidFill>
              </a:rPr>
              <a:t>Treating Hyper due to P13k Inhibitor</a:t>
            </a:r>
          </a:p>
        </p:txBody>
      </p:sp>
      <p:sp>
        <p:nvSpPr>
          <p:cNvPr id="3" name="Content Placeholder 2">
            <a:extLst>
              <a:ext uri="{FF2B5EF4-FFF2-40B4-BE49-F238E27FC236}">
                <a16:creationId xmlns:a16="http://schemas.microsoft.com/office/drawing/2014/main" id="{11D1B801-C081-C2D5-D78A-2F229DFB00AA}"/>
              </a:ext>
            </a:extLst>
          </p:cNvPr>
          <p:cNvSpPr>
            <a:spLocks noGrp="1"/>
          </p:cNvSpPr>
          <p:nvPr>
            <p:ph sz="quarter" idx="1"/>
          </p:nvPr>
        </p:nvSpPr>
        <p:spPr>
          <a:xfrm>
            <a:off x="457200" y="1219200"/>
            <a:ext cx="5638800" cy="5410200"/>
          </a:xfrm>
        </p:spPr>
        <p:txBody>
          <a:bodyPr>
            <a:normAutofit fontScale="85000" lnSpcReduction="10000"/>
          </a:bodyPr>
          <a:lstStyle/>
          <a:p>
            <a:pPr>
              <a:lnSpc>
                <a:spcPct val="120000"/>
              </a:lnSpc>
            </a:pPr>
            <a:r>
              <a:rPr lang="en-US" sz="2400" dirty="0"/>
              <a:t>Metformin first-line oral agent to treat PI3K inhibitor–induced hyperglycemia, with up titration of the dose as tolerated. </a:t>
            </a:r>
          </a:p>
          <a:p>
            <a:pPr>
              <a:lnSpc>
                <a:spcPct val="120000"/>
              </a:lnSpc>
            </a:pPr>
            <a:r>
              <a:rPr lang="en-US" sz="2400" dirty="0"/>
              <a:t>Pioglitazone is also an option as monotherapy or in combination with metformin, but its slow onset of action can limit its effectiveness</a:t>
            </a:r>
          </a:p>
          <a:p>
            <a:pPr>
              <a:lnSpc>
                <a:spcPct val="120000"/>
              </a:lnSpc>
            </a:pPr>
            <a:r>
              <a:rPr lang="en-US" sz="2400" dirty="0"/>
              <a:t> SGLT2 inhibitors have also shown efficacy, but close monitoring is needed, as ketoacidosis has been reported.</a:t>
            </a:r>
          </a:p>
          <a:p>
            <a:pPr>
              <a:lnSpc>
                <a:spcPct val="120000"/>
              </a:lnSpc>
            </a:pPr>
            <a:r>
              <a:rPr lang="en-US" sz="2400" dirty="0"/>
              <a:t>Insulin and sulfonylureas should be considered only as a last resort, as increased insulin levels may reactivate the PI3K pathway, counteracting the antitumor effects of PI3K inhibition. </a:t>
            </a:r>
          </a:p>
          <a:p>
            <a:pPr>
              <a:lnSpc>
                <a:spcPct val="120000"/>
              </a:lnSpc>
            </a:pPr>
            <a:r>
              <a:rPr lang="en-US" sz="2400" dirty="0"/>
              <a:t>There is no direct evidence for the use of GLP-1 RAs for PI3K inhibitor–induced hyperglycemia. </a:t>
            </a:r>
          </a:p>
        </p:txBody>
      </p:sp>
      <p:pic>
        <p:nvPicPr>
          <p:cNvPr id="5" name="Picture 4" descr="Capsules and pills laid flat in symmetrical cross shape">
            <a:extLst>
              <a:ext uri="{FF2B5EF4-FFF2-40B4-BE49-F238E27FC236}">
                <a16:creationId xmlns:a16="http://schemas.microsoft.com/office/drawing/2014/main" id="{8B91A42E-AA44-FCAD-68DA-71376596E540}"/>
              </a:ext>
            </a:extLst>
          </p:cNvPr>
          <p:cNvPicPr>
            <a:picLocks noChangeAspect="1"/>
          </p:cNvPicPr>
          <p:nvPr/>
        </p:nvPicPr>
        <p:blipFill>
          <a:blip r:embed="rId2" cstate="print">
            <a:extLst>
              <a:ext uri="{28A0092B-C50C-407E-A947-70E740481C1C}">
                <a14:useLocalDpi xmlns:a14="http://schemas.microsoft.com/office/drawing/2010/main" val="0"/>
              </a:ext>
            </a:extLst>
          </a:blip>
          <a:srcRect l="25000" t="14646" r="25000" b="15825"/>
          <a:stretch>
            <a:fillRect/>
          </a:stretch>
        </p:blipFill>
        <p:spPr>
          <a:xfrm>
            <a:off x="6125497" y="1199535"/>
            <a:ext cx="2542721" cy="2500343"/>
          </a:xfrm>
          <a:prstGeom prst="rect">
            <a:avLst/>
          </a:prstGeom>
        </p:spPr>
      </p:pic>
    </p:spTree>
    <p:extLst>
      <p:ext uri="{BB962C8B-B14F-4D97-AF65-F5344CB8AC3E}">
        <p14:creationId xmlns:p14="http://schemas.microsoft.com/office/powerpoint/2010/main" val="342726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3E8A49-8A8B-0F1E-598D-2ED4B2E95EAF}"/>
            </a:ext>
          </a:extLst>
        </p:cNvPr>
        <p:cNvGrpSpPr/>
        <p:nvPr/>
      </p:nvGrpSpPr>
      <p:grpSpPr>
        <a:xfrm>
          <a:off x="0" y="0"/>
          <a:ext cx="0" cy="0"/>
          <a:chOff x="0" y="0"/>
          <a:chExt cx="0" cy="0"/>
        </a:xfrm>
      </p:grpSpPr>
      <p:sp>
        <p:nvSpPr>
          <p:cNvPr id="46082" name="Title 1">
            <a:extLst>
              <a:ext uri="{FF2B5EF4-FFF2-40B4-BE49-F238E27FC236}">
                <a16:creationId xmlns:a16="http://schemas.microsoft.com/office/drawing/2014/main" id="{F98415B0-DA98-C0D5-E889-A0294C38762A}"/>
              </a:ext>
            </a:extLst>
          </p:cNvPr>
          <p:cNvSpPr>
            <a:spLocks noGrp="1"/>
          </p:cNvSpPr>
          <p:nvPr>
            <p:ph type="title"/>
          </p:nvPr>
        </p:nvSpPr>
        <p:spPr/>
        <p:txBody>
          <a:bodyPr/>
          <a:lstStyle/>
          <a:p>
            <a:r>
              <a:rPr lang="en-US" altLang="en-US" dirty="0"/>
              <a:t>AACE Glucose-Centric Algorithm</a:t>
            </a:r>
          </a:p>
        </p:txBody>
      </p:sp>
      <p:sp>
        <p:nvSpPr>
          <p:cNvPr id="46083" name="Content Placeholder 2">
            <a:extLst>
              <a:ext uri="{FF2B5EF4-FFF2-40B4-BE49-F238E27FC236}">
                <a16:creationId xmlns:a16="http://schemas.microsoft.com/office/drawing/2014/main" id="{6D03E370-226A-4587-987C-E6A0EB846498}"/>
              </a:ext>
            </a:extLst>
          </p:cNvPr>
          <p:cNvSpPr>
            <a:spLocks noGrp="1"/>
          </p:cNvSpPr>
          <p:nvPr>
            <p:ph sz="quarter" idx="1"/>
          </p:nvPr>
        </p:nvSpPr>
        <p:spPr/>
        <p:txBody>
          <a:bodyPr/>
          <a:lstStyle/>
          <a:p>
            <a:endParaRPr lang="en-US" altLang="en-US"/>
          </a:p>
        </p:txBody>
      </p:sp>
      <p:pic>
        <p:nvPicPr>
          <p:cNvPr id="3" name="Picture 2">
            <a:extLst>
              <a:ext uri="{FF2B5EF4-FFF2-40B4-BE49-F238E27FC236}">
                <a16:creationId xmlns:a16="http://schemas.microsoft.com/office/drawing/2014/main" id="{01F3A592-FE3C-5BF0-EC87-36D9C955E874}"/>
              </a:ext>
            </a:extLst>
          </p:cNvPr>
          <p:cNvPicPr>
            <a:picLocks noChangeAspect="1"/>
          </p:cNvPicPr>
          <p:nvPr/>
        </p:nvPicPr>
        <p:blipFill>
          <a:blip r:embed="rId3"/>
          <a:stretch>
            <a:fillRect/>
          </a:stretch>
        </p:blipFill>
        <p:spPr>
          <a:xfrm>
            <a:off x="228600" y="152400"/>
            <a:ext cx="8563564" cy="6681952"/>
          </a:xfrm>
          <a:prstGeom prst="rect">
            <a:avLst/>
          </a:prstGeom>
        </p:spPr>
      </p:pic>
      <p:sp>
        <p:nvSpPr>
          <p:cNvPr id="2" name="Arrow: Right 1">
            <a:extLst>
              <a:ext uri="{FF2B5EF4-FFF2-40B4-BE49-F238E27FC236}">
                <a16:creationId xmlns:a16="http://schemas.microsoft.com/office/drawing/2014/main" id="{DE2BA09D-A6F4-5D8E-FA7C-5DB4BEED86AE}"/>
              </a:ext>
            </a:extLst>
          </p:cNvPr>
          <p:cNvSpPr/>
          <p:nvPr/>
        </p:nvSpPr>
        <p:spPr>
          <a:xfrm>
            <a:off x="1905000" y="823748"/>
            <a:ext cx="1371600" cy="533400"/>
          </a:xfrm>
          <a:prstGeom prst="rightArrow">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9644218"/>
      </p:ext>
    </p:extLst>
  </p:cSld>
  <p:clrMapOvr>
    <a:masterClrMapping/>
  </p:clrMapOvr>
  <p:transition spd="med">
    <p:fade/>
  </p:transition>
</p:sld>
</file>

<file path=ppt/slides/slide2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defRPr/>
            </a:pPr>
            <a:r>
              <a:rPr lang="en-US" sz="4400" dirty="0"/>
              <a:t>Metformin – How Does it Rate?  </a:t>
            </a:r>
          </a:p>
        </p:txBody>
      </p:sp>
      <p:sp>
        <p:nvSpPr>
          <p:cNvPr id="3" name="Content Placeholder 2"/>
          <p:cNvSpPr>
            <a:spLocks noGrp="1"/>
          </p:cNvSpPr>
          <p:nvPr>
            <p:ph sz="quarter" idx="1"/>
          </p:nvPr>
        </p:nvSpPr>
        <p:spPr>
          <a:xfrm>
            <a:off x="457200" y="2057400"/>
            <a:ext cx="8229600" cy="4648200"/>
          </a:xfrm>
        </p:spPr>
        <p:txBody>
          <a:bodyPr>
            <a:normAutofit/>
          </a:bodyPr>
          <a:lstStyle/>
          <a:p>
            <a:pPr marL="0" indent="0">
              <a:buNone/>
              <a:defRPr/>
            </a:pPr>
            <a:r>
              <a:rPr lang="en-US" sz="3000" u="sng" dirty="0"/>
              <a:t>Question					Answer</a:t>
            </a:r>
          </a:p>
          <a:p>
            <a:pPr>
              <a:defRPr/>
            </a:pPr>
            <a:r>
              <a:rPr lang="en-US" dirty="0"/>
              <a:t>Cause hypoglycemia?		</a:t>
            </a:r>
          </a:p>
          <a:p>
            <a:pPr>
              <a:defRPr/>
            </a:pPr>
            <a:r>
              <a:rPr lang="en-US" dirty="0"/>
              <a:t>Cause weight gain?		</a:t>
            </a:r>
          </a:p>
          <a:p>
            <a:pPr>
              <a:defRPr/>
            </a:pPr>
            <a:r>
              <a:rPr lang="en-US" dirty="0"/>
              <a:t>Affordable?				</a:t>
            </a:r>
          </a:p>
          <a:p>
            <a:pPr>
              <a:defRPr/>
            </a:pPr>
            <a:r>
              <a:rPr lang="en-US" dirty="0"/>
              <a:t>Lowers CV risk?			</a:t>
            </a:r>
          </a:p>
          <a:p>
            <a:pPr>
              <a:defRPr/>
            </a:pPr>
            <a:r>
              <a:rPr lang="en-US" dirty="0"/>
              <a:t>Can most tolerate /use?	   </a:t>
            </a:r>
          </a:p>
          <a:p>
            <a:pPr marL="0" indent="0">
              <a:buNone/>
              <a:defRPr/>
            </a:pPr>
            <a:r>
              <a:rPr lang="en-US" dirty="0"/>
              <a:t>						(GI, CKD)</a:t>
            </a:r>
          </a:p>
        </p:txBody>
      </p:sp>
      <p:sp>
        <p:nvSpPr>
          <p:cNvPr id="5" name="Rectangle 284"/>
          <p:cNvSpPr>
            <a:spLocks noChangeArrowheads="1"/>
          </p:cNvSpPr>
          <p:nvPr/>
        </p:nvSpPr>
        <p:spPr bwMode="auto">
          <a:xfrm>
            <a:off x="5861448" y="2572208"/>
            <a:ext cx="634603" cy="3904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67866" tIns="33338" rIns="67866" bIns="33338">
            <a:spAutoFit/>
          </a:bodyPr>
          <a:lstStyle/>
          <a:p>
            <a:pPr defTabSz="685800"/>
            <a:r>
              <a:rPr lang="en-US" sz="2100" b="1" dirty="0">
                <a:solidFill>
                  <a:prstClr val="black"/>
                </a:solidFill>
                <a:latin typeface="Helvetica" pitchFamily="34" charset="0"/>
              </a:rPr>
              <a:t> </a:t>
            </a:r>
            <a:r>
              <a:rPr lang="en-US" sz="2100" dirty="0">
                <a:solidFill>
                  <a:prstClr val="black"/>
                </a:solidFill>
                <a:latin typeface="Helvetica" pitchFamily="34" charset="0"/>
              </a:rPr>
              <a:t>No</a:t>
            </a:r>
            <a:r>
              <a:rPr lang="en-US" sz="2100" b="1" dirty="0">
                <a:solidFill>
                  <a:prstClr val="black"/>
                </a:solidFill>
                <a:latin typeface="Helvetica" pitchFamily="34" charset="0"/>
              </a:rPr>
              <a:t> </a:t>
            </a:r>
            <a:endParaRPr lang="en-US" sz="1200" b="1" dirty="0">
              <a:solidFill>
                <a:prstClr val="black"/>
              </a:solidFill>
              <a:latin typeface="Helvetica" pitchFamily="34" charset="0"/>
            </a:endParaRPr>
          </a:p>
        </p:txBody>
      </p:sp>
      <p:sp>
        <p:nvSpPr>
          <p:cNvPr id="6" name="Rectangle 284"/>
          <p:cNvSpPr>
            <a:spLocks noChangeArrowheads="1"/>
          </p:cNvSpPr>
          <p:nvPr/>
        </p:nvSpPr>
        <p:spPr bwMode="auto">
          <a:xfrm>
            <a:off x="5861446" y="3315991"/>
            <a:ext cx="634604" cy="4366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67866" tIns="33338" rIns="67866" bIns="33338">
            <a:spAutoFit/>
          </a:bodyPr>
          <a:lstStyle/>
          <a:p>
            <a:pPr defTabSz="685800"/>
            <a:r>
              <a:rPr lang="en-US" sz="2400" dirty="0">
                <a:solidFill>
                  <a:prstClr val="black"/>
                </a:solidFill>
                <a:latin typeface="Helvetica" pitchFamily="34" charset="0"/>
              </a:rPr>
              <a:t>Yes</a:t>
            </a:r>
            <a:r>
              <a:rPr lang="en-US" sz="2100" b="1" dirty="0">
                <a:solidFill>
                  <a:prstClr val="black"/>
                </a:solidFill>
                <a:latin typeface="Helvetica" pitchFamily="34" charset="0"/>
              </a:rPr>
              <a:t> </a:t>
            </a:r>
            <a:endParaRPr lang="en-US" sz="1200" b="1" dirty="0">
              <a:solidFill>
                <a:prstClr val="black"/>
              </a:solidFill>
              <a:latin typeface="Helvetica" pitchFamily="34" charset="0"/>
            </a:endParaRPr>
          </a:p>
        </p:txBody>
      </p:sp>
      <p:sp>
        <p:nvSpPr>
          <p:cNvPr id="7" name="Rectangle 284"/>
          <p:cNvSpPr>
            <a:spLocks noChangeArrowheads="1"/>
          </p:cNvSpPr>
          <p:nvPr/>
        </p:nvSpPr>
        <p:spPr bwMode="auto">
          <a:xfrm>
            <a:off x="5866804" y="2935869"/>
            <a:ext cx="634604" cy="3904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67866" tIns="33338" rIns="67866" bIns="33338">
            <a:spAutoFit/>
          </a:bodyPr>
          <a:lstStyle/>
          <a:p>
            <a:pPr defTabSz="685800"/>
            <a:r>
              <a:rPr lang="en-US" sz="2100" b="1" dirty="0">
                <a:solidFill>
                  <a:prstClr val="black"/>
                </a:solidFill>
                <a:latin typeface="Helvetica" pitchFamily="34" charset="0"/>
              </a:rPr>
              <a:t> </a:t>
            </a:r>
            <a:r>
              <a:rPr lang="en-US" sz="2100" dirty="0">
                <a:solidFill>
                  <a:prstClr val="black"/>
                </a:solidFill>
                <a:latin typeface="Helvetica" pitchFamily="34" charset="0"/>
              </a:rPr>
              <a:t>No</a:t>
            </a:r>
            <a:r>
              <a:rPr lang="en-US" sz="2100" b="1" dirty="0">
                <a:solidFill>
                  <a:prstClr val="black"/>
                </a:solidFill>
                <a:latin typeface="Helvetica" pitchFamily="34" charset="0"/>
              </a:rPr>
              <a:t> </a:t>
            </a:r>
            <a:endParaRPr lang="en-US" sz="1200" b="1" dirty="0">
              <a:solidFill>
                <a:prstClr val="black"/>
              </a:solidFill>
              <a:latin typeface="Helvetica" pitchFamily="34" charset="0"/>
            </a:endParaRPr>
          </a:p>
        </p:txBody>
      </p:sp>
      <p:sp>
        <p:nvSpPr>
          <p:cNvPr id="8" name="Rectangle 284"/>
          <p:cNvSpPr>
            <a:spLocks noChangeArrowheads="1"/>
          </p:cNvSpPr>
          <p:nvPr/>
        </p:nvSpPr>
        <p:spPr bwMode="auto">
          <a:xfrm>
            <a:off x="5861446" y="3839949"/>
            <a:ext cx="634604" cy="4366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67866" tIns="33338" rIns="67866" bIns="33338">
            <a:spAutoFit/>
          </a:bodyPr>
          <a:lstStyle/>
          <a:p>
            <a:pPr defTabSz="685800"/>
            <a:r>
              <a:rPr lang="en-US" sz="2400" dirty="0">
                <a:solidFill>
                  <a:prstClr val="black"/>
                </a:solidFill>
                <a:latin typeface="Helvetica" pitchFamily="34" charset="0"/>
              </a:rPr>
              <a:t>Yes</a:t>
            </a:r>
            <a:r>
              <a:rPr lang="en-US" sz="2100" b="1" dirty="0">
                <a:solidFill>
                  <a:prstClr val="black"/>
                </a:solidFill>
                <a:latin typeface="Helvetica" pitchFamily="34" charset="0"/>
              </a:rPr>
              <a:t> </a:t>
            </a:r>
            <a:endParaRPr lang="en-US" sz="1200" b="1" dirty="0">
              <a:solidFill>
                <a:prstClr val="black"/>
              </a:solidFill>
              <a:latin typeface="Helvetica" pitchFamily="34" charset="0"/>
            </a:endParaRPr>
          </a:p>
        </p:txBody>
      </p:sp>
      <p:sp>
        <p:nvSpPr>
          <p:cNvPr id="9" name="Rectangle 284"/>
          <p:cNvSpPr>
            <a:spLocks noChangeArrowheads="1"/>
          </p:cNvSpPr>
          <p:nvPr/>
        </p:nvSpPr>
        <p:spPr bwMode="auto">
          <a:xfrm>
            <a:off x="5715000" y="4341999"/>
            <a:ext cx="1262063" cy="3904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67866" tIns="33338" rIns="67866" bIns="33338">
            <a:spAutoFit/>
          </a:bodyPr>
          <a:lstStyle/>
          <a:p>
            <a:pPr defTabSz="685800"/>
            <a:r>
              <a:rPr lang="en-US" sz="2100" dirty="0">
                <a:solidFill>
                  <a:prstClr val="black"/>
                </a:solidFill>
                <a:latin typeface="Helvetica" pitchFamily="34" charset="0"/>
              </a:rPr>
              <a:t>Yes/No</a:t>
            </a:r>
            <a:r>
              <a:rPr lang="en-US" b="1" dirty="0">
                <a:solidFill>
                  <a:prstClr val="black"/>
                </a:solidFill>
                <a:latin typeface="Helvetica" pitchFamily="34" charset="0"/>
              </a:rPr>
              <a:t> </a:t>
            </a:r>
            <a:endParaRPr lang="en-US" sz="1050" b="1" dirty="0">
              <a:solidFill>
                <a:prstClr val="black"/>
              </a:solidFill>
              <a:latin typeface="Helvetica" pitchFamily="34" charset="0"/>
            </a:endParaRPr>
          </a:p>
        </p:txBody>
      </p:sp>
    </p:spTree>
    <p:custDataLst>
      <p:tags r:id="rId1"/>
    </p:custDataLst>
    <p:extLst>
      <p:ext uri="{BB962C8B-B14F-4D97-AF65-F5344CB8AC3E}">
        <p14:creationId xmlns:p14="http://schemas.microsoft.com/office/powerpoint/2010/main" val="39014561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9"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1000" fill="hold"/>
                                        <p:tgtEl>
                                          <p:spTgt spid="5"/>
                                        </p:tgtEl>
                                        <p:attrNameLst>
                                          <p:attrName>ppt_x</p:attrName>
                                        </p:attrNameLst>
                                      </p:cBhvr>
                                      <p:tavLst>
                                        <p:tav tm="0">
                                          <p:val>
                                            <p:strVal val="0-#ppt_w/2"/>
                                          </p:val>
                                        </p:tav>
                                        <p:tav tm="100000">
                                          <p:val>
                                            <p:strVal val="#ppt_x"/>
                                          </p:val>
                                        </p:tav>
                                      </p:tavLst>
                                    </p:anim>
                                    <p:anim calcmode="lin" valueType="num">
                                      <p:cBhvr additive="base">
                                        <p:cTn id="8" dur="1000" fill="hold"/>
                                        <p:tgtEl>
                                          <p:spTgt spid="5"/>
                                        </p:tgtEl>
                                        <p:attrNameLst>
                                          <p:attrName>ppt_y</p:attrName>
                                        </p:attrNameLst>
                                      </p:cBhvr>
                                      <p:tavLst>
                                        <p:tav tm="0">
                                          <p:val>
                                            <p:strVal val="0-#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9"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1000" fill="hold"/>
                                        <p:tgtEl>
                                          <p:spTgt spid="7"/>
                                        </p:tgtEl>
                                        <p:attrNameLst>
                                          <p:attrName>ppt_x</p:attrName>
                                        </p:attrNameLst>
                                      </p:cBhvr>
                                      <p:tavLst>
                                        <p:tav tm="0">
                                          <p:val>
                                            <p:strVal val="0-#ppt_w/2"/>
                                          </p:val>
                                        </p:tav>
                                        <p:tav tm="100000">
                                          <p:val>
                                            <p:strVal val="#ppt_x"/>
                                          </p:val>
                                        </p:tav>
                                      </p:tavLst>
                                    </p:anim>
                                    <p:anim calcmode="lin" valueType="num">
                                      <p:cBhvr additive="base">
                                        <p:cTn id="14" dur="1000" fill="hold"/>
                                        <p:tgtEl>
                                          <p:spTgt spid="7"/>
                                        </p:tgtEl>
                                        <p:attrNameLst>
                                          <p:attrName>ppt_y</p:attrName>
                                        </p:attrNameLst>
                                      </p:cBhvr>
                                      <p:tavLst>
                                        <p:tav tm="0">
                                          <p:val>
                                            <p:strVal val="0-#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9"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1000" fill="hold"/>
                                        <p:tgtEl>
                                          <p:spTgt spid="6"/>
                                        </p:tgtEl>
                                        <p:attrNameLst>
                                          <p:attrName>ppt_x</p:attrName>
                                        </p:attrNameLst>
                                      </p:cBhvr>
                                      <p:tavLst>
                                        <p:tav tm="0">
                                          <p:val>
                                            <p:strVal val="0-#ppt_w/2"/>
                                          </p:val>
                                        </p:tav>
                                        <p:tav tm="100000">
                                          <p:val>
                                            <p:strVal val="#ppt_x"/>
                                          </p:val>
                                        </p:tav>
                                      </p:tavLst>
                                    </p:anim>
                                    <p:anim calcmode="lin" valueType="num">
                                      <p:cBhvr additive="base">
                                        <p:cTn id="20" dur="1000" fill="hold"/>
                                        <p:tgtEl>
                                          <p:spTgt spid="6"/>
                                        </p:tgtEl>
                                        <p:attrNameLst>
                                          <p:attrName>ppt_y</p:attrName>
                                        </p:attrNameLst>
                                      </p:cBhvr>
                                      <p:tavLst>
                                        <p:tav tm="0">
                                          <p:val>
                                            <p:strVal val="0-#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9" fill="hold" grpId="0" nodeType="clickEffect">
                                  <p:stCondLst>
                                    <p:cond delay="0"/>
                                  </p:stCondLst>
                                  <p:childTnLst>
                                    <p:set>
                                      <p:cBhvr>
                                        <p:cTn id="24" dur="1" fill="hold">
                                          <p:stCondLst>
                                            <p:cond delay="0"/>
                                          </p:stCondLst>
                                        </p:cTn>
                                        <p:tgtEl>
                                          <p:spTgt spid="8"/>
                                        </p:tgtEl>
                                        <p:attrNameLst>
                                          <p:attrName>style.visibility</p:attrName>
                                        </p:attrNameLst>
                                      </p:cBhvr>
                                      <p:to>
                                        <p:strVal val="visible"/>
                                      </p:to>
                                    </p:set>
                                    <p:anim calcmode="lin" valueType="num">
                                      <p:cBhvr additive="base">
                                        <p:cTn id="25" dur="1000" fill="hold"/>
                                        <p:tgtEl>
                                          <p:spTgt spid="8"/>
                                        </p:tgtEl>
                                        <p:attrNameLst>
                                          <p:attrName>ppt_x</p:attrName>
                                        </p:attrNameLst>
                                      </p:cBhvr>
                                      <p:tavLst>
                                        <p:tav tm="0">
                                          <p:val>
                                            <p:strVal val="0-#ppt_w/2"/>
                                          </p:val>
                                        </p:tav>
                                        <p:tav tm="100000">
                                          <p:val>
                                            <p:strVal val="#ppt_x"/>
                                          </p:val>
                                        </p:tav>
                                      </p:tavLst>
                                    </p:anim>
                                    <p:anim calcmode="lin" valueType="num">
                                      <p:cBhvr additive="base">
                                        <p:cTn id="26" dur="1000" fill="hold"/>
                                        <p:tgtEl>
                                          <p:spTgt spid="8"/>
                                        </p:tgtEl>
                                        <p:attrNameLst>
                                          <p:attrName>ppt_y</p:attrName>
                                        </p:attrNameLst>
                                      </p:cBhvr>
                                      <p:tavLst>
                                        <p:tav tm="0">
                                          <p:val>
                                            <p:strVal val="0-#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9" fill="hold" grpId="0" nodeType="clickEffect">
                                  <p:stCondLst>
                                    <p:cond delay="0"/>
                                  </p:stCondLst>
                                  <p:childTnLst>
                                    <p:set>
                                      <p:cBhvr>
                                        <p:cTn id="30" dur="1" fill="hold">
                                          <p:stCondLst>
                                            <p:cond delay="0"/>
                                          </p:stCondLst>
                                        </p:cTn>
                                        <p:tgtEl>
                                          <p:spTgt spid="9"/>
                                        </p:tgtEl>
                                        <p:attrNameLst>
                                          <p:attrName>style.visibility</p:attrName>
                                        </p:attrNameLst>
                                      </p:cBhvr>
                                      <p:to>
                                        <p:strVal val="visible"/>
                                      </p:to>
                                    </p:set>
                                    <p:anim calcmode="lin" valueType="num">
                                      <p:cBhvr additive="base">
                                        <p:cTn id="31" dur="1000" fill="hold"/>
                                        <p:tgtEl>
                                          <p:spTgt spid="9"/>
                                        </p:tgtEl>
                                        <p:attrNameLst>
                                          <p:attrName>ppt_x</p:attrName>
                                        </p:attrNameLst>
                                      </p:cBhvr>
                                      <p:tavLst>
                                        <p:tav tm="0">
                                          <p:val>
                                            <p:strVal val="0-#ppt_w/2"/>
                                          </p:val>
                                        </p:tav>
                                        <p:tav tm="100000">
                                          <p:val>
                                            <p:strVal val="#ppt_x"/>
                                          </p:val>
                                        </p:tav>
                                      </p:tavLst>
                                    </p:anim>
                                    <p:anim calcmode="lin" valueType="num">
                                      <p:cBhvr additive="base">
                                        <p:cTn id="32" dur="1000" fill="hold"/>
                                        <p:tgtEl>
                                          <p:spTgt spid="9"/>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P spid="9" grpId="0"/>
    </p:bldLst>
  </p:timing>
</p:sld>
</file>

<file path=ppt/slides/slide2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8ED45D-0743-C4AF-577F-0C61B7880D7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EFE1241-AB04-2D49-D6B8-5DC644649D2C}"/>
              </a:ext>
            </a:extLst>
          </p:cNvPr>
          <p:cNvSpPr>
            <a:spLocks noGrp="1"/>
          </p:cNvSpPr>
          <p:nvPr>
            <p:ph type="title"/>
          </p:nvPr>
        </p:nvSpPr>
        <p:spPr>
          <a:solidFill>
            <a:schemeClr val="bg2">
              <a:lumMod val="75000"/>
            </a:schemeClr>
          </a:solidFill>
        </p:spPr>
        <p:txBody>
          <a:bodyPr>
            <a:normAutofit/>
          </a:bodyPr>
          <a:lstStyle/>
          <a:p>
            <a:r>
              <a:rPr lang="en-US" dirty="0"/>
              <a:t>Standard 12 Microvascular Disease</a:t>
            </a:r>
          </a:p>
        </p:txBody>
      </p:sp>
      <p:pic>
        <p:nvPicPr>
          <p:cNvPr id="5" name="Picture 4" descr="Diabetes Care Cover Image for Volume 49, Issue Supplement_1">
            <a:extLst>
              <a:ext uri="{FF2B5EF4-FFF2-40B4-BE49-F238E27FC236}">
                <a16:creationId xmlns:a16="http://schemas.microsoft.com/office/drawing/2014/main" id="{722F9027-330A-2AB0-E6C8-F9D88DAAA84F}"/>
              </a:ext>
            </a:extLst>
          </p:cNvPr>
          <p:cNvPicPr>
            <a:picLocks noChangeAspect="1"/>
          </p:cNvPicPr>
          <p:nvPr/>
        </p:nvPicPr>
        <p:blipFill>
          <a:blip r:embed="rId2"/>
          <a:stretch>
            <a:fillRect/>
          </a:stretch>
        </p:blipFill>
        <p:spPr>
          <a:xfrm>
            <a:off x="685800" y="1524000"/>
            <a:ext cx="3419068" cy="4497387"/>
          </a:xfrm>
          <a:prstGeom prst="rect">
            <a:avLst/>
          </a:prstGeom>
        </p:spPr>
      </p:pic>
      <p:sp>
        <p:nvSpPr>
          <p:cNvPr id="4" name="Content Placeholder 3">
            <a:extLst>
              <a:ext uri="{FF2B5EF4-FFF2-40B4-BE49-F238E27FC236}">
                <a16:creationId xmlns:a16="http://schemas.microsoft.com/office/drawing/2014/main" id="{7F161DB3-2D47-D6E5-9D42-D92640F2CC9A}"/>
              </a:ext>
            </a:extLst>
          </p:cNvPr>
          <p:cNvSpPr>
            <a:spLocks noGrp="1"/>
          </p:cNvSpPr>
          <p:nvPr>
            <p:ph sz="half" idx="2"/>
          </p:nvPr>
        </p:nvSpPr>
        <p:spPr/>
        <p:txBody>
          <a:bodyPr/>
          <a:lstStyle/>
          <a:p>
            <a:endParaRPr lang="en-US" dirty="0"/>
          </a:p>
        </p:txBody>
      </p:sp>
    </p:spTree>
    <p:extLst>
      <p:ext uri="{BB962C8B-B14F-4D97-AF65-F5344CB8AC3E}">
        <p14:creationId xmlns:p14="http://schemas.microsoft.com/office/powerpoint/2010/main" val="1434045259"/>
      </p:ext>
    </p:extLst>
  </p:cSld>
  <p:clrMapOvr>
    <a:masterClrMapping/>
  </p:clrMapOvr>
</p:sld>
</file>

<file path=ppt/slides/slide2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12. Microvascular Complications - Eyes</a:t>
            </a:r>
          </a:p>
        </p:txBody>
      </p:sp>
      <p:sp>
        <p:nvSpPr>
          <p:cNvPr id="3" name="Content Placeholder 2"/>
          <p:cNvSpPr>
            <a:spLocks noGrp="1"/>
          </p:cNvSpPr>
          <p:nvPr>
            <p:ph sz="quarter" idx="1"/>
          </p:nvPr>
        </p:nvSpPr>
        <p:spPr>
          <a:xfrm>
            <a:off x="371475" y="1219200"/>
            <a:ext cx="6638925" cy="5867400"/>
          </a:xfrm>
        </p:spPr>
        <p:txBody>
          <a:bodyPr>
            <a:normAutofit fontScale="77500" lnSpcReduction="20000"/>
          </a:bodyPr>
          <a:lstStyle/>
          <a:p>
            <a:pPr lvl="1">
              <a:lnSpc>
                <a:spcPct val="120000"/>
              </a:lnSpc>
            </a:pPr>
            <a:r>
              <a:rPr lang="en-US" dirty="0"/>
              <a:t>Optimize BG and B/P Control to protect eyes</a:t>
            </a:r>
          </a:p>
          <a:p>
            <a:pPr lvl="1">
              <a:lnSpc>
                <a:spcPct val="120000"/>
              </a:lnSpc>
            </a:pPr>
            <a:r>
              <a:rPr lang="en-US" dirty="0"/>
              <a:t>Screen with initial dilated and comprehensive eye exam by ophthalmologist or optometrist </a:t>
            </a:r>
          </a:p>
          <a:p>
            <a:pPr lvl="2">
              <a:lnSpc>
                <a:spcPct val="120000"/>
              </a:lnSpc>
            </a:pPr>
            <a:r>
              <a:rPr lang="en-US" sz="2600" dirty="0"/>
              <a:t>Type 2 at diagnosis, then every year*</a:t>
            </a:r>
          </a:p>
          <a:p>
            <a:pPr lvl="2">
              <a:lnSpc>
                <a:spcPct val="120000"/>
              </a:lnSpc>
            </a:pPr>
            <a:r>
              <a:rPr lang="en-US" sz="2600" dirty="0"/>
              <a:t>Type 1 within 5 years of dx, then every year*</a:t>
            </a:r>
          </a:p>
          <a:p>
            <a:pPr lvl="2">
              <a:lnSpc>
                <a:spcPct val="120000"/>
              </a:lnSpc>
            </a:pPr>
            <a:r>
              <a:rPr lang="en-US" sz="2600" dirty="0">
                <a:ea typeface="Calibri" panose="020F0502020204030204" pitchFamily="34" charset="0"/>
                <a:cs typeface="Calibri" panose="020F0502020204030204" pitchFamily="34" charset="0"/>
              </a:rPr>
              <a:t>*I</a:t>
            </a:r>
            <a:r>
              <a:rPr lang="en-US" sz="2600" b="0" i="0" dirty="0">
                <a:effectLst/>
                <a:ea typeface="Calibri" panose="020F0502020204030204" pitchFamily="34" charset="0"/>
                <a:cs typeface="Calibri" panose="020F0502020204030204" pitchFamily="34" charset="0"/>
              </a:rPr>
              <a:t>f </a:t>
            </a:r>
            <a:r>
              <a:rPr lang="en-US" sz="2600" b="1" i="0" dirty="0">
                <a:effectLst/>
                <a:ea typeface="Calibri" panose="020F0502020204030204" pitchFamily="34" charset="0"/>
                <a:cs typeface="Calibri" panose="020F0502020204030204" pitchFamily="34" charset="0"/>
              </a:rPr>
              <a:t>no</a:t>
            </a:r>
            <a:r>
              <a:rPr lang="en-US" sz="2600" b="0" i="0" dirty="0">
                <a:effectLst/>
                <a:ea typeface="Calibri" panose="020F0502020204030204" pitchFamily="34" charset="0"/>
                <a:cs typeface="Calibri" panose="020F0502020204030204" pitchFamily="34" charset="0"/>
              </a:rPr>
              <a:t> evidence of retinopathy </a:t>
            </a:r>
            <a:r>
              <a:rPr lang="en-US" sz="2600" b="1" i="0" dirty="0">
                <a:effectLst/>
                <a:ea typeface="Calibri" panose="020F0502020204030204" pitchFamily="34" charset="0"/>
                <a:cs typeface="Calibri" panose="020F0502020204030204" pitchFamily="34" charset="0"/>
              </a:rPr>
              <a:t>and</a:t>
            </a:r>
            <a:r>
              <a:rPr lang="en-US" sz="2600" b="0" i="0" dirty="0">
                <a:effectLst/>
                <a:ea typeface="Calibri" panose="020F0502020204030204" pitchFamily="34" charset="0"/>
                <a:cs typeface="Calibri" panose="020F0502020204030204" pitchFamily="34" charset="0"/>
              </a:rPr>
              <a:t> glycemic indicators within goal range, then screening every 1–2 years may be considered</a:t>
            </a:r>
            <a:r>
              <a:rPr lang="en-US" sz="2600" b="0" i="0" dirty="0">
                <a:solidFill>
                  <a:srgbClr val="0070C0"/>
                </a:solidFill>
                <a:effectLst/>
                <a:ea typeface="Calibri" panose="020F0502020204030204" pitchFamily="34" charset="0"/>
                <a:cs typeface="Calibri" panose="020F0502020204030204" pitchFamily="34" charset="0"/>
              </a:rPr>
              <a:t>.</a:t>
            </a:r>
          </a:p>
          <a:p>
            <a:pPr lvl="2">
              <a:lnSpc>
                <a:spcPct val="120000"/>
              </a:lnSpc>
            </a:pPr>
            <a:r>
              <a:rPr lang="en-US" sz="2600" dirty="0">
                <a:solidFill>
                  <a:srgbClr val="383636"/>
                </a:solidFill>
                <a:ea typeface="Calibri" panose="020F0502020204030204" pitchFamily="34" charset="0"/>
                <a:cs typeface="Calibri" panose="020F0502020204030204" pitchFamily="34" charset="0"/>
              </a:rPr>
              <a:t>T</a:t>
            </a:r>
            <a:r>
              <a:rPr lang="en-US" sz="2600" b="0" i="0" dirty="0">
                <a:solidFill>
                  <a:srgbClr val="383636"/>
                </a:solidFill>
                <a:effectLst/>
                <a:ea typeface="Calibri" panose="020F0502020204030204" pitchFamily="34" charset="0"/>
                <a:cs typeface="Calibri" panose="020F0502020204030204" pitchFamily="34" charset="0"/>
              </a:rPr>
              <a:t>ype 1 or type 2 need eye exam before pregnancy and in the </a:t>
            </a:r>
            <a:r>
              <a:rPr lang="en-US" sz="2600" dirty="0">
                <a:solidFill>
                  <a:srgbClr val="383636"/>
                </a:solidFill>
                <a:ea typeface="Calibri" panose="020F0502020204030204" pitchFamily="34" charset="0"/>
                <a:cs typeface="Calibri" panose="020F0502020204030204" pitchFamily="34" charset="0"/>
              </a:rPr>
              <a:t>1</a:t>
            </a:r>
            <a:r>
              <a:rPr lang="en-US" sz="2600" baseline="30000" dirty="0">
                <a:solidFill>
                  <a:srgbClr val="383636"/>
                </a:solidFill>
                <a:ea typeface="Calibri" panose="020F0502020204030204" pitchFamily="34" charset="0"/>
                <a:cs typeface="Calibri" panose="020F0502020204030204" pitchFamily="34" charset="0"/>
              </a:rPr>
              <a:t>st</a:t>
            </a:r>
            <a:r>
              <a:rPr lang="en-US" sz="2600" dirty="0">
                <a:solidFill>
                  <a:srgbClr val="383636"/>
                </a:solidFill>
                <a:ea typeface="Calibri" panose="020F0502020204030204" pitchFamily="34" charset="0"/>
                <a:cs typeface="Calibri" panose="020F0502020204030204" pitchFamily="34" charset="0"/>
              </a:rPr>
              <a:t> </a:t>
            </a:r>
            <a:r>
              <a:rPr lang="en-US" sz="2600" b="0" i="0" dirty="0">
                <a:solidFill>
                  <a:srgbClr val="383636"/>
                </a:solidFill>
                <a:effectLst/>
                <a:ea typeface="Calibri" panose="020F0502020204030204" pitchFamily="34" charset="0"/>
                <a:cs typeface="Calibri" panose="020F0502020204030204" pitchFamily="34" charset="0"/>
              </a:rPr>
              <a:t>trimester and may need monitoring every trimester and 1 year postpartum </a:t>
            </a:r>
            <a:endParaRPr lang="en-US" sz="2600" dirty="0">
              <a:ea typeface="Calibri" panose="020F0502020204030204" pitchFamily="34" charset="0"/>
              <a:cs typeface="Calibri" panose="020F0502020204030204" pitchFamily="34" charset="0"/>
            </a:endParaRPr>
          </a:p>
          <a:p>
            <a:pPr lvl="2">
              <a:lnSpc>
                <a:spcPct val="120000"/>
              </a:lnSpc>
            </a:pPr>
            <a:endParaRPr lang="en-US" dirty="0">
              <a:solidFill>
                <a:srgbClr val="0070C0"/>
              </a:solidFill>
              <a:ea typeface="Calibri" panose="020F0502020204030204" pitchFamily="34" charset="0"/>
              <a:cs typeface="Calibri" panose="020F0502020204030204" pitchFamily="34" charset="0"/>
            </a:endParaRPr>
          </a:p>
          <a:p>
            <a:pPr lvl="1">
              <a:lnSpc>
                <a:spcPct val="120000"/>
              </a:lnSpc>
            </a:pPr>
            <a:r>
              <a:rPr lang="en-US" dirty="0">
                <a:ea typeface="Calibri" panose="020F0502020204030204" pitchFamily="34" charset="0"/>
                <a:cs typeface="Calibri" panose="020F0502020204030204" pitchFamily="34" charset="0"/>
              </a:rPr>
              <a:t>Appropriate to use retinal photography with remote </a:t>
            </a:r>
            <a:r>
              <a:rPr lang="en-US" dirty="0"/>
              <a:t>reading or U.S. FDA of approved artificial intelligence algorithms to improve access to diabetes retinopathy screening – need follow-up.</a:t>
            </a:r>
          </a:p>
          <a:p>
            <a:pPr lvl="1"/>
            <a:endParaRPr lang="en-US" dirty="0"/>
          </a:p>
        </p:txBody>
      </p:sp>
      <p:pic>
        <p:nvPicPr>
          <p:cNvPr id="4" name="Picture 3"/>
          <p:cNvPicPr>
            <a:picLocks noChangeAspect="1"/>
          </p:cNvPicPr>
          <p:nvPr/>
        </p:nvPicPr>
        <p:blipFill>
          <a:blip r:embed="rId3"/>
          <a:stretch>
            <a:fillRect/>
          </a:stretch>
        </p:blipFill>
        <p:spPr>
          <a:xfrm>
            <a:off x="7010400" y="1219200"/>
            <a:ext cx="1990725" cy="1590675"/>
          </a:xfrm>
          <a:prstGeom prst="rect">
            <a:avLst/>
          </a:prstGeom>
        </p:spPr>
      </p:pic>
      <p:pic>
        <p:nvPicPr>
          <p:cNvPr id="6" name="Picture 5">
            <a:extLst>
              <a:ext uri="{FF2B5EF4-FFF2-40B4-BE49-F238E27FC236}">
                <a16:creationId xmlns:a16="http://schemas.microsoft.com/office/drawing/2014/main" id="{2050911A-B6A7-4449-CCCE-EE5BA5421393}"/>
              </a:ext>
            </a:extLst>
          </p:cNvPr>
          <p:cNvPicPr>
            <a:picLocks noChangeAspect="1"/>
          </p:cNvPicPr>
          <p:nvPr/>
        </p:nvPicPr>
        <p:blipFill>
          <a:blip r:embed="rId4"/>
          <a:stretch>
            <a:fillRect/>
          </a:stretch>
        </p:blipFill>
        <p:spPr>
          <a:xfrm>
            <a:off x="5590752" y="6418605"/>
            <a:ext cx="3410373" cy="412891"/>
          </a:xfrm>
          <a:prstGeom prst="rect">
            <a:avLst/>
          </a:prstGeom>
        </p:spPr>
      </p:pic>
    </p:spTree>
    <p:custDataLst>
      <p:tags r:id="rId1"/>
    </p:custDataLst>
    <p:extLst>
      <p:ext uri="{BB962C8B-B14F-4D97-AF65-F5344CB8AC3E}">
        <p14:creationId xmlns:p14="http://schemas.microsoft.com/office/powerpoint/2010/main" val="23641290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600" dirty="0"/>
              <a:t>12. Microvascular Complications Nerves</a:t>
            </a:r>
          </a:p>
        </p:txBody>
      </p:sp>
      <p:sp>
        <p:nvSpPr>
          <p:cNvPr id="3" name="Content Placeholder 2"/>
          <p:cNvSpPr>
            <a:spLocks noGrp="1"/>
          </p:cNvSpPr>
          <p:nvPr>
            <p:ph sz="quarter" idx="1"/>
          </p:nvPr>
        </p:nvSpPr>
        <p:spPr>
          <a:xfrm>
            <a:off x="457200" y="1219200"/>
            <a:ext cx="5791200" cy="5486400"/>
          </a:xfrm>
        </p:spPr>
        <p:txBody>
          <a:bodyPr>
            <a:normAutofit fontScale="92500" lnSpcReduction="10000"/>
          </a:bodyPr>
          <a:lstStyle/>
          <a:p>
            <a:r>
              <a:rPr lang="en-US" dirty="0"/>
              <a:t>Nerve Disease </a:t>
            </a:r>
          </a:p>
          <a:p>
            <a:pPr lvl="1"/>
            <a:r>
              <a:rPr lang="en-US" dirty="0"/>
              <a:t>Optimize glucose to prevent/delay.</a:t>
            </a:r>
          </a:p>
          <a:p>
            <a:pPr lvl="1"/>
            <a:r>
              <a:rPr lang="en-US" dirty="0"/>
              <a:t>Optimize </a:t>
            </a:r>
            <a:r>
              <a:rPr lang="en-US" dirty="0" err="1"/>
              <a:t>wt</a:t>
            </a:r>
            <a:r>
              <a:rPr lang="en-US" dirty="0"/>
              <a:t>, BP, lipids </a:t>
            </a:r>
            <a:r>
              <a:rPr lang="en-US" i="1" dirty="0"/>
              <a:t>to slow </a:t>
            </a:r>
            <a:r>
              <a:rPr lang="en-US" dirty="0"/>
              <a:t>progression.</a:t>
            </a:r>
          </a:p>
          <a:p>
            <a:pPr lvl="1"/>
            <a:r>
              <a:rPr lang="en-US" dirty="0"/>
              <a:t>Screen for nerve disease using simple tests:</a:t>
            </a:r>
          </a:p>
          <a:p>
            <a:pPr lvl="2"/>
            <a:r>
              <a:rPr lang="en-US" sz="2600" dirty="0"/>
              <a:t>Type 2 at diagnosis, then annually</a:t>
            </a:r>
          </a:p>
          <a:p>
            <a:pPr lvl="2"/>
            <a:r>
              <a:rPr lang="en-US" sz="2600" dirty="0"/>
              <a:t>Type 1 diabetes 5 years, then annually</a:t>
            </a:r>
          </a:p>
          <a:p>
            <a:pPr lvl="3"/>
            <a:r>
              <a:rPr lang="en-US" sz="2200" dirty="0"/>
              <a:t>10-g Monofilament -  protective sense</a:t>
            </a:r>
          </a:p>
          <a:p>
            <a:pPr lvl="3"/>
            <a:r>
              <a:rPr lang="en-US" sz="2200" dirty="0"/>
              <a:t>Pinprick &amp; temperature - small nerve fiber</a:t>
            </a:r>
          </a:p>
          <a:p>
            <a:pPr lvl="3"/>
            <a:r>
              <a:rPr lang="en-US" sz="2200" dirty="0"/>
              <a:t> Reflexes &amp; vibration – Large nerves</a:t>
            </a:r>
          </a:p>
          <a:p>
            <a:pPr lvl="1"/>
            <a:r>
              <a:rPr lang="en-US" sz="3000" dirty="0">
                <a:solidFill>
                  <a:srgbClr val="0070C0"/>
                </a:solidFill>
              </a:rPr>
              <a:t>Assess and treat to reduce pain, improve sleep, and address mood disorders.</a:t>
            </a:r>
            <a:endParaRPr lang="en-US" sz="2600" dirty="0">
              <a:solidFill>
                <a:srgbClr val="0070C0"/>
              </a:solidFill>
            </a:endParaRPr>
          </a:p>
        </p:txBody>
      </p:sp>
      <p:pic>
        <p:nvPicPr>
          <p:cNvPr id="4" name="Picture 3"/>
          <p:cNvPicPr>
            <a:picLocks noChangeAspect="1"/>
          </p:cNvPicPr>
          <p:nvPr/>
        </p:nvPicPr>
        <p:blipFill>
          <a:blip r:embed="rId3"/>
          <a:stretch>
            <a:fillRect/>
          </a:stretch>
        </p:blipFill>
        <p:spPr>
          <a:xfrm>
            <a:off x="6445983" y="1219200"/>
            <a:ext cx="2270125" cy="1676400"/>
          </a:xfrm>
          <a:prstGeom prst="rect">
            <a:avLst/>
          </a:prstGeom>
        </p:spPr>
      </p:pic>
      <p:sp>
        <p:nvSpPr>
          <p:cNvPr id="5" name="TextBox 4">
            <a:extLst>
              <a:ext uri="{FF2B5EF4-FFF2-40B4-BE49-F238E27FC236}">
                <a16:creationId xmlns:a16="http://schemas.microsoft.com/office/drawing/2014/main" id="{D467E89C-7038-E445-CA7B-5D52EE58B36D}"/>
              </a:ext>
            </a:extLst>
          </p:cNvPr>
          <p:cNvSpPr txBox="1"/>
          <p:nvPr/>
        </p:nvSpPr>
        <p:spPr>
          <a:xfrm>
            <a:off x="6445983" y="3124200"/>
            <a:ext cx="2164617" cy="120032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70C0"/>
                </a:solidFill>
                <a:effectLst/>
                <a:uLnTx/>
                <a:uFillTx/>
                <a:latin typeface="Gill Sans MT"/>
                <a:ea typeface="+mn-ea"/>
                <a:cs typeface="+mn-cs"/>
              </a:rPr>
              <a:t>Avoid opioids for pain management  </a:t>
            </a:r>
          </a:p>
        </p:txBody>
      </p:sp>
      <p:pic>
        <p:nvPicPr>
          <p:cNvPr id="7" name="Picture 6">
            <a:extLst>
              <a:ext uri="{FF2B5EF4-FFF2-40B4-BE49-F238E27FC236}">
                <a16:creationId xmlns:a16="http://schemas.microsoft.com/office/drawing/2014/main" id="{CAD17585-F3C4-50A8-E071-EB318653C9C0}"/>
              </a:ext>
            </a:extLst>
          </p:cNvPr>
          <p:cNvPicPr>
            <a:picLocks noChangeAspect="1"/>
          </p:cNvPicPr>
          <p:nvPr/>
        </p:nvPicPr>
        <p:blipFill>
          <a:blip r:embed="rId4"/>
          <a:stretch>
            <a:fillRect/>
          </a:stretch>
        </p:blipFill>
        <p:spPr>
          <a:xfrm>
            <a:off x="5562600" y="6366668"/>
            <a:ext cx="3438525" cy="338932"/>
          </a:xfrm>
          <a:prstGeom prst="rect">
            <a:avLst/>
          </a:prstGeom>
        </p:spPr>
      </p:pic>
      <p:pic>
        <p:nvPicPr>
          <p:cNvPr id="6" name="Picture 5">
            <a:extLst>
              <a:ext uri="{FF2B5EF4-FFF2-40B4-BE49-F238E27FC236}">
                <a16:creationId xmlns:a16="http://schemas.microsoft.com/office/drawing/2014/main" id="{EE313DDD-F6FF-31B2-CEA7-1671B01A5675}"/>
              </a:ext>
            </a:extLst>
          </p:cNvPr>
          <p:cNvPicPr>
            <a:picLocks noChangeAspect="1"/>
          </p:cNvPicPr>
          <p:nvPr/>
        </p:nvPicPr>
        <p:blipFill>
          <a:blip r:embed="rId5"/>
          <a:stretch>
            <a:fillRect/>
          </a:stretch>
        </p:blipFill>
        <p:spPr>
          <a:xfrm>
            <a:off x="5590752" y="6418605"/>
            <a:ext cx="3410373" cy="412891"/>
          </a:xfrm>
          <a:prstGeom prst="rect">
            <a:avLst/>
          </a:prstGeom>
        </p:spPr>
      </p:pic>
    </p:spTree>
    <p:custDataLst>
      <p:tags r:id="rId1"/>
    </p:custDataLst>
    <p:extLst>
      <p:ext uri="{BB962C8B-B14F-4D97-AF65-F5344CB8AC3E}">
        <p14:creationId xmlns:p14="http://schemas.microsoft.com/office/powerpoint/2010/main" val="8740878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EF0DD0-FFFA-5EBB-4A4B-D4BD4AB285F8}"/>
              </a:ext>
            </a:extLst>
          </p:cNvPr>
          <p:cNvSpPr>
            <a:spLocks noGrp="1"/>
          </p:cNvSpPr>
          <p:nvPr>
            <p:ph type="title"/>
          </p:nvPr>
        </p:nvSpPr>
        <p:spPr/>
        <p:txBody>
          <a:bodyPr/>
          <a:lstStyle/>
          <a:p>
            <a:r>
              <a:rPr lang="en-US" dirty="0"/>
              <a:t>Lower Ext Annual Assessment</a:t>
            </a:r>
          </a:p>
        </p:txBody>
      </p:sp>
      <p:sp>
        <p:nvSpPr>
          <p:cNvPr id="3" name="Content Placeholder 2">
            <a:extLst>
              <a:ext uri="{FF2B5EF4-FFF2-40B4-BE49-F238E27FC236}">
                <a16:creationId xmlns:a16="http://schemas.microsoft.com/office/drawing/2014/main" id="{9FB43509-6C9D-1690-A78E-CF567C941A15}"/>
              </a:ext>
            </a:extLst>
          </p:cNvPr>
          <p:cNvSpPr>
            <a:spLocks noGrp="1"/>
          </p:cNvSpPr>
          <p:nvPr>
            <p:ph sz="quarter" idx="1"/>
          </p:nvPr>
        </p:nvSpPr>
        <p:spPr>
          <a:xfrm>
            <a:off x="457200" y="1219200"/>
            <a:ext cx="5133552" cy="5638800"/>
          </a:xfrm>
        </p:spPr>
        <p:txBody>
          <a:bodyPr>
            <a:normAutofit fontScale="85000" lnSpcReduction="10000"/>
          </a:bodyPr>
          <a:lstStyle/>
          <a:p>
            <a:pPr>
              <a:lnSpc>
                <a:spcPct val="110000"/>
              </a:lnSpc>
            </a:pPr>
            <a:r>
              <a:rPr lang="en-US" dirty="0">
                <a:solidFill>
                  <a:srgbClr val="000000"/>
                </a:solidFill>
                <a:ea typeface="Calibri" panose="020F0502020204030204" pitchFamily="34" charset="0"/>
                <a:cs typeface="Calibri" panose="020F0502020204030204" pitchFamily="34" charset="0"/>
              </a:rPr>
              <a:t>Perform a comprehensive foot evaluation at least annually to identify risk factors for ulcers and amputations. </a:t>
            </a:r>
            <a:r>
              <a:rPr lang="en-US" b="1" dirty="0">
                <a:solidFill>
                  <a:srgbClr val="C00000"/>
                </a:solidFill>
                <a:ea typeface="Calibri" panose="020F0502020204030204" pitchFamily="34" charset="0"/>
                <a:cs typeface="Calibri" panose="020F0502020204030204" pitchFamily="34" charset="0"/>
              </a:rPr>
              <a:t> </a:t>
            </a:r>
          </a:p>
          <a:p>
            <a:pPr>
              <a:lnSpc>
                <a:spcPct val="110000"/>
              </a:lnSpc>
            </a:pPr>
            <a:r>
              <a:rPr lang="en-US" dirty="0">
                <a:solidFill>
                  <a:srgbClr val="000000"/>
                </a:solidFill>
                <a:ea typeface="Calibri" panose="020F0502020204030204" pitchFamily="34" charset="0"/>
                <a:cs typeface="Calibri" panose="020F0502020204030204" pitchFamily="34" charset="0"/>
              </a:rPr>
              <a:t>Include inspection of the skin, assessment of foot deformities, neurological assessment (10-g monofilament testing or Ipswich touch test with at least one additional assessment: pinprick, temperature, or vibration), and vascular assessment, including pulses in the legs and feet.  </a:t>
            </a:r>
            <a:r>
              <a:rPr lang="en-US" b="1" dirty="0">
                <a:solidFill>
                  <a:srgbClr val="C00000"/>
                </a:solidFill>
                <a:ea typeface="Calibri" panose="020F0502020204030204" pitchFamily="34" charset="0"/>
                <a:cs typeface="Calibri" panose="020F0502020204030204" pitchFamily="34" charset="0"/>
              </a:rPr>
              <a:t> </a:t>
            </a:r>
          </a:p>
          <a:p>
            <a:endParaRPr lang="en-US" dirty="0"/>
          </a:p>
        </p:txBody>
      </p:sp>
      <p:pic>
        <p:nvPicPr>
          <p:cNvPr id="4" name="Picture 3">
            <a:extLst>
              <a:ext uri="{FF2B5EF4-FFF2-40B4-BE49-F238E27FC236}">
                <a16:creationId xmlns:a16="http://schemas.microsoft.com/office/drawing/2014/main" id="{2F2D90EF-9E1B-17EB-7E81-A2A7FAC88918}"/>
              </a:ext>
            </a:extLst>
          </p:cNvPr>
          <p:cNvPicPr>
            <a:picLocks noChangeAspect="1"/>
          </p:cNvPicPr>
          <p:nvPr/>
        </p:nvPicPr>
        <p:blipFill>
          <a:blip r:embed="rId2"/>
          <a:stretch>
            <a:fillRect/>
          </a:stretch>
        </p:blipFill>
        <p:spPr>
          <a:xfrm>
            <a:off x="5590752" y="6418605"/>
            <a:ext cx="3410373" cy="412891"/>
          </a:xfrm>
          <a:prstGeom prst="rect">
            <a:avLst/>
          </a:prstGeom>
        </p:spPr>
      </p:pic>
      <p:pic>
        <p:nvPicPr>
          <p:cNvPr id="8" name="Picture 7">
            <a:extLst>
              <a:ext uri="{FF2B5EF4-FFF2-40B4-BE49-F238E27FC236}">
                <a16:creationId xmlns:a16="http://schemas.microsoft.com/office/drawing/2014/main" id="{EA8BA211-A4ED-A770-CFF0-66D1EB3BB1A1}"/>
              </a:ext>
            </a:extLst>
          </p:cNvPr>
          <p:cNvPicPr>
            <a:picLocks noChangeAspect="1"/>
          </p:cNvPicPr>
          <p:nvPr/>
        </p:nvPicPr>
        <p:blipFill>
          <a:blip r:embed="rId3"/>
          <a:stretch>
            <a:fillRect/>
          </a:stretch>
        </p:blipFill>
        <p:spPr>
          <a:xfrm>
            <a:off x="6049972" y="1305233"/>
            <a:ext cx="2779142" cy="2733368"/>
          </a:xfrm>
          <a:prstGeom prst="rect">
            <a:avLst/>
          </a:prstGeom>
        </p:spPr>
      </p:pic>
    </p:spTree>
    <p:extLst>
      <p:ext uri="{BB962C8B-B14F-4D97-AF65-F5344CB8AC3E}">
        <p14:creationId xmlns:p14="http://schemas.microsoft.com/office/powerpoint/2010/main" val="24447746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405D9B-5A27-F246-9432-0904C96E9A36}"/>
              </a:ext>
            </a:extLst>
          </p:cNvPr>
          <p:cNvSpPr>
            <a:spLocks noGrp="1"/>
          </p:cNvSpPr>
          <p:nvPr>
            <p:ph type="title"/>
          </p:nvPr>
        </p:nvSpPr>
        <p:spPr/>
        <p:txBody>
          <a:bodyPr/>
          <a:lstStyle/>
          <a:p>
            <a:r>
              <a:rPr lang="en-US" dirty="0"/>
              <a:t>Factors of at-risk Feet Include:</a:t>
            </a:r>
          </a:p>
        </p:txBody>
      </p:sp>
      <p:sp>
        <p:nvSpPr>
          <p:cNvPr id="3" name="Content Placeholder 2">
            <a:extLst>
              <a:ext uri="{FF2B5EF4-FFF2-40B4-BE49-F238E27FC236}">
                <a16:creationId xmlns:a16="http://schemas.microsoft.com/office/drawing/2014/main" id="{B504FE32-BAEF-B4D7-4D97-CE227897D15A}"/>
              </a:ext>
            </a:extLst>
          </p:cNvPr>
          <p:cNvSpPr>
            <a:spLocks noGrp="1"/>
          </p:cNvSpPr>
          <p:nvPr>
            <p:ph sz="quarter" idx="1"/>
          </p:nvPr>
        </p:nvSpPr>
        <p:spPr/>
        <p:txBody>
          <a:bodyPr>
            <a:normAutofit fontScale="85000" lnSpcReduction="20000"/>
          </a:bodyPr>
          <a:lstStyle/>
          <a:p>
            <a:r>
              <a:rPr lang="en-US" dirty="0">
                <a:ea typeface="Calibri" panose="020F0502020204030204" pitchFamily="34" charset="0"/>
                <a:cs typeface="Calibri" panose="020F0502020204030204" pitchFamily="34" charset="0"/>
              </a:rPr>
              <a:t>Chronic hyperglycemia</a:t>
            </a:r>
          </a:p>
          <a:p>
            <a:r>
              <a:rPr lang="en-US" dirty="0">
                <a:ea typeface="Calibri" panose="020F0502020204030204" pitchFamily="34" charset="0"/>
                <a:cs typeface="Calibri" panose="020F0502020204030204" pitchFamily="34" charset="0"/>
              </a:rPr>
              <a:t>Peripheral neuropathy/LOPS</a:t>
            </a:r>
          </a:p>
          <a:p>
            <a:r>
              <a:rPr lang="en-US" dirty="0">
                <a:ea typeface="Calibri" panose="020F0502020204030204" pitchFamily="34" charset="0"/>
                <a:cs typeface="Calibri" panose="020F0502020204030204" pitchFamily="34" charset="0"/>
              </a:rPr>
              <a:t>PAD</a:t>
            </a:r>
          </a:p>
          <a:p>
            <a:r>
              <a:rPr lang="en-US" dirty="0">
                <a:ea typeface="Calibri" panose="020F0502020204030204" pitchFamily="34" charset="0"/>
                <a:cs typeface="Calibri" panose="020F0502020204030204" pitchFamily="34" charset="0"/>
              </a:rPr>
              <a:t>Foot deformities (bunions, hammertoes, Charcot joint, etc.)</a:t>
            </a:r>
          </a:p>
          <a:p>
            <a:r>
              <a:rPr lang="en-US" dirty="0" err="1">
                <a:ea typeface="Calibri" panose="020F0502020204030204" pitchFamily="34" charset="0"/>
                <a:cs typeface="Calibri" panose="020F0502020204030204" pitchFamily="34" charset="0"/>
              </a:rPr>
              <a:t>Preulcerative</a:t>
            </a:r>
            <a:r>
              <a:rPr lang="en-US" dirty="0">
                <a:ea typeface="Calibri" panose="020F0502020204030204" pitchFamily="34" charset="0"/>
                <a:cs typeface="Calibri" panose="020F0502020204030204" pitchFamily="34" charset="0"/>
              </a:rPr>
              <a:t> corns or calluses</a:t>
            </a:r>
          </a:p>
          <a:p>
            <a:r>
              <a:rPr lang="en-US" dirty="0">
                <a:ea typeface="Calibri" panose="020F0502020204030204" pitchFamily="34" charset="0"/>
                <a:cs typeface="Calibri" panose="020F0502020204030204" pitchFamily="34" charset="0"/>
              </a:rPr>
              <a:t>Prior ulceration</a:t>
            </a:r>
          </a:p>
          <a:p>
            <a:r>
              <a:rPr lang="en-US" dirty="0">
                <a:ea typeface="Calibri" panose="020F0502020204030204" pitchFamily="34" charset="0"/>
                <a:cs typeface="Calibri" panose="020F0502020204030204" pitchFamily="34" charset="0"/>
              </a:rPr>
              <a:t>Prior amputation</a:t>
            </a:r>
          </a:p>
          <a:p>
            <a:r>
              <a:rPr lang="en-US" dirty="0">
                <a:ea typeface="Calibri" panose="020F0502020204030204" pitchFamily="34" charset="0"/>
                <a:cs typeface="Calibri" panose="020F0502020204030204" pitchFamily="34" charset="0"/>
              </a:rPr>
              <a:t>Smoking</a:t>
            </a:r>
          </a:p>
          <a:p>
            <a:endParaRPr lang="en-US" dirty="0"/>
          </a:p>
        </p:txBody>
      </p:sp>
      <p:sp>
        <p:nvSpPr>
          <p:cNvPr id="4" name="Content Placeholder 3">
            <a:extLst>
              <a:ext uri="{FF2B5EF4-FFF2-40B4-BE49-F238E27FC236}">
                <a16:creationId xmlns:a16="http://schemas.microsoft.com/office/drawing/2014/main" id="{AA6E2BEB-45A1-B14B-0881-8988E9664C89}"/>
              </a:ext>
            </a:extLst>
          </p:cNvPr>
          <p:cNvSpPr>
            <a:spLocks noGrp="1"/>
          </p:cNvSpPr>
          <p:nvPr>
            <p:ph sz="quarter" idx="2"/>
          </p:nvPr>
        </p:nvSpPr>
        <p:spPr/>
        <p:txBody>
          <a:bodyPr>
            <a:normAutofit fontScale="85000" lnSpcReduction="20000"/>
          </a:bodyPr>
          <a:lstStyle/>
          <a:p>
            <a:r>
              <a:rPr lang="en-US" dirty="0">
                <a:ea typeface="Calibri" panose="020F0502020204030204" pitchFamily="34" charset="0"/>
                <a:cs typeface="Calibri" panose="020F0502020204030204" pitchFamily="34" charset="0"/>
              </a:rPr>
              <a:t>Retinopathy</a:t>
            </a:r>
          </a:p>
          <a:p>
            <a:r>
              <a:rPr lang="en-US" dirty="0">
                <a:ea typeface="Calibri" panose="020F0502020204030204" pitchFamily="34" charset="0"/>
                <a:cs typeface="Calibri" panose="020F0502020204030204" pitchFamily="34" charset="0"/>
              </a:rPr>
              <a:t>Nephropathy (particularly individuals on dialysis or posttransplant)</a:t>
            </a:r>
          </a:p>
          <a:p>
            <a:r>
              <a:rPr lang="en-US" dirty="0">
                <a:solidFill>
                  <a:srgbClr val="0070C0"/>
                </a:solidFill>
                <a:ea typeface="Calibri" panose="020F0502020204030204" pitchFamily="34" charset="0"/>
                <a:cs typeface="Calibri" panose="020F0502020204030204" pitchFamily="34" charset="0"/>
              </a:rPr>
              <a:t>Social determinants of health such as socioeconomic status, and access-to-care factors</a:t>
            </a:r>
            <a:endParaRPr lang="en-US" b="1" dirty="0">
              <a:solidFill>
                <a:srgbClr val="0070C0"/>
              </a:solidFill>
              <a:ea typeface="Calibri" panose="020F0502020204030204" pitchFamily="34" charset="0"/>
              <a:cs typeface="Calibri" panose="020F0502020204030204" pitchFamily="34" charset="0"/>
            </a:endParaRPr>
          </a:p>
          <a:p>
            <a:endParaRPr lang="en-US" dirty="0"/>
          </a:p>
        </p:txBody>
      </p:sp>
      <p:pic>
        <p:nvPicPr>
          <p:cNvPr id="5" name="Picture 4">
            <a:extLst>
              <a:ext uri="{FF2B5EF4-FFF2-40B4-BE49-F238E27FC236}">
                <a16:creationId xmlns:a16="http://schemas.microsoft.com/office/drawing/2014/main" id="{3BF27E03-46BE-123C-3D25-A7402A58E910}"/>
              </a:ext>
            </a:extLst>
          </p:cNvPr>
          <p:cNvPicPr>
            <a:picLocks noChangeAspect="1"/>
          </p:cNvPicPr>
          <p:nvPr/>
        </p:nvPicPr>
        <p:blipFill>
          <a:blip r:embed="rId2"/>
          <a:stretch>
            <a:fillRect/>
          </a:stretch>
        </p:blipFill>
        <p:spPr>
          <a:xfrm>
            <a:off x="457200" y="6196289"/>
            <a:ext cx="3410373" cy="412891"/>
          </a:xfrm>
          <a:prstGeom prst="rect">
            <a:avLst/>
          </a:prstGeom>
        </p:spPr>
      </p:pic>
    </p:spTree>
    <p:extLst>
      <p:ext uri="{BB962C8B-B14F-4D97-AF65-F5344CB8AC3E}">
        <p14:creationId xmlns:p14="http://schemas.microsoft.com/office/powerpoint/2010/main" val="25166405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A415FE-5624-F1F7-5D43-C7A93BAAA58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5318EEC-620E-0D8A-E1A0-4FDEE979B836}"/>
              </a:ext>
            </a:extLst>
          </p:cNvPr>
          <p:cNvSpPr>
            <a:spLocks noGrp="1"/>
          </p:cNvSpPr>
          <p:nvPr>
            <p:ph type="title"/>
          </p:nvPr>
        </p:nvSpPr>
        <p:spPr>
          <a:solidFill>
            <a:schemeClr val="bg2">
              <a:lumMod val="75000"/>
            </a:schemeClr>
          </a:solidFill>
        </p:spPr>
        <p:txBody>
          <a:bodyPr/>
          <a:lstStyle/>
          <a:p>
            <a:r>
              <a:rPr lang="en-US" dirty="0"/>
              <a:t>Standard 1</a:t>
            </a:r>
          </a:p>
        </p:txBody>
      </p:sp>
      <p:pic>
        <p:nvPicPr>
          <p:cNvPr id="5" name="Picture 4" descr="Diabetes Care Cover Image for Volume 49, Issue Supplement_1">
            <a:extLst>
              <a:ext uri="{FF2B5EF4-FFF2-40B4-BE49-F238E27FC236}">
                <a16:creationId xmlns:a16="http://schemas.microsoft.com/office/drawing/2014/main" id="{89CAE86F-6C2A-CE77-F964-0E2257D4993F}"/>
              </a:ext>
            </a:extLst>
          </p:cNvPr>
          <p:cNvPicPr>
            <a:picLocks noChangeAspect="1"/>
          </p:cNvPicPr>
          <p:nvPr/>
        </p:nvPicPr>
        <p:blipFill>
          <a:blip r:embed="rId2"/>
          <a:stretch>
            <a:fillRect/>
          </a:stretch>
        </p:blipFill>
        <p:spPr>
          <a:xfrm>
            <a:off x="685800" y="1524000"/>
            <a:ext cx="3419068" cy="4497387"/>
          </a:xfrm>
          <a:prstGeom prst="rect">
            <a:avLst/>
          </a:prstGeom>
        </p:spPr>
      </p:pic>
      <p:sp>
        <p:nvSpPr>
          <p:cNvPr id="4" name="Content Placeholder 3">
            <a:extLst>
              <a:ext uri="{FF2B5EF4-FFF2-40B4-BE49-F238E27FC236}">
                <a16:creationId xmlns:a16="http://schemas.microsoft.com/office/drawing/2014/main" id="{D2A8D36B-F7EB-6EC5-2224-8FAA1F1EC410}"/>
              </a:ext>
            </a:extLst>
          </p:cNvPr>
          <p:cNvSpPr>
            <a:spLocks noGrp="1"/>
          </p:cNvSpPr>
          <p:nvPr>
            <p:ph sz="half" idx="2"/>
          </p:nvPr>
        </p:nvSpPr>
        <p:spPr/>
        <p:txBody>
          <a:bodyPr/>
          <a:lstStyle/>
          <a:p>
            <a:endParaRPr lang="en-US" dirty="0"/>
          </a:p>
        </p:txBody>
      </p:sp>
    </p:spTree>
    <p:extLst>
      <p:ext uri="{BB962C8B-B14F-4D97-AF65-F5344CB8AC3E}">
        <p14:creationId xmlns:p14="http://schemas.microsoft.com/office/powerpoint/2010/main" val="3914581115"/>
      </p:ext>
    </p:extLst>
  </p:cSld>
  <p:clrMapOvr>
    <a:masterClrMapping/>
  </p:clrMapOvr>
</p:sld>
</file>

<file path=ppt/slides/slide2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7DED4B-2691-48E4-BFA0-74FECAA62D3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10C5074-B66C-716F-D729-C175F232A59A}"/>
              </a:ext>
            </a:extLst>
          </p:cNvPr>
          <p:cNvSpPr>
            <a:spLocks noGrp="1"/>
          </p:cNvSpPr>
          <p:nvPr>
            <p:ph type="title"/>
          </p:nvPr>
        </p:nvSpPr>
        <p:spPr>
          <a:solidFill>
            <a:schemeClr val="bg2">
              <a:lumMod val="75000"/>
            </a:schemeClr>
          </a:solidFill>
        </p:spPr>
        <p:txBody>
          <a:bodyPr>
            <a:normAutofit/>
          </a:bodyPr>
          <a:lstStyle/>
          <a:p>
            <a:r>
              <a:rPr lang="en-US" dirty="0"/>
              <a:t>Standard 13 Older Folks</a:t>
            </a:r>
          </a:p>
        </p:txBody>
      </p:sp>
      <p:pic>
        <p:nvPicPr>
          <p:cNvPr id="5" name="Picture 4" descr="Diabetes Care Cover Image for Volume 49, Issue Supplement_1">
            <a:extLst>
              <a:ext uri="{FF2B5EF4-FFF2-40B4-BE49-F238E27FC236}">
                <a16:creationId xmlns:a16="http://schemas.microsoft.com/office/drawing/2014/main" id="{C24F841E-728D-06B8-AC22-7483508F4B48}"/>
              </a:ext>
            </a:extLst>
          </p:cNvPr>
          <p:cNvPicPr>
            <a:picLocks noChangeAspect="1"/>
          </p:cNvPicPr>
          <p:nvPr/>
        </p:nvPicPr>
        <p:blipFill>
          <a:blip r:embed="rId2"/>
          <a:stretch>
            <a:fillRect/>
          </a:stretch>
        </p:blipFill>
        <p:spPr>
          <a:xfrm>
            <a:off x="685800" y="1524000"/>
            <a:ext cx="3419068" cy="4497387"/>
          </a:xfrm>
          <a:prstGeom prst="rect">
            <a:avLst/>
          </a:prstGeom>
        </p:spPr>
      </p:pic>
      <p:sp>
        <p:nvSpPr>
          <p:cNvPr id="4" name="Content Placeholder 3">
            <a:extLst>
              <a:ext uri="{FF2B5EF4-FFF2-40B4-BE49-F238E27FC236}">
                <a16:creationId xmlns:a16="http://schemas.microsoft.com/office/drawing/2014/main" id="{CC91FE7E-2716-9115-4C7D-0F9A6A0A42E0}"/>
              </a:ext>
            </a:extLst>
          </p:cNvPr>
          <p:cNvSpPr>
            <a:spLocks noGrp="1"/>
          </p:cNvSpPr>
          <p:nvPr>
            <p:ph sz="half" idx="2"/>
          </p:nvPr>
        </p:nvSpPr>
        <p:spPr/>
        <p:txBody>
          <a:bodyPr/>
          <a:lstStyle/>
          <a:p>
            <a:endParaRPr lang="en-US" dirty="0"/>
          </a:p>
        </p:txBody>
      </p:sp>
    </p:spTree>
    <p:extLst>
      <p:ext uri="{BB962C8B-B14F-4D97-AF65-F5344CB8AC3E}">
        <p14:creationId xmlns:p14="http://schemas.microsoft.com/office/powerpoint/2010/main" val="273012246"/>
      </p:ext>
    </p:extLst>
  </p:cSld>
  <p:clrMapOvr>
    <a:masterClrMapping/>
  </p:clrMapOvr>
</p:sld>
</file>

<file path=ppt/slides/slide2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F380F7-68E6-4769-A5C8-A1508C99942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BE97F48-285C-799D-D117-811906FAC336}"/>
              </a:ext>
            </a:extLst>
          </p:cNvPr>
          <p:cNvSpPr>
            <a:spLocks noGrp="1"/>
          </p:cNvSpPr>
          <p:nvPr>
            <p:ph type="title"/>
          </p:nvPr>
        </p:nvSpPr>
        <p:spPr/>
        <p:txBody>
          <a:bodyPr/>
          <a:lstStyle/>
          <a:p>
            <a:r>
              <a:rPr lang="en-US" dirty="0"/>
              <a:t>When Does Old Age Start?</a:t>
            </a:r>
          </a:p>
        </p:txBody>
      </p:sp>
      <p:sp>
        <p:nvSpPr>
          <p:cNvPr id="3" name="Content Placeholder 2">
            <a:extLst>
              <a:ext uri="{FF2B5EF4-FFF2-40B4-BE49-F238E27FC236}">
                <a16:creationId xmlns:a16="http://schemas.microsoft.com/office/drawing/2014/main" id="{284EE1A8-6442-ED18-1EB2-A4C3D8CDFA21}"/>
              </a:ext>
            </a:extLst>
          </p:cNvPr>
          <p:cNvSpPr>
            <a:spLocks noGrp="1"/>
          </p:cNvSpPr>
          <p:nvPr>
            <p:ph sz="quarter" idx="1"/>
          </p:nvPr>
        </p:nvSpPr>
        <p:spPr/>
        <p:txBody>
          <a:bodyPr/>
          <a:lstStyle/>
          <a:p>
            <a:pPr marL="0" indent="0">
              <a:buNone/>
            </a:pPr>
            <a:r>
              <a:rPr lang="en-US" dirty="0"/>
              <a:t> </a:t>
            </a:r>
          </a:p>
        </p:txBody>
      </p:sp>
      <p:pic>
        <p:nvPicPr>
          <p:cNvPr id="4" name="Picture 3">
            <a:extLst>
              <a:ext uri="{FF2B5EF4-FFF2-40B4-BE49-F238E27FC236}">
                <a16:creationId xmlns:a16="http://schemas.microsoft.com/office/drawing/2014/main" id="{1A536742-4013-D639-DD3F-CA2BCA12772A}"/>
              </a:ext>
            </a:extLst>
          </p:cNvPr>
          <p:cNvPicPr>
            <a:picLocks noChangeAspect="1"/>
          </p:cNvPicPr>
          <p:nvPr/>
        </p:nvPicPr>
        <p:blipFill>
          <a:blip r:embed="rId2"/>
          <a:stretch>
            <a:fillRect/>
          </a:stretch>
        </p:blipFill>
        <p:spPr>
          <a:xfrm>
            <a:off x="1079500" y="1592580"/>
            <a:ext cx="6985000" cy="4191000"/>
          </a:xfrm>
          <a:prstGeom prst="rect">
            <a:avLst/>
          </a:prstGeom>
        </p:spPr>
      </p:pic>
    </p:spTree>
    <p:extLst>
      <p:ext uri="{BB962C8B-B14F-4D97-AF65-F5344CB8AC3E}">
        <p14:creationId xmlns:p14="http://schemas.microsoft.com/office/powerpoint/2010/main" val="2493721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B381D5-1629-CC41-94A8-4BB31BEAF2D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9555912-2176-C78A-A1AB-12F4A653DFA3}"/>
              </a:ext>
            </a:extLst>
          </p:cNvPr>
          <p:cNvSpPr>
            <a:spLocks noGrp="1"/>
          </p:cNvSpPr>
          <p:nvPr>
            <p:ph type="title"/>
          </p:nvPr>
        </p:nvSpPr>
        <p:spPr>
          <a:xfrm>
            <a:off x="485274" y="240632"/>
            <a:ext cx="8229600" cy="990600"/>
          </a:xfrm>
        </p:spPr>
        <p:txBody>
          <a:bodyPr/>
          <a:lstStyle/>
          <a:p>
            <a:r>
              <a:rPr lang="en-US" dirty="0"/>
              <a:t>Poll Question 13</a:t>
            </a:r>
          </a:p>
        </p:txBody>
      </p:sp>
      <p:sp>
        <p:nvSpPr>
          <p:cNvPr id="3" name="Content Placeholder 2">
            <a:extLst>
              <a:ext uri="{FF2B5EF4-FFF2-40B4-BE49-F238E27FC236}">
                <a16:creationId xmlns:a16="http://schemas.microsoft.com/office/drawing/2014/main" id="{7016C21D-BC34-F1EF-BE51-2046FAC4A64B}"/>
              </a:ext>
            </a:extLst>
          </p:cNvPr>
          <p:cNvSpPr>
            <a:spLocks noGrp="1"/>
          </p:cNvSpPr>
          <p:nvPr>
            <p:ph sz="quarter" idx="1"/>
          </p:nvPr>
        </p:nvSpPr>
        <p:spPr>
          <a:xfrm>
            <a:off x="457200" y="1219200"/>
            <a:ext cx="6172200" cy="4937760"/>
          </a:xfrm>
        </p:spPr>
        <p:txBody>
          <a:bodyPr/>
          <a:lstStyle/>
          <a:p>
            <a:r>
              <a:rPr lang="en-US" sz="4000" dirty="0"/>
              <a:t>What percent of the population over the age of 65 has </a:t>
            </a:r>
            <a:r>
              <a:rPr lang="en-US" dirty="0"/>
              <a:t>pre</a:t>
            </a:r>
            <a:r>
              <a:rPr lang="en-US" sz="4000" dirty="0"/>
              <a:t>diabetes?</a:t>
            </a:r>
          </a:p>
          <a:p>
            <a:pPr marL="788651" lvl="1" indent="-514338">
              <a:buFont typeface="+mj-lt"/>
              <a:buAutoNum type="alphaUcPeriod"/>
            </a:pPr>
            <a:r>
              <a:rPr lang="en-US" sz="3600" dirty="0"/>
              <a:t>50%</a:t>
            </a:r>
          </a:p>
          <a:p>
            <a:pPr marL="788651" lvl="1" indent="-514338">
              <a:buFont typeface="+mj-lt"/>
              <a:buAutoNum type="alphaUcPeriod"/>
            </a:pPr>
            <a:r>
              <a:rPr lang="en-US" sz="3600" dirty="0"/>
              <a:t>18%</a:t>
            </a:r>
          </a:p>
          <a:p>
            <a:pPr marL="788651" lvl="1" indent="-514338">
              <a:buFont typeface="+mj-lt"/>
              <a:buAutoNum type="alphaUcPeriod"/>
            </a:pPr>
            <a:r>
              <a:rPr lang="en-US" sz="3600" dirty="0"/>
              <a:t>29%</a:t>
            </a:r>
          </a:p>
          <a:p>
            <a:pPr marL="788651" lvl="1" indent="-514338">
              <a:buFont typeface="+mj-lt"/>
              <a:buAutoNum type="alphaUcPeriod"/>
            </a:pPr>
            <a:r>
              <a:rPr lang="en-US" sz="3600" dirty="0"/>
              <a:t>34%</a:t>
            </a:r>
            <a:endParaRPr lang="en-US" sz="2800" dirty="0"/>
          </a:p>
        </p:txBody>
      </p:sp>
      <p:pic>
        <p:nvPicPr>
          <p:cNvPr id="5" name="Picture 4">
            <a:extLst>
              <a:ext uri="{FF2B5EF4-FFF2-40B4-BE49-F238E27FC236}">
                <a16:creationId xmlns:a16="http://schemas.microsoft.com/office/drawing/2014/main" id="{38477D27-C501-A909-74AD-87D250FAACE4}"/>
              </a:ext>
            </a:extLst>
          </p:cNvPr>
          <p:cNvPicPr>
            <a:picLocks noChangeAspect="1"/>
          </p:cNvPicPr>
          <p:nvPr/>
        </p:nvPicPr>
        <p:blipFill>
          <a:blip r:embed="rId3"/>
          <a:stretch>
            <a:fillRect/>
          </a:stretch>
        </p:blipFill>
        <p:spPr>
          <a:xfrm>
            <a:off x="6858003" y="1447801"/>
            <a:ext cx="1476375" cy="1714500"/>
          </a:xfrm>
          <a:prstGeom prst="rect">
            <a:avLst/>
          </a:prstGeom>
        </p:spPr>
      </p:pic>
      <p:sp>
        <p:nvSpPr>
          <p:cNvPr id="4" name="Oval 3">
            <a:extLst>
              <a:ext uri="{FF2B5EF4-FFF2-40B4-BE49-F238E27FC236}">
                <a16:creationId xmlns:a16="http://schemas.microsoft.com/office/drawing/2014/main" id="{492E0C11-5EC3-D9DA-CB40-91D9CD36A5BB}"/>
              </a:ext>
            </a:extLst>
          </p:cNvPr>
          <p:cNvSpPr/>
          <p:nvPr/>
        </p:nvSpPr>
        <p:spPr>
          <a:xfrm>
            <a:off x="457200" y="3078480"/>
            <a:ext cx="2869138" cy="609600"/>
          </a:xfrm>
          <a:prstGeom prst="ellipse">
            <a:avLst/>
          </a:prstGeom>
          <a:noFill/>
          <a:ln w="57150">
            <a:solidFill>
              <a:srgbClr val="7030A0"/>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w="38100">
                <a:solidFill>
                  <a:prstClr val="black"/>
                </a:solidFill>
              </a:ln>
              <a:solidFill>
                <a:prstClr val="white"/>
              </a:solidFill>
              <a:effectLst/>
              <a:uLnTx/>
              <a:uFillTx/>
              <a:latin typeface="Gill Sans MT"/>
              <a:ea typeface="+mn-ea"/>
              <a:cs typeface="+mn-cs"/>
            </a:endParaRPr>
          </a:p>
        </p:txBody>
      </p:sp>
    </p:spTree>
    <p:extLst>
      <p:ext uri="{BB962C8B-B14F-4D97-AF65-F5344CB8AC3E}">
        <p14:creationId xmlns:p14="http://schemas.microsoft.com/office/powerpoint/2010/main" val="41686330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17C44B-86FF-D6EF-E8EA-29551EDC1FC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A778F9D-1EE5-F0DE-EEA4-A92C98D624EF}"/>
              </a:ext>
            </a:extLst>
          </p:cNvPr>
          <p:cNvSpPr>
            <a:spLocks noGrp="1"/>
          </p:cNvSpPr>
          <p:nvPr>
            <p:ph type="title"/>
          </p:nvPr>
        </p:nvSpPr>
        <p:spPr>
          <a:xfrm>
            <a:off x="457200" y="152400"/>
            <a:ext cx="8229600" cy="1295400"/>
          </a:xfrm>
        </p:spPr>
        <p:txBody>
          <a:bodyPr>
            <a:normAutofit fontScale="90000"/>
          </a:bodyPr>
          <a:lstStyle/>
          <a:p>
            <a:r>
              <a:rPr lang="en-US" dirty="0"/>
              <a:t> 13. Older Adults Goals – Whole Picture</a:t>
            </a:r>
          </a:p>
        </p:txBody>
      </p:sp>
      <p:sp>
        <p:nvSpPr>
          <p:cNvPr id="3" name="Content Placeholder 2">
            <a:extLst>
              <a:ext uri="{FF2B5EF4-FFF2-40B4-BE49-F238E27FC236}">
                <a16:creationId xmlns:a16="http://schemas.microsoft.com/office/drawing/2014/main" id="{E423BE13-D72E-3733-EAC6-25CFCE8DE4EA}"/>
              </a:ext>
            </a:extLst>
          </p:cNvPr>
          <p:cNvSpPr>
            <a:spLocks noGrp="1"/>
          </p:cNvSpPr>
          <p:nvPr>
            <p:ph sz="quarter" idx="1"/>
          </p:nvPr>
        </p:nvSpPr>
        <p:spPr>
          <a:xfrm>
            <a:off x="457200" y="1524000"/>
            <a:ext cx="5173823" cy="5334000"/>
          </a:xfrm>
        </p:spPr>
        <p:txBody>
          <a:bodyPr>
            <a:normAutofit fontScale="62500" lnSpcReduction="20000"/>
          </a:bodyPr>
          <a:lstStyle/>
          <a:p>
            <a:pPr>
              <a:lnSpc>
                <a:spcPct val="120000"/>
              </a:lnSpc>
            </a:pPr>
            <a:r>
              <a:rPr lang="en-US" dirty="0"/>
              <a:t>Consider the assessment of medical, psychological and self-care domains to provide context to determine targets and therapeutic approaches for management.  </a:t>
            </a:r>
          </a:p>
          <a:p>
            <a:pPr>
              <a:lnSpc>
                <a:spcPct val="120000"/>
              </a:lnSpc>
            </a:pPr>
            <a:r>
              <a:rPr lang="en-US" dirty="0"/>
              <a:t>Screen for geriatric issues</a:t>
            </a:r>
          </a:p>
          <a:p>
            <a:pPr lvl="1">
              <a:lnSpc>
                <a:spcPct val="120000"/>
              </a:lnSpc>
            </a:pPr>
            <a:r>
              <a:rPr lang="en-US" sz="3800" dirty="0"/>
              <a:t>polypharmacy, </a:t>
            </a:r>
          </a:p>
          <a:p>
            <a:pPr lvl="1">
              <a:lnSpc>
                <a:spcPct val="120000"/>
              </a:lnSpc>
            </a:pPr>
            <a:r>
              <a:rPr lang="en-US" sz="3800" dirty="0"/>
              <a:t>cognitive impairment, depression</a:t>
            </a:r>
          </a:p>
          <a:p>
            <a:pPr lvl="1">
              <a:lnSpc>
                <a:spcPct val="120000"/>
              </a:lnSpc>
            </a:pPr>
            <a:r>
              <a:rPr lang="en-US" sz="3800" dirty="0"/>
              <a:t>urinary incontinence, falls, and persistent pain </a:t>
            </a:r>
          </a:p>
          <a:p>
            <a:pPr marL="274320" lvl="1" indent="0">
              <a:lnSpc>
                <a:spcPct val="120000"/>
              </a:lnSpc>
              <a:buNone/>
            </a:pPr>
            <a:r>
              <a:rPr lang="en-US" sz="3800" dirty="0"/>
              <a:t>that can affect diabetes self-management and diminish quality of life</a:t>
            </a:r>
          </a:p>
        </p:txBody>
      </p:sp>
      <p:pic>
        <p:nvPicPr>
          <p:cNvPr id="4" name="Picture 3">
            <a:extLst>
              <a:ext uri="{FF2B5EF4-FFF2-40B4-BE49-F238E27FC236}">
                <a16:creationId xmlns:a16="http://schemas.microsoft.com/office/drawing/2014/main" id="{5F2732A2-AA54-5154-9EBA-B47A8B39E63D}"/>
              </a:ext>
            </a:extLst>
          </p:cNvPr>
          <p:cNvPicPr>
            <a:picLocks noChangeAspect="1"/>
          </p:cNvPicPr>
          <p:nvPr/>
        </p:nvPicPr>
        <p:blipFill>
          <a:blip r:embed="rId3"/>
          <a:stretch>
            <a:fillRect/>
          </a:stretch>
        </p:blipFill>
        <p:spPr>
          <a:xfrm>
            <a:off x="5803289" y="1728170"/>
            <a:ext cx="3048264" cy="1414395"/>
          </a:xfrm>
          <a:prstGeom prst="rect">
            <a:avLst/>
          </a:prstGeom>
        </p:spPr>
      </p:pic>
      <p:sp>
        <p:nvSpPr>
          <p:cNvPr id="5" name="TextBox 4">
            <a:extLst>
              <a:ext uri="{FF2B5EF4-FFF2-40B4-BE49-F238E27FC236}">
                <a16:creationId xmlns:a16="http://schemas.microsoft.com/office/drawing/2014/main" id="{9C186681-E329-5E51-198C-2A3A5EF2F03A}"/>
              </a:ext>
            </a:extLst>
          </p:cNvPr>
          <p:cNvSpPr txBox="1"/>
          <p:nvPr/>
        </p:nvSpPr>
        <p:spPr>
          <a:xfrm>
            <a:off x="5968042" y="3276600"/>
            <a:ext cx="3175958"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Gill Sans MT"/>
                <a:ea typeface="+mn-ea"/>
                <a:cs typeface="+mn-cs"/>
              </a:rPr>
              <a:t>See Level 2 Course, Older Adults and Diabetes</a:t>
            </a:r>
          </a:p>
        </p:txBody>
      </p:sp>
      <p:pic>
        <p:nvPicPr>
          <p:cNvPr id="8" name="Picture 7">
            <a:extLst>
              <a:ext uri="{FF2B5EF4-FFF2-40B4-BE49-F238E27FC236}">
                <a16:creationId xmlns:a16="http://schemas.microsoft.com/office/drawing/2014/main" id="{2AAFA590-30B9-3FEE-CD89-2CC2D805981A}"/>
              </a:ext>
            </a:extLst>
          </p:cNvPr>
          <p:cNvPicPr>
            <a:picLocks noChangeAspect="1"/>
          </p:cNvPicPr>
          <p:nvPr/>
        </p:nvPicPr>
        <p:blipFill>
          <a:blip r:embed="rId4"/>
          <a:stretch>
            <a:fillRect/>
          </a:stretch>
        </p:blipFill>
        <p:spPr>
          <a:xfrm>
            <a:off x="5968042" y="6324600"/>
            <a:ext cx="3048372" cy="239515"/>
          </a:xfrm>
          <a:prstGeom prst="rect">
            <a:avLst/>
          </a:prstGeom>
        </p:spPr>
      </p:pic>
    </p:spTree>
    <p:extLst>
      <p:ext uri="{BB962C8B-B14F-4D97-AF65-F5344CB8AC3E}">
        <p14:creationId xmlns:p14="http://schemas.microsoft.com/office/powerpoint/2010/main" val="27011026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1E0567-B454-4CFD-1488-EB910F721E2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EDED623-96B4-F1D2-27E7-1295AA2836DD}"/>
              </a:ext>
            </a:extLst>
          </p:cNvPr>
          <p:cNvSpPr>
            <a:spLocks noGrp="1"/>
          </p:cNvSpPr>
          <p:nvPr>
            <p:ph type="title"/>
          </p:nvPr>
        </p:nvSpPr>
        <p:spPr/>
        <p:txBody>
          <a:bodyPr/>
          <a:lstStyle/>
          <a:p>
            <a:r>
              <a:rPr lang="en-US" dirty="0"/>
              <a:t>Treatment Goals Based On:</a:t>
            </a:r>
          </a:p>
        </p:txBody>
      </p:sp>
      <p:sp>
        <p:nvSpPr>
          <p:cNvPr id="3" name="Content Placeholder 2">
            <a:extLst>
              <a:ext uri="{FF2B5EF4-FFF2-40B4-BE49-F238E27FC236}">
                <a16:creationId xmlns:a16="http://schemas.microsoft.com/office/drawing/2014/main" id="{2BED8800-8616-60C6-FDF0-BBEB5F263081}"/>
              </a:ext>
            </a:extLst>
          </p:cNvPr>
          <p:cNvSpPr>
            <a:spLocks noGrp="1"/>
          </p:cNvSpPr>
          <p:nvPr>
            <p:ph sz="quarter" idx="1"/>
          </p:nvPr>
        </p:nvSpPr>
        <p:spPr>
          <a:xfrm>
            <a:off x="457200" y="1219200"/>
            <a:ext cx="6553200" cy="5486400"/>
          </a:xfrm>
        </p:spPr>
        <p:txBody>
          <a:bodyPr>
            <a:normAutofit lnSpcReduction="10000"/>
          </a:bodyPr>
          <a:lstStyle/>
          <a:p>
            <a:pPr lvl="1"/>
            <a:r>
              <a:rPr lang="en-US" dirty="0"/>
              <a:t>Length of time living with diabetes (new onset, undiagnosed for many years or longer history)</a:t>
            </a:r>
            <a:endParaRPr lang="en-US" sz="4400" dirty="0"/>
          </a:p>
          <a:p>
            <a:pPr lvl="1"/>
            <a:r>
              <a:rPr lang="en-US" dirty="0"/>
              <a:t>Presence or absence of complications</a:t>
            </a:r>
            <a:endParaRPr lang="en-US" sz="4400" dirty="0"/>
          </a:p>
          <a:p>
            <a:pPr lvl="1"/>
            <a:r>
              <a:rPr lang="en-US" dirty="0"/>
              <a:t>Comorbidities</a:t>
            </a:r>
            <a:endParaRPr lang="en-US" sz="4400" dirty="0"/>
          </a:p>
          <a:p>
            <a:pPr lvl="1"/>
            <a:r>
              <a:rPr lang="en-US" dirty="0"/>
              <a:t>Degree of frailty</a:t>
            </a:r>
            <a:endParaRPr lang="en-US" sz="4400" dirty="0"/>
          </a:p>
          <a:p>
            <a:pPr lvl="1"/>
            <a:r>
              <a:rPr lang="en-US" dirty="0"/>
              <a:t>Cognitive function</a:t>
            </a:r>
            <a:endParaRPr lang="en-US" sz="4400" dirty="0"/>
          </a:p>
          <a:p>
            <a:pPr lvl="1"/>
            <a:r>
              <a:rPr lang="en-US" dirty="0"/>
              <a:t>Life expectancy (often longer than expected)</a:t>
            </a:r>
            <a:endParaRPr lang="en-US" sz="4400" dirty="0"/>
          </a:p>
          <a:p>
            <a:pPr lvl="1"/>
            <a:r>
              <a:rPr lang="en-US" dirty="0"/>
              <a:t>Functional status</a:t>
            </a:r>
            <a:endParaRPr lang="en-US" sz="4000" dirty="0"/>
          </a:p>
        </p:txBody>
      </p:sp>
      <p:pic>
        <p:nvPicPr>
          <p:cNvPr id="4" name="Picture 3">
            <a:extLst>
              <a:ext uri="{FF2B5EF4-FFF2-40B4-BE49-F238E27FC236}">
                <a16:creationId xmlns:a16="http://schemas.microsoft.com/office/drawing/2014/main" id="{259C2822-2941-6AD9-DA56-F1577BFD1524}"/>
              </a:ext>
            </a:extLst>
          </p:cNvPr>
          <p:cNvPicPr>
            <a:picLocks noChangeAspect="1"/>
          </p:cNvPicPr>
          <p:nvPr/>
        </p:nvPicPr>
        <p:blipFill>
          <a:blip r:embed="rId3"/>
          <a:stretch>
            <a:fillRect/>
          </a:stretch>
        </p:blipFill>
        <p:spPr>
          <a:xfrm>
            <a:off x="6756427" y="2819400"/>
            <a:ext cx="1799533" cy="2971800"/>
          </a:xfrm>
          <a:prstGeom prst="rect">
            <a:avLst/>
          </a:prstGeom>
        </p:spPr>
      </p:pic>
    </p:spTree>
    <p:extLst>
      <p:ext uri="{BB962C8B-B14F-4D97-AF65-F5344CB8AC3E}">
        <p14:creationId xmlns:p14="http://schemas.microsoft.com/office/powerpoint/2010/main" val="21196314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E2CEDF-1DCD-7C72-A584-B27B36B9619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048AEB7-DEFB-5FFA-FE47-76AE78CD7FBF}"/>
              </a:ext>
            </a:extLst>
          </p:cNvPr>
          <p:cNvSpPr>
            <a:spLocks noGrp="1"/>
          </p:cNvSpPr>
          <p:nvPr>
            <p:ph type="title"/>
          </p:nvPr>
        </p:nvSpPr>
        <p:spPr/>
        <p:txBody>
          <a:bodyPr/>
          <a:lstStyle/>
          <a:p>
            <a:r>
              <a:rPr lang="en-US" dirty="0"/>
              <a:t>Poll Question 14</a:t>
            </a:r>
          </a:p>
        </p:txBody>
      </p:sp>
      <p:sp>
        <p:nvSpPr>
          <p:cNvPr id="3" name="Content Placeholder 2">
            <a:extLst>
              <a:ext uri="{FF2B5EF4-FFF2-40B4-BE49-F238E27FC236}">
                <a16:creationId xmlns:a16="http://schemas.microsoft.com/office/drawing/2014/main" id="{092265FD-984C-F821-50B7-481985D0F7E4}"/>
              </a:ext>
            </a:extLst>
          </p:cNvPr>
          <p:cNvSpPr>
            <a:spLocks noGrp="1"/>
          </p:cNvSpPr>
          <p:nvPr>
            <p:ph sz="quarter" idx="1"/>
          </p:nvPr>
        </p:nvSpPr>
        <p:spPr>
          <a:xfrm>
            <a:off x="457200" y="1219200"/>
            <a:ext cx="7162800" cy="4937760"/>
          </a:xfrm>
        </p:spPr>
        <p:txBody>
          <a:bodyPr>
            <a:noAutofit/>
          </a:bodyPr>
          <a:lstStyle/>
          <a:p>
            <a:r>
              <a:rPr lang="en-US" sz="2800" dirty="0"/>
              <a:t>RT, is a healthy 74-year-old who is on metformin 1000mg BID. Has had diabetes for 11 years. Latest A1c was 7.3%  What is best response?</a:t>
            </a:r>
          </a:p>
          <a:p>
            <a:pPr lvl="1"/>
            <a:r>
              <a:rPr lang="en-US" sz="2800" dirty="0"/>
              <a:t>A. Good job, let’s get the A1c less than 7%</a:t>
            </a:r>
          </a:p>
          <a:p>
            <a:pPr lvl="1"/>
            <a:r>
              <a:rPr lang="en-US" sz="2800" dirty="0"/>
              <a:t>B. Have you been snacking more than usual?</a:t>
            </a:r>
          </a:p>
          <a:p>
            <a:pPr lvl="1"/>
            <a:r>
              <a:rPr lang="en-US" sz="2800" dirty="0"/>
              <a:t>C. What do you think about your A1c level?</a:t>
            </a:r>
          </a:p>
          <a:p>
            <a:pPr lvl="1"/>
            <a:r>
              <a:rPr lang="en-US" sz="2800" dirty="0"/>
              <a:t>D. Let’s add on another medication to get your A1c to target.</a:t>
            </a:r>
            <a:endParaRPr lang="en-US" sz="3600" dirty="0"/>
          </a:p>
        </p:txBody>
      </p:sp>
      <p:pic>
        <p:nvPicPr>
          <p:cNvPr id="4" name="Picture 3">
            <a:extLst>
              <a:ext uri="{FF2B5EF4-FFF2-40B4-BE49-F238E27FC236}">
                <a16:creationId xmlns:a16="http://schemas.microsoft.com/office/drawing/2014/main" id="{09CDB260-3872-C168-4178-E144CF871CFF}"/>
              </a:ext>
            </a:extLst>
          </p:cNvPr>
          <p:cNvPicPr>
            <a:picLocks noChangeAspect="1"/>
          </p:cNvPicPr>
          <p:nvPr/>
        </p:nvPicPr>
        <p:blipFill>
          <a:blip r:embed="rId3"/>
          <a:stretch>
            <a:fillRect/>
          </a:stretch>
        </p:blipFill>
        <p:spPr>
          <a:xfrm>
            <a:off x="7391400" y="1295400"/>
            <a:ext cx="1475360" cy="1713124"/>
          </a:xfrm>
          <a:prstGeom prst="rect">
            <a:avLst/>
          </a:prstGeom>
        </p:spPr>
      </p:pic>
      <p:sp>
        <p:nvSpPr>
          <p:cNvPr id="5" name="Oval 4">
            <a:extLst>
              <a:ext uri="{FF2B5EF4-FFF2-40B4-BE49-F238E27FC236}">
                <a16:creationId xmlns:a16="http://schemas.microsoft.com/office/drawing/2014/main" id="{ED9BCE32-852F-917D-5150-63154A70282C}"/>
              </a:ext>
            </a:extLst>
          </p:cNvPr>
          <p:cNvSpPr/>
          <p:nvPr/>
        </p:nvSpPr>
        <p:spPr>
          <a:xfrm>
            <a:off x="457200" y="3849477"/>
            <a:ext cx="7620000" cy="762000"/>
          </a:xfrm>
          <a:prstGeom prst="ellipse">
            <a:avLst/>
          </a:prstGeom>
          <a:noFill/>
          <a:ln w="57150">
            <a:solidFill>
              <a:srgbClr val="7030A0"/>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w="38100">
                <a:solidFill>
                  <a:prstClr val="black"/>
                </a:solidFill>
              </a:ln>
              <a:solidFill>
                <a:prstClr val="white"/>
              </a:solidFill>
              <a:effectLst/>
              <a:uLnTx/>
              <a:uFillTx/>
              <a:latin typeface="Gill Sans MT"/>
              <a:ea typeface="+mn-ea"/>
              <a:cs typeface="+mn-cs"/>
            </a:endParaRPr>
          </a:p>
        </p:txBody>
      </p:sp>
    </p:spTree>
    <p:extLst>
      <p:ext uri="{BB962C8B-B14F-4D97-AF65-F5344CB8AC3E}">
        <p14:creationId xmlns:p14="http://schemas.microsoft.com/office/powerpoint/2010/main" val="4869959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A36051-8527-7BEC-5E96-DE01572FD3A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8B06917-2654-D99A-7169-EBE436D41FFD}"/>
              </a:ext>
            </a:extLst>
          </p:cNvPr>
          <p:cNvSpPr>
            <a:spLocks noGrp="1"/>
          </p:cNvSpPr>
          <p:nvPr>
            <p:ph type="title"/>
          </p:nvPr>
        </p:nvSpPr>
        <p:spPr>
          <a:xfrm>
            <a:off x="457200" y="152400"/>
            <a:ext cx="8229600" cy="1101436"/>
          </a:xfrm>
          <a:solidFill>
            <a:srgbClr val="5E3886"/>
          </a:solidFill>
        </p:spPr>
        <p:txBody>
          <a:bodyPr>
            <a:noAutofit/>
          </a:bodyPr>
          <a:lstStyle/>
          <a:p>
            <a:r>
              <a:rPr lang="en-US" sz="3600" dirty="0">
                <a:solidFill>
                  <a:schemeClr val="bg1"/>
                </a:solidFill>
              </a:rPr>
              <a:t>13. Older Adults</a:t>
            </a:r>
            <a:br>
              <a:rPr lang="en-US" sz="3600" dirty="0">
                <a:solidFill>
                  <a:schemeClr val="bg1"/>
                </a:solidFill>
              </a:rPr>
            </a:br>
            <a:r>
              <a:rPr lang="en-US" sz="3600" dirty="0">
                <a:solidFill>
                  <a:schemeClr val="bg1"/>
                </a:solidFill>
              </a:rPr>
              <a:t>Healthy &amp; Good Functional Status</a:t>
            </a:r>
          </a:p>
        </p:txBody>
      </p:sp>
      <p:sp>
        <p:nvSpPr>
          <p:cNvPr id="3" name="Content Placeholder 2">
            <a:extLst>
              <a:ext uri="{FF2B5EF4-FFF2-40B4-BE49-F238E27FC236}">
                <a16:creationId xmlns:a16="http://schemas.microsoft.com/office/drawing/2014/main" id="{C93D6BEC-0D42-FE2B-AEAD-2DDC004077EB}"/>
              </a:ext>
            </a:extLst>
          </p:cNvPr>
          <p:cNvSpPr>
            <a:spLocks noGrp="1"/>
          </p:cNvSpPr>
          <p:nvPr>
            <p:ph sz="quarter" idx="1"/>
          </p:nvPr>
        </p:nvSpPr>
        <p:spPr>
          <a:xfrm>
            <a:off x="457200" y="1371600"/>
            <a:ext cx="5935308" cy="5562600"/>
          </a:xfrm>
        </p:spPr>
        <p:txBody>
          <a:bodyPr>
            <a:normAutofit fontScale="55000" lnSpcReduction="20000"/>
          </a:bodyPr>
          <a:lstStyle/>
          <a:p>
            <a:pPr>
              <a:lnSpc>
                <a:spcPct val="120000"/>
              </a:lnSpc>
            </a:pPr>
            <a:r>
              <a:rPr lang="en-US" b="0" i="0" dirty="0">
                <a:effectLst/>
                <a:ea typeface="Calibri" panose="020F0502020204030204" pitchFamily="34" charset="0"/>
                <a:cs typeface="Calibri" panose="020F0502020204030204" pitchFamily="34" charset="0"/>
              </a:rPr>
              <a:t>Assess the medical, psychological, functional (self-management abilities), and social domains </a:t>
            </a:r>
          </a:p>
          <a:p>
            <a:pPr>
              <a:lnSpc>
                <a:spcPct val="120000"/>
              </a:lnSpc>
            </a:pPr>
            <a:r>
              <a:rPr lang="en-US" b="0" i="0" dirty="0">
                <a:effectLst/>
                <a:ea typeface="Calibri" panose="020F0502020204030204" pitchFamily="34" charset="0"/>
                <a:cs typeface="Calibri" panose="020F0502020204030204" pitchFamily="34" charset="0"/>
              </a:rPr>
              <a:t>Screen annually for geriatric syndromes (e.g., cognitive impairment, depression, urinary incontinence, falls, persistent pain, and frailty), hypoglycemia, and polypharmacy </a:t>
            </a:r>
          </a:p>
          <a:p>
            <a:pPr lvl="1">
              <a:lnSpc>
                <a:spcPct val="120000"/>
              </a:lnSpc>
            </a:pPr>
            <a:r>
              <a:rPr lang="en-US" b="0" i="0" dirty="0">
                <a:solidFill>
                  <a:srgbClr val="383636"/>
                </a:solidFill>
                <a:effectLst/>
                <a:ea typeface="Calibri" panose="020F0502020204030204" pitchFamily="34" charset="0"/>
                <a:cs typeface="Calibri" panose="020F0502020204030204" pitchFamily="34" charset="0"/>
              </a:rPr>
              <a:t>may affect diabetes management and diminish quality of life. </a:t>
            </a:r>
          </a:p>
          <a:p>
            <a:pPr>
              <a:lnSpc>
                <a:spcPct val="120000"/>
              </a:lnSpc>
            </a:pPr>
            <a:r>
              <a:rPr lang="en-US" dirty="0">
                <a:ea typeface="Calibri" panose="020F0502020204030204" pitchFamily="34" charset="0"/>
                <a:cs typeface="Calibri" panose="020F0502020204030204" pitchFamily="34" charset="0"/>
              </a:rPr>
              <a:t>If on insulin or </a:t>
            </a:r>
            <a:r>
              <a:rPr lang="en-US" dirty="0" err="1">
                <a:ea typeface="Calibri" panose="020F0502020204030204" pitchFamily="34" charset="0"/>
                <a:cs typeface="Calibri" panose="020F0502020204030204" pitchFamily="34" charset="0"/>
              </a:rPr>
              <a:t>hx</a:t>
            </a:r>
            <a:r>
              <a:rPr lang="en-US" dirty="0">
                <a:ea typeface="Calibri" panose="020F0502020204030204" pitchFamily="34" charset="0"/>
                <a:cs typeface="Calibri" panose="020F0502020204030204" pitchFamily="34" charset="0"/>
              </a:rPr>
              <a:t> of hypo, eval for CGM or AIDS</a:t>
            </a:r>
          </a:p>
          <a:p>
            <a:pPr lvl="0"/>
            <a:r>
              <a:rPr lang="en-US" sz="3300" b="1" dirty="0"/>
              <a:t>Goals:</a:t>
            </a:r>
          </a:p>
          <a:p>
            <a:pPr lvl="1"/>
            <a:r>
              <a:rPr lang="en-US" sz="3300" dirty="0"/>
              <a:t>Reasonable A1c goal &lt;7.0 - 7.5%</a:t>
            </a:r>
          </a:p>
          <a:p>
            <a:pPr lvl="1"/>
            <a:r>
              <a:rPr lang="en-US" sz="3300" dirty="0"/>
              <a:t>TIR ~ 70%, Below range ≤4%</a:t>
            </a:r>
          </a:p>
          <a:p>
            <a:pPr lvl="1"/>
            <a:r>
              <a:rPr lang="en-US" sz="3300" dirty="0"/>
              <a:t>Fasting BG 80 – 130 </a:t>
            </a:r>
          </a:p>
          <a:p>
            <a:pPr lvl="1"/>
            <a:r>
              <a:rPr lang="en-US" sz="3300" dirty="0">
                <a:solidFill>
                  <a:schemeClr val="tx1">
                    <a:lumMod val="95000"/>
                    <a:lumOff val="5000"/>
                  </a:schemeClr>
                </a:solidFill>
              </a:rPr>
              <a:t>Bedtime Glucose 80-180 </a:t>
            </a:r>
          </a:p>
          <a:p>
            <a:pPr lvl="1"/>
            <a:r>
              <a:rPr lang="en-US" sz="3300" dirty="0"/>
              <a:t>Blood Pressure &lt; 130/80 </a:t>
            </a:r>
          </a:p>
          <a:p>
            <a:pPr lvl="1"/>
            <a:r>
              <a:rPr lang="en-US" sz="3300" dirty="0"/>
              <a:t>Statin unless contraindicated or not tolerated</a:t>
            </a:r>
          </a:p>
          <a:p>
            <a:endParaRPr lang="en-US" dirty="0"/>
          </a:p>
        </p:txBody>
      </p:sp>
      <p:pic>
        <p:nvPicPr>
          <p:cNvPr id="4" name="Picture 3">
            <a:extLst>
              <a:ext uri="{FF2B5EF4-FFF2-40B4-BE49-F238E27FC236}">
                <a16:creationId xmlns:a16="http://schemas.microsoft.com/office/drawing/2014/main" id="{80A42803-1D5D-F1B0-3F4D-9F41EF5E9BB6}"/>
              </a:ext>
            </a:extLst>
          </p:cNvPr>
          <p:cNvPicPr>
            <a:picLocks noChangeAspect="1"/>
          </p:cNvPicPr>
          <p:nvPr/>
        </p:nvPicPr>
        <p:blipFill>
          <a:blip r:embed="rId3"/>
          <a:stretch>
            <a:fillRect/>
          </a:stretch>
        </p:blipFill>
        <p:spPr>
          <a:xfrm>
            <a:off x="6470227" y="1253836"/>
            <a:ext cx="2216573" cy="3200400"/>
          </a:xfrm>
          <a:prstGeom prst="rect">
            <a:avLst/>
          </a:prstGeom>
        </p:spPr>
      </p:pic>
      <p:pic>
        <p:nvPicPr>
          <p:cNvPr id="5" name="Picture 4">
            <a:extLst>
              <a:ext uri="{FF2B5EF4-FFF2-40B4-BE49-F238E27FC236}">
                <a16:creationId xmlns:a16="http://schemas.microsoft.com/office/drawing/2014/main" id="{39272AD5-36A6-5284-2D9A-BDE0EBDF11F2}"/>
              </a:ext>
            </a:extLst>
          </p:cNvPr>
          <p:cNvPicPr>
            <a:picLocks noChangeAspect="1"/>
          </p:cNvPicPr>
          <p:nvPr/>
        </p:nvPicPr>
        <p:blipFill>
          <a:blip r:embed="rId4"/>
          <a:stretch>
            <a:fillRect/>
          </a:stretch>
        </p:blipFill>
        <p:spPr>
          <a:xfrm>
            <a:off x="6392508" y="1239795"/>
            <a:ext cx="2294292" cy="3713205"/>
          </a:xfrm>
          <a:prstGeom prst="rect">
            <a:avLst/>
          </a:prstGeom>
        </p:spPr>
      </p:pic>
      <p:sp>
        <p:nvSpPr>
          <p:cNvPr id="6" name="TextBox 5">
            <a:extLst>
              <a:ext uri="{FF2B5EF4-FFF2-40B4-BE49-F238E27FC236}">
                <a16:creationId xmlns:a16="http://schemas.microsoft.com/office/drawing/2014/main" id="{632137E5-C3EA-3528-C62A-E388BE9622E4}"/>
              </a:ext>
            </a:extLst>
          </p:cNvPr>
          <p:cNvSpPr txBox="1"/>
          <p:nvPr/>
        </p:nvSpPr>
        <p:spPr>
          <a:xfrm>
            <a:off x="6420792" y="4967041"/>
            <a:ext cx="2418408"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Gill Sans MT"/>
                <a:ea typeface="+mn-ea"/>
                <a:cs typeface="+mn-cs"/>
              </a:rPr>
              <a:t>65 or older</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Gill Sans MT"/>
                <a:ea typeface="+mn-ea"/>
                <a:cs typeface="+mn-cs"/>
              </a:rPr>
              <a:t>- </a:t>
            </a:r>
            <a:r>
              <a:rPr kumimoji="0" lang="en-US" sz="1800" b="0" i="0" u="none" strike="noStrike" kern="1200" cap="none" spc="0" normalizeH="0" baseline="0" noProof="0" dirty="0">
                <a:ln>
                  <a:noFill/>
                </a:ln>
                <a:solidFill>
                  <a:srgbClr val="0070C0"/>
                </a:solidFill>
                <a:effectLst/>
                <a:highlight>
                  <a:srgbClr val="FFFF00"/>
                </a:highlight>
                <a:uLnTx/>
                <a:uFillTx/>
                <a:latin typeface="Gill Sans MT"/>
                <a:ea typeface="+mn-ea"/>
                <a:cs typeface="+mn-cs"/>
              </a:rPr>
              <a:t>29%</a:t>
            </a:r>
            <a:r>
              <a:rPr kumimoji="0" lang="en-US" sz="1800" b="0" i="0" u="none" strike="noStrike" kern="1200" cap="none" spc="0" normalizeH="0" baseline="0" noProof="0" dirty="0">
                <a:ln>
                  <a:noFill/>
                </a:ln>
                <a:solidFill>
                  <a:srgbClr val="0070C0"/>
                </a:solidFill>
                <a:effectLst/>
                <a:uLnTx/>
                <a:uFillTx/>
                <a:latin typeface="Gill Sans MT"/>
                <a:ea typeface="+mn-ea"/>
                <a:cs typeface="+mn-cs"/>
              </a:rPr>
              <a:t> have diabetes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Gill Sans MT"/>
                <a:ea typeface="+mn-ea"/>
                <a:cs typeface="+mn-cs"/>
              </a:rPr>
              <a:t>- 50% have prediabetes</a:t>
            </a:r>
          </a:p>
        </p:txBody>
      </p:sp>
      <p:sp>
        <p:nvSpPr>
          <p:cNvPr id="7" name="TextBox 6">
            <a:extLst>
              <a:ext uri="{FF2B5EF4-FFF2-40B4-BE49-F238E27FC236}">
                <a16:creationId xmlns:a16="http://schemas.microsoft.com/office/drawing/2014/main" id="{721F841D-3C21-F924-737A-8C240D7063D8}"/>
              </a:ext>
            </a:extLst>
          </p:cNvPr>
          <p:cNvSpPr txBox="1"/>
          <p:nvPr/>
        </p:nvSpPr>
        <p:spPr>
          <a:xfrm>
            <a:off x="742822" y="6444555"/>
            <a:ext cx="5715000" cy="396712"/>
          </a:xfrm>
          <a:prstGeom prst="rect">
            <a:avLst/>
          </a:prstGeom>
          <a:noFill/>
        </p:spPr>
        <p:txBody>
          <a:bodyPr wrap="square">
            <a:spAutoFit/>
          </a:bodyPr>
          <a:lstStyle/>
          <a:p>
            <a:pPr marL="0" marR="0" lvl="0" indent="0" algn="l" defTabSz="914400" rtl="0" eaLnBrk="1" fontAlgn="auto" latinLnBrk="0" hangingPunct="1">
              <a:lnSpc>
                <a:spcPct val="12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Gill Sans MT"/>
                <a:ea typeface="+mn-ea"/>
                <a:cs typeface="+mn-cs"/>
              </a:rPr>
              <a:t>Please see Older Adults Level 2 Course</a:t>
            </a:r>
          </a:p>
        </p:txBody>
      </p:sp>
      <p:pic>
        <p:nvPicPr>
          <p:cNvPr id="9" name="Picture 8">
            <a:extLst>
              <a:ext uri="{FF2B5EF4-FFF2-40B4-BE49-F238E27FC236}">
                <a16:creationId xmlns:a16="http://schemas.microsoft.com/office/drawing/2014/main" id="{C43C04CC-7F09-B0C7-7C21-9E0FACBC6225}"/>
              </a:ext>
            </a:extLst>
          </p:cNvPr>
          <p:cNvPicPr>
            <a:picLocks noChangeAspect="1"/>
          </p:cNvPicPr>
          <p:nvPr/>
        </p:nvPicPr>
        <p:blipFill>
          <a:blip r:embed="rId5"/>
          <a:stretch>
            <a:fillRect/>
          </a:stretch>
        </p:blipFill>
        <p:spPr>
          <a:xfrm>
            <a:off x="6095628" y="6585842"/>
            <a:ext cx="3048372" cy="239515"/>
          </a:xfrm>
          <a:prstGeom prst="rect">
            <a:avLst/>
          </a:prstGeom>
        </p:spPr>
      </p:pic>
    </p:spTree>
    <p:extLst>
      <p:ext uri="{BB962C8B-B14F-4D97-AF65-F5344CB8AC3E}">
        <p14:creationId xmlns:p14="http://schemas.microsoft.com/office/powerpoint/2010/main" val="5692647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6950BFC3-D8DA-4A85-94F7-54DA5524770B}">
      <p188:commentRel xmlns:p188="http://schemas.microsoft.com/office/powerpoint/2018/8/main" r:id="rId2"/>
    </p:ext>
  </p:extLst>
</p:sld>
</file>

<file path=ppt/slides/slide2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0F31D7-0527-E07E-D920-85BEE9E074E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45CD308-6212-FD28-CAB1-0C61142B4A90}"/>
              </a:ext>
            </a:extLst>
          </p:cNvPr>
          <p:cNvSpPr>
            <a:spLocks noGrp="1"/>
          </p:cNvSpPr>
          <p:nvPr>
            <p:ph type="title"/>
          </p:nvPr>
        </p:nvSpPr>
        <p:spPr/>
        <p:txBody>
          <a:bodyPr/>
          <a:lstStyle/>
          <a:p>
            <a:r>
              <a:rPr lang="en-US" dirty="0"/>
              <a:t>Poll 15 – Review Question</a:t>
            </a:r>
          </a:p>
        </p:txBody>
      </p:sp>
      <p:sp>
        <p:nvSpPr>
          <p:cNvPr id="3" name="Content Placeholder 2">
            <a:extLst>
              <a:ext uri="{FF2B5EF4-FFF2-40B4-BE49-F238E27FC236}">
                <a16:creationId xmlns:a16="http://schemas.microsoft.com/office/drawing/2014/main" id="{6CED0125-EBD2-5569-4AC5-58BCC92B7E51}"/>
              </a:ext>
            </a:extLst>
          </p:cNvPr>
          <p:cNvSpPr>
            <a:spLocks noGrp="1"/>
          </p:cNvSpPr>
          <p:nvPr>
            <p:ph sz="quarter" idx="1"/>
          </p:nvPr>
        </p:nvSpPr>
        <p:spPr>
          <a:xfrm>
            <a:off x="457200" y="1219200"/>
            <a:ext cx="6477000" cy="5486400"/>
          </a:xfrm>
        </p:spPr>
        <p:txBody>
          <a:bodyPr>
            <a:normAutofit fontScale="70000" lnSpcReduction="20000"/>
          </a:bodyPr>
          <a:lstStyle/>
          <a:p>
            <a:pPr>
              <a:lnSpc>
                <a:spcPct val="120000"/>
              </a:lnSpc>
            </a:pPr>
            <a:r>
              <a:rPr lang="en-US" dirty="0"/>
              <a:t>HR is a 78-year-old with a stroke and limited cognition. She has had diabetes for 8 years and is on intensive insulin therapy:  Bolus coverage at meals and basal at night. Her A1c is 6.2%. She has a part time care taker. What do you suggest?</a:t>
            </a:r>
          </a:p>
          <a:p>
            <a:pPr>
              <a:lnSpc>
                <a:spcPct val="120000"/>
              </a:lnSpc>
            </a:pPr>
            <a:r>
              <a:rPr lang="en-US" dirty="0"/>
              <a:t>A. Evaluate food intake</a:t>
            </a:r>
          </a:p>
          <a:p>
            <a:pPr>
              <a:lnSpc>
                <a:spcPct val="120000"/>
              </a:lnSpc>
            </a:pPr>
            <a:r>
              <a:rPr lang="en-US" dirty="0"/>
              <a:t>B. Discuss de-intensifying insulin regimen </a:t>
            </a:r>
          </a:p>
          <a:p>
            <a:pPr>
              <a:lnSpc>
                <a:spcPct val="120000"/>
              </a:lnSpc>
            </a:pPr>
            <a:r>
              <a:rPr lang="en-US" dirty="0"/>
              <a:t>C. Move Glargine to morning</a:t>
            </a:r>
          </a:p>
          <a:p>
            <a:pPr>
              <a:lnSpc>
                <a:spcPct val="120000"/>
              </a:lnSpc>
            </a:pPr>
            <a:r>
              <a:rPr lang="en-US" dirty="0"/>
              <a:t>D. Stop insulin and start on oral medications</a:t>
            </a:r>
          </a:p>
          <a:p>
            <a:endParaRPr lang="en-US" dirty="0"/>
          </a:p>
        </p:txBody>
      </p:sp>
      <p:pic>
        <p:nvPicPr>
          <p:cNvPr id="4" name="Picture 3">
            <a:extLst>
              <a:ext uri="{FF2B5EF4-FFF2-40B4-BE49-F238E27FC236}">
                <a16:creationId xmlns:a16="http://schemas.microsoft.com/office/drawing/2014/main" id="{8AA3B076-21A4-C5E0-FD03-20490409BB16}"/>
              </a:ext>
            </a:extLst>
          </p:cNvPr>
          <p:cNvPicPr>
            <a:picLocks noChangeAspect="1"/>
          </p:cNvPicPr>
          <p:nvPr/>
        </p:nvPicPr>
        <p:blipFill>
          <a:blip r:embed="rId3"/>
          <a:stretch>
            <a:fillRect/>
          </a:stretch>
        </p:blipFill>
        <p:spPr>
          <a:xfrm>
            <a:off x="7211440" y="1447800"/>
            <a:ext cx="1475360" cy="1713124"/>
          </a:xfrm>
          <a:prstGeom prst="rect">
            <a:avLst/>
          </a:prstGeom>
        </p:spPr>
      </p:pic>
      <p:sp>
        <p:nvSpPr>
          <p:cNvPr id="5" name="Oval 4">
            <a:extLst>
              <a:ext uri="{FF2B5EF4-FFF2-40B4-BE49-F238E27FC236}">
                <a16:creationId xmlns:a16="http://schemas.microsoft.com/office/drawing/2014/main" id="{4C05FDF0-68F6-5EF1-B2EB-73414F40BE24}"/>
              </a:ext>
            </a:extLst>
          </p:cNvPr>
          <p:cNvSpPr/>
          <p:nvPr/>
        </p:nvSpPr>
        <p:spPr>
          <a:xfrm>
            <a:off x="152400" y="4648200"/>
            <a:ext cx="7620000" cy="762000"/>
          </a:xfrm>
          <a:prstGeom prst="ellipse">
            <a:avLst/>
          </a:prstGeom>
          <a:noFill/>
          <a:ln w="57150">
            <a:solidFill>
              <a:srgbClr val="7030A0"/>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w="38100">
                <a:solidFill>
                  <a:prstClr val="black"/>
                </a:solidFill>
              </a:ln>
              <a:solidFill>
                <a:prstClr val="white"/>
              </a:solidFill>
              <a:effectLst/>
              <a:uLnTx/>
              <a:uFillTx/>
              <a:latin typeface="Gill Sans MT"/>
              <a:ea typeface="+mn-ea"/>
              <a:cs typeface="+mn-cs"/>
            </a:endParaRPr>
          </a:p>
        </p:txBody>
      </p:sp>
    </p:spTree>
    <p:extLst>
      <p:ext uri="{BB962C8B-B14F-4D97-AF65-F5344CB8AC3E}">
        <p14:creationId xmlns:p14="http://schemas.microsoft.com/office/powerpoint/2010/main" val="26877259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150F6B-7B38-F3DD-C49B-081E7BA1F1F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861C87C-81CD-AC53-3936-F53046E21FD6}"/>
              </a:ext>
            </a:extLst>
          </p:cNvPr>
          <p:cNvSpPr>
            <a:spLocks noGrp="1"/>
          </p:cNvSpPr>
          <p:nvPr>
            <p:ph type="title"/>
          </p:nvPr>
        </p:nvSpPr>
        <p:spPr/>
        <p:txBody>
          <a:bodyPr>
            <a:normAutofit fontScale="90000"/>
          </a:bodyPr>
          <a:lstStyle/>
          <a:p>
            <a:br>
              <a:rPr lang="en-US" dirty="0"/>
            </a:br>
            <a:br>
              <a:rPr lang="en-US" dirty="0"/>
            </a:br>
            <a:r>
              <a:rPr lang="en-US" dirty="0"/>
              <a:t>Older Adults and Medications</a:t>
            </a:r>
          </a:p>
        </p:txBody>
      </p:sp>
      <p:sp>
        <p:nvSpPr>
          <p:cNvPr id="3" name="Content Placeholder 2">
            <a:extLst>
              <a:ext uri="{FF2B5EF4-FFF2-40B4-BE49-F238E27FC236}">
                <a16:creationId xmlns:a16="http://schemas.microsoft.com/office/drawing/2014/main" id="{17C4A251-02F4-7239-FD4D-A89AE398F2B8}"/>
              </a:ext>
            </a:extLst>
          </p:cNvPr>
          <p:cNvSpPr>
            <a:spLocks noGrp="1"/>
          </p:cNvSpPr>
          <p:nvPr>
            <p:ph sz="quarter" idx="1"/>
          </p:nvPr>
        </p:nvSpPr>
        <p:spPr>
          <a:xfrm>
            <a:off x="457200" y="1219200"/>
            <a:ext cx="5638800" cy="5486400"/>
          </a:xfrm>
        </p:spPr>
        <p:txBody>
          <a:bodyPr>
            <a:normAutofit fontScale="77500" lnSpcReduction="20000"/>
          </a:bodyPr>
          <a:lstStyle/>
          <a:p>
            <a:pPr>
              <a:lnSpc>
                <a:spcPct val="120000"/>
              </a:lnSpc>
            </a:pPr>
            <a:r>
              <a:rPr lang="en-US" sz="3500" dirty="0"/>
              <a:t>In older </a:t>
            </a:r>
            <a:r>
              <a:rPr lang="en-US" sz="3500" b="1" dirty="0"/>
              <a:t>adults</a:t>
            </a:r>
            <a:r>
              <a:rPr lang="en-US" sz="3500" dirty="0"/>
              <a:t> at increased risk of hypoglycemia, meds with low risk of hypoglycemia are preferred. </a:t>
            </a:r>
          </a:p>
          <a:p>
            <a:pPr>
              <a:lnSpc>
                <a:spcPct val="120000"/>
              </a:lnSpc>
            </a:pPr>
            <a:r>
              <a:rPr lang="en-US" sz="3500" dirty="0"/>
              <a:t>Overtreatment of diabetes is common in older adults and should be avoided. </a:t>
            </a:r>
            <a:r>
              <a:rPr lang="en-US" sz="3500" b="1" dirty="0"/>
              <a:t> </a:t>
            </a:r>
            <a:endParaRPr lang="en-US" sz="3500" dirty="0"/>
          </a:p>
          <a:p>
            <a:pPr>
              <a:lnSpc>
                <a:spcPct val="120000"/>
              </a:lnSpc>
            </a:pPr>
            <a:r>
              <a:rPr lang="en-US" sz="3500" dirty="0" err="1"/>
              <a:t>Deintensification</a:t>
            </a:r>
            <a:r>
              <a:rPr lang="en-US" sz="3500" dirty="0"/>
              <a:t> (or simplification) of complex regimens is recommended to reduce the risk of hypoglycemia, if it can be achieved within the individualized A1C target. </a:t>
            </a:r>
            <a:r>
              <a:rPr lang="en-US" sz="3500" b="1" dirty="0"/>
              <a:t> </a:t>
            </a:r>
            <a:endParaRPr lang="en-US" sz="3500" dirty="0"/>
          </a:p>
          <a:p>
            <a:endParaRPr lang="en-US" dirty="0"/>
          </a:p>
        </p:txBody>
      </p:sp>
      <p:pic>
        <p:nvPicPr>
          <p:cNvPr id="9218" name="Picture 2">
            <a:extLst>
              <a:ext uri="{FF2B5EF4-FFF2-40B4-BE49-F238E27FC236}">
                <a16:creationId xmlns:a16="http://schemas.microsoft.com/office/drawing/2014/main" id="{FB4203BB-CE80-A1B4-B1A4-19D86CC416CC}"/>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553200" y="1447800"/>
            <a:ext cx="2024516" cy="210383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7484414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A31EAA-A77C-71F7-D062-827BD89D870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032BD4D-4B3B-E5AA-851E-4B72701E4781}"/>
              </a:ext>
            </a:extLst>
          </p:cNvPr>
          <p:cNvSpPr>
            <a:spLocks noGrp="1"/>
          </p:cNvSpPr>
          <p:nvPr>
            <p:ph type="title"/>
          </p:nvPr>
        </p:nvSpPr>
        <p:spPr>
          <a:solidFill>
            <a:srgbClr val="5E3886"/>
          </a:solidFill>
        </p:spPr>
        <p:txBody>
          <a:bodyPr>
            <a:normAutofit fontScale="90000"/>
          </a:bodyPr>
          <a:lstStyle/>
          <a:p>
            <a:r>
              <a:rPr lang="en-US" sz="3600" dirty="0">
                <a:solidFill>
                  <a:schemeClr val="bg1"/>
                </a:solidFill>
              </a:rPr>
              <a:t>Older Adults with Complications and Reduced Functionality  - Less Intense Goals</a:t>
            </a:r>
          </a:p>
        </p:txBody>
      </p:sp>
      <p:sp>
        <p:nvSpPr>
          <p:cNvPr id="3" name="Content Placeholder 2">
            <a:extLst>
              <a:ext uri="{FF2B5EF4-FFF2-40B4-BE49-F238E27FC236}">
                <a16:creationId xmlns:a16="http://schemas.microsoft.com/office/drawing/2014/main" id="{D2DF21B8-D661-E3FE-6693-A2E7541895D5}"/>
              </a:ext>
            </a:extLst>
          </p:cNvPr>
          <p:cNvSpPr>
            <a:spLocks noGrp="1"/>
          </p:cNvSpPr>
          <p:nvPr>
            <p:ph sz="quarter" idx="1"/>
          </p:nvPr>
        </p:nvSpPr>
        <p:spPr>
          <a:xfrm>
            <a:off x="533400" y="1248770"/>
            <a:ext cx="5105400" cy="5486400"/>
          </a:xfrm>
        </p:spPr>
        <p:txBody>
          <a:bodyPr>
            <a:normAutofit fontScale="77500" lnSpcReduction="20000"/>
          </a:bodyPr>
          <a:lstStyle/>
          <a:p>
            <a:r>
              <a:rPr lang="en-US" dirty="0"/>
              <a:t>Intermediate remaining life expectancy, high treatment burden, hypo and fall risk.</a:t>
            </a:r>
          </a:p>
          <a:p>
            <a:r>
              <a:rPr lang="en-US" dirty="0"/>
              <a:t>Consider DE-Intensification</a:t>
            </a:r>
          </a:p>
          <a:p>
            <a:r>
              <a:rPr lang="en-US" dirty="0"/>
              <a:t>Goals:</a:t>
            </a:r>
          </a:p>
          <a:p>
            <a:pPr lvl="1"/>
            <a:r>
              <a:rPr lang="en-US" sz="3000" dirty="0"/>
              <a:t>Reasonable A1c goal &lt;8.0%</a:t>
            </a:r>
          </a:p>
          <a:p>
            <a:pPr lvl="1"/>
            <a:r>
              <a:rPr lang="en-US" sz="3200" dirty="0"/>
              <a:t>TIR </a:t>
            </a:r>
            <a:r>
              <a:rPr lang="en-US" dirty="0"/>
              <a:t>≥</a:t>
            </a:r>
            <a:r>
              <a:rPr lang="en-US" sz="3200" dirty="0"/>
              <a:t> 50%, Below range ≤1%</a:t>
            </a:r>
            <a:r>
              <a:rPr lang="en-US" sz="3000" dirty="0"/>
              <a:t> </a:t>
            </a:r>
          </a:p>
          <a:p>
            <a:pPr lvl="1"/>
            <a:r>
              <a:rPr lang="en-US" sz="3000" dirty="0"/>
              <a:t>Fasting BG 90 – 150 </a:t>
            </a:r>
          </a:p>
          <a:p>
            <a:pPr lvl="1"/>
            <a:r>
              <a:rPr lang="en-US" sz="3000" dirty="0">
                <a:solidFill>
                  <a:schemeClr val="tx1">
                    <a:lumMod val="95000"/>
                    <a:lumOff val="5000"/>
                  </a:schemeClr>
                </a:solidFill>
              </a:rPr>
              <a:t>Bedtime BG 100-180</a:t>
            </a:r>
          </a:p>
          <a:p>
            <a:pPr lvl="1"/>
            <a:r>
              <a:rPr lang="en-US" sz="3000" dirty="0"/>
              <a:t>Blood Pressure &lt; 130/80 </a:t>
            </a:r>
          </a:p>
          <a:p>
            <a:pPr lvl="1"/>
            <a:r>
              <a:rPr lang="en-US" sz="3000" dirty="0"/>
              <a:t>Statin </a:t>
            </a:r>
            <a:r>
              <a:rPr lang="en-US" sz="2200" dirty="0"/>
              <a:t>unless contraindicated or not tolerated</a:t>
            </a:r>
          </a:p>
          <a:p>
            <a:endParaRPr lang="en-US" dirty="0"/>
          </a:p>
        </p:txBody>
      </p:sp>
      <p:pic>
        <p:nvPicPr>
          <p:cNvPr id="5" name="Picture 4">
            <a:extLst>
              <a:ext uri="{FF2B5EF4-FFF2-40B4-BE49-F238E27FC236}">
                <a16:creationId xmlns:a16="http://schemas.microsoft.com/office/drawing/2014/main" id="{BE0A0787-A04F-D215-11EE-48B55C12996A}"/>
              </a:ext>
            </a:extLst>
          </p:cNvPr>
          <p:cNvPicPr>
            <a:picLocks noChangeAspect="1"/>
          </p:cNvPicPr>
          <p:nvPr/>
        </p:nvPicPr>
        <p:blipFill>
          <a:blip r:embed="rId3"/>
          <a:stretch>
            <a:fillRect/>
          </a:stretch>
        </p:blipFill>
        <p:spPr>
          <a:xfrm>
            <a:off x="5829300" y="1248770"/>
            <a:ext cx="2857500" cy="1905000"/>
          </a:xfrm>
          <a:prstGeom prst="rect">
            <a:avLst/>
          </a:prstGeom>
        </p:spPr>
      </p:pic>
      <p:pic>
        <p:nvPicPr>
          <p:cNvPr id="6" name="Picture 5">
            <a:extLst>
              <a:ext uri="{FF2B5EF4-FFF2-40B4-BE49-F238E27FC236}">
                <a16:creationId xmlns:a16="http://schemas.microsoft.com/office/drawing/2014/main" id="{BAA659FF-B947-2EB4-CCD4-A66DAE4E7C28}"/>
              </a:ext>
            </a:extLst>
          </p:cNvPr>
          <p:cNvPicPr>
            <a:picLocks noChangeAspect="1"/>
          </p:cNvPicPr>
          <p:nvPr/>
        </p:nvPicPr>
        <p:blipFill>
          <a:blip r:embed="rId4"/>
          <a:stretch>
            <a:fillRect/>
          </a:stretch>
        </p:blipFill>
        <p:spPr>
          <a:xfrm>
            <a:off x="5829300" y="3309242"/>
            <a:ext cx="3048372" cy="239515"/>
          </a:xfrm>
          <a:prstGeom prst="rect">
            <a:avLst/>
          </a:prstGeom>
        </p:spPr>
      </p:pic>
    </p:spTree>
    <p:extLst>
      <p:ext uri="{BB962C8B-B14F-4D97-AF65-F5344CB8AC3E}">
        <p14:creationId xmlns:p14="http://schemas.microsoft.com/office/powerpoint/2010/main" val="11323500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6950BFC3-D8DA-4A85-94F7-54DA5524770B}">
      <p188:commentRel xmlns:p188="http://schemas.microsoft.com/office/powerpoint/2018/8/main" r:id="rId2"/>
    </p:ext>
  </p:extLs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eaLnBrk="1" fontAlgn="auto" hangingPunct="1">
              <a:spcAft>
                <a:spcPts val="0"/>
              </a:spcAft>
              <a:defRPr/>
            </a:pPr>
            <a:r>
              <a:rPr lang="en-US" sz="4000" dirty="0"/>
              <a:t>1. Improving Care - Population Health</a:t>
            </a:r>
          </a:p>
        </p:txBody>
      </p:sp>
      <p:sp>
        <p:nvSpPr>
          <p:cNvPr id="3" name="Content Placeholder 2"/>
          <p:cNvSpPr>
            <a:spLocks noGrp="1"/>
          </p:cNvSpPr>
          <p:nvPr>
            <p:ph sz="quarter" idx="1"/>
          </p:nvPr>
        </p:nvSpPr>
        <p:spPr>
          <a:xfrm>
            <a:off x="457200" y="1219200"/>
            <a:ext cx="5105400" cy="5638800"/>
          </a:xfrm>
        </p:spPr>
        <p:txBody>
          <a:bodyPr>
            <a:normAutofit fontScale="70000" lnSpcReduction="20000"/>
          </a:bodyPr>
          <a:lstStyle/>
          <a:p>
            <a:pPr marL="274320" indent="-274320" eaLnBrk="1" fontAlgn="auto" hangingPunct="1">
              <a:lnSpc>
                <a:spcPct val="120000"/>
              </a:lnSpc>
              <a:spcAft>
                <a:spcPts val="0"/>
              </a:spcAft>
              <a:buFont typeface="Wingdings 3"/>
              <a:buChar char=""/>
              <a:defRPr/>
            </a:pPr>
            <a:r>
              <a:rPr lang="en-US" dirty="0"/>
              <a:t>“Health outcomes of a group of individuals</a:t>
            </a:r>
          </a:p>
          <a:p>
            <a:pPr marL="548958" lvl="1" indent="-274320" eaLnBrk="1" fontAlgn="auto" hangingPunct="1">
              <a:lnSpc>
                <a:spcPct val="120000"/>
              </a:lnSpc>
              <a:spcAft>
                <a:spcPts val="0"/>
              </a:spcAft>
              <a:buFont typeface="Wingdings 3"/>
              <a:buChar char=""/>
              <a:defRPr/>
            </a:pPr>
            <a:r>
              <a:rPr lang="en-US" sz="2900" dirty="0"/>
              <a:t> including the distribution of health outcomes within the group”</a:t>
            </a:r>
          </a:p>
          <a:p>
            <a:pPr marL="274320" indent="-274320" eaLnBrk="1" fontAlgn="auto" hangingPunct="1">
              <a:lnSpc>
                <a:spcPct val="120000"/>
              </a:lnSpc>
              <a:spcAft>
                <a:spcPts val="0"/>
              </a:spcAft>
              <a:buFont typeface="Wingdings 3"/>
              <a:buChar char=""/>
              <a:defRPr/>
            </a:pPr>
            <a:r>
              <a:rPr lang="en-US" dirty="0"/>
              <a:t>These outcomes can be measured in terms of health outcome:</a:t>
            </a:r>
          </a:p>
          <a:p>
            <a:pPr marL="548958" lvl="1" indent="-274320" eaLnBrk="1" fontAlgn="auto" hangingPunct="1">
              <a:lnSpc>
                <a:spcPct val="120000"/>
              </a:lnSpc>
              <a:spcAft>
                <a:spcPts val="0"/>
              </a:spcAft>
              <a:buFont typeface="Wingdings 3"/>
              <a:buChar char=""/>
              <a:defRPr/>
            </a:pPr>
            <a:r>
              <a:rPr lang="en-US" sz="3600" dirty="0"/>
              <a:t> mortality, morbidity, health, and functional status</a:t>
            </a:r>
          </a:p>
          <a:p>
            <a:pPr marL="548958" lvl="1" indent="-274320" eaLnBrk="1" fontAlgn="auto" hangingPunct="1">
              <a:lnSpc>
                <a:spcPct val="120000"/>
              </a:lnSpc>
              <a:spcAft>
                <a:spcPts val="0"/>
              </a:spcAft>
              <a:buFont typeface="Wingdings 3"/>
              <a:buChar char=""/>
              <a:defRPr/>
            </a:pPr>
            <a:r>
              <a:rPr lang="en-US" sz="3600" dirty="0"/>
              <a:t>disease burden </a:t>
            </a:r>
          </a:p>
          <a:p>
            <a:pPr marL="823595" lvl="2" indent="-274320" eaLnBrk="1" fontAlgn="auto" hangingPunct="1">
              <a:lnSpc>
                <a:spcPct val="120000"/>
              </a:lnSpc>
              <a:spcAft>
                <a:spcPts val="0"/>
              </a:spcAft>
              <a:buFont typeface="Wingdings 3"/>
              <a:buChar char=""/>
              <a:defRPr/>
            </a:pPr>
            <a:r>
              <a:rPr lang="en-US" sz="2600" dirty="0"/>
              <a:t>(incidence and prevalence)</a:t>
            </a:r>
          </a:p>
          <a:p>
            <a:pPr marL="548958" lvl="1" indent="-274320" eaLnBrk="1" fontAlgn="auto" hangingPunct="1">
              <a:lnSpc>
                <a:spcPct val="120000"/>
              </a:lnSpc>
              <a:spcAft>
                <a:spcPts val="0"/>
              </a:spcAft>
              <a:buFont typeface="Wingdings 3"/>
              <a:buChar char=""/>
              <a:defRPr/>
            </a:pPr>
            <a:r>
              <a:rPr lang="en-US" sz="3600" dirty="0"/>
              <a:t>behavioral and metabolic factors</a:t>
            </a:r>
          </a:p>
          <a:p>
            <a:pPr marL="823595" lvl="2" indent="-274320" eaLnBrk="1" fontAlgn="auto" hangingPunct="1">
              <a:lnSpc>
                <a:spcPct val="120000"/>
              </a:lnSpc>
              <a:spcAft>
                <a:spcPts val="0"/>
              </a:spcAft>
              <a:buFont typeface="Wingdings 3"/>
              <a:buChar char=""/>
              <a:defRPr/>
            </a:pPr>
            <a:r>
              <a:rPr lang="en-US" sz="2600" dirty="0"/>
              <a:t>(exercise, diet, A1C, etc.)</a:t>
            </a:r>
            <a:endParaRPr lang="en-US" dirty="0"/>
          </a:p>
        </p:txBody>
      </p:sp>
      <p:pic>
        <p:nvPicPr>
          <p:cNvPr id="52228" name="Picture 3"/>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844771" y="1382713"/>
            <a:ext cx="2730904" cy="1817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a:extLst>
              <a:ext uri="{FF2B5EF4-FFF2-40B4-BE49-F238E27FC236}">
                <a16:creationId xmlns:a16="http://schemas.microsoft.com/office/drawing/2014/main" id="{8E3B3299-BE2C-4CCE-8649-7A3C37BFEAB3}"/>
              </a:ext>
            </a:extLst>
          </p:cNvPr>
          <p:cNvSpPr txBox="1"/>
          <p:nvPr/>
        </p:nvSpPr>
        <p:spPr>
          <a:xfrm>
            <a:off x="6019800" y="3429000"/>
            <a:ext cx="2667000" cy="369332"/>
          </a:xfrm>
          <a:prstGeom prst="rect">
            <a:avLst/>
          </a:prstGeom>
          <a:noFill/>
        </p:spPr>
        <p:txBody>
          <a:bodyPr wrap="square" rtlCol="0">
            <a:spAutoFit/>
          </a:bodyPr>
          <a:lstStyle/>
          <a:p>
            <a:r>
              <a:rPr lang="en-US" dirty="0"/>
              <a:t>ADA Standards 2026</a:t>
            </a:r>
          </a:p>
        </p:txBody>
      </p:sp>
      <p:pic>
        <p:nvPicPr>
          <p:cNvPr id="6" name="Picture 5">
            <a:extLst>
              <a:ext uri="{FF2B5EF4-FFF2-40B4-BE49-F238E27FC236}">
                <a16:creationId xmlns:a16="http://schemas.microsoft.com/office/drawing/2014/main" id="{A5D86D66-93B6-9EA7-8683-2CD196E57651}"/>
              </a:ext>
            </a:extLst>
          </p:cNvPr>
          <p:cNvPicPr>
            <a:picLocks noChangeAspect="1"/>
          </p:cNvPicPr>
          <p:nvPr/>
        </p:nvPicPr>
        <p:blipFill>
          <a:blip r:embed="rId5"/>
          <a:stretch>
            <a:fillRect/>
          </a:stretch>
        </p:blipFill>
        <p:spPr>
          <a:xfrm>
            <a:off x="5825367" y="3798332"/>
            <a:ext cx="3318633" cy="604184"/>
          </a:xfrm>
          <a:prstGeom prst="rect">
            <a:avLst/>
          </a:prstGeom>
        </p:spPr>
      </p:pic>
    </p:spTree>
    <p:custDataLst>
      <p:tags r:id="rId1"/>
    </p:custDataLst>
    <p:extLst>
      <p:ext uri="{BB962C8B-B14F-4D97-AF65-F5344CB8AC3E}">
        <p14:creationId xmlns:p14="http://schemas.microsoft.com/office/powerpoint/2010/main" val="3557496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BC7D10-BF8A-3454-F20C-AD6D569A892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2672A22-170C-85B4-BACA-6E2E35399A38}"/>
              </a:ext>
            </a:extLst>
          </p:cNvPr>
          <p:cNvSpPr>
            <a:spLocks noGrp="1"/>
          </p:cNvSpPr>
          <p:nvPr>
            <p:ph type="title"/>
          </p:nvPr>
        </p:nvSpPr>
        <p:spPr>
          <a:xfrm>
            <a:off x="457200" y="152400"/>
            <a:ext cx="8229600" cy="1295400"/>
          </a:xfrm>
          <a:solidFill>
            <a:srgbClr val="5E3886"/>
          </a:solidFill>
        </p:spPr>
        <p:txBody>
          <a:bodyPr>
            <a:normAutofit fontScale="90000"/>
          </a:bodyPr>
          <a:lstStyle/>
          <a:p>
            <a:r>
              <a:rPr lang="en-US" dirty="0">
                <a:solidFill>
                  <a:schemeClr val="bg1"/>
                </a:solidFill>
              </a:rPr>
              <a:t>4 M’s Framework of Age Friendly Health Systems</a:t>
            </a:r>
          </a:p>
        </p:txBody>
      </p:sp>
      <p:pic>
        <p:nvPicPr>
          <p:cNvPr id="5" name="Picture 4">
            <a:extLst>
              <a:ext uri="{FF2B5EF4-FFF2-40B4-BE49-F238E27FC236}">
                <a16:creationId xmlns:a16="http://schemas.microsoft.com/office/drawing/2014/main" id="{8A444A65-3420-7F96-15C7-669EF67131DD}"/>
              </a:ext>
            </a:extLst>
          </p:cNvPr>
          <p:cNvPicPr>
            <a:picLocks noChangeAspect="1"/>
          </p:cNvPicPr>
          <p:nvPr/>
        </p:nvPicPr>
        <p:blipFill>
          <a:blip r:embed="rId2"/>
          <a:stretch>
            <a:fillRect/>
          </a:stretch>
        </p:blipFill>
        <p:spPr>
          <a:xfrm>
            <a:off x="418520" y="1599865"/>
            <a:ext cx="8306959" cy="4801270"/>
          </a:xfrm>
          <a:prstGeom prst="rect">
            <a:avLst/>
          </a:prstGeom>
        </p:spPr>
      </p:pic>
      <p:pic>
        <p:nvPicPr>
          <p:cNvPr id="7" name="Picture 6">
            <a:extLst>
              <a:ext uri="{FF2B5EF4-FFF2-40B4-BE49-F238E27FC236}">
                <a16:creationId xmlns:a16="http://schemas.microsoft.com/office/drawing/2014/main" id="{3F38EBF4-0C1B-4C2C-BD39-43A021475617}"/>
              </a:ext>
            </a:extLst>
          </p:cNvPr>
          <p:cNvPicPr>
            <a:picLocks noChangeAspect="1"/>
          </p:cNvPicPr>
          <p:nvPr/>
        </p:nvPicPr>
        <p:blipFill>
          <a:blip r:embed="rId3"/>
          <a:stretch>
            <a:fillRect/>
          </a:stretch>
        </p:blipFill>
        <p:spPr>
          <a:xfrm>
            <a:off x="5306969" y="6553200"/>
            <a:ext cx="3463816" cy="272157"/>
          </a:xfrm>
          <a:prstGeom prst="rect">
            <a:avLst/>
          </a:prstGeom>
        </p:spPr>
      </p:pic>
    </p:spTree>
    <p:extLst>
      <p:ext uri="{BB962C8B-B14F-4D97-AF65-F5344CB8AC3E}">
        <p14:creationId xmlns:p14="http://schemas.microsoft.com/office/powerpoint/2010/main" val="13151129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D44637-177A-4248-C4E9-6E04F57D36C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8DBC775-B627-43B5-68A0-7CB4965FE539}"/>
              </a:ext>
            </a:extLst>
          </p:cNvPr>
          <p:cNvSpPr>
            <a:spLocks noGrp="1"/>
          </p:cNvSpPr>
          <p:nvPr>
            <p:ph type="title"/>
          </p:nvPr>
        </p:nvSpPr>
        <p:spPr>
          <a:solidFill>
            <a:schemeClr val="bg2">
              <a:lumMod val="75000"/>
            </a:schemeClr>
          </a:solidFill>
        </p:spPr>
        <p:txBody>
          <a:bodyPr>
            <a:normAutofit/>
          </a:bodyPr>
          <a:lstStyle/>
          <a:p>
            <a:r>
              <a:rPr lang="en-US" dirty="0"/>
              <a:t>Standard 14 kids</a:t>
            </a:r>
          </a:p>
        </p:txBody>
      </p:sp>
      <p:pic>
        <p:nvPicPr>
          <p:cNvPr id="5" name="Picture 4" descr="Diabetes Care Cover Image for Volume 49, Issue Supplement_1">
            <a:extLst>
              <a:ext uri="{FF2B5EF4-FFF2-40B4-BE49-F238E27FC236}">
                <a16:creationId xmlns:a16="http://schemas.microsoft.com/office/drawing/2014/main" id="{032B77DE-F61A-528F-2D5A-1DA47F32A3C3}"/>
              </a:ext>
            </a:extLst>
          </p:cNvPr>
          <p:cNvPicPr>
            <a:picLocks noChangeAspect="1"/>
          </p:cNvPicPr>
          <p:nvPr/>
        </p:nvPicPr>
        <p:blipFill>
          <a:blip r:embed="rId2"/>
          <a:stretch>
            <a:fillRect/>
          </a:stretch>
        </p:blipFill>
        <p:spPr>
          <a:xfrm>
            <a:off x="685800" y="1524000"/>
            <a:ext cx="3419068" cy="4497387"/>
          </a:xfrm>
          <a:prstGeom prst="rect">
            <a:avLst/>
          </a:prstGeom>
        </p:spPr>
      </p:pic>
      <p:sp>
        <p:nvSpPr>
          <p:cNvPr id="4" name="Content Placeholder 3">
            <a:extLst>
              <a:ext uri="{FF2B5EF4-FFF2-40B4-BE49-F238E27FC236}">
                <a16:creationId xmlns:a16="http://schemas.microsoft.com/office/drawing/2014/main" id="{075090B1-F6F8-2931-9B27-3A6E6F0858F3}"/>
              </a:ext>
            </a:extLst>
          </p:cNvPr>
          <p:cNvSpPr>
            <a:spLocks noGrp="1"/>
          </p:cNvSpPr>
          <p:nvPr>
            <p:ph sz="half" idx="2"/>
          </p:nvPr>
        </p:nvSpPr>
        <p:spPr/>
        <p:txBody>
          <a:bodyPr/>
          <a:lstStyle/>
          <a:p>
            <a:endParaRPr lang="en-US" dirty="0"/>
          </a:p>
        </p:txBody>
      </p:sp>
    </p:spTree>
    <p:extLst>
      <p:ext uri="{BB962C8B-B14F-4D97-AF65-F5344CB8AC3E}">
        <p14:creationId xmlns:p14="http://schemas.microsoft.com/office/powerpoint/2010/main" val="2402007490"/>
      </p:ext>
    </p:extLst>
  </p:cSld>
  <p:clrMapOvr>
    <a:masterClrMapping/>
  </p:clrMapOvr>
</p:sld>
</file>

<file path=ppt/slides/slide2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D8ACB1-20D6-9FDB-157F-BD4A0CDB5FF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EC627F4-5CDC-F4AD-B549-5D34DD0FDD58}"/>
              </a:ext>
            </a:extLst>
          </p:cNvPr>
          <p:cNvSpPr>
            <a:spLocks noGrp="1"/>
          </p:cNvSpPr>
          <p:nvPr>
            <p:ph type="title"/>
          </p:nvPr>
        </p:nvSpPr>
        <p:spPr>
          <a:xfrm>
            <a:off x="457200" y="152400"/>
            <a:ext cx="8229600" cy="1295400"/>
          </a:xfrm>
        </p:spPr>
        <p:txBody>
          <a:bodyPr>
            <a:normAutofit fontScale="90000"/>
          </a:bodyPr>
          <a:lstStyle/>
          <a:p>
            <a:r>
              <a:rPr lang="en-US" dirty="0"/>
              <a:t>14. Children &amp; Adolescents: Individualize Glycemic Goals</a:t>
            </a:r>
          </a:p>
        </p:txBody>
      </p:sp>
      <p:sp>
        <p:nvSpPr>
          <p:cNvPr id="3" name="Content Placeholder 2">
            <a:extLst>
              <a:ext uri="{FF2B5EF4-FFF2-40B4-BE49-F238E27FC236}">
                <a16:creationId xmlns:a16="http://schemas.microsoft.com/office/drawing/2014/main" id="{5B249128-6137-B9A8-8D3E-67B567B230B7}"/>
              </a:ext>
            </a:extLst>
          </p:cNvPr>
          <p:cNvSpPr>
            <a:spLocks noGrp="1"/>
          </p:cNvSpPr>
          <p:nvPr>
            <p:ph sz="quarter" idx="1"/>
          </p:nvPr>
        </p:nvSpPr>
        <p:spPr>
          <a:xfrm>
            <a:off x="381000" y="1545336"/>
            <a:ext cx="5105400" cy="5334000"/>
          </a:xfrm>
        </p:spPr>
        <p:txBody>
          <a:bodyPr>
            <a:normAutofit/>
          </a:bodyPr>
          <a:lstStyle/>
          <a:p>
            <a:pPr lvl="1"/>
            <a:r>
              <a:rPr lang="en-US" sz="2800" dirty="0">
                <a:solidFill>
                  <a:srgbClr val="0070C0"/>
                </a:solidFill>
              </a:rPr>
              <a:t>Generally, goal is &lt;7.0%</a:t>
            </a:r>
          </a:p>
          <a:p>
            <a:pPr lvl="1"/>
            <a:r>
              <a:rPr lang="en-US" sz="2800" dirty="0"/>
              <a:t>A goal &lt;6.5% may be considered for those at low risk of excessive hypoglycemia</a:t>
            </a:r>
          </a:p>
          <a:p>
            <a:pPr lvl="1"/>
            <a:r>
              <a:rPr lang="en-US" sz="2800" dirty="0"/>
              <a:t>Less stringent goal of &lt;7.5% may be needed for safety</a:t>
            </a:r>
          </a:p>
          <a:p>
            <a:pPr lvl="1"/>
            <a:r>
              <a:rPr lang="en-US" dirty="0">
                <a:solidFill>
                  <a:srgbClr val="0070C0"/>
                </a:solidFill>
              </a:rPr>
              <a:t>CGM metrics are recommended to be used in conjunction with or without A1C whenever possible.</a:t>
            </a:r>
          </a:p>
          <a:p>
            <a:endParaRPr lang="en-US" dirty="0"/>
          </a:p>
        </p:txBody>
      </p:sp>
      <p:pic>
        <p:nvPicPr>
          <p:cNvPr id="4" name="Picture 3">
            <a:extLst>
              <a:ext uri="{FF2B5EF4-FFF2-40B4-BE49-F238E27FC236}">
                <a16:creationId xmlns:a16="http://schemas.microsoft.com/office/drawing/2014/main" id="{3F0924B8-1D2C-F189-E955-3D7B75DAA275}"/>
              </a:ext>
            </a:extLst>
          </p:cNvPr>
          <p:cNvPicPr>
            <a:picLocks noChangeAspect="1"/>
          </p:cNvPicPr>
          <p:nvPr/>
        </p:nvPicPr>
        <p:blipFill>
          <a:blip r:embed="rId4"/>
          <a:stretch>
            <a:fillRect/>
          </a:stretch>
        </p:blipFill>
        <p:spPr>
          <a:xfrm>
            <a:off x="5637508" y="1675514"/>
            <a:ext cx="3287486" cy="2438400"/>
          </a:xfrm>
          <a:prstGeom prst="rect">
            <a:avLst/>
          </a:prstGeom>
        </p:spPr>
      </p:pic>
      <p:pic>
        <p:nvPicPr>
          <p:cNvPr id="6" name="Picture 5">
            <a:extLst>
              <a:ext uri="{FF2B5EF4-FFF2-40B4-BE49-F238E27FC236}">
                <a16:creationId xmlns:a16="http://schemas.microsoft.com/office/drawing/2014/main" id="{3999B611-3EB5-2E8B-FE09-9BDC46962B87}"/>
              </a:ext>
            </a:extLst>
          </p:cNvPr>
          <p:cNvPicPr>
            <a:picLocks noChangeAspect="1"/>
          </p:cNvPicPr>
          <p:nvPr/>
        </p:nvPicPr>
        <p:blipFill>
          <a:blip r:embed="rId5"/>
          <a:stretch>
            <a:fillRect/>
          </a:stretch>
        </p:blipFill>
        <p:spPr>
          <a:xfrm>
            <a:off x="5569446" y="4212336"/>
            <a:ext cx="3368800" cy="306767"/>
          </a:xfrm>
          <a:prstGeom prst="rect">
            <a:avLst/>
          </a:prstGeom>
        </p:spPr>
      </p:pic>
      <p:sp>
        <p:nvSpPr>
          <p:cNvPr id="9" name="TextBox 8">
            <a:extLst>
              <a:ext uri="{FF2B5EF4-FFF2-40B4-BE49-F238E27FC236}">
                <a16:creationId xmlns:a16="http://schemas.microsoft.com/office/drawing/2014/main" id="{96020AB8-7541-D5A9-F4C5-A4ED6B471599}"/>
              </a:ext>
            </a:extLst>
          </p:cNvPr>
          <p:cNvSpPr txBox="1"/>
          <p:nvPr/>
        </p:nvSpPr>
        <p:spPr>
          <a:xfrm>
            <a:off x="4018722" y="6333479"/>
            <a:ext cx="5105400" cy="396712"/>
          </a:xfrm>
          <a:prstGeom prst="rect">
            <a:avLst/>
          </a:prstGeom>
          <a:noFill/>
        </p:spPr>
        <p:txBody>
          <a:bodyPr wrap="square">
            <a:spAutoFit/>
          </a:bodyPr>
          <a:lstStyle/>
          <a:p>
            <a:pPr marL="0" marR="0" lvl="0" indent="0" algn="l" defTabSz="914400" rtl="0" eaLnBrk="1" fontAlgn="auto" latinLnBrk="0" hangingPunct="1">
              <a:lnSpc>
                <a:spcPct val="12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Gill Sans MT"/>
                <a:ea typeface="+mn-ea"/>
                <a:cs typeface="+mn-cs"/>
              </a:rPr>
              <a:t>Please see Peds and Diabetes Level 2 Course</a:t>
            </a:r>
          </a:p>
        </p:txBody>
      </p:sp>
    </p:spTree>
    <p:custDataLst>
      <p:tags r:id="rId1"/>
    </p:custDataLst>
    <p:extLst>
      <p:ext uri="{BB962C8B-B14F-4D97-AF65-F5344CB8AC3E}">
        <p14:creationId xmlns:p14="http://schemas.microsoft.com/office/powerpoint/2010/main" val="34492212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6950BFC3-D8DA-4A85-94F7-54DA5524770B}">
      <p188:commentRel xmlns:p188="http://schemas.microsoft.com/office/powerpoint/2018/8/main" r:id="rId3"/>
    </p:ext>
  </p:extLst>
</p:sld>
</file>

<file path=ppt/slides/slide2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EC9836-AE52-2100-3C14-99A20C1AAFA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BB67A17-95E4-14F4-D6D1-7F4463490D83}"/>
              </a:ext>
            </a:extLst>
          </p:cNvPr>
          <p:cNvSpPr>
            <a:spLocks noGrp="1"/>
          </p:cNvSpPr>
          <p:nvPr>
            <p:ph type="title"/>
          </p:nvPr>
        </p:nvSpPr>
        <p:spPr>
          <a:xfrm>
            <a:off x="304800" y="152400"/>
            <a:ext cx="8229600" cy="990600"/>
          </a:xfrm>
        </p:spPr>
        <p:txBody>
          <a:bodyPr>
            <a:normAutofit/>
          </a:bodyPr>
          <a:lstStyle/>
          <a:p>
            <a:r>
              <a:rPr lang="en-US" dirty="0"/>
              <a:t>Type 2 and Kids Goals  </a:t>
            </a:r>
          </a:p>
        </p:txBody>
      </p:sp>
      <p:sp>
        <p:nvSpPr>
          <p:cNvPr id="3" name="Content Placeholder 2">
            <a:extLst>
              <a:ext uri="{FF2B5EF4-FFF2-40B4-BE49-F238E27FC236}">
                <a16:creationId xmlns:a16="http://schemas.microsoft.com/office/drawing/2014/main" id="{0434F9BB-C65F-7A42-A0E8-1E8F9964AA8A}"/>
              </a:ext>
            </a:extLst>
          </p:cNvPr>
          <p:cNvSpPr>
            <a:spLocks noGrp="1"/>
          </p:cNvSpPr>
          <p:nvPr>
            <p:ph sz="quarter" idx="1"/>
          </p:nvPr>
        </p:nvSpPr>
        <p:spPr>
          <a:xfrm>
            <a:off x="457200" y="1219200"/>
            <a:ext cx="8229600" cy="5638800"/>
          </a:xfrm>
        </p:spPr>
        <p:txBody>
          <a:bodyPr>
            <a:normAutofit/>
          </a:bodyPr>
          <a:lstStyle/>
          <a:p>
            <a:r>
              <a:rPr lang="en-US" sz="3800" dirty="0"/>
              <a:t>A1c goal of 6.5% or less</a:t>
            </a:r>
          </a:p>
          <a:p>
            <a:r>
              <a:rPr lang="en-US" sz="3800" dirty="0"/>
              <a:t>Individualize</a:t>
            </a:r>
          </a:p>
          <a:p>
            <a:endParaRPr lang="en-US" sz="1700" dirty="0"/>
          </a:p>
          <a:p>
            <a:pPr>
              <a:lnSpc>
                <a:spcPct val="120000"/>
              </a:lnSpc>
            </a:pPr>
            <a:r>
              <a:rPr lang="en-US" sz="3000" dirty="0"/>
              <a:t>Initiate pharmacologic therapy, in addition to lifestyle therapy, at diagnosis</a:t>
            </a:r>
          </a:p>
          <a:p>
            <a:pPr>
              <a:lnSpc>
                <a:spcPct val="120000"/>
              </a:lnSpc>
            </a:pPr>
            <a:r>
              <a:rPr lang="en-US" sz="3000" dirty="0"/>
              <a:t>Confirm diagnosis with antibody testing</a:t>
            </a:r>
          </a:p>
          <a:p>
            <a:pPr>
              <a:lnSpc>
                <a:spcPct val="120000"/>
              </a:lnSpc>
            </a:pPr>
            <a:r>
              <a:rPr lang="en-US" sz="3000" dirty="0"/>
              <a:t>Treat glucose, B/P and lipids </a:t>
            </a:r>
          </a:p>
          <a:p>
            <a:pPr>
              <a:lnSpc>
                <a:spcPct val="120000"/>
              </a:lnSpc>
            </a:pPr>
            <a:r>
              <a:rPr lang="en-US" sz="3000" dirty="0"/>
              <a:t>Engage in lifestyle coaching</a:t>
            </a:r>
          </a:p>
          <a:p>
            <a:pPr>
              <a:lnSpc>
                <a:spcPct val="120000"/>
              </a:lnSpc>
            </a:pPr>
            <a:r>
              <a:rPr lang="en-US" sz="3000" b="1" dirty="0"/>
              <a:t>Please see Kids and Diabetes Level 2 Course</a:t>
            </a:r>
          </a:p>
          <a:p>
            <a:endParaRPr lang="en-US" dirty="0"/>
          </a:p>
          <a:p>
            <a:endParaRPr lang="en-US" dirty="0"/>
          </a:p>
        </p:txBody>
      </p:sp>
    </p:spTree>
    <p:extLst>
      <p:ext uri="{BB962C8B-B14F-4D97-AF65-F5344CB8AC3E}">
        <p14:creationId xmlns:p14="http://schemas.microsoft.com/office/powerpoint/2010/main" val="40872500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70467F-9FF2-30C8-CB63-6E854B0B3E3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7215E72-2D8C-CD4A-9589-308E76E9076E}"/>
              </a:ext>
            </a:extLst>
          </p:cNvPr>
          <p:cNvSpPr>
            <a:spLocks noGrp="1"/>
          </p:cNvSpPr>
          <p:nvPr>
            <p:ph type="title"/>
          </p:nvPr>
        </p:nvSpPr>
        <p:spPr>
          <a:xfrm>
            <a:off x="457200" y="228600"/>
            <a:ext cx="8229600" cy="838200"/>
          </a:xfrm>
        </p:spPr>
        <p:txBody>
          <a:bodyPr anchor="b">
            <a:normAutofit/>
          </a:bodyPr>
          <a:lstStyle/>
          <a:p>
            <a:pPr>
              <a:lnSpc>
                <a:spcPct val="90000"/>
              </a:lnSpc>
            </a:pPr>
            <a:r>
              <a:rPr lang="en-US" sz="2800" dirty="0"/>
              <a:t>Tobacco, Electronic Cigarettes, Alcohol, and Cannabis</a:t>
            </a:r>
          </a:p>
        </p:txBody>
      </p:sp>
      <p:sp>
        <p:nvSpPr>
          <p:cNvPr id="3" name="Content Placeholder 2">
            <a:extLst>
              <a:ext uri="{FF2B5EF4-FFF2-40B4-BE49-F238E27FC236}">
                <a16:creationId xmlns:a16="http://schemas.microsoft.com/office/drawing/2014/main" id="{DFEC6ED6-8D58-99EB-F4BF-0FDDB5FE0031}"/>
              </a:ext>
            </a:extLst>
          </p:cNvPr>
          <p:cNvSpPr>
            <a:spLocks noGrp="1"/>
          </p:cNvSpPr>
          <p:nvPr>
            <p:ph sz="quarter" idx="1"/>
          </p:nvPr>
        </p:nvSpPr>
        <p:spPr>
          <a:xfrm>
            <a:off x="457200" y="1260986"/>
            <a:ext cx="4953000" cy="5597013"/>
          </a:xfrm>
        </p:spPr>
        <p:txBody>
          <a:bodyPr>
            <a:normAutofit fontScale="77500" lnSpcReduction="20000"/>
          </a:bodyPr>
          <a:lstStyle/>
          <a:p>
            <a:pPr>
              <a:lnSpc>
                <a:spcPct val="110000"/>
              </a:lnSpc>
            </a:pPr>
            <a:r>
              <a:rPr lang="en-US" sz="2600" dirty="0"/>
              <a:t>Screen adolescents and young for tobacco or nicotine, electronic cigarettes, substance use, and alcohol use at diagnosis and regularly thereafter.  </a:t>
            </a:r>
          </a:p>
          <a:p>
            <a:pPr marL="0" indent="0">
              <a:lnSpc>
                <a:spcPct val="110000"/>
              </a:lnSpc>
              <a:buNone/>
            </a:pPr>
            <a:r>
              <a:rPr lang="en-US" sz="2600" dirty="0">
                <a:solidFill>
                  <a:srgbClr val="0070C0"/>
                </a:solidFill>
              </a:rPr>
              <a:t>Discourage all youth with diabetes not to use cannabis recreationally in all form. Increase risks of hyperemesis syndrome.</a:t>
            </a:r>
            <a:endParaRPr lang="en-US" sz="2600" b="0" i="0" dirty="0">
              <a:effectLst/>
            </a:endParaRPr>
          </a:p>
          <a:p>
            <a:pPr lvl="1">
              <a:lnSpc>
                <a:spcPct val="110000"/>
              </a:lnSpc>
            </a:pPr>
            <a:r>
              <a:rPr lang="en-US" dirty="0"/>
              <a:t>For adolescents with type 1 diabetes presenting with hyperglycemic emergencies, consider hyperglycemic ketosis-cannabis hyperemesis syndrome in individuals with pH ≥7.4 and bicarbonate &gt;15 mmol/L in the presence of ketosis.</a:t>
            </a:r>
            <a:br>
              <a:rPr lang="en-US" sz="2400" b="0" i="0" dirty="0">
                <a:effectLst/>
              </a:rPr>
            </a:br>
            <a:endParaRPr lang="en-US" sz="2400" b="0" i="0" dirty="0">
              <a:effectLst/>
            </a:endParaRPr>
          </a:p>
          <a:p>
            <a:pPr marL="0" indent="0">
              <a:lnSpc>
                <a:spcPct val="90000"/>
              </a:lnSpc>
              <a:buNone/>
            </a:pPr>
            <a:endParaRPr lang="en-US" sz="1800" dirty="0"/>
          </a:p>
          <a:p>
            <a:pPr marL="0" indent="0">
              <a:lnSpc>
                <a:spcPct val="90000"/>
              </a:lnSpc>
              <a:buNone/>
            </a:pPr>
            <a:endParaRPr lang="en-US" sz="1800" dirty="0"/>
          </a:p>
        </p:txBody>
      </p:sp>
      <p:pic>
        <p:nvPicPr>
          <p:cNvPr id="5" name="Picture 4" descr="Girl sitting on grass with dog">
            <a:extLst>
              <a:ext uri="{FF2B5EF4-FFF2-40B4-BE49-F238E27FC236}">
                <a16:creationId xmlns:a16="http://schemas.microsoft.com/office/drawing/2014/main" id="{C5CF1215-7D26-01BC-B2BE-238EAB97D88B}"/>
              </a:ext>
            </a:extLst>
          </p:cNvPr>
          <p:cNvPicPr>
            <a:picLocks noChangeAspect="1"/>
          </p:cNvPicPr>
          <p:nvPr/>
        </p:nvPicPr>
        <p:blipFill>
          <a:blip r:embed="rId3" cstate="print">
            <a:extLst>
              <a:ext uri="{28A0092B-C50C-407E-A947-70E740481C1C}">
                <a14:useLocalDpi xmlns:a14="http://schemas.microsoft.com/office/drawing/2010/main" val="0"/>
              </a:ext>
            </a:extLst>
          </a:blip>
          <a:srcRect l="36120" r="9242" b="-3"/>
          <a:stretch/>
        </p:blipFill>
        <p:spPr>
          <a:xfrm>
            <a:off x="5554028" y="1260987"/>
            <a:ext cx="3228329" cy="3944112"/>
          </a:xfrm>
          <a:prstGeom prst="rect">
            <a:avLst/>
          </a:prstGeom>
          <a:noFill/>
        </p:spPr>
      </p:pic>
      <p:pic>
        <p:nvPicPr>
          <p:cNvPr id="8" name="Picture 7">
            <a:extLst>
              <a:ext uri="{FF2B5EF4-FFF2-40B4-BE49-F238E27FC236}">
                <a16:creationId xmlns:a16="http://schemas.microsoft.com/office/drawing/2014/main" id="{DACAC97F-DFB0-CC50-D5D3-E9B0355CE908}"/>
              </a:ext>
            </a:extLst>
          </p:cNvPr>
          <p:cNvPicPr>
            <a:picLocks noChangeAspect="1"/>
          </p:cNvPicPr>
          <p:nvPr/>
        </p:nvPicPr>
        <p:blipFill>
          <a:blip r:embed="rId4"/>
          <a:stretch>
            <a:fillRect/>
          </a:stretch>
        </p:blipFill>
        <p:spPr>
          <a:xfrm>
            <a:off x="5536096" y="5237349"/>
            <a:ext cx="3368800" cy="359664"/>
          </a:xfrm>
          <a:prstGeom prst="rect">
            <a:avLst/>
          </a:prstGeom>
        </p:spPr>
      </p:pic>
    </p:spTree>
    <p:extLst>
      <p:ext uri="{BB962C8B-B14F-4D97-AF65-F5344CB8AC3E}">
        <p14:creationId xmlns:p14="http://schemas.microsoft.com/office/powerpoint/2010/main" val="33255609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6950BFC3-D8DA-4A85-94F7-54DA5524770B}">
      <p188:commentRel xmlns:p188="http://schemas.microsoft.com/office/powerpoint/2018/8/main" r:id="rId2"/>
    </p:ext>
  </p:extLst>
</p:sld>
</file>

<file path=ppt/slides/slide2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430244-9793-E5AC-60DC-236471E8A283}"/>
              </a:ext>
            </a:extLst>
          </p:cNvPr>
          <p:cNvSpPr>
            <a:spLocks noGrp="1"/>
          </p:cNvSpPr>
          <p:nvPr>
            <p:ph type="title"/>
          </p:nvPr>
        </p:nvSpPr>
        <p:spPr/>
        <p:txBody>
          <a:bodyPr/>
          <a:lstStyle/>
          <a:p>
            <a:endParaRPr lang="en-US"/>
          </a:p>
        </p:txBody>
      </p:sp>
      <p:pic>
        <p:nvPicPr>
          <p:cNvPr id="4" name="Picture 3">
            <a:extLst>
              <a:ext uri="{FF2B5EF4-FFF2-40B4-BE49-F238E27FC236}">
                <a16:creationId xmlns:a16="http://schemas.microsoft.com/office/drawing/2014/main" id="{E5178445-8CE3-F825-D36F-394676126626}"/>
              </a:ext>
            </a:extLst>
          </p:cNvPr>
          <p:cNvPicPr>
            <a:picLocks noChangeAspect="1"/>
          </p:cNvPicPr>
          <p:nvPr/>
        </p:nvPicPr>
        <p:blipFill>
          <a:blip r:embed="rId2"/>
          <a:stretch>
            <a:fillRect/>
          </a:stretch>
        </p:blipFill>
        <p:spPr>
          <a:xfrm>
            <a:off x="254882" y="80544"/>
            <a:ext cx="8634235" cy="6501272"/>
          </a:xfrm>
          <a:prstGeom prst="rect">
            <a:avLst/>
          </a:prstGeom>
        </p:spPr>
      </p:pic>
      <p:pic>
        <p:nvPicPr>
          <p:cNvPr id="8" name="Content Placeholder 7">
            <a:extLst>
              <a:ext uri="{FF2B5EF4-FFF2-40B4-BE49-F238E27FC236}">
                <a16:creationId xmlns:a16="http://schemas.microsoft.com/office/drawing/2014/main" id="{FA2F3A7A-198A-3835-3213-8DFA942F9880}"/>
              </a:ext>
            </a:extLst>
          </p:cNvPr>
          <p:cNvPicPr>
            <a:picLocks noGrp="1" noChangeAspect="1"/>
          </p:cNvPicPr>
          <p:nvPr>
            <p:ph sz="quarter" idx="1"/>
          </p:nvPr>
        </p:nvPicPr>
        <p:blipFill>
          <a:blip r:embed="rId3"/>
          <a:stretch>
            <a:fillRect/>
          </a:stretch>
        </p:blipFill>
        <p:spPr>
          <a:xfrm>
            <a:off x="4989220" y="6191316"/>
            <a:ext cx="3724084" cy="367309"/>
          </a:xfrm>
          <a:prstGeom prst="rect">
            <a:avLst/>
          </a:prstGeom>
        </p:spPr>
      </p:pic>
    </p:spTree>
    <p:extLst>
      <p:ext uri="{BB962C8B-B14F-4D97-AF65-F5344CB8AC3E}">
        <p14:creationId xmlns:p14="http://schemas.microsoft.com/office/powerpoint/2010/main" val="38069310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DB2026-7769-DB78-32A3-CBE565A7209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AF2FA23-46BC-D78D-7CB3-84C674640FD2}"/>
              </a:ext>
            </a:extLst>
          </p:cNvPr>
          <p:cNvSpPr>
            <a:spLocks noGrp="1"/>
          </p:cNvSpPr>
          <p:nvPr>
            <p:ph type="title"/>
          </p:nvPr>
        </p:nvSpPr>
        <p:spPr>
          <a:solidFill>
            <a:schemeClr val="bg2">
              <a:lumMod val="75000"/>
            </a:schemeClr>
          </a:solidFill>
        </p:spPr>
        <p:txBody>
          <a:bodyPr>
            <a:normAutofit fontScale="90000"/>
          </a:bodyPr>
          <a:lstStyle/>
          <a:p>
            <a:r>
              <a:rPr lang="en-US" dirty="0"/>
              <a:t>Standard 16 Hospital &amp; Hyperglycemia</a:t>
            </a:r>
          </a:p>
        </p:txBody>
      </p:sp>
      <p:pic>
        <p:nvPicPr>
          <p:cNvPr id="5" name="Picture 4" descr="Diabetes Care Cover Image for Volume 49, Issue Supplement_1">
            <a:extLst>
              <a:ext uri="{FF2B5EF4-FFF2-40B4-BE49-F238E27FC236}">
                <a16:creationId xmlns:a16="http://schemas.microsoft.com/office/drawing/2014/main" id="{4D8F814C-7F2C-30DC-4E92-D072A8EF6F0A}"/>
              </a:ext>
            </a:extLst>
          </p:cNvPr>
          <p:cNvPicPr>
            <a:picLocks noChangeAspect="1"/>
          </p:cNvPicPr>
          <p:nvPr/>
        </p:nvPicPr>
        <p:blipFill>
          <a:blip r:embed="rId2"/>
          <a:stretch>
            <a:fillRect/>
          </a:stretch>
        </p:blipFill>
        <p:spPr>
          <a:xfrm>
            <a:off x="685800" y="1524000"/>
            <a:ext cx="3419068" cy="4497387"/>
          </a:xfrm>
          <a:prstGeom prst="rect">
            <a:avLst/>
          </a:prstGeom>
        </p:spPr>
      </p:pic>
      <p:sp>
        <p:nvSpPr>
          <p:cNvPr id="4" name="Content Placeholder 3">
            <a:extLst>
              <a:ext uri="{FF2B5EF4-FFF2-40B4-BE49-F238E27FC236}">
                <a16:creationId xmlns:a16="http://schemas.microsoft.com/office/drawing/2014/main" id="{77F454DB-10F5-EA8C-0FD8-6BD4013B86E3}"/>
              </a:ext>
            </a:extLst>
          </p:cNvPr>
          <p:cNvSpPr>
            <a:spLocks noGrp="1"/>
          </p:cNvSpPr>
          <p:nvPr>
            <p:ph sz="half" idx="2"/>
          </p:nvPr>
        </p:nvSpPr>
        <p:spPr/>
        <p:txBody>
          <a:bodyPr/>
          <a:lstStyle/>
          <a:p>
            <a:endParaRPr lang="en-US" dirty="0"/>
          </a:p>
        </p:txBody>
      </p:sp>
    </p:spTree>
    <p:extLst>
      <p:ext uri="{BB962C8B-B14F-4D97-AF65-F5344CB8AC3E}">
        <p14:creationId xmlns:p14="http://schemas.microsoft.com/office/powerpoint/2010/main" val="3825528518"/>
      </p:ext>
    </p:extLst>
  </p:cSld>
  <p:clrMapOvr>
    <a:masterClrMapping/>
  </p:clrMapOvr>
</p:sld>
</file>

<file path=ppt/slides/slide2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62" name="Rectangle 2"/>
          <p:cNvSpPr>
            <a:spLocks noGrp="1" noRot="1" noChangeArrowheads="1"/>
          </p:cNvSpPr>
          <p:nvPr>
            <p:ph type="title"/>
          </p:nvPr>
        </p:nvSpPr>
        <p:spPr>
          <a:xfrm>
            <a:off x="457200" y="266700"/>
            <a:ext cx="8229600" cy="1257300"/>
          </a:xfrm>
        </p:spPr>
        <p:txBody>
          <a:bodyPr>
            <a:normAutofit/>
          </a:bodyPr>
          <a:lstStyle/>
          <a:p>
            <a:pPr eaLnBrk="1" hangingPunct="1">
              <a:defRPr/>
            </a:pPr>
            <a:r>
              <a:rPr lang="en-US" sz="3600" dirty="0"/>
              <a:t>16. Diabetes Care in the Hospital - </a:t>
            </a:r>
            <a:br>
              <a:rPr lang="en-US" sz="3600" dirty="0"/>
            </a:br>
            <a:r>
              <a:rPr lang="en-US" sz="3600" dirty="0"/>
              <a:t>What’s the Big Deal?	</a:t>
            </a:r>
          </a:p>
        </p:txBody>
      </p:sp>
      <p:sp>
        <p:nvSpPr>
          <p:cNvPr id="911363" name="Rectangle 3"/>
          <p:cNvSpPr>
            <a:spLocks noGrp="1" noChangeArrowheads="1"/>
          </p:cNvSpPr>
          <p:nvPr>
            <p:ph type="body" idx="1"/>
          </p:nvPr>
        </p:nvSpPr>
        <p:spPr>
          <a:xfrm>
            <a:off x="571501" y="1608137"/>
            <a:ext cx="5257800" cy="4983163"/>
          </a:xfrm>
        </p:spPr>
        <p:txBody>
          <a:bodyPr/>
          <a:lstStyle/>
          <a:p>
            <a:pPr eaLnBrk="1" hangingPunct="1">
              <a:defRPr/>
            </a:pPr>
            <a:r>
              <a:rPr lang="en-US" dirty="0"/>
              <a:t>Hyperglycemia is associated with increased morbidity and mortality in hospital settings.</a:t>
            </a:r>
          </a:p>
          <a:p>
            <a:pPr lvl="1" eaLnBrk="1" hangingPunct="1">
              <a:defRPr/>
            </a:pPr>
            <a:r>
              <a:rPr lang="en-US" dirty="0"/>
              <a:t>Acute Myocardial Infarction</a:t>
            </a:r>
          </a:p>
          <a:p>
            <a:pPr lvl="1" eaLnBrk="1" hangingPunct="1">
              <a:defRPr/>
            </a:pPr>
            <a:r>
              <a:rPr lang="en-US" dirty="0"/>
              <a:t>Stroke</a:t>
            </a:r>
          </a:p>
          <a:p>
            <a:pPr lvl="1" eaLnBrk="1" hangingPunct="1">
              <a:defRPr/>
            </a:pPr>
            <a:r>
              <a:rPr lang="en-US" dirty="0"/>
              <a:t>Cardiac Surgery</a:t>
            </a:r>
          </a:p>
          <a:p>
            <a:pPr lvl="1" eaLnBrk="1" hangingPunct="1">
              <a:defRPr/>
            </a:pPr>
            <a:r>
              <a:rPr lang="en-US" dirty="0"/>
              <a:t>Infection</a:t>
            </a:r>
          </a:p>
          <a:p>
            <a:pPr lvl="1" eaLnBrk="1" hangingPunct="1">
              <a:defRPr/>
            </a:pPr>
            <a:r>
              <a:rPr lang="en-US" dirty="0"/>
              <a:t>Longer lengths of stay</a:t>
            </a:r>
          </a:p>
          <a:p>
            <a:pPr marL="457200" lvl="1" indent="0" eaLnBrk="1" hangingPunct="1">
              <a:buFont typeface="Wingdings" pitchFamily="2" charset="2"/>
              <a:buNone/>
              <a:defRPr/>
            </a:pPr>
            <a:endParaRPr lang="en-US" dirty="0"/>
          </a:p>
        </p:txBody>
      </p:sp>
      <p:pic>
        <p:nvPicPr>
          <p:cNvPr id="74756" name="Picture 2" descr="C:\Users\Beverly\AppData\Local\Microsoft\Windows\Temporary Internet Files\Content.IE5\PRSTT65C\MP900302920[1].jpg"/>
          <p:cNvPicPr>
            <a:picLocks noChangeAspect="1" noChangeArrowheads="1"/>
          </p:cNvPicPr>
          <p:nvPr>
            <p:custDataLst>
              <p:tags r:id="rId2"/>
            </p:custDataLst>
          </p:nvPr>
        </p:nvPicPr>
        <p:blipFill>
          <a:blip r:embed="rId5" cstate="print">
            <a:extLst>
              <a:ext uri="{28A0092B-C50C-407E-A947-70E740481C1C}">
                <a14:useLocalDpi xmlns:a14="http://schemas.microsoft.com/office/drawing/2010/main" val="0"/>
              </a:ext>
            </a:extLst>
          </a:blip>
          <a:srcRect/>
          <a:stretch>
            <a:fillRect/>
          </a:stretch>
        </p:blipFill>
        <p:spPr bwMode="auto">
          <a:xfrm>
            <a:off x="5943600" y="1600200"/>
            <a:ext cx="2117725" cy="2968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
            <a:extLst>
              <a:ext uri="{FF2B5EF4-FFF2-40B4-BE49-F238E27FC236}">
                <a16:creationId xmlns:a16="http://schemas.microsoft.com/office/drawing/2014/main" id="{EBBBCE7C-A032-A2C2-66AF-1E42A590698D}"/>
              </a:ext>
            </a:extLst>
          </p:cNvPr>
          <p:cNvPicPr>
            <a:picLocks noChangeAspect="1"/>
          </p:cNvPicPr>
          <p:nvPr/>
        </p:nvPicPr>
        <p:blipFill>
          <a:blip r:embed="rId6"/>
          <a:stretch>
            <a:fillRect/>
          </a:stretch>
        </p:blipFill>
        <p:spPr>
          <a:xfrm>
            <a:off x="5825988" y="4793032"/>
            <a:ext cx="2685643" cy="438264"/>
          </a:xfrm>
          <a:prstGeom prst="rect">
            <a:avLst/>
          </a:prstGeom>
        </p:spPr>
      </p:pic>
    </p:spTree>
    <p:custDataLst>
      <p:tags r:id="rId1"/>
    </p:custDataLst>
    <p:extLst>
      <p:ext uri="{BB962C8B-B14F-4D97-AF65-F5344CB8AC3E}">
        <p14:creationId xmlns:p14="http://schemas.microsoft.com/office/powerpoint/2010/main" val="7047646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2BED2D-383F-2C10-5EC1-D24EE3D13E52}"/>
            </a:ext>
          </a:extLst>
        </p:cNvPr>
        <p:cNvGrpSpPr/>
        <p:nvPr/>
      </p:nvGrpSpPr>
      <p:grpSpPr>
        <a:xfrm>
          <a:off x="0" y="0"/>
          <a:ext cx="0" cy="0"/>
          <a:chOff x="0" y="0"/>
          <a:chExt cx="0" cy="0"/>
        </a:xfrm>
      </p:grpSpPr>
      <p:sp>
        <p:nvSpPr>
          <p:cNvPr id="911362" name="Rectangle 2">
            <a:extLst>
              <a:ext uri="{FF2B5EF4-FFF2-40B4-BE49-F238E27FC236}">
                <a16:creationId xmlns:a16="http://schemas.microsoft.com/office/drawing/2014/main" id="{AEBABD29-6D32-36AF-B5A2-80861ACD7A68}"/>
              </a:ext>
            </a:extLst>
          </p:cNvPr>
          <p:cNvSpPr>
            <a:spLocks noGrp="1" noRot="1" noChangeArrowheads="1"/>
          </p:cNvSpPr>
          <p:nvPr>
            <p:ph type="title"/>
          </p:nvPr>
        </p:nvSpPr>
        <p:spPr>
          <a:xfrm>
            <a:off x="457200" y="266700"/>
            <a:ext cx="8229600" cy="990600"/>
          </a:xfrm>
        </p:spPr>
        <p:txBody>
          <a:bodyPr>
            <a:normAutofit/>
          </a:bodyPr>
          <a:lstStyle/>
          <a:p>
            <a:pPr eaLnBrk="1" hangingPunct="1">
              <a:defRPr/>
            </a:pPr>
            <a:r>
              <a:rPr lang="en-US" sz="3600" dirty="0"/>
              <a:t>Hospital Admission and Diabetes</a:t>
            </a:r>
          </a:p>
        </p:txBody>
      </p:sp>
      <p:sp>
        <p:nvSpPr>
          <p:cNvPr id="911363" name="Rectangle 3">
            <a:extLst>
              <a:ext uri="{FF2B5EF4-FFF2-40B4-BE49-F238E27FC236}">
                <a16:creationId xmlns:a16="http://schemas.microsoft.com/office/drawing/2014/main" id="{610386D2-757C-0B97-8EB4-A238FA178FC0}"/>
              </a:ext>
            </a:extLst>
          </p:cNvPr>
          <p:cNvSpPr>
            <a:spLocks noGrp="1" noChangeArrowheads="1"/>
          </p:cNvSpPr>
          <p:nvPr>
            <p:ph type="body" idx="1"/>
          </p:nvPr>
        </p:nvSpPr>
        <p:spPr>
          <a:xfrm>
            <a:off x="228600" y="1371600"/>
            <a:ext cx="5638800" cy="5334000"/>
          </a:xfrm>
        </p:spPr>
        <p:txBody>
          <a:bodyPr>
            <a:normAutofit fontScale="85000" lnSpcReduction="10000"/>
          </a:bodyPr>
          <a:lstStyle/>
          <a:p>
            <a:pPr marL="640080" indent="-457200">
              <a:lnSpc>
                <a:spcPct val="120000"/>
              </a:lnSpc>
              <a:defRPr/>
            </a:pPr>
            <a:r>
              <a:rPr lang="en-US" dirty="0"/>
              <a:t>The hospital readmission rate is 14% and 20% for people with diabetes – which is 2x the rate for </a:t>
            </a:r>
            <a:r>
              <a:rPr lang="en-US" dirty="0" err="1"/>
              <a:t>for</a:t>
            </a:r>
            <a:r>
              <a:rPr lang="en-US" dirty="0"/>
              <a:t> people without diabetes </a:t>
            </a:r>
          </a:p>
          <a:p>
            <a:pPr marL="640080" indent="-457200">
              <a:lnSpc>
                <a:spcPct val="120000"/>
              </a:lnSpc>
              <a:defRPr/>
            </a:pPr>
            <a:r>
              <a:rPr lang="en-US" dirty="0"/>
              <a:t>About 28% of people in hospitals at any given time have diabetes.</a:t>
            </a:r>
          </a:p>
          <a:p>
            <a:pPr marL="640080" indent="-457200">
              <a:lnSpc>
                <a:spcPct val="120000"/>
              </a:lnSpc>
              <a:defRPr/>
            </a:pPr>
            <a:r>
              <a:rPr lang="en-US" dirty="0"/>
              <a:t>Of people with diabetes who are hospitalized, 30% have two or more days of hospital stays.</a:t>
            </a:r>
          </a:p>
          <a:p>
            <a:pPr marL="640080" indent="-457200">
              <a:lnSpc>
                <a:spcPct val="120000"/>
              </a:lnSpc>
              <a:defRPr/>
            </a:pPr>
            <a:r>
              <a:rPr lang="en-US" dirty="0"/>
              <a:t>Hospitalization accounts for over 50% of care costs for diabetes</a:t>
            </a:r>
          </a:p>
        </p:txBody>
      </p:sp>
      <p:pic>
        <p:nvPicPr>
          <p:cNvPr id="3" name="Picture 2" descr="Healthcare colleagues meeting">
            <a:extLst>
              <a:ext uri="{FF2B5EF4-FFF2-40B4-BE49-F238E27FC236}">
                <a16:creationId xmlns:a16="http://schemas.microsoft.com/office/drawing/2014/main" id="{A70CEF40-7230-B3D8-8963-F08BF891E7F3}"/>
              </a:ext>
            </a:extLst>
          </p:cNvPr>
          <p:cNvPicPr>
            <a:picLocks noChangeAspect="1"/>
          </p:cNvPicPr>
          <p:nvPr/>
        </p:nvPicPr>
        <p:blipFill>
          <a:blip r:embed="rId5" cstate="print">
            <a:extLst>
              <a:ext uri="{28A0092B-C50C-407E-A947-70E740481C1C}">
                <a14:useLocalDpi xmlns:a14="http://schemas.microsoft.com/office/drawing/2010/main" val="0"/>
              </a:ext>
            </a:extLst>
          </a:blip>
          <a:srcRect l="25000" r="17500"/>
          <a:stretch>
            <a:fillRect/>
          </a:stretch>
        </p:blipFill>
        <p:spPr>
          <a:xfrm>
            <a:off x="6019800" y="1524000"/>
            <a:ext cx="2780432" cy="2796346"/>
          </a:xfrm>
          <a:prstGeom prst="rect">
            <a:avLst/>
          </a:prstGeom>
        </p:spPr>
      </p:pic>
      <p:sp>
        <p:nvSpPr>
          <p:cNvPr id="5" name="TextBox 4">
            <a:extLst>
              <a:ext uri="{FF2B5EF4-FFF2-40B4-BE49-F238E27FC236}">
                <a16:creationId xmlns:a16="http://schemas.microsoft.com/office/drawing/2014/main" id="{4E36E633-1382-7F41-B2FF-5F9BE91C5D6B}"/>
              </a:ext>
            </a:extLst>
          </p:cNvPr>
          <p:cNvSpPr txBox="1"/>
          <p:nvPr/>
        </p:nvSpPr>
        <p:spPr>
          <a:xfrm>
            <a:off x="6019800" y="4318337"/>
            <a:ext cx="3048000" cy="175432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383636"/>
                </a:solidFill>
                <a:effectLst/>
                <a:uLnTx/>
                <a:uFillTx/>
                <a:latin typeface="Helvetica Neue"/>
                <a:ea typeface="+mn-ea"/>
                <a:cs typeface="+mn-cs"/>
              </a:rPr>
              <a:t>To prevent readmissions, monitor insulin adjustments for individuals admitted with A1C &gt;9% or DKA and follow a transitional care model – plus other ideas</a:t>
            </a:r>
            <a:endParaRPr kumimoji="0" lang="en-US" sz="1800" b="0" i="0" u="none" strike="noStrike" kern="1200" cap="none" spc="0" normalizeH="0" baseline="0" noProof="0" dirty="0">
              <a:ln>
                <a:noFill/>
              </a:ln>
              <a:solidFill>
                <a:prstClr val="black"/>
              </a:solidFill>
              <a:effectLst/>
              <a:uLnTx/>
              <a:uFillTx/>
              <a:latin typeface="Gill Sans MT"/>
              <a:ea typeface="+mn-ea"/>
              <a:cs typeface="+mn-cs"/>
            </a:endParaRPr>
          </a:p>
        </p:txBody>
      </p:sp>
      <p:pic>
        <p:nvPicPr>
          <p:cNvPr id="6" name="Picture 5">
            <a:extLst>
              <a:ext uri="{FF2B5EF4-FFF2-40B4-BE49-F238E27FC236}">
                <a16:creationId xmlns:a16="http://schemas.microsoft.com/office/drawing/2014/main" id="{F5CB232B-E421-E388-496D-4004C36F0E4A}"/>
              </a:ext>
            </a:extLst>
          </p:cNvPr>
          <p:cNvPicPr>
            <a:picLocks noChangeAspect="1"/>
          </p:cNvPicPr>
          <p:nvPr/>
        </p:nvPicPr>
        <p:blipFill>
          <a:blip r:embed="rId6"/>
          <a:stretch>
            <a:fillRect/>
          </a:stretch>
        </p:blipFill>
        <p:spPr>
          <a:xfrm>
            <a:off x="6229757" y="6288452"/>
            <a:ext cx="2685643" cy="438264"/>
          </a:xfrm>
          <a:prstGeom prst="rect">
            <a:avLst/>
          </a:prstGeom>
        </p:spPr>
      </p:pic>
    </p:spTree>
    <p:custDataLst>
      <p:tags r:id="rId1"/>
    </p:custDataLst>
    <p:extLst>
      <p:ext uri="{BB962C8B-B14F-4D97-AF65-F5344CB8AC3E}">
        <p14:creationId xmlns:p14="http://schemas.microsoft.com/office/powerpoint/2010/main" val="19476603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6950BFC3-D8DA-4A85-94F7-54DA5524770B}">
      <p188:commentRel xmlns:p188="http://schemas.microsoft.com/office/powerpoint/2018/8/main" r:id="rId4"/>
    </p:ext>
  </p:extLst>
</p:sld>
</file>

<file path=ppt/slides/slide2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52400"/>
            <a:ext cx="8382000" cy="1143000"/>
          </a:xfrm>
        </p:spPr>
        <p:txBody>
          <a:bodyPr>
            <a:normAutofit fontScale="90000"/>
          </a:bodyPr>
          <a:lstStyle/>
          <a:p>
            <a:pPr eaLnBrk="1" hangingPunct="1">
              <a:defRPr/>
            </a:pPr>
            <a:r>
              <a:rPr lang="en-US" sz="3600" dirty="0"/>
              <a:t> ADA Goals and Treatments for Hospitalized Patients </a:t>
            </a:r>
          </a:p>
        </p:txBody>
      </p:sp>
      <p:sp>
        <p:nvSpPr>
          <p:cNvPr id="3" name="Content Placeholder 2"/>
          <p:cNvSpPr>
            <a:spLocks noGrp="1"/>
          </p:cNvSpPr>
          <p:nvPr>
            <p:ph idx="1"/>
          </p:nvPr>
        </p:nvSpPr>
        <p:spPr>
          <a:xfrm>
            <a:off x="304800" y="1371600"/>
            <a:ext cx="6248400" cy="5181600"/>
          </a:xfrm>
        </p:spPr>
        <p:txBody>
          <a:bodyPr>
            <a:normAutofit lnSpcReduction="10000"/>
          </a:bodyPr>
          <a:lstStyle/>
          <a:p>
            <a:pPr marL="274320" lvl="1" indent="0">
              <a:buNone/>
              <a:defRPr/>
            </a:pPr>
            <a:r>
              <a:rPr lang="en-US" sz="3200" dirty="0"/>
              <a:t>Once insulin therapy initiated, blood glucose goal is:</a:t>
            </a:r>
          </a:p>
          <a:p>
            <a:pPr lvl="1">
              <a:defRPr/>
            </a:pPr>
            <a:r>
              <a:rPr lang="en-US" sz="3200" dirty="0"/>
              <a:t>140-180 critical Care</a:t>
            </a:r>
          </a:p>
          <a:p>
            <a:pPr lvl="1">
              <a:defRPr/>
            </a:pPr>
            <a:r>
              <a:rPr lang="en-US" sz="3200" dirty="0"/>
              <a:t>100-180 non-critical care</a:t>
            </a:r>
          </a:p>
          <a:p>
            <a:pPr lvl="2">
              <a:defRPr/>
            </a:pPr>
            <a:r>
              <a:rPr lang="en-US" sz="2800" dirty="0"/>
              <a:t>Individualize based on </a:t>
            </a:r>
            <a:r>
              <a:rPr lang="en-US" sz="2800" dirty="0" err="1"/>
              <a:t>pt</a:t>
            </a:r>
            <a:r>
              <a:rPr lang="en-US" sz="2800" dirty="0"/>
              <a:t> status</a:t>
            </a:r>
          </a:p>
          <a:p>
            <a:pPr lvl="2">
              <a:defRPr/>
            </a:pPr>
            <a:r>
              <a:rPr lang="en-US" sz="2800" dirty="0"/>
              <a:t>More stringent goals may be appropriate in ICU, with careful consideration of preventing hypoglycemia.</a:t>
            </a:r>
          </a:p>
          <a:p>
            <a:pPr lvl="1">
              <a:defRPr/>
            </a:pPr>
            <a:r>
              <a:rPr lang="en-US" sz="3200" dirty="0"/>
              <a:t>Critical Care: </a:t>
            </a:r>
          </a:p>
          <a:p>
            <a:pPr lvl="2">
              <a:defRPr/>
            </a:pPr>
            <a:r>
              <a:rPr lang="en-US" sz="2800" dirty="0"/>
              <a:t>Insulin drip preferred treatment</a:t>
            </a:r>
          </a:p>
          <a:p>
            <a:pPr lvl="1">
              <a:defRPr/>
            </a:pPr>
            <a:endParaRPr lang="en-US" sz="3200" dirty="0"/>
          </a:p>
          <a:p>
            <a:pPr marL="0" indent="0">
              <a:buNone/>
              <a:defRPr/>
            </a:pPr>
            <a:endParaRPr lang="en-US" sz="2400" dirty="0"/>
          </a:p>
        </p:txBody>
      </p:sp>
      <p:pic>
        <p:nvPicPr>
          <p:cNvPr id="131074"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05600" y="1447800"/>
            <a:ext cx="1974850" cy="2974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Picture 3">
            <a:extLst>
              <a:ext uri="{FF2B5EF4-FFF2-40B4-BE49-F238E27FC236}">
                <a16:creationId xmlns:a16="http://schemas.microsoft.com/office/drawing/2014/main" id="{D7402C4E-DADC-9657-B728-CBE00D0F3372}"/>
              </a:ext>
            </a:extLst>
          </p:cNvPr>
          <p:cNvPicPr>
            <a:picLocks noChangeAspect="1"/>
          </p:cNvPicPr>
          <p:nvPr/>
        </p:nvPicPr>
        <p:blipFill>
          <a:blip r:embed="rId5"/>
          <a:stretch>
            <a:fillRect/>
          </a:stretch>
        </p:blipFill>
        <p:spPr>
          <a:xfrm>
            <a:off x="5943600" y="6310719"/>
            <a:ext cx="2971800" cy="484961"/>
          </a:xfrm>
          <a:prstGeom prst="rect">
            <a:avLst/>
          </a:prstGeom>
        </p:spPr>
      </p:pic>
    </p:spTree>
    <p:custDataLst>
      <p:tags r:id="rId1"/>
    </p:custDataLst>
    <p:extLst>
      <p:ext uri="{BB962C8B-B14F-4D97-AF65-F5344CB8AC3E}">
        <p14:creationId xmlns:p14="http://schemas.microsoft.com/office/powerpoint/2010/main" val="37012384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FB6032-ED45-4C8F-ADCC-C1D6F0865C4C}"/>
              </a:ext>
            </a:extLst>
          </p:cNvPr>
          <p:cNvSpPr>
            <a:spLocks noGrp="1"/>
          </p:cNvSpPr>
          <p:nvPr>
            <p:ph type="title"/>
          </p:nvPr>
        </p:nvSpPr>
        <p:spPr/>
        <p:txBody>
          <a:bodyPr>
            <a:normAutofit/>
          </a:bodyPr>
          <a:lstStyle/>
          <a:p>
            <a:r>
              <a:rPr lang="en-US" dirty="0"/>
              <a:t>Diabetes Prevalence Stats</a:t>
            </a:r>
          </a:p>
        </p:txBody>
      </p:sp>
      <p:sp>
        <p:nvSpPr>
          <p:cNvPr id="3" name="Content Placeholder 2">
            <a:extLst>
              <a:ext uri="{FF2B5EF4-FFF2-40B4-BE49-F238E27FC236}">
                <a16:creationId xmlns:a16="http://schemas.microsoft.com/office/drawing/2014/main" id="{3BAB0222-A947-4EAB-8EAE-580EE777562F}"/>
              </a:ext>
            </a:extLst>
          </p:cNvPr>
          <p:cNvSpPr>
            <a:spLocks noGrp="1"/>
          </p:cNvSpPr>
          <p:nvPr>
            <p:ph sz="quarter" idx="1"/>
          </p:nvPr>
        </p:nvSpPr>
        <p:spPr>
          <a:xfrm>
            <a:off x="457200" y="1219199"/>
            <a:ext cx="4343400" cy="5504927"/>
          </a:xfrm>
        </p:spPr>
        <p:txBody>
          <a:bodyPr>
            <a:normAutofit fontScale="85000" lnSpcReduction="20000"/>
          </a:bodyPr>
          <a:lstStyle/>
          <a:p>
            <a:r>
              <a:rPr lang="en-US" sz="2600" b="1" i="0" dirty="0">
                <a:solidFill>
                  <a:srgbClr val="000000"/>
                </a:solidFill>
                <a:effectLst/>
                <a:ea typeface="Calibri" panose="020F0502020204030204" pitchFamily="34" charset="0"/>
                <a:cs typeface="Calibri" panose="020F0502020204030204" pitchFamily="34" charset="0"/>
              </a:rPr>
              <a:t>For adults in U.S., diabetes prevalence:</a:t>
            </a:r>
          </a:p>
          <a:p>
            <a:pPr lvl="1">
              <a:lnSpc>
                <a:spcPct val="120000"/>
              </a:lnSpc>
              <a:buFont typeface="Arial" panose="020B0604020202020204" pitchFamily="34" charset="0"/>
              <a:buChar char="•"/>
            </a:pPr>
            <a:r>
              <a:rPr lang="en-US" sz="3000" b="0" i="0" dirty="0">
                <a:solidFill>
                  <a:srgbClr val="000000"/>
                </a:solidFill>
                <a:effectLst/>
                <a:ea typeface="Calibri" panose="020F0502020204030204" pitchFamily="34" charset="0"/>
                <a:cs typeface="Calibri" panose="020F0502020204030204" pitchFamily="34" charset="0"/>
              </a:rPr>
              <a:t>American Indians and Alaska Natives </a:t>
            </a:r>
            <a:r>
              <a:rPr lang="en-US" sz="3000" dirty="0">
                <a:solidFill>
                  <a:srgbClr val="000000"/>
                </a:solidFill>
                <a:ea typeface="Calibri" panose="020F0502020204030204" pitchFamily="34" charset="0"/>
                <a:cs typeface="Calibri" panose="020F0502020204030204" pitchFamily="34" charset="0"/>
              </a:rPr>
              <a:t>– highest rates</a:t>
            </a:r>
          </a:p>
          <a:p>
            <a:pPr lvl="1">
              <a:lnSpc>
                <a:spcPct val="120000"/>
              </a:lnSpc>
              <a:buFont typeface="Arial" panose="020B0604020202020204" pitchFamily="34" charset="0"/>
              <a:buChar char="•"/>
            </a:pPr>
            <a:r>
              <a:rPr lang="en-US" sz="3000" b="0" i="0" dirty="0">
                <a:solidFill>
                  <a:srgbClr val="000000"/>
                </a:solidFill>
                <a:effectLst/>
                <a:ea typeface="Calibri" panose="020F0502020204030204" pitchFamily="34" charset="0"/>
                <a:cs typeface="Calibri" panose="020F0502020204030204" pitchFamily="34" charset="0"/>
              </a:rPr>
              <a:t>Non-Hispanic Blacks (17.4%),</a:t>
            </a:r>
          </a:p>
          <a:p>
            <a:pPr lvl="1">
              <a:lnSpc>
                <a:spcPct val="120000"/>
              </a:lnSpc>
              <a:buFont typeface="Arial" panose="020B0604020202020204" pitchFamily="34" charset="0"/>
              <a:buChar char="•"/>
            </a:pPr>
            <a:r>
              <a:rPr lang="en-US" sz="3000" dirty="0">
                <a:solidFill>
                  <a:srgbClr val="000000"/>
                </a:solidFill>
                <a:ea typeface="Calibri" panose="020F0502020204030204" pitchFamily="34" charset="0"/>
                <a:cs typeface="Calibri" panose="020F0502020204030204" pitchFamily="34" charset="0"/>
              </a:rPr>
              <a:t>P</a:t>
            </a:r>
            <a:r>
              <a:rPr lang="en-US" sz="3000" b="0" i="0" dirty="0">
                <a:solidFill>
                  <a:srgbClr val="000000"/>
                </a:solidFill>
                <a:effectLst/>
                <a:ea typeface="Calibri" panose="020F0502020204030204" pitchFamily="34" charset="0"/>
                <a:cs typeface="Calibri" panose="020F0502020204030204" pitchFamily="34" charset="0"/>
              </a:rPr>
              <a:t>eople of Hispanic origin (15.5%),</a:t>
            </a:r>
          </a:p>
          <a:p>
            <a:pPr lvl="1">
              <a:lnSpc>
                <a:spcPct val="120000"/>
              </a:lnSpc>
              <a:buFont typeface="Arial" panose="020B0604020202020204" pitchFamily="34" charset="0"/>
              <a:buChar char="•"/>
            </a:pPr>
            <a:r>
              <a:rPr lang="en-US" sz="3000" dirty="0">
                <a:solidFill>
                  <a:srgbClr val="000000"/>
                </a:solidFill>
                <a:ea typeface="Calibri" panose="020F0502020204030204" pitchFamily="34" charset="0"/>
                <a:cs typeface="Calibri" panose="020F0502020204030204" pitchFamily="34" charset="0"/>
              </a:rPr>
              <a:t>N</a:t>
            </a:r>
            <a:r>
              <a:rPr lang="en-US" sz="3000" b="0" i="0" dirty="0">
                <a:solidFill>
                  <a:srgbClr val="000000"/>
                </a:solidFill>
                <a:effectLst/>
                <a:ea typeface="Calibri" panose="020F0502020204030204" pitchFamily="34" charset="0"/>
                <a:cs typeface="Calibri" panose="020F0502020204030204" pitchFamily="34" charset="0"/>
              </a:rPr>
              <a:t>on-Hispanic Asians (</a:t>
            </a:r>
            <a:r>
              <a:rPr lang="en-US" sz="3000" dirty="0">
                <a:solidFill>
                  <a:srgbClr val="000000"/>
                </a:solidFill>
                <a:ea typeface="Calibri" panose="020F0502020204030204" pitchFamily="34" charset="0"/>
                <a:cs typeface="Calibri" panose="020F0502020204030204" pitchFamily="34" charset="0"/>
              </a:rPr>
              <a:t>16.7</a:t>
            </a:r>
            <a:r>
              <a:rPr lang="en-US" sz="3000" b="0" i="0" dirty="0">
                <a:solidFill>
                  <a:srgbClr val="000000"/>
                </a:solidFill>
                <a:effectLst/>
                <a:ea typeface="Calibri" panose="020F0502020204030204" pitchFamily="34" charset="0"/>
                <a:cs typeface="Calibri" panose="020F0502020204030204" pitchFamily="34" charset="0"/>
              </a:rPr>
              <a:t>%)</a:t>
            </a:r>
          </a:p>
          <a:p>
            <a:pPr lvl="1">
              <a:lnSpc>
                <a:spcPct val="120000"/>
              </a:lnSpc>
              <a:buFont typeface="Arial" panose="020B0604020202020204" pitchFamily="34" charset="0"/>
              <a:buChar char="•"/>
            </a:pPr>
            <a:r>
              <a:rPr lang="en-US" sz="3000" dirty="0">
                <a:solidFill>
                  <a:srgbClr val="000000"/>
                </a:solidFill>
                <a:ea typeface="Calibri" panose="020F0502020204030204" pitchFamily="34" charset="0"/>
                <a:cs typeface="Calibri" panose="020F0502020204030204" pitchFamily="34" charset="0"/>
              </a:rPr>
              <a:t>White Individuals (13.6%)</a:t>
            </a:r>
            <a:endParaRPr lang="en-US" sz="1700" dirty="0">
              <a:ea typeface="Calibri" panose="020F0502020204030204" pitchFamily="34" charset="0"/>
              <a:cs typeface="Calibri" panose="020F0502020204030204" pitchFamily="34" charset="0"/>
            </a:endParaRPr>
          </a:p>
          <a:p>
            <a:pPr lvl="1"/>
            <a:endParaRPr lang="en-US" dirty="0"/>
          </a:p>
        </p:txBody>
      </p:sp>
      <p:sp>
        <p:nvSpPr>
          <p:cNvPr id="4" name="Content Placeholder 3">
            <a:extLst>
              <a:ext uri="{FF2B5EF4-FFF2-40B4-BE49-F238E27FC236}">
                <a16:creationId xmlns:a16="http://schemas.microsoft.com/office/drawing/2014/main" id="{3ADF6A1D-C286-50E1-E7F8-5C36CCA0AC56}"/>
              </a:ext>
            </a:extLst>
          </p:cNvPr>
          <p:cNvSpPr>
            <a:spLocks noGrp="1"/>
          </p:cNvSpPr>
          <p:nvPr>
            <p:ph sz="quarter" idx="2"/>
          </p:nvPr>
        </p:nvSpPr>
        <p:spPr>
          <a:xfrm>
            <a:off x="4953000" y="1216152"/>
            <a:ext cx="3720846" cy="4937760"/>
          </a:xfrm>
        </p:spPr>
        <p:txBody>
          <a:bodyPr>
            <a:normAutofit fontScale="85000" lnSpcReduction="20000"/>
          </a:bodyPr>
          <a:lstStyle/>
          <a:p>
            <a:pPr lvl="1"/>
            <a:r>
              <a:rPr lang="en-US" b="1" dirty="0"/>
              <a:t>Education and SES and Location</a:t>
            </a:r>
          </a:p>
          <a:p>
            <a:pPr lvl="2">
              <a:lnSpc>
                <a:spcPct val="120000"/>
              </a:lnSpc>
            </a:pPr>
            <a:r>
              <a:rPr lang="en-US" dirty="0"/>
              <a:t>Less than high school ed (13.1%)</a:t>
            </a:r>
          </a:p>
          <a:p>
            <a:pPr lvl="2">
              <a:lnSpc>
                <a:spcPct val="120000"/>
              </a:lnSpc>
            </a:pPr>
            <a:r>
              <a:rPr lang="en-US" dirty="0"/>
              <a:t>More than high school (6.9%)</a:t>
            </a:r>
          </a:p>
          <a:p>
            <a:pPr lvl="2">
              <a:lnSpc>
                <a:spcPct val="120000"/>
              </a:lnSpc>
            </a:pPr>
            <a:r>
              <a:rPr lang="en-US" dirty="0"/>
              <a:t>Living below federal poverty (13.1%)</a:t>
            </a:r>
          </a:p>
          <a:p>
            <a:pPr lvl="2">
              <a:lnSpc>
                <a:spcPct val="120000"/>
              </a:lnSpc>
            </a:pPr>
            <a:r>
              <a:rPr lang="en-US" dirty="0"/>
              <a:t>Living at 500% of federal poverty (5.1%)</a:t>
            </a:r>
          </a:p>
          <a:p>
            <a:pPr lvl="2">
              <a:lnSpc>
                <a:spcPct val="120000"/>
              </a:lnSpc>
            </a:pPr>
            <a:r>
              <a:rPr lang="en-US" dirty="0"/>
              <a:t>Rural living (9.5%)</a:t>
            </a:r>
          </a:p>
          <a:p>
            <a:pPr lvl="2">
              <a:lnSpc>
                <a:spcPct val="120000"/>
              </a:lnSpc>
            </a:pPr>
            <a:r>
              <a:rPr lang="en-US" dirty="0"/>
              <a:t>Metropolitan (8.1%)</a:t>
            </a:r>
          </a:p>
        </p:txBody>
      </p:sp>
      <p:pic>
        <p:nvPicPr>
          <p:cNvPr id="5" name="Picture 4">
            <a:extLst>
              <a:ext uri="{FF2B5EF4-FFF2-40B4-BE49-F238E27FC236}">
                <a16:creationId xmlns:a16="http://schemas.microsoft.com/office/drawing/2014/main" id="{5CD6CAFE-DF61-06A1-8A8A-4B4040C25363}"/>
              </a:ext>
            </a:extLst>
          </p:cNvPr>
          <p:cNvPicPr>
            <a:picLocks noChangeAspect="1"/>
          </p:cNvPicPr>
          <p:nvPr/>
        </p:nvPicPr>
        <p:blipFill>
          <a:blip r:embed="rId2"/>
          <a:stretch>
            <a:fillRect/>
          </a:stretch>
        </p:blipFill>
        <p:spPr>
          <a:xfrm>
            <a:off x="5368167" y="6119943"/>
            <a:ext cx="3318633" cy="604184"/>
          </a:xfrm>
          <a:prstGeom prst="rect">
            <a:avLst/>
          </a:prstGeom>
        </p:spPr>
      </p:pic>
    </p:spTree>
    <p:extLst>
      <p:ext uri="{BB962C8B-B14F-4D97-AF65-F5344CB8AC3E}">
        <p14:creationId xmlns:p14="http://schemas.microsoft.com/office/powerpoint/2010/main" val="26431346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CD5A30-51DC-7B73-D730-6D6F4A09B507}"/>
              </a:ext>
            </a:extLst>
          </p:cNvPr>
          <p:cNvSpPr>
            <a:spLocks noGrp="1"/>
          </p:cNvSpPr>
          <p:nvPr>
            <p:ph type="title"/>
          </p:nvPr>
        </p:nvSpPr>
        <p:spPr/>
        <p:txBody>
          <a:bodyPr/>
          <a:lstStyle/>
          <a:p>
            <a:r>
              <a:rPr lang="en-US" dirty="0"/>
              <a:t>Glucose Monitoring &amp; CGM</a:t>
            </a:r>
          </a:p>
        </p:txBody>
      </p:sp>
      <p:sp>
        <p:nvSpPr>
          <p:cNvPr id="3" name="Content Placeholder 2">
            <a:extLst>
              <a:ext uri="{FF2B5EF4-FFF2-40B4-BE49-F238E27FC236}">
                <a16:creationId xmlns:a16="http://schemas.microsoft.com/office/drawing/2014/main" id="{C577F392-8B5A-68C0-D84A-A129329C763D}"/>
              </a:ext>
            </a:extLst>
          </p:cNvPr>
          <p:cNvSpPr>
            <a:spLocks noGrp="1"/>
          </p:cNvSpPr>
          <p:nvPr>
            <p:ph sz="quarter" idx="1"/>
          </p:nvPr>
        </p:nvSpPr>
        <p:spPr>
          <a:xfrm>
            <a:off x="457200" y="1219200"/>
            <a:ext cx="5943600" cy="5486400"/>
          </a:xfrm>
        </p:spPr>
        <p:txBody>
          <a:bodyPr>
            <a:normAutofit fontScale="92500"/>
          </a:bodyPr>
          <a:lstStyle/>
          <a:p>
            <a:r>
              <a:rPr lang="en-US" dirty="0"/>
              <a:t>If using a personal continuous glucose monitoring (CGM) device</a:t>
            </a:r>
          </a:p>
          <a:p>
            <a:pPr lvl="1"/>
            <a:r>
              <a:rPr lang="en-US" dirty="0"/>
              <a:t>Continue CGM during hospitalization if clinically appropriate</a:t>
            </a:r>
          </a:p>
          <a:p>
            <a:pPr lvl="1"/>
            <a:r>
              <a:rPr lang="en-US" dirty="0"/>
              <a:t>Use confirmatory point-of-care (POC) glucose measurements for insulin dosing decisions and hypoglycemia assessment</a:t>
            </a:r>
          </a:p>
          <a:p>
            <a:pPr lvl="1"/>
            <a:r>
              <a:rPr lang="en-US" dirty="0"/>
              <a:t>According to an institutional protocol. </a:t>
            </a:r>
          </a:p>
          <a:p>
            <a:r>
              <a:rPr lang="en-US" dirty="0"/>
              <a:t>Monitor BG before meals and </a:t>
            </a:r>
            <a:r>
              <a:rPr lang="en-US" dirty="0" err="1"/>
              <a:t>hs</a:t>
            </a:r>
            <a:r>
              <a:rPr lang="en-US" dirty="0"/>
              <a:t> if eating</a:t>
            </a:r>
          </a:p>
          <a:p>
            <a:r>
              <a:rPr lang="en-US" dirty="0"/>
              <a:t>If on Parenteral nutrition, monitor Q 4-6 hours</a:t>
            </a:r>
          </a:p>
        </p:txBody>
      </p:sp>
      <p:pic>
        <p:nvPicPr>
          <p:cNvPr id="5" name="Picture 4" descr="Smiling healthcare professional">
            <a:extLst>
              <a:ext uri="{FF2B5EF4-FFF2-40B4-BE49-F238E27FC236}">
                <a16:creationId xmlns:a16="http://schemas.microsoft.com/office/drawing/2014/main" id="{2CAA85A1-9E07-D9A4-E838-4577429BC919}"/>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2500" t="3050" r="34166"/>
          <a:stretch/>
        </p:blipFill>
        <p:spPr>
          <a:xfrm>
            <a:off x="6536009" y="1371600"/>
            <a:ext cx="2169213" cy="2379629"/>
          </a:xfrm>
          <a:prstGeom prst="rect">
            <a:avLst/>
          </a:prstGeom>
        </p:spPr>
      </p:pic>
      <p:pic>
        <p:nvPicPr>
          <p:cNvPr id="8" name="Picture 7">
            <a:extLst>
              <a:ext uri="{FF2B5EF4-FFF2-40B4-BE49-F238E27FC236}">
                <a16:creationId xmlns:a16="http://schemas.microsoft.com/office/drawing/2014/main" id="{1B5CB13E-7099-9E31-4FEE-B02B840F6A95}"/>
              </a:ext>
            </a:extLst>
          </p:cNvPr>
          <p:cNvPicPr>
            <a:picLocks noChangeAspect="1"/>
          </p:cNvPicPr>
          <p:nvPr/>
        </p:nvPicPr>
        <p:blipFill>
          <a:blip r:embed="rId4"/>
          <a:stretch>
            <a:fillRect/>
          </a:stretch>
        </p:blipFill>
        <p:spPr>
          <a:xfrm>
            <a:off x="5943600" y="6310719"/>
            <a:ext cx="2971800" cy="484961"/>
          </a:xfrm>
          <a:prstGeom prst="rect">
            <a:avLst/>
          </a:prstGeom>
        </p:spPr>
      </p:pic>
    </p:spTree>
    <p:extLst>
      <p:ext uri="{BB962C8B-B14F-4D97-AF65-F5344CB8AC3E}">
        <p14:creationId xmlns:p14="http://schemas.microsoft.com/office/powerpoint/2010/main" val="17467585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1458" name="Rectangle 2"/>
          <p:cNvSpPr>
            <a:spLocks noGrp="1" noChangeArrowheads="1"/>
          </p:cNvSpPr>
          <p:nvPr>
            <p:ph type="title"/>
          </p:nvPr>
        </p:nvSpPr>
        <p:spPr>
          <a:xfrm>
            <a:off x="457200" y="320040"/>
            <a:ext cx="8229600" cy="822960"/>
          </a:xfrm>
        </p:spPr>
        <p:txBody>
          <a:bodyPr/>
          <a:lstStyle/>
          <a:p>
            <a:pPr>
              <a:defRPr/>
            </a:pPr>
            <a:r>
              <a:rPr lang="en-US" dirty="0"/>
              <a:t>Diabetes and Surgery</a:t>
            </a:r>
          </a:p>
        </p:txBody>
      </p:sp>
      <p:sp>
        <p:nvSpPr>
          <p:cNvPr id="1811459" name="Rectangle 3"/>
          <p:cNvSpPr>
            <a:spLocks noGrp="1" noChangeArrowheads="1"/>
          </p:cNvSpPr>
          <p:nvPr>
            <p:ph idx="1"/>
          </p:nvPr>
        </p:nvSpPr>
        <p:spPr>
          <a:xfrm>
            <a:off x="400558" y="1244051"/>
            <a:ext cx="6629400" cy="5410200"/>
          </a:xfrm>
        </p:spPr>
        <p:txBody>
          <a:bodyPr>
            <a:normAutofit fontScale="85000" lnSpcReduction="10000"/>
          </a:bodyPr>
          <a:lstStyle/>
          <a:p>
            <a:pPr>
              <a:lnSpc>
                <a:spcPct val="120000"/>
              </a:lnSpc>
              <a:defRPr/>
            </a:pPr>
            <a:r>
              <a:rPr lang="en-US" dirty="0">
                <a:ea typeface="Calibri" panose="020F0502020204030204" pitchFamily="34" charset="0"/>
                <a:cs typeface="Calibri" panose="020F0502020204030204" pitchFamily="34" charset="0"/>
              </a:rPr>
              <a:t>20% of individuals undergoing major general surgery have diabetes, </a:t>
            </a:r>
          </a:p>
          <a:p>
            <a:pPr>
              <a:lnSpc>
                <a:spcPct val="120000"/>
              </a:lnSpc>
              <a:defRPr/>
            </a:pPr>
            <a:r>
              <a:rPr lang="en-US" dirty="0">
                <a:ea typeface="Calibri" panose="020F0502020204030204" pitchFamily="34" charset="0"/>
                <a:cs typeface="Calibri" panose="020F0502020204030204" pitchFamily="34" charset="0"/>
              </a:rPr>
              <a:t> 23–60% have prediabetes or undiagnosed diabetes</a:t>
            </a:r>
          </a:p>
          <a:p>
            <a:pPr>
              <a:lnSpc>
                <a:spcPct val="120000"/>
              </a:lnSpc>
              <a:defRPr/>
            </a:pPr>
            <a:r>
              <a:rPr lang="en-US" dirty="0">
                <a:ea typeface="Calibri" panose="020F0502020204030204" pitchFamily="34" charset="0"/>
                <a:cs typeface="Calibri" panose="020F0502020204030204" pitchFamily="34" charset="0"/>
              </a:rPr>
              <a:t>A1C target &lt;8% for elective surgeries </a:t>
            </a:r>
            <a:r>
              <a:rPr lang="en-US" dirty="0">
                <a:solidFill>
                  <a:srgbClr val="0070C0"/>
                </a:solidFill>
                <a:ea typeface="Calibri" panose="020F0502020204030204" pitchFamily="34" charset="0"/>
                <a:cs typeface="Calibri" panose="020F0502020204030204" pitchFamily="34" charset="0"/>
              </a:rPr>
              <a:t>or Time in Range &gt;50%.</a:t>
            </a:r>
          </a:p>
          <a:p>
            <a:pPr>
              <a:lnSpc>
                <a:spcPct val="120000"/>
              </a:lnSpc>
              <a:defRPr/>
            </a:pPr>
            <a:r>
              <a:rPr lang="en-US" dirty="0">
                <a:ea typeface="Calibri" panose="020F0502020204030204" pitchFamily="34" charset="0"/>
                <a:cs typeface="Calibri" panose="020F0502020204030204" pitchFamily="34" charset="0"/>
              </a:rPr>
              <a:t>Perioperative glucose target of 100-180</a:t>
            </a:r>
          </a:p>
          <a:p>
            <a:pPr>
              <a:lnSpc>
                <a:spcPct val="120000"/>
              </a:lnSpc>
              <a:defRPr/>
            </a:pPr>
            <a:r>
              <a:rPr lang="en-US" dirty="0">
                <a:solidFill>
                  <a:srgbClr val="0070C0"/>
                </a:solidFill>
                <a:ea typeface="Calibri" panose="020F0502020204030204" pitchFamily="34" charset="0"/>
                <a:cs typeface="Calibri" panose="020F0502020204030204" pitchFamily="34" charset="0"/>
              </a:rPr>
              <a:t>Postponing surgery based on A1C or TIR not recommended, as it may lead to unnecessary delay or denial of required surgery.</a:t>
            </a:r>
          </a:p>
          <a:p>
            <a:pPr>
              <a:lnSpc>
                <a:spcPct val="120000"/>
              </a:lnSpc>
              <a:defRPr/>
            </a:pPr>
            <a:endParaRPr lang="en-US" dirty="0"/>
          </a:p>
          <a:p>
            <a:pPr>
              <a:lnSpc>
                <a:spcPct val="120000"/>
              </a:lnSpc>
              <a:defRPr/>
            </a:pPr>
            <a:endParaRPr lang="en-US" dirty="0"/>
          </a:p>
        </p:txBody>
      </p:sp>
      <p:pic>
        <p:nvPicPr>
          <p:cNvPr id="3" name="Picture 2">
            <a:extLst>
              <a:ext uri="{FF2B5EF4-FFF2-40B4-BE49-F238E27FC236}">
                <a16:creationId xmlns:a16="http://schemas.microsoft.com/office/drawing/2014/main" id="{42E678CC-DEA4-7B37-978A-233B7825C151}"/>
              </a:ext>
            </a:extLst>
          </p:cNvPr>
          <p:cNvPicPr>
            <a:picLocks noChangeAspect="1"/>
          </p:cNvPicPr>
          <p:nvPr/>
        </p:nvPicPr>
        <p:blipFill>
          <a:blip r:embed="rId5"/>
          <a:stretch>
            <a:fillRect/>
          </a:stretch>
        </p:blipFill>
        <p:spPr>
          <a:xfrm>
            <a:off x="5867400" y="6421669"/>
            <a:ext cx="3072168" cy="232582"/>
          </a:xfrm>
          <a:prstGeom prst="rect">
            <a:avLst/>
          </a:prstGeom>
        </p:spPr>
      </p:pic>
      <p:pic>
        <p:nvPicPr>
          <p:cNvPr id="4" name="Picture 3">
            <a:extLst>
              <a:ext uri="{FF2B5EF4-FFF2-40B4-BE49-F238E27FC236}">
                <a16:creationId xmlns:a16="http://schemas.microsoft.com/office/drawing/2014/main" id="{14E1AA17-2C36-B249-D640-80A480A165D9}"/>
              </a:ext>
            </a:extLst>
          </p:cNvPr>
          <p:cNvPicPr>
            <a:picLocks noChangeAspect="1"/>
          </p:cNvPicPr>
          <p:nvPr/>
        </p:nvPicPr>
        <p:blipFill>
          <a:blip r:embed="rId6"/>
          <a:stretch>
            <a:fillRect/>
          </a:stretch>
        </p:blipFill>
        <p:spPr>
          <a:xfrm>
            <a:off x="5726641" y="6264320"/>
            <a:ext cx="3353686" cy="547280"/>
          </a:xfrm>
          <a:prstGeom prst="rect">
            <a:avLst/>
          </a:prstGeom>
        </p:spPr>
      </p:pic>
      <p:pic>
        <p:nvPicPr>
          <p:cNvPr id="8" name="Picture 7" descr="Doctor at work">
            <a:extLst>
              <a:ext uri="{FF2B5EF4-FFF2-40B4-BE49-F238E27FC236}">
                <a16:creationId xmlns:a16="http://schemas.microsoft.com/office/drawing/2014/main" id="{A715DD34-BB21-30E5-C48F-D53C906D3D7A}"/>
              </a:ext>
            </a:extLst>
          </p:cNvPr>
          <p:cNvPicPr>
            <a:picLocks noChangeAspect="1"/>
          </p:cNvPicPr>
          <p:nvPr/>
        </p:nvPicPr>
        <p:blipFill>
          <a:blip r:embed="rId7" cstate="print">
            <a:extLst>
              <a:ext uri="{28A0092B-C50C-407E-A947-70E740481C1C}">
                <a14:useLocalDpi xmlns:a14="http://schemas.microsoft.com/office/drawing/2010/main" val="0"/>
              </a:ext>
            </a:extLst>
          </a:blip>
          <a:srcRect l="14166" r="26667"/>
          <a:stretch>
            <a:fillRect/>
          </a:stretch>
        </p:blipFill>
        <p:spPr>
          <a:xfrm>
            <a:off x="6858144" y="1331563"/>
            <a:ext cx="2081424" cy="2543060"/>
          </a:xfrm>
          <a:prstGeom prst="rect">
            <a:avLst/>
          </a:prstGeom>
        </p:spPr>
      </p:pic>
    </p:spTree>
    <p:custDataLst>
      <p:tags r:id="rId1"/>
    </p:custDataLst>
    <p:extLst>
      <p:ext uri="{BB962C8B-B14F-4D97-AF65-F5344CB8AC3E}">
        <p14:creationId xmlns:p14="http://schemas.microsoft.com/office/powerpoint/2010/main" val="18802154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6950BFC3-D8DA-4A85-94F7-54DA5524770B}">
      <p188:commentRel xmlns:p188="http://schemas.microsoft.com/office/powerpoint/2018/8/main" r:id="rId4"/>
    </p:ext>
  </p:extLst>
</p:sld>
</file>

<file path=ppt/slides/slide2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15FB3B-3F6F-92F2-ED9D-7796F9E91481}"/>
            </a:ext>
          </a:extLst>
        </p:cNvPr>
        <p:cNvGrpSpPr/>
        <p:nvPr/>
      </p:nvGrpSpPr>
      <p:grpSpPr>
        <a:xfrm>
          <a:off x="0" y="0"/>
          <a:ext cx="0" cy="0"/>
          <a:chOff x="0" y="0"/>
          <a:chExt cx="0" cy="0"/>
        </a:xfrm>
      </p:grpSpPr>
      <p:sp>
        <p:nvSpPr>
          <p:cNvPr id="1811458" name="Rectangle 2">
            <a:extLst>
              <a:ext uri="{FF2B5EF4-FFF2-40B4-BE49-F238E27FC236}">
                <a16:creationId xmlns:a16="http://schemas.microsoft.com/office/drawing/2014/main" id="{CDBDB0F8-57AB-0137-056D-B728787122D5}"/>
              </a:ext>
            </a:extLst>
          </p:cNvPr>
          <p:cNvSpPr>
            <a:spLocks noGrp="1" noChangeArrowheads="1"/>
          </p:cNvSpPr>
          <p:nvPr>
            <p:ph type="title"/>
          </p:nvPr>
        </p:nvSpPr>
        <p:spPr>
          <a:xfrm>
            <a:off x="457200" y="320040"/>
            <a:ext cx="8229600" cy="975360"/>
          </a:xfrm>
        </p:spPr>
        <p:txBody>
          <a:bodyPr/>
          <a:lstStyle/>
          <a:p>
            <a:pPr>
              <a:defRPr/>
            </a:pPr>
            <a:r>
              <a:rPr lang="en-US" dirty="0"/>
              <a:t>Preparation for Surgery</a:t>
            </a:r>
          </a:p>
        </p:txBody>
      </p:sp>
      <p:sp>
        <p:nvSpPr>
          <p:cNvPr id="1811459" name="Rectangle 3">
            <a:extLst>
              <a:ext uri="{FF2B5EF4-FFF2-40B4-BE49-F238E27FC236}">
                <a16:creationId xmlns:a16="http://schemas.microsoft.com/office/drawing/2014/main" id="{82045E86-6EA1-A294-B947-7F14FF60B15D}"/>
              </a:ext>
            </a:extLst>
          </p:cNvPr>
          <p:cNvSpPr>
            <a:spLocks noGrp="1" noChangeArrowheads="1"/>
          </p:cNvSpPr>
          <p:nvPr>
            <p:ph idx="1"/>
          </p:nvPr>
        </p:nvSpPr>
        <p:spPr>
          <a:xfrm>
            <a:off x="457200" y="1295400"/>
            <a:ext cx="5943600" cy="5516200"/>
          </a:xfrm>
        </p:spPr>
        <p:txBody>
          <a:bodyPr>
            <a:normAutofit fontScale="77500" lnSpcReduction="20000"/>
          </a:bodyPr>
          <a:lstStyle/>
          <a:p>
            <a:pPr>
              <a:lnSpc>
                <a:spcPct val="120000"/>
              </a:lnSpc>
              <a:defRPr/>
            </a:pPr>
            <a:r>
              <a:rPr lang="en-US" dirty="0"/>
              <a:t>Perioperative glucose target is 100-180</a:t>
            </a:r>
          </a:p>
          <a:p>
            <a:pPr>
              <a:lnSpc>
                <a:spcPct val="120000"/>
              </a:lnSpc>
              <a:defRPr/>
            </a:pPr>
            <a:r>
              <a:rPr lang="en-US" dirty="0"/>
              <a:t>Hold diabetes meds day of surgery</a:t>
            </a:r>
          </a:p>
          <a:p>
            <a:pPr>
              <a:lnSpc>
                <a:spcPct val="120000"/>
              </a:lnSpc>
              <a:defRPr/>
            </a:pPr>
            <a:r>
              <a:rPr lang="en-US" dirty="0"/>
              <a:t>Hold SGLT-2 for 3-4 days before surgery</a:t>
            </a:r>
          </a:p>
          <a:p>
            <a:pPr>
              <a:lnSpc>
                <a:spcPct val="120000"/>
              </a:lnSpc>
              <a:defRPr/>
            </a:pPr>
            <a:r>
              <a:rPr lang="en-US" dirty="0"/>
              <a:t>For individuals taking a GLP-1 RA or a dual GIP and GLP-1 RA, personalize approach.</a:t>
            </a:r>
          </a:p>
          <a:p>
            <a:pPr>
              <a:lnSpc>
                <a:spcPct val="120000"/>
              </a:lnSpc>
              <a:defRPr/>
            </a:pPr>
            <a:endParaRPr lang="en-US" dirty="0"/>
          </a:p>
          <a:p>
            <a:pPr>
              <a:lnSpc>
                <a:spcPct val="120000"/>
              </a:lnSpc>
              <a:defRPr/>
            </a:pPr>
            <a:r>
              <a:rPr lang="en-US" dirty="0">
                <a:solidFill>
                  <a:schemeClr val="accent1">
                    <a:lumMod val="75000"/>
                  </a:schemeClr>
                </a:solidFill>
              </a:rPr>
              <a:t>Basal Insulin injection or pump</a:t>
            </a:r>
            <a:r>
              <a:rPr lang="en-US" dirty="0"/>
              <a:t>: </a:t>
            </a:r>
          </a:p>
          <a:p>
            <a:pPr lvl="1">
              <a:lnSpc>
                <a:spcPct val="120000"/>
              </a:lnSpc>
              <a:defRPr/>
            </a:pPr>
            <a:r>
              <a:rPr lang="en-US" dirty="0"/>
              <a:t>NPH – cut dose by 50% (type 2)</a:t>
            </a:r>
          </a:p>
          <a:p>
            <a:pPr lvl="1">
              <a:lnSpc>
                <a:spcPct val="120000"/>
              </a:lnSpc>
              <a:defRPr/>
            </a:pPr>
            <a:r>
              <a:rPr lang="en-US" dirty="0"/>
              <a:t>Basal insulin - give 75 - 80% (individualize, type 1 may need 100% of basal)</a:t>
            </a:r>
          </a:p>
          <a:p>
            <a:pPr>
              <a:lnSpc>
                <a:spcPct val="120000"/>
              </a:lnSpc>
              <a:defRPr/>
            </a:pPr>
            <a:r>
              <a:rPr lang="en-US" dirty="0">
                <a:solidFill>
                  <a:schemeClr val="accent1">
                    <a:lumMod val="75000"/>
                  </a:schemeClr>
                </a:solidFill>
              </a:rPr>
              <a:t>Bolus insulin: </a:t>
            </a:r>
          </a:p>
          <a:p>
            <a:pPr lvl="1">
              <a:lnSpc>
                <a:spcPct val="120000"/>
              </a:lnSpc>
              <a:defRPr/>
            </a:pPr>
            <a:r>
              <a:rPr lang="en-US" dirty="0"/>
              <a:t>Monitor BG every 2-4 hours while NPO</a:t>
            </a:r>
          </a:p>
          <a:p>
            <a:pPr lvl="1">
              <a:lnSpc>
                <a:spcPct val="120000"/>
              </a:lnSpc>
              <a:defRPr/>
            </a:pPr>
            <a:r>
              <a:rPr lang="en-US" dirty="0"/>
              <a:t>Use mild insulin bolus coverage as needed</a:t>
            </a:r>
          </a:p>
        </p:txBody>
      </p:sp>
      <p:pic>
        <p:nvPicPr>
          <p:cNvPr id="2" name="Picture 1">
            <a:extLst>
              <a:ext uri="{FF2B5EF4-FFF2-40B4-BE49-F238E27FC236}">
                <a16:creationId xmlns:a16="http://schemas.microsoft.com/office/drawing/2014/main" id="{7E6238C6-A6A1-D7C6-9C90-CAE15309E19F}"/>
              </a:ext>
            </a:extLst>
          </p:cNvPr>
          <p:cNvPicPr>
            <a:picLocks noChangeAspect="1"/>
          </p:cNvPicPr>
          <p:nvPr/>
        </p:nvPicPr>
        <p:blipFill>
          <a:blip r:embed="rId5"/>
          <a:stretch>
            <a:fillRect/>
          </a:stretch>
        </p:blipFill>
        <p:spPr>
          <a:xfrm>
            <a:off x="6813754" y="1600200"/>
            <a:ext cx="1853619" cy="2514600"/>
          </a:xfrm>
          <a:prstGeom prst="rect">
            <a:avLst/>
          </a:prstGeom>
        </p:spPr>
      </p:pic>
      <p:pic>
        <p:nvPicPr>
          <p:cNvPr id="3" name="Picture 2">
            <a:extLst>
              <a:ext uri="{FF2B5EF4-FFF2-40B4-BE49-F238E27FC236}">
                <a16:creationId xmlns:a16="http://schemas.microsoft.com/office/drawing/2014/main" id="{3910BF50-CEA6-4A9B-3647-E81EBB2680D0}"/>
              </a:ext>
            </a:extLst>
          </p:cNvPr>
          <p:cNvPicPr>
            <a:picLocks noChangeAspect="1"/>
          </p:cNvPicPr>
          <p:nvPr/>
        </p:nvPicPr>
        <p:blipFill>
          <a:blip r:embed="rId6"/>
          <a:stretch>
            <a:fillRect/>
          </a:stretch>
        </p:blipFill>
        <p:spPr>
          <a:xfrm>
            <a:off x="5867400" y="6421669"/>
            <a:ext cx="3072168" cy="232582"/>
          </a:xfrm>
          <a:prstGeom prst="rect">
            <a:avLst/>
          </a:prstGeom>
        </p:spPr>
      </p:pic>
      <p:pic>
        <p:nvPicPr>
          <p:cNvPr id="4" name="Picture 3">
            <a:extLst>
              <a:ext uri="{FF2B5EF4-FFF2-40B4-BE49-F238E27FC236}">
                <a16:creationId xmlns:a16="http://schemas.microsoft.com/office/drawing/2014/main" id="{9AA75780-734D-F3F7-4001-EAD940EA4902}"/>
              </a:ext>
            </a:extLst>
          </p:cNvPr>
          <p:cNvPicPr>
            <a:picLocks noChangeAspect="1"/>
          </p:cNvPicPr>
          <p:nvPr/>
        </p:nvPicPr>
        <p:blipFill>
          <a:blip r:embed="rId7"/>
          <a:stretch>
            <a:fillRect/>
          </a:stretch>
        </p:blipFill>
        <p:spPr>
          <a:xfrm>
            <a:off x="5726641" y="6264320"/>
            <a:ext cx="3353686" cy="547280"/>
          </a:xfrm>
          <a:prstGeom prst="rect">
            <a:avLst/>
          </a:prstGeom>
        </p:spPr>
      </p:pic>
    </p:spTree>
    <p:custDataLst>
      <p:tags r:id="rId1"/>
    </p:custDataLst>
    <p:extLst>
      <p:ext uri="{BB962C8B-B14F-4D97-AF65-F5344CB8AC3E}">
        <p14:creationId xmlns:p14="http://schemas.microsoft.com/office/powerpoint/2010/main" val="37671017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6950BFC3-D8DA-4A85-94F7-54DA5524770B}">
      <p188:commentRel xmlns:p188="http://schemas.microsoft.com/office/powerpoint/2018/8/main" r:id="rId4"/>
    </p:ext>
  </p:extLst>
</p:sld>
</file>

<file path=ppt/slides/slide25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0962" name="Title 1">
            <a:extLst>
              <a:ext uri="{FF2B5EF4-FFF2-40B4-BE49-F238E27FC236}">
                <a16:creationId xmlns:a16="http://schemas.microsoft.com/office/drawing/2014/main" id="{6B9048A0-3FC5-4AEB-87C3-BB9A596FCF8A}"/>
              </a:ext>
            </a:extLst>
          </p:cNvPr>
          <p:cNvSpPr>
            <a:spLocks noGrp="1" noChangeArrowheads="1"/>
          </p:cNvSpPr>
          <p:nvPr>
            <p:ph type="title"/>
          </p:nvPr>
        </p:nvSpPr>
        <p:spPr>
          <a:solidFill>
            <a:srgbClr val="B1D45A"/>
          </a:solidFill>
        </p:spPr>
        <p:txBody>
          <a:bodyPr>
            <a:normAutofit fontScale="90000"/>
          </a:bodyPr>
          <a:lstStyle/>
          <a:p>
            <a:pPr eaLnBrk="1" hangingPunct="1"/>
            <a:r>
              <a:rPr lang="en-US" altLang="en-US" sz="4054" dirty="0">
                <a:solidFill>
                  <a:schemeClr val="tx1"/>
                </a:solidFill>
                <a:latin typeface="Arial" panose="020B0604020202020204" pitchFamily="34" charset="0"/>
              </a:rPr>
              <a:t>How Many Drug Options for Diabetes?</a:t>
            </a:r>
          </a:p>
        </p:txBody>
      </p:sp>
      <p:sp>
        <p:nvSpPr>
          <p:cNvPr id="16387" name="Content Placeholder 2">
            <a:extLst>
              <a:ext uri="{FF2B5EF4-FFF2-40B4-BE49-F238E27FC236}">
                <a16:creationId xmlns:a16="http://schemas.microsoft.com/office/drawing/2014/main" id="{4580B41E-34F7-4E10-BD36-0486BEDC75EC}"/>
              </a:ext>
            </a:extLst>
          </p:cNvPr>
          <p:cNvSpPr>
            <a:spLocks noGrp="1" noChangeArrowheads="1"/>
          </p:cNvSpPr>
          <p:nvPr>
            <p:ph sz="quarter" idx="1"/>
          </p:nvPr>
        </p:nvSpPr>
        <p:spPr>
          <a:xfrm>
            <a:off x="530565" y="1544141"/>
            <a:ext cx="4041436" cy="3898427"/>
          </a:xfrm>
        </p:spPr>
        <p:txBody>
          <a:bodyPr>
            <a:normAutofit lnSpcReduction="10000"/>
          </a:bodyPr>
          <a:lstStyle/>
          <a:p>
            <a:pPr>
              <a:spcBef>
                <a:spcPts val="360"/>
              </a:spcBef>
              <a:spcAft>
                <a:spcPts val="360"/>
              </a:spcAft>
            </a:pPr>
            <a:r>
              <a:rPr lang="en-US" altLang="en-US" sz="2522" dirty="0"/>
              <a:t>Biguanide</a:t>
            </a:r>
          </a:p>
          <a:p>
            <a:pPr>
              <a:spcBef>
                <a:spcPts val="360"/>
              </a:spcBef>
              <a:spcAft>
                <a:spcPts val="360"/>
              </a:spcAft>
            </a:pPr>
            <a:r>
              <a:rPr lang="en-US" altLang="en-US" sz="2522" dirty="0"/>
              <a:t>Sulfonylureas</a:t>
            </a:r>
          </a:p>
          <a:p>
            <a:pPr>
              <a:spcBef>
                <a:spcPts val="360"/>
              </a:spcBef>
              <a:spcAft>
                <a:spcPts val="360"/>
              </a:spcAft>
            </a:pPr>
            <a:r>
              <a:rPr lang="en-US" altLang="en-US" sz="2522" dirty="0"/>
              <a:t>Meglitinides</a:t>
            </a:r>
          </a:p>
          <a:p>
            <a:pPr>
              <a:spcBef>
                <a:spcPts val="360"/>
              </a:spcBef>
              <a:spcAft>
                <a:spcPts val="360"/>
              </a:spcAft>
            </a:pPr>
            <a:r>
              <a:rPr lang="en-US" altLang="en-US" sz="2522" dirty="0"/>
              <a:t>Glucagon-like-peptide-1 (GLP-1) receptor agonists</a:t>
            </a:r>
          </a:p>
          <a:p>
            <a:pPr>
              <a:spcBef>
                <a:spcPts val="360"/>
              </a:spcBef>
              <a:spcAft>
                <a:spcPts val="360"/>
              </a:spcAft>
            </a:pPr>
            <a:r>
              <a:rPr lang="en-US" altLang="en-US" sz="2522" dirty="0"/>
              <a:t>GLP/GIP receptor agonist</a:t>
            </a:r>
          </a:p>
          <a:p>
            <a:pPr>
              <a:spcBef>
                <a:spcPts val="360"/>
              </a:spcBef>
              <a:spcAft>
                <a:spcPts val="360"/>
              </a:spcAft>
            </a:pPr>
            <a:r>
              <a:rPr lang="en-US" altLang="en-US" sz="2522" dirty="0"/>
              <a:t>Sodium glucose cotransporter-2 (SGLT-2) inhibitors</a:t>
            </a:r>
          </a:p>
          <a:p>
            <a:pPr>
              <a:spcBef>
                <a:spcPts val="360"/>
              </a:spcBef>
              <a:spcAft>
                <a:spcPts val="360"/>
              </a:spcAft>
            </a:pPr>
            <a:endParaRPr lang="en-US" altLang="en-US" sz="2522" dirty="0"/>
          </a:p>
        </p:txBody>
      </p:sp>
      <p:sp>
        <p:nvSpPr>
          <p:cNvPr id="16388" name="Content Placeholder 3">
            <a:extLst>
              <a:ext uri="{FF2B5EF4-FFF2-40B4-BE49-F238E27FC236}">
                <a16:creationId xmlns:a16="http://schemas.microsoft.com/office/drawing/2014/main" id="{1A898C93-BDE2-4E67-9A7B-7D51EECB8EC3}"/>
              </a:ext>
            </a:extLst>
          </p:cNvPr>
          <p:cNvSpPr>
            <a:spLocks noGrp="1" noChangeArrowheads="1"/>
          </p:cNvSpPr>
          <p:nvPr>
            <p:ph sz="quarter" idx="4294967295"/>
          </p:nvPr>
        </p:nvSpPr>
        <p:spPr>
          <a:xfrm>
            <a:off x="4846578" y="1544140"/>
            <a:ext cx="3792601" cy="4018459"/>
          </a:xfrm>
        </p:spPr>
        <p:txBody>
          <a:bodyPr>
            <a:normAutofit lnSpcReduction="10000"/>
          </a:bodyPr>
          <a:lstStyle/>
          <a:p>
            <a:pPr>
              <a:spcBef>
                <a:spcPts val="360"/>
              </a:spcBef>
              <a:spcAft>
                <a:spcPts val="360"/>
              </a:spcAft>
            </a:pPr>
            <a:r>
              <a:rPr lang="en-US" altLang="en-US" sz="2522" dirty="0"/>
              <a:t>Thiazolidinediones (TZD’s)</a:t>
            </a:r>
          </a:p>
          <a:p>
            <a:pPr>
              <a:spcBef>
                <a:spcPts val="360"/>
              </a:spcBef>
              <a:spcAft>
                <a:spcPts val="360"/>
              </a:spcAft>
            </a:pPr>
            <a:r>
              <a:rPr lang="en-US" altLang="en-US" sz="2522" dirty="0"/>
              <a:t>Dipeptidylpeptidase-4 (DPP-4) inhibitors</a:t>
            </a:r>
          </a:p>
          <a:p>
            <a:pPr>
              <a:spcBef>
                <a:spcPts val="360"/>
              </a:spcBef>
              <a:spcAft>
                <a:spcPts val="360"/>
              </a:spcAft>
            </a:pPr>
            <a:r>
              <a:rPr lang="en-US" altLang="en-US" sz="2522" dirty="0"/>
              <a:t>Alpha-glucosidase inhibitors</a:t>
            </a:r>
          </a:p>
          <a:p>
            <a:pPr>
              <a:spcBef>
                <a:spcPts val="360"/>
              </a:spcBef>
              <a:spcAft>
                <a:spcPts val="360"/>
              </a:spcAft>
            </a:pPr>
            <a:r>
              <a:rPr lang="en-US" altLang="en-US" sz="2522" dirty="0"/>
              <a:t>Bile acid sequestrant</a:t>
            </a:r>
          </a:p>
          <a:p>
            <a:pPr>
              <a:spcBef>
                <a:spcPts val="360"/>
              </a:spcBef>
              <a:spcAft>
                <a:spcPts val="360"/>
              </a:spcAft>
            </a:pPr>
            <a:r>
              <a:rPr lang="en-US" altLang="en-US" sz="2522" dirty="0"/>
              <a:t>Dopamine-2-agonist</a:t>
            </a:r>
          </a:p>
          <a:p>
            <a:pPr>
              <a:spcBef>
                <a:spcPts val="360"/>
              </a:spcBef>
              <a:spcAft>
                <a:spcPts val="360"/>
              </a:spcAft>
            </a:pPr>
            <a:r>
              <a:rPr lang="en-US" altLang="en-US" sz="2522" dirty="0"/>
              <a:t>Insulin</a:t>
            </a:r>
          </a:p>
          <a:p>
            <a:pPr>
              <a:spcBef>
                <a:spcPts val="360"/>
              </a:spcBef>
              <a:spcAft>
                <a:spcPts val="360"/>
              </a:spcAft>
            </a:pPr>
            <a:r>
              <a:rPr lang="en-US" altLang="en-US" sz="2522" dirty="0"/>
              <a:t>Glucagon</a:t>
            </a:r>
          </a:p>
        </p:txBody>
      </p:sp>
      <p:sp>
        <p:nvSpPr>
          <p:cNvPr id="2" name="TextBox 1">
            <a:extLst>
              <a:ext uri="{FF2B5EF4-FFF2-40B4-BE49-F238E27FC236}">
                <a16:creationId xmlns:a16="http://schemas.microsoft.com/office/drawing/2014/main" id="{AF37602D-25E3-36DC-5417-90DA1D05892A}"/>
              </a:ext>
            </a:extLst>
          </p:cNvPr>
          <p:cNvSpPr txBox="1"/>
          <p:nvPr/>
        </p:nvSpPr>
        <p:spPr>
          <a:xfrm>
            <a:off x="381000" y="6019800"/>
            <a:ext cx="3352800" cy="646331"/>
          </a:xfrm>
          <a:prstGeom prst="rect">
            <a:avLst/>
          </a:prstGeom>
          <a:noFill/>
        </p:spPr>
        <p:txBody>
          <a:bodyPr wrap="square" rtlCol="0">
            <a:spAutoFit/>
          </a:bodyPr>
          <a:lstStyle/>
          <a:p>
            <a:r>
              <a:rPr lang="en-US" dirty="0"/>
              <a:t>GIP: glucose-dependent insulinotropic polypeptide</a:t>
            </a:r>
          </a:p>
        </p:txBody>
      </p:sp>
    </p:spTree>
    <p:extLst>
      <p:ext uri="{BB962C8B-B14F-4D97-AF65-F5344CB8AC3E}">
        <p14:creationId xmlns:p14="http://schemas.microsoft.com/office/powerpoint/2010/main" val="56207270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38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6387">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6387">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6387">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6387">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6387">
                                            <p:txEl>
                                              <p:pRg st="5" end="5"/>
                                            </p:txEl>
                                          </p:spTgt>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6388">
                                            <p:txEl>
                                              <p:pRg st="0" end="0"/>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6388">
                                            <p:txEl>
                                              <p:pRg st="1" end="1"/>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6388">
                                            <p:txEl>
                                              <p:pRg st="2" end="2"/>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6388">
                                            <p:txEl>
                                              <p:pRg st="3" end="3"/>
                                            </p:txEl>
                                          </p:spTgt>
                                        </p:tgtEl>
                                        <p:attrNameLst>
                                          <p:attrName>style.visibility</p:attrName>
                                        </p:attrNameLst>
                                      </p:cBhvr>
                                      <p:to>
                                        <p:strVal val="visible"/>
                                      </p:to>
                                    </p:set>
                                  </p:childTnLst>
                                </p:cTn>
                              </p:par>
                            </p:childTnLst>
                          </p:cTn>
                        </p:par>
                      </p:childTnLst>
                    </p:cTn>
                  </p:par>
                  <p:par>
                    <p:cTn id="43" fill="hold" nodeType="clickPar">
                      <p:stCondLst>
                        <p:cond delay="indefinite"/>
                      </p:stCondLst>
                      <p:childTnLst>
                        <p:par>
                          <p:cTn id="44" fill="hold" nodeType="withGroup">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16388">
                                            <p:txEl>
                                              <p:pRg st="4" end="4"/>
                                            </p:txEl>
                                          </p:spTgt>
                                        </p:tgtEl>
                                        <p:attrNameLst>
                                          <p:attrName>style.visibility</p:attrName>
                                        </p:attrNameLst>
                                      </p:cBhvr>
                                      <p:to>
                                        <p:strVal val="visible"/>
                                      </p:to>
                                    </p:set>
                                  </p:childTnLst>
                                </p:cTn>
                              </p:par>
                            </p:childTnLst>
                          </p:cTn>
                        </p:par>
                      </p:childTnLst>
                    </p:cTn>
                  </p:par>
                  <p:par>
                    <p:cTn id="47" fill="hold" nodeType="clickPar">
                      <p:stCondLst>
                        <p:cond delay="indefinite"/>
                      </p:stCondLst>
                      <p:childTnLst>
                        <p:par>
                          <p:cTn id="48" fill="hold" nodeType="withGroup">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16388">
                                            <p:txEl>
                                              <p:pRg st="5" end="5"/>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16388">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7" grpId="0" build="p"/>
      <p:bldP spid="16388" grpId="0" build="p"/>
    </p:bldLst>
  </p:timing>
  <p:extLst>
    <p:ext uri="{6950BFC3-D8DA-4A85-94F7-54DA5524770B}">
      <p188:commentRel xmlns:p188="http://schemas.microsoft.com/office/powerpoint/2018/8/main" r:id="rId3"/>
    </p:ext>
  </p:extLst>
</p:sld>
</file>

<file path=ppt/slides/slide254.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52D4D52F-FAC3-4AAC-B13B-6C42EF19DAF4}"/>
            </a:ext>
          </a:extLst>
        </p:cNvPr>
        <p:cNvGrpSpPr/>
        <p:nvPr/>
      </p:nvGrpSpPr>
      <p:grpSpPr>
        <a:xfrm>
          <a:off x="0" y="0"/>
          <a:ext cx="0" cy="0"/>
          <a:chOff x="0" y="0"/>
          <a:chExt cx="0" cy="0"/>
        </a:xfrm>
      </p:grpSpPr>
      <p:sp>
        <p:nvSpPr>
          <p:cNvPr id="53250" name="Rectangle 2">
            <a:extLst>
              <a:ext uri="{FF2B5EF4-FFF2-40B4-BE49-F238E27FC236}">
                <a16:creationId xmlns:a16="http://schemas.microsoft.com/office/drawing/2014/main" id="{DAE2E65D-0A13-0A1A-850B-A3233DDBEA03}"/>
              </a:ext>
            </a:extLst>
          </p:cNvPr>
          <p:cNvSpPr>
            <a:spLocks noGrp="1" noChangeArrowheads="1"/>
          </p:cNvSpPr>
          <p:nvPr>
            <p:ph type="title"/>
          </p:nvPr>
        </p:nvSpPr>
        <p:spPr>
          <a:xfrm>
            <a:off x="288604" y="159034"/>
            <a:ext cx="8585841" cy="764387"/>
          </a:xfrm>
        </p:spPr>
        <p:txBody>
          <a:bodyPr vert="horz" lIns="90488" tIns="44451" rIns="90488" bIns="44451" anchor="b" anchorCtr="0">
            <a:normAutofit/>
          </a:bodyPr>
          <a:lstStyle/>
          <a:p>
            <a:pPr eaLnBrk="1" hangingPunct="1"/>
            <a:r>
              <a:rPr lang="en-US" sz="3600" dirty="0"/>
              <a:t>Drug Targets in T2D: Back to the Noxious 9</a:t>
            </a:r>
          </a:p>
        </p:txBody>
      </p:sp>
      <p:pic>
        <p:nvPicPr>
          <p:cNvPr id="53251" name="Picture 276" descr="MCj01975660000[1]">
            <a:extLst>
              <a:ext uri="{FF2B5EF4-FFF2-40B4-BE49-F238E27FC236}">
                <a16:creationId xmlns:a16="http://schemas.microsoft.com/office/drawing/2014/main" id="{BDAE1E94-700B-F80C-8E1A-5DB39C1DB3C8}"/>
              </a:ext>
            </a:extLst>
          </p:cNvPr>
          <p:cNvPicPr>
            <a:picLocks noGrp="1" noChangeAspect="1" noChangeArrowheads="1"/>
          </p:cNvPicPr>
          <p:nvPr>
            <p:ph sz="quarter" idx="1"/>
          </p:nvPr>
        </p:nvPicPr>
        <p:blipFill>
          <a:blip r:embed="rId5" cstate="print">
            <a:extLst>
              <a:ext uri="{28A0092B-C50C-407E-A947-70E740481C1C}">
                <a14:useLocalDpi xmlns:a14="http://schemas.microsoft.com/office/drawing/2010/main" val="0"/>
              </a:ext>
            </a:extLst>
          </a:blip>
          <a:stretch>
            <a:fillRect/>
          </a:stretch>
        </p:blipFill>
        <p:spPr>
          <a:xfrm>
            <a:off x="256056" y="1247270"/>
            <a:ext cx="1424568" cy="1401731"/>
          </a:xfrm>
          <a:noFill/>
          <a:extLst>
            <a:ext uri="{909E8E84-426E-40DD-AFC4-6F175D3DCCD1}">
              <a14:hiddenFill xmlns:a14="http://schemas.microsoft.com/office/drawing/2010/main">
                <a:solidFill>
                  <a:srgbClr val="FFFFFF"/>
                </a:solidFill>
              </a14:hiddenFill>
            </a:ext>
          </a:extLst>
        </p:spPr>
      </p:pic>
      <p:pic>
        <p:nvPicPr>
          <p:cNvPr id="53252" name="Picture 277" descr="MCHM00246_0000[1]">
            <a:extLst>
              <a:ext uri="{FF2B5EF4-FFF2-40B4-BE49-F238E27FC236}">
                <a16:creationId xmlns:a16="http://schemas.microsoft.com/office/drawing/2014/main" id="{A474E5B0-F9A6-548B-82FE-9534456281D4}"/>
              </a:ext>
            </a:extLst>
          </p:cNvPr>
          <p:cNvPicPr>
            <a:picLocks noGrp="1" noChangeAspect="1" noChangeArrowheads="1"/>
          </p:cNvPicPr>
          <p:nvPr>
            <p:ph sz="quarter" idx="4294967295"/>
          </p:nvPr>
        </p:nvPicPr>
        <p:blipFill>
          <a:blip r:embed="rId6" cstate="print">
            <a:extLst>
              <a:ext uri="{28A0092B-C50C-407E-A947-70E740481C1C}">
                <a14:useLocalDpi xmlns:a14="http://schemas.microsoft.com/office/drawing/2010/main" val="0"/>
              </a:ext>
            </a:extLst>
          </a:blip>
          <a:srcRect/>
          <a:stretch>
            <a:fillRect/>
          </a:stretch>
        </p:blipFill>
        <p:spPr>
          <a:xfrm>
            <a:off x="7543800" y="1371600"/>
            <a:ext cx="1101725" cy="1484313"/>
          </a:xfrm>
          <a:noFill/>
          <a:extLst>
            <a:ext uri="{909E8E84-426E-40DD-AFC4-6F175D3DCCD1}">
              <a14:hiddenFill xmlns:a14="http://schemas.microsoft.com/office/drawing/2010/main">
                <a:solidFill>
                  <a:srgbClr val="FFFFFF"/>
                </a:solidFill>
              </a14:hiddenFill>
            </a:ext>
          </a:extLst>
        </p:spPr>
      </p:pic>
      <p:pic>
        <p:nvPicPr>
          <p:cNvPr id="1290519" name="MPj04331280000[1].jpg">
            <a:hlinkClick r:id="" action="ppaction://media"/>
            <a:extLst>
              <a:ext uri="{FF2B5EF4-FFF2-40B4-BE49-F238E27FC236}">
                <a16:creationId xmlns:a16="http://schemas.microsoft.com/office/drawing/2014/main" id="{D31198F6-93B7-105D-7858-834B8F67AA0E}"/>
              </a:ext>
            </a:extLst>
          </p:cNvPr>
          <p:cNvPicPr>
            <a:picLocks noGrp="1" noRot="1" noChangeAspect="1" noChangeArrowheads="1"/>
          </p:cNvPicPr>
          <p:nvPr>
            <p:ph sz="quarter" idx="4294967295"/>
            <a:videoFile r:link="rId2"/>
          </p:nvPr>
        </p:nvPicPr>
        <p:blipFill>
          <a:blip r:embed="rId7">
            <a:extLst>
              <a:ext uri="{28A0092B-C50C-407E-A947-70E740481C1C}">
                <a14:useLocalDpi xmlns:a14="http://schemas.microsoft.com/office/drawing/2010/main" val="0"/>
              </a:ext>
            </a:extLst>
          </a:blip>
          <a:srcRect/>
          <a:stretch>
            <a:fillRect/>
          </a:stretch>
        </p:blipFill>
        <p:spPr>
          <a:xfrm>
            <a:off x="244440" y="3235324"/>
            <a:ext cx="1447800" cy="1085851"/>
          </a:xfrm>
        </p:spPr>
      </p:pic>
      <p:pic>
        <p:nvPicPr>
          <p:cNvPr id="53253" name="Picture 3">
            <a:extLst>
              <a:ext uri="{FF2B5EF4-FFF2-40B4-BE49-F238E27FC236}">
                <a16:creationId xmlns:a16="http://schemas.microsoft.com/office/drawing/2014/main" id="{67140D8C-2F27-4958-0716-9BBA249348FB}"/>
              </a:ext>
            </a:extLst>
          </p:cNvPr>
          <p:cNvPicPr>
            <a:picLocks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343400" y="5642766"/>
            <a:ext cx="1579563" cy="9207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
        <p:nvSpPr>
          <p:cNvPr id="53254" name="Freeform 5">
            <a:extLst>
              <a:ext uri="{FF2B5EF4-FFF2-40B4-BE49-F238E27FC236}">
                <a16:creationId xmlns:a16="http://schemas.microsoft.com/office/drawing/2014/main" id="{42C5D4E1-26C6-E8D1-73CC-E6058F6E81CE}"/>
              </a:ext>
            </a:extLst>
          </p:cNvPr>
          <p:cNvSpPr>
            <a:spLocks/>
          </p:cNvSpPr>
          <p:nvPr/>
        </p:nvSpPr>
        <p:spPr bwMode="auto">
          <a:xfrm>
            <a:off x="6140451" y="4008439"/>
            <a:ext cx="825500" cy="1022351"/>
          </a:xfrm>
          <a:custGeom>
            <a:avLst/>
            <a:gdLst>
              <a:gd name="T0" fmla="*/ 2147483647 w 584"/>
              <a:gd name="T1" fmla="*/ 2147483647 h 644"/>
              <a:gd name="T2" fmla="*/ 2147483647 w 584"/>
              <a:gd name="T3" fmla="*/ 2147483647 h 644"/>
              <a:gd name="T4" fmla="*/ 2147483647 w 584"/>
              <a:gd name="T5" fmla="*/ 2147483647 h 644"/>
              <a:gd name="T6" fmla="*/ 2147483647 w 584"/>
              <a:gd name="T7" fmla="*/ 2147483647 h 644"/>
              <a:gd name="T8" fmla="*/ 2147483647 w 584"/>
              <a:gd name="T9" fmla="*/ 2147483647 h 644"/>
              <a:gd name="T10" fmla="*/ 2147483647 w 584"/>
              <a:gd name="T11" fmla="*/ 2147483647 h 644"/>
              <a:gd name="T12" fmla="*/ 2147483647 w 584"/>
              <a:gd name="T13" fmla="*/ 2147483647 h 644"/>
              <a:gd name="T14" fmla="*/ 2147483647 w 584"/>
              <a:gd name="T15" fmla="*/ 2147483647 h 644"/>
              <a:gd name="T16" fmla="*/ 2147483647 w 584"/>
              <a:gd name="T17" fmla="*/ 2147483647 h 644"/>
              <a:gd name="T18" fmla="*/ 2147483647 w 584"/>
              <a:gd name="T19" fmla="*/ 2147483647 h 644"/>
              <a:gd name="T20" fmla="*/ 2147483647 w 584"/>
              <a:gd name="T21" fmla="*/ 2147483647 h 644"/>
              <a:gd name="T22" fmla="*/ 2147483647 w 584"/>
              <a:gd name="T23" fmla="*/ 2147483647 h 644"/>
              <a:gd name="T24" fmla="*/ 2147483647 w 584"/>
              <a:gd name="T25" fmla="*/ 2147483647 h 644"/>
              <a:gd name="T26" fmla="*/ 2147483647 w 584"/>
              <a:gd name="T27" fmla="*/ 2147483647 h 644"/>
              <a:gd name="T28" fmla="*/ 2147483647 w 584"/>
              <a:gd name="T29" fmla="*/ 2147483647 h 644"/>
              <a:gd name="T30" fmla="*/ 2147483647 w 584"/>
              <a:gd name="T31" fmla="*/ 2147483647 h 644"/>
              <a:gd name="T32" fmla="*/ 2147483647 w 584"/>
              <a:gd name="T33" fmla="*/ 2147483647 h 644"/>
              <a:gd name="T34" fmla="*/ 2147483647 w 584"/>
              <a:gd name="T35" fmla="*/ 2147483647 h 644"/>
              <a:gd name="T36" fmla="*/ 2147483647 w 584"/>
              <a:gd name="T37" fmla="*/ 2147483647 h 644"/>
              <a:gd name="T38" fmla="*/ 2147483647 w 584"/>
              <a:gd name="T39" fmla="*/ 2147483647 h 644"/>
              <a:gd name="T40" fmla="*/ 2147483647 w 584"/>
              <a:gd name="T41" fmla="*/ 2147483647 h 644"/>
              <a:gd name="T42" fmla="*/ 2147483647 w 584"/>
              <a:gd name="T43" fmla="*/ 2147483647 h 644"/>
              <a:gd name="T44" fmla="*/ 2147483647 w 584"/>
              <a:gd name="T45" fmla="*/ 2147483647 h 644"/>
              <a:gd name="T46" fmla="*/ 2147483647 w 584"/>
              <a:gd name="T47" fmla="*/ 2147483647 h 644"/>
              <a:gd name="T48" fmla="*/ 2147483647 w 584"/>
              <a:gd name="T49" fmla="*/ 2147483647 h 644"/>
              <a:gd name="T50" fmla="*/ 2147483647 w 584"/>
              <a:gd name="T51" fmla="*/ 2147483647 h 644"/>
              <a:gd name="T52" fmla="*/ 2147483647 w 584"/>
              <a:gd name="T53" fmla="*/ 2147483647 h 644"/>
              <a:gd name="T54" fmla="*/ 2147483647 w 584"/>
              <a:gd name="T55" fmla="*/ 2147483647 h 644"/>
              <a:gd name="T56" fmla="*/ 2147483647 w 584"/>
              <a:gd name="T57" fmla="*/ 2147483647 h 644"/>
              <a:gd name="T58" fmla="*/ 2147483647 w 584"/>
              <a:gd name="T59" fmla="*/ 2147483647 h 644"/>
              <a:gd name="T60" fmla="*/ 2147483647 w 584"/>
              <a:gd name="T61" fmla="*/ 2147483647 h 644"/>
              <a:gd name="T62" fmla="*/ 2147483647 w 584"/>
              <a:gd name="T63" fmla="*/ 2147483647 h 644"/>
              <a:gd name="T64" fmla="*/ 2147483647 w 584"/>
              <a:gd name="T65" fmla="*/ 2147483647 h 644"/>
              <a:gd name="T66" fmla="*/ 2147483647 w 584"/>
              <a:gd name="T67" fmla="*/ 2147483647 h 644"/>
              <a:gd name="T68" fmla="*/ 2147483647 w 584"/>
              <a:gd name="T69" fmla="*/ 2147483647 h 644"/>
              <a:gd name="T70" fmla="*/ 2147483647 w 584"/>
              <a:gd name="T71" fmla="*/ 0 h 644"/>
              <a:gd name="T72" fmla="*/ 2147483647 w 584"/>
              <a:gd name="T73" fmla="*/ 2147483647 h 644"/>
              <a:gd name="T74" fmla="*/ 2147483647 w 584"/>
              <a:gd name="T75" fmla="*/ 2147483647 h 644"/>
              <a:gd name="T76" fmla="*/ 2147483647 w 584"/>
              <a:gd name="T77" fmla="*/ 2147483647 h 644"/>
              <a:gd name="T78" fmla="*/ 2147483647 w 584"/>
              <a:gd name="T79" fmla="*/ 2147483647 h 644"/>
              <a:gd name="T80" fmla="*/ 2147483647 w 584"/>
              <a:gd name="T81" fmla="*/ 2147483647 h 644"/>
              <a:gd name="T82" fmla="*/ 2147483647 w 584"/>
              <a:gd name="T83" fmla="*/ 2147483647 h 644"/>
              <a:gd name="T84" fmla="*/ 2147483647 w 584"/>
              <a:gd name="T85" fmla="*/ 2147483647 h 644"/>
              <a:gd name="T86" fmla="*/ 2147483647 w 584"/>
              <a:gd name="T87" fmla="*/ 2147483647 h 644"/>
              <a:gd name="T88" fmla="*/ 2147483647 w 584"/>
              <a:gd name="T89" fmla="*/ 2147483647 h 644"/>
              <a:gd name="T90" fmla="*/ 2147483647 w 584"/>
              <a:gd name="T91" fmla="*/ 2147483647 h 644"/>
              <a:gd name="T92" fmla="*/ 2147483647 w 584"/>
              <a:gd name="T93" fmla="*/ 2147483647 h 644"/>
              <a:gd name="T94" fmla="*/ 2147483647 w 584"/>
              <a:gd name="T95" fmla="*/ 2147483647 h 644"/>
              <a:gd name="T96" fmla="*/ 2147483647 w 584"/>
              <a:gd name="T97" fmla="*/ 2147483647 h 644"/>
              <a:gd name="T98" fmla="*/ 2147483647 w 584"/>
              <a:gd name="T99" fmla="*/ 2147483647 h 644"/>
              <a:gd name="T100" fmla="*/ 2147483647 w 584"/>
              <a:gd name="T101" fmla="*/ 2147483647 h 644"/>
              <a:gd name="T102" fmla="*/ 2147483647 w 584"/>
              <a:gd name="T103" fmla="*/ 2147483647 h 644"/>
              <a:gd name="T104" fmla="*/ 2147483647 w 584"/>
              <a:gd name="T105" fmla="*/ 2147483647 h 644"/>
              <a:gd name="T106" fmla="*/ 2147483647 w 584"/>
              <a:gd name="T107" fmla="*/ 2147483647 h 644"/>
              <a:gd name="T108" fmla="*/ 2147483647 w 584"/>
              <a:gd name="T109" fmla="*/ 2147483647 h 644"/>
              <a:gd name="T110" fmla="*/ 2147483647 w 584"/>
              <a:gd name="T111" fmla="*/ 2147483647 h 644"/>
              <a:gd name="T112" fmla="*/ 2147483647 w 584"/>
              <a:gd name="T113" fmla="*/ 2147483647 h 644"/>
              <a:gd name="T114" fmla="*/ 2147483647 w 584"/>
              <a:gd name="T115" fmla="*/ 2147483647 h 644"/>
              <a:gd name="T116" fmla="*/ 2147483647 w 584"/>
              <a:gd name="T117" fmla="*/ 2147483647 h 644"/>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584"/>
              <a:gd name="T178" fmla="*/ 0 h 644"/>
              <a:gd name="T179" fmla="*/ 584 w 584"/>
              <a:gd name="T180" fmla="*/ 644 h 644"/>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584" h="644">
                <a:moveTo>
                  <a:pt x="92" y="625"/>
                </a:moveTo>
                <a:lnTo>
                  <a:pt x="89" y="617"/>
                </a:lnTo>
                <a:lnTo>
                  <a:pt x="87" y="610"/>
                </a:lnTo>
                <a:lnTo>
                  <a:pt x="87" y="601"/>
                </a:lnTo>
                <a:lnTo>
                  <a:pt x="89" y="592"/>
                </a:lnTo>
                <a:lnTo>
                  <a:pt x="90" y="576"/>
                </a:lnTo>
                <a:lnTo>
                  <a:pt x="93" y="561"/>
                </a:lnTo>
                <a:lnTo>
                  <a:pt x="95" y="548"/>
                </a:lnTo>
                <a:lnTo>
                  <a:pt x="93" y="540"/>
                </a:lnTo>
                <a:lnTo>
                  <a:pt x="90" y="537"/>
                </a:lnTo>
                <a:lnTo>
                  <a:pt x="87" y="537"/>
                </a:lnTo>
                <a:lnTo>
                  <a:pt x="81" y="539"/>
                </a:lnTo>
                <a:lnTo>
                  <a:pt x="75" y="543"/>
                </a:lnTo>
                <a:lnTo>
                  <a:pt x="66" y="548"/>
                </a:lnTo>
                <a:lnTo>
                  <a:pt x="59" y="551"/>
                </a:lnTo>
                <a:lnTo>
                  <a:pt x="53" y="552"/>
                </a:lnTo>
                <a:lnTo>
                  <a:pt x="46" y="552"/>
                </a:lnTo>
                <a:lnTo>
                  <a:pt x="40" y="552"/>
                </a:lnTo>
                <a:lnTo>
                  <a:pt x="35" y="551"/>
                </a:lnTo>
                <a:lnTo>
                  <a:pt x="29" y="549"/>
                </a:lnTo>
                <a:lnTo>
                  <a:pt x="25" y="546"/>
                </a:lnTo>
                <a:lnTo>
                  <a:pt x="21" y="543"/>
                </a:lnTo>
                <a:lnTo>
                  <a:pt x="18" y="539"/>
                </a:lnTo>
                <a:lnTo>
                  <a:pt x="15" y="535"/>
                </a:lnTo>
                <a:lnTo>
                  <a:pt x="13" y="530"/>
                </a:lnTo>
                <a:lnTo>
                  <a:pt x="12" y="524"/>
                </a:lnTo>
                <a:lnTo>
                  <a:pt x="12" y="518"/>
                </a:lnTo>
                <a:lnTo>
                  <a:pt x="12" y="512"/>
                </a:lnTo>
                <a:lnTo>
                  <a:pt x="13" y="506"/>
                </a:lnTo>
                <a:lnTo>
                  <a:pt x="16" y="493"/>
                </a:lnTo>
                <a:lnTo>
                  <a:pt x="21" y="478"/>
                </a:lnTo>
                <a:lnTo>
                  <a:pt x="24" y="462"/>
                </a:lnTo>
                <a:lnTo>
                  <a:pt x="26" y="446"/>
                </a:lnTo>
                <a:lnTo>
                  <a:pt x="26" y="428"/>
                </a:lnTo>
                <a:lnTo>
                  <a:pt x="25" y="410"/>
                </a:lnTo>
                <a:lnTo>
                  <a:pt x="22" y="401"/>
                </a:lnTo>
                <a:lnTo>
                  <a:pt x="21" y="392"/>
                </a:lnTo>
                <a:lnTo>
                  <a:pt x="16" y="383"/>
                </a:lnTo>
                <a:lnTo>
                  <a:pt x="12" y="375"/>
                </a:lnTo>
                <a:lnTo>
                  <a:pt x="7" y="366"/>
                </a:lnTo>
                <a:lnTo>
                  <a:pt x="3" y="357"/>
                </a:lnTo>
                <a:lnTo>
                  <a:pt x="1" y="348"/>
                </a:lnTo>
                <a:lnTo>
                  <a:pt x="0" y="341"/>
                </a:lnTo>
                <a:lnTo>
                  <a:pt x="0" y="327"/>
                </a:lnTo>
                <a:lnTo>
                  <a:pt x="3" y="314"/>
                </a:lnTo>
                <a:lnTo>
                  <a:pt x="7" y="301"/>
                </a:lnTo>
                <a:lnTo>
                  <a:pt x="10" y="289"/>
                </a:lnTo>
                <a:lnTo>
                  <a:pt x="15" y="278"/>
                </a:lnTo>
                <a:lnTo>
                  <a:pt x="15" y="266"/>
                </a:lnTo>
                <a:lnTo>
                  <a:pt x="15" y="252"/>
                </a:lnTo>
                <a:lnTo>
                  <a:pt x="13" y="234"/>
                </a:lnTo>
                <a:lnTo>
                  <a:pt x="12" y="215"/>
                </a:lnTo>
                <a:lnTo>
                  <a:pt x="10" y="194"/>
                </a:lnTo>
                <a:lnTo>
                  <a:pt x="10" y="175"/>
                </a:lnTo>
                <a:lnTo>
                  <a:pt x="13" y="158"/>
                </a:lnTo>
                <a:lnTo>
                  <a:pt x="15" y="152"/>
                </a:lnTo>
                <a:lnTo>
                  <a:pt x="18" y="147"/>
                </a:lnTo>
                <a:lnTo>
                  <a:pt x="22" y="142"/>
                </a:lnTo>
                <a:lnTo>
                  <a:pt x="26" y="141"/>
                </a:lnTo>
                <a:lnTo>
                  <a:pt x="38" y="136"/>
                </a:lnTo>
                <a:lnTo>
                  <a:pt x="49" y="133"/>
                </a:lnTo>
                <a:lnTo>
                  <a:pt x="61" y="129"/>
                </a:lnTo>
                <a:lnTo>
                  <a:pt x="69" y="124"/>
                </a:lnTo>
                <a:lnTo>
                  <a:pt x="78" y="120"/>
                </a:lnTo>
                <a:lnTo>
                  <a:pt x="84" y="115"/>
                </a:lnTo>
                <a:lnTo>
                  <a:pt x="87" y="112"/>
                </a:lnTo>
                <a:lnTo>
                  <a:pt x="89" y="109"/>
                </a:lnTo>
                <a:lnTo>
                  <a:pt x="89" y="107"/>
                </a:lnTo>
                <a:lnTo>
                  <a:pt x="89" y="104"/>
                </a:lnTo>
                <a:lnTo>
                  <a:pt x="87" y="98"/>
                </a:lnTo>
                <a:lnTo>
                  <a:pt x="84" y="89"/>
                </a:lnTo>
                <a:lnTo>
                  <a:pt x="80" y="80"/>
                </a:lnTo>
                <a:lnTo>
                  <a:pt x="77" y="69"/>
                </a:lnTo>
                <a:lnTo>
                  <a:pt x="74" y="59"/>
                </a:lnTo>
                <a:lnTo>
                  <a:pt x="74" y="49"/>
                </a:lnTo>
                <a:lnTo>
                  <a:pt x="75" y="44"/>
                </a:lnTo>
                <a:lnTo>
                  <a:pt x="77" y="40"/>
                </a:lnTo>
                <a:lnTo>
                  <a:pt x="80" y="35"/>
                </a:lnTo>
                <a:lnTo>
                  <a:pt x="84" y="31"/>
                </a:lnTo>
                <a:lnTo>
                  <a:pt x="89" y="27"/>
                </a:lnTo>
                <a:lnTo>
                  <a:pt x="95" y="24"/>
                </a:lnTo>
                <a:lnTo>
                  <a:pt x="100" y="21"/>
                </a:lnTo>
                <a:lnTo>
                  <a:pt x="108" y="19"/>
                </a:lnTo>
                <a:lnTo>
                  <a:pt x="123" y="15"/>
                </a:lnTo>
                <a:lnTo>
                  <a:pt x="139" y="13"/>
                </a:lnTo>
                <a:lnTo>
                  <a:pt x="157" y="13"/>
                </a:lnTo>
                <a:lnTo>
                  <a:pt x="171" y="13"/>
                </a:lnTo>
                <a:lnTo>
                  <a:pt x="186" y="15"/>
                </a:lnTo>
                <a:lnTo>
                  <a:pt x="198" y="18"/>
                </a:lnTo>
                <a:lnTo>
                  <a:pt x="210" y="21"/>
                </a:lnTo>
                <a:lnTo>
                  <a:pt x="225" y="22"/>
                </a:lnTo>
                <a:lnTo>
                  <a:pt x="241" y="24"/>
                </a:lnTo>
                <a:lnTo>
                  <a:pt x="259" y="24"/>
                </a:lnTo>
                <a:lnTo>
                  <a:pt x="276" y="24"/>
                </a:lnTo>
                <a:lnTo>
                  <a:pt x="291" y="21"/>
                </a:lnTo>
                <a:lnTo>
                  <a:pt x="305" y="18"/>
                </a:lnTo>
                <a:lnTo>
                  <a:pt x="315" y="13"/>
                </a:lnTo>
                <a:lnTo>
                  <a:pt x="324" y="7"/>
                </a:lnTo>
                <a:lnTo>
                  <a:pt x="334" y="6"/>
                </a:lnTo>
                <a:lnTo>
                  <a:pt x="345" y="3"/>
                </a:lnTo>
                <a:lnTo>
                  <a:pt x="356" y="3"/>
                </a:lnTo>
                <a:lnTo>
                  <a:pt x="367" y="3"/>
                </a:lnTo>
                <a:lnTo>
                  <a:pt x="379" y="3"/>
                </a:lnTo>
                <a:lnTo>
                  <a:pt x="389" y="3"/>
                </a:lnTo>
                <a:lnTo>
                  <a:pt x="398" y="3"/>
                </a:lnTo>
                <a:lnTo>
                  <a:pt x="411" y="1"/>
                </a:lnTo>
                <a:lnTo>
                  <a:pt x="432" y="0"/>
                </a:lnTo>
                <a:lnTo>
                  <a:pt x="460" y="0"/>
                </a:lnTo>
                <a:lnTo>
                  <a:pt x="489" y="1"/>
                </a:lnTo>
                <a:lnTo>
                  <a:pt x="506" y="3"/>
                </a:lnTo>
                <a:lnTo>
                  <a:pt x="521" y="4"/>
                </a:lnTo>
                <a:lnTo>
                  <a:pt x="534" y="7"/>
                </a:lnTo>
                <a:lnTo>
                  <a:pt x="547" y="10"/>
                </a:lnTo>
                <a:lnTo>
                  <a:pt x="558" y="15"/>
                </a:lnTo>
                <a:lnTo>
                  <a:pt x="566" y="19"/>
                </a:lnTo>
                <a:lnTo>
                  <a:pt x="574" y="25"/>
                </a:lnTo>
                <a:lnTo>
                  <a:pt x="578" y="32"/>
                </a:lnTo>
                <a:lnTo>
                  <a:pt x="583" y="46"/>
                </a:lnTo>
                <a:lnTo>
                  <a:pt x="584" y="56"/>
                </a:lnTo>
                <a:lnTo>
                  <a:pt x="583" y="64"/>
                </a:lnTo>
                <a:lnTo>
                  <a:pt x="581" y="69"/>
                </a:lnTo>
                <a:lnTo>
                  <a:pt x="578" y="75"/>
                </a:lnTo>
                <a:lnTo>
                  <a:pt x="575" y="80"/>
                </a:lnTo>
                <a:lnTo>
                  <a:pt x="572" y="87"/>
                </a:lnTo>
                <a:lnTo>
                  <a:pt x="572" y="95"/>
                </a:lnTo>
                <a:lnTo>
                  <a:pt x="572" y="101"/>
                </a:lnTo>
                <a:lnTo>
                  <a:pt x="571" y="105"/>
                </a:lnTo>
                <a:lnTo>
                  <a:pt x="568" y="111"/>
                </a:lnTo>
                <a:lnTo>
                  <a:pt x="565" y="117"/>
                </a:lnTo>
                <a:lnTo>
                  <a:pt x="556" y="130"/>
                </a:lnTo>
                <a:lnTo>
                  <a:pt x="546" y="142"/>
                </a:lnTo>
                <a:lnTo>
                  <a:pt x="535" y="155"/>
                </a:lnTo>
                <a:lnTo>
                  <a:pt x="525" y="169"/>
                </a:lnTo>
                <a:lnTo>
                  <a:pt x="518" y="181"/>
                </a:lnTo>
                <a:lnTo>
                  <a:pt x="515" y="191"/>
                </a:lnTo>
                <a:lnTo>
                  <a:pt x="513" y="204"/>
                </a:lnTo>
                <a:lnTo>
                  <a:pt x="510" y="222"/>
                </a:lnTo>
                <a:lnTo>
                  <a:pt x="509" y="244"/>
                </a:lnTo>
                <a:lnTo>
                  <a:pt x="506" y="269"/>
                </a:lnTo>
                <a:lnTo>
                  <a:pt x="503" y="293"/>
                </a:lnTo>
                <a:lnTo>
                  <a:pt x="500" y="315"/>
                </a:lnTo>
                <a:lnTo>
                  <a:pt x="497" y="335"/>
                </a:lnTo>
                <a:lnTo>
                  <a:pt x="494" y="349"/>
                </a:lnTo>
                <a:lnTo>
                  <a:pt x="488" y="366"/>
                </a:lnTo>
                <a:lnTo>
                  <a:pt x="476" y="391"/>
                </a:lnTo>
                <a:lnTo>
                  <a:pt x="461" y="420"/>
                </a:lnTo>
                <a:lnTo>
                  <a:pt x="442" y="452"/>
                </a:lnTo>
                <a:lnTo>
                  <a:pt x="424" y="481"/>
                </a:lnTo>
                <a:lnTo>
                  <a:pt x="405" y="508"/>
                </a:lnTo>
                <a:lnTo>
                  <a:pt x="398" y="520"/>
                </a:lnTo>
                <a:lnTo>
                  <a:pt x="389" y="529"/>
                </a:lnTo>
                <a:lnTo>
                  <a:pt x="383" y="535"/>
                </a:lnTo>
                <a:lnTo>
                  <a:pt x="377" y="537"/>
                </a:lnTo>
                <a:lnTo>
                  <a:pt x="367" y="540"/>
                </a:lnTo>
                <a:lnTo>
                  <a:pt x="355" y="543"/>
                </a:lnTo>
                <a:lnTo>
                  <a:pt x="345" y="545"/>
                </a:lnTo>
                <a:lnTo>
                  <a:pt x="334" y="546"/>
                </a:lnTo>
                <a:lnTo>
                  <a:pt x="325" y="548"/>
                </a:lnTo>
                <a:lnTo>
                  <a:pt x="315" y="549"/>
                </a:lnTo>
                <a:lnTo>
                  <a:pt x="306" y="552"/>
                </a:lnTo>
                <a:lnTo>
                  <a:pt x="299" y="557"/>
                </a:lnTo>
                <a:lnTo>
                  <a:pt x="287" y="563"/>
                </a:lnTo>
                <a:lnTo>
                  <a:pt x="269" y="573"/>
                </a:lnTo>
                <a:lnTo>
                  <a:pt x="247" y="586"/>
                </a:lnTo>
                <a:lnTo>
                  <a:pt x="222" y="601"/>
                </a:lnTo>
                <a:lnTo>
                  <a:pt x="198" y="614"/>
                </a:lnTo>
                <a:lnTo>
                  <a:pt x="176" y="626"/>
                </a:lnTo>
                <a:lnTo>
                  <a:pt x="157" y="637"/>
                </a:lnTo>
                <a:lnTo>
                  <a:pt x="146" y="643"/>
                </a:lnTo>
                <a:lnTo>
                  <a:pt x="139" y="643"/>
                </a:lnTo>
                <a:lnTo>
                  <a:pt x="133" y="644"/>
                </a:lnTo>
                <a:lnTo>
                  <a:pt x="124" y="644"/>
                </a:lnTo>
                <a:lnTo>
                  <a:pt x="117" y="643"/>
                </a:lnTo>
                <a:lnTo>
                  <a:pt x="108" y="641"/>
                </a:lnTo>
                <a:lnTo>
                  <a:pt x="102" y="638"/>
                </a:lnTo>
                <a:lnTo>
                  <a:pt x="96" y="632"/>
                </a:lnTo>
                <a:lnTo>
                  <a:pt x="92" y="625"/>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255" name="Freeform 6">
            <a:extLst>
              <a:ext uri="{FF2B5EF4-FFF2-40B4-BE49-F238E27FC236}">
                <a16:creationId xmlns:a16="http://schemas.microsoft.com/office/drawing/2014/main" id="{A7896ECA-13C9-BAFF-F710-F5C720529B6E}"/>
              </a:ext>
            </a:extLst>
          </p:cNvPr>
          <p:cNvSpPr>
            <a:spLocks/>
          </p:cNvSpPr>
          <p:nvPr/>
        </p:nvSpPr>
        <p:spPr bwMode="auto">
          <a:xfrm>
            <a:off x="6140451" y="4008439"/>
            <a:ext cx="825500" cy="1022351"/>
          </a:xfrm>
          <a:custGeom>
            <a:avLst/>
            <a:gdLst>
              <a:gd name="T0" fmla="*/ 2147483647 w 584"/>
              <a:gd name="T1" fmla="*/ 2147483647 h 644"/>
              <a:gd name="T2" fmla="*/ 2147483647 w 584"/>
              <a:gd name="T3" fmla="*/ 2147483647 h 644"/>
              <a:gd name="T4" fmla="*/ 2147483647 w 584"/>
              <a:gd name="T5" fmla="*/ 2147483647 h 644"/>
              <a:gd name="T6" fmla="*/ 2147483647 w 584"/>
              <a:gd name="T7" fmla="*/ 2147483647 h 644"/>
              <a:gd name="T8" fmla="*/ 2147483647 w 584"/>
              <a:gd name="T9" fmla="*/ 2147483647 h 644"/>
              <a:gd name="T10" fmla="*/ 2147483647 w 584"/>
              <a:gd name="T11" fmla="*/ 2147483647 h 644"/>
              <a:gd name="T12" fmla="*/ 2147483647 w 584"/>
              <a:gd name="T13" fmla="*/ 2147483647 h 644"/>
              <a:gd name="T14" fmla="*/ 2147483647 w 584"/>
              <a:gd name="T15" fmla="*/ 2147483647 h 644"/>
              <a:gd name="T16" fmla="*/ 2147483647 w 584"/>
              <a:gd name="T17" fmla="*/ 2147483647 h 644"/>
              <a:gd name="T18" fmla="*/ 2147483647 w 584"/>
              <a:gd name="T19" fmla="*/ 2147483647 h 644"/>
              <a:gd name="T20" fmla="*/ 2147483647 w 584"/>
              <a:gd name="T21" fmla="*/ 2147483647 h 644"/>
              <a:gd name="T22" fmla="*/ 2147483647 w 584"/>
              <a:gd name="T23" fmla="*/ 2147483647 h 644"/>
              <a:gd name="T24" fmla="*/ 2147483647 w 584"/>
              <a:gd name="T25" fmla="*/ 2147483647 h 644"/>
              <a:gd name="T26" fmla="*/ 2147483647 w 584"/>
              <a:gd name="T27" fmla="*/ 2147483647 h 644"/>
              <a:gd name="T28" fmla="*/ 2147483647 w 584"/>
              <a:gd name="T29" fmla="*/ 2147483647 h 644"/>
              <a:gd name="T30" fmla="*/ 2147483647 w 584"/>
              <a:gd name="T31" fmla="*/ 2147483647 h 644"/>
              <a:gd name="T32" fmla="*/ 2147483647 w 584"/>
              <a:gd name="T33" fmla="*/ 2147483647 h 644"/>
              <a:gd name="T34" fmla="*/ 2147483647 w 584"/>
              <a:gd name="T35" fmla="*/ 2147483647 h 644"/>
              <a:gd name="T36" fmla="*/ 2147483647 w 584"/>
              <a:gd name="T37" fmla="*/ 2147483647 h 644"/>
              <a:gd name="T38" fmla="*/ 2147483647 w 584"/>
              <a:gd name="T39" fmla="*/ 2147483647 h 644"/>
              <a:gd name="T40" fmla="*/ 2147483647 w 584"/>
              <a:gd name="T41" fmla="*/ 2147483647 h 644"/>
              <a:gd name="T42" fmla="*/ 2147483647 w 584"/>
              <a:gd name="T43" fmla="*/ 2147483647 h 644"/>
              <a:gd name="T44" fmla="*/ 2147483647 w 584"/>
              <a:gd name="T45" fmla="*/ 2147483647 h 644"/>
              <a:gd name="T46" fmla="*/ 2147483647 w 584"/>
              <a:gd name="T47" fmla="*/ 2147483647 h 644"/>
              <a:gd name="T48" fmla="*/ 2147483647 w 584"/>
              <a:gd name="T49" fmla="*/ 2147483647 h 644"/>
              <a:gd name="T50" fmla="*/ 2147483647 w 584"/>
              <a:gd name="T51" fmla="*/ 2147483647 h 644"/>
              <a:gd name="T52" fmla="*/ 2147483647 w 584"/>
              <a:gd name="T53" fmla="*/ 2147483647 h 644"/>
              <a:gd name="T54" fmla="*/ 2147483647 w 584"/>
              <a:gd name="T55" fmla="*/ 2147483647 h 644"/>
              <a:gd name="T56" fmla="*/ 2147483647 w 584"/>
              <a:gd name="T57" fmla="*/ 2147483647 h 644"/>
              <a:gd name="T58" fmla="*/ 2147483647 w 584"/>
              <a:gd name="T59" fmla="*/ 2147483647 h 644"/>
              <a:gd name="T60" fmla="*/ 2147483647 w 584"/>
              <a:gd name="T61" fmla="*/ 2147483647 h 644"/>
              <a:gd name="T62" fmla="*/ 2147483647 w 584"/>
              <a:gd name="T63" fmla="*/ 2147483647 h 644"/>
              <a:gd name="T64" fmla="*/ 2147483647 w 584"/>
              <a:gd name="T65" fmla="*/ 2147483647 h 644"/>
              <a:gd name="T66" fmla="*/ 2147483647 w 584"/>
              <a:gd name="T67" fmla="*/ 2147483647 h 644"/>
              <a:gd name="T68" fmla="*/ 2147483647 w 584"/>
              <a:gd name="T69" fmla="*/ 2147483647 h 644"/>
              <a:gd name="T70" fmla="*/ 2147483647 w 584"/>
              <a:gd name="T71" fmla="*/ 0 h 644"/>
              <a:gd name="T72" fmla="*/ 2147483647 w 584"/>
              <a:gd name="T73" fmla="*/ 2147483647 h 644"/>
              <a:gd name="T74" fmla="*/ 2147483647 w 584"/>
              <a:gd name="T75" fmla="*/ 2147483647 h 644"/>
              <a:gd name="T76" fmla="*/ 2147483647 w 584"/>
              <a:gd name="T77" fmla="*/ 2147483647 h 644"/>
              <a:gd name="T78" fmla="*/ 2147483647 w 584"/>
              <a:gd name="T79" fmla="*/ 2147483647 h 644"/>
              <a:gd name="T80" fmla="*/ 2147483647 w 584"/>
              <a:gd name="T81" fmla="*/ 2147483647 h 644"/>
              <a:gd name="T82" fmla="*/ 2147483647 w 584"/>
              <a:gd name="T83" fmla="*/ 2147483647 h 644"/>
              <a:gd name="T84" fmla="*/ 2147483647 w 584"/>
              <a:gd name="T85" fmla="*/ 2147483647 h 644"/>
              <a:gd name="T86" fmla="*/ 2147483647 w 584"/>
              <a:gd name="T87" fmla="*/ 2147483647 h 644"/>
              <a:gd name="T88" fmla="*/ 2147483647 w 584"/>
              <a:gd name="T89" fmla="*/ 2147483647 h 644"/>
              <a:gd name="T90" fmla="*/ 2147483647 w 584"/>
              <a:gd name="T91" fmla="*/ 2147483647 h 644"/>
              <a:gd name="T92" fmla="*/ 2147483647 w 584"/>
              <a:gd name="T93" fmla="*/ 2147483647 h 644"/>
              <a:gd name="T94" fmla="*/ 2147483647 w 584"/>
              <a:gd name="T95" fmla="*/ 2147483647 h 644"/>
              <a:gd name="T96" fmla="*/ 2147483647 w 584"/>
              <a:gd name="T97" fmla="*/ 2147483647 h 644"/>
              <a:gd name="T98" fmla="*/ 2147483647 w 584"/>
              <a:gd name="T99" fmla="*/ 2147483647 h 644"/>
              <a:gd name="T100" fmla="*/ 2147483647 w 584"/>
              <a:gd name="T101" fmla="*/ 2147483647 h 644"/>
              <a:gd name="T102" fmla="*/ 2147483647 w 584"/>
              <a:gd name="T103" fmla="*/ 2147483647 h 644"/>
              <a:gd name="T104" fmla="*/ 2147483647 w 584"/>
              <a:gd name="T105" fmla="*/ 2147483647 h 644"/>
              <a:gd name="T106" fmla="*/ 2147483647 w 584"/>
              <a:gd name="T107" fmla="*/ 2147483647 h 644"/>
              <a:gd name="T108" fmla="*/ 2147483647 w 584"/>
              <a:gd name="T109" fmla="*/ 2147483647 h 644"/>
              <a:gd name="T110" fmla="*/ 2147483647 w 584"/>
              <a:gd name="T111" fmla="*/ 2147483647 h 644"/>
              <a:gd name="T112" fmla="*/ 2147483647 w 584"/>
              <a:gd name="T113" fmla="*/ 2147483647 h 644"/>
              <a:gd name="T114" fmla="*/ 2147483647 w 584"/>
              <a:gd name="T115" fmla="*/ 2147483647 h 644"/>
              <a:gd name="T116" fmla="*/ 2147483647 w 584"/>
              <a:gd name="T117" fmla="*/ 2147483647 h 644"/>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584"/>
              <a:gd name="T178" fmla="*/ 0 h 644"/>
              <a:gd name="T179" fmla="*/ 584 w 584"/>
              <a:gd name="T180" fmla="*/ 644 h 644"/>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584" h="644">
                <a:moveTo>
                  <a:pt x="92" y="625"/>
                </a:moveTo>
                <a:lnTo>
                  <a:pt x="89" y="617"/>
                </a:lnTo>
                <a:lnTo>
                  <a:pt x="87" y="610"/>
                </a:lnTo>
                <a:lnTo>
                  <a:pt x="87" y="601"/>
                </a:lnTo>
                <a:lnTo>
                  <a:pt x="89" y="592"/>
                </a:lnTo>
                <a:lnTo>
                  <a:pt x="90" y="576"/>
                </a:lnTo>
                <a:lnTo>
                  <a:pt x="93" y="561"/>
                </a:lnTo>
                <a:lnTo>
                  <a:pt x="95" y="548"/>
                </a:lnTo>
                <a:lnTo>
                  <a:pt x="93" y="540"/>
                </a:lnTo>
                <a:lnTo>
                  <a:pt x="90" y="537"/>
                </a:lnTo>
                <a:lnTo>
                  <a:pt x="87" y="537"/>
                </a:lnTo>
                <a:lnTo>
                  <a:pt x="81" y="539"/>
                </a:lnTo>
                <a:lnTo>
                  <a:pt x="75" y="543"/>
                </a:lnTo>
                <a:lnTo>
                  <a:pt x="66" y="548"/>
                </a:lnTo>
                <a:lnTo>
                  <a:pt x="59" y="551"/>
                </a:lnTo>
                <a:lnTo>
                  <a:pt x="53" y="552"/>
                </a:lnTo>
                <a:lnTo>
                  <a:pt x="46" y="552"/>
                </a:lnTo>
                <a:lnTo>
                  <a:pt x="40" y="552"/>
                </a:lnTo>
                <a:lnTo>
                  <a:pt x="35" y="551"/>
                </a:lnTo>
                <a:lnTo>
                  <a:pt x="29" y="549"/>
                </a:lnTo>
                <a:lnTo>
                  <a:pt x="25" y="546"/>
                </a:lnTo>
                <a:lnTo>
                  <a:pt x="21" y="543"/>
                </a:lnTo>
                <a:lnTo>
                  <a:pt x="18" y="539"/>
                </a:lnTo>
                <a:lnTo>
                  <a:pt x="15" y="535"/>
                </a:lnTo>
                <a:lnTo>
                  <a:pt x="13" y="530"/>
                </a:lnTo>
                <a:lnTo>
                  <a:pt x="12" y="524"/>
                </a:lnTo>
                <a:lnTo>
                  <a:pt x="12" y="518"/>
                </a:lnTo>
                <a:lnTo>
                  <a:pt x="12" y="512"/>
                </a:lnTo>
                <a:lnTo>
                  <a:pt x="13" y="506"/>
                </a:lnTo>
                <a:lnTo>
                  <a:pt x="16" y="493"/>
                </a:lnTo>
                <a:lnTo>
                  <a:pt x="21" y="478"/>
                </a:lnTo>
                <a:lnTo>
                  <a:pt x="24" y="462"/>
                </a:lnTo>
                <a:lnTo>
                  <a:pt x="26" y="446"/>
                </a:lnTo>
                <a:lnTo>
                  <a:pt x="26" y="428"/>
                </a:lnTo>
                <a:lnTo>
                  <a:pt x="25" y="410"/>
                </a:lnTo>
                <a:lnTo>
                  <a:pt x="22" y="401"/>
                </a:lnTo>
                <a:lnTo>
                  <a:pt x="21" y="392"/>
                </a:lnTo>
                <a:lnTo>
                  <a:pt x="16" y="383"/>
                </a:lnTo>
                <a:lnTo>
                  <a:pt x="12" y="375"/>
                </a:lnTo>
                <a:lnTo>
                  <a:pt x="7" y="366"/>
                </a:lnTo>
                <a:lnTo>
                  <a:pt x="3" y="357"/>
                </a:lnTo>
                <a:lnTo>
                  <a:pt x="1" y="348"/>
                </a:lnTo>
                <a:lnTo>
                  <a:pt x="0" y="341"/>
                </a:lnTo>
                <a:lnTo>
                  <a:pt x="0" y="327"/>
                </a:lnTo>
                <a:lnTo>
                  <a:pt x="3" y="314"/>
                </a:lnTo>
                <a:lnTo>
                  <a:pt x="7" y="301"/>
                </a:lnTo>
                <a:lnTo>
                  <a:pt x="10" y="289"/>
                </a:lnTo>
                <a:lnTo>
                  <a:pt x="15" y="278"/>
                </a:lnTo>
                <a:lnTo>
                  <a:pt x="15" y="266"/>
                </a:lnTo>
                <a:lnTo>
                  <a:pt x="15" y="252"/>
                </a:lnTo>
                <a:lnTo>
                  <a:pt x="13" y="234"/>
                </a:lnTo>
                <a:lnTo>
                  <a:pt x="12" y="215"/>
                </a:lnTo>
                <a:lnTo>
                  <a:pt x="10" y="194"/>
                </a:lnTo>
                <a:lnTo>
                  <a:pt x="10" y="175"/>
                </a:lnTo>
                <a:lnTo>
                  <a:pt x="13" y="158"/>
                </a:lnTo>
                <a:lnTo>
                  <a:pt x="15" y="152"/>
                </a:lnTo>
                <a:lnTo>
                  <a:pt x="18" y="147"/>
                </a:lnTo>
                <a:lnTo>
                  <a:pt x="22" y="142"/>
                </a:lnTo>
                <a:lnTo>
                  <a:pt x="26" y="141"/>
                </a:lnTo>
                <a:lnTo>
                  <a:pt x="38" y="136"/>
                </a:lnTo>
                <a:lnTo>
                  <a:pt x="49" y="133"/>
                </a:lnTo>
                <a:lnTo>
                  <a:pt x="61" y="129"/>
                </a:lnTo>
                <a:lnTo>
                  <a:pt x="69" y="124"/>
                </a:lnTo>
                <a:lnTo>
                  <a:pt x="78" y="120"/>
                </a:lnTo>
                <a:lnTo>
                  <a:pt x="84" y="115"/>
                </a:lnTo>
                <a:lnTo>
                  <a:pt x="87" y="112"/>
                </a:lnTo>
                <a:lnTo>
                  <a:pt x="89" y="109"/>
                </a:lnTo>
                <a:lnTo>
                  <a:pt x="89" y="107"/>
                </a:lnTo>
                <a:lnTo>
                  <a:pt x="89" y="104"/>
                </a:lnTo>
                <a:lnTo>
                  <a:pt x="87" y="98"/>
                </a:lnTo>
                <a:lnTo>
                  <a:pt x="84" y="89"/>
                </a:lnTo>
                <a:lnTo>
                  <a:pt x="80" y="80"/>
                </a:lnTo>
                <a:lnTo>
                  <a:pt x="77" y="69"/>
                </a:lnTo>
                <a:lnTo>
                  <a:pt x="74" y="59"/>
                </a:lnTo>
                <a:lnTo>
                  <a:pt x="74" y="49"/>
                </a:lnTo>
                <a:lnTo>
                  <a:pt x="75" y="44"/>
                </a:lnTo>
                <a:lnTo>
                  <a:pt x="77" y="40"/>
                </a:lnTo>
                <a:lnTo>
                  <a:pt x="80" y="35"/>
                </a:lnTo>
                <a:lnTo>
                  <a:pt x="84" y="31"/>
                </a:lnTo>
                <a:lnTo>
                  <a:pt x="89" y="27"/>
                </a:lnTo>
                <a:lnTo>
                  <a:pt x="95" y="24"/>
                </a:lnTo>
                <a:lnTo>
                  <a:pt x="100" y="21"/>
                </a:lnTo>
                <a:lnTo>
                  <a:pt x="108" y="19"/>
                </a:lnTo>
                <a:lnTo>
                  <a:pt x="123" y="15"/>
                </a:lnTo>
                <a:lnTo>
                  <a:pt x="139" y="13"/>
                </a:lnTo>
                <a:lnTo>
                  <a:pt x="157" y="13"/>
                </a:lnTo>
                <a:lnTo>
                  <a:pt x="171" y="13"/>
                </a:lnTo>
                <a:lnTo>
                  <a:pt x="186" y="15"/>
                </a:lnTo>
                <a:lnTo>
                  <a:pt x="198" y="18"/>
                </a:lnTo>
                <a:lnTo>
                  <a:pt x="210" y="21"/>
                </a:lnTo>
                <a:lnTo>
                  <a:pt x="225" y="22"/>
                </a:lnTo>
                <a:lnTo>
                  <a:pt x="241" y="24"/>
                </a:lnTo>
                <a:lnTo>
                  <a:pt x="259" y="24"/>
                </a:lnTo>
                <a:lnTo>
                  <a:pt x="276" y="24"/>
                </a:lnTo>
                <a:lnTo>
                  <a:pt x="291" y="21"/>
                </a:lnTo>
                <a:lnTo>
                  <a:pt x="305" y="18"/>
                </a:lnTo>
                <a:lnTo>
                  <a:pt x="315" y="13"/>
                </a:lnTo>
                <a:lnTo>
                  <a:pt x="324" y="7"/>
                </a:lnTo>
                <a:lnTo>
                  <a:pt x="334" y="6"/>
                </a:lnTo>
                <a:lnTo>
                  <a:pt x="345" y="3"/>
                </a:lnTo>
                <a:lnTo>
                  <a:pt x="356" y="3"/>
                </a:lnTo>
                <a:lnTo>
                  <a:pt x="367" y="3"/>
                </a:lnTo>
                <a:lnTo>
                  <a:pt x="379" y="3"/>
                </a:lnTo>
                <a:lnTo>
                  <a:pt x="389" y="3"/>
                </a:lnTo>
                <a:lnTo>
                  <a:pt x="398" y="3"/>
                </a:lnTo>
                <a:lnTo>
                  <a:pt x="411" y="1"/>
                </a:lnTo>
                <a:lnTo>
                  <a:pt x="432" y="0"/>
                </a:lnTo>
                <a:lnTo>
                  <a:pt x="460" y="0"/>
                </a:lnTo>
                <a:lnTo>
                  <a:pt x="489" y="1"/>
                </a:lnTo>
                <a:lnTo>
                  <a:pt x="506" y="3"/>
                </a:lnTo>
                <a:lnTo>
                  <a:pt x="521" y="4"/>
                </a:lnTo>
                <a:lnTo>
                  <a:pt x="534" y="7"/>
                </a:lnTo>
                <a:lnTo>
                  <a:pt x="547" y="10"/>
                </a:lnTo>
                <a:lnTo>
                  <a:pt x="558" y="15"/>
                </a:lnTo>
                <a:lnTo>
                  <a:pt x="566" y="19"/>
                </a:lnTo>
                <a:lnTo>
                  <a:pt x="574" y="25"/>
                </a:lnTo>
                <a:lnTo>
                  <a:pt x="578" y="32"/>
                </a:lnTo>
                <a:lnTo>
                  <a:pt x="583" y="46"/>
                </a:lnTo>
                <a:lnTo>
                  <a:pt x="584" y="56"/>
                </a:lnTo>
                <a:lnTo>
                  <a:pt x="583" y="64"/>
                </a:lnTo>
                <a:lnTo>
                  <a:pt x="581" y="69"/>
                </a:lnTo>
                <a:lnTo>
                  <a:pt x="578" y="75"/>
                </a:lnTo>
                <a:lnTo>
                  <a:pt x="575" y="80"/>
                </a:lnTo>
                <a:lnTo>
                  <a:pt x="572" y="87"/>
                </a:lnTo>
                <a:lnTo>
                  <a:pt x="572" y="95"/>
                </a:lnTo>
                <a:lnTo>
                  <a:pt x="572" y="101"/>
                </a:lnTo>
                <a:lnTo>
                  <a:pt x="571" y="105"/>
                </a:lnTo>
                <a:lnTo>
                  <a:pt x="568" y="111"/>
                </a:lnTo>
                <a:lnTo>
                  <a:pt x="565" y="117"/>
                </a:lnTo>
                <a:lnTo>
                  <a:pt x="556" y="130"/>
                </a:lnTo>
                <a:lnTo>
                  <a:pt x="546" y="142"/>
                </a:lnTo>
                <a:lnTo>
                  <a:pt x="535" y="155"/>
                </a:lnTo>
                <a:lnTo>
                  <a:pt x="525" y="169"/>
                </a:lnTo>
                <a:lnTo>
                  <a:pt x="518" y="181"/>
                </a:lnTo>
                <a:lnTo>
                  <a:pt x="515" y="191"/>
                </a:lnTo>
                <a:lnTo>
                  <a:pt x="513" y="204"/>
                </a:lnTo>
                <a:lnTo>
                  <a:pt x="510" y="222"/>
                </a:lnTo>
                <a:lnTo>
                  <a:pt x="509" y="244"/>
                </a:lnTo>
                <a:lnTo>
                  <a:pt x="506" y="269"/>
                </a:lnTo>
                <a:lnTo>
                  <a:pt x="503" y="293"/>
                </a:lnTo>
                <a:lnTo>
                  <a:pt x="500" y="315"/>
                </a:lnTo>
                <a:lnTo>
                  <a:pt x="497" y="335"/>
                </a:lnTo>
                <a:lnTo>
                  <a:pt x="494" y="349"/>
                </a:lnTo>
                <a:lnTo>
                  <a:pt x="488" y="366"/>
                </a:lnTo>
                <a:lnTo>
                  <a:pt x="476" y="391"/>
                </a:lnTo>
                <a:lnTo>
                  <a:pt x="461" y="420"/>
                </a:lnTo>
                <a:lnTo>
                  <a:pt x="442" y="452"/>
                </a:lnTo>
                <a:lnTo>
                  <a:pt x="424" y="481"/>
                </a:lnTo>
                <a:lnTo>
                  <a:pt x="405" y="508"/>
                </a:lnTo>
                <a:lnTo>
                  <a:pt x="398" y="520"/>
                </a:lnTo>
                <a:lnTo>
                  <a:pt x="389" y="529"/>
                </a:lnTo>
                <a:lnTo>
                  <a:pt x="383" y="535"/>
                </a:lnTo>
                <a:lnTo>
                  <a:pt x="377" y="537"/>
                </a:lnTo>
                <a:lnTo>
                  <a:pt x="367" y="540"/>
                </a:lnTo>
                <a:lnTo>
                  <a:pt x="355" y="543"/>
                </a:lnTo>
                <a:lnTo>
                  <a:pt x="345" y="545"/>
                </a:lnTo>
                <a:lnTo>
                  <a:pt x="334" y="546"/>
                </a:lnTo>
                <a:lnTo>
                  <a:pt x="325" y="548"/>
                </a:lnTo>
                <a:lnTo>
                  <a:pt x="315" y="549"/>
                </a:lnTo>
                <a:lnTo>
                  <a:pt x="306" y="552"/>
                </a:lnTo>
                <a:lnTo>
                  <a:pt x="299" y="557"/>
                </a:lnTo>
                <a:lnTo>
                  <a:pt x="287" y="563"/>
                </a:lnTo>
                <a:lnTo>
                  <a:pt x="269" y="573"/>
                </a:lnTo>
                <a:lnTo>
                  <a:pt x="247" y="586"/>
                </a:lnTo>
                <a:lnTo>
                  <a:pt x="222" y="601"/>
                </a:lnTo>
                <a:lnTo>
                  <a:pt x="198" y="614"/>
                </a:lnTo>
                <a:lnTo>
                  <a:pt x="176" y="626"/>
                </a:lnTo>
                <a:lnTo>
                  <a:pt x="157" y="637"/>
                </a:lnTo>
                <a:lnTo>
                  <a:pt x="146" y="643"/>
                </a:lnTo>
                <a:lnTo>
                  <a:pt x="139" y="643"/>
                </a:lnTo>
                <a:lnTo>
                  <a:pt x="133" y="644"/>
                </a:lnTo>
                <a:lnTo>
                  <a:pt x="124" y="644"/>
                </a:lnTo>
                <a:lnTo>
                  <a:pt x="117" y="643"/>
                </a:lnTo>
                <a:lnTo>
                  <a:pt x="108" y="641"/>
                </a:lnTo>
                <a:lnTo>
                  <a:pt x="102" y="638"/>
                </a:lnTo>
                <a:lnTo>
                  <a:pt x="96" y="632"/>
                </a:lnTo>
                <a:lnTo>
                  <a:pt x="92" y="625"/>
                </a:lnTo>
              </a:path>
            </a:pathLst>
          </a:custGeom>
          <a:solidFill>
            <a:schemeClr val="hlink"/>
          </a:solidFill>
          <a:ln w="6350">
            <a:solidFill>
              <a:srgbClr val="FF6666"/>
            </a:solidFill>
            <a:round/>
            <a:headEnd/>
            <a:tailEnd/>
          </a:ln>
        </p:spPr>
        <p:txBody>
          <a:bodyPr/>
          <a:lstStyle/>
          <a:p>
            <a:endParaRPr lang="en-US"/>
          </a:p>
        </p:txBody>
      </p:sp>
      <p:sp>
        <p:nvSpPr>
          <p:cNvPr id="53256" name="Freeform 7">
            <a:extLst>
              <a:ext uri="{FF2B5EF4-FFF2-40B4-BE49-F238E27FC236}">
                <a16:creationId xmlns:a16="http://schemas.microsoft.com/office/drawing/2014/main" id="{0FF92011-DE01-7A5F-B2AD-CA69F64484C5}"/>
              </a:ext>
            </a:extLst>
          </p:cNvPr>
          <p:cNvSpPr>
            <a:spLocks/>
          </p:cNvSpPr>
          <p:nvPr/>
        </p:nvSpPr>
        <p:spPr bwMode="auto">
          <a:xfrm>
            <a:off x="6286501" y="4741865"/>
            <a:ext cx="280988" cy="263525"/>
          </a:xfrm>
          <a:custGeom>
            <a:avLst/>
            <a:gdLst>
              <a:gd name="T0" fmla="*/ 2147483647 w 199"/>
              <a:gd name="T1" fmla="*/ 2147483647 h 166"/>
              <a:gd name="T2" fmla="*/ 2147483647 w 199"/>
              <a:gd name="T3" fmla="*/ 2147483647 h 166"/>
              <a:gd name="T4" fmla="*/ 2147483647 w 199"/>
              <a:gd name="T5" fmla="*/ 2147483647 h 166"/>
              <a:gd name="T6" fmla="*/ 2147483647 w 199"/>
              <a:gd name="T7" fmla="*/ 2147483647 h 166"/>
              <a:gd name="T8" fmla="*/ 2147483647 w 199"/>
              <a:gd name="T9" fmla="*/ 2147483647 h 166"/>
              <a:gd name="T10" fmla="*/ 2147483647 w 199"/>
              <a:gd name="T11" fmla="*/ 2147483647 h 166"/>
              <a:gd name="T12" fmla="*/ 2147483647 w 199"/>
              <a:gd name="T13" fmla="*/ 2147483647 h 166"/>
              <a:gd name="T14" fmla="*/ 2147483647 w 199"/>
              <a:gd name="T15" fmla="*/ 2147483647 h 166"/>
              <a:gd name="T16" fmla="*/ 2147483647 w 199"/>
              <a:gd name="T17" fmla="*/ 2147483647 h 166"/>
              <a:gd name="T18" fmla="*/ 2147483647 w 199"/>
              <a:gd name="T19" fmla="*/ 2147483647 h 166"/>
              <a:gd name="T20" fmla="*/ 2147483647 w 199"/>
              <a:gd name="T21" fmla="*/ 2147483647 h 166"/>
              <a:gd name="T22" fmla="*/ 2147483647 w 199"/>
              <a:gd name="T23" fmla="*/ 2147483647 h 166"/>
              <a:gd name="T24" fmla="*/ 2147483647 w 199"/>
              <a:gd name="T25" fmla="*/ 2147483647 h 166"/>
              <a:gd name="T26" fmla="*/ 2147483647 w 199"/>
              <a:gd name="T27" fmla="*/ 2147483647 h 166"/>
              <a:gd name="T28" fmla="*/ 2147483647 w 199"/>
              <a:gd name="T29" fmla="*/ 2147483647 h 166"/>
              <a:gd name="T30" fmla="*/ 2147483647 w 199"/>
              <a:gd name="T31" fmla="*/ 2147483647 h 166"/>
              <a:gd name="T32" fmla="*/ 2147483647 w 199"/>
              <a:gd name="T33" fmla="*/ 2147483647 h 166"/>
              <a:gd name="T34" fmla="*/ 2147483647 w 199"/>
              <a:gd name="T35" fmla="*/ 2147483647 h 166"/>
              <a:gd name="T36" fmla="*/ 2147483647 w 199"/>
              <a:gd name="T37" fmla="*/ 2147483647 h 166"/>
              <a:gd name="T38" fmla="*/ 2147483647 w 199"/>
              <a:gd name="T39" fmla="*/ 2147483647 h 166"/>
              <a:gd name="T40" fmla="*/ 2147483647 w 199"/>
              <a:gd name="T41" fmla="*/ 2147483647 h 166"/>
              <a:gd name="T42" fmla="*/ 2147483647 w 199"/>
              <a:gd name="T43" fmla="*/ 2147483647 h 166"/>
              <a:gd name="T44" fmla="*/ 2147483647 w 199"/>
              <a:gd name="T45" fmla="*/ 2147483647 h 166"/>
              <a:gd name="T46" fmla="*/ 2147483647 w 199"/>
              <a:gd name="T47" fmla="*/ 2147483647 h 166"/>
              <a:gd name="T48" fmla="*/ 2147483647 w 199"/>
              <a:gd name="T49" fmla="*/ 2147483647 h 166"/>
              <a:gd name="T50" fmla="*/ 2147483647 w 199"/>
              <a:gd name="T51" fmla="*/ 2147483647 h 166"/>
              <a:gd name="T52" fmla="*/ 2147483647 w 199"/>
              <a:gd name="T53" fmla="*/ 2147483647 h 166"/>
              <a:gd name="T54" fmla="*/ 2147483647 w 199"/>
              <a:gd name="T55" fmla="*/ 2147483647 h 166"/>
              <a:gd name="T56" fmla="*/ 2147483647 w 199"/>
              <a:gd name="T57" fmla="*/ 2147483647 h 166"/>
              <a:gd name="T58" fmla="*/ 2147483647 w 199"/>
              <a:gd name="T59" fmla="*/ 2147483647 h 166"/>
              <a:gd name="T60" fmla="*/ 2147483647 w 199"/>
              <a:gd name="T61" fmla="*/ 2147483647 h 166"/>
              <a:gd name="T62" fmla="*/ 2147483647 w 199"/>
              <a:gd name="T63" fmla="*/ 2147483647 h 166"/>
              <a:gd name="T64" fmla="*/ 2147483647 w 199"/>
              <a:gd name="T65" fmla="*/ 2147483647 h 166"/>
              <a:gd name="T66" fmla="*/ 2147483647 w 199"/>
              <a:gd name="T67" fmla="*/ 2147483647 h 166"/>
              <a:gd name="T68" fmla="*/ 2147483647 w 199"/>
              <a:gd name="T69" fmla="*/ 2147483647 h 166"/>
              <a:gd name="T70" fmla="*/ 2147483647 w 199"/>
              <a:gd name="T71" fmla="*/ 2147483647 h 166"/>
              <a:gd name="T72" fmla="*/ 2147483647 w 199"/>
              <a:gd name="T73" fmla="*/ 0 h 166"/>
              <a:gd name="T74" fmla="*/ 2147483647 w 199"/>
              <a:gd name="T75" fmla="*/ 2147483647 h 166"/>
              <a:gd name="T76" fmla="*/ 2147483647 w 199"/>
              <a:gd name="T77" fmla="*/ 2147483647 h 166"/>
              <a:gd name="T78" fmla="*/ 2147483647 w 199"/>
              <a:gd name="T79" fmla="*/ 2147483647 h 166"/>
              <a:gd name="T80" fmla="*/ 2147483647 w 199"/>
              <a:gd name="T81" fmla="*/ 2147483647 h 166"/>
              <a:gd name="T82" fmla="*/ 2147483647 w 199"/>
              <a:gd name="T83" fmla="*/ 2147483647 h 166"/>
              <a:gd name="T84" fmla="*/ 2147483647 w 199"/>
              <a:gd name="T85" fmla="*/ 2147483647 h 166"/>
              <a:gd name="T86" fmla="*/ 2147483647 w 199"/>
              <a:gd name="T87" fmla="*/ 2147483647 h 166"/>
              <a:gd name="T88" fmla="*/ 2147483647 w 199"/>
              <a:gd name="T89" fmla="*/ 2147483647 h 16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199"/>
              <a:gd name="T136" fmla="*/ 0 h 166"/>
              <a:gd name="T137" fmla="*/ 199 w 199"/>
              <a:gd name="T138" fmla="*/ 166 h 16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199" h="166">
                <a:moveTo>
                  <a:pt x="30" y="70"/>
                </a:moveTo>
                <a:lnTo>
                  <a:pt x="27" y="83"/>
                </a:lnTo>
                <a:lnTo>
                  <a:pt x="24" y="93"/>
                </a:lnTo>
                <a:lnTo>
                  <a:pt x="20" y="104"/>
                </a:lnTo>
                <a:lnTo>
                  <a:pt x="14" y="113"/>
                </a:lnTo>
                <a:lnTo>
                  <a:pt x="9" y="121"/>
                </a:lnTo>
                <a:lnTo>
                  <a:pt x="5" y="130"/>
                </a:lnTo>
                <a:lnTo>
                  <a:pt x="2" y="142"/>
                </a:lnTo>
                <a:lnTo>
                  <a:pt x="0" y="155"/>
                </a:lnTo>
                <a:lnTo>
                  <a:pt x="3" y="160"/>
                </a:lnTo>
                <a:lnTo>
                  <a:pt x="8" y="163"/>
                </a:lnTo>
                <a:lnTo>
                  <a:pt x="12" y="164"/>
                </a:lnTo>
                <a:lnTo>
                  <a:pt x="17" y="166"/>
                </a:lnTo>
                <a:lnTo>
                  <a:pt x="27" y="166"/>
                </a:lnTo>
                <a:lnTo>
                  <a:pt x="37" y="164"/>
                </a:lnTo>
                <a:lnTo>
                  <a:pt x="48" y="160"/>
                </a:lnTo>
                <a:lnTo>
                  <a:pt x="58" y="155"/>
                </a:lnTo>
                <a:lnTo>
                  <a:pt x="68" y="151"/>
                </a:lnTo>
                <a:lnTo>
                  <a:pt x="77" y="148"/>
                </a:lnTo>
                <a:lnTo>
                  <a:pt x="83" y="147"/>
                </a:lnTo>
                <a:lnTo>
                  <a:pt x="89" y="144"/>
                </a:lnTo>
                <a:lnTo>
                  <a:pt x="95" y="141"/>
                </a:lnTo>
                <a:lnTo>
                  <a:pt x="101" y="138"/>
                </a:lnTo>
                <a:lnTo>
                  <a:pt x="107" y="135"/>
                </a:lnTo>
                <a:lnTo>
                  <a:pt x="113" y="132"/>
                </a:lnTo>
                <a:lnTo>
                  <a:pt x="119" y="130"/>
                </a:lnTo>
                <a:lnTo>
                  <a:pt x="126" y="127"/>
                </a:lnTo>
                <a:lnTo>
                  <a:pt x="129" y="124"/>
                </a:lnTo>
                <a:lnTo>
                  <a:pt x="132" y="121"/>
                </a:lnTo>
                <a:lnTo>
                  <a:pt x="135" y="118"/>
                </a:lnTo>
                <a:lnTo>
                  <a:pt x="138" y="115"/>
                </a:lnTo>
                <a:lnTo>
                  <a:pt x="141" y="111"/>
                </a:lnTo>
                <a:lnTo>
                  <a:pt x="144" y="108"/>
                </a:lnTo>
                <a:lnTo>
                  <a:pt x="147" y="105"/>
                </a:lnTo>
                <a:lnTo>
                  <a:pt x="150" y="104"/>
                </a:lnTo>
                <a:lnTo>
                  <a:pt x="157" y="102"/>
                </a:lnTo>
                <a:lnTo>
                  <a:pt x="163" y="99"/>
                </a:lnTo>
                <a:lnTo>
                  <a:pt x="171" y="96"/>
                </a:lnTo>
                <a:lnTo>
                  <a:pt x="176" y="93"/>
                </a:lnTo>
                <a:lnTo>
                  <a:pt x="182" y="90"/>
                </a:lnTo>
                <a:lnTo>
                  <a:pt x="188" y="87"/>
                </a:lnTo>
                <a:lnTo>
                  <a:pt x="194" y="81"/>
                </a:lnTo>
                <a:lnTo>
                  <a:pt x="199" y="77"/>
                </a:lnTo>
                <a:lnTo>
                  <a:pt x="199" y="75"/>
                </a:lnTo>
                <a:lnTo>
                  <a:pt x="199" y="73"/>
                </a:lnTo>
                <a:lnTo>
                  <a:pt x="199" y="70"/>
                </a:lnTo>
                <a:lnTo>
                  <a:pt x="199" y="65"/>
                </a:lnTo>
                <a:lnTo>
                  <a:pt x="199" y="61"/>
                </a:lnTo>
                <a:lnTo>
                  <a:pt x="197" y="56"/>
                </a:lnTo>
                <a:lnTo>
                  <a:pt x="196" y="52"/>
                </a:lnTo>
                <a:lnTo>
                  <a:pt x="193" y="49"/>
                </a:lnTo>
                <a:lnTo>
                  <a:pt x="190" y="44"/>
                </a:lnTo>
                <a:lnTo>
                  <a:pt x="187" y="40"/>
                </a:lnTo>
                <a:lnTo>
                  <a:pt x="182" y="35"/>
                </a:lnTo>
                <a:lnTo>
                  <a:pt x="179" y="31"/>
                </a:lnTo>
                <a:lnTo>
                  <a:pt x="175" y="25"/>
                </a:lnTo>
                <a:lnTo>
                  <a:pt x="171" y="22"/>
                </a:lnTo>
                <a:lnTo>
                  <a:pt x="166" y="18"/>
                </a:lnTo>
                <a:lnTo>
                  <a:pt x="162" y="15"/>
                </a:lnTo>
                <a:lnTo>
                  <a:pt x="160" y="15"/>
                </a:lnTo>
                <a:lnTo>
                  <a:pt x="153" y="15"/>
                </a:lnTo>
                <a:lnTo>
                  <a:pt x="142" y="15"/>
                </a:lnTo>
                <a:lnTo>
                  <a:pt x="132" y="15"/>
                </a:lnTo>
                <a:lnTo>
                  <a:pt x="122" y="15"/>
                </a:lnTo>
                <a:lnTo>
                  <a:pt x="113" y="15"/>
                </a:lnTo>
                <a:lnTo>
                  <a:pt x="108" y="15"/>
                </a:lnTo>
                <a:lnTo>
                  <a:pt x="110" y="13"/>
                </a:lnTo>
                <a:lnTo>
                  <a:pt x="104" y="13"/>
                </a:lnTo>
                <a:lnTo>
                  <a:pt x="98" y="12"/>
                </a:lnTo>
                <a:lnTo>
                  <a:pt x="92" y="9"/>
                </a:lnTo>
                <a:lnTo>
                  <a:pt x="85" y="4"/>
                </a:lnTo>
                <a:lnTo>
                  <a:pt x="77" y="3"/>
                </a:lnTo>
                <a:lnTo>
                  <a:pt x="71" y="0"/>
                </a:lnTo>
                <a:lnTo>
                  <a:pt x="64" y="0"/>
                </a:lnTo>
                <a:lnTo>
                  <a:pt x="58" y="1"/>
                </a:lnTo>
                <a:lnTo>
                  <a:pt x="51" y="4"/>
                </a:lnTo>
                <a:lnTo>
                  <a:pt x="45" y="9"/>
                </a:lnTo>
                <a:lnTo>
                  <a:pt x="40" y="13"/>
                </a:lnTo>
                <a:lnTo>
                  <a:pt x="34" y="18"/>
                </a:lnTo>
                <a:lnTo>
                  <a:pt x="31" y="24"/>
                </a:lnTo>
                <a:lnTo>
                  <a:pt x="29" y="30"/>
                </a:lnTo>
                <a:lnTo>
                  <a:pt x="26" y="37"/>
                </a:lnTo>
                <a:lnTo>
                  <a:pt x="26" y="43"/>
                </a:lnTo>
                <a:lnTo>
                  <a:pt x="26" y="47"/>
                </a:lnTo>
                <a:lnTo>
                  <a:pt x="27" y="50"/>
                </a:lnTo>
                <a:lnTo>
                  <a:pt x="29" y="55"/>
                </a:lnTo>
                <a:lnTo>
                  <a:pt x="29" y="58"/>
                </a:lnTo>
                <a:lnTo>
                  <a:pt x="30" y="61"/>
                </a:lnTo>
                <a:lnTo>
                  <a:pt x="31" y="62"/>
                </a:lnTo>
                <a:lnTo>
                  <a:pt x="31" y="67"/>
                </a:lnTo>
                <a:lnTo>
                  <a:pt x="30" y="70"/>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257" name="Freeform 8">
            <a:extLst>
              <a:ext uri="{FF2B5EF4-FFF2-40B4-BE49-F238E27FC236}">
                <a16:creationId xmlns:a16="http://schemas.microsoft.com/office/drawing/2014/main" id="{12F94952-05F4-5CB8-E94D-92659A6B858C}"/>
              </a:ext>
            </a:extLst>
          </p:cNvPr>
          <p:cNvSpPr>
            <a:spLocks/>
          </p:cNvSpPr>
          <p:nvPr/>
        </p:nvSpPr>
        <p:spPr bwMode="auto">
          <a:xfrm>
            <a:off x="6299203" y="4929190"/>
            <a:ext cx="47625" cy="66675"/>
          </a:xfrm>
          <a:custGeom>
            <a:avLst/>
            <a:gdLst>
              <a:gd name="T0" fmla="*/ 2147483647 w 34"/>
              <a:gd name="T1" fmla="*/ 2147483647 h 42"/>
              <a:gd name="T2" fmla="*/ 2147483647 w 34"/>
              <a:gd name="T3" fmla="*/ 2147483647 h 42"/>
              <a:gd name="T4" fmla="*/ 2147483647 w 34"/>
              <a:gd name="T5" fmla="*/ 2147483647 h 42"/>
              <a:gd name="T6" fmla="*/ 2147483647 w 34"/>
              <a:gd name="T7" fmla="*/ 2147483647 h 42"/>
              <a:gd name="T8" fmla="*/ 0 w 34"/>
              <a:gd name="T9" fmla="*/ 2147483647 h 42"/>
              <a:gd name="T10" fmla="*/ 0 w 34"/>
              <a:gd name="T11" fmla="*/ 2147483647 h 42"/>
              <a:gd name="T12" fmla="*/ 2147483647 w 34"/>
              <a:gd name="T13" fmla="*/ 2147483647 h 42"/>
              <a:gd name="T14" fmla="*/ 2147483647 w 34"/>
              <a:gd name="T15" fmla="*/ 2147483647 h 42"/>
              <a:gd name="T16" fmla="*/ 2147483647 w 34"/>
              <a:gd name="T17" fmla="*/ 2147483647 h 42"/>
              <a:gd name="T18" fmla="*/ 2147483647 w 34"/>
              <a:gd name="T19" fmla="*/ 2147483647 h 42"/>
              <a:gd name="T20" fmla="*/ 2147483647 w 34"/>
              <a:gd name="T21" fmla="*/ 2147483647 h 42"/>
              <a:gd name="T22" fmla="*/ 2147483647 w 34"/>
              <a:gd name="T23" fmla="*/ 2147483647 h 42"/>
              <a:gd name="T24" fmla="*/ 2147483647 w 34"/>
              <a:gd name="T25" fmla="*/ 2147483647 h 42"/>
              <a:gd name="T26" fmla="*/ 2147483647 w 34"/>
              <a:gd name="T27" fmla="*/ 2147483647 h 42"/>
              <a:gd name="T28" fmla="*/ 2147483647 w 34"/>
              <a:gd name="T29" fmla="*/ 2147483647 h 42"/>
              <a:gd name="T30" fmla="*/ 2147483647 w 34"/>
              <a:gd name="T31" fmla="*/ 2147483647 h 42"/>
              <a:gd name="T32" fmla="*/ 2147483647 w 34"/>
              <a:gd name="T33" fmla="*/ 2147483647 h 42"/>
              <a:gd name="T34" fmla="*/ 2147483647 w 34"/>
              <a:gd name="T35" fmla="*/ 2147483647 h 42"/>
              <a:gd name="T36" fmla="*/ 2147483647 w 34"/>
              <a:gd name="T37" fmla="*/ 2147483647 h 42"/>
              <a:gd name="T38" fmla="*/ 2147483647 w 34"/>
              <a:gd name="T39" fmla="*/ 2147483647 h 42"/>
              <a:gd name="T40" fmla="*/ 2147483647 w 34"/>
              <a:gd name="T41" fmla="*/ 2147483647 h 42"/>
              <a:gd name="T42" fmla="*/ 2147483647 w 34"/>
              <a:gd name="T43" fmla="*/ 2147483647 h 42"/>
              <a:gd name="T44" fmla="*/ 2147483647 w 34"/>
              <a:gd name="T45" fmla="*/ 2147483647 h 42"/>
              <a:gd name="T46" fmla="*/ 2147483647 w 34"/>
              <a:gd name="T47" fmla="*/ 2147483647 h 42"/>
              <a:gd name="T48" fmla="*/ 2147483647 w 34"/>
              <a:gd name="T49" fmla="*/ 2147483647 h 42"/>
              <a:gd name="T50" fmla="*/ 2147483647 w 34"/>
              <a:gd name="T51" fmla="*/ 2147483647 h 42"/>
              <a:gd name="T52" fmla="*/ 2147483647 w 34"/>
              <a:gd name="T53" fmla="*/ 2147483647 h 42"/>
              <a:gd name="T54" fmla="*/ 2147483647 w 34"/>
              <a:gd name="T55" fmla="*/ 2147483647 h 42"/>
              <a:gd name="T56" fmla="*/ 2147483647 w 34"/>
              <a:gd name="T57" fmla="*/ 2147483647 h 42"/>
              <a:gd name="T58" fmla="*/ 2147483647 w 34"/>
              <a:gd name="T59" fmla="*/ 2147483647 h 42"/>
              <a:gd name="T60" fmla="*/ 2147483647 w 34"/>
              <a:gd name="T61" fmla="*/ 2147483647 h 42"/>
              <a:gd name="T62" fmla="*/ 2147483647 w 34"/>
              <a:gd name="T63" fmla="*/ 0 h 42"/>
              <a:gd name="T64" fmla="*/ 2147483647 w 34"/>
              <a:gd name="T65" fmla="*/ 0 h 42"/>
              <a:gd name="T66" fmla="*/ 2147483647 w 34"/>
              <a:gd name="T67" fmla="*/ 2147483647 h 42"/>
              <a:gd name="T68" fmla="*/ 2147483647 w 34"/>
              <a:gd name="T69" fmla="*/ 2147483647 h 42"/>
              <a:gd name="T70" fmla="*/ 2147483647 w 34"/>
              <a:gd name="T71" fmla="*/ 2147483647 h 42"/>
              <a:gd name="T72" fmla="*/ 2147483647 w 34"/>
              <a:gd name="T73" fmla="*/ 2147483647 h 42"/>
              <a:gd name="T74" fmla="*/ 2147483647 w 34"/>
              <a:gd name="T75" fmla="*/ 2147483647 h 42"/>
              <a:gd name="T76" fmla="*/ 2147483647 w 34"/>
              <a:gd name="T77" fmla="*/ 2147483647 h 42"/>
              <a:gd name="T78" fmla="*/ 2147483647 w 34"/>
              <a:gd name="T79" fmla="*/ 2147483647 h 42"/>
              <a:gd name="T80" fmla="*/ 2147483647 w 34"/>
              <a:gd name="T81" fmla="*/ 2147483647 h 42"/>
              <a:gd name="T82" fmla="*/ 2147483647 w 34"/>
              <a:gd name="T83" fmla="*/ 2147483647 h 42"/>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34"/>
              <a:gd name="T127" fmla="*/ 0 h 42"/>
              <a:gd name="T128" fmla="*/ 34 w 34"/>
              <a:gd name="T129" fmla="*/ 42 h 42"/>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34" h="42">
                <a:moveTo>
                  <a:pt x="6" y="11"/>
                </a:moveTo>
                <a:lnTo>
                  <a:pt x="5" y="15"/>
                </a:lnTo>
                <a:lnTo>
                  <a:pt x="3" y="18"/>
                </a:lnTo>
                <a:lnTo>
                  <a:pt x="2" y="23"/>
                </a:lnTo>
                <a:lnTo>
                  <a:pt x="0" y="27"/>
                </a:lnTo>
                <a:lnTo>
                  <a:pt x="0" y="32"/>
                </a:lnTo>
                <a:lnTo>
                  <a:pt x="2" y="34"/>
                </a:lnTo>
                <a:lnTo>
                  <a:pt x="5" y="37"/>
                </a:lnTo>
                <a:lnTo>
                  <a:pt x="8" y="40"/>
                </a:lnTo>
                <a:lnTo>
                  <a:pt x="11" y="40"/>
                </a:lnTo>
                <a:lnTo>
                  <a:pt x="14" y="42"/>
                </a:lnTo>
                <a:lnTo>
                  <a:pt x="17" y="42"/>
                </a:lnTo>
                <a:lnTo>
                  <a:pt x="18" y="40"/>
                </a:lnTo>
                <a:lnTo>
                  <a:pt x="21" y="40"/>
                </a:lnTo>
                <a:lnTo>
                  <a:pt x="24" y="39"/>
                </a:lnTo>
                <a:lnTo>
                  <a:pt x="25" y="39"/>
                </a:lnTo>
                <a:lnTo>
                  <a:pt x="28" y="37"/>
                </a:lnTo>
                <a:lnTo>
                  <a:pt x="31" y="36"/>
                </a:lnTo>
                <a:lnTo>
                  <a:pt x="33" y="34"/>
                </a:lnTo>
                <a:lnTo>
                  <a:pt x="33" y="33"/>
                </a:lnTo>
                <a:lnTo>
                  <a:pt x="34" y="30"/>
                </a:lnTo>
                <a:lnTo>
                  <a:pt x="33" y="27"/>
                </a:lnTo>
                <a:lnTo>
                  <a:pt x="33" y="24"/>
                </a:lnTo>
                <a:lnTo>
                  <a:pt x="31" y="21"/>
                </a:lnTo>
                <a:lnTo>
                  <a:pt x="31" y="18"/>
                </a:lnTo>
                <a:lnTo>
                  <a:pt x="31" y="15"/>
                </a:lnTo>
                <a:lnTo>
                  <a:pt x="31" y="12"/>
                </a:lnTo>
                <a:lnTo>
                  <a:pt x="31" y="8"/>
                </a:lnTo>
                <a:lnTo>
                  <a:pt x="30" y="5"/>
                </a:lnTo>
                <a:lnTo>
                  <a:pt x="27" y="2"/>
                </a:lnTo>
                <a:lnTo>
                  <a:pt x="24" y="0"/>
                </a:lnTo>
                <a:lnTo>
                  <a:pt x="20" y="0"/>
                </a:lnTo>
                <a:lnTo>
                  <a:pt x="15" y="2"/>
                </a:lnTo>
                <a:lnTo>
                  <a:pt x="12" y="5"/>
                </a:lnTo>
                <a:lnTo>
                  <a:pt x="9" y="8"/>
                </a:lnTo>
                <a:lnTo>
                  <a:pt x="6" y="11"/>
                </a:lnTo>
                <a:lnTo>
                  <a:pt x="5" y="14"/>
                </a:lnTo>
                <a:lnTo>
                  <a:pt x="3" y="17"/>
                </a:lnTo>
                <a:lnTo>
                  <a:pt x="2" y="20"/>
                </a:lnTo>
                <a:lnTo>
                  <a:pt x="2" y="21"/>
                </a:lnTo>
                <a:lnTo>
                  <a:pt x="6" y="11"/>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258" name="Freeform 9">
            <a:extLst>
              <a:ext uri="{FF2B5EF4-FFF2-40B4-BE49-F238E27FC236}">
                <a16:creationId xmlns:a16="http://schemas.microsoft.com/office/drawing/2014/main" id="{B6F9491F-6A7A-2AA7-5EB8-9DA6C946AD20}"/>
              </a:ext>
            </a:extLst>
          </p:cNvPr>
          <p:cNvSpPr>
            <a:spLocks/>
          </p:cNvSpPr>
          <p:nvPr/>
        </p:nvSpPr>
        <p:spPr bwMode="auto">
          <a:xfrm>
            <a:off x="6299203" y="4929190"/>
            <a:ext cx="47625" cy="66675"/>
          </a:xfrm>
          <a:custGeom>
            <a:avLst/>
            <a:gdLst>
              <a:gd name="T0" fmla="*/ 2147483647 w 34"/>
              <a:gd name="T1" fmla="*/ 2147483647 h 42"/>
              <a:gd name="T2" fmla="*/ 2147483647 w 34"/>
              <a:gd name="T3" fmla="*/ 2147483647 h 42"/>
              <a:gd name="T4" fmla="*/ 2147483647 w 34"/>
              <a:gd name="T5" fmla="*/ 2147483647 h 42"/>
              <a:gd name="T6" fmla="*/ 2147483647 w 34"/>
              <a:gd name="T7" fmla="*/ 2147483647 h 42"/>
              <a:gd name="T8" fmla="*/ 0 w 34"/>
              <a:gd name="T9" fmla="*/ 2147483647 h 42"/>
              <a:gd name="T10" fmla="*/ 0 w 34"/>
              <a:gd name="T11" fmla="*/ 2147483647 h 42"/>
              <a:gd name="T12" fmla="*/ 2147483647 w 34"/>
              <a:gd name="T13" fmla="*/ 2147483647 h 42"/>
              <a:gd name="T14" fmla="*/ 2147483647 w 34"/>
              <a:gd name="T15" fmla="*/ 2147483647 h 42"/>
              <a:gd name="T16" fmla="*/ 2147483647 w 34"/>
              <a:gd name="T17" fmla="*/ 2147483647 h 42"/>
              <a:gd name="T18" fmla="*/ 2147483647 w 34"/>
              <a:gd name="T19" fmla="*/ 2147483647 h 42"/>
              <a:gd name="T20" fmla="*/ 2147483647 w 34"/>
              <a:gd name="T21" fmla="*/ 2147483647 h 42"/>
              <a:gd name="T22" fmla="*/ 2147483647 w 34"/>
              <a:gd name="T23" fmla="*/ 2147483647 h 42"/>
              <a:gd name="T24" fmla="*/ 2147483647 w 34"/>
              <a:gd name="T25" fmla="*/ 2147483647 h 42"/>
              <a:gd name="T26" fmla="*/ 2147483647 w 34"/>
              <a:gd name="T27" fmla="*/ 2147483647 h 42"/>
              <a:gd name="T28" fmla="*/ 2147483647 w 34"/>
              <a:gd name="T29" fmla="*/ 2147483647 h 42"/>
              <a:gd name="T30" fmla="*/ 2147483647 w 34"/>
              <a:gd name="T31" fmla="*/ 2147483647 h 42"/>
              <a:gd name="T32" fmla="*/ 2147483647 w 34"/>
              <a:gd name="T33" fmla="*/ 2147483647 h 42"/>
              <a:gd name="T34" fmla="*/ 2147483647 w 34"/>
              <a:gd name="T35" fmla="*/ 2147483647 h 42"/>
              <a:gd name="T36" fmla="*/ 2147483647 w 34"/>
              <a:gd name="T37" fmla="*/ 2147483647 h 42"/>
              <a:gd name="T38" fmla="*/ 2147483647 w 34"/>
              <a:gd name="T39" fmla="*/ 2147483647 h 42"/>
              <a:gd name="T40" fmla="*/ 2147483647 w 34"/>
              <a:gd name="T41" fmla="*/ 2147483647 h 42"/>
              <a:gd name="T42" fmla="*/ 2147483647 w 34"/>
              <a:gd name="T43" fmla="*/ 2147483647 h 42"/>
              <a:gd name="T44" fmla="*/ 2147483647 w 34"/>
              <a:gd name="T45" fmla="*/ 2147483647 h 42"/>
              <a:gd name="T46" fmla="*/ 2147483647 w 34"/>
              <a:gd name="T47" fmla="*/ 2147483647 h 42"/>
              <a:gd name="T48" fmla="*/ 2147483647 w 34"/>
              <a:gd name="T49" fmla="*/ 2147483647 h 42"/>
              <a:gd name="T50" fmla="*/ 2147483647 w 34"/>
              <a:gd name="T51" fmla="*/ 2147483647 h 42"/>
              <a:gd name="T52" fmla="*/ 2147483647 w 34"/>
              <a:gd name="T53" fmla="*/ 2147483647 h 42"/>
              <a:gd name="T54" fmla="*/ 2147483647 w 34"/>
              <a:gd name="T55" fmla="*/ 2147483647 h 42"/>
              <a:gd name="T56" fmla="*/ 2147483647 w 34"/>
              <a:gd name="T57" fmla="*/ 2147483647 h 42"/>
              <a:gd name="T58" fmla="*/ 2147483647 w 34"/>
              <a:gd name="T59" fmla="*/ 2147483647 h 42"/>
              <a:gd name="T60" fmla="*/ 2147483647 w 34"/>
              <a:gd name="T61" fmla="*/ 2147483647 h 42"/>
              <a:gd name="T62" fmla="*/ 2147483647 w 34"/>
              <a:gd name="T63" fmla="*/ 0 h 42"/>
              <a:gd name="T64" fmla="*/ 2147483647 w 34"/>
              <a:gd name="T65" fmla="*/ 0 h 42"/>
              <a:gd name="T66" fmla="*/ 2147483647 w 34"/>
              <a:gd name="T67" fmla="*/ 2147483647 h 42"/>
              <a:gd name="T68" fmla="*/ 2147483647 w 34"/>
              <a:gd name="T69" fmla="*/ 2147483647 h 42"/>
              <a:gd name="T70" fmla="*/ 2147483647 w 34"/>
              <a:gd name="T71" fmla="*/ 2147483647 h 42"/>
              <a:gd name="T72" fmla="*/ 2147483647 w 34"/>
              <a:gd name="T73" fmla="*/ 2147483647 h 42"/>
              <a:gd name="T74" fmla="*/ 2147483647 w 34"/>
              <a:gd name="T75" fmla="*/ 2147483647 h 42"/>
              <a:gd name="T76" fmla="*/ 2147483647 w 34"/>
              <a:gd name="T77" fmla="*/ 2147483647 h 42"/>
              <a:gd name="T78" fmla="*/ 2147483647 w 34"/>
              <a:gd name="T79" fmla="*/ 2147483647 h 42"/>
              <a:gd name="T80" fmla="*/ 2147483647 w 34"/>
              <a:gd name="T81" fmla="*/ 2147483647 h 42"/>
              <a:gd name="T82" fmla="*/ 2147483647 w 34"/>
              <a:gd name="T83" fmla="*/ 2147483647 h 42"/>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34"/>
              <a:gd name="T127" fmla="*/ 0 h 42"/>
              <a:gd name="T128" fmla="*/ 34 w 34"/>
              <a:gd name="T129" fmla="*/ 42 h 42"/>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34" h="42">
                <a:moveTo>
                  <a:pt x="6" y="11"/>
                </a:moveTo>
                <a:lnTo>
                  <a:pt x="5" y="15"/>
                </a:lnTo>
                <a:lnTo>
                  <a:pt x="3" y="18"/>
                </a:lnTo>
                <a:lnTo>
                  <a:pt x="2" y="23"/>
                </a:lnTo>
                <a:lnTo>
                  <a:pt x="0" y="27"/>
                </a:lnTo>
                <a:lnTo>
                  <a:pt x="0" y="32"/>
                </a:lnTo>
                <a:lnTo>
                  <a:pt x="2" y="34"/>
                </a:lnTo>
                <a:lnTo>
                  <a:pt x="5" y="37"/>
                </a:lnTo>
                <a:lnTo>
                  <a:pt x="8" y="40"/>
                </a:lnTo>
                <a:lnTo>
                  <a:pt x="11" y="40"/>
                </a:lnTo>
                <a:lnTo>
                  <a:pt x="14" y="42"/>
                </a:lnTo>
                <a:lnTo>
                  <a:pt x="17" y="42"/>
                </a:lnTo>
                <a:lnTo>
                  <a:pt x="18" y="40"/>
                </a:lnTo>
                <a:lnTo>
                  <a:pt x="21" y="40"/>
                </a:lnTo>
                <a:lnTo>
                  <a:pt x="24" y="39"/>
                </a:lnTo>
                <a:lnTo>
                  <a:pt x="25" y="39"/>
                </a:lnTo>
                <a:lnTo>
                  <a:pt x="28" y="37"/>
                </a:lnTo>
                <a:lnTo>
                  <a:pt x="31" y="36"/>
                </a:lnTo>
                <a:lnTo>
                  <a:pt x="33" y="34"/>
                </a:lnTo>
                <a:lnTo>
                  <a:pt x="33" y="33"/>
                </a:lnTo>
                <a:lnTo>
                  <a:pt x="34" y="30"/>
                </a:lnTo>
                <a:lnTo>
                  <a:pt x="33" y="27"/>
                </a:lnTo>
                <a:lnTo>
                  <a:pt x="33" y="24"/>
                </a:lnTo>
                <a:lnTo>
                  <a:pt x="31" y="21"/>
                </a:lnTo>
                <a:lnTo>
                  <a:pt x="31" y="18"/>
                </a:lnTo>
                <a:lnTo>
                  <a:pt x="31" y="15"/>
                </a:lnTo>
                <a:lnTo>
                  <a:pt x="31" y="12"/>
                </a:lnTo>
                <a:lnTo>
                  <a:pt x="31" y="8"/>
                </a:lnTo>
                <a:lnTo>
                  <a:pt x="30" y="5"/>
                </a:lnTo>
                <a:lnTo>
                  <a:pt x="27" y="2"/>
                </a:lnTo>
                <a:lnTo>
                  <a:pt x="24" y="0"/>
                </a:lnTo>
                <a:lnTo>
                  <a:pt x="20" y="0"/>
                </a:lnTo>
                <a:lnTo>
                  <a:pt x="15" y="2"/>
                </a:lnTo>
                <a:lnTo>
                  <a:pt x="12" y="5"/>
                </a:lnTo>
                <a:lnTo>
                  <a:pt x="9" y="8"/>
                </a:lnTo>
                <a:lnTo>
                  <a:pt x="6" y="11"/>
                </a:lnTo>
                <a:lnTo>
                  <a:pt x="5" y="14"/>
                </a:lnTo>
                <a:lnTo>
                  <a:pt x="3" y="17"/>
                </a:lnTo>
                <a:lnTo>
                  <a:pt x="2" y="20"/>
                </a:lnTo>
                <a:lnTo>
                  <a:pt x="2" y="21"/>
                </a:lnTo>
                <a:lnTo>
                  <a:pt x="6" y="11"/>
                </a:lnTo>
              </a:path>
            </a:pathLst>
          </a:custGeom>
          <a:solidFill>
            <a:srgbClr val="FFFF00"/>
          </a:solidFill>
          <a:ln w="1588">
            <a:solidFill>
              <a:srgbClr val="990000"/>
            </a:solidFill>
            <a:round/>
            <a:headEnd/>
            <a:tailEnd/>
          </a:ln>
        </p:spPr>
        <p:txBody>
          <a:bodyPr/>
          <a:lstStyle/>
          <a:p>
            <a:endParaRPr lang="en-US"/>
          </a:p>
        </p:txBody>
      </p:sp>
      <p:sp>
        <p:nvSpPr>
          <p:cNvPr id="53259" name="Freeform 10">
            <a:extLst>
              <a:ext uri="{FF2B5EF4-FFF2-40B4-BE49-F238E27FC236}">
                <a16:creationId xmlns:a16="http://schemas.microsoft.com/office/drawing/2014/main" id="{3F85A44A-B262-0AE7-C271-BCC354BC6178}"/>
              </a:ext>
            </a:extLst>
          </p:cNvPr>
          <p:cNvSpPr>
            <a:spLocks/>
          </p:cNvSpPr>
          <p:nvPr/>
        </p:nvSpPr>
        <p:spPr bwMode="auto">
          <a:xfrm>
            <a:off x="6299203" y="4929190"/>
            <a:ext cx="47625" cy="66675"/>
          </a:xfrm>
          <a:custGeom>
            <a:avLst/>
            <a:gdLst>
              <a:gd name="T0" fmla="*/ 2147483647 w 34"/>
              <a:gd name="T1" fmla="*/ 2147483647 h 42"/>
              <a:gd name="T2" fmla="*/ 2147483647 w 34"/>
              <a:gd name="T3" fmla="*/ 2147483647 h 42"/>
              <a:gd name="T4" fmla="*/ 2147483647 w 34"/>
              <a:gd name="T5" fmla="*/ 2147483647 h 42"/>
              <a:gd name="T6" fmla="*/ 2147483647 w 34"/>
              <a:gd name="T7" fmla="*/ 2147483647 h 42"/>
              <a:gd name="T8" fmla="*/ 0 w 34"/>
              <a:gd name="T9" fmla="*/ 2147483647 h 42"/>
              <a:gd name="T10" fmla="*/ 0 w 34"/>
              <a:gd name="T11" fmla="*/ 2147483647 h 42"/>
              <a:gd name="T12" fmla="*/ 2147483647 w 34"/>
              <a:gd name="T13" fmla="*/ 2147483647 h 42"/>
              <a:gd name="T14" fmla="*/ 2147483647 w 34"/>
              <a:gd name="T15" fmla="*/ 2147483647 h 42"/>
              <a:gd name="T16" fmla="*/ 2147483647 w 34"/>
              <a:gd name="T17" fmla="*/ 2147483647 h 42"/>
              <a:gd name="T18" fmla="*/ 2147483647 w 34"/>
              <a:gd name="T19" fmla="*/ 2147483647 h 42"/>
              <a:gd name="T20" fmla="*/ 2147483647 w 34"/>
              <a:gd name="T21" fmla="*/ 2147483647 h 42"/>
              <a:gd name="T22" fmla="*/ 2147483647 w 34"/>
              <a:gd name="T23" fmla="*/ 2147483647 h 42"/>
              <a:gd name="T24" fmla="*/ 2147483647 w 34"/>
              <a:gd name="T25" fmla="*/ 2147483647 h 42"/>
              <a:gd name="T26" fmla="*/ 2147483647 w 34"/>
              <a:gd name="T27" fmla="*/ 2147483647 h 42"/>
              <a:gd name="T28" fmla="*/ 2147483647 w 34"/>
              <a:gd name="T29" fmla="*/ 2147483647 h 42"/>
              <a:gd name="T30" fmla="*/ 2147483647 w 34"/>
              <a:gd name="T31" fmla="*/ 2147483647 h 42"/>
              <a:gd name="T32" fmla="*/ 2147483647 w 34"/>
              <a:gd name="T33" fmla="*/ 2147483647 h 42"/>
              <a:gd name="T34" fmla="*/ 2147483647 w 34"/>
              <a:gd name="T35" fmla="*/ 2147483647 h 42"/>
              <a:gd name="T36" fmla="*/ 2147483647 w 34"/>
              <a:gd name="T37" fmla="*/ 2147483647 h 42"/>
              <a:gd name="T38" fmla="*/ 2147483647 w 34"/>
              <a:gd name="T39" fmla="*/ 2147483647 h 42"/>
              <a:gd name="T40" fmla="*/ 2147483647 w 34"/>
              <a:gd name="T41" fmla="*/ 2147483647 h 42"/>
              <a:gd name="T42" fmla="*/ 2147483647 w 34"/>
              <a:gd name="T43" fmla="*/ 2147483647 h 42"/>
              <a:gd name="T44" fmla="*/ 2147483647 w 34"/>
              <a:gd name="T45" fmla="*/ 2147483647 h 42"/>
              <a:gd name="T46" fmla="*/ 2147483647 w 34"/>
              <a:gd name="T47" fmla="*/ 2147483647 h 42"/>
              <a:gd name="T48" fmla="*/ 2147483647 w 34"/>
              <a:gd name="T49" fmla="*/ 2147483647 h 42"/>
              <a:gd name="T50" fmla="*/ 2147483647 w 34"/>
              <a:gd name="T51" fmla="*/ 2147483647 h 42"/>
              <a:gd name="T52" fmla="*/ 2147483647 w 34"/>
              <a:gd name="T53" fmla="*/ 2147483647 h 42"/>
              <a:gd name="T54" fmla="*/ 2147483647 w 34"/>
              <a:gd name="T55" fmla="*/ 2147483647 h 42"/>
              <a:gd name="T56" fmla="*/ 2147483647 w 34"/>
              <a:gd name="T57" fmla="*/ 2147483647 h 42"/>
              <a:gd name="T58" fmla="*/ 2147483647 w 34"/>
              <a:gd name="T59" fmla="*/ 2147483647 h 42"/>
              <a:gd name="T60" fmla="*/ 2147483647 w 34"/>
              <a:gd name="T61" fmla="*/ 2147483647 h 42"/>
              <a:gd name="T62" fmla="*/ 2147483647 w 34"/>
              <a:gd name="T63" fmla="*/ 0 h 42"/>
              <a:gd name="T64" fmla="*/ 2147483647 w 34"/>
              <a:gd name="T65" fmla="*/ 0 h 42"/>
              <a:gd name="T66" fmla="*/ 2147483647 w 34"/>
              <a:gd name="T67" fmla="*/ 2147483647 h 42"/>
              <a:gd name="T68" fmla="*/ 2147483647 w 34"/>
              <a:gd name="T69" fmla="*/ 2147483647 h 42"/>
              <a:gd name="T70" fmla="*/ 2147483647 w 34"/>
              <a:gd name="T71" fmla="*/ 2147483647 h 42"/>
              <a:gd name="T72" fmla="*/ 2147483647 w 34"/>
              <a:gd name="T73" fmla="*/ 2147483647 h 42"/>
              <a:gd name="T74" fmla="*/ 2147483647 w 34"/>
              <a:gd name="T75" fmla="*/ 2147483647 h 42"/>
              <a:gd name="T76" fmla="*/ 2147483647 w 34"/>
              <a:gd name="T77" fmla="*/ 2147483647 h 42"/>
              <a:gd name="T78" fmla="*/ 2147483647 w 34"/>
              <a:gd name="T79" fmla="*/ 2147483647 h 42"/>
              <a:gd name="T80" fmla="*/ 2147483647 w 34"/>
              <a:gd name="T81" fmla="*/ 2147483647 h 42"/>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34"/>
              <a:gd name="T124" fmla="*/ 0 h 42"/>
              <a:gd name="T125" fmla="*/ 34 w 34"/>
              <a:gd name="T126" fmla="*/ 42 h 42"/>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34" h="42">
                <a:moveTo>
                  <a:pt x="6" y="11"/>
                </a:moveTo>
                <a:lnTo>
                  <a:pt x="5" y="15"/>
                </a:lnTo>
                <a:lnTo>
                  <a:pt x="3" y="18"/>
                </a:lnTo>
                <a:lnTo>
                  <a:pt x="2" y="23"/>
                </a:lnTo>
                <a:lnTo>
                  <a:pt x="0" y="27"/>
                </a:lnTo>
                <a:lnTo>
                  <a:pt x="0" y="32"/>
                </a:lnTo>
                <a:lnTo>
                  <a:pt x="2" y="34"/>
                </a:lnTo>
                <a:lnTo>
                  <a:pt x="5" y="37"/>
                </a:lnTo>
                <a:lnTo>
                  <a:pt x="8" y="40"/>
                </a:lnTo>
                <a:lnTo>
                  <a:pt x="11" y="40"/>
                </a:lnTo>
                <a:lnTo>
                  <a:pt x="14" y="42"/>
                </a:lnTo>
                <a:lnTo>
                  <a:pt x="17" y="42"/>
                </a:lnTo>
                <a:lnTo>
                  <a:pt x="18" y="40"/>
                </a:lnTo>
                <a:lnTo>
                  <a:pt x="21" y="40"/>
                </a:lnTo>
                <a:lnTo>
                  <a:pt x="24" y="39"/>
                </a:lnTo>
                <a:lnTo>
                  <a:pt x="25" y="39"/>
                </a:lnTo>
                <a:lnTo>
                  <a:pt x="28" y="37"/>
                </a:lnTo>
                <a:lnTo>
                  <a:pt x="31" y="36"/>
                </a:lnTo>
                <a:lnTo>
                  <a:pt x="33" y="34"/>
                </a:lnTo>
                <a:lnTo>
                  <a:pt x="33" y="33"/>
                </a:lnTo>
                <a:lnTo>
                  <a:pt x="34" y="30"/>
                </a:lnTo>
                <a:lnTo>
                  <a:pt x="33" y="27"/>
                </a:lnTo>
                <a:lnTo>
                  <a:pt x="33" y="24"/>
                </a:lnTo>
                <a:lnTo>
                  <a:pt x="31" y="21"/>
                </a:lnTo>
                <a:lnTo>
                  <a:pt x="31" y="18"/>
                </a:lnTo>
                <a:lnTo>
                  <a:pt x="31" y="15"/>
                </a:lnTo>
                <a:lnTo>
                  <a:pt x="31" y="12"/>
                </a:lnTo>
                <a:lnTo>
                  <a:pt x="31" y="8"/>
                </a:lnTo>
                <a:lnTo>
                  <a:pt x="30" y="5"/>
                </a:lnTo>
                <a:lnTo>
                  <a:pt x="27" y="2"/>
                </a:lnTo>
                <a:lnTo>
                  <a:pt x="24" y="0"/>
                </a:lnTo>
                <a:lnTo>
                  <a:pt x="20" y="0"/>
                </a:lnTo>
                <a:lnTo>
                  <a:pt x="15" y="2"/>
                </a:lnTo>
                <a:lnTo>
                  <a:pt x="12" y="5"/>
                </a:lnTo>
                <a:lnTo>
                  <a:pt x="9" y="8"/>
                </a:lnTo>
                <a:lnTo>
                  <a:pt x="6" y="11"/>
                </a:lnTo>
                <a:lnTo>
                  <a:pt x="5" y="14"/>
                </a:lnTo>
                <a:lnTo>
                  <a:pt x="3" y="17"/>
                </a:lnTo>
                <a:lnTo>
                  <a:pt x="2" y="20"/>
                </a:lnTo>
                <a:lnTo>
                  <a:pt x="2" y="21"/>
                </a:lnTo>
              </a:path>
            </a:pathLst>
          </a:custGeom>
          <a:solidFill>
            <a:srgbClr val="FFFF00"/>
          </a:solidFill>
          <a:ln w="4763">
            <a:solidFill>
              <a:srgbClr val="990000"/>
            </a:solidFill>
            <a:round/>
            <a:headEnd/>
            <a:tailEnd/>
          </a:ln>
        </p:spPr>
        <p:txBody>
          <a:bodyPr/>
          <a:lstStyle/>
          <a:p>
            <a:endParaRPr lang="en-US"/>
          </a:p>
        </p:txBody>
      </p:sp>
      <p:sp>
        <p:nvSpPr>
          <p:cNvPr id="53260" name="Freeform 11">
            <a:extLst>
              <a:ext uri="{FF2B5EF4-FFF2-40B4-BE49-F238E27FC236}">
                <a16:creationId xmlns:a16="http://schemas.microsoft.com/office/drawing/2014/main" id="{7ABF9EB8-62BB-EA19-80F8-AB47FA4E0706}"/>
              </a:ext>
            </a:extLst>
          </p:cNvPr>
          <p:cNvSpPr>
            <a:spLocks/>
          </p:cNvSpPr>
          <p:nvPr/>
        </p:nvSpPr>
        <p:spPr bwMode="auto">
          <a:xfrm>
            <a:off x="6332539" y="4830765"/>
            <a:ext cx="42863" cy="85725"/>
          </a:xfrm>
          <a:custGeom>
            <a:avLst/>
            <a:gdLst>
              <a:gd name="T0" fmla="*/ 2147483647 w 30"/>
              <a:gd name="T1" fmla="*/ 2147483647 h 54"/>
              <a:gd name="T2" fmla="*/ 2147483647 w 30"/>
              <a:gd name="T3" fmla="*/ 2147483647 h 54"/>
              <a:gd name="T4" fmla="*/ 2147483647 w 30"/>
              <a:gd name="T5" fmla="*/ 2147483647 h 54"/>
              <a:gd name="T6" fmla="*/ 2147483647 w 30"/>
              <a:gd name="T7" fmla="*/ 2147483647 h 54"/>
              <a:gd name="T8" fmla="*/ 0 w 30"/>
              <a:gd name="T9" fmla="*/ 2147483647 h 54"/>
              <a:gd name="T10" fmla="*/ 0 w 30"/>
              <a:gd name="T11" fmla="*/ 2147483647 h 54"/>
              <a:gd name="T12" fmla="*/ 0 w 30"/>
              <a:gd name="T13" fmla="*/ 2147483647 h 54"/>
              <a:gd name="T14" fmla="*/ 0 w 30"/>
              <a:gd name="T15" fmla="*/ 2147483647 h 54"/>
              <a:gd name="T16" fmla="*/ 2147483647 w 30"/>
              <a:gd name="T17" fmla="*/ 2147483647 h 54"/>
              <a:gd name="T18" fmla="*/ 2147483647 w 30"/>
              <a:gd name="T19" fmla="*/ 2147483647 h 54"/>
              <a:gd name="T20" fmla="*/ 2147483647 w 30"/>
              <a:gd name="T21" fmla="*/ 2147483647 h 54"/>
              <a:gd name="T22" fmla="*/ 2147483647 w 30"/>
              <a:gd name="T23" fmla="*/ 2147483647 h 54"/>
              <a:gd name="T24" fmla="*/ 2147483647 w 30"/>
              <a:gd name="T25" fmla="*/ 2147483647 h 54"/>
              <a:gd name="T26" fmla="*/ 2147483647 w 30"/>
              <a:gd name="T27" fmla="*/ 2147483647 h 54"/>
              <a:gd name="T28" fmla="*/ 2147483647 w 30"/>
              <a:gd name="T29" fmla="*/ 2147483647 h 54"/>
              <a:gd name="T30" fmla="*/ 2147483647 w 30"/>
              <a:gd name="T31" fmla="*/ 2147483647 h 54"/>
              <a:gd name="T32" fmla="*/ 2147483647 w 30"/>
              <a:gd name="T33" fmla="*/ 2147483647 h 54"/>
              <a:gd name="T34" fmla="*/ 2147483647 w 30"/>
              <a:gd name="T35" fmla="*/ 2147483647 h 54"/>
              <a:gd name="T36" fmla="*/ 2147483647 w 30"/>
              <a:gd name="T37" fmla="*/ 2147483647 h 54"/>
              <a:gd name="T38" fmla="*/ 2147483647 w 30"/>
              <a:gd name="T39" fmla="*/ 2147483647 h 54"/>
              <a:gd name="T40" fmla="*/ 2147483647 w 30"/>
              <a:gd name="T41" fmla="*/ 2147483647 h 54"/>
              <a:gd name="T42" fmla="*/ 2147483647 w 30"/>
              <a:gd name="T43" fmla="*/ 2147483647 h 54"/>
              <a:gd name="T44" fmla="*/ 2147483647 w 30"/>
              <a:gd name="T45" fmla="*/ 2147483647 h 54"/>
              <a:gd name="T46" fmla="*/ 2147483647 w 30"/>
              <a:gd name="T47" fmla="*/ 2147483647 h 54"/>
              <a:gd name="T48" fmla="*/ 2147483647 w 30"/>
              <a:gd name="T49" fmla="*/ 2147483647 h 54"/>
              <a:gd name="T50" fmla="*/ 2147483647 w 30"/>
              <a:gd name="T51" fmla="*/ 2147483647 h 54"/>
              <a:gd name="T52" fmla="*/ 2147483647 w 30"/>
              <a:gd name="T53" fmla="*/ 0 h 54"/>
              <a:gd name="T54" fmla="*/ 2147483647 w 30"/>
              <a:gd name="T55" fmla="*/ 2147483647 h 54"/>
              <a:gd name="T56" fmla="*/ 2147483647 w 30"/>
              <a:gd name="T57" fmla="*/ 2147483647 h 54"/>
              <a:gd name="T58" fmla="*/ 2147483647 w 30"/>
              <a:gd name="T59" fmla="*/ 2147483647 h 54"/>
              <a:gd name="T60" fmla="*/ 2147483647 w 30"/>
              <a:gd name="T61" fmla="*/ 2147483647 h 54"/>
              <a:gd name="T62" fmla="*/ 2147483647 w 30"/>
              <a:gd name="T63" fmla="*/ 2147483647 h 54"/>
              <a:gd name="T64" fmla="*/ 2147483647 w 30"/>
              <a:gd name="T65" fmla="*/ 2147483647 h 54"/>
              <a:gd name="T66" fmla="*/ 2147483647 w 30"/>
              <a:gd name="T67" fmla="*/ 2147483647 h 54"/>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30"/>
              <a:gd name="T103" fmla="*/ 0 h 54"/>
              <a:gd name="T104" fmla="*/ 30 w 30"/>
              <a:gd name="T105" fmla="*/ 54 h 54"/>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30" h="54">
                <a:moveTo>
                  <a:pt x="4" y="8"/>
                </a:moveTo>
                <a:lnTo>
                  <a:pt x="3" y="14"/>
                </a:lnTo>
                <a:lnTo>
                  <a:pt x="3" y="18"/>
                </a:lnTo>
                <a:lnTo>
                  <a:pt x="1" y="22"/>
                </a:lnTo>
                <a:lnTo>
                  <a:pt x="0" y="28"/>
                </a:lnTo>
                <a:lnTo>
                  <a:pt x="0" y="33"/>
                </a:lnTo>
                <a:lnTo>
                  <a:pt x="0" y="39"/>
                </a:lnTo>
                <a:lnTo>
                  <a:pt x="0" y="43"/>
                </a:lnTo>
                <a:lnTo>
                  <a:pt x="1" y="48"/>
                </a:lnTo>
                <a:lnTo>
                  <a:pt x="1" y="51"/>
                </a:lnTo>
                <a:lnTo>
                  <a:pt x="3" y="52"/>
                </a:lnTo>
                <a:lnTo>
                  <a:pt x="4" y="54"/>
                </a:lnTo>
                <a:lnTo>
                  <a:pt x="6" y="54"/>
                </a:lnTo>
                <a:lnTo>
                  <a:pt x="7" y="54"/>
                </a:lnTo>
                <a:lnTo>
                  <a:pt x="9" y="54"/>
                </a:lnTo>
                <a:lnTo>
                  <a:pt x="10" y="52"/>
                </a:lnTo>
                <a:lnTo>
                  <a:pt x="12" y="51"/>
                </a:lnTo>
                <a:lnTo>
                  <a:pt x="16" y="45"/>
                </a:lnTo>
                <a:lnTo>
                  <a:pt x="21" y="40"/>
                </a:lnTo>
                <a:lnTo>
                  <a:pt x="24" y="34"/>
                </a:lnTo>
                <a:lnTo>
                  <a:pt x="28" y="28"/>
                </a:lnTo>
                <a:lnTo>
                  <a:pt x="30" y="21"/>
                </a:lnTo>
                <a:lnTo>
                  <a:pt x="30" y="15"/>
                </a:lnTo>
                <a:lnTo>
                  <a:pt x="28" y="9"/>
                </a:lnTo>
                <a:lnTo>
                  <a:pt x="22" y="5"/>
                </a:lnTo>
                <a:lnTo>
                  <a:pt x="19" y="2"/>
                </a:lnTo>
                <a:lnTo>
                  <a:pt x="16" y="0"/>
                </a:lnTo>
                <a:lnTo>
                  <a:pt x="13" y="2"/>
                </a:lnTo>
                <a:lnTo>
                  <a:pt x="10" y="2"/>
                </a:lnTo>
                <a:lnTo>
                  <a:pt x="9" y="3"/>
                </a:lnTo>
                <a:lnTo>
                  <a:pt x="6" y="6"/>
                </a:lnTo>
                <a:lnTo>
                  <a:pt x="4" y="8"/>
                </a:lnTo>
                <a:lnTo>
                  <a:pt x="4" y="11"/>
                </a:lnTo>
                <a:lnTo>
                  <a:pt x="4" y="8"/>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261" name="Freeform 12">
            <a:extLst>
              <a:ext uri="{FF2B5EF4-FFF2-40B4-BE49-F238E27FC236}">
                <a16:creationId xmlns:a16="http://schemas.microsoft.com/office/drawing/2014/main" id="{742C9813-F6EE-0B63-BC91-839B8E8BD4EE}"/>
              </a:ext>
            </a:extLst>
          </p:cNvPr>
          <p:cNvSpPr>
            <a:spLocks/>
          </p:cNvSpPr>
          <p:nvPr/>
        </p:nvSpPr>
        <p:spPr bwMode="auto">
          <a:xfrm>
            <a:off x="6332539" y="4830765"/>
            <a:ext cx="42863" cy="85725"/>
          </a:xfrm>
          <a:custGeom>
            <a:avLst/>
            <a:gdLst>
              <a:gd name="T0" fmla="*/ 2147483647 w 30"/>
              <a:gd name="T1" fmla="*/ 2147483647 h 54"/>
              <a:gd name="T2" fmla="*/ 2147483647 w 30"/>
              <a:gd name="T3" fmla="*/ 2147483647 h 54"/>
              <a:gd name="T4" fmla="*/ 2147483647 w 30"/>
              <a:gd name="T5" fmla="*/ 2147483647 h 54"/>
              <a:gd name="T6" fmla="*/ 2147483647 w 30"/>
              <a:gd name="T7" fmla="*/ 2147483647 h 54"/>
              <a:gd name="T8" fmla="*/ 0 w 30"/>
              <a:gd name="T9" fmla="*/ 2147483647 h 54"/>
              <a:gd name="T10" fmla="*/ 0 w 30"/>
              <a:gd name="T11" fmla="*/ 2147483647 h 54"/>
              <a:gd name="T12" fmla="*/ 0 w 30"/>
              <a:gd name="T13" fmla="*/ 2147483647 h 54"/>
              <a:gd name="T14" fmla="*/ 0 w 30"/>
              <a:gd name="T15" fmla="*/ 2147483647 h 54"/>
              <a:gd name="T16" fmla="*/ 2147483647 w 30"/>
              <a:gd name="T17" fmla="*/ 2147483647 h 54"/>
              <a:gd name="T18" fmla="*/ 2147483647 w 30"/>
              <a:gd name="T19" fmla="*/ 2147483647 h 54"/>
              <a:gd name="T20" fmla="*/ 2147483647 w 30"/>
              <a:gd name="T21" fmla="*/ 2147483647 h 54"/>
              <a:gd name="T22" fmla="*/ 2147483647 w 30"/>
              <a:gd name="T23" fmla="*/ 2147483647 h 54"/>
              <a:gd name="T24" fmla="*/ 2147483647 w 30"/>
              <a:gd name="T25" fmla="*/ 2147483647 h 54"/>
              <a:gd name="T26" fmla="*/ 2147483647 w 30"/>
              <a:gd name="T27" fmla="*/ 2147483647 h 54"/>
              <a:gd name="T28" fmla="*/ 2147483647 w 30"/>
              <a:gd name="T29" fmla="*/ 2147483647 h 54"/>
              <a:gd name="T30" fmla="*/ 2147483647 w 30"/>
              <a:gd name="T31" fmla="*/ 2147483647 h 54"/>
              <a:gd name="T32" fmla="*/ 2147483647 w 30"/>
              <a:gd name="T33" fmla="*/ 2147483647 h 54"/>
              <a:gd name="T34" fmla="*/ 2147483647 w 30"/>
              <a:gd name="T35" fmla="*/ 2147483647 h 54"/>
              <a:gd name="T36" fmla="*/ 2147483647 w 30"/>
              <a:gd name="T37" fmla="*/ 2147483647 h 54"/>
              <a:gd name="T38" fmla="*/ 2147483647 w 30"/>
              <a:gd name="T39" fmla="*/ 2147483647 h 54"/>
              <a:gd name="T40" fmla="*/ 2147483647 w 30"/>
              <a:gd name="T41" fmla="*/ 2147483647 h 54"/>
              <a:gd name="T42" fmla="*/ 2147483647 w 30"/>
              <a:gd name="T43" fmla="*/ 2147483647 h 54"/>
              <a:gd name="T44" fmla="*/ 2147483647 w 30"/>
              <a:gd name="T45" fmla="*/ 2147483647 h 54"/>
              <a:gd name="T46" fmla="*/ 2147483647 w 30"/>
              <a:gd name="T47" fmla="*/ 2147483647 h 54"/>
              <a:gd name="T48" fmla="*/ 2147483647 w 30"/>
              <a:gd name="T49" fmla="*/ 2147483647 h 54"/>
              <a:gd name="T50" fmla="*/ 2147483647 w 30"/>
              <a:gd name="T51" fmla="*/ 2147483647 h 54"/>
              <a:gd name="T52" fmla="*/ 2147483647 w 30"/>
              <a:gd name="T53" fmla="*/ 0 h 54"/>
              <a:gd name="T54" fmla="*/ 2147483647 w 30"/>
              <a:gd name="T55" fmla="*/ 2147483647 h 54"/>
              <a:gd name="T56" fmla="*/ 2147483647 w 30"/>
              <a:gd name="T57" fmla="*/ 2147483647 h 54"/>
              <a:gd name="T58" fmla="*/ 2147483647 w 30"/>
              <a:gd name="T59" fmla="*/ 2147483647 h 54"/>
              <a:gd name="T60" fmla="*/ 2147483647 w 30"/>
              <a:gd name="T61" fmla="*/ 2147483647 h 54"/>
              <a:gd name="T62" fmla="*/ 2147483647 w 30"/>
              <a:gd name="T63" fmla="*/ 2147483647 h 54"/>
              <a:gd name="T64" fmla="*/ 2147483647 w 30"/>
              <a:gd name="T65" fmla="*/ 2147483647 h 54"/>
              <a:gd name="T66" fmla="*/ 2147483647 w 30"/>
              <a:gd name="T67" fmla="*/ 2147483647 h 54"/>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30"/>
              <a:gd name="T103" fmla="*/ 0 h 54"/>
              <a:gd name="T104" fmla="*/ 30 w 30"/>
              <a:gd name="T105" fmla="*/ 54 h 54"/>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30" h="54">
                <a:moveTo>
                  <a:pt x="4" y="8"/>
                </a:moveTo>
                <a:lnTo>
                  <a:pt x="3" y="14"/>
                </a:lnTo>
                <a:lnTo>
                  <a:pt x="3" y="18"/>
                </a:lnTo>
                <a:lnTo>
                  <a:pt x="1" y="22"/>
                </a:lnTo>
                <a:lnTo>
                  <a:pt x="0" y="28"/>
                </a:lnTo>
                <a:lnTo>
                  <a:pt x="0" y="33"/>
                </a:lnTo>
                <a:lnTo>
                  <a:pt x="0" y="39"/>
                </a:lnTo>
                <a:lnTo>
                  <a:pt x="0" y="43"/>
                </a:lnTo>
                <a:lnTo>
                  <a:pt x="1" y="48"/>
                </a:lnTo>
                <a:lnTo>
                  <a:pt x="1" y="51"/>
                </a:lnTo>
                <a:lnTo>
                  <a:pt x="3" y="52"/>
                </a:lnTo>
                <a:lnTo>
                  <a:pt x="4" y="54"/>
                </a:lnTo>
                <a:lnTo>
                  <a:pt x="6" y="54"/>
                </a:lnTo>
                <a:lnTo>
                  <a:pt x="7" y="54"/>
                </a:lnTo>
                <a:lnTo>
                  <a:pt x="9" y="54"/>
                </a:lnTo>
                <a:lnTo>
                  <a:pt x="10" y="52"/>
                </a:lnTo>
                <a:lnTo>
                  <a:pt x="12" y="51"/>
                </a:lnTo>
                <a:lnTo>
                  <a:pt x="16" y="45"/>
                </a:lnTo>
                <a:lnTo>
                  <a:pt x="21" y="40"/>
                </a:lnTo>
                <a:lnTo>
                  <a:pt x="24" y="34"/>
                </a:lnTo>
                <a:lnTo>
                  <a:pt x="28" y="28"/>
                </a:lnTo>
                <a:lnTo>
                  <a:pt x="30" y="21"/>
                </a:lnTo>
                <a:lnTo>
                  <a:pt x="30" y="15"/>
                </a:lnTo>
                <a:lnTo>
                  <a:pt x="28" y="9"/>
                </a:lnTo>
                <a:lnTo>
                  <a:pt x="22" y="5"/>
                </a:lnTo>
                <a:lnTo>
                  <a:pt x="19" y="2"/>
                </a:lnTo>
                <a:lnTo>
                  <a:pt x="16" y="0"/>
                </a:lnTo>
                <a:lnTo>
                  <a:pt x="13" y="2"/>
                </a:lnTo>
                <a:lnTo>
                  <a:pt x="10" y="2"/>
                </a:lnTo>
                <a:lnTo>
                  <a:pt x="9" y="3"/>
                </a:lnTo>
                <a:lnTo>
                  <a:pt x="6" y="6"/>
                </a:lnTo>
                <a:lnTo>
                  <a:pt x="4" y="8"/>
                </a:lnTo>
                <a:lnTo>
                  <a:pt x="4" y="11"/>
                </a:lnTo>
                <a:lnTo>
                  <a:pt x="4" y="8"/>
                </a:lnTo>
              </a:path>
            </a:pathLst>
          </a:custGeom>
          <a:solidFill>
            <a:srgbClr val="FFFF00"/>
          </a:solidFill>
          <a:ln w="1588">
            <a:solidFill>
              <a:srgbClr val="990000"/>
            </a:solidFill>
            <a:round/>
            <a:headEnd/>
            <a:tailEnd/>
          </a:ln>
        </p:spPr>
        <p:txBody>
          <a:bodyPr/>
          <a:lstStyle/>
          <a:p>
            <a:endParaRPr lang="en-US"/>
          </a:p>
        </p:txBody>
      </p:sp>
      <p:sp>
        <p:nvSpPr>
          <p:cNvPr id="53262" name="Freeform 13">
            <a:extLst>
              <a:ext uri="{FF2B5EF4-FFF2-40B4-BE49-F238E27FC236}">
                <a16:creationId xmlns:a16="http://schemas.microsoft.com/office/drawing/2014/main" id="{99E2E47A-7B19-FAD8-FF8F-4824F7A53AF5}"/>
              </a:ext>
            </a:extLst>
          </p:cNvPr>
          <p:cNvSpPr>
            <a:spLocks/>
          </p:cNvSpPr>
          <p:nvPr/>
        </p:nvSpPr>
        <p:spPr bwMode="auto">
          <a:xfrm>
            <a:off x="6332539" y="4830765"/>
            <a:ext cx="42863" cy="85725"/>
          </a:xfrm>
          <a:custGeom>
            <a:avLst/>
            <a:gdLst>
              <a:gd name="T0" fmla="*/ 2147483647 w 30"/>
              <a:gd name="T1" fmla="*/ 2147483647 h 54"/>
              <a:gd name="T2" fmla="*/ 2147483647 w 30"/>
              <a:gd name="T3" fmla="*/ 2147483647 h 54"/>
              <a:gd name="T4" fmla="*/ 2147483647 w 30"/>
              <a:gd name="T5" fmla="*/ 2147483647 h 54"/>
              <a:gd name="T6" fmla="*/ 2147483647 w 30"/>
              <a:gd name="T7" fmla="*/ 2147483647 h 54"/>
              <a:gd name="T8" fmla="*/ 0 w 30"/>
              <a:gd name="T9" fmla="*/ 2147483647 h 54"/>
              <a:gd name="T10" fmla="*/ 0 w 30"/>
              <a:gd name="T11" fmla="*/ 2147483647 h 54"/>
              <a:gd name="T12" fmla="*/ 0 w 30"/>
              <a:gd name="T13" fmla="*/ 2147483647 h 54"/>
              <a:gd name="T14" fmla="*/ 0 w 30"/>
              <a:gd name="T15" fmla="*/ 2147483647 h 54"/>
              <a:gd name="T16" fmla="*/ 2147483647 w 30"/>
              <a:gd name="T17" fmla="*/ 2147483647 h 54"/>
              <a:gd name="T18" fmla="*/ 2147483647 w 30"/>
              <a:gd name="T19" fmla="*/ 2147483647 h 54"/>
              <a:gd name="T20" fmla="*/ 2147483647 w 30"/>
              <a:gd name="T21" fmla="*/ 2147483647 h 54"/>
              <a:gd name="T22" fmla="*/ 2147483647 w 30"/>
              <a:gd name="T23" fmla="*/ 2147483647 h 54"/>
              <a:gd name="T24" fmla="*/ 2147483647 w 30"/>
              <a:gd name="T25" fmla="*/ 2147483647 h 54"/>
              <a:gd name="T26" fmla="*/ 2147483647 w 30"/>
              <a:gd name="T27" fmla="*/ 2147483647 h 54"/>
              <a:gd name="T28" fmla="*/ 2147483647 w 30"/>
              <a:gd name="T29" fmla="*/ 2147483647 h 54"/>
              <a:gd name="T30" fmla="*/ 2147483647 w 30"/>
              <a:gd name="T31" fmla="*/ 2147483647 h 54"/>
              <a:gd name="T32" fmla="*/ 2147483647 w 30"/>
              <a:gd name="T33" fmla="*/ 2147483647 h 54"/>
              <a:gd name="T34" fmla="*/ 2147483647 w 30"/>
              <a:gd name="T35" fmla="*/ 2147483647 h 54"/>
              <a:gd name="T36" fmla="*/ 2147483647 w 30"/>
              <a:gd name="T37" fmla="*/ 2147483647 h 54"/>
              <a:gd name="T38" fmla="*/ 2147483647 w 30"/>
              <a:gd name="T39" fmla="*/ 2147483647 h 54"/>
              <a:gd name="T40" fmla="*/ 2147483647 w 30"/>
              <a:gd name="T41" fmla="*/ 2147483647 h 54"/>
              <a:gd name="T42" fmla="*/ 2147483647 w 30"/>
              <a:gd name="T43" fmla="*/ 2147483647 h 54"/>
              <a:gd name="T44" fmla="*/ 2147483647 w 30"/>
              <a:gd name="T45" fmla="*/ 2147483647 h 54"/>
              <a:gd name="T46" fmla="*/ 2147483647 w 30"/>
              <a:gd name="T47" fmla="*/ 2147483647 h 54"/>
              <a:gd name="T48" fmla="*/ 2147483647 w 30"/>
              <a:gd name="T49" fmla="*/ 2147483647 h 54"/>
              <a:gd name="T50" fmla="*/ 2147483647 w 30"/>
              <a:gd name="T51" fmla="*/ 2147483647 h 54"/>
              <a:gd name="T52" fmla="*/ 2147483647 w 30"/>
              <a:gd name="T53" fmla="*/ 0 h 54"/>
              <a:gd name="T54" fmla="*/ 2147483647 w 30"/>
              <a:gd name="T55" fmla="*/ 2147483647 h 54"/>
              <a:gd name="T56" fmla="*/ 2147483647 w 30"/>
              <a:gd name="T57" fmla="*/ 2147483647 h 54"/>
              <a:gd name="T58" fmla="*/ 2147483647 w 30"/>
              <a:gd name="T59" fmla="*/ 2147483647 h 54"/>
              <a:gd name="T60" fmla="*/ 2147483647 w 30"/>
              <a:gd name="T61" fmla="*/ 2147483647 h 54"/>
              <a:gd name="T62" fmla="*/ 2147483647 w 30"/>
              <a:gd name="T63" fmla="*/ 2147483647 h 54"/>
              <a:gd name="T64" fmla="*/ 2147483647 w 30"/>
              <a:gd name="T65" fmla="*/ 2147483647 h 54"/>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30"/>
              <a:gd name="T100" fmla="*/ 0 h 54"/>
              <a:gd name="T101" fmla="*/ 30 w 30"/>
              <a:gd name="T102" fmla="*/ 54 h 54"/>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30" h="54">
                <a:moveTo>
                  <a:pt x="4" y="8"/>
                </a:moveTo>
                <a:lnTo>
                  <a:pt x="3" y="14"/>
                </a:lnTo>
                <a:lnTo>
                  <a:pt x="3" y="18"/>
                </a:lnTo>
                <a:lnTo>
                  <a:pt x="1" y="22"/>
                </a:lnTo>
                <a:lnTo>
                  <a:pt x="0" y="28"/>
                </a:lnTo>
                <a:lnTo>
                  <a:pt x="0" y="33"/>
                </a:lnTo>
                <a:lnTo>
                  <a:pt x="0" y="39"/>
                </a:lnTo>
                <a:lnTo>
                  <a:pt x="0" y="43"/>
                </a:lnTo>
                <a:lnTo>
                  <a:pt x="1" y="48"/>
                </a:lnTo>
                <a:lnTo>
                  <a:pt x="1" y="51"/>
                </a:lnTo>
                <a:lnTo>
                  <a:pt x="3" y="52"/>
                </a:lnTo>
                <a:lnTo>
                  <a:pt x="4" y="54"/>
                </a:lnTo>
                <a:lnTo>
                  <a:pt x="6" y="54"/>
                </a:lnTo>
                <a:lnTo>
                  <a:pt x="7" y="54"/>
                </a:lnTo>
                <a:lnTo>
                  <a:pt x="9" y="54"/>
                </a:lnTo>
                <a:lnTo>
                  <a:pt x="10" y="52"/>
                </a:lnTo>
                <a:lnTo>
                  <a:pt x="12" y="51"/>
                </a:lnTo>
                <a:lnTo>
                  <a:pt x="16" y="45"/>
                </a:lnTo>
                <a:lnTo>
                  <a:pt x="21" y="40"/>
                </a:lnTo>
                <a:lnTo>
                  <a:pt x="24" y="34"/>
                </a:lnTo>
                <a:lnTo>
                  <a:pt x="28" y="28"/>
                </a:lnTo>
                <a:lnTo>
                  <a:pt x="30" y="21"/>
                </a:lnTo>
                <a:lnTo>
                  <a:pt x="30" y="15"/>
                </a:lnTo>
                <a:lnTo>
                  <a:pt x="28" y="9"/>
                </a:lnTo>
                <a:lnTo>
                  <a:pt x="22" y="5"/>
                </a:lnTo>
                <a:lnTo>
                  <a:pt x="19" y="2"/>
                </a:lnTo>
                <a:lnTo>
                  <a:pt x="16" y="0"/>
                </a:lnTo>
                <a:lnTo>
                  <a:pt x="13" y="2"/>
                </a:lnTo>
                <a:lnTo>
                  <a:pt x="10" y="2"/>
                </a:lnTo>
                <a:lnTo>
                  <a:pt x="9" y="3"/>
                </a:lnTo>
                <a:lnTo>
                  <a:pt x="6" y="6"/>
                </a:lnTo>
                <a:lnTo>
                  <a:pt x="4" y="8"/>
                </a:lnTo>
                <a:lnTo>
                  <a:pt x="4" y="11"/>
                </a:lnTo>
              </a:path>
            </a:pathLst>
          </a:custGeom>
          <a:solidFill>
            <a:srgbClr val="FFFF00"/>
          </a:solidFill>
          <a:ln w="4763">
            <a:solidFill>
              <a:srgbClr val="990000"/>
            </a:solidFill>
            <a:round/>
            <a:headEnd/>
            <a:tailEnd/>
          </a:ln>
        </p:spPr>
        <p:txBody>
          <a:bodyPr/>
          <a:lstStyle/>
          <a:p>
            <a:endParaRPr lang="en-US"/>
          </a:p>
        </p:txBody>
      </p:sp>
      <p:sp>
        <p:nvSpPr>
          <p:cNvPr id="53263" name="Freeform 14">
            <a:extLst>
              <a:ext uri="{FF2B5EF4-FFF2-40B4-BE49-F238E27FC236}">
                <a16:creationId xmlns:a16="http://schemas.microsoft.com/office/drawing/2014/main" id="{25EEF743-7A16-7CF9-DC09-373C9EBF8DC8}"/>
              </a:ext>
            </a:extLst>
          </p:cNvPr>
          <p:cNvSpPr>
            <a:spLocks/>
          </p:cNvSpPr>
          <p:nvPr/>
        </p:nvSpPr>
        <p:spPr bwMode="auto">
          <a:xfrm>
            <a:off x="6350000" y="4913315"/>
            <a:ext cx="65088" cy="68263"/>
          </a:xfrm>
          <a:custGeom>
            <a:avLst/>
            <a:gdLst>
              <a:gd name="T0" fmla="*/ 0 w 46"/>
              <a:gd name="T1" fmla="*/ 2147483647 h 43"/>
              <a:gd name="T2" fmla="*/ 2147483647 w 46"/>
              <a:gd name="T3" fmla="*/ 2147483647 h 43"/>
              <a:gd name="T4" fmla="*/ 2147483647 w 46"/>
              <a:gd name="T5" fmla="*/ 2147483647 h 43"/>
              <a:gd name="T6" fmla="*/ 2147483647 w 46"/>
              <a:gd name="T7" fmla="*/ 2147483647 h 43"/>
              <a:gd name="T8" fmla="*/ 2147483647 w 46"/>
              <a:gd name="T9" fmla="*/ 2147483647 h 43"/>
              <a:gd name="T10" fmla="*/ 2147483647 w 46"/>
              <a:gd name="T11" fmla="*/ 2147483647 h 43"/>
              <a:gd name="T12" fmla="*/ 2147483647 w 46"/>
              <a:gd name="T13" fmla="*/ 2147483647 h 43"/>
              <a:gd name="T14" fmla="*/ 2147483647 w 46"/>
              <a:gd name="T15" fmla="*/ 2147483647 h 43"/>
              <a:gd name="T16" fmla="*/ 2147483647 w 46"/>
              <a:gd name="T17" fmla="*/ 2147483647 h 43"/>
              <a:gd name="T18" fmla="*/ 2147483647 w 46"/>
              <a:gd name="T19" fmla="*/ 2147483647 h 43"/>
              <a:gd name="T20" fmla="*/ 2147483647 w 46"/>
              <a:gd name="T21" fmla="*/ 2147483647 h 43"/>
              <a:gd name="T22" fmla="*/ 2147483647 w 46"/>
              <a:gd name="T23" fmla="*/ 2147483647 h 43"/>
              <a:gd name="T24" fmla="*/ 2147483647 w 46"/>
              <a:gd name="T25" fmla="*/ 2147483647 h 43"/>
              <a:gd name="T26" fmla="*/ 2147483647 w 46"/>
              <a:gd name="T27" fmla="*/ 2147483647 h 43"/>
              <a:gd name="T28" fmla="*/ 2147483647 w 46"/>
              <a:gd name="T29" fmla="*/ 2147483647 h 43"/>
              <a:gd name="T30" fmla="*/ 2147483647 w 46"/>
              <a:gd name="T31" fmla="*/ 2147483647 h 43"/>
              <a:gd name="T32" fmla="*/ 2147483647 w 46"/>
              <a:gd name="T33" fmla="*/ 2147483647 h 43"/>
              <a:gd name="T34" fmla="*/ 2147483647 w 46"/>
              <a:gd name="T35" fmla="*/ 2147483647 h 43"/>
              <a:gd name="T36" fmla="*/ 2147483647 w 46"/>
              <a:gd name="T37" fmla="*/ 2147483647 h 43"/>
              <a:gd name="T38" fmla="*/ 2147483647 w 46"/>
              <a:gd name="T39" fmla="*/ 2147483647 h 43"/>
              <a:gd name="T40" fmla="*/ 2147483647 w 46"/>
              <a:gd name="T41" fmla="*/ 2147483647 h 43"/>
              <a:gd name="T42" fmla="*/ 2147483647 w 46"/>
              <a:gd name="T43" fmla="*/ 2147483647 h 43"/>
              <a:gd name="T44" fmla="*/ 2147483647 w 46"/>
              <a:gd name="T45" fmla="*/ 2147483647 h 43"/>
              <a:gd name="T46" fmla="*/ 2147483647 w 46"/>
              <a:gd name="T47" fmla="*/ 2147483647 h 43"/>
              <a:gd name="T48" fmla="*/ 2147483647 w 46"/>
              <a:gd name="T49" fmla="*/ 2147483647 h 43"/>
              <a:gd name="T50" fmla="*/ 2147483647 w 46"/>
              <a:gd name="T51" fmla="*/ 2147483647 h 43"/>
              <a:gd name="T52" fmla="*/ 2147483647 w 46"/>
              <a:gd name="T53" fmla="*/ 2147483647 h 43"/>
              <a:gd name="T54" fmla="*/ 2147483647 w 46"/>
              <a:gd name="T55" fmla="*/ 0 h 43"/>
              <a:gd name="T56" fmla="*/ 2147483647 w 46"/>
              <a:gd name="T57" fmla="*/ 0 h 43"/>
              <a:gd name="T58" fmla="*/ 2147483647 w 46"/>
              <a:gd name="T59" fmla="*/ 2147483647 h 43"/>
              <a:gd name="T60" fmla="*/ 2147483647 w 46"/>
              <a:gd name="T61" fmla="*/ 2147483647 h 43"/>
              <a:gd name="T62" fmla="*/ 2147483647 w 46"/>
              <a:gd name="T63" fmla="*/ 2147483647 h 43"/>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46"/>
              <a:gd name="T97" fmla="*/ 0 h 43"/>
              <a:gd name="T98" fmla="*/ 46 w 46"/>
              <a:gd name="T99" fmla="*/ 43 h 43"/>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46" h="43">
                <a:moveTo>
                  <a:pt x="0" y="13"/>
                </a:moveTo>
                <a:lnTo>
                  <a:pt x="0" y="15"/>
                </a:lnTo>
                <a:lnTo>
                  <a:pt x="0" y="16"/>
                </a:lnTo>
                <a:lnTo>
                  <a:pt x="1" y="18"/>
                </a:lnTo>
                <a:lnTo>
                  <a:pt x="1" y="19"/>
                </a:lnTo>
                <a:lnTo>
                  <a:pt x="3" y="21"/>
                </a:lnTo>
                <a:lnTo>
                  <a:pt x="3" y="22"/>
                </a:lnTo>
                <a:lnTo>
                  <a:pt x="3" y="24"/>
                </a:lnTo>
                <a:lnTo>
                  <a:pt x="4" y="24"/>
                </a:lnTo>
                <a:lnTo>
                  <a:pt x="4" y="22"/>
                </a:lnTo>
                <a:lnTo>
                  <a:pt x="4" y="25"/>
                </a:lnTo>
                <a:lnTo>
                  <a:pt x="4" y="28"/>
                </a:lnTo>
                <a:lnTo>
                  <a:pt x="4" y="31"/>
                </a:lnTo>
                <a:lnTo>
                  <a:pt x="4" y="34"/>
                </a:lnTo>
                <a:lnTo>
                  <a:pt x="6" y="37"/>
                </a:lnTo>
                <a:lnTo>
                  <a:pt x="7" y="39"/>
                </a:lnTo>
                <a:lnTo>
                  <a:pt x="9" y="42"/>
                </a:lnTo>
                <a:lnTo>
                  <a:pt x="10" y="42"/>
                </a:lnTo>
                <a:lnTo>
                  <a:pt x="12" y="43"/>
                </a:lnTo>
                <a:lnTo>
                  <a:pt x="13" y="42"/>
                </a:lnTo>
                <a:lnTo>
                  <a:pt x="15" y="42"/>
                </a:lnTo>
                <a:lnTo>
                  <a:pt x="16" y="42"/>
                </a:lnTo>
                <a:lnTo>
                  <a:pt x="18" y="40"/>
                </a:lnTo>
                <a:lnTo>
                  <a:pt x="20" y="39"/>
                </a:lnTo>
                <a:lnTo>
                  <a:pt x="22" y="37"/>
                </a:lnTo>
                <a:lnTo>
                  <a:pt x="23" y="36"/>
                </a:lnTo>
                <a:lnTo>
                  <a:pt x="26" y="34"/>
                </a:lnTo>
                <a:lnTo>
                  <a:pt x="29" y="31"/>
                </a:lnTo>
                <a:lnTo>
                  <a:pt x="32" y="30"/>
                </a:lnTo>
                <a:lnTo>
                  <a:pt x="35" y="28"/>
                </a:lnTo>
                <a:lnTo>
                  <a:pt x="38" y="28"/>
                </a:lnTo>
                <a:lnTo>
                  <a:pt x="40" y="27"/>
                </a:lnTo>
                <a:lnTo>
                  <a:pt x="41" y="25"/>
                </a:lnTo>
                <a:lnTo>
                  <a:pt x="43" y="24"/>
                </a:lnTo>
                <a:lnTo>
                  <a:pt x="44" y="21"/>
                </a:lnTo>
                <a:lnTo>
                  <a:pt x="46" y="18"/>
                </a:lnTo>
                <a:lnTo>
                  <a:pt x="44" y="15"/>
                </a:lnTo>
                <a:lnTo>
                  <a:pt x="43" y="13"/>
                </a:lnTo>
                <a:lnTo>
                  <a:pt x="41" y="10"/>
                </a:lnTo>
                <a:lnTo>
                  <a:pt x="38" y="9"/>
                </a:lnTo>
                <a:lnTo>
                  <a:pt x="35" y="7"/>
                </a:lnTo>
                <a:lnTo>
                  <a:pt x="32" y="7"/>
                </a:lnTo>
                <a:lnTo>
                  <a:pt x="29" y="6"/>
                </a:lnTo>
                <a:lnTo>
                  <a:pt x="28" y="6"/>
                </a:lnTo>
                <a:lnTo>
                  <a:pt x="25" y="5"/>
                </a:lnTo>
                <a:lnTo>
                  <a:pt x="23" y="3"/>
                </a:lnTo>
                <a:lnTo>
                  <a:pt x="20" y="3"/>
                </a:lnTo>
                <a:lnTo>
                  <a:pt x="19" y="2"/>
                </a:lnTo>
                <a:lnTo>
                  <a:pt x="16" y="0"/>
                </a:lnTo>
                <a:lnTo>
                  <a:pt x="15" y="0"/>
                </a:lnTo>
                <a:lnTo>
                  <a:pt x="12" y="0"/>
                </a:lnTo>
                <a:lnTo>
                  <a:pt x="9" y="0"/>
                </a:lnTo>
                <a:lnTo>
                  <a:pt x="7" y="2"/>
                </a:lnTo>
                <a:lnTo>
                  <a:pt x="4" y="3"/>
                </a:lnTo>
                <a:lnTo>
                  <a:pt x="3" y="6"/>
                </a:lnTo>
                <a:lnTo>
                  <a:pt x="1" y="7"/>
                </a:lnTo>
                <a:lnTo>
                  <a:pt x="1" y="10"/>
                </a:lnTo>
                <a:lnTo>
                  <a:pt x="0" y="13"/>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264" name="Freeform 15">
            <a:extLst>
              <a:ext uri="{FF2B5EF4-FFF2-40B4-BE49-F238E27FC236}">
                <a16:creationId xmlns:a16="http://schemas.microsoft.com/office/drawing/2014/main" id="{A5B4460D-A62C-5E3E-D8A1-2767AEC6F51C}"/>
              </a:ext>
            </a:extLst>
          </p:cNvPr>
          <p:cNvSpPr>
            <a:spLocks/>
          </p:cNvSpPr>
          <p:nvPr/>
        </p:nvSpPr>
        <p:spPr bwMode="auto">
          <a:xfrm>
            <a:off x="6350000" y="4913315"/>
            <a:ext cx="65088" cy="68263"/>
          </a:xfrm>
          <a:custGeom>
            <a:avLst/>
            <a:gdLst>
              <a:gd name="T0" fmla="*/ 0 w 46"/>
              <a:gd name="T1" fmla="*/ 2147483647 h 43"/>
              <a:gd name="T2" fmla="*/ 2147483647 w 46"/>
              <a:gd name="T3" fmla="*/ 2147483647 h 43"/>
              <a:gd name="T4" fmla="*/ 2147483647 w 46"/>
              <a:gd name="T5" fmla="*/ 2147483647 h 43"/>
              <a:gd name="T6" fmla="*/ 2147483647 w 46"/>
              <a:gd name="T7" fmla="*/ 2147483647 h 43"/>
              <a:gd name="T8" fmla="*/ 2147483647 w 46"/>
              <a:gd name="T9" fmla="*/ 2147483647 h 43"/>
              <a:gd name="T10" fmla="*/ 2147483647 w 46"/>
              <a:gd name="T11" fmla="*/ 2147483647 h 43"/>
              <a:gd name="T12" fmla="*/ 2147483647 w 46"/>
              <a:gd name="T13" fmla="*/ 2147483647 h 43"/>
              <a:gd name="T14" fmla="*/ 2147483647 w 46"/>
              <a:gd name="T15" fmla="*/ 2147483647 h 43"/>
              <a:gd name="T16" fmla="*/ 2147483647 w 46"/>
              <a:gd name="T17" fmla="*/ 2147483647 h 43"/>
              <a:gd name="T18" fmla="*/ 2147483647 w 46"/>
              <a:gd name="T19" fmla="*/ 2147483647 h 43"/>
              <a:gd name="T20" fmla="*/ 2147483647 w 46"/>
              <a:gd name="T21" fmla="*/ 2147483647 h 43"/>
              <a:gd name="T22" fmla="*/ 2147483647 w 46"/>
              <a:gd name="T23" fmla="*/ 2147483647 h 43"/>
              <a:gd name="T24" fmla="*/ 2147483647 w 46"/>
              <a:gd name="T25" fmla="*/ 2147483647 h 43"/>
              <a:gd name="T26" fmla="*/ 2147483647 w 46"/>
              <a:gd name="T27" fmla="*/ 2147483647 h 43"/>
              <a:gd name="T28" fmla="*/ 2147483647 w 46"/>
              <a:gd name="T29" fmla="*/ 2147483647 h 43"/>
              <a:gd name="T30" fmla="*/ 2147483647 w 46"/>
              <a:gd name="T31" fmla="*/ 2147483647 h 43"/>
              <a:gd name="T32" fmla="*/ 2147483647 w 46"/>
              <a:gd name="T33" fmla="*/ 2147483647 h 43"/>
              <a:gd name="T34" fmla="*/ 2147483647 w 46"/>
              <a:gd name="T35" fmla="*/ 2147483647 h 43"/>
              <a:gd name="T36" fmla="*/ 2147483647 w 46"/>
              <a:gd name="T37" fmla="*/ 2147483647 h 43"/>
              <a:gd name="T38" fmla="*/ 2147483647 w 46"/>
              <a:gd name="T39" fmla="*/ 2147483647 h 43"/>
              <a:gd name="T40" fmla="*/ 2147483647 w 46"/>
              <a:gd name="T41" fmla="*/ 2147483647 h 43"/>
              <a:gd name="T42" fmla="*/ 2147483647 w 46"/>
              <a:gd name="T43" fmla="*/ 2147483647 h 43"/>
              <a:gd name="T44" fmla="*/ 2147483647 w 46"/>
              <a:gd name="T45" fmla="*/ 2147483647 h 43"/>
              <a:gd name="T46" fmla="*/ 2147483647 w 46"/>
              <a:gd name="T47" fmla="*/ 2147483647 h 43"/>
              <a:gd name="T48" fmla="*/ 2147483647 w 46"/>
              <a:gd name="T49" fmla="*/ 2147483647 h 43"/>
              <a:gd name="T50" fmla="*/ 2147483647 w 46"/>
              <a:gd name="T51" fmla="*/ 2147483647 h 43"/>
              <a:gd name="T52" fmla="*/ 2147483647 w 46"/>
              <a:gd name="T53" fmla="*/ 2147483647 h 43"/>
              <a:gd name="T54" fmla="*/ 2147483647 w 46"/>
              <a:gd name="T55" fmla="*/ 0 h 43"/>
              <a:gd name="T56" fmla="*/ 2147483647 w 46"/>
              <a:gd name="T57" fmla="*/ 0 h 43"/>
              <a:gd name="T58" fmla="*/ 2147483647 w 46"/>
              <a:gd name="T59" fmla="*/ 2147483647 h 43"/>
              <a:gd name="T60" fmla="*/ 2147483647 w 46"/>
              <a:gd name="T61" fmla="*/ 2147483647 h 43"/>
              <a:gd name="T62" fmla="*/ 2147483647 w 46"/>
              <a:gd name="T63" fmla="*/ 2147483647 h 43"/>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46"/>
              <a:gd name="T97" fmla="*/ 0 h 43"/>
              <a:gd name="T98" fmla="*/ 46 w 46"/>
              <a:gd name="T99" fmla="*/ 43 h 43"/>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46" h="43">
                <a:moveTo>
                  <a:pt x="0" y="13"/>
                </a:moveTo>
                <a:lnTo>
                  <a:pt x="0" y="15"/>
                </a:lnTo>
                <a:lnTo>
                  <a:pt x="0" y="16"/>
                </a:lnTo>
                <a:lnTo>
                  <a:pt x="1" y="18"/>
                </a:lnTo>
                <a:lnTo>
                  <a:pt x="1" y="19"/>
                </a:lnTo>
                <a:lnTo>
                  <a:pt x="3" y="21"/>
                </a:lnTo>
                <a:lnTo>
                  <a:pt x="3" y="22"/>
                </a:lnTo>
                <a:lnTo>
                  <a:pt x="3" y="24"/>
                </a:lnTo>
                <a:lnTo>
                  <a:pt x="4" y="24"/>
                </a:lnTo>
                <a:lnTo>
                  <a:pt x="4" y="22"/>
                </a:lnTo>
                <a:lnTo>
                  <a:pt x="4" y="25"/>
                </a:lnTo>
                <a:lnTo>
                  <a:pt x="4" y="28"/>
                </a:lnTo>
                <a:lnTo>
                  <a:pt x="4" y="31"/>
                </a:lnTo>
                <a:lnTo>
                  <a:pt x="4" y="34"/>
                </a:lnTo>
                <a:lnTo>
                  <a:pt x="6" y="37"/>
                </a:lnTo>
                <a:lnTo>
                  <a:pt x="7" y="39"/>
                </a:lnTo>
                <a:lnTo>
                  <a:pt x="9" y="42"/>
                </a:lnTo>
                <a:lnTo>
                  <a:pt x="10" y="42"/>
                </a:lnTo>
                <a:lnTo>
                  <a:pt x="12" y="43"/>
                </a:lnTo>
                <a:lnTo>
                  <a:pt x="13" y="42"/>
                </a:lnTo>
                <a:lnTo>
                  <a:pt x="15" y="42"/>
                </a:lnTo>
                <a:lnTo>
                  <a:pt x="16" y="42"/>
                </a:lnTo>
                <a:lnTo>
                  <a:pt x="18" y="40"/>
                </a:lnTo>
                <a:lnTo>
                  <a:pt x="20" y="39"/>
                </a:lnTo>
                <a:lnTo>
                  <a:pt x="22" y="37"/>
                </a:lnTo>
                <a:lnTo>
                  <a:pt x="23" y="36"/>
                </a:lnTo>
                <a:lnTo>
                  <a:pt x="26" y="34"/>
                </a:lnTo>
                <a:lnTo>
                  <a:pt x="29" y="31"/>
                </a:lnTo>
                <a:lnTo>
                  <a:pt x="32" y="30"/>
                </a:lnTo>
                <a:lnTo>
                  <a:pt x="35" y="28"/>
                </a:lnTo>
                <a:lnTo>
                  <a:pt x="38" y="28"/>
                </a:lnTo>
                <a:lnTo>
                  <a:pt x="40" y="27"/>
                </a:lnTo>
                <a:lnTo>
                  <a:pt x="41" y="25"/>
                </a:lnTo>
                <a:lnTo>
                  <a:pt x="43" y="24"/>
                </a:lnTo>
                <a:lnTo>
                  <a:pt x="44" y="21"/>
                </a:lnTo>
                <a:lnTo>
                  <a:pt x="46" y="18"/>
                </a:lnTo>
                <a:lnTo>
                  <a:pt x="44" y="15"/>
                </a:lnTo>
                <a:lnTo>
                  <a:pt x="43" y="13"/>
                </a:lnTo>
                <a:lnTo>
                  <a:pt x="41" y="10"/>
                </a:lnTo>
                <a:lnTo>
                  <a:pt x="38" y="9"/>
                </a:lnTo>
                <a:lnTo>
                  <a:pt x="35" y="7"/>
                </a:lnTo>
                <a:lnTo>
                  <a:pt x="32" y="7"/>
                </a:lnTo>
                <a:lnTo>
                  <a:pt x="29" y="6"/>
                </a:lnTo>
                <a:lnTo>
                  <a:pt x="28" y="6"/>
                </a:lnTo>
                <a:lnTo>
                  <a:pt x="25" y="5"/>
                </a:lnTo>
                <a:lnTo>
                  <a:pt x="23" y="3"/>
                </a:lnTo>
                <a:lnTo>
                  <a:pt x="20" y="3"/>
                </a:lnTo>
                <a:lnTo>
                  <a:pt x="19" y="2"/>
                </a:lnTo>
                <a:lnTo>
                  <a:pt x="16" y="0"/>
                </a:lnTo>
                <a:lnTo>
                  <a:pt x="15" y="0"/>
                </a:lnTo>
                <a:lnTo>
                  <a:pt x="12" y="0"/>
                </a:lnTo>
                <a:lnTo>
                  <a:pt x="9" y="0"/>
                </a:lnTo>
                <a:lnTo>
                  <a:pt x="7" y="2"/>
                </a:lnTo>
                <a:lnTo>
                  <a:pt x="4" y="3"/>
                </a:lnTo>
                <a:lnTo>
                  <a:pt x="3" y="6"/>
                </a:lnTo>
                <a:lnTo>
                  <a:pt x="1" y="7"/>
                </a:lnTo>
                <a:lnTo>
                  <a:pt x="1" y="10"/>
                </a:lnTo>
                <a:lnTo>
                  <a:pt x="0" y="13"/>
                </a:lnTo>
              </a:path>
            </a:pathLst>
          </a:custGeom>
          <a:solidFill>
            <a:srgbClr val="FFFF00"/>
          </a:solidFill>
          <a:ln w="4763">
            <a:solidFill>
              <a:srgbClr val="990000"/>
            </a:solidFill>
            <a:round/>
            <a:headEnd/>
            <a:tailEnd/>
          </a:ln>
        </p:spPr>
        <p:txBody>
          <a:bodyPr/>
          <a:lstStyle/>
          <a:p>
            <a:endParaRPr lang="en-US"/>
          </a:p>
        </p:txBody>
      </p:sp>
      <p:sp>
        <p:nvSpPr>
          <p:cNvPr id="53265" name="Freeform 16">
            <a:extLst>
              <a:ext uri="{FF2B5EF4-FFF2-40B4-BE49-F238E27FC236}">
                <a16:creationId xmlns:a16="http://schemas.microsoft.com/office/drawing/2014/main" id="{4966A014-54BB-6051-8AAE-55B6B80167DF}"/>
              </a:ext>
            </a:extLst>
          </p:cNvPr>
          <p:cNvSpPr>
            <a:spLocks/>
          </p:cNvSpPr>
          <p:nvPr/>
        </p:nvSpPr>
        <p:spPr bwMode="auto">
          <a:xfrm>
            <a:off x="6369051" y="4833942"/>
            <a:ext cx="76200" cy="79375"/>
          </a:xfrm>
          <a:custGeom>
            <a:avLst/>
            <a:gdLst>
              <a:gd name="T0" fmla="*/ 2147483647 w 55"/>
              <a:gd name="T1" fmla="*/ 2147483647 h 50"/>
              <a:gd name="T2" fmla="*/ 2147483647 w 55"/>
              <a:gd name="T3" fmla="*/ 2147483647 h 50"/>
              <a:gd name="T4" fmla="*/ 2147483647 w 55"/>
              <a:gd name="T5" fmla="*/ 2147483647 h 50"/>
              <a:gd name="T6" fmla="*/ 2147483647 w 55"/>
              <a:gd name="T7" fmla="*/ 2147483647 h 50"/>
              <a:gd name="T8" fmla="*/ 2147483647 w 55"/>
              <a:gd name="T9" fmla="*/ 2147483647 h 50"/>
              <a:gd name="T10" fmla="*/ 2147483647 w 55"/>
              <a:gd name="T11" fmla="*/ 2147483647 h 50"/>
              <a:gd name="T12" fmla="*/ 2147483647 w 55"/>
              <a:gd name="T13" fmla="*/ 2147483647 h 50"/>
              <a:gd name="T14" fmla="*/ 0 w 55"/>
              <a:gd name="T15" fmla="*/ 2147483647 h 50"/>
              <a:gd name="T16" fmla="*/ 2147483647 w 55"/>
              <a:gd name="T17" fmla="*/ 2147483647 h 50"/>
              <a:gd name="T18" fmla="*/ 2147483647 w 55"/>
              <a:gd name="T19" fmla="*/ 2147483647 h 50"/>
              <a:gd name="T20" fmla="*/ 2147483647 w 55"/>
              <a:gd name="T21" fmla="*/ 2147483647 h 50"/>
              <a:gd name="T22" fmla="*/ 2147483647 w 55"/>
              <a:gd name="T23" fmla="*/ 2147483647 h 50"/>
              <a:gd name="T24" fmla="*/ 2147483647 w 55"/>
              <a:gd name="T25" fmla="*/ 2147483647 h 50"/>
              <a:gd name="T26" fmla="*/ 2147483647 w 55"/>
              <a:gd name="T27" fmla="*/ 2147483647 h 50"/>
              <a:gd name="T28" fmla="*/ 2147483647 w 55"/>
              <a:gd name="T29" fmla="*/ 2147483647 h 50"/>
              <a:gd name="T30" fmla="*/ 2147483647 w 55"/>
              <a:gd name="T31" fmla="*/ 2147483647 h 50"/>
              <a:gd name="T32" fmla="*/ 2147483647 w 55"/>
              <a:gd name="T33" fmla="*/ 2147483647 h 50"/>
              <a:gd name="T34" fmla="*/ 2147483647 w 55"/>
              <a:gd name="T35" fmla="*/ 2147483647 h 50"/>
              <a:gd name="T36" fmla="*/ 2147483647 w 55"/>
              <a:gd name="T37" fmla="*/ 2147483647 h 50"/>
              <a:gd name="T38" fmla="*/ 2147483647 w 55"/>
              <a:gd name="T39" fmla="*/ 2147483647 h 50"/>
              <a:gd name="T40" fmla="*/ 2147483647 w 55"/>
              <a:gd name="T41" fmla="*/ 2147483647 h 50"/>
              <a:gd name="T42" fmla="*/ 2147483647 w 55"/>
              <a:gd name="T43" fmla="*/ 2147483647 h 50"/>
              <a:gd name="T44" fmla="*/ 2147483647 w 55"/>
              <a:gd name="T45" fmla="*/ 2147483647 h 50"/>
              <a:gd name="T46" fmla="*/ 2147483647 w 55"/>
              <a:gd name="T47" fmla="*/ 2147483647 h 50"/>
              <a:gd name="T48" fmla="*/ 2147483647 w 55"/>
              <a:gd name="T49" fmla="*/ 2147483647 h 50"/>
              <a:gd name="T50" fmla="*/ 2147483647 w 55"/>
              <a:gd name="T51" fmla="*/ 2147483647 h 50"/>
              <a:gd name="T52" fmla="*/ 2147483647 w 55"/>
              <a:gd name="T53" fmla="*/ 2147483647 h 50"/>
              <a:gd name="T54" fmla="*/ 2147483647 w 55"/>
              <a:gd name="T55" fmla="*/ 2147483647 h 50"/>
              <a:gd name="T56" fmla="*/ 2147483647 w 55"/>
              <a:gd name="T57" fmla="*/ 2147483647 h 50"/>
              <a:gd name="T58" fmla="*/ 2147483647 w 55"/>
              <a:gd name="T59" fmla="*/ 2147483647 h 50"/>
              <a:gd name="T60" fmla="*/ 2147483647 w 55"/>
              <a:gd name="T61" fmla="*/ 2147483647 h 50"/>
              <a:gd name="T62" fmla="*/ 2147483647 w 55"/>
              <a:gd name="T63" fmla="*/ 2147483647 h 50"/>
              <a:gd name="T64" fmla="*/ 2147483647 w 55"/>
              <a:gd name="T65" fmla="*/ 2147483647 h 50"/>
              <a:gd name="T66" fmla="*/ 2147483647 w 55"/>
              <a:gd name="T67" fmla="*/ 0 h 50"/>
              <a:gd name="T68" fmla="*/ 2147483647 w 55"/>
              <a:gd name="T69" fmla="*/ 0 h 50"/>
              <a:gd name="T70" fmla="*/ 2147483647 w 55"/>
              <a:gd name="T71" fmla="*/ 2147483647 h 50"/>
              <a:gd name="T72" fmla="*/ 2147483647 w 55"/>
              <a:gd name="T73" fmla="*/ 2147483647 h 50"/>
              <a:gd name="T74" fmla="*/ 2147483647 w 55"/>
              <a:gd name="T75" fmla="*/ 2147483647 h 50"/>
              <a:gd name="T76" fmla="*/ 2147483647 w 55"/>
              <a:gd name="T77" fmla="*/ 2147483647 h 50"/>
              <a:gd name="T78" fmla="*/ 2147483647 w 55"/>
              <a:gd name="T79" fmla="*/ 2147483647 h 50"/>
              <a:gd name="T80" fmla="*/ 2147483647 w 55"/>
              <a:gd name="T81" fmla="*/ 2147483647 h 50"/>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55"/>
              <a:gd name="T124" fmla="*/ 0 h 50"/>
              <a:gd name="T125" fmla="*/ 55 w 55"/>
              <a:gd name="T126" fmla="*/ 50 h 50"/>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55" h="50">
                <a:moveTo>
                  <a:pt x="15" y="22"/>
                </a:moveTo>
                <a:lnTo>
                  <a:pt x="12" y="26"/>
                </a:lnTo>
                <a:lnTo>
                  <a:pt x="9" y="29"/>
                </a:lnTo>
                <a:lnTo>
                  <a:pt x="6" y="31"/>
                </a:lnTo>
                <a:lnTo>
                  <a:pt x="5" y="34"/>
                </a:lnTo>
                <a:lnTo>
                  <a:pt x="2" y="35"/>
                </a:lnTo>
                <a:lnTo>
                  <a:pt x="2" y="38"/>
                </a:lnTo>
                <a:lnTo>
                  <a:pt x="0" y="40"/>
                </a:lnTo>
                <a:lnTo>
                  <a:pt x="2" y="43"/>
                </a:lnTo>
                <a:lnTo>
                  <a:pt x="5" y="46"/>
                </a:lnTo>
                <a:lnTo>
                  <a:pt x="7" y="49"/>
                </a:lnTo>
                <a:lnTo>
                  <a:pt x="10" y="50"/>
                </a:lnTo>
                <a:lnTo>
                  <a:pt x="15" y="50"/>
                </a:lnTo>
                <a:lnTo>
                  <a:pt x="19" y="50"/>
                </a:lnTo>
                <a:lnTo>
                  <a:pt x="22" y="50"/>
                </a:lnTo>
                <a:lnTo>
                  <a:pt x="27" y="49"/>
                </a:lnTo>
                <a:lnTo>
                  <a:pt x="30" y="47"/>
                </a:lnTo>
                <a:lnTo>
                  <a:pt x="34" y="46"/>
                </a:lnTo>
                <a:lnTo>
                  <a:pt x="39" y="43"/>
                </a:lnTo>
                <a:lnTo>
                  <a:pt x="42" y="41"/>
                </a:lnTo>
                <a:lnTo>
                  <a:pt x="46" y="38"/>
                </a:lnTo>
                <a:lnTo>
                  <a:pt x="50" y="35"/>
                </a:lnTo>
                <a:lnTo>
                  <a:pt x="53" y="32"/>
                </a:lnTo>
                <a:lnTo>
                  <a:pt x="55" y="28"/>
                </a:lnTo>
                <a:lnTo>
                  <a:pt x="55" y="23"/>
                </a:lnTo>
                <a:lnTo>
                  <a:pt x="55" y="20"/>
                </a:lnTo>
                <a:lnTo>
                  <a:pt x="53" y="17"/>
                </a:lnTo>
                <a:lnTo>
                  <a:pt x="53" y="13"/>
                </a:lnTo>
                <a:lnTo>
                  <a:pt x="52" y="10"/>
                </a:lnTo>
                <a:lnTo>
                  <a:pt x="50" y="7"/>
                </a:lnTo>
                <a:lnTo>
                  <a:pt x="47" y="6"/>
                </a:lnTo>
                <a:lnTo>
                  <a:pt x="46" y="3"/>
                </a:lnTo>
                <a:lnTo>
                  <a:pt x="43" y="1"/>
                </a:lnTo>
                <a:lnTo>
                  <a:pt x="39" y="0"/>
                </a:lnTo>
                <a:lnTo>
                  <a:pt x="33" y="0"/>
                </a:lnTo>
                <a:lnTo>
                  <a:pt x="30" y="1"/>
                </a:lnTo>
                <a:lnTo>
                  <a:pt x="25" y="3"/>
                </a:lnTo>
                <a:lnTo>
                  <a:pt x="21" y="7"/>
                </a:lnTo>
                <a:lnTo>
                  <a:pt x="18" y="12"/>
                </a:lnTo>
                <a:lnTo>
                  <a:pt x="16" y="16"/>
                </a:lnTo>
                <a:lnTo>
                  <a:pt x="15" y="22"/>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266" name="Freeform 17">
            <a:extLst>
              <a:ext uri="{FF2B5EF4-FFF2-40B4-BE49-F238E27FC236}">
                <a16:creationId xmlns:a16="http://schemas.microsoft.com/office/drawing/2014/main" id="{78281D34-69CF-0CA1-C942-C033BA7B4875}"/>
              </a:ext>
            </a:extLst>
          </p:cNvPr>
          <p:cNvSpPr>
            <a:spLocks/>
          </p:cNvSpPr>
          <p:nvPr/>
        </p:nvSpPr>
        <p:spPr bwMode="auto">
          <a:xfrm>
            <a:off x="6369051" y="4833942"/>
            <a:ext cx="76200" cy="79375"/>
          </a:xfrm>
          <a:custGeom>
            <a:avLst/>
            <a:gdLst>
              <a:gd name="T0" fmla="*/ 2147483647 w 55"/>
              <a:gd name="T1" fmla="*/ 2147483647 h 50"/>
              <a:gd name="T2" fmla="*/ 2147483647 w 55"/>
              <a:gd name="T3" fmla="*/ 2147483647 h 50"/>
              <a:gd name="T4" fmla="*/ 2147483647 w 55"/>
              <a:gd name="T5" fmla="*/ 2147483647 h 50"/>
              <a:gd name="T6" fmla="*/ 2147483647 w 55"/>
              <a:gd name="T7" fmla="*/ 2147483647 h 50"/>
              <a:gd name="T8" fmla="*/ 2147483647 w 55"/>
              <a:gd name="T9" fmla="*/ 2147483647 h 50"/>
              <a:gd name="T10" fmla="*/ 2147483647 w 55"/>
              <a:gd name="T11" fmla="*/ 2147483647 h 50"/>
              <a:gd name="T12" fmla="*/ 2147483647 w 55"/>
              <a:gd name="T13" fmla="*/ 2147483647 h 50"/>
              <a:gd name="T14" fmla="*/ 0 w 55"/>
              <a:gd name="T15" fmla="*/ 2147483647 h 50"/>
              <a:gd name="T16" fmla="*/ 2147483647 w 55"/>
              <a:gd name="T17" fmla="*/ 2147483647 h 50"/>
              <a:gd name="T18" fmla="*/ 2147483647 w 55"/>
              <a:gd name="T19" fmla="*/ 2147483647 h 50"/>
              <a:gd name="T20" fmla="*/ 2147483647 w 55"/>
              <a:gd name="T21" fmla="*/ 2147483647 h 50"/>
              <a:gd name="T22" fmla="*/ 2147483647 w 55"/>
              <a:gd name="T23" fmla="*/ 2147483647 h 50"/>
              <a:gd name="T24" fmla="*/ 2147483647 w 55"/>
              <a:gd name="T25" fmla="*/ 2147483647 h 50"/>
              <a:gd name="T26" fmla="*/ 2147483647 w 55"/>
              <a:gd name="T27" fmla="*/ 2147483647 h 50"/>
              <a:gd name="T28" fmla="*/ 2147483647 w 55"/>
              <a:gd name="T29" fmla="*/ 2147483647 h 50"/>
              <a:gd name="T30" fmla="*/ 2147483647 w 55"/>
              <a:gd name="T31" fmla="*/ 2147483647 h 50"/>
              <a:gd name="T32" fmla="*/ 2147483647 w 55"/>
              <a:gd name="T33" fmla="*/ 2147483647 h 50"/>
              <a:gd name="T34" fmla="*/ 2147483647 w 55"/>
              <a:gd name="T35" fmla="*/ 2147483647 h 50"/>
              <a:gd name="T36" fmla="*/ 2147483647 w 55"/>
              <a:gd name="T37" fmla="*/ 2147483647 h 50"/>
              <a:gd name="T38" fmla="*/ 2147483647 w 55"/>
              <a:gd name="T39" fmla="*/ 2147483647 h 50"/>
              <a:gd name="T40" fmla="*/ 2147483647 w 55"/>
              <a:gd name="T41" fmla="*/ 2147483647 h 50"/>
              <a:gd name="T42" fmla="*/ 2147483647 w 55"/>
              <a:gd name="T43" fmla="*/ 2147483647 h 50"/>
              <a:gd name="T44" fmla="*/ 2147483647 w 55"/>
              <a:gd name="T45" fmla="*/ 2147483647 h 50"/>
              <a:gd name="T46" fmla="*/ 2147483647 w 55"/>
              <a:gd name="T47" fmla="*/ 2147483647 h 50"/>
              <a:gd name="T48" fmla="*/ 2147483647 w 55"/>
              <a:gd name="T49" fmla="*/ 2147483647 h 50"/>
              <a:gd name="T50" fmla="*/ 2147483647 w 55"/>
              <a:gd name="T51" fmla="*/ 2147483647 h 50"/>
              <a:gd name="T52" fmla="*/ 2147483647 w 55"/>
              <a:gd name="T53" fmla="*/ 2147483647 h 50"/>
              <a:gd name="T54" fmla="*/ 2147483647 w 55"/>
              <a:gd name="T55" fmla="*/ 2147483647 h 50"/>
              <a:gd name="T56" fmla="*/ 2147483647 w 55"/>
              <a:gd name="T57" fmla="*/ 2147483647 h 50"/>
              <a:gd name="T58" fmla="*/ 2147483647 w 55"/>
              <a:gd name="T59" fmla="*/ 2147483647 h 50"/>
              <a:gd name="T60" fmla="*/ 2147483647 w 55"/>
              <a:gd name="T61" fmla="*/ 2147483647 h 50"/>
              <a:gd name="T62" fmla="*/ 2147483647 w 55"/>
              <a:gd name="T63" fmla="*/ 2147483647 h 50"/>
              <a:gd name="T64" fmla="*/ 2147483647 w 55"/>
              <a:gd name="T65" fmla="*/ 2147483647 h 50"/>
              <a:gd name="T66" fmla="*/ 2147483647 w 55"/>
              <a:gd name="T67" fmla="*/ 0 h 50"/>
              <a:gd name="T68" fmla="*/ 2147483647 w 55"/>
              <a:gd name="T69" fmla="*/ 0 h 50"/>
              <a:gd name="T70" fmla="*/ 2147483647 w 55"/>
              <a:gd name="T71" fmla="*/ 2147483647 h 50"/>
              <a:gd name="T72" fmla="*/ 2147483647 w 55"/>
              <a:gd name="T73" fmla="*/ 2147483647 h 50"/>
              <a:gd name="T74" fmla="*/ 2147483647 w 55"/>
              <a:gd name="T75" fmla="*/ 2147483647 h 50"/>
              <a:gd name="T76" fmla="*/ 2147483647 w 55"/>
              <a:gd name="T77" fmla="*/ 2147483647 h 50"/>
              <a:gd name="T78" fmla="*/ 2147483647 w 55"/>
              <a:gd name="T79" fmla="*/ 2147483647 h 50"/>
              <a:gd name="T80" fmla="*/ 2147483647 w 55"/>
              <a:gd name="T81" fmla="*/ 2147483647 h 50"/>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55"/>
              <a:gd name="T124" fmla="*/ 0 h 50"/>
              <a:gd name="T125" fmla="*/ 55 w 55"/>
              <a:gd name="T126" fmla="*/ 50 h 50"/>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55" h="50">
                <a:moveTo>
                  <a:pt x="15" y="22"/>
                </a:moveTo>
                <a:lnTo>
                  <a:pt x="12" y="26"/>
                </a:lnTo>
                <a:lnTo>
                  <a:pt x="9" y="29"/>
                </a:lnTo>
                <a:lnTo>
                  <a:pt x="6" y="31"/>
                </a:lnTo>
                <a:lnTo>
                  <a:pt x="5" y="34"/>
                </a:lnTo>
                <a:lnTo>
                  <a:pt x="2" y="35"/>
                </a:lnTo>
                <a:lnTo>
                  <a:pt x="2" y="38"/>
                </a:lnTo>
                <a:lnTo>
                  <a:pt x="0" y="40"/>
                </a:lnTo>
                <a:lnTo>
                  <a:pt x="2" y="43"/>
                </a:lnTo>
                <a:lnTo>
                  <a:pt x="5" y="46"/>
                </a:lnTo>
                <a:lnTo>
                  <a:pt x="7" y="49"/>
                </a:lnTo>
                <a:lnTo>
                  <a:pt x="10" y="50"/>
                </a:lnTo>
                <a:lnTo>
                  <a:pt x="15" y="50"/>
                </a:lnTo>
                <a:lnTo>
                  <a:pt x="19" y="50"/>
                </a:lnTo>
                <a:lnTo>
                  <a:pt x="22" y="50"/>
                </a:lnTo>
                <a:lnTo>
                  <a:pt x="27" y="49"/>
                </a:lnTo>
                <a:lnTo>
                  <a:pt x="30" y="47"/>
                </a:lnTo>
                <a:lnTo>
                  <a:pt x="34" y="46"/>
                </a:lnTo>
                <a:lnTo>
                  <a:pt x="39" y="43"/>
                </a:lnTo>
                <a:lnTo>
                  <a:pt x="42" y="41"/>
                </a:lnTo>
                <a:lnTo>
                  <a:pt x="46" y="38"/>
                </a:lnTo>
                <a:lnTo>
                  <a:pt x="50" y="35"/>
                </a:lnTo>
                <a:lnTo>
                  <a:pt x="53" y="32"/>
                </a:lnTo>
                <a:lnTo>
                  <a:pt x="55" y="28"/>
                </a:lnTo>
                <a:lnTo>
                  <a:pt x="55" y="23"/>
                </a:lnTo>
                <a:lnTo>
                  <a:pt x="55" y="20"/>
                </a:lnTo>
                <a:lnTo>
                  <a:pt x="53" y="17"/>
                </a:lnTo>
                <a:lnTo>
                  <a:pt x="53" y="13"/>
                </a:lnTo>
                <a:lnTo>
                  <a:pt x="52" y="10"/>
                </a:lnTo>
                <a:lnTo>
                  <a:pt x="50" y="7"/>
                </a:lnTo>
                <a:lnTo>
                  <a:pt x="47" y="6"/>
                </a:lnTo>
                <a:lnTo>
                  <a:pt x="46" y="3"/>
                </a:lnTo>
                <a:lnTo>
                  <a:pt x="43" y="1"/>
                </a:lnTo>
                <a:lnTo>
                  <a:pt x="39" y="0"/>
                </a:lnTo>
                <a:lnTo>
                  <a:pt x="33" y="0"/>
                </a:lnTo>
                <a:lnTo>
                  <a:pt x="30" y="1"/>
                </a:lnTo>
                <a:lnTo>
                  <a:pt x="25" y="3"/>
                </a:lnTo>
                <a:lnTo>
                  <a:pt x="21" y="7"/>
                </a:lnTo>
                <a:lnTo>
                  <a:pt x="18" y="12"/>
                </a:lnTo>
                <a:lnTo>
                  <a:pt x="16" y="16"/>
                </a:lnTo>
                <a:lnTo>
                  <a:pt x="15" y="22"/>
                </a:lnTo>
              </a:path>
            </a:pathLst>
          </a:custGeom>
          <a:solidFill>
            <a:srgbClr val="FFFF00"/>
          </a:solidFill>
          <a:ln w="1588">
            <a:solidFill>
              <a:srgbClr val="990000"/>
            </a:solidFill>
            <a:round/>
            <a:headEnd/>
            <a:tailEnd/>
          </a:ln>
        </p:spPr>
        <p:txBody>
          <a:bodyPr/>
          <a:lstStyle/>
          <a:p>
            <a:endParaRPr lang="en-US"/>
          </a:p>
        </p:txBody>
      </p:sp>
      <p:sp>
        <p:nvSpPr>
          <p:cNvPr id="53267" name="Freeform 18">
            <a:extLst>
              <a:ext uri="{FF2B5EF4-FFF2-40B4-BE49-F238E27FC236}">
                <a16:creationId xmlns:a16="http://schemas.microsoft.com/office/drawing/2014/main" id="{039C34B0-3CF5-29AD-C5F2-F15B077F668D}"/>
              </a:ext>
            </a:extLst>
          </p:cNvPr>
          <p:cNvSpPr>
            <a:spLocks/>
          </p:cNvSpPr>
          <p:nvPr/>
        </p:nvSpPr>
        <p:spPr bwMode="auto">
          <a:xfrm>
            <a:off x="6369051" y="4833942"/>
            <a:ext cx="76200" cy="79375"/>
          </a:xfrm>
          <a:custGeom>
            <a:avLst/>
            <a:gdLst>
              <a:gd name="T0" fmla="*/ 2147483647 w 55"/>
              <a:gd name="T1" fmla="*/ 2147483647 h 50"/>
              <a:gd name="T2" fmla="*/ 2147483647 w 55"/>
              <a:gd name="T3" fmla="*/ 2147483647 h 50"/>
              <a:gd name="T4" fmla="*/ 2147483647 w 55"/>
              <a:gd name="T5" fmla="*/ 2147483647 h 50"/>
              <a:gd name="T6" fmla="*/ 2147483647 w 55"/>
              <a:gd name="T7" fmla="*/ 2147483647 h 50"/>
              <a:gd name="T8" fmla="*/ 2147483647 w 55"/>
              <a:gd name="T9" fmla="*/ 2147483647 h 50"/>
              <a:gd name="T10" fmla="*/ 2147483647 w 55"/>
              <a:gd name="T11" fmla="*/ 2147483647 h 50"/>
              <a:gd name="T12" fmla="*/ 2147483647 w 55"/>
              <a:gd name="T13" fmla="*/ 2147483647 h 50"/>
              <a:gd name="T14" fmla="*/ 0 w 55"/>
              <a:gd name="T15" fmla="*/ 2147483647 h 50"/>
              <a:gd name="T16" fmla="*/ 2147483647 w 55"/>
              <a:gd name="T17" fmla="*/ 2147483647 h 50"/>
              <a:gd name="T18" fmla="*/ 2147483647 w 55"/>
              <a:gd name="T19" fmla="*/ 2147483647 h 50"/>
              <a:gd name="T20" fmla="*/ 2147483647 w 55"/>
              <a:gd name="T21" fmla="*/ 2147483647 h 50"/>
              <a:gd name="T22" fmla="*/ 2147483647 w 55"/>
              <a:gd name="T23" fmla="*/ 2147483647 h 50"/>
              <a:gd name="T24" fmla="*/ 2147483647 w 55"/>
              <a:gd name="T25" fmla="*/ 2147483647 h 50"/>
              <a:gd name="T26" fmla="*/ 2147483647 w 55"/>
              <a:gd name="T27" fmla="*/ 2147483647 h 50"/>
              <a:gd name="T28" fmla="*/ 2147483647 w 55"/>
              <a:gd name="T29" fmla="*/ 2147483647 h 50"/>
              <a:gd name="T30" fmla="*/ 2147483647 w 55"/>
              <a:gd name="T31" fmla="*/ 2147483647 h 50"/>
              <a:gd name="T32" fmla="*/ 2147483647 w 55"/>
              <a:gd name="T33" fmla="*/ 2147483647 h 50"/>
              <a:gd name="T34" fmla="*/ 2147483647 w 55"/>
              <a:gd name="T35" fmla="*/ 2147483647 h 50"/>
              <a:gd name="T36" fmla="*/ 2147483647 w 55"/>
              <a:gd name="T37" fmla="*/ 2147483647 h 50"/>
              <a:gd name="T38" fmla="*/ 2147483647 w 55"/>
              <a:gd name="T39" fmla="*/ 2147483647 h 50"/>
              <a:gd name="T40" fmla="*/ 2147483647 w 55"/>
              <a:gd name="T41" fmla="*/ 2147483647 h 50"/>
              <a:gd name="T42" fmla="*/ 2147483647 w 55"/>
              <a:gd name="T43" fmla="*/ 2147483647 h 50"/>
              <a:gd name="T44" fmla="*/ 2147483647 w 55"/>
              <a:gd name="T45" fmla="*/ 2147483647 h 50"/>
              <a:gd name="T46" fmla="*/ 2147483647 w 55"/>
              <a:gd name="T47" fmla="*/ 2147483647 h 50"/>
              <a:gd name="T48" fmla="*/ 2147483647 w 55"/>
              <a:gd name="T49" fmla="*/ 2147483647 h 50"/>
              <a:gd name="T50" fmla="*/ 2147483647 w 55"/>
              <a:gd name="T51" fmla="*/ 2147483647 h 50"/>
              <a:gd name="T52" fmla="*/ 2147483647 w 55"/>
              <a:gd name="T53" fmla="*/ 2147483647 h 50"/>
              <a:gd name="T54" fmla="*/ 2147483647 w 55"/>
              <a:gd name="T55" fmla="*/ 2147483647 h 50"/>
              <a:gd name="T56" fmla="*/ 2147483647 w 55"/>
              <a:gd name="T57" fmla="*/ 2147483647 h 50"/>
              <a:gd name="T58" fmla="*/ 2147483647 w 55"/>
              <a:gd name="T59" fmla="*/ 2147483647 h 50"/>
              <a:gd name="T60" fmla="*/ 2147483647 w 55"/>
              <a:gd name="T61" fmla="*/ 2147483647 h 50"/>
              <a:gd name="T62" fmla="*/ 2147483647 w 55"/>
              <a:gd name="T63" fmla="*/ 2147483647 h 50"/>
              <a:gd name="T64" fmla="*/ 2147483647 w 55"/>
              <a:gd name="T65" fmla="*/ 2147483647 h 50"/>
              <a:gd name="T66" fmla="*/ 2147483647 w 55"/>
              <a:gd name="T67" fmla="*/ 0 h 50"/>
              <a:gd name="T68" fmla="*/ 2147483647 w 55"/>
              <a:gd name="T69" fmla="*/ 0 h 50"/>
              <a:gd name="T70" fmla="*/ 2147483647 w 55"/>
              <a:gd name="T71" fmla="*/ 2147483647 h 50"/>
              <a:gd name="T72" fmla="*/ 2147483647 w 55"/>
              <a:gd name="T73" fmla="*/ 2147483647 h 50"/>
              <a:gd name="T74" fmla="*/ 2147483647 w 55"/>
              <a:gd name="T75" fmla="*/ 2147483647 h 50"/>
              <a:gd name="T76" fmla="*/ 2147483647 w 55"/>
              <a:gd name="T77" fmla="*/ 2147483647 h 50"/>
              <a:gd name="T78" fmla="*/ 2147483647 w 55"/>
              <a:gd name="T79" fmla="*/ 2147483647 h 50"/>
              <a:gd name="T80" fmla="*/ 2147483647 w 55"/>
              <a:gd name="T81" fmla="*/ 2147483647 h 50"/>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55"/>
              <a:gd name="T124" fmla="*/ 0 h 50"/>
              <a:gd name="T125" fmla="*/ 55 w 55"/>
              <a:gd name="T126" fmla="*/ 50 h 50"/>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55" h="50">
                <a:moveTo>
                  <a:pt x="15" y="22"/>
                </a:moveTo>
                <a:lnTo>
                  <a:pt x="12" y="26"/>
                </a:lnTo>
                <a:lnTo>
                  <a:pt x="9" y="29"/>
                </a:lnTo>
                <a:lnTo>
                  <a:pt x="6" y="31"/>
                </a:lnTo>
                <a:lnTo>
                  <a:pt x="5" y="34"/>
                </a:lnTo>
                <a:lnTo>
                  <a:pt x="2" y="35"/>
                </a:lnTo>
                <a:lnTo>
                  <a:pt x="2" y="38"/>
                </a:lnTo>
                <a:lnTo>
                  <a:pt x="0" y="40"/>
                </a:lnTo>
                <a:lnTo>
                  <a:pt x="2" y="43"/>
                </a:lnTo>
                <a:lnTo>
                  <a:pt x="5" y="46"/>
                </a:lnTo>
                <a:lnTo>
                  <a:pt x="7" y="49"/>
                </a:lnTo>
                <a:lnTo>
                  <a:pt x="10" y="50"/>
                </a:lnTo>
                <a:lnTo>
                  <a:pt x="15" y="50"/>
                </a:lnTo>
                <a:lnTo>
                  <a:pt x="19" y="50"/>
                </a:lnTo>
                <a:lnTo>
                  <a:pt x="22" y="50"/>
                </a:lnTo>
                <a:lnTo>
                  <a:pt x="27" y="49"/>
                </a:lnTo>
                <a:lnTo>
                  <a:pt x="30" y="47"/>
                </a:lnTo>
                <a:lnTo>
                  <a:pt x="34" y="46"/>
                </a:lnTo>
                <a:lnTo>
                  <a:pt x="39" y="43"/>
                </a:lnTo>
                <a:lnTo>
                  <a:pt x="42" y="41"/>
                </a:lnTo>
                <a:lnTo>
                  <a:pt x="46" y="38"/>
                </a:lnTo>
                <a:lnTo>
                  <a:pt x="50" y="35"/>
                </a:lnTo>
                <a:lnTo>
                  <a:pt x="53" y="32"/>
                </a:lnTo>
                <a:lnTo>
                  <a:pt x="55" y="28"/>
                </a:lnTo>
                <a:lnTo>
                  <a:pt x="55" y="23"/>
                </a:lnTo>
                <a:lnTo>
                  <a:pt x="55" y="20"/>
                </a:lnTo>
                <a:lnTo>
                  <a:pt x="53" y="17"/>
                </a:lnTo>
                <a:lnTo>
                  <a:pt x="53" y="13"/>
                </a:lnTo>
                <a:lnTo>
                  <a:pt x="52" y="10"/>
                </a:lnTo>
                <a:lnTo>
                  <a:pt x="50" y="7"/>
                </a:lnTo>
                <a:lnTo>
                  <a:pt x="47" y="6"/>
                </a:lnTo>
                <a:lnTo>
                  <a:pt x="46" y="3"/>
                </a:lnTo>
                <a:lnTo>
                  <a:pt x="43" y="1"/>
                </a:lnTo>
                <a:lnTo>
                  <a:pt x="39" y="0"/>
                </a:lnTo>
                <a:lnTo>
                  <a:pt x="33" y="0"/>
                </a:lnTo>
                <a:lnTo>
                  <a:pt x="30" y="1"/>
                </a:lnTo>
                <a:lnTo>
                  <a:pt x="25" y="3"/>
                </a:lnTo>
                <a:lnTo>
                  <a:pt x="21" y="7"/>
                </a:lnTo>
                <a:lnTo>
                  <a:pt x="18" y="12"/>
                </a:lnTo>
                <a:lnTo>
                  <a:pt x="16" y="16"/>
                </a:lnTo>
                <a:lnTo>
                  <a:pt x="15" y="22"/>
                </a:lnTo>
              </a:path>
            </a:pathLst>
          </a:custGeom>
          <a:solidFill>
            <a:srgbClr val="FFFF00"/>
          </a:solidFill>
          <a:ln w="4763">
            <a:solidFill>
              <a:srgbClr val="990000"/>
            </a:solidFill>
            <a:round/>
            <a:headEnd/>
            <a:tailEnd/>
          </a:ln>
        </p:spPr>
        <p:txBody>
          <a:bodyPr/>
          <a:lstStyle/>
          <a:p>
            <a:endParaRPr lang="en-US"/>
          </a:p>
        </p:txBody>
      </p:sp>
      <p:sp>
        <p:nvSpPr>
          <p:cNvPr id="53268" name="Freeform 19">
            <a:extLst>
              <a:ext uri="{FF2B5EF4-FFF2-40B4-BE49-F238E27FC236}">
                <a16:creationId xmlns:a16="http://schemas.microsoft.com/office/drawing/2014/main" id="{7E0BA79A-29D8-E807-2862-904324BF00B7}"/>
              </a:ext>
            </a:extLst>
          </p:cNvPr>
          <p:cNvSpPr>
            <a:spLocks/>
          </p:cNvSpPr>
          <p:nvPr/>
        </p:nvSpPr>
        <p:spPr bwMode="auto">
          <a:xfrm>
            <a:off x="6338889" y="4756154"/>
            <a:ext cx="95251" cy="79375"/>
          </a:xfrm>
          <a:custGeom>
            <a:avLst/>
            <a:gdLst>
              <a:gd name="T0" fmla="*/ 2147483647 w 68"/>
              <a:gd name="T1" fmla="*/ 2147483647 h 50"/>
              <a:gd name="T2" fmla="*/ 2147483647 w 68"/>
              <a:gd name="T3" fmla="*/ 2147483647 h 50"/>
              <a:gd name="T4" fmla="*/ 2147483647 w 68"/>
              <a:gd name="T5" fmla="*/ 2147483647 h 50"/>
              <a:gd name="T6" fmla="*/ 2147483647 w 68"/>
              <a:gd name="T7" fmla="*/ 2147483647 h 50"/>
              <a:gd name="T8" fmla="*/ 2147483647 w 68"/>
              <a:gd name="T9" fmla="*/ 2147483647 h 50"/>
              <a:gd name="T10" fmla="*/ 2147483647 w 68"/>
              <a:gd name="T11" fmla="*/ 2147483647 h 50"/>
              <a:gd name="T12" fmla="*/ 2147483647 w 68"/>
              <a:gd name="T13" fmla="*/ 2147483647 h 50"/>
              <a:gd name="T14" fmla="*/ 2147483647 w 68"/>
              <a:gd name="T15" fmla="*/ 2147483647 h 50"/>
              <a:gd name="T16" fmla="*/ 2147483647 w 68"/>
              <a:gd name="T17" fmla="*/ 2147483647 h 50"/>
              <a:gd name="T18" fmla="*/ 2147483647 w 68"/>
              <a:gd name="T19" fmla="*/ 2147483647 h 50"/>
              <a:gd name="T20" fmla="*/ 2147483647 w 68"/>
              <a:gd name="T21" fmla="*/ 2147483647 h 50"/>
              <a:gd name="T22" fmla="*/ 2147483647 w 68"/>
              <a:gd name="T23" fmla="*/ 2147483647 h 50"/>
              <a:gd name="T24" fmla="*/ 2147483647 w 68"/>
              <a:gd name="T25" fmla="*/ 2147483647 h 50"/>
              <a:gd name="T26" fmla="*/ 2147483647 w 68"/>
              <a:gd name="T27" fmla="*/ 2147483647 h 50"/>
              <a:gd name="T28" fmla="*/ 2147483647 w 68"/>
              <a:gd name="T29" fmla="*/ 2147483647 h 50"/>
              <a:gd name="T30" fmla="*/ 2147483647 w 68"/>
              <a:gd name="T31" fmla="*/ 2147483647 h 50"/>
              <a:gd name="T32" fmla="*/ 2147483647 w 68"/>
              <a:gd name="T33" fmla="*/ 2147483647 h 50"/>
              <a:gd name="T34" fmla="*/ 2147483647 w 68"/>
              <a:gd name="T35" fmla="*/ 2147483647 h 50"/>
              <a:gd name="T36" fmla="*/ 2147483647 w 68"/>
              <a:gd name="T37" fmla="*/ 2147483647 h 50"/>
              <a:gd name="T38" fmla="*/ 2147483647 w 68"/>
              <a:gd name="T39" fmla="*/ 2147483647 h 50"/>
              <a:gd name="T40" fmla="*/ 2147483647 w 68"/>
              <a:gd name="T41" fmla="*/ 2147483647 h 50"/>
              <a:gd name="T42" fmla="*/ 2147483647 w 68"/>
              <a:gd name="T43" fmla="*/ 2147483647 h 50"/>
              <a:gd name="T44" fmla="*/ 2147483647 w 68"/>
              <a:gd name="T45" fmla="*/ 2147483647 h 50"/>
              <a:gd name="T46" fmla="*/ 2147483647 w 68"/>
              <a:gd name="T47" fmla="*/ 2147483647 h 50"/>
              <a:gd name="T48" fmla="*/ 2147483647 w 68"/>
              <a:gd name="T49" fmla="*/ 2147483647 h 50"/>
              <a:gd name="T50" fmla="*/ 2147483647 w 68"/>
              <a:gd name="T51" fmla="*/ 2147483647 h 50"/>
              <a:gd name="T52" fmla="*/ 2147483647 w 68"/>
              <a:gd name="T53" fmla="*/ 2147483647 h 50"/>
              <a:gd name="T54" fmla="*/ 2147483647 w 68"/>
              <a:gd name="T55" fmla="*/ 2147483647 h 50"/>
              <a:gd name="T56" fmla="*/ 2147483647 w 68"/>
              <a:gd name="T57" fmla="*/ 2147483647 h 50"/>
              <a:gd name="T58" fmla="*/ 2147483647 w 68"/>
              <a:gd name="T59" fmla="*/ 2147483647 h 50"/>
              <a:gd name="T60" fmla="*/ 2147483647 w 68"/>
              <a:gd name="T61" fmla="*/ 2147483647 h 50"/>
              <a:gd name="T62" fmla="*/ 2147483647 w 68"/>
              <a:gd name="T63" fmla="*/ 2147483647 h 50"/>
              <a:gd name="T64" fmla="*/ 2147483647 w 68"/>
              <a:gd name="T65" fmla="*/ 0 h 50"/>
              <a:gd name="T66" fmla="*/ 2147483647 w 68"/>
              <a:gd name="T67" fmla="*/ 0 h 50"/>
              <a:gd name="T68" fmla="*/ 2147483647 w 68"/>
              <a:gd name="T69" fmla="*/ 0 h 50"/>
              <a:gd name="T70" fmla="*/ 2147483647 w 68"/>
              <a:gd name="T71" fmla="*/ 2147483647 h 50"/>
              <a:gd name="T72" fmla="*/ 2147483647 w 68"/>
              <a:gd name="T73" fmla="*/ 2147483647 h 50"/>
              <a:gd name="T74" fmla="*/ 2147483647 w 68"/>
              <a:gd name="T75" fmla="*/ 2147483647 h 50"/>
              <a:gd name="T76" fmla="*/ 2147483647 w 68"/>
              <a:gd name="T77" fmla="*/ 2147483647 h 50"/>
              <a:gd name="T78" fmla="*/ 0 w 68"/>
              <a:gd name="T79" fmla="*/ 2147483647 h 50"/>
              <a:gd name="T80" fmla="*/ 0 w 68"/>
              <a:gd name="T81" fmla="*/ 2147483647 h 50"/>
              <a:gd name="T82" fmla="*/ 2147483647 w 68"/>
              <a:gd name="T83" fmla="*/ 2147483647 h 50"/>
              <a:gd name="T84" fmla="*/ 2147483647 w 68"/>
              <a:gd name="T85" fmla="*/ 2147483647 h 50"/>
              <a:gd name="T86" fmla="*/ 2147483647 w 68"/>
              <a:gd name="T87" fmla="*/ 2147483647 h 50"/>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68"/>
              <a:gd name="T133" fmla="*/ 0 h 50"/>
              <a:gd name="T134" fmla="*/ 68 w 68"/>
              <a:gd name="T135" fmla="*/ 50 h 50"/>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68" h="50">
                <a:moveTo>
                  <a:pt x="6" y="28"/>
                </a:moveTo>
                <a:lnTo>
                  <a:pt x="5" y="29"/>
                </a:lnTo>
                <a:lnTo>
                  <a:pt x="3" y="31"/>
                </a:lnTo>
                <a:lnTo>
                  <a:pt x="2" y="32"/>
                </a:lnTo>
                <a:lnTo>
                  <a:pt x="2" y="34"/>
                </a:lnTo>
                <a:lnTo>
                  <a:pt x="2" y="35"/>
                </a:lnTo>
                <a:lnTo>
                  <a:pt x="2" y="37"/>
                </a:lnTo>
                <a:lnTo>
                  <a:pt x="3" y="38"/>
                </a:lnTo>
                <a:lnTo>
                  <a:pt x="3" y="40"/>
                </a:lnTo>
                <a:lnTo>
                  <a:pt x="5" y="41"/>
                </a:lnTo>
                <a:lnTo>
                  <a:pt x="6" y="43"/>
                </a:lnTo>
                <a:lnTo>
                  <a:pt x="8" y="43"/>
                </a:lnTo>
                <a:lnTo>
                  <a:pt x="9" y="43"/>
                </a:lnTo>
                <a:lnTo>
                  <a:pt x="11" y="43"/>
                </a:lnTo>
                <a:lnTo>
                  <a:pt x="11" y="44"/>
                </a:lnTo>
                <a:lnTo>
                  <a:pt x="12" y="44"/>
                </a:lnTo>
                <a:lnTo>
                  <a:pt x="14" y="44"/>
                </a:lnTo>
                <a:lnTo>
                  <a:pt x="15" y="44"/>
                </a:lnTo>
                <a:lnTo>
                  <a:pt x="17" y="44"/>
                </a:lnTo>
                <a:lnTo>
                  <a:pt x="18" y="44"/>
                </a:lnTo>
                <a:lnTo>
                  <a:pt x="20" y="44"/>
                </a:lnTo>
                <a:lnTo>
                  <a:pt x="21" y="44"/>
                </a:lnTo>
                <a:lnTo>
                  <a:pt x="23" y="44"/>
                </a:lnTo>
                <a:lnTo>
                  <a:pt x="24" y="44"/>
                </a:lnTo>
                <a:lnTo>
                  <a:pt x="26" y="46"/>
                </a:lnTo>
                <a:lnTo>
                  <a:pt x="27" y="46"/>
                </a:lnTo>
                <a:lnTo>
                  <a:pt x="27" y="47"/>
                </a:lnTo>
                <a:lnTo>
                  <a:pt x="28" y="49"/>
                </a:lnTo>
                <a:lnTo>
                  <a:pt x="30" y="50"/>
                </a:lnTo>
                <a:lnTo>
                  <a:pt x="31" y="50"/>
                </a:lnTo>
                <a:lnTo>
                  <a:pt x="33" y="50"/>
                </a:lnTo>
                <a:lnTo>
                  <a:pt x="36" y="49"/>
                </a:lnTo>
                <a:lnTo>
                  <a:pt x="39" y="46"/>
                </a:lnTo>
                <a:lnTo>
                  <a:pt x="43" y="44"/>
                </a:lnTo>
                <a:lnTo>
                  <a:pt x="46" y="43"/>
                </a:lnTo>
                <a:lnTo>
                  <a:pt x="49" y="41"/>
                </a:lnTo>
                <a:lnTo>
                  <a:pt x="54" y="40"/>
                </a:lnTo>
                <a:lnTo>
                  <a:pt x="57" y="37"/>
                </a:lnTo>
                <a:lnTo>
                  <a:pt x="60" y="35"/>
                </a:lnTo>
                <a:lnTo>
                  <a:pt x="61" y="34"/>
                </a:lnTo>
                <a:lnTo>
                  <a:pt x="61" y="31"/>
                </a:lnTo>
                <a:lnTo>
                  <a:pt x="63" y="28"/>
                </a:lnTo>
                <a:lnTo>
                  <a:pt x="64" y="26"/>
                </a:lnTo>
                <a:lnTo>
                  <a:pt x="64" y="24"/>
                </a:lnTo>
                <a:lnTo>
                  <a:pt x="65" y="21"/>
                </a:lnTo>
                <a:lnTo>
                  <a:pt x="65" y="18"/>
                </a:lnTo>
                <a:lnTo>
                  <a:pt x="68" y="16"/>
                </a:lnTo>
                <a:lnTo>
                  <a:pt x="68" y="15"/>
                </a:lnTo>
                <a:lnTo>
                  <a:pt x="68" y="13"/>
                </a:lnTo>
                <a:lnTo>
                  <a:pt x="68" y="12"/>
                </a:lnTo>
                <a:lnTo>
                  <a:pt x="67" y="10"/>
                </a:lnTo>
                <a:lnTo>
                  <a:pt x="64" y="7"/>
                </a:lnTo>
                <a:lnTo>
                  <a:pt x="60" y="6"/>
                </a:lnTo>
                <a:lnTo>
                  <a:pt x="55" y="4"/>
                </a:lnTo>
                <a:lnTo>
                  <a:pt x="51" y="3"/>
                </a:lnTo>
                <a:lnTo>
                  <a:pt x="48" y="3"/>
                </a:lnTo>
                <a:lnTo>
                  <a:pt x="43" y="3"/>
                </a:lnTo>
                <a:lnTo>
                  <a:pt x="39" y="1"/>
                </a:lnTo>
                <a:lnTo>
                  <a:pt x="34" y="0"/>
                </a:lnTo>
                <a:lnTo>
                  <a:pt x="33" y="0"/>
                </a:lnTo>
                <a:lnTo>
                  <a:pt x="30" y="0"/>
                </a:lnTo>
                <a:lnTo>
                  <a:pt x="28" y="0"/>
                </a:lnTo>
                <a:lnTo>
                  <a:pt x="26" y="0"/>
                </a:lnTo>
                <a:lnTo>
                  <a:pt x="24" y="0"/>
                </a:lnTo>
                <a:lnTo>
                  <a:pt x="23" y="1"/>
                </a:lnTo>
                <a:lnTo>
                  <a:pt x="20" y="1"/>
                </a:lnTo>
                <a:lnTo>
                  <a:pt x="18" y="3"/>
                </a:lnTo>
                <a:lnTo>
                  <a:pt x="15" y="4"/>
                </a:lnTo>
                <a:lnTo>
                  <a:pt x="12" y="6"/>
                </a:lnTo>
                <a:lnTo>
                  <a:pt x="9" y="7"/>
                </a:lnTo>
                <a:lnTo>
                  <a:pt x="6" y="10"/>
                </a:lnTo>
                <a:lnTo>
                  <a:pt x="5" y="12"/>
                </a:lnTo>
                <a:lnTo>
                  <a:pt x="2" y="15"/>
                </a:lnTo>
                <a:lnTo>
                  <a:pt x="0" y="18"/>
                </a:lnTo>
                <a:lnTo>
                  <a:pt x="0" y="22"/>
                </a:lnTo>
                <a:lnTo>
                  <a:pt x="0" y="24"/>
                </a:lnTo>
                <a:lnTo>
                  <a:pt x="2" y="24"/>
                </a:lnTo>
                <a:lnTo>
                  <a:pt x="3" y="25"/>
                </a:lnTo>
                <a:lnTo>
                  <a:pt x="5" y="26"/>
                </a:lnTo>
                <a:lnTo>
                  <a:pt x="5" y="28"/>
                </a:lnTo>
                <a:lnTo>
                  <a:pt x="6" y="28"/>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269" name="Freeform 20">
            <a:extLst>
              <a:ext uri="{FF2B5EF4-FFF2-40B4-BE49-F238E27FC236}">
                <a16:creationId xmlns:a16="http://schemas.microsoft.com/office/drawing/2014/main" id="{92D915FF-EBC2-0051-6BE3-4A5EC68E9009}"/>
              </a:ext>
            </a:extLst>
          </p:cNvPr>
          <p:cNvSpPr>
            <a:spLocks/>
          </p:cNvSpPr>
          <p:nvPr/>
        </p:nvSpPr>
        <p:spPr bwMode="auto">
          <a:xfrm>
            <a:off x="6338889" y="4756154"/>
            <a:ext cx="95251" cy="79375"/>
          </a:xfrm>
          <a:custGeom>
            <a:avLst/>
            <a:gdLst>
              <a:gd name="T0" fmla="*/ 2147483647 w 68"/>
              <a:gd name="T1" fmla="*/ 2147483647 h 50"/>
              <a:gd name="T2" fmla="*/ 2147483647 w 68"/>
              <a:gd name="T3" fmla="*/ 2147483647 h 50"/>
              <a:gd name="T4" fmla="*/ 2147483647 w 68"/>
              <a:gd name="T5" fmla="*/ 2147483647 h 50"/>
              <a:gd name="T6" fmla="*/ 2147483647 w 68"/>
              <a:gd name="T7" fmla="*/ 2147483647 h 50"/>
              <a:gd name="T8" fmla="*/ 2147483647 w 68"/>
              <a:gd name="T9" fmla="*/ 2147483647 h 50"/>
              <a:gd name="T10" fmla="*/ 2147483647 w 68"/>
              <a:gd name="T11" fmla="*/ 2147483647 h 50"/>
              <a:gd name="T12" fmla="*/ 2147483647 w 68"/>
              <a:gd name="T13" fmla="*/ 2147483647 h 50"/>
              <a:gd name="T14" fmla="*/ 2147483647 w 68"/>
              <a:gd name="T15" fmla="*/ 2147483647 h 50"/>
              <a:gd name="T16" fmla="*/ 2147483647 w 68"/>
              <a:gd name="T17" fmla="*/ 2147483647 h 50"/>
              <a:gd name="T18" fmla="*/ 2147483647 w 68"/>
              <a:gd name="T19" fmla="*/ 2147483647 h 50"/>
              <a:gd name="T20" fmla="*/ 2147483647 w 68"/>
              <a:gd name="T21" fmla="*/ 2147483647 h 50"/>
              <a:gd name="T22" fmla="*/ 2147483647 w 68"/>
              <a:gd name="T23" fmla="*/ 2147483647 h 50"/>
              <a:gd name="T24" fmla="*/ 2147483647 w 68"/>
              <a:gd name="T25" fmla="*/ 2147483647 h 50"/>
              <a:gd name="T26" fmla="*/ 2147483647 w 68"/>
              <a:gd name="T27" fmla="*/ 2147483647 h 50"/>
              <a:gd name="T28" fmla="*/ 2147483647 w 68"/>
              <a:gd name="T29" fmla="*/ 2147483647 h 50"/>
              <a:gd name="T30" fmla="*/ 2147483647 w 68"/>
              <a:gd name="T31" fmla="*/ 2147483647 h 50"/>
              <a:gd name="T32" fmla="*/ 2147483647 w 68"/>
              <a:gd name="T33" fmla="*/ 2147483647 h 50"/>
              <a:gd name="T34" fmla="*/ 2147483647 w 68"/>
              <a:gd name="T35" fmla="*/ 2147483647 h 50"/>
              <a:gd name="T36" fmla="*/ 2147483647 w 68"/>
              <a:gd name="T37" fmla="*/ 2147483647 h 50"/>
              <a:gd name="T38" fmla="*/ 2147483647 w 68"/>
              <a:gd name="T39" fmla="*/ 2147483647 h 50"/>
              <a:gd name="T40" fmla="*/ 2147483647 w 68"/>
              <a:gd name="T41" fmla="*/ 2147483647 h 50"/>
              <a:gd name="T42" fmla="*/ 2147483647 w 68"/>
              <a:gd name="T43" fmla="*/ 2147483647 h 50"/>
              <a:gd name="T44" fmla="*/ 2147483647 w 68"/>
              <a:gd name="T45" fmla="*/ 2147483647 h 50"/>
              <a:gd name="T46" fmla="*/ 2147483647 w 68"/>
              <a:gd name="T47" fmla="*/ 2147483647 h 50"/>
              <a:gd name="T48" fmla="*/ 2147483647 w 68"/>
              <a:gd name="T49" fmla="*/ 2147483647 h 50"/>
              <a:gd name="T50" fmla="*/ 2147483647 w 68"/>
              <a:gd name="T51" fmla="*/ 2147483647 h 50"/>
              <a:gd name="T52" fmla="*/ 2147483647 w 68"/>
              <a:gd name="T53" fmla="*/ 2147483647 h 50"/>
              <a:gd name="T54" fmla="*/ 2147483647 w 68"/>
              <a:gd name="T55" fmla="*/ 2147483647 h 50"/>
              <a:gd name="T56" fmla="*/ 2147483647 w 68"/>
              <a:gd name="T57" fmla="*/ 2147483647 h 50"/>
              <a:gd name="T58" fmla="*/ 2147483647 w 68"/>
              <a:gd name="T59" fmla="*/ 2147483647 h 50"/>
              <a:gd name="T60" fmla="*/ 2147483647 w 68"/>
              <a:gd name="T61" fmla="*/ 2147483647 h 50"/>
              <a:gd name="T62" fmla="*/ 2147483647 w 68"/>
              <a:gd name="T63" fmla="*/ 2147483647 h 50"/>
              <a:gd name="T64" fmla="*/ 2147483647 w 68"/>
              <a:gd name="T65" fmla="*/ 0 h 50"/>
              <a:gd name="T66" fmla="*/ 2147483647 w 68"/>
              <a:gd name="T67" fmla="*/ 0 h 50"/>
              <a:gd name="T68" fmla="*/ 2147483647 w 68"/>
              <a:gd name="T69" fmla="*/ 0 h 50"/>
              <a:gd name="T70" fmla="*/ 2147483647 w 68"/>
              <a:gd name="T71" fmla="*/ 2147483647 h 50"/>
              <a:gd name="T72" fmla="*/ 2147483647 w 68"/>
              <a:gd name="T73" fmla="*/ 2147483647 h 50"/>
              <a:gd name="T74" fmla="*/ 2147483647 w 68"/>
              <a:gd name="T75" fmla="*/ 2147483647 h 50"/>
              <a:gd name="T76" fmla="*/ 2147483647 w 68"/>
              <a:gd name="T77" fmla="*/ 2147483647 h 50"/>
              <a:gd name="T78" fmla="*/ 0 w 68"/>
              <a:gd name="T79" fmla="*/ 2147483647 h 50"/>
              <a:gd name="T80" fmla="*/ 0 w 68"/>
              <a:gd name="T81" fmla="*/ 2147483647 h 50"/>
              <a:gd name="T82" fmla="*/ 2147483647 w 68"/>
              <a:gd name="T83" fmla="*/ 2147483647 h 50"/>
              <a:gd name="T84" fmla="*/ 2147483647 w 68"/>
              <a:gd name="T85" fmla="*/ 2147483647 h 50"/>
              <a:gd name="T86" fmla="*/ 2147483647 w 68"/>
              <a:gd name="T87" fmla="*/ 2147483647 h 50"/>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68"/>
              <a:gd name="T133" fmla="*/ 0 h 50"/>
              <a:gd name="T134" fmla="*/ 68 w 68"/>
              <a:gd name="T135" fmla="*/ 50 h 50"/>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68" h="50">
                <a:moveTo>
                  <a:pt x="6" y="28"/>
                </a:moveTo>
                <a:lnTo>
                  <a:pt x="5" y="29"/>
                </a:lnTo>
                <a:lnTo>
                  <a:pt x="3" y="31"/>
                </a:lnTo>
                <a:lnTo>
                  <a:pt x="2" y="32"/>
                </a:lnTo>
                <a:lnTo>
                  <a:pt x="2" y="34"/>
                </a:lnTo>
                <a:lnTo>
                  <a:pt x="2" y="35"/>
                </a:lnTo>
                <a:lnTo>
                  <a:pt x="2" y="37"/>
                </a:lnTo>
                <a:lnTo>
                  <a:pt x="3" y="38"/>
                </a:lnTo>
                <a:lnTo>
                  <a:pt x="3" y="40"/>
                </a:lnTo>
                <a:lnTo>
                  <a:pt x="5" y="41"/>
                </a:lnTo>
                <a:lnTo>
                  <a:pt x="6" y="43"/>
                </a:lnTo>
                <a:lnTo>
                  <a:pt x="8" y="43"/>
                </a:lnTo>
                <a:lnTo>
                  <a:pt x="9" y="43"/>
                </a:lnTo>
                <a:lnTo>
                  <a:pt x="11" y="43"/>
                </a:lnTo>
                <a:lnTo>
                  <a:pt x="11" y="44"/>
                </a:lnTo>
                <a:lnTo>
                  <a:pt x="12" y="44"/>
                </a:lnTo>
                <a:lnTo>
                  <a:pt x="14" y="44"/>
                </a:lnTo>
                <a:lnTo>
                  <a:pt x="15" y="44"/>
                </a:lnTo>
                <a:lnTo>
                  <a:pt x="17" y="44"/>
                </a:lnTo>
                <a:lnTo>
                  <a:pt x="18" y="44"/>
                </a:lnTo>
                <a:lnTo>
                  <a:pt x="20" y="44"/>
                </a:lnTo>
                <a:lnTo>
                  <a:pt x="21" y="44"/>
                </a:lnTo>
                <a:lnTo>
                  <a:pt x="23" y="44"/>
                </a:lnTo>
                <a:lnTo>
                  <a:pt x="24" y="44"/>
                </a:lnTo>
                <a:lnTo>
                  <a:pt x="26" y="46"/>
                </a:lnTo>
                <a:lnTo>
                  <a:pt x="27" y="46"/>
                </a:lnTo>
                <a:lnTo>
                  <a:pt x="27" y="47"/>
                </a:lnTo>
                <a:lnTo>
                  <a:pt x="28" y="49"/>
                </a:lnTo>
                <a:lnTo>
                  <a:pt x="30" y="50"/>
                </a:lnTo>
                <a:lnTo>
                  <a:pt x="31" y="50"/>
                </a:lnTo>
                <a:lnTo>
                  <a:pt x="33" y="50"/>
                </a:lnTo>
                <a:lnTo>
                  <a:pt x="36" y="49"/>
                </a:lnTo>
                <a:lnTo>
                  <a:pt x="39" y="46"/>
                </a:lnTo>
                <a:lnTo>
                  <a:pt x="43" y="44"/>
                </a:lnTo>
                <a:lnTo>
                  <a:pt x="46" y="43"/>
                </a:lnTo>
                <a:lnTo>
                  <a:pt x="49" y="41"/>
                </a:lnTo>
                <a:lnTo>
                  <a:pt x="54" y="40"/>
                </a:lnTo>
                <a:lnTo>
                  <a:pt x="57" y="37"/>
                </a:lnTo>
                <a:lnTo>
                  <a:pt x="60" y="35"/>
                </a:lnTo>
                <a:lnTo>
                  <a:pt x="61" y="34"/>
                </a:lnTo>
                <a:lnTo>
                  <a:pt x="61" y="31"/>
                </a:lnTo>
                <a:lnTo>
                  <a:pt x="63" y="28"/>
                </a:lnTo>
                <a:lnTo>
                  <a:pt x="64" y="26"/>
                </a:lnTo>
                <a:lnTo>
                  <a:pt x="64" y="24"/>
                </a:lnTo>
                <a:lnTo>
                  <a:pt x="65" y="21"/>
                </a:lnTo>
                <a:lnTo>
                  <a:pt x="65" y="18"/>
                </a:lnTo>
                <a:lnTo>
                  <a:pt x="68" y="16"/>
                </a:lnTo>
                <a:lnTo>
                  <a:pt x="68" y="15"/>
                </a:lnTo>
                <a:lnTo>
                  <a:pt x="68" y="13"/>
                </a:lnTo>
                <a:lnTo>
                  <a:pt x="68" y="12"/>
                </a:lnTo>
                <a:lnTo>
                  <a:pt x="67" y="10"/>
                </a:lnTo>
                <a:lnTo>
                  <a:pt x="64" y="7"/>
                </a:lnTo>
                <a:lnTo>
                  <a:pt x="60" y="6"/>
                </a:lnTo>
                <a:lnTo>
                  <a:pt x="55" y="4"/>
                </a:lnTo>
                <a:lnTo>
                  <a:pt x="51" y="3"/>
                </a:lnTo>
                <a:lnTo>
                  <a:pt x="48" y="3"/>
                </a:lnTo>
                <a:lnTo>
                  <a:pt x="43" y="3"/>
                </a:lnTo>
                <a:lnTo>
                  <a:pt x="39" y="1"/>
                </a:lnTo>
                <a:lnTo>
                  <a:pt x="34" y="0"/>
                </a:lnTo>
                <a:lnTo>
                  <a:pt x="33" y="0"/>
                </a:lnTo>
                <a:lnTo>
                  <a:pt x="30" y="0"/>
                </a:lnTo>
                <a:lnTo>
                  <a:pt x="28" y="0"/>
                </a:lnTo>
                <a:lnTo>
                  <a:pt x="26" y="0"/>
                </a:lnTo>
                <a:lnTo>
                  <a:pt x="24" y="0"/>
                </a:lnTo>
                <a:lnTo>
                  <a:pt x="23" y="1"/>
                </a:lnTo>
                <a:lnTo>
                  <a:pt x="20" y="1"/>
                </a:lnTo>
                <a:lnTo>
                  <a:pt x="18" y="3"/>
                </a:lnTo>
                <a:lnTo>
                  <a:pt x="15" y="4"/>
                </a:lnTo>
                <a:lnTo>
                  <a:pt x="12" y="6"/>
                </a:lnTo>
                <a:lnTo>
                  <a:pt x="9" y="7"/>
                </a:lnTo>
                <a:lnTo>
                  <a:pt x="6" y="10"/>
                </a:lnTo>
                <a:lnTo>
                  <a:pt x="5" y="12"/>
                </a:lnTo>
                <a:lnTo>
                  <a:pt x="2" y="15"/>
                </a:lnTo>
                <a:lnTo>
                  <a:pt x="0" y="18"/>
                </a:lnTo>
                <a:lnTo>
                  <a:pt x="0" y="22"/>
                </a:lnTo>
                <a:lnTo>
                  <a:pt x="0" y="24"/>
                </a:lnTo>
                <a:lnTo>
                  <a:pt x="2" y="24"/>
                </a:lnTo>
                <a:lnTo>
                  <a:pt x="3" y="25"/>
                </a:lnTo>
                <a:lnTo>
                  <a:pt x="5" y="26"/>
                </a:lnTo>
                <a:lnTo>
                  <a:pt x="5" y="28"/>
                </a:lnTo>
                <a:lnTo>
                  <a:pt x="6" y="28"/>
                </a:lnTo>
              </a:path>
            </a:pathLst>
          </a:custGeom>
          <a:solidFill>
            <a:srgbClr val="FFFF00"/>
          </a:solidFill>
          <a:ln w="4763">
            <a:solidFill>
              <a:srgbClr val="990000"/>
            </a:solidFill>
            <a:round/>
            <a:headEnd/>
            <a:tailEnd/>
          </a:ln>
        </p:spPr>
        <p:txBody>
          <a:bodyPr/>
          <a:lstStyle/>
          <a:p>
            <a:endParaRPr lang="en-US"/>
          </a:p>
        </p:txBody>
      </p:sp>
      <p:sp>
        <p:nvSpPr>
          <p:cNvPr id="53270" name="Freeform 21">
            <a:extLst>
              <a:ext uri="{FF2B5EF4-FFF2-40B4-BE49-F238E27FC236}">
                <a16:creationId xmlns:a16="http://schemas.microsoft.com/office/drawing/2014/main" id="{F43747EC-3B39-F42A-B9BF-36AA40250D09}"/>
              </a:ext>
            </a:extLst>
          </p:cNvPr>
          <p:cNvSpPr>
            <a:spLocks/>
          </p:cNvSpPr>
          <p:nvPr/>
        </p:nvSpPr>
        <p:spPr bwMode="auto">
          <a:xfrm>
            <a:off x="6419850" y="4897441"/>
            <a:ext cx="58739" cy="46037"/>
          </a:xfrm>
          <a:custGeom>
            <a:avLst/>
            <a:gdLst>
              <a:gd name="T0" fmla="*/ 0 w 41"/>
              <a:gd name="T1" fmla="*/ 2147483647 h 29"/>
              <a:gd name="T2" fmla="*/ 2147483647 w 41"/>
              <a:gd name="T3" fmla="*/ 2147483647 h 29"/>
              <a:gd name="T4" fmla="*/ 2147483647 w 41"/>
              <a:gd name="T5" fmla="*/ 2147483647 h 29"/>
              <a:gd name="T6" fmla="*/ 2147483647 w 41"/>
              <a:gd name="T7" fmla="*/ 2147483647 h 29"/>
              <a:gd name="T8" fmla="*/ 2147483647 w 41"/>
              <a:gd name="T9" fmla="*/ 2147483647 h 29"/>
              <a:gd name="T10" fmla="*/ 2147483647 w 41"/>
              <a:gd name="T11" fmla="*/ 2147483647 h 29"/>
              <a:gd name="T12" fmla="*/ 2147483647 w 41"/>
              <a:gd name="T13" fmla="*/ 2147483647 h 29"/>
              <a:gd name="T14" fmla="*/ 2147483647 w 41"/>
              <a:gd name="T15" fmla="*/ 2147483647 h 29"/>
              <a:gd name="T16" fmla="*/ 2147483647 w 41"/>
              <a:gd name="T17" fmla="*/ 2147483647 h 29"/>
              <a:gd name="T18" fmla="*/ 2147483647 w 41"/>
              <a:gd name="T19" fmla="*/ 2147483647 h 29"/>
              <a:gd name="T20" fmla="*/ 2147483647 w 41"/>
              <a:gd name="T21" fmla="*/ 2147483647 h 29"/>
              <a:gd name="T22" fmla="*/ 2147483647 w 41"/>
              <a:gd name="T23" fmla="*/ 2147483647 h 29"/>
              <a:gd name="T24" fmla="*/ 2147483647 w 41"/>
              <a:gd name="T25" fmla="*/ 2147483647 h 29"/>
              <a:gd name="T26" fmla="*/ 2147483647 w 41"/>
              <a:gd name="T27" fmla="*/ 2147483647 h 29"/>
              <a:gd name="T28" fmla="*/ 2147483647 w 41"/>
              <a:gd name="T29" fmla="*/ 2147483647 h 29"/>
              <a:gd name="T30" fmla="*/ 2147483647 w 41"/>
              <a:gd name="T31" fmla="*/ 2147483647 h 29"/>
              <a:gd name="T32" fmla="*/ 2147483647 w 41"/>
              <a:gd name="T33" fmla="*/ 2147483647 h 29"/>
              <a:gd name="T34" fmla="*/ 2147483647 w 41"/>
              <a:gd name="T35" fmla="*/ 2147483647 h 29"/>
              <a:gd name="T36" fmla="*/ 2147483647 w 41"/>
              <a:gd name="T37" fmla="*/ 2147483647 h 29"/>
              <a:gd name="T38" fmla="*/ 2147483647 w 41"/>
              <a:gd name="T39" fmla="*/ 2147483647 h 29"/>
              <a:gd name="T40" fmla="*/ 2147483647 w 41"/>
              <a:gd name="T41" fmla="*/ 2147483647 h 29"/>
              <a:gd name="T42" fmla="*/ 2147483647 w 41"/>
              <a:gd name="T43" fmla="*/ 2147483647 h 29"/>
              <a:gd name="T44" fmla="*/ 2147483647 w 41"/>
              <a:gd name="T45" fmla="*/ 2147483647 h 29"/>
              <a:gd name="T46" fmla="*/ 2147483647 w 41"/>
              <a:gd name="T47" fmla="*/ 2147483647 h 29"/>
              <a:gd name="T48" fmla="*/ 2147483647 w 41"/>
              <a:gd name="T49" fmla="*/ 0 h 29"/>
              <a:gd name="T50" fmla="*/ 2147483647 w 41"/>
              <a:gd name="T51" fmla="*/ 0 h 29"/>
              <a:gd name="T52" fmla="*/ 2147483647 w 41"/>
              <a:gd name="T53" fmla="*/ 0 h 29"/>
              <a:gd name="T54" fmla="*/ 2147483647 w 41"/>
              <a:gd name="T55" fmla="*/ 0 h 29"/>
              <a:gd name="T56" fmla="*/ 2147483647 w 41"/>
              <a:gd name="T57" fmla="*/ 0 h 29"/>
              <a:gd name="T58" fmla="*/ 2147483647 w 41"/>
              <a:gd name="T59" fmla="*/ 2147483647 h 29"/>
              <a:gd name="T60" fmla="*/ 2147483647 w 41"/>
              <a:gd name="T61" fmla="*/ 2147483647 h 29"/>
              <a:gd name="T62" fmla="*/ 2147483647 w 41"/>
              <a:gd name="T63" fmla="*/ 2147483647 h 29"/>
              <a:gd name="T64" fmla="*/ 2147483647 w 41"/>
              <a:gd name="T65" fmla="*/ 2147483647 h 29"/>
              <a:gd name="T66" fmla="*/ 2147483647 w 41"/>
              <a:gd name="T67" fmla="*/ 2147483647 h 29"/>
              <a:gd name="T68" fmla="*/ 2147483647 w 41"/>
              <a:gd name="T69" fmla="*/ 2147483647 h 29"/>
              <a:gd name="T70" fmla="*/ 2147483647 w 41"/>
              <a:gd name="T71" fmla="*/ 2147483647 h 29"/>
              <a:gd name="T72" fmla="*/ 2147483647 w 41"/>
              <a:gd name="T73" fmla="*/ 2147483647 h 29"/>
              <a:gd name="T74" fmla="*/ 2147483647 w 41"/>
              <a:gd name="T75" fmla="*/ 2147483647 h 29"/>
              <a:gd name="T76" fmla="*/ 2147483647 w 41"/>
              <a:gd name="T77" fmla="*/ 2147483647 h 29"/>
              <a:gd name="T78" fmla="*/ 2147483647 w 41"/>
              <a:gd name="T79" fmla="*/ 2147483647 h 29"/>
              <a:gd name="T80" fmla="*/ 0 w 41"/>
              <a:gd name="T81" fmla="*/ 2147483647 h 29"/>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41"/>
              <a:gd name="T124" fmla="*/ 0 h 29"/>
              <a:gd name="T125" fmla="*/ 41 w 41"/>
              <a:gd name="T126" fmla="*/ 29 h 29"/>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41" h="29">
                <a:moveTo>
                  <a:pt x="0" y="15"/>
                </a:moveTo>
                <a:lnTo>
                  <a:pt x="2" y="16"/>
                </a:lnTo>
                <a:lnTo>
                  <a:pt x="2" y="17"/>
                </a:lnTo>
                <a:lnTo>
                  <a:pt x="2" y="20"/>
                </a:lnTo>
                <a:lnTo>
                  <a:pt x="3" y="22"/>
                </a:lnTo>
                <a:lnTo>
                  <a:pt x="3" y="23"/>
                </a:lnTo>
                <a:lnTo>
                  <a:pt x="3" y="25"/>
                </a:lnTo>
                <a:lnTo>
                  <a:pt x="5" y="26"/>
                </a:lnTo>
                <a:lnTo>
                  <a:pt x="5" y="28"/>
                </a:lnTo>
                <a:lnTo>
                  <a:pt x="10" y="29"/>
                </a:lnTo>
                <a:lnTo>
                  <a:pt x="15" y="29"/>
                </a:lnTo>
                <a:lnTo>
                  <a:pt x="21" y="28"/>
                </a:lnTo>
                <a:lnTo>
                  <a:pt x="25" y="26"/>
                </a:lnTo>
                <a:lnTo>
                  <a:pt x="30" y="23"/>
                </a:lnTo>
                <a:lnTo>
                  <a:pt x="34" y="20"/>
                </a:lnTo>
                <a:lnTo>
                  <a:pt x="39" y="16"/>
                </a:lnTo>
                <a:lnTo>
                  <a:pt x="40" y="12"/>
                </a:lnTo>
                <a:lnTo>
                  <a:pt x="41" y="10"/>
                </a:lnTo>
                <a:lnTo>
                  <a:pt x="41" y="7"/>
                </a:lnTo>
                <a:lnTo>
                  <a:pt x="41" y="6"/>
                </a:lnTo>
                <a:lnTo>
                  <a:pt x="40" y="4"/>
                </a:lnTo>
                <a:lnTo>
                  <a:pt x="40" y="3"/>
                </a:lnTo>
                <a:lnTo>
                  <a:pt x="39" y="1"/>
                </a:lnTo>
                <a:lnTo>
                  <a:pt x="37" y="1"/>
                </a:lnTo>
                <a:lnTo>
                  <a:pt x="37" y="0"/>
                </a:lnTo>
                <a:lnTo>
                  <a:pt x="34" y="0"/>
                </a:lnTo>
                <a:lnTo>
                  <a:pt x="31" y="0"/>
                </a:lnTo>
                <a:lnTo>
                  <a:pt x="28" y="0"/>
                </a:lnTo>
                <a:lnTo>
                  <a:pt x="25" y="0"/>
                </a:lnTo>
                <a:lnTo>
                  <a:pt x="22" y="1"/>
                </a:lnTo>
                <a:lnTo>
                  <a:pt x="21" y="1"/>
                </a:lnTo>
                <a:lnTo>
                  <a:pt x="18" y="3"/>
                </a:lnTo>
                <a:lnTo>
                  <a:pt x="15" y="4"/>
                </a:lnTo>
                <a:lnTo>
                  <a:pt x="13" y="6"/>
                </a:lnTo>
                <a:lnTo>
                  <a:pt x="10" y="6"/>
                </a:lnTo>
                <a:lnTo>
                  <a:pt x="9" y="7"/>
                </a:lnTo>
                <a:lnTo>
                  <a:pt x="7" y="9"/>
                </a:lnTo>
                <a:lnTo>
                  <a:pt x="6" y="9"/>
                </a:lnTo>
                <a:lnTo>
                  <a:pt x="5" y="10"/>
                </a:lnTo>
                <a:lnTo>
                  <a:pt x="2" y="12"/>
                </a:lnTo>
                <a:lnTo>
                  <a:pt x="0" y="15"/>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271" name="Freeform 22">
            <a:extLst>
              <a:ext uri="{FF2B5EF4-FFF2-40B4-BE49-F238E27FC236}">
                <a16:creationId xmlns:a16="http://schemas.microsoft.com/office/drawing/2014/main" id="{5E4B8E82-6D96-2231-2B73-B132C203B570}"/>
              </a:ext>
            </a:extLst>
          </p:cNvPr>
          <p:cNvSpPr>
            <a:spLocks/>
          </p:cNvSpPr>
          <p:nvPr/>
        </p:nvSpPr>
        <p:spPr bwMode="auto">
          <a:xfrm>
            <a:off x="6419850" y="4897441"/>
            <a:ext cx="58739" cy="46037"/>
          </a:xfrm>
          <a:custGeom>
            <a:avLst/>
            <a:gdLst>
              <a:gd name="T0" fmla="*/ 0 w 41"/>
              <a:gd name="T1" fmla="*/ 2147483647 h 29"/>
              <a:gd name="T2" fmla="*/ 2147483647 w 41"/>
              <a:gd name="T3" fmla="*/ 2147483647 h 29"/>
              <a:gd name="T4" fmla="*/ 2147483647 w 41"/>
              <a:gd name="T5" fmla="*/ 2147483647 h 29"/>
              <a:gd name="T6" fmla="*/ 2147483647 w 41"/>
              <a:gd name="T7" fmla="*/ 2147483647 h 29"/>
              <a:gd name="T8" fmla="*/ 2147483647 w 41"/>
              <a:gd name="T9" fmla="*/ 2147483647 h 29"/>
              <a:gd name="T10" fmla="*/ 2147483647 w 41"/>
              <a:gd name="T11" fmla="*/ 2147483647 h 29"/>
              <a:gd name="T12" fmla="*/ 2147483647 w 41"/>
              <a:gd name="T13" fmla="*/ 2147483647 h 29"/>
              <a:gd name="T14" fmla="*/ 2147483647 w 41"/>
              <a:gd name="T15" fmla="*/ 2147483647 h 29"/>
              <a:gd name="T16" fmla="*/ 2147483647 w 41"/>
              <a:gd name="T17" fmla="*/ 2147483647 h 29"/>
              <a:gd name="T18" fmla="*/ 2147483647 w 41"/>
              <a:gd name="T19" fmla="*/ 2147483647 h 29"/>
              <a:gd name="T20" fmla="*/ 2147483647 w 41"/>
              <a:gd name="T21" fmla="*/ 2147483647 h 29"/>
              <a:gd name="T22" fmla="*/ 2147483647 w 41"/>
              <a:gd name="T23" fmla="*/ 2147483647 h 29"/>
              <a:gd name="T24" fmla="*/ 2147483647 w 41"/>
              <a:gd name="T25" fmla="*/ 2147483647 h 29"/>
              <a:gd name="T26" fmla="*/ 2147483647 w 41"/>
              <a:gd name="T27" fmla="*/ 2147483647 h 29"/>
              <a:gd name="T28" fmla="*/ 2147483647 w 41"/>
              <a:gd name="T29" fmla="*/ 2147483647 h 29"/>
              <a:gd name="T30" fmla="*/ 2147483647 w 41"/>
              <a:gd name="T31" fmla="*/ 2147483647 h 29"/>
              <a:gd name="T32" fmla="*/ 2147483647 w 41"/>
              <a:gd name="T33" fmla="*/ 2147483647 h 29"/>
              <a:gd name="T34" fmla="*/ 2147483647 w 41"/>
              <a:gd name="T35" fmla="*/ 2147483647 h 29"/>
              <a:gd name="T36" fmla="*/ 2147483647 w 41"/>
              <a:gd name="T37" fmla="*/ 2147483647 h 29"/>
              <a:gd name="T38" fmla="*/ 2147483647 w 41"/>
              <a:gd name="T39" fmla="*/ 2147483647 h 29"/>
              <a:gd name="T40" fmla="*/ 2147483647 w 41"/>
              <a:gd name="T41" fmla="*/ 2147483647 h 29"/>
              <a:gd name="T42" fmla="*/ 2147483647 w 41"/>
              <a:gd name="T43" fmla="*/ 2147483647 h 29"/>
              <a:gd name="T44" fmla="*/ 2147483647 w 41"/>
              <a:gd name="T45" fmla="*/ 2147483647 h 29"/>
              <a:gd name="T46" fmla="*/ 2147483647 w 41"/>
              <a:gd name="T47" fmla="*/ 2147483647 h 29"/>
              <a:gd name="T48" fmla="*/ 2147483647 w 41"/>
              <a:gd name="T49" fmla="*/ 0 h 29"/>
              <a:gd name="T50" fmla="*/ 2147483647 w 41"/>
              <a:gd name="T51" fmla="*/ 0 h 29"/>
              <a:gd name="T52" fmla="*/ 2147483647 w 41"/>
              <a:gd name="T53" fmla="*/ 0 h 29"/>
              <a:gd name="T54" fmla="*/ 2147483647 w 41"/>
              <a:gd name="T55" fmla="*/ 0 h 29"/>
              <a:gd name="T56" fmla="*/ 2147483647 w 41"/>
              <a:gd name="T57" fmla="*/ 0 h 29"/>
              <a:gd name="T58" fmla="*/ 2147483647 w 41"/>
              <a:gd name="T59" fmla="*/ 2147483647 h 29"/>
              <a:gd name="T60" fmla="*/ 2147483647 w 41"/>
              <a:gd name="T61" fmla="*/ 2147483647 h 29"/>
              <a:gd name="T62" fmla="*/ 2147483647 w 41"/>
              <a:gd name="T63" fmla="*/ 2147483647 h 29"/>
              <a:gd name="T64" fmla="*/ 2147483647 w 41"/>
              <a:gd name="T65" fmla="*/ 2147483647 h 29"/>
              <a:gd name="T66" fmla="*/ 2147483647 w 41"/>
              <a:gd name="T67" fmla="*/ 2147483647 h 29"/>
              <a:gd name="T68" fmla="*/ 2147483647 w 41"/>
              <a:gd name="T69" fmla="*/ 2147483647 h 29"/>
              <a:gd name="T70" fmla="*/ 2147483647 w 41"/>
              <a:gd name="T71" fmla="*/ 2147483647 h 29"/>
              <a:gd name="T72" fmla="*/ 2147483647 w 41"/>
              <a:gd name="T73" fmla="*/ 2147483647 h 29"/>
              <a:gd name="T74" fmla="*/ 2147483647 w 41"/>
              <a:gd name="T75" fmla="*/ 2147483647 h 29"/>
              <a:gd name="T76" fmla="*/ 2147483647 w 41"/>
              <a:gd name="T77" fmla="*/ 2147483647 h 29"/>
              <a:gd name="T78" fmla="*/ 2147483647 w 41"/>
              <a:gd name="T79" fmla="*/ 2147483647 h 29"/>
              <a:gd name="T80" fmla="*/ 0 w 41"/>
              <a:gd name="T81" fmla="*/ 2147483647 h 29"/>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41"/>
              <a:gd name="T124" fmla="*/ 0 h 29"/>
              <a:gd name="T125" fmla="*/ 41 w 41"/>
              <a:gd name="T126" fmla="*/ 29 h 29"/>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41" h="29">
                <a:moveTo>
                  <a:pt x="0" y="15"/>
                </a:moveTo>
                <a:lnTo>
                  <a:pt x="2" y="16"/>
                </a:lnTo>
                <a:lnTo>
                  <a:pt x="2" y="17"/>
                </a:lnTo>
                <a:lnTo>
                  <a:pt x="2" y="20"/>
                </a:lnTo>
                <a:lnTo>
                  <a:pt x="3" y="22"/>
                </a:lnTo>
                <a:lnTo>
                  <a:pt x="3" y="23"/>
                </a:lnTo>
                <a:lnTo>
                  <a:pt x="3" y="25"/>
                </a:lnTo>
                <a:lnTo>
                  <a:pt x="5" y="26"/>
                </a:lnTo>
                <a:lnTo>
                  <a:pt x="5" y="28"/>
                </a:lnTo>
                <a:lnTo>
                  <a:pt x="10" y="29"/>
                </a:lnTo>
                <a:lnTo>
                  <a:pt x="15" y="29"/>
                </a:lnTo>
                <a:lnTo>
                  <a:pt x="21" y="28"/>
                </a:lnTo>
                <a:lnTo>
                  <a:pt x="25" y="26"/>
                </a:lnTo>
                <a:lnTo>
                  <a:pt x="30" y="23"/>
                </a:lnTo>
                <a:lnTo>
                  <a:pt x="34" y="20"/>
                </a:lnTo>
                <a:lnTo>
                  <a:pt x="39" y="16"/>
                </a:lnTo>
                <a:lnTo>
                  <a:pt x="40" y="12"/>
                </a:lnTo>
                <a:lnTo>
                  <a:pt x="41" y="10"/>
                </a:lnTo>
                <a:lnTo>
                  <a:pt x="41" y="7"/>
                </a:lnTo>
                <a:lnTo>
                  <a:pt x="41" y="6"/>
                </a:lnTo>
                <a:lnTo>
                  <a:pt x="40" y="4"/>
                </a:lnTo>
                <a:lnTo>
                  <a:pt x="40" y="3"/>
                </a:lnTo>
                <a:lnTo>
                  <a:pt x="39" y="1"/>
                </a:lnTo>
                <a:lnTo>
                  <a:pt x="37" y="1"/>
                </a:lnTo>
                <a:lnTo>
                  <a:pt x="37" y="0"/>
                </a:lnTo>
                <a:lnTo>
                  <a:pt x="34" y="0"/>
                </a:lnTo>
                <a:lnTo>
                  <a:pt x="31" y="0"/>
                </a:lnTo>
                <a:lnTo>
                  <a:pt x="28" y="0"/>
                </a:lnTo>
                <a:lnTo>
                  <a:pt x="25" y="0"/>
                </a:lnTo>
                <a:lnTo>
                  <a:pt x="22" y="1"/>
                </a:lnTo>
                <a:lnTo>
                  <a:pt x="21" y="1"/>
                </a:lnTo>
                <a:lnTo>
                  <a:pt x="18" y="3"/>
                </a:lnTo>
                <a:lnTo>
                  <a:pt x="15" y="4"/>
                </a:lnTo>
                <a:lnTo>
                  <a:pt x="13" y="6"/>
                </a:lnTo>
                <a:lnTo>
                  <a:pt x="10" y="6"/>
                </a:lnTo>
                <a:lnTo>
                  <a:pt x="9" y="7"/>
                </a:lnTo>
                <a:lnTo>
                  <a:pt x="7" y="9"/>
                </a:lnTo>
                <a:lnTo>
                  <a:pt x="6" y="9"/>
                </a:lnTo>
                <a:lnTo>
                  <a:pt x="5" y="10"/>
                </a:lnTo>
                <a:lnTo>
                  <a:pt x="2" y="12"/>
                </a:lnTo>
                <a:lnTo>
                  <a:pt x="0" y="15"/>
                </a:lnTo>
              </a:path>
            </a:pathLst>
          </a:custGeom>
          <a:solidFill>
            <a:srgbClr val="FFFF00"/>
          </a:solidFill>
          <a:ln w="1588">
            <a:solidFill>
              <a:srgbClr val="990000"/>
            </a:solidFill>
            <a:round/>
            <a:headEnd/>
            <a:tailEnd/>
          </a:ln>
        </p:spPr>
        <p:txBody>
          <a:bodyPr/>
          <a:lstStyle/>
          <a:p>
            <a:endParaRPr lang="en-US"/>
          </a:p>
        </p:txBody>
      </p:sp>
      <p:sp>
        <p:nvSpPr>
          <p:cNvPr id="53272" name="Freeform 23">
            <a:extLst>
              <a:ext uri="{FF2B5EF4-FFF2-40B4-BE49-F238E27FC236}">
                <a16:creationId xmlns:a16="http://schemas.microsoft.com/office/drawing/2014/main" id="{E7B1252B-C842-17F5-7877-1EC330110410}"/>
              </a:ext>
            </a:extLst>
          </p:cNvPr>
          <p:cNvSpPr>
            <a:spLocks/>
          </p:cNvSpPr>
          <p:nvPr/>
        </p:nvSpPr>
        <p:spPr bwMode="auto">
          <a:xfrm>
            <a:off x="6419850" y="4897441"/>
            <a:ext cx="58739" cy="46037"/>
          </a:xfrm>
          <a:custGeom>
            <a:avLst/>
            <a:gdLst>
              <a:gd name="T0" fmla="*/ 0 w 41"/>
              <a:gd name="T1" fmla="*/ 2147483647 h 29"/>
              <a:gd name="T2" fmla="*/ 2147483647 w 41"/>
              <a:gd name="T3" fmla="*/ 2147483647 h 29"/>
              <a:gd name="T4" fmla="*/ 2147483647 w 41"/>
              <a:gd name="T5" fmla="*/ 2147483647 h 29"/>
              <a:gd name="T6" fmla="*/ 2147483647 w 41"/>
              <a:gd name="T7" fmla="*/ 2147483647 h 29"/>
              <a:gd name="T8" fmla="*/ 2147483647 w 41"/>
              <a:gd name="T9" fmla="*/ 2147483647 h 29"/>
              <a:gd name="T10" fmla="*/ 2147483647 w 41"/>
              <a:gd name="T11" fmla="*/ 2147483647 h 29"/>
              <a:gd name="T12" fmla="*/ 2147483647 w 41"/>
              <a:gd name="T13" fmla="*/ 2147483647 h 29"/>
              <a:gd name="T14" fmla="*/ 2147483647 w 41"/>
              <a:gd name="T15" fmla="*/ 2147483647 h 29"/>
              <a:gd name="T16" fmla="*/ 2147483647 w 41"/>
              <a:gd name="T17" fmla="*/ 2147483647 h 29"/>
              <a:gd name="T18" fmla="*/ 2147483647 w 41"/>
              <a:gd name="T19" fmla="*/ 2147483647 h 29"/>
              <a:gd name="T20" fmla="*/ 2147483647 w 41"/>
              <a:gd name="T21" fmla="*/ 2147483647 h 29"/>
              <a:gd name="T22" fmla="*/ 2147483647 w 41"/>
              <a:gd name="T23" fmla="*/ 2147483647 h 29"/>
              <a:gd name="T24" fmla="*/ 2147483647 w 41"/>
              <a:gd name="T25" fmla="*/ 2147483647 h 29"/>
              <a:gd name="T26" fmla="*/ 2147483647 w 41"/>
              <a:gd name="T27" fmla="*/ 2147483647 h 29"/>
              <a:gd name="T28" fmla="*/ 2147483647 w 41"/>
              <a:gd name="T29" fmla="*/ 2147483647 h 29"/>
              <a:gd name="T30" fmla="*/ 2147483647 w 41"/>
              <a:gd name="T31" fmla="*/ 2147483647 h 29"/>
              <a:gd name="T32" fmla="*/ 2147483647 w 41"/>
              <a:gd name="T33" fmla="*/ 2147483647 h 29"/>
              <a:gd name="T34" fmla="*/ 2147483647 w 41"/>
              <a:gd name="T35" fmla="*/ 2147483647 h 29"/>
              <a:gd name="T36" fmla="*/ 2147483647 w 41"/>
              <a:gd name="T37" fmla="*/ 2147483647 h 29"/>
              <a:gd name="T38" fmla="*/ 2147483647 w 41"/>
              <a:gd name="T39" fmla="*/ 2147483647 h 29"/>
              <a:gd name="T40" fmla="*/ 2147483647 w 41"/>
              <a:gd name="T41" fmla="*/ 2147483647 h 29"/>
              <a:gd name="T42" fmla="*/ 2147483647 w 41"/>
              <a:gd name="T43" fmla="*/ 2147483647 h 29"/>
              <a:gd name="T44" fmla="*/ 2147483647 w 41"/>
              <a:gd name="T45" fmla="*/ 2147483647 h 29"/>
              <a:gd name="T46" fmla="*/ 2147483647 w 41"/>
              <a:gd name="T47" fmla="*/ 2147483647 h 29"/>
              <a:gd name="T48" fmla="*/ 2147483647 w 41"/>
              <a:gd name="T49" fmla="*/ 0 h 29"/>
              <a:gd name="T50" fmla="*/ 2147483647 w 41"/>
              <a:gd name="T51" fmla="*/ 0 h 29"/>
              <a:gd name="T52" fmla="*/ 2147483647 w 41"/>
              <a:gd name="T53" fmla="*/ 0 h 29"/>
              <a:gd name="T54" fmla="*/ 2147483647 w 41"/>
              <a:gd name="T55" fmla="*/ 0 h 29"/>
              <a:gd name="T56" fmla="*/ 2147483647 w 41"/>
              <a:gd name="T57" fmla="*/ 0 h 29"/>
              <a:gd name="T58" fmla="*/ 2147483647 w 41"/>
              <a:gd name="T59" fmla="*/ 2147483647 h 29"/>
              <a:gd name="T60" fmla="*/ 2147483647 w 41"/>
              <a:gd name="T61" fmla="*/ 2147483647 h 29"/>
              <a:gd name="T62" fmla="*/ 2147483647 w 41"/>
              <a:gd name="T63" fmla="*/ 2147483647 h 29"/>
              <a:gd name="T64" fmla="*/ 2147483647 w 41"/>
              <a:gd name="T65" fmla="*/ 2147483647 h 29"/>
              <a:gd name="T66" fmla="*/ 2147483647 w 41"/>
              <a:gd name="T67" fmla="*/ 2147483647 h 29"/>
              <a:gd name="T68" fmla="*/ 2147483647 w 41"/>
              <a:gd name="T69" fmla="*/ 2147483647 h 29"/>
              <a:gd name="T70" fmla="*/ 2147483647 w 41"/>
              <a:gd name="T71" fmla="*/ 2147483647 h 29"/>
              <a:gd name="T72" fmla="*/ 2147483647 w 41"/>
              <a:gd name="T73" fmla="*/ 2147483647 h 29"/>
              <a:gd name="T74" fmla="*/ 2147483647 w 41"/>
              <a:gd name="T75" fmla="*/ 2147483647 h 29"/>
              <a:gd name="T76" fmla="*/ 2147483647 w 41"/>
              <a:gd name="T77" fmla="*/ 2147483647 h 29"/>
              <a:gd name="T78" fmla="*/ 2147483647 w 41"/>
              <a:gd name="T79" fmla="*/ 2147483647 h 29"/>
              <a:gd name="T80" fmla="*/ 0 w 41"/>
              <a:gd name="T81" fmla="*/ 2147483647 h 29"/>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41"/>
              <a:gd name="T124" fmla="*/ 0 h 29"/>
              <a:gd name="T125" fmla="*/ 41 w 41"/>
              <a:gd name="T126" fmla="*/ 29 h 29"/>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41" h="29">
                <a:moveTo>
                  <a:pt x="0" y="15"/>
                </a:moveTo>
                <a:lnTo>
                  <a:pt x="2" y="16"/>
                </a:lnTo>
                <a:lnTo>
                  <a:pt x="2" y="17"/>
                </a:lnTo>
                <a:lnTo>
                  <a:pt x="2" y="20"/>
                </a:lnTo>
                <a:lnTo>
                  <a:pt x="3" y="22"/>
                </a:lnTo>
                <a:lnTo>
                  <a:pt x="3" y="23"/>
                </a:lnTo>
                <a:lnTo>
                  <a:pt x="3" y="25"/>
                </a:lnTo>
                <a:lnTo>
                  <a:pt x="5" y="26"/>
                </a:lnTo>
                <a:lnTo>
                  <a:pt x="5" y="28"/>
                </a:lnTo>
                <a:lnTo>
                  <a:pt x="10" y="29"/>
                </a:lnTo>
                <a:lnTo>
                  <a:pt x="15" y="29"/>
                </a:lnTo>
                <a:lnTo>
                  <a:pt x="21" y="28"/>
                </a:lnTo>
                <a:lnTo>
                  <a:pt x="25" y="26"/>
                </a:lnTo>
                <a:lnTo>
                  <a:pt x="30" y="23"/>
                </a:lnTo>
                <a:lnTo>
                  <a:pt x="34" y="20"/>
                </a:lnTo>
                <a:lnTo>
                  <a:pt x="39" y="16"/>
                </a:lnTo>
                <a:lnTo>
                  <a:pt x="40" y="12"/>
                </a:lnTo>
                <a:lnTo>
                  <a:pt x="41" y="10"/>
                </a:lnTo>
                <a:lnTo>
                  <a:pt x="41" y="7"/>
                </a:lnTo>
                <a:lnTo>
                  <a:pt x="41" y="6"/>
                </a:lnTo>
                <a:lnTo>
                  <a:pt x="40" y="4"/>
                </a:lnTo>
                <a:lnTo>
                  <a:pt x="40" y="3"/>
                </a:lnTo>
                <a:lnTo>
                  <a:pt x="39" y="1"/>
                </a:lnTo>
                <a:lnTo>
                  <a:pt x="37" y="1"/>
                </a:lnTo>
                <a:lnTo>
                  <a:pt x="37" y="0"/>
                </a:lnTo>
                <a:lnTo>
                  <a:pt x="34" y="0"/>
                </a:lnTo>
                <a:lnTo>
                  <a:pt x="31" y="0"/>
                </a:lnTo>
                <a:lnTo>
                  <a:pt x="28" y="0"/>
                </a:lnTo>
                <a:lnTo>
                  <a:pt x="25" y="0"/>
                </a:lnTo>
                <a:lnTo>
                  <a:pt x="22" y="1"/>
                </a:lnTo>
                <a:lnTo>
                  <a:pt x="21" y="1"/>
                </a:lnTo>
                <a:lnTo>
                  <a:pt x="18" y="3"/>
                </a:lnTo>
                <a:lnTo>
                  <a:pt x="15" y="4"/>
                </a:lnTo>
                <a:lnTo>
                  <a:pt x="13" y="6"/>
                </a:lnTo>
                <a:lnTo>
                  <a:pt x="10" y="6"/>
                </a:lnTo>
                <a:lnTo>
                  <a:pt x="9" y="7"/>
                </a:lnTo>
                <a:lnTo>
                  <a:pt x="7" y="9"/>
                </a:lnTo>
                <a:lnTo>
                  <a:pt x="6" y="9"/>
                </a:lnTo>
                <a:lnTo>
                  <a:pt x="5" y="10"/>
                </a:lnTo>
                <a:lnTo>
                  <a:pt x="2" y="12"/>
                </a:lnTo>
                <a:lnTo>
                  <a:pt x="0" y="15"/>
                </a:lnTo>
              </a:path>
            </a:pathLst>
          </a:custGeom>
          <a:solidFill>
            <a:srgbClr val="FFFF00"/>
          </a:solidFill>
          <a:ln w="4763">
            <a:solidFill>
              <a:srgbClr val="990000"/>
            </a:solidFill>
            <a:round/>
            <a:headEnd/>
            <a:tailEnd/>
          </a:ln>
        </p:spPr>
        <p:txBody>
          <a:bodyPr/>
          <a:lstStyle/>
          <a:p>
            <a:endParaRPr lang="en-US"/>
          </a:p>
        </p:txBody>
      </p:sp>
      <p:sp>
        <p:nvSpPr>
          <p:cNvPr id="53273" name="Freeform 24">
            <a:extLst>
              <a:ext uri="{FF2B5EF4-FFF2-40B4-BE49-F238E27FC236}">
                <a16:creationId xmlns:a16="http://schemas.microsoft.com/office/drawing/2014/main" id="{C63E7EC7-1C60-D8D9-E789-F2726095C310}"/>
              </a:ext>
            </a:extLst>
          </p:cNvPr>
          <p:cNvSpPr>
            <a:spLocks/>
          </p:cNvSpPr>
          <p:nvPr/>
        </p:nvSpPr>
        <p:spPr bwMode="auto">
          <a:xfrm>
            <a:off x="6489701" y="4816475"/>
            <a:ext cx="69851" cy="77788"/>
          </a:xfrm>
          <a:custGeom>
            <a:avLst/>
            <a:gdLst>
              <a:gd name="T0" fmla="*/ 0 w 50"/>
              <a:gd name="T1" fmla="*/ 2147483647 h 49"/>
              <a:gd name="T2" fmla="*/ 2147483647 w 50"/>
              <a:gd name="T3" fmla="*/ 2147483647 h 49"/>
              <a:gd name="T4" fmla="*/ 2147483647 w 50"/>
              <a:gd name="T5" fmla="*/ 2147483647 h 49"/>
              <a:gd name="T6" fmla="*/ 2147483647 w 50"/>
              <a:gd name="T7" fmla="*/ 2147483647 h 49"/>
              <a:gd name="T8" fmla="*/ 2147483647 w 50"/>
              <a:gd name="T9" fmla="*/ 2147483647 h 49"/>
              <a:gd name="T10" fmla="*/ 2147483647 w 50"/>
              <a:gd name="T11" fmla="*/ 2147483647 h 49"/>
              <a:gd name="T12" fmla="*/ 2147483647 w 50"/>
              <a:gd name="T13" fmla="*/ 2147483647 h 49"/>
              <a:gd name="T14" fmla="*/ 2147483647 w 50"/>
              <a:gd name="T15" fmla="*/ 2147483647 h 49"/>
              <a:gd name="T16" fmla="*/ 2147483647 w 50"/>
              <a:gd name="T17" fmla="*/ 0 h 49"/>
              <a:gd name="T18" fmla="*/ 2147483647 w 50"/>
              <a:gd name="T19" fmla="*/ 0 h 49"/>
              <a:gd name="T20" fmla="*/ 2147483647 w 50"/>
              <a:gd name="T21" fmla="*/ 2147483647 h 49"/>
              <a:gd name="T22" fmla="*/ 2147483647 w 50"/>
              <a:gd name="T23" fmla="*/ 2147483647 h 49"/>
              <a:gd name="T24" fmla="*/ 2147483647 w 50"/>
              <a:gd name="T25" fmla="*/ 2147483647 h 49"/>
              <a:gd name="T26" fmla="*/ 2147483647 w 50"/>
              <a:gd name="T27" fmla="*/ 2147483647 h 49"/>
              <a:gd name="T28" fmla="*/ 2147483647 w 50"/>
              <a:gd name="T29" fmla="*/ 2147483647 h 49"/>
              <a:gd name="T30" fmla="*/ 2147483647 w 50"/>
              <a:gd name="T31" fmla="*/ 2147483647 h 49"/>
              <a:gd name="T32" fmla="*/ 2147483647 w 50"/>
              <a:gd name="T33" fmla="*/ 2147483647 h 49"/>
              <a:gd name="T34" fmla="*/ 2147483647 w 50"/>
              <a:gd name="T35" fmla="*/ 2147483647 h 49"/>
              <a:gd name="T36" fmla="*/ 2147483647 w 50"/>
              <a:gd name="T37" fmla="*/ 2147483647 h 49"/>
              <a:gd name="T38" fmla="*/ 2147483647 w 50"/>
              <a:gd name="T39" fmla="*/ 2147483647 h 49"/>
              <a:gd name="T40" fmla="*/ 2147483647 w 50"/>
              <a:gd name="T41" fmla="*/ 2147483647 h 49"/>
              <a:gd name="T42" fmla="*/ 2147483647 w 50"/>
              <a:gd name="T43" fmla="*/ 2147483647 h 49"/>
              <a:gd name="T44" fmla="*/ 2147483647 w 50"/>
              <a:gd name="T45" fmla="*/ 2147483647 h 49"/>
              <a:gd name="T46" fmla="*/ 2147483647 w 50"/>
              <a:gd name="T47" fmla="*/ 2147483647 h 49"/>
              <a:gd name="T48" fmla="*/ 2147483647 w 50"/>
              <a:gd name="T49" fmla="*/ 2147483647 h 49"/>
              <a:gd name="T50" fmla="*/ 2147483647 w 50"/>
              <a:gd name="T51" fmla="*/ 2147483647 h 49"/>
              <a:gd name="T52" fmla="*/ 2147483647 w 50"/>
              <a:gd name="T53" fmla="*/ 2147483647 h 49"/>
              <a:gd name="T54" fmla="*/ 2147483647 w 50"/>
              <a:gd name="T55" fmla="*/ 2147483647 h 49"/>
              <a:gd name="T56" fmla="*/ 2147483647 w 50"/>
              <a:gd name="T57" fmla="*/ 2147483647 h 49"/>
              <a:gd name="T58" fmla="*/ 2147483647 w 50"/>
              <a:gd name="T59" fmla="*/ 2147483647 h 49"/>
              <a:gd name="T60" fmla="*/ 2147483647 w 50"/>
              <a:gd name="T61" fmla="*/ 2147483647 h 49"/>
              <a:gd name="T62" fmla="*/ 2147483647 w 50"/>
              <a:gd name="T63" fmla="*/ 2147483647 h 49"/>
              <a:gd name="T64" fmla="*/ 2147483647 w 50"/>
              <a:gd name="T65" fmla="*/ 2147483647 h 49"/>
              <a:gd name="T66" fmla="*/ 2147483647 w 50"/>
              <a:gd name="T67" fmla="*/ 2147483647 h 49"/>
              <a:gd name="T68" fmla="*/ 2147483647 w 50"/>
              <a:gd name="T69" fmla="*/ 2147483647 h 49"/>
              <a:gd name="T70" fmla="*/ 2147483647 w 50"/>
              <a:gd name="T71" fmla="*/ 2147483647 h 49"/>
              <a:gd name="T72" fmla="*/ 2147483647 w 50"/>
              <a:gd name="T73" fmla="*/ 2147483647 h 49"/>
              <a:gd name="T74" fmla="*/ 2147483647 w 50"/>
              <a:gd name="T75" fmla="*/ 2147483647 h 49"/>
              <a:gd name="T76" fmla="*/ 2147483647 w 50"/>
              <a:gd name="T77" fmla="*/ 2147483647 h 49"/>
              <a:gd name="T78" fmla="*/ 2147483647 w 50"/>
              <a:gd name="T79" fmla="*/ 2147483647 h 49"/>
              <a:gd name="T80" fmla="*/ 2147483647 w 50"/>
              <a:gd name="T81" fmla="*/ 2147483647 h 49"/>
              <a:gd name="T82" fmla="*/ 2147483647 w 50"/>
              <a:gd name="T83" fmla="*/ 2147483647 h 49"/>
              <a:gd name="T84" fmla="*/ 2147483647 w 50"/>
              <a:gd name="T85" fmla="*/ 2147483647 h 49"/>
              <a:gd name="T86" fmla="*/ 2147483647 w 50"/>
              <a:gd name="T87" fmla="*/ 2147483647 h 49"/>
              <a:gd name="T88" fmla="*/ 2147483647 w 50"/>
              <a:gd name="T89" fmla="*/ 2147483647 h 49"/>
              <a:gd name="T90" fmla="*/ 2147483647 w 50"/>
              <a:gd name="T91" fmla="*/ 2147483647 h 49"/>
              <a:gd name="T92" fmla="*/ 2147483647 w 50"/>
              <a:gd name="T93" fmla="*/ 2147483647 h 49"/>
              <a:gd name="T94" fmla="*/ 0 w 50"/>
              <a:gd name="T95" fmla="*/ 2147483647 h 49"/>
              <a:gd name="T96" fmla="*/ 0 w 50"/>
              <a:gd name="T97" fmla="*/ 2147483647 h 49"/>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50"/>
              <a:gd name="T148" fmla="*/ 0 h 49"/>
              <a:gd name="T149" fmla="*/ 50 w 50"/>
              <a:gd name="T150" fmla="*/ 49 h 49"/>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50" h="49">
                <a:moveTo>
                  <a:pt x="0" y="46"/>
                </a:moveTo>
                <a:lnTo>
                  <a:pt x="4" y="40"/>
                </a:lnTo>
                <a:lnTo>
                  <a:pt x="7" y="33"/>
                </a:lnTo>
                <a:lnTo>
                  <a:pt x="10" y="26"/>
                </a:lnTo>
                <a:lnTo>
                  <a:pt x="15" y="20"/>
                </a:lnTo>
                <a:lnTo>
                  <a:pt x="18" y="12"/>
                </a:lnTo>
                <a:lnTo>
                  <a:pt x="22" y="8"/>
                </a:lnTo>
                <a:lnTo>
                  <a:pt x="28" y="3"/>
                </a:lnTo>
                <a:lnTo>
                  <a:pt x="35" y="0"/>
                </a:lnTo>
                <a:lnTo>
                  <a:pt x="38" y="0"/>
                </a:lnTo>
                <a:lnTo>
                  <a:pt x="41" y="2"/>
                </a:lnTo>
                <a:lnTo>
                  <a:pt x="46" y="3"/>
                </a:lnTo>
                <a:lnTo>
                  <a:pt x="47" y="8"/>
                </a:lnTo>
                <a:lnTo>
                  <a:pt x="50" y="11"/>
                </a:lnTo>
                <a:lnTo>
                  <a:pt x="50" y="15"/>
                </a:lnTo>
                <a:lnTo>
                  <a:pt x="50" y="20"/>
                </a:lnTo>
                <a:lnTo>
                  <a:pt x="49" y="24"/>
                </a:lnTo>
                <a:lnTo>
                  <a:pt x="47" y="28"/>
                </a:lnTo>
                <a:lnTo>
                  <a:pt x="44" y="31"/>
                </a:lnTo>
                <a:lnTo>
                  <a:pt x="41" y="34"/>
                </a:lnTo>
                <a:lnTo>
                  <a:pt x="40" y="36"/>
                </a:lnTo>
                <a:lnTo>
                  <a:pt x="37" y="39"/>
                </a:lnTo>
                <a:lnTo>
                  <a:pt x="32" y="40"/>
                </a:lnTo>
                <a:lnTo>
                  <a:pt x="29" y="42"/>
                </a:lnTo>
                <a:lnTo>
                  <a:pt x="25" y="43"/>
                </a:lnTo>
                <a:lnTo>
                  <a:pt x="24" y="43"/>
                </a:lnTo>
                <a:lnTo>
                  <a:pt x="22" y="43"/>
                </a:lnTo>
                <a:lnTo>
                  <a:pt x="21" y="43"/>
                </a:lnTo>
                <a:lnTo>
                  <a:pt x="19" y="43"/>
                </a:lnTo>
                <a:lnTo>
                  <a:pt x="16" y="43"/>
                </a:lnTo>
                <a:lnTo>
                  <a:pt x="15" y="43"/>
                </a:lnTo>
                <a:lnTo>
                  <a:pt x="13" y="43"/>
                </a:lnTo>
                <a:lnTo>
                  <a:pt x="12" y="43"/>
                </a:lnTo>
                <a:lnTo>
                  <a:pt x="10" y="45"/>
                </a:lnTo>
                <a:lnTo>
                  <a:pt x="9" y="45"/>
                </a:lnTo>
                <a:lnTo>
                  <a:pt x="9" y="46"/>
                </a:lnTo>
                <a:lnTo>
                  <a:pt x="7" y="48"/>
                </a:lnTo>
                <a:lnTo>
                  <a:pt x="7" y="49"/>
                </a:lnTo>
                <a:lnTo>
                  <a:pt x="6" y="49"/>
                </a:lnTo>
                <a:lnTo>
                  <a:pt x="4" y="49"/>
                </a:lnTo>
                <a:lnTo>
                  <a:pt x="3" y="49"/>
                </a:lnTo>
                <a:lnTo>
                  <a:pt x="3" y="48"/>
                </a:lnTo>
                <a:lnTo>
                  <a:pt x="1" y="48"/>
                </a:lnTo>
                <a:lnTo>
                  <a:pt x="0" y="48"/>
                </a:lnTo>
                <a:lnTo>
                  <a:pt x="0" y="46"/>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274" name="Freeform 25">
            <a:extLst>
              <a:ext uri="{FF2B5EF4-FFF2-40B4-BE49-F238E27FC236}">
                <a16:creationId xmlns:a16="http://schemas.microsoft.com/office/drawing/2014/main" id="{0F3A9F9C-38D4-6291-3507-8D0C16D68897}"/>
              </a:ext>
            </a:extLst>
          </p:cNvPr>
          <p:cNvSpPr>
            <a:spLocks/>
          </p:cNvSpPr>
          <p:nvPr/>
        </p:nvSpPr>
        <p:spPr bwMode="auto">
          <a:xfrm>
            <a:off x="6489701" y="4816475"/>
            <a:ext cx="69851" cy="77788"/>
          </a:xfrm>
          <a:custGeom>
            <a:avLst/>
            <a:gdLst>
              <a:gd name="T0" fmla="*/ 0 w 50"/>
              <a:gd name="T1" fmla="*/ 2147483647 h 49"/>
              <a:gd name="T2" fmla="*/ 2147483647 w 50"/>
              <a:gd name="T3" fmla="*/ 2147483647 h 49"/>
              <a:gd name="T4" fmla="*/ 2147483647 w 50"/>
              <a:gd name="T5" fmla="*/ 2147483647 h 49"/>
              <a:gd name="T6" fmla="*/ 2147483647 w 50"/>
              <a:gd name="T7" fmla="*/ 2147483647 h 49"/>
              <a:gd name="T8" fmla="*/ 2147483647 w 50"/>
              <a:gd name="T9" fmla="*/ 2147483647 h 49"/>
              <a:gd name="T10" fmla="*/ 2147483647 w 50"/>
              <a:gd name="T11" fmla="*/ 2147483647 h 49"/>
              <a:gd name="T12" fmla="*/ 2147483647 w 50"/>
              <a:gd name="T13" fmla="*/ 2147483647 h 49"/>
              <a:gd name="T14" fmla="*/ 2147483647 w 50"/>
              <a:gd name="T15" fmla="*/ 2147483647 h 49"/>
              <a:gd name="T16" fmla="*/ 2147483647 w 50"/>
              <a:gd name="T17" fmla="*/ 0 h 49"/>
              <a:gd name="T18" fmla="*/ 2147483647 w 50"/>
              <a:gd name="T19" fmla="*/ 0 h 49"/>
              <a:gd name="T20" fmla="*/ 2147483647 w 50"/>
              <a:gd name="T21" fmla="*/ 2147483647 h 49"/>
              <a:gd name="T22" fmla="*/ 2147483647 w 50"/>
              <a:gd name="T23" fmla="*/ 2147483647 h 49"/>
              <a:gd name="T24" fmla="*/ 2147483647 w 50"/>
              <a:gd name="T25" fmla="*/ 2147483647 h 49"/>
              <a:gd name="T26" fmla="*/ 2147483647 w 50"/>
              <a:gd name="T27" fmla="*/ 2147483647 h 49"/>
              <a:gd name="T28" fmla="*/ 2147483647 w 50"/>
              <a:gd name="T29" fmla="*/ 2147483647 h 49"/>
              <a:gd name="T30" fmla="*/ 2147483647 w 50"/>
              <a:gd name="T31" fmla="*/ 2147483647 h 49"/>
              <a:gd name="T32" fmla="*/ 2147483647 w 50"/>
              <a:gd name="T33" fmla="*/ 2147483647 h 49"/>
              <a:gd name="T34" fmla="*/ 2147483647 w 50"/>
              <a:gd name="T35" fmla="*/ 2147483647 h 49"/>
              <a:gd name="T36" fmla="*/ 2147483647 w 50"/>
              <a:gd name="T37" fmla="*/ 2147483647 h 49"/>
              <a:gd name="T38" fmla="*/ 2147483647 w 50"/>
              <a:gd name="T39" fmla="*/ 2147483647 h 49"/>
              <a:gd name="T40" fmla="*/ 2147483647 w 50"/>
              <a:gd name="T41" fmla="*/ 2147483647 h 49"/>
              <a:gd name="T42" fmla="*/ 2147483647 w 50"/>
              <a:gd name="T43" fmla="*/ 2147483647 h 49"/>
              <a:gd name="T44" fmla="*/ 2147483647 w 50"/>
              <a:gd name="T45" fmla="*/ 2147483647 h 49"/>
              <a:gd name="T46" fmla="*/ 2147483647 w 50"/>
              <a:gd name="T47" fmla="*/ 2147483647 h 49"/>
              <a:gd name="T48" fmla="*/ 2147483647 w 50"/>
              <a:gd name="T49" fmla="*/ 2147483647 h 49"/>
              <a:gd name="T50" fmla="*/ 2147483647 w 50"/>
              <a:gd name="T51" fmla="*/ 2147483647 h 49"/>
              <a:gd name="T52" fmla="*/ 2147483647 w 50"/>
              <a:gd name="T53" fmla="*/ 2147483647 h 49"/>
              <a:gd name="T54" fmla="*/ 2147483647 w 50"/>
              <a:gd name="T55" fmla="*/ 2147483647 h 49"/>
              <a:gd name="T56" fmla="*/ 2147483647 w 50"/>
              <a:gd name="T57" fmla="*/ 2147483647 h 49"/>
              <a:gd name="T58" fmla="*/ 2147483647 w 50"/>
              <a:gd name="T59" fmla="*/ 2147483647 h 49"/>
              <a:gd name="T60" fmla="*/ 2147483647 w 50"/>
              <a:gd name="T61" fmla="*/ 2147483647 h 49"/>
              <a:gd name="T62" fmla="*/ 2147483647 w 50"/>
              <a:gd name="T63" fmla="*/ 2147483647 h 49"/>
              <a:gd name="T64" fmla="*/ 2147483647 w 50"/>
              <a:gd name="T65" fmla="*/ 2147483647 h 49"/>
              <a:gd name="T66" fmla="*/ 2147483647 w 50"/>
              <a:gd name="T67" fmla="*/ 2147483647 h 49"/>
              <a:gd name="T68" fmla="*/ 2147483647 w 50"/>
              <a:gd name="T69" fmla="*/ 2147483647 h 49"/>
              <a:gd name="T70" fmla="*/ 2147483647 w 50"/>
              <a:gd name="T71" fmla="*/ 2147483647 h 49"/>
              <a:gd name="T72" fmla="*/ 2147483647 w 50"/>
              <a:gd name="T73" fmla="*/ 2147483647 h 49"/>
              <a:gd name="T74" fmla="*/ 2147483647 w 50"/>
              <a:gd name="T75" fmla="*/ 2147483647 h 49"/>
              <a:gd name="T76" fmla="*/ 2147483647 w 50"/>
              <a:gd name="T77" fmla="*/ 2147483647 h 49"/>
              <a:gd name="T78" fmla="*/ 2147483647 w 50"/>
              <a:gd name="T79" fmla="*/ 2147483647 h 49"/>
              <a:gd name="T80" fmla="*/ 2147483647 w 50"/>
              <a:gd name="T81" fmla="*/ 2147483647 h 49"/>
              <a:gd name="T82" fmla="*/ 2147483647 w 50"/>
              <a:gd name="T83" fmla="*/ 2147483647 h 49"/>
              <a:gd name="T84" fmla="*/ 2147483647 w 50"/>
              <a:gd name="T85" fmla="*/ 2147483647 h 49"/>
              <a:gd name="T86" fmla="*/ 2147483647 w 50"/>
              <a:gd name="T87" fmla="*/ 2147483647 h 49"/>
              <a:gd name="T88" fmla="*/ 2147483647 w 50"/>
              <a:gd name="T89" fmla="*/ 2147483647 h 49"/>
              <a:gd name="T90" fmla="*/ 2147483647 w 50"/>
              <a:gd name="T91" fmla="*/ 2147483647 h 49"/>
              <a:gd name="T92" fmla="*/ 2147483647 w 50"/>
              <a:gd name="T93" fmla="*/ 2147483647 h 49"/>
              <a:gd name="T94" fmla="*/ 0 w 50"/>
              <a:gd name="T95" fmla="*/ 2147483647 h 49"/>
              <a:gd name="T96" fmla="*/ 0 w 50"/>
              <a:gd name="T97" fmla="*/ 2147483647 h 49"/>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50"/>
              <a:gd name="T148" fmla="*/ 0 h 49"/>
              <a:gd name="T149" fmla="*/ 50 w 50"/>
              <a:gd name="T150" fmla="*/ 49 h 49"/>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50" h="49">
                <a:moveTo>
                  <a:pt x="0" y="46"/>
                </a:moveTo>
                <a:lnTo>
                  <a:pt x="4" y="40"/>
                </a:lnTo>
                <a:lnTo>
                  <a:pt x="7" y="33"/>
                </a:lnTo>
                <a:lnTo>
                  <a:pt x="10" y="26"/>
                </a:lnTo>
                <a:lnTo>
                  <a:pt x="15" y="20"/>
                </a:lnTo>
                <a:lnTo>
                  <a:pt x="18" y="12"/>
                </a:lnTo>
                <a:lnTo>
                  <a:pt x="22" y="8"/>
                </a:lnTo>
                <a:lnTo>
                  <a:pt x="28" y="3"/>
                </a:lnTo>
                <a:lnTo>
                  <a:pt x="35" y="0"/>
                </a:lnTo>
                <a:lnTo>
                  <a:pt x="38" y="0"/>
                </a:lnTo>
                <a:lnTo>
                  <a:pt x="41" y="2"/>
                </a:lnTo>
                <a:lnTo>
                  <a:pt x="46" y="3"/>
                </a:lnTo>
                <a:lnTo>
                  <a:pt x="47" y="8"/>
                </a:lnTo>
                <a:lnTo>
                  <a:pt x="50" y="11"/>
                </a:lnTo>
                <a:lnTo>
                  <a:pt x="50" y="15"/>
                </a:lnTo>
                <a:lnTo>
                  <a:pt x="50" y="20"/>
                </a:lnTo>
                <a:lnTo>
                  <a:pt x="49" y="24"/>
                </a:lnTo>
                <a:lnTo>
                  <a:pt x="47" y="28"/>
                </a:lnTo>
                <a:lnTo>
                  <a:pt x="44" y="31"/>
                </a:lnTo>
                <a:lnTo>
                  <a:pt x="41" y="34"/>
                </a:lnTo>
                <a:lnTo>
                  <a:pt x="40" y="36"/>
                </a:lnTo>
                <a:lnTo>
                  <a:pt x="37" y="39"/>
                </a:lnTo>
                <a:lnTo>
                  <a:pt x="32" y="40"/>
                </a:lnTo>
                <a:lnTo>
                  <a:pt x="29" y="42"/>
                </a:lnTo>
                <a:lnTo>
                  <a:pt x="25" y="43"/>
                </a:lnTo>
                <a:lnTo>
                  <a:pt x="24" y="43"/>
                </a:lnTo>
                <a:lnTo>
                  <a:pt x="22" y="43"/>
                </a:lnTo>
                <a:lnTo>
                  <a:pt x="21" y="43"/>
                </a:lnTo>
                <a:lnTo>
                  <a:pt x="19" y="43"/>
                </a:lnTo>
                <a:lnTo>
                  <a:pt x="16" y="43"/>
                </a:lnTo>
                <a:lnTo>
                  <a:pt x="15" y="43"/>
                </a:lnTo>
                <a:lnTo>
                  <a:pt x="13" y="43"/>
                </a:lnTo>
                <a:lnTo>
                  <a:pt x="12" y="43"/>
                </a:lnTo>
                <a:lnTo>
                  <a:pt x="10" y="45"/>
                </a:lnTo>
                <a:lnTo>
                  <a:pt x="9" y="45"/>
                </a:lnTo>
                <a:lnTo>
                  <a:pt x="9" y="46"/>
                </a:lnTo>
                <a:lnTo>
                  <a:pt x="7" y="48"/>
                </a:lnTo>
                <a:lnTo>
                  <a:pt x="7" y="49"/>
                </a:lnTo>
                <a:lnTo>
                  <a:pt x="6" y="49"/>
                </a:lnTo>
                <a:lnTo>
                  <a:pt x="4" y="49"/>
                </a:lnTo>
                <a:lnTo>
                  <a:pt x="3" y="49"/>
                </a:lnTo>
                <a:lnTo>
                  <a:pt x="3" y="48"/>
                </a:lnTo>
                <a:lnTo>
                  <a:pt x="1" y="48"/>
                </a:lnTo>
                <a:lnTo>
                  <a:pt x="0" y="48"/>
                </a:lnTo>
                <a:lnTo>
                  <a:pt x="0" y="46"/>
                </a:lnTo>
              </a:path>
            </a:pathLst>
          </a:custGeom>
          <a:solidFill>
            <a:srgbClr val="FFFF00"/>
          </a:solidFill>
          <a:ln w="4763">
            <a:solidFill>
              <a:srgbClr val="990000"/>
            </a:solidFill>
            <a:round/>
            <a:headEnd/>
            <a:tailEnd/>
          </a:ln>
        </p:spPr>
        <p:txBody>
          <a:bodyPr/>
          <a:lstStyle/>
          <a:p>
            <a:endParaRPr lang="en-US"/>
          </a:p>
        </p:txBody>
      </p:sp>
      <p:sp>
        <p:nvSpPr>
          <p:cNvPr id="53275" name="Freeform 26">
            <a:extLst>
              <a:ext uri="{FF2B5EF4-FFF2-40B4-BE49-F238E27FC236}">
                <a16:creationId xmlns:a16="http://schemas.microsoft.com/office/drawing/2014/main" id="{3D8234DD-2E59-0071-95C5-26C078C11C67}"/>
              </a:ext>
            </a:extLst>
          </p:cNvPr>
          <p:cNvSpPr>
            <a:spLocks/>
          </p:cNvSpPr>
          <p:nvPr/>
        </p:nvSpPr>
        <p:spPr bwMode="auto">
          <a:xfrm>
            <a:off x="6442075" y="4816476"/>
            <a:ext cx="52388" cy="71439"/>
          </a:xfrm>
          <a:custGeom>
            <a:avLst/>
            <a:gdLst>
              <a:gd name="T0" fmla="*/ 2147483647 w 37"/>
              <a:gd name="T1" fmla="*/ 2147483647 h 45"/>
              <a:gd name="T2" fmla="*/ 2147483647 w 37"/>
              <a:gd name="T3" fmla="*/ 2147483647 h 45"/>
              <a:gd name="T4" fmla="*/ 2147483647 w 37"/>
              <a:gd name="T5" fmla="*/ 2147483647 h 45"/>
              <a:gd name="T6" fmla="*/ 2147483647 w 37"/>
              <a:gd name="T7" fmla="*/ 2147483647 h 45"/>
              <a:gd name="T8" fmla="*/ 2147483647 w 37"/>
              <a:gd name="T9" fmla="*/ 2147483647 h 45"/>
              <a:gd name="T10" fmla="*/ 2147483647 w 37"/>
              <a:gd name="T11" fmla="*/ 2147483647 h 45"/>
              <a:gd name="T12" fmla="*/ 2147483647 w 37"/>
              <a:gd name="T13" fmla="*/ 2147483647 h 45"/>
              <a:gd name="T14" fmla="*/ 2147483647 w 37"/>
              <a:gd name="T15" fmla="*/ 2147483647 h 45"/>
              <a:gd name="T16" fmla="*/ 2147483647 w 37"/>
              <a:gd name="T17" fmla="*/ 2147483647 h 45"/>
              <a:gd name="T18" fmla="*/ 2147483647 w 37"/>
              <a:gd name="T19" fmla="*/ 2147483647 h 45"/>
              <a:gd name="T20" fmla="*/ 2147483647 w 37"/>
              <a:gd name="T21" fmla="*/ 2147483647 h 45"/>
              <a:gd name="T22" fmla="*/ 2147483647 w 37"/>
              <a:gd name="T23" fmla="*/ 2147483647 h 45"/>
              <a:gd name="T24" fmla="*/ 2147483647 w 37"/>
              <a:gd name="T25" fmla="*/ 2147483647 h 45"/>
              <a:gd name="T26" fmla="*/ 2147483647 w 37"/>
              <a:gd name="T27" fmla="*/ 2147483647 h 45"/>
              <a:gd name="T28" fmla="*/ 2147483647 w 37"/>
              <a:gd name="T29" fmla="*/ 2147483647 h 45"/>
              <a:gd name="T30" fmla="*/ 2147483647 w 37"/>
              <a:gd name="T31" fmla="*/ 2147483647 h 45"/>
              <a:gd name="T32" fmla="*/ 2147483647 w 37"/>
              <a:gd name="T33" fmla="*/ 2147483647 h 45"/>
              <a:gd name="T34" fmla="*/ 2147483647 w 37"/>
              <a:gd name="T35" fmla="*/ 2147483647 h 45"/>
              <a:gd name="T36" fmla="*/ 2147483647 w 37"/>
              <a:gd name="T37" fmla="*/ 2147483647 h 45"/>
              <a:gd name="T38" fmla="*/ 2147483647 w 37"/>
              <a:gd name="T39" fmla="*/ 2147483647 h 45"/>
              <a:gd name="T40" fmla="*/ 2147483647 w 37"/>
              <a:gd name="T41" fmla="*/ 2147483647 h 45"/>
              <a:gd name="T42" fmla="*/ 2147483647 w 37"/>
              <a:gd name="T43" fmla="*/ 2147483647 h 45"/>
              <a:gd name="T44" fmla="*/ 2147483647 w 37"/>
              <a:gd name="T45" fmla="*/ 2147483647 h 45"/>
              <a:gd name="T46" fmla="*/ 2147483647 w 37"/>
              <a:gd name="T47" fmla="*/ 2147483647 h 45"/>
              <a:gd name="T48" fmla="*/ 2147483647 w 37"/>
              <a:gd name="T49" fmla="*/ 2147483647 h 45"/>
              <a:gd name="T50" fmla="*/ 2147483647 w 37"/>
              <a:gd name="T51" fmla="*/ 2147483647 h 45"/>
              <a:gd name="T52" fmla="*/ 2147483647 w 37"/>
              <a:gd name="T53" fmla="*/ 2147483647 h 45"/>
              <a:gd name="T54" fmla="*/ 2147483647 w 37"/>
              <a:gd name="T55" fmla="*/ 0 h 45"/>
              <a:gd name="T56" fmla="*/ 2147483647 w 37"/>
              <a:gd name="T57" fmla="*/ 2147483647 h 45"/>
              <a:gd name="T58" fmla="*/ 2147483647 w 37"/>
              <a:gd name="T59" fmla="*/ 2147483647 h 45"/>
              <a:gd name="T60" fmla="*/ 2147483647 w 37"/>
              <a:gd name="T61" fmla="*/ 2147483647 h 45"/>
              <a:gd name="T62" fmla="*/ 2147483647 w 37"/>
              <a:gd name="T63" fmla="*/ 2147483647 h 45"/>
              <a:gd name="T64" fmla="*/ 0 w 37"/>
              <a:gd name="T65" fmla="*/ 2147483647 h 45"/>
              <a:gd name="T66" fmla="*/ 0 w 37"/>
              <a:gd name="T67" fmla="*/ 2147483647 h 45"/>
              <a:gd name="T68" fmla="*/ 0 w 37"/>
              <a:gd name="T69" fmla="*/ 2147483647 h 45"/>
              <a:gd name="T70" fmla="*/ 2147483647 w 37"/>
              <a:gd name="T71" fmla="*/ 2147483647 h 45"/>
              <a:gd name="T72" fmla="*/ 2147483647 w 37"/>
              <a:gd name="T73" fmla="*/ 2147483647 h 45"/>
              <a:gd name="T74" fmla="*/ 2147483647 w 37"/>
              <a:gd name="T75" fmla="*/ 2147483647 h 45"/>
              <a:gd name="T76" fmla="*/ 2147483647 w 37"/>
              <a:gd name="T77" fmla="*/ 2147483647 h 45"/>
              <a:gd name="T78" fmla="*/ 2147483647 w 37"/>
              <a:gd name="T79" fmla="*/ 2147483647 h 45"/>
              <a:gd name="T80" fmla="*/ 2147483647 w 37"/>
              <a:gd name="T81" fmla="*/ 2147483647 h 45"/>
              <a:gd name="T82" fmla="*/ 2147483647 w 37"/>
              <a:gd name="T83" fmla="*/ 2147483647 h 45"/>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37"/>
              <a:gd name="T127" fmla="*/ 0 h 45"/>
              <a:gd name="T128" fmla="*/ 37 w 37"/>
              <a:gd name="T129" fmla="*/ 45 h 45"/>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37" h="45">
                <a:moveTo>
                  <a:pt x="6" y="21"/>
                </a:moveTo>
                <a:lnTo>
                  <a:pt x="7" y="26"/>
                </a:lnTo>
                <a:lnTo>
                  <a:pt x="9" y="27"/>
                </a:lnTo>
                <a:lnTo>
                  <a:pt x="9" y="30"/>
                </a:lnTo>
                <a:lnTo>
                  <a:pt x="9" y="31"/>
                </a:lnTo>
                <a:lnTo>
                  <a:pt x="7" y="34"/>
                </a:lnTo>
                <a:lnTo>
                  <a:pt x="7" y="36"/>
                </a:lnTo>
                <a:lnTo>
                  <a:pt x="9" y="37"/>
                </a:lnTo>
                <a:lnTo>
                  <a:pt x="10" y="40"/>
                </a:lnTo>
                <a:lnTo>
                  <a:pt x="10" y="42"/>
                </a:lnTo>
                <a:lnTo>
                  <a:pt x="12" y="42"/>
                </a:lnTo>
                <a:lnTo>
                  <a:pt x="13" y="43"/>
                </a:lnTo>
                <a:lnTo>
                  <a:pt x="15" y="45"/>
                </a:lnTo>
                <a:lnTo>
                  <a:pt x="16" y="45"/>
                </a:lnTo>
                <a:lnTo>
                  <a:pt x="19" y="45"/>
                </a:lnTo>
                <a:lnTo>
                  <a:pt x="21" y="45"/>
                </a:lnTo>
                <a:lnTo>
                  <a:pt x="22" y="43"/>
                </a:lnTo>
                <a:lnTo>
                  <a:pt x="25" y="40"/>
                </a:lnTo>
                <a:lnTo>
                  <a:pt x="29" y="36"/>
                </a:lnTo>
                <a:lnTo>
                  <a:pt x="32" y="31"/>
                </a:lnTo>
                <a:lnTo>
                  <a:pt x="35" y="27"/>
                </a:lnTo>
                <a:lnTo>
                  <a:pt x="37" y="23"/>
                </a:lnTo>
                <a:lnTo>
                  <a:pt x="37" y="18"/>
                </a:lnTo>
                <a:lnTo>
                  <a:pt x="37" y="14"/>
                </a:lnTo>
                <a:lnTo>
                  <a:pt x="35" y="9"/>
                </a:lnTo>
                <a:lnTo>
                  <a:pt x="32" y="5"/>
                </a:lnTo>
                <a:lnTo>
                  <a:pt x="29" y="2"/>
                </a:lnTo>
                <a:lnTo>
                  <a:pt x="24" y="0"/>
                </a:lnTo>
                <a:lnTo>
                  <a:pt x="18" y="2"/>
                </a:lnTo>
                <a:lnTo>
                  <a:pt x="13" y="2"/>
                </a:lnTo>
                <a:lnTo>
                  <a:pt x="7" y="5"/>
                </a:lnTo>
                <a:lnTo>
                  <a:pt x="3" y="8"/>
                </a:lnTo>
                <a:lnTo>
                  <a:pt x="0" y="11"/>
                </a:lnTo>
                <a:lnTo>
                  <a:pt x="0" y="12"/>
                </a:lnTo>
                <a:lnTo>
                  <a:pt x="1" y="14"/>
                </a:lnTo>
                <a:lnTo>
                  <a:pt x="1" y="15"/>
                </a:lnTo>
                <a:lnTo>
                  <a:pt x="3" y="15"/>
                </a:lnTo>
                <a:lnTo>
                  <a:pt x="4" y="17"/>
                </a:lnTo>
                <a:lnTo>
                  <a:pt x="4" y="18"/>
                </a:lnTo>
                <a:lnTo>
                  <a:pt x="6" y="20"/>
                </a:lnTo>
                <a:lnTo>
                  <a:pt x="6" y="21"/>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276" name="Freeform 27">
            <a:extLst>
              <a:ext uri="{FF2B5EF4-FFF2-40B4-BE49-F238E27FC236}">
                <a16:creationId xmlns:a16="http://schemas.microsoft.com/office/drawing/2014/main" id="{8F0BE7CA-7234-4D75-B235-7E75D622FF6B}"/>
              </a:ext>
            </a:extLst>
          </p:cNvPr>
          <p:cNvSpPr>
            <a:spLocks/>
          </p:cNvSpPr>
          <p:nvPr/>
        </p:nvSpPr>
        <p:spPr bwMode="auto">
          <a:xfrm>
            <a:off x="6442075" y="4816476"/>
            <a:ext cx="52388" cy="71439"/>
          </a:xfrm>
          <a:custGeom>
            <a:avLst/>
            <a:gdLst>
              <a:gd name="T0" fmla="*/ 2147483647 w 37"/>
              <a:gd name="T1" fmla="*/ 2147483647 h 45"/>
              <a:gd name="T2" fmla="*/ 2147483647 w 37"/>
              <a:gd name="T3" fmla="*/ 2147483647 h 45"/>
              <a:gd name="T4" fmla="*/ 2147483647 w 37"/>
              <a:gd name="T5" fmla="*/ 2147483647 h 45"/>
              <a:gd name="T6" fmla="*/ 2147483647 w 37"/>
              <a:gd name="T7" fmla="*/ 2147483647 h 45"/>
              <a:gd name="T8" fmla="*/ 2147483647 w 37"/>
              <a:gd name="T9" fmla="*/ 2147483647 h 45"/>
              <a:gd name="T10" fmla="*/ 2147483647 w 37"/>
              <a:gd name="T11" fmla="*/ 2147483647 h 45"/>
              <a:gd name="T12" fmla="*/ 2147483647 w 37"/>
              <a:gd name="T13" fmla="*/ 2147483647 h 45"/>
              <a:gd name="T14" fmla="*/ 2147483647 w 37"/>
              <a:gd name="T15" fmla="*/ 2147483647 h 45"/>
              <a:gd name="T16" fmla="*/ 2147483647 w 37"/>
              <a:gd name="T17" fmla="*/ 2147483647 h 45"/>
              <a:gd name="T18" fmla="*/ 2147483647 w 37"/>
              <a:gd name="T19" fmla="*/ 2147483647 h 45"/>
              <a:gd name="T20" fmla="*/ 2147483647 w 37"/>
              <a:gd name="T21" fmla="*/ 2147483647 h 45"/>
              <a:gd name="T22" fmla="*/ 2147483647 w 37"/>
              <a:gd name="T23" fmla="*/ 2147483647 h 45"/>
              <a:gd name="T24" fmla="*/ 2147483647 w 37"/>
              <a:gd name="T25" fmla="*/ 2147483647 h 45"/>
              <a:gd name="T26" fmla="*/ 2147483647 w 37"/>
              <a:gd name="T27" fmla="*/ 2147483647 h 45"/>
              <a:gd name="T28" fmla="*/ 2147483647 w 37"/>
              <a:gd name="T29" fmla="*/ 2147483647 h 45"/>
              <a:gd name="T30" fmla="*/ 2147483647 w 37"/>
              <a:gd name="T31" fmla="*/ 2147483647 h 45"/>
              <a:gd name="T32" fmla="*/ 2147483647 w 37"/>
              <a:gd name="T33" fmla="*/ 2147483647 h 45"/>
              <a:gd name="T34" fmla="*/ 2147483647 w 37"/>
              <a:gd name="T35" fmla="*/ 2147483647 h 45"/>
              <a:gd name="T36" fmla="*/ 2147483647 w 37"/>
              <a:gd name="T37" fmla="*/ 2147483647 h 45"/>
              <a:gd name="T38" fmla="*/ 2147483647 w 37"/>
              <a:gd name="T39" fmla="*/ 2147483647 h 45"/>
              <a:gd name="T40" fmla="*/ 2147483647 w 37"/>
              <a:gd name="T41" fmla="*/ 2147483647 h 45"/>
              <a:gd name="T42" fmla="*/ 2147483647 w 37"/>
              <a:gd name="T43" fmla="*/ 2147483647 h 45"/>
              <a:gd name="T44" fmla="*/ 2147483647 w 37"/>
              <a:gd name="T45" fmla="*/ 2147483647 h 45"/>
              <a:gd name="T46" fmla="*/ 2147483647 w 37"/>
              <a:gd name="T47" fmla="*/ 2147483647 h 45"/>
              <a:gd name="T48" fmla="*/ 2147483647 w 37"/>
              <a:gd name="T49" fmla="*/ 2147483647 h 45"/>
              <a:gd name="T50" fmla="*/ 2147483647 w 37"/>
              <a:gd name="T51" fmla="*/ 2147483647 h 45"/>
              <a:gd name="T52" fmla="*/ 2147483647 w 37"/>
              <a:gd name="T53" fmla="*/ 2147483647 h 45"/>
              <a:gd name="T54" fmla="*/ 2147483647 w 37"/>
              <a:gd name="T55" fmla="*/ 0 h 45"/>
              <a:gd name="T56" fmla="*/ 2147483647 w 37"/>
              <a:gd name="T57" fmla="*/ 2147483647 h 45"/>
              <a:gd name="T58" fmla="*/ 2147483647 w 37"/>
              <a:gd name="T59" fmla="*/ 2147483647 h 45"/>
              <a:gd name="T60" fmla="*/ 2147483647 w 37"/>
              <a:gd name="T61" fmla="*/ 2147483647 h 45"/>
              <a:gd name="T62" fmla="*/ 2147483647 w 37"/>
              <a:gd name="T63" fmla="*/ 2147483647 h 45"/>
              <a:gd name="T64" fmla="*/ 0 w 37"/>
              <a:gd name="T65" fmla="*/ 2147483647 h 45"/>
              <a:gd name="T66" fmla="*/ 0 w 37"/>
              <a:gd name="T67" fmla="*/ 2147483647 h 45"/>
              <a:gd name="T68" fmla="*/ 0 w 37"/>
              <a:gd name="T69" fmla="*/ 2147483647 h 45"/>
              <a:gd name="T70" fmla="*/ 2147483647 w 37"/>
              <a:gd name="T71" fmla="*/ 2147483647 h 45"/>
              <a:gd name="T72" fmla="*/ 2147483647 w 37"/>
              <a:gd name="T73" fmla="*/ 2147483647 h 45"/>
              <a:gd name="T74" fmla="*/ 2147483647 w 37"/>
              <a:gd name="T75" fmla="*/ 2147483647 h 45"/>
              <a:gd name="T76" fmla="*/ 2147483647 w 37"/>
              <a:gd name="T77" fmla="*/ 2147483647 h 45"/>
              <a:gd name="T78" fmla="*/ 2147483647 w 37"/>
              <a:gd name="T79" fmla="*/ 2147483647 h 45"/>
              <a:gd name="T80" fmla="*/ 2147483647 w 37"/>
              <a:gd name="T81" fmla="*/ 2147483647 h 45"/>
              <a:gd name="T82" fmla="*/ 2147483647 w 37"/>
              <a:gd name="T83" fmla="*/ 2147483647 h 45"/>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37"/>
              <a:gd name="T127" fmla="*/ 0 h 45"/>
              <a:gd name="T128" fmla="*/ 37 w 37"/>
              <a:gd name="T129" fmla="*/ 45 h 45"/>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37" h="45">
                <a:moveTo>
                  <a:pt x="6" y="21"/>
                </a:moveTo>
                <a:lnTo>
                  <a:pt x="7" y="26"/>
                </a:lnTo>
                <a:lnTo>
                  <a:pt x="9" y="27"/>
                </a:lnTo>
                <a:lnTo>
                  <a:pt x="9" y="30"/>
                </a:lnTo>
                <a:lnTo>
                  <a:pt x="9" y="31"/>
                </a:lnTo>
                <a:lnTo>
                  <a:pt x="7" y="34"/>
                </a:lnTo>
                <a:lnTo>
                  <a:pt x="7" y="36"/>
                </a:lnTo>
                <a:lnTo>
                  <a:pt x="9" y="37"/>
                </a:lnTo>
                <a:lnTo>
                  <a:pt x="10" y="40"/>
                </a:lnTo>
                <a:lnTo>
                  <a:pt x="10" y="42"/>
                </a:lnTo>
                <a:lnTo>
                  <a:pt x="12" y="42"/>
                </a:lnTo>
                <a:lnTo>
                  <a:pt x="13" y="43"/>
                </a:lnTo>
                <a:lnTo>
                  <a:pt x="15" y="45"/>
                </a:lnTo>
                <a:lnTo>
                  <a:pt x="16" y="45"/>
                </a:lnTo>
                <a:lnTo>
                  <a:pt x="19" y="45"/>
                </a:lnTo>
                <a:lnTo>
                  <a:pt x="21" y="45"/>
                </a:lnTo>
                <a:lnTo>
                  <a:pt x="22" y="43"/>
                </a:lnTo>
                <a:lnTo>
                  <a:pt x="25" y="40"/>
                </a:lnTo>
                <a:lnTo>
                  <a:pt x="29" y="36"/>
                </a:lnTo>
                <a:lnTo>
                  <a:pt x="32" y="31"/>
                </a:lnTo>
                <a:lnTo>
                  <a:pt x="35" y="27"/>
                </a:lnTo>
                <a:lnTo>
                  <a:pt x="37" y="23"/>
                </a:lnTo>
                <a:lnTo>
                  <a:pt x="37" y="18"/>
                </a:lnTo>
                <a:lnTo>
                  <a:pt x="37" y="14"/>
                </a:lnTo>
                <a:lnTo>
                  <a:pt x="35" y="9"/>
                </a:lnTo>
                <a:lnTo>
                  <a:pt x="32" y="5"/>
                </a:lnTo>
                <a:lnTo>
                  <a:pt x="29" y="2"/>
                </a:lnTo>
                <a:lnTo>
                  <a:pt x="24" y="0"/>
                </a:lnTo>
                <a:lnTo>
                  <a:pt x="18" y="2"/>
                </a:lnTo>
                <a:lnTo>
                  <a:pt x="13" y="2"/>
                </a:lnTo>
                <a:lnTo>
                  <a:pt x="7" y="5"/>
                </a:lnTo>
                <a:lnTo>
                  <a:pt x="3" y="8"/>
                </a:lnTo>
                <a:lnTo>
                  <a:pt x="0" y="11"/>
                </a:lnTo>
                <a:lnTo>
                  <a:pt x="0" y="12"/>
                </a:lnTo>
                <a:lnTo>
                  <a:pt x="1" y="14"/>
                </a:lnTo>
                <a:lnTo>
                  <a:pt x="1" y="15"/>
                </a:lnTo>
                <a:lnTo>
                  <a:pt x="3" y="15"/>
                </a:lnTo>
                <a:lnTo>
                  <a:pt x="4" y="17"/>
                </a:lnTo>
                <a:lnTo>
                  <a:pt x="4" y="18"/>
                </a:lnTo>
                <a:lnTo>
                  <a:pt x="6" y="20"/>
                </a:lnTo>
                <a:lnTo>
                  <a:pt x="6" y="21"/>
                </a:lnTo>
              </a:path>
            </a:pathLst>
          </a:custGeom>
          <a:solidFill>
            <a:srgbClr val="FFFF00"/>
          </a:solidFill>
          <a:ln w="1588">
            <a:solidFill>
              <a:srgbClr val="990000"/>
            </a:solidFill>
            <a:round/>
            <a:headEnd/>
            <a:tailEnd/>
          </a:ln>
        </p:spPr>
        <p:txBody>
          <a:bodyPr/>
          <a:lstStyle/>
          <a:p>
            <a:endParaRPr lang="en-US"/>
          </a:p>
        </p:txBody>
      </p:sp>
      <p:sp>
        <p:nvSpPr>
          <p:cNvPr id="53277" name="Freeform 28">
            <a:extLst>
              <a:ext uri="{FF2B5EF4-FFF2-40B4-BE49-F238E27FC236}">
                <a16:creationId xmlns:a16="http://schemas.microsoft.com/office/drawing/2014/main" id="{B3E59CE7-1482-354D-6511-5EC5ACEB9446}"/>
              </a:ext>
            </a:extLst>
          </p:cNvPr>
          <p:cNvSpPr>
            <a:spLocks/>
          </p:cNvSpPr>
          <p:nvPr/>
        </p:nvSpPr>
        <p:spPr bwMode="auto">
          <a:xfrm>
            <a:off x="6442075" y="4816476"/>
            <a:ext cx="52388" cy="71439"/>
          </a:xfrm>
          <a:custGeom>
            <a:avLst/>
            <a:gdLst>
              <a:gd name="T0" fmla="*/ 2147483647 w 37"/>
              <a:gd name="T1" fmla="*/ 2147483647 h 45"/>
              <a:gd name="T2" fmla="*/ 2147483647 w 37"/>
              <a:gd name="T3" fmla="*/ 2147483647 h 45"/>
              <a:gd name="T4" fmla="*/ 2147483647 w 37"/>
              <a:gd name="T5" fmla="*/ 2147483647 h 45"/>
              <a:gd name="T6" fmla="*/ 2147483647 w 37"/>
              <a:gd name="T7" fmla="*/ 2147483647 h 45"/>
              <a:gd name="T8" fmla="*/ 2147483647 w 37"/>
              <a:gd name="T9" fmla="*/ 2147483647 h 45"/>
              <a:gd name="T10" fmla="*/ 2147483647 w 37"/>
              <a:gd name="T11" fmla="*/ 2147483647 h 45"/>
              <a:gd name="T12" fmla="*/ 2147483647 w 37"/>
              <a:gd name="T13" fmla="*/ 2147483647 h 45"/>
              <a:gd name="T14" fmla="*/ 2147483647 w 37"/>
              <a:gd name="T15" fmla="*/ 2147483647 h 45"/>
              <a:gd name="T16" fmla="*/ 2147483647 w 37"/>
              <a:gd name="T17" fmla="*/ 2147483647 h 45"/>
              <a:gd name="T18" fmla="*/ 2147483647 w 37"/>
              <a:gd name="T19" fmla="*/ 2147483647 h 45"/>
              <a:gd name="T20" fmla="*/ 2147483647 w 37"/>
              <a:gd name="T21" fmla="*/ 2147483647 h 45"/>
              <a:gd name="T22" fmla="*/ 2147483647 w 37"/>
              <a:gd name="T23" fmla="*/ 2147483647 h 45"/>
              <a:gd name="T24" fmla="*/ 2147483647 w 37"/>
              <a:gd name="T25" fmla="*/ 2147483647 h 45"/>
              <a:gd name="T26" fmla="*/ 2147483647 w 37"/>
              <a:gd name="T27" fmla="*/ 2147483647 h 45"/>
              <a:gd name="T28" fmla="*/ 2147483647 w 37"/>
              <a:gd name="T29" fmla="*/ 2147483647 h 45"/>
              <a:gd name="T30" fmla="*/ 2147483647 w 37"/>
              <a:gd name="T31" fmla="*/ 2147483647 h 45"/>
              <a:gd name="T32" fmla="*/ 2147483647 w 37"/>
              <a:gd name="T33" fmla="*/ 2147483647 h 45"/>
              <a:gd name="T34" fmla="*/ 2147483647 w 37"/>
              <a:gd name="T35" fmla="*/ 2147483647 h 45"/>
              <a:gd name="T36" fmla="*/ 2147483647 w 37"/>
              <a:gd name="T37" fmla="*/ 2147483647 h 45"/>
              <a:gd name="T38" fmla="*/ 2147483647 w 37"/>
              <a:gd name="T39" fmla="*/ 2147483647 h 45"/>
              <a:gd name="T40" fmla="*/ 2147483647 w 37"/>
              <a:gd name="T41" fmla="*/ 2147483647 h 45"/>
              <a:gd name="T42" fmla="*/ 2147483647 w 37"/>
              <a:gd name="T43" fmla="*/ 2147483647 h 45"/>
              <a:gd name="T44" fmla="*/ 2147483647 w 37"/>
              <a:gd name="T45" fmla="*/ 2147483647 h 45"/>
              <a:gd name="T46" fmla="*/ 2147483647 w 37"/>
              <a:gd name="T47" fmla="*/ 2147483647 h 45"/>
              <a:gd name="T48" fmla="*/ 2147483647 w 37"/>
              <a:gd name="T49" fmla="*/ 2147483647 h 45"/>
              <a:gd name="T50" fmla="*/ 2147483647 w 37"/>
              <a:gd name="T51" fmla="*/ 2147483647 h 45"/>
              <a:gd name="T52" fmla="*/ 2147483647 w 37"/>
              <a:gd name="T53" fmla="*/ 2147483647 h 45"/>
              <a:gd name="T54" fmla="*/ 2147483647 w 37"/>
              <a:gd name="T55" fmla="*/ 0 h 45"/>
              <a:gd name="T56" fmla="*/ 2147483647 w 37"/>
              <a:gd name="T57" fmla="*/ 2147483647 h 45"/>
              <a:gd name="T58" fmla="*/ 2147483647 w 37"/>
              <a:gd name="T59" fmla="*/ 2147483647 h 45"/>
              <a:gd name="T60" fmla="*/ 2147483647 w 37"/>
              <a:gd name="T61" fmla="*/ 2147483647 h 45"/>
              <a:gd name="T62" fmla="*/ 2147483647 w 37"/>
              <a:gd name="T63" fmla="*/ 2147483647 h 45"/>
              <a:gd name="T64" fmla="*/ 0 w 37"/>
              <a:gd name="T65" fmla="*/ 2147483647 h 45"/>
              <a:gd name="T66" fmla="*/ 0 w 37"/>
              <a:gd name="T67" fmla="*/ 2147483647 h 45"/>
              <a:gd name="T68" fmla="*/ 0 w 37"/>
              <a:gd name="T69" fmla="*/ 2147483647 h 45"/>
              <a:gd name="T70" fmla="*/ 2147483647 w 37"/>
              <a:gd name="T71" fmla="*/ 2147483647 h 45"/>
              <a:gd name="T72" fmla="*/ 2147483647 w 37"/>
              <a:gd name="T73" fmla="*/ 2147483647 h 45"/>
              <a:gd name="T74" fmla="*/ 2147483647 w 37"/>
              <a:gd name="T75" fmla="*/ 2147483647 h 45"/>
              <a:gd name="T76" fmla="*/ 2147483647 w 37"/>
              <a:gd name="T77" fmla="*/ 2147483647 h 45"/>
              <a:gd name="T78" fmla="*/ 2147483647 w 37"/>
              <a:gd name="T79" fmla="*/ 2147483647 h 45"/>
              <a:gd name="T80" fmla="*/ 2147483647 w 37"/>
              <a:gd name="T81" fmla="*/ 2147483647 h 45"/>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37"/>
              <a:gd name="T124" fmla="*/ 0 h 45"/>
              <a:gd name="T125" fmla="*/ 37 w 37"/>
              <a:gd name="T126" fmla="*/ 45 h 45"/>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37" h="45">
                <a:moveTo>
                  <a:pt x="6" y="21"/>
                </a:moveTo>
                <a:lnTo>
                  <a:pt x="7" y="26"/>
                </a:lnTo>
                <a:lnTo>
                  <a:pt x="9" y="27"/>
                </a:lnTo>
                <a:lnTo>
                  <a:pt x="9" y="30"/>
                </a:lnTo>
                <a:lnTo>
                  <a:pt x="9" y="31"/>
                </a:lnTo>
                <a:lnTo>
                  <a:pt x="7" y="34"/>
                </a:lnTo>
                <a:lnTo>
                  <a:pt x="7" y="36"/>
                </a:lnTo>
                <a:lnTo>
                  <a:pt x="9" y="37"/>
                </a:lnTo>
                <a:lnTo>
                  <a:pt x="10" y="40"/>
                </a:lnTo>
                <a:lnTo>
                  <a:pt x="10" y="42"/>
                </a:lnTo>
                <a:lnTo>
                  <a:pt x="12" y="42"/>
                </a:lnTo>
                <a:lnTo>
                  <a:pt x="13" y="43"/>
                </a:lnTo>
                <a:lnTo>
                  <a:pt x="15" y="45"/>
                </a:lnTo>
                <a:lnTo>
                  <a:pt x="16" y="45"/>
                </a:lnTo>
                <a:lnTo>
                  <a:pt x="19" y="45"/>
                </a:lnTo>
                <a:lnTo>
                  <a:pt x="21" y="45"/>
                </a:lnTo>
                <a:lnTo>
                  <a:pt x="22" y="43"/>
                </a:lnTo>
                <a:lnTo>
                  <a:pt x="25" y="40"/>
                </a:lnTo>
                <a:lnTo>
                  <a:pt x="29" y="36"/>
                </a:lnTo>
                <a:lnTo>
                  <a:pt x="32" y="31"/>
                </a:lnTo>
                <a:lnTo>
                  <a:pt x="35" y="27"/>
                </a:lnTo>
                <a:lnTo>
                  <a:pt x="37" y="23"/>
                </a:lnTo>
                <a:lnTo>
                  <a:pt x="37" y="18"/>
                </a:lnTo>
                <a:lnTo>
                  <a:pt x="37" y="14"/>
                </a:lnTo>
                <a:lnTo>
                  <a:pt x="35" y="9"/>
                </a:lnTo>
                <a:lnTo>
                  <a:pt x="32" y="5"/>
                </a:lnTo>
                <a:lnTo>
                  <a:pt x="29" y="2"/>
                </a:lnTo>
                <a:lnTo>
                  <a:pt x="24" y="0"/>
                </a:lnTo>
                <a:lnTo>
                  <a:pt x="18" y="2"/>
                </a:lnTo>
                <a:lnTo>
                  <a:pt x="13" y="2"/>
                </a:lnTo>
                <a:lnTo>
                  <a:pt x="7" y="5"/>
                </a:lnTo>
                <a:lnTo>
                  <a:pt x="3" y="8"/>
                </a:lnTo>
                <a:lnTo>
                  <a:pt x="0" y="11"/>
                </a:lnTo>
                <a:lnTo>
                  <a:pt x="0" y="12"/>
                </a:lnTo>
                <a:lnTo>
                  <a:pt x="1" y="14"/>
                </a:lnTo>
                <a:lnTo>
                  <a:pt x="1" y="15"/>
                </a:lnTo>
                <a:lnTo>
                  <a:pt x="3" y="15"/>
                </a:lnTo>
                <a:lnTo>
                  <a:pt x="4" y="17"/>
                </a:lnTo>
                <a:lnTo>
                  <a:pt x="4" y="18"/>
                </a:lnTo>
                <a:lnTo>
                  <a:pt x="6" y="20"/>
                </a:lnTo>
              </a:path>
            </a:pathLst>
          </a:custGeom>
          <a:solidFill>
            <a:srgbClr val="FFFF00"/>
          </a:solidFill>
          <a:ln w="4763">
            <a:solidFill>
              <a:srgbClr val="990000"/>
            </a:solidFill>
            <a:round/>
            <a:headEnd/>
            <a:tailEnd/>
          </a:ln>
        </p:spPr>
        <p:txBody>
          <a:bodyPr/>
          <a:lstStyle/>
          <a:p>
            <a:endParaRPr lang="en-US"/>
          </a:p>
        </p:txBody>
      </p:sp>
      <p:sp>
        <p:nvSpPr>
          <p:cNvPr id="53278" name="Freeform 29">
            <a:extLst>
              <a:ext uri="{FF2B5EF4-FFF2-40B4-BE49-F238E27FC236}">
                <a16:creationId xmlns:a16="http://schemas.microsoft.com/office/drawing/2014/main" id="{D74503B3-3706-F506-CC0D-1CCE75A7C6A2}"/>
              </a:ext>
            </a:extLst>
          </p:cNvPr>
          <p:cNvSpPr>
            <a:spLocks/>
          </p:cNvSpPr>
          <p:nvPr/>
        </p:nvSpPr>
        <p:spPr bwMode="auto">
          <a:xfrm>
            <a:off x="6437315" y="4770439"/>
            <a:ext cx="93663" cy="49212"/>
          </a:xfrm>
          <a:custGeom>
            <a:avLst/>
            <a:gdLst>
              <a:gd name="T0" fmla="*/ 2147483647 w 66"/>
              <a:gd name="T1" fmla="*/ 2147483647 h 31"/>
              <a:gd name="T2" fmla="*/ 2147483647 w 66"/>
              <a:gd name="T3" fmla="*/ 2147483647 h 31"/>
              <a:gd name="T4" fmla="*/ 2147483647 w 66"/>
              <a:gd name="T5" fmla="*/ 2147483647 h 31"/>
              <a:gd name="T6" fmla="*/ 2147483647 w 66"/>
              <a:gd name="T7" fmla="*/ 2147483647 h 31"/>
              <a:gd name="T8" fmla="*/ 0 w 66"/>
              <a:gd name="T9" fmla="*/ 2147483647 h 31"/>
              <a:gd name="T10" fmla="*/ 0 w 66"/>
              <a:gd name="T11" fmla="*/ 2147483647 h 31"/>
              <a:gd name="T12" fmla="*/ 2147483647 w 66"/>
              <a:gd name="T13" fmla="*/ 2147483647 h 31"/>
              <a:gd name="T14" fmla="*/ 2147483647 w 66"/>
              <a:gd name="T15" fmla="*/ 2147483647 h 31"/>
              <a:gd name="T16" fmla="*/ 2147483647 w 66"/>
              <a:gd name="T17" fmla="*/ 2147483647 h 31"/>
              <a:gd name="T18" fmla="*/ 2147483647 w 66"/>
              <a:gd name="T19" fmla="*/ 2147483647 h 31"/>
              <a:gd name="T20" fmla="*/ 2147483647 w 66"/>
              <a:gd name="T21" fmla="*/ 2147483647 h 31"/>
              <a:gd name="T22" fmla="*/ 2147483647 w 66"/>
              <a:gd name="T23" fmla="*/ 2147483647 h 31"/>
              <a:gd name="T24" fmla="*/ 2147483647 w 66"/>
              <a:gd name="T25" fmla="*/ 2147483647 h 31"/>
              <a:gd name="T26" fmla="*/ 2147483647 w 66"/>
              <a:gd name="T27" fmla="*/ 2147483647 h 31"/>
              <a:gd name="T28" fmla="*/ 2147483647 w 66"/>
              <a:gd name="T29" fmla="*/ 2147483647 h 31"/>
              <a:gd name="T30" fmla="*/ 2147483647 w 66"/>
              <a:gd name="T31" fmla="*/ 2147483647 h 31"/>
              <a:gd name="T32" fmla="*/ 2147483647 w 66"/>
              <a:gd name="T33" fmla="*/ 2147483647 h 31"/>
              <a:gd name="T34" fmla="*/ 2147483647 w 66"/>
              <a:gd name="T35" fmla="*/ 2147483647 h 31"/>
              <a:gd name="T36" fmla="*/ 2147483647 w 66"/>
              <a:gd name="T37" fmla="*/ 2147483647 h 31"/>
              <a:gd name="T38" fmla="*/ 2147483647 w 66"/>
              <a:gd name="T39" fmla="*/ 2147483647 h 31"/>
              <a:gd name="T40" fmla="*/ 2147483647 w 66"/>
              <a:gd name="T41" fmla="*/ 2147483647 h 31"/>
              <a:gd name="T42" fmla="*/ 2147483647 w 66"/>
              <a:gd name="T43" fmla="*/ 2147483647 h 31"/>
              <a:gd name="T44" fmla="*/ 2147483647 w 66"/>
              <a:gd name="T45" fmla="*/ 2147483647 h 31"/>
              <a:gd name="T46" fmla="*/ 2147483647 w 66"/>
              <a:gd name="T47" fmla="*/ 2147483647 h 31"/>
              <a:gd name="T48" fmla="*/ 2147483647 w 66"/>
              <a:gd name="T49" fmla="*/ 2147483647 h 31"/>
              <a:gd name="T50" fmla="*/ 2147483647 w 66"/>
              <a:gd name="T51" fmla="*/ 2147483647 h 31"/>
              <a:gd name="T52" fmla="*/ 2147483647 w 66"/>
              <a:gd name="T53" fmla="*/ 2147483647 h 31"/>
              <a:gd name="T54" fmla="*/ 2147483647 w 66"/>
              <a:gd name="T55" fmla="*/ 2147483647 h 31"/>
              <a:gd name="T56" fmla="*/ 2147483647 w 66"/>
              <a:gd name="T57" fmla="*/ 2147483647 h 31"/>
              <a:gd name="T58" fmla="*/ 2147483647 w 66"/>
              <a:gd name="T59" fmla="*/ 2147483647 h 31"/>
              <a:gd name="T60" fmla="*/ 2147483647 w 66"/>
              <a:gd name="T61" fmla="*/ 2147483647 h 31"/>
              <a:gd name="T62" fmla="*/ 2147483647 w 66"/>
              <a:gd name="T63" fmla="*/ 0 h 31"/>
              <a:gd name="T64" fmla="*/ 2147483647 w 66"/>
              <a:gd name="T65" fmla="*/ 0 h 31"/>
              <a:gd name="T66" fmla="*/ 2147483647 w 66"/>
              <a:gd name="T67" fmla="*/ 2147483647 h 31"/>
              <a:gd name="T68" fmla="*/ 2147483647 w 66"/>
              <a:gd name="T69" fmla="*/ 2147483647 h 31"/>
              <a:gd name="T70" fmla="*/ 2147483647 w 66"/>
              <a:gd name="T71" fmla="*/ 2147483647 h 31"/>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66"/>
              <a:gd name="T109" fmla="*/ 0 h 31"/>
              <a:gd name="T110" fmla="*/ 66 w 66"/>
              <a:gd name="T111" fmla="*/ 31 h 31"/>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66" h="31">
                <a:moveTo>
                  <a:pt x="10" y="3"/>
                </a:moveTo>
                <a:lnTo>
                  <a:pt x="9" y="6"/>
                </a:lnTo>
                <a:lnTo>
                  <a:pt x="7" y="7"/>
                </a:lnTo>
                <a:lnTo>
                  <a:pt x="6" y="10"/>
                </a:lnTo>
                <a:lnTo>
                  <a:pt x="4" y="12"/>
                </a:lnTo>
                <a:lnTo>
                  <a:pt x="4" y="15"/>
                </a:lnTo>
                <a:lnTo>
                  <a:pt x="3" y="16"/>
                </a:lnTo>
                <a:lnTo>
                  <a:pt x="1" y="19"/>
                </a:lnTo>
                <a:lnTo>
                  <a:pt x="0" y="20"/>
                </a:lnTo>
                <a:lnTo>
                  <a:pt x="0" y="22"/>
                </a:lnTo>
                <a:lnTo>
                  <a:pt x="0" y="25"/>
                </a:lnTo>
                <a:lnTo>
                  <a:pt x="0" y="26"/>
                </a:lnTo>
                <a:lnTo>
                  <a:pt x="1" y="28"/>
                </a:lnTo>
                <a:lnTo>
                  <a:pt x="3" y="28"/>
                </a:lnTo>
                <a:lnTo>
                  <a:pt x="4" y="29"/>
                </a:lnTo>
                <a:lnTo>
                  <a:pt x="7" y="29"/>
                </a:lnTo>
                <a:lnTo>
                  <a:pt x="9" y="28"/>
                </a:lnTo>
                <a:lnTo>
                  <a:pt x="12" y="28"/>
                </a:lnTo>
                <a:lnTo>
                  <a:pt x="13" y="26"/>
                </a:lnTo>
                <a:lnTo>
                  <a:pt x="16" y="25"/>
                </a:lnTo>
                <a:lnTo>
                  <a:pt x="18" y="23"/>
                </a:lnTo>
                <a:lnTo>
                  <a:pt x="19" y="22"/>
                </a:lnTo>
                <a:lnTo>
                  <a:pt x="22" y="20"/>
                </a:lnTo>
                <a:lnTo>
                  <a:pt x="24" y="20"/>
                </a:lnTo>
                <a:lnTo>
                  <a:pt x="27" y="20"/>
                </a:lnTo>
                <a:lnTo>
                  <a:pt x="29" y="20"/>
                </a:lnTo>
                <a:lnTo>
                  <a:pt x="32" y="22"/>
                </a:lnTo>
                <a:lnTo>
                  <a:pt x="34" y="23"/>
                </a:lnTo>
                <a:lnTo>
                  <a:pt x="37" y="25"/>
                </a:lnTo>
                <a:lnTo>
                  <a:pt x="40" y="26"/>
                </a:lnTo>
                <a:lnTo>
                  <a:pt x="41" y="28"/>
                </a:lnTo>
                <a:lnTo>
                  <a:pt x="44" y="29"/>
                </a:lnTo>
                <a:lnTo>
                  <a:pt x="47" y="29"/>
                </a:lnTo>
                <a:lnTo>
                  <a:pt x="49" y="31"/>
                </a:lnTo>
                <a:lnTo>
                  <a:pt x="52" y="31"/>
                </a:lnTo>
                <a:lnTo>
                  <a:pt x="55" y="31"/>
                </a:lnTo>
                <a:lnTo>
                  <a:pt x="56" y="29"/>
                </a:lnTo>
                <a:lnTo>
                  <a:pt x="59" y="29"/>
                </a:lnTo>
                <a:lnTo>
                  <a:pt x="61" y="28"/>
                </a:lnTo>
                <a:lnTo>
                  <a:pt x="64" y="26"/>
                </a:lnTo>
                <a:lnTo>
                  <a:pt x="65" y="25"/>
                </a:lnTo>
                <a:lnTo>
                  <a:pt x="65" y="23"/>
                </a:lnTo>
                <a:lnTo>
                  <a:pt x="66" y="20"/>
                </a:lnTo>
                <a:lnTo>
                  <a:pt x="66" y="19"/>
                </a:lnTo>
                <a:lnTo>
                  <a:pt x="66" y="16"/>
                </a:lnTo>
                <a:lnTo>
                  <a:pt x="66" y="15"/>
                </a:lnTo>
                <a:lnTo>
                  <a:pt x="65" y="12"/>
                </a:lnTo>
                <a:lnTo>
                  <a:pt x="64" y="10"/>
                </a:lnTo>
                <a:lnTo>
                  <a:pt x="62" y="9"/>
                </a:lnTo>
                <a:lnTo>
                  <a:pt x="61" y="9"/>
                </a:lnTo>
                <a:lnTo>
                  <a:pt x="59" y="7"/>
                </a:lnTo>
                <a:lnTo>
                  <a:pt x="58" y="6"/>
                </a:lnTo>
                <a:lnTo>
                  <a:pt x="56" y="6"/>
                </a:lnTo>
                <a:lnTo>
                  <a:pt x="55" y="4"/>
                </a:lnTo>
                <a:lnTo>
                  <a:pt x="53" y="4"/>
                </a:lnTo>
                <a:lnTo>
                  <a:pt x="52" y="3"/>
                </a:lnTo>
                <a:lnTo>
                  <a:pt x="50" y="3"/>
                </a:lnTo>
                <a:lnTo>
                  <a:pt x="46" y="3"/>
                </a:lnTo>
                <a:lnTo>
                  <a:pt x="41" y="3"/>
                </a:lnTo>
                <a:lnTo>
                  <a:pt x="37" y="1"/>
                </a:lnTo>
                <a:lnTo>
                  <a:pt x="32" y="1"/>
                </a:lnTo>
                <a:lnTo>
                  <a:pt x="28" y="1"/>
                </a:lnTo>
                <a:lnTo>
                  <a:pt x="22" y="1"/>
                </a:lnTo>
                <a:lnTo>
                  <a:pt x="18" y="0"/>
                </a:lnTo>
                <a:lnTo>
                  <a:pt x="13" y="0"/>
                </a:lnTo>
                <a:lnTo>
                  <a:pt x="12" y="0"/>
                </a:lnTo>
                <a:lnTo>
                  <a:pt x="12" y="1"/>
                </a:lnTo>
                <a:lnTo>
                  <a:pt x="10" y="1"/>
                </a:lnTo>
                <a:lnTo>
                  <a:pt x="10" y="3"/>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279" name="Freeform 30">
            <a:extLst>
              <a:ext uri="{FF2B5EF4-FFF2-40B4-BE49-F238E27FC236}">
                <a16:creationId xmlns:a16="http://schemas.microsoft.com/office/drawing/2014/main" id="{D43D0B23-9DDD-CEC6-8AE7-97BDA56177BD}"/>
              </a:ext>
            </a:extLst>
          </p:cNvPr>
          <p:cNvSpPr>
            <a:spLocks/>
          </p:cNvSpPr>
          <p:nvPr/>
        </p:nvSpPr>
        <p:spPr bwMode="auto">
          <a:xfrm>
            <a:off x="6437315" y="4770439"/>
            <a:ext cx="93663" cy="49212"/>
          </a:xfrm>
          <a:custGeom>
            <a:avLst/>
            <a:gdLst>
              <a:gd name="T0" fmla="*/ 2147483647 w 66"/>
              <a:gd name="T1" fmla="*/ 2147483647 h 31"/>
              <a:gd name="T2" fmla="*/ 2147483647 w 66"/>
              <a:gd name="T3" fmla="*/ 2147483647 h 31"/>
              <a:gd name="T4" fmla="*/ 2147483647 w 66"/>
              <a:gd name="T5" fmla="*/ 2147483647 h 31"/>
              <a:gd name="T6" fmla="*/ 2147483647 w 66"/>
              <a:gd name="T7" fmla="*/ 2147483647 h 31"/>
              <a:gd name="T8" fmla="*/ 0 w 66"/>
              <a:gd name="T9" fmla="*/ 2147483647 h 31"/>
              <a:gd name="T10" fmla="*/ 0 w 66"/>
              <a:gd name="T11" fmla="*/ 2147483647 h 31"/>
              <a:gd name="T12" fmla="*/ 2147483647 w 66"/>
              <a:gd name="T13" fmla="*/ 2147483647 h 31"/>
              <a:gd name="T14" fmla="*/ 2147483647 w 66"/>
              <a:gd name="T15" fmla="*/ 2147483647 h 31"/>
              <a:gd name="T16" fmla="*/ 2147483647 w 66"/>
              <a:gd name="T17" fmla="*/ 2147483647 h 31"/>
              <a:gd name="T18" fmla="*/ 2147483647 w 66"/>
              <a:gd name="T19" fmla="*/ 2147483647 h 31"/>
              <a:gd name="T20" fmla="*/ 2147483647 w 66"/>
              <a:gd name="T21" fmla="*/ 2147483647 h 31"/>
              <a:gd name="T22" fmla="*/ 2147483647 w 66"/>
              <a:gd name="T23" fmla="*/ 2147483647 h 31"/>
              <a:gd name="T24" fmla="*/ 2147483647 w 66"/>
              <a:gd name="T25" fmla="*/ 2147483647 h 31"/>
              <a:gd name="T26" fmla="*/ 2147483647 w 66"/>
              <a:gd name="T27" fmla="*/ 2147483647 h 31"/>
              <a:gd name="T28" fmla="*/ 2147483647 w 66"/>
              <a:gd name="T29" fmla="*/ 2147483647 h 31"/>
              <a:gd name="T30" fmla="*/ 2147483647 w 66"/>
              <a:gd name="T31" fmla="*/ 2147483647 h 31"/>
              <a:gd name="T32" fmla="*/ 2147483647 w 66"/>
              <a:gd name="T33" fmla="*/ 2147483647 h 31"/>
              <a:gd name="T34" fmla="*/ 2147483647 w 66"/>
              <a:gd name="T35" fmla="*/ 2147483647 h 31"/>
              <a:gd name="T36" fmla="*/ 2147483647 w 66"/>
              <a:gd name="T37" fmla="*/ 2147483647 h 31"/>
              <a:gd name="T38" fmla="*/ 2147483647 w 66"/>
              <a:gd name="T39" fmla="*/ 2147483647 h 31"/>
              <a:gd name="T40" fmla="*/ 2147483647 w 66"/>
              <a:gd name="T41" fmla="*/ 2147483647 h 31"/>
              <a:gd name="T42" fmla="*/ 2147483647 w 66"/>
              <a:gd name="T43" fmla="*/ 2147483647 h 31"/>
              <a:gd name="T44" fmla="*/ 2147483647 w 66"/>
              <a:gd name="T45" fmla="*/ 2147483647 h 31"/>
              <a:gd name="T46" fmla="*/ 2147483647 w 66"/>
              <a:gd name="T47" fmla="*/ 2147483647 h 31"/>
              <a:gd name="T48" fmla="*/ 2147483647 w 66"/>
              <a:gd name="T49" fmla="*/ 2147483647 h 31"/>
              <a:gd name="T50" fmla="*/ 2147483647 w 66"/>
              <a:gd name="T51" fmla="*/ 2147483647 h 31"/>
              <a:gd name="T52" fmla="*/ 2147483647 w 66"/>
              <a:gd name="T53" fmla="*/ 2147483647 h 31"/>
              <a:gd name="T54" fmla="*/ 2147483647 w 66"/>
              <a:gd name="T55" fmla="*/ 2147483647 h 31"/>
              <a:gd name="T56" fmla="*/ 2147483647 w 66"/>
              <a:gd name="T57" fmla="*/ 2147483647 h 31"/>
              <a:gd name="T58" fmla="*/ 2147483647 w 66"/>
              <a:gd name="T59" fmla="*/ 2147483647 h 31"/>
              <a:gd name="T60" fmla="*/ 2147483647 w 66"/>
              <a:gd name="T61" fmla="*/ 2147483647 h 31"/>
              <a:gd name="T62" fmla="*/ 2147483647 w 66"/>
              <a:gd name="T63" fmla="*/ 0 h 31"/>
              <a:gd name="T64" fmla="*/ 2147483647 w 66"/>
              <a:gd name="T65" fmla="*/ 0 h 31"/>
              <a:gd name="T66" fmla="*/ 2147483647 w 66"/>
              <a:gd name="T67" fmla="*/ 2147483647 h 31"/>
              <a:gd name="T68" fmla="*/ 2147483647 w 66"/>
              <a:gd name="T69" fmla="*/ 2147483647 h 31"/>
              <a:gd name="T70" fmla="*/ 2147483647 w 66"/>
              <a:gd name="T71" fmla="*/ 2147483647 h 31"/>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66"/>
              <a:gd name="T109" fmla="*/ 0 h 31"/>
              <a:gd name="T110" fmla="*/ 66 w 66"/>
              <a:gd name="T111" fmla="*/ 31 h 31"/>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66" h="31">
                <a:moveTo>
                  <a:pt x="10" y="3"/>
                </a:moveTo>
                <a:lnTo>
                  <a:pt x="9" y="6"/>
                </a:lnTo>
                <a:lnTo>
                  <a:pt x="7" y="7"/>
                </a:lnTo>
                <a:lnTo>
                  <a:pt x="6" y="10"/>
                </a:lnTo>
                <a:lnTo>
                  <a:pt x="4" y="12"/>
                </a:lnTo>
                <a:lnTo>
                  <a:pt x="4" y="15"/>
                </a:lnTo>
                <a:lnTo>
                  <a:pt x="3" y="16"/>
                </a:lnTo>
                <a:lnTo>
                  <a:pt x="1" y="19"/>
                </a:lnTo>
                <a:lnTo>
                  <a:pt x="0" y="20"/>
                </a:lnTo>
                <a:lnTo>
                  <a:pt x="0" y="22"/>
                </a:lnTo>
                <a:lnTo>
                  <a:pt x="0" y="25"/>
                </a:lnTo>
                <a:lnTo>
                  <a:pt x="0" y="26"/>
                </a:lnTo>
                <a:lnTo>
                  <a:pt x="1" y="28"/>
                </a:lnTo>
                <a:lnTo>
                  <a:pt x="3" y="28"/>
                </a:lnTo>
                <a:lnTo>
                  <a:pt x="4" y="29"/>
                </a:lnTo>
                <a:lnTo>
                  <a:pt x="7" y="29"/>
                </a:lnTo>
                <a:lnTo>
                  <a:pt x="9" y="28"/>
                </a:lnTo>
                <a:lnTo>
                  <a:pt x="12" y="28"/>
                </a:lnTo>
                <a:lnTo>
                  <a:pt x="13" y="26"/>
                </a:lnTo>
                <a:lnTo>
                  <a:pt x="16" y="25"/>
                </a:lnTo>
                <a:lnTo>
                  <a:pt x="18" y="23"/>
                </a:lnTo>
                <a:lnTo>
                  <a:pt x="19" y="22"/>
                </a:lnTo>
                <a:lnTo>
                  <a:pt x="22" y="20"/>
                </a:lnTo>
                <a:lnTo>
                  <a:pt x="24" y="20"/>
                </a:lnTo>
                <a:lnTo>
                  <a:pt x="27" y="20"/>
                </a:lnTo>
                <a:lnTo>
                  <a:pt x="29" y="20"/>
                </a:lnTo>
                <a:lnTo>
                  <a:pt x="32" y="22"/>
                </a:lnTo>
                <a:lnTo>
                  <a:pt x="34" y="23"/>
                </a:lnTo>
                <a:lnTo>
                  <a:pt x="37" y="25"/>
                </a:lnTo>
                <a:lnTo>
                  <a:pt x="40" y="26"/>
                </a:lnTo>
                <a:lnTo>
                  <a:pt x="41" y="28"/>
                </a:lnTo>
                <a:lnTo>
                  <a:pt x="44" y="29"/>
                </a:lnTo>
                <a:lnTo>
                  <a:pt x="47" y="29"/>
                </a:lnTo>
                <a:lnTo>
                  <a:pt x="49" y="31"/>
                </a:lnTo>
                <a:lnTo>
                  <a:pt x="52" y="31"/>
                </a:lnTo>
                <a:lnTo>
                  <a:pt x="55" y="31"/>
                </a:lnTo>
                <a:lnTo>
                  <a:pt x="56" y="29"/>
                </a:lnTo>
                <a:lnTo>
                  <a:pt x="59" y="29"/>
                </a:lnTo>
                <a:lnTo>
                  <a:pt x="61" y="28"/>
                </a:lnTo>
                <a:lnTo>
                  <a:pt x="64" y="26"/>
                </a:lnTo>
                <a:lnTo>
                  <a:pt x="65" y="25"/>
                </a:lnTo>
                <a:lnTo>
                  <a:pt x="65" y="23"/>
                </a:lnTo>
                <a:lnTo>
                  <a:pt x="66" y="20"/>
                </a:lnTo>
                <a:lnTo>
                  <a:pt x="66" y="19"/>
                </a:lnTo>
                <a:lnTo>
                  <a:pt x="66" y="16"/>
                </a:lnTo>
                <a:lnTo>
                  <a:pt x="66" y="15"/>
                </a:lnTo>
                <a:lnTo>
                  <a:pt x="65" y="12"/>
                </a:lnTo>
                <a:lnTo>
                  <a:pt x="64" y="10"/>
                </a:lnTo>
                <a:lnTo>
                  <a:pt x="62" y="9"/>
                </a:lnTo>
                <a:lnTo>
                  <a:pt x="61" y="9"/>
                </a:lnTo>
                <a:lnTo>
                  <a:pt x="59" y="7"/>
                </a:lnTo>
                <a:lnTo>
                  <a:pt x="58" y="6"/>
                </a:lnTo>
                <a:lnTo>
                  <a:pt x="56" y="6"/>
                </a:lnTo>
                <a:lnTo>
                  <a:pt x="55" y="4"/>
                </a:lnTo>
                <a:lnTo>
                  <a:pt x="53" y="4"/>
                </a:lnTo>
                <a:lnTo>
                  <a:pt x="52" y="3"/>
                </a:lnTo>
                <a:lnTo>
                  <a:pt x="50" y="3"/>
                </a:lnTo>
                <a:lnTo>
                  <a:pt x="46" y="3"/>
                </a:lnTo>
                <a:lnTo>
                  <a:pt x="41" y="3"/>
                </a:lnTo>
                <a:lnTo>
                  <a:pt x="37" y="1"/>
                </a:lnTo>
                <a:lnTo>
                  <a:pt x="32" y="1"/>
                </a:lnTo>
                <a:lnTo>
                  <a:pt x="28" y="1"/>
                </a:lnTo>
                <a:lnTo>
                  <a:pt x="22" y="1"/>
                </a:lnTo>
                <a:lnTo>
                  <a:pt x="18" y="0"/>
                </a:lnTo>
                <a:lnTo>
                  <a:pt x="13" y="0"/>
                </a:lnTo>
                <a:lnTo>
                  <a:pt x="12" y="0"/>
                </a:lnTo>
                <a:lnTo>
                  <a:pt x="12" y="1"/>
                </a:lnTo>
                <a:lnTo>
                  <a:pt x="10" y="1"/>
                </a:lnTo>
                <a:lnTo>
                  <a:pt x="10" y="3"/>
                </a:lnTo>
              </a:path>
            </a:pathLst>
          </a:custGeom>
          <a:solidFill>
            <a:srgbClr val="FFFF00"/>
          </a:solidFill>
          <a:ln w="4763">
            <a:solidFill>
              <a:srgbClr val="990000"/>
            </a:solidFill>
            <a:round/>
            <a:headEnd/>
            <a:tailEnd/>
          </a:ln>
        </p:spPr>
        <p:txBody>
          <a:bodyPr/>
          <a:lstStyle/>
          <a:p>
            <a:endParaRPr lang="en-US"/>
          </a:p>
        </p:txBody>
      </p:sp>
      <p:sp>
        <p:nvSpPr>
          <p:cNvPr id="53280" name="Freeform 31">
            <a:extLst>
              <a:ext uri="{FF2B5EF4-FFF2-40B4-BE49-F238E27FC236}">
                <a16:creationId xmlns:a16="http://schemas.microsoft.com/office/drawing/2014/main" id="{1E13CFA5-4912-36E5-7B24-9295EB3EB0F1}"/>
              </a:ext>
            </a:extLst>
          </p:cNvPr>
          <p:cNvSpPr>
            <a:spLocks/>
          </p:cNvSpPr>
          <p:nvPr/>
        </p:nvSpPr>
        <p:spPr bwMode="auto">
          <a:xfrm>
            <a:off x="6432554" y="4502154"/>
            <a:ext cx="358775" cy="347663"/>
          </a:xfrm>
          <a:custGeom>
            <a:avLst/>
            <a:gdLst>
              <a:gd name="T0" fmla="*/ 2147483647 w 254"/>
              <a:gd name="T1" fmla="*/ 2147483647 h 219"/>
              <a:gd name="T2" fmla="*/ 2147483647 w 254"/>
              <a:gd name="T3" fmla="*/ 2147483647 h 219"/>
              <a:gd name="T4" fmla="*/ 2147483647 w 254"/>
              <a:gd name="T5" fmla="*/ 2147483647 h 219"/>
              <a:gd name="T6" fmla="*/ 2147483647 w 254"/>
              <a:gd name="T7" fmla="*/ 2147483647 h 219"/>
              <a:gd name="T8" fmla="*/ 0 w 254"/>
              <a:gd name="T9" fmla="*/ 2147483647 h 219"/>
              <a:gd name="T10" fmla="*/ 2147483647 w 254"/>
              <a:gd name="T11" fmla="*/ 2147483647 h 219"/>
              <a:gd name="T12" fmla="*/ 2147483647 w 254"/>
              <a:gd name="T13" fmla="*/ 2147483647 h 219"/>
              <a:gd name="T14" fmla="*/ 2147483647 w 254"/>
              <a:gd name="T15" fmla="*/ 2147483647 h 219"/>
              <a:gd name="T16" fmla="*/ 2147483647 w 254"/>
              <a:gd name="T17" fmla="*/ 2147483647 h 219"/>
              <a:gd name="T18" fmla="*/ 2147483647 w 254"/>
              <a:gd name="T19" fmla="*/ 2147483647 h 219"/>
              <a:gd name="T20" fmla="*/ 2147483647 w 254"/>
              <a:gd name="T21" fmla="*/ 2147483647 h 219"/>
              <a:gd name="T22" fmla="*/ 2147483647 w 254"/>
              <a:gd name="T23" fmla="*/ 2147483647 h 219"/>
              <a:gd name="T24" fmla="*/ 2147483647 w 254"/>
              <a:gd name="T25" fmla="*/ 2147483647 h 219"/>
              <a:gd name="T26" fmla="*/ 2147483647 w 254"/>
              <a:gd name="T27" fmla="*/ 2147483647 h 219"/>
              <a:gd name="T28" fmla="*/ 2147483647 w 254"/>
              <a:gd name="T29" fmla="*/ 2147483647 h 219"/>
              <a:gd name="T30" fmla="*/ 2147483647 w 254"/>
              <a:gd name="T31" fmla="*/ 2147483647 h 219"/>
              <a:gd name="T32" fmla="*/ 2147483647 w 254"/>
              <a:gd name="T33" fmla="*/ 2147483647 h 219"/>
              <a:gd name="T34" fmla="*/ 2147483647 w 254"/>
              <a:gd name="T35" fmla="*/ 2147483647 h 219"/>
              <a:gd name="T36" fmla="*/ 2147483647 w 254"/>
              <a:gd name="T37" fmla="*/ 2147483647 h 219"/>
              <a:gd name="T38" fmla="*/ 2147483647 w 254"/>
              <a:gd name="T39" fmla="*/ 2147483647 h 219"/>
              <a:gd name="T40" fmla="*/ 2147483647 w 254"/>
              <a:gd name="T41" fmla="*/ 2147483647 h 219"/>
              <a:gd name="T42" fmla="*/ 2147483647 w 254"/>
              <a:gd name="T43" fmla="*/ 2147483647 h 219"/>
              <a:gd name="T44" fmla="*/ 2147483647 w 254"/>
              <a:gd name="T45" fmla="*/ 2147483647 h 219"/>
              <a:gd name="T46" fmla="*/ 2147483647 w 254"/>
              <a:gd name="T47" fmla="*/ 2147483647 h 219"/>
              <a:gd name="T48" fmla="*/ 2147483647 w 254"/>
              <a:gd name="T49" fmla="*/ 2147483647 h 219"/>
              <a:gd name="T50" fmla="*/ 2147483647 w 254"/>
              <a:gd name="T51" fmla="*/ 2147483647 h 219"/>
              <a:gd name="T52" fmla="*/ 2147483647 w 254"/>
              <a:gd name="T53" fmla="*/ 2147483647 h 219"/>
              <a:gd name="T54" fmla="*/ 2147483647 w 254"/>
              <a:gd name="T55" fmla="*/ 2147483647 h 219"/>
              <a:gd name="T56" fmla="*/ 2147483647 w 254"/>
              <a:gd name="T57" fmla="*/ 2147483647 h 219"/>
              <a:gd name="T58" fmla="*/ 2147483647 w 254"/>
              <a:gd name="T59" fmla="*/ 2147483647 h 219"/>
              <a:gd name="T60" fmla="*/ 2147483647 w 254"/>
              <a:gd name="T61" fmla="*/ 2147483647 h 219"/>
              <a:gd name="T62" fmla="*/ 2147483647 w 254"/>
              <a:gd name="T63" fmla="*/ 2147483647 h 219"/>
              <a:gd name="T64" fmla="*/ 2147483647 w 254"/>
              <a:gd name="T65" fmla="*/ 2147483647 h 219"/>
              <a:gd name="T66" fmla="*/ 2147483647 w 254"/>
              <a:gd name="T67" fmla="*/ 2147483647 h 219"/>
              <a:gd name="T68" fmla="*/ 2147483647 w 254"/>
              <a:gd name="T69" fmla="*/ 2147483647 h 219"/>
              <a:gd name="T70" fmla="*/ 2147483647 w 254"/>
              <a:gd name="T71" fmla="*/ 2147483647 h 219"/>
              <a:gd name="T72" fmla="*/ 2147483647 w 254"/>
              <a:gd name="T73" fmla="*/ 2147483647 h 219"/>
              <a:gd name="T74" fmla="*/ 2147483647 w 254"/>
              <a:gd name="T75" fmla="*/ 2147483647 h 219"/>
              <a:gd name="T76" fmla="*/ 2147483647 w 254"/>
              <a:gd name="T77" fmla="*/ 2147483647 h 219"/>
              <a:gd name="T78" fmla="*/ 2147483647 w 254"/>
              <a:gd name="T79" fmla="*/ 2147483647 h 219"/>
              <a:gd name="T80" fmla="*/ 2147483647 w 254"/>
              <a:gd name="T81" fmla="*/ 2147483647 h 219"/>
              <a:gd name="T82" fmla="*/ 2147483647 w 254"/>
              <a:gd name="T83" fmla="*/ 2147483647 h 219"/>
              <a:gd name="T84" fmla="*/ 2147483647 w 254"/>
              <a:gd name="T85" fmla="*/ 2147483647 h 219"/>
              <a:gd name="T86" fmla="*/ 2147483647 w 254"/>
              <a:gd name="T87" fmla="*/ 2147483647 h 219"/>
              <a:gd name="T88" fmla="*/ 2147483647 w 254"/>
              <a:gd name="T89" fmla="*/ 2147483647 h 219"/>
              <a:gd name="T90" fmla="*/ 2147483647 w 254"/>
              <a:gd name="T91" fmla="*/ 2147483647 h 219"/>
              <a:gd name="T92" fmla="*/ 2147483647 w 254"/>
              <a:gd name="T93" fmla="*/ 2147483647 h 219"/>
              <a:gd name="T94" fmla="*/ 2147483647 w 254"/>
              <a:gd name="T95" fmla="*/ 2147483647 h 219"/>
              <a:gd name="T96" fmla="*/ 2147483647 w 254"/>
              <a:gd name="T97" fmla="*/ 0 h 219"/>
              <a:gd name="T98" fmla="*/ 2147483647 w 254"/>
              <a:gd name="T99" fmla="*/ 2147483647 h 219"/>
              <a:gd name="T100" fmla="*/ 2147483647 w 254"/>
              <a:gd name="T101" fmla="*/ 2147483647 h 219"/>
              <a:gd name="T102" fmla="*/ 2147483647 w 254"/>
              <a:gd name="T103" fmla="*/ 2147483647 h 219"/>
              <a:gd name="T104" fmla="*/ 2147483647 w 254"/>
              <a:gd name="T105" fmla="*/ 2147483647 h 219"/>
              <a:gd name="T106" fmla="*/ 2147483647 w 254"/>
              <a:gd name="T107" fmla="*/ 2147483647 h 219"/>
              <a:gd name="T108" fmla="*/ 2147483647 w 254"/>
              <a:gd name="T109" fmla="*/ 2147483647 h 219"/>
              <a:gd name="T110" fmla="*/ 2147483647 w 254"/>
              <a:gd name="T111" fmla="*/ 2147483647 h 219"/>
              <a:gd name="T112" fmla="*/ 2147483647 w 254"/>
              <a:gd name="T113" fmla="*/ 2147483647 h 219"/>
              <a:gd name="T114" fmla="*/ 2147483647 w 254"/>
              <a:gd name="T115" fmla="*/ 2147483647 h 219"/>
              <a:gd name="T116" fmla="*/ 2147483647 w 254"/>
              <a:gd name="T117" fmla="*/ 2147483647 h 219"/>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254"/>
              <a:gd name="T178" fmla="*/ 0 h 219"/>
              <a:gd name="T179" fmla="*/ 254 w 254"/>
              <a:gd name="T180" fmla="*/ 219 h 219"/>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254" h="219">
                <a:moveTo>
                  <a:pt x="27" y="90"/>
                </a:moveTo>
                <a:lnTo>
                  <a:pt x="22" y="95"/>
                </a:lnTo>
                <a:lnTo>
                  <a:pt x="21" y="98"/>
                </a:lnTo>
                <a:lnTo>
                  <a:pt x="18" y="101"/>
                </a:lnTo>
                <a:lnTo>
                  <a:pt x="15" y="105"/>
                </a:lnTo>
                <a:lnTo>
                  <a:pt x="12" y="109"/>
                </a:lnTo>
                <a:lnTo>
                  <a:pt x="9" y="115"/>
                </a:lnTo>
                <a:lnTo>
                  <a:pt x="6" y="123"/>
                </a:lnTo>
                <a:lnTo>
                  <a:pt x="1" y="133"/>
                </a:lnTo>
                <a:lnTo>
                  <a:pt x="0" y="138"/>
                </a:lnTo>
                <a:lnTo>
                  <a:pt x="0" y="142"/>
                </a:lnTo>
                <a:lnTo>
                  <a:pt x="1" y="145"/>
                </a:lnTo>
                <a:lnTo>
                  <a:pt x="3" y="148"/>
                </a:lnTo>
                <a:lnTo>
                  <a:pt x="7" y="152"/>
                </a:lnTo>
                <a:lnTo>
                  <a:pt x="15" y="155"/>
                </a:lnTo>
                <a:lnTo>
                  <a:pt x="24" y="155"/>
                </a:lnTo>
                <a:lnTo>
                  <a:pt x="34" y="155"/>
                </a:lnTo>
                <a:lnTo>
                  <a:pt x="43" y="155"/>
                </a:lnTo>
                <a:lnTo>
                  <a:pt x="52" y="155"/>
                </a:lnTo>
                <a:lnTo>
                  <a:pt x="55" y="157"/>
                </a:lnTo>
                <a:lnTo>
                  <a:pt x="58" y="158"/>
                </a:lnTo>
                <a:lnTo>
                  <a:pt x="59" y="158"/>
                </a:lnTo>
                <a:lnTo>
                  <a:pt x="61" y="160"/>
                </a:lnTo>
                <a:lnTo>
                  <a:pt x="62" y="161"/>
                </a:lnTo>
                <a:lnTo>
                  <a:pt x="64" y="163"/>
                </a:lnTo>
                <a:lnTo>
                  <a:pt x="65" y="163"/>
                </a:lnTo>
                <a:lnTo>
                  <a:pt x="75" y="167"/>
                </a:lnTo>
                <a:lnTo>
                  <a:pt x="83" y="175"/>
                </a:lnTo>
                <a:lnTo>
                  <a:pt x="89" y="182"/>
                </a:lnTo>
                <a:lnTo>
                  <a:pt x="95" y="191"/>
                </a:lnTo>
                <a:lnTo>
                  <a:pt x="101" y="198"/>
                </a:lnTo>
                <a:lnTo>
                  <a:pt x="108" y="206"/>
                </a:lnTo>
                <a:lnTo>
                  <a:pt x="115" y="213"/>
                </a:lnTo>
                <a:lnTo>
                  <a:pt x="124" y="218"/>
                </a:lnTo>
                <a:lnTo>
                  <a:pt x="129" y="219"/>
                </a:lnTo>
                <a:lnTo>
                  <a:pt x="133" y="219"/>
                </a:lnTo>
                <a:lnTo>
                  <a:pt x="139" y="219"/>
                </a:lnTo>
                <a:lnTo>
                  <a:pt x="143" y="218"/>
                </a:lnTo>
                <a:lnTo>
                  <a:pt x="152" y="213"/>
                </a:lnTo>
                <a:lnTo>
                  <a:pt x="161" y="207"/>
                </a:lnTo>
                <a:lnTo>
                  <a:pt x="169" y="200"/>
                </a:lnTo>
                <a:lnTo>
                  <a:pt x="174" y="189"/>
                </a:lnTo>
                <a:lnTo>
                  <a:pt x="176" y="185"/>
                </a:lnTo>
                <a:lnTo>
                  <a:pt x="177" y="181"/>
                </a:lnTo>
                <a:lnTo>
                  <a:pt x="177" y="175"/>
                </a:lnTo>
                <a:lnTo>
                  <a:pt x="177" y="169"/>
                </a:lnTo>
                <a:lnTo>
                  <a:pt x="183" y="167"/>
                </a:lnTo>
                <a:lnTo>
                  <a:pt x="189" y="166"/>
                </a:lnTo>
                <a:lnTo>
                  <a:pt x="195" y="163"/>
                </a:lnTo>
                <a:lnTo>
                  <a:pt x="200" y="160"/>
                </a:lnTo>
                <a:lnTo>
                  <a:pt x="206" y="155"/>
                </a:lnTo>
                <a:lnTo>
                  <a:pt x="210" y="151"/>
                </a:lnTo>
                <a:lnTo>
                  <a:pt x="213" y="145"/>
                </a:lnTo>
                <a:lnTo>
                  <a:pt x="217" y="139"/>
                </a:lnTo>
                <a:lnTo>
                  <a:pt x="217" y="138"/>
                </a:lnTo>
                <a:lnTo>
                  <a:pt x="219" y="135"/>
                </a:lnTo>
                <a:lnTo>
                  <a:pt x="219" y="133"/>
                </a:lnTo>
                <a:lnTo>
                  <a:pt x="219" y="130"/>
                </a:lnTo>
                <a:lnTo>
                  <a:pt x="219" y="129"/>
                </a:lnTo>
                <a:lnTo>
                  <a:pt x="219" y="126"/>
                </a:lnTo>
                <a:lnTo>
                  <a:pt x="219" y="124"/>
                </a:lnTo>
                <a:lnTo>
                  <a:pt x="220" y="123"/>
                </a:lnTo>
                <a:lnTo>
                  <a:pt x="226" y="117"/>
                </a:lnTo>
                <a:lnTo>
                  <a:pt x="234" y="109"/>
                </a:lnTo>
                <a:lnTo>
                  <a:pt x="240" y="102"/>
                </a:lnTo>
                <a:lnTo>
                  <a:pt x="245" y="95"/>
                </a:lnTo>
                <a:lnTo>
                  <a:pt x="250" y="87"/>
                </a:lnTo>
                <a:lnTo>
                  <a:pt x="253" y="80"/>
                </a:lnTo>
                <a:lnTo>
                  <a:pt x="254" y="71"/>
                </a:lnTo>
                <a:lnTo>
                  <a:pt x="253" y="62"/>
                </a:lnTo>
                <a:lnTo>
                  <a:pt x="251" y="56"/>
                </a:lnTo>
                <a:lnTo>
                  <a:pt x="247" y="52"/>
                </a:lnTo>
                <a:lnTo>
                  <a:pt x="241" y="49"/>
                </a:lnTo>
                <a:lnTo>
                  <a:pt x="235" y="46"/>
                </a:lnTo>
                <a:lnTo>
                  <a:pt x="229" y="44"/>
                </a:lnTo>
                <a:lnTo>
                  <a:pt x="222" y="41"/>
                </a:lnTo>
                <a:lnTo>
                  <a:pt x="216" y="40"/>
                </a:lnTo>
                <a:lnTo>
                  <a:pt x="210" y="38"/>
                </a:lnTo>
                <a:lnTo>
                  <a:pt x="201" y="35"/>
                </a:lnTo>
                <a:lnTo>
                  <a:pt x="195" y="31"/>
                </a:lnTo>
                <a:lnTo>
                  <a:pt x="188" y="27"/>
                </a:lnTo>
                <a:lnTo>
                  <a:pt x="182" y="22"/>
                </a:lnTo>
                <a:lnTo>
                  <a:pt x="176" y="18"/>
                </a:lnTo>
                <a:lnTo>
                  <a:pt x="170" y="13"/>
                </a:lnTo>
                <a:lnTo>
                  <a:pt x="163" y="9"/>
                </a:lnTo>
                <a:lnTo>
                  <a:pt x="155" y="4"/>
                </a:lnTo>
                <a:lnTo>
                  <a:pt x="151" y="3"/>
                </a:lnTo>
                <a:lnTo>
                  <a:pt x="145" y="1"/>
                </a:lnTo>
                <a:lnTo>
                  <a:pt x="140" y="1"/>
                </a:lnTo>
                <a:lnTo>
                  <a:pt x="135" y="1"/>
                </a:lnTo>
                <a:lnTo>
                  <a:pt x="130" y="1"/>
                </a:lnTo>
                <a:lnTo>
                  <a:pt x="126" y="3"/>
                </a:lnTo>
                <a:lnTo>
                  <a:pt x="121" y="3"/>
                </a:lnTo>
                <a:lnTo>
                  <a:pt x="118" y="1"/>
                </a:lnTo>
                <a:lnTo>
                  <a:pt x="112" y="1"/>
                </a:lnTo>
                <a:lnTo>
                  <a:pt x="105" y="0"/>
                </a:lnTo>
                <a:lnTo>
                  <a:pt x="96" y="0"/>
                </a:lnTo>
                <a:lnTo>
                  <a:pt x="87" y="1"/>
                </a:lnTo>
                <a:lnTo>
                  <a:pt x="78" y="4"/>
                </a:lnTo>
                <a:lnTo>
                  <a:pt x="71" y="9"/>
                </a:lnTo>
                <a:lnTo>
                  <a:pt x="65" y="15"/>
                </a:lnTo>
                <a:lnTo>
                  <a:pt x="61" y="22"/>
                </a:lnTo>
                <a:lnTo>
                  <a:pt x="59" y="27"/>
                </a:lnTo>
                <a:lnTo>
                  <a:pt x="56" y="30"/>
                </a:lnTo>
                <a:lnTo>
                  <a:pt x="53" y="32"/>
                </a:lnTo>
                <a:lnTo>
                  <a:pt x="50" y="35"/>
                </a:lnTo>
                <a:lnTo>
                  <a:pt x="49" y="38"/>
                </a:lnTo>
                <a:lnTo>
                  <a:pt x="46" y="41"/>
                </a:lnTo>
                <a:lnTo>
                  <a:pt x="44" y="44"/>
                </a:lnTo>
                <a:lnTo>
                  <a:pt x="44" y="47"/>
                </a:lnTo>
                <a:lnTo>
                  <a:pt x="43" y="50"/>
                </a:lnTo>
                <a:lnTo>
                  <a:pt x="41" y="56"/>
                </a:lnTo>
                <a:lnTo>
                  <a:pt x="37" y="65"/>
                </a:lnTo>
                <a:lnTo>
                  <a:pt x="34" y="72"/>
                </a:lnTo>
                <a:lnTo>
                  <a:pt x="30" y="81"/>
                </a:lnTo>
                <a:lnTo>
                  <a:pt x="27" y="87"/>
                </a:lnTo>
                <a:lnTo>
                  <a:pt x="25" y="90"/>
                </a:lnTo>
                <a:lnTo>
                  <a:pt x="27" y="90"/>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281" name="Freeform 32">
            <a:extLst>
              <a:ext uri="{FF2B5EF4-FFF2-40B4-BE49-F238E27FC236}">
                <a16:creationId xmlns:a16="http://schemas.microsoft.com/office/drawing/2014/main" id="{C3201029-4D56-FA39-2762-F7564A146AC4}"/>
              </a:ext>
            </a:extLst>
          </p:cNvPr>
          <p:cNvSpPr>
            <a:spLocks/>
          </p:cNvSpPr>
          <p:nvPr/>
        </p:nvSpPr>
        <p:spPr bwMode="auto">
          <a:xfrm>
            <a:off x="6575428" y="4738690"/>
            <a:ext cx="100013" cy="82551"/>
          </a:xfrm>
          <a:custGeom>
            <a:avLst/>
            <a:gdLst>
              <a:gd name="T0" fmla="*/ 2147483647 w 71"/>
              <a:gd name="T1" fmla="*/ 2147483647 h 52"/>
              <a:gd name="T2" fmla="*/ 2147483647 w 71"/>
              <a:gd name="T3" fmla="*/ 2147483647 h 52"/>
              <a:gd name="T4" fmla="*/ 2147483647 w 71"/>
              <a:gd name="T5" fmla="*/ 2147483647 h 52"/>
              <a:gd name="T6" fmla="*/ 2147483647 w 71"/>
              <a:gd name="T7" fmla="*/ 2147483647 h 52"/>
              <a:gd name="T8" fmla="*/ 2147483647 w 71"/>
              <a:gd name="T9" fmla="*/ 2147483647 h 52"/>
              <a:gd name="T10" fmla="*/ 2147483647 w 71"/>
              <a:gd name="T11" fmla="*/ 2147483647 h 52"/>
              <a:gd name="T12" fmla="*/ 2147483647 w 71"/>
              <a:gd name="T13" fmla="*/ 2147483647 h 52"/>
              <a:gd name="T14" fmla="*/ 2147483647 w 71"/>
              <a:gd name="T15" fmla="*/ 2147483647 h 52"/>
              <a:gd name="T16" fmla="*/ 2147483647 w 71"/>
              <a:gd name="T17" fmla="*/ 2147483647 h 52"/>
              <a:gd name="T18" fmla="*/ 2147483647 w 71"/>
              <a:gd name="T19" fmla="*/ 2147483647 h 52"/>
              <a:gd name="T20" fmla="*/ 2147483647 w 71"/>
              <a:gd name="T21" fmla="*/ 2147483647 h 52"/>
              <a:gd name="T22" fmla="*/ 2147483647 w 71"/>
              <a:gd name="T23" fmla="*/ 2147483647 h 52"/>
              <a:gd name="T24" fmla="*/ 2147483647 w 71"/>
              <a:gd name="T25" fmla="*/ 2147483647 h 52"/>
              <a:gd name="T26" fmla="*/ 2147483647 w 71"/>
              <a:gd name="T27" fmla="*/ 2147483647 h 52"/>
              <a:gd name="T28" fmla="*/ 2147483647 w 71"/>
              <a:gd name="T29" fmla="*/ 2147483647 h 52"/>
              <a:gd name="T30" fmla="*/ 2147483647 w 71"/>
              <a:gd name="T31" fmla="*/ 2147483647 h 52"/>
              <a:gd name="T32" fmla="*/ 2147483647 w 71"/>
              <a:gd name="T33" fmla="*/ 2147483647 h 52"/>
              <a:gd name="T34" fmla="*/ 2147483647 w 71"/>
              <a:gd name="T35" fmla="*/ 2147483647 h 52"/>
              <a:gd name="T36" fmla="*/ 2147483647 w 71"/>
              <a:gd name="T37" fmla="*/ 2147483647 h 52"/>
              <a:gd name="T38" fmla="*/ 2147483647 w 71"/>
              <a:gd name="T39" fmla="*/ 2147483647 h 52"/>
              <a:gd name="T40" fmla="*/ 2147483647 w 71"/>
              <a:gd name="T41" fmla="*/ 2147483647 h 52"/>
              <a:gd name="T42" fmla="*/ 2147483647 w 71"/>
              <a:gd name="T43" fmla="*/ 2147483647 h 52"/>
              <a:gd name="T44" fmla="*/ 2147483647 w 71"/>
              <a:gd name="T45" fmla="*/ 2147483647 h 52"/>
              <a:gd name="T46" fmla="*/ 2147483647 w 71"/>
              <a:gd name="T47" fmla="*/ 2147483647 h 52"/>
              <a:gd name="T48" fmla="*/ 2147483647 w 71"/>
              <a:gd name="T49" fmla="*/ 2147483647 h 52"/>
              <a:gd name="T50" fmla="*/ 2147483647 w 71"/>
              <a:gd name="T51" fmla="*/ 2147483647 h 52"/>
              <a:gd name="T52" fmla="*/ 2147483647 w 71"/>
              <a:gd name="T53" fmla="*/ 2147483647 h 52"/>
              <a:gd name="T54" fmla="*/ 2147483647 w 71"/>
              <a:gd name="T55" fmla="*/ 2147483647 h 52"/>
              <a:gd name="T56" fmla="*/ 2147483647 w 71"/>
              <a:gd name="T57" fmla="*/ 2147483647 h 52"/>
              <a:gd name="T58" fmla="*/ 2147483647 w 71"/>
              <a:gd name="T59" fmla="*/ 2147483647 h 52"/>
              <a:gd name="T60" fmla="*/ 2147483647 w 71"/>
              <a:gd name="T61" fmla="*/ 2147483647 h 52"/>
              <a:gd name="T62" fmla="*/ 2147483647 w 71"/>
              <a:gd name="T63" fmla="*/ 2147483647 h 52"/>
              <a:gd name="T64" fmla="*/ 2147483647 w 71"/>
              <a:gd name="T65" fmla="*/ 2147483647 h 52"/>
              <a:gd name="T66" fmla="*/ 2147483647 w 71"/>
              <a:gd name="T67" fmla="*/ 0 h 52"/>
              <a:gd name="T68" fmla="*/ 2147483647 w 71"/>
              <a:gd name="T69" fmla="*/ 0 h 52"/>
              <a:gd name="T70" fmla="*/ 2147483647 w 71"/>
              <a:gd name="T71" fmla="*/ 0 h 52"/>
              <a:gd name="T72" fmla="*/ 2147483647 w 71"/>
              <a:gd name="T73" fmla="*/ 0 h 52"/>
              <a:gd name="T74" fmla="*/ 2147483647 w 71"/>
              <a:gd name="T75" fmla="*/ 0 h 52"/>
              <a:gd name="T76" fmla="*/ 2147483647 w 71"/>
              <a:gd name="T77" fmla="*/ 2147483647 h 52"/>
              <a:gd name="T78" fmla="*/ 2147483647 w 71"/>
              <a:gd name="T79" fmla="*/ 2147483647 h 52"/>
              <a:gd name="T80" fmla="*/ 2147483647 w 71"/>
              <a:gd name="T81" fmla="*/ 2147483647 h 52"/>
              <a:gd name="T82" fmla="*/ 2147483647 w 71"/>
              <a:gd name="T83" fmla="*/ 2147483647 h 52"/>
              <a:gd name="T84" fmla="*/ 2147483647 w 71"/>
              <a:gd name="T85" fmla="*/ 2147483647 h 52"/>
              <a:gd name="T86" fmla="*/ 2147483647 w 71"/>
              <a:gd name="T87" fmla="*/ 2147483647 h 52"/>
              <a:gd name="T88" fmla="*/ 2147483647 w 71"/>
              <a:gd name="T89" fmla="*/ 2147483647 h 52"/>
              <a:gd name="T90" fmla="*/ 2147483647 w 71"/>
              <a:gd name="T91" fmla="*/ 2147483647 h 52"/>
              <a:gd name="T92" fmla="*/ 0 w 71"/>
              <a:gd name="T93" fmla="*/ 2147483647 h 52"/>
              <a:gd name="T94" fmla="*/ 2147483647 w 71"/>
              <a:gd name="T95" fmla="*/ 2147483647 h 52"/>
              <a:gd name="T96" fmla="*/ 2147483647 w 71"/>
              <a:gd name="T97" fmla="*/ 2147483647 h 52"/>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71"/>
              <a:gd name="T148" fmla="*/ 0 h 52"/>
              <a:gd name="T149" fmla="*/ 71 w 71"/>
              <a:gd name="T150" fmla="*/ 52 h 52"/>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71" h="52">
                <a:moveTo>
                  <a:pt x="2" y="29"/>
                </a:moveTo>
                <a:lnTo>
                  <a:pt x="8" y="33"/>
                </a:lnTo>
                <a:lnTo>
                  <a:pt x="14" y="37"/>
                </a:lnTo>
                <a:lnTo>
                  <a:pt x="20" y="42"/>
                </a:lnTo>
                <a:lnTo>
                  <a:pt x="28" y="46"/>
                </a:lnTo>
                <a:lnTo>
                  <a:pt x="35" y="51"/>
                </a:lnTo>
                <a:lnTo>
                  <a:pt x="42" y="52"/>
                </a:lnTo>
                <a:lnTo>
                  <a:pt x="50" y="52"/>
                </a:lnTo>
                <a:lnTo>
                  <a:pt x="59" y="49"/>
                </a:lnTo>
                <a:lnTo>
                  <a:pt x="63" y="45"/>
                </a:lnTo>
                <a:lnTo>
                  <a:pt x="66" y="42"/>
                </a:lnTo>
                <a:lnTo>
                  <a:pt x="69" y="36"/>
                </a:lnTo>
                <a:lnTo>
                  <a:pt x="69" y="32"/>
                </a:lnTo>
                <a:lnTo>
                  <a:pt x="71" y="27"/>
                </a:lnTo>
                <a:lnTo>
                  <a:pt x="69" y="21"/>
                </a:lnTo>
                <a:lnTo>
                  <a:pt x="68" y="17"/>
                </a:lnTo>
                <a:lnTo>
                  <a:pt x="66" y="12"/>
                </a:lnTo>
                <a:lnTo>
                  <a:pt x="66" y="11"/>
                </a:lnTo>
                <a:lnTo>
                  <a:pt x="65" y="11"/>
                </a:lnTo>
                <a:lnTo>
                  <a:pt x="65" y="9"/>
                </a:lnTo>
                <a:lnTo>
                  <a:pt x="63" y="9"/>
                </a:lnTo>
                <a:lnTo>
                  <a:pt x="63" y="8"/>
                </a:lnTo>
                <a:lnTo>
                  <a:pt x="62" y="8"/>
                </a:lnTo>
                <a:lnTo>
                  <a:pt x="60" y="6"/>
                </a:lnTo>
                <a:lnTo>
                  <a:pt x="57" y="5"/>
                </a:lnTo>
                <a:lnTo>
                  <a:pt x="53" y="5"/>
                </a:lnTo>
                <a:lnTo>
                  <a:pt x="48" y="3"/>
                </a:lnTo>
                <a:lnTo>
                  <a:pt x="45" y="3"/>
                </a:lnTo>
                <a:lnTo>
                  <a:pt x="41" y="3"/>
                </a:lnTo>
                <a:lnTo>
                  <a:pt x="37" y="3"/>
                </a:lnTo>
                <a:lnTo>
                  <a:pt x="34" y="2"/>
                </a:lnTo>
                <a:lnTo>
                  <a:pt x="29" y="2"/>
                </a:lnTo>
                <a:lnTo>
                  <a:pt x="26" y="0"/>
                </a:lnTo>
                <a:lnTo>
                  <a:pt x="25" y="0"/>
                </a:lnTo>
                <a:lnTo>
                  <a:pt x="22" y="0"/>
                </a:lnTo>
                <a:lnTo>
                  <a:pt x="19" y="0"/>
                </a:lnTo>
                <a:lnTo>
                  <a:pt x="16" y="0"/>
                </a:lnTo>
                <a:lnTo>
                  <a:pt x="14" y="2"/>
                </a:lnTo>
                <a:lnTo>
                  <a:pt x="11" y="2"/>
                </a:lnTo>
                <a:lnTo>
                  <a:pt x="8" y="3"/>
                </a:lnTo>
                <a:lnTo>
                  <a:pt x="7" y="5"/>
                </a:lnTo>
                <a:lnTo>
                  <a:pt x="5" y="8"/>
                </a:lnTo>
                <a:lnTo>
                  <a:pt x="4" y="11"/>
                </a:lnTo>
                <a:lnTo>
                  <a:pt x="2" y="14"/>
                </a:lnTo>
                <a:lnTo>
                  <a:pt x="1" y="17"/>
                </a:lnTo>
                <a:lnTo>
                  <a:pt x="0" y="21"/>
                </a:lnTo>
                <a:lnTo>
                  <a:pt x="1" y="26"/>
                </a:lnTo>
                <a:lnTo>
                  <a:pt x="2" y="29"/>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282" name="Freeform 33">
            <a:extLst>
              <a:ext uri="{FF2B5EF4-FFF2-40B4-BE49-F238E27FC236}">
                <a16:creationId xmlns:a16="http://schemas.microsoft.com/office/drawing/2014/main" id="{90470F8E-2929-49FE-9801-F206C792D91F}"/>
              </a:ext>
            </a:extLst>
          </p:cNvPr>
          <p:cNvSpPr>
            <a:spLocks/>
          </p:cNvSpPr>
          <p:nvPr/>
        </p:nvSpPr>
        <p:spPr bwMode="auto">
          <a:xfrm>
            <a:off x="6575428" y="4738690"/>
            <a:ext cx="100013" cy="82551"/>
          </a:xfrm>
          <a:custGeom>
            <a:avLst/>
            <a:gdLst>
              <a:gd name="T0" fmla="*/ 2147483647 w 71"/>
              <a:gd name="T1" fmla="*/ 2147483647 h 52"/>
              <a:gd name="T2" fmla="*/ 2147483647 w 71"/>
              <a:gd name="T3" fmla="*/ 2147483647 h 52"/>
              <a:gd name="T4" fmla="*/ 2147483647 w 71"/>
              <a:gd name="T5" fmla="*/ 2147483647 h 52"/>
              <a:gd name="T6" fmla="*/ 2147483647 w 71"/>
              <a:gd name="T7" fmla="*/ 2147483647 h 52"/>
              <a:gd name="T8" fmla="*/ 2147483647 w 71"/>
              <a:gd name="T9" fmla="*/ 2147483647 h 52"/>
              <a:gd name="T10" fmla="*/ 2147483647 w 71"/>
              <a:gd name="T11" fmla="*/ 2147483647 h 52"/>
              <a:gd name="T12" fmla="*/ 2147483647 w 71"/>
              <a:gd name="T13" fmla="*/ 2147483647 h 52"/>
              <a:gd name="T14" fmla="*/ 2147483647 w 71"/>
              <a:gd name="T15" fmla="*/ 2147483647 h 52"/>
              <a:gd name="T16" fmla="*/ 2147483647 w 71"/>
              <a:gd name="T17" fmla="*/ 2147483647 h 52"/>
              <a:gd name="T18" fmla="*/ 2147483647 w 71"/>
              <a:gd name="T19" fmla="*/ 2147483647 h 52"/>
              <a:gd name="T20" fmla="*/ 2147483647 w 71"/>
              <a:gd name="T21" fmla="*/ 2147483647 h 52"/>
              <a:gd name="T22" fmla="*/ 2147483647 w 71"/>
              <a:gd name="T23" fmla="*/ 2147483647 h 52"/>
              <a:gd name="T24" fmla="*/ 2147483647 w 71"/>
              <a:gd name="T25" fmla="*/ 2147483647 h 52"/>
              <a:gd name="T26" fmla="*/ 2147483647 w 71"/>
              <a:gd name="T27" fmla="*/ 2147483647 h 52"/>
              <a:gd name="T28" fmla="*/ 2147483647 w 71"/>
              <a:gd name="T29" fmla="*/ 2147483647 h 52"/>
              <a:gd name="T30" fmla="*/ 2147483647 w 71"/>
              <a:gd name="T31" fmla="*/ 2147483647 h 52"/>
              <a:gd name="T32" fmla="*/ 2147483647 w 71"/>
              <a:gd name="T33" fmla="*/ 2147483647 h 52"/>
              <a:gd name="T34" fmla="*/ 2147483647 w 71"/>
              <a:gd name="T35" fmla="*/ 2147483647 h 52"/>
              <a:gd name="T36" fmla="*/ 2147483647 w 71"/>
              <a:gd name="T37" fmla="*/ 2147483647 h 52"/>
              <a:gd name="T38" fmla="*/ 2147483647 w 71"/>
              <a:gd name="T39" fmla="*/ 2147483647 h 52"/>
              <a:gd name="T40" fmla="*/ 2147483647 w 71"/>
              <a:gd name="T41" fmla="*/ 2147483647 h 52"/>
              <a:gd name="T42" fmla="*/ 2147483647 w 71"/>
              <a:gd name="T43" fmla="*/ 2147483647 h 52"/>
              <a:gd name="T44" fmla="*/ 2147483647 w 71"/>
              <a:gd name="T45" fmla="*/ 2147483647 h 52"/>
              <a:gd name="T46" fmla="*/ 2147483647 w 71"/>
              <a:gd name="T47" fmla="*/ 2147483647 h 52"/>
              <a:gd name="T48" fmla="*/ 2147483647 w 71"/>
              <a:gd name="T49" fmla="*/ 2147483647 h 52"/>
              <a:gd name="T50" fmla="*/ 2147483647 w 71"/>
              <a:gd name="T51" fmla="*/ 2147483647 h 52"/>
              <a:gd name="T52" fmla="*/ 2147483647 w 71"/>
              <a:gd name="T53" fmla="*/ 2147483647 h 52"/>
              <a:gd name="T54" fmla="*/ 2147483647 w 71"/>
              <a:gd name="T55" fmla="*/ 2147483647 h 52"/>
              <a:gd name="T56" fmla="*/ 2147483647 w 71"/>
              <a:gd name="T57" fmla="*/ 2147483647 h 52"/>
              <a:gd name="T58" fmla="*/ 2147483647 w 71"/>
              <a:gd name="T59" fmla="*/ 2147483647 h 52"/>
              <a:gd name="T60" fmla="*/ 2147483647 w 71"/>
              <a:gd name="T61" fmla="*/ 2147483647 h 52"/>
              <a:gd name="T62" fmla="*/ 2147483647 w 71"/>
              <a:gd name="T63" fmla="*/ 2147483647 h 52"/>
              <a:gd name="T64" fmla="*/ 2147483647 w 71"/>
              <a:gd name="T65" fmla="*/ 2147483647 h 52"/>
              <a:gd name="T66" fmla="*/ 2147483647 w 71"/>
              <a:gd name="T67" fmla="*/ 0 h 52"/>
              <a:gd name="T68" fmla="*/ 2147483647 w 71"/>
              <a:gd name="T69" fmla="*/ 0 h 52"/>
              <a:gd name="T70" fmla="*/ 2147483647 w 71"/>
              <a:gd name="T71" fmla="*/ 0 h 52"/>
              <a:gd name="T72" fmla="*/ 2147483647 w 71"/>
              <a:gd name="T73" fmla="*/ 0 h 52"/>
              <a:gd name="T74" fmla="*/ 2147483647 w 71"/>
              <a:gd name="T75" fmla="*/ 0 h 52"/>
              <a:gd name="T76" fmla="*/ 2147483647 w 71"/>
              <a:gd name="T77" fmla="*/ 2147483647 h 52"/>
              <a:gd name="T78" fmla="*/ 2147483647 w 71"/>
              <a:gd name="T79" fmla="*/ 2147483647 h 52"/>
              <a:gd name="T80" fmla="*/ 2147483647 w 71"/>
              <a:gd name="T81" fmla="*/ 2147483647 h 52"/>
              <a:gd name="T82" fmla="*/ 2147483647 w 71"/>
              <a:gd name="T83" fmla="*/ 2147483647 h 52"/>
              <a:gd name="T84" fmla="*/ 2147483647 w 71"/>
              <a:gd name="T85" fmla="*/ 2147483647 h 52"/>
              <a:gd name="T86" fmla="*/ 2147483647 w 71"/>
              <a:gd name="T87" fmla="*/ 2147483647 h 52"/>
              <a:gd name="T88" fmla="*/ 2147483647 w 71"/>
              <a:gd name="T89" fmla="*/ 2147483647 h 52"/>
              <a:gd name="T90" fmla="*/ 2147483647 w 71"/>
              <a:gd name="T91" fmla="*/ 2147483647 h 52"/>
              <a:gd name="T92" fmla="*/ 0 w 71"/>
              <a:gd name="T93" fmla="*/ 2147483647 h 52"/>
              <a:gd name="T94" fmla="*/ 2147483647 w 71"/>
              <a:gd name="T95" fmla="*/ 2147483647 h 52"/>
              <a:gd name="T96" fmla="*/ 2147483647 w 71"/>
              <a:gd name="T97" fmla="*/ 2147483647 h 52"/>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71"/>
              <a:gd name="T148" fmla="*/ 0 h 52"/>
              <a:gd name="T149" fmla="*/ 71 w 71"/>
              <a:gd name="T150" fmla="*/ 52 h 52"/>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71" h="52">
                <a:moveTo>
                  <a:pt x="2" y="29"/>
                </a:moveTo>
                <a:lnTo>
                  <a:pt x="8" y="33"/>
                </a:lnTo>
                <a:lnTo>
                  <a:pt x="14" y="37"/>
                </a:lnTo>
                <a:lnTo>
                  <a:pt x="20" y="42"/>
                </a:lnTo>
                <a:lnTo>
                  <a:pt x="28" y="46"/>
                </a:lnTo>
                <a:lnTo>
                  <a:pt x="35" y="51"/>
                </a:lnTo>
                <a:lnTo>
                  <a:pt x="42" y="52"/>
                </a:lnTo>
                <a:lnTo>
                  <a:pt x="50" y="52"/>
                </a:lnTo>
                <a:lnTo>
                  <a:pt x="59" y="49"/>
                </a:lnTo>
                <a:lnTo>
                  <a:pt x="63" y="45"/>
                </a:lnTo>
                <a:lnTo>
                  <a:pt x="66" y="42"/>
                </a:lnTo>
                <a:lnTo>
                  <a:pt x="69" y="36"/>
                </a:lnTo>
                <a:lnTo>
                  <a:pt x="69" y="32"/>
                </a:lnTo>
                <a:lnTo>
                  <a:pt x="71" y="27"/>
                </a:lnTo>
                <a:lnTo>
                  <a:pt x="69" y="21"/>
                </a:lnTo>
                <a:lnTo>
                  <a:pt x="68" y="17"/>
                </a:lnTo>
                <a:lnTo>
                  <a:pt x="66" y="12"/>
                </a:lnTo>
                <a:lnTo>
                  <a:pt x="66" y="11"/>
                </a:lnTo>
                <a:lnTo>
                  <a:pt x="65" y="11"/>
                </a:lnTo>
                <a:lnTo>
                  <a:pt x="65" y="9"/>
                </a:lnTo>
                <a:lnTo>
                  <a:pt x="63" y="9"/>
                </a:lnTo>
                <a:lnTo>
                  <a:pt x="63" y="8"/>
                </a:lnTo>
                <a:lnTo>
                  <a:pt x="62" y="8"/>
                </a:lnTo>
                <a:lnTo>
                  <a:pt x="60" y="6"/>
                </a:lnTo>
                <a:lnTo>
                  <a:pt x="57" y="5"/>
                </a:lnTo>
                <a:lnTo>
                  <a:pt x="53" y="5"/>
                </a:lnTo>
                <a:lnTo>
                  <a:pt x="48" y="3"/>
                </a:lnTo>
                <a:lnTo>
                  <a:pt x="45" y="3"/>
                </a:lnTo>
                <a:lnTo>
                  <a:pt x="41" y="3"/>
                </a:lnTo>
                <a:lnTo>
                  <a:pt x="37" y="3"/>
                </a:lnTo>
                <a:lnTo>
                  <a:pt x="34" y="2"/>
                </a:lnTo>
                <a:lnTo>
                  <a:pt x="29" y="2"/>
                </a:lnTo>
                <a:lnTo>
                  <a:pt x="26" y="0"/>
                </a:lnTo>
                <a:lnTo>
                  <a:pt x="25" y="0"/>
                </a:lnTo>
                <a:lnTo>
                  <a:pt x="22" y="0"/>
                </a:lnTo>
                <a:lnTo>
                  <a:pt x="19" y="0"/>
                </a:lnTo>
                <a:lnTo>
                  <a:pt x="16" y="0"/>
                </a:lnTo>
                <a:lnTo>
                  <a:pt x="14" y="2"/>
                </a:lnTo>
                <a:lnTo>
                  <a:pt x="11" y="2"/>
                </a:lnTo>
                <a:lnTo>
                  <a:pt x="8" y="3"/>
                </a:lnTo>
                <a:lnTo>
                  <a:pt x="7" y="5"/>
                </a:lnTo>
                <a:lnTo>
                  <a:pt x="5" y="8"/>
                </a:lnTo>
                <a:lnTo>
                  <a:pt x="4" y="11"/>
                </a:lnTo>
                <a:lnTo>
                  <a:pt x="2" y="14"/>
                </a:lnTo>
                <a:lnTo>
                  <a:pt x="1" y="17"/>
                </a:lnTo>
                <a:lnTo>
                  <a:pt x="0" y="21"/>
                </a:lnTo>
                <a:lnTo>
                  <a:pt x="1" y="26"/>
                </a:lnTo>
                <a:lnTo>
                  <a:pt x="2" y="29"/>
                </a:lnTo>
              </a:path>
            </a:pathLst>
          </a:custGeom>
          <a:solidFill>
            <a:srgbClr val="FFFF00"/>
          </a:solidFill>
          <a:ln w="1588">
            <a:solidFill>
              <a:srgbClr val="990000"/>
            </a:solidFill>
            <a:round/>
            <a:headEnd/>
            <a:tailEnd/>
          </a:ln>
        </p:spPr>
        <p:txBody>
          <a:bodyPr/>
          <a:lstStyle/>
          <a:p>
            <a:endParaRPr lang="en-US"/>
          </a:p>
        </p:txBody>
      </p:sp>
      <p:sp>
        <p:nvSpPr>
          <p:cNvPr id="53283" name="Freeform 34">
            <a:extLst>
              <a:ext uri="{FF2B5EF4-FFF2-40B4-BE49-F238E27FC236}">
                <a16:creationId xmlns:a16="http://schemas.microsoft.com/office/drawing/2014/main" id="{663B52A2-A4C4-34F8-69E9-511A88D6A65D}"/>
              </a:ext>
            </a:extLst>
          </p:cNvPr>
          <p:cNvSpPr>
            <a:spLocks/>
          </p:cNvSpPr>
          <p:nvPr/>
        </p:nvSpPr>
        <p:spPr bwMode="auto">
          <a:xfrm>
            <a:off x="6575428" y="4738690"/>
            <a:ext cx="100013" cy="82551"/>
          </a:xfrm>
          <a:custGeom>
            <a:avLst/>
            <a:gdLst>
              <a:gd name="T0" fmla="*/ 2147483647 w 71"/>
              <a:gd name="T1" fmla="*/ 2147483647 h 52"/>
              <a:gd name="T2" fmla="*/ 2147483647 w 71"/>
              <a:gd name="T3" fmla="*/ 2147483647 h 52"/>
              <a:gd name="T4" fmla="*/ 2147483647 w 71"/>
              <a:gd name="T5" fmla="*/ 2147483647 h 52"/>
              <a:gd name="T6" fmla="*/ 2147483647 w 71"/>
              <a:gd name="T7" fmla="*/ 2147483647 h 52"/>
              <a:gd name="T8" fmla="*/ 2147483647 w 71"/>
              <a:gd name="T9" fmla="*/ 2147483647 h 52"/>
              <a:gd name="T10" fmla="*/ 2147483647 w 71"/>
              <a:gd name="T11" fmla="*/ 2147483647 h 52"/>
              <a:gd name="T12" fmla="*/ 2147483647 w 71"/>
              <a:gd name="T13" fmla="*/ 2147483647 h 52"/>
              <a:gd name="T14" fmla="*/ 2147483647 w 71"/>
              <a:gd name="T15" fmla="*/ 2147483647 h 52"/>
              <a:gd name="T16" fmla="*/ 2147483647 w 71"/>
              <a:gd name="T17" fmla="*/ 2147483647 h 52"/>
              <a:gd name="T18" fmla="*/ 2147483647 w 71"/>
              <a:gd name="T19" fmla="*/ 2147483647 h 52"/>
              <a:gd name="T20" fmla="*/ 2147483647 w 71"/>
              <a:gd name="T21" fmla="*/ 2147483647 h 52"/>
              <a:gd name="T22" fmla="*/ 2147483647 w 71"/>
              <a:gd name="T23" fmla="*/ 2147483647 h 52"/>
              <a:gd name="T24" fmla="*/ 2147483647 w 71"/>
              <a:gd name="T25" fmla="*/ 2147483647 h 52"/>
              <a:gd name="T26" fmla="*/ 2147483647 w 71"/>
              <a:gd name="T27" fmla="*/ 2147483647 h 52"/>
              <a:gd name="T28" fmla="*/ 2147483647 w 71"/>
              <a:gd name="T29" fmla="*/ 2147483647 h 52"/>
              <a:gd name="T30" fmla="*/ 2147483647 w 71"/>
              <a:gd name="T31" fmla="*/ 2147483647 h 52"/>
              <a:gd name="T32" fmla="*/ 2147483647 w 71"/>
              <a:gd name="T33" fmla="*/ 2147483647 h 52"/>
              <a:gd name="T34" fmla="*/ 2147483647 w 71"/>
              <a:gd name="T35" fmla="*/ 2147483647 h 52"/>
              <a:gd name="T36" fmla="*/ 2147483647 w 71"/>
              <a:gd name="T37" fmla="*/ 2147483647 h 52"/>
              <a:gd name="T38" fmla="*/ 2147483647 w 71"/>
              <a:gd name="T39" fmla="*/ 2147483647 h 52"/>
              <a:gd name="T40" fmla="*/ 2147483647 w 71"/>
              <a:gd name="T41" fmla="*/ 2147483647 h 52"/>
              <a:gd name="T42" fmla="*/ 2147483647 w 71"/>
              <a:gd name="T43" fmla="*/ 2147483647 h 52"/>
              <a:gd name="T44" fmla="*/ 2147483647 w 71"/>
              <a:gd name="T45" fmla="*/ 2147483647 h 52"/>
              <a:gd name="T46" fmla="*/ 2147483647 w 71"/>
              <a:gd name="T47" fmla="*/ 2147483647 h 52"/>
              <a:gd name="T48" fmla="*/ 2147483647 w 71"/>
              <a:gd name="T49" fmla="*/ 2147483647 h 52"/>
              <a:gd name="T50" fmla="*/ 2147483647 w 71"/>
              <a:gd name="T51" fmla="*/ 2147483647 h 52"/>
              <a:gd name="T52" fmla="*/ 2147483647 w 71"/>
              <a:gd name="T53" fmla="*/ 2147483647 h 52"/>
              <a:gd name="T54" fmla="*/ 2147483647 w 71"/>
              <a:gd name="T55" fmla="*/ 2147483647 h 52"/>
              <a:gd name="T56" fmla="*/ 2147483647 w 71"/>
              <a:gd name="T57" fmla="*/ 2147483647 h 52"/>
              <a:gd name="T58" fmla="*/ 2147483647 w 71"/>
              <a:gd name="T59" fmla="*/ 2147483647 h 52"/>
              <a:gd name="T60" fmla="*/ 2147483647 w 71"/>
              <a:gd name="T61" fmla="*/ 2147483647 h 52"/>
              <a:gd name="T62" fmla="*/ 2147483647 w 71"/>
              <a:gd name="T63" fmla="*/ 2147483647 h 52"/>
              <a:gd name="T64" fmla="*/ 2147483647 w 71"/>
              <a:gd name="T65" fmla="*/ 2147483647 h 52"/>
              <a:gd name="T66" fmla="*/ 2147483647 w 71"/>
              <a:gd name="T67" fmla="*/ 0 h 52"/>
              <a:gd name="T68" fmla="*/ 2147483647 w 71"/>
              <a:gd name="T69" fmla="*/ 0 h 52"/>
              <a:gd name="T70" fmla="*/ 2147483647 w 71"/>
              <a:gd name="T71" fmla="*/ 0 h 52"/>
              <a:gd name="T72" fmla="*/ 2147483647 w 71"/>
              <a:gd name="T73" fmla="*/ 0 h 52"/>
              <a:gd name="T74" fmla="*/ 2147483647 w 71"/>
              <a:gd name="T75" fmla="*/ 0 h 52"/>
              <a:gd name="T76" fmla="*/ 2147483647 w 71"/>
              <a:gd name="T77" fmla="*/ 2147483647 h 52"/>
              <a:gd name="T78" fmla="*/ 2147483647 w 71"/>
              <a:gd name="T79" fmla="*/ 2147483647 h 52"/>
              <a:gd name="T80" fmla="*/ 2147483647 w 71"/>
              <a:gd name="T81" fmla="*/ 2147483647 h 52"/>
              <a:gd name="T82" fmla="*/ 2147483647 w 71"/>
              <a:gd name="T83" fmla="*/ 2147483647 h 52"/>
              <a:gd name="T84" fmla="*/ 2147483647 w 71"/>
              <a:gd name="T85" fmla="*/ 2147483647 h 52"/>
              <a:gd name="T86" fmla="*/ 2147483647 w 71"/>
              <a:gd name="T87" fmla="*/ 2147483647 h 52"/>
              <a:gd name="T88" fmla="*/ 2147483647 w 71"/>
              <a:gd name="T89" fmla="*/ 2147483647 h 52"/>
              <a:gd name="T90" fmla="*/ 2147483647 w 71"/>
              <a:gd name="T91" fmla="*/ 2147483647 h 52"/>
              <a:gd name="T92" fmla="*/ 0 w 71"/>
              <a:gd name="T93" fmla="*/ 2147483647 h 52"/>
              <a:gd name="T94" fmla="*/ 2147483647 w 71"/>
              <a:gd name="T95" fmla="*/ 2147483647 h 52"/>
              <a:gd name="T96" fmla="*/ 2147483647 w 71"/>
              <a:gd name="T97" fmla="*/ 2147483647 h 52"/>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71"/>
              <a:gd name="T148" fmla="*/ 0 h 52"/>
              <a:gd name="T149" fmla="*/ 71 w 71"/>
              <a:gd name="T150" fmla="*/ 52 h 52"/>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71" h="52">
                <a:moveTo>
                  <a:pt x="2" y="29"/>
                </a:moveTo>
                <a:lnTo>
                  <a:pt x="8" y="33"/>
                </a:lnTo>
                <a:lnTo>
                  <a:pt x="14" y="37"/>
                </a:lnTo>
                <a:lnTo>
                  <a:pt x="20" y="42"/>
                </a:lnTo>
                <a:lnTo>
                  <a:pt x="28" y="46"/>
                </a:lnTo>
                <a:lnTo>
                  <a:pt x="35" y="51"/>
                </a:lnTo>
                <a:lnTo>
                  <a:pt x="42" y="52"/>
                </a:lnTo>
                <a:lnTo>
                  <a:pt x="50" y="52"/>
                </a:lnTo>
                <a:lnTo>
                  <a:pt x="59" y="49"/>
                </a:lnTo>
                <a:lnTo>
                  <a:pt x="63" y="45"/>
                </a:lnTo>
                <a:lnTo>
                  <a:pt x="66" y="42"/>
                </a:lnTo>
                <a:lnTo>
                  <a:pt x="69" y="36"/>
                </a:lnTo>
                <a:lnTo>
                  <a:pt x="69" y="32"/>
                </a:lnTo>
                <a:lnTo>
                  <a:pt x="71" y="27"/>
                </a:lnTo>
                <a:lnTo>
                  <a:pt x="69" y="21"/>
                </a:lnTo>
                <a:lnTo>
                  <a:pt x="68" y="17"/>
                </a:lnTo>
                <a:lnTo>
                  <a:pt x="66" y="12"/>
                </a:lnTo>
                <a:lnTo>
                  <a:pt x="66" y="11"/>
                </a:lnTo>
                <a:lnTo>
                  <a:pt x="65" y="11"/>
                </a:lnTo>
                <a:lnTo>
                  <a:pt x="65" y="9"/>
                </a:lnTo>
                <a:lnTo>
                  <a:pt x="63" y="9"/>
                </a:lnTo>
                <a:lnTo>
                  <a:pt x="63" y="8"/>
                </a:lnTo>
                <a:lnTo>
                  <a:pt x="62" y="8"/>
                </a:lnTo>
                <a:lnTo>
                  <a:pt x="60" y="6"/>
                </a:lnTo>
                <a:lnTo>
                  <a:pt x="57" y="5"/>
                </a:lnTo>
                <a:lnTo>
                  <a:pt x="53" y="5"/>
                </a:lnTo>
                <a:lnTo>
                  <a:pt x="48" y="3"/>
                </a:lnTo>
                <a:lnTo>
                  <a:pt x="45" y="3"/>
                </a:lnTo>
                <a:lnTo>
                  <a:pt x="41" y="3"/>
                </a:lnTo>
                <a:lnTo>
                  <a:pt x="37" y="3"/>
                </a:lnTo>
                <a:lnTo>
                  <a:pt x="34" y="2"/>
                </a:lnTo>
                <a:lnTo>
                  <a:pt x="29" y="2"/>
                </a:lnTo>
                <a:lnTo>
                  <a:pt x="26" y="0"/>
                </a:lnTo>
                <a:lnTo>
                  <a:pt x="25" y="0"/>
                </a:lnTo>
                <a:lnTo>
                  <a:pt x="22" y="0"/>
                </a:lnTo>
                <a:lnTo>
                  <a:pt x="19" y="0"/>
                </a:lnTo>
                <a:lnTo>
                  <a:pt x="16" y="0"/>
                </a:lnTo>
                <a:lnTo>
                  <a:pt x="14" y="2"/>
                </a:lnTo>
                <a:lnTo>
                  <a:pt x="11" y="2"/>
                </a:lnTo>
                <a:lnTo>
                  <a:pt x="8" y="3"/>
                </a:lnTo>
                <a:lnTo>
                  <a:pt x="7" y="5"/>
                </a:lnTo>
                <a:lnTo>
                  <a:pt x="5" y="8"/>
                </a:lnTo>
                <a:lnTo>
                  <a:pt x="4" y="11"/>
                </a:lnTo>
                <a:lnTo>
                  <a:pt x="2" y="14"/>
                </a:lnTo>
                <a:lnTo>
                  <a:pt x="1" y="17"/>
                </a:lnTo>
                <a:lnTo>
                  <a:pt x="0" y="21"/>
                </a:lnTo>
                <a:lnTo>
                  <a:pt x="1" y="26"/>
                </a:lnTo>
                <a:lnTo>
                  <a:pt x="2" y="29"/>
                </a:lnTo>
              </a:path>
            </a:pathLst>
          </a:custGeom>
          <a:solidFill>
            <a:srgbClr val="FFFF00"/>
          </a:solidFill>
          <a:ln w="4763">
            <a:solidFill>
              <a:srgbClr val="990000"/>
            </a:solidFill>
            <a:round/>
            <a:headEnd/>
            <a:tailEnd/>
          </a:ln>
        </p:spPr>
        <p:txBody>
          <a:bodyPr/>
          <a:lstStyle/>
          <a:p>
            <a:endParaRPr lang="en-US"/>
          </a:p>
        </p:txBody>
      </p:sp>
      <p:sp>
        <p:nvSpPr>
          <p:cNvPr id="53284" name="Freeform 35">
            <a:extLst>
              <a:ext uri="{FF2B5EF4-FFF2-40B4-BE49-F238E27FC236}">
                <a16:creationId xmlns:a16="http://schemas.microsoft.com/office/drawing/2014/main" id="{E72054F7-D31B-16FE-A3A4-3E350B10FFD9}"/>
              </a:ext>
            </a:extLst>
          </p:cNvPr>
          <p:cNvSpPr>
            <a:spLocks/>
          </p:cNvSpPr>
          <p:nvPr/>
        </p:nvSpPr>
        <p:spPr bwMode="auto">
          <a:xfrm>
            <a:off x="6510341" y="4684716"/>
            <a:ext cx="66675" cy="77787"/>
          </a:xfrm>
          <a:custGeom>
            <a:avLst/>
            <a:gdLst>
              <a:gd name="T0" fmla="*/ 2147483647 w 47"/>
              <a:gd name="T1" fmla="*/ 2147483647 h 49"/>
              <a:gd name="T2" fmla="*/ 2147483647 w 47"/>
              <a:gd name="T3" fmla="*/ 2147483647 h 49"/>
              <a:gd name="T4" fmla="*/ 2147483647 w 47"/>
              <a:gd name="T5" fmla="*/ 2147483647 h 49"/>
              <a:gd name="T6" fmla="*/ 2147483647 w 47"/>
              <a:gd name="T7" fmla="*/ 2147483647 h 49"/>
              <a:gd name="T8" fmla="*/ 2147483647 w 47"/>
              <a:gd name="T9" fmla="*/ 2147483647 h 49"/>
              <a:gd name="T10" fmla="*/ 2147483647 w 47"/>
              <a:gd name="T11" fmla="*/ 2147483647 h 49"/>
              <a:gd name="T12" fmla="*/ 2147483647 w 47"/>
              <a:gd name="T13" fmla="*/ 2147483647 h 49"/>
              <a:gd name="T14" fmla="*/ 2147483647 w 47"/>
              <a:gd name="T15" fmla="*/ 2147483647 h 49"/>
              <a:gd name="T16" fmla="*/ 2147483647 w 47"/>
              <a:gd name="T17" fmla="*/ 2147483647 h 49"/>
              <a:gd name="T18" fmla="*/ 2147483647 w 47"/>
              <a:gd name="T19" fmla="*/ 2147483647 h 49"/>
              <a:gd name="T20" fmla="*/ 2147483647 w 47"/>
              <a:gd name="T21" fmla="*/ 2147483647 h 49"/>
              <a:gd name="T22" fmla="*/ 2147483647 w 47"/>
              <a:gd name="T23" fmla="*/ 2147483647 h 49"/>
              <a:gd name="T24" fmla="*/ 2147483647 w 47"/>
              <a:gd name="T25" fmla="*/ 2147483647 h 49"/>
              <a:gd name="T26" fmla="*/ 2147483647 w 47"/>
              <a:gd name="T27" fmla="*/ 2147483647 h 49"/>
              <a:gd name="T28" fmla="*/ 2147483647 w 47"/>
              <a:gd name="T29" fmla="*/ 2147483647 h 49"/>
              <a:gd name="T30" fmla="*/ 2147483647 w 47"/>
              <a:gd name="T31" fmla="*/ 2147483647 h 49"/>
              <a:gd name="T32" fmla="*/ 2147483647 w 47"/>
              <a:gd name="T33" fmla="*/ 2147483647 h 49"/>
              <a:gd name="T34" fmla="*/ 2147483647 w 47"/>
              <a:gd name="T35" fmla="*/ 2147483647 h 49"/>
              <a:gd name="T36" fmla="*/ 2147483647 w 47"/>
              <a:gd name="T37" fmla="*/ 2147483647 h 49"/>
              <a:gd name="T38" fmla="*/ 2147483647 w 47"/>
              <a:gd name="T39" fmla="*/ 2147483647 h 49"/>
              <a:gd name="T40" fmla="*/ 2147483647 w 47"/>
              <a:gd name="T41" fmla="*/ 2147483647 h 49"/>
              <a:gd name="T42" fmla="*/ 2147483647 w 47"/>
              <a:gd name="T43" fmla="*/ 2147483647 h 49"/>
              <a:gd name="T44" fmla="*/ 2147483647 w 47"/>
              <a:gd name="T45" fmla="*/ 2147483647 h 49"/>
              <a:gd name="T46" fmla="*/ 2147483647 w 47"/>
              <a:gd name="T47" fmla="*/ 2147483647 h 49"/>
              <a:gd name="T48" fmla="*/ 2147483647 w 47"/>
              <a:gd name="T49" fmla="*/ 2147483647 h 49"/>
              <a:gd name="T50" fmla="*/ 2147483647 w 47"/>
              <a:gd name="T51" fmla="*/ 2147483647 h 49"/>
              <a:gd name="T52" fmla="*/ 2147483647 w 47"/>
              <a:gd name="T53" fmla="*/ 2147483647 h 49"/>
              <a:gd name="T54" fmla="*/ 2147483647 w 47"/>
              <a:gd name="T55" fmla="*/ 2147483647 h 49"/>
              <a:gd name="T56" fmla="*/ 2147483647 w 47"/>
              <a:gd name="T57" fmla="*/ 2147483647 h 49"/>
              <a:gd name="T58" fmla="*/ 2147483647 w 47"/>
              <a:gd name="T59" fmla="*/ 2147483647 h 49"/>
              <a:gd name="T60" fmla="*/ 2147483647 w 47"/>
              <a:gd name="T61" fmla="*/ 2147483647 h 49"/>
              <a:gd name="T62" fmla="*/ 2147483647 w 47"/>
              <a:gd name="T63" fmla="*/ 2147483647 h 49"/>
              <a:gd name="T64" fmla="*/ 2147483647 w 47"/>
              <a:gd name="T65" fmla="*/ 2147483647 h 49"/>
              <a:gd name="T66" fmla="*/ 2147483647 w 47"/>
              <a:gd name="T67" fmla="*/ 2147483647 h 49"/>
              <a:gd name="T68" fmla="*/ 2147483647 w 47"/>
              <a:gd name="T69" fmla="*/ 2147483647 h 49"/>
              <a:gd name="T70" fmla="*/ 2147483647 w 47"/>
              <a:gd name="T71" fmla="*/ 2147483647 h 49"/>
              <a:gd name="T72" fmla="*/ 2147483647 w 47"/>
              <a:gd name="T73" fmla="*/ 2147483647 h 49"/>
              <a:gd name="T74" fmla="*/ 2147483647 w 47"/>
              <a:gd name="T75" fmla="*/ 2147483647 h 49"/>
              <a:gd name="T76" fmla="*/ 2147483647 w 47"/>
              <a:gd name="T77" fmla="*/ 0 h 49"/>
              <a:gd name="T78" fmla="*/ 2147483647 w 47"/>
              <a:gd name="T79" fmla="*/ 0 h 49"/>
              <a:gd name="T80" fmla="*/ 2147483647 w 47"/>
              <a:gd name="T81" fmla="*/ 2147483647 h 49"/>
              <a:gd name="T82" fmla="*/ 2147483647 w 47"/>
              <a:gd name="T83" fmla="*/ 2147483647 h 49"/>
              <a:gd name="T84" fmla="*/ 2147483647 w 47"/>
              <a:gd name="T85" fmla="*/ 2147483647 h 49"/>
              <a:gd name="T86" fmla="*/ 2147483647 w 47"/>
              <a:gd name="T87" fmla="*/ 2147483647 h 49"/>
              <a:gd name="T88" fmla="*/ 2147483647 w 47"/>
              <a:gd name="T89" fmla="*/ 2147483647 h 49"/>
              <a:gd name="T90" fmla="*/ 0 w 47"/>
              <a:gd name="T91" fmla="*/ 2147483647 h 49"/>
              <a:gd name="T92" fmla="*/ 0 w 47"/>
              <a:gd name="T93" fmla="*/ 2147483647 h 49"/>
              <a:gd name="T94" fmla="*/ 2147483647 w 47"/>
              <a:gd name="T95" fmla="*/ 2147483647 h 49"/>
              <a:gd name="T96" fmla="*/ 2147483647 w 47"/>
              <a:gd name="T97" fmla="*/ 2147483647 h 49"/>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47"/>
              <a:gd name="T148" fmla="*/ 0 h 49"/>
              <a:gd name="T149" fmla="*/ 47 w 47"/>
              <a:gd name="T150" fmla="*/ 49 h 49"/>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47" h="49">
                <a:moveTo>
                  <a:pt x="1" y="23"/>
                </a:moveTo>
                <a:lnTo>
                  <a:pt x="3" y="26"/>
                </a:lnTo>
                <a:lnTo>
                  <a:pt x="4" y="29"/>
                </a:lnTo>
                <a:lnTo>
                  <a:pt x="6" y="32"/>
                </a:lnTo>
                <a:lnTo>
                  <a:pt x="9" y="34"/>
                </a:lnTo>
                <a:lnTo>
                  <a:pt x="12" y="37"/>
                </a:lnTo>
                <a:lnTo>
                  <a:pt x="14" y="40"/>
                </a:lnTo>
                <a:lnTo>
                  <a:pt x="17" y="42"/>
                </a:lnTo>
                <a:lnTo>
                  <a:pt x="20" y="43"/>
                </a:lnTo>
                <a:lnTo>
                  <a:pt x="23" y="45"/>
                </a:lnTo>
                <a:lnTo>
                  <a:pt x="26" y="46"/>
                </a:lnTo>
                <a:lnTo>
                  <a:pt x="29" y="48"/>
                </a:lnTo>
                <a:lnTo>
                  <a:pt x="32" y="49"/>
                </a:lnTo>
                <a:lnTo>
                  <a:pt x="35" y="49"/>
                </a:lnTo>
                <a:lnTo>
                  <a:pt x="38" y="49"/>
                </a:lnTo>
                <a:lnTo>
                  <a:pt x="41" y="48"/>
                </a:lnTo>
                <a:lnTo>
                  <a:pt x="44" y="45"/>
                </a:lnTo>
                <a:lnTo>
                  <a:pt x="44" y="43"/>
                </a:lnTo>
                <a:lnTo>
                  <a:pt x="44" y="42"/>
                </a:lnTo>
                <a:lnTo>
                  <a:pt x="44" y="40"/>
                </a:lnTo>
                <a:lnTo>
                  <a:pt x="44" y="39"/>
                </a:lnTo>
                <a:lnTo>
                  <a:pt x="46" y="36"/>
                </a:lnTo>
                <a:lnTo>
                  <a:pt x="47" y="32"/>
                </a:lnTo>
                <a:lnTo>
                  <a:pt x="47" y="29"/>
                </a:lnTo>
                <a:lnTo>
                  <a:pt x="47" y="24"/>
                </a:lnTo>
                <a:lnTo>
                  <a:pt x="46" y="21"/>
                </a:lnTo>
                <a:lnTo>
                  <a:pt x="44" y="18"/>
                </a:lnTo>
                <a:lnTo>
                  <a:pt x="41" y="17"/>
                </a:lnTo>
                <a:lnTo>
                  <a:pt x="38" y="14"/>
                </a:lnTo>
                <a:lnTo>
                  <a:pt x="34" y="11"/>
                </a:lnTo>
                <a:lnTo>
                  <a:pt x="29" y="9"/>
                </a:lnTo>
                <a:lnTo>
                  <a:pt x="26" y="6"/>
                </a:lnTo>
                <a:lnTo>
                  <a:pt x="22" y="3"/>
                </a:lnTo>
                <a:lnTo>
                  <a:pt x="17" y="2"/>
                </a:lnTo>
                <a:lnTo>
                  <a:pt x="13" y="0"/>
                </a:lnTo>
                <a:lnTo>
                  <a:pt x="10" y="0"/>
                </a:lnTo>
                <a:lnTo>
                  <a:pt x="6" y="2"/>
                </a:lnTo>
                <a:lnTo>
                  <a:pt x="4" y="3"/>
                </a:lnTo>
                <a:lnTo>
                  <a:pt x="3" y="5"/>
                </a:lnTo>
                <a:lnTo>
                  <a:pt x="1" y="8"/>
                </a:lnTo>
                <a:lnTo>
                  <a:pt x="1" y="11"/>
                </a:lnTo>
                <a:lnTo>
                  <a:pt x="0" y="14"/>
                </a:lnTo>
                <a:lnTo>
                  <a:pt x="0" y="17"/>
                </a:lnTo>
                <a:lnTo>
                  <a:pt x="1" y="20"/>
                </a:lnTo>
                <a:lnTo>
                  <a:pt x="1" y="23"/>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285" name="Freeform 36">
            <a:extLst>
              <a:ext uri="{FF2B5EF4-FFF2-40B4-BE49-F238E27FC236}">
                <a16:creationId xmlns:a16="http://schemas.microsoft.com/office/drawing/2014/main" id="{E2D53DC2-868E-D643-B153-8446F3DA471A}"/>
              </a:ext>
            </a:extLst>
          </p:cNvPr>
          <p:cNvSpPr>
            <a:spLocks/>
          </p:cNvSpPr>
          <p:nvPr/>
        </p:nvSpPr>
        <p:spPr bwMode="auto">
          <a:xfrm>
            <a:off x="6510341" y="4684716"/>
            <a:ext cx="66675" cy="77787"/>
          </a:xfrm>
          <a:custGeom>
            <a:avLst/>
            <a:gdLst>
              <a:gd name="T0" fmla="*/ 2147483647 w 47"/>
              <a:gd name="T1" fmla="*/ 2147483647 h 49"/>
              <a:gd name="T2" fmla="*/ 2147483647 w 47"/>
              <a:gd name="T3" fmla="*/ 2147483647 h 49"/>
              <a:gd name="T4" fmla="*/ 2147483647 w 47"/>
              <a:gd name="T5" fmla="*/ 2147483647 h 49"/>
              <a:gd name="T6" fmla="*/ 2147483647 w 47"/>
              <a:gd name="T7" fmla="*/ 2147483647 h 49"/>
              <a:gd name="T8" fmla="*/ 2147483647 w 47"/>
              <a:gd name="T9" fmla="*/ 2147483647 h 49"/>
              <a:gd name="T10" fmla="*/ 2147483647 w 47"/>
              <a:gd name="T11" fmla="*/ 2147483647 h 49"/>
              <a:gd name="T12" fmla="*/ 2147483647 w 47"/>
              <a:gd name="T13" fmla="*/ 2147483647 h 49"/>
              <a:gd name="T14" fmla="*/ 2147483647 w 47"/>
              <a:gd name="T15" fmla="*/ 2147483647 h 49"/>
              <a:gd name="T16" fmla="*/ 2147483647 w 47"/>
              <a:gd name="T17" fmla="*/ 2147483647 h 49"/>
              <a:gd name="T18" fmla="*/ 2147483647 w 47"/>
              <a:gd name="T19" fmla="*/ 2147483647 h 49"/>
              <a:gd name="T20" fmla="*/ 2147483647 w 47"/>
              <a:gd name="T21" fmla="*/ 2147483647 h 49"/>
              <a:gd name="T22" fmla="*/ 2147483647 w 47"/>
              <a:gd name="T23" fmla="*/ 2147483647 h 49"/>
              <a:gd name="T24" fmla="*/ 2147483647 w 47"/>
              <a:gd name="T25" fmla="*/ 2147483647 h 49"/>
              <a:gd name="T26" fmla="*/ 2147483647 w 47"/>
              <a:gd name="T27" fmla="*/ 2147483647 h 49"/>
              <a:gd name="T28" fmla="*/ 2147483647 w 47"/>
              <a:gd name="T29" fmla="*/ 2147483647 h 49"/>
              <a:gd name="T30" fmla="*/ 2147483647 w 47"/>
              <a:gd name="T31" fmla="*/ 2147483647 h 49"/>
              <a:gd name="T32" fmla="*/ 2147483647 w 47"/>
              <a:gd name="T33" fmla="*/ 2147483647 h 49"/>
              <a:gd name="T34" fmla="*/ 2147483647 w 47"/>
              <a:gd name="T35" fmla="*/ 2147483647 h 49"/>
              <a:gd name="T36" fmla="*/ 2147483647 w 47"/>
              <a:gd name="T37" fmla="*/ 2147483647 h 49"/>
              <a:gd name="T38" fmla="*/ 2147483647 w 47"/>
              <a:gd name="T39" fmla="*/ 2147483647 h 49"/>
              <a:gd name="T40" fmla="*/ 2147483647 w 47"/>
              <a:gd name="T41" fmla="*/ 2147483647 h 49"/>
              <a:gd name="T42" fmla="*/ 2147483647 w 47"/>
              <a:gd name="T43" fmla="*/ 2147483647 h 49"/>
              <a:gd name="T44" fmla="*/ 2147483647 w 47"/>
              <a:gd name="T45" fmla="*/ 2147483647 h 49"/>
              <a:gd name="T46" fmla="*/ 2147483647 w 47"/>
              <a:gd name="T47" fmla="*/ 2147483647 h 49"/>
              <a:gd name="T48" fmla="*/ 2147483647 w 47"/>
              <a:gd name="T49" fmla="*/ 2147483647 h 49"/>
              <a:gd name="T50" fmla="*/ 2147483647 w 47"/>
              <a:gd name="T51" fmla="*/ 2147483647 h 49"/>
              <a:gd name="T52" fmla="*/ 2147483647 w 47"/>
              <a:gd name="T53" fmla="*/ 2147483647 h 49"/>
              <a:gd name="T54" fmla="*/ 2147483647 w 47"/>
              <a:gd name="T55" fmla="*/ 2147483647 h 49"/>
              <a:gd name="T56" fmla="*/ 2147483647 w 47"/>
              <a:gd name="T57" fmla="*/ 2147483647 h 49"/>
              <a:gd name="T58" fmla="*/ 2147483647 w 47"/>
              <a:gd name="T59" fmla="*/ 2147483647 h 49"/>
              <a:gd name="T60" fmla="*/ 2147483647 w 47"/>
              <a:gd name="T61" fmla="*/ 2147483647 h 49"/>
              <a:gd name="T62" fmla="*/ 2147483647 w 47"/>
              <a:gd name="T63" fmla="*/ 2147483647 h 49"/>
              <a:gd name="T64" fmla="*/ 2147483647 w 47"/>
              <a:gd name="T65" fmla="*/ 2147483647 h 49"/>
              <a:gd name="T66" fmla="*/ 2147483647 w 47"/>
              <a:gd name="T67" fmla="*/ 2147483647 h 49"/>
              <a:gd name="T68" fmla="*/ 2147483647 w 47"/>
              <a:gd name="T69" fmla="*/ 2147483647 h 49"/>
              <a:gd name="T70" fmla="*/ 2147483647 w 47"/>
              <a:gd name="T71" fmla="*/ 2147483647 h 49"/>
              <a:gd name="T72" fmla="*/ 2147483647 w 47"/>
              <a:gd name="T73" fmla="*/ 2147483647 h 49"/>
              <a:gd name="T74" fmla="*/ 2147483647 w 47"/>
              <a:gd name="T75" fmla="*/ 2147483647 h 49"/>
              <a:gd name="T76" fmla="*/ 2147483647 w 47"/>
              <a:gd name="T77" fmla="*/ 0 h 49"/>
              <a:gd name="T78" fmla="*/ 2147483647 w 47"/>
              <a:gd name="T79" fmla="*/ 0 h 49"/>
              <a:gd name="T80" fmla="*/ 2147483647 w 47"/>
              <a:gd name="T81" fmla="*/ 2147483647 h 49"/>
              <a:gd name="T82" fmla="*/ 2147483647 w 47"/>
              <a:gd name="T83" fmla="*/ 2147483647 h 49"/>
              <a:gd name="T84" fmla="*/ 2147483647 w 47"/>
              <a:gd name="T85" fmla="*/ 2147483647 h 49"/>
              <a:gd name="T86" fmla="*/ 2147483647 w 47"/>
              <a:gd name="T87" fmla="*/ 2147483647 h 49"/>
              <a:gd name="T88" fmla="*/ 2147483647 w 47"/>
              <a:gd name="T89" fmla="*/ 2147483647 h 49"/>
              <a:gd name="T90" fmla="*/ 0 w 47"/>
              <a:gd name="T91" fmla="*/ 2147483647 h 49"/>
              <a:gd name="T92" fmla="*/ 0 w 47"/>
              <a:gd name="T93" fmla="*/ 2147483647 h 49"/>
              <a:gd name="T94" fmla="*/ 2147483647 w 47"/>
              <a:gd name="T95" fmla="*/ 2147483647 h 49"/>
              <a:gd name="T96" fmla="*/ 2147483647 w 47"/>
              <a:gd name="T97" fmla="*/ 2147483647 h 49"/>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47"/>
              <a:gd name="T148" fmla="*/ 0 h 49"/>
              <a:gd name="T149" fmla="*/ 47 w 47"/>
              <a:gd name="T150" fmla="*/ 49 h 49"/>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47" h="49">
                <a:moveTo>
                  <a:pt x="1" y="23"/>
                </a:moveTo>
                <a:lnTo>
                  <a:pt x="3" y="26"/>
                </a:lnTo>
                <a:lnTo>
                  <a:pt x="4" y="29"/>
                </a:lnTo>
                <a:lnTo>
                  <a:pt x="6" y="32"/>
                </a:lnTo>
                <a:lnTo>
                  <a:pt x="9" y="34"/>
                </a:lnTo>
                <a:lnTo>
                  <a:pt x="12" y="37"/>
                </a:lnTo>
                <a:lnTo>
                  <a:pt x="14" y="40"/>
                </a:lnTo>
                <a:lnTo>
                  <a:pt x="17" y="42"/>
                </a:lnTo>
                <a:lnTo>
                  <a:pt x="20" y="43"/>
                </a:lnTo>
                <a:lnTo>
                  <a:pt x="23" y="45"/>
                </a:lnTo>
                <a:lnTo>
                  <a:pt x="26" y="46"/>
                </a:lnTo>
                <a:lnTo>
                  <a:pt x="29" y="48"/>
                </a:lnTo>
                <a:lnTo>
                  <a:pt x="32" y="49"/>
                </a:lnTo>
                <a:lnTo>
                  <a:pt x="35" y="49"/>
                </a:lnTo>
                <a:lnTo>
                  <a:pt x="38" y="49"/>
                </a:lnTo>
                <a:lnTo>
                  <a:pt x="41" y="48"/>
                </a:lnTo>
                <a:lnTo>
                  <a:pt x="44" y="45"/>
                </a:lnTo>
                <a:lnTo>
                  <a:pt x="44" y="43"/>
                </a:lnTo>
                <a:lnTo>
                  <a:pt x="44" y="42"/>
                </a:lnTo>
                <a:lnTo>
                  <a:pt x="44" y="40"/>
                </a:lnTo>
                <a:lnTo>
                  <a:pt x="44" y="39"/>
                </a:lnTo>
                <a:lnTo>
                  <a:pt x="46" y="36"/>
                </a:lnTo>
                <a:lnTo>
                  <a:pt x="47" y="32"/>
                </a:lnTo>
                <a:lnTo>
                  <a:pt x="47" y="29"/>
                </a:lnTo>
                <a:lnTo>
                  <a:pt x="47" y="24"/>
                </a:lnTo>
                <a:lnTo>
                  <a:pt x="46" y="21"/>
                </a:lnTo>
                <a:lnTo>
                  <a:pt x="44" y="18"/>
                </a:lnTo>
                <a:lnTo>
                  <a:pt x="41" y="17"/>
                </a:lnTo>
                <a:lnTo>
                  <a:pt x="38" y="14"/>
                </a:lnTo>
                <a:lnTo>
                  <a:pt x="34" y="11"/>
                </a:lnTo>
                <a:lnTo>
                  <a:pt x="29" y="9"/>
                </a:lnTo>
                <a:lnTo>
                  <a:pt x="26" y="6"/>
                </a:lnTo>
                <a:lnTo>
                  <a:pt x="22" y="3"/>
                </a:lnTo>
                <a:lnTo>
                  <a:pt x="17" y="2"/>
                </a:lnTo>
                <a:lnTo>
                  <a:pt x="13" y="0"/>
                </a:lnTo>
                <a:lnTo>
                  <a:pt x="10" y="0"/>
                </a:lnTo>
                <a:lnTo>
                  <a:pt x="6" y="2"/>
                </a:lnTo>
                <a:lnTo>
                  <a:pt x="4" y="3"/>
                </a:lnTo>
                <a:lnTo>
                  <a:pt x="3" y="5"/>
                </a:lnTo>
                <a:lnTo>
                  <a:pt x="1" y="8"/>
                </a:lnTo>
                <a:lnTo>
                  <a:pt x="1" y="11"/>
                </a:lnTo>
                <a:lnTo>
                  <a:pt x="0" y="14"/>
                </a:lnTo>
                <a:lnTo>
                  <a:pt x="0" y="17"/>
                </a:lnTo>
                <a:lnTo>
                  <a:pt x="1" y="20"/>
                </a:lnTo>
                <a:lnTo>
                  <a:pt x="1" y="23"/>
                </a:lnTo>
              </a:path>
            </a:pathLst>
          </a:custGeom>
          <a:solidFill>
            <a:srgbClr val="FFFF00"/>
          </a:solidFill>
          <a:ln w="4763">
            <a:solidFill>
              <a:srgbClr val="990000"/>
            </a:solidFill>
            <a:round/>
            <a:headEnd/>
            <a:tailEnd/>
          </a:ln>
        </p:spPr>
        <p:txBody>
          <a:bodyPr/>
          <a:lstStyle/>
          <a:p>
            <a:endParaRPr lang="en-US"/>
          </a:p>
        </p:txBody>
      </p:sp>
      <p:sp>
        <p:nvSpPr>
          <p:cNvPr id="53286" name="Freeform 37">
            <a:extLst>
              <a:ext uri="{FF2B5EF4-FFF2-40B4-BE49-F238E27FC236}">
                <a16:creationId xmlns:a16="http://schemas.microsoft.com/office/drawing/2014/main" id="{D7D673B1-20BD-5BAE-2347-FB7338BF8B5D}"/>
              </a:ext>
            </a:extLst>
          </p:cNvPr>
          <p:cNvSpPr>
            <a:spLocks/>
          </p:cNvSpPr>
          <p:nvPr/>
        </p:nvSpPr>
        <p:spPr bwMode="auto">
          <a:xfrm>
            <a:off x="6445251" y="4662488"/>
            <a:ext cx="57151" cy="76200"/>
          </a:xfrm>
          <a:custGeom>
            <a:avLst/>
            <a:gdLst>
              <a:gd name="T0" fmla="*/ 2147483647 w 40"/>
              <a:gd name="T1" fmla="*/ 2147483647 h 48"/>
              <a:gd name="T2" fmla="*/ 2147483647 w 40"/>
              <a:gd name="T3" fmla="*/ 2147483647 h 48"/>
              <a:gd name="T4" fmla="*/ 2147483647 w 40"/>
              <a:gd name="T5" fmla="*/ 2147483647 h 48"/>
              <a:gd name="T6" fmla="*/ 2147483647 w 40"/>
              <a:gd name="T7" fmla="*/ 2147483647 h 48"/>
              <a:gd name="T8" fmla="*/ 0 w 40"/>
              <a:gd name="T9" fmla="*/ 2147483647 h 48"/>
              <a:gd name="T10" fmla="*/ 0 w 40"/>
              <a:gd name="T11" fmla="*/ 2147483647 h 48"/>
              <a:gd name="T12" fmla="*/ 0 w 40"/>
              <a:gd name="T13" fmla="*/ 2147483647 h 48"/>
              <a:gd name="T14" fmla="*/ 2147483647 w 40"/>
              <a:gd name="T15" fmla="*/ 2147483647 h 48"/>
              <a:gd name="T16" fmla="*/ 2147483647 w 40"/>
              <a:gd name="T17" fmla="*/ 2147483647 h 48"/>
              <a:gd name="T18" fmla="*/ 2147483647 w 40"/>
              <a:gd name="T19" fmla="*/ 2147483647 h 48"/>
              <a:gd name="T20" fmla="*/ 2147483647 w 40"/>
              <a:gd name="T21" fmla="*/ 2147483647 h 48"/>
              <a:gd name="T22" fmla="*/ 2147483647 w 40"/>
              <a:gd name="T23" fmla="*/ 2147483647 h 48"/>
              <a:gd name="T24" fmla="*/ 2147483647 w 40"/>
              <a:gd name="T25" fmla="*/ 2147483647 h 48"/>
              <a:gd name="T26" fmla="*/ 2147483647 w 40"/>
              <a:gd name="T27" fmla="*/ 2147483647 h 48"/>
              <a:gd name="T28" fmla="*/ 2147483647 w 40"/>
              <a:gd name="T29" fmla="*/ 2147483647 h 48"/>
              <a:gd name="T30" fmla="*/ 2147483647 w 40"/>
              <a:gd name="T31" fmla="*/ 2147483647 h 48"/>
              <a:gd name="T32" fmla="*/ 2147483647 w 40"/>
              <a:gd name="T33" fmla="*/ 2147483647 h 48"/>
              <a:gd name="T34" fmla="*/ 2147483647 w 40"/>
              <a:gd name="T35" fmla="*/ 2147483647 h 48"/>
              <a:gd name="T36" fmla="*/ 2147483647 w 40"/>
              <a:gd name="T37" fmla="*/ 2147483647 h 48"/>
              <a:gd name="T38" fmla="*/ 2147483647 w 40"/>
              <a:gd name="T39" fmla="*/ 2147483647 h 48"/>
              <a:gd name="T40" fmla="*/ 2147483647 w 40"/>
              <a:gd name="T41" fmla="*/ 2147483647 h 48"/>
              <a:gd name="T42" fmla="*/ 2147483647 w 40"/>
              <a:gd name="T43" fmla="*/ 2147483647 h 48"/>
              <a:gd name="T44" fmla="*/ 2147483647 w 40"/>
              <a:gd name="T45" fmla="*/ 2147483647 h 48"/>
              <a:gd name="T46" fmla="*/ 2147483647 w 40"/>
              <a:gd name="T47" fmla="*/ 2147483647 h 48"/>
              <a:gd name="T48" fmla="*/ 2147483647 w 40"/>
              <a:gd name="T49" fmla="*/ 2147483647 h 48"/>
              <a:gd name="T50" fmla="*/ 2147483647 w 40"/>
              <a:gd name="T51" fmla="*/ 2147483647 h 48"/>
              <a:gd name="T52" fmla="*/ 2147483647 w 40"/>
              <a:gd name="T53" fmla="*/ 2147483647 h 48"/>
              <a:gd name="T54" fmla="*/ 2147483647 w 40"/>
              <a:gd name="T55" fmla="*/ 2147483647 h 48"/>
              <a:gd name="T56" fmla="*/ 2147483647 w 40"/>
              <a:gd name="T57" fmla="*/ 2147483647 h 48"/>
              <a:gd name="T58" fmla="*/ 2147483647 w 40"/>
              <a:gd name="T59" fmla="*/ 2147483647 h 48"/>
              <a:gd name="T60" fmla="*/ 2147483647 w 40"/>
              <a:gd name="T61" fmla="*/ 2147483647 h 48"/>
              <a:gd name="T62" fmla="*/ 2147483647 w 40"/>
              <a:gd name="T63" fmla="*/ 2147483647 h 48"/>
              <a:gd name="T64" fmla="*/ 2147483647 w 40"/>
              <a:gd name="T65" fmla="*/ 2147483647 h 48"/>
              <a:gd name="T66" fmla="*/ 2147483647 w 40"/>
              <a:gd name="T67" fmla="*/ 0 h 48"/>
              <a:gd name="T68" fmla="*/ 2147483647 w 40"/>
              <a:gd name="T69" fmla="*/ 0 h 48"/>
              <a:gd name="T70" fmla="*/ 2147483647 w 40"/>
              <a:gd name="T71" fmla="*/ 0 h 48"/>
              <a:gd name="T72" fmla="*/ 2147483647 w 40"/>
              <a:gd name="T73" fmla="*/ 2147483647 h 48"/>
              <a:gd name="T74" fmla="*/ 2147483647 w 40"/>
              <a:gd name="T75" fmla="*/ 2147483647 h 48"/>
              <a:gd name="T76" fmla="*/ 2147483647 w 40"/>
              <a:gd name="T77" fmla="*/ 2147483647 h 48"/>
              <a:gd name="T78" fmla="*/ 2147483647 w 40"/>
              <a:gd name="T79" fmla="*/ 2147483647 h 48"/>
              <a:gd name="T80" fmla="*/ 2147483647 w 40"/>
              <a:gd name="T81" fmla="*/ 2147483647 h 48"/>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40"/>
              <a:gd name="T124" fmla="*/ 0 h 48"/>
              <a:gd name="T125" fmla="*/ 40 w 40"/>
              <a:gd name="T126" fmla="*/ 48 h 48"/>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40" h="48">
                <a:moveTo>
                  <a:pt x="10" y="11"/>
                </a:moveTo>
                <a:lnTo>
                  <a:pt x="7" y="16"/>
                </a:lnTo>
                <a:lnTo>
                  <a:pt x="4" y="22"/>
                </a:lnTo>
                <a:lnTo>
                  <a:pt x="1" y="26"/>
                </a:lnTo>
                <a:lnTo>
                  <a:pt x="0" y="32"/>
                </a:lnTo>
                <a:lnTo>
                  <a:pt x="0" y="37"/>
                </a:lnTo>
                <a:lnTo>
                  <a:pt x="0" y="41"/>
                </a:lnTo>
                <a:lnTo>
                  <a:pt x="3" y="44"/>
                </a:lnTo>
                <a:lnTo>
                  <a:pt x="7" y="47"/>
                </a:lnTo>
                <a:lnTo>
                  <a:pt x="12" y="48"/>
                </a:lnTo>
                <a:lnTo>
                  <a:pt x="15" y="48"/>
                </a:lnTo>
                <a:lnTo>
                  <a:pt x="19" y="48"/>
                </a:lnTo>
                <a:lnTo>
                  <a:pt x="23" y="47"/>
                </a:lnTo>
                <a:lnTo>
                  <a:pt x="26" y="47"/>
                </a:lnTo>
                <a:lnTo>
                  <a:pt x="31" y="46"/>
                </a:lnTo>
                <a:lnTo>
                  <a:pt x="34" y="44"/>
                </a:lnTo>
                <a:lnTo>
                  <a:pt x="38" y="41"/>
                </a:lnTo>
                <a:lnTo>
                  <a:pt x="38" y="40"/>
                </a:lnTo>
                <a:lnTo>
                  <a:pt x="40" y="40"/>
                </a:lnTo>
                <a:lnTo>
                  <a:pt x="40" y="38"/>
                </a:lnTo>
                <a:lnTo>
                  <a:pt x="40" y="37"/>
                </a:lnTo>
                <a:lnTo>
                  <a:pt x="40" y="35"/>
                </a:lnTo>
                <a:lnTo>
                  <a:pt x="40" y="34"/>
                </a:lnTo>
                <a:lnTo>
                  <a:pt x="38" y="31"/>
                </a:lnTo>
                <a:lnTo>
                  <a:pt x="37" y="26"/>
                </a:lnTo>
                <a:lnTo>
                  <a:pt x="37" y="22"/>
                </a:lnTo>
                <a:lnTo>
                  <a:pt x="37" y="19"/>
                </a:lnTo>
                <a:lnTo>
                  <a:pt x="35" y="14"/>
                </a:lnTo>
                <a:lnTo>
                  <a:pt x="34" y="10"/>
                </a:lnTo>
                <a:lnTo>
                  <a:pt x="32" y="7"/>
                </a:lnTo>
                <a:lnTo>
                  <a:pt x="31" y="3"/>
                </a:lnTo>
                <a:lnTo>
                  <a:pt x="28" y="0"/>
                </a:lnTo>
                <a:lnTo>
                  <a:pt x="25" y="0"/>
                </a:lnTo>
                <a:lnTo>
                  <a:pt x="22" y="0"/>
                </a:lnTo>
                <a:lnTo>
                  <a:pt x="19" y="1"/>
                </a:lnTo>
                <a:lnTo>
                  <a:pt x="16" y="4"/>
                </a:lnTo>
                <a:lnTo>
                  <a:pt x="13" y="7"/>
                </a:lnTo>
                <a:lnTo>
                  <a:pt x="12" y="10"/>
                </a:lnTo>
                <a:lnTo>
                  <a:pt x="10" y="11"/>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287" name="Freeform 38">
            <a:extLst>
              <a:ext uri="{FF2B5EF4-FFF2-40B4-BE49-F238E27FC236}">
                <a16:creationId xmlns:a16="http://schemas.microsoft.com/office/drawing/2014/main" id="{3F7B2F88-71FE-EB0E-F602-CC438F913CE8}"/>
              </a:ext>
            </a:extLst>
          </p:cNvPr>
          <p:cNvSpPr>
            <a:spLocks/>
          </p:cNvSpPr>
          <p:nvPr/>
        </p:nvSpPr>
        <p:spPr bwMode="auto">
          <a:xfrm>
            <a:off x="6445251" y="4662488"/>
            <a:ext cx="57151" cy="76200"/>
          </a:xfrm>
          <a:custGeom>
            <a:avLst/>
            <a:gdLst>
              <a:gd name="T0" fmla="*/ 2147483647 w 40"/>
              <a:gd name="T1" fmla="*/ 2147483647 h 48"/>
              <a:gd name="T2" fmla="*/ 2147483647 w 40"/>
              <a:gd name="T3" fmla="*/ 2147483647 h 48"/>
              <a:gd name="T4" fmla="*/ 2147483647 w 40"/>
              <a:gd name="T5" fmla="*/ 2147483647 h 48"/>
              <a:gd name="T6" fmla="*/ 2147483647 w 40"/>
              <a:gd name="T7" fmla="*/ 2147483647 h 48"/>
              <a:gd name="T8" fmla="*/ 0 w 40"/>
              <a:gd name="T9" fmla="*/ 2147483647 h 48"/>
              <a:gd name="T10" fmla="*/ 0 w 40"/>
              <a:gd name="T11" fmla="*/ 2147483647 h 48"/>
              <a:gd name="T12" fmla="*/ 0 w 40"/>
              <a:gd name="T13" fmla="*/ 2147483647 h 48"/>
              <a:gd name="T14" fmla="*/ 2147483647 w 40"/>
              <a:gd name="T15" fmla="*/ 2147483647 h 48"/>
              <a:gd name="T16" fmla="*/ 2147483647 w 40"/>
              <a:gd name="T17" fmla="*/ 2147483647 h 48"/>
              <a:gd name="T18" fmla="*/ 2147483647 w 40"/>
              <a:gd name="T19" fmla="*/ 2147483647 h 48"/>
              <a:gd name="T20" fmla="*/ 2147483647 w 40"/>
              <a:gd name="T21" fmla="*/ 2147483647 h 48"/>
              <a:gd name="T22" fmla="*/ 2147483647 w 40"/>
              <a:gd name="T23" fmla="*/ 2147483647 h 48"/>
              <a:gd name="T24" fmla="*/ 2147483647 w 40"/>
              <a:gd name="T25" fmla="*/ 2147483647 h 48"/>
              <a:gd name="T26" fmla="*/ 2147483647 w 40"/>
              <a:gd name="T27" fmla="*/ 2147483647 h 48"/>
              <a:gd name="T28" fmla="*/ 2147483647 w 40"/>
              <a:gd name="T29" fmla="*/ 2147483647 h 48"/>
              <a:gd name="T30" fmla="*/ 2147483647 w 40"/>
              <a:gd name="T31" fmla="*/ 2147483647 h 48"/>
              <a:gd name="T32" fmla="*/ 2147483647 w 40"/>
              <a:gd name="T33" fmla="*/ 2147483647 h 48"/>
              <a:gd name="T34" fmla="*/ 2147483647 w 40"/>
              <a:gd name="T35" fmla="*/ 2147483647 h 48"/>
              <a:gd name="T36" fmla="*/ 2147483647 w 40"/>
              <a:gd name="T37" fmla="*/ 2147483647 h 48"/>
              <a:gd name="T38" fmla="*/ 2147483647 w 40"/>
              <a:gd name="T39" fmla="*/ 2147483647 h 48"/>
              <a:gd name="T40" fmla="*/ 2147483647 w 40"/>
              <a:gd name="T41" fmla="*/ 2147483647 h 48"/>
              <a:gd name="T42" fmla="*/ 2147483647 w 40"/>
              <a:gd name="T43" fmla="*/ 2147483647 h 48"/>
              <a:gd name="T44" fmla="*/ 2147483647 w 40"/>
              <a:gd name="T45" fmla="*/ 2147483647 h 48"/>
              <a:gd name="T46" fmla="*/ 2147483647 w 40"/>
              <a:gd name="T47" fmla="*/ 2147483647 h 48"/>
              <a:gd name="T48" fmla="*/ 2147483647 w 40"/>
              <a:gd name="T49" fmla="*/ 2147483647 h 48"/>
              <a:gd name="T50" fmla="*/ 2147483647 w 40"/>
              <a:gd name="T51" fmla="*/ 2147483647 h 48"/>
              <a:gd name="T52" fmla="*/ 2147483647 w 40"/>
              <a:gd name="T53" fmla="*/ 2147483647 h 48"/>
              <a:gd name="T54" fmla="*/ 2147483647 w 40"/>
              <a:gd name="T55" fmla="*/ 2147483647 h 48"/>
              <a:gd name="T56" fmla="*/ 2147483647 w 40"/>
              <a:gd name="T57" fmla="*/ 2147483647 h 48"/>
              <a:gd name="T58" fmla="*/ 2147483647 w 40"/>
              <a:gd name="T59" fmla="*/ 2147483647 h 48"/>
              <a:gd name="T60" fmla="*/ 2147483647 w 40"/>
              <a:gd name="T61" fmla="*/ 2147483647 h 48"/>
              <a:gd name="T62" fmla="*/ 2147483647 w 40"/>
              <a:gd name="T63" fmla="*/ 2147483647 h 48"/>
              <a:gd name="T64" fmla="*/ 2147483647 w 40"/>
              <a:gd name="T65" fmla="*/ 2147483647 h 48"/>
              <a:gd name="T66" fmla="*/ 2147483647 w 40"/>
              <a:gd name="T67" fmla="*/ 0 h 48"/>
              <a:gd name="T68" fmla="*/ 2147483647 w 40"/>
              <a:gd name="T69" fmla="*/ 0 h 48"/>
              <a:gd name="T70" fmla="*/ 2147483647 w 40"/>
              <a:gd name="T71" fmla="*/ 0 h 48"/>
              <a:gd name="T72" fmla="*/ 2147483647 w 40"/>
              <a:gd name="T73" fmla="*/ 2147483647 h 48"/>
              <a:gd name="T74" fmla="*/ 2147483647 w 40"/>
              <a:gd name="T75" fmla="*/ 2147483647 h 48"/>
              <a:gd name="T76" fmla="*/ 2147483647 w 40"/>
              <a:gd name="T77" fmla="*/ 2147483647 h 48"/>
              <a:gd name="T78" fmla="*/ 2147483647 w 40"/>
              <a:gd name="T79" fmla="*/ 2147483647 h 48"/>
              <a:gd name="T80" fmla="*/ 2147483647 w 40"/>
              <a:gd name="T81" fmla="*/ 2147483647 h 48"/>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40"/>
              <a:gd name="T124" fmla="*/ 0 h 48"/>
              <a:gd name="T125" fmla="*/ 40 w 40"/>
              <a:gd name="T126" fmla="*/ 48 h 48"/>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40" h="48">
                <a:moveTo>
                  <a:pt x="10" y="11"/>
                </a:moveTo>
                <a:lnTo>
                  <a:pt x="7" y="16"/>
                </a:lnTo>
                <a:lnTo>
                  <a:pt x="4" y="22"/>
                </a:lnTo>
                <a:lnTo>
                  <a:pt x="1" y="26"/>
                </a:lnTo>
                <a:lnTo>
                  <a:pt x="0" y="32"/>
                </a:lnTo>
                <a:lnTo>
                  <a:pt x="0" y="37"/>
                </a:lnTo>
                <a:lnTo>
                  <a:pt x="0" y="41"/>
                </a:lnTo>
                <a:lnTo>
                  <a:pt x="3" y="44"/>
                </a:lnTo>
                <a:lnTo>
                  <a:pt x="7" y="47"/>
                </a:lnTo>
                <a:lnTo>
                  <a:pt x="12" y="48"/>
                </a:lnTo>
                <a:lnTo>
                  <a:pt x="15" y="48"/>
                </a:lnTo>
                <a:lnTo>
                  <a:pt x="19" y="48"/>
                </a:lnTo>
                <a:lnTo>
                  <a:pt x="23" y="47"/>
                </a:lnTo>
                <a:lnTo>
                  <a:pt x="26" y="47"/>
                </a:lnTo>
                <a:lnTo>
                  <a:pt x="31" y="46"/>
                </a:lnTo>
                <a:lnTo>
                  <a:pt x="34" y="44"/>
                </a:lnTo>
                <a:lnTo>
                  <a:pt x="38" y="41"/>
                </a:lnTo>
                <a:lnTo>
                  <a:pt x="38" y="40"/>
                </a:lnTo>
                <a:lnTo>
                  <a:pt x="40" y="40"/>
                </a:lnTo>
                <a:lnTo>
                  <a:pt x="40" y="38"/>
                </a:lnTo>
                <a:lnTo>
                  <a:pt x="40" y="37"/>
                </a:lnTo>
                <a:lnTo>
                  <a:pt x="40" y="35"/>
                </a:lnTo>
                <a:lnTo>
                  <a:pt x="40" y="34"/>
                </a:lnTo>
                <a:lnTo>
                  <a:pt x="38" y="31"/>
                </a:lnTo>
                <a:lnTo>
                  <a:pt x="37" y="26"/>
                </a:lnTo>
                <a:lnTo>
                  <a:pt x="37" y="22"/>
                </a:lnTo>
                <a:lnTo>
                  <a:pt x="37" y="19"/>
                </a:lnTo>
                <a:lnTo>
                  <a:pt x="35" y="14"/>
                </a:lnTo>
                <a:lnTo>
                  <a:pt x="34" y="10"/>
                </a:lnTo>
                <a:lnTo>
                  <a:pt x="32" y="7"/>
                </a:lnTo>
                <a:lnTo>
                  <a:pt x="31" y="3"/>
                </a:lnTo>
                <a:lnTo>
                  <a:pt x="28" y="0"/>
                </a:lnTo>
                <a:lnTo>
                  <a:pt x="25" y="0"/>
                </a:lnTo>
                <a:lnTo>
                  <a:pt x="22" y="0"/>
                </a:lnTo>
                <a:lnTo>
                  <a:pt x="19" y="1"/>
                </a:lnTo>
                <a:lnTo>
                  <a:pt x="16" y="4"/>
                </a:lnTo>
                <a:lnTo>
                  <a:pt x="13" y="7"/>
                </a:lnTo>
                <a:lnTo>
                  <a:pt x="12" y="10"/>
                </a:lnTo>
                <a:lnTo>
                  <a:pt x="10" y="11"/>
                </a:lnTo>
              </a:path>
            </a:pathLst>
          </a:custGeom>
          <a:solidFill>
            <a:srgbClr val="FFFF00"/>
          </a:solidFill>
          <a:ln w="4763">
            <a:solidFill>
              <a:srgbClr val="990000"/>
            </a:solidFill>
            <a:round/>
            <a:headEnd/>
            <a:tailEnd/>
          </a:ln>
        </p:spPr>
        <p:txBody>
          <a:bodyPr/>
          <a:lstStyle/>
          <a:p>
            <a:endParaRPr lang="en-US"/>
          </a:p>
        </p:txBody>
      </p:sp>
      <p:sp>
        <p:nvSpPr>
          <p:cNvPr id="53288" name="Freeform 39">
            <a:extLst>
              <a:ext uri="{FF2B5EF4-FFF2-40B4-BE49-F238E27FC236}">
                <a16:creationId xmlns:a16="http://schemas.microsoft.com/office/drawing/2014/main" id="{05E06477-9AC2-5429-F08F-A835DAE3D37F}"/>
              </a:ext>
            </a:extLst>
          </p:cNvPr>
          <p:cNvSpPr>
            <a:spLocks/>
          </p:cNvSpPr>
          <p:nvPr/>
        </p:nvSpPr>
        <p:spPr bwMode="auto">
          <a:xfrm>
            <a:off x="6667503" y="4668839"/>
            <a:ext cx="68263" cy="87312"/>
          </a:xfrm>
          <a:custGeom>
            <a:avLst/>
            <a:gdLst>
              <a:gd name="T0" fmla="*/ 2147483647 w 48"/>
              <a:gd name="T1" fmla="*/ 2147483647 h 55"/>
              <a:gd name="T2" fmla="*/ 0 w 48"/>
              <a:gd name="T3" fmla="*/ 2147483647 h 55"/>
              <a:gd name="T4" fmla="*/ 0 w 48"/>
              <a:gd name="T5" fmla="*/ 2147483647 h 55"/>
              <a:gd name="T6" fmla="*/ 0 w 48"/>
              <a:gd name="T7" fmla="*/ 2147483647 h 55"/>
              <a:gd name="T8" fmla="*/ 2147483647 w 48"/>
              <a:gd name="T9" fmla="*/ 2147483647 h 55"/>
              <a:gd name="T10" fmla="*/ 2147483647 w 48"/>
              <a:gd name="T11" fmla="*/ 2147483647 h 55"/>
              <a:gd name="T12" fmla="*/ 2147483647 w 48"/>
              <a:gd name="T13" fmla="*/ 2147483647 h 55"/>
              <a:gd name="T14" fmla="*/ 2147483647 w 48"/>
              <a:gd name="T15" fmla="*/ 2147483647 h 55"/>
              <a:gd name="T16" fmla="*/ 2147483647 w 48"/>
              <a:gd name="T17" fmla="*/ 2147483647 h 55"/>
              <a:gd name="T18" fmla="*/ 2147483647 w 48"/>
              <a:gd name="T19" fmla="*/ 2147483647 h 55"/>
              <a:gd name="T20" fmla="*/ 2147483647 w 48"/>
              <a:gd name="T21" fmla="*/ 2147483647 h 55"/>
              <a:gd name="T22" fmla="*/ 2147483647 w 48"/>
              <a:gd name="T23" fmla="*/ 2147483647 h 55"/>
              <a:gd name="T24" fmla="*/ 2147483647 w 48"/>
              <a:gd name="T25" fmla="*/ 2147483647 h 55"/>
              <a:gd name="T26" fmla="*/ 2147483647 w 48"/>
              <a:gd name="T27" fmla="*/ 2147483647 h 55"/>
              <a:gd name="T28" fmla="*/ 2147483647 w 48"/>
              <a:gd name="T29" fmla="*/ 2147483647 h 55"/>
              <a:gd name="T30" fmla="*/ 2147483647 w 48"/>
              <a:gd name="T31" fmla="*/ 2147483647 h 55"/>
              <a:gd name="T32" fmla="*/ 2147483647 w 48"/>
              <a:gd name="T33" fmla="*/ 2147483647 h 55"/>
              <a:gd name="T34" fmla="*/ 2147483647 w 48"/>
              <a:gd name="T35" fmla="*/ 2147483647 h 55"/>
              <a:gd name="T36" fmla="*/ 2147483647 w 48"/>
              <a:gd name="T37" fmla="*/ 2147483647 h 55"/>
              <a:gd name="T38" fmla="*/ 2147483647 w 48"/>
              <a:gd name="T39" fmla="*/ 2147483647 h 55"/>
              <a:gd name="T40" fmla="*/ 2147483647 w 48"/>
              <a:gd name="T41" fmla="*/ 2147483647 h 55"/>
              <a:gd name="T42" fmla="*/ 2147483647 w 48"/>
              <a:gd name="T43" fmla="*/ 2147483647 h 55"/>
              <a:gd name="T44" fmla="*/ 2147483647 w 48"/>
              <a:gd name="T45" fmla="*/ 2147483647 h 55"/>
              <a:gd name="T46" fmla="*/ 2147483647 w 48"/>
              <a:gd name="T47" fmla="*/ 2147483647 h 55"/>
              <a:gd name="T48" fmla="*/ 2147483647 w 48"/>
              <a:gd name="T49" fmla="*/ 2147483647 h 55"/>
              <a:gd name="T50" fmla="*/ 2147483647 w 48"/>
              <a:gd name="T51" fmla="*/ 2147483647 h 55"/>
              <a:gd name="T52" fmla="*/ 2147483647 w 48"/>
              <a:gd name="T53" fmla="*/ 2147483647 h 55"/>
              <a:gd name="T54" fmla="*/ 2147483647 w 48"/>
              <a:gd name="T55" fmla="*/ 2147483647 h 55"/>
              <a:gd name="T56" fmla="*/ 2147483647 w 48"/>
              <a:gd name="T57" fmla="*/ 2147483647 h 55"/>
              <a:gd name="T58" fmla="*/ 2147483647 w 48"/>
              <a:gd name="T59" fmla="*/ 2147483647 h 55"/>
              <a:gd name="T60" fmla="*/ 2147483647 w 48"/>
              <a:gd name="T61" fmla="*/ 2147483647 h 55"/>
              <a:gd name="T62" fmla="*/ 2147483647 w 48"/>
              <a:gd name="T63" fmla="*/ 2147483647 h 55"/>
              <a:gd name="T64" fmla="*/ 2147483647 w 48"/>
              <a:gd name="T65" fmla="*/ 0 h 55"/>
              <a:gd name="T66" fmla="*/ 2147483647 w 48"/>
              <a:gd name="T67" fmla="*/ 0 h 55"/>
              <a:gd name="T68" fmla="*/ 2147483647 w 48"/>
              <a:gd name="T69" fmla="*/ 2147483647 h 55"/>
              <a:gd name="T70" fmla="*/ 2147483647 w 48"/>
              <a:gd name="T71" fmla="*/ 2147483647 h 55"/>
              <a:gd name="T72" fmla="*/ 2147483647 w 48"/>
              <a:gd name="T73" fmla="*/ 2147483647 h 55"/>
              <a:gd name="T74" fmla="*/ 2147483647 w 48"/>
              <a:gd name="T75" fmla="*/ 2147483647 h 55"/>
              <a:gd name="T76" fmla="*/ 2147483647 w 48"/>
              <a:gd name="T77" fmla="*/ 2147483647 h 55"/>
              <a:gd name="T78" fmla="*/ 2147483647 w 48"/>
              <a:gd name="T79" fmla="*/ 2147483647 h 55"/>
              <a:gd name="T80" fmla="*/ 2147483647 w 48"/>
              <a:gd name="T81" fmla="*/ 2147483647 h 55"/>
              <a:gd name="T82" fmla="*/ 2147483647 w 48"/>
              <a:gd name="T83" fmla="*/ 2147483647 h 55"/>
              <a:gd name="T84" fmla="*/ 2147483647 w 48"/>
              <a:gd name="T85" fmla="*/ 2147483647 h 55"/>
              <a:gd name="T86" fmla="*/ 2147483647 w 48"/>
              <a:gd name="T87" fmla="*/ 2147483647 h 55"/>
              <a:gd name="T88" fmla="*/ 2147483647 w 48"/>
              <a:gd name="T89" fmla="*/ 2147483647 h 55"/>
              <a:gd name="T90" fmla="*/ 2147483647 w 48"/>
              <a:gd name="T91" fmla="*/ 2147483647 h 55"/>
              <a:gd name="T92" fmla="*/ 2147483647 w 48"/>
              <a:gd name="T93" fmla="*/ 2147483647 h 55"/>
              <a:gd name="T94" fmla="*/ 2147483647 w 48"/>
              <a:gd name="T95" fmla="*/ 2147483647 h 55"/>
              <a:gd name="T96" fmla="*/ 2147483647 w 48"/>
              <a:gd name="T97" fmla="*/ 2147483647 h 55"/>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48"/>
              <a:gd name="T148" fmla="*/ 0 h 55"/>
              <a:gd name="T149" fmla="*/ 48 w 48"/>
              <a:gd name="T150" fmla="*/ 55 h 55"/>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48" h="55">
                <a:moveTo>
                  <a:pt x="1" y="24"/>
                </a:moveTo>
                <a:lnTo>
                  <a:pt x="0" y="28"/>
                </a:lnTo>
                <a:lnTo>
                  <a:pt x="0" y="33"/>
                </a:lnTo>
                <a:lnTo>
                  <a:pt x="0" y="36"/>
                </a:lnTo>
                <a:lnTo>
                  <a:pt x="1" y="40"/>
                </a:lnTo>
                <a:lnTo>
                  <a:pt x="3" y="43"/>
                </a:lnTo>
                <a:lnTo>
                  <a:pt x="6" y="47"/>
                </a:lnTo>
                <a:lnTo>
                  <a:pt x="8" y="50"/>
                </a:lnTo>
                <a:lnTo>
                  <a:pt x="11" y="53"/>
                </a:lnTo>
                <a:lnTo>
                  <a:pt x="14" y="55"/>
                </a:lnTo>
                <a:lnTo>
                  <a:pt x="16" y="55"/>
                </a:lnTo>
                <a:lnTo>
                  <a:pt x="19" y="55"/>
                </a:lnTo>
                <a:lnTo>
                  <a:pt x="20" y="55"/>
                </a:lnTo>
                <a:lnTo>
                  <a:pt x="23" y="53"/>
                </a:lnTo>
                <a:lnTo>
                  <a:pt x="25" y="53"/>
                </a:lnTo>
                <a:lnTo>
                  <a:pt x="26" y="52"/>
                </a:lnTo>
                <a:lnTo>
                  <a:pt x="28" y="50"/>
                </a:lnTo>
                <a:lnTo>
                  <a:pt x="31" y="47"/>
                </a:lnTo>
                <a:lnTo>
                  <a:pt x="34" y="44"/>
                </a:lnTo>
                <a:lnTo>
                  <a:pt x="37" y="42"/>
                </a:lnTo>
                <a:lnTo>
                  <a:pt x="40" y="39"/>
                </a:lnTo>
                <a:lnTo>
                  <a:pt x="43" y="34"/>
                </a:lnTo>
                <a:lnTo>
                  <a:pt x="44" y="31"/>
                </a:lnTo>
                <a:lnTo>
                  <a:pt x="47" y="27"/>
                </a:lnTo>
                <a:lnTo>
                  <a:pt x="47" y="22"/>
                </a:lnTo>
                <a:lnTo>
                  <a:pt x="48" y="18"/>
                </a:lnTo>
                <a:lnTo>
                  <a:pt x="47" y="13"/>
                </a:lnTo>
                <a:lnTo>
                  <a:pt x="45" y="10"/>
                </a:lnTo>
                <a:lnTo>
                  <a:pt x="43" y="7"/>
                </a:lnTo>
                <a:lnTo>
                  <a:pt x="38" y="6"/>
                </a:lnTo>
                <a:lnTo>
                  <a:pt x="35" y="4"/>
                </a:lnTo>
                <a:lnTo>
                  <a:pt x="31" y="2"/>
                </a:lnTo>
                <a:lnTo>
                  <a:pt x="28" y="0"/>
                </a:lnTo>
                <a:lnTo>
                  <a:pt x="23" y="0"/>
                </a:lnTo>
                <a:lnTo>
                  <a:pt x="19" y="2"/>
                </a:lnTo>
                <a:lnTo>
                  <a:pt x="14" y="3"/>
                </a:lnTo>
                <a:lnTo>
                  <a:pt x="11" y="6"/>
                </a:lnTo>
                <a:lnTo>
                  <a:pt x="8" y="10"/>
                </a:lnTo>
                <a:lnTo>
                  <a:pt x="6" y="15"/>
                </a:lnTo>
                <a:lnTo>
                  <a:pt x="3" y="19"/>
                </a:lnTo>
                <a:lnTo>
                  <a:pt x="1" y="24"/>
                </a:lnTo>
                <a:lnTo>
                  <a:pt x="1" y="25"/>
                </a:lnTo>
                <a:lnTo>
                  <a:pt x="1" y="24"/>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289" name="Freeform 40">
            <a:extLst>
              <a:ext uri="{FF2B5EF4-FFF2-40B4-BE49-F238E27FC236}">
                <a16:creationId xmlns:a16="http://schemas.microsoft.com/office/drawing/2014/main" id="{C3059FDA-7013-011E-F753-B60E4BF6B602}"/>
              </a:ext>
            </a:extLst>
          </p:cNvPr>
          <p:cNvSpPr>
            <a:spLocks/>
          </p:cNvSpPr>
          <p:nvPr/>
        </p:nvSpPr>
        <p:spPr bwMode="auto">
          <a:xfrm>
            <a:off x="6667503" y="4668839"/>
            <a:ext cx="68263" cy="87312"/>
          </a:xfrm>
          <a:custGeom>
            <a:avLst/>
            <a:gdLst>
              <a:gd name="T0" fmla="*/ 2147483647 w 48"/>
              <a:gd name="T1" fmla="*/ 2147483647 h 55"/>
              <a:gd name="T2" fmla="*/ 0 w 48"/>
              <a:gd name="T3" fmla="*/ 2147483647 h 55"/>
              <a:gd name="T4" fmla="*/ 0 w 48"/>
              <a:gd name="T5" fmla="*/ 2147483647 h 55"/>
              <a:gd name="T6" fmla="*/ 0 w 48"/>
              <a:gd name="T7" fmla="*/ 2147483647 h 55"/>
              <a:gd name="T8" fmla="*/ 2147483647 w 48"/>
              <a:gd name="T9" fmla="*/ 2147483647 h 55"/>
              <a:gd name="T10" fmla="*/ 2147483647 w 48"/>
              <a:gd name="T11" fmla="*/ 2147483647 h 55"/>
              <a:gd name="T12" fmla="*/ 2147483647 w 48"/>
              <a:gd name="T13" fmla="*/ 2147483647 h 55"/>
              <a:gd name="T14" fmla="*/ 2147483647 w 48"/>
              <a:gd name="T15" fmla="*/ 2147483647 h 55"/>
              <a:gd name="T16" fmla="*/ 2147483647 w 48"/>
              <a:gd name="T17" fmla="*/ 2147483647 h 55"/>
              <a:gd name="T18" fmla="*/ 2147483647 w 48"/>
              <a:gd name="T19" fmla="*/ 2147483647 h 55"/>
              <a:gd name="T20" fmla="*/ 2147483647 w 48"/>
              <a:gd name="T21" fmla="*/ 2147483647 h 55"/>
              <a:gd name="T22" fmla="*/ 2147483647 w 48"/>
              <a:gd name="T23" fmla="*/ 2147483647 h 55"/>
              <a:gd name="T24" fmla="*/ 2147483647 w 48"/>
              <a:gd name="T25" fmla="*/ 2147483647 h 55"/>
              <a:gd name="T26" fmla="*/ 2147483647 w 48"/>
              <a:gd name="T27" fmla="*/ 2147483647 h 55"/>
              <a:gd name="T28" fmla="*/ 2147483647 w 48"/>
              <a:gd name="T29" fmla="*/ 2147483647 h 55"/>
              <a:gd name="T30" fmla="*/ 2147483647 w 48"/>
              <a:gd name="T31" fmla="*/ 2147483647 h 55"/>
              <a:gd name="T32" fmla="*/ 2147483647 w 48"/>
              <a:gd name="T33" fmla="*/ 2147483647 h 55"/>
              <a:gd name="T34" fmla="*/ 2147483647 w 48"/>
              <a:gd name="T35" fmla="*/ 2147483647 h 55"/>
              <a:gd name="T36" fmla="*/ 2147483647 w 48"/>
              <a:gd name="T37" fmla="*/ 2147483647 h 55"/>
              <a:gd name="T38" fmla="*/ 2147483647 w 48"/>
              <a:gd name="T39" fmla="*/ 2147483647 h 55"/>
              <a:gd name="T40" fmla="*/ 2147483647 w 48"/>
              <a:gd name="T41" fmla="*/ 2147483647 h 55"/>
              <a:gd name="T42" fmla="*/ 2147483647 w 48"/>
              <a:gd name="T43" fmla="*/ 2147483647 h 55"/>
              <a:gd name="T44" fmla="*/ 2147483647 w 48"/>
              <a:gd name="T45" fmla="*/ 2147483647 h 55"/>
              <a:gd name="T46" fmla="*/ 2147483647 w 48"/>
              <a:gd name="T47" fmla="*/ 2147483647 h 55"/>
              <a:gd name="T48" fmla="*/ 2147483647 w 48"/>
              <a:gd name="T49" fmla="*/ 2147483647 h 55"/>
              <a:gd name="T50" fmla="*/ 2147483647 w 48"/>
              <a:gd name="T51" fmla="*/ 2147483647 h 55"/>
              <a:gd name="T52" fmla="*/ 2147483647 w 48"/>
              <a:gd name="T53" fmla="*/ 2147483647 h 55"/>
              <a:gd name="T54" fmla="*/ 2147483647 w 48"/>
              <a:gd name="T55" fmla="*/ 2147483647 h 55"/>
              <a:gd name="T56" fmla="*/ 2147483647 w 48"/>
              <a:gd name="T57" fmla="*/ 2147483647 h 55"/>
              <a:gd name="T58" fmla="*/ 2147483647 w 48"/>
              <a:gd name="T59" fmla="*/ 2147483647 h 55"/>
              <a:gd name="T60" fmla="*/ 2147483647 w 48"/>
              <a:gd name="T61" fmla="*/ 2147483647 h 55"/>
              <a:gd name="T62" fmla="*/ 2147483647 w 48"/>
              <a:gd name="T63" fmla="*/ 2147483647 h 55"/>
              <a:gd name="T64" fmla="*/ 2147483647 w 48"/>
              <a:gd name="T65" fmla="*/ 0 h 55"/>
              <a:gd name="T66" fmla="*/ 2147483647 w 48"/>
              <a:gd name="T67" fmla="*/ 0 h 55"/>
              <a:gd name="T68" fmla="*/ 2147483647 w 48"/>
              <a:gd name="T69" fmla="*/ 2147483647 h 55"/>
              <a:gd name="T70" fmla="*/ 2147483647 w 48"/>
              <a:gd name="T71" fmla="*/ 2147483647 h 55"/>
              <a:gd name="T72" fmla="*/ 2147483647 w 48"/>
              <a:gd name="T73" fmla="*/ 2147483647 h 55"/>
              <a:gd name="T74" fmla="*/ 2147483647 w 48"/>
              <a:gd name="T75" fmla="*/ 2147483647 h 55"/>
              <a:gd name="T76" fmla="*/ 2147483647 w 48"/>
              <a:gd name="T77" fmla="*/ 2147483647 h 55"/>
              <a:gd name="T78" fmla="*/ 2147483647 w 48"/>
              <a:gd name="T79" fmla="*/ 2147483647 h 55"/>
              <a:gd name="T80" fmla="*/ 2147483647 w 48"/>
              <a:gd name="T81" fmla="*/ 2147483647 h 55"/>
              <a:gd name="T82" fmla="*/ 2147483647 w 48"/>
              <a:gd name="T83" fmla="*/ 2147483647 h 55"/>
              <a:gd name="T84" fmla="*/ 2147483647 w 48"/>
              <a:gd name="T85" fmla="*/ 2147483647 h 55"/>
              <a:gd name="T86" fmla="*/ 2147483647 w 48"/>
              <a:gd name="T87" fmla="*/ 2147483647 h 55"/>
              <a:gd name="T88" fmla="*/ 2147483647 w 48"/>
              <a:gd name="T89" fmla="*/ 2147483647 h 55"/>
              <a:gd name="T90" fmla="*/ 2147483647 w 48"/>
              <a:gd name="T91" fmla="*/ 2147483647 h 55"/>
              <a:gd name="T92" fmla="*/ 2147483647 w 48"/>
              <a:gd name="T93" fmla="*/ 2147483647 h 55"/>
              <a:gd name="T94" fmla="*/ 2147483647 w 48"/>
              <a:gd name="T95" fmla="*/ 2147483647 h 55"/>
              <a:gd name="T96" fmla="*/ 2147483647 w 48"/>
              <a:gd name="T97" fmla="*/ 2147483647 h 55"/>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48"/>
              <a:gd name="T148" fmla="*/ 0 h 55"/>
              <a:gd name="T149" fmla="*/ 48 w 48"/>
              <a:gd name="T150" fmla="*/ 55 h 55"/>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48" h="55">
                <a:moveTo>
                  <a:pt x="1" y="24"/>
                </a:moveTo>
                <a:lnTo>
                  <a:pt x="0" y="28"/>
                </a:lnTo>
                <a:lnTo>
                  <a:pt x="0" y="33"/>
                </a:lnTo>
                <a:lnTo>
                  <a:pt x="0" y="36"/>
                </a:lnTo>
                <a:lnTo>
                  <a:pt x="1" y="40"/>
                </a:lnTo>
                <a:lnTo>
                  <a:pt x="3" y="43"/>
                </a:lnTo>
                <a:lnTo>
                  <a:pt x="6" y="47"/>
                </a:lnTo>
                <a:lnTo>
                  <a:pt x="8" y="50"/>
                </a:lnTo>
                <a:lnTo>
                  <a:pt x="11" y="53"/>
                </a:lnTo>
                <a:lnTo>
                  <a:pt x="14" y="55"/>
                </a:lnTo>
                <a:lnTo>
                  <a:pt x="16" y="55"/>
                </a:lnTo>
                <a:lnTo>
                  <a:pt x="19" y="55"/>
                </a:lnTo>
                <a:lnTo>
                  <a:pt x="20" y="55"/>
                </a:lnTo>
                <a:lnTo>
                  <a:pt x="23" y="53"/>
                </a:lnTo>
                <a:lnTo>
                  <a:pt x="25" y="53"/>
                </a:lnTo>
                <a:lnTo>
                  <a:pt x="26" y="52"/>
                </a:lnTo>
                <a:lnTo>
                  <a:pt x="28" y="50"/>
                </a:lnTo>
                <a:lnTo>
                  <a:pt x="31" y="47"/>
                </a:lnTo>
                <a:lnTo>
                  <a:pt x="34" y="44"/>
                </a:lnTo>
                <a:lnTo>
                  <a:pt x="37" y="42"/>
                </a:lnTo>
                <a:lnTo>
                  <a:pt x="40" y="39"/>
                </a:lnTo>
                <a:lnTo>
                  <a:pt x="43" y="34"/>
                </a:lnTo>
                <a:lnTo>
                  <a:pt x="44" y="31"/>
                </a:lnTo>
                <a:lnTo>
                  <a:pt x="47" y="27"/>
                </a:lnTo>
                <a:lnTo>
                  <a:pt x="47" y="22"/>
                </a:lnTo>
                <a:lnTo>
                  <a:pt x="48" y="18"/>
                </a:lnTo>
                <a:lnTo>
                  <a:pt x="47" y="13"/>
                </a:lnTo>
                <a:lnTo>
                  <a:pt x="45" y="10"/>
                </a:lnTo>
                <a:lnTo>
                  <a:pt x="43" y="7"/>
                </a:lnTo>
                <a:lnTo>
                  <a:pt x="38" y="6"/>
                </a:lnTo>
                <a:lnTo>
                  <a:pt x="35" y="4"/>
                </a:lnTo>
                <a:lnTo>
                  <a:pt x="31" y="2"/>
                </a:lnTo>
                <a:lnTo>
                  <a:pt x="28" y="0"/>
                </a:lnTo>
                <a:lnTo>
                  <a:pt x="23" y="0"/>
                </a:lnTo>
                <a:lnTo>
                  <a:pt x="19" y="2"/>
                </a:lnTo>
                <a:lnTo>
                  <a:pt x="14" y="3"/>
                </a:lnTo>
                <a:lnTo>
                  <a:pt x="11" y="6"/>
                </a:lnTo>
                <a:lnTo>
                  <a:pt x="8" y="10"/>
                </a:lnTo>
                <a:lnTo>
                  <a:pt x="6" y="15"/>
                </a:lnTo>
                <a:lnTo>
                  <a:pt x="3" y="19"/>
                </a:lnTo>
                <a:lnTo>
                  <a:pt x="1" y="24"/>
                </a:lnTo>
                <a:lnTo>
                  <a:pt x="1" y="25"/>
                </a:lnTo>
                <a:lnTo>
                  <a:pt x="1" y="24"/>
                </a:lnTo>
              </a:path>
            </a:pathLst>
          </a:custGeom>
          <a:solidFill>
            <a:srgbClr val="FFFF00"/>
          </a:solidFill>
          <a:ln w="4763">
            <a:solidFill>
              <a:srgbClr val="990000"/>
            </a:solidFill>
            <a:round/>
            <a:headEnd/>
            <a:tailEnd/>
          </a:ln>
        </p:spPr>
        <p:txBody>
          <a:bodyPr/>
          <a:lstStyle/>
          <a:p>
            <a:endParaRPr lang="en-US"/>
          </a:p>
        </p:txBody>
      </p:sp>
      <p:sp>
        <p:nvSpPr>
          <p:cNvPr id="53290" name="Freeform 41">
            <a:extLst>
              <a:ext uri="{FF2B5EF4-FFF2-40B4-BE49-F238E27FC236}">
                <a16:creationId xmlns:a16="http://schemas.microsoft.com/office/drawing/2014/main" id="{85A09DE4-888D-F72C-2DDE-02D022012F88}"/>
              </a:ext>
            </a:extLst>
          </p:cNvPr>
          <p:cNvSpPr>
            <a:spLocks/>
          </p:cNvSpPr>
          <p:nvPr/>
        </p:nvSpPr>
        <p:spPr bwMode="auto">
          <a:xfrm>
            <a:off x="6704014" y="4581528"/>
            <a:ext cx="74612" cy="85725"/>
          </a:xfrm>
          <a:custGeom>
            <a:avLst/>
            <a:gdLst>
              <a:gd name="T0" fmla="*/ 2147483647 w 53"/>
              <a:gd name="T1" fmla="*/ 2147483647 h 54"/>
              <a:gd name="T2" fmla="*/ 2147483647 w 53"/>
              <a:gd name="T3" fmla="*/ 2147483647 h 54"/>
              <a:gd name="T4" fmla="*/ 2147483647 w 53"/>
              <a:gd name="T5" fmla="*/ 2147483647 h 54"/>
              <a:gd name="T6" fmla="*/ 2147483647 w 53"/>
              <a:gd name="T7" fmla="*/ 2147483647 h 54"/>
              <a:gd name="T8" fmla="*/ 0 w 53"/>
              <a:gd name="T9" fmla="*/ 2147483647 h 54"/>
              <a:gd name="T10" fmla="*/ 0 w 53"/>
              <a:gd name="T11" fmla="*/ 2147483647 h 54"/>
              <a:gd name="T12" fmla="*/ 2147483647 w 53"/>
              <a:gd name="T13" fmla="*/ 2147483647 h 54"/>
              <a:gd name="T14" fmla="*/ 2147483647 w 53"/>
              <a:gd name="T15" fmla="*/ 2147483647 h 54"/>
              <a:gd name="T16" fmla="*/ 2147483647 w 53"/>
              <a:gd name="T17" fmla="*/ 2147483647 h 54"/>
              <a:gd name="T18" fmla="*/ 2147483647 w 53"/>
              <a:gd name="T19" fmla="*/ 2147483647 h 54"/>
              <a:gd name="T20" fmla="*/ 2147483647 w 53"/>
              <a:gd name="T21" fmla="*/ 2147483647 h 54"/>
              <a:gd name="T22" fmla="*/ 2147483647 w 53"/>
              <a:gd name="T23" fmla="*/ 2147483647 h 54"/>
              <a:gd name="T24" fmla="*/ 2147483647 w 53"/>
              <a:gd name="T25" fmla="*/ 2147483647 h 54"/>
              <a:gd name="T26" fmla="*/ 2147483647 w 53"/>
              <a:gd name="T27" fmla="*/ 2147483647 h 54"/>
              <a:gd name="T28" fmla="*/ 2147483647 w 53"/>
              <a:gd name="T29" fmla="*/ 2147483647 h 54"/>
              <a:gd name="T30" fmla="*/ 2147483647 w 53"/>
              <a:gd name="T31" fmla="*/ 2147483647 h 54"/>
              <a:gd name="T32" fmla="*/ 2147483647 w 53"/>
              <a:gd name="T33" fmla="*/ 2147483647 h 54"/>
              <a:gd name="T34" fmla="*/ 2147483647 w 53"/>
              <a:gd name="T35" fmla="*/ 2147483647 h 54"/>
              <a:gd name="T36" fmla="*/ 2147483647 w 53"/>
              <a:gd name="T37" fmla="*/ 2147483647 h 54"/>
              <a:gd name="T38" fmla="*/ 2147483647 w 53"/>
              <a:gd name="T39" fmla="*/ 2147483647 h 54"/>
              <a:gd name="T40" fmla="*/ 2147483647 w 53"/>
              <a:gd name="T41" fmla="*/ 2147483647 h 54"/>
              <a:gd name="T42" fmla="*/ 2147483647 w 53"/>
              <a:gd name="T43" fmla="*/ 2147483647 h 54"/>
              <a:gd name="T44" fmla="*/ 2147483647 w 53"/>
              <a:gd name="T45" fmla="*/ 2147483647 h 54"/>
              <a:gd name="T46" fmla="*/ 2147483647 w 53"/>
              <a:gd name="T47" fmla="*/ 2147483647 h 54"/>
              <a:gd name="T48" fmla="*/ 2147483647 w 53"/>
              <a:gd name="T49" fmla="*/ 2147483647 h 54"/>
              <a:gd name="T50" fmla="*/ 2147483647 w 53"/>
              <a:gd name="T51" fmla="*/ 2147483647 h 54"/>
              <a:gd name="T52" fmla="*/ 2147483647 w 53"/>
              <a:gd name="T53" fmla="*/ 2147483647 h 54"/>
              <a:gd name="T54" fmla="*/ 2147483647 w 53"/>
              <a:gd name="T55" fmla="*/ 2147483647 h 54"/>
              <a:gd name="T56" fmla="*/ 2147483647 w 53"/>
              <a:gd name="T57" fmla="*/ 2147483647 h 54"/>
              <a:gd name="T58" fmla="*/ 2147483647 w 53"/>
              <a:gd name="T59" fmla="*/ 2147483647 h 54"/>
              <a:gd name="T60" fmla="*/ 2147483647 w 53"/>
              <a:gd name="T61" fmla="*/ 2147483647 h 54"/>
              <a:gd name="T62" fmla="*/ 2147483647 w 53"/>
              <a:gd name="T63" fmla="*/ 0 h 54"/>
              <a:gd name="T64" fmla="*/ 2147483647 w 53"/>
              <a:gd name="T65" fmla="*/ 0 h 54"/>
              <a:gd name="T66" fmla="*/ 2147483647 w 53"/>
              <a:gd name="T67" fmla="*/ 0 h 54"/>
              <a:gd name="T68" fmla="*/ 2147483647 w 53"/>
              <a:gd name="T69" fmla="*/ 2147483647 h 54"/>
              <a:gd name="T70" fmla="*/ 2147483647 w 53"/>
              <a:gd name="T71" fmla="*/ 2147483647 h 54"/>
              <a:gd name="T72" fmla="*/ 2147483647 w 53"/>
              <a:gd name="T73" fmla="*/ 2147483647 h 54"/>
              <a:gd name="T74" fmla="*/ 2147483647 w 53"/>
              <a:gd name="T75" fmla="*/ 2147483647 h 54"/>
              <a:gd name="T76" fmla="*/ 2147483647 w 53"/>
              <a:gd name="T77" fmla="*/ 2147483647 h 54"/>
              <a:gd name="T78" fmla="*/ 2147483647 w 53"/>
              <a:gd name="T79" fmla="*/ 2147483647 h 54"/>
              <a:gd name="T80" fmla="*/ 2147483647 w 53"/>
              <a:gd name="T81" fmla="*/ 2147483647 h 54"/>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53"/>
              <a:gd name="T124" fmla="*/ 0 h 54"/>
              <a:gd name="T125" fmla="*/ 53 w 53"/>
              <a:gd name="T126" fmla="*/ 54 h 54"/>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53" h="54">
                <a:moveTo>
                  <a:pt x="5" y="17"/>
                </a:moveTo>
                <a:lnTo>
                  <a:pt x="3" y="21"/>
                </a:lnTo>
                <a:lnTo>
                  <a:pt x="2" y="27"/>
                </a:lnTo>
                <a:lnTo>
                  <a:pt x="2" y="31"/>
                </a:lnTo>
                <a:lnTo>
                  <a:pt x="0" y="36"/>
                </a:lnTo>
                <a:lnTo>
                  <a:pt x="0" y="40"/>
                </a:lnTo>
                <a:lnTo>
                  <a:pt x="2" y="45"/>
                </a:lnTo>
                <a:lnTo>
                  <a:pt x="5" y="48"/>
                </a:lnTo>
                <a:lnTo>
                  <a:pt x="9" y="49"/>
                </a:lnTo>
                <a:lnTo>
                  <a:pt x="12" y="51"/>
                </a:lnTo>
                <a:lnTo>
                  <a:pt x="15" y="52"/>
                </a:lnTo>
                <a:lnTo>
                  <a:pt x="18" y="52"/>
                </a:lnTo>
                <a:lnTo>
                  <a:pt x="22" y="54"/>
                </a:lnTo>
                <a:lnTo>
                  <a:pt x="25" y="54"/>
                </a:lnTo>
                <a:lnTo>
                  <a:pt x="28" y="54"/>
                </a:lnTo>
                <a:lnTo>
                  <a:pt x="31" y="54"/>
                </a:lnTo>
                <a:lnTo>
                  <a:pt x="34" y="52"/>
                </a:lnTo>
                <a:lnTo>
                  <a:pt x="39" y="51"/>
                </a:lnTo>
                <a:lnTo>
                  <a:pt x="42" y="48"/>
                </a:lnTo>
                <a:lnTo>
                  <a:pt x="45" y="45"/>
                </a:lnTo>
                <a:lnTo>
                  <a:pt x="48" y="42"/>
                </a:lnTo>
                <a:lnTo>
                  <a:pt x="51" y="39"/>
                </a:lnTo>
                <a:lnTo>
                  <a:pt x="52" y="36"/>
                </a:lnTo>
                <a:lnTo>
                  <a:pt x="53" y="33"/>
                </a:lnTo>
                <a:lnTo>
                  <a:pt x="53" y="28"/>
                </a:lnTo>
                <a:lnTo>
                  <a:pt x="53" y="22"/>
                </a:lnTo>
                <a:lnTo>
                  <a:pt x="52" y="17"/>
                </a:lnTo>
                <a:lnTo>
                  <a:pt x="49" y="12"/>
                </a:lnTo>
                <a:lnTo>
                  <a:pt x="46" y="8"/>
                </a:lnTo>
                <a:lnTo>
                  <a:pt x="42" y="3"/>
                </a:lnTo>
                <a:lnTo>
                  <a:pt x="37" y="2"/>
                </a:lnTo>
                <a:lnTo>
                  <a:pt x="31" y="0"/>
                </a:lnTo>
                <a:lnTo>
                  <a:pt x="27" y="0"/>
                </a:lnTo>
                <a:lnTo>
                  <a:pt x="24" y="0"/>
                </a:lnTo>
                <a:lnTo>
                  <a:pt x="21" y="2"/>
                </a:lnTo>
                <a:lnTo>
                  <a:pt x="18" y="5"/>
                </a:lnTo>
                <a:lnTo>
                  <a:pt x="15" y="6"/>
                </a:lnTo>
                <a:lnTo>
                  <a:pt x="12" y="9"/>
                </a:lnTo>
                <a:lnTo>
                  <a:pt x="9" y="12"/>
                </a:lnTo>
                <a:lnTo>
                  <a:pt x="6" y="15"/>
                </a:lnTo>
                <a:lnTo>
                  <a:pt x="5" y="17"/>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291" name="Freeform 42">
            <a:extLst>
              <a:ext uri="{FF2B5EF4-FFF2-40B4-BE49-F238E27FC236}">
                <a16:creationId xmlns:a16="http://schemas.microsoft.com/office/drawing/2014/main" id="{795454B8-06D6-CC44-3D9F-335A2406FA92}"/>
              </a:ext>
            </a:extLst>
          </p:cNvPr>
          <p:cNvSpPr>
            <a:spLocks/>
          </p:cNvSpPr>
          <p:nvPr/>
        </p:nvSpPr>
        <p:spPr bwMode="auto">
          <a:xfrm>
            <a:off x="6704014" y="4581528"/>
            <a:ext cx="74612" cy="85725"/>
          </a:xfrm>
          <a:custGeom>
            <a:avLst/>
            <a:gdLst>
              <a:gd name="T0" fmla="*/ 2147483647 w 53"/>
              <a:gd name="T1" fmla="*/ 2147483647 h 54"/>
              <a:gd name="T2" fmla="*/ 2147483647 w 53"/>
              <a:gd name="T3" fmla="*/ 2147483647 h 54"/>
              <a:gd name="T4" fmla="*/ 2147483647 w 53"/>
              <a:gd name="T5" fmla="*/ 2147483647 h 54"/>
              <a:gd name="T6" fmla="*/ 2147483647 w 53"/>
              <a:gd name="T7" fmla="*/ 2147483647 h 54"/>
              <a:gd name="T8" fmla="*/ 0 w 53"/>
              <a:gd name="T9" fmla="*/ 2147483647 h 54"/>
              <a:gd name="T10" fmla="*/ 0 w 53"/>
              <a:gd name="T11" fmla="*/ 2147483647 h 54"/>
              <a:gd name="T12" fmla="*/ 2147483647 w 53"/>
              <a:gd name="T13" fmla="*/ 2147483647 h 54"/>
              <a:gd name="T14" fmla="*/ 2147483647 w 53"/>
              <a:gd name="T15" fmla="*/ 2147483647 h 54"/>
              <a:gd name="T16" fmla="*/ 2147483647 w 53"/>
              <a:gd name="T17" fmla="*/ 2147483647 h 54"/>
              <a:gd name="T18" fmla="*/ 2147483647 w 53"/>
              <a:gd name="T19" fmla="*/ 2147483647 h 54"/>
              <a:gd name="T20" fmla="*/ 2147483647 w 53"/>
              <a:gd name="T21" fmla="*/ 2147483647 h 54"/>
              <a:gd name="T22" fmla="*/ 2147483647 w 53"/>
              <a:gd name="T23" fmla="*/ 2147483647 h 54"/>
              <a:gd name="T24" fmla="*/ 2147483647 w 53"/>
              <a:gd name="T25" fmla="*/ 2147483647 h 54"/>
              <a:gd name="T26" fmla="*/ 2147483647 w 53"/>
              <a:gd name="T27" fmla="*/ 2147483647 h 54"/>
              <a:gd name="T28" fmla="*/ 2147483647 w 53"/>
              <a:gd name="T29" fmla="*/ 2147483647 h 54"/>
              <a:gd name="T30" fmla="*/ 2147483647 w 53"/>
              <a:gd name="T31" fmla="*/ 2147483647 h 54"/>
              <a:gd name="T32" fmla="*/ 2147483647 w 53"/>
              <a:gd name="T33" fmla="*/ 2147483647 h 54"/>
              <a:gd name="T34" fmla="*/ 2147483647 w 53"/>
              <a:gd name="T35" fmla="*/ 2147483647 h 54"/>
              <a:gd name="T36" fmla="*/ 2147483647 w 53"/>
              <a:gd name="T37" fmla="*/ 2147483647 h 54"/>
              <a:gd name="T38" fmla="*/ 2147483647 w 53"/>
              <a:gd name="T39" fmla="*/ 2147483647 h 54"/>
              <a:gd name="T40" fmla="*/ 2147483647 w 53"/>
              <a:gd name="T41" fmla="*/ 2147483647 h 54"/>
              <a:gd name="T42" fmla="*/ 2147483647 w 53"/>
              <a:gd name="T43" fmla="*/ 2147483647 h 54"/>
              <a:gd name="T44" fmla="*/ 2147483647 w 53"/>
              <a:gd name="T45" fmla="*/ 2147483647 h 54"/>
              <a:gd name="T46" fmla="*/ 2147483647 w 53"/>
              <a:gd name="T47" fmla="*/ 2147483647 h 54"/>
              <a:gd name="T48" fmla="*/ 2147483647 w 53"/>
              <a:gd name="T49" fmla="*/ 2147483647 h 54"/>
              <a:gd name="T50" fmla="*/ 2147483647 w 53"/>
              <a:gd name="T51" fmla="*/ 2147483647 h 54"/>
              <a:gd name="T52" fmla="*/ 2147483647 w 53"/>
              <a:gd name="T53" fmla="*/ 2147483647 h 54"/>
              <a:gd name="T54" fmla="*/ 2147483647 w 53"/>
              <a:gd name="T55" fmla="*/ 2147483647 h 54"/>
              <a:gd name="T56" fmla="*/ 2147483647 w 53"/>
              <a:gd name="T57" fmla="*/ 2147483647 h 54"/>
              <a:gd name="T58" fmla="*/ 2147483647 w 53"/>
              <a:gd name="T59" fmla="*/ 2147483647 h 54"/>
              <a:gd name="T60" fmla="*/ 2147483647 w 53"/>
              <a:gd name="T61" fmla="*/ 2147483647 h 54"/>
              <a:gd name="T62" fmla="*/ 2147483647 w 53"/>
              <a:gd name="T63" fmla="*/ 0 h 54"/>
              <a:gd name="T64" fmla="*/ 2147483647 w 53"/>
              <a:gd name="T65" fmla="*/ 0 h 54"/>
              <a:gd name="T66" fmla="*/ 2147483647 w 53"/>
              <a:gd name="T67" fmla="*/ 0 h 54"/>
              <a:gd name="T68" fmla="*/ 2147483647 w 53"/>
              <a:gd name="T69" fmla="*/ 2147483647 h 54"/>
              <a:gd name="T70" fmla="*/ 2147483647 w 53"/>
              <a:gd name="T71" fmla="*/ 2147483647 h 54"/>
              <a:gd name="T72" fmla="*/ 2147483647 w 53"/>
              <a:gd name="T73" fmla="*/ 2147483647 h 54"/>
              <a:gd name="T74" fmla="*/ 2147483647 w 53"/>
              <a:gd name="T75" fmla="*/ 2147483647 h 54"/>
              <a:gd name="T76" fmla="*/ 2147483647 w 53"/>
              <a:gd name="T77" fmla="*/ 2147483647 h 54"/>
              <a:gd name="T78" fmla="*/ 2147483647 w 53"/>
              <a:gd name="T79" fmla="*/ 2147483647 h 54"/>
              <a:gd name="T80" fmla="*/ 2147483647 w 53"/>
              <a:gd name="T81" fmla="*/ 2147483647 h 54"/>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53"/>
              <a:gd name="T124" fmla="*/ 0 h 54"/>
              <a:gd name="T125" fmla="*/ 53 w 53"/>
              <a:gd name="T126" fmla="*/ 54 h 54"/>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53" h="54">
                <a:moveTo>
                  <a:pt x="5" y="17"/>
                </a:moveTo>
                <a:lnTo>
                  <a:pt x="3" y="21"/>
                </a:lnTo>
                <a:lnTo>
                  <a:pt x="2" y="27"/>
                </a:lnTo>
                <a:lnTo>
                  <a:pt x="2" y="31"/>
                </a:lnTo>
                <a:lnTo>
                  <a:pt x="0" y="36"/>
                </a:lnTo>
                <a:lnTo>
                  <a:pt x="0" y="40"/>
                </a:lnTo>
                <a:lnTo>
                  <a:pt x="2" y="45"/>
                </a:lnTo>
                <a:lnTo>
                  <a:pt x="5" y="48"/>
                </a:lnTo>
                <a:lnTo>
                  <a:pt x="9" y="49"/>
                </a:lnTo>
                <a:lnTo>
                  <a:pt x="12" y="51"/>
                </a:lnTo>
                <a:lnTo>
                  <a:pt x="15" y="52"/>
                </a:lnTo>
                <a:lnTo>
                  <a:pt x="18" y="52"/>
                </a:lnTo>
                <a:lnTo>
                  <a:pt x="22" y="54"/>
                </a:lnTo>
                <a:lnTo>
                  <a:pt x="25" y="54"/>
                </a:lnTo>
                <a:lnTo>
                  <a:pt x="28" y="54"/>
                </a:lnTo>
                <a:lnTo>
                  <a:pt x="31" y="54"/>
                </a:lnTo>
                <a:lnTo>
                  <a:pt x="34" y="52"/>
                </a:lnTo>
                <a:lnTo>
                  <a:pt x="39" y="51"/>
                </a:lnTo>
                <a:lnTo>
                  <a:pt x="42" y="48"/>
                </a:lnTo>
                <a:lnTo>
                  <a:pt x="45" y="45"/>
                </a:lnTo>
                <a:lnTo>
                  <a:pt x="48" y="42"/>
                </a:lnTo>
                <a:lnTo>
                  <a:pt x="51" y="39"/>
                </a:lnTo>
                <a:lnTo>
                  <a:pt x="52" y="36"/>
                </a:lnTo>
                <a:lnTo>
                  <a:pt x="53" y="33"/>
                </a:lnTo>
                <a:lnTo>
                  <a:pt x="53" y="28"/>
                </a:lnTo>
                <a:lnTo>
                  <a:pt x="53" y="22"/>
                </a:lnTo>
                <a:lnTo>
                  <a:pt x="52" y="17"/>
                </a:lnTo>
                <a:lnTo>
                  <a:pt x="49" y="12"/>
                </a:lnTo>
                <a:lnTo>
                  <a:pt x="46" y="8"/>
                </a:lnTo>
                <a:lnTo>
                  <a:pt x="42" y="3"/>
                </a:lnTo>
                <a:lnTo>
                  <a:pt x="37" y="2"/>
                </a:lnTo>
                <a:lnTo>
                  <a:pt x="31" y="0"/>
                </a:lnTo>
                <a:lnTo>
                  <a:pt x="27" y="0"/>
                </a:lnTo>
                <a:lnTo>
                  <a:pt x="24" y="0"/>
                </a:lnTo>
                <a:lnTo>
                  <a:pt x="21" y="2"/>
                </a:lnTo>
                <a:lnTo>
                  <a:pt x="18" y="5"/>
                </a:lnTo>
                <a:lnTo>
                  <a:pt x="15" y="6"/>
                </a:lnTo>
                <a:lnTo>
                  <a:pt x="12" y="9"/>
                </a:lnTo>
                <a:lnTo>
                  <a:pt x="9" y="12"/>
                </a:lnTo>
                <a:lnTo>
                  <a:pt x="6" y="15"/>
                </a:lnTo>
                <a:lnTo>
                  <a:pt x="5" y="17"/>
                </a:lnTo>
              </a:path>
            </a:pathLst>
          </a:custGeom>
          <a:solidFill>
            <a:srgbClr val="FFFF00"/>
          </a:solidFill>
          <a:ln w="4763">
            <a:solidFill>
              <a:srgbClr val="990000"/>
            </a:solidFill>
            <a:round/>
            <a:headEnd/>
            <a:tailEnd/>
          </a:ln>
        </p:spPr>
        <p:txBody>
          <a:bodyPr/>
          <a:lstStyle/>
          <a:p>
            <a:endParaRPr lang="en-US"/>
          </a:p>
        </p:txBody>
      </p:sp>
      <p:sp>
        <p:nvSpPr>
          <p:cNvPr id="53292" name="Freeform 43">
            <a:extLst>
              <a:ext uri="{FF2B5EF4-FFF2-40B4-BE49-F238E27FC236}">
                <a16:creationId xmlns:a16="http://schemas.microsoft.com/office/drawing/2014/main" id="{9BD7DDE4-DDAC-C008-CA0C-59723AC925B5}"/>
              </a:ext>
            </a:extLst>
          </p:cNvPr>
          <p:cNvSpPr>
            <a:spLocks/>
          </p:cNvSpPr>
          <p:nvPr/>
        </p:nvSpPr>
        <p:spPr bwMode="auto">
          <a:xfrm>
            <a:off x="6629403" y="4521203"/>
            <a:ext cx="87313" cy="68263"/>
          </a:xfrm>
          <a:custGeom>
            <a:avLst/>
            <a:gdLst>
              <a:gd name="T0" fmla="*/ 0 w 62"/>
              <a:gd name="T1" fmla="*/ 2147483647 h 43"/>
              <a:gd name="T2" fmla="*/ 2147483647 w 62"/>
              <a:gd name="T3" fmla="*/ 2147483647 h 43"/>
              <a:gd name="T4" fmla="*/ 2147483647 w 62"/>
              <a:gd name="T5" fmla="*/ 2147483647 h 43"/>
              <a:gd name="T6" fmla="*/ 2147483647 w 62"/>
              <a:gd name="T7" fmla="*/ 2147483647 h 43"/>
              <a:gd name="T8" fmla="*/ 2147483647 w 62"/>
              <a:gd name="T9" fmla="*/ 2147483647 h 43"/>
              <a:gd name="T10" fmla="*/ 2147483647 w 62"/>
              <a:gd name="T11" fmla="*/ 2147483647 h 43"/>
              <a:gd name="T12" fmla="*/ 2147483647 w 62"/>
              <a:gd name="T13" fmla="*/ 2147483647 h 43"/>
              <a:gd name="T14" fmla="*/ 2147483647 w 62"/>
              <a:gd name="T15" fmla="*/ 2147483647 h 43"/>
              <a:gd name="T16" fmla="*/ 2147483647 w 62"/>
              <a:gd name="T17" fmla="*/ 2147483647 h 43"/>
              <a:gd name="T18" fmla="*/ 2147483647 w 62"/>
              <a:gd name="T19" fmla="*/ 2147483647 h 43"/>
              <a:gd name="T20" fmla="*/ 2147483647 w 62"/>
              <a:gd name="T21" fmla="*/ 2147483647 h 43"/>
              <a:gd name="T22" fmla="*/ 2147483647 w 62"/>
              <a:gd name="T23" fmla="*/ 2147483647 h 43"/>
              <a:gd name="T24" fmla="*/ 2147483647 w 62"/>
              <a:gd name="T25" fmla="*/ 2147483647 h 43"/>
              <a:gd name="T26" fmla="*/ 2147483647 w 62"/>
              <a:gd name="T27" fmla="*/ 2147483647 h 43"/>
              <a:gd name="T28" fmla="*/ 2147483647 w 62"/>
              <a:gd name="T29" fmla="*/ 2147483647 h 43"/>
              <a:gd name="T30" fmla="*/ 2147483647 w 62"/>
              <a:gd name="T31" fmla="*/ 2147483647 h 43"/>
              <a:gd name="T32" fmla="*/ 2147483647 w 62"/>
              <a:gd name="T33" fmla="*/ 2147483647 h 43"/>
              <a:gd name="T34" fmla="*/ 2147483647 w 62"/>
              <a:gd name="T35" fmla="*/ 2147483647 h 43"/>
              <a:gd name="T36" fmla="*/ 2147483647 w 62"/>
              <a:gd name="T37" fmla="*/ 2147483647 h 43"/>
              <a:gd name="T38" fmla="*/ 2147483647 w 62"/>
              <a:gd name="T39" fmla="*/ 2147483647 h 43"/>
              <a:gd name="T40" fmla="*/ 2147483647 w 62"/>
              <a:gd name="T41" fmla="*/ 2147483647 h 43"/>
              <a:gd name="T42" fmla="*/ 2147483647 w 62"/>
              <a:gd name="T43" fmla="*/ 2147483647 h 43"/>
              <a:gd name="T44" fmla="*/ 2147483647 w 62"/>
              <a:gd name="T45" fmla="*/ 2147483647 h 43"/>
              <a:gd name="T46" fmla="*/ 2147483647 w 62"/>
              <a:gd name="T47" fmla="*/ 2147483647 h 43"/>
              <a:gd name="T48" fmla="*/ 2147483647 w 62"/>
              <a:gd name="T49" fmla="*/ 2147483647 h 43"/>
              <a:gd name="T50" fmla="*/ 2147483647 w 62"/>
              <a:gd name="T51" fmla="*/ 2147483647 h 43"/>
              <a:gd name="T52" fmla="*/ 2147483647 w 62"/>
              <a:gd name="T53" fmla="*/ 2147483647 h 43"/>
              <a:gd name="T54" fmla="*/ 2147483647 w 62"/>
              <a:gd name="T55" fmla="*/ 2147483647 h 43"/>
              <a:gd name="T56" fmla="*/ 2147483647 w 62"/>
              <a:gd name="T57" fmla="*/ 0 h 43"/>
              <a:gd name="T58" fmla="*/ 2147483647 w 62"/>
              <a:gd name="T59" fmla="*/ 0 h 43"/>
              <a:gd name="T60" fmla="*/ 2147483647 w 62"/>
              <a:gd name="T61" fmla="*/ 2147483647 h 43"/>
              <a:gd name="T62" fmla="*/ 2147483647 w 62"/>
              <a:gd name="T63" fmla="*/ 2147483647 h 43"/>
              <a:gd name="T64" fmla="*/ 0 w 62"/>
              <a:gd name="T65" fmla="*/ 2147483647 h 43"/>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62"/>
              <a:gd name="T100" fmla="*/ 0 h 43"/>
              <a:gd name="T101" fmla="*/ 62 w 62"/>
              <a:gd name="T102" fmla="*/ 43 h 43"/>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62" h="43">
                <a:moveTo>
                  <a:pt x="0" y="9"/>
                </a:moveTo>
                <a:lnTo>
                  <a:pt x="3" y="16"/>
                </a:lnTo>
                <a:lnTo>
                  <a:pt x="6" y="23"/>
                </a:lnTo>
                <a:lnTo>
                  <a:pt x="10" y="28"/>
                </a:lnTo>
                <a:lnTo>
                  <a:pt x="16" y="32"/>
                </a:lnTo>
                <a:lnTo>
                  <a:pt x="24" y="37"/>
                </a:lnTo>
                <a:lnTo>
                  <a:pt x="30" y="38"/>
                </a:lnTo>
                <a:lnTo>
                  <a:pt x="38" y="41"/>
                </a:lnTo>
                <a:lnTo>
                  <a:pt x="46" y="43"/>
                </a:lnTo>
                <a:lnTo>
                  <a:pt x="49" y="43"/>
                </a:lnTo>
                <a:lnTo>
                  <a:pt x="50" y="43"/>
                </a:lnTo>
                <a:lnTo>
                  <a:pt x="53" y="43"/>
                </a:lnTo>
                <a:lnTo>
                  <a:pt x="56" y="41"/>
                </a:lnTo>
                <a:lnTo>
                  <a:pt x="58" y="40"/>
                </a:lnTo>
                <a:lnTo>
                  <a:pt x="59" y="38"/>
                </a:lnTo>
                <a:lnTo>
                  <a:pt x="61" y="37"/>
                </a:lnTo>
                <a:lnTo>
                  <a:pt x="62" y="34"/>
                </a:lnTo>
                <a:lnTo>
                  <a:pt x="56" y="32"/>
                </a:lnTo>
                <a:lnTo>
                  <a:pt x="52" y="29"/>
                </a:lnTo>
                <a:lnTo>
                  <a:pt x="47" y="25"/>
                </a:lnTo>
                <a:lnTo>
                  <a:pt x="43" y="22"/>
                </a:lnTo>
                <a:lnTo>
                  <a:pt x="38" y="18"/>
                </a:lnTo>
                <a:lnTo>
                  <a:pt x="34" y="13"/>
                </a:lnTo>
                <a:lnTo>
                  <a:pt x="31" y="10"/>
                </a:lnTo>
                <a:lnTo>
                  <a:pt x="27" y="6"/>
                </a:lnTo>
                <a:lnTo>
                  <a:pt x="24" y="4"/>
                </a:lnTo>
                <a:lnTo>
                  <a:pt x="19" y="3"/>
                </a:lnTo>
                <a:lnTo>
                  <a:pt x="15" y="1"/>
                </a:lnTo>
                <a:lnTo>
                  <a:pt x="10" y="0"/>
                </a:lnTo>
                <a:lnTo>
                  <a:pt x="7" y="0"/>
                </a:lnTo>
                <a:lnTo>
                  <a:pt x="4" y="1"/>
                </a:lnTo>
                <a:lnTo>
                  <a:pt x="1" y="4"/>
                </a:lnTo>
                <a:lnTo>
                  <a:pt x="0" y="9"/>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293" name="Freeform 44">
            <a:extLst>
              <a:ext uri="{FF2B5EF4-FFF2-40B4-BE49-F238E27FC236}">
                <a16:creationId xmlns:a16="http://schemas.microsoft.com/office/drawing/2014/main" id="{7C9A5C40-6D19-755E-FD2B-7496DA79478B}"/>
              </a:ext>
            </a:extLst>
          </p:cNvPr>
          <p:cNvSpPr>
            <a:spLocks/>
          </p:cNvSpPr>
          <p:nvPr/>
        </p:nvSpPr>
        <p:spPr bwMode="auto">
          <a:xfrm>
            <a:off x="6629403" y="4521203"/>
            <a:ext cx="87313" cy="68263"/>
          </a:xfrm>
          <a:custGeom>
            <a:avLst/>
            <a:gdLst>
              <a:gd name="T0" fmla="*/ 0 w 62"/>
              <a:gd name="T1" fmla="*/ 2147483647 h 43"/>
              <a:gd name="T2" fmla="*/ 2147483647 w 62"/>
              <a:gd name="T3" fmla="*/ 2147483647 h 43"/>
              <a:gd name="T4" fmla="*/ 2147483647 w 62"/>
              <a:gd name="T5" fmla="*/ 2147483647 h 43"/>
              <a:gd name="T6" fmla="*/ 2147483647 w 62"/>
              <a:gd name="T7" fmla="*/ 2147483647 h 43"/>
              <a:gd name="T8" fmla="*/ 2147483647 w 62"/>
              <a:gd name="T9" fmla="*/ 2147483647 h 43"/>
              <a:gd name="T10" fmla="*/ 2147483647 w 62"/>
              <a:gd name="T11" fmla="*/ 2147483647 h 43"/>
              <a:gd name="T12" fmla="*/ 2147483647 w 62"/>
              <a:gd name="T13" fmla="*/ 2147483647 h 43"/>
              <a:gd name="T14" fmla="*/ 2147483647 w 62"/>
              <a:gd name="T15" fmla="*/ 2147483647 h 43"/>
              <a:gd name="T16" fmla="*/ 2147483647 w 62"/>
              <a:gd name="T17" fmla="*/ 2147483647 h 43"/>
              <a:gd name="T18" fmla="*/ 2147483647 w 62"/>
              <a:gd name="T19" fmla="*/ 2147483647 h 43"/>
              <a:gd name="T20" fmla="*/ 2147483647 w 62"/>
              <a:gd name="T21" fmla="*/ 2147483647 h 43"/>
              <a:gd name="T22" fmla="*/ 2147483647 w 62"/>
              <a:gd name="T23" fmla="*/ 2147483647 h 43"/>
              <a:gd name="T24" fmla="*/ 2147483647 w 62"/>
              <a:gd name="T25" fmla="*/ 2147483647 h 43"/>
              <a:gd name="T26" fmla="*/ 2147483647 w 62"/>
              <a:gd name="T27" fmla="*/ 2147483647 h 43"/>
              <a:gd name="T28" fmla="*/ 2147483647 w 62"/>
              <a:gd name="T29" fmla="*/ 2147483647 h 43"/>
              <a:gd name="T30" fmla="*/ 2147483647 w 62"/>
              <a:gd name="T31" fmla="*/ 2147483647 h 43"/>
              <a:gd name="T32" fmla="*/ 2147483647 w 62"/>
              <a:gd name="T33" fmla="*/ 2147483647 h 43"/>
              <a:gd name="T34" fmla="*/ 2147483647 w 62"/>
              <a:gd name="T35" fmla="*/ 2147483647 h 43"/>
              <a:gd name="T36" fmla="*/ 2147483647 w 62"/>
              <a:gd name="T37" fmla="*/ 2147483647 h 43"/>
              <a:gd name="T38" fmla="*/ 2147483647 w 62"/>
              <a:gd name="T39" fmla="*/ 2147483647 h 43"/>
              <a:gd name="T40" fmla="*/ 2147483647 w 62"/>
              <a:gd name="T41" fmla="*/ 2147483647 h 43"/>
              <a:gd name="T42" fmla="*/ 2147483647 w 62"/>
              <a:gd name="T43" fmla="*/ 2147483647 h 43"/>
              <a:gd name="T44" fmla="*/ 2147483647 w 62"/>
              <a:gd name="T45" fmla="*/ 2147483647 h 43"/>
              <a:gd name="T46" fmla="*/ 2147483647 w 62"/>
              <a:gd name="T47" fmla="*/ 2147483647 h 43"/>
              <a:gd name="T48" fmla="*/ 2147483647 w 62"/>
              <a:gd name="T49" fmla="*/ 2147483647 h 43"/>
              <a:gd name="T50" fmla="*/ 2147483647 w 62"/>
              <a:gd name="T51" fmla="*/ 2147483647 h 43"/>
              <a:gd name="T52" fmla="*/ 2147483647 w 62"/>
              <a:gd name="T53" fmla="*/ 2147483647 h 43"/>
              <a:gd name="T54" fmla="*/ 2147483647 w 62"/>
              <a:gd name="T55" fmla="*/ 2147483647 h 43"/>
              <a:gd name="T56" fmla="*/ 2147483647 w 62"/>
              <a:gd name="T57" fmla="*/ 0 h 43"/>
              <a:gd name="T58" fmla="*/ 2147483647 w 62"/>
              <a:gd name="T59" fmla="*/ 0 h 43"/>
              <a:gd name="T60" fmla="*/ 2147483647 w 62"/>
              <a:gd name="T61" fmla="*/ 2147483647 h 43"/>
              <a:gd name="T62" fmla="*/ 2147483647 w 62"/>
              <a:gd name="T63" fmla="*/ 2147483647 h 43"/>
              <a:gd name="T64" fmla="*/ 0 w 62"/>
              <a:gd name="T65" fmla="*/ 2147483647 h 43"/>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62"/>
              <a:gd name="T100" fmla="*/ 0 h 43"/>
              <a:gd name="T101" fmla="*/ 62 w 62"/>
              <a:gd name="T102" fmla="*/ 43 h 43"/>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62" h="43">
                <a:moveTo>
                  <a:pt x="0" y="9"/>
                </a:moveTo>
                <a:lnTo>
                  <a:pt x="3" y="16"/>
                </a:lnTo>
                <a:lnTo>
                  <a:pt x="6" y="23"/>
                </a:lnTo>
                <a:lnTo>
                  <a:pt x="10" y="28"/>
                </a:lnTo>
                <a:lnTo>
                  <a:pt x="16" y="32"/>
                </a:lnTo>
                <a:lnTo>
                  <a:pt x="24" y="37"/>
                </a:lnTo>
                <a:lnTo>
                  <a:pt x="30" y="38"/>
                </a:lnTo>
                <a:lnTo>
                  <a:pt x="38" y="41"/>
                </a:lnTo>
                <a:lnTo>
                  <a:pt x="46" y="43"/>
                </a:lnTo>
                <a:lnTo>
                  <a:pt x="49" y="43"/>
                </a:lnTo>
                <a:lnTo>
                  <a:pt x="50" y="43"/>
                </a:lnTo>
                <a:lnTo>
                  <a:pt x="53" y="43"/>
                </a:lnTo>
                <a:lnTo>
                  <a:pt x="56" y="41"/>
                </a:lnTo>
                <a:lnTo>
                  <a:pt x="58" y="40"/>
                </a:lnTo>
                <a:lnTo>
                  <a:pt x="59" y="38"/>
                </a:lnTo>
                <a:lnTo>
                  <a:pt x="61" y="37"/>
                </a:lnTo>
                <a:lnTo>
                  <a:pt x="62" y="34"/>
                </a:lnTo>
                <a:lnTo>
                  <a:pt x="56" y="32"/>
                </a:lnTo>
                <a:lnTo>
                  <a:pt x="52" y="29"/>
                </a:lnTo>
                <a:lnTo>
                  <a:pt x="47" y="25"/>
                </a:lnTo>
                <a:lnTo>
                  <a:pt x="43" y="22"/>
                </a:lnTo>
                <a:lnTo>
                  <a:pt x="38" y="18"/>
                </a:lnTo>
                <a:lnTo>
                  <a:pt x="34" y="13"/>
                </a:lnTo>
                <a:lnTo>
                  <a:pt x="31" y="10"/>
                </a:lnTo>
                <a:lnTo>
                  <a:pt x="27" y="6"/>
                </a:lnTo>
                <a:lnTo>
                  <a:pt x="24" y="4"/>
                </a:lnTo>
                <a:lnTo>
                  <a:pt x="19" y="3"/>
                </a:lnTo>
                <a:lnTo>
                  <a:pt x="15" y="1"/>
                </a:lnTo>
                <a:lnTo>
                  <a:pt x="10" y="0"/>
                </a:lnTo>
                <a:lnTo>
                  <a:pt x="7" y="0"/>
                </a:lnTo>
                <a:lnTo>
                  <a:pt x="4" y="1"/>
                </a:lnTo>
                <a:lnTo>
                  <a:pt x="1" y="4"/>
                </a:lnTo>
                <a:lnTo>
                  <a:pt x="0" y="9"/>
                </a:lnTo>
              </a:path>
            </a:pathLst>
          </a:custGeom>
          <a:solidFill>
            <a:srgbClr val="FFFF00"/>
          </a:solidFill>
          <a:ln w="1588">
            <a:solidFill>
              <a:srgbClr val="990000"/>
            </a:solidFill>
            <a:round/>
            <a:headEnd/>
            <a:tailEnd/>
          </a:ln>
        </p:spPr>
        <p:txBody>
          <a:bodyPr/>
          <a:lstStyle/>
          <a:p>
            <a:endParaRPr lang="en-US"/>
          </a:p>
        </p:txBody>
      </p:sp>
      <p:sp>
        <p:nvSpPr>
          <p:cNvPr id="53294" name="Freeform 45">
            <a:extLst>
              <a:ext uri="{FF2B5EF4-FFF2-40B4-BE49-F238E27FC236}">
                <a16:creationId xmlns:a16="http://schemas.microsoft.com/office/drawing/2014/main" id="{2BECD166-116A-B3EC-A3F7-10B130F0CC3D}"/>
              </a:ext>
            </a:extLst>
          </p:cNvPr>
          <p:cNvSpPr>
            <a:spLocks/>
          </p:cNvSpPr>
          <p:nvPr/>
        </p:nvSpPr>
        <p:spPr bwMode="auto">
          <a:xfrm>
            <a:off x="6629403" y="4521203"/>
            <a:ext cx="87313" cy="68263"/>
          </a:xfrm>
          <a:custGeom>
            <a:avLst/>
            <a:gdLst>
              <a:gd name="T0" fmla="*/ 0 w 62"/>
              <a:gd name="T1" fmla="*/ 2147483647 h 43"/>
              <a:gd name="T2" fmla="*/ 2147483647 w 62"/>
              <a:gd name="T3" fmla="*/ 2147483647 h 43"/>
              <a:gd name="T4" fmla="*/ 2147483647 w 62"/>
              <a:gd name="T5" fmla="*/ 2147483647 h 43"/>
              <a:gd name="T6" fmla="*/ 2147483647 w 62"/>
              <a:gd name="T7" fmla="*/ 2147483647 h 43"/>
              <a:gd name="T8" fmla="*/ 2147483647 w 62"/>
              <a:gd name="T9" fmla="*/ 2147483647 h 43"/>
              <a:gd name="T10" fmla="*/ 2147483647 w 62"/>
              <a:gd name="T11" fmla="*/ 2147483647 h 43"/>
              <a:gd name="T12" fmla="*/ 2147483647 w 62"/>
              <a:gd name="T13" fmla="*/ 2147483647 h 43"/>
              <a:gd name="T14" fmla="*/ 2147483647 w 62"/>
              <a:gd name="T15" fmla="*/ 2147483647 h 43"/>
              <a:gd name="T16" fmla="*/ 2147483647 w 62"/>
              <a:gd name="T17" fmla="*/ 2147483647 h 43"/>
              <a:gd name="T18" fmla="*/ 2147483647 w 62"/>
              <a:gd name="T19" fmla="*/ 2147483647 h 43"/>
              <a:gd name="T20" fmla="*/ 2147483647 w 62"/>
              <a:gd name="T21" fmla="*/ 2147483647 h 43"/>
              <a:gd name="T22" fmla="*/ 2147483647 w 62"/>
              <a:gd name="T23" fmla="*/ 2147483647 h 43"/>
              <a:gd name="T24" fmla="*/ 2147483647 w 62"/>
              <a:gd name="T25" fmla="*/ 2147483647 h 43"/>
              <a:gd name="T26" fmla="*/ 2147483647 w 62"/>
              <a:gd name="T27" fmla="*/ 2147483647 h 43"/>
              <a:gd name="T28" fmla="*/ 2147483647 w 62"/>
              <a:gd name="T29" fmla="*/ 2147483647 h 43"/>
              <a:gd name="T30" fmla="*/ 2147483647 w 62"/>
              <a:gd name="T31" fmla="*/ 2147483647 h 43"/>
              <a:gd name="T32" fmla="*/ 2147483647 w 62"/>
              <a:gd name="T33" fmla="*/ 2147483647 h 43"/>
              <a:gd name="T34" fmla="*/ 2147483647 w 62"/>
              <a:gd name="T35" fmla="*/ 2147483647 h 43"/>
              <a:gd name="T36" fmla="*/ 2147483647 w 62"/>
              <a:gd name="T37" fmla="*/ 2147483647 h 43"/>
              <a:gd name="T38" fmla="*/ 2147483647 w 62"/>
              <a:gd name="T39" fmla="*/ 2147483647 h 43"/>
              <a:gd name="T40" fmla="*/ 2147483647 w 62"/>
              <a:gd name="T41" fmla="*/ 2147483647 h 43"/>
              <a:gd name="T42" fmla="*/ 2147483647 w 62"/>
              <a:gd name="T43" fmla="*/ 2147483647 h 43"/>
              <a:gd name="T44" fmla="*/ 2147483647 w 62"/>
              <a:gd name="T45" fmla="*/ 2147483647 h 43"/>
              <a:gd name="T46" fmla="*/ 2147483647 w 62"/>
              <a:gd name="T47" fmla="*/ 2147483647 h 43"/>
              <a:gd name="T48" fmla="*/ 2147483647 w 62"/>
              <a:gd name="T49" fmla="*/ 2147483647 h 43"/>
              <a:gd name="T50" fmla="*/ 2147483647 w 62"/>
              <a:gd name="T51" fmla="*/ 2147483647 h 43"/>
              <a:gd name="T52" fmla="*/ 2147483647 w 62"/>
              <a:gd name="T53" fmla="*/ 2147483647 h 43"/>
              <a:gd name="T54" fmla="*/ 2147483647 w 62"/>
              <a:gd name="T55" fmla="*/ 2147483647 h 43"/>
              <a:gd name="T56" fmla="*/ 2147483647 w 62"/>
              <a:gd name="T57" fmla="*/ 0 h 43"/>
              <a:gd name="T58" fmla="*/ 2147483647 w 62"/>
              <a:gd name="T59" fmla="*/ 0 h 43"/>
              <a:gd name="T60" fmla="*/ 2147483647 w 62"/>
              <a:gd name="T61" fmla="*/ 2147483647 h 43"/>
              <a:gd name="T62" fmla="*/ 2147483647 w 62"/>
              <a:gd name="T63" fmla="*/ 2147483647 h 43"/>
              <a:gd name="T64" fmla="*/ 0 w 62"/>
              <a:gd name="T65" fmla="*/ 2147483647 h 43"/>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62"/>
              <a:gd name="T100" fmla="*/ 0 h 43"/>
              <a:gd name="T101" fmla="*/ 62 w 62"/>
              <a:gd name="T102" fmla="*/ 43 h 43"/>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62" h="43">
                <a:moveTo>
                  <a:pt x="0" y="9"/>
                </a:moveTo>
                <a:lnTo>
                  <a:pt x="3" y="16"/>
                </a:lnTo>
                <a:lnTo>
                  <a:pt x="6" y="23"/>
                </a:lnTo>
                <a:lnTo>
                  <a:pt x="10" y="28"/>
                </a:lnTo>
                <a:lnTo>
                  <a:pt x="16" y="32"/>
                </a:lnTo>
                <a:lnTo>
                  <a:pt x="24" y="37"/>
                </a:lnTo>
                <a:lnTo>
                  <a:pt x="30" y="38"/>
                </a:lnTo>
                <a:lnTo>
                  <a:pt x="38" y="41"/>
                </a:lnTo>
                <a:lnTo>
                  <a:pt x="46" y="43"/>
                </a:lnTo>
                <a:lnTo>
                  <a:pt x="49" y="43"/>
                </a:lnTo>
                <a:lnTo>
                  <a:pt x="50" y="43"/>
                </a:lnTo>
                <a:lnTo>
                  <a:pt x="53" y="43"/>
                </a:lnTo>
                <a:lnTo>
                  <a:pt x="56" y="41"/>
                </a:lnTo>
                <a:lnTo>
                  <a:pt x="58" y="40"/>
                </a:lnTo>
                <a:lnTo>
                  <a:pt x="59" y="38"/>
                </a:lnTo>
                <a:lnTo>
                  <a:pt x="61" y="37"/>
                </a:lnTo>
                <a:lnTo>
                  <a:pt x="62" y="34"/>
                </a:lnTo>
                <a:lnTo>
                  <a:pt x="56" y="32"/>
                </a:lnTo>
                <a:lnTo>
                  <a:pt x="52" y="29"/>
                </a:lnTo>
                <a:lnTo>
                  <a:pt x="47" y="25"/>
                </a:lnTo>
                <a:lnTo>
                  <a:pt x="43" y="22"/>
                </a:lnTo>
                <a:lnTo>
                  <a:pt x="38" y="18"/>
                </a:lnTo>
                <a:lnTo>
                  <a:pt x="34" y="13"/>
                </a:lnTo>
                <a:lnTo>
                  <a:pt x="31" y="10"/>
                </a:lnTo>
                <a:lnTo>
                  <a:pt x="27" y="6"/>
                </a:lnTo>
                <a:lnTo>
                  <a:pt x="24" y="4"/>
                </a:lnTo>
                <a:lnTo>
                  <a:pt x="19" y="3"/>
                </a:lnTo>
                <a:lnTo>
                  <a:pt x="15" y="1"/>
                </a:lnTo>
                <a:lnTo>
                  <a:pt x="10" y="0"/>
                </a:lnTo>
                <a:lnTo>
                  <a:pt x="7" y="0"/>
                </a:lnTo>
                <a:lnTo>
                  <a:pt x="4" y="1"/>
                </a:lnTo>
                <a:lnTo>
                  <a:pt x="1" y="4"/>
                </a:lnTo>
                <a:lnTo>
                  <a:pt x="0" y="9"/>
                </a:lnTo>
              </a:path>
            </a:pathLst>
          </a:custGeom>
          <a:solidFill>
            <a:srgbClr val="FFFF00"/>
          </a:solidFill>
          <a:ln w="4763">
            <a:solidFill>
              <a:srgbClr val="990000"/>
            </a:solidFill>
            <a:round/>
            <a:headEnd/>
            <a:tailEnd/>
          </a:ln>
        </p:spPr>
        <p:txBody>
          <a:bodyPr/>
          <a:lstStyle/>
          <a:p>
            <a:endParaRPr lang="en-US"/>
          </a:p>
        </p:txBody>
      </p:sp>
      <p:sp>
        <p:nvSpPr>
          <p:cNvPr id="53295" name="Freeform 46">
            <a:extLst>
              <a:ext uri="{FF2B5EF4-FFF2-40B4-BE49-F238E27FC236}">
                <a16:creationId xmlns:a16="http://schemas.microsoft.com/office/drawing/2014/main" id="{27B1DB9D-D5E8-6260-0C5D-A79179744DA7}"/>
              </a:ext>
            </a:extLst>
          </p:cNvPr>
          <p:cNvSpPr>
            <a:spLocks/>
          </p:cNvSpPr>
          <p:nvPr/>
        </p:nvSpPr>
        <p:spPr bwMode="auto">
          <a:xfrm>
            <a:off x="6623053" y="4576767"/>
            <a:ext cx="55563" cy="53975"/>
          </a:xfrm>
          <a:custGeom>
            <a:avLst/>
            <a:gdLst>
              <a:gd name="T0" fmla="*/ 2147483647 w 39"/>
              <a:gd name="T1" fmla="*/ 2147483647 h 34"/>
              <a:gd name="T2" fmla="*/ 2147483647 w 39"/>
              <a:gd name="T3" fmla="*/ 2147483647 h 34"/>
              <a:gd name="T4" fmla="*/ 2147483647 w 39"/>
              <a:gd name="T5" fmla="*/ 2147483647 h 34"/>
              <a:gd name="T6" fmla="*/ 2147483647 w 39"/>
              <a:gd name="T7" fmla="*/ 2147483647 h 34"/>
              <a:gd name="T8" fmla="*/ 2147483647 w 39"/>
              <a:gd name="T9" fmla="*/ 2147483647 h 34"/>
              <a:gd name="T10" fmla="*/ 2147483647 w 39"/>
              <a:gd name="T11" fmla="*/ 2147483647 h 34"/>
              <a:gd name="T12" fmla="*/ 2147483647 w 39"/>
              <a:gd name="T13" fmla="*/ 2147483647 h 34"/>
              <a:gd name="T14" fmla="*/ 2147483647 w 39"/>
              <a:gd name="T15" fmla="*/ 2147483647 h 34"/>
              <a:gd name="T16" fmla="*/ 2147483647 w 39"/>
              <a:gd name="T17" fmla="*/ 2147483647 h 34"/>
              <a:gd name="T18" fmla="*/ 2147483647 w 39"/>
              <a:gd name="T19" fmla="*/ 2147483647 h 34"/>
              <a:gd name="T20" fmla="*/ 2147483647 w 39"/>
              <a:gd name="T21" fmla="*/ 2147483647 h 34"/>
              <a:gd name="T22" fmla="*/ 2147483647 w 39"/>
              <a:gd name="T23" fmla="*/ 2147483647 h 34"/>
              <a:gd name="T24" fmla="*/ 2147483647 w 39"/>
              <a:gd name="T25" fmla="*/ 2147483647 h 34"/>
              <a:gd name="T26" fmla="*/ 2147483647 w 39"/>
              <a:gd name="T27" fmla="*/ 2147483647 h 34"/>
              <a:gd name="T28" fmla="*/ 2147483647 w 39"/>
              <a:gd name="T29" fmla="*/ 2147483647 h 34"/>
              <a:gd name="T30" fmla="*/ 2147483647 w 39"/>
              <a:gd name="T31" fmla="*/ 2147483647 h 34"/>
              <a:gd name="T32" fmla="*/ 2147483647 w 39"/>
              <a:gd name="T33" fmla="*/ 2147483647 h 34"/>
              <a:gd name="T34" fmla="*/ 2147483647 w 39"/>
              <a:gd name="T35" fmla="*/ 2147483647 h 34"/>
              <a:gd name="T36" fmla="*/ 2147483647 w 39"/>
              <a:gd name="T37" fmla="*/ 2147483647 h 34"/>
              <a:gd name="T38" fmla="*/ 2147483647 w 39"/>
              <a:gd name="T39" fmla="*/ 2147483647 h 34"/>
              <a:gd name="T40" fmla="*/ 2147483647 w 39"/>
              <a:gd name="T41" fmla="*/ 2147483647 h 34"/>
              <a:gd name="T42" fmla="*/ 2147483647 w 39"/>
              <a:gd name="T43" fmla="*/ 2147483647 h 34"/>
              <a:gd name="T44" fmla="*/ 2147483647 w 39"/>
              <a:gd name="T45" fmla="*/ 2147483647 h 34"/>
              <a:gd name="T46" fmla="*/ 2147483647 w 39"/>
              <a:gd name="T47" fmla="*/ 2147483647 h 34"/>
              <a:gd name="T48" fmla="*/ 2147483647 w 39"/>
              <a:gd name="T49" fmla="*/ 2147483647 h 34"/>
              <a:gd name="T50" fmla="*/ 2147483647 w 39"/>
              <a:gd name="T51" fmla="*/ 2147483647 h 34"/>
              <a:gd name="T52" fmla="*/ 2147483647 w 39"/>
              <a:gd name="T53" fmla="*/ 2147483647 h 34"/>
              <a:gd name="T54" fmla="*/ 2147483647 w 39"/>
              <a:gd name="T55" fmla="*/ 2147483647 h 34"/>
              <a:gd name="T56" fmla="*/ 2147483647 w 39"/>
              <a:gd name="T57" fmla="*/ 2147483647 h 34"/>
              <a:gd name="T58" fmla="*/ 2147483647 w 39"/>
              <a:gd name="T59" fmla="*/ 2147483647 h 34"/>
              <a:gd name="T60" fmla="*/ 2147483647 w 39"/>
              <a:gd name="T61" fmla="*/ 2147483647 h 34"/>
              <a:gd name="T62" fmla="*/ 2147483647 w 39"/>
              <a:gd name="T63" fmla="*/ 2147483647 h 34"/>
              <a:gd name="T64" fmla="*/ 2147483647 w 39"/>
              <a:gd name="T65" fmla="*/ 2147483647 h 34"/>
              <a:gd name="T66" fmla="*/ 2147483647 w 39"/>
              <a:gd name="T67" fmla="*/ 0 h 34"/>
              <a:gd name="T68" fmla="*/ 2147483647 w 39"/>
              <a:gd name="T69" fmla="*/ 0 h 34"/>
              <a:gd name="T70" fmla="*/ 2147483647 w 39"/>
              <a:gd name="T71" fmla="*/ 0 h 34"/>
              <a:gd name="T72" fmla="*/ 2147483647 w 39"/>
              <a:gd name="T73" fmla="*/ 0 h 34"/>
              <a:gd name="T74" fmla="*/ 2147483647 w 39"/>
              <a:gd name="T75" fmla="*/ 0 h 34"/>
              <a:gd name="T76" fmla="*/ 2147483647 w 39"/>
              <a:gd name="T77" fmla="*/ 0 h 34"/>
              <a:gd name="T78" fmla="*/ 2147483647 w 39"/>
              <a:gd name="T79" fmla="*/ 0 h 34"/>
              <a:gd name="T80" fmla="*/ 2147483647 w 39"/>
              <a:gd name="T81" fmla="*/ 2147483647 h 34"/>
              <a:gd name="T82" fmla="*/ 0 w 39"/>
              <a:gd name="T83" fmla="*/ 2147483647 h 34"/>
              <a:gd name="T84" fmla="*/ 0 w 39"/>
              <a:gd name="T85" fmla="*/ 2147483647 h 34"/>
              <a:gd name="T86" fmla="*/ 0 w 39"/>
              <a:gd name="T87" fmla="*/ 2147483647 h 34"/>
              <a:gd name="T88" fmla="*/ 0 w 39"/>
              <a:gd name="T89" fmla="*/ 2147483647 h 34"/>
              <a:gd name="T90" fmla="*/ 0 w 39"/>
              <a:gd name="T91" fmla="*/ 2147483647 h 34"/>
              <a:gd name="T92" fmla="*/ 2147483647 w 39"/>
              <a:gd name="T93" fmla="*/ 2147483647 h 34"/>
              <a:gd name="T94" fmla="*/ 2147483647 w 39"/>
              <a:gd name="T95" fmla="*/ 2147483647 h 34"/>
              <a:gd name="T96" fmla="*/ 2147483647 w 39"/>
              <a:gd name="T97" fmla="*/ 2147483647 h 34"/>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39"/>
              <a:gd name="T148" fmla="*/ 0 h 34"/>
              <a:gd name="T149" fmla="*/ 39 w 39"/>
              <a:gd name="T150" fmla="*/ 34 h 34"/>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39" h="34">
                <a:moveTo>
                  <a:pt x="3" y="15"/>
                </a:moveTo>
                <a:lnTo>
                  <a:pt x="4" y="18"/>
                </a:lnTo>
                <a:lnTo>
                  <a:pt x="5" y="21"/>
                </a:lnTo>
                <a:lnTo>
                  <a:pt x="7" y="24"/>
                </a:lnTo>
                <a:lnTo>
                  <a:pt x="8" y="27"/>
                </a:lnTo>
                <a:lnTo>
                  <a:pt x="10" y="30"/>
                </a:lnTo>
                <a:lnTo>
                  <a:pt x="11" y="31"/>
                </a:lnTo>
                <a:lnTo>
                  <a:pt x="14" y="33"/>
                </a:lnTo>
                <a:lnTo>
                  <a:pt x="17" y="34"/>
                </a:lnTo>
                <a:lnTo>
                  <a:pt x="20" y="33"/>
                </a:lnTo>
                <a:lnTo>
                  <a:pt x="25" y="33"/>
                </a:lnTo>
                <a:lnTo>
                  <a:pt x="28" y="33"/>
                </a:lnTo>
                <a:lnTo>
                  <a:pt x="31" y="31"/>
                </a:lnTo>
                <a:lnTo>
                  <a:pt x="34" y="30"/>
                </a:lnTo>
                <a:lnTo>
                  <a:pt x="37" y="28"/>
                </a:lnTo>
                <a:lnTo>
                  <a:pt x="38" y="27"/>
                </a:lnTo>
                <a:lnTo>
                  <a:pt x="39" y="24"/>
                </a:lnTo>
                <a:lnTo>
                  <a:pt x="39" y="20"/>
                </a:lnTo>
                <a:lnTo>
                  <a:pt x="38" y="18"/>
                </a:lnTo>
                <a:lnTo>
                  <a:pt x="35" y="15"/>
                </a:lnTo>
                <a:lnTo>
                  <a:pt x="32" y="14"/>
                </a:lnTo>
                <a:lnTo>
                  <a:pt x="28" y="12"/>
                </a:lnTo>
                <a:lnTo>
                  <a:pt x="25" y="11"/>
                </a:lnTo>
                <a:lnTo>
                  <a:pt x="20" y="9"/>
                </a:lnTo>
                <a:lnTo>
                  <a:pt x="17" y="9"/>
                </a:lnTo>
                <a:lnTo>
                  <a:pt x="16" y="8"/>
                </a:lnTo>
                <a:lnTo>
                  <a:pt x="14" y="8"/>
                </a:lnTo>
                <a:lnTo>
                  <a:pt x="14" y="6"/>
                </a:lnTo>
                <a:lnTo>
                  <a:pt x="13" y="6"/>
                </a:lnTo>
                <a:lnTo>
                  <a:pt x="11" y="5"/>
                </a:lnTo>
                <a:lnTo>
                  <a:pt x="11" y="3"/>
                </a:lnTo>
                <a:lnTo>
                  <a:pt x="10" y="2"/>
                </a:lnTo>
                <a:lnTo>
                  <a:pt x="8" y="2"/>
                </a:lnTo>
                <a:lnTo>
                  <a:pt x="8" y="0"/>
                </a:lnTo>
                <a:lnTo>
                  <a:pt x="7" y="0"/>
                </a:lnTo>
                <a:lnTo>
                  <a:pt x="5" y="0"/>
                </a:lnTo>
                <a:lnTo>
                  <a:pt x="4" y="0"/>
                </a:lnTo>
                <a:lnTo>
                  <a:pt x="3" y="0"/>
                </a:lnTo>
                <a:lnTo>
                  <a:pt x="1" y="0"/>
                </a:lnTo>
                <a:lnTo>
                  <a:pt x="1" y="2"/>
                </a:lnTo>
                <a:lnTo>
                  <a:pt x="0" y="3"/>
                </a:lnTo>
                <a:lnTo>
                  <a:pt x="0" y="5"/>
                </a:lnTo>
                <a:lnTo>
                  <a:pt x="0" y="6"/>
                </a:lnTo>
                <a:lnTo>
                  <a:pt x="0" y="8"/>
                </a:lnTo>
                <a:lnTo>
                  <a:pt x="0" y="9"/>
                </a:lnTo>
                <a:lnTo>
                  <a:pt x="1" y="12"/>
                </a:lnTo>
                <a:lnTo>
                  <a:pt x="3" y="14"/>
                </a:lnTo>
                <a:lnTo>
                  <a:pt x="3" y="15"/>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296" name="Freeform 47">
            <a:extLst>
              <a:ext uri="{FF2B5EF4-FFF2-40B4-BE49-F238E27FC236}">
                <a16:creationId xmlns:a16="http://schemas.microsoft.com/office/drawing/2014/main" id="{663A8DAB-7A59-A38F-7D50-5C55A68C3281}"/>
              </a:ext>
            </a:extLst>
          </p:cNvPr>
          <p:cNvSpPr>
            <a:spLocks/>
          </p:cNvSpPr>
          <p:nvPr/>
        </p:nvSpPr>
        <p:spPr bwMode="auto">
          <a:xfrm>
            <a:off x="6623053" y="4576767"/>
            <a:ext cx="55563" cy="53975"/>
          </a:xfrm>
          <a:custGeom>
            <a:avLst/>
            <a:gdLst>
              <a:gd name="T0" fmla="*/ 2147483647 w 39"/>
              <a:gd name="T1" fmla="*/ 2147483647 h 34"/>
              <a:gd name="T2" fmla="*/ 2147483647 w 39"/>
              <a:gd name="T3" fmla="*/ 2147483647 h 34"/>
              <a:gd name="T4" fmla="*/ 2147483647 w 39"/>
              <a:gd name="T5" fmla="*/ 2147483647 h 34"/>
              <a:gd name="T6" fmla="*/ 2147483647 w 39"/>
              <a:gd name="T7" fmla="*/ 2147483647 h 34"/>
              <a:gd name="T8" fmla="*/ 2147483647 w 39"/>
              <a:gd name="T9" fmla="*/ 2147483647 h 34"/>
              <a:gd name="T10" fmla="*/ 2147483647 w 39"/>
              <a:gd name="T11" fmla="*/ 2147483647 h 34"/>
              <a:gd name="T12" fmla="*/ 2147483647 w 39"/>
              <a:gd name="T13" fmla="*/ 2147483647 h 34"/>
              <a:gd name="T14" fmla="*/ 2147483647 w 39"/>
              <a:gd name="T15" fmla="*/ 2147483647 h 34"/>
              <a:gd name="T16" fmla="*/ 2147483647 w 39"/>
              <a:gd name="T17" fmla="*/ 2147483647 h 34"/>
              <a:gd name="T18" fmla="*/ 2147483647 w 39"/>
              <a:gd name="T19" fmla="*/ 2147483647 h 34"/>
              <a:gd name="T20" fmla="*/ 2147483647 w 39"/>
              <a:gd name="T21" fmla="*/ 2147483647 h 34"/>
              <a:gd name="T22" fmla="*/ 2147483647 w 39"/>
              <a:gd name="T23" fmla="*/ 2147483647 h 34"/>
              <a:gd name="T24" fmla="*/ 2147483647 w 39"/>
              <a:gd name="T25" fmla="*/ 2147483647 h 34"/>
              <a:gd name="T26" fmla="*/ 2147483647 w 39"/>
              <a:gd name="T27" fmla="*/ 2147483647 h 34"/>
              <a:gd name="T28" fmla="*/ 2147483647 w 39"/>
              <a:gd name="T29" fmla="*/ 2147483647 h 34"/>
              <a:gd name="T30" fmla="*/ 2147483647 w 39"/>
              <a:gd name="T31" fmla="*/ 2147483647 h 34"/>
              <a:gd name="T32" fmla="*/ 2147483647 w 39"/>
              <a:gd name="T33" fmla="*/ 2147483647 h 34"/>
              <a:gd name="T34" fmla="*/ 2147483647 w 39"/>
              <a:gd name="T35" fmla="*/ 2147483647 h 34"/>
              <a:gd name="T36" fmla="*/ 2147483647 w 39"/>
              <a:gd name="T37" fmla="*/ 2147483647 h 34"/>
              <a:gd name="T38" fmla="*/ 2147483647 w 39"/>
              <a:gd name="T39" fmla="*/ 2147483647 h 34"/>
              <a:gd name="T40" fmla="*/ 2147483647 w 39"/>
              <a:gd name="T41" fmla="*/ 2147483647 h 34"/>
              <a:gd name="T42" fmla="*/ 2147483647 w 39"/>
              <a:gd name="T43" fmla="*/ 2147483647 h 34"/>
              <a:gd name="T44" fmla="*/ 2147483647 w 39"/>
              <a:gd name="T45" fmla="*/ 2147483647 h 34"/>
              <a:gd name="T46" fmla="*/ 2147483647 w 39"/>
              <a:gd name="T47" fmla="*/ 2147483647 h 34"/>
              <a:gd name="T48" fmla="*/ 2147483647 w 39"/>
              <a:gd name="T49" fmla="*/ 2147483647 h 34"/>
              <a:gd name="T50" fmla="*/ 2147483647 w 39"/>
              <a:gd name="T51" fmla="*/ 2147483647 h 34"/>
              <a:gd name="T52" fmla="*/ 2147483647 w 39"/>
              <a:gd name="T53" fmla="*/ 2147483647 h 34"/>
              <a:gd name="T54" fmla="*/ 2147483647 w 39"/>
              <a:gd name="T55" fmla="*/ 2147483647 h 34"/>
              <a:gd name="T56" fmla="*/ 2147483647 w 39"/>
              <a:gd name="T57" fmla="*/ 2147483647 h 34"/>
              <a:gd name="T58" fmla="*/ 2147483647 w 39"/>
              <a:gd name="T59" fmla="*/ 2147483647 h 34"/>
              <a:gd name="T60" fmla="*/ 2147483647 w 39"/>
              <a:gd name="T61" fmla="*/ 2147483647 h 34"/>
              <a:gd name="T62" fmla="*/ 2147483647 w 39"/>
              <a:gd name="T63" fmla="*/ 2147483647 h 34"/>
              <a:gd name="T64" fmla="*/ 2147483647 w 39"/>
              <a:gd name="T65" fmla="*/ 2147483647 h 34"/>
              <a:gd name="T66" fmla="*/ 2147483647 w 39"/>
              <a:gd name="T67" fmla="*/ 0 h 34"/>
              <a:gd name="T68" fmla="*/ 2147483647 w 39"/>
              <a:gd name="T69" fmla="*/ 0 h 34"/>
              <a:gd name="T70" fmla="*/ 2147483647 w 39"/>
              <a:gd name="T71" fmla="*/ 0 h 34"/>
              <a:gd name="T72" fmla="*/ 2147483647 w 39"/>
              <a:gd name="T73" fmla="*/ 0 h 34"/>
              <a:gd name="T74" fmla="*/ 2147483647 w 39"/>
              <a:gd name="T75" fmla="*/ 0 h 34"/>
              <a:gd name="T76" fmla="*/ 2147483647 w 39"/>
              <a:gd name="T77" fmla="*/ 0 h 34"/>
              <a:gd name="T78" fmla="*/ 2147483647 w 39"/>
              <a:gd name="T79" fmla="*/ 0 h 34"/>
              <a:gd name="T80" fmla="*/ 2147483647 w 39"/>
              <a:gd name="T81" fmla="*/ 2147483647 h 34"/>
              <a:gd name="T82" fmla="*/ 0 w 39"/>
              <a:gd name="T83" fmla="*/ 2147483647 h 34"/>
              <a:gd name="T84" fmla="*/ 0 w 39"/>
              <a:gd name="T85" fmla="*/ 2147483647 h 34"/>
              <a:gd name="T86" fmla="*/ 0 w 39"/>
              <a:gd name="T87" fmla="*/ 2147483647 h 34"/>
              <a:gd name="T88" fmla="*/ 0 w 39"/>
              <a:gd name="T89" fmla="*/ 2147483647 h 34"/>
              <a:gd name="T90" fmla="*/ 0 w 39"/>
              <a:gd name="T91" fmla="*/ 2147483647 h 34"/>
              <a:gd name="T92" fmla="*/ 2147483647 w 39"/>
              <a:gd name="T93" fmla="*/ 2147483647 h 34"/>
              <a:gd name="T94" fmla="*/ 2147483647 w 39"/>
              <a:gd name="T95" fmla="*/ 2147483647 h 34"/>
              <a:gd name="T96" fmla="*/ 2147483647 w 39"/>
              <a:gd name="T97" fmla="*/ 2147483647 h 34"/>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39"/>
              <a:gd name="T148" fmla="*/ 0 h 34"/>
              <a:gd name="T149" fmla="*/ 39 w 39"/>
              <a:gd name="T150" fmla="*/ 34 h 34"/>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39" h="34">
                <a:moveTo>
                  <a:pt x="3" y="15"/>
                </a:moveTo>
                <a:lnTo>
                  <a:pt x="4" y="18"/>
                </a:lnTo>
                <a:lnTo>
                  <a:pt x="5" y="21"/>
                </a:lnTo>
                <a:lnTo>
                  <a:pt x="7" y="24"/>
                </a:lnTo>
                <a:lnTo>
                  <a:pt x="8" y="27"/>
                </a:lnTo>
                <a:lnTo>
                  <a:pt x="10" y="30"/>
                </a:lnTo>
                <a:lnTo>
                  <a:pt x="11" y="31"/>
                </a:lnTo>
                <a:lnTo>
                  <a:pt x="14" y="33"/>
                </a:lnTo>
                <a:lnTo>
                  <a:pt x="17" y="34"/>
                </a:lnTo>
                <a:lnTo>
                  <a:pt x="20" y="33"/>
                </a:lnTo>
                <a:lnTo>
                  <a:pt x="25" y="33"/>
                </a:lnTo>
                <a:lnTo>
                  <a:pt x="28" y="33"/>
                </a:lnTo>
                <a:lnTo>
                  <a:pt x="31" y="31"/>
                </a:lnTo>
                <a:lnTo>
                  <a:pt x="34" y="30"/>
                </a:lnTo>
                <a:lnTo>
                  <a:pt x="37" y="28"/>
                </a:lnTo>
                <a:lnTo>
                  <a:pt x="38" y="27"/>
                </a:lnTo>
                <a:lnTo>
                  <a:pt x="39" y="24"/>
                </a:lnTo>
                <a:lnTo>
                  <a:pt x="39" y="20"/>
                </a:lnTo>
                <a:lnTo>
                  <a:pt x="38" y="18"/>
                </a:lnTo>
                <a:lnTo>
                  <a:pt x="35" y="15"/>
                </a:lnTo>
                <a:lnTo>
                  <a:pt x="32" y="14"/>
                </a:lnTo>
                <a:lnTo>
                  <a:pt x="28" y="12"/>
                </a:lnTo>
                <a:lnTo>
                  <a:pt x="25" y="11"/>
                </a:lnTo>
                <a:lnTo>
                  <a:pt x="20" y="9"/>
                </a:lnTo>
                <a:lnTo>
                  <a:pt x="17" y="9"/>
                </a:lnTo>
                <a:lnTo>
                  <a:pt x="16" y="8"/>
                </a:lnTo>
                <a:lnTo>
                  <a:pt x="14" y="8"/>
                </a:lnTo>
                <a:lnTo>
                  <a:pt x="14" y="6"/>
                </a:lnTo>
                <a:lnTo>
                  <a:pt x="13" y="6"/>
                </a:lnTo>
                <a:lnTo>
                  <a:pt x="11" y="5"/>
                </a:lnTo>
                <a:lnTo>
                  <a:pt x="11" y="3"/>
                </a:lnTo>
                <a:lnTo>
                  <a:pt x="10" y="2"/>
                </a:lnTo>
                <a:lnTo>
                  <a:pt x="8" y="2"/>
                </a:lnTo>
                <a:lnTo>
                  <a:pt x="8" y="0"/>
                </a:lnTo>
                <a:lnTo>
                  <a:pt x="7" y="0"/>
                </a:lnTo>
                <a:lnTo>
                  <a:pt x="5" y="0"/>
                </a:lnTo>
                <a:lnTo>
                  <a:pt x="4" y="0"/>
                </a:lnTo>
                <a:lnTo>
                  <a:pt x="3" y="0"/>
                </a:lnTo>
                <a:lnTo>
                  <a:pt x="1" y="0"/>
                </a:lnTo>
                <a:lnTo>
                  <a:pt x="1" y="2"/>
                </a:lnTo>
                <a:lnTo>
                  <a:pt x="0" y="3"/>
                </a:lnTo>
                <a:lnTo>
                  <a:pt x="0" y="5"/>
                </a:lnTo>
                <a:lnTo>
                  <a:pt x="0" y="6"/>
                </a:lnTo>
                <a:lnTo>
                  <a:pt x="0" y="8"/>
                </a:lnTo>
                <a:lnTo>
                  <a:pt x="0" y="9"/>
                </a:lnTo>
                <a:lnTo>
                  <a:pt x="1" y="12"/>
                </a:lnTo>
                <a:lnTo>
                  <a:pt x="3" y="14"/>
                </a:lnTo>
                <a:lnTo>
                  <a:pt x="3" y="15"/>
                </a:lnTo>
              </a:path>
            </a:pathLst>
          </a:custGeom>
          <a:solidFill>
            <a:srgbClr val="FFFF00"/>
          </a:solidFill>
          <a:ln w="4763">
            <a:solidFill>
              <a:srgbClr val="990000"/>
            </a:solidFill>
            <a:round/>
            <a:headEnd/>
            <a:tailEnd/>
          </a:ln>
        </p:spPr>
        <p:txBody>
          <a:bodyPr/>
          <a:lstStyle/>
          <a:p>
            <a:endParaRPr lang="en-US"/>
          </a:p>
        </p:txBody>
      </p:sp>
      <p:sp>
        <p:nvSpPr>
          <p:cNvPr id="53297" name="Freeform 48">
            <a:extLst>
              <a:ext uri="{FF2B5EF4-FFF2-40B4-BE49-F238E27FC236}">
                <a16:creationId xmlns:a16="http://schemas.microsoft.com/office/drawing/2014/main" id="{25DFDC5B-37FC-8495-95FA-3F0301A5FC84}"/>
              </a:ext>
            </a:extLst>
          </p:cNvPr>
          <p:cNvSpPr>
            <a:spLocks/>
          </p:cNvSpPr>
          <p:nvPr/>
        </p:nvSpPr>
        <p:spPr bwMode="auto">
          <a:xfrm>
            <a:off x="6661151" y="4614866"/>
            <a:ext cx="38100" cy="58737"/>
          </a:xfrm>
          <a:custGeom>
            <a:avLst/>
            <a:gdLst>
              <a:gd name="T0" fmla="*/ 2147483647 w 27"/>
              <a:gd name="T1" fmla="*/ 2147483647 h 37"/>
              <a:gd name="T2" fmla="*/ 2147483647 w 27"/>
              <a:gd name="T3" fmla="*/ 2147483647 h 37"/>
              <a:gd name="T4" fmla="*/ 0 w 27"/>
              <a:gd name="T5" fmla="*/ 2147483647 h 37"/>
              <a:gd name="T6" fmla="*/ 0 w 27"/>
              <a:gd name="T7" fmla="*/ 2147483647 h 37"/>
              <a:gd name="T8" fmla="*/ 0 w 27"/>
              <a:gd name="T9" fmla="*/ 2147483647 h 37"/>
              <a:gd name="T10" fmla="*/ 2147483647 w 27"/>
              <a:gd name="T11" fmla="*/ 2147483647 h 37"/>
              <a:gd name="T12" fmla="*/ 2147483647 w 27"/>
              <a:gd name="T13" fmla="*/ 2147483647 h 37"/>
              <a:gd name="T14" fmla="*/ 2147483647 w 27"/>
              <a:gd name="T15" fmla="*/ 2147483647 h 37"/>
              <a:gd name="T16" fmla="*/ 2147483647 w 27"/>
              <a:gd name="T17" fmla="*/ 2147483647 h 37"/>
              <a:gd name="T18" fmla="*/ 2147483647 w 27"/>
              <a:gd name="T19" fmla="*/ 2147483647 h 37"/>
              <a:gd name="T20" fmla="*/ 2147483647 w 27"/>
              <a:gd name="T21" fmla="*/ 2147483647 h 37"/>
              <a:gd name="T22" fmla="*/ 2147483647 w 27"/>
              <a:gd name="T23" fmla="*/ 2147483647 h 37"/>
              <a:gd name="T24" fmla="*/ 2147483647 w 27"/>
              <a:gd name="T25" fmla="*/ 2147483647 h 37"/>
              <a:gd name="T26" fmla="*/ 2147483647 w 27"/>
              <a:gd name="T27" fmla="*/ 2147483647 h 37"/>
              <a:gd name="T28" fmla="*/ 2147483647 w 27"/>
              <a:gd name="T29" fmla="*/ 2147483647 h 37"/>
              <a:gd name="T30" fmla="*/ 2147483647 w 27"/>
              <a:gd name="T31" fmla="*/ 2147483647 h 37"/>
              <a:gd name="T32" fmla="*/ 2147483647 w 27"/>
              <a:gd name="T33" fmla="*/ 2147483647 h 37"/>
              <a:gd name="T34" fmla="*/ 2147483647 w 27"/>
              <a:gd name="T35" fmla="*/ 2147483647 h 37"/>
              <a:gd name="T36" fmla="*/ 2147483647 w 27"/>
              <a:gd name="T37" fmla="*/ 2147483647 h 37"/>
              <a:gd name="T38" fmla="*/ 2147483647 w 27"/>
              <a:gd name="T39" fmla="*/ 2147483647 h 37"/>
              <a:gd name="T40" fmla="*/ 2147483647 w 27"/>
              <a:gd name="T41" fmla="*/ 2147483647 h 37"/>
              <a:gd name="T42" fmla="*/ 2147483647 w 27"/>
              <a:gd name="T43" fmla="*/ 2147483647 h 37"/>
              <a:gd name="T44" fmla="*/ 2147483647 w 27"/>
              <a:gd name="T45" fmla="*/ 2147483647 h 37"/>
              <a:gd name="T46" fmla="*/ 2147483647 w 27"/>
              <a:gd name="T47" fmla="*/ 2147483647 h 37"/>
              <a:gd name="T48" fmla="*/ 2147483647 w 27"/>
              <a:gd name="T49" fmla="*/ 2147483647 h 37"/>
              <a:gd name="T50" fmla="*/ 2147483647 w 27"/>
              <a:gd name="T51" fmla="*/ 2147483647 h 37"/>
              <a:gd name="T52" fmla="*/ 2147483647 w 27"/>
              <a:gd name="T53" fmla="*/ 2147483647 h 37"/>
              <a:gd name="T54" fmla="*/ 2147483647 w 27"/>
              <a:gd name="T55" fmla="*/ 2147483647 h 37"/>
              <a:gd name="T56" fmla="*/ 2147483647 w 27"/>
              <a:gd name="T57" fmla="*/ 2147483647 h 37"/>
              <a:gd name="T58" fmla="*/ 2147483647 w 27"/>
              <a:gd name="T59" fmla="*/ 2147483647 h 37"/>
              <a:gd name="T60" fmla="*/ 2147483647 w 27"/>
              <a:gd name="T61" fmla="*/ 2147483647 h 37"/>
              <a:gd name="T62" fmla="*/ 2147483647 w 27"/>
              <a:gd name="T63" fmla="*/ 2147483647 h 37"/>
              <a:gd name="T64" fmla="*/ 2147483647 w 27"/>
              <a:gd name="T65" fmla="*/ 0 h 37"/>
              <a:gd name="T66" fmla="*/ 2147483647 w 27"/>
              <a:gd name="T67" fmla="*/ 0 h 37"/>
              <a:gd name="T68" fmla="*/ 2147483647 w 27"/>
              <a:gd name="T69" fmla="*/ 2147483647 h 37"/>
              <a:gd name="T70" fmla="*/ 2147483647 w 27"/>
              <a:gd name="T71" fmla="*/ 2147483647 h 37"/>
              <a:gd name="T72" fmla="*/ 2147483647 w 27"/>
              <a:gd name="T73" fmla="*/ 2147483647 h 37"/>
              <a:gd name="T74" fmla="*/ 2147483647 w 27"/>
              <a:gd name="T75" fmla="*/ 2147483647 h 37"/>
              <a:gd name="T76" fmla="*/ 2147483647 w 27"/>
              <a:gd name="T77" fmla="*/ 2147483647 h 37"/>
              <a:gd name="T78" fmla="*/ 2147483647 w 27"/>
              <a:gd name="T79" fmla="*/ 2147483647 h 37"/>
              <a:gd name="T80" fmla="*/ 2147483647 w 27"/>
              <a:gd name="T81" fmla="*/ 2147483647 h 37"/>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27"/>
              <a:gd name="T124" fmla="*/ 0 h 37"/>
              <a:gd name="T125" fmla="*/ 27 w 27"/>
              <a:gd name="T126" fmla="*/ 37 h 37"/>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27" h="37">
                <a:moveTo>
                  <a:pt x="3" y="19"/>
                </a:moveTo>
                <a:lnTo>
                  <a:pt x="2" y="21"/>
                </a:lnTo>
                <a:lnTo>
                  <a:pt x="0" y="24"/>
                </a:lnTo>
                <a:lnTo>
                  <a:pt x="0" y="27"/>
                </a:lnTo>
                <a:lnTo>
                  <a:pt x="0" y="30"/>
                </a:lnTo>
                <a:lnTo>
                  <a:pt x="2" y="33"/>
                </a:lnTo>
                <a:lnTo>
                  <a:pt x="3" y="34"/>
                </a:lnTo>
                <a:lnTo>
                  <a:pt x="5" y="36"/>
                </a:lnTo>
                <a:lnTo>
                  <a:pt x="6" y="37"/>
                </a:lnTo>
                <a:lnTo>
                  <a:pt x="9" y="37"/>
                </a:lnTo>
                <a:lnTo>
                  <a:pt x="11" y="37"/>
                </a:lnTo>
                <a:lnTo>
                  <a:pt x="13" y="36"/>
                </a:lnTo>
                <a:lnTo>
                  <a:pt x="15" y="34"/>
                </a:lnTo>
                <a:lnTo>
                  <a:pt x="16" y="31"/>
                </a:lnTo>
                <a:lnTo>
                  <a:pt x="18" y="30"/>
                </a:lnTo>
                <a:lnTo>
                  <a:pt x="19" y="27"/>
                </a:lnTo>
                <a:lnTo>
                  <a:pt x="19" y="25"/>
                </a:lnTo>
                <a:lnTo>
                  <a:pt x="21" y="24"/>
                </a:lnTo>
                <a:lnTo>
                  <a:pt x="22" y="24"/>
                </a:lnTo>
                <a:lnTo>
                  <a:pt x="24" y="24"/>
                </a:lnTo>
                <a:lnTo>
                  <a:pt x="25" y="22"/>
                </a:lnTo>
                <a:lnTo>
                  <a:pt x="25" y="19"/>
                </a:lnTo>
                <a:lnTo>
                  <a:pt x="25" y="16"/>
                </a:lnTo>
                <a:lnTo>
                  <a:pt x="25" y="12"/>
                </a:lnTo>
                <a:lnTo>
                  <a:pt x="27" y="9"/>
                </a:lnTo>
                <a:lnTo>
                  <a:pt x="27" y="6"/>
                </a:lnTo>
                <a:lnTo>
                  <a:pt x="27" y="3"/>
                </a:lnTo>
                <a:lnTo>
                  <a:pt x="25" y="1"/>
                </a:lnTo>
                <a:lnTo>
                  <a:pt x="24" y="0"/>
                </a:lnTo>
                <a:lnTo>
                  <a:pt x="22" y="0"/>
                </a:lnTo>
                <a:lnTo>
                  <a:pt x="19" y="1"/>
                </a:lnTo>
                <a:lnTo>
                  <a:pt x="18" y="3"/>
                </a:lnTo>
                <a:lnTo>
                  <a:pt x="15" y="7"/>
                </a:lnTo>
                <a:lnTo>
                  <a:pt x="12" y="12"/>
                </a:lnTo>
                <a:lnTo>
                  <a:pt x="9" y="15"/>
                </a:lnTo>
                <a:lnTo>
                  <a:pt x="6" y="18"/>
                </a:lnTo>
                <a:lnTo>
                  <a:pt x="3" y="19"/>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298" name="Freeform 49">
            <a:extLst>
              <a:ext uri="{FF2B5EF4-FFF2-40B4-BE49-F238E27FC236}">
                <a16:creationId xmlns:a16="http://schemas.microsoft.com/office/drawing/2014/main" id="{03A20010-DF81-05F5-2872-DFC8E65E5930}"/>
              </a:ext>
            </a:extLst>
          </p:cNvPr>
          <p:cNvSpPr>
            <a:spLocks/>
          </p:cNvSpPr>
          <p:nvPr/>
        </p:nvSpPr>
        <p:spPr bwMode="auto">
          <a:xfrm>
            <a:off x="6661151" y="4614866"/>
            <a:ext cx="38100" cy="58737"/>
          </a:xfrm>
          <a:custGeom>
            <a:avLst/>
            <a:gdLst>
              <a:gd name="T0" fmla="*/ 2147483647 w 27"/>
              <a:gd name="T1" fmla="*/ 2147483647 h 37"/>
              <a:gd name="T2" fmla="*/ 2147483647 w 27"/>
              <a:gd name="T3" fmla="*/ 2147483647 h 37"/>
              <a:gd name="T4" fmla="*/ 0 w 27"/>
              <a:gd name="T5" fmla="*/ 2147483647 h 37"/>
              <a:gd name="T6" fmla="*/ 0 w 27"/>
              <a:gd name="T7" fmla="*/ 2147483647 h 37"/>
              <a:gd name="T8" fmla="*/ 0 w 27"/>
              <a:gd name="T9" fmla="*/ 2147483647 h 37"/>
              <a:gd name="T10" fmla="*/ 2147483647 w 27"/>
              <a:gd name="T11" fmla="*/ 2147483647 h 37"/>
              <a:gd name="T12" fmla="*/ 2147483647 w 27"/>
              <a:gd name="T13" fmla="*/ 2147483647 h 37"/>
              <a:gd name="T14" fmla="*/ 2147483647 w 27"/>
              <a:gd name="T15" fmla="*/ 2147483647 h 37"/>
              <a:gd name="T16" fmla="*/ 2147483647 w 27"/>
              <a:gd name="T17" fmla="*/ 2147483647 h 37"/>
              <a:gd name="T18" fmla="*/ 2147483647 w 27"/>
              <a:gd name="T19" fmla="*/ 2147483647 h 37"/>
              <a:gd name="T20" fmla="*/ 2147483647 w 27"/>
              <a:gd name="T21" fmla="*/ 2147483647 h 37"/>
              <a:gd name="T22" fmla="*/ 2147483647 w 27"/>
              <a:gd name="T23" fmla="*/ 2147483647 h 37"/>
              <a:gd name="T24" fmla="*/ 2147483647 w 27"/>
              <a:gd name="T25" fmla="*/ 2147483647 h 37"/>
              <a:gd name="T26" fmla="*/ 2147483647 w 27"/>
              <a:gd name="T27" fmla="*/ 2147483647 h 37"/>
              <a:gd name="T28" fmla="*/ 2147483647 w 27"/>
              <a:gd name="T29" fmla="*/ 2147483647 h 37"/>
              <a:gd name="T30" fmla="*/ 2147483647 w 27"/>
              <a:gd name="T31" fmla="*/ 2147483647 h 37"/>
              <a:gd name="T32" fmla="*/ 2147483647 w 27"/>
              <a:gd name="T33" fmla="*/ 2147483647 h 37"/>
              <a:gd name="T34" fmla="*/ 2147483647 w 27"/>
              <a:gd name="T35" fmla="*/ 2147483647 h 37"/>
              <a:gd name="T36" fmla="*/ 2147483647 w 27"/>
              <a:gd name="T37" fmla="*/ 2147483647 h 37"/>
              <a:gd name="T38" fmla="*/ 2147483647 w 27"/>
              <a:gd name="T39" fmla="*/ 2147483647 h 37"/>
              <a:gd name="T40" fmla="*/ 2147483647 w 27"/>
              <a:gd name="T41" fmla="*/ 2147483647 h 37"/>
              <a:gd name="T42" fmla="*/ 2147483647 w 27"/>
              <a:gd name="T43" fmla="*/ 2147483647 h 37"/>
              <a:gd name="T44" fmla="*/ 2147483647 w 27"/>
              <a:gd name="T45" fmla="*/ 2147483647 h 37"/>
              <a:gd name="T46" fmla="*/ 2147483647 w 27"/>
              <a:gd name="T47" fmla="*/ 2147483647 h 37"/>
              <a:gd name="T48" fmla="*/ 2147483647 w 27"/>
              <a:gd name="T49" fmla="*/ 2147483647 h 37"/>
              <a:gd name="T50" fmla="*/ 2147483647 w 27"/>
              <a:gd name="T51" fmla="*/ 2147483647 h 37"/>
              <a:gd name="T52" fmla="*/ 2147483647 w 27"/>
              <a:gd name="T53" fmla="*/ 2147483647 h 37"/>
              <a:gd name="T54" fmla="*/ 2147483647 w 27"/>
              <a:gd name="T55" fmla="*/ 2147483647 h 37"/>
              <a:gd name="T56" fmla="*/ 2147483647 w 27"/>
              <a:gd name="T57" fmla="*/ 2147483647 h 37"/>
              <a:gd name="T58" fmla="*/ 2147483647 w 27"/>
              <a:gd name="T59" fmla="*/ 2147483647 h 37"/>
              <a:gd name="T60" fmla="*/ 2147483647 w 27"/>
              <a:gd name="T61" fmla="*/ 2147483647 h 37"/>
              <a:gd name="T62" fmla="*/ 2147483647 w 27"/>
              <a:gd name="T63" fmla="*/ 2147483647 h 37"/>
              <a:gd name="T64" fmla="*/ 2147483647 w 27"/>
              <a:gd name="T65" fmla="*/ 0 h 37"/>
              <a:gd name="T66" fmla="*/ 2147483647 w 27"/>
              <a:gd name="T67" fmla="*/ 0 h 37"/>
              <a:gd name="T68" fmla="*/ 2147483647 w 27"/>
              <a:gd name="T69" fmla="*/ 2147483647 h 37"/>
              <a:gd name="T70" fmla="*/ 2147483647 w 27"/>
              <a:gd name="T71" fmla="*/ 2147483647 h 37"/>
              <a:gd name="T72" fmla="*/ 2147483647 w 27"/>
              <a:gd name="T73" fmla="*/ 2147483647 h 37"/>
              <a:gd name="T74" fmla="*/ 2147483647 w 27"/>
              <a:gd name="T75" fmla="*/ 2147483647 h 37"/>
              <a:gd name="T76" fmla="*/ 2147483647 w 27"/>
              <a:gd name="T77" fmla="*/ 2147483647 h 37"/>
              <a:gd name="T78" fmla="*/ 2147483647 w 27"/>
              <a:gd name="T79" fmla="*/ 2147483647 h 37"/>
              <a:gd name="T80" fmla="*/ 2147483647 w 27"/>
              <a:gd name="T81" fmla="*/ 2147483647 h 37"/>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27"/>
              <a:gd name="T124" fmla="*/ 0 h 37"/>
              <a:gd name="T125" fmla="*/ 27 w 27"/>
              <a:gd name="T126" fmla="*/ 37 h 37"/>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27" h="37">
                <a:moveTo>
                  <a:pt x="3" y="19"/>
                </a:moveTo>
                <a:lnTo>
                  <a:pt x="2" y="21"/>
                </a:lnTo>
                <a:lnTo>
                  <a:pt x="0" y="24"/>
                </a:lnTo>
                <a:lnTo>
                  <a:pt x="0" y="27"/>
                </a:lnTo>
                <a:lnTo>
                  <a:pt x="0" y="30"/>
                </a:lnTo>
                <a:lnTo>
                  <a:pt x="2" y="33"/>
                </a:lnTo>
                <a:lnTo>
                  <a:pt x="3" y="34"/>
                </a:lnTo>
                <a:lnTo>
                  <a:pt x="5" y="36"/>
                </a:lnTo>
                <a:lnTo>
                  <a:pt x="6" y="37"/>
                </a:lnTo>
                <a:lnTo>
                  <a:pt x="9" y="37"/>
                </a:lnTo>
                <a:lnTo>
                  <a:pt x="11" y="37"/>
                </a:lnTo>
                <a:lnTo>
                  <a:pt x="13" y="36"/>
                </a:lnTo>
                <a:lnTo>
                  <a:pt x="15" y="34"/>
                </a:lnTo>
                <a:lnTo>
                  <a:pt x="16" y="31"/>
                </a:lnTo>
                <a:lnTo>
                  <a:pt x="18" y="30"/>
                </a:lnTo>
                <a:lnTo>
                  <a:pt x="19" y="27"/>
                </a:lnTo>
                <a:lnTo>
                  <a:pt x="19" y="25"/>
                </a:lnTo>
                <a:lnTo>
                  <a:pt x="21" y="24"/>
                </a:lnTo>
                <a:lnTo>
                  <a:pt x="22" y="24"/>
                </a:lnTo>
                <a:lnTo>
                  <a:pt x="24" y="24"/>
                </a:lnTo>
                <a:lnTo>
                  <a:pt x="25" y="22"/>
                </a:lnTo>
                <a:lnTo>
                  <a:pt x="25" y="19"/>
                </a:lnTo>
                <a:lnTo>
                  <a:pt x="25" y="16"/>
                </a:lnTo>
                <a:lnTo>
                  <a:pt x="25" y="12"/>
                </a:lnTo>
                <a:lnTo>
                  <a:pt x="27" y="9"/>
                </a:lnTo>
                <a:lnTo>
                  <a:pt x="27" y="6"/>
                </a:lnTo>
                <a:lnTo>
                  <a:pt x="27" y="3"/>
                </a:lnTo>
                <a:lnTo>
                  <a:pt x="25" y="1"/>
                </a:lnTo>
                <a:lnTo>
                  <a:pt x="24" y="0"/>
                </a:lnTo>
                <a:lnTo>
                  <a:pt x="22" y="0"/>
                </a:lnTo>
                <a:lnTo>
                  <a:pt x="19" y="1"/>
                </a:lnTo>
                <a:lnTo>
                  <a:pt x="18" y="3"/>
                </a:lnTo>
                <a:lnTo>
                  <a:pt x="15" y="7"/>
                </a:lnTo>
                <a:lnTo>
                  <a:pt x="12" y="12"/>
                </a:lnTo>
                <a:lnTo>
                  <a:pt x="9" y="15"/>
                </a:lnTo>
                <a:lnTo>
                  <a:pt x="6" y="18"/>
                </a:lnTo>
                <a:lnTo>
                  <a:pt x="3" y="19"/>
                </a:lnTo>
              </a:path>
            </a:pathLst>
          </a:custGeom>
          <a:solidFill>
            <a:srgbClr val="FFFF00"/>
          </a:solidFill>
          <a:ln w="1588">
            <a:solidFill>
              <a:srgbClr val="990000"/>
            </a:solidFill>
            <a:round/>
            <a:headEnd/>
            <a:tailEnd/>
          </a:ln>
        </p:spPr>
        <p:txBody>
          <a:bodyPr/>
          <a:lstStyle/>
          <a:p>
            <a:endParaRPr lang="en-US"/>
          </a:p>
        </p:txBody>
      </p:sp>
      <p:sp>
        <p:nvSpPr>
          <p:cNvPr id="53299" name="Freeform 50">
            <a:extLst>
              <a:ext uri="{FF2B5EF4-FFF2-40B4-BE49-F238E27FC236}">
                <a16:creationId xmlns:a16="http://schemas.microsoft.com/office/drawing/2014/main" id="{7FEEB9BD-ED27-47D2-1B8D-2F6F2E98DEDF}"/>
              </a:ext>
            </a:extLst>
          </p:cNvPr>
          <p:cNvSpPr>
            <a:spLocks/>
          </p:cNvSpPr>
          <p:nvPr/>
        </p:nvSpPr>
        <p:spPr bwMode="auto">
          <a:xfrm>
            <a:off x="6661151" y="4614866"/>
            <a:ext cx="38100" cy="58737"/>
          </a:xfrm>
          <a:custGeom>
            <a:avLst/>
            <a:gdLst>
              <a:gd name="T0" fmla="*/ 2147483647 w 27"/>
              <a:gd name="T1" fmla="*/ 2147483647 h 37"/>
              <a:gd name="T2" fmla="*/ 2147483647 w 27"/>
              <a:gd name="T3" fmla="*/ 2147483647 h 37"/>
              <a:gd name="T4" fmla="*/ 0 w 27"/>
              <a:gd name="T5" fmla="*/ 2147483647 h 37"/>
              <a:gd name="T6" fmla="*/ 0 w 27"/>
              <a:gd name="T7" fmla="*/ 2147483647 h 37"/>
              <a:gd name="T8" fmla="*/ 0 w 27"/>
              <a:gd name="T9" fmla="*/ 2147483647 h 37"/>
              <a:gd name="T10" fmla="*/ 2147483647 w 27"/>
              <a:gd name="T11" fmla="*/ 2147483647 h 37"/>
              <a:gd name="T12" fmla="*/ 2147483647 w 27"/>
              <a:gd name="T13" fmla="*/ 2147483647 h 37"/>
              <a:gd name="T14" fmla="*/ 2147483647 w 27"/>
              <a:gd name="T15" fmla="*/ 2147483647 h 37"/>
              <a:gd name="T16" fmla="*/ 2147483647 w 27"/>
              <a:gd name="T17" fmla="*/ 2147483647 h 37"/>
              <a:gd name="T18" fmla="*/ 2147483647 w 27"/>
              <a:gd name="T19" fmla="*/ 2147483647 h 37"/>
              <a:gd name="T20" fmla="*/ 2147483647 w 27"/>
              <a:gd name="T21" fmla="*/ 2147483647 h 37"/>
              <a:gd name="T22" fmla="*/ 2147483647 w 27"/>
              <a:gd name="T23" fmla="*/ 2147483647 h 37"/>
              <a:gd name="T24" fmla="*/ 2147483647 w 27"/>
              <a:gd name="T25" fmla="*/ 2147483647 h 37"/>
              <a:gd name="T26" fmla="*/ 2147483647 w 27"/>
              <a:gd name="T27" fmla="*/ 2147483647 h 37"/>
              <a:gd name="T28" fmla="*/ 2147483647 w 27"/>
              <a:gd name="T29" fmla="*/ 2147483647 h 37"/>
              <a:gd name="T30" fmla="*/ 2147483647 w 27"/>
              <a:gd name="T31" fmla="*/ 2147483647 h 37"/>
              <a:gd name="T32" fmla="*/ 2147483647 w 27"/>
              <a:gd name="T33" fmla="*/ 2147483647 h 37"/>
              <a:gd name="T34" fmla="*/ 2147483647 w 27"/>
              <a:gd name="T35" fmla="*/ 2147483647 h 37"/>
              <a:gd name="T36" fmla="*/ 2147483647 w 27"/>
              <a:gd name="T37" fmla="*/ 2147483647 h 37"/>
              <a:gd name="T38" fmla="*/ 2147483647 w 27"/>
              <a:gd name="T39" fmla="*/ 2147483647 h 37"/>
              <a:gd name="T40" fmla="*/ 2147483647 w 27"/>
              <a:gd name="T41" fmla="*/ 2147483647 h 37"/>
              <a:gd name="T42" fmla="*/ 2147483647 w 27"/>
              <a:gd name="T43" fmla="*/ 2147483647 h 37"/>
              <a:gd name="T44" fmla="*/ 2147483647 w 27"/>
              <a:gd name="T45" fmla="*/ 2147483647 h 37"/>
              <a:gd name="T46" fmla="*/ 2147483647 w 27"/>
              <a:gd name="T47" fmla="*/ 2147483647 h 37"/>
              <a:gd name="T48" fmla="*/ 2147483647 w 27"/>
              <a:gd name="T49" fmla="*/ 2147483647 h 37"/>
              <a:gd name="T50" fmla="*/ 2147483647 w 27"/>
              <a:gd name="T51" fmla="*/ 2147483647 h 37"/>
              <a:gd name="T52" fmla="*/ 2147483647 w 27"/>
              <a:gd name="T53" fmla="*/ 2147483647 h 37"/>
              <a:gd name="T54" fmla="*/ 2147483647 w 27"/>
              <a:gd name="T55" fmla="*/ 2147483647 h 37"/>
              <a:gd name="T56" fmla="*/ 2147483647 w 27"/>
              <a:gd name="T57" fmla="*/ 2147483647 h 37"/>
              <a:gd name="T58" fmla="*/ 2147483647 w 27"/>
              <a:gd name="T59" fmla="*/ 2147483647 h 37"/>
              <a:gd name="T60" fmla="*/ 2147483647 w 27"/>
              <a:gd name="T61" fmla="*/ 2147483647 h 37"/>
              <a:gd name="T62" fmla="*/ 2147483647 w 27"/>
              <a:gd name="T63" fmla="*/ 2147483647 h 37"/>
              <a:gd name="T64" fmla="*/ 2147483647 w 27"/>
              <a:gd name="T65" fmla="*/ 0 h 37"/>
              <a:gd name="T66" fmla="*/ 2147483647 w 27"/>
              <a:gd name="T67" fmla="*/ 0 h 37"/>
              <a:gd name="T68" fmla="*/ 2147483647 w 27"/>
              <a:gd name="T69" fmla="*/ 2147483647 h 37"/>
              <a:gd name="T70" fmla="*/ 2147483647 w 27"/>
              <a:gd name="T71" fmla="*/ 2147483647 h 37"/>
              <a:gd name="T72" fmla="*/ 2147483647 w 27"/>
              <a:gd name="T73" fmla="*/ 2147483647 h 37"/>
              <a:gd name="T74" fmla="*/ 2147483647 w 27"/>
              <a:gd name="T75" fmla="*/ 2147483647 h 37"/>
              <a:gd name="T76" fmla="*/ 2147483647 w 27"/>
              <a:gd name="T77" fmla="*/ 2147483647 h 37"/>
              <a:gd name="T78" fmla="*/ 2147483647 w 27"/>
              <a:gd name="T79" fmla="*/ 2147483647 h 37"/>
              <a:gd name="T80" fmla="*/ 2147483647 w 27"/>
              <a:gd name="T81" fmla="*/ 2147483647 h 37"/>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27"/>
              <a:gd name="T124" fmla="*/ 0 h 37"/>
              <a:gd name="T125" fmla="*/ 27 w 27"/>
              <a:gd name="T126" fmla="*/ 37 h 37"/>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27" h="37">
                <a:moveTo>
                  <a:pt x="3" y="19"/>
                </a:moveTo>
                <a:lnTo>
                  <a:pt x="2" y="21"/>
                </a:lnTo>
                <a:lnTo>
                  <a:pt x="0" y="24"/>
                </a:lnTo>
                <a:lnTo>
                  <a:pt x="0" y="27"/>
                </a:lnTo>
                <a:lnTo>
                  <a:pt x="0" y="30"/>
                </a:lnTo>
                <a:lnTo>
                  <a:pt x="2" y="33"/>
                </a:lnTo>
                <a:lnTo>
                  <a:pt x="3" y="34"/>
                </a:lnTo>
                <a:lnTo>
                  <a:pt x="5" y="36"/>
                </a:lnTo>
                <a:lnTo>
                  <a:pt x="6" y="37"/>
                </a:lnTo>
                <a:lnTo>
                  <a:pt x="9" y="37"/>
                </a:lnTo>
                <a:lnTo>
                  <a:pt x="11" y="37"/>
                </a:lnTo>
                <a:lnTo>
                  <a:pt x="13" y="36"/>
                </a:lnTo>
                <a:lnTo>
                  <a:pt x="15" y="34"/>
                </a:lnTo>
                <a:lnTo>
                  <a:pt x="16" y="31"/>
                </a:lnTo>
                <a:lnTo>
                  <a:pt x="18" y="30"/>
                </a:lnTo>
                <a:lnTo>
                  <a:pt x="19" y="27"/>
                </a:lnTo>
                <a:lnTo>
                  <a:pt x="19" y="25"/>
                </a:lnTo>
                <a:lnTo>
                  <a:pt x="21" y="24"/>
                </a:lnTo>
                <a:lnTo>
                  <a:pt x="22" y="24"/>
                </a:lnTo>
                <a:lnTo>
                  <a:pt x="24" y="24"/>
                </a:lnTo>
                <a:lnTo>
                  <a:pt x="25" y="22"/>
                </a:lnTo>
                <a:lnTo>
                  <a:pt x="25" y="19"/>
                </a:lnTo>
                <a:lnTo>
                  <a:pt x="25" y="16"/>
                </a:lnTo>
                <a:lnTo>
                  <a:pt x="25" y="12"/>
                </a:lnTo>
                <a:lnTo>
                  <a:pt x="27" y="9"/>
                </a:lnTo>
                <a:lnTo>
                  <a:pt x="27" y="6"/>
                </a:lnTo>
                <a:lnTo>
                  <a:pt x="27" y="3"/>
                </a:lnTo>
                <a:lnTo>
                  <a:pt x="25" y="1"/>
                </a:lnTo>
                <a:lnTo>
                  <a:pt x="24" y="0"/>
                </a:lnTo>
                <a:lnTo>
                  <a:pt x="22" y="0"/>
                </a:lnTo>
                <a:lnTo>
                  <a:pt x="19" y="1"/>
                </a:lnTo>
                <a:lnTo>
                  <a:pt x="18" y="3"/>
                </a:lnTo>
                <a:lnTo>
                  <a:pt x="15" y="7"/>
                </a:lnTo>
                <a:lnTo>
                  <a:pt x="12" y="12"/>
                </a:lnTo>
                <a:lnTo>
                  <a:pt x="9" y="15"/>
                </a:lnTo>
                <a:lnTo>
                  <a:pt x="6" y="18"/>
                </a:lnTo>
                <a:lnTo>
                  <a:pt x="3" y="19"/>
                </a:lnTo>
              </a:path>
            </a:pathLst>
          </a:custGeom>
          <a:solidFill>
            <a:srgbClr val="FFFF00"/>
          </a:solidFill>
          <a:ln w="4763">
            <a:solidFill>
              <a:srgbClr val="990000"/>
            </a:solidFill>
            <a:round/>
            <a:headEnd/>
            <a:tailEnd/>
          </a:ln>
        </p:spPr>
        <p:txBody>
          <a:bodyPr/>
          <a:lstStyle/>
          <a:p>
            <a:endParaRPr lang="en-US"/>
          </a:p>
        </p:txBody>
      </p:sp>
      <p:sp>
        <p:nvSpPr>
          <p:cNvPr id="53300" name="Freeform 51">
            <a:extLst>
              <a:ext uri="{FF2B5EF4-FFF2-40B4-BE49-F238E27FC236}">
                <a16:creationId xmlns:a16="http://schemas.microsoft.com/office/drawing/2014/main" id="{33A8C93A-D2FA-B0B9-6B89-061186A2B3B0}"/>
              </a:ext>
            </a:extLst>
          </p:cNvPr>
          <p:cNvSpPr>
            <a:spLocks/>
          </p:cNvSpPr>
          <p:nvPr/>
        </p:nvSpPr>
        <p:spPr bwMode="auto">
          <a:xfrm>
            <a:off x="6586542" y="4643441"/>
            <a:ext cx="73025" cy="92075"/>
          </a:xfrm>
          <a:custGeom>
            <a:avLst/>
            <a:gdLst>
              <a:gd name="T0" fmla="*/ 2147483647 w 51"/>
              <a:gd name="T1" fmla="*/ 2147483647 h 58"/>
              <a:gd name="T2" fmla="*/ 2147483647 w 51"/>
              <a:gd name="T3" fmla="*/ 2147483647 h 58"/>
              <a:gd name="T4" fmla="*/ 2147483647 w 51"/>
              <a:gd name="T5" fmla="*/ 2147483647 h 58"/>
              <a:gd name="T6" fmla="*/ 2147483647 w 51"/>
              <a:gd name="T7" fmla="*/ 2147483647 h 58"/>
              <a:gd name="T8" fmla="*/ 2147483647 w 51"/>
              <a:gd name="T9" fmla="*/ 2147483647 h 58"/>
              <a:gd name="T10" fmla="*/ 2147483647 w 51"/>
              <a:gd name="T11" fmla="*/ 2147483647 h 58"/>
              <a:gd name="T12" fmla="*/ 0 w 51"/>
              <a:gd name="T13" fmla="*/ 2147483647 h 58"/>
              <a:gd name="T14" fmla="*/ 0 w 51"/>
              <a:gd name="T15" fmla="*/ 2147483647 h 58"/>
              <a:gd name="T16" fmla="*/ 2147483647 w 51"/>
              <a:gd name="T17" fmla="*/ 2147483647 h 58"/>
              <a:gd name="T18" fmla="*/ 2147483647 w 51"/>
              <a:gd name="T19" fmla="*/ 2147483647 h 58"/>
              <a:gd name="T20" fmla="*/ 2147483647 w 51"/>
              <a:gd name="T21" fmla="*/ 2147483647 h 58"/>
              <a:gd name="T22" fmla="*/ 2147483647 w 51"/>
              <a:gd name="T23" fmla="*/ 2147483647 h 58"/>
              <a:gd name="T24" fmla="*/ 2147483647 w 51"/>
              <a:gd name="T25" fmla="*/ 2147483647 h 58"/>
              <a:gd name="T26" fmla="*/ 2147483647 w 51"/>
              <a:gd name="T27" fmla="*/ 2147483647 h 58"/>
              <a:gd name="T28" fmla="*/ 2147483647 w 51"/>
              <a:gd name="T29" fmla="*/ 2147483647 h 58"/>
              <a:gd name="T30" fmla="*/ 2147483647 w 51"/>
              <a:gd name="T31" fmla="*/ 2147483647 h 58"/>
              <a:gd name="T32" fmla="*/ 2147483647 w 51"/>
              <a:gd name="T33" fmla="*/ 2147483647 h 58"/>
              <a:gd name="T34" fmla="*/ 2147483647 w 51"/>
              <a:gd name="T35" fmla="*/ 2147483647 h 58"/>
              <a:gd name="T36" fmla="*/ 2147483647 w 51"/>
              <a:gd name="T37" fmla="*/ 2147483647 h 58"/>
              <a:gd name="T38" fmla="*/ 2147483647 w 51"/>
              <a:gd name="T39" fmla="*/ 2147483647 h 58"/>
              <a:gd name="T40" fmla="*/ 2147483647 w 51"/>
              <a:gd name="T41" fmla="*/ 2147483647 h 58"/>
              <a:gd name="T42" fmla="*/ 2147483647 w 51"/>
              <a:gd name="T43" fmla="*/ 2147483647 h 58"/>
              <a:gd name="T44" fmla="*/ 2147483647 w 51"/>
              <a:gd name="T45" fmla="*/ 2147483647 h 58"/>
              <a:gd name="T46" fmla="*/ 2147483647 w 51"/>
              <a:gd name="T47" fmla="*/ 2147483647 h 58"/>
              <a:gd name="T48" fmla="*/ 2147483647 w 51"/>
              <a:gd name="T49" fmla="*/ 2147483647 h 58"/>
              <a:gd name="T50" fmla="*/ 2147483647 w 51"/>
              <a:gd name="T51" fmla="*/ 2147483647 h 58"/>
              <a:gd name="T52" fmla="*/ 2147483647 w 51"/>
              <a:gd name="T53" fmla="*/ 2147483647 h 58"/>
              <a:gd name="T54" fmla="*/ 2147483647 w 51"/>
              <a:gd name="T55" fmla="*/ 2147483647 h 58"/>
              <a:gd name="T56" fmla="*/ 2147483647 w 51"/>
              <a:gd name="T57" fmla="*/ 2147483647 h 58"/>
              <a:gd name="T58" fmla="*/ 2147483647 w 51"/>
              <a:gd name="T59" fmla="*/ 2147483647 h 58"/>
              <a:gd name="T60" fmla="*/ 2147483647 w 51"/>
              <a:gd name="T61" fmla="*/ 2147483647 h 58"/>
              <a:gd name="T62" fmla="*/ 2147483647 w 51"/>
              <a:gd name="T63" fmla="*/ 2147483647 h 58"/>
              <a:gd name="T64" fmla="*/ 2147483647 w 51"/>
              <a:gd name="T65" fmla="*/ 2147483647 h 58"/>
              <a:gd name="T66" fmla="*/ 2147483647 w 51"/>
              <a:gd name="T67" fmla="*/ 2147483647 h 58"/>
              <a:gd name="T68" fmla="*/ 2147483647 w 51"/>
              <a:gd name="T69" fmla="*/ 2147483647 h 58"/>
              <a:gd name="T70" fmla="*/ 2147483647 w 51"/>
              <a:gd name="T71" fmla="*/ 0 h 58"/>
              <a:gd name="T72" fmla="*/ 2147483647 w 51"/>
              <a:gd name="T73" fmla="*/ 0 h 58"/>
              <a:gd name="T74" fmla="*/ 2147483647 w 51"/>
              <a:gd name="T75" fmla="*/ 2147483647 h 58"/>
              <a:gd name="T76" fmla="*/ 2147483647 w 51"/>
              <a:gd name="T77" fmla="*/ 2147483647 h 58"/>
              <a:gd name="T78" fmla="*/ 2147483647 w 51"/>
              <a:gd name="T79" fmla="*/ 2147483647 h 58"/>
              <a:gd name="T80" fmla="*/ 2147483647 w 51"/>
              <a:gd name="T81" fmla="*/ 2147483647 h 58"/>
              <a:gd name="T82" fmla="*/ 2147483647 w 51"/>
              <a:gd name="T83" fmla="*/ 2147483647 h 58"/>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51"/>
              <a:gd name="T127" fmla="*/ 0 h 58"/>
              <a:gd name="T128" fmla="*/ 51 w 51"/>
              <a:gd name="T129" fmla="*/ 58 h 58"/>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51" h="58">
                <a:moveTo>
                  <a:pt x="11" y="18"/>
                </a:moveTo>
                <a:lnTo>
                  <a:pt x="9" y="19"/>
                </a:lnTo>
                <a:lnTo>
                  <a:pt x="6" y="20"/>
                </a:lnTo>
                <a:lnTo>
                  <a:pt x="5" y="23"/>
                </a:lnTo>
                <a:lnTo>
                  <a:pt x="3" y="25"/>
                </a:lnTo>
                <a:lnTo>
                  <a:pt x="2" y="28"/>
                </a:lnTo>
                <a:lnTo>
                  <a:pt x="0" y="31"/>
                </a:lnTo>
                <a:lnTo>
                  <a:pt x="0" y="34"/>
                </a:lnTo>
                <a:lnTo>
                  <a:pt x="2" y="37"/>
                </a:lnTo>
                <a:lnTo>
                  <a:pt x="5" y="44"/>
                </a:lnTo>
                <a:lnTo>
                  <a:pt x="9" y="49"/>
                </a:lnTo>
                <a:lnTo>
                  <a:pt x="15" y="52"/>
                </a:lnTo>
                <a:lnTo>
                  <a:pt x="21" y="53"/>
                </a:lnTo>
                <a:lnTo>
                  <a:pt x="27" y="55"/>
                </a:lnTo>
                <a:lnTo>
                  <a:pt x="33" y="55"/>
                </a:lnTo>
                <a:lnTo>
                  <a:pt x="39" y="56"/>
                </a:lnTo>
                <a:lnTo>
                  <a:pt x="46" y="58"/>
                </a:lnTo>
                <a:lnTo>
                  <a:pt x="48" y="53"/>
                </a:lnTo>
                <a:lnTo>
                  <a:pt x="49" y="49"/>
                </a:lnTo>
                <a:lnTo>
                  <a:pt x="51" y="44"/>
                </a:lnTo>
                <a:lnTo>
                  <a:pt x="51" y="38"/>
                </a:lnTo>
                <a:lnTo>
                  <a:pt x="51" y="34"/>
                </a:lnTo>
                <a:lnTo>
                  <a:pt x="49" y="29"/>
                </a:lnTo>
                <a:lnTo>
                  <a:pt x="48" y="25"/>
                </a:lnTo>
                <a:lnTo>
                  <a:pt x="45" y="20"/>
                </a:lnTo>
                <a:lnTo>
                  <a:pt x="43" y="19"/>
                </a:lnTo>
                <a:lnTo>
                  <a:pt x="43" y="18"/>
                </a:lnTo>
                <a:lnTo>
                  <a:pt x="43" y="16"/>
                </a:lnTo>
                <a:lnTo>
                  <a:pt x="45" y="15"/>
                </a:lnTo>
                <a:lnTo>
                  <a:pt x="45" y="13"/>
                </a:lnTo>
                <a:lnTo>
                  <a:pt x="45" y="12"/>
                </a:lnTo>
                <a:lnTo>
                  <a:pt x="45" y="10"/>
                </a:lnTo>
                <a:lnTo>
                  <a:pt x="45" y="9"/>
                </a:lnTo>
                <a:lnTo>
                  <a:pt x="42" y="4"/>
                </a:lnTo>
                <a:lnTo>
                  <a:pt x="39" y="1"/>
                </a:lnTo>
                <a:lnTo>
                  <a:pt x="34" y="0"/>
                </a:lnTo>
                <a:lnTo>
                  <a:pt x="30" y="0"/>
                </a:lnTo>
                <a:lnTo>
                  <a:pt x="26" y="1"/>
                </a:lnTo>
                <a:lnTo>
                  <a:pt x="21" y="3"/>
                </a:lnTo>
                <a:lnTo>
                  <a:pt x="18" y="6"/>
                </a:lnTo>
                <a:lnTo>
                  <a:pt x="15" y="9"/>
                </a:lnTo>
                <a:lnTo>
                  <a:pt x="11" y="18"/>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301" name="Freeform 52">
            <a:extLst>
              <a:ext uri="{FF2B5EF4-FFF2-40B4-BE49-F238E27FC236}">
                <a16:creationId xmlns:a16="http://schemas.microsoft.com/office/drawing/2014/main" id="{D3268135-2A68-62E0-2B78-76B2AE587AEE}"/>
              </a:ext>
            </a:extLst>
          </p:cNvPr>
          <p:cNvSpPr>
            <a:spLocks/>
          </p:cNvSpPr>
          <p:nvPr/>
        </p:nvSpPr>
        <p:spPr bwMode="auto">
          <a:xfrm>
            <a:off x="6586542" y="4643441"/>
            <a:ext cx="73025" cy="92075"/>
          </a:xfrm>
          <a:custGeom>
            <a:avLst/>
            <a:gdLst>
              <a:gd name="T0" fmla="*/ 2147483647 w 51"/>
              <a:gd name="T1" fmla="*/ 2147483647 h 58"/>
              <a:gd name="T2" fmla="*/ 2147483647 w 51"/>
              <a:gd name="T3" fmla="*/ 2147483647 h 58"/>
              <a:gd name="T4" fmla="*/ 2147483647 w 51"/>
              <a:gd name="T5" fmla="*/ 2147483647 h 58"/>
              <a:gd name="T6" fmla="*/ 2147483647 w 51"/>
              <a:gd name="T7" fmla="*/ 2147483647 h 58"/>
              <a:gd name="T8" fmla="*/ 2147483647 w 51"/>
              <a:gd name="T9" fmla="*/ 2147483647 h 58"/>
              <a:gd name="T10" fmla="*/ 2147483647 w 51"/>
              <a:gd name="T11" fmla="*/ 2147483647 h 58"/>
              <a:gd name="T12" fmla="*/ 0 w 51"/>
              <a:gd name="T13" fmla="*/ 2147483647 h 58"/>
              <a:gd name="T14" fmla="*/ 0 w 51"/>
              <a:gd name="T15" fmla="*/ 2147483647 h 58"/>
              <a:gd name="T16" fmla="*/ 2147483647 w 51"/>
              <a:gd name="T17" fmla="*/ 2147483647 h 58"/>
              <a:gd name="T18" fmla="*/ 2147483647 w 51"/>
              <a:gd name="T19" fmla="*/ 2147483647 h 58"/>
              <a:gd name="T20" fmla="*/ 2147483647 w 51"/>
              <a:gd name="T21" fmla="*/ 2147483647 h 58"/>
              <a:gd name="T22" fmla="*/ 2147483647 w 51"/>
              <a:gd name="T23" fmla="*/ 2147483647 h 58"/>
              <a:gd name="T24" fmla="*/ 2147483647 w 51"/>
              <a:gd name="T25" fmla="*/ 2147483647 h 58"/>
              <a:gd name="T26" fmla="*/ 2147483647 w 51"/>
              <a:gd name="T27" fmla="*/ 2147483647 h 58"/>
              <a:gd name="T28" fmla="*/ 2147483647 w 51"/>
              <a:gd name="T29" fmla="*/ 2147483647 h 58"/>
              <a:gd name="T30" fmla="*/ 2147483647 w 51"/>
              <a:gd name="T31" fmla="*/ 2147483647 h 58"/>
              <a:gd name="T32" fmla="*/ 2147483647 w 51"/>
              <a:gd name="T33" fmla="*/ 2147483647 h 58"/>
              <a:gd name="T34" fmla="*/ 2147483647 w 51"/>
              <a:gd name="T35" fmla="*/ 2147483647 h 58"/>
              <a:gd name="T36" fmla="*/ 2147483647 w 51"/>
              <a:gd name="T37" fmla="*/ 2147483647 h 58"/>
              <a:gd name="T38" fmla="*/ 2147483647 w 51"/>
              <a:gd name="T39" fmla="*/ 2147483647 h 58"/>
              <a:gd name="T40" fmla="*/ 2147483647 w 51"/>
              <a:gd name="T41" fmla="*/ 2147483647 h 58"/>
              <a:gd name="T42" fmla="*/ 2147483647 w 51"/>
              <a:gd name="T43" fmla="*/ 2147483647 h 58"/>
              <a:gd name="T44" fmla="*/ 2147483647 w 51"/>
              <a:gd name="T45" fmla="*/ 2147483647 h 58"/>
              <a:gd name="T46" fmla="*/ 2147483647 w 51"/>
              <a:gd name="T47" fmla="*/ 2147483647 h 58"/>
              <a:gd name="T48" fmla="*/ 2147483647 w 51"/>
              <a:gd name="T49" fmla="*/ 2147483647 h 58"/>
              <a:gd name="T50" fmla="*/ 2147483647 w 51"/>
              <a:gd name="T51" fmla="*/ 2147483647 h 58"/>
              <a:gd name="T52" fmla="*/ 2147483647 w 51"/>
              <a:gd name="T53" fmla="*/ 2147483647 h 58"/>
              <a:gd name="T54" fmla="*/ 2147483647 w 51"/>
              <a:gd name="T55" fmla="*/ 2147483647 h 58"/>
              <a:gd name="T56" fmla="*/ 2147483647 w 51"/>
              <a:gd name="T57" fmla="*/ 2147483647 h 58"/>
              <a:gd name="T58" fmla="*/ 2147483647 w 51"/>
              <a:gd name="T59" fmla="*/ 2147483647 h 58"/>
              <a:gd name="T60" fmla="*/ 2147483647 w 51"/>
              <a:gd name="T61" fmla="*/ 2147483647 h 58"/>
              <a:gd name="T62" fmla="*/ 2147483647 w 51"/>
              <a:gd name="T63" fmla="*/ 2147483647 h 58"/>
              <a:gd name="T64" fmla="*/ 2147483647 w 51"/>
              <a:gd name="T65" fmla="*/ 2147483647 h 58"/>
              <a:gd name="T66" fmla="*/ 2147483647 w 51"/>
              <a:gd name="T67" fmla="*/ 2147483647 h 58"/>
              <a:gd name="T68" fmla="*/ 2147483647 w 51"/>
              <a:gd name="T69" fmla="*/ 2147483647 h 58"/>
              <a:gd name="T70" fmla="*/ 2147483647 w 51"/>
              <a:gd name="T71" fmla="*/ 0 h 58"/>
              <a:gd name="T72" fmla="*/ 2147483647 w 51"/>
              <a:gd name="T73" fmla="*/ 0 h 58"/>
              <a:gd name="T74" fmla="*/ 2147483647 w 51"/>
              <a:gd name="T75" fmla="*/ 2147483647 h 58"/>
              <a:gd name="T76" fmla="*/ 2147483647 w 51"/>
              <a:gd name="T77" fmla="*/ 2147483647 h 58"/>
              <a:gd name="T78" fmla="*/ 2147483647 w 51"/>
              <a:gd name="T79" fmla="*/ 2147483647 h 58"/>
              <a:gd name="T80" fmla="*/ 2147483647 w 51"/>
              <a:gd name="T81" fmla="*/ 2147483647 h 58"/>
              <a:gd name="T82" fmla="*/ 2147483647 w 51"/>
              <a:gd name="T83" fmla="*/ 2147483647 h 58"/>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51"/>
              <a:gd name="T127" fmla="*/ 0 h 58"/>
              <a:gd name="T128" fmla="*/ 51 w 51"/>
              <a:gd name="T129" fmla="*/ 58 h 58"/>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51" h="58">
                <a:moveTo>
                  <a:pt x="11" y="18"/>
                </a:moveTo>
                <a:lnTo>
                  <a:pt x="9" y="19"/>
                </a:lnTo>
                <a:lnTo>
                  <a:pt x="6" y="20"/>
                </a:lnTo>
                <a:lnTo>
                  <a:pt x="5" y="23"/>
                </a:lnTo>
                <a:lnTo>
                  <a:pt x="3" y="25"/>
                </a:lnTo>
                <a:lnTo>
                  <a:pt x="2" y="28"/>
                </a:lnTo>
                <a:lnTo>
                  <a:pt x="0" y="31"/>
                </a:lnTo>
                <a:lnTo>
                  <a:pt x="0" y="34"/>
                </a:lnTo>
                <a:lnTo>
                  <a:pt x="2" y="37"/>
                </a:lnTo>
                <a:lnTo>
                  <a:pt x="5" y="44"/>
                </a:lnTo>
                <a:lnTo>
                  <a:pt x="9" y="49"/>
                </a:lnTo>
                <a:lnTo>
                  <a:pt x="15" y="52"/>
                </a:lnTo>
                <a:lnTo>
                  <a:pt x="21" y="53"/>
                </a:lnTo>
                <a:lnTo>
                  <a:pt x="27" y="55"/>
                </a:lnTo>
                <a:lnTo>
                  <a:pt x="33" y="55"/>
                </a:lnTo>
                <a:lnTo>
                  <a:pt x="39" y="56"/>
                </a:lnTo>
                <a:lnTo>
                  <a:pt x="46" y="58"/>
                </a:lnTo>
                <a:lnTo>
                  <a:pt x="48" y="53"/>
                </a:lnTo>
                <a:lnTo>
                  <a:pt x="49" y="49"/>
                </a:lnTo>
                <a:lnTo>
                  <a:pt x="51" y="44"/>
                </a:lnTo>
                <a:lnTo>
                  <a:pt x="51" y="38"/>
                </a:lnTo>
                <a:lnTo>
                  <a:pt x="51" y="34"/>
                </a:lnTo>
                <a:lnTo>
                  <a:pt x="49" y="29"/>
                </a:lnTo>
                <a:lnTo>
                  <a:pt x="48" y="25"/>
                </a:lnTo>
                <a:lnTo>
                  <a:pt x="45" y="20"/>
                </a:lnTo>
                <a:lnTo>
                  <a:pt x="43" y="19"/>
                </a:lnTo>
                <a:lnTo>
                  <a:pt x="43" y="18"/>
                </a:lnTo>
                <a:lnTo>
                  <a:pt x="43" y="16"/>
                </a:lnTo>
                <a:lnTo>
                  <a:pt x="45" y="15"/>
                </a:lnTo>
                <a:lnTo>
                  <a:pt x="45" y="13"/>
                </a:lnTo>
                <a:lnTo>
                  <a:pt x="45" y="12"/>
                </a:lnTo>
                <a:lnTo>
                  <a:pt x="45" y="10"/>
                </a:lnTo>
                <a:lnTo>
                  <a:pt x="45" y="9"/>
                </a:lnTo>
                <a:lnTo>
                  <a:pt x="42" y="4"/>
                </a:lnTo>
                <a:lnTo>
                  <a:pt x="39" y="1"/>
                </a:lnTo>
                <a:lnTo>
                  <a:pt x="34" y="0"/>
                </a:lnTo>
                <a:lnTo>
                  <a:pt x="30" y="0"/>
                </a:lnTo>
                <a:lnTo>
                  <a:pt x="26" y="1"/>
                </a:lnTo>
                <a:lnTo>
                  <a:pt x="21" y="3"/>
                </a:lnTo>
                <a:lnTo>
                  <a:pt x="18" y="6"/>
                </a:lnTo>
                <a:lnTo>
                  <a:pt x="15" y="9"/>
                </a:lnTo>
                <a:lnTo>
                  <a:pt x="11" y="18"/>
                </a:lnTo>
              </a:path>
            </a:pathLst>
          </a:custGeom>
          <a:solidFill>
            <a:srgbClr val="FFFF00"/>
          </a:solidFill>
          <a:ln w="4763">
            <a:solidFill>
              <a:srgbClr val="990000"/>
            </a:solidFill>
            <a:round/>
            <a:headEnd/>
            <a:tailEnd/>
          </a:ln>
        </p:spPr>
        <p:txBody>
          <a:bodyPr/>
          <a:lstStyle/>
          <a:p>
            <a:endParaRPr lang="en-US"/>
          </a:p>
        </p:txBody>
      </p:sp>
      <p:sp>
        <p:nvSpPr>
          <p:cNvPr id="53302" name="Freeform 53">
            <a:extLst>
              <a:ext uri="{FF2B5EF4-FFF2-40B4-BE49-F238E27FC236}">
                <a16:creationId xmlns:a16="http://schemas.microsoft.com/office/drawing/2014/main" id="{F68A6E87-2886-063C-DDCA-498B15D24E72}"/>
              </a:ext>
            </a:extLst>
          </p:cNvPr>
          <p:cNvSpPr>
            <a:spLocks/>
          </p:cNvSpPr>
          <p:nvPr/>
        </p:nvSpPr>
        <p:spPr bwMode="auto">
          <a:xfrm>
            <a:off x="6491291" y="4594226"/>
            <a:ext cx="98425" cy="88900"/>
          </a:xfrm>
          <a:custGeom>
            <a:avLst/>
            <a:gdLst>
              <a:gd name="T0" fmla="*/ 2147483647 w 70"/>
              <a:gd name="T1" fmla="*/ 2147483647 h 56"/>
              <a:gd name="T2" fmla="*/ 2147483647 w 70"/>
              <a:gd name="T3" fmla="*/ 2147483647 h 56"/>
              <a:gd name="T4" fmla="*/ 0 w 70"/>
              <a:gd name="T5" fmla="*/ 2147483647 h 56"/>
              <a:gd name="T6" fmla="*/ 2147483647 w 70"/>
              <a:gd name="T7" fmla="*/ 2147483647 h 56"/>
              <a:gd name="T8" fmla="*/ 2147483647 w 70"/>
              <a:gd name="T9" fmla="*/ 2147483647 h 56"/>
              <a:gd name="T10" fmla="*/ 2147483647 w 70"/>
              <a:gd name="T11" fmla="*/ 2147483647 h 56"/>
              <a:gd name="T12" fmla="*/ 2147483647 w 70"/>
              <a:gd name="T13" fmla="*/ 2147483647 h 56"/>
              <a:gd name="T14" fmla="*/ 2147483647 w 70"/>
              <a:gd name="T15" fmla="*/ 2147483647 h 56"/>
              <a:gd name="T16" fmla="*/ 2147483647 w 70"/>
              <a:gd name="T17" fmla="*/ 2147483647 h 56"/>
              <a:gd name="T18" fmla="*/ 2147483647 w 70"/>
              <a:gd name="T19" fmla="*/ 2147483647 h 56"/>
              <a:gd name="T20" fmla="*/ 2147483647 w 70"/>
              <a:gd name="T21" fmla="*/ 2147483647 h 56"/>
              <a:gd name="T22" fmla="*/ 2147483647 w 70"/>
              <a:gd name="T23" fmla="*/ 2147483647 h 56"/>
              <a:gd name="T24" fmla="*/ 2147483647 w 70"/>
              <a:gd name="T25" fmla="*/ 2147483647 h 56"/>
              <a:gd name="T26" fmla="*/ 2147483647 w 70"/>
              <a:gd name="T27" fmla="*/ 2147483647 h 56"/>
              <a:gd name="T28" fmla="*/ 2147483647 w 70"/>
              <a:gd name="T29" fmla="*/ 2147483647 h 56"/>
              <a:gd name="T30" fmla="*/ 2147483647 w 70"/>
              <a:gd name="T31" fmla="*/ 2147483647 h 56"/>
              <a:gd name="T32" fmla="*/ 2147483647 w 70"/>
              <a:gd name="T33" fmla="*/ 2147483647 h 56"/>
              <a:gd name="T34" fmla="*/ 2147483647 w 70"/>
              <a:gd name="T35" fmla="*/ 2147483647 h 56"/>
              <a:gd name="T36" fmla="*/ 2147483647 w 70"/>
              <a:gd name="T37" fmla="*/ 2147483647 h 56"/>
              <a:gd name="T38" fmla="*/ 2147483647 w 70"/>
              <a:gd name="T39" fmla="*/ 2147483647 h 56"/>
              <a:gd name="T40" fmla="*/ 2147483647 w 70"/>
              <a:gd name="T41" fmla="*/ 2147483647 h 56"/>
              <a:gd name="T42" fmla="*/ 2147483647 w 70"/>
              <a:gd name="T43" fmla="*/ 2147483647 h 56"/>
              <a:gd name="T44" fmla="*/ 2147483647 w 70"/>
              <a:gd name="T45" fmla="*/ 2147483647 h 56"/>
              <a:gd name="T46" fmla="*/ 2147483647 w 70"/>
              <a:gd name="T47" fmla="*/ 2147483647 h 56"/>
              <a:gd name="T48" fmla="*/ 2147483647 w 70"/>
              <a:gd name="T49" fmla="*/ 2147483647 h 56"/>
              <a:gd name="T50" fmla="*/ 2147483647 w 70"/>
              <a:gd name="T51" fmla="*/ 2147483647 h 56"/>
              <a:gd name="T52" fmla="*/ 2147483647 w 70"/>
              <a:gd name="T53" fmla="*/ 2147483647 h 56"/>
              <a:gd name="T54" fmla="*/ 2147483647 w 70"/>
              <a:gd name="T55" fmla="*/ 2147483647 h 56"/>
              <a:gd name="T56" fmla="*/ 2147483647 w 70"/>
              <a:gd name="T57" fmla="*/ 2147483647 h 56"/>
              <a:gd name="T58" fmla="*/ 2147483647 w 70"/>
              <a:gd name="T59" fmla="*/ 0 h 56"/>
              <a:gd name="T60" fmla="*/ 2147483647 w 70"/>
              <a:gd name="T61" fmla="*/ 2147483647 h 56"/>
              <a:gd name="T62" fmla="*/ 2147483647 w 70"/>
              <a:gd name="T63" fmla="*/ 2147483647 h 56"/>
              <a:gd name="T64" fmla="*/ 2147483647 w 70"/>
              <a:gd name="T65" fmla="*/ 2147483647 h 5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70"/>
              <a:gd name="T100" fmla="*/ 0 h 56"/>
              <a:gd name="T101" fmla="*/ 70 w 70"/>
              <a:gd name="T102" fmla="*/ 56 h 5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70" h="56">
                <a:moveTo>
                  <a:pt x="6" y="14"/>
                </a:moveTo>
                <a:lnTo>
                  <a:pt x="3" y="17"/>
                </a:lnTo>
                <a:lnTo>
                  <a:pt x="2" y="20"/>
                </a:lnTo>
                <a:lnTo>
                  <a:pt x="2" y="25"/>
                </a:lnTo>
                <a:lnTo>
                  <a:pt x="0" y="28"/>
                </a:lnTo>
                <a:lnTo>
                  <a:pt x="0" y="31"/>
                </a:lnTo>
                <a:lnTo>
                  <a:pt x="2" y="34"/>
                </a:lnTo>
                <a:lnTo>
                  <a:pt x="3" y="38"/>
                </a:lnTo>
                <a:lnTo>
                  <a:pt x="5" y="40"/>
                </a:lnTo>
                <a:lnTo>
                  <a:pt x="8" y="44"/>
                </a:lnTo>
                <a:lnTo>
                  <a:pt x="12" y="47"/>
                </a:lnTo>
                <a:lnTo>
                  <a:pt x="17" y="49"/>
                </a:lnTo>
                <a:lnTo>
                  <a:pt x="21" y="49"/>
                </a:lnTo>
                <a:lnTo>
                  <a:pt x="27" y="50"/>
                </a:lnTo>
                <a:lnTo>
                  <a:pt x="31" y="50"/>
                </a:lnTo>
                <a:lnTo>
                  <a:pt x="37" y="50"/>
                </a:lnTo>
                <a:lnTo>
                  <a:pt x="43" y="50"/>
                </a:lnTo>
                <a:lnTo>
                  <a:pt x="45" y="50"/>
                </a:lnTo>
                <a:lnTo>
                  <a:pt x="46" y="50"/>
                </a:lnTo>
                <a:lnTo>
                  <a:pt x="46" y="51"/>
                </a:lnTo>
                <a:lnTo>
                  <a:pt x="48" y="53"/>
                </a:lnTo>
                <a:lnTo>
                  <a:pt x="49" y="53"/>
                </a:lnTo>
                <a:lnTo>
                  <a:pt x="51" y="54"/>
                </a:lnTo>
                <a:lnTo>
                  <a:pt x="52" y="54"/>
                </a:lnTo>
                <a:lnTo>
                  <a:pt x="54" y="54"/>
                </a:lnTo>
                <a:lnTo>
                  <a:pt x="57" y="56"/>
                </a:lnTo>
                <a:lnTo>
                  <a:pt x="60" y="54"/>
                </a:lnTo>
                <a:lnTo>
                  <a:pt x="62" y="54"/>
                </a:lnTo>
                <a:lnTo>
                  <a:pt x="65" y="53"/>
                </a:lnTo>
                <a:lnTo>
                  <a:pt x="67" y="51"/>
                </a:lnTo>
                <a:lnTo>
                  <a:pt x="68" y="49"/>
                </a:lnTo>
                <a:lnTo>
                  <a:pt x="70" y="46"/>
                </a:lnTo>
                <a:lnTo>
                  <a:pt x="70" y="43"/>
                </a:lnTo>
                <a:lnTo>
                  <a:pt x="68" y="43"/>
                </a:lnTo>
                <a:lnTo>
                  <a:pt x="68" y="41"/>
                </a:lnTo>
                <a:lnTo>
                  <a:pt x="68" y="40"/>
                </a:lnTo>
                <a:lnTo>
                  <a:pt x="67" y="38"/>
                </a:lnTo>
                <a:lnTo>
                  <a:pt x="65" y="35"/>
                </a:lnTo>
                <a:lnTo>
                  <a:pt x="62" y="32"/>
                </a:lnTo>
                <a:lnTo>
                  <a:pt x="61" y="31"/>
                </a:lnTo>
                <a:lnTo>
                  <a:pt x="58" y="29"/>
                </a:lnTo>
                <a:lnTo>
                  <a:pt x="55" y="26"/>
                </a:lnTo>
                <a:lnTo>
                  <a:pt x="52" y="25"/>
                </a:lnTo>
                <a:lnTo>
                  <a:pt x="49" y="23"/>
                </a:lnTo>
                <a:lnTo>
                  <a:pt x="46" y="20"/>
                </a:lnTo>
                <a:lnTo>
                  <a:pt x="45" y="19"/>
                </a:lnTo>
                <a:lnTo>
                  <a:pt x="43" y="16"/>
                </a:lnTo>
                <a:lnTo>
                  <a:pt x="43" y="14"/>
                </a:lnTo>
                <a:lnTo>
                  <a:pt x="42" y="11"/>
                </a:lnTo>
                <a:lnTo>
                  <a:pt x="40" y="10"/>
                </a:lnTo>
                <a:lnTo>
                  <a:pt x="40" y="7"/>
                </a:lnTo>
                <a:lnTo>
                  <a:pt x="39" y="6"/>
                </a:lnTo>
                <a:lnTo>
                  <a:pt x="36" y="4"/>
                </a:lnTo>
                <a:lnTo>
                  <a:pt x="33" y="1"/>
                </a:lnTo>
                <a:lnTo>
                  <a:pt x="30" y="0"/>
                </a:lnTo>
                <a:lnTo>
                  <a:pt x="27" y="0"/>
                </a:lnTo>
                <a:lnTo>
                  <a:pt x="23" y="1"/>
                </a:lnTo>
                <a:lnTo>
                  <a:pt x="20" y="3"/>
                </a:lnTo>
                <a:lnTo>
                  <a:pt x="17" y="4"/>
                </a:lnTo>
                <a:lnTo>
                  <a:pt x="15" y="7"/>
                </a:lnTo>
                <a:lnTo>
                  <a:pt x="12" y="10"/>
                </a:lnTo>
                <a:lnTo>
                  <a:pt x="6" y="14"/>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303" name="Freeform 54">
            <a:extLst>
              <a:ext uri="{FF2B5EF4-FFF2-40B4-BE49-F238E27FC236}">
                <a16:creationId xmlns:a16="http://schemas.microsoft.com/office/drawing/2014/main" id="{478596BC-B648-7349-F129-3220841BB9B8}"/>
              </a:ext>
            </a:extLst>
          </p:cNvPr>
          <p:cNvSpPr>
            <a:spLocks/>
          </p:cNvSpPr>
          <p:nvPr/>
        </p:nvSpPr>
        <p:spPr bwMode="auto">
          <a:xfrm>
            <a:off x="6491291" y="4594226"/>
            <a:ext cx="98425" cy="88900"/>
          </a:xfrm>
          <a:custGeom>
            <a:avLst/>
            <a:gdLst>
              <a:gd name="T0" fmla="*/ 2147483647 w 70"/>
              <a:gd name="T1" fmla="*/ 2147483647 h 56"/>
              <a:gd name="T2" fmla="*/ 2147483647 w 70"/>
              <a:gd name="T3" fmla="*/ 2147483647 h 56"/>
              <a:gd name="T4" fmla="*/ 0 w 70"/>
              <a:gd name="T5" fmla="*/ 2147483647 h 56"/>
              <a:gd name="T6" fmla="*/ 2147483647 w 70"/>
              <a:gd name="T7" fmla="*/ 2147483647 h 56"/>
              <a:gd name="T8" fmla="*/ 2147483647 w 70"/>
              <a:gd name="T9" fmla="*/ 2147483647 h 56"/>
              <a:gd name="T10" fmla="*/ 2147483647 w 70"/>
              <a:gd name="T11" fmla="*/ 2147483647 h 56"/>
              <a:gd name="T12" fmla="*/ 2147483647 w 70"/>
              <a:gd name="T13" fmla="*/ 2147483647 h 56"/>
              <a:gd name="T14" fmla="*/ 2147483647 w 70"/>
              <a:gd name="T15" fmla="*/ 2147483647 h 56"/>
              <a:gd name="T16" fmla="*/ 2147483647 w 70"/>
              <a:gd name="T17" fmla="*/ 2147483647 h 56"/>
              <a:gd name="T18" fmla="*/ 2147483647 w 70"/>
              <a:gd name="T19" fmla="*/ 2147483647 h 56"/>
              <a:gd name="T20" fmla="*/ 2147483647 w 70"/>
              <a:gd name="T21" fmla="*/ 2147483647 h 56"/>
              <a:gd name="T22" fmla="*/ 2147483647 w 70"/>
              <a:gd name="T23" fmla="*/ 2147483647 h 56"/>
              <a:gd name="T24" fmla="*/ 2147483647 w 70"/>
              <a:gd name="T25" fmla="*/ 2147483647 h 56"/>
              <a:gd name="T26" fmla="*/ 2147483647 w 70"/>
              <a:gd name="T27" fmla="*/ 2147483647 h 56"/>
              <a:gd name="T28" fmla="*/ 2147483647 w 70"/>
              <a:gd name="T29" fmla="*/ 2147483647 h 56"/>
              <a:gd name="T30" fmla="*/ 2147483647 w 70"/>
              <a:gd name="T31" fmla="*/ 2147483647 h 56"/>
              <a:gd name="T32" fmla="*/ 2147483647 w 70"/>
              <a:gd name="T33" fmla="*/ 2147483647 h 56"/>
              <a:gd name="T34" fmla="*/ 2147483647 w 70"/>
              <a:gd name="T35" fmla="*/ 2147483647 h 56"/>
              <a:gd name="T36" fmla="*/ 2147483647 w 70"/>
              <a:gd name="T37" fmla="*/ 2147483647 h 56"/>
              <a:gd name="T38" fmla="*/ 2147483647 w 70"/>
              <a:gd name="T39" fmla="*/ 2147483647 h 56"/>
              <a:gd name="T40" fmla="*/ 2147483647 w 70"/>
              <a:gd name="T41" fmla="*/ 2147483647 h 56"/>
              <a:gd name="T42" fmla="*/ 2147483647 w 70"/>
              <a:gd name="T43" fmla="*/ 2147483647 h 56"/>
              <a:gd name="T44" fmla="*/ 2147483647 w 70"/>
              <a:gd name="T45" fmla="*/ 2147483647 h 56"/>
              <a:gd name="T46" fmla="*/ 2147483647 w 70"/>
              <a:gd name="T47" fmla="*/ 2147483647 h 56"/>
              <a:gd name="T48" fmla="*/ 2147483647 w 70"/>
              <a:gd name="T49" fmla="*/ 2147483647 h 56"/>
              <a:gd name="T50" fmla="*/ 2147483647 w 70"/>
              <a:gd name="T51" fmla="*/ 2147483647 h 56"/>
              <a:gd name="T52" fmla="*/ 2147483647 w 70"/>
              <a:gd name="T53" fmla="*/ 2147483647 h 56"/>
              <a:gd name="T54" fmla="*/ 2147483647 w 70"/>
              <a:gd name="T55" fmla="*/ 2147483647 h 56"/>
              <a:gd name="T56" fmla="*/ 2147483647 w 70"/>
              <a:gd name="T57" fmla="*/ 2147483647 h 56"/>
              <a:gd name="T58" fmla="*/ 2147483647 w 70"/>
              <a:gd name="T59" fmla="*/ 0 h 56"/>
              <a:gd name="T60" fmla="*/ 2147483647 w 70"/>
              <a:gd name="T61" fmla="*/ 2147483647 h 56"/>
              <a:gd name="T62" fmla="*/ 2147483647 w 70"/>
              <a:gd name="T63" fmla="*/ 2147483647 h 56"/>
              <a:gd name="T64" fmla="*/ 2147483647 w 70"/>
              <a:gd name="T65" fmla="*/ 2147483647 h 5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70"/>
              <a:gd name="T100" fmla="*/ 0 h 56"/>
              <a:gd name="T101" fmla="*/ 70 w 70"/>
              <a:gd name="T102" fmla="*/ 56 h 5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70" h="56">
                <a:moveTo>
                  <a:pt x="6" y="14"/>
                </a:moveTo>
                <a:lnTo>
                  <a:pt x="3" y="17"/>
                </a:lnTo>
                <a:lnTo>
                  <a:pt x="2" y="20"/>
                </a:lnTo>
                <a:lnTo>
                  <a:pt x="2" y="25"/>
                </a:lnTo>
                <a:lnTo>
                  <a:pt x="0" y="28"/>
                </a:lnTo>
                <a:lnTo>
                  <a:pt x="0" y="31"/>
                </a:lnTo>
                <a:lnTo>
                  <a:pt x="2" y="34"/>
                </a:lnTo>
                <a:lnTo>
                  <a:pt x="3" y="38"/>
                </a:lnTo>
                <a:lnTo>
                  <a:pt x="5" y="40"/>
                </a:lnTo>
                <a:lnTo>
                  <a:pt x="8" y="44"/>
                </a:lnTo>
                <a:lnTo>
                  <a:pt x="12" y="47"/>
                </a:lnTo>
                <a:lnTo>
                  <a:pt x="17" y="49"/>
                </a:lnTo>
                <a:lnTo>
                  <a:pt x="21" y="49"/>
                </a:lnTo>
                <a:lnTo>
                  <a:pt x="27" y="50"/>
                </a:lnTo>
                <a:lnTo>
                  <a:pt x="31" y="50"/>
                </a:lnTo>
                <a:lnTo>
                  <a:pt x="37" y="50"/>
                </a:lnTo>
                <a:lnTo>
                  <a:pt x="43" y="50"/>
                </a:lnTo>
                <a:lnTo>
                  <a:pt x="45" y="50"/>
                </a:lnTo>
                <a:lnTo>
                  <a:pt x="46" y="50"/>
                </a:lnTo>
                <a:lnTo>
                  <a:pt x="46" y="51"/>
                </a:lnTo>
                <a:lnTo>
                  <a:pt x="48" y="53"/>
                </a:lnTo>
                <a:lnTo>
                  <a:pt x="49" y="53"/>
                </a:lnTo>
                <a:lnTo>
                  <a:pt x="51" y="54"/>
                </a:lnTo>
                <a:lnTo>
                  <a:pt x="52" y="54"/>
                </a:lnTo>
                <a:lnTo>
                  <a:pt x="54" y="54"/>
                </a:lnTo>
                <a:lnTo>
                  <a:pt x="57" y="56"/>
                </a:lnTo>
                <a:lnTo>
                  <a:pt x="60" y="54"/>
                </a:lnTo>
                <a:lnTo>
                  <a:pt x="62" y="54"/>
                </a:lnTo>
                <a:lnTo>
                  <a:pt x="65" y="53"/>
                </a:lnTo>
                <a:lnTo>
                  <a:pt x="67" y="51"/>
                </a:lnTo>
                <a:lnTo>
                  <a:pt x="68" y="49"/>
                </a:lnTo>
                <a:lnTo>
                  <a:pt x="70" y="46"/>
                </a:lnTo>
                <a:lnTo>
                  <a:pt x="70" y="43"/>
                </a:lnTo>
                <a:lnTo>
                  <a:pt x="68" y="43"/>
                </a:lnTo>
                <a:lnTo>
                  <a:pt x="68" y="41"/>
                </a:lnTo>
                <a:lnTo>
                  <a:pt x="68" y="40"/>
                </a:lnTo>
                <a:lnTo>
                  <a:pt x="67" y="38"/>
                </a:lnTo>
                <a:lnTo>
                  <a:pt x="65" y="35"/>
                </a:lnTo>
                <a:lnTo>
                  <a:pt x="62" y="32"/>
                </a:lnTo>
                <a:lnTo>
                  <a:pt x="61" y="31"/>
                </a:lnTo>
                <a:lnTo>
                  <a:pt x="58" y="29"/>
                </a:lnTo>
                <a:lnTo>
                  <a:pt x="55" y="26"/>
                </a:lnTo>
                <a:lnTo>
                  <a:pt x="52" y="25"/>
                </a:lnTo>
                <a:lnTo>
                  <a:pt x="49" y="23"/>
                </a:lnTo>
                <a:lnTo>
                  <a:pt x="46" y="20"/>
                </a:lnTo>
                <a:lnTo>
                  <a:pt x="45" y="19"/>
                </a:lnTo>
                <a:lnTo>
                  <a:pt x="43" y="16"/>
                </a:lnTo>
                <a:lnTo>
                  <a:pt x="43" y="14"/>
                </a:lnTo>
                <a:lnTo>
                  <a:pt x="42" y="11"/>
                </a:lnTo>
                <a:lnTo>
                  <a:pt x="40" y="10"/>
                </a:lnTo>
                <a:lnTo>
                  <a:pt x="40" y="7"/>
                </a:lnTo>
                <a:lnTo>
                  <a:pt x="39" y="6"/>
                </a:lnTo>
                <a:lnTo>
                  <a:pt x="36" y="4"/>
                </a:lnTo>
                <a:lnTo>
                  <a:pt x="33" y="1"/>
                </a:lnTo>
                <a:lnTo>
                  <a:pt x="30" y="0"/>
                </a:lnTo>
                <a:lnTo>
                  <a:pt x="27" y="0"/>
                </a:lnTo>
                <a:lnTo>
                  <a:pt x="23" y="1"/>
                </a:lnTo>
                <a:lnTo>
                  <a:pt x="20" y="3"/>
                </a:lnTo>
                <a:lnTo>
                  <a:pt x="17" y="4"/>
                </a:lnTo>
                <a:lnTo>
                  <a:pt x="15" y="7"/>
                </a:lnTo>
                <a:lnTo>
                  <a:pt x="12" y="10"/>
                </a:lnTo>
                <a:lnTo>
                  <a:pt x="6" y="14"/>
                </a:lnTo>
              </a:path>
            </a:pathLst>
          </a:custGeom>
          <a:solidFill>
            <a:srgbClr val="FFFF00"/>
          </a:solidFill>
          <a:ln w="4763">
            <a:solidFill>
              <a:srgbClr val="990000"/>
            </a:solidFill>
            <a:round/>
            <a:headEnd/>
            <a:tailEnd/>
          </a:ln>
        </p:spPr>
        <p:txBody>
          <a:bodyPr/>
          <a:lstStyle/>
          <a:p>
            <a:endParaRPr lang="en-US"/>
          </a:p>
        </p:txBody>
      </p:sp>
      <p:sp>
        <p:nvSpPr>
          <p:cNvPr id="53304" name="Freeform 55">
            <a:extLst>
              <a:ext uri="{FF2B5EF4-FFF2-40B4-BE49-F238E27FC236}">
                <a16:creationId xmlns:a16="http://schemas.microsoft.com/office/drawing/2014/main" id="{C4D28FAD-2695-C841-E09F-F5452CA13E4B}"/>
              </a:ext>
            </a:extLst>
          </p:cNvPr>
          <p:cNvSpPr>
            <a:spLocks/>
          </p:cNvSpPr>
          <p:nvPr/>
        </p:nvSpPr>
        <p:spPr bwMode="auto">
          <a:xfrm>
            <a:off x="6507166" y="4541838"/>
            <a:ext cx="47625" cy="44451"/>
          </a:xfrm>
          <a:custGeom>
            <a:avLst/>
            <a:gdLst>
              <a:gd name="T0" fmla="*/ 2147483647 w 34"/>
              <a:gd name="T1" fmla="*/ 2147483647 h 28"/>
              <a:gd name="T2" fmla="*/ 2147483647 w 34"/>
              <a:gd name="T3" fmla="*/ 2147483647 h 28"/>
              <a:gd name="T4" fmla="*/ 2147483647 w 34"/>
              <a:gd name="T5" fmla="*/ 2147483647 h 28"/>
              <a:gd name="T6" fmla="*/ 2147483647 w 34"/>
              <a:gd name="T7" fmla="*/ 2147483647 h 28"/>
              <a:gd name="T8" fmla="*/ 2147483647 w 34"/>
              <a:gd name="T9" fmla="*/ 2147483647 h 28"/>
              <a:gd name="T10" fmla="*/ 0 w 34"/>
              <a:gd name="T11" fmla="*/ 2147483647 h 28"/>
              <a:gd name="T12" fmla="*/ 0 w 34"/>
              <a:gd name="T13" fmla="*/ 2147483647 h 28"/>
              <a:gd name="T14" fmla="*/ 0 w 34"/>
              <a:gd name="T15" fmla="*/ 2147483647 h 28"/>
              <a:gd name="T16" fmla="*/ 0 w 34"/>
              <a:gd name="T17" fmla="*/ 2147483647 h 28"/>
              <a:gd name="T18" fmla="*/ 0 w 34"/>
              <a:gd name="T19" fmla="*/ 2147483647 h 28"/>
              <a:gd name="T20" fmla="*/ 2147483647 w 34"/>
              <a:gd name="T21" fmla="*/ 2147483647 h 28"/>
              <a:gd name="T22" fmla="*/ 2147483647 w 34"/>
              <a:gd name="T23" fmla="*/ 2147483647 h 28"/>
              <a:gd name="T24" fmla="*/ 2147483647 w 34"/>
              <a:gd name="T25" fmla="*/ 2147483647 h 28"/>
              <a:gd name="T26" fmla="*/ 2147483647 w 34"/>
              <a:gd name="T27" fmla="*/ 2147483647 h 28"/>
              <a:gd name="T28" fmla="*/ 2147483647 w 34"/>
              <a:gd name="T29" fmla="*/ 2147483647 h 28"/>
              <a:gd name="T30" fmla="*/ 2147483647 w 34"/>
              <a:gd name="T31" fmla="*/ 2147483647 h 28"/>
              <a:gd name="T32" fmla="*/ 2147483647 w 34"/>
              <a:gd name="T33" fmla="*/ 2147483647 h 28"/>
              <a:gd name="T34" fmla="*/ 2147483647 w 34"/>
              <a:gd name="T35" fmla="*/ 2147483647 h 28"/>
              <a:gd name="T36" fmla="*/ 2147483647 w 34"/>
              <a:gd name="T37" fmla="*/ 2147483647 h 28"/>
              <a:gd name="T38" fmla="*/ 2147483647 w 34"/>
              <a:gd name="T39" fmla="*/ 2147483647 h 28"/>
              <a:gd name="T40" fmla="*/ 2147483647 w 34"/>
              <a:gd name="T41" fmla="*/ 2147483647 h 28"/>
              <a:gd name="T42" fmla="*/ 2147483647 w 34"/>
              <a:gd name="T43" fmla="*/ 2147483647 h 28"/>
              <a:gd name="T44" fmla="*/ 2147483647 w 34"/>
              <a:gd name="T45" fmla="*/ 2147483647 h 28"/>
              <a:gd name="T46" fmla="*/ 2147483647 w 34"/>
              <a:gd name="T47" fmla="*/ 2147483647 h 28"/>
              <a:gd name="T48" fmla="*/ 2147483647 w 34"/>
              <a:gd name="T49" fmla="*/ 2147483647 h 28"/>
              <a:gd name="T50" fmla="*/ 2147483647 w 34"/>
              <a:gd name="T51" fmla="*/ 2147483647 h 28"/>
              <a:gd name="T52" fmla="*/ 2147483647 w 34"/>
              <a:gd name="T53" fmla="*/ 2147483647 h 28"/>
              <a:gd name="T54" fmla="*/ 2147483647 w 34"/>
              <a:gd name="T55" fmla="*/ 2147483647 h 28"/>
              <a:gd name="T56" fmla="*/ 2147483647 w 34"/>
              <a:gd name="T57" fmla="*/ 2147483647 h 28"/>
              <a:gd name="T58" fmla="*/ 2147483647 w 34"/>
              <a:gd name="T59" fmla="*/ 2147483647 h 28"/>
              <a:gd name="T60" fmla="*/ 2147483647 w 34"/>
              <a:gd name="T61" fmla="*/ 2147483647 h 28"/>
              <a:gd name="T62" fmla="*/ 2147483647 w 34"/>
              <a:gd name="T63" fmla="*/ 2147483647 h 28"/>
              <a:gd name="T64" fmla="*/ 2147483647 w 34"/>
              <a:gd name="T65" fmla="*/ 2147483647 h 28"/>
              <a:gd name="T66" fmla="*/ 2147483647 w 34"/>
              <a:gd name="T67" fmla="*/ 2147483647 h 28"/>
              <a:gd name="T68" fmla="*/ 2147483647 w 34"/>
              <a:gd name="T69" fmla="*/ 2147483647 h 28"/>
              <a:gd name="T70" fmla="*/ 2147483647 w 34"/>
              <a:gd name="T71" fmla="*/ 2147483647 h 28"/>
              <a:gd name="T72" fmla="*/ 2147483647 w 34"/>
              <a:gd name="T73" fmla="*/ 2147483647 h 28"/>
              <a:gd name="T74" fmla="*/ 2147483647 w 34"/>
              <a:gd name="T75" fmla="*/ 2147483647 h 28"/>
              <a:gd name="T76" fmla="*/ 2147483647 w 34"/>
              <a:gd name="T77" fmla="*/ 2147483647 h 28"/>
              <a:gd name="T78" fmla="*/ 2147483647 w 34"/>
              <a:gd name="T79" fmla="*/ 2147483647 h 28"/>
              <a:gd name="T80" fmla="*/ 2147483647 w 34"/>
              <a:gd name="T81" fmla="*/ 2147483647 h 28"/>
              <a:gd name="T82" fmla="*/ 2147483647 w 34"/>
              <a:gd name="T83" fmla="*/ 0 h 28"/>
              <a:gd name="T84" fmla="*/ 2147483647 w 34"/>
              <a:gd name="T85" fmla="*/ 0 h 28"/>
              <a:gd name="T86" fmla="*/ 2147483647 w 34"/>
              <a:gd name="T87" fmla="*/ 2147483647 h 28"/>
              <a:gd name="T88" fmla="*/ 2147483647 w 34"/>
              <a:gd name="T89" fmla="*/ 2147483647 h 28"/>
              <a:gd name="T90" fmla="*/ 2147483647 w 34"/>
              <a:gd name="T91" fmla="*/ 2147483647 h 28"/>
              <a:gd name="T92" fmla="*/ 2147483647 w 34"/>
              <a:gd name="T93" fmla="*/ 2147483647 h 28"/>
              <a:gd name="T94" fmla="*/ 2147483647 w 34"/>
              <a:gd name="T95" fmla="*/ 2147483647 h 28"/>
              <a:gd name="T96" fmla="*/ 2147483647 w 34"/>
              <a:gd name="T97" fmla="*/ 2147483647 h 28"/>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34"/>
              <a:gd name="T148" fmla="*/ 0 h 28"/>
              <a:gd name="T149" fmla="*/ 34 w 34"/>
              <a:gd name="T150" fmla="*/ 28 h 28"/>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34" h="28">
                <a:moveTo>
                  <a:pt x="9" y="6"/>
                </a:moveTo>
                <a:lnTo>
                  <a:pt x="7" y="9"/>
                </a:lnTo>
                <a:lnTo>
                  <a:pt x="4" y="10"/>
                </a:lnTo>
                <a:lnTo>
                  <a:pt x="3" y="13"/>
                </a:lnTo>
                <a:lnTo>
                  <a:pt x="1" y="16"/>
                </a:lnTo>
                <a:lnTo>
                  <a:pt x="0" y="19"/>
                </a:lnTo>
                <a:lnTo>
                  <a:pt x="0" y="21"/>
                </a:lnTo>
                <a:lnTo>
                  <a:pt x="0" y="24"/>
                </a:lnTo>
                <a:lnTo>
                  <a:pt x="0" y="27"/>
                </a:lnTo>
                <a:lnTo>
                  <a:pt x="0" y="28"/>
                </a:lnTo>
                <a:lnTo>
                  <a:pt x="1" y="28"/>
                </a:lnTo>
                <a:lnTo>
                  <a:pt x="3" y="28"/>
                </a:lnTo>
                <a:lnTo>
                  <a:pt x="4" y="28"/>
                </a:lnTo>
                <a:lnTo>
                  <a:pt x="6" y="28"/>
                </a:lnTo>
                <a:lnTo>
                  <a:pt x="9" y="28"/>
                </a:lnTo>
                <a:lnTo>
                  <a:pt x="10" y="28"/>
                </a:lnTo>
                <a:lnTo>
                  <a:pt x="12" y="28"/>
                </a:lnTo>
                <a:lnTo>
                  <a:pt x="13" y="27"/>
                </a:lnTo>
                <a:lnTo>
                  <a:pt x="15" y="27"/>
                </a:lnTo>
                <a:lnTo>
                  <a:pt x="17" y="27"/>
                </a:lnTo>
                <a:lnTo>
                  <a:pt x="19" y="27"/>
                </a:lnTo>
                <a:lnTo>
                  <a:pt x="20" y="28"/>
                </a:lnTo>
                <a:lnTo>
                  <a:pt x="22" y="28"/>
                </a:lnTo>
                <a:lnTo>
                  <a:pt x="25" y="28"/>
                </a:lnTo>
                <a:lnTo>
                  <a:pt x="26" y="28"/>
                </a:lnTo>
                <a:lnTo>
                  <a:pt x="28" y="28"/>
                </a:lnTo>
                <a:lnTo>
                  <a:pt x="29" y="28"/>
                </a:lnTo>
                <a:lnTo>
                  <a:pt x="31" y="27"/>
                </a:lnTo>
                <a:lnTo>
                  <a:pt x="32" y="27"/>
                </a:lnTo>
                <a:lnTo>
                  <a:pt x="34" y="22"/>
                </a:lnTo>
                <a:lnTo>
                  <a:pt x="34" y="18"/>
                </a:lnTo>
                <a:lnTo>
                  <a:pt x="32" y="15"/>
                </a:lnTo>
                <a:lnTo>
                  <a:pt x="31" y="10"/>
                </a:lnTo>
                <a:lnTo>
                  <a:pt x="29" y="7"/>
                </a:lnTo>
                <a:lnTo>
                  <a:pt x="26" y="5"/>
                </a:lnTo>
                <a:lnTo>
                  <a:pt x="23" y="3"/>
                </a:lnTo>
                <a:lnTo>
                  <a:pt x="20" y="2"/>
                </a:lnTo>
                <a:lnTo>
                  <a:pt x="19" y="0"/>
                </a:lnTo>
                <a:lnTo>
                  <a:pt x="17" y="0"/>
                </a:lnTo>
                <a:lnTo>
                  <a:pt x="16" y="2"/>
                </a:lnTo>
                <a:lnTo>
                  <a:pt x="15" y="2"/>
                </a:lnTo>
                <a:lnTo>
                  <a:pt x="13" y="3"/>
                </a:lnTo>
                <a:lnTo>
                  <a:pt x="12" y="3"/>
                </a:lnTo>
                <a:lnTo>
                  <a:pt x="10" y="5"/>
                </a:lnTo>
                <a:lnTo>
                  <a:pt x="9" y="6"/>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305" name="Freeform 56">
            <a:extLst>
              <a:ext uri="{FF2B5EF4-FFF2-40B4-BE49-F238E27FC236}">
                <a16:creationId xmlns:a16="http://schemas.microsoft.com/office/drawing/2014/main" id="{FC00FD75-C642-07FE-8B21-816D18504F8A}"/>
              </a:ext>
            </a:extLst>
          </p:cNvPr>
          <p:cNvSpPr>
            <a:spLocks/>
          </p:cNvSpPr>
          <p:nvPr/>
        </p:nvSpPr>
        <p:spPr bwMode="auto">
          <a:xfrm>
            <a:off x="6507166" y="4541838"/>
            <a:ext cx="47625" cy="44451"/>
          </a:xfrm>
          <a:custGeom>
            <a:avLst/>
            <a:gdLst>
              <a:gd name="T0" fmla="*/ 2147483647 w 34"/>
              <a:gd name="T1" fmla="*/ 2147483647 h 28"/>
              <a:gd name="T2" fmla="*/ 2147483647 w 34"/>
              <a:gd name="T3" fmla="*/ 2147483647 h 28"/>
              <a:gd name="T4" fmla="*/ 2147483647 w 34"/>
              <a:gd name="T5" fmla="*/ 2147483647 h 28"/>
              <a:gd name="T6" fmla="*/ 2147483647 w 34"/>
              <a:gd name="T7" fmla="*/ 2147483647 h 28"/>
              <a:gd name="T8" fmla="*/ 2147483647 w 34"/>
              <a:gd name="T9" fmla="*/ 2147483647 h 28"/>
              <a:gd name="T10" fmla="*/ 0 w 34"/>
              <a:gd name="T11" fmla="*/ 2147483647 h 28"/>
              <a:gd name="T12" fmla="*/ 0 w 34"/>
              <a:gd name="T13" fmla="*/ 2147483647 h 28"/>
              <a:gd name="T14" fmla="*/ 0 w 34"/>
              <a:gd name="T15" fmla="*/ 2147483647 h 28"/>
              <a:gd name="T16" fmla="*/ 0 w 34"/>
              <a:gd name="T17" fmla="*/ 2147483647 h 28"/>
              <a:gd name="T18" fmla="*/ 0 w 34"/>
              <a:gd name="T19" fmla="*/ 2147483647 h 28"/>
              <a:gd name="T20" fmla="*/ 2147483647 w 34"/>
              <a:gd name="T21" fmla="*/ 2147483647 h 28"/>
              <a:gd name="T22" fmla="*/ 2147483647 w 34"/>
              <a:gd name="T23" fmla="*/ 2147483647 h 28"/>
              <a:gd name="T24" fmla="*/ 2147483647 w 34"/>
              <a:gd name="T25" fmla="*/ 2147483647 h 28"/>
              <a:gd name="T26" fmla="*/ 2147483647 w 34"/>
              <a:gd name="T27" fmla="*/ 2147483647 h 28"/>
              <a:gd name="T28" fmla="*/ 2147483647 w 34"/>
              <a:gd name="T29" fmla="*/ 2147483647 h 28"/>
              <a:gd name="T30" fmla="*/ 2147483647 w 34"/>
              <a:gd name="T31" fmla="*/ 2147483647 h 28"/>
              <a:gd name="T32" fmla="*/ 2147483647 w 34"/>
              <a:gd name="T33" fmla="*/ 2147483647 h 28"/>
              <a:gd name="T34" fmla="*/ 2147483647 w 34"/>
              <a:gd name="T35" fmla="*/ 2147483647 h 28"/>
              <a:gd name="T36" fmla="*/ 2147483647 w 34"/>
              <a:gd name="T37" fmla="*/ 2147483647 h 28"/>
              <a:gd name="T38" fmla="*/ 2147483647 w 34"/>
              <a:gd name="T39" fmla="*/ 2147483647 h 28"/>
              <a:gd name="T40" fmla="*/ 2147483647 w 34"/>
              <a:gd name="T41" fmla="*/ 2147483647 h 28"/>
              <a:gd name="T42" fmla="*/ 2147483647 w 34"/>
              <a:gd name="T43" fmla="*/ 2147483647 h 28"/>
              <a:gd name="T44" fmla="*/ 2147483647 w 34"/>
              <a:gd name="T45" fmla="*/ 2147483647 h 28"/>
              <a:gd name="T46" fmla="*/ 2147483647 w 34"/>
              <a:gd name="T47" fmla="*/ 2147483647 h 28"/>
              <a:gd name="T48" fmla="*/ 2147483647 w 34"/>
              <a:gd name="T49" fmla="*/ 2147483647 h 28"/>
              <a:gd name="T50" fmla="*/ 2147483647 w 34"/>
              <a:gd name="T51" fmla="*/ 2147483647 h 28"/>
              <a:gd name="T52" fmla="*/ 2147483647 w 34"/>
              <a:gd name="T53" fmla="*/ 2147483647 h 28"/>
              <a:gd name="T54" fmla="*/ 2147483647 w 34"/>
              <a:gd name="T55" fmla="*/ 2147483647 h 28"/>
              <a:gd name="T56" fmla="*/ 2147483647 w 34"/>
              <a:gd name="T57" fmla="*/ 2147483647 h 28"/>
              <a:gd name="T58" fmla="*/ 2147483647 w 34"/>
              <a:gd name="T59" fmla="*/ 2147483647 h 28"/>
              <a:gd name="T60" fmla="*/ 2147483647 w 34"/>
              <a:gd name="T61" fmla="*/ 2147483647 h 28"/>
              <a:gd name="T62" fmla="*/ 2147483647 w 34"/>
              <a:gd name="T63" fmla="*/ 2147483647 h 28"/>
              <a:gd name="T64" fmla="*/ 2147483647 w 34"/>
              <a:gd name="T65" fmla="*/ 2147483647 h 28"/>
              <a:gd name="T66" fmla="*/ 2147483647 w 34"/>
              <a:gd name="T67" fmla="*/ 2147483647 h 28"/>
              <a:gd name="T68" fmla="*/ 2147483647 w 34"/>
              <a:gd name="T69" fmla="*/ 2147483647 h 28"/>
              <a:gd name="T70" fmla="*/ 2147483647 w 34"/>
              <a:gd name="T71" fmla="*/ 2147483647 h 28"/>
              <a:gd name="T72" fmla="*/ 2147483647 w 34"/>
              <a:gd name="T73" fmla="*/ 2147483647 h 28"/>
              <a:gd name="T74" fmla="*/ 2147483647 w 34"/>
              <a:gd name="T75" fmla="*/ 2147483647 h 28"/>
              <a:gd name="T76" fmla="*/ 2147483647 w 34"/>
              <a:gd name="T77" fmla="*/ 2147483647 h 28"/>
              <a:gd name="T78" fmla="*/ 2147483647 w 34"/>
              <a:gd name="T79" fmla="*/ 2147483647 h 28"/>
              <a:gd name="T80" fmla="*/ 2147483647 w 34"/>
              <a:gd name="T81" fmla="*/ 2147483647 h 28"/>
              <a:gd name="T82" fmla="*/ 2147483647 w 34"/>
              <a:gd name="T83" fmla="*/ 0 h 28"/>
              <a:gd name="T84" fmla="*/ 2147483647 w 34"/>
              <a:gd name="T85" fmla="*/ 0 h 28"/>
              <a:gd name="T86" fmla="*/ 2147483647 w 34"/>
              <a:gd name="T87" fmla="*/ 2147483647 h 28"/>
              <a:gd name="T88" fmla="*/ 2147483647 w 34"/>
              <a:gd name="T89" fmla="*/ 2147483647 h 28"/>
              <a:gd name="T90" fmla="*/ 2147483647 w 34"/>
              <a:gd name="T91" fmla="*/ 2147483647 h 28"/>
              <a:gd name="T92" fmla="*/ 2147483647 w 34"/>
              <a:gd name="T93" fmla="*/ 2147483647 h 28"/>
              <a:gd name="T94" fmla="*/ 2147483647 w 34"/>
              <a:gd name="T95" fmla="*/ 2147483647 h 28"/>
              <a:gd name="T96" fmla="*/ 2147483647 w 34"/>
              <a:gd name="T97" fmla="*/ 2147483647 h 28"/>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34"/>
              <a:gd name="T148" fmla="*/ 0 h 28"/>
              <a:gd name="T149" fmla="*/ 34 w 34"/>
              <a:gd name="T150" fmla="*/ 28 h 28"/>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34" h="28">
                <a:moveTo>
                  <a:pt x="9" y="6"/>
                </a:moveTo>
                <a:lnTo>
                  <a:pt x="7" y="9"/>
                </a:lnTo>
                <a:lnTo>
                  <a:pt x="4" y="10"/>
                </a:lnTo>
                <a:lnTo>
                  <a:pt x="3" y="13"/>
                </a:lnTo>
                <a:lnTo>
                  <a:pt x="1" y="16"/>
                </a:lnTo>
                <a:lnTo>
                  <a:pt x="0" y="19"/>
                </a:lnTo>
                <a:lnTo>
                  <a:pt x="0" y="21"/>
                </a:lnTo>
                <a:lnTo>
                  <a:pt x="0" y="24"/>
                </a:lnTo>
                <a:lnTo>
                  <a:pt x="0" y="27"/>
                </a:lnTo>
                <a:lnTo>
                  <a:pt x="0" y="28"/>
                </a:lnTo>
                <a:lnTo>
                  <a:pt x="1" y="28"/>
                </a:lnTo>
                <a:lnTo>
                  <a:pt x="3" y="28"/>
                </a:lnTo>
                <a:lnTo>
                  <a:pt x="4" y="28"/>
                </a:lnTo>
                <a:lnTo>
                  <a:pt x="6" y="28"/>
                </a:lnTo>
                <a:lnTo>
                  <a:pt x="9" y="28"/>
                </a:lnTo>
                <a:lnTo>
                  <a:pt x="10" y="28"/>
                </a:lnTo>
                <a:lnTo>
                  <a:pt x="12" y="28"/>
                </a:lnTo>
                <a:lnTo>
                  <a:pt x="13" y="27"/>
                </a:lnTo>
                <a:lnTo>
                  <a:pt x="15" y="27"/>
                </a:lnTo>
                <a:lnTo>
                  <a:pt x="17" y="27"/>
                </a:lnTo>
                <a:lnTo>
                  <a:pt x="19" y="27"/>
                </a:lnTo>
                <a:lnTo>
                  <a:pt x="20" y="28"/>
                </a:lnTo>
                <a:lnTo>
                  <a:pt x="22" y="28"/>
                </a:lnTo>
                <a:lnTo>
                  <a:pt x="25" y="28"/>
                </a:lnTo>
                <a:lnTo>
                  <a:pt x="26" y="28"/>
                </a:lnTo>
                <a:lnTo>
                  <a:pt x="28" y="28"/>
                </a:lnTo>
                <a:lnTo>
                  <a:pt x="29" y="28"/>
                </a:lnTo>
                <a:lnTo>
                  <a:pt x="31" y="27"/>
                </a:lnTo>
                <a:lnTo>
                  <a:pt x="32" y="27"/>
                </a:lnTo>
                <a:lnTo>
                  <a:pt x="34" y="22"/>
                </a:lnTo>
                <a:lnTo>
                  <a:pt x="34" y="18"/>
                </a:lnTo>
                <a:lnTo>
                  <a:pt x="32" y="15"/>
                </a:lnTo>
                <a:lnTo>
                  <a:pt x="31" y="10"/>
                </a:lnTo>
                <a:lnTo>
                  <a:pt x="29" y="7"/>
                </a:lnTo>
                <a:lnTo>
                  <a:pt x="26" y="5"/>
                </a:lnTo>
                <a:lnTo>
                  <a:pt x="23" y="3"/>
                </a:lnTo>
                <a:lnTo>
                  <a:pt x="20" y="2"/>
                </a:lnTo>
                <a:lnTo>
                  <a:pt x="19" y="0"/>
                </a:lnTo>
                <a:lnTo>
                  <a:pt x="17" y="0"/>
                </a:lnTo>
                <a:lnTo>
                  <a:pt x="16" y="2"/>
                </a:lnTo>
                <a:lnTo>
                  <a:pt x="15" y="2"/>
                </a:lnTo>
                <a:lnTo>
                  <a:pt x="13" y="3"/>
                </a:lnTo>
                <a:lnTo>
                  <a:pt x="12" y="3"/>
                </a:lnTo>
                <a:lnTo>
                  <a:pt x="10" y="5"/>
                </a:lnTo>
                <a:lnTo>
                  <a:pt x="9" y="6"/>
                </a:lnTo>
              </a:path>
            </a:pathLst>
          </a:custGeom>
          <a:solidFill>
            <a:srgbClr val="FFFF00"/>
          </a:solidFill>
          <a:ln w="4763">
            <a:solidFill>
              <a:srgbClr val="990000"/>
            </a:solidFill>
            <a:round/>
            <a:headEnd/>
            <a:tailEnd/>
          </a:ln>
        </p:spPr>
        <p:txBody>
          <a:bodyPr/>
          <a:lstStyle/>
          <a:p>
            <a:endParaRPr lang="en-US"/>
          </a:p>
        </p:txBody>
      </p:sp>
      <p:sp>
        <p:nvSpPr>
          <p:cNvPr id="53306" name="Freeform 57">
            <a:extLst>
              <a:ext uri="{FF2B5EF4-FFF2-40B4-BE49-F238E27FC236}">
                <a16:creationId xmlns:a16="http://schemas.microsoft.com/office/drawing/2014/main" id="{D22E5746-682A-343B-89FC-1F5676E3D02B}"/>
              </a:ext>
            </a:extLst>
          </p:cNvPr>
          <p:cNvSpPr>
            <a:spLocks/>
          </p:cNvSpPr>
          <p:nvPr/>
        </p:nvSpPr>
        <p:spPr bwMode="auto">
          <a:xfrm>
            <a:off x="6538914" y="4508503"/>
            <a:ext cx="80963" cy="61913"/>
          </a:xfrm>
          <a:custGeom>
            <a:avLst/>
            <a:gdLst>
              <a:gd name="T0" fmla="*/ 2147483647 w 57"/>
              <a:gd name="T1" fmla="*/ 2147483647 h 39"/>
              <a:gd name="T2" fmla="*/ 2147483647 w 57"/>
              <a:gd name="T3" fmla="*/ 2147483647 h 39"/>
              <a:gd name="T4" fmla="*/ 2147483647 w 57"/>
              <a:gd name="T5" fmla="*/ 2147483647 h 39"/>
              <a:gd name="T6" fmla="*/ 2147483647 w 57"/>
              <a:gd name="T7" fmla="*/ 2147483647 h 39"/>
              <a:gd name="T8" fmla="*/ 2147483647 w 57"/>
              <a:gd name="T9" fmla="*/ 2147483647 h 39"/>
              <a:gd name="T10" fmla="*/ 2147483647 w 57"/>
              <a:gd name="T11" fmla="*/ 2147483647 h 39"/>
              <a:gd name="T12" fmla="*/ 2147483647 w 57"/>
              <a:gd name="T13" fmla="*/ 2147483647 h 39"/>
              <a:gd name="T14" fmla="*/ 0 w 57"/>
              <a:gd name="T15" fmla="*/ 2147483647 h 39"/>
              <a:gd name="T16" fmla="*/ 0 w 57"/>
              <a:gd name="T17" fmla="*/ 2147483647 h 39"/>
              <a:gd name="T18" fmla="*/ 0 w 57"/>
              <a:gd name="T19" fmla="*/ 2147483647 h 39"/>
              <a:gd name="T20" fmla="*/ 0 w 57"/>
              <a:gd name="T21" fmla="*/ 2147483647 h 39"/>
              <a:gd name="T22" fmla="*/ 0 w 57"/>
              <a:gd name="T23" fmla="*/ 2147483647 h 39"/>
              <a:gd name="T24" fmla="*/ 2147483647 w 57"/>
              <a:gd name="T25" fmla="*/ 2147483647 h 39"/>
              <a:gd name="T26" fmla="*/ 2147483647 w 57"/>
              <a:gd name="T27" fmla="*/ 2147483647 h 39"/>
              <a:gd name="T28" fmla="*/ 2147483647 w 57"/>
              <a:gd name="T29" fmla="*/ 2147483647 h 39"/>
              <a:gd name="T30" fmla="*/ 2147483647 w 57"/>
              <a:gd name="T31" fmla="*/ 2147483647 h 39"/>
              <a:gd name="T32" fmla="*/ 2147483647 w 57"/>
              <a:gd name="T33" fmla="*/ 2147483647 h 39"/>
              <a:gd name="T34" fmla="*/ 2147483647 w 57"/>
              <a:gd name="T35" fmla="*/ 2147483647 h 39"/>
              <a:gd name="T36" fmla="*/ 2147483647 w 57"/>
              <a:gd name="T37" fmla="*/ 2147483647 h 39"/>
              <a:gd name="T38" fmla="*/ 2147483647 w 57"/>
              <a:gd name="T39" fmla="*/ 2147483647 h 39"/>
              <a:gd name="T40" fmla="*/ 2147483647 w 57"/>
              <a:gd name="T41" fmla="*/ 2147483647 h 39"/>
              <a:gd name="T42" fmla="*/ 2147483647 w 57"/>
              <a:gd name="T43" fmla="*/ 2147483647 h 39"/>
              <a:gd name="T44" fmla="*/ 2147483647 w 57"/>
              <a:gd name="T45" fmla="*/ 2147483647 h 39"/>
              <a:gd name="T46" fmla="*/ 2147483647 w 57"/>
              <a:gd name="T47" fmla="*/ 2147483647 h 39"/>
              <a:gd name="T48" fmla="*/ 2147483647 w 57"/>
              <a:gd name="T49" fmla="*/ 2147483647 h 39"/>
              <a:gd name="T50" fmla="*/ 2147483647 w 57"/>
              <a:gd name="T51" fmla="*/ 2147483647 h 39"/>
              <a:gd name="T52" fmla="*/ 2147483647 w 57"/>
              <a:gd name="T53" fmla="*/ 2147483647 h 39"/>
              <a:gd name="T54" fmla="*/ 2147483647 w 57"/>
              <a:gd name="T55" fmla="*/ 2147483647 h 39"/>
              <a:gd name="T56" fmla="*/ 2147483647 w 57"/>
              <a:gd name="T57" fmla="*/ 2147483647 h 39"/>
              <a:gd name="T58" fmla="*/ 2147483647 w 57"/>
              <a:gd name="T59" fmla="*/ 2147483647 h 39"/>
              <a:gd name="T60" fmla="*/ 2147483647 w 57"/>
              <a:gd name="T61" fmla="*/ 2147483647 h 39"/>
              <a:gd name="T62" fmla="*/ 2147483647 w 57"/>
              <a:gd name="T63" fmla="*/ 2147483647 h 39"/>
              <a:gd name="T64" fmla="*/ 2147483647 w 57"/>
              <a:gd name="T65" fmla="*/ 2147483647 h 39"/>
              <a:gd name="T66" fmla="*/ 2147483647 w 57"/>
              <a:gd name="T67" fmla="*/ 2147483647 h 39"/>
              <a:gd name="T68" fmla="*/ 2147483647 w 57"/>
              <a:gd name="T69" fmla="*/ 2147483647 h 39"/>
              <a:gd name="T70" fmla="*/ 2147483647 w 57"/>
              <a:gd name="T71" fmla="*/ 2147483647 h 39"/>
              <a:gd name="T72" fmla="*/ 2147483647 w 57"/>
              <a:gd name="T73" fmla="*/ 2147483647 h 39"/>
              <a:gd name="T74" fmla="*/ 2147483647 w 57"/>
              <a:gd name="T75" fmla="*/ 2147483647 h 39"/>
              <a:gd name="T76" fmla="*/ 2147483647 w 57"/>
              <a:gd name="T77" fmla="*/ 2147483647 h 39"/>
              <a:gd name="T78" fmla="*/ 2147483647 w 57"/>
              <a:gd name="T79" fmla="*/ 2147483647 h 39"/>
              <a:gd name="T80" fmla="*/ 2147483647 w 57"/>
              <a:gd name="T81" fmla="*/ 2147483647 h 39"/>
              <a:gd name="T82" fmla="*/ 2147483647 w 57"/>
              <a:gd name="T83" fmla="*/ 2147483647 h 39"/>
              <a:gd name="T84" fmla="*/ 2147483647 w 57"/>
              <a:gd name="T85" fmla="*/ 2147483647 h 39"/>
              <a:gd name="T86" fmla="*/ 2147483647 w 57"/>
              <a:gd name="T87" fmla="*/ 2147483647 h 39"/>
              <a:gd name="T88" fmla="*/ 2147483647 w 57"/>
              <a:gd name="T89" fmla="*/ 2147483647 h 39"/>
              <a:gd name="T90" fmla="*/ 2147483647 w 57"/>
              <a:gd name="T91" fmla="*/ 2147483647 h 39"/>
              <a:gd name="T92" fmla="*/ 2147483647 w 57"/>
              <a:gd name="T93" fmla="*/ 2147483647 h 39"/>
              <a:gd name="T94" fmla="*/ 2147483647 w 57"/>
              <a:gd name="T95" fmla="*/ 2147483647 h 39"/>
              <a:gd name="T96" fmla="*/ 2147483647 w 57"/>
              <a:gd name="T97" fmla="*/ 0 h 39"/>
              <a:gd name="T98" fmla="*/ 2147483647 w 57"/>
              <a:gd name="T99" fmla="*/ 0 h 39"/>
              <a:gd name="T100" fmla="*/ 2147483647 w 57"/>
              <a:gd name="T101" fmla="*/ 0 h 39"/>
              <a:gd name="T102" fmla="*/ 2147483647 w 57"/>
              <a:gd name="T103" fmla="*/ 0 h 39"/>
              <a:gd name="T104" fmla="*/ 2147483647 w 57"/>
              <a:gd name="T105" fmla="*/ 0 h 39"/>
              <a:gd name="T106" fmla="*/ 2147483647 w 57"/>
              <a:gd name="T107" fmla="*/ 2147483647 h 39"/>
              <a:gd name="T108" fmla="*/ 2147483647 w 57"/>
              <a:gd name="T109" fmla="*/ 2147483647 h 39"/>
              <a:gd name="T110" fmla="*/ 2147483647 w 57"/>
              <a:gd name="T111" fmla="*/ 2147483647 h 39"/>
              <a:gd name="T112" fmla="*/ 2147483647 w 57"/>
              <a:gd name="T113" fmla="*/ 2147483647 h 39"/>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57"/>
              <a:gd name="T172" fmla="*/ 0 h 39"/>
              <a:gd name="T173" fmla="*/ 57 w 57"/>
              <a:gd name="T174" fmla="*/ 39 h 39"/>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57" h="39">
                <a:moveTo>
                  <a:pt x="9" y="3"/>
                </a:moveTo>
                <a:lnTo>
                  <a:pt x="8" y="3"/>
                </a:lnTo>
                <a:lnTo>
                  <a:pt x="6" y="3"/>
                </a:lnTo>
                <a:lnTo>
                  <a:pt x="5" y="3"/>
                </a:lnTo>
                <a:lnTo>
                  <a:pt x="3" y="5"/>
                </a:lnTo>
                <a:lnTo>
                  <a:pt x="2" y="5"/>
                </a:lnTo>
                <a:lnTo>
                  <a:pt x="2" y="6"/>
                </a:lnTo>
                <a:lnTo>
                  <a:pt x="0" y="6"/>
                </a:lnTo>
                <a:lnTo>
                  <a:pt x="0" y="8"/>
                </a:lnTo>
                <a:lnTo>
                  <a:pt x="0" y="9"/>
                </a:lnTo>
                <a:lnTo>
                  <a:pt x="0" y="11"/>
                </a:lnTo>
                <a:lnTo>
                  <a:pt x="0" y="14"/>
                </a:lnTo>
                <a:lnTo>
                  <a:pt x="2" y="15"/>
                </a:lnTo>
                <a:lnTo>
                  <a:pt x="2" y="17"/>
                </a:lnTo>
                <a:lnTo>
                  <a:pt x="3" y="18"/>
                </a:lnTo>
                <a:lnTo>
                  <a:pt x="5" y="20"/>
                </a:lnTo>
                <a:lnTo>
                  <a:pt x="8" y="21"/>
                </a:lnTo>
                <a:lnTo>
                  <a:pt x="11" y="23"/>
                </a:lnTo>
                <a:lnTo>
                  <a:pt x="15" y="24"/>
                </a:lnTo>
                <a:lnTo>
                  <a:pt x="18" y="27"/>
                </a:lnTo>
                <a:lnTo>
                  <a:pt x="21" y="28"/>
                </a:lnTo>
                <a:lnTo>
                  <a:pt x="26" y="30"/>
                </a:lnTo>
                <a:lnTo>
                  <a:pt x="28" y="33"/>
                </a:lnTo>
                <a:lnTo>
                  <a:pt x="31" y="34"/>
                </a:lnTo>
                <a:lnTo>
                  <a:pt x="36" y="36"/>
                </a:lnTo>
                <a:lnTo>
                  <a:pt x="39" y="36"/>
                </a:lnTo>
                <a:lnTo>
                  <a:pt x="40" y="37"/>
                </a:lnTo>
                <a:lnTo>
                  <a:pt x="43" y="37"/>
                </a:lnTo>
                <a:lnTo>
                  <a:pt x="46" y="39"/>
                </a:lnTo>
                <a:lnTo>
                  <a:pt x="49" y="39"/>
                </a:lnTo>
                <a:lnTo>
                  <a:pt x="52" y="37"/>
                </a:lnTo>
                <a:lnTo>
                  <a:pt x="54" y="36"/>
                </a:lnTo>
                <a:lnTo>
                  <a:pt x="55" y="34"/>
                </a:lnTo>
                <a:lnTo>
                  <a:pt x="57" y="31"/>
                </a:lnTo>
                <a:lnTo>
                  <a:pt x="55" y="28"/>
                </a:lnTo>
                <a:lnTo>
                  <a:pt x="55" y="26"/>
                </a:lnTo>
                <a:lnTo>
                  <a:pt x="54" y="21"/>
                </a:lnTo>
                <a:lnTo>
                  <a:pt x="52" y="18"/>
                </a:lnTo>
                <a:lnTo>
                  <a:pt x="52" y="15"/>
                </a:lnTo>
                <a:lnTo>
                  <a:pt x="52" y="12"/>
                </a:lnTo>
                <a:lnTo>
                  <a:pt x="54" y="9"/>
                </a:lnTo>
                <a:lnTo>
                  <a:pt x="49" y="8"/>
                </a:lnTo>
                <a:lnTo>
                  <a:pt x="46" y="5"/>
                </a:lnTo>
                <a:lnTo>
                  <a:pt x="43" y="5"/>
                </a:lnTo>
                <a:lnTo>
                  <a:pt x="39" y="3"/>
                </a:lnTo>
                <a:lnTo>
                  <a:pt x="36" y="3"/>
                </a:lnTo>
                <a:lnTo>
                  <a:pt x="33" y="2"/>
                </a:lnTo>
                <a:lnTo>
                  <a:pt x="28" y="2"/>
                </a:lnTo>
                <a:lnTo>
                  <a:pt x="24" y="0"/>
                </a:lnTo>
                <a:lnTo>
                  <a:pt x="23" y="0"/>
                </a:lnTo>
                <a:lnTo>
                  <a:pt x="21" y="0"/>
                </a:lnTo>
                <a:lnTo>
                  <a:pt x="20" y="0"/>
                </a:lnTo>
                <a:lnTo>
                  <a:pt x="17" y="0"/>
                </a:lnTo>
                <a:lnTo>
                  <a:pt x="15" y="2"/>
                </a:lnTo>
                <a:lnTo>
                  <a:pt x="14" y="2"/>
                </a:lnTo>
                <a:lnTo>
                  <a:pt x="11" y="2"/>
                </a:lnTo>
                <a:lnTo>
                  <a:pt x="9" y="3"/>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307" name="Freeform 58">
            <a:extLst>
              <a:ext uri="{FF2B5EF4-FFF2-40B4-BE49-F238E27FC236}">
                <a16:creationId xmlns:a16="http://schemas.microsoft.com/office/drawing/2014/main" id="{25F6513F-82B0-7AF8-5B17-884F12E06349}"/>
              </a:ext>
            </a:extLst>
          </p:cNvPr>
          <p:cNvSpPr>
            <a:spLocks/>
          </p:cNvSpPr>
          <p:nvPr/>
        </p:nvSpPr>
        <p:spPr bwMode="auto">
          <a:xfrm>
            <a:off x="6538914" y="4508503"/>
            <a:ext cx="80963" cy="61913"/>
          </a:xfrm>
          <a:custGeom>
            <a:avLst/>
            <a:gdLst>
              <a:gd name="T0" fmla="*/ 2147483647 w 57"/>
              <a:gd name="T1" fmla="*/ 2147483647 h 39"/>
              <a:gd name="T2" fmla="*/ 2147483647 w 57"/>
              <a:gd name="T3" fmla="*/ 2147483647 h 39"/>
              <a:gd name="T4" fmla="*/ 2147483647 w 57"/>
              <a:gd name="T5" fmla="*/ 2147483647 h 39"/>
              <a:gd name="T6" fmla="*/ 2147483647 w 57"/>
              <a:gd name="T7" fmla="*/ 2147483647 h 39"/>
              <a:gd name="T8" fmla="*/ 2147483647 w 57"/>
              <a:gd name="T9" fmla="*/ 2147483647 h 39"/>
              <a:gd name="T10" fmla="*/ 2147483647 w 57"/>
              <a:gd name="T11" fmla="*/ 2147483647 h 39"/>
              <a:gd name="T12" fmla="*/ 2147483647 w 57"/>
              <a:gd name="T13" fmla="*/ 2147483647 h 39"/>
              <a:gd name="T14" fmla="*/ 0 w 57"/>
              <a:gd name="T15" fmla="*/ 2147483647 h 39"/>
              <a:gd name="T16" fmla="*/ 0 w 57"/>
              <a:gd name="T17" fmla="*/ 2147483647 h 39"/>
              <a:gd name="T18" fmla="*/ 0 w 57"/>
              <a:gd name="T19" fmla="*/ 2147483647 h 39"/>
              <a:gd name="T20" fmla="*/ 0 w 57"/>
              <a:gd name="T21" fmla="*/ 2147483647 h 39"/>
              <a:gd name="T22" fmla="*/ 0 w 57"/>
              <a:gd name="T23" fmla="*/ 2147483647 h 39"/>
              <a:gd name="T24" fmla="*/ 2147483647 w 57"/>
              <a:gd name="T25" fmla="*/ 2147483647 h 39"/>
              <a:gd name="T26" fmla="*/ 2147483647 w 57"/>
              <a:gd name="T27" fmla="*/ 2147483647 h 39"/>
              <a:gd name="T28" fmla="*/ 2147483647 w 57"/>
              <a:gd name="T29" fmla="*/ 2147483647 h 39"/>
              <a:gd name="T30" fmla="*/ 2147483647 w 57"/>
              <a:gd name="T31" fmla="*/ 2147483647 h 39"/>
              <a:gd name="T32" fmla="*/ 2147483647 w 57"/>
              <a:gd name="T33" fmla="*/ 2147483647 h 39"/>
              <a:gd name="T34" fmla="*/ 2147483647 w 57"/>
              <a:gd name="T35" fmla="*/ 2147483647 h 39"/>
              <a:gd name="T36" fmla="*/ 2147483647 w 57"/>
              <a:gd name="T37" fmla="*/ 2147483647 h 39"/>
              <a:gd name="T38" fmla="*/ 2147483647 w 57"/>
              <a:gd name="T39" fmla="*/ 2147483647 h 39"/>
              <a:gd name="T40" fmla="*/ 2147483647 w 57"/>
              <a:gd name="T41" fmla="*/ 2147483647 h 39"/>
              <a:gd name="T42" fmla="*/ 2147483647 w 57"/>
              <a:gd name="T43" fmla="*/ 2147483647 h 39"/>
              <a:gd name="T44" fmla="*/ 2147483647 w 57"/>
              <a:gd name="T45" fmla="*/ 2147483647 h 39"/>
              <a:gd name="T46" fmla="*/ 2147483647 w 57"/>
              <a:gd name="T47" fmla="*/ 2147483647 h 39"/>
              <a:gd name="T48" fmla="*/ 2147483647 w 57"/>
              <a:gd name="T49" fmla="*/ 2147483647 h 39"/>
              <a:gd name="T50" fmla="*/ 2147483647 w 57"/>
              <a:gd name="T51" fmla="*/ 2147483647 h 39"/>
              <a:gd name="T52" fmla="*/ 2147483647 w 57"/>
              <a:gd name="T53" fmla="*/ 2147483647 h 39"/>
              <a:gd name="T54" fmla="*/ 2147483647 w 57"/>
              <a:gd name="T55" fmla="*/ 2147483647 h 39"/>
              <a:gd name="T56" fmla="*/ 2147483647 w 57"/>
              <a:gd name="T57" fmla="*/ 2147483647 h 39"/>
              <a:gd name="T58" fmla="*/ 2147483647 w 57"/>
              <a:gd name="T59" fmla="*/ 2147483647 h 39"/>
              <a:gd name="T60" fmla="*/ 2147483647 w 57"/>
              <a:gd name="T61" fmla="*/ 2147483647 h 39"/>
              <a:gd name="T62" fmla="*/ 2147483647 w 57"/>
              <a:gd name="T63" fmla="*/ 2147483647 h 39"/>
              <a:gd name="T64" fmla="*/ 2147483647 w 57"/>
              <a:gd name="T65" fmla="*/ 2147483647 h 39"/>
              <a:gd name="T66" fmla="*/ 2147483647 w 57"/>
              <a:gd name="T67" fmla="*/ 2147483647 h 39"/>
              <a:gd name="T68" fmla="*/ 2147483647 w 57"/>
              <a:gd name="T69" fmla="*/ 2147483647 h 39"/>
              <a:gd name="T70" fmla="*/ 2147483647 w 57"/>
              <a:gd name="T71" fmla="*/ 2147483647 h 39"/>
              <a:gd name="T72" fmla="*/ 2147483647 w 57"/>
              <a:gd name="T73" fmla="*/ 2147483647 h 39"/>
              <a:gd name="T74" fmla="*/ 2147483647 w 57"/>
              <a:gd name="T75" fmla="*/ 2147483647 h 39"/>
              <a:gd name="T76" fmla="*/ 2147483647 w 57"/>
              <a:gd name="T77" fmla="*/ 2147483647 h 39"/>
              <a:gd name="T78" fmla="*/ 2147483647 w 57"/>
              <a:gd name="T79" fmla="*/ 2147483647 h 39"/>
              <a:gd name="T80" fmla="*/ 2147483647 w 57"/>
              <a:gd name="T81" fmla="*/ 2147483647 h 39"/>
              <a:gd name="T82" fmla="*/ 2147483647 w 57"/>
              <a:gd name="T83" fmla="*/ 2147483647 h 39"/>
              <a:gd name="T84" fmla="*/ 2147483647 w 57"/>
              <a:gd name="T85" fmla="*/ 2147483647 h 39"/>
              <a:gd name="T86" fmla="*/ 2147483647 w 57"/>
              <a:gd name="T87" fmla="*/ 2147483647 h 39"/>
              <a:gd name="T88" fmla="*/ 2147483647 w 57"/>
              <a:gd name="T89" fmla="*/ 2147483647 h 39"/>
              <a:gd name="T90" fmla="*/ 2147483647 w 57"/>
              <a:gd name="T91" fmla="*/ 2147483647 h 39"/>
              <a:gd name="T92" fmla="*/ 2147483647 w 57"/>
              <a:gd name="T93" fmla="*/ 2147483647 h 39"/>
              <a:gd name="T94" fmla="*/ 2147483647 w 57"/>
              <a:gd name="T95" fmla="*/ 2147483647 h 39"/>
              <a:gd name="T96" fmla="*/ 2147483647 w 57"/>
              <a:gd name="T97" fmla="*/ 0 h 39"/>
              <a:gd name="T98" fmla="*/ 2147483647 w 57"/>
              <a:gd name="T99" fmla="*/ 0 h 39"/>
              <a:gd name="T100" fmla="*/ 2147483647 w 57"/>
              <a:gd name="T101" fmla="*/ 0 h 39"/>
              <a:gd name="T102" fmla="*/ 2147483647 w 57"/>
              <a:gd name="T103" fmla="*/ 0 h 39"/>
              <a:gd name="T104" fmla="*/ 2147483647 w 57"/>
              <a:gd name="T105" fmla="*/ 0 h 39"/>
              <a:gd name="T106" fmla="*/ 2147483647 w 57"/>
              <a:gd name="T107" fmla="*/ 2147483647 h 39"/>
              <a:gd name="T108" fmla="*/ 2147483647 w 57"/>
              <a:gd name="T109" fmla="*/ 2147483647 h 39"/>
              <a:gd name="T110" fmla="*/ 2147483647 w 57"/>
              <a:gd name="T111" fmla="*/ 2147483647 h 39"/>
              <a:gd name="T112" fmla="*/ 2147483647 w 57"/>
              <a:gd name="T113" fmla="*/ 2147483647 h 39"/>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57"/>
              <a:gd name="T172" fmla="*/ 0 h 39"/>
              <a:gd name="T173" fmla="*/ 57 w 57"/>
              <a:gd name="T174" fmla="*/ 39 h 39"/>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57" h="39">
                <a:moveTo>
                  <a:pt x="9" y="3"/>
                </a:moveTo>
                <a:lnTo>
                  <a:pt x="8" y="3"/>
                </a:lnTo>
                <a:lnTo>
                  <a:pt x="6" y="3"/>
                </a:lnTo>
                <a:lnTo>
                  <a:pt x="5" y="3"/>
                </a:lnTo>
                <a:lnTo>
                  <a:pt x="3" y="5"/>
                </a:lnTo>
                <a:lnTo>
                  <a:pt x="2" y="5"/>
                </a:lnTo>
                <a:lnTo>
                  <a:pt x="2" y="6"/>
                </a:lnTo>
                <a:lnTo>
                  <a:pt x="0" y="6"/>
                </a:lnTo>
                <a:lnTo>
                  <a:pt x="0" y="8"/>
                </a:lnTo>
                <a:lnTo>
                  <a:pt x="0" y="9"/>
                </a:lnTo>
                <a:lnTo>
                  <a:pt x="0" y="11"/>
                </a:lnTo>
                <a:lnTo>
                  <a:pt x="0" y="14"/>
                </a:lnTo>
                <a:lnTo>
                  <a:pt x="2" y="15"/>
                </a:lnTo>
                <a:lnTo>
                  <a:pt x="2" y="17"/>
                </a:lnTo>
                <a:lnTo>
                  <a:pt x="3" y="18"/>
                </a:lnTo>
                <a:lnTo>
                  <a:pt x="5" y="20"/>
                </a:lnTo>
                <a:lnTo>
                  <a:pt x="8" y="21"/>
                </a:lnTo>
                <a:lnTo>
                  <a:pt x="11" y="23"/>
                </a:lnTo>
                <a:lnTo>
                  <a:pt x="15" y="24"/>
                </a:lnTo>
                <a:lnTo>
                  <a:pt x="18" y="27"/>
                </a:lnTo>
                <a:lnTo>
                  <a:pt x="21" y="28"/>
                </a:lnTo>
                <a:lnTo>
                  <a:pt x="26" y="30"/>
                </a:lnTo>
                <a:lnTo>
                  <a:pt x="28" y="33"/>
                </a:lnTo>
                <a:lnTo>
                  <a:pt x="31" y="34"/>
                </a:lnTo>
                <a:lnTo>
                  <a:pt x="36" y="36"/>
                </a:lnTo>
                <a:lnTo>
                  <a:pt x="39" y="36"/>
                </a:lnTo>
                <a:lnTo>
                  <a:pt x="40" y="37"/>
                </a:lnTo>
                <a:lnTo>
                  <a:pt x="43" y="37"/>
                </a:lnTo>
                <a:lnTo>
                  <a:pt x="46" y="39"/>
                </a:lnTo>
                <a:lnTo>
                  <a:pt x="49" y="39"/>
                </a:lnTo>
                <a:lnTo>
                  <a:pt x="52" y="37"/>
                </a:lnTo>
                <a:lnTo>
                  <a:pt x="54" y="36"/>
                </a:lnTo>
                <a:lnTo>
                  <a:pt x="55" y="34"/>
                </a:lnTo>
                <a:lnTo>
                  <a:pt x="57" y="31"/>
                </a:lnTo>
                <a:lnTo>
                  <a:pt x="55" y="28"/>
                </a:lnTo>
                <a:lnTo>
                  <a:pt x="55" y="26"/>
                </a:lnTo>
                <a:lnTo>
                  <a:pt x="54" y="21"/>
                </a:lnTo>
                <a:lnTo>
                  <a:pt x="52" y="18"/>
                </a:lnTo>
                <a:lnTo>
                  <a:pt x="52" y="15"/>
                </a:lnTo>
                <a:lnTo>
                  <a:pt x="52" y="12"/>
                </a:lnTo>
                <a:lnTo>
                  <a:pt x="54" y="9"/>
                </a:lnTo>
                <a:lnTo>
                  <a:pt x="49" y="8"/>
                </a:lnTo>
                <a:lnTo>
                  <a:pt x="46" y="5"/>
                </a:lnTo>
                <a:lnTo>
                  <a:pt x="43" y="5"/>
                </a:lnTo>
                <a:lnTo>
                  <a:pt x="39" y="3"/>
                </a:lnTo>
                <a:lnTo>
                  <a:pt x="36" y="3"/>
                </a:lnTo>
                <a:lnTo>
                  <a:pt x="33" y="2"/>
                </a:lnTo>
                <a:lnTo>
                  <a:pt x="28" y="2"/>
                </a:lnTo>
                <a:lnTo>
                  <a:pt x="24" y="0"/>
                </a:lnTo>
                <a:lnTo>
                  <a:pt x="23" y="0"/>
                </a:lnTo>
                <a:lnTo>
                  <a:pt x="21" y="0"/>
                </a:lnTo>
                <a:lnTo>
                  <a:pt x="20" y="0"/>
                </a:lnTo>
                <a:lnTo>
                  <a:pt x="17" y="0"/>
                </a:lnTo>
                <a:lnTo>
                  <a:pt x="15" y="2"/>
                </a:lnTo>
                <a:lnTo>
                  <a:pt x="14" y="2"/>
                </a:lnTo>
                <a:lnTo>
                  <a:pt x="11" y="2"/>
                </a:lnTo>
                <a:lnTo>
                  <a:pt x="9" y="3"/>
                </a:lnTo>
              </a:path>
            </a:pathLst>
          </a:custGeom>
          <a:solidFill>
            <a:srgbClr val="FFFF00"/>
          </a:solidFill>
          <a:ln w="4763">
            <a:solidFill>
              <a:srgbClr val="990000"/>
            </a:solidFill>
            <a:round/>
            <a:headEnd/>
            <a:tailEnd/>
          </a:ln>
        </p:spPr>
        <p:txBody>
          <a:bodyPr/>
          <a:lstStyle/>
          <a:p>
            <a:endParaRPr lang="en-US"/>
          </a:p>
        </p:txBody>
      </p:sp>
      <p:sp>
        <p:nvSpPr>
          <p:cNvPr id="53308" name="Freeform 59">
            <a:extLst>
              <a:ext uri="{FF2B5EF4-FFF2-40B4-BE49-F238E27FC236}">
                <a16:creationId xmlns:a16="http://schemas.microsoft.com/office/drawing/2014/main" id="{917FF1A3-FA99-FFF1-0D60-F9B35D6ABC7E}"/>
              </a:ext>
            </a:extLst>
          </p:cNvPr>
          <p:cNvSpPr>
            <a:spLocks/>
          </p:cNvSpPr>
          <p:nvPr/>
        </p:nvSpPr>
        <p:spPr bwMode="auto">
          <a:xfrm>
            <a:off x="6559551" y="4570414"/>
            <a:ext cx="63500" cy="74612"/>
          </a:xfrm>
          <a:custGeom>
            <a:avLst/>
            <a:gdLst>
              <a:gd name="T0" fmla="*/ 0 w 45"/>
              <a:gd name="T1" fmla="*/ 2147483647 h 47"/>
              <a:gd name="T2" fmla="*/ 0 w 45"/>
              <a:gd name="T3" fmla="*/ 2147483647 h 47"/>
              <a:gd name="T4" fmla="*/ 2147483647 w 45"/>
              <a:gd name="T5" fmla="*/ 2147483647 h 47"/>
              <a:gd name="T6" fmla="*/ 2147483647 w 45"/>
              <a:gd name="T7" fmla="*/ 2147483647 h 47"/>
              <a:gd name="T8" fmla="*/ 2147483647 w 45"/>
              <a:gd name="T9" fmla="*/ 2147483647 h 47"/>
              <a:gd name="T10" fmla="*/ 2147483647 w 45"/>
              <a:gd name="T11" fmla="*/ 2147483647 h 47"/>
              <a:gd name="T12" fmla="*/ 2147483647 w 45"/>
              <a:gd name="T13" fmla="*/ 2147483647 h 47"/>
              <a:gd name="T14" fmla="*/ 2147483647 w 45"/>
              <a:gd name="T15" fmla="*/ 2147483647 h 47"/>
              <a:gd name="T16" fmla="*/ 2147483647 w 45"/>
              <a:gd name="T17" fmla="*/ 2147483647 h 47"/>
              <a:gd name="T18" fmla="*/ 2147483647 w 45"/>
              <a:gd name="T19" fmla="*/ 2147483647 h 47"/>
              <a:gd name="T20" fmla="*/ 2147483647 w 45"/>
              <a:gd name="T21" fmla="*/ 2147483647 h 47"/>
              <a:gd name="T22" fmla="*/ 2147483647 w 45"/>
              <a:gd name="T23" fmla="*/ 2147483647 h 47"/>
              <a:gd name="T24" fmla="*/ 2147483647 w 45"/>
              <a:gd name="T25" fmla="*/ 2147483647 h 47"/>
              <a:gd name="T26" fmla="*/ 2147483647 w 45"/>
              <a:gd name="T27" fmla="*/ 2147483647 h 47"/>
              <a:gd name="T28" fmla="*/ 2147483647 w 45"/>
              <a:gd name="T29" fmla="*/ 2147483647 h 47"/>
              <a:gd name="T30" fmla="*/ 2147483647 w 45"/>
              <a:gd name="T31" fmla="*/ 2147483647 h 47"/>
              <a:gd name="T32" fmla="*/ 2147483647 w 45"/>
              <a:gd name="T33" fmla="*/ 2147483647 h 47"/>
              <a:gd name="T34" fmla="*/ 2147483647 w 45"/>
              <a:gd name="T35" fmla="*/ 2147483647 h 47"/>
              <a:gd name="T36" fmla="*/ 2147483647 w 45"/>
              <a:gd name="T37" fmla="*/ 2147483647 h 47"/>
              <a:gd name="T38" fmla="*/ 2147483647 w 45"/>
              <a:gd name="T39" fmla="*/ 2147483647 h 47"/>
              <a:gd name="T40" fmla="*/ 2147483647 w 45"/>
              <a:gd name="T41" fmla="*/ 2147483647 h 47"/>
              <a:gd name="T42" fmla="*/ 2147483647 w 45"/>
              <a:gd name="T43" fmla="*/ 2147483647 h 47"/>
              <a:gd name="T44" fmla="*/ 2147483647 w 45"/>
              <a:gd name="T45" fmla="*/ 2147483647 h 47"/>
              <a:gd name="T46" fmla="*/ 2147483647 w 45"/>
              <a:gd name="T47" fmla="*/ 2147483647 h 47"/>
              <a:gd name="T48" fmla="*/ 2147483647 w 45"/>
              <a:gd name="T49" fmla="*/ 0 h 47"/>
              <a:gd name="T50" fmla="*/ 2147483647 w 45"/>
              <a:gd name="T51" fmla="*/ 0 h 47"/>
              <a:gd name="T52" fmla="*/ 2147483647 w 45"/>
              <a:gd name="T53" fmla="*/ 0 h 47"/>
              <a:gd name="T54" fmla="*/ 2147483647 w 45"/>
              <a:gd name="T55" fmla="*/ 2147483647 h 47"/>
              <a:gd name="T56" fmla="*/ 2147483647 w 45"/>
              <a:gd name="T57" fmla="*/ 2147483647 h 47"/>
              <a:gd name="T58" fmla="*/ 2147483647 w 45"/>
              <a:gd name="T59" fmla="*/ 2147483647 h 47"/>
              <a:gd name="T60" fmla="*/ 2147483647 w 45"/>
              <a:gd name="T61" fmla="*/ 2147483647 h 47"/>
              <a:gd name="T62" fmla="*/ 2147483647 w 45"/>
              <a:gd name="T63" fmla="*/ 2147483647 h 47"/>
              <a:gd name="T64" fmla="*/ 0 w 45"/>
              <a:gd name="T65" fmla="*/ 2147483647 h 4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45"/>
              <a:gd name="T100" fmla="*/ 0 h 47"/>
              <a:gd name="T101" fmla="*/ 45 w 45"/>
              <a:gd name="T102" fmla="*/ 47 h 47"/>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45" h="47">
                <a:moveTo>
                  <a:pt x="0" y="12"/>
                </a:moveTo>
                <a:lnTo>
                  <a:pt x="0" y="18"/>
                </a:lnTo>
                <a:lnTo>
                  <a:pt x="2" y="22"/>
                </a:lnTo>
                <a:lnTo>
                  <a:pt x="5" y="26"/>
                </a:lnTo>
                <a:lnTo>
                  <a:pt x="8" y="31"/>
                </a:lnTo>
                <a:lnTo>
                  <a:pt x="11" y="35"/>
                </a:lnTo>
                <a:lnTo>
                  <a:pt x="15" y="38"/>
                </a:lnTo>
                <a:lnTo>
                  <a:pt x="19" y="43"/>
                </a:lnTo>
                <a:lnTo>
                  <a:pt x="24" y="46"/>
                </a:lnTo>
                <a:lnTo>
                  <a:pt x="25" y="47"/>
                </a:lnTo>
                <a:lnTo>
                  <a:pt x="28" y="47"/>
                </a:lnTo>
                <a:lnTo>
                  <a:pt x="31" y="47"/>
                </a:lnTo>
                <a:lnTo>
                  <a:pt x="34" y="47"/>
                </a:lnTo>
                <a:lnTo>
                  <a:pt x="37" y="44"/>
                </a:lnTo>
                <a:lnTo>
                  <a:pt x="40" y="43"/>
                </a:lnTo>
                <a:lnTo>
                  <a:pt x="42" y="41"/>
                </a:lnTo>
                <a:lnTo>
                  <a:pt x="43" y="38"/>
                </a:lnTo>
                <a:lnTo>
                  <a:pt x="45" y="31"/>
                </a:lnTo>
                <a:lnTo>
                  <a:pt x="45" y="24"/>
                </a:lnTo>
                <a:lnTo>
                  <a:pt x="42" y="18"/>
                </a:lnTo>
                <a:lnTo>
                  <a:pt x="37" y="12"/>
                </a:lnTo>
                <a:lnTo>
                  <a:pt x="31" y="7"/>
                </a:lnTo>
                <a:lnTo>
                  <a:pt x="25" y="3"/>
                </a:lnTo>
                <a:lnTo>
                  <a:pt x="18" y="1"/>
                </a:lnTo>
                <a:lnTo>
                  <a:pt x="11" y="0"/>
                </a:lnTo>
                <a:lnTo>
                  <a:pt x="9" y="0"/>
                </a:lnTo>
                <a:lnTo>
                  <a:pt x="6" y="0"/>
                </a:lnTo>
                <a:lnTo>
                  <a:pt x="6" y="1"/>
                </a:lnTo>
                <a:lnTo>
                  <a:pt x="5" y="3"/>
                </a:lnTo>
                <a:lnTo>
                  <a:pt x="3" y="6"/>
                </a:lnTo>
                <a:lnTo>
                  <a:pt x="3" y="7"/>
                </a:lnTo>
                <a:lnTo>
                  <a:pt x="2" y="9"/>
                </a:lnTo>
                <a:lnTo>
                  <a:pt x="0" y="12"/>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309" name="Freeform 60">
            <a:extLst>
              <a:ext uri="{FF2B5EF4-FFF2-40B4-BE49-F238E27FC236}">
                <a16:creationId xmlns:a16="http://schemas.microsoft.com/office/drawing/2014/main" id="{5F57F71C-BACD-3C6C-4DD0-5E4077E4639A}"/>
              </a:ext>
            </a:extLst>
          </p:cNvPr>
          <p:cNvSpPr>
            <a:spLocks/>
          </p:cNvSpPr>
          <p:nvPr/>
        </p:nvSpPr>
        <p:spPr bwMode="auto">
          <a:xfrm>
            <a:off x="6559551" y="4570414"/>
            <a:ext cx="63500" cy="74612"/>
          </a:xfrm>
          <a:custGeom>
            <a:avLst/>
            <a:gdLst>
              <a:gd name="T0" fmla="*/ 0 w 45"/>
              <a:gd name="T1" fmla="*/ 2147483647 h 47"/>
              <a:gd name="T2" fmla="*/ 0 w 45"/>
              <a:gd name="T3" fmla="*/ 2147483647 h 47"/>
              <a:gd name="T4" fmla="*/ 2147483647 w 45"/>
              <a:gd name="T5" fmla="*/ 2147483647 h 47"/>
              <a:gd name="T6" fmla="*/ 2147483647 w 45"/>
              <a:gd name="T7" fmla="*/ 2147483647 h 47"/>
              <a:gd name="T8" fmla="*/ 2147483647 w 45"/>
              <a:gd name="T9" fmla="*/ 2147483647 h 47"/>
              <a:gd name="T10" fmla="*/ 2147483647 w 45"/>
              <a:gd name="T11" fmla="*/ 2147483647 h 47"/>
              <a:gd name="T12" fmla="*/ 2147483647 w 45"/>
              <a:gd name="T13" fmla="*/ 2147483647 h 47"/>
              <a:gd name="T14" fmla="*/ 2147483647 w 45"/>
              <a:gd name="T15" fmla="*/ 2147483647 h 47"/>
              <a:gd name="T16" fmla="*/ 2147483647 w 45"/>
              <a:gd name="T17" fmla="*/ 2147483647 h 47"/>
              <a:gd name="T18" fmla="*/ 2147483647 w 45"/>
              <a:gd name="T19" fmla="*/ 2147483647 h 47"/>
              <a:gd name="T20" fmla="*/ 2147483647 w 45"/>
              <a:gd name="T21" fmla="*/ 2147483647 h 47"/>
              <a:gd name="T22" fmla="*/ 2147483647 w 45"/>
              <a:gd name="T23" fmla="*/ 2147483647 h 47"/>
              <a:gd name="T24" fmla="*/ 2147483647 w 45"/>
              <a:gd name="T25" fmla="*/ 2147483647 h 47"/>
              <a:gd name="T26" fmla="*/ 2147483647 w 45"/>
              <a:gd name="T27" fmla="*/ 2147483647 h 47"/>
              <a:gd name="T28" fmla="*/ 2147483647 w 45"/>
              <a:gd name="T29" fmla="*/ 2147483647 h 47"/>
              <a:gd name="T30" fmla="*/ 2147483647 w 45"/>
              <a:gd name="T31" fmla="*/ 2147483647 h 47"/>
              <a:gd name="T32" fmla="*/ 2147483647 w 45"/>
              <a:gd name="T33" fmla="*/ 2147483647 h 47"/>
              <a:gd name="T34" fmla="*/ 2147483647 w 45"/>
              <a:gd name="T35" fmla="*/ 2147483647 h 47"/>
              <a:gd name="T36" fmla="*/ 2147483647 w 45"/>
              <a:gd name="T37" fmla="*/ 2147483647 h 47"/>
              <a:gd name="T38" fmla="*/ 2147483647 w 45"/>
              <a:gd name="T39" fmla="*/ 2147483647 h 47"/>
              <a:gd name="T40" fmla="*/ 2147483647 w 45"/>
              <a:gd name="T41" fmla="*/ 2147483647 h 47"/>
              <a:gd name="T42" fmla="*/ 2147483647 w 45"/>
              <a:gd name="T43" fmla="*/ 2147483647 h 47"/>
              <a:gd name="T44" fmla="*/ 2147483647 w 45"/>
              <a:gd name="T45" fmla="*/ 2147483647 h 47"/>
              <a:gd name="T46" fmla="*/ 2147483647 w 45"/>
              <a:gd name="T47" fmla="*/ 2147483647 h 47"/>
              <a:gd name="T48" fmla="*/ 2147483647 w 45"/>
              <a:gd name="T49" fmla="*/ 0 h 47"/>
              <a:gd name="T50" fmla="*/ 2147483647 w 45"/>
              <a:gd name="T51" fmla="*/ 0 h 47"/>
              <a:gd name="T52" fmla="*/ 2147483647 w 45"/>
              <a:gd name="T53" fmla="*/ 0 h 47"/>
              <a:gd name="T54" fmla="*/ 2147483647 w 45"/>
              <a:gd name="T55" fmla="*/ 2147483647 h 47"/>
              <a:gd name="T56" fmla="*/ 2147483647 w 45"/>
              <a:gd name="T57" fmla="*/ 2147483647 h 47"/>
              <a:gd name="T58" fmla="*/ 2147483647 w 45"/>
              <a:gd name="T59" fmla="*/ 2147483647 h 47"/>
              <a:gd name="T60" fmla="*/ 2147483647 w 45"/>
              <a:gd name="T61" fmla="*/ 2147483647 h 47"/>
              <a:gd name="T62" fmla="*/ 2147483647 w 45"/>
              <a:gd name="T63" fmla="*/ 2147483647 h 47"/>
              <a:gd name="T64" fmla="*/ 0 w 45"/>
              <a:gd name="T65" fmla="*/ 2147483647 h 4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45"/>
              <a:gd name="T100" fmla="*/ 0 h 47"/>
              <a:gd name="T101" fmla="*/ 45 w 45"/>
              <a:gd name="T102" fmla="*/ 47 h 47"/>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45" h="47">
                <a:moveTo>
                  <a:pt x="0" y="12"/>
                </a:moveTo>
                <a:lnTo>
                  <a:pt x="0" y="18"/>
                </a:lnTo>
                <a:lnTo>
                  <a:pt x="2" y="22"/>
                </a:lnTo>
                <a:lnTo>
                  <a:pt x="5" y="26"/>
                </a:lnTo>
                <a:lnTo>
                  <a:pt x="8" y="31"/>
                </a:lnTo>
                <a:lnTo>
                  <a:pt x="11" y="35"/>
                </a:lnTo>
                <a:lnTo>
                  <a:pt x="15" y="38"/>
                </a:lnTo>
                <a:lnTo>
                  <a:pt x="19" y="43"/>
                </a:lnTo>
                <a:lnTo>
                  <a:pt x="24" y="46"/>
                </a:lnTo>
                <a:lnTo>
                  <a:pt x="25" y="47"/>
                </a:lnTo>
                <a:lnTo>
                  <a:pt x="28" y="47"/>
                </a:lnTo>
                <a:lnTo>
                  <a:pt x="31" y="47"/>
                </a:lnTo>
                <a:lnTo>
                  <a:pt x="34" y="47"/>
                </a:lnTo>
                <a:lnTo>
                  <a:pt x="37" y="44"/>
                </a:lnTo>
                <a:lnTo>
                  <a:pt x="40" y="43"/>
                </a:lnTo>
                <a:lnTo>
                  <a:pt x="42" y="41"/>
                </a:lnTo>
                <a:lnTo>
                  <a:pt x="43" y="38"/>
                </a:lnTo>
                <a:lnTo>
                  <a:pt x="45" y="31"/>
                </a:lnTo>
                <a:lnTo>
                  <a:pt x="45" y="24"/>
                </a:lnTo>
                <a:lnTo>
                  <a:pt x="42" y="18"/>
                </a:lnTo>
                <a:lnTo>
                  <a:pt x="37" y="12"/>
                </a:lnTo>
                <a:lnTo>
                  <a:pt x="31" y="7"/>
                </a:lnTo>
                <a:lnTo>
                  <a:pt x="25" y="3"/>
                </a:lnTo>
                <a:lnTo>
                  <a:pt x="18" y="1"/>
                </a:lnTo>
                <a:lnTo>
                  <a:pt x="11" y="0"/>
                </a:lnTo>
                <a:lnTo>
                  <a:pt x="9" y="0"/>
                </a:lnTo>
                <a:lnTo>
                  <a:pt x="6" y="0"/>
                </a:lnTo>
                <a:lnTo>
                  <a:pt x="6" y="1"/>
                </a:lnTo>
                <a:lnTo>
                  <a:pt x="5" y="3"/>
                </a:lnTo>
                <a:lnTo>
                  <a:pt x="3" y="6"/>
                </a:lnTo>
                <a:lnTo>
                  <a:pt x="3" y="7"/>
                </a:lnTo>
                <a:lnTo>
                  <a:pt x="2" y="9"/>
                </a:lnTo>
                <a:lnTo>
                  <a:pt x="0" y="12"/>
                </a:lnTo>
              </a:path>
            </a:pathLst>
          </a:custGeom>
          <a:solidFill>
            <a:srgbClr val="FFFF00"/>
          </a:solidFill>
          <a:ln w="1588">
            <a:solidFill>
              <a:srgbClr val="990000"/>
            </a:solidFill>
            <a:round/>
            <a:headEnd/>
            <a:tailEnd/>
          </a:ln>
        </p:spPr>
        <p:txBody>
          <a:bodyPr/>
          <a:lstStyle/>
          <a:p>
            <a:endParaRPr lang="en-US"/>
          </a:p>
        </p:txBody>
      </p:sp>
      <p:sp>
        <p:nvSpPr>
          <p:cNvPr id="53310" name="Freeform 61">
            <a:extLst>
              <a:ext uri="{FF2B5EF4-FFF2-40B4-BE49-F238E27FC236}">
                <a16:creationId xmlns:a16="http://schemas.microsoft.com/office/drawing/2014/main" id="{011F2932-644C-EAEF-AEDB-D19E940FF911}"/>
              </a:ext>
            </a:extLst>
          </p:cNvPr>
          <p:cNvSpPr>
            <a:spLocks/>
          </p:cNvSpPr>
          <p:nvPr/>
        </p:nvSpPr>
        <p:spPr bwMode="auto">
          <a:xfrm>
            <a:off x="6559551" y="4570414"/>
            <a:ext cx="63500" cy="74612"/>
          </a:xfrm>
          <a:custGeom>
            <a:avLst/>
            <a:gdLst>
              <a:gd name="T0" fmla="*/ 0 w 45"/>
              <a:gd name="T1" fmla="*/ 2147483647 h 47"/>
              <a:gd name="T2" fmla="*/ 0 w 45"/>
              <a:gd name="T3" fmla="*/ 2147483647 h 47"/>
              <a:gd name="T4" fmla="*/ 2147483647 w 45"/>
              <a:gd name="T5" fmla="*/ 2147483647 h 47"/>
              <a:gd name="T6" fmla="*/ 2147483647 w 45"/>
              <a:gd name="T7" fmla="*/ 2147483647 h 47"/>
              <a:gd name="T8" fmla="*/ 2147483647 w 45"/>
              <a:gd name="T9" fmla="*/ 2147483647 h 47"/>
              <a:gd name="T10" fmla="*/ 2147483647 w 45"/>
              <a:gd name="T11" fmla="*/ 2147483647 h 47"/>
              <a:gd name="T12" fmla="*/ 2147483647 w 45"/>
              <a:gd name="T13" fmla="*/ 2147483647 h 47"/>
              <a:gd name="T14" fmla="*/ 2147483647 w 45"/>
              <a:gd name="T15" fmla="*/ 2147483647 h 47"/>
              <a:gd name="T16" fmla="*/ 2147483647 w 45"/>
              <a:gd name="T17" fmla="*/ 2147483647 h 47"/>
              <a:gd name="T18" fmla="*/ 2147483647 w 45"/>
              <a:gd name="T19" fmla="*/ 2147483647 h 47"/>
              <a:gd name="T20" fmla="*/ 2147483647 w 45"/>
              <a:gd name="T21" fmla="*/ 2147483647 h 47"/>
              <a:gd name="T22" fmla="*/ 2147483647 w 45"/>
              <a:gd name="T23" fmla="*/ 2147483647 h 47"/>
              <a:gd name="T24" fmla="*/ 2147483647 w 45"/>
              <a:gd name="T25" fmla="*/ 2147483647 h 47"/>
              <a:gd name="T26" fmla="*/ 2147483647 w 45"/>
              <a:gd name="T27" fmla="*/ 2147483647 h 47"/>
              <a:gd name="T28" fmla="*/ 2147483647 w 45"/>
              <a:gd name="T29" fmla="*/ 2147483647 h 47"/>
              <a:gd name="T30" fmla="*/ 2147483647 w 45"/>
              <a:gd name="T31" fmla="*/ 2147483647 h 47"/>
              <a:gd name="T32" fmla="*/ 2147483647 w 45"/>
              <a:gd name="T33" fmla="*/ 2147483647 h 47"/>
              <a:gd name="T34" fmla="*/ 2147483647 w 45"/>
              <a:gd name="T35" fmla="*/ 2147483647 h 47"/>
              <a:gd name="T36" fmla="*/ 2147483647 w 45"/>
              <a:gd name="T37" fmla="*/ 2147483647 h 47"/>
              <a:gd name="T38" fmla="*/ 2147483647 w 45"/>
              <a:gd name="T39" fmla="*/ 2147483647 h 47"/>
              <a:gd name="T40" fmla="*/ 2147483647 w 45"/>
              <a:gd name="T41" fmla="*/ 2147483647 h 47"/>
              <a:gd name="T42" fmla="*/ 2147483647 w 45"/>
              <a:gd name="T43" fmla="*/ 2147483647 h 47"/>
              <a:gd name="T44" fmla="*/ 2147483647 w 45"/>
              <a:gd name="T45" fmla="*/ 2147483647 h 47"/>
              <a:gd name="T46" fmla="*/ 2147483647 w 45"/>
              <a:gd name="T47" fmla="*/ 2147483647 h 47"/>
              <a:gd name="T48" fmla="*/ 2147483647 w 45"/>
              <a:gd name="T49" fmla="*/ 0 h 47"/>
              <a:gd name="T50" fmla="*/ 2147483647 w 45"/>
              <a:gd name="T51" fmla="*/ 0 h 47"/>
              <a:gd name="T52" fmla="*/ 2147483647 w 45"/>
              <a:gd name="T53" fmla="*/ 0 h 47"/>
              <a:gd name="T54" fmla="*/ 2147483647 w 45"/>
              <a:gd name="T55" fmla="*/ 2147483647 h 47"/>
              <a:gd name="T56" fmla="*/ 2147483647 w 45"/>
              <a:gd name="T57" fmla="*/ 2147483647 h 47"/>
              <a:gd name="T58" fmla="*/ 2147483647 w 45"/>
              <a:gd name="T59" fmla="*/ 2147483647 h 47"/>
              <a:gd name="T60" fmla="*/ 2147483647 w 45"/>
              <a:gd name="T61" fmla="*/ 2147483647 h 47"/>
              <a:gd name="T62" fmla="*/ 2147483647 w 45"/>
              <a:gd name="T63" fmla="*/ 2147483647 h 47"/>
              <a:gd name="T64" fmla="*/ 0 w 45"/>
              <a:gd name="T65" fmla="*/ 2147483647 h 4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45"/>
              <a:gd name="T100" fmla="*/ 0 h 47"/>
              <a:gd name="T101" fmla="*/ 45 w 45"/>
              <a:gd name="T102" fmla="*/ 47 h 47"/>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45" h="47">
                <a:moveTo>
                  <a:pt x="0" y="12"/>
                </a:moveTo>
                <a:lnTo>
                  <a:pt x="0" y="18"/>
                </a:lnTo>
                <a:lnTo>
                  <a:pt x="2" y="22"/>
                </a:lnTo>
                <a:lnTo>
                  <a:pt x="5" y="26"/>
                </a:lnTo>
                <a:lnTo>
                  <a:pt x="8" y="31"/>
                </a:lnTo>
                <a:lnTo>
                  <a:pt x="11" y="35"/>
                </a:lnTo>
                <a:lnTo>
                  <a:pt x="15" y="38"/>
                </a:lnTo>
                <a:lnTo>
                  <a:pt x="19" y="43"/>
                </a:lnTo>
                <a:lnTo>
                  <a:pt x="24" y="46"/>
                </a:lnTo>
                <a:lnTo>
                  <a:pt x="25" y="47"/>
                </a:lnTo>
                <a:lnTo>
                  <a:pt x="28" y="47"/>
                </a:lnTo>
                <a:lnTo>
                  <a:pt x="31" y="47"/>
                </a:lnTo>
                <a:lnTo>
                  <a:pt x="34" y="47"/>
                </a:lnTo>
                <a:lnTo>
                  <a:pt x="37" y="44"/>
                </a:lnTo>
                <a:lnTo>
                  <a:pt x="40" y="43"/>
                </a:lnTo>
                <a:lnTo>
                  <a:pt x="42" y="41"/>
                </a:lnTo>
                <a:lnTo>
                  <a:pt x="43" y="38"/>
                </a:lnTo>
                <a:lnTo>
                  <a:pt x="45" y="31"/>
                </a:lnTo>
                <a:lnTo>
                  <a:pt x="45" y="24"/>
                </a:lnTo>
                <a:lnTo>
                  <a:pt x="42" y="18"/>
                </a:lnTo>
                <a:lnTo>
                  <a:pt x="37" y="12"/>
                </a:lnTo>
                <a:lnTo>
                  <a:pt x="31" y="7"/>
                </a:lnTo>
                <a:lnTo>
                  <a:pt x="25" y="3"/>
                </a:lnTo>
                <a:lnTo>
                  <a:pt x="18" y="1"/>
                </a:lnTo>
                <a:lnTo>
                  <a:pt x="11" y="0"/>
                </a:lnTo>
                <a:lnTo>
                  <a:pt x="9" y="0"/>
                </a:lnTo>
                <a:lnTo>
                  <a:pt x="6" y="0"/>
                </a:lnTo>
                <a:lnTo>
                  <a:pt x="6" y="1"/>
                </a:lnTo>
                <a:lnTo>
                  <a:pt x="5" y="3"/>
                </a:lnTo>
                <a:lnTo>
                  <a:pt x="3" y="6"/>
                </a:lnTo>
                <a:lnTo>
                  <a:pt x="3" y="7"/>
                </a:lnTo>
                <a:lnTo>
                  <a:pt x="2" y="9"/>
                </a:lnTo>
                <a:lnTo>
                  <a:pt x="0" y="12"/>
                </a:lnTo>
              </a:path>
            </a:pathLst>
          </a:custGeom>
          <a:solidFill>
            <a:srgbClr val="FFFF00"/>
          </a:solidFill>
          <a:ln w="4763">
            <a:solidFill>
              <a:srgbClr val="990000"/>
            </a:solidFill>
            <a:round/>
            <a:headEnd/>
            <a:tailEnd/>
          </a:ln>
        </p:spPr>
        <p:txBody>
          <a:bodyPr/>
          <a:lstStyle/>
          <a:p>
            <a:endParaRPr lang="en-US"/>
          </a:p>
        </p:txBody>
      </p:sp>
      <p:sp>
        <p:nvSpPr>
          <p:cNvPr id="53311" name="Freeform 62">
            <a:extLst>
              <a:ext uri="{FF2B5EF4-FFF2-40B4-BE49-F238E27FC236}">
                <a16:creationId xmlns:a16="http://schemas.microsoft.com/office/drawing/2014/main" id="{8EFDC791-A6F2-0129-2B7A-A3CDAD585B68}"/>
              </a:ext>
            </a:extLst>
          </p:cNvPr>
          <p:cNvSpPr>
            <a:spLocks/>
          </p:cNvSpPr>
          <p:nvPr/>
        </p:nvSpPr>
        <p:spPr bwMode="auto">
          <a:xfrm>
            <a:off x="6527803" y="4227513"/>
            <a:ext cx="315913" cy="330200"/>
          </a:xfrm>
          <a:custGeom>
            <a:avLst/>
            <a:gdLst>
              <a:gd name="T0" fmla="*/ 2147483647 w 224"/>
              <a:gd name="T1" fmla="*/ 2147483647 h 208"/>
              <a:gd name="T2" fmla="*/ 2147483647 w 224"/>
              <a:gd name="T3" fmla="*/ 2147483647 h 208"/>
              <a:gd name="T4" fmla="*/ 2147483647 w 224"/>
              <a:gd name="T5" fmla="*/ 2147483647 h 208"/>
              <a:gd name="T6" fmla="*/ 2147483647 w 224"/>
              <a:gd name="T7" fmla="*/ 2147483647 h 208"/>
              <a:gd name="T8" fmla="*/ 2147483647 w 224"/>
              <a:gd name="T9" fmla="*/ 2147483647 h 208"/>
              <a:gd name="T10" fmla="*/ 2147483647 w 224"/>
              <a:gd name="T11" fmla="*/ 2147483647 h 208"/>
              <a:gd name="T12" fmla="*/ 2147483647 w 224"/>
              <a:gd name="T13" fmla="*/ 2147483647 h 208"/>
              <a:gd name="T14" fmla="*/ 2147483647 w 224"/>
              <a:gd name="T15" fmla="*/ 2147483647 h 208"/>
              <a:gd name="T16" fmla="*/ 2147483647 w 224"/>
              <a:gd name="T17" fmla="*/ 2147483647 h 208"/>
              <a:gd name="T18" fmla="*/ 2147483647 w 224"/>
              <a:gd name="T19" fmla="*/ 2147483647 h 208"/>
              <a:gd name="T20" fmla="*/ 2147483647 w 224"/>
              <a:gd name="T21" fmla="*/ 2147483647 h 208"/>
              <a:gd name="T22" fmla="*/ 2147483647 w 224"/>
              <a:gd name="T23" fmla="*/ 2147483647 h 208"/>
              <a:gd name="T24" fmla="*/ 2147483647 w 224"/>
              <a:gd name="T25" fmla="*/ 2147483647 h 208"/>
              <a:gd name="T26" fmla="*/ 2147483647 w 224"/>
              <a:gd name="T27" fmla="*/ 2147483647 h 208"/>
              <a:gd name="T28" fmla="*/ 2147483647 w 224"/>
              <a:gd name="T29" fmla="*/ 2147483647 h 208"/>
              <a:gd name="T30" fmla="*/ 2147483647 w 224"/>
              <a:gd name="T31" fmla="*/ 2147483647 h 208"/>
              <a:gd name="T32" fmla="*/ 2147483647 w 224"/>
              <a:gd name="T33" fmla="*/ 2147483647 h 208"/>
              <a:gd name="T34" fmla="*/ 2147483647 w 224"/>
              <a:gd name="T35" fmla="*/ 2147483647 h 208"/>
              <a:gd name="T36" fmla="*/ 2147483647 w 224"/>
              <a:gd name="T37" fmla="*/ 2147483647 h 208"/>
              <a:gd name="T38" fmla="*/ 2147483647 w 224"/>
              <a:gd name="T39" fmla="*/ 2147483647 h 208"/>
              <a:gd name="T40" fmla="*/ 2147483647 w 224"/>
              <a:gd name="T41" fmla="*/ 2147483647 h 208"/>
              <a:gd name="T42" fmla="*/ 2147483647 w 224"/>
              <a:gd name="T43" fmla="*/ 2147483647 h 208"/>
              <a:gd name="T44" fmla="*/ 2147483647 w 224"/>
              <a:gd name="T45" fmla="*/ 2147483647 h 208"/>
              <a:gd name="T46" fmla="*/ 2147483647 w 224"/>
              <a:gd name="T47" fmla="*/ 2147483647 h 208"/>
              <a:gd name="T48" fmla="*/ 2147483647 w 224"/>
              <a:gd name="T49" fmla="*/ 2147483647 h 208"/>
              <a:gd name="T50" fmla="*/ 2147483647 w 224"/>
              <a:gd name="T51" fmla="*/ 2147483647 h 208"/>
              <a:gd name="T52" fmla="*/ 2147483647 w 224"/>
              <a:gd name="T53" fmla="*/ 2147483647 h 208"/>
              <a:gd name="T54" fmla="*/ 2147483647 w 224"/>
              <a:gd name="T55" fmla="*/ 2147483647 h 208"/>
              <a:gd name="T56" fmla="*/ 2147483647 w 224"/>
              <a:gd name="T57" fmla="*/ 2147483647 h 208"/>
              <a:gd name="T58" fmla="*/ 2147483647 w 224"/>
              <a:gd name="T59" fmla="*/ 2147483647 h 208"/>
              <a:gd name="T60" fmla="*/ 2147483647 w 224"/>
              <a:gd name="T61" fmla="*/ 2147483647 h 208"/>
              <a:gd name="T62" fmla="*/ 2147483647 w 224"/>
              <a:gd name="T63" fmla="*/ 2147483647 h 208"/>
              <a:gd name="T64" fmla="*/ 2147483647 w 224"/>
              <a:gd name="T65" fmla="*/ 2147483647 h 208"/>
              <a:gd name="T66" fmla="*/ 2147483647 w 224"/>
              <a:gd name="T67" fmla="*/ 2147483647 h 208"/>
              <a:gd name="T68" fmla="*/ 2147483647 w 224"/>
              <a:gd name="T69" fmla="*/ 2147483647 h 208"/>
              <a:gd name="T70" fmla="*/ 2147483647 w 224"/>
              <a:gd name="T71" fmla="*/ 2147483647 h 208"/>
              <a:gd name="T72" fmla="*/ 2147483647 w 224"/>
              <a:gd name="T73" fmla="*/ 2147483647 h 208"/>
              <a:gd name="T74" fmla="*/ 2147483647 w 224"/>
              <a:gd name="T75" fmla="*/ 0 h 208"/>
              <a:gd name="T76" fmla="*/ 2147483647 w 224"/>
              <a:gd name="T77" fmla="*/ 2147483647 h 208"/>
              <a:gd name="T78" fmla="*/ 2147483647 w 224"/>
              <a:gd name="T79" fmla="*/ 2147483647 h 208"/>
              <a:gd name="T80" fmla="*/ 2147483647 w 224"/>
              <a:gd name="T81" fmla="*/ 2147483647 h 208"/>
              <a:gd name="T82" fmla="*/ 2147483647 w 224"/>
              <a:gd name="T83" fmla="*/ 2147483647 h 208"/>
              <a:gd name="T84" fmla="*/ 2147483647 w 224"/>
              <a:gd name="T85" fmla="*/ 2147483647 h 208"/>
              <a:gd name="T86" fmla="*/ 2147483647 w 224"/>
              <a:gd name="T87" fmla="*/ 2147483647 h 208"/>
              <a:gd name="T88" fmla="*/ 2147483647 w 224"/>
              <a:gd name="T89" fmla="*/ 2147483647 h 208"/>
              <a:gd name="T90" fmla="*/ 2147483647 w 224"/>
              <a:gd name="T91" fmla="*/ 2147483647 h 208"/>
              <a:gd name="T92" fmla="*/ 2147483647 w 224"/>
              <a:gd name="T93" fmla="*/ 2147483647 h 208"/>
              <a:gd name="T94" fmla="*/ 2147483647 w 224"/>
              <a:gd name="T95" fmla="*/ 2147483647 h 208"/>
              <a:gd name="T96" fmla="*/ 0 w 224"/>
              <a:gd name="T97" fmla="*/ 2147483647 h 208"/>
              <a:gd name="T98" fmla="*/ 2147483647 w 224"/>
              <a:gd name="T99" fmla="*/ 2147483647 h 208"/>
              <a:gd name="T100" fmla="*/ 2147483647 w 224"/>
              <a:gd name="T101" fmla="*/ 2147483647 h 208"/>
              <a:gd name="T102" fmla="*/ 2147483647 w 224"/>
              <a:gd name="T103" fmla="*/ 2147483647 h 208"/>
              <a:gd name="T104" fmla="*/ 2147483647 w 224"/>
              <a:gd name="T105" fmla="*/ 2147483647 h 208"/>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224"/>
              <a:gd name="T160" fmla="*/ 0 h 208"/>
              <a:gd name="T161" fmla="*/ 224 w 224"/>
              <a:gd name="T162" fmla="*/ 208 h 208"/>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224" h="208">
                <a:moveTo>
                  <a:pt x="31" y="130"/>
                </a:moveTo>
                <a:lnTo>
                  <a:pt x="35" y="133"/>
                </a:lnTo>
                <a:lnTo>
                  <a:pt x="42" y="136"/>
                </a:lnTo>
                <a:lnTo>
                  <a:pt x="53" y="142"/>
                </a:lnTo>
                <a:lnTo>
                  <a:pt x="65" y="149"/>
                </a:lnTo>
                <a:lnTo>
                  <a:pt x="78" y="158"/>
                </a:lnTo>
                <a:lnTo>
                  <a:pt x="91" y="167"/>
                </a:lnTo>
                <a:lnTo>
                  <a:pt x="106" y="176"/>
                </a:lnTo>
                <a:lnTo>
                  <a:pt x="119" y="186"/>
                </a:lnTo>
                <a:lnTo>
                  <a:pt x="121" y="186"/>
                </a:lnTo>
                <a:lnTo>
                  <a:pt x="124" y="186"/>
                </a:lnTo>
                <a:lnTo>
                  <a:pt x="127" y="188"/>
                </a:lnTo>
                <a:lnTo>
                  <a:pt x="131" y="189"/>
                </a:lnTo>
                <a:lnTo>
                  <a:pt x="134" y="189"/>
                </a:lnTo>
                <a:lnTo>
                  <a:pt x="137" y="191"/>
                </a:lnTo>
                <a:lnTo>
                  <a:pt x="140" y="191"/>
                </a:lnTo>
                <a:lnTo>
                  <a:pt x="146" y="194"/>
                </a:lnTo>
                <a:lnTo>
                  <a:pt x="153" y="197"/>
                </a:lnTo>
                <a:lnTo>
                  <a:pt x="159" y="200"/>
                </a:lnTo>
                <a:lnTo>
                  <a:pt x="164" y="203"/>
                </a:lnTo>
                <a:lnTo>
                  <a:pt x="170" y="205"/>
                </a:lnTo>
                <a:lnTo>
                  <a:pt x="176" y="208"/>
                </a:lnTo>
                <a:lnTo>
                  <a:pt x="181" y="208"/>
                </a:lnTo>
                <a:lnTo>
                  <a:pt x="189" y="208"/>
                </a:lnTo>
                <a:lnTo>
                  <a:pt x="195" y="205"/>
                </a:lnTo>
                <a:lnTo>
                  <a:pt x="199" y="203"/>
                </a:lnTo>
                <a:lnTo>
                  <a:pt x="204" y="197"/>
                </a:lnTo>
                <a:lnTo>
                  <a:pt x="207" y="191"/>
                </a:lnTo>
                <a:lnTo>
                  <a:pt x="210" y="185"/>
                </a:lnTo>
                <a:lnTo>
                  <a:pt x="211" y="177"/>
                </a:lnTo>
                <a:lnTo>
                  <a:pt x="213" y="170"/>
                </a:lnTo>
                <a:lnTo>
                  <a:pt x="214" y="164"/>
                </a:lnTo>
                <a:lnTo>
                  <a:pt x="215" y="163"/>
                </a:lnTo>
                <a:lnTo>
                  <a:pt x="217" y="161"/>
                </a:lnTo>
                <a:lnTo>
                  <a:pt x="217" y="160"/>
                </a:lnTo>
                <a:lnTo>
                  <a:pt x="218" y="157"/>
                </a:lnTo>
                <a:lnTo>
                  <a:pt x="220" y="155"/>
                </a:lnTo>
                <a:lnTo>
                  <a:pt x="221" y="154"/>
                </a:lnTo>
                <a:lnTo>
                  <a:pt x="223" y="152"/>
                </a:lnTo>
                <a:lnTo>
                  <a:pt x="223" y="149"/>
                </a:lnTo>
                <a:lnTo>
                  <a:pt x="221" y="146"/>
                </a:lnTo>
                <a:lnTo>
                  <a:pt x="221" y="142"/>
                </a:lnTo>
                <a:lnTo>
                  <a:pt x="220" y="136"/>
                </a:lnTo>
                <a:lnTo>
                  <a:pt x="218" y="128"/>
                </a:lnTo>
                <a:lnTo>
                  <a:pt x="217" y="123"/>
                </a:lnTo>
                <a:lnTo>
                  <a:pt x="215" y="117"/>
                </a:lnTo>
                <a:lnTo>
                  <a:pt x="213" y="112"/>
                </a:lnTo>
                <a:lnTo>
                  <a:pt x="218" y="108"/>
                </a:lnTo>
                <a:lnTo>
                  <a:pt x="223" y="103"/>
                </a:lnTo>
                <a:lnTo>
                  <a:pt x="224" y="96"/>
                </a:lnTo>
                <a:lnTo>
                  <a:pt x="224" y="88"/>
                </a:lnTo>
                <a:lnTo>
                  <a:pt x="224" y="81"/>
                </a:lnTo>
                <a:lnTo>
                  <a:pt x="223" y="72"/>
                </a:lnTo>
                <a:lnTo>
                  <a:pt x="221" y="65"/>
                </a:lnTo>
                <a:lnTo>
                  <a:pt x="220" y="59"/>
                </a:lnTo>
                <a:lnTo>
                  <a:pt x="220" y="56"/>
                </a:lnTo>
                <a:lnTo>
                  <a:pt x="218" y="54"/>
                </a:lnTo>
                <a:lnTo>
                  <a:pt x="217" y="53"/>
                </a:lnTo>
                <a:lnTo>
                  <a:pt x="215" y="51"/>
                </a:lnTo>
                <a:lnTo>
                  <a:pt x="213" y="50"/>
                </a:lnTo>
                <a:lnTo>
                  <a:pt x="211" y="48"/>
                </a:lnTo>
                <a:lnTo>
                  <a:pt x="210" y="47"/>
                </a:lnTo>
                <a:lnTo>
                  <a:pt x="208" y="46"/>
                </a:lnTo>
                <a:lnTo>
                  <a:pt x="207" y="38"/>
                </a:lnTo>
                <a:lnTo>
                  <a:pt x="204" y="32"/>
                </a:lnTo>
                <a:lnTo>
                  <a:pt x="199" y="26"/>
                </a:lnTo>
                <a:lnTo>
                  <a:pt x="196" y="20"/>
                </a:lnTo>
                <a:lnTo>
                  <a:pt x="192" y="16"/>
                </a:lnTo>
                <a:lnTo>
                  <a:pt x="186" y="11"/>
                </a:lnTo>
                <a:lnTo>
                  <a:pt x="181" y="7"/>
                </a:lnTo>
                <a:lnTo>
                  <a:pt x="176" y="4"/>
                </a:lnTo>
                <a:lnTo>
                  <a:pt x="170" y="1"/>
                </a:lnTo>
                <a:lnTo>
                  <a:pt x="164" y="0"/>
                </a:lnTo>
                <a:lnTo>
                  <a:pt x="158" y="0"/>
                </a:lnTo>
                <a:lnTo>
                  <a:pt x="152" y="0"/>
                </a:lnTo>
                <a:lnTo>
                  <a:pt x="143" y="3"/>
                </a:lnTo>
                <a:lnTo>
                  <a:pt x="133" y="7"/>
                </a:lnTo>
                <a:lnTo>
                  <a:pt x="124" y="13"/>
                </a:lnTo>
                <a:lnTo>
                  <a:pt x="115" y="19"/>
                </a:lnTo>
                <a:lnTo>
                  <a:pt x="105" y="25"/>
                </a:lnTo>
                <a:lnTo>
                  <a:pt x="96" y="29"/>
                </a:lnTo>
                <a:lnTo>
                  <a:pt x="85" y="32"/>
                </a:lnTo>
                <a:lnTo>
                  <a:pt x="76" y="37"/>
                </a:lnTo>
                <a:lnTo>
                  <a:pt x="68" y="40"/>
                </a:lnTo>
                <a:lnTo>
                  <a:pt x="60" y="44"/>
                </a:lnTo>
                <a:lnTo>
                  <a:pt x="51" y="48"/>
                </a:lnTo>
                <a:lnTo>
                  <a:pt x="45" y="53"/>
                </a:lnTo>
                <a:lnTo>
                  <a:pt x="38" y="56"/>
                </a:lnTo>
                <a:lnTo>
                  <a:pt x="34" y="60"/>
                </a:lnTo>
                <a:lnTo>
                  <a:pt x="28" y="65"/>
                </a:lnTo>
                <a:lnTo>
                  <a:pt x="22" y="68"/>
                </a:lnTo>
                <a:lnTo>
                  <a:pt x="17" y="72"/>
                </a:lnTo>
                <a:lnTo>
                  <a:pt x="11" y="75"/>
                </a:lnTo>
                <a:lnTo>
                  <a:pt x="7" y="81"/>
                </a:lnTo>
                <a:lnTo>
                  <a:pt x="2" y="86"/>
                </a:lnTo>
                <a:lnTo>
                  <a:pt x="0" y="91"/>
                </a:lnTo>
                <a:lnTo>
                  <a:pt x="0" y="99"/>
                </a:lnTo>
                <a:lnTo>
                  <a:pt x="1" y="106"/>
                </a:lnTo>
                <a:lnTo>
                  <a:pt x="5" y="114"/>
                </a:lnTo>
                <a:lnTo>
                  <a:pt x="10" y="120"/>
                </a:lnTo>
                <a:lnTo>
                  <a:pt x="16" y="124"/>
                </a:lnTo>
                <a:lnTo>
                  <a:pt x="20" y="127"/>
                </a:lnTo>
                <a:lnTo>
                  <a:pt x="25" y="128"/>
                </a:lnTo>
                <a:lnTo>
                  <a:pt x="29" y="130"/>
                </a:lnTo>
                <a:lnTo>
                  <a:pt x="31" y="130"/>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312" name="Freeform 63">
            <a:extLst>
              <a:ext uri="{FF2B5EF4-FFF2-40B4-BE49-F238E27FC236}">
                <a16:creationId xmlns:a16="http://schemas.microsoft.com/office/drawing/2014/main" id="{C1AB9ABE-5020-67D4-13C5-6EC439A2FCFA}"/>
              </a:ext>
            </a:extLst>
          </p:cNvPr>
          <p:cNvSpPr>
            <a:spLocks/>
          </p:cNvSpPr>
          <p:nvPr/>
        </p:nvSpPr>
        <p:spPr bwMode="auto">
          <a:xfrm>
            <a:off x="6538916" y="4337054"/>
            <a:ext cx="71437" cy="87313"/>
          </a:xfrm>
          <a:custGeom>
            <a:avLst/>
            <a:gdLst>
              <a:gd name="T0" fmla="*/ 2147483647 w 51"/>
              <a:gd name="T1" fmla="*/ 2147483647 h 55"/>
              <a:gd name="T2" fmla="*/ 2147483647 w 51"/>
              <a:gd name="T3" fmla="*/ 2147483647 h 55"/>
              <a:gd name="T4" fmla="*/ 2147483647 w 51"/>
              <a:gd name="T5" fmla="*/ 2147483647 h 55"/>
              <a:gd name="T6" fmla="*/ 2147483647 w 51"/>
              <a:gd name="T7" fmla="*/ 2147483647 h 55"/>
              <a:gd name="T8" fmla="*/ 2147483647 w 51"/>
              <a:gd name="T9" fmla="*/ 2147483647 h 55"/>
              <a:gd name="T10" fmla="*/ 2147483647 w 51"/>
              <a:gd name="T11" fmla="*/ 2147483647 h 55"/>
              <a:gd name="T12" fmla="*/ 2147483647 w 51"/>
              <a:gd name="T13" fmla="*/ 2147483647 h 55"/>
              <a:gd name="T14" fmla="*/ 2147483647 w 51"/>
              <a:gd name="T15" fmla="*/ 2147483647 h 55"/>
              <a:gd name="T16" fmla="*/ 2147483647 w 51"/>
              <a:gd name="T17" fmla="*/ 2147483647 h 55"/>
              <a:gd name="T18" fmla="*/ 2147483647 w 51"/>
              <a:gd name="T19" fmla="*/ 2147483647 h 55"/>
              <a:gd name="T20" fmla="*/ 2147483647 w 51"/>
              <a:gd name="T21" fmla="*/ 2147483647 h 55"/>
              <a:gd name="T22" fmla="*/ 2147483647 w 51"/>
              <a:gd name="T23" fmla="*/ 2147483647 h 55"/>
              <a:gd name="T24" fmla="*/ 2147483647 w 51"/>
              <a:gd name="T25" fmla="*/ 2147483647 h 55"/>
              <a:gd name="T26" fmla="*/ 2147483647 w 51"/>
              <a:gd name="T27" fmla="*/ 2147483647 h 55"/>
              <a:gd name="T28" fmla="*/ 2147483647 w 51"/>
              <a:gd name="T29" fmla="*/ 2147483647 h 55"/>
              <a:gd name="T30" fmla="*/ 2147483647 w 51"/>
              <a:gd name="T31" fmla="*/ 2147483647 h 55"/>
              <a:gd name="T32" fmla="*/ 2147483647 w 51"/>
              <a:gd name="T33" fmla="*/ 2147483647 h 55"/>
              <a:gd name="T34" fmla="*/ 2147483647 w 51"/>
              <a:gd name="T35" fmla="*/ 2147483647 h 55"/>
              <a:gd name="T36" fmla="*/ 2147483647 w 51"/>
              <a:gd name="T37" fmla="*/ 2147483647 h 55"/>
              <a:gd name="T38" fmla="*/ 2147483647 w 51"/>
              <a:gd name="T39" fmla="*/ 2147483647 h 55"/>
              <a:gd name="T40" fmla="*/ 2147483647 w 51"/>
              <a:gd name="T41" fmla="*/ 2147483647 h 55"/>
              <a:gd name="T42" fmla="*/ 2147483647 w 51"/>
              <a:gd name="T43" fmla="*/ 2147483647 h 55"/>
              <a:gd name="T44" fmla="*/ 2147483647 w 51"/>
              <a:gd name="T45" fmla="*/ 2147483647 h 55"/>
              <a:gd name="T46" fmla="*/ 2147483647 w 51"/>
              <a:gd name="T47" fmla="*/ 2147483647 h 55"/>
              <a:gd name="T48" fmla="*/ 2147483647 w 51"/>
              <a:gd name="T49" fmla="*/ 2147483647 h 55"/>
              <a:gd name="T50" fmla="*/ 2147483647 w 51"/>
              <a:gd name="T51" fmla="*/ 2147483647 h 55"/>
              <a:gd name="T52" fmla="*/ 2147483647 w 51"/>
              <a:gd name="T53" fmla="*/ 2147483647 h 55"/>
              <a:gd name="T54" fmla="*/ 2147483647 w 51"/>
              <a:gd name="T55" fmla="*/ 2147483647 h 55"/>
              <a:gd name="T56" fmla="*/ 2147483647 w 51"/>
              <a:gd name="T57" fmla="*/ 2147483647 h 55"/>
              <a:gd name="T58" fmla="*/ 2147483647 w 51"/>
              <a:gd name="T59" fmla="*/ 2147483647 h 55"/>
              <a:gd name="T60" fmla="*/ 2147483647 w 51"/>
              <a:gd name="T61" fmla="*/ 2147483647 h 55"/>
              <a:gd name="T62" fmla="*/ 2147483647 w 51"/>
              <a:gd name="T63" fmla="*/ 2147483647 h 55"/>
              <a:gd name="T64" fmla="*/ 2147483647 w 51"/>
              <a:gd name="T65" fmla="*/ 2147483647 h 55"/>
              <a:gd name="T66" fmla="*/ 2147483647 w 51"/>
              <a:gd name="T67" fmla="*/ 0 h 55"/>
              <a:gd name="T68" fmla="*/ 2147483647 w 51"/>
              <a:gd name="T69" fmla="*/ 0 h 55"/>
              <a:gd name="T70" fmla="*/ 2147483647 w 51"/>
              <a:gd name="T71" fmla="*/ 0 h 55"/>
              <a:gd name="T72" fmla="*/ 2147483647 w 51"/>
              <a:gd name="T73" fmla="*/ 2147483647 h 55"/>
              <a:gd name="T74" fmla="*/ 2147483647 w 51"/>
              <a:gd name="T75" fmla="*/ 2147483647 h 55"/>
              <a:gd name="T76" fmla="*/ 2147483647 w 51"/>
              <a:gd name="T77" fmla="*/ 2147483647 h 55"/>
              <a:gd name="T78" fmla="*/ 2147483647 w 51"/>
              <a:gd name="T79" fmla="*/ 2147483647 h 55"/>
              <a:gd name="T80" fmla="*/ 2147483647 w 51"/>
              <a:gd name="T81" fmla="*/ 2147483647 h 55"/>
              <a:gd name="T82" fmla="*/ 2147483647 w 51"/>
              <a:gd name="T83" fmla="*/ 2147483647 h 55"/>
              <a:gd name="T84" fmla="*/ 2147483647 w 51"/>
              <a:gd name="T85" fmla="*/ 2147483647 h 55"/>
              <a:gd name="T86" fmla="*/ 2147483647 w 51"/>
              <a:gd name="T87" fmla="*/ 2147483647 h 55"/>
              <a:gd name="T88" fmla="*/ 2147483647 w 51"/>
              <a:gd name="T89" fmla="*/ 2147483647 h 55"/>
              <a:gd name="T90" fmla="*/ 2147483647 w 51"/>
              <a:gd name="T91" fmla="*/ 2147483647 h 55"/>
              <a:gd name="T92" fmla="*/ 2147483647 w 51"/>
              <a:gd name="T93" fmla="*/ 2147483647 h 55"/>
              <a:gd name="T94" fmla="*/ 2147483647 w 51"/>
              <a:gd name="T95" fmla="*/ 2147483647 h 55"/>
              <a:gd name="T96" fmla="*/ 2147483647 w 51"/>
              <a:gd name="T97" fmla="*/ 2147483647 h 55"/>
              <a:gd name="T98" fmla="*/ 2147483647 w 51"/>
              <a:gd name="T99" fmla="*/ 2147483647 h 55"/>
              <a:gd name="T100" fmla="*/ 2147483647 w 51"/>
              <a:gd name="T101" fmla="*/ 2147483647 h 55"/>
              <a:gd name="T102" fmla="*/ 2147483647 w 51"/>
              <a:gd name="T103" fmla="*/ 2147483647 h 55"/>
              <a:gd name="T104" fmla="*/ 0 w 51"/>
              <a:gd name="T105" fmla="*/ 2147483647 h 55"/>
              <a:gd name="T106" fmla="*/ 0 w 51"/>
              <a:gd name="T107" fmla="*/ 2147483647 h 55"/>
              <a:gd name="T108" fmla="*/ 0 w 51"/>
              <a:gd name="T109" fmla="*/ 2147483647 h 55"/>
              <a:gd name="T110" fmla="*/ 2147483647 w 51"/>
              <a:gd name="T111" fmla="*/ 2147483647 h 55"/>
              <a:gd name="T112" fmla="*/ 2147483647 w 51"/>
              <a:gd name="T113" fmla="*/ 2147483647 h 55"/>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51"/>
              <a:gd name="T172" fmla="*/ 0 h 55"/>
              <a:gd name="T173" fmla="*/ 51 w 51"/>
              <a:gd name="T174" fmla="*/ 55 h 55"/>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51" h="55">
                <a:moveTo>
                  <a:pt x="2" y="31"/>
                </a:moveTo>
                <a:lnTo>
                  <a:pt x="3" y="36"/>
                </a:lnTo>
                <a:lnTo>
                  <a:pt x="6" y="40"/>
                </a:lnTo>
                <a:lnTo>
                  <a:pt x="9" y="46"/>
                </a:lnTo>
                <a:lnTo>
                  <a:pt x="14" y="51"/>
                </a:lnTo>
                <a:lnTo>
                  <a:pt x="17" y="54"/>
                </a:lnTo>
                <a:lnTo>
                  <a:pt x="21" y="55"/>
                </a:lnTo>
                <a:lnTo>
                  <a:pt x="26" y="55"/>
                </a:lnTo>
                <a:lnTo>
                  <a:pt x="30" y="52"/>
                </a:lnTo>
                <a:lnTo>
                  <a:pt x="31" y="51"/>
                </a:lnTo>
                <a:lnTo>
                  <a:pt x="33" y="49"/>
                </a:lnTo>
                <a:lnTo>
                  <a:pt x="33" y="48"/>
                </a:lnTo>
                <a:lnTo>
                  <a:pt x="34" y="46"/>
                </a:lnTo>
                <a:lnTo>
                  <a:pt x="34" y="45"/>
                </a:lnTo>
                <a:lnTo>
                  <a:pt x="36" y="42"/>
                </a:lnTo>
                <a:lnTo>
                  <a:pt x="36" y="40"/>
                </a:lnTo>
                <a:lnTo>
                  <a:pt x="37" y="39"/>
                </a:lnTo>
                <a:lnTo>
                  <a:pt x="39" y="36"/>
                </a:lnTo>
                <a:lnTo>
                  <a:pt x="40" y="34"/>
                </a:lnTo>
                <a:lnTo>
                  <a:pt x="43" y="33"/>
                </a:lnTo>
                <a:lnTo>
                  <a:pt x="45" y="31"/>
                </a:lnTo>
                <a:lnTo>
                  <a:pt x="48" y="30"/>
                </a:lnTo>
                <a:lnTo>
                  <a:pt x="49" y="27"/>
                </a:lnTo>
                <a:lnTo>
                  <a:pt x="51" y="25"/>
                </a:lnTo>
                <a:lnTo>
                  <a:pt x="51" y="22"/>
                </a:lnTo>
                <a:lnTo>
                  <a:pt x="51" y="19"/>
                </a:lnTo>
                <a:lnTo>
                  <a:pt x="51" y="17"/>
                </a:lnTo>
                <a:lnTo>
                  <a:pt x="51" y="14"/>
                </a:lnTo>
                <a:lnTo>
                  <a:pt x="49" y="11"/>
                </a:lnTo>
                <a:lnTo>
                  <a:pt x="49" y="8"/>
                </a:lnTo>
                <a:lnTo>
                  <a:pt x="48" y="6"/>
                </a:lnTo>
                <a:lnTo>
                  <a:pt x="46" y="3"/>
                </a:lnTo>
                <a:lnTo>
                  <a:pt x="43" y="2"/>
                </a:lnTo>
                <a:lnTo>
                  <a:pt x="40" y="0"/>
                </a:lnTo>
                <a:lnTo>
                  <a:pt x="37" y="0"/>
                </a:lnTo>
                <a:lnTo>
                  <a:pt x="34" y="0"/>
                </a:lnTo>
                <a:lnTo>
                  <a:pt x="31" y="2"/>
                </a:lnTo>
                <a:lnTo>
                  <a:pt x="28" y="3"/>
                </a:lnTo>
                <a:lnTo>
                  <a:pt x="26" y="5"/>
                </a:lnTo>
                <a:lnTo>
                  <a:pt x="23" y="6"/>
                </a:lnTo>
                <a:lnTo>
                  <a:pt x="20" y="8"/>
                </a:lnTo>
                <a:lnTo>
                  <a:pt x="18" y="9"/>
                </a:lnTo>
                <a:lnTo>
                  <a:pt x="15" y="11"/>
                </a:lnTo>
                <a:lnTo>
                  <a:pt x="14" y="12"/>
                </a:lnTo>
                <a:lnTo>
                  <a:pt x="12" y="12"/>
                </a:lnTo>
                <a:lnTo>
                  <a:pt x="9" y="14"/>
                </a:lnTo>
                <a:lnTo>
                  <a:pt x="8" y="15"/>
                </a:lnTo>
                <a:lnTo>
                  <a:pt x="5" y="17"/>
                </a:lnTo>
                <a:lnTo>
                  <a:pt x="3" y="18"/>
                </a:lnTo>
                <a:lnTo>
                  <a:pt x="3" y="19"/>
                </a:lnTo>
                <a:lnTo>
                  <a:pt x="2" y="21"/>
                </a:lnTo>
                <a:lnTo>
                  <a:pt x="2" y="22"/>
                </a:lnTo>
                <a:lnTo>
                  <a:pt x="0" y="24"/>
                </a:lnTo>
                <a:lnTo>
                  <a:pt x="0" y="25"/>
                </a:lnTo>
                <a:lnTo>
                  <a:pt x="0" y="27"/>
                </a:lnTo>
                <a:lnTo>
                  <a:pt x="2" y="28"/>
                </a:lnTo>
                <a:lnTo>
                  <a:pt x="2" y="31"/>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313" name="Freeform 64">
            <a:extLst>
              <a:ext uri="{FF2B5EF4-FFF2-40B4-BE49-F238E27FC236}">
                <a16:creationId xmlns:a16="http://schemas.microsoft.com/office/drawing/2014/main" id="{A8EFD898-CAD6-AF6E-5A68-77D037D6779E}"/>
              </a:ext>
            </a:extLst>
          </p:cNvPr>
          <p:cNvSpPr>
            <a:spLocks/>
          </p:cNvSpPr>
          <p:nvPr/>
        </p:nvSpPr>
        <p:spPr bwMode="auto">
          <a:xfrm>
            <a:off x="6858002" y="4343403"/>
            <a:ext cx="71439" cy="87313"/>
          </a:xfrm>
          <a:custGeom>
            <a:avLst/>
            <a:gdLst>
              <a:gd name="T0" fmla="*/ 2147483647 w 51"/>
              <a:gd name="T1" fmla="*/ 2147483647 h 55"/>
              <a:gd name="T2" fmla="*/ 2147483647 w 51"/>
              <a:gd name="T3" fmla="*/ 2147483647 h 55"/>
              <a:gd name="T4" fmla="*/ 2147483647 w 51"/>
              <a:gd name="T5" fmla="*/ 2147483647 h 55"/>
              <a:gd name="T6" fmla="*/ 2147483647 w 51"/>
              <a:gd name="T7" fmla="*/ 2147483647 h 55"/>
              <a:gd name="T8" fmla="*/ 2147483647 w 51"/>
              <a:gd name="T9" fmla="*/ 2147483647 h 55"/>
              <a:gd name="T10" fmla="*/ 2147483647 w 51"/>
              <a:gd name="T11" fmla="*/ 2147483647 h 55"/>
              <a:gd name="T12" fmla="*/ 2147483647 w 51"/>
              <a:gd name="T13" fmla="*/ 2147483647 h 55"/>
              <a:gd name="T14" fmla="*/ 2147483647 w 51"/>
              <a:gd name="T15" fmla="*/ 2147483647 h 55"/>
              <a:gd name="T16" fmla="*/ 2147483647 w 51"/>
              <a:gd name="T17" fmla="*/ 2147483647 h 55"/>
              <a:gd name="T18" fmla="*/ 2147483647 w 51"/>
              <a:gd name="T19" fmla="*/ 2147483647 h 55"/>
              <a:gd name="T20" fmla="*/ 2147483647 w 51"/>
              <a:gd name="T21" fmla="*/ 2147483647 h 55"/>
              <a:gd name="T22" fmla="*/ 2147483647 w 51"/>
              <a:gd name="T23" fmla="*/ 2147483647 h 55"/>
              <a:gd name="T24" fmla="*/ 2147483647 w 51"/>
              <a:gd name="T25" fmla="*/ 2147483647 h 55"/>
              <a:gd name="T26" fmla="*/ 2147483647 w 51"/>
              <a:gd name="T27" fmla="*/ 2147483647 h 55"/>
              <a:gd name="T28" fmla="*/ 2147483647 w 51"/>
              <a:gd name="T29" fmla="*/ 2147483647 h 55"/>
              <a:gd name="T30" fmla="*/ 2147483647 w 51"/>
              <a:gd name="T31" fmla="*/ 2147483647 h 55"/>
              <a:gd name="T32" fmla="*/ 2147483647 w 51"/>
              <a:gd name="T33" fmla="*/ 2147483647 h 55"/>
              <a:gd name="T34" fmla="*/ 2147483647 w 51"/>
              <a:gd name="T35" fmla="*/ 2147483647 h 55"/>
              <a:gd name="T36" fmla="*/ 2147483647 w 51"/>
              <a:gd name="T37" fmla="*/ 2147483647 h 55"/>
              <a:gd name="T38" fmla="*/ 2147483647 w 51"/>
              <a:gd name="T39" fmla="*/ 2147483647 h 55"/>
              <a:gd name="T40" fmla="*/ 2147483647 w 51"/>
              <a:gd name="T41" fmla="*/ 2147483647 h 55"/>
              <a:gd name="T42" fmla="*/ 2147483647 w 51"/>
              <a:gd name="T43" fmla="*/ 2147483647 h 55"/>
              <a:gd name="T44" fmla="*/ 2147483647 w 51"/>
              <a:gd name="T45" fmla="*/ 2147483647 h 55"/>
              <a:gd name="T46" fmla="*/ 2147483647 w 51"/>
              <a:gd name="T47" fmla="*/ 2147483647 h 55"/>
              <a:gd name="T48" fmla="*/ 2147483647 w 51"/>
              <a:gd name="T49" fmla="*/ 2147483647 h 55"/>
              <a:gd name="T50" fmla="*/ 2147483647 w 51"/>
              <a:gd name="T51" fmla="*/ 2147483647 h 55"/>
              <a:gd name="T52" fmla="*/ 2147483647 w 51"/>
              <a:gd name="T53" fmla="*/ 2147483647 h 55"/>
              <a:gd name="T54" fmla="*/ 2147483647 w 51"/>
              <a:gd name="T55" fmla="*/ 2147483647 h 55"/>
              <a:gd name="T56" fmla="*/ 2147483647 w 51"/>
              <a:gd name="T57" fmla="*/ 2147483647 h 55"/>
              <a:gd name="T58" fmla="*/ 2147483647 w 51"/>
              <a:gd name="T59" fmla="*/ 2147483647 h 55"/>
              <a:gd name="T60" fmla="*/ 2147483647 w 51"/>
              <a:gd name="T61" fmla="*/ 2147483647 h 55"/>
              <a:gd name="T62" fmla="*/ 2147483647 w 51"/>
              <a:gd name="T63" fmla="*/ 2147483647 h 55"/>
              <a:gd name="T64" fmla="*/ 2147483647 w 51"/>
              <a:gd name="T65" fmla="*/ 2147483647 h 55"/>
              <a:gd name="T66" fmla="*/ 2147483647 w 51"/>
              <a:gd name="T67" fmla="*/ 0 h 55"/>
              <a:gd name="T68" fmla="*/ 2147483647 w 51"/>
              <a:gd name="T69" fmla="*/ 0 h 55"/>
              <a:gd name="T70" fmla="*/ 2147483647 w 51"/>
              <a:gd name="T71" fmla="*/ 0 h 55"/>
              <a:gd name="T72" fmla="*/ 2147483647 w 51"/>
              <a:gd name="T73" fmla="*/ 2147483647 h 55"/>
              <a:gd name="T74" fmla="*/ 2147483647 w 51"/>
              <a:gd name="T75" fmla="*/ 2147483647 h 55"/>
              <a:gd name="T76" fmla="*/ 2147483647 w 51"/>
              <a:gd name="T77" fmla="*/ 2147483647 h 55"/>
              <a:gd name="T78" fmla="*/ 2147483647 w 51"/>
              <a:gd name="T79" fmla="*/ 2147483647 h 55"/>
              <a:gd name="T80" fmla="*/ 2147483647 w 51"/>
              <a:gd name="T81" fmla="*/ 2147483647 h 55"/>
              <a:gd name="T82" fmla="*/ 2147483647 w 51"/>
              <a:gd name="T83" fmla="*/ 2147483647 h 55"/>
              <a:gd name="T84" fmla="*/ 2147483647 w 51"/>
              <a:gd name="T85" fmla="*/ 2147483647 h 55"/>
              <a:gd name="T86" fmla="*/ 2147483647 w 51"/>
              <a:gd name="T87" fmla="*/ 2147483647 h 55"/>
              <a:gd name="T88" fmla="*/ 2147483647 w 51"/>
              <a:gd name="T89" fmla="*/ 2147483647 h 55"/>
              <a:gd name="T90" fmla="*/ 2147483647 w 51"/>
              <a:gd name="T91" fmla="*/ 2147483647 h 55"/>
              <a:gd name="T92" fmla="*/ 2147483647 w 51"/>
              <a:gd name="T93" fmla="*/ 2147483647 h 55"/>
              <a:gd name="T94" fmla="*/ 2147483647 w 51"/>
              <a:gd name="T95" fmla="*/ 2147483647 h 55"/>
              <a:gd name="T96" fmla="*/ 2147483647 w 51"/>
              <a:gd name="T97" fmla="*/ 2147483647 h 55"/>
              <a:gd name="T98" fmla="*/ 2147483647 w 51"/>
              <a:gd name="T99" fmla="*/ 2147483647 h 55"/>
              <a:gd name="T100" fmla="*/ 2147483647 w 51"/>
              <a:gd name="T101" fmla="*/ 2147483647 h 55"/>
              <a:gd name="T102" fmla="*/ 2147483647 w 51"/>
              <a:gd name="T103" fmla="*/ 2147483647 h 55"/>
              <a:gd name="T104" fmla="*/ 0 w 51"/>
              <a:gd name="T105" fmla="*/ 2147483647 h 55"/>
              <a:gd name="T106" fmla="*/ 0 w 51"/>
              <a:gd name="T107" fmla="*/ 2147483647 h 55"/>
              <a:gd name="T108" fmla="*/ 0 w 51"/>
              <a:gd name="T109" fmla="*/ 2147483647 h 55"/>
              <a:gd name="T110" fmla="*/ 2147483647 w 51"/>
              <a:gd name="T111" fmla="*/ 2147483647 h 55"/>
              <a:gd name="T112" fmla="*/ 2147483647 w 51"/>
              <a:gd name="T113" fmla="*/ 2147483647 h 55"/>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51"/>
              <a:gd name="T172" fmla="*/ 0 h 55"/>
              <a:gd name="T173" fmla="*/ 51 w 51"/>
              <a:gd name="T174" fmla="*/ 55 h 55"/>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51" h="55">
                <a:moveTo>
                  <a:pt x="2" y="31"/>
                </a:moveTo>
                <a:lnTo>
                  <a:pt x="3" y="36"/>
                </a:lnTo>
                <a:lnTo>
                  <a:pt x="6" y="40"/>
                </a:lnTo>
                <a:lnTo>
                  <a:pt x="9" y="46"/>
                </a:lnTo>
                <a:lnTo>
                  <a:pt x="14" y="51"/>
                </a:lnTo>
                <a:lnTo>
                  <a:pt x="17" y="54"/>
                </a:lnTo>
                <a:lnTo>
                  <a:pt x="21" y="55"/>
                </a:lnTo>
                <a:lnTo>
                  <a:pt x="26" y="55"/>
                </a:lnTo>
                <a:lnTo>
                  <a:pt x="30" y="52"/>
                </a:lnTo>
                <a:lnTo>
                  <a:pt x="31" y="51"/>
                </a:lnTo>
                <a:lnTo>
                  <a:pt x="33" y="49"/>
                </a:lnTo>
                <a:lnTo>
                  <a:pt x="33" y="48"/>
                </a:lnTo>
                <a:lnTo>
                  <a:pt x="34" y="46"/>
                </a:lnTo>
                <a:lnTo>
                  <a:pt x="34" y="45"/>
                </a:lnTo>
                <a:lnTo>
                  <a:pt x="36" y="42"/>
                </a:lnTo>
                <a:lnTo>
                  <a:pt x="36" y="40"/>
                </a:lnTo>
                <a:lnTo>
                  <a:pt x="37" y="39"/>
                </a:lnTo>
                <a:lnTo>
                  <a:pt x="39" y="36"/>
                </a:lnTo>
                <a:lnTo>
                  <a:pt x="40" y="34"/>
                </a:lnTo>
                <a:lnTo>
                  <a:pt x="43" y="33"/>
                </a:lnTo>
                <a:lnTo>
                  <a:pt x="45" y="31"/>
                </a:lnTo>
                <a:lnTo>
                  <a:pt x="48" y="30"/>
                </a:lnTo>
                <a:lnTo>
                  <a:pt x="49" y="27"/>
                </a:lnTo>
                <a:lnTo>
                  <a:pt x="51" y="25"/>
                </a:lnTo>
                <a:lnTo>
                  <a:pt x="51" y="22"/>
                </a:lnTo>
                <a:lnTo>
                  <a:pt x="51" y="19"/>
                </a:lnTo>
                <a:lnTo>
                  <a:pt x="51" y="17"/>
                </a:lnTo>
                <a:lnTo>
                  <a:pt x="51" y="14"/>
                </a:lnTo>
                <a:lnTo>
                  <a:pt x="49" y="11"/>
                </a:lnTo>
                <a:lnTo>
                  <a:pt x="49" y="8"/>
                </a:lnTo>
                <a:lnTo>
                  <a:pt x="48" y="6"/>
                </a:lnTo>
                <a:lnTo>
                  <a:pt x="46" y="3"/>
                </a:lnTo>
                <a:lnTo>
                  <a:pt x="43" y="2"/>
                </a:lnTo>
                <a:lnTo>
                  <a:pt x="40" y="0"/>
                </a:lnTo>
                <a:lnTo>
                  <a:pt x="37" y="0"/>
                </a:lnTo>
                <a:lnTo>
                  <a:pt x="34" y="0"/>
                </a:lnTo>
                <a:lnTo>
                  <a:pt x="31" y="2"/>
                </a:lnTo>
                <a:lnTo>
                  <a:pt x="28" y="3"/>
                </a:lnTo>
                <a:lnTo>
                  <a:pt x="26" y="5"/>
                </a:lnTo>
                <a:lnTo>
                  <a:pt x="23" y="6"/>
                </a:lnTo>
                <a:lnTo>
                  <a:pt x="20" y="8"/>
                </a:lnTo>
                <a:lnTo>
                  <a:pt x="18" y="9"/>
                </a:lnTo>
                <a:lnTo>
                  <a:pt x="15" y="11"/>
                </a:lnTo>
                <a:lnTo>
                  <a:pt x="14" y="12"/>
                </a:lnTo>
                <a:lnTo>
                  <a:pt x="12" y="12"/>
                </a:lnTo>
                <a:lnTo>
                  <a:pt x="9" y="14"/>
                </a:lnTo>
                <a:lnTo>
                  <a:pt x="8" y="15"/>
                </a:lnTo>
                <a:lnTo>
                  <a:pt x="5" y="17"/>
                </a:lnTo>
                <a:lnTo>
                  <a:pt x="3" y="18"/>
                </a:lnTo>
                <a:lnTo>
                  <a:pt x="3" y="19"/>
                </a:lnTo>
                <a:lnTo>
                  <a:pt x="2" y="21"/>
                </a:lnTo>
                <a:lnTo>
                  <a:pt x="2" y="22"/>
                </a:lnTo>
                <a:lnTo>
                  <a:pt x="0" y="24"/>
                </a:lnTo>
                <a:lnTo>
                  <a:pt x="0" y="25"/>
                </a:lnTo>
                <a:lnTo>
                  <a:pt x="0" y="27"/>
                </a:lnTo>
                <a:lnTo>
                  <a:pt x="2" y="28"/>
                </a:lnTo>
                <a:lnTo>
                  <a:pt x="2" y="31"/>
                </a:lnTo>
              </a:path>
            </a:pathLst>
          </a:custGeom>
          <a:solidFill>
            <a:srgbClr val="FFFF00"/>
          </a:solidFill>
          <a:ln w="4763">
            <a:solidFill>
              <a:srgbClr val="990000"/>
            </a:solidFill>
            <a:round/>
            <a:headEnd/>
            <a:tailEnd/>
          </a:ln>
        </p:spPr>
        <p:txBody>
          <a:bodyPr/>
          <a:lstStyle/>
          <a:p>
            <a:endParaRPr lang="en-US"/>
          </a:p>
        </p:txBody>
      </p:sp>
      <p:sp>
        <p:nvSpPr>
          <p:cNvPr id="53314" name="Freeform 65">
            <a:extLst>
              <a:ext uri="{FF2B5EF4-FFF2-40B4-BE49-F238E27FC236}">
                <a16:creationId xmlns:a16="http://schemas.microsoft.com/office/drawing/2014/main" id="{D7AFE517-EF5B-CE34-9AE6-C39416B19274}"/>
              </a:ext>
            </a:extLst>
          </p:cNvPr>
          <p:cNvSpPr>
            <a:spLocks/>
          </p:cNvSpPr>
          <p:nvPr/>
        </p:nvSpPr>
        <p:spPr bwMode="auto">
          <a:xfrm>
            <a:off x="6596064" y="4354515"/>
            <a:ext cx="80963" cy="93663"/>
          </a:xfrm>
          <a:custGeom>
            <a:avLst/>
            <a:gdLst>
              <a:gd name="T0" fmla="*/ 0 w 58"/>
              <a:gd name="T1" fmla="*/ 2147483647 h 59"/>
              <a:gd name="T2" fmla="*/ 2147483647 w 58"/>
              <a:gd name="T3" fmla="*/ 2147483647 h 59"/>
              <a:gd name="T4" fmla="*/ 2147483647 w 58"/>
              <a:gd name="T5" fmla="*/ 2147483647 h 59"/>
              <a:gd name="T6" fmla="*/ 2147483647 w 58"/>
              <a:gd name="T7" fmla="*/ 2147483647 h 59"/>
              <a:gd name="T8" fmla="*/ 2147483647 w 58"/>
              <a:gd name="T9" fmla="*/ 2147483647 h 59"/>
              <a:gd name="T10" fmla="*/ 2147483647 w 58"/>
              <a:gd name="T11" fmla="*/ 2147483647 h 59"/>
              <a:gd name="T12" fmla="*/ 2147483647 w 58"/>
              <a:gd name="T13" fmla="*/ 2147483647 h 59"/>
              <a:gd name="T14" fmla="*/ 2147483647 w 58"/>
              <a:gd name="T15" fmla="*/ 2147483647 h 59"/>
              <a:gd name="T16" fmla="*/ 2147483647 w 58"/>
              <a:gd name="T17" fmla="*/ 2147483647 h 59"/>
              <a:gd name="T18" fmla="*/ 2147483647 w 58"/>
              <a:gd name="T19" fmla="*/ 2147483647 h 59"/>
              <a:gd name="T20" fmla="*/ 2147483647 w 58"/>
              <a:gd name="T21" fmla="*/ 2147483647 h 59"/>
              <a:gd name="T22" fmla="*/ 2147483647 w 58"/>
              <a:gd name="T23" fmla="*/ 2147483647 h 59"/>
              <a:gd name="T24" fmla="*/ 2147483647 w 58"/>
              <a:gd name="T25" fmla="*/ 2147483647 h 59"/>
              <a:gd name="T26" fmla="*/ 2147483647 w 58"/>
              <a:gd name="T27" fmla="*/ 2147483647 h 59"/>
              <a:gd name="T28" fmla="*/ 2147483647 w 58"/>
              <a:gd name="T29" fmla="*/ 2147483647 h 59"/>
              <a:gd name="T30" fmla="*/ 2147483647 w 58"/>
              <a:gd name="T31" fmla="*/ 2147483647 h 59"/>
              <a:gd name="T32" fmla="*/ 2147483647 w 58"/>
              <a:gd name="T33" fmla="*/ 2147483647 h 59"/>
              <a:gd name="T34" fmla="*/ 2147483647 w 58"/>
              <a:gd name="T35" fmla="*/ 2147483647 h 59"/>
              <a:gd name="T36" fmla="*/ 2147483647 w 58"/>
              <a:gd name="T37" fmla="*/ 2147483647 h 59"/>
              <a:gd name="T38" fmla="*/ 2147483647 w 58"/>
              <a:gd name="T39" fmla="*/ 2147483647 h 59"/>
              <a:gd name="T40" fmla="*/ 2147483647 w 58"/>
              <a:gd name="T41" fmla="*/ 2147483647 h 59"/>
              <a:gd name="T42" fmla="*/ 2147483647 w 58"/>
              <a:gd name="T43" fmla="*/ 2147483647 h 59"/>
              <a:gd name="T44" fmla="*/ 2147483647 w 58"/>
              <a:gd name="T45" fmla="*/ 2147483647 h 59"/>
              <a:gd name="T46" fmla="*/ 2147483647 w 58"/>
              <a:gd name="T47" fmla="*/ 2147483647 h 59"/>
              <a:gd name="T48" fmla="*/ 2147483647 w 58"/>
              <a:gd name="T49" fmla="*/ 2147483647 h 59"/>
              <a:gd name="T50" fmla="*/ 2147483647 w 58"/>
              <a:gd name="T51" fmla="*/ 2147483647 h 59"/>
              <a:gd name="T52" fmla="*/ 2147483647 w 58"/>
              <a:gd name="T53" fmla="*/ 2147483647 h 59"/>
              <a:gd name="T54" fmla="*/ 2147483647 w 58"/>
              <a:gd name="T55" fmla="*/ 2147483647 h 59"/>
              <a:gd name="T56" fmla="*/ 2147483647 w 58"/>
              <a:gd name="T57" fmla="*/ 2147483647 h 59"/>
              <a:gd name="T58" fmla="*/ 2147483647 w 58"/>
              <a:gd name="T59" fmla="*/ 2147483647 h 59"/>
              <a:gd name="T60" fmla="*/ 2147483647 w 58"/>
              <a:gd name="T61" fmla="*/ 2147483647 h 59"/>
              <a:gd name="T62" fmla="*/ 2147483647 w 58"/>
              <a:gd name="T63" fmla="*/ 2147483647 h 59"/>
              <a:gd name="T64" fmla="*/ 2147483647 w 58"/>
              <a:gd name="T65" fmla="*/ 2147483647 h 59"/>
              <a:gd name="T66" fmla="*/ 2147483647 w 58"/>
              <a:gd name="T67" fmla="*/ 2147483647 h 59"/>
              <a:gd name="T68" fmla="*/ 2147483647 w 58"/>
              <a:gd name="T69" fmla="*/ 2147483647 h 59"/>
              <a:gd name="T70" fmla="*/ 2147483647 w 58"/>
              <a:gd name="T71" fmla="*/ 2147483647 h 59"/>
              <a:gd name="T72" fmla="*/ 2147483647 w 58"/>
              <a:gd name="T73" fmla="*/ 2147483647 h 59"/>
              <a:gd name="T74" fmla="*/ 2147483647 w 58"/>
              <a:gd name="T75" fmla="*/ 2147483647 h 59"/>
              <a:gd name="T76" fmla="*/ 2147483647 w 58"/>
              <a:gd name="T77" fmla="*/ 2147483647 h 59"/>
              <a:gd name="T78" fmla="*/ 2147483647 w 58"/>
              <a:gd name="T79" fmla="*/ 2147483647 h 59"/>
              <a:gd name="T80" fmla="*/ 2147483647 w 58"/>
              <a:gd name="T81" fmla="*/ 2147483647 h 59"/>
              <a:gd name="T82" fmla="*/ 2147483647 w 58"/>
              <a:gd name="T83" fmla="*/ 2147483647 h 59"/>
              <a:gd name="T84" fmla="*/ 2147483647 w 58"/>
              <a:gd name="T85" fmla="*/ 2147483647 h 59"/>
              <a:gd name="T86" fmla="*/ 2147483647 w 58"/>
              <a:gd name="T87" fmla="*/ 2147483647 h 59"/>
              <a:gd name="T88" fmla="*/ 2147483647 w 58"/>
              <a:gd name="T89" fmla="*/ 0 h 59"/>
              <a:gd name="T90" fmla="*/ 2147483647 w 58"/>
              <a:gd name="T91" fmla="*/ 0 h 59"/>
              <a:gd name="T92" fmla="*/ 2147483647 w 58"/>
              <a:gd name="T93" fmla="*/ 2147483647 h 59"/>
              <a:gd name="T94" fmla="*/ 2147483647 w 58"/>
              <a:gd name="T95" fmla="*/ 2147483647 h 59"/>
              <a:gd name="T96" fmla="*/ 2147483647 w 58"/>
              <a:gd name="T97" fmla="*/ 2147483647 h 59"/>
              <a:gd name="T98" fmla="*/ 2147483647 w 58"/>
              <a:gd name="T99" fmla="*/ 2147483647 h 59"/>
              <a:gd name="T100" fmla="*/ 2147483647 w 58"/>
              <a:gd name="T101" fmla="*/ 2147483647 h 59"/>
              <a:gd name="T102" fmla="*/ 2147483647 w 58"/>
              <a:gd name="T103" fmla="*/ 2147483647 h 59"/>
              <a:gd name="T104" fmla="*/ 2147483647 w 58"/>
              <a:gd name="T105" fmla="*/ 2147483647 h 59"/>
              <a:gd name="T106" fmla="*/ 2147483647 w 58"/>
              <a:gd name="T107" fmla="*/ 2147483647 h 59"/>
              <a:gd name="T108" fmla="*/ 2147483647 w 58"/>
              <a:gd name="T109" fmla="*/ 2147483647 h 59"/>
              <a:gd name="T110" fmla="*/ 2147483647 w 58"/>
              <a:gd name="T111" fmla="*/ 2147483647 h 59"/>
              <a:gd name="T112" fmla="*/ 0 w 58"/>
              <a:gd name="T113" fmla="*/ 2147483647 h 59"/>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58"/>
              <a:gd name="T172" fmla="*/ 0 h 59"/>
              <a:gd name="T173" fmla="*/ 58 w 58"/>
              <a:gd name="T174" fmla="*/ 59 h 59"/>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58" h="59">
                <a:moveTo>
                  <a:pt x="0" y="46"/>
                </a:moveTo>
                <a:lnTo>
                  <a:pt x="3" y="50"/>
                </a:lnTo>
                <a:lnTo>
                  <a:pt x="8" y="53"/>
                </a:lnTo>
                <a:lnTo>
                  <a:pt x="11" y="56"/>
                </a:lnTo>
                <a:lnTo>
                  <a:pt x="15" y="57"/>
                </a:lnTo>
                <a:lnTo>
                  <a:pt x="20" y="57"/>
                </a:lnTo>
                <a:lnTo>
                  <a:pt x="24" y="59"/>
                </a:lnTo>
                <a:lnTo>
                  <a:pt x="28" y="59"/>
                </a:lnTo>
                <a:lnTo>
                  <a:pt x="33" y="57"/>
                </a:lnTo>
                <a:lnTo>
                  <a:pt x="36" y="57"/>
                </a:lnTo>
                <a:lnTo>
                  <a:pt x="37" y="56"/>
                </a:lnTo>
                <a:lnTo>
                  <a:pt x="40" y="54"/>
                </a:lnTo>
                <a:lnTo>
                  <a:pt x="42" y="51"/>
                </a:lnTo>
                <a:lnTo>
                  <a:pt x="43" y="50"/>
                </a:lnTo>
                <a:lnTo>
                  <a:pt x="45" y="47"/>
                </a:lnTo>
                <a:lnTo>
                  <a:pt x="48" y="44"/>
                </a:lnTo>
                <a:lnTo>
                  <a:pt x="49" y="43"/>
                </a:lnTo>
                <a:lnTo>
                  <a:pt x="51" y="41"/>
                </a:lnTo>
                <a:lnTo>
                  <a:pt x="52" y="41"/>
                </a:lnTo>
                <a:lnTo>
                  <a:pt x="54" y="41"/>
                </a:lnTo>
                <a:lnTo>
                  <a:pt x="57" y="38"/>
                </a:lnTo>
                <a:lnTo>
                  <a:pt x="58" y="34"/>
                </a:lnTo>
                <a:lnTo>
                  <a:pt x="58" y="29"/>
                </a:lnTo>
                <a:lnTo>
                  <a:pt x="57" y="25"/>
                </a:lnTo>
                <a:lnTo>
                  <a:pt x="55" y="20"/>
                </a:lnTo>
                <a:lnTo>
                  <a:pt x="54" y="17"/>
                </a:lnTo>
                <a:lnTo>
                  <a:pt x="49" y="13"/>
                </a:lnTo>
                <a:lnTo>
                  <a:pt x="45" y="10"/>
                </a:lnTo>
                <a:lnTo>
                  <a:pt x="45" y="8"/>
                </a:lnTo>
                <a:lnTo>
                  <a:pt x="45" y="7"/>
                </a:lnTo>
                <a:lnTo>
                  <a:pt x="45" y="6"/>
                </a:lnTo>
                <a:lnTo>
                  <a:pt x="43" y="4"/>
                </a:lnTo>
                <a:lnTo>
                  <a:pt x="42" y="3"/>
                </a:lnTo>
                <a:lnTo>
                  <a:pt x="40" y="1"/>
                </a:lnTo>
                <a:lnTo>
                  <a:pt x="39" y="1"/>
                </a:lnTo>
                <a:lnTo>
                  <a:pt x="36" y="0"/>
                </a:lnTo>
                <a:lnTo>
                  <a:pt x="34" y="0"/>
                </a:lnTo>
                <a:lnTo>
                  <a:pt x="31" y="1"/>
                </a:lnTo>
                <a:lnTo>
                  <a:pt x="30" y="1"/>
                </a:lnTo>
                <a:lnTo>
                  <a:pt x="28" y="3"/>
                </a:lnTo>
                <a:lnTo>
                  <a:pt x="24" y="7"/>
                </a:lnTo>
                <a:lnTo>
                  <a:pt x="20" y="11"/>
                </a:lnTo>
                <a:lnTo>
                  <a:pt x="14" y="17"/>
                </a:lnTo>
                <a:lnTo>
                  <a:pt x="11" y="23"/>
                </a:lnTo>
                <a:lnTo>
                  <a:pt x="6" y="31"/>
                </a:lnTo>
                <a:lnTo>
                  <a:pt x="3" y="37"/>
                </a:lnTo>
                <a:lnTo>
                  <a:pt x="2" y="41"/>
                </a:lnTo>
                <a:lnTo>
                  <a:pt x="0" y="46"/>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315" name="Freeform 66">
            <a:extLst>
              <a:ext uri="{FF2B5EF4-FFF2-40B4-BE49-F238E27FC236}">
                <a16:creationId xmlns:a16="http://schemas.microsoft.com/office/drawing/2014/main" id="{BB6C1571-A486-FFE9-C19D-8B7CAEA9DAB1}"/>
              </a:ext>
            </a:extLst>
          </p:cNvPr>
          <p:cNvSpPr>
            <a:spLocks/>
          </p:cNvSpPr>
          <p:nvPr/>
        </p:nvSpPr>
        <p:spPr bwMode="auto">
          <a:xfrm>
            <a:off x="6596064" y="4354515"/>
            <a:ext cx="80963" cy="93663"/>
          </a:xfrm>
          <a:custGeom>
            <a:avLst/>
            <a:gdLst>
              <a:gd name="T0" fmla="*/ 0 w 58"/>
              <a:gd name="T1" fmla="*/ 2147483647 h 59"/>
              <a:gd name="T2" fmla="*/ 2147483647 w 58"/>
              <a:gd name="T3" fmla="*/ 2147483647 h 59"/>
              <a:gd name="T4" fmla="*/ 2147483647 w 58"/>
              <a:gd name="T5" fmla="*/ 2147483647 h 59"/>
              <a:gd name="T6" fmla="*/ 2147483647 w 58"/>
              <a:gd name="T7" fmla="*/ 2147483647 h 59"/>
              <a:gd name="T8" fmla="*/ 2147483647 w 58"/>
              <a:gd name="T9" fmla="*/ 2147483647 h 59"/>
              <a:gd name="T10" fmla="*/ 2147483647 w 58"/>
              <a:gd name="T11" fmla="*/ 2147483647 h 59"/>
              <a:gd name="T12" fmla="*/ 2147483647 w 58"/>
              <a:gd name="T13" fmla="*/ 2147483647 h 59"/>
              <a:gd name="T14" fmla="*/ 2147483647 w 58"/>
              <a:gd name="T15" fmla="*/ 2147483647 h 59"/>
              <a:gd name="T16" fmla="*/ 2147483647 w 58"/>
              <a:gd name="T17" fmla="*/ 2147483647 h 59"/>
              <a:gd name="T18" fmla="*/ 2147483647 w 58"/>
              <a:gd name="T19" fmla="*/ 2147483647 h 59"/>
              <a:gd name="T20" fmla="*/ 2147483647 w 58"/>
              <a:gd name="T21" fmla="*/ 2147483647 h 59"/>
              <a:gd name="T22" fmla="*/ 2147483647 w 58"/>
              <a:gd name="T23" fmla="*/ 2147483647 h 59"/>
              <a:gd name="T24" fmla="*/ 2147483647 w 58"/>
              <a:gd name="T25" fmla="*/ 2147483647 h 59"/>
              <a:gd name="T26" fmla="*/ 2147483647 w 58"/>
              <a:gd name="T27" fmla="*/ 2147483647 h 59"/>
              <a:gd name="T28" fmla="*/ 2147483647 w 58"/>
              <a:gd name="T29" fmla="*/ 2147483647 h 59"/>
              <a:gd name="T30" fmla="*/ 2147483647 w 58"/>
              <a:gd name="T31" fmla="*/ 2147483647 h 59"/>
              <a:gd name="T32" fmla="*/ 2147483647 w 58"/>
              <a:gd name="T33" fmla="*/ 2147483647 h 59"/>
              <a:gd name="T34" fmla="*/ 2147483647 w 58"/>
              <a:gd name="T35" fmla="*/ 2147483647 h 59"/>
              <a:gd name="T36" fmla="*/ 2147483647 w 58"/>
              <a:gd name="T37" fmla="*/ 2147483647 h 59"/>
              <a:gd name="T38" fmla="*/ 2147483647 w 58"/>
              <a:gd name="T39" fmla="*/ 2147483647 h 59"/>
              <a:gd name="T40" fmla="*/ 2147483647 w 58"/>
              <a:gd name="T41" fmla="*/ 2147483647 h 59"/>
              <a:gd name="T42" fmla="*/ 2147483647 w 58"/>
              <a:gd name="T43" fmla="*/ 2147483647 h 59"/>
              <a:gd name="T44" fmla="*/ 2147483647 w 58"/>
              <a:gd name="T45" fmla="*/ 2147483647 h 59"/>
              <a:gd name="T46" fmla="*/ 2147483647 w 58"/>
              <a:gd name="T47" fmla="*/ 2147483647 h 59"/>
              <a:gd name="T48" fmla="*/ 2147483647 w 58"/>
              <a:gd name="T49" fmla="*/ 2147483647 h 59"/>
              <a:gd name="T50" fmla="*/ 2147483647 w 58"/>
              <a:gd name="T51" fmla="*/ 2147483647 h 59"/>
              <a:gd name="T52" fmla="*/ 2147483647 w 58"/>
              <a:gd name="T53" fmla="*/ 2147483647 h 59"/>
              <a:gd name="T54" fmla="*/ 2147483647 w 58"/>
              <a:gd name="T55" fmla="*/ 2147483647 h 59"/>
              <a:gd name="T56" fmla="*/ 2147483647 w 58"/>
              <a:gd name="T57" fmla="*/ 2147483647 h 59"/>
              <a:gd name="T58" fmla="*/ 2147483647 w 58"/>
              <a:gd name="T59" fmla="*/ 2147483647 h 59"/>
              <a:gd name="T60" fmla="*/ 2147483647 w 58"/>
              <a:gd name="T61" fmla="*/ 2147483647 h 59"/>
              <a:gd name="T62" fmla="*/ 2147483647 w 58"/>
              <a:gd name="T63" fmla="*/ 2147483647 h 59"/>
              <a:gd name="T64" fmla="*/ 2147483647 w 58"/>
              <a:gd name="T65" fmla="*/ 2147483647 h 59"/>
              <a:gd name="T66" fmla="*/ 2147483647 w 58"/>
              <a:gd name="T67" fmla="*/ 2147483647 h 59"/>
              <a:gd name="T68" fmla="*/ 2147483647 w 58"/>
              <a:gd name="T69" fmla="*/ 2147483647 h 59"/>
              <a:gd name="T70" fmla="*/ 2147483647 w 58"/>
              <a:gd name="T71" fmla="*/ 2147483647 h 59"/>
              <a:gd name="T72" fmla="*/ 2147483647 w 58"/>
              <a:gd name="T73" fmla="*/ 2147483647 h 59"/>
              <a:gd name="T74" fmla="*/ 2147483647 w 58"/>
              <a:gd name="T75" fmla="*/ 2147483647 h 59"/>
              <a:gd name="T76" fmla="*/ 2147483647 w 58"/>
              <a:gd name="T77" fmla="*/ 2147483647 h 59"/>
              <a:gd name="T78" fmla="*/ 2147483647 w 58"/>
              <a:gd name="T79" fmla="*/ 2147483647 h 59"/>
              <a:gd name="T80" fmla="*/ 2147483647 w 58"/>
              <a:gd name="T81" fmla="*/ 2147483647 h 59"/>
              <a:gd name="T82" fmla="*/ 2147483647 w 58"/>
              <a:gd name="T83" fmla="*/ 2147483647 h 59"/>
              <a:gd name="T84" fmla="*/ 2147483647 w 58"/>
              <a:gd name="T85" fmla="*/ 2147483647 h 59"/>
              <a:gd name="T86" fmla="*/ 2147483647 w 58"/>
              <a:gd name="T87" fmla="*/ 2147483647 h 59"/>
              <a:gd name="T88" fmla="*/ 2147483647 w 58"/>
              <a:gd name="T89" fmla="*/ 0 h 59"/>
              <a:gd name="T90" fmla="*/ 2147483647 w 58"/>
              <a:gd name="T91" fmla="*/ 0 h 59"/>
              <a:gd name="T92" fmla="*/ 2147483647 w 58"/>
              <a:gd name="T93" fmla="*/ 2147483647 h 59"/>
              <a:gd name="T94" fmla="*/ 2147483647 w 58"/>
              <a:gd name="T95" fmla="*/ 2147483647 h 59"/>
              <a:gd name="T96" fmla="*/ 2147483647 w 58"/>
              <a:gd name="T97" fmla="*/ 2147483647 h 59"/>
              <a:gd name="T98" fmla="*/ 2147483647 w 58"/>
              <a:gd name="T99" fmla="*/ 2147483647 h 59"/>
              <a:gd name="T100" fmla="*/ 2147483647 w 58"/>
              <a:gd name="T101" fmla="*/ 2147483647 h 59"/>
              <a:gd name="T102" fmla="*/ 2147483647 w 58"/>
              <a:gd name="T103" fmla="*/ 2147483647 h 59"/>
              <a:gd name="T104" fmla="*/ 2147483647 w 58"/>
              <a:gd name="T105" fmla="*/ 2147483647 h 59"/>
              <a:gd name="T106" fmla="*/ 2147483647 w 58"/>
              <a:gd name="T107" fmla="*/ 2147483647 h 59"/>
              <a:gd name="T108" fmla="*/ 2147483647 w 58"/>
              <a:gd name="T109" fmla="*/ 2147483647 h 59"/>
              <a:gd name="T110" fmla="*/ 2147483647 w 58"/>
              <a:gd name="T111" fmla="*/ 2147483647 h 59"/>
              <a:gd name="T112" fmla="*/ 0 w 58"/>
              <a:gd name="T113" fmla="*/ 2147483647 h 59"/>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58"/>
              <a:gd name="T172" fmla="*/ 0 h 59"/>
              <a:gd name="T173" fmla="*/ 58 w 58"/>
              <a:gd name="T174" fmla="*/ 59 h 59"/>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58" h="59">
                <a:moveTo>
                  <a:pt x="0" y="46"/>
                </a:moveTo>
                <a:lnTo>
                  <a:pt x="3" y="50"/>
                </a:lnTo>
                <a:lnTo>
                  <a:pt x="8" y="53"/>
                </a:lnTo>
                <a:lnTo>
                  <a:pt x="11" y="56"/>
                </a:lnTo>
                <a:lnTo>
                  <a:pt x="15" y="57"/>
                </a:lnTo>
                <a:lnTo>
                  <a:pt x="20" y="57"/>
                </a:lnTo>
                <a:lnTo>
                  <a:pt x="24" y="59"/>
                </a:lnTo>
                <a:lnTo>
                  <a:pt x="28" y="59"/>
                </a:lnTo>
                <a:lnTo>
                  <a:pt x="33" y="57"/>
                </a:lnTo>
                <a:lnTo>
                  <a:pt x="36" y="57"/>
                </a:lnTo>
                <a:lnTo>
                  <a:pt x="37" y="56"/>
                </a:lnTo>
                <a:lnTo>
                  <a:pt x="40" y="54"/>
                </a:lnTo>
                <a:lnTo>
                  <a:pt x="42" y="51"/>
                </a:lnTo>
                <a:lnTo>
                  <a:pt x="43" y="50"/>
                </a:lnTo>
                <a:lnTo>
                  <a:pt x="45" y="47"/>
                </a:lnTo>
                <a:lnTo>
                  <a:pt x="48" y="44"/>
                </a:lnTo>
                <a:lnTo>
                  <a:pt x="49" y="43"/>
                </a:lnTo>
                <a:lnTo>
                  <a:pt x="51" y="41"/>
                </a:lnTo>
                <a:lnTo>
                  <a:pt x="52" y="41"/>
                </a:lnTo>
                <a:lnTo>
                  <a:pt x="54" y="41"/>
                </a:lnTo>
                <a:lnTo>
                  <a:pt x="57" y="38"/>
                </a:lnTo>
                <a:lnTo>
                  <a:pt x="58" y="34"/>
                </a:lnTo>
                <a:lnTo>
                  <a:pt x="58" y="29"/>
                </a:lnTo>
                <a:lnTo>
                  <a:pt x="57" y="25"/>
                </a:lnTo>
                <a:lnTo>
                  <a:pt x="55" y="20"/>
                </a:lnTo>
                <a:lnTo>
                  <a:pt x="54" y="17"/>
                </a:lnTo>
                <a:lnTo>
                  <a:pt x="49" y="13"/>
                </a:lnTo>
                <a:lnTo>
                  <a:pt x="45" y="10"/>
                </a:lnTo>
                <a:lnTo>
                  <a:pt x="45" y="8"/>
                </a:lnTo>
                <a:lnTo>
                  <a:pt x="45" y="7"/>
                </a:lnTo>
                <a:lnTo>
                  <a:pt x="45" y="6"/>
                </a:lnTo>
                <a:lnTo>
                  <a:pt x="43" y="4"/>
                </a:lnTo>
                <a:lnTo>
                  <a:pt x="42" y="3"/>
                </a:lnTo>
                <a:lnTo>
                  <a:pt x="40" y="1"/>
                </a:lnTo>
                <a:lnTo>
                  <a:pt x="39" y="1"/>
                </a:lnTo>
                <a:lnTo>
                  <a:pt x="36" y="0"/>
                </a:lnTo>
                <a:lnTo>
                  <a:pt x="34" y="0"/>
                </a:lnTo>
                <a:lnTo>
                  <a:pt x="31" y="1"/>
                </a:lnTo>
                <a:lnTo>
                  <a:pt x="30" y="1"/>
                </a:lnTo>
                <a:lnTo>
                  <a:pt x="28" y="3"/>
                </a:lnTo>
                <a:lnTo>
                  <a:pt x="24" y="7"/>
                </a:lnTo>
                <a:lnTo>
                  <a:pt x="20" y="11"/>
                </a:lnTo>
                <a:lnTo>
                  <a:pt x="14" y="17"/>
                </a:lnTo>
                <a:lnTo>
                  <a:pt x="11" y="23"/>
                </a:lnTo>
                <a:lnTo>
                  <a:pt x="6" y="31"/>
                </a:lnTo>
                <a:lnTo>
                  <a:pt x="3" y="37"/>
                </a:lnTo>
                <a:lnTo>
                  <a:pt x="2" y="41"/>
                </a:lnTo>
                <a:lnTo>
                  <a:pt x="0" y="46"/>
                </a:lnTo>
              </a:path>
            </a:pathLst>
          </a:custGeom>
          <a:solidFill>
            <a:srgbClr val="FFFF00"/>
          </a:solidFill>
          <a:ln w="1588">
            <a:solidFill>
              <a:srgbClr val="990000"/>
            </a:solidFill>
            <a:round/>
            <a:headEnd/>
            <a:tailEnd/>
          </a:ln>
        </p:spPr>
        <p:txBody>
          <a:bodyPr/>
          <a:lstStyle/>
          <a:p>
            <a:endParaRPr lang="en-US"/>
          </a:p>
        </p:txBody>
      </p:sp>
      <p:sp>
        <p:nvSpPr>
          <p:cNvPr id="53316" name="Freeform 67">
            <a:extLst>
              <a:ext uri="{FF2B5EF4-FFF2-40B4-BE49-F238E27FC236}">
                <a16:creationId xmlns:a16="http://schemas.microsoft.com/office/drawing/2014/main" id="{3D7B5E3C-9B4E-CD24-DF8D-211C3265360D}"/>
              </a:ext>
            </a:extLst>
          </p:cNvPr>
          <p:cNvSpPr>
            <a:spLocks/>
          </p:cNvSpPr>
          <p:nvPr/>
        </p:nvSpPr>
        <p:spPr bwMode="auto">
          <a:xfrm>
            <a:off x="6596064" y="4354515"/>
            <a:ext cx="80963" cy="93663"/>
          </a:xfrm>
          <a:custGeom>
            <a:avLst/>
            <a:gdLst>
              <a:gd name="T0" fmla="*/ 0 w 58"/>
              <a:gd name="T1" fmla="*/ 2147483647 h 59"/>
              <a:gd name="T2" fmla="*/ 2147483647 w 58"/>
              <a:gd name="T3" fmla="*/ 2147483647 h 59"/>
              <a:gd name="T4" fmla="*/ 2147483647 w 58"/>
              <a:gd name="T5" fmla="*/ 2147483647 h 59"/>
              <a:gd name="T6" fmla="*/ 2147483647 w 58"/>
              <a:gd name="T7" fmla="*/ 2147483647 h 59"/>
              <a:gd name="T8" fmla="*/ 2147483647 w 58"/>
              <a:gd name="T9" fmla="*/ 2147483647 h 59"/>
              <a:gd name="T10" fmla="*/ 2147483647 w 58"/>
              <a:gd name="T11" fmla="*/ 2147483647 h 59"/>
              <a:gd name="T12" fmla="*/ 2147483647 w 58"/>
              <a:gd name="T13" fmla="*/ 2147483647 h 59"/>
              <a:gd name="T14" fmla="*/ 2147483647 w 58"/>
              <a:gd name="T15" fmla="*/ 2147483647 h 59"/>
              <a:gd name="T16" fmla="*/ 2147483647 w 58"/>
              <a:gd name="T17" fmla="*/ 2147483647 h 59"/>
              <a:gd name="T18" fmla="*/ 2147483647 w 58"/>
              <a:gd name="T19" fmla="*/ 2147483647 h 59"/>
              <a:gd name="T20" fmla="*/ 2147483647 w 58"/>
              <a:gd name="T21" fmla="*/ 2147483647 h 59"/>
              <a:gd name="T22" fmla="*/ 2147483647 w 58"/>
              <a:gd name="T23" fmla="*/ 2147483647 h 59"/>
              <a:gd name="T24" fmla="*/ 2147483647 w 58"/>
              <a:gd name="T25" fmla="*/ 2147483647 h 59"/>
              <a:gd name="T26" fmla="*/ 2147483647 w 58"/>
              <a:gd name="T27" fmla="*/ 2147483647 h 59"/>
              <a:gd name="T28" fmla="*/ 2147483647 w 58"/>
              <a:gd name="T29" fmla="*/ 2147483647 h 59"/>
              <a:gd name="T30" fmla="*/ 2147483647 w 58"/>
              <a:gd name="T31" fmla="*/ 2147483647 h 59"/>
              <a:gd name="T32" fmla="*/ 2147483647 w 58"/>
              <a:gd name="T33" fmla="*/ 2147483647 h 59"/>
              <a:gd name="T34" fmla="*/ 2147483647 w 58"/>
              <a:gd name="T35" fmla="*/ 2147483647 h 59"/>
              <a:gd name="T36" fmla="*/ 2147483647 w 58"/>
              <a:gd name="T37" fmla="*/ 2147483647 h 59"/>
              <a:gd name="T38" fmla="*/ 2147483647 w 58"/>
              <a:gd name="T39" fmla="*/ 2147483647 h 59"/>
              <a:gd name="T40" fmla="*/ 2147483647 w 58"/>
              <a:gd name="T41" fmla="*/ 2147483647 h 59"/>
              <a:gd name="T42" fmla="*/ 2147483647 w 58"/>
              <a:gd name="T43" fmla="*/ 2147483647 h 59"/>
              <a:gd name="T44" fmla="*/ 2147483647 w 58"/>
              <a:gd name="T45" fmla="*/ 2147483647 h 59"/>
              <a:gd name="T46" fmla="*/ 2147483647 w 58"/>
              <a:gd name="T47" fmla="*/ 2147483647 h 59"/>
              <a:gd name="T48" fmla="*/ 2147483647 w 58"/>
              <a:gd name="T49" fmla="*/ 2147483647 h 59"/>
              <a:gd name="T50" fmla="*/ 2147483647 w 58"/>
              <a:gd name="T51" fmla="*/ 2147483647 h 59"/>
              <a:gd name="T52" fmla="*/ 2147483647 w 58"/>
              <a:gd name="T53" fmla="*/ 2147483647 h 59"/>
              <a:gd name="T54" fmla="*/ 2147483647 w 58"/>
              <a:gd name="T55" fmla="*/ 2147483647 h 59"/>
              <a:gd name="T56" fmla="*/ 2147483647 w 58"/>
              <a:gd name="T57" fmla="*/ 2147483647 h 59"/>
              <a:gd name="T58" fmla="*/ 2147483647 w 58"/>
              <a:gd name="T59" fmla="*/ 2147483647 h 59"/>
              <a:gd name="T60" fmla="*/ 2147483647 w 58"/>
              <a:gd name="T61" fmla="*/ 2147483647 h 59"/>
              <a:gd name="T62" fmla="*/ 2147483647 w 58"/>
              <a:gd name="T63" fmla="*/ 2147483647 h 59"/>
              <a:gd name="T64" fmla="*/ 2147483647 w 58"/>
              <a:gd name="T65" fmla="*/ 2147483647 h 59"/>
              <a:gd name="T66" fmla="*/ 2147483647 w 58"/>
              <a:gd name="T67" fmla="*/ 2147483647 h 59"/>
              <a:gd name="T68" fmla="*/ 2147483647 w 58"/>
              <a:gd name="T69" fmla="*/ 2147483647 h 59"/>
              <a:gd name="T70" fmla="*/ 2147483647 w 58"/>
              <a:gd name="T71" fmla="*/ 2147483647 h 59"/>
              <a:gd name="T72" fmla="*/ 2147483647 w 58"/>
              <a:gd name="T73" fmla="*/ 2147483647 h 59"/>
              <a:gd name="T74" fmla="*/ 2147483647 w 58"/>
              <a:gd name="T75" fmla="*/ 2147483647 h 59"/>
              <a:gd name="T76" fmla="*/ 2147483647 w 58"/>
              <a:gd name="T77" fmla="*/ 2147483647 h 59"/>
              <a:gd name="T78" fmla="*/ 2147483647 w 58"/>
              <a:gd name="T79" fmla="*/ 2147483647 h 59"/>
              <a:gd name="T80" fmla="*/ 2147483647 w 58"/>
              <a:gd name="T81" fmla="*/ 2147483647 h 59"/>
              <a:gd name="T82" fmla="*/ 2147483647 w 58"/>
              <a:gd name="T83" fmla="*/ 2147483647 h 59"/>
              <a:gd name="T84" fmla="*/ 2147483647 w 58"/>
              <a:gd name="T85" fmla="*/ 2147483647 h 59"/>
              <a:gd name="T86" fmla="*/ 2147483647 w 58"/>
              <a:gd name="T87" fmla="*/ 2147483647 h 59"/>
              <a:gd name="T88" fmla="*/ 2147483647 w 58"/>
              <a:gd name="T89" fmla="*/ 0 h 59"/>
              <a:gd name="T90" fmla="*/ 2147483647 w 58"/>
              <a:gd name="T91" fmla="*/ 0 h 59"/>
              <a:gd name="T92" fmla="*/ 2147483647 w 58"/>
              <a:gd name="T93" fmla="*/ 2147483647 h 59"/>
              <a:gd name="T94" fmla="*/ 2147483647 w 58"/>
              <a:gd name="T95" fmla="*/ 2147483647 h 59"/>
              <a:gd name="T96" fmla="*/ 2147483647 w 58"/>
              <a:gd name="T97" fmla="*/ 2147483647 h 59"/>
              <a:gd name="T98" fmla="*/ 2147483647 w 58"/>
              <a:gd name="T99" fmla="*/ 2147483647 h 59"/>
              <a:gd name="T100" fmla="*/ 2147483647 w 58"/>
              <a:gd name="T101" fmla="*/ 2147483647 h 59"/>
              <a:gd name="T102" fmla="*/ 2147483647 w 58"/>
              <a:gd name="T103" fmla="*/ 2147483647 h 59"/>
              <a:gd name="T104" fmla="*/ 2147483647 w 58"/>
              <a:gd name="T105" fmla="*/ 2147483647 h 59"/>
              <a:gd name="T106" fmla="*/ 2147483647 w 58"/>
              <a:gd name="T107" fmla="*/ 2147483647 h 59"/>
              <a:gd name="T108" fmla="*/ 2147483647 w 58"/>
              <a:gd name="T109" fmla="*/ 2147483647 h 59"/>
              <a:gd name="T110" fmla="*/ 2147483647 w 58"/>
              <a:gd name="T111" fmla="*/ 2147483647 h 59"/>
              <a:gd name="T112" fmla="*/ 0 w 58"/>
              <a:gd name="T113" fmla="*/ 2147483647 h 59"/>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58"/>
              <a:gd name="T172" fmla="*/ 0 h 59"/>
              <a:gd name="T173" fmla="*/ 58 w 58"/>
              <a:gd name="T174" fmla="*/ 59 h 59"/>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58" h="59">
                <a:moveTo>
                  <a:pt x="0" y="46"/>
                </a:moveTo>
                <a:lnTo>
                  <a:pt x="3" y="50"/>
                </a:lnTo>
                <a:lnTo>
                  <a:pt x="8" y="53"/>
                </a:lnTo>
                <a:lnTo>
                  <a:pt x="11" y="56"/>
                </a:lnTo>
                <a:lnTo>
                  <a:pt x="15" y="57"/>
                </a:lnTo>
                <a:lnTo>
                  <a:pt x="20" y="57"/>
                </a:lnTo>
                <a:lnTo>
                  <a:pt x="24" y="59"/>
                </a:lnTo>
                <a:lnTo>
                  <a:pt x="28" y="59"/>
                </a:lnTo>
                <a:lnTo>
                  <a:pt x="33" y="57"/>
                </a:lnTo>
                <a:lnTo>
                  <a:pt x="36" y="57"/>
                </a:lnTo>
                <a:lnTo>
                  <a:pt x="37" y="56"/>
                </a:lnTo>
                <a:lnTo>
                  <a:pt x="40" y="54"/>
                </a:lnTo>
                <a:lnTo>
                  <a:pt x="42" y="51"/>
                </a:lnTo>
                <a:lnTo>
                  <a:pt x="43" y="50"/>
                </a:lnTo>
                <a:lnTo>
                  <a:pt x="45" y="47"/>
                </a:lnTo>
                <a:lnTo>
                  <a:pt x="48" y="44"/>
                </a:lnTo>
                <a:lnTo>
                  <a:pt x="49" y="43"/>
                </a:lnTo>
                <a:lnTo>
                  <a:pt x="51" y="41"/>
                </a:lnTo>
                <a:lnTo>
                  <a:pt x="52" y="41"/>
                </a:lnTo>
                <a:lnTo>
                  <a:pt x="54" y="41"/>
                </a:lnTo>
                <a:lnTo>
                  <a:pt x="57" y="38"/>
                </a:lnTo>
                <a:lnTo>
                  <a:pt x="58" y="34"/>
                </a:lnTo>
                <a:lnTo>
                  <a:pt x="58" y="29"/>
                </a:lnTo>
                <a:lnTo>
                  <a:pt x="57" y="25"/>
                </a:lnTo>
                <a:lnTo>
                  <a:pt x="55" y="20"/>
                </a:lnTo>
                <a:lnTo>
                  <a:pt x="54" y="17"/>
                </a:lnTo>
                <a:lnTo>
                  <a:pt x="49" y="13"/>
                </a:lnTo>
                <a:lnTo>
                  <a:pt x="45" y="10"/>
                </a:lnTo>
                <a:lnTo>
                  <a:pt x="45" y="8"/>
                </a:lnTo>
                <a:lnTo>
                  <a:pt x="45" y="7"/>
                </a:lnTo>
                <a:lnTo>
                  <a:pt x="45" y="6"/>
                </a:lnTo>
                <a:lnTo>
                  <a:pt x="43" y="4"/>
                </a:lnTo>
                <a:lnTo>
                  <a:pt x="42" y="3"/>
                </a:lnTo>
                <a:lnTo>
                  <a:pt x="40" y="1"/>
                </a:lnTo>
                <a:lnTo>
                  <a:pt x="39" y="1"/>
                </a:lnTo>
                <a:lnTo>
                  <a:pt x="36" y="0"/>
                </a:lnTo>
                <a:lnTo>
                  <a:pt x="34" y="0"/>
                </a:lnTo>
                <a:lnTo>
                  <a:pt x="31" y="1"/>
                </a:lnTo>
                <a:lnTo>
                  <a:pt x="30" y="1"/>
                </a:lnTo>
                <a:lnTo>
                  <a:pt x="28" y="3"/>
                </a:lnTo>
                <a:lnTo>
                  <a:pt x="24" y="7"/>
                </a:lnTo>
                <a:lnTo>
                  <a:pt x="20" y="11"/>
                </a:lnTo>
                <a:lnTo>
                  <a:pt x="14" y="17"/>
                </a:lnTo>
                <a:lnTo>
                  <a:pt x="11" y="23"/>
                </a:lnTo>
                <a:lnTo>
                  <a:pt x="6" y="31"/>
                </a:lnTo>
                <a:lnTo>
                  <a:pt x="3" y="37"/>
                </a:lnTo>
                <a:lnTo>
                  <a:pt x="2" y="41"/>
                </a:lnTo>
                <a:lnTo>
                  <a:pt x="0" y="46"/>
                </a:lnTo>
              </a:path>
            </a:pathLst>
          </a:custGeom>
          <a:solidFill>
            <a:srgbClr val="FFFF00"/>
          </a:solidFill>
          <a:ln w="4763">
            <a:solidFill>
              <a:srgbClr val="990000"/>
            </a:solidFill>
            <a:round/>
            <a:headEnd/>
            <a:tailEnd/>
          </a:ln>
        </p:spPr>
        <p:txBody>
          <a:bodyPr/>
          <a:lstStyle/>
          <a:p>
            <a:endParaRPr lang="en-US"/>
          </a:p>
        </p:txBody>
      </p:sp>
      <p:sp>
        <p:nvSpPr>
          <p:cNvPr id="53317" name="Freeform 68">
            <a:extLst>
              <a:ext uri="{FF2B5EF4-FFF2-40B4-BE49-F238E27FC236}">
                <a16:creationId xmlns:a16="http://schemas.microsoft.com/office/drawing/2014/main" id="{EF30A426-65E0-690F-7195-B673427637A6}"/>
              </a:ext>
            </a:extLst>
          </p:cNvPr>
          <p:cNvSpPr>
            <a:spLocks/>
          </p:cNvSpPr>
          <p:nvPr/>
        </p:nvSpPr>
        <p:spPr bwMode="auto">
          <a:xfrm>
            <a:off x="6610351" y="4273551"/>
            <a:ext cx="76200" cy="77788"/>
          </a:xfrm>
          <a:custGeom>
            <a:avLst/>
            <a:gdLst>
              <a:gd name="T0" fmla="*/ 2147483647 w 53"/>
              <a:gd name="T1" fmla="*/ 2147483647 h 49"/>
              <a:gd name="T2" fmla="*/ 2147483647 w 53"/>
              <a:gd name="T3" fmla="*/ 2147483647 h 49"/>
              <a:gd name="T4" fmla="*/ 0 w 53"/>
              <a:gd name="T5" fmla="*/ 2147483647 h 49"/>
              <a:gd name="T6" fmla="*/ 2147483647 w 53"/>
              <a:gd name="T7" fmla="*/ 2147483647 h 49"/>
              <a:gd name="T8" fmla="*/ 2147483647 w 53"/>
              <a:gd name="T9" fmla="*/ 2147483647 h 49"/>
              <a:gd name="T10" fmla="*/ 2147483647 w 53"/>
              <a:gd name="T11" fmla="*/ 2147483647 h 49"/>
              <a:gd name="T12" fmla="*/ 2147483647 w 53"/>
              <a:gd name="T13" fmla="*/ 2147483647 h 49"/>
              <a:gd name="T14" fmla="*/ 2147483647 w 53"/>
              <a:gd name="T15" fmla="*/ 2147483647 h 49"/>
              <a:gd name="T16" fmla="*/ 2147483647 w 53"/>
              <a:gd name="T17" fmla="*/ 2147483647 h 49"/>
              <a:gd name="T18" fmla="*/ 2147483647 w 53"/>
              <a:gd name="T19" fmla="*/ 2147483647 h 49"/>
              <a:gd name="T20" fmla="*/ 2147483647 w 53"/>
              <a:gd name="T21" fmla="*/ 2147483647 h 49"/>
              <a:gd name="T22" fmla="*/ 2147483647 w 53"/>
              <a:gd name="T23" fmla="*/ 2147483647 h 49"/>
              <a:gd name="T24" fmla="*/ 2147483647 w 53"/>
              <a:gd name="T25" fmla="*/ 2147483647 h 49"/>
              <a:gd name="T26" fmla="*/ 2147483647 w 53"/>
              <a:gd name="T27" fmla="*/ 2147483647 h 49"/>
              <a:gd name="T28" fmla="*/ 2147483647 w 53"/>
              <a:gd name="T29" fmla="*/ 2147483647 h 49"/>
              <a:gd name="T30" fmla="*/ 2147483647 w 53"/>
              <a:gd name="T31" fmla="*/ 2147483647 h 49"/>
              <a:gd name="T32" fmla="*/ 2147483647 w 53"/>
              <a:gd name="T33" fmla="*/ 2147483647 h 49"/>
              <a:gd name="T34" fmla="*/ 2147483647 w 53"/>
              <a:gd name="T35" fmla="*/ 2147483647 h 49"/>
              <a:gd name="T36" fmla="*/ 2147483647 w 53"/>
              <a:gd name="T37" fmla="*/ 2147483647 h 49"/>
              <a:gd name="T38" fmla="*/ 2147483647 w 53"/>
              <a:gd name="T39" fmla="*/ 2147483647 h 49"/>
              <a:gd name="T40" fmla="*/ 2147483647 w 53"/>
              <a:gd name="T41" fmla="*/ 0 h 49"/>
              <a:gd name="T42" fmla="*/ 2147483647 w 53"/>
              <a:gd name="T43" fmla="*/ 0 h 49"/>
              <a:gd name="T44" fmla="*/ 2147483647 w 53"/>
              <a:gd name="T45" fmla="*/ 0 h 49"/>
              <a:gd name="T46" fmla="*/ 2147483647 w 53"/>
              <a:gd name="T47" fmla="*/ 2147483647 h 49"/>
              <a:gd name="T48" fmla="*/ 2147483647 w 53"/>
              <a:gd name="T49" fmla="*/ 2147483647 h 49"/>
              <a:gd name="T50" fmla="*/ 2147483647 w 53"/>
              <a:gd name="T51" fmla="*/ 2147483647 h 49"/>
              <a:gd name="T52" fmla="*/ 2147483647 w 53"/>
              <a:gd name="T53" fmla="*/ 2147483647 h 49"/>
              <a:gd name="T54" fmla="*/ 2147483647 w 53"/>
              <a:gd name="T55" fmla="*/ 2147483647 h 49"/>
              <a:gd name="T56" fmla="*/ 2147483647 w 53"/>
              <a:gd name="T57" fmla="*/ 2147483647 h 49"/>
              <a:gd name="T58" fmla="*/ 2147483647 w 53"/>
              <a:gd name="T59" fmla="*/ 2147483647 h 49"/>
              <a:gd name="T60" fmla="*/ 2147483647 w 53"/>
              <a:gd name="T61" fmla="*/ 2147483647 h 49"/>
              <a:gd name="T62" fmla="*/ 2147483647 w 53"/>
              <a:gd name="T63" fmla="*/ 2147483647 h 49"/>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53"/>
              <a:gd name="T97" fmla="*/ 0 h 49"/>
              <a:gd name="T98" fmla="*/ 53 w 53"/>
              <a:gd name="T99" fmla="*/ 49 h 49"/>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53" h="49">
                <a:moveTo>
                  <a:pt x="7" y="22"/>
                </a:moveTo>
                <a:lnTo>
                  <a:pt x="6" y="25"/>
                </a:lnTo>
                <a:lnTo>
                  <a:pt x="3" y="28"/>
                </a:lnTo>
                <a:lnTo>
                  <a:pt x="1" y="33"/>
                </a:lnTo>
                <a:lnTo>
                  <a:pt x="0" y="37"/>
                </a:lnTo>
                <a:lnTo>
                  <a:pt x="0" y="40"/>
                </a:lnTo>
                <a:lnTo>
                  <a:pt x="0" y="43"/>
                </a:lnTo>
                <a:lnTo>
                  <a:pt x="3" y="46"/>
                </a:lnTo>
                <a:lnTo>
                  <a:pt x="7" y="46"/>
                </a:lnTo>
                <a:lnTo>
                  <a:pt x="9" y="46"/>
                </a:lnTo>
                <a:lnTo>
                  <a:pt x="10" y="48"/>
                </a:lnTo>
                <a:lnTo>
                  <a:pt x="12" y="48"/>
                </a:lnTo>
                <a:lnTo>
                  <a:pt x="13" y="49"/>
                </a:lnTo>
                <a:lnTo>
                  <a:pt x="14" y="49"/>
                </a:lnTo>
                <a:lnTo>
                  <a:pt x="16" y="49"/>
                </a:lnTo>
                <a:lnTo>
                  <a:pt x="17" y="49"/>
                </a:lnTo>
                <a:lnTo>
                  <a:pt x="20" y="48"/>
                </a:lnTo>
                <a:lnTo>
                  <a:pt x="25" y="46"/>
                </a:lnTo>
                <a:lnTo>
                  <a:pt x="28" y="46"/>
                </a:lnTo>
                <a:lnTo>
                  <a:pt x="32" y="46"/>
                </a:lnTo>
                <a:lnTo>
                  <a:pt x="35" y="45"/>
                </a:lnTo>
                <a:lnTo>
                  <a:pt x="38" y="43"/>
                </a:lnTo>
                <a:lnTo>
                  <a:pt x="40" y="42"/>
                </a:lnTo>
                <a:lnTo>
                  <a:pt x="43" y="37"/>
                </a:lnTo>
                <a:lnTo>
                  <a:pt x="43" y="34"/>
                </a:lnTo>
                <a:lnTo>
                  <a:pt x="44" y="30"/>
                </a:lnTo>
                <a:lnTo>
                  <a:pt x="46" y="25"/>
                </a:lnTo>
                <a:lnTo>
                  <a:pt x="46" y="22"/>
                </a:lnTo>
                <a:lnTo>
                  <a:pt x="47" y="18"/>
                </a:lnTo>
                <a:lnTo>
                  <a:pt x="48" y="14"/>
                </a:lnTo>
                <a:lnTo>
                  <a:pt x="50" y="11"/>
                </a:lnTo>
                <a:lnTo>
                  <a:pt x="51" y="8"/>
                </a:lnTo>
                <a:lnTo>
                  <a:pt x="51" y="6"/>
                </a:lnTo>
                <a:lnTo>
                  <a:pt x="53" y="6"/>
                </a:lnTo>
                <a:lnTo>
                  <a:pt x="53" y="5"/>
                </a:lnTo>
                <a:lnTo>
                  <a:pt x="51" y="5"/>
                </a:lnTo>
                <a:lnTo>
                  <a:pt x="51" y="3"/>
                </a:lnTo>
                <a:lnTo>
                  <a:pt x="51" y="2"/>
                </a:lnTo>
                <a:lnTo>
                  <a:pt x="50" y="0"/>
                </a:lnTo>
                <a:lnTo>
                  <a:pt x="48" y="0"/>
                </a:lnTo>
                <a:lnTo>
                  <a:pt x="47" y="0"/>
                </a:lnTo>
                <a:lnTo>
                  <a:pt x="46" y="0"/>
                </a:lnTo>
                <a:lnTo>
                  <a:pt x="44" y="0"/>
                </a:lnTo>
                <a:lnTo>
                  <a:pt x="43" y="2"/>
                </a:lnTo>
                <a:lnTo>
                  <a:pt x="41" y="2"/>
                </a:lnTo>
                <a:lnTo>
                  <a:pt x="40" y="3"/>
                </a:lnTo>
                <a:lnTo>
                  <a:pt x="37" y="6"/>
                </a:lnTo>
                <a:lnTo>
                  <a:pt x="32" y="11"/>
                </a:lnTo>
                <a:lnTo>
                  <a:pt x="29" y="12"/>
                </a:lnTo>
                <a:lnTo>
                  <a:pt x="25" y="15"/>
                </a:lnTo>
                <a:lnTo>
                  <a:pt x="20" y="18"/>
                </a:lnTo>
                <a:lnTo>
                  <a:pt x="16" y="19"/>
                </a:lnTo>
                <a:lnTo>
                  <a:pt x="12" y="21"/>
                </a:lnTo>
                <a:lnTo>
                  <a:pt x="7" y="22"/>
                </a:lnTo>
                <a:lnTo>
                  <a:pt x="9" y="22"/>
                </a:lnTo>
                <a:lnTo>
                  <a:pt x="7" y="22"/>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318" name="Freeform 69">
            <a:extLst>
              <a:ext uri="{FF2B5EF4-FFF2-40B4-BE49-F238E27FC236}">
                <a16:creationId xmlns:a16="http://schemas.microsoft.com/office/drawing/2014/main" id="{9873DF66-35D4-7579-1E9A-BFEB03D49477}"/>
              </a:ext>
            </a:extLst>
          </p:cNvPr>
          <p:cNvSpPr>
            <a:spLocks/>
          </p:cNvSpPr>
          <p:nvPr/>
        </p:nvSpPr>
        <p:spPr bwMode="auto">
          <a:xfrm>
            <a:off x="6610351" y="4273551"/>
            <a:ext cx="76200" cy="77788"/>
          </a:xfrm>
          <a:custGeom>
            <a:avLst/>
            <a:gdLst>
              <a:gd name="T0" fmla="*/ 2147483647 w 53"/>
              <a:gd name="T1" fmla="*/ 2147483647 h 49"/>
              <a:gd name="T2" fmla="*/ 2147483647 w 53"/>
              <a:gd name="T3" fmla="*/ 2147483647 h 49"/>
              <a:gd name="T4" fmla="*/ 0 w 53"/>
              <a:gd name="T5" fmla="*/ 2147483647 h 49"/>
              <a:gd name="T6" fmla="*/ 2147483647 w 53"/>
              <a:gd name="T7" fmla="*/ 2147483647 h 49"/>
              <a:gd name="T8" fmla="*/ 2147483647 w 53"/>
              <a:gd name="T9" fmla="*/ 2147483647 h 49"/>
              <a:gd name="T10" fmla="*/ 2147483647 w 53"/>
              <a:gd name="T11" fmla="*/ 2147483647 h 49"/>
              <a:gd name="T12" fmla="*/ 2147483647 w 53"/>
              <a:gd name="T13" fmla="*/ 2147483647 h 49"/>
              <a:gd name="T14" fmla="*/ 2147483647 w 53"/>
              <a:gd name="T15" fmla="*/ 2147483647 h 49"/>
              <a:gd name="T16" fmla="*/ 2147483647 w 53"/>
              <a:gd name="T17" fmla="*/ 2147483647 h 49"/>
              <a:gd name="T18" fmla="*/ 2147483647 w 53"/>
              <a:gd name="T19" fmla="*/ 2147483647 h 49"/>
              <a:gd name="T20" fmla="*/ 2147483647 w 53"/>
              <a:gd name="T21" fmla="*/ 2147483647 h 49"/>
              <a:gd name="T22" fmla="*/ 2147483647 w 53"/>
              <a:gd name="T23" fmla="*/ 2147483647 h 49"/>
              <a:gd name="T24" fmla="*/ 2147483647 w 53"/>
              <a:gd name="T25" fmla="*/ 2147483647 h 49"/>
              <a:gd name="T26" fmla="*/ 2147483647 w 53"/>
              <a:gd name="T27" fmla="*/ 2147483647 h 49"/>
              <a:gd name="T28" fmla="*/ 2147483647 w 53"/>
              <a:gd name="T29" fmla="*/ 2147483647 h 49"/>
              <a:gd name="T30" fmla="*/ 2147483647 w 53"/>
              <a:gd name="T31" fmla="*/ 2147483647 h 49"/>
              <a:gd name="T32" fmla="*/ 2147483647 w 53"/>
              <a:gd name="T33" fmla="*/ 2147483647 h 49"/>
              <a:gd name="T34" fmla="*/ 2147483647 w 53"/>
              <a:gd name="T35" fmla="*/ 2147483647 h 49"/>
              <a:gd name="T36" fmla="*/ 2147483647 w 53"/>
              <a:gd name="T37" fmla="*/ 2147483647 h 49"/>
              <a:gd name="T38" fmla="*/ 2147483647 w 53"/>
              <a:gd name="T39" fmla="*/ 2147483647 h 49"/>
              <a:gd name="T40" fmla="*/ 2147483647 w 53"/>
              <a:gd name="T41" fmla="*/ 0 h 49"/>
              <a:gd name="T42" fmla="*/ 2147483647 w 53"/>
              <a:gd name="T43" fmla="*/ 0 h 49"/>
              <a:gd name="T44" fmla="*/ 2147483647 w 53"/>
              <a:gd name="T45" fmla="*/ 0 h 49"/>
              <a:gd name="T46" fmla="*/ 2147483647 w 53"/>
              <a:gd name="T47" fmla="*/ 2147483647 h 49"/>
              <a:gd name="T48" fmla="*/ 2147483647 w 53"/>
              <a:gd name="T49" fmla="*/ 2147483647 h 49"/>
              <a:gd name="T50" fmla="*/ 2147483647 w 53"/>
              <a:gd name="T51" fmla="*/ 2147483647 h 49"/>
              <a:gd name="T52" fmla="*/ 2147483647 w 53"/>
              <a:gd name="T53" fmla="*/ 2147483647 h 49"/>
              <a:gd name="T54" fmla="*/ 2147483647 w 53"/>
              <a:gd name="T55" fmla="*/ 2147483647 h 49"/>
              <a:gd name="T56" fmla="*/ 2147483647 w 53"/>
              <a:gd name="T57" fmla="*/ 2147483647 h 49"/>
              <a:gd name="T58" fmla="*/ 2147483647 w 53"/>
              <a:gd name="T59" fmla="*/ 2147483647 h 49"/>
              <a:gd name="T60" fmla="*/ 2147483647 w 53"/>
              <a:gd name="T61" fmla="*/ 2147483647 h 49"/>
              <a:gd name="T62" fmla="*/ 2147483647 w 53"/>
              <a:gd name="T63" fmla="*/ 2147483647 h 49"/>
              <a:gd name="T64" fmla="*/ 2147483647 w 53"/>
              <a:gd name="T65" fmla="*/ 2147483647 h 49"/>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53"/>
              <a:gd name="T100" fmla="*/ 0 h 49"/>
              <a:gd name="T101" fmla="*/ 53 w 53"/>
              <a:gd name="T102" fmla="*/ 49 h 49"/>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53" h="49">
                <a:moveTo>
                  <a:pt x="7" y="22"/>
                </a:moveTo>
                <a:lnTo>
                  <a:pt x="6" y="25"/>
                </a:lnTo>
                <a:lnTo>
                  <a:pt x="3" y="28"/>
                </a:lnTo>
                <a:lnTo>
                  <a:pt x="1" y="33"/>
                </a:lnTo>
                <a:lnTo>
                  <a:pt x="0" y="37"/>
                </a:lnTo>
                <a:lnTo>
                  <a:pt x="0" y="40"/>
                </a:lnTo>
                <a:lnTo>
                  <a:pt x="0" y="43"/>
                </a:lnTo>
                <a:lnTo>
                  <a:pt x="3" y="46"/>
                </a:lnTo>
                <a:lnTo>
                  <a:pt x="7" y="46"/>
                </a:lnTo>
                <a:lnTo>
                  <a:pt x="9" y="46"/>
                </a:lnTo>
                <a:lnTo>
                  <a:pt x="10" y="48"/>
                </a:lnTo>
                <a:lnTo>
                  <a:pt x="12" y="48"/>
                </a:lnTo>
                <a:lnTo>
                  <a:pt x="13" y="49"/>
                </a:lnTo>
                <a:lnTo>
                  <a:pt x="14" y="49"/>
                </a:lnTo>
                <a:lnTo>
                  <a:pt x="16" y="49"/>
                </a:lnTo>
                <a:lnTo>
                  <a:pt x="17" y="49"/>
                </a:lnTo>
                <a:lnTo>
                  <a:pt x="20" y="48"/>
                </a:lnTo>
                <a:lnTo>
                  <a:pt x="25" y="46"/>
                </a:lnTo>
                <a:lnTo>
                  <a:pt x="28" y="46"/>
                </a:lnTo>
                <a:lnTo>
                  <a:pt x="32" y="46"/>
                </a:lnTo>
                <a:lnTo>
                  <a:pt x="35" y="45"/>
                </a:lnTo>
                <a:lnTo>
                  <a:pt x="38" y="43"/>
                </a:lnTo>
                <a:lnTo>
                  <a:pt x="40" y="42"/>
                </a:lnTo>
                <a:lnTo>
                  <a:pt x="43" y="37"/>
                </a:lnTo>
                <a:lnTo>
                  <a:pt x="43" y="34"/>
                </a:lnTo>
                <a:lnTo>
                  <a:pt x="44" y="30"/>
                </a:lnTo>
                <a:lnTo>
                  <a:pt x="46" y="25"/>
                </a:lnTo>
                <a:lnTo>
                  <a:pt x="46" y="22"/>
                </a:lnTo>
                <a:lnTo>
                  <a:pt x="47" y="18"/>
                </a:lnTo>
                <a:lnTo>
                  <a:pt x="48" y="14"/>
                </a:lnTo>
                <a:lnTo>
                  <a:pt x="50" y="11"/>
                </a:lnTo>
                <a:lnTo>
                  <a:pt x="51" y="8"/>
                </a:lnTo>
                <a:lnTo>
                  <a:pt x="51" y="6"/>
                </a:lnTo>
                <a:lnTo>
                  <a:pt x="53" y="6"/>
                </a:lnTo>
                <a:lnTo>
                  <a:pt x="53" y="5"/>
                </a:lnTo>
                <a:lnTo>
                  <a:pt x="51" y="5"/>
                </a:lnTo>
                <a:lnTo>
                  <a:pt x="51" y="3"/>
                </a:lnTo>
                <a:lnTo>
                  <a:pt x="51" y="2"/>
                </a:lnTo>
                <a:lnTo>
                  <a:pt x="50" y="0"/>
                </a:lnTo>
                <a:lnTo>
                  <a:pt x="48" y="0"/>
                </a:lnTo>
                <a:lnTo>
                  <a:pt x="47" y="0"/>
                </a:lnTo>
                <a:lnTo>
                  <a:pt x="46" y="0"/>
                </a:lnTo>
                <a:lnTo>
                  <a:pt x="44" y="0"/>
                </a:lnTo>
                <a:lnTo>
                  <a:pt x="43" y="2"/>
                </a:lnTo>
                <a:lnTo>
                  <a:pt x="41" y="2"/>
                </a:lnTo>
                <a:lnTo>
                  <a:pt x="40" y="3"/>
                </a:lnTo>
                <a:lnTo>
                  <a:pt x="37" y="6"/>
                </a:lnTo>
                <a:lnTo>
                  <a:pt x="32" y="11"/>
                </a:lnTo>
                <a:lnTo>
                  <a:pt x="29" y="12"/>
                </a:lnTo>
                <a:lnTo>
                  <a:pt x="25" y="15"/>
                </a:lnTo>
                <a:lnTo>
                  <a:pt x="20" y="18"/>
                </a:lnTo>
                <a:lnTo>
                  <a:pt x="16" y="19"/>
                </a:lnTo>
                <a:lnTo>
                  <a:pt x="12" y="21"/>
                </a:lnTo>
                <a:lnTo>
                  <a:pt x="7" y="22"/>
                </a:lnTo>
                <a:lnTo>
                  <a:pt x="9" y="22"/>
                </a:lnTo>
                <a:lnTo>
                  <a:pt x="7" y="22"/>
                </a:lnTo>
              </a:path>
            </a:pathLst>
          </a:custGeom>
          <a:solidFill>
            <a:srgbClr val="FFFF00"/>
          </a:solidFill>
          <a:ln w="4763">
            <a:solidFill>
              <a:srgbClr val="990000"/>
            </a:solidFill>
            <a:round/>
            <a:headEnd/>
            <a:tailEnd/>
          </a:ln>
        </p:spPr>
        <p:txBody>
          <a:bodyPr/>
          <a:lstStyle/>
          <a:p>
            <a:endParaRPr lang="en-US"/>
          </a:p>
        </p:txBody>
      </p:sp>
      <p:sp>
        <p:nvSpPr>
          <p:cNvPr id="53319" name="Freeform 70">
            <a:extLst>
              <a:ext uri="{FF2B5EF4-FFF2-40B4-BE49-F238E27FC236}">
                <a16:creationId xmlns:a16="http://schemas.microsoft.com/office/drawing/2014/main" id="{C408ED4C-0E09-59FA-FF23-EF2823F4BAC8}"/>
              </a:ext>
            </a:extLst>
          </p:cNvPr>
          <p:cNvSpPr>
            <a:spLocks/>
          </p:cNvSpPr>
          <p:nvPr/>
        </p:nvSpPr>
        <p:spPr bwMode="auto">
          <a:xfrm>
            <a:off x="6654803" y="4424366"/>
            <a:ext cx="79375" cy="84137"/>
          </a:xfrm>
          <a:custGeom>
            <a:avLst/>
            <a:gdLst>
              <a:gd name="T0" fmla="*/ 2147483647 w 56"/>
              <a:gd name="T1" fmla="*/ 2147483647 h 53"/>
              <a:gd name="T2" fmla="*/ 2147483647 w 56"/>
              <a:gd name="T3" fmla="*/ 2147483647 h 53"/>
              <a:gd name="T4" fmla="*/ 2147483647 w 56"/>
              <a:gd name="T5" fmla="*/ 2147483647 h 53"/>
              <a:gd name="T6" fmla="*/ 2147483647 w 56"/>
              <a:gd name="T7" fmla="*/ 2147483647 h 53"/>
              <a:gd name="T8" fmla="*/ 2147483647 w 56"/>
              <a:gd name="T9" fmla="*/ 2147483647 h 53"/>
              <a:gd name="T10" fmla="*/ 2147483647 w 56"/>
              <a:gd name="T11" fmla="*/ 2147483647 h 53"/>
              <a:gd name="T12" fmla="*/ 2147483647 w 56"/>
              <a:gd name="T13" fmla="*/ 2147483647 h 53"/>
              <a:gd name="T14" fmla="*/ 2147483647 w 56"/>
              <a:gd name="T15" fmla="*/ 2147483647 h 53"/>
              <a:gd name="T16" fmla="*/ 2147483647 w 56"/>
              <a:gd name="T17" fmla="*/ 2147483647 h 53"/>
              <a:gd name="T18" fmla="*/ 2147483647 w 56"/>
              <a:gd name="T19" fmla="*/ 2147483647 h 53"/>
              <a:gd name="T20" fmla="*/ 2147483647 w 56"/>
              <a:gd name="T21" fmla="*/ 2147483647 h 53"/>
              <a:gd name="T22" fmla="*/ 2147483647 w 56"/>
              <a:gd name="T23" fmla="*/ 2147483647 h 53"/>
              <a:gd name="T24" fmla="*/ 2147483647 w 56"/>
              <a:gd name="T25" fmla="*/ 2147483647 h 53"/>
              <a:gd name="T26" fmla="*/ 2147483647 w 56"/>
              <a:gd name="T27" fmla="*/ 2147483647 h 53"/>
              <a:gd name="T28" fmla="*/ 2147483647 w 56"/>
              <a:gd name="T29" fmla="*/ 2147483647 h 53"/>
              <a:gd name="T30" fmla="*/ 2147483647 w 56"/>
              <a:gd name="T31" fmla="*/ 2147483647 h 53"/>
              <a:gd name="T32" fmla="*/ 2147483647 w 56"/>
              <a:gd name="T33" fmla="*/ 2147483647 h 53"/>
              <a:gd name="T34" fmla="*/ 2147483647 w 56"/>
              <a:gd name="T35" fmla="*/ 2147483647 h 53"/>
              <a:gd name="T36" fmla="*/ 2147483647 w 56"/>
              <a:gd name="T37" fmla="*/ 2147483647 h 53"/>
              <a:gd name="T38" fmla="*/ 2147483647 w 56"/>
              <a:gd name="T39" fmla="*/ 2147483647 h 53"/>
              <a:gd name="T40" fmla="*/ 2147483647 w 56"/>
              <a:gd name="T41" fmla="*/ 2147483647 h 53"/>
              <a:gd name="T42" fmla="*/ 2147483647 w 56"/>
              <a:gd name="T43" fmla="*/ 2147483647 h 53"/>
              <a:gd name="T44" fmla="*/ 2147483647 w 56"/>
              <a:gd name="T45" fmla="*/ 2147483647 h 53"/>
              <a:gd name="T46" fmla="*/ 2147483647 w 56"/>
              <a:gd name="T47" fmla="*/ 2147483647 h 53"/>
              <a:gd name="T48" fmla="*/ 2147483647 w 56"/>
              <a:gd name="T49" fmla="*/ 2147483647 h 53"/>
              <a:gd name="T50" fmla="*/ 2147483647 w 56"/>
              <a:gd name="T51" fmla="*/ 2147483647 h 53"/>
              <a:gd name="T52" fmla="*/ 2147483647 w 56"/>
              <a:gd name="T53" fmla="*/ 2147483647 h 53"/>
              <a:gd name="T54" fmla="*/ 2147483647 w 56"/>
              <a:gd name="T55" fmla="*/ 2147483647 h 53"/>
              <a:gd name="T56" fmla="*/ 2147483647 w 56"/>
              <a:gd name="T57" fmla="*/ 2147483647 h 53"/>
              <a:gd name="T58" fmla="*/ 2147483647 w 56"/>
              <a:gd name="T59" fmla="*/ 2147483647 h 53"/>
              <a:gd name="T60" fmla="*/ 2147483647 w 56"/>
              <a:gd name="T61" fmla="*/ 2147483647 h 53"/>
              <a:gd name="T62" fmla="*/ 2147483647 w 56"/>
              <a:gd name="T63" fmla="*/ 2147483647 h 53"/>
              <a:gd name="T64" fmla="*/ 2147483647 w 56"/>
              <a:gd name="T65" fmla="*/ 2147483647 h 53"/>
              <a:gd name="T66" fmla="*/ 2147483647 w 56"/>
              <a:gd name="T67" fmla="*/ 2147483647 h 53"/>
              <a:gd name="T68" fmla="*/ 2147483647 w 56"/>
              <a:gd name="T69" fmla="*/ 0 h 53"/>
              <a:gd name="T70" fmla="*/ 2147483647 w 56"/>
              <a:gd name="T71" fmla="*/ 2147483647 h 53"/>
              <a:gd name="T72" fmla="*/ 2147483647 w 56"/>
              <a:gd name="T73" fmla="*/ 2147483647 h 53"/>
              <a:gd name="T74" fmla="*/ 2147483647 w 56"/>
              <a:gd name="T75" fmla="*/ 2147483647 h 53"/>
              <a:gd name="T76" fmla="*/ 2147483647 w 56"/>
              <a:gd name="T77" fmla="*/ 2147483647 h 53"/>
              <a:gd name="T78" fmla="*/ 2147483647 w 56"/>
              <a:gd name="T79" fmla="*/ 2147483647 h 53"/>
              <a:gd name="T80" fmla="*/ 2147483647 w 56"/>
              <a:gd name="T81" fmla="*/ 2147483647 h 53"/>
              <a:gd name="T82" fmla="*/ 2147483647 w 56"/>
              <a:gd name="T83" fmla="*/ 2147483647 h 53"/>
              <a:gd name="T84" fmla="*/ 2147483647 w 56"/>
              <a:gd name="T85" fmla="*/ 2147483647 h 53"/>
              <a:gd name="T86" fmla="*/ 2147483647 w 56"/>
              <a:gd name="T87" fmla="*/ 2147483647 h 53"/>
              <a:gd name="T88" fmla="*/ 2147483647 w 56"/>
              <a:gd name="T89" fmla="*/ 2147483647 h 53"/>
              <a:gd name="T90" fmla="*/ 0 w 56"/>
              <a:gd name="T91" fmla="*/ 2147483647 h 53"/>
              <a:gd name="T92" fmla="*/ 0 w 56"/>
              <a:gd name="T93" fmla="*/ 2147483647 h 53"/>
              <a:gd name="T94" fmla="*/ 0 w 56"/>
              <a:gd name="T95" fmla="*/ 2147483647 h 53"/>
              <a:gd name="T96" fmla="*/ 2147483647 w 56"/>
              <a:gd name="T97" fmla="*/ 2147483647 h 53"/>
              <a:gd name="T98" fmla="*/ 2147483647 w 56"/>
              <a:gd name="T99" fmla="*/ 2147483647 h 53"/>
              <a:gd name="T100" fmla="*/ 2147483647 w 56"/>
              <a:gd name="T101" fmla="*/ 2147483647 h 53"/>
              <a:gd name="T102" fmla="*/ 2147483647 w 56"/>
              <a:gd name="T103" fmla="*/ 2147483647 h 53"/>
              <a:gd name="T104" fmla="*/ 2147483647 w 56"/>
              <a:gd name="T105" fmla="*/ 2147483647 h 53"/>
              <a:gd name="T106" fmla="*/ 2147483647 w 56"/>
              <a:gd name="T107" fmla="*/ 2147483647 h 53"/>
              <a:gd name="T108" fmla="*/ 2147483647 w 56"/>
              <a:gd name="T109" fmla="*/ 2147483647 h 53"/>
              <a:gd name="T110" fmla="*/ 2147483647 w 56"/>
              <a:gd name="T111" fmla="*/ 2147483647 h 53"/>
              <a:gd name="T112" fmla="*/ 2147483647 w 56"/>
              <a:gd name="T113" fmla="*/ 2147483647 h 53"/>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56"/>
              <a:gd name="T172" fmla="*/ 0 h 53"/>
              <a:gd name="T173" fmla="*/ 56 w 56"/>
              <a:gd name="T174" fmla="*/ 53 h 53"/>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56" h="53">
                <a:moveTo>
                  <a:pt x="3" y="28"/>
                </a:moveTo>
                <a:lnTo>
                  <a:pt x="7" y="31"/>
                </a:lnTo>
                <a:lnTo>
                  <a:pt x="10" y="34"/>
                </a:lnTo>
                <a:lnTo>
                  <a:pt x="13" y="37"/>
                </a:lnTo>
                <a:lnTo>
                  <a:pt x="16" y="39"/>
                </a:lnTo>
                <a:lnTo>
                  <a:pt x="19" y="41"/>
                </a:lnTo>
                <a:lnTo>
                  <a:pt x="22" y="44"/>
                </a:lnTo>
                <a:lnTo>
                  <a:pt x="26" y="47"/>
                </a:lnTo>
                <a:lnTo>
                  <a:pt x="29" y="50"/>
                </a:lnTo>
                <a:lnTo>
                  <a:pt x="35" y="53"/>
                </a:lnTo>
                <a:lnTo>
                  <a:pt x="40" y="53"/>
                </a:lnTo>
                <a:lnTo>
                  <a:pt x="44" y="50"/>
                </a:lnTo>
                <a:lnTo>
                  <a:pt x="47" y="46"/>
                </a:lnTo>
                <a:lnTo>
                  <a:pt x="50" y="40"/>
                </a:lnTo>
                <a:lnTo>
                  <a:pt x="53" y="36"/>
                </a:lnTo>
                <a:lnTo>
                  <a:pt x="54" y="30"/>
                </a:lnTo>
                <a:lnTo>
                  <a:pt x="56" y="24"/>
                </a:lnTo>
                <a:lnTo>
                  <a:pt x="54" y="21"/>
                </a:lnTo>
                <a:lnTo>
                  <a:pt x="53" y="16"/>
                </a:lnTo>
                <a:lnTo>
                  <a:pt x="52" y="13"/>
                </a:lnTo>
                <a:lnTo>
                  <a:pt x="49" y="10"/>
                </a:lnTo>
                <a:lnTo>
                  <a:pt x="44" y="9"/>
                </a:lnTo>
                <a:lnTo>
                  <a:pt x="40" y="7"/>
                </a:lnTo>
                <a:lnTo>
                  <a:pt x="35" y="7"/>
                </a:lnTo>
                <a:lnTo>
                  <a:pt x="29" y="6"/>
                </a:lnTo>
                <a:lnTo>
                  <a:pt x="28" y="6"/>
                </a:lnTo>
                <a:lnTo>
                  <a:pt x="28" y="4"/>
                </a:lnTo>
                <a:lnTo>
                  <a:pt x="28" y="3"/>
                </a:lnTo>
                <a:lnTo>
                  <a:pt x="26" y="3"/>
                </a:lnTo>
                <a:lnTo>
                  <a:pt x="23" y="2"/>
                </a:lnTo>
                <a:lnTo>
                  <a:pt x="22" y="0"/>
                </a:lnTo>
                <a:lnTo>
                  <a:pt x="19" y="2"/>
                </a:lnTo>
                <a:lnTo>
                  <a:pt x="16" y="3"/>
                </a:lnTo>
                <a:lnTo>
                  <a:pt x="13" y="4"/>
                </a:lnTo>
                <a:lnTo>
                  <a:pt x="12" y="6"/>
                </a:lnTo>
                <a:lnTo>
                  <a:pt x="9" y="9"/>
                </a:lnTo>
                <a:lnTo>
                  <a:pt x="7" y="10"/>
                </a:lnTo>
                <a:lnTo>
                  <a:pt x="6" y="12"/>
                </a:lnTo>
                <a:lnTo>
                  <a:pt x="3" y="15"/>
                </a:lnTo>
                <a:lnTo>
                  <a:pt x="1" y="16"/>
                </a:lnTo>
                <a:lnTo>
                  <a:pt x="1" y="18"/>
                </a:lnTo>
                <a:lnTo>
                  <a:pt x="0" y="19"/>
                </a:lnTo>
                <a:lnTo>
                  <a:pt x="0" y="22"/>
                </a:lnTo>
                <a:lnTo>
                  <a:pt x="0" y="24"/>
                </a:lnTo>
                <a:lnTo>
                  <a:pt x="1" y="27"/>
                </a:lnTo>
                <a:lnTo>
                  <a:pt x="1" y="28"/>
                </a:lnTo>
                <a:lnTo>
                  <a:pt x="3" y="28"/>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320" name="Freeform 71">
            <a:extLst>
              <a:ext uri="{FF2B5EF4-FFF2-40B4-BE49-F238E27FC236}">
                <a16:creationId xmlns:a16="http://schemas.microsoft.com/office/drawing/2014/main" id="{C2C78BE3-1CB9-18C6-BDF6-EE3202A31BCA}"/>
              </a:ext>
            </a:extLst>
          </p:cNvPr>
          <p:cNvSpPr>
            <a:spLocks/>
          </p:cNvSpPr>
          <p:nvPr/>
        </p:nvSpPr>
        <p:spPr bwMode="auto">
          <a:xfrm>
            <a:off x="6654803" y="4424366"/>
            <a:ext cx="79375" cy="84137"/>
          </a:xfrm>
          <a:custGeom>
            <a:avLst/>
            <a:gdLst>
              <a:gd name="T0" fmla="*/ 2147483647 w 56"/>
              <a:gd name="T1" fmla="*/ 2147483647 h 53"/>
              <a:gd name="T2" fmla="*/ 2147483647 w 56"/>
              <a:gd name="T3" fmla="*/ 2147483647 h 53"/>
              <a:gd name="T4" fmla="*/ 2147483647 w 56"/>
              <a:gd name="T5" fmla="*/ 2147483647 h 53"/>
              <a:gd name="T6" fmla="*/ 2147483647 w 56"/>
              <a:gd name="T7" fmla="*/ 2147483647 h 53"/>
              <a:gd name="T8" fmla="*/ 2147483647 w 56"/>
              <a:gd name="T9" fmla="*/ 2147483647 h 53"/>
              <a:gd name="T10" fmla="*/ 2147483647 w 56"/>
              <a:gd name="T11" fmla="*/ 2147483647 h 53"/>
              <a:gd name="T12" fmla="*/ 2147483647 w 56"/>
              <a:gd name="T13" fmla="*/ 2147483647 h 53"/>
              <a:gd name="T14" fmla="*/ 2147483647 w 56"/>
              <a:gd name="T15" fmla="*/ 2147483647 h 53"/>
              <a:gd name="T16" fmla="*/ 2147483647 w 56"/>
              <a:gd name="T17" fmla="*/ 2147483647 h 53"/>
              <a:gd name="T18" fmla="*/ 2147483647 w 56"/>
              <a:gd name="T19" fmla="*/ 2147483647 h 53"/>
              <a:gd name="T20" fmla="*/ 2147483647 w 56"/>
              <a:gd name="T21" fmla="*/ 2147483647 h 53"/>
              <a:gd name="T22" fmla="*/ 2147483647 w 56"/>
              <a:gd name="T23" fmla="*/ 2147483647 h 53"/>
              <a:gd name="T24" fmla="*/ 2147483647 w 56"/>
              <a:gd name="T25" fmla="*/ 2147483647 h 53"/>
              <a:gd name="T26" fmla="*/ 2147483647 w 56"/>
              <a:gd name="T27" fmla="*/ 2147483647 h 53"/>
              <a:gd name="T28" fmla="*/ 2147483647 w 56"/>
              <a:gd name="T29" fmla="*/ 2147483647 h 53"/>
              <a:gd name="T30" fmla="*/ 2147483647 w 56"/>
              <a:gd name="T31" fmla="*/ 2147483647 h 53"/>
              <a:gd name="T32" fmla="*/ 2147483647 w 56"/>
              <a:gd name="T33" fmla="*/ 2147483647 h 53"/>
              <a:gd name="T34" fmla="*/ 2147483647 w 56"/>
              <a:gd name="T35" fmla="*/ 2147483647 h 53"/>
              <a:gd name="T36" fmla="*/ 2147483647 w 56"/>
              <a:gd name="T37" fmla="*/ 2147483647 h 53"/>
              <a:gd name="T38" fmla="*/ 2147483647 w 56"/>
              <a:gd name="T39" fmla="*/ 2147483647 h 53"/>
              <a:gd name="T40" fmla="*/ 2147483647 w 56"/>
              <a:gd name="T41" fmla="*/ 2147483647 h 53"/>
              <a:gd name="T42" fmla="*/ 2147483647 w 56"/>
              <a:gd name="T43" fmla="*/ 2147483647 h 53"/>
              <a:gd name="T44" fmla="*/ 2147483647 w 56"/>
              <a:gd name="T45" fmla="*/ 2147483647 h 53"/>
              <a:gd name="T46" fmla="*/ 2147483647 w 56"/>
              <a:gd name="T47" fmla="*/ 2147483647 h 53"/>
              <a:gd name="T48" fmla="*/ 2147483647 w 56"/>
              <a:gd name="T49" fmla="*/ 2147483647 h 53"/>
              <a:gd name="T50" fmla="*/ 2147483647 w 56"/>
              <a:gd name="T51" fmla="*/ 2147483647 h 53"/>
              <a:gd name="T52" fmla="*/ 2147483647 w 56"/>
              <a:gd name="T53" fmla="*/ 2147483647 h 53"/>
              <a:gd name="T54" fmla="*/ 2147483647 w 56"/>
              <a:gd name="T55" fmla="*/ 2147483647 h 53"/>
              <a:gd name="T56" fmla="*/ 2147483647 w 56"/>
              <a:gd name="T57" fmla="*/ 2147483647 h 53"/>
              <a:gd name="T58" fmla="*/ 2147483647 w 56"/>
              <a:gd name="T59" fmla="*/ 2147483647 h 53"/>
              <a:gd name="T60" fmla="*/ 2147483647 w 56"/>
              <a:gd name="T61" fmla="*/ 2147483647 h 53"/>
              <a:gd name="T62" fmla="*/ 2147483647 w 56"/>
              <a:gd name="T63" fmla="*/ 2147483647 h 53"/>
              <a:gd name="T64" fmla="*/ 2147483647 w 56"/>
              <a:gd name="T65" fmla="*/ 2147483647 h 53"/>
              <a:gd name="T66" fmla="*/ 2147483647 w 56"/>
              <a:gd name="T67" fmla="*/ 2147483647 h 53"/>
              <a:gd name="T68" fmla="*/ 2147483647 w 56"/>
              <a:gd name="T69" fmla="*/ 0 h 53"/>
              <a:gd name="T70" fmla="*/ 2147483647 w 56"/>
              <a:gd name="T71" fmla="*/ 2147483647 h 53"/>
              <a:gd name="T72" fmla="*/ 2147483647 w 56"/>
              <a:gd name="T73" fmla="*/ 2147483647 h 53"/>
              <a:gd name="T74" fmla="*/ 2147483647 w 56"/>
              <a:gd name="T75" fmla="*/ 2147483647 h 53"/>
              <a:gd name="T76" fmla="*/ 2147483647 w 56"/>
              <a:gd name="T77" fmla="*/ 2147483647 h 53"/>
              <a:gd name="T78" fmla="*/ 2147483647 w 56"/>
              <a:gd name="T79" fmla="*/ 2147483647 h 53"/>
              <a:gd name="T80" fmla="*/ 2147483647 w 56"/>
              <a:gd name="T81" fmla="*/ 2147483647 h 53"/>
              <a:gd name="T82" fmla="*/ 2147483647 w 56"/>
              <a:gd name="T83" fmla="*/ 2147483647 h 53"/>
              <a:gd name="T84" fmla="*/ 2147483647 w 56"/>
              <a:gd name="T85" fmla="*/ 2147483647 h 53"/>
              <a:gd name="T86" fmla="*/ 2147483647 w 56"/>
              <a:gd name="T87" fmla="*/ 2147483647 h 53"/>
              <a:gd name="T88" fmla="*/ 2147483647 w 56"/>
              <a:gd name="T89" fmla="*/ 2147483647 h 53"/>
              <a:gd name="T90" fmla="*/ 0 w 56"/>
              <a:gd name="T91" fmla="*/ 2147483647 h 53"/>
              <a:gd name="T92" fmla="*/ 0 w 56"/>
              <a:gd name="T93" fmla="*/ 2147483647 h 53"/>
              <a:gd name="T94" fmla="*/ 0 w 56"/>
              <a:gd name="T95" fmla="*/ 2147483647 h 53"/>
              <a:gd name="T96" fmla="*/ 2147483647 w 56"/>
              <a:gd name="T97" fmla="*/ 2147483647 h 53"/>
              <a:gd name="T98" fmla="*/ 2147483647 w 56"/>
              <a:gd name="T99" fmla="*/ 2147483647 h 53"/>
              <a:gd name="T100" fmla="*/ 2147483647 w 56"/>
              <a:gd name="T101" fmla="*/ 2147483647 h 53"/>
              <a:gd name="T102" fmla="*/ 2147483647 w 56"/>
              <a:gd name="T103" fmla="*/ 2147483647 h 53"/>
              <a:gd name="T104" fmla="*/ 2147483647 w 56"/>
              <a:gd name="T105" fmla="*/ 2147483647 h 53"/>
              <a:gd name="T106" fmla="*/ 2147483647 w 56"/>
              <a:gd name="T107" fmla="*/ 2147483647 h 53"/>
              <a:gd name="T108" fmla="*/ 2147483647 w 56"/>
              <a:gd name="T109" fmla="*/ 2147483647 h 53"/>
              <a:gd name="T110" fmla="*/ 2147483647 w 56"/>
              <a:gd name="T111" fmla="*/ 2147483647 h 53"/>
              <a:gd name="T112" fmla="*/ 2147483647 w 56"/>
              <a:gd name="T113" fmla="*/ 2147483647 h 53"/>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56"/>
              <a:gd name="T172" fmla="*/ 0 h 53"/>
              <a:gd name="T173" fmla="*/ 56 w 56"/>
              <a:gd name="T174" fmla="*/ 53 h 53"/>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56" h="53">
                <a:moveTo>
                  <a:pt x="3" y="28"/>
                </a:moveTo>
                <a:lnTo>
                  <a:pt x="7" y="31"/>
                </a:lnTo>
                <a:lnTo>
                  <a:pt x="10" y="34"/>
                </a:lnTo>
                <a:lnTo>
                  <a:pt x="13" y="37"/>
                </a:lnTo>
                <a:lnTo>
                  <a:pt x="16" y="39"/>
                </a:lnTo>
                <a:lnTo>
                  <a:pt x="19" y="41"/>
                </a:lnTo>
                <a:lnTo>
                  <a:pt x="22" y="44"/>
                </a:lnTo>
                <a:lnTo>
                  <a:pt x="26" y="47"/>
                </a:lnTo>
                <a:lnTo>
                  <a:pt x="29" y="50"/>
                </a:lnTo>
                <a:lnTo>
                  <a:pt x="35" y="53"/>
                </a:lnTo>
                <a:lnTo>
                  <a:pt x="40" y="53"/>
                </a:lnTo>
                <a:lnTo>
                  <a:pt x="44" y="50"/>
                </a:lnTo>
                <a:lnTo>
                  <a:pt x="47" y="46"/>
                </a:lnTo>
                <a:lnTo>
                  <a:pt x="50" y="40"/>
                </a:lnTo>
                <a:lnTo>
                  <a:pt x="53" y="36"/>
                </a:lnTo>
                <a:lnTo>
                  <a:pt x="54" y="30"/>
                </a:lnTo>
                <a:lnTo>
                  <a:pt x="56" y="24"/>
                </a:lnTo>
                <a:lnTo>
                  <a:pt x="54" y="21"/>
                </a:lnTo>
                <a:lnTo>
                  <a:pt x="53" y="16"/>
                </a:lnTo>
                <a:lnTo>
                  <a:pt x="52" y="13"/>
                </a:lnTo>
                <a:lnTo>
                  <a:pt x="49" y="10"/>
                </a:lnTo>
                <a:lnTo>
                  <a:pt x="44" y="9"/>
                </a:lnTo>
                <a:lnTo>
                  <a:pt x="40" y="7"/>
                </a:lnTo>
                <a:lnTo>
                  <a:pt x="35" y="7"/>
                </a:lnTo>
                <a:lnTo>
                  <a:pt x="29" y="6"/>
                </a:lnTo>
                <a:lnTo>
                  <a:pt x="28" y="6"/>
                </a:lnTo>
                <a:lnTo>
                  <a:pt x="28" y="4"/>
                </a:lnTo>
                <a:lnTo>
                  <a:pt x="28" y="3"/>
                </a:lnTo>
                <a:lnTo>
                  <a:pt x="26" y="3"/>
                </a:lnTo>
                <a:lnTo>
                  <a:pt x="23" y="2"/>
                </a:lnTo>
                <a:lnTo>
                  <a:pt x="22" y="0"/>
                </a:lnTo>
                <a:lnTo>
                  <a:pt x="19" y="2"/>
                </a:lnTo>
                <a:lnTo>
                  <a:pt x="16" y="3"/>
                </a:lnTo>
                <a:lnTo>
                  <a:pt x="13" y="4"/>
                </a:lnTo>
                <a:lnTo>
                  <a:pt x="12" y="6"/>
                </a:lnTo>
                <a:lnTo>
                  <a:pt x="9" y="9"/>
                </a:lnTo>
                <a:lnTo>
                  <a:pt x="7" y="10"/>
                </a:lnTo>
                <a:lnTo>
                  <a:pt x="6" y="12"/>
                </a:lnTo>
                <a:lnTo>
                  <a:pt x="3" y="15"/>
                </a:lnTo>
                <a:lnTo>
                  <a:pt x="1" y="16"/>
                </a:lnTo>
                <a:lnTo>
                  <a:pt x="1" y="18"/>
                </a:lnTo>
                <a:lnTo>
                  <a:pt x="0" y="19"/>
                </a:lnTo>
                <a:lnTo>
                  <a:pt x="0" y="22"/>
                </a:lnTo>
                <a:lnTo>
                  <a:pt x="0" y="24"/>
                </a:lnTo>
                <a:lnTo>
                  <a:pt x="1" y="27"/>
                </a:lnTo>
                <a:lnTo>
                  <a:pt x="1" y="28"/>
                </a:lnTo>
                <a:lnTo>
                  <a:pt x="3" y="28"/>
                </a:lnTo>
              </a:path>
            </a:pathLst>
          </a:custGeom>
          <a:solidFill>
            <a:srgbClr val="FFFF00"/>
          </a:solidFill>
          <a:ln w="1588">
            <a:solidFill>
              <a:srgbClr val="990000"/>
            </a:solidFill>
            <a:round/>
            <a:headEnd/>
            <a:tailEnd/>
          </a:ln>
        </p:spPr>
        <p:txBody>
          <a:bodyPr/>
          <a:lstStyle/>
          <a:p>
            <a:endParaRPr lang="en-US"/>
          </a:p>
        </p:txBody>
      </p:sp>
      <p:sp>
        <p:nvSpPr>
          <p:cNvPr id="53321" name="Freeform 72">
            <a:extLst>
              <a:ext uri="{FF2B5EF4-FFF2-40B4-BE49-F238E27FC236}">
                <a16:creationId xmlns:a16="http://schemas.microsoft.com/office/drawing/2014/main" id="{F72700C1-C70D-93AC-09E7-0F52E50F5067}"/>
              </a:ext>
            </a:extLst>
          </p:cNvPr>
          <p:cNvSpPr>
            <a:spLocks/>
          </p:cNvSpPr>
          <p:nvPr/>
        </p:nvSpPr>
        <p:spPr bwMode="auto">
          <a:xfrm>
            <a:off x="6654803" y="4424366"/>
            <a:ext cx="79375" cy="84137"/>
          </a:xfrm>
          <a:custGeom>
            <a:avLst/>
            <a:gdLst>
              <a:gd name="T0" fmla="*/ 2147483647 w 56"/>
              <a:gd name="T1" fmla="*/ 2147483647 h 53"/>
              <a:gd name="T2" fmla="*/ 2147483647 w 56"/>
              <a:gd name="T3" fmla="*/ 2147483647 h 53"/>
              <a:gd name="T4" fmla="*/ 2147483647 w 56"/>
              <a:gd name="T5" fmla="*/ 2147483647 h 53"/>
              <a:gd name="T6" fmla="*/ 2147483647 w 56"/>
              <a:gd name="T7" fmla="*/ 2147483647 h 53"/>
              <a:gd name="T8" fmla="*/ 2147483647 w 56"/>
              <a:gd name="T9" fmla="*/ 2147483647 h 53"/>
              <a:gd name="T10" fmla="*/ 2147483647 w 56"/>
              <a:gd name="T11" fmla="*/ 2147483647 h 53"/>
              <a:gd name="T12" fmla="*/ 2147483647 w 56"/>
              <a:gd name="T13" fmla="*/ 2147483647 h 53"/>
              <a:gd name="T14" fmla="*/ 2147483647 w 56"/>
              <a:gd name="T15" fmla="*/ 2147483647 h 53"/>
              <a:gd name="T16" fmla="*/ 2147483647 w 56"/>
              <a:gd name="T17" fmla="*/ 2147483647 h 53"/>
              <a:gd name="T18" fmla="*/ 2147483647 w 56"/>
              <a:gd name="T19" fmla="*/ 2147483647 h 53"/>
              <a:gd name="T20" fmla="*/ 2147483647 w 56"/>
              <a:gd name="T21" fmla="*/ 2147483647 h 53"/>
              <a:gd name="T22" fmla="*/ 2147483647 w 56"/>
              <a:gd name="T23" fmla="*/ 2147483647 h 53"/>
              <a:gd name="T24" fmla="*/ 2147483647 w 56"/>
              <a:gd name="T25" fmla="*/ 2147483647 h 53"/>
              <a:gd name="T26" fmla="*/ 2147483647 w 56"/>
              <a:gd name="T27" fmla="*/ 2147483647 h 53"/>
              <a:gd name="T28" fmla="*/ 2147483647 w 56"/>
              <a:gd name="T29" fmla="*/ 2147483647 h 53"/>
              <a:gd name="T30" fmla="*/ 2147483647 w 56"/>
              <a:gd name="T31" fmla="*/ 2147483647 h 53"/>
              <a:gd name="T32" fmla="*/ 2147483647 w 56"/>
              <a:gd name="T33" fmla="*/ 2147483647 h 53"/>
              <a:gd name="T34" fmla="*/ 2147483647 w 56"/>
              <a:gd name="T35" fmla="*/ 2147483647 h 53"/>
              <a:gd name="T36" fmla="*/ 2147483647 w 56"/>
              <a:gd name="T37" fmla="*/ 2147483647 h 53"/>
              <a:gd name="T38" fmla="*/ 2147483647 w 56"/>
              <a:gd name="T39" fmla="*/ 2147483647 h 53"/>
              <a:gd name="T40" fmla="*/ 2147483647 w 56"/>
              <a:gd name="T41" fmla="*/ 2147483647 h 53"/>
              <a:gd name="T42" fmla="*/ 2147483647 w 56"/>
              <a:gd name="T43" fmla="*/ 2147483647 h 53"/>
              <a:gd name="T44" fmla="*/ 2147483647 w 56"/>
              <a:gd name="T45" fmla="*/ 2147483647 h 53"/>
              <a:gd name="T46" fmla="*/ 2147483647 w 56"/>
              <a:gd name="T47" fmla="*/ 2147483647 h 53"/>
              <a:gd name="T48" fmla="*/ 2147483647 w 56"/>
              <a:gd name="T49" fmla="*/ 2147483647 h 53"/>
              <a:gd name="T50" fmla="*/ 2147483647 w 56"/>
              <a:gd name="T51" fmla="*/ 2147483647 h 53"/>
              <a:gd name="T52" fmla="*/ 2147483647 w 56"/>
              <a:gd name="T53" fmla="*/ 2147483647 h 53"/>
              <a:gd name="T54" fmla="*/ 2147483647 w 56"/>
              <a:gd name="T55" fmla="*/ 2147483647 h 53"/>
              <a:gd name="T56" fmla="*/ 2147483647 w 56"/>
              <a:gd name="T57" fmla="*/ 2147483647 h 53"/>
              <a:gd name="T58" fmla="*/ 2147483647 w 56"/>
              <a:gd name="T59" fmla="*/ 2147483647 h 53"/>
              <a:gd name="T60" fmla="*/ 2147483647 w 56"/>
              <a:gd name="T61" fmla="*/ 2147483647 h 53"/>
              <a:gd name="T62" fmla="*/ 2147483647 w 56"/>
              <a:gd name="T63" fmla="*/ 2147483647 h 53"/>
              <a:gd name="T64" fmla="*/ 2147483647 w 56"/>
              <a:gd name="T65" fmla="*/ 2147483647 h 53"/>
              <a:gd name="T66" fmla="*/ 2147483647 w 56"/>
              <a:gd name="T67" fmla="*/ 2147483647 h 53"/>
              <a:gd name="T68" fmla="*/ 2147483647 w 56"/>
              <a:gd name="T69" fmla="*/ 0 h 53"/>
              <a:gd name="T70" fmla="*/ 2147483647 w 56"/>
              <a:gd name="T71" fmla="*/ 2147483647 h 53"/>
              <a:gd name="T72" fmla="*/ 2147483647 w 56"/>
              <a:gd name="T73" fmla="*/ 2147483647 h 53"/>
              <a:gd name="T74" fmla="*/ 2147483647 w 56"/>
              <a:gd name="T75" fmla="*/ 2147483647 h 53"/>
              <a:gd name="T76" fmla="*/ 2147483647 w 56"/>
              <a:gd name="T77" fmla="*/ 2147483647 h 53"/>
              <a:gd name="T78" fmla="*/ 2147483647 w 56"/>
              <a:gd name="T79" fmla="*/ 2147483647 h 53"/>
              <a:gd name="T80" fmla="*/ 2147483647 w 56"/>
              <a:gd name="T81" fmla="*/ 2147483647 h 53"/>
              <a:gd name="T82" fmla="*/ 2147483647 w 56"/>
              <a:gd name="T83" fmla="*/ 2147483647 h 53"/>
              <a:gd name="T84" fmla="*/ 2147483647 w 56"/>
              <a:gd name="T85" fmla="*/ 2147483647 h 53"/>
              <a:gd name="T86" fmla="*/ 2147483647 w 56"/>
              <a:gd name="T87" fmla="*/ 2147483647 h 53"/>
              <a:gd name="T88" fmla="*/ 2147483647 w 56"/>
              <a:gd name="T89" fmla="*/ 2147483647 h 53"/>
              <a:gd name="T90" fmla="*/ 0 w 56"/>
              <a:gd name="T91" fmla="*/ 2147483647 h 53"/>
              <a:gd name="T92" fmla="*/ 0 w 56"/>
              <a:gd name="T93" fmla="*/ 2147483647 h 53"/>
              <a:gd name="T94" fmla="*/ 0 w 56"/>
              <a:gd name="T95" fmla="*/ 2147483647 h 53"/>
              <a:gd name="T96" fmla="*/ 2147483647 w 56"/>
              <a:gd name="T97" fmla="*/ 2147483647 h 53"/>
              <a:gd name="T98" fmla="*/ 2147483647 w 56"/>
              <a:gd name="T99" fmla="*/ 2147483647 h 53"/>
              <a:gd name="T100" fmla="*/ 2147483647 w 56"/>
              <a:gd name="T101" fmla="*/ 2147483647 h 53"/>
              <a:gd name="T102" fmla="*/ 2147483647 w 56"/>
              <a:gd name="T103" fmla="*/ 2147483647 h 53"/>
              <a:gd name="T104" fmla="*/ 2147483647 w 56"/>
              <a:gd name="T105" fmla="*/ 2147483647 h 53"/>
              <a:gd name="T106" fmla="*/ 2147483647 w 56"/>
              <a:gd name="T107" fmla="*/ 2147483647 h 53"/>
              <a:gd name="T108" fmla="*/ 2147483647 w 56"/>
              <a:gd name="T109" fmla="*/ 2147483647 h 53"/>
              <a:gd name="T110" fmla="*/ 2147483647 w 56"/>
              <a:gd name="T111" fmla="*/ 2147483647 h 53"/>
              <a:gd name="T112" fmla="*/ 2147483647 w 56"/>
              <a:gd name="T113" fmla="*/ 2147483647 h 53"/>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56"/>
              <a:gd name="T172" fmla="*/ 0 h 53"/>
              <a:gd name="T173" fmla="*/ 56 w 56"/>
              <a:gd name="T174" fmla="*/ 53 h 53"/>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56" h="53">
                <a:moveTo>
                  <a:pt x="3" y="28"/>
                </a:moveTo>
                <a:lnTo>
                  <a:pt x="7" y="31"/>
                </a:lnTo>
                <a:lnTo>
                  <a:pt x="10" y="34"/>
                </a:lnTo>
                <a:lnTo>
                  <a:pt x="13" y="37"/>
                </a:lnTo>
                <a:lnTo>
                  <a:pt x="16" y="39"/>
                </a:lnTo>
                <a:lnTo>
                  <a:pt x="19" y="41"/>
                </a:lnTo>
                <a:lnTo>
                  <a:pt x="22" y="44"/>
                </a:lnTo>
                <a:lnTo>
                  <a:pt x="26" y="47"/>
                </a:lnTo>
                <a:lnTo>
                  <a:pt x="29" y="50"/>
                </a:lnTo>
                <a:lnTo>
                  <a:pt x="35" y="53"/>
                </a:lnTo>
                <a:lnTo>
                  <a:pt x="40" y="53"/>
                </a:lnTo>
                <a:lnTo>
                  <a:pt x="44" y="50"/>
                </a:lnTo>
                <a:lnTo>
                  <a:pt x="47" y="46"/>
                </a:lnTo>
                <a:lnTo>
                  <a:pt x="50" y="40"/>
                </a:lnTo>
                <a:lnTo>
                  <a:pt x="53" y="36"/>
                </a:lnTo>
                <a:lnTo>
                  <a:pt x="54" y="30"/>
                </a:lnTo>
                <a:lnTo>
                  <a:pt x="56" y="24"/>
                </a:lnTo>
                <a:lnTo>
                  <a:pt x="54" y="21"/>
                </a:lnTo>
                <a:lnTo>
                  <a:pt x="53" y="16"/>
                </a:lnTo>
                <a:lnTo>
                  <a:pt x="52" y="13"/>
                </a:lnTo>
                <a:lnTo>
                  <a:pt x="49" y="10"/>
                </a:lnTo>
                <a:lnTo>
                  <a:pt x="44" y="9"/>
                </a:lnTo>
                <a:lnTo>
                  <a:pt x="40" y="7"/>
                </a:lnTo>
                <a:lnTo>
                  <a:pt x="35" y="7"/>
                </a:lnTo>
                <a:lnTo>
                  <a:pt x="29" y="6"/>
                </a:lnTo>
                <a:lnTo>
                  <a:pt x="28" y="6"/>
                </a:lnTo>
                <a:lnTo>
                  <a:pt x="28" y="4"/>
                </a:lnTo>
                <a:lnTo>
                  <a:pt x="28" y="3"/>
                </a:lnTo>
                <a:lnTo>
                  <a:pt x="26" y="3"/>
                </a:lnTo>
                <a:lnTo>
                  <a:pt x="23" y="2"/>
                </a:lnTo>
                <a:lnTo>
                  <a:pt x="22" y="0"/>
                </a:lnTo>
                <a:lnTo>
                  <a:pt x="19" y="2"/>
                </a:lnTo>
                <a:lnTo>
                  <a:pt x="16" y="3"/>
                </a:lnTo>
                <a:lnTo>
                  <a:pt x="13" y="4"/>
                </a:lnTo>
                <a:lnTo>
                  <a:pt x="12" y="6"/>
                </a:lnTo>
                <a:lnTo>
                  <a:pt x="9" y="9"/>
                </a:lnTo>
                <a:lnTo>
                  <a:pt x="7" y="10"/>
                </a:lnTo>
                <a:lnTo>
                  <a:pt x="6" y="12"/>
                </a:lnTo>
                <a:lnTo>
                  <a:pt x="3" y="15"/>
                </a:lnTo>
                <a:lnTo>
                  <a:pt x="1" y="16"/>
                </a:lnTo>
                <a:lnTo>
                  <a:pt x="1" y="18"/>
                </a:lnTo>
                <a:lnTo>
                  <a:pt x="0" y="19"/>
                </a:lnTo>
                <a:lnTo>
                  <a:pt x="0" y="22"/>
                </a:lnTo>
                <a:lnTo>
                  <a:pt x="0" y="24"/>
                </a:lnTo>
                <a:lnTo>
                  <a:pt x="1" y="27"/>
                </a:lnTo>
                <a:lnTo>
                  <a:pt x="1" y="28"/>
                </a:lnTo>
                <a:lnTo>
                  <a:pt x="3" y="28"/>
                </a:lnTo>
              </a:path>
            </a:pathLst>
          </a:custGeom>
          <a:solidFill>
            <a:srgbClr val="FFFF00"/>
          </a:solidFill>
          <a:ln w="4763">
            <a:solidFill>
              <a:srgbClr val="990000"/>
            </a:solidFill>
            <a:round/>
            <a:headEnd/>
            <a:tailEnd/>
          </a:ln>
        </p:spPr>
        <p:txBody>
          <a:bodyPr/>
          <a:lstStyle/>
          <a:p>
            <a:endParaRPr lang="en-US"/>
          </a:p>
        </p:txBody>
      </p:sp>
      <p:sp>
        <p:nvSpPr>
          <p:cNvPr id="53322" name="Freeform 73">
            <a:extLst>
              <a:ext uri="{FF2B5EF4-FFF2-40B4-BE49-F238E27FC236}">
                <a16:creationId xmlns:a16="http://schemas.microsoft.com/office/drawing/2014/main" id="{BC13E39C-A0D7-6962-BBA2-DF42D84C5D36}"/>
              </a:ext>
            </a:extLst>
          </p:cNvPr>
          <p:cNvSpPr>
            <a:spLocks/>
          </p:cNvSpPr>
          <p:nvPr/>
        </p:nvSpPr>
        <p:spPr bwMode="auto">
          <a:xfrm>
            <a:off x="6735766" y="4476750"/>
            <a:ext cx="84137" cy="69851"/>
          </a:xfrm>
          <a:custGeom>
            <a:avLst/>
            <a:gdLst>
              <a:gd name="T0" fmla="*/ 2147483647 w 60"/>
              <a:gd name="T1" fmla="*/ 2147483647 h 44"/>
              <a:gd name="T2" fmla="*/ 2147483647 w 60"/>
              <a:gd name="T3" fmla="*/ 2147483647 h 44"/>
              <a:gd name="T4" fmla="*/ 2147483647 w 60"/>
              <a:gd name="T5" fmla="*/ 2147483647 h 44"/>
              <a:gd name="T6" fmla="*/ 2147483647 w 60"/>
              <a:gd name="T7" fmla="*/ 2147483647 h 44"/>
              <a:gd name="T8" fmla="*/ 2147483647 w 60"/>
              <a:gd name="T9" fmla="*/ 2147483647 h 44"/>
              <a:gd name="T10" fmla="*/ 0 w 60"/>
              <a:gd name="T11" fmla="*/ 2147483647 h 44"/>
              <a:gd name="T12" fmla="*/ 0 w 60"/>
              <a:gd name="T13" fmla="*/ 2147483647 h 44"/>
              <a:gd name="T14" fmla="*/ 2147483647 w 60"/>
              <a:gd name="T15" fmla="*/ 2147483647 h 44"/>
              <a:gd name="T16" fmla="*/ 2147483647 w 60"/>
              <a:gd name="T17" fmla="*/ 2147483647 h 44"/>
              <a:gd name="T18" fmla="*/ 2147483647 w 60"/>
              <a:gd name="T19" fmla="*/ 2147483647 h 44"/>
              <a:gd name="T20" fmla="*/ 2147483647 w 60"/>
              <a:gd name="T21" fmla="*/ 2147483647 h 44"/>
              <a:gd name="T22" fmla="*/ 2147483647 w 60"/>
              <a:gd name="T23" fmla="*/ 2147483647 h 44"/>
              <a:gd name="T24" fmla="*/ 2147483647 w 60"/>
              <a:gd name="T25" fmla="*/ 2147483647 h 44"/>
              <a:gd name="T26" fmla="*/ 2147483647 w 60"/>
              <a:gd name="T27" fmla="*/ 2147483647 h 44"/>
              <a:gd name="T28" fmla="*/ 2147483647 w 60"/>
              <a:gd name="T29" fmla="*/ 2147483647 h 44"/>
              <a:gd name="T30" fmla="*/ 2147483647 w 60"/>
              <a:gd name="T31" fmla="*/ 2147483647 h 44"/>
              <a:gd name="T32" fmla="*/ 2147483647 w 60"/>
              <a:gd name="T33" fmla="*/ 2147483647 h 44"/>
              <a:gd name="T34" fmla="*/ 2147483647 w 60"/>
              <a:gd name="T35" fmla="*/ 2147483647 h 44"/>
              <a:gd name="T36" fmla="*/ 2147483647 w 60"/>
              <a:gd name="T37" fmla="*/ 2147483647 h 44"/>
              <a:gd name="T38" fmla="*/ 2147483647 w 60"/>
              <a:gd name="T39" fmla="*/ 2147483647 h 44"/>
              <a:gd name="T40" fmla="*/ 2147483647 w 60"/>
              <a:gd name="T41" fmla="*/ 2147483647 h 44"/>
              <a:gd name="T42" fmla="*/ 2147483647 w 60"/>
              <a:gd name="T43" fmla="*/ 2147483647 h 44"/>
              <a:gd name="T44" fmla="*/ 2147483647 w 60"/>
              <a:gd name="T45" fmla="*/ 2147483647 h 44"/>
              <a:gd name="T46" fmla="*/ 2147483647 w 60"/>
              <a:gd name="T47" fmla="*/ 2147483647 h 44"/>
              <a:gd name="T48" fmla="*/ 2147483647 w 60"/>
              <a:gd name="T49" fmla="*/ 2147483647 h 44"/>
              <a:gd name="T50" fmla="*/ 2147483647 w 60"/>
              <a:gd name="T51" fmla="*/ 2147483647 h 44"/>
              <a:gd name="T52" fmla="*/ 2147483647 w 60"/>
              <a:gd name="T53" fmla="*/ 2147483647 h 44"/>
              <a:gd name="T54" fmla="*/ 2147483647 w 60"/>
              <a:gd name="T55" fmla="*/ 2147483647 h 44"/>
              <a:gd name="T56" fmla="*/ 2147483647 w 60"/>
              <a:gd name="T57" fmla="*/ 2147483647 h 44"/>
              <a:gd name="T58" fmla="*/ 2147483647 w 60"/>
              <a:gd name="T59" fmla="*/ 2147483647 h 44"/>
              <a:gd name="T60" fmla="*/ 2147483647 w 60"/>
              <a:gd name="T61" fmla="*/ 2147483647 h 44"/>
              <a:gd name="T62" fmla="*/ 2147483647 w 60"/>
              <a:gd name="T63" fmla="*/ 2147483647 h 44"/>
              <a:gd name="T64" fmla="*/ 2147483647 w 60"/>
              <a:gd name="T65" fmla="*/ 2147483647 h 44"/>
              <a:gd name="T66" fmla="*/ 2147483647 w 60"/>
              <a:gd name="T67" fmla="*/ 2147483647 h 44"/>
              <a:gd name="T68" fmla="*/ 2147483647 w 60"/>
              <a:gd name="T69" fmla="*/ 2147483647 h 44"/>
              <a:gd name="T70" fmla="*/ 2147483647 w 60"/>
              <a:gd name="T71" fmla="*/ 0 h 44"/>
              <a:gd name="T72" fmla="*/ 2147483647 w 60"/>
              <a:gd name="T73" fmla="*/ 0 h 44"/>
              <a:gd name="T74" fmla="*/ 2147483647 w 60"/>
              <a:gd name="T75" fmla="*/ 0 h 44"/>
              <a:gd name="T76" fmla="*/ 2147483647 w 60"/>
              <a:gd name="T77" fmla="*/ 0 h 44"/>
              <a:gd name="T78" fmla="*/ 2147483647 w 60"/>
              <a:gd name="T79" fmla="*/ 2147483647 h 44"/>
              <a:gd name="T80" fmla="*/ 2147483647 w 60"/>
              <a:gd name="T81" fmla="*/ 2147483647 h 44"/>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60"/>
              <a:gd name="T124" fmla="*/ 0 h 44"/>
              <a:gd name="T125" fmla="*/ 60 w 60"/>
              <a:gd name="T126" fmla="*/ 44 h 44"/>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60" h="44">
                <a:moveTo>
                  <a:pt x="8" y="4"/>
                </a:moveTo>
                <a:lnTo>
                  <a:pt x="6" y="6"/>
                </a:lnTo>
                <a:lnTo>
                  <a:pt x="5" y="10"/>
                </a:lnTo>
                <a:lnTo>
                  <a:pt x="3" y="13"/>
                </a:lnTo>
                <a:lnTo>
                  <a:pt x="2" y="17"/>
                </a:lnTo>
                <a:lnTo>
                  <a:pt x="0" y="20"/>
                </a:lnTo>
                <a:lnTo>
                  <a:pt x="0" y="23"/>
                </a:lnTo>
                <a:lnTo>
                  <a:pt x="2" y="26"/>
                </a:lnTo>
                <a:lnTo>
                  <a:pt x="5" y="28"/>
                </a:lnTo>
                <a:lnTo>
                  <a:pt x="9" y="31"/>
                </a:lnTo>
                <a:lnTo>
                  <a:pt x="15" y="34"/>
                </a:lnTo>
                <a:lnTo>
                  <a:pt x="20" y="37"/>
                </a:lnTo>
                <a:lnTo>
                  <a:pt x="26" y="40"/>
                </a:lnTo>
                <a:lnTo>
                  <a:pt x="30" y="43"/>
                </a:lnTo>
                <a:lnTo>
                  <a:pt x="36" y="44"/>
                </a:lnTo>
                <a:lnTo>
                  <a:pt x="42" y="44"/>
                </a:lnTo>
                <a:lnTo>
                  <a:pt x="48" y="41"/>
                </a:lnTo>
                <a:lnTo>
                  <a:pt x="51" y="40"/>
                </a:lnTo>
                <a:lnTo>
                  <a:pt x="54" y="37"/>
                </a:lnTo>
                <a:lnTo>
                  <a:pt x="57" y="32"/>
                </a:lnTo>
                <a:lnTo>
                  <a:pt x="58" y="28"/>
                </a:lnTo>
                <a:lnTo>
                  <a:pt x="60" y="23"/>
                </a:lnTo>
                <a:lnTo>
                  <a:pt x="60" y="19"/>
                </a:lnTo>
                <a:lnTo>
                  <a:pt x="60" y="14"/>
                </a:lnTo>
                <a:lnTo>
                  <a:pt x="60" y="8"/>
                </a:lnTo>
                <a:lnTo>
                  <a:pt x="60" y="7"/>
                </a:lnTo>
                <a:lnTo>
                  <a:pt x="58" y="6"/>
                </a:lnTo>
                <a:lnTo>
                  <a:pt x="57" y="6"/>
                </a:lnTo>
                <a:lnTo>
                  <a:pt x="55" y="4"/>
                </a:lnTo>
                <a:lnTo>
                  <a:pt x="49" y="3"/>
                </a:lnTo>
                <a:lnTo>
                  <a:pt x="43" y="1"/>
                </a:lnTo>
                <a:lnTo>
                  <a:pt x="37" y="0"/>
                </a:lnTo>
                <a:lnTo>
                  <a:pt x="30" y="0"/>
                </a:lnTo>
                <a:lnTo>
                  <a:pt x="24" y="0"/>
                </a:lnTo>
                <a:lnTo>
                  <a:pt x="18" y="0"/>
                </a:lnTo>
                <a:lnTo>
                  <a:pt x="12" y="1"/>
                </a:lnTo>
                <a:lnTo>
                  <a:pt x="8" y="4"/>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323" name="Freeform 74">
            <a:extLst>
              <a:ext uri="{FF2B5EF4-FFF2-40B4-BE49-F238E27FC236}">
                <a16:creationId xmlns:a16="http://schemas.microsoft.com/office/drawing/2014/main" id="{8F544B08-70FC-68D6-26D2-5BBE85CFEC65}"/>
              </a:ext>
            </a:extLst>
          </p:cNvPr>
          <p:cNvSpPr>
            <a:spLocks/>
          </p:cNvSpPr>
          <p:nvPr/>
        </p:nvSpPr>
        <p:spPr bwMode="auto">
          <a:xfrm>
            <a:off x="6735766" y="4476750"/>
            <a:ext cx="84137" cy="69851"/>
          </a:xfrm>
          <a:custGeom>
            <a:avLst/>
            <a:gdLst>
              <a:gd name="T0" fmla="*/ 2147483647 w 60"/>
              <a:gd name="T1" fmla="*/ 2147483647 h 44"/>
              <a:gd name="T2" fmla="*/ 2147483647 w 60"/>
              <a:gd name="T3" fmla="*/ 2147483647 h 44"/>
              <a:gd name="T4" fmla="*/ 2147483647 w 60"/>
              <a:gd name="T5" fmla="*/ 2147483647 h 44"/>
              <a:gd name="T6" fmla="*/ 2147483647 w 60"/>
              <a:gd name="T7" fmla="*/ 2147483647 h 44"/>
              <a:gd name="T8" fmla="*/ 2147483647 w 60"/>
              <a:gd name="T9" fmla="*/ 2147483647 h 44"/>
              <a:gd name="T10" fmla="*/ 0 w 60"/>
              <a:gd name="T11" fmla="*/ 2147483647 h 44"/>
              <a:gd name="T12" fmla="*/ 0 w 60"/>
              <a:gd name="T13" fmla="*/ 2147483647 h 44"/>
              <a:gd name="T14" fmla="*/ 2147483647 w 60"/>
              <a:gd name="T15" fmla="*/ 2147483647 h 44"/>
              <a:gd name="T16" fmla="*/ 2147483647 w 60"/>
              <a:gd name="T17" fmla="*/ 2147483647 h 44"/>
              <a:gd name="T18" fmla="*/ 2147483647 w 60"/>
              <a:gd name="T19" fmla="*/ 2147483647 h 44"/>
              <a:gd name="T20" fmla="*/ 2147483647 w 60"/>
              <a:gd name="T21" fmla="*/ 2147483647 h 44"/>
              <a:gd name="T22" fmla="*/ 2147483647 w 60"/>
              <a:gd name="T23" fmla="*/ 2147483647 h 44"/>
              <a:gd name="T24" fmla="*/ 2147483647 w 60"/>
              <a:gd name="T25" fmla="*/ 2147483647 h 44"/>
              <a:gd name="T26" fmla="*/ 2147483647 w 60"/>
              <a:gd name="T27" fmla="*/ 2147483647 h 44"/>
              <a:gd name="T28" fmla="*/ 2147483647 w 60"/>
              <a:gd name="T29" fmla="*/ 2147483647 h 44"/>
              <a:gd name="T30" fmla="*/ 2147483647 w 60"/>
              <a:gd name="T31" fmla="*/ 2147483647 h 44"/>
              <a:gd name="T32" fmla="*/ 2147483647 w 60"/>
              <a:gd name="T33" fmla="*/ 2147483647 h 44"/>
              <a:gd name="T34" fmla="*/ 2147483647 w 60"/>
              <a:gd name="T35" fmla="*/ 2147483647 h 44"/>
              <a:gd name="T36" fmla="*/ 2147483647 w 60"/>
              <a:gd name="T37" fmla="*/ 2147483647 h 44"/>
              <a:gd name="T38" fmla="*/ 2147483647 w 60"/>
              <a:gd name="T39" fmla="*/ 2147483647 h 44"/>
              <a:gd name="T40" fmla="*/ 2147483647 w 60"/>
              <a:gd name="T41" fmla="*/ 2147483647 h 44"/>
              <a:gd name="T42" fmla="*/ 2147483647 w 60"/>
              <a:gd name="T43" fmla="*/ 2147483647 h 44"/>
              <a:gd name="T44" fmla="*/ 2147483647 w 60"/>
              <a:gd name="T45" fmla="*/ 2147483647 h 44"/>
              <a:gd name="T46" fmla="*/ 2147483647 w 60"/>
              <a:gd name="T47" fmla="*/ 2147483647 h 44"/>
              <a:gd name="T48" fmla="*/ 2147483647 w 60"/>
              <a:gd name="T49" fmla="*/ 2147483647 h 44"/>
              <a:gd name="T50" fmla="*/ 2147483647 w 60"/>
              <a:gd name="T51" fmla="*/ 2147483647 h 44"/>
              <a:gd name="T52" fmla="*/ 2147483647 w 60"/>
              <a:gd name="T53" fmla="*/ 2147483647 h 44"/>
              <a:gd name="T54" fmla="*/ 2147483647 w 60"/>
              <a:gd name="T55" fmla="*/ 2147483647 h 44"/>
              <a:gd name="T56" fmla="*/ 2147483647 w 60"/>
              <a:gd name="T57" fmla="*/ 2147483647 h 44"/>
              <a:gd name="T58" fmla="*/ 2147483647 w 60"/>
              <a:gd name="T59" fmla="*/ 2147483647 h 44"/>
              <a:gd name="T60" fmla="*/ 2147483647 w 60"/>
              <a:gd name="T61" fmla="*/ 2147483647 h 44"/>
              <a:gd name="T62" fmla="*/ 2147483647 w 60"/>
              <a:gd name="T63" fmla="*/ 2147483647 h 44"/>
              <a:gd name="T64" fmla="*/ 2147483647 w 60"/>
              <a:gd name="T65" fmla="*/ 2147483647 h 44"/>
              <a:gd name="T66" fmla="*/ 2147483647 w 60"/>
              <a:gd name="T67" fmla="*/ 2147483647 h 44"/>
              <a:gd name="T68" fmla="*/ 2147483647 w 60"/>
              <a:gd name="T69" fmla="*/ 2147483647 h 44"/>
              <a:gd name="T70" fmla="*/ 2147483647 w 60"/>
              <a:gd name="T71" fmla="*/ 0 h 44"/>
              <a:gd name="T72" fmla="*/ 2147483647 w 60"/>
              <a:gd name="T73" fmla="*/ 0 h 44"/>
              <a:gd name="T74" fmla="*/ 2147483647 w 60"/>
              <a:gd name="T75" fmla="*/ 0 h 44"/>
              <a:gd name="T76" fmla="*/ 2147483647 w 60"/>
              <a:gd name="T77" fmla="*/ 0 h 44"/>
              <a:gd name="T78" fmla="*/ 2147483647 w 60"/>
              <a:gd name="T79" fmla="*/ 2147483647 h 44"/>
              <a:gd name="T80" fmla="*/ 2147483647 w 60"/>
              <a:gd name="T81" fmla="*/ 2147483647 h 44"/>
              <a:gd name="T82" fmla="*/ 2147483647 w 60"/>
              <a:gd name="T83" fmla="*/ 2147483647 h 44"/>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60"/>
              <a:gd name="T127" fmla="*/ 0 h 44"/>
              <a:gd name="T128" fmla="*/ 60 w 60"/>
              <a:gd name="T129" fmla="*/ 44 h 44"/>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60" h="44">
                <a:moveTo>
                  <a:pt x="8" y="4"/>
                </a:moveTo>
                <a:lnTo>
                  <a:pt x="6" y="6"/>
                </a:lnTo>
                <a:lnTo>
                  <a:pt x="5" y="10"/>
                </a:lnTo>
                <a:lnTo>
                  <a:pt x="3" y="13"/>
                </a:lnTo>
                <a:lnTo>
                  <a:pt x="2" y="17"/>
                </a:lnTo>
                <a:lnTo>
                  <a:pt x="0" y="20"/>
                </a:lnTo>
                <a:lnTo>
                  <a:pt x="0" y="23"/>
                </a:lnTo>
                <a:lnTo>
                  <a:pt x="2" y="26"/>
                </a:lnTo>
                <a:lnTo>
                  <a:pt x="5" y="28"/>
                </a:lnTo>
                <a:lnTo>
                  <a:pt x="9" y="31"/>
                </a:lnTo>
                <a:lnTo>
                  <a:pt x="15" y="34"/>
                </a:lnTo>
                <a:lnTo>
                  <a:pt x="20" y="37"/>
                </a:lnTo>
                <a:lnTo>
                  <a:pt x="26" y="40"/>
                </a:lnTo>
                <a:lnTo>
                  <a:pt x="30" y="43"/>
                </a:lnTo>
                <a:lnTo>
                  <a:pt x="36" y="44"/>
                </a:lnTo>
                <a:lnTo>
                  <a:pt x="42" y="44"/>
                </a:lnTo>
                <a:lnTo>
                  <a:pt x="48" y="41"/>
                </a:lnTo>
                <a:lnTo>
                  <a:pt x="51" y="40"/>
                </a:lnTo>
                <a:lnTo>
                  <a:pt x="54" y="37"/>
                </a:lnTo>
                <a:lnTo>
                  <a:pt x="57" y="32"/>
                </a:lnTo>
                <a:lnTo>
                  <a:pt x="58" y="28"/>
                </a:lnTo>
                <a:lnTo>
                  <a:pt x="60" y="23"/>
                </a:lnTo>
                <a:lnTo>
                  <a:pt x="60" y="19"/>
                </a:lnTo>
                <a:lnTo>
                  <a:pt x="60" y="14"/>
                </a:lnTo>
                <a:lnTo>
                  <a:pt x="60" y="8"/>
                </a:lnTo>
                <a:lnTo>
                  <a:pt x="60" y="7"/>
                </a:lnTo>
                <a:lnTo>
                  <a:pt x="58" y="6"/>
                </a:lnTo>
                <a:lnTo>
                  <a:pt x="57" y="6"/>
                </a:lnTo>
                <a:lnTo>
                  <a:pt x="55" y="4"/>
                </a:lnTo>
                <a:lnTo>
                  <a:pt x="49" y="3"/>
                </a:lnTo>
                <a:lnTo>
                  <a:pt x="43" y="1"/>
                </a:lnTo>
                <a:lnTo>
                  <a:pt x="37" y="0"/>
                </a:lnTo>
                <a:lnTo>
                  <a:pt x="30" y="0"/>
                </a:lnTo>
                <a:lnTo>
                  <a:pt x="24" y="0"/>
                </a:lnTo>
                <a:lnTo>
                  <a:pt x="18" y="0"/>
                </a:lnTo>
                <a:lnTo>
                  <a:pt x="12" y="1"/>
                </a:lnTo>
                <a:lnTo>
                  <a:pt x="8" y="4"/>
                </a:lnTo>
              </a:path>
            </a:pathLst>
          </a:custGeom>
          <a:solidFill>
            <a:srgbClr val="FFFF00"/>
          </a:solidFill>
          <a:ln w="4763">
            <a:solidFill>
              <a:srgbClr val="990000"/>
            </a:solidFill>
            <a:round/>
            <a:headEnd/>
            <a:tailEnd/>
          </a:ln>
        </p:spPr>
        <p:txBody>
          <a:bodyPr/>
          <a:lstStyle/>
          <a:p>
            <a:endParaRPr lang="en-US"/>
          </a:p>
        </p:txBody>
      </p:sp>
      <p:sp>
        <p:nvSpPr>
          <p:cNvPr id="53324" name="Freeform 75">
            <a:extLst>
              <a:ext uri="{FF2B5EF4-FFF2-40B4-BE49-F238E27FC236}">
                <a16:creationId xmlns:a16="http://schemas.microsoft.com/office/drawing/2014/main" id="{ED8CDAD1-4258-8120-B73B-CFA4A127F153}"/>
              </a:ext>
            </a:extLst>
          </p:cNvPr>
          <p:cNvSpPr>
            <a:spLocks/>
          </p:cNvSpPr>
          <p:nvPr/>
        </p:nvSpPr>
        <p:spPr bwMode="auto">
          <a:xfrm>
            <a:off x="6777042" y="4400551"/>
            <a:ext cx="53975" cy="71439"/>
          </a:xfrm>
          <a:custGeom>
            <a:avLst/>
            <a:gdLst>
              <a:gd name="T0" fmla="*/ 2147483647 w 38"/>
              <a:gd name="T1" fmla="*/ 2147483647 h 45"/>
              <a:gd name="T2" fmla="*/ 2147483647 w 38"/>
              <a:gd name="T3" fmla="*/ 2147483647 h 45"/>
              <a:gd name="T4" fmla="*/ 2147483647 w 38"/>
              <a:gd name="T5" fmla="*/ 2147483647 h 45"/>
              <a:gd name="T6" fmla="*/ 2147483647 w 38"/>
              <a:gd name="T7" fmla="*/ 2147483647 h 45"/>
              <a:gd name="T8" fmla="*/ 2147483647 w 38"/>
              <a:gd name="T9" fmla="*/ 2147483647 h 45"/>
              <a:gd name="T10" fmla="*/ 2147483647 w 38"/>
              <a:gd name="T11" fmla="*/ 2147483647 h 45"/>
              <a:gd name="T12" fmla="*/ 2147483647 w 38"/>
              <a:gd name="T13" fmla="*/ 2147483647 h 45"/>
              <a:gd name="T14" fmla="*/ 2147483647 w 38"/>
              <a:gd name="T15" fmla="*/ 2147483647 h 45"/>
              <a:gd name="T16" fmla="*/ 2147483647 w 38"/>
              <a:gd name="T17" fmla="*/ 2147483647 h 45"/>
              <a:gd name="T18" fmla="*/ 2147483647 w 38"/>
              <a:gd name="T19" fmla="*/ 2147483647 h 45"/>
              <a:gd name="T20" fmla="*/ 2147483647 w 38"/>
              <a:gd name="T21" fmla="*/ 2147483647 h 45"/>
              <a:gd name="T22" fmla="*/ 2147483647 w 38"/>
              <a:gd name="T23" fmla="*/ 2147483647 h 45"/>
              <a:gd name="T24" fmla="*/ 2147483647 w 38"/>
              <a:gd name="T25" fmla="*/ 2147483647 h 45"/>
              <a:gd name="T26" fmla="*/ 2147483647 w 38"/>
              <a:gd name="T27" fmla="*/ 2147483647 h 45"/>
              <a:gd name="T28" fmla="*/ 2147483647 w 38"/>
              <a:gd name="T29" fmla="*/ 2147483647 h 45"/>
              <a:gd name="T30" fmla="*/ 2147483647 w 38"/>
              <a:gd name="T31" fmla="*/ 2147483647 h 45"/>
              <a:gd name="T32" fmla="*/ 2147483647 w 38"/>
              <a:gd name="T33" fmla="*/ 2147483647 h 45"/>
              <a:gd name="T34" fmla="*/ 2147483647 w 38"/>
              <a:gd name="T35" fmla="*/ 2147483647 h 45"/>
              <a:gd name="T36" fmla="*/ 2147483647 w 38"/>
              <a:gd name="T37" fmla="*/ 2147483647 h 45"/>
              <a:gd name="T38" fmla="*/ 2147483647 w 38"/>
              <a:gd name="T39" fmla="*/ 2147483647 h 45"/>
              <a:gd name="T40" fmla="*/ 2147483647 w 38"/>
              <a:gd name="T41" fmla="*/ 2147483647 h 45"/>
              <a:gd name="T42" fmla="*/ 2147483647 w 38"/>
              <a:gd name="T43" fmla="*/ 2147483647 h 45"/>
              <a:gd name="T44" fmla="*/ 2147483647 w 38"/>
              <a:gd name="T45" fmla="*/ 2147483647 h 45"/>
              <a:gd name="T46" fmla="*/ 2147483647 w 38"/>
              <a:gd name="T47" fmla="*/ 2147483647 h 45"/>
              <a:gd name="T48" fmla="*/ 2147483647 w 38"/>
              <a:gd name="T49" fmla="*/ 2147483647 h 45"/>
              <a:gd name="T50" fmla="*/ 2147483647 w 38"/>
              <a:gd name="T51" fmla="*/ 2147483647 h 45"/>
              <a:gd name="T52" fmla="*/ 2147483647 w 38"/>
              <a:gd name="T53" fmla="*/ 2147483647 h 45"/>
              <a:gd name="T54" fmla="*/ 2147483647 w 38"/>
              <a:gd name="T55" fmla="*/ 2147483647 h 45"/>
              <a:gd name="T56" fmla="*/ 2147483647 w 38"/>
              <a:gd name="T57" fmla="*/ 0 h 45"/>
              <a:gd name="T58" fmla="*/ 2147483647 w 38"/>
              <a:gd name="T59" fmla="*/ 0 h 45"/>
              <a:gd name="T60" fmla="*/ 2147483647 w 38"/>
              <a:gd name="T61" fmla="*/ 0 h 45"/>
              <a:gd name="T62" fmla="*/ 2147483647 w 38"/>
              <a:gd name="T63" fmla="*/ 0 h 45"/>
              <a:gd name="T64" fmla="*/ 2147483647 w 38"/>
              <a:gd name="T65" fmla="*/ 2147483647 h 45"/>
              <a:gd name="T66" fmla="*/ 2147483647 w 38"/>
              <a:gd name="T67" fmla="*/ 2147483647 h 45"/>
              <a:gd name="T68" fmla="*/ 2147483647 w 38"/>
              <a:gd name="T69" fmla="*/ 2147483647 h 45"/>
              <a:gd name="T70" fmla="*/ 2147483647 w 38"/>
              <a:gd name="T71" fmla="*/ 2147483647 h 45"/>
              <a:gd name="T72" fmla="*/ 2147483647 w 38"/>
              <a:gd name="T73" fmla="*/ 2147483647 h 45"/>
              <a:gd name="T74" fmla="*/ 0 w 38"/>
              <a:gd name="T75" fmla="*/ 2147483647 h 45"/>
              <a:gd name="T76" fmla="*/ 2147483647 w 38"/>
              <a:gd name="T77" fmla="*/ 2147483647 h 45"/>
              <a:gd name="T78" fmla="*/ 2147483647 w 38"/>
              <a:gd name="T79" fmla="*/ 2147483647 h 45"/>
              <a:gd name="T80" fmla="*/ 2147483647 w 38"/>
              <a:gd name="T81" fmla="*/ 2147483647 h 45"/>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38"/>
              <a:gd name="T124" fmla="*/ 0 h 45"/>
              <a:gd name="T125" fmla="*/ 38 w 38"/>
              <a:gd name="T126" fmla="*/ 45 h 45"/>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38" h="45">
                <a:moveTo>
                  <a:pt x="4" y="21"/>
                </a:moveTo>
                <a:lnTo>
                  <a:pt x="3" y="25"/>
                </a:lnTo>
                <a:lnTo>
                  <a:pt x="4" y="30"/>
                </a:lnTo>
                <a:lnTo>
                  <a:pt x="6" y="34"/>
                </a:lnTo>
                <a:lnTo>
                  <a:pt x="10" y="37"/>
                </a:lnTo>
                <a:lnTo>
                  <a:pt x="15" y="40"/>
                </a:lnTo>
                <a:lnTo>
                  <a:pt x="19" y="43"/>
                </a:lnTo>
                <a:lnTo>
                  <a:pt x="25" y="43"/>
                </a:lnTo>
                <a:lnTo>
                  <a:pt x="30" y="45"/>
                </a:lnTo>
                <a:lnTo>
                  <a:pt x="33" y="43"/>
                </a:lnTo>
                <a:lnTo>
                  <a:pt x="34" y="42"/>
                </a:lnTo>
                <a:lnTo>
                  <a:pt x="36" y="40"/>
                </a:lnTo>
                <a:lnTo>
                  <a:pt x="37" y="37"/>
                </a:lnTo>
                <a:lnTo>
                  <a:pt x="38" y="34"/>
                </a:lnTo>
                <a:lnTo>
                  <a:pt x="38" y="31"/>
                </a:lnTo>
                <a:lnTo>
                  <a:pt x="38" y="28"/>
                </a:lnTo>
                <a:lnTo>
                  <a:pt x="37" y="25"/>
                </a:lnTo>
                <a:lnTo>
                  <a:pt x="37" y="22"/>
                </a:lnTo>
                <a:lnTo>
                  <a:pt x="36" y="21"/>
                </a:lnTo>
                <a:lnTo>
                  <a:pt x="36" y="18"/>
                </a:lnTo>
                <a:lnTo>
                  <a:pt x="34" y="15"/>
                </a:lnTo>
                <a:lnTo>
                  <a:pt x="34" y="14"/>
                </a:lnTo>
                <a:lnTo>
                  <a:pt x="33" y="11"/>
                </a:lnTo>
                <a:lnTo>
                  <a:pt x="33" y="9"/>
                </a:lnTo>
                <a:lnTo>
                  <a:pt x="31" y="8"/>
                </a:lnTo>
                <a:lnTo>
                  <a:pt x="30" y="5"/>
                </a:lnTo>
                <a:lnTo>
                  <a:pt x="27" y="2"/>
                </a:lnTo>
                <a:lnTo>
                  <a:pt x="24" y="2"/>
                </a:lnTo>
                <a:lnTo>
                  <a:pt x="21" y="0"/>
                </a:lnTo>
                <a:lnTo>
                  <a:pt x="16" y="0"/>
                </a:lnTo>
                <a:lnTo>
                  <a:pt x="13" y="0"/>
                </a:lnTo>
                <a:lnTo>
                  <a:pt x="10" y="0"/>
                </a:lnTo>
                <a:lnTo>
                  <a:pt x="7" y="2"/>
                </a:lnTo>
                <a:lnTo>
                  <a:pt x="6" y="3"/>
                </a:lnTo>
                <a:lnTo>
                  <a:pt x="3" y="5"/>
                </a:lnTo>
                <a:lnTo>
                  <a:pt x="1" y="8"/>
                </a:lnTo>
                <a:lnTo>
                  <a:pt x="1" y="11"/>
                </a:lnTo>
                <a:lnTo>
                  <a:pt x="0" y="14"/>
                </a:lnTo>
                <a:lnTo>
                  <a:pt x="1" y="17"/>
                </a:lnTo>
                <a:lnTo>
                  <a:pt x="1" y="18"/>
                </a:lnTo>
                <a:lnTo>
                  <a:pt x="4" y="21"/>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325" name="Freeform 76">
            <a:extLst>
              <a:ext uri="{FF2B5EF4-FFF2-40B4-BE49-F238E27FC236}">
                <a16:creationId xmlns:a16="http://schemas.microsoft.com/office/drawing/2014/main" id="{8CDFE147-C2EA-05B1-FB88-46810A8C4A6E}"/>
              </a:ext>
            </a:extLst>
          </p:cNvPr>
          <p:cNvSpPr>
            <a:spLocks/>
          </p:cNvSpPr>
          <p:nvPr/>
        </p:nvSpPr>
        <p:spPr bwMode="auto">
          <a:xfrm>
            <a:off x="6777042" y="4400551"/>
            <a:ext cx="53975" cy="71439"/>
          </a:xfrm>
          <a:custGeom>
            <a:avLst/>
            <a:gdLst>
              <a:gd name="T0" fmla="*/ 2147483647 w 38"/>
              <a:gd name="T1" fmla="*/ 2147483647 h 45"/>
              <a:gd name="T2" fmla="*/ 2147483647 w 38"/>
              <a:gd name="T3" fmla="*/ 2147483647 h 45"/>
              <a:gd name="T4" fmla="*/ 2147483647 w 38"/>
              <a:gd name="T5" fmla="*/ 2147483647 h 45"/>
              <a:gd name="T6" fmla="*/ 2147483647 w 38"/>
              <a:gd name="T7" fmla="*/ 2147483647 h 45"/>
              <a:gd name="T8" fmla="*/ 2147483647 w 38"/>
              <a:gd name="T9" fmla="*/ 2147483647 h 45"/>
              <a:gd name="T10" fmla="*/ 2147483647 w 38"/>
              <a:gd name="T11" fmla="*/ 2147483647 h 45"/>
              <a:gd name="T12" fmla="*/ 2147483647 w 38"/>
              <a:gd name="T13" fmla="*/ 2147483647 h 45"/>
              <a:gd name="T14" fmla="*/ 2147483647 w 38"/>
              <a:gd name="T15" fmla="*/ 2147483647 h 45"/>
              <a:gd name="T16" fmla="*/ 2147483647 w 38"/>
              <a:gd name="T17" fmla="*/ 2147483647 h 45"/>
              <a:gd name="T18" fmla="*/ 2147483647 w 38"/>
              <a:gd name="T19" fmla="*/ 2147483647 h 45"/>
              <a:gd name="T20" fmla="*/ 2147483647 w 38"/>
              <a:gd name="T21" fmla="*/ 2147483647 h 45"/>
              <a:gd name="T22" fmla="*/ 2147483647 w 38"/>
              <a:gd name="T23" fmla="*/ 2147483647 h 45"/>
              <a:gd name="T24" fmla="*/ 2147483647 w 38"/>
              <a:gd name="T25" fmla="*/ 2147483647 h 45"/>
              <a:gd name="T26" fmla="*/ 2147483647 w 38"/>
              <a:gd name="T27" fmla="*/ 2147483647 h 45"/>
              <a:gd name="T28" fmla="*/ 2147483647 w 38"/>
              <a:gd name="T29" fmla="*/ 2147483647 h 45"/>
              <a:gd name="T30" fmla="*/ 2147483647 w 38"/>
              <a:gd name="T31" fmla="*/ 2147483647 h 45"/>
              <a:gd name="T32" fmla="*/ 2147483647 w 38"/>
              <a:gd name="T33" fmla="*/ 2147483647 h 45"/>
              <a:gd name="T34" fmla="*/ 2147483647 w 38"/>
              <a:gd name="T35" fmla="*/ 2147483647 h 45"/>
              <a:gd name="T36" fmla="*/ 2147483647 w 38"/>
              <a:gd name="T37" fmla="*/ 2147483647 h 45"/>
              <a:gd name="T38" fmla="*/ 2147483647 w 38"/>
              <a:gd name="T39" fmla="*/ 2147483647 h 45"/>
              <a:gd name="T40" fmla="*/ 2147483647 w 38"/>
              <a:gd name="T41" fmla="*/ 2147483647 h 45"/>
              <a:gd name="T42" fmla="*/ 2147483647 w 38"/>
              <a:gd name="T43" fmla="*/ 2147483647 h 45"/>
              <a:gd name="T44" fmla="*/ 2147483647 w 38"/>
              <a:gd name="T45" fmla="*/ 2147483647 h 45"/>
              <a:gd name="T46" fmla="*/ 2147483647 w 38"/>
              <a:gd name="T47" fmla="*/ 2147483647 h 45"/>
              <a:gd name="T48" fmla="*/ 2147483647 w 38"/>
              <a:gd name="T49" fmla="*/ 2147483647 h 45"/>
              <a:gd name="T50" fmla="*/ 2147483647 w 38"/>
              <a:gd name="T51" fmla="*/ 2147483647 h 45"/>
              <a:gd name="T52" fmla="*/ 2147483647 w 38"/>
              <a:gd name="T53" fmla="*/ 2147483647 h 45"/>
              <a:gd name="T54" fmla="*/ 2147483647 w 38"/>
              <a:gd name="T55" fmla="*/ 2147483647 h 45"/>
              <a:gd name="T56" fmla="*/ 2147483647 w 38"/>
              <a:gd name="T57" fmla="*/ 0 h 45"/>
              <a:gd name="T58" fmla="*/ 2147483647 w 38"/>
              <a:gd name="T59" fmla="*/ 0 h 45"/>
              <a:gd name="T60" fmla="*/ 2147483647 w 38"/>
              <a:gd name="T61" fmla="*/ 0 h 45"/>
              <a:gd name="T62" fmla="*/ 2147483647 w 38"/>
              <a:gd name="T63" fmla="*/ 0 h 45"/>
              <a:gd name="T64" fmla="*/ 2147483647 w 38"/>
              <a:gd name="T65" fmla="*/ 2147483647 h 45"/>
              <a:gd name="T66" fmla="*/ 2147483647 w 38"/>
              <a:gd name="T67" fmla="*/ 2147483647 h 45"/>
              <a:gd name="T68" fmla="*/ 2147483647 w 38"/>
              <a:gd name="T69" fmla="*/ 2147483647 h 45"/>
              <a:gd name="T70" fmla="*/ 2147483647 w 38"/>
              <a:gd name="T71" fmla="*/ 2147483647 h 45"/>
              <a:gd name="T72" fmla="*/ 2147483647 w 38"/>
              <a:gd name="T73" fmla="*/ 2147483647 h 45"/>
              <a:gd name="T74" fmla="*/ 0 w 38"/>
              <a:gd name="T75" fmla="*/ 2147483647 h 45"/>
              <a:gd name="T76" fmla="*/ 2147483647 w 38"/>
              <a:gd name="T77" fmla="*/ 2147483647 h 45"/>
              <a:gd name="T78" fmla="*/ 2147483647 w 38"/>
              <a:gd name="T79" fmla="*/ 2147483647 h 45"/>
              <a:gd name="T80" fmla="*/ 2147483647 w 38"/>
              <a:gd name="T81" fmla="*/ 2147483647 h 45"/>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38"/>
              <a:gd name="T124" fmla="*/ 0 h 45"/>
              <a:gd name="T125" fmla="*/ 38 w 38"/>
              <a:gd name="T126" fmla="*/ 45 h 45"/>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38" h="45">
                <a:moveTo>
                  <a:pt x="4" y="21"/>
                </a:moveTo>
                <a:lnTo>
                  <a:pt x="3" y="25"/>
                </a:lnTo>
                <a:lnTo>
                  <a:pt x="4" y="30"/>
                </a:lnTo>
                <a:lnTo>
                  <a:pt x="6" y="34"/>
                </a:lnTo>
                <a:lnTo>
                  <a:pt x="10" y="37"/>
                </a:lnTo>
                <a:lnTo>
                  <a:pt x="15" y="40"/>
                </a:lnTo>
                <a:lnTo>
                  <a:pt x="19" y="43"/>
                </a:lnTo>
                <a:lnTo>
                  <a:pt x="25" y="43"/>
                </a:lnTo>
                <a:lnTo>
                  <a:pt x="30" y="45"/>
                </a:lnTo>
                <a:lnTo>
                  <a:pt x="33" y="43"/>
                </a:lnTo>
                <a:lnTo>
                  <a:pt x="34" y="42"/>
                </a:lnTo>
                <a:lnTo>
                  <a:pt x="36" y="40"/>
                </a:lnTo>
                <a:lnTo>
                  <a:pt x="37" y="37"/>
                </a:lnTo>
                <a:lnTo>
                  <a:pt x="38" y="34"/>
                </a:lnTo>
                <a:lnTo>
                  <a:pt x="38" y="31"/>
                </a:lnTo>
                <a:lnTo>
                  <a:pt x="38" y="28"/>
                </a:lnTo>
                <a:lnTo>
                  <a:pt x="37" y="25"/>
                </a:lnTo>
                <a:lnTo>
                  <a:pt x="37" y="22"/>
                </a:lnTo>
                <a:lnTo>
                  <a:pt x="36" y="21"/>
                </a:lnTo>
                <a:lnTo>
                  <a:pt x="36" y="18"/>
                </a:lnTo>
                <a:lnTo>
                  <a:pt x="34" y="15"/>
                </a:lnTo>
                <a:lnTo>
                  <a:pt x="34" y="14"/>
                </a:lnTo>
                <a:lnTo>
                  <a:pt x="33" y="11"/>
                </a:lnTo>
                <a:lnTo>
                  <a:pt x="33" y="9"/>
                </a:lnTo>
                <a:lnTo>
                  <a:pt x="31" y="8"/>
                </a:lnTo>
                <a:lnTo>
                  <a:pt x="30" y="5"/>
                </a:lnTo>
                <a:lnTo>
                  <a:pt x="27" y="2"/>
                </a:lnTo>
                <a:lnTo>
                  <a:pt x="24" y="2"/>
                </a:lnTo>
                <a:lnTo>
                  <a:pt x="21" y="0"/>
                </a:lnTo>
                <a:lnTo>
                  <a:pt x="16" y="0"/>
                </a:lnTo>
                <a:lnTo>
                  <a:pt x="13" y="0"/>
                </a:lnTo>
                <a:lnTo>
                  <a:pt x="10" y="0"/>
                </a:lnTo>
                <a:lnTo>
                  <a:pt x="7" y="2"/>
                </a:lnTo>
                <a:lnTo>
                  <a:pt x="6" y="3"/>
                </a:lnTo>
                <a:lnTo>
                  <a:pt x="3" y="5"/>
                </a:lnTo>
                <a:lnTo>
                  <a:pt x="1" y="8"/>
                </a:lnTo>
                <a:lnTo>
                  <a:pt x="1" y="11"/>
                </a:lnTo>
                <a:lnTo>
                  <a:pt x="0" y="14"/>
                </a:lnTo>
                <a:lnTo>
                  <a:pt x="1" y="17"/>
                </a:lnTo>
                <a:lnTo>
                  <a:pt x="1" y="18"/>
                </a:lnTo>
                <a:lnTo>
                  <a:pt x="4" y="21"/>
                </a:lnTo>
              </a:path>
            </a:pathLst>
          </a:custGeom>
          <a:solidFill>
            <a:srgbClr val="FFFF00"/>
          </a:solidFill>
          <a:ln w="4763">
            <a:solidFill>
              <a:srgbClr val="990000"/>
            </a:solidFill>
            <a:round/>
            <a:headEnd/>
            <a:tailEnd/>
          </a:ln>
        </p:spPr>
        <p:txBody>
          <a:bodyPr/>
          <a:lstStyle/>
          <a:p>
            <a:endParaRPr lang="en-US"/>
          </a:p>
        </p:txBody>
      </p:sp>
      <p:sp>
        <p:nvSpPr>
          <p:cNvPr id="53326" name="Freeform 77">
            <a:extLst>
              <a:ext uri="{FF2B5EF4-FFF2-40B4-BE49-F238E27FC236}">
                <a16:creationId xmlns:a16="http://schemas.microsoft.com/office/drawing/2014/main" id="{87F3598F-185A-026F-F52C-FD22F4474744}"/>
              </a:ext>
            </a:extLst>
          </p:cNvPr>
          <p:cNvSpPr>
            <a:spLocks/>
          </p:cNvSpPr>
          <p:nvPr/>
        </p:nvSpPr>
        <p:spPr bwMode="auto">
          <a:xfrm>
            <a:off x="6724653" y="4321175"/>
            <a:ext cx="66675" cy="128588"/>
          </a:xfrm>
          <a:custGeom>
            <a:avLst/>
            <a:gdLst>
              <a:gd name="T0" fmla="*/ 2147483647 w 47"/>
              <a:gd name="T1" fmla="*/ 2147483647 h 81"/>
              <a:gd name="T2" fmla="*/ 0 w 47"/>
              <a:gd name="T3" fmla="*/ 2147483647 h 81"/>
              <a:gd name="T4" fmla="*/ 0 w 47"/>
              <a:gd name="T5" fmla="*/ 2147483647 h 81"/>
              <a:gd name="T6" fmla="*/ 2147483647 w 47"/>
              <a:gd name="T7" fmla="*/ 2147483647 h 81"/>
              <a:gd name="T8" fmla="*/ 2147483647 w 47"/>
              <a:gd name="T9" fmla="*/ 2147483647 h 81"/>
              <a:gd name="T10" fmla="*/ 2147483647 w 47"/>
              <a:gd name="T11" fmla="*/ 2147483647 h 81"/>
              <a:gd name="T12" fmla="*/ 2147483647 w 47"/>
              <a:gd name="T13" fmla="*/ 2147483647 h 81"/>
              <a:gd name="T14" fmla="*/ 2147483647 w 47"/>
              <a:gd name="T15" fmla="*/ 2147483647 h 81"/>
              <a:gd name="T16" fmla="*/ 2147483647 w 47"/>
              <a:gd name="T17" fmla="*/ 2147483647 h 81"/>
              <a:gd name="T18" fmla="*/ 2147483647 w 47"/>
              <a:gd name="T19" fmla="*/ 2147483647 h 81"/>
              <a:gd name="T20" fmla="*/ 2147483647 w 47"/>
              <a:gd name="T21" fmla="*/ 2147483647 h 81"/>
              <a:gd name="T22" fmla="*/ 2147483647 w 47"/>
              <a:gd name="T23" fmla="*/ 2147483647 h 81"/>
              <a:gd name="T24" fmla="*/ 2147483647 w 47"/>
              <a:gd name="T25" fmla="*/ 2147483647 h 81"/>
              <a:gd name="T26" fmla="*/ 2147483647 w 47"/>
              <a:gd name="T27" fmla="*/ 2147483647 h 81"/>
              <a:gd name="T28" fmla="*/ 2147483647 w 47"/>
              <a:gd name="T29" fmla="*/ 2147483647 h 81"/>
              <a:gd name="T30" fmla="*/ 2147483647 w 47"/>
              <a:gd name="T31" fmla="*/ 2147483647 h 81"/>
              <a:gd name="T32" fmla="*/ 2147483647 w 47"/>
              <a:gd name="T33" fmla="*/ 2147483647 h 81"/>
              <a:gd name="T34" fmla="*/ 2147483647 w 47"/>
              <a:gd name="T35" fmla="*/ 2147483647 h 81"/>
              <a:gd name="T36" fmla="*/ 2147483647 w 47"/>
              <a:gd name="T37" fmla="*/ 2147483647 h 81"/>
              <a:gd name="T38" fmla="*/ 2147483647 w 47"/>
              <a:gd name="T39" fmla="*/ 2147483647 h 81"/>
              <a:gd name="T40" fmla="*/ 2147483647 w 47"/>
              <a:gd name="T41" fmla="*/ 2147483647 h 81"/>
              <a:gd name="T42" fmla="*/ 2147483647 w 47"/>
              <a:gd name="T43" fmla="*/ 2147483647 h 81"/>
              <a:gd name="T44" fmla="*/ 2147483647 w 47"/>
              <a:gd name="T45" fmla="*/ 2147483647 h 81"/>
              <a:gd name="T46" fmla="*/ 2147483647 w 47"/>
              <a:gd name="T47" fmla="*/ 2147483647 h 81"/>
              <a:gd name="T48" fmla="*/ 2147483647 w 47"/>
              <a:gd name="T49" fmla="*/ 2147483647 h 81"/>
              <a:gd name="T50" fmla="*/ 2147483647 w 47"/>
              <a:gd name="T51" fmla="*/ 2147483647 h 81"/>
              <a:gd name="T52" fmla="*/ 2147483647 w 47"/>
              <a:gd name="T53" fmla="*/ 2147483647 h 81"/>
              <a:gd name="T54" fmla="*/ 2147483647 w 47"/>
              <a:gd name="T55" fmla="*/ 2147483647 h 81"/>
              <a:gd name="T56" fmla="*/ 2147483647 w 47"/>
              <a:gd name="T57" fmla="*/ 2147483647 h 81"/>
              <a:gd name="T58" fmla="*/ 2147483647 w 47"/>
              <a:gd name="T59" fmla="*/ 2147483647 h 81"/>
              <a:gd name="T60" fmla="*/ 2147483647 w 47"/>
              <a:gd name="T61" fmla="*/ 2147483647 h 81"/>
              <a:gd name="T62" fmla="*/ 2147483647 w 47"/>
              <a:gd name="T63" fmla="*/ 2147483647 h 81"/>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47"/>
              <a:gd name="T97" fmla="*/ 0 h 81"/>
              <a:gd name="T98" fmla="*/ 47 w 47"/>
              <a:gd name="T99" fmla="*/ 81 h 81"/>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47" h="81">
                <a:moveTo>
                  <a:pt x="3" y="38"/>
                </a:moveTo>
                <a:lnTo>
                  <a:pt x="2" y="41"/>
                </a:lnTo>
                <a:lnTo>
                  <a:pt x="0" y="46"/>
                </a:lnTo>
                <a:lnTo>
                  <a:pt x="0" y="49"/>
                </a:lnTo>
                <a:lnTo>
                  <a:pt x="0" y="53"/>
                </a:lnTo>
                <a:lnTo>
                  <a:pt x="0" y="56"/>
                </a:lnTo>
                <a:lnTo>
                  <a:pt x="0" y="59"/>
                </a:lnTo>
                <a:lnTo>
                  <a:pt x="2" y="62"/>
                </a:lnTo>
                <a:lnTo>
                  <a:pt x="4" y="65"/>
                </a:lnTo>
                <a:lnTo>
                  <a:pt x="6" y="68"/>
                </a:lnTo>
                <a:lnTo>
                  <a:pt x="7" y="71"/>
                </a:lnTo>
                <a:lnTo>
                  <a:pt x="10" y="72"/>
                </a:lnTo>
                <a:lnTo>
                  <a:pt x="12" y="75"/>
                </a:lnTo>
                <a:lnTo>
                  <a:pt x="15" y="77"/>
                </a:lnTo>
                <a:lnTo>
                  <a:pt x="18" y="78"/>
                </a:lnTo>
                <a:lnTo>
                  <a:pt x="21" y="80"/>
                </a:lnTo>
                <a:lnTo>
                  <a:pt x="24" y="81"/>
                </a:lnTo>
                <a:lnTo>
                  <a:pt x="27" y="81"/>
                </a:lnTo>
                <a:lnTo>
                  <a:pt x="28" y="80"/>
                </a:lnTo>
                <a:lnTo>
                  <a:pt x="30" y="80"/>
                </a:lnTo>
                <a:lnTo>
                  <a:pt x="30" y="78"/>
                </a:lnTo>
                <a:lnTo>
                  <a:pt x="31" y="77"/>
                </a:lnTo>
                <a:lnTo>
                  <a:pt x="33" y="74"/>
                </a:lnTo>
                <a:lnTo>
                  <a:pt x="33" y="72"/>
                </a:lnTo>
                <a:lnTo>
                  <a:pt x="34" y="71"/>
                </a:lnTo>
                <a:lnTo>
                  <a:pt x="34" y="69"/>
                </a:lnTo>
                <a:lnTo>
                  <a:pt x="34" y="68"/>
                </a:lnTo>
                <a:lnTo>
                  <a:pt x="34" y="67"/>
                </a:lnTo>
                <a:lnTo>
                  <a:pt x="34" y="65"/>
                </a:lnTo>
                <a:lnTo>
                  <a:pt x="33" y="64"/>
                </a:lnTo>
                <a:lnTo>
                  <a:pt x="33" y="62"/>
                </a:lnTo>
                <a:lnTo>
                  <a:pt x="33" y="61"/>
                </a:lnTo>
                <a:lnTo>
                  <a:pt x="33" y="59"/>
                </a:lnTo>
                <a:lnTo>
                  <a:pt x="34" y="53"/>
                </a:lnTo>
                <a:lnTo>
                  <a:pt x="37" y="49"/>
                </a:lnTo>
                <a:lnTo>
                  <a:pt x="38" y="43"/>
                </a:lnTo>
                <a:lnTo>
                  <a:pt x="41" y="38"/>
                </a:lnTo>
                <a:lnTo>
                  <a:pt x="44" y="34"/>
                </a:lnTo>
                <a:lnTo>
                  <a:pt x="46" y="28"/>
                </a:lnTo>
                <a:lnTo>
                  <a:pt x="47" y="22"/>
                </a:lnTo>
                <a:lnTo>
                  <a:pt x="46" y="16"/>
                </a:lnTo>
                <a:lnTo>
                  <a:pt x="44" y="12"/>
                </a:lnTo>
                <a:lnTo>
                  <a:pt x="41" y="9"/>
                </a:lnTo>
                <a:lnTo>
                  <a:pt x="37" y="6"/>
                </a:lnTo>
                <a:lnTo>
                  <a:pt x="33" y="3"/>
                </a:lnTo>
                <a:lnTo>
                  <a:pt x="28" y="1"/>
                </a:lnTo>
                <a:lnTo>
                  <a:pt x="24" y="0"/>
                </a:lnTo>
                <a:lnTo>
                  <a:pt x="19" y="1"/>
                </a:lnTo>
                <a:lnTo>
                  <a:pt x="16" y="3"/>
                </a:lnTo>
                <a:lnTo>
                  <a:pt x="13" y="4"/>
                </a:lnTo>
                <a:lnTo>
                  <a:pt x="13" y="6"/>
                </a:lnTo>
                <a:lnTo>
                  <a:pt x="12" y="7"/>
                </a:lnTo>
                <a:lnTo>
                  <a:pt x="12" y="10"/>
                </a:lnTo>
                <a:lnTo>
                  <a:pt x="12" y="13"/>
                </a:lnTo>
                <a:lnTo>
                  <a:pt x="10" y="16"/>
                </a:lnTo>
                <a:lnTo>
                  <a:pt x="10" y="18"/>
                </a:lnTo>
                <a:lnTo>
                  <a:pt x="10" y="21"/>
                </a:lnTo>
                <a:lnTo>
                  <a:pt x="9" y="24"/>
                </a:lnTo>
                <a:lnTo>
                  <a:pt x="7" y="25"/>
                </a:lnTo>
                <a:lnTo>
                  <a:pt x="7" y="27"/>
                </a:lnTo>
                <a:lnTo>
                  <a:pt x="6" y="29"/>
                </a:lnTo>
                <a:lnTo>
                  <a:pt x="4" y="31"/>
                </a:lnTo>
                <a:lnTo>
                  <a:pt x="4" y="34"/>
                </a:lnTo>
                <a:lnTo>
                  <a:pt x="3" y="35"/>
                </a:lnTo>
                <a:lnTo>
                  <a:pt x="3" y="38"/>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327" name="Freeform 78">
            <a:extLst>
              <a:ext uri="{FF2B5EF4-FFF2-40B4-BE49-F238E27FC236}">
                <a16:creationId xmlns:a16="http://schemas.microsoft.com/office/drawing/2014/main" id="{C9F57113-AC4D-98EF-7847-1573DFFECD9F}"/>
              </a:ext>
            </a:extLst>
          </p:cNvPr>
          <p:cNvSpPr>
            <a:spLocks/>
          </p:cNvSpPr>
          <p:nvPr/>
        </p:nvSpPr>
        <p:spPr bwMode="auto">
          <a:xfrm>
            <a:off x="6724653" y="4321175"/>
            <a:ext cx="66675" cy="128588"/>
          </a:xfrm>
          <a:custGeom>
            <a:avLst/>
            <a:gdLst>
              <a:gd name="T0" fmla="*/ 2147483647 w 47"/>
              <a:gd name="T1" fmla="*/ 2147483647 h 81"/>
              <a:gd name="T2" fmla="*/ 0 w 47"/>
              <a:gd name="T3" fmla="*/ 2147483647 h 81"/>
              <a:gd name="T4" fmla="*/ 0 w 47"/>
              <a:gd name="T5" fmla="*/ 2147483647 h 81"/>
              <a:gd name="T6" fmla="*/ 2147483647 w 47"/>
              <a:gd name="T7" fmla="*/ 2147483647 h 81"/>
              <a:gd name="T8" fmla="*/ 2147483647 w 47"/>
              <a:gd name="T9" fmla="*/ 2147483647 h 81"/>
              <a:gd name="T10" fmla="*/ 2147483647 w 47"/>
              <a:gd name="T11" fmla="*/ 2147483647 h 81"/>
              <a:gd name="T12" fmla="*/ 2147483647 w 47"/>
              <a:gd name="T13" fmla="*/ 2147483647 h 81"/>
              <a:gd name="T14" fmla="*/ 2147483647 w 47"/>
              <a:gd name="T15" fmla="*/ 2147483647 h 81"/>
              <a:gd name="T16" fmla="*/ 2147483647 w 47"/>
              <a:gd name="T17" fmla="*/ 2147483647 h 81"/>
              <a:gd name="T18" fmla="*/ 2147483647 w 47"/>
              <a:gd name="T19" fmla="*/ 2147483647 h 81"/>
              <a:gd name="T20" fmla="*/ 2147483647 w 47"/>
              <a:gd name="T21" fmla="*/ 2147483647 h 81"/>
              <a:gd name="T22" fmla="*/ 2147483647 w 47"/>
              <a:gd name="T23" fmla="*/ 2147483647 h 81"/>
              <a:gd name="T24" fmla="*/ 2147483647 w 47"/>
              <a:gd name="T25" fmla="*/ 2147483647 h 81"/>
              <a:gd name="T26" fmla="*/ 2147483647 w 47"/>
              <a:gd name="T27" fmla="*/ 2147483647 h 81"/>
              <a:gd name="T28" fmla="*/ 2147483647 w 47"/>
              <a:gd name="T29" fmla="*/ 2147483647 h 81"/>
              <a:gd name="T30" fmla="*/ 2147483647 w 47"/>
              <a:gd name="T31" fmla="*/ 2147483647 h 81"/>
              <a:gd name="T32" fmla="*/ 2147483647 w 47"/>
              <a:gd name="T33" fmla="*/ 2147483647 h 81"/>
              <a:gd name="T34" fmla="*/ 2147483647 w 47"/>
              <a:gd name="T35" fmla="*/ 2147483647 h 81"/>
              <a:gd name="T36" fmla="*/ 2147483647 w 47"/>
              <a:gd name="T37" fmla="*/ 2147483647 h 81"/>
              <a:gd name="T38" fmla="*/ 2147483647 w 47"/>
              <a:gd name="T39" fmla="*/ 2147483647 h 81"/>
              <a:gd name="T40" fmla="*/ 2147483647 w 47"/>
              <a:gd name="T41" fmla="*/ 2147483647 h 81"/>
              <a:gd name="T42" fmla="*/ 2147483647 w 47"/>
              <a:gd name="T43" fmla="*/ 2147483647 h 81"/>
              <a:gd name="T44" fmla="*/ 2147483647 w 47"/>
              <a:gd name="T45" fmla="*/ 2147483647 h 81"/>
              <a:gd name="T46" fmla="*/ 2147483647 w 47"/>
              <a:gd name="T47" fmla="*/ 2147483647 h 81"/>
              <a:gd name="T48" fmla="*/ 2147483647 w 47"/>
              <a:gd name="T49" fmla="*/ 2147483647 h 81"/>
              <a:gd name="T50" fmla="*/ 2147483647 w 47"/>
              <a:gd name="T51" fmla="*/ 2147483647 h 81"/>
              <a:gd name="T52" fmla="*/ 2147483647 w 47"/>
              <a:gd name="T53" fmla="*/ 2147483647 h 81"/>
              <a:gd name="T54" fmla="*/ 2147483647 w 47"/>
              <a:gd name="T55" fmla="*/ 2147483647 h 81"/>
              <a:gd name="T56" fmla="*/ 2147483647 w 47"/>
              <a:gd name="T57" fmla="*/ 2147483647 h 81"/>
              <a:gd name="T58" fmla="*/ 2147483647 w 47"/>
              <a:gd name="T59" fmla="*/ 2147483647 h 81"/>
              <a:gd name="T60" fmla="*/ 2147483647 w 47"/>
              <a:gd name="T61" fmla="*/ 2147483647 h 81"/>
              <a:gd name="T62" fmla="*/ 2147483647 w 47"/>
              <a:gd name="T63" fmla="*/ 2147483647 h 81"/>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47"/>
              <a:gd name="T97" fmla="*/ 0 h 81"/>
              <a:gd name="T98" fmla="*/ 47 w 47"/>
              <a:gd name="T99" fmla="*/ 81 h 81"/>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47" h="81">
                <a:moveTo>
                  <a:pt x="3" y="38"/>
                </a:moveTo>
                <a:lnTo>
                  <a:pt x="2" y="41"/>
                </a:lnTo>
                <a:lnTo>
                  <a:pt x="0" y="46"/>
                </a:lnTo>
                <a:lnTo>
                  <a:pt x="0" y="49"/>
                </a:lnTo>
                <a:lnTo>
                  <a:pt x="0" y="53"/>
                </a:lnTo>
                <a:lnTo>
                  <a:pt x="0" y="56"/>
                </a:lnTo>
                <a:lnTo>
                  <a:pt x="0" y="59"/>
                </a:lnTo>
                <a:lnTo>
                  <a:pt x="2" y="62"/>
                </a:lnTo>
                <a:lnTo>
                  <a:pt x="4" y="65"/>
                </a:lnTo>
                <a:lnTo>
                  <a:pt x="6" y="68"/>
                </a:lnTo>
                <a:lnTo>
                  <a:pt x="7" y="71"/>
                </a:lnTo>
                <a:lnTo>
                  <a:pt x="10" y="72"/>
                </a:lnTo>
                <a:lnTo>
                  <a:pt x="12" y="75"/>
                </a:lnTo>
                <a:lnTo>
                  <a:pt x="15" y="77"/>
                </a:lnTo>
                <a:lnTo>
                  <a:pt x="18" y="78"/>
                </a:lnTo>
                <a:lnTo>
                  <a:pt x="21" y="80"/>
                </a:lnTo>
                <a:lnTo>
                  <a:pt x="24" y="81"/>
                </a:lnTo>
                <a:lnTo>
                  <a:pt x="27" y="81"/>
                </a:lnTo>
                <a:lnTo>
                  <a:pt x="28" y="80"/>
                </a:lnTo>
                <a:lnTo>
                  <a:pt x="30" y="80"/>
                </a:lnTo>
                <a:lnTo>
                  <a:pt x="30" y="78"/>
                </a:lnTo>
                <a:lnTo>
                  <a:pt x="31" y="77"/>
                </a:lnTo>
                <a:lnTo>
                  <a:pt x="33" y="74"/>
                </a:lnTo>
                <a:lnTo>
                  <a:pt x="33" y="72"/>
                </a:lnTo>
                <a:lnTo>
                  <a:pt x="34" y="71"/>
                </a:lnTo>
                <a:lnTo>
                  <a:pt x="34" y="69"/>
                </a:lnTo>
                <a:lnTo>
                  <a:pt x="34" y="68"/>
                </a:lnTo>
                <a:lnTo>
                  <a:pt x="34" y="67"/>
                </a:lnTo>
                <a:lnTo>
                  <a:pt x="34" y="65"/>
                </a:lnTo>
                <a:lnTo>
                  <a:pt x="33" y="64"/>
                </a:lnTo>
                <a:lnTo>
                  <a:pt x="33" y="62"/>
                </a:lnTo>
                <a:lnTo>
                  <a:pt x="33" y="61"/>
                </a:lnTo>
                <a:lnTo>
                  <a:pt x="33" y="59"/>
                </a:lnTo>
                <a:lnTo>
                  <a:pt x="34" y="53"/>
                </a:lnTo>
                <a:lnTo>
                  <a:pt x="37" y="49"/>
                </a:lnTo>
                <a:lnTo>
                  <a:pt x="38" y="43"/>
                </a:lnTo>
                <a:lnTo>
                  <a:pt x="41" y="38"/>
                </a:lnTo>
                <a:lnTo>
                  <a:pt x="44" y="34"/>
                </a:lnTo>
                <a:lnTo>
                  <a:pt x="46" y="28"/>
                </a:lnTo>
                <a:lnTo>
                  <a:pt x="47" y="22"/>
                </a:lnTo>
                <a:lnTo>
                  <a:pt x="46" y="16"/>
                </a:lnTo>
                <a:lnTo>
                  <a:pt x="44" y="12"/>
                </a:lnTo>
                <a:lnTo>
                  <a:pt x="41" y="9"/>
                </a:lnTo>
                <a:lnTo>
                  <a:pt x="37" y="6"/>
                </a:lnTo>
                <a:lnTo>
                  <a:pt x="33" y="3"/>
                </a:lnTo>
                <a:lnTo>
                  <a:pt x="28" y="1"/>
                </a:lnTo>
                <a:lnTo>
                  <a:pt x="24" y="0"/>
                </a:lnTo>
                <a:lnTo>
                  <a:pt x="19" y="1"/>
                </a:lnTo>
                <a:lnTo>
                  <a:pt x="16" y="3"/>
                </a:lnTo>
                <a:lnTo>
                  <a:pt x="13" y="4"/>
                </a:lnTo>
                <a:lnTo>
                  <a:pt x="13" y="6"/>
                </a:lnTo>
                <a:lnTo>
                  <a:pt x="12" y="7"/>
                </a:lnTo>
                <a:lnTo>
                  <a:pt x="12" y="10"/>
                </a:lnTo>
                <a:lnTo>
                  <a:pt x="12" y="13"/>
                </a:lnTo>
                <a:lnTo>
                  <a:pt x="10" y="16"/>
                </a:lnTo>
                <a:lnTo>
                  <a:pt x="10" y="18"/>
                </a:lnTo>
                <a:lnTo>
                  <a:pt x="10" y="21"/>
                </a:lnTo>
                <a:lnTo>
                  <a:pt x="9" y="24"/>
                </a:lnTo>
                <a:lnTo>
                  <a:pt x="7" y="25"/>
                </a:lnTo>
                <a:lnTo>
                  <a:pt x="7" y="27"/>
                </a:lnTo>
                <a:lnTo>
                  <a:pt x="6" y="29"/>
                </a:lnTo>
                <a:lnTo>
                  <a:pt x="4" y="31"/>
                </a:lnTo>
                <a:lnTo>
                  <a:pt x="4" y="34"/>
                </a:lnTo>
                <a:lnTo>
                  <a:pt x="3" y="35"/>
                </a:lnTo>
                <a:lnTo>
                  <a:pt x="3" y="38"/>
                </a:lnTo>
              </a:path>
            </a:pathLst>
          </a:custGeom>
          <a:solidFill>
            <a:srgbClr val="FFFF00"/>
          </a:solidFill>
          <a:ln w="4763">
            <a:solidFill>
              <a:srgbClr val="990000"/>
            </a:solidFill>
            <a:round/>
            <a:headEnd/>
            <a:tailEnd/>
          </a:ln>
        </p:spPr>
        <p:txBody>
          <a:bodyPr/>
          <a:lstStyle/>
          <a:p>
            <a:endParaRPr lang="en-US"/>
          </a:p>
        </p:txBody>
      </p:sp>
      <p:sp>
        <p:nvSpPr>
          <p:cNvPr id="53328" name="Freeform 79">
            <a:extLst>
              <a:ext uri="{FF2B5EF4-FFF2-40B4-BE49-F238E27FC236}">
                <a16:creationId xmlns:a16="http://schemas.microsoft.com/office/drawing/2014/main" id="{41C202E3-5491-4985-44CA-EA760EE72002}"/>
              </a:ext>
            </a:extLst>
          </p:cNvPr>
          <p:cNvSpPr>
            <a:spLocks/>
          </p:cNvSpPr>
          <p:nvPr/>
        </p:nvSpPr>
        <p:spPr bwMode="auto">
          <a:xfrm>
            <a:off x="6686553" y="4375150"/>
            <a:ext cx="30163" cy="44451"/>
          </a:xfrm>
          <a:custGeom>
            <a:avLst/>
            <a:gdLst>
              <a:gd name="T0" fmla="*/ 2147483647 w 21"/>
              <a:gd name="T1" fmla="*/ 2147483647 h 28"/>
              <a:gd name="T2" fmla="*/ 0 w 21"/>
              <a:gd name="T3" fmla="*/ 2147483647 h 28"/>
              <a:gd name="T4" fmla="*/ 2147483647 w 21"/>
              <a:gd name="T5" fmla="*/ 2147483647 h 28"/>
              <a:gd name="T6" fmla="*/ 2147483647 w 21"/>
              <a:gd name="T7" fmla="*/ 2147483647 h 28"/>
              <a:gd name="T8" fmla="*/ 2147483647 w 21"/>
              <a:gd name="T9" fmla="*/ 2147483647 h 28"/>
              <a:gd name="T10" fmla="*/ 2147483647 w 21"/>
              <a:gd name="T11" fmla="*/ 2147483647 h 28"/>
              <a:gd name="T12" fmla="*/ 2147483647 w 21"/>
              <a:gd name="T13" fmla="*/ 2147483647 h 28"/>
              <a:gd name="T14" fmla="*/ 2147483647 w 21"/>
              <a:gd name="T15" fmla="*/ 2147483647 h 28"/>
              <a:gd name="T16" fmla="*/ 2147483647 w 21"/>
              <a:gd name="T17" fmla="*/ 2147483647 h 28"/>
              <a:gd name="T18" fmla="*/ 2147483647 w 21"/>
              <a:gd name="T19" fmla="*/ 2147483647 h 28"/>
              <a:gd name="T20" fmla="*/ 2147483647 w 21"/>
              <a:gd name="T21" fmla="*/ 2147483647 h 28"/>
              <a:gd name="T22" fmla="*/ 2147483647 w 21"/>
              <a:gd name="T23" fmla="*/ 2147483647 h 28"/>
              <a:gd name="T24" fmla="*/ 2147483647 w 21"/>
              <a:gd name="T25" fmla="*/ 2147483647 h 28"/>
              <a:gd name="T26" fmla="*/ 2147483647 w 21"/>
              <a:gd name="T27" fmla="*/ 2147483647 h 28"/>
              <a:gd name="T28" fmla="*/ 2147483647 w 21"/>
              <a:gd name="T29" fmla="*/ 2147483647 h 28"/>
              <a:gd name="T30" fmla="*/ 2147483647 w 21"/>
              <a:gd name="T31" fmla="*/ 2147483647 h 28"/>
              <a:gd name="T32" fmla="*/ 2147483647 w 21"/>
              <a:gd name="T33" fmla="*/ 2147483647 h 28"/>
              <a:gd name="T34" fmla="*/ 2147483647 w 21"/>
              <a:gd name="T35" fmla="*/ 0 h 28"/>
              <a:gd name="T36" fmla="*/ 2147483647 w 21"/>
              <a:gd name="T37" fmla="*/ 0 h 28"/>
              <a:gd name="T38" fmla="*/ 2147483647 w 21"/>
              <a:gd name="T39" fmla="*/ 0 h 28"/>
              <a:gd name="T40" fmla="*/ 2147483647 w 21"/>
              <a:gd name="T41" fmla="*/ 0 h 28"/>
              <a:gd name="T42" fmla="*/ 2147483647 w 21"/>
              <a:gd name="T43" fmla="*/ 2147483647 h 28"/>
              <a:gd name="T44" fmla="*/ 2147483647 w 21"/>
              <a:gd name="T45" fmla="*/ 2147483647 h 28"/>
              <a:gd name="T46" fmla="*/ 2147483647 w 21"/>
              <a:gd name="T47" fmla="*/ 2147483647 h 28"/>
              <a:gd name="T48" fmla="*/ 2147483647 w 21"/>
              <a:gd name="T49" fmla="*/ 2147483647 h 28"/>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21"/>
              <a:gd name="T76" fmla="*/ 0 h 28"/>
              <a:gd name="T77" fmla="*/ 21 w 21"/>
              <a:gd name="T78" fmla="*/ 28 h 28"/>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21" h="28">
                <a:moveTo>
                  <a:pt x="2" y="10"/>
                </a:moveTo>
                <a:lnTo>
                  <a:pt x="0" y="13"/>
                </a:lnTo>
                <a:lnTo>
                  <a:pt x="2" y="18"/>
                </a:lnTo>
                <a:lnTo>
                  <a:pt x="2" y="21"/>
                </a:lnTo>
                <a:lnTo>
                  <a:pt x="3" y="24"/>
                </a:lnTo>
                <a:lnTo>
                  <a:pt x="6" y="25"/>
                </a:lnTo>
                <a:lnTo>
                  <a:pt x="8" y="27"/>
                </a:lnTo>
                <a:lnTo>
                  <a:pt x="11" y="28"/>
                </a:lnTo>
                <a:lnTo>
                  <a:pt x="14" y="28"/>
                </a:lnTo>
                <a:lnTo>
                  <a:pt x="17" y="27"/>
                </a:lnTo>
                <a:lnTo>
                  <a:pt x="20" y="25"/>
                </a:lnTo>
                <a:lnTo>
                  <a:pt x="21" y="22"/>
                </a:lnTo>
                <a:lnTo>
                  <a:pt x="21" y="18"/>
                </a:lnTo>
                <a:lnTo>
                  <a:pt x="21" y="13"/>
                </a:lnTo>
                <a:lnTo>
                  <a:pt x="20" y="9"/>
                </a:lnTo>
                <a:lnTo>
                  <a:pt x="20" y="4"/>
                </a:lnTo>
                <a:lnTo>
                  <a:pt x="18" y="1"/>
                </a:lnTo>
                <a:lnTo>
                  <a:pt x="17" y="0"/>
                </a:lnTo>
                <a:lnTo>
                  <a:pt x="15" y="0"/>
                </a:lnTo>
                <a:lnTo>
                  <a:pt x="12" y="0"/>
                </a:lnTo>
                <a:lnTo>
                  <a:pt x="9" y="0"/>
                </a:lnTo>
                <a:lnTo>
                  <a:pt x="6" y="1"/>
                </a:lnTo>
                <a:lnTo>
                  <a:pt x="5" y="4"/>
                </a:lnTo>
                <a:lnTo>
                  <a:pt x="2" y="7"/>
                </a:lnTo>
                <a:lnTo>
                  <a:pt x="2" y="10"/>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329" name="Freeform 80">
            <a:extLst>
              <a:ext uri="{FF2B5EF4-FFF2-40B4-BE49-F238E27FC236}">
                <a16:creationId xmlns:a16="http://schemas.microsoft.com/office/drawing/2014/main" id="{FF755A36-D459-9767-83C5-9D3FA689038C}"/>
              </a:ext>
            </a:extLst>
          </p:cNvPr>
          <p:cNvSpPr>
            <a:spLocks/>
          </p:cNvSpPr>
          <p:nvPr/>
        </p:nvSpPr>
        <p:spPr bwMode="auto">
          <a:xfrm>
            <a:off x="6686553" y="4375150"/>
            <a:ext cx="30163" cy="44451"/>
          </a:xfrm>
          <a:custGeom>
            <a:avLst/>
            <a:gdLst>
              <a:gd name="T0" fmla="*/ 2147483647 w 21"/>
              <a:gd name="T1" fmla="*/ 2147483647 h 28"/>
              <a:gd name="T2" fmla="*/ 0 w 21"/>
              <a:gd name="T3" fmla="*/ 2147483647 h 28"/>
              <a:gd name="T4" fmla="*/ 2147483647 w 21"/>
              <a:gd name="T5" fmla="*/ 2147483647 h 28"/>
              <a:gd name="T6" fmla="*/ 2147483647 w 21"/>
              <a:gd name="T7" fmla="*/ 2147483647 h 28"/>
              <a:gd name="T8" fmla="*/ 2147483647 w 21"/>
              <a:gd name="T9" fmla="*/ 2147483647 h 28"/>
              <a:gd name="T10" fmla="*/ 2147483647 w 21"/>
              <a:gd name="T11" fmla="*/ 2147483647 h 28"/>
              <a:gd name="T12" fmla="*/ 2147483647 w 21"/>
              <a:gd name="T13" fmla="*/ 2147483647 h 28"/>
              <a:gd name="T14" fmla="*/ 2147483647 w 21"/>
              <a:gd name="T15" fmla="*/ 2147483647 h 28"/>
              <a:gd name="T16" fmla="*/ 2147483647 w 21"/>
              <a:gd name="T17" fmla="*/ 2147483647 h 28"/>
              <a:gd name="T18" fmla="*/ 2147483647 w 21"/>
              <a:gd name="T19" fmla="*/ 2147483647 h 28"/>
              <a:gd name="T20" fmla="*/ 2147483647 w 21"/>
              <a:gd name="T21" fmla="*/ 2147483647 h 28"/>
              <a:gd name="T22" fmla="*/ 2147483647 w 21"/>
              <a:gd name="T23" fmla="*/ 2147483647 h 28"/>
              <a:gd name="T24" fmla="*/ 2147483647 w 21"/>
              <a:gd name="T25" fmla="*/ 2147483647 h 28"/>
              <a:gd name="T26" fmla="*/ 2147483647 w 21"/>
              <a:gd name="T27" fmla="*/ 2147483647 h 28"/>
              <a:gd name="T28" fmla="*/ 2147483647 w 21"/>
              <a:gd name="T29" fmla="*/ 2147483647 h 28"/>
              <a:gd name="T30" fmla="*/ 2147483647 w 21"/>
              <a:gd name="T31" fmla="*/ 2147483647 h 28"/>
              <a:gd name="T32" fmla="*/ 2147483647 w 21"/>
              <a:gd name="T33" fmla="*/ 2147483647 h 28"/>
              <a:gd name="T34" fmla="*/ 2147483647 w 21"/>
              <a:gd name="T35" fmla="*/ 0 h 28"/>
              <a:gd name="T36" fmla="*/ 2147483647 w 21"/>
              <a:gd name="T37" fmla="*/ 0 h 28"/>
              <a:gd name="T38" fmla="*/ 2147483647 w 21"/>
              <a:gd name="T39" fmla="*/ 0 h 28"/>
              <a:gd name="T40" fmla="*/ 2147483647 w 21"/>
              <a:gd name="T41" fmla="*/ 0 h 28"/>
              <a:gd name="T42" fmla="*/ 2147483647 w 21"/>
              <a:gd name="T43" fmla="*/ 2147483647 h 28"/>
              <a:gd name="T44" fmla="*/ 2147483647 w 21"/>
              <a:gd name="T45" fmla="*/ 2147483647 h 28"/>
              <a:gd name="T46" fmla="*/ 2147483647 w 21"/>
              <a:gd name="T47" fmla="*/ 2147483647 h 28"/>
              <a:gd name="T48" fmla="*/ 2147483647 w 21"/>
              <a:gd name="T49" fmla="*/ 2147483647 h 28"/>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21"/>
              <a:gd name="T76" fmla="*/ 0 h 28"/>
              <a:gd name="T77" fmla="*/ 21 w 21"/>
              <a:gd name="T78" fmla="*/ 28 h 28"/>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21" h="28">
                <a:moveTo>
                  <a:pt x="2" y="10"/>
                </a:moveTo>
                <a:lnTo>
                  <a:pt x="0" y="13"/>
                </a:lnTo>
                <a:lnTo>
                  <a:pt x="2" y="18"/>
                </a:lnTo>
                <a:lnTo>
                  <a:pt x="2" y="21"/>
                </a:lnTo>
                <a:lnTo>
                  <a:pt x="3" y="24"/>
                </a:lnTo>
                <a:lnTo>
                  <a:pt x="6" y="25"/>
                </a:lnTo>
                <a:lnTo>
                  <a:pt x="8" y="27"/>
                </a:lnTo>
                <a:lnTo>
                  <a:pt x="11" y="28"/>
                </a:lnTo>
                <a:lnTo>
                  <a:pt x="14" y="28"/>
                </a:lnTo>
                <a:lnTo>
                  <a:pt x="17" y="27"/>
                </a:lnTo>
                <a:lnTo>
                  <a:pt x="20" y="25"/>
                </a:lnTo>
                <a:lnTo>
                  <a:pt x="21" y="22"/>
                </a:lnTo>
                <a:lnTo>
                  <a:pt x="21" y="18"/>
                </a:lnTo>
                <a:lnTo>
                  <a:pt x="21" y="13"/>
                </a:lnTo>
                <a:lnTo>
                  <a:pt x="20" y="9"/>
                </a:lnTo>
                <a:lnTo>
                  <a:pt x="20" y="4"/>
                </a:lnTo>
                <a:lnTo>
                  <a:pt x="18" y="1"/>
                </a:lnTo>
                <a:lnTo>
                  <a:pt x="17" y="0"/>
                </a:lnTo>
                <a:lnTo>
                  <a:pt x="15" y="0"/>
                </a:lnTo>
                <a:lnTo>
                  <a:pt x="12" y="0"/>
                </a:lnTo>
                <a:lnTo>
                  <a:pt x="9" y="0"/>
                </a:lnTo>
                <a:lnTo>
                  <a:pt x="6" y="1"/>
                </a:lnTo>
                <a:lnTo>
                  <a:pt x="5" y="4"/>
                </a:lnTo>
                <a:lnTo>
                  <a:pt x="2" y="7"/>
                </a:lnTo>
                <a:lnTo>
                  <a:pt x="2" y="10"/>
                </a:lnTo>
              </a:path>
            </a:pathLst>
          </a:custGeom>
          <a:solidFill>
            <a:srgbClr val="FFFF00"/>
          </a:solidFill>
          <a:ln w="4763">
            <a:solidFill>
              <a:srgbClr val="990000"/>
            </a:solidFill>
            <a:round/>
            <a:headEnd/>
            <a:tailEnd/>
          </a:ln>
        </p:spPr>
        <p:txBody>
          <a:bodyPr/>
          <a:lstStyle/>
          <a:p>
            <a:endParaRPr lang="en-US"/>
          </a:p>
        </p:txBody>
      </p:sp>
      <p:sp>
        <p:nvSpPr>
          <p:cNvPr id="53330" name="Freeform 81">
            <a:extLst>
              <a:ext uri="{FF2B5EF4-FFF2-40B4-BE49-F238E27FC236}">
                <a16:creationId xmlns:a16="http://schemas.microsoft.com/office/drawing/2014/main" id="{8C4E64A6-6C66-3E11-1F0F-438B8E2DD856}"/>
              </a:ext>
            </a:extLst>
          </p:cNvPr>
          <p:cNvSpPr>
            <a:spLocks/>
          </p:cNvSpPr>
          <p:nvPr/>
        </p:nvSpPr>
        <p:spPr bwMode="auto">
          <a:xfrm>
            <a:off x="6677028" y="4268788"/>
            <a:ext cx="60325" cy="101600"/>
          </a:xfrm>
          <a:custGeom>
            <a:avLst/>
            <a:gdLst>
              <a:gd name="T0" fmla="*/ 2147483647 w 43"/>
              <a:gd name="T1" fmla="*/ 2147483647 h 64"/>
              <a:gd name="T2" fmla="*/ 2147483647 w 43"/>
              <a:gd name="T3" fmla="*/ 2147483647 h 64"/>
              <a:gd name="T4" fmla="*/ 2147483647 w 43"/>
              <a:gd name="T5" fmla="*/ 2147483647 h 64"/>
              <a:gd name="T6" fmla="*/ 2147483647 w 43"/>
              <a:gd name="T7" fmla="*/ 2147483647 h 64"/>
              <a:gd name="T8" fmla="*/ 0 w 43"/>
              <a:gd name="T9" fmla="*/ 2147483647 h 64"/>
              <a:gd name="T10" fmla="*/ 0 w 43"/>
              <a:gd name="T11" fmla="*/ 2147483647 h 64"/>
              <a:gd name="T12" fmla="*/ 2147483647 w 43"/>
              <a:gd name="T13" fmla="*/ 2147483647 h 64"/>
              <a:gd name="T14" fmla="*/ 2147483647 w 43"/>
              <a:gd name="T15" fmla="*/ 2147483647 h 64"/>
              <a:gd name="T16" fmla="*/ 2147483647 w 43"/>
              <a:gd name="T17" fmla="*/ 2147483647 h 64"/>
              <a:gd name="T18" fmla="*/ 2147483647 w 43"/>
              <a:gd name="T19" fmla="*/ 2147483647 h 64"/>
              <a:gd name="T20" fmla="*/ 2147483647 w 43"/>
              <a:gd name="T21" fmla="*/ 2147483647 h 64"/>
              <a:gd name="T22" fmla="*/ 2147483647 w 43"/>
              <a:gd name="T23" fmla="*/ 2147483647 h 64"/>
              <a:gd name="T24" fmla="*/ 2147483647 w 43"/>
              <a:gd name="T25" fmla="*/ 2147483647 h 64"/>
              <a:gd name="T26" fmla="*/ 2147483647 w 43"/>
              <a:gd name="T27" fmla="*/ 2147483647 h 64"/>
              <a:gd name="T28" fmla="*/ 2147483647 w 43"/>
              <a:gd name="T29" fmla="*/ 2147483647 h 64"/>
              <a:gd name="T30" fmla="*/ 2147483647 w 43"/>
              <a:gd name="T31" fmla="*/ 2147483647 h 64"/>
              <a:gd name="T32" fmla="*/ 2147483647 w 43"/>
              <a:gd name="T33" fmla="*/ 2147483647 h 64"/>
              <a:gd name="T34" fmla="*/ 2147483647 w 43"/>
              <a:gd name="T35" fmla="*/ 2147483647 h 64"/>
              <a:gd name="T36" fmla="*/ 2147483647 w 43"/>
              <a:gd name="T37" fmla="*/ 2147483647 h 64"/>
              <a:gd name="T38" fmla="*/ 2147483647 w 43"/>
              <a:gd name="T39" fmla="*/ 2147483647 h 64"/>
              <a:gd name="T40" fmla="*/ 2147483647 w 43"/>
              <a:gd name="T41" fmla="*/ 2147483647 h 64"/>
              <a:gd name="T42" fmla="*/ 2147483647 w 43"/>
              <a:gd name="T43" fmla="*/ 2147483647 h 64"/>
              <a:gd name="T44" fmla="*/ 2147483647 w 43"/>
              <a:gd name="T45" fmla="*/ 2147483647 h 64"/>
              <a:gd name="T46" fmla="*/ 2147483647 w 43"/>
              <a:gd name="T47" fmla="*/ 2147483647 h 64"/>
              <a:gd name="T48" fmla="*/ 2147483647 w 43"/>
              <a:gd name="T49" fmla="*/ 2147483647 h 64"/>
              <a:gd name="T50" fmla="*/ 2147483647 w 43"/>
              <a:gd name="T51" fmla="*/ 2147483647 h 64"/>
              <a:gd name="T52" fmla="*/ 2147483647 w 43"/>
              <a:gd name="T53" fmla="*/ 0 h 64"/>
              <a:gd name="T54" fmla="*/ 2147483647 w 43"/>
              <a:gd name="T55" fmla="*/ 0 h 64"/>
              <a:gd name="T56" fmla="*/ 2147483647 w 43"/>
              <a:gd name="T57" fmla="*/ 2147483647 h 64"/>
              <a:gd name="T58" fmla="*/ 2147483647 w 43"/>
              <a:gd name="T59" fmla="*/ 2147483647 h 64"/>
              <a:gd name="T60" fmla="*/ 2147483647 w 43"/>
              <a:gd name="T61" fmla="*/ 2147483647 h 64"/>
              <a:gd name="T62" fmla="*/ 2147483647 w 43"/>
              <a:gd name="T63" fmla="*/ 2147483647 h 64"/>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43"/>
              <a:gd name="T97" fmla="*/ 0 h 64"/>
              <a:gd name="T98" fmla="*/ 43 w 43"/>
              <a:gd name="T99" fmla="*/ 64 h 64"/>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43" h="64">
                <a:moveTo>
                  <a:pt x="13" y="14"/>
                </a:moveTo>
                <a:lnTo>
                  <a:pt x="10" y="18"/>
                </a:lnTo>
                <a:lnTo>
                  <a:pt x="9" y="24"/>
                </a:lnTo>
                <a:lnTo>
                  <a:pt x="7" y="28"/>
                </a:lnTo>
                <a:lnTo>
                  <a:pt x="6" y="33"/>
                </a:lnTo>
                <a:lnTo>
                  <a:pt x="4" y="37"/>
                </a:lnTo>
                <a:lnTo>
                  <a:pt x="3" y="43"/>
                </a:lnTo>
                <a:lnTo>
                  <a:pt x="1" y="48"/>
                </a:lnTo>
                <a:lnTo>
                  <a:pt x="0" y="52"/>
                </a:lnTo>
                <a:lnTo>
                  <a:pt x="0" y="54"/>
                </a:lnTo>
                <a:lnTo>
                  <a:pt x="0" y="55"/>
                </a:lnTo>
                <a:lnTo>
                  <a:pt x="0" y="57"/>
                </a:lnTo>
                <a:lnTo>
                  <a:pt x="1" y="58"/>
                </a:lnTo>
                <a:lnTo>
                  <a:pt x="3" y="60"/>
                </a:lnTo>
                <a:lnTo>
                  <a:pt x="3" y="61"/>
                </a:lnTo>
                <a:lnTo>
                  <a:pt x="4" y="61"/>
                </a:lnTo>
                <a:lnTo>
                  <a:pt x="7" y="62"/>
                </a:lnTo>
                <a:lnTo>
                  <a:pt x="9" y="64"/>
                </a:lnTo>
                <a:lnTo>
                  <a:pt x="12" y="64"/>
                </a:lnTo>
                <a:lnTo>
                  <a:pt x="15" y="64"/>
                </a:lnTo>
                <a:lnTo>
                  <a:pt x="18" y="62"/>
                </a:lnTo>
                <a:lnTo>
                  <a:pt x="21" y="62"/>
                </a:lnTo>
                <a:lnTo>
                  <a:pt x="24" y="61"/>
                </a:lnTo>
                <a:lnTo>
                  <a:pt x="25" y="60"/>
                </a:lnTo>
                <a:lnTo>
                  <a:pt x="30" y="58"/>
                </a:lnTo>
                <a:lnTo>
                  <a:pt x="31" y="55"/>
                </a:lnTo>
                <a:lnTo>
                  <a:pt x="33" y="51"/>
                </a:lnTo>
                <a:lnTo>
                  <a:pt x="34" y="48"/>
                </a:lnTo>
                <a:lnTo>
                  <a:pt x="36" y="43"/>
                </a:lnTo>
                <a:lnTo>
                  <a:pt x="37" y="39"/>
                </a:lnTo>
                <a:lnTo>
                  <a:pt x="38" y="36"/>
                </a:lnTo>
                <a:lnTo>
                  <a:pt x="41" y="31"/>
                </a:lnTo>
                <a:lnTo>
                  <a:pt x="41" y="30"/>
                </a:lnTo>
                <a:lnTo>
                  <a:pt x="41" y="28"/>
                </a:lnTo>
                <a:lnTo>
                  <a:pt x="41" y="27"/>
                </a:lnTo>
                <a:lnTo>
                  <a:pt x="41" y="25"/>
                </a:lnTo>
                <a:lnTo>
                  <a:pt x="43" y="24"/>
                </a:lnTo>
                <a:lnTo>
                  <a:pt x="40" y="22"/>
                </a:lnTo>
                <a:lnTo>
                  <a:pt x="38" y="21"/>
                </a:lnTo>
                <a:lnTo>
                  <a:pt x="38" y="18"/>
                </a:lnTo>
                <a:lnTo>
                  <a:pt x="37" y="15"/>
                </a:lnTo>
                <a:lnTo>
                  <a:pt x="37" y="12"/>
                </a:lnTo>
                <a:lnTo>
                  <a:pt x="37" y="11"/>
                </a:lnTo>
                <a:lnTo>
                  <a:pt x="36" y="8"/>
                </a:lnTo>
                <a:lnTo>
                  <a:pt x="36" y="5"/>
                </a:lnTo>
                <a:lnTo>
                  <a:pt x="34" y="3"/>
                </a:lnTo>
                <a:lnTo>
                  <a:pt x="33" y="2"/>
                </a:lnTo>
                <a:lnTo>
                  <a:pt x="31" y="2"/>
                </a:lnTo>
                <a:lnTo>
                  <a:pt x="28" y="0"/>
                </a:lnTo>
                <a:lnTo>
                  <a:pt x="27" y="0"/>
                </a:lnTo>
                <a:lnTo>
                  <a:pt x="25" y="0"/>
                </a:lnTo>
                <a:lnTo>
                  <a:pt x="22" y="0"/>
                </a:lnTo>
                <a:lnTo>
                  <a:pt x="21" y="2"/>
                </a:lnTo>
                <a:lnTo>
                  <a:pt x="19" y="2"/>
                </a:lnTo>
                <a:lnTo>
                  <a:pt x="18" y="3"/>
                </a:lnTo>
                <a:lnTo>
                  <a:pt x="16" y="5"/>
                </a:lnTo>
                <a:lnTo>
                  <a:pt x="16" y="6"/>
                </a:lnTo>
                <a:lnTo>
                  <a:pt x="15" y="9"/>
                </a:lnTo>
                <a:lnTo>
                  <a:pt x="15" y="11"/>
                </a:lnTo>
                <a:lnTo>
                  <a:pt x="13" y="12"/>
                </a:lnTo>
                <a:lnTo>
                  <a:pt x="13" y="14"/>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331" name="Freeform 82">
            <a:extLst>
              <a:ext uri="{FF2B5EF4-FFF2-40B4-BE49-F238E27FC236}">
                <a16:creationId xmlns:a16="http://schemas.microsoft.com/office/drawing/2014/main" id="{CEE893F9-9517-6719-7668-6FEE6C8C419D}"/>
              </a:ext>
            </a:extLst>
          </p:cNvPr>
          <p:cNvSpPr>
            <a:spLocks/>
          </p:cNvSpPr>
          <p:nvPr/>
        </p:nvSpPr>
        <p:spPr bwMode="auto">
          <a:xfrm>
            <a:off x="6677028" y="4268788"/>
            <a:ext cx="60325" cy="101600"/>
          </a:xfrm>
          <a:custGeom>
            <a:avLst/>
            <a:gdLst>
              <a:gd name="T0" fmla="*/ 2147483647 w 43"/>
              <a:gd name="T1" fmla="*/ 2147483647 h 64"/>
              <a:gd name="T2" fmla="*/ 2147483647 w 43"/>
              <a:gd name="T3" fmla="*/ 2147483647 h 64"/>
              <a:gd name="T4" fmla="*/ 2147483647 w 43"/>
              <a:gd name="T5" fmla="*/ 2147483647 h 64"/>
              <a:gd name="T6" fmla="*/ 2147483647 w 43"/>
              <a:gd name="T7" fmla="*/ 2147483647 h 64"/>
              <a:gd name="T8" fmla="*/ 0 w 43"/>
              <a:gd name="T9" fmla="*/ 2147483647 h 64"/>
              <a:gd name="T10" fmla="*/ 0 w 43"/>
              <a:gd name="T11" fmla="*/ 2147483647 h 64"/>
              <a:gd name="T12" fmla="*/ 2147483647 w 43"/>
              <a:gd name="T13" fmla="*/ 2147483647 h 64"/>
              <a:gd name="T14" fmla="*/ 2147483647 w 43"/>
              <a:gd name="T15" fmla="*/ 2147483647 h 64"/>
              <a:gd name="T16" fmla="*/ 2147483647 w 43"/>
              <a:gd name="T17" fmla="*/ 2147483647 h 64"/>
              <a:gd name="T18" fmla="*/ 2147483647 w 43"/>
              <a:gd name="T19" fmla="*/ 2147483647 h 64"/>
              <a:gd name="T20" fmla="*/ 2147483647 w 43"/>
              <a:gd name="T21" fmla="*/ 2147483647 h 64"/>
              <a:gd name="T22" fmla="*/ 2147483647 w 43"/>
              <a:gd name="T23" fmla="*/ 2147483647 h 64"/>
              <a:gd name="T24" fmla="*/ 2147483647 w 43"/>
              <a:gd name="T25" fmla="*/ 2147483647 h 64"/>
              <a:gd name="T26" fmla="*/ 2147483647 w 43"/>
              <a:gd name="T27" fmla="*/ 2147483647 h 64"/>
              <a:gd name="T28" fmla="*/ 2147483647 w 43"/>
              <a:gd name="T29" fmla="*/ 2147483647 h 64"/>
              <a:gd name="T30" fmla="*/ 2147483647 w 43"/>
              <a:gd name="T31" fmla="*/ 2147483647 h 64"/>
              <a:gd name="T32" fmla="*/ 2147483647 w 43"/>
              <a:gd name="T33" fmla="*/ 2147483647 h 64"/>
              <a:gd name="T34" fmla="*/ 2147483647 w 43"/>
              <a:gd name="T35" fmla="*/ 2147483647 h 64"/>
              <a:gd name="T36" fmla="*/ 2147483647 w 43"/>
              <a:gd name="T37" fmla="*/ 2147483647 h 64"/>
              <a:gd name="T38" fmla="*/ 2147483647 w 43"/>
              <a:gd name="T39" fmla="*/ 2147483647 h 64"/>
              <a:gd name="T40" fmla="*/ 2147483647 w 43"/>
              <a:gd name="T41" fmla="*/ 2147483647 h 64"/>
              <a:gd name="T42" fmla="*/ 2147483647 w 43"/>
              <a:gd name="T43" fmla="*/ 2147483647 h 64"/>
              <a:gd name="T44" fmla="*/ 2147483647 w 43"/>
              <a:gd name="T45" fmla="*/ 2147483647 h 64"/>
              <a:gd name="T46" fmla="*/ 2147483647 w 43"/>
              <a:gd name="T47" fmla="*/ 2147483647 h 64"/>
              <a:gd name="T48" fmla="*/ 2147483647 w 43"/>
              <a:gd name="T49" fmla="*/ 2147483647 h 64"/>
              <a:gd name="T50" fmla="*/ 2147483647 w 43"/>
              <a:gd name="T51" fmla="*/ 2147483647 h 64"/>
              <a:gd name="T52" fmla="*/ 2147483647 w 43"/>
              <a:gd name="T53" fmla="*/ 0 h 64"/>
              <a:gd name="T54" fmla="*/ 2147483647 w 43"/>
              <a:gd name="T55" fmla="*/ 0 h 64"/>
              <a:gd name="T56" fmla="*/ 2147483647 w 43"/>
              <a:gd name="T57" fmla="*/ 2147483647 h 64"/>
              <a:gd name="T58" fmla="*/ 2147483647 w 43"/>
              <a:gd name="T59" fmla="*/ 2147483647 h 64"/>
              <a:gd name="T60" fmla="*/ 2147483647 w 43"/>
              <a:gd name="T61" fmla="*/ 2147483647 h 64"/>
              <a:gd name="T62" fmla="*/ 2147483647 w 43"/>
              <a:gd name="T63" fmla="*/ 2147483647 h 64"/>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43"/>
              <a:gd name="T97" fmla="*/ 0 h 64"/>
              <a:gd name="T98" fmla="*/ 43 w 43"/>
              <a:gd name="T99" fmla="*/ 64 h 64"/>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43" h="64">
                <a:moveTo>
                  <a:pt x="13" y="14"/>
                </a:moveTo>
                <a:lnTo>
                  <a:pt x="10" y="18"/>
                </a:lnTo>
                <a:lnTo>
                  <a:pt x="9" y="24"/>
                </a:lnTo>
                <a:lnTo>
                  <a:pt x="7" y="28"/>
                </a:lnTo>
                <a:lnTo>
                  <a:pt x="6" y="33"/>
                </a:lnTo>
                <a:lnTo>
                  <a:pt x="4" y="37"/>
                </a:lnTo>
                <a:lnTo>
                  <a:pt x="3" y="43"/>
                </a:lnTo>
                <a:lnTo>
                  <a:pt x="1" y="48"/>
                </a:lnTo>
                <a:lnTo>
                  <a:pt x="0" y="52"/>
                </a:lnTo>
                <a:lnTo>
                  <a:pt x="0" y="54"/>
                </a:lnTo>
                <a:lnTo>
                  <a:pt x="0" y="55"/>
                </a:lnTo>
                <a:lnTo>
                  <a:pt x="0" y="57"/>
                </a:lnTo>
                <a:lnTo>
                  <a:pt x="1" y="58"/>
                </a:lnTo>
                <a:lnTo>
                  <a:pt x="3" y="60"/>
                </a:lnTo>
                <a:lnTo>
                  <a:pt x="3" y="61"/>
                </a:lnTo>
                <a:lnTo>
                  <a:pt x="4" y="61"/>
                </a:lnTo>
                <a:lnTo>
                  <a:pt x="7" y="62"/>
                </a:lnTo>
                <a:lnTo>
                  <a:pt x="9" y="64"/>
                </a:lnTo>
                <a:lnTo>
                  <a:pt x="12" y="64"/>
                </a:lnTo>
                <a:lnTo>
                  <a:pt x="15" y="64"/>
                </a:lnTo>
                <a:lnTo>
                  <a:pt x="18" y="62"/>
                </a:lnTo>
                <a:lnTo>
                  <a:pt x="21" y="62"/>
                </a:lnTo>
                <a:lnTo>
                  <a:pt x="24" y="61"/>
                </a:lnTo>
                <a:lnTo>
                  <a:pt x="25" y="60"/>
                </a:lnTo>
                <a:lnTo>
                  <a:pt x="30" y="58"/>
                </a:lnTo>
                <a:lnTo>
                  <a:pt x="31" y="55"/>
                </a:lnTo>
                <a:lnTo>
                  <a:pt x="33" y="51"/>
                </a:lnTo>
                <a:lnTo>
                  <a:pt x="34" y="48"/>
                </a:lnTo>
                <a:lnTo>
                  <a:pt x="36" y="43"/>
                </a:lnTo>
                <a:lnTo>
                  <a:pt x="37" y="39"/>
                </a:lnTo>
                <a:lnTo>
                  <a:pt x="38" y="36"/>
                </a:lnTo>
                <a:lnTo>
                  <a:pt x="41" y="31"/>
                </a:lnTo>
                <a:lnTo>
                  <a:pt x="41" y="30"/>
                </a:lnTo>
                <a:lnTo>
                  <a:pt x="41" y="28"/>
                </a:lnTo>
                <a:lnTo>
                  <a:pt x="41" y="27"/>
                </a:lnTo>
                <a:lnTo>
                  <a:pt x="41" y="25"/>
                </a:lnTo>
                <a:lnTo>
                  <a:pt x="43" y="24"/>
                </a:lnTo>
                <a:lnTo>
                  <a:pt x="40" y="22"/>
                </a:lnTo>
                <a:lnTo>
                  <a:pt x="38" y="21"/>
                </a:lnTo>
                <a:lnTo>
                  <a:pt x="38" y="18"/>
                </a:lnTo>
                <a:lnTo>
                  <a:pt x="37" y="15"/>
                </a:lnTo>
                <a:lnTo>
                  <a:pt x="37" y="12"/>
                </a:lnTo>
                <a:lnTo>
                  <a:pt x="37" y="11"/>
                </a:lnTo>
                <a:lnTo>
                  <a:pt x="36" y="8"/>
                </a:lnTo>
                <a:lnTo>
                  <a:pt x="36" y="5"/>
                </a:lnTo>
                <a:lnTo>
                  <a:pt x="34" y="3"/>
                </a:lnTo>
                <a:lnTo>
                  <a:pt x="33" y="2"/>
                </a:lnTo>
                <a:lnTo>
                  <a:pt x="31" y="2"/>
                </a:lnTo>
                <a:lnTo>
                  <a:pt x="28" y="0"/>
                </a:lnTo>
                <a:lnTo>
                  <a:pt x="27" y="0"/>
                </a:lnTo>
                <a:lnTo>
                  <a:pt x="25" y="0"/>
                </a:lnTo>
                <a:lnTo>
                  <a:pt x="22" y="0"/>
                </a:lnTo>
                <a:lnTo>
                  <a:pt x="21" y="2"/>
                </a:lnTo>
                <a:lnTo>
                  <a:pt x="19" y="2"/>
                </a:lnTo>
                <a:lnTo>
                  <a:pt x="18" y="3"/>
                </a:lnTo>
                <a:lnTo>
                  <a:pt x="16" y="5"/>
                </a:lnTo>
                <a:lnTo>
                  <a:pt x="16" y="6"/>
                </a:lnTo>
                <a:lnTo>
                  <a:pt x="15" y="9"/>
                </a:lnTo>
                <a:lnTo>
                  <a:pt x="15" y="11"/>
                </a:lnTo>
                <a:lnTo>
                  <a:pt x="13" y="12"/>
                </a:lnTo>
                <a:lnTo>
                  <a:pt x="13" y="14"/>
                </a:lnTo>
              </a:path>
            </a:pathLst>
          </a:custGeom>
          <a:solidFill>
            <a:srgbClr val="FFFF00"/>
          </a:solidFill>
          <a:ln w="4763">
            <a:solidFill>
              <a:srgbClr val="990000"/>
            </a:solidFill>
            <a:round/>
            <a:headEnd/>
            <a:tailEnd/>
          </a:ln>
        </p:spPr>
        <p:txBody>
          <a:bodyPr/>
          <a:lstStyle/>
          <a:p>
            <a:endParaRPr lang="en-US"/>
          </a:p>
        </p:txBody>
      </p:sp>
      <p:sp>
        <p:nvSpPr>
          <p:cNvPr id="53332" name="Freeform 83">
            <a:extLst>
              <a:ext uri="{FF2B5EF4-FFF2-40B4-BE49-F238E27FC236}">
                <a16:creationId xmlns:a16="http://schemas.microsoft.com/office/drawing/2014/main" id="{855A3552-FC99-1B5A-2BEE-BF748BE369EA}"/>
              </a:ext>
            </a:extLst>
          </p:cNvPr>
          <p:cNvSpPr>
            <a:spLocks/>
          </p:cNvSpPr>
          <p:nvPr/>
        </p:nvSpPr>
        <p:spPr bwMode="auto">
          <a:xfrm>
            <a:off x="6727828" y="4238628"/>
            <a:ext cx="79375" cy="79375"/>
          </a:xfrm>
          <a:custGeom>
            <a:avLst/>
            <a:gdLst>
              <a:gd name="T0" fmla="*/ 0 w 56"/>
              <a:gd name="T1" fmla="*/ 2147483647 h 50"/>
              <a:gd name="T2" fmla="*/ 2147483647 w 56"/>
              <a:gd name="T3" fmla="*/ 2147483647 h 50"/>
              <a:gd name="T4" fmla="*/ 2147483647 w 56"/>
              <a:gd name="T5" fmla="*/ 2147483647 h 50"/>
              <a:gd name="T6" fmla="*/ 2147483647 w 56"/>
              <a:gd name="T7" fmla="*/ 2147483647 h 50"/>
              <a:gd name="T8" fmla="*/ 2147483647 w 56"/>
              <a:gd name="T9" fmla="*/ 2147483647 h 50"/>
              <a:gd name="T10" fmla="*/ 2147483647 w 56"/>
              <a:gd name="T11" fmla="*/ 2147483647 h 50"/>
              <a:gd name="T12" fmla="*/ 2147483647 w 56"/>
              <a:gd name="T13" fmla="*/ 2147483647 h 50"/>
              <a:gd name="T14" fmla="*/ 2147483647 w 56"/>
              <a:gd name="T15" fmla="*/ 2147483647 h 50"/>
              <a:gd name="T16" fmla="*/ 2147483647 w 56"/>
              <a:gd name="T17" fmla="*/ 2147483647 h 50"/>
              <a:gd name="T18" fmla="*/ 2147483647 w 56"/>
              <a:gd name="T19" fmla="*/ 2147483647 h 50"/>
              <a:gd name="T20" fmla="*/ 2147483647 w 56"/>
              <a:gd name="T21" fmla="*/ 2147483647 h 50"/>
              <a:gd name="T22" fmla="*/ 2147483647 w 56"/>
              <a:gd name="T23" fmla="*/ 2147483647 h 50"/>
              <a:gd name="T24" fmla="*/ 2147483647 w 56"/>
              <a:gd name="T25" fmla="*/ 2147483647 h 50"/>
              <a:gd name="T26" fmla="*/ 2147483647 w 56"/>
              <a:gd name="T27" fmla="*/ 2147483647 h 50"/>
              <a:gd name="T28" fmla="*/ 2147483647 w 56"/>
              <a:gd name="T29" fmla="*/ 2147483647 h 50"/>
              <a:gd name="T30" fmla="*/ 2147483647 w 56"/>
              <a:gd name="T31" fmla="*/ 2147483647 h 50"/>
              <a:gd name="T32" fmla="*/ 2147483647 w 56"/>
              <a:gd name="T33" fmla="*/ 2147483647 h 50"/>
              <a:gd name="T34" fmla="*/ 2147483647 w 56"/>
              <a:gd name="T35" fmla="*/ 2147483647 h 50"/>
              <a:gd name="T36" fmla="*/ 2147483647 w 56"/>
              <a:gd name="T37" fmla="*/ 2147483647 h 50"/>
              <a:gd name="T38" fmla="*/ 2147483647 w 56"/>
              <a:gd name="T39" fmla="*/ 2147483647 h 50"/>
              <a:gd name="T40" fmla="*/ 2147483647 w 56"/>
              <a:gd name="T41" fmla="*/ 2147483647 h 50"/>
              <a:gd name="T42" fmla="*/ 2147483647 w 56"/>
              <a:gd name="T43" fmla="*/ 2147483647 h 50"/>
              <a:gd name="T44" fmla="*/ 2147483647 w 56"/>
              <a:gd name="T45" fmla="*/ 2147483647 h 50"/>
              <a:gd name="T46" fmla="*/ 2147483647 w 56"/>
              <a:gd name="T47" fmla="*/ 2147483647 h 50"/>
              <a:gd name="T48" fmla="*/ 2147483647 w 56"/>
              <a:gd name="T49" fmla="*/ 2147483647 h 50"/>
              <a:gd name="T50" fmla="*/ 2147483647 w 56"/>
              <a:gd name="T51" fmla="*/ 2147483647 h 50"/>
              <a:gd name="T52" fmla="*/ 2147483647 w 56"/>
              <a:gd name="T53" fmla="*/ 2147483647 h 50"/>
              <a:gd name="T54" fmla="*/ 2147483647 w 56"/>
              <a:gd name="T55" fmla="*/ 2147483647 h 50"/>
              <a:gd name="T56" fmla="*/ 2147483647 w 56"/>
              <a:gd name="T57" fmla="*/ 2147483647 h 50"/>
              <a:gd name="T58" fmla="*/ 2147483647 w 56"/>
              <a:gd name="T59" fmla="*/ 2147483647 h 50"/>
              <a:gd name="T60" fmla="*/ 2147483647 w 56"/>
              <a:gd name="T61" fmla="*/ 2147483647 h 50"/>
              <a:gd name="T62" fmla="*/ 2147483647 w 56"/>
              <a:gd name="T63" fmla="*/ 2147483647 h 50"/>
              <a:gd name="T64" fmla="*/ 2147483647 w 56"/>
              <a:gd name="T65" fmla="*/ 2147483647 h 50"/>
              <a:gd name="T66" fmla="*/ 2147483647 w 56"/>
              <a:gd name="T67" fmla="*/ 2147483647 h 50"/>
              <a:gd name="T68" fmla="*/ 2147483647 w 56"/>
              <a:gd name="T69" fmla="*/ 2147483647 h 50"/>
              <a:gd name="T70" fmla="*/ 2147483647 w 56"/>
              <a:gd name="T71" fmla="*/ 2147483647 h 50"/>
              <a:gd name="T72" fmla="*/ 2147483647 w 56"/>
              <a:gd name="T73" fmla="*/ 2147483647 h 50"/>
              <a:gd name="T74" fmla="*/ 2147483647 w 56"/>
              <a:gd name="T75" fmla="*/ 2147483647 h 50"/>
              <a:gd name="T76" fmla="*/ 2147483647 w 56"/>
              <a:gd name="T77" fmla="*/ 2147483647 h 50"/>
              <a:gd name="T78" fmla="*/ 2147483647 w 56"/>
              <a:gd name="T79" fmla="*/ 2147483647 h 50"/>
              <a:gd name="T80" fmla="*/ 2147483647 w 56"/>
              <a:gd name="T81" fmla="*/ 2147483647 h 50"/>
              <a:gd name="T82" fmla="*/ 2147483647 w 56"/>
              <a:gd name="T83" fmla="*/ 2147483647 h 50"/>
              <a:gd name="T84" fmla="*/ 2147483647 w 56"/>
              <a:gd name="T85" fmla="*/ 2147483647 h 50"/>
              <a:gd name="T86" fmla="*/ 2147483647 w 56"/>
              <a:gd name="T87" fmla="*/ 2147483647 h 50"/>
              <a:gd name="T88" fmla="*/ 2147483647 w 56"/>
              <a:gd name="T89" fmla="*/ 0 h 50"/>
              <a:gd name="T90" fmla="*/ 2147483647 w 56"/>
              <a:gd name="T91" fmla="*/ 0 h 50"/>
              <a:gd name="T92" fmla="*/ 2147483647 w 56"/>
              <a:gd name="T93" fmla="*/ 0 h 50"/>
              <a:gd name="T94" fmla="*/ 2147483647 w 56"/>
              <a:gd name="T95" fmla="*/ 0 h 50"/>
              <a:gd name="T96" fmla="*/ 2147483647 w 56"/>
              <a:gd name="T97" fmla="*/ 0 h 50"/>
              <a:gd name="T98" fmla="*/ 2147483647 w 56"/>
              <a:gd name="T99" fmla="*/ 0 h 50"/>
              <a:gd name="T100" fmla="*/ 2147483647 w 56"/>
              <a:gd name="T101" fmla="*/ 2147483647 h 50"/>
              <a:gd name="T102" fmla="*/ 2147483647 w 56"/>
              <a:gd name="T103" fmla="*/ 2147483647 h 50"/>
              <a:gd name="T104" fmla="*/ 2147483647 w 56"/>
              <a:gd name="T105" fmla="*/ 2147483647 h 50"/>
              <a:gd name="T106" fmla="*/ 2147483647 w 56"/>
              <a:gd name="T107" fmla="*/ 2147483647 h 50"/>
              <a:gd name="T108" fmla="*/ 2147483647 w 56"/>
              <a:gd name="T109" fmla="*/ 2147483647 h 50"/>
              <a:gd name="T110" fmla="*/ 2147483647 w 56"/>
              <a:gd name="T111" fmla="*/ 2147483647 h 50"/>
              <a:gd name="T112" fmla="*/ 0 w 56"/>
              <a:gd name="T113" fmla="*/ 2147483647 h 50"/>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56"/>
              <a:gd name="T172" fmla="*/ 0 h 50"/>
              <a:gd name="T173" fmla="*/ 56 w 56"/>
              <a:gd name="T174" fmla="*/ 50 h 50"/>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56" h="50">
                <a:moveTo>
                  <a:pt x="0" y="6"/>
                </a:moveTo>
                <a:lnTo>
                  <a:pt x="1" y="13"/>
                </a:lnTo>
                <a:lnTo>
                  <a:pt x="4" y="21"/>
                </a:lnTo>
                <a:lnTo>
                  <a:pt x="7" y="27"/>
                </a:lnTo>
                <a:lnTo>
                  <a:pt x="10" y="34"/>
                </a:lnTo>
                <a:lnTo>
                  <a:pt x="14" y="39"/>
                </a:lnTo>
                <a:lnTo>
                  <a:pt x="20" y="43"/>
                </a:lnTo>
                <a:lnTo>
                  <a:pt x="26" y="46"/>
                </a:lnTo>
                <a:lnTo>
                  <a:pt x="34" y="44"/>
                </a:lnTo>
                <a:lnTo>
                  <a:pt x="35" y="46"/>
                </a:lnTo>
                <a:lnTo>
                  <a:pt x="35" y="47"/>
                </a:lnTo>
                <a:lnTo>
                  <a:pt x="36" y="47"/>
                </a:lnTo>
                <a:lnTo>
                  <a:pt x="38" y="47"/>
                </a:lnTo>
                <a:lnTo>
                  <a:pt x="39" y="49"/>
                </a:lnTo>
                <a:lnTo>
                  <a:pt x="41" y="49"/>
                </a:lnTo>
                <a:lnTo>
                  <a:pt x="44" y="50"/>
                </a:lnTo>
                <a:lnTo>
                  <a:pt x="47" y="49"/>
                </a:lnTo>
                <a:lnTo>
                  <a:pt x="50" y="47"/>
                </a:lnTo>
                <a:lnTo>
                  <a:pt x="51" y="46"/>
                </a:lnTo>
                <a:lnTo>
                  <a:pt x="53" y="43"/>
                </a:lnTo>
                <a:lnTo>
                  <a:pt x="54" y="40"/>
                </a:lnTo>
                <a:lnTo>
                  <a:pt x="56" y="37"/>
                </a:lnTo>
                <a:lnTo>
                  <a:pt x="56" y="34"/>
                </a:lnTo>
                <a:lnTo>
                  <a:pt x="56" y="33"/>
                </a:lnTo>
                <a:lnTo>
                  <a:pt x="56" y="30"/>
                </a:lnTo>
                <a:lnTo>
                  <a:pt x="54" y="28"/>
                </a:lnTo>
                <a:lnTo>
                  <a:pt x="54" y="25"/>
                </a:lnTo>
                <a:lnTo>
                  <a:pt x="53" y="22"/>
                </a:lnTo>
                <a:lnTo>
                  <a:pt x="51" y="21"/>
                </a:lnTo>
                <a:lnTo>
                  <a:pt x="50" y="19"/>
                </a:lnTo>
                <a:lnTo>
                  <a:pt x="48" y="18"/>
                </a:lnTo>
                <a:lnTo>
                  <a:pt x="47" y="16"/>
                </a:lnTo>
                <a:lnTo>
                  <a:pt x="44" y="15"/>
                </a:lnTo>
                <a:lnTo>
                  <a:pt x="42" y="12"/>
                </a:lnTo>
                <a:lnTo>
                  <a:pt x="41" y="10"/>
                </a:lnTo>
                <a:lnTo>
                  <a:pt x="39" y="9"/>
                </a:lnTo>
                <a:lnTo>
                  <a:pt x="38" y="7"/>
                </a:lnTo>
                <a:lnTo>
                  <a:pt x="36" y="4"/>
                </a:lnTo>
                <a:lnTo>
                  <a:pt x="36" y="3"/>
                </a:lnTo>
                <a:lnTo>
                  <a:pt x="35" y="3"/>
                </a:lnTo>
                <a:lnTo>
                  <a:pt x="32" y="2"/>
                </a:lnTo>
                <a:lnTo>
                  <a:pt x="31" y="2"/>
                </a:lnTo>
                <a:lnTo>
                  <a:pt x="28" y="0"/>
                </a:lnTo>
                <a:lnTo>
                  <a:pt x="25" y="0"/>
                </a:lnTo>
                <a:lnTo>
                  <a:pt x="23" y="0"/>
                </a:lnTo>
                <a:lnTo>
                  <a:pt x="20" y="0"/>
                </a:lnTo>
                <a:lnTo>
                  <a:pt x="19" y="0"/>
                </a:lnTo>
                <a:lnTo>
                  <a:pt x="17" y="0"/>
                </a:lnTo>
                <a:lnTo>
                  <a:pt x="16" y="2"/>
                </a:lnTo>
                <a:lnTo>
                  <a:pt x="13" y="2"/>
                </a:lnTo>
                <a:lnTo>
                  <a:pt x="10" y="2"/>
                </a:lnTo>
                <a:lnTo>
                  <a:pt x="7" y="3"/>
                </a:lnTo>
                <a:lnTo>
                  <a:pt x="4" y="3"/>
                </a:lnTo>
                <a:lnTo>
                  <a:pt x="2" y="4"/>
                </a:lnTo>
                <a:lnTo>
                  <a:pt x="0" y="6"/>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333" name="Freeform 84">
            <a:extLst>
              <a:ext uri="{FF2B5EF4-FFF2-40B4-BE49-F238E27FC236}">
                <a16:creationId xmlns:a16="http://schemas.microsoft.com/office/drawing/2014/main" id="{F8F0BF2B-C8F4-192D-9AFD-44E337826B9E}"/>
              </a:ext>
            </a:extLst>
          </p:cNvPr>
          <p:cNvSpPr>
            <a:spLocks/>
          </p:cNvSpPr>
          <p:nvPr/>
        </p:nvSpPr>
        <p:spPr bwMode="auto">
          <a:xfrm>
            <a:off x="6727828" y="4238628"/>
            <a:ext cx="79375" cy="79375"/>
          </a:xfrm>
          <a:custGeom>
            <a:avLst/>
            <a:gdLst>
              <a:gd name="T0" fmla="*/ 0 w 56"/>
              <a:gd name="T1" fmla="*/ 2147483647 h 50"/>
              <a:gd name="T2" fmla="*/ 2147483647 w 56"/>
              <a:gd name="T3" fmla="*/ 2147483647 h 50"/>
              <a:gd name="T4" fmla="*/ 2147483647 w 56"/>
              <a:gd name="T5" fmla="*/ 2147483647 h 50"/>
              <a:gd name="T6" fmla="*/ 2147483647 w 56"/>
              <a:gd name="T7" fmla="*/ 2147483647 h 50"/>
              <a:gd name="T8" fmla="*/ 2147483647 w 56"/>
              <a:gd name="T9" fmla="*/ 2147483647 h 50"/>
              <a:gd name="T10" fmla="*/ 2147483647 w 56"/>
              <a:gd name="T11" fmla="*/ 2147483647 h 50"/>
              <a:gd name="T12" fmla="*/ 2147483647 w 56"/>
              <a:gd name="T13" fmla="*/ 2147483647 h 50"/>
              <a:gd name="T14" fmla="*/ 2147483647 w 56"/>
              <a:gd name="T15" fmla="*/ 2147483647 h 50"/>
              <a:gd name="T16" fmla="*/ 2147483647 w 56"/>
              <a:gd name="T17" fmla="*/ 2147483647 h 50"/>
              <a:gd name="T18" fmla="*/ 2147483647 w 56"/>
              <a:gd name="T19" fmla="*/ 2147483647 h 50"/>
              <a:gd name="T20" fmla="*/ 2147483647 w 56"/>
              <a:gd name="T21" fmla="*/ 2147483647 h 50"/>
              <a:gd name="T22" fmla="*/ 2147483647 w 56"/>
              <a:gd name="T23" fmla="*/ 2147483647 h 50"/>
              <a:gd name="T24" fmla="*/ 2147483647 w 56"/>
              <a:gd name="T25" fmla="*/ 2147483647 h 50"/>
              <a:gd name="T26" fmla="*/ 2147483647 w 56"/>
              <a:gd name="T27" fmla="*/ 2147483647 h 50"/>
              <a:gd name="T28" fmla="*/ 2147483647 w 56"/>
              <a:gd name="T29" fmla="*/ 2147483647 h 50"/>
              <a:gd name="T30" fmla="*/ 2147483647 w 56"/>
              <a:gd name="T31" fmla="*/ 2147483647 h 50"/>
              <a:gd name="T32" fmla="*/ 2147483647 w 56"/>
              <a:gd name="T33" fmla="*/ 2147483647 h 50"/>
              <a:gd name="T34" fmla="*/ 2147483647 w 56"/>
              <a:gd name="T35" fmla="*/ 2147483647 h 50"/>
              <a:gd name="T36" fmla="*/ 2147483647 w 56"/>
              <a:gd name="T37" fmla="*/ 2147483647 h 50"/>
              <a:gd name="T38" fmla="*/ 2147483647 w 56"/>
              <a:gd name="T39" fmla="*/ 2147483647 h 50"/>
              <a:gd name="T40" fmla="*/ 2147483647 w 56"/>
              <a:gd name="T41" fmla="*/ 2147483647 h 50"/>
              <a:gd name="T42" fmla="*/ 2147483647 w 56"/>
              <a:gd name="T43" fmla="*/ 2147483647 h 50"/>
              <a:gd name="T44" fmla="*/ 2147483647 w 56"/>
              <a:gd name="T45" fmla="*/ 2147483647 h 50"/>
              <a:gd name="T46" fmla="*/ 2147483647 w 56"/>
              <a:gd name="T47" fmla="*/ 2147483647 h 50"/>
              <a:gd name="T48" fmla="*/ 2147483647 w 56"/>
              <a:gd name="T49" fmla="*/ 2147483647 h 50"/>
              <a:gd name="T50" fmla="*/ 2147483647 w 56"/>
              <a:gd name="T51" fmla="*/ 2147483647 h 50"/>
              <a:gd name="T52" fmla="*/ 2147483647 w 56"/>
              <a:gd name="T53" fmla="*/ 2147483647 h 50"/>
              <a:gd name="T54" fmla="*/ 2147483647 w 56"/>
              <a:gd name="T55" fmla="*/ 2147483647 h 50"/>
              <a:gd name="T56" fmla="*/ 2147483647 w 56"/>
              <a:gd name="T57" fmla="*/ 2147483647 h 50"/>
              <a:gd name="T58" fmla="*/ 2147483647 w 56"/>
              <a:gd name="T59" fmla="*/ 2147483647 h 50"/>
              <a:gd name="T60" fmla="*/ 2147483647 w 56"/>
              <a:gd name="T61" fmla="*/ 2147483647 h 50"/>
              <a:gd name="T62" fmla="*/ 2147483647 w 56"/>
              <a:gd name="T63" fmla="*/ 2147483647 h 50"/>
              <a:gd name="T64" fmla="*/ 2147483647 w 56"/>
              <a:gd name="T65" fmla="*/ 2147483647 h 50"/>
              <a:gd name="T66" fmla="*/ 2147483647 w 56"/>
              <a:gd name="T67" fmla="*/ 2147483647 h 50"/>
              <a:gd name="T68" fmla="*/ 2147483647 w 56"/>
              <a:gd name="T69" fmla="*/ 2147483647 h 50"/>
              <a:gd name="T70" fmla="*/ 2147483647 w 56"/>
              <a:gd name="T71" fmla="*/ 2147483647 h 50"/>
              <a:gd name="T72" fmla="*/ 2147483647 w 56"/>
              <a:gd name="T73" fmla="*/ 2147483647 h 50"/>
              <a:gd name="T74" fmla="*/ 2147483647 w 56"/>
              <a:gd name="T75" fmla="*/ 2147483647 h 50"/>
              <a:gd name="T76" fmla="*/ 2147483647 w 56"/>
              <a:gd name="T77" fmla="*/ 2147483647 h 50"/>
              <a:gd name="T78" fmla="*/ 2147483647 w 56"/>
              <a:gd name="T79" fmla="*/ 2147483647 h 50"/>
              <a:gd name="T80" fmla="*/ 2147483647 w 56"/>
              <a:gd name="T81" fmla="*/ 2147483647 h 50"/>
              <a:gd name="T82" fmla="*/ 2147483647 w 56"/>
              <a:gd name="T83" fmla="*/ 2147483647 h 50"/>
              <a:gd name="T84" fmla="*/ 2147483647 w 56"/>
              <a:gd name="T85" fmla="*/ 2147483647 h 50"/>
              <a:gd name="T86" fmla="*/ 2147483647 w 56"/>
              <a:gd name="T87" fmla="*/ 2147483647 h 50"/>
              <a:gd name="T88" fmla="*/ 2147483647 w 56"/>
              <a:gd name="T89" fmla="*/ 0 h 50"/>
              <a:gd name="T90" fmla="*/ 2147483647 w 56"/>
              <a:gd name="T91" fmla="*/ 0 h 50"/>
              <a:gd name="T92" fmla="*/ 2147483647 w 56"/>
              <a:gd name="T93" fmla="*/ 0 h 50"/>
              <a:gd name="T94" fmla="*/ 2147483647 w 56"/>
              <a:gd name="T95" fmla="*/ 0 h 50"/>
              <a:gd name="T96" fmla="*/ 2147483647 w 56"/>
              <a:gd name="T97" fmla="*/ 0 h 50"/>
              <a:gd name="T98" fmla="*/ 2147483647 w 56"/>
              <a:gd name="T99" fmla="*/ 0 h 50"/>
              <a:gd name="T100" fmla="*/ 2147483647 w 56"/>
              <a:gd name="T101" fmla="*/ 2147483647 h 50"/>
              <a:gd name="T102" fmla="*/ 2147483647 w 56"/>
              <a:gd name="T103" fmla="*/ 2147483647 h 50"/>
              <a:gd name="T104" fmla="*/ 2147483647 w 56"/>
              <a:gd name="T105" fmla="*/ 2147483647 h 50"/>
              <a:gd name="T106" fmla="*/ 2147483647 w 56"/>
              <a:gd name="T107" fmla="*/ 2147483647 h 50"/>
              <a:gd name="T108" fmla="*/ 2147483647 w 56"/>
              <a:gd name="T109" fmla="*/ 2147483647 h 50"/>
              <a:gd name="T110" fmla="*/ 2147483647 w 56"/>
              <a:gd name="T111" fmla="*/ 2147483647 h 50"/>
              <a:gd name="T112" fmla="*/ 0 w 56"/>
              <a:gd name="T113" fmla="*/ 2147483647 h 50"/>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56"/>
              <a:gd name="T172" fmla="*/ 0 h 50"/>
              <a:gd name="T173" fmla="*/ 56 w 56"/>
              <a:gd name="T174" fmla="*/ 50 h 50"/>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56" h="50">
                <a:moveTo>
                  <a:pt x="0" y="6"/>
                </a:moveTo>
                <a:lnTo>
                  <a:pt x="1" y="13"/>
                </a:lnTo>
                <a:lnTo>
                  <a:pt x="4" y="21"/>
                </a:lnTo>
                <a:lnTo>
                  <a:pt x="7" y="27"/>
                </a:lnTo>
                <a:lnTo>
                  <a:pt x="10" y="34"/>
                </a:lnTo>
                <a:lnTo>
                  <a:pt x="14" y="39"/>
                </a:lnTo>
                <a:lnTo>
                  <a:pt x="20" y="43"/>
                </a:lnTo>
                <a:lnTo>
                  <a:pt x="26" y="46"/>
                </a:lnTo>
                <a:lnTo>
                  <a:pt x="34" y="44"/>
                </a:lnTo>
                <a:lnTo>
                  <a:pt x="35" y="46"/>
                </a:lnTo>
                <a:lnTo>
                  <a:pt x="35" y="47"/>
                </a:lnTo>
                <a:lnTo>
                  <a:pt x="36" y="47"/>
                </a:lnTo>
                <a:lnTo>
                  <a:pt x="38" y="47"/>
                </a:lnTo>
                <a:lnTo>
                  <a:pt x="39" y="49"/>
                </a:lnTo>
                <a:lnTo>
                  <a:pt x="41" y="49"/>
                </a:lnTo>
                <a:lnTo>
                  <a:pt x="44" y="50"/>
                </a:lnTo>
                <a:lnTo>
                  <a:pt x="47" y="49"/>
                </a:lnTo>
                <a:lnTo>
                  <a:pt x="50" y="47"/>
                </a:lnTo>
                <a:lnTo>
                  <a:pt x="51" y="46"/>
                </a:lnTo>
                <a:lnTo>
                  <a:pt x="53" y="43"/>
                </a:lnTo>
                <a:lnTo>
                  <a:pt x="54" y="40"/>
                </a:lnTo>
                <a:lnTo>
                  <a:pt x="56" y="37"/>
                </a:lnTo>
                <a:lnTo>
                  <a:pt x="56" y="34"/>
                </a:lnTo>
                <a:lnTo>
                  <a:pt x="56" y="33"/>
                </a:lnTo>
                <a:lnTo>
                  <a:pt x="56" y="30"/>
                </a:lnTo>
                <a:lnTo>
                  <a:pt x="54" y="28"/>
                </a:lnTo>
                <a:lnTo>
                  <a:pt x="54" y="25"/>
                </a:lnTo>
                <a:lnTo>
                  <a:pt x="53" y="22"/>
                </a:lnTo>
                <a:lnTo>
                  <a:pt x="51" y="21"/>
                </a:lnTo>
                <a:lnTo>
                  <a:pt x="50" y="19"/>
                </a:lnTo>
                <a:lnTo>
                  <a:pt x="48" y="18"/>
                </a:lnTo>
                <a:lnTo>
                  <a:pt x="47" y="16"/>
                </a:lnTo>
                <a:lnTo>
                  <a:pt x="44" y="15"/>
                </a:lnTo>
                <a:lnTo>
                  <a:pt x="42" y="12"/>
                </a:lnTo>
                <a:lnTo>
                  <a:pt x="41" y="10"/>
                </a:lnTo>
                <a:lnTo>
                  <a:pt x="39" y="9"/>
                </a:lnTo>
                <a:lnTo>
                  <a:pt x="38" y="7"/>
                </a:lnTo>
                <a:lnTo>
                  <a:pt x="36" y="4"/>
                </a:lnTo>
                <a:lnTo>
                  <a:pt x="36" y="3"/>
                </a:lnTo>
                <a:lnTo>
                  <a:pt x="35" y="3"/>
                </a:lnTo>
                <a:lnTo>
                  <a:pt x="32" y="2"/>
                </a:lnTo>
                <a:lnTo>
                  <a:pt x="31" y="2"/>
                </a:lnTo>
                <a:lnTo>
                  <a:pt x="28" y="0"/>
                </a:lnTo>
                <a:lnTo>
                  <a:pt x="25" y="0"/>
                </a:lnTo>
                <a:lnTo>
                  <a:pt x="23" y="0"/>
                </a:lnTo>
                <a:lnTo>
                  <a:pt x="20" y="0"/>
                </a:lnTo>
                <a:lnTo>
                  <a:pt x="19" y="0"/>
                </a:lnTo>
                <a:lnTo>
                  <a:pt x="17" y="0"/>
                </a:lnTo>
                <a:lnTo>
                  <a:pt x="16" y="2"/>
                </a:lnTo>
                <a:lnTo>
                  <a:pt x="13" y="2"/>
                </a:lnTo>
                <a:lnTo>
                  <a:pt x="10" y="2"/>
                </a:lnTo>
                <a:lnTo>
                  <a:pt x="7" y="3"/>
                </a:lnTo>
                <a:lnTo>
                  <a:pt x="4" y="3"/>
                </a:lnTo>
                <a:lnTo>
                  <a:pt x="2" y="4"/>
                </a:lnTo>
                <a:lnTo>
                  <a:pt x="0" y="6"/>
                </a:lnTo>
              </a:path>
            </a:pathLst>
          </a:custGeom>
          <a:solidFill>
            <a:srgbClr val="FFFF00"/>
          </a:solidFill>
          <a:ln w="4763">
            <a:solidFill>
              <a:srgbClr val="990000"/>
            </a:solidFill>
            <a:round/>
            <a:headEnd/>
            <a:tailEnd/>
          </a:ln>
        </p:spPr>
        <p:txBody>
          <a:bodyPr/>
          <a:lstStyle/>
          <a:p>
            <a:endParaRPr lang="en-US"/>
          </a:p>
        </p:txBody>
      </p:sp>
      <p:sp>
        <p:nvSpPr>
          <p:cNvPr id="53334" name="Freeform 85">
            <a:extLst>
              <a:ext uri="{FF2B5EF4-FFF2-40B4-BE49-F238E27FC236}">
                <a16:creationId xmlns:a16="http://schemas.microsoft.com/office/drawing/2014/main" id="{875CEFE5-D45E-7581-9287-DF8F17D03E42}"/>
              </a:ext>
            </a:extLst>
          </p:cNvPr>
          <p:cNvSpPr>
            <a:spLocks/>
          </p:cNvSpPr>
          <p:nvPr/>
        </p:nvSpPr>
        <p:spPr bwMode="auto">
          <a:xfrm>
            <a:off x="6796091" y="4308476"/>
            <a:ext cx="39687" cy="82551"/>
          </a:xfrm>
          <a:custGeom>
            <a:avLst/>
            <a:gdLst>
              <a:gd name="T0" fmla="*/ 2147483647 w 28"/>
              <a:gd name="T1" fmla="*/ 2147483647 h 52"/>
              <a:gd name="T2" fmla="*/ 2147483647 w 28"/>
              <a:gd name="T3" fmla="*/ 2147483647 h 52"/>
              <a:gd name="T4" fmla="*/ 2147483647 w 28"/>
              <a:gd name="T5" fmla="*/ 2147483647 h 52"/>
              <a:gd name="T6" fmla="*/ 2147483647 w 28"/>
              <a:gd name="T7" fmla="*/ 2147483647 h 52"/>
              <a:gd name="T8" fmla="*/ 2147483647 w 28"/>
              <a:gd name="T9" fmla="*/ 2147483647 h 52"/>
              <a:gd name="T10" fmla="*/ 2147483647 w 28"/>
              <a:gd name="T11" fmla="*/ 2147483647 h 52"/>
              <a:gd name="T12" fmla="*/ 0 w 28"/>
              <a:gd name="T13" fmla="*/ 2147483647 h 52"/>
              <a:gd name="T14" fmla="*/ 2147483647 w 28"/>
              <a:gd name="T15" fmla="*/ 2147483647 h 52"/>
              <a:gd name="T16" fmla="*/ 2147483647 w 28"/>
              <a:gd name="T17" fmla="*/ 2147483647 h 52"/>
              <a:gd name="T18" fmla="*/ 2147483647 w 28"/>
              <a:gd name="T19" fmla="*/ 2147483647 h 52"/>
              <a:gd name="T20" fmla="*/ 2147483647 w 28"/>
              <a:gd name="T21" fmla="*/ 2147483647 h 52"/>
              <a:gd name="T22" fmla="*/ 2147483647 w 28"/>
              <a:gd name="T23" fmla="*/ 2147483647 h 52"/>
              <a:gd name="T24" fmla="*/ 2147483647 w 28"/>
              <a:gd name="T25" fmla="*/ 2147483647 h 52"/>
              <a:gd name="T26" fmla="*/ 2147483647 w 28"/>
              <a:gd name="T27" fmla="*/ 2147483647 h 52"/>
              <a:gd name="T28" fmla="*/ 2147483647 w 28"/>
              <a:gd name="T29" fmla="*/ 2147483647 h 52"/>
              <a:gd name="T30" fmla="*/ 2147483647 w 28"/>
              <a:gd name="T31" fmla="*/ 2147483647 h 52"/>
              <a:gd name="T32" fmla="*/ 2147483647 w 28"/>
              <a:gd name="T33" fmla="*/ 2147483647 h 52"/>
              <a:gd name="T34" fmla="*/ 2147483647 w 28"/>
              <a:gd name="T35" fmla="*/ 2147483647 h 52"/>
              <a:gd name="T36" fmla="*/ 2147483647 w 28"/>
              <a:gd name="T37" fmla="*/ 2147483647 h 52"/>
              <a:gd name="T38" fmla="*/ 2147483647 w 28"/>
              <a:gd name="T39" fmla="*/ 2147483647 h 52"/>
              <a:gd name="T40" fmla="*/ 2147483647 w 28"/>
              <a:gd name="T41" fmla="*/ 2147483647 h 52"/>
              <a:gd name="T42" fmla="*/ 2147483647 w 28"/>
              <a:gd name="T43" fmla="*/ 2147483647 h 52"/>
              <a:gd name="T44" fmla="*/ 2147483647 w 28"/>
              <a:gd name="T45" fmla="*/ 2147483647 h 52"/>
              <a:gd name="T46" fmla="*/ 2147483647 w 28"/>
              <a:gd name="T47" fmla="*/ 2147483647 h 52"/>
              <a:gd name="T48" fmla="*/ 2147483647 w 28"/>
              <a:gd name="T49" fmla="*/ 2147483647 h 52"/>
              <a:gd name="T50" fmla="*/ 2147483647 w 28"/>
              <a:gd name="T51" fmla="*/ 2147483647 h 52"/>
              <a:gd name="T52" fmla="*/ 2147483647 w 28"/>
              <a:gd name="T53" fmla="*/ 2147483647 h 52"/>
              <a:gd name="T54" fmla="*/ 2147483647 w 28"/>
              <a:gd name="T55" fmla="*/ 2147483647 h 52"/>
              <a:gd name="T56" fmla="*/ 2147483647 w 28"/>
              <a:gd name="T57" fmla="*/ 2147483647 h 52"/>
              <a:gd name="T58" fmla="*/ 2147483647 w 28"/>
              <a:gd name="T59" fmla="*/ 2147483647 h 52"/>
              <a:gd name="T60" fmla="*/ 2147483647 w 28"/>
              <a:gd name="T61" fmla="*/ 2147483647 h 52"/>
              <a:gd name="T62" fmla="*/ 2147483647 w 28"/>
              <a:gd name="T63" fmla="*/ 2147483647 h 52"/>
              <a:gd name="T64" fmla="*/ 2147483647 w 28"/>
              <a:gd name="T65" fmla="*/ 2147483647 h 52"/>
              <a:gd name="T66" fmla="*/ 2147483647 w 28"/>
              <a:gd name="T67" fmla="*/ 0 h 52"/>
              <a:gd name="T68" fmla="*/ 2147483647 w 28"/>
              <a:gd name="T69" fmla="*/ 0 h 52"/>
              <a:gd name="T70" fmla="*/ 2147483647 w 28"/>
              <a:gd name="T71" fmla="*/ 0 h 52"/>
              <a:gd name="T72" fmla="*/ 2147483647 w 28"/>
              <a:gd name="T73" fmla="*/ 0 h 52"/>
              <a:gd name="T74" fmla="*/ 2147483647 w 28"/>
              <a:gd name="T75" fmla="*/ 0 h 52"/>
              <a:gd name="T76" fmla="*/ 2147483647 w 28"/>
              <a:gd name="T77" fmla="*/ 0 h 52"/>
              <a:gd name="T78" fmla="*/ 2147483647 w 28"/>
              <a:gd name="T79" fmla="*/ 0 h 52"/>
              <a:gd name="T80" fmla="*/ 2147483647 w 28"/>
              <a:gd name="T81" fmla="*/ 2147483647 h 52"/>
              <a:gd name="T82" fmla="*/ 2147483647 w 28"/>
              <a:gd name="T83" fmla="*/ 2147483647 h 52"/>
              <a:gd name="T84" fmla="*/ 2147483647 w 28"/>
              <a:gd name="T85" fmla="*/ 2147483647 h 52"/>
              <a:gd name="T86" fmla="*/ 2147483647 w 28"/>
              <a:gd name="T87" fmla="*/ 2147483647 h 52"/>
              <a:gd name="T88" fmla="*/ 2147483647 w 28"/>
              <a:gd name="T89" fmla="*/ 2147483647 h 52"/>
              <a:gd name="T90" fmla="*/ 2147483647 w 28"/>
              <a:gd name="T91" fmla="*/ 2147483647 h 52"/>
              <a:gd name="T92" fmla="*/ 2147483647 w 28"/>
              <a:gd name="T93" fmla="*/ 2147483647 h 52"/>
              <a:gd name="T94" fmla="*/ 2147483647 w 28"/>
              <a:gd name="T95" fmla="*/ 2147483647 h 52"/>
              <a:gd name="T96" fmla="*/ 2147483647 w 28"/>
              <a:gd name="T97" fmla="*/ 2147483647 h 52"/>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28"/>
              <a:gd name="T148" fmla="*/ 0 h 52"/>
              <a:gd name="T149" fmla="*/ 28 w 28"/>
              <a:gd name="T150" fmla="*/ 52 h 52"/>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28" h="52">
                <a:moveTo>
                  <a:pt x="3" y="18"/>
                </a:moveTo>
                <a:lnTo>
                  <a:pt x="3" y="21"/>
                </a:lnTo>
                <a:lnTo>
                  <a:pt x="3" y="26"/>
                </a:lnTo>
                <a:lnTo>
                  <a:pt x="3" y="30"/>
                </a:lnTo>
                <a:lnTo>
                  <a:pt x="2" y="35"/>
                </a:lnTo>
                <a:lnTo>
                  <a:pt x="2" y="37"/>
                </a:lnTo>
                <a:lnTo>
                  <a:pt x="0" y="42"/>
                </a:lnTo>
                <a:lnTo>
                  <a:pt x="2" y="45"/>
                </a:lnTo>
                <a:lnTo>
                  <a:pt x="3" y="48"/>
                </a:lnTo>
                <a:lnTo>
                  <a:pt x="5" y="48"/>
                </a:lnTo>
                <a:lnTo>
                  <a:pt x="6" y="49"/>
                </a:lnTo>
                <a:lnTo>
                  <a:pt x="9" y="49"/>
                </a:lnTo>
                <a:lnTo>
                  <a:pt x="11" y="49"/>
                </a:lnTo>
                <a:lnTo>
                  <a:pt x="12" y="49"/>
                </a:lnTo>
                <a:lnTo>
                  <a:pt x="15" y="49"/>
                </a:lnTo>
                <a:lnTo>
                  <a:pt x="18" y="51"/>
                </a:lnTo>
                <a:lnTo>
                  <a:pt x="20" y="52"/>
                </a:lnTo>
                <a:lnTo>
                  <a:pt x="21" y="52"/>
                </a:lnTo>
                <a:lnTo>
                  <a:pt x="23" y="52"/>
                </a:lnTo>
                <a:lnTo>
                  <a:pt x="24" y="51"/>
                </a:lnTo>
                <a:lnTo>
                  <a:pt x="25" y="49"/>
                </a:lnTo>
                <a:lnTo>
                  <a:pt x="27" y="48"/>
                </a:lnTo>
                <a:lnTo>
                  <a:pt x="28" y="46"/>
                </a:lnTo>
                <a:lnTo>
                  <a:pt x="28" y="45"/>
                </a:lnTo>
                <a:lnTo>
                  <a:pt x="28" y="42"/>
                </a:lnTo>
                <a:lnTo>
                  <a:pt x="28" y="37"/>
                </a:lnTo>
                <a:lnTo>
                  <a:pt x="28" y="32"/>
                </a:lnTo>
                <a:lnTo>
                  <a:pt x="28" y="26"/>
                </a:lnTo>
                <a:lnTo>
                  <a:pt x="28" y="21"/>
                </a:lnTo>
                <a:lnTo>
                  <a:pt x="27" y="15"/>
                </a:lnTo>
                <a:lnTo>
                  <a:pt x="24" y="11"/>
                </a:lnTo>
                <a:lnTo>
                  <a:pt x="23" y="6"/>
                </a:lnTo>
                <a:lnTo>
                  <a:pt x="18" y="2"/>
                </a:lnTo>
                <a:lnTo>
                  <a:pt x="17" y="0"/>
                </a:lnTo>
                <a:lnTo>
                  <a:pt x="15" y="0"/>
                </a:lnTo>
                <a:lnTo>
                  <a:pt x="14" y="0"/>
                </a:lnTo>
                <a:lnTo>
                  <a:pt x="12" y="0"/>
                </a:lnTo>
                <a:lnTo>
                  <a:pt x="11" y="0"/>
                </a:lnTo>
                <a:lnTo>
                  <a:pt x="9" y="0"/>
                </a:lnTo>
                <a:lnTo>
                  <a:pt x="9" y="2"/>
                </a:lnTo>
                <a:lnTo>
                  <a:pt x="8" y="3"/>
                </a:lnTo>
                <a:lnTo>
                  <a:pt x="6" y="5"/>
                </a:lnTo>
                <a:lnTo>
                  <a:pt x="5" y="6"/>
                </a:lnTo>
                <a:lnTo>
                  <a:pt x="5" y="8"/>
                </a:lnTo>
                <a:lnTo>
                  <a:pt x="3" y="11"/>
                </a:lnTo>
                <a:lnTo>
                  <a:pt x="3" y="12"/>
                </a:lnTo>
                <a:lnTo>
                  <a:pt x="3" y="15"/>
                </a:lnTo>
                <a:lnTo>
                  <a:pt x="3" y="18"/>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335" name="Freeform 86">
            <a:extLst>
              <a:ext uri="{FF2B5EF4-FFF2-40B4-BE49-F238E27FC236}">
                <a16:creationId xmlns:a16="http://schemas.microsoft.com/office/drawing/2014/main" id="{C0034DB5-56F3-A183-2A79-61B88536DF02}"/>
              </a:ext>
            </a:extLst>
          </p:cNvPr>
          <p:cNvSpPr>
            <a:spLocks/>
          </p:cNvSpPr>
          <p:nvPr/>
        </p:nvSpPr>
        <p:spPr bwMode="auto">
          <a:xfrm>
            <a:off x="6796091" y="4308476"/>
            <a:ext cx="39687" cy="82551"/>
          </a:xfrm>
          <a:custGeom>
            <a:avLst/>
            <a:gdLst>
              <a:gd name="T0" fmla="*/ 2147483647 w 28"/>
              <a:gd name="T1" fmla="*/ 2147483647 h 52"/>
              <a:gd name="T2" fmla="*/ 2147483647 w 28"/>
              <a:gd name="T3" fmla="*/ 2147483647 h 52"/>
              <a:gd name="T4" fmla="*/ 2147483647 w 28"/>
              <a:gd name="T5" fmla="*/ 2147483647 h 52"/>
              <a:gd name="T6" fmla="*/ 2147483647 w 28"/>
              <a:gd name="T7" fmla="*/ 2147483647 h 52"/>
              <a:gd name="T8" fmla="*/ 2147483647 w 28"/>
              <a:gd name="T9" fmla="*/ 2147483647 h 52"/>
              <a:gd name="T10" fmla="*/ 2147483647 w 28"/>
              <a:gd name="T11" fmla="*/ 2147483647 h 52"/>
              <a:gd name="T12" fmla="*/ 0 w 28"/>
              <a:gd name="T13" fmla="*/ 2147483647 h 52"/>
              <a:gd name="T14" fmla="*/ 2147483647 w 28"/>
              <a:gd name="T15" fmla="*/ 2147483647 h 52"/>
              <a:gd name="T16" fmla="*/ 2147483647 w 28"/>
              <a:gd name="T17" fmla="*/ 2147483647 h 52"/>
              <a:gd name="T18" fmla="*/ 2147483647 w 28"/>
              <a:gd name="T19" fmla="*/ 2147483647 h 52"/>
              <a:gd name="T20" fmla="*/ 2147483647 w 28"/>
              <a:gd name="T21" fmla="*/ 2147483647 h 52"/>
              <a:gd name="T22" fmla="*/ 2147483647 w 28"/>
              <a:gd name="T23" fmla="*/ 2147483647 h 52"/>
              <a:gd name="T24" fmla="*/ 2147483647 w 28"/>
              <a:gd name="T25" fmla="*/ 2147483647 h 52"/>
              <a:gd name="T26" fmla="*/ 2147483647 w 28"/>
              <a:gd name="T27" fmla="*/ 2147483647 h 52"/>
              <a:gd name="T28" fmla="*/ 2147483647 w 28"/>
              <a:gd name="T29" fmla="*/ 2147483647 h 52"/>
              <a:gd name="T30" fmla="*/ 2147483647 w 28"/>
              <a:gd name="T31" fmla="*/ 2147483647 h 52"/>
              <a:gd name="T32" fmla="*/ 2147483647 w 28"/>
              <a:gd name="T33" fmla="*/ 2147483647 h 52"/>
              <a:gd name="T34" fmla="*/ 2147483647 w 28"/>
              <a:gd name="T35" fmla="*/ 2147483647 h 52"/>
              <a:gd name="T36" fmla="*/ 2147483647 w 28"/>
              <a:gd name="T37" fmla="*/ 2147483647 h 52"/>
              <a:gd name="T38" fmla="*/ 2147483647 w 28"/>
              <a:gd name="T39" fmla="*/ 2147483647 h 52"/>
              <a:gd name="T40" fmla="*/ 2147483647 w 28"/>
              <a:gd name="T41" fmla="*/ 2147483647 h 52"/>
              <a:gd name="T42" fmla="*/ 2147483647 w 28"/>
              <a:gd name="T43" fmla="*/ 2147483647 h 52"/>
              <a:gd name="T44" fmla="*/ 2147483647 w 28"/>
              <a:gd name="T45" fmla="*/ 2147483647 h 52"/>
              <a:gd name="T46" fmla="*/ 2147483647 w 28"/>
              <a:gd name="T47" fmla="*/ 2147483647 h 52"/>
              <a:gd name="T48" fmla="*/ 2147483647 w 28"/>
              <a:gd name="T49" fmla="*/ 2147483647 h 52"/>
              <a:gd name="T50" fmla="*/ 2147483647 w 28"/>
              <a:gd name="T51" fmla="*/ 2147483647 h 52"/>
              <a:gd name="T52" fmla="*/ 2147483647 w 28"/>
              <a:gd name="T53" fmla="*/ 2147483647 h 52"/>
              <a:gd name="T54" fmla="*/ 2147483647 w 28"/>
              <a:gd name="T55" fmla="*/ 2147483647 h 52"/>
              <a:gd name="T56" fmla="*/ 2147483647 w 28"/>
              <a:gd name="T57" fmla="*/ 2147483647 h 52"/>
              <a:gd name="T58" fmla="*/ 2147483647 w 28"/>
              <a:gd name="T59" fmla="*/ 2147483647 h 52"/>
              <a:gd name="T60" fmla="*/ 2147483647 w 28"/>
              <a:gd name="T61" fmla="*/ 2147483647 h 52"/>
              <a:gd name="T62" fmla="*/ 2147483647 w 28"/>
              <a:gd name="T63" fmla="*/ 2147483647 h 52"/>
              <a:gd name="T64" fmla="*/ 2147483647 w 28"/>
              <a:gd name="T65" fmla="*/ 2147483647 h 52"/>
              <a:gd name="T66" fmla="*/ 2147483647 w 28"/>
              <a:gd name="T67" fmla="*/ 0 h 52"/>
              <a:gd name="T68" fmla="*/ 2147483647 w 28"/>
              <a:gd name="T69" fmla="*/ 0 h 52"/>
              <a:gd name="T70" fmla="*/ 2147483647 w 28"/>
              <a:gd name="T71" fmla="*/ 0 h 52"/>
              <a:gd name="T72" fmla="*/ 2147483647 w 28"/>
              <a:gd name="T73" fmla="*/ 0 h 52"/>
              <a:gd name="T74" fmla="*/ 2147483647 w 28"/>
              <a:gd name="T75" fmla="*/ 0 h 52"/>
              <a:gd name="T76" fmla="*/ 2147483647 w 28"/>
              <a:gd name="T77" fmla="*/ 0 h 52"/>
              <a:gd name="T78" fmla="*/ 2147483647 w 28"/>
              <a:gd name="T79" fmla="*/ 0 h 52"/>
              <a:gd name="T80" fmla="*/ 2147483647 w 28"/>
              <a:gd name="T81" fmla="*/ 2147483647 h 52"/>
              <a:gd name="T82" fmla="*/ 2147483647 w 28"/>
              <a:gd name="T83" fmla="*/ 2147483647 h 52"/>
              <a:gd name="T84" fmla="*/ 2147483647 w 28"/>
              <a:gd name="T85" fmla="*/ 2147483647 h 52"/>
              <a:gd name="T86" fmla="*/ 2147483647 w 28"/>
              <a:gd name="T87" fmla="*/ 2147483647 h 52"/>
              <a:gd name="T88" fmla="*/ 2147483647 w 28"/>
              <a:gd name="T89" fmla="*/ 2147483647 h 52"/>
              <a:gd name="T90" fmla="*/ 2147483647 w 28"/>
              <a:gd name="T91" fmla="*/ 2147483647 h 52"/>
              <a:gd name="T92" fmla="*/ 2147483647 w 28"/>
              <a:gd name="T93" fmla="*/ 2147483647 h 52"/>
              <a:gd name="T94" fmla="*/ 2147483647 w 28"/>
              <a:gd name="T95" fmla="*/ 2147483647 h 52"/>
              <a:gd name="T96" fmla="*/ 2147483647 w 28"/>
              <a:gd name="T97" fmla="*/ 2147483647 h 52"/>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28"/>
              <a:gd name="T148" fmla="*/ 0 h 52"/>
              <a:gd name="T149" fmla="*/ 28 w 28"/>
              <a:gd name="T150" fmla="*/ 52 h 52"/>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28" h="52">
                <a:moveTo>
                  <a:pt x="3" y="18"/>
                </a:moveTo>
                <a:lnTo>
                  <a:pt x="3" y="21"/>
                </a:lnTo>
                <a:lnTo>
                  <a:pt x="3" y="26"/>
                </a:lnTo>
                <a:lnTo>
                  <a:pt x="3" y="30"/>
                </a:lnTo>
                <a:lnTo>
                  <a:pt x="2" y="35"/>
                </a:lnTo>
                <a:lnTo>
                  <a:pt x="2" y="37"/>
                </a:lnTo>
                <a:lnTo>
                  <a:pt x="0" y="42"/>
                </a:lnTo>
                <a:lnTo>
                  <a:pt x="2" y="45"/>
                </a:lnTo>
                <a:lnTo>
                  <a:pt x="3" y="48"/>
                </a:lnTo>
                <a:lnTo>
                  <a:pt x="5" y="48"/>
                </a:lnTo>
                <a:lnTo>
                  <a:pt x="6" y="49"/>
                </a:lnTo>
                <a:lnTo>
                  <a:pt x="9" y="49"/>
                </a:lnTo>
                <a:lnTo>
                  <a:pt x="11" y="49"/>
                </a:lnTo>
                <a:lnTo>
                  <a:pt x="12" y="49"/>
                </a:lnTo>
                <a:lnTo>
                  <a:pt x="15" y="49"/>
                </a:lnTo>
                <a:lnTo>
                  <a:pt x="18" y="51"/>
                </a:lnTo>
                <a:lnTo>
                  <a:pt x="20" y="52"/>
                </a:lnTo>
                <a:lnTo>
                  <a:pt x="21" y="52"/>
                </a:lnTo>
                <a:lnTo>
                  <a:pt x="23" y="52"/>
                </a:lnTo>
                <a:lnTo>
                  <a:pt x="24" y="51"/>
                </a:lnTo>
                <a:lnTo>
                  <a:pt x="25" y="49"/>
                </a:lnTo>
                <a:lnTo>
                  <a:pt x="27" y="48"/>
                </a:lnTo>
                <a:lnTo>
                  <a:pt x="28" y="46"/>
                </a:lnTo>
                <a:lnTo>
                  <a:pt x="28" y="45"/>
                </a:lnTo>
                <a:lnTo>
                  <a:pt x="28" y="42"/>
                </a:lnTo>
                <a:lnTo>
                  <a:pt x="28" y="37"/>
                </a:lnTo>
                <a:lnTo>
                  <a:pt x="28" y="32"/>
                </a:lnTo>
                <a:lnTo>
                  <a:pt x="28" y="26"/>
                </a:lnTo>
                <a:lnTo>
                  <a:pt x="28" y="21"/>
                </a:lnTo>
                <a:lnTo>
                  <a:pt x="27" y="15"/>
                </a:lnTo>
                <a:lnTo>
                  <a:pt x="24" y="11"/>
                </a:lnTo>
                <a:lnTo>
                  <a:pt x="23" y="6"/>
                </a:lnTo>
                <a:lnTo>
                  <a:pt x="18" y="2"/>
                </a:lnTo>
                <a:lnTo>
                  <a:pt x="17" y="0"/>
                </a:lnTo>
                <a:lnTo>
                  <a:pt x="15" y="0"/>
                </a:lnTo>
                <a:lnTo>
                  <a:pt x="14" y="0"/>
                </a:lnTo>
                <a:lnTo>
                  <a:pt x="12" y="0"/>
                </a:lnTo>
                <a:lnTo>
                  <a:pt x="11" y="0"/>
                </a:lnTo>
                <a:lnTo>
                  <a:pt x="9" y="0"/>
                </a:lnTo>
                <a:lnTo>
                  <a:pt x="9" y="2"/>
                </a:lnTo>
                <a:lnTo>
                  <a:pt x="8" y="3"/>
                </a:lnTo>
                <a:lnTo>
                  <a:pt x="6" y="5"/>
                </a:lnTo>
                <a:lnTo>
                  <a:pt x="5" y="6"/>
                </a:lnTo>
                <a:lnTo>
                  <a:pt x="5" y="8"/>
                </a:lnTo>
                <a:lnTo>
                  <a:pt x="3" y="11"/>
                </a:lnTo>
                <a:lnTo>
                  <a:pt x="3" y="12"/>
                </a:lnTo>
                <a:lnTo>
                  <a:pt x="3" y="15"/>
                </a:lnTo>
                <a:lnTo>
                  <a:pt x="3" y="18"/>
                </a:lnTo>
              </a:path>
            </a:pathLst>
          </a:custGeom>
          <a:solidFill>
            <a:srgbClr val="FFFF00"/>
          </a:solidFill>
          <a:ln w="4763">
            <a:solidFill>
              <a:srgbClr val="990000"/>
            </a:solidFill>
            <a:round/>
            <a:headEnd/>
            <a:tailEnd/>
          </a:ln>
        </p:spPr>
        <p:txBody>
          <a:bodyPr/>
          <a:lstStyle/>
          <a:p>
            <a:endParaRPr lang="en-US"/>
          </a:p>
        </p:txBody>
      </p:sp>
      <p:sp>
        <p:nvSpPr>
          <p:cNvPr id="53336" name="Freeform 87">
            <a:extLst>
              <a:ext uri="{FF2B5EF4-FFF2-40B4-BE49-F238E27FC236}">
                <a16:creationId xmlns:a16="http://schemas.microsoft.com/office/drawing/2014/main" id="{800DADFE-B5B0-EBAE-B148-51B7B6B996FB}"/>
              </a:ext>
            </a:extLst>
          </p:cNvPr>
          <p:cNvSpPr>
            <a:spLocks/>
          </p:cNvSpPr>
          <p:nvPr/>
        </p:nvSpPr>
        <p:spPr bwMode="auto">
          <a:xfrm>
            <a:off x="6262688" y="4038603"/>
            <a:ext cx="685800" cy="239713"/>
          </a:xfrm>
          <a:custGeom>
            <a:avLst/>
            <a:gdLst>
              <a:gd name="T0" fmla="*/ 2147483647 w 486"/>
              <a:gd name="T1" fmla="*/ 2147483647 h 151"/>
              <a:gd name="T2" fmla="*/ 2147483647 w 486"/>
              <a:gd name="T3" fmla="*/ 2147483647 h 151"/>
              <a:gd name="T4" fmla="*/ 2147483647 w 486"/>
              <a:gd name="T5" fmla="*/ 2147483647 h 151"/>
              <a:gd name="T6" fmla="*/ 2147483647 w 486"/>
              <a:gd name="T7" fmla="*/ 2147483647 h 151"/>
              <a:gd name="T8" fmla="*/ 2147483647 w 486"/>
              <a:gd name="T9" fmla="*/ 2147483647 h 151"/>
              <a:gd name="T10" fmla="*/ 2147483647 w 486"/>
              <a:gd name="T11" fmla="*/ 2147483647 h 151"/>
              <a:gd name="T12" fmla="*/ 2147483647 w 486"/>
              <a:gd name="T13" fmla="*/ 2147483647 h 151"/>
              <a:gd name="T14" fmla="*/ 2147483647 w 486"/>
              <a:gd name="T15" fmla="*/ 2147483647 h 151"/>
              <a:gd name="T16" fmla="*/ 2147483647 w 486"/>
              <a:gd name="T17" fmla="*/ 2147483647 h 151"/>
              <a:gd name="T18" fmla="*/ 2147483647 w 486"/>
              <a:gd name="T19" fmla="*/ 2147483647 h 151"/>
              <a:gd name="T20" fmla="*/ 2147483647 w 486"/>
              <a:gd name="T21" fmla="*/ 2147483647 h 151"/>
              <a:gd name="T22" fmla="*/ 2147483647 w 486"/>
              <a:gd name="T23" fmla="*/ 2147483647 h 151"/>
              <a:gd name="T24" fmla="*/ 2147483647 w 486"/>
              <a:gd name="T25" fmla="*/ 2147483647 h 151"/>
              <a:gd name="T26" fmla="*/ 0 w 486"/>
              <a:gd name="T27" fmla="*/ 2147483647 h 151"/>
              <a:gd name="T28" fmla="*/ 2147483647 w 486"/>
              <a:gd name="T29" fmla="*/ 2147483647 h 151"/>
              <a:gd name="T30" fmla="*/ 2147483647 w 486"/>
              <a:gd name="T31" fmla="*/ 2147483647 h 151"/>
              <a:gd name="T32" fmla="*/ 2147483647 w 486"/>
              <a:gd name="T33" fmla="*/ 2147483647 h 151"/>
              <a:gd name="T34" fmla="*/ 2147483647 w 486"/>
              <a:gd name="T35" fmla="*/ 2147483647 h 151"/>
              <a:gd name="T36" fmla="*/ 2147483647 w 486"/>
              <a:gd name="T37" fmla="*/ 2147483647 h 151"/>
              <a:gd name="T38" fmla="*/ 2147483647 w 486"/>
              <a:gd name="T39" fmla="*/ 2147483647 h 151"/>
              <a:gd name="T40" fmla="*/ 2147483647 w 486"/>
              <a:gd name="T41" fmla="*/ 2147483647 h 151"/>
              <a:gd name="T42" fmla="*/ 2147483647 w 486"/>
              <a:gd name="T43" fmla="*/ 2147483647 h 151"/>
              <a:gd name="T44" fmla="*/ 2147483647 w 486"/>
              <a:gd name="T45" fmla="*/ 2147483647 h 151"/>
              <a:gd name="T46" fmla="*/ 2147483647 w 486"/>
              <a:gd name="T47" fmla="*/ 2147483647 h 151"/>
              <a:gd name="T48" fmla="*/ 2147483647 w 486"/>
              <a:gd name="T49" fmla="*/ 2147483647 h 151"/>
              <a:gd name="T50" fmla="*/ 2147483647 w 486"/>
              <a:gd name="T51" fmla="*/ 2147483647 h 151"/>
              <a:gd name="T52" fmla="*/ 2147483647 w 486"/>
              <a:gd name="T53" fmla="*/ 2147483647 h 151"/>
              <a:gd name="T54" fmla="*/ 2147483647 w 486"/>
              <a:gd name="T55" fmla="*/ 2147483647 h 151"/>
              <a:gd name="T56" fmla="*/ 2147483647 w 486"/>
              <a:gd name="T57" fmla="*/ 2147483647 h 151"/>
              <a:gd name="T58" fmla="*/ 2147483647 w 486"/>
              <a:gd name="T59" fmla="*/ 2147483647 h 151"/>
              <a:gd name="T60" fmla="*/ 2147483647 w 486"/>
              <a:gd name="T61" fmla="*/ 2147483647 h 151"/>
              <a:gd name="T62" fmla="*/ 2147483647 w 486"/>
              <a:gd name="T63" fmla="*/ 2147483647 h 151"/>
              <a:gd name="T64" fmla="*/ 2147483647 w 486"/>
              <a:gd name="T65" fmla="*/ 2147483647 h 151"/>
              <a:gd name="T66" fmla="*/ 2147483647 w 486"/>
              <a:gd name="T67" fmla="*/ 2147483647 h 151"/>
              <a:gd name="T68" fmla="*/ 2147483647 w 486"/>
              <a:gd name="T69" fmla="*/ 2147483647 h 151"/>
              <a:gd name="T70" fmla="*/ 2147483647 w 486"/>
              <a:gd name="T71" fmla="*/ 2147483647 h 151"/>
              <a:gd name="T72" fmla="*/ 2147483647 w 486"/>
              <a:gd name="T73" fmla="*/ 2147483647 h 151"/>
              <a:gd name="T74" fmla="*/ 2147483647 w 486"/>
              <a:gd name="T75" fmla="*/ 2147483647 h 151"/>
              <a:gd name="T76" fmla="*/ 2147483647 w 486"/>
              <a:gd name="T77" fmla="*/ 2147483647 h 151"/>
              <a:gd name="T78" fmla="*/ 2147483647 w 486"/>
              <a:gd name="T79" fmla="*/ 2147483647 h 151"/>
              <a:gd name="T80" fmla="*/ 2147483647 w 486"/>
              <a:gd name="T81" fmla="*/ 2147483647 h 151"/>
              <a:gd name="T82" fmla="*/ 2147483647 w 486"/>
              <a:gd name="T83" fmla="*/ 2147483647 h 151"/>
              <a:gd name="T84" fmla="*/ 2147483647 w 486"/>
              <a:gd name="T85" fmla="*/ 2147483647 h 151"/>
              <a:gd name="T86" fmla="*/ 2147483647 w 486"/>
              <a:gd name="T87" fmla="*/ 2147483647 h 151"/>
              <a:gd name="T88" fmla="*/ 2147483647 w 486"/>
              <a:gd name="T89" fmla="*/ 2147483647 h 151"/>
              <a:gd name="T90" fmla="*/ 2147483647 w 486"/>
              <a:gd name="T91" fmla="*/ 2147483647 h 151"/>
              <a:gd name="T92" fmla="*/ 2147483647 w 486"/>
              <a:gd name="T93" fmla="*/ 2147483647 h 151"/>
              <a:gd name="T94" fmla="*/ 2147483647 w 486"/>
              <a:gd name="T95" fmla="*/ 2147483647 h 151"/>
              <a:gd name="T96" fmla="*/ 2147483647 w 486"/>
              <a:gd name="T97" fmla="*/ 2147483647 h 151"/>
              <a:gd name="T98" fmla="*/ 2147483647 w 486"/>
              <a:gd name="T99" fmla="*/ 0 h 151"/>
              <a:gd name="T100" fmla="*/ 2147483647 w 486"/>
              <a:gd name="T101" fmla="*/ 0 h 151"/>
              <a:gd name="T102" fmla="*/ 2147483647 w 486"/>
              <a:gd name="T103" fmla="*/ 2147483647 h 151"/>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486"/>
              <a:gd name="T157" fmla="*/ 0 h 151"/>
              <a:gd name="T158" fmla="*/ 486 w 486"/>
              <a:gd name="T159" fmla="*/ 151 h 151"/>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486" h="151">
                <a:moveTo>
                  <a:pt x="253" y="5"/>
                </a:moveTo>
                <a:lnTo>
                  <a:pt x="248" y="8"/>
                </a:lnTo>
                <a:lnTo>
                  <a:pt x="244" y="11"/>
                </a:lnTo>
                <a:lnTo>
                  <a:pt x="239" y="13"/>
                </a:lnTo>
                <a:lnTo>
                  <a:pt x="233" y="16"/>
                </a:lnTo>
                <a:lnTo>
                  <a:pt x="229" y="18"/>
                </a:lnTo>
                <a:lnTo>
                  <a:pt x="224" y="19"/>
                </a:lnTo>
                <a:lnTo>
                  <a:pt x="219" y="19"/>
                </a:lnTo>
                <a:lnTo>
                  <a:pt x="214" y="19"/>
                </a:lnTo>
                <a:lnTo>
                  <a:pt x="207" y="19"/>
                </a:lnTo>
                <a:lnTo>
                  <a:pt x="199" y="19"/>
                </a:lnTo>
                <a:lnTo>
                  <a:pt x="190" y="18"/>
                </a:lnTo>
                <a:lnTo>
                  <a:pt x="183" y="16"/>
                </a:lnTo>
                <a:lnTo>
                  <a:pt x="174" y="16"/>
                </a:lnTo>
                <a:lnTo>
                  <a:pt x="167" y="15"/>
                </a:lnTo>
                <a:lnTo>
                  <a:pt x="159" y="15"/>
                </a:lnTo>
                <a:lnTo>
                  <a:pt x="151" y="13"/>
                </a:lnTo>
                <a:lnTo>
                  <a:pt x="149" y="15"/>
                </a:lnTo>
                <a:lnTo>
                  <a:pt x="148" y="15"/>
                </a:lnTo>
                <a:lnTo>
                  <a:pt x="145" y="15"/>
                </a:lnTo>
                <a:lnTo>
                  <a:pt x="143" y="16"/>
                </a:lnTo>
                <a:lnTo>
                  <a:pt x="142" y="18"/>
                </a:lnTo>
                <a:lnTo>
                  <a:pt x="139" y="18"/>
                </a:lnTo>
                <a:lnTo>
                  <a:pt x="137" y="19"/>
                </a:lnTo>
                <a:lnTo>
                  <a:pt x="134" y="21"/>
                </a:lnTo>
                <a:lnTo>
                  <a:pt x="128" y="22"/>
                </a:lnTo>
                <a:lnTo>
                  <a:pt x="122" y="22"/>
                </a:lnTo>
                <a:lnTo>
                  <a:pt x="117" y="21"/>
                </a:lnTo>
                <a:lnTo>
                  <a:pt x="111" y="19"/>
                </a:lnTo>
                <a:lnTo>
                  <a:pt x="105" y="16"/>
                </a:lnTo>
                <a:lnTo>
                  <a:pt x="99" y="15"/>
                </a:lnTo>
                <a:lnTo>
                  <a:pt x="91" y="13"/>
                </a:lnTo>
                <a:lnTo>
                  <a:pt x="85" y="13"/>
                </a:lnTo>
                <a:lnTo>
                  <a:pt x="81" y="15"/>
                </a:lnTo>
                <a:lnTo>
                  <a:pt x="77" y="16"/>
                </a:lnTo>
                <a:lnTo>
                  <a:pt x="72" y="19"/>
                </a:lnTo>
                <a:lnTo>
                  <a:pt x="69" y="22"/>
                </a:lnTo>
                <a:lnTo>
                  <a:pt x="65" y="24"/>
                </a:lnTo>
                <a:lnTo>
                  <a:pt x="60" y="25"/>
                </a:lnTo>
                <a:lnTo>
                  <a:pt x="56" y="27"/>
                </a:lnTo>
                <a:lnTo>
                  <a:pt x="51" y="25"/>
                </a:lnTo>
                <a:lnTo>
                  <a:pt x="48" y="24"/>
                </a:lnTo>
                <a:lnTo>
                  <a:pt x="44" y="24"/>
                </a:lnTo>
                <a:lnTo>
                  <a:pt x="41" y="22"/>
                </a:lnTo>
                <a:lnTo>
                  <a:pt x="37" y="22"/>
                </a:lnTo>
                <a:lnTo>
                  <a:pt x="34" y="21"/>
                </a:lnTo>
                <a:lnTo>
                  <a:pt x="31" y="21"/>
                </a:lnTo>
                <a:lnTo>
                  <a:pt x="26" y="21"/>
                </a:lnTo>
                <a:lnTo>
                  <a:pt x="23" y="21"/>
                </a:lnTo>
                <a:lnTo>
                  <a:pt x="19" y="21"/>
                </a:lnTo>
                <a:lnTo>
                  <a:pt x="14" y="22"/>
                </a:lnTo>
                <a:lnTo>
                  <a:pt x="10" y="22"/>
                </a:lnTo>
                <a:lnTo>
                  <a:pt x="7" y="25"/>
                </a:lnTo>
                <a:lnTo>
                  <a:pt x="4" y="27"/>
                </a:lnTo>
                <a:lnTo>
                  <a:pt x="1" y="31"/>
                </a:lnTo>
                <a:lnTo>
                  <a:pt x="0" y="36"/>
                </a:lnTo>
                <a:lnTo>
                  <a:pt x="0" y="40"/>
                </a:lnTo>
                <a:lnTo>
                  <a:pt x="1" y="46"/>
                </a:lnTo>
                <a:lnTo>
                  <a:pt x="3" y="52"/>
                </a:lnTo>
                <a:lnTo>
                  <a:pt x="4" y="56"/>
                </a:lnTo>
                <a:lnTo>
                  <a:pt x="7" y="61"/>
                </a:lnTo>
                <a:lnTo>
                  <a:pt x="11" y="65"/>
                </a:lnTo>
                <a:lnTo>
                  <a:pt x="14" y="70"/>
                </a:lnTo>
                <a:lnTo>
                  <a:pt x="19" y="73"/>
                </a:lnTo>
                <a:lnTo>
                  <a:pt x="25" y="76"/>
                </a:lnTo>
                <a:lnTo>
                  <a:pt x="29" y="77"/>
                </a:lnTo>
                <a:lnTo>
                  <a:pt x="35" y="77"/>
                </a:lnTo>
                <a:lnTo>
                  <a:pt x="40" y="77"/>
                </a:lnTo>
                <a:lnTo>
                  <a:pt x="44" y="76"/>
                </a:lnTo>
                <a:lnTo>
                  <a:pt x="48" y="74"/>
                </a:lnTo>
                <a:lnTo>
                  <a:pt x="53" y="73"/>
                </a:lnTo>
                <a:lnTo>
                  <a:pt x="57" y="73"/>
                </a:lnTo>
                <a:lnTo>
                  <a:pt x="62" y="74"/>
                </a:lnTo>
                <a:lnTo>
                  <a:pt x="68" y="77"/>
                </a:lnTo>
                <a:lnTo>
                  <a:pt x="74" y="80"/>
                </a:lnTo>
                <a:lnTo>
                  <a:pt x="81" y="83"/>
                </a:lnTo>
                <a:lnTo>
                  <a:pt x="87" y="86"/>
                </a:lnTo>
                <a:lnTo>
                  <a:pt x="93" y="89"/>
                </a:lnTo>
                <a:lnTo>
                  <a:pt x="100" y="90"/>
                </a:lnTo>
                <a:lnTo>
                  <a:pt x="106" y="93"/>
                </a:lnTo>
                <a:lnTo>
                  <a:pt x="112" y="95"/>
                </a:lnTo>
                <a:lnTo>
                  <a:pt x="115" y="95"/>
                </a:lnTo>
                <a:lnTo>
                  <a:pt x="118" y="95"/>
                </a:lnTo>
                <a:lnTo>
                  <a:pt x="121" y="93"/>
                </a:lnTo>
                <a:lnTo>
                  <a:pt x="125" y="92"/>
                </a:lnTo>
                <a:lnTo>
                  <a:pt x="128" y="89"/>
                </a:lnTo>
                <a:lnTo>
                  <a:pt x="131" y="89"/>
                </a:lnTo>
                <a:lnTo>
                  <a:pt x="134" y="89"/>
                </a:lnTo>
                <a:lnTo>
                  <a:pt x="137" y="89"/>
                </a:lnTo>
                <a:lnTo>
                  <a:pt x="142" y="92"/>
                </a:lnTo>
                <a:lnTo>
                  <a:pt x="146" y="95"/>
                </a:lnTo>
                <a:lnTo>
                  <a:pt x="151" y="98"/>
                </a:lnTo>
                <a:lnTo>
                  <a:pt x="155" y="101"/>
                </a:lnTo>
                <a:lnTo>
                  <a:pt x="159" y="104"/>
                </a:lnTo>
                <a:lnTo>
                  <a:pt x="164" y="108"/>
                </a:lnTo>
                <a:lnTo>
                  <a:pt x="170" y="111"/>
                </a:lnTo>
                <a:lnTo>
                  <a:pt x="174" y="116"/>
                </a:lnTo>
                <a:lnTo>
                  <a:pt x="180" y="122"/>
                </a:lnTo>
                <a:lnTo>
                  <a:pt x="186" y="128"/>
                </a:lnTo>
                <a:lnTo>
                  <a:pt x="190" y="133"/>
                </a:lnTo>
                <a:lnTo>
                  <a:pt x="196" y="139"/>
                </a:lnTo>
                <a:lnTo>
                  <a:pt x="202" y="145"/>
                </a:lnTo>
                <a:lnTo>
                  <a:pt x="208" y="148"/>
                </a:lnTo>
                <a:lnTo>
                  <a:pt x="216" y="150"/>
                </a:lnTo>
                <a:lnTo>
                  <a:pt x="223" y="148"/>
                </a:lnTo>
                <a:lnTo>
                  <a:pt x="227" y="147"/>
                </a:lnTo>
                <a:lnTo>
                  <a:pt x="230" y="145"/>
                </a:lnTo>
                <a:lnTo>
                  <a:pt x="235" y="144"/>
                </a:lnTo>
                <a:lnTo>
                  <a:pt x="238" y="144"/>
                </a:lnTo>
                <a:lnTo>
                  <a:pt x="241" y="142"/>
                </a:lnTo>
                <a:lnTo>
                  <a:pt x="244" y="142"/>
                </a:lnTo>
                <a:lnTo>
                  <a:pt x="247" y="141"/>
                </a:lnTo>
                <a:lnTo>
                  <a:pt x="250" y="141"/>
                </a:lnTo>
                <a:lnTo>
                  <a:pt x="254" y="138"/>
                </a:lnTo>
                <a:lnTo>
                  <a:pt x="257" y="135"/>
                </a:lnTo>
                <a:lnTo>
                  <a:pt x="259" y="132"/>
                </a:lnTo>
                <a:lnTo>
                  <a:pt x="261" y="129"/>
                </a:lnTo>
                <a:lnTo>
                  <a:pt x="264" y="125"/>
                </a:lnTo>
                <a:lnTo>
                  <a:pt x="267" y="122"/>
                </a:lnTo>
                <a:lnTo>
                  <a:pt x="269" y="117"/>
                </a:lnTo>
                <a:lnTo>
                  <a:pt x="272" y="114"/>
                </a:lnTo>
                <a:lnTo>
                  <a:pt x="276" y="111"/>
                </a:lnTo>
                <a:lnTo>
                  <a:pt x="279" y="110"/>
                </a:lnTo>
                <a:lnTo>
                  <a:pt x="284" y="111"/>
                </a:lnTo>
                <a:lnTo>
                  <a:pt x="288" y="113"/>
                </a:lnTo>
                <a:lnTo>
                  <a:pt x="293" y="114"/>
                </a:lnTo>
                <a:lnTo>
                  <a:pt x="297" y="117"/>
                </a:lnTo>
                <a:lnTo>
                  <a:pt x="301" y="119"/>
                </a:lnTo>
                <a:lnTo>
                  <a:pt x="307" y="119"/>
                </a:lnTo>
                <a:lnTo>
                  <a:pt x="313" y="117"/>
                </a:lnTo>
                <a:lnTo>
                  <a:pt x="319" y="116"/>
                </a:lnTo>
                <a:lnTo>
                  <a:pt x="325" y="114"/>
                </a:lnTo>
                <a:lnTo>
                  <a:pt x="332" y="111"/>
                </a:lnTo>
                <a:lnTo>
                  <a:pt x="338" y="110"/>
                </a:lnTo>
                <a:lnTo>
                  <a:pt x="346" y="108"/>
                </a:lnTo>
                <a:lnTo>
                  <a:pt x="353" y="108"/>
                </a:lnTo>
                <a:lnTo>
                  <a:pt x="361" y="108"/>
                </a:lnTo>
                <a:lnTo>
                  <a:pt x="369" y="110"/>
                </a:lnTo>
                <a:lnTo>
                  <a:pt x="377" y="114"/>
                </a:lnTo>
                <a:lnTo>
                  <a:pt x="381" y="119"/>
                </a:lnTo>
                <a:lnTo>
                  <a:pt x="387" y="126"/>
                </a:lnTo>
                <a:lnTo>
                  <a:pt x="392" y="133"/>
                </a:lnTo>
                <a:lnTo>
                  <a:pt x="398" y="139"/>
                </a:lnTo>
                <a:lnTo>
                  <a:pt x="403" y="147"/>
                </a:lnTo>
                <a:lnTo>
                  <a:pt x="412" y="151"/>
                </a:lnTo>
                <a:lnTo>
                  <a:pt x="415" y="151"/>
                </a:lnTo>
                <a:lnTo>
                  <a:pt x="418" y="150"/>
                </a:lnTo>
                <a:lnTo>
                  <a:pt x="423" y="147"/>
                </a:lnTo>
                <a:lnTo>
                  <a:pt x="427" y="144"/>
                </a:lnTo>
                <a:lnTo>
                  <a:pt x="433" y="139"/>
                </a:lnTo>
                <a:lnTo>
                  <a:pt x="437" y="136"/>
                </a:lnTo>
                <a:lnTo>
                  <a:pt x="440" y="132"/>
                </a:lnTo>
                <a:lnTo>
                  <a:pt x="443" y="129"/>
                </a:lnTo>
                <a:lnTo>
                  <a:pt x="446" y="126"/>
                </a:lnTo>
                <a:lnTo>
                  <a:pt x="449" y="120"/>
                </a:lnTo>
                <a:lnTo>
                  <a:pt x="454" y="114"/>
                </a:lnTo>
                <a:lnTo>
                  <a:pt x="458" y="107"/>
                </a:lnTo>
                <a:lnTo>
                  <a:pt x="463" y="99"/>
                </a:lnTo>
                <a:lnTo>
                  <a:pt x="466" y="92"/>
                </a:lnTo>
                <a:lnTo>
                  <a:pt x="469" y="88"/>
                </a:lnTo>
                <a:lnTo>
                  <a:pt x="470" y="83"/>
                </a:lnTo>
                <a:lnTo>
                  <a:pt x="470" y="80"/>
                </a:lnTo>
                <a:lnTo>
                  <a:pt x="470" y="76"/>
                </a:lnTo>
                <a:lnTo>
                  <a:pt x="470" y="71"/>
                </a:lnTo>
                <a:lnTo>
                  <a:pt x="472" y="68"/>
                </a:lnTo>
                <a:lnTo>
                  <a:pt x="472" y="64"/>
                </a:lnTo>
                <a:lnTo>
                  <a:pt x="472" y="61"/>
                </a:lnTo>
                <a:lnTo>
                  <a:pt x="473" y="58"/>
                </a:lnTo>
                <a:lnTo>
                  <a:pt x="474" y="55"/>
                </a:lnTo>
                <a:lnTo>
                  <a:pt x="476" y="52"/>
                </a:lnTo>
                <a:lnTo>
                  <a:pt x="480" y="48"/>
                </a:lnTo>
                <a:lnTo>
                  <a:pt x="483" y="45"/>
                </a:lnTo>
                <a:lnTo>
                  <a:pt x="485" y="40"/>
                </a:lnTo>
                <a:lnTo>
                  <a:pt x="486" y="34"/>
                </a:lnTo>
                <a:lnTo>
                  <a:pt x="485" y="28"/>
                </a:lnTo>
                <a:lnTo>
                  <a:pt x="480" y="22"/>
                </a:lnTo>
                <a:lnTo>
                  <a:pt x="472" y="13"/>
                </a:lnTo>
                <a:lnTo>
                  <a:pt x="466" y="11"/>
                </a:lnTo>
                <a:lnTo>
                  <a:pt x="460" y="8"/>
                </a:lnTo>
                <a:lnTo>
                  <a:pt x="452" y="6"/>
                </a:lnTo>
                <a:lnTo>
                  <a:pt x="445" y="5"/>
                </a:lnTo>
                <a:lnTo>
                  <a:pt x="437" y="5"/>
                </a:lnTo>
                <a:lnTo>
                  <a:pt x="430" y="5"/>
                </a:lnTo>
                <a:lnTo>
                  <a:pt x="421" y="6"/>
                </a:lnTo>
                <a:lnTo>
                  <a:pt x="415" y="6"/>
                </a:lnTo>
                <a:lnTo>
                  <a:pt x="402" y="8"/>
                </a:lnTo>
                <a:lnTo>
                  <a:pt x="390" y="6"/>
                </a:lnTo>
                <a:lnTo>
                  <a:pt x="378" y="5"/>
                </a:lnTo>
                <a:lnTo>
                  <a:pt x="366" y="3"/>
                </a:lnTo>
                <a:lnTo>
                  <a:pt x="355" y="2"/>
                </a:lnTo>
                <a:lnTo>
                  <a:pt x="343" y="2"/>
                </a:lnTo>
                <a:lnTo>
                  <a:pt x="331" y="2"/>
                </a:lnTo>
                <a:lnTo>
                  <a:pt x="319" y="5"/>
                </a:lnTo>
                <a:lnTo>
                  <a:pt x="313" y="5"/>
                </a:lnTo>
                <a:lnTo>
                  <a:pt x="306" y="6"/>
                </a:lnTo>
                <a:lnTo>
                  <a:pt x="300" y="5"/>
                </a:lnTo>
                <a:lnTo>
                  <a:pt x="293" y="5"/>
                </a:lnTo>
                <a:lnTo>
                  <a:pt x="285" y="3"/>
                </a:lnTo>
                <a:lnTo>
                  <a:pt x="279" y="2"/>
                </a:lnTo>
                <a:lnTo>
                  <a:pt x="272" y="0"/>
                </a:lnTo>
                <a:lnTo>
                  <a:pt x="264" y="0"/>
                </a:lnTo>
                <a:lnTo>
                  <a:pt x="263" y="0"/>
                </a:lnTo>
                <a:lnTo>
                  <a:pt x="261" y="0"/>
                </a:lnTo>
                <a:lnTo>
                  <a:pt x="260" y="0"/>
                </a:lnTo>
                <a:lnTo>
                  <a:pt x="259" y="0"/>
                </a:lnTo>
                <a:lnTo>
                  <a:pt x="257" y="2"/>
                </a:lnTo>
                <a:lnTo>
                  <a:pt x="256" y="2"/>
                </a:lnTo>
                <a:lnTo>
                  <a:pt x="254" y="3"/>
                </a:lnTo>
                <a:lnTo>
                  <a:pt x="253" y="5"/>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337" name="Freeform 88">
            <a:extLst>
              <a:ext uri="{FF2B5EF4-FFF2-40B4-BE49-F238E27FC236}">
                <a16:creationId xmlns:a16="http://schemas.microsoft.com/office/drawing/2014/main" id="{888ED23C-55E4-E3EB-EEA0-B84D83260ED0}"/>
              </a:ext>
            </a:extLst>
          </p:cNvPr>
          <p:cNvSpPr>
            <a:spLocks/>
          </p:cNvSpPr>
          <p:nvPr/>
        </p:nvSpPr>
        <p:spPr bwMode="auto">
          <a:xfrm>
            <a:off x="6276976" y="4083054"/>
            <a:ext cx="69851" cy="68263"/>
          </a:xfrm>
          <a:custGeom>
            <a:avLst/>
            <a:gdLst>
              <a:gd name="T0" fmla="*/ 0 w 50"/>
              <a:gd name="T1" fmla="*/ 2147483647 h 43"/>
              <a:gd name="T2" fmla="*/ 2147483647 w 50"/>
              <a:gd name="T3" fmla="*/ 2147483647 h 43"/>
              <a:gd name="T4" fmla="*/ 2147483647 w 50"/>
              <a:gd name="T5" fmla="*/ 2147483647 h 43"/>
              <a:gd name="T6" fmla="*/ 2147483647 w 50"/>
              <a:gd name="T7" fmla="*/ 2147483647 h 43"/>
              <a:gd name="T8" fmla="*/ 2147483647 w 50"/>
              <a:gd name="T9" fmla="*/ 2147483647 h 43"/>
              <a:gd name="T10" fmla="*/ 2147483647 w 50"/>
              <a:gd name="T11" fmla="*/ 2147483647 h 43"/>
              <a:gd name="T12" fmla="*/ 2147483647 w 50"/>
              <a:gd name="T13" fmla="*/ 2147483647 h 43"/>
              <a:gd name="T14" fmla="*/ 2147483647 w 50"/>
              <a:gd name="T15" fmla="*/ 2147483647 h 43"/>
              <a:gd name="T16" fmla="*/ 2147483647 w 50"/>
              <a:gd name="T17" fmla="*/ 2147483647 h 43"/>
              <a:gd name="T18" fmla="*/ 2147483647 w 50"/>
              <a:gd name="T19" fmla="*/ 2147483647 h 43"/>
              <a:gd name="T20" fmla="*/ 2147483647 w 50"/>
              <a:gd name="T21" fmla="*/ 2147483647 h 43"/>
              <a:gd name="T22" fmla="*/ 2147483647 w 50"/>
              <a:gd name="T23" fmla="*/ 2147483647 h 43"/>
              <a:gd name="T24" fmla="*/ 2147483647 w 50"/>
              <a:gd name="T25" fmla="*/ 2147483647 h 43"/>
              <a:gd name="T26" fmla="*/ 2147483647 w 50"/>
              <a:gd name="T27" fmla="*/ 2147483647 h 43"/>
              <a:gd name="T28" fmla="*/ 2147483647 w 50"/>
              <a:gd name="T29" fmla="*/ 2147483647 h 43"/>
              <a:gd name="T30" fmla="*/ 2147483647 w 50"/>
              <a:gd name="T31" fmla="*/ 2147483647 h 43"/>
              <a:gd name="T32" fmla="*/ 2147483647 w 50"/>
              <a:gd name="T33" fmla="*/ 2147483647 h 43"/>
              <a:gd name="T34" fmla="*/ 2147483647 w 50"/>
              <a:gd name="T35" fmla="*/ 2147483647 h 43"/>
              <a:gd name="T36" fmla="*/ 2147483647 w 50"/>
              <a:gd name="T37" fmla="*/ 2147483647 h 43"/>
              <a:gd name="T38" fmla="*/ 2147483647 w 50"/>
              <a:gd name="T39" fmla="*/ 2147483647 h 43"/>
              <a:gd name="T40" fmla="*/ 2147483647 w 50"/>
              <a:gd name="T41" fmla="*/ 2147483647 h 43"/>
              <a:gd name="T42" fmla="*/ 2147483647 w 50"/>
              <a:gd name="T43" fmla="*/ 2147483647 h 43"/>
              <a:gd name="T44" fmla="*/ 2147483647 w 50"/>
              <a:gd name="T45" fmla="*/ 2147483647 h 43"/>
              <a:gd name="T46" fmla="*/ 2147483647 w 50"/>
              <a:gd name="T47" fmla="*/ 2147483647 h 43"/>
              <a:gd name="T48" fmla="*/ 2147483647 w 50"/>
              <a:gd name="T49" fmla="*/ 2147483647 h 43"/>
              <a:gd name="T50" fmla="*/ 2147483647 w 50"/>
              <a:gd name="T51" fmla="*/ 2147483647 h 43"/>
              <a:gd name="T52" fmla="*/ 2147483647 w 50"/>
              <a:gd name="T53" fmla="*/ 2147483647 h 43"/>
              <a:gd name="T54" fmla="*/ 2147483647 w 50"/>
              <a:gd name="T55" fmla="*/ 2147483647 h 43"/>
              <a:gd name="T56" fmla="*/ 2147483647 w 50"/>
              <a:gd name="T57" fmla="*/ 2147483647 h 43"/>
              <a:gd name="T58" fmla="*/ 2147483647 w 50"/>
              <a:gd name="T59" fmla="*/ 2147483647 h 43"/>
              <a:gd name="T60" fmla="*/ 2147483647 w 50"/>
              <a:gd name="T61" fmla="*/ 2147483647 h 43"/>
              <a:gd name="T62" fmla="*/ 2147483647 w 50"/>
              <a:gd name="T63" fmla="*/ 2147483647 h 43"/>
              <a:gd name="T64" fmla="*/ 2147483647 w 50"/>
              <a:gd name="T65" fmla="*/ 2147483647 h 43"/>
              <a:gd name="T66" fmla="*/ 2147483647 w 50"/>
              <a:gd name="T67" fmla="*/ 2147483647 h 43"/>
              <a:gd name="T68" fmla="*/ 2147483647 w 50"/>
              <a:gd name="T69" fmla="*/ 2147483647 h 43"/>
              <a:gd name="T70" fmla="*/ 2147483647 w 50"/>
              <a:gd name="T71" fmla="*/ 0 h 43"/>
              <a:gd name="T72" fmla="*/ 2147483647 w 50"/>
              <a:gd name="T73" fmla="*/ 0 h 43"/>
              <a:gd name="T74" fmla="*/ 2147483647 w 50"/>
              <a:gd name="T75" fmla="*/ 0 h 43"/>
              <a:gd name="T76" fmla="*/ 2147483647 w 50"/>
              <a:gd name="T77" fmla="*/ 2147483647 h 43"/>
              <a:gd name="T78" fmla="*/ 0 w 50"/>
              <a:gd name="T79" fmla="*/ 2147483647 h 43"/>
              <a:gd name="T80" fmla="*/ 0 w 50"/>
              <a:gd name="T81" fmla="*/ 2147483647 h 43"/>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50"/>
              <a:gd name="T124" fmla="*/ 0 h 43"/>
              <a:gd name="T125" fmla="*/ 50 w 50"/>
              <a:gd name="T126" fmla="*/ 43 h 43"/>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50" h="43">
                <a:moveTo>
                  <a:pt x="0" y="14"/>
                </a:moveTo>
                <a:lnTo>
                  <a:pt x="1" y="17"/>
                </a:lnTo>
                <a:lnTo>
                  <a:pt x="1" y="20"/>
                </a:lnTo>
                <a:lnTo>
                  <a:pt x="3" y="22"/>
                </a:lnTo>
                <a:lnTo>
                  <a:pt x="4" y="25"/>
                </a:lnTo>
                <a:lnTo>
                  <a:pt x="6" y="28"/>
                </a:lnTo>
                <a:lnTo>
                  <a:pt x="7" y="31"/>
                </a:lnTo>
                <a:lnTo>
                  <a:pt x="9" y="34"/>
                </a:lnTo>
                <a:lnTo>
                  <a:pt x="12" y="36"/>
                </a:lnTo>
                <a:lnTo>
                  <a:pt x="15" y="39"/>
                </a:lnTo>
                <a:lnTo>
                  <a:pt x="19" y="40"/>
                </a:lnTo>
                <a:lnTo>
                  <a:pt x="22" y="42"/>
                </a:lnTo>
                <a:lnTo>
                  <a:pt x="27" y="43"/>
                </a:lnTo>
                <a:lnTo>
                  <a:pt x="31" y="43"/>
                </a:lnTo>
                <a:lnTo>
                  <a:pt x="36" y="43"/>
                </a:lnTo>
                <a:lnTo>
                  <a:pt x="40" y="42"/>
                </a:lnTo>
                <a:lnTo>
                  <a:pt x="44" y="39"/>
                </a:lnTo>
                <a:lnTo>
                  <a:pt x="46" y="36"/>
                </a:lnTo>
                <a:lnTo>
                  <a:pt x="47" y="34"/>
                </a:lnTo>
                <a:lnTo>
                  <a:pt x="47" y="31"/>
                </a:lnTo>
                <a:lnTo>
                  <a:pt x="49" y="30"/>
                </a:lnTo>
                <a:lnTo>
                  <a:pt x="49" y="27"/>
                </a:lnTo>
                <a:lnTo>
                  <a:pt x="50" y="24"/>
                </a:lnTo>
                <a:lnTo>
                  <a:pt x="49" y="21"/>
                </a:lnTo>
                <a:lnTo>
                  <a:pt x="49" y="18"/>
                </a:lnTo>
                <a:lnTo>
                  <a:pt x="47" y="17"/>
                </a:lnTo>
                <a:lnTo>
                  <a:pt x="46" y="15"/>
                </a:lnTo>
                <a:lnTo>
                  <a:pt x="44" y="14"/>
                </a:lnTo>
                <a:lnTo>
                  <a:pt x="43" y="12"/>
                </a:lnTo>
                <a:lnTo>
                  <a:pt x="43" y="11"/>
                </a:lnTo>
                <a:lnTo>
                  <a:pt x="41" y="9"/>
                </a:lnTo>
                <a:lnTo>
                  <a:pt x="38" y="9"/>
                </a:lnTo>
                <a:lnTo>
                  <a:pt x="37" y="8"/>
                </a:lnTo>
                <a:lnTo>
                  <a:pt x="33" y="5"/>
                </a:lnTo>
                <a:lnTo>
                  <a:pt x="25" y="2"/>
                </a:lnTo>
                <a:lnTo>
                  <a:pt x="19" y="0"/>
                </a:lnTo>
                <a:lnTo>
                  <a:pt x="13" y="0"/>
                </a:lnTo>
                <a:lnTo>
                  <a:pt x="7" y="0"/>
                </a:lnTo>
                <a:lnTo>
                  <a:pt x="3" y="3"/>
                </a:lnTo>
                <a:lnTo>
                  <a:pt x="0" y="8"/>
                </a:lnTo>
                <a:lnTo>
                  <a:pt x="0" y="14"/>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338" name="Freeform 89">
            <a:extLst>
              <a:ext uri="{FF2B5EF4-FFF2-40B4-BE49-F238E27FC236}">
                <a16:creationId xmlns:a16="http://schemas.microsoft.com/office/drawing/2014/main" id="{B4211E6A-9D59-010D-C3A9-AF13E128B1B9}"/>
              </a:ext>
            </a:extLst>
          </p:cNvPr>
          <p:cNvSpPr>
            <a:spLocks/>
          </p:cNvSpPr>
          <p:nvPr/>
        </p:nvSpPr>
        <p:spPr bwMode="auto">
          <a:xfrm>
            <a:off x="6276976" y="4083054"/>
            <a:ext cx="69851" cy="68263"/>
          </a:xfrm>
          <a:custGeom>
            <a:avLst/>
            <a:gdLst>
              <a:gd name="T0" fmla="*/ 0 w 50"/>
              <a:gd name="T1" fmla="*/ 2147483647 h 43"/>
              <a:gd name="T2" fmla="*/ 2147483647 w 50"/>
              <a:gd name="T3" fmla="*/ 2147483647 h 43"/>
              <a:gd name="T4" fmla="*/ 2147483647 w 50"/>
              <a:gd name="T5" fmla="*/ 2147483647 h 43"/>
              <a:gd name="T6" fmla="*/ 2147483647 w 50"/>
              <a:gd name="T7" fmla="*/ 2147483647 h 43"/>
              <a:gd name="T8" fmla="*/ 2147483647 w 50"/>
              <a:gd name="T9" fmla="*/ 2147483647 h 43"/>
              <a:gd name="T10" fmla="*/ 2147483647 w 50"/>
              <a:gd name="T11" fmla="*/ 2147483647 h 43"/>
              <a:gd name="T12" fmla="*/ 2147483647 w 50"/>
              <a:gd name="T13" fmla="*/ 2147483647 h 43"/>
              <a:gd name="T14" fmla="*/ 2147483647 w 50"/>
              <a:gd name="T15" fmla="*/ 2147483647 h 43"/>
              <a:gd name="T16" fmla="*/ 2147483647 w 50"/>
              <a:gd name="T17" fmla="*/ 2147483647 h 43"/>
              <a:gd name="T18" fmla="*/ 2147483647 w 50"/>
              <a:gd name="T19" fmla="*/ 2147483647 h 43"/>
              <a:gd name="T20" fmla="*/ 2147483647 w 50"/>
              <a:gd name="T21" fmla="*/ 2147483647 h 43"/>
              <a:gd name="T22" fmla="*/ 2147483647 w 50"/>
              <a:gd name="T23" fmla="*/ 2147483647 h 43"/>
              <a:gd name="T24" fmla="*/ 2147483647 w 50"/>
              <a:gd name="T25" fmla="*/ 2147483647 h 43"/>
              <a:gd name="T26" fmla="*/ 2147483647 w 50"/>
              <a:gd name="T27" fmla="*/ 2147483647 h 43"/>
              <a:gd name="T28" fmla="*/ 2147483647 w 50"/>
              <a:gd name="T29" fmla="*/ 2147483647 h 43"/>
              <a:gd name="T30" fmla="*/ 2147483647 w 50"/>
              <a:gd name="T31" fmla="*/ 2147483647 h 43"/>
              <a:gd name="T32" fmla="*/ 2147483647 w 50"/>
              <a:gd name="T33" fmla="*/ 2147483647 h 43"/>
              <a:gd name="T34" fmla="*/ 2147483647 w 50"/>
              <a:gd name="T35" fmla="*/ 2147483647 h 43"/>
              <a:gd name="T36" fmla="*/ 2147483647 w 50"/>
              <a:gd name="T37" fmla="*/ 2147483647 h 43"/>
              <a:gd name="T38" fmla="*/ 2147483647 w 50"/>
              <a:gd name="T39" fmla="*/ 2147483647 h 43"/>
              <a:gd name="T40" fmla="*/ 2147483647 w 50"/>
              <a:gd name="T41" fmla="*/ 2147483647 h 43"/>
              <a:gd name="T42" fmla="*/ 2147483647 w 50"/>
              <a:gd name="T43" fmla="*/ 2147483647 h 43"/>
              <a:gd name="T44" fmla="*/ 2147483647 w 50"/>
              <a:gd name="T45" fmla="*/ 2147483647 h 43"/>
              <a:gd name="T46" fmla="*/ 2147483647 w 50"/>
              <a:gd name="T47" fmla="*/ 2147483647 h 43"/>
              <a:gd name="T48" fmla="*/ 2147483647 w 50"/>
              <a:gd name="T49" fmla="*/ 2147483647 h 43"/>
              <a:gd name="T50" fmla="*/ 2147483647 w 50"/>
              <a:gd name="T51" fmla="*/ 2147483647 h 43"/>
              <a:gd name="T52" fmla="*/ 2147483647 w 50"/>
              <a:gd name="T53" fmla="*/ 2147483647 h 43"/>
              <a:gd name="T54" fmla="*/ 2147483647 w 50"/>
              <a:gd name="T55" fmla="*/ 2147483647 h 43"/>
              <a:gd name="T56" fmla="*/ 2147483647 w 50"/>
              <a:gd name="T57" fmla="*/ 2147483647 h 43"/>
              <a:gd name="T58" fmla="*/ 2147483647 w 50"/>
              <a:gd name="T59" fmla="*/ 2147483647 h 43"/>
              <a:gd name="T60" fmla="*/ 2147483647 w 50"/>
              <a:gd name="T61" fmla="*/ 2147483647 h 43"/>
              <a:gd name="T62" fmla="*/ 2147483647 w 50"/>
              <a:gd name="T63" fmla="*/ 2147483647 h 43"/>
              <a:gd name="T64" fmla="*/ 2147483647 w 50"/>
              <a:gd name="T65" fmla="*/ 2147483647 h 43"/>
              <a:gd name="T66" fmla="*/ 2147483647 w 50"/>
              <a:gd name="T67" fmla="*/ 2147483647 h 43"/>
              <a:gd name="T68" fmla="*/ 2147483647 w 50"/>
              <a:gd name="T69" fmla="*/ 2147483647 h 43"/>
              <a:gd name="T70" fmla="*/ 2147483647 w 50"/>
              <a:gd name="T71" fmla="*/ 0 h 43"/>
              <a:gd name="T72" fmla="*/ 2147483647 w 50"/>
              <a:gd name="T73" fmla="*/ 0 h 43"/>
              <a:gd name="T74" fmla="*/ 2147483647 w 50"/>
              <a:gd name="T75" fmla="*/ 0 h 43"/>
              <a:gd name="T76" fmla="*/ 2147483647 w 50"/>
              <a:gd name="T77" fmla="*/ 2147483647 h 43"/>
              <a:gd name="T78" fmla="*/ 0 w 50"/>
              <a:gd name="T79" fmla="*/ 2147483647 h 43"/>
              <a:gd name="T80" fmla="*/ 0 w 50"/>
              <a:gd name="T81" fmla="*/ 2147483647 h 43"/>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50"/>
              <a:gd name="T124" fmla="*/ 0 h 43"/>
              <a:gd name="T125" fmla="*/ 50 w 50"/>
              <a:gd name="T126" fmla="*/ 43 h 43"/>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50" h="43">
                <a:moveTo>
                  <a:pt x="0" y="14"/>
                </a:moveTo>
                <a:lnTo>
                  <a:pt x="1" y="17"/>
                </a:lnTo>
                <a:lnTo>
                  <a:pt x="1" y="20"/>
                </a:lnTo>
                <a:lnTo>
                  <a:pt x="3" y="22"/>
                </a:lnTo>
                <a:lnTo>
                  <a:pt x="4" y="25"/>
                </a:lnTo>
                <a:lnTo>
                  <a:pt x="6" y="28"/>
                </a:lnTo>
                <a:lnTo>
                  <a:pt x="7" y="31"/>
                </a:lnTo>
                <a:lnTo>
                  <a:pt x="9" y="34"/>
                </a:lnTo>
                <a:lnTo>
                  <a:pt x="12" y="36"/>
                </a:lnTo>
                <a:lnTo>
                  <a:pt x="15" y="39"/>
                </a:lnTo>
                <a:lnTo>
                  <a:pt x="19" y="40"/>
                </a:lnTo>
                <a:lnTo>
                  <a:pt x="22" y="42"/>
                </a:lnTo>
                <a:lnTo>
                  <a:pt x="27" y="43"/>
                </a:lnTo>
                <a:lnTo>
                  <a:pt x="31" y="43"/>
                </a:lnTo>
                <a:lnTo>
                  <a:pt x="36" y="43"/>
                </a:lnTo>
                <a:lnTo>
                  <a:pt x="40" y="42"/>
                </a:lnTo>
                <a:lnTo>
                  <a:pt x="44" y="39"/>
                </a:lnTo>
                <a:lnTo>
                  <a:pt x="46" y="36"/>
                </a:lnTo>
                <a:lnTo>
                  <a:pt x="47" y="34"/>
                </a:lnTo>
                <a:lnTo>
                  <a:pt x="47" y="31"/>
                </a:lnTo>
                <a:lnTo>
                  <a:pt x="49" y="30"/>
                </a:lnTo>
                <a:lnTo>
                  <a:pt x="49" y="27"/>
                </a:lnTo>
                <a:lnTo>
                  <a:pt x="50" y="24"/>
                </a:lnTo>
                <a:lnTo>
                  <a:pt x="49" y="21"/>
                </a:lnTo>
                <a:lnTo>
                  <a:pt x="49" y="18"/>
                </a:lnTo>
                <a:lnTo>
                  <a:pt x="47" y="17"/>
                </a:lnTo>
                <a:lnTo>
                  <a:pt x="46" y="15"/>
                </a:lnTo>
                <a:lnTo>
                  <a:pt x="44" y="14"/>
                </a:lnTo>
                <a:lnTo>
                  <a:pt x="43" y="12"/>
                </a:lnTo>
                <a:lnTo>
                  <a:pt x="43" y="11"/>
                </a:lnTo>
                <a:lnTo>
                  <a:pt x="41" y="9"/>
                </a:lnTo>
                <a:lnTo>
                  <a:pt x="38" y="9"/>
                </a:lnTo>
                <a:lnTo>
                  <a:pt x="37" y="8"/>
                </a:lnTo>
                <a:lnTo>
                  <a:pt x="33" y="5"/>
                </a:lnTo>
                <a:lnTo>
                  <a:pt x="25" y="2"/>
                </a:lnTo>
                <a:lnTo>
                  <a:pt x="19" y="0"/>
                </a:lnTo>
                <a:lnTo>
                  <a:pt x="13" y="0"/>
                </a:lnTo>
                <a:lnTo>
                  <a:pt x="7" y="0"/>
                </a:lnTo>
                <a:lnTo>
                  <a:pt x="3" y="3"/>
                </a:lnTo>
                <a:lnTo>
                  <a:pt x="0" y="8"/>
                </a:lnTo>
                <a:lnTo>
                  <a:pt x="0" y="14"/>
                </a:lnTo>
              </a:path>
            </a:pathLst>
          </a:custGeom>
          <a:solidFill>
            <a:srgbClr val="FFFF00"/>
          </a:solidFill>
          <a:ln w="4763">
            <a:solidFill>
              <a:srgbClr val="990000"/>
            </a:solidFill>
            <a:round/>
            <a:headEnd/>
            <a:tailEnd/>
          </a:ln>
        </p:spPr>
        <p:txBody>
          <a:bodyPr/>
          <a:lstStyle/>
          <a:p>
            <a:endParaRPr lang="en-US"/>
          </a:p>
        </p:txBody>
      </p:sp>
      <p:sp>
        <p:nvSpPr>
          <p:cNvPr id="53339" name="Freeform 90">
            <a:extLst>
              <a:ext uri="{FF2B5EF4-FFF2-40B4-BE49-F238E27FC236}">
                <a16:creationId xmlns:a16="http://schemas.microsoft.com/office/drawing/2014/main" id="{7EBF5140-0F38-E3CD-24E3-B47A46CE19D2}"/>
              </a:ext>
            </a:extLst>
          </p:cNvPr>
          <p:cNvSpPr>
            <a:spLocks/>
          </p:cNvSpPr>
          <p:nvPr/>
        </p:nvSpPr>
        <p:spPr bwMode="auto">
          <a:xfrm>
            <a:off x="6362701" y="4102102"/>
            <a:ext cx="88900" cy="71439"/>
          </a:xfrm>
          <a:custGeom>
            <a:avLst/>
            <a:gdLst>
              <a:gd name="T0" fmla="*/ 2147483647 w 63"/>
              <a:gd name="T1" fmla="*/ 2147483647 h 45"/>
              <a:gd name="T2" fmla="*/ 2147483647 w 63"/>
              <a:gd name="T3" fmla="*/ 2147483647 h 45"/>
              <a:gd name="T4" fmla="*/ 2147483647 w 63"/>
              <a:gd name="T5" fmla="*/ 2147483647 h 45"/>
              <a:gd name="T6" fmla="*/ 2147483647 w 63"/>
              <a:gd name="T7" fmla="*/ 2147483647 h 45"/>
              <a:gd name="T8" fmla="*/ 2147483647 w 63"/>
              <a:gd name="T9" fmla="*/ 2147483647 h 45"/>
              <a:gd name="T10" fmla="*/ 2147483647 w 63"/>
              <a:gd name="T11" fmla="*/ 2147483647 h 45"/>
              <a:gd name="T12" fmla="*/ 0 w 63"/>
              <a:gd name="T13" fmla="*/ 2147483647 h 45"/>
              <a:gd name="T14" fmla="*/ 0 w 63"/>
              <a:gd name="T15" fmla="*/ 2147483647 h 45"/>
              <a:gd name="T16" fmla="*/ 2147483647 w 63"/>
              <a:gd name="T17" fmla="*/ 2147483647 h 45"/>
              <a:gd name="T18" fmla="*/ 2147483647 w 63"/>
              <a:gd name="T19" fmla="*/ 2147483647 h 45"/>
              <a:gd name="T20" fmla="*/ 2147483647 w 63"/>
              <a:gd name="T21" fmla="*/ 2147483647 h 45"/>
              <a:gd name="T22" fmla="*/ 2147483647 w 63"/>
              <a:gd name="T23" fmla="*/ 2147483647 h 45"/>
              <a:gd name="T24" fmla="*/ 2147483647 w 63"/>
              <a:gd name="T25" fmla="*/ 2147483647 h 45"/>
              <a:gd name="T26" fmla="*/ 2147483647 w 63"/>
              <a:gd name="T27" fmla="*/ 2147483647 h 45"/>
              <a:gd name="T28" fmla="*/ 2147483647 w 63"/>
              <a:gd name="T29" fmla="*/ 2147483647 h 45"/>
              <a:gd name="T30" fmla="*/ 2147483647 w 63"/>
              <a:gd name="T31" fmla="*/ 2147483647 h 45"/>
              <a:gd name="T32" fmla="*/ 2147483647 w 63"/>
              <a:gd name="T33" fmla="*/ 2147483647 h 45"/>
              <a:gd name="T34" fmla="*/ 2147483647 w 63"/>
              <a:gd name="T35" fmla="*/ 2147483647 h 45"/>
              <a:gd name="T36" fmla="*/ 2147483647 w 63"/>
              <a:gd name="T37" fmla="*/ 2147483647 h 45"/>
              <a:gd name="T38" fmla="*/ 2147483647 w 63"/>
              <a:gd name="T39" fmla="*/ 2147483647 h 45"/>
              <a:gd name="T40" fmla="*/ 2147483647 w 63"/>
              <a:gd name="T41" fmla="*/ 2147483647 h 45"/>
              <a:gd name="T42" fmla="*/ 2147483647 w 63"/>
              <a:gd name="T43" fmla="*/ 2147483647 h 45"/>
              <a:gd name="T44" fmla="*/ 2147483647 w 63"/>
              <a:gd name="T45" fmla="*/ 2147483647 h 45"/>
              <a:gd name="T46" fmla="*/ 2147483647 w 63"/>
              <a:gd name="T47" fmla="*/ 2147483647 h 45"/>
              <a:gd name="T48" fmla="*/ 2147483647 w 63"/>
              <a:gd name="T49" fmla="*/ 2147483647 h 45"/>
              <a:gd name="T50" fmla="*/ 2147483647 w 63"/>
              <a:gd name="T51" fmla="*/ 2147483647 h 45"/>
              <a:gd name="T52" fmla="*/ 2147483647 w 63"/>
              <a:gd name="T53" fmla="*/ 2147483647 h 45"/>
              <a:gd name="T54" fmla="*/ 2147483647 w 63"/>
              <a:gd name="T55" fmla="*/ 2147483647 h 45"/>
              <a:gd name="T56" fmla="*/ 2147483647 w 63"/>
              <a:gd name="T57" fmla="*/ 2147483647 h 45"/>
              <a:gd name="T58" fmla="*/ 2147483647 w 63"/>
              <a:gd name="T59" fmla="*/ 2147483647 h 45"/>
              <a:gd name="T60" fmla="*/ 2147483647 w 63"/>
              <a:gd name="T61" fmla="*/ 2147483647 h 45"/>
              <a:gd name="T62" fmla="*/ 2147483647 w 63"/>
              <a:gd name="T63" fmla="*/ 2147483647 h 45"/>
              <a:gd name="T64" fmla="*/ 2147483647 w 63"/>
              <a:gd name="T65" fmla="*/ 2147483647 h 45"/>
              <a:gd name="T66" fmla="*/ 2147483647 w 63"/>
              <a:gd name="T67" fmla="*/ 2147483647 h 45"/>
              <a:gd name="T68" fmla="*/ 2147483647 w 63"/>
              <a:gd name="T69" fmla="*/ 2147483647 h 45"/>
              <a:gd name="T70" fmla="*/ 2147483647 w 63"/>
              <a:gd name="T71" fmla="*/ 0 h 45"/>
              <a:gd name="T72" fmla="*/ 2147483647 w 63"/>
              <a:gd name="T73" fmla="*/ 0 h 45"/>
              <a:gd name="T74" fmla="*/ 2147483647 w 63"/>
              <a:gd name="T75" fmla="*/ 2147483647 h 45"/>
              <a:gd name="T76" fmla="*/ 2147483647 w 63"/>
              <a:gd name="T77" fmla="*/ 2147483647 h 45"/>
              <a:gd name="T78" fmla="*/ 2147483647 w 63"/>
              <a:gd name="T79" fmla="*/ 2147483647 h 45"/>
              <a:gd name="T80" fmla="*/ 2147483647 w 63"/>
              <a:gd name="T81" fmla="*/ 2147483647 h 45"/>
              <a:gd name="T82" fmla="*/ 2147483647 w 63"/>
              <a:gd name="T83" fmla="*/ 2147483647 h 45"/>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63"/>
              <a:gd name="T127" fmla="*/ 0 h 45"/>
              <a:gd name="T128" fmla="*/ 63 w 63"/>
              <a:gd name="T129" fmla="*/ 45 h 45"/>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63" h="45">
                <a:moveTo>
                  <a:pt x="11" y="12"/>
                </a:moveTo>
                <a:lnTo>
                  <a:pt x="9" y="13"/>
                </a:lnTo>
                <a:lnTo>
                  <a:pt x="7" y="15"/>
                </a:lnTo>
                <a:lnTo>
                  <a:pt x="4" y="16"/>
                </a:lnTo>
                <a:lnTo>
                  <a:pt x="3" y="19"/>
                </a:lnTo>
                <a:lnTo>
                  <a:pt x="1" y="21"/>
                </a:lnTo>
                <a:lnTo>
                  <a:pt x="0" y="24"/>
                </a:lnTo>
                <a:lnTo>
                  <a:pt x="0" y="25"/>
                </a:lnTo>
                <a:lnTo>
                  <a:pt x="1" y="27"/>
                </a:lnTo>
                <a:lnTo>
                  <a:pt x="3" y="30"/>
                </a:lnTo>
                <a:lnTo>
                  <a:pt x="6" y="33"/>
                </a:lnTo>
                <a:lnTo>
                  <a:pt x="9" y="34"/>
                </a:lnTo>
                <a:lnTo>
                  <a:pt x="11" y="37"/>
                </a:lnTo>
                <a:lnTo>
                  <a:pt x="14" y="39"/>
                </a:lnTo>
                <a:lnTo>
                  <a:pt x="19" y="40"/>
                </a:lnTo>
                <a:lnTo>
                  <a:pt x="22" y="42"/>
                </a:lnTo>
                <a:lnTo>
                  <a:pt x="25" y="43"/>
                </a:lnTo>
                <a:lnTo>
                  <a:pt x="29" y="45"/>
                </a:lnTo>
                <a:lnTo>
                  <a:pt x="32" y="45"/>
                </a:lnTo>
                <a:lnTo>
                  <a:pt x="37" y="45"/>
                </a:lnTo>
                <a:lnTo>
                  <a:pt x="40" y="45"/>
                </a:lnTo>
                <a:lnTo>
                  <a:pt x="44" y="45"/>
                </a:lnTo>
                <a:lnTo>
                  <a:pt x="47" y="45"/>
                </a:lnTo>
                <a:lnTo>
                  <a:pt x="51" y="43"/>
                </a:lnTo>
                <a:lnTo>
                  <a:pt x="54" y="42"/>
                </a:lnTo>
                <a:lnTo>
                  <a:pt x="60" y="37"/>
                </a:lnTo>
                <a:lnTo>
                  <a:pt x="63" y="33"/>
                </a:lnTo>
                <a:lnTo>
                  <a:pt x="63" y="28"/>
                </a:lnTo>
                <a:lnTo>
                  <a:pt x="62" y="22"/>
                </a:lnTo>
                <a:lnTo>
                  <a:pt x="59" y="16"/>
                </a:lnTo>
                <a:lnTo>
                  <a:pt x="56" y="12"/>
                </a:lnTo>
                <a:lnTo>
                  <a:pt x="51" y="8"/>
                </a:lnTo>
                <a:lnTo>
                  <a:pt x="48" y="5"/>
                </a:lnTo>
                <a:lnTo>
                  <a:pt x="46" y="2"/>
                </a:lnTo>
                <a:lnTo>
                  <a:pt x="41" y="2"/>
                </a:lnTo>
                <a:lnTo>
                  <a:pt x="35" y="0"/>
                </a:lnTo>
                <a:lnTo>
                  <a:pt x="31" y="0"/>
                </a:lnTo>
                <a:lnTo>
                  <a:pt x="26" y="2"/>
                </a:lnTo>
                <a:lnTo>
                  <a:pt x="20" y="5"/>
                </a:lnTo>
                <a:lnTo>
                  <a:pt x="16" y="6"/>
                </a:lnTo>
                <a:lnTo>
                  <a:pt x="13" y="10"/>
                </a:lnTo>
                <a:lnTo>
                  <a:pt x="11" y="12"/>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340" name="Freeform 91">
            <a:extLst>
              <a:ext uri="{FF2B5EF4-FFF2-40B4-BE49-F238E27FC236}">
                <a16:creationId xmlns:a16="http://schemas.microsoft.com/office/drawing/2014/main" id="{D48D3BFA-3AA0-5E13-F04E-540C2C746399}"/>
              </a:ext>
            </a:extLst>
          </p:cNvPr>
          <p:cNvSpPr>
            <a:spLocks/>
          </p:cNvSpPr>
          <p:nvPr/>
        </p:nvSpPr>
        <p:spPr bwMode="auto">
          <a:xfrm>
            <a:off x="6362701" y="4102102"/>
            <a:ext cx="88900" cy="71439"/>
          </a:xfrm>
          <a:custGeom>
            <a:avLst/>
            <a:gdLst>
              <a:gd name="T0" fmla="*/ 2147483647 w 63"/>
              <a:gd name="T1" fmla="*/ 2147483647 h 45"/>
              <a:gd name="T2" fmla="*/ 2147483647 w 63"/>
              <a:gd name="T3" fmla="*/ 2147483647 h 45"/>
              <a:gd name="T4" fmla="*/ 2147483647 w 63"/>
              <a:gd name="T5" fmla="*/ 2147483647 h 45"/>
              <a:gd name="T6" fmla="*/ 2147483647 w 63"/>
              <a:gd name="T7" fmla="*/ 2147483647 h 45"/>
              <a:gd name="T8" fmla="*/ 2147483647 w 63"/>
              <a:gd name="T9" fmla="*/ 2147483647 h 45"/>
              <a:gd name="T10" fmla="*/ 2147483647 w 63"/>
              <a:gd name="T11" fmla="*/ 2147483647 h 45"/>
              <a:gd name="T12" fmla="*/ 0 w 63"/>
              <a:gd name="T13" fmla="*/ 2147483647 h 45"/>
              <a:gd name="T14" fmla="*/ 0 w 63"/>
              <a:gd name="T15" fmla="*/ 2147483647 h 45"/>
              <a:gd name="T16" fmla="*/ 2147483647 w 63"/>
              <a:gd name="T17" fmla="*/ 2147483647 h 45"/>
              <a:gd name="T18" fmla="*/ 2147483647 w 63"/>
              <a:gd name="T19" fmla="*/ 2147483647 h 45"/>
              <a:gd name="T20" fmla="*/ 2147483647 w 63"/>
              <a:gd name="T21" fmla="*/ 2147483647 h 45"/>
              <a:gd name="T22" fmla="*/ 2147483647 w 63"/>
              <a:gd name="T23" fmla="*/ 2147483647 h 45"/>
              <a:gd name="T24" fmla="*/ 2147483647 w 63"/>
              <a:gd name="T25" fmla="*/ 2147483647 h 45"/>
              <a:gd name="T26" fmla="*/ 2147483647 w 63"/>
              <a:gd name="T27" fmla="*/ 2147483647 h 45"/>
              <a:gd name="T28" fmla="*/ 2147483647 w 63"/>
              <a:gd name="T29" fmla="*/ 2147483647 h 45"/>
              <a:gd name="T30" fmla="*/ 2147483647 w 63"/>
              <a:gd name="T31" fmla="*/ 2147483647 h 45"/>
              <a:gd name="T32" fmla="*/ 2147483647 w 63"/>
              <a:gd name="T33" fmla="*/ 2147483647 h 45"/>
              <a:gd name="T34" fmla="*/ 2147483647 w 63"/>
              <a:gd name="T35" fmla="*/ 2147483647 h 45"/>
              <a:gd name="T36" fmla="*/ 2147483647 w 63"/>
              <a:gd name="T37" fmla="*/ 2147483647 h 45"/>
              <a:gd name="T38" fmla="*/ 2147483647 w 63"/>
              <a:gd name="T39" fmla="*/ 2147483647 h 45"/>
              <a:gd name="T40" fmla="*/ 2147483647 w 63"/>
              <a:gd name="T41" fmla="*/ 2147483647 h 45"/>
              <a:gd name="T42" fmla="*/ 2147483647 w 63"/>
              <a:gd name="T43" fmla="*/ 2147483647 h 45"/>
              <a:gd name="T44" fmla="*/ 2147483647 w 63"/>
              <a:gd name="T45" fmla="*/ 2147483647 h 45"/>
              <a:gd name="T46" fmla="*/ 2147483647 w 63"/>
              <a:gd name="T47" fmla="*/ 2147483647 h 45"/>
              <a:gd name="T48" fmla="*/ 2147483647 w 63"/>
              <a:gd name="T49" fmla="*/ 2147483647 h 45"/>
              <a:gd name="T50" fmla="*/ 2147483647 w 63"/>
              <a:gd name="T51" fmla="*/ 2147483647 h 45"/>
              <a:gd name="T52" fmla="*/ 2147483647 w 63"/>
              <a:gd name="T53" fmla="*/ 2147483647 h 45"/>
              <a:gd name="T54" fmla="*/ 2147483647 w 63"/>
              <a:gd name="T55" fmla="*/ 2147483647 h 45"/>
              <a:gd name="T56" fmla="*/ 2147483647 w 63"/>
              <a:gd name="T57" fmla="*/ 2147483647 h 45"/>
              <a:gd name="T58" fmla="*/ 2147483647 w 63"/>
              <a:gd name="T59" fmla="*/ 2147483647 h 45"/>
              <a:gd name="T60" fmla="*/ 2147483647 w 63"/>
              <a:gd name="T61" fmla="*/ 2147483647 h 45"/>
              <a:gd name="T62" fmla="*/ 2147483647 w 63"/>
              <a:gd name="T63" fmla="*/ 2147483647 h 45"/>
              <a:gd name="T64" fmla="*/ 2147483647 w 63"/>
              <a:gd name="T65" fmla="*/ 2147483647 h 45"/>
              <a:gd name="T66" fmla="*/ 2147483647 w 63"/>
              <a:gd name="T67" fmla="*/ 2147483647 h 45"/>
              <a:gd name="T68" fmla="*/ 2147483647 w 63"/>
              <a:gd name="T69" fmla="*/ 2147483647 h 45"/>
              <a:gd name="T70" fmla="*/ 2147483647 w 63"/>
              <a:gd name="T71" fmla="*/ 0 h 45"/>
              <a:gd name="T72" fmla="*/ 2147483647 w 63"/>
              <a:gd name="T73" fmla="*/ 0 h 45"/>
              <a:gd name="T74" fmla="*/ 2147483647 w 63"/>
              <a:gd name="T75" fmla="*/ 2147483647 h 45"/>
              <a:gd name="T76" fmla="*/ 2147483647 w 63"/>
              <a:gd name="T77" fmla="*/ 2147483647 h 45"/>
              <a:gd name="T78" fmla="*/ 2147483647 w 63"/>
              <a:gd name="T79" fmla="*/ 2147483647 h 45"/>
              <a:gd name="T80" fmla="*/ 2147483647 w 63"/>
              <a:gd name="T81" fmla="*/ 2147483647 h 45"/>
              <a:gd name="T82" fmla="*/ 2147483647 w 63"/>
              <a:gd name="T83" fmla="*/ 2147483647 h 45"/>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63"/>
              <a:gd name="T127" fmla="*/ 0 h 45"/>
              <a:gd name="T128" fmla="*/ 63 w 63"/>
              <a:gd name="T129" fmla="*/ 45 h 45"/>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63" h="45">
                <a:moveTo>
                  <a:pt x="11" y="12"/>
                </a:moveTo>
                <a:lnTo>
                  <a:pt x="9" y="13"/>
                </a:lnTo>
                <a:lnTo>
                  <a:pt x="7" y="15"/>
                </a:lnTo>
                <a:lnTo>
                  <a:pt x="4" y="16"/>
                </a:lnTo>
                <a:lnTo>
                  <a:pt x="3" y="19"/>
                </a:lnTo>
                <a:lnTo>
                  <a:pt x="1" y="21"/>
                </a:lnTo>
                <a:lnTo>
                  <a:pt x="0" y="24"/>
                </a:lnTo>
                <a:lnTo>
                  <a:pt x="0" y="25"/>
                </a:lnTo>
                <a:lnTo>
                  <a:pt x="1" y="27"/>
                </a:lnTo>
                <a:lnTo>
                  <a:pt x="3" y="30"/>
                </a:lnTo>
                <a:lnTo>
                  <a:pt x="6" y="33"/>
                </a:lnTo>
                <a:lnTo>
                  <a:pt x="9" y="34"/>
                </a:lnTo>
                <a:lnTo>
                  <a:pt x="11" y="37"/>
                </a:lnTo>
                <a:lnTo>
                  <a:pt x="14" y="39"/>
                </a:lnTo>
                <a:lnTo>
                  <a:pt x="19" y="40"/>
                </a:lnTo>
                <a:lnTo>
                  <a:pt x="22" y="42"/>
                </a:lnTo>
                <a:lnTo>
                  <a:pt x="25" y="43"/>
                </a:lnTo>
                <a:lnTo>
                  <a:pt x="29" y="45"/>
                </a:lnTo>
                <a:lnTo>
                  <a:pt x="32" y="45"/>
                </a:lnTo>
                <a:lnTo>
                  <a:pt x="37" y="45"/>
                </a:lnTo>
                <a:lnTo>
                  <a:pt x="40" y="45"/>
                </a:lnTo>
                <a:lnTo>
                  <a:pt x="44" y="45"/>
                </a:lnTo>
                <a:lnTo>
                  <a:pt x="47" y="45"/>
                </a:lnTo>
                <a:lnTo>
                  <a:pt x="51" y="43"/>
                </a:lnTo>
                <a:lnTo>
                  <a:pt x="54" y="42"/>
                </a:lnTo>
                <a:lnTo>
                  <a:pt x="60" y="37"/>
                </a:lnTo>
                <a:lnTo>
                  <a:pt x="63" y="33"/>
                </a:lnTo>
                <a:lnTo>
                  <a:pt x="63" y="28"/>
                </a:lnTo>
                <a:lnTo>
                  <a:pt x="62" y="22"/>
                </a:lnTo>
                <a:lnTo>
                  <a:pt x="59" y="16"/>
                </a:lnTo>
                <a:lnTo>
                  <a:pt x="56" y="12"/>
                </a:lnTo>
                <a:lnTo>
                  <a:pt x="51" y="8"/>
                </a:lnTo>
                <a:lnTo>
                  <a:pt x="48" y="5"/>
                </a:lnTo>
                <a:lnTo>
                  <a:pt x="46" y="2"/>
                </a:lnTo>
                <a:lnTo>
                  <a:pt x="41" y="2"/>
                </a:lnTo>
                <a:lnTo>
                  <a:pt x="35" y="0"/>
                </a:lnTo>
                <a:lnTo>
                  <a:pt x="31" y="0"/>
                </a:lnTo>
                <a:lnTo>
                  <a:pt x="26" y="2"/>
                </a:lnTo>
                <a:lnTo>
                  <a:pt x="20" y="5"/>
                </a:lnTo>
                <a:lnTo>
                  <a:pt x="16" y="6"/>
                </a:lnTo>
                <a:lnTo>
                  <a:pt x="13" y="10"/>
                </a:lnTo>
                <a:lnTo>
                  <a:pt x="11" y="12"/>
                </a:lnTo>
              </a:path>
            </a:pathLst>
          </a:custGeom>
          <a:solidFill>
            <a:srgbClr val="FFFF00"/>
          </a:solidFill>
          <a:ln w="1588">
            <a:solidFill>
              <a:srgbClr val="990000"/>
            </a:solidFill>
            <a:round/>
            <a:headEnd/>
            <a:tailEnd/>
          </a:ln>
        </p:spPr>
        <p:txBody>
          <a:bodyPr/>
          <a:lstStyle/>
          <a:p>
            <a:endParaRPr lang="en-US"/>
          </a:p>
        </p:txBody>
      </p:sp>
      <p:sp>
        <p:nvSpPr>
          <p:cNvPr id="53341" name="Freeform 92">
            <a:extLst>
              <a:ext uri="{FF2B5EF4-FFF2-40B4-BE49-F238E27FC236}">
                <a16:creationId xmlns:a16="http://schemas.microsoft.com/office/drawing/2014/main" id="{E9E2F13D-07A8-DD0F-C48F-61562B05EABE}"/>
              </a:ext>
            </a:extLst>
          </p:cNvPr>
          <p:cNvSpPr>
            <a:spLocks/>
          </p:cNvSpPr>
          <p:nvPr/>
        </p:nvSpPr>
        <p:spPr bwMode="auto">
          <a:xfrm>
            <a:off x="6362701" y="4102102"/>
            <a:ext cx="88900" cy="71439"/>
          </a:xfrm>
          <a:custGeom>
            <a:avLst/>
            <a:gdLst>
              <a:gd name="T0" fmla="*/ 2147483647 w 63"/>
              <a:gd name="T1" fmla="*/ 2147483647 h 45"/>
              <a:gd name="T2" fmla="*/ 2147483647 w 63"/>
              <a:gd name="T3" fmla="*/ 2147483647 h 45"/>
              <a:gd name="T4" fmla="*/ 2147483647 w 63"/>
              <a:gd name="T5" fmla="*/ 2147483647 h 45"/>
              <a:gd name="T6" fmla="*/ 2147483647 w 63"/>
              <a:gd name="T7" fmla="*/ 2147483647 h 45"/>
              <a:gd name="T8" fmla="*/ 2147483647 w 63"/>
              <a:gd name="T9" fmla="*/ 2147483647 h 45"/>
              <a:gd name="T10" fmla="*/ 2147483647 w 63"/>
              <a:gd name="T11" fmla="*/ 2147483647 h 45"/>
              <a:gd name="T12" fmla="*/ 0 w 63"/>
              <a:gd name="T13" fmla="*/ 2147483647 h 45"/>
              <a:gd name="T14" fmla="*/ 0 w 63"/>
              <a:gd name="T15" fmla="*/ 2147483647 h 45"/>
              <a:gd name="T16" fmla="*/ 2147483647 w 63"/>
              <a:gd name="T17" fmla="*/ 2147483647 h 45"/>
              <a:gd name="T18" fmla="*/ 2147483647 w 63"/>
              <a:gd name="T19" fmla="*/ 2147483647 h 45"/>
              <a:gd name="T20" fmla="*/ 2147483647 w 63"/>
              <a:gd name="T21" fmla="*/ 2147483647 h 45"/>
              <a:gd name="T22" fmla="*/ 2147483647 w 63"/>
              <a:gd name="T23" fmla="*/ 2147483647 h 45"/>
              <a:gd name="T24" fmla="*/ 2147483647 w 63"/>
              <a:gd name="T25" fmla="*/ 2147483647 h 45"/>
              <a:gd name="T26" fmla="*/ 2147483647 w 63"/>
              <a:gd name="T27" fmla="*/ 2147483647 h 45"/>
              <a:gd name="T28" fmla="*/ 2147483647 w 63"/>
              <a:gd name="T29" fmla="*/ 2147483647 h 45"/>
              <a:gd name="T30" fmla="*/ 2147483647 w 63"/>
              <a:gd name="T31" fmla="*/ 2147483647 h 45"/>
              <a:gd name="T32" fmla="*/ 2147483647 w 63"/>
              <a:gd name="T33" fmla="*/ 2147483647 h 45"/>
              <a:gd name="T34" fmla="*/ 2147483647 w 63"/>
              <a:gd name="T35" fmla="*/ 2147483647 h 45"/>
              <a:gd name="T36" fmla="*/ 2147483647 w 63"/>
              <a:gd name="T37" fmla="*/ 2147483647 h 45"/>
              <a:gd name="T38" fmla="*/ 2147483647 w 63"/>
              <a:gd name="T39" fmla="*/ 2147483647 h 45"/>
              <a:gd name="T40" fmla="*/ 2147483647 w 63"/>
              <a:gd name="T41" fmla="*/ 2147483647 h 45"/>
              <a:gd name="T42" fmla="*/ 2147483647 w 63"/>
              <a:gd name="T43" fmla="*/ 2147483647 h 45"/>
              <a:gd name="T44" fmla="*/ 2147483647 w 63"/>
              <a:gd name="T45" fmla="*/ 2147483647 h 45"/>
              <a:gd name="T46" fmla="*/ 2147483647 w 63"/>
              <a:gd name="T47" fmla="*/ 2147483647 h 45"/>
              <a:gd name="T48" fmla="*/ 2147483647 w 63"/>
              <a:gd name="T49" fmla="*/ 2147483647 h 45"/>
              <a:gd name="T50" fmla="*/ 2147483647 w 63"/>
              <a:gd name="T51" fmla="*/ 2147483647 h 45"/>
              <a:gd name="T52" fmla="*/ 2147483647 w 63"/>
              <a:gd name="T53" fmla="*/ 2147483647 h 45"/>
              <a:gd name="T54" fmla="*/ 2147483647 w 63"/>
              <a:gd name="T55" fmla="*/ 2147483647 h 45"/>
              <a:gd name="T56" fmla="*/ 2147483647 w 63"/>
              <a:gd name="T57" fmla="*/ 2147483647 h 45"/>
              <a:gd name="T58" fmla="*/ 2147483647 w 63"/>
              <a:gd name="T59" fmla="*/ 2147483647 h 45"/>
              <a:gd name="T60" fmla="*/ 2147483647 w 63"/>
              <a:gd name="T61" fmla="*/ 2147483647 h 45"/>
              <a:gd name="T62" fmla="*/ 2147483647 w 63"/>
              <a:gd name="T63" fmla="*/ 2147483647 h 45"/>
              <a:gd name="T64" fmla="*/ 2147483647 w 63"/>
              <a:gd name="T65" fmla="*/ 2147483647 h 45"/>
              <a:gd name="T66" fmla="*/ 2147483647 w 63"/>
              <a:gd name="T67" fmla="*/ 2147483647 h 45"/>
              <a:gd name="T68" fmla="*/ 2147483647 w 63"/>
              <a:gd name="T69" fmla="*/ 2147483647 h 45"/>
              <a:gd name="T70" fmla="*/ 2147483647 w 63"/>
              <a:gd name="T71" fmla="*/ 0 h 45"/>
              <a:gd name="T72" fmla="*/ 2147483647 w 63"/>
              <a:gd name="T73" fmla="*/ 0 h 45"/>
              <a:gd name="T74" fmla="*/ 2147483647 w 63"/>
              <a:gd name="T75" fmla="*/ 2147483647 h 45"/>
              <a:gd name="T76" fmla="*/ 2147483647 w 63"/>
              <a:gd name="T77" fmla="*/ 2147483647 h 45"/>
              <a:gd name="T78" fmla="*/ 2147483647 w 63"/>
              <a:gd name="T79" fmla="*/ 2147483647 h 45"/>
              <a:gd name="T80" fmla="*/ 2147483647 w 63"/>
              <a:gd name="T81" fmla="*/ 2147483647 h 45"/>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63"/>
              <a:gd name="T124" fmla="*/ 0 h 45"/>
              <a:gd name="T125" fmla="*/ 63 w 63"/>
              <a:gd name="T126" fmla="*/ 45 h 45"/>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63" h="45">
                <a:moveTo>
                  <a:pt x="11" y="12"/>
                </a:moveTo>
                <a:lnTo>
                  <a:pt x="9" y="13"/>
                </a:lnTo>
                <a:lnTo>
                  <a:pt x="7" y="15"/>
                </a:lnTo>
                <a:lnTo>
                  <a:pt x="4" y="16"/>
                </a:lnTo>
                <a:lnTo>
                  <a:pt x="3" y="19"/>
                </a:lnTo>
                <a:lnTo>
                  <a:pt x="1" y="21"/>
                </a:lnTo>
                <a:lnTo>
                  <a:pt x="0" y="24"/>
                </a:lnTo>
                <a:lnTo>
                  <a:pt x="0" y="25"/>
                </a:lnTo>
                <a:lnTo>
                  <a:pt x="1" y="27"/>
                </a:lnTo>
                <a:lnTo>
                  <a:pt x="3" y="30"/>
                </a:lnTo>
                <a:lnTo>
                  <a:pt x="6" y="33"/>
                </a:lnTo>
                <a:lnTo>
                  <a:pt x="9" y="34"/>
                </a:lnTo>
                <a:lnTo>
                  <a:pt x="11" y="37"/>
                </a:lnTo>
                <a:lnTo>
                  <a:pt x="14" y="39"/>
                </a:lnTo>
                <a:lnTo>
                  <a:pt x="19" y="40"/>
                </a:lnTo>
                <a:lnTo>
                  <a:pt x="22" y="42"/>
                </a:lnTo>
                <a:lnTo>
                  <a:pt x="25" y="43"/>
                </a:lnTo>
                <a:lnTo>
                  <a:pt x="29" y="45"/>
                </a:lnTo>
                <a:lnTo>
                  <a:pt x="32" y="45"/>
                </a:lnTo>
                <a:lnTo>
                  <a:pt x="37" y="45"/>
                </a:lnTo>
                <a:lnTo>
                  <a:pt x="40" y="45"/>
                </a:lnTo>
                <a:lnTo>
                  <a:pt x="44" y="45"/>
                </a:lnTo>
                <a:lnTo>
                  <a:pt x="47" y="45"/>
                </a:lnTo>
                <a:lnTo>
                  <a:pt x="51" y="43"/>
                </a:lnTo>
                <a:lnTo>
                  <a:pt x="54" y="42"/>
                </a:lnTo>
                <a:lnTo>
                  <a:pt x="60" y="37"/>
                </a:lnTo>
                <a:lnTo>
                  <a:pt x="63" y="33"/>
                </a:lnTo>
                <a:lnTo>
                  <a:pt x="63" y="28"/>
                </a:lnTo>
                <a:lnTo>
                  <a:pt x="62" y="22"/>
                </a:lnTo>
                <a:lnTo>
                  <a:pt x="59" y="16"/>
                </a:lnTo>
                <a:lnTo>
                  <a:pt x="56" y="12"/>
                </a:lnTo>
                <a:lnTo>
                  <a:pt x="51" y="8"/>
                </a:lnTo>
                <a:lnTo>
                  <a:pt x="48" y="5"/>
                </a:lnTo>
                <a:lnTo>
                  <a:pt x="46" y="2"/>
                </a:lnTo>
                <a:lnTo>
                  <a:pt x="41" y="2"/>
                </a:lnTo>
                <a:lnTo>
                  <a:pt x="35" y="0"/>
                </a:lnTo>
                <a:lnTo>
                  <a:pt x="31" y="0"/>
                </a:lnTo>
                <a:lnTo>
                  <a:pt x="26" y="2"/>
                </a:lnTo>
                <a:lnTo>
                  <a:pt x="20" y="5"/>
                </a:lnTo>
                <a:lnTo>
                  <a:pt x="16" y="6"/>
                </a:lnTo>
                <a:lnTo>
                  <a:pt x="13" y="10"/>
                </a:lnTo>
              </a:path>
            </a:pathLst>
          </a:custGeom>
          <a:solidFill>
            <a:srgbClr val="FFFF00"/>
          </a:solidFill>
          <a:ln w="4763">
            <a:solidFill>
              <a:srgbClr val="990000"/>
            </a:solidFill>
            <a:round/>
            <a:headEnd/>
            <a:tailEnd/>
          </a:ln>
        </p:spPr>
        <p:txBody>
          <a:bodyPr/>
          <a:lstStyle/>
          <a:p>
            <a:endParaRPr lang="en-US"/>
          </a:p>
        </p:txBody>
      </p:sp>
      <p:sp>
        <p:nvSpPr>
          <p:cNvPr id="53342" name="Freeform 93">
            <a:extLst>
              <a:ext uri="{FF2B5EF4-FFF2-40B4-BE49-F238E27FC236}">
                <a16:creationId xmlns:a16="http://schemas.microsoft.com/office/drawing/2014/main" id="{95B3FD82-1EC6-BB6B-9A9C-F56602C4DC16}"/>
              </a:ext>
            </a:extLst>
          </p:cNvPr>
          <p:cNvSpPr>
            <a:spLocks/>
          </p:cNvSpPr>
          <p:nvPr/>
        </p:nvSpPr>
        <p:spPr bwMode="auto">
          <a:xfrm>
            <a:off x="6354764" y="4073526"/>
            <a:ext cx="57151" cy="33339"/>
          </a:xfrm>
          <a:custGeom>
            <a:avLst/>
            <a:gdLst>
              <a:gd name="T0" fmla="*/ 0 w 41"/>
              <a:gd name="T1" fmla="*/ 2147483647 h 21"/>
              <a:gd name="T2" fmla="*/ 2147483647 w 41"/>
              <a:gd name="T3" fmla="*/ 2147483647 h 21"/>
              <a:gd name="T4" fmla="*/ 2147483647 w 41"/>
              <a:gd name="T5" fmla="*/ 2147483647 h 21"/>
              <a:gd name="T6" fmla="*/ 2147483647 w 41"/>
              <a:gd name="T7" fmla="*/ 2147483647 h 21"/>
              <a:gd name="T8" fmla="*/ 2147483647 w 41"/>
              <a:gd name="T9" fmla="*/ 2147483647 h 21"/>
              <a:gd name="T10" fmla="*/ 2147483647 w 41"/>
              <a:gd name="T11" fmla="*/ 2147483647 h 21"/>
              <a:gd name="T12" fmla="*/ 2147483647 w 41"/>
              <a:gd name="T13" fmla="*/ 2147483647 h 21"/>
              <a:gd name="T14" fmla="*/ 2147483647 w 41"/>
              <a:gd name="T15" fmla="*/ 2147483647 h 21"/>
              <a:gd name="T16" fmla="*/ 2147483647 w 41"/>
              <a:gd name="T17" fmla="*/ 2147483647 h 21"/>
              <a:gd name="T18" fmla="*/ 2147483647 w 41"/>
              <a:gd name="T19" fmla="*/ 2147483647 h 21"/>
              <a:gd name="T20" fmla="*/ 2147483647 w 41"/>
              <a:gd name="T21" fmla="*/ 2147483647 h 21"/>
              <a:gd name="T22" fmla="*/ 2147483647 w 41"/>
              <a:gd name="T23" fmla="*/ 2147483647 h 21"/>
              <a:gd name="T24" fmla="*/ 2147483647 w 41"/>
              <a:gd name="T25" fmla="*/ 2147483647 h 21"/>
              <a:gd name="T26" fmla="*/ 2147483647 w 41"/>
              <a:gd name="T27" fmla="*/ 2147483647 h 21"/>
              <a:gd name="T28" fmla="*/ 2147483647 w 41"/>
              <a:gd name="T29" fmla="*/ 2147483647 h 21"/>
              <a:gd name="T30" fmla="*/ 2147483647 w 41"/>
              <a:gd name="T31" fmla="*/ 2147483647 h 21"/>
              <a:gd name="T32" fmla="*/ 2147483647 w 41"/>
              <a:gd name="T33" fmla="*/ 2147483647 h 21"/>
              <a:gd name="T34" fmla="*/ 2147483647 w 41"/>
              <a:gd name="T35" fmla="*/ 2147483647 h 21"/>
              <a:gd name="T36" fmla="*/ 2147483647 w 41"/>
              <a:gd name="T37" fmla="*/ 2147483647 h 21"/>
              <a:gd name="T38" fmla="*/ 2147483647 w 41"/>
              <a:gd name="T39" fmla="*/ 2147483647 h 21"/>
              <a:gd name="T40" fmla="*/ 2147483647 w 41"/>
              <a:gd name="T41" fmla="*/ 2147483647 h 21"/>
              <a:gd name="T42" fmla="*/ 2147483647 w 41"/>
              <a:gd name="T43" fmla="*/ 2147483647 h 21"/>
              <a:gd name="T44" fmla="*/ 2147483647 w 41"/>
              <a:gd name="T45" fmla="*/ 2147483647 h 21"/>
              <a:gd name="T46" fmla="*/ 2147483647 w 41"/>
              <a:gd name="T47" fmla="*/ 0 h 21"/>
              <a:gd name="T48" fmla="*/ 2147483647 w 41"/>
              <a:gd name="T49" fmla="*/ 2147483647 h 21"/>
              <a:gd name="T50" fmla="*/ 2147483647 w 41"/>
              <a:gd name="T51" fmla="*/ 2147483647 h 21"/>
              <a:gd name="T52" fmla="*/ 2147483647 w 41"/>
              <a:gd name="T53" fmla="*/ 2147483647 h 21"/>
              <a:gd name="T54" fmla="*/ 2147483647 w 41"/>
              <a:gd name="T55" fmla="*/ 2147483647 h 21"/>
              <a:gd name="T56" fmla="*/ 2147483647 w 41"/>
              <a:gd name="T57" fmla="*/ 2147483647 h 21"/>
              <a:gd name="T58" fmla="*/ 2147483647 w 41"/>
              <a:gd name="T59" fmla="*/ 2147483647 h 21"/>
              <a:gd name="T60" fmla="*/ 2147483647 w 41"/>
              <a:gd name="T61" fmla="*/ 2147483647 h 21"/>
              <a:gd name="T62" fmla="*/ 2147483647 w 41"/>
              <a:gd name="T63" fmla="*/ 2147483647 h 21"/>
              <a:gd name="T64" fmla="*/ 0 w 41"/>
              <a:gd name="T65" fmla="*/ 2147483647 h 2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41"/>
              <a:gd name="T100" fmla="*/ 0 h 21"/>
              <a:gd name="T101" fmla="*/ 41 w 41"/>
              <a:gd name="T102" fmla="*/ 21 h 21"/>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41" h="21">
                <a:moveTo>
                  <a:pt x="0" y="14"/>
                </a:moveTo>
                <a:lnTo>
                  <a:pt x="1" y="15"/>
                </a:lnTo>
                <a:lnTo>
                  <a:pt x="1" y="17"/>
                </a:lnTo>
                <a:lnTo>
                  <a:pt x="3" y="18"/>
                </a:lnTo>
                <a:lnTo>
                  <a:pt x="4" y="18"/>
                </a:lnTo>
                <a:lnTo>
                  <a:pt x="6" y="20"/>
                </a:lnTo>
                <a:lnTo>
                  <a:pt x="7" y="21"/>
                </a:lnTo>
                <a:lnTo>
                  <a:pt x="9" y="21"/>
                </a:lnTo>
                <a:lnTo>
                  <a:pt x="10" y="21"/>
                </a:lnTo>
                <a:lnTo>
                  <a:pt x="15" y="21"/>
                </a:lnTo>
                <a:lnTo>
                  <a:pt x="19" y="20"/>
                </a:lnTo>
                <a:lnTo>
                  <a:pt x="22" y="18"/>
                </a:lnTo>
                <a:lnTo>
                  <a:pt x="26" y="17"/>
                </a:lnTo>
                <a:lnTo>
                  <a:pt x="29" y="14"/>
                </a:lnTo>
                <a:lnTo>
                  <a:pt x="34" y="12"/>
                </a:lnTo>
                <a:lnTo>
                  <a:pt x="37" y="11"/>
                </a:lnTo>
                <a:lnTo>
                  <a:pt x="41" y="8"/>
                </a:lnTo>
                <a:lnTo>
                  <a:pt x="38" y="8"/>
                </a:lnTo>
                <a:lnTo>
                  <a:pt x="37" y="6"/>
                </a:lnTo>
                <a:lnTo>
                  <a:pt x="34" y="5"/>
                </a:lnTo>
                <a:lnTo>
                  <a:pt x="31" y="3"/>
                </a:lnTo>
                <a:lnTo>
                  <a:pt x="28" y="2"/>
                </a:lnTo>
                <a:lnTo>
                  <a:pt x="26" y="2"/>
                </a:lnTo>
                <a:lnTo>
                  <a:pt x="23" y="0"/>
                </a:lnTo>
                <a:lnTo>
                  <a:pt x="20" y="2"/>
                </a:lnTo>
                <a:lnTo>
                  <a:pt x="17" y="2"/>
                </a:lnTo>
                <a:lnTo>
                  <a:pt x="15" y="3"/>
                </a:lnTo>
                <a:lnTo>
                  <a:pt x="12" y="5"/>
                </a:lnTo>
                <a:lnTo>
                  <a:pt x="10" y="6"/>
                </a:lnTo>
                <a:lnTo>
                  <a:pt x="7" y="8"/>
                </a:lnTo>
                <a:lnTo>
                  <a:pt x="4" y="9"/>
                </a:lnTo>
                <a:lnTo>
                  <a:pt x="3" y="11"/>
                </a:lnTo>
                <a:lnTo>
                  <a:pt x="0" y="14"/>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343" name="Freeform 94">
            <a:extLst>
              <a:ext uri="{FF2B5EF4-FFF2-40B4-BE49-F238E27FC236}">
                <a16:creationId xmlns:a16="http://schemas.microsoft.com/office/drawing/2014/main" id="{9DCC6783-EAED-5B59-972D-E9D284D13E13}"/>
              </a:ext>
            </a:extLst>
          </p:cNvPr>
          <p:cNvSpPr>
            <a:spLocks/>
          </p:cNvSpPr>
          <p:nvPr/>
        </p:nvSpPr>
        <p:spPr bwMode="auto">
          <a:xfrm>
            <a:off x="6354764" y="4073526"/>
            <a:ext cx="57151" cy="33339"/>
          </a:xfrm>
          <a:custGeom>
            <a:avLst/>
            <a:gdLst>
              <a:gd name="T0" fmla="*/ 0 w 41"/>
              <a:gd name="T1" fmla="*/ 2147483647 h 21"/>
              <a:gd name="T2" fmla="*/ 2147483647 w 41"/>
              <a:gd name="T3" fmla="*/ 2147483647 h 21"/>
              <a:gd name="T4" fmla="*/ 2147483647 w 41"/>
              <a:gd name="T5" fmla="*/ 2147483647 h 21"/>
              <a:gd name="T6" fmla="*/ 2147483647 w 41"/>
              <a:gd name="T7" fmla="*/ 2147483647 h 21"/>
              <a:gd name="T8" fmla="*/ 2147483647 w 41"/>
              <a:gd name="T9" fmla="*/ 2147483647 h 21"/>
              <a:gd name="T10" fmla="*/ 2147483647 w 41"/>
              <a:gd name="T11" fmla="*/ 2147483647 h 21"/>
              <a:gd name="T12" fmla="*/ 2147483647 w 41"/>
              <a:gd name="T13" fmla="*/ 2147483647 h 21"/>
              <a:gd name="T14" fmla="*/ 2147483647 w 41"/>
              <a:gd name="T15" fmla="*/ 2147483647 h 21"/>
              <a:gd name="T16" fmla="*/ 2147483647 w 41"/>
              <a:gd name="T17" fmla="*/ 2147483647 h 21"/>
              <a:gd name="T18" fmla="*/ 2147483647 w 41"/>
              <a:gd name="T19" fmla="*/ 2147483647 h 21"/>
              <a:gd name="T20" fmla="*/ 2147483647 w 41"/>
              <a:gd name="T21" fmla="*/ 2147483647 h 21"/>
              <a:gd name="T22" fmla="*/ 2147483647 w 41"/>
              <a:gd name="T23" fmla="*/ 2147483647 h 21"/>
              <a:gd name="T24" fmla="*/ 2147483647 w 41"/>
              <a:gd name="T25" fmla="*/ 2147483647 h 21"/>
              <a:gd name="T26" fmla="*/ 2147483647 w 41"/>
              <a:gd name="T27" fmla="*/ 2147483647 h 21"/>
              <a:gd name="T28" fmla="*/ 2147483647 w 41"/>
              <a:gd name="T29" fmla="*/ 2147483647 h 21"/>
              <a:gd name="T30" fmla="*/ 2147483647 w 41"/>
              <a:gd name="T31" fmla="*/ 2147483647 h 21"/>
              <a:gd name="T32" fmla="*/ 2147483647 w 41"/>
              <a:gd name="T33" fmla="*/ 2147483647 h 21"/>
              <a:gd name="T34" fmla="*/ 2147483647 w 41"/>
              <a:gd name="T35" fmla="*/ 2147483647 h 21"/>
              <a:gd name="T36" fmla="*/ 2147483647 w 41"/>
              <a:gd name="T37" fmla="*/ 2147483647 h 21"/>
              <a:gd name="T38" fmla="*/ 2147483647 w 41"/>
              <a:gd name="T39" fmla="*/ 2147483647 h 21"/>
              <a:gd name="T40" fmla="*/ 2147483647 w 41"/>
              <a:gd name="T41" fmla="*/ 2147483647 h 21"/>
              <a:gd name="T42" fmla="*/ 2147483647 w 41"/>
              <a:gd name="T43" fmla="*/ 2147483647 h 21"/>
              <a:gd name="T44" fmla="*/ 2147483647 w 41"/>
              <a:gd name="T45" fmla="*/ 2147483647 h 21"/>
              <a:gd name="T46" fmla="*/ 2147483647 w 41"/>
              <a:gd name="T47" fmla="*/ 0 h 21"/>
              <a:gd name="T48" fmla="*/ 2147483647 w 41"/>
              <a:gd name="T49" fmla="*/ 2147483647 h 21"/>
              <a:gd name="T50" fmla="*/ 2147483647 w 41"/>
              <a:gd name="T51" fmla="*/ 2147483647 h 21"/>
              <a:gd name="T52" fmla="*/ 2147483647 w 41"/>
              <a:gd name="T53" fmla="*/ 2147483647 h 21"/>
              <a:gd name="T54" fmla="*/ 2147483647 w 41"/>
              <a:gd name="T55" fmla="*/ 2147483647 h 21"/>
              <a:gd name="T56" fmla="*/ 2147483647 w 41"/>
              <a:gd name="T57" fmla="*/ 2147483647 h 21"/>
              <a:gd name="T58" fmla="*/ 2147483647 w 41"/>
              <a:gd name="T59" fmla="*/ 2147483647 h 21"/>
              <a:gd name="T60" fmla="*/ 2147483647 w 41"/>
              <a:gd name="T61" fmla="*/ 2147483647 h 21"/>
              <a:gd name="T62" fmla="*/ 2147483647 w 41"/>
              <a:gd name="T63" fmla="*/ 2147483647 h 21"/>
              <a:gd name="T64" fmla="*/ 0 w 41"/>
              <a:gd name="T65" fmla="*/ 2147483647 h 2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41"/>
              <a:gd name="T100" fmla="*/ 0 h 21"/>
              <a:gd name="T101" fmla="*/ 41 w 41"/>
              <a:gd name="T102" fmla="*/ 21 h 21"/>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41" h="21">
                <a:moveTo>
                  <a:pt x="0" y="14"/>
                </a:moveTo>
                <a:lnTo>
                  <a:pt x="1" y="15"/>
                </a:lnTo>
                <a:lnTo>
                  <a:pt x="1" y="17"/>
                </a:lnTo>
                <a:lnTo>
                  <a:pt x="3" y="18"/>
                </a:lnTo>
                <a:lnTo>
                  <a:pt x="4" y="18"/>
                </a:lnTo>
                <a:lnTo>
                  <a:pt x="6" y="20"/>
                </a:lnTo>
                <a:lnTo>
                  <a:pt x="7" y="21"/>
                </a:lnTo>
                <a:lnTo>
                  <a:pt x="9" y="21"/>
                </a:lnTo>
                <a:lnTo>
                  <a:pt x="10" y="21"/>
                </a:lnTo>
                <a:lnTo>
                  <a:pt x="15" y="21"/>
                </a:lnTo>
                <a:lnTo>
                  <a:pt x="19" y="20"/>
                </a:lnTo>
                <a:lnTo>
                  <a:pt x="22" y="18"/>
                </a:lnTo>
                <a:lnTo>
                  <a:pt x="26" y="17"/>
                </a:lnTo>
                <a:lnTo>
                  <a:pt x="29" y="14"/>
                </a:lnTo>
                <a:lnTo>
                  <a:pt x="34" y="12"/>
                </a:lnTo>
                <a:lnTo>
                  <a:pt x="37" y="11"/>
                </a:lnTo>
                <a:lnTo>
                  <a:pt x="41" y="8"/>
                </a:lnTo>
                <a:lnTo>
                  <a:pt x="38" y="8"/>
                </a:lnTo>
                <a:lnTo>
                  <a:pt x="37" y="6"/>
                </a:lnTo>
                <a:lnTo>
                  <a:pt x="34" y="5"/>
                </a:lnTo>
                <a:lnTo>
                  <a:pt x="31" y="3"/>
                </a:lnTo>
                <a:lnTo>
                  <a:pt x="28" y="2"/>
                </a:lnTo>
                <a:lnTo>
                  <a:pt x="26" y="2"/>
                </a:lnTo>
                <a:lnTo>
                  <a:pt x="23" y="0"/>
                </a:lnTo>
                <a:lnTo>
                  <a:pt x="20" y="2"/>
                </a:lnTo>
                <a:lnTo>
                  <a:pt x="17" y="2"/>
                </a:lnTo>
                <a:lnTo>
                  <a:pt x="15" y="3"/>
                </a:lnTo>
                <a:lnTo>
                  <a:pt x="12" y="5"/>
                </a:lnTo>
                <a:lnTo>
                  <a:pt x="10" y="6"/>
                </a:lnTo>
                <a:lnTo>
                  <a:pt x="7" y="8"/>
                </a:lnTo>
                <a:lnTo>
                  <a:pt x="4" y="9"/>
                </a:lnTo>
                <a:lnTo>
                  <a:pt x="3" y="11"/>
                </a:lnTo>
                <a:lnTo>
                  <a:pt x="0" y="14"/>
                </a:lnTo>
              </a:path>
            </a:pathLst>
          </a:custGeom>
          <a:solidFill>
            <a:srgbClr val="FFFF00"/>
          </a:solidFill>
          <a:ln w="4763">
            <a:solidFill>
              <a:srgbClr val="990000"/>
            </a:solidFill>
            <a:round/>
            <a:headEnd/>
            <a:tailEnd/>
          </a:ln>
        </p:spPr>
        <p:txBody>
          <a:bodyPr/>
          <a:lstStyle/>
          <a:p>
            <a:endParaRPr lang="en-US"/>
          </a:p>
        </p:txBody>
      </p:sp>
      <p:sp>
        <p:nvSpPr>
          <p:cNvPr id="53344" name="Freeform 95">
            <a:extLst>
              <a:ext uri="{FF2B5EF4-FFF2-40B4-BE49-F238E27FC236}">
                <a16:creationId xmlns:a16="http://schemas.microsoft.com/office/drawing/2014/main" id="{8B6EE304-4BF0-0C48-3B23-9F64FCB854E1}"/>
              </a:ext>
            </a:extLst>
          </p:cNvPr>
          <p:cNvSpPr>
            <a:spLocks/>
          </p:cNvSpPr>
          <p:nvPr/>
        </p:nvSpPr>
        <p:spPr bwMode="auto">
          <a:xfrm>
            <a:off x="6450014" y="4071939"/>
            <a:ext cx="80963" cy="74612"/>
          </a:xfrm>
          <a:custGeom>
            <a:avLst/>
            <a:gdLst>
              <a:gd name="T0" fmla="*/ 2147483647 w 57"/>
              <a:gd name="T1" fmla="*/ 2147483647 h 47"/>
              <a:gd name="T2" fmla="*/ 2147483647 w 57"/>
              <a:gd name="T3" fmla="*/ 2147483647 h 47"/>
              <a:gd name="T4" fmla="*/ 2147483647 w 57"/>
              <a:gd name="T5" fmla="*/ 2147483647 h 47"/>
              <a:gd name="T6" fmla="*/ 2147483647 w 57"/>
              <a:gd name="T7" fmla="*/ 2147483647 h 47"/>
              <a:gd name="T8" fmla="*/ 2147483647 w 57"/>
              <a:gd name="T9" fmla="*/ 2147483647 h 47"/>
              <a:gd name="T10" fmla="*/ 2147483647 w 57"/>
              <a:gd name="T11" fmla="*/ 2147483647 h 47"/>
              <a:gd name="T12" fmla="*/ 2147483647 w 57"/>
              <a:gd name="T13" fmla="*/ 2147483647 h 47"/>
              <a:gd name="T14" fmla="*/ 2147483647 w 57"/>
              <a:gd name="T15" fmla="*/ 2147483647 h 47"/>
              <a:gd name="T16" fmla="*/ 2147483647 w 57"/>
              <a:gd name="T17" fmla="*/ 2147483647 h 47"/>
              <a:gd name="T18" fmla="*/ 2147483647 w 57"/>
              <a:gd name="T19" fmla="*/ 2147483647 h 47"/>
              <a:gd name="T20" fmla="*/ 2147483647 w 57"/>
              <a:gd name="T21" fmla="*/ 2147483647 h 47"/>
              <a:gd name="T22" fmla="*/ 2147483647 w 57"/>
              <a:gd name="T23" fmla="*/ 2147483647 h 47"/>
              <a:gd name="T24" fmla="*/ 2147483647 w 57"/>
              <a:gd name="T25" fmla="*/ 2147483647 h 47"/>
              <a:gd name="T26" fmla="*/ 2147483647 w 57"/>
              <a:gd name="T27" fmla="*/ 2147483647 h 47"/>
              <a:gd name="T28" fmla="*/ 2147483647 w 57"/>
              <a:gd name="T29" fmla="*/ 2147483647 h 47"/>
              <a:gd name="T30" fmla="*/ 2147483647 w 57"/>
              <a:gd name="T31" fmla="*/ 2147483647 h 47"/>
              <a:gd name="T32" fmla="*/ 2147483647 w 57"/>
              <a:gd name="T33" fmla="*/ 2147483647 h 47"/>
              <a:gd name="T34" fmla="*/ 2147483647 w 57"/>
              <a:gd name="T35" fmla="*/ 2147483647 h 47"/>
              <a:gd name="T36" fmla="*/ 2147483647 w 57"/>
              <a:gd name="T37" fmla="*/ 2147483647 h 47"/>
              <a:gd name="T38" fmla="*/ 2147483647 w 57"/>
              <a:gd name="T39" fmla="*/ 2147483647 h 47"/>
              <a:gd name="T40" fmla="*/ 2147483647 w 57"/>
              <a:gd name="T41" fmla="*/ 2147483647 h 47"/>
              <a:gd name="T42" fmla="*/ 2147483647 w 57"/>
              <a:gd name="T43" fmla="*/ 2147483647 h 47"/>
              <a:gd name="T44" fmla="*/ 2147483647 w 57"/>
              <a:gd name="T45" fmla="*/ 2147483647 h 47"/>
              <a:gd name="T46" fmla="*/ 2147483647 w 57"/>
              <a:gd name="T47" fmla="*/ 2147483647 h 47"/>
              <a:gd name="T48" fmla="*/ 2147483647 w 57"/>
              <a:gd name="T49" fmla="*/ 2147483647 h 47"/>
              <a:gd name="T50" fmla="*/ 2147483647 w 57"/>
              <a:gd name="T51" fmla="*/ 0 h 47"/>
              <a:gd name="T52" fmla="*/ 2147483647 w 57"/>
              <a:gd name="T53" fmla="*/ 2147483647 h 47"/>
              <a:gd name="T54" fmla="*/ 2147483647 w 57"/>
              <a:gd name="T55" fmla="*/ 2147483647 h 47"/>
              <a:gd name="T56" fmla="*/ 0 w 57"/>
              <a:gd name="T57" fmla="*/ 2147483647 h 47"/>
              <a:gd name="T58" fmla="*/ 2147483647 w 57"/>
              <a:gd name="T59" fmla="*/ 2147483647 h 47"/>
              <a:gd name="T60" fmla="*/ 2147483647 w 57"/>
              <a:gd name="T61" fmla="*/ 2147483647 h 47"/>
              <a:gd name="T62" fmla="*/ 2147483647 w 57"/>
              <a:gd name="T63" fmla="*/ 2147483647 h 47"/>
              <a:gd name="T64" fmla="*/ 0 w 57"/>
              <a:gd name="T65" fmla="*/ 2147483647 h 4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57"/>
              <a:gd name="T100" fmla="*/ 0 h 47"/>
              <a:gd name="T101" fmla="*/ 57 w 57"/>
              <a:gd name="T102" fmla="*/ 47 h 47"/>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57" h="47">
                <a:moveTo>
                  <a:pt x="0" y="10"/>
                </a:moveTo>
                <a:lnTo>
                  <a:pt x="1" y="13"/>
                </a:lnTo>
                <a:lnTo>
                  <a:pt x="3" y="15"/>
                </a:lnTo>
                <a:lnTo>
                  <a:pt x="3" y="18"/>
                </a:lnTo>
                <a:lnTo>
                  <a:pt x="3" y="22"/>
                </a:lnTo>
                <a:lnTo>
                  <a:pt x="4" y="25"/>
                </a:lnTo>
                <a:lnTo>
                  <a:pt x="6" y="29"/>
                </a:lnTo>
                <a:lnTo>
                  <a:pt x="7" y="32"/>
                </a:lnTo>
                <a:lnTo>
                  <a:pt x="9" y="35"/>
                </a:lnTo>
                <a:lnTo>
                  <a:pt x="12" y="38"/>
                </a:lnTo>
                <a:lnTo>
                  <a:pt x="15" y="41"/>
                </a:lnTo>
                <a:lnTo>
                  <a:pt x="18" y="44"/>
                </a:lnTo>
                <a:lnTo>
                  <a:pt x="20" y="46"/>
                </a:lnTo>
                <a:lnTo>
                  <a:pt x="25" y="47"/>
                </a:lnTo>
                <a:lnTo>
                  <a:pt x="29" y="47"/>
                </a:lnTo>
                <a:lnTo>
                  <a:pt x="34" y="47"/>
                </a:lnTo>
                <a:lnTo>
                  <a:pt x="38" y="47"/>
                </a:lnTo>
                <a:lnTo>
                  <a:pt x="43" y="46"/>
                </a:lnTo>
                <a:lnTo>
                  <a:pt x="47" y="44"/>
                </a:lnTo>
                <a:lnTo>
                  <a:pt x="52" y="41"/>
                </a:lnTo>
                <a:lnTo>
                  <a:pt x="56" y="38"/>
                </a:lnTo>
                <a:lnTo>
                  <a:pt x="56" y="37"/>
                </a:lnTo>
                <a:lnTo>
                  <a:pt x="57" y="35"/>
                </a:lnTo>
                <a:lnTo>
                  <a:pt x="57" y="34"/>
                </a:lnTo>
                <a:lnTo>
                  <a:pt x="56" y="31"/>
                </a:lnTo>
                <a:lnTo>
                  <a:pt x="56" y="29"/>
                </a:lnTo>
                <a:lnTo>
                  <a:pt x="55" y="27"/>
                </a:lnTo>
                <a:lnTo>
                  <a:pt x="53" y="24"/>
                </a:lnTo>
                <a:lnTo>
                  <a:pt x="53" y="22"/>
                </a:lnTo>
                <a:lnTo>
                  <a:pt x="53" y="21"/>
                </a:lnTo>
                <a:lnTo>
                  <a:pt x="53" y="19"/>
                </a:lnTo>
                <a:lnTo>
                  <a:pt x="53" y="18"/>
                </a:lnTo>
                <a:lnTo>
                  <a:pt x="53" y="16"/>
                </a:lnTo>
                <a:lnTo>
                  <a:pt x="55" y="15"/>
                </a:lnTo>
                <a:lnTo>
                  <a:pt x="55" y="13"/>
                </a:lnTo>
                <a:lnTo>
                  <a:pt x="56" y="12"/>
                </a:lnTo>
                <a:lnTo>
                  <a:pt x="55" y="12"/>
                </a:lnTo>
                <a:lnTo>
                  <a:pt x="53" y="10"/>
                </a:lnTo>
                <a:lnTo>
                  <a:pt x="52" y="9"/>
                </a:lnTo>
                <a:lnTo>
                  <a:pt x="50" y="7"/>
                </a:lnTo>
                <a:lnTo>
                  <a:pt x="49" y="7"/>
                </a:lnTo>
                <a:lnTo>
                  <a:pt x="49" y="6"/>
                </a:lnTo>
                <a:lnTo>
                  <a:pt x="47" y="6"/>
                </a:lnTo>
                <a:lnTo>
                  <a:pt x="41" y="3"/>
                </a:lnTo>
                <a:lnTo>
                  <a:pt x="35" y="1"/>
                </a:lnTo>
                <a:lnTo>
                  <a:pt x="28" y="0"/>
                </a:lnTo>
                <a:lnTo>
                  <a:pt x="22" y="0"/>
                </a:lnTo>
                <a:lnTo>
                  <a:pt x="16" y="1"/>
                </a:lnTo>
                <a:lnTo>
                  <a:pt x="10" y="3"/>
                </a:lnTo>
                <a:lnTo>
                  <a:pt x="4" y="6"/>
                </a:lnTo>
                <a:lnTo>
                  <a:pt x="0" y="10"/>
                </a:lnTo>
                <a:lnTo>
                  <a:pt x="1" y="10"/>
                </a:lnTo>
                <a:lnTo>
                  <a:pt x="1" y="12"/>
                </a:lnTo>
                <a:lnTo>
                  <a:pt x="3" y="12"/>
                </a:lnTo>
                <a:lnTo>
                  <a:pt x="3" y="13"/>
                </a:lnTo>
                <a:lnTo>
                  <a:pt x="0" y="10"/>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345" name="Freeform 96">
            <a:extLst>
              <a:ext uri="{FF2B5EF4-FFF2-40B4-BE49-F238E27FC236}">
                <a16:creationId xmlns:a16="http://schemas.microsoft.com/office/drawing/2014/main" id="{863A3F8A-63FA-0124-E828-3BA02F7167C4}"/>
              </a:ext>
            </a:extLst>
          </p:cNvPr>
          <p:cNvSpPr>
            <a:spLocks/>
          </p:cNvSpPr>
          <p:nvPr/>
        </p:nvSpPr>
        <p:spPr bwMode="auto">
          <a:xfrm>
            <a:off x="6450014" y="4071939"/>
            <a:ext cx="80963" cy="74612"/>
          </a:xfrm>
          <a:custGeom>
            <a:avLst/>
            <a:gdLst>
              <a:gd name="T0" fmla="*/ 2147483647 w 57"/>
              <a:gd name="T1" fmla="*/ 2147483647 h 47"/>
              <a:gd name="T2" fmla="*/ 2147483647 w 57"/>
              <a:gd name="T3" fmla="*/ 2147483647 h 47"/>
              <a:gd name="T4" fmla="*/ 2147483647 w 57"/>
              <a:gd name="T5" fmla="*/ 2147483647 h 47"/>
              <a:gd name="T6" fmla="*/ 2147483647 w 57"/>
              <a:gd name="T7" fmla="*/ 2147483647 h 47"/>
              <a:gd name="T8" fmla="*/ 2147483647 w 57"/>
              <a:gd name="T9" fmla="*/ 2147483647 h 47"/>
              <a:gd name="T10" fmla="*/ 2147483647 w 57"/>
              <a:gd name="T11" fmla="*/ 2147483647 h 47"/>
              <a:gd name="T12" fmla="*/ 2147483647 w 57"/>
              <a:gd name="T13" fmla="*/ 2147483647 h 47"/>
              <a:gd name="T14" fmla="*/ 2147483647 w 57"/>
              <a:gd name="T15" fmla="*/ 2147483647 h 47"/>
              <a:gd name="T16" fmla="*/ 2147483647 w 57"/>
              <a:gd name="T17" fmla="*/ 2147483647 h 47"/>
              <a:gd name="T18" fmla="*/ 2147483647 w 57"/>
              <a:gd name="T19" fmla="*/ 2147483647 h 47"/>
              <a:gd name="T20" fmla="*/ 2147483647 w 57"/>
              <a:gd name="T21" fmla="*/ 2147483647 h 47"/>
              <a:gd name="T22" fmla="*/ 2147483647 w 57"/>
              <a:gd name="T23" fmla="*/ 2147483647 h 47"/>
              <a:gd name="T24" fmla="*/ 2147483647 w 57"/>
              <a:gd name="T25" fmla="*/ 2147483647 h 47"/>
              <a:gd name="T26" fmla="*/ 2147483647 w 57"/>
              <a:gd name="T27" fmla="*/ 2147483647 h 47"/>
              <a:gd name="T28" fmla="*/ 2147483647 w 57"/>
              <a:gd name="T29" fmla="*/ 2147483647 h 47"/>
              <a:gd name="T30" fmla="*/ 2147483647 w 57"/>
              <a:gd name="T31" fmla="*/ 2147483647 h 47"/>
              <a:gd name="T32" fmla="*/ 2147483647 w 57"/>
              <a:gd name="T33" fmla="*/ 2147483647 h 47"/>
              <a:gd name="T34" fmla="*/ 2147483647 w 57"/>
              <a:gd name="T35" fmla="*/ 2147483647 h 47"/>
              <a:gd name="T36" fmla="*/ 2147483647 w 57"/>
              <a:gd name="T37" fmla="*/ 2147483647 h 47"/>
              <a:gd name="T38" fmla="*/ 2147483647 w 57"/>
              <a:gd name="T39" fmla="*/ 2147483647 h 47"/>
              <a:gd name="T40" fmla="*/ 2147483647 w 57"/>
              <a:gd name="T41" fmla="*/ 2147483647 h 47"/>
              <a:gd name="T42" fmla="*/ 2147483647 w 57"/>
              <a:gd name="T43" fmla="*/ 2147483647 h 47"/>
              <a:gd name="T44" fmla="*/ 2147483647 w 57"/>
              <a:gd name="T45" fmla="*/ 2147483647 h 47"/>
              <a:gd name="T46" fmla="*/ 2147483647 w 57"/>
              <a:gd name="T47" fmla="*/ 2147483647 h 47"/>
              <a:gd name="T48" fmla="*/ 2147483647 w 57"/>
              <a:gd name="T49" fmla="*/ 2147483647 h 47"/>
              <a:gd name="T50" fmla="*/ 2147483647 w 57"/>
              <a:gd name="T51" fmla="*/ 0 h 47"/>
              <a:gd name="T52" fmla="*/ 2147483647 w 57"/>
              <a:gd name="T53" fmla="*/ 2147483647 h 47"/>
              <a:gd name="T54" fmla="*/ 2147483647 w 57"/>
              <a:gd name="T55" fmla="*/ 2147483647 h 47"/>
              <a:gd name="T56" fmla="*/ 0 w 57"/>
              <a:gd name="T57" fmla="*/ 2147483647 h 47"/>
              <a:gd name="T58" fmla="*/ 2147483647 w 57"/>
              <a:gd name="T59" fmla="*/ 2147483647 h 47"/>
              <a:gd name="T60" fmla="*/ 2147483647 w 57"/>
              <a:gd name="T61" fmla="*/ 2147483647 h 47"/>
              <a:gd name="T62" fmla="*/ 2147483647 w 57"/>
              <a:gd name="T63" fmla="*/ 2147483647 h 47"/>
              <a:gd name="T64" fmla="*/ 0 w 57"/>
              <a:gd name="T65" fmla="*/ 2147483647 h 4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57"/>
              <a:gd name="T100" fmla="*/ 0 h 47"/>
              <a:gd name="T101" fmla="*/ 57 w 57"/>
              <a:gd name="T102" fmla="*/ 47 h 47"/>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57" h="47">
                <a:moveTo>
                  <a:pt x="0" y="10"/>
                </a:moveTo>
                <a:lnTo>
                  <a:pt x="1" y="13"/>
                </a:lnTo>
                <a:lnTo>
                  <a:pt x="3" y="15"/>
                </a:lnTo>
                <a:lnTo>
                  <a:pt x="3" y="18"/>
                </a:lnTo>
                <a:lnTo>
                  <a:pt x="3" y="22"/>
                </a:lnTo>
                <a:lnTo>
                  <a:pt x="4" y="25"/>
                </a:lnTo>
                <a:lnTo>
                  <a:pt x="6" y="29"/>
                </a:lnTo>
                <a:lnTo>
                  <a:pt x="7" y="32"/>
                </a:lnTo>
                <a:lnTo>
                  <a:pt x="9" y="35"/>
                </a:lnTo>
                <a:lnTo>
                  <a:pt x="12" y="38"/>
                </a:lnTo>
                <a:lnTo>
                  <a:pt x="15" y="41"/>
                </a:lnTo>
                <a:lnTo>
                  <a:pt x="18" y="44"/>
                </a:lnTo>
                <a:lnTo>
                  <a:pt x="20" y="46"/>
                </a:lnTo>
                <a:lnTo>
                  <a:pt x="25" y="47"/>
                </a:lnTo>
                <a:lnTo>
                  <a:pt x="29" y="47"/>
                </a:lnTo>
                <a:lnTo>
                  <a:pt x="34" y="47"/>
                </a:lnTo>
                <a:lnTo>
                  <a:pt x="38" y="47"/>
                </a:lnTo>
                <a:lnTo>
                  <a:pt x="43" y="46"/>
                </a:lnTo>
                <a:lnTo>
                  <a:pt x="47" y="44"/>
                </a:lnTo>
                <a:lnTo>
                  <a:pt x="52" y="41"/>
                </a:lnTo>
                <a:lnTo>
                  <a:pt x="56" y="38"/>
                </a:lnTo>
                <a:lnTo>
                  <a:pt x="56" y="37"/>
                </a:lnTo>
                <a:lnTo>
                  <a:pt x="57" y="35"/>
                </a:lnTo>
                <a:lnTo>
                  <a:pt x="57" y="34"/>
                </a:lnTo>
                <a:lnTo>
                  <a:pt x="56" y="31"/>
                </a:lnTo>
                <a:lnTo>
                  <a:pt x="56" y="29"/>
                </a:lnTo>
                <a:lnTo>
                  <a:pt x="55" y="27"/>
                </a:lnTo>
                <a:lnTo>
                  <a:pt x="53" y="24"/>
                </a:lnTo>
                <a:lnTo>
                  <a:pt x="53" y="22"/>
                </a:lnTo>
                <a:lnTo>
                  <a:pt x="53" y="21"/>
                </a:lnTo>
                <a:lnTo>
                  <a:pt x="53" y="19"/>
                </a:lnTo>
                <a:lnTo>
                  <a:pt x="53" y="18"/>
                </a:lnTo>
                <a:lnTo>
                  <a:pt x="53" y="16"/>
                </a:lnTo>
                <a:lnTo>
                  <a:pt x="55" y="15"/>
                </a:lnTo>
                <a:lnTo>
                  <a:pt x="55" y="13"/>
                </a:lnTo>
                <a:lnTo>
                  <a:pt x="56" y="12"/>
                </a:lnTo>
                <a:lnTo>
                  <a:pt x="55" y="12"/>
                </a:lnTo>
                <a:lnTo>
                  <a:pt x="53" y="10"/>
                </a:lnTo>
                <a:lnTo>
                  <a:pt x="52" y="9"/>
                </a:lnTo>
                <a:lnTo>
                  <a:pt x="50" y="7"/>
                </a:lnTo>
                <a:lnTo>
                  <a:pt x="49" y="7"/>
                </a:lnTo>
                <a:lnTo>
                  <a:pt x="49" y="6"/>
                </a:lnTo>
                <a:lnTo>
                  <a:pt x="47" y="6"/>
                </a:lnTo>
                <a:lnTo>
                  <a:pt x="41" y="3"/>
                </a:lnTo>
                <a:lnTo>
                  <a:pt x="35" y="1"/>
                </a:lnTo>
                <a:lnTo>
                  <a:pt x="28" y="0"/>
                </a:lnTo>
                <a:lnTo>
                  <a:pt x="22" y="0"/>
                </a:lnTo>
                <a:lnTo>
                  <a:pt x="16" y="1"/>
                </a:lnTo>
                <a:lnTo>
                  <a:pt x="10" y="3"/>
                </a:lnTo>
                <a:lnTo>
                  <a:pt x="4" y="6"/>
                </a:lnTo>
                <a:lnTo>
                  <a:pt x="0" y="10"/>
                </a:lnTo>
                <a:lnTo>
                  <a:pt x="1" y="10"/>
                </a:lnTo>
                <a:lnTo>
                  <a:pt x="1" y="12"/>
                </a:lnTo>
                <a:lnTo>
                  <a:pt x="3" y="12"/>
                </a:lnTo>
                <a:lnTo>
                  <a:pt x="3" y="13"/>
                </a:lnTo>
                <a:lnTo>
                  <a:pt x="0" y="10"/>
                </a:lnTo>
              </a:path>
            </a:pathLst>
          </a:custGeom>
          <a:solidFill>
            <a:srgbClr val="FFFF00"/>
          </a:solidFill>
          <a:ln w="1588">
            <a:solidFill>
              <a:srgbClr val="990000"/>
            </a:solidFill>
            <a:round/>
            <a:headEnd/>
            <a:tailEnd/>
          </a:ln>
        </p:spPr>
        <p:txBody>
          <a:bodyPr/>
          <a:lstStyle/>
          <a:p>
            <a:endParaRPr lang="en-US"/>
          </a:p>
        </p:txBody>
      </p:sp>
      <p:sp>
        <p:nvSpPr>
          <p:cNvPr id="53346" name="Freeform 97">
            <a:extLst>
              <a:ext uri="{FF2B5EF4-FFF2-40B4-BE49-F238E27FC236}">
                <a16:creationId xmlns:a16="http://schemas.microsoft.com/office/drawing/2014/main" id="{5E8650A7-342E-F82A-F529-509422EB07E3}"/>
              </a:ext>
            </a:extLst>
          </p:cNvPr>
          <p:cNvSpPr>
            <a:spLocks/>
          </p:cNvSpPr>
          <p:nvPr/>
        </p:nvSpPr>
        <p:spPr bwMode="auto">
          <a:xfrm>
            <a:off x="6450014" y="4071939"/>
            <a:ext cx="80963" cy="74612"/>
          </a:xfrm>
          <a:custGeom>
            <a:avLst/>
            <a:gdLst>
              <a:gd name="T0" fmla="*/ 2147483647 w 57"/>
              <a:gd name="T1" fmla="*/ 2147483647 h 47"/>
              <a:gd name="T2" fmla="*/ 2147483647 w 57"/>
              <a:gd name="T3" fmla="*/ 2147483647 h 47"/>
              <a:gd name="T4" fmla="*/ 2147483647 w 57"/>
              <a:gd name="T5" fmla="*/ 2147483647 h 47"/>
              <a:gd name="T6" fmla="*/ 2147483647 w 57"/>
              <a:gd name="T7" fmla="*/ 2147483647 h 47"/>
              <a:gd name="T8" fmla="*/ 2147483647 w 57"/>
              <a:gd name="T9" fmla="*/ 2147483647 h 47"/>
              <a:gd name="T10" fmla="*/ 2147483647 w 57"/>
              <a:gd name="T11" fmla="*/ 2147483647 h 47"/>
              <a:gd name="T12" fmla="*/ 2147483647 w 57"/>
              <a:gd name="T13" fmla="*/ 2147483647 h 47"/>
              <a:gd name="T14" fmla="*/ 2147483647 w 57"/>
              <a:gd name="T15" fmla="*/ 2147483647 h 47"/>
              <a:gd name="T16" fmla="*/ 2147483647 w 57"/>
              <a:gd name="T17" fmla="*/ 2147483647 h 47"/>
              <a:gd name="T18" fmla="*/ 2147483647 w 57"/>
              <a:gd name="T19" fmla="*/ 2147483647 h 47"/>
              <a:gd name="T20" fmla="*/ 2147483647 w 57"/>
              <a:gd name="T21" fmla="*/ 2147483647 h 47"/>
              <a:gd name="T22" fmla="*/ 2147483647 w 57"/>
              <a:gd name="T23" fmla="*/ 2147483647 h 47"/>
              <a:gd name="T24" fmla="*/ 2147483647 w 57"/>
              <a:gd name="T25" fmla="*/ 2147483647 h 47"/>
              <a:gd name="T26" fmla="*/ 2147483647 w 57"/>
              <a:gd name="T27" fmla="*/ 2147483647 h 47"/>
              <a:gd name="T28" fmla="*/ 2147483647 w 57"/>
              <a:gd name="T29" fmla="*/ 2147483647 h 47"/>
              <a:gd name="T30" fmla="*/ 2147483647 w 57"/>
              <a:gd name="T31" fmla="*/ 2147483647 h 47"/>
              <a:gd name="T32" fmla="*/ 2147483647 w 57"/>
              <a:gd name="T33" fmla="*/ 2147483647 h 47"/>
              <a:gd name="T34" fmla="*/ 2147483647 w 57"/>
              <a:gd name="T35" fmla="*/ 2147483647 h 47"/>
              <a:gd name="T36" fmla="*/ 2147483647 w 57"/>
              <a:gd name="T37" fmla="*/ 2147483647 h 47"/>
              <a:gd name="T38" fmla="*/ 2147483647 w 57"/>
              <a:gd name="T39" fmla="*/ 2147483647 h 47"/>
              <a:gd name="T40" fmla="*/ 2147483647 w 57"/>
              <a:gd name="T41" fmla="*/ 2147483647 h 47"/>
              <a:gd name="T42" fmla="*/ 2147483647 w 57"/>
              <a:gd name="T43" fmla="*/ 2147483647 h 47"/>
              <a:gd name="T44" fmla="*/ 2147483647 w 57"/>
              <a:gd name="T45" fmla="*/ 2147483647 h 47"/>
              <a:gd name="T46" fmla="*/ 2147483647 w 57"/>
              <a:gd name="T47" fmla="*/ 2147483647 h 47"/>
              <a:gd name="T48" fmla="*/ 2147483647 w 57"/>
              <a:gd name="T49" fmla="*/ 2147483647 h 47"/>
              <a:gd name="T50" fmla="*/ 2147483647 w 57"/>
              <a:gd name="T51" fmla="*/ 0 h 47"/>
              <a:gd name="T52" fmla="*/ 2147483647 w 57"/>
              <a:gd name="T53" fmla="*/ 2147483647 h 47"/>
              <a:gd name="T54" fmla="*/ 2147483647 w 57"/>
              <a:gd name="T55" fmla="*/ 2147483647 h 47"/>
              <a:gd name="T56" fmla="*/ 0 w 57"/>
              <a:gd name="T57" fmla="*/ 2147483647 h 47"/>
              <a:gd name="T58" fmla="*/ 2147483647 w 57"/>
              <a:gd name="T59" fmla="*/ 2147483647 h 47"/>
              <a:gd name="T60" fmla="*/ 2147483647 w 57"/>
              <a:gd name="T61" fmla="*/ 2147483647 h 47"/>
              <a:gd name="T62" fmla="*/ 2147483647 w 57"/>
              <a:gd name="T63" fmla="*/ 2147483647 h 47"/>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57"/>
              <a:gd name="T97" fmla="*/ 0 h 47"/>
              <a:gd name="T98" fmla="*/ 57 w 57"/>
              <a:gd name="T99" fmla="*/ 47 h 47"/>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57" h="47">
                <a:moveTo>
                  <a:pt x="0" y="10"/>
                </a:moveTo>
                <a:lnTo>
                  <a:pt x="1" y="13"/>
                </a:lnTo>
                <a:lnTo>
                  <a:pt x="3" y="15"/>
                </a:lnTo>
                <a:lnTo>
                  <a:pt x="3" y="18"/>
                </a:lnTo>
                <a:lnTo>
                  <a:pt x="3" y="22"/>
                </a:lnTo>
                <a:lnTo>
                  <a:pt x="4" y="25"/>
                </a:lnTo>
                <a:lnTo>
                  <a:pt x="6" y="29"/>
                </a:lnTo>
                <a:lnTo>
                  <a:pt x="7" y="32"/>
                </a:lnTo>
                <a:lnTo>
                  <a:pt x="9" y="35"/>
                </a:lnTo>
                <a:lnTo>
                  <a:pt x="12" y="38"/>
                </a:lnTo>
                <a:lnTo>
                  <a:pt x="15" y="41"/>
                </a:lnTo>
                <a:lnTo>
                  <a:pt x="18" y="44"/>
                </a:lnTo>
                <a:lnTo>
                  <a:pt x="20" y="46"/>
                </a:lnTo>
                <a:lnTo>
                  <a:pt x="25" y="47"/>
                </a:lnTo>
                <a:lnTo>
                  <a:pt x="29" y="47"/>
                </a:lnTo>
                <a:lnTo>
                  <a:pt x="34" y="47"/>
                </a:lnTo>
                <a:lnTo>
                  <a:pt x="38" y="47"/>
                </a:lnTo>
                <a:lnTo>
                  <a:pt x="43" y="46"/>
                </a:lnTo>
                <a:lnTo>
                  <a:pt x="47" y="44"/>
                </a:lnTo>
                <a:lnTo>
                  <a:pt x="52" y="41"/>
                </a:lnTo>
                <a:lnTo>
                  <a:pt x="56" y="38"/>
                </a:lnTo>
                <a:lnTo>
                  <a:pt x="56" y="37"/>
                </a:lnTo>
                <a:lnTo>
                  <a:pt x="57" y="35"/>
                </a:lnTo>
                <a:lnTo>
                  <a:pt x="57" y="34"/>
                </a:lnTo>
                <a:lnTo>
                  <a:pt x="56" y="31"/>
                </a:lnTo>
                <a:lnTo>
                  <a:pt x="56" y="29"/>
                </a:lnTo>
                <a:lnTo>
                  <a:pt x="55" y="27"/>
                </a:lnTo>
                <a:lnTo>
                  <a:pt x="53" y="24"/>
                </a:lnTo>
                <a:lnTo>
                  <a:pt x="53" y="22"/>
                </a:lnTo>
                <a:lnTo>
                  <a:pt x="53" y="21"/>
                </a:lnTo>
                <a:lnTo>
                  <a:pt x="53" y="19"/>
                </a:lnTo>
                <a:lnTo>
                  <a:pt x="53" y="18"/>
                </a:lnTo>
                <a:lnTo>
                  <a:pt x="53" y="16"/>
                </a:lnTo>
                <a:lnTo>
                  <a:pt x="55" y="15"/>
                </a:lnTo>
                <a:lnTo>
                  <a:pt x="55" y="13"/>
                </a:lnTo>
                <a:lnTo>
                  <a:pt x="56" y="12"/>
                </a:lnTo>
                <a:lnTo>
                  <a:pt x="55" y="12"/>
                </a:lnTo>
                <a:lnTo>
                  <a:pt x="53" y="10"/>
                </a:lnTo>
                <a:lnTo>
                  <a:pt x="52" y="9"/>
                </a:lnTo>
                <a:lnTo>
                  <a:pt x="50" y="7"/>
                </a:lnTo>
                <a:lnTo>
                  <a:pt x="49" y="7"/>
                </a:lnTo>
                <a:lnTo>
                  <a:pt x="49" y="6"/>
                </a:lnTo>
                <a:lnTo>
                  <a:pt x="47" y="6"/>
                </a:lnTo>
                <a:lnTo>
                  <a:pt x="41" y="3"/>
                </a:lnTo>
                <a:lnTo>
                  <a:pt x="35" y="1"/>
                </a:lnTo>
                <a:lnTo>
                  <a:pt x="28" y="0"/>
                </a:lnTo>
                <a:lnTo>
                  <a:pt x="22" y="0"/>
                </a:lnTo>
                <a:lnTo>
                  <a:pt x="16" y="1"/>
                </a:lnTo>
                <a:lnTo>
                  <a:pt x="10" y="3"/>
                </a:lnTo>
                <a:lnTo>
                  <a:pt x="4" y="6"/>
                </a:lnTo>
                <a:lnTo>
                  <a:pt x="0" y="10"/>
                </a:lnTo>
                <a:lnTo>
                  <a:pt x="1" y="10"/>
                </a:lnTo>
                <a:lnTo>
                  <a:pt x="1" y="12"/>
                </a:lnTo>
                <a:lnTo>
                  <a:pt x="3" y="12"/>
                </a:lnTo>
                <a:lnTo>
                  <a:pt x="3" y="13"/>
                </a:lnTo>
              </a:path>
            </a:pathLst>
          </a:custGeom>
          <a:solidFill>
            <a:srgbClr val="FFFF00"/>
          </a:solidFill>
          <a:ln w="4763">
            <a:solidFill>
              <a:srgbClr val="990000"/>
            </a:solidFill>
            <a:round/>
            <a:headEnd/>
            <a:tailEnd/>
          </a:ln>
        </p:spPr>
        <p:txBody>
          <a:bodyPr/>
          <a:lstStyle/>
          <a:p>
            <a:endParaRPr lang="en-US"/>
          </a:p>
        </p:txBody>
      </p:sp>
      <p:sp>
        <p:nvSpPr>
          <p:cNvPr id="53347" name="Freeform 98">
            <a:extLst>
              <a:ext uri="{FF2B5EF4-FFF2-40B4-BE49-F238E27FC236}">
                <a16:creationId xmlns:a16="http://schemas.microsoft.com/office/drawing/2014/main" id="{A0264789-2C86-8797-4662-30066FDDFA38}"/>
              </a:ext>
            </a:extLst>
          </p:cNvPr>
          <p:cNvSpPr>
            <a:spLocks/>
          </p:cNvSpPr>
          <p:nvPr/>
        </p:nvSpPr>
        <p:spPr bwMode="auto">
          <a:xfrm>
            <a:off x="6472239" y="4154489"/>
            <a:ext cx="100012" cy="55563"/>
          </a:xfrm>
          <a:custGeom>
            <a:avLst/>
            <a:gdLst>
              <a:gd name="T0" fmla="*/ 2147483647 w 70"/>
              <a:gd name="T1" fmla="*/ 2147483647 h 35"/>
              <a:gd name="T2" fmla="*/ 2147483647 w 70"/>
              <a:gd name="T3" fmla="*/ 2147483647 h 35"/>
              <a:gd name="T4" fmla="*/ 2147483647 w 70"/>
              <a:gd name="T5" fmla="*/ 2147483647 h 35"/>
              <a:gd name="T6" fmla="*/ 2147483647 w 70"/>
              <a:gd name="T7" fmla="*/ 2147483647 h 35"/>
              <a:gd name="T8" fmla="*/ 2147483647 w 70"/>
              <a:gd name="T9" fmla="*/ 2147483647 h 35"/>
              <a:gd name="T10" fmla="*/ 2147483647 w 70"/>
              <a:gd name="T11" fmla="*/ 2147483647 h 35"/>
              <a:gd name="T12" fmla="*/ 2147483647 w 70"/>
              <a:gd name="T13" fmla="*/ 2147483647 h 35"/>
              <a:gd name="T14" fmla="*/ 2147483647 w 70"/>
              <a:gd name="T15" fmla="*/ 2147483647 h 35"/>
              <a:gd name="T16" fmla="*/ 2147483647 w 70"/>
              <a:gd name="T17" fmla="*/ 2147483647 h 35"/>
              <a:gd name="T18" fmla="*/ 0 w 70"/>
              <a:gd name="T19" fmla="*/ 2147483647 h 35"/>
              <a:gd name="T20" fmla="*/ 0 w 70"/>
              <a:gd name="T21" fmla="*/ 2147483647 h 35"/>
              <a:gd name="T22" fmla="*/ 2147483647 w 70"/>
              <a:gd name="T23" fmla="*/ 2147483647 h 35"/>
              <a:gd name="T24" fmla="*/ 2147483647 w 70"/>
              <a:gd name="T25" fmla="*/ 2147483647 h 35"/>
              <a:gd name="T26" fmla="*/ 2147483647 w 70"/>
              <a:gd name="T27" fmla="*/ 2147483647 h 35"/>
              <a:gd name="T28" fmla="*/ 2147483647 w 70"/>
              <a:gd name="T29" fmla="*/ 2147483647 h 35"/>
              <a:gd name="T30" fmla="*/ 2147483647 w 70"/>
              <a:gd name="T31" fmla="*/ 2147483647 h 35"/>
              <a:gd name="T32" fmla="*/ 2147483647 w 70"/>
              <a:gd name="T33" fmla="*/ 2147483647 h 35"/>
              <a:gd name="T34" fmla="*/ 2147483647 w 70"/>
              <a:gd name="T35" fmla="*/ 2147483647 h 35"/>
              <a:gd name="T36" fmla="*/ 2147483647 w 70"/>
              <a:gd name="T37" fmla="*/ 2147483647 h 35"/>
              <a:gd name="T38" fmla="*/ 2147483647 w 70"/>
              <a:gd name="T39" fmla="*/ 2147483647 h 35"/>
              <a:gd name="T40" fmla="*/ 2147483647 w 70"/>
              <a:gd name="T41" fmla="*/ 2147483647 h 35"/>
              <a:gd name="T42" fmla="*/ 2147483647 w 70"/>
              <a:gd name="T43" fmla="*/ 2147483647 h 35"/>
              <a:gd name="T44" fmla="*/ 2147483647 w 70"/>
              <a:gd name="T45" fmla="*/ 2147483647 h 35"/>
              <a:gd name="T46" fmla="*/ 2147483647 w 70"/>
              <a:gd name="T47" fmla="*/ 2147483647 h 35"/>
              <a:gd name="T48" fmla="*/ 2147483647 w 70"/>
              <a:gd name="T49" fmla="*/ 2147483647 h 35"/>
              <a:gd name="T50" fmla="*/ 2147483647 w 70"/>
              <a:gd name="T51" fmla="*/ 2147483647 h 35"/>
              <a:gd name="T52" fmla="*/ 2147483647 w 70"/>
              <a:gd name="T53" fmla="*/ 2147483647 h 35"/>
              <a:gd name="T54" fmla="*/ 2147483647 w 70"/>
              <a:gd name="T55" fmla="*/ 2147483647 h 35"/>
              <a:gd name="T56" fmla="*/ 2147483647 w 70"/>
              <a:gd name="T57" fmla="*/ 2147483647 h 35"/>
              <a:gd name="T58" fmla="*/ 2147483647 w 70"/>
              <a:gd name="T59" fmla="*/ 2147483647 h 35"/>
              <a:gd name="T60" fmla="*/ 2147483647 w 70"/>
              <a:gd name="T61" fmla="*/ 2147483647 h 35"/>
              <a:gd name="T62" fmla="*/ 2147483647 w 70"/>
              <a:gd name="T63" fmla="*/ 2147483647 h 35"/>
              <a:gd name="T64" fmla="*/ 2147483647 w 70"/>
              <a:gd name="T65" fmla="*/ 2147483647 h 35"/>
              <a:gd name="T66" fmla="*/ 2147483647 w 70"/>
              <a:gd name="T67" fmla="*/ 0 h 35"/>
              <a:gd name="T68" fmla="*/ 2147483647 w 70"/>
              <a:gd name="T69" fmla="*/ 0 h 35"/>
              <a:gd name="T70" fmla="*/ 2147483647 w 70"/>
              <a:gd name="T71" fmla="*/ 0 h 35"/>
              <a:gd name="T72" fmla="*/ 2147483647 w 70"/>
              <a:gd name="T73" fmla="*/ 2147483647 h 35"/>
              <a:gd name="T74" fmla="*/ 2147483647 w 70"/>
              <a:gd name="T75" fmla="*/ 2147483647 h 35"/>
              <a:gd name="T76" fmla="*/ 2147483647 w 70"/>
              <a:gd name="T77" fmla="*/ 2147483647 h 35"/>
              <a:gd name="T78" fmla="*/ 2147483647 w 70"/>
              <a:gd name="T79" fmla="*/ 2147483647 h 35"/>
              <a:gd name="T80" fmla="*/ 2147483647 w 70"/>
              <a:gd name="T81" fmla="*/ 2147483647 h 35"/>
              <a:gd name="T82" fmla="*/ 2147483647 w 70"/>
              <a:gd name="T83" fmla="*/ 2147483647 h 35"/>
              <a:gd name="T84" fmla="*/ 2147483647 w 70"/>
              <a:gd name="T85" fmla="*/ 2147483647 h 35"/>
              <a:gd name="T86" fmla="*/ 2147483647 w 70"/>
              <a:gd name="T87" fmla="*/ 2147483647 h 35"/>
              <a:gd name="T88" fmla="*/ 2147483647 w 70"/>
              <a:gd name="T89" fmla="*/ 2147483647 h 35"/>
              <a:gd name="T90" fmla="*/ 2147483647 w 70"/>
              <a:gd name="T91" fmla="*/ 2147483647 h 35"/>
              <a:gd name="T92" fmla="*/ 2147483647 w 70"/>
              <a:gd name="T93" fmla="*/ 2147483647 h 35"/>
              <a:gd name="T94" fmla="*/ 2147483647 w 70"/>
              <a:gd name="T95" fmla="*/ 2147483647 h 35"/>
              <a:gd name="T96" fmla="*/ 2147483647 w 70"/>
              <a:gd name="T97" fmla="*/ 2147483647 h 35"/>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70"/>
              <a:gd name="T148" fmla="*/ 0 h 35"/>
              <a:gd name="T149" fmla="*/ 70 w 70"/>
              <a:gd name="T150" fmla="*/ 35 h 35"/>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70" h="35">
                <a:moveTo>
                  <a:pt x="24" y="7"/>
                </a:moveTo>
                <a:lnTo>
                  <a:pt x="21" y="7"/>
                </a:lnTo>
                <a:lnTo>
                  <a:pt x="19" y="7"/>
                </a:lnTo>
                <a:lnTo>
                  <a:pt x="16" y="7"/>
                </a:lnTo>
                <a:lnTo>
                  <a:pt x="13" y="6"/>
                </a:lnTo>
                <a:lnTo>
                  <a:pt x="10" y="6"/>
                </a:lnTo>
                <a:lnTo>
                  <a:pt x="7" y="6"/>
                </a:lnTo>
                <a:lnTo>
                  <a:pt x="4" y="6"/>
                </a:lnTo>
                <a:lnTo>
                  <a:pt x="3" y="7"/>
                </a:lnTo>
                <a:lnTo>
                  <a:pt x="0" y="9"/>
                </a:lnTo>
                <a:lnTo>
                  <a:pt x="0" y="12"/>
                </a:lnTo>
                <a:lnTo>
                  <a:pt x="3" y="15"/>
                </a:lnTo>
                <a:lnTo>
                  <a:pt x="7" y="19"/>
                </a:lnTo>
                <a:lnTo>
                  <a:pt x="13" y="22"/>
                </a:lnTo>
                <a:lnTo>
                  <a:pt x="19" y="25"/>
                </a:lnTo>
                <a:lnTo>
                  <a:pt x="24" y="29"/>
                </a:lnTo>
                <a:lnTo>
                  <a:pt x="28" y="32"/>
                </a:lnTo>
                <a:lnTo>
                  <a:pt x="33" y="34"/>
                </a:lnTo>
                <a:lnTo>
                  <a:pt x="37" y="35"/>
                </a:lnTo>
                <a:lnTo>
                  <a:pt x="41" y="34"/>
                </a:lnTo>
                <a:lnTo>
                  <a:pt x="46" y="32"/>
                </a:lnTo>
                <a:lnTo>
                  <a:pt x="50" y="29"/>
                </a:lnTo>
                <a:lnTo>
                  <a:pt x="55" y="26"/>
                </a:lnTo>
                <a:lnTo>
                  <a:pt x="59" y="22"/>
                </a:lnTo>
                <a:lnTo>
                  <a:pt x="64" y="19"/>
                </a:lnTo>
                <a:lnTo>
                  <a:pt x="65" y="17"/>
                </a:lnTo>
                <a:lnTo>
                  <a:pt x="67" y="15"/>
                </a:lnTo>
                <a:lnTo>
                  <a:pt x="68" y="12"/>
                </a:lnTo>
                <a:lnTo>
                  <a:pt x="70" y="9"/>
                </a:lnTo>
                <a:lnTo>
                  <a:pt x="70" y="6"/>
                </a:lnTo>
                <a:lnTo>
                  <a:pt x="70" y="4"/>
                </a:lnTo>
                <a:lnTo>
                  <a:pt x="68" y="1"/>
                </a:lnTo>
                <a:lnTo>
                  <a:pt x="65" y="1"/>
                </a:lnTo>
                <a:lnTo>
                  <a:pt x="61" y="0"/>
                </a:lnTo>
                <a:lnTo>
                  <a:pt x="58" y="0"/>
                </a:lnTo>
                <a:lnTo>
                  <a:pt x="55" y="0"/>
                </a:lnTo>
                <a:lnTo>
                  <a:pt x="52" y="1"/>
                </a:lnTo>
                <a:lnTo>
                  <a:pt x="49" y="1"/>
                </a:lnTo>
                <a:lnTo>
                  <a:pt x="44" y="3"/>
                </a:lnTo>
                <a:lnTo>
                  <a:pt x="41" y="3"/>
                </a:lnTo>
                <a:lnTo>
                  <a:pt x="37" y="3"/>
                </a:lnTo>
                <a:lnTo>
                  <a:pt x="36" y="3"/>
                </a:lnTo>
                <a:lnTo>
                  <a:pt x="34" y="4"/>
                </a:lnTo>
                <a:lnTo>
                  <a:pt x="33" y="4"/>
                </a:lnTo>
                <a:lnTo>
                  <a:pt x="31" y="6"/>
                </a:lnTo>
                <a:lnTo>
                  <a:pt x="28" y="6"/>
                </a:lnTo>
                <a:lnTo>
                  <a:pt x="27" y="7"/>
                </a:lnTo>
                <a:lnTo>
                  <a:pt x="25" y="7"/>
                </a:lnTo>
                <a:lnTo>
                  <a:pt x="24" y="7"/>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348" name="Freeform 99">
            <a:extLst>
              <a:ext uri="{FF2B5EF4-FFF2-40B4-BE49-F238E27FC236}">
                <a16:creationId xmlns:a16="http://schemas.microsoft.com/office/drawing/2014/main" id="{7716C805-2DB3-6129-626E-028BC31E6677}"/>
              </a:ext>
            </a:extLst>
          </p:cNvPr>
          <p:cNvSpPr>
            <a:spLocks/>
          </p:cNvSpPr>
          <p:nvPr/>
        </p:nvSpPr>
        <p:spPr bwMode="auto">
          <a:xfrm>
            <a:off x="6472239" y="4154489"/>
            <a:ext cx="100012" cy="55563"/>
          </a:xfrm>
          <a:custGeom>
            <a:avLst/>
            <a:gdLst>
              <a:gd name="T0" fmla="*/ 2147483647 w 70"/>
              <a:gd name="T1" fmla="*/ 2147483647 h 35"/>
              <a:gd name="T2" fmla="*/ 2147483647 w 70"/>
              <a:gd name="T3" fmla="*/ 2147483647 h 35"/>
              <a:gd name="T4" fmla="*/ 2147483647 w 70"/>
              <a:gd name="T5" fmla="*/ 2147483647 h 35"/>
              <a:gd name="T6" fmla="*/ 2147483647 w 70"/>
              <a:gd name="T7" fmla="*/ 2147483647 h 35"/>
              <a:gd name="T8" fmla="*/ 2147483647 w 70"/>
              <a:gd name="T9" fmla="*/ 2147483647 h 35"/>
              <a:gd name="T10" fmla="*/ 2147483647 w 70"/>
              <a:gd name="T11" fmla="*/ 2147483647 h 35"/>
              <a:gd name="T12" fmla="*/ 2147483647 w 70"/>
              <a:gd name="T13" fmla="*/ 2147483647 h 35"/>
              <a:gd name="T14" fmla="*/ 2147483647 w 70"/>
              <a:gd name="T15" fmla="*/ 2147483647 h 35"/>
              <a:gd name="T16" fmla="*/ 2147483647 w 70"/>
              <a:gd name="T17" fmla="*/ 2147483647 h 35"/>
              <a:gd name="T18" fmla="*/ 0 w 70"/>
              <a:gd name="T19" fmla="*/ 2147483647 h 35"/>
              <a:gd name="T20" fmla="*/ 0 w 70"/>
              <a:gd name="T21" fmla="*/ 2147483647 h 35"/>
              <a:gd name="T22" fmla="*/ 2147483647 w 70"/>
              <a:gd name="T23" fmla="*/ 2147483647 h 35"/>
              <a:gd name="T24" fmla="*/ 2147483647 w 70"/>
              <a:gd name="T25" fmla="*/ 2147483647 h 35"/>
              <a:gd name="T26" fmla="*/ 2147483647 w 70"/>
              <a:gd name="T27" fmla="*/ 2147483647 h 35"/>
              <a:gd name="T28" fmla="*/ 2147483647 w 70"/>
              <a:gd name="T29" fmla="*/ 2147483647 h 35"/>
              <a:gd name="T30" fmla="*/ 2147483647 w 70"/>
              <a:gd name="T31" fmla="*/ 2147483647 h 35"/>
              <a:gd name="T32" fmla="*/ 2147483647 w 70"/>
              <a:gd name="T33" fmla="*/ 2147483647 h 35"/>
              <a:gd name="T34" fmla="*/ 2147483647 w 70"/>
              <a:gd name="T35" fmla="*/ 2147483647 h 35"/>
              <a:gd name="T36" fmla="*/ 2147483647 w 70"/>
              <a:gd name="T37" fmla="*/ 2147483647 h 35"/>
              <a:gd name="T38" fmla="*/ 2147483647 w 70"/>
              <a:gd name="T39" fmla="*/ 2147483647 h 35"/>
              <a:gd name="T40" fmla="*/ 2147483647 w 70"/>
              <a:gd name="T41" fmla="*/ 2147483647 h 35"/>
              <a:gd name="T42" fmla="*/ 2147483647 w 70"/>
              <a:gd name="T43" fmla="*/ 2147483647 h 35"/>
              <a:gd name="T44" fmla="*/ 2147483647 w 70"/>
              <a:gd name="T45" fmla="*/ 2147483647 h 35"/>
              <a:gd name="T46" fmla="*/ 2147483647 w 70"/>
              <a:gd name="T47" fmla="*/ 2147483647 h 35"/>
              <a:gd name="T48" fmla="*/ 2147483647 w 70"/>
              <a:gd name="T49" fmla="*/ 2147483647 h 35"/>
              <a:gd name="T50" fmla="*/ 2147483647 w 70"/>
              <a:gd name="T51" fmla="*/ 2147483647 h 35"/>
              <a:gd name="T52" fmla="*/ 2147483647 w 70"/>
              <a:gd name="T53" fmla="*/ 2147483647 h 35"/>
              <a:gd name="T54" fmla="*/ 2147483647 w 70"/>
              <a:gd name="T55" fmla="*/ 2147483647 h 35"/>
              <a:gd name="T56" fmla="*/ 2147483647 w 70"/>
              <a:gd name="T57" fmla="*/ 2147483647 h 35"/>
              <a:gd name="T58" fmla="*/ 2147483647 w 70"/>
              <a:gd name="T59" fmla="*/ 2147483647 h 35"/>
              <a:gd name="T60" fmla="*/ 2147483647 w 70"/>
              <a:gd name="T61" fmla="*/ 2147483647 h 35"/>
              <a:gd name="T62" fmla="*/ 2147483647 w 70"/>
              <a:gd name="T63" fmla="*/ 2147483647 h 35"/>
              <a:gd name="T64" fmla="*/ 2147483647 w 70"/>
              <a:gd name="T65" fmla="*/ 2147483647 h 35"/>
              <a:gd name="T66" fmla="*/ 2147483647 w 70"/>
              <a:gd name="T67" fmla="*/ 0 h 35"/>
              <a:gd name="T68" fmla="*/ 2147483647 w 70"/>
              <a:gd name="T69" fmla="*/ 0 h 35"/>
              <a:gd name="T70" fmla="*/ 2147483647 w 70"/>
              <a:gd name="T71" fmla="*/ 0 h 35"/>
              <a:gd name="T72" fmla="*/ 2147483647 w 70"/>
              <a:gd name="T73" fmla="*/ 2147483647 h 35"/>
              <a:gd name="T74" fmla="*/ 2147483647 w 70"/>
              <a:gd name="T75" fmla="*/ 2147483647 h 35"/>
              <a:gd name="T76" fmla="*/ 2147483647 w 70"/>
              <a:gd name="T77" fmla="*/ 2147483647 h 35"/>
              <a:gd name="T78" fmla="*/ 2147483647 w 70"/>
              <a:gd name="T79" fmla="*/ 2147483647 h 35"/>
              <a:gd name="T80" fmla="*/ 2147483647 w 70"/>
              <a:gd name="T81" fmla="*/ 2147483647 h 35"/>
              <a:gd name="T82" fmla="*/ 2147483647 w 70"/>
              <a:gd name="T83" fmla="*/ 2147483647 h 35"/>
              <a:gd name="T84" fmla="*/ 2147483647 w 70"/>
              <a:gd name="T85" fmla="*/ 2147483647 h 35"/>
              <a:gd name="T86" fmla="*/ 2147483647 w 70"/>
              <a:gd name="T87" fmla="*/ 2147483647 h 35"/>
              <a:gd name="T88" fmla="*/ 2147483647 w 70"/>
              <a:gd name="T89" fmla="*/ 2147483647 h 35"/>
              <a:gd name="T90" fmla="*/ 2147483647 w 70"/>
              <a:gd name="T91" fmla="*/ 2147483647 h 35"/>
              <a:gd name="T92" fmla="*/ 2147483647 w 70"/>
              <a:gd name="T93" fmla="*/ 2147483647 h 35"/>
              <a:gd name="T94" fmla="*/ 2147483647 w 70"/>
              <a:gd name="T95" fmla="*/ 2147483647 h 35"/>
              <a:gd name="T96" fmla="*/ 2147483647 w 70"/>
              <a:gd name="T97" fmla="*/ 2147483647 h 35"/>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70"/>
              <a:gd name="T148" fmla="*/ 0 h 35"/>
              <a:gd name="T149" fmla="*/ 70 w 70"/>
              <a:gd name="T150" fmla="*/ 35 h 35"/>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70" h="35">
                <a:moveTo>
                  <a:pt x="24" y="7"/>
                </a:moveTo>
                <a:lnTo>
                  <a:pt x="21" y="7"/>
                </a:lnTo>
                <a:lnTo>
                  <a:pt x="19" y="7"/>
                </a:lnTo>
                <a:lnTo>
                  <a:pt x="16" y="7"/>
                </a:lnTo>
                <a:lnTo>
                  <a:pt x="13" y="6"/>
                </a:lnTo>
                <a:lnTo>
                  <a:pt x="10" y="6"/>
                </a:lnTo>
                <a:lnTo>
                  <a:pt x="7" y="6"/>
                </a:lnTo>
                <a:lnTo>
                  <a:pt x="4" y="6"/>
                </a:lnTo>
                <a:lnTo>
                  <a:pt x="3" y="7"/>
                </a:lnTo>
                <a:lnTo>
                  <a:pt x="0" y="9"/>
                </a:lnTo>
                <a:lnTo>
                  <a:pt x="0" y="12"/>
                </a:lnTo>
                <a:lnTo>
                  <a:pt x="3" y="15"/>
                </a:lnTo>
                <a:lnTo>
                  <a:pt x="7" y="19"/>
                </a:lnTo>
                <a:lnTo>
                  <a:pt x="13" y="22"/>
                </a:lnTo>
                <a:lnTo>
                  <a:pt x="19" y="25"/>
                </a:lnTo>
                <a:lnTo>
                  <a:pt x="24" y="29"/>
                </a:lnTo>
                <a:lnTo>
                  <a:pt x="28" y="32"/>
                </a:lnTo>
                <a:lnTo>
                  <a:pt x="33" y="34"/>
                </a:lnTo>
                <a:lnTo>
                  <a:pt x="37" y="35"/>
                </a:lnTo>
                <a:lnTo>
                  <a:pt x="41" y="34"/>
                </a:lnTo>
                <a:lnTo>
                  <a:pt x="46" y="32"/>
                </a:lnTo>
                <a:lnTo>
                  <a:pt x="50" y="29"/>
                </a:lnTo>
                <a:lnTo>
                  <a:pt x="55" y="26"/>
                </a:lnTo>
                <a:lnTo>
                  <a:pt x="59" y="22"/>
                </a:lnTo>
                <a:lnTo>
                  <a:pt x="64" y="19"/>
                </a:lnTo>
                <a:lnTo>
                  <a:pt x="65" y="17"/>
                </a:lnTo>
                <a:lnTo>
                  <a:pt x="67" y="15"/>
                </a:lnTo>
                <a:lnTo>
                  <a:pt x="68" y="12"/>
                </a:lnTo>
                <a:lnTo>
                  <a:pt x="70" y="9"/>
                </a:lnTo>
                <a:lnTo>
                  <a:pt x="70" y="6"/>
                </a:lnTo>
                <a:lnTo>
                  <a:pt x="70" y="4"/>
                </a:lnTo>
                <a:lnTo>
                  <a:pt x="68" y="1"/>
                </a:lnTo>
                <a:lnTo>
                  <a:pt x="65" y="1"/>
                </a:lnTo>
                <a:lnTo>
                  <a:pt x="61" y="0"/>
                </a:lnTo>
                <a:lnTo>
                  <a:pt x="58" y="0"/>
                </a:lnTo>
                <a:lnTo>
                  <a:pt x="55" y="0"/>
                </a:lnTo>
                <a:lnTo>
                  <a:pt x="52" y="1"/>
                </a:lnTo>
                <a:lnTo>
                  <a:pt x="49" y="1"/>
                </a:lnTo>
                <a:lnTo>
                  <a:pt x="44" y="3"/>
                </a:lnTo>
                <a:lnTo>
                  <a:pt x="41" y="3"/>
                </a:lnTo>
                <a:lnTo>
                  <a:pt x="37" y="3"/>
                </a:lnTo>
                <a:lnTo>
                  <a:pt x="36" y="3"/>
                </a:lnTo>
                <a:lnTo>
                  <a:pt x="34" y="4"/>
                </a:lnTo>
                <a:lnTo>
                  <a:pt x="33" y="4"/>
                </a:lnTo>
                <a:lnTo>
                  <a:pt x="31" y="6"/>
                </a:lnTo>
                <a:lnTo>
                  <a:pt x="28" y="6"/>
                </a:lnTo>
                <a:lnTo>
                  <a:pt x="27" y="7"/>
                </a:lnTo>
                <a:lnTo>
                  <a:pt x="25" y="7"/>
                </a:lnTo>
                <a:lnTo>
                  <a:pt x="24" y="7"/>
                </a:lnTo>
              </a:path>
            </a:pathLst>
          </a:custGeom>
          <a:solidFill>
            <a:srgbClr val="FFFF00"/>
          </a:solidFill>
          <a:ln w="1588">
            <a:solidFill>
              <a:srgbClr val="990000"/>
            </a:solidFill>
            <a:round/>
            <a:headEnd/>
            <a:tailEnd/>
          </a:ln>
        </p:spPr>
        <p:txBody>
          <a:bodyPr/>
          <a:lstStyle/>
          <a:p>
            <a:endParaRPr lang="en-US"/>
          </a:p>
        </p:txBody>
      </p:sp>
      <p:sp>
        <p:nvSpPr>
          <p:cNvPr id="53349" name="Freeform 100">
            <a:extLst>
              <a:ext uri="{FF2B5EF4-FFF2-40B4-BE49-F238E27FC236}">
                <a16:creationId xmlns:a16="http://schemas.microsoft.com/office/drawing/2014/main" id="{900376F1-0BB3-950E-4787-5ACCFCFD3F26}"/>
              </a:ext>
            </a:extLst>
          </p:cNvPr>
          <p:cNvSpPr>
            <a:spLocks/>
          </p:cNvSpPr>
          <p:nvPr/>
        </p:nvSpPr>
        <p:spPr bwMode="auto">
          <a:xfrm>
            <a:off x="6472239" y="4154489"/>
            <a:ext cx="100012" cy="55563"/>
          </a:xfrm>
          <a:custGeom>
            <a:avLst/>
            <a:gdLst>
              <a:gd name="T0" fmla="*/ 2147483647 w 70"/>
              <a:gd name="T1" fmla="*/ 2147483647 h 35"/>
              <a:gd name="T2" fmla="*/ 2147483647 w 70"/>
              <a:gd name="T3" fmla="*/ 2147483647 h 35"/>
              <a:gd name="T4" fmla="*/ 2147483647 w 70"/>
              <a:gd name="T5" fmla="*/ 2147483647 h 35"/>
              <a:gd name="T6" fmla="*/ 2147483647 w 70"/>
              <a:gd name="T7" fmla="*/ 2147483647 h 35"/>
              <a:gd name="T8" fmla="*/ 2147483647 w 70"/>
              <a:gd name="T9" fmla="*/ 2147483647 h 35"/>
              <a:gd name="T10" fmla="*/ 2147483647 w 70"/>
              <a:gd name="T11" fmla="*/ 2147483647 h 35"/>
              <a:gd name="T12" fmla="*/ 2147483647 w 70"/>
              <a:gd name="T13" fmla="*/ 2147483647 h 35"/>
              <a:gd name="T14" fmla="*/ 2147483647 w 70"/>
              <a:gd name="T15" fmla="*/ 2147483647 h 35"/>
              <a:gd name="T16" fmla="*/ 2147483647 w 70"/>
              <a:gd name="T17" fmla="*/ 2147483647 h 35"/>
              <a:gd name="T18" fmla="*/ 0 w 70"/>
              <a:gd name="T19" fmla="*/ 2147483647 h 35"/>
              <a:gd name="T20" fmla="*/ 0 w 70"/>
              <a:gd name="T21" fmla="*/ 2147483647 h 35"/>
              <a:gd name="T22" fmla="*/ 2147483647 w 70"/>
              <a:gd name="T23" fmla="*/ 2147483647 h 35"/>
              <a:gd name="T24" fmla="*/ 2147483647 w 70"/>
              <a:gd name="T25" fmla="*/ 2147483647 h 35"/>
              <a:gd name="T26" fmla="*/ 2147483647 w 70"/>
              <a:gd name="T27" fmla="*/ 2147483647 h 35"/>
              <a:gd name="T28" fmla="*/ 2147483647 w 70"/>
              <a:gd name="T29" fmla="*/ 2147483647 h 35"/>
              <a:gd name="T30" fmla="*/ 2147483647 w 70"/>
              <a:gd name="T31" fmla="*/ 2147483647 h 35"/>
              <a:gd name="T32" fmla="*/ 2147483647 w 70"/>
              <a:gd name="T33" fmla="*/ 2147483647 h 35"/>
              <a:gd name="T34" fmla="*/ 2147483647 w 70"/>
              <a:gd name="T35" fmla="*/ 2147483647 h 35"/>
              <a:gd name="T36" fmla="*/ 2147483647 w 70"/>
              <a:gd name="T37" fmla="*/ 2147483647 h 35"/>
              <a:gd name="T38" fmla="*/ 2147483647 w 70"/>
              <a:gd name="T39" fmla="*/ 2147483647 h 35"/>
              <a:gd name="T40" fmla="*/ 2147483647 w 70"/>
              <a:gd name="T41" fmla="*/ 2147483647 h 35"/>
              <a:gd name="T42" fmla="*/ 2147483647 w 70"/>
              <a:gd name="T43" fmla="*/ 2147483647 h 35"/>
              <a:gd name="T44" fmla="*/ 2147483647 w 70"/>
              <a:gd name="T45" fmla="*/ 2147483647 h 35"/>
              <a:gd name="T46" fmla="*/ 2147483647 w 70"/>
              <a:gd name="T47" fmla="*/ 2147483647 h 35"/>
              <a:gd name="T48" fmla="*/ 2147483647 w 70"/>
              <a:gd name="T49" fmla="*/ 2147483647 h 35"/>
              <a:gd name="T50" fmla="*/ 2147483647 w 70"/>
              <a:gd name="T51" fmla="*/ 2147483647 h 35"/>
              <a:gd name="T52" fmla="*/ 2147483647 w 70"/>
              <a:gd name="T53" fmla="*/ 2147483647 h 35"/>
              <a:gd name="T54" fmla="*/ 2147483647 w 70"/>
              <a:gd name="T55" fmla="*/ 2147483647 h 35"/>
              <a:gd name="T56" fmla="*/ 2147483647 w 70"/>
              <a:gd name="T57" fmla="*/ 2147483647 h 35"/>
              <a:gd name="T58" fmla="*/ 2147483647 w 70"/>
              <a:gd name="T59" fmla="*/ 2147483647 h 35"/>
              <a:gd name="T60" fmla="*/ 2147483647 w 70"/>
              <a:gd name="T61" fmla="*/ 2147483647 h 35"/>
              <a:gd name="T62" fmla="*/ 2147483647 w 70"/>
              <a:gd name="T63" fmla="*/ 2147483647 h 35"/>
              <a:gd name="T64" fmla="*/ 2147483647 w 70"/>
              <a:gd name="T65" fmla="*/ 2147483647 h 35"/>
              <a:gd name="T66" fmla="*/ 2147483647 w 70"/>
              <a:gd name="T67" fmla="*/ 0 h 35"/>
              <a:gd name="T68" fmla="*/ 2147483647 w 70"/>
              <a:gd name="T69" fmla="*/ 0 h 35"/>
              <a:gd name="T70" fmla="*/ 2147483647 w 70"/>
              <a:gd name="T71" fmla="*/ 0 h 35"/>
              <a:gd name="T72" fmla="*/ 2147483647 w 70"/>
              <a:gd name="T73" fmla="*/ 2147483647 h 35"/>
              <a:gd name="T74" fmla="*/ 2147483647 w 70"/>
              <a:gd name="T75" fmla="*/ 2147483647 h 35"/>
              <a:gd name="T76" fmla="*/ 2147483647 w 70"/>
              <a:gd name="T77" fmla="*/ 2147483647 h 35"/>
              <a:gd name="T78" fmla="*/ 2147483647 w 70"/>
              <a:gd name="T79" fmla="*/ 2147483647 h 35"/>
              <a:gd name="T80" fmla="*/ 2147483647 w 70"/>
              <a:gd name="T81" fmla="*/ 2147483647 h 35"/>
              <a:gd name="T82" fmla="*/ 2147483647 w 70"/>
              <a:gd name="T83" fmla="*/ 2147483647 h 35"/>
              <a:gd name="T84" fmla="*/ 2147483647 w 70"/>
              <a:gd name="T85" fmla="*/ 2147483647 h 35"/>
              <a:gd name="T86" fmla="*/ 2147483647 w 70"/>
              <a:gd name="T87" fmla="*/ 2147483647 h 35"/>
              <a:gd name="T88" fmla="*/ 2147483647 w 70"/>
              <a:gd name="T89" fmla="*/ 2147483647 h 35"/>
              <a:gd name="T90" fmla="*/ 2147483647 w 70"/>
              <a:gd name="T91" fmla="*/ 2147483647 h 35"/>
              <a:gd name="T92" fmla="*/ 2147483647 w 70"/>
              <a:gd name="T93" fmla="*/ 2147483647 h 35"/>
              <a:gd name="T94" fmla="*/ 2147483647 w 70"/>
              <a:gd name="T95" fmla="*/ 2147483647 h 35"/>
              <a:gd name="T96" fmla="*/ 2147483647 w 70"/>
              <a:gd name="T97" fmla="*/ 2147483647 h 35"/>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70"/>
              <a:gd name="T148" fmla="*/ 0 h 35"/>
              <a:gd name="T149" fmla="*/ 70 w 70"/>
              <a:gd name="T150" fmla="*/ 35 h 35"/>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70" h="35">
                <a:moveTo>
                  <a:pt x="24" y="7"/>
                </a:moveTo>
                <a:lnTo>
                  <a:pt x="21" y="7"/>
                </a:lnTo>
                <a:lnTo>
                  <a:pt x="19" y="7"/>
                </a:lnTo>
                <a:lnTo>
                  <a:pt x="16" y="7"/>
                </a:lnTo>
                <a:lnTo>
                  <a:pt x="13" y="6"/>
                </a:lnTo>
                <a:lnTo>
                  <a:pt x="10" y="6"/>
                </a:lnTo>
                <a:lnTo>
                  <a:pt x="7" y="6"/>
                </a:lnTo>
                <a:lnTo>
                  <a:pt x="4" y="6"/>
                </a:lnTo>
                <a:lnTo>
                  <a:pt x="3" y="7"/>
                </a:lnTo>
                <a:lnTo>
                  <a:pt x="0" y="9"/>
                </a:lnTo>
                <a:lnTo>
                  <a:pt x="0" y="12"/>
                </a:lnTo>
                <a:lnTo>
                  <a:pt x="3" y="15"/>
                </a:lnTo>
                <a:lnTo>
                  <a:pt x="7" y="19"/>
                </a:lnTo>
                <a:lnTo>
                  <a:pt x="13" y="22"/>
                </a:lnTo>
                <a:lnTo>
                  <a:pt x="19" y="25"/>
                </a:lnTo>
                <a:lnTo>
                  <a:pt x="24" y="29"/>
                </a:lnTo>
                <a:lnTo>
                  <a:pt x="28" y="32"/>
                </a:lnTo>
                <a:lnTo>
                  <a:pt x="33" y="34"/>
                </a:lnTo>
                <a:lnTo>
                  <a:pt x="37" y="35"/>
                </a:lnTo>
                <a:lnTo>
                  <a:pt x="41" y="34"/>
                </a:lnTo>
                <a:lnTo>
                  <a:pt x="46" y="32"/>
                </a:lnTo>
                <a:lnTo>
                  <a:pt x="50" y="29"/>
                </a:lnTo>
                <a:lnTo>
                  <a:pt x="55" y="26"/>
                </a:lnTo>
                <a:lnTo>
                  <a:pt x="59" y="22"/>
                </a:lnTo>
                <a:lnTo>
                  <a:pt x="64" y="19"/>
                </a:lnTo>
                <a:lnTo>
                  <a:pt x="65" y="17"/>
                </a:lnTo>
                <a:lnTo>
                  <a:pt x="67" y="15"/>
                </a:lnTo>
                <a:lnTo>
                  <a:pt x="68" y="12"/>
                </a:lnTo>
                <a:lnTo>
                  <a:pt x="70" y="9"/>
                </a:lnTo>
                <a:lnTo>
                  <a:pt x="70" y="6"/>
                </a:lnTo>
                <a:lnTo>
                  <a:pt x="70" y="4"/>
                </a:lnTo>
                <a:lnTo>
                  <a:pt x="68" y="1"/>
                </a:lnTo>
                <a:lnTo>
                  <a:pt x="65" y="1"/>
                </a:lnTo>
                <a:lnTo>
                  <a:pt x="61" y="0"/>
                </a:lnTo>
                <a:lnTo>
                  <a:pt x="58" y="0"/>
                </a:lnTo>
                <a:lnTo>
                  <a:pt x="55" y="0"/>
                </a:lnTo>
                <a:lnTo>
                  <a:pt x="52" y="1"/>
                </a:lnTo>
                <a:lnTo>
                  <a:pt x="49" y="1"/>
                </a:lnTo>
                <a:lnTo>
                  <a:pt x="44" y="3"/>
                </a:lnTo>
                <a:lnTo>
                  <a:pt x="41" y="3"/>
                </a:lnTo>
                <a:lnTo>
                  <a:pt x="37" y="3"/>
                </a:lnTo>
                <a:lnTo>
                  <a:pt x="36" y="3"/>
                </a:lnTo>
                <a:lnTo>
                  <a:pt x="34" y="4"/>
                </a:lnTo>
                <a:lnTo>
                  <a:pt x="33" y="4"/>
                </a:lnTo>
                <a:lnTo>
                  <a:pt x="31" y="6"/>
                </a:lnTo>
                <a:lnTo>
                  <a:pt x="28" y="6"/>
                </a:lnTo>
                <a:lnTo>
                  <a:pt x="27" y="7"/>
                </a:lnTo>
                <a:lnTo>
                  <a:pt x="25" y="7"/>
                </a:lnTo>
                <a:lnTo>
                  <a:pt x="24" y="7"/>
                </a:lnTo>
              </a:path>
            </a:pathLst>
          </a:custGeom>
          <a:solidFill>
            <a:srgbClr val="FFFF00"/>
          </a:solidFill>
          <a:ln w="4763">
            <a:solidFill>
              <a:srgbClr val="990000"/>
            </a:solidFill>
            <a:round/>
            <a:headEnd/>
            <a:tailEnd/>
          </a:ln>
        </p:spPr>
        <p:txBody>
          <a:bodyPr/>
          <a:lstStyle/>
          <a:p>
            <a:endParaRPr lang="en-US"/>
          </a:p>
        </p:txBody>
      </p:sp>
      <p:sp>
        <p:nvSpPr>
          <p:cNvPr id="53350" name="Freeform 101">
            <a:extLst>
              <a:ext uri="{FF2B5EF4-FFF2-40B4-BE49-F238E27FC236}">
                <a16:creationId xmlns:a16="http://schemas.microsoft.com/office/drawing/2014/main" id="{CEBE6344-D37B-844A-CF93-0939AB774B23}"/>
              </a:ext>
            </a:extLst>
          </p:cNvPr>
          <p:cNvSpPr>
            <a:spLocks/>
          </p:cNvSpPr>
          <p:nvPr/>
        </p:nvSpPr>
        <p:spPr bwMode="auto">
          <a:xfrm>
            <a:off x="6527801" y="4194177"/>
            <a:ext cx="63500" cy="74613"/>
          </a:xfrm>
          <a:custGeom>
            <a:avLst/>
            <a:gdLst>
              <a:gd name="T0" fmla="*/ 0 w 45"/>
              <a:gd name="T1" fmla="*/ 2147483647 h 47"/>
              <a:gd name="T2" fmla="*/ 2147483647 w 45"/>
              <a:gd name="T3" fmla="*/ 2147483647 h 47"/>
              <a:gd name="T4" fmla="*/ 2147483647 w 45"/>
              <a:gd name="T5" fmla="*/ 2147483647 h 47"/>
              <a:gd name="T6" fmla="*/ 2147483647 w 45"/>
              <a:gd name="T7" fmla="*/ 2147483647 h 47"/>
              <a:gd name="T8" fmla="*/ 2147483647 w 45"/>
              <a:gd name="T9" fmla="*/ 2147483647 h 47"/>
              <a:gd name="T10" fmla="*/ 2147483647 w 45"/>
              <a:gd name="T11" fmla="*/ 2147483647 h 47"/>
              <a:gd name="T12" fmla="*/ 2147483647 w 45"/>
              <a:gd name="T13" fmla="*/ 2147483647 h 47"/>
              <a:gd name="T14" fmla="*/ 2147483647 w 45"/>
              <a:gd name="T15" fmla="*/ 2147483647 h 47"/>
              <a:gd name="T16" fmla="*/ 2147483647 w 45"/>
              <a:gd name="T17" fmla="*/ 2147483647 h 47"/>
              <a:gd name="T18" fmla="*/ 2147483647 w 45"/>
              <a:gd name="T19" fmla="*/ 2147483647 h 47"/>
              <a:gd name="T20" fmla="*/ 2147483647 w 45"/>
              <a:gd name="T21" fmla="*/ 2147483647 h 47"/>
              <a:gd name="T22" fmla="*/ 2147483647 w 45"/>
              <a:gd name="T23" fmla="*/ 2147483647 h 47"/>
              <a:gd name="T24" fmla="*/ 2147483647 w 45"/>
              <a:gd name="T25" fmla="*/ 2147483647 h 47"/>
              <a:gd name="T26" fmla="*/ 2147483647 w 45"/>
              <a:gd name="T27" fmla="*/ 2147483647 h 47"/>
              <a:gd name="T28" fmla="*/ 2147483647 w 45"/>
              <a:gd name="T29" fmla="*/ 2147483647 h 47"/>
              <a:gd name="T30" fmla="*/ 2147483647 w 45"/>
              <a:gd name="T31" fmla="*/ 2147483647 h 47"/>
              <a:gd name="T32" fmla="*/ 2147483647 w 45"/>
              <a:gd name="T33" fmla="*/ 2147483647 h 47"/>
              <a:gd name="T34" fmla="*/ 2147483647 w 45"/>
              <a:gd name="T35" fmla="*/ 2147483647 h 47"/>
              <a:gd name="T36" fmla="*/ 2147483647 w 45"/>
              <a:gd name="T37" fmla="*/ 2147483647 h 47"/>
              <a:gd name="T38" fmla="*/ 2147483647 w 45"/>
              <a:gd name="T39" fmla="*/ 2147483647 h 47"/>
              <a:gd name="T40" fmla="*/ 2147483647 w 45"/>
              <a:gd name="T41" fmla="*/ 2147483647 h 47"/>
              <a:gd name="T42" fmla="*/ 2147483647 w 45"/>
              <a:gd name="T43" fmla="*/ 2147483647 h 47"/>
              <a:gd name="T44" fmla="*/ 2147483647 w 45"/>
              <a:gd name="T45" fmla="*/ 2147483647 h 47"/>
              <a:gd name="T46" fmla="*/ 2147483647 w 45"/>
              <a:gd name="T47" fmla="*/ 2147483647 h 47"/>
              <a:gd name="T48" fmla="*/ 2147483647 w 45"/>
              <a:gd name="T49" fmla="*/ 2147483647 h 47"/>
              <a:gd name="T50" fmla="*/ 2147483647 w 45"/>
              <a:gd name="T51" fmla="*/ 2147483647 h 47"/>
              <a:gd name="T52" fmla="*/ 2147483647 w 45"/>
              <a:gd name="T53" fmla="*/ 2147483647 h 47"/>
              <a:gd name="T54" fmla="*/ 2147483647 w 45"/>
              <a:gd name="T55" fmla="*/ 2147483647 h 47"/>
              <a:gd name="T56" fmla="*/ 2147483647 w 45"/>
              <a:gd name="T57" fmla="*/ 2147483647 h 47"/>
              <a:gd name="T58" fmla="*/ 2147483647 w 45"/>
              <a:gd name="T59" fmla="*/ 2147483647 h 47"/>
              <a:gd name="T60" fmla="*/ 2147483647 w 45"/>
              <a:gd name="T61" fmla="*/ 2147483647 h 47"/>
              <a:gd name="T62" fmla="*/ 2147483647 w 45"/>
              <a:gd name="T63" fmla="*/ 2147483647 h 47"/>
              <a:gd name="T64" fmla="*/ 2147483647 w 45"/>
              <a:gd name="T65" fmla="*/ 0 h 47"/>
              <a:gd name="T66" fmla="*/ 2147483647 w 45"/>
              <a:gd name="T67" fmla="*/ 0 h 47"/>
              <a:gd name="T68" fmla="*/ 2147483647 w 45"/>
              <a:gd name="T69" fmla="*/ 0 h 47"/>
              <a:gd name="T70" fmla="*/ 2147483647 w 45"/>
              <a:gd name="T71" fmla="*/ 2147483647 h 47"/>
              <a:gd name="T72" fmla="*/ 2147483647 w 45"/>
              <a:gd name="T73" fmla="*/ 2147483647 h 47"/>
              <a:gd name="T74" fmla="*/ 2147483647 w 45"/>
              <a:gd name="T75" fmla="*/ 2147483647 h 47"/>
              <a:gd name="T76" fmla="*/ 2147483647 w 45"/>
              <a:gd name="T77" fmla="*/ 2147483647 h 47"/>
              <a:gd name="T78" fmla="*/ 2147483647 w 45"/>
              <a:gd name="T79" fmla="*/ 2147483647 h 47"/>
              <a:gd name="T80" fmla="*/ 0 w 45"/>
              <a:gd name="T81" fmla="*/ 2147483647 h 47"/>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45"/>
              <a:gd name="T124" fmla="*/ 0 h 47"/>
              <a:gd name="T125" fmla="*/ 45 w 45"/>
              <a:gd name="T126" fmla="*/ 47 h 47"/>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45" h="47">
                <a:moveTo>
                  <a:pt x="0" y="22"/>
                </a:moveTo>
                <a:lnTo>
                  <a:pt x="2" y="24"/>
                </a:lnTo>
                <a:lnTo>
                  <a:pt x="4" y="25"/>
                </a:lnTo>
                <a:lnTo>
                  <a:pt x="5" y="28"/>
                </a:lnTo>
                <a:lnTo>
                  <a:pt x="7" y="30"/>
                </a:lnTo>
                <a:lnTo>
                  <a:pt x="8" y="32"/>
                </a:lnTo>
                <a:lnTo>
                  <a:pt x="8" y="34"/>
                </a:lnTo>
                <a:lnTo>
                  <a:pt x="10" y="35"/>
                </a:lnTo>
                <a:lnTo>
                  <a:pt x="13" y="38"/>
                </a:lnTo>
                <a:lnTo>
                  <a:pt x="16" y="40"/>
                </a:lnTo>
                <a:lnTo>
                  <a:pt x="20" y="43"/>
                </a:lnTo>
                <a:lnTo>
                  <a:pt x="25" y="44"/>
                </a:lnTo>
                <a:lnTo>
                  <a:pt x="29" y="46"/>
                </a:lnTo>
                <a:lnTo>
                  <a:pt x="34" y="47"/>
                </a:lnTo>
                <a:lnTo>
                  <a:pt x="36" y="46"/>
                </a:lnTo>
                <a:lnTo>
                  <a:pt x="39" y="43"/>
                </a:lnTo>
                <a:lnTo>
                  <a:pt x="39" y="38"/>
                </a:lnTo>
                <a:lnTo>
                  <a:pt x="39" y="35"/>
                </a:lnTo>
                <a:lnTo>
                  <a:pt x="39" y="31"/>
                </a:lnTo>
                <a:lnTo>
                  <a:pt x="39" y="28"/>
                </a:lnTo>
                <a:lnTo>
                  <a:pt x="41" y="25"/>
                </a:lnTo>
                <a:lnTo>
                  <a:pt x="41" y="21"/>
                </a:lnTo>
                <a:lnTo>
                  <a:pt x="41" y="18"/>
                </a:lnTo>
                <a:lnTo>
                  <a:pt x="42" y="13"/>
                </a:lnTo>
                <a:lnTo>
                  <a:pt x="44" y="9"/>
                </a:lnTo>
                <a:lnTo>
                  <a:pt x="45" y="7"/>
                </a:lnTo>
                <a:lnTo>
                  <a:pt x="45" y="6"/>
                </a:lnTo>
                <a:lnTo>
                  <a:pt x="45" y="4"/>
                </a:lnTo>
                <a:lnTo>
                  <a:pt x="44" y="3"/>
                </a:lnTo>
                <a:lnTo>
                  <a:pt x="44" y="1"/>
                </a:lnTo>
                <a:lnTo>
                  <a:pt x="42" y="0"/>
                </a:lnTo>
                <a:lnTo>
                  <a:pt x="36" y="0"/>
                </a:lnTo>
                <a:lnTo>
                  <a:pt x="32" y="0"/>
                </a:lnTo>
                <a:lnTo>
                  <a:pt x="26" y="3"/>
                </a:lnTo>
                <a:lnTo>
                  <a:pt x="19" y="6"/>
                </a:lnTo>
                <a:lnTo>
                  <a:pt x="13" y="10"/>
                </a:lnTo>
                <a:lnTo>
                  <a:pt x="8" y="13"/>
                </a:lnTo>
                <a:lnTo>
                  <a:pt x="4" y="18"/>
                </a:lnTo>
                <a:lnTo>
                  <a:pt x="0" y="22"/>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351" name="Freeform 102">
            <a:extLst>
              <a:ext uri="{FF2B5EF4-FFF2-40B4-BE49-F238E27FC236}">
                <a16:creationId xmlns:a16="http://schemas.microsoft.com/office/drawing/2014/main" id="{E601AAFD-1CDF-32EE-73F6-26A7B9EE8DC1}"/>
              </a:ext>
            </a:extLst>
          </p:cNvPr>
          <p:cNvSpPr>
            <a:spLocks/>
          </p:cNvSpPr>
          <p:nvPr/>
        </p:nvSpPr>
        <p:spPr bwMode="auto">
          <a:xfrm>
            <a:off x="6527801" y="4194177"/>
            <a:ext cx="63500" cy="74613"/>
          </a:xfrm>
          <a:custGeom>
            <a:avLst/>
            <a:gdLst>
              <a:gd name="T0" fmla="*/ 0 w 45"/>
              <a:gd name="T1" fmla="*/ 2147483647 h 47"/>
              <a:gd name="T2" fmla="*/ 2147483647 w 45"/>
              <a:gd name="T3" fmla="*/ 2147483647 h 47"/>
              <a:gd name="T4" fmla="*/ 2147483647 w 45"/>
              <a:gd name="T5" fmla="*/ 2147483647 h 47"/>
              <a:gd name="T6" fmla="*/ 2147483647 w 45"/>
              <a:gd name="T7" fmla="*/ 2147483647 h 47"/>
              <a:gd name="T8" fmla="*/ 2147483647 w 45"/>
              <a:gd name="T9" fmla="*/ 2147483647 h 47"/>
              <a:gd name="T10" fmla="*/ 2147483647 w 45"/>
              <a:gd name="T11" fmla="*/ 2147483647 h 47"/>
              <a:gd name="T12" fmla="*/ 2147483647 w 45"/>
              <a:gd name="T13" fmla="*/ 2147483647 h 47"/>
              <a:gd name="T14" fmla="*/ 2147483647 w 45"/>
              <a:gd name="T15" fmla="*/ 2147483647 h 47"/>
              <a:gd name="T16" fmla="*/ 2147483647 w 45"/>
              <a:gd name="T17" fmla="*/ 2147483647 h 47"/>
              <a:gd name="T18" fmla="*/ 2147483647 w 45"/>
              <a:gd name="T19" fmla="*/ 2147483647 h 47"/>
              <a:gd name="T20" fmla="*/ 2147483647 w 45"/>
              <a:gd name="T21" fmla="*/ 2147483647 h 47"/>
              <a:gd name="T22" fmla="*/ 2147483647 w 45"/>
              <a:gd name="T23" fmla="*/ 2147483647 h 47"/>
              <a:gd name="T24" fmla="*/ 2147483647 w 45"/>
              <a:gd name="T25" fmla="*/ 2147483647 h 47"/>
              <a:gd name="T26" fmla="*/ 2147483647 w 45"/>
              <a:gd name="T27" fmla="*/ 2147483647 h 47"/>
              <a:gd name="T28" fmla="*/ 2147483647 w 45"/>
              <a:gd name="T29" fmla="*/ 2147483647 h 47"/>
              <a:gd name="T30" fmla="*/ 2147483647 w 45"/>
              <a:gd name="T31" fmla="*/ 2147483647 h 47"/>
              <a:gd name="T32" fmla="*/ 2147483647 w 45"/>
              <a:gd name="T33" fmla="*/ 2147483647 h 47"/>
              <a:gd name="T34" fmla="*/ 2147483647 w 45"/>
              <a:gd name="T35" fmla="*/ 2147483647 h 47"/>
              <a:gd name="T36" fmla="*/ 2147483647 w 45"/>
              <a:gd name="T37" fmla="*/ 2147483647 h 47"/>
              <a:gd name="T38" fmla="*/ 2147483647 w 45"/>
              <a:gd name="T39" fmla="*/ 2147483647 h 47"/>
              <a:gd name="T40" fmla="*/ 2147483647 w 45"/>
              <a:gd name="T41" fmla="*/ 2147483647 h 47"/>
              <a:gd name="T42" fmla="*/ 2147483647 w 45"/>
              <a:gd name="T43" fmla="*/ 2147483647 h 47"/>
              <a:gd name="T44" fmla="*/ 2147483647 w 45"/>
              <a:gd name="T45" fmla="*/ 2147483647 h 47"/>
              <a:gd name="T46" fmla="*/ 2147483647 w 45"/>
              <a:gd name="T47" fmla="*/ 2147483647 h 47"/>
              <a:gd name="T48" fmla="*/ 2147483647 w 45"/>
              <a:gd name="T49" fmla="*/ 2147483647 h 47"/>
              <a:gd name="T50" fmla="*/ 2147483647 w 45"/>
              <a:gd name="T51" fmla="*/ 2147483647 h 47"/>
              <a:gd name="T52" fmla="*/ 2147483647 w 45"/>
              <a:gd name="T53" fmla="*/ 2147483647 h 47"/>
              <a:gd name="T54" fmla="*/ 2147483647 w 45"/>
              <a:gd name="T55" fmla="*/ 2147483647 h 47"/>
              <a:gd name="T56" fmla="*/ 2147483647 w 45"/>
              <a:gd name="T57" fmla="*/ 2147483647 h 47"/>
              <a:gd name="T58" fmla="*/ 2147483647 w 45"/>
              <a:gd name="T59" fmla="*/ 2147483647 h 47"/>
              <a:gd name="T60" fmla="*/ 2147483647 w 45"/>
              <a:gd name="T61" fmla="*/ 2147483647 h 47"/>
              <a:gd name="T62" fmla="*/ 2147483647 w 45"/>
              <a:gd name="T63" fmla="*/ 2147483647 h 47"/>
              <a:gd name="T64" fmla="*/ 2147483647 w 45"/>
              <a:gd name="T65" fmla="*/ 0 h 47"/>
              <a:gd name="T66" fmla="*/ 2147483647 w 45"/>
              <a:gd name="T67" fmla="*/ 0 h 47"/>
              <a:gd name="T68" fmla="*/ 2147483647 w 45"/>
              <a:gd name="T69" fmla="*/ 0 h 47"/>
              <a:gd name="T70" fmla="*/ 2147483647 w 45"/>
              <a:gd name="T71" fmla="*/ 2147483647 h 47"/>
              <a:gd name="T72" fmla="*/ 2147483647 w 45"/>
              <a:gd name="T73" fmla="*/ 2147483647 h 47"/>
              <a:gd name="T74" fmla="*/ 2147483647 w 45"/>
              <a:gd name="T75" fmla="*/ 2147483647 h 47"/>
              <a:gd name="T76" fmla="*/ 2147483647 w 45"/>
              <a:gd name="T77" fmla="*/ 2147483647 h 47"/>
              <a:gd name="T78" fmla="*/ 2147483647 w 45"/>
              <a:gd name="T79" fmla="*/ 2147483647 h 47"/>
              <a:gd name="T80" fmla="*/ 0 w 45"/>
              <a:gd name="T81" fmla="*/ 2147483647 h 47"/>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45"/>
              <a:gd name="T124" fmla="*/ 0 h 47"/>
              <a:gd name="T125" fmla="*/ 45 w 45"/>
              <a:gd name="T126" fmla="*/ 47 h 47"/>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45" h="47">
                <a:moveTo>
                  <a:pt x="0" y="22"/>
                </a:moveTo>
                <a:lnTo>
                  <a:pt x="2" y="24"/>
                </a:lnTo>
                <a:lnTo>
                  <a:pt x="4" y="25"/>
                </a:lnTo>
                <a:lnTo>
                  <a:pt x="5" y="28"/>
                </a:lnTo>
                <a:lnTo>
                  <a:pt x="7" y="30"/>
                </a:lnTo>
                <a:lnTo>
                  <a:pt x="8" y="32"/>
                </a:lnTo>
                <a:lnTo>
                  <a:pt x="8" y="34"/>
                </a:lnTo>
                <a:lnTo>
                  <a:pt x="10" y="35"/>
                </a:lnTo>
                <a:lnTo>
                  <a:pt x="13" y="38"/>
                </a:lnTo>
                <a:lnTo>
                  <a:pt x="16" y="40"/>
                </a:lnTo>
                <a:lnTo>
                  <a:pt x="20" y="43"/>
                </a:lnTo>
                <a:lnTo>
                  <a:pt x="25" y="44"/>
                </a:lnTo>
                <a:lnTo>
                  <a:pt x="29" y="46"/>
                </a:lnTo>
                <a:lnTo>
                  <a:pt x="34" y="47"/>
                </a:lnTo>
                <a:lnTo>
                  <a:pt x="36" y="46"/>
                </a:lnTo>
                <a:lnTo>
                  <a:pt x="39" y="43"/>
                </a:lnTo>
                <a:lnTo>
                  <a:pt x="39" y="38"/>
                </a:lnTo>
                <a:lnTo>
                  <a:pt x="39" y="35"/>
                </a:lnTo>
                <a:lnTo>
                  <a:pt x="39" y="31"/>
                </a:lnTo>
                <a:lnTo>
                  <a:pt x="39" y="28"/>
                </a:lnTo>
                <a:lnTo>
                  <a:pt x="41" y="25"/>
                </a:lnTo>
                <a:lnTo>
                  <a:pt x="41" y="21"/>
                </a:lnTo>
                <a:lnTo>
                  <a:pt x="41" y="18"/>
                </a:lnTo>
                <a:lnTo>
                  <a:pt x="42" y="13"/>
                </a:lnTo>
                <a:lnTo>
                  <a:pt x="44" y="9"/>
                </a:lnTo>
                <a:lnTo>
                  <a:pt x="45" y="7"/>
                </a:lnTo>
                <a:lnTo>
                  <a:pt x="45" y="6"/>
                </a:lnTo>
                <a:lnTo>
                  <a:pt x="45" y="4"/>
                </a:lnTo>
                <a:lnTo>
                  <a:pt x="44" y="3"/>
                </a:lnTo>
                <a:lnTo>
                  <a:pt x="44" y="1"/>
                </a:lnTo>
                <a:lnTo>
                  <a:pt x="42" y="0"/>
                </a:lnTo>
                <a:lnTo>
                  <a:pt x="36" y="0"/>
                </a:lnTo>
                <a:lnTo>
                  <a:pt x="32" y="0"/>
                </a:lnTo>
                <a:lnTo>
                  <a:pt x="26" y="3"/>
                </a:lnTo>
                <a:lnTo>
                  <a:pt x="19" y="6"/>
                </a:lnTo>
                <a:lnTo>
                  <a:pt x="13" y="10"/>
                </a:lnTo>
                <a:lnTo>
                  <a:pt x="8" y="13"/>
                </a:lnTo>
                <a:lnTo>
                  <a:pt x="4" y="18"/>
                </a:lnTo>
                <a:lnTo>
                  <a:pt x="0" y="22"/>
                </a:lnTo>
              </a:path>
            </a:pathLst>
          </a:custGeom>
          <a:solidFill>
            <a:srgbClr val="FFFF00"/>
          </a:solidFill>
          <a:ln w="1588">
            <a:solidFill>
              <a:srgbClr val="990000"/>
            </a:solidFill>
            <a:round/>
            <a:headEnd/>
            <a:tailEnd/>
          </a:ln>
        </p:spPr>
        <p:txBody>
          <a:bodyPr/>
          <a:lstStyle/>
          <a:p>
            <a:endParaRPr lang="en-US"/>
          </a:p>
        </p:txBody>
      </p:sp>
      <p:sp>
        <p:nvSpPr>
          <p:cNvPr id="53352" name="Freeform 103">
            <a:extLst>
              <a:ext uri="{FF2B5EF4-FFF2-40B4-BE49-F238E27FC236}">
                <a16:creationId xmlns:a16="http://schemas.microsoft.com/office/drawing/2014/main" id="{F4278F50-23E5-6D2B-06C2-2A5F1079804D}"/>
              </a:ext>
            </a:extLst>
          </p:cNvPr>
          <p:cNvSpPr>
            <a:spLocks/>
          </p:cNvSpPr>
          <p:nvPr/>
        </p:nvSpPr>
        <p:spPr bwMode="auto">
          <a:xfrm>
            <a:off x="6537327" y="4235244"/>
            <a:ext cx="63500" cy="74613"/>
          </a:xfrm>
          <a:custGeom>
            <a:avLst/>
            <a:gdLst>
              <a:gd name="T0" fmla="*/ 0 w 45"/>
              <a:gd name="T1" fmla="*/ 2147483647 h 47"/>
              <a:gd name="T2" fmla="*/ 2147483647 w 45"/>
              <a:gd name="T3" fmla="*/ 2147483647 h 47"/>
              <a:gd name="T4" fmla="*/ 2147483647 w 45"/>
              <a:gd name="T5" fmla="*/ 2147483647 h 47"/>
              <a:gd name="T6" fmla="*/ 2147483647 w 45"/>
              <a:gd name="T7" fmla="*/ 2147483647 h 47"/>
              <a:gd name="T8" fmla="*/ 2147483647 w 45"/>
              <a:gd name="T9" fmla="*/ 2147483647 h 47"/>
              <a:gd name="T10" fmla="*/ 2147483647 w 45"/>
              <a:gd name="T11" fmla="*/ 2147483647 h 47"/>
              <a:gd name="T12" fmla="*/ 2147483647 w 45"/>
              <a:gd name="T13" fmla="*/ 2147483647 h 47"/>
              <a:gd name="T14" fmla="*/ 2147483647 w 45"/>
              <a:gd name="T15" fmla="*/ 2147483647 h 47"/>
              <a:gd name="T16" fmla="*/ 2147483647 w 45"/>
              <a:gd name="T17" fmla="*/ 2147483647 h 47"/>
              <a:gd name="T18" fmla="*/ 2147483647 w 45"/>
              <a:gd name="T19" fmla="*/ 2147483647 h 47"/>
              <a:gd name="T20" fmla="*/ 2147483647 w 45"/>
              <a:gd name="T21" fmla="*/ 2147483647 h 47"/>
              <a:gd name="T22" fmla="*/ 2147483647 w 45"/>
              <a:gd name="T23" fmla="*/ 2147483647 h 47"/>
              <a:gd name="T24" fmla="*/ 2147483647 w 45"/>
              <a:gd name="T25" fmla="*/ 2147483647 h 47"/>
              <a:gd name="T26" fmla="*/ 2147483647 w 45"/>
              <a:gd name="T27" fmla="*/ 2147483647 h 47"/>
              <a:gd name="T28" fmla="*/ 2147483647 w 45"/>
              <a:gd name="T29" fmla="*/ 2147483647 h 47"/>
              <a:gd name="T30" fmla="*/ 2147483647 w 45"/>
              <a:gd name="T31" fmla="*/ 2147483647 h 47"/>
              <a:gd name="T32" fmla="*/ 2147483647 w 45"/>
              <a:gd name="T33" fmla="*/ 2147483647 h 47"/>
              <a:gd name="T34" fmla="*/ 2147483647 w 45"/>
              <a:gd name="T35" fmla="*/ 2147483647 h 47"/>
              <a:gd name="T36" fmla="*/ 2147483647 w 45"/>
              <a:gd name="T37" fmla="*/ 2147483647 h 47"/>
              <a:gd name="T38" fmla="*/ 2147483647 w 45"/>
              <a:gd name="T39" fmla="*/ 2147483647 h 47"/>
              <a:gd name="T40" fmla="*/ 2147483647 w 45"/>
              <a:gd name="T41" fmla="*/ 2147483647 h 47"/>
              <a:gd name="T42" fmla="*/ 2147483647 w 45"/>
              <a:gd name="T43" fmla="*/ 2147483647 h 47"/>
              <a:gd name="T44" fmla="*/ 2147483647 w 45"/>
              <a:gd name="T45" fmla="*/ 2147483647 h 47"/>
              <a:gd name="T46" fmla="*/ 2147483647 w 45"/>
              <a:gd name="T47" fmla="*/ 2147483647 h 47"/>
              <a:gd name="T48" fmla="*/ 2147483647 w 45"/>
              <a:gd name="T49" fmla="*/ 2147483647 h 47"/>
              <a:gd name="T50" fmla="*/ 2147483647 w 45"/>
              <a:gd name="T51" fmla="*/ 2147483647 h 47"/>
              <a:gd name="T52" fmla="*/ 2147483647 w 45"/>
              <a:gd name="T53" fmla="*/ 2147483647 h 47"/>
              <a:gd name="T54" fmla="*/ 2147483647 w 45"/>
              <a:gd name="T55" fmla="*/ 2147483647 h 47"/>
              <a:gd name="T56" fmla="*/ 2147483647 w 45"/>
              <a:gd name="T57" fmla="*/ 2147483647 h 47"/>
              <a:gd name="T58" fmla="*/ 2147483647 w 45"/>
              <a:gd name="T59" fmla="*/ 2147483647 h 47"/>
              <a:gd name="T60" fmla="*/ 2147483647 w 45"/>
              <a:gd name="T61" fmla="*/ 2147483647 h 47"/>
              <a:gd name="T62" fmla="*/ 2147483647 w 45"/>
              <a:gd name="T63" fmla="*/ 2147483647 h 47"/>
              <a:gd name="T64" fmla="*/ 2147483647 w 45"/>
              <a:gd name="T65" fmla="*/ 0 h 47"/>
              <a:gd name="T66" fmla="*/ 2147483647 w 45"/>
              <a:gd name="T67" fmla="*/ 0 h 47"/>
              <a:gd name="T68" fmla="*/ 2147483647 w 45"/>
              <a:gd name="T69" fmla="*/ 0 h 47"/>
              <a:gd name="T70" fmla="*/ 2147483647 w 45"/>
              <a:gd name="T71" fmla="*/ 2147483647 h 47"/>
              <a:gd name="T72" fmla="*/ 2147483647 w 45"/>
              <a:gd name="T73" fmla="*/ 2147483647 h 47"/>
              <a:gd name="T74" fmla="*/ 2147483647 w 45"/>
              <a:gd name="T75" fmla="*/ 2147483647 h 47"/>
              <a:gd name="T76" fmla="*/ 2147483647 w 45"/>
              <a:gd name="T77" fmla="*/ 2147483647 h 47"/>
              <a:gd name="T78" fmla="*/ 2147483647 w 45"/>
              <a:gd name="T79" fmla="*/ 2147483647 h 47"/>
              <a:gd name="T80" fmla="*/ 0 w 45"/>
              <a:gd name="T81" fmla="*/ 2147483647 h 47"/>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45"/>
              <a:gd name="T124" fmla="*/ 0 h 47"/>
              <a:gd name="T125" fmla="*/ 45 w 45"/>
              <a:gd name="T126" fmla="*/ 47 h 47"/>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45" h="47">
                <a:moveTo>
                  <a:pt x="0" y="22"/>
                </a:moveTo>
                <a:lnTo>
                  <a:pt x="2" y="24"/>
                </a:lnTo>
                <a:lnTo>
                  <a:pt x="4" y="25"/>
                </a:lnTo>
                <a:lnTo>
                  <a:pt x="5" y="28"/>
                </a:lnTo>
                <a:lnTo>
                  <a:pt x="7" y="30"/>
                </a:lnTo>
                <a:lnTo>
                  <a:pt x="8" y="32"/>
                </a:lnTo>
                <a:lnTo>
                  <a:pt x="8" y="34"/>
                </a:lnTo>
                <a:lnTo>
                  <a:pt x="10" y="35"/>
                </a:lnTo>
                <a:lnTo>
                  <a:pt x="13" y="38"/>
                </a:lnTo>
                <a:lnTo>
                  <a:pt x="16" y="40"/>
                </a:lnTo>
                <a:lnTo>
                  <a:pt x="20" y="43"/>
                </a:lnTo>
                <a:lnTo>
                  <a:pt x="25" y="44"/>
                </a:lnTo>
                <a:lnTo>
                  <a:pt x="29" y="46"/>
                </a:lnTo>
                <a:lnTo>
                  <a:pt x="34" y="47"/>
                </a:lnTo>
                <a:lnTo>
                  <a:pt x="36" y="46"/>
                </a:lnTo>
                <a:lnTo>
                  <a:pt x="39" y="43"/>
                </a:lnTo>
                <a:lnTo>
                  <a:pt x="39" y="38"/>
                </a:lnTo>
                <a:lnTo>
                  <a:pt x="39" y="35"/>
                </a:lnTo>
                <a:lnTo>
                  <a:pt x="39" y="31"/>
                </a:lnTo>
                <a:lnTo>
                  <a:pt x="39" y="28"/>
                </a:lnTo>
                <a:lnTo>
                  <a:pt x="41" y="25"/>
                </a:lnTo>
                <a:lnTo>
                  <a:pt x="41" y="21"/>
                </a:lnTo>
                <a:lnTo>
                  <a:pt x="41" y="18"/>
                </a:lnTo>
                <a:lnTo>
                  <a:pt x="42" y="13"/>
                </a:lnTo>
                <a:lnTo>
                  <a:pt x="44" y="9"/>
                </a:lnTo>
                <a:lnTo>
                  <a:pt x="45" y="7"/>
                </a:lnTo>
                <a:lnTo>
                  <a:pt x="45" y="6"/>
                </a:lnTo>
                <a:lnTo>
                  <a:pt x="45" y="4"/>
                </a:lnTo>
                <a:lnTo>
                  <a:pt x="44" y="3"/>
                </a:lnTo>
                <a:lnTo>
                  <a:pt x="44" y="1"/>
                </a:lnTo>
                <a:lnTo>
                  <a:pt x="42" y="0"/>
                </a:lnTo>
                <a:lnTo>
                  <a:pt x="36" y="0"/>
                </a:lnTo>
                <a:lnTo>
                  <a:pt x="32" y="0"/>
                </a:lnTo>
                <a:lnTo>
                  <a:pt x="26" y="3"/>
                </a:lnTo>
                <a:lnTo>
                  <a:pt x="19" y="6"/>
                </a:lnTo>
                <a:lnTo>
                  <a:pt x="13" y="10"/>
                </a:lnTo>
                <a:lnTo>
                  <a:pt x="8" y="13"/>
                </a:lnTo>
                <a:lnTo>
                  <a:pt x="4" y="18"/>
                </a:lnTo>
                <a:lnTo>
                  <a:pt x="0" y="22"/>
                </a:lnTo>
              </a:path>
            </a:pathLst>
          </a:custGeom>
          <a:solidFill>
            <a:srgbClr val="FFFF00"/>
          </a:solidFill>
          <a:ln w="4763">
            <a:solidFill>
              <a:srgbClr val="990000"/>
            </a:solidFill>
            <a:round/>
            <a:headEnd/>
            <a:tailEnd/>
          </a:ln>
        </p:spPr>
        <p:txBody>
          <a:bodyPr/>
          <a:lstStyle/>
          <a:p>
            <a:endParaRPr lang="en-US"/>
          </a:p>
        </p:txBody>
      </p:sp>
      <p:sp>
        <p:nvSpPr>
          <p:cNvPr id="53353" name="Freeform 104">
            <a:extLst>
              <a:ext uri="{FF2B5EF4-FFF2-40B4-BE49-F238E27FC236}">
                <a16:creationId xmlns:a16="http://schemas.microsoft.com/office/drawing/2014/main" id="{634E7906-C32D-143A-6B5B-37F7203A8CB9}"/>
              </a:ext>
            </a:extLst>
          </p:cNvPr>
          <p:cNvSpPr>
            <a:spLocks/>
          </p:cNvSpPr>
          <p:nvPr/>
        </p:nvSpPr>
        <p:spPr bwMode="auto">
          <a:xfrm>
            <a:off x="6534151" y="4071939"/>
            <a:ext cx="103188" cy="74612"/>
          </a:xfrm>
          <a:custGeom>
            <a:avLst/>
            <a:gdLst>
              <a:gd name="T0" fmla="*/ 2147483647 w 73"/>
              <a:gd name="T1" fmla="*/ 2147483647 h 47"/>
              <a:gd name="T2" fmla="*/ 2147483647 w 73"/>
              <a:gd name="T3" fmla="*/ 2147483647 h 47"/>
              <a:gd name="T4" fmla="*/ 2147483647 w 73"/>
              <a:gd name="T5" fmla="*/ 2147483647 h 47"/>
              <a:gd name="T6" fmla="*/ 2147483647 w 73"/>
              <a:gd name="T7" fmla="*/ 2147483647 h 47"/>
              <a:gd name="T8" fmla="*/ 2147483647 w 73"/>
              <a:gd name="T9" fmla="*/ 2147483647 h 47"/>
              <a:gd name="T10" fmla="*/ 2147483647 w 73"/>
              <a:gd name="T11" fmla="*/ 2147483647 h 47"/>
              <a:gd name="T12" fmla="*/ 2147483647 w 73"/>
              <a:gd name="T13" fmla="*/ 2147483647 h 47"/>
              <a:gd name="T14" fmla="*/ 2147483647 w 73"/>
              <a:gd name="T15" fmla="*/ 2147483647 h 47"/>
              <a:gd name="T16" fmla="*/ 2147483647 w 73"/>
              <a:gd name="T17" fmla="*/ 2147483647 h 47"/>
              <a:gd name="T18" fmla="*/ 2147483647 w 73"/>
              <a:gd name="T19" fmla="*/ 2147483647 h 47"/>
              <a:gd name="T20" fmla="*/ 2147483647 w 73"/>
              <a:gd name="T21" fmla="*/ 2147483647 h 47"/>
              <a:gd name="T22" fmla="*/ 2147483647 w 73"/>
              <a:gd name="T23" fmla="*/ 2147483647 h 47"/>
              <a:gd name="T24" fmla="*/ 2147483647 w 73"/>
              <a:gd name="T25" fmla="*/ 2147483647 h 47"/>
              <a:gd name="T26" fmla="*/ 2147483647 w 73"/>
              <a:gd name="T27" fmla="*/ 2147483647 h 47"/>
              <a:gd name="T28" fmla="*/ 2147483647 w 73"/>
              <a:gd name="T29" fmla="*/ 2147483647 h 47"/>
              <a:gd name="T30" fmla="*/ 2147483647 w 73"/>
              <a:gd name="T31" fmla="*/ 2147483647 h 47"/>
              <a:gd name="T32" fmla="*/ 2147483647 w 73"/>
              <a:gd name="T33" fmla="*/ 2147483647 h 47"/>
              <a:gd name="T34" fmla="*/ 2147483647 w 73"/>
              <a:gd name="T35" fmla="*/ 2147483647 h 47"/>
              <a:gd name="T36" fmla="*/ 2147483647 w 73"/>
              <a:gd name="T37" fmla="*/ 2147483647 h 47"/>
              <a:gd name="T38" fmla="*/ 2147483647 w 73"/>
              <a:gd name="T39" fmla="*/ 2147483647 h 47"/>
              <a:gd name="T40" fmla="*/ 2147483647 w 73"/>
              <a:gd name="T41" fmla="*/ 2147483647 h 47"/>
              <a:gd name="T42" fmla="*/ 2147483647 w 73"/>
              <a:gd name="T43" fmla="*/ 2147483647 h 47"/>
              <a:gd name="T44" fmla="*/ 2147483647 w 73"/>
              <a:gd name="T45" fmla="*/ 2147483647 h 47"/>
              <a:gd name="T46" fmla="*/ 2147483647 w 73"/>
              <a:gd name="T47" fmla="*/ 2147483647 h 47"/>
              <a:gd name="T48" fmla="*/ 2147483647 w 73"/>
              <a:gd name="T49" fmla="*/ 2147483647 h 47"/>
              <a:gd name="T50" fmla="*/ 2147483647 w 73"/>
              <a:gd name="T51" fmla="*/ 2147483647 h 47"/>
              <a:gd name="T52" fmla="*/ 2147483647 w 73"/>
              <a:gd name="T53" fmla="*/ 2147483647 h 47"/>
              <a:gd name="T54" fmla="*/ 2147483647 w 73"/>
              <a:gd name="T55" fmla="*/ 2147483647 h 47"/>
              <a:gd name="T56" fmla="*/ 2147483647 w 73"/>
              <a:gd name="T57" fmla="*/ 0 h 47"/>
              <a:gd name="T58" fmla="*/ 2147483647 w 73"/>
              <a:gd name="T59" fmla="*/ 2147483647 h 47"/>
              <a:gd name="T60" fmla="*/ 2147483647 w 73"/>
              <a:gd name="T61" fmla="*/ 2147483647 h 47"/>
              <a:gd name="T62" fmla="*/ 2147483647 w 73"/>
              <a:gd name="T63" fmla="*/ 2147483647 h 47"/>
              <a:gd name="T64" fmla="*/ 2147483647 w 73"/>
              <a:gd name="T65" fmla="*/ 2147483647 h 47"/>
              <a:gd name="T66" fmla="*/ 2147483647 w 73"/>
              <a:gd name="T67" fmla="*/ 2147483647 h 47"/>
              <a:gd name="T68" fmla="*/ 2147483647 w 73"/>
              <a:gd name="T69" fmla="*/ 2147483647 h 47"/>
              <a:gd name="T70" fmla="*/ 2147483647 w 73"/>
              <a:gd name="T71" fmla="*/ 2147483647 h 47"/>
              <a:gd name="T72" fmla="*/ 2147483647 w 73"/>
              <a:gd name="T73" fmla="*/ 2147483647 h 47"/>
              <a:gd name="T74" fmla="*/ 2147483647 w 73"/>
              <a:gd name="T75" fmla="*/ 2147483647 h 47"/>
              <a:gd name="T76" fmla="*/ 0 w 73"/>
              <a:gd name="T77" fmla="*/ 2147483647 h 47"/>
              <a:gd name="T78" fmla="*/ 2147483647 w 73"/>
              <a:gd name="T79" fmla="*/ 2147483647 h 47"/>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73"/>
              <a:gd name="T121" fmla="*/ 0 h 47"/>
              <a:gd name="T122" fmla="*/ 73 w 73"/>
              <a:gd name="T123" fmla="*/ 47 h 47"/>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73" h="47">
                <a:moveTo>
                  <a:pt x="3" y="25"/>
                </a:moveTo>
                <a:lnTo>
                  <a:pt x="3" y="25"/>
                </a:lnTo>
                <a:lnTo>
                  <a:pt x="3" y="27"/>
                </a:lnTo>
                <a:lnTo>
                  <a:pt x="3" y="28"/>
                </a:lnTo>
                <a:lnTo>
                  <a:pt x="3" y="31"/>
                </a:lnTo>
                <a:lnTo>
                  <a:pt x="5" y="34"/>
                </a:lnTo>
                <a:lnTo>
                  <a:pt x="6" y="37"/>
                </a:lnTo>
                <a:lnTo>
                  <a:pt x="8" y="38"/>
                </a:lnTo>
                <a:lnTo>
                  <a:pt x="11" y="40"/>
                </a:lnTo>
                <a:lnTo>
                  <a:pt x="14" y="41"/>
                </a:lnTo>
                <a:lnTo>
                  <a:pt x="17" y="41"/>
                </a:lnTo>
                <a:lnTo>
                  <a:pt x="18" y="43"/>
                </a:lnTo>
                <a:lnTo>
                  <a:pt x="21" y="44"/>
                </a:lnTo>
                <a:lnTo>
                  <a:pt x="23" y="44"/>
                </a:lnTo>
                <a:lnTo>
                  <a:pt x="24" y="44"/>
                </a:lnTo>
                <a:lnTo>
                  <a:pt x="24" y="46"/>
                </a:lnTo>
                <a:lnTo>
                  <a:pt x="26" y="46"/>
                </a:lnTo>
                <a:lnTo>
                  <a:pt x="27" y="47"/>
                </a:lnTo>
                <a:lnTo>
                  <a:pt x="29" y="47"/>
                </a:lnTo>
                <a:lnTo>
                  <a:pt x="30" y="47"/>
                </a:lnTo>
                <a:lnTo>
                  <a:pt x="33" y="47"/>
                </a:lnTo>
                <a:lnTo>
                  <a:pt x="36" y="47"/>
                </a:lnTo>
                <a:lnTo>
                  <a:pt x="37" y="47"/>
                </a:lnTo>
                <a:lnTo>
                  <a:pt x="39" y="47"/>
                </a:lnTo>
                <a:lnTo>
                  <a:pt x="40" y="46"/>
                </a:lnTo>
                <a:lnTo>
                  <a:pt x="42" y="44"/>
                </a:lnTo>
                <a:lnTo>
                  <a:pt x="45" y="43"/>
                </a:lnTo>
                <a:lnTo>
                  <a:pt x="46" y="41"/>
                </a:lnTo>
                <a:lnTo>
                  <a:pt x="48" y="40"/>
                </a:lnTo>
                <a:lnTo>
                  <a:pt x="51" y="38"/>
                </a:lnTo>
                <a:lnTo>
                  <a:pt x="52" y="38"/>
                </a:lnTo>
                <a:lnTo>
                  <a:pt x="55" y="37"/>
                </a:lnTo>
                <a:lnTo>
                  <a:pt x="57" y="37"/>
                </a:lnTo>
                <a:lnTo>
                  <a:pt x="60" y="37"/>
                </a:lnTo>
                <a:lnTo>
                  <a:pt x="63" y="37"/>
                </a:lnTo>
                <a:lnTo>
                  <a:pt x="64" y="35"/>
                </a:lnTo>
                <a:lnTo>
                  <a:pt x="67" y="34"/>
                </a:lnTo>
                <a:lnTo>
                  <a:pt x="70" y="31"/>
                </a:lnTo>
                <a:lnTo>
                  <a:pt x="71" y="28"/>
                </a:lnTo>
                <a:lnTo>
                  <a:pt x="73" y="25"/>
                </a:lnTo>
                <a:lnTo>
                  <a:pt x="73" y="22"/>
                </a:lnTo>
                <a:lnTo>
                  <a:pt x="73" y="19"/>
                </a:lnTo>
                <a:lnTo>
                  <a:pt x="73" y="15"/>
                </a:lnTo>
                <a:lnTo>
                  <a:pt x="71" y="12"/>
                </a:lnTo>
                <a:lnTo>
                  <a:pt x="70" y="10"/>
                </a:lnTo>
                <a:lnTo>
                  <a:pt x="68" y="7"/>
                </a:lnTo>
                <a:lnTo>
                  <a:pt x="67" y="6"/>
                </a:lnTo>
                <a:lnTo>
                  <a:pt x="66" y="4"/>
                </a:lnTo>
                <a:lnTo>
                  <a:pt x="63" y="3"/>
                </a:lnTo>
                <a:lnTo>
                  <a:pt x="61" y="1"/>
                </a:lnTo>
                <a:lnTo>
                  <a:pt x="58" y="1"/>
                </a:lnTo>
                <a:lnTo>
                  <a:pt x="57" y="0"/>
                </a:lnTo>
                <a:lnTo>
                  <a:pt x="52" y="0"/>
                </a:lnTo>
                <a:lnTo>
                  <a:pt x="49" y="0"/>
                </a:lnTo>
                <a:lnTo>
                  <a:pt x="46" y="1"/>
                </a:lnTo>
                <a:lnTo>
                  <a:pt x="43" y="3"/>
                </a:lnTo>
                <a:lnTo>
                  <a:pt x="40" y="4"/>
                </a:lnTo>
                <a:lnTo>
                  <a:pt x="37" y="6"/>
                </a:lnTo>
                <a:lnTo>
                  <a:pt x="34" y="7"/>
                </a:lnTo>
                <a:lnTo>
                  <a:pt x="31" y="7"/>
                </a:lnTo>
                <a:lnTo>
                  <a:pt x="29" y="7"/>
                </a:lnTo>
                <a:lnTo>
                  <a:pt x="26" y="7"/>
                </a:lnTo>
                <a:lnTo>
                  <a:pt x="23" y="6"/>
                </a:lnTo>
                <a:lnTo>
                  <a:pt x="20" y="6"/>
                </a:lnTo>
                <a:lnTo>
                  <a:pt x="17" y="6"/>
                </a:lnTo>
                <a:lnTo>
                  <a:pt x="15" y="6"/>
                </a:lnTo>
                <a:lnTo>
                  <a:pt x="12" y="7"/>
                </a:lnTo>
                <a:lnTo>
                  <a:pt x="9" y="7"/>
                </a:lnTo>
                <a:lnTo>
                  <a:pt x="8" y="9"/>
                </a:lnTo>
                <a:lnTo>
                  <a:pt x="5" y="12"/>
                </a:lnTo>
                <a:lnTo>
                  <a:pt x="3" y="13"/>
                </a:lnTo>
                <a:lnTo>
                  <a:pt x="2" y="16"/>
                </a:lnTo>
                <a:lnTo>
                  <a:pt x="0" y="18"/>
                </a:lnTo>
                <a:lnTo>
                  <a:pt x="0" y="21"/>
                </a:lnTo>
                <a:lnTo>
                  <a:pt x="2" y="22"/>
                </a:lnTo>
                <a:lnTo>
                  <a:pt x="3" y="25"/>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354" name="Freeform 105">
            <a:extLst>
              <a:ext uri="{FF2B5EF4-FFF2-40B4-BE49-F238E27FC236}">
                <a16:creationId xmlns:a16="http://schemas.microsoft.com/office/drawing/2014/main" id="{ABC573CE-767B-0533-5B24-3C639673445F}"/>
              </a:ext>
            </a:extLst>
          </p:cNvPr>
          <p:cNvSpPr>
            <a:spLocks/>
          </p:cNvSpPr>
          <p:nvPr/>
        </p:nvSpPr>
        <p:spPr bwMode="auto">
          <a:xfrm>
            <a:off x="6534151" y="4071939"/>
            <a:ext cx="103188" cy="74612"/>
          </a:xfrm>
          <a:custGeom>
            <a:avLst/>
            <a:gdLst>
              <a:gd name="T0" fmla="*/ 2147483647 w 73"/>
              <a:gd name="T1" fmla="*/ 2147483647 h 47"/>
              <a:gd name="T2" fmla="*/ 2147483647 w 73"/>
              <a:gd name="T3" fmla="*/ 2147483647 h 47"/>
              <a:gd name="T4" fmla="*/ 2147483647 w 73"/>
              <a:gd name="T5" fmla="*/ 2147483647 h 47"/>
              <a:gd name="T6" fmla="*/ 2147483647 w 73"/>
              <a:gd name="T7" fmla="*/ 2147483647 h 47"/>
              <a:gd name="T8" fmla="*/ 2147483647 w 73"/>
              <a:gd name="T9" fmla="*/ 2147483647 h 47"/>
              <a:gd name="T10" fmla="*/ 2147483647 w 73"/>
              <a:gd name="T11" fmla="*/ 2147483647 h 47"/>
              <a:gd name="T12" fmla="*/ 2147483647 w 73"/>
              <a:gd name="T13" fmla="*/ 2147483647 h 47"/>
              <a:gd name="T14" fmla="*/ 2147483647 w 73"/>
              <a:gd name="T15" fmla="*/ 2147483647 h 47"/>
              <a:gd name="T16" fmla="*/ 2147483647 w 73"/>
              <a:gd name="T17" fmla="*/ 2147483647 h 47"/>
              <a:gd name="T18" fmla="*/ 2147483647 w 73"/>
              <a:gd name="T19" fmla="*/ 2147483647 h 47"/>
              <a:gd name="T20" fmla="*/ 2147483647 w 73"/>
              <a:gd name="T21" fmla="*/ 2147483647 h 47"/>
              <a:gd name="T22" fmla="*/ 2147483647 w 73"/>
              <a:gd name="T23" fmla="*/ 2147483647 h 47"/>
              <a:gd name="T24" fmla="*/ 2147483647 w 73"/>
              <a:gd name="T25" fmla="*/ 2147483647 h 47"/>
              <a:gd name="T26" fmla="*/ 2147483647 w 73"/>
              <a:gd name="T27" fmla="*/ 2147483647 h 47"/>
              <a:gd name="T28" fmla="*/ 2147483647 w 73"/>
              <a:gd name="T29" fmla="*/ 2147483647 h 47"/>
              <a:gd name="T30" fmla="*/ 2147483647 w 73"/>
              <a:gd name="T31" fmla="*/ 2147483647 h 47"/>
              <a:gd name="T32" fmla="*/ 2147483647 w 73"/>
              <a:gd name="T33" fmla="*/ 2147483647 h 47"/>
              <a:gd name="T34" fmla="*/ 2147483647 w 73"/>
              <a:gd name="T35" fmla="*/ 2147483647 h 47"/>
              <a:gd name="T36" fmla="*/ 2147483647 w 73"/>
              <a:gd name="T37" fmla="*/ 2147483647 h 47"/>
              <a:gd name="T38" fmla="*/ 2147483647 w 73"/>
              <a:gd name="T39" fmla="*/ 2147483647 h 47"/>
              <a:gd name="T40" fmla="*/ 2147483647 w 73"/>
              <a:gd name="T41" fmla="*/ 2147483647 h 47"/>
              <a:gd name="T42" fmla="*/ 2147483647 w 73"/>
              <a:gd name="T43" fmla="*/ 2147483647 h 47"/>
              <a:gd name="T44" fmla="*/ 2147483647 w 73"/>
              <a:gd name="T45" fmla="*/ 2147483647 h 47"/>
              <a:gd name="T46" fmla="*/ 2147483647 w 73"/>
              <a:gd name="T47" fmla="*/ 2147483647 h 47"/>
              <a:gd name="T48" fmla="*/ 2147483647 w 73"/>
              <a:gd name="T49" fmla="*/ 2147483647 h 47"/>
              <a:gd name="T50" fmla="*/ 2147483647 w 73"/>
              <a:gd name="T51" fmla="*/ 2147483647 h 47"/>
              <a:gd name="T52" fmla="*/ 2147483647 w 73"/>
              <a:gd name="T53" fmla="*/ 2147483647 h 47"/>
              <a:gd name="T54" fmla="*/ 2147483647 w 73"/>
              <a:gd name="T55" fmla="*/ 2147483647 h 47"/>
              <a:gd name="T56" fmla="*/ 2147483647 w 73"/>
              <a:gd name="T57" fmla="*/ 0 h 47"/>
              <a:gd name="T58" fmla="*/ 2147483647 w 73"/>
              <a:gd name="T59" fmla="*/ 2147483647 h 47"/>
              <a:gd name="T60" fmla="*/ 2147483647 w 73"/>
              <a:gd name="T61" fmla="*/ 2147483647 h 47"/>
              <a:gd name="T62" fmla="*/ 2147483647 w 73"/>
              <a:gd name="T63" fmla="*/ 2147483647 h 47"/>
              <a:gd name="T64" fmla="*/ 2147483647 w 73"/>
              <a:gd name="T65" fmla="*/ 2147483647 h 47"/>
              <a:gd name="T66" fmla="*/ 2147483647 w 73"/>
              <a:gd name="T67" fmla="*/ 2147483647 h 47"/>
              <a:gd name="T68" fmla="*/ 2147483647 w 73"/>
              <a:gd name="T69" fmla="*/ 2147483647 h 47"/>
              <a:gd name="T70" fmla="*/ 2147483647 w 73"/>
              <a:gd name="T71" fmla="*/ 2147483647 h 47"/>
              <a:gd name="T72" fmla="*/ 2147483647 w 73"/>
              <a:gd name="T73" fmla="*/ 2147483647 h 47"/>
              <a:gd name="T74" fmla="*/ 2147483647 w 73"/>
              <a:gd name="T75" fmla="*/ 2147483647 h 47"/>
              <a:gd name="T76" fmla="*/ 0 w 73"/>
              <a:gd name="T77" fmla="*/ 2147483647 h 47"/>
              <a:gd name="T78" fmla="*/ 2147483647 w 73"/>
              <a:gd name="T79" fmla="*/ 2147483647 h 47"/>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73"/>
              <a:gd name="T121" fmla="*/ 0 h 47"/>
              <a:gd name="T122" fmla="*/ 73 w 73"/>
              <a:gd name="T123" fmla="*/ 47 h 47"/>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73" h="47">
                <a:moveTo>
                  <a:pt x="3" y="25"/>
                </a:moveTo>
                <a:lnTo>
                  <a:pt x="3" y="25"/>
                </a:lnTo>
                <a:lnTo>
                  <a:pt x="3" y="27"/>
                </a:lnTo>
                <a:lnTo>
                  <a:pt x="3" y="28"/>
                </a:lnTo>
                <a:lnTo>
                  <a:pt x="3" y="31"/>
                </a:lnTo>
                <a:lnTo>
                  <a:pt x="5" y="34"/>
                </a:lnTo>
                <a:lnTo>
                  <a:pt x="6" y="37"/>
                </a:lnTo>
                <a:lnTo>
                  <a:pt x="8" y="38"/>
                </a:lnTo>
                <a:lnTo>
                  <a:pt x="11" y="40"/>
                </a:lnTo>
                <a:lnTo>
                  <a:pt x="14" y="41"/>
                </a:lnTo>
                <a:lnTo>
                  <a:pt x="17" y="41"/>
                </a:lnTo>
                <a:lnTo>
                  <a:pt x="18" y="43"/>
                </a:lnTo>
                <a:lnTo>
                  <a:pt x="21" y="44"/>
                </a:lnTo>
                <a:lnTo>
                  <a:pt x="23" y="44"/>
                </a:lnTo>
                <a:lnTo>
                  <a:pt x="24" y="44"/>
                </a:lnTo>
                <a:lnTo>
                  <a:pt x="24" y="46"/>
                </a:lnTo>
                <a:lnTo>
                  <a:pt x="26" y="46"/>
                </a:lnTo>
                <a:lnTo>
                  <a:pt x="27" y="47"/>
                </a:lnTo>
                <a:lnTo>
                  <a:pt x="29" y="47"/>
                </a:lnTo>
                <a:lnTo>
                  <a:pt x="30" y="47"/>
                </a:lnTo>
                <a:lnTo>
                  <a:pt x="33" y="47"/>
                </a:lnTo>
                <a:lnTo>
                  <a:pt x="36" y="47"/>
                </a:lnTo>
                <a:lnTo>
                  <a:pt x="37" y="47"/>
                </a:lnTo>
                <a:lnTo>
                  <a:pt x="39" y="47"/>
                </a:lnTo>
                <a:lnTo>
                  <a:pt x="40" y="46"/>
                </a:lnTo>
                <a:lnTo>
                  <a:pt x="42" y="44"/>
                </a:lnTo>
                <a:lnTo>
                  <a:pt x="45" y="43"/>
                </a:lnTo>
                <a:lnTo>
                  <a:pt x="46" y="41"/>
                </a:lnTo>
                <a:lnTo>
                  <a:pt x="48" y="40"/>
                </a:lnTo>
                <a:lnTo>
                  <a:pt x="51" y="38"/>
                </a:lnTo>
                <a:lnTo>
                  <a:pt x="52" y="38"/>
                </a:lnTo>
                <a:lnTo>
                  <a:pt x="55" y="37"/>
                </a:lnTo>
                <a:lnTo>
                  <a:pt x="57" y="37"/>
                </a:lnTo>
                <a:lnTo>
                  <a:pt x="60" y="37"/>
                </a:lnTo>
                <a:lnTo>
                  <a:pt x="63" y="37"/>
                </a:lnTo>
                <a:lnTo>
                  <a:pt x="64" y="35"/>
                </a:lnTo>
                <a:lnTo>
                  <a:pt x="67" y="34"/>
                </a:lnTo>
                <a:lnTo>
                  <a:pt x="70" y="31"/>
                </a:lnTo>
                <a:lnTo>
                  <a:pt x="71" y="28"/>
                </a:lnTo>
                <a:lnTo>
                  <a:pt x="73" y="25"/>
                </a:lnTo>
                <a:lnTo>
                  <a:pt x="73" y="22"/>
                </a:lnTo>
                <a:lnTo>
                  <a:pt x="73" y="19"/>
                </a:lnTo>
                <a:lnTo>
                  <a:pt x="73" y="15"/>
                </a:lnTo>
                <a:lnTo>
                  <a:pt x="71" y="12"/>
                </a:lnTo>
                <a:lnTo>
                  <a:pt x="70" y="10"/>
                </a:lnTo>
                <a:lnTo>
                  <a:pt x="68" y="7"/>
                </a:lnTo>
                <a:lnTo>
                  <a:pt x="67" y="6"/>
                </a:lnTo>
                <a:lnTo>
                  <a:pt x="66" y="4"/>
                </a:lnTo>
                <a:lnTo>
                  <a:pt x="63" y="3"/>
                </a:lnTo>
                <a:lnTo>
                  <a:pt x="61" y="1"/>
                </a:lnTo>
                <a:lnTo>
                  <a:pt x="58" y="1"/>
                </a:lnTo>
                <a:lnTo>
                  <a:pt x="57" y="0"/>
                </a:lnTo>
                <a:lnTo>
                  <a:pt x="52" y="0"/>
                </a:lnTo>
                <a:lnTo>
                  <a:pt x="49" y="0"/>
                </a:lnTo>
                <a:lnTo>
                  <a:pt x="46" y="1"/>
                </a:lnTo>
                <a:lnTo>
                  <a:pt x="43" y="3"/>
                </a:lnTo>
                <a:lnTo>
                  <a:pt x="40" y="4"/>
                </a:lnTo>
                <a:lnTo>
                  <a:pt x="37" y="6"/>
                </a:lnTo>
                <a:lnTo>
                  <a:pt x="34" y="7"/>
                </a:lnTo>
                <a:lnTo>
                  <a:pt x="31" y="7"/>
                </a:lnTo>
                <a:lnTo>
                  <a:pt x="29" y="7"/>
                </a:lnTo>
                <a:lnTo>
                  <a:pt x="26" y="7"/>
                </a:lnTo>
                <a:lnTo>
                  <a:pt x="23" y="6"/>
                </a:lnTo>
                <a:lnTo>
                  <a:pt x="20" y="6"/>
                </a:lnTo>
                <a:lnTo>
                  <a:pt x="17" y="6"/>
                </a:lnTo>
                <a:lnTo>
                  <a:pt x="15" y="6"/>
                </a:lnTo>
                <a:lnTo>
                  <a:pt x="12" y="7"/>
                </a:lnTo>
                <a:lnTo>
                  <a:pt x="9" y="7"/>
                </a:lnTo>
                <a:lnTo>
                  <a:pt x="8" y="9"/>
                </a:lnTo>
                <a:lnTo>
                  <a:pt x="5" y="12"/>
                </a:lnTo>
                <a:lnTo>
                  <a:pt x="3" y="13"/>
                </a:lnTo>
                <a:lnTo>
                  <a:pt x="2" y="16"/>
                </a:lnTo>
                <a:lnTo>
                  <a:pt x="0" y="18"/>
                </a:lnTo>
                <a:lnTo>
                  <a:pt x="0" y="21"/>
                </a:lnTo>
                <a:lnTo>
                  <a:pt x="2" y="22"/>
                </a:lnTo>
                <a:lnTo>
                  <a:pt x="3" y="25"/>
                </a:lnTo>
              </a:path>
            </a:pathLst>
          </a:custGeom>
          <a:solidFill>
            <a:srgbClr val="FFFF00"/>
          </a:solidFill>
          <a:ln w="1588">
            <a:solidFill>
              <a:srgbClr val="990000"/>
            </a:solidFill>
            <a:round/>
            <a:headEnd/>
            <a:tailEnd/>
          </a:ln>
        </p:spPr>
        <p:txBody>
          <a:bodyPr/>
          <a:lstStyle/>
          <a:p>
            <a:endParaRPr lang="en-US"/>
          </a:p>
        </p:txBody>
      </p:sp>
      <p:sp>
        <p:nvSpPr>
          <p:cNvPr id="53355" name="Freeform 106">
            <a:extLst>
              <a:ext uri="{FF2B5EF4-FFF2-40B4-BE49-F238E27FC236}">
                <a16:creationId xmlns:a16="http://schemas.microsoft.com/office/drawing/2014/main" id="{F99FCC5A-B959-C270-7BBC-7970A2AE72C3}"/>
              </a:ext>
            </a:extLst>
          </p:cNvPr>
          <p:cNvSpPr>
            <a:spLocks/>
          </p:cNvSpPr>
          <p:nvPr/>
        </p:nvSpPr>
        <p:spPr bwMode="auto">
          <a:xfrm>
            <a:off x="6534151" y="4071939"/>
            <a:ext cx="103188" cy="74612"/>
          </a:xfrm>
          <a:custGeom>
            <a:avLst/>
            <a:gdLst>
              <a:gd name="T0" fmla="*/ 2147483647 w 73"/>
              <a:gd name="T1" fmla="*/ 2147483647 h 47"/>
              <a:gd name="T2" fmla="*/ 2147483647 w 73"/>
              <a:gd name="T3" fmla="*/ 2147483647 h 47"/>
              <a:gd name="T4" fmla="*/ 2147483647 w 73"/>
              <a:gd name="T5" fmla="*/ 2147483647 h 47"/>
              <a:gd name="T6" fmla="*/ 2147483647 w 73"/>
              <a:gd name="T7" fmla="*/ 2147483647 h 47"/>
              <a:gd name="T8" fmla="*/ 2147483647 w 73"/>
              <a:gd name="T9" fmla="*/ 2147483647 h 47"/>
              <a:gd name="T10" fmla="*/ 2147483647 w 73"/>
              <a:gd name="T11" fmla="*/ 2147483647 h 47"/>
              <a:gd name="T12" fmla="*/ 2147483647 w 73"/>
              <a:gd name="T13" fmla="*/ 2147483647 h 47"/>
              <a:gd name="T14" fmla="*/ 2147483647 w 73"/>
              <a:gd name="T15" fmla="*/ 2147483647 h 47"/>
              <a:gd name="T16" fmla="*/ 2147483647 w 73"/>
              <a:gd name="T17" fmla="*/ 2147483647 h 47"/>
              <a:gd name="T18" fmla="*/ 2147483647 w 73"/>
              <a:gd name="T19" fmla="*/ 2147483647 h 47"/>
              <a:gd name="T20" fmla="*/ 2147483647 w 73"/>
              <a:gd name="T21" fmla="*/ 2147483647 h 47"/>
              <a:gd name="T22" fmla="*/ 2147483647 w 73"/>
              <a:gd name="T23" fmla="*/ 2147483647 h 47"/>
              <a:gd name="T24" fmla="*/ 2147483647 w 73"/>
              <a:gd name="T25" fmla="*/ 2147483647 h 47"/>
              <a:gd name="T26" fmla="*/ 2147483647 w 73"/>
              <a:gd name="T27" fmla="*/ 2147483647 h 47"/>
              <a:gd name="T28" fmla="*/ 2147483647 w 73"/>
              <a:gd name="T29" fmla="*/ 2147483647 h 47"/>
              <a:gd name="T30" fmla="*/ 2147483647 w 73"/>
              <a:gd name="T31" fmla="*/ 2147483647 h 47"/>
              <a:gd name="T32" fmla="*/ 2147483647 w 73"/>
              <a:gd name="T33" fmla="*/ 2147483647 h 47"/>
              <a:gd name="T34" fmla="*/ 2147483647 w 73"/>
              <a:gd name="T35" fmla="*/ 2147483647 h 47"/>
              <a:gd name="T36" fmla="*/ 2147483647 w 73"/>
              <a:gd name="T37" fmla="*/ 2147483647 h 47"/>
              <a:gd name="T38" fmla="*/ 2147483647 w 73"/>
              <a:gd name="T39" fmla="*/ 2147483647 h 47"/>
              <a:gd name="T40" fmla="*/ 2147483647 w 73"/>
              <a:gd name="T41" fmla="*/ 2147483647 h 47"/>
              <a:gd name="T42" fmla="*/ 2147483647 w 73"/>
              <a:gd name="T43" fmla="*/ 2147483647 h 47"/>
              <a:gd name="T44" fmla="*/ 2147483647 w 73"/>
              <a:gd name="T45" fmla="*/ 2147483647 h 47"/>
              <a:gd name="T46" fmla="*/ 2147483647 w 73"/>
              <a:gd name="T47" fmla="*/ 2147483647 h 47"/>
              <a:gd name="T48" fmla="*/ 2147483647 w 73"/>
              <a:gd name="T49" fmla="*/ 2147483647 h 47"/>
              <a:gd name="T50" fmla="*/ 2147483647 w 73"/>
              <a:gd name="T51" fmla="*/ 2147483647 h 47"/>
              <a:gd name="T52" fmla="*/ 2147483647 w 73"/>
              <a:gd name="T53" fmla="*/ 2147483647 h 47"/>
              <a:gd name="T54" fmla="*/ 2147483647 w 73"/>
              <a:gd name="T55" fmla="*/ 2147483647 h 47"/>
              <a:gd name="T56" fmla="*/ 2147483647 w 73"/>
              <a:gd name="T57" fmla="*/ 0 h 47"/>
              <a:gd name="T58" fmla="*/ 2147483647 w 73"/>
              <a:gd name="T59" fmla="*/ 2147483647 h 47"/>
              <a:gd name="T60" fmla="*/ 2147483647 w 73"/>
              <a:gd name="T61" fmla="*/ 2147483647 h 47"/>
              <a:gd name="T62" fmla="*/ 2147483647 w 73"/>
              <a:gd name="T63" fmla="*/ 2147483647 h 47"/>
              <a:gd name="T64" fmla="*/ 2147483647 w 73"/>
              <a:gd name="T65" fmla="*/ 2147483647 h 47"/>
              <a:gd name="T66" fmla="*/ 2147483647 w 73"/>
              <a:gd name="T67" fmla="*/ 2147483647 h 47"/>
              <a:gd name="T68" fmla="*/ 2147483647 w 73"/>
              <a:gd name="T69" fmla="*/ 2147483647 h 47"/>
              <a:gd name="T70" fmla="*/ 2147483647 w 73"/>
              <a:gd name="T71" fmla="*/ 2147483647 h 47"/>
              <a:gd name="T72" fmla="*/ 2147483647 w 73"/>
              <a:gd name="T73" fmla="*/ 2147483647 h 47"/>
              <a:gd name="T74" fmla="*/ 2147483647 w 73"/>
              <a:gd name="T75" fmla="*/ 2147483647 h 47"/>
              <a:gd name="T76" fmla="*/ 0 w 73"/>
              <a:gd name="T77" fmla="*/ 2147483647 h 47"/>
              <a:gd name="T78" fmla="*/ 2147483647 w 73"/>
              <a:gd name="T79" fmla="*/ 2147483647 h 47"/>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73"/>
              <a:gd name="T121" fmla="*/ 0 h 47"/>
              <a:gd name="T122" fmla="*/ 73 w 73"/>
              <a:gd name="T123" fmla="*/ 47 h 47"/>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73" h="47">
                <a:moveTo>
                  <a:pt x="3" y="25"/>
                </a:moveTo>
                <a:lnTo>
                  <a:pt x="3" y="25"/>
                </a:lnTo>
                <a:lnTo>
                  <a:pt x="3" y="27"/>
                </a:lnTo>
                <a:lnTo>
                  <a:pt x="3" y="28"/>
                </a:lnTo>
                <a:lnTo>
                  <a:pt x="3" y="31"/>
                </a:lnTo>
                <a:lnTo>
                  <a:pt x="5" y="34"/>
                </a:lnTo>
                <a:lnTo>
                  <a:pt x="6" y="37"/>
                </a:lnTo>
                <a:lnTo>
                  <a:pt x="8" y="38"/>
                </a:lnTo>
                <a:lnTo>
                  <a:pt x="11" y="40"/>
                </a:lnTo>
                <a:lnTo>
                  <a:pt x="14" y="41"/>
                </a:lnTo>
                <a:lnTo>
                  <a:pt x="17" y="41"/>
                </a:lnTo>
                <a:lnTo>
                  <a:pt x="18" y="43"/>
                </a:lnTo>
                <a:lnTo>
                  <a:pt x="21" y="44"/>
                </a:lnTo>
                <a:lnTo>
                  <a:pt x="23" y="44"/>
                </a:lnTo>
                <a:lnTo>
                  <a:pt x="24" y="44"/>
                </a:lnTo>
                <a:lnTo>
                  <a:pt x="24" y="46"/>
                </a:lnTo>
                <a:lnTo>
                  <a:pt x="26" y="46"/>
                </a:lnTo>
                <a:lnTo>
                  <a:pt x="27" y="47"/>
                </a:lnTo>
                <a:lnTo>
                  <a:pt x="29" y="47"/>
                </a:lnTo>
                <a:lnTo>
                  <a:pt x="30" y="47"/>
                </a:lnTo>
                <a:lnTo>
                  <a:pt x="33" y="47"/>
                </a:lnTo>
                <a:lnTo>
                  <a:pt x="36" y="47"/>
                </a:lnTo>
                <a:lnTo>
                  <a:pt x="37" y="47"/>
                </a:lnTo>
                <a:lnTo>
                  <a:pt x="39" y="47"/>
                </a:lnTo>
                <a:lnTo>
                  <a:pt x="40" y="46"/>
                </a:lnTo>
                <a:lnTo>
                  <a:pt x="42" y="44"/>
                </a:lnTo>
                <a:lnTo>
                  <a:pt x="45" y="43"/>
                </a:lnTo>
                <a:lnTo>
                  <a:pt x="46" y="41"/>
                </a:lnTo>
                <a:lnTo>
                  <a:pt x="48" y="40"/>
                </a:lnTo>
                <a:lnTo>
                  <a:pt x="51" y="38"/>
                </a:lnTo>
                <a:lnTo>
                  <a:pt x="52" y="38"/>
                </a:lnTo>
                <a:lnTo>
                  <a:pt x="55" y="37"/>
                </a:lnTo>
                <a:lnTo>
                  <a:pt x="57" y="37"/>
                </a:lnTo>
                <a:lnTo>
                  <a:pt x="60" y="37"/>
                </a:lnTo>
                <a:lnTo>
                  <a:pt x="63" y="37"/>
                </a:lnTo>
                <a:lnTo>
                  <a:pt x="64" y="35"/>
                </a:lnTo>
                <a:lnTo>
                  <a:pt x="67" y="34"/>
                </a:lnTo>
                <a:lnTo>
                  <a:pt x="70" y="31"/>
                </a:lnTo>
                <a:lnTo>
                  <a:pt x="71" y="28"/>
                </a:lnTo>
                <a:lnTo>
                  <a:pt x="73" y="25"/>
                </a:lnTo>
                <a:lnTo>
                  <a:pt x="73" y="22"/>
                </a:lnTo>
                <a:lnTo>
                  <a:pt x="73" y="19"/>
                </a:lnTo>
                <a:lnTo>
                  <a:pt x="73" y="15"/>
                </a:lnTo>
                <a:lnTo>
                  <a:pt x="71" y="12"/>
                </a:lnTo>
                <a:lnTo>
                  <a:pt x="70" y="10"/>
                </a:lnTo>
                <a:lnTo>
                  <a:pt x="68" y="7"/>
                </a:lnTo>
                <a:lnTo>
                  <a:pt x="67" y="6"/>
                </a:lnTo>
                <a:lnTo>
                  <a:pt x="66" y="4"/>
                </a:lnTo>
                <a:lnTo>
                  <a:pt x="63" y="3"/>
                </a:lnTo>
                <a:lnTo>
                  <a:pt x="61" y="1"/>
                </a:lnTo>
                <a:lnTo>
                  <a:pt x="58" y="1"/>
                </a:lnTo>
                <a:lnTo>
                  <a:pt x="57" y="0"/>
                </a:lnTo>
                <a:lnTo>
                  <a:pt x="52" y="0"/>
                </a:lnTo>
                <a:lnTo>
                  <a:pt x="49" y="0"/>
                </a:lnTo>
                <a:lnTo>
                  <a:pt x="46" y="1"/>
                </a:lnTo>
                <a:lnTo>
                  <a:pt x="43" y="3"/>
                </a:lnTo>
                <a:lnTo>
                  <a:pt x="40" y="4"/>
                </a:lnTo>
                <a:lnTo>
                  <a:pt x="37" y="6"/>
                </a:lnTo>
                <a:lnTo>
                  <a:pt x="34" y="7"/>
                </a:lnTo>
                <a:lnTo>
                  <a:pt x="31" y="7"/>
                </a:lnTo>
                <a:lnTo>
                  <a:pt x="29" y="7"/>
                </a:lnTo>
                <a:lnTo>
                  <a:pt x="26" y="7"/>
                </a:lnTo>
                <a:lnTo>
                  <a:pt x="23" y="6"/>
                </a:lnTo>
                <a:lnTo>
                  <a:pt x="20" y="6"/>
                </a:lnTo>
                <a:lnTo>
                  <a:pt x="17" y="6"/>
                </a:lnTo>
                <a:lnTo>
                  <a:pt x="15" y="6"/>
                </a:lnTo>
                <a:lnTo>
                  <a:pt x="12" y="7"/>
                </a:lnTo>
                <a:lnTo>
                  <a:pt x="9" y="7"/>
                </a:lnTo>
                <a:lnTo>
                  <a:pt x="8" y="9"/>
                </a:lnTo>
                <a:lnTo>
                  <a:pt x="5" y="12"/>
                </a:lnTo>
                <a:lnTo>
                  <a:pt x="3" y="13"/>
                </a:lnTo>
                <a:lnTo>
                  <a:pt x="2" y="16"/>
                </a:lnTo>
                <a:lnTo>
                  <a:pt x="0" y="18"/>
                </a:lnTo>
                <a:lnTo>
                  <a:pt x="0" y="21"/>
                </a:lnTo>
                <a:lnTo>
                  <a:pt x="2" y="22"/>
                </a:lnTo>
                <a:lnTo>
                  <a:pt x="3" y="25"/>
                </a:lnTo>
              </a:path>
            </a:pathLst>
          </a:custGeom>
          <a:solidFill>
            <a:srgbClr val="FFFF00"/>
          </a:solidFill>
          <a:ln w="4763">
            <a:solidFill>
              <a:srgbClr val="990000"/>
            </a:solidFill>
            <a:round/>
            <a:headEnd/>
            <a:tailEnd/>
          </a:ln>
        </p:spPr>
        <p:txBody>
          <a:bodyPr/>
          <a:lstStyle/>
          <a:p>
            <a:endParaRPr lang="en-US"/>
          </a:p>
        </p:txBody>
      </p:sp>
      <p:sp>
        <p:nvSpPr>
          <p:cNvPr id="53356" name="Freeform 107">
            <a:extLst>
              <a:ext uri="{FF2B5EF4-FFF2-40B4-BE49-F238E27FC236}">
                <a16:creationId xmlns:a16="http://schemas.microsoft.com/office/drawing/2014/main" id="{B82D8751-1394-B76E-7007-7FC494E71405}"/>
              </a:ext>
            </a:extLst>
          </p:cNvPr>
          <p:cNvSpPr>
            <a:spLocks/>
          </p:cNvSpPr>
          <p:nvPr/>
        </p:nvSpPr>
        <p:spPr bwMode="auto">
          <a:xfrm>
            <a:off x="6577013" y="4156075"/>
            <a:ext cx="25400" cy="25400"/>
          </a:xfrm>
          <a:custGeom>
            <a:avLst/>
            <a:gdLst>
              <a:gd name="T0" fmla="*/ 2147483647 w 18"/>
              <a:gd name="T1" fmla="*/ 2147483647 h 16"/>
              <a:gd name="T2" fmla="*/ 2147483647 w 18"/>
              <a:gd name="T3" fmla="*/ 2147483647 h 16"/>
              <a:gd name="T4" fmla="*/ 2147483647 w 18"/>
              <a:gd name="T5" fmla="*/ 2147483647 h 16"/>
              <a:gd name="T6" fmla="*/ 2147483647 w 18"/>
              <a:gd name="T7" fmla="*/ 2147483647 h 16"/>
              <a:gd name="T8" fmla="*/ 2147483647 w 18"/>
              <a:gd name="T9" fmla="*/ 2147483647 h 16"/>
              <a:gd name="T10" fmla="*/ 2147483647 w 18"/>
              <a:gd name="T11" fmla="*/ 2147483647 h 16"/>
              <a:gd name="T12" fmla="*/ 2147483647 w 18"/>
              <a:gd name="T13" fmla="*/ 2147483647 h 16"/>
              <a:gd name="T14" fmla="*/ 0 w 18"/>
              <a:gd name="T15" fmla="*/ 2147483647 h 16"/>
              <a:gd name="T16" fmla="*/ 0 w 18"/>
              <a:gd name="T17" fmla="*/ 2147483647 h 16"/>
              <a:gd name="T18" fmla="*/ 2147483647 w 18"/>
              <a:gd name="T19" fmla="*/ 2147483647 h 16"/>
              <a:gd name="T20" fmla="*/ 2147483647 w 18"/>
              <a:gd name="T21" fmla="*/ 2147483647 h 16"/>
              <a:gd name="T22" fmla="*/ 2147483647 w 18"/>
              <a:gd name="T23" fmla="*/ 2147483647 h 16"/>
              <a:gd name="T24" fmla="*/ 2147483647 w 18"/>
              <a:gd name="T25" fmla="*/ 2147483647 h 16"/>
              <a:gd name="T26" fmla="*/ 2147483647 w 18"/>
              <a:gd name="T27" fmla="*/ 2147483647 h 16"/>
              <a:gd name="T28" fmla="*/ 2147483647 w 18"/>
              <a:gd name="T29" fmla="*/ 2147483647 h 16"/>
              <a:gd name="T30" fmla="*/ 2147483647 w 18"/>
              <a:gd name="T31" fmla="*/ 2147483647 h 16"/>
              <a:gd name="T32" fmla="*/ 2147483647 w 18"/>
              <a:gd name="T33" fmla="*/ 2147483647 h 16"/>
              <a:gd name="T34" fmla="*/ 2147483647 w 18"/>
              <a:gd name="T35" fmla="*/ 2147483647 h 16"/>
              <a:gd name="T36" fmla="*/ 2147483647 w 18"/>
              <a:gd name="T37" fmla="*/ 2147483647 h 16"/>
              <a:gd name="T38" fmla="*/ 2147483647 w 18"/>
              <a:gd name="T39" fmla="*/ 2147483647 h 16"/>
              <a:gd name="T40" fmla="*/ 2147483647 w 18"/>
              <a:gd name="T41" fmla="*/ 2147483647 h 16"/>
              <a:gd name="T42" fmla="*/ 2147483647 w 18"/>
              <a:gd name="T43" fmla="*/ 2147483647 h 16"/>
              <a:gd name="T44" fmla="*/ 2147483647 w 18"/>
              <a:gd name="T45" fmla="*/ 2147483647 h 16"/>
              <a:gd name="T46" fmla="*/ 2147483647 w 18"/>
              <a:gd name="T47" fmla="*/ 2147483647 h 16"/>
              <a:gd name="T48" fmla="*/ 2147483647 w 18"/>
              <a:gd name="T49" fmla="*/ 2147483647 h 16"/>
              <a:gd name="T50" fmla="*/ 2147483647 w 18"/>
              <a:gd name="T51" fmla="*/ 2147483647 h 16"/>
              <a:gd name="T52" fmla="*/ 2147483647 w 18"/>
              <a:gd name="T53" fmla="*/ 2147483647 h 16"/>
              <a:gd name="T54" fmla="*/ 2147483647 w 18"/>
              <a:gd name="T55" fmla="*/ 2147483647 h 16"/>
              <a:gd name="T56" fmla="*/ 2147483647 w 18"/>
              <a:gd name="T57" fmla="*/ 2147483647 h 16"/>
              <a:gd name="T58" fmla="*/ 2147483647 w 18"/>
              <a:gd name="T59" fmla="*/ 2147483647 h 16"/>
              <a:gd name="T60" fmla="*/ 2147483647 w 18"/>
              <a:gd name="T61" fmla="*/ 2147483647 h 16"/>
              <a:gd name="T62" fmla="*/ 2147483647 w 18"/>
              <a:gd name="T63" fmla="*/ 2147483647 h 16"/>
              <a:gd name="T64" fmla="*/ 2147483647 w 18"/>
              <a:gd name="T65" fmla="*/ 0 h 16"/>
              <a:gd name="T66" fmla="*/ 2147483647 w 18"/>
              <a:gd name="T67" fmla="*/ 0 h 16"/>
              <a:gd name="T68" fmla="*/ 2147483647 w 18"/>
              <a:gd name="T69" fmla="*/ 0 h 16"/>
              <a:gd name="T70" fmla="*/ 2147483647 w 18"/>
              <a:gd name="T71" fmla="*/ 0 h 16"/>
              <a:gd name="T72" fmla="*/ 2147483647 w 18"/>
              <a:gd name="T73" fmla="*/ 0 h 16"/>
              <a:gd name="T74" fmla="*/ 2147483647 w 18"/>
              <a:gd name="T75" fmla="*/ 2147483647 h 16"/>
              <a:gd name="T76" fmla="*/ 2147483647 w 18"/>
              <a:gd name="T77" fmla="*/ 2147483647 h 16"/>
              <a:gd name="T78" fmla="*/ 2147483647 w 18"/>
              <a:gd name="T79" fmla="*/ 2147483647 h 16"/>
              <a:gd name="T80" fmla="*/ 2147483647 w 18"/>
              <a:gd name="T81" fmla="*/ 2147483647 h 1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18"/>
              <a:gd name="T124" fmla="*/ 0 h 16"/>
              <a:gd name="T125" fmla="*/ 18 w 18"/>
              <a:gd name="T126" fmla="*/ 16 h 1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18" h="16">
                <a:moveTo>
                  <a:pt x="7" y="5"/>
                </a:moveTo>
                <a:lnTo>
                  <a:pt x="6" y="5"/>
                </a:lnTo>
                <a:lnTo>
                  <a:pt x="4" y="6"/>
                </a:lnTo>
                <a:lnTo>
                  <a:pt x="3" y="6"/>
                </a:lnTo>
                <a:lnTo>
                  <a:pt x="1" y="8"/>
                </a:lnTo>
                <a:lnTo>
                  <a:pt x="1" y="9"/>
                </a:lnTo>
                <a:lnTo>
                  <a:pt x="1" y="11"/>
                </a:lnTo>
                <a:lnTo>
                  <a:pt x="0" y="11"/>
                </a:lnTo>
                <a:lnTo>
                  <a:pt x="0" y="12"/>
                </a:lnTo>
                <a:lnTo>
                  <a:pt x="1" y="14"/>
                </a:lnTo>
                <a:lnTo>
                  <a:pt x="1" y="15"/>
                </a:lnTo>
                <a:lnTo>
                  <a:pt x="4" y="15"/>
                </a:lnTo>
                <a:lnTo>
                  <a:pt x="6" y="16"/>
                </a:lnTo>
                <a:lnTo>
                  <a:pt x="7" y="16"/>
                </a:lnTo>
                <a:lnTo>
                  <a:pt x="10" y="16"/>
                </a:lnTo>
                <a:lnTo>
                  <a:pt x="12" y="15"/>
                </a:lnTo>
                <a:lnTo>
                  <a:pt x="13" y="15"/>
                </a:lnTo>
                <a:lnTo>
                  <a:pt x="15" y="15"/>
                </a:lnTo>
                <a:lnTo>
                  <a:pt x="15" y="14"/>
                </a:lnTo>
                <a:lnTo>
                  <a:pt x="16" y="14"/>
                </a:lnTo>
                <a:lnTo>
                  <a:pt x="16" y="12"/>
                </a:lnTo>
                <a:lnTo>
                  <a:pt x="18" y="11"/>
                </a:lnTo>
                <a:lnTo>
                  <a:pt x="16" y="11"/>
                </a:lnTo>
                <a:lnTo>
                  <a:pt x="16" y="9"/>
                </a:lnTo>
                <a:lnTo>
                  <a:pt x="16" y="8"/>
                </a:lnTo>
                <a:lnTo>
                  <a:pt x="16" y="6"/>
                </a:lnTo>
                <a:lnTo>
                  <a:pt x="16" y="5"/>
                </a:lnTo>
                <a:lnTo>
                  <a:pt x="16" y="3"/>
                </a:lnTo>
                <a:lnTo>
                  <a:pt x="16" y="2"/>
                </a:lnTo>
                <a:lnTo>
                  <a:pt x="16" y="0"/>
                </a:lnTo>
                <a:lnTo>
                  <a:pt x="15" y="0"/>
                </a:lnTo>
                <a:lnTo>
                  <a:pt x="13" y="0"/>
                </a:lnTo>
                <a:lnTo>
                  <a:pt x="12" y="0"/>
                </a:lnTo>
                <a:lnTo>
                  <a:pt x="10" y="0"/>
                </a:lnTo>
                <a:lnTo>
                  <a:pt x="10" y="2"/>
                </a:lnTo>
                <a:lnTo>
                  <a:pt x="9" y="3"/>
                </a:lnTo>
                <a:lnTo>
                  <a:pt x="7" y="3"/>
                </a:lnTo>
                <a:lnTo>
                  <a:pt x="7" y="5"/>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357" name="Freeform 108">
            <a:extLst>
              <a:ext uri="{FF2B5EF4-FFF2-40B4-BE49-F238E27FC236}">
                <a16:creationId xmlns:a16="http://schemas.microsoft.com/office/drawing/2014/main" id="{FDF59A9D-F129-49B7-F870-FFA43F91FAF4}"/>
              </a:ext>
            </a:extLst>
          </p:cNvPr>
          <p:cNvSpPr>
            <a:spLocks/>
          </p:cNvSpPr>
          <p:nvPr/>
        </p:nvSpPr>
        <p:spPr bwMode="auto">
          <a:xfrm>
            <a:off x="6577013" y="4156075"/>
            <a:ext cx="25400" cy="25400"/>
          </a:xfrm>
          <a:custGeom>
            <a:avLst/>
            <a:gdLst>
              <a:gd name="T0" fmla="*/ 2147483647 w 18"/>
              <a:gd name="T1" fmla="*/ 2147483647 h 16"/>
              <a:gd name="T2" fmla="*/ 2147483647 w 18"/>
              <a:gd name="T3" fmla="*/ 2147483647 h 16"/>
              <a:gd name="T4" fmla="*/ 2147483647 w 18"/>
              <a:gd name="T5" fmla="*/ 2147483647 h 16"/>
              <a:gd name="T6" fmla="*/ 2147483647 w 18"/>
              <a:gd name="T7" fmla="*/ 2147483647 h 16"/>
              <a:gd name="T8" fmla="*/ 2147483647 w 18"/>
              <a:gd name="T9" fmla="*/ 2147483647 h 16"/>
              <a:gd name="T10" fmla="*/ 2147483647 w 18"/>
              <a:gd name="T11" fmla="*/ 2147483647 h 16"/>
              <a:gd name="T12" fmla="*/ 2147483647 w 18"/>
              <a:gd name="T13" fmla="*/ 2147483647 h 16"/>
              <a:gd name="T14" fmla="*/ 0 w 18"/>
              <a:gd name="T15" fmla="*/ 2147483647 h 16"/>
              <a:gd name="T16" fmla="*/ 0 w 18"/>
              <a:gd name="T17" fmla="*/ 2147483647 h 16"/>
              <a:gd name="T18" fmla="*/ 2147483647 w 18"/>
              <a:gd name="T19" fmla="*/ 2147483647 h 16"/>
              <a:gd name="T20" fmla="*/ 2147483647 w 18"/>
              <a:gd name="T21" fmla="*/ 2147483647 h 16"/>
              <a:gd name="T22" fmla="*/ 2147483647 w 18"/>
              <a:gd name="T23" fmla="*/ 2147483647 h 16"/>
              <a:gd name="T24" fmla="*/ 2147483647 w 18"/>
              <a:gd name="T25" fmla="*/ 2147483647 h 16"/>
              <a:gd name="T26" fmla="*/ 2147483647 w 18"/>
              <a:gd name="T27" fmla="*/ 2147483647 h 16"/>
              <a:gd name="T28" fmla="*/ 2147483647 w 18"/>
              <a:gd name="T29" fmla="*/ 2147483647 h 16"/>
              <a:gd name="T30" fmla="*/ 2147483647 w 18"/>
              <a:gd name="T31" fmla="*/ 2147483647 h 16"/>
              <a:gd name="T32" fmla="*/ 2147483647 w 18"/>
              <a:gd name="T33" fmla="*/ 2147483647 h 16"/>
              <a:gd name="T34" fmla="*/ 2147483647 w 18"/>
              <a:gd name="T35" fmla="*/ 2147483647 h 16"/>
              <a:gd name="T36" fmla="*/ 2147483647 w 18"/>
              <a:gd name="T37" fmla="*/ 2147483647 h 16"/>
              <a:gd name="T38" fmla="*/ 2147483647 w 18"/>
              <a:gd name="T39" fmla="*/ 2147483647 h 16"/>
              <a:gd name="T40" fmla="*/ 2147483647 w 18"/>
              <a:gd name="T41" fmla="*/ 2147483647 h 16"/>
              <a:gd name="T42" fmla="*/ 2147483647 w 18"/>
              <a:gd name="T43" fmla="*/ 2147483647 h 16"/>
              <a:gd name="T44" fmla="*/ 2147483647 w 18"/>
              <a:gd name="T45" fmla="*/ 2147483647 h 16"/>
              <a:gd name="T46" fmla="*/ 2147483647 w 18"/>
              <a:gd name="T47" fmla="*/ 2147483647 h 16"/>
              <a:gd name="T48" fmla="*/ 2147483647 w 18"/>
              <a:gd name="T49" fmla="*/ 2147483647 h 16"/>
              <a:gd name="T50" fmla="*/ 2147483647 w 18"/>
              <a:gd name="T51" fmla="*/ 2147483647 h 16"/>
              <a:gd name="T52" fmla="*/ 2147483647 w 18"/>
              <a:gd name="T53" fmla="*/ 2147483647 h 16"/>
              <a:gd name="T54" fmla="*/ 2147483647 w 18"/>
              <a:gd name="T55" fmla="*/ 2147483647 h 16"/>
              <a:gd name="T56" fmla="*/ 2147483647 w 18"/>
              <a:gd name="T57" fmla="*/ 2147483647 h 16"/>
              <a:gd name="T58" fmla="*/ 2147483647 w 18"/>
              <a:gd name="T59" fmla="*/ 2147483647 h 16"/>
              <a:gd name="T60" fmla="*/ 2147483647 w 18"/>
              <a:gd name="T61" fmla="*/ 2147483647 h 16"/>
              <a:gd name="T62" fmla="*/ 2147483647 w 18"/>
              <a:gd name="T63" fmla="*/ 2147483647 h 16"/>
              <a:gd name="T64" fmla="*/ 2147483647 w 18"/>
              <a:gd name="T65" fmla="*/ 0 h 16"/>
              <a:gd name="T66" fmla="*/ 2147483647 w 18"/>
              <a:gd name="T67" fmla="*/ 0 h 16"/>
              <a:gd name="T68" fmla="*/ 2147483647 w 18"/>
              <a:gd name="T69" fmla="*/ 0 h 16"/>
              <a:gd name="T70" fmla="*/ 2147483647 w 18"/>
              <a:gd name="T71" fmla="*/ 0 h 16"/>
              <a:gd name="T72" fmla="*/ 2147483647 w 18"/>
              <a:gd name="T73" fmla="*/ 0 h 16"/>
              <a:gd name="T74" fmla="*/ 2147483647 w 18"/>
              <a:gd name="T75" fmla="*/ 2147483647 h 16"/>
              <a:gd name="T76" fmla="*/ 2147483647 w 18"/>
              <a:gd name="T77" fmla="*/ 2147483647 h 16"/>
              <a:gd name="T78" fmla="*/ 2147483647 w 18"/>
              <a:gd name="T79" fmla="*/ 2147483647 h 16"/>
              <a:gd name="T80" fmla="*/ 2147483647 w 18"/>
              <a:gd name="T81" fmla="*/ 2147483647 h 1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18"/>
              <a:gd name="T124" fmla="*/ 0 h 16"/>
              <a:gd name="T125" fmla="*/ 18 w 18"/>
              <a:gd name="T126" fmla="*/ 16 h 1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18" h="16">
                <a:moveTo>
                  <a:pt x="7" y="5"/>
                </a:moveTo>
                <a:lnTo>
                  <a:pt x="6" y="5"/>
                </a:lnTo>
                <a:lnTo>
                  <a:pt x="4" y="6"/>
                </a:lnTo>
                <a:lnTo>
                  <a:pt x="3" y="6"/>
                </a:lnTo>
                <a:lnTo>
                  <a:pt x="1" y="8"/>
                </a:lnTo>
                <a:lnTo>
                  <a:pt x="1" y="9"/>
                </a:lnTo>
                <a:lnTo>
                  <a:pt x="1" y="11"/>
                </a:lnTo>
                <a:lnTo>
                  <a:pt x="0" y="11"/>
                </a:lnTo>
                <a:lnTo>
                  <a:pt x="0" y="12"/>
                </a:lnTo>
                <a:lnTo>
                  <a:pt x="1" y="14"/>
                </a:lnTo>
                <a:lnTo>
                  <a:pt x="1" y="15"/>
                </a:lnTo>
                <a:lnTo>
                  <a:pt x="4" y="15"/>
                </a:lnTo>
                <a:lnTo>
                  <a:pt x="6" y="16"/>
                </a:lnTo>
                <a:lnTo>
                  <a:pt x="7" y="16"/>
                </a:lnTo>
                <a:lnTo>
                  <a:pt x="10" y="16"/>
                </a:lnTo>
                <a:lnTo>
                  <a:pt x="12" y="15"/>
                </a:lnTo>
                <a:lnTo>
                  <a:pt x="13" y="15"/>
                </a:lnTo>
                <a:lnTo>
                  <a:pt x="15" y="15"/>
                </a:lnTo>
                <a:lnTo>
                  <a:pt x="15" y="14"/>
                </a:lnTo>
                <a:lnTo>
                  <a:pt x="16" y="14"/>
                </a:lnTo>
                <a:lnTo>
                  <a:pt x="16" y="12"/>
                </a:lnTo>
                <a:lnTo>
                  <a:pt x="18" y="11"/>
                </a:lnTo>
                <a:lnTo>
                  <a:pt x="16" y="11"/>
                </a:lnTo>
                <a:lnTo>
                  <a:pt x="16" y="9"/>
                </a:lnTo>
                <a:lnTo>
                  <a:pt x="16" y="8"/>
                </a:lnTo>
                <a:lnTo>
                  <a:pt x="16" y="6"/>
                </a:lnTo>
                <a:lnTo>
                  <a:pt x="16" y="5"/>
                </a:lnTo>
                <a:lnTo>
                  <a:pt x="16" y="3"/>
                </a:lnTo>
                <a:lnTo>
                  <a:pt x="16" y="2"/>
                </a:lnTo>
                <a:lnTo>
                  <a:pt x="16" y="0"/>
                </a:lnTo>
                <a:lnTo>
                  <a:pt x="15" y="0"/>
                </a:lnTo>
                <a:lnTo>
                  <a:pt x="13" y="0"/>
                </a:lnTo>
                <a:lnTo>
                  <a:pt x="12" y="0"/>
                </a:lnTo>
                <a:lnTo>
                  <a:pt x="10" y="0"/>
                </a:lnTo>
                <a:lnTo>
                  <a:pt x="10" y="2"/>
                </a:lnTo>
                <a:lnTo>
                  <a:pt x="9" y="3"/>
                </a:lnTo>
                <a:lnTo>
                  <a:pt x="7" y="3"/>
                </a:lnTo>
                <a:lnTo>
                  <a:pt x="7" y="5"/>
                </a:lnTo>
              </a:path>
            </a:pathLst>
          </a:custGeom>
          <a:solidFill>
            <a:srgbClr val="FFFF00"/>
          </a:solidFill>
          <a:ln w="4763">
            <a:solidFill>
              <a:srgbClr val="990000"/>
            </a:solidFill>
            <a:round/>
            <a:headEnd/>
            <a:tailEnd/>
          </a:ln>
        </p:spPr>
        <p:txBody>
          <a:bodyPr/>
          <a:lstStyle/>
          <a:p>
            <a:endParaRPr lang="en-US"/>
          </a:p>
        </p:txBody>
      </p:sp>
      <p:sp>
        <p:nvSpPr>
          <p:cNvPr id="53358" name="Freeform 109">
            <a:extLst>
              <a:ext uri="{FF2B5EF4-FFF2-40B4-BE49-F238E27FC236}">
                <a16:creationId xmlns:a16="http://schemas.microsoft.com/office/drawing/2014/main" id="{988DF3D0-E245-7BB8-039C-61949125A94D}"/>
              </a:ext>
            </a:extLst>
          </p:cNvPr>
          <p:cNvSpPr>
            <a:spLocks/>
          </p:cNvSpPr>
          <p:nvPr/>
        </p:nvSpPr>
        <p:spPr bwMode="auto">
          <a:xfrm>
            <a:off x="6591301" y="4175126"/>
            <a:ext cx="52388" cy="77788"/>
          </a:xfrm>
          <a:custGeom>
            <a:avLst/>
            <a:gdLst>
              <a:gd name="T0" fmla="*/ 2147483647 w 37"/>
              <a:gd name="T1" fmla="*/ 2147483647 h 49"/>
              <a:gd name="T2" fmla="*/ 2147483647 w 37"/>
              <a:gd name="T3" fmla="*/ 2147483647 h 49"/>
              <a:gd name="T4" fmla="*/ 2147483647 w 37"/>
              <a:gd name="T5" fmla="*/ 2147483647 h 49"/>
              <a:gd name="T6" fmla="*/ 2147483647 w 37"/>
              <a:gd name="T7" fmla="*/ 2147483647 h 49"/>
              <a:gd name="T8" fmla="*/ 2147483647 w 37"/>
              <a:gd name="T9" fmla="*/ 2147483647 h 49"/>
              <a:gd name="T10" fmla="*/ 2147483647 w 37"/>
              <a:gd name="T11" fmla="*/ 2147483647 h 49"/>
              <a:gd name="T12" fmla="*/ 2147483647 w 37"/>
              <a:gd name="T13" fmla="*/ 2147483647 h 49"/>
              <a:gd name="T14" fmla="*/ 2147483647 w 37"/>
              <a:gd name="T15" fmla="*/ 2147483647 h 49"/>
              <a:gd name="T16" fmla="*/ 2147483647 w 37"/>
              <a:gd name="T17" fmla="*/ 2147483647 h 49"/>
              <a:gd name="T18" fmla="*/ 2147483647 w 37"/>
              <a:gd name="T19" fmla="*/ 2147483647 h 49"/>
              <a:gd name="T20" fmla="*/ 2147483647 w 37"/>
              <a:gd name="T21" fmla="*/ 2147483647 h 49"/>
              <a:gd name="T22" fmla="*/ 2147483647 w 37"/>
              <a:gd name="T23" fmla="*/ 2147483647 h 49"/>
              <a:gd name="T24" fmla="*/ 0 w 37"/>
              <a:gd name="T25" fmla="*/ 2147483647 h 49"/>
              <a:gd name="T26" fmla="*/ 0 w 37"/>
              <a:gd name="T27" fmla="*/ 2147483647 h 49"/>
              <a:gd name="T28" fmla="*/ 0 w 37"/>
              <a:gd name="T29" fmla="*/ 2147483647 h 49"/>
              <a:gd name="T30" fmla="*/ 0 w 37"/>
              <a:gd name="T31" fmla="*/ 2147483647 h 49"/>
              <a:gd name="T32" fmla="*/ 2147483647 w 37"/>
              <a:gd name="T33" fmla="*/ 2147483647 h 49"/>
              <a:gd name="T34" fmla="*/ 2147483647 w 37"/>
              <a:gd name="T35" fmla="*/ 2147483647 h 49"/>
              <a:gd name="T36" fmla="*/ 2147483647 w 37"/>
              <a:gd name="T37" fmla="*/ 2147483647 h 49"/>
              <a:gd name="T38" fmla="*/ 2147483647 w 37"/>
              <a:gd name="T39" fmla="*/ 2147483647 h 49"/>
              <a:gd name="T40" fmla="*/ 2147483647 w 37"/>
              <a:gd name="T41" fmla="*/ 2147483647 h 49"/>
              <a:gd name="T42" fmla="*/ 2147483647 w 37"/>
              <a:gd name="T43" fmla="*/ 2147483647 h 49"/>
              <a:gd name="T44" fmla="*/ 2147483647 w 37"/>
              <a:gd name="T45" fmla="*/ 2147483647 h 49"/>
              <a:gd name="T46" fmla="*/ 2147483647 w 37"/>
              <a:gd name="T47" fmla="*/ 2147483647 h 49"/>
              <a:gd name="T48" fmla="*/ 2147483647 w 37"/>
              <a:gd name="T49" fmla="*/ 2147483647 h 49"/>
              <a:gd name="T50" fmla="*/ 2147483647 w 37"/>
              <a:gd name="T51" fmla="*/ 2147483647 h 49"/>
              <a:gd name="T52" fmla="*/ 2147483647 w 37"/>
              <a:gd name="T53" fmla="*/ 2147483647 h 49"/>
              <a:gd name="T54" fmla="*/ 2147483647 w 37"/>
              <a:gd name="T55" fmla="*/ 2147483647 h 49"/>
              <a:gd name="T56" fmla="*/ 2147483647 w 37"/>
              <a:gd name="T57" fmla="*/ 2147483647 h 49"/>
              <a:gd name="T58" fmla="*/ 2147483647 w 37"/>
              <a:gd name="T59" fmla="*/ 2147483647 h 49"/>
              <a:gd name="T60" fmla="*/ 2147483647 w 37"/>
              <a:gd name="T61" fmla="*/ 2147483647 h 49"/>
              <a:gd name="T62" fmla="*/ 2147483647 w 37"/>
              <a:gd name="T63" fmla="*/ 2147483647 h 49"/>
              <a:gd name="T64" fmla="*/ 2147483647 w 37"/>
              <a:gd name="T65" fmla="*/ 2147483647 h 49"/>
              <a:gd name="T66" fmla="*/ 2147483647 w 37"/>
              <a:gd name="T67" fmla="*/ 2147483647 h 49"/>
              <a:gd name="T68" fmla="*/ 2147483647 w 37"/>
              <a:gd name="T69" fmla="*/ 2147483647 h 49"/>
              <a:gd name="T70" fmla="*/ 2147483647 w 37"/>
              <a:gd name="T71" fmla="*/ 2147483647 h 49"/>
              <a:gd name="T72" fmla="*/ 2147483647 w 37"/>
              <a:gd name="T73" fmla="*/ 2147483647 h 49"/>
              <a:gd name="T74" fmla="*/ 2147483647 w 37"/>
              <a:gd name="T75" fmla="*/ 2147483647 h 49"/>
              <a:gd name="T76" fmla="*/ 2147483647 w 37"/>
              <a:gd name="T77" fmla="*/ 2147483647 h 49"/>
              <a:gd name="T78" fmla="*/ 2147483647 w 37"/>
              <a:gd name="T79" fmla="*/ 2147483647 h 49"/>
              <a:gd name="T80" fmla="*/ 2147483647 w 37"/>
              <a:gd name="T81" fmla="*/ 2147483647 h 49"/>
              <a:gd name="T82" fmla="*/ 2147483647 w 37"/>
              <a:gd name="T83" fmla="*/ 2147483647 h 49"/>
              <a:gd name="T84" fmla="*/ 2147483647 w 37"/>
              <a:gd name="T85" fmla="*/ 0 h 49"/>
              <a:gd name="T86" fmla="*/ 2147483647 w 37"/>
              <a:gd name="T87" fmla="*/ 0 h 49"/>
              <a:gd name="T88" fmla="*/ 2147483647 w 37"/>
              <a:gd name="T89" fmla="*/ 0 h 49"/>
              <a:gd name="T90" fmla="*/ 2147483647 w 37"/>
              <a:gd name="T91" fmla="*/ 0 h 49"/>
              <a:gd name="T92" fmla="*/ 2147483647 w 37"/>
              <a:gd name="T93" fmla="*/ 2147483647 h 49"/>
              <a:gd name="T94" fmla="*/ 2147483647 w 37"/>
              <a:gd name="T95" fmla="*/ 2147483647 h 49"/>
              <a:gd name="T96" fmla="*/ 2147483647 w 37"/>
              <a:gd name="T97" fmla="*/ 2147483647 h 49"/>
              <a:gd name="T98" fmla="*/ 2147483647 w 37"/>
              <a:gd name="T99" fmla="*/ 2147483647 h 49"/>
              <a:gd name="T100" fmla="*/ 2147483647 w 37"/>
              <a:gd name="T101" fmla="*/ 2147483647 h 49"/>
              <a:gd name="T102" fmla="*/ 2147483647 w 37"/>
              <a:gd name="T103" fmla="*/ 2147483647 h 49"/>
              <a:gd name="T104" fmla="*/ 2147483647 w 37"/>
              <a:gd name="T105" fmla="*/ 2147483647 h 49"/>
              <a:gd name="T106" fmla="*/ 2147483647 w 37"/>
              <a:gd name="T107" fmla="*/ 2147483647 h 49"/>
              <a:gd name="T108" fmla="*/ 2147483647 w 37"/>
              <a:gd name="T109" fmla="*/ 2147483647 h 49"/>
              <a:gd name="T110" fmla="*/ 2147483647 w 37"/>
              <a:gd name="T111" fmla="*/ 2147483647 h 49"/>
              <a:gd name="T112" fmla="*/ 2147483647 w 37"/>
              <a:gd name="T113" fmla="*/ 2147483647 h 49"/>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37"/>
              <a:gd name="T172" fmla="*/ 0 h 49"/>
              <a:gd name="T173" fmla="*/ 37 w 37"/>
              <a:gd name="T174" fmla="*/ 49 h 49"/>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37" h="49">
                <a:moveTo>
                  <a:pt x="9" y="18"/>
                </a:moveTo>
                <a:lnTo>
                  <a:pt x="9" y="19"/>
                </a:lnTo>
                <a:lnTo>
                  <a:pt x="9" y="21"/>
                </a:lnTo>
                <a:lnTo>
                  <a:pt x="8" y="22"/>
                </a:lnTo>
                <a:lnTo>
                  <a:pt x="6" y="24"/>
                </a:lnTo>
                <a:lnTo>
                  <a:pt x="5" y="24"/>
                </a:lnTo>
                <a:lnTo>
                  <a:pt x="3" y="24"/>
                </a:lnTo>
                <a:lnTo>
                  <a:pt x="3" y="25"/>
                </a:lnTo>
                <a:lnTo>
                  <a:pt x="3" y="28"/>
                </a:lnTo>
                <a:lnTo>
                  <a:pt x="2" y="31"/>
                </a:lnTo>
                <a:lnTo>
                  <a:pt x="2" y="33"/>
                </a:lnTo>
                <a:lnTo>
                  <a:pt x="0" y="36"/>
                </a:lnTo>
                <a:lnTo>
                  <a:pt x="0" y="39"/>
                </a:lnTo>
                <a:lnTo>
                  <a:pt x="0" y="42"/>
                </a:lnTo>
                <a:lnTo>
                  <a:pt x="0" y="43"/>
                </a:lnTo>
                <a:lnTo>
                  <a:pt x="2" y="44"/>
                </a:lnTo>
                <a:lnTo>
                  <a:pt x="3" y="46"/>
                </a:lnTo>
                <a:lnTo>
                  <a:pt x="6" y="47"/>
                </a:lnTo>
                <a:lnTo>
                  <a:pt x="8" y="47"/>
                </a:lnTo>
                <a:lnTo>
                  <a:pt x="11" y="49"/>
                </a:lnTo>
                <a:lnTo>
                  <a:pt x="12" y="49"/>
                </a:lnTo>
                <a:lnTo>
                  <a:pt x="15" y="47"/>
                </a:lnTo>
                <a:lnTo>
                  <a:pt x="17" y="46"/>
                </a:lnTo>
                <a:lnTo>
                  <a:pt x="18" y="44"/>
                </a:lnTo>
                <a:lnTo>
                  <a:pt x="21" y="42"/>
                </a:lnTo>
                <a:lnTo>
                  <a:pt x="24" y="39"/>
                </a:lnTo>
                <a:lnTo>
                  <a:pt x="26" y="36"/>
                </a:lnTo>
                <a:lnTo>
                  <a:pt x="27" y="33"/>
                </a:lnTo>
                <a:lnTo>
                  <a:pt x="30" y="30"/>
                </a:lnTo>
                <a:lnTo>
                  <a:pt x="31" y="27"/>
                </a:lnTo>
                <a:lnTo>
                  <a:pt x="33" y="22"/>
                </a:lnTo>
                <a:lnTo>
                  <a:pt x="36" y="19"/>
                </a:lnTo>
                <a:lnTo>
                  <a:pt x="36" y="16"/>
                </a:lnTo>
                <a:lnTo>
                  <a:pt x="37" y="15"/>
                </a:lnTo>
                <a:lnTo>
                  <a:pt x="37" y="12"/>
                </a:lnTo>
                <a:lnTo>
                  <a:pt x="37" y="9"/>
                </a:lnTo>
                <a:lnTo>
                  <a:pt x="36" y="7"/>
                </a:lnTo>
                <a:lnTo>
                  <a:pt x="34" y="4"/>
                </a:lnTo>
                <a:lnTo>
                  <a:pt x="33" y="3"/>
                </a:lnTo>
                <a:lnTo>
                  <a:pt x="30" y="2"/>
                </a:lnTo>
                <a:lnTo>
                  <a:pt x="28" y="2"/>
                </a:lnTo>
                <a:lnTo>
                  <a:pt x="27" y="0"/>
                </a:lnTo>
                <a:lnTo>
                  <a:pt x="24" y="0"/>
                </a:lnTo>
                <a:lnTo>
                  <a:pt x="23" y="0"/>
                </a:lnTo>
                <a:lnTo>
                  <a:pt x="21" y="0"/>
                </a:lnTo>
                <a:lnTo>
                  <a:pt x="18" y="2"/>
                </a:lnTo>
                <a:lnTo>
                  <a:pt x="17" y="2"/>
                </a:lnTo>
                <a:lnTo>
                  <a:pt x="15" y="3"/>
                </a:lnTo>
                <a:lnTo>
                  <a:pt x="14" y="4"/>
                </a:lnTo>
                <a:lnTo>
                  <a:pt x="12" y="6"/>
                </a:lnTo>
                <a:lnTo>
                  <a:pt x="11" y="9"/>
                </a:lnTo>
                <a:lnTo>
                  <a:pt x="9" y="10"/>
                </a:lnTo>
                <a:lnTo>
                  <a:pt x="9" y="12"/>
                </a:lnTo>
                <a:lnTo>
                  <a:pt x="8" y="13"/>
                </a:lnTo>
                <a:lnTo>
                  <a:pt x="8" y="15"/>
                </a:lnTo>
                <a:lnTo>
                  <a:pt x="9" y="18"/>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359" name="Freeform 110">
            <a:extLst>
              <a:ext uri="{FF2B5EF4-FFF2-40B4-BE49-F238E27FC236}">
                <a16:creationId xmlns:a16="http://schemas.microsoft.com/office/drawing/2014/main" id="{7699ABB0-BED6-6755-579A-63F67F846ED2}"/>
              </a:ext>
            </a:extLst>
          </p:cNvPr>
          <p:cNvSpPr>
            <a:spLocks/>
          </p:cNvSpPr>
          <p:nvPr/>
        </p:nvSpPr>
        <p:spPr bwMode="auto">
          <a:xfrm>
            <a:off x="6591301" y="4175126"/>
            <a:ext cx="52388" cy="77788"/>
          </a:xfrm>
          <a:custGeom>
            <a:avLst/>
            <a:gdLst>
              <a:gd name="T0" fmla="*/ 2147483647 w 37"/>
              <a:gd name="T1" fmla="*/ 2147483647 h 49"/>
              <a:gd name="T2" fmla="*/ 2147483647 w 37"/>
              <a:gd name="T3" fmla="*/ 2147483647 h 49"/>
              <a:gd name="T4" fmla="*/ 2147483647 w 37"/>
              <a:gd name="T5" fmla="*/ 2147483647 h 49"/>
              <a:gd name="T6" fmla="*/ 2147483647 w 37"/>
              <a:gd name="T7" fmla="*/ 2147483647 h 49"/>
              <a:gd name="T8" fmla="*/ 2147483647 w 37"/>
              <a:gd name="T9" fmla="*/ 2147483647 h 49"/>
              <a:gd name="T10" fmla="*/ 2147483647 w 37"/>
              <a:gd name="T11" fmla="*/ 2147483647 h 49"/>
              <a:gd name="T12" fmla="*/ 2147483647 w 37"/>
              <a:gd name="T13" fmla="*/ 2147483647 h 49"/>
              <a:gd name="T14" fmla="*/ 2147483647 w 37"/>
              <a:gd name="T15" fmla="*/ 2147483647 h 49"/>
              <a:gd name="T16" fmla="*/ 2147483647 w 37"/>
              <a:gd name="T17" fmla="*/ 2147483647 h 49"/>
              <a:gd name="T18" fmla="*/ 2147483647 w 37"/>
              <a:gd name="T19" fmla="*/ 2147483647 h 49"/>
              <a:gd name="T20" fmla="*/ 2147483647 w 37"/>
              <a:gd name="T21" fmla="*/ 2147483647 h 49"/>
              <a:gd name="T22" fmla="*/ 2147483647 w 37"/>
              <a:gd name="T23" fmla="*/ 2147483647 h 49"/>
              <a:gd name="T24" fmla="*/ 0 w 37"/>
              <a:gd name="T25" fmla="*/ 2147483647 h 49"/>
              <a:gd name="T26" fmla="*/ 0 w 37"/>
              <a:gd name="T27" fmla="*/ 2147483647 h 49"/>
              <a:gd name="T28" fmla="*/ 0 w 37"/>
              <a:gd name="T29" fmla="*/ 2147483647 h 49"/>
              <a:gd name="T30" fmla="*/ 0 w 37"/>
              <a:gd name="T31" fmla="*/ 2147483647 h 49"/>
              <a:gd name="T32" fmla="*/ 2147483647 w 37"/>
              <a:gd name="T33" fmla="*/ 2147483647 h 49"/>
              <a:gd name="T34" fmla="*/ 2147483647 w 37"/>
              <a:gd name="T35" fmla="*/ 2147483647 h 49"/>
              <a:gd name="T36" fmla="*/ 2147483647 w 37"/>
              <a:gd name="T37" fmla="*/ 2147483647 h 49"/>
              <a:gd name="T38" fmla="*/ 2147483647 w 37"/>
              <a:gd name="T39" fmla="*/ 2147483647 h 49"/>
              <a:gd name="T40" fmla="*/ 2147483647 w 37"/>
              <a:gd name="T41" fmla="*/ 2147483647 h 49"/>
              <a:gd name="T42" fmla="*/ 2147483647 w 37"/>
              <a:gd name="T43" fmla="*/ 2147483647 h 49"/>
              <a:gd name="T44" fmla="*/ 2147483647 w 37"/>
              <a:gd name="T45" fmla="*/ 2147483647 h 49"/>
              <a:gd name="T46" fmla="*/ 2147483647 w 37"/>
              <a:gd name="T47" fmla="*/ 2147483647 h 49"/>
              <a:gd name="T48" fmla="*/ 2147483647 w 37"/>
              <a:gd name="T49" fmla="*/ 2147483647 h 49"/>
              <a:gd name="T50" fmla="*/ 2147483647 w 37"/>
              <a:gd name="T51" fmla="*/ 2147483647 h 49"/>
              <a:gd name="T52" fmla="*/ 2147483647 w 37"/>
              <a:gd name="T53" fmla="*/ 2147483647 h 49"/>
              <a:gd name="T54" fmla="*/ 2147483647 w 37"/>
              <a:gd name="T55" fmla="*/ 2147483647 h 49"/>
              <a:gd name="T56" fmla="*/ 2147483647 w 37"/>
              <a:gd name="T57" fmla="*/ 2147483647 h 49"/>
              <a:gd name="T58" fmla="*/ 2147483647 w 37"/>
              <a:gd name="T59" fmla="*/ 2147483647 h 49"/>
              <a:gd name="T60" fmla="*/ 2147483647 w 37"/>
              <a:gd name="T61" fmla="*/ 2147483647 h 49"/>
              <a:gd name="T62" fmla="*/ 2147483647 w 37"/>
              <a:gd name="T63" fmla="*/ 2147483647 h 49"/>
              <a:gd name="T64" fmla="*/ 2147483647 w 37"/>
              <a:gd name="T65" fmla="*/ 2147483647 h 49"/>
              <a:gd name="T66" fmla="*/ 2147483647 w 37"/>
              <a:gd name="T67" fmla="*/ 2147483647 h 49"/>
              <a:gd name="T68" fmla="*/ 2147483647 w 37"/>
              <a:gd name="T69" fmla="*/ 2147483647 h 49"/>
              <a:gd name="T70" fmla="*/ 2147483647 w 37"/>
              <a:gd name="T71" fmla="*/ 2147483647 h 49"/>
              <a:gd name="T72" fmla="*/ 2147483647 w 37"/>
              <a:gd name="T73" fmla="*/ 2147483647 h 49"/>
              <a:gd name="T74" fmla="*/ 2147483647 w 37"/>
              <a:gd name="T75" fmla="*/ 2147483647 h 49"/>
              <a:gd name="T76" fmla="*/ 2147483647 w 37"/>
              <a:gd name="T77" fmla="*/ 2147483647 h 49"/>
              <a:gd name="T78" fmla="*/ 2147483647 w 37"/>
              <a:gd name="T79" fmla="*/ 2147483647 h 49"/>
              <a:gd name="T80" fmla="*/ 2147483647 w 37"/>
              <a:gd name="T81" fmla="*/ 2147483647 h 49"/>
              <a:gd name="T82" fmla="*/ 2147483647 w 37"/>
              <a:gd name="T83" fmla="*/ 2147483647 h 49"/>
              <a:gd name="T84" fmla="*/ 2147483647 w 37"/>
              <a:gd name="T85" fmla="*/ 0 h 49"/>
              <a:gd name="T86" fmla="*/ 2147483647 w 37"/>
              <a:gd name="T87" fmla="*/ 0 h 49"/>
              <a:gd name="T88" fmla="*/ 2147483647 w 37"/>
              <a:gd name="T89" fmla="*/ 0 h 49"/>
              <a:gd name="T90" fmla="*/ 2147483647 w 37"/>
              <a:gd name="T91" fmla="*/ 0 h 49"/>
              <a:gd name="T92" fmla="*/ 2147483647 w 37"/>
              <a:gd name="T93" fmla="*/ 2147483647 h 49"/>
              <a:gd name="T94" fmla="*/ 2147483647 w 37"/>
              <a:gd name="T95" fmla="*/ 2147483647 h 49"/>
              <a:gd name="T96" fmla="*/ 2147483647 w 37"/>
              <a:gd name="T97" fmla="*/ 2147483647 h 49"/>
              <a:gd name="T98" fmla="*/ 2147483647 w 37"/>
              <a:gd name="T99" fmla="*/ 2147483647 h 49"/>
              <a:gd name="T100" fmla="*/ 2147483647 w 37"/>
              <a:gd name="T101" fmla="*/ 2147483647 h 49"/>
              <a:gd name="T102" fmla="*/ 2147483647 w 37"/>
              <a:gd name="T103" fmla="*/ 2147483647 h 49"/>
              <a:gd name="T104" fmla="*/ 2147483647 w 37"/>
              <a:gd name="T105" fmla="*/ 2147483647 h 49"/>
              <a:gd name="T106" fmla="*/ 2147483647 w 37"/>
              <a:gd name="T107" fmla="*/ 2147483647 h 49"/>
              <a:gd name="T108" fmla="*/ 2147483647 w 37"/>
              <a:gd name="T109" fmla="*/ 2147483647 h 49"/>
              <a:gd name="T110" fmla="*/ 2147483647 w 37"/>
              <a:gd name="T111" fmla="*/ 2147483647 h 49"/>
              <a:gd name="T112" fmla="*/ 2147483647 w 37"/>
              <a:gd name="T113" fmla="*/ 2147483647 h 49"/>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37"/>
              <a:gd name="T172" fmla="*/ 0 h 49"/>
              <a:gd name="T173" fmla="*/ 37 w 37"/>
              <a:gd name="T174" fmla="*/ 49 h 49"/>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37" h="49">
                <a:moveTo>
                  <a:pt x="9" y="18"/>
                </a:moveTo>
                <a:lnTo>
                  <a:pt x="9" y="19"/>
                </a:lnTo>
                <a:lnTo>
                  <a:pt x="9" y="21"/>
                </a:lnTo>
                <a:lnTo>
                  <a:pt x="8" y="22"/>
                </a:lnTo>
                <a:lnTo>
                  <a:pt x="6" y="24"/>
                </a:lnTo>
                <a:lnTo>
                  <a:pt x="5" y="24"/>
                </a:lnTo>
                <a:lnTo>
                  <a:pt x="3" y="24"/>
                </a:lnTo>
                <a:lnTo>
                  <a:pt x="3" y="25"/>
                </a:lnTo>
                <a:lnTo>
                  <a:pt x="3" y="28"/>
                </a:lnTo>
                <a:lnTo>
                  <a:pt x="2" y="31"/>
                </a:lnTo>
                <a:lnTo>
                  <a:pt x="2" y="33"/>
                </a:lnTo>
                <a:lnTo>
                  <a:pt x="0" y="36"/>
                </a:lnTo>
                <a:lnTo>
                  <a:pt x="0" y="39"/>
                </a:lnTo>
                <a:lnTo>
                  <a:pt x="0" y="42"/>
                </a:lnTo>
                <a:lnTo>
                  <a:pt x="0" y="43"/>
                </a:lnTo>
                <a:lnTo>
                  <a:pt x="2" y="44"/>
                </a:lnTo>
                <a:lnTo>
                  <a:pt x="3" y="46"/>
                </a:lnTo>
                <a:lnTo>
                  <a:pt x="6" y="47"/>
                </a:lnTo>
                <a:lnTo>
                  <a:pt x="8" y="47"/>
                </a:lnTo>
                <a:lnTo>
                  <a:pt x="11" y="49"/>
                </a:lnTo>
                <a:lnTo>
                  <a:pt x="12" y="49"/>
                </a:lnTo>
                <a:lnTo>
                  <a:pt x="15" y="47"/>
                </a:lnTo>
                <a:lnTo>
                  <a:pt x="17" y="46"/>
                </a:lnTo>
                <a:lnTo>
                  <a:pt x="18" y="44"/>
                </a:lnTo>
                <a:lnTo>
                  <a:pt x="21" y="42"/>
                </a:lnTo>
                <a:lnTo>
                  <a:pt x="24" y="39"/>
                </a:lnTo>
                <a:lnTo>
                  <a:pt x="26" y="36"/>
                </a:lnTo>
                <a:lnTo>
                  <a:pt x="27" y="33"/>
                </a:lnTo>
                <a:lnTo>
                  <a:pt x="30" y="30"/>
                </a:lnTo>
                <a:lnTo>
                  <a:pt x="31" y="27"/>
                </a:lnTo>
                <a:lnTo>
                  <a:pt x="33" y="22"/>
                </a:lnTo>
                <a:lnTo>
                  <a:pt x="36" y="19"/>
                </a:lnTo>
                <a:lnTo>
                  <a:pt x="36" y="16"/>
                </a:lnTo>
                <a:lnTo>
                  <a:pt x="37" y="15"/>
                </a:lnTo>
                <a:lnTo>
                  <a:pt x="37" y="12"/>
                </a:lnTo>
                <a:lnTo>
                  <a:pt x="37" y="9"/>
                </a:lnTo>
                <a:lnTo>
                  <a:pt x="36" y="7"/>
                </a:lnTo>
                <a:lnTo>
                  <a:pt x="34" y="4"/>
                </a:lnTo>
                <a:lnTo>
                  <a:pt x="33" y="3"/>
                </a:lnTo>
                <a:lnTo>
                  <a:pt x="30" y="2"/>
                </a:lnTo>
                <a:lnTo>
                  <a:pt x="28" y="2"/>
                </a:lnTo>
                <a:lnTo>
                  <a:pt x="27" y="0"/>
                </a:lnTo>
                <a:lnTo>
                  <a:pt x="24" y="0"/>
                </a:lnTo>
                <a:lnTo>
                  <a:pt x="23" y="0"/>
                </a:lnTo>
                <a:lnTo>
                  <a:pt x="21" y="0"/>
                </a:lnTo>
                <a:lnTo>
                  <a:pt x="18" y="2"/>
                </a:lnTo>
                <a:lnTo>
                  <a:pt x="17" y="2"/>
                </a:lnTo>
                <a:lnTo>
                  <a:pt x="15" y="3"/>
                </a:lnTo>
                <a:lnTo>
                  <a:pt x="14" y="4"/>
                </a:lnTo>
                <a:lnTo>
                  <a:pt x="12" y="6"/>
                </a:lnTo>
                <a:lnTo>
                  <a:pt x="11" y="9"/>
                </a:lnTo>
                <a:lnTo>
                  <a:pt x="9" y="10"/>
                </a:lnTo>
                <a:lnTo>
                  <a:pt x="9" y="12"/>
                </a:lnTo>
                <a:lnTo>
                  <a:pt x="8" y="13"/>
                </a:lnTo>
                <a:lnTo>
                  <a:pt x="8" y="15"/>
                </a:lnTo>
                <a:lnTo>
                  <a:pt x="9" y="18"/>
                </a:lnTo>
              </a:path>
            </a:pathLst>
          </a:custGeom>
          <a:solidFill>
            <a:srgbClr val="FFFF00"/>
          </a:solidFill>
          <a:ln w="4763">
            <a:solidFill>
              <a:srgbClr val="990000"/>
            </a:solidFill>
            <a:round/>
            <a:headEnd/>
            <a:tailEnd/>
          </a:ln>
        </p:spPr>
        <p:txBody>
          <a:bodyPr/>
          <a:lstStyle/>
          <a:p>
            <a:endParaRPr lang="en-US"/>
          </a:p>
        </p:txBody>
      </p:sp>
      <p:sp>
        <p:nvSpPr>
          <p:cNvPr id="53360" name="Freeform 111">
            <a:extLst>
              <a:ext uri="{FF2B5EF4-FFF2-40B4-BE49-F238E27FC236}">
                <a16:creationId xmlns:a16="http://schemas.microsoft.com/office/drawing/2014/main" id="{A81D860F-5056-1348-B65C-B0829A5574C0}"/>
              </a:ext>
            </a:extLst>
          </p:cNvPr>
          <p:cNvSpPr>
            <a:spLocks/>
          </p:cNvSpPr>
          <p:nvPr/>
        </p:nvSpPr>
        <p:spPr bwMode="auto">
          <a:xfrm>
            <a:off x="6615113" y="4110039"/>
            <a:ext cx="101600" cy="68263"/>
          </a:xfrm>
          <a:custGeom>
            <a:avLst/>
            <a:gdLst>
              <a:gd name="T0" fmla="*/ 2147483647 w 72"/>
              <a:gd name="T1" fmla="*/ 2147483647 h 43"/>
              <a:gd name="T2" fmla="*/ 2147483647 w 72"/>
              <a:gd name="T3" fmla="*/ 2147483647 h 43"/>
              <a:gd name="T4" fmla="*/ 2147483647 w 72"/>
              <a:gd name="T5" fmla="*/ 2147483647 h 43"/>
              <a:gd name="T6" fmla="*/ 2147483647 w 72"/>
              <a:gd name="T7" fmla="*/ 2147483647 h 43"/>
              <a:gd name="T8" fmla="*/ 2147483647 w 72"/>
              <a:gd name="T9" fmla="*/ 2147483647 h 43"/>
              <a:gd name="T10" fmla="*/ 2147483647 w 72"/>
              <a:gd name="T11" fmla="*/ 2147483647 h 43"/>
              <a:gd name="T12" fmla="*/ 2147483647 w 72"/>
              <a:gd name="T13" fmla="*/ 2147483647 h 43"/>
              <a:gd name="T14" fmla="*/ 2147483647 w 72"/>
              <a:gd name="T15" fmla="*/ 2147483647 h 43"/>
              <a:gd name="T16" fmla="*/ 0 w 72"/>
              <a:gd name="T17" fmla="*/ 2147483647 h 43"/>
              <a:gd name="T18" fmla="*/ 0 w 72"/>
              <a:gd name="T19" fmla="*/ 2147483647 h 43"/>
              <a:gd name="T20" fmla="*/ 0 w 72"/>
              <a:gd name="T21" fmla="*/ 2147483647 h 43"/>
              <a:gd name="T22" fmla="*/ 2147483647 w 72"/>
              <a:gd name="T23" fmla="*/ 2147483647 h 43"/>
              <a:gd name="T24" fmla="*/ 2147483647 w 72"/>
              <a:gd name="T25" fmla="*/ 2147483647 h 43"/>
              <a:gd name="T26" fmla="*/ 2147483647 w 72"/>
              <a:gd name="T27" fmla="*/ 2147483647 h 43"/>
              <a:gd name="T28" fmla="*/ 2147483647 w 72"/>
              <a:gd name="T29" fmla="*/ 2147483647 h 43"/>
              <a:gd name="T30" fmla="*/ 2147483647 w 72"/>
              <a:gd name="T31" fmla="*/ 2147483647 h 43"/>
              <a:gd name="T32" fmla="*/ 2147483647 w 72"/>
              <a:gd name="T33" fmla="*/ 2147483647 h 43"/>
              <a:gd name="T34" fmla="*/ 2147483647 w 72"/>
              <a:gd name="T35" fmla="*/ 2147483647 h 43"/>
              <a:gd name="T36" fmla="*/ 2147483647 w 72"/>
              <a:gd name="T37" fmla="*/ 2147483647 h 43"/>
              <a:gd name="T38" fmla="*/ 2147483647 w 72"/>
              <a:gd name="T39" fmla="*/ 2147483647 h 43"/>
              <a:gd name="T40" fmla="*/ 2147483647 w 72"/>
              <a:gd name="T41" fmla="*/ 2147483647 h 43"/>
              <a:gd name="T42" fmla="*/ 2147483647 w 72"/>
              <a:gd name="T43" fmla="*/ 2147483647 h 43"/>
              <a:gd name="T44" fmla="*/ 2147483647 w 72"/>
              <a:gd name="T45" fmla="*/ 2147483647 h 43"/>
              <a:gd name="T46" fmla="*/ 2147483647 w 72"/>
              <a:gd name="T47" fmla="*/ 2147483647 h 43"/>
              <a:gd name="T48" fmla="*/ 2147483647 w 72"/>
              <a:gd name="T49" fmla="*/ 2147483647 h 43"/>
              <a:gd name="T50" fmla="*/ 2147483647 w 72"/>
              <a:gd name="T51" fmla="*/ 2147483647 h 43"/>
              <a:gd name="T52" fmla="*/ 2147483647 w 72"/>
              <a:gd name="T53" fmla="*/ 2147483647 h 43"/>
              <a:gd name="T54" fmla="*/ 2147483647 w 72"/>
              <a:gd name="T55" fmla="*/ 2147483647 h 43"/>
              <a:gd name="T56" fmla="*/ 2147483647 w 72"/>
              <a:gd name="T57" fmla="*/ 2147483647 h 43"/>
              <a:gd name="T58" fmla="*/ 2147483647 w 72"/>
              <a:gd name="T59" fmla="*/ 2147483647 h 43"/>
              <a:gd name="T60" fmla="*/ 2147483647 w 72"/>
              <a:gd name="T61" fmla="*/ 2147483647 h 43"/>
              <a:gd name="T62" fmla="*/ 2147483647 w 72"/>
              <a:gd name="T63" fmla="*/ 2147483647 h 43"/>
              <a:gd name="T64" fmla="*/ 2147483647 w 72"/>
              <a:gd name="T65" fmla="*/ 2147483647 h 43"/>
              <a:gd name="T66" fmla="*/ 2147483647 w 72"/>
              <a:gd name="T67" fmla="*/ 2147483647 h 43"/>
              <a:gd name="T68" fmla="*/ 2147483647 w 72"/>
              <a:gd name="T69" fmla="*/ 2147483647 h 43"/>
              <a:gd name="T70" fmla="*/ 2147483647 w 72"/>
              <a:gd name="T71" fmla="*/ 2147483647 h 43"/>
              <a:gd name="T72" fmla="*/ 2147483647 w 72"/>
              <a:gd name="T73" fmla="*/ 2147483647 h 43"/>
              <a:gd name="T74" fmla="*/ 2147483647 w 72"/>
              <a:gd name="T75" fmla="*/ 2147483647 h 43"/>
              <a:gd name="T76" fmla="*/ 2147483647 w 72"/>
              <a:gd name="T77" fmla="*/ 2147483647 h 43"/>
              <a:gd name="T78" fmla="*/ 2147483647 w 72"/>
              <a:gd name="T79" fmla="*/ 2147483647 h 43"/>
              <a:gd name="T80" fmla="*/ 2147483647 w 72"/>
              <a:gd name="T81" fmla="*/ 2147483647 h 43"/>
              <a:gd name="T82" fmla="*/ 2147483647 w 72"/>
              <a:gd name="T83" fmla="*/ 2147483647 h 43"/>
              <a:gd name="T84" fmla="*/ 2147483647 w 72"/>
              <a:gd name="T85" fmla="*/ 2147483647 h 43"/>
              <a:gd name="T86" fmla="*/ 2147483647 w 72"/>
              <a:gd name="T87" fmla="*/ 2147483647 h 43"/>
              <a:gd name="T88" fmla="*/ 2147483647 w 72"/>
              <a:gd name="T89" fmla="*/ 2147483647 h 43"/>
              <a:gd name="T90" fmla="*/ 2147483647 w 72"/>
              <a:gd name="T91" fmla="*/ 2147483647 h 43"/>
              <a:gd name="T92" fmla="*/ 2147483647 w 72"/>
              <a:gd name="T93" fmla="*/ 2147483647 h 43"/>
              <a:gd name="T94" fmla="*/ 2147483647 w 72"/>
              <a:gd name="T95" fmla="*/ 0 h 43"/>
              <a:gd name="T96" fmla="*/ 2147483647 w 72"/>
              <a:gd name="T97" fmla="*/ 0 h 43"/>
              <a:gd name="T98" fmla="*/ 2147483647 w 72"/>
              <a:gd name="T99" fmla="*/ 2147483647 h 43"/>
              <a:gd name="T100" fmla="*/ 2147483647 w 72"/>
              <a:gd name="T101" fmla="*/ 2147483647 h 43"/>
              <a:gd name="T102" fmla="*/ 2147483647 w 72"/>
              <a:gd name="T103" fmla="*/ 2147483647 h 43"/>
              <a:gd name="T104" fmla="*/ 2147483647 w 72"/>
              <a:gd name="T105" fmla="*/ 2147483647 h 43"/>
              <a:gd name="T106" fmla="*/ 2147483647 w 72"/>
              <a:gd name="T107" fmla="*/ 2147483647 h 43"/>
              <a:gd name="T108" fmla="*/ 2147483647 w 72"/>
              <a:gd name="T109" fmla="*/ 2147483647 h 43"/>
              <a:gd name="T110" fmla="*/ 2147483647 w 72"/>
              <a:gd name="T111" fmla="*/ 2147483647 h 43"/>
              <a:gd name="T112" fmla="*/ 2147483647 w 72"/>
              <a:gd name="T113" fmla="*/ 2147483647 h 43"/>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72"/>
              <a:gd name="T172" fmla="*/ 0 h 43"/>
              <a:gd name="T173" fmla="*/ 72 w 72"/>
              <a:gd name="T174" fmla="*/ 43 h 43"/>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72" h="43">
                <a:moveTo>
                  <a:pt x="13" y="17"/>
                </a:moveTo>
                <a:lnTo>
                  <a:pt x="11" y="17"/>
                </a:lnTo>
                <a:lnTo>
                  <a:pt x="9" y="19"/>
                </a:lnTo>
                <a:lnTo>
                  <a:pt x="7" y="19"/>
                </a:lnTo>
                <a:lnTo>
                  <a:pt x="6" y="20"/>
                </a:lnTo>
                <a:lnTo>
                  <a:pt x="3" y="22"/>
                </a:lnTo>
                <a:lnTo>
                  <a:pt x="1" y="23"/>
                </a:lnTo>
                <a:lnTo>
                  <a:pt x="1" y="25"/>
                </a:lnTo>
                <a:lnTo>
                  <a:pt x="0" y="26"/>
                </a:lnTo>
                <a:lnTo>
                  <a:pt x="0" y="28"/>
                </a:lnTo>
                <a:lnTo>
                  <a:pt x="1" y="29"/>
                </a:lnTo>
                <a:lnTo>
                  <a:pt x="1" y="31"/>
                </a:lnTo>
                <a:lnTo>
                  <a:pt x="3" y="31"/>
                </a:lnTo>
                <a:lnTo>
                  <a:pt x="3" y="32"/>
                </a:lnTo>
                <a:lnTo>
                  <a:pt x="4" y="32"/>
                </a:lnTo>
                <a:lnTo>
                  <a:pt x="6" y="32"/>
                </a:lnTo>
                <a:lnTo>
                  <a:pt x="11" y="35"/>
                </a:lnTo>
                <a:lnTo>
                  <a:pt x="17" y="38"/>
                </a:lnTo>
                <a:lnTo>
                  <a:pt x="25" y="41"/>
                </a:lnTo>
                <a:lnTo>
                  <a:pt x="31" y="43"/>
                </a:lnTo>
                <a:lnTo>
                  <a:pt x="37" y="43"/>
                </a:lnTo>
                <a:lnTo>
                  <a:pt x="44" y="43"/>
                </a:lnTo>
                <a:lnTo>
                  <a:pt x="50" y="41"/>
                </a:lnTo>
                <a:lnTo>
                  <a:pt x="54" y="37"/>
                </a:lnTo>
                <a:lnTo>
                  <a:pt x="57" y="35"/>
                </a:lnTo>
                <a:lnTo>
                  <a:pt x="59" y="34"/>
                </a:lnTo>
                <a:lnTo>
                  <a:pt x="60" y="32"/>
                </a:lnTo>
                <a:lnTo>
                  <a:pt x="62" y="31"/>
                </a:lnTo>
                <a:lnTo>
                  <a:pt x="65" y="29"/>
                </a:lnTo>
                <a:lnTo>
                  <a:pt x="66" y="28"/>
                </a:lnTo>
                <a:lnTo>
                  <a:pt x="68" y="26"/>
                </a:lnTo>
                <a:lnTo>
                  <a:pt x="69" y="25"/>
                </a:lnTo>
                <a:lnTo>
                  <a:pt x="71" y="22"/>
                </a:lnTo>
                <a:lnTo>
                  <a:pt x="71" y="19"/>
                </a:lnTo>
                <a:lnTo>
                  <a:pt x="72" y="17"/>
                </a:lnTo>
                <a:lnTo>
                  <a:pt x="71" y="14"/>
                </a:lnTo>
                <a:lnTo>
                  <a:pt x="71" y="11"/>
                </a:lnTo>
                <a:lnTo>
                  <a:pt x="69" y="10"/>
                </a:lnTo>
                <a:lnTo>
                  <a:pt x="68" y="8"/>
                </a:lnTo>
                <a:lnTo>
                  <a:pt x="65" y="7"/>
                </a:lnTo>
                <a:lnTo>
                  <a:pt x="62" y="5"/>
                </a:lnTo>
                <a:lnTo>
                  <a:pt x="57" y="5"/>
                </a:lnTo>
                <a:lnTo>
                  <a:pt x="54" y="4"/>
                </a:lnTo>
                <a:lnTo>
                  <a:pt x="51" y="3"/>
                </a:lnTo>
                <a:lnTo>
                  <a:pt x="48" y="1"/>
                </a:lnTo>
                <a:lnTo>
                  <a:pt x="44" y="1"/>
                </a:lnTo>
                <a:lnTo>
                  <a:pt x="41" y="0"/>
                </a:lnTo>
                <a:lnTo>
                  <a:pt x="38" y="0"/>
                </a:lnTo>
                <a:lnTo>
                  <a:pt x="34" y="1"/>
                </a:lnTo>
                <a:lnTo>
                  <a:pt x="31" y="3"/>
                </a:lnTo>
                <a:lnTo>
                  <a:pt x="28" y="4"/>
                </a:lnTo>
                <a:lnTo>
                  <a:pt x="25" y="7"/>
                </a:lnTo>
                <a:lnTo>
                  <a:pt x="22" y="8"/>
                </a:lnTo>
                <a:lnTo>
                  <a:pt x="19" y="11"/>
                </a:lnTo>
                <a:lnTo>
                  <a:pt x="16" y="14"/>
                </a:lnTo>
                <a:lnTo>
                  <a:pt x="13" y="17"/>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361" name="Freeform 112">
            <a:extLst>
              <a:ext uri="{FF2B5EF4-FFF2-40B4-BE49-F238E27FC236}">
                <a16:creationId xmlns:a16="http://schemas.microsoft.com/office/drawing/2014/main" id="{6F2C73C3-8AAA-34EE-8018-3FBC97F657CC}"/>
              </a:ext>
            </a:extLst>
          </p:cNvPr>
          <p:cNvSpPr>
            <a:spLocks/>
          </p:cNvSpPr>
          <p:nvPr/>
        </p:nvSpPr>
        <p:spPr bwMode="auto">
          <a:xfrm>
            <a:off x="6615113" y="4110039"/>
            <a:ext cx="101600" cy="68263"/>
          </a:xfrm>
          <a:custGeom>
            <a:avLst/>
            <a:gdLst>
              <a:gd name="T0" fmla="*/ 2147483647 w 72"/>
              <a:gd name="T1" fmla="*/ 2147483647 h 43"/>
              <a:gd name="T2" fmla="*/ 2147483647 w 72"/>
              <a:gd name="T3" fmla="*/ 2147483647 h 43"/>
              <a:gd name="T4" fmla="*/ 2147483647 w 72"/>
              <a:gd name="T5" fmla="*/ 2147483647 h 43"/>
              <a:gd name="T6" fmla="*/ 2147483647 w 72"/>
              <a:gd name="T7" fmla="*/ 2147483647 h 43"/>
              <a:gd name="T8" fmla="*/ 2147483647 w 72"/>
              <a:gd name="T9" fmla="*/ 2147483647 h 43"/>
              <a:gd name="T10" fmla="*/ 2147483647 w 72"/>
              <a:gd name="T11" fmla="*/ 2147483647 h 43"/>
              <a:gd name="T12" fmla="*/ 2147483647 w 72"/>
              <a:gd name="T13" fmla="*/ 2147483647 h 43"/>
              <a:gd name="T14" fmla="*/ 2147483647 w 72"/>
              <a:gd name="T15" fmla="*/ 2147483647 h 43"/>
              <a:gd name="T16" fmla="*/ 0 w 72"/>
              <a:gd name="T17" fmla="*/ 2147483647 h 43"/>
              <a:gd name="T18" fmla="*/ 0 w 72"/>
              <a:gd name="T19" fmla="*/ 2147483647 h 43"/>
              <a:gd name="T20" fmla="*/ 0 w 72"/>
              <a:gd name="T21" fmla="*/ 2147483647 h 43"/>
              <a:gd name="T22" fmla="*/ 2147483647 w 72"/>
              <a:gd name="T23" fmla="*/ 2147483647 h 43"/>
              <a:gd name="T24" fmla="*/ 2147483647 w 72"/>
              <a:gd name="T25" fmla="*/ 2147483647 h 43"/>
              <a:gd name="T26" fmla="*/ 2147483647 w 72"/>
              <a:gd name="T27" fmla="*/ 2147483647 h 43"/>
              <a:gd name="T28" fmla="*/ 2147483647 w 72"/>
              <a:gd name="T29" fmla="*/ 2147483647 h 43"/>
              <a:gd name="T30" fmla="*/ 2147483647 w 72"/>
              <a:gd name="T31" fmla="*/ 2147483647 h 43"/>
              <a:gd name="T32" fmla="*/ 2147483647 w 72"/>
              <a:gd name="T33" fmla="*/ 2147483647 h 43"/>
              <a:gd name="T34" fmla="*/ 2147483647 w 72"/>
              <a:gd name="T35" fmla="*/ 2147483647 h 43"/>
              <a:gd name="T36" fmla="*/ 2147483647 w 72"/>
              <a:gd name="T37" fmla="*/ 2147483647 h 43"/>
              <a:gd name="T38" fmla="*/ 2147483647 w 72"/>
              <a:gd name="T39" fmla="*/ 2147483647 h 43"/>
              <a:gd name="T40" fmla="*/ 2147483647 w 72"/>
              <a:gd name="T41" fmla="*/ 2147483647 h 43"/>
              <a:gd name="T42" fmla="*/ 2147483647 w 72"/>
              <a:gd name="T43" fmla="*/ 2147483647 h 43"/>
              <a:gd name="T44" fmla="*/ 2147483647 w 72"/>
              <a:gd name="T45" fmla="*/ 2147483647 h 43"/>
              <a:gd name="T46" fmla="*/ 2147483647 w 72"/>
              <a:gd name="T47" fmla="*/ 2147483647 h 43"/>
              <a:gd name="T48" fmla="*/ 2147483647 w 72"/>
              <a:gd name="T49" fmla="*/ 2147483647 h 43"/>
              <a:gd name="T50" fmla="*/ 2147483647 w 72"/>
              <a:gd name="T51" fmla="*/ 2147483647 h 43"/>
              <a:gd name="T52" fmla="*/ 2147483647 w 72"/>
              <a:gd name="T53" fmla="*/ 2147483647 h 43"/>
              <a:gd name="T54" fmla="*/ 2147483647 w 72"/>
              <a:gd name="T55" fmla="*/ 2147483647 h 43"/>
              <a:gd name="T56" fmla="*/ 2147483647 w 72"/>
              <a:gd name="T57" fmla="*/ 2147483647 h 43"/>
              <a:gd name="T58" fmla="*/ 2147483647 w 72"/>
              <a:gd name="T59" fmla="*/ 2147483647 h 43"/>
              <a:gd name="T60" fmla="*/ 2147483647 w 72"/>
              <a:gd name="T61" fmla="*/ 2147483647 h 43"/>
              <a:gd name="T62" fmla="*/ 2147483647 w 72"/>
              <a:gd name="T63" fmla="*/ 2147483647 h 43"/>
              <a:gd name="T64" fmla="*/ 2147483647 w 72"/>
              <a:gd name="T65" fmla="*/ 2147483647 h 43"/>
              <a:gd name="T66" fmla="*/ 2147483647 w 72"/>
              <a:gd name="T67" fmla="*/ 2147483647 h 43"/>
              <a:gd name="T68" fmla="*/ 2147483647 w 72"/>
              <a:gd name="T69" fmla="*/ 2147483647 h 43"/>
              <a:gd name="T70" fmla="*/ 2147483647 w 72"/>
              <a:gd name="T71" fmla="*/ 2147483647 h 43"/>
              <a:gd name="T72" fmla="*/ 2147483647 w 72"/>
              <a:gd name="T73" fmla="*/ 2147483647 h 43"/>
              <a:gd name="T74" fmla="*/ 2147483647 w 72"/>
              <a:gd name="T75" fmla="*/ 2147483647 h 43"/>
              <a:gd name="T76" fmla="*/ 2147483647 w 72"/>
              <a:gd name="T77" fmla="*/ 2147483647 h 43"/>
              <a:gd name="T78" fmla="*/ 2147483647 w 72"/>
              <a:gd name="T79" fmla="*/ 2147483647 h 43"/>
              <a:gd name="T80" fmla="*/ 2147483647 w 72"/>
              <a:gd name="T81" fmla="*/ 2147483647 h 43"/>
              <a:gd name="T82" fmla="*/ 2147483647 w 72"/>
              <a:gd name="T83" fmla="*/ 2147483647 h 43"/>
              <a:gd name="T84" fmla="*/ 2147483647 w 72"/>
              <a:gd name="T85" fmla="*/ 2147483647 h 43"/>
              <a:gd name="T86" fmla="*/ 2147483647 w 72"/>
              <a:gd name="T87" fmla="*/ 2147483647 h 43"/>
              <a:gd name="T88" fmla="*/ 2147483647 w 72"/>
              <a:gd name="T89" fmla="*/ 2147483647 h 43"/>
              <a:gd name="T90" fmla="*/ 2147483647 w 72"/>
              <a:gd name="T91" fmla="*/ 2147483647 h 43"/>
              <a:gd name="T92" fmla="*/ 2147483647 w 72"/>
              <a:gd name="T93" fmla="*/ 2147483647 h 43"/>
              <a:gd name="T94" fmla="*/ 2147483647 w 72"/>
              <a:gd name="T95" fmla="*/ 0 h 43"/>
              <a:gd name="T96" fmla="*/ 2147483647 w 72"/>
              <a:gd name="T97" fmla="*/ 0 h 43"/>
              <a:gd name="T98" fmla="*/ 2147483647 w 72"/>
              <a:gd name="T99" fmla="*/ 2147483647 h 43"/>
              <a:gd name="T100" fmla="*/ 2147483647 w 72"/>
              <a:gd name="T101" fmla="*/ 2147483647 h 43"/>
              <a:gd name="T102" fmla="*/ 2147483647 w 72"/>
              <a:gd name="T103" fmla="*/ 2147483647 h 43"/>
              <a:gd name="T104" fmla="*/ 2147483647 w 72"/>
              <a:gd name="T105" fmla="*/ 2147483647 h 43"/>
              <a:gd name="T106" fmla="*/ 2147483647 w 72"/>
              <a:gd name="T107" fmla="*/ 2147483647 h 43"/>
              <a:gd name="T108" fmla="*/ 2147483647 w 72"/>
              <a:gd name="T109" fmla="*/ 2147483647 h 43"/>
              <a:gd name="T110" fmla="*/ 2147483647 w 72"/>
              <a:gd name="T111" fmla="*/ 2147483647 h 43"/>
              <a:gd name="T112" fmla="*/ 2147483647 w 72"/>
              <a:gd name="T113" fmla="*/ 2147483647 h 43"/>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72"/>
              <a:gd name="T172" fmla="*/ 0 h 43"/>
              <a:gd name="T173" fmla="*/ 72 w 72"/>
              <a:gd name="T174" fmla="*/ 43 h 43"/>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72" h="43">
                <a:moveTo>
                  <a:pt x="13" y="17"/>
                </a:moveTo>
                <a:lnTo>
                  <a:pt x="11" y="17"/>
                </a:lnTo>
                <a:lnTo>
                  <a:pt x="9" y="19"/>
                </a:lnTo>
                <a:lnTo>
                  <a:pt x="7" y="19"/>
                </a:lnTo>
                <a:lnTo>
                  <a:pt x="6" y="20"/>
                </a:lnTo>
                <a:lnTo>
                  <a:pt x="3" y="22"/>
                </a:lnTo>
                <a:lnTo>
                  <a:pt x="1" y="23"/>
                </a:lnTo>
                <a:lnTo>
                  <a:pt x="1" y="25"/>
                </a:lnTo>
                <a:lnTo>
                  <a:pt x="0" y="26"/>
                </a:lnTo>
                <a:lnTo>
                  <a:pt x="0" y="28"/>
                </a:lnTo>
                <a:lnTo>
                  <a:pt x="1" y="29"/>
                </a:lnTo>
                <a:lnTo>
                  <a:pt x="1" y="31"/>
                </a:lnTo>
                <a:lnTo>
                  <a:pt x="3" y="31"/>
                </a:lnTo>
                <a:lnTo>
                  <a:pt x="3" y="32"/>
                </a:lnTo>
                <a:lnTo>
                  <a:pt x="4" y="32"/>
                </a:lnTo>
                <a:lnTo>
                  <a:pt x="6" y="32"/>
                </a:lnTo>
                <a:lnTo>
                  <a:pt x="11" y="35"/>
                </a:lnTo>
                <a:lnTo>
                  <a:pt x="17" y="38"/>
                </a:lnTo>
                <a:lnTo>
                  <a:pt x="25" y="41"/>
                </a:lnTo>
                <a:lnTo>
                  <a:pt x="31" y="43"/>
                </a:lnTo>
                <a:lnTo>
                  <a:pt x="37" y="43"/>
                </a:lnTo>
                <a:lnTo>
                  <a:pt x="44" y="43"/>
                </a:lnTo>
                <a:lnTo>
                  <a:pt x="50" y="41"/>
                </a:lnTo>
                <a:lnTo>
                  <a:pt x="54" y="37"/>
                </a:lnTo>
                <a:lnTo>
                  <a:pt x="57" y="35"/>
                </a:lnTo>
                <a:lnTo>
                  <a:pt x="59" y="34"/>
                </a:lnTo>
                <a:lnTo>
                  <a:pt x="60" y="32"/>
                </a:lnTo>
                <a:lnTo>
                  <a:pt x="62" y="31"/>
                </a:lnTo>
                <a:lnTo>
                  <a:pt x="65" y="29"/>
                </a:lnTo>
                <a:lnTo>
                  <a:pt x="66" y="28"/>
                </a:lnTo>
                <a:lnTo>
                  <a:pt x="68" y="26"/>
                </a:lnTo>
                <a:lnTo>
                  <a:pt x="69" y="25"/>
                </a:lnTo>
                <a:lnTo>
                  <a:pt x="71" y="22"/>
                </a:lnTo>
                <a:lnTo>
                  <a:pt x="71" y="19"/>
                </a:lnTo>
                <a:lnTo>
                  <a:pt x="72" y="17"/>
                </a:lnTo>
                <a:lnTo>
                  <a:pt x="71" y="14"/>
                </a:lnTo>
                <a:lnTo>
                  <a:pt x="71" y="11"/>
                </a:lnTo>
                <a:lnTo>
                  <a:pt x="69" y="10"/>
                </a:lnTo>
                <a:lnTo>
                  <a:pt x="68" y="8"/>
                </a:lnTo>
                <a:lnTo>
                  <a:pt x="65" y="7"/>
                </a:lnTo>
                <a:lnTo>
                  <a:pt x="62" y="5"/>
                </a:lnTo>
                <a:lnTo>
                  <a:pt x="57" y="5"/>
                </a:lnTo>
                <a:lnTo>
                  <a:pt x="54" y="4"/>
                </a:lnTo>
                <a:lnTo>
                  <a:pt x="51" y="3"/>
                </a:lnTo>
                <a:lnTo>
                  <a:pt x="48" y="1"/>
                </a:lnTo>
                <a:lnTo>
                  <a:pt x="44" y="1"/>
                </a:lnTo>
                <a:lnTo>
                  <a:pt x="41" y="0"/>
                </a:lnTo>
                <a:lnTo>
                  <a:pt x="38" y="0"/>
                </a:lnTo>
                <a:lnTo>
                  <a:pt x="34" y="1"/>
                </a:lnTo>
                <a:lnTo>
                  <a:pt x="31" y="3"/>
                </a:lnTo>
                <a:lnTo>
                  <a:pt x="28" y="4"/>
                </a:lnTo>
                <a:lnTo>
                  <a:pt x="25" y="7"/>
                </a:lnTo>
                <a:lnTo>
                  <a:pt x="22" y="8"/>
                </a:lnTo>
                <a:lnTo>
                  <a:pt x="19" y="11"/>
                </a:lnTo>
                <a:lnTo>
                  <a:pt x="16" y="14"/>
                </a:lnTo>
                <a:lnTo>
                  <a:pt x="13" y="17"/>
                </a:lnTo>
              </a:path>
            </a:pathLst>
          </a:custGeom>
          <a:solidFill>
            <a:srgbClr val="FFFF00"/>
          </a:solidFill>
          <a:ln w="4763">
            <a:solidFill>
              <a:srgbClr val="990000"/>
            </a:solidFill>
            <a:round/>
            <a:headEnd/>
            <a:tailEnd/>
          </a:ln>
        </p:spPr>
        <p:txBody>
          <a:bodyPr/>
          <a:lstStyle/>
          <a:p>
            <a:endParaRPr lang="en-US"/>
          </a:p>
        </p:txBody>
      </p:sp>
      <p:sp>
        <p:nvSpPr>
          <p:cNvPr id="53362" name="Freeform 113">
            <a:extLst>
              <a:ext uri="{FF2B5EF4-FFF2-40B4-BE49-F238E27FC236}">
                <a16:creationId xmlns:a16="http://schemas.microsoft.com/office/drawing/2014/main" id="{9EE3EFA0-5E70-A4D6-2B44-846E943A757B}"/>
              </a:ext>
            </a:extLst>
          </p:cNvPr>
          <p:cNvSpPr>
            <a:spLocks/>
          </p:cNvSpPr>
          <p:nvPr/>
        </p:nvSpPr>
        <p:spPr bwMode="auto">
          <a:xfrm>
            <a:off x="6664328" y="4140203"/>
            <a:ext cx="100013" cy="74613"/>
          </a:xfrm>
          <a:custGeom>
            <a:avLst/>
            <a:gdLst>
              <a:gd name="T0" fmla="*/ 2147483647 w 71"/>
              <a:gd name="T1" fmla="*/ 2147483647 h 47"/>
              <a:gd name="T2" fmla="*/ 2147483647 w 71"/>
              <a:gd name="T3" fmla="*/ 2147483647 h 47"/>
              <a:gd name="T4" fmla="*/ 2147483647 w 71"/>
              <a:gd name="T5" fmla="*/ 2147483647 h 47"/>
              <a:gd name="T6" fmla="*/ 2147483647 w 71"/>
              <a:gd name="T7" fmla="*/ 2147483647 h 47"/>
              <a:gd name="T8" fmla="*/ 2147483647 w 71"/>
              <a:gd name="T9" fmla="*/ 2147483647 h 47"/>
              <a:gd name="T10" fmla="*/ 2147483647 w 71"/>
              <a:gd name="T11" fmla="*/ 2147483647 h 47"/>
              <a:gd name="T12" fmla="*/ 2147483647 w 71"/>
              <a:gd name="T13" fmla="*/ 2147483647 h 47"/>
              <a:gd name="T14" fmla="*/ 0 w 71"/>
              <a:gd name="T15" fmla="*/ 2147483647 h 47"/>
              <a:gd name="T16" fmla="*/ 0 w 71"/>
              <a:gd name="T17" fmla="*/ 2147483647 h 47"/>
              <a:gd name="T18" fmla="*/ 2147483647 w 71"/>
              <a:gd name="T19" fmla="*/ 2147483647 h 47"/>
              <a:gd name="T20" fmla="*/ 2147483647 w 71"/>
              <a:gd name="T21" fmla="*/ 2147483647 h 47"/>
              <a:gd name="T22" fmla="*/ 2147483647 w 71"/>
              <a:gd name="T23" fmla="*/ 2147483647 h 47"/>
              <a:gd name="T24" fmla="*/ 2147483647 w 71"/>
              <a:gd name="T25" fmla="*/ 2147483647 h 47"/>
              <a:gd name="T26" fmla="*/ 2147483647 w 71"/>
              <a:gd name="T27" fmla="*/ 2147483647 h 47"/>
              <a:gd name="T28" fmla="*/ 2147483647 w 71"/>
              <a:gd name="T29" fmla="*/ 2147483647 h 47"/>
              <a:gd name="T30" fmla="*/ 2147483647 w 71"/>
              <a:gd name="T31" fmla="*/ 2147483647 h 47"/>
              <a:gd name="T32" fmla="*/ 2147483647 w 71"/>
              <a:gd name="T33" fmla="*/ 2147483647 h 47"/>
              <a:gd name="T34" fmla="*/ 2147483647 w 71"/>
              <a:gd name="T35" fmla="*/ 2147483647 h 47"/>
              <a:gd name="T36" fmla="*/ 2147483647 w 71"/>
              <a:gd name="T37" fmla="*/ 2147483647 h 47"/>
              <a:gd name="T38" fmla="*/ 2147483647 w 71"/>
              <a:gd name="T39" fmla="*/ 2147483647 h 47"/>
              <a:gd name="T40" fmla="*/ 2147483647 w 71"/>
              <a:gd name="T41" fmla="*/ 2147483647 h 47"/>
              <a:gd name="T42" fmla="*/ 2147483647 w 71"/>
              <a:gd name="T43" fmla="*/ 2147483647 h 47"/>
              <a:gd name="T44" fmla="*/ 2147483647 w 71"/>
              <a:gd name="T45" fmla="*/ 2147483647 h 47"/>
              <a:gd name="T46" fmla="*/ 2147483647 w 71"/>
              <a:gd name="T47" fmla="*/ 2147483647 h 47"/>
              <a:gd name="T48" fmla="*/ 2147483647 w 71"/>
              <a:gd name="T49" fmla="*/ 2147483647 h 47"/>
              <a:gd name="T50" fmla="*/ 2147483647 w 71"/>
              <a:gd name="T51" fmla="*/ 2147483647 h 47"/>
              <a:gd name="T52" fmla="*/ 2147483647 w 71"/>
              <a:gd name="T53" fmla="*/ 2147483647 h 47"/>
              <a:gd name="T54" fmla="*/ 2147483647 w 71"/>
              <a:gd name="T55" fmla="*/ 2147483647 h 47"/>
              <a:gd name="T56" fmla="*/ 2147483647 w 71"/>
              <a:gd name="T57" fmla="*/ 2147483647 h 47"/>
              <a:gd name="T58" fmla="*/ 2147483647 w 71"/>
              <a:gd name="T59" fmla="*/ 2147483647 h 47"/>
              <a:gd name="T60" fmla="*/ 2147483647 w 71"/>
              <a:gd name="T61" fmla="*/ 2147483647 h 47"/>
              <a:gd name="T62" fmla="*/ 2147483647 w 71"/>
              <a:gd name="T63" fmla="*/ 2147483647 h 47"/>
              <a:gd name="T64" fmla="*/ 2147483647 w 71"/>
              <a:gd name="T65" fmla="*/ 2147483647 h 47"/>
              <a:gd name="T66" fmla="*/ 2147483647 w 71"/>
              <a:gd name="T67" fmla="*/ 2147483647 h 47"/>
              <a:gd name="T68" fmla="*/ 2147483647 w 71"/>
              <a:gd name="T69" fmla="*/ 2147483647 h 47"/>
              <a:gd name="T70" fmla="*/ 2147483647 w 71"/>
              <a:gd name="T71" fmla="*/ 2147483647 h 47"/>
              <a:gd name="T72" fmla="*/ 2147483647 w 71"/>
              <a:gd name="T73" fmla="*/ 2147483647 h 47"/>
              <a:gd name="T74" fmla="*/ 2147483647 w 71"/>
              <a:gd name="T75" fmla="*/ 2147483647 h 47"/>
              <a:gd name="T76" fmla="*/ 2147483647 w 71"/>
              <a:gd name="T77" fmla="*/ 0 h 47"/>
              <a:gd name="T78" fmla="*/ 2147483647 w 71"/>
              <a:gd name="T79" fmla="*/ 0 h 47"/>
              <a:gd name="T80" fmla="*/ 2147483647 w 71"/>
              <a:gd name="T81" fmla="*/ 2147483647 h 47"/>
              <a:gd name="T82" fmla="*/ 2147483647 w 71"/>
              <a:gd name="T83" fmla="*/ 2147483647 h 47"/>
              <a:gd name="T84" fmla="*/ 2147483647 w 71"/>
              <a:gd name="T85" fmla="*/ 2147483647 h 47"/>
              <a:gd name="T86" fmla="*/ 2147483647 w 71"/>
              <a:gd name="T87" fmla="*/ 2147483647 h 47"/>
              <a:gd name="T88" fmla="*/ 2147483647 w 71"/>
              <a:gd name="T89" fmla="*/ 2147483647 h 47"/>
              <a:gd name="T90" fmla="*/ 2147483647 w 71"/>
              <a:gd name="T91" fmla="*/ 2147483647 h 47"/>
              <a:gd name="T92" fmla="*/ 2147483647 w 71"/>
              <a:gd name="T93" fmla="*/ 2147483647 h 47"/>
              <a:gd name="T94" fmla="*/ 2147483647 w 71"/>
              <a:gd name="T95" fmla="*/ 2147483647 h 47"/>
              <a:gd name="T96" fmla="*/ 2147483647 w 71"/>
              <a:gd name="T97" fmla="*/ 2147483647 h 47"/>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71"/>
              <a:gd name="T148" fmla="*/ 0 h 47"/>
              <a:gd name="T149" fmla="*/ 71 w 71"/>
              <a:gd name="T150" fmla="*/ 47 h 47"/>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71" h="47">
                <a:moveTo>
                  <a:pt x="22" y="26"/>
                </a:moveTo>
                <a:lnTo>
                  <a:pt x="21" y="28"/>
                </a:lnTo>
                <a:lnTo>
                  <a:pt x="16" y="28"/>
                </a:lnTo>
                <a:lnTo>
                  <a:pt x="12" y="28"/>
                </a:lnTo>
                <a:lnTo>
                  <a:pt x="9" y="28"/>
                </a:lnTo>
                <a:lnTo>
                  <a:pt x="5" y="29"/>
                </a:lnTo>
                <a:lnTo>
                  <a:pt x="2" y="31"/>
                </a:lnTo>
                <a:lnTo>
                  <a:pt x="0" y="32"/>
                </a:lnTo>
                <a:lnTo>
                  <a:pt x="0" y="35"/>
                </a:lnTo>
                <a:lnTo>
                  <a:pt x="2" y="40"/>
                </a:lnTo>
                <a:lnTo>
                  <a:pt x="5" y="43"/>
                </a:lnTo>
                <a:lnTo>
                  <a:pt x="8" y="44"/>
                </a:lnTo>
                <a:lnTo>
                  <a:pt x="12" y="46"/>
                </a:lnTo>
                <a:lnTo>
                  <a:pt x="16" y="47"/>
                </a:lnTo>
                <a:lnTo>
                  <a:pt x="21" y="47"/>
                </a:lnTo>
                <a:lnTo>
                  <a:pt x="24" y="46"/>
                </a:lnTo>
                <a:lnTo>
                  <a:pt x="28" y="44"/>
                </a:lnTo>
                <a:lnTo>
                  <a:pt x="34" y="41"/>
                </a:lnTo>
                <a:lnTo>
                  <a:pt x="39" y="40"/>
                </a:lnTo>
                <a:lnTo>
                  <a:pt x="45" y="37"/>
                </a:lnTo>
                <a:lnTo>
                  <a:pt x="49" y="35"/>
                </a:lnTo>
                <a:lnTo>
                  <a:pt x="55" y="32"/>
                </a:lnTo>
                <a:lnTo>
                  <a:pt x="59" y="29"/>
                </a:lnTo>
                <a:lnTo>
                  <a:pt x="65" y="28"/>
                </a:lnTo>
                <a:lnTo>
                  <a:pt x="70" y="25"/>
                </a:lnTo>
                <a:lnTo>
                  <a:pt x="70" y="24"/>
                </a:lnTo>
                <a:lnTo>
                  <a:pt x="71" y="24"/>
                </a:lnTo>
                <a:lnTo>
                  <a:pt x="71" y="22"/>
                </a:lnTo>
                <a:lnTo>
                  <a:pt x="71" y="21"/>
                </a:lnTo>
                <a:lnTo>
                  <a:pt x="71" y="19"/>
                </a:lnTo>
                <a:lnTo>
                  <a:pt x="71" y="18"/>
                </a:lnTo>
                <a:lnTo>
                  <a:pt x="68" y="13"/>
                </a:lnTo>
                <a:lnTo>
                  <a:pt x="65" y="10"/>
                </a:lnTo>
                <a:lnTo>
                  <a:pt x="62" y="7"/>
                </a:lnTo>
                <a:lnTo>
                  <a:pt x="59" y="4"/>
                </a:lnTo>
                <a:lnTo>
                  <a:pt x="56" y="1"/>
                </a:lnTo>
                <a:lnTo>
                  <a:pt x="52" y="0"/>
                </a:lnTo>
                <a:lnTo>
                  <a:pt x="49" y="0"/>
                </a:lnTo>
                <a:lnTo>
                  <a:pt x="45" y="1"/>
                </a:lnTo>
                <a:lnTo>
                  <a:pt x="40" y="4"/>
                </a:lnTo>
                <a:lnTo>
                  <a:pt x="37" y="7"/>
                </a:lnTo>
                <a:lnTo>
                  <a:pt x="36" y="10"/>
                </a:lnTo>
                <a:lnTo>
                  <a:pt x="33" y="13"/>
                </a:lnTo>
                <a:lnTo>
                  <a:pt x="31" y="18"/>
                </a:lnTo>
                <a:lnTo>
                  <a:pt x="28" y="21"/>
                </a:lnTo>
                <a:lnTo>
                  <a:pt x="25" y="24"/>
                </a:lnTo>
                <a:lnTo>
                  <a:pt x="22" y="26"/>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363" name="Freeform 114">
            <a:extLst>
              <a:ext uri="{FF2B5EF4-FFF2-40B4-BE49-F238E27FC236}">
                <a16:creationId xmlns:a16="http://schemas.microsoft.com/office/drawing/2014/main" id="{63B90AE5-9104-BFAA-26EE-F34E833C4278}"/>
              </a:ext>
            </a:extLst>
          </p:cNvPr>
          <p:cNvSpPr>
            <a:spLocks/>
          </p:cNvSpPr>
          <p:nvPr/>
        </p:nvSpPr>
        <p:spPr bwMode="auto">
          <a:xfrm>
            <a:off x="6664328" y="4140203"/>
            <a:ext cx="100013" cy="74613"/>
          </a:xfrm>
          <a:custGeom>
            <a:avLst/>
            <a:gdLst>
              <a:gd name="T0" fmla="*/ 2147483647 w 71"/>
              <a:gd name="T1" fmla="*/ 2147483647 h 47"/>
              <a:gd name="T2" fmla="*/ 2147483647 w 71"/>
              <a:gd name="T3" fmla="*/ 2147483647 h 47"/>
              <a:gd name="T4" fmla="*/ 2147483647 w 71"/>
              <a:gd name="T5" fmla="*/ 2147483647 h 47"/>
              <a:gd name="T6" fmla="*/ 2147483647 w 71"/>
              <a:gd name="T7" fmla="*/ 2147483647 h 47"/>
              <a:gd name="T8" fmla="*/ 2147483647 w 71"/>
              <a:gd name="T9" fmla="*/ 2147483647 h 47"/>
              <a:gd name="T10" fmla="*/ 2147483647 w 71"/>
              <a:gd name="T11" fmla="*/ 2147483647 h 47"/>
              <a:gd name="T12" fmla="*/ 2147483647 w 71"/>
              <a:gd name="T13" fmla="*/ 2147483647 h 47"/>
              <a:gd name="T14" fmla="*/ 0 w 71"/>
              <a:gd name="T15" fmla="*/ 2147483647 h 47"/>
              <a:gd name="T16" fmla="*/ 0 w 71"/>
              <a:gd name="T17" fmla="*/ 2147483647 h 47"/>
              <a:gd name="T18" fmla="*/ 2147483647 w 71"/>
              <a:gd name="T19" fmla="*/ 2147483647 h 47"/>
              <a:gd name="T20" fmla="*/ 2147483647 w 71"/>
              <a:gd name="T21" fmla="*/ 2147483647 h 47"/>
              <a:gd name="T22" fmla="*/ 2147483647 w 71"/>
              <a:gd name="T23" fmla="*/ 2147483647 h 47"/>
              <a:gd name="T24" fmla="*/ 2147483647 w 71"/>
              <a:gd name="T25" fmla="*/ 2147483647 h 47"/>
              <a:gd name="T26" fmla="*/ 2147483647 w 71"/>
              <a:gd name="T27" fmla="*/ 2147483647 h 47"/>
              <a:gd name="T28" fmla="*/ 2147483647 w 71"/>
              <a:gd name="T29" fmla="*/ 2147483647 h 47"/>
              <a:gd name="T30" fmla="*/ 2147483647 w 71"/>
              <a:gd name="T31" fmla="*/ 2147483647 h 47"/>
              <a:gd name="T32" fmla="*/ 2147483647 w 71"/>
              <a:gd name="T33" fmla="*/ 2147483647 h 47"/>
              <a:gd name="T34" fmla="*/ 2147483647 w 71"/>
              <a:gd name="T35" fmla="*/ 2147483647 h 47"/>
              <a:gd name="T36" fmla="*/ 2147483647 w 71"/>
              <a:gd name="T37" fmla="*/ 2147483647 h 47"/>
              <a:gd name="T38" fmla="*/ 2147483647 w 71"/>
              <a:gd name="T39" fmla="*/ 2147483647 h 47"/>
              <a:gd name="T40" fmla="*/ 2147483647 w 71"/>
              <a:gd name="T41" fmla="*/ 2147483647 h 47"/>
              <a:gd name="T42" fmla="*/ 2147483647 w 71"/>
              <a:gd name="T43" fmla="*/ 2147483647 h 47"/>
              <a:gd name="T44" fmla="*/ 2147483647 w 71"/>
              <a:gd name="T45" fmla="*/ 2147483647 h 47"/>
              <a:gd name="T46" fmla="*/ 2147483647 w 71"/>
              <a:gd name="T47" fmla="*/ 2147483647 h 47"/>
              <a:gd name="T48" fmla="*/ 2147483647 w 71"/>
              <a:gd name="T49" fmla="*/ 2147483647 h 47"/>
              <a:gd name="T50" fmla="*/ 2147483647 w 71"/>
              <a:gd name="T51" fmla="*/ 2147483647 h 47"/>
              <a:gd name="T52" fmla="*/ 2147483647 w 71"/>
              <a:gd name="T53" fmla="*/ 2147483647 h 47"/>
              <a:gd name="T54" fmla="*/ 2147483647 w 71"/>
              <a:gd name="T55" fmla="*/ 2147483647 h 47"/>
              <a:gd name="T56" fmla="*/ 2147483647 w 71"/>
              <a:gd name="T57" fmla="*/ 2147483647 h 47"/>
              <a:gd name="T58" fmla="*/ 2147483647 w 71"/>
              <a:gd name="T59" fmla="*/ 2147483647 h 47"/>
              <a:gd name="T60" fmla="*/ 2147483647 w 71"/>
              <a:gd name="T61" fmla="*/ 2147483647 h 47"/>
              <a:gd name="T62" fmla="*/ 2147483647 w 71"/>
              <a:gd name="T63" fmla="*/ 2147483647 h 47"/>
              <a:gd name="T64" fmla="*/ 2147483647 w 71"/>
              <a:gd name="T65" fmla="*/ 2147483647 h 47"/>
              <a:gd name="T66" fmla="*/ 2147483647 w 71"/>
              <a:gd name="T67" fmla="*/ 2147483647 h 47"/>
              <a:gd name="T68" fmla="*/ 2147483647 w 71"/>
              <a:gd name="T69" fmla="*/ 2147483647 h 47"/>
              <a:gd name="T70" fmla="*/ 2147483647 w 71"/>
              <a:gd name="T71" fmla="*/ 2147483647 h 47"/>
              <a:gd name="T72" fmla="*/ 2147483647 w 71"/>
              <a:gd name="T73" fmla="*/ 2147483647 h 47"/>
              <a:gd name="T74" fmla="*/ 2147483647 w 71"/>
              <a:gd name="T75" fmla="*/ 2147483647 h 47"/>
              <a:gd name="T76" fmla="*/ 2147483647 w 71"/>
              <a:gd name="T77" fmla="*/ 0 h 47"/>
              <a:gd name="T78" fmla="*/ 2147483647 w 71"/>
              <a:gd name="T79" fmla="*/ 0 h 47"/>
              <a:gd name="T80" fmla="*/ 2147483647 w 71"/>
              <a:gd name="T81" fmla="*/ 2147483647 h 47"/>
              <a:gd name="T82" fmla="*/ 2147483647 w 71"/>
              <a:gd name="T83" fmla="*/ 2147483647 h 47"/>
              <a:gd name="T84" fmla="*/ 2147483647 w 71"/>
              <a:gd name="T85" fmla="*/ 2147483647 h 47"/>
              <a:gd name="T86" fmla="*/ 2147483647 w 71"/>
              <a:gd name="T87" fmla="*/ 2147483647 h 47"/>
              <a:gd name="T88" fmla="*/ 2147483647 w 71"/>
              <a:gd name="T89" fmla="*/ 2147483647 h 47"/>
              <a:gd name="T90" fmla="*/ 2147483647 w 71"/>
              <a:gd name="T91" fmla="*/ 2147483647 h 47"/>
              <a:gd name="T92" fmla="*/ 2147483647 w 71"/>
              <a:gd name="T93" fmla="*/ 2147483647 h 47"/>
              <a:gd name="T94" fmla="*/ 2147483647 w 71"/>
              <a:gd name="T95" fmla="*/ 2147483647 h 47"/>
              <a:gd name="T96" fmla="*/ 2147483647 w 71"/>
              <a:gd name="T97" fmla="*/ 2147483647 h 47"/>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71"/>
              <a:gd name="T148" fmla="*/ 0 h 47"/>
              <a:gd name="T149" fmla="*/ 71 w 71"/>
              <a:gd name="T150" fmla="*/ 47 h 47"/>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71" h="47">
                <a:moveTo>
                  <a:pt x="22" y="26"/>
                </a:moveTo>
                <a:lnTo>
                  <a:pt x="21" y="28"/>
                </a:lnTo>
                <a:lnTo>
                  <a:pt x="16" y="28"/>
                </a:lnTo>
                <a:lnTo>
                  <a:pt x="12" y="28"/>
                </a:lnTo>
                <a:lnTo>
                  <a:pt x="9" y="28"/>
                </a:lnTo>
                <a:lnTo>
                  <a:pt x="5" y="29"/>
                </a:lnTo>
                <a:lnTo>
                  <a:pt x="2" y="31"/>
                </a:lnTo>
                <a:lnTo>
                  <a:pt x="0" y="32"/>
                </a:lnTo>
                <a:lnTo>
                  <a:pt x="0" y="35"/>
                </a:lnTo>
                <a:lnTo>
                  <a:pt x="2" y="40"/>
                </a:lnTo>
                <a:lnTo>
                  <a:pt x="5" y="43"/>
                </a:lnTo>
                <a:lnTo>
                  <a:pt x="8" y="44"/>
                </a:lnTo>
                <a:lnTo>
                  <a:pt x="12" y="46"/>
                </a:lnTo>
                <a:lnTo>
                  <a:pt x="16" y="47"/>
                </a:lnTo>
                <a:lnTo>
                  <a:pt x="21" y="47"/>
                </a:lnTo>
                <a:lnTo>
                  <a:pt x="24" y="46"/>
                </a:lnTo>
                <a:lnTo>
                  <a:pt x="28" y="44"/>
                </a:lnTo>
                <a:lnTo>
                  <a:pt x="34" y="41"/>
                </a:lnTo>
                <a:lnTo>
                  <a:pt x="39" y="40"/>
                </a:lnTo>
                <a:lnTo>
                  <a:pt x="45" y="37"/>
                </a:lnTo>
                <a:lnTo>
                  <a:pt x="49" y="35"/>
                </a:lnTo>
                <a:lnTo>
                  <a:pt x="55" y="32"/>
                </a:lnTo>
                <a:lnTo>
                  <a:pt x="59" y="29"/>
                </a:lnTo>
                <a:lnTo>
                  <a:pt x="65" y="28"/>
                </a:lnTo>
                <a:lnTo>
                  <a:pt x="70" y="25"/>
                </a:lnTo>
                <a:lnTo>
                  <a:pt x="70" y="24"/>
                </a:lnTo>
                <a:lnTo>
                  <a:pt x="71" y="24"/>
                </a:lnTo>
                <a:lnTo>
                  <a:pt x="71" y="22"/>
                </a:lnTo>
                <a:lnTo>
                  <a:pt x="71" y="21"/>
                </a:lnTo>
                <a:lnTo>
                  <a:pt x="71" y="19"/>
                </a:lnTo>
                <a:lnTo>
                  <a:pt x="71" y="18"/>
                </a:lnTo>
                <a:lnTo>
                  <a:pt x="68" y="13"/>
                </a:lnTo>
                <a:lnTo>
                  <a:pt x="65" y="10"/>
                </a:lnTo>
                <a:lnTo>
                  <a:pt x="62" y="7"/>
                </a:lnTo>
                <a:lnTo>
                  <a:pt x="59" y="4"/>
                </a:lnTo>
                <a:lnTo>
                  <a:pt x="56" y="1"/>
                </a:lnTo>
                <a:lnTo>
                  <a:pt x="52" y="0"/>
                </a:lnTo>
                <a:lnTo>
                  <a:pt x="49" y="0"/>
                </a:lnTo>
                <a:lnTo>
                  <a:pt x="45" y="1"/>
                </a:lnTo>
                <a:lnTo>
                  <a:pt x="40" y="4"/>
                </a:lnTo>
                <a:lnTo>
                  <a:pt x="37" y="7"/>
                </a:lnTo>
                <a:lnTo>
                  <a:pt x="36" y="10"/>
                </a:lnTo>
                <a:lnTo>
                  <a:pt x="33" y="13"/>
                </a:lnTo>
                <a:lnTo>
                  <a:pt x="31" y="18"/>
                </a:lnTo>
                <a:lnTo>
                  <a:pt x="28" y="21"/>
                </a:lnTo>
                <a:lnTo>
                  <a:pt x="25" y="24"/>
                </a:lnTo>
                <a:lnTo>
                  <a:pt x="22" y="26"/>
                </a:lnTo>
              </a:path>
            </a:pathLst>
          </a:custGeom>
          <a:solidFill>
            <a:srgbClr val="FFFF00"/>
          </a:solidFill>
          <a:ln w="4763">
            <a:solidFill>
              <a:srgbClr val="990000"/>
            </a:solidFill>
            <a:round/>
            <a:headEnd/>
            <a:tailEnd/>
          </a:ln>
        </p:spPr>
        <p:txBody>
          <a:bodyPr/>
          <a:lstStyle/>
          <a:p>
            <a:endParaRPr lang="en-US"/>
          </a:p>
        </p:txBody>
      </p:sp>
      <p:sp>
        <p:nvSpPr>
          <p:cNvPr id="53364" name="Freeform 115">
            <a:extLst>
              <a:ext uri="{FF2B5EF4-FFF2-40B4-BE49-F238E27FC236}">
                <a16:creationId xmlns:a16="http://schemas.microsoft.com/office/drawing/2014/main" id="{44873AB2-2C3B-53B3-35F7-CA3959111933}"/>
              </a:ext>
            </a:extLst>
          </p:cNvPr>
          <p:cNvSpPr>
            <a:spLocks/>
          </p:cNvSpPr>
          <p:nvPr/>
        </p:nvSpPr>
        <p:spPr bwMode="auto">
          <a:xfrm>
            <a:off x="6634163" y="4057654"/>
            <a:ext cx="100012" cy="47625"/>
          </a:xfrm>
          <a:custGeom>
            <a:avLst/>
            <a:gdLst>
              <a:gd name="T0" fmla="*/ 2147483647 w 71"/>
              <a:gd name="T1" fmla="*/ 0 h 30"/>
              <a:gd name="T2" fmla="*/ 2147483647 w 71"/>
              <a:gd name="T3" fmla="*/ 0 h 30"/>
              <a:gd name="T4" fmla="*/ 2147483647 w 71"/>
              <a:gd name="T5" fmla="*/ 2147483647 h 30"/>
              <a:gd name="T6" fmla="*/ 0 w 71"/>
              <a:gd name="T7" fmla="*/ 2147483647 h 30"/>
              <a:gd name="T8" fmla="*/ 2147483647 w 71"/>
              <a:gd name="T9" fmla="*/ 2147483647 h 30"/>
              <a:gd name="T10" fmla="*/ 2147483647 w 71"/>
              <a:gd name="T11" fmla="*/ 2147483647 h 30"/>
              <a:gd name="T12" fmla="*/ 2147483647 w 71"/>
              <a:gd name="T13" fmla="*/ 2147483647 h 30"/>
              <a:gd name="T14" fmla="*/ 2147483647 w 71"/>
              <a:gd name="T15" fmla="*/ 2147483647 h 30"/>
              <a:gd name="T16" fmla="*/ 2147483647 w 71"/>
              <a:gd name="T17" fmla="*/ 2147483647 h 30"/>
              <a:gd name="T18" fmla="*/ 2147483647 w 71"/>
              <a:gd name="T19" fmla="*/ 2147483647 h 30"/>
              <a:gd name="T20" fmla="*/ 2147483647 w 71"/>
              <a:gd name="T21" fmla="*/ 2147483647 h 30"/>
              <a:gd name="T22" fmla="*/ 2147483647 w 71"/>
              <a:gd name="T23" fmla="*/ 2147483647 h 30"/>
              <a:gd name="T24" fmla="*/ 2147483647 w 71"/>
              <a:gd name="T25" fmla="*/ 2147483647 h 30"/>
              <a:gd name="T26" fmla="*/ 2147483647 w 71"/>
              <a:gd name="T27" fmla="*/ 2147483647 h 30"/>
              <a:gd name="T28" fmla="*/ 2147483647 w 71"/>
              <a:gd name="T29" fmla="*/ 2147483647 h 30"/>
              <a:gd name="T30" fmla="*/ 2147483647 w 71"/>
              <a:gd name="T31" fmla="*/ 2147483647 h 30"/>
              <a:gd name="T32" fmla="*/ 2147483647 w 71"/>
              <a:gd name="T33" fmla="*/ 2147483647 h 30"/>
              <a:gd name="T34" fmla="*/ 2147483647 w 71"/>
              <a:gd name="T35" fmla="*/ 2147483647 h 30"/>
              <a:gd name="T36" fmla="*/ 2147483647 w 71"/>
              <a:gd name="T37" fmla="*/ 2147483647 h 30"/>
              <a:gd name="T38" fmla="*/ 2147483647 w 71"/>
              <a:gd name="T39" fmla="*/ 2147483647 h 30"/>
              <a:gd name="T40" fmla="*/ 2147483647 w 71"/>
              <a:gd name="T41" fmla="*/ 2147483647 h 30"/>
              <a:gd name="T42" fmla="*/ 2147483647 w 71"/>
              <a:gd name="T43" fmla="*/ 2147483647 h 30"/>
              <a:gd name="T44" fmla="*/ 2147483647 w 71"/>
              <a:gd name="T45" fmla="*/ 2147483647 h 30"/>
              <a:gd name="T46" fmla="*/ 2147483647 w 71"/>
              <a:gd name="T47" fmla="*/ 0 h 30"/>
              <a:gd name="T48" fmla="*/ 2147483647 w 71"/>
              <a:gd name="T49" fmla="*/ 2147483647 h 30"/>
              <a:gd name="T50" fmla="*/ 2147483647 w 71"/>
              <a:gd name="T51" fmla="*/ 2147483647 h 30"/>
              <a:gd name="T52" fmla="*/ 2147483647 w 71"/>
              <a:gd name="T53" fmla="*/ 2147483647 h 30"/>
              <a:gd name="T54" fmla="*/ 2147483647 w 71"/>
              <a:gd name="T55" fmla="*/ 2147483647 h 30"/>
              <a:gd name="T56" fmla="*/ 2147483647 w 71"/>
              <a:gd name="T57" fmla="*/ 2147483647 h 30"/>
              <a:gd name="T58" fmla="*/ 2147483647 w 71"/>
              <a:gd name="T59" fmla="*/ 2147483647 h 30"/>
              <a:gd name="T60" fmla="*/ 2147483647 w 71"/>
              <a:gd name="T61" fmla="*/ 2147483647 h 30"/>
              <a:gd name="T62" fmla="*/ 2147483647 w 71"/>
              <a:gd name="T63" fmla="*/ 0 h 30"/>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71"/>
              <a:gd name="T97" fmla="*/ 0 h 30"/>
              <a:gd name="T98" fmla="*/ 71 w 71"/>
              <a:gd name="T99" fmla="*/ 30 h 30"/>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71" h="30">
                <a:moveTo>
                  <a:pt x="12" y="0"/>
                </a:moveTo>
                <a:lnTo>
                  <a:pt x="9" y="0"/>
                </a:lnTo>
                <a:lnTo>
                  <a:pt x="6" y="0"/>
                </a:lnTo>
                <a:lnTo>
                  <a:pt x="4" y="0"/>
                </a:lnTo>
                <a:lnTo>
                  <a:pt x="3" y="1"/>
                </a:lnTo>
                <a:lnTo>
                  <a:pt x="1" y="3"/>
                </a:lnTo>
                <a:lnTo>
                  <a:pt x="0" y="4"/>
                </a:lnTo>
                <a:lnTo>
                  <a:pt x="0" y="6"/>
                </a:lnTo>
                <a:lnTo>
                  <a:pt x="0" y="9"/>
                </a:lnTo>
                <a:lnTo>
                  <a:pt x="3" y="12"/>
                </a:lnTo>
                <a:lnTo>
                  <a:pt x="6" y="16"/>
                </a:lnTo>
                <a:lnTo>
                  <a:pt x="9" y="21"/>
                </a:lnTo>
                <a:lnTo>
                  <a:pt x="13" y="24"/>
                </a:lnTo>
                <a:lnTo>
                  <a:pt x="18" y="27"/>
                </a:lnTo>
                <a:lnTo>
                  <a:pt x="22" y="28"/>
                </a:lnTo>
                <a:lnTo>
                  <a:pt x="27" y="28"/>
                </a:lnTo>
                <a:lnTo>
                  <a:pt x="32" y="27"/>
                </a:lnTo>
                <a:lnTo>
                  <a:pt x="35" y="27"/>
                </a:lnTo>
                <a:lnTo>
                  <a:pt x="38" y="27"/>
                </a:lnTo>
                <a:lnTo>
                  <a:pt x="41" y="27"/>
                </a:lnTo>
                <a:lnTo>
                  <a:pt x="44" y="28"/>
                </a:lnTo>
                <a:lnTo>
                  <a:pt x="47" y="30"/>
                </a:lnTo>
                <a:lnTo>
                  <a:pt x="50" y="30"/>
                </a:lnTo>
                <a:lnTo>
                  <a:pt x="52" y="30"/>
                </a:lnTo>
                <a:lnTo>
                  <a:pt x="55" y="30"/>
                </a:lnTo>
                <a:lnTo>
                  <a:pt x="58" y="30"/>
                </a:lnTo>
                <a:lnTo>
                  <a:pt x="59" y="28"/>
                </a:lnTo>
                <a:lnTo>
                  <a:pt x="61" y="27"/>
                </a:lnTo>
                <a:lnTo>
                  <a:pt x="64" y="25"/>
                </a:lnTo>
                <a:lnTo>
                  <a:pt x="65" y="24"/>
                </a:lnTo>
                <a:lnTo>
                  <a:pt x="67" y="22"/>
                </a:lnTo>
                <a:lnTo>
                  <a:pt x="68" y="19"/>
                </a:lnTo>
                <a:lnTo>
                  <a:pt x="69" y="18"/>
                </a:lnTo>
                <a:lnTo>
                  <a:pt x="69" y="16"/>
                </a:lnTo>
                <a:lnTo>
                  <a:pt x="69" y="15"/>
                </a:lnTo>
                <a:lnTo>
                  <a:pt x="71" y="13"/>
                </a:lnTo>
                <a:lnTo>
                  <a:pt x="71" y="12"/>
                </a:lnTo>
                <a:lnTo>
                  <a:pt x="71" y="10"/>
                </a:lnTo>
                <a:lnTo>
                  <a:pt x="71" y="9"/>
                </a:lnTo>
                <a:lnTo>
                  <a:pt x="69" y="7"/>
                </a:lnTo>
                <a:lnTo>
                  <a:pt x="69" y="6"/>
                </a:lnTo>
                <a:lnTo>
                  <a:pt x="68" y="4"/>
                </a:lnTo>
                <a:lnTo>
                  <a:pt x="67" y="3"/>
                </a:lnTo>
                <a:lnTo>
                  <a:pt x="65" y="1"/>
                </a:lnTo>
                <a:lnTo>
                  <a:pt x="64" y="1"/>
                </a:lnTo>
                <a:lnTo>
                  <a:pt x="62" y="0"/>
                </a:lnTo>
                <a:lnTo>
                  <a:pt x="61" y="0"/>
                </a:lnTo>
                <a:lnTo>
                  <a:pt x="58" y="0"/>
                </a:lnTo>
                <a:lnTo>
                  <a:pt x="56" y="1"/>
                </a:lnTo>
                <a:lnTo>
                  <a:pt x="53" y="1"/>
                </a:lnTo>
                <a:lnTo>
                  <a:pt x="50" y="1"/>
                </a:lnTo>
                <a:lnTo>
                  <a:pt x="47" y="1"/>
                </a:lnTo>
                <a:lnTo>
                  <a:pt x="46" y="3"/>
                </a:lnTo>
                <a:lnTo>
                  <a:pt x="43" y="3"/>
                </a:lnTo>
                <a:lnTo>
                  <a:pt x="40" y="3"/>
                </a:lnTo>
                <a:lnTo>
                  <a:pt x="38" y="3"/>
                </a:lnTo>
                <a:lnTo>
                  <a:pt x="34" y="3"/>
                </a:lnTo>
                <a:lnTo>
                  <a:pt x="31" y="3"/>
                </a:lnTo>
                <a:lnTo>
                  <a:pt x="28" y="3"/>
                </a:lnTo>
                <a:lnTo>
                  <a:pt x="25" y="1"/>
                </a:lnTo>
                <a:lnTo>
                  <a:pt x="22" y="1"/>
                </a:lnTo>
                <a:lnTo>
                  <a:pt x="18" y="0"/>
                </a:lnTo>
                <a:lnTo>
                  <a:pt x="15" y="0"/>
                </a:lnTo>
                <a:lnTo>
                  <a:pt x="12" y="0"/>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365" name="Freeform 116">
            <a:extLst>
              <a:ext uri="{FF2B5EF4-FFF2-40B4-BE49-F238E27FC236}">
                <a16:creationId xmlns:a16="http://schemas.microsoft.com/office/drawing/2014/main" id="{200259B0-499F-6D48-07E4-11F0CCBE28AE}"/>
              </a:ext>
            </a:extLst>
          </p:cNvPr>
          <p:cNvSpPr>
            <a:spLocks/>
          </p:cNvSpPr>
          <p:nvPr/>
        </p:nvSpPr>
        <p:spPr bwMode="auto">
          <a:xfrm>
            <a:off x="6634163" y="4057654"/>
            <a:ext cx="100012" cy="47625"/>
          </a:xfrm>
          <a:custGeom>
            <a:avLst/>
            <a:gdLst>
              <a:gd name="T0" fmla="*/ 2147483647 w 71"/>
              <a:gd name="T1" fmla="*/ 0 h 30"/>
              <a:gd name="T2" fmla="*/ 2147483647 w 71"/>
              <a:gd name="T3" fmla="*/ 0 h 30"/>
              <a:gd name="T4" fmla="*/ 2147483647 w 71"/>
              <a:gd name="T5" fmla="*/ 2147483647 h 30"/>
              <a:gd name="T6" fmla="*/ 0 w 71"/>
              <a:gd name="T7" fmla="*/ 2147483647 h 30"/>
              <a:gd name="T8" fmla="*/ 2147483647 w 71"/>
              <a:gd name="T9" fmla="*/ 2147483647 h 30"/>
              <a:gd name="T10" fmla="*/ 2147483647 w 71"/>
              <a:gd name="T11" fmla="*/ 2147483647 h 30"/>
              <a:gd name="T12" fmla="*/ 2147483647 w 71"/>
              <a:gd name="T13" fmla="*/ 2147483647 h 30"/>
              <a:gd name="T14" fmla="*/ 2147483647 w 71"/>
              <a:gd name="T15" fmla="*/ 2147483647 h 30"/>
              <a:gd name="T16" fmla="*/ 2147483647 w 71"/>
              <a:gd name="T17" fmla="*/ 2147483647 h 30"/>
              <a:gd name="T18" fmla="*/ 2147483647 w 71"/>
              <a:gd name="T19" fmla="*/ 2147483647 h 30"/>
              <a:gd name="T20" fmla="*/ 2147483647 w 71"/>
              <a:gd name="T21" fmla="*/ 2147483647 h 30"/>
              <a:gd name="T22" fmla="*/ 2147483647 w 71"/>
              <a:gd name="T23" fmla="*/ 2147483647 h 30"/>
              <a:gd name="T24" fmla="*/ 2147483647 w 71"/>
              <a:gd name="T25" fmla="*/ 2147483647 h 30"/>
              <a:gd name="T26" fmla="*/ 2147483647 w 71"/>
              <a:gd name="T27" fmla="*/ 2147483647 h 30"/>
              <a:gd name="T28" fmla="*/ 2147483647 w 71"/>
              <a:gd name="T29" fmla="*/ 2147483647 h 30"/>
              <a:gd name="T30" fmla="*/ 2147483647 w 71"/>
              <a:gd name="T31" fmla="*/ 2147483647 h 30"/>
              <a:gd name="T32" fmla="*/ 2147483647 w 71"/>
              <a:gd name="T33" fmla="*/ 2147483647 h 30"/>
              <a:gd name="T34" fmla="*/ 2147483647 w 71"/>
              <a:gd name="T35" fmla="*/ 2147483647 h 30"/>
              <a:gd name="T36" fmla="*/ 2147483647 w 71"/>
              <a:gd name="T37" fmla="*/ 2147483647 h 30"/>
              <a:gd name="T38" fmla="*/ 2147483647 w 71"/>
              <a:gd name="T39" fmla="*/ 2147483647 h 30"/>
              <a:gd name="T40" fmla="*/ 2147483647 w 71"/>
              <a:gd name="T41" fmla="*/ 2147483647 h 30"/>
              <a:gd name="T42" fmla="*/ 2147483647 w 71"/>
              <a:gd name="T43" fmla="*/ 2147483647 h 30"/>
              <a:gd name="T44" fmla="*/ 2147483647 w 71"/>
              <a:gd name="T45" fmla="*/ 2147483647 h 30"/>
              <a:gd name="T46" fmla="*/ 2147483647 w 71"/>
              <a:gd name="T47" fmla="*/ 0 h 30"/>
              <a:gd name="T48" fmla="*/ 2147483647 w 71"/>
              <a:gd name="T49" fmla="*/ 2147483647 h 30"/>
              <a:gd name="T50" fmla="*/ 2147483647 w 71"/>
              <a:gd name="T51" fmla="*/ 2147483647 h 30"/>
              <a:gd name="T52" fmla="*/ 2147483647 w 71"/>
              <a:gd name="T53" fmla="*/ 2147483647 h 30"/>
              <a:gd name="T54" fmla="*/ 2147483647 w 71"/>
              <a:gd name="T55" fmla="*/ 2147483647 h 30"/>
              <a:gd name="T56" fmla="*/ 2147483647 w 71"/>
              <a:gd name="T57" fmla="*/ 2147483647 h 30"/>
              <a:gd name="T58" fmla="*/ 2147483647 w 71"/>
              <a:gd name="T59" fmla="*/ 2147483647 h 30"/>
              <a:gd name="T60" fmla="*/ 2147483647 w 71"/>
              <a:gd name="T61" fmla="*/ 2147483647 h 30"/>
              <a:gd name="T62" fmla="*/ 2147483647 w 71"/>
              <a:gd name="T63" fmla="*/ 0 h 30"/>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71"/>
              <a:gd name="T97" fmla="*/ 0 h 30"/>
              <a:gd name="T98" fmla="*/ 71 w 71"/>
              <a:gd name="T99" fmla="*/ 30 h 30"/>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71" h="30">
                <a:moveTo>
                  <a:pt x="12" y="0"/>
                </a:moveTo>
                <a:lnTo>
                  <a:pt x="9" y="0"/>
                </a:lnTo>
                <a:lnTo>
                  <a:pt x="6" y="0"/>
                </a:lnTo>
                <a:lnTo>
                  <a:pt x="4" y="0"/>
                </a:lnTo>
                <a:lnTo>
                  <a:pt x="3" y="1"/>
                </a:lnTo>
                <a:lnTo>
                  <a:pt x="1" y="3"/>
                </a:lnTo>
                <a:lnTo>
                  <a:pt x="0" y="4"/>
                </a:lnTo>
                <a:lnTo>
                  <a:pt x="0" y="6"/>
                </a:lnTo>
                <a:lnTo>
                  <a:pt x="0" y="9"/>
                </a:lnTo>
                <a:lnTo>
                  <a:pt x="3" y="12"/>
                </a:lnTo>
                <a:lnTo>
                  <a:pt x="6" y="16"/>
                </a:lnTo>
                <a:lnTo>
                  <a:pt x="9" y="21"/>
                </a:lnTo>
                <a:lnTo>
                  <a:pt x="13" y="24"/>
                </a:lnTo>
                <a:lnTo>
                  <a:pt x="18" y="27"/>
                </a:lnTo>
                <a:lnTo>
                  <a:pt x="22" y="28"/>
                </a:lnTo>
                <a:lnTo>
                  <a:pt x="27" y="28"/>
                </a:lnTo>
                <a:lnTo>
                  <a:pt x="32" y="27"/>
                </a:lnTo>
                <a:lnTo>
                  <a:pt x="35" y="27"/>
                </a:lnTo>
                <a:lnTo>
                  <a:pt x="38" y="27"/>
                </a:lnTo>
                <a:lnTo>
                  <a:pt x="41" y="27"/>
                </a:lnTo>
                <a:lnTo>
                  <a:pt x="44" y="28"/>
                </a:lnTo>
                <a:lnTo>
                  <a:pt x="47" y="30"/>
                </a:lnTo>
                <a:lnTo>
                  <a:pt x="50" y="30"/>
                </a:lnTo>
                <a:lnTo>
                  <a:pt x="52" y="30"/>
                </a:lnTo>
                <a:lnTo>
                  <a:pt x="55" y="30"/>
                </a:lnTo>
                <a:lnTo>
                  <a:pt x="58" y="30"/>
                </a:lnTo>
                <a:lnTo>
                  <a:pt x="59" y="28"/>
                </a:lnTo>
                <a:lnTo>
                  <a:pt x="61" y="27"/>
                </a:lnTo>
                <a:lnTo>
                  <a:pt x="64" y="25"/>
                </a:lnTo>
                <a:lnTo>
                  <a:pt x="65" y="24"/>
                </a:lnTo>
                <a:lnTo>
                  <a:pt x="67" y="22"/>
                </a:lnTo>
                <a:lnTo>
                  <a:pt x="68" y="19"/>
                </a:lnTo>
                <a:lnTo>
                  <a:pt x="69" y="18"/>
                </a:lnTo>
                <a:lnTo>
                  <a:pt x="69" y="16"/>
                </a:lnTo>
                <a:lnTo>
                  <a:pt x="69" y="15"/>
                </a:lnTo>
                <a:lnTo>
                  <a:pt x="71" y="13"/>
                </a:lnTo>
                <a:lnTo>
                  <a:pt x="71" y="12"/>
                </a:lnTo>
                <a:lnTo>
                  <a:pt x="71" y="10"/>
                </a:lnTo>
                <a:lnTo>
                  <a:pt x="71" y="9"/>
                </a:lnTo>
                <a:lnTo>
                  <a:pt x="69" y="7"/>
                </a:lnTo>
                <a:lnTo>
                  <a:pt x="69" y="6"/>
                </a:lnTo>
                <a:lnTo>
                  <a:pt x="68" y="4"/>
                </a:lnTo>
                <a:lnTo>
                  <a:pt x="67" y="3"/>
                </a:lnTo>
                <a:lnTo>
                  <a:pt x="65" y="1"/>
                </a:lnTo>
                <a:lnTo>
                  <a:pt x="64" y="1"/>
                </a:lnTo>
                <a:lnTo>
                  <a:pt x="62" y="0"/>
                </a:lnTo>
                <a:lnTo>
                  <a:pt x="61" y="0"/>
                </a:lnTo>
                <a:lnTo>
                  <a:pt x="58" y="0"/>
                </a:lnTo>
                <a:lnTo>
                  <a:pt x="56" y="1"/>
                </a:lnTo>
                <a:lnTo>
                  <a:pt x="53" y="1"/>
                </a:lnTo>
                <a:lnTo>
                  <a:pt x="50" y="1"/>
                </a:lnTo>
                <a:lnTo>
                  <a:pt x="47" y="1"/>
                </a:lnTo>
                <a:lnTo>
                  <a:pt x="46" y="3"/>
                </a:lnTo>
                <a:lnTo>
                  <a:pt x="43" y="3"/>
                </a:lnTo>
                <a:lnTo>
                  <a:pt x="40" y="3"/>
                </a:lnTo>
                <a:lnTo>
                  <a:pt x="38" y="3"/>
                </a:lnTo>
                <a:lnTo>
                  <a:pt x="34" y="3"/>
                </a:lnTo>
                <a:lnTo>
                  <a:pt x="31" y="3"/>
                </a:lnTo>
                <a:lnTo>
                  <a:pt x="28" y="3"/>
                </a:lnTo>
                <a:lnTo>
                  <a:pt x="25" y="1"/>
                </a:lnTo>
                <a:lnTo>
                  <a:pt x="22" y="1"/>
                </a:lnTo>
                <a:lnTo>
                  <a:pt x="18" y="0"/>
                </a:lnTo>
                <a:lnTo>
                  <a:pt x="15" y="0"/>
                </a:lnTo>
                <a:lnTo>
                  <a:pt x="12" y="0"/>
                </a:lnTo>
              </a:path>
            </a:pathLst>
          </a:custGeom>
          <a:solidFill>
            <a:srgbClr val="FFFF00"/>
          </a:solidFill>
          <a:ln w="4763">
            <a:solidFill>
              <a:srgbClr val="990000"/>
            </a:solidFill>
            <a:round/>
            <a:headEnd/>
            <a:tailEnd/>
          </a:ln>
        </p:spPr>
        <p:txBody>
          <a:bodyPr/>
          <a:lstStyle/>
          <a:p>
            <a:endParaRPr lang="en-US"/>
          </a:p>
        </p:txBody>
      </p:sp>
      <p:sp>
        <p:nvSpPr>
          <p:cNvPr id="53366" name="Freeform 117">
            <a:extLst>
              <a:ext uri="{FF2B5EF4-FFF2-40B4-BE49-F238E27FC236}">
                <a16:creationId xmlns:a16="http://schemas.microsoft.com/office/drawing/2014/main" id="{AB0F087D-DC04-077E-CD29-4335587F1B4D}"/>
              </a:ext>
            </a:extLst>
          </p:cNvPr>
          <p:cNvSpPr>
            <a:spLocks/>
          </p:cNvSpPr>
          <p:nvPr/>
        </p:nvSpPr>
        <p:spPr bwMode="auto">
          <a:xfrm>
            <a:off x="6727829" y="4073529"/>
            <a:ext cx="98425" cy="73025"/>
          </a:xfrm>
          <a:custGeom>
            <a:avLst/>
            <a:gdLst>
              <a:gd name="T0" fmla="*/ 2147483647 w 69"/>
              <a:gd name="T1" fmla="*/ 2147483647 h 46"/>
              <a:gd name="T2" fmla="*/ 2147483647 w 69"/>
              <a:gd name="T3" fmla="*/ 2147483647 h 46"/>
              <a:gd name="T4" fmla="*/ 2147483647 w 69"/>
              <a:gd name="T5" fmla="*/ 2147483647 h 46"/>
              <a:gd name="T6" fmla="*/ 2147483647 w 69"/>
              <a:gd name="T7" fmla="*/ 2147483647 h 46"/>
              <a:gd name="T8" fmla="*/ 0 w 69"/>
              <a:gd name="T9" fmla="*/ 2147483647 h 46"/>
              <a:gd name="T10" fmla="*/ 0 w 69"/>
              <a:gd name="T11" fmla="*/ 2147483647 h 46"/>
              <a:gd name="T12" fmla="*/ 0 w 69"/>
              <a:gd name="T13" fmla="*/ 2147483647 h 46"/>
              <a:gd name="T14" fmla="*/ 0 w 69"/>
              <a:gd name="T15" fmla="*/ 2147483647 h 46"/>
              <a:gd name="T16" fmla="*/ 0 w 69"/>
              <a:gd name="T17" fmla="*/ 2147483647 h 46"/>
              <a:gd name="T18" fmla="*/ 2147483647 w 69"/>
              <a:gd name="T19" fmla="*/ 2147483647 h 46"/>
              <a:gd name="T20" fmla="*/ 2147483647 w 69"/>
              <a:gd name="T21" fmla="*/ 2147483647 h 46"/>
              <a:gd name="T22" fmla="*/ 2147483647 w 69"/>
              <a:gd name="T23" fmla="*/ 2147483647 h 46"/>
              <a:gd name="T24" fmla="*/ 2147483647 w 69"/>
              <a:gd name="T25" fmla="*/ 2147483647 h 46"/>
              <a:gd name="T26" fmla="*/ 2147483647 w 69"/>
              <a:gd name="T27" fmla="*/ 2147483647 h 46"/>
              <a:gd name="T28" fmla="*/ 2147483647 w 69"/>
              <a:gd name="T29" fmla="*/ 2147483647 h 46"/>
              <a:gd name="T30" fmla="*/ 2147483647 w 69"/>
              <a:gd name="T31" fmla="*/ 2147483647 h 46"/>
              <a:gd name="T32" fmla="*/ 2147483647 w 69"/>
              <a:gd name="T33" fmla="*/ 2147483647 h 46"/>
              <a:gd name="T34" fmla="*/ 2147483647 w 69"/>
              <a:gd name="T35" fmla="*/ 2147483647 h 46"/>
              <a:gd name="T36" fmla="*/ 2147483647 w 69"/>
              <a:gd name="T37" fmla="*/ 2147483647 h 46"/>
              <a:gd name="T38" fmla="*/ 2147483647 w 69"/>
              <a:gd name="T39" fmla="*/ 2147483647 h 46"/>
              <a:gd name="T40" fmla="*/ 2147483647 w 69"/>
              <a:gd name="T41" fmla="*/ 2147483647 h 46"/>
              <a:gd name="T42" fmla="*/ 2147483647 w 69"/>
              <a:gd name="T43" fmla="*/ 2147483647 h 46"/>
              <a:gd name="T44" fmla="*/ 2147483647 w 69"/>
              <a:gd name="T45" fmla="*/ 2147483647 h 46"/>
              <a:gd name="T46" fmla="*/ 2147483647 w 69"/>
              <a:gd name="T47" fmla="*/ 2147483647 h 46"/>
              <a:gd name="T48" fmla="*/ 2147483647 w 69"/>
              <a:gd name="T49" fmla="*/ 2147483647 h 46"/>
              <a:gd name="T50" fmla="*/ 2147483647 w 69"/>
              <a:gd name="T51" fmla="*/ 2147483647 h 46"/>
              <a:gd name="T52" fmla="*/ 2147483647 w 69"/>
              <a:gd name="T53" fmla="*/ 2147483647 h 46"/>
              <a:gd name="T54" fmla="*/ 2147483647 w 69"/>
              <a:gd name="T55" fmla="*/ 2147483647 h 46"/>
              <a:gd name="T56" fmla="*/ 2147483647 w 69"/>
              <a:gd name="T57" fmla="*/ 2147483647 h 46"/>
              <a:gd name="T58" fmla="*/ 2147483647 w 69"/>
              <a:gd name="T59" fmla="*/ 2147483647 h 46"/>
              <a:gd name="T60" fmla="*/ 2147483647 w 69"/>
              <a:gd name="T61" fmla="*/ 2147483647 h 46"/>
              <a:gd name="T62" fmla="*/ 2147483647 w 69"/>
              <a:gd name="T63" fmla="*/ 2147483647 h 46"/>
              <a:gd name="T64" fmla="*/ 2147483647 w 69"/>
              <a:gd name="T65" fmla="*/ 2147483647 h 46"/>
              <a:gd name="T66" fmla="*/ 2147483647 w 69"/>
              <a:gd name="T67" fmla="*/ 2147483647 h 46"/>
              <a:gd name="T68" fmla="*/ 2147483647 w 69"/>
              <a:gd name="T69" fmla="*/ 2147483647 h 46"/>
              <a:gd name="T70" fmla="*/ 2147483647 w 69"/>
              <a:gd name="T71" fmla="*/ 2147483647 h 46"/>
              <a:gd name="T72" fmla="*/ 2147483647 w 69"/>
              <a:gd name="T73" fmla="*/ 2147483647 h 46"/>
              <a:gd name="T74" fmla="*/ 2147483647 w 69"/>
              <a:gd name="T75" fmla="*/ 2147483647 h 46"/>
              <a:gd name="T76" fmla="*/ 2147483647 w 69"/>
              <a:gd name="T77" fmla="*/ 2147483647 h 46"/>
              <a:gd name="T78" fmla="*/ 2147483647 w 69"/>
              <a:gd name="T79" fmla="*/ 2147483647 h 46"/>
              <a:gd name="T80" fmla="*/ 2147483647 w 69"/>
              <a:gd name="T81" fmla="*/ 2147483647 h 46"/>
              <a:gd name="T82" fmla="*/ 2147483647 w 69"/>
              <a:gd name="T83" fmla="*/ 2147483647 h 46"/>
              <a:gd name="T84" fmla="*/ 2147483647 w 69"/>
              <a:gd name="T85" fmla="*/ 2147483647 h 46"/>
              <a:gd name="T86" fmla="*/ 2147483647 w 69"/>
              <a:gd name="T87" fmla="*/ 2147483647 h 46"/>
              <a:gd name="T88" fmla="*/ 2147483647 w 69"/>
              <a:gd name="T89" fmla="*/ 2147483647 h 46"/>
              <a:gd name="T90" fmla="*/ 2147483647 w 69"/>
              <a:gd name="T91" fmla="*/ 2147483647 h 46"/>
              <a:gd name="T92" fmla="*/ 2147483647 w 69"/>
              <a:gd name="T93" fmla="*/ 2147483647 h 46"/>
              <a:gd name="T94" fmla="*/ 2147483647 w 69"/>
              <a:gd name="T95" fmla="*/ 2147483647 h 46"/>
              <a:gd name="T96" fmla="*/ 2147483647 w 69"/>
              <a:gd name="T97" fmla="*/ 0 h 46"/>
              <a:gd name="T98" fmla="*/ 2147483647 w 69"/>
              <a:gd name="T99" fmla="*/ 0 h 46"/>
              <a:gd name="T100" fmla="*/ 2147483647 w 69"/>
              <a:gd name="T101" fmla="*/ 0 h 46"/>
              <a:gd name="T102" fmla="*/ 2147483647 w 69"/>
              <a:gd name="T103" fmla="*/ 2147483647 h 46"/>
              <a:gd name="T104" fmla="*/ 2147483647 w 69"/>
              <a:gd name="T105" fmla="*/ 2147483647 h 46"/>
              <a:gd name="T106" fmla="*/ 2147483647 w 69"/>
              <a:gd name="T107" fmla="*/ 2147483647 h 46"/>
              <a:gd name="T108" fmla="*/ 2147483647 w 69"/>
              <a:gd name="T109" fmla="*/ 2147483647 h 46"/>
              <a:gd name="T110" fmla="*/ 2147483647 w 69"/>
              <a:gd name="T111" fmla="*/ 2147483647 h 46"/>
              <a:gd name="T112" fmla="*/ 2147483647 w 69"/>
              <a:gd name="T113" fmla="*/ 2147483647 h 4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69"/>
              <a:gd name="T172" fmla="*/ 0 h 46"/>
              <a:gd name="T173" fmla="*/ 69 w 69"/>
              <a:gd name="T174" fmla="*/ 46 h 4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69" h="46">
                <a:moveTo>
                  <a:pt x="4" y="17"/>
                </a:moveTo>
                <a:lnTo>
                  <a:pt x="2" y="18"/>
                </a:lnTo>
                <a:lnTo>
                  <a:pt x="1" y="20"/>
                </a:lnTo>
                <a:lnTo>
                  <a:pt x="0" y="21"/>
                </a:lnTo>
                <a:lnTo>
                  <a:pt x="0" y="23"/>
                </a:lnTo>
                <a:lnTo>
                  <a:pt x="0" y="24"/>
                </a:lnTo>
                <a:lnTo>
                  <a:pt x="0" y="26"/>
                </a:lnTo>
                <a:lnTo>
                  <a:pt x="0" y="27"/>
                </a:lnTo>
                <a:lnTo>
                  <a:pt x="2" y="31"/>
                </a:lnTo>
                <a:lnTo>
                  <a:pt x="7" y="34"/>
                </a:lnTo>
                <a:lnTo>
                  <a:pt x="10" y="39"/>
                </a:lnTo>
                <a:lnTo>
                  <a:pt x="16" y="42"/>
                </a:lnTo>
                <a:lnTo>
                  <a:pt x="20" y="43"/>
                </a:lnTo>
                <a:lnTo>
                  <a:pt x="26" y="45"/>
                </a:lnTo>
                <a:lnTo>
                  <a:pt x="31" y="46"/>
                </a:lnTo>
                <a:lnTo>
                  <a:pt x="36" y="46"/>
                </a:lnTo>
                <a:lnTo>
                  <a:pt x="41" y="45"/>
                </a:lnTo>
                <a:lnTo>
                  <a:pt x="45" y="45"/>
                </a:lnTo>
                <a:lnTo>
                  <a:pt x="50" y="45"/>
                </a:lnTo>
                <a:lnTo>
                  <a:pt x="53" y="45"/>
                </a:lnTo>
                <a:lnTo>
                  <a:pt x="57" y="43"/>
                </a:lnTo>
                <a:lnTo>
                  <a:pt x="60" y="42"/>
                </a:lnTo>
                <a:lnTo>
                  <a:pt x="63" y="39"/>
                </a:lnTo>
                <a:lnTo>
                  <a:pt x="66" y="36"/>
                </a:lnTo>
                <a:lnTo>
                  <a:pt x="68" y="34"/>
                </a:lnTo>
                <a:lnTo>
                  <a:pt x="69" y="31"/>
                </a:lnTo>
                <a:lnTo>
                  <a:pt x="69" y="28"/>
                </a:lnTo>
                <a:lnTo>
                  <a:pt x="69" y="26"/>
                </a:lnTo>
                <a:lnTo>
                  <a:pt x="69" y="23"/>
                </a:lnTo>
                <a:lnTo>
                  <a:pt x="69" y="20"/>
                </a:lnTo>
                <a:lnTo>
                  <a:pt x="69" y="17"/>
                </a:lnTo>
                <a:lnTo>
                  <a:pt x="69" y="15"/>
                </a:lnTo>
                <a:lnTo>
                  <a:pt x="69" y="12"/>
                </a:lnTo>
                <a:lnTo>
                  <a:pt x="69" y="11"/>
                </a:lnTo>
                <a:lnTo>
                  <a:pt x="69" y="9"/>
                </a:lnTo>
                <a:lnTo>
                  <a:pt x="68" y="6"/>
                </a:lnTo>
                <a:lnTo>
                  <a:pt x="68" y="5"/>
                </a:lnTo>
                <a:lnTo>
                  <a:pt x="66" y="5"/>
                </a:lnTo>
                <a:lnTo>
                  <a:pt x="65" y="3"/>
                </a:lnTo>
                <a:lnTo>
                  <a:pt x="63" y="3"/>
                </a:lnTo>
                <a:lnTo>
                  <a:pt x="59" y="2"/>
                </a:lnTo>
                <a:lnTo>
                  <a:pt x="54" y="2"/>
                </a:lnTo>
                <a:lnTo>
                  <a:pt x="50" y="2"/>
                </a:lnTo>
                <a:lnTo>
                  <a:pt x="45" y="2"/>
                </a:lnTo>
                <a:lnTo>
                  <a:pt x="41" y="2"/>
                </a:lnTo>
                <a:lnTo>
                  <a:pt x="36" y="2"/>
                </a:lnTo>
                <a:lnTo>
                  <a:pt x="32" y="2"/>
                </a:lnTo>
                <a:lnTo>
                  <a:pt x="28" y="0"/>
                </a:lnTo>
                <a:lnTo>
                  <a:pt x="25" y="0"/>
                </a:lnTo>
                <a:lnTo>
                  <a:pt x="20" y="0"/>
                </a:lnTo>
                <a:lnTo>
                  <a:pt x="16" y="2"/>
                </a:lnTo>
                <a:lnTo>
                  <a:pt x="13" y="3"/>
                </a:lnTo>
                <a:lnTo>
                  <a:pt x="10" y="6"/>
                </a:lnTo>
                <a:lnTo>
                  <a:pt x="7" y="9"/>
                </a:lnTo>
                <a:lnTo>
                  <a:pt x="5" y="12"/>
                </a:lnTo>
                <a:lnTo>
                  <a:pt x="4" y="17"/>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367" name="Freeform 118">
            <a:extLst>
              <a:ext uri="{FF2B5EF4-FFF2-40B4-BE49-F238E27FC236}">
                <a16:creationId xmlns:a16="http://schemas.microsoft.com/office/drawing/2014/main" id="{222D41B9-173A-C3C1-A1E8-FDF6D6700BC1}"/>
              </a:ext>
            </a:extLst>
          </p:cNvPr>
          <p:cNvSpPr>
            <a:spLocks/>
          </p:cNvSpPr>
          <p:nvPr/>
        </p:nvSpPr>
        <p:spPr bwMode="auto">
          <a:xfrm>
            <a:off x="6727829" y="4073529"/>
            <a:ext cx="98425" cy="73025"/>
          </a:xfrm>
          <a:custGeom>
            <a:avLst/>
            <a:gdLst>
              <a:gd name="T0" fmla="*/ 2147483647 w 69"/>
              <a:gd name="T1" fmla="*/ 2147483647 h 46"/>
              <a:gd name="T2" fmla="*/ 2147483647 w 69"/>
              <a:gd name="T3" fmla="*/ 2147483647 h 46"/>
              <a:gd name="T4" fmla="*/ 2147483647 w 69"/>
              <a:gd name="T5" fmla="*/ 2147483647 h 46"/>
              <a:gd name="T6" fmla="*/ 2147483647 w 69"/>
              <a:gd name="T7" fmla="*/ 2147483647 h 46"/>
              <a:gd name="T8" fmla="*/ 0 w 69"/>
              <a:gd name="T9" fmla="*/ 2147483647 h 46"/>
              <a:gd name="T10" fmla="*/ 0 w 69"/>
              <a:gd name="T11" fmla="*/ 2147483647 h 46"/>
              <a:gd name="T12" fmla="*/ 0 w 69"/>
              <a:gd name="T13" fmla="*/ 2147483647 h 46"/>
              <a:gd name="T14" fmla="*/ 0 w 69"/>
              <a:gd name="T15" fmla="*/ 2147483647 h 46"/>
              <a:gd name="T16" fmla="*/ 0 w 69"/>
              <a:gd name="T17" fmla="*/ 2147483647 h 46"/>
              <a:gd name="T18" fmla="*/ 2147483647 w 69"/>
              <a:gd name="T19" fmla="*/ 2147483647 h 46"/>
              <a:gd name="T20" fmla="*/ 2147483647 w 69"/>
              <a:gd name="T21" fmla="*/ 2147483647 h 46"/>
              <a:gd name="T22" fmla="*/ 2147483647 w 69"/>
              <a:gd name="T23" fmla="*/ 2147483647 h 46"/>
              <a:gd name="T24" fmla="*/ 2147483647 w 69"/>
              <a:gd name="T25" fmla="*/ 2147483647 h 46"/>
              <a:gd name="T26" fmla="*/ 2147483647 w 69"/>
              <a:gd name="T27" fmla="*/ 2147483647 h 46"/>
              <a:gd name="T28" fmla="*/ 2147483647 w 69"/>
              <a:gd name="T29" fmla="*/ 2147483647 h 46"/>
              <a:gd name="T30" fmla="*/ 2147483647 w 69"/>
              <a:gd name="T31" fmla="*/ 2147483647 h 46"/>
              <a:gd name="T32" fmla="*/ 2147483647 w 69"/>
              <a:gd name="T33" fmla="*/ 2147483647 h 46"/>
              <a:gd name="T34" fmla="*/ 2147483647 w 69"/>
              <a:gd name="T35" fmla="*/ 2147483647 h 46"/>
              <a:gd name="T36" fmla="*/ 2147483647 w 69"/>
              <a:gd name="T37" fmla="*/ 2147483647 h 46"/>
              <a:gd name="T38" fmla="*/ 2147483647 w 69"/>
              <a:gd name="T39" fmla="*/ 2147483647 h 46"/>
              <a:gd name="T40" fmla="*/ 2147483647 w 69"/>
              <a:gd name="T41" fmla="*/ 2147483647 h 46"/>
              <a:gd name="T42" fmla="*/ 2147483647 w 69"/>
              <a:gd name="T43" fmla="*/ 2147483647 h 46"/>
              <a:gd name="T44" fmla="*/ 2147483647 w 69"/>
              <a:gd name="T45" fmla="*/ 2147483647 h 46"/>
              <a:gd name="T46" fmla="*/ 2147483647 w 69"/>
              <a:gd name="T47" fmla="*/ 2147483647 h 46"/>
              <a:gd name="T48" fmla="*/ 2147483647 w 69"/>
              <a:gd name="T49" fmla="*/ 2147483647 h 46"/>
              <a:gd name="T50" fmla="*/ 2147483647 w 69"/>
              <a:gd name="T51" fmla="*/ 2147483647 h 46"/>
              <a:gd name="T52" fmla="*/ 2147483647 w 69"/>
              <a:gd name="T53" fmla="*/ 2147483647 h 46"/>
              <a:gd name="T54" fmla="*/ 2147483647 w 69"/>
              <a:gd name="T55" fmla="*/ 2147483647 h 46"/>
              <a:gd name="T56" fmla="*/ 2147483647 w 69"/>
              <a:gd name="T57" fmla="*/ 2147483647 h 46"/>
              <a:gd name="T58" fmla="*/ 2147483647 w 69"/>
              <a:gd name="T59" fmla="*/ 2147483647 h 46"/>
              <a:gd name="T60" fmla="*/ 2147483647 w 69"/>
              <a:gd name="T61" fmla="*/ 2147483647 h 46"/>
              <a:gd name="T62" fmla="*/ 2147483647 w 69"/>
              <a:gd name="T63" fmla="*/ 2147483647 h 46"/>
              <a:gd name="T64" fmla="*/ 2147483647 w 69"/>
              <a:gd name="T65" fmla="*/ 2147483647 h 46"/>
              <a:gd name="T66" fmla="*/ 2147483647 w 69"/>
              <a:gd name="T67" fmla="*/ 2147483647 h 46"/>
              <a:gd name="T68" fmla="*/ 2147483647 w 69"/>
              <a:gd name="T69" fmla="*/ 2147483647 h 46"/>
              <a:gd name="T70" fmla="*/ 2147483647 w 69"/>
              <a:gd name="T71" fmla="*/ 2147483647 h 46"/>
              <a:gd name="T72" fmla="*/ 2147483647 w 69"/>
              <a:gd name="T73" fmla="*/ 2147483647 h 46"/>
              <a:gd name="T74" fmla="*/ 2147483647 w 69"/>
              <a:gd name="T75" fmla="*/ 2147483647 h 46"/>
              <a:gd name="T76" fmla="*/ 2147483647 w 69"/>
              <a:gd name="T77" fmla="*/ 2147483647 h 46"/>
              <a:gd name="T78" fmla="*/ 2147483647 w 69"/>
              <a:gd name="T79" fmla="*/ 2147483647 h 46"/>
              <a:gd name="T80" fmla="*/ 2147483647 w 69"/>
              <a:gd name="T81" fmla="*/ 2147483647 h 46"/>
              <a:gd name="T82" fmla="*/ 2147483647 w 69"/>
              <a:gd name="T83" fmla="*/ 2147483647 h 46"/>
              <a:gd name="T84" fmla="*/ 2147483647 w 69"/>
              <a:gd name="T85" fmla="*/ 2147483647 h 46"/>
              <a:gd name="T86" fmla="*/ 2147483647 w 69"/>
              <a:gd name="T87" fmla="*/ 2147483647 h 46"/>
              <a:gd name="T88" fmla="*/ 2147483647 w 69"/>
              <a:gd name="T89" fmla="*/ 2147483647 h 46"/>
              <a:gd name="T90" fmla="*/ 2147483647 w 69"/>
              <a:gd name="T91" fmla="*/ 2147483647 h 46"/>
              <a:gd name="T92" fmla="*/ 2147483647 w 69"/>
              <a:gd name="T93" fmla="*/ 2147483647 h 46"/>
              <a:gd name="T94" fmla="*/ 2147483647 w 69"/>
              <a:gd name="T95" fmla="*/ 2147483647 h 46"/>
              <a:gd name="T96" fmla="*/ 2147483647 w 69"/>
              <a:gd name="T97" fmla="*/ 0 h 46"/>
              <a:gd name="T98" fmla="*/ 2147483647 w 69"/>
              <a:gd name="T99" fmla="*/ 0 h 46"/>
              <a:gd name="T100" fmla="*/ 2147483647 w 69"/>
              <a:gd name="T101" fmla="*/ 0 h 46"/>
              <a:gd name="T102" fmla="*/ 2147483647 w 69"/>
              <a:gd name="T103" fmla="*/ 2147483647 h 46"/>
              <a:gd name="T104" fmla="*/ 2147483647 w 69"/>
              <a:gd name="T105" fmla="*/ 2147483647 h 46"/>
              <a:gd name="T106" fmla="*/ 2147483647 w 69"/>
              <a:gd name="T107" fmla="*/ 2147483647 h 46"/>
              <a:gd name="T108" fmla="*/ 2147483647 w 69"/>
              <a:gd name="T109" fmla="*/ 2147483647 h 46"/>
              <a:gd name="T110" fmla="*/ 2147483647 w 69"/>
              <a:gd name="T111" fmla="*/ 2147483647 h 46"/>
              <a:gd name="T112" fmla="*/ 2147483647 w 69"/>
              <a:gd name="T113" fmla="*/ 2147483647 h 4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69"/>
              <a:gd name="T172" fmla="*/ 0 h 46"/>
              <a:gd name="T173" fmla="*/ 69 w 69"/>
              <a:gd name="T174" fmla="*/ 46 h 4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69" h="46">
                <a:moveTo>
                  <a:pt x="4" y="17"/>
                </a:moveTo>
                <a:lnTo>
                  <a:pt x="2" y="18"/>
                </a:lnTo>
                <a:lnTo>
                  <a:pt x="1" y="20"/>
                </a:lnTo>
                <a:lnTo>
                  <a:pt x="0" y="21"/>
                </a:lnTo>
                <a:lnTo>
                  <a:pt x="0" y="23"/>
                </a:lnTo>
                <a:lnTo>
                  <a:pt x="0" y="24"/>
                </a:lnTo>
                <a:lnTo>
                  <a:pt x="0" y="26"/>
                </a:lnTo>
                <a:lnTo>
                  <a:pt x="0" y="27"/>
                </a:lnTo>
                <a:lnTo>
                  <a:pt x="2" y="31"/>
                </a:lnTo>
                <a:lnTo>
                  <a:pt x="7" y="34"/>
                </a:lnTo>
                <a:lnTo>
                  <a:pt x="10" y="39"/>
                </a:lnTo>
                <a:lnTo>
                  <a:pt x="16" y="42"/>
                </a:lnTo>
                <a:lnTo>
                  <a:pt x="20" y="43"/>
                </a:lnTo>
                <a:lnTo>
                  <a:pt x="26" y="45"/>
                </a:lnTo>
                <a:lnTo>
                  <a:pt x="31" y="46"/>
                </a:lnTo>
                <a:lnTo>
                  <a:pt x="36" y="46"/>
                </a:lnTo>
                <a:lnTo>
                  <a:pt x="41" y="45"/>
                </a:lnTo>
                <a:lnTo>
                  <a:pt x="45" y="45"/>
                </a:lnTo>
                <a:lnTo>
                  <a:pt x="50" y="45"/>
                </a:lnTo>
                <a:lnTo>
                  <a:pt x="53" y="45"/>
                </a:lnTo>
                <a:lnTo>
                  <a:pt x="57" y="43"/>
                </a:lnTo>
                <a:lnTo>
                  <a:pt x="60" y="42"/>
                </a:lnTo>
                <a:lnTo>
                  <a:pt x="63" y="39"/>
                </a:lnTo>
                <a:lnTo>
                  <a:pt x="66" y="36"/>
                </a:lnTo>
                <a:lnTo>
                  <a:pt x="68" y="34"/>
                </a:lnTo>
                <a:lnTo>
                  <a:pt x="69" y="31"/>
                </a:lnTo>
                <a:lnTo>
                  <a:pt x="69" y="28"/>
                </a:lnTo>
                <a:lnTo>
                  <a:pt x="69" y="26"/>
                </a:lnTo>
                <a:lnTo>
                  <a:pt x="69" y="23"/>
                </a:lnTo>
                <a:lnTo>
                  <a:pt x="69" y="20"/>
                </a:lnTo>
                <a:lnTo>
                  <a:pt x="69" y="17"/>
                </a:lnTo>
                <a:lnTo>
                  <a:pt x="69" y="15"/>
                </a:lnTo>
                <a:lnTo>
                  <a:pt x="69" y="12"/>
                </a:lnTo>
                <a:lnTo>
                  <a:pt x="69" y="11"/>
                </a:lnTo>
                <a:lnTo>
                  <a:pt x="69" y="9"/>
                </a:lnTo>
                <a:lnTo>
                  <a:pt x="68" y="6"/>
                </a:lnTo>
                <a:lnTo>
                  <a:pt x="68" y="5"/>
                </a:lnTo>
                <a:lnTo>
                  <a:pt x="66" y="5"/>
                </a:lnTo>
                <a:lnTo>
                  <a:pt x="65" y="3"/>
                </a:lnTo>
                <a:lnTo>
                  <a:pt x="63" y="3"/>
                </a:lnTo>
                <a:lnTo>
                  <a:pt x="59" y="2"/>
                </a:lnTo>
                <a:lnTo>
                  <a:pt x="54" y="2"/>
                </a:lnTo>
                <a:lnTo>
                  <a:pt x="50" y="2"/>
                </a:lnTo>
                <a:lnTo>
                  <a:pt x="45" y="2"/>
                </a:lnTo>
                <a:lnTo>
                  <a:pt x="41" y="2"/>
                </a:lnTo>
                <a:lnTo>
                  <a:pt x="36" y="2"/>
                </a:lnTo>
                <a:lnTo>
                  <a:pt x="32" y="2"/>
                </a:lnTo>
                <a:lnTo>
                  <a:pt x="28" y="0"/>
                </a:lnTo>
                <a:lnTo>
                  <a:pt x="25" y="0"/>
                </a:lnTo>
                <a:lnTo>
                  <a:pt x="20" y="0"/>
                </a:lnTo>
                <a:lnTo>
                  <a:pt x="16" y="2"/>
                </a:lnTo>
                <a:lnTo>
                  <a:pt x="13" y="3"/>
                </a:lnTo>
                <a:lnTo>
                  <a:pt x="10" y="6"/>
                </a:lnTo>
                <a:lnTo>
                  <a:pt x="7" y="9"/>
                </a:lnTo>
                <a:lnTo>
                  <a:pt x="5" y="12"/>
                </a:lnTo>
                <a:lnTo>
                  <a:pt x="4" y="17"/>
                </a:lnTo>
              </a:path>
            </a:pathLst>
          </a:custGeom>
          <a:solidFill>
            <a:srgbClr val="FFFF00"/>
          </a:solidFill>
          <a:ln w="1588">
            <a:solidFill>
              <a:srgbClr val="990000"/>
            </a:solidFill>
            <a:round/>
            <a:headEnd/>
            <a:tailEnd/>
          </a:ln>
        </p:spPr>
        <p:txBody>
          <a:bodyPr/>
          <a:lstStyle/>
          <a:p>
            <a:endParaRPr lang="en-US"/>
          </a:p>
        </p:txBody>
      </p:sp>
      <p:sp>
        <p:nvSpPr>
          <p:cNvPr id="53368" name="Freeform 119">
            <a:extLst>
              <a:ext uri="{FF2B5EF4-FFF2-40B4-BE49-F238E27FC236}">
                <a16:creationId xmlns:a16="http://schemas.microsoft.com/office/drawing/2014/main" id="{AA817790-C658-52B9-1F01-CB77001E6802}"/>
              </a:ext>
            </a:extLst>
          </p:cNvPr>
          <p:cNvSpPr>
            <a:spLocks/>
          </p:cNvSpPr>
          <p:nvPr/>
        </p:nvSpPr>
        <p:spPr bwMode="auto">
          <a:xfrm>
            <a:off x="6727829" y="4073529"/>
            <a:ext cx="98425" cy="73025"/>
          </a:xfrm>
          <a:custGeom>
            <a:avLst/>
            <a:gdLst>
              <a:gd name="T0" fmla="*/ 2147483647 w 69"/>
              <a:gd name="T1" fmla="*/ 2147483647 h 46"/>
              <a:gd name="T2" fmla="*/ 2147483647 w 69"/>
              <a:gd name="T3" fmla="*/ 2147483647 h 46"/>
              <a:gd name="T4" fmla="*/ 2147483647 w 69"/>
              <a:gd name="T5" fmla="*/ 2147483647 h 46"/>
              <a:gd name="T6" fmla="*/ 2147483647 w 69"/>
              <a:gd name="T7" fmla="*/ 2147483647 h 46"/>
              <a:gd name="T8" fmla="*/ 0 w 69"/>
              <a:gd name="T9" fmla="*/ 2147483647 h 46"/>
              <a:gd name="T10" fmla="*/ 0 w 69"/>
              <a:gd name="T11" fmla="*/ 2147483647 h 46"/>
              <a:gd name="T12" fmla="*/ 0 w 69"/>
              <a:gd name="T13" fmla="*/ 2147483647 h 46"/>
              <a:gd name="T14" fmla="*/ 0 w 69"/>
              <a:gd name="T15" fmla="*/ 2147483647 h 46"/>
              <a:gd name="T16" fmla="*/ 0 w 69"/>
              <a:gd name="T17" fmla="*/ 2147483647 h 46"/>
              <a:gd name="T18" fmla="*/ 2147483647 w 69"/>
              <a:gd name="T19" fmla="*/ 2147483647 h 46"/>
              <a:gd name="T20" fmla="*/ 2147483647 w 69"/>
              <a:gd name="T21" fmla="*/ 2147483647 h 46"/>
              <a:gd name="T22" fmla="*/ 2147483647 w 69"/>
              <a:gd name="T23" fmla="*/ 2147483647 h 46"/>
              <a:gd name="T24" fmla="*/ 2147483647 w 69"/>
              <a:gd name="T25" fmla="*/ 2147483647 h 46"/>
              <a:gd name="T26" fmla="*/ 2147483647 w 69"/>
              <a:gd name="T27" fmla="*/ 2147483647 h 46"/>
              <a:gd name="T28" fmla="*/ 2147483647 w 69"/>
              <a:gd name="T29" fmla="*/ 2147483647 h 46"/>
              <a:gd name="T30" fmla="*/ 2147483647 w 69"/>
              <a:gd name="T31" fmla="*/ 2147483647 h 46"/>
              <a:gd name="T32" fmla="*/ 2147483647 w 69"/>
              <a:gd name="T33" fmla="*/ 2147483647 h 46"/>
              <a:gd name="T34" fmla="*/ 2147483647 w 69"/>
              <a:gd name="T35" fmla="*/ 2147483647 h 46"/>
              <a:gd name="T36" fmla="*/ 2147483647 w 69"/>
              <a:gd name="T37" fmla="*/ 2147483647 h 46"/>
              <a:gd name="T38" fmla="*/ 2147483647 w 69"/>
              <a:gd name="T39" fmla="*/ 2147483647 h 46"/>
              <a:gd name="T40" fmla="*/ 2147483647 w 69"/>
              <a:gd name="T41" fmla="*/ 2147483647 h 46"/>
              <a:gd name="T42" fmla="*/ 2147483647 w 69"/>
              <a:gd name="T43" fmla="*/ 2147483647 h 46"/>
              <a:gd name="T44" fmla="*/ 2147483647 w 69"/>
              <a:gd name="T45" fmla="*/ 2147483647 h 46"/>
              <a:gd name="T46" fmla="*/ 2147483647 w 69"/>
              <a:gd name="T47" fmla="*/ 2147483647 h 46"/>
              <a:gd name="T48" fmla="*/ 2147483647 w 69"/>
              <a:gd name="T49" fmla="*/ 2147483647 h 46"/>
              <a:gd name="T50" fmla="*/ 2147483647 w 69"/>
              <a:gd name="T51" fmla="*/ 2147483647 h 46"/>
              <a:gd name="T52" fmla="*/ 2147483647 w 69"/>
              <a:gd name="T53" fmla="*/ 2147483647 h 46"/>
              <a:gd name="T54" fmla="*/ 2147483647 w 69"/>
              <a:gd name="T55" fmla="*/ 2147483647 h 46"/>
              <a:gd name="T56" fmla="*/ 2147483647 w 69"/>
              <a:gd name="T57" fmla="*/ 2147483647 h 46"/>
              <a:gd name="T58" fmla="*/ 2147483647 w 69"/>
              <a:gd name="T59" fmla="*/ 2147483647 h 46"/>
              <a:gd name="T60" fmla="*/ 2147483647 w 69"/>
              <a:gd name="T61" fmla="*/ 2147483647 h 46"/>
              <a:gd name="T62" fmla="*/ 2147483647 w 69"/>
              <a:gd name="T63" fmla="*/ 2147483647 h 46"/>
              <a:gd name="T64" fmla="*/ 2147483647 w 69"/>
              <a:gd name="T65" fmla="*/ 2147483647 h 46"/>
              <a:gd name="T66" fmla="*/ 2147483647 w 69"/>
              <a:gd name="T67" fmla="*/ 2147483647 h 46"/>
              <a:gd name="T68" fmla="*/ 2147483647 w 69"/>
              <a:gd name="T69" fmla="*/ 2147483647 h 46"/>
              <a:gd name="T70" fmla="*/ 2147483647 w 69"/>
              <a:gd name="T71" fmla="*/ 2147483647 h 46"/>
              <a:gd name="T72" fmla="*/ 2147483647 w 69"/>
              <a:gd name="T73" fmla="*/ 2147483647 h 46"/>
              <a:gd name="T74" fmla="*/ 2147483647 w 69"/>
              <a:gd name="T75" fmla="*/ 2147483647 h 46"/>
              <a:gd name="T76" fmla="*/ 2147483647 w 69"/>
              <a:gd name="T77" fmla="*/ 2147483647 h 46"/>
              <a:gd name="T78" fmla="*/ 2147483647 w 69"/>
              <a:gd name="T79" fmla="*/ 2147483647 h 46"/>
              <a:gd name="T80" fmla="*/ 2147483647 w 69"/>
              <a:gd name="T81" fmla="*/ 2147483647 h 46"/>
              <a:gd name="T82" fmla="*/ 2147483647 w 69"/>
              <a:gd name="T83" fmla="*/ 2147483647 h 46"/>
              <a:gd name="T84" fmla="*/ 2147483647 w 69"/>
              <a:gd name="T85" fmla="*/ 2147483647 h 46"/>
              <a:gd name="T86" fmla="*/ 2147483647 w 69"/>
              <a:gd name="T87" fmla="*/ 2147483647 h 46"/>
              <a:gd name="T88" fmla="*/ 2147483647 w 69"/>
              <a:gd name="T89" fmla="*/ 2147483647 h 46"/>
              <a:gd name="T90" fmla="*/ 2147483647 w 69"/>
              <a:gd name="T91" fmla="*/ 2147483647 h 46"/>
              <a:gd name="T92" fmla="*/ 2147483647 w 69"/>
              <a:gd name="T93" fmla="*/ 2147483647 h 46"/>
              <a:gd name="T94" fmla="*/ 2147483647 w 69"/>
              <a:gd name="T95" fmla="*/ 2147483647 h 46"/>
              <a:gd name="T96" fmla="*/ 2147483647 w 69"/>
              <a:gd name="T97" fmla="*/ 0 h 46"/>
              <a:gd name="T98" fmla="*/ 2147483647 w 69"/>
              <a:gd name="T99" fmla="*/ 0 h 46"/>
              <a:gd name="T100" fmla="*/ 2147483647 w 69"/>
              <a:gd name="T101" fmla="*/ 0 h 46"/>
              <a:gd name="T102" fmla="*/ 2147483647 w 69"/>
              <a:gd name="T103" fmla="*/ 2147483647 h 46"/>
              <a:gd name="T104" fmla="*/ 2147483647 w 69"/>
              <a:gd name="T105" fmla="*/ 2147483647 h 46"/>
              <a:gd name="T106" fmla="*/ 2147483647 w 69"/>
              <a:gd name="T107" fmla="*/ 2147483647 h 46"/>
              <a:gd name="T108" fmla="*/ 2147483647 w 69"/>
              <a:gd name="T109" fmla="*/ 2147483647 h 46"/>
              <a:gd name="T110" fmla="*/ 2147483647 w 69"/>
              <a:gd name="T111" fmla="*/ 2147483647 h 46"/>
              <a:gd name="T112" fmla="*/ 2147483647 w 69"/>
              <a:gd name="T113" fmla="*/ 2147483647 h 4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69"/>
              <a:gd name="T172" fmla="*/ 0 h 46"/>
              <a:gd name="T173" fmla="*/ 69 w 69"/>
              <a:gd name="T174" fmla="*/ 46 h 4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69" h="46">
                <a:moveTo>
                  <a:pt x="4" y="17"/>
                </a:moveTo>
                <a:lnTo>
                  <a:pt x="2" y="18"/>
                </a:lnTo>
                <a:lnTo>
                  <a:pt x="1" y="20"/>
                </a:lnTo>
                <a:lnTo>
                  <a:pt x="0" y="21"/>
                </a:lnTo>
                <a:lnTo>
                  <a:pt x="0" y="23"/>
                </a:lnTo>
                <a:lnTo>
                  <a:pt x="0" y="24"/>
                </a:lnTo>
                <a:lnTo>
                  <a:pt x="0" y="26"/>
                </a:lnTo>
                <a:lnTo>
                  <a:pt x="0" y="27"/>
                </a:lnTo>
                <a:lnTo>
                  <a:pt x="2" y="31"/>
                </a:lnTo>
                <a:lnTo>
                  <a:pt x="7" y="34"/>
                </a:lnTo>
                <a:lnTo>
                  <a:pt x="10" y="39"/>
                </a:lnTo>
                <a:lnTo>
                  <a:pt x="16" y="42"/>
                </a:lnTo>
                <a:lnTo>
                  <a:pt x="20" y="43"/>
                </a:lnTo>
                <a:lnTo>
                  <a:pt x="26" y="45"/>
                </a:lnTo>
                <a:lnTo>
                  <a:pt x="31" y="46"/>
                </a:lnTo>
                <a:lnTo>
                  <a:pt x="36" y="46"/>
                </a:lnTo>
                <a:lnTo>
                  <a:pt x="41" y="45"/>
                </a:lnTo>
                <a:lnTo>
                  <a:pt x="45" y="45"/>
                </a:lnTo>
                <a:lnTo>
                  <a:pt x="50" y="45"/>
                </a:lnTo>
                <a:lnTo>
                  <a:pt x="53" y="45"/>
                </a:lnTo>
                <a:lnTo>
                  <a:pt x="57" y="43"/>
                </a:lnTo>
                <a:lnTo>
                  <a:pt x="60" y="42"/>
                </a:lnTo>
                <a:lnTo>
                  <a:pt x="63" y="39"/>
                </a:lnTo>
                <a:lnTo>
                  <a:pt x="66" y="36"/>
                </a:lnTo>
                <a:lnTo>
                  <a:pt x="68" y="34"/>
                </a:lnTo>
                <a:lnTo>
                  <a:pt x="69" y="31"/>
                </a:lnTo>
                <a:lnTo>
                  <a:pt x="69" y="28"/>
                </a:lnTo>
                <a:lnTo>
                  <a:pt x="69" y="26"/>
                </a:lnTo>
                <a:lnTo>
                  <a:pt x="69" y="23"/>
                </a:lnTo>
                <a:lnTo>
                  <a:pt x="69" y="20"/>
                </a:lnTo>
                <a:lnTo>
                  <a:pt x="69" y="17"/>
                </a:lnTo>
                <a:lnTo>
                  <a:pt x="69" y="15"/>
                </a:lnTo>
                <a:lnTo>
                  <a:pt x="69" y="12"/>
                </a:lnTo>
                <a:lnTo>
                  <a:pt x="69" y="11"/>
                </a:lnTo>
                <a:lnTo>
                  <a:pt x="69" y="9"/>
                </a:lnTo>
                <a:lnTo>
                  <a:pt x="68" y="6"/>
                </a:lnTo>
                <a:lnTo>
                  <a:pt x="68" y="5"/>
                </a:lnTo>
                <a:lnTo>
                  <a:pt x="66" y="5"/>
                </a:lnTo>
                <a:lnTo>
                  <a:pt x="65" y="3"/>
                </a:lnTo>
                <a:lnTo>
                  <a:pt x="63" y="3"/>
                </a:lnTo>
                <a:lnTo>
                  <a:pt x="59" y="2"/>
                </a:lnTo>
                <a:lnTo>
                  <a:pt x="54" y="2"/>
                </a:lnTo>
                <a:lnTo>
                  <a:pt x="50" y="2"/>
                </a:lnTo>
                <a:lnTo>
                  <a:pt x="45" y="2"/>
                </a:lnTo>
                <a:lnTo>
                  <a:pt x="41" y="2"/>
                </a:lnTo>
                <a:lnTo>
                  <a:pt x="36" y="2"/>
                </a:lnTo>
                <a:lnTo>
                  <a:pt x="32" y="2"/>
                </a:lnTo>
                <a:lnTo>
                  <a:pt x="28" y="0"/>
                </a:lnTo>
                <a:lnTo>
                  <a:pt x="25" y="0"/>
                </a:lnTo>
                <a:lnTo>
                  <a:pt x="20" y="0"/>
                </a:lnTo>
                <a:lnTo>
                  <a:pt x="16" y="2"/>
                </a:lnTo>
                <a:lnTo>
                  <a:pt x="13" y="3"/>
                </a:lnTo>
                <a:lnTo>
                  <a:pt x="10" y="6"/>
                </a:lnTo>
                <a:lnTo>
                  <a:pt x="7" y="9"/>
                </a:lnTo>
                <a:lnTo>
                  <a:pt x="5" y="12"/>
                </a:lnTo>
                <a:lnTo>
                  <a:pt x="4" y="17"/>
                </a:lnTo>
              </a:path>
            </a:pathLst>
          </a:custGeom>
          <a:solidFill>
            <a:srgbClr val="FFFF00"/>
          </a:solidFill>
          <a:ln w="4763">
            <a:solidFill>
              <a:srgbClr val="990000"/>
            </a:solidFill>
            <a:round/>
            <a:headEnd/>
            <a:tailEnd/>
          </a:ln>
        </p:spPr>
        <p:txBody>
          <a:bodyPr/>
          <a:lstStyle/>
          <a:p>
            <a:endParaRPr lang="en-US"/>
          </a:p>
        </p:txBody>
      </p:sp>
      <p:sp>
        <p:nvSpPr>
          <p:cNvPr id="53369" name="Freeform 120">
            <a:extLst>
              <a:ext uri="{FF2B5EF4-FFF2-40B4-BE49-F238E27FC236}">
                <a16:creationId xmlns:a16="http://schemas.microsoft.com/office/drawing/2014/main" id="{AC903AFF-6949-902E-1085-CA0C6681971A}"/>
              </a:ext>
            </a:extLst>
          </p:cNvPr>
          <p:cNvSpPr>
            <a:spLocks/>
          </p:cNvSpPr>
          <p:nvPr/>
        </p:nvSpPr>
        <p:spPr bwMode="auto">
          <a:xfrm>
            <a:off x="6735764" y="4048126"/>
            <a:ext cx="68263" cy="19051"/>
          </a:xfrm>
          <a:custGeom>
            <a:avLst/>
            <a:gdLst>
              <a:gd name="T0" fmla="*/ 2147483647 w 49"/>
              <a:gd name="T1" fmla="*/ 0 h 12"/>
              <a:gd name="T2" fmla="*/ 2147483647 w 49"/>
              <a:gd name="T3" fmla="*/ 0 h 12"/>
              <a:gd name="T4" fmla="*/ 2147483647 w 49"/>
              <a:gd name="T5" fmla="*/ 0 h 12"/>
              <a:gd name="T6" fmla="*/ 2147483647 w 49"/>
              <a:gd name="T7" fmla="*/ 0 h 12"/>
              <a:gd name="T8" fmla="*/ 2147483647 w 49"/>
              <a:gd name="T9" fmla="*/ 0 h 12"/>
              <a:gd name="T10" fmla="*/ 2147483647 w 49"/>
              <a:gd name="T11" fmla="*/ 0 h 12"/>
              <a:gd name="T12" fmla="*/ 2147483647 w 49"/>
              <a:gd name="T13" fmla="*/ 2147483647 h 12"/>
              <a:gd name="T14" fmla="*/ 2147483647 w 49"/>
              <a:gd name="T15" fmla="*/ 2147483647 h 12"/>
              <a:gd name="T16" fmla="*/ 2147483647 w 49"/>
              <a:gd name="T17" fmla="*/ 2147483647 h 12"/>
              <a:gd name="T18" fmla="*/ 2147483647 w 49"/>
              <a:gd name="T19" fmla="*/ 2147483647 h 12"/>
              <a:gd name="T20" fmla="*/ 2147483647 w 49"/>
              <a:gd name="T21" fmla="*/ 2147483647 h 12"/>
              <a:gd name="T22" fmla="*/ 2147483647 w 49"/>
              <a:gd name="T23" fmla="*/ 2147483647 h 12"/>
              <a:gd name="T24" fmla="*/ 2147483647 w 49"/>
              <a:gd name="T25" fmla="*/ 2147483647 h 12"/>
              <a:gd name="T26" fmla="*/ 0 w 49"/>
              <a:gd name="T27" fmla="*/ 2147483647 h 12"/>
              <a:gd name="T28" fmla="*/ 2147483647 w 49"/>
              <a:gd name="T29" fmla="*/ 2147483647 h 12"/>
              <a:gd name="T30" fmla="*/ 0 w 49"/>
              <a:gd name="T31" fmla="*/ 2147483647 h 12"/>
              <a:gd name="T32" fmla="*/ 0 w 49"/>
              <a:gd name="T33" fmla="*/ 2147483647 h 12"/>
              <a:gd name="T34" fmla="*/ 2147483647 w 49"/>
              <a:gd name="T35" fmla="*/ 2147483647 h 12"/>
              <a:gd name="T36" fmla="*/ 2147483647 w 49"/>
              <a:gd name="T37" fmla="*/ 2147483647 h 12"/>
              <a:gd name="T38" fmla="*/ 2147483647 w 49"/>
              <a:gd name="T39" fmla="*/ 2147483647 h 12"/>
              <a:gd name="T40" fmla="*/ 2147483647 w 49"/>
              <a:gd name="T41" fmla="*/ 2147483647 h 12"/>
              <a:gd name="T42" fmla="*/ 2147483647 w 49"/>
              <a:gd name="T43" fmla="*/ 2147483647 h 12"/>
              <a:gd name="T44" fmla="*/ 2147483647 w 49"/>
              <a:gd name="T45" fmla="*/ 2147483647 h 12"/>
              <a:gd name="T46" fmla="*/ 2147483647 w 49"/>
              <a:gd name="T47" fmla="*/ 2147483647 h 12"/>
              <a:gd name="T48" fmla="*/ 2147483647 w 49"/>
              <a:gd name="T49" fmla="*/ 2147483647 h 12"/>
              <a:gd name="T50" fmla="*/ 2147483647 w 49"/>
              <a:gd name="T51" fmla="*/ 2147483647 h 12"/>
              <a:gd name="T52" fmla="*/ 2147483647 w 49"/>
              <a:gd name="T53" fmla="*/ 2147483647 h 12"/>
              <a:gd name="T54" fmla="*/ 2147483647 w 49"/>
              <a:gd name="T55" fmla="*/ 2147483647 h 12"/>
              <a:gd name="T56" fmla="*/ 2147483647 w 49"/>
              <a:gd name="T57" fmla="*/ 2147483647 h 12"/>
              <a:gd name="T58" fmla="*/ 2147483647 w 49"/>
              <a:gd name="T59" fmla="*/ 2147483647 h 12"/>
              <a:gd name="T60" fmla="*/ 2147483647 w 49"/>
              <a:gd name="T61" fmla="*/ 2147483647 h 12"/>
              <a:gd name="T62" fmla="*/ 2147483647 w 49"/>
              <a:gd name="T63" fmla="*/ 2147483647 h 12"/>
              <a:gd name="T64" fmla="*/ 2147483647 w 49"/>
              <a:gd name="T65" fmla="*/ 0 h 1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49"/>
              <a:gd name="T100" fmla="*/ 0 h 12"/>
              <a:gd name="T101" fmla="*/ 49 w 49"/>
              <a:gd name="T102" fmla="*/ 12 h 12"/>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49" h="12">
                <a:moveTo>
                  <a:pt x="12" y="0"/>
                </a:moveTo>
                <a:lnTo>
                  <a:pt x="11" y="0"/>
                </a:lnTo>
                <a:lnTo>
                  <a:pt x="9" y="0"/>
                </a:lnTo>
                <a:lnTo>
                  <a:pt x="8" y="0"/>
                </a:lnTo>
                <a:lnTo>
                  <a:pt x="6" y="0"/>
                </a:lnTo>
                <a:lnTo>
                  <a:pt x="5" y="0"/>
                </a:lnTo>
                <a:lnTo>
                  <a:pt x="5" y="2"/>
                </a:lnTo>
                <a:lnTo>
                  <a:pt x="3" y="2"/>
                </a:lnTo>
                <a:lnTo>
                  <a:pt x="2" y="3"/>
                </a:lnTo>
                <a:lnTo>
                  <a:pt x="2" y="5"/>
                </a:lnTo>
                <a:lnTo>
                  <a:pt x="0" y="5"/>
                </a:lnTo>
                <a:lnTo>
                  <a:pt x="2" y="6"/>
                </a:lnTo>
                <a:lnTo>
                  <a:pt x="0" y="6"/>
                </a:lnTo>
                <a:lnTo>
                  <a:pt x="0" y="7"/>
                </a:lnTo>
                <a:lnTo>
                  <a:pt x="6" y="7"/>
                </a:lnTo>
                <a:lnTo>
                  <a:pt x="12" y="9"/>
                </a:lnTo>
                <a:lnTo>
                  <a:pt x="18" y="10"/>
                </a:lnTo>
                <a:lnTo>
                  <a:pt x="24" y="10"/>
                </a:lnTo>
                <a:lnTo>
                  <a:pt x="30" y="12"/>
                </a:lnTo>
                <a:lnTo>
                  <a:pt x="36" y="12"/>
                </a:lnTo>
                <a:lnTo>
                  <a:pt x="43" y="12"/>
                </a:lnTo>
                <a:lnTo>
                  <a:pt x="49" y="12"/>
                </a:lnTo>
                <a:lnTo>
                  <a:pt x="45" y="9"/>
                </a:lnTo>
                <a:lnTo>
                  <a:pt x="40" y="6"/>
                </a:lnTo>
                <a:lnTo>
                  <a:pt x="36" y="6"/>
                </a:lnTo>
                <a:lnTo>
                  <a:pt x="31" y="5"/>
                </a:lnTo>
                <a:lnTo>
                  <a:pt x="26" y="5"/>
                </a:lnTo>
                <a:lnTo>
                  <a:pt x="21" y="3"/>
                </a:lnTo>
                <a:lnTo>
                  <a:pt x="17" y="3"/>
                </a:lnTo>
                <a:lnTo>
                  <a:pt x="12" y="0"/>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370" name="Freeform 121">
            <a:extLst>
              <a:ext uri="{FF2B5EF4-FFF2-40B4-BE49-F238E27FC236}">
                <a16:creationId xmlns:a16="http://schemas.microsoft.com/office/drawing/2014/main" id="{9156C242-0E2E-C2C8-762E-6B39955DA72A}"/>
              </a:ext>
            </a:extLst>
          </p:cNvPr>
          <p:cNvSpPr>
            <a:spLocks/>
          </p:cNvSpPr>
          <p:nvPr/>
        </p:nvSpPr>
        <p:spPr bwMode="auto">
          <a:xfrm>
            <a:off x="6735764" y="4048126"/>
            <a:ext cx="68263" cy="19051"/>
          </a:xfrm>
          <a:custGeom>
            <a:avLst/>
            <a:gdLst>
              <a:gd name="T0" fmla="*/ 2147483647 w 49"/>
              <a:gd name="T1" fmla="*/ 0 h 12"/>
              <a:gd name="T2" fmla="*/ 2147483647 w 49"/>
              <a:gd name="T3" fmla="*/ 0 h 12"/>
              <a:gd name="T4" fmla="*/ 2147483647 w 49"/>
              <a:gd name="T5" fmla="*/ 0 h 12"/>
              <a:gd name="T6" fmla="*/ 2147483647 w 49"/>
              <a:gd name="T7" fmla="*/ 0 h 12"/>
              <a:gd name="T8" fmla="*/ 2147483647 w 49"/>
              <a:gd name="T9" fmla="*/ 0 h 12"/>
              <a:gd name="T10" fmla="*/ 2147483647 w 49"/>
              <a:gd name="T11" fmla="*/ 0 h 12"/>
              <a:gd name="T12" fmla="*/ 2147483647 w 49"/>
              <a:gd name="T13" fmla="*/ 2147483647 h 12"/>
              <a:gd name="T14" fmla="*/ 2147483647 w 49"/>
              <a:gd name="T15" fmla="*/ 2147483647 h 12"/>
              <a:gd name="T16" fmla="*/ 2147483647 w 49"/>
              <a:gd name="T17" fmla="*/ 2147483647 h 12"/>
              <a:gd name="T18" fmla="*/ 2147483647 w 49"/>
              <a:gd name="T19" fmla="*/ 2147483647 h 12"/>
              <a:gd name="T20" fmla="*/ 2147483647 w 49"/>
              <a:gd name="T21" fmla="*/ 2147483647 h 12"/>
              <a:gd name="T22" fmla="*/ 2147483647 w 49"/>
              <a:gd name="T23" fmla="*/ 2147483647 h 12"/>
              <a:gd name="T24" fmla="*/ 2147483647 w 49"/>
              <a:gd name="T25" fmla="*/ 2147483647 h 12"/>
              <a:gd name="T26" fmla="*/ 0 w 49"/>
              <a:gd name="T27" fmla="*/ 2147483647 h 12"/>
              <a:gd name="T28" fmla="*/ 2147483647 w 49"/>
              <a:gd name="T29" fmla="*/ 2147483647 h 12"/>
              <a:gd name="T30" fmla="*/ 0 w 49"/>
              <a:gd name="T31" fmla="*/ 2147483647 h 12"/>
              <a:gd name="T32" fmla="*/ 0 w 49"/>
              <a:gd name="T33" fmla="*/ 2147483647 h 12"/>
              <a:gd name="T34" fmla="*/ 2147483647 w 49"/>
              <a:gd name="T35" fmla="*/ 2147483647 h 12"/>
              <a:gd name="T36" fmla="*/ 2147483647 w 49"/>
              <a:gd name="T37" fmla="*/ 2147483647 h 12"/>
              <a:gd name="T38" fmla="*/ 2147483647 w 49"/>
              <a:gd name="T39" fmla="*/ 2147483647 h 12"/>
              <a:gd name="T40" fmla="*/ 2147483647 w 49"/>
              <a:gd name="T41" fmla="*/ 2147483647 h 12"/>
              <a:gd name="T42" fmla="*/ 2147483647 w 49"/>
              <a:gd name="T43" fmla="*/ 2147483647 h 12"/>
              <a:gd name="T44" fmla="*/ 2147483647 w 49"/>
              <a:gd name="T45" fmla="*/ 2147483647 h 12"/>
              <a:gd name="T46" fmla="*/ 2147483647 w 49"/>
              <a:gd name="T47" fmla="*/ 2147483647 h 12"/>
              <a:gd name="T48" fmla="*/ 2147483647 w 49"/>
              <a:gd name="T49" fmla="*/ 2147483647 h 12"/>
              <a:gd name="T50" fmla="*/ 2147483647 w 49"/>
              <a:gd name="T51" fmla="*/ 2147483647 h 12"/>
              <a:gd name="T52" fmla="*/ 2147483647 w 49"/>
              <a:gd name="T53" fmla="*/ 2147483647 h 12"/>
              <a:gd name="T54" fmla="*/ 2147483647 w 49"/>
              <a:gd name="T55" fmla="*/ 2147483647 h 12"/>
              <a:gd name="T56" fmla="*/ 2147483647 w 49"/>
              <a:gd name="T57" fmla="*/ 2147483647 h 12"/>
              <a:gd name="T58" fmla="*/ 2147483647 w 49"/>
              <a:gd name="T59" fmla="*/ 2147483647 h 12"/>
              <a:gd name="T60" fmla="*/ 2147483647 w 49"/>
              <a:gd name="T61" fmla="*/ 2147483647 h 12"/>
              <a:gd name="T62" fmla="*/ 2147483647 w 49"/>
              <a:gd name="T63" fmla="*/ 2147483647 h 12"/>
              <a:gd name="T64" fmla="*/ 2147483647 w 49"/>
              <a:gd name="T65" fmla="*/ 0 h 1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49"/>
              <a:gd name="T100" fmla="*/ 0 h 12"/>
              <a:gd name="T101" fmla="*/ 49 w 49"/>
              <a:gd name="T102" fmla="*/ 12 h 12"/>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49" h="12">
                <a:moveTo>
                  <a:pt x="12" y="0"/>
                </a:moveTo>
                <a:lnTo>
                  <a:pt x="11" y="0"/>
                </a:lnTo>
                <a:lnTo>
                  <a:pt x="9" y="0"/>
                </a:lnTo>
                <a:lnTo>
                  <a:pt x="8" y="0"/>
                </a:lnTo>
                <a:lnTo>
                  <a:pt x="6" y="0"/>
                </a:lnTo>
                <a:lnTo>
                  <a:pt x="5" y="0"/>
                </a:lnTo>
                <a:lnTo>
                  <a:pt x="5" y="2"/>
                </a:lnTo>
                <a:lnTo>
                  <a:pt x="3" y="2"/>
                </a:lnTo>
                <a:lnTo>
                  <a:pt x="2" y="3"/>
                </a:lnTo>
                <a:lnTo>
                  <a:pt x="2" y="5"/>
                </a:lnTo>
                <a:lnTo>
                  <a:pt x="0" y="5"/>
                </a:lnTo>
                <a:lnTo>
                  <a:pt x="2" y="6"/>
                </a:lnTo>
                <a:lnTo>
                  <a:pt x="0" y="6"/>
                </a:lnTo>
                <a:lnTo>
                  <a:pt x="0" y="7"/>
                </a:lnTo>
                <a:lnTo>
                  <a:pt x="6" y="7"/>
                </a:lnTo>
                <a:lnTo>
                  <a:pt x="12" y="9"/>
                </a:lnTo>
                <a:lnTo>
                  <a:pt x="18" y="10"/>
                </a:lnTo>
                <a:lnTo>
                  <a:pt x="24" y="10"/>
                </a:lnTo>
                <a:lnTo>
                  <a:pt x="30" y="12"/>
                </a:lnTo>
                <a:lnTo>
                  <a:pt x="36" y="12"/>
                </a:lnTo>
                <a:lnTo>
                  <a:pt x="43" y="12"/>
                </a:lnTo>
                <a:lnTo>
                  <a:pt x="49" y="12"/>
                </a:lnTo>
                <a:lnTo>
                  <a:pt x="45" y="9"/>
                </a:lnTo>
                <a:lnTo>
                  <a:pt x="40" y="6"/>
                </a:lnTo>
                <a:lnTo>
                  <a:pt x="36" y="6"/>
                </a:lnTo>
                <a:lnTo>
                  <a:pt x="31" y="5"/>
                </a:lnTo>
                <a:lnTo>
                  <a:pt x="26" y="5"/>
                </a:lnTo>
                <a:lnTo>
                  <a:pt x="21" y="3"/>
                </a:lnTo>
                <a:lnTo>
                  <a:pt x="17" y="3"/>
                </a:lnTo>
                <a:lnTo>
                  <a:pt x="12" y="0"/>
                </a:lnTo>
              </a:path>
            </a:pathLst>
          </a:custGeom>
          <a:solidFill>
            <a:srgbClr val="FFFF00"/>
          </a:solidFill>
          <a:ln w="4763">
            <a:solidFill>
              <a:srgbClr val="990000"/>
            </a:solidFill>
            <a:round/>
            <a:headEnd/>
            <a:tailEnd/>
          </a:ln>
        </p:spPr>
        <p:txBody>
          <a:bodyPr/>
          <a:lstStyle/>
          <a:p>
            <a:endParaRPr lang="en-US"/>
          </a:p>
        </p:txBody>
      </p:sp>
      <p:sp>
        <p:nvSpPr>
          <p:cNvPr id="53371" name="Freeform 122">
            <a:extLst>
              <a:ext uri="{FF2B5EF4-FFF2-40B4-BE49-F238E27FC236}">
                <a16:creationId xmlns:a16="http://schemas.microsoft.com/office/drawing/2014/main" id="{E76AE1F9-1E50-E4CE-D5AD-F16F4351DAB6}"/>
              </a:ext>
            </a:extLst>
          </p:cNvPr>
          <p:cNvSpPr>
            <a:spLocks/>
          </p:cNvSpPr>
          <p:nvPr/>
        </p:nvSpPr>
        <p:spPr bwMode="auto">
          <a:xfrm>
            <a:off x="6773864" y="4146554"/>
            <a:ext cx="55563" cy="42863"/>
          </a:xfrm>
          <a:custGeom>
            <a:avLst/>
            <a:gdLst>
              <a:gd name="T0" fmla="*/ 2147483647 w 40"/>
              <a:gd name="T1" fmla="*/ 2147483647 h 27"/>
              <a:gd name="T2" fmla="*/ 2147483647 w 40"/>
              <a:gd name="T3" fmla="*/ 2147483647 h 27"/>
              <a:gd name="T4" fmla="*/ 2147483647 w 40"/>
              <a:gd name="T5" fmla="*/ 2147483647 h 27"/>
              <a:gd name="T6" fmla="*/ 2147483647 w 40"/>
              <a:gd name="T7" fmla="*/ 2147483647 h 27"/>
              <a:gd name="T8" fmla="*/ 2147483647 w 40"/>
              <a:gd name="T9" fmla="*/ 2147483647 h 27"/>
              <a:gd name="T10" fmla="*/ 2147483647 w 40"/>
              <a:gd name="T11" fmla="*/ 2147483647 h 27"/>
              <a:gd name="T12" fmla="*/ 2147483647 w 40"/>
              <a:gd name="T13" fmla="*/ 2147483647 h 27"/>
              <a:gd name="T14" fmla="*/ 2147483647 w 40"/>
              <a:gd name="T15" fmla="*/ 2147483647 h 27"/>
              <a:gd name="T16" fmla="*/ 2147483647 w 40"/>
              <a:gd name="T17" fmla="*/ 2147483647 h 27"/>
              <a:gd name="T18" fmla="*/ 2147483647 w 40"/>
              <a:gd name="T19" fmla="*/ 2147483647 h 27"/>
              <a:gd name="T20" fmla="*/ 0 w 40"/>
              <a:gd name="T21" fmla="*/ 2147483647 h 27"/>
              <a:gd name="T22" fmla="*/ 0 w 40"/>
              <a:gd name="T23" fmla="*/ 2147483647 h 27"/>
              <a:gd name="T24" fmla="*/ 0 w 40"/>
              <a:gd name="T25" fmla="*/ 2147483647 h 27"/>
              <a:gd name="T26" fmla="*/ 0 w 40"/>
              <a:gd name="T27" fmla="*/ 2147483647 h 27"/>
              <a:gd name="T28" fmla="*/ 0 w 40"/>
              <a:gd name="T29" fmla="*/ 2147483647 h 27"/>
              <a:gd name="T30" fmla="*/ 0 w 40"/>
              <a:gd name="T31" fmla="*/ 2147483647 h 27"/>
              <a:gd name="T32" fmla="*/ 2147483647 w 40"/>
              <a:gd name="T33" fmla="*/ 2147483647 h 27"/>
              <a:gd name="T34" fmla="*/ 2147483647 w 40"/>
              <a:gd name="T35" fmla="*/ 2147483647 h 27"/>
              <a:gd name="T36" fmla="*/ 2147483647 w 40"/>
              <a:gd name="T37" fmla="*/ 2147483647 h 27"/>
              <a:gd name="T38" fmla="*/ 2147483647 w 40"/>
              <a:gd name="T39" fmla="*/ 2147483647 h 27"/>
              <a:gd name="T40" fmla="*/ 2147483647 w 40"/>
              <a:gd name="T41" fmla="*/ 2147483647 h 27"/>
              <a:gd name="T42" fmla="*/ 2147483647 w 40"/>
              <a:gd name="T43" fmla="*/ 2147483647 h 27"/>
              <a:gd name="T44" fmla="*/ 2147483647 w 40"/>
              <a:gd name="T45" fmla="*/ 2147483647 h 27"/>
              <a:gd name="T46" fmla="*/ 2147483647 w 40"/>
              <a:gd name="T47" fmla="*/ 2147483647 h 27"/>
              <a:gd name="T48" fmla="*/ 2147483647 w 40"/>
              <a:gd name="T49" fmla="*/ 2147483647 h 27"/>
              <a:gd name="T50" fmla="*/ 2147483647 w 40"/>
              <a:gd name="T51" fmla="*/ 2147483647 h 27"/>
              <a:gd name="T52" fmla="*/ 2147483647 w 40"/>
              <a:gd name="T53" fmla="*/ 2147483647 h 27"/>
              <a:gd name="T54" fmla="*/ 2147483647 w 40"/>
              <a:gd name="T55" fmla="*/ 2147483647 h 27"/>
              <a:gd name="T56" fmla="*/ 2147483647 w 40"/>
              <a:gd name="T57" fmla="*/ 2147483647 h 27"/>
              <a:gd name="T58" fmla="*/ 2147483647 w 40"/>
              <a:gd name="T59" fmla="*/ 2147483647 h 27"/>
              <a:gd name="T60" fmla="*/ 2147483647 w 40"/>
              <a:gd name="T61" fmla="*/ 2147483647 h 27"/>
              <a:gd name="T62" fmla="*/ 2147483647 w 40"/>
              <a:gd name="T63" fmla="*/ 2147483647 h 27"/>
              <a:gd name="T64" fmla="*/ 2147483647 w 40"/>
              <a:gd name="T65" fmla="*/ 2147483647 h 27"/>
              <a:gd name="T66" fmla="*/ 2147483647 w 40"/>
              <a:gd name="T67" fmla="*/ 2147483647 h 27"/>
              <a:gd name="T68" fmla="*/ 2147483647 w 40"/>
              <a:gd name="T69" fmla="*/ 2147483647 h 27"/>
              <a:gd name="T70" fmla="*/ 2147483647 w 40"/>
              <a:gd name="T71" fmla="*/ 2147483647 h 27"/>
              <a:gd name="T72" fmla="*/ 2147483647 w 40"/>
              <a:gd name="T73" fmla="*/ 2147483647 h 27"/>
              <a:gd name="T74" fmla="*/ 2147483647 w 40"/>
              <a:gd name="T75" fmla="*/ 2147483647 h 27"/>
              <a:gd name="T76" fmla="*/ 2147483647 w 40"/>
              <a:gd name="T77" fmla="*/ 2147483647 h 27"/>
              <a:gd name="T78" fmla="*/ 2147483647 w 40"/>
              <a:gd name="T79" fmla="*/ 2147483647 h 27"/>
              <a:gd name="T80" fmla="*/ 2147483647 w 40"/>
              <a:gd name="T81" fmla="*/ 0 h 27"/>
              <a:gd name="T82" fmla="*/ 2147483647 w 40"/>
              <a:gd name="T83" fmla="*/ 2147483647 h 27"/>
              <a:gd name="T84" fmla="*/ 2147483647 w 40"/>
              <a:gd name="T85" fmla="*/ 2147483647 h 27"/>
              <a:gd name="T86" fmla="*/ 2147483647 w 40"/>
              <a:gd name="T87" fmla="*/ 2147483647 h 27"/>
              <a:gd name="T88" fmla="*/ 2147483647 w 40"/>
              <a:gd name="T89" fmla="*/ 2147483647 h 27"/>
              <a:gd name="T90" fmla="*/ 2147483647 w 40"/>
              <a:gd name="T91" fmla="*/ 2147483647 h 27"/>
              <a:gd name="T92" fmla="*/ 2147483647 w 40"/>
              <a:gd name="T93" fmla="*/ 2147483647 h 27"/>
              <a:gd name="T94" fmla="*/ 2147483647 w 40"/>
              <a:gd name="T95" fmla="*/ 2147483647 h 27"/>
              <a:gd name="T96" fmla="*/ 2147483647 w 40"/>
              <a:gd name="T97" fmla="*/ 2147483647 h 27"/>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40"/>
              <a:gd name="T148" fmla="*/ 0 h 27"/>
              <a:gd name="T149" fmla="*/ 40 w 40"/>
              <a:gd name="T150" fmla="*/ 27 h 27"/>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40" h="27">
                <a:moveTo>
                  <a:pt x="19" y="5"/>
                </a:moveTo>
                <a:lnTo>
                  <a:pt x="16" y="5"/>
                </a:lnTo>
                <a:lnTo>
                  <a:pt x="15" y="5"/>
                </a:lnTo>
                <a:lnTo>
                  <a:pt x="12" y="6"/>
                </a:lnTo>
                <a:lnTo>
                  <a:pt x="10" y="6"/>
                </a:lnTo>
                <a:lnTo>
                  <a:pt x="7" y="8"/>
                </a:lnTo>
                <a:lnTo>
                  <a:pt x="6" y="8"/>
                </a:lnTo>
                <a:lnTo>
                  <a:pt x="4" y="9"/>
                </a:lnTo>
                <a:lnTo>
                  <a:pt x="2" y="11"/>
                </a:lnTo>
                <a:lnTo>
                  <a:pt x="2" y="12"/>
                </a:lnTo>
                <a:lnTo>
                  <a:pt x="0" y="12"/>
                </a:lnTo>
                <a:lnTo>
                  <a:pt x="0" y="14"/>
                </a:lnTo>
                <a:lnTo>
                  <a:pt x="0" y="15"/>
                </a:lnTo>
                <a:lnTo>
                  <a:pt x="0" y="17"/>
                </a:lnTo>
                <a:lnTo>
                  <a:pt x="2" y="18"/>
                </a:lnTo>
                <a:lnTo>
                  <a:pt x="4" y="20"/>
                </a:lnTo>
                <a:lnTo>
                  <a:pt x="6" y="21"/>
                </a:lnTo>
                <a:lnTo>
                  <a:pt x="10" y="21"/>
                </a:lnTo>
                <a:lnTo>
                  <a:pt x="13" y="22"/>
                </a:lnTo>
                <a:lnTo>
                  <a:pt x="16" y="22"/>
                </a:lnTo>
                <a:lnTo>
                  <a:pt x="19" y="24"/>
                </a:lnTo>
                <a:lnTo>
                  <a:pt x="22" y="25"/>
                </a:lnTo>
                <a:lnTo>
                  <a:pt x="25" y="27"/>
                </a:lnTo>
                <a:lnTo>
                  <a:pt x="27" y="27"/>
                </a:lnTo>
                <a:lnTo>
                  <a:pt x="28" y="27"/>
                </a:lnTo>
                <a:lnTo>
                  <a:pt x="30" y="27"/>
                </a:lnTo>
                <a:lnTo>
                  <a:pt x="31" y="27"/>
                </a:lnTo>
                <a:lnTo>
                  <a:pt x="31" y="25"/>
                </a:lnTo>
                <a:lnTo>
                  <a:pt x="33" y="25"/>
                </a:lnTo>
                <a:lnTo>
                  <a:pt x="34" y="22"/>
                </a:lnTo>
                <a:lnTo>
                  <a:pt x="36" y="20"/>
                </a:lnTo>
                <a:lnTo>
                  <a:pt x="37" y="17"/>
                </a:lnTo>
                <a:lnTo>
                  <a:pt x="37" y="14"/>
                </a:lnTo>
                <a:lnTo>
                  <a:pt x="37" y="11"/>
                </a:lnTo>
                <a:lnTo>
                  <a:pt x="39" y="6"/>
                </a:lnTo>
                <a:lnTo>
                  <a:pt x="39" y="3"/>
                </a:lnTo>
                <a:lnTo>
                  <a:pt x="40" y="0"/>
                </a:lnTo>
                <a:lnTo>
                  <a:pt x="37" y="2"/>
                </a:lnTo>
                <a:lnTo>
                  <a:pt x="36" y="2"/>
                </a:lnTo>
                <a:lnTo>
                  <a:pt x="33" y="2"/>
                </a:lnTo>
                <a:lnTo>
                  <a:pt x="30" y="2"/>
                </a:lnTo>
                <a:lnTo>
                  <a:pt x="27" y="2"/>
                </a:lnTo>
                <a:lnTo>
                  <a:pt x="24" y="3"/>
                </a:lnTo>
                <a:lnTo>
                  <a:pt x="21" y="3"/>
                </a:lnTo>
                <a:lnTo>
                  <a:pt x="19" y="5"/>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372" name="Freeform 123">
            <a:extLst>
              <a:ext uri="{FF2B5EF4-FFF2-40B4-BE49-F238E27FC236}">
                <a16:creationId xmlns:a16="http://schemas.microsoft.com/office/drawing/2014/main" id="{13A076E1-F8F5-841F-AFAF-E2120B827FB3}"/>
              </a:ext>
            </a:extLst>
          </p:cNvPr>
          <p:cNvSpPr>
            <a:spLocks/>
          </p:cNvSpPr>
          <p:nvPr/>
        </p:nvSpPr>
        <p:spPr bwMode="auto">
          <a:xfrm>
            <a:off x="6773864" y="4146554"/>
            <a:ext cx="55563" cy="42863"/>
          </a:xfrm>
          <a:custGeom>
            <a:avLst/>
            <a:gdLst>
              <a:gd name="T0" fmla="*/ 2147483647 w 40"/>
              <a:gd name="T1" fmla="*/ 2147483647 h 27"/>
              <a:gd name="T2" fmla="*/ 2147483647 w 40"/>
              <a:gd name="T3" fmla="*/ 2147483647 h 27"/>
              <a:gd name="T4" fmla="*/ 2147483647 w 40"/>
              <a:gd name="T5" fmla="*/ 2147483647 h 27"/>
              <a:gd name="T6" fmla="*/ 2147483647 w 40"/>
              <a:gd name="T7" fmla="*/ 2147483647 h 27"/>
              <a:gd name="T8" fmla="*/ 2147483647 w 40"/>
              <a:gd name="T9" fmla="*/ 2147483647 h 27"/>
              <a:gd name="T10" fmla="*/ 2147483647 w 40"/>
              <a:gd name="T11" fmla="*/ 2147483647 h 27"/>
              <a:gd name="T12" fmla="*/ 2147483647 w 40"/>
              <a:gd name="T13" fmla="*/ 2147483647 h 27"/>
              <a:gd name="T14" fmla="*/ 2147483647 w 40"/>
              <a:gd name="T15" fmla="*/ 2147483647 h 27"/>
              <a:gd name="T16" fmla="*/ 2147483647 w 40"/>
              <a:gd name="T17" fmla="*/ 2147483647 h 27"/>
              <a:gd name="T18" fmla="*/ 2147483647 w 40"/>
              <a:gd name="T19" fmla="*/ 2147483647 h 27"/>
              <a:gd name="T20" fmla="*/ 0 w 40"/>
              <a:gd name="T21" fmla="*/ 2147483647 h 27"/>
              <a:gd name="T22" fmla="*/ 0 w 40"/>
              <a:gd name="T23" fmla="*/ 2147483647 h 27"/>
              <a:gd name="T24" fmla="*/ 0 w 40"/>
              <a:gd name="T25" fmla="*/ 2147483647 h 27"/>
              <a:gd name="T26" fmla="*/ 0 w 40"/>
              <a:gd name="T27" fmla="*/ 2147483647 h 27"/>
              <a:gd name="T28" fmla="*/ 0 w 40"/>
              <a:gd name="T29" fmla="*/ 2147483647 h 27"/>
              <a:gd name="T30" fmla="*/ 0 w 40"/>
              <a:gd name="T31" fmla="*/ 2147483647 h 27"/>
              <a:gd name="T32" fmla="*/ 2147483647 w 40"/>
              <a:gd name="T33" fmla="*/ 2147483647 h 27"/>
              <a:gd name="T34" fmla="*/ 2147483647 w 40"/>
              <a:gd name="T35" fmla="*/ 2147483647 h 27"/>
              <a:gd name="T36" fmla="*/ 2147483647 w 40"/>
              <a:gd name="T37" fmla="*/ 2147483647 h 27"/>
              <a:gd name="T38" fmla="*/ 2147483647 w 40"/>
              <a:gd name="T39" fmla="*/ 2147483647 h 27"/>
              <a:gd name="T40" fmla="*/ 2147483647 w 40"/>
              <a:gd name="T41" fmla="*/ 2147483647 h 27"/>
              <a:gd name="T42" fmla="*/ 2147483647 w 40"/>
              <a:gd name="T43" fmla="*/ 2147483647 h 27"/>
              <a:gd name="T44" fmla="*/ 2147483647 w 40"/>
              <a:gd name="T45" fmla="*/ 2147483647 h 27"/>
              <a:gd name="T46" fmla="*/ 2147483647 w 40"/>
              <a:gd name="T47" fmla="*/ 2147483647 h 27"/>
              <a:gd name="T48" fmla="*/ 2147483647 w 40"/>
              <a:gd name="T49" fmla="*/ 2147483647 h 27"/>
              <a:gd name="T50" fmla="*/ 2147483647 w 40"/>
              <a:gd name="T51" fmla="*/ 2147483647 h 27"/>
              <a:gd name="T52" fmla="*/ 2147483647 w 40"/>
              <a:gd name="T53" fmla="*/ 2147483647 h 27"/>
              <a:gd name="T54" fmla="*/ 2147483647 w 40"/>
              <a:gd name="T55" fmla="*/ 2147483647 h 27"/>
              <a:gd name="T56" fmla="*/ 2147483647 w 40"/>
              <a:gd name="T57" fmla="*/ 2147483647 h 27"/>
              <a:gd name="T58" fmla="*/ 2147483647 w 40"/>
              <a:gd name="T59" fmla="*/ 2147483647 h 27"/>
              <a:gd name="T60" fmla="*/ 2147483647 w 40"/>
              <a:gd name="T61" fmla="*/ 2147483647 h 27"/>
              <a:gd name="T62" fmla="*/ 2147483647 w 40"/>
              <a:gd name="T63" fmla="*/ 2147483647 h 27"/>
              <a:gd name="T64" fmla="*/ 2147483647 w 40"/>
              <a:gd name="T65" fmla="*/ 2147483647 h 27"/>
              <a:gd name="T66" fmla="*/ 2147483647 w 40"/>
              <a:gd name="T67" fmla="*/ 2147483647 h 27"/>
              <a:gd name="T68" fmla="*/ 2147483647 w 40"/>
              <a:gd name="T69" fmla="*/ 2147483647 h 27"/>
              <a:gd name="T70" fmla="*/ 2147483647 w 40"/>
              <a:gd name="T71" fmla="*/ 2147483647 h 27"/>
              <a:gd name="T72" fmla="*/ 2147483647 w 40"/>
              <a:gd name="T73" fmla="*/ 2147483647 h 27"/>
              <a:gd name="T74" fmla="*/ 2147483647 w 40"/>
              <a:gd name="T75" fmla="*/ 2147483647 h 27"/>
              <a:gd name="T76" fmla="*/ 2147483647 w 40"/>
              <a:gd name="T77" fmla="*/ 2147483647 h 27"/>
              <a:gd name="T78" fmla="*/ 2147483647 w 40"/>
              <a:gd name="T79" fmla="*/ 2147483647 h 27"/>
              <a:gd name="T80" fmla="*/ 2147483647 w 40"/>
              <a:gd name="T81" fmla="*/ 0 h 27"/>
              <a:gd name="T82" fmla="*/ 2147483647 w 40"/>
              <a:gd name="T83" fmla="*/ 2147483647 h 27"/>
              <a:gd name="T84" fmla="*/ 2147483647 w 40"/>
              <a:gd name="T85" fmla="*/ 2147483647 h 27"/>
              <a:gd name="T86" fmla="*/ 2147483647 w 40"/>
              <a:gd name="T87" fmla="*/ 2147483647 h 27"/>
              <a:gd name="T88" fmla="*/ 2147483647 w 40"/>
              <a:gd name="T89" fmla="*/ 2147483647 h 27"/>
              <a:gd name="T90" fmla="*/ 2147483647 w 40"/>
              <a:gd name="T91" fmla="*/ 2147483647 h 27"/>
              <a:gd name="T92" fmla="*/ 2147483647 w 40"/>
              <a:gd name="T93" fmla="*/ 2147483647 h 27"/>
              <a:gd name="T94" fmla="*/ 2147483647 w 40"/>
              <a:gd name="T95" fmla="*/ 2147483647 h 27"/>
              <a:gd name="T96" fmla="*/ 2147483647 w 40"/>
              <a:gd name="T97" fmla="*/ 2147483647 h 27"/>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40"/>
              <a:gd name="T148" fmla="*/ 0 h 27"/>
              <a:gd name="T149" fmla="*/ 40 w 40"/>
              <a:gd name="T150" fmla="*/ 27 h 27"/>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40" h="27">
                <a:moveTo>
                  <a:pt x="19" y="5"/>
                </a:moveTo>
                <a:lnTo>
                  <a:pt x="16" y="5"/>
                </a:lnTo>
                <a:lnTo>
                  <a:pt x="15" y="5"/>
                </a:lnTo>
                <a:lnTo>
                  <a:pt x="12" y="6"/>
                </a:lnTo>
                <a:lnTo>
                  <a:pt x="10" y="6"/>
                </a:lnTo>
                <a:lnTo>
                  <a:pt x="7" y="8"/>
                </a:lnTo>
                <a:lnTo>
                  <a:pt x="6" y="8"/>
                </a:lnTo>
                <a:lnTo>
                  <a:pt x="4" y="9"/>
                </a:lnTo>
                <a:lnTo>
                  <a:pt x="2" y="11"/>
                </a:lnTo>
                <a:lnTo>
                  <a:pt x="2" y="12"/>
                </a:lnTo>
                <a:lnTo>
                  <a:pt x="0" y="12"/>
                </a:lnTo>
                <a:lnTo>
                  <a:pt x="0" y="14"/>
                </a:lnTo>
                <a:lnTo>
                  <a:pt x="0" y="15"/>
                </a:lnTo>
                <a:lnTo>
                  <a:pt x="0" y="17"/>
                </a:lnTo>
                <a:lnTo>
                  <a:pt x="2" y="18"/>
                </a:lnTo>
                <a:lnTo>
                  <a:pt x="4" y="20"/>
                </a:lnTo>
                <a:lnTo>
                  <a:pt x="6" y="21"/>
                </a:lnTo>
                <a:lnTo>
                  <a:pt x="10" y="21"/>
                </a:lnTo>
                <a:lnTo>
                  <a:pt x="13" y="22"/>
                </a:lnTo>
                <a:lnTo>
                  <a:pt x="16" y="22"/>
                </a:lnTo>
                <a:lnTo>
                  <a:pt x="19" y="24"/>
                </a:lnTo>
                <a:lnTo>
                  <a:pt x="22" y="25"/>
                </a:lnTo>
                <a:lnTo>
                  <a:pt x="25" y="27"/>
                </a:lnTo>
                <a:lnTo>
                  <a:pt x="27" y="27"/>
                </a:lnTo>
                <a:lnTo>
                  <a:pt x="28" y="27"/>
                </a:lnTo>
                <a:lnTo>
                  <a:pt x="30" y="27"/>
                </a:lnTo>
                <a:lnTo>
                  <a:pt x="31" y="27"/>
                </a:lnTo>
                <a:lnTo>
                  <a:pt x="31" y="25"/>
                </a:lnTo>
                <a:lnTo>
                  <a:pt x="33" y="25"/>
                </a:lnTo>
                <a:lnTo>
                  <a:pt x="34" y="22"/>
                </a:lnTo>
                <a:lnTo>
                  <a:pt x="36" y="20"/>
                </a:lnTo>
                <a:lnTo>
                  <a:pt x="37" y="17"/>
                </a:lnTo>
                <a:lnTo>
                  <a:pt x="37" y="14"/>
                </a:lnTo>
                <a:lnTo>
                  <a:pt x="37" y="11"/>
                </a:lnTo>
                <a:lnTo>
                  <a:pt x="39" y="6"/>
                </a:lnTo>
                <a:lnTo>
                  <a:pt x="39" y="3"/>
                </a:lnTo>
                <a:lnTo>
                  <a:pt x="40" y="0"/>
                </a:lnTo>
                <a:lnTo>
                  <a:pt x="37" y="2"/>
                </a:lnTo>
                <a:lnTo>
                  <a:pt x="36" y="2"/>
                </a:lnTo>
                <a:lnTo>
                  <a:pt x="33" y="2"/>
                </a:lnTo>
                <a:lnTo>
                  <a:pt x="30" y="2"/>
                </a:lnTo>
                <a:lnTo>
                  <a:pt x="27" y="2"/>
                </a:lnTo>
                <a:lnTo>
                  <a:pt x="24" y="3"/>
                </a:lnTo>
                <a:lnTo>
                  <a:pt x="21" y="3"/>
                </a:lnTo>
                <a:lnTo>
                  <a:pt x="19" y="5"/>
                </a:lnTo>
              </a:path>
            </a:pathLst>
          </a:custGeom>
          <a:solidFill>
            <a:srgbClr val="FFFF00"/>
          </a:solidFill>
          <a:ln w="4763">
            <a:solidFill>
              <a:srgbClr val="990000"/>
            </a:solidFill>
            <a:round/>
            <a:headEnd/>
            <a:tailEnd/>
          </a:ln>
        </p:spPr>
        <p:txBody>
          <a:bodyPr/>
          <a:lstStyle/>
          <a:p>
            <a:endParaRPr lang="en-US"/>
          </a:p>
        </p:txBody>
      </p:sp>
      <p:sp>
        <p:nvSpPr>
          <p:cNvPr id="53373" name="Freeform 124">
            <a:extLst>
              <a:ext uri="{FF2B5EF4-FFF2-40B4-BE49-F238E27FC236}">
                <a16:creationId xmlns:a16="http://schemas.microsoft.com/office/drawing/2014/main" id="{50CA67B4-5CBB-D817-6FC2-F7DDB56826A8}"/>
              </a:ext>
            </a:extLst>
          </p:cNvPr>
          <p:cNvSpPr>
            <a:spLocks/>
          </p:cNvSpPr>
          <p:nvPr/>
        </p:nvSpPr>
        <p:spPr bwMode="auto">
          <a:xfrm>
            <a:off x="6838954" y="4156076"/>
            <a:ext cx="73025" cy="57151"/>
          </a:xfrm>
          <a:custGeom>
            <a:avLst/>
            <a:gdLst>
              <a:gd name="T0" fmla="*/ 2147483647 w 52"/>
              <a:gd name="T1" fmla="*/ 2147483647 h 36"/>
              <a:gd name="T2" fmla="*/ 2147483647 w 52"/>
              <a:gd name="T3" fmla="*/ 2147483647 h 36"/>
              <a:gd name="T4" fmla="*/ 2147483647 w 52"/>
              <a:gd name="T5" fmla="*/ 2147483647 h 36"/>
              <a:gd name="T6" fmla="*/ 2147483647 w 52"/>
              <a:gd name="T7" fmla="*/ 2147483647 h 36"/>
              <a:gd name="T8" fmla="*/ 2147483647 w 52"/>
              <a:gd name="T9" fmla="*/ 2147483647 h 36"/>
              <a:gd name="T10" fmla="*/ 0 w 52"/>
              <a:gd name="T11" fmla="*/ 2147483647 h 36"/>
              <a:gd name="T12" fmla="*/ 0 w 52"/>
              <a:gd name="T13" fmla="*/ 2147483647 h 36"/>
              <a:gd name="T14" fmla="*/ 0 w 52"/>
              <a:gd name="T15" fmla="*/ 2147483647 h 36"/>
              <a:gd name="T16" fmla="*/ 0 w 52"/>
              <a:gd name="T17" fmla="*/ 2147483647 h 36"/>
              <a:gd name="T18" fmla="*/ 2147483647 w 52"/>
              <a:gd name="T19" fmla="*/ 2147483647 h 36"/>
              <a:gd name="T20" fmla="*/ 2147483647 w 52"/>
              <a:gd name="T21" fmla="*/ 2147483647 h 36"/>
              <a:gd name="T22" fmla="*/ 2147483647 w 52"/>
              <a:gd name="T23" fmla="*/ 2147483647 h 36"/>
              <a:gd name="T24" fmla="*/ 2147483647 w 52"/>
              <a:gd name="T25" fmla="*/ 2147483647 h 36"/>
              <a:gd name="T26" fmla="*/ 2147483647 w 52"/>
              <a:gd name="T27" fmla="*/ 2147483647 h 36"/>
              <a:gd name="T28" fmla="*/ 2147483647 w 52"/>
              <a:gd name="T29" fmla="*/ 2147483647 h 36"/>
              <a:gd name="T30" fmla="*/ 2147483647 w 52"/>
              <a:gd name="T31" fmla="*/ 2147483647 h 36"/>
              <a:gd name="T32" fmla="*/ 2147483647 w 52"/>
              <a:gd name="T33" fmla="*/ 2147483647 h 36"/>
              <a:gd name="T34" fmla="*/ 2147483647 w 52"/>
              <a:gd name="T35" fmla="*/ 2147483647 h 36"/>
              <a:gd name="T36" fmla="*/ 2147483647 w 52"/>
              <a:gd name="T37" fmla="*/ 2147483647 h 36"/>
              <a:gd name="T38" fmla="*/ 2147483647 w 52"/>
              <a:gd name="T39" fmla="*/ 2147483647 h 36"/>
              <a:gd name="T40" fmla="*/ 2147483647 w 52"/>
              <a:gd name="T41" fmla="*/ 2147483647 h 36"/>
              <a:gd name="T42" fmla="*/ 2147483647 w 52"/>
              <a:gd name="T43" fmla="*/ 2147483647 h 36"/>
              <a:gd name="T44" fmla="*/ 2147483647 w 52"/>
              <a:gd name="T45" fmla="*/ 2147483647 h 36"/>
              <a:gd name="T46" fmla="*/ 2147483647 w 52"/>
              <a:gd name="T47" fmla="*/ 2147483647 h 36"/>
              <a:gd name="T48" fmla="*/ 2147483647 w 52"/>
              <a:gd name="T49" fmla="*/ 2147483647 h 36"/>
              <a:gd name="T50" fmla="*/ 2147483647 w 52"/>
              <a:gd name="T51" fmla="*/ 2147483647 h 36"/>
              <a:gd name="T52" fmla="*/ 2147483647 w 52"/>
              <a:gd name="T53" fmla="*/ 2147483647 h 36"/>
              <a:gd name="T54" fmla="*/ 2147483647 w 52"/>
              <a:gd name="T55" fmla="*/ 2147483647 h 36"/>
              <a:gd name="T56" fmla="*/ 2147483647 w 52"/>
              <a:gd name="T57" fmla="*/ 2147483647 h 36"/>
              <a:gd name="T58" fmla="*/ 2147483647 w 52"/>
              <a:gd name="T59" fmla="*/ 2147483647 h 36"/>
              <a:gd name="T60" fmla="*/ 2147483647 w 52"/>
              <a:gd name="T61" fmla="*/ 2147483647 h 36"/>
              <a:gd name="T62" fmla="*/ 2147483647 w 52"/>
              <a:gd name="T63" fmla="*/ 2147483647 h 36"/>
              <a:gd name="T64" fmla="*/ 2147483647 w 52"/>
              <a:gd name="T65" fmla="*/ 2147483647 h 36"/>
              <a:gd name="T66" fmla="*/ 2147483647 w 52"/>
              <a:gd name="T67" fmla="*/ 2147483647 h 36"/>
              <a:gd name="T68" fmla="*/ 2147483647 w 52"/>
              <a:gd name="T69" fmla="*/ 2147483647 h 36"/>
              <a:gd name="T70" fmla="*/ 2147483647 w 52"/>
              <a:gd name="T71" fmla="*/ 2147483647 h 36"/>
              <a:gd name="T72" fmla="*/ 2147483647 w 52"/>
              <a:gd name="T73" fmla="*/ 0 h 36"/>
              <a:gd name="T74" fmla="*/ 2147483647 w 52"/>
              <a:gd name="T75" fmla="*/ 0 h 36"/>
              <a:gd name="T76" fmla="*/ 2147483647 w 52"/>
              <a:gd name="T77" fmla="*/ 0 h 36"/>
              <a:gd name="T78" fmla="*/ 2147483647 w 52"/>
              <a:gd name="T79" fmla="*/ 2147483647 h 36"/>
              <a:gd name="T80" fmla="*/ 2147483647 w 52"/>
              <a:gd name="T81" fmla="*/ 2147483647 h 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52"/>
              <a:gd name="T124" fmla="*/ 0 h 36"/>
              <a:gd name="T125" fmla="*/ 52 w 52"/>
              <a:gd name="T126" fmla="*/ 36 h 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52" h="36">
                <a:moveTo>
                  <a:pt x="9" y="3"/>
                </a:moveTo>
                <a:lnTo>
                  <a:pt x="7" y="5"/>
                </a:lnTo>
                <a:lnTo>
                  <a:pt x="4" y="6"/>
                </a:lnTo>
                <a:lnTo>
                  <a:pt x="3" y="8"/>
                </a:lnTo>
                <a:lnTo>
                  <a:pt x="1" y="9"/>
                </a:lnTo>
                <a:lnTo>
                  <a:pt x="0" y="12"/>
                </a:lnTo>
                <a:lnTo>
                  <a:pt x="0" y="14"/>
                </a:lnTo>
                <a:lnTo>
                  <a:pt x="0" y="15"/>
                </a:lnTo>
                <a:lnTo>
                  <a:pt x="0" y="16"/>
                </a:lnTo>
                <a:lnTo>
                  <a:pt x="3" y="21"/>
                </a:lnTo>
                <a:lnTo>
                  <a:pt x="7" y="25"/>
                </a:lnTo>
                <a:lnTo>
                  <a:pt x="10" y="28"/>
                </a:lnTo>
                <a:lnTo>
                  <a:pt x="15" y="31"/>
                </a:lnTo>
                <a:lnTo>
                  <a:pt x="18" y="34"/>
                </a:lnTo>
                <a:lnTo>
                  <a:pt x="22" y="36"/>
                </a:lnTo>
                <a:lnTo>
                  <a:pt x="27" y="36"/>
                </a:lnTo>
                <a:lnTo>
                  <a:pt x="32" y="36"/>
                </a:lnTo>
                <a:lnTo>
                  <a:pt x="35" y="34"/>
                </a:lnTo>
                <a:lnTo>
                  <a:pt x="38" y="33"/>
                </a:lnTo>
                <a:lnTo>
                  <a:pt x="41" y="31"/>
                </a:lnTo>
                <a:lnTo>
                  <a:pt x="43" y="28"/>
                </a:lnTo>
                <a:lnTo>
                  <a:pt x="46" y="25"/>
                </a:lnTo>
                <a:lnTo>
                  <a:pt x="47" y="22"/>
                </a:lnTo>
                <a:lnTo>
                  <a:pt x="50" y="19"/>
                </a:lnTo>
                <a:lnTo>
                  <a:pt x="52" y="16"/>
                </a:lnTo>
                <a:lnTo>
                  <a:pt x="52" y="14"/>
                </a:lnTo>
                <a:lnTo>
                  <a:pt x="52" y="11"/>
                </a:lnTo>
                <a:lnTo>
                  <a:pt x="50" y="9"/>
                </a:lnTo>
                <a:lnTo>
                  <a:pt x="49" y="8"/>
                </a:lnTo>
                <a:lnTo>
                  <a:pt x="46" y="6"/>
                </a:lnTo>
                <a:lnTo>
                  <a:pt x="44" y="5"/>
                </a:lnTo>
                <a:lnTo>
                  <a:pt x="41" y="3"/>
                </a:lnTo>
                <a:lnTo>
                  <a:pt x="40" y="3"/>
                </a:lnTo>
                <a:lnTo>
                  <a:pt x="35" y="3"/>
                </a:lnTo>
                <a:lnTo>
                  <a:pt x="32" y="2"/>
                </a:lnTo>
                <a:lnTo>
                  <a:pt x="28" y="2"/>
                </a:lnTo>
                <a:lnTo>
                  <a:pt x="25" y="0"/>
                </a:lnTo>
                <a:lnTo>
                  <a:pt x="21" y="0"/>
                </a:lnTo>
                <a:lnTo>
                  <a:pt x="16" y="0"/>
                </a:lnTo>
                <a:lnTo>
                  <a:pt x="13" y="2"/>
                </a:lnTo>
                <a:lnTo>
                  <a:pt x="9" y="3"/>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374" name="Freeform 125">
            <a:extLst>
              <a:ext uri="{FF2B5EF4-FFF2-40B4-BE49-F238E27FC236}">
                <a16:creationId xmlns:a16="http://schemas.microsoft.com/office/drawing/2014/main" id="{5DD08E4A-0F0F-B8CB-C09E-EA50E6C30540}"/>
              </a:ext>
            </a:extLst>
          </p:cNvPr>
          <p:cNvSpPr>
            <a:spLocks/>
          </p:cNvSpPr>
          <p:nvPr/>
        </p:nvSpPr>
        <p:spPr bwMode="auto">
          <a:xfrm>
            <a:off x="6838954" y="4156076"/>
            <a:ext cx="73025" cy="57151"/>
          </a:xfrm>
          <a:custGeom>
            <a:avLst/>
            <a:gdLst>
              <a:gd name="T0" fmla="*/ 2147483647 w 52"/>
              <a:gd name="T1" fmla="*/ 2147483647 h 36"/>
              <a:gd name="T2" fmla="*/ 2147483647 w 52"/>
              <a:gd name="T3" fmla="*/ 2147483647 h 36"/>
              <a:gd name="T4" fmla="*/ 2147483647 w 52"/>
              <a:gd name="T5" fmla="*/ 2147483647 h 36"/>
              <a:gd name="T6" fmla="*/ 2147483647 w 52"/>
              <a:gd name="T7" fmla="*/ 2147483647 h 36"/>
              <a:gd name="T8" fmla="*/ 2147483647 w 52"/>
              <a:gd name="T9" fmla="*/ 2147483647 h 36"/>
              <a:gd name="T10" fmla="*/ 0 w 52"/>
              <a:gd name="T11" fmla="*/ 2147483647 h 36"/>
              <a:gd name="T12" fmla="*/ 0 w 52"/>
              <a:gd name="T13" fmla="*/ 2147483647 h 36"/>
              <a:gd name="T14" fmla="*/ 0 w 52"/>
              <a:gd name="T15" fmla="*/ 2147483647 h 36"/>
              <a:gd name="T16" fmla="*/ 0 w 52"/>
              <a:gd name="T17" fmla="*/ 2147483647 h 36"/>
              <a:gd name="T18" fmla="*/ 2147483647 w 52"/>
              <a:gd name="T19" fmla="*/ 2147483647 h 36"/>
              <a:gd name="T20" fmla="*/ 2147483647 w 52"/>
              <a:gd name="T21" fmla="*/ 2147483647 h 36"/>
              <a:gd name="T22" fmla="*/ 2147483647 w 52"/>
              <a:gd name="T23" fmla="*/ 2147483647 h 36"/>
              <a:gd name="T24" fmla="*/ 2147483647 w 52"/>
              <a:gd name="T25" fmla="*/ 2147483647 h 36"/>
              <a:gd name="T26" fmla="*/ 2147483647 w 52"/>
              <a:gd name="T27" fmla="*/ 2147483647 h 36"/>
              <a:gd name="T28" fmla="*/ 2147483647 w 52"/>
              <a:gd name="T29" fmla="*/ 2147483647 h 36"/>
              <a:gd name="T30" fmla="*/ 2147483647 w 52"/>
              <a:gd name="T31" fmla="*/ 2147483647 h 36"/>
              <a:gd name="T32" fmla="*/ 2147483647 w 52"/>
              <a:gd name="T33" fmla="*/ 2147483647 h 36"/>
              <a:gd name="T34" fmla="*/ 2147483647 w 52"/>
              <a:gd name="T35" fmla="*/ 2147483647 h 36"/>
              <a:gd name="T36" fmla="*/ 2147483647 w 52"/>
              <a:gd name="T37" fmla="*/ 2147483647 h 36"/>
              <a:gd name="T38" fmla="*/ 2147483647 w 52"/>
              <a:gd name="T39" fmla="*/ 2147483647 h 36"/>
              <a:gd name="T40" fmla="*/ 2147483647 w 52"/>
              <a:gd name="T41" fmla="*/ 2147483647 h 36"/>
              <a:gd name="T42" fmla="*/ 2147483647 w 52"/>
              <a:gd name="T43" fmla="*/ 2147483647 h 36"/>
              <a:gd name="T44" fmla="*/ 2147483647 w 52"/>
              <a:gd name="T45" fmla="*/ 2147483647 h 36"/>
              <a:gd name="T46" fmla="*/ 2147483647 w 52"/>
              <a:gd name="T47" fmla="*/ 2147483647 h 36"/>
              <a:gd name="T48" fmla="*/ 2147483647 w 52"/>
              <a:gd name="T49" fmla="*/ 2147483647 h 36"/>
              <a:gd name="T50" fmla="*/ 2147483647 w 52"/>
              <a:gd name="T51" fmla="*/ 2147483647 h 36"/>
              <a:gd name="T52" fmla="*/ 2147483647 w 52"/>
              <a:gd name="T53" fmla="*/ 2147483647 h 36"/>
              <a:gd name="T54" fmla="*/ 2147483647 w 52"/>
              <a:gd name="T55" fmla="*/ 2147483647 h 36"/>
              <a:gd name="T56" fmla="*/ 2147483647 w 52"/>
              <a:gd name="T57" fmla="*/ 2147483647 h 36"/>
              <a:gd name="T58" fmla="*/ 2147483647 w 52"/>
              <a:gd name="T59" fmla="*/ 2147483647 h 36"/>
              <a:gd name="T60" fmla="*/ 2147483647 w 52"/>
              <a:gd name="T61" fmla="*/ 2147483647 h 36"/>
              <a:gd name="T62" fmla="*/ 2147483647 w 52"/>
              <a:gd name="T63" fmla="*/ 2147483647 h 36"/>
              <a:gd name="T64" fmla="*/ 2147483647 w 52"/>
              <a:gd name="T65" fmla="*/ 2147483647 h 36"/>
              <a:gd name="T66" fmla="*/ 2147483647 w 52"/>
              <a:gd name="T67" fmla="*/ 2147483647 h 36"/>
              <a:gd name="T68" fmla="*/ 2147483647 w 52"/>
              <a:gd name="T69" fmla="*/ 2147483647 h 36"/>
              <a:gd name="T70" fmla="*/ 2147483647 w 52"/>
              <a:gd name="T71" fmla="*/ 2147483647 h 36"/>
              <a:gd name="T72" fmla="*/ 2147483647 w 52"/>
              <a:gd name="T73" fmla="*/ 0 h 36"/>
              <a:gd name="T74" fmla="*/ 2147483647 w 52"/>
              <a:gd name="T75" fmla="*/ 0 h 36"/>
              <a:gd name="T76" fmla="*/ 2147483647 w 52"/>
              <a:gd name="T77" fmla="*/ 0 h 36"/>
              <a:gd name="T78" fmla="*/ 2147483647 w 52"/>
              <a:gd name="T79" fmla="*/ 2147483647 h 36"/>
              <a:gd name="T80" fmla="*/ 2147483647 w 52"/>
              <a:gd name="T81" fmla="*/ 2147483647 h 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52"/>
              <a:gd name="T124" fmla="*/ 0 h 36"/>
              <a:gd name="T125" fmla="*/ 52 w 52"/>
              <a:gd name="T126" fmla="*/ 36 h 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52" h="36">
                <a:moveTo>
                  <a:pt x="9" y="3"/>
                </a:moveTo>
                <a:lnTo>
                  <a:pt x="7" y="5"/>
                </a:lnTo>
                <a:lnTo>
                  <a:pt x="4" y="6"/>
                </a:lnTo>
                <a:lnTo>
                  <a:pt x="3" y="8"/>
                </a:lnTo>
                <a:lnTo>
                  <a:pt x="1" y="9"/>
                </a:lnTo>
                <a:lnTo>
                  <a:pt x="0" y="12"/>
                </a:lnTo>
                <a:lnTo>
                  <a:pt x="0" y="14"/>
                </a:lnTo>
                <a:lnTo>
                  <a:pt x="0" y="15"/>
                </a:lnTo>
                <a:lnTo>
                  <a:pt x="0" y="16"/>
                </a:lnTo>
                <a:lnTo>
                  <a:pt x="3" y="21"/>
                </a:lnTo>
                <a:lnTo>
                  <a:pt x="7" y="25"/>
                </a:lnTo>
                <a:lnTo>
                  <a:pt x="10" y="28"/>
                </a:lnTo>
                <a:lnTo>
                  <a:pt x="15" y="31"/>
                </a:lnTo>
                <a:lnTo>
                  <a:pt x="18" y="34"/>
                </a:lnTo>
                <a:lnTo>
                  <a:pt x="22" y="36"/>
                </a:lnTo>
                <a:lnTo>
                  <a:pt x="27" y="36"/>
                </a:lnTo>
                <a:lnTo>
                  <a:pt x="32" y="36"/>
                </a:lnTo>
                <a:lnTo>
                  <a:pt x="35" y="34"/>
                </a:lnTo>
                <a:lnTo>
                  <a:pt x="38" y="33"/>
                </a:lnTo>
                <a:lnTo>
                  <a:pt x="41" y="31"/>
                </a:lnTo>
                <a:lnTo>
                  <a:pt x="43" y="28"/>
                </a:lnTo>
                <a:lnTo>
                  <a:pt x="46" y="25"/>
                </a:lnTo>
                <a:lnTo>
                  <a:pt x="47" y="22"/>
                </a:lnTo>
                <a:lnTo>
                  <a:pt x="50" y="19"/>
                </a:lnTo>
                <a:lnTo>
                  <a:pt x="52" y="16"/>
                </a:lnTo>
                <a:lnTo>
                  <a:pt x="52" y="14"/>
                </a:lnTo>
                <a:lnTo>
                  <a:pt x="52" y="11"/>
                </a:lnTo>
                <a:lnTo>
                  <a:pt x="50" y="9"/>
                </a:lnTo>
                <a:lnTo>
                  <a:pt x="49" y="8"/>
                </a:lnTo>
                <a:lnTo>
                  <a:pt x="46" y="6"/>
                </a:lnTo>
                <a:lnTo>
                  <a:pt x="44" y="5"/>
                </a:lnTo>
                <a:lnTo>
                  <a:pt x="41" y="3"/>
                </a:lnTo>
                <a:lnTo>
                  <a:pt x="40" y="3"/>
                </a:lnTo>
                <a:lnTo>
                  <a:pt x="35" y="3"/>
                </a:lnTo>
                <a:lnTo>
                  <a:pt x="32" y="2"/>
                </a:lnTo>
                <a:lnTo>
                  <a:pt x="28" y="2"/>
                </a:lnTo>
                <a:lnTo>
                  <a:pt x="25" y="0"/>
                </a:lnTo>
                <a:lnTo>
                  <a:pt x="21" y="0"/>
                </a:lnTo>
                <a:lnTo>
                  <a:pt x="16" y="0"/>
                </a:lnTo>
                <a:lnTo>
                  <a:pt x="13" y="2"/>
                </a:lnTo>
                <a:lnTo>
                  <a:pt x="9" y="3"/>
                </a:lnTo>
              </a:path>
            </a:pathLst>
          </a:custGeom>
          <a:solidFill>
            <a:srgbClr val="FFFF00"/>
          </a:solidFill>
          <a:ln w="4763">
            <a:solidFill>
              <a:srgbClr val="990000"/>
            </a:solidFill>
            <a:round/>
            <a:headEnd/>
            <a:tailEnd/>
          </a:ln>
        </p:spPr>
        <p:txBody>
          <a:bodyPr/>
          <a:lstStyle/>
          <a:p>
            <a:endParaRPr lang="en-US"/>
          </a:p>
        </p:txBody>
      </p:sp>
      <p:sp>
        <p:nvSpPr>
          <p:cNvPr id="53375" name="Freeform 126">
            <a:extLst>
              <a:ext uri="{FF2B5EF4-FFF2-40B4-BE49-F238E27FC236}">
                <a16:creationId xmlns:a16="http://schemas.microsoft.com/office/drawing/2014/main" id="{4151BB0E-B86E-0D13-B7E9-0C1C04C610A3}"/>
              </a:ext>
            </a:extLst>
          </p:cNvPr>
          <p:cNvSpPr>
            <a:spLocks/>
          </p:cNvSpPr>
          <p:nvPr/>
        </p:nvSpPr>
        <p:spPr bwMode="auto">
          <a:xfrm>
            <a:off x="6834190" y="4105278"/>
            <a:ext cx="52387" cy="36513"/>
          </a:xfrm>
          <a:custGeom>
            <a:avLst/>
            <a:gdLst>
              <a:gd name="T0" fmla="*/ 2147483647 w 37"/>
              <a:gd name="T1" fmla="*/ 0 h 23"/>
              <a:gd name="T2" fmla="*/ 2147483647 w 37"/>
              <a:gd name="T3" fmla="*/ 2147483647 h 23"/>
              <a:gd name="T4" fmla="*/ 2147483647 w 37"/>
              <a:gd name="T5" fmla="*/ 2147483647 h 23"/>
              <a:gd name="T6" fmla="*/ 2147483647 w 37"/>
              <a:gd name="T7" fmla="*/ 2147483647 h 23"/>
              <a:gd name="T8" fmla="*/ 2147483647 w 37"/>
              <a:gd name="T9" fmla="*/ 2147483647 h 23"/>
              <a:gd name="T10" fmla="*/ 0 w 37"/>
              <a:gd name="T11" fmla="*/ 2147483647 h 23"/>
              <a:gd name="T12" fmla="*/ 0 w 37"/>
              <a:gd name="T13" fmla="*/ 2147483647 h 23"/>
              <a:gd name="T14" fmla="*/ 0 w 37"/>
              <a:gd name="T15" fmla="*/ 2147483647 h 23"/>
              <a:gd name="T16" fmla="*/ 0 w 37"/>
              <a:gd name="T17" fmla="*/ 2147483647 h 23"/>
              <a:gd name="T18" fmla="*/ 2147483647 w 37"/>
              <a:gd name="T19" fmla="*/ 2147483647 h 23"/>
              <a:gd name="T20" fmla="*/ 2147483647 w 37"/>
              <a:gd name="T21" fmla="*/ 2147483647 h 23"/>
              <a:gd name="T22" fmla="*/ 2147483647 w 37"/>
              <a:gd name="T23" fmla="*/ 2147483647 h 23"/>
              <a:gd name="T24" fmla="*/ 2147483647 w 37"/>
              <a:gd name="T25" fmla="*/ 2147483647 h 23"/>
              <a:gd name="T26" fmla="*/ 2147483647 w 37"/>
              <a:gd name="T27" fmla="*/ 2147483647 h 23"/>
              <a:gd name="T28" fmla="*/ 2147483647 w 37"/>
              <a:gd name="T29" fmla="*/ 2147483647 h 23"/>
              <a:gd name="T30" fmla="*/ 2147483647 w 37"/>
              <a:gd name="T31" fmla="*/ 2147483647 h 23"/>
              <a:gd name="T32" fmla="*/ 2147483647 w 37"/>
              <a:gd name="T33" fmla="*/ 2147483647 h 23"/>
              <a:gd name="T34" fmla="*/ 2147483647 w 37"/>
              <a:gd name="T35" fmla="*/ 2147483647 h 23"/>
              <a:gd name="T36" fmla="*/ 2147483647 w 37"/>
              <a:gd name="T37" fmla="*/ 2147483647 h 23"/>
              <a:gd name="T38" fmla="*/ 2147483647 w 37"/>
              <a:gd name="T39" fmla="*/ 2147483647 h 23"/>
              <a:gd name="T40" fmla="*/ 2147483647 w 37"/>
              <a:gd name="T41" fmla="*/ 2147483647 h 23"/>
              <a:gd name="T42" fmla="*/ 2147483647 w 37"/>
              <a:gd name="T43" fmla="*/ 2147483647 h 23"/>
              <a:gd name="T44" fmla="*/ 2147483647 w 37"/>
              <a:gd name="T45" fmla="*/ 2147483647 h 23"/>
              <a:gd name="T46" fmla="*/ 2147483647 w 37"/>
              <a:gd name="T47" fmla="*/ 2147483647 h 23"/>
              <a:gd name="T48" fmla="*/ 2147483647 w 37"/>
              <a:gd name="T49" fmla="*/ 2147483647 h 23"/>
              <a:gd name="T50" fmla="*/ 2147483647 w 37"/>
              <a:gd name="T51" fmla="*/ 2147483647 h 23"/>
              <a:gd name="T52" fmla="*/ 2147483647 w 37"/>
              <a:gd name="T53" fmla="*/ 2147483647 h 23"/>
              <a:gd name="T54" fmla="*/ 2147483647 w 37"/>
              <a:gd name="T55" fmla="*/ 2147483647 h 23"/>
              <a:gd name="T56" fmla="*/ 2147483647 w 37"/>
              <a:gd name="T57" fmla="*/ 2147483647 h 23"/>
              <a:gd name="T58" fmla="*/ 2147483647 w 37"/>
              <a:gd name="T59" fmla="*/ 2147483647 h 23"/>
              <a:gd name="T60" fmla="*/ 2147483647 w 37"/>
              <a:gd name="T61" fmla="*/ 2147483647 h 23"/>
              <a:gd name="T62" fmla="*/ 2147483647 w 37"/>
              <a:gd name="T63" fmla="*/ 2147483647 h 23"/>
              <a:gd name="T64" fmla="*/ 2147483647 w 37"/>
              <a:gd name="T65" fmla="*/ 2147483647 h 23"/>
              <a:gd name="T66" fmla="*/ 2147483647 w 37"/>
              <a:gd name="T67" fmla="*/ 2147483647 h 23"/>
              <a:gd name="T68" fmla="*/ 2147483647 w 37"/>
              <a:gd name="T69" fmla="*/ 2147483647 h 23"/>
              <a:gd name="T70" fmla="*/ 2147483647 w 37"/>
              <a:gd name="T71" fmla="*/ 2147483647 h 23"/>
              <a:gd name="T72" fmla="*/ 2147483647 w 37"/>
              <a:gd name="T73" fmla="*/ 2147483647 h 23"/>
              <a:gd name="T74" fmla="*/ 2147483647 w 37"/>
              <a:gd name="T75" fmla="*/ 2147483647 h 23"/>
              <a:gd name="T76" fmla="*/ 2147483647 w 37"/>
              <a:gd name="T77" fmla="*/ 2147483647 h 23"/>
              <a:gd name="T78" fmla="*/ 2147483647 w 37"/>
              <a:gd name="T79" fmla="*/ 2147483647 h 23"/>
              <a:gd name="T80" fmla="*/ 2147483647 w 37"/>
              <a:gd name="T81" fmla="*/ 2147483647 h 23"/>
              <a:gd name="T82" fmla="*/ 2147483647 w 37"/>
              <a:gd name="T83" fmla="*/ 0 h 23"/>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37"/>
              <a:gd name="T127" fmla="*/ 0 h 23"/>
              <a:gd name="T128" fmla="*/ 37 w 37"/>
              <a:gd name="T129" fmla="*/ 23 h 23"/>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37" h="23">
                <a:moveTo>
                  <a:pt x="10" y="0"/>
                </a:moveTo>
                <a:lnTo>
                  <a:pt x="7" y="1"/>
                </a:lnTo>
                <a:lnTo>
                  <a:pt x="4" y="3"/>
                </a:lnTo>
                <a:lnTo>
                  <a:pt x="3" y="4"/>
                </a:lnTo>
                <a:lnTo>
                  <a:pt x="1" y="7"/>
                </a:lnTo>
                <a:lnTo>
                  <a:pt x="0" y="10"/>
                </a:lnTo>
                <a:lnTo>
                  <a:pt x="0" y="13"/>
                </a:lnTo>
                <a:lnTo>
                  <a:pt x="0" y="16"/>
                </a:lnTo>
                <a:lnTo>
                  <a:pt x="0" y="19"/>
                </a:lnTo>
                <a:lnTo>
                  <a:pt x="1" y="20"/>
                </a:lnTo>
                <a:lnTo>
                  <a:pt x="3" y="20"/>
                </a:lnTo>
                <a:lnTo>
                  <a:pt x="3" y="22"/>
                </a:lnTo>
                <a:lnTo>
                  <a:pt x="4" y="22"/>
                </a:lnTo>
                <a:lnTo>
                  <a:pt x="7" y="22"/>
                </a:lnTo>
                <a:lnTo>
                  <a:pt x="9" y="23"/>
                </a:lnTo>
                <a:lnTo>
                  <a:pt x="10" y="23"/>
                </a:lnTo>
                <a:lnTo>
                  <a:pt x="12" y="23"/>
                </a:lnTo>
                <a:lnTo>
                  <a:pt x="13" y="23"/>
                </a:lnTo>
                <a:lnTo>
                  <a:pt x="13" y="22"/>
                </a:lnTo>
                <a:lnTo>
                  <a:pt x="15" y="22"/>
                </a:lnTo>
                <a:lnTo>
                  <a:pt x="16" y="22"/>
                </a:lnTo>
                <a:lnTo>
                  <a:pt x="16" y="20"/>
                </a:lnTo>
                <a:lnTo>
                  <a:pt x="18" y="20"/>
                </a:lnTo>
                <a:lnTo>
                  <a:pt x="19" y="19"/>
                </a:lnTo>
                <a:lnTo>
                  <a:pt x="22" y="19"/>
                </a:lnTo>
                <a:lnTo>
                  <a:pt x="25" y="19"/>
                </a:lnTo>
                <a:lnTo>
                  <a:pt x="28" y="19"/>
                </a:lnTo>
                <a:lnTo>
                  <a:pt x="32" y="19"/>
                </a:lnTo>
                <a:lnTo>
                  <a:pt x="34" y="17"/>
                </a:lnTo>
                <a:lnTo>
                  <a:pt x="37" y="16"/>
                </a:lnTo>
                <a:lnTo>
                  <a:pt x="37" y="13"/>
                </a:lnTo>
                <a:lnTo>
                  <a:pt x="37" y="8"/>
                </a:lnTo>
                <a:lnTo>
                  <a:pt x="35" y="6"/>
                </a:lnTo>
                <a:lnTo>
                  <a:pt x="34" y="4"/>
                </a:lnTo>
                <a:lnTo>
                  <a:pt x="31" y="3"/>
                </a:lnTo>
                <a:lnTo>
                  <a:pt x="27" y="3"/>
                </a:lnTo>
                <a:lnTo>
                  <a:pt x="24" y="3"/>
                </a:lnTo>
                <a:lnTo>
                  <a:pt x="19" y="3"/>
                </a:lnTo>
                <a:lnTo>
                  <a:pt x="16" y="1"/>
                </a:lnTo>
                <a:lnTo>
                  <a:pt x="12" y="1"/>
                </a:lnTo>
                <a:lnTo>
                  <a:pt x="10" y="0"/>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376" name="Freeform 127">
            <a:extLst>
              <a:ext uri="{FF2B5EF4-FFF2-40B4-BE49-F238E27FC236}">
                <a16:creationId xmlns:a16="http://schemas.microsoft.com/office/drawing/2014/main" id="{2245B7FC-A08E-29D0-F39C-5C8296D0DBCF}"/>
              </a:ext>
            </a:extLst>
          </p:cNvPr>
          <p:cNvSpPr>
            <a:spLocks/>
          </p:cNvSpPr>
          <p:nvPr/>
        </p:nvSpPr>
        <p:spPr bwMode="auto">
          <a:xfrm>
            <a:off x="6834190" y="4105278"/>
            <a:ext cx="52387" cy="36513"/>
          </a:xfrm>
          <a:custGeom>
            <a:avLst/>
            <a:gdLst>
              <a:gd name="T0" fmla="*/ 2147483647 w 37"/>
              <a:gd name="T1" fmla="*/ 0 h 23"/>
              <a:gd name="T2" fmla="*/ 2147483647 w 37"/>
              <a:gd name="T3" fmla="*/ 2147483647 h 23"/>
              <a:gd name="T4" fmla="*/ 2147483647 w 37"/>
              <a:gd name="T5" fmla="*/ 2147483647 h 23"/>
              <a:gd name="T6" fmla="*/ 2147483647 w 37"/>
              <a:gd name="T7" fmla="*/ 2147483647 h 23"/>
              <a:gd name="T8" fmla="*/ 2147483647 w 37"/>
              <a:gd name="T9" fmla="*/ 2147483647 h 23"/>
              <a:gd name="T10" fmla="*/ 0 w 37"/>
              <a:gd name="T11" fmla="*/ 2147483647 h 23"/>
              <a:gd name="T12" fmla="*/ 0 w 37"/>
              <a:gd name="T13" fmla="*/ 2147483647 h 23"/>
              <a:gd name="T14" fmla="*/ 0 w 37"/>
              <a:gd name="T15" fmla="*/ 2147483647 h 23"/>
              <a:gd name="T16" fmla="*/ 0 w 37"/>
              <a:gd name="T17" fmla="*/ 2147483647 h 23"/>
              <a:gd name="T18" fmla="*/ 2147483647 w 37"/>
              <a:gd name="T19" fmla="*/ 2147483647 h 23"/>
              <a:gd name="T20" fmla="*/ 2147483647 w 37"/>
              <a:gd name="T21" fmla="*/ 2147483647 h 23"/>
              <a:gd name="T22" fmla="*/ 2147483647 w 37"/>
              <a:gd name="T23" fmla="*/ 2147483647 h 23"/>
              <a:gd name="T24" fmla="*/ 2147483647 w 37"/>
              <a:gd name="T25" fmla="*/ 2147483647 h 23"/>
              <a:gd name="T26" fmla="*/ 2147483647 w 37"/>
              <a:gd name="T27" fmla="*/ 2147483647 h 23"/>
              <a:gd name="T28" fmla="*/ 2147483647 w 37"/>
              <a:gd name="T29" fmla="*/ 2147483647 h 23"/>
              <a:gd name="T30" fmla="*/ 2147483647 w 37"/>
              <a:gd name="T31" fmla="*/ 2147483647 h 23"/>
              <a:gd name="T32" fmla="*/ 2147483647 w 37"/>
              <a:gd name="T33" fmla="*/ 2147483647 h 23"/>
              <a:gd name="T34" fmla="*/ 2147483647 w 37"/>
              <a:gd name="T35" fmla="*/ 2147483647 h 23"/>
              <a:gd name="T36" fmla="*/ 2147483647 w 37"/>
              <a:gd name="T37" fmla="*/ 2147483647 h 23"/>
              <a:gd name="T38" fmla="*/ 2147483647 w 37"/>
              <a:gd name="T39" fmla="*/ 2147483647 h 23"/>
              <a:gd name="T40" fmla="*/ 2147483647 w 37"/>
              <a:gd name="T41" fmla="*/ 2147483647 h 23"/>
              <a:gd name="T42" fmla="*/ 2147483647 w 37"/>
              <a:gd name="T43" fmla="*/ 2147483647 h 23"/>
              <a:gd name="T44" fmla="*/ 2147483647 w 37"/>
              <a:gd name="T45" fmla="*/ 2147483647 h 23"/>
              <a:gd name="T46" fmla="*/ 2147483647 w 37"/>
              <a:gd name="T47" fmla="*/ 2147483647 h 23"/>
              <a:gd name="T48" fmla="*/ 2147483647 w 37"/>
              <a:gd name="T49" fmla="*/ 2147483647 h 23"/>
              <a:gd name="T50" fmla="*/ 2147483647 w 37"/>
              <a:gd name="T51" fmla="*/ 2147483647 h 23"/>
              <a:gd name="T52" fmla="*/ 2147483647 w 37"/>
              <a:gd name="T53" fmla="*/ 2147483647 h 23"/>
              <a:gd name="T54" fmla="*/ 2147483647 w 37"/>
              <a:gd name="T55" fmla="*/ 2147483647 h 23"/>
              <a:gd name="T56" fmla="*/ 2147483647 w 37"/>
              <a:gd name="T57" fmla="*/ 2147483647 h 23"/>
              <a:gd name="T58" fmla="*/ 2147483647 w 37"/>
              <a:gd name="T59" fmla="*/ 2147483647 h 23"/>
              <a:gd name="T60" fmla="*/ 2147483647 w 37"/>
              <a:gd name="T61" fmla="*/ 2147483647 h 23"/>
              <a:gd name="T62" fmla="*/ 2147483647 w 37"/>
              <a:gd name="T63" fmla="*/ 2147483647 h 23"/>
              <a:gd name="T64" fmla="*/ 2147483647 w 37"/>
              <a:gd name="T65" fmla="*/ 2147483647 h 23"/>
              <a:gd name="T66" fmla="*/ 2147483647 w 37"/>
              <a:gd name="T67" fmla="*/ 2147483647 h 23"/>
              <a:gd name="T68" fmla="*/ 2147483647 w 37"/>
              <a:gd name="T69" fmla="*/ 2147483647 h 23"/>
              <a:gd name="T70" fmla="*/ 2147483647 w 37"/>
              <a:gd name="T71" fmla="*/ 2147483647 h 23"/>
              <a:gd name="T72" fmla="*/ 2147483647 w 37"/>
              <a:gd name="T73" fmla="*/ 2147483647 h 23"/>
              <a:gd name="T74" fmla="*/ 2147483647 w 37"/>
              <a:gd name="T75" fmla="*/ 2147483647 h 23"/>
              <a:gd name="T76" fmla="*/ 2147483647 w 37"/>
              <a:gd name="T77" fmla="*/ 2147483647 h 23"/>
              <a:gd name="T78" fmla="*/ 2147483647 w 37"/>
              <a:gd name="T79" fmla="*/ 2147483647 h 23"/>
              <a:gd name="T80" fmla="*/ 2147483647 w 37"/>
              <a:gd name="T81" fmla="*/ 2147483647 h 23"/>
              <a:gd name="T82" fmla="*/ 2147483647 w 37"/>
              <a:gd name="T83" fmla="*/ 0 h 23"/>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37"/>
              <a:gd name="T127" fmla="*/ 0 h 23"/>
              <a:gd name="T128" fmla="*/ 37 w 37"/>
              <a:gd name="T129" fmla="*/ 23 h 23"/>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37" h="23">
                <a:moveTo>
                  <a:pt x="10" y="0"/>
                </a:moveTo>
                <a:lnTo>
                  <a:pt x="7" y="1"/>
                </a:lnTo>
                <a:lnTo>
                  <a:pt x="4" y="3"/>
                </a:lnTo>
                <a:lnTo>
                  <a:pt x="3" y="4"/>
                </a:lnTo>
                <a:lnTo>
                  <a:pt x="1" y="7"/>
                </a:lnTo>
                <a:lnTo>
                  <a:pt x="0" y="10"/>
                </a:lnTo>
                <a:lnTo>
                  <a:pt x="0" y="13"/>
                </a:lnTo>
                <a:lnTo>
                  <a:pt x="0" y="16"/>
                </a:lnTo>
                <a:lnTo>
                  <a:pt x="0" y="19"/>
                </a:lnTo>
                <a:lnTo>
                  <a:pt x="1" y="20"/>
                </a:lnTo>
                <a:lnTo>
                  <a:pt x="3" y="20"/>
                </a:lnTo>
                <a:lnTo>
                  <a:pt x="3" y="22"/>
                </a:lnTo>
                <a:lnTo>
                  <a:pt x="4" y="22"/>
                </a:lnTo>
                <a:lnTo>
                  <a:pt x="7" y="22"/>
                </a:lnTo>
                <a:lnTo>
                  <a:pt x="9" y="23"/>
                </a:lnTo>
                <a:lnTo>
                  <a:pt x="10" y="23"/>
                </a:lnTo>
                <a:lnTo>
                  <a:pt x="12" y="23"/>
                </a:lnTo>
                <a:lnTo>
                  <a:pt x="13" y="23"/>
                </a:lnTo>
                <a:lnTo>
                  <a:pt x="13" y="22"/>
                </a:lnTo>
                <a:lnTo>
                  <a:pt x="15" y="22"/>
                </a:lnTo>
                <a:lnTo>
                  <a:pt x="16" y="22"/>
                </a:lnTo>
                <a:lnTo>
                  <a:pt x="16" y="20"/>
                </a:lnTo>
                <a:lnTo>
                  <a:pt x="18" y="20"/>
                </a:lnTo>
                <a:lnTo>
                  <a:pt x="19" y="19"/>
                </a:lnTo>
                <a:lnTo>
                  <a:pt x="22" y="19"/>
                </a:lnTo>
                <a:lnTo>
                  <a:pt x="25" y="19"/>
                </a:lnTo>
                <a:lnTo>
                  <a:pt x="28" y="19"/>
                </a:lnTo>
                <a:lnTo>
                  <a:pt x="32" y="19"/>
                </a:lnTo>
                <a:lnTo>
                  <a:pt x="34" y="17"/>
                </a:lnTo>
                <a:lnTo>
                  <a:pt x="37" y="16"/>
                </a:lnTo>
                <a:lnTo>
                  <a:pt x="37" y="13"/>
                </a:lnTo>
                <a:lnTo>
                  <a:pt x="37" y="8"/>
                </a:lnTo>
                <a:lnTo>
                  <a:pt x="35" y="6"/>
                </a:lnTo>
                <a:lnTo>
                  <a:pt x="34" y="4"/>
                </a:lnTo>
                <a:lnTo>
                  <a:pt x="31" y="3"/>
                </a:lnTo>
                <a:lnTo>
                  <a:pt x="27" y="3"/>
                </a:lnTo>
                <a:lnTo>
                  <a:pt x="24" y="3"/>
                </a:lnTo>
                <a:lnTo>
                  <a:pt x="19" y="3"/>
                </a:lnTo>
                <a:lnTo>
                  <a:pt x="16" y="1"/>
                </a:lnTo>
                <a:lnTo>
                  <a:pt x="12" y="1"/>
                </a:lnTo>
                <a:lnTo>
                  <a:pt x="10" y="0"/>
                </a:lnTo>
              </a:path>
            </a:pathLst>
          </a:custGeom>
          <a:solidFill>
            <a:srgbClr val="FFFF00"/>
          </a:solidFill>
          <a:ln w="1588">
            <a:solidFill>
              <a:srgbClr val="990000"/>
            </a:solidFill>
            <a:round/>
            <a:headEnd/>
            <a:tailEnd/>
          </a:ln>
        </p:spPr>
        <p:txBody>
          <a:bodyPr/>
          <a:lstStyle/>
          <a:p>
            <a:endParaRPr lang="en-US"/>
          </a:p>
        </p:txBody>
      </p:sp>
      <p:sp>
        <p:nvSpPr>
          <p:cNvPr id="53377" name="Freeform 128">
            <a:extLst>
              <a:ext uri="{FF2B5EF4-FFF2-40B4-BE49-F238E27FC236}">
                <a16:creationId xmlns:a16="http://schemas.microsoft.com/office/drawing/2014/main" id="{97938E5E-E8DD-0425-C549-D188F5CA7929}"/>
              </a:ext>
            </a:extLst>
          </p:cNvPr>
          <p:cNvSpPr>
            <a:spLocks/>
          </p:cNvSpPr>
          <p:nvPr/>
        </p:nvSpPr>
        <p:spPr bwMode="auto">
          <a:xfrm>
            <a:off x="6834190" y="4105278"/>
            <a:ext cx="52387" cy="36513"/>
          </a:xfrm>
          <a:custGeom>
            <a:avLst/>
            <a:gdLst>
              <a:gd name="T0" fmla="*/ 2147483647 w 37"/>
              <a:gd name="T1" fmla="*/ 0 h 23"/>
              <a:gd name="T2" fmla="*/ 2147483647 w 37"/>
              <a:gd name="T3" fmla="*/ 2147483647 h 23"/>
              <a:gd name="T4" fmla="*/ 2147483647 w 37"/>
              <a:gd name="T5" fmla="*/ 2147483647 h 23"/>
              <a:gd name="T6" fmla="*/ 2147483647 w 37"/>
              <a:gd name="T7" fmla="*/ 2147483647 h 23"/>
              <a:gd name="T8" fmla="*/ 2147483647 w 37"/>
              <a:gd name="T9" fmla="*/ 2147483647 h 23"/>
              <a:gd name="T10" fmla="*/ 0 w 37"/>
              <a:gd name="T11" fmla="*/ 2147483647 h 23"/>
              <a:gd name="T12" fmla="*/ 0 w 37"/>
              <a:gd name="T13" fmla="*/ 2147483647 h 23"/>
              <a:gd name="T14" fmla="*/ 0 w 37"/>
              <a:gd name="T15" fmla="*/ 2147483647 h 23"/>
              <a:gd name="T16" fmla="*/ 0 w 37"/>
              <a:gd name="T17" fmla="*/ 2147483647 h 23"/>
              <a:gd name="T18" fmla="*/ 2147483647 w 37"/>
              <a:gd name="T19" fmla="*/ 2147483647 h 23"/>
              <a:gd name="T20" fmla="*/ 2147483647 w 37"/>
              <a:gd name="T21" fmla="*/ 2147483647 h 23"/>
              <a:gd name="T22" fmla="*/ 2147483647 w 37"/>
              <a:gd name="T23" fmla="*/ 2147483647 h 23"/>
              <a:gd name="T24" fmla="*/ 2147483647 w 37"/>
              <a:gd name="T25" fmla="*/ 2147483647 h 23"/>
              <a:gd name="T26" fmla="*/ 2147483647 w 37"/>
              <a:gd name="T27" fmla="*/ 2147483647 h 23"/>
              <a:gd name="T28" fmla="*/ 2147483647 w 37"/>
              <a:gd name="T29" fmla="*/ 2147483647 h 23"/>
              <a:gd name="T30" fmla="*/ 2147483647 w 37"/>
              <a:gd name="T31" fmla="*/ 2147483647 h 23"/>
              <a:gd name="T32" fmla="*/ 2147483647 w 37"/>
              <a:gd name="T33" fmla="*/ 2147483647 h 23"/>
              <a:gd name="T34" fmla="*/ 2147483647 w 37"/>
              <a:gd name="T35" fmla="*/ 2147483647 h 23"/>
              <a:gd name="T36" fmla="*/ 2147483647 w 37"/>
              <a:gd name="T37" fmla="*/ 2147483647 h 23"/>
              <a:gd name="T38" fmla="*/ 2147483647 w 37"/>
              <a:gd name="T39" fmla="*/ 2147483647 h 23"/>
              <a:gd name="T40" fmla="*/ 2147483647 w 37"/>
              <a:gd name="T41" fmla="*/ 2147483647 h 23"/>
              <a:gd name="T42" fmla="*/ 2147483647 w 37"/>
              <a:gd name="T43" fmla="*/ 2147483647 h 23"/>
              <a:gd name="T44" fmla="*/ 2147483647 w 37"/>
              <a:gd name="T45" fmla="*/ 2147483647 h 23"/>
              <a:gd name="T46" fmla="*/ 2147483647 w 37"/>
              <a:gd name="T47" fmla="*/ 2147483647 h 23"/>
              <a:gd name="T48" fmla="*/ 2147483647 w 37"/>
              <a:gd name="T49" fmla="*/ 2147483647 h 23"/>
              <a:gd name="T50" fmla="*/ 2147483647 w 37"/>
              <a:gd name="T51" fmla="*/ 2147483647 h 23"/>
              <a:gd name="T52" fmla="*/ 2147483647 w 37"/>
              <a:gd name="T53" fmla="*/ 2147483647 h 23"/>
              <a:gd name="T54" fmla="*/ 2147483647 w 37"/>
              <a:gd name="T55" fmla="*/ 2147483647 h 23"/>
              <a:gd name="T56" fmla="*/ 2147483647 w 37"/>
              <a:gd name="T57" fmla="*/ 2147483647 h 23"/>
              <a:gd name="T58" fmla="*/ 2147483647 w 37"/>
              <a:gd name="T59" fmla="*/ 2147483647 h 23"/>
              <a:gd name="T60" fmla="*/ 2147483647 w 37"/>
              <a:gd name="T61" fmla="*/ 2147483647 h 23"/>
              <a:gd name="T62" fmla="*/ 2147483647 w 37"/>
              <a:gd name="T63" fmla="*/ 2147483647 h 23"/>
              <a:gd name="T64" fmla="*/ 2147483647 w 37"/>
              <a:gd name="T65" fmla="*/ 2147483647 h 23"/>
              <a:gd name="T66" fmla="*/ 2147483647 w 37"/>
              <a:gd name="T67" fmla="*/ 2147483647 h 23"/>
              <a:gd name="T68" fmla="*/ 2147483647 w 37"/>
              <a:gd name="T69" fmla="*/ 2147483647 h 23"/>
              <a:gd name="T70" fmla="*/ 2147483647 w 37"/>
              <a:gd name="T71" fmla="*/ 2147483647 h 23"/>
              <a:gd name="T72" fmla="*/ 2147483647 w 37"/>
              <a:gd name="T73" fmla="*/ 2147483647 h 23"/>
              <a:gd name="T74" fmla="*/ 2147483647 w 37"/>
              <a:gd name="T75" fmla="*/ 2147483647 h 23"/>
              <a:gd name="T76" fmla="*/ 2147483647 w 37"/>
              <a:gd name="T77" fmla="*/ 2147483647 h 23"/>
              <a:gd name="T78" fmla="*/ 2147483647 w 37"/>
              <a:gd name="T79" fmla="*/ 2147483647 h 23"/>
              <a:gd name="T80" fmla="*/ 2147483647 w 37"/>
              <a:gd name="T81" fmla="*/ 2147483647 h 23"/>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37"/>
              <a:gd name="T124" fmla="*/ 0 h 23"/>
              <a:gd name="T125" fmla="*/ 37 w 37"/>
              <a:gd name="T126" fmla="*/ 23 h 23"/>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37" h="23">
                <a:moveTo>
                  <a:pt x="10" y="0"/>
                </a:moveTo>
                <a:lnTo>
                  <a:pt x="7" y="1"/>
                </a:lnTo>
                <a:lnTo>
                  <a:pt x="4" y="3"/>
                </a:lnTo>
                <a:lnTo>
                  <a:pt x="3" y="4"/>
                </a:lnTo>
                <a:lnTo>
                  <a:pt x="1" y="7"/>
                </a:lnTo>
                <a:lnTo>
                  <a:pt x="0" y="10"/>
                </a:lnTo>
                <a:lnTo>
                  <a:pt x="0" y="13"/>
                </a:lnTo>
                <a:lnTo>
                  <a:pt x="0" y="16"/>
                </a:lnTo>
                <a:lnTo>
                  <a:pt x="0" y="19"/>
                </a:lnTo>
                <a:lnTo>
                  <a:pt x="1" y="20"/>
                </a:lnTo>
                <a:lnTo>
                  <a:pt x="3" y="20"/>
                </a:lnTo>
                <a:lnTo>
                  <a:pt x="3" y="22"/>
                </a:lnTo>
                <a:lnTo>
                  <a:pt x="4" y="22"/>
                </a:lnTo>
                <a:lnTo>
                  <a:pt x="7" y="22"/>
                </a:lnTo>
                <a:lnTo>
                  <a:pt x="9" y="23"/>
                </a:lnTo>
                <a:lnTo>
                  <a:pt x="10" y="23"/>
                </a:lnTo>
                <a:lnTo>
                  <a:pt x="12" y="23"/>
                </a:lnTo>
                <a:lnTo>
                  <a:pt x="13" y="23"/>
                </a:lnTo>
                <a:lnTo>
                  <a:pt x="13" y="22"/>
                </a:lnTo>
                <a:lnTo>
                  <a:pt x="15" y="22"/>
                </a:lnTo>
                <a:lnTo>
                  <a:pt x="16" y="22"/>
                </a:lnTo>
                <a:lnTo>
                  <a:pt x="16" y="20"/>
                </a:lnTo>
                <a:lnTo>
                  <a:pt x="18" y="20"/>
                </a:lnTo>
                <a:lnTo>
                  <a:pt x="19" y="19"/>
                </a:lnTo>
                <a:lnTo>
                  <a:pt x="22" y="19"/>
                </a:lnTo>
                <a:lnTo>
                  <a:pt x="25" y="19"/>
                </a:lnTo>
                <a:lnTo>
                  <a:pt x="28" y="19"/>
                </a:lnTo>
                <a:lnTo>
                  <a:pt x="32" y="19"/>
                </a:lnTo>
                <a:lnTo>
                  <a:pt x="34" y="17"/>
                </a:lnTo>
                <a:lnTo>
                  <a:pt x="37" y="16"/>
                </a:lnTo>
                <a:lnTo>
                  <a:pt x="37" y="13"/>
                </a:lnTo>
                <a:lnTo>
                  <a:pt x="37" y="8"/>
                </a:lnTo>
                <a:lnTo>
                  <a:pt x="35" y="6"/>
                </a:lnTo>
                <a:lnTo>
                  <a:pt x="34" y="4"/>
                </a:lnTo>
                <a:lnTo>
                  <a:pt x="31" y="3"/>
                </a:lnTo>
                <a:lnTo>
                  <a:pt x="27" y="3"/>
                </a:lnTo>
                <a:lnTo>
                  <a:pt x="24" y="3"/>
                </a:lnTo>
                <a:lnTo>
                  <a:pt x="19" y="3"/>
                </a:lnTo>
                <a:lnTo>
                  <a:pt x="16" y="1"/>
                </a:lnTo>
                <a:lnTo>
                  <a:pt x="12" y="1"/>
                </a:lnTo>
              </a:path>
            </a:pathLst>
          </a:custGeom>
          <a:solidFill>
            <a:srgbClr val="FFFF00"/>
          </a:solidFill>
          <a:ln w="4763">
            <a:solidFill>
              <a:srgbClr val="990000"/>
            </a:solidFill>
            <a:round/>
            <a:headEnd/>
            <a:tailEnd/>
          </a:ln>
        </p:spPr>
        <p:txBody>
          <a:bodyPr/>
          <a:lstStyle/>
          <a:p>
            <a:endParaRPr lang="en-US"/>
          </a:p>
        </p:txBody>
      </p:sp>
      <p:sp>
        <p:nvSpPr>
          <p:cNvPr id="53378" name="Freeform 129">
            <a:extLst>
              <a:ext uri="{FF2B5EF4-FFF2-40B4-BE49-F238E27FC236}">
                <a16:creationId xmlns:a16="http://schemas.microsoft.com/office/drawing/2014/main" id="{B80AF923-A5FC-D1CB-6E8B-52A87FE3B120}"/>
              </a:ext>
            </a:extLst>
          </p:cNvPr>
          <p:cNvSpPr>
            <a:spLocks/>
          </p:cNvSpPr>
          <p:nvPr/>
        </p:nvSpPr>
        <p:spPr bwMode="auto">
          <a:xfrm>
            <a:off x="6838951" y="4057654"/>
            <a:ext cx="88900" cy="47625"/>
          </a:xfrm>
          <a:custGeom>
            <a:avLst/>
            <a:gdLst>
              <a:gd name="T0" fmla="*/ 2147483647 w 64"/>
              <a:gd name="T1" fmla="*/ 2147483647 h 30"/>
              <a:gd name="T2" fmla="*/ 2147483647 w 64"/>
              <a:gd name="T3" fmla="*/ 0 h 30"/>
              <a:gd name="T4" fmla="*/ 2147483647 w 64"/>
              <a:gd name="T5" fmla="*/ 0 h 30"/>
              <a:gd name="T6" fmla="*/ 2147483647 w 64"/>
              <a:gd name="T7" fmla="*/ 2147483647 h 30"/>
              <a:gd name="T8" fmla="*/ 2147483647 w 64"/>
              <a:gd name="T9" fmla="*/ 2147483647 h 30"/>
              <a:gd name="T10" fmla="*/ 2147483647 w 64"/>
              <a:gd name="T11" fmla="*/ 2147483647 h 30"/>
              <a:gd name="T12" fmla="*/ 2147483647 w 64"/>
              <a:gd name="T13" fmla="*/ 2147483647 h 30"/>
              <a:gd name="T14" fmla="*/ 2147483647 w 64"/>
              <a:gd name="T15" fmla="*/ 2147483647 h 30"/>
              <a:gd name="T16" fmla="*/ 0 w 64"/>
              <a:gd name="T17" fmla="*/ 2147483647 h 30"/>
              <a:gd name="T18" fmla="*/ 0 w 64"/>
              <a:gd name="T19" fmla="*/ 2147483647 h 30"/>
              <a:gd name="T20" fmla="*/ 0 w 64"/>
              <a:gd name="T21" fmla="*/ 2147483647 h 30"/>
              <a:gd name="T22" fmla="*/ 0 w 64"/>
              <a:gd name="T23" fmla="*/ 2147483647 h 30"/>
              <a:gd name="T24" fmla="*/ 2147483647 w 64"/>
              <a:gd name="T25" fmla="*/ 2147483647 h 30"/>
              <a:gd name="T26" fmla="*/ 2147483647 w 64"/>
              <a:gd name="T27" fmla="*/ 2147483647 h 30"/>
              <a:gd name="T28" fmla="*/ 2147483647 w 64"/>
              <a:gd name="T29" fmla="*/ 2147483647 h 30"/>
              <a:gd name="T30" fmla="*/ 2147483647 w 64"/>
              <a:gd name="T31" fmla="*/ 2147483647 h 30"/>
              <a:gd name="T32" fmla="*/ 2147483647 w 64"/>
              <a:gd name="T33" fmla="*/ 2147483647 h 30"/>
              <a:gd name="T34" fmla="*/ 2147483647 w 64"/>
              <a:gd name="T35" fmla="*/ 2147483647 h 30"/>
              <a:gd name="T36" fmla="*/ 2147483647 w 64"/>
              <a:gd name="T37" fmla="*/ 2147483647 h 30"/>
              <a:gd name="T38" fmla="*/ 2147483647 w 64"/>
              <a:gd name="T39" fmla="*/ 2147483647 h 30"/>
              <a:gd name="T40" fmla="*/ 2147483647 w 64"/>
              <a:gd name="T41" fmla="*/ 2147483647 h 30"/>
              <a:gd name="T42" fmla="*/ 2147483647 w 64"/>
              <a:gd name="T43" fmla="*/ 2147483647 h 30"/>
              <a:gd name="T44" fmla="*/ 2147483647 w 64"/>
              <a:gd name="T45" fmla="*/ 2147483647 h 30"/>
              <a:gd name="T46" fmla="*/ 2147483647 w 64"/>
              <a:gd name="T47" fmla="*/ 2147483647 h 30"/>
              <a:gd name="T48" fmla="*/ 2147483647 w 64"/>
              <a:gd name="T49" fmla="*/ 2147483647 h 30"/>
              <a:gd name="T50" fmla="*/ 2147483647 w 64"/>
              <a:gd name="T51" fmla="*/ 2147483647 h 30"/>
              <a:gd name="T52" fmla="*/ 2147483647 w 64"/>
              <a:gd name="T53" fmla="*/ 2147483647 h 30"/>
              <a:gd name="T54" fmla="*/ 2147483647 w 64"/>
              <a:gd name="T55" fmla="*/ 2147483647 h 30"/>
              <a:gd name="T56" fmla="*/ 2147483647 w 64"/>
              <a:gd name="T57" fmla="*/ 2147483647 h 30"/>
              <a:gd name="T58" fmla="*/ 2147483647 w 64"/>
              <a:gd name="T59" fmla="*/ 2147483647 h 30"/>
              <a:gd name="T60" fmla="*/ 2147483647 w 64"/>
              <a:gd name="T61" fmla="*/ 2147483647 h 30"/>
              <a:gd name="T62" fmla="*/ 2147483647 w 64"/>
              <a:gd name="T63" fmla="*/ 2147483647 h 30"/>
              <a:gd name="T64" fmla="*/ 2147483647 w 64"/>
              <a:gd name="T65" fmla="*/ 2147483647 h 30"/>
              <a:gd name="T66" fmla="*/ 2147483647 w 64"/>
              <a:gd name="T67" fmla="*/ 2147483647 h 30"/>
              <a:gd name="T68" fmla="*/ 2147483647 w 64"/>
              <a:gd name="T69" fmla="*/ 2147483647 h 30"/>
              <a:gd name="T70" fmla="*/ 2147483647 w 64"/>
              <a:gd name="T71" fmla="*/ 2147483647 h 30"/>
              <a:gd name="T72" fmla="*/ 2147483647 w 64"/>
              <a:gd name="T73" fmla="*/ 2147483647 h 30"/>
              <a:gd name="T74" fmla="*/ 2147483647 w 64"/>
              <a:gd name="T75" fmla="*/ 2147483647 h 30"/>
              <a:gd name="T76" fmla="*/ 2147483647 w 64"/>
              <a:gd name="T77" fmla="*/ 2147483647 h 30"/>
              <a:gd name="T78" fmla="*/ 2147483647 w 64"/>
              <a:gd name="T79" fmla="*/ 2147483647 h 30"/>
              <a:gd name="T80" fmla="*/ 2147483647 w 64"/>
              <a:gd name="T81" fmla="*/ 2147483647 h 30"/>
              <a:gd name="T82" fmla="*/ 2147483647 w 64"/>
              <a:gd name="T83" fmla="*/ 2147483647 h 30"/>
              <a:gd name="T84" fmla="*/ 2147483647 w 64"/>
              <a:gd name="T85" fmla="*/ 2147483647 h 30"/>
              <a:gd name="T86" fmla="*/ 2147483647 w 64"/>
              <a:gd name="T87" fmla="*/ 2147483647 h 30"/>
              <a:gd name="T88" fmla="*/ 2147483647 w 64"/>
              <a:gd name="T89" fmla="*/ 2147483647 h 30"/>
              <a:gd name="T90" fmla="*/ 2147483647 w 64"/>
              <a:gd name="T91" fmla="*/ 2147483647 h 30"/>
              <a:gd name="T92" fmla="*/ 2147483647 w 64"/>
              <a:gd name="T93" fmla="*/ 2147483647 h 30"/>
              <a:gd name="T94" fmla="*/ 2147483647 w 64"/>
              <a:gd name="T95" fmla="*/ 2147483647 h 30"/>
              <a:gd name="T96" fmla="*/ 2147483647 w 64"/>
              <a:gd name="T97" fmla="*/ 2147483647 h 30"/>
              <a:gd name="T98" fmla="*/ 2147483647 w 64"/>
              <a:gd name="T99" fmla="*/ 2147483647 h 30"/>
              <a:gd name="T100" fmla="*/ 2147483647 w 64"/>
              <a:gd name="T101" fmla="*/ 2147483647 h 30"/>
              <a:gd name="T102" fmla="*/ 2147483647 w 64"/>
              <a:gd name="T103" fmla="*/ 2147483647 h 30"/>
              <a:gd name="T104" fmla="*/ 2147483647 w 64"/>
              <a:gd name="T105" fmla="*/ 2147483647 h 30"/>
              <a:gd name="T106" fmla="*/ 2147483647 w 64"/>
              <a:gd name="T107" fmla="*/ 2147483647 h 30"/>
              <a:gd name="T108" fmla="*/ 2147483647 w 64"/>
              <a:gd name="T109" fmla="*/ 2147483647 h 30"/>
              <a:gd name="T110" fmla="*/ 2147483647 w 64"/>
              <a:gd name="T111" fmla="*/ 2147483647 h 30"/>
              <a:gd name="T112" fmla="*/ 2147483647 w 64"/>
              <a:gd name="T113" fmla="*/ 2147483647 h 30"/>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64"/>
              <a:gd name="T172" fmla="*/ 0 h 30"/>
              <a:gd name="T173" fmla="*/ 64 w 64"/>
              <a:gd name="T174" fmla="*/ 30 h 30"/>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64" h="30">
                <a:moveTo>
                  <a:pt x="28" y="1"/>
                </a:moveTo>
                <a:lnTo>
                  <a:pt x="24" y="0"/>
                </a:lnTo>
                <a:lnTo>
                  <a:pt x="19" y="0"/>
                </a:lnTo>
                <a:lnTo>
                  <a:pt x="15" y="1"/>
                </a:lnTo>
                <a:lnTo>
                  <a:pt x="10" y="1"/>
                </a:lnTo>
                <a:lnTo>
                  <a:pt x="6" y="3"/>
                </a:lnTo>
                <a:lnTo>
                  <a:pt x="3" y="6"/>
                </a:lnTo>
                <a:lnTo>
                  <a:pt x="1" y="9"/>
                </a:lnTo>
                <a:lnTo>
                  <a:pt x="0" y="13"/>
                </a:lnTo>
                <a:lnTo>
                  <a:pt x="0" y="15"/>
                </a:lnTo>
                <a:lnTo>
                  <a:pt x="0" y="16"/>
                </a:lnTo>
                <a:lnTo>
                  <a:pt x="0" y="18"/>
                </a:lnTo>
                <a:lnTo>
                  <a:pt x="1" y="19"/>
                </a:lnTo>
                <a:lnTo>
                  <a:pt x="3" y="21"/>
                </a:lnTo>
                <a:lnTo>
                  <a:pt x="4" y="21"/>
                </a:lnTo>
                <a:lnTo>
                  <a:pt x="6" y="22"/>
                </a:lnTo>
                <a:lnTo>
                  <a:pt x="7" y="22"/>
                </a:lnTo>
                <a:lnTo>
                  <a:pt x="12" y="24"/>
                </a:lnTo>
                <a:lnTo>
                  <a:pt x="18" y="25"/>
                </a:lnTo>
                <a:lnTo>
                  <a:pt x="22" y="25"/>
                </a:lnTo>
                <a:lnTo>
                  <a:pt x="27" y="27"/>
                </a:lnTo>
                <a:lnTo>
                  <a:pt x="31" y="27"/>
                </a:lnTo>
                <a:lnTo>
                  <a:pt x="35" y="28"/>
                </a:lnTo>
                <a:lnTo>
                  <a:pt x="40" y="28"/>
                </a:lnTo>
                <a:lnTo>
                  <a:pt x="44" y="30"/>
                </a:lnTo>
                <a:lnTo>
                  <a:pt x="47" y="30"/>
                </a:lnTo>
                <a:lnTo>
                  <a:pt x="50" y="28"/>
                </a:lnTo>
                <a:lnTo>
                  <a:pt x="53" y="28"/>
                </a:lnTo>
                <a:lnTo>
                  <a:pt x="56" y="27"/>
                </a:lnTo>
                <a:lnTo>
                  <a:pt x="58" y="25"/>
                </a:lnTo>
                <a:lnTo>
                  <a:pt x="61" y="24"/>
                </a:lnTo>
                <a:lnTo>
                  <a:pt x="62" y="21"/>
                </a:lnTo>
                <a:lnTo>
                  <a:pt x="62" y="19"/>
                </a:lnTo>
                <a:lnTo>
                  <a:pt x="64" y="18"/>
                </a:lnTo>
                <a:lnTo>
                  <a:pt x="64" y="16"/>
                </a:lnTo>
                <a:lnTo>
                  <a:pt x="64" y="15"/>
                </a:lnTo>
                <a:lnTo>
                  <a:pt x="62" y="13"/>
                </a:lnTo>
                <a:lnTo>
                  <a:pt x="62" y="12"/>
                </a:lnTo>
                <a:lnTo>
                  <a:pt x="61" y="12"/>
                </a:lnTo>
                <a:lnTo>
                  <a:pt x="59" y="12"/>
                </a:lnTo>
                <a:lnTo>
                  <a:pt x="58" y="12"/>
                </a:lnTo>
                <a:lnTo>
                  <a:pt x="56" y="12"/>
                </a:lnTo>
                <a:lnTo>
                  <a:pt x="55" y="12"/>
                </a:lnTo>
                <a:lnTo>
                  <a:pt x="53" y="12"/>
                </a:lnTo>
                <a:lnTo>
                  <a:pt x="50" y="12"/>
                </a:lnTo>
                <a:lnTo>
                  <a:pt x="49" y="12"/>
                </a:lnTo>
                <a:lnTo>
                  <a:pt x="47" y="10"/>
                </a:lnTo>
                <a:lnTo>
                  <a:pt x="46" y="10"/>
                </a:lnTo>
                <a:lnTo>
                  <a:pt x="44" y="9"/>
                </a:lnTo>
                <a:lnTo>
                  <a:pt x="41" y="7"/>
                </a:lnTo>
                <a:lnTo>
                  <a:pt x="40" y="6"/>
                </a:lnTo>
                <a:lnTo>
                  <a:pt x="38" y="4"/>
                </a:lnTo>
                <a:lnTo>
                  <a:pt x="35" y="3"/>
                </a:lnTo>
                <a:lnTo>
                  <a:pt x="34" y="1"/>
                </a:lnTo>
                <a:lnTo>
                  <a:pt x="31" y="1"/>
                </a:lnTo>
                <a:lnTo>
                  <a:pt x="28" y="1"/>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379" name="Freeform 130">
            <a:extLst>
              <a:ext uri="{FF2B5EF4-FFF2-40B4-BE49-F238E27FC236}">
                <a16:creationId xmlns:a16="http://schemas.microsoft.com/office/drawing/2014/main" id="{E7A92FED-0E05-1963-47CF-8C2E460A24F9}"/>
              </a:ext>
            </a:extLst>
          </p:cNvPr>
          <p:cNvSpPr>
            <a:spLocks/>
          </p:cNvSpPr>
          <p:nvPr/>
        </p:nvSpPr>
        <p:spPr bwMode="auto">
          <a:xfrm>
            <a:off x="6838951" y="4057654"/>
            <a:ext cx="88900" cy="47625"/>
          </a:xfrm>
          <a:custGeom>
            <a:avLst/>
            <a:gdLst>
              <a:gd name="T0" fmla="*/ 2147483647 w 64"/>
              <a:gd name="T1" fmla="*/ 2147483647 h 30"/>
              <a:gd name="T2" fmla="*/ 2147483647 w 64"/>
              <a:gd name="T3" fmla="*/ 0 h 30"/>
              <a:gd name="T4" fmla="*/ 2147483647 w 64"/>
              <a:gd name="T5" fmla="*/ 0 h 30"/>
              <a:gd name="T6" fmla="*/ 2147483647 w 64"/>
              <a:gd name="T7" fmla="*/ 2147483647 h 30"/>
              <a:gd name="T8" fmla="*/ 2147483647 w 64"/>
              <a:gd name="T9" fmla="*/ 2147483647 h 30"/>
              <a:gd name="T10" fmla="*/ 2147483647 w 64"/>
              <a:gd name="T11" fmla="*/ 2147483647 h 30"/>
              <a:gd name="T12" fmla="*/ 2147483647 w 64"/>
              <a:gd name="T13" fmla="*/ 2147483647 h 30"/>
              <a:gd name="T14" fmla="*/ 2147483647 w 64"/>
              <a:gd name="T15" fmla="*/ 2147483647 h 30"/>
              <a:gd name="T16" fmla="*/ 0 w 64"/>
              <a:gd name="T17" fmla="*/ 2147483647 h 30"/>
              <a:gd name="T18" fmla="*/ 0 w 64"/>
              <a:gd name="T19" fmla="*/ 2147483647 h 30"/>
              <a:gd name="T20" fmla="*/ 0 w 64"/>
              <a:gd name="T21" fmla="*/ 2147483647 h 30"/>
              <a:gd name="T22" fmla="*/ 0 w 64"/>
              <a:gd name="T23" fmla="*/ 2147483647 h 30"/>
              <a:gd name="T24" fmla="*/ 2147483647 w 64"/>
              <a:gd name="T25" fmla="*/ 2147483647 h 30"/>
              <a:gd name="T26" fmla="*/ 2147483647 w 64"/>
              <a:gd name="T27" fmla="*/ 2147483647 h 30"/>
              <a:gd name="T28" fmla="*/ 2147483647 w 64"/>
              <a:gd name="T29" fmla="*/ 2147483647 h 30"/>
              <a:gd name="T30" fmla="*/ 2147483647 w 64"/>
              <a:gd name="T31" fmla="*/ 2147483647 h 30"/>
              <a:gd name="T32" fmla="*/ 2147483647 w 64"/>
              <a:gd name="T33" fmla="*/ 2147483647 h 30"/>
              <a:gd name="T34" fmla="*/ 2147483647 w 64"/>
              <a:gd name="T35" fmla="*/ 2147483647 h 30"/>
              <a:gd name="T36" fmla="*/ 2147483647 w 64"/>
              <a:gd name="T37" fmla="*/ 2147483647 h 30"/>
              <a:gd name="T38" fmla="*/ 2147483647 w 64"/>
              <a:gd name="T39" fmla="*/ 2147483647 h 30"/>
              <a:gd name="T40" fmla="*/ 2147483647 w 64"/>
              <a:gd name="T41" fmla="*/ 2147483647 h 30"/>
              <a:gd name="T42" fmla="*/ 2147483647 w 64"/>
              <a:gd name="T43" fmla="*/ 2147483647 h 30"/>
              <a:gd name="T44" fmla="*/ 2147483647 w 64"/>
              <a:gd name="T45" fmla="*/ 2147483647 h 30"/>
              <a:gd name="T46" fmla="*/ 2147483647 w 64"/>
              <a:gd name="T47" fmla="*/ 2147483647 h 30"/>
              <a:gd name="T48" fmla="*/ 2147483647 w 64"/>
              <a:gd name="T49" fmla="*/ 2147483647 h 30"/>
              <a:gd name="T50" fmla="*/ 2147483647 w 64"/>
              <a:gd name="T51" fmla="*/ 2147483647 h 30"/>
              <a:gd name="T52" fmla="*/ 2147483647 w 64"/>
              <a:gd name="T53" fmla="*/ 2147483647 h 30"/>
              <a:gd name="T54" fmla="*/ 2147483647 w 64"/>
              <a:gd name="T55" fmla="*/ 2147483647 h 30"/>
              <a:gd name="T56" fmla="*/ 2147483647 w 64"/>
              <a:gd name="T57" fmla="*/ 2147483647 h 30"/>
              <a:gd name="T58" fmla="*/ 2147483647 w 64"/>
              <a:gd name="T59" fmla="*/ 2147483647 h 30"/>
              <a:gd name="T60" fmla="*/ 2147483647 w 64"/>
              <a:gd name="T61" fmla="*/ 2147483647 h 30"/>
              <a:gd name="T62" fmla="*/ 2147483647 w 64"/>
              <a:gd name="T63" fmla="*/ 2147483647 h 30"/>
              <a:gd name="T64" fmla="*/ 2147483647 w 64"/>
              <a:gd name="T65" fmla="*/ 2147483647 h 30"/>
              <a:gd name="T66" fmla="*/ 2147483647 w 64"/>
              <a:gd name="T67" fmla="*/ 2147483647 h 30"/>
              <a:gd name="T68" fmla="*/ 2147483647 w 64"/>
              <a:gd name="T69" fmla="*/ 2147483647 h 30"/>
              <a:gd name="T70" fmla="*/ 2147483647 w 64"/>
              <a:gd name="T71" fmla="*/ 2147483647 h 30"/>
              <a:gd name="T72" fmla="*/ 2147483647 w 64"/>
              <a:gd name="T73" fmla="*/ 2147483647 h 30"/>
              <a:gd name="T74" fmla="*/ 2147483647 w 64"/>
              <a:gd name="T75" fmla="*/ 2147483647 h 30"/>
              <a:gd name="T76" fmla="*/ 2147483647 w 64"/>
              <a:gd name="T77" fmla="*/ 2147483647 h 30"/>
              <a:gd name="T78" fmla="*/ 2147483647 w 64"/>
              <a:gd name="T79" fmla="*/ 2147483647 h 30"/>
              <a:gd name="T80" fmla="*/ 2147483647 w 64"/>
              <a:gd name="T81" fmla="*/ 2147483647 h 30"/>
              <a:gd name="T82" fmla="*/ 2147483647 w 64"/>
              <a:gd name="T83" fmla="*/ 2147483647 h 30"/>
              <a:gd name="T84" fmla="*/ 2147483647 w 64"/>
              <a:gd name="T85" fmla="*/ 2147483647 h 30"/>
              <a:gd name="T86" fmla="*/ 2147483647 w 64"/>
              <a:gd name="T87" fmla="*/ 2147483647 h 30"/>
              <a:gd name="T88" fmla="*/ 2147483647 w 64"/>
              <a:gd name="T89" fmla="*/ 2147483647 h 30"/>
              <a:gd name="T90" fmla="*/ 2147483647 w 64"/>
              <a:gd name="T91" fmla="*/ 2147483647 h 30"/>
              <a:gd name="T92" fmla="*/ 2147483647 w 64"/>
              <a:gd name="T93" fmla="*/ 2147483647 h 30"/>
              <a:gd name="T94" fmla="*/ 2147483647 w 64"/>
              <a:gd name="T95" fmla="*/ 2147483647 h 30"/>
              <a:gd name="T96" fmla="*/ 2147483647 w 64"/>
              <a:gd name="T97" fmla="*/ 2147483647 h 30"/>
              <a:gd name="T98" fmla="*/ 2147483647 w 64"/>
              <a:gd name="T99" fmla="*/ 2147483647 h 30"/>
              <a:gd name="T100" fmla="*/ 2147483647 w 64"/>
              <a:gd name="T101" fmla="*/ 2147483647 h 30"/>
              <a:gd name="T102" fmla="*/ 2147483647 w 64"/>
              <a:gd name="T103" fmla="*/ 2147483647 h 30"/>
              <a:gd name="T104" fmla="*/ 2147483647 w 64"/>
              <a:gd name="T105" fmla="*/ 2147483647 h 30"/>
              <a:gd name="T106" fmla="*/ 2147483647 w 64"/>
              <a:gd name="T107" fmla="*/ 2147483647 h 30"/>
              <a:gd name="T108" fmla="*/ 2147483647 w 64"/>
              <a:gd name="T109" fmla="*/ 2147483647 h 30"/>
              <a:gd name="T110" fmla="*/ 2147483647 w 64"/>
              <a:gd name="T111" fmla="*/ 2147483647 h 30"/>
              <a:gd name="T112" fmla="*/ 2147483647 w 64"/>
              <a:gd name="T113" fmla="*/ 2147483647 h 30"/>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64"/>
              <a:gd name="T172" fmla="*/ 0 h 30"/>
              <a:gd name="T173" fmla="*/ 64 w 64"/>
              <a:gd name="T174" fmla="*/ 30 h 30"/>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64" h="30">
                <a:moveTo>
                  <a:pt x="28" y="1"/>
                </a:moveTo>
                <a:lnTo>
                  <a:pt x="24" y="0"/>
                </a:lnTo>
                <a:lnTo>
                  <a:pt x="19" y="0"/>
                </a:lnTo>
                <a:lnTo>
                  <a:pt x="15" y="1"/>
                </a:lnTo>
                <a:lnTo>
                  <a:pt x="10" y="1"/>
                </a:lnTo>
                <a:lnTo>
                  <a:pt x="6" y="3"/>
                </a:lnTo>
                <a:lnTo>
                  <a:pt x="3" y="6"/>
                </a:lnTo>
                <a:lnTo>
                  <a:pt x="1" y="9"/>
                </a:lnTo>
                <a:lnTo>
                  <a:pt x="0" y="13"/>
                </a:lnTo>
                <a:lnTo>
                  <a:pt x="0" y="15"/>
                </a:lnTo>
                <a:lnTo>
                  <a:pt x="0" y="16"/>
                </a:lnTo>
                <a:lnTo>
                  <a:pt x="0" y="18"/>
                </a:lnTo>
                <a:lnTo>
                  <a:pt x="1" y="19"/>
                </a:lnTo>
                <a:lnTo>
                  <a:pt x="3" y="21"/>
                </a:lnTo>
                <a:lnTo>
                  <a:pt x="4" y="21"/>
                </a:lnTo>
                <a:lnTo>
                  <a:pt x="6" y="22"/>
                </a:lnTo>
                <a:lnTo>
                  <a:pt x="7" y="22"/>
                </a:lnTo>
                <a:lnTo>
                  <a:pt x="12" y="24"/>
                </a:lnTo>
                <a:lnTo>
                  <a:pt x="18" y="25"/>
                </a:lnTo>
                <a:lnTo>
                  <a:pt x="22" y="25"/>
                </a:lnTo>
                <a:lnTo>
                  <a:pt x="27" y="27"/>
                </a:lnTo>
                <a:lnTo>
                  <a:pt x="31" y="27"/>
                </a:lnTo>
                <a:lnTo>
                  <a:pt x="35" y="28"/>
                </a:lnTo>
                <a:lnTo>
                  <a:pt x="40" y="28"/>
                </a:lnTo>
                <a:lnTo>
                  <a:pt x="44" y="30"/>
                </a:lnTo>
                <a:lnTo>
                  <a:pt x="47" y="30"/>
                </a:lnTo>
                <a:lnTo>
                  <a:pt x="50" y="28"/>
                </a:lnTo>
                <a:lnTo>
                  <a:pt x="53" y="28"/>
                </a:lnTo>
                <a:lnTo>
                  <a:pt x="56" y="27"/>
                </a:lnTo>
                <a:lnTo>
                  <a:pt x="58" y="25"/>
                </a:lnTo>
                <a:lnTo>
                  <a:pt x="61" y="24"/>
                </a:lnTo>
                <a:lnTo>
                  <a:pt x="62" y="21"/>
                </a:lnTo>
                <a:lnTo>
                  <a:pt x="62" y="19"/>
                </a:lnTo>
                <a:lnTo>
                  <a:pt x="64" y="18"/>
                </a:lnTo>
                <a:lnTo>
                  <a:pt x="64" y="16"/>
                </a:lnTo>
                <a:lnTo>
                  <a:pt x="64" y="15"/>
                </a:lnTo>
                <a:lnTo>
                  <a:pt x="62" y="13"/>
                </a:lnTo>
                <a:lnTo>
                  <a:pt x="62" y="12"/>
                </a:lnTo>
                <a:lnTo>
                  <a:pt x="61" y="12"/>
                </a:lnTo>
                <a:lnTo>
                  <a:pt x="59" y="12"/>
                </a:lnTo>
                <a:lnTo>
                  <a:pt x="58" y="12"/>
                </a:lnTo>
                <a:lnTo>
                  <a:pt x="56" y="12"/>
                </a:lnTo>
                <a:lnTo>
                  <a:pt x="55" y="12"/>
                </a:lnTo>
                <a:lnTo>
                  <a:pt x="53" y="12"/>
                </a:lnTo>
                <a:lnTo>
                  <a:pt x="50" y="12"/>
                </a:lnTo>
                <a:lnTo>
                  <a:pt x="49" y="12"/>
                </a:lnTo>
                <a:lnTo>
                  <a:pt x="47" y="10"/>
                </a:lnTo>
                <a:lnTo>
                  <a:pt x="46" y="10"/>
                </a:lnTo>
                <a:lnTo>
                  <a:pt x="44" y="9"/>
                </a:lnTo>
                <a:lnTo>
                  <a:pt x="41" y="7"/>
                </a:lnTo>
                <a:lnTo>
                  <a:pt x="40" y="6"/>
                </a:lnTo>
                <a:lnTo>
                  <a:pt x="38" y="4"/>
                </a:lnTo>
                <a:lnTo>
                  <a:pt x="35" y="3"/>
                </a:lnTo>
                <a:lnTo>
                  <a:pt x="34" y="1"/>
                </a:lnTo>
                <a:lnTo>
                  <a:pt x="31" y="1"/>
                </a:lnTo>
                <a:lnTo>
                  <a:pt x="28" y="1"/>
                </a:lnTo>
              </a:path>
            </a:pathLst>
          </a:custGeom>
          <a:solidFill>
            <a:srgbClr val="FFFF00"/>
          </a:solidFill>
          <a:ln w="4763">
            <a:solidFill>
              <a:srgbClr val="990000"/>
            </a:solidFill>
            <a:round/>
            <a:headEnd/>
            <a:tailEnd/>
          </a:ln>
        </p:spPr>
        <p:txBody>
          <a:bodyPr/>
          <a:lstStyle/>
          <a:p>
            <a:endParaRPr lang="en-US"/>
          </a:p>
        </p:txBody>
      </p:sp>
      <p:sp>
        <p:nvSpPr>
          <p:cNvPr id="53380" name="Freeform 131">
            <a:extLst>
              <a:ext uri="{FF2B5EF4-FFF2-40B4-BE49-F238E27FC236}">
                <a16:creationId xmlns:a16="http://schemas.microsoft.com/office/drawing/2014/main" id="{AE72CF2B-8163-D4CA-17E2-7E2B18956D41}"/>
              </a:ext>
            </a:extLst>
          </p:cNvPr>
          <p:cNvSpPr>
            <a:spLocks/>
          </p:cNvSpPr>
          <p:nvPr/>
        </p:nvSpPr>
        <p:spPr bwMode="auto">
          <a:xfrm>
            <a:off x="6896102" y="4110039"/>
            <a:ext cx="31751" cy="36512"/>
          </a:xfrm>
          <a:custGeom>
            <a:avLst/>
            <a:gdLst>
              <a:gd name="T0" fmla="*/ 2147483647 w 23"/>
              <a:gd name="T1" fmla="*/ 0 h 23"/>
              <a:gd name="T2" fmla="*/ 2147483647 w 23"/>
              <a:gd name="T3" fmla="*/ 2147483647 h 23"/>
              <a:gd name="T4" fmla="*/ 2147483647 w 23"/>
              <a:gd name="T5" fmla="*/ 2147483647 h 23"/>
              <a:gd name="T6" fmla="*/ 2147483647 w 23"/>
              <a:gd name="T7" fmla="*/ 2147483647 h 23"/>
              <a:gd name="T8" fmla="*/ 2147483647 w 23"/>
              <a:gd name="T9" fmla="*/ 2147483647 h 23"/>
              <a:gd name="T10" fmla="*/ 0 w 23"/>
              <a:gd name="T11" fmla="*/ 2147483647 h 23"/>
              <a:gd name="T12" fmla="*/ 0 w 23"/>
              <a:gd name="T13" fmla="*/ 2147483647 h 23"/>
              <a:gd name="T14" fmla="*/ 0 w 23"/>
              <a:gd name="T15" fmla="*/ 2147483647 h 23"/>
              <a:gd name="T16" fmla="*/ 0 w 23"/>
              <a:gd name="T17" fmla="*/ 2147483647 h 23"/>
              <a:gd name="T18" fmla="*/ 2147483647 w 23"/>
              <a:gd name="T19" fmla="*/ 2147483647 h 23"/>
              <a:gd name="T20" fmla="*/ 2147483647 w 23"/>
              <a:gd name="T21" fmla="*/ 2147483647 h 23"/>
              <a:gd name="T22" fmla="*/ 2147483647 w 23"/>
              <a:gd name="T23" fmla="*/ 2147483647 h 23"/>
              <a:gd name="T24" fmla="*/ 2147483647 w 23"/>
              <a:gd name="T25" fmla="*/ 2147483647 h 23"/>
              <a:gd name="T26" fmla="*/ 2147483647 w 23"/>
              <a:gd name="T27" fmla="*/ 2147483647 h 23"/>
              <a:gd name="T28" fmla="*/ 2147483647 w 23"/>
              <a:gd name="T29" fmla="*/ 2147483647 h 23"/>
              <a:gd name="T30" fmla="*/ 2147483647 w 23"/>
              <a:gd name="T31" fmla="*/ 2147483647 h 23"/>
              <a:gd name="T32" fmla="*/ 2147483647 w 23"/>
              <a:gd name="T33" fmla="*/ 2147483647 h 23"/>
              <a:gd name="T34" fmla="*/ 2147483647 w 23"/>
              <a:gd name="T35" fmla="*/ 2147483647 h 23"/>
              <a:gd name="T36" fmla="*/ 2147483647 w 23"/>
              <a:gd name="T37" fmla="*/ 2147483647 h 23"/>
              <a:gd name="T38" fmla="*/ 2147483647 w 23"/>
              <a:gd name="T39" fmla="*/ 2147483647 h 23"/>
              <a:gd name="T40" fmla="*/ 2147483647 w 23"/>
              <a:gd name="T41" fmla="*/ 2147483647 h 23"/>
              <a:gd name="T42" fmla="*/ 2147483647 w 23"/>
              <a:gd name="T43" fmla="*/ 2147483647 h 23"/>
              <a:gd name="T44" fmla="*/ 2147483647 w 23"/>
              <a:gd name="T45" fmla="*/ 2147483647 h 23"/>
              <a:gd name="T46" fmla="*/ 2147483647 w 23"/>
              <a:gd name="T47" fmla="*/ 2147483647 h 23"/>
              <a:gd name="T48" fmla="*/ 2147483647 w 23"/>
              <a:gd name="T49" fmla="*/ 2147483647 h 23"/>
              <a:gd name="T50" fmla="*/ 2147483647 w 23"/>
              <a:gd name="T51" fmla="*/ 2147483647 h 23"/>
              <a:gd name="T52" fmla="*/ 2147483647 w 23"/>
              <a:gd name="T53" fmla="*/ 0 h 23"/>
              <a:gd name="T54" fmla="*/ 2147483647 w 23"/>
              <a:gd name="T55" fmla="*/ 0 h 23"/>
              <a:gd name="T56" fmla="*/ 2147483647 w 23"/>
              <a:gd name="T57" fmla="*/ 0 h 23"/>
              <a:gd name="T58" fmla="*/ 2147483647 w 23"/>
              <a:gd name="T59" fmla="*/ 0 h 23"/>
              <a:gd name="T60" fmla="*/ 2147483647 w 23"/>
              <a:gd name="T61" fmla="*/ 0 h 23"/>
              <a:gd name="T62" fmla="*/ 2147483647 w 23"/>
              <a:gd name="T63" fmla="*/ 0 h 23"/>
              <a:gd name="T64" fmla="*/ 2147483647 w 23"/>
              <a:gd name="T65" fmla="*/ 0 h 23"/>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23"/>
              <a:gd name="T100" fmla="*/ 0 h 23"/>
              <a:gd name="T101" fmla="*/ 23 w 23"/>
              <a:gd name="T102" fmla="*/ 23 h 23"/>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23" h="23">
                <a:moveTo>
                  <a:pt x="8" y="0"/>
                </a:moveTo>
                <a:lnTo>
                  <a:pt x="6" y="1"/>
                </a:lnTo>
                <a:lnTo>
                  <a:pt x="3" y="3"/>
                </a:lnTo>
                <a:lnTo>
                  <a:pt x="2" y="4"/>
                </a:lnTo>
                <a:lnTo>
                  <a:pt x="2" y="5"/>
                </a:lnTo>
                <a:lnTo>
                  <a:pt x="0" y="8"/>
                </a:lnTo>
                <a:lnTo>
                  <a:pt x="0" y="11"/>
                </a:lnTo>
                <a:lnTo>
                  <a:pt x="0" y="13"/>
                </a:lnTo>
                <a:lnTo>
                  <a:pt x="0" y="16"/>
                </a:lnTo>
                <a:lnTo>
                  <a:pt x="2" y="19"/>
                </a:lnTo>
                <a:lnTo>
                  <a:pt x="3" y="20"/>
                </a:lnTo>
                <a:lnTo>
                  <a:pt x="5" y="22"/>
                </a:lnTo>
                <a:lnTo>
                  <a:pt x="6" y="23"/>
                </a:lnTo>
                <a:lnTo>
                  <a:pt x="8" y="23"/>
                </a:lnTo>
                <a:lnTo>
                  <a:pt x="11" y="23"/>
                </a:lnTo>
                <a:lnTo>
                  <a:pt x="12" y="22"/>
                </a:lnTo>
                <a:lnTo>
                  <a:pt x="15" y="19"/>
                </a:lnTo>
                <a:lnTo>
                  <a:pt x="17" y="16"/>
                </a:lnTo>
                <a:lnTo>
                  <a:pt x="18" y="14"/>
                </a:lnTo>
                <a:lnTo>
                  <a:pt x="20" y="13"/>
                </a:lnTo>
                <a:lnTo>
                  <a:pt x="21" y="10"/>
                </a:lnTo>
                <a:lnTo>
                  <a:pt x="23" y="7"/>
                </a:lnTo>
                <a:lnTo>
                  <a:pt x="23" y="5"/>
                </a:lnTo>
                <a:lnTo>
                  <a:pt x="23" y="4"/>
                </a:lnTo>
                <a:lnTo>
                  <a:pt x="21" y="1"/>
                </a:lnTo>
                <a:lnTo>
                  <a:pt x="20" y="0"/>
                </a:lnTo>
                <a:lnTo>
                  <a:pt x="18" y="0"/>
                </a:lnTo>
                <a:lnTo>
                  <a:pt x="17" y="0"/>
                </a:lnTo>
                <a:lnTo>
                  <a:pt x="14" y="0"/>
                </a:lnTo>
                <a:lnTo>
                  <a:pt x="12" y="0"/>
                </a:lnTo>
                <a:lnTo>
                  <a:pt x="9" y="0"/>
                </a:lnTo>
                <a:lnTo>
                  <a:pt x="8" y="0"/>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381" name="Freeform 132">
            <a:extLst>
              <a:ext uri="{FF2B5EF4-FFF2-40B4-BE49-F238E27FC236}">
                <a16:creationId xmlns:a16="http://schemas.microsoft.com/office/drawing/2014/main" id="{C11C719F-A208-A46F-A091-DFF577596F1C}"/>
              </a:ext>
            </a:extLst>
          </p:cNvPr>
          <p:cNvSpPr>
            <a:spLocks/>
          </p:cNvSpPr>
          <p:nvPr/>
        </p:nvSpPr>
        <p:spPr bwMode="auto">
          <a:xfrm>
            <a:off x="6896102" y="4110039"/>
            <a:ext cx="31751" cy="36512"/>
          </a:xfrm>
          <a:custGeom>
            <a:avLst/>
            <a:gdLst>
              <a:gd name="T0" fmla="*/ 2147483647 w 23"/>
              <a:gd name="T1" fmla="*/ 0 h 23"/>
              <a:gd name="T2" fmla="*/ 2147483647 w 23"/>
              <a:gd name="T3" fmla="*/ 2147483647 h 23"/>
              <a:gd name="T4" fmla="*/ 2147483647 w 23"/>
              <a:gd name="T5" fmla="*/ 2147483647 h 23"/>
              <a:gd name="T6" fmla="*/ 2147483647 w 23"/>
              <a:gd name="T7" fmla="*/ 2147483647 h 23"/>
              <a:gd name="T8" fmla="*/ 2147483647 w 23"/>
              <a:gd name="T9" fmla="*/ 2147483647 h 23"/>
              <a:gd name="T10" fmla="*/ 0 w 23"/>
              <a:gd name="T11" fmla="*/ 2147483647 h 23"/>
              <a:gd name="T12" fmla="*/ 0 w 23"/>
              <a:gd name="T13" fmla="*/ 2147483647 h 23"/>
              <a:gd name="T14" fmla="*/ 0 w 23"/>
              <a:gd name="T15" fmla="*/ 2147483647 h 23"/>
              <a:gd name="T16" fmla="*/ 0 w 23"/>
              <a:gd name="T17" fmla="*/ 2147483647 h 23"/>
              <a:gd name="T18" fmla="*/ 2147483647 w 23"/>
              <a:gd name="T19" fmla="*/ 2147483647 h 23"/>
              <a:gd name="T20" fmla="*/ 2147483647 w 23"/>
              <a:gd name="T21" fmla="*/ 2147483647 h 23"/>
              <a:gd name="T22" fmla="*/ 2147483647 w 23"/>
              <a:gd name="T23" fmla="*/ 2147483647 h 23"/>
              <a:gd name="T24" fmla="*/ 2147483647 w 23"/>
              <a:gd name="T25" fmla="*/ 2147483647 h 23"/>
              <a:gd name="T26" fmla="*/ 2147483647 w 23"/>
              <a:gd name="T27" fmla="*/ 2147483647 h 23"/>
              <a:gd name="T28" fmla="*/ 2147483647 w 23"/>
              <a:gd name="T29" fmla="*/ 2147483647 h 23"/>
              <a:gd name="T30" fmla="*/ 2147483647 w 23"/>
              <a:gd name="T31" fmla="*/ 2147483647 h 23"/>
              <a:gd name="T32" fmla="*/ 2147483647 w 23"/>
              <a:gd name="T33" fmla="*/ 2147483647 h 23"/>
              <a:gd name="T34" fmla="*/ 2147483647 w 23"/>
              <a:gd name="T35" fmla="*/ 2147483647 h 23"/>
              <a:gd name="T36" fmla="*/ 2147483647 w 23"/>
              <a:gd name="T37" fmla="*/ 2147483647 h 23"/>
              <a:gd name="T38" fmla="*/ 2147483647 w 23"/>
              <a:gd name="T39" fmla="*/ 2147483647 h 23"/>
              <a:gd name="T40" fmla="*/ 2147483647 w 23"/>
              <a:gd name="T41" fmla="*/ 2147483647 h 23"/>
              <a:gd name="T42" fmla="*/ 2147483647 w 23"/>
              <a:gd name="T43" fmla="*/ 2147483647 h 23"/>
              <a:gd name="T44" fmla="*/ 2147483647 w 23"/>
              <a:gd name="T45" fmla="*/ 2147483647 h 23"/>
              <a:gd name="T46" fmla="*/ 2147483647 w 23"/>
              <a:gd name="T47" fmla="*/ 2147483647 h 23"/>
              <a:gd name="T48" fmla="*/ 2147483647 w 23"/>
              <a:gd name="T49" fmla="*/ 2147483647 h 23"/>
              <a:gd name="T50" fmla="*/ 2147483647 w 23"/>
              <a:gd name="T51" fmla="*/ 2147483647 h 23"/>
              <a:gd name="T52" fmla="*/ 2147483647 w 23"/>
              <a:gd name="T53" fmla="*/ 0 h 23"/>
              <a:gd name="T54" fmla="*/ 2147483647 w 23"/>
              <a:gd name="T55" fmla="*/ 0 h 23"/>
              <a:gd name="T56" fmla="*/ 2147483647 w 23"/>
              <a:gd name="T57" fmla="*/ 0 h 23"/>
              <a:gd name="T58" fmla="*/ 2147483647 w 23"/>
              <a:gd name="T59" fmla="*/ 0 h 23"/>
              <a:gd name="T60" fmla="*/ 2147483647 w 23"/>
              <a:gd name="T61" fmla="*/ 0 h 23"/>
              <a:gd name="T62" fmla="*/ 2147483647 w 23"/>
              <a:gd name="T63" fmla="*/ 0 h 23"/>
              <a:gd name="T64" fmla="*/ 2147483647 w 23"/>
              <a:gd name="T65" fmla="*/ 0 h 23"/>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23"/>
              <a:gd name="T100" fmla="*/ 0 h 23"/>
              <a:gd name="T101" fmla="*/ 23 w 23"/>
              <a:gd name="T102" fmla="*/ 23 h 23"/>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23" h="23">
                <a:moveTo>
                  <a:pt x="8" y="0"/>
                </a:moveTo>
                <a:lnTo>
                  <a:pt x="6" y="1"/>
                </a:lnTo>
                <a:lnTo>
                  <a:pt x="3" y="3"/>
                </a:lnTo>
                <a:lnTo>
                  <a:pt x="2" y="4"/>
                </a:lnTo>
                <a:lnTo>
                  <a:pt x="2" y="5"/>
                </a:lnTo>
                <a:lnTo>
                  <a:pt x="0" y="8"/>
                </a:lnTo>
                <a:lnTo>
                  <a:pt x="0" y="11"/>
                </a:lnTo>
                <a:lnTo>
                  <a:pt x="0" y="13"/>
                </a:lnTo>
                <a:lnTo>
                  <a:pt x="0" y="16"/>
                </a:lnTo>
                <a:lnTo>
                  <a:pt x="2" y="19"/>
                </a:lnTo>
                <a:lnTo>
                  <a:pt x="3" y="20"/>
                </a:lnTo>
                <a:lnTo>
                  <a:pt x="5" y="22"/>
                </a:lnTo>
                <a:lnTo>
                  <a:pt x="6" y="23"/>
                </a:lnTo>
                <a:lnTo>
                  <a:pt x="8" y="23"/>
                </a:lnTo>
                <a:lnTo>
                  <a:pt x="11" y="23"/>
                </a:lnTo>
                <a:lnTo>
                  <a:pt x="12" y="22"/>
                </a:lnTo>
                <a:lnTo>
                  <a:pt x="15" y="19"/>
                </a:lnTo>
                <a:lnTo>
                  <a:pt x="17" y="16"/>
                </a:lnTo>
                <a:lnTo>
                  <a:pt x="18" y="14"/>
                </a:lnTo>
                <a:lnTo>
                  <a:pt x="20" y="13"/>
                </a:lnTo>
                <a:lnTo>
                  <a:pt x="21" y="10"/>
                </a:lnTo>
                <a:lnTo>
                  <a:pt x="23" y="7"/>
                </a:lnTo>
                <a:lnTo>
                  <a:pt x="23" y="5"/>
                </a:lnTo>
                <a:lnTo>
                  <a:pt x="23" y="4"/>
                </a:lnTo>
                <a:lnTo>
                  <a:pt x="21" y="1"/>
                </a:lnTo>
                <a:lnTo>
                  <a:pt x="20" y="0"/>
                </a:lnTo>
                <a:lnTo>
                  <a:pt x="18" y="0"/>
                </a:lnTo>
                <a:lnTo>
                  <a:pt x="17" y="0"/>
                </a:lnTo>
                <a:lnTo>
                  <a:pt x="14" y="0"/>
                </a:lnTo>
                <a:lnTo>
                  <a:pt x="12" y="0"/>
                </a:lnTo>
                <a:lnTo>
                  <a:pt x="9" y="0"/>
                </a:lnTo>
                <a:lnTo>
                  <a:pt x="8" y="0"/>
                </a:lnTo>
              </a:path>
            </a:pathLst>
          </a:custGeom>
          <a:solidFill>
            <a:srgbClr val="FFFF00"/>
          </a:solidFill>
          <a:ln w="4763">
            <a:solidFill>
              <a:srgbClr val="990000"/>
            </a:solidFill>
            <a:round/>
            <a:headEnd/>
            <a:tailEnd/>
          </a:ln>
        </p:spPr>
        <p:txBody>
          <a:bodyPr/>
          <a:lstStyle/>
          <a:p>
            <a:endParaRPr lang="en-US"/>
          </a:p>
        </p:txBody>
      </p:sp>
      <p:sp>
        <p:nvSpPr>
          <p:cNvPr id="53382" name="Freeform 133">
            <a:extLst>
              <a:ext uri="{FF2B5EF4-FFF2-40B4-BE49-F238E27FC236}">
                <a16:creationId xmlns:a16="http://schemas.microsoft.com/office/drawing/2014/main" id="{328D4315-E50A-7F71-6C07-F54F65E0C547}"/>
              </a:ext>
            </a:extLst>
          </p:cNvPr>
          <p:cNvSpPr>
            <a:spLocks/>
          </p:cNvSpPr>
          <p:nvPr/>
        </p:nvSpPr>
        <p:spPr bwMode="auto">
          <a:xfrm>
            <a:off x="6813553" y="4195767"/>
            <a:ext cx="55563" cy="53975"/>
          </a:xfrm>
          <a:custGeom>
            <a:avLst/>
            <a:gdLst>
              <a:gd name="T0" fmla="*/ 2147483647 w 40"/>
              <a:gd name="T1" fmla="*/ 2147483647 h 34"/>
              <a:gd name="T2" fmla="*/ 2147483647 w 40"/>
              <a:gd name="T3" fmla="*/ 2147483647 h 34"/>
              <a:gd name="T4" fmla="*/ 2147483647 w 40"/>
              <a:gd name="T5" fmla="*/ 2147483647 h 34"/>
              <a:gd name="T6" fmla="*/ 2147483647 w 40"/>
              <a:gd name="T7" fmla="*/ 0 h 34"/>
              <a:gd name="T8" fmla="*/ 2147483647 w 40"/>
              <a:gd name="T9" fmla="*/ 0 h 34"/>
              <a:gd name="T10" fmla="*/ 2147483647 w 40"/>
              <a:gd name="T11" fmla="*/ 0 h 34"/>
              <a:gd name="T12" fmla="*/ 2147483647 w 40"/>
              <a:gd name="T13" fmla="*/ 0 h 34"/>
              <a:gd name="T14" fmla="*/ 2147483647 w 40"/>
              <a:gd name="T15" fmla="*/ 2147483647 h 34"/>
              <a:gd name="T16" fmla="*/ 2147483647 w 40"/>
              <a:gd name="T17" fmla="*/ 2147483647 h 34"/>
              <a:gd name="T18" fmla="*/ 2147483647 w 40"/>
              <a:gd name="T19" fmla="*/ 2147483647 h 34"/>
              <a:gd name="T20" fmla="*/ 0 w 40"/>
              <a:gd name="T21" fmla="*/ 2147483647 h 34"/>
              <a:gd name="T22" fmla="*/ 0 w 40"/>
              <a:gd name="T23" fmla="*/ 2147483647 h 34"/>
              <a:gd name="T24" fmla="*/ 0 w 40"/>
              <a:gd name="T25" fmla="*/ 2147483647 h 34"/>
              <a:gd name="T26" fmla="*/ 0 w 40"/>
              <a:gd name="T27" fmla="*/ 2147483647 h 34"/>
              <a:gd name="T28" fmla="*/ 0 w 40"/>
              <a:gd name="T29" fmla="*/ 2147483647 h 34"/>
              <a:gd name="T30" fmla="*/ 0 w 40"/>
              <a:gd name="T31" fmla="*/ 2147483647 h 34"/>
              <a:gd name="T32" fmla="*/ 0 w 40"/>
              <a:gd name="T33" fmla="*/ 2147483647 h 34"/>
              <a:gd name="T34" fmla="*/ 2147483647 w 40"/>
              <a:gd name="T35" fmla="*/ 2147483647 h 34"/>
              <a:gd name="T36" fmla="*/ 2147483647 w 40"/>
              <a:gd name="T37" fmla="*/ 2147483647 h 34"/>
              <a:gd name="T38" fmla="*/ 2147483647 w 40"/>
              <a:gd name="T39" fmla="*/ 2147483647 h 34"/>
              <a:gd name="T40" fmla="*/ 2147483647 w 40"/>
              <a:gd name="T41" fmla="*/ 2147483647 h 34"/>
              <a:gd name="T42" fmla="*/ 2147483647 w 40"/>
              <a:gd name="T43" fmla="*/ 2147483647 h 34"/>
              <a:gd name="T44" fmla="*/ 2147483647 w 40"/>
              <a:gd name="T45" fmla="*/ 2147483647 h 34"/>
              <a:gd name="T46" fmla="*/ 2147483647 w 40"/>
              <a:gd name="T47" fmla="*/ 2147483647 h 34"/>
              <a:gd name="T48" fmla="*/ 2147483647 w 40"/>
              <a:gd name="T49" fmla="*/ 2147483647 h 34"/>
              <a:gd name="T50" fmla="*/ 2147483647 w 40"/>
              <a:gd name="T51" fmla="*/ 2147483647 h 34"/>
              <a:gd name="T52" fmla="*/ 2147483647 w 40"/>
              <a:gd name="T53" fmla="*/ 2147483647 h 34"/>
              <a:gd name="T54" fmla="*/ 2147483647 w 40"/>
              <a:gd name="T55" fmla="*/ 2147483647 h 34"/>
              <a:gd name="T56" fmla="*/ 2147483647 w 40"/>
              <a:gd name="T57" fmla="*/ 2147483647 h 34"/>
              <a:gd name="T58" fmla="*/ 2147483647 w 40"/>
              <a:gd name="T59" fmla="*/ 2147483647 h 34"/>
              <a:gd name="T60" fmla="*/ 2147483647 w 40"/>
              <a:gd name="T61" fmla="*/ 2147483647 h 34"/>
              <a:gd name="T62" fmla="*/ 2147483647 w 40"/>
              <a:gd name="T63" fmla="*/ 2147483647 h 34"/>
              <a:gd name="T64" fmla="*/ 2147483647 w 40"/>
              <a:gd name="T65" fmla="*/ 2147483647 h 34"/>
              <a:gd name="T66" fmla="*/ 2147483647 w 40"/>
              <a:gd name="T67" fmla="*/ 2147483647 h 34"/>
              <a:gd name="T68" fmla="*/ 2147483647 w 40"/>
              <a:gd name="T69" fmla="*/ 2147483647 h 34"/>
              <a:gd name="T70" fmla="*/ 2147483647 w 40"/>
              <a:gd name="T71" fmla="*/ 2147483647 h 34"/>
              <a:gd name="T72" fmla="*/ 2147483647 w 40"/>
              <a:gd name="T73" fmla="*/ 2147483647 h 34"/>
              <a:gd name="T74" fmla="*/ 2147483647 w 40"/>
              <a:gd name="T75" fmla="*/ 2147483647 h 34"/>
              <a:gd name="T76" fmla="*/ 2147483647 w 40"/>
              <a:gd name="T77" fmla="*/ 2147483647 h 34"/>
              <a:gd name="T78" fmla="*/ 2147483647 w 40"/>
              <a:gd name="T79" fmla="*/ 2147483647 h 34"/>
              <a:gd name="T80" fmla="*/ 2147483647 w 40"/>
              <a:gd name="T81" fmla="*/ 2147483647 h 34"/>
              <a:gd name="T82" fmla="*/ 2147483647 w 40"/>
              <a:gd name="T83" fmla="*/ 2147483647 h 34"/>
              <a:gd name="T84" fmla="*/ 2147483647 w 40"/>
              <a:gd name="T85" fmla="*/ 2147483647 h 34"/>
              <a:gd name="T86" fmla="*/ 2147483647 w 40"/>
              <a:gd name="T87" fmla="*/ 2147483647 h 34"/>
              <a:gd name="T88" fmla="*/ 2147483647 w 40"/>
              <a:gd name="T89" fmla="*/ 2147483647 h 34"/>
              <a:gd name="T90" fmla="*/ 2147483647 w 40"/>
              <a:gd name="T91" fmla="*/ 2147483647 h 34"/>
              <a:gd name="T92" fmla="*/ 2147483647 w 40"/>
              <a:gd name="T93" fmla="*/ 2147483647 h 34"/>
              <a:gd name="T94" fmla="*/ 2147483647 w 40"/>
              <a:gd name="T95" fmla="*/ 2147483647 h 34"/>
              <a:gd name="T96" fmla="*/ 2147483647 w 40"/>
              <a:gd name="T97" fmla="*/ 2147483647 h 34"/>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40"/>
              <a:gd name="T148" fmla="*/ 0 h 34"/>
              <a:gd name="T149" fmla="*/ 40 w 40"/>
              <a:gd name="T150" fmla="*/ 34 h 34"/>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40" h="34">
                <a:moveTo>
                  <a:pt x="19" y="5"/>
                </a:moveTo>
                <a:lnTo>
                  <a:pt x="16" y="3"/>
                </a:lnTo>
                <a:lnTo>
                  <a:pt x="15" y="2"/>
                </a:lnTo>
                <a:lnTo>
                  <a:pt x="12" y="0"/>
                </a:lnTo>
                <a:lnTo>
                  <a:pt x="11" y="0"/>
                </a:lnTo>
                <a:lnTo>
                  <a:pt x="8" y="0"/>
                </a:lnTo>
                <a:lnTo>
                  <a:pt x="6" y="0"/>
                </a:lnTo>
                <a:lnTo>
                  <a:pt x="5" y="2"/>
                </a:lnTo>
                <a:lnTo>
                  <a:pt x="3" y="5"/>
                </a:lnTo>
                <a:lnTo>
                  <a:pt x="2" y="6"/>
                </a:lnTo>
                <a:lnTo>
                  <a:pt x="0" y="8"/>
                </a:lnTo>
                <a:lnTo>
                  <a:pt x="0" y="11"/>
                </a:lnTo>
                <a:lnTo>
                  <a:pt x="0" y="12"/>
                </a:lnTo>
                <a:lnTo>
                  <a:pt x="0" y="15"/>
                </a:lnTo>
                <a:lnTo>
                  <a:pt x="0" y="17"/>
                </a:lnTo>
                <a:lnTo>
                  <a:pt x="0" y="20"/>
                </a:lnTo>
                <a:lnTo>
                  <a:pt x="0" y="21"/>
                </a:lnTo>
                <a:lnTo>
                  <a:pt x="2" y="23"/>
                </a:lnTo>
                <a:lnTo>
                  <a:pt x="2" y="24"/>
                </a:lnTo>
                <a:lnTo>
                  <a:pt x="3" y="26"/>
                </a:lnTo>
                <a:lnTo>
                  <a:pt x="3" y="27"/>
                </a:lnTo>
                <a:lnTo>
                  <a:pt x="5" y="27"/>
                </a:lnTo>
                <a:lnTo>
                  <a:pt x="6" y="27"/>
                </a:lnTo>
                <a:lnTo>
                  <a:pt x="6" y="29"/>
                </a:lnTo>
                <a:lnTo>
                  <a:pt x="8" y="29"/>
                </a:lnTo>
                <a:lnTo>
                  <a:pt x="12" y="29"/>
                </a:lnTo>
                <a:lnTo>
                  <a:pt x="16" y="30"/>
                </a:lnTo>
                <a:lnTo>
                  <a:pt x="22" y="31"/>
                </a:lnTo>
                <a:lnTo>
                  <a:pt x="27" y="33"/>
                </a:lnTo>
                <a:lnTo>
                  <a:pt x="30" y="34"/>
                </a:lnTo>
                <a:lnTo>
                  <a:pt x="34" y="34"/>
                </a:lnTo>
                <a:lnTo>
                  <a:pt x="37" y="33"/>
                </a:lnTo>
                <a:lnTo>
                  <a:pt x="40" y="30"/>
                </a:lnTo>
                <a:lnTo>
                  <a:pt x="40" y="27"/>
                </a:lnTo>
                <a:lnTo>
                  <a:pt x="39" y="24"/>
                </a:lnTo>
                <a:lnTo>
                  <a:pt x="37" y="21"/>
                </a:lnTo>
                <a:lnTo>
                  <a:pt x="34" y="18"/>
                </a:lnTo>
                <a:lnTo>
                  <a:pt x="30" y="14"/>
                </a:lnTo>
                <a:lnTo>
                  <a:pt x="27" y="11"/>
                </a:lnTo>
                <a:lnTo>
                  <a:pt x="22" y="8"/>
                </a:lnTo>
                <a:lnTo>
                  <a:pt x="19" y="5"/>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383" name="Freeform 134">
            <a:extLst>
              <a:ext uri="{FF2B5EF4-FFF2-40B4-BE49-F238E27FC236}">
                <a16:creationId xmlns:a16="http://schemas.microsoft.com/office/drawing/2014/main" id="{17795CAB-415E-1641-7021-CF67D3A78C5E}"/>
              </a:ext>
            </a:extLst>
          </p:cNvPr>
          <p:cNvSpPr>
            <a:spLocks/>
          </p:cNvSpPr>
          <p:nvPr/>
        </p:nvSpPr>
        <p:spPr bwMode="auto">
          <a:xfrm>
            <a:off x="6813553" y="4195767"/>
            <a:ext cx="55563" cy="53975"/>
          </a:xfrm>
          <a:custGeom>
            <a:avLst/>
            <a:gdLst>
              <a:gd name="T0" fmla="*/ 2147483647 w 40"/>
              <a:gd name="T1" fmla="*/ 2147483647 h 34"/>
              <a:gd name="T2" fmla="*/ 2147483647 w 40"/>
              <a:gd name="T3" fmla="*/ 2147483647 h 34"/>
              <a:gd name="T4" fmla="*/ 2147483647 w 40"/>
              <a:gd name="T5" fmla="*/ 2147483647 h 34"/>
              <a:gd name="T6" fmla="*/ 2147483647 w 40"/>
              <a:gd name="T7" fmla="*/ 0 h 34"/>
              <a:gd name="T8" fmla="*/ 2147483647 w 40"/>
              <a:gd name="T9" fmla="*/ 0 h 34"/>
              <a:gd name="T10" fmla="*/ 2147483647 w 40"/>
              <a:gd name="T11" fmla="*/ 0 h 34"/>
              <a:gd name="T12" fmla="*/ 2147483647 w 40"/>
              <a:gd name="T13" fmla="*/ 0 h 34"/>
              <a:gd name="T14" fmla="*/ 2147483647 w 40"/>
              <a:gd name="T15" fmla="*/ 2147483647 h 34"/>
              <a:gd name="T16" fmla="*/ 2147483647 w 40"/>
              <a:gd name="T17" fmla="*/ 2147483647 h 34"/>
              <a:gd name="T18" fmla="*/ 2147483647 w 40"/>
              <a:gd name="T19" fmla="*/ 2147483647 h 34"/>
              <a:gd name="T20" fmla="*/ 0 w 40"/>
              <a:gd name="T21" fmla="*/ 2147483647 h 34"/>
              <a:gd name="T22" fmla="*/ 0 w 40"/>
              <a:gd name="T23" fmla="*/ 2147483647 h 34"/>
              <a:gd name="T24" fmla="*/ 0 w 40"/>
              <a:gd name="T25" fmla="*/ 2147483647 h 34"/>
              <a:gd name="T26" fmla="*/ 0 w 40"/>
              <a:gd name="T27" fmla="*/ 2147483647 h 34"/>
              <a:gd name="T28" fmla="*/ 0 w 40"/>
              <a:gd name="T29" fmla="*/ 2147483647 h 34"/>
              <a:gd name="T30" fmla="*/ 0 w 40"/>
              <a:gd name="T31" fmla="*/ 2147483647 h 34"/>
              <a:gd name="T32" fmla="*/ 0 w 40"/>
              <a:gd name="T33" fmla="*/ 2147483647 h 34"/>
              <a:gd name="T34" fmla="*/ 2147483647 w 40"/>
              <a:gd name="T35" fmla="*/ 2147483647 h 34"/>
              <a:gd name="T36" fmla="*/ 2147483647 w 40"/>
              <a:gd name="T37" fmla="*/ 2147483647 h 34"/>
              <a:gd name="T38" fmla="*/ 2147483647 w 40"/>
              <a:gd name="T39" fmla="*/ 2147483647 h 34"/>
              <a:gd name="T40" fmla="*/ 2147483647 w 40"/>
              <a:gd name="T41" fmla="*/ 2147483647 h 34"/>
              <a:gd name="T42" fmla="*/ 2147483647 w 40"/>
              <a:gd name="T43" fmla="*/ 2147483647 h 34"/>
              <a:gd name="T44" fmla="*/ 2147483647 w 40"/>
              <a:gd name="T45" fmla="*/ 2147483647 h 34"/>
              <a:gd name="T46" fmla="*/ 2147483647 w 40"/>
              <a:gd name="T47" fmla="*/ 2147483647 h 34"/>
              <a:gd name="T48" fmla="*/ 2147483647 w 40"/>
              <a:gd name="T49" fmla="*/ 2147483647 h 34"/>
              <a:gd name="T50" fmla="*/ 2147483647 w 40"/>
              <a:gd name="T51" fmla="*/ 2147483647 h 34"/>
              <a:gd name="T52" fmla="*/ 2147483647 w 40"/>
              <a:gd name="T53" fmla="*/ 2147483647 h 34"/>
              <a:gd name="T54" fmla="*/ 2147483647 w 40"/>
              <a:gd name="T55" fmla="*/ 2147483647 h 34"/>
              <a:gd name="T56" fmla="*/ 2147483647 w 40"/>
              <a:gd name="T57" fmla="*/ 2147483647 h 34"/>
              <a:gd name="T58" fmla="*/ 2147483647 w 40"/>
              <a:gd name="T59" fmla="*/ 2147483647 h 34"/>
              <a:gd name="T60" fmla="*/ 2147483647 w 40"/>
              <a:gd name="T61" fmla="*/ 2147483647 h 34"/>
              <a:gd name="T62" fmla="*/ 2147483647 w 40"/>
              <a:gd name="T63" fmla="*/ 2147483647 h 34"/>
              <a:gd name="T64" fmla="*/ 2147483647 w 40"/>
              <a:gd name="T65" fmla="*/ 2147483647 h 34"/>
              <a:gd name="T66" fmla="*/ 2147483647 w 40"/>
              <a:gd name="T67" fmla="*/ 2147483647 h 34"/>
              <a:gd name="T68" fmla="*/ 2147483647 w 40"/>
              <a:gd name="T69" fmla="*/ 2147483647 h 34"/>
              <a:gd name="T70" fmla="*/ 2147483647 w 40"/>
              <a:gd name="T71" fmla="*/ 2147483647 h 34"/>
              <a:gd name="T72" fmla="*/ 2147483647 w 40"/>
              <a:gd name="T73" fmla="*/ 2147483647 h 34"/>
              <a:gd name="T74" fmla="*/ 2147483647 w 40"/>
              <a:gd name="T75" fmla="*/ 2147483647 h 34"/>
              <a:gd name="T76" fmla="*/ 2147483647 w 40"/>
              <a:gd name="T77" fmla="*/ 2147483647 h 34"/>
              <a:gd name="T78" fmla="*/ 2147483647 w 40"/>
              <a:gd name="T79" fmla="*/ 2147483647 h 34"/>
              <a:gd name="T80" fmla="*/ 2147483647 w 40"/>
              <a:gd name="T81" fmla="*/ 2147483647 h 34"/>
              <a:gd name="T82" fmla="*/ 2147483647 w 40"/>
              <a:gd name="T83" fmla="*/ 2147483647 h 34"/>
              <a:gd name="T84" fmla="*/ 2147483647 w 40"/>
              <a:gd name="T85" fmla="*/ 2147483647 h 34"/>
              <a:gd name="T86" fmla="*/ 2147483647 w 40"/>
              <a:gd name="T87" fmla="*/ 2147483647 h 34"/>
              <a:gd name="T88" fmla="*/ 2147483647 w 40"/>
              <a:gd name="T89" fmla="*/ 2147483647 h 34"/>
              <a:gd name="T90" fmla="*/ 2147483647 w 40"/>
              <a:gd name="T91" fmla="*/ 2147483647 h 34"/>
              <a:gd name="T92" fmla="*/ 2147483647 w 40"/>
              <a:gd name="T93" fmla="*/ 2147483647 h 34"/>
              <a:gd name="T94" fmla="*/ 2147483647 w 40"/>
              <a:gd name="T95" fmla="*/ 2147483647 h 34"/>
              <a:gd name="T96" fmla="*/ 2147483647 w 40"/>
              <a:gd name="T97" fmla="*/ 2147483647 h 34"/>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40"/>
              <a:gd name="T148" fmla="*/ 0 h 34"/>
              <a:gd name="T149" fmla="*/ 40 w 40"/>
              <a:gd name="T150" fmla="*/ 34 h 34"/>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40" h="34">
                <a:moveTo>
                  <a:pt x="19" y="5"/>
                </a:moveTo>
                <a:lnTo>
                  <a:pt x="16" y="3"/>
                </a:lnTo>
                <a:lnTo>
                  <a:pt x="15" y="2"/>
                </a:lnTo>
                <a:lnTo>
                  <a:pt x="12" y="0"/>
                </a:lnTo>
                <a:lnTo>
                  <a:pt x="11" y="0"/>
                </a:lnTo>
                <a:lnTo>
                  <a:pt x="8" y="0"/>
                </a:lnTo>
                <a:lnTo>
                  <a:pt x="6" y="0"/>
                </a:lnTo>
                <a:lnTo>
                  <a:pt x="5" y="2"/>
                </a:lnTo>
                <a:lnTo>
                  <a:pt x="3" y="5"/>
                </a:lnTo>
                <a:lnTo>
                  <a:pt x="2" y="6"/>
                </a:lnTo>
                <a:lnTo>
                  <a:pt x="0" y="8"/>
                </a:lnTo>
                <a:lnTo>
                  <a:pt x="0" y="11"/>
                </a:lnTo>
                <a:lnTo>
                  <a:pt x="0" y="12"/>
                </a:lnTo>
                <a:lnTo>
                  <a:pt x="0" y="15"/>
                </a:lnTo>
                <a:lnTo>
                  <a:pt x="0" y="17"/>
                </a:lnTo>
                <a:lnTo>
                  <a:pt x="0" y="20"/>
                </a:lnTo>
                <a:lnTo>
                  <a:pt x="0" y="21"/>
                </a:lnTo>
                <a:lnTo>
                  <a:pt x="2" y="23"/>
                </a:lnTo>
                <a:lnTo>
                  <a:pt x="2" y="24"/>
                </a:lnTo>
                <a:lnTo>
                  <a:pt x="3" y="26"/>
                </a:lnTo>
                <a:lnTo>
                  <a:pt x="3" y="27"/>
                </a:lnTo>
                <a:lnTo>
                  <a:pt x="5" y="27"/>
                </a:lnTo>
                <a:lnTo>
                  <a:pt x="6" y="27"/>
                </a:lnTo>
                <a:lnTo>
                  <a:pt x="6" y="29"/>
                </a:lnTo>
                <a:lnTo>
                  <a:pt x="8" y="29"/>
                </a:lnTo>
                <a:lnTo>
                  <a:pt x="12" y="29"/>
                </a:lnTo>
                <a:lnTo>
                  <a:pt x="16" y="30"/>
                </a:lnTo>
                <a:lnTo>
                  <a:pt x="22" y="31"/>
                </a:lnTo>
                <a:lnTo>
                  <a:pt x="27" y="33"/>
                </a:lnTo>
                <a:lnTo>
                  <a:pt x="30" y="34"/>
                </a:lnTo>
                <a:lnTo>
                  <a:pt x="34" y="34"/>
                </a:lnTo>
                <a:lnTo>
                  <a:pt x="37" y="33"/>
                </a:lnTo>
                <a:lnTo>
                  <a:pt x="40" y="30"/>
                </a:lnTo>
                <a:lnTo>
                  <a:pt x="40" y="27"/>
                </a:lnTo>
                <a:lnTo>
                  <a:pt x="39" y="24"/>
                </a:lnTo>
                <a:lnTo>
                  <a:pt x="37" y="21"/>
                </a:lnTo>
                <a:lnTo>
                  <a:pt x="34" y="18"/>
                </a:lnTo>
                <a:lnTo>
                  <a:pt x="30" y="14"/>
                </a:lnTo>
                <a:lnTo>
                  <a:pt x="27" y="11"/>
                </a:lnTo>
                <a:lnTo>
                  <a:pt x="22" y="8"/>
                </a:lnTo>
                <a:lnTo>
                  <a:pt x="19" y="5"/>
                </a:lnTo>
              </a:path>
            </a:pathLst>
          </a:custGeom>
          <a:solidFill>
            <a:srgbClr val="FFFF00"/>
          </a:solidFill>
          <a:ln w="4763">
            <a:solidFill>
              <a:srgbClr val="990000"/>
            </a:solidFill>
            <a:round/>
            <a:headEnd/>
            <a:tailEnd/>
          </a:ln>
        </p:spPr>
        <p:txBody>
          <a:bodyPr/>
          <a:lstStyle/>
          <a:p>
            <a:endParaRPr lang="en-US"/>
          </a:p>
        </p:txBody>
      </p:sp>
      <p:sp>
        <p:nvSpPr>
          <p:cNvPr id="53384" name="Freeform 135">
            <a:extLst>
              <a:ext uri="{FF2B5EF4-FFF2-40B4-BE49-F238E27FC236}">
                <a16:creationId xmlns:a16="http://schemas.microsoft.com/office/drawing/2014/main" id="{CDCFF8F1-142E-4D93-5F75-C0B9BAEE44EA}"/>
              </a:ext>
            </a:extLst>
          </p:cNvPr>
          <p:cNvSpPr>
            <a:spLocks/>
          </p:cNvSpPr>
          <p:nvPr/>
        </p:nvSpPr>
        <p:spPr bwMode="auto">
          <a:xfrm>
            <a:off x="6151566" y="4497391"/>
            <a:ext cx="331787" cy="363537"/>
          </a:xfrm>
          <a:custGeom>
            <a:avLst/>
            <a:gdLst>
              <a:gd name="T0" fmla="*/ 2147483647 w 235"/>
              <a:gd name="T1" fmla="*/ 2147483647 h 229"/>
              <a:gd name="T2" fmla="*/ 2147483647 w 235"/>
              <a:gd name="T3" fmla="*/ 2147483647 h 229"/>
              <a:gd name="T4" fmla="*/ 2147483647 w 235"/>
              <a:gd name="T5" fmla="*/ 2147483647 h 229"/>
              <a:gd name="T6" fmla="*/ 2147483647 w 235"/>
              <a:gd name="T7" fmla="*/ 2147483647 h 229"/>
              <a:gd name="T8" fmla="*/ 2147483647 w 235"/>
              <a:gd name="T9" fmla="*/ 2147483647 h 229"/>
              <a:gd name="T10" fmla="*/ 2147483647 w 235"/>
              <a:gd name="T11" fmla="*/ 2147483647 h 229"/>
              <a:gd name="T12" fmla="*/ 2147483647 w 235"/>
              <a:gd name="T13" fmla="*/ 2147483647 h 229"/>
              <a:gd name="T14" fmla="*/ 2147483647 w 235"/>
              <a:gd name="T15" fmla="*/ 2147483647 h 229"/>
              <a:gd name="T16" fmla="*/ 2147483647 w 235"/>
              <a:gd name="T17" fmla="*/ 2147483647 h 229"/>
              <a:gd name="T18" fmla="*/ 2147483647 w 235"/>
              <a:gd name="T19" fmla="*/ 2147483647 h 229"/>
              <a:gd name="T20" fmla="*/ 2147483647 w 235"/>
              <a:gd name="T21" fmla="*/ 2147483647 h 229"/>
              <a:gd name="T22" fmla="*/ 2147483647 w 235"/>
              <a:gd name="T23" fmla="*/ 2147483647 h 229"/>
              <a:gd name="T24" fmla="*/ 2147483647 w 235"/>
              <a:gd name="T25" fmla="*/ 2147483647 h 229"/>
              <a:gd name="T26" fmla="*/ 2147483647 w 235"/>
              <a:gd name="T27" fmla="*/ 2147483647 h 229"/>
              <a:gd name="T28" fmla="*/ 2147483647 w 235"/>
              <a:gd name="T29" fmla="*/ 2147483647 h 229"/>
              <a:gd name="T30" fmla="*/ 2147483647 w 235"/>
              <a:gd name="T31" fmla="*/ 2147483647 h 229"/>
              <a:gd name="T32" fmla="*/ 2147483647 w 235"/>
              <a:gd name="T33" fmla="*/ 2147483647 h 229"/>
              <a:gd name="T34" fmla="*/ 2147483647 w 235"/>
              <a:gd name="T35" fmla="*/ 2147483647 h 229"/>
              <a:gd name="T36" fmla="*/ 2147483647 w 235"/>
              <a:gd name="T37" fmla="*/ 2147483647 h 229"/>
              <a:gd name="T38" fmla="*/ 2147483647 w 235"/>
              <a:gd name="T39" fmla="*/ 2147483647 h 229"/>
              <a:gd name="T40" fmla="*/ 2147483647 w 235"/>
              <a:gd name="T41" fmla="*/ 2147483647 h 229"/>
              <a:gd name="T42" fmla="*/ 2147483647 w 235"/>
              <a:gd name="T43" fmla="*/ 2147483647 h 229"/>
              <a:gd name="T44" fmla="*/ 2147483647 w 235"/>
              <a:gd name="T45" fmla="*/ 2147483647 h 229"/>
              <a:gd name="T46" fmla="*/ 2147483647 w 235"/>
              <a:gd name="T47" fmla="*/ 2147483647 h 229"/>
              <a:gd name="T48" fmla="*/ 2147483647 w 235"/>
              <a:gd name="T49" fmla="*/ 2147483647 h 229"/>
              <a:gd name="T50" fmla="*/ 2147483647 w 235"/>
              <a:gd name="T51" fmla="*/ 2147483647 h 229"/>
              <a:gd name="T52" fmla="*/ 2147483647 w 235"/>
              <a:gd name="T53" fmla="*/ 2147483647 h 229"/>
              <a:gd name="T54" fmla="*/ 2147483647 w 235"/>
              <a:gd name="T55" fmla="*/ 2147483647 h 229"/>
              <a:gd name="T56" fmla="*/ 2147483647 w 235"/>
              <a:gd name="T57" fmla="*/ 2147483647 h 229"/>
              <a:gd name="T58" fmla="*/ 2147483647 w 235"/>
              <a:gd name="T59" fmla="*/ 2147483647 h 229"/>
              <a:gd name="T60" fmla="*/ 2147483647 w 235"/>
              <a:gd name="T61" fmla="*/ 2147483647 h 229"/>
              <a:gd name="T62" fmla="*/ 2147483647 w 235"/>
              <a:gd name="T63" fmla="*/ 2147483647 h 229"/>
              <a:gd name="T64" fmla="*/ 2147483647 w 235"/>
              <a:gd name="T65" fmla="*/ 2147483647 h 229"/>
              <a:gd name="T66" fmla="*/ 2147483647 w 235"/>
              <a:gd name="T67" fmla="*/ 2147483647 h 229"/>
              <a:gd name="T68" fmla="*/ 2147483647 w 235"/>
              <a:gd name="T69" fmla="*/ 2147483647 h 229"/>
              <a:gd name="T70" fmla="*/ 2147483647 w 235"/>
              <a:gd name="T71" fmla="*/ 2147483647 h 229"/>
              <a:gd name="T72" fmla="*/ 2147483647 w 235"/>
              <a:gd name="T73" fmla="*/ 2147483647 h 229"/>
              <a:gd name="T74" fmla="*/ 2147483647 w 235"/>
              <a:gd name="T75" fmla="*/ 2147483647 h 229"/>
              <a:gd name="T76" fmla="*/ 2147483647 w 235"/>
              <a:gd name="T77" fmla="*/ 2147483647 h 229"/>
              <a:gd name="T78" fmla="*/ 2147483647 w 235"/>
              <a:gd name="T79" fmla="*/ 2147483647 h 229"/>
              <a:gd name="T80" fmla="*/ 2147483647 w 235"/>
              <a:gd name="T81" fmla="*/ 2147483647 h 229"/>
              <a:gd name="T82" fmla="*/ 2147483647 w 235"/>
              <a:gd name="T83" fmla="*/ 2147483647 h 229"/>
              <a:gd name="T84" fmla="*/ 2147483647 w 235"/>
              <a:gd name="T85" fmla="*/ 2147483647 h 229"/>
              <a:gd name="T86" fmla="*/ 2147483647 w 235"/>
              <a:gd name="T87" fmla="*/ 2147483647 h 229"/>
              <a:gd name="T88" fmla="*/ 0 w 235"/>
              <a:gd name="T89" fmla="*/ 2147483647 h 229"/>
              <a:gd name="T90" fmla="*/ 2147483647 w 235"/>
              <a:gd name="T91" fmla="*/ 2147483647 h 229"/>
              <a:gd name="T92" fmla="*/ 2147483647 w 235"/>
              <a:gd name="T93" fmla="*/ 2147483647 h 229"/>
              <a:gd name="T94" fmla="*/ 2147483647 w 235"/>
              <a:gd name="T95" fmla="*/ 2147483647 h 229"/>
              <a:gd name="T96" fmla="*/ 2147483647 w 235"/>
              <a:gd name="T97" fmla="*/ 2147483647 h 229"/>
              <a:gd name="T98" fmla="*/ 2147483647 w 235"/>
              <a:gd name="T99" fmla="*/ 2147483647 h 229"/>
              <a:gd name="T100" fmla="*/ 2147483647 w 235"/>
              <a:gd name="T101" fmla="*/ 2147483647 h 229"/>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235"/>
              <a:gd name="T154" fmla="*/ 0 h 229"/>
              <a:gd name="T155" fmla="*/ 235 w 235"/>
              <a:gd name="T156" fmla="*/ 229 h 229"/>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235" h="229">
                <a:moveTo>
                  <a:pt x="12" y="59"/>
                </a:moveTo>
                <a:lnTo>
                  <a:pt x="15" y="62"/>
                </a:lnTo>
                <a:lnTo>
                  <a:pt x="17" y="67"/>
                </a:lnTo>
                <a:lnTo>
                  <a:pt x="19" y="70"/>
                </a:lnTo>
                <a:lnTo>
                  <a:pt x="22" y="72"/>
                </a:lnTo>
                <a:lnTo>
                  <a:pt x="25" y="77"/>
                </a:lnTo>
                <a:lnTo>
                  <a:pt x="28" y="80"/>
                </a:lnTo>
                <a:lnTo>
                  <a:pt x="30" y="83"/>
                </a:lnTo>
                <a:lnTo>
                  <a:pt x="30" y="87"/>
                </a:lnTo>
                <a:lnTo>
                  <a:pt x="30" y="96"/>
                </a:lnTo>
                <a:lnTo>
                  <a:pt x="28" y="105"/>
                </a:lnTo>
                <a:lnTo>
                  <a:pt x="28" y="112"/>
                </a:lnTo>
                <a:lnTo>
                  <a:pt x="28" y="121"/>
                </a:lnTo>
                <a:lnTo>
                  <a:pt x="27" y="130"/>
                </a:lnTo>
                <a:lnTo>
                  <a:pt x="27" y="139"/>
                </a:lnTo>
                <a:lnTo>
                  <a:pt x="27" y="147"/>
                </a:lnTo>
                <a:lnTo>
                  <a:pt x="27" y="155"/>
                </a:lnTo>
                <a:lnTo>
                  <a:pt x="28" y="158"/>
                </a:lnTo>
                <a:lnTo>
                  <a:pt x="30" y="160"/>
                </a:lnTo>
                <a:lnTo>
                  <a:pt x="30" y="163"/>
                </a:lnTo>
                <a:lnTo>
                  <a:pt x="31" y="164"/>
                </a:lnTo>
                <a:lnTo>
                  <a:pt x="33" y="167"/>
                </a:lnTo>
                <a:lnTo>
                  <a:pt x="34" y="169"/>
                </a:lnTo>
                <a:lnTo>
                  <a:pt x="36" y="172"/>
                </a:lnTo>
                <a:lnTo>
                  <a:pt x="36" y="173"/>
                </a:lnTo>
                <a:lnTo>
                  <a:pt x="34" y="179"/>
                </a:lnTo>
                <a:lnTo>
                  <a:pt x="31" y="184"/>
                </a:lnTo>
                <a:lnTo>
                  <a:pt x="28" y="188"/>
                </a:lnTo>
                <a:lnTo>
                  <a:pt x="25" y="194"/>
                </a:lnTo>
                <a:lnTo>
                  <a:pt x="22" y="198"/>
                </a:lnTo>
                <a:lnTo>
                  <a:pt x="21" y="203"/>
                </a:lnTo>
                <a:lnTo>
                  <a:pt x="19" y="209"/>
                </a:lnTo>
                <a:lnTo>
                  <a:pt x="19" y="213"/>
                </a:lnTo>
                <a:lnTo>
                  <a:pt x="22" y="219"/>
                </a:lnTo>
                <a:lnTo>
                  <a:pt x="25" y="222"/>
                </a:lnTo>
                <a:lnTo>
                  <a:pt x="30" y="227"/>
                </a:lnTo>
                <a:lnTo>
                  <a:pt x="36" y="228"/>
                </a:lnTo>
                <a:lnTo>
                  <a:pt x="42" y="229"/>
                </a:lnTo>
                <a:lnTo>
                  <a:pt x="48" y="229"/>
                </a:lnTo>
                <a:lnTo>
                  <a:pt x="54" y="227"/>
                </a:lnTo>
                <a:lnTo>
                  <a:pt x="59" y="224"/>
                </a:lnTo>
                <a:lnTo>
                  <a:pt x="65" y="218"/>
                </a:lnTo>
                <a:lnTo>
                  <a:pt x="71" y="212"/>
                </a:lnTo>
                <a:lnTo>
                  <a:pt x="77" y="207"/>
                </a:lnTo>
                <a:lnTo>
                  <a:pt x="83" y="203"/>
                </a:lnTo>
                <a:lnTo>
                  <a:pt x="89" y="198"/>
                </a:lnTo>
                <a:lnTo>
                  <a:pt x="95" y="194"/>
                </a:lnTo>
                <a:lnTo>
                  <a:pt x="101" y="189"/>
                </a:lnTo>
                <a:lnTo>
                  <a:pt x="108" y="185"/>
                </a:lnTo>
                <a:lnTo>
                  <a:pt x="113" y="181"/>
                </a:lnTo>
                <a:lnTo>
                  <a:pt x="117" y="176"/>
                </a:lnTo>
                <a:lnTo>
                  <a:pt x="122" y="170"/>
                </a:lnTo>
                <a:lnTo>
                  <a:pt x="125" y="166"/>
                </a:lnTo>
                <a:lnTo>
                  <a:pt x="127" y="160"/>
                </a:lnTo>
                <a:lnTo>
                  <a:pt x="130" y="154"/>
                </a:lnTo>
                <a:lnTo>
                  <a:pt x="133" y="148"/>
                </a:lnTo>
                <a:lnTo>
                  <a:pt x="136" y="144"/>
                </a:lnTo>
                <a:lnTo>
                  <a:pt x="141" y="139"/>
                </a:lnTo>
                <a:lnTo>
                  <a:pt x="145" y="136"/>
                </a:lnTo>
                <a:lnTo>
                  <a:pt x="150" y="133"/>
                </a:lnTo>
                <a:lnTo>
                  <a:pt x="156" y="132"/>
                </a:lnTo>
                <a:lnTo>
                  <a:pt x="161" y="129"/>
                </a:lnTo>
                <a:lnTo>
                  <a:pt x="166" y="127"/>
                </a:lnTo>
                <a:lnTo>
                  <a:pt x="172" y="124"/>
                </a:lnTo>
                <a:lnTo>
                  <a:pt x="176" y="121"/>
                </a:lnTo>
                <a:lnTo>
                  <a:pt x="181" y="117"/>
                </a:lnTo>
                <a:lnTo>
                  <a:pt x="182" y="111"/>
                </a:lnTo>
                <a:lnTo>
                  <a:pt x="184" y="105"/>
                </a:lnTo>
                <a:lnTo>
                  <a:pt x="185" y="99"/>
                </a:lnTo>
                <a:lnTo>
                  <a:pt x="187" y="93"/>
                </a:lnTo>
                <a:lnTo>
                  <a:pt x="188" y="87"/>
                </a:lnTo>
                <a:lnTo>
                  <a:pt x="191" y="83"/>
                </a:lnTo>
                <a:lnTo>
                  <a:pt x="196" y="80"/>
                </a:lnTo>
                <a:lnTo>
                  <a:pt x="200" y="78"/>
                </a:lnTo>
                <a:lnTo>
                  <a:pt x="204" y="77"/>
                </a:lnTo>
                <a:lnTo>
                  <a:pt x="207" y="75"/>
                </a:lnTo>
                <a:lnTo>
                  <a:pt x="212" y="74"/>
                </a:lnTo>
                <a:lnTo>
                  <a:pt x="216" y="71"/>
                </a:lnTo>
                <a:lnTo>
                  <a:pt x="221" y="68"/>
                </a:lnTo>
                <a:lnTo>
                  <a:pt x="224" y="65"/>
                </a:lnTo>
                <a:lnTo>
                  <a:pt x="225" y="61"/>
                </a:lnTo>
                <a:lnTo>
                  <a:pt x="228" y="55"/>
                </a:lnTo>
                <a:lnTo>
                  <a:pt x="231" y="50"/>
                </a:lnTo>
                <a:lnTo>
                  <a:pt x="232" y="44"/>
                </a:lnTo>
                <a:lnTo>
                  <a:pt x="234" y="40"/>
                </a:lnTo>
                <a:lnTo>
                  <a:pt x="235" y="34"/>
                </a:lnTo>
                <a:lnTo>
                  <a:pt x="234" y="30"/>
                </a:lnTo>
                <a:lnTo>
                  <a:pt x="231" y="25"/>
                </a:lnTo>
                <a:lnTo>
                  <a:pt x="227" y="22"/>
                </a:lnTo>
                <a:lnTo>
                  <a:pt x="222" y="19"/>
                </a:lnTo>
                <a:lnTo>
                  <a:pt x="218" y="18"/>
                </a:lnTo>
                <a:lnTo>
                  <a:pt x="213" y="18"/>
                </a:lnTo>
                <a:lnTo>
                  <a:pt x="209" y="19"/>
                </a:lnTo>
                <a:lnTo>
                  <a:pt x="201" y="22"/>
                </a:lnTo>
                <a:lnTo>
                  <a:pt x="196" y="28"/>
                </a:lnTo>
                <a:lnTo>
                  <a:pt x="188" y="35"/>
                </a:lnTo>
                <a:lnTo>
                  <a:pt x="182" y="43"/>
                </a:lnTo>
                <a:lnTo>
                  <a:pt x="176" y="49"/>
                </a:lnTo>
                <a:lnTo>
                  <a:pt x="169" y="53"/>
                </a:lnTo>
                <a:lnTo>
                  <a:pt x="163" y="55"/>
                </a:lnTo>
                <a:lnTo>
                  <a:pt x="156" y="56"/>
                </a:lnTo>
                <a:lnTo>
                  <a:pt x="150" y="55"/>
                </a:lnTo>
                <a:lnTo>
                  <a:pt x="142" y="55"/>
                </a:lnTo>
                <a:lnTo>
                  <a:pt x="136" y="52"/>
                </a:lnTo>
                <a:lnTo>
                  <a:pt x="129" y="50"/>
                </a:lnTo>
                <a:lnTo>
                  <a:pt x="122" y="47"/>
                </a:lnTo>
                <a:lnTo>
                  <a:pt x="116" y="44"/>
                </a:lnTo>
                <a:lnTo>
                  <a:pt x="111" y="43"/>
                </a:lnTo>
                <a:lnTo>
                  <a:pt x="108" y="40"/>
                </a:lnTo>
                <a:lnTo>
                  <a:pt x="105" y="37"/>
                </a:lnTo>
                <a:lnTo>
                  <a:pt x="101" y="34"/>
                </a:lnTo>
                <a:lnTo>
                  <a:pt x="98" y="33"/>
                </a:lnTo>
                <a:lnTo>
                  <a:pt x="95" y="30"/>
                </a:lnTo>
                <a:lnTo>
                  <a:pt x="90" y="27"/>
                </a:lnTo>
                <a:lnTo>
                  <a:pt x="88" y="24"/>
                </a:lnTo>
                <a:lnTo>
                  <a:pt x="85" y="22"/>
                </a:lnTo>
                <a:lnTo>
                  <a:pt x="82" y="22"/>
                </a:lnTo>
                <a:lnTo>
                  <a:pt x="80" y="22"/>
                </a:lnTo>
                <a:lnTo>
                  <a:pt x="77" y="22"/>
                </a:lnTo>
                <a:lnTo>
                  <a:pt x="76" y="24"/>
                </a:lnTo>
                <a:lnTo>
                  <a:pt x="73" y="24"/>
                </a:lnTo>
                <a:lnTo>
                  <a:pt x="71" y="24"/>
                </a:lnTo>
                <a:lnTo>
                  <a:pt x="70" y="24"/>
                </a:lnTo>
                <a:lnTo>
                  <a:pt x="67" y="22"/>
                </a:lnTo>
                <a:lnTo>
                  <a:pt x="61" y="19"/>
                </a:lnTo>
                <a:lnTo>
                  <a:pt x="54" y="15"/>
                </a:lnTo>
                <a:lnTo>
                  <a:pt x="43" y="10"/>
                </a:lnTo>
                <a:lnTo>
                  <a:pt x="34" y="6"/>
                </a:lnTo>
                <a:lnTo>
                  <a:pt x="25" y="3"/>
                </a:lnTo>
                <a:lnTo>
                  <a:pt x="18" y="0"/>
                </a:lnTo>
                <a:lnTo>
                  <a:pt x="14" y="0"/>
                </a:lnTo>
                <a:lnTo>
                  <a:pt x="8" y="4"/>
                </a:lnTo>
                <a:lnTo>
                  <a:pt x="3" y="9"/>
                </a:lnTo>
                <a:lnTo>
                  <a:pt x="0" y="16"/>
                </a:lnTo>
                <a:lnTo>
                  <a:pt x="0" y="22"/>
                </a:lnTo>
                <a:lnTo>
                  <a:pt x="0" y="30"/>
                </a:lnTo>
                <a:lnTo>
                  <a:pt x="3" y="38"/>
                </a:lnTo>
                <a:lnTo>
                  <a:pt x="6" y="46"/>
                </a:lnTo>
                <a:lnTo>
                  <a:pt x="11" y="52"/>
                </a:lnTo>
                <a:lnTo>
                  <a:pt x="11" y="53"/>
                </a:lnTo>
                <a:lnTo>
                  <a:pt x="11" y="55"/>
                </a:lnTo>
                <a:lnTo>
                  <a:pt x="11" y="56"/>
                </a:lnTo>
                <a:lnTo>
                  <a:pt x="12" y="58"/>
                </a:lnTo>
                <a:lnTo>
                  <a:pt x="12" y="59"/>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385" name="Freeform 136">
            <a:extLst>
              <a:ext uri="{FF2B5EF4-FFF2-40B4-BE49-F238E27FC236}">
                <a16:creationId xmlns:a16="http://schemas.microsoft.com/office/drawing/2014/main" id="{8675AE53-870C-C145-3AE0-BAC7058FE513}"/>
              </a:ext>
            </a:extLst>
          </p:cNvPr>
          <p:cNvSpPr>
            <a:spLocks/>
          </p:cNvSpPr>
          <p:nvPr/>
        </p:nvSpPr>
        <p:spPr bwMode="auto">
          <a:xfrm>
            <a:off x="6245229" y="4679953"/>
            <a:ext cx="87313" cy="111125"/>
          </a:xfrm>
          <a:custGeom>
            <a:avLst/>
            <a:gdLst>
              <a:gd name="T0" fmla="*/ 2147483647 w 62"/>
              <a:gd name="T1" fmla="*/ 2147483647 h 70"/>
              <a:gd name="T2" fmla="*/ 2147483647 w 62"/>
              <a:gd name="T3" fmla="*/ 2147483647 h 70"/>
              <a:gd name="T4" fmla="*/ 2147483647 w 62"/>
              <a:gd name="T5" fmla="*/ 2147483647 h 70"/>
              <a:gd name="T6" fmla="*/ 2147483647 w 62"/>
              <a:gd name="T7" fmla="*/ 2147483647 h 70"/>
              <a:gd name="T8" fmla="*/ 2147483647 w 62"/>
              <a:gd name="T9" fmla="*/ 2147483647 h 70"/>
              <a:gd name="T10" fmla="*/ 2147483647 w 62"/>
              <a:gd name="T11" fmla="*/ 2147483647 h 70"/>
              <a:gd name="T12" fmla="*/ 2147483647 w 62"/>
              <a:gd name="T13" fmla="*/ 2147483647 h 70"/>
              <a:gd name="T14" fmla="*/ 2147483647 w 62"/>
              <a:gd name="T15" fmla="*/ 2147483647 h 70"/>
              <a:gd name="T16" fmla="*/ 2147483647 w 62"/>
              <a:gd name="T17" fmla="*/ 2147483647 h 70"/>
              <a:gd name="T18" fmla="*/ 2147483647 w 62"/>
              <a:gd name="T19" fmla="*/ 2147483647 h 70"/>
              <a:gd name="T20" fmla="*/ 2147483647 w 62"/>
              <a:gd name="T21" fmla="*/ 2147483647 h 70"/>
              <a:gd name="T22" fmla="*/ 2147483647 w 62"/>
              <a:gd name="T23" fmla="*/ 2147483647 h 70"/>
              <a:gd name="T24" fmla="*/ 2147483647 w 62"/>
              <a:gd name="T25" fmla="*/ 2147483647 h 70"/>
              <a:gd name="T26" fmla="*/ 2147483647 w 62"/>
              <a:gd name="T27" fmla="*/ 2147483647 h 70"/>
              <a:gd name="T28" fmla="*/ 2147483647 w 62"/>
              <a:gd name="T29" fmla="*/ 2147483647 h 70"/>
              <a:gd name="T30" fmla="*/ 2147483647 w 62"/>
              <a:gd name="T31" fmla="*/ 2147483647 h 70"/>
              <a:gd name="T32" fmla="*/ 2147483647 w 62"/>
              <a:gd name="T33" fmla="*/ 2147483647 h 70"/>
              <a:gd name="T34" fmla="*/ 2147483647 w 62"/>
              <a:gd name="T35" fmla="*/ 2147483647 h 70"/>
              <a:gd name="T36" fmla="*/ 2147483647 w 62"/>
              <a:gd name="T37" fmla="*/ 2147483647 h 70"/>
              <a:gd name="T38" fmla="*/ 2147483647 w 62"/>
              <a:gd name="T39" fmla="*/ 2147483647 h 70"/>
              <a:gd name="T40" fmla="*/ 2147483647 w 62"/>
              <a:gd name="T41" fmla="*/ 2147483647 h 70"/>
              <a:gd name="T42" fmla="*/ 2147483647 w 62"/>
              <a:gd name="T43" fmla="*/ 2147483647 h 70"/>
              <a:gd name="T44" fmla="*/ 2147483647 w 62"/>
              <a:gd name="T45" fmla="*/ 2147483647 h 70"/>
              <a:gd name="T46" fmla="*/ 2147483647 w 62"/>
              <a:gd name="T47" fmla="*/ 2147483647 h 70"/>
              <a:gd name="T48" fmla="*/ 2147483647 w 62"/>
              <a:gd name="T49" fmla="*/ 2147483647 h 70"/>
              <a:gd name="T50" fmla="*/ 2147483647 w 62"/>
              <a:gd name="T51" fmla="*/ 2147483647 h 70"/>
              <a:gd name="T52" fmla="*/ 2147483647 w 62"/>
              <a:gd name="T53" fmla="*/ 2147483647 h 70"/>
              <a:gd name="T54" fmla="*/ 2147483647 w 62"/>
              <a:gd name="T55" fmla="*/ 2147483647 h 70"/>
              <a:gd name="T56" fmla="*/ 2147483647 w 62"/>
              <a:gd name="T57" fmla="*/ 2147483647 h 70"/>
              <a:gd name="T58" fmla="*/ 2147483647 w 62"/>
              <a:gd name="T59" fmla="*/ 2147483647 h 70"/>
              <a:gd name="T60" fmla="*/ 2147483647 w 62"/>
              <a:gd name="T61" fmla="*/ 2147483647 h 70"/>
              <a:gd name="T62" fmla="*/ 2147483647 w 62"/>
              <a:gd name="T63" fmla="*/ 2147483647 h 70"/>
              <a:gd name="T64" fmla="*/ 2147483647 w 62"/>
              <a:gd name="T65" fmla="*/ 2147483647 h 70"/>
              <a:gd name="T66" fmla="*/ 2147483647 w 62"/>
              <a:gd name="T67" fmla="*/ 0 h 70"/>
              <a:gd name="T68" fmla="*/ 2147483647 w 62"/>
              <a:gd name="T69" fmla="*/ 0 h 70"/>
              <a:gd name="T70" fmla="*/ 2147483647 w 62"/>
              <a:gd name="T71" fmla="*/ 2147483647 h 70"/>
              <a:gd name="T72" fmla="*/ 2147483647 w 62"/>
              <a:gd name="T73" fmla="*/ 2147483647 h 70"/>
              <a:gd name="T74" fmla="*/ 2147483647 w 62"/>
              <a:gd name="T75" fmla="*/ 2147483647 h 70"/>
              <a:gd name="T76" fmla="*/ 2147483647 w 62"/>
              <a:gd name="T77" fmla="*/ 2147483647 h 70"/>
              <a:gd name="T78" fmla="*/ 2147483647 w 62"/>
              <a:gd name="T79" fmla="*/ 2147483647 h 70"/>
              <a:gd name="T80" fmla="*/ 2147483647 w 62"/>
              <a:gd name="T81" fmla="*/ 2147483647 h 70"/>
              <a:gd name="T82" fmla="*/ 2147483647 w 62"/>
              <a:gd name="T83" fmla="*/ 2147483647 h 70"/>
              <a:gd name="T84" fmla="*/ 2147483647 w 62"/>
              <a:gd name="T85" fmla="*/ 2147483647 h 70"/>
              <a:gd name="T86" fmla="*/ 2147483647 w 62"/>
              <a:gd name="T87" fmla="*/ 2147483647 h 70"/>
              <a:gd name="T88" fmla="*/ 0 w 62"/>
              <a:gd name="T89" fmla="*/ 2147483647 h 70"/>
              <a:gd name="T90" fmla="*/ 0 w 62"/>
              <a:gd name="T91" fmla="*/ 2147483647 h 70"/>
              <a:gd name="T92" fmla="*/ 2147483647 w 62"/>
              <a:gd name="T93" fmla="*/ 2147483647 h 70"/>
              <a:gd name="T94" fmla="*/ 2147483647 w 62"/>
              <a:gd name="T95" fmla="*/ 2147483647 h 70"/>
              <a:gd name="T96" fmla="*/ 2147483647 w 62"/>
              <a:gd name="T97" fmla="*/ 2147483647 h 70"/>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62"/>
              <a:gd name="T148" fmla="*/ 0 h 70"/>
              <a:gd name="T149" fmla="*/ 62 w 62"/>
              <a:gd name="T150" fmla="*/ 70 h 70"/>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62" h="70">
                <a:moveTo>
                  <a:pt x="6" y="58"/>
                </a:moveTo>
                <a:lnTo>
                  <a:pt x="6" y="61"/>
                </a:lnTo>
                <a:lnTo>
                  <a:pt x="7" y="64"/>
                </a:lnTo>
                <a:lnTo>
                  <a:pt x="9" y="67"/>
                </a:lnTo>
                <a:lnTo>
                  <a:pt x="12" y="69"/>
                </a:lnTo>
                <a:lnTo>
                  <a:pt x="15" y="70"/>
                </a:lnTo>
                <a:lnTo>
                  <a:pt x="18" y="70"/>
                </a:lnTo>
                <a:lnTo>
                  <a:pt x="21" y="70"/>
                </a:lnTo>
                <a:lnTo>
                  <a:pt x="23" y="70"/>
                </a:lnTo>
                <a:lnTo>
                  <a:pt x="28" y="69"/>
                </a:lnTo>
                <a:lnTo>
                  <a:pt x="32" y="66"/>
                </a:lnTo>
                <a:lnTo>
                  <a:pt x="35" y="63"/>
                </a:lnTo>
                <a:lnTo>
                  <a:pt x="38" y="60"/>
                </a:lnTo>
                <a:lnTo>
                  <a:pt x="40" y="55"/>
                </a:lnTo>
                <a:lnTo>
                  <a:pt x="43" y="52"/>
                </a:lnTo>
                <a:lnTo>
                  <a:pt x="46" y="48"/>
                </a:lnTo>
                <a:lnTo>
                  <a:pt x="47" y="43"/>
                </a:lnTo>
                <a:lnTo>
                  <a:pt x="49" y="40"/>
                </a:lnTo>
                <a:lnTo>
                  <a:pt x="52" y="39"/>
                </a:lnTo>
                <a:lnTo>
                  <a:pt x="53" y="36"/>
                </a:lnTo>
                <a:lnTo>
                  <a:pt x="56" y="33"/>
                </a:lnTo>
                <a:lnTo>
                  <a:pt x="58" y="30"/>
                </a:lnTo>
                <a:lnTo>
                  <a:pt x="59" y="27"/>
                </a:lnTo>
                <a:lnTo>
                  <a:pt x="60" y="24"/>
                </a:lnTo>
                <a:lnTo>
                  <a:pt x="62" y="21"/>
                </a:lnTo>
                <a:lnTo>
                  <a:pt x="60" y="18"/>
                </a:lnTo>
                <a:lnTo>
                  <a:pt x="60" y="15"/>
                </a:lnTo>
                <a:lnTo>
                  <a:pt x="59" y="12"/>
                </a:lnTo>
                <a:lnTo>
                  <a:pt x="59" y="9"/>
                </a:lnTo>
                <a:lnTo>
                  <a:pt x="58" y="8"/>
                </a:lnTo>
                <a:lnTo>
                  <a:pt x="56" y="5"/>
                </a:lnTo>
                <a:lnTo>
                  <a:pt x="53" y="3"/>
                </a:lnTo>
                <a:lnTo>
                  <a:pt x="52" y="2"/>
                </a:lnTo>
                <a:lnTo>
                  <a:pt x="46" y="0"/>
                </a:lnTo>
                <a:lnTo>
                  <a:pt x="40" y="0"/>
                </a:lnTo>
                <a:lnTo>
                  <a:pt x="34" y="3"/>
                </a:lnTo>
                <a:lnTo>
                  <a:pt x="29" y="5"/>
                </a:lnTo>
                <a:lnTo>
                  <a:pt x="23" y="8"/>
                </a:lnTo>
                <a:lnTo>
                  <a:pt x="19" y="12"/>
                </a:lnTo>
                <a:lnTo>
                  <a:pt x="13" y="15"/>
                </a:lnTo>
                <a:lnTo>
                  <a:pt x="9" y="18"/>
                </a:lnTo>
                <a:lnTo>
                  <a:pt x="6" y="21"/>
                </a:lnTo>
                <a:lnTo>
                  <a:pt x="3" y="26"/>
                </a:lnTo>
                <a:lnTo>
                  <a:pt x="1" y="30"/>
                </a:lnTo>
                <a:lnTo>
                  <a:pt x="0" y="36"/>
                </a:lnTo>
                <a:lnTo>
                  <a:pt x="0" y="42"/>
                </a:lnTo>
                <a:lnTo>
                  <a:pt x="1" y="48"/>
                </a:lnTo>
                <a:lnTo>
                  <a:pt x="3" y="54"/>
                </a:lnTo>
                <a:lnTo>
                  <a:pt x="6" y="58"/>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386" name="Freeform 137">
            <a:extLst>
              <a:ext uri="{FF2B5EF4-FFF2-40B4-BE49-F238E27FC236}">
                <a16:creationId xmlns:a16="http://schemas.microsoft.com/office/drawing/2014/main" id="{B0CAA514-7B1A-6E4E-456D-FEAAEA958255}"/>
              </a:ext>
            </a:extLst>
          </p:cNvPr>
          <p:cNvSpPr>
            <a:spLocks/>
          </p:cNvSpPr>
          <p:nvPr/>
        </p:nvSpPr>
        <p:spPr bwMode="auto">
          <a:xfrm>
            <a:off x="6245229" y="4679953"/>
            <a:ext cx="87313" cy="111125"/>
          </a:xfrm>
          <a:custGeom>
            <a:avLst/>
            <a:gdLst>
              <a:gd name="T0" fmla="*/ 2147483647 w 62"/>
              <a:gd name="T1" fmla="*/ 2147483647 h 70"/>
              <a:gd name="T2" fmla="*/ 2147483647 w 62"/>
              <a:gd name="T3" fmla="*/ 2147483647 h 70"/>
              <a:gd name="T4" fmla="*/ 2147483647 w 62"/>
              <a:gd name="T5" fmla="*/ 2147483647 h 70"/>
              <a:gd name="T6" fmla="*/ 2147483647 w 62"/>
              <a:gd name="T7" fmla="*/ 2147483647 h 70"/>
              <a:gd name="T8" fmla="*/ 2147483647 w 62"/>
              <a:gd name="T9" fmla="*/ 2147483647 h 70"/>
              <a:gd name="T10" fmla="*/ 2147483647 w 62"/>
              <a:gd name="T11" fmla="*/ 2147483647 h 70"/>
              <a:gd name="T12" fmla="*/ 2147483647 w 62"/>
              <a:gd name="T13" fmla="*/ 2147483647 h 70"/>
              <a:gd name="T14" fmla="*/ 2147483647 w 62"/>
              <a:gd name="T15" fmla="*/ 2147483647 h 70"/>
              <a:gd name="T16" fmla="*/ 2147483647 w 62"/>
              <a:gd name="T17" fmla="*/ 2147483647 h 70"/>
              <a:gd name="T18" fmla="*/ 2147483647 w 62"/>
              <a:gd name="T19" fmla="*/ 2147483647 h 70"/>
              <a:gd name="T20" fmla="*/ 2147483647 w 62"/>
              <a:gd name="T21" fmla="*/ 2147483647 h 70"/>
              <a:gd name="T22" fmla="*/ 2147483647 w 62"/>
              <a:gd name="T23" fmla="*/ 2147483647 h 70"/>
              <a:gd name="T24" fmla="*/ 2147483647 w 62"/>
              <a:gd name="T25" fmla="*/ 2147483647 h 70"/>
              <a:gd name="T26" fmla="*/ 2147483647 w 62"/>
              <a:gd name="T27" fmla="*/ 2147483647 h 70"/>
              <a:gd name="T28" fmla="*/ 2147483647 w 62"/>
              <a:gd name="T29" fmla="*/ 2147483647 h 70"/>
              <a:gd name="T30" fmla="*/ 2147483647 w 62"/>
              <a:gd name="T31" fmla="*/ 2147483647 h 70"/>
              <a:gd name="T32" fmla="*/ 2147483647 w 62"/>
              <a:gd name="T33" fmla="*/ 2147483647 h 70"/>
              <a:gd name="T34" fmla="*/ 2147483647 w 62"/>
              <a:gd name="T35" fmla="*/ 2147483647 h 70"/>
              <a:gd name="T36" fmla="*/ 2147483647 w 62"/>
              <a:gd name="T37" fmla="*/ 2147483647 h 70"/>
              <a:gd name="T38" fmla="*/ 2147483647 w 62"/>
              <a:gd name="T39" fmla="*/ 2147483647 h 70"/>
              <a:gd name="T40" fmla="*/ 2147483647 w 62"/>
              <a:gd name="T41" fmla="*/ 2147483647 h 70"/>
              <a:gd name="T42" fmla="*/ 2147483647 w 62"/>
              <a:gd name="T43" fmla="*/ 2147483647 h 70"/>
              <a:gd name="T44" fmla="*/ 2147483647 w 62"/>
              <a:gd name="T45" fmla="*/ 2147483647 h 70"/>
              <a:gd name="T46" fmla="*/ 2147483647 w 62"/>
              <a:gd name="T47" fmla="*/ 2147483647 h 70"/>
              <a:gd name="T48" fmla="*/ 2147483647 w 62"/>
              <a:gd name="T49" fmla="*/ 2147483647 h 70"/>
              <a:gd name="T50" fmla="*/ 2147483647 w 62"/>
              <a:gd name="T51" fmla="*/ 2147483647 h 70"/>
              <a:gd name="T52" fmla="*/ 2147483647 w 62"/>
              <a:gd name="T53" fmla="*/ 2147483647 h 70"/>
              <a:gd name="T54" fmla="*/ 2147483647 w 62"/>
              <a:gd name="T55" fmla="*/ 2147483647 h 70"/>
              <a:gd name="T56" fmla="*/ 2147483647 w 62"/>
              <a:gd name="T57" fmla="*/ 2147483647 h 70"/>
              <a:gd name="T58" fmla="*/ 2147483647 w 62"/>
              <a:gd name="T59" fmla="*/ 2147483647 h 70"/>
              <a:gd name="T60" fmla="*/ 2147483647 w 62"/>
              <a:gd name="T61" fmla="*/ 2147483647 h 70"/>
              <a:gd name="T62" fmla="*/ 2147483647 w 62"/>
              <a:gd name="T63" fmla="*/ 2147483647 h 70"/>
              <a:gd name="T64" fmla="*/ 2147483647 w 62"/>
              <a:gd name="T65" fmla="*/ 2147483647 h 70"/>
              <a:gd name="T66" fmla="*/ 2147483647 w 62"/>
              <a:gd name="T67" fmla="*/ 0 h 70"/>
              <a:gd name="T68" fmla="*/ 2147483647 w 62"/>
              <a:gd name="T69" fmla="*/ 0 h 70"/>
              <a:gd name="T70" fmla="*/ 2147483647 w 62"/>
              <a:gd name="T71" fmla="*/ 2147483647 h 70"/>
              <a:gd name="T72" fmla="*/ 2147483647 w 62"/>
              <a:gd name="T73" fmla="*/ 2147483647 h 70"/>
              <a:gd name="T74" fmla="*/ 2147483647 w 62"/>
              <a:gd name="T75" fmla="*/ 2147483647 h 70"/>
              <a:gd name="T76" fmla="*/ 2147483647 w 62"/>
              <a:gd name="T77" fmla="*/ 2147483647 h 70"/>
              <a:gd name="T78" fmla="*/ 2147483647 w 62"/>
              <a:gd name="T79" fmla="*/ 2147483647 h 70"/>
              <a:gd name="T80" fmla="*/ 2147483647 w 62"/>
              <a:gd name="T81" fmla="*/ 2147483647 h 70"/>
              <a:gd name="T82" fmla="*/ 2147483647 w 62"/>
              <a:gd name="T83" fmla="*/ 2147483647 h 70"/>
              <a:gd name="T84" fmla="*/ 2147483647 w 62"/>
              <a:gd name="T85" fmla="*/ 2147483647 h 70"/>
              <a:gd name="T86" fmla="*/ 2147483647 w 62"/>
              <a:gd name="T87" fmla="*/ 2147483647 h 70"/>
              <a:gd name="T88" fmla="*/ 0 w 62"/>
              <a:gd name="T89" fmla="*/ 2147483647 h 70"/>
              <a:gd name="T90" fmla="*/ 0 w 62"/>
              <a:gd name="T91" fmla="*/ 2147483647 h 70"/>
              <a:gd name="T92" fmla="*/ 2147483647 w 62"/>
              <a:gd name="T93" fmla="*/ 2147483647 h 70"/>
              <a:gd name="T94" fmla="*/ 2147483647 w 62"/>
              <a:gd name="T95" fmla="*/ 2147483647 h 70"/>
              <a:gd name="T96" fmla="*/ 2147483647 w 62"/>
              <a:gd name="T97" fmla="*/ 2147483647 h 70"/>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62"/>
              <a:gd name="T148" fmla="*/ 0 h 70"/>
              <a:gd name="T149" fmla="*/ 62 w 62"/>
              <a:gd name="T150" fmla="*/ 70 h 70"/>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62" h="70">
                <a:moveTo>
                  <a:pt x="6" y="58"/>
                </a:moveTo>
                <a:lnTo>
                  <a:pt x="6" y="61"/>
                </a:lnTo>
                <a:lnTo>
                  <a:pt x="7" y="64"/>
                </a:lnTo>
                <a:lnTo>
                  <a:pt x="9" y="67"/>
                </a:lnTo>
                <a:lnTo>
                  <a:pt x="12" y="69"/>
                </a:lnTo>
                <a:lnTo>
                  <a:pt x="15" y="70"/>
                </a:lnTo>
                <a:lnTo>
                  <a:pt x="18" y="70"/>
                </a:lnTo>
                <a:lnTo>
                  <a:pt x="21" y="70"/>
                </a:lnTo>
                <a:lnTo>
                  <a:pt x="23" y="70"/>
                </a:lnTo>
                <a:lnTo>
                  <a:pt x="28" y="69"/>
                </a:lnTo>
                <a:lnTo>
                  <a:pt x="32" y="66"/>
                </a:lnTo>
                <a:lnTo>
                  <a:pt x="35" y="63"/>
                </a:lnTo>
                <a:lnTo>
                  <a:pt x="38" y="60"/>
                </a:lnTo>
                <a:lnTo>
                  <a:pt x="40" y="55"/>
                </a:lnTo>
                <a:lnTo>
                  <a:pt x="43" y="52"/>
                </a:lnTo>
                <a:lnTo>
                  <a:pt x="46" y="48"/>
                </a:lnTo>
                <a:lnTo>
                  <a:pt x="47" y="43"/>
                </a:lnTo>
                <a:lnTo>
                  <a:pt x="49" y="40"/>
                </a:lnTo>
                <a:lnTo>
                  <a:pt x="52" y="39"/>
                </a:lnTo>
                <a:lnTo>
                  <a:pt x="53" y="36"/>
                </a:lnTo>
                <a:lnTo>
                  <a:pt x="56" y="33"/>
                </a:lnTo>
                <a:lnTo>
                  <a:pt x="58" y="30"/>
                </a:lnTo>
                <a:lnTo>
                  <a:pt x="59" y="27"/>
                </a:lnTo>
                <a:lnTo>
                  <a:pt x="60" y="24"/>
                </a:lnTo>
                <a:lnTo>
                  <a:pt x="62" y="21"/>
                </a:lnTo>
                <a:lnTo>
                  <a:pt x="60" y="18"/>
                </a:lnTo>
                <a:lnTo>
                  <a:pt x="60" y="15"/>
                </a:lnTo>
                <a:lnTo>
                  <a:pt x="59" y="12"/>
                </a:lnTo>
                <a:lnTo>
                  <a:pt x="59" y="9"/>
                </a:lnTo>
                <a:lnTo>
                  <a:pt x="58" y="8"/>
                </a:lnTo>
                <a:lnTo>
                  <a:pt x="56" y="5"/>
                </a:lnTo>
                <a:lnTo>
                  <a:pt x="53" y="3"/>
                </a:lnTo>
                <a:lnTo>
                  <a:pt x="52" y="2"/>
                </a:lnTo>
                <a:lnTo>
                  <a:pt x="46" y="0"/>
                </a:lnTo>
                <a:lnTo>
                  <a:pt x="40" y="0"/>
                </a:lnTo>
                <a:lnTo>
                  <a:pt x="34" y="3"/>
                </a:lnTo>
                <a:lnTo>
                  <a:pt x="29" y="5"/>
                </a:lnTo>
                <a:lnTo>
                  <a:pt x="23" y="8"/>
                </a:lnTo>
                <a:lnTo>
                  <a:pt x="19" y="12"/>
                </a:lnTo>
                <a:lnTo>
                  <a:pt x="13" y="15"/>
                </a:lnTo>
                <a:lnTo>
                  <a:pt x="9" y="18"/>
                </a:lnTo>
                <a:lnTo>
                  <a:pt x="6" y="21"/>
                </a:lnTo>
                <a:lnTo>
                  <a:pt x="3" y="26"/>
                </a:lnTo>
                <a:lnTo>
                  <a:pt x="1" y="30"/>
                </a:lnTo>
                <a:lnTo>
                  <a:pt x="0" y="36"/>
                </a:lnTo>
                <a:lnTo>
                  <a:pt x="0" y="42"/>
                </a:lnTo>
                <a:lnTo>
                  <a:pt x="1" y="48"/>
                </a:lnTo>
                <a:lnTo>
                  <a:pt x="3" y="54"/>
                </a:lnTo>
                <a:lnTo>
                  <a:pt x="6" y="58"/>
                </a:lnTo>
              </a:path>
            </a:pathLst>
          </a:custGeom>
          <a:solidFill>
            <a:srgbClr val="FFFF00"/>
          </a:solidFill>
          <a:ln w="1588">
            <a:solidFill>
              <a:srgbClr val="990000"/>
            </a:solidFill>
            <a:round/>
            <a:headEnd/>
            <a:tailEnd/>
          </a:ln>
        </p:spPr>
        <p:txBody>
          <a:bodyPr/>
          <a:lstStyle/>
          <a:p>
            <a:endParaRPr lang="en-US"/>
          </a:p>
        </p:txBody>
      </p:sp>
      <p:sp>
        <p:nvSpPr>
          <p:cNvPr id="53387" name="Freeform 138">
            <a:extLst>
              <a:ext uri="{FF2B5EF4-FFF2-40B4-BE49-F238E27FC236}">
                <a16:creationId xmlns:a16="http://schemas.microsoft.com/office/drawing/2014/main" id="{7A0F5F38-C44C-B91C-DF5E-75B61190364D}"/>
              </a:ext>
            </a:extLst>
          </p:cNvPr>
          <p:cNvSpPr>
            <a:spLocks/>
          </p:cNvSpPr>
          <p:nvPr/>
        </p:nvSpPr>
        <p:spPr bwMode="auto">
          <a:xfrm>
            <a:off x="6245229" y="4679953"/>
            <a:ext cx="87313" cy="111125"/>
          </a:xfrm>
          <a:custGeom>
            <a:avLst/>
            <a:gdLst>
              <a:gd name="T0" fmla="*/ 2147483647 w 62"/>
              <a:gd name="T1" fmla="*/ 2147483647 h 70"/>
              <a:gd name="T2" fmla="*/ 2147483647 w 62"/>
              <a:gd name="T3" fmla="*/ 2147483647 h 70"/>
              <a:gd name="T4" fmla="*/ 2147483647 w 62"/>
              <a:gd name="T5" fmla="*/ 2147483647 h 70"/>
              <a:gd name="T6" fmla="*/ 2147483647 w 62"/>
              <a:gd name="T7" fmla="*/ 2147483647 h 70"/>
              <a:gd name="T8" fmla="*/ 2147483647 w 62"/>
              <a:gd name="T9" fmla="*/ 2147483647 h 70"/>
              <a:gd name="T10" fmla="*/ 2147483647 w 62"/>
              <a:gd name="T11" fmla="*/ 2147483647 h 70"/>
              <a:gd name="T12" fmla="*/ 2147483647 w 62"/>
              <a:gd name="T13" fmla="*/ 2147483647 h 70"/>
              <a:gd name="T14" fmla="*/ 2147483647 w 62"/>
              <a:gd name="T15" fmla="*/ 2147483647 h 70"/>
              <a:gd name="T16" fmla="*/ 2147483647 w 62"/>
              <a:gd name="T17" fmla="*/ 2147483647 h 70"/>
              <a:gd name="T18" fmla="*/ 2147483647 w 62"/>
              <a:gd name="T19" fmla="*/ 2147483647 h 70"/>
              <a:gd name="T20" fmla="*/ 2147483647 w 62"/>
              <a:gd name="T21" fmla="*/ 2147483647 h 70"/>
              <a:gd name="T22" fmla="*/ 2147483647 w 62"/>
              <a:gd name="T23" fmla="*/ 2147483647 h 70"/>
              <a:gd name="T24" fmla="*/ 2147483647 w 62"/>
              <a:gd name="T25" fmla="*/ 2147483647 h 70"/>
              <a:gd name="T26" fmla="*/ 2147483647 w 62"/>
              <a:gd name="T27" fmla="*/ 2147483647 h 70"/>
              <a:gd name="T28" fmla="*/ 2147483647 w 62"/>
              <a:gd name="T29" fmla="*/ 2147483647 h 70"/>
              <a:gd name="T30" fmla="*/ 2147483647 w 62"/>
              <a:gd name="T31" fmla="*/ 2147483647 h 70"/>
              <a:gd name="T32" fmla="*/ 2147483647 w 62"/>
              <a:gd name="T33" fmla="*/ 2147483647 h 70"/>
              <a:gd name="T34" fmla="*/ 2147483647 w 62"/>
              <a:gd name="T35" fmla="*/ 2147483647 h 70"/>
              <a:gd name="T36" fmla="*/ 2147483647 w 62"/>
              <a:gd name="T37" fmla="*/ 2147483647 h 70"/>
              <a:gd name="T38" fmla="*/ 2147483647 w 62"/>
              <a:gd name="T39" fmla="*/ 2147483647 h 70"/>
              <a:gd name="T40" fmla="*/ 2147483647 w 62"/>
              <a:gd name="T41" fmla="*/ 2147483647 h 70"/>
              <a:gd name="T42" fmla="*/ 2147483647 w 62"/>
              <a:gd name="T43" fmla="*/ 2147483647 h 70"/>
              <a:gd name="T44" fmla="*/ 2147483647 w 62"/>
              <a:gd name="T45" fmla="*/ 2147483647 h 70"/>
              <a:gd name="T46" fmla="*/ 2147483647 w 62"/>
              <a:gd name="T47" fmla="*/ 2147483647 h 70"/>
              <a:gd name="T48" fmla="*/ 2147483647 w 62"/>
              <a:gd name="T49" fmla="*/ 2147483647 h 70"/>
              <a:gd name="T50" fmla="*/ 2147483647 w 62"/>
              <a:gd name="T51" fmla="*/ 2147483647 h 70"/>
              <a:gd name="T52" fmla="*/ 2147483647 w 62"/>
              <a:gd name="T53" fmla="*/ 2147483647 h 70"/>
              <a:gd name="T54" fmla="*/ 2147483647 w 62"/>
              <a:gd name="T55" fmla="*/ 2147483647 h 70"/>
              <a:gd name="T56" fmla="*/ 2147483647 w 62"/>
              <a:gd name="T57" fmla="*/ 2147483647 h 70"/>
              <a:gd name="T58" fmla="*/ 2147483647 w 62"/>
              <a:gd name="T59" fmla="*/ 2147483647 h 70"/>
              <a:gd name="T60" fmla="*/ 2147483647 w 62"/>
              <a:gd name="T61" fmla="*/ 2147483647 h 70"/>
              <a:gd name="T62" fmla="*/ 2147483647 w 62"/>
              <a:gd name="T63" fmla="*/ 2147483647 h 70"/>
              <a:gd name="T64" fmla="*/ 2147483647 w 62"/>
              <a:gd name="T65" fmla="*/ 2147483647 h 70"/>
              <a:gd name="T66" fmla="*/ 2147483647 w 62"/>
              <a:gd name="T67" fmla="*/ 0 h 70"/>
              <a:gd name="T68" fmla="*/ 2147483647 w 62"/>
              <a:gd name="T69" fmla="*/ 0 h 70"/>
              <a:gd name="T70" fmla="*/ 2147483647 w 62"/>
              <a:gd name="T71" fmla="*/ 2147483647 h 70"/>
              <a:gd name="T72" fmla="*/ 2147483647 w 62"/>
              <a:gd name="T73" fmla="*/ 2147483647 h 70"/>
              <a:gd name="T74" fmla="*/ 2147483647 w 62"/>
              <a:gd name="T75" fmla="*/ 2147483647 h 70"/>
              <a:gd name="T76" fmla="*/ 2147483647 w 62"/>
              <a:gd name="T77" fmla="*/ 2147483647 h 70"/>
              <a:gd name="T78" fmla="*/ 2147483647 w 62"/>
              <a:gd name="T79" fmla="*/ 2147483647 h 70"/>
              <a:gd name="T80" fmla="*/ 2147483647 w 62"/>
              <a:gd name="T81" fmla="*/ 2147483647 h 70"/>
              <a:gd name="T82" fmla="*/ 2147483647 w 62"/>
              <a:gd name="T83" fmla="*/ 2147483647 h 70"/>
              <a:gd name="T84" fmla="*/ 2147483647 w 62"/>
              <a:gd name="T85" fmla="*/ 2147483647 h 70"/>
              <a:gd name="T86" fmla="*/ 2147483647 w 62"/>
              <a:gd name="T87" fmla="*/ 2147483647 h 70"/>
              <a:gd name="T88" fmla="*/ 0 w 62"/>
              <a:gd name="T89" fmla="*/ 2147483647 h 70"/>
              <a:gd name="T90" fmla="*/ 0 w 62"/>
              <a:gd name="T91" fmla="*/ 2147483647 h 70"/>
              <a:gd name="T92" fmla="*/ 2147483647 w 62"/>
              <a:gd name="T93" fmla="*/ 2147483647 h 70"/>
              <a:gd name="T94" fmla="*/ 2147483647 w 62"/>
              <a:gd name="T95" fmla="*/ 2147483647 h 70"/>
              <a:gd name="T96" fmla="*/ 2147483647 w 62"/>
              <a:gd name="T97" fmla="*/ 2147483647 h 70"/>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62"/>
              <a:gd name="T148" fmla="*/ 0 h 70"/>
              <a:gd name="T149" fmla="*/ 62 w 62"/>
              <a:gd name="T150" fmla="*/ 70 h 70"/>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62" h="70">
                <a:moveTo>
                  <a:pt x="6" y="58"/>
                </a:moveTo>
                <a:lnTo>
                  <a:pt x="6" y="61"/>
                </a:lnTo>
                <a:lnTo>
                  <a:pt x="7" y="64"/>
                </a:lnTo>
                <a:lnTo>
                  <a:pt x="9" y="67"/>
                </a:lnTo>
                <a:lnTo>
                  <a:pt x="12" y="69"/>
                </a:lnTo>
                <a:lnTo>
                  <a:pt x="15" y="70"/>
                </a:lnTo>
                <a:lnTo>
                  <a:pt x="18" y="70"/>
                </a:lnTo>
                <a:lnTo>
                  <a:pt x="21" y="70"/>
                </a:lnTo>
                <a:lnTo>
                  <a:pt x="23" y="70"/>
                </a:lnTo>
                <a:lnTo>
                  <a:pt x="28" y="69"/>
                </a:lnTo>
                <a:lnTo>
                  <a:pt x="32" y="66"/>
                </a:lnTo>
                <a:lnTo>
                  <a:pt x="35" y="63"/>
                </a:lnTo>
                <a:lnTo>
                  <a:pt x="38" y="60"/>
                </a:lnTo>
                <a:lnTo>
                  <a:pt x="40" y="55"/>
                </a:lnTo>
                <a:lnTo>
                  <a:pt x="43" y="52"/>
                </a:lnTo>
                <a:lnTo>
                  <a:pt x="46" y="48"/>
                </a:lnTo>
                <a:lnTo>
                  <a:pt x="47" y="43"/>
                </a:lnTo>
                <a:lnTo>
                  <a:pt x="49" y="40"/>
                </a:lnTo>
                <a:lnTo>
                  <a:pt x="52" y="39"/>
                </a:lnTo>
                <a:lnTo>
                  <a:pt x="53" y="36"/>
                </a:lnTo>
                <a:lnTo>
                  <a:pt x="56" y="33"/>
                </a:lnTo>
                <a:lnTo>
                  <a:pt x="58" y="30"/>
                </a:lnTo>
                <a:lnTo>
                  <a:pt x="59" y="27"/>
                </a:lnTo>
                <a:lnTo>
                  <a:pt x="60" y="24"/>
                </a:lnTo>
                <a:lnTo>
                  <a:pt x="62" y="21"/>
                </a:lnTo>
                <a:lnTo>
                  <a:pt x="60" y="18"/>
                </a:lnTo>
                <a:lnTo>
                  <a:pt x="60" y="15"/>
                </a:lnTo>
                <a:lnTo>
                  <a:pt x="59" y="12"/>
                </a:lnTo>
                <a:lnTo>
                  <a:pt x="59" y="9"/>
                </a:lnTo>
                <a:lnTo>
                  <a:pt x="58" y="8"/>
                </a:lnTo>
                <a:lnTo>
                  <a:pt x="56" y="5"/>
                </a:lnTo>
                <a:lnTo>
                  <a:pt x="53" y="3"/>
                </a:lnTo>
                <a:lnTo>
                  <a:pt x="52" y="2"/>
                </a:lnTo>
                <a:lnTo>
                  <a:pt x="46" y="0"/>
                </a:lnTo>
                <a:lnTo>
                  <a:pt x="40" y="0"/>
                </a:lnTo>
                <a:lnTo>
                  <a:pt x="34" y="3"/>
                </a:lnTo>
                <a:lnTo>
                  <a:pt x="29" y="5"/>
                </a:lnTo>
                <a:lnTo>
                  <a:pt x="23" y="8"/>
                </a:lnTo>
                <a:lnTo>
                  <a:pt x="19" y="12"/>
                </a:lnTo>
                <a:lnTo>
                  <a:pt x="13" y="15"/>
                </a:lnTo>
                <a:lnTo>
                  <a:pt x="9" y="18"/>
                </a:lnTo>
                <a:lnTo>
                  <a:pt x="6" y="21"/>
                </a:lnTo>
                <a:lnTo>
                  <a:pt x="3" y="26"/>
                </a:lnTo>
                <a:lnTo>
                  <a:pt x="1" y="30"/>
                </a:lnTo>
                <a:lnTo>
                  <a:pt x="0" y="36"/>
                </a:lnTo>
                <a:lnTo>
                  <a:pt x="0" y="42"/>
                </a:lnTo>
                <a:lnTo>
                  <a:pt x="1" y="48"/>
                </a:lnTo>
                <a:lnTo>
                  <a:pt x="3" y="54"/>
                </a:lnTo>
                <a:lnTo>
                  <a:pt x="6" y="58"/>
                </a:lnTo>
              </a:path>
            </a:pathLst>
          </a:custGeom>
          <a:solidFill>
            <a:srgbClr val="FFFF00"/>
          </a:solidFill>
          <a:ln w="4763">
            <a:solidFill>
              <a:srgbClr val="990000"/>
            </a:solidFill>
            <a:round/>
            <a:headEnd/>
            <a:tailEnd/>
          </a:ln>
        </p:spPr>
        <p:txBody>
          <a:bodyPr/>
          <a:lstStyle/>
          <a:p>
            <a:endParaRPr lang="en-US"/>
          </a:p>
        </p:txBody>
      </p:sp>
      <p:sp>
        <p:nvSpPr>
          <p:cNvPr id="53388" name="Freeform 139">
            <a:extLst>
              <a:ext uri="{FF2B5EF4-FFF2-40B4-BE49-F238E27FC236}">
                <a16:creationId xmlns:a16="http://schemas.microsoft.com/office/drawing/2014/main" id="{D3239958-E183-D5FC-1C2D-78DCA1ACF425}"/>
              </a:ext>
            </a:extLst>
          </p:cNvPr>
          <p:cNvSpPr>
            <a:spLocks/>
          </p:cNvSpPr>
          <p:nvPr/>
        </p:nvSpPr>
        <p:spPr bwMode="auto">
          <a:xfrm>
            <a:off x="6202364" y="4652963"/>
            <a:ext cx="55563" cy="100012"/>
          </a:xfrm>
          <a:custGeom>
            <a:avLst/>
            <a:gdLst>
              <a:gd name="T0" fmla="*/ 0 w 40"/>
              <a:gd name="T1" fmla="*/ 2147483647 h 63"/>
              <a:gd name="T2" fmla="*/ 2147483647 w 40"/>
              <a:gd name="T3" fmla="*/ 2147483647 h 63"/>
              <a:gd name="T4" fmla="*/ 2147483647 w 40"/>
              <a:gd name="T5" fmla="*/ 2147483647 h 63"/>
              <a:gd name="T6" fmla="*/ 2147483647 w 40"/>
              <a:gd name="T7" fmla="*/ 2147483647 h 63"/>
              <a:gd name="T8" fmla="*/ 2147483647 w 40"/>
              <a:gd name="T9" fmla="*/ 2147483647 h 63"/>
              <a:gd name="T10" fmla="*/ 2147483647 w 40"/>
              <a:gd name="T11" fmla="*/ 2147483647 h 63"/>
              <a:gd name="T12" fmla="*/ 2147483647 w 40"/>
              <a:gd name="T13" fmla="*/ 2147483647 h 63"/>
              <a:gd name="T14" fmla="*/ 2147483647 w 40"/>
              <a:gd name="T15" fmla="*/ 2147483647 h 63"/>
              <a:gd name="T16" fmla="*/ 2147483647 w 40"/>
              <a:gd name="T17" fmla="*/ 2147483647 h 63"/>
              <a:gd name="T18" fmla="*/ 2147483647 w 40"/>
              <a:gd name="T19" fmla="*/ 2147483647 h 63"/>
              <a:gd name="T20" fmla="*/ 2147483647 w 40"/>
              <a:gd name="T21" fmla="*/ 2147483647 h 63"/>
              <a:gd name="T22" fmla="*/ 2147483647 w 40"/>
              <a:gd name="T23" fmla="*/ 2147483647 h 63"/>
              <a:gd name="T24" fmla="*/ 2147483647 w 40"/>
              <a:gd name="T25" fmla="*/ 2147483647 h 63"/>
              <a:gd name="T26" fmla="*/ 2147483647 w 40"/>
              <a:gd name="T27" fmla="*/ 2147483647 h 63"/>
              <a:gd name="T28" fmla="*/ 2147483647 w 40"/>
              <a:gd name="T29" fmla="*/ 2147483647 h 63"/>
              <a:gd name="T30" fmla="*/ 2147483647 w 40"/>
              <a:gd name="T31" fmla="*/ 2147483647 h 63"/>
              <a:gd name="T32" fmla="*/ 2147483647 w 40"/>
              <a:gd name="T33" fmla="*/ 2147483647 h 63"/>
              <a:gd name="T34" fmla="*/ 2147483647 w 40"/>
              <a:gd name="T35" fmla="*/ 2147483647 h 63"/>
              <a:gd name="T36" fmla="*/ 2147483647 w 40"/>
              <a:gd name="T37" fmla="*/ 2147483647 h 63"/>
              <a:gd name="T38" fmla="*/ 2147483647 w 40"/>
              <a:gd name="T39" fmla="*/ 2147483647 h 63"/>
              <a:gd name="T40" fmla="*/ 2147483647 w 40"/>
              <a:gd name="T41" fmla="*/ 2147483647 h 63"/>
              <a:gd name="T42" fmla="*/ 2147483647 w 40"/>
              <a:gd name="T43" fmla="*/ 2147483647 h 63"/>
              <a:gd name="T44" fmla="*/ 2147483647 w 40"/>
              <a:gd name="T45" fmla="*/ 2147483647 h 63"/>
              <a:gd name="T46" fmla="*/ 2147483647 w 40"/>
              <a:gd name="T47" fmla="*/ 2147483647 h 63"/>
              <a:gd name="T48" fmla="*/ 2147483647 w 40"/>
              <a:gd name="T49" fmla="*/ 2147483647 h 63"/>
              <a:gd name="T50" fmla="*/ 2147483647 w 40"/>
              <a:gd name="T51" fmla="*/ 2147483647 h 63"/>
              <a:gd name="T52" fmla="*/ 2147483647 w 40"/>
              <a:gd name="T53" fmla="*/ 2147483647 h 63"/>
              <a:gd name="T54" fmla="*/ 2147483647 w 40"/>
              <a:gd name="T55" fmla="*/ 2147483647 h 63"/>
              <a:gd name="T56" fmla="*/ 2147483647 w 40"/>
              <a:gd name="T57" fmla="*/ 2147483647 h 63"/>
              <a:gd name="T58" fmla="*/ 2147483647 w 40"/>
              <a:gd name="T59" fmla="*/ 2147483647 h 63"/>
              <a:gd name="T60" fmla="*/ 2147483647 w 40"/>
              <a:gd name="T61" fmla="*/ 2147483647 h 63"/>
              <a:gd name="T62" fmla="*/ 2147483647 w 40"/>
              <a:gd name="T63" fmla="*/ 2147483647 h 63"/>
              <a:gd name="T64" fmla="*/ 2147483647 w 40"/>
              <a:gd name="T65" fmla="*/ 0 h 63"/>
              <a:gd name="T66" fmla="*/ 2147483647 w 40"/>
              <a:gd name="T67" fmla="*/ 0 h 63"/>
              <a:gd name="T68" fmla="*/ 2147483647 w 40"/>
              <a:gd name="T69" fmla="*/ 2147483647 h 63"/>
              <a:gd name="T70" fmla="*/ 2147483647 w 40"/>
              <a:gd name="T71" fmla="*/ 2147483647 h 63"/>
              <a:gd name="T72" fmla="*/ 2147483647 w 40"/>
              <a:gd name="T73" fmla="*/ 2147483647 h 63"/>
              <a:gd name="T74" fmla="*/ 2147483647 w 40"/>
              <a:gd name="T75" fmla="*/ 2147483647 h 63"/>
              <a:gd name="T76" fmla="*/ 2147483647 w 40"/>
              <a:gd name="T77" fmla="*/ 2147483647 h 63"/>
              <a:gd name="T78" fmla="*/ 2147483647 w 40"/>
              <a:gd name="T79" fmla="*/ 2147483647 h 63"/>
              <a:gd name="T80" fmla="*/ 2147483647 w 40"/>
              <a:gd name="T81" fmla="*/ 2147483647 h 63"/>
              <a:gd name="T82" fmla="*/ 2147483647 w 40"/>
              <a:gd name="T83" fmla="*/ 2147483647 h 63"/>
              <a:gd name="T84" fmla="*/ 0 w 40"/>
              <a:gd name="T85" fmla="*/ 2147483647 h 63"/>
              <a:gd name="T86" fmla="*/ 0 w 40"/>
              <a:gd name="T87" fmla="*/ 2147483647 h 63"/>
              <a:gd name="T88" fmla="*/ 0 w 40"/>
              <a:gd name="T89" fmla="*/ 2147483647 h 63"/>
              <a:gd name="T90" fmla="*/ 2147483647 w 40"/>
              <a:gd name="T91" fmla="*/ 2147483647 h 63"/>
              <a:gd name="T92" fmla="*/ 2147483647 w 40"/>
              <a:gd name="T93" fmla="*/ 2147483647 h 63"/>
              <a:gd name="T94" fmla="*/ 2147483647 w 40"/>
              <a:gd name="T95" fmla="*/ 2147483647 h 63"/>
              <a:gd name="T96" fmla="*/ 0 w 40"/>
              <a:gd name="T97" fmla="*/ 2147483647 h 63"/>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40"/>
              <a:gd name="T148" fmla="*/ 0 h 63"/>
              <a:gd name="T149" fmla="*/ 40 w 40"/>
              <a:gd name="T150" fmla="*/ 63 h 63"/>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40" h="63">
                <a:moveTo>
                  <a:pt x="0" y="59"/>
                </a:moveTo>
                <a:lnTo>
                  <a:pt x="1" y="60"/>
                </a:lnTo>
                <a:lnTo>
                  <a:pt x="4" y="62"/>
                </a:lnTo>
                <a:lnTo>
                  <a:pt x="7" y="62"/>
                </a:lnTo>
                <a:lnTo>
                  <a:pt x="9" y="63"/>
                </a:lnTo>
                <a:lnTo>
                  <a:pt x="12" y="63"/>
                </a:lnTo>
                <a:lnTo>
                  <a:pt x="15" y="63"/>
                </a:lnTo>
                <a:lnTo>
                  <a:pt x="16" y="63"/>
                </a:lnTo>
                <a:lnTo>
                  <a:pt x="19" y="62"/>
                </a:lnTo>
                <a:lnTo>
                  <a:pt x="20" y="60"/>
                </a:lnTo>
                <a:lnTo>
                  <a:pt x="22" y="57"/>
                </a:lnTo>
                <a:lnTo>
                  <a:pt x="22" y="56"/>
                </a:lnTo>
                <a:lnTo>
                  <a:pt x="22" y="53"/>
                </a:lnTo>
                <a:lnTo>
                  <a:pt x="23" y="50"/>
                </a:lnTo>
                <a:lnTo>
                  <a:pt x="23" y="47"/>
                </a:lnTo>
                <a:lnTo>
                  <a:pt x="23" y="44"/>
                </a:lnTo>
                <a:lnTo>
                  <a:pt x="25" y="41"/>
                </a:lnTo>
                <a:lnTo>
                  <a:pt x="26" y="40"/>
                </a:lnTo>
                <a:lnTo>
                  <a:pt x="28" y="37"/>
                </a:lnTo>
                <a:lnTo>
                  <a:pt x="29" y="35"/>
                </a:lnTo>
                <a:lnTo>
                  <a:pt x="32" y="32"/>
                </a:lnTo>
                <a:lnTo>
                  <a:pt x="34" y="31"/>
                </a:lnTo>
                <a:lnTo>
                  <a:pt x="35" y="29"/>
                </a:lnTo>
                <a:lnTo>
                  <a:pt x="37" y="26"/>
                </a:lnTo>
                <a:lnTo>
                  <a:pt x="38" y="23"/>
                </a:lnTo>
                <a:lnTo>
                  <a:pt x="40" y="20"/>
                </a:lnTo>
                <a:lnTo>
                  <a:pt x="40" y="16"/>
                </a:lnTo>
                <a:lnTo>
                  <a:pt x="40" y="12"/>
                </a:lnTo>
                <a:lnTo>
                  <a:pt x="38" y="9"/>
                </a:lnTo>
                <a:lnTo>
                  <a:pt x="35" y="6"/>
                </a:lnTo>
                <a:lnTo>
                  <a:pt x="32" y="3"/>
                </a:lnTo>
                <a:lnTo>
                  <a:pt x="28" y="1"/>
                </a:lnTo>
                <a:lnTo>
                  <a:pt x="23" y="0"/>
                </a:lnTo>
                <a:lnTo>
                  <a:pt x="22" y="0"/>
                </a:lnTo>
                <a:lnTo>
                  <a:pt x="19" y="1"/>
                </a:lnTo>
                <a:lnTo>
                  <a:pt x="16" y="1"/>
                </a:lnTo>
                <a:lnTo>
                  <a:pt x="15" y="3"/>
                </a:lnTo>
                <a:lnTo>
                  <a:pt x="12" y="4"/>
                </a:lnTo>
                <a:lnTo>
                  <a:pt x="10" y="6"/>
                </a:lnTo>
                <a:lnTo>
                  <a:pt x="9" y="9"/>
                </a:lnTo>
                <a:lnTo>
                  <a:pt x="6" y="10"/>
                </a:lnTo>
                <a:lnTo>
                  <a:pt x="3" y="14"/>
                </a:lnTo>
                <a:lnTo>
                  <a:pt x="0" y="20"/>
                </a:lnTo>
                <a:lnTo>
                  <a:pt x="0" y="26"/>
                </a:lnTo>
                <a:lnTo>
                  <a:pt x="0" y="34"/>
                </a:lnTo>
                <a:lnTo>
                  <a:pt x="1" y="40"/>
                </a:lnTo>
                <a:lnTo>
                  <a:pt x="1" y="47"/>
                </a:lnTo>
                <a:lnTo>
                  <a:pt x="1" y="53"/>
                </a:lnTo>
                <a:lnTo>
                  <a:pt x="0" y="59"/>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389" name="Freeform 140">
            <a:extLst>
              <a:ext uri="{FF2B5EF4-FFF2-40B4-BE49-F238E27FC236}">
                <a16:creationId xmlns:a16="http://schemas.microsoft.com/office/drawing/2014/main" id="{FB3C5C65-6CC2-7572-7424-806751034818}"/>
              </a:ext>
            </a:extLst>
          </p:cNvPr>
          <p:cNvSpPr>
            <a:spLocks/>
          </p:cNvSpPr>
          <p:nvPr/>
        </p:nvSpPr>
        <p:spPr bwMode="auto">
          <a:xfrm>
            <a:off x="6202364" y="4652963"/>
            <a:ext cx="55563" cy="100012"/>
          </a:xfrm>
          <a:custGeom>
            <a:avLst/>
            <a:gdLst>
              <a:gd name="T0" fmla="*/ 0 w 40"/>
              <a:gd name="T1" fmla="*/ 2147483647 h 63"/>
              <a:gd name="T2" fmla="*/ 2147483647 w 40"/>
              <a:gd name="T3" fmla="*/ 2147483647 h 63"/>
              <a:gd name="T4" fmla="*/ 2147483647 w 40"/>
              <a:gd name="T5" fmla="*/ 2147483647 h 63"/>
              <a:gd name="T6" fmla="*/ 2147483647 w 40"/>
              <a:gd name="T7" fmla="*/ 2147483647 h 63"/>
              <a:gd name="T8" fmla="*/ 2147483647 w 40"/>
              <a:gd name="T9" fmla="*/ 2147483647 h 63"/>
              <a:gd name="T10" fmla="*/ 2147483647 w 40"/>
              <a:gd name="T11" fmla="*/ 2147483647 h 63"/>
              <a:gd name="T12" fmla="*/ 2147483647 w 40"/>
              <a:gd name="T13" fmla="*/ 2147483647 h 63"/>
              <a:gd name="T14" fmla="*/ 2147483647 w 40"/>
              <a:gd name="T15" fmla="*/ 2147483647 h 63"/>
              <a:gd name="T16" fmla="*/ 2147483647 w 40"/>
              <a:gd name="T17" fmla="*/ 2147483647 h 63"/>
              <a:gd name="T18" fmla="*/ 2147483647 w 40"/>
              <a:gd name="T19" fmla="*/ 2147483647 h 63"/>
              <a:gd name="T20" fmla="*/ 2147483647 w 40"/>
              <a:gd name="T21" fmla="*/ 2147483647 h 63"/>
              <a:gd name="T22" fmla="*/ 2147483647 w 40"/>
              <a:gd name="T23" fmla="*/ 2147483647 h 63"/>
              <a:gd name="T24" fmla="*/ 2147483647 w 40"/>
              <a:gd name="T25" fmla="*/ 2147483647 h 63"/>
              <a:gd name="T26" fmla="*/ 2147483647 w 40"/>
              <a:gd name="T27" fmla="*/ 2147483647 h 63"/>
              <a:gd name="T28" fmla="*/ 2147483647 w 40"/>
              <a:gd name="T29" fmla="*/ 2147483647 h 63"/>
              <a:gd name="T30" fmla="*/ 2147483647 w 40"/>
              <a:gd name="T31" fmla="*/ 2147483647 h 63"/>
              <a:gd name="T32" fmla="*/ 2147483647 w 40"/>
              <a:gd name="T33" fmla="*/ 2147483647 h 63"/>
              <a:gd name="T34" fmla="*/ 2147483647 w 40"/>
              <a:gd name="T35" fmla="*/ 2147483647 h 63"/>
              <a:gd name="T36" fmla="*/ 2147483647 w 40"/>
              <a:gd name="T37" fmla="*/ 2147483647 h 63"/>
              <a:gd name="T38" fmla="*/ 2147483647 w 40"/>
              <a:gd name="T39" fmla="*/ 2147483647 h 63"/>
              <a:gd name="T40" fmla="*/ 2147483647 w 40"/>
              <a:gd name="T41" fmla="*/ 2147483647 h 63"/>
              <a:gd name="T42" fmla="*/ 2147483647 w 40"/>
              <a:gd name="T43" fmla="*/ 2147483647 h 63"/>
              <a:gd name="T44" fmla="*/ 2147483647 w 40"/>
              <a:gd name="T45" fmla="*/ 2147483647 h 63"/>
              <a:gd name="T46" fmla="*/ 2147483647 w 40"/>
              <a:gd name="T47" fmla="*/ 2147483647 h 63"/>
              <a:gd name="T48" fmla="*/ 2147483647 w 40"/>
              <a:gd name="T49" fmla="*/ 2147483647 h 63"/>
              <a:gd name="T50" fmla="*/ 2147483647 w 40"/>
              <a:gd name="T51" fmla="*/ 2147483647 h 63"/>
              <a:gd name="T52" fmla="*/ 2147483647 w 40"/>
              <a:gd name="T53" fmla="*/ 2147483647 h 63"/>
              <a:gd name="T54" fmla="*/ 2147483647 w 40"/>
              <a:gd name="T55" fmla="*/ 2147483647 h 63"/>
              <a:gd name="T56" fmla="*/ 2147483647 w 40"/>
              <a:gd name="T57" fmla="*/ 2147483647 h 63"/>
              <a:gd name="T58" fmla="*/ 2147483647 w 40"/>
              <a:gd name="T59" fmla="*/ 2147483647 h 63"/>
              <a:gd name="T60" fmla="*/ 2147483647 w 40"/>
              <a:gd name="T61" fmla="*/ 2147483647 h 63"/>
              <a:gd name="T62" fmla="*/ 2147483647 w 40"/>
              <a:gd name="T63" fmla="*/ 2147483647 h 63"/>
              <a:gd name="T64" fmla="*/ 2147483647 w 40"/>
              <a:gd name="T65" fmla="*/ 0 h 63"/>
              <a:gd name="T66" fmla="*/ 2147483647 w 40"/>
              <a:gd name="T67" fmla="*/ 0 h 63"/>
              <a:gd name="T68" fmla="*/ 2147483647 w 40"/>
              <a:gd name="T69" fmla="*/ 2147483647 h 63"/>
              <a:gd name="T70" fmla="*/ 2147483647 w 40"/>
              <a:gd name="T71" fmla="*/ 2147483647 h 63"/>
              <a:gd name="T72" fmla="*/ 2147483647 w 40"/>
              <a:gd name="T73" fmla="*/ 2147483647 h 63"/>
              <a:gd name="T74" fmla="*/ 2147483647 w 40"/>
              <a:gd name="T75" fmla="*/ 2147483647 h 63"/>
              <a:gd name="T76" fmla="*/ 2147483647 w 40"/>
              <a:gd name="T77" fmla="*/ 2147483647 h 63"/>
              <a:gd name="T78" fmla="*/ 2147483647 w 40"/>
              <a:gd name="T79" fmla="*/ 2147483647 h 63"/>
              <a:gd name="T80" fmla="*/ 2147483647 w 40"/>
              <a:gd name="T81" fmla="*/ 2147483647 h 63"/>
              <a:gd name="T82" fmla="*/ 2147483647 w 40"/>
              <a:gd name="T83" fmla="*/ 2147483647 h 63"/>
              <a:gd name="T84" fmla="*/ 0 w 40"/>
              <a:gd name="T85" fmla="*/ 2147483647 h 63"/>
              <a:gd name="T86" fmla="*/ 0 w 40"/>
              <a:gd name="T87" fmla="*/ 2147483647 h 63"/>
              <a:gd name="T88" fmla="*/ 0 w 40"/>
              <a:gd name="T89" fmla="*/ 2147483647 h 63"/>
              <a:gd name="T90" fmla="*/ 2147483647 w 40"/>
              <a:gd name="T91" fmla="*/ 2147483647 h 63"/>
              <a:gd name="T92" fmla="*/ 2147483647 w 40"/>
              <a:gd name="T93" fmla="*/ 2147483647 h 63"/>
              <a:gd name="T94" fmla="*/ 2147483647 w 40"/>
              <a:gd name="T95" fmla="*/ 2147483647 h 63"/>
              <a:gd name="T96" fmla="*/ 0 w 40"/>
              <a:gd name="T97" fmla="*/ 2147483647 h 63"/>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40"/>
              <a:gd name="T148" fmla="*/ 0 h 63"/>
              <a:gd name="T149" fmla="*/ 40 w 40"/>
              <a:gd name="T150" fmla="*/ 63 h 63"/>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40" h="63">
                <a:moveTo>
                  <a:pt x="0" y="59"/>
                </a:moveTo>
                <a:lnTo>
                  <a:pt x="1" y="60"/>
                </a:lnTo>
                <a:lnTo>
                  <a:pt x="4" y="62"/>
                </a:lnTo>
                <a:lnTo>
                  <a:pt x="7" y="62"/>
                </a:lnTo>
                <a:lnTo>
                  <a:pt x="9" y="63"/>
                </a:lnTo>
                <a:lnTo>
                  <a:pt x="12" y="63"/>
                </a:lnTo>
                <a:lnTo>
                  <a:pt x="15" y="63"/>
                </a:lnTo>
                <a:lnTo>
                  <a:pt x="16" y="63"/>
                </a:lnTo>
                <a:lnTo>
                  <a:pt x="19" y="62"/>
                </a:lnTo>
                <a:lnTo>
                  <a:pt x="20" y="60"/>
                </a:lnTo>
                <a:lnTo>
                  <a:pt x="22" y="57"/>
                </a:lnTo>
                <a:lnTo>
                  <a:pt x="22" y="56"/>
                </a:lnTo>
                <a:lnTo>
                  <a:pt x="22" y="53"/>
                </a:lnTo>
                <a:lnTo>
                  <a:pt x="23" y="50"/>
                </a:lnTo>
                <a:lnTo>
                  <a:pt x="23" y="47"/>
                </a:lnTo>
                <a:lnTo>
                  <a:pt x="23" y="44"/>
                </a:lnTo>
                <a:lnTo>
                  <a:pt x="25" y="41"/>
                </a:lnTo>
                <a:lnTo>
                  <a:pt x="26" y="40"/>
                </a:lnTo>
                <a:lnTo>
                  <a:pt x="28" y="37"/>
                </a:lnTo>
                <a:lnTo>
                  <a:pt x="29" y="35"/>
                </a:lnTo>
                <a:lnTo>
                  <a:pt x="32" y="32"/>
                </a:lnTo>
                <a:lnTo>
                  <a:pt x="34" y="31"/>
                </a:lnTo>
                <a:lnTo>
                  <a:pt x="35" y="29"/>
                </a:lnTo>
                <a:lnTo>
                  <a:pt x="37" y="26"/>
                </a:lnTo>
                <a:lnTo>
                  <a:pt x="38" y="23"/>
                </a:lnTo>
                <a:lnTo>
                  <a:pt x="40" y="20"/>
                </a:lnTo>
                <a:lnTo>
                  <a:pt x="40" y="16"/>
                </a:lnTo>
                <a:lnTo>
                  <a:pt x="40" y="12"/>
                </a:lnTo>
                <a:lnTo>
                  <a:pt x="38" y="9"/>
                </a:lnTo>
                <a:lnTo>
                  <a:pt x="35" y="6"/>
                </a:lnTo>
                <a:lnTo>
                  <a:pt x="32" y="3"/>
                </a:lnTo>
                <a:lnTo>
                  <a:pt x="28" y="1"/>
                </a:lnTo>
                <a:lnTo>
                  <a:pt x="23" y="0"/>
                </a:lnTo>
                <a:lnTo>
                  <a:pt x="22" y="0"/>
                </a:lnTo>
                <a:lnTo>
                  <a:pt x="19" y="1"/>
                </a:lnTo>
                <a:lnTo>
                  <a:pt x="16" y="1"/>
                </a:lnTo>
                <a:lnTo>
                  <a:pt x="15" y="3"/>
                </a:lnTo>
                <a:lnTo>
                  <a:pt x="12" y="4"/>
                </a:lnTo>
                <a:lnTo>
                  <a:pt x="10" y="6"/>
                </a:lnTo>
                <a:lnTo>
                  <a:pt x="9" y="9"/>
                </a:lnTo>
                <a:lnTo>
                  <a:pt x="6" y="10"/>
                </a:lnTo>
                <a:lnTo>
                  <a:pt x="3" y="14"/>
                </a:lnTo>
                <a:lnTo>
                  <a:pt x="0" y="20"/>
                </a:lnTo>
                <a:lnTo>
                  <a:pt x="0" y="26"/>
                </a:lnTo>
                <a:lnTo>
                  <a:pt x="0" y="34"/>
                </a:lnTo>
                <a:lnTo>
                  <a:pt x="1" y="40"/>
                </a:lnTo>
                <a:lnTo>
                  <a:pt x="1" y="47"/>
                </a:lnTo>
                <a:lnTo>
                  <a:pt x="1" y="53"/>
                </a:lnTo>
                <a:lnTo>
                  <a:pt x="0" y="59"/>
                </a:lnTo>
              </a:path>
            </a:pathLst>
          </a:custGeom>
          <a:solidFill>
            <a:srgbClr val="FFFF00"/>
          </a:solidFill>
          <a:ln w="1588">
            <a:solidFill>
              <a:srgbClr val="990000"/>
            </a:solidFill>
            <a:round/>
            <a:headEnd/>
            <a:tailEnd/>
          </a:ln>
        </p:spPr>
        <p:txBody>
          <a:bodyPr/>
          <a:lstStyle/>
          <a:p>
            <a:endParaRPr lang="en-US"/>
          </a:p>
        </p:txBody>
      </p:sp>
      <p:sp>
        <p:nvSpPr>
          <p:cNvPr id="53390" name="Freeform 141">
            <a:extLst>
              <a:ext uri="{FF2B5EF4-FFF2-40B4-BE49-F238E27FC236}">
                <a16:creationId xmlns:a16="http://schemas.microsoft.com/office/drawing/2014/main" id="{239F7301-E5C4-F141-22D4-9614EC958389}"/>
              </a:ext>
            </a:extLst>
          </p:cNvPr>
          <p:cNvSpPr>
            <a:spLocks/>
          </p:cNvSpPr>
          <p:nvPr/>
        </p:nvSpPr>
        <p:spPr bwMode="auto">
          <a:xfrm>
            <a:off x="6202364" y="4652963"/>
            <a:ext cx="55563" cy="100012"/>
          </a:xfrm>
          <a:custGeom>
            <a:avLst/>
            <a:gdLst>
              <a:gd name="T0" fmla="*/ 0 w 40"/>
              <a:gd name="T1" fmla="*/ 2147483647 h 63"/>
              <a:gd name="T2" fmla="*/ 2147483647 w 40"/>
              <a:gd name="T3" fmla="*/ 2147483647 h 63"/>
              <a:gd name="T4" fmla="*/ 2147483647 w 40"/>
              <a:gd name="T5" fmla="*/ 2147483647 h 63"/>
              <a:gd name="T6" fmla="*/ 2147483647 w 40"/>
              <a:gd name="T7" fmla="*/ 2147483647 h 63"/>
              <a:gd name="T8" fmla="*/ 2147483647 w 40"/>
              <a:gd name="T9" fmla="*/ 2147483647 h 63"/>
              <a:gd name="T10" fmla="*/ 2147483647 w 40"/>
              <a:gd name="T11" fmla="*/ 2147483647 h 63"/>
              <a:gd name="T12" fmla="*/ 2147483647 w 40"/>
              <a:gd name="T13" fmla="*/ 2147483647 h 63"/>
              <a:gd name="T14" fmla="*/ 2147483647 w 40"/>
              <a:gd name="T15" fmla="*/ 2147483647 h 63"/>
              <a:gd name="T16" fmla="*/ 2147483647 w 40"/>
              <a:gd name="T17" fmla="*/ 2147483647 h 63"/>
              <a:gd name="T18" fmla="*/ 2147483647 w 40"/>
              <a:gd name="T19" fmla="*/ 2147483647 h 63"/>
              <a:gd name="T20" fmla="*/ 2147483647 w 40"/>
              <a:gd name="T21" fmla="*/ 2147483647 h 63"/>
              <a:gd name="T22" fmla="*/ 2147483647 w 40"/>
              <a:gd name="T23" fmla="*/ 2147483647 h 63"/>
              <a:gd name="T24" fmla="*/ 2147483647 w 40"/>
              <a:gd name="T25" fmla="*/ 2147483647 h 63"/>
              <a:gd name="T26" fmla="*/ 2147483647 w 40"/>
              <a:gd name="T27" fmla="*/ 2147483647 h 63"/>
              <a:gd name="T28" fmla="*/ 2147483647 w 40"/>
              <a:gd name="T29" fmla="*/ 2147483647 h 63"/>
              <a:gd name="T30" fmla="*/ 2147483647 w 40"/>
              <a:gd name="T31" fmla="*/ 2147483647 h 63"/>
              <a:gd name="T32" fmla="*/ 2147483647 w 40"/>
              <a:gd name="T33" fmla="*/ 2147483647 h 63"/>
              <a:gd name="T34" fmla="*/ 2147483647 w 40"/>
              <a:gd name="T35" fmla="*/ 2147483647 h 63"/>
              <a:gd name="T36" fmla="*/ 2147483647 w 40"/>
              <a:gd name="T37" fmla="*/ 2147483647 h 63"/>
              <a:gd name="T38" fmla="*/ 2147483647 w 40"/>
              <a:gd name="T39" fmla="*/ 2147483647 h 63"/>
              <a:gd name="T40" fmla="*/ 2147483647 w 40"/>
              <a:gd name="T41" fmla="*/ 2147483647 h 63"/>
              <a:gd name="T42" fmla="*/ 2147483647 w 40"/>
              <a:gd name="T43" fmla="*/ 2147483647 h 63"/>
              <a:gd name="T44" fmla="*/ 2147483647 w 40"/>
              <a:gd name="T45" fmla="*/ 2147483647 h 63"/>
              <a:gd name="T46" fmla="*/ 2147483647 w 40"/>
              <a:gd name="T47" fmla="*/ 2147483647 h 63"/>
              <a:gd name="T48" fmla="*/ 2147483647 w 40"/>
              <a:gd name="T49" fmla="*/ 2147483647 h 63"/>
              <a:gd name="T50" fmla="*/ 2147483647 w 40"/>
              <a:gd name="T51" fmla="*/ 2147483647 h 63"/>
              <a:gd name="T52" fmla="*/ 2147483647 w 40"/>
              <a:gd name="T53" fmla="*/ 2147483647 h 63"/>
              <a:gd name="T54" fmla="*/ 2147483647 w 40"/>
              <a:gd name="T55" fmla="*/ 2147483647 h 63"/>
              <a:gd name="T56" fmla="*/ 2147483647 w 40"/>
              <a:gd name="T57" fmla="*/ 2147483647 h 63"/>
              <a:gd name="T58" fmla="*/ 2147483647 w 40"/>
              <a:gd name="T59" fmla="*/ 2147483647 h 63"/>
              <a:gd name="T60" fmla="*/ 2147483647 w 40"/>
              <a:gd name="T61" fmla="*/ 2147483647 h 63"/>
              <a:gd name="T62" fmla="*/ 2147483647 w 40"/>
              <a:gd name="T63" fmla="*/ 2147483647 h 63"/>
              <a:gd name="T64" fmla="*/ 2147483647 w 40"/>
              <a:gd name="T65" fmla="*/ 0 h 63"/>
              <a:gd name="T66" fmla="*/ 2147483647 w 40"/>
              <a:gd name="T67" fmla="*/ 0 h 63"/>
              <a:gd name="T68" fmla="*/ 2147483647 w 40"/>
              <a:gd name="T69" fmla="*/ 2147483647 h 63"/>
              <a:gd name="T70" fmla="*/ 2147483647 w 40"/>
              <a:gd name="T71" fmla="*/ 2147483647 h 63"/>
              <a:gd name="T72" fmla="*/ 2147483647 w 40"/>
              <a:gd name="T73" fmla="*/ 2147483647 h 63"/>
              <a:gd name="T74" fmla="*/ 2147483647 w 40"/>
              <a:gd name="T75" fmla="*/ 2147483647 h 63"/>
              <a:gd name="T76" fmla="*/ 2147483647 w 40"/>
              <a:gd name="T77" fmla="*/ 2147483647 h 63"/>
              <a:gd name="T78" fmla="*/ 2147483647 w 40"/>
              <a:gd name="T79" fmla="*/ 2147483647 h 63"/>
              <a:gd name="T80" fmla="*/ 2147483647 w 40"/>
              <a:gd name="T81" fmla="*/ 2147483647 h 63"/>
              <a:gd name="T82" fmla="*/ 2147483647 w 40"/>
              <a:gd name="T83" fmla="*/ 2147483647 h 63"/>
              <a:gd name="T84" fmla="*/ 0 w 40"/>
              <a:gd name="T85" fmla="*/ 2147483647 h 63"/>
              <a:gd name="T86" fmla="*/ 0 w 40"/>
              <a:gd name="T87" fmla="*/ 2147483647 h 63"/>
              <a:gd name="T88" fmla="*/ 0 w 40"/>
              <a:gd name="T89" fmla="*/ 2147483647 h 63"/>
              <a:gd name="T90" fmla="*/ 2147483647 w 40"/>
              <a:gd name="T91" fmla="*/ 2147483647 h 63"/>
              <a:gd name="T92" fmla="*/ 2147483647 w 40"/>
              <a:gd name="T93" fmla="*/ 2147483647 h 63"/>
              <a:gd name="T94" fmla="*/ 2147483647 w 40"/>
              <a:gd name="T95" fmla="*/ 2147483647 h 63"/>
              <a:gd name="T96" fmla="*/ 0 w 40"/>
              <a:gd name="T97" fmla="*/ 2147483647 h 63"/>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40"/>
              <a:gd name="T148" fmla="*/ 0 h 63"/>
              <a:gd name="T149" fmla="*/ 40 w 40"/>
              <a:gd name="T150" fmla="*/ 63 h 63"/>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40" h="63">
                <a:moveTo>
                  <a:pt x="0" y="59"/>
                </a:moveTo>
                <a:lnTo>
                  <a:pt x="1" y="60"/>
                </a:lnTo>
                <a:lnTo>
                  <a:pt x="4" y="62"/>
                </a:lnTo>
                <a:lnTo>
                  <a:pt x="7" y="62"/>
                </a:lnTo>
                <a:lnTo>
                  <a:pt x="9" y="63"/>
                </a:lnTo>
                <a:lnTo>
                  <a:pt x="12" y="63"/>
                </a:lnTo>
                <a:lnTo>
                  <a:pt x="15" y="63"/>
                </a:lnTo>
                <a:lnTo>
                  <a:pt x="16" y="63"/>
                </a:lnTo>
                <a:lnTo>
                  <a:pt x="19" y="62"/>
                </a:lnTo>
                <a:lnTo>
                  <a:pt x="20" y="60"/>
                </a:lnTo>
                <a:lnTo>
                  <a:pt x="22" y="57"/>
                </a:lnTo>
                <a:lnTo>
                  <a:pt x="22" y="56"/>
                </a:lnTo>
                <a:lnTo>
                  <a:pt x="22" y="53"/>
                </a:lnTo>
                <a:lnTo>
                  <a:pt x="23" y="50"/>
                </a:lnTo>
                <a:lnTo>
                  <a:pt x="23" y="47"/>
                </a:lnTo>
                <a:lnTo>
                  <a:pt x="23" y="44"/>
                </a:lnTo>
                <a:lnTo>
                  <a:pt x="25" y="41"/>
                </a:lnTo>
                <a:lnTo>
                  <a:pt x="26" y="40"/>
                </a:lnTo>
                <a:lnTo>
                  <a:pt x="28" y="37"/>
                </a:lnTo>
                <a:lnTo>
                  <a:pt x="29" y="35"/>
                </a:lnTo>
                <a:lnTo>
                  <a:pt x="32" y="32"/>
                </a:lnTo>
                <a:lnTo>
                  <a:pt x="34" y="31"/>
                </a:lnTo>
                <a:lnTo>
                  <a:pt x="35" y="29"/>
                </a:lnTo>
                <a:lnTo>
                  <a:pt x="37" y="26"/>
                </a:lnTo>
                <a:lnTo>
                  <a:pt x="38" y="23"/>
                </a:lnTo>
                <a:lnTo>
                  <a:pt x="40" y="20"/>
                </a:lnTo>
                <a:lnTo>
                  <a:pt x="40" y="16"/>
                </a:lnTo>
                <a:lnTo>
                  <a:pt x="40" y="12"/>
                </a:lnTo>
                <a:lnTo>
                  <a:pt x="38" y="9"/>
                </a:lnTo>
                <a:lnTo>
                  <a:pt x="35" y="6"/>
                </a:lnTo>
                <a:lnTo>
                  <a:pt x="32" y="3"/>
                </a:lnTo>
                <a:lnTo>
                  <a:pt x="28" y="1"/>
                </a:lnTo>
                <a:lnTo>
                  <a:pt x="23" y="0"/>
                </a:lnTo>
                <a:lnTo>
                  <a:pt x="22" y="0"/>
                </a:lnTo>
                <a:lnTo>
                  <a:pt x="19" y="1"/>
                </a:lnTo>
                <a:lnTo>
                  <a:pt x="16" y="1"/>
                </a:lnTo>
                <a:lnTo>
                  <a:pt x="15" y="3"/>
                </a:lnTo>
                <a:lnTo>
                  <a:pt x="12" y="4"/>
                </a:lnTo>
                <a:lnTo>
                  <a:pt x="10" y="6"/>
                </a:lnTo>
                <a:lnTo>
                  <a:pt x="9" y="9"/>
                </a:lnTo>
                <a:lnTo>
                  <a:pt x="6" y="10"/>
                </a:lnTo>
                <a:lnTo>
                  <a:pt x="3" y="14"/>
                </a:lnTo>
                <a:lnTo>
                  <a:pt x="0" y="20"/>
                </a:lnTo>
                <a:lnTo>
                  <a:pt x="0" y="26"/>
                </a:lnTo>
                <a:lnTo>
                  <a:pt x="0" y="34"/>
                </a:lnTo>
                <a:lnTo>
                  <a:pt x="1" y="40"/>
                </a:lnTo>
                <a:lnTo>
                  <a:pt x="1" y="47"/>
                </a:lnTo>
                <a:lnTo>
                  <a:pt x="1" y="53"/>
                </a:lnTo>
                <a:lnTo>
                  <a:pt x="0" y="59"/>
                </a:lnTo>
              </a:path>
            </a:pathLst>
          </a:custGeom>
          <a:solidFill>
            <a:srgbClr val="FFFF00"/>
          </a:solidFill>
          <a:ln w="4763">
            <a:solidFill>
              <a:srgbClr val="990000"/>
            </a:solidFill>
            <a:round/>
            <a:headEnd/>
            <a:tailEnd/>
          </a:ln>
        </p:spPr>
        <p:txBody>
          <a:bodyPr/>
          <a:lstStyle/>
          <a:p>
            <a:endParaRPr lang="en-US"/>
          </a:p>
        </p:txBody>
      </p:sp>
      <p:sp>
        <p:nvSpPr>
          <p:cNvPr id="53391" name="Freeform 142">
            <a:extLst>
              <a:ext uri="{FF2B5EF4-FFF2-40B4-BE49-F238E27FC236}">
                <a16:creationId xmlns:a16="http://schemas.microsoft.com/office/drawing/2014/main" id="{4149E178-9800-6724-5829-9E8FAB2F4AA8}"/>
              </a:ext>
            </a:extLst>
          </p:cNvPr>
          <p:cNvSpPr>
            <a:spLocks/>
          </p:cNvSpPr>
          <p:nvPr/>
        </p:nvSpPr>
        <p:spPr bwMode="auto">
          <a:xfrm>
            <a:off x="6181728" y="4576764"/>
            <a:ext cx="60325" cy="80963"/>
          </a:xfrm>
          <a:custGeom>
            <a:avLst/>
            <a:gdLst>
              <a:gd name="T0" fmla="*/ 2147483647 w 43"/>
              <a:gd name="T1" fmla="*/ 2147483647 h 51"/>
              <a:gd name="T2" fmla="*/ 2147483647 w 43"/>
              <a:gd name="T3" fmla="*/ 2147483647 h 51"/>
              <a:gd name="T4" fmla="*/ 2147483647 w 43"/>
              <a:gd name="T5" fmla="*/ 2147483647 h 51"/>
              <a:gd name="T6" fmla="*/ 2147483647 w 43"/>
              <a:gd name="T7" fmla="*/ 2147483647 h 51"/>
              <a:gd name="T8" fmla="*/ 2147483647 w 43"/>
              <a:gd name="T9" fmla="*/ 2147483647 h 51"/>
              <a:gd name="T10" fmla="*/ 2147483647 w 43"/>
              <a:gd name="T11" fmla="*/ 2147483647 h 51"/>
              <a:gd name="T12" fmla="*/ 2147483647 w 43"/>
              <a:gd name="T13" fmla="*/ 2147483647 h 51"/>
              <a:gd name="T14" fmla="*/ 2147483647 w 43"/>
              <a:gd name="T15" fmla="*/ 2147483647 h 51"/>
              <a:gd name="T16" fmla="*/ 2147483647 w 43"/>
              <a:gd name="T17" fmla="*/ 2147483647 h 51"/>
              <a:gd name="T18" fmla="*/ 2147483647 w 43"/>
              <a:gd name="T19" fmla="*/ 2147483647 h 51"/>
              <a:gd name="T20" fmla="*/ 2147483647 w 43"/>
              <a:gd name="T21" fmla="*/ 2147483647 h 51"/>
              <a:gd name="T22" fmla="*/ 2147483647 w 43"/>
              <a:gd name="T23" fmla="*/ 2147483647 h 51"/>
              <a:gd name="T24" fmla="*/ 2147483647 w 43"/>
              <a:gd name="T25" fmla="*/ 2147483647 h 51"/>
              <a:gd name="T26" fmla="*/ 2147483647 w 43"/>
              <a:gd name="T27" fmla="*/ 2147483647 h 51"/>
              <a:gd name="T28" fmla="*/ 2147483647 w 43"/>
              <a:gd name="T29" fmla="*/ 2147483647 h 51"/>
              <a:gd name="T30" fmla="*/ 2147483647 w 43"/>
              <a:gd name="T31" fmla="*/ 2147483647 h 51"/>
              <a:gd name="T32" fmla="*/ 2147483647 w 43"/>
              <a:gd name="T33" fmla="*/ 2147483647 h 51"/>
              <a:gd name="T34" fmla="*/ 2147483647 w 43"/>
              <a:gd name="T35" fmla="*/ 2147483647 h 51"/>
              <a:gd name="T36" fmla="*/ 2147483647 w 43"/>
              <a:gd name="T37" fmla="*/ 2147483647 h 51"/>
              <a:gd name="T38" fmla="*/ 2147483647 w 43"/>
              <a:gd name="T39" fmla="*/ 2147483647 h 51"/>
              <a:gd name="T40" fmla="*/ 2147483647 w 43"/>
              <a:gd name="T41" fmla="*/ 2147483647 h 51"/>
              <a:gd name="T42" fmla="*/ 2147483647 w 43"/>
              <a:gd name="T43" fmla="*/ 2147483647 h 51"/>
              <a:gd name="T44" fmla="*/ 2147483647 w 43"/>
              <a:gd name="T45" fmla="*/ 0 h 51"/>
              <a:gd name="T46" fmla="*/ 2147483647 w 43"/>
              <a:gd name="T47" fmla="*/ 0 h 51"/>
              <a:gd name="T48" fmla="*/ 2147483647 w 43"/>
              <a:gd name="T49" fmla="*/ 2147483647 h 51"/>
              <a:gd name="T50" fmla="*/ 0 w 43"/>
              <a:gd name="T51" fmla="*/ 2147483647 h 51"/>
              <a:gd name="T52" fmla="*/ 0 w 43"/>
              <a:gd name="T53" fmla="*/ 2147483647 h 51"/>
              <a:gd name="T54" fmla="*/ 0 w 43"/>
              <a:gd name="T55" fmla="*/ 2147483647 h 51"/>
              <a:gd name="T56" fmla="*/ 2147483647 w 43"/>
              <a:gd name="T57" fmla="*/ 2147483647 h 51"/>
              <a:gd name="T58" fmla="*/ 2147483647 w 43"/>
              <a:gd name="T59" fmla="*/ 2147483647 h 51"/>
              <a:gd name="T60" fmla="*/ 2147483647 w 43"/>
              <a:gd name="T61" fmla="*/ 2147483647 h 51"/>
              <a:gd name="T62" fmla="*/ 2147483647 w 43"/>
              <a:gd name="T63" fmla="*/ 2147483647 h 51"/>
              <a:gd name="T64" fmla="*/ 2147483647 w 43"/>
              <a:gd name="T65" fmla="*/ 2147483647 h 51"/>
              <a:gd name="T66" fmla="*/ 2147483647 w 43"/>
              <a:gd name="T67" fmla="*/ 2147483647 h 51"/>
              <a:gd name="T68" fmla="*/ 2147483647 w 43"/>
              <a:gd name="T69" fmla="*/ 2147483647 h 51"/>
              <a:gd name="T70" fmla="*/ 2147483647 w 43"/>
              <a:gd name="T71" fmla="*/ 2147483647 h 51"/>
              <a:gd name="T72" fmla="*/ 2147483647 w 43"/>
              <a:gd name="T73" fmla="*/ 2147483647 h 51"/>
              <a:gd name="T74" fmla="*/ 2147483647 w 43"/>
              <a:gd name="T75" fmla="*/ 2147483647 h 51"/>
              <a:gd name="T76" fmla="*/ 2147483647 w 43"/>
              <a:gd name="T77" fmla="*/ 2147483647 h 51"/>
              <a:gd name="T78" fmla="*/ 2147483647 w 43"/>
              <a:gd name="T79" fmla="*/ 2147483647 h 51"/>
              <a:gd name="T80" fmla="*/ 2147483647 w 43"/>
              <a:gd name="T81" fmla="*/ 2147483647 h 51"/>
              <a:gd name="T82" fmla="*/ 2147483647 w 43"/>
              <a:gd name="T83" fmla="*/ 2147483647 h 51"/>
              <a:gd name="T84" fmla="*/ 2147483647 w 43"/>
              <a:gd name="T85" fmla="*/ 2147483647 h 51"/>
              <a:gd name="T86" fmla="*/ 2147483647 w 43"/>
              <a:gd name="T87" fmla="*/ 2147483647 h 51"/>
              <a:gd name="T88" fmla="*/ 2147483647 w 43"/>
              <a:gd name="T89" fmla="*/ 2147483647 h 51"/>
              <a:gd name="T90" fmla="*/ 2147483647 w 43"/>
              <a:gd name="T91" fmla="*/ 2147483647 h 51"/>
              <a:gd name="T92" fmla="*/ 2147483647 w 43"/>
              <a:gd name="T93" fmla="*/ 2147483647 h 51"/>
              <a:gd name="T94" fmla="*/ 2147483647 w 43"/>
              <a:gd name="T95" fmla="*/ 2147483647 h 51"/>
              <a:gd name="T96" fmla="*/ 2147483647 w 43"/>
              <a:gd name="T97" fmla="*/ 2147483647 h 51"/>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43"/>
              <a:gd name="T148" fmla="*/ 0 h 51"/>
              <a:gd name="T149" fmla="*/ 43 w 43"/>
              <a:gd name="T150" fmla="*/ 51 h 51"/>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43" h="51">
                <a:moveTo>
                  <a:pt x="18" y="49"/>
                </a:moveTo>
                <a:lnTo>
                  <a:pt x="18" y="49"/>
                </a:lnTo>
                <a:lnTo>
                  <a:pt x="18" y="48"/>
                </a:lnTo>
                <a:lnTo>
                  <a:pt x="18" y="46"/>
                </a:lnTo>
                <a:lnTo>
                  <a:pt x="20" y="46"/>
                </a:lnTo>
                <a:lnTo>
                  <a:pt x="20" y="45"/>
                </a:lnTo>
                <a:lnTo>
                  <a:pt x="21" y="43"/>
                </a:lnTo>
                <a:lnTo>
                  <a:pt x="26" y="42"/>
                </a:lnTo>
                <a:lnTo>
                  <a:pt x="29" y="40"/>
                </a:lnTo>
                <a:lnTo>
                  <a:pt x="33" y="39"/>
                </a:lnTo>
                <a:lnTo>
                  <a:pt x="37" y="37"/>
                </a:lnTo>
                <a:lnTo>
                  <a:pt x="40" y="36"/>
                </a:lnTo>
                <a:lnTo>
                  <a:pt x="42" y="33"/>
                </a:lnTo>
                <a:lnTo>
                  <a:pt x="43" y="30"/>
                </a:lnTo>
                <a:lnTo>
                  <a:pt x="43" y="27"/>
                </a:lnTo>
                <a:lnTo>
                  <a:pt x="42" y="20"/>
                </a:lnTo>
                <a:lnTo>
                  <a:pt x="39" y="14"/>
                </a:lnTo>
                <a:lnTo>
                  <a:pt x="34" y="9"/>
                </a:lnTo>
                <a:lnTo>
                  <a:pt x="30" y="5"/>
                </a:lnTo>
                <a:lnTo>
                  <a:pt x="24" y="2"/>
                </a:lnTo>
                <a:lnTo>
                  <a:pt x="17" y="0"/>
                </a:lnTo>
                <a:lnTo>
                  <a:pt x="9" y="0"/>
                </a:lnTo>
                <a:lnTo>
                  <a:pt x="3" y="3"/>
                </a:lnTo>
                <a:lnTo>
                  <a:pt x="0" y="5"/>
                </a:lnTo>
                <a:lnTo>
                  <a:pt x="0" y="6"/>
                </a:lnTo>
                <a:lnTo>
                  <a:pt x="0" y="9"/>
                </a:lnTo>
                <a:lnTo>
                  <a:pt x="2" y="12"/>
                </a:lnTo>
                <a:lnTo>
                  <a:pt x="3" y="15"/>
                </a:lnTo>
                <a:lnTo>
                  <a:pt x="5" y="18"/>
                </a:lnTo>
                <a:lnTo>
                  <a:pt x="6" y="20"/>
                </a:lnTo>
                <a:lnTo>
                  <a:pt x="9" y="22"/>
                </a:lnTo>
                <a:lnTo>
                  <a:pt x="11" y="25"/>
                </a:lnTo>
                <a:lnTo>
                  <a:pt x="12" y="28"/>
                </a:lnTo>
                <a:lnTo>
                  <a:pt x="14" y="31"/>
                </a:lnTo>
                <a:lnTo>
                  <a:pt x="14" y="34"/>
                </a:lnTo>
                <a:lnTo>
                  <a:pt x="14" y="39"/>
                </a:lnTo>
                <a:lnTo>
                  <a:pt x="14" y="42"/>
                </a:lnTo>
                <a:lnTo>
                  <a:pt x="14" y="46"/>
                </a:lnTo>
                <a:lnTo>
                  <a:pt x="14" y="51"/>
                </a:lnTo>
                <a:lnTo>
                  <a:pt x="15" y="51"/>
                </a:lnTo>
                <a:lnTo>
                  <a:pt x="17" y="51"/>
                </a:lnTo>
                <a:lnTo>
                  <a:pt x="18" y="51"/>
                </a:lnTo>
                <a:lnTo>
                  <a:pt x="18" y="49"/>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392" name="Freeform 143">
            <a:extLst>
              <a:ext uri="{FF2B5EF4-FFF2-40B4-BE49-F238E27FC236}">
                <a16:creationId xmlns:a16="http://schemas.microsoft.com/office/drawing/2014/main" id="{9BD94FF0-3A0B-F874-9672-047D4D85DA50}"/>
              </a:ext>
            </a:extLst>
          </p:cNvPr>
          <p:cNvSpPr>
            <a:spLocks/>
          </p:cNvSpPr>
          <p:nvPr/>
        </p:nvSpPr>
        <p:spPr bwMode="auto">
          <a:xfrm>
            <a:off x="6181728" y="4576764"/>
            <a:ext cx="60325" cy="80963"/>
          </a:xfrm>
          <a:custGeom>
            <a:avLst/>
            <a:gdLst>
              <a:gd name="T0" fmla="*/ 2147483647 w 43"/>
              <a:gd name="T1" fmla="*/ 2147483647 h 51"/>
              <a:gd name="T2" fmla="*/ 2147483647 w 43"/>
              <a:gd name="T3" fmla="*/ 2147483647 h 51"/>
              <a:gd name="T4" fmla="*/ 2147483647 w 43"/>
              <a:gd name="T5" fmla="*/ 2147483647 h 51"/>
              <a:gd name="T6" fmla="*/ 2147483647 w 43"/>
              <a:gd name="T7" fmla="*/ 2147483647 h 51"/>
              <a:gd name="T8" fmla="*/ 2147483647 w 43"/>
              <a:gd name="T9" fmla="*/ 2147483647 h 51"/>
              <a:gd name="T10" fmla="*/ 2147483647 w 43"/>
              <a:gd name="T11" fmla="*/ 2147483647 h 51"/>
              <a:gd name="T12" fmla="*/ 2147483647 w 43"/>
              <a:gd name="T13" fmla="*/ 2147483647 h 51"/>
              <a:gd name="T14" fmla="*/ 2147483647 w 43"/>
              <a:gd name="T15" fmla="*/ 2147483647 h 51"/>
              <a:gd name="T16" fmla="*/ 2147483647 w 43"/>
              <a:gd name="T17" fmla="*/ 2147483647 h 51"/>
              <a:gd name="T18" fmla="*/ 2147483647 w 43"/>
              <a:gd name="T19" fmla="*/ 2147483647 h 51"/>
              <a:gd name="T20" fmla="*/ 2147483647 w 43"/>
              <a:gd name="T21" fmla="*/ 2147483647 h 51"/>
              <a:gd name="T22" fmla="*/ 2147483647 w 43"/>
              <a:gd name="T23" fmla="*/ 2147483647 h 51"/>
              <a:gd name="T24" fmla="*/ 2147483647 w 43"/>
              <a:gd name="T25" fmla="*/ 2147483647 h 51"/>
              <a:gd name="T26" fmla="*/ 2147483647 w 43"/>
              <a:gd name="T27" fmla="*/ 2147483647 h 51"/>
              <a:gd name="T28" fmla="*/ 2147483647 w 43"/>
              <a:gd name="T29" fmla="*/ 2147483647 h 51"/>
              <a:gd name="T30" fmla="*/ 2147483647 w 43"/>
              <a:gd name="T31" fmla="*/ 2147483647 h 51"/>
              <a:gd name="T32" fmla="*/ 2147483647 w 43"/>
              <a:gd name="T33" fmla="*/ 2147483647 h 51"/>
              <a:gd name="T34" fmla="*/ 2147483647 w 43"/>
              <a:gd name="T35" fmla="*/ 2147483647 h 51"/>
              <a:gd name="T36" fmla="*/ 2147483647 w 43"/>
              <a:gd name="T37" fmla="*/ 2147483647 h 51"/>
              <a:gd name="T38" fmla="*/ 2147483647 w 43"/>
              <a:gd name="T39" fmla="*/ 2147483647 h 51"/>
              <a:gd name="T40" fmla="*/ 2147483647 w 43"/>
              <a:gd name="T41" fmla="*/ 2147483647 h 51"/>
              <a:gd name="T42" fmla="*/ 2147483647 w 43"/>
              <a:gd name="T43" fmla="*/ 2147483647 h 51"/>
              <a:gd name="T44" fmla="*/ 2147483647 w 43"/>
              <a:gd name="T45" fmla="*/ 0 h 51"/>
              <a:gd name="T46" fmla="*/ 2147483647 w 43"/>
              <a:gd name="T47" fmla="*/ 0 h 51"/>
              <a:gd name="T48" fmla="*/ 2147483647 w 43"/>
              <a:gd name="T49" fmla="*/ 2147483647 h 51"/>
              <a:gd name="T50" fmla="*/ 0 w 43"/>
              <a:gd name="T51" fmla="*/ 2147483647 h 51"/>
              <a:gd name="T52" fmla="*/ 0 w 43"/>
              <a:gd name="T53" fmla="*/ 2147483647 h 51"/>
              <a:gd name="T54" fmla="*/ 0 w 43"/>
              <a:gd name="T55" fmla="*/ 2147483647 h 51"/>
              <a:gd name="T56" fmla="*/ 2147483647 w 43"/>
              <a:gd name="T57" fmla="*/ 2147483647 h 51"/>
              <a:gd name="T58" fmla="*/ 2147483647 w 43"/>
              <a:gd name="T59" fmla="*/ 2147483647 h 51"/>
              <a:gd name="T60" fmla="*/ 2147483647 w 43"/>
              <a:gd name="T61" fmla="*/ 2147483647 h 51"/>
              <a:gd name="T62" fmla="*/ 2147483647 w 43"/>
              <a:gd name="T63" fmla="*/ 2147483647 h 51"/>
              <a:gd name="T64" fmla="*/ 2147483647 w 43"/>
              <a:gd name="T65" fmla="*/ 2147483647 h 51"/>
              <a:gd name="T66" fmla="*/ 2147483647 w 43"/>
              <a:gd name="T67" fmla="*/ 2147483647 h 51"/>
              <a:gd name="T68" fmla="*/ 2147483647 w 43"/>
              <a:gd name="T69" fmla="*/ 2147483647 h 51"/>
              <a:gd name="T70" fmla="*/ 2147483647 w 43"/>
              <a:gd name="T71" fmla="*/ 2147483647 h 51"/>
              <a:gd name="T72" fmla="*/ 2147483647 w 43"/>
              <a:gd name="T73" fmla="*/ 2147483647 h 51"/>
              <a:gd name="T74" fmla="*/ 2147483647 w 43"/>
              <a:gd name="T75" fmla="*/ 2147483647 h 51"/>
              <a:gd name="T76" fmla="*/ 2147483647 w 43"/>
              <a:gd name="T77" fmla="*/ 2147483647 h 51"/>
              <a:gd name="T78" fmla="*/ 2147483647 w 43"/>
              <a:gd name="T79" fmla="*/ 2147483647 h 51"/>
              <a:gd name="T80" fmla="*/ 2147483647 w 43"/>
              <a:gd name="T81" fmla="*/ 2147483647 h 51"/>
              <a:gd name="T82" fmla="*/ 2147483647 w 43"/>
              <a:gd name="T83" fmla="*/ 2147483647 h 51"/>
              <a:gd name="T84" fmla="*/ 2147483647 w 43"/>
              <a:gd name="T85" fmla="*/ 2147483647 h 51"/>
              <a:gd name="T86" fmla="*/ 2147483647 w 43"/>
              <a:gd name="T87" fmla="*/ 2147483647 h 51"/>
              <a:gd name="T88" fmla="*/ 2147483647 w 43"/>
              <a:gd name="T89" fmla="*/ 2147483647 h 51"/>
              <a:gd name="T90" fmla="*/ 2147483647 w 43"/>
              <a:gd name="T91" fmla="*/ 2147483647 h 51"/>
              <a:gd name="T92" fmla="*/ 2147483647 w 43"/>
              <a:gd name="T93" fmla="*/ 2147483647 h 51"/>
              <a:gd name="T94" fmla="*/ 2147483647 w 43"/>
              <a:gd name="T95" fmla="*/ 2147483647 h 51"/>
              <a:gd name="T96" fmla="*/ 2147483647 w 43"/>
              <a:gd name="T97" fmla="*/ 2147483647 h 51"/>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43"/>
              <a:gd name="T148" fmla="*/ 0 h 51"/>
              <a:gd name="T149" fmla="*/ 43 w 43"/>
              <a:gd name="T150" fmla="*/ 51 h 51"/>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43" h="51">
                <a:moveTo>
                  <a:pt x="18" y="49"/>
                </a:moveTo>
                <a:lnTo>
                  <a:pt x="18" y="49"/>
                </a:lnTo>
                <a:lnTo>
                  <a:pt x="18" y="48"/>
                </a:lnTo>
                <a:lnTo>
                  <a:pt x="18" y="46"/>
                </a:lnTo>
                <a:lnTo>
                  <a:pt x="20" y="46"/>
                </a:lnTo>
                <a:lnTo>
                  <a:pt x="20" y="45"/>
                </a:lnTo>
                <a:lnTo>
                  <a:pt x="21" y="43"/>
                </a:lnTo>
                <a:lnTo>
                  <a:pt x="26" y="42"/>
                </a:lnTo>
                <a:lnTo>
                  <a:pt x="29" y="40"/>
                </a:lnTo>
                <a:lnTo>
                  <a:pt x="33" y="39"/>
                </a:lnTo>
                <a:lnTo>
                  <a:pt x="37" y="37"/>
                </a:lnTo>
                <a:lnTo>
                  <a:pt x="40" y="36"/>
                </a:lnTo>
                <a:lnTo>
                  <a:pt x="42" y="33"/>
                </a:lnTo>
                <a:lnTo>
                  <a:pt x="43" y="30"/>
                </a:lnTo>
                <a:lnTo>
                  <a:pt x="43" y="27"/>
                </a:lnTo>
                <a:lnTo>
                  <a:pt x="42" y="20"/>
                </a:lnTo>
                <a:lnTo>
                  <a:pt x="39" y="14"/>
                </a:lnTo>
                <a:lnTo>
                  <a:pt x="34" y="9"/>
                </a:lnTo>
                <a:lnTo>
                  <a:pt x="30" y="5"/>
                </a:lnTo>
                <a:lnTo>
                  <a:pt x="24" y="2"/>
                </a:lnTo>
                <a:lnTo>
                  <a:pt x="17" y="0"/>
                </a:lnTo>
                <a:lnTo>
                  <a:pt x="9" y="0"/>
                </a:lnTo>
                <a:lnTo>
                  <a:pt x="3" y="3"/>
                </a:lnTo>
                <a:lnTo>
                  <a:pt x="0" y="5"/>
                </a:lnTo>
                <a:lnTo>
                  <a:pt x="0" y="6"/>
                </a:lnTo>
                <a:lnTo>
                  <a:pt x="0" y="9"/>
                </a:lnTo>
                <a:lnTo>
                  <a:pt x="2" y="12"/>
                </a:lnTo>
                <a:lnTo>
                  <a:pt x="3" y="15"/>
                </a:lnTo>
                <a:lnTo>
                  <a:pt x="5" y="18"/>
                </a:lnTo>
                <a:lnTo>
                  <a:pt x="6" y="20"/>
                </a:lnTo>
                <a:lnTo>
                  <a:pt x="9" y="22"/>
                </a:lnTo>
                <a:lnTo>
                  <a:pt x="11" y="25"/>
                </a:lnTo>
                <a:lnTo>
                  <a:pt x="12" y="28"/>
                </a:lnTo>
                <a:lnTo>
                  <a:pt x="14" y="31"/>
                </a:lnTo>
                <a:lnTo>
                  <a:pt x="14" y="34"/>
                </a:lnTo>
                <a:lnTo>
                  <a:pt x="14" y="39"/>
                </a:lnTo>
                <a:lnTo>
                  <a:pt x="14" y="42"/>
                </a:lnTo>
                <a:lnTo>
                  <a:pt x="14" y="46"/>
                </a:lnTo>
                <a:lnTo>
                  <a:pt x="14" y="51"/>
                </a:lnTo>
                <a:lnTo>
                  <a:pt x="15" y="51"/>
                </a:lnTo>
                <a:lnTo>
                  <a:pt x="17" y="51"/>
                </a:lnTo>
                <a:lnTo>
                  <a:pt x="18" y="51"/>
                </a:lnTo>
                <a:lnTo>
                  <a:pt x="18" y="49"/>
                </a:lnTo>
              </a:path>
            </a:pathLst>
          </a:custGeom>
          <a:solidFill>
            <a:srgbClr val="FFFF00"/>
          </a:solidFill>
          <a:ln w="4763">
            <a:solidFill>
              <a:srgbClr val="990000"/>
            </a:solidFill>
            <a:round/>
            <a:headEnd/>
            <a:tailEnd/>
          </a:ln>
        </p:spPr>
        <p:txBody>
          <a:bodyPr/>
          <a:lstStyle/>
          <a:p>
            <a:endParaRPr lang="en-US"/>
          </a:p>
        </p:txBody>
      </p:sp>
      <p:sp>
        <p:nvSpPr>
          <p:cNvPr id="53393" name="Freeform 144">
            <a:extLst>
              <a:ext uri="{FF2B5EF4-FFF2-40B4-BE49-F238E27FC236}">
                <a16:creationId xmlns:a16="http://schemas.microsoft.com/office/drawing/2014/main" id="{83585899-564B-58CE-BE4D-47184F8759B9}"/>
              </a:ext>
            </a:extLst>
          </p:cNvPr>
          <p:cNvSpPr>
            <a:spLocks/>
          </p:cNvSpPr>
          <p:nvPr/>
        </p:nvSpPr>
        <p:spPr bwMode="auto">
          <a:xfrm>
            <a:off x="6329366" y="4611689"/>
            <a:ext cx="73025" cy="80963"/>
          </a:xfrm>
          <a:custGeom>
            <a:avLst/>
            <a:gdLst>
              <a:gd name="T0" fmla="*/ 2147483647 w 52"/>
              <a:gd name="T1" fmla="*/ 2147483647 h 51"/>
              <a:gd name="T2" fmla="*/ 2147483647 w 52"/>
              <a:gd name="T3" fmla="*/ 2147483647 h 51"/>
              <a:gd name="T4" fmla="*/ 2147483647 w 52"/>
              <a:gd name="T5" fmla="*/ 2147483647 h 51"/>
              <a:gd name="T6" fmla="*/ 2147483647 w 52"/>
              <a:gd name="T7" fmla="*/ 2147483647 h 51"/>
              <a:gd name="T8" fmla="*/ 2147483647 w 52"/>
              <a:gd name="T9" fmla="*/ 2147483647 h 51"/>
              <a:gd name="T10" fmla="*/ 2147483647 w 52"/>
              <a:gd name="T11" fmla="*/ 2147483647 h 51"/>
              <a:gd name="T12" fmla="*/ 2147483647 w 52"/>
              <a:gd name="T13" fmla="*/ 2147483647 h 51"/>
              <a:gd name="T14" fmla="*/ 2147483647 w 52"/>
              <a:gd name="T15" fmla="*/ 2147483647 h 51"/>
              <a:gd name="T16" fmla="*/ 2147483647 w 52"/>
              <a:gd name="T17" fmla="*/ 2147483647 h 51"/>
              <a:gd name="T18" fmla="*/ 2147483647 w 52"/>
              <a:gd name="T19" fmla="*/ 2147483647 h 51"/>
              <a:gd name="T20" fmla="*/ 2147483647 w 52"/>
              <a:gd name="T21" fmla="*/ 2147483647 h 51"/>
              <a:gd name="T22" fmla="*/ 2147483647 w 52"/>
              <a:gd name="T23" fmla="*/ 2147483647 h 51"/>
              <a:gd name="T24" fmla="*/ 2147483647 w 52"/>
              <a:gd name="T25" fmla="*/ 2147483647 h 51"/>
              <a:gd name="T26" fmla="*/ 2147483647 w 52"/>
              <a:gd name="T27" fmla="*/ 2147483647 h 51"/>
              <a:gd name="T28" fmla="*/ 2147483647 w 52"/>
              <a:gd name="T29" fmla="*/ 2147483647 h 51"/>
              <a:gd name="T30" fmla="*/ 2147483647 w 52"/>
              <a:gd name="T31" fmla="*/ 2147483647 h 51"/>
              <a:gd name="T32" fmla="*/ 2147483647 w 52"/>
              <a:gd name="T33" fmla="*/ 2147483647 h 51"/>
              <a:gd name="T34" fmla="*/ 2147483647 w 52"/>
              <a:gd name="T35" fmla="*/ 2147483647 h 51"/>
              <a:gd name="T36" fmla="*/ 2147483647 w 52"/>
              <a:gd name="T37" fmla="*/ 2147483647 h 51"/>
              <a:gd name="T38" fmla="*/ 2147483647 w 52"/>
              <a:gd name="T39" fmla="*/ 2147483647 h 51"/>
              <a:gd name="T40" fmla="*/ 2147483647 w 52"/>
              <a:gd name="T41" fmla="*/ 2147483647 h 51"/>
              <a:gd name="T42" fmla="*/ 2147483647 w 52"/>
              <a:gd name="T43" fmla="*/ 2147483647 h 51"/>
              <a:gd name="T44" fmla="*/ 2147483647 w 52"/>
              <a:gd name="T45" fmla="*/ 2147483647 h 51"/>
              <a:gd name="T46" fmla="*/ 2147483647 w 52"/>
              <a:gd name="T47" fmla="*/ 0 h 51"/>
              <a:gd name="T48" fmla="*/ 2147483647 w 52"/>
              <a:gd name="T49" fmla="*/ 0 h 51"/>
              <a:gd name="T50" fmla="*/ 2147483647 w 52"/>
              <a:gd name="T51" fmla="*/ 0 h 51"/>
              <a:gd name="T52" fmla="*/ 2147483647 w 52"/>
              <a:gd name="T53" fmla="*/ 0 h 51"/>
              <a:gd name="T54" fmla="*/ 2147483647 w 52"/>
              <a:gd name="T55" fmla="*/ 0 h 51"/>
              <a:gd name="T56" fmla="*/ 2147483647 w 52"/>
              <a:gd name="T57" fmla="*/ 0 h 51"/>
              <a:gd name="T58" fmla="*/ 2147483647 w 52"/>
              <a:gd name="T59" fmla="*/ 0 h 51"/>
              <a:gd name="T60" fmla="*/ 2147483647 w 52"/>
              <a:gd name="T61" fmla="*/ 0 h 51"/>
              <a:gd name="T62" fmla="*/ 2147483647 w 52"/>
              <a:gd name="T63" fmla="*/ 0 h 51"/>
              <a:gd name="T64" fmla="*/ 2147483647 w 52"/>
              <a:gd name="T65" fmla="*/ 2147483647 h 51"/>
              <a:gd name="T66" fmla="*/ 2147483647 w 52"/>
              <a:gd name="T67" fmla="*/ 2147483647 h 51"/>
              <a:gd name="T68" fmla="*/ 2147483647 w 52"/>
              <a:gd name="T69" fmla="*/ 2147483647 h 51"/>
              <a:gd name="T70" fmla="*/ 2147483647 w 52"/>
              <a:gd name="T71" fmla="*/ 2147483647 h 51"/>
              <a:gd name="T72" fmla="*/ 2147483647 w 52"/>
              <a:gd name="T73" fmla="*/ 2147483647 h 51"/>
              <a:gd name="T74" fmla="*/ 2147483647 w 52"/>
              <a:gd name="T75" fmla="*/ 2147483647 h 51"/>
              <a:gd name="T76" fmla="*/ 2147483647 w 52"/>
              <a:gd name="T77" fmla="*/ 2147483647 h 51"/>
              <a:gd name="T78" fmla="*/ 2147483647 w 52"/>
              <a:gd name="T79" fmla="*/ 2147483647 h 51"/>
              <a:gd name="T80" fmla="*/ 2147483647 w 52"/>
              <a:gd name="T81" fmla="*/ 2147483647 h 51"/>
              <a:gd name="T82" fmla="*/ 2147483647 w 52"/>
              <a:gd name="T83" fmla="*/ 2147483647 h 51"/>
              <a:gd name="T84" fmla="*/ 2147483647 w 52"/>
              <a:gd name="T85" fmla="*/ 2147483647 h 51"/>
              <a:gd name="T86" fmla="*/ 2147483647 w 52"/>
              <a:gd name="T87" fmla="*/ 2147483647 h 51"/>
              <a:gd name="T88" fmla="*/ 2147483647 w 52"/>
              <a:gd name="T89" fmla="*/ 2147483647 h 51"/>
              <a:gd name="T90" fmla="*/ 0 w 52"/>
              <a:gd name="T91" fmla="*/ 2147483647 h 51"/>
              <a:gd name="T92" fmla="*/ 0 w 52"/>
              <a:gd name="T93" fmla="*/ 2147483647 h 51"/>
              <a:gd name="T94" fmla="*/ 0 w 52"/>
              <a:gd name="T95" fmla="*/ 2147483647 h 51"/>
              <a:gd name="T96" fmla="*/ 0 w 52"/>
              <a:gd name="T97" fmla="*/ 2147483647 h 51"/>
              <a:gd name="T98" fmla="*/ 2147483647 w 52"/>
              <a:gd name="T99" fmla="*/ 2147483647 h 51"/>
              <a:gd name="T100" fmla="*/ 2147483647 w 52"/>
              <a:gd name="T101" fmla="*/ 2147483647 h 51"/>
              <a:gd name="T102" fmla="*/ 2147483647 w 52"/>
              <a:gd name="T103" fmla="*/ 2147483647 h 51"/>
              <a:gd name="T104" fmla="*/ 2147483647 w 52"/>
              <a:gd name="T105" fmla="*/ 2147483647 h 51"/>
              <a:gd name="T106" fmla="*/ 2147483647 w 52"/>
              <a:gd name="T107" fmla="*/ 2147483647 h 51"/>
              <a:gd name="T108" fmla="*/ 2147483647 w 52"/>
              <a:gd name="T109" fmla="*/ 2147483647 h 51"/>
              <a:gd name="T110" fmla="*/ 2147483647 w 52"/>
              <a:gd name="T111" fmla="*/ 2147483647 h 51"/>
              <a:gd name="T112" fmla="*/ 2147483647 w 52"/>
              <a:gd name="T113" fmla="*/ 2147483647 h 51"/>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52"/>
              <a:gd name="T172" fmla="*/ 0 h 51"/>
              <a:gd name="T173" fmla="*/ 52 w 52"/>
              <a:gd name="T174" fmla="*/ 51 h 51"/>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52" h="51">
                <a:moveTo>
                  <a:pt x="13" y="49"/>
                </a:moveTo>
                <a:lnTo>
                  <a:pt x="18" y="51"/>
                </a:lnTo>
                <a:lnTo>
                  <a:pt x="24" y="51"/>
                </a:lnTo>
                <a:lnTo>
                  <a:pt x="28" y="51"/>
                </a:lnTo>
                <a:lnTo>
                  <a:pt x="34" y="48"/>
                </a:lnTo>
                <a:lnTo>
                  <a:pt x="38" y="45"/>
                </a:lnTo>
                <a:lnTo>
                  <a:pt x="43" y="42"/>
                </a:lnTo>
                <a:lnTo>
                  <a:pt x="46" y="38"/>
                </a:lnTo>
                <a:lnTo>
                  <a:pt x="49" y="33"/>
                </a:lnTo>
                <a:lnTo>
                  <a:pt x="50" y="30"/>
                </a:lnTo>
                <a:lnTo>
                  <a:pt x="52" y="27"/>
                </a:lnTo>
                <a:lnTo>
                  <a:pt x="52" y="24"/>
                </a:lnTo>
                <a:lnTo>
                  <a:pt x="52" y="21"/>
                </a:lnTo>
                <a:lnTo>
                  <a:pt x="52" y="18"/>
                </a:lnTo>
                <a:lnTo>
                  <a:pt x="52" y="14"/>
                </a:lnTo>
                <a:lnTo>
                  <a:pt x="52" y="11"/>
                </a:lnTo>
                <a:lnTo>
                  <a:pt x="52" y="8"/>
                </a:lnTo>
                <a:lnTo>
                  <a:pt x="52" y="6"/>
                </a:lnTo>
                <a:lnTo>
                  <a:pt x="52" y="5"/>
                </a:lnTo>
                <a:lnTo>
                  <a:pt x="52" y="3"/>
                </a:lnTo>
                <a:lnTo>
                  <a:pt x="52" y="2"/>
                </a:lnTo>
                <a:lnTo>
                  <a:pt x="50" y="0"/>
                </a:lnTo>
                <a:lnTo>
                  <a:pt x="49" y="0"/>
                </a:lnTo>
                <a:lnTo>
                  <a:pt x="47" y="0"/>
                </a:lnTo>
                <a:lnTo>
                  <a:pt x="46" y="0"/>
                </a:lnTo>
                <a:lnTo>
                  <a:pt x="44" y="0"/>
                </a:lnTo>
                <a:lnTo>
                  <a:pt x="43" y="0"/>
                </a:lnTo>
                <a:lnTo>
                  <a:pt x="41" y="0"/>
                </a:lnTo>
                <a:lnTo>
                  <a:pt x="40" y="0"/>
                </a:lnTo>
                <a:lnTo>
                  <a:pt x="38" y="2"/>
                </a:lnTo>
                <a:lnTo>
                  <a:pt x="35" y="6"/>
                </a:lnTo>
                <a:lnTo>
                  <a:pt x="31" y="9"/>
                </a:lnTo>
                <a:lnTo>
                  <a:pt x="28" y="12"/>
                </a:lnTo>
                <a:lnTo>
                  <a:pt x="24" y="17"/>
                </a:lnTo>
                <a:lnTo>
                  <a:pt x="21" y="20"/>
                </a:lnTo>
                <a:lnTo>
                  <a:pt x="16" y="23"/>
                </a:lnTo>
                <a:lnTo>
                  <a:pt x="12" y="24"/>
                </a:lnTo>
                <a:lnTo>
                  <a:pt x="6" y="27"/>
                </a:lnTo>
                <a:lnTo>
                  <a:pt x="4" y="29"/>
                </a:lnTo>
                <a:lnTo>
                  <a:pt x="3" y="29"/>
                </a:lnTo>
                <a:lnTo>
                  <a:pt x="1" y="30"/>
                </a:lnTo>
                <a:lnTo>
                  <a:pt x="1" y="32"/>
                </a:lnTo>
                <a:lnTo>
                  <a:pt x="0" y="33"/>
                </a:lnTo>
                <a:lnTo>
                  <a:pt x="0" y="36"/>
                </a:lnTo>
                <a:lnTo>
                  <a:pt x="0" y="38"/>
                </a:lnTo>
                <a:lnTo>
                  <a:pt x="0" y="39"/>
                </a:lnTo>
                <a:lnTo>
                  <a:pt x="1" y="40"/>
                </a:lnTo>
                <a:lnTo>
                  <a:pt x="1" y="42"/>
                </a:lnTo>
                <a:lnTo>
                  <a:pt x="3" y="43"/>
                </a:lnTo>
                <a:lnTo>
                  <a:pt x="4" y="45"/>
                </a:lnTo>
                <a:lnTo>
                  <a:pt x="7" y="48"/>
                </a:lnTo>
                <a:lnTo>
                  <a:pt x="9" y="48"/>
                </a:lnTo>
                <a:lnTo>
                  <a:pt x="10" y="49"/>
                </a:lnTo>
                <a:lnTo>
                  <a:pt x="13" y="49"/>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394" name="Freeform 145">
            <a:extLst>
              <a:ext uri="{FF2B5EF4-FFF2-40B4-BE49-F238E27FC236}">
                <a16:creationId xmlns:a16="http://schemas.microsoft.com/office/drawing/2014/main" id="{043082A6-86A5-4DAA-8686-D5B03F05845A}"/>
              </a:ext>
            </a:extLst>
          </p:cNvPr>
          <p:cNvSpPr>
            <a:spLocks/>
          </p:cNvSpPr>
          <p:nvPr/>
        </p:nvSpPr>
        <p:spPr bwMode="auto">
          <a:xfrm>
            <a:off x="6329366" y="4611689"/>
            <a:ext cx="73025" cy="80963"/>
          </a:xfrm>
          <a:custGeom>
            <a:avLst/>
            <a:gdLst>
              <a:gd name="T0" fmla="*/ 2147483647 w 52"/>
              <a:gd name="T1" fmla="*/ 2147483647 h 51"/>
              <a:gd name="T2" fmla="*/ 2147483647 w 52"/>
              <a:gd name="T3" fmla="*/ 2147483647 h 51"/>
              <a:gd name="T4" fmla="*/ 2147483647 w 52"/>
              <a:gd name="T5" fmla="*/ 2147483647 h 51"/>
              <a:gd name="T6" fmla="*/ 2147483647 w 52"/>
              <a:gd name="T7" fmla="*/ 2147483647 h 51"/>
              <a:gd name="T8" fmla="*/ 2147483647 w 52"/>
              <a:gd name="T9" fmla="*/ 2147483647 h 51"/>
              <a:gd name="T10" fmla="*/ 2147483647 w 52"/>
              <a:gd name="T11" fmla="*/ 2147483647 h 51"/>
              <a:gd name="T12" fmla="*/ 2147483647 w 52"/>
              <a:gd name="T13" fmla="*/ 2147483647 h 51"/>
              <a:gd name="T14" fmla="*/ 2147483647 w 52"/>
              <a:gd name="T15" fmla="*/ 2147483647 h 51"/>
              <a:gd name="T16" fmla="*/ 2147483647 w 52"/>
              <a:gd name="T17" fmla="*/ 2147483647 h 51"/>
              <a:gd name="T18" fmla="*/ 2147483647 w 52"/>
              <a:gd name="T19" fmla="*/ 2147483647 h 51"/>
              <a:gd name="T20" fmla="*/ 2147483647 w 52"/>
              <a:gd name="T21" fmla="*/ 2147483647 h 51"/>
              <a:gd name="T22" fmla="*/ 2147483647 w 52"/>
              <a:gd name="T23" fmla="*/ 2147483647 h 51"/>
              <a:gd name="T24" fmla="*/ 2147483647 w 52"/>
              <a:gd name="T25" fmla="*/ 2147483647 h 51"/>
              <a:gd name="T26" fmla="*/ 2147483647 w 52"/>
              <a:gd name="T27" fmla="*/ 2147483647 h 51"/>
              <a:gd name="T28" fmla="*/ 2147483647 w 52"/>
              <a:gd name="T29" fmla="*/ 2147483647 h 51"/>
              <a:gd name="T30" fmla="*/ 2147483647 w 52"/>
              <a:gd name="T31" fmla="*/ 2147483647 h 51"/>
              <a:gd name="T32" fmla="*/ 2147483647 w 52"/>
              <a:gd name="T33" fmla="*/ 2147483647 h 51"/>
              <a:gd name="T34" fmla="*/ 2147483647 w 52"/>
              <a:gd name="T35" fmla="*/ 2147483647 h 51"/>
              <a:gd name="T36" fmla="*/ 2147483647 w 52"/>
              <a:gd name="T37" fmla="*/ 2147483647 h 51"/>
              <a:gd name="T38" fmla="*/ 2147483647 w 52"/>
              <a:gd name="T39" fmla="*/ 2147483647 h 51"/>
              <a:gd name="T40" fmla="*/ 2147483647 w 52"/>
              <a:gd name="T41" fmla="*/ 2147483647 h 51"/>
              <a:gd name="T42" fmla="*/ 2147483647 w 52"/>
              <a:gd name="T43" fmla="*/ 2147483647 h 51"/>
              <a:gd name="T44" fmla="*/ 2147483647 w 52"/>
              <a:gd name="T45" fmla="*/ 2147483647 h 51"/>
              <a:gd name="T46" fmla="*/ 2147483647 w 52"/>
              <a:gd name="T47" fmla="*/ 0 h 51"/>
              <a:gd name="T48" fmla="*/ 2147483647 w 52"/>
              <a:gd name="T49" fmla="*/ 0 h 51"/>
              <a:gd name="T50" fmla="*/ 2147483647 w 52"/>
              <a:gd name="T51" fmla="*/ 0 h 51"/>
              <a:gd name="T52" fmla="*/ 2147483647 w 52"/>
              <a:gd name="T53" fmla="*/ 0 h 51"/>
              <a:gd name="T54" fmla="*/ 2147483647 w 52"/>
              <a:gd name="T55" fmla="*/ 0 h 51"/>
              <a:gd name="T56" fmla="*/ 2147483647 w 52"/>
              <a:gd name="T57" fmla="*/ 0 h 51"/>
              <a:gd name="T58" fmla="*/ 2147483647 w 52"/>
              <a:gd name="T59" fmla="*/ 0 h 51"/>
              <a:gd name="T60" fmla="*/ 2147483647 w 52"/>
              <a:gd name="T61" fmla="*/ 0 h 51"/>
              <a:gd name="T62" fmla="*/ 2147483647 w 52"/>
              <a:gd name="T63" fmla="*/ 0 h 51"/>
              <a:gd name="T64" fmla="*/ 2147483647 w 52"/>
              <a:gd name="T65" fmla="*/ 2147483647 h 51"/>
              <a:gd name="T66" fmla="*/ 2147483647 w 52"/>
              <a:gd name="T67" fmla="*/ 2147483647 h 51"/>
              <a:gd name="T68" fmla="*/ 2147483647 w 52"/>
              <a:gd name="T69" fmla="*/ 2147483647 h 51"/>
              <a:gd name="T70" fmla="*/ 2147483647 w 52"/>
              <a:gd name="T71" fmla="*/ 2147483647 h 51"/>
              <a:gd name="T72" fmla="*/ 2147483647 w 52"/>
              <a:gd name="T73" fmla="*/ 2147483647 h 51"/>
              <a:gd name="T74" fmla="*/ 2147483647 w 52"/>
              <a:gd name="T75" fmla="*/ 2147483647 h 51"/>
              <a:gd name="T76" fmla="*/ 2147483647 w 52"/>
              <a:gd name="T77" fmla="*/ 2147483647 h 51"/>
              <a:gd name="T78" fmla="*/ 2147483647 w 52"/>
              <a:gd name="T79" fmla="*/ 2147483647 h 51"/>
              <a:gd name="T80" fmla="*/ 2147483647 w 52"/>
              <a:gd name="T81" fmla="*/ 2147483647 h 51"/>
              <a:gd name="T82" fmla="*/ 2147483647 w 52"/>
              <a:gd name="T83" fmla="*/ 2147483647 h 51"/>
              <a:gd name="T84" fmla="*/ 2147483647 w 52"/>
              <a:gd name="T85" fmla="*/ 2147483647 h 51"/>
              <a:gd name="T86" fmla="*/ 2147483647 w 52"/>
              <a:gd name="T87" fmla="*/ 2147483647 h 51"/>
              <a:gd name="T88" fmla="*/ 2147483647 w 52"/>
              <a:gd name="T89" fmla="*/ 2147483647 h 51"/>
              <a:gd name="T90" fmla="*/ 0 w 52"/>
              <a:gd name="T91" fmla="*/ 2147483647 h 51"/>
              <a:gd name="T92" fmla="*/ 0 w 52"/>
              <a:gd name="T93" fmla="*/ 2147483647 h 51"/>
              <a:gd name="T94" fmla="*/ 0 w 52"/>
              <a:gd name="T95" fmla="*/ 2147483647 h 51"/>
              <a:gd name="T96" fmla="*/ 0 w 52"/>
              <a:gd name="T97" fmla="*/ 2147483647 h 51"/>
              <a:gd name="T98" fmla="*/ 2147483647 w 52"/>
              <a:gd name="T99" fmla="*/ 2147483647 h 51"/>
              <a:gd name="T100" fmla="*/ 2147483647 w 52"/>
              <a:gd name="T101" fmla="*/ 2147483647 h 51"/>
              <a:gd name="T102" fmla="*/ 2147483647 w 52"/>
              <a:gd name="T103" fmla="*/ 2147483647 h 51"/>
              <a:gd name="T104" fmla="*/ 2147483647 w 52"/>
              <a:gd name="T105" fmla="*/ 2147483647 h 51"/>
              <a:gd name="T106" fmla="*/ 2147483647 w 52"/>
              <a:gd name="T107" fmla="*/ 2147483647 h 51"/>
              <a:gd name="T108" fmla="*/ 2147483647 w 52"/>
              <a:gd name="T109" fmla="*/ 2147483647 h 51"/>
              <a:gd name="T110" fmla="*/ 2147483647 w 52"/>
              <a:gd name="T111" fmla="*/ 2147483647 h 51"/>
              <a:gd name="T112" fmla="*/ 2147483647 w 52"/>
              <a:gd name="T113" fmla="*/ 2147483647 h 51"/>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52"/>
              <a:gd name="T172" fmla="*/ 0 h 51"/>
              <a:gd name="T173" fmla="*/ 52 w 52"/>
              <a:gd name="T174" fmla="*/ 51 h 51"/>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52" h="51">
                <a:moveTo>
                  <a:pt x="13" y="49"/>
                </a:moveTo>
                <a:lnTo>
                  <a:pt x="18" y="51"/>
                </a:lnTo>
                <a:lnTo>
                  <a:pt x="24" y="51"/>
                </a:lnTo>
                <a:lnTo>
                  <a:pt x="28" y="51"/>
                </a:lnTo>
                <a:lnTo>
                  <a:pt x="34" y="48"/>
                </a:lnTo>
                <a:lnTo>
                  <a:pt x="38" y="45"/>
                </a:lnTo>
                <a:lnTo>
                  <a:pt x="43" y="42"/>
                </a:lnTo>
                <a:lnTo>
                  <a:pt x="46" y="38"/>
                </a:lnTo>
                <a:lnTo>
                  <a:pt x="49" y="33"/>
                </a:lnTo>
                <a:lnTo>
                  <a:pt x="50" y="30"/>
                </a:lnTo>
                <a:lnTo>
                  <a:pt x="52" y="27"/>
                </a:lnTo>
                <a:lnTo>
                  <a:pt x="52" y="24"/>
                </a:lnTo>
                <a:lnTo>
                  <a:pt x="52" y="21"/>
                </a:lnTo>
                <a:lnTo>
                  <a:pt x="52" y="18"/>
                </a:lnTo>
                <a:lnTo>
                  <a:pt x="52" y="14"/>
                </a:lnTo>
                <a:lnTo>
                  <a:pt x="52" y="11"/>
                </a:lnTo>
                <a:lnTo>
                  <a:pt x="52" y="8"/>
                </a:lnTo>
                <a:lnTo>
                  <a:pt x="52" y="6"/>
                </a:lnTo>
                <a:lnTo>
                  <a:pt x="52" y="5"/>
                </a:lnTo>
                <a:lnTo>
                  <a:pt x="52" y="3"/>
                </a:lnTo>
                <a:lnTo>
                  <a:pt x="52" y="2"/>
                </a:lnTo>
                <a:lnTo>
                  <a:pt x="50" y="0"/>
                </a:lnTo>
                <a:lnTo>
                  <a:pt x="49" y="0"/>
                </a:lnTo>
                <a:lnTo>
                  <a:pt x="47" y="0"/>
                </a:lnTo>
                <a:lnTo>
                  <a:pt x="46" y="0"/>
                </a:lnTo>
                <a:lnTo>
                  <a:pt x="44" y="0"/>
                </a:lnTo>
                <a:lnTo>
                  <a:pt x="43" y="0"/>
                </a:lnTo>
                <a:lnTo>
                  <a:pt x="41" y="0"/>
                </a:lnTo>
                <a:lnTo>
                  <a:pt x="40" y="0"/>
                </a:lnTo>
                <a:lnTo>
                  <a:pt x="38" y="2"/>
                </a:lnTo>
                <a:lnTo>
                  <a:pt x="35" y="6"/>
                </a:lnTo>
                <a:lnTo>
                  <a:pt x="31" y="9"/>
                </a:lnTo>
                <a:lnTo>
                  <a:pt x="28" y="12"/>
                </a:lnTo>
                <a:lnTo>
                  <a:pt x="24" y="17"/>
                </a:lnTo>
                <a:lnTo>
                  <a:pt x="21" y="20"/>
                </a:lnTo>
                <a:lnTo>
                  <a:pt x="16" y="23"/>
                </a:lnTo>
                <a:lnTo>
                  <a:pt x="12" y="24"/>
                </a:lnTo>
                <a:lnTo>
                  <a:pt x="6" y="27"/>
                </a:lnTo>
                <a:lnTo>
                  <a:pt x="4" y="29"/>
                </a:lnTo>
                <a:lnTo>
                  <a:pt x="3" y="29"/>
                </a:lnTo>
                <a:lnTo>
                  <a:pt x="1" y="30"/>
                </a:lnTo>
                <a:lnTo>
                  <a:pt x="1" y="32"/>
                </a:lnTo>
                <a:lnTo>
                  <a:pt x="0" y="33"/>
                </a:lnTo>
                <a:lnTo>
                  <a:pt x="0" y="36"/>
                </a:lnTo>
                <a:lnTo>
                  <a:pt x="0" y="38"/>
                </a:lnTo>
                <a:lnTo>
                  <a:pt x="0" y="39"/>
                </a:lnTo>
                <a:lnTo>
                  <a:pt x="1" y="40"/>
                </a:lnTo>
                <a:lnTo>
                  <a:pt x="1" y="42"/>
                </a:lnTo>
                <a:lnTo>
                  <a:pt x="3" y="43"/>
                </a:lnTo>
                <a:lnTo>
                  <a:pt x="4" y="45"/>
                </a:lnTo>
                <a:lnTo>
                  <a:pt x="7" y="48"/>
                </a:lnTo>
                <a:lnTo>
                  <a:pt x="9" y="48"/>
                </a:lnTo>
                <a:lnTo>
                  <a:pt x="10" y="49"/>
                </a:lnTo>
                <a:lnTo>
                  <a:pt x="13" y="49"/>
                </a:lnTo>
              </a:path>
            </a:pathLst>
          </a:custGeom>
          <a:solidFill>
            <a:srgbClr val="FFFF00"/>
          </a:solidFill>
          <a:ln w="1588">
            <a:solidFill>
              <a:srgbClr val="990000"/>
            </a:solidFill>
            <a:round/>
            <a:headEnd/>
            <a:tailEnd/>
          </a:ln>
        </p:spPr>
        <p:txBody>
          <a:bodyPr/>
          <a:lstStyle/>
          <a:p>
            <a:endParaRPr lang="en-US"/>
          </a:p>
        </p:txBody>
      </p:sp>
      <p:sp>
        <p:nvSpPr>
          <p:cNvPr id="53395" name="Freeform 146">
            <a:extLst>
              <a:ext uri="{FF2B5EF4-FFF2-40B4-BE49-F238E27FC236}">
                <a16:creationId xmlns:a16="http://schemas.microsoft.com/office/drawing/2014/main" id="{45F84D69-BADF-4062-4A38-983DD5687363}"/>
              </a:ext>
            </a:extLst>
          </p:cNvPr>
          <p:cNvSpPr>
            <a:spLocks/>
          </p:cNvSpPr>
          <p:nvPr/>
        </p:nvSpPr>
        <p:spPr bwMode="auto">
          <a:xfrm>
            <a:off x="6329366" y="4611689"/>
            <a:ext cx="73025" cy="80963"/>
          </a:xfrm>
          <a:custGeom>
            <a:avLst/>
            <a:gdLst>
              <a:gd name="T0" fmla="*/ 2147483647 w 52"/>
              <a:gd name="T1" fmla="*/ 2147483647 h 51"/>
              <a:gd name="T2" fmla="*/ 2147483647 w 52"/>
              <a:gd name="T3" fmla="*/ 2147483647 h 51"/>
              <a:gd name="T4" fmla="*/ 2147483647 w 52"/>
              <a:gd name="T5" fmla="*/ 2147483647 h 51"/>
              <a:gd name="T6" fmla="*/ 2147483647 w 52"/>
              <a:gd name="T7" fmla="*/ 2147483647 h 51"/>
              <a:gd name="T8" fmla="*/ 2147483647 w 52"/>
              <a:gd name="T9" fmla="*/ 2147483647 h 51"/>
              <a:gd name="T10" fmla="*/ 2147483647 w 52"/>
              <a:gd name="T11" fmla="*/ 2147483647 h 51"/>
              <a:gd name="T12" fmla="*/ 2147483647 w 52"/>
              <a:gd name="T13" fmla="*/ 2147483647 h 51"/>
              <a:gd name="T14" fmla="*/ 2147483647 w 52"/>
              <a:gd name="T15" fmla="*/ 2147483647 h 51"/>
              <a:gd name="T16" fmla="*/ 2147483647 w 52"/>
              <a:gd name="T17" fmla="*/ 2147483647 h 51"/>
              <a:gd name="T18" fmla="*/ 2147483647 w 52"/>
              <a:gd name="T19" fmla="*/ 2147483647 h 51"/>
              <a:gd name="T20" fmla="*/ 2147483647 w 52"/>
              <a:gd name="T21" fmla="*/ 2147483647 h 51"/>
              <a:gd name="T22" fmla="*/ 2147483647 w 52"/>
              <a:gd name="T23" fmla="*/ 2147483647 h 51"/>
              <a:gd name="T24" fmla="*/ 2147483647 w 52"/>
              <a:gd name="T25" fmla="*/ 2147483647 h 51"/>
              <a:gd name="T26" fmla="*/ 2147483647 w 52"/>
              <a:gd name="T27" fmla="*/ 2147483647 h 51"/>
              <a:gd name="T28" fmla="*/ 2147483647 w 52"/>
              <a:gd name="T29" fmla="*/ 2147483647 h 51"/>
              <a:gd name="T30" fmla="*/ 2147483647 w 52"/>
              <a:gd name="T31" fmla="*/ 2147483647 h 51"/>
              <a:gd name="T32" fmla="*/ 2147483647 w 52"/>
              <a:gd name="T33" fmla="*/ 2147483647 h 51"/>
              <a:gd name="T34" fmla="*/ 2147483647 w 52"/>
              <a:gd name="T35" fmla="*/ 2147483647 h 51"/>
              <a:gd name="T36" fmla="*/ 2147483647 w 52"/>
              <a:gd name="T37" fmla="*/ 2147483647 h 51"/>
              <a:gd name="T38" fmla="*/ 2147483647 w 52"/>
              <a:gd name="T39" fmla="*/ 2147483647 h 51"/>
              <a:gd name="T40" fmla="*/ 2147483647 w 52"/>
              <a:gd name="T41" fmla="*/ 2147483647 h 51"/>
              <a:gd name="T42" fmla="*/ 2147483647 w 52"/>
              <a:gd name="T43" fmla="*/ 2147483647 h 51"/>
              <a:gd name="T44" fmla="*/ 2147483647 w 52"/>
              <a:gd name="T45" fmla="*/ 2147483647 h 51"/>
              <a:gd name="T46" fmla="*/ 2147483647 w 52"/>
              <a:gd name="T47" fmla="*/ 0 h 51"/>
              <a:gd name="T48" fmla="*/ 2147483647 w 52"/>
              <a:gd name="T49" fmla="*/ 0 h 51"/>
              <a:gd name="T50" fmla="*/ 2147483647 w 52"/>
              <a:gd name="T51" fmla="*/ 0 h 51"/>
              <a:gd name="T52" fmla="*/ 2147483647 w 52"/>
              <a:gd name="T53" fmla="*/ 0 h 51"/>
              <a:gd name="T54" fmla="*/ 2147483647 w 52"/>
              <a:gd name="T55" fmla="*/ 0 h 51"/>
              <a:gd name="T56" fmla="*/ 2147483647 w 52"/>
              <a:gd name="T57" fmla="*/ 0 h 51"/>
              <a:gd name="T58" fmla="*/ 2147483647 w 52"/>
              <a:gd name="T59" fmla="*/ 0 h 51"/>
              <a:gd name="T60" fmla="*/ 2147483647 w 52"/>
              <a:gd name="T61" fmla="*/ 0 h 51"/>
              <a:gd name="T62" fmla="*/ 2147483647 w 52"/>
              <a:gd name="T63" fmla="*/ 0 h 51"/>
              <a:gd name="T64" fmla="*/ 2147483647 w 52"/>
              <a:gd name="T65" fmla="*/ 2147483647 h 51"/>
              <a:gd name="T66" fmla="*/ 2147483647 w 52"/>
              <a:gd name="T67" fmla="*/ 2147483647 h 51"/>
              <a:gd name="T68" fmla="*/ 2147483647 w 52"/>
              <a:gd name="T69" fmla="*/ 2147483647 h 51"/>
              <a:gd name="T70" fmla="*/ 2147483647 w 52"/>
              <a:gd name="T71" fmla="*/ 2147483647 h 51"/>
              <a:gd name="T72" fmla="*/ 2147483647 w 52"/>
              <a:gd name="T73" fmla="*/ 2147483647 h 51"/>
              <a:gd name="T74" fmla="*/ 2147483647 w 52"/>
              <a:gd name="T75" fmla="*/ 2147483647 h 51"/>
              <a:gd name="T76" fmla="*/ 2147483647 w 52"/>
              <a:gd name="T77" fmla="*/ 2147483647 h 51"/>
              <a:gd name="T78" fmla="*/ 2147483647 w 52"/>
              <a:gd name="T79" fmla="*/ 2147483647 h 51"/>
              <a:gd name="T80" fmla="*/ 2147483647 w 52"/>
              <a:gd name="T81" fmla="*/ 2147483647 h 51"/>
              <a:gd name="T82" fmla="*/ 2147483647 w 52"/>
              <a:gd name="T83" fmla="*/ 2147483647 h 51"/>
              <a:gd name="T84" fmla="*/ 2147483647 w 52"/>
              <a:gd name="T85" fmla="*/ 2147483647 h 51"/>
              <a:gd name="T86" fmla="*/ 2147483647 w 52"/>
              <a:gd name="T87" fmla="*/ 2147483647 h 51"/>
              <a:gd name="T88" fmla="*/ 2147483647 w 52"/>
              <a:gd name="T89" fmla="*/ 2147483647 h 51"/>
              <a:gd name="T90" fmla="*/ 0 w 52"/>
              <a:gd name="T91" fmla="*/ 2147483647 h 51"/>
              <a:gd name="T92" fmla="*/ 0 w 52"/>
              <a:gd name="T93" fmla="*/ 2147483647 h 51"/>
              <a:gd name="T94" fmla="*/ 0 w 52"/>
              <a:gd name="T95" fmla="*/ 2147483647 h 51"/>
              <a:gd name="T96" fmla="*/ 0 w 52"/>
              <a:gd name="T97" fmla="*/ 2147483647 h 51"/>
              <a:gd name="T98" fmla="*/ 2147483647 w 52"/>
              <a:gd name="T99" fmla="*/ 2147483647 h 51"/>
              <a:gd name="T100" fmla="*/ 2147483647 w 52"/>
              <a:gd name="T101" fmla="*/ 2147483647 h 51"/>
              <a:gd name="T102" fmla="*/ 2147483647 w 52"/>
              <a:gd name="T103" fmla="*/ 2147483647 h 51"/>
              <a:gd name="T104" fmla="*/ 2147483647 w 52"/>
              <a:gd name="T105" fmla="*/ 2147483647 h 51"/>
              <a:gd name="T106" fmla="*/ 2147483647 w 52"/>
              <a:gd name="T107" fmla="*/ 2147483647 h 51"/>
              <a:gd name="T108" fmla="*/ 2147483647 w 52"/>
              <a:gd name="T109" fmla="*/ 2147483647 h 51"/>
              <a:gd name="T110" fmla="*/ 2147483647 w 52"/>
              <a:gd name="T111" fmla="*/ 2147483647 h 51"/>
              <a:gd name="T112" fmla="*/ 2147483647 w 52"/>
              <a:gd name="T113" fmla="*/ 2147483647 h 51"/>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52"/>
              <a:gd name="T172" fmla="*/ 0 h 51"/>
              <a:gd name="T173" fmla="*/ 52 w 52"/>
              <a:gd name="T174" fmla="*/ 51 h 51"/>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52" h="51">
                <a:moveTo>
                  <a:pt x="13" y="49"/>
                </a:moveTo>
                <a:lnTo>
                  <a:pt x="18" y="51"/>
                </a:lnTo>
                <a:lnTo>
                  <a:pt x="24" y="51"/>
                </a:lnTo>
                <a:lnTo>
                  <a:pt x="28" y="51"/>
                </a:lnTo>
                <a:lnTo>
                  <a:pt x="34" y="48"/>
                </a:lnTo>
                <a:lnTo>
                  <a:pt x="38" y="45"/>
                </a:lnTo>
                <a:lnTo>
                  <a:pt x="43" y="42"/>
                </a:lnTo>
                <a:lnTo>
                  <a:pt x="46" y="38"/>
                </a:lnTo>
                <a:lnTo>
                  <a:pt x="49" y="33"/>
                </a:lnTo>
                <a:lnTo>
                  <a:pt x="50" y="30"/>
                </a:lnTo>
                <a:lnTo>
                  <a:pt x="52" y="27"/>
                </a:lnTo>
                <a:lnTo>
                  <a:pt x="52" y="24"/>
                </a:lnTo>
                <a:lnTo>
                  <a:pt x="52" y="21"/>
                </a:lnTo>
                <a:lnTo>
                  <a:pt x="52" y="18"/>
                </a:lnTo>
                <a:lnTo>
                  <a:pt x="52" y="14"/>
                </a:lnTo>
                <a:lnTo>
                  <a:pt x="52" y="11"/>
                </a:lnTo>
                <a:lnTo>
                  <a:pt x="52" y="8"/>
                </a:lnTo>
                <a:lnTo>
                  <a:pt x="52" y="6"/>
                </a:lnTo>
                <a:lnTo>
                  <a:pt x="52" y="5"/>
                </a:lnTo>
                <a:lnTo>
                  <a:pt x="52" y="3"/>
                </a:lnTo>
                <a:lnTo>
                  <a:pt x="52" y="2"/>
                </a:lnTo>
                <a:lnTo>
                  <a:pt x="50" y="0"/>
                </a:lnTo>
                <a:lnTo>
                  <a:pt x="49" y="0"/>
                </a:lnTo>
                <a:lnTo>
                  <a:pt x="47" y="0"/>
                </a:lnTo>
                <a:lnTo>
                  <a:pt x="46" y="0"/>
                </a:lnTo>
                <a:lnTo>
                  <a:pt x="44" y="0"/>
                </a:lnTo>
                <a:lnTo>
                  <a:pt x="43" y="0"/>
                </a:lnTo>
                <a:lnTo>
                  <a:pt x="41" y="0"/>
                </a:lnTo>
                <a:lnTo>
                  <a:pt x="40" y="0"/>
                </a:lnTo>
                <a:lnTo>
                  <a:pt x="38" y="2"/>
                </a:lnTo>
                <a:lnTo>
                  <a:pt x="35" y="6"/>
                </a:lnTo>
                <a:lnTo>
                  <a:pt x="31" y="9"/>
                </a:lnTo>
                <a:lnTo>
                  <a:pt x="28" y="12"/>
                </a:lnTo>
                <a:lnTo>
                  <a:pt x="24" y="17"/>
                </a:lnTo>
                <a:lnTo>
                  <a:pt x="21" y="20"/>
                </a:lnTo>
                <a:lnTo>
                  <a:pt x="16" y="23"/>
                </a:lnTo>
                <a:lnTo>
                  <a:pt x="12" y="24"/>
                </a:lnTo>
                <a:lnTo>
                  <a:pt x="6" y="27"/>
                </a:lnTo>
                <a:lnTo>
                  <a:pt x="4" y="29"/>
                </a:lnTo>
                <a:lnTo>
                  <a:pt x="3" y="29"/>
                </a:lnTo>
                <a:lnTo>
                  <a:pt x="1" y="30"/>
                </a:lnTo>
                <a:lnTo>
                  <a:pt x="1" y="32"/>
                </a:lnTo>
                <a:lnTo>
                  <a:pt x="0" y="33"/>
                </a:lnTo>
                <a:lnTo>
                  <a:pt x="0" y="36"/>
                </a:lnTo>
                <a:lnTo>
                  <a:pt x="0" y="38"/>
                </a:lnTo>
                <a:lnTo>
                  <a:pt x="0" y="39"/>
                </a:lnTo>
                <a:lnTo>
                  <a:pt x="1" y="40"/>
                </a:lnTo>
                <a:lnTo>
                  <a:pt x="1" y="42"/>
                </a:lnTo>
                <a:lnTo>
                  <a:pt x="3" y="43"/>
                </a:lnTo>
                <a:lnTo>
                  <a:pt x="4" y="45"/>
                </a:lnTo>
                <a:lnTo>
                  <a:pt x="7" y="48"/>
                </a:lnTo>
                <a:lnTo>
                  <a:pt x="9" y="48"/>
                </a:lnTo>
                <a:lnTo>
                  <a:pt x="10" y="49"/>
                </a:lnTo>
                <a:lnTo>
                  <a:pt x="13" y="49"/>
                </a:lnTo>
              </a:path>
            </a:pathLst>
          </a:custGeom>
          <a:solidFill>
            <a:srgbClr val="FFFF00"/>
          </a:solidFill>
          <a:ln w="4763">
            <a:solidFill>
              <a:srgbClr val="990000"/>
            </a:solidFill>
            <a:round/>
            <a:headEnd/>
            <a:tailEnd/>
          </a:ln>
        </p:spPr>
        <p:txBody>
          <a:bodyPr/>
          <a:lstStyle/>
          <a:p>
            <a:endParaRPr lang="en-US"/>
          </a:p>
        </p:txBody>
      </p:sp>
      <p:sp>
        <p:nvSpPr>
          <p:cNvPr id="53396" name="Freeform 147">
            <a:extLst>
              <a:ext uri="{FF2B5EF4-FFF2-40B4-BE49-F238E27FC236}">
                <a16:creationId xmlns:a16="http://schemas.microsoft.com/office/drawing/2014/main" id="{887E5D54-F8F7-83E5-0777-B72903BFE763}"/>
              </a:ext>
            </a:extLst>
          </p:cNvPr>
          <p:cNvSpPr>
            <a:spLocks/>
          </p:cNvSpPr>
          <p:nvPr/>
        </p:nvSpPr>
        <p:spPr bwMode="auto">
          <a:xfrm>
            <a:off x="6249989" y="4594228"/>
            <a:ext cx="80963" cy="79375"/>
          </a:xfrm>
          <a:custGeom>
            <a:avLst/>
            <a:gdLst>
              <a:gd name="T0" fmla="*/ 0 w 57"/>
              <a:gd name="T1" fmla="*/ 2147483647 h 50"/>
              <a:gd name="T2" fmla="*/ 2147483647 w 57"/>
              <a:gd name="T3" fmla="*/ 2147483647 h 50"/>
              <a:gd name="T4" fmla="*/ 2147483647 w 57"/>
              <a:gd name="T5" fmla="*/ 2147483647 h 50"/>
              <a:gd name="T6" fmla="*/ 2147483647 w 57"/>
              <a:gd name="T7" fmla="*/ 2147483647 h 50"/>
              <a:gd name="T8" fmla="*/ 2147483647 w 57"/>
              <a:gd name="T9" fmla="*/ 2147483647 h 50"/>
              <a:gd name="T10" fmla="*/ 2147483647 w 57"/>
              <a:gd name="T11" fmla="*/ 2147483647 h 50"/>
              <a:gd name="T12" fmla="*/ 2147483647 w 57"/>
              <a:gd name="T13" fmla="*/ 2147483647 h 50"/>
              <a:gd name="T14" fmla="*/ 2147483647 w 57"/>
              <a:gd name="T15" fmla="*/ 2147483647 h 50"/>
              <a:gd name="T16" fmla="*/ 2147483647 w 57"/>
              <a:gd name="T17" fmla="*/ 2147483647 h 50"/>
              <a:gd name="T18" fmla="*/ 2147483647 w 57"/>
              <a:gd name="T19" fmla="*/ 2147483647 h 50"/>
              <a:gd name="T20" fmla="*/ 2147483647 w 57"/>
              <a:gd name="T21" fmla="*/ 2147483647 h 50"/>
              <a:gd name="T22" fmla="*/ 2147483647 w 57"/>
              <a:gd name="T23" fmla="*/ 2147483647 h 50"/>
              <a:gd name="T24" fmla="*/ 2147483647 w 57"/>
              <a:gd name="T25" fmla="*/ 2147483647 h 50"/>
              <a:gd name="T26" fmla="*/ 2147483647 w 57"/>
              <a:gd name="T27" fmla="*/ 2147483647 h 50"/>
              <a:gd name="T28" fmla="*/ 2147483647 w 57"/>
              <a:gd name="T29" fmla="*/ 2147483647 h 50"/>
              <a:gd name="T30" fmla="*/ 2147483647 w 57"/>
              <a:gd name="T31" fmla="*/ 2147483647 h 50"/>
              <a:gd name="T32" fmla="*/ 2147483647 w 57"/>
              <a:gd name="T33" fmla="*/ 2147483647 h 50"/>
              <a:gd name="T34" fmla="*/ 2147483647 w 57"/>
              <a:gd name="T35" fmla="*/ 2147483647 h 50"/>
              <a:gd name="T36" fmla="*/ 2147483647 w 57"/>
              <a:gd name="T37" fmla="*/ 2147483647 h 50"/>
              <a:gd name="T38" fmla="*/ 2147483647 w 57"/>
              <a:gd name="T39" fmla="*/ 2147483647 h 50"/>
              <a:gd name="T40" fmla="*/ 2147483647 w 57"/>
              <a:gd name="T41" fmla="*/ 2147483647 h 50"/>
              <a:gd name="T42" fmla="*/ 2147483647 w 57"/>
              <a:gd name="T43" fmla="*/ 2147483647 h 50"/>
              <a:gd name="T44" fmla="*/ 2147483647 w 57"/>
              <a:gd name="T45" fmla="*/ 2147483647 h 50"/>
              <a:gd name="T46" fmla="*/ 2147483647 w 57"/>
              <a:gd name="T47" fmla="*/ 2147483647 h 50"/>
              <a:gd name="T48" fmla="*/ 2147483647 w 57"/>
              <a:gd name="T49" fmla="*/ 2147483647 h 50"/>
              <a:gd name="T50" fmla="*/ 2147483647 w 57"/>
              <a:gd name="T51" fmla="*/ 2147483647 h 50"/>
              <a:gd name="T52" fmla="*/ 2147483647 w 57"/>
              <a:gd name="T53" fmla="*/ 2147483647 h 50"/>
              <a:gd name="T54" fmla="*/ 2147483647 w 57"/>
              <a:gd name="T55" fmla="*/ 2147483647 h 50"/>
              <a:gd name="T56" fmla="*/ 2147483647 w 57"/>
              <a:gd name="T57" fmla="*/ 2147483647 h 50"/>
              <a:gd name="T58" fmla="*/ 2147483647 w 57"/>
              <a:gd name="T59" fmla="*/ 2147483647 h 50"/>
              <a:gd name="T60" fmla="*/ 2147483647 w 57"/>
              <a:gd name="T61" fmla="*/ 2147483647 h 50"/>
              <a:gd name="T62" fmla="*/ 2147483647 w 57"/>
              <a:gd name="T63" fmla="*/ 2147483647 h 50"/>
              <a:gd name="T64" fmla="*/ 2147483647 w 57"/>
              <a:gd name="T65" fmla="*/ 2147483647 h 50"/>
              <a:gd name="T66" fmla="*/ 2147483647 w 57"/>
              <a:gd name="T67" fmla="*/ 2147483647 h 50"/>
              <a:gd name="T68" fmla="*/ 2147483647 w 57"/>
              <a:gd name="T69" fmla="*/ 2147483647 h 50"/>
              <a:gd name="T70" fmla="*/ 2147483647 w 57"/>
              <a:gd name="T71" fmla="*/ 2147483647 h 50"/>
              <a:gd name="T72" fmla="*/ 2147483647 w 57"/>
              <a:gd name="T73" fmla="*/ 2147483647 h 50"/>
              <a:gd name="T74" fmla="*/ 2147483647 w 57"/>
              <a:gd name="T75" fmla="*/ 2147483647 h 50"/>
              <a:gd name="T76" fmla="*/ 2147483647 w 57"/>
              <a:gd name="T77" fmla="*/ 2147483647 h 50"/>
              <a:gd name="T78" fmla="*/ 2147483647 w 57"/>
              <a:gd name="T79" fmla="*/ 2147483647 h 50"/>
              <a:gd name="T80" fmla="*/ 2147483647 w 57"/>
              <a:gd name="T81" fmla="*/ 2147483647 h 50"/>
              <a:gd name="T82" fmla="*/ 2147483647 w 57"/>
              <a:gd name="T83" fmla="*/ 2147483647 h 50"/>
              <a:gd name="T84" fmla="*/ 2147483647 w 57"/>
              <a:gd name="T85" fmla="*/ 2147483647 h 50"/>
              <a:gd name="T86" fmla="*/ 2147483647 w 57"/>
              <a:gd name="T87" fmla="*/ 2147483647 h 50"/>
              <a:gd name="T88" fmla="*/ 2147483647 w 57"/>
              <a:gd name="T89" fmla="*/ 2147483647 h 50"/>
              <a:gd name="T90" fmla="*/ 2147483647 w 57"/>
              <a:gd name="T91" fmla="*/ 2147483647 h 50"/>
              <a:gd name="T92" fmla="*/ 2147483647 w 57"/>
              <a:gd name="T93" fmla="*/ 0 h 50"/>
              <a:gd name="T94" fmla="*/ 2147483647 w 57"/>
              <a:gd name="T95" fmla="*/ 0 h 50"/>
              <a:gd name="T96" fmla="*/ 2147483647 w 57"/>
              <a:gd name="T97" fmla="*/ 2147483647 h 50"/>
              <a:gd name="T98" fmla="*/ 2147483647 w 57"/>
              <a:gd name="T99" fmla="*/ 2147483647 h 50"/>
              <a:gd name="T100" fmla="*/ 2147483647 w 57"/>
              <a:gd name="T101" fmla="*/ 2147483647 h 50"/>
              <a:gd name="T102" fmla="*/ 2147483647 w 57"/>
              <a:gd name="T103" fmla="*/ 2147483647 h 50"/>
              <a:gd name="T104" fmla="*/ 2147483647 w 57"/>
              <a:gd name="T105" fmla="*/ 2147483647 h 50"/>
              <a:gd name="T106" fmla="*/ 2147483647 w 57"/>
              <a:gd name="T107" fmla="*/ 2147483647 h 50"/>
              <a:gd name="T108" fmla="*/ 2147483647 w 57"/>
              <a:gd name="T109" fmla="*/ 2147483647 h 50"/>
              <a:gd name="T110" fmla="*/ 2147483647 w 57"/>
              <a:gd name="T111" fmla="*/ 2147483647 h 50"/>
              <a:gd name="T112" fmla="*/ 0 w 57"/>
              <a:gd name="T113" fmla="*/ 2147483647 h 50"/>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57"/>
              <a:gd name="T172" fmla="*/ 0 h 50"/>
              <a:gd name="T173" fmla="*/ 57 w 57"/>
              <a:gd name="T174" fmla="*/ 50 h 50"/>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57" h="50">
                <a:moveTo>
                  <a:pt x="0" y="28"/>
                </a:moveTo>
                <a:lnTo>
                  <a:pt x="3" y="31"/>
                </a:lnTo>
                <a:lnTo>
                  <a:pt x="6" y="32"/>
                </a:lnTo>
                <a:lnTo>
                  <a:pt x="9" y="35"/>
                </a:lnTo>
                <a:lnTo>
                  <a:pt x="10" y="40"/>
                </a:lnTo>
                <a:lnTo>
                  <a:pt x="12" y="43"/>
                </a:lnTo>
                <a:lnTo>
                  <a:pt x="15" y="46"/>
                </a:lnTo>
                <a:lnTo>
                  <a:pt x="16" y="49"/>
                </a:lnTo>
                <a:lnTo>
                  <a:pt x="20" y="50"/>
                </a:lnTo>
                <a:lnTo>
                  <a:pt x="22" y="50"/>
                </a:lnTo>
                <a:lnTo>
                  <a:pt x="23" y="50"/>
                </a:lnTo>
                <a:lnTo>
                  <a:pt x="25" y="50"/>
                </a:lnTo>
                <a:lnTo>
                  <a:pt x="25" y="49"/>
                </a:lnTo>
                <a:lnTo>
                  <a:pt x="26" y="49"/>
                </a:lnTo>
                <a:lnTo>
                  <a:pt x="29" y="50"/>
                </a:lnTo>
                <a:lnTo>
                  <a:pt x="32" y="49"/>
                </a:lnTo>
                <a:lnTo>
                  <a:pt x="35" y="49"/>
                </a:lnTo>
                <a:lnTo>
                  <a:pt x="37" y="49"/>
                </a:lnTo>
                <a:lnTo>
                  <a:pt x="40" y="47"/>
                </a:lnTo>
                <a:lnTo>
                  <a:pt x="43" y="46"/>
                </a:lnTo>
                <a:lnTo>
                  <a:pt x="44" y="44"/>
                </a:lnTo>
                <a:lnTo>
                  <a:pt x="47" y="43"/>
                </a:lnTo>
                <a:lnTo>
                  <a:pt x="49" y="41"/>
                </a:lnTo>
                <a:lnTo>
                  <a:pt x="49" y="40"/>
                </a:lnTo>
                <a:lnTo>
                  <a:pt x="49" y="38"/>
                </a:lnTo>
                <a:lnTo>
                  <a:pt x="50" y="35"/>
                </a:lnTo>
                <a:lnTo>
                  <a:pt x="52" y="34"/>
                </a:lnTo>
                <a:lnTo>
                  <a:pt x="55" y="34"/>
                </a:lnTo>
                <a:lnTo>
                  <a:pt x="56" y="32"/>
                </a:lnTo>
                <a:lnTo>
                  <a:pt x="57" y="31"/>
                </a:lnTo>
                <a:lnTo>
                  <a:pt x="57" y="29"/>
                </a:lnTo>
                <a:lnTo>
                  <a:pt x="57" y="28"/>
                </a:lnTo>
                <a:lnTo>
                  <a:pt x="57" y="26"/>
                </a:lnTo>
                <a:lnTo>
                  <a:pt x="53" y="20"/>
                </a:lnTo>
                <a:lnTo>
                  <a:pt x="49" y="14"/>
                </a:lnTo>
                <a:lnTo>
                  <a:pt x="43" y="9"/>
                </a:lnTo>
                <a:lnTo>
                  <a:pt x="37" y="4"/>
                </a:lnTo>
                <a:lnTo>
                  <a:pt x="29" y="1"/>
                </a:lnTo>
                <a:lnTo>
                  <a:pt x="22" y="0"/>
                </a:lnTo>
                <a:lnTo>
                  <a:pt x="16" y="0"/>
                </a:lnTo>
                <a:lnTo>
                  <a:pt x="9" y="3"/>
                </a:lnTo>
                <a:lnTo>
                  <a:pt x="7" y="4"/>
                </a:lnTo>
                <a:lnTo>
                  <a:pt x="6" y="7"/>
                </a:lnTo>
                <a:lnTo>
                  <a:pt x="4" y="10"/>
                </a:lnTo>
                <a:lnTo>
                  <a:pt x="4" y="13"/>
                </a:lnTo>
                <a:lnTo>
                  <a:pt x="4" y="17"/>
                </a:lnTo>
                <a:lnTo>
                  <a:pt x="3" y="20"/>
                </a:lnTo>
                <a:lnTo>
                  <a:pt x="1" y="25"/>
                </a:lnTo>
                <a:lnTo>
                  <a:pt x="0" y="28"/>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397" name="Freeform 148">
            <a:extLst>
              <a:ext uri="{FF2B5EF4-FFF2-40B4-BE49-F238E27FC236}">
                <a16:creationId xmlns:a16="http://schemas.microsoft.com/office/drawing/2014/main" id="{60F0A542-1174-4120-2681-40E3BEFB1B68}"/>
              </a:ext>
            </a:extLst>
          </p:cNvPr>
          <p:cNvSpPr>
            <a:spLocks/>
          </p:cNvSpPr>
          <p:nvPr/>
        </p:nvSpPr>
        <p:spPr bwMode="auto">
          <a:xfrm>
            <a:off x="6249989" y="4594228"/>
            <a:ext cx="80963" cy="79375"/>
          </a:xfrm>
          <a:custGeom>
            <a:avLst/>
            <a:gdLst>
              <a:gd name="T0" fmla="*/ 0 w 57"/>
              <a:gd name="T1" fmla="*/ 2147483647 h 50"/>
              <a:gd name="T2" fmla="*/ 2147483647 w 57"/>
              <a:gd name="T3" fmla="*/ 2147483647 h 50"/>
              <a:gd name="T4" fmla="*/ 2147483647 w 57"/>
              <a:gd name="T5" fmla="*/ 2147483647 h 50"/>
              <a:gd name="T6" fmla="*/ 2147483647 w 57"/>
              <a:gd name="T7" fmla="*/ 2147483647 h 50"/>
              <a:gd name="T8" fmla="*/ 2147483647 w 57"/>
              <a:gd name="T9" fmla="*/ 2147483647 h 50"/>
              <a:gd name="T10" fmla="*/ 2147483647 w 57"/>
              <a:gd name="T11" fmla="*/ 2147483647 h 50"/>
              <a:gd name="T12" fmla="*/ 2147483647 w 57"/>
              <a:gd name="T13" fmla="*/ 2147483647 h 50"/>
              <a:gd name="T14" fmla="*/ 2147483647 w 57"/>
              <a:gd name="T15" fmla="*/ 2147483647 h 50"/>
              <a:gd name="T16" fmla="*/ 2147483647 w 57"/>
              <a:gd name="T17" fmla="*/ 2147483647 h 50"/>
              <a:gd name="T18" fmla="*/ 2147483647 w 57"/>
              <a:gd name="T19" fmla="*/ 2147483647 h 50"/>
              <a:gd name="T20" fmla="*/ 2147483647 w 57"/>
              <a:gd name="T21" fmla="*/ 2147483647 h 50"/>
              <a:gd name="T22" fmla="*/ 2147483647 w 57"/>
              <a:gd name="T23" fmla="*/ 2147483647 h 50"/>
              <a:gd name="T24" fmla="*/ 2147483647 w 57"/>
              <a:gd name="T25" fmla="*/ 2147483647 h 50"/>
              <a:gd name="T26" fmla="*/ 2147483647 w 57"/>
              <a:gd name="T27" fmla="*/ 2147483647 h 50"/>
              <a:gd name="T28" fmla="*/ 2147483647 w 57"/>
              <a:gd name="T29" fmla="*/ 2147483647 h 50"/>
              <a:gd name="T30" fmla="*/ 2147483647 w 57"/>
              <a:gd name="T31" fmla="*/ 2147483647 h 50"/>
              <a:gd name="T32" fmla="*/ 2147483647 w 57"/>
              <a:gd name="T33" fmla="*/ 2147483647 h 50"/>
              <a:gd name="T34" fmla="*/ 2147483647 w 57"/>
              <a:gd name="T35" fmla="*/ 2147483647 h 50"/>
              <a:gd name="T36" fmla="*/ 2147483647 w 57"/>
              <a:gd name="T37" fmla="*/ 2147483647 h 50"/>
              <a:gd name="T38" fmla="*/ 2147483647 w 57"/>
              <a:gd name="T39" fmla="*/ 2147483647 h 50"/>
              <a:gd name="T40" fmla="*/ 2147483647 w 57"/>
              <a:gd name="T41" fmla="*/ 2147483647 h 50"/>
              <a:gd name="T42" fmla="*/ 2147483647 w 57"/>
              <a:gd name="T43" fmla="*/ 2147483647 h 50"/>
              <a:gd name="T44" fmla="*/ 2147483647 w 57"/>
              <a:gd name="T45" fmla="*/ 2147483647 h 50"/>
              <a:gd name="T46" fmla="*/ 2147483647 w 57"/>
              <a:gd name="T47" fmla="*/ 2147483647 h 50"/>
              <a:gd name="T48" fmla="*/ 2147483647 w 57"/>
              <a:gd name="T49" fmla="*/ 2147483647 h 50"/>
              <a:gd name="T50" fmla="*/ 2147483647 w 57"/>
              <a:gd name="T51" fmla="*/ 2147483647 h 50"/>
              <a:gd name="T52" fmla="*/ 2147483647 w 57"/>
              <a:gd name="T53" fmla="*/ 2147483647 h 50"/>
              <a:gd name="T54" fmla="*/ 2147483647 w 57"/>
              <a:gd name="T55" fmla="*/ 2147483647 h 50"/>
              <a:gd name="T56" fmla="*/ 2147483647 w 57"/>
              <a:gd name="T57" fmla="*/ 2147483647 h 50"/>
              <a:gd name="T58" fmla="*/ 2147483647 w 57"/>
              <a:gd name="T59" fmla="*/ 2147483647 h 50"/>
              <a:gd name="T60" fmla="*/ 2147483647 w 57"/>
              <a:gd name="T61" fmla="*/ 2147483647 h 50"/>
              <a:gd name="T62" fmla="*/ 2147483647 w 57"/>
              <a:gd name="T63" fmla="*/ 2147483647 h 50"/>
              <a:gd name="T64" fmla="*/ 2147483647 w 57"/>
              <a:gd name="T65" fmla="*/ 2147483647 h 50"/>
              <a:gd name="T66" fmla="*/ 2147483647 w 57"/>
              <a:gd name="T67" fmla="*/ 2147483647 h 50"/>
              <a:gd name="T68" fmla="*/ 2147483647 w 57"/>
              <a:gd name="T69" fmla="*/ 2147483647 h 50"/>
              <a:gd name="T70" fmla="*/ 2147483647 w 57"/>
              <a:gd name="T71" fmla="*/ 2147483647 h 50"/>
              <a:gd name="T72" fmla="*/ 2147483647 w 57"/>
              <a:gd name="T73" fmla="*/ 2147483647 h 50"/>
              <a:gd name="T74" fmla="*/ 2147483647 w 57"/>
              <a:gd name="T75" fmla="*/ 2147483647 h 50"/>
              <a:gd name="T76" fmla="*/ 2147483647 w 57"/>
              <a:gd name="T77" fmla="*/ 2147483647 h 50"/>
              <a:gd name="T78" fmla="*/ 2147483647 w 57"/>
              <a:gd name="T79" fmla="*/ 2147483647 h 50"/>
              <a:gd name="T80" fmla="*/ 2147483647 w 57"/>
              <a:gd name="T81" fmla="*/ 2147483647 h 50"/>
              <a:gd name="T82" fmla="*/ 2147483647 w 57"/>
              <a:gd name="T83" fmla="*/ 2147483647 h 50"/>
              <a:gd name="T84" fmla="*/ 2147483647 w 57"/>
              <a:gd name="T85" fmla="*/ 2147483647 h 50"/>
              <a:gd name="T86" fmla="*/ 2147483647 w 57"/>
              <a:gd name="T87" fmla="*/ 2147483647 h 50"/>
              <a:gd name="T88" fmla="*/ 2147483647 w 57"/>
              <a:gd name="T89" fmla="*/ 2147483647 h 50"/>
              <a:gd name="T90" fmla="*/ 2147483647 w 57"/>
              <a:gd name="T91" fmla="*/ 2147483647 h 50"/>
              <a:gd name="T92" fmla="*/ 2147483647 w 57"/>
              <a:gd name="T93" fmla="*/ 0 h 50"/>
              <a:gd name="T94" fmla="*/ 2147483647 w 57"/>
              <a:gd name="T95" fmla="*/ 0 h 50"/>
              <a:gd name="T96" fmla="*/ 2147483647 w 57"/>
              <a:gd name="T97" fmla="*/ 2147483647 h 50"/>
              <a:gd name="T98" fmla="*/ 2147483647 w 57"/>
              <a:gd name="T99" fmla="*/ 2147483647 h 50"/>
              <a:gd name="T100" fmla="*/ 2147483647 w 57"/>
              <a:gd name="T101" fmla="*/ 2147483647 h 50"/>
              <a:gd name="T102" fmla="*/ 2147483647 w 57"/>
              <a:gd name="T103" fmla="*/ 2147483647 h 50"/>
              <a:gd name="T104" fmla="*/ 2147483647 w 57"/>
              <a:gd name="T105" fmla="*/ 2147483647 h 50"/>
              <a:gd name="T106" fmla="*/ 2147483647 w 57"/>
              <a:gd name="T107" fmla="*/ 2147483647 h 50"/>
              <a:gd name="T108" fmla="*/ 2147483647 w 57"/>
              <a:gd name="T109" fmla="*/ 2147483647 h 50"/>
              <a:gd name="T110" fmla="*/ 2147483647 w 57"/>
              <a:gd name="T111" fmla="*/ 2147483647 h 50"/>
              <a:gd name="T112" fmla="*/ 0 w 57"/>
              <a:gd name="T113" fmla="*/ 2147483647 h 50"/>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57"/>
              <a:gd name="T172" fmla="*/ 0 h 50"/>
              <a:gd name="T173" fmla="*/ 57 w 57"/>
              <a:gd name="T174" fmla="*/ 50 h 50"/>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57" h="50">
                <a:moveTo>
                  <a:pt x="0" y="28"/>
                </a:moveTo>
                <a:lnTo>
                  <a:pt x="3" y="31"/>
                </a:lnTo>
                <a:lnTo>
                  <a:pt x="6" y="32"/>
                </a:lnTo>
                <a:lnTo>
                  <a:pt x="9" y="35"/>
                </a:lnTo>
                <a:lnTo>
                  <a:pt x="10" y="40"/>
                </a:lnTo>
                <a:lnTo>
                  <a:pt x="12" y="43"/>
                </a:lnTo>
                <a:lnTo>
                  <a:pt x="15" y="46"/>
                </a:lnTo>
                <a:lnTo>
                  <a:pt x="16" y="49"/>
                </a:lnTo>
                <a:lnTo>
                  <a:pt x="20" y="50"/>
                </a:lnTo>
                <a:lnTo>
                  <a:pt x="22" y="50"/>
                </a:lnTo>
                <a:lnTo>
                  <a:pt x="23" y="50"/>
                </a:lnTo>
                <a:lnTo>
                  <a:pt x="25" y="50"/>
                </a:lnTo>
                <a:lnTo>
                  <a:pt x="25" y="49"/>
                </a:lnTo>
                <a:lnTo>
                  <a:pt x="26" y="49"/>
                </a:lnTo>
                <a:lnTo>
                  <a:pt x="29" y="50"/>
                </a:lnTo>
                <a:lnTo>
                  <a:pt x="32" y="49"/>
                </a:lnTo>
                <a:lnTo>
                  <a:pt x="35" y="49"/>
                </a:lnTo>
                <a:lnTo>
                  <a:pt x="37" y="49"/>
                </a:lnTo>
                <a:lnTo>
                  <a:pt x="40" y="47"/>
                </a:lnTo>
                <a:lnTo>
                  <a:pt x="43" y="46"/>
                </a:lnTo>
                <a:lnTo>
                  <a:pt x="44" y="44"/>
                </a:lnTo>
                <a:lnTo>
                  <a:pt x="47" y="43"/>
                </a:lnTo>
                <a:lnTo>
                  <a:pt x="49" y="41"/>
                </a:lnTo>
                <a:lnTo>
                  <a:pt x="49" y="40"/>
                </a:lnTo>
                <a:lnTo>
                  <a:pt x="49" y="38"/>
                </a:lnTo>
                <a:lnTo>
                  <a:pt x="50" y="35"/>
                </a:lnTo>
                <a:lnTo>
                  <a:pt x="52" y="34"/>
                </a:lnTo>
                <a:lnTo>
                  <a:pt x="55" y="34"/>
                </a:lnTo>
                <a:lnTo>
                  <a:pt x="56" y="32"/>
                </a:lnTo>
                <a:lnTo>
                  <a:pt x="57" y="31"/>
                </a:lnTo>
                <a:lnTo>
                  <a:pt x="57" y="29"/>
                </a:lnTo>
                <a:lnTo>
                  <a:pt x="57" y="28"/>
                </a:lnTo>
                <a:lnTo>
                  <a:pt x="57" y="26"/>
                </a:lnTo>
                <a:lnTo>
                  <a:pt x="53" y="20"/>
                </a:lnTo>
                <a:lnTo>
                  <a:pt x="49" y="14"/>
                </a:lnTo>
                <a:lnTo>
                  <a:pt x="43" y="9"/>
                </a:lnTo>
                <a:lnTo>
                  <a:pt x="37" y="4"/>
                </a:lnTo>
                <a:lnTo>
                  <a:pt x="29" y="1"/>
                </a:lnTo>
                <a:lnTo>
                  <a:pt x="22" y="0"/>
                </a:lnTo>
                <a:lnTo>
                  <a:pt x="16" y="0"/>
                </a:lnTo>
                <a:lnTo>
                  <a:pt x="9" y="3"/>
                </a:lnTo>
                <a:lnTo>
                  <a:pt x="7" y="4"/>
                </a:lnTo>
                <a:lnTo>
                  <a:pt x="6" y="7"/>
                </a:lnTo>
                <a:lnTo>
                  <a:pt x="4" y="10"/>
                </a:lnTo>
                <a:lnTo>
                  <a:pt x="4" y="13"/>
                </a:lnTo>
                <a:lnTo>
                  <a:pt x="4" y="17"/>
                </a:lnTo>
                <a:lnTo>
                  <a:pt x="3" y="20"/>
                </a:lnTo>
                <a:lnTo>
                  <a:pt x="1" y="25"/>
                </a:lnTo>
                <a:lnTo>
                  <a:pt x="0" y="28"/>
                </a:lnTo>
              </a:path>
            </a:pathLst>
          </a:custGeom>
          <a:solidFill>
            <a:srgbClr val="FFFF00"/>
          </a:solidFill>
          <a:ln w="1588">
            <a:solidFill>
              <a:srgbClr val="990000"/>
            </a:solidFill>
            <a:round/>
            <a:headEnd/>
            <a:tailEnd/>
          </a:ln>
        </p:spPr>
        <p:txBody>
          <a:bodyPr/>
          <a:lstStyle/>
          <a:p>
            <a:endParaRPr lang="en-US"/>
          </a:p>
        </p:txBody>
      </p:sp>
      <p:sp>
        <p:nvSpPr>
          <p:cNvPr id="53398" name="Freeform 149">
            <a:extLst>
              <a:ext uri="{FF2B5EF4-FFF2-40B4-BE49-F238E27FC236}">
                <a16:creationId xmlns:a16="http://schemas.microsoft.com/office/drawing/2014/main" id="{91450198-530A-017D-3F7C-C5F228C9A2F5}"/>
              </a:ext>
            </a:extLst>
          </p:cNvPr>
          <p:cNvSpPr>
            <a:spLocks/>
          </p:cNvSpPr>
          <p:nvPr/>
        </p:nvSpPr>
        <p:spPr bwMode="auto">
          <a:xfrm>
            <a:off x="6249989" y="4594228"/>
            <a:ext cx="80963" cy="79375"/>
          </a:xfrm>
          <a:custGeom>
            <a:avLst/>
            <a:gdLst>
              <a:gd name="T0" fmla="*/ 0 w 57"/>
              <a:gd name="T1" fmla="*/ 2147483647 h 50"/>
              <a:gd name="T2" fmla="*/ 2147483647 w 57"/>
              <a:gd name="T3" fmla="*/ 2147483647 h 50"/>
              <a:gd name="T4" fmla="*/ 2147483647 w 57"/>
              <a:gd name="T5" fmla="*/ 2147483647 h 50"/>
              <a:gd name="T6" fmla="*/ 2147483647 w 57"/>
              <a:gd name="T7" fmla="*/ 2147483647 h 50"/>
              <a:gd name="T8" fmla="*/ 2147483647 w 57"/>
              <a:gd name="T9" fmla="*/ 2147483647 h 50"/>
              <a:gd name="T10" fmla="*/ 2147483647 w 57"/>
              <a:gd name="T11" fmla="*/ 2147483647 h 50"/>
              <a:gd name="T12" fmla="*/ 2147483647 w 57"/>
              <a:gd name="T13" fmla="*/ 2147483647 h 50"/>
              <a:gd name="T14" fmla="*/ 2147483647 w 57"/>
              <a:gd name="T15" fmla="*/ 2147483647 h 50"/>
              <a:gd name="T16" fmla="*/ 2147483647 w 57"/>
              <a:gd name="T17" fmla="*/ 2147483647 h 50"/>
              <a:gd name="T18" fmla="*/ 2147483647 w 57"/>
              <a:gd name="T19" fmla="*/ 2147483647 h 50"/>
              <a:gd name="T20" fmla="*/ 2147483647 w 57"/>
              <a:gd name="T21" fmla="*/ 2147483647 h 50"/>
              <a:gd name="T22" fmla="*/ 2147483647 w 57"/>
              <a:gd name="T23" fmla="*/ 2147483647 h 50"/>
              <a:gd name="T24" fmla="*/ 2147483647 w 57"/>
              <a:gd name="T25" fmla="*/ 2147483647 h 50"/>
              <a:gd name="T26" fmla="*/ 2147483647 w 57"/>
              <a:gd name="T27" fmla="*/ 2147483647 h 50"/>
              <a:gd name="T28" fmla="*/ 2147483647 w 57"/>
              <a:gd name="T29" fmla="*/ 2147483647 h 50"/>
              <a:gd name="T30" fmla="*/ 2147483647 w 57"/>
              <a:gd name="T31" fmla="*/ 2147483647 h 50"/>
              <a:gd name="T32" fmla="*/ 2147483647 w 57"/>
              <a:gd name="T33" fmla="*/ 2147483647 h 50"/>
              <a:gd name="T34" fmla="*/ 2147483647 w 57"/>
              <a:gd name="T35" fmla="*/ 2147483647 h 50"/>
              <a:gd name="T36" fmla="*/ 2147483647 w 57"/>
              <a:gd name="T37" fmla="*/ 2147483647 h 50"/>
              <a:gd name="T38" fmla="*/ 2147483647 w 57"/>
              <a:gd name="T39" fmla="*/ 2147483647 h 50"/>
              <a:gd name="T40" fmla="*/ 2147483647 w 57"/>
              <a:gd name="T41" fmla="*/ 2147483647 h 50"/>
              <a:gd name="T42" fmla="*/ 2147483647 w 57"/>
              <a:gd name="T43" fmla="*/ 2147483647 h 50"/>
              <a:gd name="T44" fmla="*/ 2147483647 w 57"/>
              <a:gd name="T45" fmla="*/ 2147483647 h 50"/>
              <a:gd name="T46" fmla="*/ 2147483647 w 57"/>
              <a:gd name="T47" fmla="*/ 2147483647 h 50"/>
              <a:gd name="T48" fmla="*/ 2147483647 w 57"/>
              <a:gd name="T49" fmla="*/ 2147483647 h 50"/>
              <a:gd name="T50" fmla="*/ 2147483647 w 57"/>
              <a:gd name="T51" fmla="*/ 2147483647 h 50"/>
              <a:gd name="T52" fmla="*/ 2147483647 w 57"/>
              <a:gd name="T53" fmla="*/ 2147483647 h 50"/>
              <a:gd name="T54" fmla="*/ 2147483647 w 57"/>
              <a:gd name="T55" fmla="*/ 2147483647 h 50"/>
              <a:gd name="T56" fmla="*/ 2147483647 w 57"/>
              <a:gd name="T57" fmla="*/ 2147483647 h 50"/>
              <a:gd name="T58" fmla="*/ 2147483647 w 57"/>
              <a:gd name="T59" fmla="*/ 2147483647 h 50"/>
              <a:gd name="T60" fmla="*/ 2147483647 w 57"/>
              <a:gd name="T61" fmla="*/ 2147483647 h 50"/>
              <a:gd name="T62" fmla="*/ 2147483647 w 57"/>
              <a:gd name="T63" fmla="*/ 2147483647 h 50"/>
              <a:gd name="T64" fmla="*/ 2147483647 w 57"/>
              <a:gd name="T65" fmla="*/ 2147483647 h 50"/>
              <a:gd name="T66" fmla="*/ 2147483647 w 57"/>
              <a:gd name="T67" fmla="*/ 2147483647 h 50"/>
              <a:gd name="T68" fmla="*/ 2147483647 w 57"/>
              <a:gd name="T69" fmla="*/ 2147483647 h 50"/>
              <a:gd name="T70" fmla="*/ 2147483647 w 57"/>
              <a:gd name="T71" fmla="*/ 2147483647 h 50"/>
              <a:gd name="T72" fmla="*/ 2147483647 w 57"/>
              <a:gd name="T73" fmla="*/ 2147483647 h 50"/>
              <a:gd name="T74" fmla="*/ 2147483647 w 57"/>
              <a:gd name="T75" fmla="*/ 2147483647 h 50"/>
              <a:gd name="T76" fmla="*/ 2147483647 w 57"/>
              <a:gd name="T77" fmla="*/ 2147483647 h 50"/>
              <a:gd name="T78" fmla="*/ 2147483647 w 57"/>
              <a:gd name="T79" fmla="*/ 2147483647 h 50"/>
              <a:gd name="T80" fmla="*/ 2147483647 w 57"/>
              <a:gd name="T81" fmla="*/ 2147483647 h 50"/>
              <a:gd name="T82" fmla="*/ 2147483647 w 57"/>
              <a:gd name="T83" fmla="*/ 2147483647 h 50"/>
              <a:gd name="T84" fmla="*/ 2147483647 w 57"/>
              <a:gd name="T85" fmla="*/ 2147483647 h 50"/>
              <a:gd name="T86" fmla="*/ 2147483647 w 57"/>
              <a:gd name="T87" fmla="*/ 2147483647 h 50"/>
              <a:gd name="T88" fmla="*/ 2147483647 w 57"/>
              <a:gd name="T89" fmla="*/ 2147483647 h 50"/>
              <a:gd name="T90" fmla="*/ 2147483647 w 57"/>
              <a:gd name="T91" fmla="*/ 2147483647 h 50"/>
              <a:gd name="T92" fmla="*/ 2147483647 w 57"/>
              <a:gd name="T93" fmla="*/ 0 h 50"/>
              <a:gd name="T94" fmla="*/ 2147483647 w 57"/>
              <a:gd name="T95" fmla="*/ 0 h 50"/>
              <a:gd name="T96" fmla="*/ 2147483647 w 57"/>
              <a:gd name="T97" fmla="*/ 2147483647 h 50"/>
              <a:gd name="T98" fmla="*/ 2147483647 w 57"/>
              <a:gd name="T99" fmla="*/ 2147483647 h 50"/>
              <a:gd name="T100" fmla="*/ 2147483647 w 57"/>
              <a:gd name="T101" fmla="*/ 2147483647 h 50"/>
              <a:gd name="T102" fmla="*/ 2147483647 w 57"/>
              <a:gd name="T103" fmla="*/ 2147483647 h 50"/>
              <a:gd name="T104" fmla="*/ 2147483647 w 57"/>
              <a:gd name="T105" fmla="*/ 2147483647 h 50"/>
              <a:gd name="T106" fmla="*/ 2147483647 w 57"/>
              <a:gd name="T107" fmla="*/ 2147483647 h 50"/>
              <a:gd name="T108" fmla="*/ 2147483647 w 57"/>
              <a:gd name="T109" fmla="*/ 2147483647 h 50"/>
              <a:gd name="T110" fmla="*/ 2147483647 w 57"/>
              <a:gd name="T111" fmla="*/ 2147483647 h 50"/>
              <a:gd name="T112" fmla="*/ 0 w 57"/>
              <a:gd name="T113" fmla="*/ 2147483647 h 50"/>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57"/>
              <a:gd name="T172" fmla="*/ 0 h 50"/>
              <a:gd name="T173" fmla="*/ 57 w 57"/>
              <a:gd name="T174" fmla="*/ 50 h 50"/>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57" h="50">
                <a:moveTo>
                  <a:pt x="0" y="28"/>
                </a:moveTo>
                <a:lnTo>
                  <a:pt x="3" y="31"/>
                </a:lnTo>
                <a:lnTo>
                  <a:pt x="6" y="32"/>
                </a:lnTo>
                <a:lnTo>
                  <a:pt x="9" y="35"/>
                </a:lnTo>
                <a:lnTo>
                  <a:pt x="10" y="40"/>
                </a:lnTo>
                <a:lnTo>
                  <a:pt x="12" y="43"/>
                </a:lnTo>
                <a:lnTo>
                  <a:pt x="15" y="46"/>
                </a:lnTo>
                <a:lnTo>
                  <a:pt x="16" y="49"/>
                </a:lnTo>
                <a:lnTo>
                  <a:pt x="20" y="50"/>
                </a:lnTo>
                <a:lnTo>
                  <a:pt x="22" y="50"/>
                </a:lnTo>
                <a:lnTo>
                  <a:pt x="23" y="50"/>
                </a:lnTo>
                <a:lnTo>
                  <a:pt x="25" y="50"/>
                </a:lnTo>
                <a:lnTo>
                  <a:pt x="25" y="49"/>
                </a:lnTo>
                <a:lnTo>
                  <a:pt x="26" y="49"/>
                </a:lnTo>
                <a:lnTo>
                  <a:pt x="29" y="50"/>
                </a:lnTo>
                <a:lnTo>
                  <a:pt x="32" y="49"/>
                </a:lnTo>
                <a:lnTo>
                  <a:pt x="35" y="49"/>
                </a:lnTo>
                <a:lnTo>
                  <a:pt x="37" y="49"/>
                </a:lnTo>
                <a:lnTo>
                  <a:pt x="40" y="47"/>
                </a:lnTo>
                <a:lnTo>
                  <a:pt x="43" y="46"/>
                </a:lnTo>
                <a:lnTo>
                  <a:pt x="44" y="44"/>
                </a:lnTo>
                <a:lnTo>
                  <a:pt x="47" y="43"/>
                </a:lnTo>
                <a:lnTo>
                  <a:pt x="49" y="41"/>
                </a:lnTo>
                <a:lnTo>
                  <a:pt x="49" y="40"/>
                </a:lnTo>
                <a:lnTo>
                  <a:pt x="49" y="38"/>
                </a:lnTo>
                <a:lnTo>
                  <a:pt x="50" y="35"/>
                </a:lnTo>
                <a:lnTo>
                  <a:pt x="52" y="34"/>
                </a:lnTo>
                <a:lnTo>
                  <a:pt x="55" y="34"/>
                </a:lnTo>
                <a:lnTo>
                  <a:pt x="56" y="32"/>
                </a:lnTo>
                <a:lnTo>
                  <a:pt x="57" y="31"/>
                </a:lnTo>
                <a:lnTo>
                  <a:pt x="57" y="29"/>
                </a:lnTo>
                <a:lnTo>
                  <a:pt x="57" y="28"/>
                </a:lnTo>
                <a:lnTo>
                  <a:pt x="57" y="26"/>
                </a:lnTo>
                <a:lnTo>
                  <a:pt x="53" y="20"/>
                </a:lnTo>
                <a:lnTo>
                  <a:pt x="49" y="14"/>
                </a:lnTo>
                <a:lnTo>
                  <a:pt x="43" y="9"/>
                </a:lnTo>
                <a:lnTo>
                  <a:pt x="37" y="4"/>
                </a:lnTo>
                <a:lnTo>
                  <a:pt x="29" y="1"/>
                </a:lnTo>
                <a:lnTo>
                  <a:pt x="22" y="0"/>
                </a:lnTo>
                <a:lnTo>
                  <a:pt x="16" y="0"/>
                </a:lnTo>
                <a:lnTo>
                  <a:pt x="9" y="3"/>
                </a:lnTo>
                <a:lnTo>
                  <a:pt x="7" y="4"/>
                </a:lnTo>
                <a:lnTo>
                  <a:pt x="6" y="7"/>
                </a:lnTo>
                <a:lnTo>
                  <a:pt x="4" y="10"/>
                </a:lnTo>
                <a:lnTo>
                  <a:pt x="4" y="13"/>
                </a:lnTo>
                <a:lnTo>
                  <a:pt x="4" y="17"/>
                </a:lnTo>
                <a:lnTo>
                  <a:pt x="3" y="20"/>
                </a:lnTo>
                <a:lnTo>
                  <a:pt x="1" y="25"/>
                </a:lnTo>
                <a:lnTo>
                  <a:pt x="0" y="28"/>
                </a:lnTo>
              </a:path>
            </a:pathLst>
          </a:custGeom>
          <a:solidFill>
            <a:srgbClr val="FFFF00"/>
          </a:solidFill>
          <a:ln w="4763">
            <a:solidFill>
              <a:srgbClr val="990000"/>
            </a:solidFill>
            <a:round/>
            <a:headEnd/>
            <a:tailEnd/>
          </a:ln>
        </p:spPr>
        <p:txBody>
          <a:bodyPr/>
          <a:lstStyle/>
          <a:p>
            <a:endParaRPr lang="en-US"/>
          </a:p>
        </p:txBody>
      </p:sp>
      <p:sp>
        <p:nvSpPr>
          <p:cNvPr id="53399" name="Freeform 150">
            <a:extLst>
              <a:ext uri="{FF2B5EF4-FFF2-40B4-BE49-F238E27FC236}">
                <a16:creationId xmlns:a16="http://schemas.microsoft.com/office/drawing/2014/main" id="{BD1B764A-FD9A-225E-5B8D-BE7DD26AC5D2}"/>
              </a:ext>
            </a:extLst>
          </p:cNvPr>
          <p:cNvSpPr>
            <a:spLocks/>
          </p:cNvSpPr>
          <p:nvPr/>
        </p:nvSpPr>
        <p:spPr bwMode="auto">
          <a:xfrm>
            <a:off x="6407151" y="4540250"/>
            <a:ext cx="63500" cy="69851"/>
          </a:xfrm>
          <a:custGeom>
            <a:avLst/>
            <a:gdLst>
              <a:gd name="T0" fmla="*/ 2147483647 w 46"/>
              <a:gd name="T1" fmla="*/ 2147483647 h 44"/>
              <a:gd name="T2" fmla="*/ 2147483647 w 46"/>
              <a:gd name="T3" fmla="*/ 2147483647 h 44"/>
              <a:gd name="T4" fmla="*/ 2147483647 w 46"/>
              <a:gd name="T5" fmla="*/ 2147483647 h 44"/>
              <a:gd name="T6" fmla="*/ 2147483647 w 46"/>
              <a:gd name="T7" fmla="*/ 2147483647 h 44"/>
              <a:gd name="T8" fmla="*/ 2147483647 w 46"/>
              <a:gd name="T9" fmla="*/ 2147483647 h 44"/>
              <a:gd name="T10" fmla="*/ 2147483647 w 46"/>
              <a:gd name="T11" fmla="*/ 2147483647 h 44"/>
              <a:gd name="T12" fmla="*/ 2147483647 w 46"/>
              <a:gd name="T13" fmla="*/ 2147483647 h 44"/>
              <a:gd name="T14" fmla="*/ 2147483647 w 46"/>
              <a:gd name="T15" fmla="*/ 2147483647 h 44"/>
              <a:gd name="T16" fmla="*/ 2147483647 w 46"/>
              <a:gd name="T17" fmla="*/ 2147483647 h 44"/>
              <a:gd name="T18" fmla="*/ 2147483647 w 46"/>
              <a:gd name="T19" fmla="*/ 2147483647 h 44"/>
              <a:gd name="T20" fmla="*/ 2147483647 w 46"/>
              <a:gd name="T21" fmla="*/ 2147483647 h 44"/>
              <a:gd name="T22" fmla="*/ 2147483647 w 46"/>
              <a:gd name="T23" fmla="*/ 2147483647 h 44"/>
              <a:gd name="T24" fmla="*/ 2147483647 w 46"/>
              <a:gd name="T25" fmla="*/ 2147483647 h 44"/>
              <a:gd name="T26" fmla="*/ 2147483647 w 46"/>
              <a:gd name="T27" fmla="*/ 2147483647 h 44"/>
              <a:gd name="T28" fmla="*/ 2147483647 w 46"/>
              <a:gd name="T29" fmla="*/ 0 h 44"/>
              <a:gd name="T30" fmla="*/ 2147483647 w 46"/>
              <a:gd name="T31" fmla="*/ 0 h 44"/>
              <a:gd name="T32" fmla="*/ 2147483647 w 46"/>
              <a:gd name="T33" fmla="*/ 2147483647 h 44"/>
              <a:gd name="T34" fmla="*/ 2147483647 w 46"/>
              <a:gd name="T35" fmla="*/ 2147483647 h 44"/>
              <a:gd name="T36" fmla="*/ 2147483647 w 46"/>
              <a:gd name="T37" fmla="*/ 2147483647 h 44"/>
              <a:gd name="T38" fmla="*/ 2147483647 w 46"/>
              <a:gd name="T39" fmla="*/ 2147483647 h 44"/>
              <a:gd name="T40" fmla="*/ 2147483647 w 46"/>
              <a:gd name="T41" fmla="*/ 2147483647 h 44"/>
              <a:gd name="T42" fmla="*/ 2147483647 w 46"/>
              <a:gd name="T43" fmla="*/ 2147483647 h 44"/>
              <a:gd name="T44" fmla="*/ 2147483647 w 46"/>
              <a:gd name="T45" fmla="*/ 2147483647 h 44"/>
              <a:gd name="T46" fmla="*/ 2147483647 w 46"/>
              <a:gd name="T47" fmla="*/ 2147483647 h 44"/>
              <a:gd name="T48" fmla="*/ 0 w 46"/>
              <a:gd name="T49" fmla="*/ 2147483647 h 44"/>
              <a:gd name="T50" fmla="*/ 0 w 46"/>
              <a:gd name="T51" fmla="*/ 2147483647 h 44"/>
              <a:gd name="T52" fmla="*/ 2147483647 w 46"/>
              <a:gd name="T53" fmla="*/ 2147483647 h 44"/>
              <a:gd name="T54" fmla="*/ 2147483647 w 46"/>
              <a:gd name="T55" fmla="*/ 2147483647 h 44"/>
              <a:gd name="T56" fmla="*/ 2147483647 w 46"/>
              <a:gd name="T57" fmla="*/ 2147483647 h 44"/>
              <a:gd name="T58" fmla="*/ 2147483647 w 46"/>
              <a:gd name="T59" fmla="*/ 2147483647 h 44"/>
              <a:gd name="T60" fmla="*/ 2147483647 w 46"/>
              <a:gd name="T61" fmla="*/ 2147483647 h 44"/>
              <a:gd name="T62" fmla="*/ 2147483647 w 46"/>
              <a:gd name="T63" fmla="*/ 2147483647 h 44"/>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46"/>
              <a:gd name="T97" fmla="*/ 0 h 44"/>
              <a:gd name="T98" fmla="*/ 46 w 46"/>
              <a:gd name="T99" fmla="*/ 44 h 44"/>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46" h="44">
                <a:moveTo>
                  <a:pt x="1" y="41"/>
                </a:moveTo>
                <a:lnTo>
                  <a:pt x="3" y="41"/>
                </a:lnTo>
                <a:lnTo>
                  <a:pt x="4" y="43"/>
                </a:lnTo>
                <a:lnTo>
                  <a:pt x="6" y="43"/>
                </a:lnTo>
                <a:lnTo>
                  <a:pt x="7" y="43"/>
                </a:lnTo>
                <a:lnTo>
                  <a:pt x="9" y="44"/>
                </a:lnTo>
                <a:lnTo>
                  <a:pt x="12" y="44"/>
                </a:lnTo>
                <a:lnTo>
                  <a:pt x="13" y="44"/>
                </a:lnTo>
                <a:lnTo>
                  <a:pt x="15" y="44"/>
                </a:lnTo>
                <a:lnTo>
                  <a:pt x="17" y="43"/>
                </a:lnTo>
                <a:lnTo>
                  <a:pt x="20" y="43"/>
                </a:lnTo>
                <a:lnTo>
                  <a:pt x="25" y="41"/>
                </a:lnTo>
                <a:lnTo>
                  <a:pt x="28" y="40"/>
                </a:lnTo>
                <a:lnTo>
                  <a:pt x="31" y="38"/>
                </a:lnTo>
                <a:lnTo>
                  <a:pt x="34" y="37"/>
                </a:lnTo>
                <a:lnTo>
                  <a:pt x="35" y="34"/>
                </a:lnTo>
                <a:lnTo>
                  <a:pt x="38" y="32"/>
                </a:lnTo>
                <a:lnTo>
                  <a:pt x="40" y="29"/>
                </a:lnTo>
                <a:lnTo>
                  <a:pt x="41" y="26"/>
                </a:lnTo>
                <a:lnTo>
                  <a:pt x="43" y="23"/>
                </a:lnTo>
                <a:lnTo>
                  <a:pt x="43" y="20"/>
                </a:lnTo>
                <a:lnTo>
                  <a:pt x="44" y="17"/>
                </a:lnTo>
                <a:lnTo>
                  <a:pt x="46" y="14"/>
                </a:lnTo>
                <a:lnTo>
                  <a:pt x="46" y="10"/>
                </a:lnTo>
                <a:lnTo>
                  <a:pt x="46" y="7"/>
                </a:lnTo>
                <a:lnTo>
                  <a:pt x="46" y="4"/>
                </a:lnTo>
                <a:lnTo>
                  <a:pt x="44" y="3"/>
                </a:lnTo>
                <a:lnTo>
                  <a:pt x="41" y="1"/>
                </a:lnTo>
                <a:lnTo>
                  <a:pt x="40" y="0"/>
                </a:lnTo>
                <a:lnTo>
                  <a:pt x="37" y="0"/>
                </a:lnTo>
                <a:lnTo>
                  <a:pt x="34" y="0"/>
                </a:lnTo>
                <a:lnTo>
                  <a:pt x="31" y="0"/>
                </a:lnTo>
                <a:lnTo>
                  <a:pt x="28" y="0"/>
                </a:lnTo>
                <a:lnTo>
                  <a:pt x="25" y="1"/>
                </a:lnTo>
                <a:lnTo>
                  <a:pt x="22" y="3"/>
                </a:lnTo>
                <a:lnTo>
                  <a:pt x="19" y="4"/>
                </a:lnTo>
                <a:lnTo>
                  <a:pt x="17" y="6"/>
                </a:lnTo>
                <a:lnTo>
                  <a:pt x="16" y="7"/>
                </a:lnTo>
                <a:lnTo>
                  <a:pt x="15" y="10"/>
                </a:lnTo>
                <a:lnTo>
                  <a:pt x="12" y="11"/>
                </a:lnTo>
                <a:lnTo>
                  <a:pt x="10" y="14"/>
                </a:lnTo>
                <a:lnTo>
                  <a:pt x="9" y="16"/>
                </a:lnTo>
                <a:lnTo>
                  <a:pt x="9" y="17"/>
                </a:lnTo>
                <a:lnTo>
                  <a:pt x="7" y="20"/>
                </a:lnTo>
                <a:lnTo>
                  <a:pt x="6" y="23"/>
                </a:lnTo>
                <a:lnTo>
                  <a:pt x="6" y="26"/>
                </a:lnTo>
                <a:lnTo>
                  <a:pt x="4" y="28"/>
                </a:lnTo>
                <a:lnTo>
                  <a:pt x="3" y="31"/>
                </a:lnTo>
                <a:lnTo>
                  <a:pt x="1" y="32"/>
                </a:lnTo>
                <a:lnTo>
                  <a:pt x="0" y="32"/>
                </a:lnTo>
                <a:lnTo>
                  <a:pt x="0" y="34"/>
                </a:lnTo>
                <a:lnTo>
                  <a:pt x="1" y="34"/>
                </a:lnTo>
                <a:lnTo>
                  <a:pt x="1" y="32"/>
                </a:lnTo>
                <a:lnTo>
                  <a:pt x="1" y="34"/>
                </a:lnTo>
                <a:lnTo>
                  <a:pt x="1" y="35"/>
                </a:lnTo>
                <a:lnTo>
                  <a:pt x="1" y="37"/>
                </a:lnTo>
                <a:lnTo>
                  <a:pt x="1" y="38"/>
                </a:lnTo>
                <a:lnTo>
                  <a:pt x="1" y="40"/>
                </a:lnTo>
                <a:lnTo>
                  <a:pt x="1" y="41"/>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400" name="Freeform 151">
            <a:extLst>
              <a:ext uri="{FF2B5EF4-FFF2-40B4-BE49-F238E27FC236}">
                <a16:creationId xmlns:a16="http://schemas.microsoft.com/office/drawing/2014/main" id="{5345CB8F-92EE-969D-10A7-681260E14105}"/>
              </a:ext>
            </a:extLst>
          </p:cNvPr>
          <p:cNvSpPr>
            <a:spLocks/>
          </p:cNvSpPr>
          <p:nvPr/>
        </p:nvSpPr>
        <p:spPr bwMode="auto">
          <a:xfrm>
            <a:off x="6407151" y="4540250"/>
            <a:ext cx="63500" cy="69851"/>
          </a:xfrm>
          <a:custGeom>
            <a:avLst/>
            <a:gdLst>
              <a:gd name="T0" fmla="*/ 2147483647 w 46"/>
              <a:gd name="T1" fmla="*/ 2147483647 h 44"/>
              <a:gd name="T2" fmla="*/ 2147483647 w 46"/>
              <a:gd name="T3" fmla="*/ 2147483647 h 44"/>
              <a:gd name="T4" fmla="*/ 2147483647 w 46"/>
              <a:gd name="T5" fmla="*/ 2147483647 h 44"/>
              <a:gd name="T6" fmla="*/ 2147483647 w 46"/>
              <a:gd name="T7" fmla="*/ 2147483647 h 44"/>
              <a:gd name="T8" fmla="*/ 2147483647 w 46"/>
              <a:gd name="T9" fmla="*/ 2147483647 h 44"/>
              <a:gd name="T10" fmla="*/ 2147483647 w 46"/>
              <a:gd name="T11" fmla="*/ 2147483647 h 44"/>
              <a:gd name="T12" fmla="*/ 2147483647 w 46"/>
              <a:gd name="T13" fmla="*/ 2147483647 h 44"/>
              <a:gd name="T14" fmla="*/ 2147483647 w 46"/>
              <a:gd name="T15" fmla="*/ 2147483647 h 44"/>
              <a:gd name="T16" fmla="*/ 2147483647 w 46"/>
              <a:gd name="T17" fmla="*/ 2147483647 h 44"/>
              <a:gd name="T18" fmla="*/ 2147483647 w 46"/>
              <a:gd name="T19" fmla="*/ 2147483647 h 44"/>
              <a:gd name="T20" fmla="*/ 2147483647 w 46"/>
              <a:gd name="T21" fmla="*/ 2147483647 h 44"/>
              <a:gd name="T22" fmla="*/ 2147483647 w 46"/>
              <a:gd name="T23" fmla="*/ 2147483647 h 44"/>
              <a:gd name="T24" fmla="*/ 2147483647 w 46"/>
              <a:gd name="T25" fmla="*/ 2147483647 h 44"/>
              <a:gd name="T26" fmla="*/ 2147483647 w 46"/>
              <a:gd name="T27" fmla="*/ 2147483647 h 44"/>
              <a:gd name="T28" fmla="*/ 2147483647 w 46"/>
              <a:gd name="T29" fmla="*/ 0 h 44"/>
              <a:gd name="T30" fmla="*/ 2147483647 w 46"/>
              <a:gd name="T31" fmla="*/ 0 h 44"/>
              <a:gd name="T32" fmla="*/ 2147483647 w 46"/>
              <a:gd name="T33" fmla="*/ 2147483647 h 44"/>
              <a:gd name="T34" fmla="*/ 2147483647 w 46"/>
              <a:gd name="T35" fmla="*/ 2147483647 h 44"/>
              <a:gd name="T36" fmla="*/ 2147483647 w 46"/>
              <a:gd name="T37" fmla="*/ 2147483647 h 44"/>
              <a:gd name="T38" fmla="*/ 2147483647 w 46"/>
              <a:gd name="T39" fmla="*/ 2147483647 h 44"/>
              <a:gd name="T40" fmla="*/ 2147483647 w 46"/>
              <a:gd name="T41" fmla="*/ 2147483647 h 44"/>
              <a:gd name="T42" fmla="*/ 2147483647 w 46"/>
              <a:gd name="T43" fmla="*/ 2147483647 h 44"/>
              <a:gd name="T44" fmla="*/ 2147483647 w 46"/>
              <a:gd name="T45" fmla="*/ 2147483647 h 44"/>
              <a:gd name="T46" fmla="*/ 2147483647 w 46"/>
              <a:gd name="T47" fmla="*/ 2147483647 h 44"/>
              <a:gd name="T48" fmla="*/ 0 w 46"/>
              <a:gd name="T49" fmla="*/ 2147483647 h 44"/>
              <a:gd name="T50" fmla="*/ 0 w 46"/>
              <a:gd name="T51" fmla="*/ 2147483647 h 44"/>
              <a:gd name="T52" fmla="*/ 2147483647 w 46"/>
              <a:gd name="T53" fmla="*/ 2147483647 h 44"/>
              <a:gd name="T54" fmla="*/ 2147483647 w 46"/>
              <a:gd name="T55" fmla="*/ 2147483647 h 44"/>
              <a:gd name="T56" fmla="*/ 2147483647 w 46"/>
              <a:gd name="T57" fmla="*/ 2147483647 h 44"/>
              <a:gd name="T58" fmla="*/ 2147483647 w 46"/>
              <a:gd name="T59" fmla="*/ 2147483647 h 44"/>
              <a:gd name="T60" fmla="*/ 2147483647 w 46"/>
              <a:gd name="T61" fmla="*/ 2147483647 h 44"/>
              <a:gd name="T62" fmla="*/ 2147483647 w 46"/>
              <a:gd name="T63" fmla="*/ 2147483647 h 44"/>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46"/>
              <a:gd name="T97" fmla="*/ 0 h 44"/>
              <a:gd name="T98" fmla="*/ 46 w 46"/>
              <a:gd name="T99" fmla="*/ 44 h 44"/>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46" h="44">
                <a:moveTo>
                  <a:pt x="1" y="41"/>
                </a:moveTo>
                <a:lnTo>
                  <a:pt x="3" y="41"/>
                </a:lnTo>
                <a:lnTo>
                  <a:pt x="4" y="43"/>
                </a:lnTo>
                <a:lnTo>
                  <a:pt x="6" y="43"/>
                </a:lnTo>
                <a:lnTo>
                  <a:pt x="7" y="43"/>
                </a:lnTo>
                <a:lnTo>
                  <a:pt x="9" y="44"/>
                </a:lnTo>
                <a:lnTo>
                  <a:pt x="12" y="44"/>
                </a:lnTo>
                <a:lnTo>
                  <a:pt x="13" y="44"/>
                </a:lnTo>
                <a:lnTo>
                  <a:pt x="15" y="44"/>
                </a:lnTo>
                <a:lnTo>
                  <a:pt x="17" y="43"/>
                </a:lnTo>
                <a:lnTo>
                  <a:pt x="20" y="43"/>
                </a:lnTo>
                <a:lnTo>
                  <a:pt x="25" y="41"/>
                </a:lnTo>
                <a:lnTo>
                  <a:pt x="28" y="40"/>
                </a:lnTo>
                <a:lnTo>
                  <a:pt x="31" y="38"/>
                </a:lnTo>
                <a:lnTo>
                  <a:pt x="34" y="37"/>
                </a:lnTo>
                <a:lnTo>
                  <a:pt x="35" y="34"/>
                </a:lnTo>
                <a:lnTo>
                  <a:pt x="38" y="32"/>
                </a:lnTo>
                <a:lnTo>
                  <a:pt x="40" y="29"/>
                </a:lnTo>
                <a:lnTo>
                  <a:pt x="41" y="26"/>
                </a:lnTo>
                <a:lnTo>
                  <a:pt x="43" y="23"/>
                </a:lnTo>
                <a:lnTo>
                  <a:pt x="43" y="20"/>
                </a:lnTo>
                <a:lnTo>
                  <a:pt x="44" y="17"/>
                </a:lnTo>
                <a:lnTo>
                  <a:pt x="46" y="14"/>
                </a:lnTo>
                <a:lnTo>
                  <a:pt x="46" y="10"/>
                </a:lnTo>
                <a:lnTo>
                  <a:pt x="46" y="7"/>
                </a:lnTo>
                <a:lnTo>
                  <a:pt x="46" y="4"/>
                </a:lnTo>
                <a:lnTo>
                  <a:pt x="44" y="3"/>
                </a:lnTo>
                <a:lnTo>
                  <a:pt x="41" y="1"/>
                </a:lnTo>
                <a:lnTo>
                  <a:pt x="40" y="0"/>
                </a:lnTo>
                <a:lnTo>
                  <a:pt x="37" y="0"/>
                </a:lnTo>
                <a:lnTo>
                  <a:pt x="34" y="0"/>
                </a:lnTo>
                <a:lnTo>
                  <a:pt x="31" y="0"/>
                </a:lnTo>
                <a:lnTo>
                  <a:pt x="28" y="0"/>
                </a:lnTo>
                <a:lnTo>
                  <a:pt x="25" y="1"/>
                </a:lnTo>
                <a:lnTo>
                  <a:pt x="22" y="3"/>
                </a:lnTo>
                <a:lnTo>
                  <a:pt x="19" y="4"/>
                </a:lnTo>
                <a:lnTo>
                  <a:pt x="17" y="6"/>
                </a:lnTo>
                <a:lnTo>
                  <a:pt x="16" y="7"/>
                </a:lnTo>
                <a:lnTo>
                  <a:pt x="15" y="10"/>
                </a:lnTo>
                <a:lnTo>
                  <a:pt x="12" y="11"/>
                </a:lnTo>
                <a:lnTo>
                  <a:pt x="10" y="14"/>
                </a:lnTo>
                <a:lnTo>
                  <a:pt x="9" y="16"/>
                </a:lnTo>
                <a:lnTo>
                  <a:pt x="9" y="17"/>
                </a:lnTo>
                <a:lnTo>
                  <a:pt x="7" y="20"/>
                </a:lnTo>
                <a:lnTo>
                  <a:pt x="6" y="23"/>
                </a:lnTo>
                <a:lnTo>
                  <a:pt x="6" y="26"/>
                </a:lnTo>
                <a:lnTo>
                  <a:pt x="4" y="28"/>
                </a:lnTo>
                <a:lnTo>
                  <a:pt x="3" y="31"/>
                </a:lnTo>
                <a:lnTo>
                  <a:pt x="1" y="32"/>
                </a:lnTo>
                <a:lnTo>
                  <a:pt x="0" y="32"/>
                </a:lnTo>
                <a:lnTo>
                  <a:pt x="0" y="34"/>
                </a:lnTo>
                <a:lnTo>
                  <a:pt x="1" y="34"/>
                </a:lnTo>
                <a:lnTo>
                  <a:pt x="1" y="32"/>
                </a:lnTo>
                <a:lnTo>
                  <a:pt x="1" y="34"/>
                </a:lnTo>
                <a:lnTo>
                  <a:pt x="1" y="35"/>
                </a:lnTo>
                <a:lnTo>
                  <a:pt x="1" y="37"/>
                </a:lnTo>
                <a:lnTo>
                  <a:pt x="1" y="38"/>
                </a:lnTo>
                <a:lnTo>
                  <a:pt x="1" y="40"/>
                </a:lnTo>
                <a:lnTo>
                  <a:pt x="1" y="41"/>
                </a:lnTo>
              </a:path>
            </a:pathLst>
          </a:custGeom>
          <a:solidFill>
            <a:srgbClr val="FFFF00"/>
          </a:solidFill>
          <a:ln w="4763">
            <a:solidFill>
              <a:srgbClr val="990000"/>
            </a:solidFill>
            <a:round/>
            <a:headEnd/>
            <a:tailEnd/>
          </a:ln>
        </p:spPr>
        <p:txBody>
          <a:bodyPr/>
          <a:lstStyle/>
          <a:p>
            <a:endParaRPr lang="en-US"/>
          </a:p>
        </p:txBody>
      </p:sp>
      <p:sp>
        <p:nvSpPr>
          <p:cNvPr id="53401" name="Freeform 152">
            <a:extLst>
              <a:ext uri="{FF2B5EF4-FFF2-40B4-BE49-F238E27FC236}">
                <a16:creationId xmlns:a16="http://schemas.microsoft.com/office/drawing/2014/main" id="{58D123BF-6046-D6B9-FE22-86245A7F376D}"/>
              </a:ext>
            </a:extLst>
          </p:cNvPr>
          <p:cNvSpPr>
            <a:spLocks/>
          </p:cNvSpPr>
          <p:nvPr/>
        </p:nvSpPr>
        <p:spPr bwMode="auto">
          <a:xfrm>
            <a:off x="6310316" y="4576766"/>
            <a:ext cx="60325" cy="47625"/>
          </a:xfrm>
          <a:custGeom>
            <a:avLst/>
            <a:gdLst>
              <a:gd name="T0" fmla="*/ 2147483647 w 43"/>
              <a:gd name="T1" fmla="*/ 2147483647 h 30"/>
              <a:gd name="T2" fmla="*/ 2147483647 w 43"/>
              <a:gd name="T3" fmla="*/ 2147483647 h 30"/>
              <a:gd name="T4" fmla="*/ 2147483647 w 43"/>
              <a:gd name="T5" fmla="*/ 2147483647 h 30"/>
              <a:gd name="T6" fmla="*/ 2147483647 w 43"/>
              <a:gd name="T7" fmla="*/ 2147483647 h 30"/>
              <a:gd name="T8" fmla="*/ 2147483647 w 43"/>
              <a:gd name="T9" fmla="*/ 2147483647 h 30"/>
              <a:gd name="T10" fmla="*/ 2147483647 w 43"/>
              <a:gd name="T11" fmla="*/ 2147483647 h 30"/>
              <a:gd name="T12" fmla="*/ 2147483647 w 43"/>
              <a:gd name="T13" fmla="*/ 2147483647 h 30"/>
              <a:gd name="T14" fmla="*/ 2147483647 w 43"/>
              <a:gd name="T15" fmla="*/ 2147483647 h 30"/>
              <a:gd name="T16" fmla="*/ 2147483647 w 43"/>
              <a:gd name="T17" fmla="*/ 2147483647 h 30"/>
              <a:gd name="T18" fmla="*/ 2147483647 w 43"/>
              <a:gd name="T19" fmla="*/ 2147483647 h 30"/>
              <a:gd name="T20" fmla="*/ 2147483647 w 43"/>
              <a:gd name="T21" fmla="*/ 2147483647 h 30"/>
              <a:gd name="T22" fmla="*/ 2147483647 w 43"/>
              <a:gd name="T23" fmla="*/ 2147483647 h 30"/>
              <a:gd name="T24" fmla="*/ 2147483647 w 43"/>
              <a:gd name="T25" fmla="*/ 2147483647 h 30"/>
              <a:gd name="T26" fmla="*/ 2147483647 w 43"/>
              <a:gd name="T27" fmla="*/ 2147483647 h 30"/>
              <a:gd name="T28" fmla="*/ 2147483647 w 43"/>
              <a:gd name="T29" fmla="*/ 2147483647 h 30"/>
              <a:gd name="T30" fmla="*/ 2147483647 w 43"/>
              <a:gd name="T31" fmla="*/ 2147483647 h 30"/>
              <a:gd name="T32" fmla="*/ 2147483647 w 43"/>
              <a:gd name="T33" fmla="*/ 2147483647 h 30"/>
              <a:gd name="T34" fmla="*/ 2147483647 w 43"/>
              <a:gd name="T35" fmla="*/ 2147483647 h 30"/>
              <a:gd name="T36" fmla="*/ 2147483647 w 43"/>
              <a:gd name="T37" fmla="*/ 2147483647 h 30"/>
              <a:gd name="T38" fmla="*/ 2147483647 w 43"/>
              <a:gd name="T39" fmla="*/ 2147483647 h 30"/>
              <a:gd name="T40" fmla="*/ 2147483647 w 43"/>
              <a:gd name="T41" fmla="*/ 2147483647 h 30"/>
              <a:gd name="T42" fmla="*/ 2147483647 w 43"/>
              <a:gd name="T43" fmla="*/ 2147483647 h 30"/>
              <a:gd name="T44" fmla="*/ 2147483647 w 43"/>
              <a:gd name="T45" fmla="*/ 2147483647 h 30"/>
              <a:gd name="T46" fmla="*/ 2147483647 w 43"/>
              <a:gd name="T47" fmla="*/ 2147483647 h 30"/>
              <a:gd name="T48" fmla="*/ 2147483647 w 43"/>
              <a:gd name="T49" fmla="*/ 0 h 30"/>
              <a:gd name="T50" fmla="*/ 2147483647 w 43"/>
              <a:gd name="T51" fmla="*/ 2147483647 h 30"/>
              <a:gd name="T52" fmla="*/ 2147483647 w 43"/>
              <a:gd name="T53" fmla="*/ 2147483647 h 30"/>
              <a:gd name="T54" fmla="*/ 2147483647 w 43"/>
              <a:gd name="T55" fmla="*/ 2147483647 h 30"/>
              <a:gd name="T56" fmla="*/ 2147483647 w 43"/>
              <a:gd name="T57" fmla="*/ 2147483647 h 30"/>
              <a:gd name="T58" fmla="*/ 2147483647 w 43"/>
              <a:gd name="T59" fmla="*/ 2147483647 h 30"/>
              <a:gd name="T60" fmla="*/ 0 w 43"/>
              <a:gd name="T61" fmla="*/ 2147483647 h 30"/>
              <a:gd name="T62" fmla="*/ 0 w 43"/>
              <a:gd name="T63" fmla="*/ 2147483647 h 30"/>
              <a:gd name="T64" fmla="*/ 2147483647 w 43"/>
              <a:gd name="T65" fmla="*/ 2147483647 h 30"/>
              <a:gd name="T66" fmla="*/ 2147483647 w 43"/>
              <a:gd name="T67" fmla="*/ 2147483647 h 30"/>
              <a:gd name="T68" fmla="*/ 2147483647 w 43"/>
              <a:gd name="T69" fmla="*/ 2147483647 h 30"/>
              <a:gd name="T70" fmla="*/ 2147483647 w 43"/>
              <a:gd name="T71" fmla="*/ 2147483647 h 30"/>
              <a:gd name="T72" fmla="*/ 2147483647 w 43"/>
              <a:gd name="T73" fmla="*/ 2147483647 h 30"/>
              <a:gd name="T74" fmla="*/ 2147483647 w 43"/>
              <a:gd name="T75" fmla="*/ 2147483647 h 30"/>
              <a:gd name="T76" fmla="*/ 2147483647 w 43"/>
              <a:gd name="T77" fmla="*/ 2147483647 h 30"/>
              <a:gd name="T78" fmla="*/ 2147483647 w 43"/>
              <a:gd name="T79" fmla="*/ 2147483647 h 30"/>
              <a:gd name="T80" fmla="*/ 2147483647 w 43"/>
              <a:gd name="T81" fmla="*/ 2147483647 h 30"/>
              <a:gd name="T82" fmla="*/ 2147483647 w 43"/>
              <a:gd name="T83" fmla="*/ 2147483647 h 30"/>
              <a:gd name="T84" fmla="*/ 2147483647 w 43"/>
              <a:gd name="T85" fmla="*/ 2147483647 h 30"/>
              <a:gd name="T86" fmla="*/ 2147483647 w 43"/>
              <a:gd name="T87" fmla="*/ 2147483647 h 30"/>
              <a:gd name="T88" fmla="*/ 2147483647 w 43"/>
              <a:gd name="T89" fmla="*/ 2147483647 h 30"/>
              <a:gd name="T90" fmla="*/ 2147483647 w 43"/>
              <a:gd name="T91" fmla="*/ 2147483647 h 30"/>
              <a:gd name="T92" fmla="*/ 2147483647 w 43"/>
              <a:gd name="T93" fmla="*/ 2147483647 h 30"/>
              <a:gd name="T94" fmla="*/ 2147483647 w 43"/>
              <a:gd name="T95" fmla="*/ 2147483647 h 30"/>
              <a:gd name="T96" fmla="*/ 2147483647 w 43"/>
              <a:gd name="T97" fmla="*/ 2147483647 h 30"/>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43"/>
              <a:gd name="T148" fmla="*/ 0 h 30"/>
              <a:gd name="T149" fmla="*/ 43 w 43"/>
              <a:gd name="T150" fmla="*/ 30 h 30"/>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43" h="30">
                <a:moveTo>
                  <a:pt x="14" y="25"/>
                </a:moveTo>
                <a:lnTo>
                  <a:pt x="17" y="27"/>
                </a:lnTo>
                <a:lnTo>
                  <a:pt x="20" y="28"/>
                </a:lnTo>
                <a:lnTo>
                  <a:pt x="23" y="30"/>
                </a:lnTo>
                <a:lnTo>
                  <a:pt x="28" y="30"/>
                </a:lnTo>
                <a:lnTo>
                  <a:pt x="31" y="30"/>
                </a:lnTo>
                <a:lnTo>
                  <a:pt x="34" y="28"/>
                </a:lnTo>
                <a:lnTo>
                  <a:pt x="37" y="27"/>
                </a:lnTo>
                <a:lnTo>
                  <a:pt x="40" y="25"/>
                </a:lnTo>
                <a:lnTo>
                  <a:pt x="41" y="24"/>
                </a:lnTo>
                <a:lnTo>
                  <a:pt x="41" y="22"/>
                </a:lnTo>
                <a:lnTo>
                  <a:pt x="43" y="21"/>
                </a:lnTo>
                <a:lnTo>
                  <a:pt x="43" y="20"/>
                </a:lnTo>
                <a:lnTo>
                  <a:pt x="43" y="18"/>
                </a:lnTo>
                <a:lnTo>
                  <a:pt x="43" y="17"/>
                </a:lnTo>
                <a:lnTo>
                  <a:pt x="43" y="15"/>
                </a:lnTo>
                <a:lnTo>
                  <a:pt x="41" y="15"/>
                </a:lnTo>
                <a:lnTo>
                  <a:pt x="37" y="14"/>
                </a:lnTo>
                <a:lnTo>
                  <a:pt x="32" y="12"/>
                </a:lnTo>
                <a:lnTo>
                  <a:pt x="28" y="9"/>
                </a:lnTo>
                <a:lnTo>
                  <a:pt x="23" y="6"/>
                </a:lnTo>
                <a:lnTo>
                  <a:pt x="17" y="5"/>
                </a:lnTo>
                <a:lnTo>
                  <a:pt x="13" y="3"/>
                </a:lnTo>
                <a:lnTo>
                  <a:pt x="9" y="2"/>
                </a:lnTo>
                <a:lnTo>
                  <a:pt x="3" y="0"/>
                </a:lnTo>
                <a:lnTo>
                  <a:pt x="3" y="2"/>
                </a:lnTo>
                <a:lnTo>
                  <a:pt x="1" y="2"/>
                </a:lnTo>
                <a:lnTo>
                  <a:pt x="1" y="3"/>
                </a:lnTo>
                <a:lnTo>
                  <a:pt x="0" y="3"/>
                </a:lnTo>
                <a:lnTo>
                  <a:pt x="0" y="5"/>
                </a:lnTo>
                <a:lnTo>
                  <a:pt x="1" y="5"/>
                </a:lnTo>
                <a:lnTo>
                  <a:pt x="3" y="8"/>
                </a:lnTo>
                <a:lnTo>
                  <a:pt x="4" y="11"/>
                </a:lnTo>
                <a:lnTo>
                  <a:pt x="6" y="12"/>
                </a:lnTo>
                <a:lnTo>
                  <a:pt x="9" y="15"/>
                </a:lnTo>
                <a:lnTo>
                  <a:pt x="10" y="17"/>
                </a:lnTo>
                <a:lnTo>
                  <a:pt x="13" y="20"/>
                </a:lnTo>
                <a:lnTo>
                  <a:pt x="14" y="21"/>
                </a:lnTo>
                <a:lnTo>
                  <a:pt x="14" y="24"/>
                </a:lnTo>
                <a:lnTo>
                  <a:pt x="16" y="25"/>
                </a:lnTo>
                <a:lnTo>
                  <a:pt x="16" y="27"/>
                </a:lnTo>
                <a:lnTo>
                  <a:pt x="16" y="25"/>
                </a:lnTo>
                <a:lnTo>
                  <a:pt x="14" y="25"/>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402" name="Freeform 153">
            <a:extLst>
              <a:ext uri="{FF2B5EF4-FFF2-40B4-BE49-F238E27FC236}">
                <a16:creationId xmlns:a16="http://schemas.microsoft.com/office/drawing/2014/main" id="{CD5DE0E2-E869-C44D-6B97-5296BF688102}"/>
              </a:ext>
            </a:extLst>
          </p:cNvPr>
          <p:cNvSpPr>
            <a:spLocks/>
          </p:cNvSpPr>
          <p:nvPr/>
        </p:nvSpPr>
        <p:spPr bwMode="auto">
          <a:xfrm>
            <a:off x="6310316" y="4576766"/>
            <a:ext cx="60325" cy="47625"/>
          </a:xfrm>
          <a:custGeom>
            <a:avLst/>
            <a:gdLst>
              <a:gd name="T0" fmla="*/ 2147483647 w 43"/>
              <a:gd name="T1" fmla="*/ 2147483647 h 30"/>
              <a:gd name="T2" fmla="*/ 2147483647 w 43"/>
              <a:gd name="T3" fmla="*/ 2147483647 h 30"/>
              <a:gd name="T4" fmla="*/ 2147483647 w 43"/>
              <a:gd name="T5" fmla="*/ 2147483647 h 30"/>
              <a:gd name="T6" fmla="*/ 2147483647 w 43"/>
              <a:gd name="T7" fmla="*/ 2147483647 h 30"/>
              <a:gd name="T8" fmla="*/ 2147483647 w 43"/>
              <a:gd name="T9" fmla="*/ 2147483647 h 30"/>
              <a:gd name="T10" fmla="*/ 2147483647 w 43"/>
              <a:gd name="T11" fmla="*/ 2147483647 h 30"/>
              <a:gd name="T12" fmla="*/ 2147483647 w 43"/>
              <a:gd name="T13" fmla="*/ 2147483647 h 30"/>
              <a:gd name="T14" fmla="*/ 2147483647 w 43"/>
              <a:gd name="T15" fmla="*/ 2147483647 h 30"/>
              <a:gd name="T16" fmla="*/ 2147483647 w 43"/>
              <a:gd name="T17" fmla="*/ 2147483647 h 30"/>
              <a:gd name="T18" fmla="*/ 2147483647 w 43"/>
              <a:gd name="T19" fmla="*/ 2147483647 h 30"/>
              <a:gd name="T20" fmla="*/ 2147483647 w 43"/>
              <a:gd name="T21" fmla="*/ 2147483647 h 30"/>
              <a:gd name="T22" fmla="*/ 2147483647 w 43"/>
              <a:gd name="T23" fmla="*/ 2147483647 h 30"/>
              <a:gd name="T24" fmla="*/ 2147483647 w 43"/>
              <a:gd name="T25" fmla="*/ 2147483647 h 30"/>
              <a:gd name="T26" fmla="*/ 2147483647 w 43"/>
              <a:gd name="T27" fmla="*/ 2147483647 h 30"/>
              <a:gd name="T28" fmla="*/ 2147483647 w 43"/>
              <a:gd name="T29" fmla="*/ 2147483647 h 30"/>
              <a:gd name="T30" fmla="*/ 2147483647 w 43"/>
              <a:gd name="T31" fmla="*/ 2147483647 h 30"/>
              <a:gd name="T32" fmla="*/ 2147483647 w 43"/>
              <a:gd name="T33" fmla="*/ 2147483647 h 30"/>
              <a:gd name="T34" fmla="*/ 2147483647 w 43"/>
              <a:gd name="T35" fmla="*/ 2147483647 h 30"/>
              <a:gd name="T36" fmla="*/ 2147483647 w 43"/>
              <a:gd name="T37" fmla="*/ 2147483647 h 30"/>
              <a:gd name="T38" fmla="*/ 2147483647 w 43"/>
              <a:gd name="T39" fmla="*/ 2147483647 h 30"/>
              <a:gd name="T40" fmla="*/ 2147483647 w 43"/>
              <a:gd name="T41" fmla="*/ 2147483647 h 30"/>
              <a:gd name="T42" fmla="*/ 2147483647 w 43"/>
              <a:gd name="T43" fmla="*/ 2147483647 h 30"/>
              <a:gd name="T44" fmla="*/ 2147483647 w 43"/>
              <a:gd name="T45" fmla="*/ 2147483647 h 30"/>
              <a:gd name="T46" fmla="*/ 2147483647 w 43"/>
              <a:gd name="T47" fmla="*/ 2147483647 h 30"/>
              <a:gd name="T48" fmla="*/ 2147483647 w 43"/>
              <a:gd name="T49" fmla="*/ 0 h 30"/>
              <a:gd name="T50" fmla="*/ 2147483647 w 43"/>
              <a:gd name="T51" fmla="*/ 2147483647 h 30"/>
              <a:gd name="T52" fmla="*/ 2147483647 w 43"/>
              <a:gd name="T53" fmla="*/ 2147483647 h 30"/>
              <a:gd name="T54" fmla="*/ 2147483647 w 43"/>
              <a:gd name="T55" fmla="*/ 2147483647 h 30"/>
              <a:gd name="T56" fmla="*/ 2147483647 w 43"/>
              <a:gd name="T57" fmla="*/ 2147483647 h 30"/>
              <a:gd name="T58" fmla="*/ 2147483647 w 43"/>
              <a:gd name="T59" fmla="*/ 2147483647 h 30"/>
              <a:gd name="T60" fmla="*/ 0 w 43"/>
              <a:gd name="T61" fmla="*/ 2147483647 h 30"/>
              <a:gd name="T62" fmla="*/ 0 w 43"/>
              <a:gd name="T63" fmla="*/ 2147483647 h 30"/>
              <a:gd name="T64" fmla="*/ 2147483647 w 43"/>
              <a:gd name="T65" fmla="*/ 2147483647 h 30"/>
              <a:gd name="T66" fmla="*/ 2147483647 w 43"/>
              <a:gd name="T67" fmla="*/ 2147483647 h 30"/>
              <a:gd name="T68" fmla="*/ 2147483647 w 43"/>
              <a:gd name="T69" fmla="*/ 2147483647 h 30"/>
              <a:gd name="T70" fmla="*/ 2147483647 w 43"/>
              <a:gd name="T71" fmla="*/ 2147483647 h 30"/>
              <a:gd name="T72" fmla="*/ 2147483647 w 43"/>
              <a:gd name="T73" fmla="*/ 2147483647 h 30"/>
              <a:gd name="T74" fmla="*/ 2147483647 w 43"/>
              <a:gd name="T75" fmla="*/ 2147483647 h 30"/>
              <a:gd name="T76" fmla="*/ 2147483647 w 43"/>
              <a:gd name="T77" fmla="*/ 2147483647 h 30"/>
              <a:gd name="T78" fmla="*/ 2147483647 w 43"/>
              <a:gd name="T79" fmla="*/ 2147483647 h 30"/>
              <a:gd name="T80" fmla="*/ 2147483647 w 43"/>
              <a:gd name="T81" fmla="*/ 2147483647 h 30"/>
              <a:gd name="T82" fmla="*/ 2147483647 w 43"/>
              <a:gd name="T83" fmla="*/ 2147483647 h 30"/>
              <a:gd name="T84" fmla="*/ 2147483647 w 43"/>
              <a:gd name="T85" fmla="*/ 2147483647 h 30"/>
              <a:gd name="T86" fmla="*/ 2147483647 w 43"/>
              <a:gd name="T87" fmla="*/ 2147483647 h 30"/>
              <a:gd name="T88" fmla="*/ 2147483647 w 43"/>
              <a:gd name="T89" fmla="*/ 2147483647 h 30"/>
              <a:gd name="T90" fmla="*/ 2147483647 w 43"/>
              <a:gd name="T91" fmla="*/ 2147483647 h 30"/>
              <a:gd name="T92" fmla="*/ 2147483647 w 43"/>
              <a:gd name="T93" fmla="*/ 2147483647 h 30"/>
              <a:gd name="T94" fmla="*/ 2147483647 w 43"/>
              <a:gd name="T95" fmla="*/ 2147483647 h 30"/>
              <a:gd name="T96" fmla="*/ 2147483647 w 43"/>
              <a:gd name="T97" fmla="*/ 2147483647 h 30"/>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43"/>
              <a:gd name="T148" fmla="*/ 0 h 30"/>
              <a:gd name="T149" fmla="*/ 43 w 43"/>
              <a:gd name="T150" fmla="*/ 30 h 30"/>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43" h="30">
                <a:moveTo>
                  <a:pt x="14" y="25"/>
                </a:moveTo>
                <a:lnTo>
                  <a:pt x="17" y="27"/>
                </a:lnTo>
                <a:lnTo>
                  <a:pt x="20" y="28"/>
                </a:lnTo>
                <a:lnTo>
                  <a:pt x="23" y="30"/>
                </a:lnTo>
                <a:lnTo>
                  <a:pt x="28" y="30"/>
                </a:lnTo>
                <a:lnTo>
                  <a:pt x="31" y="30"/>
                </a:lnTo>
                <a:lnTo>
                  <a:pt x="34" y="28"/>
                </a:lnTo>
                <a:lnTo>
                  <a:pt x="37" y="27"/>
                </a:lnTo>
                <a:lnTo>
                  <a:pt x="40" y="25"/>
                </a:lnTo>
                <a:lnTo>
                  <a:pt x="41" y="24"/>
                </a:lnTo>
                <a:lnTo>
                  <a:pt x="41" y="22"/>
                </a:lnTo>
                <a:lnTo>
                  <a:pt x="43" y="21"/>
                </a:lnTo>
                <a:lnTo>
                  <a:pt x="43" y="20"/>
                </a:lnTo>
                <a:lnTo>
                  <a:pt x="43" y="18"/>
                </a:lnTo>
                <a:lnTo>
                  <a:pt x="43" y="17"/>
                </a:lnTo>
                <a:lnTo>
                  <a:pt x="43" y="15"/>
                </a:lnTo>
                <a:lnTo>
                  <a:pt x="41" y="15"/>
                </a:lnTo>
                <a:lnTo>
                  <a:pt x="37" y="14"/>
                </a:lnTo>
                <a:lnTo>
                  <a:pt x="32" y="12"/>
                </a:lnTo>
                <a:lnTo>
                  <a:pt x="28" y="9"/>
                </a:lnTo>
                <a:lnTo>
                  <a:pt x="23" y="6"/>
                </a:lnTo>
                <a:lnTo>
                  <a:pt x="17" y="5"/>
                </a:lnTo>
                <a:lnTo>
                  <a:pt x="13" y="3"/>
                </a:lnTo>
                <a:lnTo>
                  <a:pt x="9" y="2"/>
                </a:lnTo>
                <a:lnTo>
                  <a:pt x="3" y="0"/>
                </a:lnTo>
                <a:lnTo>
                  <a:pt x="3" y="2"/>
                </a:lnTo>
                <a:lnTo>
                  <a:pt x="1" y="2"/>
                </a:lnTo>
                <a:lnTo>
                  <a:pt x="1" y="3"/>
                </a:lnTo>
                <a:lnTo>
                  <a:pt x="0" y="3"/>
                </a:lnTo>
                <a:lnTo>
                  <a:pt x="0" y="5"/>
                </a:lnTo>
                <a:lnTo>
                  <a:pt x="1" y="5"/>
                </a:lnTo>
                <a:lnTo>
                  <a:pt x="3" y="8"/>
                </a:lnTo>
                <a:lnTo>
                  <a:pt x="4" y="11"/>
                </a:lnTo>
                <a:lnTo>
                  <a:pt x="6" y="12"/>
                </a:lnTo>
                <a:lnTo>
                  <a:pt x="9" y="15"/>
                </a:lnTo>
                <a:lnTo>
                  <a:pt x="10" y="17"/>
                </a:lnTo>
                <a:lnTo>
                  <a:pt x="13" y="20"/>
                </a:lnTo>
                <a:lnTo>
                  <a:pt x="14" y="21"/>
                </a:lnTo>
                <a:lnTo>
                  <a:pt x="14" y="24"/>
                </a:lnTo>
                <a:lnTo>
                  <a:pt x="16" y="25"/>
                </a:lnTo>
                <a:lnTo>
                  <a:pt x="16" y="27"/>
                </a:lnTo>
                <a:lnTo>
                  <a:pt x="16" y="25"/>
                </a:lnTo>
                <a:lnTo>
                  <a:pt x="14" y="25"/>
                </a:lnTo>
              </a:path>
            </a:pathLst>
          </a:custGeom>
          <a:solidFill>
            <a:srgbClr val="FFFF00"/>
          </a:solidFill>
          <a:ln w="4763">
            <a:solidFill>
              <a:srgbClr val="990000"/>
            </a:solidFill>
            <a:round/>
            <a:headEnd/>
            <a:tailEnd/>
          </a:ln>
        </p:spPr>
        <p:txBody>
          <a:bodyPr/>
          <a:lstStyle/>
          <a:p>
            <a:endParaRPr lang="en-US"/>
          </a:p>
        </p:txBody>
      </p:sp>
      <p:sp>
        <p:nvSpPr>
          <p:cNvPr id="53403" name="Freeform 154">
            <a:extLst>
              <a:ext uri="{FF2B5EF4-FFF2-40B4-BE49-F238E27FC236}">
                <a16:creationId xmlns:a16="http://schemas.microsoft.com/office/drawing/2014/main" id="{7BA4A312-E181-673A-D1B3-87AEEC73E45C}"/>
              </a:ext>
            </a:extLst>
          </p:cNvPr>
          <p:cNvSpPr>
            <a:spLocks/>
          </p:cNvSpPr>
          <p:nvPr/>
        </p:nvSpPr>
        <p:spPr bwMode="auto">
          <a:xfrm>
            <a:off x="6234116" y="4541842"/>
            <a:ext cx="60325" cy="47625"/>
          </a:xfrm>
          <a:custGeom>
            <a:avLst/>
            <a:gdLst>
              <a:gd name="T0" fmla="*/ 0 w 43"/>
              <a:gd name="T1" fmla="*/ 2147483647 h 30"/>
              <a:gd name="T2" fmla="*/ 2147483647 w 43"/>
              <a:gd name="T3" fmla="*/ 2147483647 h 30"/>
              <a:gd name="T4" fmla="*/ 2147483647 w 43"/>
              <a:gd name="T5" fmla="*/ 2147483647 h 30"/>
              <a:gd name="T6" fmla="*/ 2147483647 w 43"/>
              <a:gd name="T7" fmla="*/ 2147483647 h 30"/>
              <a:gd name="T8" fmla="*/ 2147483647 w 43"/>
              <a:gd name="T9" fmla="*/ 2147483647 h 30"/>
              <a:gd name="T10" fmla="*/ 2147483647 w 43"/>
              <a:gd name="T11" fmla="*/ 2147483647 h 30"/>
              <a:gd name="T12" fmla="*/ 2147483647 w 43"/>
              <a:gd name="T13" fmla="*/ 2147483647 h 30"/>
              <a:gd name="T14" fmla="*/ 2147483647 w 43"/>
              <a:gd name="T15" fmla="*/ 2147483647 h 30"/>
              <a:gd name="T16" fmla="*/ 2147483647 w 43"/>
              <a:gd name="T17" fmla="*/ 2147483647 h 30"/>
              <a:gd name="T18" fmla="*/ 2147483647 w 43"/>
              <a:gd name="T19" fmla="*/ 2147483647 h 30"/>
              <a:gd name="T20" fmla="*/ 2147483647 w 43"/>
              <a:gd name="T21" fmla="*/ 2147483647 h 30"/>
              <a:gd name="T22" fmla="*/ 2147483647 w 43"/>
              <a:gd name="T23" fmla="*/ 2147483647 h 30"/>
              <a:gd name="T24" fmla="*/ 2147483647 w 43"/>
              <a:gd name="T25" fmla="*/ 2147483647 h 30"/>
              <a:gd name="T26" fmla="*/ 2147483647 w 43"/>
              <a:gd name="T27" fmla="*/ 2147483647 h 30"/>
              <a:gd name="T28" fmla="*/ 2147483647 w 43"/>
              <a:gd name="T29" fmla="*/ 2147483647 h 30"/>
              <a:gd name="T30" fmla="*/ 2147483647 w 43"/>
              <a:gd name="T31" fmla="*/ 2147483647 h 30"/>
              <a:gd name="T32" fmla="*/ 2147483647 w 43"/>
              <a:gd name="T33" fmla="*/ 2147483647 h 30"/>
              <a:gd name="T34" fmla="*/ 2147483647 w 43"/>
              <a:gd name="T35" fmla="*/ 2147483647 h 30"/>
              <a:gd name="T36" fmla="*/ 2147483647 w 43"/>
              <a:gd name="T37" fmla="*/ 2147483647 h 30"/>
              <a:gd name="T38" fmla="*/ 2147483647 w 43"/>
              <a:gd name="T39" fmla="*/ 2147483647 h 30"/>
              <a:gd name="T40" fmla="*/ 2147483647 w 43"/>
              <a:gd name="T41" fmla="*/ 2147483647 h 30"/>
              <a:gd name="T42" fmla="*/ 2147483647 w 43"/>
              <a:gd name="T43" fmla="*/ 2147483647 h 30"/>
              <a:gd name="T44" fmla="*/ 2147483647 w 43"/>
              <a:gd name="T45" fmla="*/ 2147483647 h 30"/>
              <a:gd name="T46" fmla="*/ 2147483647 w 43"/>
              <a:gd name="T47" fmla="*/ 2147483647 h 30"/>
              <a:gd name="T48" fmla="*/ 2147483647 w 43"/>
              <a:gd name="T49" fmla="*/ 2147483647 h 30"/>
              <a:gd name="T50" fmla="*/ 2147483647 w 43"/>
              <a:gd name="T51" fmla="*/ 2147483647 h 30"/>
              <a:gd name="T52" fmla="*/ 2147483647 w 43"/>
              <a:gd name="T53" fmla="*/ 2147483647 h 30"/>
              <a:gd name="T54" fmla="*/ 2147483647 w 43"/>
              <a:gd name="T55" fmla="*/ 2147483647 h 30"/>
              <a:gd name="T56" fmla="*/ 2147483647 w 43"/>
              <a:gd name="T57" fmla="*/ 2147483647 h 30"/>
              <a:gd name="T58" fmla="*/ 2147483647 w 43"/>
              <a:gd name="T59" fmla="*/ 2147483647 h 30"/>
              <a:gd name="T60" fmla="*/ 2147483647 w 43"/>
              <a:gd name="T61" fmla="*/ 2147483647 h 30"/>
              <a:gd name="T62" fmla="*/ 2147483647 w 43"/>
              <a:gd name="T63" fmla="*/ 0 h 30"/>
              <a:gd name="T64" fmla="*/ 2147483647 w 43"/>
              <a:gd name="T65" fmla="*/ 2147483647 h 30"/>
              <a:gd name="T66" fmla="*/ 2147483647 w 43"/>
              <a:gd name="T67" fmla="*/ 2147483647 h 30"/>
              <a:gd name="T68" fmla="*/ 2147483647 w 43"/>
              <a:gd name="T69" fmla="*/ 2147483647 h 30"/>
              <a:gd name="T70" fmla="*/ 2147483647 w 43"/>
              <a:gd name="T71" fmla="*/ 2147483647 h 30"/>
              <a:gd name="T72" fmla="*/ 2147483647 w 43"/>
              <a:gd name="T73" fmla="*/ 2147483647 h 30"/>
              <a:gd name="T74" fmla="*/ 2147483647 w 43"/>
              <a:gd name="T75" fmla="*/ 2147483647 h 30"/>
              <a:gd name="T76" fmla="*/ 2147483647 w 43"/>
              <a:gd name="T77" fmla="*/ 2147483647 h 30"/>
              <a:gd name="T78" fmla="*/ 0 w 43"/>
              <a:gd name="T79" fmla="*/ 2147483647 h 30"/>
              <a:gd name="T80" fmla="*/ 0 w 43"/>
              <a:gd name="T81" fmla="*/ 2147483647 h 30"/>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43"/>
              <a:gd name="T124" fmla="*/ 0 h 30"/>
              <a:gd name="T125" fmla="*/ 43 w 43"/>
              <a:gd name="T126" fmla="*/ 30 h 30"/>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43" h="30">
                <a:moveTo>
                  <a:pt x="0" y="21"/>
                </a:moveTo>
                <a:lnTo>
                  <a:pt x="2" y="21"/>
                </a:lnTo>
                <a:lnTo>
                  <a:pt x="2" y="22"/>
                </a:lnTo>
                <a:lnTo>
                  <a:pt x="3" y="24"/>
                </a:lnTo>
                <a:lnTo>
                  <a:pt x="3" y="25"/>
                </a:lnTo>
                <a:lnTo>
                  <a:pt x="5" y="25"/>
                </a:lnTo>
                <a:lnTo>
                  <a:pt x="5" y="27"/>
                </a:lnTo>
                <a:lnTo>
                  <a:pt x="6" y="27"/>
                </a:lnTo>
                <a:lnTo>
                  <a:pt x="8" y="28"/>
                </a:lnTo>
                <a:lnTo>
                  <a:pt x="11" y="28"/>
                </a:lnTo>
                <a:lnTo>
                  <a:pt x="14" y="30"/>
                </a:lnTo>
                <a:lnTo>
                  <a:pt x="17" y="28"/>
                </a:lnTo>
                <a:lnTo>
                  <a:pt x="21" y="28"/>
                </a:lnTo>
                <a:lnTo>
                  <a:pt x="24" y="27"/>
                </a:lnTo>
                <a:lnTo>
                  <a:pt x="27" y="27"/>
                </a:lnTo>
                <a:lnTo>
                  <a:pt x="31" y="25"/>
                </a:lnTo>
                <a:lnTo>
                  <a:pt x="36" y="25"/>
                </a:lnTo>
                <a:lnTo>
                  <a:pt x="37" y="25"/>
                </a:lnTo>
                <a:lnTo>
                  <a:pt x="39" y="25"/>
                </a:lnTo>
                <a:lnTo>
                  <a:pt x="40" y="24"/>
                </a:lnTo>
                <a:lnTo>
                  <a:pt x="42" y="22"/>
                </a:lnTo>
                <a:lnTo>
                  <a:pt x="42" y="21"/>
                </a:lnTo>
                <a:lnTo>
                  <a:pt x="43" y="19"/>
                </a:lnTo>
                <a:lnTo>
                  <a:pt x="43" y="18"/>
                </a:lnTo>
                <a:lnTo>
                  <a:pt x="42" y="13"/>
                </a:lnTo>
                <a:lnTo>
                  <a:pt x="39" y="10"/>
                </a:lnTo>
                <a:lnTo>
                  <a:pt x="36" y="7"/>
                </a:lnTo>
                <a:lnTo>
                  <a:pt x="33" y="5"/>
                </a:lnTo>
                <a:lnTo>
                  <a:pt x="30" y="2"/>
                </a:lnTo>
                <a:lnTo>
                  <a:pt x="26" y="2"/>
                </a:lnTo>
                <a:lnTo>
                  <a:pt x="21" y="0"/>
                </a:lnTo>
                <a:lnTo>
                  <a:pt x="18" y="2"/>
                </a:lnTo>
                <a:lnTo>
                  <a:pt x="15" y="3"/>
                </a:lnTo>
                <a:lnTo>
                  <a:pt x="11" y="5"/>
                </a:lnTo>
                <a:lnTo>
                  <a:pt x="8" y="6"/>
                </a:lnTo>
                <a:lnTo>
                  <a:pt x="5" y="9"/>
                </a:lnTo>
                <a:lnTo>
                  <a:pt x="3" y="10"/>
                </a:lnTo>
                <a:lnTo>
                  <a:pt x="2" y="13"/>
                </a:lnTo>
                <a:lnTo>
                  <a:pt x="0" y="16"/>
                </a:lnTo>
                <a:lnTo>
                  <a:pt x="0" y="21"/>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404" name="Freeform 155">
            <a:extLst>
              <a:ext uri="{FF2B5EF4-FFF2-40B4-BE49-F238E27FC236}">
                <a16:creationId xmlns:a16="http://schemas.microsoft.com/office/drawing/2014/main" id="{00094026-8DA6-27A8-6752-93DB3568444C}"/>
              </a:ext>
            </a:extLst>
          </p:cNvPr>
          <p:cNvSpPr>
            <a:spLocks/>
          </p:cNvSpPr>
          <p:nvPr/>
        </p:nvSpPr>
        <p:spPr bwMode="auto">
          <a:xfrm>
            <a:off x="6234116" y="4541842"/>
            <a:ext cx="60325" cy="47625"/>
          </a:xfrm>
          <a:custGeom>
            <a:avLst/>
            <a:gdLst>
              <a:gd name="T0" fmla="*/ 0 w 43"/>
              <a:gd name="T1" fmla="*/ 2147483647 h 30"/>
              <a:gd name="T2" fmla="*/ 2147483647 w 43"/>
              <a:gd name="T3" fmla="*/ 2147483647 h 30"/>
              <a:gd name="T4" fmla="*/ 2147483647 w 43"/>
              <a:gd name="T5" fmla="*/ 2147483647 h 30"/>
              <a:gd name="T6" fmla="*/ 2147483647 w 43"/>
              <a:gd name="T7" fmla="*/ 2147483647 h 30"/>
              <a:gd name="T8" fmla="*/ 2147483647 w 43"/>
              <a:gd name="T9" fmla="*/ 2147483647 h 30"/>
              <a:gd name="T10" fmla="*/ 2147483647 w 43"/>
              <a:gd name="T11" fmla="*/ 2147483647 h 30"/>
              <a:gd name="T12" fmla="*/ 2147483647 w 43"/>
              <a:gd name="T13" fmla="*/ 2147483647 h 30"/>
              <a:gd name="T14" fmla="*/ 2147483647 w 43"/>
              <a:gd name="T15" fmla="*/ 2147483647 h 30"/>
              <a:gd name="T16" fmla="*/ 2147483647 w 43"/>
              <a:gd name="T17" fmla="*/ 2147483647 h 30"/>
              <a:gd name="T18" fmla="*/ 2147483647 w 43"/>
              <a:gd name="T19" fmla="*/ 2147483647 h 30"/>
              <a:gd name="T20" fmla="*/ 2147483647 w 43"/>
              <a:gd name="T21" fmla="*/ 2147483647 h 30"/>
              <a:gd name="T22" fmla="*/ 2147483647 w 43"/>
              <a:gd name="T23" fmla="*/ 2147483647 h 30"/>
              <a:gd name="T24" fmla="*/ 2147483647 w 43"/>
              <a:gd name="T25" fmla="*/ 2147483647 h 30"/>
              <a:gd name="T26" fmla="*/ 2147483647 w 43"/>
              <a:gd name="T27" fmla="*/ 2147483647 h 30"/>
              <a:gd name="T28" fmla="*/ 2147483647 w 43"/>
              <a:gd name="T29" fmla="*/ 2147483647 h 30"/>
              <a:gd name="T30" fmla="*/ 2147483647 w 43"/>
              <a:gd name="T31" fmla="*/ 2147483647 h 30"/>
              <a:gd name="T32" fmla="*/ 2147483647 w 43"/>
              <a:gd name="T33" fmla="*/ 2147483647 h 30"/>
              <a:gd name="T34" fmla="*/ 2147483647 w 43"/>
              <a:gd name="T35" fmla="*/ 2147483647 h 30"/>
              <a:gd name="T36" fmla="*/ 2147483647 w 43"/>
              <a:gd name="T37" fmla="*/ 2147483647 h 30"/>
              <a:gd name="T38" fmla="*/ 2147483647 w 43"/>
              <a:gd name="T39" fmla="*/ 2147483647 h 30"/>
              <a:gd name="T40" fmla="*/ 2147483647 w 43"/>
              <a:gd name="T41" fmla="*/ 2147483647 h 30"/>
              <a:gd name="T42" fmla="*/ 2147483647 w 43"/>
              <a:gd name="T43" fmla="*/ 2147483647 h 30"/>
              <a:gd name="T44" fmla="*/ 2147483647 w 43"/>
              <a:gd name="T45" fmla="*/ 2147483647 h 30"/>
              <a:gd name="T46" fmla="*/ 2147483647 w 43"/>
              <a:gd name="T47" fmla="*/ 2147483647 h 30"/>
              <a:gd name="T48" fmla="*/ 2147483647 w 43"/>
              <a:gd name="T49" fmla="*/ 2147483647 h 30"/>
              <a:gd name="T50" fmla="*/ 2147483647 w 43"/>
              <a:gd name="T51" fmla="*/ 2147483647 h 30"/>
              <a:gd name="T52" fmla="*/ 2147483647 w 43"/>
              <a:gd name="T53" fmla="*/ 2147483647 h 30"/>
              <a:gd name="T54" fmla="*/ 2147483647 w 43"/>
              <a:gd name="T55" fmla="*/ 2147483647 h 30"/>
              <a:gd name="T56" fmla="*/ 2147483647 w 43"/>
              <a:gd name="T57" fmla="*/ 2147483647 h 30"/>
              <a:gd name="T58" fmla="*/ 2147483647 w 43"/>
              <a:gd name="T59" fmla="*/ 2147483647 h 30"/>
              <a:gd name="T60" fmla="*/ 2147483647 w 43"/>
              <a:gd name="T61" fmla="*/ 2147483647 h 30"/>
              <a:gd name="T62" fmla="*/ 2147483647 w 43"/>
              <a:gd name="T63" fmla="*/ 0 h 30"/>
              <a:gd name="T64" fmla="*/ 2147483647 w 43"/>
              <a:gd name="T65" fmla="*/ 2147483647 h 30"/>
              <a:gd name="T66" fmla="*/ 2147483647 w 43"/>
              <a:gd name="T67" fmla="*/ 2147483647 h 30"/>
              <a:gd name="T68" fmla="*/ 2147483647 w 43"/>
              <a:gd name="T69" fmla="*/ 2147483647 h 30"/>
              <a:gd name="T70" fmla="*/ 2147483647 w 43"/>
              <a:gd name="T71" fmla="*/ 2147483647 h 30"/>
              <a:gd name="T72" fmla="*/ 2147483647 w 43"/>
              <a:gd name="T73" fmla="*/ 2147483647 h 30"/>
              <a:gd name="T74" fmla="*/ 2147483647 w 43"/>
              <a:gd name="T75" fmla="*/ 2147483647 h 30"/>
              <a:gd name="T76" fmla="*/ 2147483647 w 43"/>
              <a:gd name="T77" fmla="*/ 2147483647 h 30"/>
              <a:gd name="T78" fmla="*/ 0 w 43"/>
              <a:gd name="T79" fmla="*/ 2147483647 h 30"/>
              <a:gd name="T80" fmla="*/ 0 w 43"/>
              <a:gd name="T81" fmla="*/ 2147483647 h 30"/>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43"/>
              <a:gd name="T124" fmla="*/ 0 h 30"/>
              <a:gd name="T125" fmla="*/ 43 w 43"/>
              <a:gd name="T126" fmla="*/ 30 h 30"/>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43" h="30">
                <a:moveTo>
                  <a:pt x="0" y="21"/>
                </a:moveTo>
                <a:lnTo>
                  <a:pt x="2" y="21"/>
                </a:lnTo>
                <a:lnTo>
                  <a:pt x="2" y="22"/>
                </a:lnTo>
                <a:lnTo>
                  <a:pt x="3" y="24"/>
                </a:lnTo>
                <a:lnTo>
                  <a:pt x="3" y="25"/>
                </a:lnTo>
                <a:lnTo>
                  <a:pt x="5" y="25"/>
                </a:lnTo>
                <a:lnTo>
                  <a:pt x="5" y="27"/>
                </a:lnTo>
                <a:lnTo>
                  <a:pt x="6" y="27"/>
                </a:lnTo>
                <a:lnTo>
                  <a:pt x="8" y="28"/>
                </a:lnTo>
                <a:lnTo>
                  <a:pt x="11" y="28"/>
                </a:lnTo>
                <a:lnTo>
                  <a:pt x="14" y="30"/>
                </a:lnTo>
                <a:lnTo>
                  <a:pt x="17" y="28"/>
                </a:lnTo>
                <a:lnTo>
                  <a:pt x="21" y="28"/>
                </a:lnTo>
                <a:lnTo>
                  <a:pt x="24" y="27"/>
                </a:lnTo>
                <a:lnTo>
                  <a:pt x="27" y="27"/>
                </a:lnTo>
                <a:lnTo>
                  <a:pt x="31" y="25"/>
                </a:lnTo>
                <a:lnTo>
                  <a:pt x="36" y="25"/>
                </a:lnTo>
                <a:lnTo>
                  <a:pt x="37" y="25"/>
                </a:lnTo>
                <a:lnTo>
                  <a:pt x="39" y="25"/>
                </a:lnTo>
                <a:lnTo>
                  <a:pt x="40" y="24"/>
                </a:lnTo>
                <a:lnTo>
                  <a:pt x="42" y="22"/>
                </a:lnTo>
                <a:lnTo>
                  <a:pt x="42" y="21"/>
                </a:lnTo>
                <a:lnTo>
                  <a:pt x="43" y="19"/>
                </a:lnTo>
                <a:lnTo>
                  <a:pt x="43" y="18"/>
                </a:lnTo>
                <a:lnTo>
                  <a:pt x="42" y="13"/>
                </a:lnTo>
                <a:lnTo>
                  <a:pt x="39" y="10"/>
                </a:lnTo>
                <a:lnTo>
                  <a:pt x="36" y="7"/>
                </a:lnTo>
                <a:lnTo>
                  <a:pt x="33" y="5"/>
                </a:lnTo>
                <a:lnTo>
                  <a:pt x="30" y="2"/>
                </a:lnTo>
                <a:lnTo>
                  <a:pt x="26" y="2"/>
                </a:lnTo>
                <a:lnTo>
                  <a:pt x="21" y="0"/>
                </a:lnTo>
                <a:lnTo>
                  <a:pt x="18" y="2"/>
                </a:lnTo>
                <a:lnTo>
                  <a:pt x="15" y="3"/>
                </a:lnTo>
                <a:lnTo>
                  <a:pt x="11" y="5"/>
                </a:lnTo>
                <a:lnTo>
                  <a:pt x="8" y="6"/>
                </a:lnTo>
                <a:lnTo>
                  <a:pt x="5" y="9"/>
                </a:lnTo>
                <a:lnTo>
                  <a:pt x="3" y="10"/>
                </a:lnTo>
                <a:lnTo>
                  <a:pt x="2" y="13"/>
                </a:lnTo>
                <a:lnTo>
                  <a:pt x="0" y="16"/>
                </a:lnTo>
                <a:lnTo>
                  <a:pt x="0" y="21"/>
                </a:lnTo>
              </a:path>
            </a:pathLst>
          </a:custGeom>
          <a:solidFill>
            <a:srgbClr val="FFFF00"/>
          </a:solidFill>
          <a:ln w="4763">
            <a:solidFill>
              <a:srgbClr val="990000"/>
            </a:solidFill>
            <a:round/>
            <a:headEnd/>
            <a:tailEnd/>
          </a:ln>
        </p:spPr>
        <p:txBody>
          <a:bodyPr/>
          <a:lstStyle/>
          <a:p>
            <a:endParaRPr lang="en-US"/>
          </a:p>
        </p:txBody>
      </p:sp>
      <p:sp>
        <p:nvSpPr>
          <p:cNvPr id="53405" name="Freeform 156">
            <a:extLst>
              <a:ext uri="{FF2B5EF4-FFF2-40B4-BE49-F238E27FC236}">
                <a16:creationId xmlns:a16="http://schemas.microsoft.com/office/drawing/2014/main" id="{187B19FE-CF07-E30F-B1D2-550593691F72}"/>
              </a:ext>
            </a:extLst>
          </p:cNvPr>
          <p:cNvSpPr>
            <a:spLocks/>
          </p:cNvSpPr>
          <p:nvPr/>
        </p:nvSpPr>
        <p:spPr bwMode="auto">
          <a:xfrm>
            <a:off x="6157913" y="4516442"/>
            <a:ext cx="76200" cy="53975"/>
          </a:xfrm>
          <a:custGeom>
            <a:avLst/>
            <a:gdLst>
              <a:gd name="T0" fmla="*/ 2147483647 w 54"/>
              <a:gd name="T1" fmla="*/ 2147483647 h 34"/>
              <a:gd name="T2" fmla="*/ 2147483647 w 54"/>
              <a:gd name="T3" fmla="*/ 2147483647 h 34"/>
              <a:gd name="T4" fmla="*/ 2147483647 w 54"/>
              <a:gd name="T5" fmla="*/ 2147483647 h 34"/>
              <a:gd name="T6" fmla="*/ 2147483647 w 54"/>
              <a:gd name="T7" fmla="*/ 2147483647 h 34"/>
              <a:gd name="T8" fmla="*/ 2147483647 w 54"/>
              <a:gd name="T9" fmla="*/ 2147483647 h 34"/>
              <a:gd name="T10" fmla="*/ 2147483647 w 54"/>
              <a:gd name="T11" fmla="*/ 2147483647 h 34"/>
              <a:gd name="T12" fmla="*/ 2147483647 w 54"/>
              <a:gd name="T13" fmla="*/ 2147483647 h 34"/>
              <a:gd name="T14" fmla="*/ 2147483647 w 54"/>
              <a:gd name="T15" fmla="*/ 2147483647 h 34"/>
              <a:gd name="T16" fmla="*/ 2147483647 w 54"/>
              <a:gd name="T17" fmla="*/ 2147483647 h 34"/>
              <a:gd name="T18" fmla="*/ 2147483647 w 54"/>
              <a:gd name="T19" fmla="*/ 2147483647 h 34"/>
              <a:gd name="T20" fmla="*/ 2147483647 w 54"/>
              <a:gd name="T21" fmla="*/ 2147483647 h 34"/>
              <a:gd name="T22" fmla="*/ 2147483647 w 54"/>
              <a:gd name="T23" fmla="*/ 2147483647 h 34"/>
              <a:gd name="T24" fmla="*/ 2147483647 w 54"/>
              <a:gd name="T25" fmla="*/ 2147483647 h 34"/>
              <a:gd name="T26" fmla="*/ 2147483647 w 54"/>
              <a:gd name="T27" fmla="*/ 2147483647 h 34"/>
              <a:gd name="T28" fmla="*/ 2147483647 w 54"/>
              <a:gd name="T29" fmla="*/ 2147483647 h 34"/>
              <a:gd name="T30" fmla="*/ 2147483647 w 54"/>
              <a:gd name="T31" fmla="*/ 2147483647 h 34"/>
              <a:gd name="T32" fmla="*/ 2147483647 w 54"/>
              <a:gd name="T33" fmla="*/ 2147483647 h 34"/>
              <a:gd name="T34" fmla="*/ 2147483647 w 54"/>
              <a:gd name="T35" fmla="*/ 2147483647 h 34"/>
              <a:gd name="T36" fmla="*/ 2147483647 w 54"/>
              <a:gd name="T37" fmla="*/ 2147483647 h 34"/>
              <a:gd name="T38" fmla="*/ 2147483647 w 54"/>
              <a:gd name="T39" fmla="*/ 2147483647 h 34"/>
              <a:gd name="T40" fmla="*/ 2147483647 w 54"/>
              <a:gd name="T41" fmla="*/ 2147483647 h 34"/>
              <a:gd name="T42" fmla="*/ 2147483647 w 54"/>
              <a:gd name="T43" fmla="*/ 2147483647 h 34"/>
              <a:gd name="T44" fmla="*/ 2147483647 w 54"/>
              <a:gd name="T45" fmla="*/ 2147483647 h 34"/>
              <a:gd name="T46" fmla="*/ 2147483647 w 54"/>
              <a:gd name="T47" fmla="*/ 2147483647 h 34"/>
              <a:gd name="T48" fmla="*/ 2147483647 w 54"/>
              <a:gd name="T49" fmla="*/ 0 h 34"/>
              <a:gd name="T50" fmla="*/ 2147483647 w 54"/>
              <a:gd name="T51" fmla="*/ 2147483647 h 34"/>
              <a:gd name="T52" fmla="*/ 2147483647 w 54"/>
              <a:gd name="T53" fmla="*/ 2147483647 h 34"/>
              <a:gd name="T54" fmla="*/ 2147483647 w 54"/>
              <a:gd name="T55" fmla="*/ 2147483647 h 34"/>
              <a:gd name="T56" fmla="*/ 2147483647 w 54"/>
              <a:gd name="T57" fmla="*/ 2147483647 h 34"/>
              <a:gd name="T58" fmla="*/ 0 w 54"/>
              <a:gd name="T59" fmla="*/ 2147483647 h 34"/>
              <a:gd name="T60" fmla="*/ 0 w 54"/>
              <a:gd name="T61" fmla="*/ 2147483647 h 34"/>
              <a:gd name="T62" fmla="*/ 0 w 54"/>
              <a:gd name="T63" fmla="*/ 2147483647 h 34"/>
              <a:gd name="T64" fmla="*/ 0 w 54"/>
              <a:gd name="T65" fmla="*/ 2147483647 h 34"/>
              <a:gd name="T66" fmla="*/ 2147483647 w 54"/>
              <a:gd name="T67" fmla="*/ 2147483647 h 34"/>
              <a:gd name="T68" fmla="*/ 2147483647 w 54"/>
              <a:gd name="T69" fmla="*/ 2147483647 h 34"/>
              <a:gd name="T70" fmla="*/ 2147483647 w 54"/>
              <a:gd name="T71" fmla="*/ 2147483647 h 34"/>
              <a:gd name="T72" fmla="*/ 2147483647 w 54"/>
              <a:gd name="T73" fmla="*/ 2147483647 h 34"/>
              <a:gd name="T74" fmla="*/ 2147483647 w 54"/>
              <a:gd name="T75" fmla="*/ 2147483647 h 34"/>
              <a:gd name="T76" fmla="*/ 2147483647 w 54"/>
              <a:gd name="T77" fmla="*/ 2147483647 h 34"/>
              <a:gd name="T78" fmla="*/ 2147483647 w 54"/>
              <a:gd name="T79" fmla="*/ 2147483647 h 34"/>
              <a:gd name="T80" fmla="*/ 2147483647 w 54"/>
              <a:gd name="T81" fmla="*/ 2147483647 h 34"/>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54"/>
              <a:gd name="T124" fmla="*/ 0 h 34"/>
              <a:gd name="T125" fmla="*/ 54 w 54"/>
              <a:gd name="T126" fmla="*/ 34 h 34"/>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54" h="34">
                <a:moveTo>
                  <a:pt x="14" y="34"/>
                </a:moveTo>
                <a:lnTo>
                  <a:pt x="19" y="32"/>
                </a:lnTo>
                <a:lnTo>
                  <a:pt x="22" y="32"/>
                </a:lnTo>
                <a:lnTo>
                  <a:pt x="26" y="31"/>
                </a:lnTo>
                <a:lnTo>
                  <a:pt x="31" y="31"/>
                </a:lnTo>
                <a:lnTo>
                  <a:pt x="34" y="31"/>
                </a:lnTo>
                <a:lnTo>
                  <a:pt x="38" y="31"/>
                </a:lnTo>
                <a:lnTo>
                  <a:pt x="43" y="31"/>
                </a:lnTo>
                <a:lnTo>
                  <a:pt x="46" y="29"/>
                </a:lnTo>
                <a:lnTo>
                  <a:pt x="49" y="29"/>
                </a:lnTo>
                <a:lnTo>
                  <a:pt x="50" y="28"/>
                </a:lnTo>
                <a:lnTo>
                  <a:pt x="51" y="26"/>
                </a:lnTo>
                <a:lnTo>
                  <a:pt x="53" y="23"/>
                </a:lnTo>
                <a:lnTo>
                  <a:pt x="53" y="22"/>
                </a:lnTo>
                <a:lnTo>
                  <a:pt x="54" y="21"/>
                </a:lnTo>
                <a:lnTo>
                  <a:pt x="54" y="18"/>
                </a:lnTo>
                <a:lnTo>
                  <a:pt x="54" y="16"/>
                </a:lnTo>
                <a:lnTo>
                  <a:pt x="53" y="16"/>
                </a:lnTo>
                <a:lnTo>
                  <a:pt x="50" y="13"/>
                </a:lnTo>
                <a:lnTo>
                  <a:pt x="46" y="12"/>
                </a:lnTo>
                <a:lnTo>
                  <a:pt x="40" y="9"/>
                </a:lnTo>
                <a:lnTo>
                  <a:pt x="34" y="6"/>
                </a:lnTo>
                <a:lnTo>
                  <a:pt x="26" y="3"/>
                </a:lnTo>
                <a:lnTo>
                  <a:pt x="19" y="1"/>
                </a:lnTo>
                <a:lnTo>
                  <a:pt x="13" y="0"/>
                </a:lnTo>
                <a:lnTo>
                  <a:pt x="9" y="1"/>
                </a:lnTo>
                <a:lnTo>
                  <a:pt x="6" y="1"/>
                </a:lnTo>
                <a:lnTo>
                  <a:pt x="3" y="4"/>
                </a:lnTo>
                <a:lnTo>
                  <a:pt x="1" y="6"/>
                </a:lnTo>
                <a:lnTo>
                  <a:pt x="0" y="9"/>
                </a:lnTo>
                <a:lnTo>
                  <a:pt x="0" y="12"/>
                </a:lnTo>
                <a:lnTo>
                  <a:pt x="0" y="16"/>
                </a:lnTo>
                <a:lnTo>
                  <a:pt x="0" y="19"/>
                </a:lnTo>
                <a:lnTo>
                  <a:pt x="1" y="22"/>
                </a:lnTo>
                <a:lnTo>
                  <a:pt x="3" y="25"/>
                </a:lnTo>
                <a:lnTo>
                  <a:pt x="4" y="28"/>
                </a:lnTo>
                <a:lnTo>
                  <a:pt x="6" y="31"/>
                </a:lnTo>
                <a:lnTo>
                  <a:pt x="9" y="32"/>
                </a:lnTo>
                <a:lnTo>
                  <a:pt x="10" y="34"/>
                </a:lnTo>
                <a:lnTo>
                  <a:pt x="13" y="34"/>
                </a:lnTo>
                <a:lnTo>
                  <a:pt x="14" y="34"/>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406" name="Freeform 157">
            <a:extLst>
              <a:ext uri="{FF2B5EF4-FFF2-40B4-BE49-F238E27FC236}">
                <a16:creationId xmlns:a16="http://schemas.microsoft.com/office/drawing/2014/main" id="{A30472B2-BAEF-B255-9268-B75A371403B8}"/>
              </a:ext>
            </a:extLst>
          </p:cNvPr>
          <p:cNvSpPr>
            <a:spLocks/>
          </p:cNvSpPr>
          <p:nvPr/>
        </p:nvSpPr>
        <p:spPr bwMode="auto">
          <a:xfrm>
            <a:off x="6157913" y="4516442"/>
            <a:ext cx="76200" cy="53975"/>
          </a:xfrm>
          <a:custGeom>
            <a:avLst/>
            <a:gdLst>
              <a:gd name="T0" fmla="*/ 2147483647 w 54"/>
              <a:gd name="T1" fmla="*/ 2147483647 h 34"/>
              <a:gd name="T2" fmla="*/ 2147483647 w 54"/>
              <a:gd name="T3" fmla="*/ 2147483647 h 34"/>
              <a:gd name="T4" fmla="*/ 2147483647 w 54"/>
              <a:gd name="T5" fmla="*/ 2147483647 h 34"/>
              <a:gd name="T6" fmla="*/ 2147483647 w 54"/>
              <a:gd name="T7" fmla="*/ 2147483647 h 34"/>
              <a:gd name="T8" fmla="*/ 2147483647 w 54"/>
              <a:gd name="T9" fmla="*/ 2147483647 h 34"/>
              <a:gd name="T10" fmla="*/ 2147483647 w 54"/>
              <a:gd name="T11" fmla="*/ 2147483647 h 34"/>
              <a:gd name="T12" fmla="*/ 2147483647 w 54"/>
              <a:gd name="T13" fmla="*/ 2147483647 h 34"/>
              <a:gd name="T14" fmla="*/ 2147483647 w 54"/>
              <a:gd name="T15" fmla="*/ 2147483647 h 34"/>
              <a:gd name="T16" fmla="*/ 2147483647 w 54"/>
              <a:gd name="T17" fmla="*/ 2147483647 h 34"/>
              <a:gd name="T18" fmla="*/ 2147483647 w 54"/>
              <a:gd name="T19" fmla="*/ 2147483647 h 34"/>
              <a:gd name="T20" fmla="*/ 2147483647 w 54"/>
              <a:gd name="T21" fmla="*/ 2147483647 h 34"/>
              <a:gd name="T22" fmla="*/ 2147483647 w 54"/>
              <a:gd name="T23" fmla="*/ 2147483647 h 34"/>
              <a:gd name="T24" fmla="*/ 2147483647 w 54"/>
              <a:gd name="T25" fmla="*/ 2147483647 h 34"/>
              <a:gd name="T26" fmla="*/ 2147483647 w 54"/>
              <a:gd name="T27" fmla="*/ 2147483647 h 34"/>
              <a:gd name="T28" fmla="*/ 2147483647 w 54"/>
              <a:gd name="T29" fmla="*/ 2147483647 h 34"/>
              <a:gd name="T30" fmla="*/ 2147483647 w 54"/>
              <a:gd name="T31" fmla="*/ 2147483647 h 34"/>
              <a:gd name="T32" fmla="*/ 2147483647 w 54"/>
              <a:gd name="T33" fmla="*/ 2147483647 h 34"/>
              <a:gd name="T34" fmla="*/ 2147483647 w 54"/>
              <a:gd name="T35" fmla="*/ 2147483647 h 34"/>
              <a:gd name="T36" fmla="*/ 2147483647 w 54"/>
              <a:gd name="T37" fmla="*/ 2147483647 h 34"/>
              <a:gd name="T38" fmla="*/ 2147483647 w 54"/>
              <a:gd name="T39" fmla="*/ 2147483647 h 34"/>
              <a:gd name="T40" fmla="*/ 2147483647 w 54"/>
              <a:gd name="T41" fmla="*/ 2147483647 h 34"/>
              <a:gd name="T42" fmla="*/ 2147483647 w 54"/>
              <a:gd name="T43" fmla="*/ 2147483647 h 34"/>
              <a:gd name="T44" fmla="*/ 2147483647 w 54"/>
              <a:gd name="T45" fmla="*/ 2147483647 h 34"/>
              <a:gd name="T46" fmla="*/ 2147483647 w 54"/>
              <a:gd name="T47" fmla="*/ 2147483647 h 34"/>
              <a:gd name="T48" fmla="*/ 2147483647 w 54"/>
              <a:gd name="T49" fmla="*/ 0 h 34"/>
              <a:gd name="T50" fmla="*/ 2147483647 w 54"/>
              <a:gd name="T51" fmla="*/ 2147483647 h 34"/>
              <a:gd name="T52" fmla="*/ 2147483647 w 54"/>
              <a:gd name="T53" fmla="*/ 2147483647 h 34"/>
              <a:gd name="T54" fmla="*/ 2147483647 w 54"/>
              <a:gd name="T55" fmla="*/ 2147483647 h 34"/>
              <a:gd name="T56" fmla="*/ 2147483647 w 54"/>
              <a:gd name="T57" fmla="*/ 2147483647 h 34"/>
              <a:gd name="T58" fmla="*/ 0 w 54"/>
              <a:gd name="T59" fmla="*/ 2147483647 h 34"/>
              <a:gd name="T60" fmla="*/ 0 w 54"/>
              <a:gd name="T61" fmla="*/ 2147483647 h 34"/>
              <a:gd name="T62" fmla="*/ 0 w 54"/>
              <a:gd name="T63" fmla="*/ 2147483647 h 34"/>
              <a:gd name="T64" fmla="*/ 0 w 54"/>
              <a:gd name="T65" fmla="*/ 2147483647 h 34"/>
              <a:gd name="T66" fmla="*/ 2147483647 w 54"/>
              <a:gd name="T67" fmla="*/ 2147483647 h 34"/>
              <a:gd name="T68" fmla="*/ 2147483647 w 54"/>
              <a:gd name="T69" fmla="*/ 2147483647 h 34"/>
              <a:gd name="T70" fmla="*/ 2147483647 w 54"/>
              <a:gd name="T71" fmla="*/ 2147483647 h 34"/>
              <a:gd name="T72" fmla="*/ 2147483647 w 54"/>
              <a:gd name="T73" fmla="*/ 2147483647 h 34"/>
              <a:gd name="T74" fmla="*/ 2147483647 w 54"/>
              <a:gd name="T75" fmla="*/ 2147483647 h 34"/>
              <a:gd name="T76" fmla="*/ 2147483647 w 54"/>
              <a:gd name="T77" fmla="*/ 2147483647 h 34"/>
              <a:gd name="T78" fmla="*/ 2147483647 w 54"/>
              <a:gd name="T79" fmla="*/ 2147483647 h 34"/>
              <a:gd name="T80" fmla="*/ 2147483647 w 54"/>
              <a:gd name="T81" fmla="*/ 2147483647 h 34"/>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54"/>
              <a:gd name="T124" fmla="*/ 0 h 34"/>
              <a:gd name="T125" fmla="*/ 54 w 54"/>
              <a:gd name="T126" fmla="*/ 34 h 34"/>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54" h="34">
                <a:moveTo>
                  <a:pt x="14" y="34"/>
                </a:moveTo>
                <a:lnTo>
                  <a:pt x="19" y="32"/>
                </a:lnTo>
                <a:lnTo>
                  <a:pt x="22" y="32"/>
                </a:lnTo>
                <a:lnTo>
                  <a:pt x="26" y="31"/>
                </a:lnTo>
                <a:lnTo>
                  <a:pt x="31" y="31"/>
                </a:lnTo>
                <a:lnTo>
                  <a:pt x="34" y="31"/>
                </a:lnTo>
                <a:lnTo>
                  <a:pt x="38" y="31"/>
                </a:lnTo>
                <a:lnTo>
                  <a:pt x="43" y="31"/>
                </a:lnTo>
                <a:lnTo>
                  <a:pt x="46" y="29"/>
                </a:lnTo>
                <a:lnTo>
                  <a:pt x="49" y="29"/>
                </a:lnTo>
                <a:lnTo>
                  <a:pt x="50" y="28"/>
                </a:lnTo>
                <a:lnTo>
                  <a:pt x="51" y="26"/>
                </a:lnTo>
                <a:lnTo>
                  <a:pt x="53" y="23"/>
                </a:lnTo>
                <a:lnTo>
                  <a:pt x="53" y="22"/>
                </a:lnTo>
                <a:lnTo>
                  <a:pt x="54" y="21"/>
                </a:lnTo>
                <a:lnTo>
                  <a:pt x="54" y="18"/>
                </a:lnTo>
                <a:lnTo>
                  <a:pt x="54" y="16"/>
                </a:lnTo>
                <a:lnTo>
                  <a:pt x="53" y="16"/>
                </a:lnTo>
                <a:lnTo>
                  <a:pt x="50" y="13"/>
                </a:lnTo>
                <a:lnTo>
                  <a:pt x="46" y="12"/>
                </a:lnTo>
                <a:lnTo>
                  <a:pt x="40" y="9"/>
                </a:lnTo>
                <a:lnTo>
                  <a:pt x="34" y="6"/>
                </a:lnTo>
                <a:lnTo>
                  <a:pt x="26" y="3"/>
                </a:lnTo>
                <a:lnTo>
                  <a:pt x="19" y="1"/>
                </a:lnTo>
                <a:lnTo>
                  <a:pt x="13" y="0"/>
                </a:lnTo>
                <a:lnTo>
                  <a:pt x="9" y="1"/>
                </a:lnTo>
                <a:lnTo>
                  <a:pt x="6" y="1"/>
                </a:lnTo>
                <a:lnTo>
                  <a:pt x="3" y="4"/>
                </a:lnTo>
                <a:lnTo>
                  <a:pt x="1" y="6"/>
                </a:lnTo>
                <a:lnTo>
                  <a:pt x="0" y="9"/>
                </a:lnTo>
                <a:lnTo>
                  <a:pt x="0" y="12"/>
                </a:lnTo>
                <a:lnTo>
                  <a:pt x="0" y="16"/>
                </a:lnTo>
                <a:lnTo>
                  <a:pt x="0" y="19"/>
                </a:lnTo>
                <a:lnTo>
                  <a:pt x="1" y="22"/>
                </a:lnTo>
                <a:lnTo>
                  <a:pt x="3" y="25"/>
                </a:lnTo>
                <a:lnTo>
                  <a:pt x="4" y="28"/>
                </a:lnTo>
                <a:lnTo>
                  <a:pt x="6" y="31"/>
                </a:lnTo>
                <a:lnTo>
                  <a:pt x="9" y="32"/>
                </a:lnTo>
                <a:lnTo>
                  <a:pt x="10" y="34"/>
                </a:lnTo>
                <a:lnTo>
                  <a:pt x="13" y="34"/>
                </a:lnTo>
                <a:lnTo>
                  <a:pt x="14" y="34"/>
                </a:lnTo>
              </a:path>
            </a:pathLst>
          </a:custGeom>
          <a:solidFill>
            <a:srgbClr val="FFFF00"/>
          </a:solidFill>
          <a:ln w="4763">
            <a:solidFill>
              <a:srgbClr val="990000"/>
            </a:solidFill>
            <a:round/>
            <a:headEnd/>
            <a:tailEnd/>
          </a:ln>
        </p:spPr>
        <p:txBody>
          <a:bodyPr/>
          <a:lstStyle/>
          <a:p>
            <a:endParaRPr lang="en-US"/>
          </a:p>
        </p:txBody>
      </p:sp>
      <p:sp>
        <p:nvSpPr>
          <p:cNvPr id="53407" name="Freeform 158">
            <a:extLst>
              <a:ext uri="{FF2B5EF4-FFF2-40B4-BE49-F238E27FC236}">
                <a16:creationId xmlns:a16="http://schemas.microsoft.com/office/drawing/2014/main" id="{F53B5D4B-25E9-06A7-8EC4-AC43DD54E547}"/>
              </a:ext>
            </a:extLst>
          </p:cNvPr>
          <p:cNvSpPr>
            <a:spLocks/>
          </p:cNvSpPr>
          <p:nvPr/>
        </p:nvSpPr>
        <p:spPr bwMode="auto">
          <a:xfrm>
            <a:off x="6192841" y="4775203"/>
            <a:ext cx="46037" cy="73025"/>
          </a:xfrm>
          <a:custGeom>
            <a:avLst/>
            <a:gdLst>
              <a:gd name="T0" fmla="*/ 2147483647 w 32"/>
              <a:gd name="T1" fmla="*/ 2147483647 h 46"/>
              <a:gd name="T2" fmla="*/ 2147483647 w 32"/>
              <a:gd name="T3" fmla="*/ 2147483647 h 46"/>
              <a:gd name="T4" fmla="*/ 2147483647 w 32"/>
              <a:gd name="T5" fmla="*/ 2147483647 h 46"/>
              <a:gd name="T6" fmla="*/ 2147483647 w 32"/>
              <a:gd name="T7" fmla="*/ 2147483647 h 46"/>
              <a:gd name="T8" fmla="*/ 2147483647 w 32"/>
              <a:gd name="T9" fmla="*/ 2147483647 h 46"/>
              <a:gd name="T10" fmla="*/ 2147483647 w 32"/>
              <a:gd name="T11" fmla="*/ 2147483647 h 46"/>
              <a:gd name="T12" fmla="*/ 2147483647 w 32"/>
              <a:gd name="T13" fmla="*/ 2147483647 h 46"/>
              <a:gd name="T14" fmla="*/ 2147483647 w 32"/>
              <a:gd name="T15" fmla="*/ 2147483647 h 46"/>
              <a:gd name="T16" fmla="*/ 2147483647 w 32"/>
              <a:gd name="T17" fmla="*/ 2147483647 h 46"/>
              <a:gd name="T18" fmla="*/ 2147483647 w 32"/>
              <a:gd name="T19" fmla="*/ 2147483647 h 46"/>
              <a:gd name="T20" fmla="*/ 2147483647 w 32"/>
              <a:gd name="T21" fmla="*/ 2147483647 h 46"/>
              <a:gd name="T22" fmla="*/ 2147483647 w 32"/>
              <a:gd name="T23" fmla="*/ 2147483647 h 46"/>
              <a:gd name="T24" fmla="*/ 2147483647 w 32"/>
              <a:gd name="T25" fmla="*/ 2147483647 h 46"/>
              <a:gd name="T26" fmla="*/ 2147483647 w 32"/>
              <a:gd name="T27" fmla="*/ 2147483647 h 46"/>
              <a:gd name="T28" fmla="*/ 2147483647 w 32"/>
              <a:gd name="T29" fmla="*/ 2147483647 h 46"/>
              <a:gd name="T30" fmla="*/ 2147483647 w 32"/>
              <a:gd name="T31" fmla="*/ 2147483647 h 46"/>
              <a:gd name="T32" fmla="*/ 2147483647 w 32"/>
              <a:gd name="T33" fmla="*/ 2147483647 h 46"/>
              <a:gd name="T34" fmla="*/ 2147483647 w 32"/>
              <a:gd name="T35" fmla="*/ 2147483647 h 46"/>
              <a:gd name="T36" fmla="*/ 2147483647 w 32"/>
              <a:gd name="T37" fmla="*/ 2147483647 h 46"/>
              <a:gd name="T38" fmla="*/ 2147483647 w 32"/>
              <a:gd name="T39" fmla="*/ 2147483647 h 46"/>
              <a:gd name="T40" fmla="*/ 2147483647 w 32"/>
              <a:gd name="T41" fmla="*/ 2147483647 h 46"/>
              <a:gd name="T42" fmla="*/ 2147483647 w 32"/>
              <a:gd name="T43" fmla="*/ 2147483647 h 46"/>
              <a:gd name="T44" fmla="*/ 2147483647 w 32"/>
              <a:gd name="T45" fmla="*/ 2147483647 h 46"/>
              <a:gd name="T46" fmla="*/ 2147483647 w 32"/>
              <a:gd name="T47" fmla="*/ 2147483647 h 46"/>
              <a:gd name="T48" fmla="*/ 2147483647 w 32"/>
              <a:gd name="T49" fmla="*/ 0 h 46"/>
              <a:gd name="T50" fmla="*/ 2147483647 w 32"/>
              <a:gd name="T51" fmla="*/ 0 h 46"/>
              <a:gd name="T52" fmla="*/ 2147483647 w 32"/>
              <a:gd name="T53" fmla="*/ 0 h 46"/>
              <a:gd name="T54" fmla="*/ 2147483647 w 32"/>
              <a:gd name="T55" fmla="*/ 2147483647 h 46"/>
              <a:gd name="T56" fmla="*/ 2147483647 w 32"/>
              <a:gd name="T57" fmla="*/ 2147483647 h 46"/>
              <a:gd name="T58" fmla="*/ 2147483647 w 32"/>
              <a:gd name="T59" fmla="*/ 2147483647 h 46"/>
              <a:gd name="T60" fmla="*/ 2147483647 w 32"/>
              <a:gd name="T61" fmla="*/ 2147483647 h 46"/>
              <a:gd name="T62" fmla="*/ 2147483647 w 32"/>
              <a:gd name="T63" fmla="*/ 2147483647 h 46"/>
              <a:gd name="T64" fmla="*/ 2147483647 w 32"/>
              <a:gd name="T65" fmla="*/ 2147483647 h 46"/>
              <a:gd name="T66" fmla="*/ 2147483647 w 32"/>
              <a:gd name="T67" fmla="*/ 2147483647 h 46"/>
              <a:gd name="T68" fmla="*/ 2147483647 w 32"/>
              <a:gd name="T69" fmla="*/ 2147483647 h 46"/>
              <a:gd name="T70" fmla="*/ 2147483647 w 32"/>
              <a:gd name="T71" fmla="*/ 2147483647 h 46"/>
              <a:gd name="T72" fmla="*/ 2147483647 w 32"/>
              <a:gd name="T73" fmla="*/ 2147483647 h 46"/>
              <a:gd name="T74" fmla="*/ 2147483647 w 32"/>
              <a:gd name="T75" fmla="*/ 2147483647 h 46"/>
              <a:gd name="T76" fmla="*/ 2147483647 w 32"/>
              <a:gd name="T77" fmla="*/ 2147483647 h 46"/>
              <a:gd name="T78" fmla="*/ 2147483647 w 32"/>
              <a:gd name="T79" fmla="*/ 2147483647 h 46"/>
              <a:gd name="T80" fmla="*/ 0 w 32"/>
              <a:gd name="T81" fmla="*/ 2147483647 h 46"/>
              <a:gd name="T82" fmla="*/ 0 w 32"/>
              <a:gd name="T83" fmla="*/ 2147483647 h 46"/>
              <a:gd name="T84" fmla="*/ 2147483647 w 32"/>
              <a:gd name="T85" fmla="*/ 2147483647 h 46"/>
              <a:gd name="T86" fmla="*/ 2147483647 w 32"/>
              <a:gd name="T87" fmla="*/ 2147483647 h 46"/>
              <a:gd name="T88" fmla="*/ 2147483647 w 32"/>
              <a:gd name="T89" fmla="*/ 2147483647 h 46"/>
              <a:gd name="T90" fmla="*/ 2147483647 w 32"/>
              <a:gd name="T91" fmla="*/ 2147483647 h 46"/>
              <a:gd name="T92" fmla="*/ 2147483647 w 32"/>
              <a:gd name="T93" fmla="*/ 2147483647 h 46"/>
              <a:gd name="T94" fmla="*/ 2147483647 w 32"/>
              <a:gd name="T95" fmla="*/ 2147483647 h 46"/>
              <a:gd name="T96" fmla="*/ 2147483647 w 32"/>
              <a:gd name="T97" fmla="*/ 2147483647 h 4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32"/>
              <a:gd name="T148" fmla="*/ 0 h 46"/>
              <a:gd name="T149" fmla="*/ 32 w 32"/>
              <a:gd name="T150" fmla="*/ 46 h 4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32" h="46">
                <a:moveTo>
                  <a:pt x="10" y="28"/>
                </a:moveTo>
                <a:lnTo>
                  <a:pt x="12" y="29"/>
                </a:lnTo>
                <a:lnTo>
                  <a:pt x="12" y="32"/>
                </a:lnTo>
                <a:lnTo>
                  <a:pt x="13" y="34"/>
                </a:lnTo>
                <a:lnTo>
                  <a:pt x="15" y="37"/>
                </a:lnTo>
                <a:lnTo>
                  <a:pt x="15" y="38"/>
                </a:lnTo>
                <a:lnTo>
                  <a:pt x="16" y="40"/>
                </a:lnTo>
                <a:lnTo>
                  <a:pt x="18" y="43"/>
                </a:lnTo>
                <a:lnTo>
                  <a:pt x="18" y="44"/>
                </a:lnTo>
                <a:lnTo>
                  <a:pt x="19" y="44"/>
                </a:lnTo>
                <a:lnTo>
                  <a:pt x="19" y="46"/>
                </a:lnTo>
                <a:lnTo>
                  <a:pt x="21" y="46"/>
                </a:lnTo>
                <a:lnTo>
                  <a:pt x="22" y="46"/>
                </a:lnTo>
                <a:lnTo>
                  <a:pt x="22" y="44"/>
                </a:lnTo>
                <a:lnTo>
                  <a:pt x="26" y="40"/>
                </a:lnTo>
                <a:lnTo>
                  <a:pt x="29" y="34"/>
                </a:lnTo>
                <a:lnTo>
                  <a:pt x="32" y="28"/>
                </a:lnTo>
                <a:lnTo>
                  <a:pt x="32" y="20"/>
                </a:lnTo>
                <a:lnTo>
                  <a:pt x="31" y="14"/>
                </a:lnTo>
                <a:lnTo>
                  <a:pt x="29" y="9"/>
                </a:lnTo>
                <a:lnTo>
                  <a:pt x="25" y="4"/>
                </a:lnTo>
                <a:lnTo>
                  <a:pt x="21" y="0"/>
                </a:lnTo>
                <a:lnTo>
                  <a:pt x="19" y="0"/>
                </a:lnTo>
                <a:lnTo>
                  <a:pt x="18" y="0"/>
                </a:lnTo>
                <a:lnTo>
                  <a:pt x="16" y="1"/>
                </a:lnTo>
                <a:lnTo>
                  <a:pt x="15" y="3"/>
                </a:lnTo>
                <a:lnTo>
                  <a:pt x="13" y="4"/>
                </a:lnTo>
                <a:lnTo>
                  <a:pt x="12" y="6"/>
                </a:lnTo>
                <a:lnTo>
                  <a:pt x="10" y="7"/>
                </a:lnTo>
                <a:lnTo>
                  <a:pt x="10" y="9"/>
                </a:lnTo>
                <a:lnTo>
                  <a:pt x="9" y="10"/>
                </a:lnTo>
                <a:lnTo>
                  <a:pt x="7" y="10"/>
                </a:lnTo>
                <a:lnTo>
                  <a:pt x="6" y="10"/>
                </a:lnTo>
                <a:lnTo>
                  <a:pt x="4" y="10"/>
                </a:lnTo>
                <a:lnTo>
                  <a:pt x="3" y="10"/>
                </a:lnTo>
                <a:lnTo>
                  <a:pt x="1" y="10"/>
                </a:lnTo>
                <a:lnTo>
                  <a:pt x="0" y="12"/>
                </a:lnTo>
                <a:lnTo>
                  <a:pt x="0" y="13"/>
                </a:lnTo>
                <a:lnTo>
                  <a:pt x="1" y="16"/>
                </a:lnTo>
                <a:lnTo>
                  <a:pt x="3" y="17"/>
                </a:lnTo>
                <a:lnTo>
                  <a:pt x="4" y="20"/>
                </a:lnTo>
                <a:lnTo>
                  <a:pt x="6" y="22"/>
                </a:lnTo>
                <a:lnTo>
                  <a:pt x="7" y="23"/>
                </a:lnTo>
                <a:lnTo>
                  <a:pt x="9" y="26"/>
                </a:lnTo>
                <a:lnTo>
                  <a:pt x="10" y="28"/>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408" name="Freeform 159">
            <a:extLst>
              <a:ext uri="{FF2B5EF4-FFF2-40B4-BE49-F238E27FC236}">
                <a16:creationId xmlns:a16="http://schemas.microsoft.com/office/drawing/2014/main" id="{8D0F37A3-84B8-56BA-625C-62476404E0F9}"/>
              </a:ext>
            </a:extLst>
          </p:cNvPr>
          <p:cNvSpPr>
            <a:spLocks/>
          </p:cNvSpPr>
          <p:nvPr/>
        </p:nvSpPr>
        <p:spPr bwMode="auto">
          <a:xfrm>
            <a:off x="6192841" y="4775203"/>
            <a:ext cx="46037" cy="73025"/>
          </a:xfrm>
          <a:custGeom>
            <a:avLst/>
            <a:gdLst>
              <a:gd name="T0" fmla="*/ 2147483647 w 32"/>
              <a:gd name="T1" fmla="*/ 2147483647 h 46"/>
              <a:gd name="T2" fmla="*/ 2147483647 w 32"/>
              <a:gd name="T3" fmla="*/ 2147483647 h 46"/>
              <a:gd name="T4" fmla="*/ 2147483647 w 32"/>
              <a:gd name="T5" fmla="*/ 2147483647 h 46"/>
              <a:gd name="T6" fmla="*/ 2147483647 w 32"/>
              <a:gd name="T7" fmla="*/ 2147483647 h 46"/>
              <a:gd name="T8" fmla="*/ 2147483647 w 32"/>
              <a:gd name="T9" fmla="*/ 2147483647 h 46"/>
              <a:gd name="T10" fmla="*/ 2147483647 w 32"/>
              <a:gd name="T11" fmla="*/ 2147483647 h 46"/>
              <a:gd name="T12" fmla="*/ 2147483647 w 32"/>
              <a:gd name="T13" fmla="*/ 2147483647 h 46"/>
              <a:gd name="T14" fmla="*/ 2147483647 w 32"/>
              <a:gd name="T15" fmla="*/ 2147483647 h 46"/>
              <a:gd name="T16" fmla="*/ 2147483647 w 32"/>
              <a:gd name="T17" fmla="*/ 2147483647 h 46"/>
              <a:gd name="T18" fmla="*/ 2147483647 w 32"/>
              <a:gd name="T19" fmla="*/ 2147483647 h 46"/>
              <a:gd name="T20" fmla="*/ 2147483647 w 32"/>
              <a:gd name="T21" fmla="*/ 2147483647 h 46"/>
              <a:gd name="T22" fmla="*/ 2147483647 w 32"/>
              <a:gd name="T23" fmla="*/ 2147483647 h 46"/>
              <a:gd name="T24" fmla="*/ 2147483647 w 32"/>
              <a:gd name="T25" fmla="*/ 2147483647 h 46"/>
              <a:gd name="T26" fmla="*/ 2147483647 w 32"/>
              <a:gd name="T27" fmla="*/ 2147483647 h 46"/>
              <a:gd name="T28" fmla="*/ 2147483647 w 32"/>
              <a:gd name="T29" fmla="*/ 2147483647 h 46"/>
              <a:gd name="T30" fmla="*/ 2147483647 w 32"/>
              <a:gd name="T31" fmla="*/ 2147483647 h 46"/>
              <a:gd name="T32" fmla="*/ 2147483647 w 32"/>
              <a:gd name="T33" fmla="*/ 2147483647 h 46"/>
              <a:gd name="T34" fmla="*/ 2147483647 w 32"/>
              <a:gd name="T35" fmla="*/ 2147483647 h 46"/>
              <a:gd name="T36" fmla="*/ 2147483647 w 32"/>
              <a:gd name="T37" fmla="*/ 2147483647 h 46"/>
              <a:gd name="T38" fmla="*/ 2147483647 w 32"/>
              <a:gd name="T39" fmla="*/ 2147483647 h 46"/>
              <a:gd name="T40" fmla="*/ 2147483647 w 32"/>
              <a:gd name="T41" fmla="*/ 2147483647 h 46"/>
              <a:gd name="T42" fmla="*/ 2147483647 w 32"/>
              <a:gd name="T43" fmla="*/ 2147483647 h 46"/>
              <a:gd name="T44" fmla="*/ 2147483647 w 32"/>
              <a:gd name="T45" fmla="*/ 2147483647 h 46"/>
              <a:gd name="T46" fmla="*/ 2147483647 w 32"/>
              <a:gd name="T47" fmla="*/ 2147483647 h 46"/>
              <a:gd name="T48" fmla="*/ 2147483647 w 32"/>
              <a:gd name="T49" fmla="*/ 0 h 46"/>
              <a:gd name="T50" fmla="*/ 2147483647 w 32"/>
              <a:gd name="T51" fmla="*/ 0 h 46"/>
              <a:gd name="T52" fmla="*/ 2147483647 w 32"/>
              <a:gd name="T53" fmla="*/ 0 h 46"/>
              <a:gd name="T54" fmla="*/ 2147483647 w 32"/>
              <a:gd name="T55" fmla="*/ 2147483647 h 46"/>
              <a:gd name="T56" fmla="*/ 2147483647 w 32"/>
              <a:gd name="T57" fmla="*/ 2147483647 h 46"/>
              <a:gd name="T58" fmla="*/ 2147483647 w 32"/>
              <a:gd name="T59" fmla="*/ 2147483647 h 46"/>
              <a:gd name="T60" fmla="*/ 2147483647 w 32"/>
              <a:gd name="T61" fmla="*/ 2147483647 h 46"/>
              <a:gd name="T62" fmla="*/ 2147483647 w 32"/>
              <a:gd name="T63" fmla="*/ 2147483647 h 46"/>
              <a:gd name="T64" fmla="*/ 2147483647 w 32"/>
              <a:gd name="T65" fmla="*/ 2147483647 h 46"/>
              <a:gd name="T66" fmla="*/ 2147483647 w 32"/>
              <a:gd name="T67" fmla="*/ 2147483647 h 46"/>
              <a:gd name="T68" fmla="*/ 2147483647 w 32"/>
              <a:gd name="T69" fmla="*/ 2147483647 h 46"/>
              <a:gd name="T70" fmla="*/ 2147483647 w 32"/>
              <a:gd name="T71" fmla="*/ 2147483647 h 46"/>
              <a:gd name="T72" fmla="*/ 2147483647 w 32"/>
              <a:gd name="T73" fmla="*/ 2147483647 h 46"/>
              <a:gd name="T74" fmla="*/ 2147483647 w 32"/>
              <a:gd name="T75" fmla="*/ 2147483647 h 46"/>
              <a:gd name="T76" fmla="*/ 2147483647 w 32"/>
              <a:gd name="T77" fmla="*/ 2147483647 h 46"/>
              <a:gd name="T78" fmla="*/ 2147483647 w 32"/>
              <a:gd name="T79" fmla="*/ 2147483647 h 46"/>
              <a:gd name="T80" fmla="*/ 0 w 32"/>
              <a:gd name="T81" fmla="*/ 2147483647 h 46"/>
              <a:gd name="T82" fmla="*/ 0 w 32"/>
              <a:gd name="T83" fmla="*/ 2147483647 h 46"/>
              <a:gd name="T84" fmla="*/ 2147483647 w 32"/>
              <a:gd name="T85" fmla="*/ 2147483647 h 46"/>
              <a:gd name="T86" fmla="*/ 2147483647 w 32"/>
              <a:gd name="T87" fmla="*/ 2147483647 h 46"/>
              <a:gd name="T88" fmla="*/ 2147483647 w 32"/>
              <a:gd name="T89" fmla="*/ 2147483647 h 46"/>
              <a:gd name="T90" fmla="*/ 2147483647 w 32"/>
              <a:gd name="T91" fmla="*/ 2147483647 h 46"/>
              <a:gd name="T92" fmla="*/ 2147483647 w 32"/>
              <a:gd name="T93" fmla="*/ 2147483647 h 46"/>
              <a:gd name="T94" fmla="*/ 2147483647 w 32"/>
              <a:gd name="T95" fmla="*/ 2147483647 h 46"/>
              <a:gd name="T96" fmla="*/ 2147483647 w 32"/>
              <a:gd name="T97" fmla="*/ 2147483647 h 4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32"/>
              <a:gd name="T148" fmla="*/ 0 h 46"/>
              <a:gd name="T149" fmla="*/ 32 w 32"/>
              <a:gd name="T150" fmla="*/ 46 h 4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32" h="46">
                <a:moveTo>
                  <a:pt x="10" y="28"/>
                </a:moveTo>
                <a:lnTo>
                  <a:pt x="12" y="29"/>
                </a:lnTo>
                <a:lnTo>
                  <a:pt x="12" y="32"/>
                </a:lnTo>
                <a:lnTo>
                  <a:pt x="13" y="34"/>
                </a:lnTo>
                <a:lnTo>
                  <a:pt x="15" y="37"/>
                </a:lnTo>
                <a:lnTo>
                  <a:pt x="15" y="38"/>
                </a:lnTo>
                <a:lnTo>
                  <a:pt x="16" y="40"/>
                </a:lnTo>
                <a:lnTo>
                  <a:pt x="18" y="43"/>
                </a:lnTo>
                <a:lnTo>
                  <a:pt x="18" y="44"/>
                </a:lnTo>
                <a:lnTo>
                  <a:pt x="19" y="44"/>
                </a:lnTo>
                <a:lnTo>
                  <a:pt x="19" y="46"/>
                </a:lnTo>
                <a:lnTo>
                  <a:pt x="21" y="46"/>
                </a:lnTo>
                <a:lnTo>
                  <a:pt x="22" y="46"/>
                </a:lnTo>
                <a:lnTo>
                  <a:pt x="22" y="44"/>
                </a:lnTo>
                <a:lnTo>
                  <a:pt x="26" y="40"/>
                </a:lnTo>
                <a:lnTo>
                  <a:pt x="29" y="34"/>
                </a:lnTo>
                <a:lnTo>
                  <a:pt x="32" y="28"/>
                </a:lnTo>
                <a:lnTo>
                  <a:pt x="32" y="20"/>
                </a:lnTo>
                <a:lnTo>
                  <a:pt x="31" y="14"/>
                </a:lnTo>
                <a:lnTo>
                  <a:pt x="29" y="9"/>
                </a:lnTo>
                <a:lnTo>
                  <a:pt x="25" y="4"/>
                </a:lnTo>
                <a:lnTo>
                  <a:pt x="21" y="0"/>
                </a:lnTo>
                <a:lnTo>
                  <a:pt x="19" y="0"/>
                </a:lnTo>
                <a:lnTo>
                  <a:pt x="18" y="0"/>
                </a:lnTo>
                <a:lnTo>
                  <a:pt x="16" y="1"/>
                </a:lnTo>
                <a:lnTo>
                  <a:pt x="15" y="3"/>
                </a:lnTo>
                <a:lnTo>
                  <a:pt x="13" y="4"/>
                </a:lnTo>
                <a:lnTo>
                  <a:pt x="12" y="6"/>
                </a:lnTo>
                <a:lnTo>
                  <a:pt x="10" y="7"/>
                </a:lnTo>
                <a:lnTo>
                  <a:pt x="10" y="9"/>
                </a:lnTo>
                <a:lnTo>
                  <a:pt x="9" y="10"/>
                </a:lnTo>
                <a:lnTo>
                  <a:pt x="7" y="10"/>
                </a:lnTo>
                <a:lnTo>
                  <a:pt x="6" y="10"/>
                </a:lnTo>
                <a:lnTo>
                  <a:pt x="4" y="10"/>
                </a:lnTo>
                <a:lnTo>
                  <a:pt x="3" y="10"/>
                </a:lnTo>
                <a:lnTo>
                  <a:pt x="1" y="10"/>
                </a:lnTo>
                <a:lnTo>
                  <a:pt x="0" y="12"/>
                </a:lnTo>
                <a:lnTo>
                  <a:pt x="0" y="13"/>
                </a:lnTo>
                <a:lnTo>
                  <a:pt x="1" y="16"/>
                </a:lnTo>
                <a:lnTo>
                  <a:pt x="3" y="17"/>
                </a:lnTo>
                <a:lnTo>
                  <a:pt x="4" y="20"/>
                </a:lnTo>
                <a:lnTo>
                  <a:pt x="6" y="22"/>
                </a:lnTo>
                <a:lnTo>
                  <a:pt x="7" y="23"/>
                </a:lnTo>
                <a:lnTo>
                  <a:pt x="9" y="26"/>
                </a:lnTo>
                <a:lnTo>
                  <a:pt x="10" y="28"/>
                </a:lnTo>
              </a:path>
            </a:pathLst>
          </a:custGeom>
          <a:solidFill>
            <a:srgbClr val="FFFF00"/>
          </a:solidFill>
          <a:ln w="1588">
            <a:solidFill>
              <a:srgbClr val="990000"/>
            </a:solidFill>
            <a:round/>
            <a:headEnd/>
            <a:tailEnd/>
          </a:ln>
        </p:spPr>
        <p:txBody>
          <a:bodyPr/>
          <a:lstStyle/>
          <a:p>
            <a:endParaRPr lang="en-US"/>
          </a:p>
        </p:txBody>
      </p:sp>
      <p:sp>
        <p:nvSpPr>
          <p:cNvPr id="53409" name="Freeform 160">
            <a:extLst>
              <a:ext uri="{FF2B5EF4-FFF2-40B4-BE49-F238E27FC236}">
                <a16:creationId xmlns:a16="http://schemas.microsoft.com/office/drawing/2014/main" id="{034CBBE8-76A1-D8E6-67B7-C1469F6DF928}"/>
              </a:ext>
            </a:extLst>
          </p:cNvPr>
          <p:cNvSpPr>
            <a:spLocks/>
          </p:cNvSpPr>
          <p:nvPr/>
        </p:nvSpPr>
        <p:spPr bwMode="auto">
          <a:xfrm>
            <a:off x="6192841" y="4775203"/>
            <a:ext cx="46037" cy="73025"/>
          </a:xfrm>
          <a:custGeom>
            <a:avLst/>
            <a:gdLst>
              <a:gd name="T0" fmla="*/ 2147483647 w 32"/>
              <a:gd name="T1" fmla="*/ 2147483647 h 46"/>
              <a:gd name="T2" fmla="*/ 2147483647 w 32"/>
              <a:gd name="T3" fmla="*/ 2147483647 h 46"/>
              <a:gd name="T4" fmla="*/ 2147483647 w 32"/>
              <a:gd name="T5" fmla="*/ 2147483647 h 46"/>
              <a:gd name="T6" fmla="*/ 2147483647 w 32"/>
              <a:gd name="T7" fmla="*/ 2147483647 h 46"/>
              <a:gd name="T8" fmla="*/ 2147483647 w 32"/>
              <a:gd name="T9" fmla="*/ 2147483647 h 46"/>
              <a:gd name="T10" fmla="*/ 2147483647 w 32"/>
              <a:gd name="T11" fmla="*/ 2147483647 h 46"/>
              <a:gd name="T12" fmla="*/ 2147483647 w 32"/>
              <a:gd name="T13" fmla="*/ 2147483647 h 46"/>
              <a:gd name="T14" fmla="*/ 2147483647 w 32"/>
              <a:gd name="T15" fmla="*/ 2147483647 h 46"/>
              <a:gd name="T16" fmla="*/ 2147483647 w 32"/>
              <a:gd name="T17" fmla="*/ 2147483647 h 46"/>
              <a:gd name="T18" fmla="*/ 2147483647 w 32"/>
              <a:gd name="T19" fmla="*/ 2147483647 h 46"/>
              <a:gd name="T20" fmla="*/ 2147483647 w 32"/>
              <a:gd name="T21" fmla="*/ 2147483647 h 46"/>
              <a:gd name="T22" fmla="*/ 2147483647 w 32"/>
              <a:gd name="T23" fmla="*/ 2147483647 h 46"/>
              <a:gd name="T24" fmla="*/ 2147483647 w 32"/>
              <a:gd name="T25" fmla="*/ 2147483647 h 46"/>
              <a:gd name="T26" fmla="*/ 2147483647 w 32"/>
              <a:gd name="T27" fmla="*/ 2147483647 h 46"/>
              <a:gd name="T28" fmla="*/ 2147483647 w 32"/>
              <a:gd name="T29" fmla="*/ 2147483647 h 46"/>
              <a:gd name="T30" fmla="*/ 2147483647 w 32"/>
              <a:gd name="T31" fmla="*/ 2147483647 h 46"/>
              <a:gd name="T32" fmla="*/ 2147483647 w 32"/>
              <a:gd name="T33" fmla="*/ 2147483647 h 46"/>
              <a:gd name="T34" fmla="*/ 2147483647 w 32"/>
              <a:gd name="T35" fmla="*/ 2147483647 h 46"/>
              <a:gd name="T36" fmla="*/ 2147483647 w 32"/>
              <a:gd name="T37" fmla="*/ 2147483647 h 46"/>
              <a:gd name="T38" fmla="*/ 2147483647 w 32"/>
              <a:gd name="T39" fmla="*/ 2147483647 h 46"/>
              <a:gd name="T40" fmla="*/ 2147483647 w 32"/>
              <a:gd name="T41" fmla="*/ 2147483647 h 46"/>
              <a:gd name="T42" fmla="*/ 2147483647 w 32"/>
              <a:gd name="T43" fmla="*/ 2147483647 h 46"/>
              <a:gd name="T44" fmla="*/ 2147483647 w 32"/>
              <a:gd name="T45" fmla="*/ 2147483647 h 46"/>
              <a:gd name="T46" fmla="*/ 2147483647 w 32"/>
              <a:gd name="T47" fmla="*/ 2147483647 h 46"/>
              <a:gd name="T48" fmla="*/ 2147483647 w 32"/>
              <a:gd name="T49" fmla="*/ 0 h 46"/>
              <a:gd name="T50" fmla="*/ 2147483647 w 32"/>
              <a:gd name="T51" fmla="*/ 0 h 46"/>
              <a:gd name="T52" fmla="*/ 2147483647 w 32"/>
              <a:gd name="T53" fmla="*/ 0 h 46"/>
              <a:gd name="T54" fmla="*/ 2147483647 w 32"/>
              <a:gd name="T55" fmla="*/ 2147483647 h 46"/>
              <a:gd name="T56" fmla="*/ 2147483647 w 32"/>
              <a:gd name="T57" fmla="*/ 2147483647 h 46"/>
              <a:gd name="T58" fmla="*/ 2147483647 w 32"/>
              <a:gd name="T59" fmla="*/ 2147483647 h 46"/>
              <a:gd name="T60" fmla="*/ 2147483647 w 32"/>
              <a:gd name="T61" fmla="*/ 2147483647 h 46"/>
              <a:gd name="T62" fmla="*/ 2147483647 w 32"/>
              <a:gd name="T63" fmla="*/ 2147483647 h 46"/>
              <a:gd name="T64" fmla="*/ 2147483647 w 32"/>
              <a:gd name="T65" fmla="*/ 2147483647 h 46"/>
              <a:gd name="T66" fmla="*/ 2147483647 w 32"/>
              <a:gd name="T67" fmla="*/ 2147483647 h 46"/>
              <a:gd name="T68" fmla="*/ 2147483647 w 32"/>
              <a:gd name="T69" fmla="*/ 2147483647 h 46"/>
              <a:gd name="T70" fmla="*/ 2147483647 w 32"/>
              <a:gd name="T71" fmla="*/ 2147483647 h 46"/>
              <a:gd name="T72" fmla="*/ 2147483647 w 32"/>
              <a:gd name="T73" fmla="*/ 2147483647 h 46"/>
              <a:gd name="T74" fmla="*/ 2147483647 w 32"/>
              <a:gd name="T75" fmla="*/ 2147483647 h 46"/>
              <a:gd name="T76" fmla="*/ 2147483647 w 32"/>
              <a:gd name="T77" fmla="*/ 2147483647 h 46"/>
              <a:gd name="T78" fmla="*/ 2147483647 w 32"/>
              <a:gd name="T79" fmla="*/ 2147483647 h 46"/>
              <a:gd name="T80" fmla="*/ 0 w 32"/>
              <a:gd name="T81" fmla="*/ 2147483647 h 46"/>
              <a:gd name="T82" fmla="*/ 0 w 32"/>
              <a:gd name="T83" fmla="*/ 2147483647 h 46"/>
              <a:gd name="T84" fmla="*/ 2147483647 w 32"/>
              <a:gd name="T85" fmla="*/ 2147483647 h 46"/>
              <a:gd name="T86" fmla="*/ 2147483647 w 32"/>
              <a:gd name="T87" fmla="*/ 2147483647 h 46"/>
              <a:gd name="T88" fmla="*/ 2147483647 w 32"/>
              <a:gd name="T89" fmla="*/ 2147483647 h 46"/>
              <a:gd name="T90" fmla="*/ 2147483647 w 32"/>
              <a:gd name="T91" fmla="*/ 2147483647 h 46"/>
              <a:gd name="T92" fmla="*/ 2147483647 w 32"/>
              <a:gd name="T93" fmla="*/ 2147483647 h 46"/>
              <a:gd name="T94" fmla="*/ 2147483647 w 32"/>
              <a:gd name="T95" fmla="*/ 2147483647 h 46"/>
              <a:gd name="T96" fmla="*/ 2147483647 w 32"/>
              <a:gd name="T97" fmla="*/ 2147483647 h 4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32"/>
              <a:gd name="T148" fmla="*/ 0 h 46"/>
              <a:gd name="T149" fmla="*/ 32 w 32"/>
              <a:gd name="T150" fmla="*/ 46 h 4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32" h="46">
                <a:moveTo>
                  <a:pt x="10" y="28"/>
                </a:moveTo>
                <a:lnTo>
                  <a:pt x="12" y="29"/>
                </a:lnTo>
                <a:lnTo>
                  <a:pt x="12" y="32"/>
                </a:lnTo>
                <a:lnTo>
                  <a:pt x="13" y="34"/>
                </a:lnTo>
                <a:lnTo>
                  <a:pt x="15" y="37"/>
                </a:lnTo>
                <a:lnTo>
                  <a:pt x="15" y="38"/>
                </a:lnTo>
                <a:lnTo>
                  <a:pt x="16" y="40"/>
                </a:lnTo>
                <a:lnTo>
                  <a:pt x="18" y="43"/>
                </a:lnTo>
                <a:lnTo>
                  <a:pt x="18" y="44"/>
                </a:lnTo>
                <a:lnTo>
                  <a:pt x="19" y="44"/>
                </a:lnTo>
                <a:lnTo>
                  <a:pt x="19" y="46"/>
                </a:lnTo>
                <a:lnTo>
                  <a:pt x="21" y="46"/>
                </a:lnTo>
                <a:lnTo>
                  <a:pt x="22" y="46"/>
                </a:lnTo>
                <a:lnTo>
                  <a:pt x="22" y="44"/>
                </a:lnTo>
                <a:lnTo>
                  <a:pt x="26" y="40"/>
                </a:lnTo>
                <a:lnTo>
                  <a:pt x="29" y="34"/>
                </a:lnTo>
                <a:lnTo>
                  <a:pt x="32" y="28"/>
                </a:lnTo>
                <a:lnTo>
                  <a:pt x="32" y="20"/>
                </a:lnTo>
                <a:lnTo>
                  <a:pt x="31" y="14"/>
                </a:lnTo>
                <a:lnTo>
                  <a:pt x="29" y="9"/>
                </a:lnTo>
                <a:lnTo>
                  <a:pt x="25" y="4"/>
                </a:lnTo>
                <a:lnTo>
                  <a:pt x="21" y="0"/>
                </a:lnTo>
                <a:lnTo>
                  <a:pt x="19" y="0"/>
                </a:lnTo>
                <a:lnTo>
                  <a:pt x="18" y="0"/>
                </a:lnTo>
                <a:lnTo>
                  <a:pt x="16" y="1"/>
                </a:lnTo>
                <a:lnTo>
                  <a:pt x="15" y="3"/>
                </a:lnTo>
                <a:lnTo>
                  <a:pt x="13" y="4"/>
                </a:lnTo>
                <a:lnTo>
                  <a:pt x="12" y="6"/>
                </a:lnTo>
                <a:lnTo>
                  <a:pt x="10" y="7"/>
                </a:lnTo>
                <a:lnTo>
                  <a:pt x="10" y="9"/>
                </a:lnTo>
                <a:lnTo>
                  <a:pt x="9" y="10"/>
                </a:lnTo>
                <a:lnTo>
                  <a:pt x="7" y="10"/>
                </a:lnTo>
                <a:lnTo>
                  <a:pt x="6" y="10"/>
                </a:lnTo>
                <a:lnTo>
                  <a:pt x="4" y="10"/>
                </a:lnTo>
                <a:lnTo>
                  <a:pt x="3" y="10"/>
                </a:lnTo>
                <a:lnTo>
                  <a:pt x="1" y="10"/>
                </a:lnTo>
                <a:lnTo>
                  <a:pt x="0" y="12"/>
                </a:lnTo>
                <a:lnTo>
                  <a:pt x="0" y="13"/>
                </a:lnTo>
                <a:lnTo>
                  <a:pt x="1" y="16"/>
                </a:lnTo>
                <a:lnTo>
                  <a:pt x="3" y="17"/>
                </a:lnTo>
                <a:lnTo>
                  <a:pt x="4" y="20"/>
                </a:lnTo>
                <a:lnTo>
                  <a:pt x="6" y="22"/>
                </a:lnTo>
                <a:lnTo>
                  <a:pt x="7" y="23"/>
                </a:lnTo>
                <a:lnTo>
                  <a:pt x="9" y="26"/>
                </a:lnTo>
                <a:lnTo>
                  <a:pt x="10" y="28"/>
                </a:lnTo>
              </a:path>
            </a:pathLst>
          </a:custGeom>
          <a:solidFill>
            <a:srgbClr val="FFFF00"/>
          </a:solidFill>
          <a:ln w="4763">
            <a:solidFill>
              <a:srgbClr val="990000"/>
            </a:solidFill>
            <a:round/>
            <a:headEnd/>
            <a:tailEnd/>
          </a:ln>
        </p:spPr>
        <p:txBody>
          <a:bodyPr/>
          <a:lstStyle/>
          <a:p>
            <a:endParaRPr lang="en-US"/>
          </a:p>
        </p:txBody>
      </p:sp>
      <p:sp>
        <p:nvSpPr>
          <p:cNvPr id="53410" name="Freeform 161">
            <a:extLst>
              <a:ext uri="{FF2B5EF4-FFF2-40B4-BE49-F238E27FC236}">
                <a16:creationId xmlns:a16="http://schemas.microsoft.com/office/drawing/2014/main" id="{12DECCF9-5E78-9F2F-A024-E285D11AB616}"/>
              </a:ext>
            </a:extLst>
          </p:cNvPr>
          <p:cNvSpPr>
            <a:spLocks/>
          </p:cNvSpPr>
          <p:nvPr/>
        </p:nvSpPr>
        <p:spPr bwMode="auto">
          <a:xfrm>
            <a:off x="6175376" y="4181475"/>
            <a:ext cx="374651" cy="369888"/>
          </a:xfrm>
          <a:custGeom>
            <a:avLst/>
            <a:gdLst>
              <a:gd name="T0" fmla="*/ 2147483647 w 266"/>
              <a:gd name="T1" fmla="*/ 2147483647 h 233"/>
              <a:gd name="T2" fmla="*/ 2147483647 w 266"/>
              <a:gd name="T3" fmla="*/ 2147483647 h 233"/>
              <a:gd name="T4" fmla="*/ 2147483647 w 266"/>
              <a:gd name="T5" fmla="*/ 2147483647 h 233"/>
              <a:gd name="T6" fmla="*/ 2147483647 w 266"/>
              <a:gd name="T7" fmla="*/ 2147483647 h 233"/>
              <a:gd name="T8" fmla="*/ 2147483647 w 266"/>
              <a:gd name="T9" fmla="*/ 2147483647 h 233"/>
              <a:gd name="T10" fmla="*/ 2147483647 w 266"/>
              <a:gd name="T11" fmla="*/ 2147483647 h 233"/>
              <a:gd name="T12" fmla="*/ 2147483647 w 266"/>
              <a:gd name="T13" fmla="*/ 2147483647 h 233"/>
              <a:gd name="T14" fmla="*/ 2147483647 w 266"/>
              <a:gd name="T15" fmla="*/ 2147483647 h 233"/>
              <a:gd name="T16" fmla="*/ 2147483647 w 266"/>
              <a:gd name="T17" fmla="*/ 2147483647 h 233"/>
              <a:gd name="T18" fmla="*/ 2147483647 w 266"/>
              <a:gd name="T19" fmla="*/ 2147483647 h 233"/>
              <a:gd name="T20" fmla="*/ 2147483647 w 266"/>
              <a:gd name="T21" fmla="*/ 2147483647 h 233"/>
              <a:gd name="T22" fmla="*/ 2147483647 w 266"/>
              <a:gd name="T23" fmla="*/ 2147483647 h 233"/>
              <a:gd name="T24" fmla="*/ 2147483647 w 266"/>
              <a:gd name="T25" fmla="*/ 2147483647 h 233"/>
              <a:gd name="T26" fmla="*/ 2147483647 w 266"/>
              <a:gd name="T27" fmla="*/ 2147483647 h 233"/>
              <a:gd name="T28" fmla="*/ 2147483647 w 266"/>
              <a:gd name="T29" fmla="*/ 2147483647 h 233"/>
              <a:gd name="T30" fmla="*/ 2147483647 w 266"/>
              <a:gd name="T31" fmla="*/ 2147483647 h 233"/>
              <a:gd name="T32" fmla="*/ 2147483647 w 266"/>
              <a:gd name="T33" fmla="*/ 2147483647 h 233"/>
              <a:gd name="T34" fmla="*/ 2147483647 w 266"/>
              <a:gd name="T35" fmla="*/ 2147483647 h 233"/>
              <a:gd name="T36" fmla="*/ 2147483647 w 266"/>
              <a:gd name="T37" fmla="*/ 2147483647 h 233"/>
              <a:gd name="T38" fmla="*/ 2147483647 w 266"/>
              <a:gd name="T39" fmla="*/ 2147483647 h 233"/>
              <a:gd name="T40" fmla="*/ 2147483647 w 266"/>
              <a:gd name="T41" fmla="*/ 2147483647 h 233"/>
              <a:gd name="T42" fmla="*/ 2147483647 w 266"/>
              <a:gd name="T43" fmla="*/ 2147483647 h 233"/>
              <a:gd name="T44" fmla="*/ 2147483647 w 266"/>
              <a:gd name="T45" fmla="*/ 2147483647 h 233"/>
              <a:gd name="T46" fmla="*/ 2147483647 w 266"/>
              <a:gd name="T47" fmla="*/ 2147483647 h 233"/>
              <a:gd name="T48" fmla="*/ 2147483647 w 266"/>
              <a:gd name="T49" fmla="*/ 2147483647 h 233"/>
              <a:gd name="T50" fmla="*/ 2147483647 w 266"/>
              <a:gd name="T51" fmla="*/ 2147483647 h 233"/>
              <a:gd name="T52" fmla="*/ 2147483647 w 266"/>
              <a:gd name="T53" fmla="*/ 2147483647 h 233"/>
              <a:gd name="T54" fmla="*/ 2147483647 w 266"/>
              <a:gd name="T55" fmla="*/ 2147483647 h 233"/>
              <a:gd name="T56" fmla="*/ 2147483647 w 266"/>
              <a:gd name="T57" fmla="*/ 2147483647 h 233"/>
              <a:gd name="T58" fmla="*/ 2147483647 w 266"/>
              <a:gd name="T59" fmla="*/ 2147483647 h 233"/>
              <a:gd name="T60" fmla="*/ 2147483647 w 266"/>
              <a:gd name="T61" fmla="*/ 2147483647 h 233"/>
              <a:gd name="T62" fmla="*/ 2147483647 w 266"/>
              <a:gd name="T63" fmla="*/ 2147483647 h 233"/>
              <a:gd name="T64" fmla="*/ 2147483647 w 266"/>
              <a:gd name="T65" fmla="*/ 2147483647 h 233"/>
              <a:gd name="T66" fmla="*/ 2147483647 w 266"/>
              <a:gd name="T67" fmla="*/ 0 h 233"/>
              <a:gd name="T68" fmla="*/ 2147483647 w 266"/>
              <a:gd name="T69" fmla="*/ 2147483647 h 233"/>
              <a:gd name="T70" fmla="*/ 2147483647 w 266"/>
              <a:gd name="T71" fmla="*/ 2147483647 h 233"/>
              <a:gd name="T72" fmla="*/ 2147483647 w 266"/>
              <a:gd name="T73" fmla="*/ 2147483647 h 233"/>
              <a:gd name="T74" fmla="*/ 2147483647 w 266"/>
              <a:gd name="T75" fmla="*/ 2147483647 h 233"/>
              <a:gd name="T76" fmla="*/ 2147483647 w 266"/>
              <a:gd name="T77" fmla="*/ 2147483647 h 233"/>
              <a:gd name="T78" fmla="*/ 2147483647 w 266"/>
              <a:gd name="T79" fmla="*/ 2147483647 h 233"/>
              <a:gd name="T80" fmla="*/ 0 w 266"/>
              <a:gd name="T81" fmla="*/ 2147483647 h 233"/>
              <a:gd name="T82" fmla="*/ 2147483647 w 266"/>
              <a:gd name="T83" fmla="*/ 2147483647 h 233"/>
              <a:gd name="T84" fmla="*/ 2147483647 w 266"/>
              <a:gd name="T85" fmla="*/ 2147483647 h 233"/>
              <a:gd name="T86" fmla="*/ 2147483647 w 266"/>
              <a:gd name="T87" fmla="*/ 2147483647 h 233"/>
              <a:gd name="T88" fmla="*/ 2147483647 w 266"/>
              <a:gd name="T89" fmla="*/ 2147483647 h 233"/>
              <a:gd name="T90" fmla="*/ 2147483647 w 266"/>
              <a:gd name="T91" fmla="*/ 2147483647 h 233"/>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266"/>
              <a:gd name="T139" fmla="*/ 0 h 233"/>
              <a:gd name="T140" fmla="*/ 266 w 266"/>
              <a:gd name="T141" fmla="*/ 233 h 233"/>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266" h="233">
                <a:moveTo>
                  <a:pt x="78" y="190"/>
                </a:moveTo>
                <a:lnTo>
                  <a:pt x="82" y="194"/>
                </a:lnTo>
                <a:lnTo>
                  <a:pt x="85" y="197"/>
                </a:lnTo>
                <a:lnTo>
                  <a:pt x="87" y="202"/>
                </a:lnTo>
                <a:lnTo>
                  <a:pt x="87" y="205"/>
                </a:lnTo>
                <a:lnTo>
                  <a:pt x="90" y="208"/>
                </a:lnTo>
                <a:lnTo>
                  <a:pt x="94" y="212"/>
                </a:lnTo>
                <a:lnTo>
                  <a:pt x="103" y="218"/>
                </a:lnTo>
                <a:lnTo>
                  <a:pt x="116" y="227"/>
                </a:lnTo>
                <a:lnTo>
                  <a:pt x="119" y="229"/>
                </a:lnTo>
                <a:lnTo>
                  <a:pt x="122" y="229"/>
                </a:lnTo>
                <a:lnTo>
                  <a:pt x="125" y="230"/>
                </a:lnTo>
                <a:lnTo>
                  <a:pt x="130" y="232"/>
                </a:lnTo>
                <a:lnTo>
                  <a:pt x="133" y="233"/>
                </a:lnTo>
                <a:lnTo>
                  <a:pt x="139" y="233"/>
                </a:lnTo>
                <a:lnTo>
                  <a:pt x="143" y="233"/>
                </a:lnTo>
                <a:lnTo>
                  <a:pt x="149" y="233"/>
                </a:lnTo>
                <a:lnTo>
                  <a:pt x="152" y="233"/>
                </a:lnTo>
                <a:lnTo>
                  <a:pt x="158" y="232"/>
                </a:lnTo>
                <a:lnTo>
                  <a:pt x="162" y="229"/>
                </a:lnTo>
                <a:lnTo>
                  <a:pt x="168" y="226"/>
                </a:lnTo>
                <a:lnTo>
                  <a:pt x="173" y="224"/>
                </a:lnTo>
                <a:lnTo>
                  <a:pt x="177" y="221"/>
                </a:lnTo>
                <a:lnTo>
                  <a:pt x="181" y="218"/>
                </a:lnTo>
                <a:lnTo>
                  <a:pt x="186" y="217"/>
                </a:lnTo>
                <a:lnTo>
                  <a:pt x="187" y="215"/>
                </a:lnTo>
                <a:lnTo>
                  <a:pt x="187" y="214"/>
                </a:lnTo>
                <a:lnTo>
                  <a:pt x="189" y="212"/>
                </a:lnTo>
                <a:lnTo>
                  <a:pt x="190" y="211"/>
                </a:lnTo>
                <a:lnTo>
                  <a:pt x="190" y="209"/>
                </a:lnTo>
                <a:lnTo>
                  <a:pt x="192" y="208"/>
                </a:lnTo>
                <a:lnTo>
                  <a:pt x="193" y="206"/>
                </a:lnTo>
                <a:lnTo>
                  <a:pt x="201" y="203"/>
                </a:lnTo>
                <a:lnTo>
                  <a:pt x="208" y="202"/>
                </a:lnTo>
                <a:lnTo>
                  <a:pt x="215" y="202"/>
                </a:lnTo>
                <a:lnTo>
                  <a:pt x="224" y="202"/>
                </a:lnTo>
                <a:lnTo>
                  <a:pt x="232" y="203"/>
                </a:lnTo>
                <a:lnTo>
                  <a:pt x="239" y="202"/>
                </a:lnTo>
                <a:lnTo>
                  <a:pt x="247" y="200"/>
                </a:lnTo>
                <a:lnTo>
                  <a:pt x="254" y="197"/>
                </a:lnTo>
                <a:lnTo>
                  <a:pt x="257" y="194"/>
                </a:lnTo>
                <a:lnTo>
                  <a:pt x="260" y="192"/>
                </a:lnTo>
                <a:lnTo>
                  <a:pt x="263" y="189"/>
                </a:lnTo>
                <a:lnTo>
                  <a:pt x="264" y="184"/>
                </a:lnTo>
                <a:lnTo>
                  <a:pt x="266" y="180"/>
                </a:lnTo>
                <a:lnTo>
                  <a:pt x="266" y="175"/>
                </a:lnTo>
                <a:lnTo>
                  <a:pt x="266" y="172"/>
                </a:lnTo>
                <a:lnTo>
                  <a:pt x="264" y="168"/>
                </a:lnTo>
                <a:lnTo>
                  <a:pt x="261" y="163"/>
                </a:lnTo>
                <a:lnTo>
                  <a:pt x="258" y="159"/>
                </a:lnTo>
                <a:lnTo>
                  <a:pt x="254" y="155"/>
                </a:lnTo>
                <a:lnTo>
                  <a:pt x="251" y="152"/>
                </a:lnTo>
                <a:lnTo>
                  <a:pt x="247" y="149"/>
                </a:lnTo>
                <a:lnTo>
                  <a:pt x="244" y="144"/>
                </a:lnTo>
                <a:lnTo>
                  <a:pt x="241" y="141"/>
                </a:lnTo>
                <a:lnTo>
                  <a:pt x="238" y="138"/>
                </a:lnTo>
                <a:lnTo>
                  <a:pt x="236" y="134"/>
                </a:lnTo>
                <a:lnTo>
                  <a:pt x="236" y="129"/>
                </a:lnTo>
                <a:lnTo>
                  <a:pt x="236" y="125"/>
                </a:lnTo>
                <a:lnTo>
                  <a:pt x="238" y="120"/>
                </a:lnTo>
                <a:lnTo>
                  <a:pt x="241" y="113"/>
                </a:lnTo>
                <a:lnTo>
                  <a:pt x="245" y="104"/>
                </a:lnTo>
                <a:lnTo>
                  <a:pt x="250" y="95"/>
                </a:lnTo>
                <a:lnTo>
                  <a:pt x="252" y="88"/>
                </a:lnTo>
                <a:lnTo>
                  <a:pt x="254" y="83"/>
                </a:lnTo>
                <a:lnTo>
                  <a:pt x="254" y="79"/>
                </a:lnTo>
                <a:lnTo>
                  <a:pt x="252" y="75"/>
                </a:lnTo>
                <a:lnTo>
                  <a:pt x="251" y="69"/>
                </a:lnTo>
                <a:lnTo>
                  <a:pt x="250" y="67"/>
                </a:lnTo>
                <a:lnTo>
                  <a:pt x="248" y="66"/>
                </a:lnTo>
                <a:lnTo>
                  <a:pt x="247" y="64"/>
                </a:lnTo>
                <a:lnTo>
                  <a:pt x="244" y="64"/>
                </a:lnTo>
                <a:lnTo>
                  <a:pt x="242" y="63"/>
                </a:lnTo>
                <a:lnTo>
                  <a:pt x="239" y="63"/>
                </a:lnTo>
                <a:lnTo>
                  <a:pt x="236" y="63"/>
                </a:lnTo>
                <a:lnTo>
                  <a:pt x="233" y="61"/>
                </a:lnTo>
                <a:lnTo>
                  <a:pt x="230" y="60"/>
                </a:lnTo>
                <a:lnTo>
                  <a:pt x="227" y="58"/>
                </a:lnTo>
                <a:lnTo>
                  <a:pt x="226" y="57"/>
                </a:lnTo>
                <a:lnTo>
                  <a:pt x="226" y="55"/>
                </a:lnTo>
                <a:lnTo>
                  <a:pt x="224" y="54"/>
                </a:lnTo>
                <a:lnTo>
                  <a:pt x="224" y="52"/>
                </a:lnTo>
                <a:lnTo>
                  <a:pt x="224" y="49"/>
                </a:lnTo>
                <a:lnTo>
                  <a:pt x="224" y="46"/>
                </a:lnTo>
                <a:lnTo>
                  <a:pt x="223" y="42"/>
                </a:lnTo>
                <a:lnTo>
                  <a:pt x="220" y="36"/>
                </a:lnTo>
                <a:lnTo>
                  <a:pt x="215" y="32"/>
                </a:lnTo>
                <a:lnTo>
                  <a:pt x="211" y="27"/>
                </a:lnTo>
                <a:lnTo>
                  <a:pt x="204" y="24"/>
                </a:lnTo>
                <a:lnTo>
                  <a:pt x="198" y="21"/>
                </a:lnTo>
                <a:lnTo>
                  <a:pt x="190" y="21"/>
                </a:lnTo>
                <a:lnTo>
                  <a:pt x="184" y="21"/>
                </a:lnTo>
                <a:lnTo>
                  <a:pt x="176" y="21"/>
                </a:lnTo>
                <a:lnTo>
                  <a:pt x="167" y="20"/>
                </a:lnTo>
                <a:lnTo>
                  <a:pt x="159" y="15"/>
                </a:lnTo>
                <a:lnTo>
                  <a:pt x="150" y="11"/>
                </a:lnTo>
                <a:lnTo>
                  <a:pt x="142" y="5"/>
                </a:lnTo>
                <a:lnTo>
                  <a:pt x="133" y="2"/>
                </a:lnTo>
                <a:lnTo>
                  <a:pt x="128" y="0"/>
                </a:lnTo>
                <a:lnTo>
                  <a:pt x="122" y="0"/>
                </a:lnTo>
                <a:lnTo>
                  <a:pt x="118" y="0"/>
                </a:lnTo>
                <a:lnTo>
                  <a:pt x="113" y="2"/>
                </a:lnTo>
                <a:lnTo>
                  <a:pt x="109" y="3"/>
                </a:lnTo>
                <a:lnTo>
                  <a:pt x="108" y="6"/>
                </a:lnTo>
                <a:lnTo>
                  <a:pt x="105" y="9"/>
                </a:lnTo>
                <a:lnTo>
                  <a:pt x="102" y="12"/>
                </a:lnTo>
                <a:lnTo>
                  <a:pt x="100" y="17"/>
                </a:lnTo>
                <a:lnTo>
                  <a:pt x="97" y="20"/>
                </a:lnTo>
                <a:lnTo>
                  <a:pt x="96" y="21"/>
                </a:lnTo>
                <a:lnTo>
                  <a:pt x="94" y="23"/>
                </a:lnTo>
                <a:lnTo>
                  <a:pt x="82" y="27"/>
                </a:lnTo>
                <a:lnTo>
                  <a:pt x="71" y="29"/>
                </a:lnTo>
                <a:lnTo>
                  <a:pt x="57" y="30"/>
                </a:lnTo>
                <a:lnTo>
                  <a:pt x="44" y="30"/>
                </a:lnTo>
                <a:lnTo>
                  <a:pt x="32" y="32"/>
                </a:lnTo>
                <a:lnTo>
                  <a:pt x="20" y="33"/>
                </a:lnTo>
                <a:lnTo>
                  <a:pt x="16" y="36"/>
                </a:lnTo>
                <a:lnTo>
                  <a:pt x="10" y="39"/>
                </a:lnTo>
                <a:lnTo>
                  <a:pt x="7" y="42"/>
                </a:lnTo>
                <a:lnTo>
                  <a:pt x="4" y="46"/>
                </a:lnTo>
                <a:lnTo>
                  <a:pt x="1" y="55"/>
                </a:lnTo>
                <a:lnTo>
                  <a:pt x="0" y="70"/>
                </a:lnTo>
                <a:lnTo>
                  <a:pt x="0" y="86"/>
                </a:lnTo>
                <a:lnTo>
                  <a:pt x="0" y="106"/>
                </a:lnTo>
                <a:lnTo>
                  <a:pt x="1" y="125"/>
                </a:lnTo>
                <a:lnTo>
                  <a:pt x="4" y="143"/>
                </a:lnTo>
                <a:lnTo>
                  <a:pt x="7" y="156"/>
                </a:lnTo>
                <a:lnTo>
                  <a:pt x="10" y="165"/>
                </a:lnTo>
                <a:lnTo>
                  <a:pt x="14" y="171"/>
                </a:lnTo>
                <a:lnTo>
                  <a:pt x="20" y="177"/>
                </a:lnTo>
                <a:lnTo>
                  <a:pt x="29" y="183"/>
                </a:lnTo>
                <a:lnTo>
                  <a:pt x="39" y="187"/>
                </a:lnTo>
                <a:lnTo>
                  <a:pt x="50" y="190"/>
                </a:lnTo>
                <a:lnTo>
                  <a:pt x="60" y="193"/>
                </a:lnTo>
                <a:lnTo>
                  <a:pt x="65" y="193"/>
                </a:lnTo>
                <a:lnTo>
                  <a:pt x="71" y="193"/>
                </a:lnTo>
                <a:lnTo>
                  <a:pt x="73" y="192"/>
                </a:lnTo>
                <a:lnTo>
                  <a:pt x="78" y="190"/>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411" name="Freeform 162">
            <a:extLst>
              <a:ext uri="{FF2B5EF4-FFF2-40B4-BE49-F238E27FC236}">
                <a16:creationId xmlns:a16="http://schemas.microsoft.com/office/drawing/2014/main" id="{9FF25EC5-B7F6-DDC5-5A8B-12F0B3056A9A}"/>
              </a:ext>
            </a:extLst>
          </p:cNvPr>
          <p:cNvSpPr>
            <a:spLocks/>
          </p:cNvSpPr>
          <p:nvPr/>
        </p:nvSpPr>
        <p:spPr bwMode="auto">
          <a:xfrm>
            <a:off x="6445253" y="4405314"/>
            <a:ext cx="92075" cy="88900"/>
          </a:xfrm>
          <a:custGeom>
            <a:avLst/>
            <a:gdLst>
              <a:gd name="T0" fmla="*/ 0 w 65"/>
              <a:gd name="T1" fmla="*/ 2147483647 h 56"/>
              <a:gd name="T2" fmla="*/ 2147483647 w 65"/>
              <a:gd name="T3" fmla="*/ 2147483647 h 56"/>
              <a:gd name="T4" fmla="*/ 2147483647 w 65"/>
              <a:gd name="T5" fmla="*/ 2147483647 h 56"/>
              <a:gd name="T6" fmla="*/ 2147483647 w 65"/>
              <a:gd name="T7" fmla="*/ 2147483647 h 56"/>
              <a:gd name="T8" fmla="*/ 2147483647 w 65"/>
              <a:gd name="T9" fmla="*/ 2147483647 h 56"/>
              <a:gd name="T10" fmla="*/ 2147483647 w 65"/>
              <a:gd name="T11" fmla="*/ 2147483647 h 56"/>
              <a:gd name="T12" fmla="*/ 2147483647 w 65"/>
              <a:gd name="T13" fmla="*/ 2147483647 h 56"/>
              <a:gd name="T14" fmla="*/ 2147483647 w 65"/>
              <a:gd name="T15" fmla="*/ 2147483647 h 56"/>
              <a:gd name="T16" fmla="*/ 2147483647 w 65"/>
              <a:gd name="T17" fmla="*/ 2147483647 h 56"/>
              <a:gd name="T18" fmla="*/ 2147483647 w 65"/>
              <a:gd name="T19" fmla="*/ 2147483647 h 56"/>
              <a:gd name="T20" fmla="*/ 2147483647 w 65"/>
              <a:gd name="T21" fmla="*/ 2147483647 h 56"/>
              <a:gd name="T22" fmla="*/ 2147483647 w 65"/>
              <a:gd name="T23" fmla="*/ 2147483647 h 56"/>
              <a:gd name="T24" fmla="*/ 2147483647 w 65"/>
              <a:gd name="T25" fmla="*/ 2147483647 h 56"/>
              <a:gd name="T26" fmla="*/ 2147483647 w 65"/>
              <a:gd name="T27" fmla="*/ 2147483647 h 56"/>
              <a:gd name="T28" fmla="*/ 2147483647 w 65"/>
              <a:gd name="T29" fmla="*/ 2147483647 h 56"/>
              <a:gd name="T30" fmla="*/ 2147483647 w 65"/>
              <a:gd name="T31" fmla="*/ 2147483647 h 56"/>
              <a:gd name="T32" fmla="*/ 2147483647 w 65"/>
              <a:gd name="T33" fmla="*/ 2147483647 h 56"/>
              <a:gd name="T34" fmla="*/ 2147483647 w 65"/>
              <a:gd name="T35" fmla="*/ 2147483647 h 56"/>
              <a:gd name="T36" fmla="*/ 2147483647 w 65"/>
              <a:gd name="T37" fmla="*/ 2147483647 h 56"/>
              <a:gd name="T38" fmla="*/ 2147483647 w 65"/>
              <a:gd name="T39" fmla="*/ 2147483647 h 56"/>
              <a:gd name="T40" fmla="*/ 2147483647 w 65"/>
              <a:gd name="T41" fmla="*/ 2147483647 h 56"/>
              <a:gd name="T42" fmla="*/ 2147483647 w 65"/>
              <a:gd name="T43" fmla="*/ 2147483647 h 56"/>
              <a:gd name="T44" fmla="*/ 2147483647 w 65"/>
              <a:gd name="T45" fmla="*/ 2147483647 h 56"/>
              <a:gd name="T46" fmla="*/ 2147483647 w 65"/>
              <a:gd name="T47" fmla="*/ 2147483647 h 56"/>
              <a:gd name="T48" fmla="*/ 2147483647 w 65"/>
              <a:gd name="T49" fmla="*/ 2147483647 h 56"/>
              <a:gd name="T50" fmla="*/ 2147483647 w 65"/>
              <a:gd name="T51" fmla="*/ 2147483647 h 56"/>
              <a:gd name="T52" fmla="*/ 2147483647 w 65"/>
              <a:gd name="T53" fmla="*/ 2147483647 h 56"/>
              <a:gd name="T54" fmla="*/ 2147483647 w 65"/>
              <a:gd name="T55" fmla="*/ 2147483647 h 56"/>
              <a:gd name="T56" fmla="*/ 2147483647 w 65"/>
              <a:gd name="T57" fmla="*/ 2147483647 h 56"/>
              <a:gd name="T58" fmla="*/ 2147483647 w 65"/>
              <a:gd name="T59" fmla="*/ 2147483647 h 56"/>
              <a:gd name="T60" fmla="*/ 2147483647 w 65"/>
              <a:gd name="T61" fmla="*/ 2147483647 h 56"/>
              <a:gd name="T62" fmla="*/ 2147483647 w 65"/>
              <a:gd name="T63" fmla="*/ 2147483647 h 56"/>
              <a:gd name="T64" fmla="*/ 2147483647 w 65"/>
              <a:gd name="T65" fmla="*/ 2147483647 h 56"/>
              <a:gd name="T66" fmla="*/ 2147483647 w 65"/>
              <a:gd name="T67" fmla="*/ 0 h 56"/>
              <a:gd name="T68" fmla="*/ 2147483647 w 65"/>
              <a:gd name="T69" fmla="*/ 2147483647 h 56"/>
              <a:gd name="T70" fmla="*/ 2147483647 w 65"/>
              <a:gd name="T71" fmla="*/ 2147483647 h 56"/>
              <a:gd name="T72" fmla="*/ 2147483647 w 65"/>
              <a:gd name="T73" fmla="*/ 2147483647 h 56"/>
              <a:gd name="T74" fmla="*/ 2147483647 w 65"/>
              <a:gd name="T75" fmla="*/ 2147483647 h 56"/>
              <a:gd name="T76" fmla="*/ 2147483647 w 65"/>
              <a:gd name="T77" fmla="*/ 2147483647 h 56"/>
              <a:gd name="T78" fmla="*/ 2147483647 w 65"/>
              <a:gd name="T79" fmla="*/ 2147483647 h 56"/>
              <a:gd name="T80" fmla="*/ 0 w 65"/>
              <a:gd name="T81" fmla="*/ 2147483647 h 56"/>
              <a:gd name="T82" fmla="*/ 0 w 65"/>
              <a:gd name="T83" fmla="*/ 2147483647 h 5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65"/>
              <a:gd name="T127" fmla="*/ 0 h 56"/>
              <a:gd name="T128" fmla="*/ 65 w 65"/>
              <a:gd name="T129" fmla="*/ 56 h 5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65" h="56">
                <a:moveTo>
                  <a:pt x="0" y="33"/>
                </a:moveTo>
                <a:lnTo>
                  <a:pt x="1" y="36"/>
                </a:lnTo>
                <a:lnTo>
                  <a:pt x="3" y="40"/>
                </a:lnTo>
                <a:lnTo>
                  <a:pt x="4" y="43"/>
                </a:lnTo>
                <a:lnTo>
                  <a:pt x="6" y="46"/>
                </a:lnTo>
                <a:lnTo>
                  <a:pt x="7" y="49"/>
                </a:lnTo>
                <a:lnTo>
                  <a:pt x="10" y="51"/>
                </a:lnTo>
                <a:lnTo>
                  <a:pt x="13" y="53"/>
                </a:lnTo>
                <a:lnTo>
                  <a:pt x="16" y="53"/>
                </a:lnTo>
                <a:lnTo>
                  <a:pt x="22" y="55"/>
                </a:lnTo>
                <a:lnTo>
                  <a:pt x="29" y="56"/>
                </a:lnTo>
                <a:lnTo>
                  <a:pt x="37" y="55"/>
                </a:lnTo>
                <a:lnTo>
                  <a:pt x="43" y="55"/>
                </a:lnTo>
                <a:lnTo>
                  <a:pt x="50" y="53"/>
                </a:lnTo>
                <a:lnTo>
                  <a:pt x="55" y="51"/>
                </a:lnTo>
                <a:lnTo>
                  <a:pt x="59" y="48"/>
                </a:lnTo>
                <a:lnTo>
                  <a:pt x="62" y="43"/>
                </a:lnTo>
                <a:lnTo>
                  <a:pt x="63" y="40"/>
                </a:lnTo>
                <a:lnTo>
                  <a:pt x="65" y="37"/>
                </a:lnTo>
                <a:lnTo>
                  <a:pt x="65" y="33"/>
                </a:lnTo>
                <a:lnTo>
                  <a:pt x="65" y="30"/>
                </a:lnTo>
                <a:lnTo>
                  <a:pt x="65" y="27"/>
                </a:lnTo>
                <a:lnTo>
                  <a:pt x="63" y="24"/>
                </a:lnTo>
                <a:lnTo>
                  <a:pt x="62" y="22"/>
                </a:lnTo>
                <a:lnTo>
                  <a:pt x="59" y="19"/>
                </a:lnTo>
                <a:lnTo>
                  <a:pt x="58" y="19"/>
                </a:lnTo>
                <a:lnTo>
                  <a:pt x="56" y="16"/>
                </a:lnTo>
                <a:lnTo>
                  <a:pt x="53" y="14"/>
                </a:lnTo>
                <a:lnTo>
                  <a:pt x="49" y="11"/>
                </a:lnTo>
                <a:lnTo>
                  <a:pt x="46" y="8"/>
                </a:lnTo>
                <a:lnTo>
                  <a:pt x="43" y="6"/>
                </a:lnTo>
                <a:lnTo>
                  <a:pt x="38" y="3"/>
                </a:lnTo>
                <a:lnTo>
                  <a:pt x="35" y="2"/>
                </a:lnTo>
                <a:lnTo>
                  <a:pt x="29" y="0"/>
                </a:lnTo>
                <a:lnTo>
                  <a:pt x="23" y="2"/>
                </a:lnTo>
                <a:lnTo>
                  <a:pt x="18" y="5"/>
                </a:lnTo>
                <a:lnTo>
                  <a:pt x="13" y="9"/>
                </a:lnTo>
                <a:lnTo>
                  <a:pt x="9" y="14"/>
                </a:lnTo>
                <a:lnTo>
                  <a:pt x="4" y="19"/>
                </a:lnTo>
                <a:lnTo>
                  <a:pt x="1" y="25"/>
                </a:lnTo>
                <a:lnTo>
                  <a:pt x="0" y="31"/>
                </a:lnTo>
                <a:lnTo>
                  <a:pt x="0" y="33"/>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412" name="Freeform 163">
            <a:extLst>
              <a:ext uri="{FF2B5EF4-FFF2-40B4-BE49-F238E27FC236}">
                <a16:creationId xmlns:a16="http://schemas.microsoft.com/office/drawing/2014/main" id="{852FA456-D9A0-279C-A5C3-913FCFF66172}"/>
              </a:ext>
            </a:extLst>
          </p:cNvPr>
          <p:cNvSpPr>
            <a:spLocks/>
          </p:cNvSpPr>
          <p:nvPr/>
        </p:nvSpPr>
        <p:spPr bwMode="auto">
          <a:xfrm>
            <a:off x="6445253" y="4405314"/>
            <a:ext cx="92075" cy="88900"/>
          </a:xfrm>
          <a:custGeom>
            <a:avLst/>
            <a:gdLst>
              <a:gd name="T0" fmla="*/ 0 w 65"/>
              <a:gd name="T1" fmla="*/ 2147483647 h 56"/>
              <a:gd name="T2" fmla="*/ 2147483647 w 65"/>
              <a:gd name="T3" fmla="*/ 2147483647 h 56"/>
              <a:gd name="T4" fmla="*/ 2147483647 w 65"/>
              <a:gd name="T5" fmla="*/ 2147483647 h 56"/>
              <a:gd name="T6" fmla="*/ 2147483647 w 65"/>
              <a:gd name="T7" fmla="*/ 2147483647 h 56"/>
              <a:gd name="T8" fmla="*/ 2147483647 w 65"/>
              <a:gd name="T9" fmla="*/ 2147483647 h 56"/>
              <a:gd name="T10" fmla="*/ 2147483647 w 65"/>
              <a:gd name="T11" fmla="*/ 2147483647 h 56"/>
              <a:gd name="T12" fmla="*/ 2147483647 w 65"/>
              <a:gd name="T13" fmla="*/ 2147483647 h 56"/>
              <a:gd name="T14" fmla="*/ 2147483647 w 65"/>
              <a:gd name="T15" fmla="*/ 2147483647 h 56"/>
              <a:gd name="T16" fmla="*/ 2147483647 w 65"/>
              <a:gd name="T17" fmla="*/ 2147483647 h 56"/>
              <a:gd name="T18" fmla="*/ 2147483647 w 65"/>
              <a:gd name="T19" fmla="*/ 2147483647 h 56"/>
              <a:gd name="T20" fmla="*/ 2147483647 w 65"/>
              <a:gd name="T21" fmla="*/ 2147483647 h 56"/>
              <a:gd name="T22" fmla="*/ 2147483647 w 65"/>
              <a:gd name="T23" fmla="*/ 2147483647 h 56"/>
              <a:gd name="T24" fmla="*/ 2147483647 w 65"/>
              <a:gd name="T25" fmla="*/ 2147483647 h 56"/>
              <a:gd name="T26" fmla="*/ 2147483647 w 65"/>
              <a:gd name="T27" fmla="*/ 2147483647 h 56"/>
              <a:gd name="T28" fmla="*/ 2147483647 w 65"/>
              <a:gd name="T29" fmla="*/ 2147483647 h 56"/>
              <a:gd name="T30" fmla="*/ 2147483647 w 65"/>
              <a:gd name="T31" fmla="*/ 2147483647 h 56"/>
              <a:gd name="T32" fmla="*/ 2147483647 w 65"/>
              <a:gd name="T33" fmla="*/ 2147483647 h 56"/>
              <a:gd name="T34" fmla="*/ 2147483647 w 65"/>
              <a:gd name="T35" fmla="*/ 2147483647 h 56"/>
              <a:gd name="T36" fmla="*/ 2147483647 w 65"/>
              <a:gd name="T37" fmla="*/ 2147483647 h 56"/>
              <a:gd name="T38" fmla="*/ 2147483647 w 65"/>
              <a:gd name="T39" fmla="*/ 2147483647 h 56"/>
              <a:gd name="T40" fmla="*/ 2147483647 w 65"/>
              <a:gd name="T41" fmla="*/ 2147483647 h 56"/>
              <a:gd name="T42" fmla="*/ 2147483647 w 65"/>
              <a:gd name="T43" fmla="*/ 2147483647 h 56"/>
              <a:gd name="T44" fmla="*/ 2147483647 w 65"/>
              <a:gd name="T45" fmla="*/ 2147483647 h 56"/>
              <a:gd name="T46" fmla="*/ 2147483647 w 65"/>
              <a:gd name="T47" fmla="*/ 2147483647 h 56"/>
              <a:gd name="T48" fmla="*/ 2147483647 w 65"/>
              <a:gd name="T49" fmla="*/ 2147483647 h 56"/>
              <a:gd name="T50" fmla="*/ 2147483647 w 65"/>
              <a:gd name="T51" fmla="*/ 2147483647 h 56"/>
              <a:gd name="T52" fmla="*/ 2147483647 w 65"/>
              <a:gd name="T53" fmla="*/ 2147483647 h 56"/>
              <a:gd name="T54" fmla="*/ 2147483647 w 65"/>
              <a:gd name="T55" fmla="*/ 2147483647 h 56"/>
              <a:gd name="T56" fmla="*/ 2147483647 w 65"/>
              <a:gd name="T57" fmla="*/ 2147483647 h 56"/>
              <a:gd name="T58" fmla="*/ 2147483647 w 65"/>
              <a:gd name="T59" fmla="*/ 2147483647 h 56"/>
              <a:gd name="T60" fmla="*/ 2147483647 w 65"/>
              <a:gd name="T61" fmla="*/ 2147483647 h 56"/>
              <a:gd name="T62" fmla="*/ 2147483647 w 65"/>
              <a:gd name="T63" fmla="*/ 2147483647 h 56"/>
              <a:gd name="T64" fmla="*/ 2147483647 w 65"/>
              <a:gd name="T65" fmla="*/ 2147483647 h 56"/>
              <a:gd name="T66" fmla="*/ 2147483647 w 65"/>
              <a:gd name="T67" fmla="*/ 0 h 56"/>
              <a:gd name="T68" fmla="*/ 2147483647 w 65"/>
              <a:gd name="T69" fmla="*/ 2147483647 h 56"/>
              <a:gd name="T70" fmla="*/ 2147483647 w 65"/>
              <a:gd name="T71" fmla="*/ 2147483647 h 56"/>
              <a:gd name="T72" fmla="*/ 2147483647 w 65"/>
              <a:gd name="T73" fmla="*/ 2147483647 h 56"/>
              <a:gd name="T74" fmla="*/ 2147483647 w 65"/>
              <a:gd name="T75" fmla="*/ 2147483647 h 56"/>
              <a:gd name="T76" fmla="*/ 2147483647 w 65"/>
              <a:gd name="T77" fmla="*/ 2147483647 h 56"/>
              <a:gd name="T78" fmla="*/ 2147483647 w 65"/>
              <a:gd name="T79" fmla="*/ 2147483647 h 56"/>
              <a:gd name="T80" fmla="*/ 0 w 65"/>
              <a:gd name="T81" fmla="*/ 2147483647 h 56"/>
              <a:gd name="T82" fmla="*/ 0 w 65"/>
              <a:gd name="T83" fmla="*/ 2147483647 h 5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65"/>
              <a:gd name="T127" fmla="*/ 0 h 56"/>
              <a:gd name="T128" fmla="*/ 65 w 65"/>
              <a:gd name="T129" fmla="*/ 56 h 5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65" h="56">
                <a:moveTo>
                  <a:pt x="0" y="33"/>
                </a:moveTo>
                <a:lnTo>
                  <a:pt x="1" y="36"/>
                </a:lnTo>
                <a:lnTo>
                  <a:pt x="3" y="40"/>
                </a:lnTo>
                <a:lnTo>
                  <a:pt x="4" y="43"/>
                </a:lnTo>
                <a:lnTo>
                  <a:pt x="6" y="46"/>
                </a:lnTo>
                <a:lnTo>
                  <a:pt x="7" y="49"/>
                </a:lnTo>
                <a:lnTo>
                  <a:pt x="10" y="51"/>
                </a:lnTo>
                <a:lnTo>
                  <a:pt x="13" y="53"/>
                </a:lnTo>
                <a:lnTo>
                  <a:pt x="16" y="53"/>
                </a:lnTo>
                <a:lnTo>
                  <a:pt x="22" y="55"/>
                </a:lnTo>
                <a:lnTo>
                  <a:pt x="29" y="56"/>
                </a:lnTo>
                <a:lnTo>
                  <a:pt x="37" y="55"/>
                </a:lnTo>
                <a:lnTo>
                  <a:pt x="43" y="55"/>
                </a:lnTo>
                <a:lnTo>
                  <a:pt x="50" y="53"/>
                </a:lnTo>
                <a:lnTo>
                  <a:pt x="55" y="51"/>
                </a:lnTo>
                <a:lnTo>
                  <a:pt x="59" y="48"/>
                </a:lnTo>
                <a:lnTo>
                  <a:pt x="62" y="43"/>
                </a:lnTo>
                <a:lnTo>
                  <a:pt x="63" y="40"/>
                </a:lnTo>
                <a:lnTo>
                  <a:pt x="65" y="37"/>
                </a:lnTo>
                <a:lnTo>
                  <a:pt x="65" y="33"/>
                </a:lnTo>
                <a:lnTo>
                  <a:pt x="65" y="30"/>
                </a:lnTo>
                <a:lnTo>
                  <a:pt x="65" y="27"/>
                </a:lnTo>
                <a:lnTo>
                  <a:pt x="63" y="24"/>
                </a:lnTo>
                <a:lnTo>
                  <a:pt x="62" y="22"/>
                </a:lnTo>
                <a:lnTo>
                  <a:pt x="59" y="19"/>
                </a:lnTo>
                <a:lnTo>
                  <a:pt x="58" y="19"/>
                </a:lnTo>
                <a:lnTo>
                  <a:pt x="56" y="16"/>
                </a:lnTo>
                <a:lnTo>
                  <a:pt x="53" y="14"/>
                </a:lnTo>
                <a:lnTo>
                  <a:pt x="49" y="11"/>
                </a:lnTo>
                <a:lnTo>
                  <a:pt x="46" y="8"/>
                </a:lnTo>
                <a:lnTo>
                  <a:pt x="43" y="6"/>
                </a:lnTo>
                <a:lnTo>
                  <a:pt x="38" y="3"/>
                </a:lnTo>
                <a:lnTo>
                  <a:pt x="35" y="2"/>
                </a:lnTo>
                <a:lnTo>
                  <a:pt x="29" y="0"/>
                </a:lnTo>
                <a:lnTo>
                  <a:pt x="23" y="2"/>
                </a:lnTo>
                <a:lnTo>
                  <a:pt x="18" y="5"/>
                </a:lnTo>
                <a:lnTo>
                  <a:pt x="13" y="9"/>
                </a:lnTo>
                <a:lnTo>
                  <a:pt x="9" y="14"/>
                </a:lnTo>
                <a:lnTo>
                  <a:pt x="4" y="19"/>
                </a:lnTo>
                <a:lnTo>
                  <a:pt x="1" y="25"/>
                </a:lnTo>
                <a:lnTo>
                  <a:pt x="0" y="31"/>
                </a:lnTo>
                <a:lnTo>
                  <a:pt x="0" y="33"/>
                </a:lnTo>
              </a:path>
            </a:pathLst>
          </a:custGeom>
          <a:solidFill>
            <a:srgbClr val="FFFF00"/>
          </a:solidFill>
          <a:ln w="4763">
            <a:solidFill>
              <a:srgbClr val="990000"/>
            </a:solidFill>
            <a:round/>
            <a:headEnd/>
            <a:tailEnd/>
          </a:ln>
        </p:spPr>
        <p:txBody>
          <a:bodyPr/>
          <a:lstStyle/>
          <a:p>
            <a:endParaRPr lang="en-US"/>
          </a:p>
        </p:txBody>
      </p:sp>
      <p:sp>
        <p:nvSpPr>
          <p:cNvPr id="53413" name="Freeform 164">
            <a:extLst>
              <a:ext uri="{FF2B5EF4-FFF2-40B4-BE49-F238E27FC236}">
                <a16:creationId xmlns:a16="http://schemas.microsoft.com/office/drawing/2014/main" id="{4B769E9D-DBEF-C1C8-8700-3221640CC582}"/>
              </a:ext>
            </a:extLst>
          </p:cNvPr>
          <p:cNvSpPr>
            <a:spLocks/>
          </p:cNvSpPr>
          <p:nvPr/>
        </p:nvSpPr>
        <p:spPr bwMode="auto">
          <a:xfrm>
            <a:off x="6445253" y="4405314"/>
            <a:ext cx="92075" cy="88900"/>
          </a:xfrm>
          <a:custGeom>
            <a:avLst/>
            <a:gdLst>
              <a:gd name="T0" fmla="*/ 0 w 65"/>
              <a:gd name="T1" fmla="*/ 2147483647 h 56"/>
              <a:gd name="T2" fmla="*/ 2147483647 w 65"/>
              <a:gd name="T3" fmla="*/ 2147483647 h 56"/>
              <a:gd name="T4" fmla="*/ 2147483647 w 65"/>
              <a:gd name="T5" fmla="*/ 2147483647 h 56"/>
              <a:gd name="T6" fmla="*/ 2147483647 w 65"/>
              <a:gd name="T7" fmla="*/ 2147483647 h 56"/>
              <a:gd name="T8" fmla="*/ 2147483647 w 65"/>
              <a:gd name="T9" fmla="*/ 2147483647 h 56"/>
              <a:gd name="T10" fmla="*/ 2147483647 w 65"/>
              <a:gd name="T11" fmla="*/ 2147483647 h 56"/>
              <a:gd name="T12" fmla="*/ 2147483647 w 65"/>
              <a:gd name="T13" fmla="*/ 2147483647 h 56"/>
              <a:gd name="T14" fmla="*/ 2147483647 w 65"/>
              <a:gd name="T15" fmla="*/ 2147483647 h 56"/>
              <a:gd name="T16" fmla="*/ 2147483647 w 65"/>
              <a:gd name="T17" fmla="*/ 2147483647 h 56"/>
              <a:gd name="T18" fmla="*/ 2147483647 w 65"/>
              <a:gd name="T19" fmla="*/ 2147483647 h 56"/>
              <a:gd name="T20" fmla="*/ 2147483647 w 65"/>
              <a:gd name="T21" fmla="*/ 2147483647 h 56"/>
              <a:gd name="T22" fmla="*/ 2147483647 w 65"/>
              <a:gd name="T23" fmla="*/ 2147483647 h 56"/>
              <a:gd name="T24" fmla="*/ 2147483647 w 65"/>
              <a:gd name="T25" fmla="*/ 2147483647 h 56"/>
              <a:gd name="T26" fmla="*/ 2147483647 w 65"/>
              <a:gd name="T27" fmla="*/ 2147483647 h 56"/>
              <a:gd name="T28" fmla="*/ 2147483647 w 65"/>
              <a:gd name="T29" fmla="*/ 2147483647 h 56"/>
              <a:gd name="T30" fmla="*/ 2147483647 w 65"/>
              <a:gd name="T31" fmla="*/ 2147483647 h 56"/>
              <a:gd name="T32" fmla="*/ 2147483647 w 65"/>
              <a:gd name="T33" fmla="*/ 2147483647 h 56"/>
              <a:gd name="T34" fmla="*/ 2147483647 w 65"/>
              <a:gd name="T35" fmla="*/ 2147483647 h 56"/>
              <a:gd name="T36" fmla="*/ 2147483647 w 65"/>
              <a:gd name="T37" fmla="*/ 2147483647 h 56"/>
              <a:gd name="T38" fmla="*/ 2147483647 w 65"/>
              <a:gd name="T39" fmla="*/ 2147483647 h 56"/>
              <a:gd name="T40" fmla="*/ 2147483647 w 65"/>
              <a:gd name="T41" fmla="*/ 2147483647 h 56"/>
              <a:gd name="T42" fmla="*/ 2147483647 w 65"/>
              <a:gd name="T43" fmla="*/ 2147483647 h 56"/>
              <a:gd name="T44" fmla="*/ 2147483647 w 65"/>
              <a:gd name="T45" fmla="*/ 2147483647 h 56"/>
              <a:gd name="T46" fmla="*/ 2147483647 w 65"/>
              <a:gd name="T47" fmla="*/ 2147483647 h 56"/>
              <a:gd name="T48" fmla="*/ 2147483647 w 65"/>
              <a:gd name="T49" fmla="*/ 2147483647 h 56"/>
              <a:gd name="T50" fmla="*/ 2147483647 w 65"/>
              <a:gd name="T51" fmla="*/ 2147483647 h 56"/>
              <a:gd name="T52" fmla="*/ 2147483647 w 65"/>
              <a:gd name="T53" fmla="*/ 2147483647 h 56"/>
              <a:gd name="T54" fmla="*/ 2147483647 w 65"/>
              <a:gd name="T55" fmla="*/ 2147483647 h 56"/>
              <a:gd name="T56" fmla="*/ 2147483647 w 65"/>
              <a:gd name="T57" fmla="*/ 2147483647 h 56"/>
              <a:gd name="T58" fmla="*/ 2147483647 w 65"/>
              <a:gd name="T59" fmla="*/ 2147483647 h 56"/>
              <a:gd name="T60" fmla="*/ 2147483647 w 65"/>
              <a:gd name="T61" fmla="*/ 2147483647 h 56"/>
              <a:gd name="T62" fmla="*/ 2147483647 w 65"/>
              <a:gd name="T63" fmla="*/ 2147483647 h 56"/>
              <a:gd name="T64" fmla="*/ 2147483647 w 65"/>
              <a:gd name="T65" fmla="*/ 2147483647 h 56"/>
              <a:gd name="T66" fmla="*/ 2147483647 w 65"/>
              <a:gd name="T67" fmla="*/ 0 h 56"/>
              <a:gd name="T68" fmla="*/ 2147483647 w 65"/>
              <a:gd name="T69" fmla="*/ 2147483647 h 56"/>
              <a:gd name="T70" fmla="*/ 2147483647 w 65"/>
              <a:gd name="T71" fmla="*/ 2147483647 h 56"/>
              <a:gd name="T72" fmla="*/ 2147483647 w 65"/>
              <a:gd name="T73" fmla="*/ 2147483647 h 56"/>
              <a:gd name="T74" fmla="*/ 2147483647 w 65"/>
              <a:gd name="T75" fmla="*/ 2147483647 h 56"/>
              <a:gd name="T76" fmla="*/ 2147483647 w 65"/>
              <a:gd name="T77" fmla="*/ 2147483647 h 56"/>
              <a:gd name="T78" fmla="*/ 2147483647 w 65"/>
              <a:gd name="T79" fmla="*/ 2147483647 h 56"/>
              <a:gd name="T80" fmla="*/ 0 w 65"/>
              <a:gd name="T81" fmla="*/ 2147483647 h 5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65"/>
              <a:gd name="T124" fmla="*/ 0 h 56"/>
              <a:gd name="T125" fmla="*/ 65 w 65"/>
              <a:gd name="T126" fmla="*/ 56 h 5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65" h="56">
                <a:moveTo>
                  <a:pt x="0" y="33"/>
                </a:moveTo>
                <a:lnTo>
                  <a:pt x="1" y="36"/>
                </a:lnTo>
                <a:lnTo>
                  <a:pt x="3" y="40"/>
                </a:lnTo>
                <a:lnTo>
                  <a:pt x="4" y="43"/>
                </a:lnTo>
                <a:lnTo>
                  <a:pt x="6" y="46"/>
                </a:lnTo>
                <a:lnTo>
                  <a:pt x="7" y="49"/>
                </a:lnTo>
                <a:lnTo>
                  <a:pt x="10" y="51"/>
                </a:lnTo>
                <a:lnTo>
                  <a:pt x="13" y="53"/>
                </a:lnTo>
                <a:lnTo>
                  <a:pt x="16" y="53"/>
                </a:lnTo>
                <a:lnTo>
                  <a:pt x="22" y="55"/>
                </a:lnTo>
                <a:lnTo>
                  <a:pt x="29" y="56"/>
                </a:lnTo>
                <a:lnTo>
                  <a:pt x="37" y="55"/>
                </a:lnTo>
                <a:lnTo>
                  <a:pt x="43" y="55"/>
                </a:lnTo>
                <a:lnTo>
                  <a:pt x="50" y="53"/>
                </a:lnTo>
                <a:lnTo>
                  <a:pt x="55" y="51"/>
                </a:lnTo>
                <a:lnTo>
                  <a:pt x="59" y="48"/>
                </a:lnTo>
                <a:lnTo>
                  <a:pt x="62" y="43"/>
                </a:lnTo>
                <a:lnTo>
                  <a:pt x="63" y="40"/>
                </a:lnTo>
                <a:lnTo>
                  <a:pt x="65" y="37"/>
                </a:lnTo>
                <a:lnTo>
                  <a:pt x="65" y="33"/>
                </a:lnTo>
                <a:lnTo>
                  <a:pt x="65" y="30"/>
                </a:lnTo>
                <a:lnTo>
                  <a:pt x="65" y="27"/>
                </a:lnTo>
                <a:lnTo>
                  <a:pt x="63" y="24"/>
                </a:lnTo>
                <a:lnTo>
                  <a:pt x="62" y="22"/>
                </a:lnTo>
                <a:lnTo>
                  <a:pt x="59" y="19"/>
                </a:lnTo>
                <a:lnTo>
                  <a:pt x="58" y="19"/>
                </a:lnTo>
                <a:lnTo>
                  <a:pt x="56" y="16"/>
                </a:lnTo>
                <a:lnTo>
                  <a:pt x="53" y="14"/>
                </a:lnTo>
                <a:lnTo>
                  <a:pt x="49" y="11"/>
                </a:lnTo>
                <a:lnTo>
                  <a:pt x="46" y="8"/>
                </a:lnTo>
                <a:lnTo>
                  <a:pt x="43" y="6"/>
                </a:lnTo>
                <a:lnTo>
                  <a:pt x="38" y="3"/>
                </a:lnTo>
                <a:lnTo>
                  <a:pt x="35" y="2"/>
                </a:lnTo>
                <a:lnTo>
                  <a:pt x="29" y="0"/>
                </a:lnTo>
                <a:lnTo>
                  <a:pt x="23" y="2"/>
                </a:lnTo>
                <a:lnTo>
                  <a:pt x="18" y="5"/>
                </a:lnTo>
                <a:lnTo>
                  <a:pt x="13" y="9"/>
                </a:lnTo>
                <a:lnTo>
                  <a:pt x="9" y="14"/>
                </a:lnTo>
                <a:lnTo>
                  <a:pt x="4" y="19"/>
                </a:lnTo>
                <a:lnTo>
                  <a:pt x="1" y="25"/>
                </a:lnTo>
                <a:lnTo>
                  <a:pt x="0" y="31"/>
                </a:lnTo>
              </a:path>
            </a:pathLst>
          </a:custGeom>
          <a:solidFill>
            <a:srgbClr val="FFFF00"/>
          </a:solidFill>
          <a:ln w="4763">
            <a:solidFill>
              <a:srgbClr val="990000"/>
            </a:solidFill>
            <a:round/>
            <a:headEnd/>
            <a:tailEnd/>
          </a:ln>
        </p:spPr>
        <p:txBody>
          <a:bodyPr/>
          <a:lstStyle/>
          <a:p>
            <a:endParaRPr lang="en-US"/>
          </a:p>
        </p:txBody>
      </p:sp>
      <p:sp>
        <p:nvSpPr>
          <p:cNvPr id="53414" name="Freeform 165">
            <a:extLst>
              <a:ext uri="{FF2B5EF4-FFF2-40B4-BE49-F238E27FC236}">
                <a16:creationId xmlns:a16="http://schemas.microsoft.com/office/drawing/2014/main" id="{D4C4177F-2E57-D546-5E9B-E8A0D0FDFE25}"/>
              </a:ext>
            </a:extLst>
          </p:cNvPr>
          <p:cNvSpPr>
            <a:spLocks/>
          </p:cNvSpPr>
          <p:nvPr/>
        </p:nvSpPr>
        <p:spPr bwMode="auto">
          <a:xfrm>
            <a:off x="6423028" y="4303713"/>
            <a:ext cx="74613" cy="87312"/>
          </a:xfrm>
          <a:custGeom>
            <a:avLst/>
            <a:gdLst>
              <a:gd name="T0" fmla="*/ 2147483647 w 53"/>
              <a:gd name="T1" fmla="*/ 2147483647 h 55"/>
              <a:gd name="T2" fmla="*/ 2147483647 w 53"/>
              <a:gd name="T3" fmla="*/ 2147483647 h 55"/>
              <a:gd name="T4" fmla="*/ 2147483647 w 53"/>
              <a:gd name="T5" fmla="*/ 2147483647 h 55"/>
              <a:gd name="T6" fmla="*/ 2147483647 w 53"/>
              <a:gd name="T7" fmla="*/ 2147483647 h 55"/>
              <a:gd name="T8" fmla="*/ 2147483647 w 53"/>
              <a:gd name="T9" fmla="*/ 2147483647 h 55"/>
              <a:gd name="T10" fmla="*/ 2147483647 w 53"/>
              <a:gd name="T11" fmla="*/ 2147483647 h 55"/>
              <a:gd name="T12" fmla="*/ 2147483647 w 53"/>
              <a:gd name="T13" fmla="*/ 2147483647 h 55"/>
              <a:gd name="T14" fmla="*/ 2147483647 w 53"/>
              <a:gd name="T15" fmla="*/ 2147483647 h 55"/>
              <a:gd name="T16" fmla="*/ 2147483647 w 53"/>
              <a:gd name="T17" fmla="*/ 2147483647 h 55"/>
              <a:gd name="T18" fmla="*/ 2147483647 w 53"/>
              <a:gd name="T19" fmla="*/ 2147483647 h 55"/>
              <a:gd name="T20" fmla="*/ 2147483647 w 53"/>
              <a:gd name="T21" fmla="*/ 2147483647 h 55"/>
              <a:gd name="T22" fmla="*/ 2147483647 w 53"/>
              <a:gd name="T23" fmla="*/ 2147483647 h 55"/>
              <a:gd name="T24" fmla="*/ 2147483647 w 53"/>
              <a:gd name="T25" fmla="*/ 2147483647 h 55"/>
              <a:gd name="T26" fmla="*/ 2147483647 w 53"/>
              <a:gd name="T27" fmla="*/ 2147483647 h 55"/>
              <a:gd name="T28" fmla="*/ 2147483647 w 53"/>
              <a:gd name="T29" fmla="*/ 2147483647 h 55"/>
              <a:gd name="T30" fmla="*/ 2147483647 w 53"/>
              <a:gd name="T31" fmla="*/ 2147483647 h 55"/>
              <a:gd name="T32" fmla="*/ 2147483647 w 53"/>
              <a:gd name="T33" fmla="*/ 2147483647 h 55"/>
              <a:gd name="T34" fmla="*/ 2147483647 w 53"/>
              <a:gd name="T35" fmla="*/ 2147483647 h 55"/>
              <a:gd name="T36" fmla="*/ 2147483647 w 53"/>
              <a:gd name="T37" fmla="*/ 2147483647 h 55"/>
              <a:gd name="T38" fmla="*/ 2147483647 w 53"/>
              <a:gd name="T39" fmla="*/ 2147483647 h 55"/>
              <a:gd name="T40" fmla="*/ 2147483647 w 53"/>
              <a:gd name="T41" fmla="*/ 2147483647 h 55"/>
              <a:gd name="T42" fmla="*/ 2147483647 w 53"/>
              <a:gd name="T43" fmla="*/ 2147483647 h 55"/>
              <a:gd name="T44" fmla="*/ 2147483647 w 53"/>
              <a:gd name="T45" fmla="*/ 2147483647 h 55"/>
              <a:gd name="T46" fmla="*/ 2147483647 w 53"/>
              <a:gd name="T47" fmla="*/ 2147483647 h 55"/>
              <a:gd name="T48" fmla="*/ 2147483647 w 53"/>
              <a:gd name="T49" fmla="*/ 2147483647 h 55"/>
              <a:gd name="T50" fmla="*/ 2147483647 w 53"/>
              <a:gd name="T51" fmla="*/ 0 h 55"/>
              <a:gd name="T52" fmla="*/ 2147483647 w 53"/>
              <a:gd name="T53" fmla="*/ 0 h 55"/>
              <a:gd name="T54" fmla="*/ 2147483647 w 53"/>
              <a:gd name="T55" fmla="*/ 2147483647 h 55"/>
              <a:gd name="T56" fmla="*/ 2147483647 w 53"/>
              <a:gd name="T57" fmla="*/ 2147483647 h 55"/>
              <a:gd name="T58" fmla="*/ 2147483647 w 53"/>
              <a:gd name="T59" fmla="*/ 2147483647 h 55"/>
              <a:gd name="T60" fmla="*/ 2147483647 w 53"/>
              <a:gd name="T61" fmla="*/ 2147483647 h 55"/>
              <a:gd name="T62" fmla="*/ 2147483647 w 53"/>
              <a:gd name="T63" fmla="*/ 2147483647 h 55"/>
              <a:gd name="T64" fmla="*/ 2147483647 w 53"/>
              <a:gd name="T65" fmla="*/ 2147483647 h 55"/>
              <a:gd name="T66" fmla="*/ 0 w 53"/>
              <a:gd name="T67" fmla="*/ 2147483647 h 55"/>
              <a:gd name="T68" fmla="*/ 0 w 53"/>
              <a:gd name="T69" fmla="*/ 2147483647 h 55"/>
              <a:gd name="T70" fmla="*/ 2147483647 w 53"/>
              <a:gd name="T71" fmla="*/ 2147483647 h 55"/>
              <a:gd name="T72" fmla="*/ 2147483647 w 53"/>
              <a:gd name="T73" fmla="*/ 2147483647 h 55"/>
              <a:gd name="T74" fmla="*/ 2147483647 w 53"/>
              <a:gd name="T75" fmla="*/ 2147483647 h 55"/>
              <a:gd name="T76" fmla="*/ 2147483647 w 53"/>
              <a:gd name="T77" fmla="*/ 2147483647 h 55"/>
              <a:gd name="T78" fmla="*/ 2147483647 w 53"/>
              <a:gd name="T79" fmla="*/ 2147483647 h 55"/>
              <a:gd name="T80" fmla="*/ 2147483647 w 53"/>
              <a:gd name="T81" fmla="*/ 2147483647 h 55"/>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53"/>
              <a:gd name="T124" fmla="*/ 0 h 55"/>
              <a:gd name="T125" fmla="*/ 53 w 53"/>
              <a:gd name="T126" fmla="*/ 55 h 55"/>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53" h="55">
                <a:moveTo>
                  <a:pt x="14" y="35"/>
                </a:moveTo>
                <a:lnTo>
                  <a:pt x="19" y="39"/>
                </a:lnTo>
                <a:lnTo>
                  <a:pt x="23" y="43"/>
                </a:lnTo>
                <a:lnTo>
                  <a:pt x="26" y="48"/>
                </a:lnTo>
                <a:lnTo>
                  <a:pt x="28" y="51"/>
                </a:lnTo>
                <a:lnTo>
                  <a:pt x="31" y="52"/>
                </a:lnTo>
                <a:lnTo>
                  <a:pt x="35" y="54"/>
                </a:lnTo>
                <a:lnTo>
                  <a:pt x="38" y="55"/>
                </a:lnTo>
                <a:lnTo>
                  <a:pt x="44" y="55"/>
                </a:lnTo>
                <a:lnTo>
                  <a:pt x="45" y="54"/>
                </a:lnTo>
                <a:lnTo>
                  <a:pt x="47" y="54"/>
                </a:lnTo>
                <a:lnTo>
                  <a:pt x="48" y="52"/>
                </a:lnTo>
                <a:lnTo>
                  <a:pt x="50" y="51"/>
                </a:lnTo>
                <a:lnTo>
                  <a:pt x="51" y="49"/>
                </a:lnTo>
                <a:lnTo>
                  <a:pt x="53" y="48"/>
                </a:lnTo>
                <a:lnTo>
                  <a:pt x="53" y="46"/>
                </a:lnTo>
                <a:lnTo>
                  <a:pt x="53" y="43"/>
                </a:lnTo>
                <a:lnTo>
                  <a:pt x="53" y="38"/>
                </a:lnTo>
                <a:lnTo>
                  <a:pt x="50" y="32"/>
                </a:lnTo>
                <a:lnTo>
                  <a:pt x="48" y="26"/>
                </a:lnTo>
                <a:lnTo>
                  <a:pt x="44" y="20"/>
                </a:lnTo>
                <a:lnTo>
                  <a:pt x="39" y="15"/>
                </a:lnTo>
                <a:lnTo>
                  <a:pt x="35" y="11"/>
                </a:lnTo>
                <a:lnTo>
                  <a:pt x="31" y="6"/>
                </a:lnTo>
                <a:lnTo>
                  <a:pt x="25" y="2"/>
                </a:lnTo>
                <a:lnTo>
                  <a:pt x="22" y="0"/>
                </a:lnTo>
                <a:lnTo>
                  <a:pt x="19" y="0"/>
                </a:lnTo>
                <a:lnTo>
                  <a:pt x="16" y="2"/>
                </a:lnTo>
                <a:lnTo>
                  <a:pt x="11" y="3"/>
                </a:lnTo>
                <a:lnTo>
                  <a:pt x="8" y="5"/>
                </a:lnTo>
                <a:lnTo>
                  <a:pt x="5" y="8"/>
                </a:lnTo>
                <a:lnTo>
                  <a:pt x="3" y="11"/>
                </a:lnTo>
                <a:lnTo>
                  <a:pt x="1" y="15"/>
                </a:lnTo>
                <a:lnTo>
                  <a:pt x="0" y="18"/>
                </a:lnTo>
                <a:lnTo>
                  <a:pt x="0" y="23"/>
                </a:lnTo>
                <a:lnTo>
                  <a:pt x="1" y="26"/>
                </a:lnTo>
                <a:lnTo>
                  <a:pt x="3" y="29"/>
                </a:lnTo>
                <a:lnTo>
                  <a:pt x="4" y="32"/>
                </a:lnTo>
                <a:lnTo>
                  <a:pt x="7" y="33"/>
                </a:lnTo>
                <a:lnTo>
                  <a:pt x="10" y="35"/>
                </a:lnTo>
                <a:lnTo>
                  <a:pt x="14" y="35"/>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415" name="Freeform 166">
            <a:extLst>
              <a:ext uri="{FF2B5EF4-FFF2-40B4-BE49-F238E27FC236}">
                <a16:creationId xmlns:a16="http://schemas.microsoft.com/office/drawing/2014/main" id="{391E48D4-645B-95BA-E2E4-0C08070FB75E}"/>
              </a:ext>
            </a:extLst>
          </p:cNvPr>
          <p:cNvSpPr>
            <a:spLocks/>
          </p:cNvSpPr>
          <p:nvPr/>
        </p:nvSpPr>
        <p:spPr bwMode="auto">
          <a:xfrm>
            <a:off x="6423028" y="4303713"/>
            <a:ext cx="74613" cy="87312"/>
          </a:xfrm>
          <a:custGeom>
            <a:avLst/>
            <a:gdLst>
              <a:gd name="T0" fmla="*/ 2147483647 w 53"/>
              <a:gd name="T1" fmla="*/ 2147483647 h 55"/>
              <a:gd name="T2" fmla="*/ 2147483647 w 53"/>
              <a:gd name="T3" fmla="*/ 2147483647 h 55"/>
              <a:gd name="T4" fmla="*/ 2147483647 w 53"/>
              <a:gd name="T5" fmla="*/ 2147483647 h 55"/>
              <a:gd name="T6" fmla="*/ 2147483647 w 53"/>
              <a:gd name="T7" fmla="*/ 2147483647 h 55"/>
              <a:gd name="T8" fmla="*/ 2147483647 w 53"/>
              <a:gd name="T9" fmla="*/ 2147483647 h 55"/>
              <a:gd name="T10" fmla="*/ 2147483647 w 53"/>
              <a:gd name="T11" fmla="*/ 2147483647 h 55"/>
              <a:gd name="T12" fmla="*/ 2147483647 w 53"/>
              <a:gd name="T13" fmla="*/ 2147483647 h 55"/>
              <a:gd name="T14" fmla="*/ 2147483647 w 53"/>
              <a:gd name="T15" fmla="*/ 2147483647 h 55"/>
              <a:gd name="T16" fmla="*/ 2147483647 w 53"/>
              <a:gd name="T17" fmla="*/ 2147483647 h 55"/>
              <a:gd name="T18" fmla="*/ 2147483647 w 53"/>
              <a:gd name="T19" fmla="*/ 2147483647 h 55"/>
              <a:gd name="T20" fmla="*/ 2147483647 w 53"/>
              <a:gd name="T21" fmla="*/ 2147483647 h 55"/>
              <a:gd name="T22" fmla="*/ 2147483647 w 53"/>
              <a:gd name="T23" fmla="*/ 2147483647 h 55"/>
              <a:gd name="T24" fmla="*/ 2147483647 w 53"/>
              <a:gd name="T25" fmla="*/ 2147483647 h 55"/>
              <a:gd name="T26" fmla="*/ 2147483647 w 53"/>
              <a:gd name="T27" fmla="*/ 2147483647 h 55"/>
              <a:gd name="T28" fmla="*/ 2147483647 w 53"/>
              <a:gd name="T29" fmla="*/ 2147483647 h 55"/>
              <a:gd name="T30" fmla="*/ 2147483647 w 53"/>
              <a:gd name="T31" fmla="*/ 2147483647 h 55"/>
              <a:gd name="T32" fmla="*/ 2147483647 w 53"/>
              <a:gd name="T33" fmla="*/ 2147483647 h 55"/>
              <a:gd name="T34" fmla="*/ 2147483647 w 53"/>
              <a:gd name="T35" fmla="*/ 2147483647 h 55"/>
              <a:gd name="T36" fmla="*/ 2147483647 w 53"/>
              <a:gd name="T37" fmla="*/ 2147483647 h 55"/>
              <a:gd name="T38" fmla="*/ 2147483647 w 53"/>
              <a:gd name="T39" fmla="*/ 2147483647 h 55"/>
              <a:gd name="T40" fmla="*/ 2147483647 w 53"/>
              <a:gd name="T41" fmla="*/ 2147483647 h 55"/>
              <a:gd name="T42" fmla="*/ 2147483647 w 53"/>
              <a:gd name="T43" fmla="*/ 2147483647 h 55"/>
              <a:gd name="T44" fmla="*/ 2147483647 w 53"/>
              <a:gd name="T45" fmla="*/ 2147483647 h 55"/>
              <a:gd name="T46" fmla="*/ 2147483647 w 53"/>
              <a:gd name="T47" fmla="*/ 2147483647 h 55"/>
              <a:gd name="T48" fmla="*/ 2147483647 w 53"/>
              <a:gd name="T49" fmla="*/ 2147483647 h 55"/>
              <a:gd name="T50" fmla="*/ 2147483647 w 53"/>
              <a:gd name="T51" fmla="*/ 0 h 55"/>
              <a:gd name="T52" fmla="*/ 2147483647 w 53"/>
              <a:gd name="T53" fmla="*/ 0 h 55"/>
              <a:gd name="T54" fmla="*/ 2147483647 w 53"/>
              <a:gd name="T55" fmla="*/ 2147483647 h 55"/>
              <a:gd name="T56" fmla="*/ 2147483647 w 53"/>
              <a:gd name="T57" fmla="*/ 2147483647 h 55"/>
              <a:gd name="T58" fmla="*/ 2147483647 w 53"/>
              <a:gd name="T59" fmla="*/ 2147483647 h 55"/>
              <a:gd name="T60" fmla="*/ 2147483647 w 53"/>
              <a:gd name="T61" fmla="*/ 2147483647 h 55"/>
              <a:gd name="T62" fmla="*/ 2147483647 w 53"/>
              <a:gd name="T63" fmla="*/ 2147483647 h 55"/>
              <a:gd name="T64" fmla="*/ 2147483647 w 53"/>
              <a:gd name="T65" fmla="*/ 2147483647 h 55"/>
              <a:gd name="T66" fmla="*/ 0 w 53"/>
              <a:gd name="T67" fmla="*/ 2147483647 h 55"/>
              <a:gd name="T68" fmla="*/ 0 w 53"/>
              <a:gd name="T69" fmla="*/ 2147483647 h 55"/>
              <a:gd name="T70" fmla="*/ 2147483647 w 53"/>
              <a:gd name="T71" fmla="*/ 2147483647 h 55"/>
              <a:gd name="T72" fmla="*/ 2147483647 w 53"/>
              <a:gd name="T73" fmla="*/ 2147483647 h 55"/>
              <a:gd name="T74" fmla="*/ 2147483647 w 53"/>
              <a:gd name="T75" fmla="*/ 2147483647 h 55"/>
              <a:gd name="T76" fmla="*/ 2147483647 w 53"/>
              <a:gd name="T77" fmla="*/ 2147483647 h 55"/>
              <a:gd name="T78" fmla="*/ 2147483647 w 53"/>
              <a:gd name="T79" fmla="*/ 2147483647 h 55"/>
              <a:gd name="T80" fmla="*/ 2147483647 w 53"/>
              <a:gd name="T81" fmla="*/ 2147483647 h 55"/>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53"/>
              <a:gd name="T124" fmla="*/ 0 h 55"/>
              <a:gd name="T125" fmla="*/ 53 w 53"/>
              <a:gd name="T126" fmla="*/ 55 h 55"/>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53" h="55">
                <a:moveTo>
                  <a:pt x="14" y="35"/>
                </a:moveTo>
                <a:lnTo>
                  <a:pt x="19" y="39"/>
                </a:lnTo>
                <a:lnTo>
                  <a:pt x="23" y="43"/>
                </a:lnTo>
                <a:lnTo>
                  <a:pt x="26" y="48"/>
                </a:lnTo>
                <a:lnTo>
                  <a:pt x="28" y="51"/>
                </a:lnTo>
                <a:lnTo>
                  <a:pt x="31" y="52"/>
                </a:lnTo>
                <a:lnTo>
                  <a:pt x="35" y="54"/>
                </a:lnTo>
                <a:lnTo>
                  <a:pt x="38" y="55"/>
                </a:lnTo>
                <a:lnTo>
                  <a:pt x="44" y="55"/>
                </a:lnTo>
                <a:lnTo>
                  <a:pt x="45" y="54"/>
                </a:lnTo>
                <a:lnTo>
                  <a:pt x="47" y="54"/>
                </a:lnTo>
                <a:lnTo>
                  <a:pt x="48" y="52"/>
                </a:lnTo>
                <a:lnTo>
                  <a:pt x="50" y="51"/>
                </a:lnTo>
                <a:lnTo>
                  <a:pt x="51" y="49"/>
                </a:lnTo>
                <a:lnTo>
                  <a:pt x="53" y="48"/>
                </a:lnTo>
                <a:lnTo>
                  <a:pt x="53" y="46"/>
                </a:lnTo>
                <a:lnTo>
                  <a:pt x="53" y="43"/>
                </a:lnTo>
                <a:lnTo>
                  <a:pt x="53" y="38"/>
                </a:lnTo>
                <a:lnTo>
                  <a:pt x="50" y="32"/>
                </a:lnTo>
                <a:lnTo>
                  <a:pt x="48" y="26"/>
                </a:lnTo>
                <a:lnTo>
                  <a:pt x="44" y="20"/>
                </a:lnTo>
                <a:lnTo>
                  <a:pt x="39" y="15"/>
                </a:lnTo>
                <a:lnTo>
                  <a:pt x="35" y="11"/>
                </a:lnTo>
                <a:lnTo>
                  <a:pt x="31" y="6"/>
                </a:lnTo>
                <a:lnTo>
                  <a:pt x="25" y="2"/>
                </a:lnTo>
                <a:lnTo>
                  <a:pt x="22" y="0"/>
                </a:lnTo>
                <a:lnTo>
                  <a:pt x="19" y="0"/>
                </a:lnTo>
                <a:lnTo>
                  <a:pt x="16" y="2"/>
                </a:lnTo>
                <a:lnTo>
                  <a:pt x="11" y="3"/>
                </a:lnTo>
                <a:lnTo>
                  <a:pt x="8" y="5"/>
                </a:lnTo>
                <a:lnTo>
                  <a:pt x="5" y="8"/>
                </a:lnTo>
                <a:lnTo>
                  <a:pt x="3" y="11"/>
                </a:lnTo>
                <a:lnTo>
                  <a:pt x="1" y="15"/>
                </a:lnTo>
                <a:lnTo>
                  <a:pt x="0" y="18"/>
                </a:lnTo>
                <a:lnTo>
                  <a:pt x="0" y="23"/>
                </a:lnTo>
                <a:lnTo>
                  <a:pt x="1" y="26"/>
                </a:lnTo>
                <a:lnTo>
                  <a:pt x="3" y="29"/>
                </a:lnTo>
                <a:lnTo>
                  <a:pt x="4" y="32"/>
                </a:lnTo>
                <a:lnTo>
                  <a:pt x="7" y="33"/>
                </a:lnTo>
                <a:lnTo>
                  <a:pt x="10" y="35"/>
                </a:lnTo>
                <a:lnTo>
                  <a:pt x="14" y="35"/>
                </a:lnTo>
              </a:path>
            </a:pathLst>
          </a:custGeom>
          <a:solidFill>
            <a:srgbClr val="FFFF00"/>
          </a:solidFill>
          <a:ln w="4763">
            <a:solidFill>
              <a:srgbClr val="990000"/>
            </a:solidFill>
            <a:round/>
            <a:headEnd/>
            <a:tailEnd/>
          </a:ln>
        </p:spPr>
        <p:txBody>
          <a:bodyPr/>
          <a:lstStyle/>
          <a:p>
            <a:endParaRPr lang="en-US"/>
          </a:p>
        </p:txBody>
      </p:sp>
      <p:sp>
        <p:nvSpPr>
          <p:cNvPr id="53416" name="Freeform 167">
            <a:extLst>
              <a:ext uri="{FF2B5EF4-FFF2-40B4-BE49-F238E27FC236}">
                <a16:creationId xmlns:a16="http://schemas.microsoft.com/office/drawing/2014/main" id="{F70069E3-2A38-9FD6-A829-1E89A5CF47F8}"/>
              </a:ext>
            </a:extLst>
          </p:cNvPr>
          <p:cNvSpPr>
            <a:spLocks/>
          </p:cNvSpPr>
          <p:nvPr/>
        </p:nvSpPr>
        <p:spPr bwMode="auto">
          <a:xfrm>
            <a:off x="6423028" y="4303713"/>
            <a:ext cx="74613" cy="87312"/>
          </a:xfrm>
          <a:custGeom>
            <a:avLst/>
            <a:gdLst>
              <a:gd name="T0" fmla="*/ 2147483647 w 53"/>
              <a:gd name="T1" fmla="*/ 2147483647 h 55"/>
              <a:gd name="T2" fmla="*/ 2147483647 w 53"/>
              <a:gd name="T3" fmla="*/ 2147483647 h 55"/>
              <a:gd name="T4" fmla="*/ 2147483647 w 53"/>
              <a:gd name="T5" fmla="*/ 2147483647 h 55"/>
              <a:gd name="T6" fmla="*/ 2147483647 w 53"/>
              <a:gd name="T7" fmla="*/ 2147483647 h 55"/>
              <a:gd name="T8" fmla="*/ 2147483647 w 53"/>
              <a:gd name="T9" fmla="*/ 2147483647 h 55"/>
              <a:gd name="T10" fmla="*/ 2147483647 w 53"/>
              <a:gd name="T11" fmla="*/ 2147483647 h 55"/>
              <a:gd name="T12" fmla="*/ 2147483647 w 53"/>
              <a:gd name="T13" fmla="*/ 2147483647 h 55"/>
              <a:gd name="T14" fmla="*/ 2147483647 w 53"/>
              <a:gd name="T15" fmla="*/ 2147483647 h 55"/>
              <a:gd name="T16" fmla="*/ 2147483647 w 53"/>
              <a:gd name="T17" fmla="*/ 2147483647 h 55"/>
              <a:gd name="T18" fmla="*/ 2147483647 w 53"/>
              <a:gd name="T19" fmla="*/ 2147483647 h 55"/>
              <a:gd name="T20" fmla="*/ 2147483647 w 53"/>
              <a:gd name="T21" fmla="*/ 2147483647 h 55"/>
              <a:gd name="T22" fmla="*/ 2147483647 w 53"/>
              <a:gd name="T23" fmla="*/ 2147483647 h 55"/>
              <a:gd name="T24" fmla="*/ 2147483647 w 53"/>
              <a:gd name="T25" fmla="*/ 2147483647 h 55"/>
              <a:gd name="T26" fmla="*/ 2147483647 w 53"/>
              <a:gd name="T27" fmla="*/ 2147483647 h 55"/>
              <a:gd name="T28" fmla="*/ 2147483647 w 53"/>
              <a:gd name="T29" fmla="*/ 2147483647 h 55"/>
              <a:gd name="T30" fmla="*/ 2147483647 w 53"/>
              <a:gd name="T31" fmla="*/ 2147483647 h 55"/>
              <a:gd name="T32" fmla="*/ 2147483647 w 53"/>
              <a:gd name="T33" fmla="*/ 2147483647 h 55"/>
              <a:gd name="T34" fmla="*/ 2147483647 w 53"/>
              <a:gd name="T35" fmla="*/ 2147483647 h 55"/>
              <a:gd name="T36" fmla="*/ 2147483647 w 53"/>
              <a:gd name="T37" fmla="*/ 2147483647 h 55"/>
              <a:gd name="T38" fmla="*/ 2147483647 w 53"/>
              <a:gd name="T39" fmla="*/ 2147483647 h 55"/>
              <a:gd name="T40" fmla="*/ 2147483647 w 53"/>
              <a:gd name="T41" fmla="*/ 2147483647 h 55"/>
              <a:gd name="T42" fmla="*/ 2147483647 w 53"/>
              <a:gd name="T43" fmla="*/ 2147483647 h 55"/>
              <a:gd name="T44" fmla="*/ 2147483647 w 53"/>
              <a:gd name="T45" fmla="*/ 2147483647 h 55"/>
              <a:gd name="T46" fmla="*/ 2147483647 w 53"/>
              <a:gd name="T47" fmla="*/ 2147483647 h 55"/>
              <a:gd name="T48" fmla="*/ 2147483647 w 53"/>
              <a:gd name="T49" fmla="*/ 2147483647 h 55"/>
              <a:gd name="T50" fmla="*/ 2147483647 w 53"/>
              <a:gd name="T51" fmla="*/ 0 h 55"/>
              <a:gd name="T52" fmla="*/ 2147483647 w 53"/>
              <a:gd name="T53" fmla="*/ 0 h 55"/>
              <a:gd name="T54" fmla="*/ 2147483647 w 53"/>
              <a:gd name="T55" fmla="*/ 2147483647 h 55"/>
              <a:gd name="T56" fmla="*/ 2147483647 w 53"/>
              <a:gd name="T57" fmla="*/ 2147483647 h 55"/>
              <a:gd name="T58" fmla="*/ 2147483647 w 53"/>
              <a:gd name="T59" fmla="*/ 2147483647 h 55"/>
              <a:gd name="T60" fmla="*/ 2147483647 w 53"/>
              <a:gd name="T61" fmla="*/ 2147483647 h 55"/>
              <a:gd name="T62" fmla="*/ 2147483647 w 53"/>
              <a:gd name="T63" fmla="*/ 2147483647 h 55"/>
              <a:gd name="T64" fmla="*/ 2147483647 w 53"/>
              <a:gd name="T65" fmla="*/ 2147483647 h 55"/>
              <a:gd name="T66" fmla="*/ 0 w 53"/>
              <a:gd name="T67" fmla="*/ 2147483647 h 55"/>
              <a:gd name="T68" fmla="*/ 0 w 53"/>
              <a:gd name="T69" fmla="*/ 2147483647 h 55"/>
              <a:gd name="T70" fmla="*/ 2147483647 w 53"/>
              <a:gd name="T71" fmla="*/ 2147483647 h 55"/>
              <a:gd name="T72" fmla="*/ 2147483647 w 53"/>
              <a:gd name="T73" fmla="*/ 2147483647 h 55"/>
              <a:gd name="T74" fmla="*/ 2147483647 w 53"/>
              <a:gd name="T75" fmla="*/ 2147483647 h 55"/>
              <a:gd name="T76" fmla="*/ 2147483647 w 53"/>
              <a:gd name="T77" fmla="*/ 2147483647 h 55"/>
              <a:gd name="T78" fmla="*/ 2147483647 w 53"/>
              <a:gd name="T79" fmla="*/ 2147483647 h 55"/>
              <a:gd name="T80" fmla="*/ 2147483647 w 53"/>
              <a:gd name="T81" fmla="*/ 2147483647 h 55"/>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53"/>
              <a:gd name="T124" fmla="*/ 0 h 55"/>
              <a:gd name="T125" fmla="*/ 53 w 53"/>
              <a:gd name="T126" fmla="*/ 55 h 55"/>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53" h="55">
                <a:moveTo>
                  <a:pt x="14" y="35"/>
                </a:moveTo>
                <a:lnTo>
                  <a:pt x="19" y="39"/>
                </a:lnTo>
                <a:lnTo>
                  <a:pt x="23" y="43"/>
                </a:lnTo>
                <a:lnTo>
                  <a:pt x="26" y="48"/>
                </a:lnTo>
                <a:lnTo>
                  <a:pt x="28" y="51"/>
                </a:lnTo>
                <a:lnTo>
                  <a:pt x="31" y="52"/>
                </a:lnTo>
                <a:lnTo>
                  <a:pt x="35" y="54"/>
                </a:lnTo>
                <a:lnTo>
                  <a:pt x="38" y="55"/>
                </a:lnTo>
                <a:lnTo>
                  <a:pt x="44" y="55"/>
                </a:lnTo>
                <a:lnTo>
                  <a:pt x="45" y="54"/>
                </a:lnTo>
                <a:lnTo>
                  <a:pt x="47" y="54"/>
                </a:lnTo>
                <a:lnTo>
                  <a:pt x="48" y="52"/>
                </a:lnTo>
                <a:lnTo>
                  <a:pt x="50" y="51"/>
                </a:lnTo>
                <a:lnTo>
                  <a:pt x="51" y="49"/>
                </a:lnTo>
                <a:lnTo>
                  <a:pt x="53" y="48"/>
                </a:lnTo>
                <a:lnTo>
                  <a:pt x="53" y="46"/>
                </a:lnTo>
                <a:lnTo>
                  <a:pt x="53" y="43"/>
                </a:lnTo>
                <a:lnTo>
                  <a:pt x="53" y="38"/>
                </a:lnTo>
                <a:lnTo>
                  <a:pt x="50" y="32"/>
                </a:lnTo>
                <a:lnTo>
                  <a:pt x="48" y="26"/>
                </a:lnTo>
                <a:lnTo>
                  <a:pt x="44" y="20"/>
                </a:lnTo>
                <a:lnTo>
                  <a:pt x="39" y="15"/>
                </a:lnTo>
                <a:lnTo>
                  <a:pt x="35" y="11"/>
                </a:lnTo>
                <a:lnTo>
                  <a:pt x="31" y="6"/>
                </a:lnTo>
                <a:lnTo>
                  <a:pt x="25" y="2"/>
                </a:lnTo>
                <a:lnTo>
                  <a:pt x="22" y="0"/>
                </a:lnTo>
                <a:lnTo>
                  <a:pt x="19" y="0"/>
                </a:lnTo>
                <a:lnTo>
                  <a:pt x="16" y="2"/>
                </a:lnTo>
                <a:lnTo>
                  <a:pt x="11" y="3"/>
                </a:lnTo>
                <a:lnTo>
                  <a:pt x="8" y="5"/>
                </a:lnTo>
                <a:lnTo>
                  <a:pt x="5" y="8"/>
                </a:lnTo>
                <a:lnTo>
                  <a:pt x="3" y="11"/>
                </a:lnTo>
                <a:lnTo>
                  <a:pt x="1" y="15"/>
                </a:lnTo>
                <a:lnTo>
                  <a:pt x="0" y="18"/>
                </a:lnTo>
                <a:lnTo>
                  <a:pt x="0" y="23"/>
                </a:lnTo>
                <a:lnTo>
                  <a:pt x="1" y="26"/>
                </a:lnTo>
                <a:lnTo>
                  <a:pt x="3" y="29"/>
                </a:lnTo>
                <a:lnTo>
                  <a:pt x="4" y="32"/>
                </a:lnTo>
                <a:lnTo>
                  <a:pt x="7" y="33"/>
                </a:lnTo>
                <a:lnTo>
                  <a:pt x="10" y="35"/>
                </a:lnTo>
                <a:lnTo>
                  <a:pt x="14" y="35"/>
                </a:lnTo>
              </a:path>
            </a:pathLst>
          </a:custGeom>
          <a:solidFill>
            <a:srgbClr val="FFFF00"/>
          </a:solidFill>
          <a:ln w="4763">
            <a:solidFill>
              <a:srgbClr val="990000"/>
            </a:solidFill>
            <a:round/>
            <a:headEnd/>
            <a:tailEnd/>
          </a:ln>
        </p:spPr>
        <p:txBody>
          <a:bodyPr/>
          <a:lstStyle/>
          <a:p>
            <a:endParaRPr lang="en-US"/>
          </a:p>
        </p:txBody>
      </p:sp>
      <p:sp>
        <p:nvSpPr>
          <p:cNvPr id="53417" name="Freeform 168">
            <a:extLst>
              <a:ext uri="{FF2B5EF4-FFF2-40B4-BE49-F238E27FC236}">
                <a16:creationId xmlns:a16="http://schemas.microsoft.com/office/drawing/2014/main" id="{E65B6AA8-AE80-6FB0-9216-63E159A0DF62}"/>
              </a:ext>
            </a:extLst>
          </p:cNvPr>
          <p:cNvSpPr>
            <a:spLocks/>
          </p:cNvSpPr>
          <p:nvPr/>
        </p:nvSpPr>
        <p:spPr bwMode="auto">
          <a:xfrm>
            <a:off x="6369053" y="4340229"/>
            <a:ext cx="85725" cy="87313"/>
          </a:xfrm>
          <a:custGeom>
            <a:avLst/>
            <a:gdLst>
              <a:gd name="T0" fmla="*/ 2147483647 w 61"/>
              <a:gd name="T1" fmla="*/ 2147483647 h 55"/>
              <a:gd name="T2" fmla="*/ 0 w 61"/>
              <a:gd name="T3" fmla="*/ 2147483647 h 55"/>
              <a:gd name="T4" fmla="*/ 2147483647 w 61"/>
              <a:gd name="T5" fmla="*/ 2147483647 h 55"/>
              <a:gd name="T6" fmla="*/ 2147483647 w 61"/>
              <a:gd name="T7" fmla="*/ 2147483647 h 55"/>
              <a:gd name="T8" fmla="*/ 2147483647 w 61"/>
              <a:gd name="T9" fmla="*/ 2147483647 h 55"/>
              <a:gd name="T10" fmla="*/ 2147483647 w 61"/>
              <a:gd name="T11" fmla="*/ 2147483647 h 55"/>
              <a:gd name="T12" fmla="*/ 2147483647 w 61"/>
              <a:gd name="T13" fmla="*/ 2147483647 h 55"/>
              <a:gd name="T14" fmla="*/ 2147483647 w 61"/>
              <a:gd name="T15" fmla="*/ 2147483647 h 55"/>
              <a:gd name="T16" fmla="*/ 2147483647 w 61"/>
              <a:gd name="T17" fmla="*/ 2147483647 h 55"/>
              <a:gd name="T18" fmla="*/ 2147483647 w 61"/>
              <a:gd name="T19" fmla="*/ 2147483647 h 55"/>
              <a:gd name="T20" fmla="*/ 2147483647 w 61"/>
              <a:gd name="T21" fmla="*/ 2147483647 h 55"/>
              <a:gd name="T22" fmla="*/ 2147483647 w 61"/>
              <a:gd name="T23" fmla="*/ 2147483647 h 55"/>
              <a:gd name="T24" fmla="*/ 2147483647 w 61"/>
              <a:gd name="T25" fmla="*/ 2147483647 h 55"/>
              <a:gd name="T26" fmla="*/ 2147483647 w 61"/>
              <a:gd name="T27" fmla="*/ 2147483647 h 55"/>
              <a:gd name="T28" fmla="*/ 2147483647 w 61"/>
              <a:gd name="T29" fmla="*/ 2147483647 h 55"/>
              <a:gd name="T30" fmla="*/ 2147483647 w 61"/>
              <a:gd name="T31" fmla="*/ 2147483647 h 55"/>
              <a:gd name="T32" fmla="*/ 2147483647 w 61"/>
              <a:gd name="T33" fmla="*/ 2147483647 h 55"/>
              <a:gd name="T34" fmla="*/ 2147483647 w 61"/>
              <a:gd name="T35" fmla="*/ 2147483647 h 55"/>
              <a:gd name="T36" fmla="*/ 2147483647 w 61"/>
              <a:gd name="T37" fmla="*/ 2147483647 h 55"/>
              <a:gd name="T38" fmla="*/ 2147483647 w 61"/>
              <a:gd name="T39" fmla="*/ 2147483647 h 55"/>
              <a:gd name="T40" fmla="*/ 2147483647 w 61"/>
              <a:gd name="T41" fmla="*/ 2147483647 h 55"/>
              <a:gd name="T42" fmla="*/ 2147483647 w 61"/>
              <a:gd name="T43" fmla="*/ 2147483647 h 55"/>
              <a:gd name="T44" fmla="*/ 2147483647 w 61"/>
              <a:gd name="T45" fmla="*/ 2147483647 h 55"/>
              <a:gd name="T46" fmla="*/ 2147483647 w 61"/>
              <a:gd name="T47" fmla="*/ 2147483647 h 55"/>
              <a:gd name="T48" fmla="*/ 2147483647 w 61"/>
              <a:gd name="T49" fmla="*/ 2147483647 h 55"/>
              <a:gd name="T50" fmla="*/ 2147483647 w 61"/>
              <a:gd name="T51" fmla="*/ 2147483647 h 55"/>
              <a:gd name="T52" fmla="*/ 2147483647 w 61"/>
              <a:gd name="T53" fmla="*/ 2147483647 h 55"/>
              <a:gd name="T54" fmla="*/ 2147483647 w 61"/>
              <a:gd name="T55" fmla="*/ 2147483647 h 55"/>
              <a:gd name="T56" fmla="*/ 2147483647 w 61"/>
              <a:gd name="T57" fmla="*/ 2147483647 h 55"/>
              <a:gd name="T58" fmla="*/ 2147483647 w 61"/>
              <a:gd name="T59" fmla="*/ 2147483647 h 55"/>
              <a:gd name="T60" fmla="*/ 2147483647 w 61"/>
              <a:gd name="T61" fmla="*/ 2147483647 h 55"/>
              <a:gd name="T62" fmla="*/ 2147483647 w 61"/>
              <a:gd name="T63" fmla="*/ 2147483647 h 55"/>
              <a:gd name="T64" fmla="*/ 2147483647 w 61"/>
              <a:gd name="T65" fmla="*/ 2147483647 h 55"/>
              <a:gd name="T66" fmla="*/ 2147483647 w 61"/>
              <a:gd name="T67" fmla="*/ 2147483647 h 55"/>
              <a:gd name="T68" fmla="*/ 2147483647 w 61"/>
              <a:gd name="T69" fmla="*/ 2147483647 h 55"/>
              <a:gd name="T70" fmla="*/ 2147483647 w 61"/>
              <a:gd name="T71" fmla="*/ 2147483647 h 55"/>
              <a:gd name="T72" fmla="*/ 2147483647 w 61"/>
              <a:gd name="T73" fmla="*/ 2147483647 h 55"/>
              <a:gd name="T74" fmla="*/ 2147483647 w 61"/>
              <a:gd name="T75" fmla="*/ 2147483647 h 55"/>
              <a:gd name="T76" fmla="*/ 2147483647 w 61"/>
              <a:gd name="T77" fmla="*/ 2147483647 h 55"/>
              <a:gd name="T78" fmla="*/ 2147483647 w 61"/>
              <a:gd name="T79" fmla="*/ 2147483647 h 55"/>
              <a:gd name="T80" fmla="*/ 2147483647 w 61"/>
              <a:gd name="T81" fmla="*/ 2147483647 h 55"/>
              <a:gd name="T82" fmla="*/ 2147483647 w 61"/>
              <a:gd name="T83" fmla="*/ 0 h 55"/>
              <a:gd name="T84" fmla="*/ 2147483647 w 61"/>
              <a:gd name="T85" fmla="*/ 0 h 55"/>
              <a:gd name="T86" fmla="*/ 2147483647 w 61"/>
              <a:gd name="T87" fmla="*/ 0 h 55"/>
              <a:gd name="T88" fmla="*/ 2147483647 w 61"/>
              <a:gd name="T89" fmla="*/ 2147483647 h 55"/>
              <a:gd name="T90" fmla="*/ 2147483647 w 61"/>
              <a:gd name="T91" fmla="*/ 2147483647 h 55"/>
              <a:gd name="T92" fmla="*/ 2147483647 w 61"/>
              <a:gd name="T93" fmla="*/ 2147483647 h 55"/>
              <a:gd name="T94" fmla="*/ 2147483647 w 61"/>
              <a:gd name="T95" fmla="*/ 2147483647 h 55"/>
              <a:gd name="T96" fmla="*/ 2147483647 w 61"/>
              <a:gd name="T97" fmla="*/ 2147483647 h 55"/>
              <a:gd name="T98" fmla="*/ 2147483647 w 61"/>
              <a:gd name="T99" fmla="*/ 2147483647 h 55"/>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61"/>
              <a:gd name="T151" fmla="*/ 0 h 55"/>
              <a:gd name="T152" fmla="*/ 61 w 61"/>
              <a:gd name="T153" fmla="*/ 55 h 55"/>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61" h="55">
                <a:moveTo>
                  <a:pt x="2" y="19"/>
                </a:moveTo>
                <a:lnTo>
                  <a:pt x="0" y="23"/>
                </a:lnTo>
                <a:lnTo>
                  <a:pt x="2" y="28"/>
                </a:lnTo>
                <a:lnTo>
                  <a:pt x="3" y="32"/>
                </a:lnTo>
                <a:lnTo>
                  <a:pt x="6" y="37"/>
                </a:lnTo>
                <a:lnTo>
                  <a:pt x="10" y="40"/>
                </a:lnTo>
                <a:lnTo>
                  <a:pt x="15" y="41"/>
                </a:lnTo>
                <a:lnTo>
                  <a:pt x="19" y="44"/>
                </a:lnTo>
                <a:lnTo>
                  <a:pt x="22" y="46"/>
                </a:lnTo>
                <a:lnTo>
                  <a:pt x="27" y="47"/>
                </a:lnTo>
                <a:lnTo>
                  <a:pt x="30" y="49"/>
                </a:lnTo>
                <a:lnTo>
                  <a:pt x="33" y="49"/>
                </a:lnTo>
                <a:lnTo>
                  <a:pt x="36" y="50"/>
                </a:lnTo>
                <a:lnTo>
                  <a:pt x="37" y="50"/>
                </a:lnTo>
                <a:lnTo>
                  <a:pt x="40" y="52"/>
                </a:lnTo>
                <a:lnTo>
                  <a:pt x="43" y="52"/>
                </a:lnTo>
                <a:lnTo>
                  <a:pt x="46" y="53"/>
                </a:lnTo>
                <a:lnTo>
                  <a:pt x="49" y="55"/>
                </a:lnTo>
                <a:lnTo>
                  <a:pt x="50" y="55"/>
                </a:lnTo>
                <a:lnTo>
                  <a:pt x="52" y="55"/>
                </a:lnTo>
                <a:lnTo>
                  <a:pt x="53" y="55"/>
                </a:lnTo>
                <a:lnTo>
                  <a:pt x="53" y="53"/>
                </a:lnTo>
                <a:lnTo>
                  <a:pt x="55" y="52"/>
                </a:lnTo>
                <a:lnTo>
                  <a:pt x="56" y="50"/>
                </a:lnTo>
                <a:lnTo>
                  <a:pt x="58" y="47"/>
                </a:lnTo>
                <a:lnTo>
                  <a:pt x="59" y="44"/>
                </a:lnTo>
                <a:lnTo>
                  <a:pt x="61" y="41"/>
                </a:lnTo>
                <a:lnTo>
                  <a:pt x="61" y="38"/>
                </a:lnTo>
                <a:lnTo>
                  <a:pt x="61" y="35"/>
                </a:lnTo>
                <a:lnTo>
                  <a:pt x="59" y="32"/>
                </a:lnTo>
                <a:lnTo>
                  <a:pt x="58" y="29"/>
                </a:lnTo>
                <a:lnTo>
                  <a:pt x="56" y="28"/>
                </a:lnTo>
                <a:lnTo>
                  <a:pt x="52" y="23"/>
                </a:lnTo>
                <a:lnTo>
                  <a:pt x="47" y="20"/>
                </a:lnTo>
                <a:lnTo>
                  <a:pt x="44" y="17"/>
                </a:lnTo>
                <a:lnTo>
                  <a:pt x="42" y="15"/>
                </a:lnTo>
                <a:lnTo>
                  <a:pt x="37" y="12"/>
                </a:lnTo>
                <a:lnTo>
                  <a:pt x="34" y="9"/>
                </a:lnTo>
                <a:lnTo>
                  <a:pt x="30" y="6"/>
                </a:lnTo>
                <a:lnTo>
                  <a:pt x="25" y="3"/>
                </a:lnTo>
                <a:lnTo>
                  <a:pt x="22" y="0"/>
                </a:lnTo>
                <a:lnTo>
                  <a:pt x="19" y="0"/>
                </a:lnTo>
                <a:lnTo>
                  <a:pt x="15" y="0"/>
                </a:lnTo>
                <a:lnTo>
                  <a:pt x="12" y="1"/>
                </a:lnTo>
                <a:lnTo>
                  <a:pt x="9" y="4"/>
                </a:lnTo>
                <a:lnTo>
                  <a:pt x="6" y="7"/>
                </a:lnTo>
                <a:lnTo>
                  <a:pt x="5" y="12"/>
                </a:lnTo>
                <a:lnTo>
                  <a:pt x="3" y="17"/>
                </a:lnTo>
                <a:lnTo>
                  <a:pt x="2" y="19"/>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418" name="Freeform 169">
            <a:extLst>
              <a:ext uri="{FF2B5EF4-FFF2-40B4-BE49-F238E27FC236}">
                <a16:creationId xmlns:a16="http://schemas.microsoft.com/office/drawing/2014/main" id="{E04BB9CF-519E-7176-5437-F2FFD9A8DB4D}"/>
              </a:ext>
            </a:extLst>
          </p:cNvPr>
          <p:cNvSpPr>
            <a:spLocks/>
          </p:cNvSpPr>
          <p:nvPr/>
        </p:nvSpPr>
        <p:spPr bwMode="auto">
          <a:xfrm>
            <a:off x="6369053" y="4340229"/>
            <a:ext cx="85725" cy="87313"/>
          </a:xfrm>
          <a:custGeom>
            <a:avLst/>
            <a:gdLst>
              <a:gd name="T0" fmla="*/ 2147483647 w 61"/>
              <a:gd name="T1" fmla="*/ 2147483647 h 55"/>
              <a:gd name="T2" fmla="*/ 0 w 61"/>
              <a:gd name="T3" fmla="*/ 2147483647 h 55"/>
              <a:gd name="T4" fmla="*/ 2147483647 w 61"/>
              <a:gd name="T5" fmla="*/ 2147483647 h 55"/>
              <a:gd name="T6" fmla="*/ 2147483647 w 61"/>
              <a:gd name="T7" fmla="*/ 2147483647 h 55"/>
              <a:gd name="T8" fmla="*/ 2147483647 w 61"/>
              <a:gd name="T9" fmla="*/ 2147483647 h 55"/>
              <a:gd name="T10" fmla="*/ 2147483647 w 61"/>
              <a:gd name="T11" fmla="*/ 2147483647 h 55"/>
              <a:gd name="T12" fmla="*/ 2147483647 w 61"/>
              <a:gd name="T13" fmla="*/ 2147483647 h 55"/>
              <a:gd name="T14" fmla="*/ 2147483647 w 61"/>
              <a:gd name="T15" fmla="*/ 2147483647 h 55"/>
              <a:gd name="T16" fmla="*/ 2147483647 w 61"/>
              <a:gd name="T17" fmla="*/ 2147483647 h 55"/>
              <a:gd name="T18" fmla="*/ 2147483647 w 61"/>
              <a:gd name="T19" fmla="*/ 2147483647 h 55"/>
              <a:gd name="T20" fmla="*/ 2147483647 w 61"/>
              <a:gd name="T21" fmla="*/ 2147483647 h 55"/>
              <a:gd name="T22" fmla="*/ 2147483647 w 61"/>
              <a:gd name="T23" fmla="*/ 2147483647 h 55"/>
              <a:gd name="T24" fmla="*/ 2147483647 w 61"/>
              <a:gd name="T25" fmla="*/ 2147483647 h 55"/>
              <a:gd name="T26" fmla="*/ 2147483647 w 61"/>
              <a:gd name="T27" fmla="*/ 2147483647 h 55"/>
              <a:gd name="T28" fmla="*/ 2147483647 w 61"/>
              <a:gd name="T29" fmla="*/ 2147483647 h 55"/>
              <a:gd name="T30" fmla="*/ 2147483647 w 61"/>
              <a:gd name="T31" fmla="*/ 2147483647 h 55"/>
              <a:gd name="T32" fmla="*/ 2147483647 w 61"/>
              <a:gd name="T33" fmla="*/ 2147483647 h 55"/>
              <a:gd name="T34" fmla="*/ 2147483647 w 61"/>
              <a:gd name="T35" fmla="*/ 2147483647 h 55"/>
              <a:gd name="T36" fmla="*/ 2147483647 w 61"/>
              <a:gd name="T37" fmla="*/ 2147483647 h 55"/>
              <a:gd name="T38" fmla="*/ 2147483647 w 61"/>
              <a:gd name="T39" fmla="*/ 2147483647 h 55"/>
              <a:gd name="T40" fmla="*/ 2147483647 w 61"/>
              <a:gd name="T41" fmla="*/ 2147483647 h 55"/>
              <a:gd name="T42" fmla="*/ 2147483647 w 61"/>
              <a:gd name="T43" fmla="*/ 2147483647 h 55"/>
              <a:gd name="T44" fmla="*/ 2147483647 w 61"/>
              <a:gd name="T45" fmla="*/ 2147483647 h 55"/>
              <a:gd name="T46" fmla="*/ 2147483647 w 61"/>
              <a:gd name="T47" fmla="*/ 2147483647 h 55"/>
              <a:gd name="T48" fmla="*/ 2147483647 w 61"/>
              <a:gd name="T49" fmla="*/ 2147483647 h 55"/>
              <a:gd name="T50" fmla="*/ 2147483647 w 61"/>
              <a:gd name="T51" fmla="*/ 2147483647 h 55"/>
              <a:gd name="T52" fmla="*/ 2147483647 w 61"/>
              <a:gd name="T53" fmla="*/ 2147483647 h 55"/>
              <a:gd name="T54" fmla="*/ 2147483647 w 61"/>
              <a:gd name="T55" fmla="*/ 2147483647 h 55"/>
              <a:gd name="T56" fmla="*/ 2147483647 w 61"/>
              <a:gd name="T57" fmla="*/ 2147483647 h 55"/>
              <a:gd name="T58" fmla="*/ 2147483647 w 61"/>
              <a:gd name="T59" fmla="*/ 2147483647 h 55"/>
              <a:gd name="T60" fmla="*/ 2147483647 w 61"/>
              <a:gd name="T61" fmla="*/ 2147483647 h 55"/>
              <a:gd name="T62" fmla="*/ 2147483647 w 61"/>
              <a:gd name="T63" fmla="*/ 2147483647 h 55"/>
              <a:gd name="T64" fmla="*/ 2147483647 w 61"/>
              <a:gd name="T65" fmla="*/ 2147483647 h 55"/>
              <a:gd name="T66" fmla="*/ 2147483647 w 61"/>
              <a:gd name="T67" fmla="*/ 2147483647 h 55"/>
              <a:gd name="T68" fmla="*/ 2147483647 w 61"/>
              <a:gd name="T69" fmla="*/ 2147483647 h 55"/>
              <a:gd name="T70" fmla="*/ 2147483647 w 61"/>
              <a:gd name="T71" fmla="*/ 2147483647 h 55"/>
              <a:gd name="T72" fmla="*/ 2147483647 w 61"/>
              <a:gd name="T73" fmla="*/ 2147483647 h 55"/>
              <a:gd name="T74" fmla="*/ 2147483647 w 61"/>
              <a:gd name="T75" fmla="*/ 2147483647 h 55"/>
              <a:gd name="T76" fmla="*/ 2147483647 w 61"/>
              <a:gd name="T77" fmla="*/ 2147483647 h 55"/>
              <a:gd name="T78" fmla="*/ 2147483647 w 61"/>
              <a:gd name="T79" fmla="*/ 2147483647 h 55"/>
              <a:gd name="T80" fmla="*/ 2147483647 w 61"/>
              <a:gd name="T81" fmla="*/ 2147483647 h 55"/>
              <a:gd name="T82" fmla="*/ 2147483647 w 61"/>
              <a:gd name="T83" fmla="*/ 0 h 55"/>
              <a:gd name="T84" fmla="*/ 2147483647 w 61"/>
              <a:gd name="T85" fmla="*/ 0 h 55"/>
              <a:gd name="T86" fmla="*/ 2147483647 w 61"/>
              <a:gd name="T87" fmla="*/ 0 h 55"/>
              <a:gd name="T88" fmla="*/ 2147483647 w 61"/>
              <a:gd name="T89" fmla="*/ 2147483647 h 55"/>
              <a:gd name="T90" fmla="*/ 2147483647 w 61"/>
              <a:gd name="T91" fmla="*/ 2147483647 h 55"/>
              <a:gd name="T92" fmla="*/ 2147483647 w 61"/>
              <a:gd name="T93" fmla="*/ 2147483647 h 55"/>
              <a:gd name="T94" fmla="*/ 2147483647 w 61"/>
              <a:gd name="T95" fmla="*/ 2147483647 h 55"/>
              <a:gd name="T96" fmla="*/ 2147483647 w 61"/>
              <a:gd name="T97" fmla="*/ 2147483647 h 55"/>
              <a:gd name="T98" fmla="*/ 2147483647 w 61"/>
              <a:gd name="T99" fmla="*/ 2147483647 h 55"/>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61"/>
              <a:gd name="T151" fmla="*/ 0 h 55"/>
              <a:gd name="T152" fmla="*/ 61 w 61"/>
              <a:gd name="T153" fmla="*/ 55 h 55"/>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61" h="55">
                <a:moveTo>
                  <a:pt x="2" y="19"/>
                </a:moveTo>
                <a:lnTo>
                  <a:pt x="0" y="23"/>
                </a:lnTo>
                <a:lnTo>
                  <a:pt x="2" y="28"/>
                </a:lnTo>
                <a:lnTo>
                  <a:pt x="3" y="32"/>
                </a:lnTo>
                <a:lnTo>
                  <a:pt x="6" y="37"/>
                </a:lnTo>
                <a:lnTo>
                  <a:pt x="10" y="40"/>
                </a:lnTo>
                <a:lnTo>
                  <a:pt x="15" y="41"/>
                </a:lnTo>
                <a:lnTo>
                  <a:pt x="19" y="44"/>
                </a:lnTo>
                <a:lnTo>
                  <a:pt x="22" y="46"/>
                </a:lnTo>
                <a:lnTo>
                  <a:pt x="27" y="47"/>
                </a:lnTo>
                <a:lnTo>
                  <a:pt x="30" y="49"/>
                </a:lnTo>
                <a:lnTo>
                  <a:pt x="33" y="49"/>
                </a:lnTo>
                <a:lnTo>
                  <a:pt x="36" y="50"/>
                </a:lnTo>
                <a:lnTo>
                  <a:pt x="37" y="50"/>
                </a:lnTo>
                <a:lnTo>
                  <a:pt x="40" y="52"/>
                </a:lnTo>
                <a:lnTo>
                  <a:pt x="43" y="52"/>
                </a:lnTo>
                <a:lnTo>
                  <a:pt x="46" y="53"/>
                </a:lnTo>
                <a:lnTo>
                  <a:pt x="49" y="55"/>
                </a:lnTo>
                <a:lnTo>
                  <a:pt x="50" y="55"/>
                </a:lnTo>
                <a:lnTo>
                  <a:pt x="52" y="55"/>
                </a:lnTo>
                <a:lnTo>
                  <a:pt x="53" y="55"/>
                </a:lnTo>
                <a:lnTo>
                  <a:pt x="53" y="53"/>
                </a:lnTo>
                <a:lnTo>
                  <a:pt x="55" y="52"/>
                </a:lnTo>
                <a:lnTo>
                  <a:pt x="56" y="50"/>
                </a:lnTo>
                <a:lnTo>
                  <a:pt x="58" y="47"/>
                </a:lnTo>
                <a:lnTo>
                  <a:pt x="59" y="44"/>
                </a:lnTo>
                <a:lnTo>
                  <a:pt x="61" y="41"/>
                </a:lnTo>
                <a:lnTo>
                  <a:pt x="61" y="38"/>
                </a:lnTo>
                <a:lnTo>
                  <a:pt x="61" y="35"/>
                </a:lnTo>
                <a:lnTo>
                  <a:pt x="59" y="32"/>
                </a:lnTo>
                <a:lnTo>
                  <a:pt x="58" y="29"/>
                </a:lnTo>
                <a:lnTo>
                  <a:pt x="56" y="28"/>
                </a:lnTo>
                <a:lnTo>
                  <a:pt x="52" y="23"/>
                </a:lnTo>
                <a:lnTo>
                  <a:pt x="47" y="20"/>
                </a:lnTo>
                <a:lnTo>
                  <a:pt x="44" y="17"/>
                </a:lnTo>
                <a:lnTo>
                  <a:pt x="42" y="15"/>
                </a:lnTo>
                <a:lnTo>
                  <a:pt x="37" y="12"/>
                </a:lnTo>
                <a:lnTo>
                  <a:pt x="34" y="9"/>
                </a:lnTo>
                <a:lnTo>
                  <a:pt x="30" y="6"/>
                </a:lnTo>
                <a:lnTo>
                  <a:pt x="25" y="3"/>
                </a:lnTo>
                <a:lnTo>
                  <a:pt x="22" y="0"/>
                </a:lnTo>
                <a:lnTo>
                  <a:pt x="19" y="0"/>
                </a:lnTo>
                <a:lnTo>
                  <a:pt x="15" y="0"/>
                </a:lnTo>
                <a:lnTo>
                  <a:pt x="12" y="1"/>
                </a:lnTo>
                <a:lnTo>
                  <a:pt x="9" y="4"/>
                </a:lnTo>
                <a:lnTo>
                  <a:pt x="6" y="7"/>
                </a:lnTo>
                <a:lnTo>
                  <a:pt x="5" y="12"/>
                </a:lnTo>
                <a:lnTo>
                  <a:pt x="3" y="17"/>
                </a:lnTo>
                <a:lnTo>
                  <a:pt x="2" y="19"/>
                </a:lnTo>
              </a:path>
            </a:pathLst>
          </a:custGeom>
          <a:solidFill>
            <a:srgbClr val="FFFF00"/>
          </a:solidFill>
          <a:ln w="4763">
            <a:solidFill>
              <a:srgbClr val="990000"/>
            </a:solidFill>
            <a:round/>
            <a:headEnd/>
            <a:tailEnd/>
          </a:ln>
        </p:spPr>
        <p:txBody>
          <a:bodyPr/>
          <a:lstStyle/>
          <a:p>
            <a:endParaRPr lang="en-US"/>
          </a:p>
        </p:txBody>
      </p:sp>
      <p:sp>
        <p:nvSpPr>
          <p:cNvPr id="53419" name="Freeform 170">
            <a:extLst>
              <a:ext uri="{FF2B5EF4-FFF2-40B4-BE49-F238E27FC236}">
                <a16:creationId xmlns:a16="http://schemas.microsoft.com/office/drawing/2014/main" id="{197A557D-BE57-8E80-9F3C-423061FC4480}"/>
              </a:ext>
            </a:extLst>
          </p:cNvPr>
          <p:cNvSpPr>
            <a:spLocks/>
          </p:cNvSpPr>
          <p:nvPr/>
        </p:nvSpPr>
        <p:spPr bwMode="auto">
          <a:xfrm>
            <a:off x="6369053" y="4340229"/>
            <a:ext cx="85725" cy="87313"/>
          </a:xfrm>
          <a:custGeom>
            <a:avLst/>
            <a:gdLst>
              <a:gd name="T0" fmla="*/ 2147483647 w 61"/>
              <a:gd name="T1" fmla="*/ 2147483647 h 55"/>
              <a:gd name="T2" fmla="*/ 0 w 61"/>
              <a:gd name="T3" fmla="*/ 2147483647 h 55"/>
              <a:gd name="T4" fmla="*/ 2147483647 w 61"/>
              <a:gd name="T5" fmla="*/ 2147483647 h 55"/>
              <a:gd name="T6" fmla="*/ 2147483647 w 61"/>
              <a:gd name="T7" fmla="*/ 2147483647 h 55"/>
              <a:gd name="T8" fmla="*/ 2147483647 w 61"/>
              <a:gd name="T9" fmla="*/ 2147483647 h 55"/>
              <a:gd name="T10" fmla="*/ 2147483647 w 61"/>
              <a:gd name="T11" fmla="*/ 2147483647 h 55"/>
              <a:gd name="T12" fmla="*/ 2147483647 w 61"/>
              <a:gd name="T13" fmla="*/ 2147483647 h 55"/>
              <a:gd name="T14" fmla="*/ 2147483647 w 61"/>
              <a:gd name="T15" fmla="*/ 2147483647 h 55"/>
              <a:gd name="T16" fmla="*/ 2147483647 w 61"/>
              <a:gd name="T17" fmla="*/ 2147483647 h 55"/>
              <a:gd name="T18" fmla="*/ 2147483647 w 61"/>
              <a:gd name="T19" fmla="*/ 2147483647 h 55"/>
              <a:gd name="T20" fmla="*/ 2147483647 w 61"/>
              <a:gd name="T21" fmla="*/ 2147483647 h 55"/>
              <a:gd name="T22" fmla="*/ 2147483647 w 61"/>
              <a:gd name="T23" fmla="*/ 2147483647 h 55"/>
              <a:gd name="T24" fmla="*/ 2147483647 w 61"/>
              <a:gd name="T25" fmla="*/ 2147483647 h 55"/>
              <a:gd name="T26" fmla="*/ 2147483647 w 61"/>
              <a:gd name="T27" fmla="*/ 2147483647 h 55"/>
              <a:gd name="T28" fmla="*/ 2147483647 w 61"/>
              <a:gd name="T29" fmla="*/ 2147483647 h 55"/>
              <a:gd name="T30" fmla="*/ 2147483647 w 61"/>
              <a:gd name="T31" fmla="*/ 2147483647 h 55"/>
              <a:gd name="T32" fmla="*/ 2147483647 w 61"/>
              <a:gd name="T33" fmla="*/ 2147483647 h 55"/>
              <a:gd name="T34" fmla="*/ 2147483647 w 61"/>
              <a:gd name="T35" fmla="*/ 2147483647 h 55"/>
              <a:gd name="T36" fmla="*/ 2147483647 w 61"/>
              <a:gd name="T37" fmla="*/ 2147483647 h 55"/>
              <a:gd name="T38" fmla="*/ 2147483647 w 61"/>
              <a:gd name="T39" fmla="*/ 2147483647 h 55"/>
              <a:gd name="T40" fmla="*/ 2147483647 w 61"/>
              <a:gd name="T41" fmla="*/ 2147483647 h 55"/>
              <a:gd name="T42" fmla="*/ 2147483647 w 61"/>
              <a:gd name="T43" fmla="*/ 2147483647 h 55"/>
              <a:gd name="T44" fmla="*/ 2147483647 w 61"/>
              <a:gd name="T45" fmla="*/ 2147483647 h 55"/>
              <a:gd name="T46" fmla="*/ 2147483647 w 61"/>
              <a:gd name="T47" fmla="*/ 2147483647 h 55"/>
              <a:gd name="T48" fmla="*/ 2147483647 w 61"/>
              <a:gd name="T49" fmla="*/ 2147483647 h 55"/>
              <a:gd name="T50" fmla="*/ 2147483647 w 61"/>
              <a:gd name="T51" fmla="*/ 2147483647 h 55"/>
              <a:gd name="T52" fmla="*/ 2147483647 w 61"/>
              <a:gd name="T53" fmla="*/ 2147483647 h 55"/>
              <a:gd name="T54" fmla="*/ 2147483647 w 61"/>
              <a:gd name="T55" fmla="*/ 2147483647 h 55"/>
              <a:gd name="T56" fmla="*/ 2147483647 w 61"/>
              <a:gd name="T57" fmla="*/ 2147483647 h 55"/>
              <a:gd name="T58" fmla="*/ 2147483647 w 61"/>
              <a:gd name="T59" fmla="*/ 2147483647 h 55"/>
              <a:gd name="T60" fmla="*/ 2147483647 w 61"/>
              <a:gd name="T61" fmla="*/ 2147483647 h 55"/>
              <a:gd name="T62" fmla="*/ 2147483647 w 61"/>
              <a:gd name="T63" fmla="*/ 2147483647 h 55"/>
              <a:gd name="T64" fmla="*/ 2147483647 w 61"/>
              <a:gd name="T65" fmla="*/ 2147483647 h 55"/>
              <a:gd name="T66" fmla="*/ 2147483647 w 61"/>
              <a:gd name="T67" fmla="*/ 2147483647 h 55"/>
              <a:gd name="T68" fmla="*/ 2147483647 w 61"/>
              <a:gd name="T69" fmla="*/ 2147483647 h 55"/>
              <a:gd name="T70" fmla="*/ 2147483647 w 61"/>
              <a:gd name="T71" fmla="*/ 2147483647 h 55"/>
              <a:gd name="T72" fmla="*/ 2147483647 w 61"/>
              <a:gd name="T73" fmla="*/ 2147483647 h 55"/>
              <a:gd name="T74" fmla="*/ 2147483647 w 61"/>
              <a:gd name="T75" fmla="*/ 2147483647 h 55"/>
              <a:gd name="T76" fmla="*/ 2147483647 w 61"/>
              <a:gd name="T77" fmla="*/ 2147483647 h 55"/>
              <a:gd name="T78" fmla="*/ 2147483647 w 61"/>
              <a:gd name="T79" fmla="*/ 2147483647 h 55"/>
              <a:gd name="T80" fmla="*/ 2147483647 w 61"/>
              <a:gd name="T81" fmla="*/ 2147483647 h 55"/>
              <a:gd name="T82" fmla="*/ 2147483647 w 61"/>
              <a:gd name="T83" fmla="*/ 0 h 55"/>
              <a:gd name="T84" fmla="*/ 2147483647 w 61"/>
              <a:gd name="T85" fmla="*/ 0 h 55"/>
              <a:gd name="T86" fmla="*/ 2147483647 w 61"/>
              <a:gd name="T87" fmla="*/ 0 h 55"/>
              <a:gd name="T88" fmla="*/ 2147483647 w 61"/>
              <a:gd name="T89" fmla="*/ 2147483647 h 55"/>
              <a:gd name="T90" fmla="*/ 2147483647 w 61"/>
              <a:gd name="T91" fmla="*/ 2147483647 h 55"/>
              <a:gd name="T92" fmla="*/ 2147483647 w 61"/>
              <a:gd name="T93" fmla="*/ 2147483647 h 55"/>
              <a:gd name="T94" fmla="*/ 2147483647 w 61"/>
              <a:gd name="T95" fmla="*/ 2147483647 h 55"/>
              <a:gd name="T96" fmla="*/ 2147483647 w 61"/>
              <a:gd name="T97" fmla="*/ 2147483647 h 55"/>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61"/>
              <a:gd name="T148" fmla="*/ 0 h 55"/>
              <a:gd name="T149" fmla="*/ 61 w 61"/>
              <a:gd name="T150" fmla="*/ 55 h 55"/>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61" h="55">
                <a:moveTo>
                  <a:pt x="2" y="19"/>
                </a:moveTo>
                <a:lnTo>
                  <a:pt x="0" y="23"/>
                </a:lnTo>
                <a:lnTo>
                  <a:pt x="2" y="28"/>
                </a:lnTo>
                <a:lnTo>
                  <a:pt x="3" y="32"/>
                </a:lnTo>
                <a:lnTo>
                  <a:pt x="6" y="37"/>
                </a:lnTo>
                <a:lnTo>
                  <a:pt x="10" y="40"/>
                </a:lnTo>
                <a:lnTo>
                  <a:pt x="15" y="41"/>
                </a:lnTo>
                <a:lnTo>
                  <a:pt x="19" y="44"/>
                </a:lnTo>
                <a:lnTo>
                  <a:pt x="22" y="46"/>
                </a:lnTo>
                <a:lnTo>
                  <a:pt x="27" y="47"/>
                </a:lnTo>
                <a:lnTo>
                  <a:pt x="30" y="49"/>
                </a:lnTo>
                <a:lnTo>
                  <a:pt x="33" y="49"/>
                </a:lnTo>
                <a:lnTo>
                  <a:pt x="36" y="50"/>
                </a:lnTo>
                <a:lnTo>
                  <a:pt x="37" y="50"/>
                </a:lnTo>
                <a:lnTo>
                  <a:pt x="40" y="52"/>
                </a:lnTo>
                <a:lnTo>
                  <a:pt x="43" y="52"/>
                </a:lnTo>
                <a:lnTo>
                  <a:pt x="46" y="53"/>
                </a:lnTo>
                <a:lnTo>
                  <a:pt x="49" y="55"/>
                </a:lnTo>
                <a:lnTo>
                  <a:pt x="50" y="55"/>
                </a:lnTo>
                <a:lnTo>
                  <a:pt x="52" y="55"/>
                </a:lnTo>
                <a:lnTo>
                  <a:pt x="53" y="55"/>
                </a:lnTo>
                <a:lnTo>
                  <a:pt x="53" y="53"/>
                </a:lnTo>
                <a:lnTo>
                  <a:pt x="55" y="52"/>
                </a:lnTo>
                <a:lnTo>
                  <a:pt x="56" y="50"/>
                </a:lnTo>
                <a:lnTo>
                  <a:pt x="58" y="47"/>
                </a:lnTo>
                <a:lnTo>
                  <a:pt x="59" y="44"/>
                </a:lnTo>
                <a:lnTo>
                  <a:pt x="61" y="41"/>
                </a:lnTo>
                <a:lnTo>
                  <a:pt x="61" y="38"/>
                </a:lnTo>
                <a:lnTo>
                  <a:pt x="61" y="35"/>
                </a:lnTo>
                <a:lnTo>
                  <a:pt x="59" y="32"/>
                </a:lnTo>
                <a:lnTo>
                  <a:pt x="58" y="29"/>
                </a:lnTo>
                <a:lnTo>
                  <a:pt x="56" y="28"/>
                </a:lnTo>
                <a:lnTo>
                  <a:pt x="52" y="23"/>
                </a:lnTo>
                <a:lnTo>
                  <a:pt x="47" y="20"/>
                </a:lnTo>
                <a:lnTo>
                  <a:pt x="44" y="17"/>
                </a:lnTo>
                <a:lnTo>
                  <a:pt x="42" y="15"/>
                </a:lnTo>
                <a:lnTo>
                  <a:pt x="37" y="12"/>
                </a:lnTo>
                <a:lnTo>
                  <a:pt x="34" y="9"/>
                </a:lnTo>
                <a:lnTo>
                  <a:pt x="30" y="6"/>
                </a:lnTo>
                <a:lnTo>
                  <a:pt x="25" y="3"/>
                </a:lnTo>
                <a:lnTo>
                  <a:pt x="22" y="0"/>
                </a:lnTo>
                <a:lnTo>
                  <a:pt x="19" y="0"/>
                </a:lnTo>
                <a:lnTo>
                  <a:pt x="15" y="0"/>
                </a:lnTo>
                <a:lnTo>
                  <a:pt x="12" y="1"/>
                </a:lnTo>
                <a:lnTo>
                  <a:pt x="9" y="4"/>
                </a:lnTo>
                <a:lnTo>
                  <a:pt x="6" y="7"/>
                </a:lnTo>
                <a:lnTo>
                  <a:pt x="5" y="12"/>
                </a:lnTo>
                <a:lnTo>
                  <a:pt x="3" y="17"/>
                </a:lnTo>
              </a:path>
            </a:pathLst>
          </a:custGeom>
          <a:solidFill>
            <a:srgbClr val="FFFF00"/>
          </a:solidFill>
          <a:ln w="4763">
            <a:solidFill>
              <a:srgbClr val="990000"/>
            </a:solidFill>
            <a:round/>
            <a:headEnd/>
            <a:tailEnd/>
          </a:ln>
        </p:spPr>
        <p:txBody>
          <a:bodyPr/>
          <a:lstStyle/>
          <a:p>
            <a:endParaRPr lang="en-US"/>
          </a:p>
        </p:txBody>
      </p:sp>
      <p:sp>
        <p:nvSpPr>
          <p:cNvPr id="53420" name="Freeform 171">
            <a:extLst>
              <a:ext uri="{FF2B5EF4-FFF2-40B4-BE49-F238E27FC236}">
                <a16:creationId xmlns:a16="http://schemas.microsoft.com/office/drawing/2014/main" id="{D8752D88-7A1C-E9C1-9137-0FE76834DFC4}"/>
              </a:ext>
            </a:extLst>
          </p:cNvPr>
          <p:cNvSpPr>
            <a:spLocks/>
          </p:cNvSpPr>
          <p:nvPr/>
        </p:nvSpPr>
        <p:spPr bwMode="auto">
          <a:xfrm>
            <a:off x="6469066" y="4286254"/>
            <a:ext cx="47625" cy="53975"/>
          </a:xfrm>
          <a:custGeom>
            <a:avLst/>
            <a:gdLst>
              <a:gd name="T0" fmla="*/ 2147483647 w 34"/>
              <a:gd name="T1" fmla="*/ 2147483647 h 34"/>
              <a:gd name="T2" fmla="*/ 2147483647 w 34"/>
              <a:gd name="T3" fmla="*/ 2147483647 h 34"/>
              <a:gd name="T4" fmla="*/ 2147483647 w 34"/>
              <a:gd name="T5" fmla="*/ 2147483647 h 34"/>
              <a:gd name="T6" fmla="*/ 2147483647 w 34"/>
              <a:gd name="T7" fmla="*/ 2147483647 h 34"/>
              <a:gd name="T8" fmla="*/ 2147483647 w 34"/>
              <a:gd name="T9" fmla="*/ 2147483647 h 34"/>
              <a:gd name="T10" fmla="*/ 2147483647 w 34"/>
              <a:gd name="T11" fmla="*/ 2147483647 h 34"/>
              <a:gd name="T12" fmla="*/ 2147483647 w 34"/>
              <a:gd name="T13" fmla="*/ 2147483647 h 34"/>
              <a:gd name="T14" fmla="*/ 2147483647 w 34"/>
              <a:gd name="T15" fmla="*/ 2147483647 h 34"/>
              <a:gd name="T16" fmla="*/ 2147483647 w 34"/>
              <a:gd name="T17" fmla="*/ 2147483647 h 34"/>
              <a:gd name="T18" fmla="*/ 2147483647 w 34"/>
              <a:gd name="T19" fmla="*/ 2147483647 h 34"/>
              <a:gd name="T20" fmla="*/ 2147483647 w 34"/>
              <a:gd name="T21" fmla="*/ 2147483647 h 34"/>
              <a:gd name="T22" fmla="*/ 2147483647 w 34"/>
              <a:gd name="T23" fmla="*/ 2147483647 h 34"/>
              <a:gd name="T24" fmla="*/ 2147483647 w 34"/>
              <a:gd name="T25" fmla="*/ 2147483647 h 34"/>
              <a:gd name="T26" fmla="*/ 2147483647 w 34"/>
              <a:gd name="T27" fmla="*/ 2147483647 h 34"/>
              <a:gd name="T28" fmla="*/ 2147483647 w 34"/>
              <a:gd name="T29" fmla="*/ 2147483647 h 34"/>
              <a:gd name="T30" fmla="*/ 2147483647 w 34"/>
              <a:gd name="T31" fmla="*/ 2147483647 h 34"/>
              <a:gd name="T32" fmla="*/ 2147483647 w 34"/>
              <a:gd name="T33" fmla="*/ 2147483647 h 34"/>
              <a:gd name="T34" fmla="*/ 2147483647 w 34"/>
              <a:gd name="T35" fmla="*/ 2147483647 h 34"/>
              <a:gd name="T36" fmla="*/ 2147483647 w 34"/>
              <a:gd name="T37" fmla="*/ 2147483647 h 34"/>
              <a:gd name="T38" fmla="*/ 2147483647 w 34"/>
              <a:gd name="T39" fmla="*/ 2147483647 h 34"/>
              <a:gd name="T40" fmla="*/ 2147483647 w 34"/>
              <a:gd name="T41" fmla="*/ 2147483647 h 34"/>
              <a:gd name="T42" fmla="*/ 2147483647 w 34"/>
              <a:gd name="T43" fmla="*/ 2147483647 h 34"/>
              <a:gd name="T44" fmla="*/ 2147483647 w 34"/>
              <a:gd name="T45" fmla="*/ 2147483647 h 34"/>
              <a:gd name="T46" fmla="*/ 2147483647 w 34"/>
              <a:gd name="T47" fmla="*/ 0 h 34"/>
              <a:gd name="T48" fmla="*/ 2147483647 w 34"/>
              <a:gd name="T49" fmla="*/ 0 h 34"/>
              <a:gd name="T50" fmla="*/ 2147483647 w 34"/>
              <a:gd name="T51" fmla="*/ 2147483647 h 34"/>
              <a:gd name="T52" fmla="*/ 2147483647 w 34"/>
              <a:gd name="T53" fmla="*/ 2147483647 h 34"/>
              <a:gd name="T54" fmla="*/ 0 w 34"/>
              <a:gd name="T55" fmla="*/ 2147483647 h 34"/>
              <a:gd name="T56" fmla="*/ 2147483647 w 34"/>
              <a:gd name="T57" fmla="*/ 2147483647 h 34"/>
              <a:gd name="T58" fmla="*/ 2147483647 w 34"/>
              <a:gd name="T59" fmla="*/ 2147483647 h 34"/>
              <a:gd name="T60" fmla="*/ 2147483647 w 34"/>
              <a:gd name="T61" fmla="*/ 2147483647 h 34"/>
              <a:gd name="T62" fmla="*/ 2147483647 w 34"/>
              <a:gd name="T63" fmla="*/ 2147483647 h 34"/>
              <a:gd name="T64" fmla="*/ 2147483647 w 34"/>
              <a:gd name="T65" fmla="*/ 2147483647 h 34"/>
              <a:gd name="T66" fmla="*/ 2147483647 w 34"/>
              <a:gd name="T67" fmla="*/ 2147483647 h 34"/>
              <a:gd name="T68" fmla="*/ 2147483647 w 34"/>
              <a:gd name="T69" fmla="*/ 2147483647 h 34"/>
              <a:gd name="T70" fmla="*/ 2147483647 w 34"/>
              <a:gd name="T71" fmla="*/ 2147483647 h 34"/>
              <a:gd name="T72" fmla="*/ 2147483647 w 34"/>
              <a:gd name="T73" fmla="*/ 2147483647 h 34"/>
              <a:gd name="T74" fmla="*/ 2147483647 w 34"/>
              <a:gd name="T75" fmla="*/ 2147483647 h 34"/>
              <a:gd name="T76" fmla="*/ 2147483647 w 34"/>
              <a:gd name="T77" fmla="*/ 2147483647 h 34"/>
              <a:gd name="T78" fmla="*/ 2147483647 w 34"/>
              <a:gd name="T79" fmla="*/ 2147483647 h 34"/>
              <a:gd name="T80" fmla="*/ 2147483647 w 34"/>
              <a:gd name="T81" fmla="*/ 2147483647 h 34"/>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34"/>
              <a:gd name="T124" fmla="*/ 0 h 34"/>
              <a:gd name="T125" fmla="*/ 34 w 34"/>
              <a:gd name="T126" fmla="*/ 34 h 34"/>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34" h="34">
                <a:moveTo>
                  <a:pt x="5" y="16"/>
                </a:moveTo>
                <a:lnTo>
                  <a:pt x="6" y="17"/>
                </a:lnTo>
                <a:lnTo>
                  <a:pt x="9" y="19"/>
                </a:lnTo>
                <a:lnTo>
                  <a:pt x="10" y="22"/>
                </a:lnTo>
                <a:lnTo>
                  <a:pt x="12" y="23"/>
                </a:lnTo>
                <a:lnTo>
                  <a:pt x="13" y="25"/>
                </a:lnTo>
                <a:lnTo>
                  <a:pt x="15" y="28"/>
                </a:lnTo>
                <a:lnTo>
                  <a:pt x="16" y="29"/>
                </a:lnTo>
                <a:lnTo>
                  <a:pt x="18" y="32"/>
                </a:lnTo>
                <a:lnTo>
                  <a:pt x="19" y="34"/>
                </a:lnTo>
                <a:lnTo>
                  <a:pt x="21" y="34"/>
                </a:lnTo>
                <a:lnTo>
                  <a:pt x="24" y="34"/>
                </a:lnTo>
                <a:lnTo>
                  <a:pt x="25" y="34"/>
                </a:lnTo>
                <a:lnTo>
                  <a:pt x="27" y="32"/>
                </a:lnTo>
                <a:lnTo>
                  <a:pt x="30" y="32"/>
                </a:lnTo>
                <a:lnTo>
                  <a:pt x="31" y="31"/>
                </a:lnTo>
                <a:lnTo>
                  <a:pt x="33" y="28"/>
                </a:lnTo>
                <a:lnTo>
                  <a:pt x="34" y="22"/>
                </a:lnTo>
                <a:lnTo>
                  <a:pt x="34" y="16"/>
                </a:lnTo>
                <a:lnTo>
                  <a:pt x="31" y="10"/>
                </a:lnTo>
                <a:lnTo>
                  <a:pt x="27" y="6"/>
                </a:lnTo>
                <a:lnTo>
                  <a:pt x="21" y="3"/>
                </a:lnTo>
                <a:lnTo>
                  <a:pt x="15" y="1"/>
                </a:lnTo>
                <a:lnTo>
                  <a:pt x="9" y="0"/>
                </a:lnTo>
                <a:lnTo>
                  <a:pt x="3" y="0"/>
                </a:lnTo>
                <a:lnTo>
                  <a:pt x="2" y="1"/>
                </a:lnTo>
                <a:lnTo>
                  <a:pt x="2" y="3"/>
                </a:lnTo>
                <a:lnTo>
                  <a:pt x="0" y="4"/>
                </a:lnTo>
                <a:lnTo>
                  <a:pt x="2" y="6"/>
                </a:lnTo>
                <a:lnTo>
                  <a:pt x="2" y="9"/>
                </a:lnTo>
                <a:lnTo>
                  <a:pt x="3" y="11"/>
                </a:lnTo>
                <a:lnTo>
                  <a:pt x="5" y="13"/>
                </a:lnTo>
                <a:lnTo>
                  <a:pt x="5" y="16"/>
                </a:lnTo>
                <a:lnTo>
                  <a:pt x="6" y="16"/>
                </a:lnTo>
                <a:lnTo>
                  <a:pt x="5" y="16"/>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421" name="Freeform 172">
            <a:extLst>
              <a:ext uri="{FF2B5EF4-FFF2-40B4-BE49-F238E27FC236}">
                <a16:creationId xmlns:a16="http://schemas.microsoft.com/office/drawing/2014/main" id="{D65F8F6A-0AFC-B290-F37E-89FDC71286D7}"/>
              </a:ext>
            </a:extLst>
          </p:cNvPr>
          <p:cNvSpPr>
            <a:spLocks/>
          </p:cNvSpPr>
          <p:nvPr/>
        </p:nvSpPr>
        <p:spPr bwMode="auto">
          <a:xfrm>
            <a:off x="6469066" y="4286254"/>
            <a:ext cx="47625" cy="53975"/>
          </a:xfrm>
          <a:custGeom>
            <a:avLst/>
            <a:gdLst>
              <a:gd name="T0" fmla="*/ 2147483647 w 34"/>
              <a:gd name="T1" fmla="*/ 2147483647 h 34"/>
              <a:gd name="T2" fmla="*/ 2147483647 w 34"/>
              <a:gd name="T3" fmla="*/ 2147483647 h 34"/>
              <a:gd name="T4" fmla="*/ 2147483647 w 34"/>
              <a:gd name="T5" fmla="*/ 2147483647 h 34"/>
              <a:gd name="T6" fmla="*/ 2147483647 w 34"/>
              <a:gd name="T7" fmla="*/ 2147483647 h 34"/>
              <a:gd name="T8" fmla="*/ 2147483647 w 34"/>
              <a:gd name="T9" fmla="*/ 2147483647 h 34"/>
              <a:gd name="T10" fmla="*/ 2147483647 w 34"/>
              <a:gd name="T11" fmla="*/ 2147483647 h 34"/>
              <a:gd name="T12" fmla="*/ 2147483647 w 34"/>
              <a:gd name="T13" fmla="*/ 2147483647 h 34"/>
              <a:gd name="T14" fmla="*/ 2147483647 w 34"/>
              <a:gd name="T15" fmla="*/ 2147483647 h 34"/>
              <a:gd name="T16" fmla="*/ 2147483647 w 34"/>
              <a:gd name="T17" fmla="*/ 2147483647 h 34"/>
              <a:gd name="T18" fmla="*/ 2147483647 w 34"/>
              <a:gd name="T19" fmla="*/ 2147483647 h 34"/>
              <a:gd name="T20" fmla="*/ 2147483647 w 34"/>
              <a:gd name="T21" fmla="*/ 2147483647 h 34"/>
              <a:gd name="T22" fmla="*/ 2147483647 w 34"/>
              <a:gd name="T23" fmla="*/ 2147483647 h 34"/>
              <a:gd name="T24" fmla="*/ 2147483647 w 34"/>
              <a:gd name="T25" fmla="*/ 2147483647 h 34"/>
              <a:gd name="T26" fmla="*/ 2147483647 w 34"/>
              <a:gd name="T27" fmla="*/ 2147483647 h 34"/>
              <a:gd name="T28" fmla="*/ 2147483647 w 34"/>
              <a:gd name="T29" fmla="*/ 2147483647 h 34"/>
              <a:gd name="T30" fmla="*/ 2147483647 w 34"/>
              <a:gd name="T31" fmla="*/ 2147483647 h 34"/>
              <a:gd name="T32" fmla="*/ 2147483647 w 34"/>
              <a:gd name="T33" fmla="*/ 2147483647 h 34"/>
              <a:gd name="T34" fmla="*/ 2147483647 w 34"/>
              <a:gd name="T35" fmla="*/ 2147483647 h 34"/>
              <a:gd name="T36" fmla="*/ 2147483647 w 34"/>
              <a:gd name="T37" fmla="*/ 2147483647 h 34"/>
              <a:gd name="T38" fmla="*/ 2147483647 w 34"/>
              <a:gd name="T39" fmla="*/ 2147483647 h 34"/>
              <a:gd name="T40" fmla="*/ 2147483647 w 34"/>
              <a:gd name="T41" fmla="*/ 2147483647 h 34"/>
              <a:gd name="T42" fmla="*/ 2147483647 w 34"/>
              <a:gd name="T43" fmla="*/ 2147483647 h 34"/>
              <a:gd name="T44" fmla="*/ 2147483647 w 34"/>
              <a:gd name="T45" fmla="*/ 2147483647 h 34"/>
              <a:gd name="T46" fmla="*/ 2147483647 w 34"/>
              <a:gd name="T47" fmla="*/ 0 h 34"/>
              <a:gd name="T48" fmla="*/ 2147483647 w 34"/>
              <a:gd name="T49" fmla="*/ 0 h 34"/>
              <a:gd name="T50" fmla="*/ 2147483647 w 34"/>
              <a:gd name="T51" fmla="*/ 2147483647 h 34"/>
              <a:gd name="T52" fmla="*/ 2147483647 w 34"/>
              <a:gd name="T53" fmla="*/ 2147483647 h 34"/>
              <a:gd name="T54" fmla="*/ 0 w 34"/>
              <a:gd name="T55" fmla="*/ 2147483647 h 34"/>
              <a:gd name="T56" fmla="*/ 2147483647 w 34"/>
              <a:gd name="T57" fmla="*/ 2147483647 h 34"/>
              <a:gd name="T58" fmla="*/ 2147483647 w 34"/>
              <a:gd name="T59" fmla="*/ 2147483647 h 34"/>
              <a:gd name="T60" fmla="*/ 2147483647 w 34"/>
              <a:gd name="T61" fmla="*/ 2147483647 h 34"/>
              <a:gd name="T62" fmla="*/ 2147483647 w 34"/>
              <a:gd name="T63" fmla="*/ 2147483647 h 34"/>
              <a:gd name="T64" fmla="*/ 2147483647 w 34"/>
              <a:gd name="T65" fmla="*/ 2147483647 h 34"/>
              <a:gd name="T66" fmla="*/ 2147483647 w 34"/>
              <a:gd name="T67" fmla="*/ 2147483647 h 34"/>
              <a:gd name="T68" fmla="*/ 2147483647 w 34"/>
              <a:gd name="T69" fmla="*/ 2147483647 h 34"/>
              <a:gd name="T70" fmla="*/ 2147483647 w 34"/>
              <a:gd name="T71" fmla="*/ 2147483647 h 34"/>
              <a:gd name="T72" fmla="*/ 2147483647 w 34"/>
              <a:gd name="T73" fmla="*/ 2147483647 h 34"/>
              <a:gd name="T74" fmla="*/ 2147483647 w 34"/>
              <a:gd name="T75" fmla="*/ 2147483647 h 34"/>
              <a:gd name="T76" fmla="*/ 2147483647 w 34"/>
              <a:gd name="T77" fmla="*/ 2147483647 h 34"/>
              <a:gd name="T78" fmla="*/ 2147483647 w 34"/>
              <a:gd name="T79" fmla="*/ 2147483647 h 34"/>
              <a:gd name="T80" fmla="*/ 2147483647 w 34"/>
              <a:gd name="T81" fmla="*/ 2147483647 h 34"/>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34"/>
              <a:gd name="T124" fmla="*/ 0 h 34"/>
              <a:gd name="T125" fmla="*/ 34 w 34"/>
              <a:gd name="T126" fmla="*/ 34 h 34"/>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34" h="34">
                <a:moveTo>
                  <a:pt x="5" y="16"/>
                </a:moveTo>
                <a:lnTo>
                  <a:pt x="6" y="17"/>
                </a:lnTo>
                <a:lnTo>
                  <a:pt x="9" y="19"/>
                </a:lnTo>
                <a:lnTo>
                  <a:pt x="10" y="22"/>
                </a:lnTo>
                <a:lnTo>
                  <a:pt x="12" y="23"/>
                </a:lnTo>
                <a:lnTo>
                  <a:pt x="13" y="25"/>
                </a:lnTo>
                <a:lnTo>
                  <a:pt x="15" y="28"/>
                </a:lnTo>
                <a:lnTo>
                  <a:pt x="16" y="29"/>
                </a:lnTo>
                <a:lnTo>
                  <a:pt x="18" y="32"/>
                </a:lnTo>
                <a:lnTo>
                  <a:pt x="19" y="34"/>
                </a:lnTo>
                <a:lnTo>
                  <a:pt x="21" y="34"/>
                </a:lnTo>
                <a:lnTo>
                  <a:pt x="24" y="34"/>
                </a:lnTo>
                <a:lnTo>
                  <a:pt x="25" y="34"/>
                </a:lnTo>
                <a:lnTo>
                  <a:pt x="27" y="32"/>
                </a:lnTo>
                <a:lnTo>
                  <a:pt x="30" y="32"/>
                </a:lnTo>
                <a:lnTo>
                  <a:pt x="31" y="31"/>
                </a:lnTo>
                <a:lnTo>
                  <a:pt x="33" y="28"/>
                </a:lnTo>
                <a:lnTo>
                  <a:pt x="34" y="22"/>
                </a:lnTo>
                <a:lnTo>
                  <a:pt x="34" y="16"/>
                </a:lnTo>
                <a:lnTo>
                  <a:pt x="31" y="10"/>
                </a:lnTo>
                <a:lnTo>
                  <a:pt x="27" y="6"/>
                </a:lnTo>
                <a:lnTo>
                  <a:pt x="21" y="3"/>
                </a:lnTo>
                <a:lnTo>
                  <a:pt x="15" y="1"/>
                </a:lnTo>
                <a:lnTo>
                  <a:pt x="9" y="0"/>
                </a:lnTo>
                <a:lnTo>
                  <a:pt x="3" y="0"/>
                </a:lnTo>
                <a:lnTo>
                  <a:pt x="2" y="1"/>
                </a:lnTo>
                <a:lnTo>
                  <a:pt x="2" y="3"/>
                </a:lnTo>
                <a:lnTo>
                  <a:pt x="0" y="4"/>
                </a:lnTo>
                <a:lnTo>
                  <a:pt x="2" y="6"/>
                </a:lnTo>
                <a:lnTo>
                  <a:pt x="2" y="9"/>
                </a:lnTo>
                <a:lnTo>
                  <a:pt x="3" y="11"/>
                </a:lnTo>
                <a:lnTo>
                  <a:pt x="5" y="13"/>
                </a:lnTo>
                <a:lnTo>
                  <a:pt x="5" y="16"/>
                </a:lnTo>
                <a:lnTo>
                  <a:pt x="6" y="16"/>
                </a:lnTo>
                <a:lnTo>
                  <a:pt x="5" y="16"/>
                </a:lnTo>
              </a:path>
            </a:pathLst>
          </a:custGeom>
          <a:solidFill>
            <a:srgbClr val="FFFF00"/>
          </a:solidFill>
          <a:ln w="4763">
            <a:solidFill>
              <a:srgbClr val="990000"/>
            </a:solidFill>
            <a:round/>
            <a:headEnd/>
            <a:tailEnd/>
          </a:ln>
        </p:spPr>
        <p:txBody>
          <a:bodyPr/>
          <a:lstStyle/>
          <a:p>
            <a:endParaRPr lang="en-US"/>
          </a:p>
        </p:txBody>
      </p:sp>
      <p:sp>
        <p:nvSpPr>
          <p:cNvPr id="53422" name="Freeform 173">
            <a:extLst>
              <a:ext uri="{FF2B5EF4-FFF2-40B4-BE49-F238E27FC236}">
                <a16:creationId xmlns:a16="http://schemas.microsoft.com/office/drawing/2014/main" id="{97CBFA62-4810-7D69-8203-6B7F8E598ACD}"/>
              </a:ext>
            </a:extLst>
          </p:cNvPr>
          <p:cNvSpPr>
            <a:spLocks/>
          </p:cNvSpPr>
          <p:nvPr/>
        </p:nvSpPr>
        <p:spPr bwMode="auto">
          <a:xfrm>
            <a:off x="6469066" y="4286254"/>
            <a:ext cx="47625" cy="53975"/>
          </a:xfrm>
          <a:custGeom>
            <a:avLst/>
            <a:gdLst>
              <a:gd name="T0" fmla="*/ 2147483647 w 34"/>
              <a:gd name="T1" fmla="*/ 2147483647 h 34"/>
              <a:gd name="T2" fmla="*/ 2147483647 w 34"/>
              <a:gd name="T3" fmla="*/ 2147483647 h 34"/>
              <a:gd name="T4" fmla="*/ 2147483647 w 34"/>
              <a:gd name="T5" fmla="*/ 2147483647 h 34"/>
              <a:gd name="T6" fmla="*/ 2147483647 w 34"/>
              <a:gd name="T7" fmla="*/ 2147483647 h 34"/>
              <a:gd name="T8" fmla="*/ 2147483647 w 34"/>
              <a:gd name="T9" fmla="*/ 2147483647 h 34"/>
              <a:gd name="T10" fmla="*/ 2147483647 w 34"/>
              <a:gd name="T11" fmla="*/ 2147483647 h 34"/>
              <a:gd name="T12" fmla="*/ 2147483647 w 34"/>
              <a:gd name="T13" fmla="*/ 2147483647 h 34"/>
              <a:gd name="T14" fmla="*/ 2147483647 w 34"/>
              <a:gd name="T15" fmla="*/ 2147483647 h 34"/>
              <a:gd name="T16" fmla="*/ 2147483647 w 34"/>
              <a:gd name="T17" fmla="*/ 2147483647 h 34"/>
              <a:gd name="T18" fmla="*/ 2147483647 w 34"/>
              <a:gd name="T19" fmla="*/ 2147483647 h 34"/>
              <a:gd name="T20" fmla="*/ 2147483647 w 34"/>
              <a:gd name="T21" fmla="*/ 2147483647 h 34"/>
              <a:gd name="T22" fmla="*/ 2147483647 w 34"/>
              <a:gd name="T23" fmla="*/ 2147483647 h 34"/>
              <a:gd name="T24" fmla="*/ 2147483647 w 34"/>
              <a:gd name="T25" fmla="*/ 2147483647 h 34"/>
              <a:gd name="T26" fmla="*/ 2147483647 w 34"/>
              <a:gd name="T27" fmla="*/ 2147483647 h 34"/>
              <a:gd name="T28" fmla="*/ 2147483647 w 34"/>
              <a:gd name="T29" fmla="*/ 2147483647 h 34"/>
              <a:gd name="T30" fmla="*/ 2147483647 w 34"/>
              <a:gd name="T31" fmla="*/ 2147483647 h 34"/>
              <a:gd name="T32" fmla="*/ 2147483647 w 34"/>
              <a:gd name="T33" fmla="*/ 2147483647 h 34"/>
              <a:gd name="T34" fmla="*/ 2147483647 w 34"/>
              <a:gd name="T35" fmla="*/ 2147483647 h 34"/>
              <a:gd name="T36" fmla="*/ 2147483647 w 34"/>
              <a:gd name="T37" fmla="*/ 2147483647 h 34"/>
              <a:gd name="T38" fmla="*/ 2147483647 w 34"/>
              <a:gd name="T39" fmla="*/ 2147483647 h 34"/>
              <a:gd name="T40" fmla="*/ 2147483647 w 34"/>
              <a:gd name="T41" fmla="*/ 2147483647 h 34"/>
              <a:gd name="T42" fmla="*/ 2147483647 w 34"/>
              <a:gd name="T43" fmla="*/ 2147483647 h 34"/>
              <a:gd name="T44" fmla="*/ 2147483647 w 34"/>
              <a:gd name="T45" fmla="*/ 2147483647 h 34"/>
              <a:gd name="T46" fmla="*/ 2147483647 w 34"/>
              <a:gd name="T47" fmla="*/ 0 h 34"/>
              <a:gd name="T48" fmla="*/ 2147483647 w 34"/>
              <a:gd name="T49" fmla="*/ 0 h 34"/>
              <a:gd name="T50" fmla="*/ 2147483647 w 34"/>
              <a:gd name="T51" fmla="*/ 2147483647 h 34"/>
              <a:gd name="T52" fmla="*/ 2147483647 w 34"/>
              <a:gd name="T53" fmla="*/ 2147483647 h 34"/>
              <a:gd name="T54" fmla="*/ 0 w 34"/>
              <a:gd name="T55" fmla="*/ 2147483647 h 34"/>
              <a:gd name="T56" fmla="*/ 2147483647 w 34"/>
              <a:gd name="T57" fmla="*/ 2147483647 h 34"/>
              <a:gd name="T58" fmla="*/ 2147483647 w 34"/>
              <a:gd name="T59" fmla="*/ 2147483647 h 34"/>
              <a:gd name="T60" fmla="*/ 2147483647 w 34"/>
              <a:gd name="T61" fmla="*/ 2147483647 h 34"/>
              <a:gd name="T62" fmla="*/ 2147483647 w 34"/>
              <a:gd name="T63" fmla="*/ 2147483647 h 34"/>
              <a:gd name="T64" fmla="*/ 2147483647 w 34"/>
              <a:gd name="T65" fmla="*/ 2147483647 h 34"/>
              <a:gd name="T66" fmla="*/ 2147483647 w 34"/>
              <a:gd name="T67" fmla="*/ 2147483647 h 34"/>
              <a:gd name="T68" fmla="*/ 2147483647 w 34"/>
              <a:gd name="T69" fmla="*/ 2147483647 h 34"/>
              <a:gd name="T70" fmla="*/ 2147483647 w 34"/>
              <a:gd name="T71" fmla="*/ 2147483647 h 34"/>
              <a:gd name="T72" fmla="*/ 2147483647 w 34"/>
              <a:gd name="T73" fmla="*/ 2147483647 h 34"/>
              <a:gd name="T74" fmla="*/ 2147483647 w 34"/>
              <a:gd name="T75" fmla="*/ 2147483647 h 34"/>
              <a:gd name="T76" fmla="*/ 2147483647 w 34"/>
              <a:gd name="T77" fmla="*/ 2147483647 h 34"/>
              <a:gd name="T78" fmla="*/ 2147483647 w 34"/>
              <a:gd name="T79" fmla="*/ 2147483647 h 34"/>
              <a:gd name="T80" fmla="*/ 2147483647 w 34"/>
              <a:gd name="T81" fmla="*/ 2147483647 h 34"/>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34"/>
              <a:gd name="T124" fmla="*/ 0 h 34"/>
              <a:gd name="T125" fmla="*/ 34 w 34"/>
              <a:gd name="T126" fmla="*/ 34 h 34"/>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34" h="34">
                <a:moveTo>
                  <a:pt x="5" y="16"/>
                </a:moveTo>
                <a:lnTo>
                  <a:pt x="6" y="17"/>
                </a:lnTo>
                <a:lnTo>
                  <a:pt x="9" y="19"/>
                </a:lnTo>
                <a:lnTo>
                  <a:pt x="10" y="22"/>
                </a:lnTo>
                <a:lnTo>
                  <a:pt x="12" y="23"/>
                </a:lnTo>
                <a:lnTo>
                  <a:pt x="13" y="25"/>
                </a:lnTo>
                <a:lnTo>
                  <a:pt x="15" y="28"/>
                </a:lnTo>
                <a:lnTo>
                  <a:pt x="16" y="29"/>
                </a:lnTo>
                <a:lnTo>
                  <a:pt x="18" y="32"/>
                </a:lnTo>
                <a:lnTo>
                  <a:pt x="19" y="34"/>
                </a:lnTo>
                <a:lnTo>
                  <a:pt x="21" y="34"/>
                </a:lnTo>
                <a:lnTo>
                  <a:pt x="24" y="34"/>
                </a:lnTo>
                <a:lnTo>
                  <a:pt x="25" y="34"/>
                </a:lnTo>
                <a:lnTo>
                  <a:pt x="27" y="32"/>
                </a:lnTo>
                <a:lnTo>
                  <a:pt x="30" y="32"/>
                </a:lnTo>
                <a:lnTo>
                  <a:pt x="31" y="31"/>
                </a:lnTo>
                <a:lnTo>
                  <a:pt x="33" y="28"/>
                </a:lnTo>
                <a:lnTo>
                  <a:pt x="34" y="22"/>
                </a:lnTo>
                <a:lnTo>
                  <a:pt x="34" y="16"/>
                </a:lnTo>
                <a:lnTo>
                  <a:pt x="31" y="10"/>
                </a:lnTo>
                <a:lnTo>
                  <a:pt x="27" y="6"/>
                </a:lnTo>
                <a:lnTo>
                  <a:pt x="21" y="3"/>
                </a:lnTo>
                <a:lnTo>
                  <a:pt x="15" y="1"/>
                </a:lnTo>
                <a:lnTo>
                  <a:pt x="9" y="0"/>
                </a:lnTo>
                <a:lnTo>
                  <a:pt x="3" y="0"/>
                </a:lnTo>
                <a:lnTo>
                  <a:pt x="2" y="1"/>
                </a:lnTo>
                <a:lnTo>
                  <a:pt x="2" y="3"/>
                </a:lnTo>
                <a:lnTo>
                  <a:pt x="0" y="4"/>
                </a:lnTo>
                <a:lnTo>
                  <a:pt x="2" y="6"/>
                </a:lnTo>
                <a:lnTo>
                  <a:pt x="2" y="9"/>
                </a:lnTo>
                <a:lnTo>
                  <a:pt x="3" y="11"/>
                </a:lnTo>
                <a:lnTo>
                  <a:pt x="5" y="13"/>
                </a:lnTo>
                <a:lnTo>
                  <a:pt x="5" y="16"/>
                </a:lnTo>
                <a:lnTo>
                  <a:pt x="6" y="16"/>
                </a:lnTo>
                <a:lnTo>
                  <a:pt x="5" y="16"/>
                </a:lnTo>
              </a:path>
            </a:pathLst>
          </a:custGeom>
          <a:solidFill>
            <a:srgbClr val="FFFF00"/>
          </a:solidFill>
          <a:ln w="4763">
            <a:solidFill>
              <a:srgbClr val="990000"/>
            </a:solidFill>
            <a:round/>
            <a:headEnd/>
            <a:tailEnd/>
          </a:ln>
        </p:spPr>
        <p:txBody>
          <a:bodyPr/>
          <a:lstStyle/>
          <a:p>
            <a:endParaRPr lang="en-US"/>
          </a:p>
        </p:txBody>
      </p:sp>
      <p:sp>
        <p:nvSpPr>
          <p:cNvPr id="53423" name="Freeform 174">
            <a:extLst>
              <a:ext uri="{FF2B5EF4-FFF2-40B4-BE49-F238E27FC236}">
                <a16:creationId xmlns:a16="http://schemas.microsoft.com/office/drawing/2014/main" id="{96C8CBA5-40FB-E48B-6D3A-055C811015D7}"/>
              </a:ext>
            </a:extLst>
          </p:cNvPr>
          <p:cNvSpPr>
            <a:spLocks/>
          </p:cNvSpPr>
          <p:nvPr/>
        </p:nvSpPr>
        <p:spPr bwMode="auto">
          <a:xfrm>
            <a:off x="6429375" y="4224339"/>
            <a:ext cx="52388" cy="49212"/>
          </a:xfrm>
          <a:custGeom>
            <a:avLst/>
            <a:gdLst>
              <a:gd name="T0" fmla="*/ 2147483647 w 37"/>
              <a:gd name="T1" fmla="*/ 2147483647 h 31"/>
              <a:gd name="T2" fmla="*/ 0 w 37"/>
              <a:gd name="T3" fmla="*/ 2147483647 h 31"/>
              <a:gd name="T4" fmla="*/ 0 w 37"/>
              <a:gd name="T5" fmla="*/ 2147483647 h 31"/>
              <a:gd name="T6" fmla="*/ 0 w 37"/>
              <a:gd name="T7" fmla="*/ 2147483647 h 31"/>
              <a:gd name="T8" fmla="*/ 0 w 37"/>
              <a:gd name="T9" fmla="*/ 2147483647 h 31"/>
              <a:gd name="T10" fmla="*/ 2147483647 w 37"/>
              <a:gd name="T11" fmla="*/ 2147483647 h 31"/>
              <a:gd name="T12" fmla="*/ 2147483647 w 37"/>
              <a:gd name="T13" fmla="*/ 2147483647 h 31"/>
              <a:gd name="T14" fmla="*/ 2147483647 w 37"/>
              <a:gd name="T15" fmla="*/ 2147483647 h 31"/>
              <a:gd name="T16" fmla="*/ 2147483647 w 37"/>
              <a:gd name="T17" fmla="*/ 2147483647 h 31"/>
              <a:gd name="T18" fmla="*/ 2147483647 w 37"/>
              <a:gd name="T19" fmla="*/ 2147483647 h 31"/>
              <a:gd name="T20" fmla="*/ 2147483647 w 37"/>
              <a:gd name="T21" fmla="*/ 2147483647 h 31"/>
              <a:gd name="T22" fmla="*/ 2147483647 w 37"/>
              <a:gd name="T23" fmla="*/ 2147483647 h 31"/>
              <a:gd name="T24" fmla="*/ 2147483647 w 37"/>
              <a:gd name="T25" fmla="*/ 2147483647 h 31"/>
              <a:gd name="T26" fmla="*/ 2147483647 w 37"/>
              <a:gd name="T27" fmla="*/ 2147483647 h 31"/>
              <a:gd name="T28" fmla="*/ 2147483647 w 37"/>
              <a:gd name="T29" fmla="*/ 2147483647 h 31"/>
              <a:gd name="T30" fmla="*/ 2147483647 w 37"/>
              <a:gd name="T31" fmla="*/ 2147483647 h 31"/>
              <a:gd name="T32" fmla="*/ 2147483647 w 37"/>
              <a:gd name="T33" fmla="*/ 2147483647 h 31"/>
              <a:gd name="T34" fmla="*/ 2147483647 w 37"/>
              <a:gd name="T35" fmla="*/ 2147483647 h 31"/>
              <a:gd name="T36" fmla="*/ 2147483647 w 37"/>
              <a:gd name="T37" fmla="*/ 2147483647 h 31"/>
              <a:gd name="T38" fmla="*/ 2147483647 w 37"/>
              <a:gd name="T39" fmla="*/ 2147483647 h 31"/>
              <a:gd name="T40" fmla="*/ 2147483647 w 37"/>
              <a:gd name="T41" fmla="*/ 2147483647 h 31"/>
              <a:gd name="T42" fmla="*/ 2147483647 w 37"/>
              <a:gd name="T43" fmla="*/ 2147483647 h 31"/>
              <a:gd name="T44" fmla="*/ 2147483647 w 37"/>
              <a:gd name="T45" fmla="*/ 2147483647 h 31"/>
              <a:gd name="T46" fmla="*/ 2147483647 w 37"/>
              <a:gd name="T47" fmla="*/ 2147483647 h 31"/>
              <a:gd name="T48" fmla="*/ 2147483647 w 37"/>
              <a:gd name="T49" fmla="*/ 2147483647 h 31"/>
              <a:gd name="T50" fmla="*/ 2147483647 w 37"/>
              <a:gd name="T51" fmla="*/ 2147483647 h 31"/>
              <a:gd name="T52" fmla="*/ 2147483647 w 37"/>
              <a:gd name="T53" fmla="*/ 2147483647 h 31"/>
              <a:gd name="T54" fmla="*/ 2147483647 w 37"/>
              <a:gd name="T55" fmla="*/ 2147483647 h 31"/>
              <a:gd name="T56" fmla="*/ 2147483647 w 37"/>
              <a:gd name="T57" fmla="*/ 2147483647 h 31"/>
              <a:gd name="T58" fmla="*/ 2147483647 w 37"/>
              <a:gd name="T59" fmla="*/ 0 h 31"/>
              <a:gd name="T60" fmla="*/ 2147483647 w 37"/>
              <a:gd name="T61" fmla="*/ 0 h 31"/>
              <a:gd name="T62" fmla="*/ 2147483647 w 37"/>
              <a:gd name="T63" fmla="*/ 2147483647 h 31"/>
              <a:gd name="T64" fmla="*/ 2147483647 w 37"/>
              <a:gd name="T65" fmla="*/ 2147483647 h 3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37"/>
              <a:gd name="T100" fmla="*/ 0 h 31"/>
              <a:gd name="T101" fmla="*/ 37 w 37"/>
              <a:gd name="T102" fmla="*/ 31 h 31"/>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37" h="31">
                <a:moveTo>
                  <a:pt x="1" y="5"/>
                </a:moveTo>
                <a:lnTo>
                  <a:pt x="0" y="8"/>
                </a:lnTo>
                <a:lnTo>
                  <a:pt x="0" y="9"/>
                </a:lnTo>
                <a:lnTo>
                  <a:pt x="0" y="12"/>
                </a:lnTo>
                <a:lnTo>
                  <a:pt x="0" y="15"/>
                </a:lnTo>
                <a:lnTo>
                  <a:pt x="1" y="16"/>
                </a:lnTo>
                <a:lnTo>
                  <a:pt x="3" y="19"/>
                </a:lnTo>
                <a:lnTo>
                  <a:pt x="3" y="22"/>
                </a:lnTo>
                <a:lnTo>
                  <a:pt x="4" y="24"/>
                </a:lnTo>
                <a:lnTo>
                  <a:pt x="7" y="27"/>
                </a:lnTo>
                <a:lnTo>
                  <a:pt x="9" y="28"/>
                </a:lnTo>
                <a:lnTo>
                  <a:pt x="13" y="30"/>
                </a:lnTo>
                <a:lnTo>
                  <a:pt x="16" y="31"/>
                </a:lnTo>
                <a:lnTo>
                  <a:pt x="19" y="31"/>
                </a:lnTo>
                <a:lnTo>
                  <a:pt x="24" y="31"/>
                </a:lnTo>
                <a:lnTo>
                  <a:pt x="27" y="31"/>
                </a:lnTo>
                <a:lnTo>
                  <a:pt x="31" y="30"/>
                </a:lnTo>
                <a:lnTo>
                  <a:pt x="34" y="30"/>
                </a:lnTo>
                <a:lnTo>
                  <a:pt x="35" y="28"/>
                </a:lnTo>
                <a:lnTo>
                  <a:pt x="37" y="25"/>
                </a:lnTo>
                <a:lnTo>
                  <a:pt x="37" y="24"/>
                </a:lnTo>
                <a:lnTo>
                  <a:pt x="37" y="21"/>
                </a:lnTo>
                <a:lnTo>
                  <a:pt x="37" y="18"/>
                </a:lnTo>
                <a:lnTo>
                  <a:pt x="37" y="16"/>
                </a:lnTo>
                <a:lnTo>
                  <a:pt x="35" y="13"/>
                </a:lnTo>
                <a:lnTo>
                  <a:pt x="33" y="11"/>
                </a:lnTo>
                <a:lnTo>
                  <a:pt x="28" y="6"/>
                </a:lnTo>
                <a:lnTo>
                  <a:pt x="24" y="5"/>
                </a:lnTo>
                <a:lnTo>
                  <a:pt x="19" y="2"/>
                </a:lnTo>
                <a:lnTo>
                  <a:pt x="15" y="0"/>
                </a:lnTo>
                <a:lnTo>
                  <a:pt x="10" y="0"/>
                </a:lnTo>
                <a:lnTo>
                  <a:pt x="6" y="2"/>
                </a:lnTo>
                <a:lnTo>
                  <a:pt x="1" y="5"/>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424" name="Freeform 175">
            <a:extLst>
              <a:ext uri="{FF2B5EF4-FFF2-40B4-BE49-F238E27FC236}">
                <a16:creationId xmlns:a16="http://schemas.microsoft.com/office/drawing/2014/main" id="{7DE57CAB-6807-3401-B3BA-F1A0E019D37D}"/>
              </a:ext>
            </a:extLst>
          </p:cNvPr>
          <p:cNvSpPr>
            <a:spLocks/>
          </p:cNvSpPr>
          <p:nvPr/>
        </p:nvSpPr>
        <p:spPr bwMode="auto">
          <a:xfrm>
            <a:off x="6429375" y="4224339"/>
            <a:ext cx="52388" cy="49212"/>
          </a:xfrm>
          <a:custGeom>
            <a:avLst/>
            <a:gdLst>
              <a:gd name="T0" fmla="*/ 2147483647 w 37"/>
              <a:gd name="T1" fmla="*/ 2147483647 h 31"/>
              <a:gd name="T2" fmla="*/ 0 w 37"/>
              <a:gd name="T3" fmla="*/ 2147483647 h 31"/>
              <a:gd name="T4" fmla="*/ 0 w 37"/>
              <a:gd name="T5" fmla="*/ 2147483647 h 31"/>
              <a:gd name="T6" fmla="*/ 0 w 37"/>
              <a:gd name="T7" fmla="*/ 2147483647 h 31"/>
              <a:gd name="T8" fmla="*/ 0 w 37"/>
              <a:gd name="T9" fmla="*/ 2147483647 h 31"/>
              <a:gd name="T10" fmla="*/ 2147483647 w 37"/>
              <a:gd name="T11" fmla="*/ 2147483647 h 31"/>
              <a:gd name="T12" fmla="*/ 2147483647 w 37"/>
              <a:gd name="T13" fmla="*/ 2147483647 h 31"/>
              <a:gd name="T14" fmla="*/ 2147483647 w 37"/>
              <a:gd name="T15" fmla="*/ 2147483647 h 31"/>
              <a:gd name="T16" fmla="*/ 2147483647 w 37"/>
              <a:gd name="T17" fmla="*/ 2147483647 h 31"/>
              <a:gd name="T18" fmla="*/ 2147483647 w 37"/>
              <a:gd name="T19" fmla="*/ 2147483647 h 31"/>
              <a:gd name="T20" fmla="*/ 2147483647 w 37"/>
              <a:gd name="T21" fmla="*/ 2147483647 h 31"/>
              <a:gd name="T22" fmla="*/ 2147483647 w 37"/>
              <a:gd name="T23" fmla="*/ 2147483647 h 31"/>
              <a:gd name="T24" fmla="*/ 2147483647 w 37"/>
              <a:gd name="T25" fmla="*/ 2147483647 h 31"/>
              <a:gd name="T26" fmla="*/ 2147483647 w 37"/>
              <a:gd name="T27" fmla="*/ 2147483647 h 31"/>
              <a:gd name="T28" fmla="*/ 2147483647 w 37"/>
              <a:gd name="T29" fmla="*/ 2147483647 h 31"/>
              <a:gd name="T30" fmla="*/ 2147483647 w 37"/>
              <a:gd name="T31" fmla="*/ 2147483647 h 31"/>
              <a:gd name="T32" fmla="*/ 2147483647 w 37"/>
              <a:gd name="T33" fmla="*/ 2147483647 h 31"/>
              <a:gd name="T34" fmla="*/ 2147483647 w 37"/>
              <a:gd name="T35" fmla="*/ 2147483647 h 31"/>
              <a:gd name="T36" fmla="*/ 2147483647 w 37"/>
              <a:gd name="T37" fmla="*/ 2147483647 h 31"/>
              <a:gd name="T38" fmla="*/ 2147483647 w 37"/>
              <a:gd name="T39" fmla="*/ 2147483647 h 31"/>
              <a:gd name="T40" fmla="*/ 2147483647 w 37"/>
              <a:gd name="T41" fmla="*/ 2147483647 h 31"/>
              <a:gd name="T42" fmla="*/ 2147483647 w 37"/>
              <a:gd name="T43" fmla="*/ 2147483647 h 31"/>
              <a:gd name="T44" fmla="*/ 2147483647 w 37"/>
              <a:gd name="T45" fmla="*/ 2147483647 h 31"/>
              <a:gd name="T46" fmla="*/ 2147483647 w 37"/>
              <a:gd name="T47" fmla="*/ 2147483647 h 31"/>
              <a:gd name="T48" fmla="*/ 2147483647 w 37"/>
              <a:gd name="T49" fmla="*/ 2147483647 h 31"/>
              <a:gd name="T50" fmla="*/ 2147483647 w 37"/>
              <a:gd name="T51" fmla="*/ 2147483647 h 31"/>
              <a:gd name="T52" fmla="*/ 2147483647 w 37"/>
              <a:gd name="T53" fmla="*/ 2147483647 h 31"/>
              <a:gd name="T54" fmla="*/ 2147483647 w 37"/>
              <a:gd name="T55" fmla="*/ 2147483647 h 31"/>
              <a:gd name="T56" fmla="*/ 2147483647 w 37"/>
              <a:gd name="T57" fmla="*/ 2147483647 h 31"/>
              <a:gd name="T58" fmla="*/ 2147483647 w 37"/>
              <a:gd name="T59" fmla="*/ 0 h 31"/>
              <a:gd name="T60" fmla="*/ 2147483647 w 37"/>
              <a:gd name="T61" fmla="*/ 0 h 31"/>
              <a:gd name="T62" fmla="*/ 2147483647 w 37"/>
              <a:gd name="T63" fmla="*/ 2147483647 h 31"/>
              <a:gd name="T64" fmla="*/ 2147483647 w 37"/>
              <a:gd name="T65" fmla="*/ 2147483647 h 3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37"/>
              <a:gd name="T100" fmla="*/ 0 h 31"/>
              <a:gd name="T101" fmla="*/ 37 w 37"/>
              <a:gd name="T102" fmla="*/ 31 h 31"/>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37" h="31">
                <a:moveTo>
                  <a:pt x="1" y="5"/>
                </a:moveTo>
                <a:lnTo>
                  <a:pt x="0" y="8"/>
                </a:lnTo>
                <a:lnTo>
                  <a:pt x="0" y="9"/>
                </a:lnTo>
                <a:lnTo>
                  <a:pt x="0" y="12"/>
                </a:lnTo>
                <a:lnTo>
                  <a:pt x="0" y="15"/>
                </a:lnTo>
                <a:lnTo>
                  <a:pt x="1" y="16"/>
                </a:lnTo>
                <a:lnTo>
                  <a:pt x="3" y="19"/>
                </a:lnTo>
                <a:lnTo>
                  <a:pt x="3" y="22"/>
                </a:lnTo>
                <a:lnTo>
                  <a:pt x="4" y="24"/>
                </a:lnTo>
                <a:lnTo>
                  <a:pt x="7" y="27"/>
                </a:lnTo>
                <a:lnTo>
                  <a:pt x="9" y="28"/>
                </a:lnTo>
                <a:lnTo>
                  <a:pt x="13" y="30"/>
                </a:lnTo>
                <a:lnTo>
                  <a:pt x="16" y="31"/>
                </a:lnTo>
                <a:lnTo>
                  <a:pt x="19" y="31"/>
                </a:lnTo>
                <a:lnTo>
                  <a:pt x="24" y="31"/>
                </a:lnTo>
                <a:lnTo>
                  <a:pt x="27" y="31"/>
                </a:lnTo>
                <a:lnTo>
                  <a:pt x="31" y="30"/>
                </a:lnTo>
                <a:lnTo>
                  <a:pt x="34" y="30"/>
                </a:lnTo>
                <a:lnTo>
                  <a:pt x="35" y="28"/>
                </a:lnTo>
                <a:lnTo>
                  <a:pt x="37" y="25"/>
                </a:lnTo>
                <a:lnTo>
                  <a:pt x="37" y="24"/>
                </a:lnTo>
                <a:lnTo>
                  <a:pt x="37" y="21"/>
                </a:lnTo>
                <a:lnTo>
                  <a:pt x="37" y="18"/>
                </a:lnTo>
                <a:lnTo>
                  <a:pt x="37" y="16"/>
                </a:lnTo>
                <a:lnTo>
                  <a:pt x="35" y="13"/>
                </a:lnTo>
                <a:lnTo>
                  <a:pt x="33" y="11"/>
                </a:lnTo>
                <a:lnTo>
                  <a:pt x="28" y="6"/>
                </a:lnTo>
                <a:lnTo>
                  <a:pt x="24" y="5"/>
                </a:lnTo>
                <a:lnTo>
                  <a:pt x="19" y="2"/>
                </a:lnTo>
                <a:lnTo>
                  <a:pt x="15" y="0"/>
                </a:lnTo>
                <a:lnTo>
                  <a:pt x="10" y="0"/>
                </a:lnTo>
                <a:lnTo>
                  <a:pt x="6" y="2"/>
                </a:lnTo>
                <a:lnTo>
                  <a:pt x="1" y="5"/>
                </a:lnTo>
              </a:path>
            </a:pathLst>
          </a:custGeom>
          <a:solidFill>
            <a:srgbClr val="FFFF00"/>
          </a:solidFill>
          <a:ln w="4763">
            <a:solidFill>
              <a:srgbClr val="990000"/>
            </a:solidFill>
            <a:round/>
            <a:headEnd/>
            <a:tailEnd/>
          </a:ln>
        </p:spPr>
        <p:txBody>
          <a:bodyPr/>
          <a:lstStyle/>
          <a:p>
            <a:endParaRPr lang="en-US"/>
          </a:p>
        </p:txBody>
      </p:sp>
      <p:sp>
        <p:nvSpPr>
          <p:cNvPr id="53425" name="Freeform 176">
            <a:extLst>
              <a:ext uri="{FF2B5EF4-FFF2-40B4-BE49-F238E27FC236}">
                <a16:creationId xmlns:a16="http://schemas.microsoft.com/office/drawing/2014/main" id="{F5E3A99A-EA88-1320-AAF0-1FABDF728996}"/>
              </a:ext>
            </a:extLst>
          </p:cNvPr>
          <p:cNvSpPr>
            <a:spLocks/>
          </p:cNvSpPr>
          <p:nvPr/>
        </p:nvSpPr>
        <p:spPr bwMode="auto">
          <a:xfrm>
            <a:off x="6351589" y="4241801"/>
            <a:ext cx="80963" cy="88900"/>
          </a:xfrm>
          <a:custGeom>
            <a:avLst/>
            <a:gdLst>
              <a:gd name="T0" fmla="*/ 2147483647 w 58"/>
              <a:gd name="T1" fmla="*/ 2147483647 h 56"/>
              <a:gd name="T2" fmla="*/ 2147483647 w 58"/>
              <a:gd name="T3" fmla="*/ 2147483647 h 56"/>
              <a:gd name="T4" fmla="*/ 0 w 58"/>
              <a:gd name="T5" fmla="*/ 2147483647 h 56"/>
              <a:gd name="T6" fmla="*/ 0 w 58"/>
              <a:gd name="T7" fmla="*/ 2147483647 h 56"/>
              <a:gd name="T8" fmla="*/ 2147483647 w 58"/>
              <a:gd name="T9" fmla="*/ 2147483647 h 56"/>
              <a:gd name="T10" fmla="*/ 2147483647 w 58"/>
              <a:gd name="T11" fmla="*/ 2147483647 h 56"/>
              <a:gd name="T12" fmla="*/ 2147483647 w 58"/>
              <a:gd name="T13" fmla="*/ 2147483647 h 56"/>
              <a:gd name="T14" fmla="*/ 2147483647 w 58"/>
              <a:gd name="T15" fmla="*/ 2147483647 h 56"/>
              <a:gd name="T16" fmla="*/ 2147483647 w 58"/>
              <a:gd name="T17" fmla="*/ 2147483647 h 56"/>
              <a:gd name="T18" fmla="*/ 2147483647 w 58"/>
              <a:gd name="T19" fmla="*/ 2147483647 h 56"/>
              <a:gd name="T20" fmla="*/ 2147483647 w 58"/>
              <a:gd name="T21" fmla="*/ 2147483647 h 56"/>
              <a:gd name="T22" fmla="*/ 2147483647 w 58"/>
              <a:gd name="T23" fmla="*/ 2147483647 h 56"/>
              <a:gd name="T24" fmla="*/ 2147483647 w 58"/>
              <a:gd name="T25" fmla="*/ 2147483647 h 56"/>
              <a:gd name="T26" fmla="*/ 2147483647 w 58"/>
              <a:gd name="T27" fmla="*/ 2147483647 h 56"/>
              <a:gd name="T28" fmla="*/ 2147483647 w 58"/>
              <a:gd name="T29" fmla="*/ 2147483647 h 56"/>
              <a:gd name="T30" fmla="*/ 2147483647 w 58"/>
              <a:gd name="T31" fmla="*/ 2147483647 h 56"/>
              <a:gd name="T32" fmla="*/ 2147483647 w 58"/>
              <a:gd name="T33" fmla="*/ 2147483647 h 56"/>
              <a:gd name="T34" fmla="*/ 2147483647 w 58"/>
              <a:gd name="T35" fmla="*/ 2147483647 h 56"/>
              <a:gd name="T36" fmla="*/ 2147483647 w 58"/>
              <a:gd name="T37" fmla="*/ 2147483647 h 56"/>
              <a:gd name="T38" fmla="*/ 2147483647 w 58"/>
              <a:gd name="T39" fmla="*/ 2147483647 h 56"/>
              <a:gd name="T40" fmla="*/ 2147483647 w 58"/>
              <a:gd name="T41" fmla="*/ 2147483647 h 56"/>
              <a:gd name="T42" fmla="*/ 2147483647 w 58"/>
              <a:gd name="T43" fmla="*/ 2147483647 h 56"/>
              <a:gd name="T44" fmla="*/ 2147483647 w 58"/>
              <a:gd name="T45" fmla="*/ 2147483647 h 56"/>
              <a:gd name="T46" fmla="*/ 2147483647 w 58"/>
              <a:gd name="T47" fmla="*/ 2147483647 h 56"/>
              <a:gd name="T48" fmla="*/ 2147483647 w 58"/>
              <a:gd name="T49" fmla="*/ 2147483647 h 56"/>
              <a:gd name="T50" fmla="*/ 2147483647 w 58"/>
              <a:gd name="T51" fmla="*/ 2147483647 h 56"/>
              <a:gd name="T52" fmla="*/ 2147483647 w 58"/>
              <a:gd name="T53" fmla="*/ 2147483647 h 56"/>
              <a:gd name="T54" fmla="*/ 2147483647 w 58"/>
              <a:gd name="T55" fmla="*/ 2147483647 h 56"/>
              <a:gd name="T56" fmla="*/ 2147483647 w 58"/>
              <a:gd name="T57" fmla="*/ 0 h 56"/>
              <a:gd name="T58" fmla="*/ 2147483647 w 58"/>
              <a:gd name="T59" fmla="*/ 0 h 56"/>
              <a:gd name="T60" fmla="*/ 2147483647 w 58"/>
              <a:gd name="T61" fmla="*/ 2147483647 h 56"/>
              <a:gd name="T62" fmla="*/ 2147483647 w 58"/>
              <a:gd name="T63" fmla="*/ 2147483647 h 5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58"/>
              <a:gd name="T97" fmla="*/ 0 h 56"/>
              <a:gd name="T98" fmla="*/ 58 w 58"/>
              <a:gd name="T99" fmla="*/ 56 h 5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58" h="56">
                <a:moveTo>
                  <a:pt x="8" y="13"/>
                </a:moveTo>
                <a:lnTo>
                  <a:pt x="5" y="16"/>
                </a:lnTo>
                <a:lnTo>
                  <a:pt x="3" y="19"/>
                </a:lnTo>
                <a:lnTo>
                  <a:pt x="2" y="23"/>
                </a:lnTo>
                <a:lnTo>
                  <a:pt x="0" y="28"/>
                </a:lnTo>
                <a:lnTo>
                  <a:pt x="0" y="32"/>
                </a:lnTo>
                <a:lnTo>
                  <a:pt x="0" y="35"/>
                </a:lnTo>
                <a:lnTo>
                  <a:pt x="0" y="39"/>
                </a:lnTo>
                <a:lnTo>
                  <a:pt x="2" y="44"/>
                </a:lnTo>
                <a:lnTo>
                  <a:pt x="2" y="45"/>
                </a:lnTo>
                <a:lnTo>
                  <a:pt x="3" y="45"/>
                </a:lnTo>
                <a:lnTo>
                  <a:pt x="3" y="47"/>
                </a:lnTo>
                <a:lnTo>
                  <a:pt x="5" y="47"/>
                </a:lnTo>
                <a:lnTo>
                  <a:pt x="6" y="48"/>
                </a:lnTo>
                <a:lnTo>
                  <a:pt x="8" y="48"/>
                </a:lnTo>
                <a:lnTo>
                  <a:pt x="8" y="50"/>
                </a:lnTo>
                <a:lnTo>
                  <a:pt x="9" y="50"/>
                </a:lnTo>
                <a:lnTo>
                  <a:pt x="14" y="51"/>
                </a:lnTo>
                <a:lnTo>
                  <a:pt x="18" y="53"/>
                </a:lnTo>
                <a:lnTo>
                  <a:pt x="21" y="54"/>
                </a:lnTo>
                <a:lnTo>
                  <a:pt x="25" y="56"/>
                </a:lnTo>
                <a:lnTo>
                  <a:pt x="30" y="56"/>
                </a:lnTo>
                <a:lnTo>
                  <a:pt x="33" y="56"/>
                </a:lnTo>
                <a:lnTo>
                  <a:pt x="37" y="56"/>
                </a:lnTo>
                <a:lnTo>
                  <a:pt x="40" y="56"/>
                </a:lnTo>
                <a:lnTo>
                  <a:pt x="42" y="54"/>
                </a:lnTo>
                <a:lnTo>
                  <a:pt x="43" y="53"/>
                </a:lnTo>
                <a:lnTo>
                  <a:pt x="45" y="51"/>
                </a:lnTo>
                <a:lnTo>
                  <a:pt x="45" y="48"/>
                </a:lnTo>
                <a:lnTo>
                  <a:pt x="45" y="47"/>
                </a:lnTo>
                <a:lnTo>
                  <a:pt x="46" y="44"/>
                </a:lnTo>
                <a:lnTo>
                  <a:pt x="46" y="42"/>
                </a:lnTo>
                <a:lnTo>
                  <a:pt x="48" y="41"/>
                </a:lnTo>
                <a:lnTo>
                  <a:pt x="49" y="39"/>
                </a:lnTo>
                <a:lnTo>
                  <a:pt x="51" y="38"/>
                </a:lnTo>
                <a:lnTo>
                  <a:pt x="52" y="35"/>
                </a:lnTo>
                <a:lnTo>
                  <a:pt x="54" y="34"/>
                </a:lnTo>
                <a:lnTo>
                  <a:pt x="55" y="32"/>
                </a:lnTo>
                <a:lnTo>
                  <a:pt x="56" y="31"/>
                </a:lnTo>
                <a:lnTo>
                  <a:pt x="56" y="28"/>
                </a:lnTo>
                <a:lnTo>
                  <a:pt x="58" y="26"/>
                </a:lnTo>
                <a:lnTo>
                  <a:pt x="58" y="23"/>
                </a:lnTo>
                <a:lnTo>
                  <a:pt x="56" y="20"/>
                </a:lnTo>
                <a:lnTo>
                  <a:pt x="55" y="17"/>
                </a:lnTo>
                <a:lnTo>
                  <a:pt x="54" y="16"/>
                </a:lnTo>
                <a:lnTo>
                  <a:pt x="52" y="13"/>
                </a:lnTo>
                <a:lnTo>
                  <a:pt x="49" y="11"/>
                </a:lnTo>
                <a:lnTo>
                  <a:pt x="46" y="10"/>
                </a:lnTo>
                <a:lnTo>
                  <a:pt x="42" y="7"/>
                </a:lnTo>
                <a:lnTo>
                  <a:pt x="40" y="5"/>
                </a:lnTo>
                <a:lnTo>
                  <a:pt x="40" y="4"/>
                </a:lnTo>
                <a:lnTo>
                  <a:pt x="40" y="2"/>
                </a:lnTo>
                <a:lnTo>
                  <a:pt x="39" y="2"/>
                </a:lnTo>
                <a:lnTo>
                  <a:pt x="39" y="1"/>
                </a:lnTo>
                <a:lnTo>
                  <a:pt x="36" y="0"/>
                </a:lnTo>
                <a:lnTo>
                  <a:pt x="31" y="0"/>
                </a:lnTo>
                <a:lnTo>
                  <a:pt x="28" y="0"/>
                </a:lnTo>
                <a:lnTo>
                  <a:pt x="24" y="1"/>
                </a:lnTo>
                <a:lnTo>
                  <a:pt x="19" y="2"/>
                </a:lnTo>
                <a:lnTo>
                  <a:pt x="15" y="5"/>
                </a:lnTo>
                <a:lnTo>
                  <a:pt x="12" y="8"/>
                </a:lnTo>
                <a:lnTo>
                  <a:pt x="8" y="13"/>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426" name="Freeform 177">
            <a:extLst>
              <a:ext uri="{FF2B5EF4-FFF2-40B4-BE49-F238E27FC236}">
                <a16:creationId xmlns:a16="http://schemas.microsoft.com/office/drawing/2014/main" id="{8598ECE2-B00A-6917-F5D3-EED6713F30A3}"/>
              </a:ext>
            </a:extLst>
          </p:cNvPr>
          <p:cNvSpPr>
            <a:spLocks/>
          </p:cNvSpPr>
          <p:nvPr/>
        </p:nvSpPr>
        <p:spPr bwMode="auto">
          <a:xfrm>
            <a:off x="6351589" y="4241801"/>
            <a:ext cx="80963" cy="88900"/>
          </a:xfrm>
          <a:custGeom>
            <a:avLst/>
            <a:gdLst>
              <a:gd name="T0" fmla="*/ 2147483647 w 58"/>
              <a:gd name="T1" fmla="*/ 2147483647 h 56"/>
              <a:gd name="T2" fmla="*/ 2147483647 w 58"/>
              <a:gd name="T3" fmla="*/ 2147483647 h 56"/>
              <a:gd name="T4" fmla="*/ 0 w 58"/>
              <a:gd name="T5" fmla="*/ 2147483647 h 56"/>
              <a:gd name="T6" fmla="*/ 0 w 58"/>
              <a:gd name="T7" fmla="*/ 2147483647 h 56"/>
              <a:gd name="T8" fmla="*/ 2147483647 w 58"/>
              <a:gd name="T9" fmla="*/ 2147483647 h 56"/>
              <a:gd name="T10" fmla="*/ 2147483647 w 58"/>
              <a:gd name="T11" fmla="*/ 2147483647 h 56"/>
              <a:gd name="T12" fmla="*/ 2147483647 w 58"/>
              <a:gd name="T13" fmla="*/ 2147483647 h 56"/>
              <a:gd name="T14" fmla="*/ 2147483647 w 58"/>
              <a:gd name="T15" fmla="*/ 2147483647 h 56"/>
              <a:gd name="T16" fmla="*/ 2147483647 w 58"/>
              <a:gd name="T17" fmla="*/ 2147483647 h 56"/>
              <a:gd name="T18" fmla="*/ 2147483647 w 58"/>
              <a:gd name="T19" fmla="*/ 2147483647 h 56"/>
              <a:gd name="T20" fmla="*/ 2147483647 w 58"/>
              <a:gd name="T21" fmla="*/ 2147483647 h 56"/>
              <a:gd name="T22" fmla="*/ 2147483647 w 58"/>
              <a:gd name="T23" fmla="*/ 2147483647 h 56"/>
              <a:gd name="T24" fmla="*/ 2147483647 w 58"/>
              <a:gd name="T25" fmla="*/ 2147483647 h 56"/>
              <a:gd name="T26" fmla="*/ 2147483647 w 58"/>
              <a:gd name="T27" fmla="*/ 2147483647 h 56"/>
              <a:gd name="T28" fmla="*/ 2147483647 w 58"/>
              <a:gd name="T29" fmla="*/ 2147483647 h 56"/>
              <a:gd name="T30" fmla="*/ 2147483647 w 58"/>
              <a:gd name="T31" fmla="*/ 2147483647 h 56"/>
              <a:gd name="T32" fmla="*/ 2147483647 w 58"/>
              <a:gd name="T33" fmla="*/ 2147483647 h 56"/>
              <a:gd name="T34" fmla="*/ 2147483647 w 58"/>
              <a:gd name="T35" fmla="*/ 2147483647 h 56"/>
              <a:gd name="T36" fmla="*/ 2147483647 w 58"/>
              <a:gd name="T37" fmla="*/ 2147483647 h 56"/>
              <a:gd name="T38" fmla="*/ 2147483647 w 58"/>
              <a:gd name="T39" fmla="*/ 2147483647 h 56"/>
              <a:gd name="T40" fmla="*/ 2147483647 w 58"/>
              <a:gd name="T41" fmla="*/ 2147483647 h 56"/>
              <a:gd name="T42" fmla="*/ 2147483647 w 58"/>
              <a:gd name="T43" fmla="*/ 2147483647 h 56"/>
              <a:gd name="T44" fmla="*/ 2147483647 w 58"/>
              <a:gd name="T45" fmla="*/ 2147483647 h 56"/>
              <a:gd name="T46" fmla="*/ 2147483647 w 58"/>
              <a:gd name="T47" fmla="*/ 2147483647 h 56"/>
              <a:gd name="T48" fmla="*/ 2147483647 w 58"/>
              <a:gd name="T49" fmla="*/ 2147483647 h 56"/>
              <a:gd name="T50" fmla="*/ 2147483647 w 58"/>
              <a:gd name="T51" fmla="*/ 2147483647 h 56"/>
              <a:gd name="T52" fmla="*/ 2147483647 w 58"/>
              <a:gd name="T53" fmla="*/ 2147483647 h 56"/>
              <a:gd name="T54" fmla="*/ 2147483647 w 58"/>
              <a:gd name="T55" fmla="*/ 2147483647 h 56"/>
              <a:gd name="T56" fmla="*/ 2147483647 w 58"/>
              <a:gd name="T57" fmla="*/ 0 h 56"/>
              <a:gd name="T58" fmla="*/ 2147483647 w 58"/>
              <a:gd name="T59" fmla="*/ 0 h 56"/>
              <a:gd name="T60" fmla="*/ 2147483647 w 58"/>
              <a:gd name="T61" fmla="*/ 2147483647 h 56"/>
              <a:gd name="T62" fmla="*/ 2147483647 w 58"/>
              <a:gd name="T63" fmla="*/ 2147483647 h 5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58"/>
              <a:gd name="T97" fmla="*/ 0 h 56"/>
              <a:gd name="T98" fmla="*/ 58 w 58"/>
              <a:gd name="T99" fmla="*/ 56 h 5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58" h="56">
                <a:moveTo>
                  <a:pt x="8" y="13"/>
                </a:moveTo>
                <a:lnTo>
                  <a:pt x="5" y="16"/>
                </a:lnTo>
                <a:lnTo>
                  <a:pt x="3" y="19"/>
                </a:lnTo>
                <a:lnTo>
                  <a:pt x="2" y="23"/>
                </a:lnTo>
                <a:lnTo>
                  <a:pt x="0" y="28"/>
                </a:lnTo>
                <a:lnTo>
                  <a:pt x="0" y="32"/>
                </a:lnTo>
                <a:lnTo>
                  <a:pt x="0" y="35"/>
                </a:lnTo>
                <a:lnTo>
                  <a:pt x="0" y="39"/>
                </a:lnTo>
                <a:lnTo>
                  <a:pt x="2" y="44"/>
                </a:lnTo>
                <a:lnTo>
                  <a:pt x="2" y="45"/>
                </a:lnTo>
                <a:lnTo>
                  <a:pt x="3" y="45"/>
                </a:lnTo>
                <a:lnTo>
                  <a:pt x="3" y="47"/>
                </a:lnTo>
                <a:lnTo>
                  <a:pt x="5" y="47"/>
                </a:lnTo>
                <a:lnTo>
                  <a:pt x="6" y="48"/>
                </a:lnTo>
                <a:lnTo>
                  <a:pt x="8" y="48"/>
                </a:lnTo>
                <a:lnTo>
                  <a:pt x="8" y="50"/>
                </a:lnTo>
                <a:lnTo>
                  <a:pt x="9" y="50"/>
                </a:lnTo>
                <a:lnTo>
                  <a:pt x="14" y="51"/>
                </a:lnTo>
                <a:lnTo>
                  <a:pt x="18" y="53"/>
                </a:lnTo>
                <a:lnTo>
                  <a:pt x="21" y="54"/>
                </a:lnTo>
                <a:lnTo>
                  <a:pt x="25" y="56"/>
                </a:lnTo>
                <a:lnTo>
                  <a:pt x="30" y="56"/>
                </a:lnTo>
                <a:lnTo>
                  <a:pt x="33" y="56"/>
                </a:lnTo>
                <a:lnTo>
                  <a:pt x="37" y="56"/>
                </a:lnTo>
                <a:lnTo>
                  <a:pt x="40" y="56"/>
                </a:lnTo>
                <a:lnTo>
                  <a:pt x="42" y="54"/>
                </a:lnTo>
                <a:lnTo>
                  <a:pt x="43" y="53"/>
                </a:lnTo>
                <a:lnTo>
                  <a:pt x="45" y="51"/>
                </a:lnTo>
                <a:lnTo>
                  <a:pt x="45" y="48"/>
                </a:lnTo>
                <a:lnTo>
                  <a:pt x="45" y="47"/>
                </a:lnTo>
                <a:lnTo>
                  <a:pt x="46" y="44"/>
                </a:lnTo>
                <a:lnTo>
                  <a:pt x="46" y="42"/>
                </a:lnTo>
                <a:lnTo>
                  <a:pt x="48" y="41"/>
                </a:lnTo>
                <a:lnTo>
                  <a:pt x="49" y="39"/>
                </a:lnTo>
                <a:lnTo>
                  <a:pt x="51" y="38"/>
                </a:lnTo>
                <a:lnTo>
                  <a:pt x="52" y="35"/>
                </a:lnTo>
                <a:lnTo>
                  <a:pt x="54" y="34"/>
                </a:lnTo>
                <a:lnTo>
                  <a:pt x="55" y="32"/>
                </a:lnTo>
                <a:lnTo>
                  <a:pt x="56" y="31"/>
                </a:lnTo>
                <a:lnTo>
                  <a:pt x="56" y="28"/>
                </a:lnTo>
                <a:lnTo>
                  <a:pt x="58" y="26"/>
                </a:lnTo>
                <a:lnTo>
                  <a:pt x="58" y="23"/>
                </a:lnTo>
                <a:lnTo>
                  <a:pt x="56" y="20"/>
                </a:lnTo>
                <a:lnTo>
                  <a:pt x="55" y="17"/>
                </a:lnTo>
                <a:lnTo>
                  <a:pt x="54" y="16"/>
                </a:lnTo>
                <a:lnTo>
                  <a:pt x="52" y="13"/>
                </a:lnTo>
                <a:lnTo>
                  <a:pt x="49" y="11"/>
                </a:lnTo>
                <a:lnTo>
                  <a:pt x="46" y="10"/>
                </a:lnTo>
                <a:lnTo>
                  <a:pt x="42" y="7"/>
                </a:lnTo>
                <a:lnTo>
                  <a:pt x="40" y="5"/>
                </a:lnTo>
                <a:lnTo>
                  <a:pt x="40" y="4"/>
                </a:lnTo>
                <a:lnTo>
                  <a:pt x="40" y="2"/>
                </a:lnTo>
                <a:lnTo>
                  <a:pt x="39" y="2"/>
                </a:lnTo>
                <a:lnTo>
                  <a:pt x="39" y="1"/>
                </a:lnTo>
                <a:lnTo>
                  <a:pt x="36" y="0"/>
                </a:lnTo>
                <a:lnTo>
                  <a:pt x="31" y="0"/>
                </a:lnTo>
                <a:lnTo>
                  <a:pt x="28" y="0"/>
                </a:lnTo>
                <a:lnTo>
                  <a:pt x="24" y="1"/>
                </a:lnTo>
                <a:lnTo>
                  <a:pt x="19" y="2"/>
                </a:lnTo>
                <a:lnTo>
                  <a:pt x="15" y="5"/>
                </a:lnTo>
                <a:lnTo>
                  <a:pt x="12" y="8"/>
                </a:lnTo>
                <a:lnTo>
                  <a:pt x="8" y="13"/>
                </a:lnTo>
              </a:path>
            </a:pathLst>
          </a:custGeom>
          <a:solidFill>
            <a:srgbClr val="FFFF00"/>
          </a:solidFill>
          <a:ln w="4763">
            <a:solidFill>
              <a:srgbClr val="990000"/>
            </a:solidFill>
            <a:round/>
            <a:headEnd/>
            <a:tailEnd/>
          </a:ln>
        </p:spPr>
        <p:txBody>
          <a:bodyPr/>
          <a:lstStyle/>
          <a:p>
            <a:endParaRPr lang="en-US"/>
          </a:p>
        </p:txBody>
      </p:sp>
      <p:sp>
        <p:nvSpPr>
          <p:cNvPr id="53427" name="Freeform 178">
            <a:extLst>
              <a:ext uri="{FF2B5EF4-FFF2-40B4-BE49-F238E27FC236}">
                <a16:creationId xmlns:a16="http://schemas.microsoft.com/office/drawing/2014/main" id="{EA7A2E55-0E44-5D59-C799-CC2F779735ED}"/>
              </a:ext>
            </a:extLst>
          </p:cNvPr>
          <p:cNvSpPr>
            <a:spLocks/>
          </p:cNvSpPr>
          <p:nvPr/>
        </p:nvSpPr>
        <p:spPr bwMode="auto">
          <a:xfrm>
            <a:off x="6351589" y="4241801"/>
            <a:ext cx="80963" cy="88900"/>
          </a:xfrm>
          <a:custGeom>
            <a:avLst/>
            <a:gdLst>
              <a:gd name="T0" fmla="*/ 2147483647 w 58"/>
              <a:gd name="T1" fmla="*/ 2147483647 h 56"/>
              <a:gd name="T2" fmla="*/ 2147483647 w 58"/>
              <a:gd name="T3" fmla="*/ 2147483647 h 56"/>
              <a:gd name="T4" fmla="*/ 0 w 58"/>
              <a:gd name="T5" fmla="*/ 2147483647 h 56"/>
              <a:gd name="T6" fmla="*/ 0 w 58"/>
              <a:gd name="T7" fmla="*/ 2147483647 h 56"/>
              <a:gd name="T8" fmla="*/ 2147483647 w 58"/>
              <a:gd name="T9" fmla="*/ 2147483647 h 56"/>
              <a:gd name="T10" fmla="*/ 2147483647 w 58"/>
              <a:gd name="T11" fmla="*/ 2147483647 h 56"/>
              <a:gd name="T12" fmla="*/ 2147483647 w 58"/>
              <a:gd name="T13" fmla="*/ 2147483647 h 56"/>
              <a:gd name="T14" fmla="*/ 2147483647 w 58"/>
              <a:gd name="T15" fmla="*/ 2147483647 h 56"/>
              <a:gd name="T16" fmla="*/ 2147483647 w 58"/>
              <a:gd name="T17" fmla="*/ 2147483647 h 56"/>
              <a:gd name="T18" fmla="*/ 2147483647 w 58"/>
              <a:gd name="T19" fmla="*/ 2147483647 h 56"/>
              <a:gd name="T20" fmla="*/ 2147483647 w 58"/>
              <a:gd name="T21" fmla="*/ 2147483647 h 56"/>
              <a:gd name="T22" fmla="*/ 2147483647 w 58"/>
              <a:gd name="T23" fmla="*/ 2147483647 h 56"/>
              <a:gd name="T24" fmla="*/ 2147483647 w 58"/>
              <a:gd name="T25" fmla="*/ 2147483647 h 56"/>
              <a:gd name="T26" fmla="*/ 2147483647 w 58"/>
              <a:gd name="T27" fmla="*/ 2147483647 h 56"/>
              <a:gd name="T28" fmla="*/ 2147483647 w 58"/>
              <a:gd name="T29" fmla="*/ 2147483647 h 56"/>
              <a:gd name="T30" fmla="*/ 2147483647 w 58"/>
              <a:gd name="T31" fmla="*/ 2147483647 h 56"/>
              <a:gd name="T32" fmla="*/ 2147483647 w 58"/>
              <a:gd name="T33" fmla="*/ 2147483647 h 56"/>
              <a:gd name="T34" fmla="*/ 2147483647 w 58"/>
              <a:gd name="T35" fmla="*/ 2147483647 h 56"/>
              <a:gd name="T36" fmla="*/ 2147483647 w 58"/>
              <a:gd name="T37" fmla="*/ 2147483647 h 56"/>
              <a:gd name="T38" fmla="*/ 2147483647 w 58"/>
              <a:gd name="T39" fmla="*/ 2147483647 h 56"/>
              <a:gd name="T40" fmla="*/ 2147483647 w 58"/>
              <a:gd name="T41" fmla="*/ 2147483647 h 56"/>
              <a:gd name="T42" fmla="*/ 2147483647 w 58"/>
              <a:gd name="T43" fmla="*/ 2147483647 h 56"/>
              <a:gd name="T44" fmla="*/ 2147483647 w 58"/>
              <a:gd name="T45" fmla="*/ 2147483647 h 56"/>
              <a:gd name="T46" fmla="*/ 2147483647 w 58"/>
              <a:gd name="T47" fmla="*/ 2147483647 h 56"/>
              <a:gd name="T48" fmla="*/ 2147483647 w 58"/>
              <a:gd name="T49" fmla="*/ 2147483647 h 56"/>
              <a:gd name="T50" fmla="*/ 2147483647 w 58"/>
              <a:gd name="T51" fmla="*/ 2147483647 h 56"/>
              <a:gd name="T52" fmla="*/ 2147483647 w 58"/>
              <a:gd name="T53" fmla="*/ 2147483647 h 56"/>
              <a:gd name="T54" fmla="*/ 2147483647 w 58"/>
              <a:gd name="T55" fmla="*/ 2147483647 h 56"/>
              <a:gd name="T56" fmla="*/ 2147483647 w 58"/>
              <a:gd name="T57" fmla="*/ 0 h 56"/>
              <a:gd name="T58" fmla="*/ 2147483647 w 58"/>
              <a:gd name="T59" fmla="*/ 0 h 56"/>
              <a:gd name="T60" fmla="*/ 2147483647 w 58"/>
              <a:gd name="T61" fmla="*/ 2147483647 h 56"/>
              <a:gd name="T62" fmla="*/ 2147483647 w 58"/>
              <a:gd name="T63" fmla="*/ 2147483647 h 5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58"/>
              <a:gd name="T97" fmla="*/ 0 h 56"/>
              <a:gd name="T98" fmla="*/ 58 w 58"/>
              <a:gd name="T99" fmla="*/ 56 h 5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58" h="56">
                <a:moveTo>
                  <a:pt x="8" y="13"/>
                </a:moveTo>
                <a:lnTo>
                  <a:pt x="5" y="16"/>
                </a:lnTo>
                <a:lnTo>
                  <a:pt x="3" y="19"/>
                </a:lnTo>
                <a:lnTo>
                  <a:pt x="2" y="23"/>
                </a:lnTo>
                <a:lnTo>
                  <a:pt x="0" y="28"/>
                </a:lnTo>
                <a:lnTo>
                  <a:pt x="0" y="32"/>
                </a:lnTo>
                <a:lnTo>
                  <a:pt x="0" y="35"/>
                </a:lnTo>
                <a:lnTo>
                  <a:pt x="0" y="39"/>
                </a:lnTo>
                <a:lnTo>
                  <a:pt x="2" y="44"/>
                </a:lnTo>
                <a:lnTo>
                  <a:pt x="2" y="45"/>
                </a:lnTo>
                <a:lnTo>
                  <a:pt x="3" y="45"/>
                </a:lnTo>
                <a:lnTo>
                  <a:pt x="3" y="47"/>
                </a:lnTo>
                <a:lnTo>
                  <a:pt x="5" y="47"/>
                </a:lnTo>
                <a:lnTo>
                  <a:pt x="6" y="48"/>
                </a:lnTo>
                <a:lnTo>
                  <a:pt x="8" y="48"/>
                </a:lnTo>
                <a:lnTo>
                  <a:pt x="8" y="50"/>
                </a:lnTo>
                <a:lnTo>
                  <a:pt x="9" y="50"/>
                </a:lnTo>
                <a:lnTo>
                  <a:pt x="14" y="51"/>
                </a:lnTo>
                <a:lnTo>
                  <a:pt x="18" y="53"/>
                </a:lnTo>
                <a:lnTo>
                  <a:pt x="21" y="54"/>
                </a:lnTo>
                <a:lnTo>
                  <a:pt x="25" y="56"/>
                </a:lnTo>
                <a:lnTo>
                  <a:pt x="30" y="56"/>
                </a:lnTo>
                <a:lnTo>
                  <a:pt x="33" y="56"/>
                </a:lnTo>
                <a:lnTo>
                  <a:pt x="37" y="56"/>
                </a:lnTo>
                <a:lnTo>
                  <a:pt x="40" y="56"/>
                </a:lnTo>
                <a:lnTo>
                  <a:pt x="42" y="54"/>
                </a:lnTo>
                <a:lnTo>
                  <a:pt x="43" y="53"/>
                </a:lnTo>
                <a:lnTo>
                  <a:pt x="45" y="51"/>
                </a:lnTo>
                <a:lnTo>
                  <a:pt x="45" y="48"/>
                </a:lnTo>
                <a:lnTo>
                  <a:pt x="45" y="47"/>
                </a:lnTo>
                <a:lnTo>
                  <a:pt x="46" y="44"/>
                </a:lnTo>
                <a:lnTo>
                  <a:pt x="46" y="42"/>
                </a:lnTo>
                <a:lnTo>
                  <a:pt x="48" y="41"/>
                </a:lnTo>
                <a:lnTo>
                  <a:pt x="49" y="39"/>
                </a:lnTo>
                <a:lnTo>
                  <a:pt x="51" y="38"/>
                </a:lnTo>
                <a:lnTo>
                  <a:pt x="52" y="35"/>
                </a:lnTo>
                <a:lnTo>
                  <a:pt x="54" y="34"/>
                </a:lnTo>
                <a:lnTo>
                  <a:pt x="55" y="32"/>
                </a:lnTo>
                <a:lnTo>
                  <a:pt x="56" y="31"/>
                </a:lnTo>
                <a:lnTo>
                  <a:pt x="56" y="28"/>
                </a:lnTo>
                <a:lnTo>
                  <a:pt x="58" y="26"/>
                </a:lnTo>
                <a:lnTo>
                  <a:pt x="58" y="23"/>
                </a:lnTo>
                <a:lnTo>
                  <a:pt x="56" y="20"/>
                </a:lnTo>
                <a:lnTo>
                  <a:pt x="55" y="17"/>
                </a:lnTo>
                <a:lnTo>
                  <a:pt x="54" y="16"/>
                </a:lnTo>
                <a:lnTo>
                  <a:pt x="52" y="13"/>
                </a:lnTo>
                <a:lnTo>
                  <a:pt x="49" y="11"/>
                </a:lnTo>
                <a:lnTo>
                  <a:pt x="46" y="10"/>
                </a:lnTo>
                <a:lnTo>
                  <a:pt x="42" y="7"/>
                </a:lnTo>
                <a:lnTo>
                  <a:pt x="40" y="5"/>
                </a:lnTo>
                <a:lnTo>
                  <a:pt x="40" y="4"/>
                </a:lnTo>
                <a:lnTo>
                  <a:pt x="40" y="2"/>
                </a:lnTo>
                <a:lnTo>
                  <a:pt x="39" y="2"/>
                </a:lnTo>
                <a:lnTo>
                  <a:pt x="39" y="1"/>
                </a:lnTo>
                <a:lnTo>
                  <a:pt x="36" y="0"/>
                </a:lnTo>
                <a:lnTo>
                  <a:pt x="31" y="0"/>
                </a:lnTo>
                <a:lnTo>
                  <a:pt x="28" y="0"/>
                </a:lnTo>
                <a:lnTo>
                  <a:pt x="24" y="1"/>
                </a:lnTo>
                <a:lnTo>
                  <a:pt x="19" y="2"/>
                </a:lnTo>
                <a:lnTo>
                  <a:pt x="15" y="5"/>
                </a:lnTo>
                <a:lnTo>
                  <a:pt x="12" y="8"/>
                </a:lnTo>
                <a:lnTo>
                  <a:pt x="8" y="13"/>
                </a:lnTo>
              </a:path>
            </a:pathLst>
          </a:custGeom>
          <a:solidFill>
            <a:srgbClr val="FFFF00"/>
          </a:solidFill>
          <a:ln w="4763">
            <a:solidFill>
              <a:srgbClr val="990000"/>
            </a:solidFill>
            <a:round/>
            <a:headEnd/>
            <a:tailEnd/>
          </a:ln>
        </p:spPr>
        <p:txBody>
          <a:bodyPr/>
          <a:lstStyle/>
          <a:p>
            <a:endParaRPr lang="en-US"/>
          </a:p>
        </p:txBody>
      </p:sp>
      <p:sp>
        <p:nvSpPr>
          <p:cNvPr id="53428" name="Freeform 179">
            <a:extLst>
              <a:ext uri="{FF2B5EF4-FFF2-40B4-BE49-F238E27FC236}">
                <a16:creationId xmlns:a16="http://schemas.microsoft.com/office/drawing/2014/main" id="{50C7CA84-B174-4E12-4ED6-67D92FA6432F}"/>
              </a:ext>
            </a:extLst>
          </p:cNvPr>
          <p:cNvSpPr>
            <a:spLocks/>
          </p:cNvSpPr>
          <p:nvPr/>
        </p:nvSpPr>
        <p:spPr bwMode="auto">
          <a:xfrm>
            <a:off x="6375403" y="4205289"/>
            <a:ext cx="36513" cy="23812"/>
          </a:xfrm>
          <a:custGeom>
            <a:avLst/>
            <a:gdLst>
              <a:gd name="T0" fmla="*/ 0 w 26"/>
              <a:gd name="T1" fmla="*/ 2147483647 h 15"/>
              <a:gd name="T2" fmla="*/ 2147483647 w 26"/>
              <a:gd name="T3" fmla="*/ 2147483647 h 15"/>
              <a:gd name="T4" fmla="*/ 2147483647 w 26"/>
              <a:gd name="T5" fmla="*/ 2147483647 h 15"/>
              <a:gd name="T6" fmla="*/ 2147483647 w 26"/>
              <a:gd name="T7" fmla="*/ 2147483647 h 15"/>
              <a:gd name="T8" fmla="*/ 2147483647 w 26"/>
              <a:gd name="T9" fmla="*/ 2147483647 h 15"/>
              <a:gd name="T10" fmla="*/ 2147483647 w 26"/>
              <a:gd name="T11" fmla="*/ 2147483647 h 15"/>
              <a:gd name="T12" fmla="*/ 2147483647 w 26"/>
              <a:gd name="T13" fmla="*/ 2147483647 h 15"/>
              <a:gd name="T14" fmla="*/ 2147483647 w 26"/>
              <a:gd name="T15" fmla="*/ 2147483647 h 15"/>
              <a:gd name="T16" fmla="*/ 2147483647 w 26"/>
              <a:gd name="T17" fmla="*/ 2147483647 h 15"/>
              <a:gd name="T18" fmla="*/ 2147483647 w 26"/>
              <a:gd name="T19" fmla="*/ 2147483647 h 15"/>
              <a:gd name="T20" fmla="*/ 2147483647 w 26"/>
              <a:gd name="T21" fmla="*/ 2147483647 h 15"/>
              <a:gd name="T22" fmla="*/ 2147483647 w 26"/>
              <a:gd name="T23" fmla="*/ 2147483647 h 15"/>
              <a:gd name="T24" fmla="*/ 2147483647 w 26"/>
              <a:gd name="T25" fmla="*/ 2147483647 h 15"/>
              <a:gd name="T26" fmla="*/ 2147483647 w 26"/>
              <a:gd name="T27" fmla="*/ 2147483647 h 15"/>
              <a:gd name="T28" fmla="*/ 2147483647 w 26"/>
              <a:gd name="T29" fmla="*/ 2147483647 h 15"/>
              <a:gd name="T30" fmla="*/ 2147483647 w 26"/>
              <a:gd name="T31" fmla="*/ 2147483647 h 15"/>
              <a:gd name="T32" fmla="*/ 2147483647 w 26"/>
              <a:gd name="T33" fmla="*/ 2147483647 h 15"/>
              <a:gd name="T34" fmla="*/ 2147483647 w 26"/>
              <a:gd name="T35" fmla="*/ 2147483647 h 15"/>
              <a:gd name="T36" fmla="*/ 2147483647 w 26"/>
              <a:gd name="T37" fmla="*/ 2147483647 h 15"/>
              <a:gd name="T38" fmla="*/ 2147483647 w 26"/>
              <a:gd name="T39" fmla="*/ 2147483647 h 15"/>
              <a:gd name="T40" fmla="*/ 2147483647 w 26"/>
              <a:gd name="T41" fmla="*/ 2147483647 h 15"/>
              <a:gd name="T42" fmla="*/ 2147483647 w 26"/>
              <a:gd name="T43" fmla="*/ 2147483647 h 15"/>
              <a:gd name="T44" fmla="*/ 2147483647 w 26"/>
              <a:gd name="T45" fmla="*/ 0 h 15"/>
              <a:gd name="T46" fmla="*/ 2147483647 w 26"/>
              <a:gd name="T47" fmla="*/ 0 h 15"/>
              <a:gd name="T48" fmla="*/ 0 w 26"/>
              <a:gd name="T49" fmla="*/ 0 h 15"/>
              <a:gd name="T50" fmla="*/ 0 w 26"/>
              <a:gd name="T51" fmla="*/ 2147483647 h 15"/>
              <a:gd name="T52" fmla="*/ 0 w 26"/>
              <a:gd name="T53" fmla="*/ 2147483647 h 15"/>
              <a:gd name="T54" fmla="*/ 0 w 26"/>
              <a:gd name="T55" fmla="*/ 2147483647 h 15"/>
              <a:gd name="T56" fmla="*/ 0 w 26"/>
              <a:gd name="T57" fmla="*/ 2147483647 h 15"/>
              <a:gd name="T58" fmla="*/ 0 w 26"/>
              <a:gd name="T59" fmla="*/ 2147483647 h 15"/>
              <a:gd name="T60" fmla="*/ 0 w 26"/>
              <a:gd name="T61" fmla="*/ 2147483647 h 15"/>
              <a:gd name="T62" fmla="*/ 0 w 26"/>
              <a:gd name="T63" fmla="*/ 2147483647 h 15"/>
              <a:gd name="T64" fmla="*/ 0 w 26"/>
              <a:gd name="T65" fmla="*/ 2147483647 h 15"/>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26"/>
              <a:gd name="T100" fmla="*/ 0 h 15"/>
              <a:gd name="T101" fmla="*/ 26 w 26"/>
              <a:gd name="T102" fmla="*/ 15 h 15"/>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26" h="15">
                <a:moveTo>
                  <a:pt x="0" y="5"/>
                </a:moveTo>
                <a:lnTo>
                  <a:pt x="1" y="8"/>
                </a:lnTo>
                <a:lnTo>
                  <a:pt x="4" y="11"/>
                </a:lnTo>
                <a:lnTo>
                  <a:pt x="7" y="12"/>
                </a:lnTo>
                <a:lnTo>
                  <a:pt x="11" y="14"/>
                </a:lnTo>
                <a:lnTo>
                  <a:pt x="14" y="14"/>
                </a:lnTo>
                <a:lnTo>
                  <a:pt x="19" y="15"/>
                </a:lnTo>
                <a:lnTo>
                  <a:pt x="22" y="15"/>
                </a:lnTo>
                <a:lnTo>
                  <a:pt x="26" y="15"/>
                </a:lnTo>
                <a:lnTo>
                  <a:pt x="26" y="14"/>
                </a:lnTo>
                <a:lnTo>
                  <a:pt x="25" y="12"/>
                </a:lnTo>
                <a:lnTo>
                  <a:pt x="25" y="11"/>
                </a:lnTo>
                <a:lnTo>
                  <a:pt x="23" y="11"/>
                </a:lnTo>
                <a:lnTo>
                  <a:pt x="23" y="9"/>
                </a:lnTo>
                <a:lnTo>
                  <a:pt x="22" y="9"/>
                </a:lnTo>
                <a:lnTo>
                  <a:pt x="22" y="8"/>
                </a:lnTo>
                <a:lnTo>
                  <a:pt x="19" y="8"/>
                </a:lnTo>
                <a:lnTo>
                  <a:pt x="17" y="5"/>
                </a:lnTo>
                <a:lnTo>
                  <a:pt x="14" y="3"/>
                </a:lnTo>
                <a:lnTo>
                  <a:pt x="11" y="2"/>
                </a:lnTo>
                <a:lnTo>
                  <a:pt x="8" y="2"/>
                </a:lnTo>
                <a:lnTo>
                  <a:pt x="5" y="0"/>
                </a:lnTo>
                <a:lnTo>
                  <a:pt x="2" y="0"/>
                </a:lnTo>
                <a:lnTo>
                  <a:pt x="0" y="0"/>
                </a:lnTo>
                <a:lnTo>
                  <a:pt x="0" y="2"/>
                </a:lnTo>
                <a:lnTo>
                  <a:pt x="0" y="3"/>
                </a:lnTo>
                <a:lnTo>
                  <a:pt x="0" y="5"/>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429" name="Freeform 180">
            <a:extLst>
              <a:ext uri="{FF2B5EF4-FFF2-40B4-BE49-F238E27FC236}">
                <a16:creationId xmlns:a16="http://schemas.microsoft.com/office/drawing/2014/main" id="{2773C253-671C-9FAF-131E-03D629A5F5D6}"/>
              </a:ext>
            </a:extLst>
          </p:cNvPr>
          <p:cNvSpPr>
            <a:spLocks/>
          </p:cNvSpPr>
          <p:nvPr/>
        </p:nvSpPr>
        <p:spPr bwMode="auto">
          <a:xfrm>
            <a:off x="6375403" y="4205289"/>
            <a:ext cx="36513" cy="23812"/>
          </a:xfrm>
          <a:custGeom>
            <a:avLst/>
            <a:gdLst>
              <a:gd name="T0" fmla="*/ 0 w 26"/>
              <a:gd name="T1" fmla="*/ 2147483647 h 15"/>
              <a:gd name="T2" fmla="*/ 2147483647 w 26"/>
              <a:gd name="T3" fmla="*/ 2147483647 h 15"/>
              <a:gd name="T4" fmla="*/ 2147483647 w 26"/>
              <a:gd name="T5" fmla="*/ 2147483647 h 15"/>
              <a:gd name="T6" fmla="*/ 2147483647 w 26"/>
              <a:gd name="T7" fmla="*/ 2147483647 h 15"/>
              <a:gd name="T8" fmla="*/ 2147483647 w 26"/>
              <a:gd name="T9" fmla="*/ 2147483647 h 15"/>
              <a:gd name="T10" fmla="*/ 2147483647 w 26"/>
              <a:gd name="T11" fmla="*/ 2147483647 h 15"/>
              <a:gd name="T12" fmla="*/ 2147483647 w 26"/>
              <a:gd name="T13" fmla="*/ 2147483647 h 15"/>
              <a:gd name="T14" fmla="*/ 2147483647 w 26"/>
              <a:gd name="T15" fmla="*/ 2147483647 h 15"/>
              <a:gd name="T16" fmla="*/ 2147483647 w 26"/>
              <a:gd name="T17" fmla="*/ 2147483647 h 15"/>
              <a:gd name="T18" fmla="*/ 2147483647 w 26"/>
              <a:gd name="T19" fmla="*/ 2147483647 h 15"/>
              <a:gd name="T20" fmla="*/ 2147483647 w 26"/>
              <a:gd name="T21" fmla="*/ 2147483647 h 15"/>
              <a:gd name="T22" fmla="*/ 2147483647 w 26"/>
              <a:gd name="T23" fmla="*/ 2147483647 h 15"/>
              <a:gd name="T24" fmla="*/ 2147483647 w 26"/>
              <a:gd name="T25" fmla="*/ 2147483647 h 15"/>
              <a:gd name="T26" fmla="*/ 2147483647 w 26"/>
              <a:gd name="T27" fmla="*/ 2147483647 h 15"/>
              <a:gd name="T28" fmla="*/ 2147483647 w 26"/>
              <a:gd name="T29" fmla="*/ 2147483647 h 15"/>
              <a:gd name="T30" fmla="*/ 2147483647 w 26"/>
              <a:gd name="T31" fmla="*/ 2147483647 h 15"/>
              <a:gd name="T32" fmla="*/ 2147483647 w 26"/>
              <a:gd name="T33" fmla="*/ 2147483647 h 15"/>
              <a:gd name="T34" fmla="*/ 2147483647 w 26"/>
              <a:gd name="T35" fmla="*/ 2147483647 h 15"/>
              <a:gd name="T36" fmla="*/ 2147483647 w 26"/>
              <a:gd name="T37" fmla="*/ 2147483647 h 15"/>
              <a:gd name="T38" fmla="*/ 2147483647 w 26"/>
              <a:gd name="T39" fmla="*/ 2147483647 h 15"/>
              <a:gd name="T40" fmla="*/ 2147483647 w 26"/>
              <a:gd name="T41" fmla="*/ 2147483647 h 15"/>
              <a:gd name="T42" fmla="*/ 2147483647 w 26"/>
              <a:gd name="T43" fmla="*/ 2147483647 h 15"/>
              <a:gd name="T44" fmla="*/ 2147483647 w 26"/>
              <a:gd name="T45" fmla="*/ 0 h 15"/>
              <a:gd name="T46" fmla="*/ 2147483647 w 26"/>
              <a:gd name="T47" fmla="*/ 0 h 15"/>
              <a:gd name="T48" fmla="*/ 0 w 26"/>
              <a:gd name="T49" fmla="*/ 0 h 15"/>
              <a:gd name="T50" fmla="*/ 0 w 26"/>
              <a:gd name="T51" fmla="*/ 2147483647 h 15"/>
              <a:gd name="T52" fmla="*/ 0 w 26"/>
              <a:gd name="T53" fmla="*/ 2147483647 h 15"/>
              <a:gd name="T54" fmla="*/ 0 w 26"/>
              <a:gd name="T55" fmla="*/ 2147483647 h 15"/>
              <a:gd name="T56" fmla="*/ 0 w 26"/>
              <a:gd name="T57" fmla="*/ 2147483647 h 15"/>
              <a:gd name="T58" fmla="*/ 0 w 26"/>
              <a:gd name="T59" fmla="*/ 2147483647 h 15"/>
              <a:gd name="T60" fmla="*/ 0 w 26"/>
              <a:gd name="T61" fmla="*/ 2147483647 h 15"/>
              <a:gd name="T62" fmla="*/ 0 w 26"/>
              <a:gd name="T63" fmla="*/ 2147483647 h 15"/>
              <a:gd name="T64" fmla="*/ 0 w 26"/>
              <a:gd name="T65" fmla="*/ 2147483647 h 15"/>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26"/>
              <a:gd name="T100" fmla="*/ 0 h 15"/>
              <a:gd name="T101" fmla="*/ 26 w 26"/>
              <a:gd name="T102" fmla="*/ 15 h 15"/>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26" h="15">
                <a:moveTo>
                  <a:pt x="0" y="5"/>
                </a:moveTo>
                <a:lnTo>
                  <a:pt x="1" y="8"/>
                </a:lnTo>
                <a:lnTo>
                  <a:pt x="4" y="11"/>
                </a:lnTo>
                <a:lnTo>
                  <a:pt x="7" y="12"/>
                </a:lnTo>
                <a:lnTo>
                  <a:pt x="11" y="14"/>
                </a:lnTo>
                <a:lnTo>
                  <a:pt x="14" y="14"/>
                </a:lnTo>
                <a:lnTo>
                  <a:pt x="19" y="15"/>
                </a:lnTo>
                <a:lnTo>
                  <a:pt x="22" y="15"/>
                </a:lnTo>
                <a:lnTo>
                  <a:pt x="26" y="15"/>
                </a:lnTo>
                <a:lnTo>
                  <a:pt x="26" y="14"/>
                </a:lnTo>
                <a:lnTo>
                  <a:pt x="25" y="12"/>
                </a:lnTo>
                <a:lnTo>
                  <a:pt x="25" y="11"/>
                </a:lnTo>
                <a:lnTo>
                  <a:pt x="23" y="11"/>
                </a:lnTo>
                <a:lnTo>
                  <a:pt x="23" y="9"/>
                </a:lnTo>
                <a:lnTo>
                  <a:pt x="22" y="9"/>
                </a:lnTo>
                <a:lnTo>
                  <a:pt x="22" y="8"/>
                </a:lnTo>
                <a:lnTo>
                  <a:pt x="19" y="8"/>
                </a:lnTo>
                <a:lnTo>
                  <a:pt x="17" y="5"/>
                </a:lnTo>
                <a:lnTo>
                  <a:pt x="14" y="3"/>
                </a:lnTo>
                <a:lnTo>
                  <a:pt x="11" y="2"/>
                </a:lnTo>
                <a:lnTo>
                  <a:pt x="8" y="2"/>
                </a:lnTo>
                <a:lnTo>
                  <a:pt x="5" y="0"/>
                </a:lnTo>
                <a:lnTo>
                  <a:pt x="2" y="0"/>
                </a:lnTo>
                <a:lnTo>
                  <a:pt x="0" y="0"/>
                </a:lnTo>
                <a:lnTo>
                  <a:pt x="0" y="2"/>
                </a:lnTo>
                <a:lnTo>
                  <a:pt x="0" y="3"/>
                </a:lnTo>
                <a:lnTo>
                  <a:pt x="0" y="5"/>
                </a:lnTo>
              </a:path>
            </a:pathLst>
          </a:custGeom>
          <a:solidFill>
            <a:srgbClr val="FFFF00"/>
          </a:solidFill>
          <a:ln w="4763">
            <a:solidFill>
              <a:srgbClr val="990000"/>
            </a:solidFill>
            <a:round/>
            <a:headEnd/>
            <a:tailEnd/>
          </a:ln>
        </p:spPr>
        <p:txBody>
          <a:bodyPr/>
          <a:lstStyle/>
          <a:p>
            <a:endParaRPr lang="en-US"/>
          </a:p>
        </p:txBody>
      </p:sp>
      <p:sp>
        <p:nvSpPr>
          <p:cNvPr id="53430" name="Freeform 181">
            <a:extLst>
              <a:ext uri="{FF2B5EF4-FFF2-40B4-BE49-F238E27FC236}">
                <a16:creationId xmlns:a16="http://schemas.microsoft.com/office/drawing/2014/main" id="{9EC97D54-9E83-BDAB-A06B-603F03B027C1}"/>
              </a:ext>
            </a:extLst>
          </p:cNvPr>
          <p:cNvSpPr>
            <a:spLocks/>
          </p:cNvSpPr>
          <p:nvPr/>
        </p:nvSpPr>
        <p:spPr bwMode="auto">
          <a:xfrm>
            <a:off x="6189664" y="4286251"/>
            <a:ext cx="107951" cy="90488"/>
          </a:xfrm>
          <a:custGeom>
            <a:avLst/>
            <a:gdLst>
              <a:gd name="T0" fmla="*/ 2147483647 w 77"/>
              <a:gd name="T1" fmla="*/ 2147483647 h 57"/>
              <a:gd name="T2" fmla="*/ 0 w 77"/>
              <a:gd name="T3" fmla="*/ 2147483647 h 57"/>
              <a:gd name="T4" fmla="*/ 0 w 77"/>
              <a:gd name="T5" fmla="*/ 2147483647 h 57"/>
              <a:gd name="T6" fmla="*/ 2147483647 w 77"/>
              <a:gd name="T7" fmla="*/ 2147483647 h 57"/>
              <a:gd name="T8" fmla="*/ 2147483647 w 77"/>
              <a:gd name="T9" fmla="*/ 2147483647 h 57"/>
              <a:gd name="T10" fmla="*/ 2147483647 w 77"/>
              <a:gd name="T11" fmla="*/ 2147483647 h 57"/>
              <a:gd name="T12" fmla="*/ 2147483647 w 77"/>
              <a:gd name="T13" fmla="*/ 2147483647 h 57"/>
              <a:gd name="T14" fmla="*/ 2147483647 w 77"/>
              <a:gd name="T15" fmla="*/ 2147483647 h 57"/>
              <a:gd name="T16" fmla="*/ 2147483647 w 77"/>
              <a:gd name="T17" fmla="*/ 2147483647 h 57"/>
              <a:gd name="T18" fmla="*/ 2147483647 w 77"/>
              <a:gd name="T19" fmla="*/ 2147483647 h 57"/>
              <a:gd name="T20" fmla="*/ 2147483647 w 77"/>
              <a:gd name="T21" fmla="*/ 2147483647 h 57"/>
              <a:gd name="T22" fmla="*/ 2147483647 w 77"/>
              <a:gd name="T23" fmla="*/ 2147483647 h 57"/>
              <a:gd name="T24" fmla="*/ 2147483647 w 77"/>
              <a:gd name="T25" fmla="*/ 2147483647 h 57"/>
              <a:gd name="T26" fmla="*/ 2147483647 w 77"/>
              <a:gd name="T27" fmla="*/ 2147483647 h 57"/>
              <a:gd name="T28" fmla="*/ 2147483647 w 77"/>
              <a:gd name="T29" fmla="*/ 2147483647 h 57"/>
              <a:gd name="T30" fmla="*/ 2147483647 w 77"/>
              <a:gd name="T31" fmla="*/ 2147483647 h 57"/>
              <a:gd name="T32" fmla="*/ 2147483647 w 77"/>
              <a:gd name="T33" fmla="*/ 2147483647 h 57"/>
              <a:gd name="T34" fmla="*/ 2147483647 w 77"/>
              <a:gd name="T35" fmla="*/ 2147483647 h 57"/>
              <a:gd name="T36" fmla="*/ 2147483647 w 77"/>
              <a:gd name="T37" fmla="*/ 2147483647 h 57"/>
              <a:gd name="T38" fmla="*/ 2147483647 w 77"/>
              <a:gd name="T39" fmla="*/ 2147483647 h 57"/>
              <a:gd name="T40" fmla="*/ 2147483647 w 77"/>
              <a:gd name="T41" fmla="*/ 2147483647 h 57"/>
              <a:gd name="T42" fmla="*/ 2147483647 w 77"/>
              <a:gd name="T43" fmla="*/ 2147483647 h 57"/>
              <a:gd name="T44" fmla="*/ 2147483647 w 77"/>
              <a:gd name="T45" fmla="*/ 2147483647 h 57"/>
              <a:gd name="T46" fmla="*/ 2147483647 w 77"/>
              <a:gd name="T47" fmla="*/ 2147483647 h 57"/>
              <a:gd name="T48" fmla="*/ 2147483647 w 77"/>
              <a:gd name="T49" fmla="*/ 2147483647 h 57"/>
              <a:gd name="T50" fmla="*/ 2147483647 w 77"/>
              <a:gd name="T51" fmla="*/ 2147483647 h 57"/>
              <a:gd name="T52" fmla="*/ 2147483647 w 77"/>
              <a:gd name="T53" fmla="*/ 2147483647 h 57"/>
              <a:gd name="T54" fmla="*/ 2147483647 w 77"/>
              <a:gd name="T55" fmla="*/ 2147483647 h 57"/>
              <a:gd name="T56" fmla="*/ 2147483647 w 77"/>
              <a:gd name="T57" fmla="*/ 2147483647 h 57"/>
              <a:gd name="T58" fmla="*/ 2147483647 w 77"/>
              <a:gd name="T59" fmla="*/ 2147483647 h 57"/>
              <a:gd name="T60" fmla="*/ 2147483647 w 77"/>
              <a:gd name="T61" fmla="*/ 2147483647 h 57"/>
              <a:gd name="T62" fmla="*/ 2147483647 w 77"/>
              <a:gd name="T63" fmla="*/ 2147483647 h 57"/>
              <a:gd name="T64" fmla="*/ 2147483647 w 77"/>
              <a:gd name="T65" fmla="*/ 2147483647 h 57"/>
              <a:gd name="T66" fmla="*/ 2147483647 w 77"/>
              <a:gd name="T67" fmla="*/ 2147483647 h 57"/>
              <a:gd name="T68" fmla="*/ 2147483647 w 77"/>
              <a:gd name="T69" fmla="*/ 2147483647 h 57"/>
              <a:gd name="T70" fmla="*/ 2147483647 w 77"/>
              <a:gd name="T71" fmla="*/ 2147483647 h 57"/>
              <a:gd name="T72" fmla="*/ 2147483647 w 77"/>
              <a:gd name="T73" fmla="*/ 2147483647 h 57"/>
              <a:gd name="T74" fmla="*/ 2147483647 w 77"/>
              <a:gd name="T75" fmla="*/ 2147483647 h 57"/>
              <a:gd name="T76" fmla="*/ 2147483647 w 77"/>
              <a:gd name="T77" fmla="*/ 2147483647 h 57"/>
              <a:gd name="T78" fmla="*/ 2147483647 w 77"/>
              <a:gd name="T79" fmla="*/ 2147483647 h 57"/>
              <a:gd name="T80" fmla="*/ 2147483647 w 77"/>
              <a:gd name="T81" fmla="*/ 2147483647 h 57"/>
              <a:gd name="T82" fmla="*/ 2147483647 w 77"/>
              <a:gd name="T83" fmla="*/ 2147483647 h 57"/>
              <a:gd name="T84" fmla="*/ 2147483647 w 77"/>
              <a:gd name="T85" fmla="*/ 2147483647 h 57"/>
              <a:gd name="T86" fmla="*/ 2147483647 w 77"/>
              <a:gd name="T87" fmla="*/ 2147483647 h 57"/>
              <a:gd name="T88" fmla="*/ 2147483647 w 77"/>
              <a:gd name="T89" fmla="*/ 2147483647 h 57"/>
              <a:gd name="T90" fmla="*/ 2147483647 w 77"/>
              <a:gd name="T91" fmla="*/ 2147483647 h 57"/>
              <a:gd name="T92" fmla="*/ 2147483647 w 77"/>
              <a:gd name="T93" fmla="*/ 2147483647 h 57"/>
              <a:gd name="T94" fmla="*/ 2147483647 w 77"/>
              <a:gd name="T95" fmla="*/ 2147483647 h 57"/>
              <a:gd name="T96" fmla="*/ 2147483647 w 77"/>
              <a:gd name="T97" fmla="*/ 0 h 57"/>
              <a:gd name="T98" fmla="*/ 2147483647 w 77"/>
              <a:gd name="T99" fmla="*/ 0 h 57"/>
              <a:gd name="T100" fmla="*/ 2147483647 w 77"/>
              <a:gd name="T101" fmla="*/ 0 h 57"/>
              <a:gd name="T102" fmla="*/ 2147483647 w 77"/>
              <a:gd name="T103" fmla="*/ 0 h 57"/>
              <a:gd name="T104" fmla="*/ 2147483647 w 77"/>
              <a:gd name="T105" fmla="*/ 2147483647 h 57"/>
              <a:gd name="T106" fmla="*/ 2147483647 w 77"/>
              <a:gd name="T107" fmla="*/ 2147483647 h 57"/>
              <a:gd name="T108" fmla="*/ 2147483647 w 77"/>
              <a:gd name="T109" fmla="*/ 2147483647 h 57"/>
              <a:gd name="T110" fmla="*/ 2147483647 w 77"/>
              <a:gd name="T111" fmla="*/ 2147483647 h 57"/>
              <a:gd name="T112" fmla="*/ 2147483647 w 77"/>
              <a:gd name="T113" fmla="*/ 2147483647 h 57"/>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77"/>
              <a:gd name="T172" fmla="*/ 0 h 57"/>
              <a:gd name="T173" fmla="*/ 77 w 77"/>
              <a:gd name="T174" fmla="*/ 57 h 57"/>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77" h="57">
                <a:moveTo>
                  <a:pt x="1" y="7"/>
                </a:moveTo>
                <a:lnTo>
                  <a:pt x="0" y="10"/>
                </a:lnTo>
                <a:lnTo>
                  <a:pt x="0" y="13"/>
                </a:lnTo>
                <a:lnTo>
                  <a:pt x="1" y="17"/>
                </a:lnTo>
                <a:lnTo>
                  <a:pt x="1" y="20"/>
                </a:lnTo>
                <a:lnTo>
                  <a:pt x="1" y="25"/>
                </a:lnTo>
                <a:lnTo>
                  <a:pt x="3" y="29"/>
                </a:lnTo>
                <a:lnTo>
                  <a:pt x="3" y="32"/>
                </a:lnTo>
                <a:lnTo>
                  <a:pt x="4" y="35"/>
                </a:lnTo>
                <a:lnTo>
                  <a:pt x="7" y="40"/>
                </a:lnTo>
                <a:lnTo>
                  <a:pt x="12" y="43"/>
                </a:lnTo>
                <a:lnTo>
                  <a:pt x="15" y="46"/>
                </a:lnTo>
                <a:lnTo>
                  <a:pt x="19" y="47"/>
                </a:lnTo>
                <a:lnTo>
                  <a:pt x="24" y="49"/>
                </a:lnTo>
                <a:lnTo>
                  <a:pt x="29" y="49"/>
                </a:lnTo>
                <a:lnTo>
                  <a:pt x="34" y="47"/>
                </a:lnTo>
                <a:lnTo>
                  <a:pt x="38" y="44"/>
                </a:lnTo>
                <a:lnTo>
                  <a:pt x="41" y="44"/>
                </a:lnTo>
                <a:lnTo>
                  <a:pt x="44" y="46"/>
                </a:lnTo>
                <a:lnTo>
                  <a:pt x="50" y="47"/>
                </a:lnTo>
                <a:lnTo>
                  <a:pt x="55" y="50"/>
                </a:lnTo>
                <a:lnTo>
                  <a:pt x="61" y="53"/>
                </a:lnTo>
                <a:lnTo>
                  <a:pt x="66" y="54"/>
                </a:lnTo>
                <a:lnTo>
                  <a:pt x="71" y="57"/>
                </a:lnTo>
                <a:lnTo>
                  <a:pt x="72" y="57"/>
                </a:lnTo>
                <a:lnTo>
                  <a:pt x="74" y="57"/>
                </a:lnTo>
                <a:lnTo>
                  <a:pt x="75" y="56"/>
                </a:lnTo>
                <a:lnTo>
                  <a:pt x="77" y="56"/>
                </a:lnTo>
                <a:lnTo>
                  <a:pt x="77" y="54"/>
                </a:lnTo>
                <a:lnTo>
                  <a:pt x="75" y="51"/>
                </a:lnTo>
                <a:lnTo>
                  <a:pt x="72" y="47"/>
                </a:lnTo>
                <a:lnTo>
                  <a:pt x="68" y="41"/>
                </a:lnTo>
                <a:lnTo>
                  <a:pt x="63" y="37"/>
                </a:lnTo>
                <a:lnTo>
                  <a:pt x="58" y="31"/>
                </a:lnTo>
                <a:lnTo>
                  <a:pt x="52" y="26"/>
                </a:lnTo>
                <a:lnTo>
                  <a:pt x="47" y="23"/>
                </a:lnTo>
                <a:lnTo>
                  <a:pt x="43" y="22"/>
                </a:lnTo>
                <a:lnTo>
                  <a:pt x="38" y="20"/>
                </a:lnTo>
                <a:lnTo>
                  <a:pt x="34" y="17"/>
                </a:lnTo>
                <a:lnTo>
                  <a:pt x="31" y="14"/>
                </a:lnTo>
                <a:lnTo>
                  <a:pt x="28" y="11"/>
                </a:lnTo>
                <a:lnTo>
                  <a:pt x="24" y="9"/>
                </a:lnTo>
                <a:lnTo>
                  <a:pt x="21" y="6"/>
                </a:lnTo>
                <a:lnTo>
                  <a:pt x="16" y="3"/>
                </a:lnTo>
                <a:lnTo>
                  <a:pt x="12" y="0"/>
                </a:lnTo>
                <a:lnTo>
                  <a:pt x="10" y="0"/>
                </a:lnTo>
                <a:lnTo>
                  <a:pt x="9" y="0"/>
                </a:lnTo>
                <a:lnTo>
                  <a:pt x="7" y="0"/>
                </a:lnTo>
                <a:lnTo>
                  <a:pt x="6" y="1"/>
                </a:lnTo>
                <a:lnTo>
                  <a:pt x="4" y="1"/>
                </a:lnTo>
                <a:lnTo>
                  <a:pt x="3" y="3"/>
                </a:lnTo>
                <a:lnTo>
                  <a:pt x="1" y="4"/>
                </a:lnTo>
                <a:lnTo>
                  <a:pt x="1" y="7"/>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431" name="Freeform 182">
            <a:extLst>
              <a:ext uri="{FF2B5EF4-FFF2-40B4-BE49-F238E27FC236}">
                <a16:creationId xmlns:a16="http://schemas.microsoft.com/office/drawing/2014/main" id="{EB75E97F-640C-B651-5AEB-1036953F0187}"/>
              </a:ext>
            </a:extLst>
          </p:cNvPr>
          <p:cNvSpPr>
            <a:spLocks/>
          </p:cNvSpPr>
          <p:nvPr/>
        </p:nvSpPr>
        <p:spPr bwMode="auto">
          <a:xfrm>
            <a:off x="6189664" y="4286251"/>
            <a:ext cx="107951" cy="90488"/>
          </a:xfrm>
          <a:custGeom>
            <a:avLst/>
            <a:gdLst>
              <a:gd name="T0" fmla="*/ 2147483647 w 77"/>
              <a:gd name="T1" fmla="*/ 2147483647 h 57"/>
              <a:gd name="T2" fmla="*/ 0 w 77"/>
              <a:gd name="T3" fmla="*/ 2147483647 h 57"/>
              <a:gd name="T4" fmla="*/ 0 w 77"/>
              <a:gd name="T5" fmla="*/ 2147483647 h 57"/>
              <a:gd name="T6" fmla="*/ 2147483647 w 77"/>
              <a:gd name="T7" fmla="*/ 2147483647 h 57"/>
              <a:gd name="T8" fmla="*/ 2147483647 w 77"/>
              <a:gd name="T9" fmla="*/ 2147483647 h 57"/>
              <a:gd name="T10" fmla="*/ 2147483647 w 77"/>
              <a:gd name="T11" fmla="*/ 2147483647 h 57"/>
              <a:gd name="T12" fmla="*/ 2147483647 w 77"/>
              <a:gd name="T13" fmla="*/ 2147483647 h 57"/>
              <a:gd name="T14" fmla="*/ 2147483647 w 77"/>
              <a:gd name="T15" fmla="*/ 2147483647 h 57"/>
              <a:gd name="T16" fmla="*/ 2147483647 w 77"/>
              <a:gd name="T17" fmla="*/ 2147483647 h 57"/>
              <a:gd name="T18" fmla="*/ 2147483647 w 77"/>
              <a:gd name="T19" fmla="*/ 2147483647 h 57"/>
              <a:gd name="T20" fmla="*/ 2147483647 w 77"/>
              <a:gd name="T21" fmla="*/ 2147483647 h 57"/>
              <a:gd name="T22" fmla="*/ 2147483647 w 77"/>
              <a:gd name="T23" fmla="*/ 2147483647 h 57"/>
              <a:gd name="T24" fmla="*/ 2147483647 w 77"/>
              <a:gd name="T25" fmla="*/ 2147483647 h 57"/>
              <a:gd name="T26" fmla="*/ 2147483647 w 77"/>
              <a:gd name="T27" fmla="*/ 2147483647 h 57"/>
              <a:gd name="T28" fmla="*/ 2147483647 w 77"/>
              <a:gd name="T29" fmla="*/ 2147483647 h 57"/>
              <a:gd name="T30" fmla="*/ 2147483647 w 77"/>
              <a:gd name="T31" fmla="*/ 2147483647 h 57"/>
              <a:gd name="T32" fmla="*/ 2147483647 w 77"/>
              <a:gd name="T33" fmla="*/ 2147483647 h 57"/>
              <a:gd name="T34" fmla="*/ 2147483647 w 77"/>
              <a:gd name="T35" fmla="*/ 2147483647 h 57"/>
              <a:gd name="T36" fmla="*/ 2147483647 w 77"/>
              <a:gd name="T37" fmla="*/ 2147483647 h 57"/>
              <a:gd name="T38" fmla="*/ 2147483647 w 77"/>
              <a:gd name="T39" fmla="*/ 2147483647 h 57"/>
              <a:gd name="T40" fmla="*/ 2147483647 w 77"/>
              <a:gd name="T41" fmla="*/ 2147483647 h 57"/>
              <a:gd name="T42" fmla="*/ 2147483647 w 77"/>
              <a:gd name="T43" fmla="*/ 2147483647 h 57"/>
              <a:gd name="T44" fmla="*/ 2147483647 w 77"/>
              <a:gd name="T45" fmla="*/ 2147483647 h 57"/>
              <a:gd name="T46" fmla="*/ 2147483647 w 77"/>
              <a:gd name="T47" fmla="*/ 2147483647 h 57"/>
              <a:gd name="T48" fmla="*/ 2147483647 w 77"/>
              <a:gd name="T49" fmla="*/ 2147483647 h 57"/>
              <a:gd name="T50" fmla="*/ 2147483647 w 77"/>
              <a:gd name="T51" fmla="*/ 2147483647 h 57"/>
              <a:gd name="T52" fmla="*/ 2147483647 w 77"/>
              <a:gd name="T53" fmla="*/ 2147483647 h 57"/>
              <a:gd name="T54" fmla="*/ 2147483647 w 77"/>
              <a:gd name="T55" fmla="*/ 2147483647 h 57"/>
              <a:gd name="T56" fmla="*/ 2147483647 w 77"/>
              <a:gd name="T57" fmla="*/ 2147483647 h 57"/>
              <a:gd name="T58" fmla="*/ 2147483647 w 77"/>
              <a:gd name="T59" fmla="*/ 2147483647 h 57"/>
              <a:gd name="T60" fmla="*/ 2147483647 w 77"/>
              <a:gd name="T61" fmla="*/ 2147483647 h 57"/>
              <a:gd name="T62" fmla="*/ 2147483647 w 77"/>
              <a:gd name="T63" fmla="*/ 2147483647 h 57"/>
              <a:gd name="T64" fmla="*/ 2147483647 w 77"/>
              <a:gd name="T65" fmla="*/ 2147483647 h 57"/>
              <a:gd name="T66" fmla="*/ 2147483647 w 77"/>
              <a:gd name="T67" fmla="*/ 2147483647 h 57"/>
              <a:gd name="T68" fmla="*/ 2147483647 w 77"/>
              <a:gd name="T69" fmla="*/ 2147483647 h 57"/>
              <a:gd name="T70" fmla="*/ 2147483647 w 77"/>
              <a:gd name="T71" fmla="*/ 2147483647 h 57"/>
              <a:gd name="T72" fmla="*/ 2147483647 w 77"/>
              <a:gd name="T73" fmla="*/ 2147483647 h 57"/>
              <a:gd name="T74" fmla="*/ 2147483647 w 77"/>
              <a:gd name="T75" fmla="*/ 2147483647 h 57"/>
              <a:gd name="T76" fmla="*/ 2147483647 w 77"/>
              <a:gd name="T77" fmla="*/ 2147483647 h 57"/>
              <a:gd name="T78" fmla="*/ 2147483647 w 77"/>
              <a:gd name="T79" fmla="*/ 2147483647 h 57"/>
              <a:gd name="T80" fmla="*/ 2147483647 w 77"/>
              <a:gd name="T81" fmla="*/ 2147483647 h 57"/>
              <a:gd name="T82" fmla="*/ 2147483647 w 77"/>
              <a:gd name="T83" fmla="*/ 2147483647 h 57"/>
              <a:gd name="T84" fmla="*/ 2147483647 w 77"/>
              <a:gd name="T85" fmla="*/ 2147483647 h 57"/>
              <a:gd name="T86" fmla="*/ 2147483647 w 77"/>
              <a:gd name="T87" fmla="*/ 2147483647 h 57"/>
              <a:gd name="T88" fmla="*/ 2147483647 w 77"/>
              <a:gd name="T89" fmla="*/ 2147483647 h 57"/>
              <a:gd name="T90" fmla="*/ 2147483647 w 77"/>
              <a:gd name="T91" fmla="*/ 2147483647 h 57"/>
              <a:gd name="T92" fmla="*/ 2147483647 w 77"/>
              <a:gd name="T93" fmla="*/ 2147483647 h 57"/>
              <a:gd name="T94" fmla="*/ 2147483647 w 77"/>
              <a:gd name="T95" fmla="*/ 2147483647 h 57"/>
              <a:gd name="T96" fmla="*/ 2147483647 w 77"/>
              <a:gd name="T97" fmla="*/ 0 h 57"/>
              <a:gd name="T98" fmla="*/ 2147483647 w 77"/>
              <a:gd name="T99" fmla="*/ 0 h 57"/>
              <a:gd name="T100" fmla="*/ 2147483647 w 77"/>
              <a:gd name="T101" fmla="*/ 0 h 57"/>
              <a:gd name="T102" fmla="*/ 2147483647 w 77"/>
              <a:gd name="T103" fmla="*/ 0 h 57"/>
              <a:gd name="T104" fmla="*/ 2147483647 w 77"/>
              <a:gd name="T105" fmla="*/ 2147483647 h 57"/>
              <a:gd name="T106" fmla="*/ 2147483647 w 77"/>
              <a:gd name="T107" fmla="*/ 2147483647 h 57"/>
              <a:gd name="T108" fmla="*/ 2147483647 w 77"/>
              <a:gd name="T109" fmla="*/ 2147483647 h 57"/>
              <a:gd name="T110" fmla="*/ 2147483647 w 77"/>
              <a:gd name="T111" fmla="*/ 2147483647 h 57"/>
              <a:gd name="T112" fmla="*/ 2147483647 w 77"/>
              <a:gd name="T113" fmla="*/ 2147483647 h 57"/>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77"/>
              <a:gd name="T172" fmla="*/ 0 h 57"/>
              <a:gd name="T173" fmla="*/ 77 w 77"/>
              <a:gd name="T174" fmla="*/ 57 h 57"/>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77" h="57">
                <a:moveTo>
                  <a:pt x="1" y="7"/>
                </a:moveTo>
                <a:lnTo>
                  <a:pt x="0" y="10"/>
                </a:lnTo>
                <a:lnTo>
                  <a:pt x="0" y="13"/>
                </a:lnTo>
                <a:lnTo>
                  <a:pt x="1" y="17"/>
                </a:lnTo>
                <a:lnTo>
                  <a:pt x="1" y="20"/>
                </a:lnTo>
                <a:lnTo>
                  <a:pt x="1" y="25"/>
                </a:lnTo>
                <a:lnTo>
                  <a:pt x="3" y="29"/>
                </a:lnTo>
                <a:lnTo>
                  <a:pt x="3" y="32"/>
                </a:lnTo>
                <a:lnTo>
                  <a:pt x="4" y="35"/>
                </a:lnTo>
                <a:lnTo>
                  <a:pt x="7" y="40"/>
                </a:lnTo>
                <a:lnTo>
                  <a:pt x="12" y="43"/>
                </a:lnTo>
                <a:lnTo>
                  <a:pt x="15" y="46"/>
                </a:lnTo>
                <a:lnTo>
                  <a:pt x="19" y="47"/>
                </a:lnTo>
                <a:lnTo>
                  <a:pt x="24" y="49"/>
                </a:lnTo>
                <a:lnTo>
                  <a:pt x="29" y="49"/>
                </a:lnTo>
                <a:lnTo>
                  <a:pt x="34" y="47"/>
                </a:lnTo>
                <a:lnTo>
                  <a:pt x="38" y="44"/>
                </a:lnTo>
                <a:lnTo>
                  <a:pt x="41" y="44"/>
                </a:lnTo>
                <a:lnTo>
                  <a:pt x="44" y="46"/>
                </a:lnTo>
                <a:lnTo>
                  <a:pt x="50" y="47"/>
                </a:lnTo>
                <a:lnTo>
                  <a:pt x="55" y="50"/>
                </a:lnTo>
                <a:lnTo>
                  <a:pt x="61" y="53"/>
                </a:lnTo>
                <a:lnTo>
                  <a:pt x="66" y="54"/>
                </a:lnTo>
                <a:lnTo>
                  <a:pt x="71" y="57"/>
                </a:lnTo>
                <a:lnTo>
                  <a:pt x="72" y="57"/>
                </a:lnTo>
                <a:lnTo>
                  <a:pt x="74" y="57"/>
                </a:lnTo>
                <a:lnTo>
                  <a:pt x="75" y="56"/>
                </a:lnTo>
                <a:lnTo>
                  <a:pt x="77" y="56"/>
                </a:lnTo>
                <a:lnTo>
                  <a:pt x="77" y="54"/>
                </a:lnTo>
                <a:lnTo>
                  <a:pt x="75" y="51"/>
                </a:lnTo>
                <a:lnTo>
                  <a:pt x="72" y="47"/>
                </a:lnTo>
                <a:lnTo>
                  <a:pt x="68" y="41"/>
                </a:lnTo>
                <a:lnTo>
                  <a:pt x="63" y="37"/>
                </a:lnTo>
                <a:lnTo>
                  <a:pt x="58" y="31"/>
                </a:lnTo>
                <a:lnTo>
                  <a:pt x="52" y="26"/>
                </a:lnTo>
                <a:lnTo>
                  <a:pt x="47" y="23"/>
                </a:lnTo>
                <a:lnTo>
                  <a:pt x="43" y="22"/>
                </a:lnTo>
                <a:lnTo>
                  <a:pt x="38" y="20"/>
                </a:lnTo>
                <a:lnTo>
                  <a:pt x="34" y="17"/>
                </a:lnTo>
                <a:lnTo>
                  <a:pt x="31" y="14"/>
                </a:lnTo>
                <a:lnTo>
                  <a:pt x="28" y="11"/>
                </a:lnTo>
                <a:lnTo>
                  <a:pt x="24" y="9"/>
                </a:lnTo>
                <a:lnTo>
                  <a:pt x="21" y="6"/>
                </a:lnTo>
                <a:lnTo>
                  <a:pt x="16" y="3"/>
                </a:lnTo>
                <a:lnTo>
                  <a:pt x="12" y="0"/>
                </a:lnTo>
                <a:lnTo>
                  <a:pt x="10" y="0"/>
                </a:lnTo>
                <a:lnTo>
                  <a:pt x="9" y="0"/>
                </a:lnTo>
                <a:lnTo>
                  <a:pt x="7" y="0"/>
                </a:lnTo>
                <a:lnTo>
                  <a:pt x="6" y="1"/>
                </a:lnTo>
                <a:lnTo>
                  <a:pt x="4" y="1"/>
                </a:lnTo>
                <a:lnTo>
                  <a:pt x="3" y="3"/>
                </a:lnTo>
                <a:lnTo>
                  <a:pt x="1" y="4"/>
                </a:lnTo>
                <a:lnTo>
                  <a:pt x="1" y="7"/>
                </a:lnTo>
              </a:path>
            </a:pathLst>
          </a:custGeom>
          <a:solidFill>
            <a:srgbClr val="FFFF00"/>
          </a:solidFill>
          <a:ln w="4763">
            <a:solidFill>
              <a:srgbClr val="990000"/>
            </a:solidFill>
            <a:round/>
            <a:headEnd/>
            <a:tailEnd/>
          </a:ln>
        </p:spPr>
        <p:txBody>
          <a:bodyPr/>
          <a:lstStyle/>
          <a:p>
            <a:endParaRPr lang="en-US"/>
          </a:p>
        </p:txBody>
      </p:sp>
      <p:sp>
        <p:nvSpPr>
          <p:cNvPr id="53432" name="Freeform 183">
            <a:extLst>
              <a:ext uri="{FF2B5EF4-FFF2-40B4-BE49-F238E27FC236}">
                <a16:creationId xmlns:a16="http://schemas.microsoft.com/office/drawing/2014/main" id="{477C49F4-213A-5DD1-E4B4-65EFC595D1EC}"/>
              </a:ext>
            </a:extLst>
          </p:cNvPr>
          <p:cNvSpPr>
            <a:spLocks/>
          </p:cNvSpPr>
          <p:nvPr/>
        </p:nvSpPr>
        <p:spPr bwMode="auto">
          <a:xfrm>
            <a:off x="6189664" y="4286251"/>
            <a:ext cx="107951" cy="90488"/>
          </a:xfrm>
          <a:custGeom>
            <a:avLst/>
            <a:gdLst>
              <a:gd name="T0" fmla="*/ 2147483647 w 77"/>
              <a:gd name="T1" fmla="*/ 2147483647 h 57"/>
              <a:gd name="T2" fmla="*/ 0 w 77"/>
              <a:gd name="T3" fmla="*/ 2147483647 h 57"/>
              <a:gd name="T4" fmla="*/ 0 w 77"/>
              <a:gd name="T5" fmla="*/ 2147483647 h 57"/>
              <a:gd name="T6" fmla="*/ 2147483647 w 77"/>
              <a:gd name="T7" fmla="*/ 2147483647 h 57"/>
              <a:gd name="T8" fmla="*/ 2147483647 w 77"/>
              <a:gd name="T9" fmla="*/ 2147483647 h 57"/>
              <a:gd name="T10" fmla="*/ 2147483647 w 77"/>
              <a:gd name="T11" fmla="*/ 2147483647 h 57"/>
              <a:gd name="T12" fmla="*/ 2147483647 w 77"/>
              <a:gd name="T13" fmla="*/ 2147483647 h 57"/>
              <a:gd name="T14" fmla="*/ 2147483647 w 77"/>
              <a:gd name="T15" fmla="*/ 2147483647 h 57"/>
              <a:gd name="T16" fmla="*/ 2147483647 w 77"/>
              <a:gd name="T17" fmla="*/ 2147483647 h 57"/>
              <a:gd name="T18" fmla="*/ 2147483647 w 77"/>
              <a:gd name="T19" fmla="*/ 2147483647 h 57"/>
              <a:gd name="T20" fmla="*/ 2147483647 w 77"/>
              <a:gd name="T21" fmla="*/ 2147483647 h 57"/>
              <a:gd name="T22" fmla="*/ 2147483647 w 77"/>
              <a:gd name="T23" fmla="*/ 2147483647 h 57"/>
              <a:gd name="T24" fmla="*/ 2147483647 w 77"/>
              <a:gd name="T25" fmla="*/ 2147483647 h 57"/>
              <a:gd name="T26" fmla="*/ 2147483647 w 77"/>
              <a:gd name="T27" fmla="*/ 2147483647 h 57"/>
              <a:gd name="T28" fmla="*/ 2147483647 w 77"/>
              <a:gd name="T29" fmla="*/ 2147483647 h 57"/>
              <a:gd name="T30" fmla="*/ 2147483647 w 77"/>
              <a:gd name="T31" fmla="*/ 2147483647 h 57"/>
              <a:gd name="T32" fmla="*/ 2147483647 w 77"/>
              <a:gd name="T33" fmla="*/ 2147483647 h 57"/>
              <a:gd name="T34" fmla="*/ 2147483647 w 77"/>
              <a:gd name="T35" fmla="*/ 2147483647 h 57"/>
              <a:gd name="T36" fmla="*/ 2147483647 w 77"/>
              <a:gd name="T37" fmla="*/ 2147483647 h 57"/>
              <a:gd name="T38" fmla="*/ 2147483647 w 77"/>
              <a:gd name="T39" fmla="*/ 2147483647 h 57"/>
              <a:gd name="T40" fmla="*/ 2147483647 w 77"/>
              <a:gd name="T41" fmla="*/ 2147483647 h 57"/>
              <a:gd name="T42" fmla="*/ 2147483647 w 77"/>
              <a:gd name="T43" fmla="*/ 2147483647 h 57"/>
              <a:gd name="T44" fmla="*/ 2147483647 w 77"/>
              <a:gd name="T45" fmla="*/ 2147483647 h 57"/>
              <a:gd name="T46" fmla="*/ 2147483647 w 77"/>
              <a:gd name="T47" fmla="*/ 2147483647 h 57"/>
              <a:gd name="T48" fmla="*/ 2147483647 w 77"/>
              <a:gd name="T49" fmla="*/ 2147483647 h 57"/>
              <a:gd name="T50" fmla="*/ 2147483647 w 77"/>
              <a:gd name="T51" fmla="*/ 2147483647 h 57"/>
              <a:gd name="T52" fmla="*/ 2147483647 w 77"/>
              <a:gd name="T53" fmla="*/ 2147483647 h 57"/>
              <a:gd name="T54" fmla="*/ 2147483647 w 77"/>
              <a:gd name="T55" fmla="*/ 2147483647 h 57"/>
              <a:gd name="T56" fmla="*/ 2147483647 w 77"/>
              <a:gd name="T57" fmla="*/ 2147483647 h 57"/>
              <a:gd name="T58" fmla="*/ 2147483647 w 77"/>
              <a:gd name="T59" fmla="*/ 2147483647 h 57"/>
              <a:gd name="T60" fmla="*/ 2147483647 w 77"/>
              <a:gd name="T61" fmla="*/ 2147483647 h 57"/>
              <a:gd name="T62" fmla="*/ 2147483647 w 77"/>
              <a:gd name="T63" fmla="*/ 2147483647 h 57"/>
              <a:gd name="T64" fmla="*/ 2147483647 w 77"/>
              <a:gd name="T65" fmla="*/ 2147483647 h 57"/>
              <a:gd name="T66" fmla="*/ 2147483647 w 77"/>
              <a:gd name="T67" fmla="*/ 2147483647 h 57"/>
              <a:gd name="T68" fmla="*/ 2147483647 w 77"/>
              <a:gd name="T69" fmla="*/ 2147483647 h 57"/>
              <a:gd name="T70" fmla="*/ 2147483647 w 77"/>
              <a:gd name="T71" fmla="*/ 2147483647 h 57"/>
              <a:gd name="T72" fmla="*/ 2147483647 w 77"/>
              <a:gd name="T73" fmla="*/ 2147483647 h 57"/>
              <a:gd name="T74" fmla="*/ 2147483647 w 77"/>
              <a:gd name="T75" fmla="*/ 2147483647 h 57"/>
              <a:gd name="T76" fmla="*/ 2147483647 w 77"/>
              <a:gd name="T77" fmla="*/ 2147483647 h 57"/>
              <a:gd name="T78" fmla="*/ 2147483647 w 77"/>
              <a:gd name="T79" fmla="*/ 2147483647 h 57"/>
              <a:gd name="T80" fmla="*/ 2147483647 w 77"/>
              <a:gd name="T81" fmla="*/ 2147483647 h 57"/>
              <a:gd name="T82" fmla="*/ 2147483647 w 77"/>
              <a:gd name="T83" fmla="*/ 2147483647 h 57"/>
              <a:gd name="T84" fmla="*/ 2147483647 w 77"/>
              <a:gd name="T85" fmla="*/ 2147483647 h 57"/>
              <a:gd name="T86" fmla="*/ 2147483647 w 77"/>
              <a:gd name="T87" fmla="*/ 2147483647 h 57"/>
              <a:gd name="T88" fmla="*/ 2147483647 w 77"/>
              <a:gd name="T89" fmla="*/ 2147483647 h 57"/>
              <a:gd name="T90" fmla="*/ 2147483647 w 77"/>
              <a:gd name="T91" fmla="*/ 2147483647 h 57"/>
              <a:gd name="T92" fmla="*/ 2147483647 w 77"/>
              <a:gd name="T93" fmla="*/ 2147483647 h 57"/>
              <a:gd name="T94" fmla="*/ 2147483647 w 77"/>
              <a:gd name="T95" fmla="*/ 2147483647 h 57"/>
              <a:gd name="T96" fmla="*/ 2147483647 w 77"/>
              <a:gd name="T97" fmla="*/ 0 h 57"/>
              <a:gd name="T98" fmla="*/ 2147483647 w 77"/>
              <a:gd name="T99" fmla="*/ 0 h 57"/>
              <a:gd name="T100" fmla="*/ 2147483647 w 77"/>
              <a:gd name="T101" fmla="*/ 0 h 57"/>
              <a:gd name="T102" fmla="*/ 2147483647 w 77"/>
              <a:gd name="T103" fmla="*/ 0 h 57"/>
              <a:gd name="T104" fmla="*/ 2147483647 w 77"/>
              <a:gd name="T105" fmla="*/ 2147483647 h 57"/>
              <a:gd name="T106" fmla="*/ 2147483647 w 77"/>
              <a:gd name="T107" fmla="*/ 2147483647 h 57"/>
              <a:gd name="T108" fmla="*/ 2147483647 w 77"/>
              <a:gd name="T109" fmla="*/ 2147483647 h 57"/>
              <a:gd name="T110" fmla="*/ 2147483647 w 77"/>
              <a:gd name="T111" fmla="*/ 2147483647 h 57"/>
              <a:gd name="T112" fmla="*/ 2147483647 w 77"/>
              <a:gd name="T113" fmla="*/ 2147483647 h 57"/>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77"/>
              <a:gd name="T172" fmla="*/ 0 h 57"/>
              <a:gd name="T173" fmla="*/ 77 w 77"/>
              <a:gd name="T174" fmla="*/ 57 h 57"/>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77" h="57">
                <a:moveTo>
                  <a:pt x="1" y="7"/>
                </a:moveTo>
                <a:lnTo>
                  <a:pt x="0" y="10"/>
                </a:lnTo>
                <a:lnTo>
                  <a:pt x="0" y="13"/>
                </a:lnTo>
                <a:lnTo>
                  <a:pt x="1" y="17"/>
                </a:lnTo>
                <a:lnTo>
                  <a:pt x="1" y="20"/>
                </a:lnTo>
                <a:lnTo>
                  <a:pt x="1" y="25"/>
                </a:lnTo>
                <a:lnTo>
                  <a:pt x="3" y="29"/>
                </a:lnTo>
                <a:lnTo>
                  <a:pt x="3" y="32"/>
                </a:lnTo>
                <a:lnTo>
                  <a:pt x="4" y="35"/>
                </a:lnTo>
                <a:lnTo>
                  <a:pt x="7" y="40"/>
                </a:lnTo>
                <a:lnTo>
                  <a:pt x="12" y="43"/>
                </a:lnTo>
                <a:lnTo>
                  <a:pt x="15" y="46"/>
                </a:lnTo>
                <a:lnTo>
                  <a:pt x="19" y="47"/>
                </a:lnTo>
                <a:lnTo>
                  <a:pt x="24" y="49"/>
                </a:lnTo>
                <a:lnTo>
                  <a:pt x="29" y="49"/>
                </a:lnTo>
                <a:lnTo>
                  <a:pt x="34" y="47"/>
                </a:lnTo>
                <a:lnTo>
                  <a:pt x="38" y="44"/>
                </a:lnTo>
                <a:lnTo>
                  <a:pt x="41" y="44"/>
                </a:lnTo>
                <a:lnTo>
                  <a:pt x="44" y="46"/>
                </a:lnTo>
                <a:lnTo>
                  <a:pt x="50" y="47"/>
                </a:lnTo>
                <a:lnTo>
                  <a:pt x="55" y="50"/>
                </a:lnTo>
                <a:lnTo>
                  <a:pt x="61" y="53"/>
                </a:lnTo>
                <a:lnTo>
                  <a:pt x="66" y="54"/>
                </a:lnTo>
                <a:lnTo>
                  <a:pt x="71" y="57"/>
                </a:lnTo>
                <a:lnTo>
                  <a:pt x="72" y="57"/>
                </a:lnTo>
                <a:lnTo>
                  <a:pt x="74" y="57"/>
                </a:lnTo>
                <a:lnTo>
                  <a:pt x="75" y="56"/>
                </a:lnTo>
                <a:lnTo>
                  <a:pt x="77" y="56"/>
                </a:lnTo>
                <a:lnTo>
                  <a:pt x="77" y="54"/>
                </a:lnTo>
                <a:lnTo>
                  <a:pt x="75" y="51"/>
                </a:lnTo>
                <a:lnTo>
                  <a:pt x="72" y="47"/>
                </a:lnTo>
                <a:lnTo>
                  <a:pt x="68" y="41"/>
                </a:lnTo>
                <a:lnTo>
                  <a:pt x="63" y="37"/>
                </a:lnTo>
                <a:lnTo>
                  <a:pt x="58" y="31"/>
                </a:lnTo>
                <a:lnTo>
                  <a:pt x="52" y="26"/>
                </a:lnTo>
                <a:lnTo>
                  <a:pt x="47" y="23"/>
                </a:lnTo>
                <a:lnTo>
                  <a:pt x="43" y="22"/>
                </a:lnTo>
                <a:lnTo>
                  <a:pt x="38" y="20"/>
                </a:lnTo>
                <a:lnTo>
                  <a:pt x="34" y="17"/>
                </a:lnTo>
                <a:lnTo>
                  <a:pt x="31" y="14"/>
                </a:lnTo>
                <a:lnTo>
                  <a:pt x="28" y="11"/>
                </a:lnTo>
                <a:lnTo>
                  <a:pt x="24" y="9"/>
                </a:lnTo>
                <a:lnTo>
                  <a:pt x="21" y="6"/>
                </a:lnTo>
                <a:lnTo>
                  <a:pt x="16" y="3"/>
                </a:lnTo>
                <a:lnTo>
                  <a:pt x="12" y="0"/>
                </a:lnTo>
                <a:lnTo>
                  <a:pt x="10" y="0"/>
                </a:lnTo>
                <a:lnTo>
                  <a:pt x="9" y="0"/>
                </a:lnTo>
                <a:lnTo>
                  <a:pt x="7" y="0"/>
                </a:lnTo>
                <a:lnTo>
                  <a:pt x="6" y="1"/>
                </a:lnTo>
                <a:lnTo>
                  <a:pt x="4" y="1"/>
                </a:lnTo>
                <a:lnTo>
                  <a:pt x="3" y="3"/>
                </a:lnTo>
                <a:lnTo>
                  <a:pt x="1" y="4"/>
                </a:lnTo>
                <a:lnTo>
                  <a:pt x="1" y="7"/>
                </a:lnTo>
              </a:path>
            </a:pathLst>
          </a:custGeom>
          <a:solidFill>
            <a:srgbClr val="FFFF00"/>
          </a:solidFill>
          <a:ln w="4763">
            <a:solidFill>
              <a:srgbClr val="990000"/>
            </a:solidFill>
            <a:round/>
            <a:headEnd/>
            <a:tailEnd/>
          </a:ln>
        </p:spPr>
        <p:txBody>
          <a:bodyPr/>
          <a:lstStyle/>
          <a:p>
            <a:endParaRPr lang="en-US"/>
          </a:p>
        </p:txBody>
      </p:sp>
      <p:sp>
        <p:nvSpPr>
          <p:cNvPr id="53433" name="Freeform 184">
            <a:extLst>
              <a:ext uri="{FF2B5EF4-FFF2-40B4-BE49-F238E27FC236}">
                <a16:creationId xmlns:a16="http://schemas.microsoft.com/office/drawing/2014/main" id="{2E9B7865-890F-B2EE-5F4C-62F66FC94CC5}"/>
              </a:ext>
            </a:extLst>
          </p:cNvPr>
          <p:cNvSpPr>
            <a:spLocks/>
          </p:cNvSpPr>
          <p:nvPr/>
        </p:nvSpPr>
        <p:spPr bwMode="auto">
          <a:xfrm>
            <a:off x="6199188" y="4233864"/>
            <a:ext cx="112712" cy="57151"/>
          </a:xfrm>
          <a:custGeom>
            <a:avLst/>
            <a:gdLst>
              <a:gd name="T0" fmla="*/ 2147483647 w 80"/>
              <a:gd name="T1" fmla="*/ 2147483647 h 36"/>
              <a:gd name="T2" fmla="*/ 2147483647 w 80"/>
              <a:gd name="T3" fmla="*/ 2147483647 h 36"/>
              <a:gd name="T4" fmla="*/ 2147483647 w 80"/>
              <a:gd name="T5" fmla="*/ 2147483647 h 36"/>
              <a:gd name="T6" fmla="*/ 2147483647 w 80"/>
              <a:gd name="T7" fmla="*/ 2147483647 h 36"/>
              <a:gd name="T8" fmla="*/ 2147483647 w 80"/>
              <a:gd name="T9" fmla="*/ 2147483647 h 36"/>
              <a:gd name="T10" fmla="*/ 2147483647 w 80"/>
              <a:gd name="T11" fmla="*/ 2147483647 h 36"/>
              <a:gd name="T12" fmla="*/ 2147483647 w 80"/>
              <a:gd name="T13" fmla="*/ 2147483647 h 36"/>
              <a:gd name="T14" fmla="*/ 0 w 80"/>
              <a:gd name="T15" fmla="*/ 2147483647 h 36"/>
              <a:gd name="T16" fmla="*/ 0 w 80"/>
              <a:gd name="T17" fmla="*/ 2147483647 h 36"/>
              <a:gd name="T18" fmla="*/ 2147483647 w 80"/>
              <a:gd name="T19" fmla="*/ 2147483647 h 36"/>
              <a:gd name="T20" fmla="*/ 2147483647 w 80"/>
              <a:gd name="T21" fmla="*/ 2147483647 h 36"/>
              <a:gd name="T22" fmla="*/ 2147483647 w 80"/>
              <a:gd name="T23" fmla="*/ 2147483647 h 36"/>
              <a:gd name="T24" fmla="*/ 2147483647 w 80"/>
              <a:gd name="T25" fmla="*/ 2147483647 h 36"/>
              <a:gd name="T26" fmla="*/ 2147483647 w 80"/>
              <a:gd name="T27" fmla="*/ 2147483647 h 36"/>
              <a:gd name="T28" fmla="*/ 2147483647 w 80"/>
              <a:gd name="T29" fmla="*/ 2147483647 h 36"/>
              <a:gd name="T30" fmla="*/ 2147483647 w 80"/>
              <a:gd name="T31" fmla="*/ 2147483647 h 36"/>
              <a:gd name="T32" fmla="*/ 2147483647 w 80"/>
              <a:gd name="T33" fmla="*/ 2147483647 h 36"/>
              <a:gd name="T34" fmla="*/ 2147483647 w 80"/>
              <a:gd name="T35" fmla="*/ 2147483647 h 36"/>
              <a:gd name="T36" fmla="*/ 2147483647 w 80"/>
              <a:gd name="T37" fmla="*/ 2147483647 h 36"/>
              <a:gd name="T38" fmla="*/ 2147483647 w 80"/>
              <a:gd name="T39" fmla="*/ 2147483647 h 36"/>
              <a:gd name="T40" fmla="*/ 2147483647 w 80"/>
              <a:gd name="T41" fmla="*/ 2147483647 h 36"/>
              <a:gd name="T42" fmla="*/ 2147483647 w 80"/>
              <a:gd name="T43" fmla="*/ 2147483647 h 36"/>
              <a:gd name="T44" fmla="*/ 2147483647 w 80"/>
              <a:gd name="T45" fmla="*/ 2147483647 h 36"/>
              <a:gd name="T46" fmla="*/ 2147483647 w 80"/>
              <a:gd name="T47" fmla="*/ 2147483647 h 36"/>
              <a:gd name="T48" fmla="*/ 2147483647 w 80"/>
              <a:gd name="T49" fmla="*/ 2147483647 h 36"/>
              <a:gd name="T50" fmla="*/ 2147483647 w 80"/>
              <a:gd name="T51" fmla="*/ 2147483647 h 36"/>
              <a:gd name="T52" fmla="*/ 2147483647 w 80"/>
              <a:gd name="T53" fmla="*/ 2147483647 h 36"/>
              <a:gd name="T54" fmla="*/ 2147483647 w 80"/>
              <a:gd name="T55" fmla="*/ 2147483647 h 36"/>
              <a:gd name="T56" fmla="*/ 2147483647 w 80"/>
              <a:gd name="T57" fmla="*/ 2147483647 h 36"/>
              <a:gd name="T58" fmla="*/ 2147483647 w 80"/>
              <a:gd name="T59" fmla="*/ 2147483647 h 36"/>
              <a:gd name="T60" fmla="*/ 2147483647 w 80"/>
              <a:gd name="T61" fmla="*/ 2147483647 h 36"/>
              <a:gd name="T62" fmla="*/ 2147483647 w 80"/>
              <a:gd name="T63" fmla="*/ 2147483647 h 36"/>
              <a:gd name="T64" fmla="*/ 2147483647 w 80"/>
              <a:gd name="T65" fmla="*/ 2147483647 h 36"/>
              <a:gd name="T66" fmla="*/ 2147483647 w 80"/>
              <a:gd name="T67" fmla="*/ 2147483647 h 36"/>
              <a:gd name="T68" fmla="*/ 2147483647 w 80"/>
              <a:gd name="T69" fmla="*/ 2147483647 h 36"/>
              <a:gd name="T70" fmla="*/ 2147483647 w 80"/>
              <a:gd name="T71" fmla="*/ 2147483647 h 36"/>
              <a:gd name="T72" fmla="*/ 2147483647 w 80"/>
              <a:gd name="T73" fmla="*/ 2147483647 h 36"/>
              <a:gd name="T74" fmla="*/ 2147483647 w 80"/>
              <a:gd name="T75" fmla="*/ 0 h 36"/>
              <a:gd name="T76" fmla="*/ 2147483647 w 80"/>
              <a:gd name="T77" fmla="*/ 0 h 36"/>
              <a:gd name="T78" fmla="*/ 2147483647 w 80"/>
              <a:gd name="T79" fmla="*/ 0 h 36"/>
              <a:gd name="T80" fmla="*/ 2147483647 w 80"/>
              <a:gd name="T81" fmla="*/ 2147483647 h 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80"/>
              <a:gd name="T124" fmla="*/ 0 h 36"/>
              <a:gd name="T125" fmla="*/ 80 w 80"/>
              <a:gd name="T126" fmla="*/ 36 h 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80" h="36">
                <a:moveTo>
                  <a:pt x="12" y="3"/>
                </a:moveTo>
                <a:lnTo>
                  <a:pt x="9" y="5"/>
                </a:lnTo>
                <a:lnTo>
                  <a:pt x="8" y="6"/>
                </a:lnTo>
                <a:lnTo>
                  <a:pt x="6" y="6"/>
                </a:lnTo>
                <a:lnTo>
                  <a:pt x="5" y="7"/>
                </a:lnTo>
                <a:lnTo>
                  <a:pt x="2" y="9"/>
                </a:lnTo>
                <a:lnTo>
                  <a:pt x="0" y="10"/>
                </a:lnTo>
                <a:lnTo>
                  <a:pt x="2" y="15"/>
                </a:lnTo>
                <a:lnTo>
                  <a:pt x="5" y="18"/>
                </a:lnTo>
                <a:lnTo>
                  <a:pt x="6" y="22"/>
                </a:lnTo>
                <a:lnTo>
                  <a:pt x="11" y="25"/>
                </a:lnTo>
                <a:lnTo>
                  <a:pt x="14" y="28"/>
                </a:lnTo>
                <a:lnTo>
                  <a:pt x="18" y="31"/>
                </a:lnTo>
                <a:lnTo>
                  <a:pt x="21" y="33"/>
                </a:lnTo>
                <a:lnTo>
                  <a:pt x="25" y="33"/>
                </a:lnTo>
                <a:lnTo>
                  <a:pt x="31" y="33"/>
                </a:lnTo>
                <a:lnTo>
                  <a:pt x="37" y="34"/>
                </a:lnTo>
                <a:lnTo>
                  <a:pt x="45" y="34"/>
                </a:lnTo>
                <a:lnTo>
                  <a:pt x="52" y="36"/>
                </a:lnTo>
                <a:lnTo>
                  <a:pt x="59" y="36"/>
                </a:lnTo>
                <a:lnTo>
                  <a:pt x="67" y="36"/>
                </a:lnTo>
                <a:lnTo>
                  <a:pt x="73" y="36"/>
                </a:lnTo>
                <a:lnTo>
                  <a:pt x="77" y="34"/>
                </a:lnTo>
                <a:lnTo>
                  <a:pt x="79" y="33"/>
                </a:lnTo>
                <a:lnTo>
                  <a:pt x="80" y="30"/>
                </a:lnTo>
                <a:lnTo>
                  <a:pt x="80" y="25"/>
                </a:lnTo>
                <a:lnTo>
                  <a:pt x="80" y="22"/>
                </a:lnTo>
                <a:lnTo>
                  <a:pt x="79" y="19"/>
                </a:lnTo>
                <a:lnTo>
                  <a:pt x="77" y="15"/>
                </a:lnTo>
                <a:lnTo>
                  <a:pt x="76" y="13"/>
                </a:lnTo>
                <a:lnTo>
                  <a:pt x="71" y="12"/>
                </a:lnTo>
                <a:lnTo>
                  <a:pt x="65" y="9"/>
                </a:lnTo>
                <a:lnTo>
                  <a:pt x="58" y="7"/>
                </a:lnTo>
                <a:lnTo>
                  <a:pt x="51" y="5"/>
                </a:lnTo>
                <a:lnTo>
                  <a:pt x="42" y="2"/>
                </a:lnTo>
                <a:lnTo>
                  <a:pt x="33" y="0"/>
                </a:lnTo>
                <a:lnTo>
                  <a:pt x="25" y="0"/>
                </a:lnTo>
                <a:lnTo>
                  <a:pt x="18" y="0"/>
                </a:lnTo>
                <a:lnTo>
                  <a:pt x="12" y="3"/>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434" name="Freeform 185">
            <a:extLst>
              <a:ext uri="{FF2B5EF4-FFF2-40B4-BE49-F238E27FC236}">
                <a16:creationId xmlns:a16="http://schemas.microsoft.com/office/drawing/2014/main" id="{E7504FF3-6328-87C3-FEB9-A97117ED437D}"/>
              </a:ext>
            </a:extLst>
          </p:cNvPr>
          <p:cNvSpPr>
            <a:spLocks/>
          </p:cNvSpPr>
          <p:nvPr/>
        </p:nvSpPr>
        <p:spPr bwMode="auto">
          <a:xfrm>
            <a:off x="6199188" y="4233864"/>
            <a:ext cx="112712" cy="57151"/>
          </a:xfrm>
          <a:custGeom>
            <a:avLst/>
            <a:gdLst>
              <a:gd name="T0" fmla="*/ 2147483647 w 80"/>
              <a:gd name="T1" fmla="*/ 2147483647 h 36"/>
              <a:gd name="T2" fmla="*/ 2147483647 w 80"/>
              <a:gd name="T3" fmla="*/ 2147483647 h 36"/>
              <a:gd name="T4" fmla="*/ 2147483647 w 80"/>
              <a:gd name="T5" fmla="*/ 2147483647 h 36"/>
              <a:gd name="T6" fmla="*/ 2147483647 w 80"/>
              <a:gd name="T7" fmla="*/ 2147483647 h 36"/>
              <a:gd name="T8" fmla="*/ 2147483647 w 80"/>
              <a:gd name="T9" fmla="*/ 2147483647 h 36"/>
              <a:gd name="T10" fmla="*/ 2147483647 w 80"/>
              <a:gd name="T11" fmla="*/ 2147483647 h 36"/>
              <a:gd name="T12" fmla="*/ 2147483647 w 80"/>
              <a:gd name="T13" fmla="*/ 2147483647 h 36"/>
              <a:gd name="T14" fmla="*/ 0 w 80"/>
              <a:gd name="T15" fmla="*/ 2147483647 h 36"/>
              <a:gd name="T16" fmla="*/ 0 w 80"/>
              <a:gd name="T17" fmla="*/ 2147483647 h 36"/>
              <a:gd name="T18" fmla="*/ 2147483647 w 80"/>
              <a:gd name="T19" fmla="*/ 2147483647 h 36"/>
              <a:gd name="T20" fmla="*/ 2147483647 w 80"/>
              <a:gd name="T21" fmla="*/ 2147483647 h 36"/>
              <a:gd name="T22" fmla="*/ 2147483647 w 80"/>
              <a:gd name="T23" fmla="*/ 2147483647 h 36"/>
              <a:gd name="T24" fmla="*/ 2147483647 w 80"/>
              <a:gd name="T25" fmla="*/ 2147483647 h 36"/>
              <a:gd name="T26" fmla="*/ 2147483647 w 80"/>
              <a:gd name="T27" fmla="*/ 2147483647 h 36"/>
              <a:gd name="T28" fmla="*/ 2147483647 w 80"/>
              <a:gd name="T29" fmla="*/ 2147483647 h 36"/>
              <a:gd name="T30" fmla="*/ 2147483647 w 80"/>
              <a:gd name="T31" fmla="*/ 2147483647 h 36"/>
              <a:gd name="T32" fmla="*/ 2147483647 w 80"/>
              <a:gd name="T33" fmla="*/ 2147483647 h 36"/>
              <a:gd name="T34" fmla="*/ 2147483647 w 80"/>
              <a:gd name="T35" fmla="*/ 2147483647 h 36"/>
              <a:gd name="T36" fmla="*/ 2147483647 w 80"/>
              <a:gd name="T37" fmla="*/ 2147483647 h 36"/>
              <a:gd name="T38" fmla="*/ 2147483647 w 80"/>
              <a:gd name="T39" fmla="*/ 2147483647 h 36"/>
              <a:gd name="T40" fmla="*/ 2147483647 w 80"/>
              <a:gd name="T41" fmla="*/ 2147483647 h 36"/>
              <a:gd name="T42" fmla="*/ 2147483647 w 80"/>
              <a:gd name="T43" fmla="*/ 2147483647 h 36"/>
              <a:gd name="T44" fmla="*/ 2147483647 w 80"/>
              <a:gd name="T45" fmla="*/ 2147483647 h 36"/>
              <a:gd name="T46" fmla="*/ 2147483647 w 80"/>
              <a:gd name="T47" fmla="*/ 2147483647 h 36"/>
              <a:gd name="T48" fmla="*/ 2147483647 w 80"/>
              <a:gd name="T49" fmla="*/ 2147483647 h 36"/>
              <a:gd name="T50" fmla="*/ 2147483647 w 80"/>
              <a:gd name="T51" fmla="*/ 2147483647 h 36"/>
              <a:gd name="T52" fmla="*/ 2147483647 w 80"/>
              <a:gd name="T53" fmla="*/ 2147483647 h 36"/>
              <a:gd name="T54" fmla="*/ 2147483647 w 80"/>
              <a:gd name="T55" fmla="*/ 2147483647 h 36"/>
              <a:gd name="T56" fmla="*/ 2147483647 w 80"/>
              <a:gd name="T57" fmla="*/ 2147483647 h 36"/>
              <a:gd name="T58" fmla="*/ 2147483647 w 80"/>
              <a:gd name="T59" fmla="*/ 2147483647 h 36"/>
              <a:gd name="T60" fmla="*/ 2147483647 w 80"/>
              <a:gd name="T61" fmla="*/ 2147483647 h 36"/>
              <a:gd name="T62" fmla="*/ 2147483647 w 80"/>
              <a:gd name="T63" fmla="*/ 2147483647 h 36"/>
              <a:gd name="T64" fmla="*/ 2147483647 w 80"/>
              <a:gd name="T65" fmla="*/ 2147483647 h 36"/>
              <a:gd name="T66" fmla="*/ 2147483647 w 80"/>
              <a:gd name="T67" fmla="*/ 2147483647 h 36"/>
              <a:gd name="T68" fmla="*/ 2147483647 w 80"/>
              <a:gd name="T69" fmla="*/ 2147483647 h 36"/>
              <a:gd name="T70" fmla="*/ 2147483647 w 80"/>
              <a:gd name="T71" fmla="*/ 2147483647 h 36"/>
              <a:gd name="T72" fmla="*/ 2147483647 w 80"/>
              <a:gd name="T73" fmla="*/ 2147483647 h 36"/>
              <a:gd name="T74" fmla="*/ 2147483647 w 80"/>
              <a:gd name="T75" fmla="*/ 0 h 36"/>
              <a:gd name="T76" fmla="*/ 2147483647 w 80"/>
              <a:gd name="T77" fmla="*/ 0 h 36"/>
              <a:gd name="T78" fmla="*/ 2147483647 w 80"/>
              <a:gd name="T79" fmla="*/ 0 h 36"/>
              <a:gd name="T80" fmla="*/ 2147483647 w 80"/>
              <a:gd name="T81" fmla="*/ 2147483647 h 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80"/>
              <a:gd name="T124" fmla="*/ 0 h 36"/>
              <a:gd name="T125" fmla="*/ 80 w 80"/>
              <a:gd name="T126" fmla="*/ 36 h 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80" h="36">
                <a:moveTo>
                  <a:pt x="12" y="3"/>
                </a:moveTo>
                <a:lnTo>
                  <a:pt x="9" y="5"/>
                </a:lnTo>
                <a:lnTo>
                  <a:pt x="8" y="6"/>
                </a:lnTo>
                <a:lnTo>
                  <a:pt x="6" y="6"/>
                </a:lnTo>
                <a:lnTo>
                  <a:pt x="5" y="7"/>
                </a:lnTo>
                <a:lnTo>
                  <a:pt x="2" y="9"/>
                </a:lnTo>
                <a:lnTo>
                  <a:pt x="0" y="10"/>
                </a:lnTo>
                <a:lnTo>
                  <a:pt x="2" y="15"/>
                </a:lnTo>
                <a:lnTo>
                  <a:pt x="5" y="18"/>
                </a:lnTo>
                <a:lnTo>
                  <a:pt x="6" y="22"/>
                </a:lnTo>
                <a:lnTo>
                  <a:pt x="11" y="25"/>
                </a:lnTo>
                <a:lnTo>
                  <a:pt x="14" y="28"/>
                </a:lnTo>
                <a:lnTo>
                  <a:pt x="18" y="31"/>
                </a:lnTo>
                <a:lnTo>
                  <a:pt x="21" y="33"/>
                </a:lnTo>
                <a:lnTo>
                  <a:pt x="25" y="33"/>
                </a:lnTo>
                <a:lnTo>
                  <a:pt x="31" y="33"/>
                </a:lnTo>
                <a:lnTo>
                  <a:pt x="37" y="34"/>
                </a:lnTo>
                <a:lnTo>
                  <a:pt x="45" y="34"/>
                </a:lnTo>
                <a:lnTo>
                  <a:pt x="52" y="36"/>
                </a:lnTo>
                <a:lnTo>
                  <a:pt x="59" y="36"/>
                </a:lnTo>
                <a:lnTo>
                  <a:pt x="67" y="36"/>
                </a:lnTo>
                <a:lnTo>
                  <a:pt x="73" y="36"/>
                </a:lnTo>
                <a:lnTo>
                  <a:pt x="77" y="34"/>
                </a:lnTo>
                <a:lnTo>
                  <a:pt x="79" y="33"/>
                </a:lnTo>
                <a:lnTo>
                  <a:pt x="80" y="30"/>
                </a:lnTo>
                <a:lnTo>
                  <a:pt x="80" y="25"/>
                </a:lnTo>
                <a:lnTo>
                  <a:pt x="80" y="22"/>
                </a:lnTo>
                <a:lnTo>
                  <a:pt x="79" y="19"/>
                </a:lnTo>
                <a:lnTo>
                  <a:pt x="77" y="15"/>
                </a:lnTo>
                <a:lnTo>
                  <a:pt x="76" y="13"/>
                </a:lnTo>
                <a:lnTo>
                  <a:pt x="71" y="12"/>
                </a:lnTo>
                <a:lnTo>
                  <a:pt x="65" y="9"/>
                </a:lnTo>
                <a:lnTo>
                  <a:pt x="58" y="7"/>
                </a:lnTo>
                <a:lnTo>
                  <a:pt x="51" y="5"/>
                </a:lnTo>
                <a:lnTo>
                  <a:pt x="42" y="2"/>
                </a:lnTo>
                <a:lnTo>
                  <a:pt x="33" y="0"/>
                </a:lnTo>
                <a:lnTo>
                  <a:pt x="25" y="0"/>
                </a:lnTo>
                <a:lnTo>
                  <a:pt x="18" y="0"/>
                </a:lnTo>
                <a:lnTo>
                  <a:pt x="12" y="3"/>
                </a:lnTo>
              </a:path>
            </a:pathLst>
          </a:custGeom>
          <a:solidFill>
            <a:srgbClr val="FFFF00"/>
          </a:solidFill>
          <a:ln w="4763">
            <a:solidFill>
              <a:srgbClr val="990000"/>
            </a:solidFill>
            <a:round/>
            <a:headEnd/>
            <a:tailEnd/>
          </a:ln>
        </p:spPr>
        <p:txBody>
          <a:bodyPr/>
          <a:lstStyle/>
          <a:p>
            <a:endParaRPr lang="en-US"/>
          </a:p>
        </p:txBody>
      </p:sp>
      <p:sp>
        <p:nvSpPr>
          <p:cNvPr id="53435" name="Freeform 186">
            <a:extLst>
              <a:ext uri="{FF2B5EF4-FFF2-40B4-BE49-F238E27FC236}">
                <a16:creationId xmlns:a16="http://schemas.microsoft.com/office/drawing/2014/main" id="{7C476284-4F40-2037-8879-5CEEB6A9C001}"/>
              </a:ext>
            </a:extLst>
          </p:cNvPr>
          <p:cNvSpPr>
            <a:spLocks/>
          </p:cNvSpPr>
          <p:nvPr/>
        </p:nvSpPr>
        <p:spPr bwMode="auto">
          <a:xfrm>
            <a:off x="6310315" y="4198941"/>
            <a:ext cx="57151" cy="77787"/>
          </a:xfrm>
          <a:custGeom>
            <a:avLst/>
            <a:gdLst>
              <a:gd name="T0" fmla="*/ 2147483647 w 40"/>
              <a:gd name="T1" fmla="*/ 2147483647 h 49"/>
              <a:gd name="T2" fmla="*/ 2147483647 w 40"/>
              <a:gd name="T3" fmla="*/ 2147483647 h 49"/>
              <a:gd name="T4" fmla="*/ 2147483647 w 40"/>
              <a:gd name="T5" fmla="*/ 2147483647 h 49"/>
              <a:gd name="T6" fmla="*/ 0 w 40"/>
              <a:gd name="T7" fmla="*/ 2147483647 h 49"/>
              <a:gd name="T8" fmla="*/ 0 w 40"/>
              <a:gd name="T9" fmla="*/ 2147483647 h 49"/>
              <a:gd name="T10" fmla="*/ 0 w 40"/>
              <a:gd name="T11" fmla="*/ 2147483647 h 49"/>
              <a:gd name="T12" fmla="*/ 0 w 40"/>
              <a:gd name="T13" fmla="*/ 2147483647 h 49"/>
              <a:gd name="T14" fmla="*/ 0 w 40"/>
              <a:gd name="T15" fmla="*/ 2147483647 h 49"/>
              <a:gd name="T16" fmla="*/ 2147483647 w 40"/>
              <a:gd name="T17" fmla="*/ 2147483647 h 49"/>
              <a:gd name="T18" fmla="*/ 2147483647 w 40"/>
              <a:gd name="T19" fmla="*/ 2147483647 h 49"/>
              <a:gd name="T20" fmla="*/ 2147483647 w 40"/>
              <a:gd name="T21" fmla="*/ 2147483647 h 49"/>
              <a:gd name="T22" fmla="*/ 2147483647 w 40"/>
              <a:gd name="T23" fmla="*/ 2147483647 h 49"/>
              <a:gd name="T24" fmla="*/ 2147483647 w 40"/>
              <a:gd name="T25" fmla="*/ 2147483647 h 49"/>
              <a:gd name="T26" fmla="*/ 2147483647 w 40"/>
              <a:gd name="T27" fmla="*/ 2147483647 h 49"/>
              <a:gd name="T28" fmla="*/ 2147483647 w 40"/>
              <a:gd name="T29" fmla="*/ 2147483647 h 49"/>
              <a:gd name="T30" fmla="*/ 2147483647 w 40"/>
              <a:gd name="T31" fmla="*/ 2147483647 h 49"/>
              <a:gd name="T32" fmla="*/ 2147483647 w 40"/>
              <a:gd name="T33" fmla="*/ 2147483647 h 49"/>
              <a:gd name="T34" fmla="*/ 2147483647 w 40"/>
              <a:gd name="T35" fmla="*/ 2147483647 h 49"/>
              <a:gd name="T36" fmla="*/ 2147483647 w 40"/>
              <a:gd name="T37" fmla="*/ 2147483647 h 49"/>
              <a:gd name="T38" fmla="*/ 2147483647 w 40"/>
              <a:gd name="T39" fmla="*/ 2147483647 h 49"/>
              <a:gd name="T40" fmla="*/ 2147483647 w 40"/>
              <a:gd name="T41" fmla="*/ 2147483647 h 49"/>
              <a:gd name="T42" fmla="*/ 2147483647 w 40"/>
              <a:gd name="T43" fmla="*/ 2147483647 h 49"/>
              <a:gd name="T44" fmla="*/ 2147483647 w 40"/>
              <a:gd name="T45" fmla="*/ 2147483647 h 49"/>
              <a:gd name="T46" fmla="*/ 2147483647 w 40"/>
              <a:gd name="T47" fmla="*/ 2147483647 h 49"/>
              <a:gd name="T48" fmla="*/ 2147483647 w 40"/>
              <a:gd name="T49" fmla="*/ 2147483647 h 49"/>
              <a:gd name="T50" fmla="*/ 2147483647 w 40"/>
              <a:gd name="T51" fmla="*/ 2147483647 h 49"/>
              <a:gd name="T52" fmla="*/ 2147483647 w 40"/>
              <a:gd name="T53" fmla="*/ 2147483647 h 49"/>
              <a:gd name="T54" fmla="*/ 2147483647 w 40"/>
              <a:gd name="T55" fmla="*/ 2147483647 h 49"/>
              <a:gd name="T56" fmla="*/ 2147483647 w 40"/>
              <a:gd name="T57" fmla="*/ 2147483647 h 49"/>
              <a:gd name="T58" fmla="*/ 2147483647 w 40"/>
              <a:gd name="T59" fmla="*/ 2147483647 h 49"/>
              <a:gd name="T60" fmla="*/ 2147483647 w 40"/>
              <a:gd name="T61" fmla="*/ 2147483647 h 49"/>
              <a:gd name="T62" fmla="*/ 2147483647 w 40"/>
              <a:gd name="T63" fmla="*/ 2147483647 h 49"/>
              <a:gd name="T64" fmla="*/ 2147483647 w 40"/>
              <a:gd name="T65" fmla="*/ 2147483647 h 49"/>
              <a:gd name="T66" fmla="*/ 2147483647 w 40"/>
              <a:gd name="T67" fmla="*/ 2147483647 h 49"/>
              <a:gd name="T68" fmla="*/ 2147483647 w 40"/>
              <a:gd name="T69" fmla="*/ 2147483647 h 49"/>
              <a:gd name="T70" fmla="*/ 2147483647 w 40"/>
              <a:gd name="T71" fmla="*/ 2147483647 h 49"/>
              <a:gd name="T72" fmla="*/ 2147483647 w 40"/>
              <a:gd name="T73" fmla="*/ 2147483647 h 49"/>
              <a:gd name="T74" fmla="*/ 2147483647 w 40"/>
              <a:gd name="T75" fmla="*/ 2147483647 h 49"/>
              <a:gd name="T76" fmla="*/ 2147483647 w 40"/>
              <a:gd name="T77" fmla="*/ 2147483647 h 49"/>
              <a:gd name="T78" fmla="*/ 2147483647 w 40"/>
              <a:gd name="T79" fmla="*/ 2147483647 h 49"/>
              <a:gd name="T80" fmla="*/ 2147483647 w 40"/>
              <a:gd name="T81" fmla="*/ 2147483647 h 49"/>
              <a:gd name="T82" fmla="*/ 2147483647 w 40"/>
              <a:gd name="T83" fmla="*/ 0 h 49"/>
              <a:gd name="T84" fmla="*/ 2147483647 w 40"/>
              <a:gd name="T85" fmla="*/ 2147483647 h 49"/>
              <a:gd name="T86" fmla="*/ 2147483647 w 40"/>
              <a:gd name="T87" fmla="*/ 2147483647 h 49"/>
              <a:gd name="T88" fmla="*/ 2147483647 w 40"/>
              <a:gd name="T89" fmla="*/ 2147483647 h 49"/>
              <a:gd name="T90" fmla="*/ 2147483647 w 40"/>
              <a:gd name="T91" fmla="*/ 2147483647 h 49"/>
              <a:gd name="T92" fmla="*/ 2147483647 w 40"/>
              <a:gd name="T93" fmla="*/ 2147483647 h 49"/>
              <a:gd name="T94" fmla="*/ 2147483647 w 40"/>
              <a:gd name="T95" fmla="*/ 2147483647 h 49"/>
              <a:gd name="T96" fmla="*/ 2147483647 w 40"/>
              <a:gd name="T97" fmla="*/ 2147483647 h 49"/>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40"/>
              <a:gd name="T148" fmla="*/ 0 h 49"/>
              <a:gd name="T149" fmla="*/ 40 w 40"/>
              <a:gd name="T150" fmla="*/ 49 h 49"/>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40" h="49">
                <a:moveTo>
                  <a:pt x="4" y="19"/>
                </a:moveTo>
                <a:lnTo>
                  <a:pt x="3" y="21"/>
                </a:lnTo>
                <a:lnTo>
                  <a:pt x="1" y="22"/>
                </a:lnTo>
                <a:lnTo>
                  <a:pt x="0" y="24"/>
                </a:lnTo>
                <a:lnTo>
                  <a:pt x="0" y="25"/>
                </a:lnTo>
                <a:lnTo>
                  <a:pt x="0" y="27"/>
                </a:lnTo>
                <a:lnTo>
                  <a:pt x="0" y="28"/>
                </a:lnTo>
                <a:lnTo>
                  <a:pt x="0" y="29"/>
                </a:lnTo>
                <a:lnTo>
                  <a:pt x="1" y="31"/>
                </a:lnTo>
                <a:lnTo>
                  <a:pt x="3" y="32"/>
                </a:lnTo>
                <a:lnTo>
                  <a:pt x="4" y="35"/>
                </a:lnTo>
                <a:lnTo>
                  <a:pt x="4" y="37"/>
                </a:lnTo>
                <a:lnTo>
                  <a:pt x="4" y="40"/>
                </a:lnTo>
                <a:lnTo>
                  <a:pt x="6" y="43"/>
                </a:lnTo>
                <a:lnTo>
                  <a:pt x="6" y="44"/>
                </a:lnTo>
                <a:lnTo>
                  <a:pt x="7" y="46"/>
                </a:lnTo>
                <a:lnTo>
                  <a:pt x="9" y="47"/>
                </a:lnTo>
                <a:lnTo>
                  <a:pt x="13" y="49"/>
                </a:lnTo>
                <a:lnTo>
                  <a:pt x="17" y="49"/>
                </a:lnTo>
                <a:lnTo>
                  <a:pt x="22" y="46"/>
                </a:lnTo>
                <a:lnTo>
                  <a:pt x="25" y="43"/>
                </a:lnTo>
                <a:lnTo>
                  <a:pt x="29" y="38"/>
                </a:lnTo>
                <a:lnTo>
                  <a:pt x="32" y="32"/>
                </a:lnTo>
                <a:lnTo>
                  <a:pt x="35" y="28"/>
                </a:lnTo>
                <a:lnTo>
                  <a:pt x="38" y="24"/>
                </a:lnTo>
                <a:lnTo>
                  <a:pt x="40" y="22"/>
                </a:lnTo>
                <a:lnTo>
                  <a:pt x="40" y="19"/>
                </a:lnTo>
                <a:lnTo>
                  <a:pt x="40" y="18"/>
                </a:lnTo>
                <a:lnTo>
                  <a:pt x="38" y="16"/>
                </a:lnTo>
                <a:lnTo>
                  <a:pt x="37" y="15"/>
                </a:lnTo>
                <a:lnTo>
                  <a:pt x="35" y="13"/>
                </a:lnTo>
                <a:lnTo>
                  <a:pt x="35" y="12"/>
                </a:lnTo>
                <a:lnTo>
                  <a:pt x="35" y="9"/>
                </a:lnTo>
                <a:lnTo>
                  <a:pt x="35" y="7"/>
                </a:lnTo>
                <a:lnTo>
                  <a:pt x="37" y="6"/>
                </a:lnTo>
                <a:lnTo>
                  <a:pt x="37" y="4"/>
                </a:lnTo>
                <a:lnTo>
                  <a:pt x="37" y="3"/>
                </a:lnTo>
                <a:lnTo>
                  <a:pt x="37" y="1"/>
                </a:lnTo>
                <a:lnTo>
                  <a:pt x="31" y="0"/>
                </a:lnTo>
                <a:lnTo>
                  <a:pt x="25" y="1"/>
                </a:lnTo>
                <a:lnTo>
                  <a:pt x="22" y="1"/>
                </a:lnTo>
                <a:lnTo>
                  <a:pt x="17" y="4"/>
                </a:lnTo>
                <a:lnTo>
                  <a:pt x="14" y="7"/>
                </a:lnTo>
                <a:lnTo>
                  <a:pt x="10" y="12"/>
                </a:lnTo>
                <a:lnTo>
                  <a:pt x="7" y="16"/>
                </a:lnTo>
                <a:lnTo>
                  <a:pt x="4" y="19"/>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436" name="Freeform 187">
            <a:extLst>
              <a:ext uri="{FF2B5EF4-FFF2-40B4-BE49-F238E27FC236}">
                <a16:creationId xmlns:a16="http://schemas.microsoft.com/office/drawing/2014/main" id="{2C3DE82F-EC09-66BE-9B25-4CCA3A35A822}"/>
              </a:ext>
            </a:extLst>
          </p:cNvPr>
          <p:cNvSpPr>
            <a:spLocks/>
          </p:cNvSpPr>
          <p:nvPr/>
        </p:nvSpPr>
        <p:spPr bwMode="auto">
          <a:xfrm>
            <a:off x="6310315" y="4198941"/>
            <a:ext cx="57151" cy="77787"/>
          </a:xfrm>
          <a:custGeom>
            <a:avLst/>
            <a:gdLst>
              <a:gd name="T0" fmla="*/ 2147483647 w 40"/>
              <a:gd name="T1" fmla="*/ 2147483647 h 49"/>
              <a:gd name="T2" fmla="*/ 2147483647 w 40"/>
              <a:gd name="T3" fmla="*/ 2147483647 h 49"/>
              <a:gd name="T4" fmla="*/ 2147483647 w 40"/>
              <a:gd name="T5" fmla="*/ 2147483647 h 49"/>
              <a:gd name="T6" fmla="*/ 0 w 40"/>
              <a:gd name="T7" fmla="*/ 2147483647 h 49"/>
              <a:gd name="T8" fmla="*/ 0 w 40"/>
              <a:gd name="T9" fmla="*/ 2147483647 h 49"/>
              <a:gd name="T10" fmla="*/ 0 w 40"/>
              <a:gd name="T11" fmla="*/ 2147483647 h 49"/>
              <a:gd name="T12" fmla="*/ 0 w 40"/>
              <a:gd name="T13" fmla="*/ 2147483647 h 49"/>
              <a:gd name="T14" fmla="*/ 0 w 40"/>
              <a:gd name="T15" fmla="*/ 2147483647 h 49"/>
              <a:gd name="T16" fmla="*/ 2147483647 w 40"/>
              <a:gd name="T17" fmla="*/ 2147483647 h 49"/>
              <a:gd name="T18" fmla="*/ 2147483647 w 40"/>
              <a:gd name="T19" fmla="*/ 2147483647 h 49"/>
              <a:gd name="T20" fmla="*/ 2147483647 w 40"/>
              <a:gd name="T21" fmla="*/ 2147483647 h 49"/>
              <a:gd name="T22" fmla="*/ 2147483647 w 40"/>
              <a:gd name="T23" fmla="*/ 2147483647 h 49"/>
              <a:gd name="T24" fmla="*/ 2147483647 w 40"/>
              <a:gd name="T25" fmla="*/ 2147483647 h 49"/>
              <a:gd name="T26" fmla="*/ 2147483647 w 40"/>
              <a:gd name="T27" fmla="*/ 2147483647 h 49"/>
              <a:gd name="T28" fmla="*/ 2147483647 w 40"/>
              <a:gd name="T29" fmla="*/ 2147483647 h 49"/>
              <a:gd name="T30" fmla="*/ 2147483647 w 40"/>
              <a:gd name="T31" fmla="*/ 2147483647 h 49"/>
              <a:gd name="T32" fmla="*/ 2147483647 w 40"/>
              <a:gd name="T33" fmla="*/ 2147483647 h 49"/>
              <a:gd name="T34" fmla="*/ 2147483647 w 40"/>
              <a:gd name="T35" fmla="*/ 2147483647 h 49"/>
              <a:gd name="T36" fmla="*/ 2147483647 w 40"/>
              <a:gd name="T37" fmla="*/ 2147483647 h 49"/>
              <a:gd name="T38" fmla="*/ 2147483647 w 40"/>
              <a:gd name="T39" fmla="*/ 2147483647 h 49"/>
              <a:gd name="T40" fmla="*/ 2147483647 w 40"/>
              <a:gd name="T41" fmla="*/ 2147483647 h 49"/>
              <a:gd name="T42" fmla="*/ 2147483647 w 40"/>
              <a:gd name="T43" fmla="*/ 2147483647 h 49"/>
              <a:gd name="T44" fmla="*/ 2147483647 w 40"/>
              <a:gd name="T45" fmla="*/ 2147483647 h 49"/>
              <a:gd name="T46" fmla="*/ 2147483647 w 40"/>
              <a:gd name="T47" fmla="*/ 2147483647 h 49"/>
              <a:gd name="T48" fmla="*/ 2147483647 w 40"/>
              <a:gd name="T49" fmla="*/ 2147483647 h 49"/>
              <a:gd name="T50" fmla="*/ 2147483647 w 40"/>
              <a:gd name="T51" fmla="*/ 2147483647 h 49"/>
              <a:gd name="T52" fmla="*/ 2147483647 w 40"/>
              <a:gd name="T53" fmla="*/ 2147483647 h 49"/>
              <a:gd name="T54" fmla="*/ 2147483647 w 40"/>
              <a:gd name="T55" fmla="*/ 2147483647 h 49"/>
              <a:gd name="T56" fmla="*/ 2147483647 w 40"/>
              <a:gd name="T57" fmla="*/ 2147483647 h 49"/>
              <a:gd name="T58" fmla="*/ 2147483647 w 40"/>
              <a:gd name="T59" fmla="*/ 2147483647 h 49"/>
              <a:gd name="T60" fmla="*/ 2147483647 w 40"/>
              <a:gd name="T61" fmla="*/ 2147483647 h 49"/>
              <a:gd name="T62" fmla="*/ 2147483647 w 40"/>
              <a:gd name="T63" fmla="*/ 2147483647 h 49"/>
              <a:gd name="T64" fmla="*/ 2147483647 w 40"/>
              <a:gd name="T65" fmla="*/ 2147483647 h 49"/>
              <a:gd name="T66" fmla="*/ 2147483647 w 40"/>
              <a:gd name="T67" fmla="*/ 2147483647 h 49"/>
              <a:gd name="T68" fmla="*/ 2147483647 w 40"/>
              <a:gd name="T69" fmla="*/ 2147483647 h 49"/>
              <a:gd name="T70" fmla="*/ 2147483647 w 40"/>
              <a:gd name="T71" fmla="*/ 2147483647 h 49"/>
              <a:gd name="T72" fmla="*/ 2147483647 w 40"/>
              <a:gd name="T73" fmla="*/ 2147483647 h 49"/>
              <a:gd name="T74" fmla="*/ 2147483647 w 40"/>
              <a:gd name="T75" fmla="*/ 2147483647 h 49"/>
              <a:gd name="T76" fmla="*/ 2147483647 w 40"/>
              <a:gd name="T77" fmla="*/ 2147483647 h 49"/>
              <a:gd name="T78" fmla="*/ 2147483647 w 40"/>
              <a:gd name="T79" fmla="*/ 2147483647 h 49"/>
              <a:gd name="T80" fmla="*/ 2147483647 w 40"/>
              <a:gd name="T81" fmla="*/ 2147483647 h 49"/>
              <a:gd name="T82" fmla="*/ 2147483647 w 40"/>
              <a:gd name="T83" fmla="*/ 0 h 49"/>
              <a:gd name="T84" fmla="*/ 2147483647 w 40"/>
              <a:gd name="T85" fmla="*/ 2147483647 h 49"/>
              <a:gd name="T86" fmla="*/ 2147483647 w 40"/>
              <a:gd name="T87" fmla="*/ 2147483647 h 49"/>
              <a:gd name="T88" fmla="*/ 2147483647 w 40"/>
              <a:gd name="T89" fmla="*/ 2147483647 h 49"/>
              <a:gd name="T90" fmla="*/ 2147483647 w 40"/>
              <a:gd name="T91" fmla="*/ 2147483647 h 49"/>
              <a:gd name="T92" fmla="*/ 2147483647 w 40"/>
              <a:gd name="T93" fmla="*/ 2147483647 h 49"/>
              <a:gd name="T94" fmla="*/ 2147483647 w 40"/>
              <a:gd name="T95" fmla="*/ 2147483647 h 49"/>
              <a:gd name="T96" fmla="*/ 2147483647 w 40"/>
              <a:gd name="T97" fmla="*/ 2147483647 h 49"/>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40"/>
              <a:gd name="T148" fmla="*/ 0 h 49"/>
              <a:gd name="T149" fmla="*/ 40 w 40"/>
              <a:gd name="T150" fmla="*/ 49 h 49"/>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40" h="49">
                <a:moveTo>
                  <a:pt x="4" y="19"/>
                </a:moveTo>
                <a:lnTo>
                  <a:pt x="3" y="21"/>
                </a:lnTo>
                <a:lnTo>
                  <a:pt x="1" y="22"/>
                </a:lnTo>
                <a:lnTo>
                  <a:pt x="0" y="24"/>
                </a:lnTo>
                <a:lnTo>
                  <a:pt x="0" y="25"/>
                </a:lnTo>
                <a:lnTo>
                  <a:pt x="0" y="27"/>
                </a:lnTo>
                <a:lnTo>
                  <a:pt x="0" y="28"/>
                </a:lnTo>
                <a:lnTo>
                  <a:pt x="0" y="29"/>
                </a:lnTo>
                <a:lnTo>
                  <a:pt x="1" y="31"/>
                </a:lnTo>
                <a:lnTo>
                  <a:pt x="3" y="32"/>
                </a:lnTo>
                <a:lnTo>
                  <a:pt x="4" y="35"/>
                </a:lnTo>
                <a:lnTo>
                  <a:pt x="4" y="37"/>
                </a:lnTo>
                <a:lnTo>
                  <a:pt x="4" y="40"/>
                </a:lnTo>
                <a:lnTo>
                  <a:pt x="6" y="43"/>
                </a:lnTo>
                <a:lnTo>
                  <a:pt x="6" y="44"/>
                </a:lnTo>
                <a:lnTo>
                  <a:pt x="7" y="46"/>
                </a:lnTo>
                <a:lnTo>
                  <a:pt x="9" y="47"/>
                </a:lnTo>
                <a:lnTo>
                  <a:pt x="13" y="49"/>
                </a:lnTo>
                <a:lnTo>
                  <a:pt x="17" y="49"/>
                </a:lnTo>
                <a:lnTo>
                  <a:pt x="22" y="46"/>
                </a:lnTo>
                <a:lnTo>
                  <a:pt x="25" y="43"/>
                </a:lnTo>
                <a:lnTo>
                  <a:pt x="29" y="38"/>
                </a:lnTo>
                <a:lnTo>
                  <a:pt x="32" y="32"/>
                </a:lnTo>
                <a:lnTo>
                  <a:pt x="35" y="28"/>
                </a:lnTo>
                <a:lnTo>
                  <a:pt x="38" y="24"/>
                </a:lnTo>
                <a:lnTo>
                  <a:pt x="40" y="22"/>
                </a:lnTo>
                <a:lnTo>
                  <a:pt x="40" y="19"/>
                </a:lnTo>
                <a:lnTo>
                  <a:pt x="40" y="18"/>
                </a:lnTo>
                <a:lnTo>
                  <a:pt x="38" y="16"/>
                </a:lnTo>
                <a:lnTo>
                  <a:pt x="37" y="15"/>
                </a:lnTo>
                <a:lnTo>
                  <a:pt x="35" y="13"/>
                </a:lnTo>
                <a:lnTo>
                  <a:pt x="35" y="12"/>
                </a:lnTo>
                <a:lnTo>
                  <a:pt x="35" y="9"/>
                </a:lnTo>
                <a:lnTo>
                  <a:pt x="35" y="7"/>
                </a:lnTo>
                <a:lnTo>
                  <a:pt x="37" y="6"/>
                </a:lnTo>
                <a:lnTo>
                  <a:pt x="37" y="4"/>
                </a:lnTo>
                <a:lnTo>
                  <a:pt x="37" y="3"/>
                </a:lnTo>
                <a:lnTo>
                  <a:pt x="37" y="1"/>
                </a:lnTo>
                <a:lnTo>
                  <a:pt x="31" y="0"/>
                </a:lnTo>
                <a:lnTo>
                  <a:pt x="25" y="1"/>
                </a:lnTo>
                <a:lnTo>
                  <a:pt x="22" y="1"/>
                </a:lnTo>
                <a:lnTo>
                  <a:pt x="17" y="4"/>
                </a:lnTo>
                <a:lnTo>
                  <a:pt x="14" y="7"/>
                </a:lnTo>
                <a:lnTo>
                  <a:pt x="10" y="12"/>
                </a:lnTo>
                <a:lnTo>
                  <a:pt x="7" y="16"/>
                </a:lnTo>
                <a:lnTo>
                  <a:pt x="4" y="19"/>
                </a:lnTo>
              </a:path>
            </a:pathLst>
          </a:custGeom>
          <a:solidFill>
            <a:srgbClr val="FFFF00"/>
          </a:solidFill>
          <a:ln w="4763">
            <a:solidFill>
              <a:srgbClr val="990000"/>
            </a:solidFill>
            <a:round/>
            <a:headEnd/>
            <a:tailEnd/>
          </a:ln>
        </p:spPr>
        <p:txBody>
          <a:bodyPr/>
          <a:lstStyle/>
          <a:p>
            <a:endParaRPr lang="en-US"/>
          </a:p>
        </p:txBody>
      </p:sp>
      <p:sp>
        <p:nvSpPr>
          <p:cNvPr id="53437" name="Freeform 188">
            <a:extLst>
              <a:ext uri="{FF2B5EF4-FFF2-40B4-BE49-F238E27FC236}">
                <a16:creationId xmlns:a16="http://schemas.microsoft.com/office/drawing/2014/main" id="{4779F9E4-DC7C-4D59-A4D5-73788AD9009A}"/>
              </a:ext>
            </a:extLst>
          </p:cNvPr>
          <p:cNvSpPr>
            <a:spLocks/>
          </p:cNvSpPr>
          <p:nvPr/>
        </p:nvSpPr>
        <p:spPr bwMode="auto">
          <a:xfrm>
            <a:off x="6310315" y="4198941"/>
            <a:ext cx="57151" cy="77787"/>
          </a:xfrm>
          <a:custGeom>
            <a:avLst/>
            <a:gdLst>
              <a:gd name="T0" fmla="*/ 2147483647 w 40"/>
              <a:gd name="T1" fmla="*/ 2147483647 h 49"/>
              <a:gd name="T2" fmla="*/ 2147483647 w 40"/>
              <a:gd name="T3" fmla="*/ 2147483647 h 49"/>
              <a:gd name="T4" fmla="*/ 2147483647 w 40"/>
              <a:gd name="T5" fmla="*/ 2147483647 h 49"/>
              <a:gd name="T6" fmla="*/ 0 w 40"/>
              <a:gd name="T7" fmla="*/ 2147483647 h 49"/>
              <a:gd name="T8" fmla="*/ 0 w 40"/>
              <a:gd name="T9" fmla="*/ 2147483647 h 49"/>
              <a:gd name="T10" fmla="*/ 0 w 40"/>
              <a:gd name="T11" fmla="*/ 2147483647 h 49"/>
              <a:gd name="T12" fmla="*/ 0 w 40"/>
              <a:gd name="T13" fmla="*/ 2147483647 h 49"/>
              <a:gd name="T14" fmla="*/ 0 w 40"/>
              <a:gd name="T15" fmla="*/ 2147483647 h 49"/>
              <a:gd name="T16" fmla="*/ 2147483647 w 40"/>
              <a:gd name="T17" fmla="*/ 2147483647 h 49"/>
              <a:gd name="T18" fmla="*/ 2147483647 w 40"/>
              <a:gd name="T19" fmla="*/ 2147483647 h 49"/>
              <a:gd name="T20" fmla="*/ 2147483647 w 40"/>
              <a:gd name="T21" fmla="*/ 2147483647 h 49"/>
              <a:gd name="T22" fmla="*/ 2147483647 w 40"/>
              <a:gd name="T23" fmla="*/ 2147483647 h 49"/>
              <a:gd name="T24" fmla="*/ 2147483647 w 40"/>
              <a:gd name="T25" fmla="*/ 2147483647 h 49"/>
              <a:gd name="T26" fmla="*/ 2147483647 w 40"/>
              <a:gd name="T27" fmla="*/ 2147483647 h 49"/>
              <a:gd name="T28" fmla="*/ 2147483647 w 40"/>
              <a:gd name="T29" fmla="*/ 2147483647 h 49"/>
              <a:gd name="T30" fmla="*/ 2147483647 w 40"/>
              <a:gd name="T31" fmla="*/ 2147483647 h 49"/>
              <a:gd name="T32" fmla="*/ 2147483647 w 40"/>
              <a:gd name="T33" fmla="*/ 2147483647 h 49"/>
              <a:gd name="T34" fmla="*/ 2147483647 w 40"/>
              <a:gd name="T35" fmla="*/ 2147483647 h 49"/>
              <a:gd name="T36" fmla="*/ 2147483647 w 40"/>
              <a:gd name="T37" fmla="*/ 2147483647 h 49"/>
              <a:gd name="T38" fmla="*/ 2147483647 w 40"/>
              <a:gd name="T39" fmla="*/ 2147483647 h 49"/>
              <a:gd name="T40" fmla="*/ 2147483647 w 40"/>
              <a:gd name="T41" fmla="*/ 2147483647 h 49"/>
              <a:gd name="T42" fmla="*/ 2147483647 w 40"/>
              <a:gd name="T43" fmla="*/ 2147483647 h 49"/>
              <a:gd name="T44" fmla="*/ 2147483647 w 40"/>
              <a:gd name="T45" fmla="*/ 2147483647 h 49"/>
              <a:gd name="T46" fmla="*/ 2147483647 w 40"/>
              <a:gd name="T47" fmla="*/ 2147483647 h 49"/>
              <a:gd name="T48" fmla="*/ 2147483647 w 40"/>
              <a:gd name="T49" fmla="*/ 2147483647 h 49"/>
              <a:gd name="T50" fmla="*/ 2147483647 w 40"/>
              <a:gd name="T51" fmla="*/ 2147483647 h 49"/>
              <a:gd name="T52" fmla="*/ 2147483647 w 40"/>
              <a:gd name="T53" fmla="*/ 2147483647 h 49"/>
              <a:gd name="T54" fmla="*/ 2147483647 w 40"/>
              <a:gd name="T55" fmla="*/ 2147483647 h 49"/>
              <a:gd name="T56" fmla="*/ 2147483647 w 40"/>
              <a:gd name="T57" fmla="*/ 2147483647 h 49"/>
              <a:gd name="T58" fmla="*/ 2147483647 w 40"/>
              <a:gd name="T59" fmla="*/ 2147483647 h 49"/>
              <a:gd name="T60" fmla="*/ 2147483647 w 40"/>
              <a:gd name="T61" fmla="*/ 2147483647 h 49"/>
              <a:gd name="T62" fmla="*/ 2147483647 w 40"/>
              <a:gd name="T63" fmla="*/ 2147483647 h 49"/>
              <a:gd name="T64" fmla="*/ 2147483647 w 40"/>
              <a:gd name="T65" fmla="*/ 2147483647 h 49"/>
              <a:gd name="T66" fmla="*/ 2147483647 w 40"/>
              <a:gd name="T67" fmla="*/ 2147483647 h 49"/>
              <a:gd name="T68" fmla="*/ 2147483647 w 40"/>
              <a:gd name="T69" fmla="*/ 2147483647 h 49"/>
              <a:gd name="T70" fmla="*/ 2147483647 w 40"/>
              <a:gd name="T71" fmla="*/ 2147483647 h 49"/>
              <a:gd name="T72" fmla="*/ 2147483647 w 40"/>
              <a:gd name="T73" fmla="*/ 2147483647 h 49"/>
              <a:gd name="T74" fmla="*/ 2147483647 w 40"/>
              <a:gd name="T75" fmla="*/ 2147483647 h 49"/>
              <a:gd name="T76" fmla="*/ 2147483647 w 40"/>
              <a:gd name="T77" fmla="*/ 2147483647 h 49"/>
              <a:gd name="T78" fmla="*/ 2147483647 w 40"/>
              <a:gd name="T79" fmla="*/ 2147483647 h 49"/>
              <a:gd name="T80" fmla="*/ 2147483647 w 40"/>
              <a:gd name="T81" fmla="*/ 2147483647 h 49"/>
              <a:gd name="T82" fmla="*/ 2147483647 w 40"/>
              <a:gd name="T83" fmla="*/ 0 h 49"/>
              <a:gd name="T84" fmla="*/ 2147483647 w 40"/>
              <a:gd name="T85" fmla="*/ 2147483647 h 49"/>
              <a:gd name="T86" fmla="*/ 2147483647 w 40"/>
              <a:gd name="T87" fmla="*/ 2147483647 h 49"/>
              <a:gd name="T88" fmla="*/ 2147483647 w 40"/>
              <a:gd name="T89" fmla="*/ 2147483647 h 49"/>
              <a:gd name="T90" fmla="*/ 2147483647 w 40"/>
              <a:gd name="T91" fmla="*/ 2147483647 h 49"/>
              <a:gd name="T92" fmla="*/ 2147483647 w 40"/>
              <a:gd name="T93" fmla="*/ 2147483647 h 49"/>
              <a:gd name="T94" fmla="*/ 2147483647 w 40"/>
              <a:gd name="T95" fmla="*/ 2147483647 h 49"/>
              <a:gd name="T96" fmla="*/ 2147483647 w 40"/>
              <a:gd name="T97" fmla="*/ 2147483647 h 49"/>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40"/>
              <a:gd name="T148" fmla="*/ 0 h 49"/>
              <a:gd name="T149" fmla="*/ 40 w 40"/>
              <a:gd name="T150" fmla="*/ 49 h 49"/>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40" h="49">
                <a:moveTo>
                  <a:pt x="4" y="19"/>
                </a:moveTo>
                <a:lnTo>
                  <a:pt x="3" y="21"/>
                </a:lnTo>
                <a:lnTo>
                  <a:pt x="1" y="22"/>
                </a:lnTo>
                <a:lnTo>
                  <a:pt x="0" y="24"/>
                </a:lnTo>
                <a:lnTo>
                  <a:pt x="0" y="25"/>
                </a:lnTo>
                <a:lnTo>
                  <a:pt x="0" y="27"/>
                </a:lnTo>
                <a:lnTo>
                  <a:pt x="0" y="28"/>
                </a:lnTo>
                <a:lnTo>
                  <a:pt x="0" y="29"/>
                </a:lnTo>
                <a:lnTo>
                  <a:pt x="1" y="31"/>
                </a:lnTo>
                <a:lnTo>
                  <a:pt x="3" y="32"/>
                </a:lnTo>
                <a:lnTo>
                  <a:pt x="4" y="35"/>
                </a:lnTo>
                <a:lnTo>
                  <a:pt x="4" y="37"/>
                </a:lnTo>
                <a:lnTo>
                  <a:pt x="4" y="40"/>
                </a:lnTo>
                <a:lnTo>
                  <a:pt x="6" y="43"/>
                </a:lnTo>
                <a:lnTo>
                  <a:pt x="6" y="44"/>
                </a:lnTo>
                <a:lnTo>
                  <a:pt x="7" y="46"/>
                </a:lnTo>
                <a:lnTo>
                  <a:pt x="9" y="47"/>
                </a:lnTo>
                <a:lnTo>
                  <a:pt x="13" y="49"/>
                </a:lnTo>
                <a:lnTo>
                  <a:pt x="17" y="49"/>
                </a:lnTo>
                <a:lnTo>
                  <a:pt x="22" y="46"/>
                </a:lnTo>
                <a:lnTo>
                  <a:pt x="25" y="43"/>
                </a:lnTo>
                <a:lnTo>
                  <a:pt x="29" y="38"/>
                </a:lnTo>
                <a:lnTo>
                  <a:pt x="32" y="32"/>
                </a:lnTo>
                <a:lnTo>
                  <a:pt x="35" y="28"/>
                </a:lnTo>
                <a:lnTo>
                  <a:pt x="38" y="24"/>
                </a:lnTo>
                <a:lnTo>
                  <a:pt x="40" y="22"/>
                </a:lnTo>
                <a:lnTo>
                  <a:pt x="40" y="19"/>
                </a:lnTo>
                <a:lnTo>
                  <a:pt x="40" y="18"/>
                </a:lnTo>
                <a:lnTo>
                  <a:pt x="38" y="16"/>
                </a:lnTo>
                <a:lnTo>
                  <a:pt x="37" y="15"/>
                </a:lnTo>
                <a:lnTo>
                  <a:pt x="35" y="13"/>
                </a:lnTo>
                <a:lnTo>
                  <a:pt x="35" y="12"/>
                </a:lnTo>
                <a:lnTo>
                  <a:pt x="35" y="9"/>
                </a:lnTo>
                <a:lnTo>
                  <a:pt x="35" y="7"/>
                </a:lnTo>
                <a:lnTo>
                  <a:pt x="37" y="6"/>
                </a:lnTo>
                <a:lnTo>
                  <a:pt x="37" y="4"/>
                </a:lnTo>
                <a:lnTo>
                  <a:pt x="37" y="3"/>
                </a:lnTo>
                <a:lnTo>
                  <a:pt x="37" y="1"/>
                </a:lnTo>
                <a:lnTo>
                  <a:pt x="31" y="0"/>
                </a:lnTo>
                <a:lnTo>
                  <a:pt x="25" y="1"/>
                </a:lnTo>
                <a:lnTo>
                  <a:pt x="22" y="1"/>
                </a:lnTo>
                <a:lnTo>
                  <a:pt x="17" y="4"/>
                </a:lnTo>
                <a:lnTo>
                  <a:pt x="14" y="7"/>
                </a:lnTo>
                <a:lnTo>
                  <a:pt x="10" y="12"/>
                </a:lnTo>
                <a:lnTo>
                  <a:pt x="7" y="16"/>
                </a:lnTo>
                <a:lnTo>
                  <a:pt x="4" y="19"/>
                </a:lnTo>
              </a:path>
            </a:pathLst>
          </a:custGeom>
          <a:solidFill>
            <a:srgbClr val="FFFF00"/>
          </a:solidFill>
          <a:ln w="4763">
            <a:solidFill>
              <a:srgbClr val="990000"/>
            </a:solidFill>
            <a:round/>
            <a:headEnd/>
            <a:tailEnd/>
          </a:ln>
        </p:spPr>
        <p:txBody>
          <a:bodyPr/>
          <a:lstStyle/>
          <a:p>
            <a:endParaRPr lang="en-US"/>
          </a:p>
        </p:txBody>
      </p:sp>
      <p:sp>
        <p:nvSpPr>
          <p:cNvPr id="53438" name="Freeform 189">
            <a:extLst>
              <a:ext uri="{FF2B5EF4-FFF2-40B4-BE49-F238E27FC236}">
                <a16:creationId xmlns:a16="http://schemas.microsoft.com/office/drawing/2014/main" id="{24A7766B-67E7-7364-73D9-8CFB15D85D23}"/>
              </a:ext>
            </a:extLst>
          </p:cNvPr>
          <p:cNvSpPr>
            <a:spLocks/>
          </p:cNvSpPr>
          <p:nvPr/>
        </p:nvSpPr>
        <p:spPr bwMode="auto">
          <a:xfrm>
            <a:off x="6249989" y="4287839"/>
            <a:ext cx="114300" cy="88900"/>
          </a:xfrm>
          <a:custGeom>
            <a:avLst/>
            <a:gdLst>
              <a:gd name="T0" fmla="*/ 2147483647 w 81"/>
              <a:gd name="T1" fmla="*/ 2147483647 h 56"/>
              <a:gd name="T2" fmla="*/ 2147483647 w 81"/>
              <a:gd name="T3" fmla="*/ 2147483647 h 56"/>
              <a:gd name="T4" fmla="*/ 2147483647 w 81"/>
              <a:gd name="T5" fmla="*/ 2147483647 h 56"/>
              <a:gd name="T6" fmla="*/ 2147483647 w 81"/>
              <a:gd name="T7" fmla="*/ 2147483647 h 56"/>
              <a:gd name="T8" fmla="*/ 2147483647 w 81"/>
              <a:gd name="T9" fmla="*/ 2147483647 h 56"/>
              <a:gd name="T10" fmla="*/ 2147483647 w 81"/>
              <a:gd name="T11" fmla="*/ 2147483647 h 56"/>
              <a:gd name="T12" fmla="*/ 2147483647 w 81"/>
              <a:gd name="T13" fmla="*/ 2147483647 h 56"/>
              <a:gd name="T14" fmla="*/ 2147483647 w 81"/>
              <a:gd name="T15" fmla="*/ 2147483647 h 56"/>
              <a:gd name="T16" fmla="*/ 2147483647 w 81"/>
              <a:gd name="T17" fmla="*/ 2147483647 h 56"/>
              <a:gd name="T18" fmla="*/ 2147483647 w 81"/>
              <a:gd name="T19" fmla="*/ 2147483647 h 56"/>
              <a:gd name="T20" fmla="*/ 2147483647 w 81"/>
              <a:gd name="T21" fmla="*/ 2147483647 h 56"/>
              <a:gd name="T22" fmla="*/ 2147483647 w 81"/>
              <a:gd name="T23" fmla="*/ 2147483647 h 56"/>
              <a:gd name="T24" fmla="*/ 2147483647 w 81"/>
              <a:gd name="T25" fmla="*/ 2147483647 h 56"/>
              <a:gd name="T26" fmla="*/ 2147483647 w 81"/>
              <a:gd name="T27" fmla="*/ 2147483647 h 56"/>
              <a:gd name="T28" fmla="*/ 2147483647 w 81"/>
              <a:gd name="T29" fmla="*/ 2147483647 h 56"/>
              <a:gd name="T30" fmla="*/ 2147483647 w 81"/>
              <a:gd name="T31" fmla="*/ 2147483647 h 56"/>
              <a:gd name="T32" fmla="*/ 2147483647 w 81"/>
              <a:gd name="T33" fmla="*/ 2147483647 h 56"/>
              <a:gd name="T34" fmla="*/ 2147483647 w 81"/>
              <a:gd name="T35" fmla="*/ 2147483647 h 56"/>
              <a:gd name="T36" fmla="*/ 2147483647 w 81"/>
              <a:gd name="T37" fmla="*/ 2147483647 h 56"/>
              <a:gd name="T38" fmla="*/ 2147483647 w 81"/>
              <a:gd name="T39" fmla="*/ 2147483647 h 56"/>
              <a:gd name="T40" fmla="*/ 2147483647 w 81"/>
              <a:gd name="T41" fmla="*/ 2147483647 h 56"/>
              <a:gd name="T42" fmla="*/ 2147483647 w 81"/>
              <a:gd name="T43" fmla="*/ 2147483647 h 56"/>
              <a:gd name="T44" fmla="*/ 2147483647 w 81"/>
              <a:gd name="T45" fmla="*/ 2147483647 h 56"/>
              <a:gd name="T46" fmla="*/ 2147483647 w 81"/>
              <a:gd name="T47" fmla="*/ 2147483647 h 56"/>
              <a:gd name="T48" fmla="*/ 2147483647 w 81"/>
              <a:gd name="T49" fmla="*/ 2147483647 h 56"/>
              <a:gd name="T50" fmla="*/ 2147483647 w 81"/>
              <a:gd name="T51" fmla="*/ 2147483647 h 56"/>
              <a:gd name="T52" fmla="*/ 2147483647 w 81"/>
              <a:gd name="T53" fmla="*/ 2147483647 h 56"/>
              <a:gd name="T54" fmla="*/ 2147483647 w 81"/>
              <a:gd name="T55" fmla="*/ 2147483647 h 56"/>
              <a:gd name="T56" fmla="*/ 2147483647 w 81"/>
              <a:gd name="T57" fmla="*/ 2147483647 h 56"/>
              <a:gd name="T58" fmla="*/ 2147483647 w 81"/>
              <a:gd name="T59" fmla="*/ 2147483647 h 56"/>
              <a:gd name="T60" fmla="*/ 2147483647 w 81"/>
              <a:gd name="T61" fmla="*/ 2147483647 h 56"/>
              <a:gd name="T62" fmla="*/ 2147483647 w 81"/>
              <a:gd name="T63" fmla="*/ 2147483647 h 56"/>
              <a:gd name="T64" fmla="*/ 2147483647 w 81"/>
              <a:gd name="T65" fmla="*/ 2147483647 h 56"/>
              <a:gd name="T66" fmla="*/ 2147483647 w 81"/>
              <a:gd name="T67" fmla="*/ 2147483647 h 56"/>
              <a:gd name="T68" fmla="*/ 2147483647 w 81"/>
              <a:gd name="T69" fmla="*/ 2147483647 h 56"/>
              <a:gd name="T70" fmla="*/ 2147483647 w 81"/>
              <a:gd name="T71" fmla="*/ 2147483647 h 56"/>
              <a:gd name="T72" fmla="*/ 2147483647 w 81"/>
              <a:gd name="T73" fmla="*/ 2147483647 h 56"/>
              <a:gd name="T74" fmla="*/ 2147483647 w 81"/>
              <a:gd name="T75" fmla="*/ 2147483647 h 56"/>
              <a:gd name="T76" fmla="*/ 2147483647 w 81"/>
              <a:gd name="T77" fmla="*/ 2147483647 h 56"/>
              <a:gd name="T78" fmla="*/ 2147483647 w 81"/>
              <a:gd name="T79" fmla="*/ 2147483647 h 56"/>
              <a:gd name="T80" fmla="*/ 2147483647 w 81"/>
              <a:gd name="T81" fmla="*/ 2147483647 h 56"/>
              <a:gd name="T82" fmla="*/ 2147483647 w 81"/>
              <a:gd name="T83" fmla="*/ 2147483647 h 56"/>
              <a:gd name="T84" fmla="*/ 2147483647 w 81"/>
              <a:gd name="T85" fmla="*/ 2147483647 h 56"/>
              <a:gd name="T86" fmla="*/ 2147483647 w 81"/>
              <a:gd name="T87" fmla="*/ 2147483647 h 56"/>
              <a:gd name="T88" fmla="*/ 2147483647 w 81"/>
              <a:gd name="T89" fmla="*/ 0 h 56"/>
              <a:gd name="T90" fmla="*/ 2147483647 w 81"/>
              <a:gd name="T91" fmla="*/ 0 h 56"/>
              <a:gd name="T92" fmla="*/ 2147483647 w 81"/>
              <a:gd name="T93" fmla="*/ 2147483647 h 56"/>
              <a:gd name="T94" fmla="*/ 2147483647 w 81"/>
              <a:gd name="T95" fmla="*/ 2147483647 h 56"/>
              <a:gd name="T96" fmla="*/ 0 w 81"/>
              <a:gd name="T97" fmla="*/ 2147483647 h 56"/>
              <a:gd name="T98" fmla="*/ 0 w 81"/>
              <a:gd name="T99" fmla="*/ 2147483647 h 56"/>
              <a:gd name="T100" fmla="*/ 2147483647 w 81"/>
              <a:gd name="T101" fmla="*/ 2147483647 h 56"/>
              <a:gd name="T102" fmla="*/ 2147483647 w 81"/>
              <a:gd name="T103" fmla="*/ 2147483647 h 56"/>
              <a:gd name="T104" fmla="*/ 2147483647 w 81"/>
              <a:gd name="T105" fmla="*/ 2147483647 h 56"/>
              <a:gd name="T106" fmla="*/ 2147483647 w 81"/>
              <a:gd name="T107" fmla="*/ 2147483647 h 56"/>
              <a:gd name="T108" fmla="*/ 2147483647 w 81"/>
              <a:gd name="T109" fmla="*/ 2147483647 h 56"/>
              <a:gd name="T110" fmla="*/ 2147483647 w 81"/>
              <a:gd name="T111" fmla="*/ 2147483647 h 56"/>
              <a:gd name="T112" fmla="*/ 2147483647 w 81"/>
              <a:gd name="T113" fmla="*/ 2147483647 h 5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81"/>
              <a:gd name="T172" fmla="*/ 0 h 56"/>
              <a:gd name="T173" fmla="*/ 81 w 81"/>
              <a:gd name="T174" fmla="*/ 56 h 5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81" h="56">
                <a:moveTo>
                  <a:pt x="22" y="24"/>
                </a:moveTo>
                <a:lnTo>
                  <a:pt x="23" y="25"/>
                </a:lnTo>
                <a:lnTo>
                  <a:pt x="25" y="27"/>
                </a:lnTo>
                <a:lnTo>
                  <a:pt x="26" y="28"/>
                </a:lnTo>
                <a:lnTo>
                  <a:pt x="29" y="30"/>
                </a:lnTo>
                <a:lnTo>
                  <a:pt x="31" y="30"/>
                </a:lnTo>
                <a:lnTo>
                  <a:pt x="32" y="31"/>
                </a:lnTo>
                <a:lnTo>
                  <a:pt x="32" y="33"/>
                </a:lnTo>
                <a:lnTo>
                  <a:pt x="34" y="34"/>
                </a:lnTo>
                <a:lnTo>
                  <a:pt x="35" y="40"/>
                </a:lnTo>
                <a:lnTo>
                  <a:pt x="40" y="45"/>
                </a:lnTo>
                <a:lnTo>
                  <a:pt x="44" y="48"/>
                </a:lnTo>
                <a:lnTo>
                  <a:pt x="50" y="49"/>
                </a:lnTo>
                <a:lnTo>
                  <a:pt x="56" y="50"/>
                </a:lnTo>
                <a:lnTo>
                  <a:pt x="62" y="52"/>
                </a:lnTo>
                <a:lnTo>
                  <a:pt x="68" y="53"/>
                </a:lnTo>
                <a:lnTo>
                  <a:pt x="72" y="56"/>
                </a:lnTo>
                <a:lnTo>
                  <a:pt x="75" y="53"/>
                </a:lnTo>
                <a:lnTo>
                  <a:pt x="78" y="49"/>
                </a:lnTo>
                <a:lnTo>
                  <a:pt x="80" y="46"/>
                </a:lnTo>
                <a:lnTo>
                  <a:pt x="80" y="43"/>
                </a:lnTo>
                <a:lnTo>
                  <a:pt x="81" y="40"/>
                </a:lnTo>
                <a:lnTo>
                  <a:pt x="81" y="37"/>
                </a:lnTo>
                <a:lnTo>
                  <a:pt x="81" y="33"/>
                </a:lnTo>
                <a:lnTo>
                  <a:pt x="81" y="28"/>
                </a:lnTo>
                <a:lnTo>
                  <a:pt x="81" y="27"/>
                </a:lnTo>
                <a:lnTo>
                  <a:pt x="81" y="25"/>
                </a:lnTo>
                <a:lnTo>
                  <a:pt x="80" y="24"/>
                </a:lnTo>
                <a:lnTo>
                  <a:pt x="80" y="22"/>
                </a:lnTo>
                <a:lnTo>
                  <a:pt x="78" y="22"/>
                </a:lnTo>
                <a:lnTo>
                  <a:pt x="77" y="21"/>
                </a:lnTo>
                <a:lnTo>
                  <a:pt x="75" y="19"/>
                </a:lnTo>
                <a:lnTo>
                  <a:pt x="74" y="19"/>
                </a:lnTo>
                <a:lnTo>
                  <a:pt x="71" y="18"/>
                </a:lnTo>
                <a:lnTo>
                  <a:pt x="66" y="16"/>
                </a:lnTo>
                <a:lnTo>
                  <a:pt x="63" y="15"/>
                </a:lnTo>
                <a:lnTo>
                  <a:pt x="60" y="12"/>
                </a:lnTo>
                <a:lnTo>
                  <a:pt x="59" y="9"/>
                </a:lnTo>
                <a:lnTo>
                  <a:pt x="56" y="8"/>
                </a:lnTo>
                <a:lnTo>
                  <a:pt x="53" y="6"/>
                </a:lnTo>
                <a:lnTo>
                  <a:pt x="50" y="5"/>
                </a:lnTo>
                <a:lnTo>
                  <a:pt x="44" y="3"/>
                </a:lnTo>
                <a:lnTo>
                  <a:pt x="38" y="3"/>
                </a:lnTo>
                <a:lnTo>
                  <a:pt x="31" y="2"/>
                </a:lnTo>
                <a:lnTo>
                  <a:pt x="23" y="0"/>
                </a:lnTo>
                <a:lnTo>
                  <a:pt x="16" y="0"/>
                </a:lnTo>
                <a:lnTo>
                  <a:pt x="9" y="2"/>
                </a:lnTo>
                <a:lnTo>
                  <a:pt x="3" y="2"/>
                </a:lnTo>
                <a:lnTo>
                  <a:pt x="0" y="5"/>
                </a:lnTo>
                <a:lnTo>
                  <a:pt x="0" y="6"/>
                </a:lnTo>
                <a:lnTo>
                  <a:pt x="1" y="8"/>
                </a:lnTo>
                <a:lnTo>
                  <a:pt x="4" y="10"/>
                </a:lnTo>
                <a:lnTo>
                  <a:pt x="9" y="15"/>
                </a:lnTo>
                <a:lnTo>
                  <a:pt x="13" y="18"/>
                </a:lnTo>
                <a:lnTo>
                  <a:pt x="18" y="21"/>
                </a:lnTo>
                <a:lnTo>
                  <a:pt x="20" y="22"/>
                </a:lnTo>
                <a:lnTo>
                  <a:pt x="22" y="24"/>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439" name="Freeform 190">
            <a:extLst>
              <a:ext uri="{FF2B5EF4-FFF2-40B4-BE49-F238E27FC236}">
                <a16:creationId xmlns:a16="http://schemas.microsoft.com/office/drawing/2014/main" id="{A66819B1-271C-6C20-48D1-B7F908126AC9}"/>
              </a:ext>
            </a:extLst>
          </p:cNvPr>
          <p:cNvSpPr>
            <a:spLocks/>
          </p:cNvSpPr>
          <p:nvPr/>
        </p:nvSpPr>
        <p:spPr bwMode="auto">
          <a:xfrm>
            <a:off x="6249989" y="4287839"/>
            <a:ext cx="114300" cy="88900"/>
          </a:xfrm>
          <a:custGeom>
            <a:avLst/>
            <a:gdLst>
              <a:gd name="T0" fmla="*/ 2147483647 w 81"/>
              <a:gd name="T1" fmla="*/ 2147483647 h 56"/>
              <a:gd name="T2" fmla="*/ 2147483647 w 81"/>
              <a:gd name="T3" fmla="*/ 2147483647 h 56"/>
              <a:gd name="T4" fmla="*/ 2147483647 w 81"/>
              <a:gd name="T5" fmla="*/ 2147483647 h 56"/>
              <a:gd name="T6" fmla="*/ 2147483647 w 81"/>
              <a:gd name="T7" fmla="*/ 2147483647 h 56"/>
              <a:gd name="T8" fmla="*/ 2147483647 w 81"/>
              <a:gd name="T9" fmla="*/ 2147483647 h 56"/>
              <a:gd name="T10" fmla="*/ 2147483647 w 81"/>
              <a:gd name="T11" fmla="*/ 2147483647 h 56"/>
              <a:gd name="T12" fmla="*/ 2147483647 w 81"/>
              <a:gd name="T13" fmla="*/ 2147483647 h 56"/>
              <a:gd name="T14" fmla="*/ 2147483647 w 81"/>
              <a:gd name="T15" fmla="*/ 2147483647 h 56"/>
              <a:gd name="T16" fmla="*/ 2147483647 w 81"/>
              <a:gd name="T17" fmla="*/ 2147483647 h 56"/>
              <a:gd name="T18" fmla="*/ 2147483647 w 81"/>
              <a:gd name="T19" fmla="*/ 2147483647 h 56"/>
              <a:gd name="T20" fmla="*/ 2147483647 w 81"/>
              <a:gd name="T21" fmla="*/ 2147483647 h 56"/>
              <a:gd name="T22" fmla="*/ 2147483647 w 81"/>
              <a:gd name="T23" fmla="*/ 2147483647 h 56"/>
              <a:gd name="T24" fmla="*/ 2147483647 w 81"/>
              <a:gd name="T25" fmla="*/ 2147483647 h 56"/>
              <a:gd name="T26" fmla="*/ 2147483647 w 81"/>
              <a:gd name="T27" fmla="*/ 2147483647 h 56"/>
              <a:gd name="T28" fmla="*/ 2147483647 w 81"/>
              <a:gd name="T29" fmla="*/ 2147483647 h 56"/>
              <a:gd name="T30" fmla="*/ 2147483647 w 81"/>
              <a:gd name="T31" fmla="*/ 2147483647 h 56"/>
              <a:gd name="T32" fmla="*/ 2147483647 w 81"/>
              <a:gd name="T33" fmla="*/ 2147483647 h 56"/>
              <a:gd name="T34" fmla="*/ 2147483647 w 81"/>
              <a:gd name="T35" fmla="*/ 2147483647 h 56"/>
              <a:gd name="T36" fmla="*/ 2147483647 w 81"/>
              <a:gd name="T37" fmla="*/ 2147483647 h 56"/>
              <a:gd name="T38" fmla="*/ 2147483647 w 81"/>
              <a:gd name="T39" fmla="*/ 2147483647 h 56"/>
              <a:gd name="T40" fmla="*/ 2147483647 w 81"/>
              <a:gd name="T41" fmla="*/ 2147483647 h 56"/>
              <a:gd name="T42" fmla="*/ 2147483647 w 81"/>
              <a:gd name="T43" fmla="*/ 2147483647 h 56"/>
              <a:gd name="T44" fmla="*/ 2147483647 w 81"/>
              <a:gd name="T45" fmla="*/ 2147483647 h 56"/>
              <a:gd name="T46" fmla="*/ 2147483647 w 81"/>
              <a:gd name="T47" fmla="*/ 2147483647 h 56"/>
              <a:gd name="T48" fmla="*/ 2147483647 w 81"/>
              <a:gd name="T49" fmla="*/ 2147483647 h 56"/>
              <a:gd name="T50" fmla="*/ 2147483647 w 81"/>
              <a:gd name="T51" fmla="*/ 2147483647 h 56"/>
              <a:gd name="T52" fmla="*/ 2147483647 w 81"/>
              <a:gd name="T53" fmla="*/ 2147483647 h 56"/>
              <a:gd name="T54" fmla="*/ 2147483647 w 81"/>
              <a:gd name="T55" fmla="*/ 2147483647 h 56"/>
              <a:gd name="T56" fmla="*/ 2147483647 w 81"/>
              <a:gd name="T57" fmla="*/ 2147483647 h 56"/>
              <a:gd name="T58" fmla="*/ 2147483647 w 81"/>
              <a:gd name="T59" fmla="*/ 2147483647 h 56"/>
              <a:gd name="T60" fmla="*/ 2147483647 w 81"/>
              <a:gd name="T61" fmla="*/ 2147483647 h 56"/>
              <a:gd name="T62" fmla="*/ 2147483647 w 81"/>
              <a:gd name="T63" fmla="*/ 2147483647 h 56"/>
              <a:gd name="T64" fmla="*/ 2147483647 w 81"/>
              <a:gd name="T65" fmla="*/ 2147483647 h 56"/>
              <a:gd name="T66" fmla="*/ 2147483647 w 81"/>
              <a:gd name="T67" fmla="*/ 2147483647 h 56"/>
              <a:gd name="T68" fmla="*/ 2147483647 w 81"/>
              <a:gd name="T69" fmla="*/ 2147483647 h 56"/>
              <a:gd name="T70" fmla="*/ 2147483647 w 81"/>
              <a:gd name="T71" fmla="*/ 2147483647 h 56"/>
              <a:gd name="T72" fmla="*/ 2147483647 w 81"/>
              <a:gd name="T73" fmla="*/ 2147483647 h 56"/>
              <a:gd name="T74" fmla="*/ 2147483647 w 81"/>
              <a:gd name="T75" fmla="*/ 2147483647 h 56"/>
              <a:gd name="T76" fmla="*/ 2147483647 w 81"/>
              <a:gd name="T77" fmla="*/ 2147483647 h 56"/>
              <a:gd name="T78" fmla="*/ 2147483647 w 81"/>
              <a:gd name="T79" fmla="*/ 2147483647 h 56"/>
              <a:gd name="T80" fmla="*/ 2147483647 w 81"/>
              <a:gd name="T81" fmla="*/ 2147483647 h 56"/>
              <a:gd name="T82" fmla="*/ 2147483647 w 81"/>
              <a:gd name="T83" fmla="*/ 2147483647 h 56"/>
              <a:gd name="T84" fmla="*/ 2147483647 w 81"/>
              <a:gd name="T85" fmla="*/ 2147483647 h 56"/>
              <a:gd name="T86" fmla="*/ 2147483647 w 81"/>
              <a:gd name="T87" fmla="*/ 2147483647 h 56"/>
              <a:gd name="T88" fmla="*/ 2147483647 w 81"/>
              <a:gd name="T89" fmla="*/ 0 h 56"/>
              <a:gd name="T90" fmla="*/ 2147483647 w 81"/>
              <a:gd name="T91" fmla="*/ 0 h 56"/>
              <a:gd name="T92" fmla="*/ 2147483647 w 81"/>
              <a:gd name="T93" fmla="*/ 2147483647 h 56"/>
              <a:gd name="T94" fmla="*/ 2147483647 w 81"/>
              <a:gd name="T95" fmla="*/ 2147483647 h 56"/>
              <a:gd name="T96" fmla="*/ 0 w 81"/>
              <a:gd name="T97" fmla="*/ 2147483647 h 56"/>
              <a:gd name="T98" fmla="*/ 0 w 81"/>
              <a:gd name="T99" fmla="*/ 2147483647 h 56"/>
              <a:gd name="T100" fmla="*/ 2147483647 w 81"/>
              <a:gd name="T101" fmla="*/ 2147483647 h 56"/>
              <a:gd name="T102" fmla="*/ 2147483647 w 81"/>
              <a:gd name="T103" fmla="*/ 2147483647 h 56"/>
              <a:gd name="T104" fmla="*/ 2147483647 w 81"/>
              <a:gd name="T105" fmla="*/ 2147483647 h 56"/>
              <a:gd name="T106" fmla="*/ 2147483647 w 81"/>
              <a:gd name="T107" fmla="*/ 2147483647 h 56"/>
              <a:gd name="T108" fmla="*/ 2147483647 w 81"/>
              <a:gd name="T109" fmla="*/ 2147483647 h 56"/>
              <a:gd name="T110" fmla="*/ 2147483647 w 81"/>
              <a:gd name="T111" fmla="*/ 2147483647 h 56"/>
              <a:gd name="T112" fmla="*/ 2147483647 w 81"/>
              <a:gd name="T113" fmla="*/ 2147483647 h 5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81"/>
              <a:gd name="T172" fmla="*/ 0 h 56"/>
              <a:gd name="T173" fmla="*/ 81 w 81"/>
              <a:gd name="T174" fmla="*/ 56 h 5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81" h="56">
                <a:moveTo>
                  <a:pt x="22" y="24"/>
                </a:moveTo>
                <a:lnTo>
                  <a:pt x="23" y="25"/>
                </a:lnTo>
                <a:lnTo>
                  <a:pt x="25" y="27"/>
                </a:lnTo>
                <a:lnTo>
                  <a:pt x="26" y="28"/>
                </a:lnTo>
                <a:lnTo>
                  <a:pt x="29" y="30"/>
                </a:lnTo>
                <a:lnTo>
                  <a:pt x="31" y="30"/>
                </a:lnTo>
                <a:lnTo>
                  <a:pt x="32" y="31"/>
                </a:lnTo>
                <a:lnTo>
                  <a:pt x="32" y="33"/>
                </a:lnTo>
                <a:lnTo>
                  <a:pt x="34" y="34"/>
                </a:lnTo>
                <a:lnTo>
                  <a:pt x="35" y="40"/>
                </a:lnTo>
                <a:lnTo>
                  <a:pt x="40" y="45"/>
                </a:lnTo>
                <a:lnTo>
                  <a:pt x="44" y="48"/>
                </a:lnTo>
                <a:lnTo>
                  <a:pt x="50" y="49"/>
                </a:lnTo>
                <a:lnTo>
                  <a:pt x="56" y="50"/>
                </a:lnTo>
                <a:lnTo>
                  <a:pt x="62" y="52"/>
                </a:lnTo>
                <a:lnTo>
                  <a:pt x="68" y="53"/>
                </a:lnTo>
                <a:lnTo>
                  <a:pt x="72" y="56"/>
                </a:lnTo>
                <a:lnTo>
                  <a:pt x="75" y="53"/>
                </a:lnTo>
                <a:lnTo>
                  <a:pt x="78" y="49"/>
                </a:lnTo>
                <a:lnTo>
                  <a:pt x="80" y="46"/>
                </a:lnTo>
                <a:lnTo>
                  <a:pt x="80" y="43"/>
                </a:lnTo>
                <a:lnTo>
                  <a:pt x="81" y="40"/>
                </a:lnTo>
                <a:lnTo>
                  <a:pt x="81" y="37"/>
                </a:lnTo>
                <a:lnTo>
                  <a:pt x="81" y="33"/>
                </a:lnTo>
                <a:lnTo>
                  <a:pt x="81" y="28"/>
                </a:lnTo>
                <a:lnTo>
                  <a:pt x="81" y="27"/>
                </a:lnTo>
                <a:lnTo>
                  <a:pt x="81" y="25"/>
                </a:lnTo>
                <a:lnTo>
                  <a:pt x="80" y="24"/>
                </a:lnTo>
                <a:lnTo>
                  <a:pt x="80" y="22"/>
                </a:lnTo>
                <a:lnTo>
                  <a:pt x="78" y="22"/>
                </a:lnTo>
                <a:lnTo>
                  <a:pt x="77" y="21"/>
                </a:lnTo>
                <a:lnTo>
                  <a:pt x="75" y="19"/>
                </a:lnTo>
                <a:lnTo>
                  <a:pt x="74" y="19"/>
                </a:lnTo>
                <a:lnTo>
                  <a:pt x="71" y="18"/>
                </a:lnTo>
                <a:lnTo>
                  <a:pt x="66" y="16"/>
                </a:lnTo>
                <a:lnTo>
                  <a:pt x="63" y="15"/>
                </a:lnTo>
                <a:lnTo>
                  <a:pt x="60" y="12"/>
                </a:lnTo>
                <a:lnTo>
                  <a:pt x="59" y="9"/>
                </a:lnTo>
                <a:lnTo>
                  <a:pt x="56" y="8"/>
                </a:lnTo>
                <a:lnTo>
                  <a:pt x="53" y="6"/>
                </a:lnTo>
                <a:lnTo>
                  <a:pt x="50" y="5"/>
                </a:lnTo>
                <a:lnTo>
                  <a:pt x="44" y="3"/>
                </a:lnTo>
                <a:lnTo>
                  <a:pt x="38" y="3"/>
                </a:lnTo>
                <a:lnTo>
                  <a:pt x="31" y="2"/>
                </a:lnTo>
                <a:lnTo>
                  <a:pt x="23" y="0"/>
                </a:lnTo>
                <a:lnTo>
                  <a:pt x="16" y="0"/>
                </a:lnTo>
                <a:lnTo>
                  <a:pt x="9" y="2"/>
                </a:lnTo>
                <a:lnTo>
                  <a:pt x="3" y="2"/>
                </a:lnTo>
                <a:lnTo>
                  <a:pt x="0" y="5"/>
                </a:lnTo>
                <a:lnTo>
                  <a:pt x="0" y="6"/>
                </a:lnTo>
                <a:lnTo>
                  <a:pt x="1" y="8"/>
                </a:lnTo>
                <a:lnTo>
                  <a:pt x="4" y="10"/>
                </a:lnTo>
                <a:lnTo>
                  <a:pt x="9" y="15"/>
                </a:lnTo>
                <a:lnTo>
                  <a:pt x="13" y="18"/>
                </a:lnTo>
                <a:lnTo>
                  <a:pt x="18" y="21"/>
                </a:lnTo>
                <a:lnTo>
                  <a:pt x="20" y="22"/>
                </a:lnTo>
                <a:lnTo>
                  <a:pt x="22" y="24"/>
                </a:lnTo>
              </a:path>
            </a:pathLst>
          </a:custGeom>
          <a:solidFill>
            <a:srgbClr val="FFFF00"/>
          </a:solidFill>
          <a:ln w="4763">
            <a:solidFill>
              <a:srgbClr val="990000"/>
            </a:solidFill>
            <a:round/>
            <a:headEnd/>
            <a:tailEnd/>
          </a:ln>
        </p:spPr>
        <p:txBody>
          <a:bodyPr/>
          <a:lstStyle/>
          <a:p>
            <a:endParaRPr lang="en-US"/>
          </a:p>
        </p:txBody>
      </p:sp>
      <p:sp>
        <p:nvSpPr>
          <p:cNvPr id="53440" name="Freeform 191">
            <a:extLst>
              <a:ext uri="{FF2B5EF4-FFF2-40B4-BE49-F238E27FC236}">
                <a16:creationId xmlns:a16="http://schemas.microsoft.com/office/drawing/2014/main" id="{FE5D5335-6914-DF20-BEDF-B51481A1666C}"/>
              </a:ext>
            </a:extLst>
          </p:cNvPr>
          <p:cNvSpPr>
            <a:spLocks/>
          </p:cNvSpPr>
          <p:nvPr/>
        </p:nvSpPr>
        <p:spPr bwMode="auto">
          <a:xfrm>
            <a:off x="6302377" y="4379914"/>
            <a:ext cx="74613" cy="55563"/>
          </a:xfrm>
          <a:custGeom>
            <a:avLst/>
            <a:gdLst>
              <a:gd name="T0" fmla="*/ 2147483647 w 53"/>
              <a:gd name="T1" fmla="*/ 2147483647 h 35"/>
              <a:gd name="T2" fmla="*/ 2147483647 w 53"/>
              <a:gd name="T3" fmla="*/ 2147483647 h 35"/>
              <a:gd name="T4" fmla="*/ 2147483647 w 53"/>
              <a:gd name="T5" fmla="*/ 2147483647 h 35"/>
              <a:gd name="T6" fmla="*/ 2147483647 w 53"/>
              <a:gd name="T7" fmla="*/ 2147483647 h 35"/>
              <a:gd name="T8" fmla="*/ 2147483647 w 53"/>
              <a:gd name="T9" fmla="*/ 2147483647 h 35"/>
              <a:gd name="T10" fmla="*/ 2147483647 w 53"/>
              <a:gd name="T11" fmla="*/ 2147483647 h 35"/>
              <a:gd name="T12" fmla="*/ 2147483647 w 53"/>
              <a:gd name="T13" fmla="*/ 2147483647 h 35"/>
              <a:gd name="T14" fmla="*/ 2147483647 w 53"/>
              <a:gd name="T15" fmla="*/ 2147483647 h 35"/>
              <a:gd name="T16" fmla="*/ 2147483647 w 53"/>
              <a:gd name="T17" fmla="*/ 2147483647 h 35"/>
              <a:gd name="T18" fmla="*/ 2147483647 w 53"/>
              <a:gd name="T19" fmla="*/ 2147483647 h 35"/>
              <a:gd name="T20" fmla="*/ 2147483647 w 53"/>
              <a:gd name="T21" fmla="*/ 2147483647 h 35"/>
              <a:gd name="T22" fmla="*/ 2147483647 w 53"/>
              <a:gd name="T23" fmla="*/ 2147483647 h 35"/>
              <a:gd name="T24" fmla="*/ 2147483647 w 53"/>
              <a:gd name="T25" fmla="*/ 2147483647 h 35"/>
              <a:gd name="T26" fmla="*/ 2147483647 w 53"/>
              <a:gd name="T27" fmla="*/ 2147483647 h 35"/>
              <a:gd name="T28" fmla="*/ 2147483647 w 53"/>
              <a:gd name="T29" fmla="*/ 2147483647 h 35"/>
              <a:gd name="T30" fmla="*/ 2147483647 w 53"/>
              <a:gd name="T31" fmla="*/ 2147483647 h 35"/>
              <a:gd name="T32" fmla="*/ 2147483647 w 53"/>
              <a:gd name="T33" fmla="*/ 2147483647 h 35"/>
              <a:gd name="T34" fmla="*/ 2147483647 w 53"/>
              <a:gd name="T35" fmla="*/ 2147483647 h 35"/>
              <a:gd name="T36" fmla="*/ 2147483647 w 53"/>
              <a:gd name="T37" fmla="*/ 2147483647 h 35"/>
              <a:gd name="T38" fmla="*/ 2147483647 w 53"/>
              <a:gd name="T39" fmla="*/ 2147483647 h 35"/>
              <a:gd name="T40" fmla="*/ 2147483647 w 53"/>
              <a:gd name="T41" fmla="*/ 2147483647 h 35"/>
              <a:gd name="T42" fmla="*/ 2147483647 w 53"/>
              <a:gd name="T43" fmla="*/ 2147483647 h 35"/>
              <a:gd name="T44" fmla="*/ 2147483647 w 53"/>
              <a:gd name="T45" fmla="*/ 2147483647 h 35"/>
              <a:gd name="T46" fmla="*/ 2147483647 w 53"/>
              <a:gd name="T47" fmla="*/ 2147483647 h 35"/>
              <a:gd name="T48" fmla="*/ 2147483647 w 53"/>
              <a:gd name="T49" fmla="*/ 2147483647 h 35"/>
              <a:gd name="T50" fmla="*/ 2147483647 w 53"/>
              <a:gd name="T51" fmla="*/ 2147483647 h 35"/>
              <a:gd name="T52" fmla="*/ 2147483647 w 53"/>
              <a:gd name="T53" fmla="*/ 2147483647 h 35"/>
              <a:gd name="T54" fmla="*/ 2147483647 w 53"/>
              <a:gd name="T55" fmla="*/ 2147483647 h 35"/>
              <a:gd name="T56" fmla="*/ 2147483647 w 53"/>
              <a:gd name="T57" fmla="*/ 2147483647 h 35"/>
              <a:gd name="T58" fmla="*/ 2147483647 w 53"/>
              <a:gd name="T59" fmla="*/ 2147483647 h 35"/>
              <a:gd name="T60" fmla="*/ 2147483647 w 53"/>
              <a:gd name="T61" fmla="*/ 2147483647 h 35"/>
              <a:gd name="T62" fmla="*/ 2147483647 w 53"/>
              <a:gd name="T63" fmla="*/ 2147483647 h 35"/>
              <a:gd name="T64" fmla="*/ 2147483647 w 53"/>
              <a:gd name="T65" fmla="*/ 2147483647 h 35"/>
              <a:gd name="T66" fmla="*/ 2147483647 w 53"/>
              <a:gd name="T67" fmla="*/ 2147483647 h 35"/>
              <a:gd name="T68" fmla="*/ 2147483647 w 53"/>
              <a:gd name="T69" fmla="*/ 2147483647 h 35"/>
              <a:gd name="T70" fmla="*/ 2147483647 w 53"/>
              <a:gd name="T71" fmla="*/ 2147483647 h 35"/>
              <a:gd name="T72" fmla="*/ 2147483647 w 53"/>
              <a:gd name="T73" fmla="*/ 2147483647 h 35"/>
              <a:gd name="T74" fmla="*/ 2147483647 w 53"/>
              <a:gd name="T75" fmla="*/ 2147483647 h 35"/>
              <a:gd name="T76" fmla="*/ 2147483647 w 53"/>
              <a:gd name="T77" fmla="*/ 2147483647 h 35"/>
              <a:gd name="T78" fmla="*/ 2147483647 w 53"/>
              <a:gd name="T79" fmla="*/ 2147483647 h 35"/>
              <a:gd name="T80" fmla="*/ 2147483647 w 53"/>
              <a:gd name="T81" fmla="*/ 2147483647 h 35"/>
              <a:gd name="T82" fmla="*/ 2147483647 w 53"/>
              <a:gd name="T83" fmla="*/ 2147483647 h 35"/>
              <a:gd name="T84" fmla="*/ 2147483647 w 53"/>
              <a:gd name="T85" fmla="*/ 2147483647 h 35"/>
              <a:gd name="T86" fmla="*/ 2147483647 w 53"/>
              <a:gd name="T87" fmla="*/ 2147483647 h 35"/>
              <a:gd name="T88" fmla="*/ 2147483647 w 53"/>
              <a:gd name="T89" fmla="*/ 2147483647 h 35"/>
              <a:gd name="T90" fmla="*/ 2147483647 w 53"/>
              <a:gd name="T91" fmla="*/ 2147483647 h 35"/>
              <a:gd name="T92" fmla="*/ 2147483647 w 53"/>
              <a:gd name="T93" fmla="*/ 0 h 35"/>
              <a:gd name="T94" fmla="*/ 2147483647 w 53"/>
              <a:gd name="T95" fmla="*/ 0 h 35"/>
              <a:gd name="T96" fmla="*/ 2147483647 w 53"/>
              <a:gd name="T97" fmla="*/ 0 h 35"/>
              <a:gd name="T98" fmla="*/ 0 w 53"/>
              <a:gd name="T99" fmla="*/ 0 h 35"/>
              <a:gd name="T100" fmla="*/ 0 w 53"/>
              <a:gd name="T101" fmla="*/ 2147483647 h 35"/>
              <a:gd name="T102" fmla="*/ 0 w 53"/>
              <a:gd name="T103" fmla="*/ 2147483647 h 35"/>
              <a:gd name="T104" fmla="*/ 0 w 53"/>
              <a:gd name="T105" fmla="*/ 2147483647 h 35"/>
              <a:gd name="T106" fmla="*/ 0 w 53"/>
              <a:gd name="T107" fmla="*/ 2147483647 h 35"/>
              <a:gd name="T108" fmla="*/ 0 w 53"/>
              <a:gd name="T109" fmla="*/ 2147483647 h 35"/>
              <a:gd name="T110" fmla="*/ 0 w 53"/>
              <a:gd name="T111" fmla="*/ 2147483647 h 35"/>
              <a:gd name="T112" fmla="*/ 2147483647 w 53"/>
              <a:gd name="T113" fmla="*/ 2147483647 h 35"/>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53"/>
              <a:gd name="T172" fmla="*/ 0 h 35"/>
              <a:gd name="T173" fmla="*/ 53 w 53"/>
              <a:gd name="T174" fmla="*/ 35 h 35"/>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53" h="35">
                <a:moveTo>
                  <a:pt x="1" y="4"/>
                </a:moveTo>
                <a:lnTo>
                  <a:pt x="1" y="9"/>
                </a:lnTo>
                <a:lnTo>
                  <a:pt x="3" y="13"/>
                </a:lnTo>
                <a:lnTo>
                  <a:pt x="6" y="16"/>
                </a:lnTo>
                <a:lnTo>
                  <a:pt x="10" y="18"/>
                </a:lnTo>
                <a:lnTo>
                  <a:pt x="15" y="21"/>
                </a:lnTo>
                <a:lnTo>
                  <a:pt x="19" y="22"/>
                </a:lnTo>
                <a:lnTo>
                  <a:pt x="23" y="24"/>
                </a:lnTo>
                <a:lnTo>
                  <a:pt x="26" y="25"/>
                </a:lnTo>
                <a:lnTo>
                  <a:pt x="29" y="27"/>
                </a:lnTo>
                <a:lnTo>
                  <a:pt x="31" y="27"/>
                </a:lnTo>
                <a:lnTo>
                  <a:pt x="31" y="28"/>
                </a:lnTo>
                <a:lnTo>
                  <a:pt x="32" y="30"/>
                </a:lnTo>
                <a:lnTo>
                  <a:pt x="34" y="31"/>
                </a:lnTo>
                <a:lnTo>
                  <a:pt x="35" y="32"/>
                </a:lnTo>
                <a:lnTo>
                  <a:pt x="37" y="34"/>
                </a:lnTo>
                <a:lnTo>
                  <a:pt x="38" y="34"/>
                </a:lnTo>
                <a:lnTo>
                  <a:pt x="40" y="34"/>
                </a:lnTo>
                <a:lnTo>
                  <a:pt x="41" y="35"/>
                </a:lnTo>
                <a:lnTo>
                  <a:pt x="43" y="35"/>
                </a:lnTo>
                <a:lnTo>
                  <a:pt x="44" y="35"/>
                </a:lnTo>
                <a:lnTo>
                  <a:pt x="46" y="35"/>
                </a:lnTo>
                <a:lnTo>
                  <a:pt x="47" y="34"/>
                </a:lnTo>
                <a:lnTo>
                  <a:pt x="49" y="32"/>
                </a:lnTo>
                <a:lnTo>
                  <a:pt x="50" y="31"/>
                </a:lnTo>
                <a:lnTo>
                  <a:pt x="52" y="30"/>
                </a:lnTo>
                <a:lnTo>
                  <a:pt x="52" y="28"/>
                </a:lnTo>
                <a:lnTo>
                  <a:pt x="53" y="27"/>
                </a:lnTo>
                <a:lnTo>
                  <a:pt x="53" y="25"/>
                </a:lnTo>
                <a:lnTo>
                  <a:pt x="53" y="24"/>
                </a:lnTo>
                <a:lnTo>
                  <a:pt x="52" y="22"/>
                </a:lnTo>
                <a:lnTo>
                  <a:pt x="50" y="19"/>
                </a:lnTo>
                <a:lnTo>
                  <a:pt x="49" y="16"/>
                </a:lnTo>
                <a:lnTo>
                  <a:pt x="47" y="15"/>
                </a:lnTo>
                <a:lnTo>
                  <a:pt x="46" y="13"/>
                </a:lnTo>
                <a:lnTo>
                  <a:pt x="44" y="12"/>
                </a:lnTo>
                <a:lnTo>
                  <a:pt x="43" y="10"/>
                </a:lnTo>
                <a:lnTo>
                  <a:pt x="40" y="10"/>
                </a:lnTo>
                <a:lnTo>
                  <a:pt x="37" y="10"/>
                </a:lnTo>
                <a:lnTo>
                  <a:pt x="34" y="10"/>
                </a:lnTo>
                <a:lnTo>
                  <a:pt x="29" y="9"/>
                </a:lnTo>
                <a:lnTo>
                  <a:pt x="25" y="7"/>
                </a:lnTo>
                <a:lnTo>
                  <a:pt x="20" y="6"/>
                </a:lnTo>
                <a:lnTo>
                  <a:pt x="18" y="4"/>
                </a:lnTo>
                <a:lnTo>
                  <a:pt x="13" y="1"/>
                </a:lnTo>
                <a:lnTo>
                  <a:pt x="9" y="0"/>
                </a:lnTo>
                <a:lnTo>
                  <a:pt x="4" y="0"/>
                </a:lnTo>
                <a:lnTo>
                  <a:pt x="1" y="0"/>
                </a:lnTo>
                <a:lnTo>
                  <a:pt x="0" y="0"/>
                </a:lnTo>
                <a:lnTo>
                  <a:pt x="0" y="1"/>
                </a:lnTo>
                <a:lnTo>
                  <a:pt x="0" y="3"/>
                </a:lnTo>
                <a:lnTo>
                  <a:pt x="0" y="4"/>
                </a:lnTo>
                <a:lnTo>
                  <a:pt x="1" y="4"/>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441" name="Freeform 192">
            <a:extLst>
              <a:ext uri="{FF2B5EF4-FFF2-40B4-BE49-F238E27FC236}">
                <a16:creationId xmlns:a16="http://schemas.microsoft.com/office/drawing/2014/main" id="{9AB5CC66-2BC1-2D52-068A-EBDD3E2F595D}"/>
              </a:ext>
            </a:extLst>
          </p:cNvPr>
          <p:cNvSpPr>
            <a:spLocks/>
          </p:cNvSpPr>
          <p:nvPr/>
        </p:nvSpPr>
        <p:spPr bwMode="auto">
          <a:xfrm>
            <a:off x="6302377" y="4379914"/>
            <a:ext cx="74613" cy="55563"/>
          </a:xfrm>
          <a:custGeom>
            <a:avLst/>
            <a:gdLst>
              <a:gd name="T0" fmla="*/ 2147483647 w 53"/>
              <a:gd name="T1" fmla="*/ 2147483647 h 35"/>
              <a:gd name="T2" fmla="*/ 2147483647 w 53"/>
              <a:gd name="T3" fmla="*/ 2147483647 h 35"/>
              <a:gd name="T4" fmla="*/ 2147483647 w 53"/>
              <a:gd name="T5" fmla="*/ 2147483647 h 35"/>
              <a:gd name="T6" fmla="*/ 2147483647 w 53"/>
              <a:gd name="T7" fmla="*/ 2147483647 h 35"/>
              <a:gd name="T8" fmla="*/ 2147483647 w 53"/>
              <a:gd name="T9" fmla="*/ 2147483647 h 35"/>
              <a:gd name="T10" fmla="*/ 2147483647 w 53"/>
              <a:gd name="T11" fmla="*/ 2147483647 h 35"/>
              <a:gd name="T12" fmla="*/ 2147483647 w 53"/>
              <a:gd name="T13" fmla="*/ 2147483647 h 35"/>
              <a:gd name="T14" fmla="*/ 2147483647 w 53"/>
              <a:gd name="T15" fmla="*/ 2147483647 h 35"/>
              <a:gd name="T16" fmla="*/ 2147483647 w 53"/>
              <a:gd name="T17" fmla="*/ 2147483647 h 35"/>
              <a:gd name="T18" fmla="*/ 2147483647 w 53"/>
              <a:gd name="T19" fmla="*/ 2147483647 h 35"/>
              <a:gd name="T20" fmla="*/ 2147483647 w 53"/>
              <a:gd name="T21" fmla="*/ 2147483647 h 35"/>
              <a:gd name="T22" fmla="*/ 2147483647 w 53"/>
              <a:gd name="T23" fmla="*/ 2147483647 h 35"/>
              <a:gd name="T24" fmla="*/ 2147483647 w 53"/>
              <a:gd name="T25" fmla="*/ 2147483647 h 35"/>
              <a:gd name="T26" fmla="*/ 2147483647 w 53"/>
              <a:gd name="T27" fmla="*/ 2147483647 h 35"/>
              <a:gd name="T28" fmla="*/ 2147483647 w 53"/>
              <a:gd name="T29" fmla="*/ 2147483647 h 35"/>
              <a:gd name="T30" fmla="*/ 2147483647 w 53"/>
              <a:gd name="T31" fmla="*/ 2147483647 h 35"/>
              <a:gd name="T32" fmla="*/ 2147483647 w 53"/>
              <a:gd name="T33" fmla="*/ 2147483647 h 35"/>
              <a:gd name="T34" fmla="*/ 2147483647 w 53"/>
              <a:gd name="T35" fmla="*/ 2147483647 h 35"/>
              <a:gd name="T36" fmla="*/ 2147483647 w 53"/>
              <a:gd name="T37" fmla="*/ 2147483647 h 35"/>
              <a:gd name="T38" fmla="*/ 2147483647 w 53"/>
              <a:gd name="T39" fmla="*/ 2147483647 h 35"/>
              <a:gd name="T40" fmla="*/ 2147483647 w 53"/>
              <a:gd name="T41" fmla="*/ 2147483647 h 35"/>
              <a:gd name="T42" fmla="*/ 2147483647 w 53"/>
              <a:gd name="T43" fmla="*/ 2147483647 h 35"/>
              <a:gd name="T44" fmla="*/ 2147483647 w 53"/>
              <a:gd name="T45" fmla="*/ 2147483647 h 35"/>
              <a:gd name="T46" fmla="*/ 2147483647 w 53"/>
              <a:gd name="T47" fmla="*/ 2147483647 h 35"/>
              <a:gd name="T48" fmla="*/ 2147483647 w 53"/>
              <a:gd name="T49" fmla="*/ 2147483647 h 35"/>
              <a:gd name="T50" fmla="*/ 2147483647 w 53"/>
              <a:gd name="T51" fmla="*/ 2147483647 h 35"/>
              <a:gd name="T52" fmla="*/ 2147483647 w 53"/>
              <a:gd name="T53" fmla="*/ 2147483647 h 35"/>
              <a:gd name="T54" fmla="*/ 2147483647 w 53"/>
              <a:gd name="T55" fmla="*/ 2147483647 h 35"/>
              <a:gd name="T56" fmla="*/ 2147483647 w 53"/>
              <a:gd name="T57" fmla="*/ 2147483647 h 35"/>
              <a:gd name="T58" fmla="*/ 2147483647 w 53"/>
              <a:gd name="T59" fmla="*/ 2147483647 h 35"/>
              <a:gd name="T60" fmla="*/ 2147483647 w 53"/>
              <a:gd name="T61" fmla="*/ 2147483647 h 35"/>
              <a:gd name="T62" fmla="*/ 2147483647 w 53"/>
              <a:gd name="T63" fmla="*/ 2147483647 h 35"/>
              <a:gd name="T64" fmla="*/ 2147483647 w 53"/>
              <a:gd name="T65" fmla="*/ 2147483647 h 35"/>
              <a:gd name="T66" fmla="*/ 2147483647 w 53"/>
              <a:gd name="T67" fmla="*/ 2147483647 h 35"/>
              <a:gd name="T68" fmla="*/ 2147483647 w 53"/>
              <a:gd name="T69" fmla="*/ 2147483647 h 35"/>
              <a:gd name="T70" fmla="*/ 2147483647 w 53"/>
              <a:gd name="T71" fmla="*/ 2147483647 h 35"/>
              <a:gd name="T72" fmla="*/ 2147483647 w 53"/>
              <a:gd name="T73" fmla="*/ 2147483647 h 35"/>
              <a:gd name="T74" fmla="*/ 2147483647 w 53"/>
              <a:gd name="T75" fmla="*/ 2147483647 h 35"/>
              <a:gd name="T76" fmla="*/ 2147483647 w 53"/>
              <a:gd name="T77" fmla="*/ 2147483647 h 35"/>
              <a:gd name="T78" fmla="*/ 2147483647 w 53"/>
              <a:gd name="T79" fmla="*/ 2147483647 h 35"/>
              <a:gd name="T80" fmla="*/ 2147483647 w 53"/>
              <a:gd name="T81" fmla="*/ 2147483647 h 35"/>
              <a:gd name="T82" fmla="*/ 2147483647 w 53"/>
              <a:gd name="T83" fmla="*/ 2147483647 h 35"/>
              <a:gd name="T84" fmla="*/ 2147483647 w 53"/>
              <a:gd name="T85" fmla="*/ 2147483647 h 35"/>
              <a:gd name="T86" fmla="*/ 2147483647 w 53"/>
              <a:gd name="T87" fmla="*/ 2147483647 h 35"/>
              <a:gd name="T88" fmla="*/ 2147483647 w 53"/>
              <a:gd name="T89" fmla="*/ 2147483647 h 35"/>
              <a:gd name="T90" fmla="*/ 2147483647 w 53"/>
              <a:gd name="T91" fmla="*/ 2147483647 h 35"/>
              <a:gd name="T92" fmla="*/ 2147483647 w 53"/>
              <a:gd name="T93" fmla="*/ 0 h 35"/>
              <a:gd name="T94" fmla="*/ 2147483647 w 53"/>
              <a:gd name="T95" fmla="*/ 0 h 35"/>
              <a:gd name="T96" fmla="*/ 2147483647 w 53"/>
              <a:gd name="T97" fmla="*/ 0 h 35"/>
              <a:gd name="T98" fmla="*/ 0 w 53"/>
              <a:gd name="T99" fmla="*/ 0 h 35"/>
              <a:gd name="T100" fmla="*/ 0 w 53"/>
              <a:gd name="T101" fmla="*/ 2147483647 h 35"/>
              <a:gd name="T102" fmla="*/ 0 w 53"/>
              <a:gd name="T103" fmla="*/ 2147483647 h 35"/>
              <a:gd name="T104" fmla="*/ 0 w 53"/>
              <a:gd name="T105" fmla="*/ 2147483647 h 35"/>
              <a:gd name="T106" fmla="*/ 0 w 53"/>
              <a:gd name="T107" fmla="*/ 2147483647 h 35"/>
              <a:gd name="T108" fmla="*/ 0 w 53"/>
              <a:gd name="T109" fmla="*/ 2147483647 h 35"/>
              <a:gd name="T110" fmla="*/ 0 w 53"/>
              <a:gd name="T111" fmla="*/ 2147483647 h 35"/>
              <a:gd name="T112" fmla="*/ 2147483647 w 53"/>
              <a:gd name="T113" fmla="*/ 2147483647 h 35"/>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53"/>
              <a:gd name="T172" fmla="*/ 0 h 35"/>
              <a:gd name="T173" fmla="*/ 53 w 53"/>
              <a:gd name="T174" fmla="*/ 35 h 35"/>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53" h="35">
                <a:moveTo>
                  <a:pt x="1" y="4"/>
                </a:moveTo>
                <a:lnTo>
                  <a:pt x="1" y="9"/>
                </a:lnTo>
                <a:lnTo>
                  <a:pt x="3" y="13"/>
                </a:lnTo>
                <a:lnTo>
                  <a:pt x="6" y="16"/>
                </a:lnTo>
                <a:lnTo>
                  <a:pt x="10" y="18"/>
                </a:lnTo>
                <a:lnTo>
                  <a:pt x="15" y="21"/>
                </a:lnTo>
                <a:lnTo>
                  <a:pt x="19" y="22"/>
                </a:lnTo>
                <a:lnTo>
                  <a:pt x="23" y="24"/>
                </a:lnTo>
                <a:lnTo>
                  <a:pt x="26" y="25"/>
                </a:lnTo>
                <a:lnTo>
                  <a:pt x="29" y="27"/>
                </a:lnTo>
                <a:lnTo>
                  <a:pt x="31" y="27"/>
                </a:lnTo>
                <a:lnTo>
                  <a:pt x="31" y="28"/>
                </a:lnTo>
                <a:lnTo>
                  <a:pt x="32" y="30"/>
                </a:lnTo>
                <a:lnTo>
                  <a:pt x="34" y="31"/>
                </a:lnTo>
                <a:lnTo>
                  <a:pt x="35" y="32"/>
                </a:lnTo>
                <a:lnTo>
                  <a:pt x="37" y="34"/>
                </a:lnTo>
                <a:lnTo>
                  <a:pt x="38" y="34"/>
                </a:lnTo>
                <a:lnTo>
                  <a:pt x="40" y="34"/>
                </a:lnTo>
                <a:lnTo>
                  <a:pt x="41" y="35"/>
                </a:lnTo>
                <a:lnTo>
                  <a:pt x="43" y="35"/>
                </a:lnTo>
                <a:lnTo>
                  <a:pt x="44" y="35"/>
                </a:lnTo>
                <a:lnTo>
                  <a:pt x="46" y="35"/>
                </a:lnTo>
                <a:lnTo>
                  <a:pt x="47" y="34"/>
                </a:lnTo>
                <a:lnTo>
                  <a:pt x="49" y="32"/>
                </a:lnTo>
                <a:lnTo>
                  <a:pt x="50" y="31"/>
                </a:lnTo>
                <a:lnTo>
                  <a:pt x="52" y="30"/>
                </a:lnTo>
                <a:lnTo>
                  <a:pt x="52" y="28"/>
                </a:lnTo>
                <a:lnTo>
                  <a:pt x="53" y="27"/>
                </a:lnTo>
                <a:lnTo>
                  <a:pt x="53" y="25"/>
                </a:lnTo>
                <a:lnTo>
                  <a:pt x="53" y="24"/>
                </a:lnTo>
                <a:lnTo>
                  <a:pt x="52" y="22"/>
                </a:lnTo>
                <a:lnTo>
                  <a:pt x="50" y="19"/>
                </a:lnTo>
                <a:lnTo>
                  <a:pt x="49" y="16"/>
                </a:lnTo>
                <a:lnTo>
                  <a:pt x="47" y="15"/>
                </a:lnTo>
                <a:lnTo>
                  <a:pt x="46" y="13"/>
                </a:lnTo>
                <a:lnTo>
                  <a:pt x="44" y="12"/>
                </a:lnTo>
                <a:lnTo>
                  <a:pt x="43" y="10"/>
                </a:lnTo>
                <a:lnTo>
                  <a:pt x="40" y="10"/>
                </a:lnTo>
                <a:lnTo>
                  <a:pt x="37" y="10"/>
                </a:lnTo>
                <a:lnTo>
                  <a:pt x="34" y="10"/>
                </a:lnTo>
                <a:lnTo>
                  <a:pt x="29" y="9"/>
                </a:lnTo>
                <a:lnTo>
                  <a:pt x="25" y="7"/>
                </a:lnTo>
                <a:lnTo>
                  <a:pt x="20" y="6"/>
                </a:lnTo>
                <a:lnTo>
                  <a:pt x="18" y="4"/>
                </a:lnTo>
                <a:lnTo>
                  <a:pt x="13" y="1"/>
                </a:lnTo>
                <a:lnTo>
                  <a:pt x="9" y="0"/>
                </a:lnTo>
                <a:lnTo>
                  <a:pt x="4" y="0"/>
                </a:lnTo>
                <a:lnTo>
                  <a:pt x="1" y="0"/>
                </a:lnTo>
                <a:lnTo>
                  <a:pt x="0" y="0"/>
                </a:lnTo>
                <a:lnTo>
                  <a:pt x="0" y="1"/>
                </a:lnTo>
                <a:lnTo>
                  <a:pt x="0" y="3"/>
                </a:lnTo>
                <a:lnTo>
                  <a:pt x="0" y="4"/>
                </a:lnTo>
                <a:lnTo>
                  <a:pt x="1" y="4"/>
                </a:lnTo>
              </a:path>
            </a:pathLst>
          </a:custGeom>
          <a:solidFill>
            <a:srgbClr val="FFFF00"/>
          </a:solidFill>
          <a:ln w="4763">
            <a:solidFill>
              <a:srgbClr val="990000"/>
            </a:solidFill>
            <a:round/>
            <a:headEnd/>
            <a:tailEnd/>
          </a:ln>
        </p:spPr>
        <p:txBody>
          <a:bodyPr/>
          <a:lstStyle/>
          <a:p>
            <a:endParaRPr lang="en-US"/>
          </a:p>
        </p:txBody>
      </p:sp>
      <p:sp>
        <p:nvSpPr>
          <p:cNvPr id="53442" name="Freeform 193">
            <a:extLst>
              <a:ext uri="{FF2B5EF4-FFF2-40B4-BE49-F238E27FC236}">
                <a16:creationId xmlns:a16="http://schemas.microsoft.com/office/drawing/2014/main" id="{E5FE6638-7A02-268C-579A-BB90DEEF8E0A}"/>
              </a:ext>
            </a:extLst>
          </p:cNvPr>
          <p:cNvSpPr>
            <a:spLocks/>
          </p:cNvSpPr>
          <p:nvPr/>
        </p:nvSpPr>
        <p:spPr bwMode="auto">
          <a:xfrm>
            <a:off x="6378575" y="4433891"/>
            <a:ext cx="65088" cy="73025"/>
          </a:xfrm>
          <a:custGeom>
            <a:avLst/>
            <a:gdLst>
              <a:gd name="T0" fmla="*/ 2147483647 w 46"/>
              <a:gd name="T1" fmla="*/ 2147483647 h 46"/>
              <a:gd name="T2" fmla="*/ 2147483647 w 46"/>
              <a:gd name="T3" fmla="*/ 2147483647 h 46"/>
              <a:gd name="T4" fmla="*/ 2147483647 w 46"/>
              <a:gd name="T5" fmla="*/ 2147483647 h 46"/>
              <a:gd name="T6" fmla="*/ 2147483647 w 46"/>
              <a:gd name="T7" fmla="*/ 2147483647 h 46"/>
              <a:gd name="T8" fmla="*/ 2147483647 w 46"/>
              <a:gd name="T9" fmla="*/ 2147483647 h 46"/>
              <a:gd name="T10" fmla="*/ 2147483647 w 46"/>
              <a:gd name="T11" fmla="*/ 2147483647 h 46"/>
              <a:gd name="T12" fmla="*/ 2147483647 w 46"/>
              <a:gd name="T13" fmla="*/ 2147483647 h 46"/>
              <a:gd name="T14" fmla="*/ 2147483647 w 46"/>
              <a:gd name="T15" fmla="*/ 2147483647 h 46"/>
              <a:gd name="T16" fmla="*/ 2147483647 w 46"/>
              <a:gd name="T17" fmla="*/ 2147483647 h 46"/>
              <a:gd name="T18" fmla="*/ 2147483647 w 46"/>
              <a:gd name="T19" fmla="*/ 2147483647 h 46"/>
              <a:gd name="T20" fmla="*/ 2147483647 w 46"/>
              <a:gd name="T21" fmla="*/ 2147483647 h 46"/>
              <a:gd name="T22" fmla="*/ 2147483647 w 46"/>
              <a:gd name="T23" fmla="*/ 2147483647 h 46"/>
              <a:gd name="T24" fmla="*/ 2147483647 w 46"/>
              <a:gd name="T25" fmla="*/ 2147483647 h 46"/>
              <a:gd name="T26" fmla="*/ 2147483647 w 46"/>
              <a:gd name="T27" fmla="*/ 2147483647 h 46"/>
              <a:gd name="T28" fmla="*/ 2147483647 w 46"/>
              <a:gd name="T29" fmla="*/ 2147483647 h 46"/>
              <a:gd name="T30" fmla="*/ 2147483647 w 46"/>
              <a:gd name="T31" fmla="*/ 2147483647 h 46"/>
              <a:gd name="T32" fmla="*/ 2147483647 w 46"/>
              <a:gd name="T33" fmla="*/ 2147483647 h 46"/>
              <a:gd name="T34" fmla="*/ 2147483647 w 46"/>
              <a:gd name="T35" fmla="*/ 2147483647 h 46"/>
              <a:gd name="T36" fmla="*/ 2147483647 w 46"/>
              <a:gd name="T37" fmla="*/ 2147483647 h 46"/>
              <a:gd name="T38" fmla="*/ 2147483647 w 46"/>
              <a:gd name="T39" fmla="*/ 2147483647 h 46"/>
              <a:gd name="T40" fmla="*/ 2147483647 w 46"/>
              <a:gd name="T41" fmla="*/ 2147483647 h 46"/>
              <a:gd name="T42" fmla="*/ 2147483647 w 46"/>
              <a:gd name="T43" fmla="*/ 2147483647 h 46"/>
              <a:gd name="T44" fmla="*/ 2147483647 w 46"/>
              <a:gd name="T45" fmla="*/ 2147483647 h 46"/>
              <a:gd name="T46" fmla="*/ 2147483647 w 46"/>
              <a:gd name="T47" fmla="*/ 2147483647 h 46"/>
              <a:gd name="T48" fmla="*/ 2147483647 w 46"/>
              <a:gd name="T49" fmla="*/ 2147483647 h 46"/>
              <a:gd name="T50" fmla="*/ 2147483647 w 46"/>
              <a:gd name="T51" fmla="*/ 2147483647 h 46"/>
              <a:gd name="T52" fmla="*/ 2147483647 w 46"/>
              <a:gd name="T53" fmla="*/ 2147483647 h 46"/>
              <a:gd name="T54" fmla="*/ 2147483647 w 46"/>
              <a:gd name="T55" fmla="*/ 2147483647 h 46"/>
              <a:gd name="T56" fmla="*/ 2147483647 w 46"/>
              <a:gd name="T57" fmla="*/ 2147483647 h 46"/>
              <a:gd name="T58" fmla="*/ 2147483647 w 46"/>
              <a:gd name="T59" fmla="*/ 2147483647 h 46"/>
              <a:gd name="T60" fmla="*/ 2147483647 w 46"/>
              <a:gd name="T61" fmla="*/ 2147483647 h 46"/>
              <a:gd name="T62" fmla="*/ 2147483647 w 46"/>
              <a:gd name="T63" fmla="*/ 2147483647 h 46"/>
              <a:gd name="T64" fmla="*/ 2147483647 w 46"/>
              <a:gd name="T65" fmla="*/ 2147483647 h 46"/>
              <a:gd name="T66" fmla="*/ 2147483647 w 46"/>
              <a:gd name="T67" fmla="*/ 2147483647 h 46"/>
              <a:gd name="T68" fmla="*/ 2147483647 w 46"/>
              <a:gd name="T69" fmla="*/ 2147483647 h 46"/>
              <a:gd name="T70" fmla="*/ 2147483647 w 46"/>
              <a:gd name="T71" fmla="*/ 0 h 46"/>
              <a:gd name="T72" fmla="*/ 2147483647 w 46"/>
              <a:gd name="T73" fmla="*/ 0 h 46"/>
              <a:gd name="T74" fmla="*/ 2147483647 w 46"/>
              <a:gd name="T75" fmla="*/ 0 h 46"/>
              <a:gd name="T76" fmla="*/ 2147483647 w 46"/>
              <a:gd name="T77" fmla="*/ 0 h 46"/>
              <a:gd name="T78" fmla="*/ 2147483647 w 46"/>
              <a:gd name="T79" fmla="*/ 0 h 46"/>
              <a:gd name="T80" fmla="*/ 2147483647 w 46"/>
              <a:gd name="T81" fmla="*/ 2147483647 h 46"/>
              <a:gd name="T82" fmla="*/ 2147483647 w 46"/>
              <a:gd name="T83" fmla="*/ 2147483647 h 46"/>
              <a:gd name="T84" fmla="*/ 2147483647 w 46"/>
              <a:gd name="T85" fmla="*/ 2147483647 h 46"/>
              <a:gd name="T86" fmla="*/ 2147483647 w 46"/>
              <a:gd name="T87" fmla="*/ 2147483647 h 46"/>
              <a:gd name="T88" fmla="*/ 0 w 46"/>
              <a:gd name="T89" fmla="*/ 2147483647 h 46"/>
              <a:gd name="T90" fmla="*/ 0 w 46"/>
              <a:gd name="T91" fmla="*/ 2147483647 h 46"/>
              <a:gd name="T92" fmla="*/ 0 w 46"/>
              <a:gd name="T93" fmla="*/ 2147483647 h 46"/>
              <a:gd name="T94" fmla="*/ 0 w 46"/>
              <a:gd name="T95" fmla="*/ 2147483647 h 46"/>
              <a:gd name="T96" fmla="*/ 2147483647 w 46"/>
              <a:gd name="T97" fmla="*/ 2147483647 h 4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46"/>
              <a:gd name="T148" fmla="*/ 0 h 46"/>
              <a:gd name="T149" fmla="*/ 46 w 46"/>
              <a:gd name="T150" fmla="*/ 46 h 4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46" h="46">
                <a:moveTo>
                  <a:pt x="2" y="15"/>
                </a:moveTo>
                <a:lnTo>
                  <a:pt x="5" y="18"/>
                </a:lnTo>
                <a:lnTo>
                  <a:pt x="8" y="19"/>
                </a:lnTo>
                <a:lnTo>
                  <a:pt x="9" y="22"/>
                </a:lnTo>
                <a:lnTo>
                  <a:pt x="11" y="25"/>
                </a:lnTo>
                <a:lnTo>
                  <a:pt x="12" y="28"/>
                </a:lnTo>
                <a:lnTo>
                  <a:pt x="14" y="31"/>
                </a:lnTo>
                <a:lnTo>
                  <a:pt x="15" y="34"/>
                </a:lnTo>
                <a:lnTo>
                  <a:pt x="17" y="37"/>
                </a:lnTo>
                <a:lnTo>
                  <a:pt x="20" y="38"/>
                </a:lnTo>
                <a:lnTo>
                  <a:pt x="21" y="40"/>
                </a:lnTo>
                <a:lnTo>
                  <a:pt x="24" y="43"/>
                </a:lnTo>
                <a:lnTo>
                  <a:pt x="26" y="44"/>
                </a:lnTo>
                <a:lnTo>
                  <a:pt x="29" y="46"/>
                </a:lnTo>
                <a:lnTo>
                  <a:pt x="32" y="46"/>
                </a:lnTo>
                <a:lnTo>
                  <a:pt x="35" y="46"/>
                </a:lnTo>
                <a:lnTo>
                  <a:pt x="37" y="46"/>
                </a:lnTo>
                <a:lnTo>
                  <a:pt x="39" y="44"/>
                </a:lnTo>
                <a:lnTo>
                  <a:pt x="42" y="43"/>
                </a:lnTo>
                <a:lnTo>
                  <a:pt x="43" y="41"/>
                </a:lnTo>
                <a:lnTo>
                  <a:pt x="45" y="38"/>
                </a:lnTo>
                <a:lnTo>
                  <a:pt x="45" y="37"/>
                </a:lnTo>
                <a:lnTo>
                  <a:pt x="46" y="34"/>
                </a:lnTo>
                <a:lnTo>
                  <a:pt x="46" y="31"/>
                </a:lnTo>
                <a:lnTo>
                  <a:pt x="46" y="30"/>
                </a:lnTo>
                <a:lnTo>
                  <a:pt x="45" y="27"/>
                </a:lnTo>
                <a:lnTo>
                  <a:pt x="43" y="24"/>
                </a:lnTo>
                <a:lnTo>
                  <a:pt x="42" y="21"/>
                </a:lnTo>
                <a:lnTo>
                  <a:pt x="40" y="18"/>
                </a:lnTo>
                <a:lnTo>
                  <a:pt x="37" y="15"/>
                </a:lnTo>
                <a:lnTo>
                  <a:pt x="36" y="13"/>
                </a:lnTo>
                <a:lnTo>
                  <a:pt x="35" y="10"/>
                </a:lnTo>
                <a:lnTo>
                  <a:pt x="33" y="7"/>
                </a:lnTo>
                <a:lnTo>
                  <a:pt x="32" y="4"/>
                </a:lnTo>
                <a:lnTo>
                  <a:pt x="29" y="1"/>
                </a:lnTo>
                <a:lnTo>
                  <a:pt x="26" y="0"/>
                </a:lnTo>
                <a:lnTo>
                  <a:pt x="23" y="0"/>
                </a:lnTo>
                <a:lnTo>
                  <a:pt x="18" y="0"/>
                </a:lnTo>
                <a:lnTo>
                  <a:pt x="15" y="0"/>
                </a:lnTo>
                <a:lnTo>
                  <a:pt x="11" y="0"/>
                </a:lnTo>
                <a:lnTo>
                  <a:pt x="6" y="1"/>
                </a:lnTo>
                <a:lnTo>
                  <a:pt x="5" y="1"/>
                </a:lnTo>
                <a:lnTo>
                  <a:pt x="3" y="3"/>
                </a:lnTo>
                <a:lnTo>
                  <a:pt x="2" y="4"/>
                </a:lnTo>
                <a:lnTo>
                  <a:pt x="0" y="6"/>
                </a:lnTo>
                <a:lnTo>
                  <a:pt x="0" y="9"/>
                </a:lnTo>
                <a:lnTo>
                  <a:pt x="0" y="10"/>
                </a:lnTo>
                <a:lnTo>
                  <a:pt x="0" y="13"/>
                </a:lnTo>
                <a:lnTo>
                  <a:pt x="2" y="15"/>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443" name="Freeform 194">
            <a:extLst>
              <a:ext uri="{FF2B5EF4-FFF2-40B4-BE49-F238E27FC236}">
                <a16:creationId xmlns:a16="http://schemas.microsoft.com/office/drawing/2014/main" id="{F79A9D29-0E70-F879-D603-C98B5742BA42}"/>
              </a:ext>
            </a:extLst>
          </p:cNvPr>
          <p:cNvSpPr>
            <a:spLocks/>
          </p:cNvSpPr>
          <p:nvPr/>
        </p:nvSpPr>
        <p:spPr bwMode="auto">
          <a:xfrm>
            <a:off x="6378575" y="4433891"/>
            <a:ext cx="65088" cy="73025"/>
          </a:xfrm>
          <a:custGeom>
            <a:avLst/>
            <a:gdLst>
              <a:gd name="T0" fmla="*/ 2147483647 w 46"/>
              <a:gd name="T1" fmla="*/ 2147483647 h 46"/>
              <a:gd name="T2" fmla="*/ 2147483647 w 46"/>
              <a:gd name="T3" fmla="*/ 2147483647 h 46"/>
              <a:gd name="T4" fmla="*/ 2147483647 w 46"/>
              <a:gd name="T5" fmla="*/ 2147483647 h 46"/>
              <a:gd name="T6" fmla="*/ 2147483647 w 46"/>
              <a:gd name="T7" fmla="*/ 2147483647 h 46"/>
              <a:gd name="T8" fmla="*/ 2147483647 w 46"/>
              <a:gd name="T9" fmla="*/ 2147483647 h 46"/>
              <a:gd name="T10" fmla="*/ 2147483647 w 46"/>
              <a:gd name="T11" fmla="*/ 2147483647 h 46"/>
              <a:gd name="T12" fmla="*/ 2147483647 w 46"/>
              <a:gd name="T13" fmla="*/ 2147483647 h 46"/>
              <a:gd name="T14" fmla="*/ 2147483647 w 46"/>
              <a:gd name="T15" fmla="*/ 2147483647 h 46"/>
              <a:gd name="T16" fmla="*/ 2147483647 w 46"/>
              <a:gd name="T17" fmla="*/ 2147483647 h 46"/>
              <a:gd name="T18" fmla="*/ 2147483647 w 46"/>
              <a:gd name="T19" fmla="*/ 2147483647 h 46"/>
              <a:gd name="T20" fmla="*/ 2147483647 w 46"/>
              <a:gd name="T21" fmla="*/ 2147483647 h 46"/>
              <a:gd name="T22" fmla="*/ 2147483647 w 46"/>
              <a:gd name="T23" fmla="*/ 2147483647 h 46"/>
              <a:gd name="T24" fmla="*/ 2147483647 w 46"/>
              <a:gd name="T25" fmla="*/ 2147483647 h 46"/>
              <a:gd name="T26" fmla="*/ 2147483647 w 46"/>
              <a:gd name="T27" fmla="*/ 2147483647 h 46"/>
              <a:gd name="T28" fmla="*/ 2147483647 w 46"/>
              <a:gd name="T29" fmla="*/ 2147483647 h 46"/>
              <a:gd name="T30" fmla="*/ 2147483647 w 46"/>
              <a:gd name="T31" fmla="*/ 2147483647 h 46"/>
              <a:gd name="T32" fmla="*/ 2147483647 w 46"/>
              <a:gd name="T33" fmla="*/ 2147483647 h 46"/>
              <a:gd name="T34" fmla="*/ 2147483647 w 46"/>
              <a:gd name="T35" fmla="*/ 2147483647 h 46"/>
              <a:gd name="T36" fmla="*/ 2147483647 w 46"/>
              <a:gd name="T37" fmla="*/ 2147483647 h 46"/>
              <a:gd name="T38" fmla="*/ 2147483647 w 46"/>
              <a:gd name="T39" fmla="*/ 2147483647 h 46"/>
              <a:gd name="T40" fmla="*/ 2147483647 w 46"/>
              <a:gd name="T41" fmla="*/ 2147483647 h 46"/>
              <a:gd name="T42" fmla="*/ 2147483647 w 46"/>
              <a:gd name="T43" fmla="*/ 2147483647 h 46"/>
              <a:gd name="T44" fmla="*/ 2147483647 w 46"/>
              <a:gd name="T45" fmla="*/ 2147483647 h 46"/>
              <a:gd name="T46" fmla="*/ 2147483647 w 46"/>
              <a:gd name="T47" fmla="*/ 2147483647 h 46"/>
              <a:gd name="T48" fmla="*/ 2147483647 w 46"/>
              <a:gd name="T49" fmla="*/ 2147483647 h 46"/>
              <a:gd name="T50" fmla="*/ 2147483647 w 46"/>
              <a:gd name="T51" fmla="*/ 2147483647 h 46"/>
              <a:gd name="T52" fmla="*/ 2147483647 w 46"/>
              <a:gd name="T53" fmla="*/ 2147483647 h 46"/>
              <a:gd name="T54" fmla="*/ 2147483647 w 46"/>
              <a:gd name="T55" fmla="*/ 2147483647 h 46"/>
              <a:gd name="T56" fmla="*/ 2147483647 w 46"/>
              <a:gd name="T57" fmla="*/ 2147483647 h 46"/>
              <a:gd name="T58" fmla="*/ 2147483647 w 46"/>
              <a:gd name="T59" fmla="*/ 2147483647 h 46"/>
              <a:gd name="T60" fmla="*/ 2147483647 w 46"/>
              <a:gd name="T61" fmla="*/ 2147483647 h 46"/>
              <a:gd name="T62" fmla="*/ 2147483647 w 46"/>
              <a:gd name="T63" fmla="*/ 2147483647 h 46"/>
              <a:gd name="T64" fmla="*/ 2147483647 w 46"/>
              <a:gd name="T65" fmla="*/ 2147483647 h 46"/>
              <a:gd name="T66" fmla="*/ 2147483647 w 46"/>
              <a:gd name="T67" fmla="*/ 2147483647 h 46"/>
              <a:gd name="T68" fmla="*/ 2147483647 w 46"/>
              <a:gd name="T69" fmla="*/ 2147483647 h 46"/>
              <a:gd name="T70" fmla="*/ 2147483647 w 46"/>
              <a:gd name="T71" fmla="*/ 0 h 46"/>
              <a:gd name="T72" fmla="*/ 2147483647 w 46"/>
              <a:gd name="T73" fmla="*/ 0 h 46"/>
              <a:gd name="T74" fmla="*/ 2147483647 w 46"/>
              <a:gd name="T75" fmla="*/ 0 h 46"/>
              <a:gd name="T76" fmla="*/ 2147483647 w 46"/>
              <a:gd name="T77" fmla="*/ 0 h 46"/>
              <a:gd name="T78" fmla="*/ 2147483647 w 46"/>
              <a:gd name="T79" fmla="*/ 0 h 46"/>
              <a:gd name="T80" fmla="*/ 2147483647 w 46"/>
              <a:gd name="T81" fmla="*/ 2147483647 h 46"/>
              <a:gd name="T82" fmla="*/ 2147483647 w 46"/>
              <a:gd name="T83" fmla="*/ 2147483647 h 46"/>
              <a:gd name="T84" fmla="*/ 2147483647 w 46"/>
              <a:gd name="T85" fmla="*/ 2147483647 h 46"/>
              <a:gd name="T86" fmla="*/ 2147483647 w 46"/>
              <a:gd name="T87" fmla="*/ 2147483647 h 46"/>
              <a:gd name="T88" fmla="*/ 0 w 46"/>
              <a:gd name="T89" fmla="*/ 2147483647 h 46"/>
              <a:gd name="T90" fmla="*/ 0 w 46"/>
              <a:gd name="T91" fmla="*/ 2147483647 h 46"/>
              <a:gd name="T92" fmla="*/ 0 w 46"/>
              <a:gd name="T93" fmla="*/ 2147483647 h 46"/>
              <a:gd name="T94" fmla="*/ 0 w 46"/>
              <a:gd name="T95" fmla="*/ 2147483647 h 46"/>
              <a:gd name="T96" fmla="*/ 2147483647 w 46"/>
              <a:gd name="T97" fmla="*/ 2147483647 h 4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46"/>
              <a:gd name="T148" fmla="*/ 0 h 46"/>
              <a:gd name="T149" fmla="*/ 46 w 46"/>
              <a:gd name="T150" fmla="*/ 46 h 4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46" h="46">
                <a:moveTo>
                  <a:pt x="2" y="15"/>
                </a:moveTo>
                <a:lnTo>
                  <a:pt x="5" y="18"/>
                </a:lnTo>
                <a:lnTo>
                  <a:pt x="8" y="19"/>
                </a:lnTo>
                <a:lnTo>
                  <a:pt x="9" y="22"/>
                </a:lnTo>
                <a:lnTo>
                  <a:pt x="11" y="25"/>
                </a:lnTo>
                <a:lnTo>
                  <a:pt x="12" y="28"/>
                </a:lnTo>
                <a:lnTo>
                  <a:pt x="14" y="31"/>
                </a:lnTo>
                <a:lnTo>
                  <a:pt x="15" y="34"/>
                </a:lnTo>
                <a:lnTo>
                  <a:pt x="17" y="37"/>
                </a:lnTo>
                <a:lnTo>
                  <a:pt x="20" y="38"/>
                </a:lnTo>
                <a:lnTo>
                  <a:pt x="21" y="40"/>
                </a:lnTo>
                <a:lnTo>
                  <a:pt x="24" y="43"/>
                </a:lnTo>
                <a:lnTo>
                  <a:pt x="26" y="44"/>
                </a:lnTo>
                <a:lnTo>
                  <a:pt x="29" y="46"/>
                </a:lnTo>
                <a:lnTo>
                  <a:pt x="32" y="46"/>
                </a:lnTo>
                <a:lnTo>
                  <a:pt x="35" y="46"/>
                </a:lnTo>
                <a:lnTo>
                  <a:pt x="37" y="46"/>
                </a:lnTo>
                <a:lnTo>
                  <a:pt x="39" y="44"/>
                </a:lnTo>
                <a:lnTo>
                  <a:pt x="42" y="43"/>
                </a:lnTo>
                <a:lnTo>
                  <a:pt x="43" y="41"/>
                </a:lnTo>
                <a:lnTo>
                  <a:pt x="45" y="38"/>
                </a:lnTo>
                <a:lnTo>
                  <a:pt x="45" y="37"/>
                </a:lnTo>
                <a:lnTo>
                  <a:pt x="46" y="34"/>
                </a:lnTo>
                <a:lnTo>
                  <a:pt x="46" y="31"/>
                </a:lnTo>
                <a:lnTo>
                  <a:pt x="46" y="30"/>
                </a:lnTo>
                <a:lnTo>
                  <a:pt x="45" y="27"/>
                </a:lnTo>
                <a:lnTo>
                  <a:pt x="43" y="24"/>
                </a:lnTo>
                <a:lnTo>
                  <a:pt x="42" y="21"/>
                </a:lnTo>
                <a:lnTo>
                  <a:pt x="40" y="18"/>
                </a:lnTo>
                <a:lnTo>
                  <a:pt x="37" y="15"/>
                </a:lnTo>
                <a:lnTo>
                  <a:pt x="36" y="13"/>
                </a:lnTo>
                <a:lnTo>
                  <a:pt x="35" y="10"/>
                </a:lnTo>
                <a:lnTo>
                  <a:pt x="33" y="7"/>
                </a:lnTo>
                <a:lnTo>
                  <a:pt x="32" y="4"/>
                </a:lnTo>
                <a:lnTo>
                  <a:pt x="29" y="1"/>
                </a:lnTo>
                <a:lnTo>
                  <a:pt x="26" y="0"/>
                </a:lnTo>
                <a:lnTo>
                  <a:pt x="23" y="0"/>
                </a:lnTo>
                <a:lnTo>
                  <a:pt x="18" y="0"/>
                </a:lnTo>
                <a:lnTo>
                  <a:pt x="15" y="0"/>
                </a:lnTo>
                <a:lnTo>
                  <a:pt x="11" y="0"/>
                </a:lnTo>
                <a:lnTo>
                  <a:pt x="6" y="1"/>
                </a:lnTo>
                <a:lnTo>
                  <a:pt x="5" y="1"/>
                </a:lnTo>
                <a:lnTo>
                  <a:pt x="3" y="3"/>
                </a:lnTo>
                <a:lnTo>
                  <a:pt x="2" y="4"/>
                </a:lnTo>
                <a:lnTo>
                  <a:pt x="0" y="6"/>
                </a:lnTo>
                <a:lnTo>
                  <a:pt x="0" y="9"/>
                </a:lnTo>
                <a:lnTo>
                  <a:pt x="0" y="10"/>
                </a:lnTo>
                <a:lnTo>
                  <a:pt x="0" y="13"/>
                </a:lnTo>
                <a:lnTo>
                  <a:pt x="2" y="15"/>
                </a:lnTo>
              </a:path>
            </a:pathLst>
          </a:custGeom>
          <a:solidFill>
            <a:srgbClr val="FFFF00"/>
          </a:solidFill>
          <a:ln w="4763">
            <a:solidFill>
              <a:srgbClr val="990000"/>
            </a:solidFill>
            <a:round/>
            <a:headEnd/>
            <a:tailEnd/>
          </a:ln>
        </p:spPr>
        <p:txBody>
          <a:bodyPr/>
          <a:lstStyle/>
          <a:p>
            <a:endParaRPr lang="en-US"/>
          </a:p>
        </p:txBody>
      </p:sp>
      <p:sp>
        <p:nvSpPr>
          <p:cNvPr id="53444" name="Freeform 195">
            <a:extLst>
              <a:ext uri="{FF2B5EF4-FFF2-40B4-BE49-F238E27FC236}">
                <a16:creationId xmlns:a16="http://schemas.microsoft.com/office/drawing/2014/main" id="{EAECE494-F6DD-E2CB-35A5-72C7AA2A808F}"/>
              </a:ext>
            </a:extLst>
          </p:cNvPr>
          <p:cNvSpPr>
            <a:spLocks/>
          </p:cNvSpPr>
          <p:nvPr/>
        </p:nvSpPr>
        <p:spPr bwMode="auto">
          <a:xfrm>
            <a:off x="6532563" y="4433891"/>
            <a:ext cx="65088" cy="73025"/>
          </a:xfrm>
          <a:custGeom>
            <a:avLst/>
            <a:gdLst>
              <a:gd name="T0" fmla="*/ 2147483647 w 46"/>
              <a:gd name="T1" fmla="*/ 2147483647 h 46"/>
              <a:gd name="T2" fmla="*/ 2147483647 w 46"/>
              <a:gd name="T3" fmla="*/ 2147483647 h 46"/>
              <a:gd name="T4" fmla="*/ 2147483647 w 46"/>
              <a:gd name="T5" fmla="*/ 2147483647 h 46"/>
              <a:gd name="T6" fmla="*/ 2147483647 w 46"/>
              <a:gd name="T7" fmla="*/ 2147483647 h 46"/>
              <a:gd name="T8" fmla="*/ 2147483647 w 46"/>
              <a:gd name="T9" fmla="*/ 2147483647 h 46"/>
              <a:gd name="T10" fmla="*/ 2147483647 w 46"/>
              <a:gd name="T11" fmla="*/ 2147483647 h 46"/>
              <a:gd name="T12" fmla="*/ 2147483647 w 46"/>
              <a:gd name="T13" fmla="*/ 2147483647 h 46"/>
              <a:gd name="T14" fmla="*/ 2147483647 w 46"/>
              <a:gd name="T15" fmla="*/ 2147483647 h 46"/>
              <a:gd name="T16" fmla="*/ 2147483647 w 46"/>
              <a:gd name="T17" fmla="*/ 2147483647 h 46"/>
              <a:gd name="T18" fmla="*/ 2147483647 w 46"/>
              <a:gd name="T19" fmla="*/ 2147483647 h 46"/>
              <a:gd name="T20" fmla="*/ 2147483647 w 46"/>
              <a:gd name="T21" fmla="*/ 2147483647 h 46"/>
              <a:gd name="T22" fmla="*/ 2147483647 w 46"/>
              <a:gd name="T23" fmla="*/ 2147483647 h 46"/>
              <a:gd name="T24" fmla="*/ 2147483647 w 46"/>
              <a:gd name="T25" fmla="*/ 2147483647 h 46"/>
              <a:gd name="T26" fmla="*/ 2147483647 w 46"/>
              <a:gd name="T27" fmla="*/ 2147483647 h 46"/>
              <a:gd name="T28" fmla="*/ 2147483647 w 46"/>
              <a:gd name="T29" fmla="*/ 2147483647 h 46"/>
              <a:gd name="T30" fmla="*/ 2147483647 w 46"/>
              <a:gd name="T31" fmla="*/ 2147483647 h 46"/>
              <a:gd name="T32" fmla="*/ 2147483647 w 46"/>
              <a:gd name="T33" fmla="*/ 2147483647 h 46"/>
              <a:gd name="T34" fmla="*/ 2147483647 w 46"/>
              <a:gd name="T35" fmla="*/ 2147483647 h 46"/>
              <a:gd name="T36" fmla="*/ 2147483647 w 46"/>
              <a:gd name="T37" fmla="*/ 2147483647 h 46"/>
              <a:gd name="T38" fmla="*/ 2147483647 w 46"/>
              <a:gd name="T39" fmla="*/ 2147483647 h 46"/>
              <a:gd name="T40" fmla="*/ 2147483647 w 46"/>
              <a:gd name="T41" fmla="*/ 2147483647 h 46"/>
              <a:gd name="T42" fmla="*/ 2147483647 w 46"/>
              <a:gd name="T43" fmla="*/ 2147483647 h 46"/>
              <a:gd name="T44" fmla="*/ 2147483647 w 46"/>
              <a:gd name="T45" fmla="*/ 2147483647 h 46"/>
              <a:gd name="T46" fmla="*/ 2147483647 w 46"/>
              <a:gd name="T47" fmla="*/ 2147483647 h 46"/>
              <a:gd name="T48" fmla="*/ 2147483647 w 46"/>
              <a:gd name="T49" fmla="*/ 2147483647 h 46"/>
              <a:gd name="T50" fmla="*/ 2147483647 w 46"/>
              <a:gd name="T51" fmla="*/ 2147483647 h 46"/>
              <a:gd name="T52" fmla="*/ 2147483647 w 46"/>
              <a:gd name="T53" fmla="*/ 2147483647 h 46"/>
              <a:gd name="T54" fmla="*/ 2147483647 w 46"/>
              <a:gd name="T55" fmla="*/ 2147483647 h 46"/>
              <a:gd name="T56" fmla="*/ 2147483647 w 46"/>
              <a:gd name="T57" fmla="*/ 2147483647 h 46"/>
              <a:gd name="T58" fmla="*/ 2147483647 w 46"/>
              <a:gd name="T59" fmla="*/ 2147483647 h 46"/>
              <a:gd name="T60" fmla="*/ 2147483647 w 46"/>
              <a:gd name="T61" fmla="*/ 2147483647 h 46"/>
              <a:gd name="T62" fmla="*/ 2147483647 w 46"/>
              <a:gd name="T63" fmla="*/ 2147483647 h 46"/>
              <a:gd name="T64" fmla="*/ 2147483647 w 46"/>
              <a:gd name="T65" fmla="*/ 2147483647 h 46"/>
              <a:gd name="T66" fmla="*/ 2147483647 w 46"/>
              <a:gd name="T67" fmla="*/ 2147483647 h 46"/>
              <a:gd name="T68" fmla="*/ 2147483647 w 46"/>
              <a:gd name="T69" fmla="*/ 2147483647 h 46"/>
              <a:gd name="T70" fmla="*/ 2147483647 w 46"/>
              <a:gd name="T71" fmla="*/ 0 h 46"/>
              <a:gd name="T72" fmla="*/ 2147483647 w 46"/>
              <a:gd name="T73" fmla="*/ 0 h 46"/>
              <a:gd name="T74" fmla="*/ 2147483647 w 46"/>
              <a:gd name="T75" fmla="*/ 0 h 46"/>
              <a:gd name="T76" fmla="*/ 2147483647 w 46"/>
              <a:gd name="T77" fmla="*/ 0 h 46"/>
              <a:gd name="T78" fmla="*/ 2147483647 w 46"/>
              <a:gd name="T79" fmla="*/ 0 h 46"/>
              <a:gd name="T80" fmla="*/ 2147483647 w 46"/>
              <a:gd name="T81" fmla="*/ 2147483647 h 46"/>
              <a:gd name="T82" fmla="*/ 2147483647 w 46"/>
              <a:gd name="T83" fmla="*/ 2147483647 h 46"/>
              <a:gd name="T84" fmla="*/ 2147483647 w 46"/>
              <a:gd name="T85" fmla="*/ 2147483647 h 46"/>
              <a:gd name="T86" fmla="*/ 2147483647 w 46"/>
              <a:gd name="T87" fmla="*/ 2147483647 h 46"/>
              <a:gd name="T88" fmla="*/ 0 w 46"/>
              <a:gd name="T89" fmla="*/ 2147483647 h 46"/>
              <a:gd name="T90" fmla="*/ 0 w 46"/>
              <a:gd name="T91" fmla="*/ 2147483647 h 46"/>
              <a:gd name="T92" fmla="*/ 0 w 46"/>
              <a:gd name="T93" fmla="*/ 2147483647 h 46"/>
              <a:gd name="T94" fmla="*/ 0 w 46"/>
              <a:gd name="T95" fmla="*/ 2147483647 h 46"/>
              <a:gd name="T96" fmla="*/ 2147483647 w 46"/>
              <a:gd name="T97" fmla="*/ 2147483647 h 4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46"/>
              <a:gd name="T148" fmla="*/ 0 h 46"/>
              <a:gd name="T149" fmla="*/ 46 w 46"/>
              <a:gd name="T150" fmla="*/ 46 h 4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46" h="46">
                <a:moveTo>
                  <a:pt x="2" y="15"/>
                </a:moveTo>
                <a:lnTo>
                  <a:pt x="5" y="18"/>
                </a:lnTo>
                <a:lnTo>
                  <a:pt x="8" y="19"/>
                </a:lnTo>
                <a:lnTo>
                  <a:pt x="9" y="22"/>
                </a:lnTo>
                <a:lnTo>
                  <a:pt x="11" y="25"/>
                </a:lnTo>
                <a:lnTo>
                  <a:pt x="12" y="28"/>
                </a:lnTo>
                <a:lnTo>
                  <a:pt x="14" y="31"/>
                </a:lnTo>
                <a:lnTo>
                  <a:pt x="15" y="34"/>
                </a:lnTo>
                <a:lnTo>
                  <a:pt x="17" y="37"/>
                </a:lnTo>
                <a:lnTo>
                  <a:pt x="20" y="38"/>
                </a:lnTo>
                <a:lnTo>
                  <a:pt x="21" y="40"/>
                </a:lnTo>
                <a:lnTo>
                  <a:pt x="24" y="43"/>
                </a:lnTo>
                <a:lnTo>
                  <a:pt x="26" y="44"/>
                </a:lnTo>
                <a:lnTo>
                  <a:pt x="29" y="46"/>
                </a:lnTo>
                <a:lnTo>
                  <a:pt x="32" y="46"/>
                </a:lnTo>
                <a:lnTo>
                  <a:pt x="35" y="46"/>
                </a:lnTo>
                <a:lnTo>
                  <a:pt x="37" y="46"/>
                </a:lnTo>
                <a:lnTo>
                  <a:pt x="39" y="44"/>
                </a:lnTo>
                <a:lnTo>
                  <a:pt x="42" y="43"/>
                </a:lnTo>
                <a:lnTo>
                  <a:pt x="43" y="41"/>
                </a:lnTo>
                <a:lnTo>
                  <a:pt x="45" y="38"/>
                </a:lnTo>
                <a:lnTo>
                  <a:pt x="45" y="37"/>
                </a:lnTo>
                <a:lnTo>
                  <a:pt x="46" y="34"/>
                </a:lnTo>
                <a:lnTo>
                  <a:pt x="46" y="31"/>
                </a:lnTo>
                <a:lnTo>
                  <a:pt x="46" y="30"/>
                </a:lnTo>
                <a:lnTo>
                  <a:pt x="45" y="27"/>
                </a:lnTo>
                <a:lnTo>
                  <a:pt x="43" y="24"/>
                </a:lnTo>
                <a:lnTo>
                  <a:pt x="42" y="21"/>
                </a:lnTo>
                <a:lnTo>
                  <a:pt x="40" y="18"/>
                </a:lnTo>
                <a:lnTo>
                  <a:pt x="37" y="15"/>
                </a:lnTo>
                <a:lnTo>
                  <a:pt x="36" y="13"/>
                </a:lnTo>
                <a:lnTo>
                  <a:pt x="35" y="10"/>
                </a:lnTo>
                <a:lnTo>
                  <a:pt x="33" y="7"/>
                </a:lnTo>
                <a:lnTo>
                  <a:pt x="32" y="4"/>
                </a:lnTo>
                <a:lnTo>
                  <a:pt x="29" y="1"/>
                </a:lnTo>
                <a:lnTo>
                  <a:pt x="26" y="0"/>
                </a:lnTo>
                <a:lnTo>
                  <a:pt x="23" y="0"/>
                </a:lnTo>
                <a:lnTo>
                  <a:pt x="18" y="0"/>
                </a:lnTo>
                <a:lnTo>
                  <a:pt x="15" y="0"/>
                </a:lnTo>
                <a:lnTo>
                  <a:pt x="11" y="0"/>
                </a:lnTo>
                <a:lnTo>
                  <a:pt x="6" y="1"/>
                </a:lnTo>
                <a:lnTo>
                  <a:pt x="5" y="1"/>
                </a:lnTo>
                <a:lnTo>
                  <a:pt x="3" y="3"/>
                </a:lnTo>
                <a:lnTo>
                  <a:pt x="2" y="4"/>
                </a:lnTo>
                <a:lnTo>
                  <a:pt x="0" y="6"/>
                </a:lnTo>
                <a:lnTo>
                  <a:pt x="0" y="9"/>
                </a:lnTo>
                <a:lnTo>
                  <a:pt x="0" y="10"/>
                </a:lnTo>
                <a:lnTo>
                  <a:pt x="0" y="13"/>
                </a:lnTo>
                <a:lnTo>
                  <a:pt x="2" y="15"/>
                </a:lnTo>
              </a:path>
            </a:pathLst>
          </a:custGeom>
          <a:solidFill>
            <a:srgbClr val="FFFF00"/>
          </a:solidFill>
          <a:ln w="4763">
            <a:solidFill>
              <a:srgbClr val="990000"/>
            </a:solidFill>
            <a:round/>
            <a:headEnd/>
            <a:tailEnd/>
          </a:ln>
        </p:spPr>
        <p:txBody>
          <a:bodyPr/>
          <a:lstStyle/>
          <a:p>
            <a:endParaRPr lang="en-US"/>
          </a:p>
        </p:txBody>
      </p:sp>
      <p:sp>
        <p:nvSpPr>
          <p:cNvPr id="53445" name="Freeform 196">
            <a:extLst>
              <a:ext uri="{FF2B5EF4-FFF2-40B4-BE49-F238E27FC236}">
                <a16:creationId xmlns:a16="http://schemas.microsoft.com/office/drawing/2014/main" id="{0BA97C70-DF07-41BA-B16C-68588E3C962D}"/>
              </a:ext>
            </a:extLst>
          </p:cNvPr>
          <p:cNvSpPr>
            <a:spLocks/>
          </p:cNvSpPr>
          <p:nvPr/>
        </p:nvSpPr>
        <p:spPr bwMode="auto">
          <a:xfrm>
            <a:off x="6303963" y="4438654"/>
            <a:ext cx="87312" cy="98425"/>
          </a:xfrm>
          <a:custGeom>
            <a:avLst/>
            <a:gdLst>
              <a:gd name="T0" fmla="*/ 2147483647 w 62"/>
              <a:gd name="T1" fmla="*/ 2147483647 h 62"/>
              <a:gd name="T2" fmla="*/ 2147483647 w 62"/>
              <a:gd name="T3" fmla="*/ 2147483647 h 62"/>
              <a:gd name="T4" fmla="*/ 2147483647 w 62"/>
              <a:gd name="T5" fmla="*/ 2147483647 h 62"/>
              <a:gd name="T6" fmla="*/ 2147483647 w 62"/>
              <a:gd name="T7" fmla="*/ 2147483647 h 62"/>
              <a:gd name="T8" fmla="*/ 2147483647 w 62"/>
              <a:gd name="T9" fmla="*/ 2147483647 h 62"/>
              <a:gd name="T10" fmla="*/ 2147483647 w 62"/>
              <a:gd name="T11" fmla="*/ 2147483647 h 62"/>
              <a:gd name="T12" fmla="*/ 2147483647 w 62"/>
              <a:gd name="T13" fmla="*/ 2147483647 h 62"/>
              <a:gd name="T14" fmla="*/ 2147483647 w 62"/>
              <a:gd name="T15" fmla="*/ 2147483647 h 62"/>
              <a:gd name="T16" fmla="*/ 2147483647 w 62"/>
              <a:gd name="T17" fmla="*/ 2147483647 h 62"/>
              <a:gd name="T18" fmla="*/ 2147483647 w 62"/>
              <a:gd name="T19" fmla="*/ 2147483647 h 62"/>
              <a:gd name="T20" fmla="*/ 2147483647 w 62"/>
              <a:gd name="T21" fmla="*/ 2147483647 h 62"/>
              <a:gd name="T22" fmla="*/ 2147483647 w 62"/>
              <a:gd name="T23" fmla="*/ 2147483647 h 62"/>
              <a:gd name="T24" fmla="*/ 2147483647 w 62"/>
              <a:gd name="T25" fmla="*/ 2147483647 h 62"/>
              <a:gd name="T26" fmla="*/ 2147483647 w 62"/>
              <a:gd name="T27" fmla="*/ 2147483647 h 62"/>
              <a:gd name="T28" fmla="*/ 2147483647 w 62"/>
              <a:gd name="T29" fmla="*/ 2147483647 h 62"/>
              <a:gd name="T30" fmla="*/ 2147483647 w 62"/>
              <a:gd name="T31" fmla="*/ 2147483647 h 62"/>
              <a:gd name="T32" fmla="*/ 2147483647 w 62"/>
              <a:gd name="T33" fmla="*/ 2147483647 h 62"/>
              <a:gd name="T34" fmla="*/ 2147483647 w 62"/>
              <a:gd name="T35" fmla="*/ 2147483647 h 62"/>
              <a:gd name="T36" fmla="*/ 2147483647 w 62"/>
              <a:gd name="T37" fmla="*/ 2147483647 h 62"/>
              <a:gd name="T38" fmla="*/ 2147483647 w 62"/>
              <a:gd name="T39" fmla="*/ 2147483647 h 62"/>
              <a:gd name="T40" fmla="*/ 2147483647 w 62"/>
              <a:gd name="T41" fmla="*/ 0 h 62"/>
              <a:gd name="T42" fmla="*/ 2147483647 w 62"/>
              <a:gd name="T43" fmla="*/ 2147483647 h 62"/>
              <a:gd name="T44" fmla="*/ 2147483647 w 62"/>
              <a:gd name="T45" fmla="*/ 2147483647 h 62"/>
              <a:gd name="T46" fmla="*/ 2147483647 w 62"/>
              <a:gd name="T47" fmla="*/ 2147483647 h 62"/>
              <a:gd name="T48" fmla="*/ 2147483647 w 62"/>
              <a:gd name="T49" fmla="*/ 2147483647 h 62"/>
              <a:gd name="T50" fmla="*/ 2147483647 w 62"/>
              <a:gd name="T51" fmla="*/ 2147483647 h 62"/>
              <a:gd name="T52" fmla="*/ 2147483647 w 62"/>
              <a:gd name="T53" fmla="*/ 2147483647 h 62"/>
              <a:gd name="T54" fmla="*/ 2147483647 w 62"/>
              <a:gd name="T55" fmla="*/ 2147483647 h 62"/>
              <a:gd name="T56" fmla="*/ 2147483647 w 62"/>
              <a:gd name="T57" fmla="*/ 2147483647 h 62"/>
              <a:gd name="T58" fmla="*/ 2147483647 w 62"/>
              <a:gd name="T59" fmla="*/ 2147483647 h 62"/>
              <a:gd name="T60" fmla="*/ 2147483647 w 62"/>
              <a:gd name="T61" fmla="*/ 2147483647 h 62"/>
              <a:gd name="T62" fmla="*/ 2147483647 w 62"/>
              <a:gd name="T63" fmla="*/ 2147483647 h 62"/>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62"/>
              <a:gd name="T97" fmla="*/ 0 h 62"/>
              <a:gd name="T98" fmla="*/ 62 w 62"/>
              <a:gd name="T99" fmla="*/ 62 h 62"/>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62" h="62">
                <a:moveTo>
                  <a:pt x="5" y="24"/>
                </a:moveTo>
                <a:lnTo>
                  <a:pt x="5" y="24"/>
                </a:lnTo>
                <a:lnTo>
                  <a:pt x="6" y="25"/>
                </a:lnTo>
                <a:lnTo>
                  <a:pt x="8" y="28"/>
                </a:lnTo>
                <a:lnTo>
                  <a:pt x="9" y="31"/>
                </a:lnTo>
                <a:lnTo>
                  <a:pt x="11" y="35"/>
                </a:lnTo>
                <a:lnTo>
                  <a:pt x="14" y="41"/>
                </a:lnTo>
                <a:lnTo>
                  <a:pt x="18" y="47"/>
                </a:lnTo>
                <a:lnTo>
                  <a:pt x="22" y="55"/>
                </a:lnTo>
                <a:lnTo>
                  <a:pt x="24" y="56"/>
                </a:lnTo>
                <a:lnTo>
                  <a:pt x="25" y="58"/>
                </a:lnTo>
                <a:lnTo>
                  <a:pt x="27" y="59"/>
                </a:lnTo>
                <a:lnTo>
                  <a:pt x="28" y="61"/>
                </a:lnTo>
                <a:lnTo>
                  <a:pt x="30" y="62"/>
                </a:lnTo>
                <a:lnTo>
                  <a:pt x="31" y="62"/>
                </a:lnTo>
                <a:lnTo>
                  <a:pt x="33" y="62"/>
                </a:lnTo>
                <a:lnTo>
                  <a:pt x="34" y="62"/>
                </a:lnTo>
                <a:lnTo>
                  <a:pt x="39" y="61"/>
                </a:lnTo>
                <a:lnTo>
                  <a:pt x="42" y="59"/>
                </a:lnTo>
                <a:lnTo>
                  <a:pt x="46" y="58"/>
                </a:lnTo>
                <a:lnTo>
                  <a:pt x="51" y="56"/>
                </a:lnTo>
                <a:lnTo>
                  <a:pt x="55" y="55"/>
                </a:lnTo>
                <a:lnTo>
                  <a:pt x="58" y="52"/>
                </a:lnTo>
                <a:lnTo>
                  <a:pt x="61" y="49"/>
                </a:lnTo>
                <a:lnTo>
                  <a:pt x="62" y="46"/>
                </a:lnTo>
                <a:lnTo>
                  <a:pt x="62" y="41"/>
                </a:lnTo>
                <a:lnTo>
                  <a:pt x="62" y="38"/>
                </a:lnTo>
                <a:lnTo>
                  <a:pt x="62" y="35"/>
                </a:lnTo>
                <a:lnTo>
                  <a:pt x="61" y="32"/>
                </a:lnTo>
                <a:lnTo>
                  <a:pt x="58" y="28"/>
                </a:lnTo>
                <a:lnTo>
                  <a:pt x="56" y="25"/>
                </a:lnTo>
                <a:lnTo>
                  <a:pt x="53" y="22"/>
                </a:lnTo>
                <a:lnTo>
                  <a:pt x="51" y="19"/>
                </a:lnTo>
                <a:lnTo>
                  <a:pt x="46" y="16"/>
                </a:lnTo>
                <a:lnTo>
                  <a:pt x="43" y="13"/>
                </a:lnTo>
                <a:lnTo>
                  <a:pt x="39" y="12"/>
                </a:lnTo>
                <a:lnTo>
                  <a:pt x="34" y="9"/>
                </a:lnTo>
                <a:lnTo>
                  <a:pt x="30" y="7"/>
                </a:lnTo>
                <a:lnTo>
                  <a:pt x="25" y="4"/>
                </a:lnTo>
                <a:lnTo>
                  <a:pt x="21" y="3"/>
                </a:lnTo>
                <a:lnTo>
                  <a:pt x="17" y="1"/>
                </a:lnTo>
                <a:lnTo>
                  <a:pt x="14" y="0"/>
                </a:lnTo>
                <a:lnTo>
                  <a:pt x="11" y="1"/>
                </a:lnTo>
                <a:lnTo>
                  <a:pt x="9" y="3"/>
                </a:lnTo>
                <a:lnTo>
                  <a:pt x="6" y="4"/>
                </a:lnTo>
                <a:lnTo>
                  <a:pt x="5" y="7"/>
                </a:lnTo>
                <a:lnTo>
                  <a:pt x="3" y="9"/>
                </a:lnTo>
                <a:lnTo>
                  <a:pt x="2" y="12"/>
                </a:lnTo>
                <a:lnTo>
                  <a:pt x="0" y="15"/>
                </a:lnTo>
                <a:lnTo>
                  <a:pt x="2" y="15"/>
                </a:lnTo>
                <a:lnTo>
                  <a:pt x="2" y="16"/>
                </a:lnTo>
                <a:lnTo>
                  <a:pt x="3" y="18"/>
                </a:lnTo>
                <a:lnTo>
                  <a:pt x="3" y="19"/>
                </a:lnTo>
                <a:lnTo>
                  <a:pt x="3" y="21"/>
                </a:lnTo>
                <a:lnTo>
                  <a:pt x="3" y="22"/>
                </a:lnTo>
                <a:lnTo>
                  <a:pt x="5" y="24"/>
                </a:lnTo>
                <a:lnTo>
                  <a:pt x="3" y="24"/>
                </a:lnTo>
                <a:lnTo>
                  <a:pt x="5" y="24"/>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446" name="Freeform 197">
            <a:extLst>
              <a:ext uri="{FF2B5EF4-FFF2-40B4-BE49-F238E27FC236}">
                <a16:creationId xmlns:a16="http://schemas.microsoft.com/office/drawing/2014/main" id="{31151E4C-2B9C-1E45-9648-292AF6091802}"/>
              </a:ext>
            </a:extLst>
          </p:cNvPr>
          <p:cNvSpPr>
            <a:spLocks/>
          </p:cNvSpPr>
          <p:nvPr/>
        </p:nvSpPr>
        <p:spPr bwMode="auto">
          <a:xfrm>
            <a:off x="6303963" y="4438654"/>
            <a:ext cx="87312" cy="98425"/>
          </a:xfrm>
          <a:custGeom>
            <a:avLst/>
            <a:gdLst>
              <a:gd name="T0" fmla="*/ 2147483647 w 62"/>
              <a:gd name="T1" fmla="*/ 2147483647 h 62"/>
              <a:gd name="T2" fmla="*/ 2147483647 w 62"/>
              <a:gd name="T3" fmla="*/ 2147483647 h 62"/>
              <a:gd name="T4" fmla="*/ 2147483647 w 62"/>
              <a:gd name="T5" fmla="*/ 2147483647 h 62"/>
              <a:gd name="T6" fmla="*/ 2147483647 w 62"/>
              <a:gd name="T7" fmla="*/ 2147483647 h 62"/>
              <a:gd name="T8" fmla="*/ 2147483647 w 62"/>
              <a:gd name="T9" fmla="*/ 2147483647 h 62"/>
              <a:gd name="T10" fmla="*/ 2147483647 w 62"/>
              <a:gd name="T11" fmla="*/ 2147483647 h 62"/>
              <a:gd name="T12" fmla="*/ 2147483647 w 62"/>
              <a:gd name="T13" fmla="*/ 2147483647 h 62"/>
              <a:gd name="T14" fmla="*/ 2147483647 w 62"/>
              <a:gd name="T15" fmla="*/ 2147483647 h 62"/>
              <a:gd name="T16" fmla="*/ 2147483647 w 62"/>
              <a:gd name="T17" fmla="*/ 2147483647 h 62"/>
              <a:gd name="T18" fmla="*/ 2147483647 w 62"/>
              <a:gd name="T19" fmla="*/ 2147483647 h 62"/>
              <a:gd name="T20" fmla="*/ 2147483647 w 62"/>
              <a:gd name="T21" fmla="*/ 2147483647 h 62"/>
              <a:gd name="T22" fmla="*/ 2147483647 w 62"/>
              <a:gd name="T23" fmla="*/ 2147483647 h 62"/>
              <a:gd name="T24" fmla="*/ 2147483647 w 62"/>
              <a:gd name="T25" fmla="*/ 2147483647 h 62"/>
              <a:gd name="T26" fmla="*/ 2147483647 w 62"/>
              <a:gd name="T27" fmla="*/ 2147483647 h 62"/>
              <a:gd name="T28" fmla="*/ 2147483647 w 62"/>
              <a:gd name="T29" fmla="*/ 2147483647 h 62"/>
              <a:gd name="T30" fmla="*/ 2147483647 w 62"/>
              <a:gd name="T31" fmla="*/ 2147483647 h 62"/>
              <a:gd name="T32" fmla="*/ 2147483647 w 62"/>
              <a:gd name="T33" fmla="*/ 2147483647 h 62"/>
              <a:gd name="T34" fmla="*/ 2147483647 w 62"/>
              <a:gd name="T35" fmla="*/ 2147483647 h 62"/>
              <a:gd name="T36" fmla="*/ 2147483647 w 62"/>
              <a:gd name="T37" fmla="*/ 2147483647 h 62"/>
              <a:gd name="T38" fmla="*/ 2147483647 w 62"/>
              <a:gd name="T39" fmla="*/ 2147483647 h 62"/>
              <a:gd name="T40" fmla="*/ 2147483647 w 62"/>
              <a:gd name="T41" fmla="*/ 0 h 62"/>
              <a:gd name="T42" fmla="*/ 2147483647 w 62"/>
              <a:gd name="T43" fmla="*/ 2147483647 h 62"/>
              <a:gd name="T44" fmla="*/ 2147483647 w 62"/>
              <a:gd name="T45" fmla="*/ 2147483647 h 62"/>
              <a:gd name="T46" fmla="*/ 2147483647 w 62"/>
              <a:gd name="T47" fmla="*/ 2147483647 h 62"/>
              <a:gd name="T48" fmla="*/ 2147483647 w 62"/>
              <a:gd name="T49" fmla="*/ 2147483647 h 62"/>
              <a:gd name="T50" fmla="*/ 2147483647 w 62"/>
              <a:gd name="T51" fmla="*/ 2147483647 h 62"/>
              <a:gd name="T52" fmla="*/ 2147483647 w 62"/>
              <a:gd name="T53" fmla="*/ 2147483647 h 62"/>
              <a:gd name="T54" fmla="*/ 2147483647 w 62"/>
              <a:gd name="T55" fmla="*/ 2147483647 h 62"/>
              <a:gd name="T56" fmla="*/ 2147483647 w 62"/>
              <a:gd name="T57" fmla="*/ 2147483647 h 62"/>
              <a:gd name="T58" fmla="*/ 2147483647 w 62"/>
              <a:gd name="T59" fmla="*/ 2147483647 h 62"/>
              <a:gd name="T60" fmla="*/ 2147483647 w 62"/>
              <a:gd name="T61" fmla="*/ 2147483647 h 62"/>
              <a:gd name="T62" fmla="*/ 2147483647 w 62"/>
              <a:gd name="T63" fmla="*/ 2147483647 h 62"/>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62"/>
              <a:gd name="T97" fmla="*/ 0 h 62"/>
              <a:gd name="T98" fmla="*/ 62 w 62"/>
              <a:gd name="T99" fmla="*/ 62 h 62"/>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62" h="62">
                <a:moveTo>
                  <a:pt x="5" y="24"/>
                </a:moveTo>
                <a:lnTo>
                  <a:pt x="5" y="24"/>
                </a:lnTo>
                <a:lnTo>
                  <a:pt x="6" y="25"/>
                </a:lnTo>
                <a:lnTo>
                  <a:pt x="8" y="28"/>
                </a:lnTo>
                <a:lnTo>
                  <a:pt x="9" y="31"/>
                </a:lnTo>
                <a:lnTo>
                  <a:pt x="11" y="35"/>
                </a:lnTo>
                <a:lnTo>
                  <a:pt x="14" y="41"/>
                </a:lnTo>
                <a:lnTo>
                  <a:pt x="18" y="47"/>
                </a:lnTo>
                <a:lnTo>
                  <a:pt x="22" y="55"/>
                </a:lnTo>
                <a:lnTo>
                  <a:pt x="24" y="56"/>
                </a:lnTo>
                <a:lnTo>
                  <a:pt x="25" y="58"/>
                </a:lnTo>
                <a:lnTo>
                  <a:pt x="27" y="59"/>
                </a:lnTo>
                <a:lnTo>
                  <a:pt x="28" y="61"/>
                </a:lnTo>
                <a:lnTo>
                  <a:pt x="30" y="62"/>
                </a:lnTo>
                <a:lnTo>
                  <a:pt x="31" y="62"/>
                </a:lnTo>
                <a:lnTo>
                  <a:pt x="33" y="62"/>
                </a:lnTo>
                <a:lnTo>
                  <a:pt x="34" y="62"/>
                </a:lnTo>
                <a:lnTo>
                  <a:pt x="39" y="61"/>
                </a:lnTo>
                <a:lnTo>
                  <a:pt x="42" y="59"/>
                </a:lnTo>
                <a:lnTo>
                  <a:pt x="46" y="58"/>
                </a:lnTo>
                <a:lnTo>
                  <a:pt x="51" y="56"/>
                </a:lnTo>
                <a:lnTo>
                  <a:pt x="55" y="55"/>
                </a:lnTo>
                <a:lnTo>
                  <a:pt x="58" y="52"/>
                </a:lnTo>
                <a:lnTo>
                  <a:pt x="61" y="49"/>
                </a:lnTo>
                <a:lnTo>
                  <a:pt x="62" y="46"/>
                </a:lnTo>
                <a:lnTo>
                  <a:pt x="62" y="41"/>
                </a:lnTo>
                <a:lnTo>
                  <a:pt x="62" y="38"/>
                </a:lnTo>
                <a:lnTo>
                  <a:pt x="62" y="35"/>
                </a:lnTo>
                <a:lnTo>
                  <a:pt x="61" y="32"/>
                </a:lnTo>
                <a:lnTo>
                  <a:pt x="58" y="28"/>
                </a:lnTo>
                <a:lnTo>
                  <a:pt x="56" y="25"/>
                </a:lnTo>
                <a:lnTo>
                  <a:pt x="53" y="22"/>
                </a:lnTo>
                <a:lnTo>
                  <a:pt x="51" y="19"/>
                </a:lnTo>
                <a:lnTo>
                  <a:pt x="46" y="16"/>
                </a:lnTo>
                <a:lnTo>
                  <a:pt x="43" y="13"/>
                </a:lnTo>
                <a:lnTo>
                  <a:pt x="39" y="12"/>
                </a:lnTo>
                <a:lnTo>
                  <a:pt x="34" y="9"/>
                </a:lnTo>
                <a:lnTo>
                  <a:pt x="30" y="7"/>
                </a:lnTo>
                <a:lnTo>
                  <a:pt x="25" y="4"/>
                </a:lnTo>
                <a:lnTo>
                  <a:pt x="21" y="3"/>
                </a:lnTo>
                <a:lnTo>
                  <a:pt x="17" y="1"/>
                </a:lnTo>
                <a:lnTo>
                  <a:pt x="14" y="0"/>
                </a:lnTo>
                <a:lnTo>
                  <a:pt x="11" y="1"/>
                </a:lnTo>
                <a:lnTo>
                  <a:pt x="9" y="3"/>
                </a:lnTo>
                <a:lnTo>
                  <a:pt x="6" y="4"/>
                </a:lnTo>
                <a:lnTo>
                  <a:pt x="5" y="7"/>
                </a:lnTo>
                <a:lnTo>
                  <a:pt x="3" y="9"/>
                </a:lnTo>
                <a:lnTo>
                  <a:pt x="2" y="12"/>
                </a:lnTo>
                <a:lnTo>
                  <a:pt x="0" y="15"/>
                </a:lnTo>
                <a:lnTo>
                  <a:pt x="2" y="15"/>
                </a:lnTo>
                <a:lnTo>
                  <a:pt x="2" y="16"/>
                </a:lnTo>
                <a:lnTo>
                  <a:pt x="3" y="18"/>
                </a:lnTo>
                <a:lnTo>
                  <a:pt x="3" y="19"/>
                </a:lnTo>
                <a:lnTo>
                  <a:pt x="3" y="21"/>
                </a:lnTo>
                <a:lnTo>
                  <a:pt x="3" y="22"/>
                </a:lnTo>
                <a:lnTo>
                  <a:pt x="5" y="24"/>
                </a:lnTo>
                <a:lnTo>
                  <a:pt x="3" y="24"/>
                </a:lnTo>
                <a:lnTo>
                  <a:pt x="5" y="24"/>
                </a:lnTo>
              </a:path>
            </a:pathLst>
          </a:custGeom>
          <a:solidFill>
            <a:srgbClr val="FFFF00"/>
          </a:solidFill>
          <a:ln w="4763">
            <a:solidFill>
              <a:srgbClr val="990000"/>
            </a:solidFill>
            <a:round/>
            <a:headEnd/>
            <a:tailEnd/>
          </a:ln>
        </p:spPr>
        <p:txBody>
          <a:bodyPr/>
          <a:lstStyle/>
          <a:p>
            <a:endParaRPr lang="en-US"/>
          </a:p>
        </p:txBody>
      </p:sp>
      <p:sp>
        <p:nvSpPr>
          <p:cNvPr id="53447" name="Freeform 198">
            <a:extLst>
              <a:ext uri="{FF2B5EF4-FFF2-40B4-BE49-F238E27FC236}">
                <a16:creationId xmlns:a16="http://schemas.microsoft.com/office/drawing/2014/main" id="{527F3F91-0575-E8DF-E5DC-365E2308C7F4}"/>
              </a:ext>
            </a:extLst>
          </p:cNvPr>
          <p:cNvSpPr>
            <a:spLocks/>
          </p:cNvSpPr>
          <p:nvPr/>
        </p:nvSpPr>
        <p:spPr bwMode="auto">
          <a:xfrm>
            <a:off x="6303963" y="4438654"/>
            <a:ext cx="87312" cy="98425"/>
          </a:xfrm>
          <a:custGeom>
            <a:avLst/>
            <a:gdLst>
              <a:gd name="T0" fmla="*/ 2147483647 w 62"/>
              <a:gd name="T1" fmla="*/ 2147483647 h 62"/>
              <a:gd name="T2" fmla="*/ 2147483647 w 62"/>
              <a:gd name="T3" fmla="*/ 2147483647 h 62"/>
              <a:gd name="T4" fmla="*/ 2147483647 w 62"/>
              <a:gd name="T5" fmla="*/ 2147483647 h 62"/>
              <a:gd name="T6" fmla="*/ 2147483647 w 62"/>
              <a:gd name="T7" fmla="*/ 2147483647 h 62"/>
              <a:gd name="T8" fmla="*/ 2147483647 w 62"/>
              <a:gd name="T9" fmla="*/ 2147483647 h 62"/>
              <a:gd name="T10" fmla="*/ 2147483647 w 62"/>
              <a:gd name="T11" fmla="*/ 2147483647 h 62"/>
              <a:gd name="T12" fmla="*/ 2147483647 w 62"/>
              <a:gd name="T13" fmla="*/ 2147483647 h 62"/>
              <a:gd name="T14" fmla="*/ 2147483647 w 62"/>
              <a:gd name="T15" fmla="*/ 2147483647 h 62"/>
              <a:gd name="T16" fmla="*/ 2147483647 w 62"/>
              <a:gd name="T17" fmla="*/ 2147483647 h 62"/>
              <a:gd name="T18" fmla="*/ 2147483647 w 62"/>
              <a:gd name="T19" fmla="*/ 2147483647 h 62"/>
              <a:gd name="T20" fmla="*/ 2147483647 w 62"/>
              <a:gd name="T21" fmla="*/ 2147483647 h 62"/>
              <a:gd name="T22" fmla="*/ 2147483647 w 62"/>
              <a:gd name="T23" fmla="*/ 2147483647 h 62"/>
              <a:gd name="T24" fmla="*/ 2147483647 w 62"/>
              <a:gd name="T25" fmla="*/ 2147483647 h 62"/>
              <a:gd name="T26" fmla="*/ 2147483647 w 62"/>
              <a:gd name="T27" fmla="*/ 2147483647 h 62"/>
              <a:gd name="T28" fmla="*/ 2147483647 w 62"/>
              <a:gd name="T29" fmla="*/ 2147483647 h 62"/>
              <a:gd name="T30" fmla="*/ 2147483647 w 62"/>
              <a:gd name="T31" fmla="*/ 2147483647 h 62"/>
              <a:gd name="T32" fmla="*/ 2147483647 w 62"/>
              <a:gd name="T33" fmla="*/ 2147483647 h 62"/>
              <a:gd name="T34" fmla="*/ 2147483647 w 62"/>
              <a:gd name="T35" fmla="*/ 2147483647 h 62"/>
              <a:gd name="T36" fmla="*/ 2147483647 w 62"/>
              <a:gd name="T37" fmla="*/ 2147483647 h 62"/>
              <a:gd name="T38" fmla="*/ 2147483647 w 62"/>
              <a:gd name="T39" fmla="*/ 2147483647 h 62"/>
              <a:gd name="T40" fmla="*/ 2147483647 w 62"/>
              <a:gd name="T41" fmla="*/ 0 h 62"/>
              <a:gd name="T42" fmla="*/ 2147483647 w 62"/>
              <a:gd name="T43" fmla="*/ 2147483647 h 62"/>
              <a:gd name="T44" fmla="*/ 2147483647 w 62"/>
              <a:gd name="T45" fmla="*/ 2147483647 h 62"/>
              <a:gd name="T46" fmla="*/ 2147483647 w 62"/>
              <a:gd name="T47" fmla="*/ 2147483647 h 62"/>
              <a:gd name="T48" fmla="*/ 2147483647 w 62"/>
              <a:gd name="T49" fmla="*/ 2147483647 h 62"/>
              <a:gd name="T50" fmla="*/ 2147483647 w 62"/>
              <a:gd name="T51" fmla="*/ 2147483647 h 62"/>
              <a:gd name="T52" fmla="*/ 2147483647 w 62"/>
              <a:gd name="T53" fmla="*/ 2147483647 h 62"/>
              <a:gd name="T54" fmla="*/ 2147483647 w 62"/>
              <a:gd name="T55" fmla="*/ 2147483647 h 62"/>
              <a:gd name="T56" fmla="*/ 2147483647 w 62"/>
              <a:gd name="T57" fmla="*/ 2147483647 h 62"/>
              <a:gd name="T58" fmla="*/ 2147483647 w 62"/>
              <a:gd name="T59" fmla="*/ 2147483647 h 62"/>
              <a:gd name="T60" fmla="*/ 2147483647 w 62"/>
              <a:gd name="T61" fmla="*/ 2147483647 h 62"/>
              <a:gd name="T62" fmla="*/ 2147483647 w 62"/>
              <a:gd name="T63" fmla="*/ 2147483647 h 62"/>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62"/>
              <a:gd name="T97" fmla="*/ 0 h 62"/>
              <a:gd name="T98" fmla="*/ 62 w 62"/>
              <a:gd name="T99" fmla="*/ 62 h 62"/>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62" h="62">
                <a:moveTo>
                  <a:pt x="5" y="24"/>
                </a:moveTo>
                <a:lnTo>
                  <a:pt x="5" y="24"/>
                </a:lnTo>
                <a:lnTo>
                  <a:pt x="6" y="25"/>
                </a:lnTo>
                <a:lnTo>
                  <a:pt x="8" y="28"/>
                </a:lnTo>
                <a:lnTo>
                  <a:pt x="9" y="31"/>
                </a:lnTo>
                <a:lnTo>
                  <a:pt x="11" y="35"/>
                </a:lnTo>
                <a:lnTo>
                  <a:pt x="14" y="41"/>
                </a:lnTo>
                <a:lnTo>
                  <a:pt x="18" y="47"/>
                </a:lnTo>
                <a:lnTo>
                  <a:pt x="22" y="55"/>
                </a:lnTo>
                <a:lnTo>
                  <a:pt x="24" y="56"/>
                </a:lnTo>
                <a:lnTo>
                  <a:pt x="25" y="58"/>
                </a:lnTo>
                <a:lnTo>
                  <a:pt x="27" y="59"/>
                </a:lnTo>
                <a:lnTo>
                  <a:pt x="28" y="61"/>
                </a:lnTo>
                <a:lnTo>
                  <a:pt x="30" y="62"/>
                </a:lnTo>
                <a:lnTo>
                  <a:pt x="31" y="62"/>
                </a:lnTo>
                <a:lnTo>
                  <a:pt x="33" y="62"/>
                </a:lnTo>
                <a:lnTo>
                  <a:pt x="34" y="62"/>
                </a:lnTo>
                <a:lnTo>
                  <a:pt x="39" y="61"/>
                </a:lnTo>
                <a:lnTo>
                  <a:pt x="42" y="59"/>
                </a:lnTo>
                <a:lnTo>
                  <a:pt x="46" y="58"/>
                </a:lnTo>
                <a:lnTo>
                  <a:pt x="51" y="56"/>
                </a:lnTo>
                <a:lnTo>
                  <a:pt x="55" y="55"/>
                </a:lnTo>
                <a:lnTo>
                  <a:pt x="58" y="52"/>
                </a:lnTo>
                <a:lnTo>
                  <a:pt x="61" y="49"/>
                </a:lnTo>
                <a:lnTo>
                  <a:pt x="62" y="46"/>
                </a:lnTo>
                <a:lnTo>
                  <a:pt x="62" y="41"/>
                </a:lnTo>
                <a:lnTo>
                  <a:pt x="62" y="38"/>
                </a:lnTo>
                <a:lnTo>
                  <a:pt x="62" y="35"/>
                </a:lnTo>
                <a:lnTo>
                  <a:pt x="61" y="32"/>
                </a:lnTo>
                <a:lnTo>
                  <a:pt x="58" y="28"/>
                </a:lnTo>
                <a:lnTo>
                  <a:pt x="56" y="25"/>
                </a:lnTo>
                <a:lnTo>
                  <a:pt x="53" y="22"/>
                </a:lnTo>
                <a:lnTo>
                  <a:pt x="51" y="19"/>
                </a:lnTo>
                <a:lnTo>
                  <a:pt x="46" y="16"/>
                </a:lnTo>
                <a:lnTo>
                  <a:pt x="43" y="13"/>
                </a:lnTo>
                <a:lnTo>
                  <a:pt x="39" y="12"/>
                </a:lnTo>
                <a:lnTo>
                  <a:pt x="34" y="9"/>
                </a:lnTo>
                <a:lnTo>
                  <a:pt x="30" y="7"/>
                </a:lnTo>
                <a:lnTo>
                  <a:pt x="25" y="4"/>
                </a:lnTo>
                <a:lnTo>
                  <a:pt x="21" y="3"/>
                </a:lnTo>
                <a:lnTo>
                  <a:pt x="17" y="1"/>
                </a:lnTo>
                <a:lnTo>
                  <a:pt x="14" y="0"/>
                </a:lnTo>
                <a:lnTo>
                  <a:pt x="11" y="1"/>
                </a:lnTo>
                <a:lnTo>
                  <a:pt x="9" y="3"/>
                </a:lnTo>
                <a:lnTo>
                  <a:pt x="6" y="4"/>
                </a:lnTo>
                <a:lnTo>
                  <a:pt x="5" y="7"/>
                </a:lnTo>
                <a:lnTo>
                  <a:pt x="3" y="9"/>
                </a:lnTo>
                <a:lnTo>
                  <a:pt x="2" y="12"/>
                </a:lnTo>
                <a:lnTo>
                  <a:pt x="0" y="15"/>
                </a:lnTo>
                <a:lnTo>
                  <a:pt x="2" y="15"/>
                </a:lnTo>
                <a:lnTo>
                  <a:pt x="2" y="16"/>
                </a:lnTo>
                <a:lnTo>
                  <a:pt x="3" y="18"/>
                </a:lnTo>
                <a:lnTo>
                  <a:pt x="3" y="19"/>
                </a:lnTo>
                <a:lnTo>
                  <a:pt x="3" y="21"/>
                </a:lnTo>
                <a:lnTo>
                  <a:pt x="3" y="22"/>
                </a:lnTo>
                <a:lnTo>
                  <a:pt x="5" y="24"/>
                </a:lnTo>
                <a:lnTo>
                  <a:pt x="3" y="24"/>
                </a:lnTo>
                <a:lnTo>
                  <a:pt x="5" y="24"/>
                </a:lnTo>
              </a:path>
            </a:pathLst>
          </a:custGeom>
          <a:solidFill>
            <a:srgbClr val="FFFF00"/>
          </a:solidFill>
          <a:ln w="4763">
            <a:solidFill>
              <a:srgbClr val="990000"/>
            </a:solidFill>
            <a:round/>
            <a:headEnd/>
            <a:tailEnd/>
          </a:ln>
        </p:spPr>
        <p:txBody>
          <a:bodyPr/>
          <a:lstStyle/>
          <a:p>
            <a:endParaRPr lang="en-US"/>
          </a:p>
        </p:txBody>
      </p:sp>
      <p:sp>
        <p:nvSpPr>
          <p:cNvPr id="53448" name="Freeform 199">
            <a:extLst>
              <a:ext uri="{FF2B5EF4-FFF2-40B4-BE49-F238E27FC236}">
                <a16:creationId xmlns:a16="http://schemas.microsoft.com/office/drawing/2014/main" id="{7DAD1E35-B5DD-4CD2-2EB8-0B7A0CE13B7F}"/>
              </a:ext>
            </a:extLst>
          </p:cNvPr>
          <p:cNvSpPr>
            <a:spLocks/>
          </p:cNvSpPr>
          <p:nvPr/>
        </p:nvSpPr>
        <p:spPr bwMode="auto">
          <a:xfrm>
            <a:off x="6242050" y="4386263"/>
            <a:ext cx="69851" cy="63500"/>
          </a:xfrm>
          <a:custGeom>
            <a:avLst/>
            <a:gdLst>
              <a:gd name="T0" fmla="*/ 2147483647 w 50"/>
              <a:gd name="T1" fmla="*/ 2147483647 h 40"/>
              <a:gd name="T2" fmla="*/ 2147483647 w 50"/>
              <a:gd name="T3" fmla="*/ 2147483647 h 40"/>
              <a:gd name="T4" fmla="*/ 2147483647 w 50"/>
              <a:gd name="T5" fmla="*/ 2147483647 h 40"/>
              <a:gd name="T6" fmla="*/ 2147483647 w 50"/>
              <a:gd name="T7" fmla="*/ 2147483647 h 40"/>
              <a:gd name="T8" fmla="*/ 2147483647 w 50"/>
              <a:gd name="T9" fmla="*/ 2147483647 h 40"/>
              <a:gd name="T10" fmla="*/ 2147483647 w 50"/>
              <a:gd name="T11" fmla="*/ 2147483647 h 40"/>
              <a:gd name="T12" fmla="*/ 2147483647 w 50"/>
              <a:gd name="T13" fmla="*/ 2147483647 h 40"/>
              <a:gd name="T14" fmla="*/ 2147483647 w 50"/>
              <a:gd name="T15" fmla="*/ 2147483647 h 40"/>
              <a:gd name="T16" fmla="*/ 2147483647 w 50"/>
              <a:gd name="T17" fmla="*/ 2147483647 h 40"/>
              <a:gd name="T18" fmla="*/ 2147483647 w 50"/>
              <a:gd name="T19" fmla="*/ 2147483647 h 40"/>
              <a:gd name="T20" fmla="*/ 2147483647 w 50"/>
              <a:gd name="T21" fmla="*/ 2147483647 h 40"/>
              <a:gd name="T22" fmla="*/ 2147483647 w 50"/>
              <a:gd name="T23" fmla="*/ 2147483647 h 40"/>
              <a:gd name="T24" fmla="*/ 2147483647 w 50"/>
              <a:gd name="T25" fmla="*/ 2147483647 h 40"/>
              <a:gd name="T26" fmla="*/ 2147483647 w 50"/>
              <a:gd name="T27" fmla="*/ 2147483647 h 40"/>
              <a:gd name="T28" fmla="*/ 2147483647 w 50"/>
              <a:gd name="T29" fmla="*/ 2147483647 h 40"/>
              <a:gd name="T30" fmla="*/ 2147483647 w 50"/>
              <a:gd name="T31" fmla="*/ 2147483647 h 40"/>
              <a:gd name="T32" fmla="*/ 2147483647 w 50"/>
              <a:gd name="T33" fmla="*/ 2147483647 h 40"/>
              <a:gd name="T34" fmla="*/ 2147483647 w 50"/>
              <a:gd name="T35" fmla="*/ 2147483647 h 40"/>
              <a:gd name="T36" fmla="*/ 2147483647 w 50"/>
              <a:gd name="T37" fmla="*/ 2147483647 h 40"/>
              <a:gd name="T38" fmla="*/ 2147483647 w 50"/>
              <a:gd name="T39" fmla="*/ 2147483647 h 40"/>
              <a:gd name="T40" fmla="*/ 2147483647 w 50"/>
              <a:gd name="T41" fmla="*/ 2147483647 h 40"/>
              <a:gd name="T42" fmla="*/ 2147483647 w 50"/>
              <a:gd name="T43" fmla="*/ 2147483647 h 40"/>
              <a:gd name="T44" fmla="*/ 2147483647 w 50"/>
              <a:gd name="T45" fmla="*/ 2147483647 h 40"/>
              <a:gd name="T46" fmla="*/ 2147483647 w 50"/>
              <a:gd name="T47" fmla="*/ 2147483647 h 40"/>
              <a:gd name="T48" fmla="*/ 2147483647 w 50"/>
              <a:gd name="T49" fmla="*/ 2147483647 h 40"/>
              <a:gd name="T50" fmla="*/ 2147483647 w 50"/>
              <a:gd name="T51" fmla="*/ 2147483647 h 40"/>
              <a:gd name="T52" fmla="*/ 2147483647 w 50"/>
              <a:gd name="T53" fmla="*/ 2147483647 h 40"/>
              <a:gd name="T54" fmla="*/ 2147483647 w 50"/>
              <a:gd name="T55" fmla="*/ 2147483647 h 40"/>
              <a:gd name="T56" fmla="*/ 2147483647 w 50"/>
              <a:gd name="T57" fmla="*/ 2147483647 h 40"/>
              <a:gd name="T58" fmla="*/ 2147483647 w 50"/>
              <a:gd name="T59" fmla="*/ 2147483647 h 40"/>
              <a:gd name="T60" fmla="*/ 2147483647 w 50"/>
              <a:gd name="T61" fmla="*/ 2147483647 h 40"/>
              <a:gd name="T62" fmla="*/ 2147483647 w 50"/>
              <a:gd name="T63" fmla="*/ 2147483647 h 40"/>
              <a:gd name="T64" fmla="*/ 2147483647 w 50"/>
              <a:gd name="T65" fmla="*/ 2147483647 h 40"/>
              <a:gd name="T66" fmla="*/ 2147483647 w 50"/>
              <a:gd name="T67" fmla="*/ 2147483647 h 40"/>
              <a:gd name="T68" fmla="*/ 2147483647 w 50"/>
              <a:gd name="T69" fmla="*/ 2147483647 h 40"/>
              <a:gd name="T70" fmla="*/ 2147483647 w 50"/>
              <a:gd name="T71" fmla="*/ 2147483647 h 40"/>
              <a:gd name="T72" fmla="*/ 2147483647 w 50"/>
              <a:gd name="T73" fmla="*/ 2147483647 h 40"/>
              <a:gd name="T74" fmla="*/ 2147483647 w 50"/>
              <a:gd name="T75" fmla="*/ 0 h 40"/>
              <a:gd name="T76" fmla="*/ 2147483647 w 50"/>
              <a:gd name="T77" fmla="*/ 0 h 40"/>
              <a:gd name="T78" fmla="*/ 2147483647 w 50"/>
              <a:gd name="T79" fmla="*/ 0 h 40"/>
              <a:gd name="T80" fmla="*/ 2147483647 w 50"/>
              <a:gd name="T81" fmla="*/ 2147483647 h 40"/>
              <a:gd name="T82" fmla="*/ 2147483647 w 50"/>
              <a:gd name="T83" fmla="*/ 2147483647 h 40"/>
              <a:gd name="T84" fmla="*/ 2147483647 w 50"/>
              <a:gd name="T85" fmla="*/ 2147483647 h 40"/>
              <a:gd name="T86" fmla="*/ 0 w 50"/>
              <a:gd name="T87" fmla="*/ 2147483647 h 40"/>
              <a:gd name="T88" fmla="*/ 0 w 50"/>
              <a:gd name="T89" fmla="*/ 2147483647 h 40"/>
              <a:gd name="T90" fmla="*/ 0 w 50"/>
              <a:gd name="T91" fmla="*/ 2147483647 h 40"/>
              <a:gd name="T92" fmla="*/ 2147483647 w 50"/>
              <a:gd name="T93" fmla="*/ 2147483647 h 40"/>
              <a:gd name="T94" fmla="*/ 2147483647 w 50"/>
              <a:gd name="T95" fmla="*/ 2147483647 h 40"/>
              <a:gd name="T96" fmla="*/ 2147483647 w 50"/>
              <a:gd name="T97" fmla="*/ 2147483647 h 40"/>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50"/>
              <a:gd name="T148" fmla="*/ 0 h 40"/>
              <a:gd name="T149" fmla="*/ 50 w 50"/>
              <a:gd name="T150" fmla="*/ 40 h 40"/>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50" h="40">
                <a:moveTo>
                  <a:pt x="6" y="30"/>
                </a:moveTo>
                <a:lnTo>
                  <a:pt x="10" y="33"/>
                </a:lnTo>
                <a:lnTo>
                  <a:pt x="13" y="34"/>
                </a:lnTo>
                <a:lnTo>
                  <a:pt x="18" y="37"/>
                </a:lnTo>
                <a:lnTo>
                  <a:pt x="21" y="39"/>
                </a:lnTo>
                <a:lnTo>
                  <a:pt x="25" y="40"/>
                </a:lnTo>
                <a:lnTo>
                  <a:pt x="28" y="40"/>
                </a:lnTo>
                <a:lnTo>
                  <a:pt x="32" y="40"/>
                </a:lnTo>
                <a:lnTo>
                  <a:pt x="37" y="39"/>
                </a:lnTo>
                <a:lnTo>
                  <a:pt x="40" y="37"/>
                </a:lnTo>
                <a:lnTo>
                  <a:pt x="43" y="34"/>
                </a:lnTo>
                <a:lnTo>
                  <a:pt x="43" y="33"/>
                </a:lnTo>
                <a:lnTo>
                  <a:pt x="44" y="30"/>
                </a:lnTo>
                <a:lnTo>
                  <a:pt x="44" y="27"/>
                </a:lnTo>
                <a:lnTo>
                  <a:pt x="46" y="24"/>
                </a:lnTo>
                <a:lnTo>
                  <a:pt x="46" y="21"/>
                </a:lnTo>
                <a:lnTo>
                  <a:pt x="47" y="18"/>
                </a:lnTo>
                <a:lnTo>
                  <a:pt x="49" y="17"/>
                </a:lnTo>
                <a:lnTo>
                  <a:pt x="49" y="15"/>
                </a:lnTo>
                <a:lnTo>
                  <a:pt x="50" y="14"/>
                </a:lnTo>
                <a:lnTo>
                  <a:pt x="50" y="11"/>
                </a:lnTo>
                <a:lnTo>
                  <a:pt x="49" y="9"/>
                </a:lnTo>
                <a:lnTo>
                  <a:pt x="49" y="8"/>
                </a:lnTo>
                <a:lnTo>
                  <a:pt x="47" y="6"/>
                </a:lnTo>
                <a:lnTo>
                  <a:pt x="46" y="5"/>
                </a:lnTo>
                <a:lnTo>
                  <a:pt x="44" y="3"/>
                </a:lnTo>
                <a:lnTo>
                  <a:pt x="43" y="3"/>
                </a:lnTo>
                <a:lnTo>
                  <a:pt x="40" y="3"/>
                </a:lnTo>
                <a:lnTo>
                  <a:pt x="38" y="3"/>
                </a:lnTo>
                <a:lnTo>
                  <a:pt x="37" y="3"/>
                </a:lnTo>
                <a:lnTo>
                  <a:pt x="34" y="5"/>
                </a:lnTo>
                <a:lnTo>
                  <a:pt x="32" y="5"/>
                </a:lnTo>
                <a:lnTo>
                  <a:pt x="31" y="5"/>
                </a:lnTo>
                <a:lnTo>
                  <a:pt x="28" y="3"/>
                </a:lnTo>
                <a:lnTo>
                  <a:pt x="25" y="3"/>
                </a:lnTo>
                <a:lnTo>
                  <a:pt x="22" y="2"/>
                </a:lnTo>
                <a:lnTo>
                  <a:pt x="21" y="2"/>
                </a:lnTo>
                <a:lnTo>
                  <a:pt x="18" y="0"/>
                </a:lnTo>
                <a:lnTo>
                  <a:pt x="15" y="0"/>
                </a:lnTo>
                <a:lnTo>
                  <a:pt x="12" y="0"/>
                </a:lnTo>
                <a:lnTo>
                  <a:pt x="10" y="2"/>
                </a:lnTo>
                <a:lnTo>
                  <a:pt x="6" y="3"/>
                </a:lnTo>
                <a:lnTo>
                  <a:pt x="3" y="8"/>
                </a:lnTo>
                <a:lnTo>
                  <a:pt x="0" y="11"/>
                </a:lnTo>
                <a:lnTo>
                  <a:pt x="0" y="15"/>
                </a:lnTo>
                <a:lnTo>
                  <a:pt x="0" y="20"/>
                </a:lnTo>
                <a:lnTo>
                  <a:pt x="1" y="24"/>
                </a:lnTo>
                <a:lnTo>
                  <a:pt x="3" y="27"/>
                </a:lnTo>
                <a:lnTo>
                  <a:pt x="6" y="30"/>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449" name="Freeform 200">
            <a:extLst>
              <a:ext uri="{FF2B5EF4-FFF2-40B4-BE49-F238E27FC236}">
                <a16:creationId xmlns:a16="http://schemas.microsoft.com/office/drawing/2014/main" id="{02BBBC68-648A-A248-B24E-A09190A95C4E}"/>
              </a:ext>
            </a:extLst>
          </p:cNvPr>
          <p:cNvSpPr>
            <a:spLocks/>
          </p:cNvSpPr>
          <p:nvPr/>
        </p:nvSpPr>
        <p:spPr bwMode="auto">
          <a:xfrm>
            <a:off x="6242050" y="4386263"/>
            <a:ext cx="69851" cy="63500"/>
          </a:xfrm>
          <a:custGeom>
            <a:avLst/>
            <a:gdLst>
              <a:gd name="T0" fmla="*/ 2147483647 w 50"/>
              <a:gd name="T1" fmla="*/ 2147483647 h 40"/>
              <a:gd name="T2" fmla="*/ 2147483647 w 50"/>
              <a:gd name="T3" fmla="*/ 2147483647 h 40"/>
              <a:gd name="T4" fmla="*/ 2147483647 w 50"/>
              <a:gd name="T5" fmla="*/ 2147483647 h 40"/>
              <a:gd name="T6" fmla="*/ 2147483647 w 50"/>
              <a:gd name="T7" fmla="*/ 2147483647 h 40"/>
              <a:gd name="T8" fmla="*/ 2147483647 w 50"/>
              <a:gd name="T9" fmla="*/ 2147483647 h 40"/>
              <a:gd name="T10" fmla="*/ 2147483647 w 50"/>
              <a:gd name="T11" fmla="*/ 2147483647 h 40"/>
              <a:gd name="T12" fmla="*/ 2147483647 w 50"/>
              <a:gd name="T13" fmla="*/ 2147483647 h 40"/>
              <a:gd name="T14" fmla="*/ 2147483647 w 50"/>
              <a:gd name="T15" fmla="*/ 2147483647 h 40"/>
              <a:gd name="T16" fmla="*/ 2147483647 w 50"/>
              <a:gd name="T17" fmla="*/ 2147483647 h 40"/>
              <a:gd name="T18" fmla="*/ 2147483647 w 50"/>
              <a:gd name="T19" fmla="*/ 2147483647 h 40"/>
              <a:gd name="T20" fmla="*/ 2147483647 w 50"/>
              <a:gd name="T21" fmla="*/ 2147483647 h 40"/>
              <a:gd name="T22" fmla="*/ 2147483647 w 50"/>
              <a:gd name="T23" fmla="*/ 2147483647 h 40"/>
              <a:gd name="T24" fmla="*/ 2147483647 w 50"/>
              <a:gd name="T25" fmla="*/ 2147483647 h 40"/>
              <a:gd name="T26" fmla="*/ 2147483647 w 50"/>
              <a:gd name="T27" fmla="*/ 2147483647 h 40"/>
              <a:gd name="T28" fmla="*/ 2147483647 w 50"/>
              <a:gd name="T29" fmla="*/ 2147483647 h 40"/>
              <a:gd name="T30" fmla="*/ 2147483647 w 50"/>
              <a:gd name="T31" fmla="*/ 2147483647 h 40"/>
              <a:gd name="T32" fmla="*/ 2147483647 w 50"/>
              <a:gd name="T33" fmla="*/ 2147483647 h 40"/>
              <a:gd name="T34" fmla="*/ 2147483647 w 50"/>
              <a:gd name="T35" fmla="*/ 2147483647 h 40"/>
              <a:gd name="T36" fmla="*/ 2147483647 w 50"/>
              <a:gd name="T37" fmla="*/ 2147483647 h 40"/>
              <a:gd name="T38" fmla="*/ 2147483647 w 50"/>
              <a:gd name="T39" fmla="*/ 2147483647 h 40"/>
              <a:gd name="T40" fmla="*/ 2147483647 w 50"/>
              <a:gd name="T41" fmla="*/ 2147483647 h 40"/>
              <a:gd name="T42" fmla="*/ 2147483647 w 50"/>
              <a:gd name="T43" fmla="*/ 2147483647 h 40"/>
              <a:gd name="T44" fmla="*/ 2147483647 w 50"/>
              <a:gd name="T45" fmla="*/ 2147483647 h 40"/>
              <a:gd name="T46" fmla="*/ 2147483647 w 50"/>
              <a:gd name="T47" fmla="*/ 2147483647 h 40"/>
              <a:gd name="T48" fmla="*/ 2147483647 w 50"/>
              <a:gd name="T49" fmla="*/ 2147483647 h 40"/>
              <a:gd name="T50" fmla="*/ 2147483647 w 50"/>
              <a:gd name="T51" fmla="*/ 2147483647 h 40"/>
              <a:gd name="T52" fmla="*/ 2147483647 w 50"/>
              <a:gd name="T53" fmla="*/ 2147483647 h 40"/>
              <a:gd name="T54" fmla="*/ 2147483647 w 50"/>
              <a:gd name="T55" fmla="*/ 2147483647 h 40"/>
              <a:gd name="T56" fmla="*/ 2147483647 w 50"/>
              <a:gd name="T57" fmla="*/ 2147483647 h 40"/>
              <a:gd name="T58" fmla="*/ 2147483647 w 50"/>
              <a:gd name="T59" fmla="*/ 2147483647 h 40"/>
              <a:gd name="T60" fmla="*/ 2147483647 w 50"/>
              <a:gd name="T61" fmla="*/ 2147483647 h 40"/>
              <a:gd name="T62" fmla="*/ 2147483647 w 50"/>
              <a:gd name="T63" fmla="*/ 2147483647 h 40"/>
              <a:gd name="T64" fmla="*/ 2147483647 w 50"/>
              <a:gd name="T65" fmla="*/ 2147483647 h 40"/>
              <a:gd name="T66" fmla="*/ 2147483647 w 50"/>
              <a:gd name="T67" fmla="*/ 2147483647 h 40"/>
              <a:gd name="T68" fmla="*/ 2147483647 w 50"/>
              <a:gd name="T69" fmla="*/ 2147483647 h 40"/>
              <a:gd name="T70" fmla="*/ 2147483647 w 50"/>
              <a:gd name="T71" fmla="*/ 2147483647 h 40"/>
              <a:gd name="T72" fmla="*/ 2147483647 w 50"/>
              <a:gd name="T73" fmla="*/ 2147483647 h 40"/>
              <a:gd name="T74" fmla="*/ 2147483647 w 50"/>
              <a:gd name="T75" fmla="*/ 0 h 40"/>
              <a:gd name="T76" fmla="*/ 2147483647 w 50"/>
              <a:gd name="T77" fmla="*/ 0 h 40"/>
              <a:gd name="T78" fmla="*/ 2147483647 w 50"/>
              <a:gd name="T79" fmla="*/ 0 h 40"/>
              <a:gd name="T80" fmla="*/ 2147483647 w 50"/>
              <a:gd name="T81" fmla="*/ 2147483647 h 40"/>
              <a:gd name="T82" fmla="*/ 2147483647 w 50"/>
              <a:gd name="T83" fmla="*/ 2147483647 h 40"/>
              <a:gd name="T84" fmla="*/ 2147483647 w 50"/>
              <a:gd name="T85" fmla="*/ 2147483647 h 40"/>
              <a:gd name="T86" fmla="*/ 0 w 50"/>
              <a:gd name="T87" fmla="*/ 2147483647 h 40"/>
              <a:gd name="T88" fmla="*/ 0 w 50"/>
              <a:gd name="T89" fmla="*/ 2147483647 h 40"/>
              <a:gd name="T90" fmla="*/ 0 w 50"/>
              <a:gd name="T91" fmla="*/ 2147483647 h 40"/>
              <a:gd name="T92" fmla="*/ 2147483647 w 50"/>
              <a:gd name="T93" fmla="*/ 2147483647 h 40"/>
              <a:gd name="T94" fmla="*/ 2147483647 w 50"/>
              <a:gd name="T95" fmla="*/ 2147483647 h 40"/>
              <a:gd name="T96" fmla="*/ 2147483647 w 50"/>
              <a:gd name="T97" fmla="*/ 2147483647 h 40"/>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50"/>
              <a:gd name="T148" fmla="*/ 0 h 40"/>
              <a:gd name="T149" fmla="*/ 50 w 50"/>
              <a:gd name="T150" fmla="*/ 40 h 40"/>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50" h="40">
                <a:moveTo>
                  <a:pt x="6" y="30"/>
                </a:moveTo>
                <a:lnTo>
                  <a:pt x="10" y="33"/>
                </a:lnTo>
                <a:lnTo>
                  <a:pt x="13" y="34"/>
                </a:lnTo>
                <a:lnTo>
                  <a:pt x="18" y="37"/>
                </a:lnTo>
                <a:lnTo>
                  <a:pt x="21" y="39"/>
                </a:lnTo>
                <a:lnTo>
                  <a:pt x="25" y="40"/>
                </a:lnTo>
                <a:lnTo>
                  <a:pt x="28" y="40"/>
                </a:lnTo>
                <a:lnTo>
                  <a:pt x="32" y="40"/>
                </a:lnTo>
                <a:lnTo>
                  <a:pt x="37" y="39"/>
                </a:lnTo>
                <a:lnTo>
                  <a:pt x="40" y="37"/>
                </a:lnTo>
                <a:lnTo>
                  <a:pt x="43" y="34"/>
                </a:lnTo>
                <a:lnTo>
                  <a:pt x="43" y="33"/>
                </a:lnTo>
                <a:lnTo>
                  <a:pt x="44" y="30"/>
                </a:lnTo>
                <a:lnTo>
                  <a:pt x="44" y="27"/>
                </a:lnTo>
                <a:lnTo>
                  <a:pt x="46" y="24"/>
                </a:lnTo>
                <a:lnTo>
                  <a:pt x="46" y="21"/>
                </a:lnTo>
                <a:lnTo>
                  <a:pt x="47" y="18"/>
                </a:lnTo>
                <a:lnTo>
                  <a:pt x="49" y="17"/>
                </a:lnTo>
                <a:lnTo>
                  <a:pt x="49" y="15"/>
                </a:lnTo>
                <a:lnTo>
                  <a:pt x="50" y="14"/>
                </a:lnTo>
                <a:lnTo>
                  <a:pt x="50" y="11"/>
                </a:lnTo>
                <a:lnTo>
                  <a:pt x="49" y="9"/>
                </a:lnTo>
                <a:lnTo>
                  <a:pt x="49" y="8"/>
                </a:lnTo>
                <a:lnTo>
                  <a:pt x="47" y="6"/>
                </a:lnTo>
                <a:lnTo>
                  <a:pt x="46" y="5"/>
                </a:lnTo>
                <a:lnTo>
                  <a:pt x="44" y="3"/>
                </a:lnTo>
                <a:lnTo>
                  <a:pt x="43" y="3"/>
                </a:lnTo>
                <a:lnTo>
                  <a:pt x="40" y="3"/>
                </a:lnTo>
                <a:lnTo>
                  <a:pt x="38" y="3"/>
                </a:lnTo>
                <a:lnTo>
                  <a:pt x="37" y="3"/>
                </a:lnTo>
                <a:lnTo>
                  <a:pt x="34" y="5"/>
                </a:lnTo>
                <a:lnTo>
                  <a:pt x="32" y="5"/>
                </a:lnTo>
                <a:lnTo>
                  <a:pt x="31" y="5"/>
                </a:lnTo>
                <a:lnTo>
                  <a:pt x="28" y="3"/>
                </a:lnTo>
                <a:lnTo>
                  <a:pt x="25" y="3"/>
                </a:lnTo>
                <a:lnTo>
                  <a:pt x="22" y="2"/>
                </a:lnTo>
                <a:lnTo>
                  <a:pt x="21" y="2"/>
                </a:lnTo>
                <a:lnTo>
                  <a:pt x="18" y="0"/>
                </a:lnTo>
                <a:lnTo>
                  <a:pt x="15" y="0"/>
                </a:lnTo>
                <a:lnTo>
                  <a:pt x="12" y="0"/>
                </a:lnTo>
                <a:lnTo>
                  <a:pt x="10" y="2"/>
                </a:lnTo>
                <a:lnTo>
                  <a:pt x="6" y="3"/>
                </a:lnTo>
                <a:lnTo>
                  <a:pt x="3" y="8"/>
                </a:lnTo>
                <a:lnTo>
                  <a:pt x="0" y="11"/>
                </a:lnTo>
                <a:lnTo>
                  <a:pt x="0" y="15"/>
                </a:lnTo>
                <a:lnTo>
                  <a:pt x="0" y="20"/>
                </a:lnTo>
                <a:lnTo>
                  <a:pt x="1" y="24"/>
                </a:lnTo>
                <a:lnTo>
                  <a:pt x="3" y="27"/>
                </a:lnTo>
                <a:lnTo>
                  <a:pt x="6" y="30"/>
                </a:lnTo>
              </a:path>
            </a:pathLst>
          </a:custGeom>
          <a:solidFill>
            <a:srgbClr val="FFFF00"/>
          </a:solidFill>
          <a:ln w="4763">
            <a:solidFill>
              <a:srgbClr val="990000"/>
            </a:solidFill>
            <a:round/>
            <a:headEnd/>
            <a:tailEnd/>
          </a:ln>
        </p:spPr>
        <p:txBody>
          <a:bodyPr/>
          <a:lstStyle/>
          <a:p>
            <a:endParaRPr lang="en-US"/>
          </a:p>
        </p:txBody>
      </p:sp>
      <p:sp>
        <p:nvSpPr>
          <p:cNvPr id="53450" name="Freeform 201">
            <a:extLst>
              <a:ext uri="{FF2B5EF4-FFF2-40B4-BE49-F238E27FC236}">
                <a16:creationId xmlns:a16="http://schemas.microsoft.com/office/drawing/2014/main" id="{D3EB2683-90A0-7F4B-73E1-0B03E030CA50}"/>
              </a:ext>
            </a:extLst>
          </p:cNvPr>
          <p:cNvSpPr>
            <a:spLocks/>
          </p:cNvSpPr>
          <p:nvPr/>
        </p:nvSpPr>
        <p:spPr bwMode="auto">
          <a:xfrm>
            <a:off x="6189667" y="4370389"/>
            <a:ext cx="39687" cy="74612"/>
          </a:xfrm>
          <a:custGeom>
            <a:avLst/>
            <a:gdLst>
              <a:gd name="T0" fmla="*/ 0 w 28"/>
              <a:gd name="T1" fmla="*/ 2147483647 h 47"/>
              <a:gd name="T2" fmla="*/ 0 w 28"/>
              <a:gd name="T3" fmla="*/ 2147483647 h 47"/>
              <a:gd name="T4" fmla="*/ 0 w 28"/>
              <a:gd name="T5" fmla="*/ 2147483647 h 47"/>
              <a:gd name="T6" fmla="*/ 2147483647 w 28"/>
              <a:gd name="T7" fmla="*/ 2147483647 h 47"/>
              <a:gd name="T8" fmla="*/ 2147483647 w 28"/>
              <a:gd name="T9" fmla="*/ 2147483647 h 47"/>
              <a:gd name="T10" fmla="*/ 2147483647 w 28"/>
              <a:gd name="T11" fmla="*/ 2147483647 h 47"/>
              <a:gd name="T12" fmla="*/ 2147483647 w 28"/>
              <a:gd name="T13" fmla="*/ 2147483647 h 47"/>
              <a:gd name="T14" fmla="*/ 2147483647 w 28"/>
              <a:gd name="T15" fmla="*/ 2147483647 h 47"/>
              <a:gd name="T16" fmla="*/ 2147483647 w 28"/>
              <a:gd name="T17" fmla="*/ 2147483647 h 47"/>
              <a:gd name="T18" fmla="*/ 2147483647 w 28"/>
              <a:gd name="T19" fmla="*/ 2147483647 h 47"/>
              <a:gd name="T20" fmla="*/ 2147483647 w 28"/>
              <a:gd name="T21" fmla="*/ 2147483647 h 47"/>
              <a:gd name="T22" fmla="*/ 2147483647 w 28"/>
              <a:gd name="T23" fmla="*/ 2147483647 h 47"/>
              <a:gd name="T24" fmla="*/ 2147483647 w 28"/>
              <a:gd name="T25" fmla="*/ 2147483647 h 47"/>
              <a:gd name="T26" fmla="*/ 2147483647 w 28"/>
              <a:gd name="T27" fmla="*/ 2147483647 h 47"/>
              <a:gd name="T28" fmla="*/ 2147483647 w 28"/>
              <a:gd name="T29" fmla="*/ 2147483647 h 47"/>
              <a:gd name="T30" fmla="*/ 2147483647 w 28"/>
              <a:gd name="T31" fmla="*/ 2147483647 h 47"/>
              <a:gd name="T32" fmla="*/ 2147483647 w 28"/>
              <a:gd name="T33" fmla="*/ 2147483647 h 47"/>
              <a:gd name="T34" fmla="*/ 2147483647 w 28"/>
              <a:gd name="T35" fmla="*/ 0 h 47"/>
              <a:gd name="T36" fmla="*/ 2147483647 w 28"/>
              <a:gd name="T37" fmla="*/ 0 h 47"/>
              <a:gd name="T38" fmla="*/ 2147483647 w 28"/>
              <a:gd name="T39" fmla="*/ 2147483647 h 47"/>
              <a:gd name="T40" fmla="*/ 2147483647 w 28"/>
              <a:gd name="T41" fmla="*/ 2147483647 h 47"/>
              <a:gd name="T42" fmla="*/ 0 w 28"/>
              <a:gd name="T43" fmla="*/ 2147483647 h 47"/>
              <a:gd name="T44" fmla="*/ 0 w 28"/>
              <a:gd name="T45" fmla="*/ 2147483647 h 47"/>
              <a:gd name="T46" fmla="*/ 0 w 28"/>
              <a:gd name="T47" fmla="*/ 2147483647 h 47"/>
              <a:gd name="T48" fmla="*/ 0 w 28"/>
              <a:gd name="T49" fmla="*/ 2147483647 h 47"/>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28"/>
              <a:gd name="T76" fmla="*/ 0 h 47"/>
              <a:gd name="T77" fmla="*/ 28 w 28"/>
              <a:gd name="T78" fmla="*/ 47 h 47"/>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28" h="47">
                <a:moveTo>
                  <a:pt x="0" y="18"/>
                </a:moveTo>
                <a:lnTo>
                  <a:pt x="0" y="25"/>
                </a:lnTo>
                <a:lnTo>
                  <a:pt x="0" y="31"/>
                </a:lnTo>
                <a:lnTo>
                  <a:pt x="3" y="37"/>
                </a:lnTo>
                <a:lnTo>
                  <a:pt x="6" y="41"/>
                </a:lnTo>
                <a:lnTo>
                  <a:pt x="9" y="44"/>
                </a:lnTo>
                <a:lnTo>
                  <a:pt x="13" y="47"/>
                </a:lnTo>
                <a:lnTo>
                  <a:pt x="16" y="47"/>
                </a:lnTo>
                <a:lnTo>
                  <a:pt x="21" y="44"/>
                </a:lnTo>
                <a:lnTo>
                  <a:pt x="25" y="40"/>
                </a:lnTo>
                <a:lnTo>
                  <a:pt x="28" y="34"/>
                </a:lnTo>
                <a:lnTo>
                  <a:pt x="28" y="30"/>
                </a:lnTo>
                <a:lnTo>
                  <a:pt x="27" y="24"/>
                </a:lnTo>
                <a:lnTo>
                  <a:pt x="24" y="18"/>
                </a:lnTo>
                <a:lnTo>
                  <a:pt x="21" y="12"/>
                </a:lnTo>
                <a:lnTo>
                  <a:pt x="16" y="7"/>
                </a:lnTo>
                <a:lnTo>
                  <a:pt x="12" y="1"/>
                </a:lnTo>
                <a:lnTo>
                  <a:pt x="7" y="0"/>
                </a:lnTo>
                <a:lnTo>
                  <a:pt x="6" y="0"/>
                </a:lnTo>
                <a:lnTo>
                  <a:pt x="3" y="1"/>
                </a:lnTo>
                <a:lnTo>
                  <a:pt x="1" y="4"/>
                </a:lnTo>
                <a:lnTo>
                  <a:pt x="0" y="9"/>
                </a:lnTo>
                <a:lnTo>
                  <a:pt x="0" y="12"/>
                </a:lnTo>
                <a:lnTo>
                  <a:pt x="0" y="15"/>
                </a:lnTo>
                <a:lnTo>
                  <a:pt x="0" y="18"/>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451" name="Freeform 202">
            <a:extLst>
              <a:ext uri="{FF2B5EF4-FFF2-40B4-BE49-F238E27FC236}">
                <a16:creationId xmlns:a16="http://schemas.microsoft.com/office/drawing/2014/main" id="{AB9B29B3-A90A-C43A-BF09-B54254F1DE62}"/>
              </a:ext>
            </a:extLst>
          </p:cNvPr>
          <p:cNvSpPr>
            <a:spLocks/>
          </p:cNvSpPr>
          <p:nvPr/>
        </p:nvSpPr>
        <p:spPr bwMode="auto">
          <a:xfrm>
            <a:off x="6189667" y="4370389"/>
            <a:ext cx="39687" cy="74612"/>
          </a:xfrm>
          <a:custGeom>
            <a:avLst/>
            <a:gdLst>
              <a:gd name="T0" fmla="*/ 0 w 28"/>
              <a:gd name="T1" fmla="*/ 2147483647 h 47"/>
              <a:gd name="T2" fmla="*/ 0 w 28"/>
              <a:gd name="T3" fmla="*/ 2147483647 h 47"/>
              <a:gd name="T4" fmla="*/ 0 w 28"/>
              <a:gd name="T5" fmla="*/ 2147483647 h 47"/>
              <a:gd name="T6" fmla="*/ 2147483647 w 28"/>
              <a:gd name="T7" fmla="*/ 2147483647 h 47"/>
              <a:gd name="T8" fmla="*/ 2147483647 w 28"/>
              <a:gd name="T9" fmla="*/ 2147483647 h 47"/>
              <a:gd name="T10" fmla="*/ 2147483647 w 28"/>
              <a:gd name="T11" fmla="*/ 2147483647 h 47"/>
              <a:gd name="T12" fmla="*/ 2147483647 w 28"/>
              <a:gd name="T13" fmla="*/ 2147483647 h 47"/>
              <a:gd name="T14" fmla="*/ 2147483647 w 28"/>
              <a:gd name="T15" fmla="*/ 2147483647 h 47"/>
              <a:gd name="T16" fmla="*/ 2147483647 w 28"/>
              <a:gd name="T17" fmla="*/ 2147483647 h 47"/>
              <a:gd name="T18" fmla="*/ 2147483647 w 28"/>
              <a:gd name="T19" fmla="*/ 2147483647 h 47"/>
              <a:gd name="T20" fmla="*/ 2147483647 w 28"/>
              <a:gd name="T21" fmla="*/ 2147483647 h 47"/>
              <a:gd name="T22" fmla="*/ 2147483647 w 28"/>
              <a:gd name="T23" fmla="*/ 2147483647 h 47"/>
              <a:gd name="T24" fmla="*/ 2147483647 w 28"/>
              <a:gd name="T25" fmla="*/ 2147483647 h 47"/>
              <a:gd name="T26" fmla="*/ 2147483647 w 28"/>
              <a:gd name="T27" fmla="*/ 2147483647 h 47"/>
              <a:gd name="T28" fmla="*/ 2147483647 w 28"/>
              <a:gd name="T29" fmla="*/ 2147483647 h 47"/>
              <a:gd name="T30" fmla="*/ 2147483647 w 28"/>
              <a:gd name="T31" fmla="*/ 2147483647 h 47"/>
              <a:gd name="T32" fmla="*/ 2147483647 w 28"/>
              <a:gd name="T33" fmla="*/ 2147483647 h 47"/>
              <a:gd name="T34" fmla="*/ 2147483647 w 28"/>
              <a:gd name="T35" fmla="*/ 0 h 47"/>
              <a:gd name="T36" fmla="*/ 2147483647 w 28"/>
              <a:gd name="T37" fmla="*/ 0 h 47"/>
              <a:gd name="T38" fmla="*/ 2147483647 w 28"/>
              <a:gd name="T39" fmla="*/ 2147483647 h 47"/>
              <a:gd name="T40" fmla="*/ 2147483647 w 28"/>
              <a:gd name="T41" fmla="*/ 2147483647 h 47"/>
              <a:gd name="T42" fmla="*/ 0 w 28"/>
              <a:gd name="T43" fmla="*/ 2147483647 h 47"/>
              <a:gd name="T44" fmla="*/ 0 w 28"/>
              <a:gd name="T45" fmla="*/ 2147483647 h 47"/>
              <a:gd name="T46" fmla="*/ 0 w 28"/>
              <a:gd name="T47" fmla="*/ 2147483647 h 47"/>
              <a:gd name="T48" fmla="*/ 0 w 28"/>
              <a:gd name="T49" fmla="*/ 2147483647 h 47"/>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28"/>
              <a:gd name="T76" fmla="*/ 0 h 47"/>
              <a:gd name="T77" fmla="*/ 28 w 28"/>
              <a:gd name="T78" fmla="*/ 47 h 47"/>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28" h="47">
                <a:moveTo>
                  <a:pt x="0" y="18"/>
                </a:moveTo>
                <a:lnTo>
                  <a:pt x="0" y="25"/>
                </a:lnTo>
                <a:lnTo>
                  <a:pt x="0" y="31"/>
                </a:lnTo>
                <a:lnTo>
                  <a:pt x="3" y="37"/>
                </a:lnTo>
                <a:lnTo>
                  <a:pt x="6" y="41"/>
                </a:lnTo>
                <a:lnTo>
                  <a:pt x="9" y="44"/>
                </a:lnTo>
                <a:lnTo>
                  <a:pt x="13" y="47"/>
                </a:lnTo>
                <a:lnTo>
                  <a:pt x="16" y="47"/>
                </a:lnTo>
                <a:lnTo>
                  <a:pt x="21" y="44"/>
                </a:lnTo>
                <a:lnTo>
                  <a:pt x="25" y="40"/>
                </a:lnTo>
                <a:lnTo>
                  <a:pt x="28" y="34"/>
                </a:lnTo>
                <a:lnTo>
                  <a:pt x="28" y="30"/>
                </a:lnTo>
                <a:lnTo>
                  <a:pt x="27" y="24"/>
                </a:lnTo>
                <a:lnTo>
                  <a:pt x="24" y="18"/>
                </a:lnTo>
                <a:lnTo>
                  <a:pt x="21" y="12"/>
                </a:lnTo>
                <a:lnTo>
                  <a:pt x="16" y="7"/>
                </a:lnTo>
                <a:lnTo>
                  <a:pt x="12" y="1"/>
                </a:lnTo>
                <a:lnTo>
                  <a:pt x="7" y="0"/>
                </a:lnTo>
                <a:lnTo>
                  <a:pt x="6" y="0"/>
                </a:lnTo>
                <a:lnTo>
                  <a:pt x="3" y="1"/>
                </a:lnTo>
                <a:lnTo>
                  <a:pt x="1" y="4"/>
                </a:lnTo>
                <a:lnTo>
                  <a:pt x="0" y="9"/>
                </a:lnTo>
                <a:lnTo>
                  <a:pt x="0" y="12"/>
                </a:lnTo>
                <a:lnTo>
                  <a:pt x="0" y="15"/>
                </a:lnTo>
                <a:lnTo>
                  <a:pt x="0" y="18"/>
                </a:lnTo>
              </a:path>
            </a:pathLst>
          </a:custGeom>
          <a:solidFill>
            <a:srgbClr val="FFFF00"/>
          </a:solidFill>
          <a:ln w="4763">
            <a:solidFill>
              <a:srgbClr val="990000"/>
            </a:solidFill>
            <a:round/>
            <a:headEnd/>
            <a:tailEnd/>
          </a:ln>
        </p:spPr>
        <p:txBody>
          <a:bodyPr/>
          <a:lstStyle/>
          <a:p>
            <a:endParaRPr lang="en-US"/>
          </a:p>
        </p:txBody>
      </p:sp>
      <p:pic>
        <p:nvPicPr>
          <p:cNvPr id="53452" name="Picture 203">
            <a:extLst>
              <a:ext uri="{FF2B5EF4-FFF2-40B4-BE49-F238E27FC236}">
                <a16:creationId xmlns:a16="http://schemas.microsoft.com/office/drawing/2014/main" id="{EC3210FD-70BF-CBA9-63A0-3289207E0BE0}"/>
              </a:ext>
            </a:extLst>
          </p:cNvPr>
          <p:cNvPicPr>
            <a:picLocks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177668" y="4675984"/>
            <a:ext cx="1797051" cy="1457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
        <p:nvSpPr>
          <p:cNvPr id="1290444" name="Rectangle 204">
            <a:extLst>
              <a:ext uri="{FF2B5EF4-FFF2-40B4-BE49-F238E27FC236}">
                <a16:creationId xmlns:a16="http://schemas.microsoft.com/office/drawing/2014/main" id="{1C0885A2-B22C-06EB-956E-E77F0BB5356D}"/>
              </a:ext>
            </a:extLst>
          </p:cNvPr>
          <p:cNvSpPr>
            <a:spLocks noChangeArrowheads="1"/>
          </p:cNvSpPr>
          <p:nvPr/>
        </p:nvSpPr>
        <p:spPr bwMode="white">
          <a:xfrm>
            <a:off x="1828800" y="3694945"/>
            <a:ext cx="1978025" cy="4924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nchorCtr="1">
            <a:spAutoFit/>
          </a:bodyPr>
          <a:lstStyle/>
          <a:p>
            <a:pPr algn="ctr"/>
            <a:r>
              <a:rPr lang="en-US" sz="1600" b="1" dirty="0">
                <a:latin typeface="Helvetica" pitchFamily="34" charset="0"/>
              </a:rPr>
              <a:t>Increased glucagon </a:t>
            </a:r>
            <a:r>
              <a:rPr lang="el-GR" sz="1600" b="1" dirty="0">
                <a:latin typeface="Helvetica" pitchFamily="34" charset="0"/>
              </a:rPr>
              <a:t>α</a:t>
            </a:r>
            <a:r>
              <a:rPr lang="en-US" sz="1600" b="1" dirty="0">
                <a:latin typeface="Helvetica" pitchFamily="34" charset="0"/>
              </a:rPr>
              <a:t>-cell secretion </a:t>
            </a:r>
          </a:p>
        </p:txBody>
      </p:sp>
      <p:pic>
        <p:nvPicPr>
          <p:cNvPr id="53454" name="Picture 205">
            <a:extLst>
              <a:ext uri="{FF2B5EF4-FFF2-40B4-BE49-F238E27FC236}">
                <a16:creationId xmlns:a16="http://schemas.microsoft.com/office/drawing/2014/main" id="{C6B72DE1-8C28-6D2F-896B-051F79598DFC}"/>
              </a:ext>
            </a:extLst>
          </p:cNvPr>
          <p:cNvPicPr>
            <a:picLocks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4634036" y="1994964"/>
            <a:ext cx="1524000" cy="1423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pic>
        <p:nvPicPr>
          <p:cNvPr id="53455" name="Picture 206">
            <a:extLst>
              <a:ext uri="{FF2B5EF4-FFF2-40B4-BE49-F238E27FC236}">
                <a16:creationId xmlns:a16="http://schemas.microsoft.com/office/drawing/2014/main" id="{C67A5DB9-8D47-ABE9-A61D-D302D2579568}"/>
              </a:ext>
            </a:extLst>
          </p:cNvPr>
          <p:cNvPicPr>
            <a:picLocks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3352800" y="947705"/>
            <a:ext cx="1620839" cy="8064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
        <p:nvSpPr>
          <p:cNvPr id="53456" name="Rectangle 207">
            <a:extLst>
              <a:ext uri="{FF2B5EF4-FFF2-40B4-BE49-F238E27FC236}">
                <a16:creationId xmlns:a16="http://schemas.microsoft.com/office/drawing/2014/main" id="{542ACDBB-21D5-9EDD-FDC1-B38F7EEF6E42}"/>
              </a:ext>
            </a:extLst>
          </p:cNvPr>
          <p:cNvSpPr>
            <a:spLocks noChangeArrowheads="1"/>
          </p:cNvSpPr>
          <p:nvPr/>
        </p:nvSpPr>
        <p:spPr bwMode="white">
          <a:xfrm>
            <a:off x="5181603" y="2514601"/>
            <a:ext cx="1039813" cy="2744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1" rIns="90488" bIns="44451">
            <a:spAutoFit/>
          </a:bodyPr>
          <a:lstStyle/>
          <a:p>
            <a:endParaRPr lang="en-US" sz="1200" b="1">
              <a:latin typeface="Helvetica" pitchFamily="34" charset="0"/>
            </a:endParaRPr>
          </a:p>
        </p:txBody>
      </p:sp>
      <p:sp>
        <p:nvSpPr>
          <p:cNvPr id="1290458" name="Rectangle 218">
            <a:extLst>
              <a:ext uri="{FF2B5EF4-FFF2-40B4-BE49-F238E27FC236}">
                <a16:creationId xmlns:a16="http://schemas.microsoft.com/office/drawing/2014/main" id="{7C127D95-00DD-5D20-4BCD-E6149C3C26B6}"/>
              </a:ext>
            </a:extLst>
          </p:cNvPr>
          <p:cNvSpPr>
            <a:spLocks noChangeArrowheads="1"/>
          </p:cNvSpPr>
          <p:nvPr/>
        </p:nvSpPr>
        <p:spPr bwMode="auto">
          <a:xfrm>
            <a:off x="3145154" y="1752600"/>
            <a:ext cx="2396491" cy="582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1" rIns="90488" bIns="44451">
            <a:spAutoFit/>
          </a:bodyPr>
          <a:lstStyle/>
          <a:p>
            <a:r>
              <a:rPr lang="en-US" sz="1600" b="1" dirty="0">
                <a:latin typeface="Helvetica" pitchFamily="34" charset="0"/>
              </a:rPr>
              <a:t>     Decreased </a:t>
            </a:r>
            <a:br>
              <a:rPr lang="en-US" sz="1600" b="1" dirty="0">
                <a:latin typeface="Helvetica" pitchFamily="34" charset="0"/>
              </a:rPr>
            </a:br>
            <a:r>
              <a:rPr lang="en-US" sz="1600" b="1" dirty="0">
                <a:latin typeface="Helvetica" pitchFamily="34" charset="0"/>
              </a:rPr>
              <a:t>Insulin </a:t>
            </a:r>
            <a:r>
              <a:rPr lang="en-GB" sz="1600" dirty="0">
                <a:latin typeface="Helvetica" pitchFamily="34" charset="0"/>
                <a:sym typeface="Symbol" pitchFamily="18" charset="2"/>
              </a:rPr>
              <a:t></a:t>
            </a:r>
            <a:r>
              <a:rPr lang="en-US" sz="1600" b="1" dirty="0">
                <a:latin typeface="Helvetica" pitchFamily="34" charset="0"/>
                <a:sym typeface="Symbol" pitchFamily="18" charset="2"/>
              </a:rPr>
              <a:t>-</a:t>
            </a:r>
            <a:r>
              <a:rPr lang="en-US" sz="1600" b="1" dirty="0">
                <a:latin typeface="Helvetica" pitchFamily="34" charset="0"/>
              </a:rPr>
              <a:t>cell secretion</a:t>
            </a:r>
          </a:p>
        </p:txBody>
      </p:sp>
      <p:sp>
        <p:nvSpPr>
          <p:cNvPr id="53458" name="AutoShape 219">
            <a:extLst>
              <a:ext uri="{FF2B5EF4-FFF2-40B4-BE49-F238E27FC236}">
                <a16:creationId xmlns:a16="http://schemas.microsoft.com/office/drawing/2014/main" id="{60DADD0C-BD9E-CA7B-A8CC-F8282E7A708D}"/>
              </a:ext>
            </a:extLst>
          </p:cNvPr>
          <p:cNvSpPr>
            <a:spLocks noChangeArrowheads="1"/>
          </p:cNvSpPr>
          <p:nvPr/>
        </p:nvSpPr>
        <p:spPr bwMode="auto">
          <a:xfrm rot="13440184">
            <a:off x="4463249" y="1601399"/>
            <a:ext cx="403909" cy="206725"/>
          </a:xfrm>
          <a:prstGeom prst="rightArrow">
            <a:avLst>
              <a:gd name="adj1" fmla="val 50000"/>
              <a:gd name="adj2" fmla="val 96119"/>
            </a:avLst>
          </a:prstGeom>
          <a:solidFill>
            <a:schemeClr val="tx1"/>
          </a:solidFill>
          <a:ln w="12700">
            <a:solidFill>
              <a:schemeClr val="tx1"/>
            </a:solidFill>
            <a:miter lim="800000"/>
            <a:headEnd/>
            <a:tailEnd/>
          </a:ln>
        </p:spPr>
        <p:txBody>
          <a:bodyPr wrap="none" anchor="ctr"/>
          <a:lstStyle/>
          <a:p>
            <a:endParaRPr lang="en-US" dirty="0"/>
          </a:p>
        </p:txBody>
      </p:sp>
      <p:sp>
        <p:nvSpPr>
          <p:cNvPr id="1290460" name="Rectangle 220">
            <a:extLst>
              <a:ext uri="{FF2B5EF4-FFF2-40B4-BE49-F238E27FC236}">
                <a16:creationId xmlns:a16="http://schemas.microsoft.com/office/drawing/2014/main" id="{1E2BA276-312E-71A3-C3C4-5A3C3CCBC2DC}"/>
              </a:ext>
            </a:extLst>
          </p:cNvPr>
          <p:cNvSpPr>
            <a:spLocks noChangeArrowheads="1"/>
          </p:cNvSpPr>
          <p:nvPr/>
        </p:nvSpPr>
        <p:spPr bwMode="auto">
          <a:xfrm>
            <a:off x="609600" y="5357815"/>
            <a:ext cx="1447800" cy="10746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1" rIns="90488" bIns="44451">
            <a:spAutoFit/>
          </a:bodyPr>
          <a:lstStyle/>
          <a:p>
            <a:r>
              <a:rPr lang="en-US" sz="1600" b="1" dirty="0">
                <a:latin typeface="Helvetica" pitchFamily="34" charset="0"/>
              </a:rPr>
              <a:t>Increased hepatic glucose</a:t>
            </a:r>
          </a:p>
          <a:p>
            <a:r>
              <a:rPr lang="en-US" sz="1600" b="1" dirty="0">
                <a:latin typeface="Helvetica" pitchFamily="34" charset="0"/>
              </a:rPr>
              <a:t>production</a:t>
            </a:r>
          </a:p>
        </p:txBody>
      </p:sp>
      <p:sp>
        <p:nvSpPr>
          <p:cNvPr id="53460" name="AutoShape 221">
            <a:extLst>
              <a:ext uri="{FF2B5EF4-FFF2-40B4-BE49-F238E27FC236}">
                <a16:creationId xmlns:a16="http://schemas.microsoft.com/office/drawing/2014/main" id="{4DEAF0CD-155F-3EA0-EF47-DC9A2F8B24A9}"/>
              </a:ext>
            </a:extLst>
          </p:cNvPr>
          <p:cNvSpPr>
            <a:spLocks noChangeArrowheads="1"/>
          </p:cNvSpPr>
          <p:nvPr/>
        </p:nvSpPr>
        <p:spPr bwMode="auto">
          <a:xfrm>
            <a:off x="1685925" y="5465767"/>
            <a:ext cx="750888" cy="257175"/>
          </a:xfrm>
          <a:prstGeom prst="rightArrow">
            <a:avLst>
              <a:gd name="adj1" fmla="val 50000"/>
              <a:gd name="adj2" fmla="val 146015"/>
            </a:avLst>
          </a:prstGeom>
          <a:solidFill>
            <a:schemeClr val="tx1"/>
          </a:solidFill>
          <a:ln w="12700">
            <a:solidFill>
              <a:schemeClr val="tx1"/>
            </a:solidFill>
            <a:miter lim="800000"/>
            <a:headEnd/>
            <a:tailEnd/>
          </a:ln>
        </p:spPr>
        <p:txBody>
          <a:bodyPr wrap="none" anchor="ctr"/>
          <a:lstStyle/>
          <a:p>
            <a:endParaRPr lang="en-US"/>
          </a:p>
        </p:txBody>
      </p:sp>
      <p:sp>
        <p:nvSpPr>
          <p:cNvPr id="1290462" name="Rectangle 222">
            <a:extLst>
              <a:ext uri="{FF2B5EF4-FFF2-40B4-BE49-F238E27FC236}">
                <a16:creationId xmlns:a16="http://schemas.microsoft.com/office/drawing/2014/main" id="{C1E44127-B2DC-8D04-927C-9F4AF66EC141}"/>
              </a:ext>
            </a:extLst>
          </p:cNvPr>
          <p:cNvSpPr>
            <a:spLocks noChangeArrowheads="1"/>
          </p:cNvSpPr>
          <p:nvPr/>
        </p:nvSpPr>
        <p:spPr bwMode="auto">
          <a:xfrm>
            <a:off x="6968220" y="4371381"/>
            <a:ext cx="1570892" cy="582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square" lIns="90488" tIns="44451" rIns="90488" bIns="44451">
            <a:spAutoFit/>
          </a:bodyPr>
          <a:lstStyle/>
          <a:p>
            <a:r>
              <a:rPr lang="en-US" sz="1600" b="1" dirty="0">
                <a:latin typeface="Helvetica" pitchFamily="34" charset="0"/>
              </a:rPr>
              <a:t>Increased lipolysis</a:t>
            </a:r>
          </a:p>
        </p:txBody>
      </p:sp>
      <p:sp>
        <p:nvSpPr>
          <p:cNvPr id="53463" name="AutoShape 228">
            <a:extLst>
              <a:ext uri="{FF2B5EF4-FFF2-40B4-BE49-F238E27FC236}">
                <a16:creationId xmlns:a16="http://schemas.microsoft.com/office/drawing/2014/main" id="{588554F9-4547-0BBF-A237-89590A7E2620}"/>
              </a:ext>
            </a:extLst>
          </p:cNvPr>
          <p:cNvSpPr>
            <a:spLocks noChangeArrowheads="1"/>
          </p:cNvSpPr>
          <p:nvPr/>
        </p:nvSpPr>
        <p:spPr bwMode="auto">
          <a:xfrm rot="1160736" flipH="1">
            <a:off x="5943600" y="5943603"/>
            <a:ext cx="914400" cy="163513"/>
          </a:xfrm>
          <a:prstGeom prst="rightArrow">
            <a:avLst>
              <a:gd name="adj1" fmla="val 50000"/>
              <a:gd name="adj2" fmla="val 279663"/>
            </a:avLst>
          </a:prstGeom>
          <a:solidFill>
            <a:schemeClr val="tx1"/>
          </a:solidFill>
          <a:ln w="12700">
            <a:solidFill>
              <a:schemeClr val="tx1"/>
            </a:solidFill>
            <a:miter lim="800000"/>
            <a:headEnd/>
            <a:tailEnd/>
          </a:ln>
        </p:spPr>
        <p:txBody>
          <a:bodyPr wrap="none" anchor="ctr"/>
          <a:lstStyle/>
          <a:p>
            <a:endParaRPr lang="en-US"/>
          </a:p>
        </p:txBody>
      </p:sp>
      <p:sp>
        <p:nvSpPr>
          <p:cNvPr id="1290469" name="Rectangle 229">
            <a:extLst>
              <a:ext uri="{FF2B5EF4-FFF2-40B4-BE49-F238E27FC236}">
                <a16:creationId xmlns:a16="http://schemas.microsoft.com/office/drawing/2014/main" id="{B6CCD7E2-3AE6-A98F-0A84-F187DA8B0FD5}"/>
              </a:ext>
            </a:extLst>
          </p:cNvPr>
          <p:cNvSpPr>
            <a:spLocks noChangeArrowheads="1"/>
          </p:cNvSpPr>
          <p:nvPr/>
        </p:nvSpPr>
        <p:spPr bwMode="auto">
          <a:xfrm>
            <a:off x="6290829" y="6116753"/>
            <a:ext cx="2209800" cy="582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1" rIns="90488" bIns="44451">
            <a:spAutoFit/>
          </a:bodyPr>
          <a:lstStyle/>
          <a:p>
            <a:r>
              <a:rPr lang="en-US" sz="1600" b="1" dirty="0">
                <a:latin typeface="Helvetica" pitchFamily="34" charset="0"/>
              </a:rPr>
              <a:t>Decreased muscle glucose uptake</a:t>
            </a:r>
          </a:p>
        </p:txBody>
      </p:sp>
      <p:sp>
        <p:nvSpPr>
          <p:cNvPr id="53465" name="Freeform 231">
            <a:extLst>
              <a:ext uri="{FF2B5EF4-FFF2-40B4-BE49-F238E27FC236}">
                <a16:creationId xmlns:a16="http://schemas.microsoft.com/office/drawing/2014/main" id="{5D9C828B-F918-535F-E108-928DE7FFB975}"/>
              </a:ext>
            </a:extLst>
          </p:cNvPr>
          <p:cNvSpPr>
            <a:spLocks/>
          </p:cNvSpPr>
          <p:nvPr/>
        </p:nvSpPr>
        <p:spPr bwMode="auto">
          <a:xfrm>
            <a:off x="4945066" y="3259141"/>
            <a:ext cx="1285875" cy="1163637"/>
          </a:xfrm>
          <a:custGeom>
            <a:avLst/>
            <a:gdLst>
              <a:gd name="T0" fmla="*/ 2147483647 w 891"/>
              <a:gd name="T1" fmla="*/ 2147483647 h 806"/>
              <a:gd name="T2" fmla="*/ 2147483647 w 891"/>
              <a:gd name="T3" fmla="*/ 2147483647 h 806"/>
              <a:gd name="T4" fmla="*/ 2147483647 w 891"/>
              <a:gd name="T5" fmla="*/ 2147483647 h 806"/>
              <a:gd name="T6" fmla="*/ 2147483647 w 891"/>
              <a:gd name="T7" fmla="*/ 2147483647 h 806"/>
              <a:gd name="T8" fmla="*/ 2147483647 w 891"/>
              <a:gd name="T9" fmla="*/ 2147483647 h 806"/>
              <a:gd name="T10" fmla="*/ 2147483647 w 891"/>
              <a:gd name="T11" fmla="*/ 2147483647 h 806"/>
              <a:gd name="T12" fmla="*/ 2147483647 w 891"/>
              <a:gd name="T13" fmla="*/ 2147483647 h 806"/>
              <a:gd name="T14" fmla="*/ 2147483647 w 891"/>
              <a:gd name="T15" fmla="*/ 2147483647 h 806"/>
              <a:gd name="T16" fmla="*/ 2147483647 w 891"/>
              <a:gd name="T17" fmla="*/ 2147483647 h 806"/>
              <a:gd name="T18" fmla="*/ 2147483647 w 891"/>
              <a:gd name="T19" fmla="*/ 2147483647 h 806"/>
              <a:gd name="T20" fmla="*/ 2147483647 w 891"/>
              <a:gd name="T21" fmla="*/ 2147483647 h 806"/>
              <a:gd name="T22" fmla="*/ 2147483647 w 891"/>
              <a:gd name="T23" fmla="*/ 2147483647 h 806"/>
              <a:gd name="T24" fmla="*/ 2147483647 w 891"/>
              <a:gd name="T25" fmla="*/ 2147483647 h 806"/>
              <a:gd name="T26" fmla="*/ 2147483647 w 891"/>
              <a:gd name="T27" fmla="*/ 2147483647 h 806"/>
              <a:gd name="T28" fmla="*/ 2147483647 w 891"/>
              <a:gd name="T29" fmla="*/ 2147483647 h 806"/>
              <a:gd name="T30" fmla="*/ 2147483647 w 891"/>
              <a:gd name="T31" fmla="*/ 2147483647 h 806"/>
              <a:gd name="T32" fmla="*/ 0 w 891"/>
              <a:gd name="T33" fmla="*/ 2147483647 h 806"/>
              <a:gd name="T34" fmla="*/ 2147483647 w 891"/>
              <a:gd name="T35" fmla="*/ 2147483647 h 806"/>
              <a:gd name="T36" fmla="*/ 2147483647 w 891"/>
              <a:gd name="T37" fmla="*/ 2147483647 h 806"/>
              <a:gd name="T38" fmla="*/ 2147483647 w 891"/>
              <a:gd name="T39" fmla="*/ 2147483647 h 806"/>
              <a:gd name="T40" fmla="*/ 2147483647 w 891"/>
              <a:gd name="T41" fmla="*/ 2147483647 h 806"/>
              <a:gd name="T42" fmla="*/ 2147483647 w 891"/>
              <a:gd name="T43" fmla="*/ 2147483647 h 806"/>
              <a:gd name="T44" fmla="*/ 2147483647 w 891"/>
              <a:gd name="T45" fmla="*/ 2147483647 h 806"/>
              <a:gd name="T46" fmla="*/ 2147483647 w 891"/>
              <a:gd name="T47" fmla="*/ 2147483647 h 806"/>
              <a:gd name="T48" fmla="*/ 2147483647 w 891"/>
              <a:gd name="T49" fmla="*/ 2147483647 h 806"/>
              <a:gd name="T50" fmla="*/ 2147483647 w 891"/>
              <a:gd name="T51" fmla="*/ 2147483647 h 806"/>
              <a:gd name="T52" fmla="*/ 2147483647 w 891"/>
              <a:gd name="T53" fmla="*/ 2147483647 h 806"/>
              <a:gd name="T54" fmla="*/ 2147483647 w 891"/>
              <a:gd name="T55" fmla="*/ 2147483647 h 806"/>
              <a:gd name="T56" fmla="*/ 2147483647 w 891"/>
              <a:gd name="T57" fmla="*/ 2147483647 h 806"/>
              <a:gd name="T58" fmla="*/ 2147483647 w 891"/>
              <a:gd name="T59" fmla="*/ 2147483647 h 806"/>
              <a:gd name="T60" fmla="*/ 2147483647 w 891"/>
              <a:gd name="T61" fmla="*/ 2147483647 h 806"/>
              <a:gd name="T62" fmla="*/ 2147483647 w 891"/>
              <a:gd name="T63" fmla="*/ 2147483647 h 806"/>
              <a:gd name="T64" fmla="*/ 2147483647 w 891"/>
              <a:gd name="T65" fmla="*/ 2147483647 h 80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891"/>
              <a:gd name="T100" fmla="*/ 0 h 806"/>
              <a:gd name="T101" fmla="*/ 891 w 891"/>
              <a:gd name="T102" fmla="*/ 806 h 80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891" h="806">
                <a:moveTo>
                  <a:pt x="890" y="795"/>
                </a:moveTo>
                <a:lnTo>
                  <a:pt x="806" y="782"/>
                </a:lnTo>
                <a:lnTo>
                  <a:pt x="729" y="767"/>
                </a:lnTo>
                <a:lnTo>
                  <a:pt x="659" y="750"/>
                </a:lnTo>
                <a:lnTo>
                  <a:pt x="594" y="729"/>
                </a:lnTo>
                <a:lnTo>
                  <a:pt x="534" y="708"/>
                </a:lnTo>
                <a:lnTo>
                  <a:pt x="482" y="684"/>
                </a:lnTo>
                <a:lnTo>
                  <a:pt x="433" y="659"/>
                </a:lnTo>
                <a:lnTo>
                  <a:pt x="390" y="632"/>
                </a:lnTo>
                <a:lnTo>
                  <a:pt x="351" y="604"/>
                </a:lnTo>
                <a:lnTo>
                  <a:pt x="316" y="573"/>
                </a:lnTo>
                <a:lnTo>
                  <a:pt x="287" y="543"/>
                </a:lnTo>
                <a:lnTo>
                  <a:pt x="260" y="512"/>
                </a:lnTo>
                <a:lnTo>
                  <a:pt x="235" y="480"/>
                </a:lnTo>
                <a:lnTo>
                  <a:pt x="215" y="447"/>
                </a:lnTo>
                <a:lnTo>
                  <a:pt x="197" y="414"/>
                </a:lnTo>
                <a:lnTo>
                  <a:pt x="182" y="382"/>
                </a:lnTo>
                <a:lnTo>
                  <a:pt x="168" y="350"/>
                </a:lnTo>
                <a:lnTo>
                  <a:pt x="156" y="318"/>
                </a:lnTo>
                <a:lnTo>
                  <a:pt x="147" y="284"/>
                </a:lnTo>
                <a:lnTo>
                  <a:pt x="138" y="254"/>
                </a:lnTo>
                <a:lnTo>
                  <a:pt x="130" y="223"/>
                </a:lnTo>
                <a:lnTo>
                  <a:pt x="122" y="194"/>
                </a:lnTo>
                <a:lnTo>
                  <a:pt x="113" y="166"/>
                </a:lnTo>
                <a:lnTo>
                  <a:pt x="106" y="140"/>
                </a:lnTo>
                <a:lnTo>
                  <a:pt x="98" y="115"/>
                </a:lnTo>
                <a:lnTo>
                  <a:pt x="89" y="91"/>
                </a:lnTo>
                <a:lnTo>
                  <a:pt x="80" y="70"/>
                </a:lnTo>
                <a:lnTo>
                  <a:pt x="70" y="51"/>
                </a:lnTo>
                <a:lnTo>
                  <a:pt x="57" y="34"/>
                </a:lnTo>
                <a:lnTo>
                  <a:pt x="42" y="20"/>
                </a:lnTo>
                <a:lnTo>
                  <a:pt x="24" y="8"/>
                </a:lnTo>
                <a:lnTo>
                  <a:pt x="4" y="0"/>
                </a:lnTo>
                <a:lnTo>
                  <a:pt x="0" y="8"/>
                </a:lnTo>
                <a:lnTo>
                  <a:pt x="17" y="16"/>
                </a:lnTo>
                <a:lnTo>
                  <a:pt x="33" y="26"/>
                </a:lnTo>
                <a:lnTo>
                  <a:pt x="46" y="40"/>
                </a:lnTo>
                <a:lnTo>
                  <a:pt x="58" y="55"/>
                </a:lnTo>
                <a:lnTo>
                  <a:pt x="69" y="74"/>
                </a:lnTo>
                <a:lnTo>
                  <a:pt x="78" y="94"/>
                </a:lnTo>
                <a:lnTo>
                  <a:pt x="87" y="117"/>
                </a:lnTo>
                <a:lnTo>
                  <a:pt x="95" y="142"/>
                </a:lnTo>
                <a:lnTo>
                  <a:pt x="102" y="168"/>
                </a:lnTo>
                <a:lnTo>
                  <a:pt x="110" y="197"/>
                </a:lnTo>
                <a:lnTo>
                  <a:pt x="116" y="226"/>
                </a:lnTo>
                <a:lnTo>
                  <a:pt x="125" y="256"/>
                </a:lnTo>
                <a:lnTo>
                  <a:pt x="134" y="287"/>
                </a:lnTo>
                <a:lnTo>
                  <a:pt x="144" y="320"/>
                </a:lnTo>
                <a:lnTo>
                  <a:pt x="156" y="352"/>
                </a:lnTo>
                <a:lnTo>
                  <a:pt x="170" y="386"/>
                </a:lnTo>
                <a:lnTo>
                  <a:pt x="186" y="419"/>
                </a:lnTo>
                <a:lnTo>
                  <a:pt x="204" y="452"/>
                </a:lnTo>
                <a:lnTo>
                  <a:pt x="225" y="484"/>
                </a:lnTo>
                <a:lnTo>
                  <a:pt x="249" y="518"/>
                </a:lnTo>
                <a:lnTo>
                  <a:pt x="277" y="549"/>
                </a:lnTo>
                <a:lnTo>
                  <a:pt x="307" y="580"/>
                </a:lnTo>
                <a:lnTo>
                  <a:pt x="342" y="611"/>
                </a:lnTo>
                <a:lnTo>
                  <a:pt x="382" y="639"/>
                </a:lnTo>
                <a:lnTo>
                  <a:pt x="427" y="667"/>
                </a:lnTo>
                <a:lnTo>
                  <a:pt x="475" y="693"/>
                </a:lnTo>
                <a:lnTo>
                  <a:pt x="529" y="718"/>
                </a:lnTo>
                <a:lnTo>
                  <a:pt x="589" y="740"/>
                </a:lnTo>
                <a:lnTo>
                  <a:pt x="655" y="759"/>
                </a:lnTo>
                <a:lnTo>
                  <a:pt x="726" y="777"/>
                </a:lnTo>
                <a:lnTo>
                  <a:pt x="803" y="792"/>
                </a:lnTo>
                <a:lnTo>
                  <a:pt x="888" y="805"/>
                </a:lnTo>
                <a:lnTo>
                  <a:pt x="890" y="795"/>
                </a:lnTo>
              </a:path>
            </a:pathLst>
          </a:custGeom>
          <a:solidFill>
            <a:srgbClr val="790015"/>
          </a:solidFill>
          <a:ln w="12700" cap="rnd">
            <a:solidFill>
              <a:srgbClr val="FC0128"/>
            </a:solidFill>
            <a:round/>
            <a:headEnd/>
            <a:tailEnd/>
          </a:ln>
        </p:spPr>
        <p:txBody>
          <a:bodyPr/>
          <a:lstStyle/>
          <a:p>
            <a:endParaRPr lang="en-US"/>
          </a:p>
        </p:txBody>
      </p:sp>
      <p:sp>
        <p:nvSpPr>
          <p:cNvPr id="53466" name="Freeform 232">
            <a:extLst>
              <a:ext uri="{FF2B5EF4-FFF2-40B4-BE49-F238E27FC236}">
                <a16:creationId xmlns:a16="http://schemas.microsoft.com/office/drawing/2014/main" id="{E8FD510F-F91A-C352-484B-A2F227A66481}"/>
              </a:ext>
            </a:extLst>
          </p:cNvPr>
          <p:cNvSpPr>
            <a:spLocks/>
          </p:cNvSpPr>
          <p:nvPr/>
        </p:nvSpPr>
        <p:spPr bwMode="auto">
          <a:xfrm>
            <a:off x="5156202" y="4068763"/>
            <a:ext cx="971551" cy="468312"/>
          </a:xfrm>
          <a:custGeom>
            <a:avLst/>
            <a:gdLst>
              <a:gd name="T0" fmla="*/ 2147483647 w 674"/>
              <a:gd name="T1" fmla="*/ 2147483647 h 324"/>
              <a:gd name="T2" fmla="*/ 2147483647 w 674"/>
              <a:gd name="T3" fmla="*/ 2147483647 h 324"/>
              <a:gd name="T4" fmla="*/ 2147483647 w 674"/>
              <a:gd name="T5" fmla="*/ 2147483647 h 324"/>
              <a:gd name="T6" fmla="*/ 2147483647 w 674"/>
              <a:gd name="T7" fmla="*/ 2147483647 h 324"/>
              <a:gd name="T8" fmla="*/ 2147483647 w 674"/>
              <a:gd name="T9" fmla="*/ 2147483647 h 324"/>
              <a:gd name="T10" fmla="*/ 2147483647 w 674"/>
              <a:gd name="T11" fmla="*/ 2147483647 h 324"/>
              <a:gd name="T12" fmla="*/ 2147483647 w 674"/>
              <a:gd name="T13" fmla="*/ 2147483647 h 324"/>
              <a:gd name="T14" fmla="*/ 2147483647 w 674"/>
              <a:gd name="T15" fmla="*/ 2147483647 h 324"/>
              <a:gd name="T16" fmla="*/ 2147483647 w 674"/>
              <a:gd name="T17" fmla="*/ 2147483647 h 324"/>
              <a:gd name="T18" fmla="*/ 2147483647 w 674"/>
              <a:gd name="T19" fmla="*/ 2147483647 h 324"/>
              <a:gd name="T20" fmla="*/ 2147483647 w 674"/>
              <a:gd name="T21" fmla="*/ 2147483647 h 324"/>
              <a:gd name="T22" fmla="*/ 2147483647 w 674"/>
              <a:gd name="T23" fmla="*/ 2147483647 h 324"/>
              <a:gd name="T24" fmla="*/ 2147483647 w 674"/>
              <a:gd name="T25" fmla="*/ 2147483647 h 324"/>
              <a:gd name="T26" fmla="*/ 2147483647 w 674"/>
              <a:gd name="T27" fmla="*/ 2147483647 h 324"/>
              <a:gd name="T28" fmla="*/ 2147483647 w 674"/>
              <a:gd name="T29" fmla="*/ 2147483647 h 324"/>
              <a:gd name="T30" fmla="*/ 2147483647 w 674"/>
              <a:gd name="T31" fmla="*/ 2147483647 h 324"/>
              <a:gd name="T32" fmla="*/ 2147483647 w 674"/>
              <a:gd name="T33" fmla="*/ 2147483647 h 324"/>
              <a:gd name="T34" fmla="*/ 2147483647 w 674"/>
              <a:gd name="T35" fmla="*/ 2147483647 h 324"/>
              <a:gd name="T36" fmla="*/ 2147483647 w 674"/>
              <a:gd name="T37" fmla="*/ 2147483647 h 324"/>
              <a:gd name="T38" fmla="*/ 2147483647 w 674"/>
              <a:gd name="T39" fmla="*/ 2147483647 h 324"/>
              <a:gd name="T40" fmla="*/ 2147483647 w 674"/>
              <a:gd name="T41" fmla="*/ 2147483647 h 324"/>
              <a:gd name="T42" fmla="*/ 2147483647 w 674"/>
              <a:gd name="T43" fmla="*/ 2147483647 h 324"/>
              <a:gd name="T44" fmla="*/ 2147483647 w 674"/>
              <a:gd name="T45" fmla="*/ 2147483647 h 324"/>
              <a:gd name="T46" fmla="*/ 2147483647 w 674"/>
              <a:gd name="T47" fmla="*/ 2147483647 h 324"/>
              <a:gd name="T48" fmla="*/ 2147483647 w 674"/>
              <a:gd name="T49" fmla="*/ 2147483647 h 324"/>
              <a:gd name="T50" fmla="*/ 2147483647 w 674"/>
              <a:gd name="T51" fmla="*/ 2147483647 h 324"/>
              <a:gd name="T52" fmla="*/ 2147483647 w 674"/>
              <a:gd name="T53" fmla="*/ 2147483647 h 324"/>
              <a:gd name="T54" fmla="*/ 2147483647 w 674"/>
              <a:gd name="T55" fmla="*/ 2147483647 h 324"/>
              <a:gd name="T56" fmla="*/ 2147483647 w 674"/>
              <a:gd name="T57" fmla="*/ 2147483647 h 324"/>
              <a:gd name="T58" fmla="*/ 2147483647 w 674"/>
              <a:gd name="T59" fmla="*/ 2147483647 h 324"/>
              <a:gd name="T60" fmla="*/ 2147483647 w 674"/>
              <a:gd name="T61" fmla="*/ 2147483647 h 324"/>
              <a:gd name="T62" fmla="*/ 2147483647 w 674"/>
              <a:gd name="T63" fmla="*/ 2147483647 h 324"/>
              <a:gd name="T64" fmla="*/ 2147483647 w 674"/>
              <a:gd name="T65" fmla="*/ 2147483647 h 324"/>
              <a:gd name="T66" fmla="*/ 2147483647 w 674"/>
              <a:gd name="T67" fmla="*/ 2147483647 h 324"/>
              <a:gd name="T68" fmla="*/ 0 w 674"/>
              <a:gd name="T69" fmla="*/ 0 h 324"/>
              <a:gd name="T70" fmla="*/ 2147483647 w 674"/>
              <a:gd name="T71" fmla="*/ 2147483647 h 324"/>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674"/>
              <a:gd name="T109" fmla="*/ 0 h 324"/>
              <a:gd name="T110" fmla="*/ 674 w 674"/>
              <a:gd name="T111" fmla="*/ 324 h 324"/>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674" h="324">
                <a:moveTo>
                  <a:pt x="13" y="19"/>
                </a:moveTo>
                <a:lnTo>
                  <a:pt x="3" y="22"/>
                </a:lnTo>
                <a:lnTo>
                  <a:pt x="16" y="40"/>
                </a:lnTo>
                <a:lnTo>
                  <a:pt x="31" y="58"/>
                </a:lnTo>
                <a:lnTo>
                  <a:pt x="47" y="75"/>
                </a:lnTo>
                <a:lnTo>
                  <a:pt x="62" y="90"/>
                </a:lnTo>
                <a:lnTo>
                  <a:pt x="78" y="105"/>
                </a:lnTo>
                <a:lnTo>
                  <a:pt x="95" y="120"/>
                </a:lnTo>
                <a:lnTo>
                  <a:pt x="113" y="133"/>
                </a:lnTo>
                <a:lnTo>
                  <a:pt x="131" y="147"/>
                </a:lnTo>
                <a:lnTo>
                  <a:pt x="149" y="159"/>
                </a:lnTo>
                <a:lnTo>
                  <a:pt x="167" y="170"/>
                </a:lnTo>
                <a:lnTo>
                  <a:pt x="187" y="182"/>
                </a:lnTo>
                <a:lnTo>
                  <a:pt x="206" y="193"/>
                </a:lnTo>
                <a:lnTo>
                  <a:pt x="226" y="203"/>
                </a:lnTo>
                <a:lnTo>
                  <a:pt x="247" y="212"/>
                </a:lnTo>
                <a:lnTo>
                  <a:pt x="268" y="221"/>
                </a:lnTo>
                <a:lnTo>
                  <a:pt x="289" y="231"/>
                </a:lnTo>
                <a:lnTo>
                  <a:pt x="311" y="238"/>
                </a:lnTo>
                <a:lnTo>
                  <a:pt x="333" y="246"/>
                </a:lnTo>
                <a:lnTo>
                  <a:pt x="355" y="253"/>
                </a:lnTo>
                <a:lnTo>
                  <a:pt x="378" y="260"/>
                </a:lnTo>
                <a:lnTo>
                  <a:pt x="401" y="267"/>
                </a:lnTo>
                <a:lnTo>
                  <a:pt x="423" y="273"/>
                </a:lnTo>
                <a:lnTo>
                  <a:pt x="447" y="279"/>
                </a:lnTo>
                <a:lnTo>
                  <a:pt x="471" y="284"/>
                </a:lnTo>
                <a:lnTo>
                  <a:pt x="495" y="290"/>
                </a:lnTo>
                <a:lnTo>
                  <a:pt x="520" y="295"/>
                </a:lnTo>
                <a:lnTo>
                  <a:pt x="544" y="300"/>
                </a:lnTo>
                <a:lnTo>
                  <a:pt x="569" y="305"/>
                </a:lnTo>
                <a:lnTo>
                  <a:pt x="594" y="309"/>
                </a:lnTo>
                <a:lnTo>
                  <a:pt x="619" y="315"/>
                </a:lnTo>
                <a:lnTo>
                  <a:pt x="644" y="319"/>
                </a:lnTo>
                <a:lnTo>
                  <a:pt x="670" y="323"/>
                </a:lnTo>
                <a:lnTo>
                  <a:pt x="673" y="314"/>
                </a:lnTo>
                <a:lnTo>
                  <a:pt x="648" y="309"/>
                </a:lnTo>
                <a:lnTo>
                  <a:pt x="622" y="304"/>
                </a:lnTo>
                <a:lnTo>
                  <a:pt x="597" y="300"/>
                </a:lnTo>
                <a:lnTo>
                  <a:pt x="571" y="295"/>
                </a:lnTo>
                <a:lnTo>
                  <a:pt x="548" y="290"/>
                </a:lnTo>
                <a:lnTo>
                  <a:pt x="523" y="285"/>
                </a:lnTo>
                <a:lnTo>
                  <a:pt x="498" y="281"/>
                </a:lnTo>
                <a:lnTo>
                  <a:pt x="475" y="275"/>
                </a:lnTo>
                <a:lnTo>
                  <a:pt x="451" y="270"/>
                </a:lnTo>
                <a:lnTo>
                  <a:pt x="428" y="264"/>
                </a:lnTo>
                <a:lnTo>
                  <a:pt x="405" y="257"/>
                </a:lnTo>
                <a:lnTo>
                  <a:pt x="382" y="250"/>
                </a:lnTo>
                <a:lnTo>
                  <a:pt x="360" y="243"/>
                </a:lnTo>
                <a:lnTo>
                  <a:pt x="337" y="237"/>
                </a:lnTo>
                <a:lnTo>
                  <a:pt x="315" y="229"/>
                </a:lnTo>
                <a:lnTo>
                  <a:pt x="294" y="221"/>
                </a:lnTo>
                <a:lnTo>
                  <a:pt x="274" y="212"/>
                </a:lnTo>
                <a:lnTo>
                  <a:pt x="252" y="203"/>
                </a:lnTo>
                <a:lnTo>
                  <a:pt x="233" y="195"/>
                </a:lnTo>
                <a:lnTo>
                  <a:pt x="213" y="185"/>
                </a:lnTo>
                <a:lnTo>
                  <a:pt x="194" y="174"/>
                </a:lnTo>
                <a:lnTo>
                  <a:pt x="175" y="163"/>
                </a:lnTo>
                <a:lnTo>
                  <a:pt x="157" y="152"/>
                </a:lnTo>
                <a:lnTo>
                  <a:pt x="139" y="139"/>
                </a:lnTo>
                <a:lnTo>
                  <a:pt x="121" y="126"/>
                </a:lnTo>
                <a:lnTo>
                  <a:pt x="104" y="114"/>
                </a:lnTo>
                <a:lnTo>
                  <a:pt x="88" y="98"/>
                </a:lnTo>
                <a:lnTo>
                  <a:pt x="72" y="83"/>
                </a:lnTo>
                <a:lnTo>
                  <a:pt x="56" y="69"/>
                </a:lnTo>
                <a:lnTo>
                  <a:pt x="41" y="52"/>
                </a:lnTo>
                <a:lnTo>
                  <a:pt x="26" y="35"/>
                </a:lnTo>
                <a:lnTo>
                  <a:pt x="13" y="17"/>
                </a:lnTo>
                <a:lnTo>
                  <a:pt x="2" y="19"/>
                </a:lnTo>
                <a:lnTo>
                  <a:pt x="13" y="17"/>
                </a:lnTo>
                <a:lnTo>
                  <a:pt x="0" y="0"/>
                </a:lnTo>
                <a:lnTo>
                  <a:pt x="2" y="19"/>
                </a:lnTo>
                <a:lnTo>
                  <a:pt x="13" y="19"/>
                </a:lnTo>
              </a:path>
            </a:pathLst>
          </a:custGeom>
          <a:solidFill>
            <a:srgbClr val="790015"/>
          </a:solidFill>
          <a:ln w="12700" cap="rnd">
            <a:solidFill>
              <a:srgbClr val="FC0128"/>
            </a:solidFill>
            <a:round/>
            <a:headEnd/>
            <a:tailEnd/>
          </a:ln>
        </p:spPr>
        <p:txBody>
          <a:bodyPr/>
          <a:lstStyle/>
          <a:p>
            <a:endParaRPr lang="en-US"/>
          </a:p>
        </p:txBody>
      </p:sp>
      <p:sp>
        <p:nvSpPr>
          <p:cNvPr id="53467" name="Freeform 233">
            <a:extLst>
              <a:ext uri="{FF2B5EF4-FFF2-40B4-BE49-F238E27FC236}">
                <a16:creationId xmlns:a16="http://schemas.microsoft.com/office/drawing/2014/main" id="{AB641A57-1DD5-4159-7272-65AEC50075C0}"/>
              </a:ext>
            </a:extLst>
          </p:cNvPr>
          <p:cNvSpPr>
            <a:spLocks/>
          </p:cNvSpPr>
          <p:nvPr/>
        </p:nvSpPr>
        <p:spPr bwMode="auto">
          <a:xfrm>
            <a:off x="5181603" y="4114802"/>
            <a:ext cx="144463" cy="461963"/>
          </a:xfrm>
          <a:custGeom>
            <a:avLst/>
            <a:gdLst>
              <a:gd name="T0" fmla="*/ 2147483647 w 101"/>
              <a:gd name="T1" fmla="*/ 2147483647 h 320"/>
              <a:gd name="T2" fmla="*/ 2147483647 w 101"/>
              <a:gd name="T3" fmla="*/ 2147483647 h 320"/>
              <a:gd name="T4" fmla="*/ 2147483647 w 101"/>
              <a:gd name="T5" fmla="*/ 2147483647 h 320"/>
              <a:gd name="T6" fmla="*/ 2147483647 w 101"/>
              <a:gd name="T7" fmla="*/ 2147483647 h 320"/>
              <a:gd name="T8" fmla="*/ 2147483647 w 101"/>
              <a:gd name="T9" fmla="*/ 2147483647 h 320"/>
              <a:gd name="T10" fmla="*/ 2147483647 w 101"/>
              <a:gd name="T11" fmla="*/ 2147483647 h 320"/>
              <a:gd name="T12" fmla="*/ 2147483647 w 101"/>
              <a:gd name="T13" fmla="*/ 2147483647 h 320"/>
              <a:gd name="T14" fmla="*/ 2147483647 w 101"/>
              <a:gd name="T15" fmla="*/ 2147483647 h 320"/>
              <a:gd name="T16" fmla="*/ 2147483647 w 101"/>
              <a:gd name="T17" fmla="*/ 2147483647 h 320"/>
              <a:gd name="T18" fmla="*/ 2147483647 w 101"/>
              <a:gd name="T19" fmla="*/ 2147483647 h 320"/>
              <a:gd name="T20" fmla="*/ 2147483647 w 101"/>
              <a:gd name="T21" fmla="*/ 2147483647 h 320"/>
              <a:gd name="T22" fmla="*/ 2147483647 w 101"/>
              <a:gd name="T23" fmla="*/ 2147483647 h 320"/>
              <a:gd name="T24" fmla="*/ 2147483647 w 101"/>
              <a:gd name="T25" fmla="*/ 2147483647 h 320"/>
              <a:gd name="T26" fmla="*/ 2147483647 w 101"/>
              <a:gd name="T27" fmla="*/ 2147483647 h 320"/>
              <a:gd name="T28" fmla="*/ 2147483647 w 101"/>
              <a:gd name="T29" fmla="*/ 2147483647 h 320"/>
              <a:gd name="T30" fmla="*/ 2147483647 w 101"/>
              <a:gd name="T31" fmla="*/ 2147483647 h 320"/>
              <a:gd name="T32" fmla="*/ 2147483647 w 101"/>
              <a:gd name="T33" fmla="*/ 0 h 320"/>
              <a:gd name="T34" fmla="*/ 2147483647 w 101"/>
              <a:gd name="T35" fmla="*/ 2147483647 h 320"/>
              <a:gd name="T36" fmla="*/ 2147483647 w 101"/>
              <a:gd name="T37" fmla="*/ 2147483647 h 320"/>
              <a:gd name="T38" fmla="*/ 2147483647 w 101"/>
              <a:gd name="T39" fmla="*/ 2147483647 h 320"/>
              <a:gd name="T40" fmla="*/ 2147483647 w 101"/>
              <a:gd name="T41" fmla="*/ 2147483647 h 320"/>
              <a:gd name="T42" fmla="*/ 2147483647 w 101"/>
              <a:gd name="T43" fmla="*/ 2147483647 h 320"/>
              <a:gd name="T44" fmla="*/ 2147483647 w 101"/>
              <a:gd name="T45" fmla="*/ 2147483647 h 320"/>
              <a:gd name="T46" fmla="*/ 2147483647 w 101"/>
              <a:gd name="T47" fmla="*/ 2147483647 h 320"/>
              <a:gd name="T48" fmla="*/ 2147483647 w 101"/>
              <a:gd name="T49" fmla="*/ 2147483647 h 320"/>
              <a:gd name="T50" fmla="*/ 2147483647 w 101"/>
              <a:gd name="T51" fmla="*/ 2147483647 h 320"/>
              <a:gd name="T52" fmla="*/ 2147483647 w 101"/>
              <a:gd name="T53" fmla="*/ 2147483647 h 320"/>
              <a:gd name="T54" fmla="*/ 2147483647 w 101"/>
              <a:gd name="T55" fmla="*/ 2147483647 h 320"/>
              <a:gd name="T56" fmla="*/ 2147483647 w 101"/>
              <a:gd name="T57" fmla="*/ 2147483647 h 320"/>
              <a:gd name="T58" fmla="*/ 2147483647 w 101"/>
              <a:gd name="T59" fmla="*/ 2147483647 h 320"/>
              <a:gd name="T60" fmla="*/ 2147483647 w 101"/>
              <a:gd name="T61" fmla="*/ 2147483647 h 320"/>
              <a:gd name="T62" fmla="*/ 2147483647 w 101"/>
              <a:gd name="T63" fmla="*/ 2147483647 h 320"/>
              <a:gd name="T64" fmla="*/ 2147483647 w 101"/>
              <a:gd name="T65" fmla="*/ 2147483647 h 320"/>
              <a:gd name="T66" fmla="*/ 2147483647 w 101"/>
              <a:gd name="T67" fmla="*/ 2147483647 h 320"/>
              <a:gd name="T68" fmla="*/ 2147483647 w 101"/>
              <a:gd name="T69" fmla="*/ 2147483647 h 320"/>
              <a:gd name="T70" fmla="*/ 2147483647 w 101"/>
              <a:gd name="T71" fmla="*/ 2147483647 h 320"/>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101"/>
              <a:gd name="T109" fmla="*/ 0 h 320"/>
              <a:gd name="T110" fmla="*/ 101 w 101"/>
              <a:gd name="T111" fmla="*/ 320 h 320"/>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101" h="320">
                <a:moveTo>
                  <a:pt x="98" y="313"/>
                </a:moveTo>
                <a:lnTo>
                  <a:pt x="100" y="314"/>
                </a:lnTo>
                <a:lnTo>
                  <a:pt x="96" y="305"/>
                </a:lnTo>
                <a:lnTo>
                  <a:pt x="92" y="294"/>
                </a:lnTo>
                <a:lnTo>
                  <a:pt x="87" y="284"/>
                </a:lnTo>
                <a:lnTo>
                  <a:pt x="83" y="276"/>
                </a:lnTo>
                <a:lnTo>
                  <a:pt x="79" y="265"/>
                </a:lnTo>
                <a:lnTo>
                  <a:pt x="76" y="256"/>
                </a:lnTo>
                <a:lnTo>
                  <a:pt x="71" y="246"/>
                </a:lnTo>
                <a:lnTo>
                  <a:pt x="68" y="236"/>
                </a:lnTo>
                <a:lnTo>
                  <a:pt x="65" y="227"/>
                </a:lnTo>
                <a:lnTo>
                  <a:pt x="61" y="217"/>
                </a:lnTo>
                <a:lnTo>
                  <a:pt x="58" y="207"/>
                </a:lnTo>
                <a:lnTo>
                  <a:pt x="54" y="198"/>
                </a:lnTo>
                <a:lnTo>
                  <a:pt x="51" y="188"/>
                </a:lnTo>
                <a:lnTo>
                  <a:pt x="48" y="178"/>
                </a:lnTo>
                <a:lnTo>
                  <a:pt x="46" y="168"/>
                </a:lnTo>
                <a:lnTo>
                  <a:pt x="42" y="158"/>
                </a:lnTo>
                <a:lnTo>
                  <a:pt x="39" y="149"/>
                </a:lnTo>
                <a:lnTo>
                  <a:pt x="38" y="139"/>
                </a:lnTo>
                <a:lnTo>
                  <a:pt x="34" y="128"/>
                </a:lnTo>
                <a:lnTo>
                  <a:pt x="32" y="119"/>
                </a:lnTo>
                <a:lnTo>
                  <a:pt x="29" y="109"/>
                </a:lnTo>
                <a:lnTo>
                  <a:pt x="28" y="100"/>
                </a:lnTo>
                <a:lnTo>
                  <a:pt x="25" y="89"/>
                </a:lnTo>
                <a:lnTo>
                  <a:pt x="23" y="79"/>
                </a:lnTo>
                <a:lnTo>
                  <a:pt x="21" y="70"/>
                </a:lnTo>
                <a:lnTo>
                  <a:pt x="20" y="60"/>
                </a:lnTo>
                <a:lnTo>
                  <a:pt x="19" y="49"/>
                </a:lnTo>
                <a:lnTo>
                  <a:pt x="16" y="39"/>
                </a:lnTo>
                <a:lnTo>
                  <a:pt x="15" y="30"/>
                </a:lnTo>
                <a:lnTo>
                  <a:pt x="13" y="20"/>
                </a:lnTo>
                <a:lnTo>
                  <a:pt x="13" y="9"/>
                </a:lnTo>
                <a:lnTo>
                  <a:pt x="12" y="0"/>
                </a:lnTo>
                <a:lnTo>
                  <a:pt x="0" y="0"/>
                </a:lnTo>
                <a:lnTo>
                  <a:pt x="1" y="10"/>
                </a:lnTo>
                <a:lnTo>
                  <a:pt x="2" y="20"/>
                </a:lnTo>
                <a:lnTo>
                  <a:pt x="3" y="31"/>
                </a:lnTo>
                <a:lnTo>
                  <a:pt x="4" y="40"/>
                </a:lnTo>
                <a:lnTo>
                  <a:pt x="5" y="51"/>
                </a:lnTo>
                <a:lnTo>
                  <a:pt x="7" y="61"/>
                </a:lnTo>
                <a:lnTo>
                  <a:pt x="10" y="71"/>
                </a:lnTo>
                <a:lnTo>
                  <a:pt x="12" y="81"/>
                </a:lnTo>
                <a:lnTo>
                  <a:pt x="13" y="91"/>
                </a:lnTo>
                <a:lnTo>
                  <a:pt x="15" y="101"/>
                </a:lnTo>
                <a:lnTo>
                  <a:pt x="17" y="111"/>
                </a:lnTo>
                <a:lnTo>
                  <a:pt x="20" y="121"/>
                </a:lnTo>
                <a:lnTo>
                  <a:pt x="22" y="131"/>
                </a:lnTo>
                <a:lnTo>
                  <a:pt x="25" y="140"/>
                </a:lnTo>
                <a:lnTo>
                  <a:pt x="28" y="151"/>
                </a:lnTo>
                <a:lnTo>
                  <a:pt x="30" y="160"/>
                </a:lnTo>
                <a:lnTo>
                  <a:pt x="33" y="170"/>
                </a:lnTo>
                <a:lnTo>
                  <a:pt x="37" y="180"/>
                </a:lnTo>
                <a:lnTo>
                  <a:pt x="39" y="191"/>
                </a:lnTo>
                <a:lnTo>
                  <a:pt x="42" y="200"/>
                </a:lnTo>
                <a:lnTo>
                  <a:pt x="46" y="210"/>
                </a:lnTo>
                <a:lnTo>
                  <a:pt x="49" y="219"/>
                </a:lnTo>
                <a:lnTo>
                  <a:pt x="53" y="230"/>
                </a:lnTo>
                <a:lnTo>
                  <a:pt x="56" y="239"/>
                </a:lnTo>
                <a:lnTo>
                  <a:pt x="60" y="248"/>
                </a:lnTo>
                <a:lnTo>
                  <a:pt x="64" y="259"/>
                </a:lnTo>
                <a:lnTo>
                  <a:pt x="68" y="269"/>
                </a:lnTo>
                <a:lnTo>
                  <a:pt x="71" y="279"/>
                </a:lnTo>
                <a:lnTo>
                  <a:pt x="76" y="288"/>
                </a:lnTo>
                <a:lnTo>
                  <a:pt x="79" y="298"/>
                </a:lnTo>
                <a:lnTo>
                  <a:pt x="84" y="308"/>
                </a:lnTo>
                <a:lnTo>
                  <a:pt x="88" y="317"/>
                </a:lnTo>
                <a:lnTo>
                  <a:pt x="88" y="319"/>
                </a:lnTo>
                <a:lnTo>
                  <a:pt x="88" y="317"/>
                </a:lnTo>
                <a:lnTo>
                  <a:pt x="88" y="318"/>
                </a:lnTo>
                <a:lnTo>
                  <a:pt x="88" y="319"/>
                </a:lnTo>
                <a:lnTo>
                  <a:pt x="98" y="313"/>
                </a:lnTo>
              </a:path>
            </a:pathLst>
          </a:custGeom>
          <a:solidFill>
            <a:srgbClr val="790015"/>
          </a:solidFill>
          <a:ln w="12700" cap="rnd">
            <a:solidFill>
              <a:srgbClr val="FC0128"/>
            </a:solidFill>
            <a:round/>
            <a:headEnd/>
            <a:tailEnd/>
          </a:ln>
        </p:spPr>
        <p:txBody>
          <a:bodyPr/>
          <a:lstStyle/>
          <a:p>
            <a:endParaRPr lang="en-US"/>
          </a:p>
        </p:txBody>
      </p:sp>
      <p:sp>
        <p:nvSpPr>
          <p:cNvPr id="53468" name="Freeform 234">
            <a:extLst>
              <a:ext uri="{FF2B5EF4-FFF2-40B4-BE49-F238E27FC236}">
                <a16:creationId xmlns:a16="http://schemas.microsoft.com/office/drawing/2014/main" id="{0CE96F82-AC5B-5B69-A9B2-48E7F70A98F6}"/>
              </a:ext>
            </a:extLst>
          </p:cNvPr>
          <p:cNvSpPr>
            <a:spLocks/>
          </p:cNvSpPr>
          <p:nvPr/>
        </p:nvSpPr>
        <p:spPr bwMode="auto">
          <a:xfrm>
            <a:off x="5289553" y="4549775"/>
            <a:ext cx="157163" cy="1030288"/>
          </a:xfrm>
          <a:custGeom>
            <a:avLst/>
            <a:gdLst>
              <a:gd name="T0" fmla="*/ 2147483647 w 110"/>
              <a:gd name="T1" fmla="*/ 2147483647 h 714"/>
              <a:gd name="T2" fmla="*/ 2147483647 w 110"/>
              <a:gd name="T3" fmla="*/ 2147483647 h 714"/>
              <a:gd name="T4" fmla="*/ 2147483647 w 110"/>
              <a:gd name="T5" fmla="*/ 2147483647 h 714"/>
              <a:gd name="T6" fmla="*/ 2147483647 w 110"/>
              <a:gd name="T7" fmla="*/ 2147483647 h 714"/>
              <a:gd name="T8" fmla="*/ 2147483647 w 110"/>
              <a:gd name="T9" fmla="*/ 2147483647 h 714"/>
              <a:gd name="T10" fmla="*/ 2147483647 w 110"/>
              <a:gd name="T11" fmla="*/ 2147483647 h 714"/>
              <a:gd name="T12" fmla="*/ 2147483647 w 110"/>
              <a:gd name="T13" fmla="*/ 2147483647 h 714"/>
              <a:gd name="T14" fmla="*/ 2147483647 w 110"/>
              <a:gd name="T15" fmla="*/ 2147483647 h 714"/>
              <a:gd name="T16" fmla="*/ 2147483647 w 110"/>
              <a:gd name="T17" fmla="*/ 2147483647 h 714"/>
              <a:gd name="T18" fmla="*/ 2147483647 w 110"/>
              <a:gd name="T19" fmla="*/ 2147483647 h 714"/>
              <a:gd name="T20" fmla="*/ 2147483647 w 110"/>
              <a:gd name="T21" fmla="*/ 2147483647 h 714"/>
              <a:gd name="T22" fmla="*/ 2147483647 w 110"/>
              <a:gd name="T23" fmla="*/ 2147483647 h 714"/>
              <a:gd name="T24" fmla="*/ 2147483647 w 110"/>
              <a:gd name="T25" fmla="*/ 2147483647 h 714"/>
              <a:gd name="T26" fmla="*/ 2147483647 w 110"/>
              <a:gd name="T27" fmla="*/ 2147483647 h 714"/>
              <a:gd name="T28" fmla="*/ 2147483647 w 110"/>
              <a:gd name="T29" fmla="*/ 2147483647 h 714"/>
              <a:gd name="T30" fmla="*/ 2147483647 w 110"/>
              <a:gd name="T31" fmla="*/ 2147483647 h 714"/>
              <a:gd name="T32" fmla="*/ 0 w 110"/>
              <a:gd name="T33" fmla="*/ 2147483647 h 714"/>
              <a:gd name="T34" fmla="*/ 2147483647 w 110"/>
              <a:gd name="T35" fmla="*/ 2147483647 h 714"/>
              <a:gd name="T36" fmla="*/ 2147483647 w 110"/>
              <a:gd name="T37" fmla="*/ 2147483647 h 714"/>
              <a:gd name="T38" fmla="*/ 2147483647 w 110"/>
              <a:gd name="T39" fmla="*/ 2147483647 h 714"/>
              <a:gd name="T40" fmla="*/ 2147483647 w 110"/>
              <a:gd name="T41" fmla="*/ 2147483647 h 714"/>
              <a:gd name="T42" fmla="*/ 2147483647 w 110"/>
              <a:gd name="T43" fmla="*/ 2147483647 h 714"/>
              <a:gd name="T44" fmla="*/ 2147483647 w 110"/>
              <a:gd name="T45" fmla="*/ 2147483647 h 714"/>
              <a:gd name="T46" fmla="*/ 2147483647 w 110"/>
              <a:gd name="T47" fmla="*/ 2147483647 h 714"/>
              <a:gd name="T48" fmla="*/ 2147483647 w 110"/>
              <a:gd name="T49" fmla="*/ 2147483647 h 714"/>
              <a:gd name="T50" fmla="*/ 2147483647 w 110"/>
              <a:gd name="T51" fmla="*/ 2147483647 h 714"/>
              <a:gd name="T52" fmla="*/ 2147483647 w 110"/>
              <a:gd name="T53" fmla="*/ 2147483647 h 714"/>
              <a:gd name="T54" fmla="*/ 2147483647 w 110"/>
              <a:gd name="T55" fmla="*/ 2147483647 h 714"/>
              <a:gd name="T56" fmla="*/ 2147483647 w 110"/>
              <a:gd name="T57" fmla="*/ 2147483647 h 714"/>
              <a:gd name="T58" fmla="*/ 2147483647 w 110"/>
              <a:gd name="T59" fmla="*/ 2147483647 h 714"/>
              <a:gd name="T60" fmla="*/ 2147483647 w 110"/>
              <a:gd name="T61" fmla="*/ 2147483647 h 714"/>
              <a:gd name="T62" fmla="*/ 2147483647 w 110"/>
              <a:gd name="T63" fmla="*/ 2147483647 h 714"/>
              <a:gd name="T64" fmla="*/ 2147483647 w 110"/>
              <a:gd name="T65" fmla="*/ 2147483647 h 714"/>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10"/>
              <a:gd name="T100" fmla="*/ 0 h 714"/>
              <a:gd name="T101" fmla="*/ 110 w 110"/>
              <a:gd name="T102" fmla="*/ 714 h 714"/>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10" h="714">
                <a:moveTo>
                  <a:pt x="96" y="713"/>
                </a:moveTo>
                <a:lnTo>
                  <a:pt x="96" y="689"/>
                </a:lnTo>
                <a:lnTo>
                  <a:pt x="97" y="667"/>
                </a:lnTo>
                <a:lnTo>
                  <a:pt x="98" y="643"/>
                </a:lnTo>
                <a:lnTo>
                  <a:pt x="100" y="621"/>
                </a:lnTo>
                <a:lnTo>
                  <a:pt x="101" y="596"/>
                </a:lnTo>
                <a:lnTo>
                  <a:pt x="102" y="572"/>
                </a:lnTo>
                <a:lnTo>
                  <a:pt x="103" y="547"/>
                </a:lnTo>
                <a:lnTo>
                  <a:pt x="104" y="523"/>
                </a:lnTo>
                <a:lnTo>
                  <a:pt x="105" y="499"/>
                </a:lnTo>
                <a:lnTo>
                  <a:pt x="106" y="473"/>
                </a:lnTo>
                <a:lnTo>
                  <a:pt x="107" y="448"/>
                </a:lnTo>
                <a:lnTo>
                  <a:pt x="107" y="423"/>
                </a:lnTo>
                <a:lnTo>
                  <a:pt x="109" y="398"/>
                </a:lnTo>
                <a:lnTo>
                  <a:pt x="109" y="375"/>
                </a:lnTo>
                <a:lnTo>
                  <a:pt x="109" y="349"/>
                </a:lnTo>
                <a:lnTo>
                  <a:pt x="107" y="326"/>
                </a:lnTo>
                <a:lnTo>
                  <a:pt x="106" y="301"/>
                </a:lnTo>
                <a:lnTo>
                  <a:pt x="105" y="277"/>
                </a:lnTo>
                <a:lnTo>
                  <a:pt x="104" y="253"/>
                </a:lnTo>
                <a:lnTo>
                  <a:pt x="101" y="231"/>
                </a:lnTo>
                <a:lnTo>
                  <a:pt x="97" y="209"/>
                </a:lnTo>
                <a:lnTo>
                  <a:pt x="94" y="186"/>
                </a:lnTo>
                <a:lnTo>
                  <a:pt x="89" y="164"/>
                </a:lnTo>
                <a:lnTo>
                  <a:pt x="85" y="142"/>
                </a:lnTo>
                <a:lnTo>
                  <a:pt x="79" y="123"/>
                </a:lnTo>
                <a:lnTo>
                  <a:pt x="71" y="103"/>
                </a:lnTo>
                <a:lnTo>
                  <a:pt x="64" y="83"/>
                </a:lnTo>
                <a:lnTo>
                  <a:pt x="55" y="64"/>
                </a:lnTo>
                <a:lnTo>
                  <a:pt x="46" y="47"/>
                </a:lnTo>
                <a:lnTo>
                  <a:pt x="34" y="31"/>
                </a:lnTo>
                <a:lnTo>
                  <a:pt x="22" y="14"/>
                </a:lnTo>
                <a:lnTo>
                  <a:pt x="10" y="0"/>
                </a:lnTo>
                <a:lnTo>
                  <a:pt x="0" y="5"/>
                </a:lnTo>
                <a:lnTo>
                  <a:pt x="13" y="19"/>
                </a:lnTo>
                <a:lnTo>
                  <a:pt x="24" y="36"/>
                </a:lnTo>
                <a:lnTo>
                  <a:pt x="34" y="51"/>
                </a:lnTo>
                <a:lnTo>
                  <a:pt x="43" y="69"/>
                </a:lnTo>
                <a:lnTo>
                  <a:pt x="52" y="86"/>
                </a:lnTo>
                <a:lnTo>
                  <a:pt x="60" y="105"/>
                </a:lnTo>
                <a:lnTo>
                  <a:pt x="66" y="125"/>
                </a:lnTo>
                <a:lnTo>
                  <a:pt x="73" y="145"/>
                </a:lnTo>
                <a:lnTo>
                  <a:pt x="78" y="166"/>
                </a:lnTo>
                <a:lnTo>
                  <a:pt x="82" y="187"/>
                </a:lnTo>
                <a:lnTo>
                  <a:pt x="86" y="209"/>
                </a:lnTo>
                <a:lnTo>
                  <a:pt x="88" y="231"/>
                </a:lnTo>
                <a:lnTo>
                  <a:pt x="91" y="254"/>
                </a:lnTo>
                <a:lnTo>
                  <a:pt x="93" y="278"/>
                </a:lnTo>
                <a:lnTo>
                  <a:pt x="95" y="301"/>
                </a:lnTo>
                <a:lnTo>
                  <a:pt x="96" y="326"/>
                </a:lnTo>
                <a:lnTo>
                  <a:pt x="96" y="349"/>
                </a:lnTo>
                <a:lnTo>
                  <a:pt x="96" y="375"/>
                </a:lnTo>
                <a:lnTo>
                  <a:pt x="96" y="398"/>
                </a:lnTo>
                <a:lnTo>
                  <a:pt x="96" y="423"/>
                </a:lnTo>
                <a:lnTo>
                  <a:pt x="95" y="448"/>
                </a:lnTo>
                <a:lnTo>
                  <a:pt x="94" y="473"/>
                </a:lnTo>
                <a:lnTo>
                  <a:pt x="93" y="499"/>
                </a:lnTo>
                <a:lnTo>
                  <a:pt x="92" y="522"/>
                </a:lnTo>
                <a:lnTo>
                  <a:pt x="91" y="547"/>
                </a:lnTo>
                <a:lnTo>
                  <a:pt x="88" y="571"/>
                </a:lnTo>
                <a:lnTo>
                  <a:pt x="88" y="596"/>
                </a:lnTo>
                <a:lnTo>
                  <a:pt x="87" y="620"/>
                </a:lnTo>
                <a:lnTo>
                  <a:pt x="86" y="643"/>
                </a:lnTo>
                <a:lnTo>
                  <a:pt x="85" y="667"/>
                </a:lnTo>
                <a:lnTo>
                  <a:pt x="85" y="689"/>
                </a:lnTo>
                <a:lnTo>
                  <a:pt x="85" y="713"/>
                </a:lnTo>
                <a:lnTo>
                  <a:pt x="96" y="713"/>
                </a:lnTo>
              </a:path>
            </a:pathLst>
          </a:custGeom>
          <a:solidFill>
            <a:srgbClr val="790015"/>
          </a:solidFill>
          <a:ln w="12700" cap="rnd">
            <a:solidFill>
              <a:srgbClr val="FC0128"/>
            </a:solidFill>
            <a:round/>
            <a:headEnd/>
            <a:tailEnd/>
          </a:ln>
        </p:spPr>
        <p:txBody>
          <a:bodyPr/>
          <a:lstStyle/>
          <a:p>
            <a:endParaRPr lang="en-US"/>
          </a:p>
        </p:txBody>
      </p:sp>
      <p:sp>
        <p:nvSpPr>
          <p:cNvPr id="53469" name="Freeform 235">
            <a:extLst>
              <a:ext uri="{FF2B5EF4-FFF2-40B4-BE49-F238E27FC236}">
                <a16:creationId xmlns:a16="http://schemas.microsoft.com/office/drawing/2014/main" id="{E409EBD8-C96C-F150-1C36-CEA15C2FCFBE}"/>
              </a:ext>
            </a:extLst>
          </p:cNvPr>
          <p:cNvSpPr>
            <a:spLocks/>
          </p:cNvSpPr>
          <p:nvPr/>
        </p:nvSpPr>
        <p:spPr bwMode="auto">
          <a:xfrm>
            <a:off x="5230815" y="4891090"/>
            <a:ext cx="57151" cy="768351"/>
          </a:xfrm>
          <a:custGeom>
            <a:avLst/>
            <a:gdLst>
              <a:gd name="T0" fmla="*/ 2147483647 w 39"/>
              <a:gd name="T1" fmla="*/ 2147483647 h 532"/>
              <a:gd name="T2" fmla="*/ 2147483647 w 39"/>
              <a:gd name="T3" fmla="*/ 2147483647 h 532"/>
              <a:gd name="T4" fmla="*/ 2147483647 w 39"/>
              <a:gd name="T5" fmla="*/ 2147483647 h 532"/>
              <a:gd name="T6" fmla="*/ 2147483647 w 39"/>
              <a:gd name="T7" fmla="*/ 2147483647 h 532"/>
              <a:gd name="T8" fmla="*/ 2147483647 w 39"/>
              <a:gd name="T9" fmla="*/ 2147483647 h 532"/>
              <a:gd name="T10" fmla="*/ 2147483647 w 39"/>
              <a:gd name="T11" fmla="*/ 2147483647 h 532"/>
              <a:gd name="T12" fmla="*/ 2147483647 w 39"/>
              <a:gd name="T13" fmla="*/ 2147483647 h 532"/>
              <a:gd name="T14" fmla="*/ 2147483647 w 39"/>
              <a:gd name="T15" fmla="*/ 2147483647 h 532"/>
              <a:gd name="T16" fmla="*/ 2147483647 w 39"/>
              <a:gd name="T17" fmla="*/ 2147483647 h 532"/>
              <a:gd name="T18" fmla="*/ 2147483647 w 39"/>
              <a:gd name="T19" fmla="*/ 2147483647 h 532"/>
              <a:gd name="T20" fmla="*/ 2147483647 w 39"/>
              <a:gd name="T21" fmla="*/ 2147483647 h 532"/>
              <a:gd name="T22" fmla="*/ 2147483647 w 39"/>
              <a:gd name="T23" fmla="*/ 2147483647 h 532"/>
              <a:gd name="T24" fmla="*/ 2147483647 w 39"/>
              <a:gd name="T25" fmla="*/ 2147483647 h 532"/>
              <a:gd name="T26" fmla="*/ 2147483647 w 39"/>
              <a:gd name="T27" fmla="*/ 2147483647 h 532"/>
              <a:gd name="T28" fmla="*/ 2147483647 w 39"/>
              <a:gd name="T29" fmla="*/ 2147483647 h 532"/>
              <a:gd name="T30" fmla="*/ 2147483647 w 39"/>
              <a:gd name="T31" fmla="*/ 2147483647 h 532"/>
              <a:gd name="T32" fmla="*/ 2147483647 w 39"/>
              <a:gd name="T33" fmla="*/ 2147483647 h 532"/>
              <a:gd name="T34" fmla="*/ 2147483647 w 39"/>
              <a:gd name="T35" fmla="*/ 2147483647 h 532"/>
              <a:gd name="T36" fmla="*/ 2147483647 w 39"/>
              <a:gd name="T37" fmla="*/ 2147483647 h 532"/>
              <a:gd name="T38" fmla="*/ 2147483647 w 39"/>
              <a:gd name="T39" fmla="*/ 2147483647 h 532"/>
              <a:gd name="T40" fmla="*/ 2147483647 w 39"/>
              <a:gd name="T41" fmla="*/ 2147483647 h 532"/>
              <a:gd name="T42" fmla="*/ 2147483647 w 39"/>
              <a:gd name="T43" fmla="*/ 2147483647 h 532"/>
              <a:gd name="T44" fmla="*/ 2147483647 w 39"/>
              <a:gd name="T45" fmla="*/ 2147483647 h 532"/>
              <a:gd name="T46" fmla="*/ 2147483647 w 39"/>
              <a:gd name="T47" fmla="*/ 2147483647 h 532"/>
              <a:gd name="T48" fmla="*/ 2147483647 w 39"/>
              <a:gd name="T49" fmla="*/ 2147483647 h 532"/>
              <a:gd name="T50" fmla="*/ 2147483647 w 39"/>
              <a:gd name="T51" fmla="*/ 2147483647 h 532"/>
              <a:gd name="T52" fmla="*/ 2147483647 w 39"/>
              <a:gd name="T53" fmla="*/ 2147483647 h 532"/>
              <a:gd name="T54" fmla="*/ 2147483647 w 39"/>
              <a:gd name="T55" fmla="*/ 2147483647 h 532"/>
              <a:gd name="T56" fmla="*/ 2147483647 w 39"/>
              <a:gd name="T57" fmla="*/ 2147483647 h 532"/>
              <a:gd name="T58" fmla="*/ 2147483647 w 39"/>
              <a:gd name="T59" fmla="*/ 2147483647 h 532"/>
              <a:gd name="T60" fmla="*/ 2147483647 w 39"/>
              <a:gd name="T61" fmla="*/ 2147483647 h 532"/>
              <a:gd name="T62" fmla="*/ 2147483647 w 39"/>
              <a:gd name="T63" fmla="*/ 2147483647 h 532"/>
              <a:gd name="T64" fmla="*/ 2147483647 w 39"/>
              <a:gd name="T65" fmla="*/ 0 h 53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39"/>
              <a:gd name="T100" fmla="*/ 0 h 532"/>
              <a:gd name="T101" fmla="*/ 39 w 39"/>
              <a:gd name="T102" fmla="*/ 532 h 532"/>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39" h="532">
                <a:moveTo>
                  <a:pt x="16" y="0"/>
                </a:moveTo>
                <a:lnTo>
                  <a:pt x="17" y="18"/>
                </a:lnTo>
                <a:lnTo>
                  <a:pt x="19" y="35"/>
                </a:lnTo>
                <a:lnTo>
                  <a:pt x="21" y="51"/>
                </a:lnTo>
                <a:lnTo>
                  <a:pt x="22" y="69"/>
                </a:lnTo>
                <a:lnTo>
                  <a:pt x="23" y="85"/>
                </a:lnTo>
                <a:lnTo>
                  <a:pt x="23" y="102"/>
                </a:lnTo>
                <a:lnTo>
                  <a:pt x="24" y="120"/>
                </a:lnTo>
                <a:lnTo>
                  <a:pt x="24" y="136"/>
                </a:lnTo>
                <a:lnTo>
                  <a:pt x="24" y="153"/>
                </a:lnTo>
                <a:lnTo>
                  <a:pt x="25" y="169"/>
                </a:lnTo>
                <a:lnTo>
                  <a:pt x="25" y="186"/>
                </a:lnTo>
                <a:lnTo>
                  <a:pt x="25" y="203"/>
                </a:lnTo>
                <a:lnTo>
                  <a:pt x="25" y="219"/>
                </a:lnTo>
                <a:lnTo>
                  <a:pt x="25" y="235"/>
                </a:lnTo>
                <a:lnTo>
                  <a:pt x="24" y="251"/>
                </a:lnTo>
                <a:lnTo>
                  <a:pt x="24" y="268"/>
                </a:lnTo>
                <a:lnTo>
                  <a:pt x="24" y="285"/>
                </a:lnTo>
                <a:lnTo>
                  <a:pt x="23" y="301"/>
                </a:lnTo>
                <a:lnTo>
                  <a:pt x="23" y="318"/>
                </a:lnTo>
                <a:lnTo>
                  <a:pt x="22" y="334"/>
                </a:lnTo>
                <a:lnTo>
                  <a:pt x="21" y="350"/>
                </a:lnTo>
                <a:lnTo>
                  <a:pt x="19" y="367"/>
                </a:lnTo>
                <a:lnTo>
                  <a:pt x="17" y="382"/>
                </a:lnTo>
                <a:lnTo>
                  <a:pt x="16" y="399"/>
                </a:lnTo>
                <a:lnTo>
                  <a:pt x="14" y="415"/>
                </a:lnTo>
                <a:lnTo>
                  <a:pt x="13" y="432"/>
                </a:lnTo>
                <a:lnTo>
                  <a:pt x="11" y="449"/>
                </a:lnTo>
                <a:lnTo>
                  <a:pt x="8" y="464"/>
                </a:lnTo>
                <a:lnTo>
                  <a:pt x="6" y="481"/>
                </a:lnTo>
                <a:lnTo>
                  <a:pt x="5" y="496"/>
                </a:lnTo>
                <a:lnTo>
                  <a:pt x="2" y="513"/>
                </a:lnTo>
                <a:lnTo>
                  <a:pt x="0" y="530"/>
                </a:lnTo>
                <a:lnTo>
                  <a:pt x="13" y="531"/>
                </a:lnTo>
                <a:lnTo>
                  <a:pt x="14" y="514"/>
                </a:lnTo>
                <a:lnTo>
                  <a:pt x="16" y="498"/>
                </a:lnTo>
                <a:lnTo>
                  <a:pt x="20" y="482"/>
                </a:lnTo>
                <a:lnTo>
                  <a:pt x="22" y="465"/>
                </a:lnTo>
                <a:lnTo>
                  <a:pt x="24" y="449"/>
                </a:lnTo>
                <a:lnTo>
                  <a:pt x="25" y="432"/>
                </a:lnTo>
                <a:lnTo>
                  <a:pt x="26" y="415"/>
                </a:lnTo>
                <a:lnTo>
                  <a:pt x="29" y="400"/>
                </a:lnTo>
                <a:lnTo>
                  <a:pt x="31" y="383"/>
                </a:lnTo>
                <a:lnTo>
                  <a:pt x="32" y="367"/>
                </a:lnTo>
                <a:lnTo>
                  <a:pt x="33" y="351"/>
                </a:lnTo>
                <a:lnTo>
                  <a:pt x="33" y="334"/>
                </a:lnTo>
                <a:lnTo>
                  <a:pt x="34" y="318"/>
                </a:lnTo>
                <a:lnTo>
                  <a:pt x="35" y="302"/>
                </a:lnTo>
                <a:lnTo>
                  <a:pt x="36" y="285"/>
                </a:lnTo>
                <a:lnTo>
                  <a:pt x="36" y="268"/>
                </a:lnTo>
                <a:lnTo>
                  <a:pt x="38" y="251"/>
                </a:lnTo>
                <a:lnTo>
                  <a:pt x="38" y="235"/>
                </a:lnTo>
                <a:lnTo>
                  <a:pt x="38" y="219"/>
                </a:lnTo>
                <a:lnTo>
                  <a:pt x="38" y="203"/>
                </a:lnTo>
                <a:lnTo>
                  <a:pt x="38" y="186"/>
                </a:lnTo>
                <a:lnTo>
                  <a:pt x="38" y="169"/>
                </a:lnTo>
                <a:lnTo>
                  <a:pt x="38" y="152"/>
                </a:lnTo>
                <a:lnTo>
                  <a:pt x="36" y="135"/>
                </a:lnTo>
                <a:lnTo>
                  <a:pt x="36" y="119"/>
                </a:lnTo>
                <a:lnTo>
                  <a:pt x="35" y="102"/>
                </a:lnTo>
                <a:lnTo>
                  <a:pt x="34" y="85"/>
                </a:lnTo>
                <a:lnTo>
                  <a:pt x="33" y="68"/>
                </a:lnTo>
                <a:lnTo>
                  <a:pt x="33" y="51"/>
                </a:lnTo>
                <a:lnTo>
                  <a:pt x="32" y="34"/>
                </a:lnTo>
                <a:lnTo>
                  <a:pt x="31" y="17"/>
                </a:lnTo>
                <a:lnTo>
                  <a:pt x="29" y="0"/>
                </a:lnTo>
                <a:lnTo>
                  <a:pt x="16" y="0"/>
                </a:lnTo>
              </a:path>
            </a:pathLst>
          </a:custGeom>
          <a:solidFill>
            <a:srgbClr val="790015"/>
          </a:solidFill>
          <a:ln w="12700" cap="rnd">
            <a:solidFill>
              <a:srgbClr val="FC0128"/>
            </a:solidFill>
            <a:round/>
            <a:headEnd/>
            <a:tailEnd/>
          </a:ln>
        </p:spPr>
        <p:txBody>
          <a:bodyPr/>
          <a:lstStyle/>
          <a:p>
            <a:endParaRPr lang="en-US"/>
          </a:p>
        </p:txBody>
      </p:sp>
      <p:sp>
        <p:nvSpPr>
          <p:cNvPr id="53470" name="Freeform 236">
            <a:extLst>
              <a:ext uri="{FF2B5EF4-FFF2-40B4-BE49-F238E27FC236}">
                <a16:creationId xmlns:a16="http://schemas.microsoft.com/office/drawing/2014/main" id="{039CCF4D-09EF-C979-1B1A-2D0C2107D26A}"/>
              </a:ext>
            </a:extLst>
          </p:cNvPr>
          <p:cNvSpPr>
            <a:spLocks/>
          </p:cNvSpPr>
          <p:nvPr/>
        </p:nvSpPr>
        <p:spPr bwMode="auto">
          <a:xfrm>
            <a:off x="5075242" y="4443414"/>
            <a:ext cx="200025" cy="450851"/>
          </a:xfrm>
          <a:custGeom>
            <a:avLst/>
            <a:gdLst>
              <a:gd name="T0" fmla="*/ 2147483647 w 137"/>
              <a:gd name="T1" fmla="*/ 2147483647 h 313"/>
              <a:gd name="T2" fmla="*/ 2147483647 w 137"/>
              <a:gd name="T3" fmla="*/ 2147483647 h 313"/>
              <a:gd name="T4" fmla="*/ 2147483647 w 137"/>
              <a:gd name="T5" fmla="*/ 2147483647 h 313"/>
              <a:gd name="T6" fmla="*/ 2147483647 w 137"/>
              <a:gd name="T7" fmla="*/ 2147483647 h 313"/>
              <a:gd name="T8" fmla="*/ 2147483647 w 137"/>
              <a:gd name="T9" fmla="*/ 2147483647 h 313"/>
              <a:gd name="T10" fmla="*/ 2147483647 w 137"/>
              <a:gd name="T11" fmla="*/ 2147483647 h 313"/>
              <a:gd name="T12" fmla="*/ 2147483647 w 137"/>
              <a:gd name="T13" fmla="*/ 2147483647 h 313"/>
              <a:gd name="T14" fmla="*/ 2147483647 w 137"/>
              <a:gd name="T15" fmla="*/ 2147483647 h 313"/>
              <a:gd name="T16" fmla="*/ 2147483647 w 137"/>
              <a:gd name="T17" fmla="*/ 2147483647 h 313"/>
              <a:gd name="T18" fmla="*/ 2147483647 w 137"/>
              <a:gd name="T19" fmla="*/ 2147483647 h 313"/>
              <a:gd name="T20" fmla="*/ 2147483647 w 137"/>
              <a:gd name="T21" fmla="*/ 2147483647 h 313"/>
              <a:gd name="T22" fmla="*/ 2147483647 w 137"/>
              <a:gd name="T23" fmla="*/ 2147483647 h 313"/>
              <a:gd name="T24" fmla="*/ 2147483647 w 137"/>
              <a:gd name="T25" fmla="*/ 2147483647 h 313"/>
              <a:gd name="T26" fmla="*/ 2147483647 w 137"/>
              <a:gd name="T27" fmla="*/ 2147483647 h 313"/>
              <a:gd name="T28" fmla="*/ 2147483647 w 137"/>
              <a:gd name="T29" fmla="*/ 2147483647 h 313"/>
              <a:gd name="T30" fmla="*/ 2147483647 w 137"/>
              <a:gd name="T31" fmla="*/ 2147483647 h 313"/>
              <a:gd name="T32" fmla="*/ 2147483647 w 137"/>
              <a:gd name="T33" fmla="*/ 2147483647 h 313"/>
              <a:gd name="T34" fmla="*/ 2147483647 w 137"/>
              <a:gd name="T35" fmla="*/ 2147483647 h 313"/>
              <a:gd name="T36" fmla="*/ 2147483647 w 137"/>
              <a:gd name="T37" fmla="*/ 2147483647 h 313"/>
              <a:gd name="T38" fmla="*/ 2147483647 w 137"/>
              <a:gd name="T39" fmla="*/ 2147483647 h 313"/>
              <a:gd name="T40" fmla="*/ 2147483647 w 137"/>
              <a:gd name="T41" fmla="*/ 2147483647 h 313"/>
              <a:gd name="T42" fmla="*/ 2147483647 w 137"/>
              <a:gd name="T43" fmla="*/ 2147483647 h 313"/>
              <a:gd name="T44" fmla="*/ 2147483647 w 137"/>
              <a:gd name="T45" fmla="*/ 2147483647 h 313"/>
              <a:gd name="T46" fmla="*/ 2147483647 w 137"/>
              <a:gd name="T47" fmla="*/ 2147483647 h 313"/>
              <a:gd name="T48" fmla="*/ 2147483647 w 137"/>
              <a:gd name="T49" fmla="*/ 2147483647 h 313"/>
              <a:gd name="T50" fmla="*/ 2147483647 w 137"/>
              <a:gd name="T51" fmla="*/ 2147483647 h 313"/>
              <a:gd name="T52" fmla="*/ 2147483647 w 137"/>
              <a:gd name="T53" fmla="*/ 2147483647 h 313"/>
              <a:gd name="T54" fmla="*/ 2147483647 w 137"/>
              <a:gd name="T55" fmla="*/ 2147483647 h 313"/>
              <a:gd name="T56" fmla="*/ 2147483647 w 137"/>
              <a:gd name="T57" fmla="*/ 2147483647 h 313"/>
              <a:gd name="T58" fmla="*/ 2147483647 w 137"/>
              <a:gd name="T59" fmla="*/ 2147483647 h 313"/>
              <a:gd name="T60" fmla="*/ 2147483647 w 137"/>
              <a:gd name="T61" fmla="*/ 2147483647 h 313"/>
              <a:gd name="T62" fmla="*/ 2147483647 w 137"/>
              <a:gd name="T63" fmla="*/ 2147483647 h 313"/>
              <a:gd name="T64" fmla="*/ 2147483647 w 137"/>
              <a:gd name="T65" fmla="*/ 0 h 313"/>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37"/>
              <a:gd name="T100" fmla="*/ 0 h 313"/>
              <a:gd name="T101" fmla="*/ 137 w 137"/>
              <a:gd name="T102" fmla="*/ 313 h 313"/>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37" h="313">
                <a:moveTo>
                  <a:pt x="0" y="3"/>
                </a:moveTo>
                <a:lnTo>
                  <a:pt x="4" y="13"/>
                </a:lnTo>
                <a:lnTo>
                  <a:pt x="8" y="22"/>
                </a:lnTo>
                <a:lnTo>
                  <a:pt x="13" y="31"/>
                </a:lnTo>
                <a:lnTo>
                  <a:pt x="19" y="41"/>
                </a:lnTo>
                <a:lnTo>
                  <a:pt x="22" y="50"/>
                </a:lnTo>
                <a:lnTo>
                  <a:pt x="28" y="59"/>
                </a:lnTo>
                <a:lnTo>
                  <a:pt x="32" y="68"/>
                </a:lnTo>
                <a:lnTo>
                  <a:pt x="37" y="77"/>
                </a:lnTo>
                <a:lnTo>
                  <a:pt x="41" y="86"/>
                </a:lnTo>
                <a:lnTo>
                  <a:pt x="47" y="95"/>
                </a:lnTo>
                <a:lnTo>
                  <a:pt x="50" y="103"/>
                </a:lnTo>
                <a:lnTo>
                  <a:pt x="55" y="112"/>
                </a:lnTo>
                <a:lnTo>
                  <a:pt x="59" y="122"/>
                </a:lnTo>
                <a:lnTo>
                  <a:pt x="64" y="130"/>
                </a:lnTo>
                <a:lnTo>
                  <a:pt x="68" y="139"/>
                </a:lnTo>
                <a:lnTo>
                  <a:pt x="72" y="148"/>
                </a:lnTo>
                <a:lnTo>
                  <a:pt x="76" y="157"/>
                </a:lnTo>
                <a:lnTo>
                  <a:pt x="80" y="167"/>
                </a:lnTo>
                <a:lnTo>
                  <a:pt x="84" y="176"/>
                </a:lnTo>
                <a:lnTo>
                  <a:pt x="88" y="184"/>
                </a:lnTo>
                <a:lnTo>
                  <a:pt x="91" y="194"/>
                </a:lnTo>
                <a:lnTo>
                  <a:pt x="95" y="204"/>
                </a:lnTo>
                <a:lnTo>
                  <a:pt x="98" y="214"/>
                </a:lnTo>
                <a:lnTo>
                  <a:pt x="102" y="223"/>
                </a:lnTo>
                <a:lnTo>
                  <a:pt x="105" y="233"/>
                </a:lnTo>
                <a:lnTo>
                  <a:pt x="107" y="244"/>
                </a:lnTo>
                <a:lnTo>
                  <a:pt x="111" y="255"/>
                </a:lnTo>
                <a:lnTo>
                  <a:pt x="114" y="266"/>
                </a:lnTo>
                <a:lnTo>
                  <a:pt x="116" y="276"/>
                </a:lnTo>
                <a:lnTo>
                  <a:pt x="119" y="288"/>
                </a:lnTo>
                <a:lnTo>
                  <a:pt x="121" y="300"/>
                </a:lnTo>
                <a:lnTo>
                  <a:pt x="123" y="312"/>
                </a:lnTo>
                <a:lnTo>
                  <a:pt x="136" y="311"/>
                </a:lnTo>
                <a:lnTo>
                  <a:pt x="133" y="298"/>
                </a:lnTo>
                <a:lnTo>
                  <a:pt x="132" y="287"/>
                </a:lnTo>
                <a:lnTo>
                  <a:pt x="129" y="275"/>
                </a:lnTo>
                <a:lnTo>
                  <a:pt x="125" y="265"/>
                </a:lnTo>
                <a:lnTo>
                  <a:pt x="123" y="253"/>
                </a:lnTo>
                <a:lnTo>
                  <a:pt x="120" y="242"/>
                </a:lnTo>
                <a:lnTo>
                  <a:pt x="116" y="231"/>
                </a:lnTo>
                <a:lnTo>
                  <a:pt x="114" y="222"/>
                </a:lnTo>
                <a:lnTo>
                  <a:pt x="111" y="211"/>
                </a:lnTo>
                <a:lnTo>
                  <a:pt x="106" y="201"/>
                </a:lnTo>
                <a:lnTo>
                  <a:pt x="103" y="191"/>
                </a:lnTo>
                <a:lnTo>
                  <a:pt x="100" y="181"/>
                </a:lnTo>
                <a:lnTo>
                  <a:pt x="96" y="172"/>
                </a:lnTo>
                <a:lnTo>
                  <a:pt x="92" y="163"/>
                </a:lnTo>
                <a:lnTo>
                  <a:pt x="88" y="154"/>
                </a:lnTo>
                <a:lnTo>
                  <a:pt x="84" y="144"/>
                </a:lnTo>
                <a:lnTo>
                  <a:pt x="79" y="135"/>
                </a:lnTo>
                <a:lnTo>
                  <a:pt x="75" y="127"/>
                </a:lnTo>
                <a:lnTo>
                  <a:pt x="71" y="118"/>
                </a:lnTo>
                <a:lnTo>
                  <a:pt x="66" y="108"/>
                </a:lnTo>
                <a:lnTo>
                  <a:pt x="62" y="100"/>
                </a:lnTo>
                <a:lnTo>
                  <a:pt x="57" y="90"/>
                </a:lnTo>
                <a:lnTo>
                  <a:pt x="53" y="82"/>
                </a:lnTo>
                <a:lnTo>
                  <a:pt x="48" y="73"/>
                </a:lnTo>
                <a:lnTo>
                  <a:pt x="43" y="64"/>
                </a:lnTo>
                <a:lnTo>
                  <a:pt x="39" y="55"/>
                </a:lnTo>
                <a:lnTo>
                  <a:pt x="34" y="46"/>
                </a:lnTo>
                <a:lnTo>
                  <a:pt x="30" y="37"/>
                </a:lnTo>
                <a:lnTo>
                  <a:pt x="25" y="28"/>
                </a:lnTo>
                <a:lnTo>
                  <a:pt x="21" y="19"/>
                </a:lnTo>
                <a:lnTo>
                  <a:pt x="15" y="9"/>
                </a:lnTo>
                <a:lnTo>
                  <a:pt x="11" y="0"/>
                </a:lnTo>
                <a:lnTo>
                  <a:pt x="0" y="3"/>
                </a:lnTo>
              </a:path>
            </a:pathLst>
          </a:custGeom>
          <a:solidFill>
            <a:srgbClr val="790015"/>
          </a:solidFill>
          <a:ln w="12700" cap="rnd">
            <a:solidFill>
              <a:srgbClr val="FC0128"/>
            </a:solidFill>
            <a:round/>
            <a:headEnd/>
            <a:tailEnd/>
          </a:ln>
        </p:spPr>
        <p:txBody>
          <a:bodyPr/>
          <a:lstStyle/>
          <a:p>
            <a:endParaRPr lang="en-US"/>
          </a:p>
        </p:txBody>
      </p:sp>
      <p:sp>
        <p:nvSpPr>
          <p:cNvPr id="53471" name="Freeform 237">
            <a:extLst>
              <a:ext uri="{FF2B5EF4-FFF2-40B4-BE49-F238E27FC236}">
                <a16:creationId xmlns:a16="http://schemas.microsoft.com/office/drawing/2014/main" id="{BED03380-D82C-7BEB-4DEE-54E5B0E9DEB8}"/>
              </a:ext>
            </a:extLst>
          </p:cNvPr>
          <p:cNvSpPr>
            <a:spLocks/>
          </p:cNvSpPr>
          <p:nvPr/>
        </p:nvSpPr>
        <p:spPr bwMode="auto">
          <a:xfrm>
            <a:off x="4010028" y="5275263"/>
            <a:ext cx="506413" cy="341312"/>
          </a:xfrm>
          <a:custGeom>
            <a:avLst/>
            <a:gdLst>
              <a:gd name="T0" fmla="*/ 2147483647 w 350"/>
              <a:gd name="T1" fmla="*/ 2147483647 h 236"/>
              <a:gd name="T2" fmla="*/ 2147483647 w 350"/>
              <a:gd name="T3" fmla="*/ 2147483647 h 236"/>
              <a:gd name="T4" fmla="*/ 2147483647 w 350"/>
              <a:gd name="T5" fmla="*/ 2147483647 h 236"/>
              <a:gd name="T6" fmla="*/ 2147483647 w 350"/>
              <a:gd name="T7" fmla="*/ 2147483647 h 236"/>
              <a:gd name="T8" fmla="*/ 2147483647 w 350"/>
              <a:gd name="T9" fmla="*/ 2147483647 h 236"/>
              <a:gd name="T10" fmla="*/ 2147483647 w 350"/>
              <a:gd name="T11" fmla="*/ 2147483647 h 236"/>
              <a:gd name="T12" fmla="*/ 2147483647 w 350"/>
              <a:gd name="T13" fmla="*/ 2147483647 h 236"/>
              <a:gd name="T14" fmla="*/ 2147483647 w 350"/>
              <a:gd name="T15" fmla="*/ 2147483647 h 236"/>
              <a:gd name="T16" fmla="*/ 2147483647 w 350"/>
              <a:gd name="T17" fmla="*/ 2147483647 h 236"/>
              <a:gd name="T18" fmla="*/ 2147483647 w 350"/>
              <a:gd name="T19" fmla="*/ 2147483647 h 236"/>
              <a:gd name="T20" fmla="*/ 2147483647 w 350"/>
              <a:gd name="T21" fmla="*/ 2147483647 h 236"/>
              <a:gd name="T22" fmla="*/ 2147483647 w 350"/>
              <a:gd name="T23" fmla="*/ 2147483647 h 236"/>
              <a:gd name="T24" fmla="*/ 2147483647 w 350"/>
              <a:gd name="T25" fmla="*/ 2147483647 h 236"/>
              <a:gd name="T26" fmla="*/ 2147483647 w 350"/>
              <a:gd name="T27" fmla="*/ 2147483647 h 236"/>
              <a:gd name="T28" fmla="*/ 2147483647 w 350"/>
              <a:gd name="T29" fmla="*/ 2147483647 h 236"/>
              <a:gd name="T30" fmla="*/ 2147483647 w 350"/>
              <a:gd name="T31" fmla="*/ 2147483647 h 236"/>
              <a:gd name="T32" fmla="*/ 2147483647 w 350"/>
              <a:gd name="T33" fmla="*/ 2147483647 h 236"/>
              <a:gd name="T34" fmla="*/ 2147483647 w 350"/>
              <a:gd name="T35" fmla="*/ 2147483647 h 236"/>
              <a:gd name="T36" fmla="*/ 2147483647 w 350"/>
              <a:gd name="T37" fmla="*/ 2147483647 h 236"/>
              <a:gd name="T38" fmla="*/ 2147483647 w 350"/>
              <a:gd name="T39" fmla="*/ 2147483647 h 236"/>
              <a:gd name="T40" fmla="*/ 2147483647 w 350"/>
              <a:gd name="T41" fmla="*/ 2147483647 h 236"/>
              <a:gd name="T42" fmla="*/ 2147483647 w 350"/>
              <a:gd name="T43" fmla="*/ 2147483647 h 236"/>
              <a:gd name="T44" fmla="*/ 2147483647 w 350"/>
              <a:gd name="T45" fmla="*/ 2147483647 h 236"/>
              <a:gd name="T46" fmla="*/ 2147483647 w 350"/>
              <a:gd name="T47" fmla="*/ 2147483647 h 236"/>
              <a:gd name="T48" fmla="*/ 2147483647 w 350"/>
              <a:gd name="T49" fmla="*/ 2147483647 h 236"/>
              <a:gd name="T50" fmla="*/ 2147483647 w 350"/>
              <a:gd name="T51" fmla="*/ 2147483647 h 236"/>
              <a:gd name="T52" fmla="*/ 2147483647 w 350"/>
              <a:gd name="T53" fmla="*/ 2147483647 h 236"/>
              <a:gd name="T54" fmla="*/ 2147483647 w 350"/>
              <a:gd name="T55" fmla="*/ 2147483647 h 236"/>
              <a:gd name="T56" fmla="*/ 2147483647 w 350"/>
              <a:gd name="T57" fmla="*/ 2147483647 h 236"/>
              <a:gd name="T58" fmla="*/ 2147483647 w 350"/>
              <a:gd name="T59" fmla="*/ 2147483647 h 236"/>
              <a:gd name="T60" fmla="*/ 2147483647 w 350"/>
              <a:gd name="T61" fmla="*/ 2147483647 h 236"/>
              <a:gd name="T62" fmla="*/ 2147483647 w 350"/>
              <a:gd name="T63" fmla="*/ 2147483647 h 236"/>
              <a:gd name="T64" fmla="*/ 2147483647 w 350"/>
              <a:gd name="T65" fmla="*/ 2147483647 h 2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350"/>
              <a:gd name="T100" fmla="*/ 0 h 236"/>
              <a:gd name="T101" fmla="*/ 350 w 350"/>
              <a:gd name="T102" fmla="*/ 236 h 2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350" h="236">
                <a:moveTo>
                  <a:pt x="337" y="0"/>
                </a:moveTo>
                <a:lnTo>
                  <a:pt x="333" y="8"/>
                </a:lnTo>
                <a:lnTo>
                  <a:pt x="327" y="16"/>
                </a:lnTo>
                <a:lnTo>
                  <a:pt x="322" y="26"/>
                </a:lnTo>
                <a:lnTo>
                  <a:pt x="316" y="35"/>
                </a:lnTo>
                <a:lnTo>
                  <a:pt x="309" y="43"/>
                </a:lnTo>
                <a:lnTo>
                  <a:pt x="302" y="53"/>
                </a:lnTo>
                <a:lnTo>
                  <a:pt x="295" y="62"/>
                </a:lnTo>
                <a:lnTo>
                  <a:pt x="287" y="72"/>
                </a:lnTo>
                <a:lnTo>
                  <a:pt x="279" y="80"/>
                </a:lnTo>
                <a:lnTo>
                  <a:pt x="271" y="89"/>
                </a:lnTo>
                <a:lnTo>
                  <a:pt x="262" y="99"/>
                </a:lnTo>
                <a:lnTo>
                  <a:pt x="253" y="108"/>
                </a:lnTo>
                <a:lnTo>
                  <a:pt x="245" y="117"/>
                </a:lnTo>
                <a:lnTo>
                  <a:pt x="235" y="125"/>
                </a:lnTo>
                <a:lnTo>
                  <a:pt x="225" y="134"/>
                </a:lnTo>
                <a:lnTo>
                  <a:pt x="213" y="142"/>
                </a:lnTo>
                <a:lnTo>
                  <a:pt x="203" y="151"/>
                </a:lnTo>
                <a:lnTo>
                  <a:pt x="192" y="158"/>
                </a:lnTo>
                <a:lnTo>
                  <a:pt x="180" y="165"/>
                </a:lnTo>
                <a:lnTo>
                  <a:pt x="168" y="172"/>
                </a:lnTo>
                <a:lnTo>
                  <a:pt x="156" y="180"/>
                </a:lnTo>
                <a:lnTo>
                  <a:pt x="144" y="186"/>
                </a:lnTo>
                <a:lnTo>
                  <a:pt x="130" y="192"/>
                </a:lnTo>
                <a:lnTo>
                  <a:pt x="118" y="198"/>
                </a:lnTo>
                <a:lnTo>
                  <a:pt x="104" y="203"/>
                </a:lnTo>
                <a:lnTo>
                  <a:pt x="90" y="207"/>
                </a:lnTo>
                <a:lnTo>
                  <a:pt x="76" y="212"/>
                </a:lnTo>
                <a:lnTo>
                  <a:pt x="61" y="215"/>
                </a:lnTo>
                <a:lnTo>
                  <a:pt x="46" y="219"/>
                </a:lnTo>
                <a:lnTo>
                  <a:pt x="31" y="221"/>
                </a:lnTo>
                <a:lnTo>
                  <a:pt x="15" y="223"/>
                </a:lnTo>
                <a:lnTo>
                  <a:pt x="0" y="225"/>
                </a:lnTo>
                <a:lnTo>
                  <a:pt x="1" y="235"/>
                </a:lnTo>
                <a:lnTo>
                  <a:pt x="17" y="233"/>
                </a:lnTo>
                <a:lnTo>
                  <a:pt x="33" y="232"/>
                </a:lnTo>
                <a:lnTo>
                  <a:pt x="49" y="228"/>
                </a:lnTo>
                <a:lnTo>
                  <a:pt x="65" y="225"/>
                </a:lnTo>
                <a:lnTo>
                  <a:pt x="79" y="221"/>
                </a:lnTo>
                <a:lnTo>
                  <a:pt x="95" y="217"/>
                </a:lnTo>
                <a:lnTo>
                  <a:pt x="109" y="212"/>
                </a:lnTo>
                <a:lnTo>
                  <a:pt x="122" y="206"/>
                </a:lnTo>
                <a:lnTo>
                  <a:pt x="137" y="200"/>
                </a:lnTo>
                <a:lnTo>
                  <a:pt x="150" y="195"/>
                </a:lnTo>
                <a:lnTo>
                  <a:pt x="163" y="188"/>
                </a:lnTo>
                <a:lnTo>
                  <a:pt x="176" y="181"/>
                </a:lnTo>
                <a:lnTo>
                  <a:pt x="188" y="173"/>
                </a:lnTo>
                <a:lnTo>
                  <a:pt x="200" y="165"/>
                </a:lnTo>
                <a:lnTo>
                  <a:pt x="211" y="158"/>
                </a:lnTo>
                <a:lnTo>
                  <a:pt x="222" y="150"/>
                </a:lnTo>
                <a:lnTo>
                  <a:pt x="234" y="140"/>
                </a:lnTo>
                <a:lnTo>
                  <a:pt x="244" y="132"/>
                </a:lnTo>
                <a:lnTo>
                  <a:pt x="253" y="123"/>
                </a:lnTo>
                <a:lnTo>
                  <a:pt x="263" y="114"/>
                </a:lnTo>
                <a:lnTo>
                  <a:pt x="272" y="105"/>
                </a:lnTo>
                <a:lnTo>
                  <a:pt x="281" y="95"/>
                </a:lnTo>
                <a:lnTo>
                  <a:pt x="290" y="86"/>
                </a:lnTo>
                <a:lnTo>
                  <a:pt x="298" y="77"/>
                </a:lnTo>
                <a:lnTo>
                  <a:pt x="305" y="67"/>
                </a:lnTo>
                <a:lnTo>
                  <a:pt x="313" y="58"/>
                </a:lnTo>
                <a:lnTo>
                  <a:pt x="320" y="49"/>
                </a:lnTo>
                <a:lnTo>
                  <a:pt x="326" y="39"/>
                </a:lnTo>
                <a:lnTo>
                  <a:pt x="333" y="31"/>
                </a:lnTo>
                <a:lnTo>
                  <a:pt x="338" y="21"/>
                </a:lnTo>
                <a:lnTo>
                  <a:pt x="344" y="12"/>
                </a:lnTo>
                <a:lnTo>
                  <a:pt x="349" y="3"/>
                </a:lnTo>
                <a:lnTo>
                  <a:pt x="337" y="0"/>
                </a:lnTo>
              </a:path>
            </a:pathLst>
          </a:custGeom>
          <a:solidFill>
            <a:srgbClr val="790015"/>
          </a:solidFill>
          <a:ln w="12700" cap="rnd">
            <a:solidFill>
              <a:srgbClr val="FC0128"/>
            </a:solidFill>
            <a:round/>
            <a:headEnd/>
            <a:tailEnd/>
          </a:ln>
        </p:spPr>
        <p:txBody>
          <a:bodyPr/>
          <a:lstStyle/>
          <a:p>
            <a:endParaRPr lang="en-US"/>
          </a:p>
        </p:txBody>
      </p:sp>
      <p:sp>
        <p:nvSpPr>
          <p:cNvPr id="53472" name="Freeform 238">
            <a:extLst>
              <a:ext uri="{FF2B5EF4-FFF2-40B4-BE49-F238E27FC236}">
                <a16:creationId xmlns:a16="http://schemas.microsoft.com/office/drawing/2014/main" id="{52EC9C48-E23F-932E-F2CC-1F1315662C1E}"/>
              </a:ext>
            </a:extLst>
          </p:cNvPr>
          <p:cNvSpPr>
            <a:spLocks/>
          </p:cNvSpPr>
          <p:nvPr/>
        </p:nvSpPr>
        <p:spPr bwMode="auto">
          <a:xfrm>
            <a:off x="4497389" y="5021265"/>
            <a:ext cx="171451" cy="263525"/>
          </a:xfrm>
          <a:custGeom>
            <a:avLst/>
            <a:gdLst>
              <a:gd name="T0" fmla="*/ 2147483647 w 119"/>
              <a:gd name="T1" fmla="*/ 2147483647 h 182"/>
              <a:gd name="T2" fmla="*/ 2147483647 w 119"/>
              <a:gd name="T3" fmla="*/ 2147483647 h 182"/>
              <a:gd name="T4" fmla="*/ 2147483647 w 119"/>
              <a:gd name="T5" fmla="*/ 2147483647 h 182"/>
              <a:gd name="T6" fmla="*/ 2147483647 w 119"/>
              <a:gd name="T7" fmla="*/ 2147483647 h 182"/>
              <a:gd name="T8" fmla="*/ 2147483647 w 119"/>
              <a:gd name="T9" fmla="*/ 2147483647 h 182"/>
              <a:gd name="T10" fmla="*/ 2147483647 w 119"/>
              <a:gd name="T11" fmla="*/ 2147483647 h 182"/>
              <a:gd name="T12" fmla="*/ 2147483647 w 119"/>
              <a:gd name="T13" fmla="*/ 2147483647 h 182"/>
              <a:gd name="T14" fmla="*/ 2147483647 w 119"/>
              <a:gd name="T15" fmla="*/ 2147483647 h 182"/>
              <a:gd name="T16" fmla="*/ 2147483647 w 119"/>
              <a:gd name="T17" fmla="*/ 2147483647 h 182"/>
              <a:gd name="T18" fmla="*/ 2147483647 w 119"/>
              <a:gd name="T19" fmla="*/ 2147483647 h 182"/>
              <a:gd name="T20" fmla="*/ 2147483647 w 119"/>
              <a:gd name="T21" fmla="*/ 2147483647 h 182"/>
              <a:gd name="T22" fmla="*/ 2147483647 w 119"/>
              <a:gd name="T23" fmla="*/ 2147483647 h 182"/>
              <a:gd name="T24" fmla="*/ 2147483647 w 119"/>
              <a:gd name="T25" fmla="*/ 2147483647 h 182"/>
              <a:gd name="T26" fmla="*/ 2147483647 w 119"/>
              <a:gd name="T27" fmla="*/ 2147483647 h 182"/>
              <a:gd name="T28" fmla="*/ 2147483647 w 119"/>
              <a:gd name="T29" fmla="*/ 2147483647 h 182"/>
              <a:gd name="T30" fmla="*/ 2147483647 w 119"/>
              <a:gd name="T31" fmla="*/ 2147483647 h 182"/>
              <a:gd name="T32" fmla="*/ 2147483647 w 119"/>
              <a:gd name="T33" fmla="*/ 2147483647 h 182"/>
              <a:gd name="T34" fmla="*/ 2147483647 w 119"/>
              <a:gd name="T35" fmla="*/ 2147483647 h 182"/>
              <a:gd name="T36" fmla="*/ 2147483647 w 119"/>
              <a:gd name="T37" fmla="*/ 2147483647 h 182"/>
              <a:gd name="T38" fmla="*/ 2147483647 w 119"/>
              <a:gd name="T39" fmla="*/ 2147483647 h 182"/>
              <a:gd name="T40" fmla="*/ 2147483647 w 119"/>
              <a:gd name="T41" fmla="*/ 2147483647 h 182"/>
              <a:gd name="T42" fmla="*/ 2147483647 w 119"/>
              <a:gd name="T43" fmla="*/ 2147483647 h 182"/>
              <a:gd name="T44" fmla="*/ 2147483647 w 119"/>
              <a:gd name="T45" fmla="*/ 2147483647 h 182"/>
              <a:gd name="T46" fmla="*/ 2147483647 w 119"/>
              <a:gd name="T47" fmla="*/ 2147483647 h 182"/>
              <a:gd name="T48" fmla="*/ 2147483647 w 119"/>
              <a:gd name="T49" fmla="*/ 2147483647 h 182"/>
              <a:gd name="T50" fmla="*/ 2147483647 w 119"/>
              <a:gd name="T51" fmla="*/ 2147483647 h 182"/>
              <a:gd name="T52" fmla="*/ 2147483647 w 119"/>
              <a:gd name="T53" fmla="*/ 2147483647 h 182"/>
              <a:gd name="T54" fmla="*/ 2147483647 w 119"/>
              <a:gd name="T55" fmla="*/ 2147483647 h 182"/>
              <a:gd name="T56" fmla="*/ 2147483647 w 119"/>
              <a:gd name="T57" fmla="*/ 2147483647 h 182"/>
              <a:gd name="T58" fmla="*/ 2147483647 w 119"/>
              <a:gd name="T59" fmla="*/ 2147483647 h 182"/>
              <a:gd name="T60" fmla="*/ 2147483647 w 119"/>
              <a:gd name="T61" fmla="*/ 2147483647 h 182"/>
              <a:gd name="T62" fmla="*/ 2147483647 w 119"/>
              <a:gd name="T63" fmla="*/ 2147483647 h 182"/>
              <a:gd name="T64" fmla="*/ 2147483647 w 119"/>
              <a:gd name="T65" fmla="*/ 2147483647 h 18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19"/>
              <a:gd name="T100" fmla="*/ 0 h 182"/>
              <a:gd name="T101" fmla="*/ 119 w 119"/>
              <a:gd name="T102" fmla="*/ 182 h 182"/>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19" h="182">
                <a:moveTo>
                  <a:pt x="107" y="0"/>
                </a:moveTo>
                <a:lnTo>
                  <a:pt x="103" y="5"/>
                </a:lnTo>
                <a:lnTo>
                  <a:pt x="98" y="10"/>
                </a:lnTo>
                <a:lnTo>
                  <a:pt x="93" y="15"/>
                </a:lnTo>
                <a:lnTo>
                  <a:pt x="88" y="20"/>
                </a:lnTo>
                <a:lnTo>
                  <a:pt x="84" y="26"/>
                </a:lnTo>
                <a:lnTo>
                  <a:pt x="80" y="32"/>
                </a:lnTo>
                <a:lnTo>
                  <a:pt x="76" y="38"/>
                </a:lnTo>
                <a:lnTo>
                  <a:pt x="73" y="43"/>
                </a:lnTo>
                <a:lnTo>
                  <a:pt x="68" y="47"/>
                </a:lnTo>
                <a:lnTo>
                  <a:pt x="65" y="53"/>
                </a:lnTo>
                <a:lnTo>
                  <a:pt x="61" y="59"/>
                </a:lnTo>
                <a:lnTo>
                  <a:pt x="58" y="64"/>
                </a:lnTo>
                <a:lnTo>
                  <a:pt x="55" y="70"/>
                </a:lnTo>
                <a:lnTo>
                  <a:pt x="51" y="75"/>
                </a:lnTo>
                <a:lnTo>
                  <a:pt x="48" y="81"/>
                </a:lnTo>
                <a:lnTo>
                  <a:pt x="44" y="87"/>
                </a:lnTo>
                <a:lnTo>
                  <a:pt x="42" y="91"/>
                </a:lnTo>
                <a:lnTo>
                  <a:pt x="39" y="97"/>
                </a:lnTo>
                <a:lnTo>
                  <a:pt x="36" y="103"/>
                </a:lnTo>
                <a:lnTo>
                  <a:pt x="34" y="109"/>
                </a:lnTo>
                <a:lnTo>
                  <a:pt x="31" y="114"/>
                </a:lnTo>
                <a:lnTo>
                  <a:pt x="28" y="120"/>
                </a:lnTo>
                <a:lnTo>
                  <a:pt x="25" y="126"/>
                </a:lnTo>
                <a:lnTo>
                  <a:pt x="23" y="132"/>
                </a:lnTo>
                <a:lnTo>
                  <a:pt x="20" y="137"/>
                </a:lnTo>
                <a:lnTo>
                  <a:pt x="17" y="143"/>
                </a:lnTo>
                <a:lnTo>
                  <a:pt x="14" y="149"/>
                </a:lnTo>
                <a:lnTo>
                  <a:pt x="12" y="155"/>
                </a:lnTo>
                <a:lnTo>
                  <a:pt x="8" y="160"/>
                </a:lnTo>
                <a:lnTo>
                  <a:pt x="5" y="166"/>
                </a:lnTo>
                <a:lnTo>
                  <a:pt x="4" y="172"/>
                </a:lnTo>
                <a:lnTo>
                  <a:pt x="0" y="178"/>
                </a:lnTo>
                <a:lnTo>
                  <a:pt x="12" y="181"/>
                </a:lnTo>
                <a:lnTo>
                  <a:pt x="14" y="175"/>
                </a:lnTo>
                <a:lnTo>
                  <a:pt x="17" y="170"/>
                </a:lnTo>
                <a:lnTo>
                  <a:pt x="20" y="164"/>
                </a:lnTo>
                <a:lnTo>
                  <a:pt x="23" y="158"/>
                </a:lnTo>
                <a:lnTo>
                  <a:pt x="26" y="152"/>
                </a:lnTo>
                <a:lnTo>
                  <a:pt x="29" y="146"/>
                </a:lnTo>
                <a:lnTo>
                  <a:pt x="31" y="141"/>
                </a:lnTo>
                <a:lnTo>
                  <a:pt x="34" y="136"/>
                </a:lnTo>
                <a:lnTo>
                  <a:pt x="37" y="130"/>
                </a:lnTo>
                <a:lnTo>
                  <a:pt x="40" y="124"/>
                </a:lnTo>
                <a:lnTo>
                  <a:pt x="43" y="119"/>
                </a:lnTo>
                <a:lnTo>
                  <a:pt x="44" y="113"/>
                </a:lnTo>
                <a:lnTo>
                  <a:pt x="48" y="107"/>
                </a:lnTo>
                <a:lnTo>
                  <a:pt x="51" y="102"/>
                </a:lnTo>
                <a:lnTo>
                  <a:pt x="53" y="96"/>
                </a:lnTo>
                <a:lnTo>
                  <a:pt x="57" y="91"/>
                </a:lnTo>
                <a:lnTo>
                  <a:pt x="59" y="85"/>
                </a:lnTo>
                <a:lnTo>
                  <a:pt x="62" y="79"/>
                </a:lnTo>
                <a:lnTo>
                  <a:pt x="66" y="74"/>
                </a:lnTo>
                <a:lnTo>
                  <a:pt x="68" y="68"/>
                </a:lnTo>
                <a:lnTo>
                  <a:pt x="73" y="63"/>
                </a:lnTo>
                <a:lnTo>
                  <a:pt x="75" y="58"/>
                </a:lnTo>
                <a:lnTo>
                  <a:pt x="79" y="52"/>
                </a:lnTo>
                <a:lnTo>
                  <a:pt x="83" y="47"/>
                </a:lnTo>
                <a:lnTo>
                  <a:pt x="86" y="43"/>
                </a:lnTo>
                <a:lnTo>
                  <a:pt x="90" y="38"/>
                </a:lnTo>
                <a:lnTo>
                  <a:pt x="95" y="32"/>
                </a:lnTo>
                <a:lnTo>
                  <a:pt x="98" y="26"/>
                </a:lnTo>
                <a:lnTo>
                  <a:pt x="103" y="21"/>
                </a:lnTo>
                <a:lnTo>
                  <a:pt x="107" y="16"/>
                </a:lnTo>
                <a:lnTo>
                  <a:pt x="113" y="11"/>
                </a:lnTo>
                <a:lnTo>
                  <a:pt x="118" y="6"/>
                </a:lnTo>
                <a:lnTo>
                  <a:pt x="107" y="0"/>
                </a:lnTo>
              </a:path>
            </a:pathLst>
          </a:custGeom>
          <a:solidFill>
            <a:srgbClr val="790015"/>
          </a:solidFill>
          <a:ln w="12700" cap="rnd">
            <a:solidFill>
              <a:srgbClr val="FC0128"/>
            </a:solidFill>
            <a:round/>
            <a:headEnd/>
            <a:tailEnd/>
          </a:ln>
        </p:spPr>
        <p:txBody>
          <a:bodyPr/>
          <a:lstStyle/>
          <a:p>
            <a:endParaRPr lang="en-US"/>
          </a:p>
        </p:txBody>
      </p:sp>
      <p:sp>
        <p:nvSpPr>
          <p:cNvPr id="53473" name="Freeform 239">
            <a:extLst>
              <a:ext uri="{FF2B5EF4-FFF2-40B4-BE49-F238E27FC236}">
                <a16:creationId xmlns:a16="http://schemas.microsoft.com/office/drawing/2014/main" id="{DE795190-6862-8721-BF70-0F4C9DDF1CE1}"/>
              </a:ext>
            </a:extLst>
          </p:cNvPr>
          <p:cNvSpPr>
            <a:spLocks/>
          </p:cNvSpPr>
          <p:nvPr/>
        </p:nvSpPr>
        <p:spPr bwMode="auto">
          <a:xfrm>
            <a:off x="4654553" y="4459289"/>
            <a:ext cx="441325" cy="571500"/>
          </a:xfrm>
          <a:custGeom>
            <a:avLst/>
            <a:gdLst>
              <a:gd name="T0" fmla="*/ 2147483647 w 305"/>
              <a:gd name="T1" fmla="*/ 0 h 397"/>
              <a:gd name="T2" fmla="*/ 2147483647 w 305"/>
              <a:gd name="T3" fmla="*/ 2147483647 h 397"/>
              <a:gd name="T4" fmla="*/ 2147483647 w 305"/>
              <a:gd name="T5" fmla="*/ 2147483647 h 397"/>
              <a:gd name="T6" fmla="*/ 2147483647 w 305"/>
              <a:gd name="T7" fmla="*/ 2147483647 h 397"/>
              <a:gd name="T8" fmla="*/ 2147483647 w 305"/>
              <a:gd name="T9" fmla="*/ 2147483647 h 397"/>
              <a:gd name="T10" fmla="*/ 2147483647 w 305"/>
              <a:gd name="T11" fmla="*/ 2147483647 h 397"/>
              <a:gd name="T12" fmla="*/ 2147483647 w 305"/>
              <a:gd name="T13" fmla="*/ 2147483647 h 397"/>
              <a:gd name="T14" fmla="*/ 2147483647 w 305"/>
              <a:gd name="T15" fmla="*/ 2147483647 h 397"/>
              <a:gd name="T16" fmla="*/ 2147483647 w 305"/>
              <a:gd name="T17" fmla="*/ 2147483647 h 397"/>
              <a:gd name="T18" fmla="*/ 2147483647 w 305"/>
              <a:gd name="T19" fmla="*/ 2147483647 h 397"/>
              <a:gd name="T20" fmla="*/ 2147483647 w 305"/>
              <a:gd name="T21" fmla="*/ 2147483647 h 397"/>
              <a:gd name="T22" fmla="*/ 2147483647 w 305"/>
              <a:gd name="T23" fmla="*/ 2147483647 h 397"/>
              <a:gd name="T24" fmla="*/ 2147483647 w 305"/>
              <a:gd name="T25" fmla="*/ 2147483647 h 397"/>
              <a:gd name="T26" fmla="*/ 2147483647 w 305"/>
              <a:gd name="T27" fmla="*/ 2147483647 h 397"/>
              <a:gd name="T28" fmla="*/ 2147483647 w 305"/>
              <a:gd name="T29" fmla="*/ 2147483647 h 397"/>
              <a:gd name="T30" fmla="*/ 2147483647 w 305"/>
              <a:gd name="T31" fmla="*/ 2147483647 h 397"/>
              <a:gd name="T32" fmla="*/ 0 w 305"/>
              <a:gd name="T33" fmla="*/ 2147483647 h 397"/>
              <a:gd name="T34" fmla="*/ 2147483647 w 305"/>
              <a:gd name="T35" fmla="*/ 2147483647 h 397"/>
              <a:gd name="T36" fmla="*/ 2147483647 w 305"/>
              <a:gd name="T37" fmla="*/ 2147483647 h 397"/>
              <a:gd name="T38" fmla="*/ 2147483647 w 305"/>
              <a:gd name="T39" fmla="*/ 2147483647 h 397"/>
              <a:gd name="T40" fmla="*/ 2147483647 w 305"/>
              <a:gd name="T41" fmla="*/ 2147483647 h 397"/>
              <a:gd name="T42" fmla="*/ 2147483647 w 305"/>
              <a:gd name="T43" fmla="*/ 2147483647 h 397"/>
              <a:gd name="T44" fmla="*/ 2147483647 w 305"/>
              <a:gd name="T45" fmla="*/ 2147483647 h 397"/>
              <a:gd name="T46" fmla="*/ 2147483647 w 305"/>
              <a:gd name="T47" fmla="*/ 2147483647 h 397"/>
              <a:gd name="T48" fmla="*/ 2147483647 w 305"/>
              <a:gd name="T49" fmla="*/ 2147483647 h 397"/>
              <a:gd name="T50" fmla="*/ 2147483647 w 305"/>
              <a:gd name="T51" fmla="*/ 2147483647 h 397"/>
              <a:gd name="T52" fmla="*/ 2147483647 w 305"/>
              <a:gd name="T53" fmla="*/ 2147483647 h 397"/>
              <a:gd name="T54" fmla="*/ 2147483647 w 305"/>
              <a:gd name="T55" fmla="*/ 2147483647 h 397"/>
              <a:gd name="T56" fmla="*/ 2147483647 w 305"/>
              <a:gd name="T57" fmla="*/ 2147483647 h 397"/>
              <a:gd name="T58" fmla="*/ 2147483647 w 305"/>
              <a:gd name="T59" fmla="*/ 2147483647 h 397"/>
              <a:gd name="T60" fmla="*/ 2147483647 w 305"/>
              <a:gd name="T61" fmla="*/ 2147483647 h 397"/>
              <a:gd name="T62" fmla="*/ 2147483647 w 305"/>
              <a:gd name="T63" fmla="*/ 2147483647 h 397"/>
              <a:gd name="T64" fmla="*/ 2147483647 w 305"/>
              <a:gd name="T65" fmla="*/ 2147483647 h 397"/>
              <a:gd name="T66" fmla="*/ 2147483647 w 305"/>
              <a:gd name="T67" fmla="*/ 2147483647 h 397"/>
              <a:gd name="T68" fmla="*/ 2147483647 w 305"/>
              <a:gd name="T69" fmla="*/ 2147483647 h 397"/>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305"/>
              <a:gd name="T106" fmla="*/ 0 h 397"/>
              <a:gd name="T107" fmla="*/ 305 w 305"/>
              <a:gd name="T108" fmla="*/ 397 h 397"/>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305" h="397">
                <a:moveTo>
                  <a:pt x="291" y="1"/>
                </a:moveTo>
                <a:lnTo>
                  <a:pt x="291" y="0"/>
                </a:lnTo>
                <a:lnTo>
                  <a:pt x="288" y="9"/>
                </a:lnTo>
                <a:lnTo>
                  <a:pt x="284" y="19"/>
                </a:lnTo>
                <a:lnTo>
                  <a:pt x="281" y="30"/>
                </a:lnTo>
                <a:lnTo>
                  <a:pt x="277" y="40"/>
                </a:lnTo>
                <a:lnTo>
                  <a:pt x="272" y="51"/>
                </a:lnTo>
                <a:lnTo>
                  <a:pt x="267" y="62"/>
                </a:lnTo>
                <a:lnTo>
                  <a:pt x="261" y="73"/>
                </a:lnTo>
                <a:lnTo>
                  <a:pt x="255" y="84"/>
                </a:lnTo>
                <a:lnTo>
                  <a:pt x="249" y="95"/>
                </a:lnTo>
                <a:lnTo>
                  <a:pt x="242" y="107"/>
                </a:lnTo>
                <a:lnTo>
                  <a:pt x="235" y="118"/>
                </a:lnTo>
                <a:lnTo>
                  <a:pt x="227" y="130"/>
                </a:lnTo>
                <a:lnTo>
                  <a:pt x="219" y="142"/>
                </a:lnTo>
                <a:lnTo>
                  <a:pt x="211" y="155"/>
                </a:lnTo>
                <a:lnTo>
                  <a:pt x="203" y="167"/>
                </a:lnTo>
                <a:lnTo>
                  <a:pt x="194" y="179"/>
                </a:lnTo>
                <a:lnTo>
                  <a:pt x="185" y="192"/>
                </a:lnTo>
                <a:lnTo>
                  <a:pt x="175" y="204"/>
                </a:lnTo>
                <a:lnTo>
                  <a:pt x="165" y="217"/>
                </a:lnTo>
                <a:lnTo>
                  <a:pt x="155" y="230"/>
                </a:lnTo>
                <a:lnTo>
                  <a:pt x="144" y="243"/>
                </a:lnTo>
                <a:lnTo>
                  <a:pt x="132" y="256"/>
                </a:lnTo>
                <a:lnTo>
                  <a:pt x="120" y="270"/>
                </a:lnTo>
                <a:lnTo>
                  <a:pt x="109" y="282"/>
                </a:lnTo>
                <a:lnTo>
                  <a:pt x="96" y="295"/>
                </a:lnTo>
                <a:lnTo>
                  <a:pt x="84" y="309"/>
                </a:lnTo>
                <a:lnTo>
                  <a:pt x="70" y="322"/>
                </a:lnTo>
                <a:lnTo>
                  <a:pt x="57" y="336"/>
                </a:lnTo>
                <a:lnTo>
                  <a:pt x="43" y="349"/>
                </a:lnTo>
                <a:lnTo>
                  <a:pt x="29" y="362"/>
                </a:lnTo>
                <a:lnTo>
                  <a:pt x="14" y="376"/>
                </a:lnTo>
                <a:lnTo>
                  <a:pt x="0" y="389"/>
                </a:lnTo>
                <a:lnTo>
                  <a:pt x="10" y="396"/>
                </a:lnTo>
                <a:lnTo>
                  <a:pt x="24" y="382"/>
                </a:lnTo>
                <a:lnTo>
                  <a:pt x="38" y="369"/>
                </a:lnTo>
                <a:lnTo>
                  <a:pt x="53" y="355"/>
                </a:lnTo>
                <a:lnTo>
                  <a:pt x="67" y="342"/>
                </a:lnTo>
                <a:lnTo>
                  <a:pt x="81" y="328"/>
                </a:lnTo>
                <a:lnTo>
                  <a:pt x="94" y="316"/>
                </a:lnTo>
                <a:lnTo>
                  <a:pt x="106" y="302"/>
                </a:lnTo>
                <a:lnTo>
                  <a:pt x="119" y="289"/>
                </a:lnTo>
                <a:lnTo>
                  <a:pt x="131" y="275"/>
                </a:lnTo>
                <a:lnTo>
                  <a:pt x="142" y="262"/>
                </a:lnTo>
                <a:lnTo>
                  <a:pt x="154" y="249"/>
                </a:lnTo>
                <a:lnTo>
                  <a:pt x="165" y="236"/>
                </a:lnTo>
                <a:lnTo>
                  <a:pt x="176" y="223"/>
                </a:lnTo>
                <a:lnTo>
                  <a:pt x="185" y="210"/>
                </a:lnTo>
                <a:lnTo>
                  <a:pt x="195" y="197"/>
                </a:lnTo>
                <a:lnTo>
                  <a:pt x="204" y="184"/>
                </a:lnTo>
                <a:lnTo>
                  <a:pt x="213" y="172"/>
                </a:lnTo>
                <a:lnTo>
                  <a:pt x="222" y="159"/>
                </a:lnTo>
                <a:lnTo>
                  <a:pt x="231" y="147"/>
                </a:lnTo>
                <a:lnTo>
                  <a:pt x="238" y="135"/>
                </a:lnTo>
                <a:lnTo>
                  <a:pt x="246" y="123"/>
                </a:lnTo>
                <a:lnTo>
                  <a:pt x="253" y="111"/>
                </a:lnTo>
                <a:lnTo>
                  <a:pt x="260" y="99"/>
                </a:lnTo>
                <a:lnTo>
                  <a:pt x="267" y="87"/>
                </a:lnTo>
                <a:lnTo>
                  <a:pt x="273" y="77"/>
                </a:lnTo>
                <a:lnTo>
                  <a:pt x="278" y="65"/>
                </a:lnTo>
                <a:lnTo>
                  <a:pt x="283" y="54"/>
                </a:lnTo>
                <a:lnTo>
                  <a:pt x="288" y="43"/>
                </a:lnTo>
                <a:lnTo>
                  <a:pt x="292" y="33"/>
                </a:lnTo>
                <a:lnTo>
                  <a:pt x="297" y="22"/>
                </a:lnTo>
                <a:lnTo>
                  <a:pt x="300" y="12"/>
                </a:lnTo>
                <a:lnTo>
                  <a:pt x="302" y="2"/>
                </a:lnTo>
                <a:lnTo>
                  <a:pt x="304" y="1"/>
                </a:lnTo>
                <a:lnTo>
                  <a:pt x="302" y="2"/>
                </a:lnTo>
                <a:lnTo>
                  <a:pt x="304" y="1"/>
                </a:lnTo>
                <a:lnTo>
                  <a:pt x="291" y="1"/>
                </a:lnTo>
              </a:path>
            </a:pathLst>
          </a:custGeom>
          <a:solidFill>
            <a:srgbClr val="790015"/>
          </a:solidFill>
          <a:ln w="12700" cap="rnd">
            <a:solidFill>
              <a:srgbClr val="FC0128"/>
            </a:solidFill>
            <a:round/>
            <a:headEnd/>
            <a:tailEnd/>
          </a:ln>
        </p:spPr>
        <p:txBody>
          <a:bodyPr/>
          <a:lstStyle/>
          <a:p>
            <a:endParaRPr lang="en-US"/>
          </a:p>
        </p:txBody>
      </p:sp>
      <p:sp>
        <p:nvSpPr>
          <p:cNvPr id="53474" name="Freeform 240">
            <a:extLst>
              <a:ext uri="{FF2B5EF4-FFF2-40B4-BE49-F238E27FC236}">
                <a16:creationId xmlns:a16="http://schemas.microsoft.com/office/drawing/2014/main" id="{F21E7DDF-0579-8546-65A6-5736995639CD}"/>
              </a:ext>
            </a:extLst>
          </p:cNvPr>
          <p:cNvSpPr>
            <a:spLocks/>
          </p:cNvSpPr>
          <p:nvPr/>
        </p:nvSpPr>
        <p:spPr bwMode="auto">
          <a:xfrm>
            <a:off x="3609978" y="5534027"/>
            <a:ext cx="403225" cy="82551"/>
          </a:xfrm>
          <a:custGeom>
            <a:avLst/>
            <a:gdLst>
              <a:gd name="T0" fmla="*/ 2147483647 w 280"/>
              <a:gd name="T1" fmla="*/ 2147483647 h 57"/>
              <a:gd name="T2" fmla="*/ 2147483647 w 280"/>
              <a:gd name="T3" fmla="*/ 2147483647 h 57"/>
              <a:gd name="T4" fmla="*/ 2147483647 w 280"/>
              <a:gd name="T5" fmla="*/ 2147483647 h 57"/>
              <a:gd name="T6" fmla="*/ 2147483647 w 280"/>
              <a:gd name="T7" fmla="*/ 2147483647 h 57"/>
              <a:gd name="T8" fmla="*/ 2147483647 w 280"/>
              <a:gd name="T9" fmla="*/ 2147483647 h 57"/>
              <a:gd name="T10" fmla="*/ 2147483647 w 280"/>
              <a:gd name="T11" fmla="*/ 2147483647 h 57"/>
              <a:gd name="T12" fmla="*/ 2147483647 w 280"/>
              <a:gd name="T13" fmla="*/ 2147483647 h 57"/>
              <a:gd name="T14" fmla="*/ 2147483647 w 280"/>
              <a:gd name="T15" fmla="*/ 2147483647 h 57"/>
              <a:gd name="T16" fmla="*/ 2147483647 w 280"/>
              <a:gd name="T17" fmla="*/ 2147483647 h 57"/>
              <a:gd name="T18" fmla="*/ 2147483647 w 280"/>
              <a:gd name="T19" fmla="*/ 2147483647 h 57"/>
              <a:gd name="T20" fmla="*/ 2147483647 w 280"/>
              <a:gd name="T21" fmla="*/ 2147483647 h 57"/>
              <a:gd name="T22" fmla="*/ 2147483647 w 280"/>
              <a:gd name="T23" fmla="*/ 2147483647 h 57"/>
              <a:gd name="T24" fmla="*/ 2147483647 w 280"/>
              <a:gd name="T25" fmla="*/ 2147483647 h 57"/>
              <a:gd name="T26" fmla="*/ 2147483647 w 280"/>
              <a:gd name="T27" fmla="*/ 2147483647 h 57"/>
              <a:gd name="T28" fmla="*/ 2147483647 w 280"/>
              <a:gd name="T29" fmla="*/ 2147483647 h 57"/>
              <a:gd name="T30" fmla="*/ 2147483647 w 280"/>
              <a:gd name="T31" fmla="*/ 2147483647 h 57"/>
              <a:gd name="T32" fmla="*/ 0 w 280"/>
              <a:gd name="T33" fmla="*/ 2147483647 h 57"/>
              <a:gd name="T34" fmla="*/ 2147483647 w 280"/>
              <a:gd name="T35" fmla="*/ 2147483647 h 57"/>
              <a:gd name="T36" fmla="*/ 2147483647 w 280"/>
              <a:gd name="T37" fmla="*/ 2147483647 h 57"/>
              <a:gd name="T38" fmla="*/ 2147483647 w 280"/>
              <a:gd name="T39" fmla="*/ 2147483647 h 57"/>
              <a:gd name="T40" fmla="*/ 2147483647 w 280"/>
              <a:gd name="T41" fmla="*/ 2147483647 h 57"/>
              <a:gd name="T42" fmla="*/ 2147483647 w 280"/>
              <a:gd name="T43" fmla="*/ 2147483647 h 57"/>
              <a:gd name="T44" fmla="*/ 2147483647 w 280"/>
              <a:gd name="T45" fmla="*/ 2147483647 h 57"/>
              <a:gd name="T46" fmla="*/ 2147483647 w 280"/>
              <a:gd name="T47" fmla="*/ 2147483647 h 57"/>
              <a:gd name="T48" fmla="*/ 2147483647 w 280"/>
              <a:gd name="T49" fmla="*/ 2147483647 h 57"/>
              <a:gd name="T50" fmla="*/ 2147483647 w 280"/>
              <a:gd name="T51" fmla="*/ 2147483647 h 57"/>
              <a:gd name="T52" fmla="*/ 2147483647 w 280"/>
              <a:gd name="T53" fmla="*/ 2147483647 h 57"/>
              <a:gd name="T54" fmla="*/ 2147483647 w 280"/>
              <a:gd name="T55" fmla="*/ 2147483647 h 57"/>
              <a:gd name="T56" fmla="*/ 2147483647 w 280"/>
              <a:gd name="T57" fmla="*/ 2147483647 h 57"/>
              <a:gd name="T58" fmla="*/ 2147483647 w 280"/>
              <a:gd name="T59" fmla="*/ 2147483647 h 57"/>
              <a:gd name="T60" fmla="*/ 2147483647 w 280"/>
              <a:gd name="T61" fmla="*/ 2147483647 h 57"/>
              <a:gd name="T62" fmla="*/ 2147483647 w 280"/>
              <a:gd name="T63" fmla="*/ 2147483647 h 57"/>
              <a:gd name="T64" fmla="*/ 2147483647 w 280"/>
              <a:gd name="T65" fmla="*/ 2147483647 h 5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280"/>
              <a:gd name="T100" fmla="*/ 0 h 57"/>
              <a:gd name="T101" fmla="*/ 280 w 280"/>
              <a:gd name="T102" fmla="*/ 57 h 57"/>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280" h="57">
                <a:moveTo>
                  <a:pt x="277" y="46"/>
                </a:moveTo>
                <a:lnTo>
                  <a:pt x="268" y="46"/>
                </a:lnTo>
                <a:lnTo>
                  <a:pt x="258" y="46"/>
                </a:lnTo>
                <a:lnTo>
                  <a:pt x="249" y="46"/>
                </a:lnTo>
                <a:lnTo>
                  <a:pt x="240" y="46"/>
                </a:lnTo>
                <a:lnTo>
                  <a:pt x="231" y="46"/>
                </a:lnTo>
                <a:lnTo>
                  <a:pt x="222" y="46"/>
                </a:lnTo>
                <a:lnTo>
                  <a:pt x="212" y="45"/>
                </a:lnTo>
                <a:lnTo>
                  <a:pt x="203" y="45"/>
                </a:lnTo>
                <a:lnTo>
                  <a:pt x="195" y="44"/>
                </a:lnTo>
                <a:lnTo>
                  <a:pt x="186" y="44"/>
                </a:lnTo>
                <a:lnTo>
                  <a:pt x="177" y="43"/>
                </a:lnTo>
                <a:lnTo>
                  <a:pt x="168" y="42"/>
                </a:lnTo>
                <a:lnTo>
                  <a:pt x="160" y="42"/>
                </a:lnTo>
                <a:lnTo>
                  <a:pt x="152" y="41"/>
                </a:lnTo>
                <a:lnTo>
                  <a:pt x="143" y="39"/>
                </a:lnTo>
                <a:lnTo>
                  <a:pt x="135" y="38"/>
                </a:lnTo>
                <a:lnTo>
                  <a:pt x="127" y="36"/>
                </a:lnTo>
                <a:lnTo>
                  <a:pt x="119" y="35"/>
                </a:lnTo>
                <a:lnTo>
                  <a:pt x="111" y="33"/>
                </a:lnTo>
                <a:lnTo>
                  <a:pt x="102" y="31"/>
                </a:lnTo>
                <a:lnTo>
                  <a:pt x="94" y="30"/>
                </a:lnTo>
                <a:lnTo>
                  <a:pt x="86" y="28"/>
                </a:lnTo>
                <a:lnTo>
                  <a:pt x="78" y="26"/>
                </a:lnTo>
                <a:lnTo>
                  <a:pt x="70" y="24"/>
                </a:lnTo>
                <a:lnTo>
                  <a:pt x="61" y="21"/>
                </a:lnTo>
                <a:lnTo>
                  <a:pt x="53" y="19"/>
                </a:lnTo>
                <a:lnTo>
                  <a:pt x="45" y="16"/>
                </a:lnTo>
                <a:lnTo>
                  <a:pt x="37" y="13"/>
                </a:lnTo>
                <a:lnTo>
                  <a:pt x="29" y="10"/>
                </a:lnTo>
                <a:lnTo>
                  <a:pt x="21" y="7"/>
                </a:lnTo>
                <a:lnTo>
                  <a:pt x="13" y="3"/>
                </a:lnTo>
                <a:lnTo>
                  <a:pt x="5" y="0"/>
                </a:lnTo>
                <a:lnTo>
                  <a:pt x="0" y="8"/>
                </a:lnTo>
                <a:lnTo>
                  <a:pt x="7" y="12"/>
                </a:lnTo>
                <a:lnTo>
                  <a:pt x="15" y="15"/>
                </a:lnTo>
                <a:lnTo>
                  <a:pt x="24" y="20"/>
                </a:lnTo>
                <a:lnTo>
                  <a:pt x="32" y="22"/>
                </a:lnTo>
                <a:lnTo>
                  <a:pt x="40" y="25"/>
                </a:lnTo>
                <a:lnTo>
                  <a:pt x="49" y="28"/>
                </a:lnTo>
                <a:lnTo>
                  <a:pt x="57" y="31"/>
                </a:lnTo>
                <a:lnTo>
                  <a:pt x="65" y="33"/>
                </a:lnTo>
                <a:lnTo>
                  <a:pt x="74" y="35"/>
                </a:lnTo>
                <a:lnTo>
                  <a:pt x="82" y="37"/>
                </a:lnTo>
                <a:lnTo>
                  <a:pt x="91" y="40"/>
                </a:lnTo>
                <a:lnTo>
                  <a:pt x="98" y="42"/>
                </a:lnTo>
                <a:lnTo>
                  <a:pt x="107" y="43"/>
                </a:lnTo>
                <a:lnTo>
                  <a:pt x="115" y="45"/>
                </a:lnTo>
                <a:lnTo>
                  <a:pt x="124" y="47"/>
                </a:lnTo>
                <a:lnTo>
                  <a:pt x="133" y="48"/>
                </a:lnTo>
                <a:lnTo>
                  <a:pt x="141" y="49"/>
                </a:lnTo>
                <a:lnTo>
                  <a:pt x="150" y="51"/>
                </a:lnTo>
                <a:lnTo>
                  <a:pt x="159" y="52"/>
                </a:lnTo>
                <a:lnTo>
                  <a:pt x="168" y="53"/>
                </a:lnTo>
                <a:lnTo>
                  <a:pt x="176" y="53"/>
                </a:lnTo>
                <a:lnTo>
                  <a:pt x="185" y="54"/>
                </a:lnTo>
                <a:lnTo>
                  <a:pt x="194" y="54"/>
                </a:lnTo>
                <a:lnTo>
                  <a:pt x="203" y="55"/>
                </a:lnTo>
                <a:lnTo>
                  <a:pt x="212" y="55"/>
                </a:lnTo>
                <a:lnTo>
                  <a:pt x="221" y="56"/>
                </a:lnTo>
                <a:lnTo>
                  <a:pt x="230" y="56"/>
                </a:lnTo>
                <a:lnTo>
                  <a:pt x="240" y="56"/>
                </a:lnTo>
                <a:lnTo>
                  <a:pt x="249" y="56"/>
                </a:lnTo>
                <a:lnTo>
                  <a:pt x="258" y="56"/>
                </a:lnTo>
                <a:lnTo>
                  <a:pt x="268" y="56"/>
                </a:lnTo>
                <a:lnTo>
                  <a:pt x="279" y="56"/>
                </a:lnTo>
                <a:lnTo>
                  <a:pt x="277" y="46"/>
                </a:lnTo>
              </a:path>
            </a:pathLst>
          </a:custGeom>
          <a:solidFill>
            <a:srgbClr val="790015"/>
          </a:solidFill>
          <a:ln w="12700" cap="rnd">
            <a:solidFill>
              <a:srgbClr val="FC0128"/>
            </a:solidFill>
            <a:round/>
            <a:headEnd/>
            <a:tailEnd/>
          </a:ln>
        </p:spPr>
        <p:txBody>
          <a:bodyPr/>
          <a:lstStyle/>
          <a:p>
            <a:endParaRPr lang="en-US"/>
          </a:p>
        </p:txBody>
      </p:sp>
      <p:sp>
        <p:nvSpPr>
          <p:cNvPr id="53475" name="Freeform 241">
            <a:extLst>
              <a:ext uri="{FF2B5EF4-FFF2-40B4-BE49-F238E27FC236}">
                <a16:creationId xmlns:a16="http://schemas.microsoft.com/office/drawing/2014/main" id="{B3B538F7-6ECB-6779-22BA-DA3640E97860}"/>
              </a:ext>
            </a:extLst>
          </p:cNvPr>
          <p:cNvSpPr>
            <a:spLocks/>
          </p:cNvSpPr>
          <p:nvPr/>
        </p:nvSpPr>
        <p:spPr bwMode="auto">
          <a:xfrm>
            <a:off x="3676653" y="5418142"/>
            <a:ext cx="379413" cy="58737"/>
          </a:xfrm>
          <a:custGeom>
            <a:avLst/>
            <a:gdLst>
              <a:gd name="T0" fmla="*/ 2147483647 w 263"/>
              <a:gd name="T1" fmla="*/ 2147483647 h 41"/>
              <a:gd name="T2" fmla="*/ 2147483647 w 263"/>
              <a:gd name="T3" fmla="*/ 2147483647 h 41"/>
              <a:gd name="T4" fmla="*/ 2147483647 w 263"/>
              <a:gd name="T5" fmla="*/ 2147483647 h 41"/>
              <a:gd name="T6" fmla="*/ 2147483647 w 263"/>
              <a:gd name="T7" fmla="*/ 2147483647 h 41"/>
              <a:gd name="T8" fmla="*/ 2147483647 w 263"/>
              <a:gd name="T9" fmla="*/ 2147483647 h 41"/>
              <a:gd name="T10" fmla="*/ 2147483647 w 263"/>
              <a:gd name="T11" fmla="*/ 2147483647 h 41"/>
              <a:gd name="T12" fmla="*/ 2147483647 w 263"/>
              <a:gd name="T13" fmla="*/ 2147483647 h 41"/>
              <a:gd name="T14" fmla="*/ 2147483647 w 263"/>
              <a:gd name="T15" fmla="*/ 2147483647 h 41"/>
              <a:gd name="T16" fmla="*/ 2147483647 w 263"/>
              <a:gd name="T17" fmla="*/ 2147483647 h 41"/>
              <a:gd name="T18" fmla="*/ 2147483647 w 263"/>
              <a:gd name="T19" fmla="*/ 2147483647 h 41"/>
              <a:gd name="T20" fmla="*/ 2147483647 w 263"/>
              <a:gd name="T21" fmla="*/ 2147483647 h 41"/>
              <a:gd name="T22" fmla="*/ 2147483647 w 263"/>
              <a:gd name="T23" fmla="*/ 2147483647 h 41"/>
              <a:gd name="T24" fmla="*/ 2147483647 w 263"/>
              <a:gd name="T25" fmla="*/ 2147483647 h 41"/>
              <a:gd name="T26" fmla="*/ 2147483647 w 263"/>
              <a:gd name="T27" fmla="*/ 2147483647 h 41"/>
              <a:gd name="T28" fmla="*/ 2147483647 w 263"/>
              <a:gd name="T29" fmla="*/ 2147483647 h 41"/>
              <a:gd name="T30" fmla="*/ 2147483647 w 263"/>
              <a:gd name="T31" fmla="*/ 2147483647 h 41"/>
              <a:gd name="T32" fmla="*/ 0 w 263"/>
              <a:gd name="T33" fmla="*/ 2147483647 h 41"/>
              <a:gd name="T34" fmla="*/ 2147483647 w 263"/>
              <a:gd name="T35" fmla="*/ 2147483647 h 41"/>
              <a:gd name="T36" fmla="*/ 2147483647 w 263"/>
              <a:gd name="T37" fmla="*/ 2147483647 h 41"/>
              <a:gd name="T38" fmla="*/ 2147483647 w 263"/>
              <a:gd name="T39" fmla="*/ 2147483647 h 41"/>
              <a:gd name="T40" fmla="*/ 2147483647 w 263"/>
              <a:gd name="T41" fmla="*/ 2147483647 h 41"/>
              <a:gd name="T42" fmla="*/ 2147483647 w 263"/>
              <a:gd name="T43" fmla="*/ 2147483647 h 41"/>
              <a:gd name="T44" fmla="*/ 2147483647 w 263"/>
              <a:gd name="T45" fmla="*/ 2147483647 h 41"/>
              <a:gd name="T46" fmla="*/ 2147483647 w 263"/>
              <a:gd name="T47" fmla="*/ 2147483647 h 41"/>
              <a:gd name="T48" fmla="*/ 2147483647 w 263"/>
              <a:gd name="T49" fmla="*/ 2147483647 h 41"/>
              <a:gd name="T50" fmla="*/ 2147483647 w 263"/>
              <a:gd name="T51" fmla="*/ 2147483647 h 41"/>
              <a:gd name="T52" fmla="*/ 2147483647 w 263"/>
              <a:gd name="T53" fmla="*/ 2147483647 h 41"/>
              <a:gd name="T54" fmla="*/ 2147483647 w 263"/>
              <a:gd name="T55" fmla="*/ 2147483647 h 41"/>
              <a:gd name="T56" fmla="*/ 2147483647 w 263"/>
              <a:gd name="T57" fmla="*/ 2147483647 h 41"/>
              <a:gd name="T58" fmla="*/ 2147483647 w 263"/>
              <a:gd name="T59" fmla="*/ 2147483647 h 41"/>
              <a:gd name="T60" fmla="*/ 2147483647 w 263"/>
              <a:gd name="T61" fmla="*/ 2147483647 h 41"/>
              <a:gd name="T62" fmla="*/ 2147483647 w 263"/>
              <a:gd name="T63" fmla="*/ 2147483647 h 41"/>
              <a:gd name="T64" fmla="*/ 2147483647 w 263"/>
              <a:gd name="T65" fmla="*/ 2147483647 h 41"/>
              <a:gd name="T66" fmla="*/ 2147483647 w 263"/>
              <a:gd name="T67" fmla="*/ 2147483647 h 41"/>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263"/>
              <a:gd name="T103" fmla="*/ 0 h 41"/>
              <a:gd name="T104" fmla="*/ 263 w 263"/>
              <a:gd name="T105" fmla="*/ 41 h 41"/>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263" h="41">
                <a:moveTo>
                  <a:pt x="258" y="21"/>
                </a:moveTo>
                <a:lnTo>
                  <a:pt x="249" y="22"/>
                </a:lnTo>
                <a:lnTo>
                  <a:pt x="240" y="24"/>
                </a:lnTo>
                <a:lnTo>
                  <a:pt x="230" y="25"/>
                </a:lnTo>
                <a:lnTo>
                  <a:pt x="221" y="26"/>
                </a:lnTo>
                <a:lnTo>
                  <a:pt x="212" y="26"/>
                </a:lnTo>
                <a:lnTo>
                  <a:pt x="203" y="27"/>
                </a:lnTo>
                <a:lnTo>
                  <a:pt x="194" y="28"/>
                </a:lnTo>
                <a:lnTo>
                  <a:pt x="185" y="29"/>
                </a:lnTo>
                <a:lnTo>
                  <a:pt x="176" y="29"/>
                </a:lnTo>
                <a:lnTo>
                  <a:pt x="168" y="30"/>
                </a:lnTo>
                <a:lnTo>
                  <a:pt x="159" y="30"/>
                </a:lnTo>
                <a:lnTo>
                  <a:pt x="151" y="30"/>
                </a:lnTo>
                <a:lnTo>
                  <a:pt x="143" y="30"/>
                </a:lnTo>
                <a:lnTo>
                  <a:pt x="134" y="29"/>
                </a:lnTo>
                <a:lnTo>
                  <a:pt x="128" y="29"/>
                </a:lnTo>
                <a:lnTo>
                  <a:pt x="120" y="28"/>
                </a:lnTo>
                <a:lnTo>
                  <a:pt x="112" y="27"/>
                </a:lnTo>
                <a:lnTo>
                  <a:pt x="104" y="27"/>
                </a:lnTo>
                <a:lnTo>
                  <a:pt x="97" y="26"/>
                </a:lnTo>
                <a:lnTo>
                  <a:pt x="89" y="25"/>
                </a:lnTo>
                <a:lnTo>
                  <a:pt x="82" y="24"/>
                </a:lnTo>
                <a:lnTo>
                  <a:pt x="74" y="22"/>
                </a:lnTo>
                <a:lnTo>
                  <a:pt x="67" y="20"/>
                </a:lnTo>
                <a:lnTo>
                  <a:pt x="60" y="19"/>
                </a:lnTo>
                <a:lnTo>
                  <a:pt x="53" y="17"/>
                </a:lnTo>
                <a:lnTo>
                  <a:pt x="46" y="14"/>
                </a:lnTo>
                <a:lnTo>
                  <a:pt x="39" y="13"/>
                </a:lnTo>
                <a:lnTo>
                  <a:pt x="32" y="10"/>
                </a:lnTo>
                <a:lnTo>
                  <a:pt x="25" y="8"/>
                </a:lnTo>
                <a:lnTo>
                  <a:pt x="20" y="5"/>
                </a:lnTo>
                <a:lnTo>
                  <a:pt x="13" y="2"/>
                </a:lnTo>
                <a:lnTo>
                  <a:pt x="5" y="0"/>
                </a:lnTo>
                <a:lnTo>
                  <a:pt x="0" y="8"/>
                </a:lnTo>
                <a:lnTo>
                  <a:pt x="6" y="11"/>
                </a:lnTo>
                <a:lnTo>
                  <a:pt x="13" y="14"/>
                </a:lnTo>
                <a:lnTo>
                  <a:pt x="21" y="17"/>
                </a:lnTo>
                <a:lnTo>
                  <a:pt x="28" y="20"/>
                </a:lnTo>
                <a:lnTo>
                  <a:pt x="34" y="22"/>
                </a:lnTo>
                <a:lnTo>
                  <a:pt x="42" y="24"/>
                </a:lnTo>
                <a:lnTo>
                  <a:pt x="49" y="26"/>
                </a:lnTo>
                <a:lnTo>
                  <a:pt x="56" y="29"/>
                </a:lnTo>
                <a:lnTo>
                  <a:pt x="64" y="31"/>
                </a:lnTo>
                <a:lnTo>
                  <a:pt x="71" y="32"/>
                </a:lnTo>
                <a:lnTo>
                  <a:pt x="79" y="33"/>
                </a:lnTo>
                <a:lnTo>
                  <a:pt x="87" y="35"/>
                </a:lnTo>
                <a:lnTo>
                  <a:pt x="95" y="36"/>
                </a:lnTo>
                <a:lnTo>
                  <a:pt x="102" y="37"/>
                </a:lnTo>
                <a:lnTo>
                  <a:pt x="110" y="37"/>
                </a:lnTo>
                <a:lnTo>
                  <a:pt x="118" y="38"/>
                </a:lnTo>
                <a:lnTo>
                  <a:pt x="127" y="39"/>
                </a:lnTo>
                <a:lnTo>
                  <a:pt x="134" y="39"/>
                </a:lnTo>
                <a:lnTo>
                  <a:pt x="142" y="40"/>
                </a:lnTo>
                <a:lnTo>
                  <a:pt x="151" y="40"/>
                </a:lnTo>
                <a:lnTo>
                  <a:pt x="159" y="40"/>
                </a:lnTo>
                <a:lnTo>
                  <a:pt x="168" y="40"/>
                </a:lnTo>
                <a:lnTo>
                  <a:pt x="177" y="39"/>
                </a:lnTo>
                <a:lnTo>
                  <a:pt x="186" y="39"/>
                </a:lnTo>
                <a:lnTo>
                  <a:pt x="195" y="38"/>
                </a:lnTo>
                <a:lnTo>
                  <a:pt x="204" y="37"/>
                </a:lnTo>
                <a:lnTo>
                  <a:pt x="213" y="37"/>
                </a:lnTo>
                <a:lnTo>
                  <a:pt x="222" y="36"/>
                </a:lnTo>
                <a:lnTo>
                  <a:pt x="232" y="35"/>
                </a:lnTo>
                <a:lnTo>
                  <a:pt x="241" y="34"/>
                </a:lnTo>
                <a:lnTo>
                  <a:pt x="250" y="32"/>
                </a:lnTo>
                <a:lnTo>
                  <a:pt x="260" y="31"/>
                </a:lnTo>
                <a:lnTo>
                  <a:pt x="262" y="31"/>
                </a:lnTo>
                <a:lnTo>
                  <a:pt x="258" y="21"/>
                </a:lnTo>
              </a:path>
            </a:pathLst>
          </a:custGeom>
          <a:solidFill>
            <a:srgbClr val="790015"/>
          </a:solidFill>
          <a:ln w="12700" cap="rnd">
            <a:solidFill>
              <a:srgbClr val="FC0128"/>
            </a:solidFill>
            <a:round/>
            <a:headEnd/>
            <a:tailEnd/>
          </a:ln>
        </p:spPr>
        <p:txBody>
          <a:bodyPr/>
          <a:lstStyle/>
          <a:p>
            <a:endParaRPr lang="en-US"/>
          </a:p>
        </p:txBody>
      </p:sp>
      <p:sp>
        <p:nvSpPr>
          <p:cNvPr id="53476" name="Freeform 242">
            <a:extLst>
              <a:ext uri="{FF2B5EF4-FFF2-40B4-BE49-F238E27FC236}">
                <a16:creationId xmlns:a16="http://schemas.microsoft.com/office/drawing/2014/main" id="{E37526C4-1E84-CBF0-C077-991BB3400750}"/>
              </a:ext>
            </a:extLst>
          </p:cNvPr>
          <p:cNvSpPr>
            <a:spLocks/>
          </p:cNvSpPr>
          <p:nvPr/>
        </p:nvSpPr>
        <p:spPr bwMode="auto">
          <a:xfrm>
            <a:off x="4048125" y="5173663"/>
            <a:ext cx="344488" cy="290512"/>
          </a:xfrm>
          <a:custGeom>
            <a:avLst/>
            <a:gdLst>
              <a:gd name="T0" fmla="*/ 2147483647 w 238"/>
              <a:gd name="T1" fmla="*/ 2147483647 h 202"/>
              <a:gd name="T2" fmla="*/ 2147483647 w 238"/>
              <a:gd name="T3" fmla="*/ 2147483647 h 202"/>
              <a:gd name="T4" fmla="*/ 2147483647 w 238"/>
              <a:gd name="T5" fmla="*/ 2147483647 h 202"/>
              <a:gd name="T6" fmla="*/ 2147483647 w 238"/>
              <a:gd name="T7" fmla="*/ 2147483647 h 202"/>
              <a:gd name="T8" fmla="*/ 2147483647 w 238"/>
              <a:gd name="T9" fmla="*/ 2147483647 h 202"/>
              <a:gd name="T10" fmla="*/ 2147483647 w 238"/>
              <a:gd name="T11" fmla="*/ 2147483647 h 202"/>
              <a:gd name="T12" fmla="*/ 2147483647 w 238"/>
              <a:gd name="T13" fmla="*/ 2147483647 h 202"/>
              <a:gd name="T14" fmla="*/ 2147483647 w 238"/>
              <a:gd name="T15" fmla="*/ 2147483647 h 202"/>
              <a:gd name="T16" fmla="*/ 2147483647 w 238"/>
              <a:gd name="T17" fmla="*/ 2147483647 h 202"/>
              <a:gd name="T18" fmla="*/ 2147483647 w 238"/>
              <a:gd name="T19" fmla="*/ 2147483647 h 202"/>
              <a:gd name="T20" fmla="*/ 2147483647 w 238"/>
              <a:gd name="T21" fmla="*/ 2147483647 h 202"/>
              <a:gd name="T22" fmla="*/ 2147483647 w 238"/>
              <a:gd name="T23" fmla="*/ 2147483647 h 202"/>
              <a:gd name="T24" fmla="*/ 2147483647 w 238"/>
              <a:gd name="T25" fmla="*/ 2147483647 h 202"/>
              <a:gd name="T26" fmla="*/ 2147483647 w 238"/>
              <a:gd name="T27" fmla="*/ 2147483647 h 202"/>
              <a:gd name="T28" fmla="*/ 2147483647 w 238"/>
              <a:gd name="T29" fmla="*/ 2147483647 h 202"/>
              <a:gd name="T30" fmla="*/ 2147483647 w 238"/>
              <a:gd name="T31" fmla="*/ 2147483647 h 202"/>
              <a:gd name="T32" fmla="*/ 2147483647 w 238"/>
              <a:gd name="T33" fmla="*/ 2147483647 h 202"/>
              <a:gd name="T34" fmla="*/ 2147483647 w 238"/>
              <a:gd name="T35" fmla="*/ 2147483647 h 202"/>
              <a:gd name="T36" fmla="*/ 2147483647 w 238"/>
              <a:gd name="T37" fmla="*/ 2147483647 h 202"/>
              <a:gd name="T38" fmla="*/ 2147483647 w 238"/>
              <a:gd name="T39" fmla="*/ 2147483647 h 202"/>
              <a:gd name="T40" fmla="*/ 2147483647 w 238"/>
              <a:gd name="T41" fmla="*/ 2147483647 h 202"/>
              <a:gd name="T42" fmla="*/ 2147483647 w 238"/>
              <a:gd name="T43" fmla="*/ 2147483647 h 202"/>
              <a:gd name="T44" fmla="*/ 2147483647 w 238"/>
              <a:gd name="T45" fmla="*/ 2147483647 h 202"/>
              <a:gd name="T46" fmla="*/ 2147483647 w 238"/>
              <a:gd name="T47" fmla="*/ 2147483647 h 202"/>
              <a:gd name="T48" fmla="*/ 2147483647 w 238"/>
              <a:gd name="T49" fmla="*/ 2147483647 h 202"/>
              <a:gd name="T50" fmla="*/ 2147483647 w 238"/>
              <a:gd name="T51" fmla="*/ 2147483647 h 202"/>
              <a:gd name="T52" fmla="*/ 2147483647 w 238"/>
              <a:gd name="T53" fmla="*/ 2147483647 h 202"/>
              <a:gd name="T54" fmla="*/ 2147483647 w 238"/>
              <a:gd name="T55" fmla="*/ 2147483647 h 202"/>
              <a:gd name="T56" fmla="*/ 2147483647 w 238"/>
              <a:gd name="T57" fmla="*/ 2147483647 h 202"/>
              <a:gd name="T58" fmla="*/ 2147483647 w 238"/>
              <a:gd name="T59" fmla="*/ 2147483647 h 202"/>
              <a:gd name="T60" fmla="*/ 2147483647 w 238"/>
              <a:gd name="T61" fmla="*/ 2147483647 h 202"/>
              <a:gd name="T62" fmla="*/ 2147483647 w 238"/>
              <a:gd name="T63" fmla="*/ 2147483647 h 202"/>
              <a:gd name="T64" fmla="*/ 2147483647 w 238"/>
              <a:gd name="T65" fmla="*/ 2147483647 h 20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238"/>
              <a:gd name="T100" fmla="*/ 0 h 202"/>
              <a:gd name="T101" fmla="*/ 238 w 238"/>
              <a:gd name="T102" fmla="*/ 202 h 202"/>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238" h="202">
                <a:moveTo>
                  <a:pt x="224" y="0"/>
                </a:moveTo>
                <a:lnTo>
                  <a:pt x="221" y="7"/>
                </a:lnTo>
                <a:lnTo>
                  <a:pt x="216" y="14"/>
                </a:lnTo>
                <a:lnTo>
                  <a:pt x="213" y="23"/>
                </a:lnTo>
                <a:lnTo>
                  <a:pt x="207" y="31"/>
                </a:lnTo>
                <a:lnTo>
                  <a:pt x="203" y="38"/>
                </a:lnTo>
                <a:lnTo>
                  <a:pt x="198" y="45"/>
                </a:lnTo>
                <a:lnTo>
                  <a:pt x="193" y="54"/>
                </a:lnTo>
                <a:lnTo>
                  <a:pt x="187" y="61"/>
                </a:lnTo>
                <a:lnTo>
                  <a:pt x="182" y="69"/>
                </a:lnTo>
                <a:lnTo>
                  <a:pt x="176" y="77"/>
                </a:lnTo>
                <a:lnTo>
                  <a:pt x="170" y="83"/>
                </a:lnTo>
                <a:lnTo>
                  <a:pt x="163" y="90"/>
                </a:lnTo>
                <a:lnTo>
                  <a:pt x="157" y="98"/>
                </a:lnTo>
                <a:lnTo>
                  <a:pt x="150" y="105"/>
                </a:lnTo>
                <a:lnTo>
                  <a:pt x="143" y="112"/>
                </a:lnTo>
                <a:lnTo>
                  <a:pt x="137" y="118"/>
                </a:lnTo>
                <a:lnTo>
                  <a:pt x="130" y="124"/>
                </a:lnTo>
                <a:lnTo>
                  <a:pt x="123" y="130"/>
                </a:lnTo>
                <a:lnTo>
                  <a:pt x="114" y="137"/>
                </a:lnTo>
                <a:lnTo>
                  <a:pt x="106" y="143"/>
                </a:lnTo>
                <a:lnTo>
                  <a:pt x="98" y="148"/>
                </a:lnTo>
                <a:lnTo>
                  <a:pt x="91" y="154"/>
                </a:lnTo>
                <a:lnTo>
                  <a:pt x="82" y="159"/>
                </a:lnTo>
                <a:lnTo>
                  <a:pt x="74" y="164"/>
                </a:lnTo>
                <a:lnTo>
                  <a:pt x="65" y="168"/>
                </a:lnTo>
                <a:lnTo>
                  <a:pt x="56" y="172"/>
                </a:lnTo>
                <a:lnTo>
                  <a:pt x="47" y="176"/>
                </a:lnTo>
                <a:lnTo>
                  <a:pt x="38" y="181"/>
                </a:lnTo>
                <a:lnTo>
                  <a:pt x="29" y="183"/>
                </a:lnTo>
                <a:lnTo>
                  <a:pt x="20" y="187"/>
                </a:lnTo>
                <a:lnTo>
                  <a:pt x="10" y="189"/>
                </a:lnTo>
                <a:lnTo>
                  <a:pt x="0" y="192"/>
                </a:lnTo>
                <a:lnTo>
                  <a:pt x="3" y="201"/>
                </a:lnTo>
                <a:lnTo>
                  <a:pt x="13" y="199"/>
                </a:lnTo>
                <a:lnTo>
                  <a:pt x="23" y="196"/>
                </a:lnTo>
                <a:lnTo>
                  <a:pt x="33" y="193"/>
                </a:lnTo>
                <a:lnTo>
                  <a:pt x="43" y="189"/>
                </a:lnTo>
                <a:lnTo>
                  <a:pt x="53" y="186"/>
                </a:lnTo>
                <a:lnTo>
                  <a:pt x="62" y="181"/>
                </a:lnTo>
                <a:lnTo>
                  <a:pt x="72" y="177"/>
                </a:lnTo>
                <a:lnTo>
                  <a:pt x="80" y="172"/>
                </a:lnTo>
                <a:lnTo>
                  <a:pt x="89" y="167"/>
                </a:lnTo>
                <a:lnTo>
                  <a:pt x="98" y="161"/>
                </a:lnTo>
                <a:lnTo>
                  <a:pt x="106" y="156"/>
                </a:lnTo>
                <a:lnTo>
                  <a:pt x="115" y="151"/>
                </a:lnTo>
                <a:lnTo>
                  <a:pt x="123" y="144"/>
                </a:lnTo>
                <a:lnTo>
                  <a:pt x="131" y="138"/>
                </a:lnTo>
                <a:lnTo>
                  <a:pt x="139" y="131"/>
                </a:lnTo>
                <a:lnTo>
                  <a:pt x="147" y="124"/>
                </a:lnTo>
                <a:lnTo>
                  <a:pt x="153" y="118"/>
                </a:lnTo>
                <a:lnTo>
                  <a:pt x="160" y="111"/>
                </a:lnTo>
                <a:lnTo>
                  <a:pt x="167" y="104"/>
                </a:lnTo>
                <a:lnTo>
                  <a:pt x="174" y="96"/>
                </a:lnTo>
                <a:lnTo>
                  <a:pt x="180" y="89"/>
                </a:lnTo>
                <a:lnTo>
                  <a:pt x="186" y="81"/>
                </a:lnTo>
                <a:lnTo>
                  <a:pt x="192" y="74"/>
                </a:lnTo>
                <a:lnTo>
                  <a:pt x="198" y="66"/>
                </a:lnTo>
                <a:lnTo>
                  <a:pt x="204" y="59"/>
                </a:lnTo>
                <a:lnTo>
                  <a:pt x="208" y="50"/>
                </a:lnTo>
                <a:lnTo>
                  <a:pt x="214" y="43"/>
                </a:lnTo>
                <a:lnTo>
                  <a:pt x="219" y="35"/>
                </a:lnTo>
                <a:lnTo>
                  <a:pt x="224" y="26"/>
                </a:lnTo>
                <a:lnTo>
                  <a:pt x="228" y="19"/>
                </a:lnTo>
                <a:lnTo>
                  <a:pt x="233" y="11"/>
                </a:lnTo>
                <a:lnTo>
                  <a:pt x="237" y="3"/>
                </a:lnTo>
                <a:lnTo>
                  <a:pt x="224" y="0"/>
                </a:lnTo>
              </a:path>
            </a:pathLst>
          </a:custGeom>
          <a:solidFill>
            <a:srgbClr val="790015"/>
          </a:solidFill>
          <a:ln w="12700" cap="rnd">
            <a:solidFill>
              <a:srgbClr val="FC0128"/>
            </a:solidFill>
            <a:round/>
            <a:headEnd/>
            <a:tailEnd/>
          </a:ln>
        </p:spPr>
        <p:txBody>
          <a:bodyPr/>
          <a:lstStyle/>
          <a:p>
            <a:endParaRPr lang="en-US"/>
          </a:p>
        </p:txBody>
      </p:sp>
      <p:sp>
        <p:nvSpPr>
          <p:cNvPr id="53477" name="Freeform 243">
            <a:extLst>
              <a:ext uri="{FF2B5EF4-FFF2-40B4-BE49-F238E27FC236}">
                <a16:creationId xmlns:a16="http://schemas.microsoft.com/office/drawing/2014/main" id="{7EFE7893-628F-89C5-CB9C-ECABC1B6DE40}"/>
              </a:ext>
            </a:extLst>
          </p:cNvPr>
          <p:cNvSpPr>
            <a:spLocks/>
          </p:cNvSpPr>
          <p:nvPr/>
        </p:nvSpPr>
        <p:spPr bwMode="auto">
          <a:xfrm>
            <a:off x="4375154" y="4829178"/>
            <a:ext cx="257175" cy="352425"/>
          </a:xfrm>
          <a:custGeom>
            <a:avLst/>
            <a:gdLst>
              <a:gd name="T0" fmla="*/ 2147483647 w 179"/>
              <a:gd name="T1" fmla="*/ 0 h 244"/>
              <a:gd name="T2" fmla="*/ 2147483647 w 179"/>
              <a:gd name="T3" fmla="*/ 2147483647 h 244"/>
              <a:gd name="T4" fmla="*/ 2147483647 w 179"/>
              <a:gd name="T5" fmla="*/ 2147483647 h 244"/>
              <a:gd name="T6" fmla="*/ 2147483647 w 179"/>
              <a:gd name="T7" fmla="*/ 2147483647 h 244"/>
              <a:gd name="T8" fmla="*/ 2147483647 w 179"/>
              <a:gd name="T9" fmla="*/ 2147483647 h 244"/>
              <a:gd name="T10" fmla="*/ 2147483647 w 179"/>
              <a:gd name="T11" fmla="*/ 2147483647 h 244"/>
              <a:gd name="T12" fmla="*/ 2147483647 w 179"/>
              <a:gd name="T13" fmla="*/ 2147483647 h 244"/>
              <a:gd name="T14" fmla="*/ 2147483647 w 179"/>
              <a:gd name="T15" fmla="*/ 2147483647 h 244"/>
              <a:gd name="T16" fmla="*/ 2147483647 w 179"/>
              <a:gd name="T17" fmla="*/ 2147483647 h 244"/>
              <a:gd name="T18" fmla="*/ 2147483647 w 179"/>
              <a:gd name="T19" fmla="*/ 2147483647 h 244"/>
              <a:gd name="T20" fmla="*/ 2147483647 w 179"/>
              <a:gd name="T21" fmla="*/ 2147483647 h 244"/>
              <a:gd name="T22" fmla="*/ 2147483647 w 179"/>
              <a:gd name="T23" fmla="*/ 2147483647 h 244"/>
              <a:gd name="T24" fmla="*/ 2147483647 w 179"/>
              <a:gd name="T25" fmla="*/ 2147483647 h 244"/>
              <a:gd name="T26" fmla="*/ 2147483647 w 179"/>
              <a:gd name="T27" fmla="*/ 2147483647 h 244"/>
              <a:gd name="T28" fmla="*/ 2147483647 w 179"/>
              <a:gd name="T29" fmla="*/ 2147483647 h 244"/>
              <a:gd name="T30" fmla="*/ 2147483647 w 179"/>
              <a:gd name="T31" fmla="*/ 2147483647 h 244"/>
              <a:gd name="T32" fmla="*/ 0 w 179"/>
              <a:gd name="T33" fmla="*/ 2147483647 h 244"/>
              <a:gd name="T34" fmla="*/ 2147483647 w 179"/>
              <a:gd name="T35" fmla="*/ 2147483647 h 244"/>
              <a:gd name="T36" fmla="*/ 2147483647 w 179"/>
              <a:gd name="T37" fmla="*/ 2147483647 h 244"/>
              <a:gd name="T38" fmla="*/ 2147483647 w 179"/>
              <a:gd name="T39" fmla="*/ 2147483647 h 244"/>
              <a:gd name="T40" fmla="*/ 2147483647 w 179"/>
              <a:gd name="T41" fmla="*/ 2147483647 h 244"/>
              <a:gd name="T42" fmla="*/ 2147483647 w 179"/>
              <a:gd name="T43" fmla="*/ 2147483647 h 244"/>
              <a:gd name="T44" fmla="*/ 2147483647 w 179"/>
              <a:gd name="T45" fmla="*/ 2147483647 h 244"/>
              <a:gd name="T46" fmla="*/ 2147483647 w 179"/>
              <a:gd name="T47" fmla="*/ 2147483647 h 244"/>
              <a:gd name="T48" fmla="*/ 2147483647 w 179"/>
              <a:gd name="T49" fmla="*/ 2147483647 h 244"/>
              <a:gd name="T50" fmla="*/ 2147483647 w 179"/>
              <a:gd name="T51" fmla="*/ 2147483647 h 244"/>
              <a:gd name="T52" fmla="*/ 2147483647 w 179"/>
              <a:gd name="T53" fmla="*/ 2147483647 h 244"/>
              <a:gd name="T54" fmla="*/ 2147483647 w 179"/>
              <a:gd name="T55" fmla="*/ 2147483647 h 244"/>
              <a:gd name="T56" fmla="*/ 2147483647 w 179"/>
              <a:gd name="T57" fmla="*/ 2147483647 h 244"/>
              <a:gd name="T58" fmla="*/ 2147483647 w 179"/>
              <a:gd name="T59" fmla="*/ 2147483647 h 244"/>
              <a:gd name="T60" fmla="*/ 2147483647 w 179"/>
              <a:gd name="T61" fmla="*/ 2147483647 h 244"/>
              <a:gd name="T62" fmla="*/ 2147483647 w 179"/>
              <a:gd name="T63" fmla="*/ 2147483647 h 244"/>
              <a:gd name="T64" fmla="*/ 2147483647 w 179"/>
              <a:gd name="T65" fmla="*/ 2147483647 h 244"/>
              <a:gd name="T66" fmla="*/ 2147483647 w 179"/>
              <a:gd name="T67" fmla="*/ 2147483647 h 244"/>
              <a:gd name="T68" fmla="*/ 2147483647 w 179"/>
              <a:gd name="T69" fmla="*/ 0 h 244"/>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179"/>
              <a:gd name="T106" fmla="*/ 0 h 244"/>
              <a:gd name="T107" fmla="*/ 179 w 179"/>
              <a:gd name="T108" fmla="*/ 244 h 244"/>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179" h="244">
                <a:moveTo>
                  <a:pt x="170" y="0"/>
                </a:moveTo>
                <a:lnTo>
                  <a:pt x="169" y="0"/>
                </a:lnTo>
                <a:lnTo>
                  <a:pt x="161" y="7"/>
                </a:lnTo>
                <a:lnTo>
                  <a:pt x="153" y="14"/>
                </a:lnTo>
                <a:lnTo>
                  <a:pt x="145" y="22"/>
                </a:lnTo>
                <a:lnTo>
                  <a:pt x="138" y="30"/>
                </a:lnTo>
                <a:lnTo>
                  <a:pt x="131" y="37"/>
                </a:lnTo>
                <a:lnTo>
                  <a:pt x="124" y="43"/>
                </a:lnTo>
                <a:lnTo>
                  <a:pt x="117" y="51"/>
                </a:lnTo>
                <a:lnTo>
                  <a:pt x="111" y="59"/>
                </a:lnTo>
                <a:lnTo>
                  <a:pt x="106" y="67"/>
                </a:lnTo>
                <a:lnTo>
                  <a:pt x="99" y="74"/>
                </a:lnTo>
                <a:lnTo>
                  <a:pt x="94" y="81"/>
                </a:lnTo>
                <a:lnTo>
                  <a:pt x="88" y="89"/>
                </a:lnTo>
                <a:lnTo>
                  <a:pt x="82" y="96"/>
                </a:lnTo>
                <a:lnTo>
                  <a:pt x="78" y="104"/>
                </a:lnTo>
                <a:lnTo>
                  <a:pt x="72" y="112"/>
                </a:lnTo>
                <a:lnTo>
                  <a:pt x="67" y="119"/>
                </a:lnTo>
                <a:lnTo>
                  <a:pt x="62" y="126"/>
                </a:lnTo>
                <a:lnTo>
                  <a:pt x="58" y="134"/>
                </a:lnTo>
                <a:lnTo>
                  <a:pt x="53" y="142"/>
                </a:lnTo>
                <a:lnTo>
                  <a:pt x="49" y="149"/>
                </a:lnTo>
                <a:lnTo>
                  <a:pt x="44" y="157"/>
                </a:lnTo>
                <a:lnTo>
                  <a:pt x="40" y="164"/>
                </a:lnTo>
                <a:lnTo>
                  <a:pt x="36" y="171"/>
                </a:lnTo>
                <a:lnTo>
                  <a:pt x="31" y="179"/>
                </a:lnTo>
                <a:lnTo>
                  <a:pt x="27" y="187"/>
                </a:lnTo>
                <a:lnTo>
                  <a:pt x="23" y="194"/>
                </a:lnTo>
                <a:lnTo>
                  <a:pt x="20" y="202"/>
                </a:lnTo>
                <a:lnTo>
                  <a:pt x="15" y="209"/>
                </a:lnTo>
                <a:lnTo>
                  <a:pt x="12" y="217"/>
                </a:lnTo>
                <a:lnTo>
                  <a:pt x="7" y="224"/>
                </a:lnTo>
                <a:lnTo>
                  <a:pt x="4" y="232"/>
                </a:lnTo>
                <a:lnTo>
                  <a:pt x="0" y="240"/>
                </a:lnTo>
                <a:lnTo>
                  <a:pt x="12" y="243"/>
                </a:lnTo>
                <a:lnTo>
                  <a:pt x="15" y="236"/>
                </a:lnTo>
                <a:lnTo>
                  <a:pt x="20" y="228"/>
                </a:lnTo>
                <a:lnTo>
                  <a:pt x="23" y="221"/>
                </a:lnTo>
                <a:lnTo>
                  <a:pt x="26" y="213"/>
                </a:lnTo>
                <a:lnTo>
                  <a:pt x="30" y="205"/>
                </a:lnTo>
                <a:lnTo>
                  <a:pt x="35" y="199"/>
                </a:lnTo>
                <a:lnTo>
                  <a:pt x="39" y="191"/>
                </a:lnTo>
                <a:lnTo>
                  <a:pt x="42" y="183"/>
                </a:lnTo>
                <a:lnTo>
                  <a:pt x="47" y="176"/>
                </a:lnTo>
                <a:lnTo>
                  <a:pt x="51" y="168"/>
                </a:lnTo>
                <a:lnTo>
                  <a:pt x="55" y="161"/>
                </a:lnTo>
                <a:lnTo>
                  <a:pt x="60" y="153"/>
                </a:lnTo>
                <a:lnTo>
                  <a:pt x="64" y="146"/>
                </a:lnTo>
                <a:lnTo>
                  <a:pt x="69" y="138"/>
                </a:lnTo>
                <a:lnTo>
                  <a:pt x="73" y="131"/>
                </a:lnTo>
                <a:lnTo>
                  <a:pt x="78" y="124"/>
                </a:lnTo>
                <a:lnTo>
                  <a:pt x="82" y="117"/>
                </a:lnTo>
                <a:lnTo>
                  <a:pt x="88" y="109"/>
                </a:lnTo>
                <a:lnTo>
                  <a:pt x="94" y="101"/>
                </a:lnTo>
                <a:lnTo>
                  <a:pt x="98" y="94"/>
                </a:lnTo>
                <a:lnTo>
                  <a:pt x="105" y="86"/>
                </a:lnTo>
                <a:lnTo>
                  <a:pt x="109" y="79"/>
                </a:lnTo>
                <a:lnTo>
                  <a:pt x="115" y="72"/>
                </a:lnTo>
                <a:lnTo>
                  <a:pt x="121" y="65"/>
                </a:lnTo>
                <a:lnTo>
                  <a:pt x="128" y="57"/>
                </a:lnTo>
                <a:lnTo>
                  <a:pt x="134" y="49"/>
                </a:lnTo>
                <a:lnTo>
                  <a:pt x="141" y="43"/>
                </a:lnTo>
                <a:lnTo>
                  <a:pt x="148" y="36"/>
                </a:lnTo>
                <a:lnTo>
                  <a:pt x="155" y="28"/>
                </a:lnTo>
                <a:lnTo>
                  <a:pt x="163" y="21"/>
                </a:lnTo>
                <a:lnTo>
                  <a:pt x="170" y="14"/>
                </a:lnTo>
                <a:lnTo>
                  <a:pt x="178" y="6"/>
                </a:lnTo>
                <a:lnTo>
                  <a:pt x="178" y="7"/>
                </a:lnTo>
                <a:lnTo>
                  <a:pt x="170" y="0"/>
                </a:lnTo>
                <a:lnTo>
                  <a:pt x="169" y="0"/>
                </a:lnTo>
                <a:lnTo>
                  <a:pt x="170" y="0"/>
                </a:lnTo>
              </a:path>
            </a:pathLst>
          </a:custGeom>
          <a:solidFill>
            <a:srgbClr val="790015"/>
          </a:solidFill>
          <a:ln w="12700" cap="rnd">
            <a:solidFill>
              <a:srgbClr val="FC0128"/>
            </a:solidFill>
            <a:round/>
            <a:headEnd/>
            <a:tailEnd/>
          </a:ln>
        </p:spPr>
        <p:txBody>
          <a:bodyPr/>
          <a:lstStyle/>
          <a:p>
            <a:endParaRPr lang="en-US"/>
          </a:p>
        </p:txBody>
      </p:sp>
      <p:sp>
        <p:nvSpPr>
          <p:cNvPr id="53478" name="Freeform 244">
            <a:extLst>
              <a:ext uri="{FF2B5EF4-FFF2-40B4-BE49-F238E27FC236}">
                <a16:creationId xmlns:a16="http://schemas.microsoft.com/office/drawing/2014/main" id="{E96B101D-0FA8-7F09-9C83-E3077149EC34}"/>
              </a:ext>
            </a:extLst>
          </p:cNvPr>
          <p:cNvSpPr>
            <a:spLocks/>
          </p:cNvSpPr>
          <p:nvPr/>
        </p:nvSpPr>
        <p:spPr bwMode="auto">
          <a:xfrm>
            <a:off x="4619628" y="4433888"/>
            <a:ext cx="307975" cy="406400"/>
          </a:xfrm>
          <a:custGeom>
            <a:avLst/>
            <a:gdLst>
              <a:gd name="T0" fmla="*/ 2147483647 w 213"/>
              <a:gd name="T1" fmla="*/ 2147483647 h 281"/>
              <a:gd name="T2" fmla="*/ 2147483647 w 213"/>
              <a:gd name="T3" fmla="*/ 2147483647 h 281"/>
              <a:gd name="T4" fmla="*/ 2147483647 w 213"/>
              <a:gd name="T5" fmla="*/ 2147483647 h 281"/>
              <a:gd name="T6" fmla="*/ 2147483647 w 213"/>
              <a:gd name="T7" fmla="*/ 2147483647 h 281"/>
              <a:gd name="T8" fmla="*/ 2147483647 w 213"/>
              <a:gd name="T9" fmla="*/ 2147483647 h 281"/>
              <a:gd name="T10" fmla="*/ 2147483647 w 213"/>
              <a:gd name="T11" fmla="*/ 2147483647 h 281"/>
              <a:gd name="T12" fmla="*/ 2147483647 w 213"/>
              <a:gd name="T13" fmla="*/ 2147483647 h 281"/>
              <a:gd name="T14" fmla="*/ 2147483647 w 213"/>
              <a:gd name="T15" fmla="*/ 2147483647 h 281"/>
              <a:gd name="T16" fmla="*/ 2147483647 w 213"/>
              <a:gd name="T17" fmla="*/ 2147483647 h 281"/>
              <a:gd name="T18" fmla="*/ 2147483647 w 213"/>
              <a:gd name="T19" fmla="*/ 2147483647 h 281"/>
              <a:gd name="T20" fmla="*/ 2147483647 w 213"/>
              <a:gd name="T21" fmla="*/ 2147483647 h 281"/>
              <a:gd name="T22" fmla="*/ 2147483647 w 213"/>
              <a:gd name="T23" fmla="*/ 2147483647 h 281"/>
              <a:gd name="T24" fmla="*/ 2147483647 w 213"/>
              <a:gd name="T25" fmla="*/ 2147483647 h 281"/>
              <a:gd name="T26" fmla="*/ 2147483647 w 213"/>
              <a:gd name="T27" fmla="*/ 2147483647 h 281"/>
              <a:gd name="T28" fmla="*/ 2147483647 w 213"/>
              <a:gd name="T29" fmla="*/ 2147483647 h 281"/>
              <a:gd name="T30" fmla="*/ 2147483647 w 213"/>
              <a:gd name="T31" fmla="*/ 2147483647 h 281"/>
              <a:gd name="T32" fmla="*/ 2147483647 w 213"/>
              <a:gd name="T33" fmla="*/ 2147483647 h 281"/>
              <a:gd name="T34" fmla="*/ 2147483647 w 213"/>
              <a:gd name="T35" fmla="*/ 2147483647 h 281"/>
              <a:gd name="T36" fmla="*/ 2147483647 w 213"/>
              <a:gd name="T37" fmla="*/ 2147483647 h 281"/>
              <a:gd name="T38" fmla="*/ 2147483647 w 213"/>
              <a:gd name="T39" fmla="*/ 2147483647 h 281"/>
              <a:gd name="T40" fmla="*/ 2147483647 w 213"/>
              <a:gd name="T41" fmla="*/ 2147483647 h 281"/>
              <a:gd name="T42" fmla="*/ 2147483647 w 213"/>
              <a:gd name="T43" fmla="*/ 2147483647 h 281"/>
              <a:gd name="T44" fmla="*/ 2147483647 w 213"/>
              <a:gd name="T45" fmla="*/ 2147483647 h 281"/>
              <a:gd name="T46" fmla="*/ 2147483647 w 213"/>
              <a:gd name="T47" fmla="*/ 2147483647 h 281"/>
              <a:gd name="T48" fmla="*/ 2147483647 w 213"/>
              <a:gd name="T49" fmla="*/ 2147483647 h 281"/>
              <a:gd name="T50" fmla="*/ 2147483647 w 213"/>
              <a:gd name="T51" fmla="*/ 2147483647 h 281"/>
              <a:gd name="T52" fmla="*/ 2147483647 w 213"/>
              <a:gd name="T53" fmla="*/ 2147483647 h 281"/>
              <a:gd name="T54" fmla="*/ 2147483647 w 213"/>
              <a:gd name="T55" fmla="*/ 2147483647 h 281"/>
              <a:gd name="T56" fmla="*/ 2147483647 w 213"/>
              <a:gd name="T57" fmla="*/ 2147483647 h 281"/>
              <a:gd name="T58" fmla="*/ 2147483647 w 213"/>
              <a:gd name="T59" fmla="*/ 2147483647 h 281"/>
              <a:gd name="T60" fmla="*/ 2147483647 w 213"/>
              <a:gd name="T61" fmla="*/ 2147483647 h 281"/>
              <a:gd name="T62" fmla="*/ 2147483647 w 213"/>
              <a:gd name="T63" fmla="*/ 2147483647 h 281"/>
              <a:gd name="T64" fmla="*/ 2147483647 w 213"/>
              <a:gd name="T65" fmla="*/ 2147483647 h 281"/>
              <a:gd name="T66" fmla="*/ 2147483647 w 213"/>
              <a:gd name="T67" fmla="*/ 0 h 281"/>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213"/>
              <a:gd name="T103" fmla="*/ 0 h 281"/>
              <a:gd name="T104" fmla="*/ 213 w 213"/>
              <a:gd name="T105" fmla="*/ 281 h 281"/>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213" h="281">
                <a:moveTo>
                  <a:pt x="199" y="0"/>
                </a:moveTo>
                <a:lnTo>
                  <a:pt x="197" y="10"/>
                </a:lnTo>
                <a:lnTo>
                  <a:pt x="195" y="20"/>
                </a:lnTo>
                <a:lnTo>
                  <a:pt x="192" y="31"/>
                </a:lnTo>
                <a:lnTo>
                  <a:pt x="190" y="40"/>
                </a:lnTo>
                <a:lnTo>
                  <a:pt x="187" y="49"/>
                </a:lnTo>
                <a:lnTo>
                  <a:pt x="183" y="59"/>
                </a:lnTo>
                <a:lnTo>
                  <a:pt x="180" y="69"/>
                </a:lnTo>
                <a:lnTo>
                  <a:pt x="177" y="78"/>
                </a:lnTo>
                <a:lnTo>
                  <a:pt x="173" y="87"/>
                </a:lnTo>
                <a:lnTo>
                  <a:pt x="168" y="96"/>
                </a:lnTo>
                <a:lnTo>
                  <a:pt x="164" y="105"/>
                </a:lnTo>
                <a:lnTo>
                  <a:pt x="159" y="114"/>
                </a:lnTo>
                <a:lnTo>
                  <a:pt x="154" y="122"/>
                </a:lnTo>
                <a:lnTo>
                  <a:pt x="148" y="131"/>
                </a:lnTo>
                <a:lnTo>
                  <a:pt x="143" y="140"/>
                </a:lnTo>
                <a:lnTo>
                  <a:pt x="137" y="148"/>
                </a:lnTo>
                <a:lnTo>
                  <a:pt x="131" y="157"/>
                </a:lnTo>
                <a:lnTo>
                  <a:pt x="124" y="165"/>
                </a:lnTo>
                <a:lnTo>
                  <a:pt x="117" y="173"/>
                </a:lnTo>
                <a:lnTo>
                  <a:pt x="111" y="182"/>
                </a:lnTo>
                <a:lnTo>
                  <a:pt x="103" y="190"/>
                </a:lnTo>
                <a:lnTo>
                  <a:pt x="96" y="199"/>
                </a:lnTo>
                <a:lnTo>
                  <a:pt x="87" y="205"/>
                </a:lnTo>
                <a:lnTo>
                  <a:pt x="79" y="213"/>
                </a:lnTo>
                <a:lnTo>
                  <a:pt x="70" y="221"/>
                </a:lnTo>
                <a:lnTo>
                  <a:pt x="61" y="228"/>
                </a:lnTo>
                <a:lnTo>
                  <a:pt x="52" y="237"/>
                </a:lnTo>
                <a:lnTo>
                  <a:pt x="42" y="243"/>
                </a:lnTo>
                <a:lnTo>
                  <a:pt x="32" y="250"/>
                </a:lnTo>
                <a:lnTo>
                  <a:pt x="21" y="258"/>
                </a:lnTo>
                <a:lnTo>
                  <a:pt x="11" y="265"/>
                </a:lnTo>
                <a:lnTo>
                  <a:pt x="0" y="272"/>
                </a:lnTo>
                <a:lnTo>
                  <a:pt x="7" y="280"/>
                </a:lnTo>
                <a:lnTo>
                  <a:pt x="19" y="273"/>
                </a:lnTo>
                <a:lnTo>
                  <a:pt x="30" y="266"/>
                </a:lnTo>
                <a:lnTo>
                  <a:pt x="40" y="258"/>
                </a:lnTo>
                <a:lnTo>
                  <a:pt x="50" y="250"/>
                </a:lnTo>
                <a:lnTo>
                  <a:pt x="60" y="243"/>
                </a:lnTo>
                <a:lnTo>
                  <a:pt x="70" y="236"/>
                </a:lnTo>
                <a:lnTo>
                  <a:pt x="79" y="228"/>
                </a:lnTo>
                <a:lnTo>
                  <a:pt x="88" y="220"/>
                </a:lnTo>
                <a:lnTo>
                  <a:pt x="97" y="212"/>
                </a:lnTo>
                <a:lnTo>
                  <a:pt x="105" y="204"/>
                </a:lnTo>
                <a:lnTo>
                  <a:pt x="113" y="196"/>
                </a:lnTo>
                <a:lnTo>
                  <a:pt x="121" y="188"/>
                </a:lnTo>
                <a:lnTo>
                  <a:pt x="127" y="179"/>
                </a:lnTo>
                <a:lnTo>
                  <a:pt x="135" y="171"/>
                </a:lnTo>
                <a:lnTo>
                  <a:pt x="141" y="161"/>
                </a:lnTo>
                <a:lnTo>
                  <a:pt x="148" y="154"/>
                </a:lnTo>
                <a:lnTo>
                  <a:pt x="154" y="145"/>
                </a:lnTo>
                <a:lnTo>
                  <a:pt x="160" y="136"/>
                </a:lnTo>
                <a:lnTo>
                  <a:pt x="165" y="126"/>
                </a:lnTo>
                <a:lnTo>
                  <a:pt x="170" y="118"/>
                </a:lnTo>
                <a:lnTo>
                  <a:pt x="175" y="109"/>
                </a:lnTo>
                <a:lnTo>
                  <a:pt x="180" y="99"/>
                </a:lnTo>
                <a:lnTo>
                  <a:pt x="183" y="90"/>
                </a:lnTo>
                <a:lnTo>
                  <a:pt x="188" y="81"/>
                </a:lnTo>
                <a:lnTo>
                  <a:pt x="191" y="71"/>
                </a:lnTo>
                <a:lnTo>
                  <a:pt x="196" y="62"/>
                </a:lnTo>
                <a:lnTo>
                  <a:pt x="199" y="52"/>
                </a:lnTo>
                <a:lnTo>
                  <a:pt x="201" y="42"/>
                </a:lnTo>
                <a:lnTo>
                  <a:pt x="205" y="32"/>
                </a:lnTo>
                <a:lnTo>
                  <a:pt x="207" y="22"/>
                </a:lnTo>
                <a:lnTo>
                  <a:pt x="209" y="12"/>
                </a:lnTo>
                <a:lnTo>
                  <a:pt x="212" y="2"/>
                </a:lnTo>
                <a:lnTo>
                  <a:pt x="210" y="2"/>
                </a:lnTo>
                <a:lnTo>
                  <a:pt x="199" y="0"/>
                </a:lnTo>
              </a:path>
            </a:pathLst>
          </a:custGeom>
          <a:solidFill>
            <a:srgbClr val="790015"/>
          </a:solidFill>
          <a:ln w="12700" cap="rnd">
            <a:solidFill>
              <a:srgbClr val="FC0128"/>
            </a:solidFill>
            <a:round/>
            <a:headEnd/>
            <a:tailEnd/>
          </a:ln>
        </p:spPr>
        <p:txBody>
          <a:bodyPr/>
          <a:lstStyle/>
          <a:p>
            <a:endParaRPr lang="en-US"/>
          </a:p>
        </p:txBody>
      </p:sp>
      <p:sp>
        <p:nvSpPr>
          <p:cNvPr id="53479" name="Freeform 245">
            <a:extLst>
              <a:ext uri="{FF2B5EF4-FFF2-40B4-BE49-F238E27FC236}">
                <a16:creationId xmlns:a16="http://schemas.microsoft.com/office/drawing/2014/main" id="{F8CA2C58-A4B7-3619-D877-D4FCBF0ADB9A}"/>
              </a:ext>
            </a:extLst>
          </p:cNvPr>
          <p:cNvSpPr>
            <a:spLocks/>
          </p:cNvSpPr>
          <p:nvPr/>
        </p:nvSpPr>
        <p:spPr bwMode="auto">
          <a:xfrm>
            <a:off x="4908554" y="3560764"/>
            <a:ext cx="112713" cy="881063"/>
          </a:xfrm>
          <a:custGeom>
            <a:avLst/>
            <a:gdLst>
              <a:gd name="T0" fmla="*/ 2147483647 w 78"/>
              <a:gd name="T1" fmla="*/ 2147483647 h 610"/>
              <a:gd name="T2" fmla="*/ 2147483647 w 78"/>
              <a:gd name="T3" fmla="*/ 2147483647 h 610"/>
              <a:gd name="T4" fmla="*/ 2147483647 w 78"/>
              <a:gd name="T5" fmla="*/ 2147483647 h 610"/>
              <a:gd name="T6" fmla="*/ 2147483647 w 78"/>
              <a:gd name="T7" fmla="*/ 2147483647 h 610"/>
              <a:gd name="T8" fmla="*/ 2147483647 w 78"/>
              <a:gd name="T9" fmla="*/ 2147483647 h 610"/>
              <a:gd name="T10" fmla="*/ 2147483647 w 78"/>
              <a:gd name="T11" fmla="*/ 2147483647 h 610"/>
              <a:gd name="T12" fmla="*/ 2147483647 w 78"/>
              <a:gd name="T13" fmla="*/ 2147483647 h 610"/>
              <a:gd name="T14" fmla="*/ 2147483647 w 78"/>
              <a:gd name="T15" fmla="*/ 2147483647 h 610"/>
              <a:gd name="T16" fmla="*/ 2147483647 w 78"/>
              <a:gd name="T17" fmla="*/ 2147483647 h 610"/>
              <a:gd name="T18" fmla="*/ 2147483647 w 78"/>
              <a:gd name="T19" fmla="*/ 2147483647 h 610"/>
              <a:gd name="T20" fmla="*/ 2147483647 w 78"/>
              <a:gd name="T21" fmla="*/ 2147483647 h 610"/>
              <a:gd name="T22" fmla="*/ 2147483647 w 78"/>
              <a:gd name="T23" fmla="*/ 2147483647 h 610"/>
              <a:gd name="T24" fmla="*/ 2147483647 w 78"/>
              <a:gd name="T25" fmla="*/ 2147483647 h 610"/>
              <a:gd name="T26" fmla="*/ 2147483647 w 78"/>
              <a:gd name="T27" fmla="*/ 2147483647 h 610"/>
              <a:gd name="T28" fmla="*/ 2147483647 w 78"/>
              <a:gd name="T29" fmla="*/ 2147483647 h 610"/>
              <a:gd name="T30" fmla="*/ 2147483647 w 78"/>
              <a:gd name="T31" fmla="*/ 2147483647 h 610"/>
              <a:gd name="T32" fmla="*/ 2147483647 w 78"/>
              <a:gd name="T33" fmla="*/ 2147483647 h 610"/>
              <a:gd name="T34" fmla="*/ 2147483647 w 78"/>
              <a:gd name="T35" fmla="*/ 2147483647 h 610"/>
              <a:gd name="T36" fmla="*/ 2147483647 w 78"/>
              <a:gd name="T37" fmla="*/ 2147483647 h 610"/>
              <a:gd name="T38" fmla="*/ 2147483647 w 78"/>
              <a:gd name="T39" fmla="*/ 2147483647 h 610"/>
              <a:gd name="T40" fmla="*/ 2147483647 w 78"/>
              <a:gd name="T41" fmla="*/ 2147483647 h 610"/>
              <a:gd name="T42" fmla="*/ 2147483647 w 78"/>
              <a:gd name="T43" fmla="*/ 2147483647 h 610"/>
              <a:gd name="T44" fmla="*/ 2147483647 w 78"/>
              <a:gd name="T45" fmla="*/ 2147483647 h 610"/>
              <a:gd name="T46" fmla="*/ 2147483647 w 78"/>
              <a:gd name="T47" fmla="*/ 2147483647 h 610"/>
              <a:gd name="T48" fmla="*/ 2147483647 w 78"/>
              <a:gd name="T49" fmla="*/ 2147483647 h 610"/>
              <a:gd name="T50" fmla="*/ 2147483647 w 78"/>
              <a:gd name="T51" fmla="*/ 2147483647 h 610"/>
              <a:gd name="T52" fmla="*/ 2147483647 w 78"/>
              <a:gd name="T53" fmla="*/ 2147483647 h 610"/>
              <a:gd name="T54" fmla="*/ 2147483647 w 78"/>
              <a:gd name="T55" fmla="*/ 2147483647 h 610"/>
              <a:gd name="T56" fmla="*/ 2147483647 w 78"/>
              <a:gd name="T57" fmla="*/ 2147483647 h 610"/>
              <a:gd name="T58" fmla="*/ 2147483647 w 78"/>
              <a:gd name="T59" fmla="*/ 2147483647 h 610"/>
              <a:gd name="T60" fmla="*/ 2147483647 w 78"/>
              <a:gd name="T61" fmla="*/ 2147483647 h 610"/>
              <a:gd name="T62" fmla="*/ 2147483647 w 78"/>
              <a:gd name="T63" fmla="*/ 2147483647 h 610"/>
              <a:gd name="T64" fmla="*/ 2147483647 w 78"/>
              <a:gd name="T65" fmla="*/ 0 h 610"/>
              <a:gd name="T66" fmla="*/ 2147483647 w 78"/>
              <a:gd name="T67" fmla="*/ 2147483647 h 610"/>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78"/>
              <a:gd name="T103" fmla="*/ 0 h 610"/>
              <a:gd name="T104" fmla="*/ 78 w 78"/>
              <a:gd name="T105" fmla="*/ 610 h 610"/>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78" h="610">
                <a:moveTo>
                  <a:pt x="39" y="2"/>
                </a:moveTo>
                <a:lnTo>
                  <a:pt x="43" y="20"/>
                </a:lnTo>
                <a:lnTo>
                  <a:pt x="47" y="40"/>
                </a:lnTo>
                <a:lnTo>
                  <a:pt x="49" y="60"/>
                </a:lnTo>
                <a:lnTo>
                  <a:pt x="53" y="78"/>
                </a:lnTo>
                <a:lnTo>
                  <a:pt x="56" y="98"/>
                </a:lnTo>
                <a:lnTo>
                  <a:pt x="57" y="117"/>
                </a:lnTo>
                <a:lnTo>
                  <a:pt x="60" y="136"/>
                </a:lnTo>
                <a:lnTo>
                  <a:pt x="62" y="156"/>
                </a:lnTo>
                <a:lnTo>
                  <a:pt x="63" y="174"/>
                </a:lnTo>
                <a:lnTo>
                  <a:pt x="64" y="194"/>
                </a:lnTo>
                <a:lnTo>
                  <a:pt x="64" y="213"/>
                </a:lnTo>
                <a:lnTo>
                  <a:pt x="64" y="232"/>
                </a:lnTo>
                <a:lnTo>
                  <a:pt x="64" y="252"/>
                </a:lnTo>
                <a:lnTo>
                  <a:pt x="64" y="270"/>
                </a:lnTo>
                <a:lnTo>
                  <a:pt x="64" y="289"/>
                </a:lnTo>
                <a:lnTo>
                  <a:pt x="63" y="310"/>
                </a:lnTo>
                <a:lnTo>
                  <a:pt x="61" y="327"/>
                </a:lnTo>
                <a:lnTo>
                  <a:pt x="60" y="347"/>
                </a:lnTo>
                <a:lnTo>
                  <a:pt x="57" y="366"/>
                </a:lnTo>
                <a:lnTo>
                  <a:pt x="55" y="385"/>
                </a:lnTo>
                <a:lnTo>
                  <a:pt x="52" y="404"/>
                </a:lnTo>
                <a:lnTo>
                  <a:pt x="48" y="423"/>
                </a:lnTo>
                <a:lnTo>
                  <a:pt x="46" y="441"/>
                </a:lnTo>
                <a:lnTo>
                  <a:pt x="41" y="460"/>
                </a:lnTo>
                <a:lnTo>
                  <a:pt x="38" y="479"/>
                </a:lnTo>
                <a:lnTo>
                  <a:pt x="33" y="497"/>
                </a:lnTo>
                <a:lnTo>
                  <a:pt x="29" y="515"/>
                </a:lnTo>
                <a:lnTo>
                  <a:pt x="23" y="533"/>
                </a:lnTo>
                <a:lnTo>
                  <a:pt x="19" y="552"/>
                </a:lnTo>
                <a:lnTo>
                  <a:pt x="13" y="570"/>
                </a:lnTo>
                <a:lnTo>
                  <a:pt x="6" y="589"/>
                </a:lnTo>
                <a:lnTo>
                  <a:pt x="0" y="606"/>
                </a:lnTo>
                <a:lnTo>
                  <a:pt x="12" y="609"/>
                </a:lnTo>
                <a:lnTo>
                  <a:pt x="19" y="591"/>
                </a:lnTo>
                <a:lnTo>
                  <a:pt x="24" y="572"/>
                </a:lnTo>
                <a:lnTo>
                  <a:pt x="30" y="555"/>
                </a:lnTo>
                <a:lnTo>
                  <a:pt x="36" y="536"/>
                </a:lnTo>
                <a:lnTo>
                  <a:pt x="40" y="518"/>
                </a:lnTo>
                <a:lnTo>
                  <a:pt x="46" y="498"/>
                </a:lnTo>
                <a:lnTo>
                  <a:pt x="49" y="481"/>
                </a:lnTo>
                <a:lnTo>
                  <a:pt x="55" y="462"/>
                </a:lnTo>
                <a:lnTo>
                  <a:pt x="57" y="443"/>
                </a:lnTo>
                <a:lnTo>
                  <a:pt x="62" y="424"/>
                </a:lnTo>
                <a:lnTo>
                  <a:pt x="64" y="406"/>
                </a:lnTo>
                <a:lnTo>
                  <a:pt x="67" y="386"/>
                </a:lnTo>
                <a:lnTo>
                  <a:pt x="70" y="367"/>
                </a:lnTo>
                <a:lnTo>
                  <a:pt x="72" y="348"/>
                </a:lnTo>
                <a:lnTo>
                  <a:pt x="73" y="328"/>
                </a:lnTo>
                <a:lnTo>
                  <a:pt x="74" y="310"/>
                </a:lnTo>
                <a:lnTo>
                  <a:pt x="75" y="290"/>
                </a:lnTo>
                <a:lnTo>
                  <a:pt x="77" y="271"/>
                </a:lnTo>
                <a:lnTo>
                  <a:pt x="77" y="252"/>
                </a:lnTo>
                <a:lnTo>
                  <a:pt x="77" y="232"/>
                </a:lnTo>
                <a:lnTo>
                  <a:pt x="77" y="213"/>
                </a:lnTo>
                <a:lnTo>
                  <a:pt x="75" y="194"/>
                </a:lnTo>
                <a:lnTo>
                  <a:pt x="74" y="174"/>
                </a:lnTo>
                <a:lnTo>
                  <a:pt x="73" y="155"/>
                </a:lnTo>
                <a:lnTo>
                  <a:pt x="72" y="135"/>
                </a:lnTo>
                <a:lnTo>
                  <a:pt x="70" y="117"/>
                </a:lnTo>
                <a:lnTo>
                  <a:pt x="67" y="96"/>
                </a:lnTo>
                <a:lnTo>
                  <a:pt x="65" y="77"/>
                </a:lnTo>
                <a:lnTo>
                  <a:pt x="62" y="58"/>
                </a:lnTo>
                <a:lnTo>
                  <a:pt x="58" y="39"/>
                </a:lnTo>
                <a:lnTo>
                  <a:pt x="56" y="20"/>
                </a:lnTo>
                <a:lnTo>
                  <a:pt x="52" y="0"/>
                </a:lnTo>
                <a:lnTo>
                  <a:pt x="50" y="0"/>
                </a:lnTo>
                <a:lnTo>
                  <a:pt x="39" y="2"/>
                </a:lnTo>
              </a:path>
            </a:pathLst>
          </a:custGeom>
          <a:solidFill>
            <a:srgbClr val="790015"/>
          </a:solidFill>
          <a:ln w="12700" cap="rnd">
            <a:solidFill>
              <a:srgbClr val="FC0128"/>
            </a:solidFill>
            <a:round/>
            <a:headEnd/>
            <a:tailEnd/>
          </a:ln>
        </p:spPr>
        <p:txBody>
          <a:bodyPr/>
          <a:lstStyle/>
          <a:p>
            <a:endParaRPr lang="en-US"/>
          </a:p>
        </p:txBody>
      </p:sp>
      <p:sp>
        <p:nvSpPr>
          <p:cNvPr id="53480" name="Freeform 246">
            <a:extLst>
              <a:ext uri="{FF2B5EF4-FFF2-40B4-BE49-F238E27FC236}">
                <a16:creationId xmlns:a16="http://schemas.microsoft.com/office/drawing/2014/main" id="{1CA29AAA-719D-1163-3DDC-8A46A4867012}"/>
              </a:ext>
            </a:extLst>
          </p:cNvPr>
          <p:cNvSpPr>
            <a:spLocks/>
          </p:cNvSpPr>
          <p:nvPr/>
        </p:nvSpPr>
        <p:spPr bwMode="auto">
          <a:xfrm>
            <a:off x="4826002" y="3338513"/>
            <a:ext cx="157163" cy="228600"/>
          </a:xfrm>
          <a:custGeom>
            <a:avLst/>
            <a:gdLst>
              <a:gd name="T0" fmla="*/ 2147483647 w 108"/>
              <a:gd name="T1" fmla="*/ 2147483647 h 158"/>
              <a:gd name="T2" fmla="*/ 2147483647 w 108"/>
              <a:gd name="T3" fmla="*/ 2147483647 h 158"/>
              <a:gd name="T4" fmla="*/ 2147483647 w 108"/>
              <a:gd name="T5" fmla="*/ 2147483647 h 158"/>
              <a:gd name="T6" fmla="*/ 2147483647 w 108"/>
              <a:gd name="T7" fmla="*/ 2147483647 h 158"/>
              <a:gd name="T8" fmla="*/ 2147483647 w 108"/>
              <a:gd name="T9" fmla="*/ 2147483647 h 158"/>
              <a:gd name="T10" fmla="*/ 2147483647 w 108"/>
              <a:gd name="T11" fmla="*/ 2147483647 h 158"/>
              <a:gd name="T12" fmla="*/ 2147483647 w 108"/>
              <a:gd name="T13" fmla="*/ 2147483647 h 158"/>
              <a:gd name="T14" fmla="*/ 2147483647 w 108"/>
              <a:gd name="T15" fmla="*/ 2147483647 h 158"/>
              <a:gd name="T16" fmla="*/ 2147483647 w 108"/>
              <a:gd name="T17" fmla="*/ 2147483647 h 158"/>
              <a:gd name="T18" fmla="*/ 2147483647 w 108"/>
              <a:gd name="T19" fmla="*/ 2147483647 h 158"/>
              <a:gd name="T20" fmla="*/ 2147483647 w 108"/>
              <a:gd name="T21" fmla="*/ 2147483647 h 158"/>
              <a:gd name="T22" fmla="*/ 2147483647 w 108"/>
              <a:gd name="T23" fmla="*/ 2147483647 h 158"/>
              <a:gd name="T24" fmla="*/ 2147483647 w 108"/>
              <a:gd name="T25" fmla="*/ 2147483647 h 158"/>
              <a:gd name="T26" fmla="*/ 2147483647 w 108"/>
              <a:gd name="T27" fmla="*/ 2147483647 h 158"/>
              <a:gd name="T28" fmla="*/ 2147483647 w 108"/>
              <a:gd name="T29" fmla="*/ 2147483647 h 158"/>
              <a:gd name="T30" fmla="*/ 2147483647 w 108"/>
              <a:gd name="T31" fmla="*/ 2147483647 h 158"/>
              <a:gd name="T32" fmla="*/ 2147483647 w 108"/>
              <a:gd name="T33" fmla="*/ 2147483647 h 158"/>
              <a:gd name="T34" fmla="*/ 2147483647 w 108"/>
              <a:gd name="T35" fmla="*/ 2147483647 h 158"/>
              <a:gd name="T36" fmla="*/ 2147483647 w 108"/>
              <a:gd name="T37" fmla="*/ 2147483647 h 158"/>
              <a:gd name="T38" fmla="*/ 2147483647 w 108"/>
              <a:gd name="T39" fmla="*/ 2147483647 h 158"/>
              <a:gd name="T40" fmla="*/ 2147483647 w 108"/>
              <a:gd name="T41" fmla="*/ 2147483647 h 158"/>
              <a:gd name="T42" fmla="*/ 2147483647 w 108"/>
              <a:gd name="T43" fmla="*/ 2147483647 h 158"/>
              <a:gd name="T44" fmla="*/ 2147483647 w 108"/>
              <a:gd name="T45" fmla="*/ 2147483647 h 158"/>
              <a:gd name="T46" fmla="*/ 2147483647 w 108"/>
              <a:gd name="T47" fmla="*/ 2147483647 h 158"/>
              <a:gd name="T48" fmla="*/ 2147483647 w 108"/>
              <a:gd name="T49" fmla="*/ 2147483647 h 158"/>
              <a:gd name="T50" fmla="*/ 2147483647 w 108"/>
              <a:gd name="T51" fmla="*/ 2147483647 h 158"/>
              <a:gd name="T52" fmla="*/ 2147483647 w 108"/>
              <a:gd name="T53" fmla="*/ 2147483647 h 158"/>
              <a:gd name="T54" fmla="*/ 2147483647 w 108"/>
              <a:gd name="T55" fmla="*/ 2147483647 h 158"/>
              <a:gd name="T56" fmla="*/ 2147483647 w 108"/>
              <a:gd name="T57" fmla="*/ 2147483647 h 158"/>
              <a:gd name="T58" fmla="*/ 2147483647 w 108"/>
              <a:gd name="T59" fmla="*/ 2147483647 h 158"/>
              <a:gd name="T60" fmla="*/ 2147483647 w 108"/>
              <a:gd name="T61" fmla="*/ 2147483647 h 158"/>
              <a:gd name="T62" fmla="*/ 2147483647 w 108"/>
              <a:gd name="T63" fmla="*/ 2147483647 h 158"/>
              <a:gd name="T64" fmla="*/ 2147483647 w 108"/>
              <a:gd name="T65" fmla="*/ 0 h 15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08"/>
              <a:gd name="T100" fmla="*/ 0 h 158"/>
              <a:gd name="T101" fmla="*/ 108 w 108"/>
              <a:gd name="T102" fmla="*/ 158 h 158"/>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08" h="158">
                <a:moveTo>
                  <a:pt x="0" y="4"/>
                </a:moveTo>
                <a:lnTo>
                  <a:pt x="4" y="9"/>
                </a:lnTo>
                <a:lnTo>
                  <a:pt x="7" y="14"/>
                </a:lnTo>
                <a:lnTo>
                  <a:pt x="12" y="19"/>
                </a:lnTo>
                <a:lnTo>
                  <a:pt x="15" y="23"/>
                </a:lnTo>
                <a:lnTo>
                  <a:pt x="20" y="28"/>
                </a:lnTo>
                <a:lnTo>
                  <a:pt x="23" y="33"/>
                </a:lnTo>
                <a:lnTo>
                  <a:pt x="27" y="38"/>
                </a:lnTo>
                <a:lnTo>
                  <a:pt x="30" y="42"/>
                </a:lnTo>
                <a:lnTo>
                  <a:pt x="34" y="47"/>
                </a:lnTo>
                <a:lnTo>
                  <a:pt x="37" y="52"/>
                </a:lnTo>
                <a:lnTo>
                  <a:pt x="41" y="55"/>
                </a:lnTo>
                <a:lnTo>
                  <a:pt x="45" y="61"/>
                </a:lnTo>
                <a:lnTo>
                  <a:pt x="48" y="65"/>
                </a:lnTo>
                <a:lnTo>
                  <a:pt x="51" y="70"/>
                </a:lnTo>
                <a:lnTo>
                  <a:pt x="54" y="74"/>
                </a:lnTo>
                <a:lnTo>
                  <a:pt x="57" y="79"/>
                </a:lnTo>
                <a:lnTo>
                  <a:pt x="61" y="84"/>
                </a:lnTo>
                <a:lnTo>
                  <a:pt x="64" y="89"/>
                </a:lnTo>
                <a:lnTo>
                  <a:pt x="67" y="94"/>
                </a:lnTo>
                <a:lnTo>
                  <a:pt x="69" y="99"/>
                </a:lnTo>
                <a:lnTo>
                  <a:pt x="72" y="103"/>
                </a:lnTo>
                <a:lnTo>
                  <a:pt x="75" y="108"/>
                </a:lnTo>
                <a:lnTo>
                  <a:pt x="77" y="113"/>
                </a:lnTo>
                <a:lnTo>
                  <a:pt x="80" y="118"/>
                </a:lnTo>
                <a:lnTo>
                  <a:pt x="82" y="122"/>
                </a:lnTo>
                <a:lnTo>
                  <a:pt x="84" y="127"/>
                </a:lnTo>
                <a:lnTo>
                  <a:pt x="86" y="132"/>
                </a:lnTo>
                <a:lnTo>
                  <a:pt x="87" y="137"/>
                </a:lnTo>
                <a:lnTo>
                  <a:pt x="90" y="142"/>
                </a:lnTo>
                <a:lnTo>
                  <a:pt x="92" y="147"/>
                </a:lnTo>
                <a:lnTo>
                  <a:pt x="94" y="152"/>
                </a:lnTo>
                <a:lnTo>
                  <a:pt x="95" y="157"/>
                </a:lnTo>
                <a:lnTo>
                  <a:pt x="107" y="154"/>
                </a:lnTo>
                <a:lnTo>
                  <a:pt x="105" y="149"/>
                </a:lnTo>
                <a:lnTo>
                  <a:pt x="103" y="144"/>
                </a:lnTo>
                <a:lnTo>
                  <a:pt x="102" y="139"/>
                </a:lnTo>
                <a:lnTo>
                  <a:pt x="101" y="134"/>
                </a:lnTo>
                <a:lnTo>
                  <a:pt x="98" y="129"/>
                </a:lnTo>
                <a:lnTo>
                  <a:pt x="95" y="124"/>
                </a:lnTo>
                <a:lnTo>
                  <a:pt x="94" y="119"/>
                </a:lnTo>
                <a:lnTo>
                  <a:pt x="91" y="113"/>
                </a:lnTo>
                <a:lnTo>
                  <a:pt x="89" y="108"/>
                </a:lnTo>
                <a:lnTo>
                  <a:pt x="86" y="104"/>
                </a:lnTo>
                <a:lnTo>
                  <a:pt x="84" y="100"/>
                </a:lnTo>
                <a:lnTo>
                  <a:pt x="81" y="95"/>
                </a:lnTo>
                <a:lnTo>
                  <a:pt x="78" y="90"/>
                </a:lnTo>
                <a:lnTo>
                  <a:pt x="75" y="84"/>
                </a:lnTo>
                <a:lnTo>
                  <a:pt x="72" y="79"/>
                </a:lnTo>
                <a:lnTo>
                  <a:pt x="69" y="74"/>
                </a:lnTo>
                <a:lnTo>
                  <a:pt x="65" y="70"/>
                </a:lnTo>
                <a:lnTo>
                  <a:pt x="62" y="65"/>
                </a:lnTo>
                <a:lnTo>
                  <a:pt x="59" y="60"/>
                </a:lnTo>
                <a:lnTo>
                  <a:pt x="55" y="55"/>
                </a:lnTo>
                <a:lnTo>
                  <a:pt x="51" y="51"/>
                </a:lnTo>
                <a:lnTo>
                  <a:pt x="48" y="46"/>
                </a:lnTo>
                <a:lnTo>
                  <a:pt x="45" y="41"/>
                </a:lnTo>
                <a:lnTo>
                  <a:pt x="41" y="37"/>
                </a:lnTo>
                <a:lnTo>
                  <a:pt x="37" y="32"/>
                </a:lnTo>
                <a:lnTo>
                  <a:pt x="33" y="27"/>
                </a:lnTo>
                <a:lnTo>
                  <a:pt x="29" y="22"/>
                </a:lnTo>
                <a:lnTo>
                  <a:pt x="25" y="18"/>
                </a:lnTo>
                <a:lnTo>
                  <a:pt x="21" y="13"/>
                </a:lnTo>
                <a:lnTo>
                  <a:pt x="18" y="9"/>
                </a:lnTo>
                <a:lnTo>
                  <a:pt x="13" y="3"/>
                </a:lnTo>
                <a:lnTo>
                  <a:pt x="10" y="0"/>
                </a:lnTo>
                <a:lnTo>
                  <a:pt x="0" y="4"/>
                </a:lnTo>
              </a:path>
            </a:pathLst>
          </a:custGeom>
          <a:solidFill>
            <a:srgbClr val="790015"/>
          </a:solidFill>
          <a:ln w="12700" cap="rnd">
            <a:solidFill>
              <a:srgbClr val="FC0128"/>
            </a:solidFill>
            <a:round/>
            <a:headEnd/>
            <a:tailEnd/>
          </a:ln>
        </p:spPr>
        <p:txBody>
          <a:bodyPr/>
          <a:lstStyle/>
          <a:p>
            <a:endParaRPr lang="en-US"/>
          </a:p>
        </p:txBody>
      </p:sp>
      <p:grpSp>
        <p:nvGrpSpPr>
          <p:cNvPr id="53481" name="Group 247">
            <a:extLst>
              <a:ext uri="{FF2B5EF4-FFF2-40B4-BE49-F238E27FC236}">
                <a16:creationId xmlns:a16="http://schemas.microsoft.com/office/drawing/2014/main" id="{F3616A14-7BE0-8E17-4B82-D2016298E0CF}"/>
              </a:ext>
            </a:extLst>
          </p:cNvPr>
          <p:cNvGrpSpPr>
            <a:grpSpLocks/>
          </p:cNvGrpSpPr>
          <p:nvPr/>
        </p:nvGrpSpPr>
        <p:grpSpPr bwMode="auto">
          <a:xfrm rot="363424">
            <a:off x="3443289" y="5305429"/>
            <a:ext cx="411163" cy="265113"/>
            <a:chOff x="2440" y="3310"/>
            <a:chExt cx="292" cy="167"/>
          </a:xfrm>
        </p:grpSpPr>
        <p:sp>
          <p:nvSpPr>
            <p:cNvPr id="53510" name="Freeform 248">
              <a:extLst>
                <a:ext uri="{FF2B5EF4-FFF2-40B4-BE49-F238E27FC236}">
                  <a16:creationId xmlns:a16="http://schemas.microsoft.com/office/drawing/2014/main" id="{3BDDA233-F3AE-F8B8-86C7-2117A5959E6D}"/>
                </a:ext>
              </a:extLst>
            </p:cNvPr>
            <p:cNvSpPr>
              <a:spLocks/>
            </p:cNvSpPr>
            <p:nvPr/>
          </p:nvSpPr>
          <p:spPr bwMode="gray">
            <a:xfrm rot="-900000">
              <a:off x="2490" y="3310"/>
              <a:ext cx="242" cy="167"/>
            </a:xfrm>
            <a:custGeom>
              <a:avLst/>
              <a:gdLst>
                <a:gd name="T0" fmla="*/ 2 w 314"/>
                <a:gd name="T1" fmla="*/ 2147483647 h 83"/>
                <a:gd name="T2" fmla="*/ 2 w 314"/>
                <a:gd name="T3" fmla="*/ 2147483647 h 83"/>
                <a:gd name="T4" fmla="*/ 2 w 314"/>
                <a:gd name="T5" fmla="*/ 2147483647 h 83"/>
                <a:gd name="T6" fmla="*/ 2 w 314"/>
                <a:gd name="T7" fmla="*/ 2147483647 h 83"/>
                <a:gd name="T8" fmla="*/ 2 w 314"/>
                <a:gd name="T9" fmla="*/ 2147483647 h 83"/>
                <a:gd name="T10" fmla="*/ 2 w 314"/>
                <a:gd name="T11" fmla="*/ 2147483647 h 83"/>
                <a:gd name="T12" fmla="*/ 2 w 314"/>
                <a:gd name="T13" fmla="*/ 2147483647 h 83"/>
                <a:gd name="T14" fmla="*/ 2 w 314"/>
                <a:gd name="T15" fmla="*/ 2147483647 h 83"/>
                <a:gd name="T16" fmla="*/ 2 w 314"/>
                <a:gd name="T17" fmla="*/ 2147483647 h 83"/>
                <a:gd name="T18" fmla="*/ 2 w 314"/>
                <a:gd name="T19" fmla="*/ 2147483647 h 83"/>
                <a:gd name="T20" fmla="*/ 2 w 314"/>
                <a:gd name="T21" fmla="*/ 2147483647 h 83"/>
                <a:gd name="T22" fmla="*/ 2 w 314"/>
                <a:gd name="T23" fmla="*/ 2147483647 h 83"/>
                <a:gd name="T24" fmla="*/ 2 w 314"/>
                <a:gd name="T25" fmla="*/ 2147483647 h 83"/>
                <a:gd name="T26" fmla="*/ 2 w 314"/>
                <a:gd name="T27" fmla="*/ 2147483647 h 83"/>
                <a:gd name="T28" fmla="*/ 2 w 314"/>
                <a:gd name="T29" fmla="*/ 2147483647 h 83"/>
                <a:gd name="T30" fmla="*/ 2 w 314"/>
                <a:gd name="T31" fmla="*/ 2147483647 h 83"/>
                <a:gd name="T32" fmla="*/ 2 w 314"/>
                <a:gd name="T33" fmla="*/ 2147483647 h 83"/>
                <a:gd name="T34" fmla="*/ 2 w 314"/>
                <a:gd name="T35" fmla="*/ 2147483647 h 83"/>
                <a:gd name="T36" fmla="*/ 2 w 314"/>
                <a:gd name="T37" fmla="*/ 2147483647 h 83"/>
                <a:gd name="T38" fmla="*/ 2 w 314"/>
                <a:gd name="T39" fmla="*/ 2147483647 h 83"/>
                <a:gd name="T40" fmla="*/ 2 w 314"/>
                <a:gd name="T41" fmla="*/ 2147483647 h 83"/>
                <a:gd name="T42" fmla="*/ 2 w 314"/>
                <a:gd name="T43" fmla="*/ 2147483647 h 83"/>
                <a:gd name="T44" fmla="*/ 2 w 314"/>
                <a:gd name="T45" fmla="*/ 2147483647 h 83"/>
                <a:gd name="T46" fmla="*/ 2 w 314"/>
                <a:gd name="T47" fmla="*/ 2147483647 h 83"/>
                <a:gd name="T48" fmla="*/ 2 w 314"/>
                <a:gd name="T49" fmla="*/ 2147483647 h 83"/>
                <a:gd name="T50" fmla="*/ 2 w 314"/>
                <a:gd name="T51" fmla="*/ 2147483647 h 83"/>
                <a:gd name="T52" fmla="*/ 2 w 314"/>
                <a:gd name="T53" fmla="*/ 2147483647 h 83"/>
                <a:gd name="T54" fmla="*/ 2 w 314"/>
                <a:gd name="T55" fmla="*/ 2147483647 h 83"/>
                <a:gd name="T56" fmla="*/ 2 w 314"/>
                <a:gd name="T57" fmla="*/ 2147483647 h 83"/>
                <a:gd name="T58" fmla="*/ 2 w 314"/>
                <a:gd name="T59" fmla="*/ 2147483647 h 83"/>
                <a:gd name="T60" fmla="*/ 2 w 314"/>
                <a:gd name="T61" fmla="*/ 2147483647 h 83"/>
                <a:gd name="T62" fmla="*/ 2 w 314"/>
                <a:gd name="T63" fmla="*/ 2147483647 h 83"/>
                <a:gd name="T64" fmla="*/ 2 w 314"/>
                <a:gd name="T65" fmla="*/ 0 h 83"/>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314"/>
                <a:gd name="T100" fmla="*/ 0 h 83"/>
                <a:gd name="T101" fmla="*/ 314 w 314"/>
                <a:gd name="T102" fmla="*/ 83 h 83"/>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314" h="83">
                  <a:moveTo>
                    <a:pt x="0" y="7"/>
                  </a:moveTo>
                  <a:lnTo>
                    <a:pt x="7" y="13"/>
                  </a:lnTo>
                  <a:lnTo>
                    <a:pt x="16" y="18"/>
                  </a:lnTo>
                  <a:lnTo>
                    <a:pt x="25" y="23"/>
                  </a:lnTo>
                  <a:lnTo>
                    <a:pt x="33" y="27"/>
                  </a:lnTo>
                  <a:lnTo>
                    <a:pt x="43" y="32"/>
                  </a:lnTo>
                  <a:lnTo>
                    <a:pt x="52" y="36"/>
                  </a:lnTo>
                  <a:lnTo>
                    <a:pt x="61" y="39"/>
                  </a:lnTo>
                  <a:lnTo>
                    <a:pt x="71" y="43"/>
                  </a:lnTo>
                  <a:lnTo>
                    <a:pt x="80" y="46"/>
                  </a:lnTo>
                  <a:lnTo>
                    <a:pt x="89" y="50"/>
                  </a:lnTo>
                  <a:lnTo>
                    <a:pt x="99" y="53"/>
                  </a:lnTo>
                  <a:lnTo>
                    <a:pt x="109" y="56"/>
                  </a:lnTo>
                  <a:lnTo>
                    <a:pt x="120" y="59"/>
                  </a:lnTo>
                  <a:lnTo>
                    <a:pt x="130" y="61"/>
                  </a:lnTo>
                  <a:lnTo>
                    <a:pt x="140" y="64"/>
                  </a:lnTo>
                  <a:lnTo>
                    <a:pt x="150" y="66"/>
                  </a:lnTo>
                  <a:lnTo>
                    <a:pt x="160" y="68"/>
                  </a:lnTo>
                  <a:lnTo>
                    <a:pt x="170" y="70"/>
                  </a:lnTo>
                  <a:lnTo>
                    <a:pt x="181" y="72"/>
                  </a:lnTo>
                  <a:lnTo>
                    <a:pt x="190" y="74"/>
                  </a:lnTo>
                  <a:lnTo>
                    <a:pt x="201" y="75"/>
                  </a:lnTo>
                  <a:lnTo>
                    <a:pt x="212" y="76"/>
                  </a:lnTo>
                  <a:lnTo>
                    <a:pt x="222" y="78"/>
                  </a:lnTo>
                  <a:lnTo>
                    <a:pt x="233" y="79"/>
                  </a:lnTo>
                  <a:lnTo>
                    <a:pt x="242" y="79"/>
                  </a:lnTo>
                  <a:lnTo>
                    <a:pt x="252" y="80"/>
                  </a:lnTo>
                  <a:lnTo>
                    <a:pt x="262" y="81"/>
                  </a:lnTo>
                  <a:lnTo>
                    <a:pt x="272" y="81"/>
                  </a:lnTo>
                  <a:lnTo>
                    <a:pt x="283" y="82"/>
                  </a:lnTo>
                  <a:lnTo>
                    <a:pt x="292" y="82"/>
                  </a:lnTo>
                  <a:lnTo>
                    <a:pt x="302" y="82"/>
                  </a:lnTo>
                  <a:lnTo>
                    <a:pt x="313" y="82"/>
                  </a:lnTo>
                  <a:lnTo>
                    <a:pt x="313" y="72"/>
                  </a:lnTo>
                  <a:lnTo>
                    <a:pt x="302" y="72"/>
                  </a:lnTo>
                  <a:lnTo>
                    <a:pt x="292" y="72"/>
                  </a:lnTo>
                  <a:lnTo>
                    <a:pt x="283" y="72"/>
                  </a:lnTo>
                  <a:lnTo>
                    <a:pt x="273" y="71"/>
                  </a:lnTo>
                  <a:lnTo>
                    <a:pt x="263" y="70"/>
                  </a:lnTo>
                  <a:lnTo>
                    <a:pt x="253" y="70"/>
                  </a:lnTo>
                  <a:lnTo>
                    <a:pt x="243" y="69"/>
                  </a:lnTo>
                  <a:lnTo>
                    <a:pt x="233" y="69"/>
                  </a:lnTo>
                  <a:lnTo>
                    <a:pt x="224" y="68"/>
                  </a:lnTo>
                  <a:lnTo>
                    <a:pt x="214" y="66"/>
                  </a:lnTo>
                  <a:lnTo>
                    <a:pt x="203" y="65"/>
                  </a:lnTo>
                  <a:lnTo>
                    <a:pt x="192" y="64"/>
                  </a:lnTo>
                  <a:lnTo>
                    <a:pt x="182" y="62"/>
                  </a:lnTo>
                  <a:lnTo>
                    <a:pt x="173" y="60"/>
                  </a:lnTo>
                  <a:lnTo>
                    <a:pt x="163" y="59"/>
                  </a:lnTo>
                  <a:lnTo>
                    <a:pt x="153" y="56"/>
                  </a:lnTo>
                  <a:lnTo>
                    <a:pt x="143" y="54"/>
                  </a:lnTo>
                  <a:lnTo>
                    <a:pt x="133" y="52"/>
                  </a:lnTo>
                  <a:lnTo>
                    <a:pt x="123" y="49"/>
                  </a:lnTo>
                  <a:lnTo>
                    <a:pt x="114" y="47"/>
                  </a:lnTo>
                  <a:lnTo>
                    <a:pt x="104" y="44"/>
                  </a:lnTo>
                  <a:lnTo>
                    <a:pt x="95" y="41"/>
                  </a:lnTo>
                  <a:lnTo>
                    <a:pt x="85" y="38"/>
                  </a:lnTo>
                  <a:lnTo>
                    <a:pt x="76" y="34"/>
                  </a:lnTo>
                  <a:lnTo>
                    <a:pt x="67" y="31"/>
                  </a:lnTo>
                  <a:lnTo>
                    <a:pt x="58" y="27"/>
                  </a:lnTo>
                  <a:lnTo>
                    <a:pt x="49" y="23"/>
                  </a:lnTo>
                  <a:lnTo>
                    <a:pt x="40" y="18"/>
                  </a:lnTo>
                  <a:lnTo>
                    <a:pt x="31" y="14"/>
                  </a:lnTo>
                  <a:lnTo>
                    <a:pt x="23" y="9"/>
                  </a:lnTo>
                  <a:lnTo>
                    <a:pt x="15" y="4"/>
                  </a:lnTo>
                  <a:lnTo>
                    <a:pt x="7" y="0"/>
                  </a:lnTo>
                  <a:lnTo>
                    <a:pt x="0" y="7"/>
                  </a:lnTo>
                </a:path>
              </a:pathLst>
            </a:custGeom>
            <a:solidFill>
              <a:schemeClr val="tx1"/>
            </a:solidFill>
            <a:ln w="12700" cap="rnd">
              <a:solidFill>
                <a:schemeClr val="bg2"/>
              </a:solidFill>
              <a:round/>
              <a:headEnd/>
              <a:tailEnd/>
            </a:ln>
          </p:spPr>
          <p:txBody>
            <a:bodyPr/>
            <a:lstStyle/>
            <a:p>
              <a:endParaRPr lang="en-US"/>
            </a:p>
          </p:txBody>
        </p:sp>
        <p:sp>
          <p:nvSpPr>
            <p:cNvPr id="53511" name="Freeform 249">
              <a:extLst>
                <a:ext uri="{FF2B5EF4-FFF2-40B4-BE49-F238E27FC236}">
                  <a16:creationId xmlns:a16="http://schemas.microsoft.com/office/drawing/2014/main" id="{4C4B2A6D-5F27-E59F-47D0-51BDB51DEE44}"/>
                </a:ext>
              </a:extLst>
            </p:cNvPr>
            <p:cNvSpPr>
              <a:spLocks/>
            </p:cNvSpPr>
            <p:nvPr/>
          </p:nvSpPr>
          <p:spPr bwMode="gray">
            <a:xfrm>
              <a:off x="2440" y="3329"/>
              <a:ext cx="87" cy="60"/>
            </a:xfrm>
            <a:custGeom>
              <a:avLst/>
              <a:gdLst>
                <a:gd name="T0" fmla="*/ 0 w 86"/>
                <a:gd name="T1" fmla="*/ 0 h 66"/>
                <a:gd name="T2" fmla="*/ 35 w 86"/>
                <a:gd name="T3" fmla="*/ 5 h 66"/>
                <a:gd name="T4" fmla="*/ 139 w 86"/>
                <a:gd name="T5" fmla="*/ 5 h 66"/>
                <a:gd name="T6" fmla="*/ 0 w 86"/>
                <a:gd name="T7" fmla="*/ 0 h 66"/>
                <a:gd name="T8" fmla="*/ 0 60000 65536"/>
                <a:gd name="T9" fmla="*/ 0 60000 65536"/>
                <a:gd name="T10" fmla="*/ 0 60000 65536"/>
                <a:gd name="T11" fmla="*/ 0 60000 65536"/>
                <a:gd name="T12" fmla="*/ 0 w 86"/>
                <a:gd name="T13" fmla="*/ 0 h 66"/>
                <a:gd name="T14" fmla="*/ 86 w 86"/>
                <a:gd name="T15" fmla="*/ 66 h 66"/>
              </a:gdLst>
              <a:ahLst/>
              <a:cxnLst>
                <a:cxn ang="T8">
                  <a:pos x="T0" y="T1"/>
                </a:cxn>
                <a:cxn ang="T9">
                  <a:pos x="T2" y="T3"/>
                </a:cxn>
                <a:cxn ang="T10">
                  <a:pos x="T4" y="T5"/>
                </a:cxn>
                <a:cxn ang="T11">
                  <a:pos x="T6" y="T7"/>
                </a:cxn>
              </a:cxnLst>
              <a:rect l="T12" t="T13" r="T14" b="T15"/>
              <a:pathLst>
                <a:path w="86" h="66">
                  <a:moveTo>
                    <a:pt x="0" y="0"/>
                  </a:moveTo>
                  <a:lnTo>
                    <a:pt x="35" y="65"/>
                  </a:lnTo>
                  <a:lnTo>
                    <a:pt x="85" y="15"/>
                  </a:lnTo>
                  <a:lnTo>
                    <a:pt x="0" y="0"/>
                  </a:lnTo>
                </a:path>
              </a:pathLst>
            </a:custGeom>
            <a:solidFill>
              <a:srgbClr val="FFFFFF"/>
            </a:solidFill>
            <a:ln w="12700" cap="rnd">
              <a:solidFill>
                <a:schemeClr val="bg2"/>
              </a:solidFill>
              <a:round/>
              <a:headEnd/>
              <a:tailEnd/>
            </a:ln>
          </p:spPr>
          <p:txBody>
            <a:bodyPr/>
            <a:lstStyle/>
            <a:p>
              <a:endParaRPr lang="en-US"/>
            </a:p>
          </p:txBody>
        </p:sp>
      </p:grpSp>
      <p:sp>
        <p:nvSpPr>
          <p:cNvPr id="53482" name="Rectangle 250">
            <a:extLst>
              <a:ext uri="{FF2B5EF4-FFF2-40B4-BE49-F238E27FC236}">
                <a16:creationId xmlns:a16="http://schemas.microsoft.com/office/drawing/2014/main" id="{6FF93F2A-D529-228B-1717-DCDC2F5A1A64}"/>
              </a:ext>
            </a:extLst>
          </p:cNvPr>
          <p:cNvSpPr>
            <a:spLocks noChangeArrowheads="1"/>
          </p:cNvSpPr>
          <p:nvPr/>
        </p:nvSpPr>
        <p:spPr bwMode="gray">
          <a:xfrm>
            <a:off x="5057775" y="3638961"/>
            <a:ext cx="6412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0" tIns="0" rIns="0" bIns="0" anchor="ctr" anchorCtr="1">
            <a:spAutoFit/>
          </a:bodyPr>
          <a:lstStyle/>
          <a:p>
            <a:r>
              <a:rPr lang="en-US" b="1">
                <a:latin typeface="Helvetica" pitchFamily="34" charset="0"/>
              </a:rPr>
              <a:t>I</a:t>
            </a:r>
          </a:p>
        </p:txBody>
      </p:sp>
      <p:sp>
        <p:nvSpPr>
          <p:cNvPr id="53483" name="Rectangle 251">
            <a:extLst>
              <a:ext uri="{FF2B5EF4-FFF2-40B4-BE49-F238E27FC236}">
                <a16:creationId xmlns:a16="http://schemas.microsoft.com/office/drawing/2014/main" id="{B609E4C1-B9EF-D8C7-BEE9-4056E5E7BE95}"/>
              </a:ext>
            </a:extLst>
          </p:cNvPr>
          <p:cNvSpPr>
            <a:spLocks noChangeArrowheads="1"/>
          </p:cNvSpPr>
          <p:nvPr/>
        </p:nvSpPr>
        <p:spPr bwMode="gray">
          <a:xfrm rot="1500000">
            <a:off x="4930465" y="4445410"/>
            <a:ext cx="6412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0" tIns="0" rIns="0" bIns="0" anchor="ctr" anchorCtr="1">
            <a:spAutoFit/>
          </a:bodyPr>
          <a:lstStyle/>
          <a:p>
            <a:r>
              <a:rPr lang="en-US" b="1">
                <a:latin typeface="Helvetica" pitchFamily="34" charset="0"/>
              </a:rPr>
              <a:t>I</a:t>
            </a:r>
          </a:p>
        </p:txBody>
      </p:sp>
      <p:sp>
        <p:nvSpPr>
          <p:cNvPr id="53484" name="Rectangle 252">
            <a:extLst>
              <a:ext uri="{FF2B5EF4-FFF2-40B4-BE49-F238E27FC236}">
                <a16:creationId xmlns:a16="http://schemas.microsoft.com/office/drawing/2014/main" id="{BC9DDC20-F88D-4995-B8F1-862B8E761283}"/>
              </a:ext>
            </a:extLst>
          </p:cNvPr>
          <p:cNvSpPr>
            <a:spLocks noChangeArrowheads="1"/>
          </p:cNvSpPr>
          <p:nvPr/>
        </p:nvSpPr>
        <p:spPr bwMode="gray">
          <a:xfrm rot="2040000">
            <a:off x="4549465" y="4854985"/>
            <a:ext cx="6412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0" tIns="0" rIns="0" bIns="0" anchor="ctr" anchorCtr="1">
            <a:spAutoFit/>
          </a:bodyPr>
          <a:lstStyle/>
          <a:p>
            <a:r>
              <a:rPr lang="en-US" b="1">
                <a:latin typeface="Helvetica" pitchFamily="34" charset="0"/>
              </a:rPr>
              <a:t>I</a:t>
            </a:r>
          </a:p>
        </p:txBody>
      </p:sp>
      <p:sp>
        <p:nvSpPr>
          <p:cNvPr id="53485" name="Rectangle 253">
            <a:extLst>
              <a:ext uri="{FF2B5EF4-FFF2-40B4-BE49-F238E27FC236}">
                <a16:creationId xmlns:a16="http://schemas.microsoft.com/office/drawing/2014/main" id="{F856C6EE-E663-1903-0126-E6322664B7E4}"/>
              </a:ext>
            </a:extLst>
          </p:cNvPr>
          <p:cNvSpPr>
            <a:spLocks noChangeArrowheads="1"/>
          </p:cNvSpPr>
          <p:nvPr/>
        </p:nvSpPr>
        <p:spPr bwMode="gray">
          <a:xfrm rot="-960000">
            <a:off x="5292414" y="4639085"/>
            <a:ext cx="6412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0" tIns="0" rIns="0" bIns="0" anchor="ctr" anchorCtr="1">
            <a:spAutoFit/>
          </a:bodyPr>
          <a:lstStyle/>
          <a:p>
            <a:r>
              <a:rPr lang="en-US" b="1">
                <a:latin typeface="Helvetica" pitchFamily="34" charset="0"/>
              </a:rPr>
              <a:t>I</a:t>
            </a:r>
          </a:p>
        </p:txBody>
      </p:sp>
      <p:sp>
        <p:nvSpPr>
          <p:cNvPr id="53486" name="Rectangle 254">
            <a:extLst>
              <a:ext uri="{FF2B5EF4-FFF2-40B4-BE49-F238E27FC236}">
                <a16:creationId xmlns:a16="http://schemas.microsoft.com/office/drawing/2014/main" id="{1C4F2E92-3909-F533-8465-E2FC568F9C09}"/>
              </a:ext>
            </a:extLst>
          </p:cNvPr>
          <p:cNvSpPr>
            <a:spLocks noChangeArrowheads="1"/>
          </p:cNvSpPr>
          <p:nvPr/>
        </p:nvSpPr>
        <p:spPr bwMode="gray">
          <a:xfrm>
            <a:off x="5329238" y="5129624"/>
            <a:ext cx="6412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0" tIns="0" rIns="0" bIns="0" anchor="ctr" anchorCtr="1">
            <a:spAutoFit/>
          </a:bodyPr>
          <a:lstStyle/>
          <a:p>
            <a:r>
              <a:rPr lang="en-US" b="1">
                <a:latin typeface="Helvetica" pitchFamily="34" charset="0"/>
              </a:rPr>
              <a:t>I</a:t>
            </a:r>
          </a:p>
        </p:txBody>
      </p:sp>
      <p:sp>
        <p:nvSpPr>
          <p:cNvPr id="53487" name="Rectangle 255">
            <a:extLst>
              <a:ext uri="{FF2B5EF4-FFF2-40B4-BE49-F238E27FC236}">
                <a16:creationId xmlns:a16="http://schemas.microsoft.com/office/drawing/2014/main" id="{3F6A7D7B-1A5F-3AD5-C4B6-928B42C65A50}"/>
              </a:ext>
            </a:extLst>
          </p:cNvPr>
          <p:cNvSpPr>
            <a:spLocks noChangeArrowheads="1"/>
          </p:cNvSpPr>
          <p:nvPr/>
        </p:nvSpPr>
        <p:spPr bwMode="gray">
          <a:xfrm rot="-2460000">
            <a:off x="5254314" y="3948524"/>
            <a:ext cx="6412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0" tIns="0" rIns="0" bIns="0" anchor="ctr" anchorCtr="1">
            <a:spAutoFit/>
          </a:bodyPr>
          <a:lstStyle/>
          <a:p>
            <a:r>
              <a:rPr lang="en-US" b="1">
                <a:latin typeface="Helvetica" pitchFamily="34" charset="0"/>
              </a:rPr>
              <a:t>I</a:t>
            </a:r>
          </a:p>
        </p:txBody>
      </p:sp>
      <p:sp>
        <p:nvSpPr>
          <p:cNvPr id="53488" name="Rectangle 256">
            <a:extLst>
              <a:ext uri="{FF2B5EF4-FFF2-40B4-BE49-F238E27FC236}">
                <a16:creationId xmlns:a16="http://schemas.microsoft.com/office/drawing/2014/main" id="{BB8D97E0-78AC-F317-BFA6-95D8C4B62B8E}"/>
              </a:ext>
            </a:extLst>
          </p:cNvPr>
          <p:cNvSpPr>
            <a:spLocks noChangeArrowheads="1"/>
          </p:cNvSpPr>
          <p:nvPr/>
        </p:nvSpPr>
        <p:spPr bwMode="gray">
          <a:xfrm rot="-4320000">
            <a:off x="5705166" y="4230304"/>
            <a:ext cx="6412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0" tIns="0" rIns="0" bIns="0" anchor="ctr" anchorCtr="1">
            <a:spAutoFit/>
          </a:bodyPr>
          <a:lstStyle/>
          <a:p>
            <a:r>
              <a:rPr lang="en-US" b="1">
                <a:latin typeface="Helvetica" pitchFamily="34" charset="0"/>
              </a:rPr>
              <a:t>I</a:t>
            </a:r>
          </a:p>
        </p:txBody>
      </p:sp>
      <p:sp>
        <p:nvSpPr>
          <p:cNvPr id="53489" name="Rectangle 257">
            <a:extLst>
              <a:ext uri="{FF2B5EF4-FFF2-40B4-BE49-F238E27FC236}">
                <a16:creationId xmlns:a16="http://schemas.microsoft.com/office/drawing/2014/main" id="{115F5012-8CE2-6655-B988-60F27FDDB3E1}"/>
              </a:ext>
            </a:extLst>
          </p:cNvPr>
          <p:cNvSpPr>
            <a:spLocks noChangeArrowheads="1"/>
          </p:cNvSpPr>
          <p:nvPr/>
        </p:nvSpPr>
        <p:spPr bwMode="gray">
          <a:xfrm rot="-600000">
            <a:off x="4971469" y="3416837"/>
            <a:ext cx="120226"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0" tIns="0" rIns="0" bIns="0">
            <a:spAutoFit/>
          </a:bodyPr>
          <a:lstStyle/>
          <a:p>
            <a:r>
              <a:rPr lang="en-US" sz="1200" b="1">
                <a:latin typeface="Helvetica" pitchFamily="34" charset="0"/>
              </a:rPr>
              <a:t>G</a:t>
            </a:r>
          </a:p>
        </p:txBody>
      </p:sp>
      <p:sp>
        <p:nvSpPr>
          <p:cNvPr id="53490" name="Rectangle 258">
            <a:extLst>
              <a:ext uri="{FF2B5EF4-FFF2-40B4-BE49-F238E27FC236}">
                <a16:creationId xmlns:a16="http://schemas.microsoft.com/office/drawing/2014/main" id="{17C4D33B-EE69-F346-402E-026871453D18}"/>
              </a:ext>
            </a:extLst>
          </p:cNvPr>
          <p:cNvSpPr>
            <a:spLocks noChangeArrowheads="1"/>
          </p:cNvSpPr>
          <p:nvPr/>
        </p:nvSpPr>
        <p:spPr bwMode="gray">
          <a:xfrm rot="-960000">
            <a:off x="5176256" y="4482051"/>
            <a:ext cx="120226"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0" tIns="0" rIns="0" bIns="0">
            <a:spAutoFit/>
          </a:bodyPr>
          <a:lstStyle/>
          <a:p>
            <a:r>
              <a:rPr lang="en-US" sz="1200" b="1">
                <a:latin typeface="Helvetica" pitchFamily="34" charset="0"/>
              </a:rPr>
              <a:t>G</a:t>
            </a:r>
          </a:p>
        </p:txBody>
      </p:sp>
      <p:sp>
        <p:nvSpPr>
          <p:cNvPr id="53491" name="Rectangle 259">
            <a:extLst>
              <a:ext uri="{FF2B5EF4-FFF2-40B4-BE49-F238E27FC236}">
                <a16:creationId xmlns:a16="http://schemas.microsoft.com/office/drawing/2014/main" id="{F94781C5-9746-9029-65A5-BE777C4147C5}"/>
              </a:ext>
            </a:extLst>
          </p:cNvPr>
          <p:cNvSpPr>
            <a:spLocks noChangeArrowheads="1"/>
          </p:cNvSpPr>
          <p:nvPr/>
        </p:nvSpPr>
        <p:spPr bwMode="gray">
          <a:xfrm rot="180000">
            <a:off x="5031793" y="3980400"/>
            <a:ext cx="120226"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0" tIns="0" rIns="0" bIns="0">
            <a:spAutoFit/>
          </a:bodyPr>
          <a:lstStyle/>
          <a:p>
            <a:r>
              <a:rPr lang="en-US" sz="1200" b="1">
                <a:latin typeface="Helvetica" pitchFamily="34" charset="0"/>
              </a:rPr>
              <a:t>G</a:t>
            </a:r>
          </a:p>
        </p:txBody>
      </p:sp>
      <p:sp>
        <p:nvSpPr>
          <p:cNvPr id="53492" name="Rectangle 260">
            <a:extLst>
              <a:ext uri="{FF2B5EF4-FFF2-40B4-BE49-F238E27FC236}">
                <a16:creationId xmlns:a16="http://schemas.microsoft.com/office/drawing/2014/main" id="{8133CC81-4E68-DA18-8BCC-6E980AE33B4C}"/>
              </a:ext>
            </a:extLst>
          </p:cNvPr>
          <p:cNvSpPr>
            <a:spLocks noChangeArrowheads="1"/>
          </p:cNvSpPr>
          <p:nvPr/>
        </p:nvSpPr>
        <p:spPr bwMode="gray">
          <a:xfrm rot="900000">
            <a:off x="4971469" y="4266151"/>
            <a:ext cx="120226"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0" tIns="0" rIns="0" bIns="0">
            <a:spAutoFit/>
          </a:bodyPr>
          <a:lstStyle/>
          <a:p>
            <a:r>
              <a:rPr lang="en-US" sz="1200" b="1">
                <a:latin typeface="Helvetica" pitchFamily="34" charset="0"/>
              </a:rPr>
              <a:t>G</a:t>
            </a:r>
          </a:p>
        </p:txBody>
      </p:sp>
      <p:sp>
        <p:nvSpPr>
          <p:cNvPr id="53493" name="Rectangle 261">
            <a:extLst>
              <a:ext uri="{FF2B5EF4-FFF2-40B4-BE49-F238E27FC236}">
                <a16:creationId xmlns:a16="http://schemas.microsoft.com/office/drawing/2014/main" id="{E252E4FF-C7E6-1BA8-C09F-966BD4372379}"/>
              </a:ext>
            </a:extLst>
          </p:cNvPr>
          <p:cNvSpPr>
            <a:spLocks noChangeArrowheads="1"/>
          </p:cNvSpPr>
          <p:nvPr/>
        </p:nvSpPr>
        <p:spPr bwMode="gray">
          <a:xfrm rot="180000">
            <a:off x="5291349" y="4950363"/>
            <a:ext cx="120226"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0" tIns="0" rIns="0" bIns="0">
            <a:spAutoFit/>
          </a:bodyPr>
          <a:lstStyle/>
          <a:p>
            <a:r>
              <a:rPr lang="en-US" sz="1200" b="1">
                <a:latin typeface="Helvetica" pitchFamily="34" charset="0"/>
              </a:rPr>
              <a:t>G</a:t>
            </a:r>
          </a:p>
        </p:txBody>
      </p:sp>
      <p:sp>
        <p:nvSpPr>
          <p:cNvPr id="53494" name="Rectangle 262">
            <a:extLst>
              <a:ext uri="{FF2B5EF4-FFF2-40B4-BE49-F238E27FC236}">
                <a16:creationId xmlns:a16="http://schemas.microsoft.com/office/drawing/2014/main" id="{B70F1DA7-24B8-9016-5513-6ED488C2E2D1}"/>
              </a:ext>
            </a:extLst>
          </p:cNvPr>
          <p:cNvSpPr>
            <a:spLocks noChangeArrowheads="1"/>
          </p:cNvSpPr>
          <p:nvPr/>
        </p:nvSpPr>
        <p:spPr bwMode="gray">
          <a:xfrm rot="-4860000">
            <a:off x="5961275" y="4343937"/>
            <a:ext cx="120226"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0" tIns="0" rIns="0" bIns="0">
            <a:spAutoFit/>
          </a:bodyPr>
          <a:lstStyle/>
          <a:p>
            <a:r>
              <a:rPr lang="en-US" sz="1200" b="1">
                <a:latin typeface="Helvetica" pitchFamily="34" charset="0"/>
              </a:rPr>
              <a:t>G</a:t>
            </a:r>
          </a:p>
        </p:txBody>
      </p:sp>
      <p:sp>
        <p:nvSpPr>
          <p:cNvPr id="53495" name="Rectangle 263">
            <a:extLst>
              <a:ext uri="{FF2B5EF4-FFF2-40B4-BE49-F238E27FC236}">
                <a16:creationId xmlns:a16="http://schemas.microsoft.com/office/drawing/2014/main" id="{14871F76-8C83-938F-D0C5-6C81D0EE8CDC}"/>
              </a:ext>
            </a:extLst>
          </p:cNvPr>
          <p:cNvSpPr>
            <a:spLocks noChangeArrowheads="1"/>
          </p:cNvSpPr>
          <p:nvPr/>
        </p:nvSpPr>
        <p:spPr bwMode="gray">
          <a:xfrm rot="-3720000">
            <a:off x="5434225" y="4159787"/>
            <a:ext cx="120226"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0" tIns="0" rIns="0" bIns="0">
            <a:spAutoFit/>
          </a:bodyPr>
          <a:lstStyle/>
          <a:p>
            <a:r>
              <a:rPr lang="en-US" sz="1200" b="1">
                <a:latin typeface="Helvetica" pitchFamily="34" charset="0"/>
              </a:rPr>
              <a:t>G</a:t>
            </a:r>
          </a:p>
        </p:txBody>
      </p:sp>
      <p:sp>
        <p:nvSpPr>
          <p:cNvPr id="53496" name="Rectangle 264">
            <a:extLst>
              <a:ext uri="{FF2B5EF4-FFF2-40B4-BE49-F238E27FC236}">
                <a16:creationId xmlns:a16="http://schemas.microsoft.com/office/drawing/2014/main" id="{D10965B8-0251-D9D4-E79F-9006B669D868}"/>
              </a:ext>
            </a:extLst>
          </p:cNvPr>
          <p:cNvSpPr>
            <a:spLocks noChangeArrowheads="1"/>
          </p:cNvSpPr>
          <p:nvPr/>
        </p:nvSpPr>
        <p:spPr bwMode="gray">
          <a:xfrm rot="180000">
            <a:off x="5277856" y="5396451"/>
            <a:ext cx="120226"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0" tIns="0" rIns="0" bIns="0">
            <a:spAutoFit/>
          </a:bodyPr>
          <a:lstStyle/>
          <a:p>
            <a:r>
              <a:rPr lang="en-US" sz="1200" b="1">
                <a:latin typeface="Helvetica" pitchFamily="34" charset="0"/>
              </a:rPr>
              <a:t>G</a:t>
            </a:r>
          </a:p>
        </p:txBody>
      </p:sp>
      <p:sp>
        <p:nvSpPr>
          <p:cNvPr id="53497" name="Rectangle 265">
            <a:extLst>
              <a:ext uri="{FF2B5EF4-FFF2-40B4-BE49-F238E27FC236}">
                <a16:creationId xmlns:a16="http://schemas.microsoft.com/office/drawing/2014/main" id="{6C6A967C-0C74-F311-BEA0-B7683913DC56}"/>
              </a:ext>
            </a:extLst>
          </p:cNvPr>
          <p:cNvSpPr>
            <a:spLocks noChangeArrowheads="1"/>
          </p:cNvSpPr>
          <p:nvPr/>
        </p:nvSpPr>
        <p:spPr bwMode="gray">
          <a:xfrm rot="2700000">
            <a:off x="4244666" y="5285992"/>
            <a:ext cx="6412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0" tIns="0" rIns="0" bIns="0" anchor="ctr" anchorCtr="1">
            <a:spAutoFit/>
          </a:bodyPr>
          <a:lstStyle/>
          <a:p>
            <a:r>
              <a:rPr lang="en-US" b="1">
                <a:latin typeface="Helvetica" pitchFamily="34" charset="0"/>
              </a:rPr>
              <a:t>I</a:t>
            </a:r>
          </a:p>
        </p:txBody>
      </p:sp>
      <p:sp>
        <p:nvSpPr>
          <p:cNvPr id="53498" name="Rectangle 266">
            <a:extLst>
              <a:ext uri="{FF2B5EF4-FFF2-40B4-BE49-F238E27FC236}">
                <a16:creationId xmlns:a16="http://schemas.microsoft.com/office/drawing/2014/main" id="{3728EEDD-543C-BF53-D50A-A0AD98524293}"/>
              </a:ext>
            </a:extLst>
          </p:cNvPr>
          <p:cNvSpPr>
            <a:spLocks noChangeArrowheads="1"/>
          </p:cNvSpPr>
          <p:nvPr/>
        </p:nvSpPr>
        <p:spPr bwMode="gray">
          <a:xfrm rot="2640000">
            <a:off x="4728581" y="4704300"/>
            <a:ext cx="120226"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0" tIns="0" rIns="0" bIns="0">
            <a:spAutoFit/>
          </a:bodyPr>
          <a:lstStyle/>
          <a:p>
            <a:r>
              <a:rPr lang="en-US" sz="1200" b="1">
                <a:latin typeface="Helvetica" pitchFamily="34" charset="0"/>
              </a:rPr>
              <a:t>G</a:t>
            </a:r>
          </a:p>
        </p:txBody>
      </p:sp>
      <p:sp>
        <p:nvSpPr>
          <p:cNvPr id="53499" name="Rectangle 267">
            <a:extLst>
              <a:ext uri="{FF2B5EF4-FFF2-40B4-BE49-F238E27FC236}">
                <a16:creationId xmlns:a16="http://schemas.microsoft.com/office/drawing/2014/main" id="{32693CD7-C5CC-DFDC-9D0B-CB1B11107FF7}"/>
              </a:ext>
            </a:extLst>
          </p:cNvPr>
          <p:cNvSpPr>
            <a:spLocks noChangeArrowheads="1"/>
          </p:cNvSpPr>
          <p:nvPr/>
        </p:nvSpPr>
        <p:spPr bwMode="gray">
          <a:xfrm rot="1740000">
            <a:off x="4392825" y="5131337"/>
            <a:ext cx="120226"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0" tIns="0" rIns="0" bIns="0">
            <a:spAutoFit/>
          </a:bodyPr>
          <a:lstStyle/>
          <a:p>
            <a:r>
              <a:rPr lang="en-US" sz="1200" b="1">
                <a:latin typeface="Helvetica" pitchFamily="34" charset="0"/>
              </a:rPr>
              <a:t>G</a:t>
            </a:r>
          </a:p>
        </p:txBody>
      </p:sp>
      <p:sp>
        <p:nvSpPr>
          <p:cNvPr id="53500" name="Rectangle 268">
            <a:extLst>
              <a:ext uri="{FF2B5EF4-FFF2-40B4-BE49-F238E27FC236}">
                <a16:creationId xmlns:a16="http://schemas.microsoft.com/office/drawing/2014/main" id="{08155506-E2C6-A577-88CB-17F1FEF5B9D4}"/>
              </a:ext>
            </a:extLst>
          </p:cNvPr>
          <p:cNvSpPr>
            <a:spLocks noChangeArrowheads="1"/>
          </p:cNvSpPr>
          <p:nvPr/>
        </p:nvSpPr>
        <p:spPr bwMode="gray">
          <a:xfrm rot="4560000">
            <a:off x="4013413" y="5436137"/>
            <a:ext cx="120226"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0" tIns="0" rIns="0" bIns="0">
            <a:spAutoFit/>
          </a:bodyPr>
          <a:lstStyle/>
          <a:p>
            <a:r>
              <a:rPr lang="en-US" sz="1200" b="1">
                <a:latin typeface="Helvetica" pitchFamily="34" charset="0"/>
              </a:rPr>
              <a:t>G</a:t>
            </a:r>
          </a:p>
        </p:txBody>
      </p:sp>
      <p:sp>
        <p:nvSpPr>
          <p:cNvPr id="1290521" name="Rectangle 281">
            <a:extLst>
              <a:ext uri="{FF2B5EF4-FFF2-40B4-BE49-F238E27FC236}">
                <a16:creationId xmlns:a16="http://schemas.microsoft.com/office/drawing/2014/main" id="{4D30C2D1-2153-A4C1-0A07-DB92208DFC52}"/>
              </a:ext>
            </a:extLst>
          </p:cNvPr>
          <p:cNvSpPr>
            <a:spLocks noChangeArrowheads="1"/>
          </p:cNvSpPr>
          <p:nvPr/>
        </p:nvSpPr>
        <p:spPr bwMode="auto">
          <a:xfrm>
            <a:off x="1714119" y="1127938"/>
            <a:ext cx="1333881" cy="8284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square" lIns="90488" tIns="44451" rIns="90488" bIns="44451">
            <a:spAutoFit/>
          </a:bodyPr>
          <a:lstStyle/>
          <a:p>
            <a:r>
              <a:rPr lang="en-GB" sz="1600" b="1" dirty="0" err="1">
                <a:latin typeface="Helvetica" pitchFamily="34" charset="0"/>
                <a:sym typeface="Symbol" pitchFamily="18" charset="2"/>
              </a:rPr>
              <a:t>Neurotrans</a:t>
            </a:r>
            <a:r>
              <a:rPr lang="en-GB" sz="1600" b="1" dirty="0">
                <a:latin typeface="Helvetica" pitchFamily="34" charset="0"/>
                <a:sym typeface="Symbol" pitchFamily="18" charset="2"/>
              </a:rPr>
              <a:t>-mission dysfunction</a:t>
            </a:r>
            <a:endParaRPr lang="en-US" sz="1600" b="1" dirty="0">
              <a:latin typeface="Helvetica" pitchFamily="34" charset="0"/>
            </a:endParaRPr>
          </a:p>
        </p:txBody>
      </p:sp>
      <p:sp>
        <p:nvSpPr>
          <p:cNvPr id="53503" name="AutoShape 282">
            <a:extLst>
              <a:ext uri="{FF2B5EF4-FFF2-40B4-BE49-F238E27FC236}">
                <a16:creationId xmlns:a16="http://schemas.microsoft.com/office/drawing/2014/main" id="{DA5FC48F-2321-4F80-6428-E43D0A05371D}"/>
              </a:ext>
            </a:extLst>
          </p:cNvPr>
          <p:cNvSpPr>
            <a:spLocks noChangeArrowheads="1"/>
          </p:cNvSpPr>
          <p:nvPr/>
        </p:nvSpPr>
        <p:spPr bwMode="auto">
          <a:xfrm rot="70396" flipH="1">
            <a:off x="1830377" y="3347243"/>
            <a:ext cx="914400" cy="163513"/>
          </a:xfrm>
          <a:prstGeom prst="rightArrow">
            <a:avLst>
              <a:gd name="adj1" fmla="val 50000"/>
              <a:gd name="adj2" fmla="val 279663"/>
            </a:avLst>
          </a:prstGeom>
          <a:solidFill>
            <a:schemeClr val="tx1"/>
          </a:solidFill>
          <a:ln w="12700">
            <a:solidFill>
              <a:schemeClr val="tx1"/>
            </a:solidFill>
            <a:miter lim="800000"/>
            <a:headEnd/>
            <a:tailEnd/>
          </a:ln>
        </p:spPr>
        <p:txBody>
          <a:bodyPr wrap="none" anchor="ctr"/>
          <a:lstStyle/>
          <a:p>
            <a:endParaRPr lang="en-US"/>
          </a:p>
        </p:txBody>
      </p:sp>
      <p:sp>
        <p:nvSpPr>
          <p:cNvPr id="1290523" name="Rectangle 283">
            <a:extLst>
              <a:ext uri="{FF2B5EF4-FFF2-40B4-BE49-F238E27FC236}">
                <a16:creationId xmlns:a16="http://schemas.microsoft.com/office/drawing/2014/main" id="{ED006B61-4C9B-CBF1-2EB2-05F9CA2D4621}"/>
              </a:ext>
            </a:extLst>
          </p:cNvPr>
          <p:cNvSpPr>
            <a:spLocks noChangeArrowheads="1"/>
          </p:cNvSpPr>
          <p:nvPr/>
        </p:nvSpPr>
        <p:spPr bwMode="white">
          <a:xfrm>
            <a:off x="7269158" y="2886128"/>
            <a:ext cx="1874842"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square" lIns="0" tIns="0" rIns="0" bIns="0" anchor="ctr" anchorCtr="1">
            <a:spAutoFit/>
          </a:bodyPr>
          <a:lstStyle/>
          <a:p>
            <a:pPr algn="ctr"/>
            <a:r>
              <a:rPr lang="en-US" sz="1600" b="1" dirty="0">
                <a:latin typeface="Helvetica" pitchFamily="34" charset="0"/>
              </a:rPr>
              <a:t>Increased renal glucose reabsorption</a:t>
            </a:r>
          </a:p>
        </p:txBody>
      </p:sp>
      <p:sp>
        <p:nvSpPr>
          <p:cNvPr id="1290524" name="Rectangle 284">
            <a:extLst>
              <a:ext uri="{FF2B5EF4-FFF2-40B4-BE49-F238E27FC236}">
                <a16:creationId xmlns:a16="http://schemas.microsoft.com/office/drawing/2014/main" id="{7158784A-4FCF-7F06-E7B0-33AE1BAC91E2}"/>
              </a:ext>
            </a:extLst>
          </p:cNvPr>
          <p:cNvSpPr>
            <a:spLocks noChangeArrowheads="1"/>
          </p:cNvSpPr>
          <p:nvPr/>
        </p:nvSpPr>
        <p:spPr bwMode="auto">
          <a:xfrm>
            <a:off x="5194866" y="3023735"/>
            <a:ext cx="1585371" cy="8284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1" rIns="90488" bIns="44451">
            <a:spAutoFit/>
          </a:bodyPr>
          <a:lstStyle/>
          <a:p>
            <a:r>
              <a:rPr lang="en-US" sz="1600" b="1" dirty="0">
                <a:latin typeface="Helvetica" pitchFamily="34" charset="0"/>
              </a:rPr>
              <a:t>Decreased </a:t>
            </a:r>
            <a:br>
              <a:rPr lang="en-US" sz="1600" b="1" dirty="0">
                <a:latin typeface="Helvetica" pitchFamily="34" charset="0"/>
              </a:rPr>
            </a:br>
            <a:r>
              <a:rPr lang="en-US" sz="1600" b="1" dirty="0">
                <a:latin typeface="Helvetica" pitchFamily="34" charset="0"/>
              </a:rPr>
              <a:t>incretin effect</a:t>
            </a:r>
            <a:br>
              <a:rPr lang="en-US" sz="1600" b="1" dirty="0">
                <a:latin typeface="Helvetica" pitchFamily="34" charset="0"/>
              </a:rPr>
            </a:br>
            <a:r>
              <a:rPr lang="en-GB" sz="1600" b="1" dirty="0">
                <a:latin typeface="Helvetica" pitchFamily="34" charset="0"/>
                <a:sym typeface="Symbol" pitchFamily="18" charset="2"/>
              </a:rPr>
              <a:t>Gut hormones</a:t>
            </a:r>
            <a:endParaRPr lang="en-US" sz="1600" b="1" dirty="0">
              <a:latin typeface="Helvetica" pitchFamily="34" charset="0"/>
            </a:endParaRPr>
          </a:p>
        </p:txBody>
      </p:sp>
      <p:sp>
        <p:nvSpPr>
          <p:cNvPr id="53506" name="AutoShape 285">
            <a:extLst>
              <a:ext uri="{FF2B5EF4-FFF2-40B4-BE49-F238E27FC236}">
                <a16:creationId xmlns:a16="http://schemas.microsoft.com/office/drawing/2014/main" id="{178E155A-51E6-5002-B999-C1E8970E5ABA}"/>
              </a:ext>
            </a:extLst>
          </p:cNvPr>
          <p:cNvSpPr>
            <a:spLocks noChangeArrowheads="1"/>
          </p:cNvSpPr>
          <p:nvPr/>
        </p:nvSpPr>
        <p:spPr bwMode="auto">
          <a:xfrm rot="12520457">
            <a:off x="8667949" y="2557299"/>
            <a:ext cx="412990" cy="200077"/>
          </a:xfrm>
          <a:prstGeom prst="rightArrow">
            <a:avLst>
              <a:gd name="adj1" fmla="val 50000"/>
              <a:gd name="adj2" fmla="val 103723"/>
            </a:avLst>
          </a:prstGeom>
          <a:solidFill>
            <a:schemeClr val="tx1"/>
          </a:solidFill>
          <a:ln w="12700">
            <a:solidFill>
              <a:schemeClr val="tx1"/>
            </a:solidFill>
            <a:miter lim="800000"/>
            <a:headEnd/>
            <a:tailEnd/>
          </a:ln>
        </p:spPr>
        <p:txBody>
          <a:bodyPr wrap="none" anchor="ctr"/>
          <a:lstStyle/>
          <a:p>
            <a:endParaRPr lang="en-US"/>
          </a:p>
        </p:txBody>
      </p:sp>
      <p:sp>
        <p:nvSpPr>
          <p:cNvPr id="53507" name="AutoShape 286">
            <a:extLst>
              <a:ext uri="{FF2B5EF4-FFF2-40B4-BE49-F238E27FC236}">
                <a16:creationId xmlns:a16="http://schemas.microsoft.com/office/drawing/2014/main" id="{616CAEDC-8148-4CE0-72C3-FD1BC552E58D}"/>
              </a:ext>
            </a:extLst>
          </p:cNvPr>
          <p:cNvSpPr>
            <a:spLocks noChangeArrowheads="1"/>
          </p:cNvSpPr>
          <p:nvPr/>
        </p:nvSpPr>
        <p:spPr bwMode="auto">
          <a:xfrm rot="-9630385">
            <a:off x="6804867" y="5072641"/>
            <a:ext cx="844551" cy="195263"/>
          </a:xfrm>
          <a:prstGeom prst="rightArrow">
            <a:avLst>
              <a:gd name="adj1" fmla="val 50000"/>
              <a:gd name="adj2" fmla="val 216300"/>
            </a:avLst>
          </a:prstGeom>
          <a:solidFill>
            <a:schemeClr val="tx1"/>
          </a:solidFill>
          <a:ln w="12700">
            <a:solidFill>
              <a:schemeClr val="tx1"/>
            </a:solidFill>
            <a:miter lim="800000"/>
            <a:headEnd/>
            <a:tailEnd/>
          </a:ln>
        </p:spPr>
        <p:txBody>
          <a:bodyPr wrap="none" anchor="ctr"/>
          <a:lstStyle/>
          <a:p>
            <a:endParaRPr lang="en-US"/>
          </a:p>
        </p:txBody>
      </p:sp>
      <p:sp>
        <p:nvSpPr>
          <p:cNvPr id="53508" name="AutoShape 287">
            <a:extLst>
              <a:ext uri="{FF2B5EF4-FFF2-40B4-BE49-F238E27FC236}">
                <a16:creationId xmlns:a16="http://schemas.microsoft.com/office/drawing/2014/main" id="{070C5EBF-A82A-41E7-104D-65EED5FF69AE}"/>
              </a:ext>
            </a:extLst>
          </p:cNvPr>
          <p:cNvSpPr>
            <a:spLocks noChangeArrowheads="1"/>
          </p:cNvSpPr>
          <p:nvPr/>
        </p:nvSpPr>
        <p:spPr bwMode="auto">
          <a:xfrm rot="11330193">
            <a:off x="1762753" y="1919219"/>
            <a:ext cx="691487" cy="185615"/>
          </a:xfrm>
          <a:prstGeom prst="rightArrow">
            <a:avLst>
              <a:gd name="adj1" fmla="val 50000"/>
              <a:gd name="adj2" fmla="val 216300"/>
            </a:avLst>
          </a:prstGeom>
          <a:solidFill>
            <a:schemeClr val="tx1"/>
          </a:solidFill>
          <a:ln w="12700">
            <a:solidFill>
              <a:schemeClr val="tx1"/>
            </a:solidFill>
            <a:miter lim="800000"/>
            <a:headEnd/>
            <a:tailEnd/>
          </a:ln>
        </p:spPr>
        <p:txBody>
          <a:bodyPr wrap="none" anchor="ctr"/>
          <a:lstStyle/>
          <a:p>
            <a:endParaRPr lang="en-US" dirty="0"/>
          </a:p>
        </p:txBody>
      </p:sp>
      <p:pic>
        <p:nvPicPr>
          <p:cNvPr id="5" name="Picture 4">
            <a:extLst>
              <a:ext uri="{FF2B5EF4-FFF2-40B4-BE49-F238E27FC236}">
                <a16:creationId xmlns:a16="http://schemas.microsoft.com/office/drawing/2014/main" id="{633F21C5-BC60-F0CC-E43E-61C10428C6A7}"/>
              </a:ext>
            </a:extLst>
          </p:cNvPr>
          <p:cNvPicPr>
            <a:picLocks noChangeAspect="1"/>
          </p:cNvPicPr>
          <p:nvPr/>
        </p:nvPicPr>
        <p:blipFill>
          <a:blip r:embed="rId12"/>
          <a:stretch>
            <a:fillRect/>
          </a:stretch>
        </p:blipFill>
        <p:spPr>
          <a:xfrm>
            <a:off x="7330856" y="1225442"/>
            <a:ext cx="1301271" cy="1658100"/>
          </a:xfrm>
          <a:prstGeom prst="rect">
            <a:avLst/>
          </a:prstGeom>
        </p:spPr>
      </p:pic>
      <p:sp>
        <p:nvSpPr>
          <p:cNvPr id="6" name="Rectangle 222">
            <a:extLst>
              <a:ext uri="{FF2B5EF4-FFF2-40B4-BE49-F238E27FC236}">
                <a16:creationId xmlns:a16="http://schemas.microsoft.com/office/drawing/2014/main" id="{AD6EB671-22F2-EDCA-DDBA-F08C8D842A2D}"/>
              </a:ext>
            </a:extLst>
          </p:cNvPr>
          <p:cNvSpPr>
            <a:spLocks noChangeArrowheads="1"/>
          </p:cNvSpPr>
          <p:nvPr/>
        </p:nvSpPr>
        <p:spPr bwMode="auto">
          <a:xfrm>
            <a:off x="5922963" y="974499"/>
            <a:ext cx="2116198" cy="366769"/>
          </a:xfrm>
          <a:prstGeom prst="rect">
            <a:avLst/>
          </a:prstGeom>
          <a:solidFill>
            <a:schemeClr val="bg1"/>
          </a:solidFill>
          <a:ln>
            <a:noFill/>
          </a:ln>
        </p:spPr>
        <p:txBody>
          <a:bodyPr wrap="square" lIns="90488" tIns="44451" rIns="90488" bIns="44451">
            <a:spAutoFit/>
          </a:bodyPr>
          <a:lstStyle/>
          <a:p>
            <a:r>
              <a:rPr lang="en-US" b="1" dirty="0">
                <a:solidFill>
                  <a:srgbClr val="0070C0"/>
                </a:solidFill>
                <a:latin typeface="Helvetica" pitchFamily="34" charset="0"/>
              </a:rPr>
              <a:t>Hypercortisolism</a:t>
            </a:r>
          </a:p>
        </p:txBody>
      </p:sp>
      <p:sp>
        <p:nvSpPr>
          <p:cNvPr id="7" name="AutoShape 219">
            <a:extLst>
              <a:ext uri="{FF2B5EF4-FFF2-40B4-BE49-F238E27FC236}">
                <a16:creationId xmlns:a16="http://schemas.microsoft.com/office/drawing/2014/main" id="{B0C08E4B-53DD-507C-CACE-F3DECAF95424}"/>
              </a:ext>
            </a:extLst>
          </p:cNvPr>
          <p:cNvSpPr>
            <a:spLocks noChangeArrowheads="1"/>
          </p:cNvSpPr>
          <p:nvPr/>
        </p:nvSpPr>
        <p:spPr bwMode="auto">
          <a:xfrm>
            <a:off x="6699251" y="1281864"/>
            <a:ext cx="524561" cy="270544"/>
          </a:xfrm>
          <a:prstGeom prst="rightArrow">
            <a:avLst>
              <a:gd name="adj1" fmla="val 50000"/>
              <a:gd name="adj2" fmla="val 103723"/>
            </a:avLst>
          </a:prstGeom>
          <a:solidFill>
            <a:schemeClr val="tx1"/>
          </a:solidFill>
          <a:ln w="12700">
            <a:solidFill>
              <a:schemeClr val="tx1"/>
            </a:solidFill>
            <a:miter lim="800000"/>
            <a:headEnd/>
            <a:tailEnd/>
          </a:ln>
        </p:spPr>
        <p:txBody>
          <a:bodyPr wrap="none" anchor="ctr"/>
          <a:lstStyle/>
          <a:p>
            <a:endParaRPr lang="en-US" dirty="0"/>
          </a:p>
        </p:txBody>
      </p:sp>
      <p:sp>
        <p:nvSpPr>
          <p:cNvPr id="2" name="TextBox 1">
            <a:extLst>
              <a:ext uri="{FF2B5EF4-FFF2-40B4-BE49-F238E27FC236}">
                <a16:creationId xmlns:a16="http://schemas.microsoft.com/office/drawing/2014/main" id="{282D5771-E489-C5B9-5331-946B22DA29DD}"/>
              </a:ext>
            </a:extLst>
          </p:cNvPr>
          <p:cNvSpPr txBox="1"/>
          <p:nvPr/>
        </p:nvSpPr>
        <p:spPr>
          <a:xfrm>
            <a:off x="685800" y="6488668"/>
            <a:ext cx="4800600" cy="369332"/>
          </a:xfrm>
          <a:prstGeom prst="rect">
            <a:avLst/>
          </a:prstGeom>
          <a:noFill/>
        </p:spPr>
        <p:txBody>
          <a:bodyPr wrap="square" rtlCol="0">
            <a:spAutoFit/>
          </a:bodyPr>
          <a:lstStyle/>
          <a:p>
            <a:r>
              <a:rPr lang="en-US" dirty="0"/>
              <a:t>DeFronzo, </a:t>
            </a:r>
            <a:r>
              <a:rPr lang="en-US" dirty="0" err="1"/>
              <a:t>Auchus</a:t>
            </a:r>
            <a:r>
              <a:rPr lang="en-US" dirty="0"/>
              <a:t>-Hypercortisolism June 2025 </a:t>
            </a:r>
          </a:p>
        </p:txBody>
      </p:sp>
    </p:spTree>
    <p:custDataLst>
      <p:tags r:id="rId1"/>
    </p:custDataLst>
    <p:extLst>
      <p:ext uri="{BB962C8B-B14F-4D97-AF65-F5344CB8AC3E}">
        <p14:creationId xmlns:p14="http://schemas.microsoft.com/office/powerpoint/2010/main" val="27970662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9" fill="hold" grpId="0" nodeType="clickEffect">
                                  <p:stCondLst>
                                    <p:cond delay="0"/>
                                  </p:stCondLst>
                                  <p:childTnLst>
                                    <p:set>
                                      <p:cBhvr>
                                        <p:cTn id="6" dur="1" fill="hold">
                                          <p:stCondLst>
                                            <p:cond delay="0"/>
                                          </p:stCondLst>
                                        </p:cTn>
                                        <p:tgtEl>
                                          <p:spTgt spid="1290458"/>
                                        </p:tgtEl>
                                        <p:attrNameLst>
                                          <p:attrName>style.visibility</p:attrName>
                                        </p:attrNameLst>
                                      </p:cBhvr>
                                      <p:to>
                                        <p:strVal val="visible"/>
                                      </p:to>
                                    </p:set>
                                    <p:anim calcmode="lin" valueType="num">
                                      <p:cBhvr additive="base">
                                        <p:cTn id="7" dur="1000" fill="hold"/>
                                        <p:tgtEl>
                                          <p:spTgt spid="1290458"/>
                                        </p:tgtEl>
                                        <p:attrNameLst>
                                          <p:attrName>ppt_x</p:attrName>
                                        </p:attrNameLst>
                                      </p:cBhvr>
                                      <p:tavLst>
                                        <p:tav tm="0">
                                          <p:val>
                                            <p:strVal val="0-#ppt_w/2"/>
                                          </p:val>
                                        </p:tav>
                                        <p:tav tm="100000">
                                          <p:val>
                                            <p:strVal val="#ppt_x"/>
                                          </p:val>
                                        </p:tav>
                                      </p:tavLst>
                                    </p:anim>
                                    <p:anim calcmode="lin" valueType="num">
                                      <p:cBhvr additive="base">
                                        <p:cTn id="8" dur="1000" fill="hold"/>
                                        <p:tgtEl>
                                          <p:spTgt spid="1290458"/>
                                        </p:tgtEl>
                                        <p:attrNameLst>
                                          <p:attrName>ppt_y</p:attrName>
                                        </p:attrNameLst>
                                      </p:cBhvr>
                                      <p:tavLst>
                                        <p:tav tm="0">
                                          <p:val>
                                            <p:strVal val="0-#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9" fill="hold" grpId="0" nodeType="clickEffect">
                                  <p:stCondLst>
                                    <p:cond delay="0"/>
                                  </p:stCondLst>
                                  <p:childTnLst>
                                    <p:set>
                                      <p:cBhvr>
                                        <p:cTn id="12" dur="1" fill="hold">
                                          <p:stCondLst>
                                            <p:cond delay="0"/>
                                          </p:stCondLst>
                                        </p:cTn>
                                        <p:tgtEl>
                                          <p:spTgt spid="1290460"/>
                                        </p:tgtEl>
                                        <p:attrNameLst>
                                          <p:attrName>style.visibility</p:attrName>
                                        </p:attrNameLst>
                                      </p:cBhvr>
                                      <p:to>
                                        <p:strVal val="visible"/>
                                      </p:to>
                                    </p:set>
                                    <p:anim calcmode="lin" valueType="num">
                                      <p:cBhvr additive="base">
                                        <p:cTn id="13" dur="1000" fill="hold"/>
                                        <p:tgtEl>
                                          <p:spTgt spid="1290460"/>
                                        </p:tgtEl>
                                        <p:attrNameLst>
                                          <p:attrName>ppt_x</p:attrName>
                                        </p:attrNameLst>
                                      </p:cBhvr>
                                      <p:tavLst>
                                        <p:tav tm="0">
                                          <p:val>
                                            <p:strVal val="0-#ppt_w/2"/>
                                          </p:val>
                                        </p:tav>
                                        <p:tav tm="100000">
                                          <p:val>
                                            <p:strVal val="#ppt_x"/>
                                          </p:val>
                                        </p:tav>
                                      </p:tavLst>
                                    </p:anim>
                                    <p:anim calcmode="lin" valueType="num">
                                      <p:cBhvr additive="base">
                                        <p:cTn id="14" dur="1000" fill="hold"/>
                                        <p:tgtEl>
                                          <p:spTgt spid="1290460"/>
                                        </p:tgtEl>
                                        <p:attrNameLst>
                                          <p:attrName>ppt_y</p:attrName>
                                        </p:attrNameLst>
                                      </p:cBhvr>
                                      <p:tavLst>
                                        <p:tav tm="0">
                                          <p:val>
                                            <p:strVal val="0-#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12" fill="hold" grpId="0" nodeType="clickEffect">
                                  <p:stCondLst>
                                    <p:cond delay="0"/>
                                  </p:stCondLst>
                                  <p:childTnLst>
                                    <p:set>
                                      <p:cBhvr>
                                        <p:cTn id="18" dur="1" fill="hold">
                                          <p:stCondLst>
                                            <p:cond delay="0"/>
                                          </p:stCondLst>
                                        </p:cTn>
                                        <p:tgtEl>
                                          <p:spTgt spid="1290462"/>
                                        </p:tgtEl>
                                        <p:attrNameLst>
                                          <p:attrName>style.visibility</p:attrName>
                                        </p:attrNameLst>
                                      </p:cBhvr>
                                      <p:to>
                                        <p:strVal val="visible"/>
                                      </p:to>
                                    </p:set>
                                    <p:anim calcmode="lin" valueType="num">
                                      <p:cBhvr additive="base">
                                        <p:cTn id="19" dur="2000" fill="hold"/>
                                        <p:tgtEl>
                                          <p:spTgt spid="1290462"/>
                                        </p:tgtEl>
                                        <p:attrNameLst>
                                          <p:attrName>ppt_x</p:attrName>
                                        </p:attrNameLst>
                                      </p:cBhvr>
                                      <p:tavLst>
                                        <p:tav tm="0">
                                          <p:val>
                                            <p:strVal val="0-#ppt_w/2"/>
                                          </p:val>
                                        </p:tav>
                                        <p:tav tm="100000">
                                          <p:val>
                                            <p:strVal val="#ppt_x"/>
                                          </p:val>
                                        </p:tav>
                                      </p:tavLst>
                                    </p:anim>
                                    <p:anim calcmode="lin" valueType="num">
                                      <p:cBhvr additive="base">
                                        <p:cTn id="20" dur="2000" fill="hold"/>
                                        <p:tgtEl>
                                          <p:spTgt spid="1290462"/>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290444"/>
                                        </p:tgtEl>
                                        <p:attrNameLst>
                                          <p:attrName>style.visibility</p:attrName>
                                        </p:attrNameLst>
                                      </p:cBhvr>
                                      <p:to>
                                        <p:strVal val="visible"/>
                                      </p:to>
                                    </p:set>
                                    <p:anim calcmode="lin" valueType="num">
                                      <p:cBhvr additive="base">
                                        <p:cTn id="25" dur="500" fill="hold"/>
                                        <p:tgtEl>
                                          <p:spTgt spid="1290444"/>
                                        </p:tgtEl>
                                        <p:attrNameLst>
                                          <p:attrName>ppt_x</p:attrName>
                                        </p:attrNameLst>
                                      </p:cBhvr>
                                      <p:tavLst>
                                        <p:tav tm="0">
                                          <p:val>
                                            <p:strVal val="#ppt_x"/>
                                          </p:val>
                                        </p:tav>
                                        <p:tav tm="100000">
                                          <p:val>
                                            <p:strVal val="#ppt_x"/>
                                          </p:val>
                                        </p:tav>
                                      </p:tavLst>
                                    </p:anim>
                                    <p:anim calcmode="lin" valueType="num">
                                      <p:cBhvr additive="base">
                                        <p:cTn id="26" dur="500" fill="hold"/>
                                        <p:tgtEl>
                                          <p:spTgt spid="1290444"/>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9" fill="hold" grpId="0" nodeType="clickEffect">
                                  <p:stCondLst>
                                    <p:cond delay="0"/>
                                  </p:stCondLst>
                                  <p:childTnLst>
                                    <p:set>
                                      <p:cBhvr>
                                        <p:cTn id="30" dur="1" fill="hold">
                                          <p:stCondLst>
                                            <p:cond delay="0"/>
                                          </p:stCondLst>
                                        </p:cTn>
                                        <p:tgtEl>
                                          <p:spTgt spid="1290469"/>
                                        </p:tgtEl>
                                        <p:attrNameLst>
                                          <p:attrName>style.visibility</p:attrName>
                                        </p:attrNameLst>
                                      </p:cBhvr>
                                      <p:to>
                                        <p:strVal val="visible"/>
                                      </p:to>
                                    </p:set>
                                    <p:anim calcmode="lin" valueType="num">
                                      <p:cBhvr additive="base">
                                        <p:cTn id="31" dur="2000" fill="hold"/>
                                        <p:tgtEl>
                                          <p:spTgt spid="1290469"/>
                                        </p:tgtEl>
                                        <p:attrNameLst>
                                          <p:attrName>ppt_x</p:attrName>
                                        </p:attrNameLst>
                                      </p:cBhvr>
                                      <p:tavLst>
                                        <p:tav tm="0">
                                          <p:val>
                                            <p:strVal val="0-#ppt_w/2"/>
                                          </p:val>
                                        </p:tav>
                                        <p:tav tm="100000">
                                          <p:val>
                                            <p:strVal val="#ppt_x"/>
                                          </p:val>
                                        </p:tav>
                                      </p:tavLst>
                                    </p:anim>
                                    <p:anim calcmode="lin" valueType="num">
                                      <p:cBhvr additive="base">
                                        <p:cTn id="32" dur="2000" fill="hold"/>
                                        <p:tgtEl>
                                          <p:spTgt spid="1290469"/>
                                        </p:tgtEl>
                                        <p:attrNameLst>
                                          <p:attrName>ppt_y</p:attrName>
                                        </p:attrNameLst>
                                      </p:cBhvr>
                                      <p:tavLst>
                                        <p:tav tm="0">
                                          <p:val>
                                            <p:strVal val="0-#ppt_h/2"/>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9" fill="hold" grpId="0" nodeType="clickEffect">
                                  <p:stCondLst>
                                    <p:cond delay="0"/>
                                  </p:stCondLst>
                                  <p:childTnLst>
                                    <p:set>
                                      <p:cBhvr>
                                        <p:cTn id="36" dur="1" fill="hold">
                                          <p:stCondLst>
                                            <p:cond delay="0"/>
                                          </p:stCondLst>
                                        </p:cTn>
                                        <p:tgtEl>
                                          <p:spTgt spid="1290524"/>
                                        </p:tgtEl>
                                        <p:attrNameLst>
                                          <p:attrName>style.visibility</p:attrName>
                                        </p:attrNameLst>
                                      </p:cBhvr>
                                      <p:to>
                                        <p:strVal val="visible"/>
                                      </p:to>
                                    </p:set>
                                    <p:anim calcmode="lin" valueType="num">
                                      <p:cBhvr additive="base">
                                        <p:cTn id="37" dur="1000" fill="hold"/>
                                        <p:tgtEl>
                                          <p:spTgt spid="1290524"/>
                                        </p:tgtEl>
                                        <p:attrNameLst>
                                          <p:attrName>ppt_x</p:attrName>
                                        </p:attrNameLst>
                                      </p:cBhvr>
                                      <p:tavLst>
                                        <p:tav tm="0">
                                          <p:val>
                                            <p:strVal val="0-#ppt_w/2"/>
                                          </p:val>
                                        </p:tav>
                                        <p:tav tm="100000">
                                          <p:val>
                                            <p:strVal val="#ppt_x"/>
                                          </p:val>
                                        </p:tav>
                                      </p:tavLst>
                                    </p:anim>
                                    <p:anim calcmode="lin" valueType="num">
                                      <p:cBhvr additive="base">
                                        <p:cTn id="38" dur="1000" fill="hold"/>
                                        <p:tgtEl>
                                          <p:spTgt spid="1290524"/>
                                        </p:tgtEl>
                                        <p:attrNameLst>
                                          <p:attrName>ppt_y</p:attrName>
                                        </p:attrNameLst>
                                      </p:cBhvr>
                                      <p:tavLst>
                                        <p:tav tm="0">
                                          <p:val>
                                            <p:strVal val="0-#ppt_h/2"/>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1290521"/>
                                        </p:tgtEl>
                                        <p:attrNameLst>
                                          <p:attrName>style.visibility</p:attrName>
                                        </p:attrNameLst>
                                      </p:cBhvr>
                                      <p:to>
                                        <p:strVal val="visible"/>
                                      </p:to>
                                    </p:set>
                                    <p:anim calcmode="lin" valueType="num">
                                      <p:cBhvr additive="base">
                                        <p:cTn id="43" dur="500" fill="hold"/>
                                        <p:tgtEl>
                                          <p:spTgt spid="1290521"/>
                                        </p:tgtEl>
                                        <p:attrNameLst>
                                          <p:attrName>ppt_x</p:attrName>
                                        </p:attrNameLst>
                                      </p:cBhvr>
                                      <p:tavLst>
                                        <p:tav tm="0">
                                          <p:val>
                                            <p:strVal val="#ppt_x"/>
                                          </p:val>
                                        </p:tav>
                                        <p:tav tm="100000">
                                          <p:val>
                                            <p:strVal val="#ppt_x"/>
                                          </p:val>
                                        </p:tav>
                                      </p:tavLst>
                                    </p:anim>
                                    <p:anim calcmode="lin" valueType="num">
                                      <p:cBhvr additive="base">
                                        <p:cTn id="44" dur="500" fill="hold"/>
                                        <p:tgtEl>
                                          <p:spTgt spid="1290521"/>
                                        </p:tgtEl>
                                        <p:attrNameLst>
                                          <p:attrName>ppt_y</p:attrName>
                                        </p:attrNameLst>
                                      </p:cBhvr>
                                      <p:tavLst>
                                        <p:tav tm="0">
                                          <p:val>
                                            <p:strVal val="1+#ppt_h/2"/>
                                          </p:val>
                                        </p:tav>
                                        <p:tav tm="100000">
                                          <p:val>
                                            <p:strVal val="#ppt_y"/>
                                          </p:val>
                                        </p:tav>
                                      </p:tavLst>
                                    </p:anim>
                                  </p:childTnLst>
                                </p:cTn>
                              </p:par>
                            </p:childTnLst>
                          </p:cTn>
                        </p:par>
                      </p:childTnLst>
                    </p:cTn>
                  </p:par>
                  <p:par>
                    <p:cTn id="45" fill="hold" nodeType="clickPar">
                      <p:stCondLst>
                        <p:cond delay="indefinite"/>
                      </p:stCondLst>
                      <p:childTnLst>
                        <p:par>
                          <p:cTn id="46" fill="hold" nodeType="withGroup">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1290523"/>
                                        </p:tgtEl>
                                        <p:attrNameLst>
                                          <p:attrName>style.visibility</p:attrName>
                                        </p:attrNameLst>
                                      </p:cBhvr>
                                      <p:to>
                                        <p:strVal val="visible"/>
                                      </p:to>
                                    </p:set>
                                    <p:anim calcmode="lin" valueType="num">
                                      <p:cBhvr additive="base">
                                        <p:cTn id="49" dur="500" fill="hold"/>
                                        <p:tgtEl>
                                          <p:spTgt spid="1290523"/>
                                        </p:tgtEl>
                                        <p:attrNameLst>
                                          <p:attrName>ppt_x</p:attrName>
                                        </p:attrNameLst>
                                      </p:cBhvr>
                                      <p:tavLst>
                                        <p:tav tm="0">
                                          <p:val>
                                            <p:strVal val="#ppt_x"/>
                                          </p:val>
                                        </p:tav>
                                        <p:tav tm="100000">
                                          <p:val>
                                            <p:strVal val="#ppt_x"/>
                                          </p:val>
                                        </p:tav>
                                      </p:tavLst>
                                    </p:anim>
                                    <p:anim calcmode="lin" valueType="num">
                                      <p:cBhvr additive="base">
                                        <p:cTn id="50" dur="500" fill="hold"/>
                                        <p:tgtEl>
                                          <p:spTgt spid="1290523"/>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12" fill="hold" grpId="0" nodeType="clickEffect">
                                  <p:stCondLst>
                                    <p:cond delay="0"/>
                                  </p:stCondLst>
                                  <p:childTnLst>
                                    <p:set>
                                      <p:cBhvr>
                                        <p:cTn id="54" dur="1" fill="hold">
                                          <p:stCondLst>
                                            <p:cond delay="0"/>
                                          </p:stCondLst>
                                        </p:cTn>
                                        <p:tgtEl>
                                          <p:spTgt spid="6"/>
                                        </p:tgtEl>
                                        <p:attrNameLst>
                                          <p:attrName>style.visibility</p:attrName>
                                        </p:attrNameLst>
                                      </p:cBhvr>
                                      <p:to>
                                        <p:strVal val="visible"/>
                                      </p:to>
                                    </p:set>
                                    <p:anim calcmode="lin" valueType="num">
                                      <p:cBhvr additive="base">
                                        <p:cTn id="55" dur="2000" fill="hold"/>
                                        <p:tgtEl>
                                          <p:spTgt spid="6"/>
                                        </p:tgtEl>
                                        <p:attrNameLst>
                                          <p:attrName>ppt_x</p:attrName>
                                        </p:attrNameLst>
                                      </p:cBhvr>
                                      <p:tavLst>
                                        <p:tav tm="0">
                                          <p:val>
                                            <p:strVal val="0-#ppt_w/2"/>
                                          </p:val>
                                        </p:tav>
                                        <p:tav tm="100000">
                                          <p:val>
                                            <p:strVal val="#ppt_x"/>
                                          </p:val>
                                        </p:tav>
                                      </p:tavLst>
                                    </p:anim>
                                    <p:anim calcmode="lin" valueType="num">
                                      <p:cBhvr additive="base">
                                        <p:cTn id="56" dur="20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video>
              <p:cMediaNode>
                <p:cTn id="57" fill="hold" display="0">
                  <p:stCondLst>
                    <p:cond delay="indefinite"/>
                  </p:stCondLst>
                  <p:endCondLst>
                    <p:cond evt="onNext" delay="0">
                      <p:tgtEl>
                        <p:sldTgt/>
                      </p:tgtEl>
                    </p:cond>
                    <p:cond evt="onPrev" delay="0">
                      <p:tgtEl>
                        <p:sldTgt/>
                      </p:tgtEl>
                    </p:cond>
                  </p:endCondLst>
                </p:cTn>
                <p:tgtEl>
                  <p:spTgt spid="1290519"/>
                </p:tgtEl>
              </p:cMediaNode>
            </p:video>
          </p:childTnLst>
        </p:cTn>
      </p:par>
    </p:tnLst>
    <p:bldLst>
      <p:bldP spid="1290444" grpId="0"/>
      <p:bldP spid="1290458" grpId="0"/>
      <p:bldP spid="1290460" grpId="0"/>
      <p:bldP spid="1290462" grpId="0"/>
      <p:bldP spid="1290469" grpId="0"/>
      <p:bldP spid="1290521" grpId="0"/>
      <p:bldP spid="1290523" grpId="0"/>
      <p:bldP spid="1290524" grpId="0"/>
      <p:bldP spid="6" grpId="0" animBg="1"/>
    </p:bldLst>
  </p:timing>
</p:sld>
</file>

<file path=ppt/slides/slide25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CCA46769-601C-2D48-70FC-E1244A737C89}"/>
              </a:ext>
            </a:extLst>
          </p:cNvPr>
          <p:cNvSpPr>
            <a:spLocks noGrp="1"/>
          </p:cNvSpPr>
          <p:nvPr>
            <p:ph type="title"/>
          </p:nvPr>
        </p:nvSpPr>
        <p:spPr/>
        <p:txBody>
          <a:bodyPr/>
          <a:lstStyle/>
          <a:p>
            <a:r>
              <a:rPr lang="en-US" dirty="0"/>
              <a:t>Dipeptidyl Peptidase-4 (DPP-4) Inhibitors</a:t>
            </a:r>
          </a:p>
        </p:txBody>
      </p:sp>
      <p:sp>
        <p:nvSpPr>
          <p:cNvPr id="3" name="Content Placeholder 2">
            <a:extLst>
              <a:ext uri="{FF2B5EF4-FFF2-40B4-BE49-F238E27FC236}">
                <a16:creationId xmlns:a16="http://schemas.microsoft.com/office/drawing/2014/main" id="{6B72C239-315E-FF16-F8E5-0F53C7F70AC3}"/>
              </a:ext>
            </a:extLst>
          </p:cNvPr>
          <p:cNvSpPr>
            <a:spLocks noGrp="1"/>
          </p:cNvSpPr>
          <p:nvPr>
            <p:ph sz="quarter" idx="11"/>
          </p:nvPr>
        </p:nvSpPr>
        <p:spPr/>
        <p:txBody>
          <a:bodyPr>
            <a:normAutofit/>
          </a:bodyPr>
          <a:lstStyle/>
          <a:p>
            <a:pPr>
              <a:lnSpc>
                <a:spcPct val="80000"/>
              </a:lnSpc>
            </a:pPr>
            <a:r>
              <a:rPr lang="en-US" sz="3200" dirty="0"/>
              <a:t>Mechanism of action</a:t>
            </a:r>
          </a:p>
          <a:p>
            <a:pPr lvl="2">
              <a:lnSpc>
                <a:spcPct val="80000"/>
              </a:lnSpc>
            </a:pPr>
            <a:r>
              <a:rPr lang="en-US" sz="2000" dirty="0"/>
              <a:t>Prevents the breakdown of GLP-1 and GIP, resulting in 2-3X increased endogenous incretin levels</a:t>
            </a:r>
          </a:p>
          <a:p>
            <a:pPr>
              <a:lnSpc>
                <a:spcPct val="80000"/>
              </a:lnSpc>
            </a:pPr>
            <a:r>
              <a:rPr lang="en-US" sz="3200" dirty="0"/>
              <a:t>Efficacy</a:t>
            </a:r>
          </a:p>
          <a:p>
            <a:pPr lvl="2">
              <a:lnSpc>
                <a:spcPct val="80000"/>
              </a:lnSpc>
            </a:pPr>
            <a:r>
              <a:rPr lang="en-US" sz="2000" dirty="0"/>
              <a:t>Hemoglobin A1C reduction by </a:t>
            </a:r>
            <a:r>
              <a:rPr lang="en-US" sz="2000" b="1" dirty="0">
                <a:solidFill>
                  <a:schemeClr val="tx1"/>
                </a:solidFill>
              </a:rPr>
              <a:t>0.6%–0.8%</a:t>
            </a:r>
          </a:p>
          <a:p>
            <a:pPr lvl="2">
              <a:lnSpc>
                <a:spcPct val="80000"/>
              </a:lnSpc>
            </a:pPr>
            <a:r>
              <a:rPr lang="en-US" sz="2000" dirty="0"/>
              <a:t>Primarily lowers postprandial glucose levels</a:t>
            </a:r>
          </a:p>
          <a:p>
            <a:pPr lvl="2">
              <a:lnSpc>
                <a:spcPct val="80000"/>
              </a:lnSpc>
            </a:pPr>
            <a:r>
              <a:rPr lang="en-US" sz="2000" dirty="0"/>
              <a:t>Not as effective as GLP-1 agonists</a:t>
            </a:r>
          </a:p>
          <a:p>
            <a:pPr lvl="2">
              <a:lnSpc>
                <a:spcPct val="80000"/>
              </a:lnSpc>
            </a:pPr>
            <a:r>
              <a:rPr lang="en-US" sz="2000" dirty="0"/>
              <a:t>CV neutral, increased HF hospitalization with alogliptin/</a:t>
            </a:r>
            <a:r>
              <a:rPr lang="en-US" sz="2000" dirty="0" err="1"/>
              <a:t>saxagliptin</a:t>
            </a:r>
            <a:endParaRPr lang="en-US" sz="2000" dirty="0"/>
          </a:p>
          <a:p>
            <a:pPr>
              <a:lnSpc>
                <a:spcPct val="80000"/>
              </a:lnSpc>
            </a:pPr>
            <a:r>
              <a:rPr lang="en-US" sz="3200" dirty="0"/>
              <a:t>Adverse effects</a:t>
            </a:r>
          </a:p>
          <a:p>
            <a:pPr lvl="2">
              <a:lnSpc>
                <a:spcPct val="80000"/>
              </a:lnSpc>
            </a:pPr>
            <a:r>
              <a:rPr lang="en-US" sz="2000" dirty="0"/>
              <a:t>Generally well tolerated, dosed once daily </a:t>
            </a:r>
          </a:p>
          <a:p>
            <a:pPr lvl="2">
              <a:lnSpc>
                <a:spcPct val="80000"/>
              </a:lnSpc>
            </a:pPr>
            <a:r>
              <a:rPr lang="en-US" sz="2000" dirty="0"/>
              <a:t>Avoid in combo with GLP-1 agonist</a:t>
            </a:r>
          </a:p>
          <a:p>
            <a:pPr lvl="2">
              <a:lnSpc>
                <a:spcPct val="80000"/>
              </a:lnSpc>
            </a:pPr>
            <a:r>
              <a:rPr lang="en-US" sz="2000" dirty="0"/>
              <a:t>Caution with h/o pancreatitis</a:t>
            </a:r>
          </a:p>
          <a:p>
            <a:pPr lvl="2">
              <a:lnSpc>
                <a:spcPct val="80000"/>
              </a:lnSpc>
            </a:pPr>
            <a:r>
              <a:rPr lang="en-US" sz="2000" dirty="0"/>
              <a:t>Potential joint pain </a:t>
            </a:r>
          </a:p>
          <a:p>
            <a:pPr lvl="1">
              <a:lnSpc>
                <a:spcPct val="80000"/>
              </a:lnSpc>
            </a:pPr>
            <a:endParaRPr lang="en-US" sz="2400" dirty="0"/>
          </a:p>
          <a:p>
            <a:pPr marL="0" indent="0">
              <a:buNone/>
            </a:pPr>
            <a:endParaRPr lang="en-US" dirty="0"/>
          </a:p>
        </p:txBody>
      </p:sp>
      <p:sp>
        <p:nvSpPr>
          <p:cNvPr id="4" name="Text Placeholder 3">
            <a:extLst>
              <a:ext uri="{FF2B5EF4-FFF2-40B4-BE49-F238E27FC236}">
                <a16:creationId xmlns:a16="http://schemas.microsoft.com/office/drawing/2014/main" id="{977111E8-550F-210C-0A91-4CB8BCF801F3}"/>
              </a:ext>
            </a:extLst>
          </p:cNvPr>
          <p:cNvSpPr>
            <a:spLocks noGrp="1"/>
          </p:cNvSpPr>
          <p:nvPr>
            <p:ph type="body" sz="quarter" idx="14"/>
          </p:nvPr>
        </p:nvSpPr>
        <p:spPr/>
        <p:txBody>
          <a:bodyPr/>
          <a:lstStyle/>
          <a:p>
            <a:r>
              <a:rPr lang="en-US"/>
              <a:t>Dipeptidyl Peptidase-4 (DPP-4) Inhibitors</a:t>
            </a:r>
          </a:p>
          <a:p>
            <a:endParaRPr lang="en-US"/>
          </a:p>
        </p:txBody>
      </p:sp>
      <p:sp>
        <p:nvSpPr>
          <p:cNvPr id="5" name="Slide Number Placeholder 4">
            <a:extLst>
              <a:ext uri="{FF2B5EF4-FFF2-40B4-BE49-F238E27FC236}">
                <a16:creationId xmlns:a16="http://schemas.microsoft.com/office/drawing/2014/main" id="{0A9A6296-8541-D990-CEE5-19D5892DED46}"/>
              </a:ext>
            </a:extLst>
          </p:cNvPr>
          <p:cNvSpPr>
            <a:spLocks noGrp="1"/>
          </p:cNvSpPr>
          <p:nvPr>
            <p:ph type="sldNum" sz="quarter" idx="4294967295"/>
          </p:nvPr>
        </p:nvSpPr>
        <p:spPr>
          <a:xfrm>
            <a:off x="8626475" y="6323013"/>
            <a:ext cx="517525" cy="365125"/>
          </a:xfrm>
          <a:prstGeom prst="rect">
            <a:avLst/>
          </a:prstGeom>
        </p:spPr>
        <p:txBody>
          <a:bodyPr/>
          <a:lstStyle/>
          <a:p>
            <a:fld id="{7F4E9268-1612-8141-A5F6-8C1073305412}" type="slidenum">
              <a:rPr lang="en-US" smtClean="0"/>
              <a:pPr/>
              <a:t>255</a:t>
            </a:fld>
            <a:endParaRPr lang="en-US"/>
          </a:p>
        </p:txBody>
      </p:sp>
    </p:spTree>
    <p:extLst>
      <p:ext uri="{BB962C8B-B14F-4D97-AF65-F5344CB8AC3E}">
        <p14:creationId xmlns:p14="http://schemas.microsoft.com/office/powerpoint/2010/main" val="318560579"/>
      </p:ext>
    </p:extLst>
  </p:cSld>
  <p:clrMapOvr>
    <a:masterClrMapping/>
  </p:clrMapOvr>
</p:sld>
</file>

<file path=ppt/slides/slide25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E394567F-DE98-44F6-EBD3-D5F8F2ED519C}"/>
              </a:ext>
            </a:extLst>
          </p:cNvPr>
          <p:cNvSpPr>
            <a:spLocks noGrp="1"/>
          </p:cNvSpPr>
          <p:nvPr>
            <p:ph type="title"/>
          </p:nvPr>
        </p:nvSpPr>
        <p:spPr/>
        <p:txBody>
          <a:bodyPr/>
          <a:lstStyle/>
          <a:p>
            <a:r>
              <a:rPr lang="en-US" dirty="0"/>
              <a:t>DPP4 Inhibitor Dosing</a:t>
            </a:r>
          </a:p>
        </p:txBody>
      </p:sp>
      <p:graphicFrame>
        <p:nvGraphicFramePr>
          <p:cNvPr id="5" name="Table 5">
            <a:extLst>
              <a:ext uri="{FF2B5EF4-FFF2-40B4-BE49-F238E27FC236}">
                <a16:creationId xmlns:a16="http://schemas.microsoft.com/office/drawing/2014/main" id="{2E3D9BF3-E1C4-1F6A-C535-FDF86EE046E9}"/>
              </a:ext>
            </a:extLst>
          </p:cNvPr>
          <p:cNvGraphicFramePr>
            <a:graphicFrameLocks noGrp="1"/>
          </p:cNvGraphicFramePr>
          <p:nvPr>
            <p:ph sz="quarter" idx="11"/>
            <p:extLst>
              <p:ext uri="{D42A27DB-BD31-4B8C-83A1-F6EECF244321}">
                <p14:modId xmlns:p14="http://schemas.microsoft.com/office/powerpoint/2010/main" val="1913587201"/>
              </p:ext>
            </p:extLst>
          </p:nvPr>
        </p:nvGraphicFramePr>
        <p:xfrm>
          <a:off x="527201" y="1524000"/>
          <a:ext cx="8064499" cy="3154680"/>
        </p:xfrm>
        <a:graphic>
          <a:graphicData uri="http://schemas.openxmlformats.org/drawingml/2006/table">
            <a:tbl>
              <a:tblPr firstRow="1" bandRow="1">
                <a:tableStyleId>{5C22544A-7EE6-4342-B048-85BDC9FD1C3A}</a:tableStyleId>
              </a:tblPr>
              <a:tblGrid>
                <a:gridCol w="2352146">
                  <a:extLst>
                    <a:ext uri="{9D8B030D-6E8A-4147-A177-3AD203B41FA5}">
                      <a16:colId xmlns:a16="http://schemas.microsoft.com/office/drawing/2014/main" val="2402532846"/>
                    </a:ext>
                  </a:extLst>
                </a:gridCol>
                <a:gridCol w="2016125">
                  <a:extLst>
                    <a:ext uri="{9D8B030D-6E8A-4147-A177-3AD203B41FA5}">
                      <a16:colId xmlns:a16="http://schemas.microsoft.com/office/drawing/2014/main" val="187672530"/>
                    </a:ext>
                  </a:extLst>
                </a:gridCol>
                <a:gridCol w="3696228">
                  <a:extLst>
                    <a:ext uri="{9D8B030D-6E8A-4147-A177-3AD203B41FA5}">
                      <a16:colId xmlns:a16="http://schemas.microsoft.com/office/drawing/2014/main" val="3748936994"/>
                    </a:ext>
                  </a:extLst>
                </a:gridCol>
              </a:tblGrid>
              <a:tr h="326432">
                <a:tc>
                  <a:txBody>
                    <a:bodyPr/>
                    <a:lstStyle/>
                    <a:p>
                      <a:r>
                        <a:rPr lang="en-US" sz="1700"/>
                        <a:t>Drug</a:t>
                      </a:r>
                    </a:p>
                  </a:txBody>
                  <a:tcPr marL="68580" marR="68580" marT="34290" marB="34290"/>
                </a:tc>
                <a:tc>
                  <a:txBody>
                    <a:bodyPr/>
                    <a:lstStyle/>
                    <a:p>
                      <a:r>
                        <a:rPr lang="en-US" sz="1700"/>
                        <a:t>Dose</a:t>
                      </a:r>
                    </a:p>
                  </a:txBody>
                  <a:tcPr marL="68580" marR="68580" marT="34290" marB="34290"/>
                </a:tc>
                <a:tc>
                  <a:txBody>
                    <a:bodyPr/>
                    <a:lstStyle/>
                    <a:p>
                      <a:r>
                        <a:rPr lang="en-US" sz="1700"/>
                        <a:t>Renal Adjustment</a:t>
                      </a:r>
                    </a:p>
                  </a:txBody>
                  <a:tcPr marL="68580" marR="68580" marT="34290" marB="34290"/>
                </a:tc>
                <a:extLst>
                  <a:ext uri="{0D108BD9-81ED-4DB2-BD59-A6C34878D82A}">
                    <a16:rowId xmlns:a16="http://schemas.microsoft.com/office/drawing/2014/main" val="3271985787"/>
                  </a:ext>
                </a:extLst>
              </a:tr>
              <a:tr h="822960">
                <a:tc>
                  <a:txBody>
                    <a:bodyPr/>
                    <a:lstStyle/>
                    <a:p>
                      <a:r>
                        <a:rPr lang="en-US" sz="1700" dirty="0"/>
                        <a:t>Sitagliptin</a:t>
                      </a:r>
                    </a:p>
                  </a:txBody>
                  <a:tcPr marL="68580" marR="68580" marT="34290" marB="34290"/>
                </a:tc>
                <a:tc>
                  <a:txBody>
                    <a:bodyPr/>
                    <a:lstStyle/>
                    <a:p>
                      <a:r>
                        <a:rPr lang="en-US" sz="1700"/>
                        <a:t>100 mg daily</a:t>
                      </a:r>
                    </a:p>
                  </a:txBody>
                  <a:tcPr marL="68580" marR="68580" marT="34290" marB="34290"/>
                </a:tc>
                <a:tc>
                  <a:txBody>
                    <a:bodyPr/>
                    <a:lstStyle/>
                    <a:p>
                      <a:r>
                        <a:rPr lang="en-US" sz="1700"/>
                        <a:t>50 mg/day eGFR 30–45 </a:t>
                      </a:r>
                      <a:r>
                        <a:rPr lang="en-US" sz="1700" b="0" kern="1200">
                          <a:solidFill>
                            <a:schemeClr val="dk1"/>
                          </a:solidFill>
                          <a:effectLst/>
                        </a:rPr>
                        <a:t>mL/min/1.73m</a:t>
                      </a:r>
                      <a:r>
                        <a:rPr lang="en-US" sz="1700" b="0" kern="1200" baseline="30000">
                          <a:solidFill>
                            <a:schemeClr val="dk1"/>
                          </a:solidFill>
                          <a:effectLst/>
                        </a:rPr>
                        <a:t>2</a:t>
                      </a:r>
                      <a:endParaRPr lang="en-US" sz="1700"/>
                    </a:p>
                    <a:p>
                      <a:r>
                        <a:rPr lang="en-US" sz="1700"/>
                        <a:t>25 mg/day eGFR &lt;30 </a:t>
                      </a:r>
                      <a:r>
                        <a:rPr lang="en-US" sz="1700" b="0" kern="1200">
                          <a:solidFill>
                            <a:schemeClr val="dk1"/>
                          </a:solidFill>
                          <a:effectLst/>
                        </a:rPr>
                        <a:t>mL/min/1.73m</a:t>
                      </a:r>
                      <a:r>
                        <a:rPr lang="en-US" sz="1700" b="0" kern="1200" baseline="30000">
                          <a:solidFill>
                            <a:schemeClr val="dk1"/>
                          </a:solidFill>
                          <a:effectLst/>
                        </a:rPr>
                        <a:t>2</a:t>
                      </a:r>
                      <a:endParaRPr lang="en-US" sz="1700"/>
                    </a:p>
                  </a:txBody>
                  <a:tcPr marL="68580" marR="68580" marT="34290" marB="34290"/>
                </a:tc>
                <a:extLst>
                  <a:ext uri="{0D108BD9-81ED-4DB2-BD59-A6C34878D82A}">
                    <a16:rowId xmlns:a16="http://schemas.microsoft.com/office/drawing/2014/main" val="1808944318"/>
                  </a:ext>
                </a:extLst>
              </a:tr>
              <a:tr h="326432">
                <a:tc>
                  <a:txBody>
                    <a:bodyPr/>
                    <a:lstStyle/>
                    <a:p>
                      <a:r>
                        <a:rPr lang="en-US" sz="1700"/>
                        <a:t>Linagliptin</a:t>
                      </a:r>
                    </a:p>
                  </a:txBody>
                  <a:tcPr marL="68580" marR="68580" marT="34290" marB="34290"/>
                </a:tc>
                <a:tc>
                  <a:txBody>
                    <a:bodyPr/>
                    <a:lstStyle/>
                    <a:p>
                      <a:r>
                        <a:rPr lang="en-US" sz="1700"/>
                        <a:t>5 mg daily</a:t>
                      </a:r>
                    </a:p>
                  </a:txBody>
                  <a:tcPr marL="68580" marR="68580" marT="34290" marB="34290"/>
                </a:tc>
                <a:tc>
                  <a:txBody>
                    <a:bodyPr/>
                    <a:lstStyle/>
                    <a:p>
                      <a:r>
                        <a:rPr lang="en-US" sz="1700"/>
                        <a:t>None necessary</a:t>
                      </a:r>
                    </a:p>
                  </a:txBody>
                  <a:tcPr marL="68580" marR="68580" marT="34290" marB="34290"/>
                </a:tc>
                <a:extLst>
                  <a:ext uri="{0D108BD9-81ED-4DB2-BD59-A6C34878D82A}">
                    <a16:rowId xmlns:a16="http://schemas.microsoft.com/office/drawing/2014/main" val="1465198801"/>
                  </a:ext>
                </a:extLst>
              </a:tr>
              <a:tr h="571500">
                <a:tc>
                  <a:txBody>
                    <a:bodyPr/>
                    <a:lstStyle/>
                    <a:p>
                      <a:r>
                        <a:rPr lang="en-US" sz="1700"/>
                        <a:t>Saxagliptin</a:t>
                      </a:r>
                    </a:p>
                  </a:txBody>
                  <a:tcPr marL="68580" marR="68580" marT="34290" marB="34290"/>
                </a:tc>
                <a:tc>
                  <a:txBody>
                    <a:bodyPr/>
                    <a:lstStyle/>
                    <a:p>
                      <a:r>
                        <a:rPr lang="en-US" sz="1700"/>
                        <a:t>5 mg daily</a:t>
                      </a:r>
                    </a:p>
                  </a:txBody>
                  <a:tcPr marL="68580" marR="68580" marT="34290" marB="3429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700"/>
                        <a:t>2.5 mg/day eGFR &lt; 45 </a:t>
                      </a:r>
                      <a:r>
                        <a:rPr lang="en-US" sz="1700" b="0" kern="1200">
                          <a:solidFill>
                            <a:schemeClr val="dk1"/>
                          </a:solidFill>
                          <a:effectLst/>
                        </a:rPr>
                        <a:t>mL/min/1.73m</a:t>
                      </a:r>
                      <a:r>
                        <a:rPr lang="en-US" sz="1700" b="0" kern="1200" baseline="30000">
                          <a:solidFill>
                            <a:schemeClr val="dk1"/>
                          </a:solidFill>
                          <a:effectLst/>
                        </a:rPr>
                        <a:t>2</a:t>
                      </a:r>
                      <a:endParaRPr lang="en-US" sz="1700"/>
                    </a:p>
                  </a:txBody>
                  <a:tcPr marL="68580" marR="68580" marT="34290" marB="34290"/>
                </a:tc>
                <a:extLst>
                  <a:ext uri="{0D108BD9-81ED-4DB2-BD59-A6C34878D82A}">
                    <a16:rowId xmlns:a16="http://schemas.microsoft.com/office/drawing/2014/main" val="323192764"/>
                  </a:ext>
                </a:extLst>
              </a:tr>
              <a:tr h="1074420">
                <a:tc>
                  <a:txBody>
                    <a:bodyPr/>
                    <a:lstStyle/>
                    <a:p>
                      <a:r>
                        <a:rPr lang="en-US" sz="1700"/>
                        <a:t>Alogliptin</a:t>
                      </a:r>
                    </a:p>
                  </a:txBody>
                  <a:tcPr marL="68580" marR="68580" marT="34290" marB="34290"/>
                </a:tc>
                <a:tc>
                  <a:txBody>
                    <a:bodyPr/>
                    <a:lstStyle/>
                    <a:p>
                      <a:r>
                        <a:rPr lang="en-US" sz="1700" dirty="0"/>
                        <a:t>25 mg daily</a:t>
                      </a:r>
                    </a:p>
                  </a:txBody>
                  <a:tcPr marL="68580" marR="68580" marT="34290" marB="34290"/>
                </a:tc>
                <a:tc>
                  <a:txBody>
                    <a:bodyPr/>
                    <a:lstStyle/>
                    <a:p>
                      <a:r>
                        <a:rPr lang="en-US" sz="1700" dirty="0"/>
                        <a:t>12.5 mg/day eGFR 30–59 </a:t>
                      </a:r>
                      <a:r>
                        <a:rPr lang="en-US" sz="1700" b="0" kern="1200" dirty="0">
                          <a:solidFill>
                            <a:schemeClr val="dk1"/>
                          </a:solidFill>
                          <a:effectLst/>
                        </a:rPr>
                        <a:t>mL/min/1.73m</a:t>
                      </a:r>
                      <a:r>
                        <a:rPr lang="en-US" sz="1700" b="0" kern="1200" baseline="30000" dirty="0">
                          <a:solidFill>
                            <a:schemeClr val="dk1"/>
                          </a:solidFill>
                          <a:effectLst/>
                        </a:rPr>
                        <a:t>2</a:t>
                      </a:r>
                      <a:endParaRPr lang="en-US" sz="1700" dirty="0"/>
                    </a:p>
                    <a:p>
                      <a:r>
                        <a:rPr lang="en-US" sz="1700" dirty="0"/>
                        <a:t>6.25 mg/day for eGFR &lt;30 </a:t>
                      </a:r>
                      <a:r>
                        <a:rPr lang="en-US" sz="1700" b="0" kern="1200" dirty="0">
                          <a:solidFill>
                            <a:schemeClr val="dk1"/>
                          </a:solidFill>
                          <a:effectLst/>
                        </a:rPr>
                        <a:t>mL/min/1.73m</a:t>
                      </a:r>
                      <a:r>
                        <a:rPr lang="en-US" sz="1700" b="0" kern="1200" baseline="30000" dirty="0">
                          <a:solidFill>
                            <a:schemeClr val="dk1"/>
                          </a:solidFill>
                          <a:effectLst/>
                        </a:rPr>
                        <a:t>2</a:t>
                      </a:r>
                      <a:endParaRPr lang="en-US" sz="1700" dirty="0"/>
                    </a:p>
                  </a:txBody>
                  <a:tcPr marL="68580" marR="68580" marT="34290" marB="34290"/>
                </a:tc>
                <a:extLst>
                  <a:ext uri="{0D108BD9-81ED-4DB2-BD59-A6C34878D82A}">
                    <a16:rowId xmlns:a16="http://schemas.microsoft.com/office/drawing/2014/main" val="2443004893"/>
                  </a:ext>
                </a:extLst>
              </a:tr>
            </a:tbl>
          </a:graphicData>
        </a:graphic>
      </p:graphicFrame>
      <p:sp>
        <p:nvSpPr>
          <p:cNvPr id="4" name="Text Placeholder 3">
            <a:extLst>
              <a:ext uri="{FF2B5EF4-FFF2-40B4-BE49-F238E27FC236}">
                <a16:creationId xmlns:a16="http://schemas.microsoft.com/office/drawing/2014/main" id="{BF4BC263-004B-881A-8B0A-F32C53FC1F0B}"/>
              </a:ext>
            </a:extLst>
          </p:cNvPr>
          <p:cNvSpPr>
            <a:spLocks noGrp="1"/>
          </p:cNvSpPr>
          <p:nvPr>
            <p:ph type="body" sz="quarter" idx="14"/>
          </p:nvPr>
        </p:nvSpPr>
        <p:spPr/>
        <p:txBody>
          <a:bodyPr/>
          <a:lstStyle/>
          <a:p>
            <a:endParaRPr lang="en-US" dirty="0"/>
          </a:p>
        </p:txBody>
      </p:sp>
      <p:sp>
        <p:nvSpPr>
          <p:cNvPr id="8" name="TextBox 7">
            <a:extLst>
              <a:ext uri="{FF2B5EF4-FFF2-40B4-BE49-F238E27FC236}">
                <a16:creationId xmlns:a16="http://schemas.microsoft.com/office/drawing/2014/main" id="{01B6FC2B-F6B4-B6C8-469D-D5934FD0FC23}"/>
              </a:ext>
            </a:extLst>
          </p:cNvPr>
          <p:cNvSpPr txBox="1"/>
          <p:nvPr/>
        </p:nvSpPr>
        <p:spPr>
          <a:xfrm>
            <a:off x="914400" y="5257800"/>
            <a:ext cx="7086600" cy="369332"/>
          </a:xfrm>
          <a:prstGeom prst="rect">
            <a:avLst/>
          </a:prstGeom>
          <a:noFill/>
        </p:spPr>
        <p:txBody>
          <a:bodyPr wrap="square" rtlCol="0">
            <a:spAutoFit/>
          </a:bodyPr>
          <a:lstStyle/>
          <a:p>
            <a:pPr algn="ctr"/>
            <a:r>
              <a:rPr lang="en-US" b="1" dirty="0"/>
              <a:t>Where do DPP4 inhibitors fit within the treatment algorithm? </a:t>
            </a:r>
          </a:p>
        </p:txBody>
      </p:sp>
    </p:spTree>
    <p:extLst>
      <p:ext uri="{BB962C8B-B14F-4D97-AF65-F5344CB8AC3E}">
        <p14:creationId xmlns:p14="http://schemas.microsoft.com/office/powerpoint/2010/main" val="2298409134"/>
      </p:ext>
    </p:extLst>
  </p:cSld>
  <p:clrMapOvr>
    <a:masterClrMapping/>
  </p:clrMapOvr>
  <p:extLst>
    <p:ext uri="{6950BFC3-D8DA-4A85-94F7-54DA5524770B}">
      <p188:commentRel xmlns:p188="http://schemas.microsoft.com/office/powerpoint/2018/8/main" r:id="rId3"/>
    </p:ext>
  </p:extLst>
</p:sld>
</file>

<file path=ppt/slides/slide257.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90E281A3-28C1-C02E-7151-559A4F4565C6}"/>
            </a:ext>
          </a:extLst>
        </p:cNvPr>
        <p:cNvGrpSpPr/>
        <p:nvPr/>
      </p:nvGrpSpPr>
      <p:grpSpPr>
        <a:xfrm>
          <a:off x="0" y="0"/>
          <a:ext cx="0" cy="0"/>
          <a:chOff x="0" y="0"/>
          <a:chExt cx="0" cy="0"/>
        </a:xfrm>
      </p:grpSpPr>
      <p:pic>
        <p:nvPicPr>
          <p:cNvPr id="8" name="Picture 7">
            <a:extLst>
              <a:ext uri="{FF2B5EF4-FFF2-40B4-BE49-F238E27FC236}">
                <a16:creationId xmlns:a16="http://schemas.microsoft.com/office/drawing/2014/main" id="{2884C93E-C03C-F433-BE0C-C387C80F2ADD}"/>
              </a:ext>
            </a:extLst>
          </p:cNvPr>
          <p:cNvPicPr>
            <a:picLocks noChangeAspect="1"/>
          </p:cNvPicPr>
          <p:nvPr/>
        </p:nvPicPr>
        <p:blipFill>
          <a:blip r:embed="rId4"/>
          <a:stretch>
            <a:fillRect/>
          </a:stretch>
        </p:blipFill>
        <p:spPr>
          <a:xfrm>
            <a:off x="1447800" y="5715000"/>
            <a:ext cx="2133887" cy="568049"/>
          </a:xfrm>
          <a:prstGeom prst="rect">
            <a:avLst/>
          </a:prstGeom>
        </p:spPr>
      </p:pic>
      <p:pic>
        <p:nvPicPr>
          <p:cNvPr id="5" name="Picture 4">
            <a:extLst>
              <a:ext uri="{FF2B5EF4-FFF2-40B4-BE49-F238E27FC236}">
                <a16:creationId xmlns:a16="http://schemas.microsoft.com/office/drawing/2014/main" id="{C4E04564-61A1-6973-0DA1-3955649FB8DD}"/>
              </a:ext>
            </a:extLst>
          </p:cNvPr>
          <p:cNvPicPr>
            <a:picLocks noChangeAspect="1"/>
          </p:cNvPicPr>
          <p:nvPr/>
        </p:nvPicPr>
        <p:blipFill>
          <a:blip r:embed="rId5"/>
          <a:stretch>
            <a:fillRect/>
          </a:stretch>
        </p:blipFill>
        <p:spPr>
          <a:xfrm>
            <a:off x="494414" y="152400"/>
            <a:ext cx="7859471" cy="6601663"/>
          </a:xfrm>
          <a:prstGeom prst="rect">
            <a:avLst/>
          </a:prstGeom>
        </p:spPr>
      </p:pic>
      <p:sp>
        <p:nvSpPr>
          <p:cNvPr id="2" name="Oval 1">
            <a:extLst>
              <a:ext uri="{FF2B5EF4-FFF2-40B4-BE49-F238E27FC236}">
                <a16:creationId xmlns:a16="http://schemas.microsoft.com/office/drawing/2014/main" id="{CAD52595-235C-B629-F647-542CC836C211}"/>
              </a:ext>
            </a:extLst>
          </p:cNvPr>
          <p:cNvSpPr/>
          <p:nvPr/>
        </p:nvSpPr>
        <p:spPr>
          <a:xfrm>
            <a:off x="6324600" y="4710953"/>
            <a:ext cx="1828800" cy="457200"/>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Oval 2">
            <a:extLst>
              <a:ext uri="{FF2B5EF4-FFF2-40B4-BE49-F238E27FC236}">
                <a16:creationId xmlns:a16="http://schemas.microsoft.com/office/drawing/2014/main" id="{B485D872-054B-A518-2DBA-D7DDEA6AF826}"/>
              </a:ext>
            </a:extLst>
          </p:cNvPr>
          <p:cNvSpPr/>
          <p:nvPr/>
        </p:nvSpPr>
        <p:spPr>
          <a:xfrm>
            <a:off x="5410200" y="4253753"/>
            <a:ext cx="990600" cy="457200"/>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6514157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extLst>
    <p:ext uri="{6950BFC3-D8DA-4A85-94F7-54DA5524770B}">
      <p188:commentRel xmlns:p188="http://schemas.microsoft.com/office/powerpoint/2018/8/main" r:id="rId3"/>
    </p:ext>
  </p:extLst>
</p:sld>
</file>

<file path=ppt/slides/slide258.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2871B9C4-4982-9460-6E06-4581B2687D93}"/>
            </a:ext>
          </a:extLst>
        </p:cNvPr>
        <p:cNvGrpSpPr/>
        <p:nvPr/>
      </p:nvGrpSpPr>
      <p:grpSpPr>
        <a:xfrm>
          <a:off x="0" y="0"/>
          <a:ext cx="0" cy="0"/>
          <a:chOff x="0" y="0"/>
          <a:chExt cx="0" cy="0"/>
        </a:xfrm>
      </p:grpSpPr>
      <p:sp>
        <p:nvSpPr>
          <p:cNvPr id="46082" name="Title 1">
            <a:extLst>
              <a:ext uri="{FF2B5EF4-FFF2-40B4-BE49-F238E27FC236}">
                <a16:creationId xmlns:a16="http://schemas.microsoft.com/office/drawing/2014/main" id="{3D6E6A00-FFDF-153B-454A-8402F9EA2EE6}"/>
              </a:ext>
            </a:extLst>
          </p:cNvPr>
          <p:cNvSpPr>
            <a:spLocks noGrp="1"/>
          </p:cNvSpPr>
          <p:nvPr>
            <p:ph type="title"/>
          </p:nvPr>
        </p:nvSpPr>
        <p:spPr/>
        <p:txBody>
          <a:bodyPr/>
          <a:lstStyle/>
          <a:p>
            <a:r>
              <a:rPr lang="en-US" altLang="en-US" dirty="0"/>
              <a:t>AACE Glucose-Centric Algorithm</a:t>
            </a:r>
          </a:p>
        </p:txBody>
      </p:sp>
      <p:sp>
        <p:nvSpPr>
          <p:cNvPr id="46083" name="Content Placeholder 2">
            <a:extLst>
              <a:ext uri="{FF2B5EF4-FFF2-40B4-BE49-F238E27FC236}">
                <a16:creationId xmlns:a16="http://schemas.microsoft.com/office/drawing/2014/main" id="{5AF1B86F-B120-0F3B-88C2-D1E053185657}"/>
              </a:ext>
            </a:extLst>
          </p:cNvPr>
          <p:cNvSpPr>
            <a:spLocks noGrp="1"/>
          </p:cNvSpPr>
          <p:nvPr>
            <p:ph sz="quarter" idx="1"/>
          </p:nvPr>
        </p:nvSpPr>
        <p:spPr/>
        <p:txBody>
          <a:bodyPr/>
          <a:lstStyle/>
          <a:p>
            <a:endParaRPr lang="en-US" altLang="en-US"/>
          </a:p>
        </p:txBody>
      </p:sp>
      <p:pic>
        <p:nvPicPr>
          <p:cNvPr id="3" name="Picture 2">
            <a:extLst>
              <a:ext uri="{FF2B5EF4-FFF2-40B4-BE49-F238E27FC236}">
                <a16:creationId xmlns:a16="http://schemas.microsoft.com/office/drawing/2014/main" id="{2EDF18BB-C4BD-5C10-BB36-56669AF8F291}"/>
              </a:ext>
            </a:extLst>
          </p:cNvPr>
          <p:cNvPicPr>
            <a:picLocks noChangeAspect="1"/>
          </p:cNvPicPr>
          <p:nvPr/>
        </p:nvPicPr>
        <p:blipFill>
          <a:blip r:embed="rId4"/>
          <a:stretch>
            <a:fillRect/>
          </a:stretch>
        </p:blipFill>
        <p:spPr>
          <a:xfrm>
            <a:off x="228600" y="88024"/>
            <a:ext cx="8563564" cy="6681952"/>
          </a:xfrm>
          <a:prstGeom prst="rect">
            <a:avLst/>
          </a:prstGeom>
        </p:spPr>
      </p:pic>
      <p:sp>
        <p:nvSpPr>
          <p:cNvPr id="4" name="Oval 3">
            <a:extLst>
              <a:ext uri="{FF2B5EF4-FFF2-40B4-BE49-F238E27FC236}">
                <a16:creationId xmlns:a16="http://schemas.microsoft.com/office/drawing/2014/main" id="{B4829260-6B03-07B9-42BC-A63298B176E6}"/>
              </a:ext>
            </a:extLst>
          </p:cNvPr>
          <p:cNvSpPr/>
          <p:nvPr/>
        </p:nvSpPr>
        <p:spPr>
          <a:xfrm>
            <a:off x="2986382" y="2286000"/>
            <a:ext cx="1524000" cy="1371600"/>
          </a:xfrm>
          <a:prstGeom prst="ellipse">
            <a:avLst/>
          </a:prstGeom>
          <a:noFill/>
          <a:ln>
            <a:solidFill>
              <a:srgbClr val="FF0000"/>
            </a:solid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en-US"/>
          </a:p>
        </p:txBody>
      </p:sp>
      <p:sp>
        <p:nvSpPr>
          <p:cNvPr id="2" name="Oval 1">
            <a:extLst>
              <a:ext uri="{FF2B5EF4-FFF2-40B4-BE49-F238E27FC236}">
                <a16:creationId xmlns:a16="http://schemas.microsoft.com/office/drawing/2014/main" id="{C91F58A2-A8EE-09FC-81F8-42B7D3E8173D}"/>
              </a:ext>
            </a:extLst>
          </p:cNvPr>
          <p:cNvSpPr/>
          <p:nvPr/>
        </p:nvSpPr>
        <p:spPr>
          <a:xfrm>
            <a:off x="5600700" y="3576917"/>
            <a:ext cx="1524000" cy="533401"/>
          </a:xfrm>
          <a:prstGeom prst="ellipse">
            <a:avLst/>
          </a:prstGeom>
          <a:noFill/>
          <a:ln>
            <a:solidFill>
              <a:srgbClr val="FF0000"/>
            </a:solid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62976823"/>
      </p:ext>
    </p:extLst>
  </p:cSld>
  <p:clrMapOvr>
    <a:masterClrMapping/>
  </p:clrMapOvr>
  <p:transition spd="med">
    <p:fade/>
  </p:transition>
  <p:extLst>
    <p:ext uri="{6950BFC3-D8DA-4A85-94F7-54DA5524770B}">
      <p188:commentRel xmlns:p188="http://schemas.microsoft.com/office/powerpoint/2018/8/main" r:id="rId3"/>
    </p:ext>
  </p:extLst>
</p:sld>
</file>

<file path=ppt/slides/slide259.xml><?xml version="1.0" encoding="utf-8"?>
<p:sld xmlns:a="http://schemas.openxmlformats.org/drawingml/2006/main" xmlns:r="http://schemas.openxmlformats.org/officeDocument/2006/relationships" xmlns:p="http://schemas.openxmlformats.org/presentationml/2006/main" showMasterPhAnim="0" show="0">
  <p:cSld>
    <p:spTree>
      <p:nvGrpSpPr>
        <p:cNvPr id="1" name=""/>
        <p:cNvGrpSpPr/>
        <p:nvPr/>
      </p:nvGrpSpPr>
      <p:grpSpPr>
        <a:xfrm>
          <a:off x="0" y="0"/>
          <a:ext cx="0" cy="0"/>
          <a:chOff x="0" y="0"/>
          <a:chExt cx="0" cy="0"/>
        </a:xfrm>
      </p:grpSpPr>
      <p:sp>
        <p:nvSpPr>
          <p:cNvPr id="1525762" name="Rectangle 2"/>
          <p:cNvSpPr>
            <a:spLocks noGrp="1" noChangeArrowheads="1"/>
          </p:cNvSpPr>
          <p:nvPr>
            <p:ph type="title"/>
          </p:nvPr>
        </p:nvSpPr>
        <p:spPr>
          <a:xfrm>
            <a:off x="381000" y="299800"/>
            <a:ext cx="8229600" cy="919399"/>
          </a:xfrm>
        </p:spPr>
        <p:txBody>
          <a:bodyPr>
            <a:normAutofit/>
          </a:bodyPr>
          <a:lstStyle/>
          <a:p>
            <a:pPr eaLnBrk="1" hangingPunct="1">
              <a:defRPr/>
            </a:pPr>
            <a:r>
              <a:rPr lang="en-US" dirty="0"/>
              <a:t>Alpha-glucosidase Inhibitors</a:t>
            </a:r>
          </a:p>
        </p:txBody>
      </p:sp>
      <p:sp>
        <p:nvSpPr>
          <p:cNvPr id="1525763" name="Rectangle 3"/>
          <p:cNvSpPr>
            <a:spLocks noGrp="1" noChangeArrowheads="1"/>
          </p:cNvSpPr>
          <p:nvPr>
            <p:ph type="body" idx="1"/>
          </p:nvPr>
        </p:nvSpPr>
        <p:spPr>
          <a:xfrm>
            <a:off x="381000" y="1428750"/>
            <a:ext cx="6096000" cy="5353050"/>
          </a:xfrm>
        </p:spPr>
        <p:txBody>
          <a:bodyPr>
            <a:noAutofit/>
          </a:bodyPr>
          <a:lstStyle/>
          <a:p>
            <a:pPr eaLnBrk="1" hangingPunct="1">
              <a:lnSpc>
                <a:spcPct val="80000"/>
              </a:lnSpc>
              <a:defRPr/>
            </a:pPr>
            <a:r>
              <a:rPr lang="en-US" b="1" dirty="0"/>
              <a:t>Action</a:t>
            </a:r>
            <a:r>
              <a:rPr lang="en-US" dirty="0"/>
              <a:t>: blocks enzymes that digest starches in the small intestine</a:t>
            </a:r>
          </a:p>
          <a:p>
            <a:pPr eaLnBrk="1" hangingPunct="1">
              <a:lnSpc>
                <a:spcPct val="80000"/>
              </a:lnSpc>
              <a:defRPr/>
            </a:pPr>
            <a:r>
              <a:rPr lang="en-US" b="1" dirty="0"/>
              <a:t>Name</a:t>
            </a:r>
            <a:r>
              <a:rPr lang="en-US" dirty="0"/>
              <a:t>: acarbose (</a:t>
            </a:r>
            <a:r>
              <a:rPr lang="en-US" dirty="0" err="1"/>
              <a:t>Precose</a:t>
            </a:r>
            <a:r>
              <a:rPr lang="en-US" dirty="0"/>
              <a:t>) or miglitol (</a:t>
            </a:r>
            <a:r>
              <a:rPr lang="en-US" dirty="0" err="1"/>
              <a:t>Glyset</a:t>
            </a:r>
            <a:r>
              <a:rPr lang="en-US" dirty="0"/>
              <a:t>)</a:t>
            </a:r>
          </a:p>
          <a:p>
            <a:pPr lvl="1" eaLnBrk="1" hangingPunct="1">
              <a:lnSpc>
                <a:spcPct val="80000"/>
              </a:lnSpc>
              <a:defRPr/>
            </a:pPr>
            <a:r>
              <a:rPr lang="en-US" sz="2400" dirty="0"/>
              <a:t>Dosing: 25-100mg TID, max 300mg/day</a:t>
            </a:r>
          </a:p>
          <a:p>
            <a:pPr eaLnBrk="1" hangingPunct="1">
              <a:lnSpc>
                <a:spcPct val="80000"/>
              </a:lnSpc>
              <a:defRPr/>
            </a:pPr>
            <a:r>
              <a:rPr lang="en-US" dirty="0"/>
              <a:t>Efficacy</a:t>
            </a:r>
          </a:p>
          <a:p>
            <a:pPr lvl="1" eaLnBrk="1" hangingPunct="1">
              <a:lnSpc>
                <a:spcPct val="80000"/>
              </a:lnSpc>
              <a:defRPr/>
            </a:pPr>
            <a:r>
              <a:rPr lang="en-US" sz="2400" dirty="0"/>
              <a:t>Decrease postprandial glucose 40-50 mg/dl</a:t>
            </a:r>
          </a:p>
          <a:p>
            <a:pPr lvl="1" eaLnBrk="1" hangingPunct="1">
              <a:lnSpc>
                <a:spcPct val="80000"/>
              </a:lnSpc>
              <a:defRPr/>
            </a:pPr>
            <a:r>
              <a:rPr lang="en-US" sz="2400" dirty="0"/>
              <a:t>Decrease A1C 0.5-1.0%</a:t>
            </a:r>
          </a:p>
          <a:p>
            <a:pPr eaLnBrk="1" hangingPunct="1">
              <a:lnSpc>
                <a:spcPct val="80000"/>
              </a:lnSpc>
              <a:defRPr/>
            </a:pPr>
            <a:r>
              <a:rPr lang="en-US" dirty="0"/>
              <a:t>Other Effects</a:t>
            </a:r>
          </a:p>
          <a:p>
            <a:pPr lvl="1" eaLnBrk="1" hangingPunct="1">
              <a:lnSpc>
                <a:spcPct val="80000"/>
              </a:lnSpc>
              <a:defRPr/>
            </a:pPr>
            <a:r>
              <a:rPr lang="en-US" sz="2400" dirty="0"/>
              <a:t>Flatulence or abdominal discomfort </a:t>
            </a:r>
          </a:p>
          <a:p>
            <a:pPr lvl="1" eaLnBrk="1" hangingPunct="1">
              <a:lnSpc>
                <a:spcPct val="80000"/>
              </a:lnSpc>
              <a:defRPr/>
            </a:pPr>
            <a:r>
              <a:rPr lang="en-US" sz="2400" dirty="0"/>
              <a:t>Contraindicated in patients with inflammatory bowel disease or cirrhosis</a:t>
            </a:r>
          </a:p>
          <a:p>
            <a:pPr eaLnBrk="1" hangingPunct="1">
              <a:lnSpc>
                <a:spcPct val="80000"/>
              </a:lnSpc>
              <a:defRPr/>
            </a:pPr>
            <a:r>
              <a:rPr lang="en-US" dirty="0"/>
              <a:t>Special Consideration</a:t>
            </a:r>
          </a:p>
          <a:p>
            <a:pPr lvl="1" eaLnBrk="1" hangingPunct="1">
              <a:lnSpc>
                <a:spcPct val="80000"/>
              </a:lnSpc>
              <a:defRPr/>
            </a:pPr>
            <a:r>
              <a:rPr lang="en-US" sz="2400" dirty="0"/>
              <a:t>In case of hypoglycemia, treat with glucose tabs or milk</a:t>
            </a:r>
          </a:p>
          <a:p>
            <a:pPr lvl="1" eaLnBrk="1" hangingPunct="1">
              <a:lnSpc>
                <a:spcPct val="80000"/>
              </a:lnSpc>
              <a:defRPr/>
            </a:pPr>
            <a:r>
              <a:rPr lang="en-US" sz="2400" dirty="0"/>
              <a:t>(other starches are blocked by medication)</a:t>
            </a:r>
            <a:r>
              <a:rPr lang="en-US" sz="2400" dirty="0">
                <a:solidFill>
                  <a:srgbClr val="FFFFFF"/>
                </a:solidFill>
              </a:rPr>
              <a:t>)</a:t>
            </a:r>
          </a:p>
        </p:txBody>
      </p:sp>
      <p:pic>
        <p:nvPicPr>
          <p:cNvPr id="2" name="Picture 1">
            <a:extLst>
              <a:ext uri="{FF2B5EF4-FFF2-40B4-BE49-F238E27FC236}">
                <a16:creationId xmlns:a16="http://schemas.microsoft.com/office/drawing/2014/main" id="{57F9BA80-99AD-4D8C-B802-656CF159C544}"/>
              </a:ext>
            </a:extLst>
          </p:cNvPr>
          <p:cNvPicPr>
            <a:picLocks noChangeAspect="1"/>
          </p:cNvPicPr>
          <p:nvPr/>
        </p:nvPicPr>
        <p:blipFill>
          <a:blip r:embed="rId4"/>
          <a:stretch>
            <a:fillRect/>
          </a:stretch>
        </p:blipFill>
        <p:spPr>
          <a:xfrm>
            <a:off x="6453611" y="2514600"/>
            <a:ext cx="2286198" cy="2341067"/>
          </a:xfrm>
          <a:prstGeom prst="rect">
            <a:avLst/>
          </a:prstGeom>
        </p:spPr>
      </p:pic>
    </p:spTree>
    <p:custDataLst>
      <p:tags r:id="rId1"/>
    </p:custDataLst>
    <p:extLst>
      <p:ext uri="{BB962C8B-B14F-4D97-AF65-F5344CB8AC3E}">
        <p14:creationId xmlns:p14="http://schemas.microsoft.com/office/powerpoint/2010/main" val="48144958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FC1365-8AAB-43F3-9A8C-D55DCECBBEF1}"/>
              </a:ext>
            </a:extLst>
          </p:cNvPr>
          <p:cNvSpPr>
            <a:spLocks noGrp="1"/>
          </p:cNvSpPr>
          <p:nvPr>
            <p:ph type="title"/>
          </p:nvPr>
        </p:nvSpPr>
        <p:spPr>
          <a:xfrm>
            <a:off x="457200" y="152400"/>
            <a:ext cx="8229600" cy="940932"/>
          </a:xfrm>
        </p:spPr>
        <p:txBody>
          <a:bodyPr>
            <a:normAutofit fontScale="90000"/>
          </a:bodyPr>
          <a:lstStyle/>
          <a:p>
            <a:r>
              <a:rPr lang="en-US" dirty="0"/>
              <a:t>Social Determinants of Health (SDOH)</a:t>
            </a:r>
          </a:p>
        </p:txBody>
      </p:sp>
      <p:sp>
        <p:nvSpPr>
          <p:cNvPr id="3" name="Content Placeholder 2">
            <a:extLst>
              <a:ext uri="{FF2B5EF4-FFF2-40B4-BE49-F238E27FC236}">
                <a16:creationId xmlns:a16="http://schemas.microsoft.com/office/drawing/2014/main" id="{E7E6E1AD-3DCE-4E83-92A5-C58483E7B6FF}"/>
              </a:ext>
            </a:extLst>
          </p:cNvPr>
          <p:cNvSpPr>
            <a:spLocks noGrp="1"/>
          </p:cNvSpPr>
          <p:nvPr>
            <p:ph sz="quarter" idx="1"/>
          </p:nvPr>
        </p:nvSpPr>
        <p:spPr>
          <a:xfrm>
            <a:off x="415332" y="1295400"/>
            <a:ext cx="5844570" cy="3089499"/>
          </a:xfrm>
        </p:spPr>
        <p:txBody>
          <a:bodyPr>
            <a:normAutofit/>
          </a:bodyPr>
          <a:lstStyle/>
          <a:p>
            <a:r>
              <a:rPr lang="en-US" dirty="0"/>
              <a:t>Factors often beyond an individual’s direct control and potentially representing lifelong risks—play a significant role in both clinical and psychosocial outcomes. </a:t>
            </a:r>
          </a:p>
        </p:txBody>
      </p:sp>
      <p:sp>
        <p:nvSpPr>
          <p:cNvPr id="6" name="TextBox 5">
            <a:extLst>
              <a:ext uri="{FF2B5EF4-FFF2-40B4-BE49-F238E27FC236}">
                <a16:creationId xmlns:a16="http://schemas.microsoft.com/office/drawing/2014/main" id="{1092B44A-6B0A-6620-4C1E-22224D74DE85}"/>
              </a:ext>
            </a:extLst>
          </p:cNvPr>
          <p:cNvSpPr txBox="1"/>
          <p:nvPr/>
        </p:nvSpPr>
        <p:spPr>
          <a:xfrm>
            <a:off x="415332" y="4572000"/>
            <a:ext cx="6366468" cy="193899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070C0"/>
                </a:solidFill>
                <a:effectLst/>
                <a:uLnTx/>
                <a:uFillTx/>
                <a:latin typeface="Gill Sans MT"/>
                <a:ea typeface="+mn-ea"/>
                <a:cs typeface="+mn-cs"/>
              </a:rPr>
              <a:t>To improve health, support overall well-being, and eliminate disparities, it is crucial to address these determinants, particularly for individuals from racial and ethnic minoritized communities, underserved geographic areas (rural or urban), and those facing socioeconomic barriers to care and health </a:t>
            </a:r>
          </a:p>
        </p:txBody>
      </p:sp>
      <p:pic>
        <p:nvPicPr>
          <p:cNvPr id="4" name="Picture 3" descr="Casual woman with hand on face">
            <a:extLst>
              <a:ext uri="{FF2B5EF4-FFF2-40B4-BE49-F238E27FC236}">
                <a16:creationId xmlns:a16="http://schemas.microsoft.com/office/drawing/2014/main" id="{6B92D33C-A9A0-56E0-0CC0-3A9E3CD137CE}"/>
              </a:ext>
            </a:extLst>
          </p:cNvPr>
          <p:cNvPicPr>
            <a:picLocks noChangeAspect="1"/>
          </p:cNvPicPr>
          <p:nvPr/>
        </p:nvPicPr>
        <p:blipFill>
          <a:blip r:embed="rId2"/>
          <a:stretch>
            <a:fillRect/>
          </a:stretch>
        </p:blipFill>
        <p:spPr>
          <a:xfrm>
            <a:off x="6743700" y="1083807"/>
            <a:ext cx="1723243" cy="5029200"/>
          </a:xfrm>
          <a:prstGeom prst="rect">
            <a:avLst/>
          </a:prstGeom>
        </p:spPr>
      </p:pic>
      <p:pic>
        <p:nvPicPr>
          <p:cNvPr id="8" name="Picture 7">
            <a:extLst>
              <a:ext uri="{FF2B5EF4-FFF2-40B4-BE49-F238E27FC236}">
                <a16:creationId xmlns:a16="http://schemas.microsoft.com/office/drawing/2014/main" id="{D5CD994D-F382-CCE6-1385-DDD37ED7F4CD}"/>
              </a:ext>
            </a:extLst>
          </p:cNvPr>
          <p:cNvPicPr>
            <a:picLocks noChangeAspect="1"/>
          </p:cNvPicPr>
          <p:nvPr/>
        </p:nvPicPr>
        <p:blipFill>
          <a:blip r:embed="rId3"/>
          <a:stretch>
            <a:fillRect/>
          </a:stretch>
        </p:blipFill>
        <p:spPr>
          <a:xfrm>
            <a:off x="5614312" y="6193946"/>
            <a:ext cx="3482904" cy="634091"/>
          </a:xfrm>
          <a:prstGeom prst="rect">
            <a:avLst/>
          </a:prstGeom>
        </p:spPr>
      </p:pic>
    </p:spTree>
    <p:extLst>
      <p:ext uri="{BB962C8B-B14F-4D97-AF65-F5344CB8AC3E}">
        <p14:creationId xmlns:p14="http://schemas.microsoft.com/office/powerpoint/2010/main" val="39145644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3">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936819-1B4A-79F1-D361-1C4AE45F08AE}"/>
              </a:ext>
            </a:extLst>
          </p:cNvPr>
          <p:cNvSpPr>
            <a:spLocks noGrp="1"/>
          </p:cNvSpPr>
          <p:nvPr>
            <p:ph type="title"/>
          </p:nvPr>
        </p:nvSpPr>
        <p:spPr/>
        <p:txBody>
          <a:bodyPr/>
          <a:lstStyle/>
          <a:p>
            <a:r>
              <a:rPr lang="en-US" dirty="0"/>
              <a:t>Other Med Classes</a:t>
            </a:r>
          </a:p>
        </p:txBody>
      </p:sp>
      <p:sp>
        <p:nvSpPr>
          <p:cNvPr id="3" name="Content Placeholder 2">
            <a:extLst>
              <a:ext uri="{FF2B5EF4-FFF2-40B4-BE49-F238E27FC236}">
                <a16:creationId xmlns:a16="http://schemas.microsoft.com/office/drawing/2014/main" id="{BA2D2885-BA52-B6FC-490F-98F49FD7B596}"/>
              </a:ext>
            </a:extLst>
          </p:cNvPr>
          <p:cNvSpPr>
            <a:spLocks noGrp="1"/>
          </p:cNvSpPr>
          <p:nvPr>
            <p:ph sz="quarter" idx="1"/>
          </p:nvPr>
        </p:nvSpPr>
        <p:spPr/>
        <p:txBody>
          <a:bodyPr/>
          <a:lstStyle/>
          <a:p>
            <a:endParaRPr lang="en-US"/>
          </a:p>
        </p:txBody>
      </p:sp>
      <p:pic>
        <p:nvPicPr>
          <p:cNvPr id="6" name="Picture 5">
            <a:extLst>
              <a:ext uri="{FF2B5EF4-FFF2-40B4-BE49-F238E27FC236}">
                <a16:creationId xmlns:a16="http://schemas.microsoft.com/office/drawing/2014/main" id="{058F9853-B3C4-7987-863C-77B6BEA3A1D2}"/>
              </a:ext>
            </a:extLst>
          </p:cNvPr>
          <p:cNvPicPr>
            <a:picLocks noChangeAspect="1"/>
          </p:cNvPicPr>
          <p:nvPr/>
        </p:nvPicPr>
        <p:blipFill>
          <a:blip r:embed="rId3"/>
          <a:srcRect b="5308"/>
          <a:stretch/>
        </p:blipFill>
        <p:spPr>
          <a:xfrm>
            <a:off x="111083" y="563880"/>
            <a:ext cx="8921833" cy="5615940"/>
          </a:xfrm>
          <a:prstGeom prst="rect">
            <a:avLst/>
          </a:prstGeom>
        </p:spPr>
      </p:pic>
      <p:sp>
        <p:nvSpPr>
          <p:cNvPr id="5" name="Rectangle 4">
            <a:extLst>
              <a:ext uri="{FF2B5EF4-FFF2-40B4-BE49-F238E27FC236}">
                <a16:creationId xmlns:a16="http://schemas.microsoft.com/office/drawing/2014/main" id="{D74E43C8-51AA-9545-4108-B782CCCB0E2C}"/>
              </a:ext>
            </a:extLst>
          </p:cNvPr>
          <p:cNvSpPr/>
          <p:nvPr/>
        </p:nvSpPr>
        <p:spPr>
          <a:xfrm>
            <a:off x="228600" y="4191000"/>
            <a:ext cx="8915400" cy="1988820"/>
          </a:xfrm>
          <a:prstGeom prst="rect">
            <a:avLst/>
          </a:prstGeom>
          <a:noFill/>
          <a:ln w="57150">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411826519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6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1DC038-F962-DE94-4D73-65DDD148F313}"/>
              </a:ext>
            </a:extLst>
          </p:cNvPr>
          <p:cNvSpPr>
            <a:spLocks noGrp="1"/>
          </p:cNvSpPr>
          <p:nvPr>
            <p:ph type="title"/>
          </p:nvPr>
        </p:nvSpPr>
        <p:spPr/>
        <p:txBody>
          <a:bodyPr/>
          <a:lstStyle/>
          <a:p>
            <a:r>
              <a:rPr lang="en-US" dirty="0"/>
              <a:t>Non-Insulin Drug Comparison </a:t>
            </a:r>
          </a:p>
        </p:txBody>
      </p:sp>
      <p:sp>
        <p:nvSpPr>
          <p:cNvPr id="3" name="Content Placeholder 2">
            <a:extLst>
              <a:ext uri="{FF2B5EF4-FFF2-40B4-BE49-F238E27FC236}">
                <a16:creationId xmlns:a16="http://schemas.microsoft.com/office/drawing/2014/main" id="{2408A4DF-BC6E-A6C1-A055-A49C4A0AC45F}"/>
              </a:ext>
            </a:extLst>
          </p:cNvPr>
          <p:cNvSpPr>
            <a:spLocks noGrp="1"/>
          </p:cNvSpPr>
          <p:nvPr>
            <p:ph sz="quarter" idx="1"/>
          </p:nvPr>
        </p:nvSpPr>
        <p:spPr/>
        <p:txBody>
          <a:bodyPr/>
          <a:lstStyle/>
          <a:p>
            <a:endParaRPr lang="en-US"/>
          </a:p>
        </p:txBody>
      </p:sp>
      <p:graphicFrame>
        <p:nvGraphicFramePr>
          <p:cNvPr id="4" name="Content Placeholder 3">
            <a:extLst>
              <a:ext uri="{FF2B5EF4-FFF2-40B4-BE49-F238E27FC236}">
                <a16:creationId xmlns:a16="http://schemas.microsoft.com/office/drawing/2014/main" id="{805BA8D9-B59E-C1CC-A9BD-F8EA05685697}"/>
              </a:ext>
            </a:extLst>
          </p:cNvPr>
          <p:cNvGraphicFramePr>
            <a:graphicFrameLocks/>
          </p:cNvGraphicFramePr>
          <p:nvPr>
            <p:extLst>
              <p:ext uri="{D42A27DB-BD31-4B8C-83A1-F6EECF244321}">
                <p14:modId xmlns:p14="http://schemas.microsoft.com/office/powerpoint/2010/main" val="3383730734"/>
              </p:ext>
            </p:extLst>
          </p:nvPr>
        </p:nvGraphicFramePr>
        <p:xfrm>
          <a:off x="32273" y="1552914"/>
          <a:ext cx="8991600" cy="4818971"/>
        </p:xfrm>
        <a:graphic>
          <a:graphicData uri="http://schemas.openxmlformats.org/drawingml/2006/table">
            <a:tbl>
              <a:tblPr firstRow="1" bandRow="1">
                <a:tableStyleId>{5C22544A-7EE6-4342-B048-85BDC9FD1C3A}</a:tableStyleId>
              </a:tblPr>
              <a:tblGrid>
                <a:gridCol w="1172817">
                  <a:extLst>
                    <a:ext uri="{9D8B030D-6E8A-4147-A177-3AD203B41FA5}">
                      <a16:colId xmlns:a16="http://schemas.microsoft.com/office/drawing/2014/main" val="20000"/>
                    </a:ext>
                  </a:extLst>
                </a:gridCol>
                <a:gridCol w="960783">
                  <a:extLst>
                    <a:ext uri="{9D8B030D-6E8A-4147-A177-3AD203B41FA5}">
                      <a16:colId xmlns:a16="http://schemas.microsoft.com/office/drawing/2014/main" val="20001"/>
                    </a:ext>
                  </a:extLst>
                </a:gridCol>
                <a:gridCol w="762000">
                  <a:extLst>
                    <a:ext uri="{9D8B030D-6E8A-4147-A177-3AD203B41FA5}">
                      <a16:colId xmlns:a16="http://schemas.microsoft.com/office/drawing/2014/main" val="20002"/>
                    </a:ext>
                  </a:extLst>
                </a:gridCol>
                <a:gridCol w="1143000">
                  <a:extLst>
                    <a:ext uri="{9D8B030D-6E8A-4147-A177-3AD203B41FA5}">
                      <a16:colId xmlns:a16="http://schemas.microsoft.com/office/drawing/2014/main" val="20003"/>
                    </a:ext>
                  </a:extLst>
                </a:gridCol>
                <a:gridCol w="1219200">
                  <a:extLst>
                    <a:ext uri="{9D8B030D-6E8A-4147-A177-3AD203B41FA5}">
                      <a16:colId xmlns:a16="http://schemas.microsoft.com/office/drawing/2014/main" val="20004"/>
                    </a:ext>
                  </a:extLst>
                </a:gridCol>
                <a:gridCol w="1066800">
                  <a:extLst>
                    <a:ext uri="{9D8B030D-6E8A-4147-A177-3AD203B41FA5}">
                      <a16:colId xmlns:a16="http://schemas.microsoft.com/office/drawing/2014/main" val="20005"/>
                    </a:ext>
                  </a:extLst>
                </a:gridCol>
                <a:gridCol w="990600">
                  <a:extLst>
                    <a:ext uri="{9D8B030D-6E8A-4147-A177-3AD203B41FA5}">
                      <a16:colId xmlns:a16="http://schemas.microsoft.com/office/drawing/2014/main" val="20006"/>
                    </a:ext>
                  </a:extLst>
                </a:gridCol>
                <a:gridCol w="958327">
                  <a:extLst>
                    <a:ext uri="{9D8B030D-6E8A-4147-A177-3AD203B41FA5}">
                      <a16:colId xmlns:a16="http://schemas.microsoft.com/office/drawing/2014/main" val="359324960"/>
                    </a:ext>
                  </a:extLst>
                </a:gridCol>
                <a:gridCol w="718073">
                  <a:extLst>
                    <a:ext uri="{9D8B030D-6E8A-4147-A177-3AD203B41FA5}">
                      <a16:colId xmlns:a16="http://schemas.microsoft.com/office/drawing/2014/main" val="20007"/>
                    </a:ext>
                  </a:extLst>
                </a:gridCol>
              </a:tblGrid>
              <a:tr h="543798">
                <a:tc>
                  <a:txBody>
                    <a:bodyPr/>
                    <a:lstStyle/>
                    <a:p>
                      <a:r>
                        <a:rPr lang="en-US" sz="1200" dirty="0"/>
                        <a:t>Class</a:t>
                      </a:r>
                    </a:p>
                  </a:txBody>
                  <a:tcPr marL="83173" marR="83173" marT="41578" marB="41578"/>
                </a:tc>
                <a:tc>
                  <a:txBody>
                    <a:bodyPr/>
                    <a:lstStyle/>
                    <a:p>
                      <a:r>
                        <a:rPr lang="en-US" sz="1200" dirty="0"/>
                        <a:t>Efficacy</a:t>
                      </a:r>
                    </a:p>
                  </a:txBody>
                  <a:tcPr marL="83173" marR="83173" marT="41578" marB="41578"/>
                </a:tc>
                <a:tc>
                  <a:txBody>
                    <a:bodyPr/>
                    <a:lstStyle/>
                    <a:p>
                      <a:r>
                        <a:rPr lang="en-US" sz="1200" dirty="0"/>
                        <a:t>Hypo</a:t>
                      </a:r>
                    </a:p>
                  </a:txBody>
                  <a:tcPr marL="83173" marR="83173" marT="41578" marB="41578"/>
                </a:tc>
                <a:tc>
                  <a:txBody>
                    <a:bodyPr/>
                    <a:lstStyle/>
                    <a:p>
                      <a:r>
                        <a:rPr lang="en-US" sz="1200" dirty="0"/>
                        <a:t>Weight</a:t>
                      </a:r>
                    </a:p>
                  </a:txBody>
                  <a:tcPr marL="83173" marR="83173" marT="41578" marB="41578"/>
                </a:tc>
                <a:tc>
                  <a:txBody>
                    <a:bodyPr/>
                    <a:lstStyle/>
                    <a:p>
                      <a:r>
                        <a:rPr lang="en-US" sz="1200"/>
                        <a:t>Effect on MACE</a:t>
                      </a:r>
                    </a:p>
                  </a:txBody>
                  <a:tcPr marL="83173" marR="83173" marT="41578" marB="41578"/>
                </a:tc>
                <a:tc>
                  <a:txBody>
                    <a:bodyPr/>
                    <a:lstStyle/>
                    <a:p>
                      <a:r>
                        <a:rPr lang="en-US" sz="1200"/>
                        <a:t>Heart Failure</a:t>
                      </a:r>
                    </a:p>
                  </a:txBody>
                  <a:tcPr marL="83173" marR="83173" marT="41578" marB="41578"/>
                </a:tc>
                <a:tc>
                  <a:txBody>
                    <a:bodyPr/>
                    <a:lstStyle/>
                    <a:p>
                      <a:r>
                        <a:rPr lang="en-US" sz="1200" dirty="0"/>
                        <a:t>Kidney</a:t>
                      </a:r>
                    </a:p>
                  </a:txBody>
                  <a:tcPr marL="83173" marR="83173" marT="41578" marB="41578"/>
                </a:tc>
                <a:tc>
                  <a:txBody>
                    <a:bodyPr/>
                    <a:lstStyle/>
                    <a:p>
                      <a:r>
                        <a:rPr lang="en-US" sz="1200" dirty="0"/>
                        <a:t>MASH</a:t>
                      </a:r>
                    </a:p>
                  </a:txBody>
                  <a:tcPr marL="83173" marR="83173" marT="41578" marB="41578"/>
                </a:tc>
                <a:tc>
                  <a:txBody>
                    <a:bodyPr/>
                    <a:lstStyle/>
                    <a:p>
                      <a:r>
                        <a:rPr lang="en-US" sz="1200"/>
                        <a:t>Cost</a:t>
                      </a:r>
                    </a:p>
                  </a:txBody>
                  <a:tcPr marL="83173" marR="83173" marT="41578" marB="41578"/>
                </a:tc>
                <a:extLst>
                  <a:ext uri="{0D108BD9-81ED-4DB2-BD59-A6C34878D82A}">
                    <a16:rowId xmlns:a16="http://schemas.microsoft.com/office/drawing/2014/main" val="10000"/>
                  </a:ext>
                </a:extLst>
              </a:tr>
              <a:tr h="543798">
                <a:tc>
                  <a:txBody>
                    <a:bodyPr/>
                    <a:lstStyle/>
                    <a:p>
                      <a:r>
                        <a:rPr lang="en-US" sz="1200"/>
                        <a:t>Metformin</a:t>
                      </a:r>
                    </a:p>
                  </a:txBody>
                  <a:tcPr marL="83173" marR="83173" marT="41578" marB="41578"/>
                </a:tc>
                <a:tc>
                  <a:txBody>
                    <a:bodyPr/>
                    <a:lstStyle/>
                    <a:p>
                      <a:r>
                        <a:rPr lang="en-US" sz="1200"/>
                        <a:t>High</a:t>
                      </a:r>
                    </a:p>
                  </a:txBody>
                  <a:tcPr marL="83173" marR="83173" marT="41578" marB="41578"/>
                </a:tc>
                <a:tc>
                  <a:txBody>
                    <a:bodyPr/>
                    <a:lstStyle/>
                    <a:p>
                      <a:r>
                        <a:rPr lang="en-US" sz="1200"/>
                        <a:t>No</a:t>
                      </a:r>
                    </a:p>
                  </a:txBody>
                  <a:tcPr marL="83173" marR="83173" marT="41578" marB="41578"/>
                </a:tc>
                <a:tc>
                  <a:txBody>
                    <a:bodyPr/>
                    <a:lstStyle/>
                    <a:p>
                      <a:r>
                        <a:rPr lang="en-US" sz="1200"/>
                        <a:t>Neutral/</a:t>
                      </a:r>
                    </a:p>
                    <a:p>
                      <a:r>
                        <a:rPr lang="en-US" sz="1200"/>
                        <a:t>Loss</a:t>
                      </a:r>
                    </a:p>
                  </a:txBody>
                  <a:tcPr marL="83173" marR="83173" marT="41578" marB="41578"/>
                </a:tc>
                <a:tc>
                  <a:txBody>
                    <a:bodyPr/>
                    <a:lstStyle/>
                    <a:p>
                      <a:r>
                        <a:rPr lang="en-US" sz="1200"/>
                        <a:t>Potential benefit</a:t>
                      </a:r>
                    </a:p>
                  </a:txBody>
                  <a:tcPr marL="83173" marR="83173" marT="41578" marB="41578"/>
                </a:tc>
                <a:tc>
                  <a:txBody>
                    <a:bodyPr/>
                    <a:lstStyle/>
                    <a:p>
                      <a:r>
                        <a:rPr lang="en-US" sz="1200"/>
                        <a:t>Neutral</a:t>
                      </a:r>
                    </a:p>
                  </a:txBody>
                  <a:tcPr marL="83173" marR="83173" marT="41578" marB="41578"/>
                </a:tc>
                <a:tc>
                  <a:txBody>
                    <a:bodyPr/>
                    <a:lstStyle/>
                    <a:p>
                      <a:r>
                        <a:rPr lang="en-US" sz="1200"/>
                        <a:t>Neutral</a:t>
                      </a:r>
                    </a:p>
                  </a:txBody>
                  <a:tcPr marL="83173" marR="83173" marT="41578" marB="41578"/>
                </a:tc>
                <a:tc>
                  <a:txBody>
                    <a:bodyPr/>
                    <a:lstStyle/>
                    <a:p>
                      <a:r>
                        <a:rPr lang="en-US" sz="1200" dirty="0"/>
                        <a:t>Neutral</a:t>
                      </a:r>
                    </a:p>
                  </a:txBody>
                  <a:tcPr marL="83173" marR="83173" marT="41578" marB="41578"/>
                </a:tc>
                <a:tc>
                  <a:txBody>
                    <a:bodyPr/>
                    <a:lstStyle/>
                    <a:p>
                      <a:r>
                        <a:rPr lang="en-US" sz="1200"/>
                        <a:t>Low</a:t>
                      </a:r>
                    </a:p>
                  </a:txBody>
                  <a:tcPr marL="83173" marR="83173" marT="41578" marB="41578"/>
                </a:tc>
                <a:extLst>
                  <a:ext uri="{0D108BD9-81ED-4DB2-BD59-A6C34878D82A}">
                    <a16:rowId xmlns:a16="http://schemas.microsoft.com/office/drawing/2014/main" val="10001"/>
                  </a:ext>
                </a:extLst>
              </a:tr>
              <a:tr h="662931">
                <a:tc>
                  <a:txBody>
                    <a:bodyPr/>
                    <a:lstStyle/>
                    <a:p>
                      <a:r>
                        <a:rPr lang="en-US" sz="1200"/>
                        <a:t>SGLT2 Inhibitors</a:t>
                      </a:r>
                    </a:p>
                  </a:txBody>
                  <a:tcPr marL="83173" marR="83173" marT="41578" marB="41578"/>
                </a:tc>
                <a:tc>
                  <a:txBody>
                    <a:bodyPr/>
                    <a:lstStyle/>
                    <a:p>
                      <a:r>
                        <a:rPr lang="en-US" sz="1200"/>
                        <a:t>Intermediate to High </a:t>
                      </a:r>
                    </a:p>
                  </a:txBody>
                  <a:tcPr marL="83173" marR="83173" marT="41578" marB="41578"/>
                </a:tc>
                <a:tc>
                  <a:txBody>
                    <a:bodyPr/>
                    <a:lstStyle/>
                    <a:p>
                      <a:r>
                        <a:rPr lang="en-US" sz="1200" dirty="0"/>
                        <a:t>No</a:t>
                      </a:r>
                    </a:p>
                  </a:txBody>
                  <a:tcPr marL="83173" marR="83173" marT="41578" marB="41578"/>
                </a:tc>
                <a:tc>
                  <a:txBody>
                    <a:bodyPr/>
                    <a:lstStyle/>
                    <a:p>
                      <a:r>
                        <a:rPr lang="en-US" sz="1200"/>
                        <a:t>Loss, intermediate</a:t>
                      </a:r>
                    </a:p>
                  </a:txBody>
                  <a:tcPr marL="83173" marR="83173" marT="41578" marB="41578"/>
                </a:tc>
                <a:tc>
                  <a:txBody>
                    <a:bodyPr/>
                    <a:lstStyle/>
                    <a:p>
                      <a:r>
                        <a:rPr lang="en-US" sz="1200"/>
                        <a:t>Benefit</a:t>
                      </a:r>
                    </a:p>
                  </a:txBody>
                  <a:tcPr marL="83173" marR="83173" marT="41578" marB="41578"/>
                </a:tc>
                <a:tc>
                  <a:txBody>
                    <a:bodyPr/>
                    <a:lstStyle/>
                    <a:p>
                      <a:r>
                        <a:rPr lang="en-US" sz="1200"/>
                        <a:t>Benefit</a:t>
                      </a:r>
                    </a:p>
                    <a:p>
                      <a:endParaRPr lang="en-US" sz="1200"/>
                    </a:p>
                  </a:txBody>
                  <a:tcPr marL="83173" marR="83173" marT="41578" marB="41578"/>
                </a:tc>
                <a:tc>
                  <a:txBody>
                    <a:bodyPr/>
                    <a:lstStyle/>
                    <a:p>
                      <a:r>
                        <a:rPr lang="en-US" sz="1200" dirty="0"/>
                        <a:t>Benefit</a:t>
                      </a:r>
                    </a:p>
                    <a:p>
                      <a:endParaRPr lang="en-US" sz="1200" dirty="0"/>
                    </a:p>
                  </a:txBody>
                  <a:tcPr marL="83173" marR="83173" marT="41578" marB="41578"/>
                </a:tc>
                <a:tc>
                  <a:txBody>
                    <a:bodyPr/>
                    <a:lstStyle/>
                    <a:p>
                      <a:r>
                        <a:rPr lang="en-US" sz="1200" dirty="0"/>
                        <a:t>Unknown</a:t>
                      </a:r>
                    </a:p>
                  </a:txBody>
                  <a:tcPr marL="83173" marR="83173" marT="41578" marB="41578"/>
                </a:tc>
                <a:tc>
                  <a:txBody>
                    <a:bodyPr/>
                    <a:lstStyle/>
                    <a:p>
                      <a:r>
                        <a:rPr lang="en-US" sz="1200"/>
                        <a:t>High </a:t>
                      </a:r>
                    </a:p>
                  </a:txBody>
                  <a:tcPr marL="83173" marR="83173" marT="41578" marB="41578"/>
                </a:tc>
                <a:extLst>
                  <a:ext uri="{0D108BD9-81ED-4DB2-BD59-A6C34878D82A}">
                    <a16:rowId xmlns:a16="http://schemas.microsoft.com/office/drawing/2014/main" val="10002"/>
                  </a:ext>
                </a:extLst>
              </a:tr>
              <a:tr h="774119">
                <a:tc>
                  <a:txBody>
                    <a:bodyPr/>
                    <a:lstStyle/>
                    <a:p>
                      <a:r>
                        <a:rPr lang="en-US" sz="1200" dirty="0"/>
                        <a:t>GLP-1 RA</a:t>
                      </a:r>
                    </a:p>
                  </a:txBody>
                  <a:tcPr marL="83173" marR="83173" marT="41578" marB="41578"/>
                </a:tc>
                <a:tc>
                  <a:txBody>
                    <a:bodyPr/>
                    <a:lstStyle/>
                    <a:p>
                      <a:r>
                        <a:rPr lang="en-US" sz="1200" dirty="0"/>
                        <a:t>High to Very High</a:t>
                      </a:r>
                    </a:p>
                  </a:txBody>
                  <a:tcPr marL="83173" marR="83173" marT="41578" marB="41578"/>
                </a:tc>
                <a:tc>
                  <a:txBody>
                    <a:bodyPr/>
                    <a:lstStyle/>
                    <a:p>
                      <a:r>
                        <a:rPr lang="en-US" sz="1200" dirty="0"/>
                        <a:t>No</a:t>
                      </a:r>
                    </a:p>
                  </a:txBody>
                  <a:tcPr marL="83173" marR="83173" marT="41578" marB="41578"/>
                </a:tc>
                <a:tc>
                  <a:txBody>
                    <a:bodyPr/>
                    <a:lstStyle/>
                    <a:p>
                      <a:r>
                        <a:rPr lang="en-US" sz="1200" dirty="0"/>
                        <a:t>Loss, intermediate to very high</a:t>
                      </a:r>
                    </a:p>
                  </a:txBody>
                  <a:tcPr marL="83173" marR="83173" marT="41578" marB="41578"/>
                </a:tc>
                <a:tc>
                  <a:txBody>
                    <a:bodyPr/>
                    <a:lstStyle/>
                    <a:p>
                      <a:r>
                        <a:rPr lang="en-US" sz="1200" dirty="0"/>
                        <a:t>Benefit</a:t>
                      </a:r>
                    </a:p>
                  </a:txBody>
                  <a:tcPr marL="83173" marR="83173" marT="41578" marB="41578"/>
                </a:tc>
                <a:tc>
                  <a:txBody>
                    <a:bodyPr/>
                    <a:lstStyle/>
                    <a:p>
                      <a:r>
                        <a:rPr lang="en-US" sz="1200" dirty="0"/>
                        <a:t>Benefit: </a:t>
                      </a:r>
                      <a:r>
                        <a:rPr lang="en-US" sz="1200" dirty="0" err="1"/>
                        <a:t>sema</a:t>
                      </a:r>
                      <a:endParaRPr lang="en-US" sz="1200" dirty="0"/>
                    </a:p>
                  </a:txBody>
                  <a:tcPr marL="83173" marR="83173" marT="41578" marB="41578"/>
                </a:tc>
                <a:tc>
                  <a:txBody>
                    <a:bodyPr/>
                    <a:lstStyle/>
                    <a:p>
                      <a:r>
                        <a:rPr lang="en-US" sz="1200"/>
                        <a:t>Benefit</a:t>
                      </a:r>
                    </a:p>
                  </a:txBody>
                  <a:tcPr marL="83173" marR="83173" marT="41578" marB="41578"/>
                </a:tc>
                <a:tc>
                  <a:txBody>
                    <a:bodyPr/>
                    <a:lstStyle/>
                    <a:p>
                      <a:r>
                        <a:rPr lang="en-US" sz="1200" dirty="0"/>
                        <a:t>Benefit</a:t>
                      </a:r>
                    </a:p>
                  </a:txBody>
                  <a:tcPr marL="83173" marR="83173" marT="41578" marB="41578"/>
                </a:tc>
                <a:tc>
                  <a:txBody>
                    <a:bodyPr/>
                    <a:lstStyle/>
                    <a:p>
                      <a:r>
                        <a:rPr lang="en-US" sz="1200"/>
                        <a:t>High </a:t>
                      </a:r>
                    </a:p>
                  </a:txBody>
                  <a:tcPr marL="83173" marR="83173" marT="41578" marB="41578"/>
                </a:tc>
                <a:extLst>
                  <a:ext uri="{0D108BD9-81ED-4DB2-BD59-A6C34878D82A}">
                    <a16:rowId xmlns:a16="http://schemas.microsoft.com/office/drawing/2014/main" val="10003"/>
                  </a:ext>
                </a:extLst>
              </a:tr>
              <a:tr h="662931">
                <a:tc>
                  <a:txBody>
                    <a:bodyPr/>
                    <a:lstStyle/>
                    <a:p>
                      <a:r>
                        <a:rPr lang="en-US" sz="1200"/>
                        <a:t>GIP and GLP-1 RA</a:t>
                      </a:r>
                    </a:p>
                  </a:txBody>
                  <a:tcPr marL="83173" marR="83173" marT="41578" marB="41578"/>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High to Very High</a:t>
                      </a:r>
                    </a:p>
                  </a:txBody>
                  <a:tcPr marL="83173" marR="83173" marT="41578" marB="41578"/>
                </a:tc>
                <a:tc>
                  <a:txBody>
                    <a:bodyPr/>
                    <a:lstStyle/>
                    <a:p>
                      <a:r>
                        <a:rPr lang="en-US" sz="1200"/>
                        <a:t>No</a:t>
                      </a:r>
                    </a:p>
                  </a:txBody>
                  <a:tcPr marL="83173" marR="83173" marT="41578" marB="41578"/>
                </a:tc>
                <a:tc>
                  <a:txBody>
                    <a:bodyPr/>
                    <a:lstStyle/>
                    <a:p>
                      <a:r>
                        <a:rPr lang="en-US" sz="1200"/>
                        <a:t>Loss, very high </a:t>
                      </a:r>
                    </a:p>
                  </a:txBody>
                  <a:tcPr marL="83173" marR="83173" marT="41578" marB="41578"/>
                </a:tc>
                <a:tc>
                  <a:txBody>
                    <a:bodyPr/>
                    <a:lstStyle/>
                    <a:p>
                      <a:r>
                        <a:rPr lang="en-US" sz="1200" dirty="0"/>
                        <a:t>Under investigation</a:t>
                      </a:r>
                    </a:p>
                  </a:txBody>
                  <a:tcPr marL="83173" marR="83173" marT="41578" marB="41578"/>
                </a:tc>
                <a:tc>
                  <a:txBody>
                    <a:bodyPr/>
                    <a:lstStyle/>
                    <a:p>
                      <a:r>
                        <a:rPr lang="en-US" sz="1200" dirty="0"/>
                        <a:t>Under investigation</a:t>
                      </a:r>
                    </a:p>
                  </a:txBody>
                  <a:tcPr marL="83173" marR="83173" marT="41578" marB="41578"/>
                </a:tc>
                <a:tc>
                  <a:txBody>
                    <a:bodyPr/>
                    <a:lstStyle/>
                    <a:p>
                      <a:r>
                        <a:rPr lang="en-US" sz="1200" dirty="0"/>
                        <a:t>Under investigation</a:t>
                      </a:r>
                    </a:p>
                  </a:txBody>
                  <a:tcPr marL="83173" marR="83173" marT="41578" marB="41578"/>
                </a:tc>
                <a:tc>
                  <a:txBody>
                    <a:bodyPr/>
                    <a:lstStyle/>
                    <a:p>
                      <a:r>
                        <a:rPr lang="en-US" sz="1200" dirty="0"/>
                        <a:t>Potential Benefit</a:t>
                      </a:r>
                    </a:p>
                  </a:txBody>
                  <a:tcPr marL="83173" marR="83173" marT="41578" marB="41578"/>
                </a:tc>
                <a:tc>
                  <a:txBody>
                    <a:bodyPr/>
                    <a:lstStyle/>
                    <a:p>
                      <a:r>
                        <a:rPr lang="en-US" sz="1200"/>
                        <a:t>High</a:t>
                      </a:r>
                    </a:p>
                  </a:txBody>
                  <a:tcPr marL="83173" marR="83173" marT="41578" marB="41578"/>
                </a:tc>
                <a:extLst>
                  <a:ext uri="{0D108BD9-81ED-4DB2-BD59-A6C34878D82A}">
                    <a16:rowId xmlns:a16="http://schemas.microsoft.com/office/drawing/2014/main" val="2931108661"/>
                  </a:ext>
                </a:extLst>
              </a:tr>
              <a:tr h="543798">
                <a:tc>
                  <a:txBody>
                    <a:bodyPr/>
                    <a:lstStyle/>
                    <a:p>
                      <a:r>
                        <a:rPr lang="en-US" sz="1200"/>
                        <a:t>DPP-4 Inhibitors</a:t>
                      </a:r>
                    </a:p>
                  </a:txBody>
                  <a:tcPr marL="83173" marR="83173" marT="41578" marB="41578"/>
                </a:tc>
                <a:tc>
                  <a:txBody>
                    <a:bodyPr/>
                    <a:lstStyle/>
                    <a:p>
                      <a:r>
                        <a:rPr lang="en-US" sz="1200"/>
                        <a:t>Intermediate</a:t>
                      </a:r>
                    </a:p>
                  </a:txBody>
                  <a:tcPr marL="83173" marR="83173" marT="41578" marB="41578"/>
                </a:tc>
                <a:tc>
                  <a:txBody>
                    <a:bodyPr/>
                    <a:lstStyle/>
                    <a:p>
                      <a:r>
                        <a:rPr lang="en-US" sz="1200"/>
                        <a:t>No</a:t>
                      </a:r>
                    </a:p>
                  </a:txBody>
                  <a:tcPr marL="83173" marR="83173" marT="41578" marB="41578"/>
                </a:tc>
                <a:tc>
                  <a:txBody>
                    <a:bodyPr/>
                    <a:lstStyle/>
                    <a:p>
                      <a:r>
                        <a:rPr lang="en-US" sz="1200"/>
                        <a:t>Neutral</a:t>
                      </a:r>
                    </a:p>
                  </a:txBody>
                  <a:tcPr marL="83173" marR="83173" marT="41578" marB="41578"/>
                </a:tc>
                <a:tc>
                  <a:txBody>
                    <a:bodyPr/>
                    <a:lstStyle/>
                    <a:p>
                      <a:r>
                        <a:rPr lang="en-US" sz="1200"/>
                        <a:t>Neutral</a:t>
                      </a:r>
                    </a:p>
                  </a:txBody>
                  <a:tcPr marL="83173" marR="83173" marT="41578" marB="41578"/>
                </a:tc>
                <a:tc>
                  <a:txBody>
                    <a:bodyPr/>
                    <a:lstStyle/>
                    <a:p>
                      <a:r>
                        <a:rPr lang="en-US" sz="1200"/>
                        <a:t>Risk: saxa/alogliptin</a:t>
                      </a:r>
                    </a:p>
                  </a:txBody>
                  <a:tcPr marL="83173" marR="83173" marT="41578" marB="41578"/>
                </a:tc>
                <a:tc>
                  <a:txBody>
                    <a:bodyPr/>
                    <a:lstStyle/>
                    <a:p>
                      <a:r>
                        <a:rPr lang="en-US" sz="1200" dirty="0"/>
                        <a:t>Neutral</a:t>
                      </a:r>
                    </a:p>
                  </a:txBody>
                  <a:tcPr marL="83173" marR="83173" marT="41578" marB="41578"/>
                </a:tc>
                <a:tc>
                  <a:txBody>
                    <a:bodyPr/>
                    <a:lstStyle/>
                    <a:p>
                      <a:r>
                        <a:rPr lang="en-US" sz="1200" dirty="0"/>
                        <a:t>Unknown</a:t>
                      </a:r>
                    </a:p>
                  </a:txBody>
                  <a:tcPr marL="83173" marR="83173" marT="41578" marB="41578"/>
                </a:tc>
                <a:tc>
                  <a:txBody>
                    <a:bodyPr/>
                    <a:lstStyle/>
                    <a:p>
                      <a:r>
                        <a:rPr lang="en-US" sz="1200"/>
                        <a:t>High </a:t>
                      </a:r>
                    </a:p>
                  </a:txBody>
                  <a:tcPr marL="83173" marR="83173" marT="41578" marB="41578"/>
                </a:tc>
                <a:extLst>
                  <a:ext uri="{0D108BD9-81ED-4DB2-BD59-A6C34878D82A}">
                    <a16:rowId xmlns:a16="http://schemas.microsoft.com/office/drawing/2014/main" val="10004"/>
                  </a:ext>
                </a:extLst>
              </a:tr>
              <a:tr h="543798">
                <a:tc>
                  <a:txBody>
                    <a:bodyPr/>
                    <a:lstStyle/>
                    <a:p>
                      <a:r>
                        <a:rPr lang="en-US" sz="1200" dirty="0"/>
                        <a:t>Pioglitazone</a:t>
                      </a:r>
                    </a:p>
                  </a:txBody>
                  <a:tcPr marL="83173" marR="83173" marT="41578" marB="41578"/>
                </a:tc>
                <a:tc>
                  <a:txBody>
                    <a:bodyPr/>
                    <a:lstStyle/>
                    <a:p>
                      <a:r>
                        <a:rPr lang="en-US" sz="1200"/>
                        <a:t>High</a:t>
                      </a:r>
                    </a:p>
                  </a:txBody>
                  <a:tcPr marL="83173" marR="83173" marT="41578" marB="41578"/>
                </a:tc>
                <a:tc>
                  <a:txBody>
                    <a:bodyPr/>
                    <a:lstStyle/>
                    <a:p>
                      <a:r>
                        <a:rPr lang="en-US" sz="1200" dirty="0"/>
                        <a:t>No</a:t>
                      </a:r>
                    </a:p>
                  </a:txBody>
                  <a:tcPr marL="83173" marR="83173" marT="41578" marB="41578"/>
                </a:tc>
                <a:tc>
                  <a:txBody>
                    <a:bodyPr/>
                    <a:lstStyle/>
                    <a:p>
                      <a:r>
                        <a:rPr lang="en-US" sz="1200"/>
                        <a:t>Gain</a:t>
                      </a:r>
                    </a:p>
                  </a:txBody>
                  <a:tcPr marL="83173" marR="83173" marT="41578" marB="41578"/>
                </a:tc>
                <a:tc>
                  <a:txBody>
                    <a:bodyPr/>
                    <a:lstStyle/>
                    <a:p>
                      <a:r>
                        <a:rPr lang="en-US" sz="1200" dirty="0"/>
                        <a:t>Potential benefit</a:t>
                      </a:r>
                    </a:p>
                  </a:txBody>
                  <a:tcPr marL="83173" marR="83173" marT="41578" marB="41578"/>
                </a:tc>
                <a:tc>
                  <a:txBody>
                    <a:bodyPr/>
                    <a:lstStyle/>
                    <a:p>
                      <a:r>
                        <a:rPr lang="en-US" sz="1200"/>
                        <a:t>Risk</a:t>
                      </a:r>
                    </a:p>
                  </a:txBody>
                  <a:tcPr marL="83173" marR="83173" marT="41578" marB="41578"/>
                </a:tc>
                <a:tc>
                  <a:txBody>
                    <a:bodyPr/>
                    <a:lstStyle/>
                    <a:p>
                      <a:r>
                        <a:rPr lang="en-US" sz="1200" dirty="0"/>
                        <a:t>Neutral</a:t>
                      </a:r>
                    </a:p>
                  </a:txBody>
                  <a:tcPr marL="83173" marR="83173" marT="41578" marB="41578"/>
                </a:tc>
                <a:tc>
                  <a:txBody>
                    <a:bodyPr/>
                    <a:lstStyle/>
                    <a:p>
                      <a:r>
                        <a:rPr lang="en-US" sz="1200" dirty="0"/>
                        <a:t>Potential Benefit</a:t>
                      </a:r>
                    </a:p>
                  </a:txBody>
                  <a:tcPr marL="83173" marR="83173" marT="41578" marB="41578"/>
                </a:tc>
                <a:tc>
                  <a:txBody>
                    <a:bodyPr/>
                    <a:lstStyle/>
                    <a:p>
                      <a:r>
                        <a:rPr lang="en-US" sz="1200"/>
                        <a:t>Low</a:t>
                      </a:r>
                    </a:p>
                  </a:txBody>
                  <a:tcPr marL="83173" marR="83173" marT="41578" marB="41578"/>
                </a:tc>
                <a:extLst>
                  <a:ext uri="{0D108BD9-81ED-4DB2-BD59-A6C34878D82A}">
                    <a16:rowId xmlns:a16="http://schemas.microsoft.com/office/drawing/2014/main" val="10005"/>
                  </a:ext>
                </a:extLst>
              </a:tr>
              <a:tr h="543798">
                <a:tc>
                  <a:txBody>
                    <a:bodyPr/>
                    <a:lstStyle/>
                    <a:p>
                      <a:r>
                        <a:rPr lang="en-US" sz="1200"/>
                        <a:t>Sulfonylurea</a:t>
                      </a:r>
                    </a:p>
                  </a:txBody>
                  <a:tcPr marL="83173" marR="83173" marT="41578" marB="41578"/>
                </a:tc>
                <a:tc>
                  <a:txBody>
                    <a:bodyPr/>
                    <a:lstStyle/>
                    <a:p>
                      <a:r>
                        <a:rPr lang="en-US" sz="1200"/>
                        <a:t>High</a:t>
                      </a:r>
                    </a:p>
                  </a:txBody>
                  <a:tcPr marL="83173" marR="83173" marT="41578" marB="41578"/>
                </a:tc>
                <a:tc>
                  <a:txBody>
                    <a:bodyPr/>
                    <a:lstStyle/>
                    <a:p>
                      <a:r>
                        <a:rPr lang="en-US" sz="1200"/>
                        <a:t>Yes</a:t>
                      </a:r>
                    </a:p>
                  </a:txBody>
                  <a:tcPr marL="83173" marR="83173" marT="41578" marB="41578"/>
                </a:tc>
                <a:tc>
                  <a:txBody>
                    <a:bodyPr/>
                    <a:lstStyle/>
                    <a:p>
                      <a:r>
                        <a:rPr lang="en-US" sz="1200" dirty="0"/>
                        <a:t>Gain</a:t>
                      </a:r>
                    </a:p>
                  </a:txBody>
                  <a:tcPr marL="83173" marR="83173" marT="41578" marB="41578"/>
                </a:tc>
                <a:tc>
                  <a:txBody>
                    <a:bodyPr/>
                    <a:lstStyle/>
                    <a:p>
                      <a:r>
                        <a:rPr lang="en-US" sz="1200"/>
                        <a:t>Neutral</a:t>
                      </a:r>
                    </a:p>
                  </a:txBody>
                  <a:tcPr marL="83173" marR="83173" marT="41578" marB="41578"/>
                </a:tc>
                <a:tc>
                  <a:txBody>
                    <a:bodyPr/>
                    <a:lstStyle/>
                    <a:p>
                      <a:r>
                        <a:rPr lang="en-US" sz="1200" dirty="0"/>
                        <a:t>Neutral</a:t>
                      </a:r>
                    </a:p>
                  </a:txBody>
                  <a:tcPr marL="83173" marR="83173" marT="41578" marB="41578"/>
                </a:tc>
                <a:tc>
                  <a:txBody>
                    <a:bodyPr/>
                    <a:lstStyle/>
                    <a:p>
                      <a:r>
                        <a:rPr lang="en-US" sz="1200" dirty="0"/>
                        <a:t>Neutral </a:t>
                      </a:r>
                    </a:p>
                  </a:txBody>
                  <a:tcPr marL="83173" marR="83173" marT="41578" marB="41578"/>
                </a:tc>
                <a:tc>
                  <a:txBody>
                    <a:bodyPr/>
                    <a:lstStyle/>
                    <a:p>
                      <a:r>
                        <a:rPr lang="en-US" sz="1200" dirty="0"/>
                        <a:t>Unknown</a:t>
                      </a:r>
                    </a:p>
                  </a:txBody>
                  <a:tcPr marL="83173" marR="83173" marT="41578" marB="41578"/>
                </a:tc>
                <a:tc>
                  <a:txBody>
                    <a:bodyPr/>
                    <a:lstStyle/>
                    <a:p>
                      <a:r>
                        <a:rPr lang="en-US" sz="1200" dirty="0"/>
                        <a:t>Low</a:t>
                      </a:r>
                    </a:p>
                  </a:txBody>
                  <a:tcPr marL="83173" marR="83173" marT="41578" marB="41578"/>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47498963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6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AF0824-59D6-C3E6-1819-C4C2D2242C59}"/>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64A55937-3076-3731-39A8-CB023224116B}"/>
              </a:ext>
            </a:extLst>
          </p:cNvPr>
          <p:cNvSpPr>
            <a:spLocks noGrp="1"/>
          </p:cNvSpPr>
          <p:nvPr>
            <p:ph sz="quarter" idx="1"/>
          </p:nvPr>
        </p:nvSpPr>
        <p:spPr/>
        <p:txBody>
          <a:bodyPr/>
          <a:lstStyle/>
          <a:p>
            <a:endParaRPr lang="en-US"/>
          </a:p>
        </p:txBody>
      </p:sp>
      <p:pic>
        <p:nvPicPr>
          <p:cNvPr id="5" name="Picture 4">
            <a:extLst>
              <a:ext uri="{FF2B5EF4-FFF2-40B4-BE49-F238E27FC236}">
                <a16:creationId xmlns:a16="http://schemas.microsoft.com/office/drawing/2014/main" id="{D34AED30-8C27-BAA2-7593-F60A6C3AE957}"/>
              </a:ext>
            </a:extLst>
          </p:cNvPr>
          <p:cNvPicPr>
            <a:picLocks noChangeAspect="1"/>
          </p:cNvPicPr>
          <p:nvPr/>
        </p:nvPicPr>
        <p:blipFill>
          <a:blip r:embed="rId3"/>
          <a:stretch>
            <a:fillRect/>
          </a:stretch>
        </p:blipFill>
        <p:spPr>
          <a:xfrm>
            <a:off x="-31376" y="717656"/>
            <a:ext cx="9144000" cy="5956568"/>
          </a:xfrm>
          <a:prstGeom prst="rect">
            <a:avLst/>
          </a:prstGeom>
        </p:spPr>
      </p:pic>
    </p:spTree>
    <p:extLst>
      <p:ext uri="{BB962C8B-B14F-4D97-AF65-F5344CB8AC3E}">
        <p14:creationId xmlns:p14="http://schemas.microsoft.com/office/powerpoint/2010/main" val="360736030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extLst>
    <p:ext uri="{6950BFC3-D8DA-4A85-94F7-54DA5524770B}">
      <p188:commentRel xmlns:p188="http://schemas.microsoft.com/office/powerpoint/2018/8/main" r:id="rId2"/>
    </p:ext>
  </p:extLst>
</p:sld>
</file>

<file path=ppt/slides/slide26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36194" name="Title 1">
            <a:extLst>
              <a:ext uri="{FF2B5EF4-FFF2-40B4-BE49-F238E27FC236}">
                <a16:creationId xmlns:a16="http://schemas.microsoft.com/office/drawing/2014/main" id="{E418F293-2BCE-4470-8403-035A20A9A2E1}"/>
              </a:ext>
            </a:extLst>
          </p:cNvPr>
          <p:cNvSpPr>
            <a:spLocks noGrp="1" noChangeArrowheads="1"/>
          </p:cNvSpPr>
          <p:nvPr>
            <p:ph type="title"/>
          </p:nvPr>
        </p:nvSpPr>
        <p:spPr>
          <a:xfrm>
            <a:off x="457200" y="175098"/>
            <a:ext cx="8229600" cy="990600"/>
          </a:xfrm>
        </p:spPr>
        <p:txBody>
          <a:bodyPr>
            <a:normAutofit/>
          </a:bodyPr>
          <a:lstStyle/>
          <a:p>
            <a:pPr eaLnBrk="1" hangingPunct="1"/>
            <a:r>
              <a:rPr lang="en-US" altLang="en-US" sz="4800" dirty="0"/>
              <a:t>Check Your Knowledge - 20</a:t>
            </a:r>
          </a:p>
        </p:txBody>
      </p:sp>
      <p:sp>
        <p:nvSpPr>
          <p:cNvPr id="3" name="Content Placeholder 2">
            <a:extLst>
              <a:ext uri="{FF2B5EF4-FFF2-40B4-BE49-F238E27FC236}">
                <a16:creationId xmlns:a16="http://schemas.microsoft.com/office/drawing/2014/main" id="{3B5B4D76-F5CA-42B6-815D-8AB3BC93AAD9}"/>
              </a:ext>
            </a:extLst>
          </p:cNvPr>
          <p:cNvSpPr>
            <a:spLocks noGrp="1"/>
          </p:cNvSpPr>
          <p:nvPr>
            <p:ph sz="quarter" idx="1"/>
          </p:nvPr>
        </p:nvSpPr>
        <p:spPr>
          <a:xfrm>
            <a:off x="330548" y="1234602"/>
            <a:ext cx="8229600" cy="5486400"/>
          </a:xfrm>
        </p:spPr>
        <p:txBody>
          <a:bodyPr rtlCol="0">
            <a:normAutofit/>
          </a:bodyPr>
          <a:lstStyle/>
          <a:p>
            <a:pPr marL="0" indent="0" eaLnBrk="1" fontAlgn="auto" hangingPunct="1">
              <a:spcAft>
                <a:spcPts val="0"/>
              </a:spcAft>
              <a:buNone/>
              <a:defRPr/>
            </a:pPr>
            <a:r>
              <a:rPr lang="en-US" sz="3603" dirty="0"/>
              <a:t>Which of the following medications is </a:t>
            </a:r>
            <a:r>
              <a:rPr lang="en-US" sz="3603" b="1" u="sng" dirty="0"/>
              <a:t>least</a:t>
            </a:r>
            <a:r>
              <a:rPr lang="en-US" sz="3603" dirty="0"/>
              <a:t> affordable? </a:t>
            </a:r>
          </a:p>
          <a:p>
            <a:pPr marL="0" indent="0" eaLnBrk="1" fontAlgn="auto" hangingPunct="1">
              <a:spcAft>
                <a:spcPts val="0"/>
              </a:spcAft>
              <a:buNone/>
              <a:defRPr/>
            </a:pPr>
            <a:endParaRPr lang="en-US" sz="3603" dirty="0"/>
          </a:p>
          <a:p>
            <a:pPr marL="463326" indent="-463326" eaLnBrk="1" fontAlgn="auto" hangingPunct="1">
              <a:spcAft>
                <a:spcPts val="0"/>
              </a:spcAft>
              <a:buFont typeface="Arial" panose="020B0604020202020204" pitchFamily="34" charset="0"/>
              <a:buAutoNum type="alphaUcPeriod"/>
              <a:defRPr/>
            </a:pPr>
            <a:r>
              <a:rPr lang="en-US" sz="3603" dirty="0"/>
              <a:t>Pioglitazone (Actos)</a:t>
            </a:r>
          </a:p>
          <a:p>
            <a:pPr marL="463326" indent="-463326" eaLnBrk="1" fontAlgn="auto" hangingPunct="1">
              <a:spcAft>
                <a:spcPts val="0"/>
              </a:spcAft>
              <a:buFont typeface="Arial" panose="020B0604020202020204" pitchFamily="34" charset="0"/>
              <a:buAutoNum type="alphaUcPeriod"/>
              <a:defRPr/>
            </a:pPr>
            <a:r>
              <a:rPr lang="en-US" sz="3603" dirty="0"/>
              <a:t>Metformin (Glucophage)</a:t>
            </a:r>
          </a:p>
          <a:p>
            <a:pPr marL="463326" indent="-463326" eaLnBrk="1" fontAlgn="auto" hangingPunct="1">
              <a:spcAft>
                <a:spcPts val="0"/>
              </a:spcAft>
              <a:buFont typeface="Arial" panose="020B0604020202020204" pitchFamily="34" charset="0"/>
              <a:buAutoNum type="alphaUcPeriod"/>
              <a:defRPr/>
            </a:pPr>
            <a:r>
              <a:rPr lang="en-US" sz="3603" dirty="0"/>
              <a:t>Glimepiride (Amaryl)</a:t>
            </a:r>
          </a:p>
          <a:p>
            <a:pPr marL="463326" indent="-463326" eaLnBrk="1" fontAlgn="auto" hangingPunct="1">
              <a:spcAft>
                <a:spcPts val="0"/>
              </a:spcAft>
              <a:buFont typeface="Arial" panose="020B0604020202020204" pitchFamily="34" charset="0"/>
              <a:buAutoNum type="alphaUcPeriod"/>
              <a:defRPr/>
            </a:pPr>
            <a:r>
              <a:rPr lang="en-US" sz="3603" dirty="0"/>
              <a:t>Semaglutide (Ozempic)</a:t>
            </a:r>
            <a:endParaRPr lang="en-US" dirty="0"/>
          </a:p>
          <a:p>
            <a:pPr marL="463326" indent="-463326" eaLnBrk="1" fontAlgn="auto" hangingPunct="1">
              <a:spcAft>
                <a:spcPts val="0"/>
              </a:spcAft>
              <a:buFont typeface="Arial" panose="020B0604020202020204" pitchFamily="34" charset="0"/>
              <a:buAutoNum type="alphaUcPeriod"/>
              <a:defRPr/>
            </a:pPr>
            <a:endParaRPr lang="en-US" dirty="0"/>
          </a:p>
          <a:p>
            <a:pPr marL="463326" indent="-463326" eaLnBrk="1" fontAlgn="auto" hangingPunct="1">
              <a:spcAft>
                <a:spcPts val="0"/>
              </a:spcAft>
              <a:buFont typeface="Arial" panose="020B0604020202020204" pitchFamily="34" charset="0"/>
              <a:buAutoNum type="alphaUcPeriod"/>
              <a:defRPr/>
            </a:pPr>
            <a:endParaRPr lang="en-US" dirty="0"/>
          </a:p>
          <a:p>
            <a:pPr marL="463326" indent="-463326" eaLnBrk="1" fontAlgn="auto" hangingPunct="1">
              <a:spcAft>
                <a:spcPts val="0"/>
              </a:spcAft>
              <a:buFont typeface="Arial" panose="020B0604020202020204" pitchFamily="34" charset="0"/>
              <a:buAutoNum type="alphaUcPeriod"/>
              <a:defRPr/>
            </a:pPr>
            <a:endParaRPr lang="en-US" dirty="0"/>
          </a:p>
        </p:txBody>
      </p:sp>
      <p:pic>
        <p:nvPicPr>
          <p:cNvPr id="136196" name="Picture 3" descr="A picture containing vector graphics&#10;&#10;Description automatically generated">
            <a:extLst>
              <a:ext uri="{FF2B5EF4-FFF2-40B4-BE49-F238E27FC236}">
                <a16:creationId xmlns:a16="http://schemas.microsoft.com/office/drawing/2014/main" id="{52775BF4-B8FE-4443-B2BE-27B20EFBAEFD}"/>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150821" y="3140121"/>
            <a:ext cx="2110814" cy="28144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Oval 1">
            <a:extLst>
              <a:ext uri="{FF2B5EF4-FFF2-40B4-BE49-F238E27FC236}">
                <a16:creationId xmlns:a16="http://schemas.microsoft.com/office/drawing/2014/main" id="{9978D7B3-0761-D554-AC71-751AA24437CF}"/>
              </a:ext>
            </a:extLst>
          </p:cNvPr>
          <p:cNvSpPr/>
          <p:nvPr/>
        </p:nvSpPr>
        <p:spPr>
          <a:xfrm>
            <a:off x="330548" y="4684690"/>
            <a:ext cx="5232051" cy="990600"/>
          </a:xfrm>
          <a:prstGeom prst="ellipse">
            <a:avLst/>
          </a:prstGeom>
          <a:noFill/>
          <a:ln w="57150">
            <a:solidFill>
              <a:srgbClr val="7030A0"/>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w="38100">
                <a:solidFill>
                  <a:schemeClr val="tx1"/>
                </a:solidFill>
              </a:ln>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6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099443-24BC-7791-0DB1-0575CEF74261}"/>
              </a:ext>
            </a:extLst>
          </p:cNvPr>
          <p:cNvSpPr>
            <a:spLocks noGrp="1"/>
          </p:cNvSpPr>
          <p:nvPr>
            <p:ph type="title"/>
          </p:nvPr>
        </p:nvSpPr>
        <p:spPr/>
        <p:txBody>
          <a:bodyPr>
            <a:normAutofit/>
          </a:bodyPr>
          <a:lstStyle/>
          <a:p>
            <a:r>
              <a:rPr lang="en-US" sz="4000" dirty="0"/>
              <a:t>Medication Cost Considerations</a:t>
            </a:r>
          </a:p>
        </p:txBody>
      </p:sp>
      <p:sp>
        <p:nvSpPr>
          <p:cNvPr id="3" name="Content Placeholder 2">
            <a:extLst>
              <a:ext uri="{FF2B5EF4-FFF2-40B4-BE49-F238E27FC236}">
                <a16:creationId xmlns:a16="http://schemas.microsoft.com/office/drawing/2014/main" id="{84D2A50F-8489-7483-9028-FDBED8C54643}"/>
              </a:ext>
            </a:extLst>
          </p:cNvPr>
          <p:cNvSpPr>
            <a:spLocks noGrp="1"/>
          </p:cNvSpPr>
          <p:nvPr>
            <p:ph sz="quarter" idx="1"/>
          </p:nvPr>
        </p:nvSpPr>
        <p:spPr/>
        <p:txBody>
          <a:bodyPr>
            <a:normAutofit/>
          </a:bodyPr>
          <a:lstStyle/>
          <a:p>
            <a:r>
              <a:rPr lang="en-US" sz="3200" dirty="0"/>
              <a:t>Lowest cost medications - AWP for a month</a:t>
            </a:r>
          </a:p>
          <a:p>
            <a:pPr lvl="1"/>
            <a:r>
              <a:rPr lang="en-US" sz="2800" dirty="0"/>
              <a:t>Metformin - $3</a:t>
            </a:r>
          </a:p>
          <a:p>
            <a:pPr lvl="1"/>
            <a:r>
              <a:rPr lang="en-US" sz="2800" dirty="0"/>
              <a:t>Sulfonylureas $3</a:t>
            </a:r>
          </a:p>
          <a:p>
            <a:pPr lvl="1"/>
            <a:r>
              <a:rPr lang="en-US" sz="2800" dirty="0"/>
              <a:t>Pioglitazone $3</a:t>
            </a:r>
          </a:p>
          <a:p>
            <a:pPr lvl="1"/>
            <a:r>
              <a:rPr lang="en-US" sz="2800" dirty="0" err="1"/>
              <a:t>Bexagliflozin</a:t>
            </a:r>
            <a:r>
              <a:rPr lang="en-US" sz="2800" dirty="0"/>
              <a:t> -$48, </a:t>
            </a:r>
          </a:p>
          <a:p>
            <a:pPr lvl="1"/>
            <a:r>
              <a:rPr lang="en-US" sz="2800" dirty="0"/>
              <a:t>Insulin-$35 co-pay or lower cost insulin (ex. NPH)</a:t>
            </a:r>
          </a:p>
          <a:p>
            <a:pPr lvl="1"/>
            <a:endParaRPr lang="en-US" dirty="0"/>
          </a:p>
          <a:p>
            <a:pPr lvl="1"/>
            <a:endParaRPr lang="en-US" dirty="0"/>
          </a:p>
          <a:p>
            <a:endParaRPr lang="en-US" dirty="0"/>
          </a:p>
        </p:txBody>
      </p:sp>
      <p:sp>
        <p:nvSpPr>
          <p:cNvPr id="4" name="Content Placeholder 3">
            <a:extLst>
              <a:ext uri="{FF2B5EF4-FFF2-40B4-BE49-F238E27FC236}">
                <a16:creationId xmlns:a16="http://schemas.microsoft.com/office/drawing/2014/main" id="{F3795A70-91D8-FDD5-0046-D6C5C55207C7}"/>
              </a:ext>
            </a:extLst>
          </p:cNvPr>
          <p:cNvSpPr>
            <a:spLocks noGrp="1"/>
          </p:cNvSpPr>
          <p:nvPr>
            <p:ph sz="quarter" idx="2"/>
          </p:nvPr>
        </p:nvSpPr>
        <p:spPr/>
        <p:txBody>
          <a:bodyPr>
            <a:normAutofit/>
          </a:bodyPr>
          <a:lstStyle/>
          <a:p>
            <a:r>
              <a:rPr lang="en-US" sz="3200" dirty="0"/>
              <a:t>Highest cost medications – AWP for a month</a:t>
            </a:r>
          </a:p>
          <a:p>
            <a:pPr lvl="1"/>
            <a:r>
              <a:rPr lang="en-US" sz="2800" dirty="0"/>
              <a:t>GLP-1 RA - $1000</a:t>
            </a:r>
          </a:p>
          <a:p>
            <a:pPr lvl="1"/>
            <a:r>
              <a:rPr lang="en-US" sz="2800" dirty="0"/>
              <a:t>GLP-1/GIP RA  - 1000+</a:t>
            </a:r>
          </a:p>
          <a:p>
            <a:pPr lvl="1"/>
            <a:r>
              <a:rPr lang="en-US" sz="2800" dirty="0"/>
              <a:t>SGLT2i - $650</a:t>
            </a:r>
          </a:p>
          <a:p>
            <a:pPr lvl="1"/>
            <a:r>
              <a:rPr lang="en-US" sz="2800" dirty="0"/>
              <a:t>DPP4i  - $550-600</a:t>
            </a:r>
          </a:p>
          <a:p>
            <a:pPr lvl="1"/>
            <a:r>
              <a:rPr lang="en-US" sz="2800" dirty="0"/>
              <a:t>Lilly and Novo Nordisk have direct purchase programs </a:t>
            </a:r>
          </a:p>
          <a:p>
            <a:endParaRPr lang="en-US" dirty="0"/>
          </a:p>
        </p:txBody>
      </p:sp>
    </p:spTree>
    <p:extLst>
      <p:ext uri="{BB962C8B-B14F-4D97-AF65-F5344CB8AC3E}">
        <p14:creationId xmlns:p14="http://schemas.microsoft.com/office/powerpoint/2010/main" val="141235358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6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1C9CD7-BD2C-4885-8D9B-2BB17E160E1A}"/>
              </a:ext>
            </a:extLst>
          </p:cNvPr>
          <p:cNvSpPr>
            <a:spLocks noGrp="1"/>
          </p:cNvSpPr>
          <p:nvPr>
            <p:ph type="title"/>
          </p:nvPr>
        </p:nvSpPr>
        <p:spPr/>
        <p:txBody>
          <a:bodyPr/>
          <a:lstStyle/>
          <a:p>
            <a:r>
              <a:rPr lang="en-US" dirty="0"/>
              <a:t>Cost Related Barriers</a:t>
            </a:r>
          </a:p>
        </p:txBody>
      </p:sp>
      <p:sp>
        <p:nvSpPr>
          <p:cNvPr id="3" name="Content Placeholder 2">
            <a:extLst>
              <a:ext uri="{FF2B5EF4-FFF2-40B4-BE49-F238E27FC236}">
                <a16:creationId xmlns:a16="http://schemas.microsoft.com/office/drawing/2014/main" id="{9C7526EB-8401-408E-B7EA-0085B2626FD2}"/>
              </a:ext>
            </a:extLst>
          </p:cNvPr>
          <p:cNvSpPr>
            <a:spLocks noGrp="1"/>
          </p:cNvSpPr>
          <p:nvPr>
            <p:ph sz="quarter" idx="1"/>
          </p:nvPr>
        </p:nvSpPr>
        <p:spPr/>
        <p:txBody>
          <a:bodyPr>
            <a:normAutofit/>
          </a:bodyPr>
          <a:lstStyle/>
          <a:p>
            <a:r>
              <a:rPr lang="en-US" sz="3200" dirty="0"/>
              <a:t>Among people with chronic illnesses, 2/3 of those who reported not taking medications as prescribed due to CRB </a:t>
            </a:r>
            <a:r>
              <a:rPr lang="en-US" sz="3200" dirty="0">
                <a:solidFill>
                  <a:srgbClr val="002060"/>
                </a:solidFill>
              </a:rPr>
              <a:t>never shared this with their physician. </a:t>
            </a:r>
          </a:p>
        </p:txBody>
      </p:sp>
      <p:sp>
        <p:nvSpPr>
          <p:cNvPr id="4" name="Content Placeholder 3">
            <a:extLst>
              <a:ext uri="{FF2B5EF4-FFF2-40B4-BE49-F238E27FC236}">
                <a16:creationId xmlns:a16="http://schemas.microsoft.com/office/drawing/2014/main" id="{24315D5E-B414-458F-B3B2-8EA16BEDDB3A}"/>
              </a:ext>
            </a:extLst>
          </p:cNvPr>
          <p:cNvSpPr>
            <a:spLocks noGrp="1"/>
          </p:cNvSpPr>
          <p:nvPr>
            <p:ph sz="quarter" idx="2"/>
          </p:nvPr>
        </p:nvSpPr>
        <p:spPr/>
        <p:txBody>
          <a:bodyPr>
            <a:normAutofit/>
          </a:bodyPr>
          <a:lstStyle/>
          <a:p>
            <a:r>
              <a:rPr lang="en-US" dirty="0"/>
              <a:t>Especially associated with diabetes medications and insulin.</a:t>
            </a:r>
          </a:p>
        </p:txBody>
      </p:sp>
      <p:pic>
        <p:nvPicPr>
          <p:cNvPr id="12" name="Picture 11" descr="A doctor talking to a patient&#10;&#10;Description automatically generated with medium confidence">
            <a:extLst>
              <a:ext uri="{FF2B5EF4-FFF2-40B4-BE49-F238E27FC236}">
                <a16:creationId xmlns:a16="http://schemas.microsoft.com/office/drawing/2014/main" id="{A9D24DD0-5D08-4DFC-BFEB-42ECAA03FBE0}"/>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4673600" y="2667000"/>
            <a:ext cx="4013200" cy="2407920"/>
          </a:xfrm>
          <a:prstGeom prst="rect">
            <a:avLst/>
          </a:prstGeom>
        </p:spPr>
      </p:pic>
    </p:spTree>
    <p:extLst>
      <p:ext uri="{BB962C8B-B14F-4D97-AF65-F5344CB8AC3E}">
        <p14:creationId xmlns:p14="http://schemas.microsoft.com/office/powerpoint/2010/main" val="68148339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6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TextBox 2">
            <a:extLst>
              <a:ext uri="{FF2B5EF4-FFF2-40B4-BE49-F238E27FC236}">
                <a16:creationId xmlns:a16="http://schemas.microsoft.com/office/drawing/2014/main" id="{1825694D-301B-99A4-2FE8-50FF150F2C71}"/>
              </a:ext>
            </a:extLst>
          </p:cNvPr>
          <p:cNvSpPr txBox="1"/>
          <p:nvPr/>
        </p:nvSpPr>
        <p:spPr>
          <a:xfrm>
            <a:off x="3200400" y="5334000"/>
            <a:ext cx="2819400" cy="533400"/>
          </a:xfrm>
          <a:prstGeom prst="rect">
            <a:avLst/>
          </a:prstGeom>
          <a:solidFill>
            <a:schemeClr val="bg1"/>
          </a:solidFill>
        </p:spPr>
        <p:txBody>
          <a:bodyPr wrap="square" rtlCol="0">
            <a:spAutoFit/>
          </a:bodyPr>
          <a:lstStyle/>
          <a:p>
            <a:endParaRPr lang="en-US" dirty="0"/>
          </a:p>
        </p:txBody>
      </p:sp>
      <p:pic>
        <p:nvPicPr>
          <p:cNvPr id="6" name="Picture 5">
            <a:extLst>
              <a:ext uri="{FF2B5EF4-FFF2-40B4-BE49-F238E27FC236}">
                <a16:creationId xmlns:a16="http://schemas.microsoft.com/office/drawing/2014/main" id="{13B4F648-0F52-7B7E-EDB0-01BBF7668304}"/>
              </a:ext>
            </a:extLst>
          </p:cNvPr>
          <p:cNvPicPr>
            <a:picLocks noChangeAspect="1"/>
          </p:cNvPicPr>
          <p:nvPr/>
        </p:nvPicPr>
        <p:blipFill>
          <a:blip r:embed="rId3"/>
          <a:stretch>
            <a:fillRect/>
          </a:stretch>
        </p:blipFill>
        <p:spPr>
          <a:xfrm>
            <a:off x="58991" y="152400"/>
            <a:ext cx="9085009" cy="6219440"/>
          </a:xfrm>
          <a:prstGeom prst="rect">
            <a:avLst/>
          </a:prstGeom>
        </p:spPr>
      </p:pic>
      <p:sp>
        <p:nvSpPr>
          <p:cNvPr id="4" name="Rectangle 3">
            <a:extLst>
              <a:ext uri="{FF2B5EF4-FFF2-40B4-BE49-F238E27FC236}">
                <a16:creationId xmlns:a16="http://schemas.microsoft.com/office/drawing/2014/main" id="{89C7CD59-D592-EAD9-F52C-6F001BD2C749}"/>
              </a:ext>
            </a:extLst>
          </p:cNvPr>
          <p:cNvSpPr/>
          <p:nvPr/>
        </p:nvSpPr>
        <p:spPr>
          <a:xfrm>
            <a:off x="3048000" y="5586220"/>
            <a:ext cx="2819400" cy="5334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77C87BDF-B175-D31D-55E8-46741C6641F4}"/>
              </a:ext>
            </a:extLst>
          </p:cNvPr>
          <p:cNvSpPr/>
          <p:nvPr/>
        </p:nvSpPr>
        <p:spPr>
          <a:xfrm>
            <a:off x="6019800" y="6207630"/>
            <a:ext cx="2819400" cy="5334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8694DAA1-01D3-1D8A-1EEA-C2469D3450FF}"/>
              </a:ext>
            </a:extLst>
          </p:cNvPr>
          <p:cNvSpPr/>
          <p:nvPr/>
        </p:nvSpPr>
        <p:spPr>
          <a:xfrm>
            <a:off x="4419600" y="381000"/>
            <a:ext cx="4409661" cy="5334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64769127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F7F53C-3DC6-336F-6C0F-750F9335961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7DD0C0A-81FD-5C27-6BA7-E5CD5F5395B9}"/>
              </a:ext>
            </a:extLst>
          </p:cNvPr>
          <p:cNvSpPr>
            <a:spLocks noGrp="1"/>
          </p:cNvSpPr>
          <p:nvPr>
            <p:ph type="title"/>
          </p:nvPr>
        </p:nvSpPr>
        <p:spPr>
          <a:solidFill>
            <a:schemeClr val="bg2">
              <a:lumMod val="75000"/>
            </a:schemeClr>
          </a:solidFill>
        </p:spPr>
        <p:txBody>
          <a:bodyPr>
            <a:normAutofit/>
          </a:bodyPr>
          <a:lstStyle/>
          <a:p>
            <a:r>
              <a:rPr lang="en-US" dirty="0"/>
              <a:t>Standard 10, 11 Cardiovascular &amp; CKD</a:t>
            </a:r>
          </a:p>
        </p:txBody>
      </p:sp>
      <p:pic>
        <p:nvPicPr>
          <p:cNvPr id="5" name="Picture 4" descr="Diabetes Care Cover Image for Volume 49, Issue Supplement_1">
            <a:extLst>
              <a:ext uri="{FF2B5EF4-FFF2-40B4-BE49-F238E27FC236}">
                <a16:creationId xmlns:a16="http://schemas.microsoft.com/office/drawing/2014/main" id="{C71F9B86-F04D-6E6E-4A01-ECE7720E5D15}"/>
              </a:ext>
            </a:extLst>
          </p:cNvPr>
          <p:cNvPicPr>
            <a:picLocks noChangeAspect="1"/>
          </p:cNvPicPr>
          <p:nvPr/>
        </p:nvPicPr>
        <p:blipFill>
          <a:blip r:embed="rId2"/>
          <a:stretch>
            <a:fillRect/>
          </a:stretch>
        </p:blipFill>
        <p:spPr>
          <a:xfrm>
            <a:off x="685800" y="1524000"/>
            <a:ext cx="3419068" cy="4497387"/>
          </a:xfrm>
          <a:prstGeom prst="rect">
            <a:avLst/>
          </a:prstGeom>
        </p:spPr>
      </p:pic>
      <p:sp>
        <p:nvSpPr>
          <p:cNvPr id="4" name="Content Placeholder 3">
            <a:extLst>
              <a:ext uri="{FF2B5EF4-FFF2-40B4-BE49-F238E27FC236}">
                <a16:creationId xmlns:a16="http://schemas.microsoft.com/office/drawing/2014/main" id="{E832DF3A-37D3-C1EB-6AD3-7D9F92D0A357}"/>
              </a:ext>
            </a:extLst>
          </p:cNvPr>
          <p:cNvSpPr>
            <a:spLocks noGrp="1"/>
          </p:cNvSpPr>
          <p:nvPr>
            <p:ph sz="half" idx="2"/>
          </p:nvPr>
        </p:nvSpPr>
        <p:spPr/>
        <p:txBody>
          <a:bodyPr/>
          <a:lstStyle/>
          <a:p>
            <a:endParaRPr lang="en-US" dirty="0"/>
          </a:p>
        </p:txBody>
      </p:sp>
    </p:spTree>
    <p:extLst>
      <p:ext uri="{BB962C8B-B14F-4D97-AF65-F5344CB8AC3E}">
        <p14:creationId xmlns:p14="http://schemas.microsoft.com/office/powerpoint/2010/main" val="2842018671"/>
      </p:ext>
    </p:extLst>
  </p:cSld>
  <p:clrMapOvr>
    <a:masterClrMapping/>
  </p:clrMapOvr>
</p:sld>
</file>

<file path=ppt/slides/slide2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C914854-DBE9-41CC-3023-23D9E5B850B7}"/>
              </a:ext>
            </a:extLst>
          </p:cNvPr>
          <p:cNvSpPr>
            <a:spLocks noGrp="1"/>
          </p:cNvSpPr>
          <p:nvPr>
            <p:ph type="title"/>
          </p:nvPr>
        </p:nvSpPr>
        <p:spPr>
          <a:xfrm>
            <a:off x="378618" y="201023"/>
            <a:ext cx="8386763" cy="950055"/>
          </a:xfrm>
        </p:spPr>
        <p:txBody>
          <a:bodyPr>
            <a:noAutofit/>
          </a:bodyPr>
          <a:lstStyle/>
          <a:p>
            <a:r>
              <a:rPr lang="en-GB" sz="3000" dirty="0"/>
              <a:t>Chronic Kidney Disease - </a:t>
            </a:r>
            <a:r>
              <a:rPr lang="en-GR" sz="3000" dirty="0"/>
              <a:t>Choosing </a:t>
            </a:r>
            <a:r>
              <a:rPr lang="en-US" sz="3000" dirty="0"/>
              <a:t>glucose-lowering</a:t>
            </a:r>
            <a:r>
              <a:rPr lang="en-GR" sz="3000" dirty="0"/>
              <a:t> medication </a:t>
            </a:r>
            <a:r>
              <a:rPr lang="en-US" sz="3000" dirty="0"/>
              <a:t> </a:t>
            </a:r>
            <a:endParaRPr lang="en-GR" sz="3000" dirty="0"/>
          </a:p>
        </p:txBody>
      </p:sp>
      <p:sp>
        <p:nvSpPr>
          <p:cNvPr id="6" name="TextBox 5">
            <a:extLst>
              <a:ext uri="{FF2B5EF4-FFF2-40B4-BE49-F238E27FC236}">
                <a16:creationId xmlns:a16="http://schemas.microsoft.com/office/drawing/2014/main" id="{A9546756-3EA2-E31D-0BC8-4D55E4107203}"/>
              </a:ext>
            </a:extLst>
          </p:cNvPr>
          <p:cNvSpPr txBox="1"/>
          <p:nvPr/>
        </p:nvSpPr>
        <p:spPr>
          <a:xfrm>
            <a:off x="4953000" y="1371600"/>
            <a:ext cx="3983379" cy="4647426"/>
          </a:xfrm>
          <a:prstGeom prst="rect">
            <a:avLst/>
          </a:prstGeom>
          <a:noFill/>
        </p:spPr>
        <p:txBody>
          <a:bodyPr wrap="square" rtlCol="0">
            <a:spAutoFit/>
          </a:bodyPr>
          <a:lstStyle/>
          <a:p>
            <a:pPr algn="ctr"/>
            <a:r>
              <a:rPr lang="en-US" sz="2400" dirty="0"/>
              <a:t>In kidney disease, use SGLT-2 in people with GFR ≥ 20 and continue until initiation of dialysis or transplantation.</a:t>
            </a:r>
          </a:p>
          <a:p>
            <a:pPr algn="ctr"/>
            <a:r>
              <a:rPr lang="en-US" sz="2000" dirty="0">
                <a:solidFill>
                  <a:srgbClr val="0070C0"/>
                </a:solidFill>
              </a:rPr>
              <a:t>(When GFR &lt;45, SGLT-2’s don’t lower BG much.)</a:t>
            </a:r>
          </a:p>
          <a:p>
            <a:pPr algn="ctr"/>
            <a:endParaRPr lang="en-US" sz="2400" dirty="0"/>
          </a:p>
          <a:p>
            <a:pPr algn="ctr"/>
            <a:r>
              <a:rPr lang="en-US" sz="2400" dirty="0"/>
              <a:t>Or</a:t>
            </a:r>
          </a:p>
          <a:p>
            <a:pPr algn="ctr"/>
            <a:r>
              <a:rPr lang="en-US" sz="2400" dirty="0"/>
              <a:t>GLP-1 RA with proven CVD CKD benefit</a:t>
            </a:r>
            <a:br>
              <a:rPr lang="en-US" sz="2400" dirty="0"/>
            </a:br>
            <a:endParaRPr lang="en-US" sz="2400" dirty="0"/>
          </a:p>
          <a:p>
            <a:pPr algn="ctr"/>
            <a:r>
              <a:rPr lang="en-US" sz="2000" dirty="0">
                <a:solidFill>
                  <a:srgbClr val="0070C0"/>
                </a:solidFill>
              </a:rPr>
              <a:t>*Semaglutide improves kidney function (FLOW trial)</a:t>
            </a:r>
          </a:p>
        </p:txBody>
      </p:sp>
      <p:pic>
        <p:nvPicPr>
          <p:cNvPr id="3" name="Picture 2">
            <a:extLst>
              <a:ext uri="{FF2B5EF4-FFF2-40B4-BE49-F238E27FC236}">
                <a16:creationId xmlns:a16="http://schemas.microsoft.com/office/drawing/2014/main" id="{28C2FCAA-0028-225D-06EC-0A0194934699}"/>
              </a:ext>
            </a:extLst>
          </p:cNvPr>
          <p:cNvPicPr>
            <a:picLocks noChangeAspect="1"/>
          </p:cNvPicPr>
          <p:nvPr/>
        </p:nvPicPr>
        <p:blipFill>
          <a:blip r:embed="rId4"/>
          <a:stretch>
            <a:fillRect/>
          </a:stretch>
        </p:blipFill>
        <p:spPr>
          <a:xfrm>
            <a:off x="609600" y="1299865"/>
            <a:ext cx="2448267" cy="4258269"/>
          </a:xfrm>
          <a:prstGeom prst="rect">
            <a:avLst/>
          </a:prstGeom>
        </p:spPr>
      </p:pic>
      <p:sp>
        <p:nvSpPr>
          <p:cNvPr id="5" name="TextBox 4">
            <a:extLst>
              <a:ext uri="{FF2B5EF4-FFF2-40B4-BE49-F238E27FC236}">
                <a16:creationId xmlns:a16="http://schemas.microsoft.com/office/drawing/2014/main" id="{9E8B503D-68FE-AA69-E9E0-6F6B64C2ED84}"/>
              </a:ext>
            </a:extLst>
          </p:cNvPr>
          <p:cNvSpPr txBox="1"/>
          <p:nvPr/>
        </p:nvSpPr>
        <p:spPr>
          <a:xfrm>
            <a:off x="207621" y="5610433"/>
            <a:ext cx="4495800" cy="1200329"/>
          </a:xfrm>
          <a:prstGeom prst="rect">
            <a:avLst/>
          </a:prstGeom>
          <a:noFill/>
        </p:spPr>
        <p:txBody>
          <a:bodyPr wrap="square" rtlCol="0">
            <a:spAutoFit/>
          </a:bodyPr>
          <a:lstStyle/>
          <a:p>
            <a:r>
              <a:rPr lang="en-US" dirty="0"/>
              <a:t>New in 2026: In adults with T2D and advanced CKD (eGFR &lt;30), a GLP-1 RA is preferred for glycemic management due to lower risk of hypoglycemia and for CV event reduction </a:t>
            </a:r>
          </a:p>
        </p:txBody>
      </p:sp>
    </p:spTree>
    <p:extLst>
      <p:ext uri="{BB962C8B-B14F-4D97-AF65-F5344CB8AC3E}">
        <p14:creationId xmlns:p14="http://schemas.microsoft.com/office/powerpoint/2010/main" val="41897113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6950BFC3-D8DA-4A85-94F7-54DA5524770B}">
      <p188:commentRel xmlns:p188="http://schemas.microsoft.com/office/powerpoint/2018/8/main" r:id="rId3"/>
    </p:ext>
  </p:extLst>
</p:sld>
</file>

<file path=ppt/slides/slide2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33" name="Title 1">
            <a:extLst>
              <a:ext uri="{FF2B5EF4-FFF2-40B4-BE49-F238E27FC236}">
                <a16:creationId xmlns:a16="http://schemas.microsoft.com/office/drawing/2014/main" id="{EC71EF12-21D0-C88B-483B-68C76FABEB9F}"/>
              </a:ext>
            </a:extLst>
          </p:cNvPr>
          <p:cNvSpPr>
            <a:spLocks noGrp="1"/>
          </p:cNvSpPr>
          <p:nvPr>
            <p:ph type="title"/>
          </p:nvPr>
        </p:nvSpPr>
        <p:spPr>
          <a:xfrm>
            <a:off x="457200" y="152400"/>
            <a:ext cx="8229600" cy="990600"/>
          </a:xfrm>
        </p:spPr>
        <p:txBody>
          <a:bodyPr/>
          <a:lstStyle/>
          <a:p>
            <a:r>
              <a:rPr lang="en-US" dirty="0"/>
              <a:t>Risk of CKD Progression, CVD</a:t>
            </a:r>
          </a:p>
        </p:txBody>
      </p:sp>
      <p:pic>
        <p:nvPicPr>
          <p:cNvPr id="26628" name="Picture 4" descr="Risk of CKD progression, cardiovascular disease risk, and mortality; frequency of visits; and referral to nephrology according to GFR and albuminuria. The numbers in the boxes are a guide to the frequency of screening or monitoring (number of times per year). Green reflects no evidence of CKD by estimated GFR or albuminuria, with screening indicated once per year. For monitoring of prevalent CKD, suggested monitoring varies from once per year (yellow) to four times or more per year (i.e., every 1–3 months [deep red]) according to risks of CKD progression and CKD complications (e.g., cardiovascular disease, anemia, and hyperparathyroidism). These are general parameters based only on expert opinion and underlying comorbid conditions, and disease state must be taken into account, as should the likelihood of impacting a change in management for any individual. CKD, chronic kidney disease; GFR, glomerular filtration rate. Adapted from de Boer et al. (1).">
            <a:extLst>
              <a:ext uri="{FF2B5EF4-FFF2-40B4-BE49-F238E27FC236}">
                <a16:creationId xmlns:a16="http://schemas.microsoft.com/office/drawing/2014/main" id="{6FECA3A2-7A0D-07FC-EBAC-36286B194315}"/>
              </a:ext>
            </a:extLst>
          </p:cNvPr>
          <p:cNvPicPr>
            <a:picLocks noGrp="1" noChangeAspect="1" noChangeArrowheads="1"/>
          </p:cNvPicPr>
          <p:nvPr>
            <p:ph sz="quarter" idx="1"/>
          </p:nvPr>
        </p:nvPicPr>
        <p:blipFill>
          <a:blip r:embed="rId3" cstate="print">
            <a:extLst>
              <a:ext uri="{28A0092B-C50C-407E-A947-70E740481C1C}">
                <a14:useLocalDpi xmlns:a14="http://schemas.microsoft.com/office/drawing/2010/main" val="0"/>
              </a:ext>
            </a:extLst>
          </a:blip>
          <a:stretch>
            <a:fillRect/>
          </a:stretch>
        </p:blipFill>
        <p:spPr bwMode="auto">
          <a:xfrm>
            <a:off x="321498" y="1289340"/>
            <a:ext cx="8501003" cy="5079349"/>
          </a:xfrm>
          <a:prstGeom prst="rect">
            <a:avLst/>
          </a:prstGeom>
          <a:solidFill>
            <a:srgbClr val="FFFFFF"/>
          </a:solidFill>
        </p:spPr>
      </p:pic>
      <p:pic>
        <p:nvPicPr>
          <p:cNvPr id="2" name="Picture 1">
            <a:extLst>
              <a:ext uri="{FF2B5EF4-FFF2-40B4-BE49-F238E27FC236}">
                <a16:creationId xmlns:a16="http://schemas.microsoft.com/office/drawing/2014/main" id="{3F61F11D-F2E4-D6C2-1C9C-0FA504AFE7A5}"/>
              </a:ext>
            </a:extLst>
          </p:cNvPr>
          <p:cNvPicPr>
            <a:picLocks noChangeAspect="1"/>
          </p:cNvPicPr>
          <p:nvPr/>
        </p:nvPicPr>
        <p:blipFill>
          <a:blip r:embed="rId4"/>
          <a:stretch>
            <a:fillRect/>
          </a:stretch>
        </p:blipFill>
        <p:spPr>
          <a:xfrm>
            <a:off x="685800" y="1447800"/>
            <a:ext cx="2699451" cy="471553"/>
          </a:xfrm>
          <a:prstGeom prst="rect">
            <a:avLst/>
          </a:prstGeom>
        </p:spPr>
      </p:pic>
    </p:spTree>
    <p:extLst>
      <p:ext uri="{BB962C8B-B14F-4D97-AF65-F5344CB8AC3E}">
        <p14:creationId xmlns:p14="http://schemas.microsoft.com/office/powerpoint/2010/main" val="18086556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82A3D5-1463-B327-0B66-6487EC42DBDA}"/>
              </a:ext>
            </a:extLst>
          </p:cNvPr>
          <p:cNvSpPr>
            <a:spLocks noGrp="1"/>
          </p:cNvSpPr>
          <p:nvPr>
            <p:ph type="title"/>
          </p:nvPr>
        </p:nvSpPr>
        <p:spPr>
          <a:xfrm>
            <a:off x="455613" y="273050"/>
            <a:ext cx="8226425" cy="869950"/>
          </a:xfrm>
        </p:spPr>
        <p:txBody>
          <a:bodyPr anchor="b">
            <a:normAutofit/>
          </a:bodyPr>
          <a:lstStyle/>
          <a:p>
            <a:r>
              <a:rPr lang="en-US" sz="4100" dirty="0"/>
              <a:t>Address Barriers to Self Management</a:t>
            </a:r>
          </a:p>
        </p:txBody>
      </p:sp>
      <p:pic>
        <p:nvPicPr>
          <p:cNvPr id="10" name="Picture 9" descr="A diagram of a person's health&#10;&#10;Description automatically generated">
            <a:extLst>
              <a:ext uri="{FF2B5EF4-FFF2-40B4-BE49-F238E27FC236}">
                <a16:creationId xmlns:a16="http://schemas.microsoft.com/office/drawing/2014/main" id="{A627ACB0-45CA-FCCF-BB56-F720BA78A302}"/>
              </a:ext>
            </a:extLst>
          </p:cNvPr>
          <p:cNvPicPr>
            <a:picLocks noChangeAspect="1"/>
          </p:cNvPicPr>
          <p:nvPr/>
        </p:nvPicPr>
        <p:blipFill rotWithShape="1">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l="1" t="1730" r="632" b="-4"/>
          <a:stretch/>
        </p:blipFill>
        <p:spPr>
          <a:xfrm>
            <a:off x="3707014" y="1246234"/>
            <a:ext cx="5047603" cy="5324943"/>
          </a:xfrm>
          <a:prstGeom prst="rect">
            <a:avLst/>
          </a:prstGeom>
          <a:noFill/>
        </p:spPr>
      </p:pic>
      <p:sp>
        <p:nvSpPr>
          <p:cNvPr id="3" name="Content Placeholder 2">
            <a:extLst>
              <a:ext uri="{FF2B5EF4-FFF2-40B4-BE49-F238E27FC236}">
                <a16:creationId xmlns:a16="http://schemas.microsoft.com/office/drawing/2014/main" id="{83463C30-F4C2-29CC-A2BB-0E4F3085B4AD}"/>
              </a:ext>
            </a:extLst>
          </p:cNvPr>
          <p:cNvSpPr>
            <a:spLocks noGrp="1"/>
          </p:cNvSpPr>
          <p:nvPr>
            <p:ph sz="quarter" idx="2"/>
          </p:nvPr>
        </p:nvSpPr>
        <p:spPr>
          <a:xfrm>
            <a:off x="363952" y="1246234"/>
            <a:ext cx="3321600" cy="5144294"/>
          </a:xfrm>
        </p:spPr>
        <p:txBody>
          <a:bodyPr>
            <a:noAutofit/>
          </a:bodyPr>
          <a:lstStyle/>
          <a:p>
            <a:pPr fontAlgn="base">
              <a:buFont typeface="Wingdings" pitchFamily="2" charset="2"/>
              <a:buChar char="Ø"/>
            </a:pPr>
            <a:r>
              <a:rPr lang="en-US" sz="2300" b="1" i="0" dirty="0">
                <a:effectLst/>
              </a:rPr>
              <a:t>Barriers exist </a:t>
            </a:r>
            <a:r>
              <a:rPr lang="en-US" sz="2300" dirty="0"/>
              <a:t>within </a:t>
            </a:r>
            <a:r>
              <a:rPr lang="en-US" sz="2300" b="0" i="0" dirty="0">
                <a:effectLst/>
              </a:rPr>
              <a:t>health system, payer, health care professional &amp; individual. </a:t>
            </a:r>
          </a:p>
          <a:p>
            <a:pPr fontAlgn="base">
              <a:buFont typeface="Wingdings" pitchFamily="2" charset="2"/>
              <a:buChar char="Ø"/>
            </a:pPr>
            <a:r>
              <a:rPr lang="en-US" sz="2300" b="1" dirty="0"/>
              <a:t>A</a:t>
            </a:r>
            <a:r>
              <a:rPr lang="en-US" sz="2300" b="1" i="0" dirty="0">
                <a:effectLst/>
              </a:rPr>
              <a:t>ddress barriers </a:t>
            </a:r>
            <a:r>
              <a:rPr lang="en-US" sz="2300" b="0" i="0" dirty="0">
                <a:effectLst/>
              </a:rPr>
              <a:t>through </a:t>
            </a:r>
            <a:r>
              <a:rPr lang="en-US" sz="2300" dirty="0"/>
              <a:t>innovation, including community health workers, </a:t>
            </a:r>
            <a:r>
              <a:rPr lang="en-US" sz="2300" b="0" i="0" dirty="0">
                <a:effectLst/>
              </a:rPr>
              <a:t>telehealth, other digital health solutions.</a:t>
            </a:r>
          </a:p>
          <a:p>
            <a:pPr fontAlgn="base">
              <a:buFont typeface="Wingdings" pitchFamily="2" charset="2"/>
              <a:buChar char="Ø"/>
            </a:pPr>
            <a:r>
              <a:rPr lang="en-US" sz="2300" b="1" dirty="0"/>
              <a:t>Consider</a:t>
            </a:r>
            <a:r>
              <a:rPr lang="en-US" sz="2300" b="1" i="0" dirty="0">
                <a:effectLst/>
              </a:rPr>
              <a:t> social drivers of health </a:t>
            </a:r>
            <a:r>
              <a:rPr lang="en-US" sz="2300" b="0" i="0" dirty="0">
                <a:effectLst/>
              </a:rPr>
              <a:t>in the target population when designing care.</a:t>
            </a:r>
          </a:p>
        </p:txBody>
      </p:sp>
      <p:sp>
        <p:nvSpPr>
          <p:cNvPr id="7" name="TextBox 6">
            <a:extLst>
              <a:ext uri="{FF2B5EF4-FFF2-40B4-BE49-F238E27FC236}">
                <a16:creationId xmlns:a16="http://schemas.microsoft.com/office/drawing/2014/main" id="{2FB25340-083E-AF43-7E79-0491FD1810D2}"/>
              </a:ext>
            </a:extLst>
          </p:cNvPr>
          <p:cNvSpPr txBox="1"/>
          <p:nvPr/>
        </p:nvSpPr>
        <p:spPr>
          <a:xfrm>
            <a:off x="6201508" y="6128918"/>
            <a:ext cx="2906506" cy="523220"/>
          </a:xfrm>
          <a:prstGeom prst="rect">
            <a:avLst/>
          </a:prstGeom>
          <a:solidFill>
            <a:schemeClr val="bg1"/>
          </a:solidFill>
        </p:spPr>
        <p:txBody>
          <a:bodyPr wrap="square">
            <a:spAutoFit/>
          </a:bodyPr>
          <a:lstStyle/>
          <a:p>
            <a:r>
              <a:rPr lang="en-US" sz="1400" u="sng" dirty="0">
                <a:solidFill>
                  <a:srgbClr val="0000FF"/>
                </a:solidFill>
                <a:effectLst/>
                <a:latin typeface="Aptos" panose="020B0004020202020204" pitchFamily="34" charset="0"/>
                <a:ea typeface="Times New Roman" panose="02020603050405020304" pitchFamily="18" charset="0"/>
                <a:cs typeface="Aptos" panose="020B0004020202020204" pitchFamily="34" charset="0"/>
                <a:hlinkClick r:id="rId5"/>
              </a:rPr>
              <a:t>https://coveragetoolkit.org/health-equity/defining-health-equity/</a:t>
            </a:r>
            <a:endParaRPr lang="en-US" sz="1400" dirty="0"/>
          </a:p>
        </p:txBody>
      </p:sp>
      <p:pic>
        <p:nvPicPr>
          <p:cNvPr id="4" name="Picture 3">
            <a:extLst>
              <a:ext uri="{FF2B5EF4-FFF2-40B4-BE49-F238E27FC236}">
                <a16:creationId xmlns:a16="http://schemas.microsoft.com/office/drawing/2014/main" id="{C0ED9DA9-EA27-4685-93C5-28A6986B48EC}"/>
              </a:ext>
            </a:extLst>
          </p:cNvPr>
          <p:cNvPicPr>
            <a:picLocks noChangeAspect="1"/>
          </p:cNvPicPr>
          <p:nvPr/>
        </p:nvPicPr>
        <p:blipFill>
          <a:blip r:embed="rId6"/>
          <a:stretch>
            <a:fillRect/>
          </a:stretch>
        </p:blipFill>
        <p:spPr>
          <a:xfrm>
            <a:off x="427260" y="6354596"/>
            <a:ext cx="2379248" cy="433161"/>
          </a:xfrm>
          <a:prstGeom prst="rect">
            <a:avLst/>
          </a:prstGeom>
        </p:spPr>
      </p:pic>
    </p:spTree>
    <p:extLst>
      <p:ext uri="{BB962C8B-B14F-4D97-AF65-F5344CB8AC3E}">
        <p14:creationId xmlns:p14="http://schemas.microsoft.com/office/powerpoint/2010/main" val="39891762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879966"/>
          </a:xfrm>
        </p:spPr>
        <p:txBody>
          <a:bodyPr>
            <a:normAutofit/>
          </a:bodyPr>
          <a:lstStyle/>
          <a:p>
            <a:r>
              <a:rPr lang="en-US" sz="4400" dirty="0"/>
              <a:t>Treating CKD</a:t>
            </a:r>
            <a:endParaRPr lang="en-US" dirty="0"/>
          </a:p>
        </p:txBody>
      </p:sp>
      <p:sp>
        <p:nvSpPr>
          <p:cNvPr id="3" name="Content Placeholder 2"/>
          <p:cNvSpPr>
            <a:spLocks noGrp="1"/>
          </p:cNvSpPr>
          <p:nvPr>
            <p:ph sz="quarter" idx="1"/>
          </p:nvPr>
        </p:nvSpPr>
        <p:spPr>
          <a:xfrm>
            <a:off x="267269" y="1295400"/>
            <a:ext cx="8013284" cy="5433646"/>
          </a:xfrm>
        </p:spPr>
        <p:txBody>
          <a:bodyPr>
            <a:normAutofit/>
          </a:bodyPr>
          <a:lstStyle/>
          <a:p>
            <a:pPr lvl="1">
              <a:lnSpc>
                <a:spcPct val="110000"/>
              </a:lnSpc>
            </a:pPr>
            <a:r>
              <a:rPr lang="en-US" sz="2600" dirty="0">
                <a:cs typeface="Calibri" panose="020F0502020204030204" pitchFamily="34" charset="0"/>
              </a:rPr>
              <a:t>Use max tolerated ACEI or ARB</a:t>
            </a:r>
          </a:p>
          <a:p>
            <a:pPr lvl="1">
              <a:lnSpc>
                <a:spcPct val="110000"/>
              </a:lnSpc>
            </a:pPr>
            <a:r>
              <a:rPr lang="en-US" sz="2600" dirty="0">
                <a:cs typeface="Calibri" panose="020F0502020204030204" pitchFamily="34" charset="0"/>
              </a:rPr>
              <a:t>Optimize glucose and BP to protect kidneys</a:t>
            </a:r>
          </a:p>
          <a:p>
            <a:pPr lvl="1">
              <a:lnSpc>
                <a:spcPct val="110000"/>
              </a:lnSpc>
            </a:pPr>
            <a:r>
              <a:rPr lang="en-US" sz="2600" dirty="0">
                <a:ea typeface="Calibri" panose="020F0502020204030204" pitchFamily="34" charset="0"/>
                <a:cs typeface="Calibri" panose="020F0502020204030204" pitchFamily="34" charset="0"/>
              </a:rPr>
              <a:t>Aim to reduce urinary albumin by ≥30% in people with CKD </a:t>
            </a:r>
          </a:p>
          <a:p>
            <a:pPr lvl="1">
              <a:lnSpc>
                <a:spcPct val="110000"/>
              </a:lnSpc>
            </a:pPr>
            <a:endParaRPr lang="en-US" sz="2400" dirty="0">
              <a:ea typeface="Calibri" panose="020F0502020204030204" pitchFamily="34" charset="0"/>
              <a:cs typeface="Calibri" panose="020F0502020204030204" pitchFamily="34" charset="0"/>
            </a:endParaRPr>
          </a:p>
          <a:p>
            <a:pPr lvl="2">
              <a:lnSpc>
                <a:spcPct val="120000"/>
              </a:lnSpc>
            </a:pPr>
            <a:r>
              <a:rPr lang="en-US" sz="2400" dirty="0"/>
              <a:t>*SGLT-2i’s with proven benefit</a:t>
            </a:r>
          </a:p>
          <a:p>
            <a:pPr lvl="3">
              <a:lnSpc>
                <a:spcPct val="120000"/>
              </a:lnSpc>
            </a:pPr>
            <a:r>
              <a:rPr lang="en-US" sz="2000" dirty="0"/>
              <a:t>Empagliflozin (Jardiance), canagliflozin (Invokana), dapagliflozin (Farxiga)</a:t>
            </a:r>
          </a:p>
          <a:p>
            <a:pPr lvl="2">
              <a:lnSpc>
                <a:spcPct val="120000"/>
              </a:lnSpc>
            </a:pPr>
            <a:r>
              <a:rPr lang="en-US" sz="2400" dirty="0"/>
              <a:t>*GLP-1 RA’s with proven benefit</a:t>
            </a:r>
          </a:p>
          <a:p>
            <a:pPr lvl="3">
              <a:lnSpc>
                <a:spcPct val="120000"/>
              </a:lnSpc>
            </a:pPr>
            <a:r>
              <a:rPr lang="en-US" sz="2000" dirty="0"/>
              <a:t>Semaglutide (Ozempic)-has indication, liraglutide (Victoza), dulaglutide (Trulicity) </a:t>
            </a:r>
          </a:p>
          <a:p>
            <a:pPr marL="274320" lvl="1" indent="0">
              <a:lnSpc>
                <a:spcPct val="110000"/>
              </a:lnSpc>
              <a:buNone/>
            </a:pPr>
            <a:endParaRPr lang="en-US" sz="2400" dirty="0">
              <a:ea typeface="Calibri" panose="020F0502020204030204" pitchFamily="34" charset="0"/>
              <a:cs typeface="Calibri" panose="020F0502020204030204" pitchFamily="34" charset="0"/>
            </a:endParaRPr>
          </a:p>
        </p:txBody>
      </p:sp>
      <p:pic>
        <p:nvPicPr>
          <p:cNvPr id="4" name="Picture 2" descr="Cute cartoon smiling healthy kidney character with dumbbells. Human anatomy genitourinary system internal organ giving advice to keep active and doing fit sports vector illustration">
            <a:extLst>
              <a:ext uri="{FF2B5EF4-FFF2-40B4-BE49-F238E27FC236}">
                <a16:creationId xmlns:a16="http://schemas.microsoft.com/office/drawing/2014/main" id="{EE5667C0-E00A-1F7D-15DC-786A32680C8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13056" y="134803"/>
            <a:ext cx="1835544" cy="1223696"/>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81345D10-84FB-EAA5-3EB0-1B97B1EA5E74}"/>
              </a:ext>
            </a:extLst>
          </p:cNvPr>
          <p:cNvPicPr>
            <a:picLocks noChangeAspect="1"/>
          </p:cNvPicPr>
          <p:nvPr/>
        </p:nvPicPr>
        <p:blipFill>
          <a:blip r:embed="rId6"/>
          <a:stretch>
            <a:fillRect/>
          </a:stretch>
        </p:blipFill>
        <p:spPr>
          <a:xfrm>
            <a:off x="5581102" y="6362542"/>
            <a:ext cx="2699451" cy="471553"/>
          </a:xfrm>
          <a:prstGeom prst="rect">
            <a:avLst/>
          </a:prstGeom>
        </p:spPr>
      </p:pic>
    </p:spTree>
    <p:custDataLst>
      <p:tags r:id="rId1"/>
    </p:custDataLst>
    <p:extLst>
      <p:ext uri="{BB962C8B-B14F-4D97-AF65-F5344CB8AC3E}">
        <p14:creationId xmlns:p14="http://schemas.microsoft.com/office/powerpoint/2010/main" val="16097478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6950BFC3-D8DA-4A85-94F7-54DA5524770B}">
      <p188:commentRel xmlns:p188="http://schemas.microsoft.com/office/powerpoint/2018/8/main" r:id="rId4"/>
    </p:ext>
  </p:extLst>
</p:sld>
</file>

<file path=ppt/slides/slide2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A07EC7-C1E8-515E-9AF6-4376179E85C3}"/>
              </a:ext>
            </a:extLst>
          </p:cNvPr>
          <p:cNvSpPr>
            <a:spLocks noGrp="1"/>
          </p:cNvSpPr>
          <p:nvPr>
            <p:ph type="title"/>
          </p:nvPr>
        </p:nvSpPr>
        <p:spPr/>
        <p:txBody>
          <a:bodyPr>
            <a:normAutofit/>
          </a:bodyPr>
          <a:lstStyle/>
          <a:p>
            <a:r>
              <a:rPr lang="en-US" dirty="0"/>
              <a:t>New in 2026: GLP-1 in Kidney Disease </a:t>
            </a:r>
          </a:p>
        </p:txBody>
      </p:sp>
      <p:sp>
        <p:nvSpPr>
          <p:cNvPr id="3" name="TextBox 2">
            <a:extLst>
              <a:ext uri="{FF2B5EF4-FFF2-40B4-BE49-F238E27FC236}">
                <a16:creationId xmlns:a16="http://schemas.microsoft.com/office/drawing/2014/main" id="{73C76141-752B-F110-9446-0B71F57DABEE}"/>
              </a:ext>
            </a:extLst>
          </p:cNvPr>
          <p:cNvSpPr txBox="1"/>
          <p:nvPr/>
        </p:nvSpPr>
        <p:spPr>
          <a:xfrm>
            <a:off x="304800" y="1752600"/>
            <a:ext cx="8229600" cy="3693319"/>
          </a:xfrm>
          <a:prstGeom prst="rect">
            <a:avLst/>
          </a:prstGeom>
          <a:noFill/>
        </p:spPr>
        <p:txBody>
          <a:bodyPr wrap="square" rtlCol="0">
            <a:spAutoFit/>
          </a:bodyPr>
          <a:lstStyle/>
          <a:p>
            <a:pPr marL="285750" indent="-285750">
              <a:buFont typeface="Arial" panose="020B0604020202020204" pitchFamily="34" charset="0"/>
              <a:buChar char="•"/>
            </a:pPr>
            <a:r>
              <a:rPr lang="en-US" sz="2400" dirty="0"/>
              <a:t>In adults with T2D and advanced CKD (eGFR &lt;30), a GLP-1 RA is preferred for glycemic management due to lower risk of hypoglycemia and for CV event reduction.</a:t>
            </a:r>
          </a:p>
          <a:p>
            <a:pPr marL="285750" indent="-285750">
              <a:buFont typeface="Arial" panose="020B0604020202020204" pitchFamily="34" charset="0"/>
              <a:buChar char="•"/>
            </a:pPr>
            <a:endParaRPr lang="en-US" sz="2400" dirty="0"/>
          </a:p>
          <a:p>
            <a:pPr marL="285750" indent="-285750">
              <a:buFont typeface="Arial" panose="020B0604020202020204" pitchFamily="34" charset="0"/>
              <a:buChar char="•"/>
            </a:pPr>
            <a:r>
              <a:rPr lang="en-US" sz="2400" dirty="0"/>
              <a:t>Individuals on dialysis can be safely initiated or continued on GLP-1 based therapy to reduce CV risk and mortality</a:t>
            </a:r>
          </a:p>
          <a:p>
            <a:pPr marL="285750" indent="-285750">
              <a:buFont typeface="Arial" panose="020B0604020202020204" pitchFamily="34" charset="0"/>
              <a:buChar char="•"/>
            </a:pPr>
            <a:endParaRPr lang="en-US" sz="2400" dirty="0"/>
          </a:p>
          <a:p>
            <a:pPr marL="285750" indent="-285750">
              <a:buFont typeface="Arial" panose="020B0604020202020204" pitchFamily="34" charset="0"/>
              <a:buChar char="•"/>
            </a:pPr>
            <a:r>
              <a:rPr lang="en-US" sz="2400" dirty="0"/>
              <a:t>Reminder: only GLP-1 with renal restrictions are exenatide and </a:t>
            </a:r>
            <a:r>
              <a:rPr lang="en-US" sz="2400" dirty="0" err="1"/>
              <a:t>lixisenatide</a:t>
            </a:r>
            <a:endParaRPr lang="en-US" sz="2400" dirty="0"/>
          </a:p>
          <a:p>
            <a:endParaRPr lang="en-US" dirty="0"/>
          </a:p>
        </p:txBody>
      </p:sp>
      <p:pic>
        <p:nvPicPr>
          <p:cNvPr id="4" name="Picture 3">
            <a:extLst>
              <a:ext uri="{FF2B5EF4-FFF2-40B4-BE49-F238E27FC236}">
                <a16:creationId xmlns:a16="http://schemas.microsoft.com/office/drawing/2014/main" id="{6D05DC44-0DA5-07B7-C4F6-5A39FED4D7FF}"/>
              </a:ext>
            </a:extLst>
          </p:cNvPr>
          <p:cNvPicPr>
            <a:picLocks noChangeAspect="1"/>
          </p:cNvPicPr>
          <p:nvPr/>
        </p:nvPicPr>
        <p:blipFill>
          <a:blip r:embed="rId3"/>
          <a:stretch>
            <a:fillRect/>
          </a:stretch>
        </p:blipFill>
        <p:spPr>
          <a:xfrm>
            <a:off x="5581102" y="6362542"/>
            <a:ext cx="2699451" cy="471553"/>
          </a:xfrm>
          <a:prstGeom prst="rect">
            <a:avLst/>
          </a:prstGeom>
        </p:spPr>
      </p:pic>
    </p:spTree>
    <p:extLst>
      <p:ext uri="{BB962C8B-B14F-4D97-AF65-F5344CB8AC3E}">
        <p14:creationId xmlns:p14="http://schemas.microsoft.com/office/powerpoint/2010/main" val="34421198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6950BFC3-D8DA-4A85-94F7-54DA5524770B}">
      <p188:commentRel xmlns:p188="http://schemas.microsoft.com/office/powerpoint/2018/8/main" r:id="rId2"/>
    </p:ext>
  </p:extLst>
</p:sld>
</file>

<file path=ppt/slides/slide27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E90818-0828-44DC-B216-B8D54D2FBDE9}"/>
              </a:ext>
            </a:extLst>
          </p:cNvPr>
          <p:cNvSpPr>
            <a:spLocks noGrp="1"/>
          </p:cNvSpPr>
          <p:nvPr>
            <p:ph type="title"/>
          </p:nvPr>
        </p:nvSpPr>
        <p:spPr/>
        <p:txBody>
          <a:bodyPr/>
          <a:lstStyle/>
          <a:p>
            <a:pPr algn="ctr"/>
            <a:r>
              <a:rPr lang="en-US" dirty="0"/>
              <a:t>SGLT2 Inhibitor CKD Evidence Summary</a:t>
            </a:r>
          </a:p>
        </p:txBody>
      </p:sp>
      <p:graphicFrame>
        <p:nvGraphicFramePr>
          <p:cNvPr id="5" name="Content Placeholder 4">
            <a:extLst>
              <a:ext uri="{FF2B5EF4-FFF2-40B4-BE49-F238E27FC236}">
                <a16:creationId xmlns:a16="http://schemas.microsoft.com/office/drawing/2014/main" id="{E99956F7-EA92-467F-AD73-3C510309FACE}"/>
              </a:ext>
            </a:extLst>
          </p:cNvPr>
          <p:cNvGraphicFramePr>
            <a:graphicFrameLocks noGrp="1"/>
          </p:cNvGraphicFramePr>
          <p:nvPr>
            <p:ph sz="quarter" idx="1"/>
            <p:extLst>
              <p:ext uri="{D42A27DB-BD31-4B8C-83A1-F6EECF244321}">
                <p14:modId xmlns:p14="http://schemas.microsoft.com/office/powerpoint/2010/main" val="1332875832"/>
              </p:ext>
            </p:extLst>
          </p:nvPr>
        </p:nvGraphicFramePr>
        <p:xfrm>
          <a:off x="457200" y="1370275"/>
          <a:ext cx="8229598" cy="3931920"/>
        </p:xfrm>
        <a:graphic>
          <a:graphicData uri="http://schemas.openxmlformats.org/drawingml/2006/table">
            <a:tbl>
              <a:tblPr firstRow="1" bandRow="1">
                <a:tableStyleId>{F5AB1C69-6EDB-4FF4-983F-18BD219EF322}</a:tableStyleId>
              </a:tblPr>
              <a:tblGrid>
                <a:gridCol w="1145893">
                  <a:extLst>
                    <a:ext uri="{9D8B030D-6E8A-4147-A177-3AD203B41FA5}">
                      <a16:colId xmlns:a16="http://schemas.microsoft.com/office/drawing/2014/main" val="2070957117"/>
                    </a:ext>
                  </a:extLst>
                </a:gridCol>
                <a:gridCol w="1761430">
                  <a:extLst>
                    <a:ext uri="{9D8B030D-6E8A-4147-A177-3AD203B41FA5}">
                      <a16:colId xmlns:a16="http://schemas.microsoft.com/office/drawing/2014/main" val="2326439264"/>
                    </a:ext>
                  </a:extLst>
                </a:gridCol>
                <a:gridCol w="5322275">
                  <a:extLst>
                    <a:ext uri="{9D8B030D-6E8A-4147-A177-3AD203B41FA5}">
                      <a16:colId xmlns:a16="http://schemas.microsoft.com/office/drawing/2014/main" val="1296116180"/>
                    </a:ext>
                  </a:extLst>
                </a:gridCol>
              </a:tblGrid>
              <a:tr h="434340">
                <a:tc>
                  <a:txBody>
                    <a:bodyPr/>
                    <a:lstStyle/>
                    <a:p>
                      <a:r>
                        <a:rPr lang="en-US" sz="1600" dirty="0">
                          <a:solidFill>
                            <a:schemeClr val="tx1"/>
                          </a:solidFill>
                          <a:latin typeface="Calibri" panose="020F0502020204030204" pitchFamily="34" charset="0"/>
                          <a:ea typeface="Calibri" panose="020F0502020204030204" pitchFamily="34" charset="0"/>
                          <a:cs typeface="Calibri" panose="020F0502020204030204" pitchFamily="34" charset="0"/>
                        </a:rPr>
                        <a:t>Trial Name </a:t>
                      </a:r>
                    </a:p>
                  </a:txBody>
                  <a:tcPr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600" dirty="0">
                          <a:solidFill>
                            <a:schemeClr val="tx1"/>
                          </a:solidFill>
                          <a:latin typeface="Calibri" panose="020F0502020204030204" pitchFamily="34" charset="0"/>
                          <a:ea typeface="Calibri" panose="020F0502020204030204" pitchFamily="34" charset="0"/>
                          <a:cs typeface="Calibri" panose="020F0502020204030204" pitchFamily="34" charset="0"/>
                        </a:rPr>
                        <a:t>SGLT2 Inhibitor vs placebo</a:t>
                      </a:r>
                    </a:p>
                  </a:txBody>
                  <a:tcPr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600" dirty="0">
                          <a:solidFill>
                            <a:schemeClr val="tx1"/>
                          </a:solidFill>
                          <a:latin typeface="Calibri" panose="020F0502020204030204" pitchFamily="34" charset="0"/>
                          <a:ea typeface="Calibri" panose="020F0502020204030204" pitchFamily="34" charset="0"/>
                          <a:cs typeface="Calibri" panose="020F0502020204030204" pitchFamily="34" charset="0"/>
                        </a:rPr>
                        <a:t>Outcomes (Primary Bolded)</a:t>
                      </a:r>
                    </a:p>
                  </a:txBody>
                  <a:tcPr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14913384"/>
                  </a:ext>
                </a:extLst>
              </a:tr>
              <a:tr h="800100">
                <a:tc>
                  <a:txBody>
                    <a:bodyPr/>
                    <a:lstStyle/>
                    <a:p>
                      <a:r>
                        <a:rPr lang="en-US" sz="1600" dirty="0">
                          <a:latin typeface="Calibri" panose="020F0502020204030204" pitchFamily="34" charset="0"/>
                          <a:ea typeface="Calibri" panose="020F0502020204030204" pitchFamily="34" charset="0"/>
                          <a:cs typeface="Calibri" panose="020F0502020204030204" pitchFamily="34" charset="0"/>
                        </a:rPr>
                        <a:t>CREDENCE</a:t>
                      </a:r>
                    </a:p>
                  </a:txBody>
                  <a:tcPr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600" dirty="0">
                          <a:latin typeface="Calibri" panose="020F0502020204030204" pitchFamily="34" charset="0"/>
                          <a:ea typeface="Calibri" panose="020F0502020204030204" pitchFamily="34" charset="0"/>
                          <a:cs typeface="Calibri" panose="020F0502020204030204" pitchFamily="34" charset="0"/>
                        </a:rPr>
                        <a:t>Canagliflozin</a:t>
                      </a:r>
                    </a:p>
                  </a:txBody>
                  <a:tcPr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600" dirty="0">
                          <a:latin typeface="Calibri" panose="020F0502020204030204" pitchFamily="34" charset="0"/>
                          <a:ea typeface="Calibri" panose="020F0502020204030204" pitchFamily="34" charset="0"/>
                          <a:cs typeface="Calibri" panose="020F0502020204030204" pitchFamily="34" charset="0"/>
                        </a:rPr>
                        <a:t>N=4401, Median follow-up 2.6 years, Prior CVD 50.4%</a:t>
                      </a:r>
                    </a:p>
                    <a:p>
                      <a:r>
                        <a:rPr lang="en-US" sz="1600" b="1" dirty="0">
                          <a:latin typeface="Calibri" panose="020F0502020204030204" pitchFamily="34" charset="0"/>
                          <a:ea typeface="Calibri" panose="020F0502020204030204" pitchFamily="34" charset="0"/>
                          <a:cs typeface="Calibri" panose="020F0502020204030204" pitchFamily="34" charset="0"/>
                        </a:rPr>
                        <a:t>ESRD, doubling of creatinine or death from renal or CV cause</a:t>
                      </a:r>
                      <a:r>
                        <a:rPr lang="en-US" sz="1600" b="0" dirty="0">
                          <a:latin typeface="Calibri" panose="020F0502020204030204" pitchFamily="34" charset="0"/>
                          <a:ea typeface="Calibri" panose="020F0502020204030204" pitchFamily="34" charset="0"/>
                          <a:cs typeface="Calibri" panose="020F0502020204030204" pitchFamily="34" charset="0"/>
                        </a:rPr>
                        <a:t> (primary</a:t>
                      </a:r>
                      <a:r>
                        <a:rPr lang="en-US" sz="1600" dirty="0">
                          <a:latin typeface="Calibri" panose="020F0502020204030204" pitchFamily="34" charset="0"/>
                          <a:ea typeface="Calibri" panose="020F0502020204030204" pitchFamily="34" charset="0"/>
                          <a:cs typeface="Calibri" panose="020F0502020204030204" pitchFamily="34" charset="0"/>
                        </a:rPr>
                        <a:t>): HR 0.70 (0.59-0.82)</a:t>
                      </a:r>
                    </a:p>
                    <a:p>
                      <a:r>
                        <a:rPr lang="en-US" sz="1600" dirty="0">
                          <a:latin typeface="Calibri" panose="020F0502020204030204" pitchFamily="34" charset="0"/>
                          <a:ea typeface="Calibri" panose="020F0502020204030204" pitchFamily="34" charset="0"/>
                          <a:cs typeface="Calibri" panose="020F0502020204030204" pitchFamily="34" charset="0"/>
                        </a:rPr>
                        <a:t>3 point MACE 0.80 (0.67-0.95)</a:t>
                      </a:r>
                    </a:p>
                  </a:txBody>
                  <a:tcPr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766506613"/>
                  </a:ext>
                </a:extLst>
              </a:tr>
              <a:tr h="434340">
                <a:tc>
                  <a:txBody>
                    <a:bodyPr/>
                    <a:lstStyle/>
                    <a:p>
                      <a:r>
                        <a:rPr lang="en-US" sz="1600" dirty="0">
                          <a:latin typeface="Calibri" panose="020F0502020204030204" pitchFamily="34" charset="0"/>
                          <a:ea typeface="Calibri" panose="020F0502020204030204" pitchFamily="34" charset="0"/>
                          <a:cs typeface="Calibri" panose="020F0502020204030204" pitchFamily="34" charset="0"/>
                        </a:rPr>
                        <a:t>DAPA-CKD</a:t>
                      </a:r>
                    </a:p>
                  </a:txBody>
                  <a:tcPr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latin typeface="Calibri" panose="020F0502020204030204" pitchFamily="34" charset="0"/>
                          <a:ea typeface="Calibri" panose="020F0502020204030204" pitchFamily="34" charset="0"/>
                          <a:cs typeface="Calibri" panose="020F0502020204030204" pitchFamily="34" charset="0"/>
                        </a:rPr>
                        <a:t>Dapagliflozin</a:t>
                      </a:r>
                    </a:p>
                  </a:txBody>
                  <a:tcPr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600" dirty="0">
                          <a:latin typeface="Calibri" panose="020F0502020204030204" pitchFamily="34" charset="0"/>
                          <a:ea typeface="Calibri" panose="020F0502020204030204" pitchFamily="34" charset="0"/>
                          <a:cs typeface="Calibri" panose="020F0502020204030204" pitchFamily="34" charset="0"/>
                        </a:rPr>
                        <a:t>N=4304, 2906 with diabetes, Median follow-up 2.4 years, Prior CVD 37.4%</a:t>
                      </a:r>
                    </a:p>
                    <a:p>
                      <a:r>
                        <a:rPr lang="en-US" sz="1600" b="1" dirty="0">
                          <a:latin typeface="Calibri" panose="020F0502020204030204" pitchFamily="34" charset="0"/>
                          <a:ea typeface="Calibri" panose="020F0502020204030204" pitchFamily="34" charset="0"/>
                          <a:cs typeface="Calibri" panose="020F0502020204030204" pitchFamily="34" charset="0"/>
                        </a:rPr>
                        <a:t>&gt;50% decline in eGFR, ESKD or renal/CV death (primary</a:t>
                      </a:r>
                      <a:r>
                        <a:rPr lang="en-US" sz="1600" dirty="0">
                          <a:latin typeface="Calibri" panose="020F0502020204030204" pitchFamily="34" charset="0"/>
                          <a:ea typeface="Calibri" panose="020F0502020204030204" pitchFamily="34" charset="0"/>
                          <a:cs typeface="Calibri" panose="020F0502020204030204" pitchFamily="34" charset="0"/>
                        </a:rPr>
                        <a:t>): </a:t>
                      </a:r>
                    </a:p>
                    <a:p>
                      <a:r>
                        <a:rPr lang="en-US" sz="1600" dirty="0">
                          <a:latin typeface="Calibri" panose="020F0502020204030204" pitchFamily="34" charset="0"/>
                          <a:ea typeface="Calibri" panose="020F0502020204030204" pitchFamily="34" charset="0"/>
                          <a:cs typeface="Calibri" panose="020F0502020204030204" pitchFamily="34" charset="0"/>
                        </a:rPr>
                        <a:t>HR 0.61 (0.51-0.72)</a:t>
                      </a:r>
                    </a:p>
                  </a:txBody>
                  <a:tcPr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126530452"/>
                  </a:ext>
                </a:extLst>
              </a:tr>
              <a:tr h="617220">
                <a:tc>
                  <a:txBody>
                    <a:bodyPr/>
                    <a:lstStyle/>
                    <a:p>
                      <a:r>
                        <a:rPr lang="en-US" sz="1600" dirty="0">
                          <a:latin typeface="Calibri" panose="020F0502020204030204" pitchFamily="34" charset="0"/>
                          <a:ea typeface="Calibri" panose="020F0502020204030204" pitchFamily="34" charset="0"/>
                          <a:cs typeface="Calibri" panose="020F0502020204030204" pitchFamily="34" charset="0"/>
                        </a:rPr>
                        <a:t>EMPA-Kidney</a:t>
                      </a:r>
                    </a:p>
                  </a:txBody>
                  <a:tcPr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latin typeface="Calibri" panose="020F0502020204030204" pitchFamily="34" charset="0"/>
                          <a:ea typeface="Calibri" panose="020F0502020204030204" pitchFamily="34" charset="0"/>
                          <a:cs typeface="Calibri" panose="020F0502020204030204" pitchFamily="34" charset="0"/>
                        </a:rPr>
                        <a:t>Empagliflozin</a:t>
                      </a:r>
                    </a:p>
                  </a:txBody>
                  <a:tcPr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latin typeface="Calibri" panose="020F0502020204030204" pitchFamily="34" charset="0"/>
                          <a:ea typeface="Calibri" panose="020F0502020204030204" pitchFamily="34" charset="0"/>
                          <a:cs typeface="Calibri" panose="020F0502020204030204" pitchFamily="34" charset="0"/>
                        </a:rPr>
                        <a:t>N=6609, Median follow-up 2.0 years, Prior CVD 27%, 46% with DM</a:t>
                      </a:r>
                    </a:p>
                    <a:p>
                      <a:r>
                        <a:rPr lang="en-US" sz="1600" b="1" dirty="0">
                          <a:latin typeface="Calibri" panose="020F0502020204030204" pitchFamily="34" charset="0"/>
                          <a:ea typeface="Calibri" panose="020F0502020204030204" pitchFamily="34" charset="0"/>
                          <a:cs typeface="Calibri" panose="020F0502020204030204" pitchFamily="34" charset="0"/>
                        </a:rPr>
                        <a:t>ESRD, &gt;40% decline in eGFR, ESKD, or renal/CV death (primary</a:t>
                      </a:r>
                      <a:r>
                        <a:rPr lang="en-US" sz="1600" dirty="0">
                          <a:latin typeface="Calibri" panose="020F0502020204030204" pitchFamily="34" charset="0"/>
                          <a:ea typeface="Calibri" panose="020F0502020204030204" pitchFamily="34" charset="0"/>
                          <a:cs typeface="Calibri" panose="020F0502020204030204" pitchFamily="34" charset="0"/>
                        </a:rPr>
                        <a:t>): HR 0.72 (0.64-0.82), stopped early due to positive benefit</a:t>
                      </a:r>
                    </a:p>
                  </a:txBody>
                  <a:tcPr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552193661"/>
                  </a:ext>
                </a:extLst>
              </a:tr>
            </a:tbl>
          </a:graphicData>
        </a:graphic>
      </p:graphicFrame>
      <p:sp>
        <p:nvSpPr>
          <p:cNvPr id="4" name="TextBox 3">
            <a:extLst>
              <a:ext uri="{FF2B5EF4-FFF2-40B4-BE49-F238E27FC236}">
                <a16:creationId xmlns:a16="http://schemas.microsoft.com/office/drawing/2014/main" id="{85033AAE-52D8-E8C7-878B-134E6692673F}"/>
              </a:ext>
            </a:extLst>
          </p:cNvPr>
          <p:cNvSpPr txBox="1"/>
          <p:nvPr/>
        </p:nvSpPr>
        <p:spPr>
          <a:xfrm>
            <a:off x="304800" y="5529470"/>
            <a:ext cx="8058150" cy="646331"/>
          </a:xfrm>
          <a:prstGeom prst="rect">
            <a:avLst/>
          </a:prstGeom>
          <a:noFill/>
        </p:spPr>
        <p:txBody>
          <a:bodyPr wrap="square" rtlCol="0">
            <a:spAutoFit/>
          </a:bodyPr>
          <a:lstStyle/>
          <a:p>
            <a:r>
              <a:rPr lang="en-US" sz="900" dirty="0" err="1"/>
              <a:t>Perkovic</a:t>
            </a:r>
            <a:r>
              <a:rPr lang="en-US" sz="900" dirty="0"/>
              <a:t> V, Jardine MJ, Neal B, et al. Canagliflozin and renal outcomes in type 2 diabetes and nephropathy. N </a:t>
            </a:r>
            <a:r>
              <a:rPr lang="en-US" sz="900" dirty="0" err="1"/>
              <a:t>Engl</a:t>
            </a:r>
            <a:r>
              <a:rPr lang="en-US" sz="900" dirty="0"/>
              <a:t> J Med. 2019;380:2295–2306. </a:t>
            </a:r>
          </a:p>
          <a:p>
            <a:r>
              <a:rPr lang="en-US" sz="900" dirty="0"/>
              <a:t> </a:t>
            </a:r>
            <a:r>
              <a:rPr lang="en-US" sz="900" dirty="0" err="1"/>
              <a:t>Heerspink</a:t>
            </a:r>
            <a:r>
              <a:rPr lang="en-US" sz="900" dirty="0"/>
              <a:t> HJL, Stefansson BV, Correa-Rotter R, et al. Dapagliflozin in patients with chronic kidney disease. N </a:t>
            </a:r>
            <a:r>
              <a:rPr lang="en-US" sz="900" dirty="0" err="1"/>
              <a:t>Engl</a:t>
            </a:r>
            <a:r>
              <a:rPr lang="en-US" sz="900" dirty="0"/>
              <a:t> J Med. 2020;383:1436–1446.</a:t>
            </a:r>
          </a:p>
          <a:p>
            <a:r>
              <a:rPr lang="en-US" sz="900" dirty="0">
                <a:solidFill>
                  <a:srgbClr val="212121"/>
                </a:solidFill>
              </a:rPr>
              <a:t>EMPA-KIDNEY Collaborative Group, Herrington WG, </a:t>
            </a:r>
            <a:r>
              <a:rPr lang="en-US" sz="900" dirty="0" err="1">
                <a:solidFill>
                  <a:srgbClr val="212121"/>
                </a:solidFill>
              </a:rPr>
              <a:t>Staplin</a:t>
            </a:r>
            <a:r>
              <a:rPr lang="en-US" sz="900" dirty="0">
                <a:solidFill>
                  <a:srgbClr val="212121"/>
                </a:solidFill>
              </a:rPr>
              <a:t> N, </a:t>
            </a:r>
            <a:r>
              <a:rPr lang="en-US" sz="900" dirty="0" err="1">
                <a:solidFill>
                  <a:srgbClr val="212121"/>
                </a:solidFill>
              </a:rPr>
              <a:t>Wanner</a:t>
            </a:r>
            <a:r>
              <a:rPr lang="en-US" sz="900" dirty="0">
                <a:solidFill>
                  <a:srgbClr val="212121"/>
                </a:solidFill>
              </a:rPr>
              <a:t> C, et al. Empagliflozin in Patients with Chronic Kidney Disease. N </a:t>
            </a:r>
            <a:r>
              <a:rPr lang="en-US" sz="900" dirty="0" err="1">
                <a:solidFill>
                  <a:srgbClr val="212121"/>
                </a:solidFill>
              </a:rPr>
              <a:t>Engl</a:t>
            </a:r>
            <a:r>
              <a:rPr lang="en-US" sz="900" dirty="0">
                <a:solidFill>
                  <a:srgbClr val="212121"/>
                </a:solidFill>
              </a:rPr>
              <a:t> J Med. 2022 Nov 4. </a:t>
            </a:r>
            <a:r>
              <a:rPr lang="en-US" sz="900" dirty="0" err="1">
                <a:solidFill>
                  <a:srgbClr val="212121"/>
                </a:solidFill>
              </a:rPr>
              <a:t>doi</a:t>
            </a:r>
            <a:r>
              <a:rPr lang="en-US" sz="900" dirty="0">
                <a:solidFill>
                  <a:srgbClr val="212121"/>
                </a:solidFill>
              </a:rPr>
              <a:t>: 10.1056/NEJMoa2204233. </a:t>
            </a:r>
            <a:r>
              <a:rPr lang="en-US" sz="900" dirty="0" err="1">
                <a:solidFill>
                  <a:srgbClr val="212121"/>
                </a:solidFill>
              </a:rPr>
              <a:t>Epub</a:t>
            </a:r>
            <a:r>
              <a:rPr lang="en-US" sz="900" dirty="0">
                <a:solidFill>
                  <a:srgbClr val="212121"/>
                </a:solidFill>
              </a:rPr>
              <a:t> ahead of print. PMID: 36331190.</a:t>
            </a:r>
            <a:endParaRPr lang="en-US" sz="900" dirty="0"/>
          </a:p>
        </p:txBody>
      </p:sp>
    </p:spTree>
    <p:extLst>
      <p:ext uri="{BB962C8B-B14F-4D97-AF65-F5344CB8AC3E}">
        <p14:creationId xmlns:p14="http://schemas.microsoft.com/office/powerpoint/2010/main" val="193261301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7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id="{06A57546-9FF0-4041-8E45-5D09F08CD079}"/>
              </a:ext>
            </a:extLst>
          </p:cNvPr>
          <p:cNvGraphicFramePr>
            <a:graphicFrameLocks noGrp="1"/>
          </p:cNvGraphicFramePr>
          <p:nvPr>
            <p:extLst>
              <p:ext uri="{D42A27DB-BD31-4B8C-83A1-F6EECF244321}">
                <p14:modId xmlns:p14="http://schemas.microsoft.com/office/powerpoint/2010/main" val="2990913021"/>
              </p:ext>
            </p:extLst>
          </p:nvPr>
        </p:nvGraphicFramePr>
        <p:xfrm>
          <a:off x="321607" y="1954532"/>
          <a:ext cx="8502352" cy="3418451"/>
        </p:xfrm>
        <a:graphic>
          <a:graphicData uri="http://schemas.openxmlformats.org/drawingml/2006/table">
            <a:tbl>
              <a:tblPr firstRow="1" firstCol="1" bandRow="1">
                <a:tableStyleId>{7DF18680-E054-41AD-8BC1-D1AEF772440D}</a:tableStyleId>
              </a:tblPr>
              <a:tblGrid>
                <a:gridCol w="1327508">
                  <a:extLst>
                    <a:ext uri="{9D8B030D-6E8A-4147-A177-3AD203B41FA5}">
                      <a16:colId xmlns:a16="http://schemas.microsoft.com/office/drawing/2014/main" val="3020463961"/>
                    </a:ext>
                  </a:extLst>
                </a:gridCol>
                <a:gridCol w="7174844">
                  <a:extLst>
                    <a:ext uri="{9D8B030D-6E8A-4147-A177-3AD203B41FA5}">
                      <a16:colId xmlns:a16="http://schemas.microsoft.com/office/drawing/2014/main" val="3149839752"/>
                    </a:ext>
                  </a:extLst>
                </a:gridCol>
              </a:tblGrid>
              <a:tr h="313403">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500" dirty="0"/>
                        <a:t>Effects of Semaglutide on Chronic Kidney Disease in Patients with Type 2 Diabetes (FLOW)</a:t>
                      </a:r>
                      <a:endParaRPr lang="en-US" sz="1400" b="1" i="0" kern="1200" dirty="0">
                        <a:solidFill>
                          <a:schemeClr val="bg1"/>
                        </a:solidFill>
                        <a:effectLst/>
                        <a:latin typeface="+mn-lt"/>
                        <a:ea typeface="+mn-ea"/>
                        <a:cs typeface="+mn-cs"/>
                      </a:endParaRPr>
                    </a:p>
                  </a:txBody>
                  <a:tcPr marL="68580" marR="68580" marT="34290" marB="34290" anchor="ctr">
                    <a:solidFill>
                      <a:srgbClr val="D057A1"/>
                    </a:solidFill>
                  </a:tcPr>
                </a:tc>
                <a:tc hMerge="1">
                  <a:txBody>
                    <a:bodyPr/>
                    <a:lstStyle/>
                    <a:p>
                      <a:endParaRPr lang="en-US" sz="2000" dirty="0">
                        <a:latin typeface="+mj-lt"/>
                      </a:endParaRPr>
                    </a:p>
                  </a:txBody>
                  <a:tcPr/>
                </a:tc>
                <a:extLst>
                  <a:ext uri="{0D108BD9-81ED-4DB2-BD59-A6C34878D82A}">
                    <a16:rowId xmlns:a16="http://schemas.microsoft.com/office/drawing/2014/main" val="2087049339"/>
                  </a:ext>
                </a:extLst>
              </a:tr>
              <a:tr h="301349">
                <a:tc>
                  <a:txBody>
                    <a:bodyPr/>
                    <a:lstStyle/>
                    <a:p>
                      <a:pPr algn="ctr"/>
                      <a:r>
                        <a:rPr lang="en-US" sz="1400" b="0" dirty="0">
                          <a:solidFill>
                            <a:schemeClr val="bg1"/>
                          </a:solidFill>
                        </a:rPr>
                        <a:t>Study Design</a:t>
                      </a:r>
                      <a:endParaRPr lang="en-US" sz="1400" b="0" dirty="0">
                        <a:solidFill>
                          <a:schemeClr val="bg1"/>
                        </a:solidFill>
                        <a:latin typeface="+mn-lt"/>
                      </a:endParaRPr>
                    </a:p>
                  </a:txBody>
                  <a:tcPr marL="68580" marR="68580" marT="34290" marB="34290" anchor="ctr">
                    <a:solidFill>
                      <a:srgbClr val="D057A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kern="1200" dirty="0">
                          <a:solidFill>
                            <a:srgbClr val="000000"/>
                          </a:solidFill>
                        </a:rPr>
                        <a:t>Phase III randomized, double-blind, placebo-controlled trial</a:t>
                      </a:r>
                      <a:endParaRPr kumimoji="0" lang="en-US" sz="1400" kern="1200" dirty="0">
                        <a:solidFill>
                          <a:srgbClr val="000000"/>
                        </a:solidFill>
                        <a:latin typeface="+mj-lt"/>
                        <a:ea typeface="+mn-ea"/>
                        <a:cs typeface="+mn-cs"/>
                      </a:endParaRPr>
                    </a:p>
                  </a:txBody>
                  <a:tcPr marL="51435" marR="51435" marT="25718" marB="25718"/>
                </a:tc>
                <a:extLst>
                  <a:ext uri="{0D108BD9-81ED-4DB2-BD59-A6C34878D82A}">
                    <a16:rowId xmlns:a16="http://schemas.microsoft.com/office/drawing/2014/main" val="1764002000"/>
                  </a:ext>
                </a:extLst>
              </a:tr>
              <a:tr h="530373">
                <a:tc>
                  <a:txBody>
                    <a:bodyPr/>
                    <a:lstStyle/>
                    <a:p>
                      <a:pPr algn="ctr"/>
                      <a:r>
                        <a:rPr lang="en-US" sz="1400" b="0" dirty="0">
                          <a:solidFill>
                            <a:schemeClr val="bg1"/>
                          </a:solidFill>
                        </a:rPr>
                        <a:t>Size &amp; Duration</a:t>
                      </a:r>
                      <a:endParaRPr lang="en-US" sz="1400" b="0" dirty="0">
                        <a:solidFill>
                          <a:schemeClr val="bg1"/>
                        </a:solidFill>
                        <a:latin typeface="+mn-lt"/>
                      </a:endParaRPr>
                    </a:p>
                  </a:txBody>
                  <a:tcPr marL="68580" marR="68580" marT="34290" marB="34290" anchor="ctr">
                    <a:solidFill>
                      <a:srgbClr val="D057A1"/>
                    </a:solidFill>
                  </a:tcPr>
                </a:tc>
                <a:tc>
                  <a:txBody>
                    <a:bodyPr/>
                    <a:lstStyle/>
                    <a:p>
                      <a:r>
                        <a:rPr lang="en-US" sz="1400" dirty="0">
                          <a:solidFill>
                            <a:srgbClr val="000000"/>
                          </a:solidFill>
                        </a:rPr>
                        <a:t>N = 3,533; median follow-up</a:t>
                      </a:r>
                      <a:r>
                        <a:rPr kumimoji="0" lang="en-US" sz="1400" kern="1200" dirty="0">
                          <a:solidFill>
                            <a:srgbClr val="000000"/>
                          </a:solidFill>
                        </a:rPr>
                        <a:t>: 3.4 years</a:t>
                      </a:r>
                      <a:endParaRPr kumimoji="0" lang="en-US" sz="1400" kern="1200" dirty="0">
                        <a:solidFill>
                          <a:srgbClr val="000000"/>
                        </a:solidFill>
                        <a:latin typeface="+mj-lt"/>
                        <a:ea typeface="+mn-ea"/>
                        <a:cs typeface="+mn-cs"/>
                      </a:endParaRPr>
                    </a:p>
                  </a:txBody>
                  <a:tcPr marL="51435" marR="51435" marT="25718" marB="25718"/>
                </a:tc>
                <a:extLst>
                  <a:ext uri="{0D108BD9-81ED-4DB2-BD59-A6C34878D82A}">
                    <a16:rowId xmlns:a16="http://schemas.microsoft.com/office/drawing/2014/main" val="4135879101"/>
                  </a:ext>
                </a:extLst>
              </a:tr>
              <a:tr h="301349">
                <a:tc>
                  <a:txBody>
                    <a:bodyPr/>
                    <a:lstStyle/>
                    <a:p>
                      <a:pPr algn="ctr"/>
                      <a:r>
                        <a:rPr lang="en-US" sz="1400" b="0" dirty="0">
                          <a:solidFill>
                            <a:schemeClr val="bg1"/>
                          </a:solidFill>
                        </a:rPr>
                        <a:t>Intervention</a:t>
                      </a:r>
                      <a:endParaRPr lang="en-US" sz="1400" b="0" dirty="0">
                        <a:solidFill>
                          <a:schemeClr val="bg1"/>
                        </a:solidFill>
                        <a:latin typeface="+mn-lt"/>
                      </a:endParaRPr>
                    </a:p>
                  </a:txBody>
                  <a:tcPr marL="68580" marR="68580" marT="34290" marB="34290" anchor="ctr">
                    <a:solidFill>
                      <a:srgbClr val="D057A1"/>
                    </a:solidFill>
                  </a:tcPr>
                </a:tc>
                <a:tc>
                  <a:txBody>
                    <a:bodyPr/>
                    <a:lstStyle/>
                    <a:p>
                      <a:r>
                        <a:rPr lang="en-US" sz="1400" dirty="0">
                          <a:solidFill>
                            <a:srgbClr val="000000"/>
                          </a:solidFill>
                        </a:rPr>
                        <a:t>Semaglutide 1 mg per week </a:t>
                      </a:r>
                      <a:r>
                        <a:rPr lang="en-US" sz="1400" baseline="0" dirty="0">
                          <a:solidFill>
                            <a:srgbClr val="000000"/>
                          </a:solidFill>
                        </a:rPr>
                        <a:t>vs. placebo</a:t>
                      </a:r>
                      <a:endParaRPr lang="en-US" sz="1400" dirty="0">
                        <a:solidFill>
                          <a:srgbClr val="000000"/>
                        </a:solidFill>
                        <a:latin typeface="+mj-lt"/>
                      </a:endParaRPr>
                    </a:p>
                  </a:txBody>
                  <a:tcPr marL="51435" marR="51435" marT="25718" marB="25718"/>
                </a:tc>
                <a:extLst>
                  <a:ext uri="{0D108BD9-81ED-4DB2-BD59-A6C34878D82A}">
                    <a16:rowId xmlns:a16="http://schemas.microsoft.com/office/drawing/2014/main" val="1892996683"/>
                  </a:ext>
                </a:extLst>
              </a:tr>
              <a:tr h="922128">
                <a:tc>
                  <a:txBody>
                    <a:bodyPr/>
                    <a:lstStyle/>
                    <a:p>
                      <a:pPr marL="0" marR="0" lvl="1" indent="0" algn="ctr" defTabSz="914400" rtl="0" eaLnBrk="1" fontAlgn="auto" latinLnBrk="0" hangingPunct="1">
                        <a:lnSpc>
                          <a:spcPct val="100000"/>
                        </a:lnSpc>
                        <a:spcBef>
                          <a:spcPts val="0"/>
                        </a:spcBef>
                        <a:spcAft>
                          <a:spcPts val="0"/>
                        </a:spcAft>
                        <a:buClrTx/>
                        <a:buSzTx/>
                        <a:buFontTx/>
                        <a:buNone/>
                        <a:tabLst/>
                        <a:defRPr/>
                      </a:pPr>
                      <a:r>
                        <a:rPr lang="en-US" sz="1400" b="0" dirty="0">
                          <a:solidFill>
                            <a:schemeClr val="bg1"/>
                          </a:solidFill>
                        </a:rPr>
                        <a:t>Patient Population</a:t>
                      </a:r>
                      <a:endParaRPr lang="en-US" sz="1400" b="0" dirty="0">
                        <a:solidFill>
                          <a:schemeClr val="bg1"/>
                        </a:solidFill>
                        <a:latin typeface="+mn-lt"/>
                      </a:endParaRPr>
                    </a:p>
                  </a:txBody>
                  <a:tcPr marL="68580" marR="68580" marT="34290" marB="34290" anchor="ctr">
                    <a:solidFill>
                      <a:srgbClr val="D057A1"/>
                    </a:solidFill>
                  </a:tcPr>
                </a:tc>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US" sz="1400" b="0" strike="noStrike" kern="1200" dirty="0">
                          <a:solidFill>
                            <a:srgbClr val="000000"/>
                          </a:solidFill>
                          <a:effectLst/>
                        </a:rPr>
                        <a:t>Adults aged ≥ 18 years with type 2 diabetes </a:t>
                      </a:r>
                      <a:r>
                        <a:rPr lang="en-US" sz="1400" dirty="0"/>
                        <a:t>(A1C level ≤10%) </a:t>
                      </a:r>
                      <a:endParaRPr kumimoji="0" lang="en-US" sz="1400" kern="1200" dirty="0">
                        <a:solidFill>
                          <a:srgbClr val="000000"/>
                        </a:solidFill>
                        <a:effectLst/>
                      </a:endParaRPr>
                    </a:p>
                    <a:p>
                      <a:pPr marL="182880" marR="0" lvl="0" indent="-18288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1" kern="1200" dirty="0">
                          <a:solidFill>
                            <a:srgbClr val="000000"/>
                          </a:solidFill>
                          <a:effectLst/>
                        </a:rPr>
                        <a:t>eGFR 25 </a:t>
                      </a:r>
                      <a:r>
                        <a:rPr lang="en-US" sz="1400" b="1" dirty="0">
                          <a:solidFill>
                            <a:srgbClr val="000000"/>
                          </a:solidFill>
                        </a:rPr>
                        <a:t>to &lt;50 </a:t>
                      </a:r>
                      <a:r>
                        <a:rPr kumimoji="0" lang="en-US" sz="1400" b="1" kern="1200" dirty="0">
                          <a:solidFill>
                            <a:srgbClr val="000000"/>
                          </a:solidFill>
                          <a:effectLst/>
                        </a:rPr>
                        <a:t>mL/min/1.73m² and UACR &gt; 100 mg/g to 5000 mg/g </a:t>
                      </a:r>
                      <a:r>
                        <a:rPr kumimoji="0" lang="en-US" sz="1400" b="0" u="sng" kern="1200" dirty="0">
                          <a:solidFill>
                            <a:srgbClr val="000000"/>
                          </a:solidFill>
                          <a:effectLst/>
                        </a:rPr>
                        <a:t>OR</a:t>
                      </a:r>
                      <a:r>
                        <a:rPr kumimoji="0" lang="en-US" sz="1400" b="0" kern="1200" dirty="0">
                          <a:solidFill>
                            <a:srgbClr val="000000"/>
                          </a:solidFill>
                          <a:effectLst/>
                        </a:rPr>
                        <a:t>                       </a:t>
                      </a:r>
                    </a:p>
                    <a:p>
                      <a:pPr marL="182880" marR="0" lvl="0" indent="-18288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1" kern="1200" dirty="0">
                          <a:solidFill>
                            <a:srgbClr val="000000"/>
                          </a:solidFill>
                          <a:effectLst/>
                        </a:rPr>
                        <a:t>eGFR 50 to 75 mL/min/1.73m² and UACR ≥ 300 mg/g to 5000 mg/g</a:t>
                      </a:r>
                      <a:endParaRPr kumimoji="0" lang="en-US" sz="1400" b="1" kern="1200" dirty="0">
                        <a:solidFill>
                          <a:srgbClr val="000000"/>
                        </a:solidFill>
                      </a:endParaRPr>
                    </a:p>
                    <a:p>
                      <a:pPr marL="182880" marR="0" lvl="0" indent="-18288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kern="1200" dirty="0">
                          <a:solidFill>
                            <a:srgbClr val="000000"/>
                          </a:solidFill>
                        </a:rPr>
                        <a:t>On stable, max-tolerated ACEI or ARB; </a:t>
                      </a:r>
                      <a:r>
                        <a:rPr kumimoji="0" lang="en-US" sz="1400" u="sng" kern="1200" dirty="0">
                          <a:solidFill>
                            <a:srgbClr val="000000"/>
                          </a:solidFill>
                        </a:rPr>
                        <a:t>or</a:t>
                      </a:r>
                      <a:r>
                        <a:rPr kumimoji="0" lang="en-US" sz="1400" kern="1200" dirty="0">
                          <a:solidFill>
                            <a:srgbClr val="000000"/>
                          </a:solidFill>
                        </a:rPr>
                        <a:t> patients with documented intolerance</a:t>
                      </a:r>
                    </a:p>
                  </a:txBody>
                  <a:tcPr marL="51435" marR="51435" marT="25718" marB="25718"/>
                </a:tc>
                <a:extLst>
                  <a:ext uri="{0D108BD9-81ED-4DB2-BD59-A6C34878D82A}">
                    <a16:rowId xmlns:a16="http://schemas.microsoft.com/office/drawing/2014/main" val="157689626"/>
                  </a:ext>
                </a:extLst>
              </a:tr>
              <a:tr h="1049849">
                <a:tc>
                  <a:txBody>
                    <a:bodyPr/>
                    <a:lstStyle/>
                    <a:p>
                      <a:pPr marL="0" marR="0" lvl="1" indent="0" algn="ctr" defTabSz="914400" rtl="0" eaLnBrk="1" fontAlgn="auto" latinLnBrk="0" hangingPunct="1">
                        <a:lnSpc>
                          <a:spcPct val="100000"/>
                        </a:lnSpc>
                        <a:spcBef>
                          <a:spcPts val="0"/>
                        </a:spcBef>
                        <a:spcAft>
                          <a:spcPts val="0"/>
                        </a:spcAft>
                        <a:buClrTx/>
                        <a:buSzTx/>
                        <a:buFontTx/>
                        <a:buNone/>
                        <a:tabLst/>
                        <a:defRPr/>
                      </a:pPr>
                      <a:r>
                        <a:rPr lang="en-US" sz="1400" b="0" dirty="0">
                          <a:solidFill>
                            <a:schemeClr val="bg1"/>
                          </a:solidFill>
                        </a:rPr>
                        <a:t>Endpoints </a:t>
                      </a:r>
                      <a:endParaRPr lang="en-US" sz="1400" b="0" dirty="0">
                        <a:solidFill>
                          <a:schemeClr val="bg1"/>
                        </a:solidFill>
                        <a:latin typeface="+mn-lt"/>
                      </a:endParaRPr>
                    </a:p>
                  </a:txBody>
                  <a:tcPr marL="68580" marR="68580" marT="34290" marB="34290" anchor="ctr">
                    <a:solidFill>
                      <a:srgbClr val="D057A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0" dirty="0">
                          <a:solidFill>
                            <a:srgbClr val="000000"/>
                          </a:solidFill>
                        </a:rPr>
                        <a:t>Primary </a:t>
                      </a:r>
                      <a:r>
                        <a:rPr lang="en-US" sz="1400" b="0" baseline="0" dirty="0">
                          <a:solidFill>
                            <a:srgbClr val="000000"/>
                          </a:solidFill>
                        </a:rPr>
                        <a:t>Composite Endpoint</a:t>
                      </a:r>
                      <a:r>
                        <a:rPr lang="en-US" sz="1400" b="0" baseline="30000" dirty="0">
                          <a:solidFill>
                            <a:srgbClr val="000000"/>
                          </a:solidFill>
                        </a:rPr>
                        <a:t>1</a:t>
                      </a:r>
                      <a:r>
                        <a:rPr lang="en-US" sz="1400" b="0" baseline="0" dirty="0">
                          <a:solidFill>
                            <a:srgbClr val="000000"/>
                          </a:solidFill>
                        </a:rPr>
                        <a:t>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dirty="0">
                          <a:solidFill>
                            <a:srgbClr val="000000"/>
                          </a:solidFill>
                        </a:rPr>
                        <a:t>HR 0.76 (0.66–0.88); </a:t>
                      </a:r>
                      <a:r>
                        <a:rPr lang="en-US" sz="1400" b="1" dirty="0">
                          <a:solidFill>
                            <a:srgbClr val="000000"/>
                          </a:solidFill>
                        </a:rPr>
                        <a:t>NNT 23</a:t>
                      </a:r>
                    </a:p>
                    <a:p>
                      <a:pPr marL="457200" marR="0" lvl="1"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400" kern="1200" dirty="0">
                          <a:solidFill>
                            <a:schemeClr val="tx1">
                              <a:lumMod val="50000"/>
                            </a:schemeClr>
                          </a:solidFill>
                          <a:effectLst/>
                          <a:sym typeface="Wingdings" pitchFamily="2" charset="2"/>
                        </a:rPr>
                        <a:t> </a:t>
                      </a:r>
                      <a:r>
                        <a:rPr lang="en-US" sz="1400" kern="1200" dirty="0">
                          <a:solidFill>
                            <a:schemeClr val="tx1">
                              <a:lumMod val="50000"/>
                            </a:schemeClr>
                          </a:solidFill>
                          <a:effectLst/>
                        </a:rPr>
                        <a:t>≥50% reduction from baseline in eGFR: HR 0.73 (0.59</a:t>
                      </a:r>
                      <a:r>
                        <a:rPr lang="en-US" sz="1400" dirty="0">
                          <a:solidFill>
                            <a:schemeClr val="tx1">
                              <a:lumMod val="50000"/>
                            </a:schemeClr>
                          </a:solidFill>
                        </a:rPr>
                        <a:t>–</a:t>
                      </a:r>
                      <a:r>
                        <a:rPr lang="en-US" sz="1400" kern="1200" dirty="0">
                          <a:solidFill>
                            <a:schemeClr val="tx1">
                              <a:lumMod val="50000"/>
                            </a:schemeClr>
                          </a:solidFill>
                          <a:effectLst/>
                        </a:rPr>
                        <a:t>0.89)</a:t>
                      </a:r>
                    </a:p>
                    <a:p>
                      <a:pPr marL="457200" marR="0" lvl="1"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400" dirty="0">
                          <a:solidFill>
                            <a:schemeClr val="tx1">
                              <a:lumMod val="50000"/>
                            </a:schemeClr>
                          </a:solidFill>
                          <a:sym typeface="Wingdings" pitchFamily="2" charset="2"/>
                        </a:rPr>
                        <a:t> </a:t>
                      </a:r>
                      <a:r>
                        <a:rPr lang="en-US" sz="1400" dirty="0">
                          <a:solidFill>
                            <a:schemeClr val="tx1">
                              <a:lumMod val="50000"/>
                            </a:schemeClr>
                          </a:solidFill>
                        </a:rPr>
                        <a:t>Death from cardiovascular causes: HR 0.71 (0.56–0.89)</a:t>
                      </a:r>
                      <a:endParaRPr lang="en-US" sz="1400" kern="1200" dirty="0">
                        <a:solidFill>
                          <a:schemeClr val="tx1">
                            <a:lumMod val="50000"/>
                          </a:schemeClr>
                        </a:solidFill>
                        <a:effectLst/>
                        <a:latin typeface="+mn-lt"/>
                        <a:ea typeface="+mn-ea"/>
                        <a:cs typeface="+mn-cs"/>
                      </a:endParaRPr>
                    </a:p>
                  </a:txBody>
                  <a:tcPr marL="51435" marR="51435" marT="25718" marB="25718"/>
                </a:tc>
                <a:extLst>
                  <a:ext uri="{0D108BD9-81ED-4DB2-BD59-A6C34878D82A}">
                    <a16:rowId xmlns:a16="http://schemas.microsoft.com/office/drawing/2014/main" val="3717571830"/>
                  </a:ext>
                </a:extLst>
              </a:tr>
            </a:tbl>
          </a:graphicData>
        </a:graphic>
      </p:graphicFrame>
      <p:sp>
        <p:nvSpPr>
          <p:cNvPr id="6" name="TextBox 5">
            <a:extLst>
              <a:ext uri="{FF2B5EF4-FFF2-40B4-BE49-F238E27FC236}">
                <a16:creationId xmlns:a16="http://schemas.microsoft.com/office/drawing/2014/main" id="{5B8A26B6-94A7-3D48-AFAF-C630E55A6D3B}"/>
              </a:ext>
            </a:extLst>
          </p:cNvPr>
          <p:cNvSpPr txBox="1"/>
          <p:nvPr/>
        </p:nvSpPr>
        <p:spPr>
          <a:xfrm>
            <a:off x="367328" y="5392486"/>
            <a:ext cx="8409345" cy="577081"/>
          </a:xfrm>
          <a:prstGeom prst="rect">
            <a:avLst/>
          </a:prstGeom>
          <a:noFill/>
        </p:spPr>
        <p:txBody>
          <a:bodyPr wrap="square" rtlCol="0">
            <a:spAutoFit/>
          </a:bodyPr>
          <a:lstStyle/>
          <a:p>
            <a:r>
              <a:rPr lang="en-US" sz="1050" baseline="30000" dirty="0">
                <a:solidFill>
                  <a:srgbClr val="000000"/>
                </a:solidFill>
              </a:rPr>
              <a:t>1</a:t>
            </a:r>
            <a:r>
              <a:rPr lang="en-US" sz="1050" dirty="0">
                <a:solidFill>
                  <a:srgbClr val="000000"/>
                </a:solidFill>
              </a:rPr>
              <a:t> Primary composite endpoint: </a:t>
            </a:r>
            <a:r>
              <a:rPr lang="en-US" sz="1050" dirty="0">
                <a:solidFill>
                  <a:srgbClr val="3F3F3F"/>
                </a:solidFill>
              </a:rPr>
              <a:t>onset of kidney failure (dialysis, transplantation, or an eGFR of &lt;15 ml per minute per 1.73 m</a:t>
            </a:r>
            <a:r>
              <a:rPr lang="en-US" sz="1050" baseline="30000" dirty="0">
                <a:solidFill>
                  <a:srgbClr val="3F3F3F"/>
                </a:solidFill>
              </a:rPr>
              <a:t>2</a:t>
            </a:r>
            <a:r>
              <a:rPr lang="en-US" sz="1050" dirty="0">
                <a:solidFill>
                  <a:srgbClr val="3F3F3F"/>
                </a:solidFill>
              </a:rPr>
              <a:t>), at least a 50% reduction in the eGFR from baseline, or death from kidney-related or cardiovascular causes</a:t>
            </a:r>
          </a:p>
          <a:p>
            <a:pPr marL="0" lvl="1">
              <a:defRPr/>
            </a:pPr>
            <a:endParaRPr lang="en-US" sz="1050" dirty="0">
              <a:solidFill>
                <a:srgbClr val="000000"/>
              </a:solidFill>
              <a:latin typeface="+mj-lt"/>
            </a:endParaRPr>
          </a:p>
        </p:txBody>
      </p:sp>
      <p:sp>
        <p:nvSpPr>
          <p:cNvPr id="3" name="Title 1">
            <a:extLst>
              <a:ext uri="{FF2B5EF4-FFF2-40B4-BE49-F238E27FC236}">
                <a16:creationId xmlns:a16="http://schemas.microsoft.com/office/drawing/2014/main" id="{DC6E6705-1C88-7B4E-5201-5BAA9CE12B9A}"/>
              </a:ext>
            </a:extLst>
          </p:cNvPr>
          <p:cNvSpPr txBox="1">
            <a:spLocks/>
          </p:cNvSpPr>
          <p:nvPr/>
        </p:nvSpPr>
        <p:spPr bwMode="auto">
          <a:xfrm>
            <a:off x="367327" y="969895"/>
            <a:ext cx="8340778" cy="8155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ctr" anchorCtr="0" compatLnSpc="1">
            <a:prstTxWarp prst="textNoShape">
              <a:avLst/>
            </a:prstTxWarp>
          </a:bodyPr>
          <a:lstStyle>
            <a:lvl1pPr algn="l" rtl="0" eaLnBrk="0" fontAlgn="base" hangingPunct="0">
              <a:spcBef>
                <a:spcPct val="0"/>
              </a:spcBef>
              <a:spcAft>
                <a:spcPct val="0"/>
              </a:spcAft>
              <a:defRPr sz="3000" cap="all" spc="200">
                <a:solidFill>
                  <a:srgbClr val="F6F6F6"/>
                </a:solidFill>
                <a:latin typeface="+mj-lt"/>
                <a:ea typeface="MS PGothic" panose="020B0600070205080204" pitchFamily="34" charset="-128"/>
                <a:cs typeface="+mj-cs"/>
              </a:defRPr>
            </a:lvl1pPr>
            <a:lvl2pPr algn="l" rtl="0" eaLnBrk="0" fontAlgn="base" hangingPunct="0">
              <a:spcBef>
                <a:spcPct val="0"/>
              </a:spcBef>
              <a:spcAft>
                <a:spcPct val="0"/>
              </a:spcAft>
              <a:defRPr sz="3000">
                <a:solidFill>
                  <a:srgbClr val="F6F6F6"/>
                </a:solidFill>
                <a:latin typeface="Helvetica" charset="0"/>
                <a:ea typeface="MS PGothic" panose="020B0600070205080204" pitchFamily="34" charset="-128"/>
                <a:cs typeface="ＭＳ Ｐゴシック" charset="0"/>
              </a:defRPr>
            </a:lvl2pPr>
            <a:lvl3pPr algn="l" rtl="0" eaLnBrk="0" fontAlgn="base" hangingPunct="0">
              <a:spcBef>
                <a:spcPct val="0"/>
              </a:spcBef>
              <a:spcAft>
                <a:spcPct val="0"/>
              </a:spcAft>
              <a:defRPr sz="3000">
                <a:solidFill>
                  <a:srgbClr val="F6F6F6"/>
                </a:solidFill>
                <a:latin typeface="Helvetica" charset="0"/>
                <a:ea typeface="MS PGothic" panose="020B0600070205080204" pitchFamily="34" charset="-128"/>
                <a:cs typeface="ＭＳ Ｐゴシック" charset="0"/>
              </a:defRPr>
            </a:lvl3pPr>
            <a:lvl4pPr algn="l" rtl="0" eaLnBrk="0" fontAlgn="base" hangingPunct="0">
              <a:spcBef>
                <a:spcPct val="0"/>
              </a:spcBef>
              <a:spcAft>
                <a:spcPct val="0"/>
              </a:spcAft>
              <a:defRPr sz="3000">
                <a:solidFill>
                  <a:srgbClr val="F6F6F6"/>
                </a:solidFill>
                <a:latin typeface="Helvetica" charset="0"/>
                <a:ea typeface="MS PGothic" panose="020B0600070205080204" pitchFamily="34" charset="-128"/>
                <a:cs typeface="ＭＳ Ｐゴシック" charset="0"/>
              </a:defRPr>
            </a:lvl4pPr>
            <a:lvl5pPr algn="l" rtl="0" eaLnBrk="0" fontAlgn="base" hangingPunct="0">
              <a:spcBef>
                <a:spcPct val="0"/>
              </a:spcBef>
              <a:spcAft>
                <a:spcPct val="0"/>
              </a:spcAft>
              <a:defRPr sz="3000">
                <a:solidFill>
                  <a:srgbClr val="F6F6F6"/>
                </a:solidFill>
                <a:latin typeface="Helvetica" charset="0"/>
                <a:ea typeface="MS PGothic" panose="020B0600070205080204" pitchFamily="34" charset="-128"/>
                <a:cs typeface="ＭＳ Ｐゴシック" charset="0"/>
              </a:defRPr>
            </a:lvl5pPr>
            <a:lvl6pPr marL="457200" algn="l" rtl="0" fontAlgn="base">
              <a:spcBef>
                <a:spcPct val="0"/>
              </a:spcBef>
              <a:spcAft>
                <a:spcPct val="0"/>
              </a:spcAft>
              <a:defRPr sz="2200" b="1">
                <a:solidFill>
                  <a:srgbClr val="F2F2F2"/>
                </a:solidFill>
                <a:latin typeface="Helvetica" charset="0"/>
                <a:ea typeface="ＭＳ Ｐゴシック" charset="0"/>
                <a:cs typeface="ＭＳ Ｐゴシック" charset="0"/>
              </a:defRPr>
            </a:lvl6pPr>
            <a:lvl7pPr marL="914400" algn="l" rtl="0" fontAlgn="base">
              <a:spcBef>
                <a:spcPct val="0"/>
              </a:spcBef>
              <a:spcAft>
                <a:spcPct val="0"/>
              </a:spcAft>
              <a:defRPr sz="2200" b="1">
                <a:solidFill>
                  <a:srgbClr val="F2F2F2"/>
                </a:solidFill>
                <a:latin typeface="Helvetica" charset="0"/>
                <a:ea typeface="ＭＳ Ｐゴシック" charset="0"/>
                <a:cs typeface="ＭＳ Ｐゴシック" charset="0"/>
              </a:defRPr>
            </a:lvl7pPr>
            <a:lvl8pPr marL="1371600" algn="l" rtl="0" fontAlgn="base">
              <a:spcBef>
                <a:spcPct val="0"/>
              </a:spcBef>
              <a:spcAft>
                <a:spcPct val="0"/>
              </a:spcAft>
              <a:defRPr sz="2200" b="1">
                <a:solidFill>
                  <a:srgbClr val="F2F2F2"/>
                </a:solidFill>
                <a:latin typeface="Helvetica" charset="0"/>
                <a:ea typeface="ＭＳ Ｐゴシック" charset="0"/>
                <a:cs typeface="ＭＳ Ｐゴシック" charset="0"/>
              </a:defRPr>
            </a:lvl8pPr>
            <a:lvl9pPr marL="1828800" algn="l" rtl="0" fontAlgn="base">
              <a:spcBef>
                <a:spcPct val="0"/>
              </a:spcBef>
              <a:spcAft>
                <a:spcPct val="0"/>
              </a:spcAft>
              <a:defRPr sz="2200" b="1">
                <a:solidFill>
                  <a:srgbClr val="F2F2F2"/>
                </a:solidFill>
                <a:latin typeface="Helvetica" charset="0"/>
                <a:ea typeface="ＭＳ Ｐゴシック" charset="0"/>
                <a:cs typeface="ＭＳ Ｐゴシック" charset="0"/>
              </a:defRPr>
            </a:lvl9pPr>
          </a:lstStyle>
          <a:p>
            <a:r>
              <a:rPr lang="en-US" dirty="0">
                <a:solidFill>
                  <a:schemeClr val="bg1"/>
                </a:solidFill>
                <a:ea typeface="+mj-ea"/>
              </a:rPr>
              <a:t>Flow: </a:t>
            </a:r>
            <a:r>
              <a:rPr lang="en-US" cap="none" dirty="0">
                <a:solidFill>
                  <a:schemeClr val="bg1"/>
                </a:solidFill>
                <a:ea typeface="+mj-ea"/>
              </a:rPr>
              <a:t>Semaglutide in CKD</a:t>
            </a:r>
            <a:endParaRPr lang="en-US" dirty="0">
              <a:solidFill>
                <a:schemeClr val="bg1"/>
              </a:solidFill>
              <a:ea typeface="+mj-ea"/>
            </a:endParaRPr>
          </a:p>
        </p:txBody>
      </p:sp>
      <p:sp>
        <p:nvSpPr>
          <p:cNvPr id="4" name="Text Placeholder 3">
            <a:extLst>
              <a:ext uri="{FF2B5EF4-FFF2-40B4-BE49-F238E27FC236}">
                <a16:creationId xmlns:a16="http://schemas.microsoft.com/office/drawing/2014/main" id="{EF66AFA4-F26A-2135-0217-1265E4707C4B}"/>
              </a:ext>
            </a:extLst>
          </p:cNvPr>
          <p:cNvSpPr txBox="1">
            <a:spLocks/>
          </p:cNvSpPr>
          <p:nvPr/>
        </p:nvSpPr>
        <p:spPr>
          <a:xfrm>
            <a:off x="5279105" y="6400800"/>
            <a:ext cx="3429000" cy="214313"/>
          </a:xfrm>
          <a:prstGeom prst="rect">
            <a:avLst/>
          </a:prstGeom>
        </p:spPr>
        <p:txBody>
          <a:bodyPr vert="horz" lIns="68580" tIns="34290" rIns="68580" bIns="34290" rtlCol="0" anchor="ctr"/>
          <a:lstStyle>
            <a:defPPr>
              <a:defRPr lang="en-US"/>
            </a:defPPr>
            <a:lvl1pPr marL="0" algn="r" defTabSz="457200" rtl="0" eaLnBrk="1" latinLnBrk="0" hangingPunct="1">
              <a:defRPr sz="900" kern="1200">
                <a:solidFill>
                  <a:schemeClr val="accent2"/>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750" dirty="0" err="1">
                <a:solidFill>
                  <a:srgbClr val="212121"/>
                </a:solidFill>
              </a:rPr>
              <a:t>Perkovic</a:t>
            </a:r>
            <a:r>
              <a:rPr lang="en-US" sz="750" dirty="0">
                <a:solidFill>
                  <a:srgbClr val="212121"/>
                </a:solidFill>
              </a:rPr>
              <a:t> V, et al. N Engl J Med. 2024;391(2):109-121. </a:t>
            </a:r>
            <a:endParaRPr lang="en-US" sz="750" dirty="0">
              <a:solidFill>
                <a:srgbClr val="000000"/>
              </a:solidFill>
            </a:endParaRPr>
          </a:p>
        </p:txBody>
      </p:sp>
      <p:sp>
        <p:nvSpPr>
          <p:cNvPr id="2" name="Title 1">
            <a:extLst>
              <a:ext uri="{FF2B5EF4-FFF2-40B4-BE49-F238E27FC236}">
                <a16:creationId xmlns:a16="http://schemas.microsoft.com/office/drawing/2014/main" id="{A160C917-C9C0-9234-2B78-D7B7D472596C}"/>
              </a:ext>
            </a:extLst>
          </p:cNvPr>
          <p:cNvSpPr>
            <a:spLocks noGrp="1"/>
          </p:cNvSpPr>
          <p:nvPr>
            <p:ph type="title"/>
          </p:nvPr>
        </p:nvSpPr>
        <p:spPr/>
        <p:txBody>
          <a:bodyPr/>
          <a:lstStyle/>
          <a:p>
            <a:r>
              <a:rPr lang="en-US" sz="3600" dirty="0"/>
              <a:t>GLP-1 Receptor Agonists in CKD</a:t>
            </a:r>
            <a:endParaRPr lang="en-US" dirty="0"/>
          </a:p>
        </p:txBody>
      </p:sp>
    </p:spTree>
    <p:extLst>
      <p:ext uri="{BB962C8B-B14F-4D97-AF65-F5344CB8AC3E}">
        <p14:creationId xmlns:p14="http://schemas.microsoft.com/office/powerpoint/2010/main" val="177012777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5DCAB1-AF63-45AA-9195-5771EEE09D3F}"/>
              </a:ext>
            </a:extLst>
          </p:cNvPr>
          <p:cNvSpPr>
            <a:spLocks noGrp="1"/>
          </p:cNvSpPr>
          <p:nvPr>
            <p:ph type="title"/>
          </p:nvPr>
        </p:nvSpPr>
        <p:spPr/>
        <p:txBody>
          <a:bodyPr>
            <a:normAutofit/>
          </a:bodyPr>
          <a:lstStyle/>
          <a:p>
            <a:pPr algn="ctr"/>
            <a:r>
              <a:rPr lang="en-US" sz="4000" dirty="0" err="1"/>
              <a:t>Finerenone</a:t>
            </a:r>
            <a:r>
              <a:rPr lang="en-US" sz="4000" dirty="0"/>
              <a:t> Resource</a:t>
            </a:r>
          </a:p>
        </p:txBody>
      </p:sp>
      <p:pic>
        <p:nvPicPr>
          <p:cNvPr id="7" name="Content Placeholder 6">
            <a:extLst>
              <a:ext uri="{FF2B5EF4-FFF2-40B4-BE49-F238E27FC236}">
                <a16:creationId xmlns:a16="http://schemas.microsoft.com/office/drawing/2014/main" id="{D1E06550-ABE6-434C-85E4-60D11C3A9977}"/>
              </a:ext>
            </a:extLst>
          </p:cNvPr>
          <p:cNvPicPr>
            <a:picLocks noGrp="1" noChangeAspect="1"/>
          </p:cNvPicPr>
          <p:nvPr>
            <p:ph sz="quarter" idx="1"/>
          </p:nvPr>
        </p:nvPicPr>
        <p:blipFill>
          <a:blip r:embed="rId3"/>
          <a:stretch>
            <a:fillRect/>
          </a:stretch>
        </p:blipFill>
        <p:spPr>
          <a:xfrm>
            <a:off x="838200" y="2122360"/>
            <a:ext cx="7150924" cy="4574275"/>
          </a:xfrm>
        </p:spPr>
      </p:pic>
      <p:sp>
        <p:nvSpPr>
          <p:cNvPr id="4" name="TextBox 3">
            <a:extLst>
              <a:ext uri="{FF2B5EF4-FFF2-40B4-BE49-F238E27FC236}">
                <a16:creationId xmlns:a16="http://schemas.microsoft.com/office/drawing/2014/main" id="{63A0AFB0-2369-8B01-C6D9-A5F60047AA62}"/>
              </a:ext>
            </a:extLst>
          </p:cNvPr>
          <p:cNvSpPr txBox="1"/>
          <p:nvPr/>
        </p:nvSpPr>
        <p:spPr>
          <a:xfrm>
            <a:off x="484094" y="1305809"/>
            <a:ext cx="7745506" cy="745973"/>
          </a:xfrm>
          <a:prstGeom prst="rect">
            <a:avLst/>
          </a:prstGeom>
          <a:noFill/>
        </p:spPr>
        <p:txBody>
          <a:bodyPr wrap="square">
            <a:spAutoFit/>
          </a:bodyPr>
          <a:lstStyle/>
          <a:p>
            <a:pPr lvl="1">
              <a:lnSpc>
                <a:spcPct val="110000"/>
              </a:lnSpc>
            </a:pPr>
            <a:r>
              <a:rPr lang="en-US" sz="2000" dirty="0">
                <a:solidFill>
                  <a:srgbClr val="383636"/>
                </a:solidFill>
                <a:ea typeface="Calibri" panose="020F0502020204030204" pitchFamily="34" charset="0"/>
                <a:cs typeface="Calibri" panose="020F0502020204030204" pitchFamily="34" charset="0"/>
              </a:rPr>
              <a:t>In</a:t>
            </a:r>
            <a:r>
              <a:rPr lang="en-US" sz="2000" b="0" i="0" dirty="0">
                <a:solidFill>
                  <a:srgbClr val="383636"/>
                </a:solidFill>
                <a:effectLst/>
                <a:ea typeface="Calibri" panose="020F0502020204030204" pitchFamily="34" charset="0"/>
                <a:cs typeface="Calibri" panose="020F0502020204030204" pitchFamily="34" charset="0"/>
              </a:rPr>
              <a:t> people with CKD and albuminuria, a nonsteroidal MRA effective if eGFR 25+</a:t>
            </a:r>
          </a:p>
        </p:txBody>
      </p:sp>
    </p:spTree>
    <p:extLst>
      <p:ext uri="{BB962C8B-B14F-4D97-AF65-F5344CB8AC3E}">
        <p14:creationId xmlns:p14="http://schemas.microsoft.com/office/powerpoint/2010/main" val="41326707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306E60-8EED-AC99-548C-655C08134D4D}"/>
              </a:ext>
            </a:extLst>
          </p:cNvPr>
          <p:cNvSpPr>
            <a:spLocks noGrp="1"/>
          </p:cNvSpPr>
          <p:nvPr>
            <p:ph type="title"/>
          </p:nvPr>
        </p:nvSpPr>
        <p:spPr/>
        <p:txBody>
          <a:bodyPr/>
          <a:lstStyle/>
          <a:p>
            <a:r>
              <a:rPr lang="en-US" dirty="0"/>
              <a:t>Kidney Goals and MNT</a:t>
            </a:r>
          </a:p>
        </p:txBody>
      </p:sp>
      <p:sp>
        <p:nvSpPr>
          <p:cNvPr id="4" name="Content Placeholder 3">
            <a:extLst>
              <a:ext uri="{FF2B5EF4-FFF2-40B4-BE49-F238E27FC236}">
                <a16:creationId xmlns:a16="http://schemas.microsoft.com/office/drawing/2014/main" id="{83E5CBA4-C241-63A6-1A17-3981673A2810}"/>
              </a:ext>
            </a:extLst>
          </p:cNvPr>
          <p:cNvSpPr>
            <a:spLocks noGrp="1"/>
          </p:cNvSpPr>
          <p:nvPr>
            <p:ph sz="quarter" idx="2"/>
          </p:nvPr>
        </p:nvSpPr>
        <p:spPr>
          <a:xfrm>
            <a:off x="2590800" y="1216152"/>
            <a:ext cx="6248400" cy="4879848"/>
          </a:xfrm>
        </p:spPr>
        <p:txBody>
          <a:bodyPr>
            <a:normAutofit fontScale="62500" lnSpcReduction="20000"/>
          </a:bodyPr>
          <a:lstStyle/>
          <a:p>
            <a:pPr>
              <a:lnSpc>
                <a:spcPct val="120000"/>
              </a:lnSpc>
            </a:pPr>
            <a:r>
              <a:rPr lang="en-US" sz="4400" dirty="0">
                <a:solidFill>
                  <a:srgbClr val="383636"/>
                </a:solidFill>
                <a:ea typeface="Calibri" panose="020F0502020204030204" pitchFamily="34" charset="0"/>
                <a:cs typeface="Calibri" panose="020F0502020204030204" pitchFamily="34" charset="0"/>
              </a:rPr>
              <a:t>Nutrition Recommendations</a:t>
            </a:r>
          </a:p>
          <a:p>
            <a:pPr>
              <a:lnSpc>
                <a:spcPct val="120000"/>
              </a:lnSpc>
            </a:pPr>
            <a:r>
              <a:rPr lang="en-US" sz="4400" b="0" i="0" dirty="0">
                <a:solidFill>
                  <a:srgbClr val="383636"/>
                </a:solidFill>
                <a:effectLst/>
                <a:ea typeface="Calibri" panose="020F0502020204030204" pitchFamily="34" charset="0"/>
                <a:cs typeface="Calibri" panose="020F0502020204030204" pitchFamily="34" charset="0"/>
              </a:rPr>
              <a:t>For people with non–dialysis-dependent stage 3 or higher chronic kidney disease</a:t>
            </a:r>
          </a:p>
          <a:p>
            <a:pPr lvl="1">
              <a:lnSpc>
                <a:spcPct val="120000"/>
              </a:lnSpc>
            </a:pPr>
            <a:r>
              <a:rPr lang="en-US" sz="3600" b="0" i="0" dirty="0">
                <a:solidFill>
                  <a:srgbClr val="383636"/>
                </a:solidFill>
                <a:effectLst/>
                <a:ea typeface="Calibri" panose="020F0502020204030204" pitchFamily="34" charset="0"/>
                <a:cs typeface="Calibri" panose="020F0502020204030204" pitchFamily="34" charset="0"/>
              </a:rPr>
              <a:t>dietary protein intake aimed to a target level of 0.8 g/kg body weight per day</a:t>
            </a:r>
            <a:r>
              <a:rPr lang="en-US" sz="3300" b="0" i="0" dirty="0">
                <a:solidFill>
                  <a:srgbClr val="383636"/>
                </a:solidFill>
                <a:effectLst/>
                <a:ea typeface="Calibri" panose="020F0502020204030204" pitchFamily="34" charset="0"/>
                <a:cs typeface="Calibri" panose="020F0502020204030204" pitchFamily="34" charset="0"/>
              </a:rPr>
              <a:t>. </a:t>
            </a:r>
            <a:endParaRPr lang="en-US" sz="3300" b="1" dirty="0">
              <a:solidFill>
                <a:srgbClr val="383636"/>
              </a:solidFill>
              <a:ea typeface="Calibri" panose="020F0502020204030204" pitchFamily="34" charset="0"/>
              <a:cs typeface="Calibri" panose="020F0502020204030204" pitchFamily="34" charset="0"/>
            </a:endParaRPr>
          </a:p>
          <a:p>
            <a:pPr>
              <a:lnSpc>
                <a:spcPct val="120000"/>
              </a:lnSpc>
            </a:pPr>
            <a:r>
              <a:rPr lang="en-US" sz="4400" b="0" i="0" dirty="0">
                <a:solidFill>
                  <a:srgbClr val="383636"/>
                </a:solidFill>
                <a:effectLst/>
                <a:ea typeface="Calibri" panose="020F0502020204030204" pitchFamily="34" charset="0"/>
                <a:cs typeface="Calibri" panose="020F0502020204030204" pitchFamily="34" charset="0"/>
              </a:rPr>
              <a:t>For those on dialysis,</a:t>
            </a:r>
          </a:p>
          <a:p>
            <a:pPr lvl="1">
              <a:lnSpc>
                <a:spcPct val="120000"/>
              </a:lnSpc>
            </a:pPr>
            <a:r>
              <a:rPr lang="en-US" sz="3600" b="0" i="0" dirty="0">
                <a:solidFill>
                  <a:srgbClr val="383636"/>
                </a:solidFill>
                <a:effectLst/>
                <a:ea typeface="Calibri" panose="020F0502020204030204" pitchFamily="34" charset="0"/>
                <a:cs typeface="Calibri" panose="020F0502020204030204" pitchFamily="34" charset="0"/>
              </a:rPr>
              <a:t>consider protein </a:t>
            </a:r>
            <a:r>
              <a:rPr lang="en-US" sz="3600" b="0" i="0" dirty="0">
                <a:solidFill>
                  <a:srgbClr val="0070C0"/>
                </a:solidFill>
                <a:effectLst/>
                <a:ea typeface="Calibri" panose="020F0502020204030204" pitchFamily="34" charset="0"/>
                <a:cs typeface="Calibri" panose="020F0502020204030204" pitchFamily="34" charset="0"/>
              </a:rPr>
              <a:t>intake of 1.0–1.2 g/kg/day </a:t>
            </a:r>
            <a:r>
              <a:rPr lang="en-US" sz="3600" b="0" i="0" dirty="0">
                <a:solidFill>
                  <a:srgbClr val="383636"/>
                </a:solidFill>
                <a:effectLst/>
                <a:ea typeface="Calibri" panose="020F0502020204030204" pitchFamily="34" charset="0"/>
                <a:cs typeface="Calibri" panose="020F0502020204030204" pitchFamily="34" charset="0"/>
              </a:rPr>
              <a:t>since protein energy wasting is a major problem in some individuals on dialysis</a:t>
            </a:r>
          </a:p>
          <a:p>
            <a:pPr>
              <a:lnSpc>
                <a:spcPct val="120000"/>
              </a:lnSpc>
            </a:pPr>
            <a:r>
              <a:rPr lang="en-US" sz="4400" b="0" i="0" dirty="0">
                <a:solidFill>
                  <a:srgbClr val="383636"/>
                </a:solidFill>
                <a:effectLst/>
                <a:ea typeface="Calibri" panose="020F0502020204030204" pitchFamily="34" charset="0"/>
                <a:cs typeface="Calibri" panose="020F0502020204030204" pitchFamily="34" charset="0"/>
              </a:rPr>
              <a:t>Refer to nephrology </a:t>
            </a:r>
          </a:p>
          <a:p>
            <a:pPr lvl="1">
              <a:lnSpc>
                <a:spcPct val="120000"/>
              </a:lnSpc>
            </a:pPr>
            <a:r>
              <a:rPr lang="en-US" sz="3600" b="0" i="0" dirty="0">
                <a:solidFill>
                  <a:srgbClr val="383636"/>
                </a:solidFill>
                <a:effectLst/>
                <a:ea typeface="Calibri" panose="020F0502020204030204" pitchFamily="34" charset="0"/>
                <a:cs typeface="Calibri" panose="020F0502020204030204" pitchFamily="34" charset="0"/>
              </a:rPr>
              <a:t>If GFR &lt; 30 or uncertain CKD etiology</a:t>
            </a:r>
            <a:endParaRPr lang="en-US" sz="3600" dirty="0">
              <a:ea typeface="Calibri" panose="020F0502020204030204" pitchFamily="34" charset="0"/>
              <a:cs typeface="Calibri" panose="020F0502020204030204" pitchFamily="34" charset="0"/>
            </a:endParaRPr>
          </a:p>
        </p:txBody>
      </p:sp>
      <p:pic>
        <p:nvPicPr>
          <p:cNvPr id="6" name="Picture 5" descr="Businessman in wheelchair using phone">
            <a:extLst>
              <a:ext uri="{FF2B5EF4-FFF2-40B4-BE49-F238E27FC236}">
                <a16:creationId xmlns:a16="http://schemas.microsoft.com/office/drawing/2014/main" id="{7B7E22C5-EC38-A8F7-E0BF-BC491A4952A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7200" y="2590800"/>
            <a:ext cx="1822064" cy="3319337"/>
          </a:xfrm>
          <a:prstGeom prst="rect">
            <a:avLst/>
          </a:prstGeom>
        </p:spPr>
      </p:pic>
      <p:pic>
        <p:nvPicPr>
          <p:cNvPr id="8" name="Picture 7">
            <a:extLst>
              <a:ext uri="{FF2B5EF4-FFF2-40B4-BE49-F238E27FC236}">
                <a16:creationId xmlns:a16="http://schemas.microsoft.com/office/drawing/2014/main" id="{607677FE-775E-D507-EF45-C77A3E756994}"/>
              </a:ext>
            </a:extLst>
          </p:cNvPr>
          <p:cNvPicPr>
            <a:picLocks noChangeAspect="1"/>
          </p:cNvPicPr>
          <p:nvPr/>
        </p:nvPicPr>
        <p:blipFill>
          <a:blip r:embed="rId4"/>
          <a:stretch>
            <a:fillRect/>
          </a:stretch>
        </p:blipFill>
        <p:spPr>
          <a:xfrm>
            <a:off x="959522" y="6233160"/>
            <a:ext cx="2699451" cy="471553"/>
          </a:xfrm>
          <a:prstGeom prst="rect">
            <a:avLst/>
          </a:prstGeom>
        </p:spPr>
      </p:pic>
    </p:spTree>
    <p:extLst>
      <p:ext uri="{BB962C8B-B14F-4D97-AF65-F5344CB8AC3E}">
        <p14:creationId xmlns:p14="http://schemas.microsoft.com/office/powerpoint/2010/main" val="33412700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1F0762-9F10-AE7F-6425-CBEE0F497F41}"/>
              </a:ext>
            </a:extLst>
          </p:cNvPr>
          <p:cNvSpPr>
            <a:spLocks noGrp="1"/>
          </p:cNvSpPr>
          <p:nvPr>
            <p:ph type="title"/>
          </p:nvPr>
        </p:nvSpPr>
        <p:spPr/>
        <p:txBody>
          <a:bodyPr>
            <a:normAutofit fontScale="90000"/>
          </a:bodyPr>
          <a:lstStyle/>
          <a:p>
            <a:r>
              <a:rPr lang="en-US" dirty="0"/>
              <a:t>Figure 11-12 Holistic Approach to Diabetes + CKD</a:t>
            </a:r>
          </a:p>
        </p:txBody>
      </p:sp>
      <p:sp>
        <p:nvSpPr>
          <p:cNvPr id="3" name="Content Placeholder 2">
            <a:extLst>
              <a:ext uri="{FF2B5EF4-FFF2-40B4-BE49-F238E27FC236}">
                <a16:creationId xmlns:a16="http://schemas.microsoft.com/office/drawing/2014/main" id="{6F8EA1DC-4ECD-4EA6-58CF-3A99E5FDC123}"/>
              </a:ext>
            </a:extLst>
          </p:cNvPr>
          <p:cNvSpPr>
            <a:spLocks noGrp="1"/>
          </p:cNvSpPr>
          <p:nvPr>
            <p:ph sz="quarter" idx="1"/>
          </p:nvPr>
        </p:nvSpPr>
        <p:spPr/>
        <p:txBody>
          <a:bodyPr/>
          <a:lstStyle/>
          <a:p>
            <a:endParaRPr lang="en-US"/>
          </a:p>
        </p:txBody>
      </p:sp>
      <p:sp>
        <p:nvSpPr>
          <p:cNvPr id="4" name="Content Placeholder 3">
            <a:extLst>
              <a:ext uri="{FF2B5EF4-FFF2-40B4-BE49-F238E27FC236}">
                <a16:creationId xmlns:a16="http://schemas.microsoft.com/office/drawing/2014/main" id="{B1A49204-D3F7-2575-51B3-B6E8371F6290}"/>
              </a:ext>
            </a:extLst>
          </p:cNvPr>
          <p:cNvSpPr>
            <a:spLocks noGrp="1"/>
          </p:cNvSpPr>
          <p:nvPr>
            <p:ph sz="quarter" idx="2"/>
          </p:nvPr>
        </p:nvSpPr>
        <p:spPr/>
        <p:txBody>
          <a:bodyPr/>
          <a:lstStyle/>
          <a:p>
            <a:endParaRPr lang="en-US"/>
          </a:p>
        </p:txBody>
      </p:sp>
      <p:pic>
        <p:nvPicPr>
          <p:cNvPr id="5" name="Picture 4">
            <a:extLst>
              <a:ext uri="{FF2B5EF4-FFF2-40B4-BE49-F238E27FC236}">
                <a16:creationId xmlns:a16="http://schemas.microsoft.com/office/drawing/2014/main" id="{438CD98D-3E8B-196F-CEC1-DC4E7F9932F3}"/>
              </a:ext>
            </a:extLst>
          </p:cNvPr>
          <p:cNvPicPr>
            <a:picLocks noChangeAspect="1"/>
          </p:cNvPicPr>
          <p:nvPr/>
        </p:nvPicPr>
        <p:blipFill>
          <a:blip r:embed="rId3"/>
          <a:stretch>
            <a:fillRect/>
          </a:stretch>
        </p:blipFill>
        <p:spPr>
          <a:xfrm>
            <a:off x="533400" y="6357873"/>
            <a:ext cx="2699451" cy="471553"/>
          </a:xfrm>
          <a:prstGeom prst="rect">
            <a:avLst/>
          </a:prstGeom>
        </p:spPr>
      </p:pic>
      <p:pic>
        <p:nvPicPr>
          <p:cNvPr id="8" name="Picture 7">
            <a:extLst>
              <a:ext uri="{FF2B5EF4-FFF2-40B4-BE49-F238E27FC236}">
                <a16:creationId xmlns:a16="http://schemas.microsoft.com/office/drawing/2014/main" id="{92BE0B4C-8DA6-32BF-8068-0DAA798082EF}"/>
              </a:ext>
            </a:extLst>
          </p:cNvPr>
          <p:cNvPicPr>
            <a:picLocks noChangeAspect="1"/>
          </p:cNvPicPr>
          <p:nvPr/>
        </p:nvPicPr>
        <p:blipFill>
          <a:blip r:embed="rId4"/>
          <a:stretch>
            <a:fillRect/>
          </a:stretch>
        </p:blipFill>
        <p:spPr>
          <a:xfrm>
            <a:off x="895739" y="1216152"/>
            <a:ext cx="7339569" cy="5094730"/>
          </a:xfrm>
          <a:prstGeom prst="rect">
            <a:avLst/>
          </a:prstGeom>
        </p:spPr>
      </p:pic>
    </p:spTree>
    <p:extLst>
      <p:ext uri="{BB962C8B-B14F-4D97-AF65-F5344CB8AC3E}">
        <p14:creationId xmlns:p14="http://schemas.microsoft.com/office/powerpoint/2010/main" val="18617566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6950BFC3-D8DA-4A85-94F7-54DA5524770B}">
      <p188:commentRel xmlns:p188="http://schemas.microsoft.com/office/powerpoint/2018/8/main" r:id="rId2"/>
    </p:ext>
  </p:extLst>
</p:sld>
</file>

<file path=ppt/slides/slide27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72706" name="Rectangle 2"/>
          <p:cNvSpPr>
            <a:spLocks noGrp="1" noChangeArrowheads="1"/>
          </p:cNvSpPr>
          <p:nvPr>
            <p:ph type="title"/>
          </p:nvPr>
        </p:nvSpPr>
        <p:spPr>
          <a:xfrm>
            <a:off x="457200" y="152400"/>
            <a:ext cx="8229600" cy="1371600"/>
          </a:xfrm>
        </p:spPr>
        <p:txBody>
          <a:bodyPr>
            <a:normAutofit/>
          </a:bodyPr>
          <a:lstStyle/>
          <a:p>
            <a:pPr eaLnBrk="1" hangingPunct="1"/>
            <a:r>
              <a:rPr lang="en-US" sz="3600" b="1" dirty="0"/>
              <a:t>Diabetes Bingo “</a:t>
            </a:r>
            <a:r>
              <a:rPr lang="en-US" sz="3600" b="1" dirty="0" err="1"/>
              <a:t>DiaBingo</a:t>
            </a:r>
            <a:r>
              <a:rPr lang="en-US" sz="3600" b="1" dirty="0"/>
              <a:t>”</a:t>
            </a:r>
            <a:br>
              <a:rPr lang="en-US" sz="3600" b="1" dirty="0"/>
            </a:br>
            <a:r>
              <a:rPr lang="en-US" sz="3600" b="1" dirty="0"/>
              <a:t>Shout out Right Answer</a:t>
            </a:r>
          </a:p>
        </p:txBody>
      </p:sp>
      <p:pic>
        <p:nvPicPr>
          <p:cNvPr id="72708" name="Picture 4" descr="MCj03361540000[1]"/>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981200" y="1981200"/>
            <a:ext cx="5105400" cy="39751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36151292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DiaBingo</a:t>
            </a:r>
            <a:r>
              <a:rPr lang="en-US" dirty="0"/>
              <a:t> - O</a:t>
            </a:r>
          </a:p>
        </p:txBody>
      </p:sp>
      <p:sp>
        <p:nvSpPr>
          <p:cNvPr id="3" name="Content Placeholder 2"/>
          <p:cNvSpPr>
            <a:spLocks noGrp="1"/>
          </p:cNvSpPr>
          <p:nvPr>
            <p:ph sz="quarter" idx="1"/>
          </p:nvPr>
        </p:nvSpPr>
        <p:spPr>
          <a:xfrm>
            <a:off x="457200" y="1181100"/>
            <a:ext cx="8534400" cy="5867400"/>
          </a:xfrm>
        </p:spPr>
        <p:txBody>
          <a:bodyPr>
            <a:noAutofit/>
          </a:bodyPr>
          <a:lstStyle/>
          <a:p>
            <a:pPr>
              <a:spcBef>
                <a:spcPts val="0"/>
              </a:spcBef>
            </a:pPr>
            <a:r>
              <a:rPr lang="en-US" sz="2800" dirty="0"/>
              <a:t>SGLT-2 Inhibitors main action</a:t>
            </a:r>
          </a:p>
          <a:p>
            <a:pPr>
              <a:spcBef>
                <a:spcPts val="0"/>
              </a:spcBef>
            </a:pPr>
            <a:r>
              <a:rPr lang="en-US" sz="2800" dirty="0"/>
              <a:t>Sitagliptin (Januvia) belongs to which class? </a:t>
            </a:r>
            <a:endParaRPr lang="en-US" sz="1400" dirty="0"/>
          </a:p>
          <a:p>
            <a:pPr>
              <a:spcBef>
                <a:spcPts val="0"/>
              </a:spcBef>
            </a:pPr>
            <a:r>
              <a:rPr lang="en-US" sz="2800" dirty="0"/>
              <a:t>These classes of diabetes pills increase insulin release	                  </a:t>
            </a:r>
          </a:p>
          <a:p>
            <a:pPr>
              <a:spcBef>
                <a:spcPts val="0"/>
              </a:spcBef>
            </a:pPr>
            <a:r>
              <a:rPr lang="en-US" sz="2800" dirty="0"/>
              <a:t>People with high am glucose may benefit from pm 	</a:t>
            </a:r>
          </a:p>
          <a:p>
            <a:pPr>
              <a:spcBef>
                <a:spcPts val="0"/>
              </a:spcBef>
            </a:pPr>
            <a:r>
              <a:rPr lang="en-US" sz="2800" dirty="0"/>
              <a:t>On Acarbose (</a:t>
            </a:r>
            <a:r>
              <a:rPr lang="en-US" sz="2800" dirty="0" err="1"/>
              <a:t>Precose</a:t>
            </a:r>
            <a:r>
              <a:rPr lang="en-US" sz="2800" dirty="0"/>
              <a:t>) should treat hypo with ___	</a:t>
            </a:r>
          </a:p>
          <a:p>
            <a:pPr>
              <a:spcBef>
                <a:spcPts val="0"/>
              </a:spcBef>
            </a:pPr>
            <a:r>
              <a:rPr lang="en-US" sz="2800" dirty="0"/>
              <a:t>On Metformin (Glucophage) </a:t>
            </a:r>
            <a:r>
              <a:rPr lang="en-US" sz="3200" dirty="0"/>
              <a:t>s</a:t>
            </a:r>
            <a:r>
              <a:rPr lang="en-US" sz="2800" dirty="0"/>
              <a:t>top med if GFR ___</a:t>
            </a:r>
          </a:p>
          <a:p>
            <a:pPr>
              <a:spcBef>
                <a:spcPts val="0"/>
              </a:spcBef>
            </a:pPr>
            <a:r>
              <a:rPr lang="en-US" sz="2800" dirty="0"/>
              <a:t>On which med should </a:t>
            </a:r>
            <a:r>
              <a:rPr lang="en-US" sz="2800" dirty="0" err="1"/>
              <a:t>ind’s</a:t>
            </a:r>
            <a:r>
              <a:rPr lang="en-US" sz="2800" dirty="0"/>
              <a:t> know about hypoglycemia </a:t>
            </a:r>
            <a:endParaRPr lang="en-US" sz="1400" dirty="0"/>
          </a:p>
          <a:p>
            <a:pPr>
              <a:spcBef>
                <a:spcPts val="0"/>
              </a:spcBef>
            </a:pPr>
            <a:r>
              <a:rPr lang="en-US" sz="2800" dirty="0"/>
              <a:t>Possible side effects of TZD’s include		</a:t>
            </a:r>
            <a:r>
              <a:rPr lang="en-US" sz="1400" dirty="0"/>
              <a:t> </a:t>
            </a:r>
          </a:p>
          <a:p>
            <a:pPr>
              <a:spcBef>
                <a:spcPts val="0"/>
              </a:spcBef>
            </a:pPr>
            <a:r>
              <a:rPr lang="en-US" sz="2800" dirty="0"/>
              <a:t>Metformin can damage kidney function	</a:t>
            </a:r>
          </a:p>
          <a:p>
            <a:pPr>
              <a:spcBef>
                <a:spcPts val="0"/>
              </a:spcBef>
            </a:pPr>
            <a:r>
              <a:rPr lang="en-US" sz="2800" dirty="0"/>
              <a:t>What warning for DPP- IV and GLP-1 RA		</a:t>
            </a:r>
          </a:p>
          <a:p>
            <a:pPr>
              <a:spcBef>
                <a:spcPts val="0"/>
              </a:spcBef>
            </a:pPr>
            <a:r>
              <a:rPr lang="en-US" sz="2800" dirty="0"/>
              <a:t>GLP-1 Receptor agonists cause increased satiety	</a:t>
            </a:r>
          </a:p>
          <a:p>
            <a:pPr>
              <a:spcBef>
                <a:spcPts val="0"/>
              </a:spcBef>
            </a:pPr>
            <a:r>
              <a:rPr lang="en-US" sz="2800" dirty="0"/>
              <a:t>If GI side effects on Metformin try ____	</a:t>
            </a:r>
            <a:r>
              <a:rPr lang="en-US" sz="3200" dirty="0"/>
              <a:t>	</a:t>
            </a:r>
          </a:p>
        </p:txBody>
      </p:sp>
    </p:spTree>
    <p:extLst>
      <p:ext uri="{BB962C8B-B14F-4D97-AF65-F5344CB8AC3E}">
        <p14:creationId xmlns:p14="http://schemas.microsoft.com/office/powerpoint/2010/main" val="33951508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nodeType="clickEffect">
                                  <p:stCondLst>
                                    <p:cond delay="0"/>
                                  </p:stCondLst>
                                  <p:childTnLst>
                                    <p:set>
                                      <p:cBhvr>
                                        <p:cTn id="54" dur="1" fill="hold">
                                          <p:stCondLst>
                                            <p:cond delay="0"/>
                                          </p:stCondLst>
                                        </p:cTn>
                                        <p:tgtEl>
                                          <p:spTgt spid="3">
                                            <p:txEl>
                                              <p:pRg st="8" end="8"/>
                                            </p:txEl>
                                          </p:spTgt>
                                        </p:tgtEl>
                                        <p:attrNameLst>
                                          <p:attrName>style.visibility</p:attrName>
                                        </p:attrNameLst>
                                      </p:cBhvr>
                                      <p:to>
                                        <p:strVal val="visible"/>
                                      </p:to>
                                    </p:set>
                                    <p:anim calcmode="lin" valueType="num">
                                      <p:cBhvr additive="base">
                                        <p:cTn id="55"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nodeType="clickEffect">
                                  <p:stCondLst>
                                    <p:cond delay="0"/>
                                  </p:stCondLst>
                                  <p:childTnLst>
                                    <p:set>
                                      <p:cBhvr>
                                        <p:cTn id="60" dur="1" fill="hold">
                                          <p:stCondLst>
                                            <p:cond delay="0"/>
                                          </p:stCondLst>
                                        </p:cTn>
                                        <p:tgtEl>
                                          <p:spTgt spid="3">
                                            <p:txEl>
                                              <p:pRg st="9" end="9"/>
                                            </p:txEl>
                                          </p:spTgt>
                                        </p:tgtEl>
                                        <p:attrNameLst>
                                          <p:attrName>style.visibility</p:attrName>
                                        </p:attrNameLst>
                                      </p:cBhvr>
                                      <p:to>
                                        <p:strVal val="visible"/>
                                      </p:to>
                                    </p:set>
                                    <p:anim calcmode="lin" valueType="num">
                                      <p:cBhvr additive="base">
                                        <p:cTn id="61"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nodeType="clickEffect">
                                  <p:stCondLst>
                                    <p:cond delay="0"/>
                                  </p:stCondLst>
                                  <p:childTnLst>
                                    <p:set>
                                      <p:cBhvr>
                                        <p:cTn id="66" dur="1" fill="hold">
                                          <p:stCondLst>
                                            <p:cond delay="0"/>
                                          </p:stCondLst>
                                        </p:cTn>
                                        <p:tgtEl>
                                          <p:spTgt spid="3">
                                            <p:txEl>
                                              <p:pRg st="10" end="10"/>
                                            </p:txEl>
                                          </p:spTgt>
                                        </p:tgtEl>
                                        <p:attrNameLst>
                                          <p:attrName>style.visibility</p:attrName>
                                        </p:attrNameLst>
                                      </p:cBhvr>
                                      <p:to>
                                        <p:strVal val="visible"/>
                                      </p:to>
                                    </p:set>
                                    <p:anim calcmode="lin" valueType="num">
                                      <p:cBhvr additive="base">
                                        <p:cTn id="67"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nodeType="clickEffect">
                                  <p:stCondLst>
                                    <p:cond delay="0"/>
                                  </p:stCondLst>
                                  <p:childTnLst>
                                    <p:set>
                                      <p:cBhvr>
                                        <p:cTn id="72" dur="1" fill="hold">
                                          <p:stCondLst>
                                            <p:cond delay="0"/>
                                          </p:stCondLst>
                                        </p:cTn>
                                        <p:tgtEl>
                                          <p:spTgt spid="3">
                                            <p:txEl>
                                              <p:pRg st="11" end="11"/>
                                            </p:txEl>
                                          </p:spTgt>
                                        </p:tgtEl>
                                        <p:attrNameLst>
                                          <p:attrName>style.visibility</p:attrName>
                                        </p:attrNameLst>
                                      </p:cBhvr>
                                      <p:to>
                                        <p:strVal val="visible"/>
                                      </p:to>
                                    </p:set>
                                    <p:anim calcmode="lin" valueType="num">
                                      <p:cBhvr additive="base">
                                        <p:cTn id="73" dur="500" fill="hold"/>
                                        <p:tgtEl>
                                          <p:spTgt spid="3">
                                            <p:txEl>
                                              <p:pRg st="11" end="11"/>
                                            </p:txEl>
                                          </p:spTgt>
                                        </p:tgtEl>
                                        <p:attrNameLst>
                                          <p:attrName>ppt_x</p:attrName>
                                        </p:attrNameLst>
                                      </p:cBhvr>
                                      <p:tavLst>
                                        <p:tav tm="0">
                                          <p:val>
                                            <p:strVal val="#ppt_x"/>
                                          </p:val>
                                        </p:tav>
                                        <p:tav tm="100000">
                                          <p:val>
                                            <p:strVal val="#ppt_x"/>
                                          </p:val>
                                        </p:tav>
                                      </p:tavLst>
                                    </p:anim>
                                    <p:anim calcmode="lin" valueType="num">
                                      <p:cBhvr additive="base">
                                        <p:cTn id="74" dur="500" fill="hold"/>
                                        <p:tgtEl>
                                          <p:spTgt spid="3">
                                            <p:txEl>
                                              <p:pRg st="11" end="1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2" name="Picture 4" descr="Multifactorial approach to reduction in risk of diabetes complications.">
            <a:extLst>
              <a:ext uri="{FF2B5EF4-FFF2-40B4-BE49-F238E27FC236}">
                <a16:creationId xmlns:a16="http://schemas.microsoft.com/office/drawing/2014/main" id="{E1944D33-0EEF-F0AB-2964-D20D57732D53}"/>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1371600" y="76200"/>
            <a:ext cx="6608827" cy="5997512"/>
          </a:xfrm>
          <a:prstGeom prst="rect">
            <a:avLst/>
          </a:prstGeom>
          <a:solidFill>
            <a:srgbClr val="FFFFFF"/>
          </a:solidFill>
        </p:spPr>
      </p:pic>
      <p:pic>
        <p:nvPicPr>
          <p:cNvPr id="4" name="Picture 3">
            <a:extLst>
              <a:ext uri="{FF2B5EF4-FFF2-40B4-BE49-F238E27FC236}">
                <a16:creationId xmlns:a16="http://schemas.microsoft.com/office/drawing/2014/main" id="{5CA9AA65-70BA-34CC-9357-86A6030D717D}"/>
              </a:ext>
            </a:extLst>
          </p:cNvPr>
          <p:cNvPicPr>
            <a:picLocks noChangeAspect="1"/>
          </p:cNvPicPr>
          <p:nvPr/>
        </p:nvPicPr>
        <p:blipFill>
          <a:blip r:embed="rId4"/>
          <a:stretch>
            <a:fillRect/>
          </a:stretch>
        </p:blipFill>
        <p:spPr>
          <a:xfrm>
            <a:off x="1143000" y="6224510"/>
            <a:ext cx="4458318" cy="557290"/>
          </a:xfrm>
          <a:prstGeom prst="rect">
            <a:avLst/>
          </a:prstGeom>
        </p:spPr>
      </p:pic>
    </p:spTree>
    <p:extLst>
      <p:ext uri="{BB962C8B-B14F-4D97-AF65-F5344CB8AC3E}">
        <p14:creationId xmlns:p14="http://schemas.microsoft.com/office/powerpoint/2010/main" val="31865047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1" name="Picture 10" descr="Young casual woman thumbs up">
            <a:extLst>
              <a:ext uri="{FF2B5EF4-FFF2-40B4-BE49-F238E27FC236}">
                <a16:creationId xmlns:a16="http://schemas.microsoft.com/office/drawing/2014/main" id="{1F494E7C-A438-EE7E-B414-6E9EA93E7AAC}"/>
              </a:ext>
            </a:extLst>
          </p:cNvPr>
          <p:cNvPicPr>
            <a:picLocks noChangeAspect="1"/>
          </p:cNvPicPr>
          <p:nvPr/>
        </p:nvPicPr>
        <p:blipFill>
          <a:blip r:embed="rId2"/>
          <a:stretch>
            <a:fillRect/>
          </a:stretch>
        </p:blipFill>
        <p:spPr>
          <a:xfrm>
            <a:off x="3504651" y="1657710"/>
            <a:ext cx="1519004" cy="4292543"/>
          </a:xfrm>
          <a:prstGeom prst="rect">
            <a:avLst/>
          </a:prstGeom>
        </p:spPr>
      </p:pic>
      <p:sp>
        <p:nvSpPr>
          <p:cNvPr id="2" name="Title 1">
            <a:extLst>
              <a:ext uri="{FF2B5EF4-FFF2-40B4-BE49-F238E27FC236}">
                <a16:creationId xmlns:a16="http://schemas.microsoft.com/office/drawing/2014/main" id="{EC057FEC-446F-05A0-5045-180302479261}"/>
              </a:ext>
            </a:extLst>
          </p:cNvPr>
          <p:cNvSpPr>
            <a:spLocks noGrp="1"/>
          </p:cNvSpPr>
          <p:nvPr>
            <p:ph type="title"/>
          </p:nvPr>
        </p:nvSpPr>
        <p:spPr>
          <a:xfrm>
            <a:off x="457200" y="228600"/>
            <a:ext cx="8229600" cy="1429110"/>
          </a:xfrm>
        </p:spPr>
        <p:txBody>
          <a:bodyPr>
            <a:normAutofit fontScale="90000"/>
          </a:bodyPr>
          <a:lstStyle/>
          <a:p>
            <a:r>
              <a:rPr lang="en-US" dirty="0"/>
              <a:t>Improving Care and Promoting Health in Populations</a:t>
            </a:r>
          </a:p>
        </p:txBody>
      </p:sp>
      <p:sp>
        <p:nvSpPr>
          <p:cNvPr id="3" name="Content Placeholder 2">
            <a:extLst>
              <a:ext uri="{FF2B5EF4-FFF2-40B4-BE49-F238E27FC236}">
                <a16:creationId xmlns:a16="http://schemas.microsoft.com/office/drawing/2014/main" id="{CC1BC58B-89EC-F5CF-04BC-4ED14F511B59}"/>
              </a:ext>
            </a:extLst>
          </p:cNvPr>
          <p:cNvSpPr>
            <a:spLocks noGrp="1"/>
          </p:cNvSpPr>
          <p:nvPr>
            <p:ph sz="quarter" idx="1"/>
          </p:nvPr>
        </p:nvSpPr>
        <p:spPr>
          <a:xfrm>
            <a:off x="609600" y="1752600"/>
            <a:ext cx="3200949" cy="5312107"/>
          </a:xfrm>
        </p:spPr>
        <p:txBody>
          <a:bodyPr>
            <a:noAutofit/>
          </a:bodyPr>
          <a:lstStyle/>
          <a:p>
            <a:r>
              <a:rPr lang="en-US" sz="2400" dirty="0">
                <a:solidFill>
                  <a:srgbClr val="383636"/>
                </a:solidFill>
                <a:latin typeface="Helvetica Neue"/>
              </a:rPr>
              <a:t>F</a:t>
            </a:r>
            <a:r>
              <a:rPr lang="en-US" sz="2400" b="0" i="0" dirty="0">
                <a:solidFill>
                  <a:srgbClr val="383636"/>
                </a:solidFill>
                <a:effectLst/>
                <a:latin typeface="Helvetica Neue"/>
              </a:rPr>
              <a:t>or optimal outcomes individualize individual’s context and care needs across </a:t>
            </a:r>
            <a:r>
              <a:rPr lang="en-US" sz="2400" b="0" i="0" dirty="0">
                <a:solidFill>
                  <a:srgbClr val="0070C0"/>
                </a:solidFill>
                <a:effectLst/>
                <a:latin typeface="Helvetica Neue"/>
              </a:rPr>
              <a:t>life span. </a:t>
            </a:r>
          </a:p>
          <a:p>
            <a:r>
              <a:rPr lang="en-US" sz="2400" b="0" i="0" dirty="0">
                <a:solidFill>
                  <a:srgbClr val="383636"/>
                </a:solidFill>
                <a:effectLst/>
                <a:latin typeface="Helvetica Neue"/>
              </a:rPr>
              <a:t>Improve population health through a combination of policy-level, system-level, and person-level approaches</a:t>
            </a:r>
            <a:r>
              <a:rPr lang="en-US" sz="2800" b="0" i="0" dirty="0">
                <a:solidFill>
                  <a:srgbClr val="383636"/>
                </a:solidFill>
                <a:effectLst/>
                <a:latin typeface="Helvetica Neue"/>
              </a:rPr>
              <a:t>. </a:t>
            </a:r>
          </a:p>
        </p:txBody>
      </p:sp>
      <p:sp>
        <p:nvSpPr>
          <p:cNvPr id="4" name="Content Placeholder 3">
            <a:extLst>
              <a:ext uri="{FF2B5EF4-FFF2-40B4-BE49-F238E27FC236}">
                <a16:creationId xmlns:a16="http://schemas.microsoft.com/office/drawing/2014/main" id="{05A41108-6544-8ADA-9D8F-F8D6305BDE87}"/>
              </a:ext>
            </a:extLst>
          </p:cNvPr>
          <p:cNvSpPr>
            <a:spLocks noGrp="1"/>
          </p:cNvSpPr>
          <p:nvPr>
            <p:ph sz="quarter" idx="2"/>
          </p:nvPr>
        </p:nvSpPr>
        <p:spPr>
          <a:xfrm>
            <a:off x="4837176" y="1752600"/>
            <a:ext cx="4041648" cy="4937760"/>
          </a:xfrm>
        </p:spPr>
        <p:txBody>
          <a:bodyPr>
            <a:normAutofit fontScale="70000" lnSpcReduction="20000"/>
          </a:bodyPr>
          <a:lstStyle/>
          <a:p>
            <a:pPr>
              <a:lnSpc>
                <a:spcPct val="120000"/>
              </a:lnSpc>
            </a:pPr>
            <a:r>
              <a:rPr lang="en-US" dirty="0">
                <a:solidFill>
                  <a:srgbClr val="0070C0"/>
                </a:solidFill>
                <a:latin typeface="Helvetica Neue"/>
              </a:rPr>
              <a:t>P</a:t>
            </a:r>
            <a:r>
              <a:rPr lang="en-US" b="0" i="0" dirty="0">
                <a:solidFill>
                  <a:srgbClr val="0070C0"/>
                </a:solidFill>
                <a:effectLst/>
                <a:latin typeface="Helvetica Neue"/>
              </a:rPr>
              <a:t>erson-centered care:</a:t>
            </a:r>
          </a:p>
          <a:p>
            <a:pPr lvl="1">
              <a:lnSpc>
                <a:spcPct val="120000"/>
              </a:lnSpc>
            </a:pPr>
            <a:r>
              <a:rPr lang="en-US" b="0" i="0" dirty="0">
                <a:solidFill>
                  <a:srgbClr val="0070C0"/>
                </a:solidFill>
                <a:effectLst/>
                <a:latin typeface="Helvetica Neue"/>
              </a:rPr>
              <a:t>care that considers an individual’s comorbidities and prognoses</a:t>
            </a:r>
          </a:p>
          <a:p>
            <a:pPr lvl="1">
              <a:lnSpc>
                <a:spcPct val="120000"/>
              </a:lnSpc>
            </a:pPr>
            <a:r>
              <a:rPr lang="en-US" b="0" i="0" dirty="0">
                <a:solidFill>
                  <a:srgbClr val="0070C0"/>
                </a:solidFill>
                <a:effectLst/>
                <a:latin typeface="Helvetica Neue"/>
              </a:rPr>
              <a:t>respectful of and responsive to individual preferences, needs, and values; </a:t>
            </a:r>
          </a:p>
          <a:p>
            <a:pPr lvl="1">
              <a:lnSpc>
                <a:spcPct val="120000"/>
              </a:lnSpc>
            </a:pPr>
            <a:r>
              <a:rPr lang="en-US" b="0" i="0" dirty="0">
                <a:solidFill>
                  <a:srgbClr val="0070C0"/>
                </a:solidFill>
                <a:effectLst/>
                <a:latin typeface="Helvetica Neue"/>
              </a:rPr>
              <a:t>ensures that the individual’s values guide all clinical decisions </a:t>
            </a:r>
          </a:p>
        </p:txBody>
      </p:sp>
    </p:spTree>
    <p:extLst>
      <p:ext uri="{BB962C8B-B14F-4D97-AF65-F5344CB8AC3E}">
        <p14:creationId xmlns:p14="http://schemas.microsoft.com/office/powerpoint/2010/main" val="46129433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489D0E-1A34-4FC5-BF5B-7DFDE004A3D5}"/>
              </a:ext>
            </a:extLst>
          </p:cNvPr>
          <p:cNvSpPr>
            <a:spLocks noGrp="1"/>
          </p:cNvSpPr>
          <p:nvPr>
            <p:ph type="title"/>
          </p:nvPr>
        </p:nvSpPr>
        <p:spPr/>
        <p:txBody>
          <a:bodyPr>
            <a:normAutofit/>
          </a:bodyPr>
          <a:lstStyle/>
          <a:p>
            <a:r>
              <a:rPr lang="en-US" dirty="0"/>
              <a:t>Stroke and Heart Attack</a:t>
            </a:r>
          </a:p>
        </p:txBody>
      </p:sp>
      <p:pic>
        <p:nvPicPr>
          <p:cNvPr id="5" name="Content Placeholder 4">
            <a:extLst>
              <a:ext uri="{FF2B5EF4-FFF2-40B4-BE49-F238E27FC236}">
                <a16:creationId xmlns:a16="http://schemas.microsoft.com/office/drawing/2014/main" id="{D1B5CEA3-CD78-43B5-B169-B0448232E3B6}"/>
              </a:ext>
            </a:extLst>
          </p:cNvPr>
          <p:cNvPicPr>
            <a:picLocks noGrp="1" noChangeAspect="1"/>
          </p:cNvPicPr>
          <p:nvPr>
            <p:ph sz="quarter" idx="1"/>
          </p:nvPr>
        </p:nvPicPr>
        <p:blipFill>
          <a:blip r:embed="rId3"/>
          <a:stretch>
            <a:fillRect/>
          </a:stretch>
        </p:blipFill>
        <p:spPr>
          <a:xfrm>
            <a:off x="456114" y="1357360"/>
            <a:ext cx="3715836" cy="4937125"/>
          </a:xfrm>
          <a:prstGeom prst="rect">
            <a:avLst/>
          </a:prstGeom>
        </p:spPr>
      </p:pic>
      <p:pic>
        <p:nvPicPr>
          <p:cNvPr id="6" name="Content Placeholder 5">
            <a:extLst>
              <a:ext uri="{FF2B5EF4-FFF2-40B4-BE49-F238E27FC236}">
                <a16:creationId xmlns:a16="http://schemas.microsoft.com/office/drawing/2014/main" id="{6D1A5C40-B103-43BE-B16E-B2DC8763CC53}"/>
              </a:ext>
            </a:extLst>
          </p:cNvPr>
          <p:cNvPicPr>
            <a:picLocks noGrp="1" noChangeAspect="1"/>
          </p:cNvPicPr>
          <p:nvPr>
            <p:ph sz="quarter" idx="4294967295"/>
          </p:nvPr>
        </p:nvPicPr>
        <p:blipFill>
          <a:blip r:embed="rId4"/>
          <a:stretch>
            <a:fillRect/>
          </a:stretch>
        </p:blipFill>
        <p:spPr>
          <a:xfrm>
            <a:off x="4171950" y="1447800"/>
            <a:ext cx="4613275" cy="2271712"/>
          </a:xfrm>
          <a:prstGeom prst="rect">
            <a:avLst/>
          </a:prstGeom>
        </p:spPr>
      </p:pic>
      <p:sp>
        <p:nvSpPr>
          <p:cNvPr id="7" name="TextBox 6">
            <a:extLst>
              <a:ext uri="{FF2B5EF4-FFF2-40B4-BE49-F238E27FC236}">
                <a16:creationId xmlns:a16="http://schemas.microsoft.com/office/drawing/2014/main" id="{8C365F52-3CCD-4A3A-8DCC-25D6B5588BB0}"/>
              </a:ext>
            </a:extLst>
          </p:cNvPr>
          <p:cNvSpPr txBox="1"/>
          <p:nvPr/>
        </p:nvSpPr>
        <p:spPr>
          <a:xfrm>
            <a:off x="4419600" y="4242176"/>
            <a:ext cx="4613369" cy="1131079"/>
          </a:xfrm>
          <a:prstGeom prst="rect">
            <a:avLst/>
          </a:prstGeom>
          <a:noFill/>
        </p:spPr>
        <p:txBody>
          <a:bodyPr wrap="square" rtlCol="0">
            <a:spAutoFit/>
          </a:bodyPr>
          <a:lstStyle/>
          <a:p>
            <a:pPr defTabSz="685800"/>
            <a:r>
              <a:rPr lang="en-US" sz="1350" dirty="0">
                <a:solidFill>
                  <a:prstClr val="black"/>
                </a:solidFill>
                <a:latin typeface="Gill Sans MT"/>
              </a:rPr>
              <a:t>Make sure people with diabetes know the signs and seek immediate help.</a:t>
            </a:r>
          </a:p>
          <a:p>
            <a:pPr defTabSz="685800"/>
            <a:endParaRPr lang="en-US" sz="1350" dirty="0">
              <a:solidFill>
                <a:prstClr val="black"/>
              </a:solidFill>
              <a:latin typeface="Gill Sans MT"/>
            </a:endParaRPr>
          </a:p>
          <a:p>
            <a:pPr defTabSz="685800"/>
            <a:r>
              <a:rPr lang="en-US" sz="1350" dirty="0">
                <a:solidFill>
                  <a:prstClr val="black"/>
                </a:solidFill>
                <a:latin typeface="Gill Sans MT"/>
              </a:rPr>
              <a:t>People with diabetes may not experience intense chest or jaw pain during heart attack due to neuropathy.</a:t>
            </a:r>
          </a:p>
        </p:txBody>
      </p:sp>
    </p:spTree>
    <p:extLst>
      <p:ext uri="{BB962C8B-B14F-4D97-AF65-F5344CB8AC3E}">
        <p14:creationId xmlns:p14="http://schemas.microsoft.com/office/powerpoint/2010/main" val="22456484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19740D-4A3C-461E-940F-FE7908772FB2}"/>
              </a:ext>
            </a:extLst>
          </p:cNvPr>
          <p:cNvSpPr>
            <a:spLocks noGrp="1"/>
          </p:cNvSpPr>
          <p:nvPr>
            <p:ph type="title"/>
          </p:nvPr>
        </p:nvSpPr>
        <p:spPr/>
        <p:txBody>
          <a:bodyPr anchor="b">
            <a:normAutofit/>
          </a:bodyPr>
          <a:lstStyle/>
          <a:p>
            <a:r>
              <a:rPr lang="en-US" dirty="0"/>
              <a:t>Stroke of Luck</a:t>
            </a:r>
          </a:p>
        </p:txBody>
      </p:sp>
      <p:pic>
        <p:nvPicPr>
          <p:cNvPr id="1026" name="Picture 2">
            <a:extLst>
              <a:ext uri="{FF2B5EF4-FFF2-40B4-BE49-F238E27FC236}">
                <a16:creationId xmlns:a16="http://schemas.microsoft.com/office/drawing/2014/main" id="{FA4AFEE1-4783-44C8-9AF6-D7E0DC3344A3}"/>
              </a:ext>
            </a:extLst>
          </p:cNvPr>
          <p:cNvPicPr>
            <a:picLocks noGrp="1" noChangeAspect="1" noChangeArrowheads="1"/>
          </p:cNvPicPr>
          <p:nvPr>
            <p:ph sz="quarter" idx="1"/>
          </p:nvPr>
        </p:nvPicPr>
        <p:blipFill>
          <a:blip r:embed="rId2">
            <a:extLst>
              <a:ext uri="{28A0092B-C50C-407E-A947-70E740481C1C}">
                <a14:useLocalDpi xmlns:a14="http://schemas.microsoft.com/office/drawing/2010/main" val="0"/>
              </a:ext>
            </a:extLst>
          </a:blip>
          <a:stretch>
            <a:fillRect/>
          </a:stretch>
        </p:blipFill>
        <p:spPr bwMode="auto">
          <a:xfrm>
            <a:off x="1066800" y="1371600"/>
            <a:ext cx="2912012" cy="4114800"/>
          </a:xfrm>
          <a:prstGeom prst="rect">
            <a:avLst/>
          </a:prstGeom>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278175C0-5AA5-4283-AC9D-B8DDCE49F70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06988" y="1219200"/>
            <a:ext cx="2465388" cy="3309938"/>
          </a:xfrm>
          <a:prstGeom prst="rect">
            <a:avLst/>
          </a:prstGeom>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0B97354C-0D0F-43A4-9037-3D15523487E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69600" y="5138737"/>
            <a:ext cx="2465388" cy="1566863"/>
          </a:xfrm>
          <a:prstGeom prst="rect">
            <a:avLst/>
          </a:prstGeom>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515330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1028"/>
                                        </p:tgtEl>
                                        <p:attrNameLst>
                                          <p:attrName>style.visibility</p:attrName>
                                        </p:attrNameLst>
                                      </p:cBhvr>
                                      <p:to>
                                        <p:strVal val="visible"/>
                                      </p:to>
                                    </p:set>
                                    <p:animEffect transition="in" filter="wheel(1)">
                                      <p:cBhvr>
                                        <p:cTn id="7" dur="2000"/>
                                        <p:tgtEl>
                                          <p:spTgt spid="10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B1D45A"/>
          </a:solidFill>
        </p:spPr>
        <p:txBody>
          <a:bodyPr>
            <a:noAutofit/>
          </a:bodyPr>
          <a:lstStyle/>
          <a:p>
            <a:r>
              <a:rPr lang="en-US" sz="3200" dirty="0"/>
              <a:t>10. Cardiovascular Disease and Risk Management</a:t>
            </a:r>
          </a:p>
        </p:txBody>
      </p:sp>
      <p:sp>
        <p:nvSpPr>
          <p:cNvPr id="3" name="Content Placeholder 2"/>
          <p:cNvSpPr>
            <a:spLocks noGrp="1"/>
          </p:cNvSpPr>
          <p:nvPr>
            <p:ph sz="quarter" idx="1"/>
          </p:nvPr>
        </p:nvSpPr>
        <p:spPr>
          <a:xfrm>
            <a:off x="457200" y="1219200"/>
            <a:ext cx="5495925" cy="5638800"/>
          </a:xfrm>
        </p:spPr>
        <p:txBody>
          <a:bodyPr>
            <a:normAutofit fontScale="92500" lnSpcReduction="20000"/>
          </a:bodyPr>
          <a:lstStyle/>
          <a:p>
            <a:pPr lvl="1">
              <a:lnSpc>
                <a:spcPct val="120000"/>
              </a:lnSpc>
            </a:pPr>
            <a:r>
              <a:rPr lang="en-US" sz="3100" dirty="0"/>
              <a:t>CVD includes ASCVD and heart failure</a:t>
            </a:r>
          </a:p>
          <a:p>
            <a:pPr lvl="1">
              <a:lnSpc>
                <a:spcPct val="120000"/>
              </a:lnSpc>
            </a:pPr>
            <a:r>
              <a:rPr lang="en-US" sz="3100" dirty="0"/>
              <a:t>ASCVD</a:t>
            </a:r>
          </a:p>
          <a:p>
            <a:pPr lvl="2">
              <a:lnSpc>
                <a:spcPct val="120000"/>
              </a:lnSpc>
            </a:pPr>
            <a:r>
              <a:rPr lang="en-US" sz="2700" dirty="0"/>
              <a:t>Acute coronary syndrome</a:t>
            </a:r>
          </a:p>
          <a:p>
            <a:pPr lvl="2">
              <a:lnSpc>
                <a:spcPct val="120000"/>
              </a:lnSpc>
            </a:pPr>
            <a:r>
              <a:rPr lang="en-US" sz="2700" dirty="0"/>
              <a:t>Myocardial infarction (MI)</a:t>
            </a:r>
          </a:p>
          <a:p>
            <a:pPr lvl="2">
              <a:lnSpc>
                <a:spcPct val="120000"/>
              </a:lnSpc>
            </a:pPr>
            <a:r>
              <a:rPr lang="en-US" sz="2700" dirty="0"/>
              <a:t>Stable or unstable angina</a:t>
            </a:r>
          </a:p>
          <a:p>
            <a:pPr lvl="2">
              <a:lnSpc>
                <a:spcPct val="120000"/>
              </a:lnSpc>
            </a:pPr>
            <a:r>
              <a:rPr lang="en-US" sz="2700" dirty="0"/>
              <a:t>Coronary or other arterial revascularization</a:t>
            </a:r>
          </a:p>
          <a:p>
            <a:pPr lvl="2">
              <a:lnSpc>
                <a:spcPct val="120000"/>
              </a:lnSpc>
            </a:pPr>
            <a:r>
              <a:rPr lang="en-US" sz="2700" dirty="0"/>
              <a:t>Stroke, transient ischemic attack</a:t>
            </a:r>
          </a:p>
          <a:p>
            <a:pPr lvl="2">
              <a:lnSpc>
                <a:spcPct val="120000"/>
              </a:lnSpc>
            </a:pPr>
            <a:r>
              <a:rPr lang="en-US" sz="2700" dirty="0"/>
              <a:t>Peripheral artery disease (PAD) including aortic aneurysm</a:t>
            </a:r>
          </a:p>
          <a:p>
            <a:pPr>
              <a:lnSpc>
                <a:spcPct val="120000"/>
              </a:lnSpc>
            </a:pPr>
            <a:r>
              <a:rPr lang="en-US" dirty="0"/>
              <a:t>CVD is the leading cause of morbidity and mortality in people with diabetes</a:t>
            </a:r>
            <a:endParaRPr lang="en-US" dirty="0">
              <a:solidFill>
                <a:srgbClr val="383636"/>
              </a:solidFill>
              <a:ea typeface="Calibri" panose="020F0502020204030204" pitchFamily="34" charset="0"/>
              <a:cs typeface="Calibri" panose="020F0502020204030204" pitchFamily="34" charset="0"/>
            </a:endParaRPr>
          </a:p>
        </p:txBody>
      </p:sp>
      <p:pic>
        <p:nvPicPr>
          <p:cNvPr id="4" name="Picture 3"/>
          <p:cNvPicPr>
            <a:picLocks noChangeAspect="1"/>
          </p:cNvPicPr>
          <p:nvPr/>
        </p:nvPicPr>
        <p:blipFill>
          <a:blip r:embed="rId5"/>
          <a:stretch>
            <a:fillRect/>
          </a:stretch>
        </p:blipFill>
        <p:spPr>
          <a:xfrm>
            <a:off x="5953125" y="1249392"/>
            <a:ext cx="2733675" cy="1581150"/>
          </a:xfrm>
          <a:prstGeom prst="rect">
            <a:avLst/>
          </a:prstGeom>
        </p:spPr>
      </p:pic>
      <p:sp>
        <p:nvSpPr>
          <p:cNvPr id="10" name="TextBox 9">
            <a:extLst>
              <a:ext uri="{FF2B5EF4-FFF2-40B4-BE49-F238E27FC236}">
                <a16:creationId xmlns:a16="http://schemas.microsoft.com/office/drawing/2014/main" id="{246C29CB-8FE0-8039-913D-176148EE32B1}"/>
              </a:ext>
            </a:extLst>
          </p:cNvPr>
          <p:cNvSpPr txBox="1"/>
          <p:nvPr/>
        </p:nvSpPr>
        <p:spPr>
          <a:xfrm>
            <a:off x="5892065" y="2813975"/>
            <a:ext cx="2819400" cy="3388300"/>
          </a:xfrm>
          <a:prstGeom prst="rect">
            <a:avLst/>
          </a:prstGeom>
          <a:noFill/>
        </p:spPr>
        <p:txBody>
          <a:bodyPr wrap="square">
            <a:spAutoFit/>
          </a:bodyPr>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70C0"/>
                </a:solidFill>
                <a:effectLst/>
                <a:uLnTx/>
                <a:uFillTx/>
                <a:latin typeface="Gill Sans MT"/>
                <a:ea typeface="Calibri" panose="020F0502020204030204" pitchFamily="34" charset="0"/>
                <a:cs typeface="Calibri" panose="020F0502020204030204" pitchFamily="34" charset="0"/>
              </a:rPr>
              <a:t>Large benefits are seen when multiple CV risk factors are addressed simultaneously</a:t>
            </a:r>
          </a:p>
          <a:p>
            <a:pPr marL="0" marR="0" lvl="0" indent="0" algn="ctr" defTabSz="914400" rtl="0" eaLnBrk="1" fontAlgn="auto" latinLnBrk="0" hangingPunct="1">
              <a:lnSpc>
                <a:spcPct val="12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70C0"/>
              </a:solidFill>
              <a:effectLst/>
              <a:uLnTx/>
              <a:uFillTx/>
              <a:latin typeface="Gill Sans MT"/>
              <a:ea typeface="Calibri" panose="020F0502020204030204" pitchFamily="34" charset="0"/>
              <a:cs typeface="Calibri" panose="020F0502020204030204" pitchFamily="34" charset="0"/>
            </a:endParaRPr>
          </a:p>
          <a:p>
            <a:pPr marL="0" marR="0" lvl="0" indent="0" algn="ctr" defTabSz="914400" rtl="0" eaLnBrk="1" fontAlgn="auto" latinLnBrk="0" hangingPunct="1">
              <a:lnSpc>
                <a:spcPct val="12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70C0"/>
                </a:solidFill>
                <a:effectLst/>
                <a:uLnTx/>
                <a:uFillTx/>
                <a:latin typeface="Gill Sans MT"/>
                <a:ea typeface="Calibri" panose="020F0502020204030204" pitchFamily="34" charset="0"/>
                <a:cs typeface="Calibri" panose="020F0502020204030204" pitchFamily="34" charset="0"/>
              </a:rPr>
              <a:t>With more aggressive goals, rates of CVD have decreased.</a:t>
            </a:r>
          </a:p>
          <a:p>
            <a:pPr marL="0" marR="0" lvl="0" indent="0" algn="ctr" defTabSz="914400" rtl="0" eaLnBrk="1" fontAlgn="auto" latinLnBrk="0" hangingPunct="1">
              <a:lnSpc>
                <a:spcPct val="12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70C0"/>
                </a:solidFill>
                <a:effectLst/>
                <a:uLnTx/>
                <a:uFillTx/>
                <a:latin typeface="Gill Sans MT"/>
                <a:ea typeface="Calibri" panose="020F0502020204030204" pitchFamily="34" charset="0"/>
                <a:cs typeface="Calibri" panose="020F0502020204030204" pitchFamily="34" charset="0"/>
              </a:rPr>
              <a:t>CV Risks predicted to increase in future.</a:t>
            </a:r>
          </a:p>
        </p:txBody>
      </p:sp>
      <p:pic>
        <p:nvPicPr>
          <p:cNvPr id="7" name="Picture 6">
            <a:extLst>
              <a:ext uri="{FF2B5EF4-FFF2-40B4-BE49-F238E27FC236}">
                <a16:creationId xmlns:a16="http://schemas.microsoft.com/office/drawing/2014/main" id="{08BEF86A-472B-7FBB-832B-837E69914B8F}"/>
              </a:ext>
            </a:extLst>
          </p:cNvPr>
          <p:cNvPicPr>
            <a:picLocks noChangeAspect="1"/>
          </p:cNvPicPr>
          <p:nvPr/>
        </p:nvPicPr>
        <p:blipFill>
          <a:blip r:embed="rId6"/>
          <a:stretch>
            <a:fillRect/>
          </a:stretch>
        </p:blipFill>
        <p:spPr>
          <a:xfrm>
            <a:off x="5599286" y="6278475"/>
            <a:ext cx="3404957" cy="530131"/>
          </a:xfrm>
          <a:prstGeom prst="rect">
            <a:avLst/>
          </a:prstGeom>
        </p:spPr>
      </p:pic>
    </p:spTree>
    <p:custDataLst>
      <p:tags r:id="rId1"/>
    </p:custDataLst>
    <p:extLst>
      <p:ext uri="{BB962C8B-B14F-4D97-AF65-F5344CB8AC3E}">
        <p14:creationId xmlns:p14="http://schemas.microsoft.com/office/powerpoint/2010/main" val="1132611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6950BFC3-D8DA-4A85-94F7-54DA5524770B}">
      <p188:commentRel xmlns:p188="http://schemas.microsoft.com/office/powerpoint/2018/8/main" r:id="rId4"/>
    </p:ext>
  </p:extLst>
</p:sld>
</file>

<file path=ppt/slides/slide2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610" y="218599"/>
            <a:ext cx="8248829" cy="995390"/>
          </a:xfrm>
        </p:spPr>
        <p:txBody>
          <a:bodyPr>
            <a:noAutofit/>
          </a:bodyPr>
          <a:lstStyle/>
          <a:p>
            <a:r>
              <a:rPr lang="en-US" sz="3600" dirty="0"/>
              <a:t>Assess ASCVD and Heart Failure Risk</a:t>
            </a:r>
          </a:p>
        </p:txBody>
      </p:sp>
      <p:sp>
        <p:nvSpPr>
          <p:cNvPr id="3" name="Content Placeholder 2"/>
          <p:cNvSpPr>
            <a:spLocks noGrp="1"/>
          </p:cNvSpPr>
          <p:nvPr>
            <p:ph sz="quarter" idx="1"/>
          </p:nvPr>
        </p:nvSpPr>
        <p:spPr>
          <a:xfrm>
            <a:off x="545802" y="1295400"/>
            <a:ext cx="8236637" cy="5257800"/>
          </a:xfrm>
        </p:spPr>
        <p:txBody>
          <a:bodyPr>
            <a:normAutofit/>
          </a:bodyPr>
          <a:lstStyle/>
          <a:p>
            <a:pPr>
              <a:lnSpc>
                <a:spcPct val="120000"/>
              </a:lnSpc>
            </a:pPr>
            <a:r>
              <a:rPr lang="en-US" sz="2600" dirty="0"/>
              <a:t>Duration of diabetes</a:t>
            </a:r>
          </a:p>
          <a:p>
            <a:pPr>
              <a:lnSpc>
                <a:spcPct val="120000"/>
              </a:lnSpc>
            </a:pPr>
            <a:r>
              <a:rPr lang="en-US" sz="2600" dirty="0"/>
              <a:t>BMI</a:t>
            </a:r>
          </a:p>
          <a:p>
            <a:pPr>
              <a:lnSpc>
                <a:spcPct val="120000"/>
              </a:lnSpc>
            </a:pPr>
            <a:r>
              <a:rPr lang="en-US" sz="2600" dirty="0"/>
              <a:t>Hypertension</a:t>
            </a:r>
          </a:p>
          <a:p>
            <a:pPr>
              <a:lnSpc>
                <a:spcPct val="120000"/>
              </a:lnSpc>
            </a:pPr>
            <a:r>
              <a:rPr lang="en-US" sz="2600" dirty="0"/>
              <a:t>Dyslipidemia</a:t>
            </a:r>
          </a:p>
          <a:p>
            <a:pPr>
              <a:lnSpc>
                <a:spcPct val="120000"/>
              </a:lnSpc>
            </a:pPr>
            <a:r>
              <a:rPr lang="en-US" sz="2600" dirty="0"/>
              <a:t>Smoking </a:t>
            </a:r>
          </a:p>
          <a:p>
            <a:pPr>
              <a:lnSpc>
                <a:spcPct val="120000"/>
              </a:lnSpc>
            </a:pPr>
            <a:r>
              <a:rPr lang="en-US" sz="2600" dirty="0"/>
              <a:t>Family history of premature coronary disease</a:t>
            </a:r>
          </a:p>
          <a:p>
            <a:pPr>
              <a:lnSpc>
                <a:spcPct val="120000"/>
              </a:lnSpc>
            </a:pPr>
            <a:r>
              <a:rPr lang="en-US" sz="2600" dirty="0"/>
              <a:t>Chronic kidney disease – presence of albuminuria</a:t>
            </a:r>
          </a:p>
          <a:p>
            <a:pPr>
              <a:lnSpc>
                <a:spcPct val="120000"/>
              </a:lnSpc>
            </a:pPr>
            <a:r>
              <a:rPr lang="en-US" sz="2600" dirty="0"/>
              <a:t>ASCVD risk factors and 10-year ASCVD risk assessment</a:t>
            </a:r>
          </a:p>
          <a:p>
            <a:pPr marL="0" indent="0" algn="ctr">
              <a:buNone/>
            </a:pPr>
            <a:r>
              <a:rPr lang="en-US" sz="2600" i="1" dirty="0">
                <a:solidFill>
                  <a:srgbClr val="0070C0"/>
                </a:solidFill>
                <a:latin typeface="Helvetica Neue"/>
              </a:rPr>
              <a:t>Treat modifiable risk factors as described in ADA guidelines.</a:t>
            </a:r>
            <a:endParaRPr lang="en-US" sz="2600" i="1" dirty="0">
              <a:solidFill>
                <a:srgbClr val="0070C0"/>
              </a:solidFill>
            </a:endParaRPr>
          </a:p>
          <a:p>
            <a:pPr marL="0" indent="0">
              <a:buNone/>
            </a:pPr>
            <a:endParaRPr lang="en-US" dirty="0"/>
          </a:p>
        </p:txBody>
      </p:sp>
      <p:pic>
        <p:nvPicPr>
          <p:cNvPr id="7" name="Picture 6" descr="A blue retro toy car with a knitted heart tied on its roof">
            <a:extLst>
              <a:ext uri="{FF2B5EF4-FFF2-40B4-BE49-F238E27FC236}">
                <a16:creationId xmlns:a16="http://schemas.microsoft.com/office/drawing/2014/main" id="{A5BA4097-F6A3-9203-CB29-5D41EA035D59}"/>
              </a:ext>
            </a:extLst>
          </p:cNvPr>
          <p:cNvPicPr>
            <a:picLocks noChangeAspect="1"/>
          </p:cNvPicPr>
          <p:nvPr/>
        </p:nvPicPr>
        <p:blipFill>
          <a:blip r:embed="rId3"/>
          <a:stretch>
            <a:fillRect/>
          </a:stretch>
        </p:blipFill>
        <p:spPr>
          <a:xfrm>
            <a:off x="5257800" y="1497330"/>
            <a:ext cx="2892455" cy="1962150"/>
          </a:xfrm>
          <a:prstGeom prst="rect">
            <a:avLst/>
          </a:prstGeom>
        </p:spPr>
      </p:pic>
    </p:spTree>
    <p:extLst>
      <p:ext uri="{BB962C8B-B14F-4D97-AF65-F5344CB8AC3E}">
        <p14:creationId xmlns:p14="http://schemas.microsoft.com/office/powerpoint/2010/main" val="25393781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5202" name="Rectangle 2"/>
          <p:cNvSpPr>
            <a:spLocks noGrp="1" noChangeArrowheads="1"/>
          </p:cNvSpPr>
          <p:nvPr>
            <p:ph type="title"/>
          </p:nvPr>
        </p:nvSpPr>
        <p:spPr>
          <a:xfrm>
            <a:off x="455616" y="273049"/>
            <a:ext cx="8226425" cy="869951"/>
          </a:xfrm>
        </p:spPr>
        <p:txBody>
          <a:bodyPr anchor="b">
            <a:normAutofit/>
          </a:bodyPr>
          <a:lstStyle/>
          <a:p>
            <a:pPr eaLnBrk="1" hangingPunct="1">
              <a:defRPr/>
            </a:pPr>
            <a:r>
              <a:rPr lang="en-US" dirty="0"/>
              <a:t>Reducing CV Risk Factors</a:t>
            </a:r>
          </a:p>
        </p:txBody>
      </p:sp>
      <p:sp>
        <p:nvSpPr>
          <p:cNvPr id="1715203" name="Rectangle 3"/>
          <p:cNvSpPr>
            <a:spLocks noGrp="1" noChangeArrowheads="1"/>
          </p:cNvSpPr>
          <p:nvPr>
            <p:ph type="body" sz="half" idx="1"/>
          </p:nvPr>
        </p:nvSpPr>
        <p:spPr>
          <a:xfrm>
            <a:off x="573088" y="1828801"/>
            <a:ext cx="4037012" cy="4572006"/>
          </a:xfrm>
        </p:spPr>
        <p:txBody>
          <a:bodyPr>
            <a:normAutofit lnSpcReduction="10000"/>
          </a:bodyPr>
          <a:lstStyle/>
          <a:p>
            <a:pPr eaLnBrk="1" hangingPunct="1">
              <a:lnSpc>
                <a:spcPct val="90000"/>
              </a:lnSpc>
              <a:defRPr/>
            </a:pPr>
            <a:r>
              <a:rPr lang="en-US" sz="3100" dirty="0"/>
              <a:t>Modifiable</a:t>
            </a:r>
          </a:p>
          <a:p>
            <a:pPr lvl="1" eaLnBrk="1" hangingPunct="1">
              <a:lnSpc>
                <a:spcPct val="90000"/>
              </a:lnSpc>
              <a:defRPr/>
            </a:pPr>
            <a:r>
              <a:rPr lang="en-US" sz="3100" dirty="0"/>
              <a:t>Sleep</a:t>
            </a:r>
          </a:p>
          <a:p>
            <a:pPr lvl="1" eaLnBrk="1" hangingPunct="1">
              <a:lnSpc>
                <a:spcPct val="90000"/>
              </a:lnSpc>
              <a:defRPr/>
            </a:pPr>
            <a:r>
              <a:rPr lang="en-US" sz="3100" dirty="0"/>
              <a:t>Smoking</a:t>
            </a:r>
          </a:p>
          <a:p>
            <a:pPr lvl="1" eaLnBrk="1" hangingPunct="1">
              <a:lnSpc>
                <a:spcPct val="90000"/>
              </a:lnSpc>
              <a:defRPr/>
            </a:pPr>
            <a:r>
              <a:rPr lang="en-US" sz="3100" dirty="0"/>
              <a:t>Oral Care</a:t>
            </a:r>
          </a:p>
          <a:p>
            <a:pPr lvl="1" eaLnBrk="1" hangingPunct="1">
              <a:lnSpc>
                <a:spcPct val="90000"/>
              </a:lnSpc>
              <a:defRPr/>
            </a:pPr>
            <a:r>
              <a:rPr lang="en-US" sz="3100" dirty="0"/>
              <a:t>Weight</a:t>
            </a:r>
          </a:p>
          <a:p>
            <a:pPr lvl="1" eaLnBrk="1" hangingPunct="1">
              <a:lnSpc>
                <a:spcPct val="90000"/>
              </a:lnSpc>
              <a:defRPr/>
            </a:pPr>
            <a:r>
              <a:rPr lang="en-US" sz="3100" dirty="0"/>
              <a:t>Dietary Habits</a:t>
            </a:r>
          </a:p>
          <a:p>
            <a:pPr lvl="1" eaLnBrk="1" hangingPunct="1">
              <a:lnSpc>
                <a:spcPct val="90000"/>
              </a:lnSpc>
              <a:defRPr/>
            </a:pPr>
            <a:r>
              <a:rPr lang="en-US" sz="3100" dirty="0"/>
              <a:t>Glucose</a:t>
            </a:r>
          </a:p>
          <a:p>
            <a:pPr lvl="1">
              <a:lnSpc>
                <a:spcPct val="90000"/>
              </a:lnSpc>
              <a:defRPr/>
            </a:pPr>
            <a:r>
              <a:rPr lang="en-US" sz="3100" dirty="0"/>
              <a:t>Blood Pressure</a:t>
            </a:r>
          </a:p>
          <a:p>
            <a:pPr lvl="1">
              <a:lnSpc>
                <a:spcPct val="90000"/>
              </a:lnSpc>
              <a:defRPr/>
            </a:pPr>
            <a:r>
              <a:rPr lang="en-US" sz="3100" dirty="0"/>
              <a:t>Lipids</a:t>
            </a:r>
          </a:p>
          <a:p>
            <a:pPr lvl="1">
              <a:lnSpc>
                <a:spcPct val="90000"/>
              </a:lnSpc>
              <a:defRPr/>
            </a:pPr>
            <a:r>
              <a:rPr lang="en-US" sz="3100" dirty="0"/>
              <a:t>UACR</a:t>
            </a:r>
          </a:p>
        </p:txBody>
      </p:sp>
      <p:pic>
        <p:nvPicPr>
          <p:cNvPr id="3" name="Picture 2">
            <a:extLst>
              <a:ext uri="{FF2B5EF4-FFF2-40B4-BE49-F238E27FC236}">
                <a16:creationId xmlns:a16="http://schemas.microsoft.com/office/drawing/2014/main" id="{F0370592-E096-4395-B1CB-10414F53FF29}"/>
              </a:ext>
            </a:extLst>
          </p:cNvPr>
          <p:cNvPicPr>
            <a:picLocks noChangeAspect="1"/>
          </p:cNvPicPr>
          <p:nvPr/>
        </p:nvPicPr>
        <p:blipFill>
          <a:blip r:embed="rId4"/>
          <a:stretch>
            <a:fillRect/>
          </a:stretch>
        </p:blipFill>
        <p:spPr>
          <a:xfrm>
            <a:off x="4953000" y="1966569"/>
            <a:ext cx="3072792" cy="2757831"/>
          </a:xfrm>
          <a:prstGeom prst="rect">
            <a:avLst/>
          </a:prstGeom>
          <a:noFill/>
        </p:spPr>
      </p:pic>
      <p:sp>
        <p:nvSpPr>
          <p:cNvPr id="2" name="Content Placeholder 1">
            <a:extLst>
              <a:ext uri="{FF2B5EF4-FFF2-40B4-BE49-F238E27FC236}">
                <a16:creationId xmlns:a16="http://schemas.microsoft.com/office/drawing/2014/main" id="{30D844C1-4660-431D-91A5-DE67DF87F0A2}"/>
              </a:ext>
            </a:extLst>
          </p:cNvPr>
          <p:cNvSpPr>
            <a:spLocks noGrp="1"/>
          </p:cNvSpPr>
          <p:nvPr>
            <p:ph sz="quarter" idx="3"/>
          </p:nvPr>
        </p:nvSpPr>
        <p:spPr>
          <a:xfrm>
            <a:off x="4724400" y="4724400"/>
            <a:ext cx="4037013" cy="1676406"/>
          </a:xfrm>
        </p:spPr>
        <p:txBody>
          <a:bodyPr>
            <a:normAutofit/>
          </a:bodyPr>
          <a:lstStyle/>
          <a:p>
            <a:r>
              <a:rPr lang="en-US" sz="2800" dirty="0"/>
              <a:t>Make small, achievable goals. We are in this for the long run.</a:t>
            </a:r>
          </a:p>
        </p:txBody>
      </p:sp>
    </p:spTree>
    <p:custDataLst>
      <p:tags r:id="rId1"/>
    </p:custDataLst>
    <p:extLst>
      <p:ext uri="{BB962C8B-B14F-4D97-AF65-F5344CB8AC3E}">
        <p14:creationId xmlns:p14="http://schemas.microsoft.com/office/powerpoint/2010/main" val="2183125340"/>
      </p:ext>
    </p:extLst>
  </p:cSld>
  <p:clrMapOvr>
    <a:masterClrMapping/>
  </p:clrMapOvr>
</p:sld>
</file>

<file path=ppt/slides/slide2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445E7D-79AC-4677-A9A9-3FD7736CD6E9}"/>
              </a:ext>
            </a:extLst>
          </p:cNvPr>
          <p:cNvSpPr>
            <a:spLocks noGrp="1"/>
          </p:cNvSpPr>
          <p:nvPr>
            <p:ph type="title"/>
          </p:nvPr>
        </p:nvSpPr>
        <p:spPr>
          <a:xfrm>
            <a:off x="457200" y="152400"/>
            <a:ext cx="8229600" cy="990600"/>
          </a:xfrm>
        </p:spPr>
        <p:txBody>
          <a:bodyPr>
            <a:noAutofit/>
          </a:bodyPr>
          <a:lstStyle/>
          <a:p>
            <a:pPr>
              <a:defRPr/>
            </a:pPr>
            <a:r>
              <a:rPr lang="en-US" sz="3600" dirty="0"/>
              <a:t>ASCVD Targets</a:t>
            </a:r>
          </a:p>
        </p:txBody>
      </p:sp>
      <p:pic>
        <p:nvPicPr>
          <p:cNvPr id="5" name="Picture 4" descr="A stethoscope formed in a heart">
            <a:extLst>
              <a:ext uri="{FF2B5EF4-FFF2-40B4-BE49-F238E27FC236}">
                <a16:creationId xmlns:a16="http://schemas.microsoft.com/office/drawing/2014/main" id="{06BEEDD0-C48A-4FA4-B920-C2C92CD6E9F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896105" y="3441700"/>
            <a:ext cx="1790695" cy="1153208"/>
          </a:xfrm>
          <a:prstGeom prst="rect">
            <a:avLst/>
          </a:prstGeom>
        </p:spPr>
      </p:pic>
      <p:sp>
        <p:nvSpPr>
          <p:cNvPr id="3" name="Content Placeholder 2">
            <a:extLst>
              <a:ext uri="{FF2B5EF4-FFF2-40B4-BE49-F238E27FC236}">
                <a16:creationId xmlns:a16="http://schemas.microsoft.com/office/drawing/2014/main" id="{A753F0E6-57DC-4B59-BF5B-184F00BB9D34}"/>
              </a:ext>
            </a:extLst>
          </p:cNvPr>
          <p:cNvSpPr>
            <a:spLocks noGrp="1"/>
          </p:cNvSpPr>
          <p:nvPr>
            <p:ph idx="1"/>
          </p:nvPr>
        </p:nvSpPr>
        <p:spPr>
          <a:xfrm>
            <a:off x="457200" y="1447800"/>
            <a:ext cx="8534400" cy="5791200"/>
          </a:xfrm>
        </p:spPr>
        <p:txBody>
          <a:bodyPr>
            <a:normAutofit/>
          </a:bodyPr>
          <a:lstStyle/>
          <a:p>
            <a:r>
              <a:rPr lang="en-US" sz="3200" dirty="0"/>
              <a:t>Targets Achieved in US Adults 2015-2018</a:t>
            </a:r>
          </a:p>
          <a:p>
            <a:pPr lvl="1">
              <a:lnSpc>
                <a:spcPct val="120000"/>
              </a:lnSpc>
            </a:pPr>
            <a:r>
              <a:rPr lang="en-US" sz="2200" b="0" i="0" dirty="0">
                <a:solidFill>
                  <a:srgbClr val="383636"/>
                </a:solidFill>
                <a:effectLst/>
                <a:ea typeface="Calibri" panose="020F0502020204030204" pitchFamily="34" charset="0"/>
                <a:cs typeface="Calibri" panose="020F0502020204030204" pitchFamily="34" charset="0"/>
              </a:rPr>
              <a:t>A1C &lt;7% by 50.5% </a:t>
            </a:r>
          </a:p>
          <a:p>
            <a:pPr lvl="1">
              <a:lnSpc>
                <a:spcPct val="120000"/>
              </a:lnSpc>
            </a:pPr>
            <a:r>
              <a:rPr lang="en-US" sz="2200" b="0" i="0" dirty="0">
                <a:solidFill>
                  <a:srgbClr val="383636"/>
                </a:solidFill>
                <a:effectLst/>
                <a:ea typeface="Calibri" panose="020F0502020204030204" pitchFamily="34" charset="0"/>
                <a:cs typeface="Calibri" panose="020F0502020204030204" pitchFamily="34" charset="0"/>
              </a:rPr>
              <a:t>BP target of &lt;130/80 achieved by 47.7% </a:t>
            </a:r>
            <a:r>
              <a:rPr lang="en-US" sz="1900" b="0" i="0" dirty="0">
                <a:solidFill>
                  <a:srgbClr val="383636"/>
                </a:solidFill>
                <a:effectLst/>
                <a:ea typeface="Calibri" panose="020F0502020204030204" pitchFamily="34" charset="0"/>
                <a:cs typeface="Calibri" panose="020F0502020204030204" pitchFamily="34" charset="0"/>
              </a:rPr>
              <a:t> </a:t>
            </a:r>
          </a:p>
          <a:p>
            <a:pPr lvl="1">
              <a:lnSpc>
                <a:spcPct val="120000"/>
              </a:lnSpc>
            </a:pPr>
            <a:r>
              <a:rPr lang="en-US" sz="2200" b="0" i="0" dirty="0">
                <a:solidFill>
                  <a:srgbClr val="383636"/>
                </a:solidFill>
                <a:effectLst/>
                <a:ea typeface="Calibri" panose="020F0502020204030204" pitchFamily="34" charset="0"/>
                <a:cs typeface="Calibri" panose="020F0502020204030204" pitchFamily="34" charset="0"/>
              </a:rPr>
              <a:t>Lipid control (non-HDL cholesterol) &lt;130 mg/dL, achieved by 55.7% </a:t>
            </a:r>
          </a:p>
          <a:p>
            <a:pPr>
              <a:lnSpc>
                <a:spcPct val="120000"/>
              </a:lnSpc>
            </a:pPr>
            <a:r>
              <a:rPr lang="en-US" sz="2400" dirty="0">
                <a:solidFill>
                  <a:srgbClr val="0070C0"/>
                </a:solidFill>
                <a:ea typeface="Calibri" panose="020F0502020204030204" pitchFamily="34" charset="0"/>
                <a:cs typeface="Calibri" panose="020F0502020204030204" pitchFamily="34" charset="0"/>
              </a:rPr>
              <a:t>22.2% met targets for all</a:t>
            </a:r>
            <a:r>
              <a:rPr lang="en-US" sz="2400" b="0" i="0" dirty="0">
                <a:solidFill>
                  <a:srgbClr val="0070C0"/>
                </a:solidFill>
                <a:effectLst/>
                <a:ea typeface="Calibri" panose="020F0502020204030204" pitchFamily="34" charset="0"/>
                <a:cs typeface="Calibri" panose="020F0502020204030204" pitchFamily="34" charset="0"/>
              </a:rPr>
              <a:t> three risk factors</a:t>
            </a:r>
            <a:br>
              <a:rPr lang="en-US" sz="2400" b="0" i="0" dirty="0">
                <a:solidFill>
                  <a:srgbClr val="0070C0"/>
                </a:solidFill>
                <a:effectLst/>
                <a:ea typeface="Calibri" panose="020F0502020204030204" pitchFamily="34" charset="0"/>
                <a:cs typeface="Calibri" panose="020F0502020204030204" pitchFamily="34" charset="0"/>
              </a:rPr>
            </a:br>
            <a:endParaRPr lang="en-US" altLang="en-US" sz="2200" dirty="0"/>
          </a:p>
          <a:p>
            <a:pPr marL="519113" lvl="3" indent="-273050">
              <a:spcBef>
                <a:spcPts val="600"/>
              </a:spcBef>
              <a:buClr>
                <a:schemeClr val="tx2"/>
              </a:buClr>
              <a:buSzPct val="73000"/>
              <a:buFont typeface="Wingdings 2" panose="05020102010507070707" pitchFamily="18" charset="2"/>
              <a:buChar char=""/>
              <a:defRPr/>
            </a:pPr>
            <a:r>
              <a:rPr lang="en-US" altLang="en-US" sz="2400" dirty="0"/>
              <a:t>Largest contributor to direct and indirect costs - $37.3 billion/year</a:t>
            </a:r>
          </a:p>
          <a:p>
            <a:pPr marL="519113" lvl="3" indent="-273050">
              <a:spcBef>
                <a:spcPts val="600"/>
              </a:spcBef>
              <a:buClr>
                <a:schemeClr val="tx2"/>
              </a:buClr>
              <a:buSzPct val="73000"/>
              <a:buFont typeface="Wingdings 2" panose="05020102010507070707" pitchFamily="18" charset="2"/>
              <a:buChar char=""/>
              <a:defRPr/>
            </a:pPr>
            <a:r>
              <a:rPr lang="en-US" altLang="en-US" sz="2400" dirty="0"/>
              <a:t>Rates of heart failure hospitalization are 2x higher in people with diabetes. </a:t>
            </a:r>
            <a:endParaRPr lang="en-US" dirty="0"/>
          </a:p>
          <a:p>
            <a:pPr>
              <a:defRPr/>
            </a:pPr>
            <a:endParaRPr lang="en-US" dirty="0"/>
          </a:p>
        </p:txBody>
      </p:sp>
      <p:pic>
        <p:nvPicPr>
          <p:cNvPr id="7" name="Picture 6">
            <a:extLst>
              <a:ext uri="{FF2B5EF4-FFF2-40B4-BE49-F238E27FC236}">
                <a16:creationId xmlns:a16="http://schemas.microsoft.com/office/drawing/2014/main" id="{A2B98B48-3692-4AD8-65E8-C44D9203504F}"/>
              </a:ext>
            </a:extLst>
          </p:cNvPr>
          <p:cNvPicPr>
            <a:picLocks noChangeAspect="1"/>
          </p:cNvPicPr>
          <p:nvPr/>
        </p:nvPicPr>
        <p:blipFill>
          <a:blip r:embed="rId4"/>
          <a:stretch>
            <a:fillRect/>
          </a:stretch>
        </p:blipFill>
        <p:spPr>
          <a:xfrm>
            <a:off x="3233567" y="6023739"/>
            <a:ext cx="5724274" cy="694400"/>
          </a:xfrm>
          <a:prstGeom prst="rect">
            <a:avLst/>
          </a:prstGeom>
        </p:spPr>
      </p:pic>
    </p:spTree>
    <p:extLst>
      <p:ext uri="{BB962C8B-B14F-4D97-AF65-F5344CB8AC3E}">
        <p14:creationId xmlns:p14="http://schemas.microsoft.com/office/powerpoint/2010/main" val="20988260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BF21B2-93AD-F877-24B6-A7E337C15D01}"/>
              </a:ext>
            </a:extLst>
          </p:cNvPr>
          <p:cNvSpPr>
            <a:spLocks noGrp="1"/>
          </p:cNvSpPr>
          <p:nvPr>
            <p:ph type="title"/>
          </p:nvPr>
        </p:nvSpPr>
        <p:spPr>
          <a:xfrm>
            <a:off x="457200" y="152400"/>
            <a:ext cx="8229600" cy="675412"/>
          </a:xfrm>
        </p:spPr>
        <p:txBody>
          <a:bodyPr>
            <a:normAutofit/>
          </a:bodyPr>
          <a:lstStyle/>
          <a:p>
            <a:r>
              <a:rPr lang="en-US" altLang="en-US" sz="3200" dirty="0">
                <a:latin typeface="Arial" pitchFamily="34" charset="0"/>
              </a:rPr>
              <a:t>High Risk or Establish CVD, CKD, HF</a:t>
            </a:r>
            <a:endParaRPr lang="en-US" dirty="0"/>
          </a:p>
        </p:txBody>
      </p:sp>
      <p:pic>
        <p:nvPicPr>
          <p:cNvPr id="9" name="Picture 8">
            <a:extLst>
              <a:ext uri="{FF2B5EF4-FFF2-40B4-BE49-F238E27FC236}">
                <a16:creationId xmlns:a16="http://schemas.microsoft.com/office/drawing/2014/main" id="{2E9A365F-5943-638B-7A6F-AE74CE62462C}"/>
              </a:ext>
            </a:extLst>
          </p:cNvPr>
          <p:cNvPicPr>
            <a:picLocks noChangeAspect="1"/>
          </p:cNvPicPr>
          <p:nvPr/>
        </p:nvPicPr>
        <p:blipFill>
          <a:blip r:embed="rId3"/>
          <a:stretch>
            <a:fillRect/>
          </a:stretch>
        </p:blipFill>
        <p:spPr>
          <a:xfrm>
            <a:off x="609600" y="1066800"/>
            <a:ext cx="6920272" cy="5410859"/>
          </a:xfrm>
          <a:prstGeom prst="rect">
            <a:avLst/>
          </a:prstGeom>
        </p:spPr>
      </p:pic>
    </p:spTree>
    <p:extLst>
      <p:ext uri="{BB962C8B-B14F-4D97-AF65-F5344CB8AC3E}">
        <p14:creationId xmlns:p14="http://schemas.microsoft.com/office/powerpoint/2010/main" val="27679105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6950BFC3-D8DA-4A85-94F7-54DA5524770B}">
      <p188:commentRel xmlns:p188="http://schemas.microsoft.com/office/powerpoint/2018/8/main" r:id="rId2"/>
    </p:ext>
  </p:extLst>
</p:sld>
</file>

<file path=ppt/slides/slide2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B9171C-60BA-AEDB-DDD7-C4BC308BC14A}"/>
              </a:ext>
            </a:extLst>
          </p:cNvPr>
          <p:cNvSpPr>
            <a:spLocks noGrp="1"/>
          </p:cNvSpPr>
          <p:nvPr>
            <p:ph type="title"/>
          </p:nvPr>
        </p:nvSpPr>
        <p:spPr/>
        <p:txBody>
          <a:bodyPr>
            <a:normAutofit/>
          </a:bodyPr>
          <a:lstStyle/>
          <a:p>
            <a:r>
              <a:rPr lang="en-US" sz="4000" dirty="0"/>
              <a:t>Indicators of High CV Risk </a:t>
            </a:r>
          </a:p>
        </p:txBody>
      </p:sp>
      <p:sp>
        <p:nvSpPr>
          <p:cNvPr id="5" name="TextBox 4">
            <a:extLst>
              <a:ext uri="{FF2B5EF4-FFF2-40B4-BE49-F238E27FC236}">
                <a16:creationId xmlns:a16="http://schemas.microsoft.com/office/drawing/2014/main" id="{C17B7D0B-C675-593F-8719-FEC340482132}"/>
              </a:ext>
            </a:extLst>
          </p:cNvPr>
          <p:cNvSpPr txBox="1"/>
          <p:nvPr/>
        </p:nvSpPr>
        <p:spPr>
          <a:xfrm>
            <a:off x="381000" y="1447800"/>
            <a:ext cx="4343400" cy="4524315"/>
          </a:xfrm>
          <a:prstGeom prst="rect">
            <a:avLst/>
          </a:prstGeom>
          <a:noFill/>
        </p:spPr>
        <p:txBody>
          <a:bodyPr wrap="square" rtlCol="0">
            <a:spAutoFit/>
          </a:bodyPr>
          <a:lstStyle/>
          <a:p>
            <a:pPr marL="285750" indent="-285750">
              <a:buFont typeface="Arial" panose="020B0604020202020204" pitchFamily="34" charset="0"/>
              <a:buChar char="•"/>
            </a:pPr>
            <a:r>
              <a:rPr lang="en-US" sz="3600" dirty="0"/>
              <a:t>Over 55 years with 2 or more additional risk factors:</a:t>
            </a:r>
          </a:p>
          <a:p>
            <a:pPr marL="742950" lvl="1" indent="-285750">
              <a:buFont typeface="Arial" panose="020B0604020202020204" pitchFamily="34" charset="0"/>
              <a:buChar char="•"/>
            </a:pPr>
            <a:r>
              <a:rPr lang="en-US" sz="3600" dirty="0"/>
              <a:t>Obesity</a:t>
            </a:r>
          </a:p>
          <a:p>
            <a:pPr marL="742950" lvl="1" indent="-285750">
              <a:buFont typeface="Arial" panose="020B0604020202020204" pitchFamily="34" charset="0"/>
              <a:buChar char="•"/>
            </a:pPr>
            <a:r>
              <a:rPr lang="en-US" sz="3600" dirty="0"/>
              <a:t>Hypertension</a:t>
            </a:r>
          </a:p>
          <a:p>
            <a:pPr marL="742950" lvl="1" indent="-285750">
              <a:buFont typeface="Arial" panose="020B0604020202020204" pitchFamily="34" charset="0"/>
              <a:buChar char="•"/>
            </a:pPr>
            <a:r>
              <a:rPr lang="en-US" sz="3600" dirty="0"/>
              <a:t>Smoking</a:t>
            </a:r>
          </a:p>
          <a:p>
            <a:pPr marL="742950" lvl="1" indent="-285750">
              <a:buFont typeface="Arial" panose="020B0604020202020204" pitchFamily="34" charset="0"/>
              <a:buChar char="•"/>
            </a:pPr>
            <a:r>
              <a:rPr lang="en-US" sz="3600" dirty="0"/>
              <a:t>Dyslipidemia</a:t>
            </a:r>
          </a:p>
          <a:p>
            <a:pPr marL="742950" lvl="1" indent="-285750">
              <a:buFont typeface="Arial" panose="020B0604020202020204" pitchFamily="34" charset="0"/>
              <a:buChar char="•"/>
            </a:pPr>
            <a:r>
              <a:rPr lang="en-US" sz="3600" dirty="0"/>
              <a:t>Albuminuria</a:t>
            </a:r>
          </a:p>
        </p:txBody>
      </p:sp>
      <p:pic>
        <p:nvPicPr>
          <p:cNvPr id="4" name="Picture 3" descr="Cowboy in front of a horse">
            <a:extLst>
              <a:ext uri="{FF2B5EF4-FFF2-40B4-BE49-F238E27FC236}">
                <a16:creationId xmlns:a16="http://schemas.microsoft.com/office/drawing/2014/main" id="{8DB99586-61CA-6383-FCC7-A1D4D1E38D0D}"/>
              </a:ext>
            </a:extLst>
          </p:cNvPr>
          <p:cNvPicPr>
            <a:picLocks noChangeAspect="1"/>
          </p:cNvPicPr>
          <p:nvPr/>
        </p:nvPicPr>
        <p:blipFill>
          <a:blip r:embed="rId3" cstate="print">
            <a:extLst>
              <a:ext uri="{28A0092B-C50C-407E-A947-70E740481C1C}">
                <a14:useLocalDpi xmlns:a14="http://schemas.microsoft.com/office/drawing/2010/main" val="0"/>
              </a:ext>
            </a:extLst>
          </a:blip>
          <a:srcRect l="17094" r="10256"/>
          <a:stretch>
            <a:fillRect/>
          </a:stretch>
        </p:blipFill>
        <p:spPr>
          <a:xfrm>
            <a:off x="4840022" y="1473200"/>
            <a:ext cx="3922978" cy="3493827"/>
          </a:xfrm>
          <a:prstGeom prst="rect">
            <a:avLst/>
          </a:prstGeom>
        </p:spPr>
      </p:pic>
    </p:spTree>
    <p:extLst>
      <p:ext uri="{BB962C8B-B14F-4D97-AF65-F5344CB8AC3E}">
        <p14:creationId xmlns:p14="http://schemas.microsoft.com/office/powerpoint/2010/main" val="36906216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6950BFC3-D8DA-4A85-94F7-54DA5524770B}">
      <p188:commentRel xmlns:p188="http://schemas.microsoft.com/office/powerpoint/2018/8/main" r:id="rId2"/>
    </p:ext>
  </p:extLst>
</p:sld>
</file>

<file path=ppt/slides/slide2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78E694-1B24-426C-B164-C85C00B8565D}"/>
              </a:ext>
            </a:extLst>
          </p:cNvPr>
          <p:cNvSpPr>
            <a:spLocks noGrp="1"/>
          </p:cNvSpPr>
          <p:nvPr>
            <p:ph type="title"/>
          </p:nvPr>
        </p:nvSpPr>
        <p:spPr>
          <a:xfrm>
            <a:off x="426632" y="152400"/>
            <a:ext cx="8260168" cy="990600"/>
          </a:xfrm>
        </p:spPr>
        <p:txBody>
          <a:bodyPr/>
          <a:lstStyle/>
          <a:p>
            <a:pPr>
              <a:defRPr/>
            </a:pPr>
            <a:r>
              <a:rPr lang="en-US" dirty="0"/>
              <a:t>Calculating ASCVD Risk</a:t>
            </a:r>
          </a:p>
        </p:txBody>
      </p:sp>
      <p:sp>
        <p:nvSpPr>
          <p:cNvPr id="38915" name="Content Placeholder 2">
            <a:extLst>
              <a:ext uri="{FF2B5EF4-FFF2-40B4-BE49-F238E27FC236}">
                <a16:creationId xmlns:a16="http://schemas.microsoft.com/office/drawing/2014/main" id="{A3FDB9C9-CFA6-46E3-9671-A7197827057F}"/>
              </a:ext>
            </a:extLst>
          </p:cNvPr>
          <p:cNvSpPr>
            <a:spLocks noGrp="1"/>
          </p:cNvSpPr>
          <p:nvPr>
            <p:ph idx="1"/>
          </p:nvPr>
        </p:nvSpPr>
        <p:spPr>
          <a:xfrm>
            <a:off x="373063" y="1295400"/>
            <a:ext cx="7981950" cy="3778250"/>
          </a:xfrm>
        </p:spPr>
        <p:txBody>
          <a:bodyPr/>
          <a:lstStyle/>
          <a:p>
            <a:r>
              <a:rPr lang="en-US" altLang="en-US" sz="2000" dirty="0">
                <a:hlinkClick r:id="rId3"/>
              </a:rPr>
              <a:t>http://tools.acc.org/ASCVD-Risk-Estimator-Plus/#!/calculate/estimate</a:t>
            </a:r>
            <a:r>
              <a:rPr lang="en-US" altLang="en-US" dirty="0">
                <a:hlinkClick r:id="rId3"/>
              </a:rPr>
              <a:t>/</a:t>
            </a:r>
            <a:endParaRPr lang="en-US" altLang="en-US" dirty="0"/>
          </a:p>
        </p:txBody>
      </p:sp>
      <p:pic>
        <p:nvPicPr>
          <p:cNvPr id="38916" name="Picture 2">
            <a:extLst>
              <a:ext uri="{FF2B5EF4-FFF2-40B4-BE49-F238E27FC236}">
                <a16:creationId xmlns:a16="http://schemas.microsoft.com/office/drawing/2014/main" id="{F2553770-701A-4236-89B6-979604E1D2C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988" y="2214563"/>
            <a:ext cx="8351837" cy="46196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ransition spd="med">
    <p:fade/>
  </p:transition>
</p:sld>
</file>

<file path=ppt/slides/slide2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C914854-DBE9-41CC-3023-23D9E5B850B7}"/>
              </a:ext>
            </a:extLst>
          </p:cNvPr>
          <p:cNvSpPr>
            <a:spLocks noGrp="1"/>
          </p:cNvSpPr>
          <p:nvPr>
            <p:ph type="title"/>
          </p:nvPr>
        </p:nvSpPr>
        <p:spPr>
          <a:xfrm>
            <a:off x="304800" y="304771"/>
            <a:ext cx="8382000" cy="719461"/>
          </a:xfrm>
        </p:spPr>
        <p:txBody>
          <a:bodyPr>
            <a:normAutofit/>
          </a:bodyPr>
          <a:lstStyle/>
          <a:p>
            <a:r>
              <a:rPr lang="en-GR" sz="3000" dirty="0"/>
              <a:t>C</a:t>
            </a:r>
            <a:r>
              <a:rPr lang="en-US" sz="3000" dirty="0" err="1"/>
              <a:t>ardiovascular</a:t>
            </a:r>
            <a:r>
              <a:rPr lang="en-US" sz="3000" dirty="0"/>
              <a:t> Disease or High Risk </a:t>
            </a:r>
            <a:endParaRPr lang="en-GR" sz="3000" dirty="0"/>
          </a:p>
        </p:txBody>
      </p:sp>
      <p:sp>
        <p:nvSpPr>
          <p:cNvPr id="8" name="TextBox 7">
            <a:extLst>
              <a:ext uri="{FF2B5EF4-FFF2-40B4-BE49-F238E27FC236}">
                <a16:creationId xmlns:a16="http://schemas.microsoft.com/office/drawing/2014/main" id="{1501EF83-3BCF-B59C-C69F-C7ADC4154C88}"/>
              </a:ext>
            </a:extLst>
          </p:cNvPr>
          <p:cNvSpPr txBox="1"/>
          <p:nvPr/>
        </p:nvSpPr>
        <p:spPr>
          <a:xfrm>
            <a:off x="4504481" y="1369666"/>
            <a:ext cx="4228437" cy="5262979"/>
          </a:xfrm>
          <a:prstGeom prst="rect">
            <a:avLst/>
          </a:prstGeom>
          <a:solidFill>
            <a:schemeClr val="bg1"/>
          </a:solidFill>
        </p:spPr>
        <p:txBody>
          <a:bodyPr wrap="square">
            <a:spAutoFit/>
          </a:bodyPr>
          <a:lstStyle/>
          <a:p>
            <a:pPr lvl="1"/>
            <a:r>
              <a:rPr lang="en-US" altLang="en-US" sz="2400" dirty="0"/>
              <a:t>Most effective meds based on Cardiovascular Outcomes Trial (CVOT) to Reduce MACE</a:t>
            </a:r>
          </a:p>
          <a:p>
            <a:pPr lvl="1"/>
            <a:endParaRPr lang="en-US" altLang="en-US" sz="2400" dirty="0"/>
          </a:p>
          <a:p>
            <a:pPr lvl="1"/>
            <a:r>
              <a:rPr lang="en-US" altLang="en-US" sz="2400" b="1" dirty="0">
                <a:solidFill>
                  <a:srgbClr val="0070C0"/>
                </a:solidFill>
              </a:rPr>
              <a:t>GLP-1 RA’s Preferred</a:t>
            </a:r>
            <a:br>
              <a:rPr lang="en-US" altLang="en-US" sz="2400" dirty="0"/>
            </a:br>
            <a:r>
              <a:rPr lang="en-US" altLang="en-US" sz="2400" dirty="0"/>
              <a:t>semaglutide (Ozempic), liraglutide (Victoza), dulaglutide (Trulicity)</a:t>
            </a:r>
          </a:p>
          <a:p>
            <a:pPr lvl="1"/>
            <a:endParaRPr lang="en-US" altLang="en-US" sz="2000" dirty="0"/>
          </a:p>
          <a:p>
            <a:pPr lvl="1"/>
            <a:r>
              <a:rPr lang="en-US" altLang="en-US" sz="2000" dirty="0"/>
              <a:t>              ~ Or~</a:t>
            </a:r>
          </a:p>
          <a:p>
            <a:pPr lvl="1"/>
            <a:r>
              <a:rPr lang="en-US" altLang="en-US" sz="2000" b="1" dirty="0">
                <a:solidFill>
                  <a:srgbClr val="0070C0"/>
                </a:solidFill>
              </a:rPr>
              <a:t>SGLT2i </a:t>
            </a:r>
            <a:br>
              <a:rPr lang="en-US" altLang="en-US" sz="2000" dirty="0"/>
            </a:br>
            <a:r>
              <a:rPr lang="en-US" altLang="en-US" sz="2000" dirty="0"/>
              <a:t>empagliflozin (Jardiance), canagliflozin (Invokana),</a:t>
            </a:r>
          </a:p>
          <a:p>
            <a:pPr lvl="1"/>
            <a:r>
              <a:rPr lang="en-US" altLang="en-US" sz="2000" dirty="0"/>
              <a:t>Dapagliflozin (</a:t>
            </a:r>
            <a:r>
              <a:rPr lang="en-US" altLang="en-US" sz="2000" dirty="0" err="1"/>
              <a:t>Farxiga</a:t>
            </a:r>
            <a:r>
              <a:rPr lang="en-US" altLang="en-US" sz="2000" dirty="0"/>
              <a:t>)</a:t>
            </a:r>
          </a:p>
        </p:txBody>
      </p:sp>
      <p:sp>
        <p:nvSpPr>
          <p:cNvPr id="2" name="TextBox 1">
            <a:extLst>
              <a:ext uri="{FF2B5EF4-FFF2-40B4-BE49-F238E27FC236}">
                <a16:creationId xmlns:a16="http://schemas.microsoft.com/office/drawing/2014/main" id="{61D32369-D297-48E5-AF00-985C0C0F99D4}"/>
              </a:ext>
            </a:extLst>
          </p:cNvPr>
          <p:cNvSpPr txBox="1"/>
          <p:nvPr/>
        </p:nvSpPr>
        <p:spPr>
          <a:xfrm>
            <a:off x="796247" y="6057560"/>
            <a:ext cx="4096571" cy="584775"/>
          </a:xfrm>
          <a:prstGeom prst="rect">
            <a:avLst/>
          </a:prstGeom>
          <a:noFill/>
        </p:spPr>
        <p:txBody>
          <a:bodyPr wrap="none" rtlCol="0">
            <a:spAutoFit/>
          </a:bodyPr>
          <a:lstStyle/>
          <a:p>
            <a:pPr defTabSz="685800">
              <a:defRPr/>
            </a:pPr>
            <a:r>
              <a:rPr lang="en-US" sz="1600" dirty="0">
                <a:solidFill>
                  <a:prstClr val="black"/>
                </a:solidFill>
                <a:latin typeface="Calibri"/>
              </a:rPr>
              <a:t>ASCVD = atherosclerotic cardiovascular disease</a:t>
            </a:r>
          </a:p>
          <a:p>
            <a:pPr defTabSz="685800">
              <a:defRPr/>
            </a:pPr>
            <a:r>
              <a:rPr lang="en-US" sz="1600" dirty="0">
                <a:solidFill>
                  <a:prstClr val="black"/>
                </a:solidFill>
                <a:latin typeface="Calibri"/>
              </a:rPr>
              <a:t>MACE: major adverse cardiovascular events</a:t>
            </a:r>
          </a:p>
        </p:txBody>
      </p:sp>
      <p:sp>
        <p:nvSpPr>
          <p:cNvPr id="9" name="Oval 8">
            <a:extLst>
              <a:ext uri="{FF2B5EF4-FFF2-40B4-BE49-F238E27FC236}">
                <a16:creationId xmlns:a16="http://schemas.microsoft.com/office/drawing/2014/main" id="{B6FF2348-74A5-0262-0B66-AAE3E559157C}"/>
              </a:ext>
            </a:extLst>
          </p:cNvPr>
          <p:cNvSpPr/>
          <p:nvPr/>
        </p:nvSpPr>
        <p:spPr>
          <a:xfrm>
            <a:off x="152400" y="1981200"/>
            <a:ext cx="3886200" cy="3810000"/>
          </a:xfrm>
          <a:prstGeom prst="ellipse">
            <a:avLst/>
          </a:prstGeom>
          <a:no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D2826B2A-65D0-D1B1-3674-F3DD5BCCEE15}"/>
              </a:ext>
            </a:extLst>
          </p:cNvPr>
          <p:cNvPicPr>
            <a:picLocks noChangeAspect="1"/>
          </p:cNvPicPr>
          <p:nvPr/>
        </p:nvPicPr>
        <p:blipFill>
          <a:blip r:embed="rId4"/>
          <a:stretch>
            <a:fillRect/>
          </a:stretch>
        </p:blipFill>
        <p:spPr>
          <a:xfrm>
            <a:off x="701908" y="2170386"/>
            <a:ext cx="2857899" cy="3696216"/>
          </a:xfrm>
          <a:prstGeom prst="rect">
            <a:avLst/>
          </a:prstGeom>
        </p:spPr>
      </p:pic>
      <p:pic>
        <p:nvPicPr>
          <p:cNvPr id="13" name="Picture 12">
            <a:extLst>
              <a:ext uri="{FF2B5EF4-FFF2-40B4-BE49-F238E27FC236}">
                <a16:creationId xmlns:a16="http://schemas.microsoft.com/office/drawing/2014/main" id="{C0387F6C-D790-B68E-6B49-4FFF56C16A06}"/>
              </a:ext>
            </a:extLst>
          </p:cNvPr>
          <p:cNvPicPr>
            <a:picLocks noChangeAspect="1"/>
          </p:cNvPicPr>
          <p:nvPr/>
        </p:nvPicPr>
        <p:blipFill>
          <a:blip r:embed="rId5"/>
          <a:stretch>
            <a:fillRect/>
          </a:stretch>
        </p:blipFill>
        <p:spPr>
          <a:xfrm>
            <a:off x="494805" y="1395750"/>
            <a:ext cx="3543795" cy="552527"/>
          </a:xfrm>
          <a:prstGeom prst="rect">
            <a:avLst/>
          </a:prstGeom>
        </p:spPr>
      </p:pic>
    </p:spTree>
    <p:extLst>
      <p:ext uri="{BB962C8B-B14F-4D97-AF65-F5344CB8AC3E}">
        <p14:creationId xmlns:p14="http://schemas.microsoft.com/office/powerpoint/2010/main" val="2178705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1000" fill="hold"/>
                                        <p:tgtEl>
                                          <p:spTgt spid="9"/>
                                        </p:tgtEl>
                                        <p:attrNameLst>
                                          <p:attrName>ppt_w</p:attrName>
                                        </p:attrNameLst>
                                      </p:cBhvr>
                                      <p:tavLst>
                                        <p:tav tm="0">
                                          <p:val>
                                            <p:fltVal val="0"/>
                                          </p:val>
                                        </p:tav>
                                        <p:tav tm="100000">
                                          <p:val>
                                            <p:strVal val="#ppt_w"/>
                                          </p:val>
                                        </p:tav>
                                      </p:tavLst>
                                    </p:anim>
                                    <p:anim calcmode="lin" valueType="num">
                                      <p:cBhvr>
                                        <p:cTn id="8" dur="1000" fill="hold"/>
                                        <p:tgtEl>
                                          <p:spTgt spid="9"/>
                                        </p:tgtEl>
                                        <p:attrNameLst>
                                          <p:attrName>ppt_h</p:attrName>
                                        </p:attrNameLst>
                                      </p:cBhvr>
                                      <p:tavLst>
                                        <p:tav tm="0">
                                          <p:val>
                                            <p:fltVal val="0"/>
                                          </p:val>
                                        </p:tav>
                                        <p:tav tm="100000">
                                          <p:val>
                                            <p:strVal val="#ppt_h"/>
                                          </p:val>
                                        </p:tav>
                                      </p:tavLst>
                                    </p:anim>
                                    <p:anim calcmode="lin" valueType="num">
                                      <p:cBhvr>
                                        <p:cTn id="9" dur="1000" fill="hold"/>
                                        <p:tgtEl>
                                          <p:spTgt spid="9"/>
                                        </p:tgtEl>
                                        <p:attrNameLst>
                                          <p:attrName>style.rotation</p:attrName>
                                        </p:attrNameLst>
                                      </p:cBhvr>
                                      <p:tavLst>
                                        <p:tav tm="0">
                                          <p:val>
                                            <p:fltVal val="90"/>
                                          </p:val>
                                        </p:tav>
                                        <p:tav tm="100000">
                                          <p:val>
                                            <p:fltVal val="0"/>
                                          </p:val>
                                        </p:tav>
                                      </p:tavLst>
                                    </p:anim>
                                    <p:animEffect transition="in" filter="fade">
                                      <p:cBhvr>
                                        <p:cTn id="10"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extLst>
    <p:ext uri="{6950BFC3-D8DA-4A85-94F7-54DA5524770B}">
      <p188:commentRel xmlns:p188="http://schemas.microsoft.com/office/powerpoint/2018/8/main" r:id="rId3"/>
    </p:ext>
  </p:extLs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4FE320-AF75-82D5-144A-F365484EF8CB}"/>
              </a:ext>
            </a:extLst>
          </p:cNvPr>
          <p:cNvSpPr>
            <a:spLocks noGrp="1"/>
          </p:cNvSpPr>
          <p:nvPr>
            <p:ph type="title"/>
          </p:nvPr>
        </p:nvSpPr>
        <p:spPr/>
        <p:txBody>
          <a:bodyPr/>
          <a:lstStyle/>
          <a:p>
            <a:r>
              <a:rPr lang="en-US" dirty="0"/>
              <a:t>Status of Diabetes Care</a:t>
            </a:r>
          </a:p>
        </p:txBody>
      </p:sp>
      <p:sp>
        <p:nvSpPr>
          <p:cNvPr id="3" name="Content Placeholder 2">
            <a:extLst>
              <a:ext uri="{FF2B5EF4-FFF2-40B4-BE49-F238E27FC236}">
                <a16:creationId xmlns:a16="http://schemas.microsoft.com/office/drawing/2014/main" id="{B619588B-676E-6ED8-1E8E-1C9FCC3D462B}"/>
              </a:ext>
            </a:extLst>
          </p:cNvPr>
          <p:cNvSpPr>
            <a:spLocks noGrp="1"/>
          </p:cNvSpPr>
          <p:nvPr>
            <p:ph sz="quarter" idx="1"/>
          </p:nvPr>
        </p:nvSpPr>
        <p:spPr>
          <a:xfrm>
            <a:off x="457200" y="1225297"/>
            <a:ext cx="5715000" cy="5181600"/>
          </a:xfrm>
        </p:spPr>
        <p:txBody>
          <a:bodyPr>
            <a:normAutofit/>
          </a:bodyPr>
          <a:lstStyle/>
          <a:p>
            <a:pPr>
              <a:lnSpc>
                <a:spcPct val="120000"/>
              </a:lnSpc>
            </a:pPr>
            <a:r>
              <a:rPr lang="en-US" sz="2400" b="0" i="0" dirty="0">
                <a:solidFill>
                  <a:srgbClr val="383636"/>
                </a:solidFill>
                <a:effectLst/>
                <a:ea typeface="Calibri" panose="020F0502020204030204" pitchFamily="34" charset="0"/>
                <a:cs typeface="Calibri" panose="020F0502020204030204" pitchFamily="34" charset="0"/>
              </a:rPr>
              <a:t>In 2015–2018, U.S. community-dwelling adults with diabetes achieved: </a:t>
            </a:r>
          </a:p>
          <a:p>
            <a:pPr lvl="1">
              <a:lnSpc>
                <a:spcPct val="120000"/>
              </a:lnSpc>
            </a:pPr>
            <a:r>
              <a:rPr lang="en-US" sz="2000" b="0" i="0" dirty="0">
                <a:solidFill>
                  <a:srgbClr val="383636"/>
                </a:solidFill>
                <a:effectLst/>
                <a:ea typeface="Calibri" panose="020F0502020204030204" pitchFamily="34" charset="0"/>
                <a:cs typeface="Calibri" panose="020F0502020204030204" pitchFamily="34" charset="0"/>
              </a:rPr>
              <a:t>A1C &lt;7% by 50.5% </a:t>
            </a:r>
          </a:p>
          <a:p>
            <a:pPr lvl="2">
              <a:lnSpc>
                <a:spcPct val="120000"/>
              </a:lnSpc>
            </a:pPr>
            <a:r>
              <a:rPr lang="en-US" sz="1800" b="0" i="0" dirty="0">
                <a:solidFill>
                  <a:srgbClr val="383636"/>
                </a:solidFill>
                <a:effectLst/>
                <a:ea typeface="Calibri" panose="020F0502020204030204" pitchFamily="34" charset="0"/>
                <a:cs typeface="Calibri" panose="020F0502020204030204" pitchFamily="34" charset="0"/>
              </a:rPr>
              <a:t>75.4% achieved A1C &lt;8%. </a:t>
            </a:r>
            <a:endParaRPr lang="en-US" sz="1800" dirty="0">
              <a:solidFill>
                <a:srgbClr val="383636"/>
              </a:solidFill>
              <a:ea typeface="Calibri" panose="020F0502020204030204" pitchFamily="34" charset="0"/>
              <a:cs typeface="Calibri" panose="020F0502020204030204" pitchFamily="34" charset="0"/>
            </a:endParaRPr>
          </a:p>
          <a:p>
            <a:pPr lvl="1">
              <a:lnSpc>
                <a:spcPct val="120000"/>
              </a:lnSpc>
            </a:pPr>
            <a:r>
              <a:rPr lang="en-US" sz="2000" b="0" i="0" dirty="0">
                <a:solidFill>
                  <a:srgbClr val="383636"/>
                </a:solidFill>
                <a:effectLst/>
                <a:ea typeface="Calibri" panose="020F0502020204030204" pitchFamily="34" charset="0"/>
                <a:cs typeface="Calibri" panose="020F0502020204030204" pitchFamily="34" charset="0"/>
              </a:rPr>
              <a:t>BP target of &lt;130/80 achieved by 47.7% </a:t>
            </a:r>
          </a:p>
          <a:p>
            <a:pPr lvl="2">
              <a:lnSpc>
                <a:spcPct val="120000"/>
              </a:lnSpc>
            </a:pPr>
            <a:r>
              <a:rPr lang="en-US" sz="1800" b="0" i="0" dirty="0">
                <a:solidFill>
                  <a:srgbClr val="383636"/>
                </a:solidFill>
                <a:effectLst/>
                <a:ea typeface="Calibri" panose="020F0502020204030204" pitchFamily="34" charset="0"/>
                <a:cs typeface="Calibri" panose="020F0502020204030204" pitchFamily="34" charset="0"/>
              </a:rPr>
              <a:t>70.4% achieved blood pressure &lt;140/90 mmHg. </a:t>
            </a:r>
          </a:p>
          <a:p>
            <a:pPr lvl="1">
              <a:lnSpc>
                <a:spcPct val="120000"/>
              </a:lnSpc>
            </a:pPr>
            <a:r>
              <a:rPr lang="en-US" sz="2000" b="0" i="0" dirty="0">
                <a:solidFill>
                  <a:srgbClr val="383636"/>
                </a:solidFill>
                <a:effectLst/>
                <a:ea typeface="Calibri" panose="020F0502020204030204" pitchFamily="34" charset="0"/>
                <a:cs typeface="Calibri" panose="020F0502020204030204" pitchFamily="34" charset="0"/>
              </a:rPr>
              <a:t>Lipid control (non-HDL cholesterol) &lt;130 mg/dL, achieved by 55.7% </a:t>
            </a:r>
          </a:p>
          <a:p>
            <a:pPr>
              <a:lnSpc>
                <a:spcPct val="120000"/>
              </a:lnSpc>
            </a:pPr>
            <a:r>
              <a:rPr lang="en-US" sz="2400" dirty="0">
                <a:solidFill>
                  <a:srgbClr val="0070C0"/>
                </a:solidFill>
                <a:ea typeface="Calibri" panose="020F0502020204030204" pitchFamily="34" charset="0"/>
                <a:cs typeface="Calibri" panose="020F0502020204030204" pitchFamily="34" charset="0"/>
              </a:rPr>
              <a:t>22.2% met targets for all</a:t>
            </a:r>
            <a:r>
              <a:rPr lang="en-US" sz="2400" b="0" i="0" dirty="0">
                <a:solidFill>
                  <a:srgbClr val="0070C0"/>
                </a:solidFill>
                <a:effectLst/>
                <a:ea typeface="Calibri" panose="020F0502020204030204" pitchFamily="34" charset="0"/>
                <a:cs typeface="Calibri" panose="020F0502020204030204" pitchFamily="34" charset="0"/>
              </a:rPr>
              <a:t> three risk factors  </a:t>
            </a:r>
          </a:p>
          <a:p>
            <a:pPr>
              <a:lnSpc>
                <a:spcPct val="120000"/>
              </a:lnSpc>
            </a:pPr>
            <a:r>
              <a:rPr lang="en-US" sz="2400" dirty="0">
                <a:solidFill>
                  <a:srgbClr val="0070C0"/>
                </a:solidFill>
                <a:ea typeface="Calibri" panose="020F0502020204030204" pitchFamily="34" charset="0"/>
                <a:cs typeface="Calibri" panose="020F0502020204030204" pitchFamily="34" charset="0"/>
              </a:rPr>
              <a:t>Many not receiving adequate lifestyle or pharmacotherapy.</a:t>
            </a:r>
          </a:p>
        </p:txBody>
      </p:sp>
      <p:pic>
        <p:nvPicPr>
          <p:cNvPr id="6" name="Picture 5" descr="Man smiling during a work meeting">
            <a:extLst>
              <a:ext uri="{FF2B5EF4-FFF2-40B4-BE49-F238E27FC236}">
                <a16:creationId xmlns:a16="http://schemas.microsoft.com/office/drawing/2014/main" id="{96B17BF6-AF0F-D769-9320-5D53AC73EC0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324600" y="1344168"/>
            <a:ext cx="2514600" cy="1676400"/>
          </a:xfrm>
          <a:prstGeom prst="rect">
            <a:avLst/>
          </a:prstGeom>
        </p:spPr>
      </p:pic>
      <p:pic>
        <p:nvPicPr>
          <p:cNvPr id="4" name="Picture 3">
            <a:extLst>
              <a:ext uri="{FF2B5EF4-FFF2-40B4-BE49-F238E27FC236}">
                <a16:creationId xmlns:a16="http://schemas.microsoft.com/office/drawing/2014/main" id="{A4C4178C-FA81-69E4-024C-2E4817A5AD6B}"/>
              </a:ext>
            </a:extLst>
          </p:cNvPr>
          <p:cNvPicPr>
            <a:picLocks noChangeAspect="1"/>
          </p:cNvPicPr>
          <p:nvPr/>
        </p:nvPicPr>
        <p:blipFill>
          <a:blip r:embed="rId4"/>
          <a:stretch>
            <a:fillRect/>
          </a:stretch>
        </p:blipFill>
        <p:spPr>
          <a:xfrm>
            <a:off x="6317131" y="3223411"/>
            <a:ext cx="2522069" cy="459163"/>
          </a:xfrm>
          <a:prstGeom prst="rect">
            <a:avLst/>
          </a:prstGeom>
        </p:spPr>
      </p:pic>
    </p:spTree>
    <p:extLst>
      <p:ext uri="{BB962C8B-B14F-4D97-AF65-F5344CB8AC3E}">
        <p14:creationId xmlns:p14="http://schemas.microsoft.com/office/powerpoint/2010/main" val="28758496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49B993-AA0B-4F92-D875-5125F83511FC}"/>
              </a:ext>
            </a:extLst>
          </p:cNvPr>
          <p:cNvSpPr>
            <a:spLocks noGrp="1"/>
          </p:cNvSpPr>
          <p:nvPr>
            <p:ph type="title"/>
          </p:nvPr>
        </p:nvSpPr>
        <p:spPr/>
        <p:txBody>
          <a:bodyPr/>
          <a:lstStyle/>
          <a:p>
            <a:endParaRPr lang="en-US"/>
          </a:p>
        </p:txBody>
      </p:sp>
      <p:pic>
        <p:nvPicPr>
          <p:cNvPr id="4" name="Picture 3">
            <a:extLst>
              <a:ext uri="{FF2B5EF4-FFF2-40B4-BE49-F238E27FC236}">
                <a16:creationId xmlns:a16="http://schemas.microsoft.com/office/drawing/2014/main" id="{315EC4B1-9B2B-F65B-7DFA-6E7940359025}"/>
              </a:ext>
            </a:extLst>
          </p:cNvPr>
          <p:cNvPicPr>
            <a:picLocks noChangeAspect="1"/>
          </p:cNvPicPr>
          <p:nvPr/>
        </p:nvPicPr>
        <p:blipFill>
          <a:blip r:embed="rId3"/>
          <a:stretch>
            <a:fillRect/>
          </a:stretch>
        </p:blipFill>
        <p:spPr>
          <a:xfrm>
            <a:off x="0" y="307859"/>
            <a:ext cx="9144000" cy="6242281"/>
          </a:xfrm>
          <a:prstGeom prst="rect">
            <a:avLst/>
          </a:prstGeom>
        </p:spPr>
      </p:pic>
    </p:spTree>
    <p:extLst>
      <p:ext uri="{BB962C8B-B14F-4D97-AF65-F5344CB8AC3E}">
        <p14:creationId xmlns:p14="http://schemas.microsoft.com/office/powerpoint/2010/main" val="37733768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6950BFC3-D8DA-4A85-94F7-54DA5524770B}">
      <p188:commentRel xmlns:p188="http://schemas.microsoft.com/office/powerpoint/2018/8/main" r:id="rId2"/>
    </p:ext>
  </p:extLst>
</p:sld>
</file>

<file path=ppt/slides/slide2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C914854-DBE9-41CC-3023-23D9E5B850B7}"/>
              </a:ext>
            </a:extLst>
          </p:cNvPr>
          <p:cNvSpPr>
            <a:spLocks noGrp="1"/>
          </p:cNvSpPr>
          <p:nvPr>
            <p:ph type="title"/>
          </p:nvPr>
        </p:nvSpPr>
        <p:spPr>
          <a:xfrm>
            <a:off x="221456" y="300816"/>
            <a:ext cx="8701087" cy="868577"/>
          </a:xfrm>
        </p:spPr>
        <p:txBody>
          <a:bodyPr>
            <a:normAutofit/>
          </a:bodyPr>
          <a:lstStyle/>
          <a:p>
            <a:r>
              <a:rPr lang="en-GB" sz="4000" dirty="0"/>
              <a:t>Heart Failure</a:t>
            </a:r>
            <a:endParaRPr lang="en-GR" sz="4000" dirty="0"/>
          </a:p>
        </p:txBody>
      </p:sp>
      <p:sp>
        <p:nvSpPr>
          <p:cNvPr id="5" name="TextBox 4">
            <a:extLst>
              <a:ext uri="{FF2B5EF4-FFF2-40B4-BE49-F238E27FC236}">
                <a16:creationId xmlns:a16="http://schemas.microsoft.com/office/drawing/2014/main" id="{974D7E1E-C80E-15E8-EADE-F3B890332DF9}"/>
              </a:ext>
            </a:extLst>
          </p:cNvPr>
          <p:cNvSpPr txBox="1"/>
          <p:nvPr/>
        </p:nvSpPr>
        <p:spPr>
          <a:xfrm>
            <a:off x="2408159" y="1186036"/>
            <a:ext cx="6462195" cy="1384995"/>
          </a:xfrm>
          <a:prstGeom prst="rect">
            <a:avLst/>
          </a:prstGeom>
          <a:noFill/>
        </p:spPr>
        <p:txBody>
          <a:bodyPr wrap="square">
            <a:spAutoFit/>
          </a:bodyPr>
          <a:lstStyle/>
          <a:p>
            <a:pPr lvl="0" algn="ctr"/>
            <a:r>
              <a:rPr lang="en-US" sz="2800" dirty="0">
                <a:solidFill>
                  <a:srgbClr val="C00000"/>
                </a:solidFill>
              </a:rPr>
              <a:t>In people with heart failure, use SGLT2i because they improve heart failure and kidney outcomes.</a:t>
            </a:r>
            <a:endParaRPr lang="en-GR" sz="2800" dirty="0">
              <a:solidFill>
                <a:srgbClr val="C00000"/>
              </a:solidFill>
            </a:endParaRPr>
          </a:p>
        </p:txBody>
      </p:sp>
      <p:sp>
        <p:nvSpPr>
          <p:cNvPr id="11" name="TextBox 10">
            <a:extLst>
              <a:ext uri="{FF2B5EF4-FFF2-40B4-BE49-F238E27FC236}">
                <a16:creationId xmlns:a16="http://schemas.microsoft.com/office/drawing/2014/main" id="{39075D0D-2610-D3BC-FFE8-4CB1C3733239}"/>
              </a:ext>
            </a:extLst>
          </p:cNvPr>
          <p:cNvSpPr txBox="1"/>
          <p:nvPr/>
        </p:nvSpPr>
        <p:spPr>
          <a:xfrm>
            <a:off x="5467424" y="4279882"/>
            <a:ext cx="3261796" cy="1754326"/>
          </a:xfrm>
          <a:prstGeom prst="rect">
            <a:avLst/>
          </a:prstGeom>
          <a:noFill/>
        </p:spPr>
        <p:txBody>
          <a:bodyPr wrap="square">
            <a:spAutoFit/>
          </a:bodyPr>
          <a:lstStyle/>
          <a:p>
            <a:pPr lvl="1"/>
            <a:r>
              <a:rPr lang="en-US" altLang="en-US" sz="1800" b="1" dirty="0">
                <a:solidFill>
                  <a:srgbClr val="C00000"/>
                </a:solidFill>
              </a:rPr>
              <a:t>SGLT2i </a:t>
            </a:r>
            <a:br>
              <a:rPr lang="en-US" altLang="en-US" sz="1800" dirty="0"/>
            </a:br>
            <a:r>
              <a:rPr lang="en-US" altLang="en-US" sz="1800" dirty="0"/>
              <a:t>Empagliflozin </a:t>
            </a:r>
          </a:p>
          <a:p>
            <a:pPr lvl="1"/>
            <a:r>
              <a:rPr lang="en-US" altLang="en-US" dirty="0"/>
              <a:t>Ca</a:t>
            </a:r>
            <a:r>
              <a:rPr lang="en-US" altLang="en-US" sz="1800" dirty="0"/>
              <a:t>nagliflozin </a:t>
            </a:r>
          </a:p>
          <a:p>
            <a:pPr lvl="1"/>
            <a:r>
              <a:rPr lang="en-US" altLang="en-US" dirty="0"/>
              <a:t>D</a:t>
            </a:r>
            <a:r>
              <a:rPr lang="en-US" altLang="en-US" sz="1800" dirty="0"/>
              <a:t>apagliflozin </a:t>
            </a:r>
            <a:endParaRPr lang="en-US" altLang="en-US" dirty="0"/>
          </a:p>
          <a:p>
            <a:pPr lvl="1"/>
            <a:r>
              <a:rPr lang="en-US" altLang="en-US" dirty="0"/>
              <a:t>Ertugliflozin</a:t>
            </a:r>
          </a:p>
          <a:p>
            <a:pPr algn="ctr"/>
            <a:endParaRPr lang="en-US" altLang="en-US" sz="1800" dirty="0"/>
          </a:p>
        </p:txBody>
      </p:sp>
      <p:pic>
        <p:nvPicPr>
          <p:cNvPr id="3" name="Picture 2">
            <a:extLst>
              <a:ext uri="{FF2B5EF4-FFF2-40B4-BE49-F238E27FC236}">
                <a16:creationId xmlns:a16="http://schemas.microsoft.com/office/drawing/2014/main" id="{36B83395-BC7B-C814-0CFB-4F1281E6F14F}"/>
              </a:ext>
            </a:extLst>
          </p:cNvPr>
          <p:cNvPicPr>
            <a:picLocks noChangeAspect="1"/>
          </p:cNvPicPr>
          <p:nvPr/>
        </p:nvPicPr>
        <p:blipFill>
          <a:blip r:embed="rId4"/>
          <a:stretch>
            <a:fillRect/>
          </a:stretch>
        </p:blipFill>
        <p:spPr>
          <a:xfrm>
            <a:off x="535120" y="1636371"/>
            <a:ext cx="1804671" cy="4445944"/>
          </a:xfrm>
          <a:prstGeom prst="rect">
            <a:avLst/>
          </a:prstGeom>
        </p:spPr>
      </p:pic>
      <p:sp>
        <p:nvSpPr>
          <p:cNvPr id="6" name="TextBox 5">
            <a:extLst>
              <a:ext uri="{FF2B5EF4-FFF2-40B4-BE49-F238E27FC236}">
                <a16:creationId xmlns:a16="http://schemas.microsoft.com/office/drawing/2014/main" id="{2CE8081B-A839-6C05-1CFF-B360CEC99B08}"/>
              </a:ext>
            </a:extLst>
          </p:cNvPr>
          <p:cNvSpPr txBox="1"/>
          <p:nvPr/>
        </p:nvSpPr>
        <p:spPr>
          <a:xfrm>
            <a:off x="2690296" y="2571982"/>
            <a:ext cx="5715000" cy="1754326"/>
          </a:xfrm>
          <a:prstGeom prst="rect">
            <a:avLst/>
          </a:prstGeom>
          <a:noFill/>
        </p:spPr>
        <p:txBody>
          <a:bodyPr wrap="square" rtlCol="0">
            <a:spAutoFit/>
          </a:bodyPr>
          <a:lstStyle/>
          <a:p>
            <a:r>
              <a:rPr lang="en-US" b="1" dirty="0"/>
              <a:t>New for 2026:</a:t>
            </a:r>
          </a:p>
          <a:p>
            <a:r>
              <a:rPr lang="en-US" dirty="0">
                <a:highlight>
                  <a:srgbClr val="FFFF00"/>
                </a:highlight>
              </a:rPr>
              <a:t>9.9 In adults with T2D, obesity, and symptomatic HFpEF, the glucose-lowering treatment plan should include a GIP/GLP-1 agonist or GLP-1 agonist with demonstrated benefits for HF-related symptoms and reduction in HF events (irrespective of A1C). </a:t>
            </a:r>
          </a:p>
        </p:txBody>
      </p:sp>
      <p:sp>
        <p:nvSpPr>
          <p:cNvPr id="12" name="TextBox 11">
            <a:extLst>
              <a:ext uri="{FF2B5EF4-FFF2-40B4-BE49-F238E27FC236}">
                <a16:creationId xmlns:a16="http://schemas.microsoft.com/office/drawing/2014/main" id="{B9A67604-8037-CCF7-58D2-3E2A8E993F50}"/>
              </a:ext>
            </a:extLst>
          </p:cNvPr>
          <p:cNvSpPr txBox="1"/>
          <p:nvPr/>
        </p:nvSpPr>
        <p:spPr>
          <a:xfrm>
            <a:off x="2428109" y="4377790"/>
            <a:ext cx="3261796" cy="1200329"/>
          </a:xfrm>
          <a:prstGeom prst="rect">
            <a:avLst/>
          </a:prstGeom>
          <a:noFill/>
        </p:spPr>
        <p:txBody>
          <a:bodyPr wrap="square">
            <a:spAutoFit/>
          </a:bodyPr>
          <a:lstStyle/>
          <a:p>
            <a:pPr lvl="1"/>
            <a:r>
              <a:rPr lang="en-US" altLang="en-US" sz="1800" b="1" dirty="0">
                <a:solidFill>
                  <a:srgbClr val="C00000"/>
                </a:solidFill>
              </a:rPr>
              <a:t>GLP-1 RA </a:t>
            </a:r>
            <a:br>
              <a:rPr lang="en-US" altLang="en-US" sz="1800" dirty="0"/>
            </a:br>
            <a:r>
              <a:rPr lang="en-US" altLang="en-US" sz="1800" dirty="0"/>
              <a:t>Semaglutide </a:t>
            </a:r>
          </a:p>
          <a:p>
            <a:pPr lvl="1"/>
            <a:r>
              <a:rPr lang="en-US" altLang="en-US" b="1" dirty="0">
                <a:solidFill>
                  <a:srgbClr val="C00000"/>
                </a:solidFill>
              </a:rPr>
              <a:t>GLP-1/GIP RA </a:t>
            </a:r>
          </a:p>
          <a:p>
            <a:pPr lvl="1"/>
            <a:r>
              <a:rPr lang="en-US" altLang="en-US" sz="1800" dirty="0"/>
              <a:t>Tirzepatide </a:t>
            </a:r>
          </a:p>
        </p:txBody>
      </p:sp>
      <p:sp>
        <p:nvSpPr>
          <p:cNvPr id="2" name="TextBox 1">
            <a:extLst>
              <a:ext uri="{FF2B5EF4-FFF2-40B4-BE49-F238E27FC236}">
                <a16:creationId xmlns:a16="http://schemas.microsoft.com/office/drawing/2014/main" id="{FECA7F05-E74D-43C2-AEF4-91E556D81589}"/>
              </a:ext>
            </a:extLst>
          </p:cNvPr>
          <p:cNvSpPr txBox="1"/>
          <p:nvPr/>
        </p:nvSpPr>
        <p:spPr>
          <a:xfrm>
            <a:off x="282506" y="6183600"/>
            <a:ext cx="4114570" cy="646331"/>
          </a:xfrm>
          <a:prstGeom prst="rect">
            <a:avLst/>
          </a:prstGeom>
          <a:noFill/>
        </p:spPr>
        <p:txBody>
          <a:bodyPr wrap="square">
            <a:spAutoFit/>
          </a:bodyPr>
          <a:lstStyle/>
          <a:p>
            <a:r>
              <a:rPr lang="en-US" dirty="0">
                <a:highlight>
                  <a:srgbClr val="FFFF00"/>
                </a:highlight>
              </a:rPr>
              <a:t>HFpEF </a:t>
            </a:r>
            <a:r>
              <a:rPr lang="en-US" dirty="0"/>
              <a:t>Heart failure with preserved ejection fraction ≥40% )</a:t>
            </a:r>
          </a:p>
        </p:txBody>
      </p:sp>
      <p:sp>
        <p:nvSpPr>
          <p:cNvPr id="7" name="TextBox 6">
            <a:extLst>
              <a:ext uri="{FF2B5EF4-FFF2-40B4-BE49-F238E27FC236}">
                <a16:creationId xmlns:a16="http://schemas.microsoft.com/office/drawing/2014/main" id="{7C398CF6-ACCA-CBC3-17E9-A791E9BBE641}"/>
              </a:ext>
            </a:extLst>
          </p:cNvPr>
          <p:cNvSpPr txBox="1"/>
          <p:nvPr/>
        </p:nvSpPr>
        <p:spPr>
          <a:xfrm>
            <a:off x="4397076" y="6096620"/>
            <a:ext cx="4586748" cy="646331"/>
          </a:xfrm>
          <a:prstGeom prst="rect">
            <a:avLst/>
          </a:prstGeom>
          <a:noFill/>
        </p:spPr>
        <p:txBody>
          <a:bodyPr wrap="square">
            <a:spAutoFit/>
          </a:bodyPr>
          <a:lstStyle/>
          <a:p>
            <a:r>
              <a:rPr lang="en-US" dirty="0">
                <a:highlight>
                  <a:srgbClr val="FFFF00"/>
                </a:highlight>
              </a:rPr>
              <a:t>(</a:t>
            </a:r>
            <a:r>
              <a:rPr lang="en-US" dirty="0" err="1">
                <a:highlight>
                  <a:srgbClr val="FFFF00"/>
                </a:highlight>
              </a:rPr>
              <a:t>HFrEF</a:t>
            </a:r>
            <a:r>
              <a:rPr lang="en-US" dirty="0">
                <a:highlight>
                  <a:srgbClr val="FFFF00"/>
                </a:highlight>
              </a:rPr>
              <a:t>) </a:t>
            </a:r>
            <a:r>
              <a:rPr lang="en-US" dirty="0"/>
              <a:t>Heart failure with reduced ejection fraction  ≤40% )</a:t>
            </a:r>
          </a:p>
        </p:txBody>
      </p:sp>
    </p:spTree>
    <p:extLst>
      <p:ext uri="{BB962C8B-B14F-4D97-AF65-F5344CB8AC3E}">
        <p14:creationId xmlns:p14="http://schemas.microsoft.com/office/powerpoint/2010/main" val="40019237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6950BFC3-D8DA-4A85-94F7-54DA5524770B}">
      <p188:commentRel xmlns:p188="http://schemas.microsoft.com/office/powerpoint/2018/8/main" r:id="rId3"/>
    </p:ext>
  </p:extLst>
</p:sld>
</file>

<file path=ppt/slides/slide2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27A283-A6C7-7454-8C1F-76B8843C72F6}"/>
              </a:ext>
            </a:extLst>
          </p:cNvPr>
          <p:cNvSpPr>
            <a:spLocks noGrp="1"/>
          </p:cNvSpPr>
          <p:nvPr>
            <p:ph type="title"/>
          </p:nvPr>
        </p:nvSpPr>
        <p:spPr/>
        <p:txBody>
          <a:bodyPr>
            <a:noAutofit/>
          </a:bodyPr>
          <a:lstStyle/>
          <a:p>
            <a:r>
              <a:rPr lang="en-US" sz="4000" dirty="0"/>
              <a:t>Heart Failure in People with Diabetes</a:t>
            </a:r>
          </a:p>
        </p:txBody>
      </p:sp>
      <p:sp>
        <p:nvSpPr>
          <p:cNvPr id="3" name="Content Placeholder 2">
            <a:extLst>
              <a:ext uri="{FF2B5EF4-FFF2-40B4-BE49-F238E27FC236}">
                <a16:creationId xmlns:a16="http://schemas.microsoft.com/office/drawing/2014/main" id="{528C6D38-F1A8-AC82-9EA0-C761D8AF4119}"/>
              </a:ext>
            </a:extLst>
          </p:cNvPr>
          <p:cNvSpPr>
            <a:spLocks noGrp="1"/>
          </p:cNvSpPr>
          <p:nvPr>
            <p:ph sz="quarter" idx="1"/>
          </p:nvPr>
        </p:nvSpPr>
        <p:spPr/>
        <p:txBody>
          <a:bodyPr/>
          <a:lstStyle/>
          <a:p>
            <a:endParaRPr lang="en-US"/>
          </a:p>
        </p:txBody>
      </p:sp>
      <p:pic>
        <p:nvPicPr>
          <p:cNvPr id="6" name="Picture 5">
            <a:extLst>
              <a:ext uri="{FF2B5EF4-FFF2-40B4-BE49-F238E27FC236}">
                <a16:creationId xmlns:a16="http://schemas.microsoft.com/office/drawing/2014/main" id="{09A7A4EE-891C-4CC2-170A-0E8E4B0E86A4}"/>
              </a:ext>
            </a:extLst>
          </p:cNvPr>
          <p:cNvPicPr>
            <a:picLocks noChangeAspect="1"/>
          </p:cNvPicPr>
          <p:nvPr/>
        </p:nvPicPr>
        <p:blipFill>
          <a:blip r:embed="rId4"/>
          <a:stretch>
            <a:fillRect/>
          </a:stretch>
        </p:blipFill>
        <p:spPr>
          <a:xfrm>
            <a:off x="4743614" y="6201104"/>
            <a:ext cx="3735808" cy="463924"/>
          </a:xfrm>
          <a:prstGeom prst="rect">
            <a:avLst/>
          </a:prstGeom>
        </p:spPr>
      </p:pic>
      <p:pic>
        <p:nvPicPr>
          <p:cNvPr id="7" name="Picture 6">
            <a:extLst>
              <a:ext uri="{FF2B5EF4-FFF2-40B4-BE49-F238E27FC236}">
                <a16:creationId xmlns:a16="http://schemas.microsoft.com/office/drawing/2014/main" id="{893A048E-EA39-A4FC-DC4D-C0BE6AB79A9C}"/>
              </a:ext>
            </a:extLst>
          </p:cNvPr>
          <p:cNvPicPr>
            <a:picLocks noChangeAspect="1"/>
          </p:cNvPicPr>
          <p:nvPr/>
        </p:nvPicPr>
        <p:blipFill>
          <a:blip r:embed="rId5"/>
          <a:stretch>
            <a:fillRect/>
          </a:stretch>
        </p:blipFill>
        <p:spPr>
          <a:xfrm>
            <a:off x="443696" y="1223315"/>
            <a:ext cx="8229600" cy="5415670"/>
          </a:xfrm>
          <a:prstGeom prst="rect">
            <a:avLst/>
          </a:prstGeom>
        </p:spPr>
      </p:pic>
      <p:pic>
        <p:nvPicPr>
          <p:cNvPr id="4" name="Picture 3">
            <a:extLst>
              <a:ext uri="{FF2B5EF4-FFF2-40B4-BE49-F238E27FC236}">
                <a16:creationId xmlns:a16="http://schemas.microsoft.com/office/drawing/2014/main" id="{D90A8A25-3D83-26E4-BCEA-526CB8DD152D}"/>
              </a:ext>
            </a:extLst>
          </p:cNvPr>
          <p:cNvPicPr>
            <a:picLocks noChangeAspect="1"/>
          </p:cNvPicPr>
          <p:nvPr/>
        </p:nvPicPr>
        <p:blipFill>
          <a:blip r:embed="rId6"/>
          <a:stretch>
            <a:fillRect/>
          </a:stretch>
        </p:blipFill>
        <p:spPr>
          <a:xfrm>
            <a:off x="4909039" y="6134897"/>
            <a:ext cx="3404957" cy="530131"/>
          </a:xfrm>
          <a:prstGeom prst="rect">
            <a:avLst/>
          </a:prstGeom>
        </p:spPr>
      </p:pic>
    </p:spTree>
    <p:extLst>
      <p:ext uri="{BB962C8B-B14F-4D97-AF65-F5344CB8AC3E}">
        <p14:creationId xmlns:p14="http://schemas.microsoft.com/office/powerpoint/2010/main" val="12727007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6950BFC3-D8DA-4A85-94F7-54DA5524770B}">
      <p188:commentRel xmlns:p188="http://schemas.microsoft.com/office/powerpoint/2018/8/main" r:id="rId3"/>
    </p:ext>
  </p:extLst>
</p:sld>
</file>

<file path=ppt/slides/slide29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E90818-0828-44DC-B216-B8D54D2FBDE9}"/>
              </a:ext>
            </a:extLst>
          </p:cNvPr>
          <p:cNvSpPr>
            <a:spLocks noGrp="1"/>
          </p:cNvSpPr>
          <p:nvPr>
            <p:ph type="title"/>
          </p:nvPr>
        </p:nvSpPr>
        <p:spPr/>
        <p:txBody>
          <a:bodyPr>
            <a:normAutofit/>
          </a:bodyPr>
          <a:lstStyle/>
          <a:p>
            <a:pPr algn="ctr"/>
            <a:r>
              <a:rPr lang="en-US" dirty="0"/>
              <a:t>SGLT2 Inhibitor HF/ASCVD Evidence Summary</a:t>
            </a:r>
          </a:p>
        </p:txBody>
      </p:sp>
      <p:graphicFrame>
        <p:nvGraphicFramePr>
          <p:cNvPr id="5" name="Content Placeholder 4">
            <a:extLst>
              <a:ext uri="{FF2B5EF4-FFF2-40B4-BE49-F238E27FC236}">
                <a16:creationId xmlns:a16="http://schemas.microsoft.com/office/drawing/2014/main" id="{E99956F7-EA92-467F-AD73-3C510309FACE}"/>
              </a:ext>
            </a:extLst>
          </p:cNvPr>
          <p:cNvGraphicFramePr>
            <a:graphicFrameLocks noGrp="1"/>
          </p:cNvGraphicFramePr>
          <p:nvPr>
            <p:ph sz="quarter" idx="1"/>
            <p:extLst>
              <p:ext uri="{D42A27DB-BD31-4B8C-83A1-F6EECF244321}">
                <p14:modId xmlns:p14="http://schemas.microsoft.com/office/powerpoint/2010/main" val="1991040017"/>
              </p:ext>
            </p:extLst>
          </p:nvPr>
        </p:nvGraphicFramePr>
        <p:xfrm>
          <a:off x="128954" y="1181100"/>
          <a:ext cx="8839200" cy="5311140"/>
        </p:xfrm>
        <a:graphic>
          <a:graphicData uri="http://schemas.openxmlformats.org/drawingml/2006/table">
            <a:tbl>
              <a:tblPr firstRow="1" bandRow="1">
                <a:tableStyleId>{F5AB1C69-6EDB-4FF4-983F-18BD219EF322}</a:tableStyleId>
              </a:tblPr>
              <a:tblGrid>
                <a:gridCol w="1230775">
                  <a:extLst>
                    <a:ext uri="{9D8B030D-6E8A-4147-A177-3AD203B41FA5}">
                      <a16:colId xmlns:a16="http://schemas.microsoft.com/office/drawing/2014/main" val="2070957117"/>
                    </a:ext>
                  </a:extLst>
                </a:gridCol>
                <a:gridCol w="1535871">
                  <a:extLst>
                    <a:ext uri="{9D8B030D-6E8A-4147-A177-3AD203B41FA5}">
                      <a16:colId xmlns:a16="http://schemas.microsoft.com/office/drawing/2014/main" val="2326439264"/>
                    </a:ext>
                  </a:extLst>
                </a:gridCol>
                <a:gridCol w="6072554">
                  <a:extLst>
                    <a:ext uri="{9D8B030D-6E8A-4147-A177-3AD203B41FA5}">
                      <a16:colId xmlns:a16="http://schemas.microsoft.com/office/drawing/2014/main" val="1296116180"/>
                    </a:ext>
                  </a:extLst>
                </a:gridCol>
              </a:tblGrid>
              <a:tr h="434340">
                <a:tc>
                  <a:txBody>
                    <a:bodyPr/>
                    <a:lstStyle/>
                    <a:p>
                      <a:r>
                        <a:rPr lang="en-US" sz="1400" dirty="0">
                          <a:solidFill>
                            <a:schemeClr val="tx1"/>
                          </a:solidFill>
                          <a:latin typeface="Calibri" panose="020F0502020204030204" pitchFamily="34" charset="0"/>
                          <a:ea typeface="Calibri" panose="020F0502020204030204" pitchFamily="34" charset="0"/>
                          <a:cs typeface="Calibri" panose="020F0502020204030204" pitchFamily="34" charset="0"/>
                        </a:rPr>
                        <a:t>Trial Name </a:t>
                      </a:r>
                    </a:p>
                  </a:txBody>
                  <a:tcPr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400" dirty="0">
                          <a:solidFill>
                            <a:schemeClr val="tx1"/>
                          </a:solidFill>
                          <a:latin typeface="Calibri" panose="020F0502020204030204" pitchFamily="34" charset="0"/>
                          <a:ea typeface="Calibri" panose="020F0502020204030204" pitchFamily="34" charset="0"/>
                          <a:cs typeface="Calibri" panose="020F0502020204030204" pitchFamily="34" charset="0"/>
                        </a:rPr>
                        <a:t>SGLT2 Inhibitor vs. placebo</a:t>
                      </a:r>
                    </a:p>
                  </a:txBody>
                  <a:tcPr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400" dirty="0">
                          <a:solidFill>
                            <a:schemeClr val="tx1"/>
                          </a:solidFill>
                          <a:latin typeface="Calibri" panose="020F0502020204030204" pitchFamily="34" charset="0"/>
                          <a:ea typeface="Calibri" panose="020F0502020204030204" pitchFamily="34" charset="0"/>
                          <a:cs typeface="Calibri" panose="020F0502020204030204" pitchFamily="34" charset="0"/>
                        </a:rPr>
                        <a:t>Outcomes (Primary Bolded)</a:t>
                      </a:r>
                    </a:p>
                  </a:txBody>
                  <a:tcPr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14913384"/>
                  </a:ext>
                </a:extLst>
              </a:tr>
              <a:tr h="434340">
                <a:tc>
                  <a:txBody>
                    <a:bodyPr/>
                    <a:lstStyle/>
                    <a:p>
                      <a:r>
                        <a:rPr lang="en-US" sz="1400" dirty="0">
                          <a:latin typeface="Calibri" panose="020F0502020204030204" pitchFamily="34" charset="0"/>
                          <a:ea typeface="Calibri" panose="020F0502020204030204" pitchFamily="34" charset="0"/>
                          <a:cs typeface="Calibri" panose="020F0502020204030204" pitchFamily="34" charset="0"/>
                        </a:rPr>
                        <a:t>EMPA-REG Outcome</a:t>
                      </a:r>
                    </a:p>
                  </a:txBody>
                  <a:tcPr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400" dirty="0">
                          <a:latin typeface="Calibri" panose="020F0502020204030204" pitchFamily="34" charset="0"/>
                          <a:ea typeface="Calibri" panose="020F0502020204030204" pitchFamily="34" charset="0"/>
                          <a:cs typeface="Calibri" panose="020F0502020204030204" pitchFamily="34" charset="0"/>
                        </a:rPr>
                        <a:t>Empagliflozin</a:t>
                      </a:r>
                    </a:p>
                  </a:txBody>
                  <a:tcPr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0" lang="en-US" sz="1400" kern="1200" dirty="0">
                          <a:effectLst/>
                          <a:latin typeface="Calibri" panose="020F0502020204030204" pitchFamily="34" charset="0"/>
                          <a:ea typeface="Calibri" panose="020F0502020204030204" pitchFamily="34" charset="0"/>
                          <a:cs typeface="Calibri" panose="020F0502020204030204" pitchFamily="34" charset="0"/>
                        </a:rPr>
                        <a:t>N=7020, Median follow-up 3.1 years, Prior CVD 99%</a:t>
                      </a:r>
                    </a:p>
                    <a:p>
                      <a:r>
                        <a:rPr kumimoji="0" lang="en-US" sz="1400" b="1" kern="1200" dirty="0">
                          <a:effectLst/>
                          <a:latin typeface="Calibri" panose="020F0502020204030204" pitchFamily="34" charset="0"/>
                          <a:ea typeface="Calibri" panose="020F0502020204030204" pitchFamily="34" charset="0"/>
                          <a:cs typeface="Calibri" panose="020F0502020204030204" pitchFamily="34" charset="0"/>
                        </a:rPr>
                        <a:t>3 Point MACE (primary</a:t>
                      </a:r>
                      <a:r>
                        <a:rPr kumimoji="0" lang="en-US" sz="1400" kern="1200" dirty="0">
                          <a:effectLst/>
                          <a:latin typeface="Calibri" panose="020F0502020204030204" pitchFamily="34" charset="0"/>
                          <a:ea typeface="Calibri" panose="020F0502020204030204" pitchFamily="34" charset="0"/>
                          <a:cs typeface="Calibri" panose="020F0502020204030204" pitchFamily="34" charset="0"/>
                        </a:rPr>
                        <a:t>): 0.86 (0.74-0.99), CV death: 0.62 (0.49-0.77)</a:t>
                      </a:r>
                    </a:p>
                  </a:txBody>
                  <a:tcPr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44302281"/>
                  </a:ext>
                </a:extLst>
              </a:tr>
              <a:tr h="434340">
                <a:tc>
                  <a:txBody>
                    <a:bodyPr/>
                    <a:lstStyle/>
                    <a:p>
                      <a:r>
                        <a:rPr lang="en-US" sz="1400" dirty="0">
                          <a:latin typeface="Calibri" panose="020F0502020204030204" pitchFamily="34" charset="0"/>
                          <a:ea typeface="Calibri" panose="020F0502020204030204" pitchFamily="34" charset="0"/>
                          <a:cs typeface="Calibri" panose="020F0502020204030204" pitchFamily="34" charset="0"/>
                        </a:rPr>
                        <a:t>EMPEROR Reduced</a:t>
                      </a:r>
                    </a:p>
                  </a:txBody>
                  <a:tcPr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400" dirty="0">
                          <a:latin typeface="Calibri" panose="020F0502020204030204" pitchFamily="34" charset="0"/>
                          <a:ea typeface="Calibri" panose="020F0502020204030204" pitchFamily="34" charset="0"/>
                          <a:cs typeface="Calibri" panose="020F0502020204030204" pitchFamily="34" charset="0"/>
                        </a:rPr>
                        <a:t>Empagliflozin</a:t>
                      </a:r>
                    </a:p>
                  </a:txBody>
                  <a:tcPr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400" dirty="0">
                          <a:latin typeface="Calibri" panose="020F0502020204030204" pitchFamily="34" charset="0"/>
                          <a:ea typeface="Calibri" panose="020F0502020204030204" pitchFamily="34" charset="0"/>
                          <a:cs typeface="Calibri" panose="020F0502020204030204" pitchFamily="34" charset="0"/>
                        </a:rPr>
                        <a:t>N=3730, 1856 with diabetes, Median follow-up 1.3 years, 100% HF with reduced EF</a:t>
                      </a:r>
                    </a:p>
                    <a:p>
                      <a:r>
                        <a:rPr lang="en-US" sz="1400" b="1" dirty="0">
                          <a:latin typeface="Calibri" panose="020F0502020204030204" pitchFamily="34" charset="0"/>
                          <a:ea typeface="Calibri" panose="020F0502020204030204" pitchFamily="34" charset="0"/>
                          <a:cs typeface="Calibri" panose="020F0502020204030204" pitchFamily="34" charset="0"/>
                        </a:rPr>
                        <a:t>CV death or HF hospitalization (primary) </a:t>
                      </a:r>
                      <a:r>
                        <a:rPr lang="en-US" sz="1400" dirty="0">
                          <a:latin typeface="Calibri" panose="020F0502020204030204" pitchFamily="34" charset="0"/>
                          <a:ea typeface="Calibri" panose="020F0502020204030204" pitchFamily="34" charset="0"/>
                          <a:cs typeface="Calibri" panose="020F0502020204030204" pitchFamily="34" charset="0"/>
                        </a:rPr>
                        <a:t>0.75 (0.65-0.86)</a:t>
                      </a:r>
                    </a:p>
                  </a:txBody>
                  <a:tcPr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r h="434340">
                <a:tc>
                  <a:txBody>
                    <a:bodyPr/>
                    <a:lstStyle/>
                    <a:p>
                      <a:r>
                        <a:rPr lang="en-US" sz="1400" dirty="0">
                          <a:latin typeface="Calibri" panose="020F0502020204030204" pitchFamily="34" charset="0"/>
                          <a:ea typeface="Calibri" panose="020F0502020204030204" pitchFamily="34" charset="0"/>
                          <a:cs typeface="Calibri" panose="020F0502020204030204" pitchFamily="34" charset="0"/>
                        </a:rPr>
                        <a:t>EMPEROR Preserved</a:t>
                      </a:r>
                    </a:p>
                  </a:txBody>
                  <a:tcPr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latin typeface="Calibri" panose="020F0502020204030204" pitchFamily="34" charset="0"/>
                          <a:ea typeface="Calibri" panose="020F0502020204030204" pitchFamily="34" charset="0"/>
                          <a:cs typeface="Calibri" panose="020F0502020204030204" pitchFamily="34" charset="0"/>
                        </a:rPr>
                        <a:t>Empagliflozin</a:t>
                      </a:r>
                    </a:p>
                    <a:p>
                      <a:endParaRPr lang="en-US" sz="1400" dirty="0">
                        <a:latin typeface="Calibri" panose="020F0502020204030204" pitchFamily="34" charset="0"/>
                        <a:ea typeface="Calibri" panose="020F0502020204030204" pitchFamily="34" charset="0"/>
                        <a:cs typeface="Calibri" panose="020F0502020204030204" pitchFamily="34" charset="0"/>
                      </a:endParaRPr>
                    </a:p>
                  </a:txBody>
                  <a:tcPr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latin typeface="Calibri" panose="020F0502020204030204" pitchFamily="34" charset="0"/>
                          <a:ea typeface="Calibri" panose="020F0502020204030204" pitchFamily="34" charset="0"/>
                          <a:cs typeface="Calibri" panose="020F0502020204030204" pitchFamily="34" charset="0"/>
                        </a:rPr>
                        <a:t>N=5988, 2938 with diabetes, Median follow-up 2.2 years, 100% HF with EF &gt; 40%</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400" b="1" dirty="0">
                          <a:latin typeface="Calibri" panose="020F0502020204030204" pitchFamily="34" charset="0"/>
                          <a:ea typeface="Calibri" panose="020F0502020204030204" pitchFamily="34" charset="0"/>
                          <a:cs typeface="Calibri" panose="020F0502020204030204" pitchFamily="34" charset="0"/>
                        </a:rPr>
                        <a:t>CV death or HF hospitalization (primary) </a:t>
                      </a:r>
                      <a:r>
                        <a:rPr lang="en-US" sz="1400" dirty="0">
                          <a:effectLst/>
                          <a:latin typeface="Calibri" panose="020F0502020204030204" pitchFamily="34" charset="0"/>
                          <a:ea typeface="Calibri" panose="020F0502020204030204" pitchFamily="34" charset="0"/>
                          <a:cs typeface="Calibri" panose="020F0502020204030204" pitchFamily="34" charset="0"/>
                        </a:rPr>
                        <a:t>0.79 (0.69-0.90)</a:t>
                      </a:r>
                    </a:p>
                  </a:txBody>
                  <a:tcPr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01320214"/>
                  </a:ext>
                </a:extLst>
              </a:tr>
              <a:tr h="434340">
                <a:tc>
                  <a:txBody>
                    <a:bodyPr/>
                    <a:lstStyle/>
                    <a:p>
                      <a:r>
                        <a:rPr lang="en-US" sz="1400" dirty="0">
                          <a:latin typeface="Calibri" panose="020F0502020204030204" pitchFamily="34" charset="0"/>
                          <a:ea typeface="Calibri" panose="020F0502020204030204" pitchFamily="34" charset="0"/>
                          <a:cs typeface="Calibri" panose="020F0502020204030204" pitchFamily="34" charset="0"/>
                        </a:rPr>
                        <a:t>CANVAS Program</a:t>
                      </a:r>
                    </a:p>
                  </a:txBody>
                  <a:tcPr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400" dirty="0">
                          <a:latin typeface="Calibri" panose="020F0502020204030204" pitchFamily="34" charset="0"/>
                          <a:ea typeface="Calibri" panose="020F0502020204030204" pitchFamily="34" charset="0"/>
                          <a:cs typeface="Calibri" panose="020F0502020204030204" pitchFamily="34" charset="0"/>
                        </a:rPr>
                        <a:t>Canagliflozin</a:t>
                      </a:r>
                    </a:p>
                  </a:txBody>
                  <a:tcPr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400" dirty="0">
                          <a:latin typeface="Calibri" panose="020F0502020204030204" pitchFamily="34" charset="0"/>
                          <a:ea typeface="Calibri" panose="020F0502020204030204" pitchFamily="34" charset="0"/>
                          <a:cs typeface="Calibri" panose="020F0502020204030204" pitchFamily="34" charset="0"/>
                        </a:rPr>
                        <a:t>N=10142, Median follow-up 3.6 years, Prior CVD 65.6%</a:t>
                      </a:r>
                    </a:p>
                    <a:p>
                      <a:r>
                        <a:rPr lang="en-US" sz="1400" b="1" dirty="0">
                          <a:latin typeface="Calibri" panose="020F0502020204030204" pitchFamily="34" charset="0"/>
                          <a:ea typeface="Calibri" panose="020F0502020204030204" pitchFamily="34" charset="0"/>
                          <a:cs typeface="Calibri" panose="020F0502020204030204" pitchFamily="34" charset="0"/>
                        </a:rPr>
                        <a:t>3 point MACE (primary</a:t>
                      </a:r>
                      <a:r>
                        <a:rPr lang="en-US" sz="1400" dirty="0">
                          <a:latin typeface="Calibri" panose="020F0502020204030204" pitchFamily="34" charset="0"/>
                          <a:ea typeface="Calibri" panose="020F0502020204030204" pitchFamily="34" charset="0"/>
                          <a:cs typeface="Calibri" panose="020F0502020204030204" pitchFamily="34" charset="0"/>
                        </a:rPr>
                        <a:t>): 0.86 (0.75-0.97), Worsening nephropathy 0.60 (0.47-0.77)</a:t>
                      </a:r>
                    </a:p>
                  </a:txBody>
                  <a:tcPr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851090234"/>
                  </a:ext>
                </a:extLst>
              </a:tr>
              <a:tr h="617220">
                <a:tc>
                  <a:txBody>
                    <a:bodyPr/>
                    <a:lstStyle/>
                    <a:p>
                      <a:r>
                        <a:rPr lang="en-US" sz="1400" dirty="0">
                          <a:latin typeface="Calibri" panose="020F0502020204030204" pitchFamily="34" charset="0"/>
                          <a:ea typeface="Calibri" panose="020F0502020204030204" pitchFamily="34" charset="0"/>
                          <a:cs typeface="Calibri" panose="020F0502020204030204" pitchFamily="34" charset="0"/>
                        </a:rPr>
                        <a:t>DECLARE-TIMI 58</a:t>
                      </a:r>
                    </a:p>
                  </a:txBody>
                  <a:tcPr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400" dirty="0">
                          <a:latin typeface="Calibri" panose="020F0502020204030204" pitchFamily="34" charset="0"/>
                          <a:ea typeface="Calibri" panose="020F0502020204030204" pitchFamily="34" charset="0"/>
                          <a:cs typeface="Calibri" panose="020F0502020204030204" pitchFamily="34" charset="0"/>
                        </a:rPr>
                        <a:t>Dapagliflozin</a:t>
                      </a:r>
                    </a:p>
                  </a:txBody>
                  <a:tcPr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400" dirty="0">
                          <a:latin typeface="Calibri" panose="020F0502020204030204" pitchFamily="34" charset="0"/>
                          <a:ea typeface="Calibri" panose="020F0502020204030204" pitchFamily="34" charset="0"/>
                          <a:cs typeface="Calibri" panose="020F0502020204030204" pitchFamily="34" charset="0"/>
                        </a:rPr>
                        <a:t>N=17160, Median follow-up 4.2 years, Prior CVD 40%</a:t>
                      </a:r>
                    </a:p>
                    <a:p>
                      <a:r>
                        <a:rPr lang="en-US" sz="1400" b="1" dirty="0">
                          <a:latin typeface="Calibri" panose="020F0502020204030204" pitchFamily="34" charset="0"/>
                          <a:ea typeface="Calibri" panose="020F0502020204030204" pitchFamily="34" charset="0"/>
                          <a:cs typeface="Calibri" panose="020F0502020204030204" pitchFamily="34" charset="0"/>
                        </a:rPr>
                        <a:t>3 point MACE (primary</a:t>
                      </a:r>
                      <a:r>
                        <a:rPr lang="en-US" sz="1400" dirty="0">
                          <a:latin typeface="Calibri" panose="020F0502020204030204" pitchFamily="34" charset="0"/>
                          <a:ea typeface="Calibri" panose="020F0502020204030204" pitchFamily="34" charset="0"/>
                          <a:cs typeface="Calibri" panose="020F0502020204030204" pitchFamily="34" charset="0"/>
                        </a:rPr>
                        <a:t>): 0.93 (0.84-1.03) CV death or HF hospitalization: 0.83 (0.73-0.95), </a:t>
                      </a:r>
                    </a:p>
                  </a:txBody>
                  <a:tcPr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743519060"/>
                  </a:ext>
                </a:extLst>
              </a:tr>
              <a:tr h="434340">
                <a:tc>
                  <a:txBody>
                    <a:bodyPr/>
                    <a:lstStyle/>
                    <a:p>
                      <a:r>
                        <a:rPr lang="en-US" sz="1400" dirty="0">
                          <a:latin typeface="Calibri" panose="020F0502020204030204" pitchFamily="34" charset="0"/>
                          <a:ea typeface="Calibri" panose="020F0502020204030204" pitchFamily="34" charset="0"/>
                          <a:cs typeface="Calibri" panose="020F0502020204030204" pitchFamily="34" charset="0"/>
                        </a:rPr>
                        <a:t>DAPA-HF</a:t>
                      </a:r>
                    </a:p>
                  </a:txBody>
                  <a:tcPr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400" dirty="0">
                          <a:latin typeface="Calibri" panose="020F0502020204030204" pitchFamily="34" charset="0"/>
                          <a:ea typeface="Calibri" panose="020F0502020204030204" pitchFamily="34" charset="0"/>
                          <a:cs typeface="Calibri" panose="020F0502020204030204" pitchFamily="34" charset="0"/>
                        </a:rPr>
                        <a:t>Dapagliflozin</a:t>
                      </a:r>
                    </a:p>
                  </a:txBody>
                  <a:tcPr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400" b="0" i="0" kern="1200" dirty="0">
                          <a:solidFill>
                            <a:schemeClr val="dk1"/>
                          </a:solidFill>
                          <a:effectLst/>
                          <a:latin typeface="Calibri" panose="020F0502020204030204" pitchFamily="34" charset="0"/>
                          <a:ea typeface="Calibri" panose="020F0502020204030204" pitchFamily="34" charset="0"/>
                          <a:cs typeface="Calibri" panose="020F0502020204030204" pitchFamily="34" charset="0"/>
                        </a:rPr>
                        <a:t>N=4744 (1983 with diabetes), Median follow-up 1.5 years, 100% HF</a:t>
                      </a:r>
                    </a:p>
                    <a:p>
                      <a:r>
                        <a:rPr lang="en-US" sz="1400" b="1" i="0" kern="1200" dirty="0">
                          <a:solidFill>
                            <a:schemeClr val="dk1"/>
                          </a:solidFill>
                          <a:effectLst/>
                          <a:latin typeface="Calibri" panose="020F0502020204030204" pitchFamily="34" charset="0"/>
                          <a:ea typeface="Calibri" panose="020F0502020204030204" pitchFamily="34" charset="0"/>
                          <a:cs typeface="Calibri" panose="020F0502020204030204" pitchFamily="34" charset="0"/>
                        </a:rPr>
                        <a:t>Worsening Hf or CV death (primary) </a:t>
                      </a:r>
                      <a:r>
                        <a:rPr lang="en-US" sz="1400" b="0" i="0" kern="1200" dirty="0">
                          <a:solidFill>
                            <a:schemeClr val="dk1"/>
                          </a:solidFill>
                          <a:effectLst/>
                          <a:latin typeface="Calibri" panose="020F0502020204030204" pitchFamily="34" charset="0"/>
                          <a:ea typeface="Calibri" panose="020F0502020204030204" pitchFamily="34" charset="0"/>
                          <a:cs typeface="Calibri" panose="020F0502020204030204" pitchFamily="34" charset="0"/>
                        </a:rPr>
                        <a:t>0.74 (0.65-0.85)</a:t>
                      </a:r>
                    </a:p>
                  </a:txBody>
                  <a:tcPr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6"/>
                  </a:ext>
                </a:extLst>
              </a:tr>
              <a:tr h="434340">
                <a:tc>
                  <a:txBody>
                    <a:bodyPr/>
                    <a:lstStyle/>
                    <a:p>
                      <a:r>
                        <a:rPr lang="en-US" sz="1400" dirty="0">
                          <a:latin typeface="Calibri" panose="020F0502020204030204" pitchFamily="34" charset="0"/>
                          <a:ea typeface="Calibri" panose="020F0502020204030204" pitchFamily="34" charset="0"/>
                          <a:cs typeface="Calibri" panose="020F0502020204030204" pitchFamily="34" charset="0"/>
                        </a:rPr>
                        <a:t>DELIVER</a:t>
                      </a:r>
                    </a:p>
                  </a:txBody>
                  <a:tcPr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400" dirty="0">
                          <a:latin typeface="Calibri" panose="020F0502020204030204" pitchFamily="34" charset="0"/>
                          <a:ea typeface="Calibri" panose="020F0502020204030204" pitchFamily="34" charset="0"/>
                          <a:cs typeface="Calibri" panose="020F0502020204030204" pitchFamily="34" charset="0"/>
                        </a:rPr>
                        <a:t>Dapagliflozin</a:t>
                      </a:r>
                    </a:p>
                  </a:txBody>
                  <a:tcPr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400" b="0" i="0" kern="1200" dirty="0">
                          <a:solidFill>
                            <a:schemeClr val="dk1"/>
                          </a:solidFill>
                          <a:effectLst/>
                          <a:latin typeface="Calibri" panose="020F0502020204030204" pitchFamily="34" charset="0"/>
                          <a:ea typeface="Calibri" panose="020F0502020204030204" pitchFamily="34" charset="0"/>
                          <a:cs typeface="Calibri" panose="020F0502020204030204" pitchFamily="34" charset="0"/>
                        </a:rPr>
                        <a:t>N=6263, 2807 with diabetes, Median follow-up 2.3 years, 100% with HF with EF &gt; 40%</a:t>
                      </a:r>
                    </a:p>
                    <a:p>
                      <a:r>
                        <a:rPr lang="en-US" sz="1400" b="1" i="0" kern="1200" dirty="0">
                          <a:solidFill>
                            <a:schemeClr val="dk1"/>
                          </a:solidFill>
                          <a:effectLst/>
                          <a:latin typeface="Calibri" panose="020F0502020204030204" pitchFamily="34" charset="0"/>
                          <a:ea typeface="Calibri" panose="020F0502020204030204" pitchFamily="34" charset="0"/>
                          <a:cs typeface="Calibri" panose="020F0502020204030204" pitchFamily="34" charset="0"/>
                        </a:rPr>
                        <a:t>Worsening HF or CV death (primary) </a:t>
                      </a:r>
                      <a:r>
                        <a:rPr lang="en-US" sz="1400" b="0" i="0" kern="1200" dirty="0">
                          <a:solidFill>
                            <a:schemeClr val="dk1"/>
                          </a:solidFill>
                          <a:effectLst/>
                          <a:latin typeface="Calibri" panose="020F0502020204030204" pitchFamily="34" charset="0"/>
                          <a:ea typeface="Calibri" panose="020F0502020204030204" pitchFamily="34" charset="0"/>
                          <a:cs typeface="Calibri" panose="020F0502020204030204" pitchFamily="34" charset="0"/>
                        </a:rPr>
                        <a:t>0.82 (0.73-0.92)</a:t>
                      </a:r>
                    </a:p>
                  </a:txBody>
                  <a:tcPr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348423929"/>
                  </a:ext>
                </a:extLst>
              </a:tr>
              <a:tr h="434340">
                <a:tc>
                  <a:txBody>
                    <a:bodyPr/>
                    <a:lstStyle/>
                    <a:p>
                      <a:r>
                        <a:rPr lang="en-US" sz="1400" dirty="0">
                          <a:latin typeface="Calibri" panose="020F0502020204030204" pitchFamily="34" charset="0"/>
                          <a:ea typeface="Calibri" panose="020F0502020204030204" pitchFamily="34" charset="0"/>
                          <a:cs typeface="Calibri" panose="020F0502020204030204" pitchFamily="34" charset="0"/>
                        </a:rPr>
                        <a:t>VERTIS-CV</a:t>
                      </a:r>
                    </a:p>
                  </a:txBody>
                  <a:tcPr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400" dirty="0">
                          <a:latin typeface="Calibri" panose="020F0502020204030204" pitchFamily="34" charset="0"/>
                          <a:ea typeface="Calibri" panose="020F0502020204030204" pitchFamily="34" charset="0"/>
                          <a:cs typeface="Calibri" panose="020F0502020204030204" pitchFamily="34" charset="0"/>
                        </a:rPr>
                        <a:t>Ertugliflozin</a:t>
                      </a:r>
                    </a:p>
                  </a:txBody>
                  <a:tcPr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400" dirty="0">
                          <a:latin typeface="Calibri" panose="020F0502020204030204" pitchFamily="34" charset="0"/>
                          <a:ea typeface="Calibri" panose="020F0502020204030204" pitchFamily="34" charset="0"/>
                          <a:cs typeface="Calibri" panose="020F0502020204030204" pitchFamily="34" charset="0"/>
                        </a:rPr>
                        <a:t>N=8246, Median follow-up 3.5 years, Prior CVD 99.9% </a:t>
                      </a:r>
                    </a:p>
                    <a:p>
                      <a:r>
                        <a:rPr lang="en-US" sz="1400" b="1" dirty="0">
                          <a:latin typeface="Calibri" panose="020F0502020204030204" pitchFamily="34" charset="0"/>
                          <a:ea typeface="Calibri" panose="020F0502020204030204" pitchFamily="34" charset="0"/>
                          <a:cs typeface="Calibri" panose="020F0502020204030204" pitchFamily="34" charset="0"/>
                        </a:rPr>
                        <a:t>3 point MACE (primary</a:t>
                      </a:r>
                      <a:r>
                        <a:rPr lang="en-US" sz="1400" dirty="0">
                          <a:latin typeface="Calibri" panose="020F0502020204030204" pitchFamily="34" charset="0"/>
                          <a:ea typeface="Calibri" panose="020F0502020204030204" pitchFamily="34" charset="0"/>
                          <a:cs typeface="Calibri" panose="020F0502020204030204" pitchFamily="34" charset="0"/>
                        </a:rPr>
                        <a:t>) 0.97 (0.85-1.11), HF hospitalization 0.70 (0.51-0.90)</a:t>
                      </a:r>
                    </a:p>
                  </a:txBody>
                  <a:tcPr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7"/>
                  </a:ext>
                </a:extLst>
              </a:tr>
            </a:tbl>
          </a:graphicData>
        </a:graphic>
      </p:graphicFrame>
      <p:sp>
        <p:nvSpPr>
          <p:cNvPr id="3" name="TextBox 2">
            <a:extLst>
              <a:ext uri="{FF2B5EF4-FFF2-40B4-BE49-F238E27FC236}">
                <a16:creationId xmlns:a16="http://schemas.microsoft.com/office/drawing/2014/main" id="{73E0D90D-032A-8D1B-B3C7-1F76FEB4B807}"/>
              </a:ext>
            </a:extLst>
          </p:cNvPr>
          <p:cNvSpPr txBox="1"/>
          <p:nvPr/>
        </p:nvSpPr>
        <p:spPr>
          <a:xfrm>
            <a:off x="0" y="6627168"/>
            <a:ext cx="8343900" cy="230832"/>
          </a:xfrm>
          <a:prstGeom prst="rect">
            <a:avLst/>
          </a:prstGeom>
          <a:noFill/>
        </p:spPr>
        <p:txBody>
          <a:bodyPr wrap="square" rtlCol="0">
            <a:spAutoFit/>
          </a:bodyPr>
          <a:lstStyle/>
          <a:p>
            <a:r>
              <a:rPr lang="en-US" sz="900" dirty="0"/>
              <a:t>American Diabetes Association. 10. Cardiovascular disease and risk management: Standards of Care in Diabetes—2023. Diabetes Care 2023;46(Suppl. 1):S158–S190</a:t>
            </a:r>
          </a:p>
        </p:txBody>
      </p:sp>
    </p:spTree>
    <p:extLst>
      <p:ext uri="{BB962C8B-B14F-4D97-AF65-F5344CB8AC3E}">
        <p14:creationId xmlns:p14="http://schemas.microsoft.com/office/powerpoint/2010/main" val="398742903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78C3F0-D9BA-54C2-1E98-A7ED8FEACE11}"/>
              </a:ext>
            </a:extLst>
          </p:cNvPr>
          <p:cNvSpPr>
            <a:spLocks noGrp="1"/>
          </p:cNvSpPr>
          <p:nvPr>
            <p:ph type="title"/>
          </p:nvPr>
        </p:nvSpPr>
        <p:spPr/>
        <p:txBody>
          <a:bodyPr/>
          <a:lstStyle/>
          <a:p>
            <a:r>
              <a:rPr lang="en-US" dirty="0" err="1"/>
              <a:t>Sotagliflozin</a:t>
            </a:r>
            <a:r>
              <a:rPr lang="en-US" dirty="0"/>
              <a:t> (</a:t>
            </a:r>
            <a:r>
              <a:rPr lang="en-US" dirty="0" err="1"/>
              <a:t>Impefa</a:t>
            </a:r>
            <a:r>
              <a:rPr lang="en-US" dirty="0"/>
              <a:t>)</a:t>
            </a:r>
          </a:p>
        </p:txBody>
      </p:sp>
      <p:sp>
        <p:nvSpPr>
          <p:cNvPr id="3" name="Content Placeholder 2">
            <a:extLst>
              <a:ext uri="{FF2B5EF4-FFF2-40B4-BE49-F238E27FC236}">
                <a16:creationId xmlns:a16="http://schemas.microsoft.com/office/drawing/2014/main" id="{C675C58F-4530-0CE1-FE1C-F1FB9CF9A750}"/>
              </a:ext>
            </a:extLst>
          </p:cNvPr>
          <p:cNvSpPr>
            <a:spLocks noGrp="1"/>
          </p:cNvSpPr>
          <p:nvPr>
            <p:ph sz="quarter" idx="1"/>
          </p:nvPr>
        </p:nvSpPr>
        <p:spPr/>
        <p:txBody>
          <a:bodyPr>
            <a:normAutofit/>
          </a:bodyPr>
          <a:lstStyle/>
          <a:p>
            <a:pPr algn="l" fontAlgn="base"/>
            <a:r>
              <a:rPr lang="en-US" b="0" i="0" dirty="0">
                <a:solidFill>
                  <a:srgbClr val="222222"/>
                </a:solidFill>
                <a:effectLst/>
                <a:latin typeface="pt_sansregular"/>
              </a:rPr>
              <a:t>SGLT1/SGLT2 inhibitor</a:t>
            </a:r>
          </a:p>
          <a:p>
            <a:pPr algn="l" fontAlgn="base"/>
            <a:r>
              <a:rPr lang="en-US" b="0" i="0" dirty="0">
                <a:solidFill>
                  <a:srgbClr val="222222"/>
                </a:solidFill>
                <a:effectLst/>
                <a:latin typeface="pt_sansregular"/>
              </a:rPr>
              <a:t>Indicated to reduce risk of CV death, hospitalization for HF, and urgent HF visit in adults with:</a:t>
            </a:r>
          </a:p>
          <a:p>
            <a:pPr lvl="1" fontAlgn="base">
              <a:buFont typeface="Arial" panose="020B0604020202020204" pitchFamily="34" charset="0"/>
              <a:buChar char="•"/>
            </a:pPr>
            <a:r>
              <a:rPr lang="en-US" b="0" i="0" dirty="0">
                <a:solidFill>
                  <a:srgbClr val="222222"/>
                </a:solidFill>
                <a:effectLst/>
                <a:latin typeface="inherit"/>
              </a:rPr>
              <a:t>HF or </a:t>
            </a:r>
          </a:p>
          <a:p>
            <a:pPr lvl="1" fontAlgn="base">
              <a:buFont typeface="Arial" panose="020B0604020202020204" pitchFamily="34" charset="0"/>
              <a:buChar char="•"/>
            </a:pPr>
            <a:r>
              <a:rPr lang="en-US" dirty="0">
                <a:solidFill>
                  <a:srgbClr val="222222"/>
                </a:solidFill>
                <a:latin typeface="inherit"/>
              </a:rPr>
              <a:t>T2D, CKD, and other CV risk factors</a:t>
            </a:r>
            <a:endParaRPr lang="en-US" b="0" i="0" dirty="0">
              <a:solidFill>
                <a:srgbClr val="222222"/>
              </a:solidFill>
              <a:effectLst/>
              <a:latin typeface="inherit"/>
            </a:endParaRPr>
          </a:p>
          <a:p>
            <a:r>
              <a:rPr lang="en-US" dirty="0"/>
              <a:t>Dose: 200mg once daily not more than 1 hour before first meal</a:t>
            </a:r>
          </a:p>
          <a:p>
            <a:r>
              <a:rPr lang="en-US" dirty="0"/>
              <a:t>Titrate up to 400mg daily after at least 2 weeks</a:t>
            </a:r>
          </a:p>
          <a:p>
            <a:r>
              <a:rPr lang="en-US" dirty="0"/>
              <a:t>Studied in the SCORED and SOLOIST trials. </a:t>
            </a:r>
          </a:p>
          <a:p>
            <a:r>
              <a:rPr lang="en-US" dirty="0"/>
              <a:t>SCORED: A total of 10.584 people with T2D and additional CV risk factors</a:t>
            </a:r>
          </a:p>
          <a:p>
            <a:pPr lvl="1"/>
            <a:r>
              <a:rPr lang="en-US" dirty="0"/>
              <a:t>After 16 months, rate of primary endpoint (death from CV causes, hospitalization for HF and urgent visits for GF) was reduced (5.6 events/100 patient years with </a:t>
            </a:r>
            <a:r>
              <a:rPr lang="en-US" dirty="0" err="1"/>
              <a:t>sotagliflozin</a:t>
            </a:r>
            <a:r>
              <a:rPr lang="en-US" dirty="0"/>
              <a:t> compared to 7.5/100 patient years with placebo)</a:t>
            </a:r>
          </a:p>
        </p:txBody>
      </p:sp>
    </p:spTree>
    <p:extLst>
      <p:ext uri="{BB962C8B-B14F-4D97-AF65-F5344CB8AC3E}">
        <p14:creationId xmlns:p14="http://schemas.microsoft.com/office/powerpoint/2010/main" val="31124749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4D3DCC-D44F-4471-80FC-D98ADA7285CA}"/>
              </a:ext>
            </a:extLst>
          </p:cNvPr>
          <p:cNvSpPr>
            <a:spLocks noGrp="1"/>
          </p:cNvSpPr>
          <p:nvPr>
            <p:ph type="title"/>
          </p:nvPr>
        </p:nvSpPr>
        <p:spPr/>
        <p:txBody>
          <a:bodyPr/>
          <a:lstStyle/>
          <a:p>
            <a:r>
              <a:rPr lang="en-US" dirty="0"/>
              <a:t>SGLT-2 Inhibitor Dosing &amp; Indication</a:t>
            </a:r>
          </a:p>
        </p:txBody>
      </p:sp>
      <p:sp>
        <p:nvSpPr>
          <p:cNvPr id="3" name="Content Placeholder 2">
            <a:extLst>
              <a:ext uri="{FF2B5EF4-FFF2-40B4-BE49-F238E27FC236}">
                <a16:creationId xmlns:a16="http://schemas.microsoft.com/office/drawing/2014/main" id="{BC8B2898-05DA-7F30-BA1D-E3CF4DF76033}"/>
              </a:ext>
            </a:extLst>
          </p:cNvPr>
          <p:cNvSpPr>
            <a:spLocks noGrp="1"/>
          </p:cNvSpPr>
          <p:nvPr>
            <p:ph sz="quarter" idx="1"/>
          </p:nvPr>
        </p:nvSpPr>
        <p:spPr>
          <a:xfrm>
            <a:off x="434009" y="1181100"/>
            <a:ext cx="8229600" cy="5486400"/>
          </a:xfrm>
        </p:spPr>
        <p:txBody>
          <a:bodyPr>
            <a:normAutofit/>
          </a:bodyPr>
          <a:lstStyle/>
          <a:p>
            <a:pPr marL="0" indent="0">
              <a:buNone/>
            </a:pPr>
            <a:r>
              <a:rPr lang="en-US" dirty="0"/>
              <a:t>Once an SGLT2i is initiated, it is reasonable to continue an SGLT2i even if the eGFR falls below 20 ml/min/1.73 m2 , unless it is not tolerated or kidney replacement therapy is initiated.</a:t>
            </a:r>
          </a:p>
          <a:p>
            <a:endParaRPr lang="en-US" dirty="0"/>
          </a:p>
        </p:txBody>
      </p:sp>
      <p:sp>
        <p:nvSpPr>
          <p:cNvPr id="4" name="Text Placeholder 3">
            <a:extLst>
              <a:ext uri="{FF2B5EF4-FFF2-40B4-BE49-F238E27FC236}">
                <a16:creationId xmlns:a16="http://schemas.microsoft.com/office/drawing/2014/main" id="{796D9A66-4271-4411-9732-78340C785974}"/>
              </a:ext>
            </a:extLst>
          </p:cNvPr>
          <p:cNvSpPr>
            <a:spLocks noGrp="1"/>
          </p:cNvSpPr>
          <p:nvPr>
            <p:ph type="body" sz="quarter" idx="4294967295"/>
          </p:nvPr>
        </p:nvSpPr>
        <p:spPr>
          <a:xfrm>
            <a:off x="457200" y="6553200"/>
            <a:ext cx="8229600" cy="228600"/>
          </a:xfrm>
        </p:spPr>
        <p:txBody>
          <a:bodyPr>
            <a:normAutofit fontScale="40000" lnSpcReduction="20000"/>
          </a:bodyPr>
          <a:lstStyle/>
          <a:p>
            <a:r>
              <a:rPr lang="en-US" dirty="0"/>
              <a:t>Package inserts, dailymed.nlm.nih.gov</a:t>
            </a:r>
          </a:p>
        </p:txBody>
      </p:sp>
      <p:graphicFrame>
        <p:nvGraphicFramePr>
          <p:cNvPr id="5" name="Table 5">
            <a:extLst>
              <a:ext uri="{FF2B5EF4-FFF2-40B4-BE49-F238E27FC236}">
                <a16:creationId xmlns:a16="http://schemas.microsoft.com/office/drawing/2014/main" id="{54EDCD2C-EF09-417C-BBC3-169E52710570}"/>
              </a:ext>
            </a:extLst>
          </p:cNvPr>
          <p:cNvGraphicFramePr>
            <a:graphicFrameLocks noGrp="1"/>
          </p:cNvGraphicFramePr>
          <p:nvPr>
            <p:extLst>
              <p:ext uri="{D42A27DB-BD31-4B8C-83A1-F6EECF244321}">
                <p14:modId xmlns:p14="http://schemas.microsoft.com/office/powerpoint/2010/main" val="1575306185"/>
              </p:ext>
            </p:extLst>
          </p:nvPr>
        </p:nvGraphicFramePr>
        <p:xfrm>
          <a:off x="381000" y="2362925"/>
          <a:ext cx="8564215" cy="4231853"/>
        </p:xfrm>
        <a:graphic>
          <a:graphicData uri="http://schemas.openxmlformats.org/drawingml/2006/table">
            <a:tbl>
              <a:tblPr firstRow="1" bandRow="1">
                <a:tableStyleId>{F5AB1C69-6EDB-4FF4-983F-18BD219EF322}</a:tableStyleId>
              </a:tblPr>
              <a:tblGrid>
                <a:gridCol w="1314682">
                  <a:extLst>
                    <a:ext uri="{9D8B030D-6E8A-4147-A177-3AD203B41FA5}">
                      <a16:colId xmlns:a16="http://schemas.microsoft.com/office/drawing/2014/main" val="464911175"/>
                    </a:ext>
                  </a:extLst>
                </a:gridCol>
                <a:gridCol w="1126870">
                  <a:extLst>
                    <a:ext uri="{9D8B030D-6E8A-4147-A177-3AD203B41FA5}">
                      <a16:colId xmlns:a16="http://schemas.microsoft.com/office/drawing/2014/main" val="346030484"/>
                    </a:ext>
                  </a:extLst>
                </a:gridCol>
                <a:gridCol w="6122663">
                  <a:extLst>
                    <a:ext uri="{9D8B030D-6E8A-4147-A177-3AD203B41FA5}">
                      <a16:colId xmlns:a16="http://schemas.microsoft.com/office/drawing/2014/main" val="300917375"/>
                    </a:ext>
                  </a:extLst>
                </a:gridCol>
              </a:tblGrid>
              <a:tr h="322793">
                <a:tc>
                  <a:txBody>
                    <a:bodyPr/>
                    <a:lstStyle/>
                    <a:p>
                      <a:r>
                        <a:rPr lang="en-US" sz="1300" dirty="0">
                          <a:solidFill>
                            <a:schemeClr val="tx1"/>
                          </a:solidFill>
                          <a:latin typeface="Calibri" panose="020F0502020204030204" pitchFamily="34" charset="0"/>
                          <a:ea typeface="Calibri" panose="020F0502020204030204" pitchFamily="34" charset="0"/>
                          <a:cs typeface="Calibri" panose="020F0502020204030204" pitchFamily="34" charset="0"/>
                        </a:rPr>
                        <a:t>Drug</a:t>
                      </a: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300" dirty="0">
                          <a:solidFill>
                            <a:schemeClr val="tx1"/>
                          </a:solidFill>
                          <a:latin typeface="Calibri" panose="020F0502020204030204" pitchFamily="34" charset="0"/>
                          <a:ea typeface="Calibri" panose="020F0502020204030204" pitchFamily="34" charset="0"/>
                          <a:cs typeface="Calibri" panose="020F0502020204030204" pitchFamily="34" charset="0"/>
                        </a:rPr>
                        <a:t>Dose</a:t>
                      </a: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300" dirty="0">
                          <a:solidFill>
                            <a:schemeClr val="tx1"/>
                          </a:solidFill>
                          <a:latin typeface="Calibri" panose="020F0502020204030204" pitchFamily="34" charset="0"/>
                          <a:ea typeface="Calibri" panose="020F0502020204030204" pitchFamily="34" charset="0"/>
                          <a:cs typeface="Calibri" panose="020F0502020204030204" pitchFamily="34" charset="0"/>
                        </a:rPr>
                        <a:t>FDA Approved Indications</a:t>
                      </a: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401723054"/>
                  </a:ext>
                </a:extLst>
              </a:tr>
              <a:tr h="434340">
                <a:tc>
                  <a:txBody>
                    <a:bodyPr/>
                    <a:lstStyle/>
                    <a:p>
                      <a:r>
                        <a:rPr lang="en-US" sz="1300" dirty="0">
                          <a:solidFill>
                            <a:schemeClr val="tx1"/>
                          </a:solidFill>
                          <a:latin typeface="Calibri" panose="020F0502020204030204" pitchFamily="34" charset="0"/>
                          <a:ea typeface="Calibri" panose="020F0502020204030204" pitchFamily="34" charset="0"/>
                          <a:cs typeface="Calibri" panose="020F0502020204030204" pitchFamily="34" charset="0"/>
                        </a:rPr>
                        <a:t>Ertugliflozin (</a:t>
                      </a:r>
                      <a:r>
                        <a:rPr lang="en-US" sz="1300" dirty="0" err="1">
                          <a:solidFill>
                            <a:schemeClr val="tx1"/>
                          </a:solidFill>
                          <a:latin typeface="Calibri" panose="020F0502020204030204" pitchFamily="34" charset="0"/>
                          <a:ea typeface="Calibri" panose="020F0502020204030204" pitchFamily="34" charset="0"/>
                          <a:cs typeface="Calibri" panose="020F0502020204030204" pitchFamily="34" charset="0"/>
                        </a:rPr>
                        <a:t>Steglatro</a:t>
                      </a:r>
                      <a:r>
                        <a:rPr lang="en-US" sz="1300" dirty="0">
                          <a:solidFill>
                            <a:schemeClr val="tx1"/>
                          </a:solidFill>
                          <a:latin typeface="Calibri" panose="020F0502020204030204" pitchFamily="34" charset="0"/>
                          <a:ea typeface="Calibri" panose="020F0502020204030204" pitchFamily="34" charset="0"/>
                          <a:cs typeface="Calibri" panose="020F0502020204030204" pitchFamily="34" charset="0"/>
                        </a:rPr>
                        <a:t>)</a:t>
                      </a: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300" dirty="0">
                          <a:solidFill>
                            <a:schemeClr val="tx1"/>
                          </a:solidFill>
                          <a:latin typeface="Calibri" panose="020F0502020204030204" pitchFamily="34" charset="0"/>
                          <a:ea typeface="Calibri" panose="020F0502020204030204" pitchFamily="34" charset="0"/>
                          <a:cs typeface="Calibri" panose="020F0502020204030204" pitchFamily="34" charset="0"/>
                        </a:rPr>
                        <a:t>5-15 mg daily </a:t>
                      </a: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300" b="0" i="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As an adjunct to diet and exercise to improve glycemic control in adults with T2DM (All)</a:t>
                      </a: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184365585"/>
                  </a:ext>
                </a:extLst>
              </a:tr>
              <a:tr h="1165860">
                <a:tc>
                  <a:txBody>
                    <a:bodyPr/>
                    <a:lstStyle/>
                    <a:p>
                      <a:r>
                        <a:rPr lang="en-US" sz="1300" dirty="0">
                          <a:solidFill>
                            <a:schemeClr val="tx1"/>
                          </a:solidFill>
                          <a:latin typeface="Calibri" panose="020F0502020204030204" pitchFamily="34" charset="0"/>
                          <a:ea typeface="Calibri" panose="020F0502020204030204" pitchFamily="34" charset="0"/>
                          <a:cs typeface="Calibri" panose="020F0502020204030204" pitchFamily="34" charset="0"/>
                        </a:rPr>
                        <a:t>Dapagliflozin (</a:t>
                      </a:r>
                      <a:r>
                        <a:rPr lang="en-US" sz="1300" dirty="0" err="1">
                          <a:solidFill>
                            <a:schemeClr val="tx1"/>
                          </a:solidFill>
                          <a:latin typeface="Calibri" panose="020F0502020204030204" pitchFamily="34" charset="0"/>
                          <a:ea typeface="Calibri" panose="020F0502020204030204" pitchFamily="34" charset="0"/>
                          <a:cs typeface="Calibri" panose="020F0502020204030204" pitchFamily="34" charset="0"/>
                        </a:rPr>
                        <a:t>Farxiga</a:t>
                      </a:r>
                      <a:r>
                        <a:rPr lang="en-US" sz="1300" dirty="0">
                          <a:solidFill>
                            <a:schemeClr val="tx1"/>
                          </a:solidFill>
                          <a:latin typeface="Calibri" panose="020F0502020204030204" pitchFamily="34" charset="0"/>
                          <a:ea typeface="Calibri" panose="020F0502020204030204" pitchFamily="34" charset="0"/>
                          <a:cs typeface="Calibri" panose="020F0502020204030204" pitchFamily="34" charset="0"/>
                        </a:rPr>
                        <a:t>)</a:t>
                      </a: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300" dirty="0">
                          <a:solidFill>
                            <a:schemeClr val="tx1"/>
                          </a:solidFill>
                          <a:latin typeface="Calibri" panose="020F0502020204030204" pitchFamily="34" charset="0"/>
                          <a:ea typeface="Calibri" panose="020F0502020204030204" pitchFamily="34" charset="0"/>
                          <a:cs typeface="Calibri" panose="020F0502020204030204" pitchFamily="34" charset="0"/>
                        </a:rPr>
                        <a:t>5-10 mg daily</a:t>
                      </a: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285750" indent="-285750">
                        <a:buFont typeface="Arial" panose="020B0604020202020204" pitchFamily="34" charset="0"/>
                        <a:buChar char="•"/>
                      </a:pPr>
                      <a:r>
                        <a:rPr lang="en-US" sz="1300" dirty="0">
                          <a:solidFill>
                            <a:schemeClr val="tx1"/>
                          </a:solidFill>
                          <a:latin typeface="Calibri" panose="020F0502020204030204" pitchFamily="34" charset="0"/>
                          <a:ea typeface="Calibri" panose="020F0502020204030204" pitchFamily="34" charset="0"/>
                          <a:cs typeface="Calibri" panose="020F0502020204030204" pitchFamily="34" charset="0"/>
                        </a:rPr>
                        <a:t>To reduce the risk of hospitalization for HF in adults with T2DM and established CVD or multiple CV risk factors.</a:t>
                      </a:r>
                    </a:p>
                    <a:p>
                      <a:pPr marL="285750" indent="-285750">
                        <a:buFont typeface="Arial" panose="020B0604020202020204" pitchFamily="34" charset="0"/>
                        <a:buChar char="•"/>
                      </a:pPr>
                      <a:r>
                        <a:rPr lang="en-US" sz="1300" dirty="0">
                          <a:solidFill>
                            <a:schemeClr val="tx1"/>
                          </a:solidFill>
                          <a:latin typeface="Calibri" panose="020F0502020204030204" pitchFamily="34" charset="0"/>
                          <a:ea typeface="Calibri" panose="020F0502020204030204" pitchFamily="34" charset="0"/>
                          <a:cs typeface="Calibri" panose="020F0502020204030204" pitchFamily="34" charset="0"/>
                        </a:rPr>
                        <a:t>To reduce the risk of CV death and hospitalization for HF, and urgent HF visit in adults </a:t>
                      </a:r>
                      <a:r>
                        <a:rPr lang="en-US" sz="1300" b="1" dirty="0">
                          <a:solidFill>
                            <a:schemeClr val="tx1"/>
                          </a:solidFill>
                          <a:latin typeface="Calibri" panose="020F0502020204030204" pitchFamily="34" charset="0"/>
                          <a:ea typeface="Calibri" panose="020F0502020204030204" pitchFamily="34" charset="0"/>
                          <a:cs typeface="Calibri" panose="020F0502020204030204" pitchFamily="34" charset="0"/>
                        </a:rPr>
                        <a:t>with HF. </a:t>
                      </a:r>
                    </a:p>
                    <a:p>
                      <a:pPr marL="285750" indent="-285750">
                        <a:buFont typeface="Arial" panose="020B0604020202020204" pitchFamily="34" charset="0"/>
                        <a:buChar char="•"/>
                      </a:pPr>
                      <a:r>
                        <a:rPr lang="en-US" sz="13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To reduce the risk of sustained eGFR decline, ESKD, CV death, and hospitalization for HF in </a:t>
                      </a:r>
                      <a:r>
                        <a:rPr lang="en-US" sz="1300" b="1" dirty="0">
                          <a:solidFill>
                            <a:schemeClr val="tx1"/>
                          </a:solidFill>
                          <a:effectLst/>
                          <a:latin typeface="Calibri" panose="020F0502020204030204" pitchFamily="34" charset="0"/>
                          <a:ea typeface="Calibri" panose="020F0502020204030204" pitchFamily="34" charset="0"/>
                          <a:cs typeface="Calibri" panose="020F0502020204030204" pitchFamily="34" charset="0"/>
                        </a:rPr>
                        <a:t>adults with CKD </a:t>
                      </a:r>
                      <a:r>
                        <a:rPr lang="en-US" sz="13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at risk of progression.</a:t>
                      </a:r>
                      <a:endParaRPr lang="en-US" sz="1300" dirty="0">
                        <a:solidFill>
                          <a:schemeClr val="tx1"/>
                        </a:solidFill>
                        <a:latin typeface="Calibri" panose="020F0502020204030204" pitchFamily="34" charset="0"/>
                        <a:ea typeface="Calibri" panose="020F0502020204030204" pitchFamily="34" charset="0"/>
                        <a:cs typeface="Calibri" panose="020F0502020204030204" pitchFamily="34" charset="0"/>
                      </a:endParaRP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93801381"/>
                  </a:ext>
                </a:extLst>
              </a:tr>
              <a:tr h="800100">
                <a:tc>
                  <a:txBody>
                    <a:bodyPr/>
                    <a:lstStyle/>
                    <a:p>
                      <a:r>
                        <a:rPr lang="en-US" sz="1300" dirty="0">
                          <a:solidFill>
                            <a:schemeClr val="tx1"/>
                          </a:solidFill>
                          <a:latin typeface="Calibri" panose="020F0502020204030204" pitchFamily="34" charset="0"/>
                          <a:ea typeface="Calibri" panose="020F0502020204030204" pitchFamily="34" charset="0"/>
                          <a:cs typeface="Calibri" panose="020F0502020204030204" pitchFamily="34" charset="0"/>
                        </a:rPr>
                        <a:t>Empagliflozin (Jardiance)</a:t>
                      </a: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300" dirty="0">
                          <a:solidFill>
                            <a:schemeClr val="tx1"/>
                          </a:solidFill>
                          <a:latin typeface="Calibri" panose="020F0502020204030204" pitchFamily="34" charset="0"/>
                          <a:ea typeface="Calibri" panose="020F0502020204030204" pitchFamily="34" charset="0"/>
                          <a:cs typeface="Calibri" panose="020F0502020204030204" pitchFamily="34" charset="0"/>
                        </a:rPr>
                        <a:t>10-25 mg daily</a:t>
                      </a: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285750" indent="-285750" fontAlgn="base">
                        <a:buFont typeface="Arial" panose="020B0604020202020204" pitchFamily="34" charset="0"/>
                        <a:buChar char="•"/>
                      </a:pPr>
                      <a:r>
                        <a:rPr lang="en-US" sz="1300" b="0" i="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To reduce the risk of CV death in adults with  T2DM and established CVD.</a:t>
                      </a:r>
                    </a:p>
                    <a:p>
                      <a:pPr marL="285750" indent="-285750" fontAlgn="base">
                        <a:buFont typeface="Arial" panose="020B0604020202020204" pitchFamily="34" charset="0"/>
                        <a:buChar char="•"/>
                      </a:pPr>
                      <a:r>
                        <a:rPr lang="en-US" sz="1300" b="0" i="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To reduce the risk of CV death and  hospitalization for HF in </a:t>
                      </a:r>
                      <a:r>
                        <a:rPr lang="en-US" sz="1300" b="1" i="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adults with HF</a:t>
                      </a:r>
                    </a:p>
                    <a:p>
                      <a:pPr marL="285750" indent="-285750" fontAlgn="base">
                        <a:buFont typeface="Arial" panose="020B0604020202020204" pitchFamily="34" charset="0"/>
                        <a:buChar char="•"/>
                      </a:pPr>
                      <a:r>
                        <a:rPr lang="en-US" sz="1300" b="1" i="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To reduce the risk of sustained decline in eGFR, ESKD, CV death, and hospitalization in adults with CKD at risk of progression. </a:t>
                      </a: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263179576"/>
                  </a:ext>
                </a:extLst>
              </a:tr>
              <a:tr h="400050">
                <a:tc>
                  <a:txBody>
                    <a:bodyPr/>
                    <a:lstStyle/>
                    <a:p>
                      <a:r>
                        <a:rPr lang="en-US" sz="1300" dirty="0">
                          <a:solidFill>
                            <a:schemeClr val="tx1"/>
                          </a:solidFill>
                          <a:latin typeface="Calibri" panose="020F0502020204030204" pitchFamily="34" charset="0"/>
                          <a:ea typeface="Calibri" panose="020F0502020204030204" pitchFamily="34" charset="0"/>
                          <a:cs typeface="Calibri" panose="020F0502020204030204" pitchFamily="34" charset="0"/>
                        </a:rPr>
                        <a:t>Canagliflozin (Invokana)</a:t>
                      </a: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300" dirty="0">
                          <a:solidFill>
                            <a:schemeClr val="tx1"/>
                          </a:solidFill>
                          <a:latin typeface="Calibri" panose="020F0502020204030204" pitchFamily="34" charset="0"/>
                          <a:ea typeface="Calibri" panose="020F0502020204030204" pitchFamily="34" charset="0"/>
                          <a:cs typeface="Calibri" panose="020F0502020204030204" pitchFamily="34" charset="0"/>
                        </a:rPr>
                        <a:t>100-300mg daily</a:t>
                      </a: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285750" marR="0" lvl="0" indent="-2857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lang="en-US" sz="1300" b="0" i="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To  reduce MACE  in adults with T2DM  and established CVD.</a:t>
                      </a:r>
                    </a:p>
                    <a:p>
                      <a:pPr marL="285750" indent="-285750" fontAlgn="base">
                        <a:buFont typeface="Arial" panose="020B0604020202020204" pitchFamily="34" charset="0"/>
                        <a:buChar char="•"/>
                      </a:pPr>
                      <a:r>
                        <a:rPr lang="en-US" sz="1300" b="0" i="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To reduce the risk of ESKD, doubling of serum creatinine, CV death, and hospitalization for HF in adults with T2DM and diabetic nephropathy with albuminuria &gt;300 mg/day.</a:t>
                      </a: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536625892"/>
                  </a:ext>
                </a:extLst>
              </a:tr>
              <a:tr h="400050">
                <a:tc>
                  <a:txBody>
                    <a:bodyPr/>
                    <a:lstStyle/>
                    <a:p>
                      <a:r>
                        <a:rPr lang="en-US" sz="1300" dirty="0">
                          <a:solidFill>
                            <a:schemeClr val="tx1"/>
                          </a:solidFill>
                          <a:latin typeface="Calibri" panose="020F0502020204030204" pitchFamily="34" charset="0"/>
                          <a:ea typeface="Calibri" panose="020F0502020204030204" pitchFamily="34" charset="0"/>
                          <a:cs typeface="Calibri" panose="020F0502020204030204" pitchFamily="34" charset="0"/>
                        </a:rPr>
                        <a:t>Bexagliflozin</a:t>
                      </a:r>
                      <a:br>
                        <a:rPr lang="en-US" sz="1300" dirty="0">
                          <a:solidFill>
                            <a:schemeClr val="tx1"/>
                          </a:solidFill>
                          <a:latin typeface="Calibri" panose="020F0502020204030204" pitchFamily="34" charset="0"/>
                          <a:ea typeface="Calibri" panose="020F0502020204030204" pitchFamily="34" charset="0"/>
                          <a:cs typeface="Calibri" panose="020F0502020204030204" pitchFamily="34" charset="0"/>
                        </a:rPr>
                      </a:br>
                      <a:r>
                        <a:rPr lang="en-US" sz="1300" dirty="0">
                          <a:solidFill>
                            <a:schemeClr val="tx1"/>
                          </a:solidFill>
                          <a:latin typeface="Calibri" panose="020F0502020204030204" pitchFamily="34" charset="0"/>
                          <a:ea typeface="Calibri" panose="020F0502020204030204" pitchFamily="34" charset="0"/>
                          <a:cs typeface="Calibri" panose="020F0502020204030204" pitchFamily="34" charset="0"/>
                        </a:rPr>
                        <a:t>(Brenzavvy)</a:t>
                      </a: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300" dirty="0">
                          <a:solidFill>
                            <a:schemeClr val="tx1"/>
                          </a:solidFill>
                          <a:latin typeface="Calibri" panose="020F0502020204030204" pitchFamily="34" charset="0"/>
                          <a:ea typeface="Calibri" panose="020F0502020204030204" pitchFamily="34" charset="0"/>
                          <a:cs typeface="Calibri" panose="020F0502020204030204" pitchFamily="34" charset="0"/>
                        </a:rPr>
                        <a:t>20mg daily </a:t>
                      </a: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base" latinLnBrk="0" hangingPunct="1">
                        <a:lnSpc>
                          <a:spcPct val="100000"/>
                        </a:lnSpc>
                        <a:spcBef>
                          <a:spcPts val="0"/>
                        </a:spcBef>
                        <a:spcAft>
                          <a:spcPts val="0"/>
                        </a:spcAft>
                        <a:buClrTx/>
                        <a:buSzTx/>
                        <a:buFont typeface="Arial" panose="020B0604020202020204" pitchFamily="34" charset="0"/>
                        <a:buNone/>
                        <a:tabLst/>
                        <a:defRPr/>
                      </a:pPr>
                      <a:r>
                        <a:rPr lang="en-US" sz="1300" b="0" i="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As an adjunct to diet and exercise to improve glycemic control in adults with T2DM </a:t>
                      </a: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990820292"/>
                  </a:ext>
                </a:extLst>
              </a:tr>
            </a:tbl>
          </a:graphicData>
        </a:graphic>
      </p:graphicFrame>
    </p:spTree>
    <p:extLst>
      <p:ext uri="{BB962C8B-B14F-4D97-AF65-F5344CB8AC3E}">
        <p14:creationId xmlns:p14="http://schemas.microsoft.com/office/powerpoint/2010/main" val="14863812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042A1C-C046-4BB2-A2D5-6EE07BF45290}"/>
              </a:ext>
            </a:extLst>
          </p:cNvPr>
          <p:cNvSpPr>
            <a:spLocks noGrp="1"/>
          </p:cNvSpPr>
          <p:nvPr>
            <p:ph type="title"/>
          </p:nvPr>
        </p:nvSpPr>
        <p:spPr/>
        <p:txBody>
          <a:bodyPr>
            <a:normAutofit/>
          </a:bodyPr>
          <a:lstStyle/>
          <a:p>
            <a:pPr algn="ctr"/>
            <a:r>
              <a:rPr lang="en-US" dirty="0"/>
              <a:t>GLP-1 CV Evidence Summary</a:t>
            </a:r>
          </a:p>
        </p:txBody>
      </p:sp>
      <p:graphicFrame>
        <p:nvGraphicFramePr>
          <p:cNvPr id="8" name="Content Placeholder 7">
            <a:extLst>
              <a:ext uri="{FF2B5EF4-FFF2-40B4-BE49-F238E27FC236}">
                <a16:creationId xmlns:a16="http://schemas.microsoft.com/office/drawing/2014/main" id="{73AC9C5B-D1E3-B7D8-87E6-2630C467E05D}"/>
              </a:ext>
            </a:extLst>
          </p:cNvPr>
          <p:cNvGraphicFramePr>
            <a:graphicFrameLocks noGrp="1"/>
          </p:cNvGraphicFramePr>
          <p:nvPr>
            <p:ph sz="quarter" idx="1"/>
          </p:nvPr>
        </p:nvGraphicFramePr>
        <p:xfrm>
          <a:off x="76200" y="1266710"/>
          <a:ext cx="8915399" cy="4725499"/>
        </p:xfrm>
        <a:graphic>
          <a:graphicData uri="http://schemas.openxmlformats.org/drawingml/2006/table">
            <a:tbl>
              <a:tblPr firstRow="1" bandRow="1">
                <a:tableStyleId>{F5AB1C69-6EDB-4FF4-983F-18BD219EF322}</a:tableStyleId>
              </a:tblPr>
              <a:tblGrid>
                <a:gridCol w="1524000">
                  <a:extLst>
                    <a:ext uri="{9D8B030D-6E8A-4147-A177-3AD203B41FA5}">
                      <a16:colId xmlns:a16="http://schemas.microsoft.com/office/drawing/2014/main" val="978915571"/>
                    </a:ext>
                  </a:extLst>
                </a:gridCol>
                <a:gridCol w="2209800">
                  <a:extLst>
                    <a:ext uri="{9D8B030D-6E8A-4147-A177-3AD203B41FA5}">
                      <a16:colId xmlns:a16="http://schemas.microsoft.com/office/drawing/2014/main" val="4023695711"/>
                    </a:ext>
                  </a:extLst>
                </a:gridCol>
                <a:gridCol w="5181599">
                  <a:extLst>
                    <a:ext uri="{9D8B030D-6E8A-4147-A177-3AD203B41FA5}">
                      <a16:colId xmlns:a16="http://schemas.microsoft.com/office/drawing/2014/main" val="3882190145"/>
                    </a:ext>
                  </a:extLst>
                </a:gridCol>
              </a:tblGrid>
              <a:tr h="333827">
                <a:tc>
                  <a:txBody>
                    <a:bodyPr/>
                    <a:lstStyle/>
                    <a:p>
                      <a:pPr marL="0" marR="0">
                        <a:lnSpc>
                          <a:spcPct val="100000"/>
                        </a:lnSpc>
                        <a:spcAft>
                          <a:spcPts val="0"/>
                        </a:spcAft>
                        <a:buNone/>
                      </a:pPr>
                      <a:r>
                        <a:rPr lang="en-US" sz="1400" kern="1200" dirty="0">
                          <a:solidFill>
                            <a:schemeClr val="tx1"/>
                          </a:solidFill>
                          <a:effectLst/>
                        </a:rPr>
                        <a:t>Trial name</a:t>
                      </a:r>
                      <a:endParaRPr lang="en-US" sz="140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52523" marR="52523" marT="19696" marB="19696"/>
                </a:tc>
                <a:tc>
                  <a:txBody>
                    <a:bodyPr/>
                    <a:lstStyle/>
                    <a:p>
                      <a:pPr marL="0" marR="0">
                        <a:lnSpc>
                          <a:spcPct val="100000"/>
                        </a:lnSpc>
                        <a:spcAft>
                          <a:spcPts val="0"/>
                        </a:spcAft>
                        <a:buNone/>
                      </a:pPr>
                      <a:r>
                        <a:rPr lang="en-US" sz="1400" kern="1200" dirty="0">
                          <a:solidFill>
                            <a:schemeClr val="tx1"/>
                          </a:solidFill>
                          <a:effectLst/>
                        </a:rPr>
                        <a:t>GLP-1 agent/ comparator</a:t>
                      </a:r>
                      <a:endParaRPr lang="en-US" sz="140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52523" marR="52523" marT="19696" marB="19696"/>
                </a:tc>
                <a:tc>
                  <a:txBody>
                    <a:bodyPr/>
                    <a:lstStyle/>
                    <a:p>
                      <a:pPr marL="0" marR="0">
                        <a:lnSpc>
                          <a:spcPct val="100000"/>
                        </a:lnSpc>
                        <a:spcAft>
                          <a:spcPts val="0"/>
                        </a:spcAft>
                        <a:buNone/>
                      </a:pPr>
                      <a:r>
                        <a:rPr lang="en-US" sz="1400" kern="1200" dirty="0">
                          <a:solidFill>
                            <a:schemeClr val="tx1"/>
                          </a:solidFill>
                          <a:effectLst/>
                        </a:rPr>
                        <a:t>Outcomes (primary bolded)</a:t>
                      </a:r>
                      <a:endParaRPr lang="en-US" sz="140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52523" marR="52523" marT="19696" marB="19696"/>
                </a:tc>
                <a:extLst>
                  <a:ext uri="{0D108BD9-81ED-4DB2-BD59-A6C34878D82A}">
                    <a16:rowId xmlns:a16="http://schemas.microsoft.com/office/drawing/2014/main" val="1087833604"/>
                  </a:ext>
                </a:extLst>
              </a:tr>
              <a:tr h="663011">
                <a:tc>
                  <a:txBody>
                    <a:bodyPr/>
                    <a:lstStyle/>
                    <a:p>
                      <a:pPr marL="0" marR="0">
                        <a:lnSpc>
                          <a:spcPct val="100000"/>
                        </a:lnSpc>
                        <a:spcAft>
                          <a:spcPts val="0"/>
                        </a:spcAft>
                        <a:buNone/>
                      </a:pPr>
                      <a:r>
                        <a:rPr lang="en-US" sz="1400" kern="1200">
                          <a:effectLst/>
                        </a:rPr>
                        <a:t>SUSTAIN-6</a:t>
                      </a:r>
                      <a:r>
                        <a:rPr lang="en-US" sz="1400" kern="1200" baseline="30000">
                          <a:effectLst/>
                        </a:rPr>
                        <a:t>d</a:t>
                      </a:r>
                      <a:endParaRPr lang="en-US" sz="1400" kern="100">
                        <a:effectLst/>
                        <a:latin typeface="Aptos" panose="020B0004020202020204" pitchFamily="34" charset="0"/>
                        <a:ea typeface="Aptos" panose="020B0004020202020204" pitchFamily="34" charset="0"/>
                        <a:cs typeface="Times New Roman" panose="02020603050405020304" pitchFamily="18" charset="0"/>
                      </a:endParaRPr>
                    </a:p>
                  </a:txBody>
                  <a:tcPr marL="52523" marR="52523" marT="19696" marB="19696"/>
                </a:tc>
                <a:tc>
                  <a:txBody>
                    <a:bodyPr/>
                    <a:lstStyle/>
                    <a:p>
                      <a:pPr marL="0" marR="0">
                        <a:lnSpc>
                          <a:spcPct val="100000"/>
                        </a:lnSpc>
                        <a:spcAft>
                          <a:spcPts val="0"/>
                        </a:spcAft>
                        <a:buNone/>
                      </a:pPr>
                      <a:r>
                        <a:rPr lang="en-US" sz="1400" kern="1200" dirty="0">
                          <a:effectLst/>
                        </a:rPr>
                        <a:t>Semaglutide injection/placebo</a:t>
                      </a:r>
                      <a:endParaRPr lang="en-US" sz="1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52523" marR="52523" marT="19696" marB="19696"/>
                </a:tc>
                <a:tc>
                  <a:txBody>
                    <a:bodyPr/>
                    <a:lstStyle/>
                    <a:p>
                      <a:pPr marL="91440" marR="0" indent="-91440">
                        <a:lnSpc>
                          <a:spcPct val="100000"/>
                        </a:lnSpc>
                        <a:spcAft>
                          <a:spcPts val="0"/>
                        </a:spcAft>
                        <a:buNone/>
                      </a:pPr>
                      <a:r>
                        <a:rPr lang="en-US" sz="1400" kern="1200" dirty="0">
                          <a:effectLst/>
                        </a:rPr>
                        <a:t>60% Prior CVD, 3-point MACE 0.74 (0.58-0.95)</a:t>
                      </a:r>
                      <a:endParaRPr lang="en-US" sz="1400" kern="100" dirty="0">
                        <a:effectLst/>
                      </a:endParaRPr>
                    </a:p>
                    <a:p>
                      <a:pPr marL="91440" marR="0" indent="-91440">
                        <a:lnSpc>
                          <a:spcPct val="100000"/>
                        </a:lnSpc>
                        <a:spcAft>
                          <a:spcPts val="0"/>
                        </a:spcAft>
                        <a:buNone/>
                      </a:pPr>
                      <a:r>
                        <a:rPr lang="en-US" sz="1400" kern="1200" dirty="0">
                          <a:effectLst/>
                        </a:rPr>
                        <a:t>N = 3297, Median follow-up 2.1 y</a:t>
                      </a:r>
                      <a:endParaRPr lang="en-US" sz="1400" kern="100" dirty="0">
                        <a:effectLst/>
                      </a:endParaRPr>
                    </a:p>
                    <a:p>
                      <a:pPr marL="91440" marR="0" indent="-91440">
                        <a:lnSpc>
                          <a:spcPct val="100000"/>
                        </a:lnSpc>
                        <a:spcAft>
                          <a:spcPts val="0"/>
                        </a:spcAft>
                        <a:buNone/>
                      </a:pPr>
                      <a:r>
                        <a:rPr lang="en-US" sz="1400" kern="1200" dirty="0">
                          <a:effectLst/>
                        </a:rPr>
                        <a:t>Worsening nephropathy 0.64 (0.46-0.88)</a:t>
                      </a:r>
                      <a:endParaRPr lang="en-US" sz="1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52523" marR="52523" marT="19696" marB="19696"/>
                </a:tc>
                <a:extLst>
                  <a:ext uri="{0D108BD9-81ED-4DB2-BD59-A6C34878D82A}">
                    <a16:rowId xmlns:a16="http://schemas.microsoft.com/office/drawing/2014/main" val="2688025090"/>
                  </a:ext>
                </a:extLst>
              </a:tr>
              <a:tr h="663011">
                <a:tc>
                  <a:txBody>
                    <a:bodyPr/>
                    <a:lstStyle/>
                    <a:p>
                      <a:pPr marL="0" marR="0">
                        <a:lnSpc>
                          <a:spcPct val="100000"/>
                        </a:lnSpc>
                        <a:spcAft>
                          <a:spcPts val="0"/>
                        </a:spcAft>
                        <a:buNone/>
                      </a:pPr>
                      <a:r>
                        <a:rPr lang="en-US" sz="1400" kern="1200">
                          <a:effectLst/>
                        </a:rPr>
                        <a:t>LEADER</a:t>
                      </a:r>
                      <a:r>
                        <a:rPr lang="en-US" sz="1400" kern="1200" baseline="30000">
                          <a:effectLst/>
                        </a:rPr>
                        <a:t>b</a:t>
                      </a:r>
                      <a:endParaRPr lang="en-US" sz="1400" kern="100">
                        <a:effectLst/>
                        <a:latin typeface="Aptos" panose="020B0004020202020204" pitchFamily="34" charset="0"/>
                        <a:ea typeface="Aptos" panose="020B0004020202020204" pitchFamily="34" charset="0"/>
                        <a:cs typeface="Times New Roman" panose="02020603050405020304" pitchFamily="18" charset="0"/>
                      </a:endParaRPr>
                    </a:p>
                  </a:txBody>
                  <a:tcPr marL="52523" marR="52523" marT="19696" marB="19696"/>
                </a:tc>
                <a:tc>
                  <a:txBody>
                    <a:bodyPr/>
                    <a:lstStyle/>
                    <a:p>
                      <a:pPr marL="0" marR="0">
                        <a:lnSpc>
                          <a:spcPct val="100000"/>
                        </a:lnSpc>
                        <a:spcAft>
                          <a:spcPts val="0"/>
                        </a:spcAft>
                        <a:buNone/>
                      </a:pPr>
                      <a:r>
                        <a:rPr lang="en-US" sz="1400" kern="1200">
                          <a:effectLst/>
                        </a:rPr>
                        <a:t>Liraglutide/placebo</a:t>
                      </a:r>
                      <a:endParaRPr lang="en-US" sz="1400" kern="100">
                        <a:effectLst/>
                        <a:latin typeface="Aptos" panose="020B0004020202020204" pitchFamily="34" charset="0"/>
                        <a:ea typeface="Aptos" panose="020B0004020202020204" pitchFamily="34" charset="0"/>
                        <a:cs typeface="Times New Roman" panose="02020603050405020304" pitchFamily="18" charset="0"/>
                      </a:endParaRPr>
                    </a:p>
                  </a:txBody>
                  <a:tcPr marL="52523" marR="52523" marT="19696" marB="19696"/>
                </a:tc>
                <a:tc>
                  <a:txBody>
                    <a:bodyPr/>
                    <a:lstStyle/>
                    <a:p>
                      <a:pPr marL="91440" marR="0" indent="-91440">
                        <a:lnSpc>
                          <a:spcPct val="100000"/>
                        </a:lnSpc>
                        <a:spcAft>
                          <a:spcPts val="0"/>
                        </a:spcAft>
                        <a:buNone/>
                      </a:pPr>
                      <a:r>
                        <a:rPr lang="en-US" sz="1400" kern="1200" dirty="0">
                          <a:effectLst/>
                        </a:rPr>
                        <a:t>81% Prior CVD, 3-point MACE 0.87 (0.58-0.95)</a:t>
                      </a:r>
                      <a:endParaRPr lang="en-US" sz="1400" kern="100" dirty="0">
                        <a:effectLst/>
                      </a:endParaRPr>
                    </a:p>
                    <a:p>
                      <a:pPr marL="91440" marR="0" indent="-91440">
                        <a:lnSpc>
                          <a:spcPct val="100000"/>
                        </a:lnSpc>
                        <a:spcAft>
                          <a:spcPts val="0"/>
                        </a:spcAft>
                        <a:buNone/>
                      </a:pPr>
                      <a:r>
                        <a:rPr lang="en-US" sz="1400" kern="1200" dirty="0">
                          <a:effectLst/>
                        </a:rPr>
                        <a:t>N = 9340, Median follow-up 3.8 y</a:t>
                      </a:r>
                      <a:endParaRPr lang="en-US" sz="1400" kern="100" dirty="0">
                        <a:effectLst/>
                      </a:endParaRPr>
                    </a:p>
                    <a:p>
                      <a:pPr marL="91440" marR="0" indent="-91440">
                        <a:lnSpc>
                          <a:spcPct val="100000"/>
                        </a:lnSpc>
                        <a:spcAft>
                          <a:spcPts val="0"/>
                        </a:spcAft>
                        <a:buNone/>
                      </a:pPr>
                      <a:r>
                        <a:rPr lang="en-US" sz="1400" kern="1200" dirty="0">
                          <a:effectLst/>
                        </a:rPr>
                        <a:t>Worsening nephropathy 0.78 (0.67-0.92)</a:t>
                      </a:r>
                      <a:endParaRPr lang="en-US" sz="1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52523" marR="52523" marT="19696" marB="19696"/>
                </a:tc>
                <a:extLst>
                  <a:ext uri="{0D108BD9-81ED-4DB2-BD59-A6C34878D82A}">
                    <a16:rowId xmlns:a16="http://schemas.microsoft.com/office/drawing/2014/main" val="307930649"/>
                  </a:ext>
                </a:extLst>
              </a:tr>
              <a:tr h="454820">
                <a:tc>
                  <a:txBody>
                    <a:bodyPr/>
                    <a:lstStyle/>
                    <a:p>
                      <a:pPr marL="0" marR="0">
                        <a:lnSpc>
                          <a:spcPct val="100000"/>
                        </a:lnSpc>
                        <a:spcAft>
                          <a:spcPts val="0"/>
                        </a:spcAft>
                        <a:buNone/>
                      </a:pPr>
                      <a:r>
                        <a:rPr lang="en-US" sz="1400" kern="1200">
                          <a:effectLst/>
                        </a:rPr>
                        <a:t>ELIXA</a:t>
                      </a:r>
                      <a:r>
                        <a:rPr lang="en-US" sz="1400" kern="1200" baseline="30000">
                          <a:effectLst/>
                        </a:rPr>
                        <a:t>c</a:t>
                      </a:r>
                      <a:endParaRPr lang="en-US" sz="1400" kern="100">
                        <a:effectLst/>
                        <a:latin typeface="Aptos" panose="020B0004020202020204" pitchFamily="34" charset="0"/>
                        <a:ea typeface="Aptos" panose="020B0004020202020204" pitchFamily="34" charset="0"/>
                        <a:cs typeface="Times New Roman" panose="02020603050405020304" pitchFamily="18" charset="0"/>
                      </a:endParaRPr>
                    </a:p>
                  </a:txBody>
                  <a:tcPr marL="52523" marR="52523" marT="19696" marB="19696"/>
                </a:tc>
                <a:tc>
                  <a:txBody>
                    <a:bodyPr/>
                    <a:lstStyle/>
                    <a:p>
                      <a:pPr marL="0" marR="0">
                        <a:lnSpc>
                          <a:spcPct val="100000"/>
                        </a:lnSpc>
                        <a:spcAft>
                          <a:spcPts val="0"/>
                        </a:spcAft>
                        <a:buNone/>
                      </a:pPr>
                      <a:r>
                        <a:rPr lang="en-US" sz="1400" kern="1200">
                          <a:effectLst/>
                        </a:rPr>
                        <a:t>Lixisenatide/placebo</a:t>
                      </a:r>
                      <a:endParaRPr lang="en-US" sz="1400" kern="100">
                        <a:effectLst/>
                        <a:latin typeface="Aptos" panose="020B0004020202020204" pitchFamily="34" charset="0"/>
                        <a:ea typeface="Aptos" panose="020B0004020202020204" pitchFamily="34" charset="0"/>
                        <a:cs typeface="Times New Roman" panose="02020603050405020304" pitchFamily="18" charset="0"/>
                      </a:endParaRPr>
                    </a:p>
                  </a:txBody>
                  <a:tcPr marL="52523" marR="52523" marT="19696" marB="19696"/>
                </a:tc>
                <a:tc>
                  <a:txBody>
                    <a:bodyPr/>
                    <a:lstStyle/>
                    <a:p>
                      <a:pPr marL="91440" marR="0" indent="-91440">
                        <a:lnSpc>
                          <a:spcPct val="100000"/>
                        </a:lnSpc>
                        <a:spcAft>
                          <a:spcPts val="0"/>
                        </a:spcAft>
                        <a:buNone/>
                      </a:pPr>
                      <a:r>
                        <a:rPr lang="en-US" sz="1400" kern="1200">
                          <a:effectLst/>
                        </a:rPr>
                        <a:t>100% Prior CVD, 4-point MACE 1.02 (0.89-1.17)</a:t>
                      </a:r>
                      <a:endParaRPr lang="en-US" sz="1400" kern="100">
                        <a:effectLst/>
                      </a:endParaRPr>
                    </a:p>
                    <a:p>
                      <a:pPr marL="91440" marR="0" indent="-91440">
                        <a:lnSpc>
                          <a:spcPct val="100000"/>
                        </a:lnSpc>
                        <a:spcAft>
                          <a:spcPts val="0"/>
                        </a:spcAft>
                        <a:buNone/>
                      </a:pPr>
                      <a:r>
                        <a:rPr lang="en-US" sz="1400" kern="1200">
                          <a:effectLst/>
                        </a:rPr>
                        <a:t>N = 6068, Median follow-up 2.1 y</a:t>
                      </a:r>
                      <a:endParaRPr lang="en-US" sz="1400" kern="100">
                        <a:effectLst/>
                        <a:latin typeface="Aptos" panose="020B0004020202020204" pitchFamily="34" charset="0"/>
                        <a:ea typeface="Aptos" panose="020B0004020202020204" pitchFamily="34" charset="0"/>
                        <a:cs typeface="Times New Roman" panose="02020603050405020304" pitchFamily="18" charset="0"/>
                      </a:endParaRPr>
                    </a:p>
                  </a:txBody>
                  <a:tcPr marL="52523" marR="52523" marT="19696" marB="19696"/>
                </a:tc>
                <a:extLst>
                  <a:ext uri="{0D108BD9-81ED-4DB2-BD59-A6C34878D82A}">
                    <a16:rowId xmlns:a16="http://schemas.microsoft.com/office/drawing/2014/main" val="167681972"/>
                  </a:ext>
                </a:extLst>
              </a:tr>
              <a:tr h="625736">
                <a:tc>
                  <a:txBody>
                    <a:bodyPr/>
                    <a:lstStyle/>
                    <a:p>
                      <a:pPr marL="0" marR="0">
                        <a:lnSpc>
                          <a:spcPct val="100000"/>
                        </a:lnSpc>
                        <a:spcAft>
                          <a:spcPts val="0"/>
                        </a:spcAft>
                        <a:buNone/>
                      </a:pPr>
                      <a:r>
                        <a:rPr lang="en-US" sz="1400" kern="1200">
                          <a:effectLst/>
                        </a:rPr>
                        <a:t>SOUL</a:t>
                      </a:r>
                      <a:r>
                        <a:rPr lang="en-US" sz="1400" kern="1200" baseline="30000">
                          <a:effectLst/>
                        </a:rPr>
                        <a:t>e</a:t>
                      </a:r>
                      <a:endParaRPr lang="en-US" sz="1400" kern="100">
                        <a:effectLst/>
                        <a:latin typeface="Aptos" panose="020B0004020202020204" pitchFamily="34" charset="0"/>
                        <a:ea typeface="Aptos" panose="020B0004020202020204" pitchFamily="34" charset="0"/>
                        <a:cs typeface="Times New Roman" panose="02020603050405020304" pitchFamily="18" charset="0"/>
                      </a:endParaRPr>
                    </a:p>
                  </a:txBody>
                  <a:tcPr marL="52523" marR="52523" marT="19696" marB="19696"/>
                </a:tc>
                <a:tc>
                  <a:txBody>
                    <a:bodyPr/>
                    <a:lstStyle/>
                    <a:p>
                      <a:pPr marL="0" marR="0">
                        <a:lnSpc>
                          <a:spcPct val="100000"/>
                        </a:lnSpc>
                        <a:spcAft>
                          <a:spcPts val="0"/>
                        </a:spcAft>
                        <a:buNone/>
                      </a:pPr>
                      <a:r>
                        <a:rPr lang="en-US" sz="1400" kern="1200">
                          <a:effectLst/>
                        </a:rPr>
                        <a:t>Semaglutide oral/placebo</a:t>
                      </a:r>
                      <a:endParaRPr lang="en-US" sz="1400" kern="100">
                        <a:effectLst/>
                        <a:latin typeface="Aptos" panose="020B0004020202020204" pitchFamily="34" charset="0"/>
                        <a:ea typeface="Aptos" panose="020B0004020202020204" pitchFamily="34" charset="0"/>
                        <a:cs typeface="Times New Roman" panose="02020603050405020304" pitchFamily="18" charset="0"/>
                      </a:endParaRPr>
                    </a:p>
                  </a:txBody>
                  <a:tcPr marL="52523" marR="52523" marT="19696" marB="19696"/>
                </a:tc>
                <a:tc>
                  <a:txBody>
                    <a:bodyPr/>
                    <a:lstStyle/>
                    <a:p>
                      <a:pPr marL="91440" marR="0" indent="-91440">
                        <a:lnSpc>
                          <a:spcPct val="100000"/>
                        </a:lnSpc>
                        <a:spcAft>
                          <a:spcPts val="0"/>
                        </a:spcAft>
                        <a:buNone/>
                      </a:pPr>
                      <a:r>
                        <a:rPr lang="en-US" sz="1400" kern="1200" dirty="0">
                          <a:effectLst/>
                        </a:rPr>
                        <a:t>56.6% Prior CVD, 3-point MACE 0.79 (0.77-0.96)</a:t>
                      </a:r>
                      <a:endParaRPr lang="en-US" sz="1400" kern="100" dirty="0">
                        <a:effectLst/>
                      </a:endParaRPr>
                    </a:p>
                    <a:p>
                      <a:pPr marL="91440" marR="0" indent="-91440">
                        <a:lnSpc>
                          <a:spcPct val="100000"/>
                        </a:lnSpc>
                        <a:spcAft>
                          <a:spcPts val="0"/>
                        </a:spcAft>
                        <a:buNone/>
                      </a:pPr>
                      <a:r>
                        <a:rPr lang="en-US" sz="1400" kern="1200" dirty="0">
                          <a:effectLst/>
                        </a:rPr>
                        <a:t>N = 9650, Median follow-up 4.1 y</a:t>
                      </a:r>
                      <a:endParaRPr lang="en-US" sz="1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52523" marR="52523" marT="19696" marB="19696"/>
                </a:tc>
                <a:extLst>
                  <a:ext uri="{0D108BD9-81ED-4DB2-BD59-A6C34878D82A}">
                    <a16:rowId xmlns:a16="http://schemas.microsoft.com/office/drawing/2014/main" val="4015524460"/>
                  </a:ext>
                </a:extLst>
              </a:tr>
              <a:tr h="454820">
                <a:tc>
                  <a:txBody>
                    <a:bodyPr/>
                    <a:lstStyle/>
                    <a:p>
                      <a:pPr marL="0" marR="0">
                        <a:lnSpc>
                          <a:spcPct val="100000"/>
                        </a:lnSpc>
                        <a:spcAft>
                          <a:spcPts val="0"/>
                        </a:spcAft>
                        <a:buNone/>
                      </a:pPr>
                      <a:r>
                        <a:rPr lang="en-US" sz="1400" kern="1200">
                          <a:effectLst/>
                        </a:rPr>
                        <a:t>EXSCEL</a:t>
                      </a:r>
                      <a:r>
                        <a:rPr lang="en-US" sz="1400" kern="1200" baseline="30000">
                          <a:effectLst/>
                        </a:rPr>
                        <a:t>f</a:t>
                      </a:r>
                      <a:endParaRPr lang="en-US" sz="1400" kern="100">
                        <a:effectLst/>
                        <a:latin typeface="Aptos" panose="020B0004020202020204" pitchFamily="34" charset="0"/>
                        <a:ea typeface="Aptos" panose="020B0004020202020204" pitchFamily="34" charset="0"/>
                        <a:cs typeface="Times New Roman" panose="02020603050405020304" pitchFamily="18" charset="0"/>
                      </a:endParaRPr>
                    </a:p>
                  </a:txBody>
                  <a:tcPr marL="52523" marR="52523" marT="19696" marB="19696"/>
                </a:tc>
                <a:tc>
                  <a:txBody>
                    <a:bodyPr/>
                    <a:lstStyle/>
                    <a:p>
                      <a:pPr marL="0" marR="0">
                        <a:lnSpc>
                          <a:spcPct val="100000"/>
                        </a:lnSpc>
                        <a:spcAft>
                          <a:spcPts val="0"/>
                        </a:spcAft>
                        <a:buNone/>
                      </a:pPr>
                      <a:r>
                        <a:rPr lang="en-US" sz="1400" kern="1200">
                          <a:effectLst/>
                        </a:rPr>
                        <a:t>Exenatide–(weekly)/placebo</a:t>
                      </a:r>
                      <a:endParaRPr lang="en-US" sz="1400" kern="100">
                        <a:effectLst/>
                        <a:latin typeface="Aptos" panose="020B0004020202020204" pitchFamily="34" charset="0"/>
                        <a:ea typeface="Aptos" panose="020B0004020202020204" pitchFamily="34" charset="0"/>
                        <a:cs typeface="Times New Roman" panose="02020603050405020304" pitchFamily="18" charset="0"/>
                      </a:endParaRPr>
                    </a:p>
                  </a:txBody>
                  <a:tcPr marL="52523" marR="52523" marT="19696" marB="19696"/>
                </a:tc>
                <a:tc>
                  <a:txBody>
                    <a:bodyPr/>
                    <a:lstStyle/>
                    <a:p>
                      <a:pPr marL="91440" marR="0" indent="-91440">
                        <a:lnSpc>
                          <a:spcPct val="100000"/>
                        </a:lnSpc>
                        <a:spcAft>
                          <a:spcPts val="0"/>
                        </a:spcAft>
                        <a:buNone/>
                      </a:pPr>
                      <a:r>
                        <a:rPr lang="en-US" sz="1400" kern="1200" dirty="0">
                          <a:effectLst/>
                        </a:rPr>
                        <a:t>73.1% Prior CVD, 3-point MACE 0.86 (0.83-1.00)</a:t>
                      </a:r>
                      <a:endParaRPr lang="en-US" sz="1400" kern="100" dirty="0">
                        <a:effectLst/>
                      </a:endParaRPr>
                    </a:p>
                    <a:p>
                      <a:pPr marL="91440" marR="0" indent="-91440">
                        <a:lnSpc>
                          <a:spcPct val="100000"/>
                        </a:lnSpc>
                        <a:spcAft>
                          <a:spcPts val="0"/>
                        </a:spcAft>
                        <a:buNone/>
                      </a:pPr>
                      <a:r>
                        <a:rPr lang="en-US" sz="1400" kern="1200" dirty="0">
                          <a:effectLst/>
                        </a:rPr>
                        <a:t>N = 14,752, Median follow-up 3.2 y</a:t>
                      </a:r>
                      <a:endParaRPr lang="en-US" sz="1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52523" marR="52523" marT="19696" marB="19696"/>
                </a:tc>
                <a:extLst>
                  <a:ext uri="{0D108BD9-81ED-4DB2-BD59-A6C34878D82A}">
                    <a16:rowId xmlns:a16="http://schemas.microsoft.com/office/drawing/2014/main" val="1155810070"/>
                  </a:ext>
                </a:extLst>
              </a:tr>
              <a:tr h="663011">
                <a:tc>
                  <a:txBody>
                    <a:bodyPr/>
                    <a:lstStyle/>
                    <a:p>
                      <a:pPr marL="0" marR="0">
                        <a:lnSpc>
                          <a:spcPct val="100000"/>
                        </a:lnSpc>
                        <a:spcAft>
                          <a:spcPts val="0"/>
                        </a:spcAft>
                        <a:buNone/>
                      </a:pPr>
                      <a:r>
                        <a:rPr lang="en-US" sz="1400" kern="1200">
                          <a:effectLst/>
                        </a:rPr>
                        <a:t>REWIND</a:t>
                      </a:r>
                      <a:r>
                        <a:rPr lang="en-US" sz="1400" kern="1200" baseline="30000">
                          <a:effectLst/>
                        </a:rPr>
                        <a:t>g</a:t>
                      </a:r>
                      <a:endParaRPr lang="en-US" sz="1400" kern="100">
                        <a:effectLst/>
                        <a:latin typeface="Aptos" panose="020B0004020202020204" pitchFamily="34" charset="0"/>
                        <a:ea typeface="Aptos" panose="020B0004020202020204" pitchFamily="34" charset="0"/>
                        <a:cs typeface="Times New Roman" panose="02020603050405020304" pitchFamily="18" charset="0"/>
                      </a:endParaRPr>
                    </a:p>
                  </a:txBody>
                  <a:tcPr marL="52523" marR="52523" marT="19696" marB="19696"/>
                </a:tc>
                <a:tc>
                  <a:txBody>
                    <a:bodyPr/>
                    <a:lstStyle/>
                    <a:p>
                      <a:pPr marL="0" marR="0">
                        <a:lnSpc>
                          <a:spcPct val="100000"/>
                        </a:lnSpc>
                        <a:spcAft>
                          <a:spcPts val="0"/>
                        </a:spcAft>
                        <a:buNone/>
                      </a:pPr>
                      <a:r>
                        <a:rPr lang="en-US" sz="1400" kern="1200" dirty="0">
                          <a:effectLst/>
                        </a:rPr>
                        <a:t>Dulaglutide/placebo</a:t>
                      </a:r>
                      <a:endParaRPr lang="en-US" sz="1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52523" marR="52523" marT="19696" marB="19696"/>
                </a:tc>
                <a:tc>
                  <a:txBody>
                    <a:bodyPr/>
                    <a:lstStyle/>
                    <a:p>
                      <a:pPr marL="91440" marR="0" indent="-91440">
                        <a:lnSpc>
                          <a:spcPct val="100000"/>
                        </a:lnSpc>
                        <a:spcAft>
                          <a:spcPts val="0"/>
                        </a:spcAft>
                        <a:buNone/>
                      </a:pPr>
                      <a:r>
                        <a:rPr lang="en-US" sz="1400" kern="1200" dirty="0">
                          <a:effectLst/>
                        </a:rPr>
                        <a:t>32% Prior CVD, 3-point MACE 0.88 (0.79-0.99)</a:t>
                      </a:r>
                      <a:endParaRPr lang="en-US" sz="1400" kern="100" dirty="0">
                        <a:effectLst/>
                      </a:endParaRPr>
                    </a:p>
                    <a:p>
                      <a:pPr marL="91440" marR="0" indent="-91440">
                        <a:lnSpc>
                          <a:spcPct val="100000"/>
                        </a:lnSpc>
                        <a:spcAft>
                          <a:spcPts val="0"/>
                        </a:spcAft>
                        <a:buNone/>
                      </a:pPr>
                      <a:r>
                        <a:rPr lang="en-US" sz="1400" kern="1200" dirty="0">
                          <a:effectLst/>
                        </a:rPr>
                        <a:t>N = 9901, Median follow-up 5. 4 y</a:t>
                      </a:r>
                      <a:endParaRPr lang="en-US" sz="1400" kern="100" dirty="0">
                        <a:effectLst/>
                      </a:endParaRPr>
                    </a:p>
                    <a:p>
                      <a:pPr marL="91440" marR="0" indent="-91440">
                        <a:lnSpc>
                          <a:spcPct val="100000"/>
                        </a:lnSpc>
                        <a:spcAft>
                          <a:spcPts val="0"/>
                        </a:spcAft>
                        <a:buNone/>
                      </a:pPr>
                      <a:r>
                        <a:rPr lang="en-US" sz="1400" kern="1200" dirty="0">
                          <a:effectLst/>
                        </a:rPr>
                        <a:t>Worsening nephropathy 0.85 (0.77-0.93)</a:t>
                      </a:r>
                      <a:endParaRPr lang="en-US" sz="1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52523" marR="52523" marT="19696" marB="19696"/>
                </a:tc>
                <a:extLst>
                  <a:ext uri="{0D108BD9-81ED-4DB2-BD59-A6C34878D82A}">
                    <a16:rowId xmlns:a16="http://schemas.microsoft.com/office/drawing/2014/main" val="1220582101"/>
                  </a:ext>
                </a:extLst>
              </a:tr>
              <a:tr h="663011">
                <a:tc>
                  <a:txBody>
                    <a:bodyPr/>
                    <a:lstStyle/>
                    <a:p>
                      <a:pPr marL="0" marR="0">
                        <a:lnSpc>
                          <a:spcPct val="100000"/>
                        </a:lnSpc>
                        <a:spcAft>
                          <a:spcPts val="0"/>
                        </a:spcAft>
                        <a:buNone/>
                      </a:pPr>
                      <a:r>
                        <a:rPr lang="en-US" sz="1400" kern="1200">
                          <a:effectLst/>
                        </a:rPr>
                        <a:t>SURPASS-CVOT</a:t>
                      </a:r>
                      <a:r>
                        <a:rPr lang="en-US" sz="1400" kern="1200" baseline="30000">
                          <a:effectLst/>
                        </a:rPr>
                        <a:t>h</a:t>
                      </a:r>
                      <a:endParaRPr lang="en-US" sz="1400" kern="100">
                        <a:effectLst/>
                        <a:latin typeface="Aptos" panose="020B0004020202020204" pitchFamily="34" charset="0"/>
                        <a:ea typeface="Aptos" panose="020B0004020202020204" pitchFamily="34" charset="0"/>
                        <a:cs typeface="Times New Roman" panose="02020603050405020304" pitchFamily="18" charset="0"/>
                      </a:endParaRPr>
                    </a:p>
                  </a:txBody>
                  <a:tcPr marL="52523" marR="52523" marT="19696" marB="19696"/>
                </a:tc>
                <a:tc>
                  <a:txBody>
                    <a:bodyPr/>
                    <a:lstStyle/>
                    <a:p>
                      <a:pPr marL="0" marR="0">
                        <a:lnSpc>
                          <a:spcPct val="100000"/>
                        </a:lnSpc>
                        <a:spcAft>
                          <a:spcPts val="0"/>
                        </a:spcAft>
                        <a:buNone/>
                      </a:pPr>
                      <a:r>
                        <a:rPr lang="en-US" sz="1400" kern="1200">
                          <a:effectLst/>
                        </a:rPr>
                        <a:t>Tirzepatide/placebo</a:t>
                      </a:r>
                      <a:endParaRPr lang="en-US" sz="1400" kern="100">
                        <a:effectLst/>
                        <a:latin typeface="Aptos" panose="020B0004020202020204" pitchFamily="34" charset="0"/>
                        <a:ea typeface="Aptos" panose="020B0004020202020204" pitchFamily="34" charset="0"/>
                        <a:cs typeface="Times New Roman" panose="02020603050405020304" pitchFamily="18" charset="0"/>
                      </a:endParaRPr>
                    </a:p>
                  </a:txBody>
                  <a:tcPr marL="52523" marR="52523" marT="19696" marB="19696"/>
                </a:tc>
                <a:tc>
                  <a:txBody>
                    <a:bodyPr/>
                    <a:lstStyle/>
                    <a:p>
                      <a:pPr marL="91440" marR="0" indent="-91440">
                        <a:lnSpc>
                          <a:spcPct val="100000"/>
                        </a:lnSpc>
                        <a:spcAft>
                          <a:spcPts val="0"/>
                        </a:spcAft>
                        <a:buNone/>
                      </a:pPr>
                      <a:r>
                        <a:rPr lang="en-US" sz="1400" kern="1200" dirty="0">
                          <a:effectLst/>
                        </a:rPr>
                        <a:t>100% Prior CVD, Composite of death from CV causes, MI, or stroke 0.92 (0.83-1.01)  </a:t>
                      </a:r>
                      <a:r>
                        <a:rPr lang="en-US" sz="1400" kern="100" dirty="0">
                          <a:effectLst/>
                        </a:rPr>
                        <a:t> </a:t>
                      </a:r>
                      <a:r>
                        <a:rPr lang="en-US" sz="1400" kern="1200" dirty="0">
                          <a:effectLst/>
                        </a:rPr>
                        <a:t>N = 13,165, Median follow-up 4 y</a:t>
                      </a:r>
                      <a:endParaRPr lang="en-US" sz="1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52523" marR="52523" marT="19696" marB="19696"/>
                </a:tc>
                <a:extLst>
                  <a:ext uri="{0D108BD9-81ED-4DB2-BD59-A6C34878D82A}">
                    <a16:rowId xmlns:a16="http://schemas.microsoft.com/office/drawing/2014/main" val="3824659221"/>
                  </a:ext>
                </a:extLst>
              </a:tr>
            </a:tbl>
          </a:graphicData>
        </a:graphic>
      </p:graphicFrame>
    </p:spTree>
    <p:extLst>
      <p:ext uri="{BB962C8B-B14F-4D97-AF65-F5344CB8AC3E}">
        <p14:creationId xmlns:p14="http://schemas.microsoft.com/office/powerpoint/2010/main" val="214710593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extLst>
    <p:ext uri="{6950BFC3-D8DA-4A85-94F7-54DA5524770B}">
      <p188:commentRel xmlns:p188="http://schemas.microsoft.com/office/powerpoint/2018/8/main" r:id="rId3"/>
    </p:ext>
  </p:extLst>
</p:sld>
</file>

<file path=ppt/slides/slide2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683FE0-B1A3-4983-9D67-6A6F5B3DF96C}"/>
              </a:ext>
            </a:extLst>
          </p:cNvPr>
          <p:cNvSpPr>
            <a:spLocks noGrp="1"/>
          </p:cNvSpPr>
          <p:nvPr>
            <p:ph type="title"/>
          </p:nvPr>
        </p:nvSpPr>
        <p:spPr>
          <a:xfrm>
            <a:off x="457200" y="228600"/>
            <a:ext cx="8229600" cy="762000"/>
          </a:xfrm>
        </p:spPr>
        <p:txBody>
          <a:bodyPr>
            <a:normAutofit/>
          </a:bodyPr>
          <a:lstStyle/>
          <a:p>
            <a:pPr eaLnBrk="1" fontAlgn="auto" hangingPunct="1">
              <a:spcAft>
                <a:spcPts val="0"/>
              </a:spcAft>
              <a:defRPr/>
            </a:pPr>
            <a:r>
              <a:rPr lang="en-US" dirty="0"/>
              <a:t>Meet Alice</a:t>
            </a:r>
          </a:p>
        </p:txBody>
      </p:sp>
      <p:sp>
        <p:nvSpPr>
          <p:cNvPr id="55299" name="Content Placeholder 2">
            <a:extLst>
              <a:ext uri="{FF2B5EF4-FFF2-40B4-BE49-F238E27FC236}">
                <a16:creationId xmlns:a16="http://schemas.microsoft.com/office/drawing/2014/main" id="{4A4A95F2-CCFF-412C-83AD-1631850872D3}"/>
              </a:ext>
            </a:extLst>
          </p:cNvPr>
          <p:cNvSpPr>
            <a:spLocks noGrp="1"/>
          </p:cNvSpPr>
          <p:nvPr>
            <p:ph sz="quarter" idx="1"/>
          </p:nvPr>
        </p:nvSpPr>
        <p:spPr>
          <a:xfrm>
            <a:off x="457200" y="1143000"/>
            <a:ext cx="4800600" cy="5867400"/>
          </a:xfrm>
        </p:spPr>
        <p:txBody>
          <a:bodyPr>
            <a:normAutofit fontScale="85000" lnSpcReduction="20000"/>
          </a:bodyPr>
          <a:lstStyle/>
          <a:p>
            <a:pPr marL="0" indent="0" eaLnBrk="1" hangingPunct="1">
              <a:lnSpc>
                <a:spcPct val="120000"/>
              </a:lnSpc>
              <a:buFont typeface="Wingdings 2" panose="05020102010507070707" pitchFamily="18" charset="2"/>
              <a:buNone/>
              <a:defRPr/>
            </a:pPr>
            <a:r>
              <a:rPr lang="en-US" altLang="en-US" sz="2100" dirty="0"/>
              <a:t>Alice is a 56yo AAF presenting for follow-up for type 2 diabetes. Alice reports that her blood pressure has been higher lately. Denies s/</a:t>
            </a:r>
            <a:r>
              <a:rPr lang="en-US" altLang="en-US" sz="2100" dirty="0" err="1"/>
              <a:t>sx</a:t>
            </a:r>
            <a:r>
              <a:rPr lang="en-US" altLang="en-US" sz="2100" dirty="0"/>
              <a:t> of hypoglycemia. </a:t>
            </a:r>
          </a:p>
          <a:p>
            <a:pPr eaLnBrk="1" hangingPunct="1">
              <a:lnSpc>
                <a:spcPct val="120000"/>
              </a:lnSpc>
              <a:defRPr/>
            </a:pPr>
            <a:r>
              <a:rPr lang="en-US" altLang="en-US" sz="1800" b="1" dirty="0"/>
              <a:t>PMH</a:t>
            </a:r>
          </a:p>
          <a:p>
            <a:pPr lvl="1" eaLnBrk="1" hangingPunct="1">
              <a:lnSpc>
                <a:spcPct val="120000"/>
              </a:lnSpc>
              <a:defRPr/>
            </a:pPr>
            <a:r>
              <a:rPr lang="en-US" altLang="en-US" sz="1800" dirty="0">
                <a:solidFill>
                  <a:schemeClr val="tx1"/>
                </a:solidFill>
              </a:rPr>
              <a:t>Type 2 diabetes x5 years</a:t>
            </a:r>
          </a:p>
          <a:p>
            <a:pPr lvl="1" eaLnBrk="1" hangingPunct="1">
              <a:lnSpc>
                <a:spcPct val="120000"/>
              </a:lnSpc>
              <a:defRPr/>
            </a:pPr>
            <a:r>
              <a:rPr lang="en-US" altLang="en-US" sz="1800" dirty="0">
                <a:solidFill>
                  <a:schemeClr val="tx1"/>
                </a:solidFill>
              </a:rPr>
              <a:t>HTN x 5 years</a:t>
            </a:r>
          </a:p>
          <a:p>
            <a:pPr lvl="1" eaLnBrk="1" hangingPunct="1">
              <a:lnSpc>
                <a:spcPct val="120000"/>
              </a:lnSpc>
              <a:defRPr/>
            </a:pPr>
            <a:r>
              <a:rPr lang="en-US" altLang="en-US" sz="1800" dirty="0">
                <a:solidFill>
                  <a:schemeClr val="tx1"/>
                </a:solidFill>
              </a:rPr>
              <a:t>Depression</a:t>
            </a:r>
          </a:p>
          <a:p>
            <a:pPr eaLnBrk="1" hangingPunct="1">
              <a:lnSpc>
                <a:spcPct val="120000"/>
              </a:lnSpc>
              <a:defRPr/>
            </a:pPr>
            <a:r>
              <a:rPr lang="en-US" altLang="en-US" sz="1800" b="1" dirty="0"/>
              <a:t>Meds</a:t>
            </a:r>
          </a:p>
          <a:p>
            <a:pPr lvl="1" eaLnBrk="1" hangingPunct="1">
              <a:lnSpc>
                <a:spcPct val="120000"/>
              </a:lnSpc>
              <a:defRPr/>
            </a:pPr>
            <a:r>
              <a:rPr lang="en-US" altLang="en-US" sz="1800" dirty="0">
                <a:solidFill>
                  <a:schemeClr val="tx1"/>
                </a:solidFill>
              </a:rPr>
              <a:t>Metformin1000mg PO bid</a:t>
            </a:r>
          </a:p>
          <a:p>
            <a:pPr lvl="1" eaLnBrk="1" hangingPunct="1">
              <a:lnSpc>
                <a:spcPct val="120000"/>
              </a:lnSpc>
              <a:defRPr/>
            </a:pPr>
            <a:r>
              <a:rPr lang="en-US" altLang="en-US" sz="1800" dirty="0">
                <a:solidFill>
                  <a:schemeClr val="tx1"/>
                </a:solidFill>
              </a:rPr>
              <a:t>Glipizide 10mg PO </a:t>
            </a:r>
            <a:r>
              <a:rPr lang="en-US" altLang="en-US" sz="1800" dirty="0" err="1">
                <a:solidFill>
                  <a:schemeClr val="tx1"/>
                </a:solidFill>
              </a:rPr>
              <a:t>qam</a:t>
            </a:r>
            <a:endParaRPr lang="en-US" altLang="en-US" sz="1800" dirty="0">
              <a:solidFill>
                <a:schemeClr val="tx1"/>
              </a:solidFill>
            </a:endParaRPr>
          </a:p>
          <a:p>
            <a:pPr lvl="1" eaLnBrk="1" hangingPunct="1">
              <a:lnSpc>
                <a:spcPct val="120000"/>
              </a:lnSpc>
              <a:defRPr/>
            </a:pPr>
            <a:r>
              <a:rPr lang="en-US" altLang="en-US" sz="1800" dirty="0" err="1">
                <a:solidFill>
                  <a:schemeClr val="tx1"/>
                </a:solidFill>
              </a:rPr>
              <a:t>Chlorthalidone</a:t>
            </a:r>
            <a:r>
              <a:rPr lang="en-US" altLang="en-US" sz="1800" dirty="0">
                <a:solidFill>
                  <a:schemeClr val="tx1"/>
                </a:solidFill>
              </a:rPr>
              <a:t> 25mg PO daily</a:t>
            </a:r>
          </a:p>
          <a:p>
            <a:pPr lvl="1" eaLnBrk="1" hangingPunct="1">
              <a:lnSpc>
                <a:spcPct val="120000"/>
              </a:lnSpc>
              <a:defRPr/>
            </a:pPr>
            <a:r>
              <a:rPr lang="en-US" altLang="en-US" sz="1800" dirty="0">
                <a:solidFill>
                  <a:schemeClr val="tx1"/>
                </a:solidFill>
              </a:rPr>
              <a:t>Escitalopram 10mg PO daily</a:t>
            </a:r>
          </a:p>
          <a:p>
            <a:pPr eaLnBrk="1" hangingPunct="1">
              <a:lnSpc>
                <a:spcPct val="120000"/>
              </a:lnSpc>
              <a:defRPr/>
            </a:pPr>
            <a:r>
              <a:rPr lang="en-US" altLang="en-US" sz="1800" b="1" dirty="0"/>
              <a:t>PE</a:t>
            </a:r>
          </a:p>
          <a:p>
            <a:pPr lvl="1" eaLnBrk="1" hangingPunct="1">
              <a:lnSpc>
                <a:spcPct val="120000"/>
              </a:lnSpc>
              <a:defRPr/>
            </a:pPr>
            <a:r>
              <a:rPr lang="en-US" altLang="en-US" sz="1800" dirty="0">
                <a:solidFill>
                  <a:schemeClr val="tx1"/>
                </a:solidFill>
              </a:rPr>
              <a:t>Ht: 5’3” Wt: 185lbs , BMI:32.8kg/m</a:t>
            </a:r>
            <a:r>
              <a:rPr lang="en-US" altLang="en-US" sz="1800" baseline="30000" dirty="0">
                <a:solidFill>
                  <a:schemeClr val="tx1"/>
                </a:solidFill>
              </a:rPr>
              <a:t>2</a:t>
            </a:r>
            <a:r>
              <a:rPr lang="en-US" altLang="en-US" sz="1800" dirty="0">
                <a:solidFill>
                  <a:schemeClr val="tx1"/>
                </a:solidFill>
              </a:rPr>
              <a:t> </a:t>
            </a:r>
          </a:p>
          <a:p>
            <a:pPr lvl="1" eaLnBrk="1" hangingPunct="1">
              <a:lnSpc>
                <a:spcPct val="120000"/>
              </a:lnSpc>
              <a:defRPr/>
            </a:pPr>
            <a:r>
              <a:rPr lang="en-US" altLang="en-US" sz="1800" dirty="0">
                <a:solidFill>
                  <a:schemeClr val="tx1"/>
                </a:solidFill>
              </a:rPr>
              <a:t>BP: 140/88mmHg </a:t>
            </a:r>
          </a:p>
          <a:p>
            <a:pPr lvl="1" eaLnBrk="1" hangingPunct="1">
              <a:lnSpc>
                <a:spcPct val="120000"/>
              </a:lnSpc>
              <a:defRPr/>
            </a:pPr>
            <a:r>
              <a:rPr lang="en-US" altLang="en-US" sz="1800" dirty="0">
                <a:solidFill>
                  <a:schemeClr val="tx1"/>
                </a:solidFill>
              </a:rPr>
              <a:t>A1c=6.9%, K: 4.5</a:t>
            </a:r>
            <a:r>
              <a:rPr lang="en-US" sz="1800" dirty="0">
                <a:solidFill>
                  <a:schemeClr val="tx1"/>
                </a:solidFill>
              </a:rPr>
              <a:t>mEq/L</a:t>
            </a:r>
            <a:r>
              <a:rPr lang="en-US" altLang="en-US" sz="1800" dirty="0">
                <a:solidFill>
                  <a:schemeClr val="tx1"/>
                </a:solidFill>
              </a:rPr>
              <a:t>, Scr:0.8mg/dL, ACR 202 mg/g</a:t>
            </a:r>
          </a:p>
          <a:p>
            <a:pPr lvl="1" eaLnBrk="1" hangingPunct="1">
              <a:lnSpc>
                <a:spcPct val="120000"/>
              </a:lnSpc>
              <a:defRPr/>
            </a:pPr>
            <a:r>
              <a:rPr lang="en-US" altLang="en-US" sz="1800" dirty="0" err="1">
                <a:solidFill>
                  <a:schemeClr val="tx1"/>
                </a:solidFill>
              </a:rPr>
              <a:t>Tchol</a:t>
            </a:r>
            <a:r>
              <a:rPr lang="en-US" altLang="en-US" sz="1800" dirty="0">
                <a:solidFill>
                  <a:schemeClr val="tx1"/>
                </a:solidFill>
              </a:rPr>
              <a:t>=204mg/</a:t>
            </a:r>
            <a:r>
              <a:rPr lang="en-US" altLang="en-US" sz="1800" dirty="0" err="1">
                <a:solidFill>
                  <a:schemeClr val="tx1"/>
                </a:solidFill>
              </a:rPr>
              <a:t>dL</a:t>
            </a:r>
            <a:r>
              <a:rPr lang="en-US" altLang="en-US" sz="1800" dirty="0">
                <a:solidFill>
                  <a:schemeClr val="tx1"/>
                </a:solidFill>
              </a:rPr>
              <a:t>, HDL=34mg/</a:t>
            </a:r>
            <a:r>
              <a:rPr lang="en-US" altLang="en-US" sz="1800" dirty="0" err="1">
                <a:solidFill>
                  <a:schemeClr val="tx1"/>
                </a:solidFill>
              </a:rPr>
              <a:t>dL</a:t>
            </a:r>
            <a:r>
              <a:rPr lang="en-US" altLang="en-US" sz="1800" dirty="0">
                <a:solidFill>
                  <a:schemeClr val="tx1"/>
                </a:solidFill>
              </a:rPr>
              <a:t>, LDL=120mg/</a:t>
            </a:r>
            <a:r>
              <a:rPr lang="en-US" altLang="en-US" sz="1800" dirty="0" err="1">
                <a:solidFill>
                  <a:schemeClr val="tx1"/>
                </a:solidFill>
              </a:rPr>
              <a:t>dL</a:t>
            </a:r>
            <a:r>
              <a:rPr lang="en-US" altLang="en-US" sz="1800" dirty="0">
                <a:solidFill>
                  <a:schemeClr val="tx1"/>
                </a:solidFill>
              </a:rPr>
              <a:t>, TG=250mg/</a:t>
            </a:r>
            <a:r>
              <a:rPr lang="en-US" altLang="en-US" sz="1800" dirty="0" err="1">
                <a:solidFill>
                  <a:schemeClr val="tx1"/>
                </a:solidFill>
              </a:rPr>
              <a:t>dL</a:t>
            </a:r>
            <a:br>
              <a:rPr lang="en-US" altLang="en-US" sz="2500" dirty="0"/>
            </a:br>
            <a:endParaRPr lang="en-US" altLang="en-US" dirty="0"/>
          </a:p>
        </p:txBody>
      </p:sp>
      <p:sp>
        <p:nvSpPr>
          <p:cNvPr id="14340" name="Content Placeholder 3">
            <a:extLst>
              <a:ext uri="{FF2B5EF4-FFF2-40B4-BE49-F238E27FC236}">
                <a16:creationId xmlns:a16="http://schemas.microsoft.com/office/drawing/2014/main" id="{A42A0E7A-7F8B-4426-B728-641DC3AA5FE9}"/>
              </a:ext>
            </a:extLst>
          </p:cNvPr>
          <p:cNvSpPr txBox="1">
            <a:spLocks/>
          </p:cNvSpPr>
          <p:nvPr/>
        </p:nvSpPr>
        <p:spPr bwMode="auto">
          <a:xfrm>
            <a:off x="5233737" y="1281906"/>
            <a:ext cx="3810000" cy="4294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73050" indent="-273050">
              <a:spcBef>
                <a:spcPts val="600"/>
              </a:spcBef>
              <a:buClr>
                <a:schemeClr val="tx2"/>
              </a:buClr>
              <a:buSzPct val="73000"/>
              <a:buFont typeface="Wingdings 2" panose="05020102010507070707" pitchFamily="18" charset="2"/>
              <a:buChar char=""/>
              <a:defRPr sz="2600">
                <a:solidFill>
                  <a:schemeClr val="tx1"/>
                </a:solidFill>
                <a:latin typeface="Trebuchet MS" panose="020B0603020202020204" pitchFamily="34" charset="0"/>
              </a:defRPr>
            </a:lvl1pPr>
            <a:lvl2pPr marL="520700" indent="-228600">
              <a:spcBef>
                <a:spcPts val="500"/>
              </a:spcBef>
              <a:buClr>
                <a:srgbClr val="F9B639"/>
              </a:buClr>
              <a:buSzPct val="80000"/>
              <a:buFont typeface="Wingdings 2" panose="05020102010507070707" pitchFamily="18" charset="2"/>
              <a:buChar char=""/>
              <a:defRPr sz="2300">
                <a:solidFill>
                  <a:srgbClr val="6C6C6C"/>
                </a:solidFill>
                <a:latin typeface="Trebuchet MS" panose="020B0603020202020204" pitchFamily="34" charset="0"/>
              </a:defRPr>
            </a:lvl2pPr>
            <a:lvl3pPr marL="1143000" indent="-228600">
              <a:spcBef>
                <a:spcPts val="400"/>
              </a:spcBef>
              <a:buClr>
                <a:srgbClr val="F9B639"/>
              </a:buClr>
              <a:buSzPct val="60000"/>
              <a:buFont typeface="Wingdings" panose="05000000000000000000" pitchFamily="2" charset="2"/>
              <a:buChar char=""/>
              <a:defRPr sz="2000">
                <a:solidFill>
                  <a:schemeClr val="tx1"/>
                </a:solidFill>
                <a:latin typeface="Trebuchet MS" panose="020B0603020202020204" pitchFamily="34" charset="0"/>
              </a:defRPr>
            </a:lvl3pPr>
            <a:lvl4pPr marL="1600200" indent="-228600">
              <a:spcBef>
                <a:spcPct val="20000"/>
              </a:spcBef>
              <a:buClr>
                <a:srgbClr val="F9B639"/>
              </a:buClr>
              <a:buSzPct val="80000"/>
              <a:buFont typeface="Wingdings 2" panose="05020102010507070707" pitchFamily="18" charset="2"/>
              <a:buChar char=""/>
              <a:defRPr sz="2000">
                <a:solidFill>
                  <a:srgbClr val="6C6C6C"/>
                </a:solidFill>
                <a:latin typeface="Trebuchet MS" panose="020B0603020202020204" pitchFamily="34" charset="0"/>
              </a:defRPr>
            </a:lvl4pPr>
            <a:lvl5pPr marL="2057400" indent="-228600">
              <a:spcBef>
                <a:spcPts val="400"/>
              </a:spcBef>
              <a:buClr>
                <a:srgbClr val="F9B639"/>
              </a:buClr>
              <a:buSzPct val="70000"/>
              <a:buFont typeface="Wingdings" panose="05000000000000000000" pitchFamily="2" charset="2"/>
              <a:buChar char=""/>
              <a:defRPr>
                <a:solidFill>
                  <a:schemeClr val="tx1"/>
                </a:solidFill>
                <a:latin typeface="Trebuchet MS" panose="020B0603020202020204" pitchFamily="34" charset="0"/>
              </a:defRPr>
            </a:lvl5pPr>
            <a:lvl6pPr marL="2514600" indent="-228600" eaLnBrk="0" fontAlgn="base" hangingPunct="0">
              <a:spcBef>
                <a:spcPts val="400"/>
              </a:spcBef>
              <a:spcAft>
                <a:spcPct val="0"/>
              </a:spcAft>
              <a:buClr>
                <a:srgbClr val="F9B639"/>
              </a:buClr>
              <a:buSzPct val="70000"/>
              <a:buFont typeface="Wingdings" panose="05000000000000000000" pitchFamily="2" charset="2"/>
              <a:buChar char=""/>
              <a:defRPr>
                <a:solidFill>
                  <a:schemeClr val="tx1"/>
                </a:solidFill>
                <a:latin typeface="Trebuchet MS" panose="020B0603020202020204" pitchFamily="34" charset="0"/>
              </a:defRPr>
            </a:lvl6pPr>
            <a:lvl7pPr marL="2971800" indent="-228600" eaLnBrk="0" fontAlgn="base" hangingPunct="0">
              <a:spcBef>
                <a:spcPts val="400"/>
              </a:spcBef>
              <a:spcAft>
                <a:spcPct val="0"/>
              </a:spcAft>
              <a:buClr>
                <a:srgbClr val="F9B639"/>
              </a:buClr>
              <a:buSzPct val="70000"/>
              <a:buFont typeface="Wingdings" panose="05000000000000000000" pitchFamily="2" charset="2"/>
              <a:buChar char=""/>
              <a:defRPr>
                <a:solidFill>
                  <a:schemeClr val="tx1"/>
                </a:solidFill>
                <a:latin typeface="Trebuchet MS" panose="020B0603020202020204" pitchFamily="34" charset="0"/>
              </a:defRPr>
            </a:lvl7pPr>
            <a:lvl8pPr marL="3429000" indent="-228600" eaLnBrk="0" fontAlgn="base" hangingPunct="0">
              <a:spcBef>
                <a:spcPts val="400"/>
              </a:spcBef>
              <a:spcAft>
                <a:spcPct val="0"/>
              </a:spcAft>
              <a:buClr>
                <a:srgbClr val="F9B639"/>
              </a:buClr>
              <a:buSzPct val="70000"/>
              <a:buFont typeface="Wingdings" panose="05000000000000000000" pitchFamily="2" charset="2"/>
              <a:buChar char=""/>
              <a:defRPr>
                <a:solidFill>
                  <a:schemeClr val="tx1"/>
                </a:solidFill>
                <a:latin typeface="Trebuchet MS" panose="020B0603020202020204" pitchFamily="34" charset="0"/>
              </a:defRPr>
            </a:lvl8pPr>
            <a:lvl9pPr marL="3886200" indent="-228600" eaLnBrk="0" fontAlgn="base" hangingPunct="0">
              <a:spcBef>
                <a:spcPts val="400"/>
              </a:spcBef>
              <a:spcAft>
                <a:spcPct val="0"/>
              </a:spcAft>
              <a:buClr>
                <a:srgbClr val="F9B639"/>
              </a:buClr>
              <a:buSzPct val="70000"/>
              <a:buFont typeface="Wingdings" panose="05000000000000000000" pitchFamily="2" charset="2"/>
              <a:buChar char=""/>
              <a:defRPr>
                <a:solidFill>
                  <a:schemeClr val="tx1"/>
                </a:solidFill>
                <a:latin typeface="Trebuchet MS" panose="020B0603020202020204" pitchFamily="34" charset="0"/>
              </a:defRPr>
            </a:lvl9pPr>
          </a:lstStyle>
          <a:p>
            <a:r>
              <a:rPr lang="en-US" altLang="en-US" sz="2100" dirty="0"/>
              <a:t>Social history</a:t>
            </a:r>
          </a:p>
          <a:p>
            <a:pPr lvl="1"/>
            <a:r>
              <a:rPr lang="en-US" altLang="en-US" sz="1800" dirty="0">
                <a:solidFill>
                  <a:schemeClr val="tx1"/>
                </a:solidFill>
              </a:rPr>
              <a:t>(+)Alcohol: 1-2 drinks/week</a:t>
            </a:r>
          </a:p>
          <a:p>
            <a:pPr lvl="1"/>
            <a:r>
              <a:rPr lang="en-US" altLang="en-US" sz="1800" dirty="0">
                <a:solidFill>
                  <a:schemeClr val="tx1"/>
                </a:solidFill>
              </a:rPr>
              <a:t>(+) Tobacco use: 1/2ppd</a:t>
            </a:r>
          </a:p>
          <a:p>
            <a:pPr lvl="1"/>
            <a:r>
              <a:rPr lang="en-US" altLang="en-US" sz="1800" dirty="0">
                <a:solidFill>
                  <a:schemeClr val="tx1"/>
                </a:solidFill>
              </a:rPr>
              <a:t>Exercise: walks 15 min twice/week</a:t>
            </a:r>
          </a:p>
          <a:p>
            <a:pPr lvl="1"/>
            <a:r>
              <a:rPr lang="en-US" altLang="en-US" sz="1800" dirty="0">
                <a:solidFill>
                  <a:schemeClr val="tx1"/>
                </a:solidFill>
              </a:rPr>
              <a:t>Occ: receptionist</a:t>
            </a:r>
          </a:p>
          <a:p>
            <a:r>
              <a:rPr lang="en-US" altLang="en-US" sz="2100" dirty="0"/>
              <a:t>Home monitoring</a:t>
            </a:r>
          </a:p>
          <a:p>
            <a:pPr lvl="1"/>
            <a:r>
              <a:rPr lang="en-US" altLang="en-US" sz="1800" dirty="0">
                <a:solidFill>
                  <a:schemeClr val="tx1"/>
                </a:solidFill>
              </a:rPr>
              <a:t>FBG and pre-meal: 110-130 mg/dL</a:t>
            </a:r>
          </a:p>
          <a:p>
            <a:pPr lvl="1"/>
            <a:r>
              <a:rPr lang="en-US" altLang="en-US" sz="1800" dirty="0">
                <a:solidFill>
                  <a:schemeClr val="tx1"/>
                </a:solidFill>
              </a:rPr>
              <a:t>BP: 140-150/80-90mmHg</a:t>
            </a:r>
          </a:p>
          <a:p>
            <a:pPr lvl="1"/>
            <a:endParaRPr lang="en-US" altLang="en-US" dirty="0"/>
          </a:p>
        </p:txBody>
      </p:sp>
    </p:spTree>
    <p:extLst>
      <p:ext uri="{BB962C8B-B14F-4D97-AF65-F5344CB8AC3E}">
        <p14:creationId xmlns:p14="http://schemas.microsoft.com/office/powerpoint/2010/main" val="4100453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85106F-2F3B-4854-8B7E-923F9FA457F8}"/>
              </a:ext>
            </a:extLst>
          </p:cNvPr>
          <p:cNvSpPr>
            <a:spLocks noGrp="1"/>
          </p:cNvSpPr>
          <p:nvPr>
            <p:ph type="title"/>
          </p:nvPr>
        </p:nvSpPr>
        <p:spPr/>
        <p:txBody>
          <a:bodyPr/>
          <a:lstStyle/>
          <a:p>
            <a:pPr>
              <a:defRPr/>
            </a:pPr>
            <a:r>
              <a:rPr lang="en-US" dirty="0"/>
              <a:t>Questions to Think About</a:t>
            </a:r>
          </a:p>
        </p:txBody>
      </p:sp>
      <p:sp>
        <p:nvSpPr>
          <p:cNvPr id="16387" name="Content Placeholder 2">
            <a:extLst>
              <a:ext uri="{FF2B5EF4-FFF2-40B4-BE49-F238E27FC236}">
                <a16:creationId xmlns:a16="http://schemas.microsoft.com/office/drawing/2014/main" id="{C0A40BBD-C097-4B3C-9BF7-4885F933F937}"/>
              </a:ext>
            </a:extLst>
          </p:cNvPr>
          <p:cNvSpPr>
            <a:spLocks noGrp="1"/>
          </p:cNvSpPr>
          <p:nvPr>
            <p:ph idx="1"/>
          </p:nvPr>
        </p:nvSpPr>
        <p:spPr/>
        <p:txBody>
          <a:bodyPr/>
          <a:lstStyle/>
          <a:p>
            <a:r>
              <a:rPr lang="en-US" altLang="en-US" sz="3200" dirty="0"/>
              <a:t>What are Alice’s blood pressure, cholesterol and glucose targets? </a:t>
            </a:r>
          </a:p>
          <a:p>
            <a:r>
              <a:rPr lang="en-US" altLang="en-US" sz="3200" dirty="0"/>
              <a:t>What lifestyle changes should be advised to reduce cardiovascular risk? </a:t>
            </a:r>
          </a:p>
          <a:p>
            <a:r>
              <a:rPr lang="en-US" altLang="en-US" sz="3200" dirty="0"/>
              <a:t>What changes should be made to optimize Alice’s medication regimen? </a:t>
            </a:r>
          </a:p>
          <a:p>
            <a:endParaRPr lang="en-US" altLang="en-US" sz="2800" dirty="0"/>
          </a:p>
          <a:p>
            <a:endParaRPr lang="en-US" altLang="en-US" dirty="0"/>
          </a:p>
        </p:txBody>
      </p:sp>
      <p:pic>
        <p:nvPicPr>
          <p:cNvPr id="16388" name="Picture 5">
            <a:extLst>
              <a:ext uri="{FF2B5EF4-FFF2-40B4-BE49-F238E27FC236}">
                <a16:creationId xmlns:a16="http://schemas.microsoft.com/office/drawing/2014/main" id="{2663767C-842F-43C9-AAB5-8CA5AD8CCE2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19800" y="4495800"/>
            <a:ext cx="1782763" cy="2017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628672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DC8B90-BD02-4E4B-952A-DDE14B2C7F0D}"/>
              </a:ext>
            </a:extLst>
          </p:cNvPr>
          <p:cNvSpPr>
            <a:spLocks noGrp="1"/>
          </p:cNvSpPr>
          <p:nvPr>
            <p:ph type="ctrTitle"/>
          </p:nvPr>
        </p:nvSpPr>
        <p:spPr/>
        <p:txBody>
          <a:bodyPr/>
          <a:lstStyle/>
          <a:p>
            <a:pPr eaLnBrk="1" fontAlgn="auto" hangingPunct="1">
              <a:spcAft>
                <a:spcPts val="0"/>
              </a:spcAft>
              <a:defRPr/>
            </a:pPr>
            <a:r>
              <a:rPr lang="en-US" dirty="0"/>
              <a:t>Hypertension Management in People with Diabetes</a:t>
            </a:r>
          </a:p>
        </p:txBody>
      </p:sp>
      <p:pic>
        <p:nvPicPr>
          <p:cNvPr id="26627" name="Picture 2">
            <a:extLst>
              <a:ext uri="{FF2B5EF4-FFF2-40B4-BE49-F238E27FC236}">
                <a16:creationId xmlns:a16="http://schemas.microsoft.com/office/drawing/2014/main" id="{F758DA5E-8EB8-4638-B0F5-B218629675E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67000" y="76200"/>
            <a:ext cx="3514725" cy="304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7A9201-18FB-BCCE-A759-E98E52B57578}"/>
              </a:ext>
            </a:extLst>
          </p:cNvPr>
          <p:cNvSpPr>
            <a:spLocks noGrp="1"/>
          </p:cNvSpPr>
          <p:nvPr>
            <p:ph type="title"/>
          </p:nvPr>
        </p:nvSpPr>
        <p:spPr>
          <a:xfrm>
            <a:off x="457200" y="228600"/>
            <a:ext cx="8229600" cy="1295400"/>
          </a:xfrm>
        </p:spPr>
        <p:txBody>
          <a:bodyPr>
            <a:normAutofit fontScale="90000"/>
          </a:bodyPr>
          <a:lstStyle/>
          <a:p>
            <a:r>
              <a:rPr lang="en-US" dirty="0"/>
              <a:t>Diabetes Education Services Inclusion Statement</a:t>
            </a:r>
          </a:p>
        </p:txBody>
      </p:sp>
      <p:sp>
        <p:nvSpPr>
          <p:cNvPr id="3" name="Content Placeholder 2">
            <a:extLst>
              <a:ext uri="{FF2B5EF4-FFF2-40B4-BE49-F238E27FC236}">
                <a16:creationId xmlns:a16="http://schemas.microsoft.com/office/drawing/2014/main" id="{9A1A2DBB-19E5-E8DB-1087-6A0CE30D875A}"/>
              </a:ext>
            </a:extLst>
          </p:cNvPr>
          <p:cNvSpPr>
            <a:spLocks noGrp="1"/>
          </p:cNvSpPr>
          <p:nvPr>
            <p:ph sz="quarter" idx="1"/>
          </p:nvPr>
        </p:nvSpPr>
        <p:spPr>
          <a:xfrm>
            <a:off x="3810000" y="1524001"/>
            <a:ext cx="4906945" cy="5334000"/>
          </a:xfrm>
        </p:spPr>
        <p:txBody>
          <a:bodyPr>
            <a:normAutofit fontScale="47500" lnSpcReduction="20000"/>
          </a:bodyPr>
          <a:lstStyle/>
          <a:p>
            <a:pPr>
              <a:lnSpc>
                <a:spcPct val="120000"/>
              </a:lnSpc>
            </a:pPr>
            <a:r>
              <a:rPr lang="en-US" sz="3800" dirty="0"/>
              <a:t>We are committed to promoting diversity and inclusion in our educational offerings.</a:t>
            </a:r>
          </a:p>
          <a:p>
            <a:pPr>
              <a:lnSpc>
                <a:spcPct val="120000"/>
              </a:lnSpc>
            </a:pPr>
            <a:r>
              <a:rPr lang="en-US" sz="3800" dirty="0"/>
              <a:t>We recognize, respect, and include differences in ability, age, culture, ethnicity, gender, gender identity, sexual orientation, size, and socioeconomic characteristics.</a:t>
            </a:r>
          </a:p>
          <a:p>
            <a:pPr>
              <a:lnSpc>
                <a:spcPct val="120000"/>
              </a:lnSpc>
            </a:pPr>
            <a:r>
              <a:rPr lang="en-US" sz="3800" dirty="0"/>
              <a:t>Our goal is to promote equity and access, acknowledging historical and institutional inequities.</a:t>
            </a:r>
          </a:p>
          <a:p>
            <a:pPr>
              <a:lnSpc>
                <a:spcPct val="120000"/>
              </a:lnSpc>
            </a:pPr>
            <a:r>
              <a:rPr lang="en-US" sz="3800" dirty="0">
                <a:effectLst/>
                <a:ea typeface="Calibri" panose="020F0502020204030204" pitchFamily="34" charset="0"/>
                <a:cs typeface="Calibri" panose="020F0502020204030204" pitchFamily="34" charset="0"/>
              </a:rPr>
              <a:t>We are committed to practicing cultural humility and cultivating our cultural competence. </a:t>
            </a:r>
          </a:p>
          <a:p>
            <a:pPr>
              <a:lnSpc>
                <a:spcPct val="120000"/>
              </a:lnSpc>
            </a:pPr>
            <a:r>
              <a:rPr lang="en-US" sz="3800" dirty="0">
                <a:effectLst/>
                <a:ea typeface="Calibri" panose="020F0502020204030204" pitchFamily="34" charset="0"/>
                <a:cs typeface="Calibri" panose="020F0502020204030204" pitchFamily="34" charset="0"/>
              </a:rPr>
              <a:t>We wish to create a safe space within our community where one's beliefs, experiences, identity, and differences in ability, age, size, socio-cultural/socioeconomic characteristics, and political affiliations are considered and respected.</a:t>
            </a:r>
          </a:p>
        </p:txBody>
      </p:sp>
      <p:sp>
        <p:nvSpPr>
          <p:cNvPr id="4" name="Content Placeholder 3">
            <a:extLst>
              <a:ext uri="{FF2B5EF4-FFF2-40B4-BE49-F238E27FC236}">
                <a16:creationId xmlns:a16="http://schemas.microsoft.com/office/drawing/2014/main" id="{ED766A46-2110-B0D1-BDD4-DAA1AA3B99BB}"/>
              </a:ext>
            </a:extLst>
          </p:cNvPr>
          <p:cNvSpPr>
            <a:spLocks noGrp="1"/>
          </p:cNvSpPr>
          <p:nvPr>
            <p:ph sz="quarter" idx="2"/>
          </p:nvPr>
        </p:nvSpPr>
        <p:spPr>
          <a:xfrm>
            <a:off x="457200" y="1600200"/>
            <a:ext cx="3352800" cy="4450750"/>
          </a:xfrm>
        </p:spPr>
        <p:txBody>
          <a:bodyPr>
            <a:normAutofit fontScale="47500" lnSpcReduction="20000"/>
          </a:bodyPr>
          <a:lstStyle/>
          <a:p>
            <a:pPr marL="0" indent="0">
              <a:buNone/>
            </a:pPr>
            <a:r>
              <a:rPr lang="en-US" sz="5100" dirty="0"/>
              <a:t>Based on the IDEA Initiative inspired by CDR</a:t>
            </a:r>
          </a:p>
          <a:p>
            <a:r>
              <a:rPr lang="en-US" sz="4400" dirty="0"/>
              <a:t>Inclusion </a:t>
            </a:r>
          </a:p>
          <a:p>
            <a:r>
              <a:rPr lang="en-US" sz="4400" dirty="0"/>
              <a:t>Diversity </a:t>
            </a:r>
          </a:p>
          <a:p>
            <a:r>
              <a:rPr lang="en-US" sz="4400" dirty="0"/>
              <a:t>Equity </a:t>
            </a:r>
          </a:p>
          <a:p>
            <a:r>
              <a:rPr lang="en-US" sz="4400" dirty="0"/>
              <a:t>Access</a:t>
            </a:r>
            <a:endParaRPr lang="en-US" dirty="0"/>
          </a:p>
        </p:txBody>
      </p:sp>
      <p:pic>
        <p:nvPicPr>
          <p:cNvPr id="7" name="Content Placeholder 6" descr="Sea of hands in the middle">
            <a:extLst>
              <a:ext uri="{FF2B5EF4-FFF2-40B4-BE49-F238E27FC236}">
                <a16:creationId xmlns:a16="http://schemas.microsoft.com/office/drawing/2014/main" id="{11D65934-27AF-E27E-9E1F-AD2DB1DCE5E6}"/>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4865" r="20497" b="-3"/>
          <a:stretch/>
        </p:blipFill>
        <p:spPr>
          <a:xfrm>
            <a:off x="762000" y="3635076"/>
            <a:ext cx="2307732" cy="2819400"/>
          </a:xfrm>
          <a:prstGeom prst="rect">
            <a:avLst/>
          </a:prstGeom>
          <a:noFill/>
        </p:spPr>
      </p:pic>
    </p:spTree>
    <p:extLst>
      <p:ext uri="{BB962C8B-B14F-4D97-AF65-F5344CB8AC3E}">
        <p14:creationId xmlns:p14="http://schemas.microsoft.com/office/powerpoint/2010/main" val="1079207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9F2345-1A78-31F6-07FA-107FA4D9F8E2}"/>
              </a:ext>
            </a:extLst>
          </p:cNvPr>
          <p:cNvSpPr>
            <a:spLocks noGrp="1"/>
          </p:cNvSpPr>
          <p:nvPr>
            <p:ph type="title"/>
          </p:nvPr>
        </p:nvSpPr>
        <p:spPr>
          <a:xfrm>
            <a:off x="455616" y="273050"/>
            <a:ext cx="8226425" cy="1143000"/>
          </a:xfrm>
        </p:spPr>
        <p:txBody>
          <a:bodyPr anchor="b">
            <a:normAutofit/>
          </a:bodyPr>
          <a:lstStyle/>
          <a:p>
            <a:r>
              <a:rPr lang="en-US" dirty="0"/>
              <a:t>Rising Complication Rates</a:t>
            </a:r>
          </a:p>
        </p:txBody>
      </p:sp>
      <p:sp>
        <p:nvSpPr>
          <p:cNvPr id="3" name="Content Placeholder 2">
            <a:extLst>
              <a:ext uri="{FF2B5EF4-FFF2-40B4-BE49-F238E27FC236}">
                <a16:creationId xmlns:a16="http://schemas.microsoft.com/office/drawing/2014/main" id="{40F5CBED-5FEB-0A6D-6547-BEAD665DF0E8}"/>
              </a:ext>
            </a:extLst>
          </p:cNvPr>
          <p:cNvSpPr>
            <a:spLocks noGrp="1"/>
          </p:cNvSpPr>
          <p:nvPr>
            <p:ph type="body" sz="half" idx="1"/>
          </p:nvPr>
        </p:nvSpPr>
        <p:spPr>
          <a:xfrm>
            <a:off x="455614" y="1416050"/>
            <a:ext cx="5259386" cy="5441949"/>
          </a:xfrm>
        </p:spPr>
        <p:txBody>
          <a:bodyPr>
            <a:normAutofit/>
          </a:bodyPr>
          <a:lstStyle/>
          <a:p>
            <a:pPr>
              <a:lnSpc>
                <a:spcPct val="90000"/>
              </a:lnSpc>
            </a:pPr>
            <a:r>
              <a:rPr lang="en-US" sz="2800" dirty="0"/>
              <a:t>Since 2010, adults with diabetes across the U.S. complication rates are increasing for:</a:t>
            </a:r>
          </a:p>
          <a:p>
            <a:pPr lvl="1">
              <a:lnSpc>
                <a:spcPct val="90000"/>
              </a:lnSpc>
            </a:pPr>
            <a:r>
              <a:rPr lang="en-US" sz="2800" dirty="0"/>
              <a:t>kidney failure, </a:t>
            </a:r>
          </a:p>
          <a:p>
            <a:pPr lvl="1">
              <a:lnSpc>
                <a:spcPct val="90000"/>
              </a:lnSpc>
            </a:pPr>
            <a:r>
              <a:rPr lang="en-US" sz="2800" dirty="0"/>
              <a:t>nontraumatic lower-extremity amputations, </a:t>
            </a:r>
          </a:p>
          <a:p>
            <a:pPr lvl="1">
              <a:lnSpc>
                <a:spcPct val="90000"/>
              </a:lnSpc>
            </a:pPr>
            <a:r>
              <a:rPr lang="en-US" sz="2800" dirty="0"/>
              <a:t>stroke, </a:t>
            </a:r>
          </a:p>
          <a:p>
            <a:pPr lvl="1">
              <a:lnSpc>
                <a:spcPct val="90000"/>
              </a:lnSpc>
            </a:pPr>
            <a:r>
              <a:rPr lang="en-US" sz="2800" dirty="0"/>
              <a:t>heart failure, and </a:t>
            </a:r>
          </a:p>
          <a:p>
            <a:pPr lvl="1">
              <a:lnSpc>
                <a:spcPct val="90000"/>
              </a:lnSpc>
            </a:pPr>
            <a:r>
              <a:rPr lang="en-US" sz="2800" dirty="0"/>
              <a:t>hyperglycemic crises</a:t>
            </a:r>
          </a:p>
          <a:p>
            <a:pPr marL="274320" lvl="1" indent="0">
              <a:lnSpc>
                <a:spcPct val="90000"/>
              </a:lnSpc>
              <a:buNone/>
            </a:pPr>
            <a:r>
              <a:rPr lang="en-US" sz="2800" dirty="0"/>
              <a:t>Rates of myocardial infarction have plateaued, reversing decades of earlier improvements</a:t>
            </a:r>
            <a:endParaRPr lang="en-US" sz="2400" dirty="0"/>
          </a:p>
        </p:txBody>
      </p:sp>
      <p:pic>
        <p:nvPicPr>
          <p:cNvPr id="5" name="Picture 4" descr="Person wearing polo shirt">
            <a:extLst>
              <a:ext uri="{FF2B5EF4-FFF2-40B4-BE49-F238E27FC236}">
                <a16:creationId xmlns:a16="http://schemas.microsoft.com/office/drawing/2014/main" id="{741566B9-FF3C-8614-6096-B91A8B9ED421}"/>
              </a:ext>
            </a:extLst>
          </p:cNvPr>
          <p:cNvPicPr>
            <a:picLocks noChangeAspect="1"/>
          </p:cNvPicPr>
          <p:nvPr/>
        </p:nvPicPr>
        <p:blipFill>
          <a:blip r:embed="rId3" cstate="print">
            <a:extLst>
              <a:ext uri="{28A0092B-C50C-407E-A947-70E740481C1C}">
                <a14:useLocalDpi xmlns:a14="http://schemas.microsoft.com/office/drawing/2010/main" val="0"/>
              </a:ext>
            </a:extLst>
          </a:blip>
          <a:srcRect l="20667" r="19416" b="-1"/>
          <a:stretch>
            <a:fillRect/>
          </a:stretch>
        </p:blipFill>
        <p:spPr>
          <a:xfrm>
            <a:off x="5876221" y="1598613"/>
            <a:ext cx="2805817" cy="3125787"/>
          </a:xfrm>
          <a:prstGeom prst="rect">
            <a:avLst/>
          </a:prstGeom>
          <a:noFill/>
        </p:spPr>
      </p:pic>
      <p:pic>
        <p:nvPicPr>
          <p:cNvPr id="6" name="Picture 5">
            <a:extLst>
              <a:ext uri="{FF2B5EF4-FFF2-40B4-BE49-F238E27FC236}">
                <a16:creationId xmlns:a16="http://schemas.microsoft.com/office/drawing/2014/main" id="{1BA3EE17-D3E6-78C3-0DAF-BA15C605E972}"/>
              </a:ext>
            </a:extLst>
          </p:cNvPr>
          <p:cNvPicPr>
            <a:picLocks noChangeAspect="1"/>
          </p:cNvPicPr>
          <p:nvPr/>
        </p:nvPicPr>
        <p:blipFill>
          <a:blip r:embed="rId4"/>
          <a:stretch>
            <a:fillRect/>
          </a:stretch>
        </p:blipFill>
        <p:spPr>
          <a:xfrm>
            <a:off x="5799913" y="4901455"/>
            <a:ext cx="3101904" cy="564727"/>
          </a:xfrm>
          <a:prstGeom prst="rect">
            <a:avLst/>
          </a:prstGeom>
        </p:spPr>
      </p:pic>
    </p:spTree>
    <p:extLst>
      <p:ext uri="{BB962C8B-B14F-4D97-AF65-F5344CB8AC3E}">
        <p14:creationId xmlns:p14="http://schemas.microsoft.com/office/powerpoint/2010/main" val="28509570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6950BFC3-D8DA-4A85-94F7-54DA5524770B}">
      <p188:commentRel xmlns:p188="http://schemas.microsoft.com/office/powerpoint/2018/8/main" r:id="rId2"/>
    </p:ext>
  </p:extLst>
</p:sld>
</file>

<file path=ppt/slides/slide3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FAFFFA-067F-4998-850B-F22F935780E3}"/>
              </a:ext>
            </a:extLst>
          </p:cNvPr>
          <p:cNvSpPr>
            <a:spLocks noGrp="1"/>
          </p:cNvSpPr>
          <p:nvPr>
            <p:ph type="title"/>
          </p:nvPr>
        </p:nvSpPr>
        <p:spPr/>
        <p:txBody>
          <a:bodyPr>
            <a:normAutofit/>
          </a:bodyPr>
          <a:lstStyle/>
          <a:p>
            <a:pPr>
              <a:defRPr/>
            </a:pPr>
            <a:r>
              <a:rPr lang="en-US" sz="4000" dirty="0"/>
              <a:t>Classifying Hypertension </a:t>
            </a:r>
          </a:p>
        </p:txBody>
      </p:sp>
      <p:graphicFrame>
        <p:nvGraphicFramePr>
          <p:cNvPr id="3" name="Content Placeholder 2">
            <a:extLst>
              <a:ext uri="{FF2B5EF4-FFF2-40B4-BE49-F238E27FC236}">
                <a16:creationId xmlns:a16="http://schemas.microsoft.com/office/drawing/2014/main" id="{0FCEEE47-F69E-4159-A7BC-6D9B57B45A86}"/>
              </a:ext>
            </a:extLst>
          </p:cNvPr>
          <p:cNvGraphicFramePr>
            <a:graphicFrameLocks noGrp="1"/>
          </p:cNvGraphicFramePr>
          <p:nvPr>
            <p:ph idx="1"/>
            <p:extLst>
              <p:ext uri="{D42A27DB-BD31-4B8C-83A1-F6EECF244321}">
                <p14:modId xmlns:p14="http://schemas.microsoft.com/office/powerpoint/2010/main" val="3945523973"/>
              </p:ext>
            </p:extLst>
          </p:nvPr>
        </p:nvGraphicFramePr>
        <p:xfrm>
          <a:off x="457200" y="1371600"/>
          <a:ext cx="8077200" cy="2463804"/>
        </p:xfrm>
        <a:graphic>
          <a:graphicData uri="http://schemas.openxmlformats.org/drawingml/2006/table">
            <a:tbl>
              <a:tblPr firstRow="1" bandRow="1">
                <a:tableStyleId>{5C22544A-7EE6-4342-B048-85BDC9FD1C3A}</a:tableStyleId>
              </a:tblPr>
              <a:tblGrid>
                <a:gridCol w="2019300">
                  <a:extLst>
                    <a:ext uri="{9D8B030D-6E8A-4147-A177-3AD203B41FA5}">
                      <a16:colId xmlns:a16="http://schemas.microsoft.com/office/drawing/2014/main" val="20000"/>
                    </a:ext>
                  </a:extLst>
                </a:gridCol>
                <a:gridCol w="2019300">
                  <a:extLst>
                    <a:ext uri="{9D8B030D-6E8A-4147-A177-3AD203B41FA5}">
                      <a16:colId xmlns:a16="http://schemas.microsoft.com/office/drawing/2014/main" val="20001"/>
                    </a:ext>
                  </a:extLst>
                </a:gridCol>
                <a:gridCol w="2019300">
                  <a:extLst>
                    <a:ext uri="{9D8B030D-6E8A-4147-A177-3AD203B41FA5}">
                      <a16:colId xmlns:a16="http://schemas.microsoft.com/office/drawing/2014/main" val="20002"/>
                    </a:ext>
                  </a:extLst>
                </a:gridCol>
                <a:gridCol w="2019300">
                  <a:extLst>
                    <a:ext uri="{9D8B030D-6E8A-4147-A177-3AD203B41FA5}">
                      <a16:colId xmlns:a16="http://schemas.microsoft.com/office/drawing/2014/main" val="20003"/>
                    </a:ext>
                  </a:extLst>
                </a:gridCol>
              </a:tblGrid>
              <a:tr h="410634">
                <a:tc>
                  <a:txBody>
                    <a:bodyPr/>
                    <a:lstStyle/>
                    <a:p>
                      <a:r>
                        <a:rPr lang="en-US" sz="1800" dirty="0"/>
                        <a:t>BP Category</a:t>
                      </a:r>
                    </a:p>
                  </a:txBody>
                  <a:tcPr marT="45733" marB="45733"/>
                </a:tc>
                <a:tc>
                  <a:txBody>
                    <a:bodyPr/>
                    <a:lstStyle/>
                    <a:p>
                      <a:r>
                        <a:rPr lang="en-US" sz="1800" dirty="0"/>
                        <a:t>SBP</a:t>
                      </a:r>
                    </a:p>
                  </a:txBody>
                  <a:tcPr marT="45733" marB="45733"/>
                </a:tc>
                <a:tc>
                  <a:txBody>
                    <a:bodyPr/>
                    <a:lstStyle/>
                    <a:p>
                      <a:endParaRPr lang="en-US" sz="1800" dirty="0"/>
                    </a:p>
                  </a:txBody>
                  <a:tcPr marT="45733" marB="45733"/>
                </a:tc>
                <a:tc>
                  <a:txBody>
                    <a:bodyPr/>
                    <a:lstStyle/>
                    <a:p>
                      <a:r>
                        <a:rPr lang="en-US" sz="1800" dirty="0"/>
                        <a:t>DBP</a:t>
                      </a:r>
                    </a:p>
                  </a:txBody>
                  <a:tcPr marT="45733" marB="45733"/>
                </a:tc>
                <a:extLst>
                  <a:ext uri="{0D108BD9-81ED-4DB2-BD59-A6C34878D82A}">
                    <a16:rowId xmlns:a16="http://schemas.microsoft.com/office/drawing/2014/main" val="10000"/>
                  </a:ext>
                </a:extLst>
              </a:tr>
              <a:tr h="410634">
                <a:tc>
                  <a:txBody>
                    <a:bodyPr/>
                    <a:lstStyle/>
                    <a:p>
                      <a:r>
                        <a:rPr lang="en-US" sz="1800" dirty="0"/>
                        <a:t>Normal</a:t>
                      </a:r>
                    </a:p>
                  </a:txBody>
                  <a:tcPr marT="45733" marB="45733"/>
                </a:tc>
                <a:tc>
                  <a:txBody>
                    <a:bodyPr/>
                    <a:lstStyle/>
                    <a:p>
                      <a:r>
                        <a:rPr lang="en-US" sz="1800" dirty="0"/>
                        <a:t>&lt;120 mmHg</a:t>
                      </a:r>
                    </a:p>
                  </a:txBody>
                  <a:tcPr marT="45733" marB="45733"/>
                </a:tc>
                <a:tc>
                  <a:txBody>
                    <a:bodyPr/>
                    <a:lstStyle/>
                    <a:p>
                      <a:pPr algn="ctr"/>
                      <a:r>
                        <a:rPr lang="en-US" sz="1800" dirty="0"/>
                        <a:t>And</a:t>
                      </a:r>
                    </a:p>
                  </a:txBody>
                  <a:tcPr marT="45733" marB="45733"/>
                </a:tc>
                <a:tc>
                  <a:txBody>
                    <a:bodyPr/>
                    <a:lstStyle/>
                    <a:p>
                      <a:r>
                        <a:rPr lang="en-US" sz="1800" dirty="0"/>
                        <a:t>&lt;80mmHg</a:t>
                      </a:r>
                    </a:p>
                  </a:txBody>
                  <a:tcPr marT="45733" marB="45733"/>
                </a:tc>
                <a:extLst>
                  <a:ext uri="{0D108BD9-81ED-4DB2-BD59-A6C34878D82A}">
                    <a16:rowId xmlns:a16="http://schemas.microsoft.com/office/drawing/2014/main" val="10001"/>
                  </a:ext>
                </a:extLst>
              </a:tr>
              <a:tr h="410634">
                <a:tc>
                  <a:txBody>
                    <a:bodyPr/>
                    <a:lstStyle/>
                    <a:p>
                      <a:r>
                        <a:rPr lang="en-US" sz="1800" dirty="0"/>
                        <a:t>Elevated</a:t>
                      </a:r>
                    </a:p>
                  </a:txBody>
                  <a:tcPr marT="45733" marB="45733"/>
                </a:tc>
                <a:tc>
                  <a:txBody>
                    <a:bodyPr/>
                    <a:lstStyle/>
                    <a:p>
                      <a:r>
                        <a:rPr lang="en-US" sz="1800" dirty="0"/>
                        <a:t>120-129mmHg</a:t>
                      </a:r>
                    </a:p>
                  </a:txBody>
                  <a:tcPr marT="45733" marB="45733"/>
                </a:tc>
                <a:tc>
                  <a:txBody>
                    <a:bodyPr/>
                    <a:lstStyle/>
                    <a:p>
                      <a:pPr algn="ctr"/>
                      <a:r>
                        <a:rPr lang="en-US" sz="1800" dirty="0"/>
                        <a:t>And</a:t>
                      </a:r>
                    </a:p>
                  </a:txBody>
                  <a:tcPr marT="45733" marB="45733"/>
                </a:tc>
                <a:tc>
                  <a:txBody>
                    <a:bodyPr/>
                    <a:lstStyle/>
                    <a:p>
                      <a:r>
                        <a:rPr lang="en-US" sz="1800" dirty="0"/>
                        <a:t>&lt;80mmHg</a:t>
                      </a:r>
                    </a:p>
                  </a:txBody>
                  <a:tcPr marT="45733" marB="45733"/>
                </a:tc>
                <a:extLst>
                  <a:ext uri="{0D108BD9-81ED-4DB2-BD59-A6C34878D82A}">
                    <a16:rowId xmlns:a16="http://schemas.microsoft.com/office/drawing/2014/main" val="10002"/>
                  </a:ext>
                </a:extLst>
              </a:tr>
              <a:tr h="410634">
                <a:tc>
                  <a:txBody>
                    <a:bodyPr/>
                    <a:lstStyle/>
                    <a:p>
                      <a:r>
                        <a:rPr lang="en-US" sz="1800" dirty="0"/>
                        <a:t>Hypertension</a:t>
                      </a:r>
                    </a:p>
                  </a:txBody>
                  <a:tcPr marT="45733" marB="45733"/>
                </a:tc>
                <a:tc gridSpan="3">
                  <a:txBody>
                    <a:bodyPr/>
                    <a:lstStyle/>
                    <a:p>
                      <a:pPr algn="ctr"/>
                      <a:endParaRPr lang="en-US" sz="1800" dirty="0"/>
                    </a:p>
                  </a:txBody>
                  <a:tcPr marT="45733" marB="45733"/>
                </a:tc>
                <a:tc hMerge="1">
                  <a:txBody>
                    <a:bodyPr/>
                    <a:lstStyle/>
                    <a:p>
                      <a:endParaRPr lang="en-US"/>
                    </a:p>
                  </a:txBody>
                  <a:tcPr/>
                </a:tc>
                <a:tc hMerge="1">
                  <a:txBody>
                    <a:bodyPr/>
                    <a:lstStyle/>
                    <a:p>
                      <a:endParaRPr lang="en-US" dirty="0"/>
                    </a:p>
                  </a:txBody>
                  <a:tcPr/>
                </a:tc>
                <a:extLst>
                  <a:ext uri="{0D108BD9-81ED-4DB2-BD59-A6C34878D82A}">
                    <a16:rowId xmlns:a16="http://schemas.microsoft.com/office/drawing/2014/main" val="10003"/>
                  </a:ext>
                </a:extLst>
              </a:tr>
              <a:tr h="410634">
                <a:tc>
                  <a:txBody>
                    <a:bodyPr/>
                    <a:lstStyle/>
                    <a:p>
                      <a:r>
                        <a:rPr lang="en-US" sz="1800" dirty="0"/>
                        <a:t>Stage 1</a:t>
                      </a:r>
                    </a:p>
                  </a:txBody>
                  <a:tcPr marT="45733" marB="45733"/>
                </a:tc>
                <a:tc>
                  <a:txBody>
                    <a:bodyPr/>
                    <a:lstStyle/>
                    <a:p>
                      <a:r>
                        <a:rPr lang="en-US" sz="1800" dirty="0"/>
                        <a:t>130-139 mmHg</a:t>
                      </a:r>
                    </a:p>
                  </a:txBody>
                  <a:tcPr marT="45733" marB="45733"/>
                </a:tc>
                <a:tc>
                  <a:txBody>
                    <a:bodyPr/>
                    <a:lstStyle/>
                    <a:p>
                      <a:pPr algn="ctr"/>
                      <a:r>
                        <a:rPr lang="en-US" sz="1800" dirty="0"/>
                        <a:t>Or</a:t>
                      </a:r>
                    </a:p>
                  </a:txBody>
                  <a:tcPr marT="45733" marB="45733"/>
                </a:tc>
                <a:tc>
                  <a:txBody>
                    <a:bodyPr/>
                    <a:lstStyle/>
                    <a:p>
                      <a:r>
                        <a:rPr lang="en-US" sz="1800" dirty="0"/>
                        <a:t>80-89mmHg</a:t>
                      </a:r>
                    </a:p>
                  </a:txBody>
                  <a:tcPr marT="45733" marB="45733"/>
                </a:tc>
                <a:extLst>
                  <a:ext uri="{0D108BD9-81ED-4DB2-BD59-A6C34878D82A}">
                    <a16:rowId xmlns:a16="http://schemas.microsoft.com/office/drawing/2014/main" val="10004"/>
                  </a:ext>
                </a:extLst>
              </a:tr>
              <a:tr h="410634">
                <a:tc>
                  <a:txBody>
                    <a:bodyPr/>
                    <a:lstStyle/>
                    <a:p>
                      <a:r>
                        <a:rPr lang="en-US" sz="1800" dirty="0"/>
                        <a:t>Stage 2</a:t>
                      </a:r>
                    </a:p>
                  </a:txBody>
                  <a:tcPr marT="45733" marB="45733"/>
                </a:tc>
                <a:tc>
                  <a:txBody>
                    <a:bodyPr/>
                    <a:lstStyle/>
                    <a:p>
                      <a:r>
                        <a:rPr lang="en-US" sz="1800" dirty="0"/>
                        <a:t>≥140mmHg</a:t>
                      </a:r>
                    </a:p>
                  </a:txBody>
                  <a:tcPr marT="45733" marB="45733"/>
                </a:tc>
                <a:tc>
                  <a:txBody>
                    <a:bodyPr/>
                    <a:lstStyle/>
                    <a:p>
                      <a:pPr algn="ctr"/>
                      <a:r>
                        <a:rPr lang="en-US" sz="1800" dirty="0"/>
                        <a:t>Or</a:t>
                      </a:r>
                    </a:p>
                  </a:txBody>
                  <a:tcPr marT="45733" marB="45733"/>
                </a:tc>
                <a:tc>
                  <a:txBody>
                    <a:bodyPr/>
                    <a:lstStyle/>
                    <a:p>
                      <a:r>
                        <a:rPr lang="en-US" sz="1800" dirty="0"/>
                        <a:t>≥90mmHg</a:t>
                      </a:r>
                    </a:p>
                  </a:txBody>
                  <a:tcPr marT="45733" marB="45733"/>
                </a:tc>
                <a:extLst>
                  <a:ext uri="{0D108BD9-81ED-4DB2-BD59-A6C34878D82A}">
                    <a16:rowId xmlns:a16="http://schemas.microsoft.com/office/drawing/2014/main" val="10005"/>
                  </a:ext>
                </a:extLst>
              </a:tr>
            </a:tbl>
          </a:graphicData>
        </a:graphic>
      </p:graphicFrame>
      <p:sp>
        <p:nvSpPr>
          <p:cNvPr id="27689" name="TextBox 3">
            <a:extLst>
              <a:ext uri="{FF2B5EF4-FFF2-40B4-BE49-F238E27FC236}">
                <a16:creationId xmlns:a16="http://schemas.microsoft.com/office/drawing/2014/main" id="{5BF1E5EC-14D4-40A3-9CA2-38751BCB71D4}"/>
              </a:ext>
            </a:extLst>
          </p:cNvPr>
          <p:cNvSpPr txBox="1">
            <a:spLocks noChangeArrowheads="1"/>
          </p:cNvSpPr>
          <p:nvPr/>
        </p:nvSpPr>
        <p:spPr bwMode="auto">
          <a:xfrm>
            <a:off x="533400" y="4114800"/>
            <a:ext cx="63246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rebuchet MS" panose="020B0603020202020204" pitchFamily="34" charset="0"/>
                <a:cs typeface="Arial" panose="020B0604020202020204" pitchFamily="34" charset="0"/>
              </a:defRPr>
            </a:lvl1pPr>
            <a:lvl2pPr marL="742950" indent="-285750">
              <a:defRPr>
                <a:solidFill>
                  <a:schemeClr val="tx1"/>
                </a:solidFill>
                <a:latin typeface="Trebuchet MS" panose="020B0603020202020204" pitchFamily="34" charset="0"/>
                <a:cs typeface="Arial" panose="020B0604020202020204" pitchFamily="34" charset="0"/>
              </a:defRPr>
            </a:lvl2pPr>
            <a:lvl3pPr marL="1143000" indent="-228600">
              <a:defRPr>
                <a:solidFill>
                  <a:schemeClr val="tx1"/>
                </a:solidFill>
                <a:latin typeface="Trebuchet MS" panose="020B0603020202020204" pitchFamily="34" charset="0"/>
                <a:cs typeface="Arial" panose="020B0604020202020204" pitchFamily="34" charset="0"/>
              </a:defRPr>
            </a:lvl3pPr>
            <a:lvl4pPr marL="1600200" indent="-228600">
              <a:defRPr>
                <a:solidFill>
                  <a:schemeClr val="tx1"/>
                </a:solidFill>
                <a:latin typeface="Trebuchet MS" panose="020B0603020202020204" pitchFamily="34" charset="0"/>
                <a:cs typeface="Arial" panose="020B0604020202020204" pitchFamily="34" charset="0"/>
              </a:defRPr>
            </a:lvl4pPr>
            <a:lvl5pPr marL="2057400" indent="-228600">
              <a:defRPr>
                <a:solidFill>
                  <a:schemeClr val="tx1"/>
                </a:solidFill>
                <a:latin typeface="Trebuchet MS" panose="020B0603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9pPr>
          </a:lstStyle>
          <a:p>
            <a:pPr eaLnBrk="1" hangingPunct="1"/>
            <a:r>
              <a:rPr lang="en-US" altLang="en-US"/>
              <a:t>Individuals with SBP and DBP in 2 categories should be designated to the higher BP category</a:t>
            </a:r>
          </a:p>
        </p:txBody>
      </p:sp>
      <p:pic>
        <p:nvPicPr>
          <p:cNvPr id="4" name="Picture 3">
            <a:extLst>
              <a:ext uri="{FF2B5EF4-FFF2-40B4-BE49-F238E27FC236}">
                <a16:creationId xmlns:a16="http://schemas.microsoft.com/office/drawing/2014/main" id="{C389270D-9988-E505-E99C-FF666D38CC4B}"/>
              </a:ext>
            </a:extLst>
          </p:cNvPr>
          <p:cNvPicPr>
            <a:picLocks noChangeAspect="1"/>
          </p:cNvPicPr>
          <p:nvPr/>
        </p:nvPicPr>
        <p:blipFill>
          <a:blip r:embed="rId3"/>
          <a:stretch>
            <a:fillRect/>
          </a:stretch>
        </p:blipFill>
        <p:spPr>
          <a:xfrm>
            <a:off x="4247608" y="5715000"/>
            <a:ext cx="4149893" cy="646113"/>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Content Placeholder 5">
            <a:extLst>
              <a:ext uri="{FF2B5EF4-FFF2-40B4-BE49-F238E27FC236}">
                <a16:creationId xmlns:a16="http://schemas.microsoft.com/office/drawing/2014/main" id="{51D8B82F-FAD7-4C2E-8B98-8EBAA7DF4F4C}"/>
              </a:ext>
            </a:extLst>
          </p:cNvPr>
          <p:cNvSpPr>
            <a:spLocks noGrp="1"/>
          </p:cNvSpPr>
          <p:nvPr>
            <p:ph sz="quarter" idx="1"/>
          </p:nvPr>
        </p:nvSpPr>
        <p:spPr>
          <a:xfrm>
            <a:off x="457200" y="1295400"/>
            <a:ext cx="3200400" cy="5257800"/>
          </a:xfrm>
        </p:spPr>
        <p:txBody>
          <a:bodyPr/>
          <a:lstStyle/>
          <a:p>
            <a:pPr>
              <a:buFont typeface="Wingdings 2" panose="05020102010507070707" pitchFamily="18" charset="2"/>
              <a:buNone/>
            </a:pPr>
            <a:r>
              <a:rPr lang="en-US" altLang="en-US"/>
              <a:t>Taking an accurate Blood Pressure</a:t>
            </a:r>
          </a:p>
        </p:txBody>
      </p:sp>
      <p:pic>
        <p:nvPicPr>
          <p:cNvPr id="29699" name="Picture 9">
            <a:extLst>
              <a:ext uri="{FF2B5EF4-FFF2-40B4-BE49-F238E27FC236}">
                <a16:creationId xmlns:a16="http://schemas.microsoft.com/office/drawing/2014/main" id="{4A514C19-0056-4084-B196-4E529C4414F5}"/>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57200" y="2209800"/>
            <a:ext cx="2634784" cy="1900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00" name="Picture 1">
            <a:extLst>
              <a:ext uri="{FF2B5EF4-FFF2-40B4-BE49-F238E27FC236}">
                <a16:creationId xmlns:a16="http://schemas.microsoft.com/office/drawing/2014/main" id="{9C2F5807-BFDE-4CFC-ABA5-E88F0E40AC17}"/>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3733800" y="68263"/>
            <a:ext cx="5181600" cy="6789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cSld>
  <p:clrMapOvr>
    <a:masterClrMapping/>
  </p:clrMapOvr>
  <p:transition spd="med">
    <p:fade/>
  </p:transition>
</p:sld>
</file>

<file path=ppt/slides/slide3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800" dirty="0"/>
              <a:t>BP and Diabetes Targets 2026 </a:t>
            </a:r>
          </a:p>
        </p:txBody>
      </p:sp>
      <p:sp>
        <p:nvSpPr>
          <p:cNvPr id="3" name="Content Placeholder 2"/>
          <p:cNvSpPr>
            <a:spLocks noGrp="1"/>
          </p:cNvSpPr>
          <p:nvPr>
            <p:ph sz="quarter" idx="1"/>
          </p:nvPr>
        </p:nvSpPr>
        <p:spPr>
          <a:xfrm>
            <a:off x="446116" y="1143000"/>
            <a:ext cx="7859684" cy="5334000"/>
          </a:xfrm>
        </p:spPr>
        <p:txBody>
          <a:bodyPr>
            <a:normAutofit fontScale="85000" lnSpcReduction="20000"/>
          </a:bodyPr>
          <a:lstStyle/>
          <a:p>
            <a:pPr>
              <a:lnSpc>
                <a:spcPct val="120000"/>
              </a:lnSpc>
            </a:pPr>
            <a:r>
              <a:rPr lang="en-US" sz="3900" b="1" dirty="0">
                <a:solidFill>
                  <a:srgbClr val="0070C0"/>
                </a:solidFill>
              </a:rPr>
              <a:t>BP target &lt;130/80</a:t>
            </a:r>
            <a:br>
              <a:rPr lang="en-US" sz="3900" b="1" dirty="0">
                <a:solidFill>
                  <a:srgbClr val="0070C0"/>
                </a:solidFill>
              </a:rPr>
            </a:br>
            <a:r>
              <a:rPr lang="en-US" sz="1900" b="1" dirty="0">
                <a:solidFill>
                  <a:srgbClr val="0070C0"/>
                </a:solidFill>
              </a:rPr>
              <a:t>(if it can be safely attained)</a:t>
            </a:r>
          </a:p>
          <a:p>
            <a:pPr marL="594360" lvl="2" indent="0">
              <a:lnSpc>
                <a:spcPct val="120000"/>
              </a:lnSpc>
              <a:buNone/>
            </a:pPr>
            <a:endParaRPr lang="en-US" sz="2800" b="1" dirty="0"/>
          </a:p>
          <a:p>
            <a:pPr>
              <a:lnSpc>
                <a:spcPct val="120000"/>
              </a:lnSpc>
            </a:pPr>
            <a:r>
              <a:rPr lang="en-US" sz="2600" b="0" i="0" dirty="0">
                <a:solidFill>
                  <a:srgbClr val="383636"/>
                </a:solidFill>
                <a:effectLst/>
                <a:ea typeface="Calibri" panose="020F0502020204030204" pitchFamily="34" charset="0"/>
                <a:cs typeface="Calibri" panose="020F0502020204030204" pitchFamily="34" charset="0"/>
              </a:rPr>
              <a:t>A systolic BP &lt;120 should be encouraged in individuals with high CV or kidney risk</a:t>
            </a:r>
          </a:p>
          <a:p>
            <a:pPr>
              <a:lnSpc>
                <a:spcPct val="120000"/>
              </a:lnSpc>
            </a:pPr>
            <a:r>
              <a:rPr lang="en-US" sz="2600" b="0" i="0" dirty="0">
                <a:solidFill>
                  <a:srgbClr val="383636"/>
                </a:solidFill>
                <a:effectLst/>
                <a:ea typeface="Calibri" panose="020F0502020204030204" pitchFamily="34" charset="0"/>
                <a:cs typeface="Calibri" panose="020F0502020204030204" pitchFamily="34" charset="0"/>
              </a:rPr>
              <a:t>Confirm systolic BP ≥ 130 or diastolic BP ≥ 80 using multiple readings, including measurements on a separate day, to diagnose hypertension. </a:t>
            </a:r>
          </a:p>
          <a:p>
            <a:pPr>
              <a:lnSpc>
                <a:spcPct val="120000"/>
              </a:lnSpc>
            </a:pPr>
            <a:r>
              <a:rPr lang="en-US" sz="2600" b="0" i="0" dirty="0">
                <a:solidFill>
                  <a:srgbClr val="383636"/>
                </a:solidFill>
                <a:effectLst/>
                <a:ea typeface="Calibri" panose="020F0502020204030204" pitchFamily="34" charset="0"/>
                <a:cs typeface="Calibri" panose="020F0502020204030204" pitchFamily="34" charset="0"/>
              </a:rPr>
              <a:t>If BP ≥ 180/110, can be diagnosed at single visit</a:t>
            </a:r>
          </a:p>
          <a:p>
            <a:pPr>
              <a:lnSpc>
                <a:spcPct val="120000"/>
              </a:lnSpc>
            </a:pPr>
            <a:r>
              <a:rPr lang="en-US" sz="2600" dirty="0">
                <a:ea typeface="Calibri" panose="020F0502020204030204" pitchFamily="34" charset="0"/>
                <a:cs typeface="Calibri" panose="020F0502020204030204" pitchFamily="34" charset="0"/>
              </a:rPr>
              <a:t>BP target based on individual assessment, shared decision making and potential adverse effects  </a:t>
            </a:r>
          </a:p>
          <a:p>
            <a:pPr>
              <a:lnSpc>
                <a:spcPct val="120000"/>
              </a:lnSpc>
            </a:pPr>
            <a:r>
              <a:rPr lang="en-US" sz="2600" dirty="0">
                <a:ea typeface="Calibri" panose="020F0502020204030204" pitchFamily="34" charset="0"/>
                <a:cs typeface="Calibri" panose="020F0502020204030204" pitchFamily="34" charset="0"/>
              </a:rPr>
              <a:t>Monitor BP at each office visit and home for those with HTN</a:t>
            </a:r>
          </a:p>
          <a:p>
            <a:pPr>
              <a:lnSpc>
                <a:spcPct val="120000"/>
              </a:lnSpc>
            </a:pPr>
            <a:r>
              <a:rPr lang="en-US" sz="2600" dirty="0">
                <a:ea typeface="Calibri" panose="020F0502020204030204" pitchFamily="34" charset="0"/>
                <a:cs typeface="Calibri" panose="020F0502020204030204" pitchFamily="34" charset="0"/>
              </a:rPr>
              <a:t>During pregnancy, BP Target of 110 -</a:t>
            </a:r>
            <a:r>
              <a:rPr lang="en-US" sz="2600" dirty="0">
                <a:solidFill>
                  <a:srgbClr val="000000"/>
                </a:solidFill>
                <a:ea typeface="Calibri" panose="020F0502020204030204" pitchFamily="34" charset="0"/>
                <a:cs typeface="Calibri" panose="020F0502020204030204" pitchFamily="34" charset="0"/>
              </a:rPr>
              <a:t>135/85 </a:t>
            </a:r>
            <a:endParaRPr lang="en-US" sz="2600" dirty="0">
              <a:ea typeface="Calibri" panose="020F0502020204030204" pitchFamily="34" charset="0"/>
              <a:cs typeface="Calibri" panose="020F0502020204030204" pitchFamily="34" charset="0"/>
            </a:endParaRPr>
          </a:p>
          <a:p>
            <a:pPr marL="0" indent="0">
              <a:buNone/>
            </a:pPr>
            <a:endParaRPr lang="en-US" sz="1700" dirty="0">
              <a:ea typeface="Calibri" panose="020F0502020204030204" pitchFamily="34" charset="0"/>
              <a:cs typeface="Calibri" panose="020F0502020204030204" pitchFamily="34" charset="0"/>
            </a:endParaRPr>
          </a:p>
          <a:p>
            <a:endParaRPr lang="en-US" dirty="0"/>
          </a:p>
        </p:txBody>
      </p:sp>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57173" y="1166149"/>
            <a:ext cx="1676400" cy="12078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Picture 3">
            <a:extLst>
              <a:ext uri="{FF2B5EF4-FFF2-40B4-BE49-F238E27FC236}">
                <a16:creationId xmlns:a16="http://schemas.microsoft.com/office/drawing/2014/main" id="{BC312E09-8355-E1A2-9AD7-9C42A9C2A8A8}"/>
              </a:ext>
            </a:extLst>
          </p:cNvPr>
          <p:cNvPicPr>
            <a:picLocks noChangeAspect="1"/>
          </p:cNvPicPr>
          <p:nvPr/>
        </p:nvPicPr>
        <p:blipFill>
          <a:blip r:embed="rId5"/>
          <a:stretch>
            <a:fillRect/>
          </a:stretch>
        </p:blipFill>
        <p:spPr>
          <a:xfrm>
            <a:off x="5053242" y="6278474"/>
            <a:ext cx="3404957" cy="530131"/>
          </a:xfrm>
          <a:prstGeom prst="rect">
            <a:avLst/>
          </a:prstGeom>
        </p:spPr>
      </p:pic>
    </p:spTree>
    <p:extLst>
      <p:ext uri="{BB962C8B-B14F-4D97-AF65-F5344CB8AC3E}">
        <p14:creationId xmlns:p14="http://schemas.microsoft.com/office/powerpoint/2010/main" val="6886661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6950BFC3-D8DA-4A85-94F7-54DA5524770B}">
      <p188:commentRel xmlns:p188="http://schemas.microsoft.com/office/powerpoint/2018/8/main" r:id="rId3"/>
    </p:ext>
  </p:extLst>
</p:sld>
</file>

<file path=ppt/slides/slide30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F4E885-7837-45D1-A558-AA0A80AA39B2}"/>
              </a:ext>
            </a:extLst>
          </p:cNvPr>
          <p:cNvSpPr>
            <a:spLocks noGrp="1"/>
          </p:cNvSpPr>
          <p:nvPr>
            <p:ph type="title"/>
          </p:nvPr>
        </p:nvSpPr>
        <p:spPr>
          <a:xfrm>
            <a:off x="457200" y="152400"/>
            <a:ext cx="8229600" cy="990600"/>
          </a:xfrm>
        </p:spPr>
        <p:txBody>
          <a:bodyPr/>
          <a:lstStyle/>
          <a:p>
            <a:r>
              <a:rPr lang="en-US" dirty="0"/>
              <a:t>Cost vs Benefit of BP Target&lt;130/80</a:t>
            </a:r>
          </a:p>
        </p:txBody>
      </p:sp>
      <p:sp>
        <p:nvSpPr>
          <p:cNvPr id="3" name="Content Placeholder 2">
            <a:extLst>
              <a:ext uri="{FF2B5EF4-FFF2-40B4-BE49-F238E27FC236}">
                <a16:creationId xmlns:a16="http://schemas.microsoft.com/office/drawing/2014/main" id="{070E9FF1-348F-4ED8-88C0-E8EBA01F15FB}"/>
              </a:ext>
            </a:extLst>
          </p:cNvPr>
          <p:cNvSpPr>
            <a:spLocks noGrp="1"/>
          </p:cNvSpPr>
          <p:nvPr>
            <p:ph sz="quarter" idx="1"/>
          </p:nvPr>
        </p:nvSpPr>
        <p:spPr>
          <a:xfrm>
            <a:off x="381000" y="1143000"/>
            <a:ext cx="5562600" cy="5638800"/>
          </a:xfrm>
        </p:spPr>
        <p:txBody>
          <a:bodyPr>
            <a:normAutofit/>
          </a:bodyPr>
          <a:lstStyle/>
          <a:p>
            <a:r>
              <a:rPr lang="en-US" sz="3200" dirty="0"/>
              <a:t>Consider potential adverse effects of BP medications</a:t>
            </a:r>
          </a:p>
          <a:p>
            <a:pPr lvl="1"/>
            <a:r>
              <a:rPr lang="en-US" sz="2400" dirty="0"/>
              <a:t>Hypotension, syncope, falls, acute kidney injury, and electrolyte abnormalities</a:t>
            </a:r>
          </a:p>
          <a:p>
            <a:pPr lvl="1"/>
            <a:r>
              <a:rPr lang="en-US" sz="2400" dirty="0"/>
              <a:t>Older people, those with CKD, and frailty have been shown to be at higher risk  </a:t>
            </a:r>
          </a:p>
          <a:p>
            <a:pPr lvl="1"/>
            <a:r>
              <a:rPr lang="en-US" sz="2400" dirty="0"/>
              <a:t>People with orthostatic hypotension, substantial comorbidity, functional limitations, or polypharmacy higher risk and may prefer relaxed BP targets to enhance quality of life. </a:t>
            </a:r>
          </a:p>
        </p:txBody>
      </p:sp>
      <p:pic>
        <p:nvPicPr>
          <p:cNvPr id="5" name="Picture 4" descr="A picture containing text, sign, outdoor, sky&#10;&#10;Description automatically generated">
            <a:extLst>
              <a:ext uri="{FF2B5EF4-FFF2-40B4-BE49-F238E27FC236}">
                <a16:creationId xmlns:a16="http://schemas.microsoft.com/office/drawing/2014/main" id="{1E2D208A-A28F-442F-AC73-5395458EC5BD}"/>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6096000" y="1325880"/>
            <a:ext cx="2362200" cy="2362200"/>
          </a:xfrm>
          <a:prstGeom prst="rect">
            <a:avLst/>
          </a:prstGeom>
        </p:spPr>
      </p:pic>
      <p:pic>
        <p:nvPicPr>
          <p:cNvPr id="4" name="Picture 3">
            <a:extLst>
              <a:ext uri="{FF2B5EF4-FFF2-40B4-BE49-F238E27FC236}">
                <a16:creationId xmlns:a16="http://schemas.microsoft.com/office/drawing/2014/main" id="{73BC1B61-6CEC-3C1A-068C-9D3E502249CC}"/>
              </a:ext>
            </a:extLst>
          </p:cNvPr>
          <p:cNvPicPr>
            <a:picLocks noChangeAspect="1"/>
          </p:cNvPicPr>
          <p:nvPr/>
        </p:nvPicPr>
        <p:blipFill>
          <a:blip r:embed="rId5"/>
          <a:stretch>
            <a:fillRect/>
          </a:stretch>
        </p:blipFill>
        <p:spPr>
          <a:xfrm>
            <a:off x="5053242" y="6278474"/>
            <a:ext cx="3404957" cy="530131"/>
          </a:xfrm>
          <a:prstGeom prst="rect">
            <a:avLst/>
          </a:prstGeom>
        </p:spPr>
      </p:pic>
    </p:spTree>
    <p:extLst>
      <p:ext uri="{BB962C8B-B14F-4D97-AF65-F5344CB8AC3E}">
        <p14:creationId xmlns:p14="http://schemas.microsoft.com/office/powerpoint/2010/main" val="38261244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152880" y="1250970"/>
            <a:ext cx="1686320" cy="1198026"/>
          </a:xfrm>
          <a:prstGeom prst="rect">
            <a:avLst/>
          </a:prstGeom>
        </p:spPr>
      </p:pic>
      <p:sp>
        <p:nvSpPr>
          <p:cNvPr id="5" name="Title 4"/>
          <p:cNvSpPr>
            <a:spLocks noGrp="1"/>
          </p:cNvSpPr>
          <p:nvPr>
            <p:ph type="title"/>
          </p:nvPr>
        </p:nvSpPr>
        <p:spPr>
          <a:xfrm>
            <a:off x="457200" y="152400"/>
            <a:ext cx="8229600" cy="990600"/>
          </a:xfrm>
        </p:spPr>
        <p:txBody>
          <a:bodyPr>
            <a:normAutofit/>
          </a:bodyPr>
          <a:lstStyle/>
          <a:p>
            <a:r>
              <a:rPr lang="en-US" dirty="0"/>
              <a:t>BP Treatment in addition to Lifestyle</a:t>
            </a:r>
          </a:p>
        </p:txBody>
      </p:sp>
      <p:sp>
        <p:nvSpPr>
          <p:cNvPr id="6" name="Content Placeholder 5"/>
          <p:cNvSpPr>
            <a:spLocks noGrp="1"/>
          </p:cNvSpPr>
          <p:nvPr>
            <p:ph sz="quarter" idx="1"/>
          </p:nvPr>
        </p:nvSpPr>
        <p:spPr>
          <a:xfrm>
            <a:off x="254448" y="1250970"/>
            <a:ext cx="6934200" cy="5290038"/>
          </a:xfrm>
        </p:spPr>
        <p:txBody>
          <a:bodyPr>
            <a:normAutofit/>
          </a:bodyPr>
          <a:lstStyle/>
          <a:p>
            <a:r>
              <a:rPr lang="en-US" b="1" dirty="0"/>
              <a:t>First Line BP Drugs if 130/80 +</a:t>
            </a:r>
          </a:p>
          <a:p>
            <a:pPr lvl="1">
              <a:buSzPct val="75000"/>
            </a:pPr>
            <a:r>
              <a:rPr lang="en-US" sz="2800" dirty="0"/>
              <a:t>With albuminuria or CAD</a:t>
            </a:r>
          </a:p>
          <a:p>
            <a:pPr lvl="2">
              <a:buSzPct val="75000"/>
            </a:pPr>
            <a:r>
              <a:rPr lang="en-US" sz="2400" dirty="0"/>
              <a:t>Start either ACE or ARB*</a:t>
            </a:r>
          </a:p>
          <a:p>
            <a:pPr lvl="1">
              <a:buSzPct val="75000"/>
            </a:pPr>
            <a:r>
              <a:rPr lang="en-US" sz="2800" dirty="0"/>
              <a:t>No albuminuria - Any of the 4 classes of  BP meds can be used:</a:t>
            </a:r>
          </a:p>
          <a:p>
            <a:pPr lvl="2">
              <a:buSzPct val="75000"/>
            </a:pPr>
            <a:r>
              <a:rPr lang="en-US" sz="2400" dirty="0"/>
              <a:t>ACE Inhibitors, ARBs, thiazide-like diuretics or calcium channel blockers. </a:t>
            </a:r>
          </a:p>
          <a:p>
            <a:pPr lvl="2">
              <a:buSzPct val="75000"/>
            </a:pPr>
            <a:r>
              <a:rPr lang="en-US" sz="2800" dirty="0"/>
              <a:t>Monitor K+/</a:t>
            </a:r>
            <a:r>
              <a:rPr lang="en-US" sz="2800" dirty="0" err="1"/>
              <a:t>Scr</a:t>
            </a:r>
            <a:r>
              <a:rPr lang="en-US" sz="2800" dirty="0"/>
              <a:t> 7-14 days after initiation and dose increase for diuretics, ACEI/ARB</a:t>
            </a:r>
            <a:endParaRPr lang="en-US" sz="2400" dirty="0"/>
          </a:p>
          <a:p>
            <a:pPr lvl="1">
              <a:buSzPct val="75000"/>
            </a:pPr>
            <a:r>
              <a:rPr lang="en-US" sz="2800" dirty="0"/>
              <a:t>Avoid ACE and ARB at same time</a:t>
            </a:r>
          </a:p>
          <a:p>
            <a:pPr lvl="1">
              <a:buSzPct val="75000"/>
            </a:pPr>
            <a:r>
              <a:rPr lang="en-US" dirty="0"/>
              <a:t>Multiple Drug Therapy often required</a:t>
            </a:r>
          </a:p>
          <a:p>
            <a:pPr>
              <a:buSzPct val="75000"/>
            </a:pPr>
            <a:r>
              <a:rPr lang="en-US" b="1" dirty="0"/>
              <a:t>If BP ≥ 150 /90 start 2 drug combo</a:t>
            </a:r>
          </a:p>
        </p:txBody>
      </p:sp>
      <p:sp>
        <p:nvSpPr>
          <p:cNvPr id="8" name="TextBox 7">
            <a:extLst>
              <a:ext uri="{FF2B5EF4-FFF2-40B4-BE49-F238E27FC236}">
                <a16:creationId xmlns:a16="http://schemas.microsoft.com/office/drawing/2014/main" id="{A34441C5-9189-4367-871A-D0600398C789}"/>
              </a:ext>
            </a:extLst>
          </p:cNvPr>
          <p:cNvSpPr txBox="1"/>
          <p:nvPr/>
        </p:nvSpPr>
        <p:spPr>
          <a:xfrm>
            <a:off x="7272140" y="2549350"/>
            <a:ext cx="1686320" cy="1200329"/>
          </a:xfrm>
          <a:prstGeom prst="rect">
            <a:avLst/>
          </a:prstGeom>
          <a:noFill/>
        </p:spPr>
        <p:txBody>
          <a:bodyPr wrap="square">
            <a:spAutoFit/>
          </a:bodyPr>
          <a:lstStyle/>
          <a:p>
            <a:pPr marL="0" indent="0">
              <a:buNone/>
            </a:pPr>
            <a:r>
              <a:rPr lang="en-US" sz="1800" dirty="0"/>
              <a:t>*Albuminuria = Urinary albumin creatinine ratio of 30+</a:t>
            </a:r>
          </a:p>
        </p:txBody>
      </p:sp>
      <p:pic>
        <p:nvPicPr>
          <p:cNvPr id="3" name="Picture 2">
            <a:extLst>
              <a:ext uri="{FF2B5EF4-FFF2-40B4-BE49-F238E27FC236}">
                <a16:creationId xmlns:a16="http://schemas.microsoft.com/office/drawing/2014/main" id="{43F34FBA-0A9F-73C8-0114-9D36F28F812B}"/>
              </a:ext>
            </a:extLst>
          </p:cNvPr>
          <p:cNvPicPr>
            <a:picLocks noChangeAspect="1"/>
          </p:cNvPicPr>
          <p:nvPr/>
        </p:nvPicPr>
        <p:blipFill>
          <a:blip r:embed="rId5"/>
          <a:stretch>
            <a:fillRect/>
          </a:stretch>
        </p:blipFill>
        <p:spPr>
          <a:xfrm>
            <a:off x="5053242" y="6278474"/>
            <a:ext cx="3404957" cy="530131"/>
          </a:xfrm>
          <a:prstGeom prst="rect">
            <a:avLst/>
          </a:prstGeom>
        </p:spPr>
      </p:pic>
    </p:spTree>
    <p:custDataLst>
      <p:tags r:id="rId1"/>
    </p:custDataLst>
    <p:extLst>
      <p:ext uri="{BB962C8B-B14F-4D97-AF65-F5344CB8AC3E}">
        <p14:creationId xmlns:p14="http://schemas.microsoft.com/office/powerpoint/2010/main" val="42381033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269198-1136-4462-AC1A-CFC9C15A1084}"/>
              </a:ext>
            </a:extLst>
          </p:cNvPr>
          <p:cNvSpPr>
            <a:spLocks noGrp="1"/>
          </p:cNvSpPr>
          <p:nvPr>
            <p:ph type="title"/>
          </p:nvPr>
        </p:nvSpPr>
        <p:spPr/>
        <p:txBody>
          <a:bodyPr/>
          <a:lstStyle/>
          <a:p>
            <a:r>
              <a:rPr lang="en-US" dirty="0"/>
              <a:t>Hypertension Management</a:t>
            </a:r>
          </a:p>
        </p:txBody>
      </p:sp>
      <p:sp>
        <p:nvSpPr>
          <p:cNvPr id="4" name="Content Placeholder 3">
            <a:extLst>
              <a:ext uri="{FF2B5EF4-FFF2-40B4-BE49-F238E27FC236}">
                <a16:creationId xmlns:a16="http://schemas.microsoft.com/office/drawing/2014/main" id="{9ECD1131-D9C3-7DB9-934F-CBBDF20012BD}"/>
              </a:ext>
            </a:extLst>
          </p:cNvPr>
          <p:cNvSpPr>
            <a:spLocks noGrp="1"/>
          </p:cNvSpPr>
          <p:nvPr>
            <p:ph sz="quarter" idx="1"/>
          </p:nvPr>
        </p:nvSpPr>
        <p:spPr/>
        <p:txBody>
          <a:bodyPr/>
          <a:lstStyle/>
          <a:p>
            <a:endParaRPr lang="en-US"/>
          </a:p>
        </p:txBody>
      </p:sp>
      <p:pic>
        <p:nvPicPr>
          <p:cNvPr id="7" name="Picture 6">
            <a:extLst>
              <a:ext uri="{FF2B5EF4-FFF2-40B4-BE49-F238E27FC236}">
                <a16:creationId xmlns:a16="http://schemas.microsoft.com/office/drawing/2014/main" id="{90C91E58-4A9A-92DD-075E-5B0A32F6C21F}"/>
              </a:ext>
            </a:extLst>
          </p:cNvPr>
          <p:cNvPicPr>
            <a:picLocks noChangeAspect="1"/>
          </p:cNvPicPr>
          <p:nvPr/>
        </p:nvPicPr>
        <p:blipFill>
          <a:blip r:embed="rId3"/>
          <a:stretch>
            <a:fillRect/>
          </a:stretch>
        </p:blipFill>
        <p:spPr>
          <a:xfrm>
            <a:off x="-22185" y="1447800"/>
            <a:ext cx="9144000" cy="5120640"/>
          </a:xfrm>
          <a:prstGeom prst="rect">
            <a:avLst/>
          </a:prstGeom>
        </p:spPr>
      </p:pic>
      <p:pic>
        <p:nvPicPr>
          <p:cNvPr id="3" name="Picture 2">
            <a:extLst>
              <a:ext uri="{FF2B5EF4-FFF2-40B4-BE49-F238E27FC236}">
                <a16:creationId xmlns:a16="http://schemas.microsoft.com/office/drawing/2014/main" id="{CE3AB5E3-C405-6718-0FDE-B17BD49243B0}"/>
              </a:ext>
            </a:extLst>
          </p:cNvPr>
          <p:cNvPicPr>
            <a:picLocks noChangeAspect="1"/>
          </p:cNvPicPr>
          <p:nvPr/>
        </p:nvPicPr>
        <p:blipFill>
          <a:blip r:embed="rId4"/>
          <a:stretch>
            <a:fillRect/>
          </a:stretch>
        </p:blipFill>
        <p:spPr>
          <a:xfrm>
            <a:off x="5783640" y="6244049"/>
            <a:ext cx="3404957" cy="530131"/>
          </a:xfrm>
          <a:prstGeom prst="rect">
            <a:avLst/>
          </a:prstGeom>
        </p:spPr>
      </p:pic>
    </p:spTree>
    <p:extLst>
      <p:ext uri="{BB962C8B-B14F-4D97-AF65-F5344CB8AC3E}">
        <p14:creationId xmlns:p14="http://schemas.microsoft.com/office/powerpoint/2010/main" val="1413428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5B6E03-241A-4749-1DF7-EA4B7D8CED6B}"/>
              </a:ext>
            </a:extLst>
          </p:cNvPr>
          <p:cNvSpPr>
            <a:spLocks noGrp="1"/>
          </p:cNvSpPr>
          <p:nvPr>
            <p:ph type="title"/>
          </p:nvPr>
        </p:nvSpPr>
        <p:spPr/>
        <p:txBody>
          <a:bodyPr>
            <a:normAutofit/>
          </a:bodyPr>
          <a:lstStyle/>
          <a:p>
            <a:r>
              <a:rPr lang="en-US" dirty="0"/>
              <a:t>Hypertension Management (</a:t>
            </a:r>
            <a:r>
              <a:rPr lang="en-US" dirty="0" err="1"/>
              <a:t>Cont</a:t>
            </a:r>
            <a:r>
              <a:rPr lang="en-US" dirty="0"/>
              <a:t>)</a:t>
            </a:r>
          </a:p>
        </p:txBody>
      </p:sp>
      <p:sp>
        <p:nvSpPr>
          <p:cNvPr id="3" name="Content Placeholder 2">
            <a:extLst>
              <a:ext uri="{FF2B5EF4-FFF2-40B4-BE49-F238E27FC236}">
                <a16:creationId xmlns:a16="http://schemas.microsoft.com/office/drawing/2014/main" id="{B7622F9C-53AF-C4AF-26ED-4143A4DE3378}"/>
              </a:ext>
            </a:extLst>
          </p:cNvPr>
          <p:cNvSpPr>
            <a:spLocks noGrp="1"/>
          </p:cNvSpPr>
          <p:nvPr>
            <p:ph sz="quarter" idx="1"/>
          </p:nvPr>
        </p:nvSpPr>
        <p:spPr/>
        <p:txBody>
          <a:bodyPr/>
          <a:lstStyle/>
          <a:p>
            <a:endParaRPr lang="en-US"/>
          </a:p>
        </p:txBody>
      </p:sp>
      <p:pic>
        <p:nvPicPr>
          <p:cNvPr id="5" name="Picture 4">
            <a:extLst>
              <a:ext uri="{FF2B5EF4-FFF2-40B4-BE49-F238E27FC236}">
                <a16:creationId xmlns:a16="http://schemas.microsoft.com/office/drawing/2014/main" id="{FBFB5AA6-DAAD-4D7E-35FE-DB0B3763B92A}"/>
              </a:ext>
            </a:extLst>
          </p:cNvPr>
          <p:cNvPicPr>
            <a:picLocks noChangeAspect="1"/>
          </p:cNvPicPr>
          <p:nvPr/>
        </p:nvPicPr>
        <p:blipFill>
          <a:blip r:embed="rId3"/>
          <a:stretch>
            <a:fillRect/>
          </a:stretch>
        </p:blipFill>
        <p:spPr>
          <a:xfrm>
            <a:off x="0" y="1447800"/>
            <a:ext cx="9144000" cy="4973217"/>
          </a:xfrm>
          <a:prstGeom prst="rect">
            <a:avLst/>
          </a:prstGeom>
        </p:spPr>
      </p:pic>
      <p:pic>
        <p:nvPicPr>
          <p:cNvPr id="4" name="Picture 3">
            <a:extLst>
              <a:ext uri="{FF2B5EF4-FFF2-40B4-BE49-F238E27FC236}">
                <a16:creationId xmlns:a16="http://schemas.microsoft.com/office/drawing/2014/main" id="{CFD5B0E3-6BF7-BB57-A465-793949FB662D}"/>
              </a:ext>
            </a:extLst>
          </p:cNvPr>
          <p:cNvPicPr>
            <a:picLocks noChangeAspect="1"/>
          </p:cNvPicPr>
          <p:nvPr/>
        </p:nvPicPr>
        <p:blipFill>
          <a:blip r:embed="rId4"/>
          <a:stretch>
            <a:fillRect/>
          </a:stretch>
        </p:blipFill>
        <p:spPr>
          <a:xfrm>
            <a:off x="1135667" y="6317760"/>
            <a:ext cx="3404957" cy="530131"/>
          </a:xfrm>
          <a:prstGeom prst="rect">
            <a:avLst/>
          </a:prstGeom>
        </p:spPr>
      </p:pic>
    </p:spTree>
    <p:extLst>
      <p:ext uri="{BB962C8B-B14F-4D97-AF65-F5344CB8AC3E}">
        <p14:creationId xmlns:p14="http://schemas.microsoft.com/office/powerpoint/2010/main" val="33559497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6950BFC3-D8DA-4A85-94F7-54DA5524770B}">
      <p188:commentRel xmlns:p188="http://schemas.microsoft.com/office/powerpoint/2018/8/main" r:id="rId2"/>
    </p:ext>
  </p:extLst>
</p:sld>
</file>

<file path=ppt/slides/slide3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HTN Lifestyle Treatment Strategies</a:t>
            </a:r>
          </a:p>
        </p:txBody>
      </p:sp>
      <p:sp>
        <p:nvSpPr>
          <p:cNvPr id="3" name="Content Placeholder 2"/>
          <p:cNvSpPr>
            <a:spLocks noGrp="1"/>
          </p:cNvSpPr>
          <p:nvPr>
            <p:ph sz="quarter" idx="1"/>
          </p:nvPr>
        </p:nvSpPr>
        <p:spPr>
          <a:xfrm>
            <a:off x="381000" y="1295400"/>
            <a:ext cx="7391400" cy="4937760"/>
          </a:xfrm>
        </p:spPr>
        <p:txBody>
          <a:bodyPr>
            <a:normAutofit/>
          </a:bodyPr>
          <a:lstStyle/>
          <a:p>
            <a:r>
              <a:rPr lang="en-US" sz="3200" dirty="0"/>
              <a:t>If BP &gt; 120/80, start with lifestyle</a:t>
            </a:r>
          </a:p>
          <a:p>
            <a:r>
              <a:rPr lang="en-US" sz="3200" dirty="0"/>
              <a:t>DASH Diet</a:t>
            </a:r>
          </a:p>
          <a:p>
            <a:r>
              <a:rPr lang="en-US" sz="3200" dirty="0"/>
              <a:t>Weight loss if indicated</a:t>
            </a:r>
          </a:p>
          <a:p>
            <a:r>
              <a:rPr lang="en-US" sz="3200" dirty="0"/>
              <a:t>Sodium intake &lt;2,300mg/day</a:t>
            </a:r>
          </a:p>
          <a:p>
            <a:r>
              <a:rPr lang="en-US" sz="3200" dirty="0"/>
              <a:t>Eat more fruits &amp; veggies (8-10 a day)</a:t>
            </a:r>
          </a:p>
          <a:p>
            <a:r>
              <a:rPr lang="en-US" sz="3200" dirty="0"/>
              <a:t>Low fat dairy products (2-3 servings/day)</a:t>
            </a:r>
          </a:p>
          <a:p>
            <a:r>
              <a:rPr lang="en-US" sz="3200" dirty="0"/>
              <a:t>Limit alcohol 1-2 drinks a day</a:t>
            </a:r>
          </a:p>
          <a:p>
            <a:r>
              <a:rPr lang="en-US" sz="3200" dirty="0"/>
              <a:t>Increase activity level</a:t>
            </a:r>
          </a:p>
          <a:p>
            <a:endParaRPr lang="en-US" dirty="0"/>
          </a:p>
        </p:txBody>
      </p:sp>
      <p:pic>
        <p:nvPicPr>
          <p:cNvPr id="4" name="Picture 3"/>
          <p:cNvPicPr>
            <a:picLocks noChangeAspect="1"/>
          </p:cNvPicPr>
          <p:nvPr/>
        </p:nvPicPr>
        <p:blipFill>
          <a:blip r:embed="rId3"/>
          <a:stretch>
            <a:fillRect/>
          </a:stretch>
        </p:blipFill>
        <p:spPr>
          <a:xfrm>
            <a:off x="6569319" y="1203960"/>
            <a:ext cx="2152650" cy="1832144"/>
          </a:xfrm>
          <a:prstGeom prst="rect">
            <a:avLst/>
          </a:prstGeom>
        </p:spPr>
      </p:pic>
      <p:pic>
        <p:nvPicPr>
          <p:cNvPr id="6" name="Picture 5">
            <a:extLst>
              <a:ext uri="{FF2B5EF4-FFF2-40B4-BE49-F238E27FC236}">
                <a16:creationId xmlns:a16="http://schemas.microsoft.com/office/drawing/2014/main" id="{36F248C5-0F55-45A4-86EB-83DDEDFDF4FB}"/>
              </a:ext>
            </a:extLst>
          </p:cNvPr>
          <p:cNvPicPr>
            <a:picLocks noChangeAspect="1"/>
          </p:cNvPicPr>
          <p:nvPr/>
        </p:nvPicPr>
        <p:blipFill>
          <a:blip r:embed="rId4"/>
          <a:stretch>
            <a:fillRect/>
          </a:stretch>
        </p:blipFill>
        <p:spPr>
          <a:xfrm>
            <a:off x="4724400" y="6120494"/>
            <a:ext cx="3404957" cy="530131"/>
          </a:xfrm>
          <a:prstGeom prst="rect">
            <a:avLst/>
          </a:prstGeom>
        </p:spPr>
      </p:pic>
    </p:spTree>
    <p:extLst>
      <p:ext uri="{BB962C8B-B14F-4D97-AF65-F5344CB8AC3E}">
        <p14:creationId xmlns:p14="http://schemas.microsoft.com/office/powerpoint/2010/main" val="329257555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3519DC-1EEB-2C8A-F4AC-097BC1CFF6EA}"/>
              </a:ext>
            </a:extLst>
          </p:cNvPr>
          <p:cNvSpPr>
            <a:spLocks noGrp="1"/>
          </p:cNvSpPr>
          <p:nvPr>
            <p:ph type="title"/>
          </p:nvPr>
        </p:nvSpPr>
        <p:spPr/>
        <p:txBody>
          <a:bodyPr/>
          <a:lstStyle/>
          <a:p>
            <a:r>
              <a:rPr lang="en-US" dirty="0"/>
              <a:t>Cardiac and Renal Disease</a:t>
            </a:r>
          </a:p>
        </p:txBody>
      </p:sp>
      <p:sp>
        <p:nvSpPr>
          <p:cNvPr id="3" name="Content Placeholder 2">
            <a:extLst>
              <a:ext uri="{FF2B5EF4-FFF2-40B4-BE49-F238E27FC236}">
                <a16:creationId xmlns:a16="http://schemas.microsoft.com/office/drawing/2014/main" id="{6E5C3795-DD6A-A227-0421-03AD11F861ED}"/>
              </a:ext>
            </a:extLst>
          </p:cNvPr>
          <p:cNvSpPr>
            <a:spLocks noGrp="1"/>
          </p:cNvSpPr>
          <p:nvPr>
            <p:ph sz="quarter" idx="1"/>
          </p:nvPr>
        </p:nvSpPr>
        <p:spPr>
          <a:xfrm>
            <a:off x="401054" y="1160206"/>
            <a:ext cx="6400800" cy="5715000"/>
          </a:xfrm>
        </p:spPr>
        <p:txBody>
          <a:bodyPr>
            <a:normAutofit/>
          </a:bodyPr>
          <a:lstStyle/>
          <a:p>
            <a:pPr>
              <a:lnSpc>
                <a:spcPct val="120000"/>
              </a:lnSpc>
            </a:pPr>
            <a:r>
              <a:rPr lang="en-US" b="0" i="0" dirty="0">
                <a:solidFill>
                  <a:srgbClr val="383636"/>
                </a:solidFill>
                <a:effectLst/>
                <a:ea typeface="Calibri" panose="020F0502020204030204" pitchFamily="34" charset="0"/>
                <a:cs typeface="Calibri" panose="020F0502020204030204" pitchFamily="34" charset="0"/>
              </a:rPr>
              <a:t>The combination of 3 comorbidities has been termed </a:t>
            </a:r>
            <a:r>
              <a:rPr lang="en-US" b="0" i="1" dirty="0">
                <a:solidFill>
                  <a:srgbClr val="0070C0"/>
                </a:solidFill>
                <a:effectLst/>
                <a:ea typeface="Calibri" panose="020F0502020204030204" pitchFamily="34" charset="0"/>
                <a:cs typeface="Calibri" panose="020F0502020204030204" pitchFamily="34" charset="0"/>
              </a:rPr>
              <a:t>cardiorenal metabolic disease </a:t>
            </a:r>
            <a:r>
              <a:rPr lang="en-US" b="0" i="0" dirty="0">
                <a:solidFill>
                  <a:srgbClr val="383636"/>
                </a:solidFill>
                <a:effectLst/>
                <a:ea typeface="Calibri" panose="020F0502020204030204" pitchFamily="34" charset="0"/>
                <a:cs typeface="Calibri" panose="020F0502020204030204" pitchFamily="34" charset="0"/>
              </a:rPr>
              <a:t>or </a:t>
            </a:r>
            <a:r>
              <a:rPr lang="en-US" b="0" i="1" dirty="0">
                <a:solidFill>
                  <a:srgbClr val="0070C0"/>
                </a:solidFill>
                <a:effectLst/>
                <a:ea typeface="Calibri" panose="020F0502020204030204" pitchFamily="34" charset="0"/>
                <a:cs typeface="Calibri" panose="020F0502020204030204" pitchFamily="34" charset="0"/>
              </a:rPr>
              <a:t>cardiovascular-kidney-metabolic</a:t>
            </a:r>
            <a:r>
              <a:rPr lang="en-US" b="0" i="0" dirty="0">
                <a:solidFill>
                  <a:srgbClr val="383636"/>
                </a:solidFill>
                <a:effectLst/>
                <a:ea typeface="Calibri" panose="020F0502020204030204" pitchFamily="34" charset="0"/>
                <a:cs typeface="Calibri" panose="020F0502020204030204" pitchFamily="34" charset="0"/>
              </a:rPr>
              <a:t> health</a:t>
            </a:r>
            <a:endParaRPr lang="en-US" dirty="0">
              <a:ea typeface="Calibri" panose="020F0502020204030204" pitchFamily="34" charset="0"/>
              <a:cs typeface="Calibri" panose="020F0502020204030204" pitchFamily="34" charset="0"/>
            </a:endParaRPr>
          </a:p>
          <a:p>
            <a:pPr lvl="1">
              <a:lnSpc>
                <a:spcPct val="120000"/>
              </a:lnSpc>
            </a:pPr>
            <a:r>
              <a:rPr lang="en-US" dirty="0">
                <a:solidFill>
                  <a:srgbClr val="383636"/>
                </a:solidFill>
                <a:ea typeface="Calibri" panose="020F0502020204030204" pitchFamily="34" charset="0"/>
                <a:cs typeface="Calibri" panose="020F0502020204030204" pitchFamily="34" charset="0"/>
              </a:rPr>
              <a:t> </a:t>
            </a:r>
            <a:r>
              <a:rPr lang="en-US" b="0" i="0" dirty="0">
                <a:solidFill>
                  <a:srgbClr val="0070C0"/>
                </a:solidFill>
                <a:effectLst/>
                <a:ea typeface="Calibri" panose="020F0502020204030204" pitchFamily="34" charset="0"/>
                <a:cs typeface="Calibri" panose="020F0502020204030204" pitchFamily="34" charset="0"/>
              </a:rPr>
              <a:t>ASCVD, heart failure, and chronic kidney disease (CKD) </a:t>
            </a:r>
          </a:p>
          <a:p>
            <a:pPr>
              <a:lnSpc>
                <a:spcPct val="120000"/>
              </a:lnSpc>
            </a:pPr>
            <a:r>
              <a:rPr lang="en-US" sz="2800" dirty="0">
                <a:solidFill>
                  <a:srgbClr val="383636"/>
                </a:solidFill>
                <a:ea typeface="Calibri" panose="020F0502020204030204" pitchFamily="34" charset="0"/>
                <a:cs typeface="Calibri" panose="020F0502020204030204" pitchFamily="34" charset="0"/>
              </a:rPr>
              <a:t>Recognized </a:t>
            </a:r>
            <a:r>
              <a:rPr lang="en-US" sz="2800" b="0" i="0" dirty="0">
                <a:solidFill>
                  <a:srgbClr val="383636"/>
                </a:solidFill>
                <a:effectLst/>
                <a:ea typeface="Calibri" panose="020F0502020204030204" pitchFamily="34" charset="0"/>
                <a:cs typeface="Calibri" panose="020F0502020204030204" pitchFamily="34" charset="0"/>
              </a:rPr>
              <a:t>interrelationship of cardiometabolic risk factors leading to cardiovascular disease and adverse kidney outcomes in people with diabetes.</a:t>
            </a:r>
          </a:p>
          <a:p>
            <a:pPr lvl="1">
              <a:lnSpc>
                <a:spcPct val="120000"/>
              </a:lnSpc>
            </a:pPr>
            <a:r>
              <a:rPr lang="en-US" b="0" i="0" dirty="0">
                <a:solidFill>
                  <a:srgbClr val="383636"/>
                </a:solidFill>
                <a:effectLst/>
                <a:ea typeface="Calibri" panose="020F0502020204030204" pitchFamily="34" charset="0"/>
                <a:cs typeface="Calibri" panose="020F0502020204030204" pitchFamily="34" charset="0"/>
              </a:rPr>
              <a:t>3 comorbidities frequently associated with metabolic risk factors &amp; extra weight  </a:t>
            </a:r>
          </a:p>
          <a:p>
            <a:pPr lvl="1">
              <a:lnSpc>
                <a:spcPct val="120000"/>
              </a:lnSpc>
            </a:pPr>
            <a:r>
              <a:rPr lang="en-US" b="0" i="0" dirty="0">
                <a:solidFill>
                  <a:srgbClr val="383636"/>
                </a:solidFill>
                <a:effectLst/>
                <a:ea typeface="Calibri" panose="020F0502020204030204" pitchFamily="34" charset="0"/>
                <a:cs typeface="Calibri" panose="020F0502020204030204" pitchFamily="34" charset="0"/>
              </a:rPr>
              <a:t>Incidence of all three conditions rises with </a:t>
            </a:r>
            <a:r>
              <a:rPr lang="en-US" b="0" i="1" dirty="0">
                <a:solidFill>
                  <a:srgbClr val="383636"/>
                </a:solidFill>
                <a:effectLst/>
                <a:ea typeface="Calibri" panose="020F0502020204030204" pitchFamily="34" charset="0"/>
                <a:cs typeface="Calibri" panose="020F0502020204030204" pitchFamily="34" charset="0"/>
              </a:rPr>
              <a:t>increasing</a:t>
            </a:r>
            <a:r>
              <a:rPr lang="en-US" b="0" i="0" dirty="0">
                <a:solidFill>
                  <a:srgbClr val="383636"/>
                </a:solidFill>
                <a:effectLst/>
                <a:ea typeface="Calibri" panose="020F0502020204030204" pitchFamily="34" charset="0"/>
                <a:cs typeface="Calibri" panose="020F0502020204030204" pitchFamily="34" charset="0"/>
              </a:rPr>
              <a:t> A1C levels.</a:t>
            </a:r>
          </a:p>
        </p:txBody>
      </p:sp>
      <p:pic>
        <p:nvPicPr>
          <p:cNvPr id="8" name="Picture 7" descr="Doctor finger on chin">
            <a:extLst>
              <a:ext uri="{FF2B5EF4-FFF2-40B4-BE49-F238E27FC236}">
                <a16:creationId xmlns:a16="http://schemas.microsoft.com/office/drawing/2014/main" id="{ACE23CD8-AF06-8CD8-E0F0-DFDC2069E7C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238920" y="1319908"/>
            <a:ext cx="1111143" cy="5029200"/>
          </a:xfrm>
          <a:prstGeom prst="rect">
            <a:avLst/>
          </a:prstGeom>
        </p:spPr>
      </p:pic>
    </p:spTree>
    <p:extLst>
      <p:ext uri="{BB962C8B-B14F-4D97-AF65-F5344CB8AC3E}">
        <p14:creationId xmlns:p14="http://schemas.microsoft.com/office/powerpoint/2010/main" val="36843816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323EF6-BB7F-4A17-ABEC-0BAB645133AA}"/>
              </a:ext>
            </a:extLst>
          </p:cNvPr>
          <p:cNvSpPr>
            <a:spLocks noGrp="1"/>
          </p:cNvSpPr>
          <p:nvPr>
            <p:ph type="title"/>
          </p:nvPr>
        </p:nvSpPr>
        <p:spPr>
          <a:xfrm>
            <a:off x="457200" y="228600"/>
            <a:ext cx="8229600" cy="609600"/>
          </a:xfrm>
        </p:spPr>
        <p:txBody>
          <a:bodyPr>
            <a:normAutofit fontScale="90000"/>
          </a:bodyPr>
          <a:lstStyle/>
          <a:p>
            <a:pPr eaLnBrk="1" fontAlgn="auto" hangingPunct="1">
              <a:spcAft>
                <a:spcPts val="0"/>
              </a:spcAft>
              <a:defRPr/>
            </a:pPr>
            <a:r>
              <a:rPr lang="en-US" sz="4400" dirty="0"/>
              <a:t>Back to Alice</a:t>
            </a:r>
            <a:endParaRPr lang="en-US" dirty="0"/>
          </a:p>
        </p:txBody>
      </p:sp>
      <p:sp>
        <p:nvSpPr>
          <p:cNvPr id="55299" name="Content Placeholder 2">
            <a:extLst>
              <a:ext uri="{FF2B5EF4-FFF2-40B4-BE49-F238E27FC236}">
                <a16:creationId xmlns:a16="http://schemas.microsoft.com/office/drawing/2014/main" id="{EBF0F0DA-B2CC-4ECD-B776-E45B83A7649F}"/>
              </a:ext>
            </a:extLst>
          </p:cNvPr>
          <p:cNvSpPr>
            <a:spLocks noGrp="1"/>
          </p:cNvSpPr>
          <p:nvPr>
            <p:ph sz="quarter" idx="1"/>
          </p:nvPr>
        </p:nvSpPr>
        <p:spPr>
          <a:xfrm>
            <a:off x="457200" y="838200"/>
            <a:ext cx="4041648" cy="6248400"/>
          </a:xfrm>
        </p:spPr>
        <p:txBody>
          <a:bodyPr>
            <a:normAutofit fontScale="85000" lnSpcReduction="10000"/>
          </a:bodyPr>
          <a:lstStyle/>
          <a:p>
            <a:pPr marL="0" indent="0" eaLnBrk="1" hangingPunct="1">
              <a:lnSpc>
                <a:spcPct val="120000"/>
              </a:lnSpc>
              <a:buFont typeface="Wingdings 2" panose="05020102010507070707" pitchFamily="18" charset="2"/>
              <a:buNone/>
              <a:defRPr/>
            </a:pPr>
            <a:r>
              <a:rPr lang="en-US" altLang="en-US" sz="1800" dirty="0"/>
              <a:t>Alice is a 56yo AAF presenting for follow-up for type 2 diabetes. Alice reports that her blood pressure has been higher lately. Denies s/</a:t>
            </a:r>
            <a:r>
              <a:rPr lang="en-US" altLang="en-US" sz="1800" dirty="0" err="1"/>
              <a:t>sx</a:t>
            </a:r>
            <a:r>
              <a:rPr lang="en-US" altLang="en-US" sz="1800" dirty="0"/>
              <a:t> of hypoglycemia. </a:t>
            </a:r>
          </a:p>
          <a:p>
            <a:pPr eaLnBrk="1" hangingPunct="1">
              <a:lnSpc>
                <a:spcPct val="120000"/>
              </a:lnSpc>
              <a:defRPr/>
            </a:pPr>
            <a:r>
              <a:rPr lang="en-US" altLang="en-US" sz="1800" b="1" dirty="0"/>
              <a:t>PMH</a:t>
            </a:r>
          </a:p>
          <a:p>
            <a:pPr lvl="1" eaLnBrk="1" hangingPunct="1">
              <a:lnSpc>
                <a:spcPct val="120000"/>
              </a:lnSpc>
              <a:defRPr/>
            </a:pPr>
            <a:r>
              <a:rPr lang="en-US" altLang="en-US" sz="1800" dirty="0">
                <a:solidFill>
                  <a:schemeClr val="tx1"/>
                </a:solidFill>
              </a:rPr>
              <a:t>Type 2 diabetes x5 years</a:t>
            </a:r>
          </a:p>
          <a:p>
            <a:pPr lvl="1" eaLnBrk="1" hangingPunct="1">
              <a:lnSpc>
                <a:spcPct val="120000"/>
              </a:lnSpc>
              <a:defRPr/>
            </a:pPr>
            <a:r>
              <a:rPr lang="en-US" altLang="en-US" sz="1800" dirty="0">
                <a:solidFill>
                  <a:schemeClr val="tx1"/>
                </a:solidFill>
              </a:rPr>
              <a:t>HTN x 5 years</a:t>
            </a:r>
          </a:p>
          <a:p>
            <a:pPr lvl="1" eaLnBrk="1" hangingPunct="1">
              <a:lnSpc>
                <a:spcPct val="120000"/>
              </a:lnSpc>
              <a:defRPr/>
            </a:pPr>
            <a:r>
              <a:rPr lang="en-US" altLang="en-US" sz="1800" dirty="0">
                <a:solidFill>
                  <a:schemeClr val="tx1"/>
                </a:solidFill>
              </a:rPr>
              <a:t>Depression</a:t>
            </a:r>
          </a:p>
          <a:p>
            <a:pPr eaLnBrk="1" hangingPunct="1">
              <a:lnSpc>
                <a:spcPct val="120000"/>
              </a:lnSpc>
              <a:defRPr/>
            </a:pPr>
            <a:r>
              <a:rPr lang="en-US" altLang="en-US" sz="1800" b="1" dirty="0"/>
              <a:t>Meds</a:t>
            </a:r>
          </a:p>
          <a:p>
            <a:pPr lvl="1" eaLnBrk="1" hangingPunct="1">
              <a:lnSpc>
                <a:spcPct val="120000"/>
              </a:lnSpc>
              <a:defRPr/>
            </a:pPr>
            <a:r>
              <a:rPr lang="en-US" altLang="en-US" sz="1800" dirty="0">
                <a:solidFill>
                  <a:schemeClr val="tx1"/>
                </a:solidFill>
              </a:rPr>
              <a:t>Metformin1000mg PO bid</a:t>
            </a:r>
          </a:p>
          <a:p>
            <a:pPr lvl="1" eaLnBrk="1" hangingPunct="1">
              <a:lnSpc>
                <a:spcPct val="120000"/>
              </a:lnSpc>
              <a:defRPr/>
            </a:pPr>
            <a:r>
              <a:rPr lang="en-US" altLang="en-US" sz="1800" dirty="0">
                <a:solidFill>
                  <a:schemeClr val="tx1"/>
                </a:solidFill>
              </a:rPr>
              <a:t>Glipizide 10mg PO </a:t>
            </a:r>
            <a:r>
              <a:rPr lang="en-US" altLang="en-US" sz="1800" dirty="0" err="1">
                <a:solidFill>
                  <a:schemeClr val="tx1"/>
                </a:solidFill>
              </a:rPr>
              <a:t>qam</a:t>
            </a:r>
            <a:endParaRPr lang="en-US" altLang="en-US" sz="1800" dirty="0">
              <a:solidFill>
                <a:schemeClr val="tx1"/>
              </a:solidFill>
            </a:endParaRPr>
          </a:p>
          <a:p>
            <a:pPr lvl="1" eaLnBrk="1" hangingPunct="1">
              <a:lnSpc>
                <a:spcPct val="120000"/>
              </a:lnSpc>
              <a:defRPr/>
            </a:pPr>
            <a:r>
              <a:rPr lang="en-US" altLang="en-US" sz="1800" dirty="0" err="1">
                <a:solidFill>
                  <a:schemeClr val="tx1"/>
                </a:solidFill>
              </a:rPr>
              <a:t>Chlorthalidone</a:t>
            </a:r>
            <a:r>
              <a:rPr lang="en-US" altLang="en-US" sz="1800" dirty="0">
                <a:solidFill>
                  <a:schemeClr val="tx1"/>
                </a:solidFill>
              </a:rPr>
              <a:t> 25mg PO daily</a:t>
            </a:r>
          </a:p>
          <a:p>
            <a:pPr lvl="1" eaLnBrk="1" hangingPunct="1">
              <a:lnSpc>
                <a:spcPct val="120000"/>
              </a:lnSpc>
              <a:defRPr/>
            </a:pPr>
            <a:r>
              <a:rPr lang="en-US" altLang="en-US" sz="1800" dirty="0">
                <a:solidFill>
                  <a:schemeClr val="tx1"/>
                </a:solidFill>
              </a:rPr>
              <a:t>Escitalopram 10mg PO daily</a:t>
            </a:r>
          </a:p>
          <a:p>
            <a:pPr eaLnBrk="1" hangingPunct="1">
              <a:lnSpc>
                <a:spcPct val="120000"/>
              </a:lnSpc>
              <a:defRPr/>
            </a:pPr>
            <a:r>
              <a:rPr lang="en-US" altLang="en-US" sz="1800" b="1" dirty="0"/>
              <a:t>PE</a:t>
            </a:r>
          </a:p>
          <a:p>
            <a:pPr lvl="1" eaLnBrk="1" hangingPunct="1">
              <a:lnSpc>
                <a:spcPct val="120000"/>
              </a:lnSpc>
              <a:defRPr/>
            </a:pPr>
            <a:r>
              <a:rPr lang="en-US" altLang="en-US" sz="1800" dirty="0">
                <a:solidFill>
                  <a:schemeClr val="tx1"/>
                </a:solidFill>
              </a:rPr>
              <a:t>Ht: 5’3” Wt: 185lbs , BMI:32.8kg/m</a:t>
            </a:r>
            <a:r>
              <a:rPr lang="en-US" altLang="en-US" sz="1800" baseline="30000" dirty="0">
                <a:solidFill>
                  <a:schemeClr val="tx1"/>
                </a:solidFill>
              </a:rPr>
              <a:t>2</a:t>
            </a:r>
            <a:r>
              <a:rPr lang="en-US" altLang="en-US" sz="1800" dirty="0">
                <a:solidFill>
                  <a:schemeClr val="tx1"/>
                </a:solidFill>
              </a:rPr>
              <a:t> </a:t>
            </a:r>
          </a:p>
          <a:p>
            <a:pPr lvl="1" eaLnBrk="1" hangingPunct="1">
              <a:lnSpc>
                <a:spcPct val="120000"/>
              </a:lnSpc>
              <a:defRPr/>
            </a:pPr>
            <a:r>
              <a:rPr lang="en-US" altLang="en-US" sz="1800" dirty="0">
                <a:solidFill>
                  <a:schemeClr val="tx1"/>
                </a:solidFill>
              </a:rPr>
              <a:t>BP: 140/88mmHg </a:t>
            </a:r>
          </a:p>
          <a:p>
            <a:pPr lvl="1" eaLnBrk="1" hangingPunct="1">
              <a:lnSpc>
                <a:spcPct val="120000"/>
              </a:lnSpc>
              <a:defRPr/>
            </a:pPr>
            <a:r>
              <a:rPr lang="en-US" altLang="en-US" sz="1800" dirty="0">
                <a:solidFill>
                  <a:schemeClr val="tx1"/>
                </a:solidFill>
              </a:rPr>
              <a:t>A1c=6.9%, K: 4.5</a:t>
            </a:r>
            <a:r>
              <a:rPr lang="en-US" sz="1800" dirty="0">
                <a:solidFill>
                  <a:schemeClr val="tx1"/>
                </a:solidFill>
              </a:rPr>
              <a:t>mEq/L</a:t>
            </a:r>
            <a:r>
              <a:rPr lang="en-US" altLang="en-US" sz="1800" dirty="0">
                <a:solidFill>
                  <a:schemeClr val="tx1"/>
                </a:solidFill>
              </a:rPr>
              <a:t>, Scr:0.8mg/dL, ACR 202 mg/g</a:t>
            </a:r>
          </a:p>
          <a:p>
            <a:pPr lvl="1" eaLnBrk="1" hangingPunct="1">
              <a:lnSpc>
                <a:spcPct val="120000"/>
              </a:lnSpc>
              <a:defRPr/>
            </a:pPr>
            <a:r>
              <a:rPr lang="en-US" altLang="en-US" sz="1800" dirty="0" err="1">
                <a:solidFill>
                  <a:schemeClr val="tx1"/>
                </a:solidFill>
              </a:rPr>
              <a:t>Tchol</a:t>
            </a:r>
            <a:r>
              <a:rPr lang="en-US" altLang="en-US" sz="1800" dirty="0">
                <a:solidFill>
                  <a:schemeClr val="tx1"/>
                </a:solidFill>
              </a:rPr>
              <a:t>=204mg/</a:t>
            </a:r>
            <a:r>
              <a:rPr lang="en-US" altLang="en-US" sz="1800" dirty="0" err="1">
                <a:solidFill>
                  <a:schemeClr val="tx1"/>
                </a:solidFill>
              </a:rPr>
              <a:t>dL</a:t>
            </a:r>
            <a:r>
              <a:rPr lang="en-US" altLang="en-US" sz="1800" dirty="0">
                <a:solidFill>
                  <a:schemeClr val="tx1"/>
                </a:solidFill>
              </a:rPr>
              <a:t>, HDL=34mg/</a:t>
            </a:r>
            <a:r>
              <a:rPr lang="en-US" altLang="en-US" sz="1800" dirty="0" err="1">
                <a:solidFill>
                  <a:schemeClr val="tx1"/>
                </a:solidFill>
              </a:rPr>
              <a:t>dL</a:t>
            </a:r>
            <a:r>
              <a:rPr lang="en-US" altLang="en-US" sz="1800" dirty="0">
                <a:solidFill>
                  <a:schemeClr val="tx1"/>
                </a:solidFill>
              </a:rPr>
              <a:t>, LDL=120mg/</a:t>
            </a:r>
            <a:r>
              <a:rPr lang="en-US" altLang="en-US" sz="1800" dirty="0" err="1">
                <a:solidFill>
                  <a:schemeClr val="tx1"/>
                </a:solidFill>
              </a:rPr>
              <a:t>dL</a:t>
            </a:r>
            <a:r>
              <a:rPr lang="en-US" altLang="en-US" sz="1800" dirty="0">
                <a:solidFill>
                  <a:schemeClr val="tx1"/>
                </a:solidFill>
              </a:rPr>
              <a:t>, TG=250mg/</a:t>
            </a:r>
            <a:r>
              <a:rPr lang="en-US" altLang="en-US" sz="1800" dirty="0" err="1">
                <a:solidFill>
                  <a:schemeClr val="tx1"/>
                </a:solidFill>
              </a:rPr>
              <a:t>dL</a:t>
            </a:r>
            <a:br>
              <a:rPr lang="en-US" altLang="en-US" sz="2500" dirty="0"/>
            </a:br>
            <a:endParaRPr lang="en-US" altLang="en-US" dirty="0"/>
          </a:p>
        </p:txBody>
      </p:sp>
      <p:sp>
        <p:nvSpPr>
          <p:cNvPr id="36868" name="Content Placeholder 3">
            <a:extLst>
              <a:ext uri="{FF2B5EF4-FFF2-40B4-BE49-F238E27FC236}">
                <a16:creationId xmlns:a16="http://schemas.microsoft.com/office/drawing/2014/main" id="{F04A6194-87D7-4F0D-B2C8-85FDA318A9A8}"/>
              </a:ext>
            </a:extLst>
          </p:cNvPr>
          <p:cNvSpPr txBox="1">
            <a:spLocks/>
          </p:cNvSpPr>
          <p:nvPr/>
        </p:nvSpPr>
        <p:spPr bwMode="auto">
          <a:xfrm>
            <a:off x="5283274" y="1447800"/>
            <a:ext cx="3479725" cy="4294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73050" indent="-273050">
              <a:spcBef>
                <a:spcPts val="600"/>
              </a:spcBef>
              <a:buClr>
                <a:schemeClr val="tx2"/>
              </a:buClr>
              <a:buSzPct val="73000"/>
              <a:buFont typeface="Wingdings 2" panose="05020102010507070707" pitchFamily="18" charset="2"/>
              <a:buChar char=""/>
              <a:defRPr sz="2600">
                <a:solidFill>
                  <a:schemeClr val="tx1"/>
                </a:solidFill>
                <a:latin typeface="Trebuchet MS" panose="020B0603020202020204" pitchFamily="34" charset="0"/>
              </a:defRPr>
            </a:lvl1pPr>
            <a:lvl2pPr marL="520700" indent="-228600">
              <a:spcBef>
                <a:spcPts val="500"/>
              </a:spcBef>
              <a:buClr>
                <a:srgbClr val="F9B639"/>
              </a:buClr>
              <a:buSzPct val="80000"/>
              <a:buFont typeface="Wingdings 2" panose="05020102010507070707" pitchFamily="18" charset="2"/>
              <a:buChar char=""/>
              <a:defRPr sz="2300">
                <a:solidFill>
                  <a:srgbClr val="6C6C6C"/>
                </a:solidFill>
                <a:latin typeface="Trebuchet MS" panose="020B0603020202020204" pitchFamily="34" charset="0"/>
              </a:defRPr>
            </a:lvl2pPr>
            <a:lvl3pPr marL="1143000" indent="-228600">
              <a:spcBef>
                <a:spcPts val="400"/>
              </a:spcBef>
              <a:buClr>
                <a:srgbClr val="F9B639"/>
              </a:buClr>
              <a:buSzPct val="60000"/>
              <a:buFont typeface="Wingdings" panose="05000000000000000000" pitchFamily="2" charset="2"/>
              <a:buChar char=""/>
              <a:defRPr sz="2000">
                <a:solidFill>
                  <a:schemeClr val="tx1"/>
                </a:solidFill>
                <a:latin typeface="Trebuchet MS" panose="020B0603020202020204" pitchFamily="34" charset="0"/>
              </a:defRPr>
            </a:lvl3pPr>
            <a:lvl4pPr marL="1600200" indent="-228600">
              <a:spcBef>
                <a:spcPct val="20000"/>
              </a:spcBef>
              <a:buClr>
                <a:srgbClr val="F9B639"/>
              </a:buClr>
              <a:buSzPct val="80000"/>
              <a:buFont typeface="Wingdings 2" panose="05020102010507070707" pitchFamily="18" charset="2"/>
              <a:buChar char=""/>
              <a:defRPr sz="2000">
                <a:solidFill>
                  <a:srgbClr val="6C6C6C"/>
                </a:solidFill>
                <a:latin typeface="Trebuchet MS" panose="020B0603020202020204" pitchFamily="34" charset="0"/>
              </a:defRPr>
            </a:lvl4pPr>
            <a:lvl5pPr marL="2057400" indent="-228600">
              <a:spcBef>
                <a:spcPts val="400"/>
              </a:spcBef>
              <a:buClr>
                <a:srgbClr val="F9B639"/>
              </a:buClr>
              <a:buSzPct val="70000"/>
              <a:buFont typeface="Wingdings" panose="05000000000000000000" pitchFamily="2" charset="2"/>
              <a:buChar char=""/>
              <a:defRPr>
                <a:solidFill>
                  <a:schemeClr val="tx1"/>
                </a:solidFill>
                <a:latin typeface="Trebuchet MS" panose="020B0603020202020204" pitchFamily="34" charset="0"/>
              </a:defRPr>
            </a:lvl5pPr>
            <a:lvl6pPr marL="2514600" indent="-228600" eaLnBrk="0" fontAlgn="base" hangingPunct="0">
              <a:spcBef>
                <a:spcPts val="400"/>
              </a:spcBef>
              <a:spcAft>
                <a:spcPct val="0"/>
              </a:spcAft>
              <a:buClr>
                <a:srgbClr val="F9B639"/>
              </a:buClr>
              <a:buSzPct val="70000"/>
              <a:buFont typeface="Wingdings" panose="05000000000000000000" pitchFamily="2" charset="2"/>
              <a:buChar char=""/>
              <a:defRPr>
                <a:solidFill>
                  <a:schemeClr val="tx1"/>
                </a:solidFill>
                <a:latin typeface="Trebuchet MS" panose="020B0603020202020204" pitchFamily="34" charset="0"/>
              </a:defRPr>
            </a:lvl6pPr>
            <a:lvl7pPr marL="2971800" indent="-228600" eaLnBrk="0" fontAlgn="base" hangingPunct="0">
              <a:spcBef>
                <a:spcPts val="400"/>
              </a:spcBef>
              <a:spcAft>
                <a:spcPct val="0"/>
              </a:spcAft>
              <a:buClr>
                <a:srgbClr val="F9B639"/>
              </a:buClr>
              <a:buSzPct val="70000"/>
              <a:buFont typeface="Wingdings" panose="05000000000000000000" pitchFamily="2" charset="2"/>
              <a:buChar char=""/>
              <a:defRPr>
                <a:solidFill>
                  <a:schemeClr val="tx1"/>
                </a:solidFill>
                <a:latin typeface="Trebuchet MS" panose="020B0603020202020204" pitchFamily="34" charset="0"/>
              </a:defRPr>
            </a:lvl7pPr>
            <a:lvl8pPr marL="3429000" indent="-228600" eaLnBrk="0" fontAlgn="base" hangingPunct="0">
              <a:spcBef>
                <a:spcPts val="400"/>
              </a:spcBef>
              <a:spcAft>
                <a:spcPct val="0"/>
              </a:spcAft>
              <a:buClr>
                <a:srgbClr val="F9B639"/>
              </a:buClr>
              <a:buSzPct val="70000"/>
              <a:buFont typeface="Wingdings" panose="05000000000000000000" pitchFamily="2" charset="2"/>
              <a:buChar char=""/>
              <a:defRPr>
                <a:solidFill>
                  <a:schemeClr val="tx1"/>
                </a:solidFill>
                <a:latin typeface="Trebuchet MS" panose="020B0603020202020204" pitchFamily="34" charset="0"/>
              </a:defRPr>
            </a:lvl8pPr>
            <a:lvl9pPr marL="3886200" indent="-228600" eaLnBrk="0" fontAlgn="base" hangingPunct="0">
              <a:spcBef>
                <a:spcPts val="400"/>
              </a:spcBef>
              <a:spcAft>
                <a:spcPct val="0"/>
              </a:spcAft>
              <a:buClr>
                <a:srgbClr val="F9B639"/>
              </a:buClr>
              <a:buSzPct val="70000"/>
              <a:buFont typeface="Wingdings" panose="05000000000000000000" pitchFamily="2" charset="2"/>
              <a:buChar char=""/>
              <a:defRPr>
                <a:solidFill>
                  <a:schemeClr val="tx1"/>
                </a:solidFill>
                <a:latin typeface="Trebuchet MS" panose="020B0603020202020204" pitchFamily="34" charset="0"/>
              </a:defRPr>
            </a:lvl9pPr>
          </a:lstStyle>
          <a:p>
            <a:r>
              <a:rPr lang="en-US" altLang="en-US" sz="2100" dirty="0"/>
              <a:t>Social history</a:t>
            </a:r>
          </a:p>
          <a:p>
            <a:pPr lvl="1"/>
            <a:r>
              <a:rPr lang="en-US" altLang="en-US" sz="1800" dirty="0">
                <a:solidFill>
                  <a:schemeClr val="tx1"/>
                </a:solidFill>
              </a:rPr>
              <a:t>(+)Alcohol: 1-2 drinks/week</a:t>
            </a:r>
          </a:p>
          <a:p>
            <a:pPr lvl="1"/>
            <a:r>
              <a:rPr lang="en-US" altLang="en-US" sz="1800" dirty="0">
                <a:solidFill>
                  <a:schemeClr val="tx1"/>
                </a:solidFill>
              </a:rPr>
              <a:t>(+) Tobacco use: 1/2ppd</a:t>
            </a:r>
          </a:p>
          <a:p>
            <a:pPr lvl="1"/>
            <a:r>
              <a:rPr lang="en-US" altLang="en-US" sz="1800" dirty="0">
                <a:solidFill>
                  <a:schemeClr val="tx1"/>
                </a:solidFill>
              </a:rPr>
              <a:t>Exercise: walks 15 min twice/week</a:t>
            </a:r>
          </a:p>
          <a:p>
            <a:pPr lvl="1"/>
            <a:r>
              <a:rPr lang="en-US" altLang="en-US" sz="1800" dirty="0">
                <a:solidFill>
                  <a:schemeClr val="tx1"/>
                </a:solidFill>
              </a:rPr>
              <a:t>Occ: receptionist</a:t>
            </a:r>
          </a:p>
          <a:p>
            <a:r>
              <a:rPr lang="en-US" altLang="en-US" sz="2100" dirty="0"/>
              <a:t>Home monitoring</a:t>
            </a:r>
          </a:p>
          <a:p>
            <a:pPr lvl="1"/>
            <a:r>
              <a:rPr lang="en-US" altLang="en-US" sz="1800" dirty="0">
                <a:solidFill>
                  <a:schemeClr val="tx1"/>
                </a:solidFill>
              </a:rPr>
              <a:t>FBG and pre-meal: 110-130 mg/dL</a:t>
            </a:r>
          </a:p>
          <a:p>
            <a:pPr lvl="1"/>
            <a:r>
              <a:rPr lang="en-US" altLang="en-US" sz="1800" dirty="0">
                <a:solidFill>
                  <a:schemeClr val="tx1"/>
                </a:solidFill>
              </a:rPr>
              <a:t>BP: 140-150/80-90mmHg</a:t>
            </a:r>
          </a:p>
          <a:p>
            <a:pPr lvl="1"/>
            <a:endParaRPr lang="en-US" altLang="en-US" dirty="0"/>
          </a:p>
        </p:txBody>
      </p:sp>
      <p:pic>
        <p:nvPicPr>
          <p:cNvPr id="5" name="Picture 4">
            <a:extLst>
              <a:ext uri="{FF2B5EF4-FFF2-40B4-BE49-F238E27FC236}">
                <a16:creationId xmlns:a16="http://schemas.microsoft.com/office/drawing/2014/main" id="{B355783F-E068-4E8B-BF98-1A30AFF48ED8}"/>
              </a:ext>
            </a:extLst>
          </p:cNvPr>
          <p:cNvPicPr>
            <a:picLocks noChangeAspect="1"/>
          </p:cNvPicPr>
          <p:nvPr/>
        </p:nvPicPr>
        <p:blipFill>
          <a:blip r:embed="rId3"/>
          <a:stretch>
            <a:fillRect/>
          </a:stretch>
        </p:blipFill>
        <p:spPr>
          <a:xfrm>
            <a:off x="3724583" y="1676399"/>
            <a:ext cx="1558692" cy="3840661"/>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0" name="Picture 2" descr="pancrea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3980" y="228600"/>
            <a:ext cx="8956040" cy="624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
          <p:cNvPicPr>
            <a:picLocks noChangeAspect="1"/>
          </p:cNvPicPr>
          <p:nvPr/>
        </p:nvPicPr>
        <p:blipFill>
          <a:blip r:embed="rId5"/>
          <a:stretch>
            <a:fillRect/>
          </a:stretch>
        </p:blipFill>
        <p:spPr>
          <a:xfrm>
            <a:off x="685800" y="239486"/>
            <a:ext cx="2357949" cy="870045"/>
          </a:xfrm>
          <a:prstGeom prst="rect">
            <a:avLst/>
          </a:prstGeom>
        </p:spPr>
      </p:pic>
    </p:spTree>
    <p:custDataLst>
      <p:tags r:id="rId1"/>
    </p:custDataLst>
    <p:extLst>
      <p:ext uri="{BB962C8B-B14F-4D97-AF65-F5344CB8AC3E}">
        <p14:creationId xmlns:p14="http://schemas.microsoft.com/office/powerpoint/2010/main" val="592393645"/>
      </p:ext>
    </p:extLst>
  </p:cSld>
  <p:clrMapOvr>
    <a:masterClrMapping/>
  </p:clrMapOvr>
  <p:transition>
    <p:random/>
  </p:transition>
</p:sld>
</file>

<file path=ppt/slides/slide3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78E694-1B24-426C-B164-C85C00B8565D}"/>
              </a:ext>
            </a:extLst>
          </p:cNvPr>
          <p:cNvSpPr>
            <a:spLocks noGrp="1"/>
          </p:cNvSpPr>
          <p:nvPr>
            <p:ph type="title"/>
          </p:nvPr>
        </p:nvSpPr>
        <p:spPr>
          <a:xfrm>
            <a:off x="426632" y="152400"/>
            <a:ext cx="8260168" cy="990600"/>
          </a:xfrm>
        </p:spPr>
        <p:txBody>
          <a:bodyPr/>
          <a:lstStyle/>
          <a:p>
            <a:pPr>
              <a:defRPr/>
            </a:pPr>
            <a:r>
              <a:rPr lang="en-US" dirty="0"/>
              <a:t>Calculating ASCVD Risk</a:t>
            </a:r>
          </a:p>
        </p:txBody>
      </p:sp>
      <p:sp>
        <p:nvSpPr>
          <p:cNvPr id="38915" name="Content Placeholder 2">
            <a:extLst>
              <a:ext uri="{FF2B5EF4-FFF2-40B4-BE49-F238E27FC236}">
                <a16:creationId xmlns:a16="http://schemas.microsoft.com/office/drawing/2014/main" id="{A3FDB9C9-CFA6-46E3-9671-A7197827057F}"/>
              </a:ext>
            </a:extLst>
          </p:cNvPr>
          <p:cNvSpPr>
            <a:spLocks noGrp="1"/>
          </p:cNvSpPr>
          <p:nvPr>
            <p:ph idx="1"/>
          </p:nvPr>
        </p:nvSpPr>
        <p:spPr>
          <a:xfrm>
            <a:off x="373063" y="1295400"/>
            <a:ext cx="7981950" cy="3778250"/>
          </a:xfrm>
        </p:spPr>
        <p:txBody>
          <a:bodyPr/>
          <a:lstStyle/>
          <a:p>
            <a:r>
              <a:rPr lang="en-US" altLang="en-US" dirty="0">
                <a:hlinkClick r:id="rId3"/>
              </a:rPr>
              <a:t>http://tools.acc.org/ASCVD-Risk-Estimator-Plus/#!/calculate/estimate/</a:t>
            </a:r>
            <a:endParaRPr lang="en-US" altLang="en-US" dirty="0"/>
          </a:p>
        </p:txBody>
      </p:sp>
      <p:pic>
        <p:nvPicPr>
          <p:cNvPr id="38916" name="Picture 2">
            <a:extLst>
              <a:ext uri="{FF2B5EF4-FFF2-40B4-BE49-F238E27FC236}">
                <a16:creationId xmlns:a16="http://schemas.microsoft.com/office/drawing/2014/main" id="{F2553770-701A-4236-89B6-979604E1D2C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988" y="2214563"/>
            <a:ext cx="8351837" cy="46196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ransition spd="med">
    <p:fade/>
  </p:transition>
</p:sld>
</file>

<file path=ppt/slides/slide3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C0D2AF-B999-4998-9995-325A298B062F}"/>
              </a:ext>
            </a:extLst>
          </p:cNvPr>
          <p:cNvSpPr>
            <a:spLocks noGrp="1"/>
          </p:cNvSpPr>
          <p:nvPr>
            <p:ph type="title"/>
          </p:nvPr>
        </p:nvSpPr>
        <p:spPr/>
        <p:txBody>
          <a:bodyPr/>
          <a:lstStyle/>
          <a:p>
            <a:pPr>
              <a:defRPr/>
            </a:pPr>
            <a:r>
              <a:rPr lang="en-US" dirty="0"/>
              <a:t>What Is Alice’s ASCVD risk? </a:t>
            </a:r>
          </a:p>
        </p:txBody>
      </p:sp>
      <p:sp>
        <p:nvSpPr>
          <p:cNvPr id="3" name="Content Placeholder 2">
            <a:extLst>
              <a:ext uri="{FF2B5EF4-FFF2-40B4-BE49-F238E27FC236}">
                <a16:creationId xmlns:a16="http://schemas.microsoft.com/office/drawing/2014/main" id="{02B3CFF2-885A-4440-A81A-E7718056823D}"/>
              </a:ext>
            </a:extLst>
          </p:cNvPr>
          <p:cNvSpPr>
            <a:spLocks noGrp="1"/>
          </p:cNvSpPr>
          <p:nvPr>
            <p:ph idx="1"/>
          </p:nvPr>
        </p:nvSpPr>
        <p:spPr>
          <a:xfrm>
            <a:off x="409222" y="1219200"/>
            <a:ext cx="7239000" cy="4846638"/>
          </a:xfrm>
        </p:spPr>
        <p:txBody>
          <a:bodyPr/>
          <a:lstStyle/>
          <a:p>
            <a:pPr marL="0" indent="0">
              <a:buNone/>
            </a:pPr>
            <a:endParaRPr lang="en-US" altLang="en-US" dirty="0"/>
          </a:p>
          <a:p>
            <a:r>
              <a:rPr lang="en-US" altLang="en-US" dirty="0"/>
              <a:t>42% risk of a cardiovascular event in the next 10 years</a:t>
            </a:r>
          </a:p>
          <a:p>
            <a:endParaRPr lang="en-US" altLang="en-US" dirty="0"/>
          </a:p>
          <a:p>
            <a:r>
              <a:rPr lang="en-US" altLang="en-US" dirty="0"/>
              <a:t>This puts Alice at HIGH risk</a:t>
            </a:r>
          </a:p>
        </p:txBody>
      </p:sp>
      <p:pic>
        <p:nvPicPr>
          <p:cNvPr id="5" name="Picture 4">
            <a:extLst>
              <a:ext uri="{FF2B5EF4-FFF2-40B4-BE49-F238E27FC236}">
                <a16:creationId xmlns:a16="http://schemas.microsoft.com/office/drawing/2014/main" id="{6A7BBC73-E0D1-45D4-B798-CFCB8E366206}"/>
              </a:ext>
            </a:extLst>
          </p:cNvPr>
          <p:cNvPicPr>
            <a:picLocks noChangeAspect="1"/>
          </p:cNvPicPr>
          <p:nvPr/>
        </p:nvPicPr>
        <p:blipFill>
          <a:blip r:embed="rId3"/>
          <a:stretch>
            <a:fillRect/>
          </a:stretch>
        </p:blipFill>
        <p:spPr>
          <a:xfrm>
            <a:off x="762000" y="3642519"/>
            <a:ext cx="5876925" cy="1304925"/>
          </a:xfrm>
          <a:prstGeom prst="rect">
            <a:avLst/>
          </a:prstGeom>
        </p:spPr>
      </p:pic>
      <p:pic>
        <p:nvPicPr>
          <p:cNvPr id="7" name="Picture 6">
            <a:extLst>
              <a:ext uri="{FF2B5EF4-FFF2-40B4-BE49-F238E27FC236}">
                <a16:creationId xmlns:a16="http://schemas.microsoft.com/office/drawing/2014/main" id="{B9CF52E7-61D6-4E90-BECE-78D674E0B60B}"/>
              </a:ext>
            </a:extLst>
          </p:cNvPr>
          <p:cNvPicPr>
            <a:picLocks noChangeAspect="1"/>
          </p:cNvPicPr>
          <p:nvPr/>
        </p:nvPicPr>
        <p:blipFill>
          <a:blip r:embed="rId4"/>
          <a:stretch>
            <a:fillRect/>
          </a:stretch>
        </p:blipFill>
        <p:spPr>
          <a:xfrm>
            <a:off x="0" y="5069396"/>
            <a:ext cx="8723489" cy="1555639"/>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873B7D-85B3-4CA5-962F-185022A6F16D}"/>
              </a:ext>
            </a:extLst>
          </p:cNvPr>
          <p:cNvSpPr>
            <a:spLocks noGrp="1"/>
          </p:cNvSpPr>
          <p:nvPr>
            <p:ph type="title"/>
          </p:nvPr>
        </p:nvSpPr>
        <p:spPr>
          <a:xfrm>
            <a:off x="457200" y="304800"/>
            <a:ext cx="8229600" cy="1066800"/>
          </a:xfrm>
        </p:spPr>
        <p:txBody>
          <a:bodyPr>
            <a:normAutofit fontScale="90000"/>
          </a:bodyPr>
          <a:lstStyle/>
          <a:p>
            <a:pPr eaLnBrk="1" fontAlgn="auto" hangingPunct="1">
              <a:spcAft>
                <a:spcPts val="0"/>
              </a:spcAft>
              <a:defRPr/>
            </a:pPr>
            <a:r>
              <a:rPr lang="en-US" dirty="0"/>
              <a:t>Poll 1 - What is the blood pressure goal for Alice?</a:t>
            </a:r>
          </a:p>
        </p:txBody>
      </p:sp>
      <p:sp>
        <p:nvSpPr>
          <p:cNvPr id="3" name="Content Placeholder 2">
            <a:extLst>
              <a:ext uri="{FF2B5EF4-FFF2-40B4-BE49-F238E27FC236}">
                <a16:creationId xmlns:a16="http://schemas.microsoft.com/office/drawing/2014/main" id="{29467292-E125-4030-9B42-7CCDA14F1CD1}"/>
              </a:ext>
            </a:extLst>
          </p:cNvPr>
          <p:cNvSpPr>
            <a:spLocks noGrp="1"/>
          </p:cNvSpPr>
          <p:nvPr>
            <p:ph idx="1"/>
          </p:nvPr>
        </p:nvSpPr>
        <p:spPr>
          <a:xfrm>
            <a:off x="762000" y="1828800"/>
            <a:ext cx="7239000" cy="3560763"/>
          </a:xfrm>
        </p:spPr>
        <p:txBody>
          <a:bodyPr>
            <a:normAutofit/>
          </a:bodyPr>
          <a:lstStyle/>
          <a:p>
            <a:pPr marL="0" indent="0" fontAlgn="auto">
              <a:spcAft>
                <a:spcPts val="0"/>
              </a:spcAft>
              <a:buFont typeface="Wingdings 2"/>
              <a:buNone/>
              <a:defRPr/>
            </a:pPr>
            <a:r>
              <a:rPr lang="en-US" sz="3200" dirty="0"/>
              <a:t>A. BP&lt;120/80 mmHg</a:t>
            </a:r>
          </a:p>
          <a:p>
            <a:pPr marL="0" indent="0" fontAlgn="auto">
              <a:spcAft>
                <a:spcPts val="0"/>
              </a:spcAft>
              <a:buFont typeface="Wingdings 2" panose="05020102010507070707" pitchFamily="18" charset="2"/>
              <a:buNone/>
              <a:defRPr/>
            </a:pPr>
            <a:r>
              <a:rPr lang="en-US" sz="3200" dirty="0"/>
              <a:t>B. BP&lt;130/80 mmHg</a:t>
            </a:r>
          </a:p>
          <a:p>
            <a:pPr marL="0" indent="0" fontAlgn="auto">
              <a:spcAft>
                <a:spcPts val="0"/>
              </a:spcAft>
              <a:buFont typeface="Wingdings 2" panose="05020102010507070707" pitchFamily="18" charset="2"/>
              <a:buNone/>
              <a:defRPr/>
            </a:pPr>
            <a:r>
              <a:rPr lang="en-US" sz="3200" dirty="0"/>
              <a:t>C. BP&lt;140/80 mmHg</a:t>
            </a:r>
          </a:p>
          <a:p>
            <a:pPr marL="0" indent="0" fontAlgn="auto">
              <a:spcAft>
                <a:spcPts val="0"/>
              </a:spcAft>
              <a:buFont typeface="Wingdings 2" panose="05020102010507070707" pitchFamily="18" charset="2"/>
              <a:buNone/>
              <a:defRPr/>
            </a:pPr>
            <a:r>
              <a:rPr lang="en-US" sz="3200" dirty="0"/>
              <a:t>D. BP&lt;140/90 mmHg</a:t>
            </a:r>
          </a:p>
          <a:p>
            <a:pPr marL="0" indent="0" fontAlgn="auto">
              <a:spcAft>
                <a:spcPts val="0"/>
              </a:spcAft>
              <a:buFont typeface="Wingdings 2"/>
              <a:buNone/>
              <a:defRPr/>
            </a:pPr>
            <a:endParaRPr lang="en-US" dirty="0"/>
          </a:p>
          <a:p>
            <a:pPr marL="274320" indent="-274320" eaLnBrk="1" fontAlgn="auto" hangingPunct="1">
              <a:spcAft>
                <a:spcPts val="0"/>
              </a:spcAft>
              <a:buFont typeface="Wingdings 2"/>
              <a:buChar char=""/>
              <a:defRPr/>
            </a:pPr>
            <a:endParaRPr lang="en-US" dirty="0"/>
          </a:p>
        </p:txBody>
      </p:sp>
      <p:pic>
        <p:nvPicPr>
          <p:cNvPr id="6" name="Picture 5">
            <a:extLst>
              <a:ext uri="{FF2B5EF4-FFF2-40B4-BE49-F238E27FC236}">
                <a16:creationId xmlns:a16="http://schemas.microsoft.com/office/drawing/2014/main" id="{B43D514E-E1F3-4904-A042-8833CEB7D35E}"/>
              </a:ext>
            </a:extLst>
          </p:cNvPr>
          <p:cNvPicPr>
            <a:picLocks noChangeAspect="1"/>
          </p:cNvPicPr>
          <p:nvPr/>
        </p:nvPicPr>
        <p:blipFill>
          <a:blip r:embed="rId3"/>
          <a:stretch>
            <a:fillRect/>
          </a:stretch>
        </p:blipFill>
        <p:spPr>
          <a:xfrm>
            <a:off x="6477000" y="1479975"/>
            <a:ext cx="1791412" cy="4419600"/>
          </a:xfrm>
          <a:prstGeom prst="rect">
            <a:avLst/>
          </a:prstGeom>
        </p:spPr>
      </p:pic>
      <p:pic>
        <p:nvPicPr>
          <p:cNvPr id="7" name="Picture 6">
            <a:extLst>
              <a:ext uri="{FF2B5EF4-FFF2-40B4-BE49-F238E27FC236}">
                <a16:creationId xmlns:a16="http://schemas.microsoft.com/office/drawing/2014/main" id="{ABAFF9D4-B135-4E5C-A402-FEDDA18E2A57}"/>
              </a:ext>
            </a:extLst>
          </p:cNvPr>
          <p:cNvPicPr>
            <a:picLocks noChangeAspect="1"/>
          </p:cNvPicPr>
          <p:nvPr/>
        </p:nvPicPr>
        <p:blipFill>
          <a:blip r:embed="rId4"/>
          <a:stretch>
            <a:fillRect/>
          </a:stretch>
        </p:blipFill>
        <p:spPr>
          <a:xfrm rot="1563043">
            <a:off x="1504892" y="4548982"/>
            <a:ext cx="1643062" cy="1681162"/>
          </a:xfrm>
          <a:prstGeom prst="rect">
            <a:avLst/>
          </a:prstGeom>
        </p:spPr>
      </p:pic>
      <p:sp>
        <p:nvSpPr>
          <p:cNvPr id="4" name="Oval 3">
            <a:extLst>
              <a:ext uri="{FF2B5EF4-FFF2-40B4-BE49-F238E27FC236}">
                <a16:creationId xmlns:a16="http://schemas.microsoft.com/office/drawing/2014/main" id="{7830F44D-4016-E19B-E654-0B2FA37B836B}"/>
              </a:ext>
            </a:extLst>
          </p:cNvPr>
          <p:cNvSpPr/>
          <p:nvPr/>
        </p:nvSpPr>
        <p:spPr>
          <a:xfrm>
            <a:off x="762000" y="1791965"/>
            <a:ext cx="3783538" cy="756585"/>
          </a:xfrm>
          <a:prstGeom prst="ellipse">
            <a:avLst/>
          </a:prstGeom>
          <a:noFill/>
          <a:ln w="57150">
            <a:solidFill>
              <a:srgbClr val="7030A0"/>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w="38100">
                <a:solidFill>
                  <a:schemeClr val="tx1"/>
                </a:solidFill>
              </a:ln>
            </a:endParaRPr>
          </a:p>
        </p:txBody>
      </p:sp>
      <p:sp>
        <p:nvSpPr>
          <p:cNvPr id="5" name="TextBox 4">
            <a:extLst>
              <a:ext uri="{FF2B5EF4-FFF2-40B4-BE49-F238E27FC236}">
                <a16:creationId xmlns:a16="http://schemas.microsoft.com/office/drawing/2014/main" id="{A8AF3A01-C4C9-161F-C4AF-5859875F681E}"/>
              </a:ext>
            </a:extLst>
          </p:cNvPr>
          <p:cNvSpPr txBox="1"/>
          <p:nvPr/>
        </p:nvSpPr>
        <p:spPr>
          <a:xfrm>
            <a:off x="3581400" y="5791200"/>
            <a:ext cx="3048000" cy="646331"/>
          </a:xfrm>
          <a:prstGeom prst="rect">
            <a:avLst/>
          </a:prstGeom>
          <a:noFill/>
        </p:spPr>
        <p:txBody>
          <a:bodyPr wrap="square" rtlCol="0">
            <a:spAutoFit/>
          </a:bodyPr>
          <a:lstStyle/>
          <a:p>
            <a:pPr algn="ctr"/>
            <a:r>
              <a:rPr lang="en-US" dirty="0"/>
              <a:t>What drugs should we use to treat? </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3219BD-7536-4CBC-AD00-BD9246F2BA58}"/>
              </a:ext>
            </a:extLst>
          </p:cNvPr>
          <p:cNvSpPr>
            <a:spLocks noGrp="1"/>
          </p:cNvSpPr>
          <p:nvPr>
            <p:ph type="title"/>
          </p:nvPr>
        </p:nvSpPr>
        <p:spPr/>
        <p:txBody>
          <a:bodyPr/>
          <a:lstStyle/>
          <a:p>
            <a:r>
              <a:rPr lang="en-US" dirty="0"/>
              <a:t>BP &amp; Lipid Meds Cheat Sheet</a:t>
            </a:r>
          </a:p>
        </p:txBody>
      </p:sp>
      <p:pic>
        <p:nvPicPr>
          <p:cNvPr id="5" name="Content Placeholder 4">
            <a:extLst>
              <a:ext uri="{FF2B5EF4-FFF2-40B4-BE49-F238E27FC236}">
                <a16:creationId xmlns:a16="http://schemas.microsoft.com/office/drawing/2014/main" id="{3172575E-A9D8-449A-84C1-52FC5ADF06A4}"/>
              </a:ext>
            </a:extLst>
          </p:cNvPr>
          <p:cNvPicPr>
            <a:picLocks noGrp="1" noChangeAspect="1"/>
          </p:cNvPicPr>
          <p:nvPr>
            <p:ph sz="quarter" idx="1"/>
          </p:nvPr>
        </p:nvPicPr>
        <p:blipFill>
          <a:blip r:embed="rId2"/>
          <a:stretch>
            <a:fillRect/>
          </a:stretch>
        </p:blipFill>
        <p:spPr>
          <a:xfrm>
            <a:off x="1676400" y="1145931"/>
            <a:ext cx="5491792" cy="5322813"/>
          </a:xfrm>
        </p:spPr>
      </p:pic>
      <p:sp>
        <p:nvSpPr>
          <p:cNvPr id="6" name="TextBox 5">
            <a:extLst>
              <a:ext uri="{FF2B5EF4-FFF2-40B4-BE49-F238E27FC236}">
                <a16:creationId xmlns:a16="http://schemas.microsoft.com/office/drawing/2014/main" id="{15589DB4-D1E8-468B-ABFD-6D21C2125580}"/>
              </a:ext>
            </a:extLst>
          </p:cNvPr>
          <p:cNvSpPr txBox="1"/>
          <p:nvPr/>
        </p:nvSpPr>
        <p:spPr>
          <a:xfrm>
            <a:off x="6629400" y="6444734"/>
            <a:ext cx="2819400" cy="369332"/>
          </a:xfrm>
          <a:prstGeom prst="rect">
            <a:avLst/>
          </a:prstGeom>
          <a:noFill/>
        </p:spPr>
        <p:txBody>
          <a:bodyPr wrap="square" rtlCol="0">
            <a:spAutoFit/>
          </a:bodyPr>
          <a:lstStyle/>
          <a:p>
            <a:r>
              <a:rPr lang="en-US" dirty="0"/>
              <a:t>www.DiabetesEd.net</a:t>
            </a:r>
          </a:p>
        </p:txBody>
      </p:sp>
    </p:spTree>
    <p:extLst>
      <p:ext uri="{BB962C8B-B14F-4D97-AF65-F5344CB8AC3E}">
        <p14:creationId xmlns:p14="http://schemas.microsoft.com/office/powerpoint/2010/main" val="11785913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6CE557-DC46-43B9-941A-E8762A495A06}"/>
              </a:ext>
            </a:extLst>
          </p:cNvPr>
          <p:cNvSpPr>
            <a:spLocks noGrp="1"/>
          </p:cNvSpPr>
          <p:nvPr>
            <p:ph type="title"/>
          </p:nvPr>
        </p:nvSpPr>
        <p:spPr>
          <a:xfrm>
            <a:off x="428624" y="319087"/>
            <a:ext cx="8258175" cy="898525"/>
          </a:xfrm>
        </p:spPr>
        <p:txBody>
          <a:bodyPr/>
          <a:lstStyle/>
          <a:p>
            <a:pPr>
              <a:defRPr/>
            </a:pPr>
            <a:r>
              <a:rPr lang="en-US" dirty="0"/>
              <a:t>ACE Inhibitors</a:t>
            </a:r>
          </a:p>
        </p:txBody>
      </p:sp>
      <p:sp>
        <p:nvSpPr>
          <p:cNvPr id="48132" name="TextBox 4">
            <a:extLst>
              <a:ext uri="{FF2B5EF4-FFF2-40B4-BE49-F238E27FC236}">
                <a16:creationId xmlns:a16="http://schemas.microsoft.com/office/drawing/2014/main" id="{284DB9F5-76EA-4C4D-93BD-F0F834AE2DEE}"/>
              </a:ext>
            </a:extLst>
          </p:cNvPr>
          <p:cNvSpPr txBox="1">
            <a:spLocks noChangeArrowheads="1"/>
          </p:cNvSpPr>
          <p:nvPr/>
        </p:nvSpPr>
        <p:spPr bwMode="auto">
          <a:xfrm>
            <a:off x="275582" y="6169026"/>
            <a:ext cx="83058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600"/>
              </a:spcBef>
              <a:buClr>
                <a:schemeClr val="tx2"/>
              </a:buClr>
              <a:buSzPct val="73000"/>
              <a:buFont typeface="Wingdings 2" panose="05020102010507070707" pitchFamily="18" charset="2"/>
              <a:buChar char=""/>
              <a:defRPr sz="2600">
                <a:solidFill>
                  <a:schemeClr val="tx1"/>
                </a:solidFill>
                <a:latin typeface="Trebuchet MS" panose="020B0603020202020204" pitchFamily="34" charset="0"/>
              </a:defRPr>
            </a:lvl1pPr>
            <a:lvl2pPr marL="742950" indent="-285750">
              <a:spcBef>
                <a:spcPts val="500"/>
              </a:spcBef>
              <a:buClr>
                <a:srgbClr val="F9B639"/>
              </a:buClr>
              <a:buSzPct val="80000"/>
              <a:buFont typeface="Wingdings 2" panose="05020102010507070707" pitchFamily="18" charset="2"/>
              <a:buChar char=""/>
              <a:defRPr sz="2300">
                <a:solidFill>
                  <a:srgbClr val="6C6C6C"/>
                </a:solidFill>
                <a:latin typeface="Trebuchet MS" panose="020B0603020202020204" pitchFamily="34" charset="0"/>
              </a:defRPr>
            </a:lvl2pPr>
            <a:lvl3pPr marL="1143000" indent="-228600">
              <a:spcBef>
                <a:spcPts val="400"/>
              </a:spcBef>
              <a:buClr>
                <a:srgbClr val="F9B639"/>
              </a:buClr>
              <a:buSzPct val="60000"/>
              <a:buFont typeface="Wingdings" panose="05000000000000000000" pitchFamily="2" charset="2"/>
              <a:buChar char=""/>
              <a:defRPr sz="2000">
                <a:solidFill>
                  <a:schemeClr val="tx1"/>
                </a:solidFill>
                <a:latin typeface="Trebuchet MS" panose="020B0603020202020204" pitchFamily="34" charset="0"/>
              </a:defRPr>
            </a:lvl3pPr>
            <a:lvl4pPr marL="1600200" indent="-228600">
              <a:spcBef>
                <a:spcPct val="20000"/>
              </a:spcBef>
              <a:buClr>
                <a:srgbClr val="F9B639"/>
              </a:buClr>
              <a:buSzPct val="80000"/>
              <a:buFont typeface="Wingdings 2" panose="05020102010507070707" pitchFamily="18" charset="2"/>
              <a:buChar char=""/>
              <a:defRPr sz="2000">
                <a:solidFill>
                  <a:srgbClr val="6C6C6C"/>
                </a:solidFill>
                <a:latin typeface="Trebuchet MS" panose="020B0603020202020204" pitchFamily="34" charset="0"/>
              </a:defRPr>
            </a:lvl4pPr>
            <a:lvl5pPr marL="2057400" indent="-228600">
              <a:spcBef>
                <a:spcPts val="400"/>
              </a:spcBef>
              <a:buClr>
                <a:srgbClr val="F9B639"/>
              </a:buClr>
              <a:buSzPct val="70000"/>
              <a:buFont typeface="Wingdings" panose="05000000000000000000" pitchFamily="2" charset="2"/>
              <a:buChar char=""/>
              <a:defRPr>
                <a:solidFill>
                  <a:schemeClr val="tx1"/>
                </a:solidFill>
                <a:latin typeface="Trebuchet MS" panose="020B0603020202020204" pitchFamily="34" charset="0"/>
              </a:defRPr>
            </a:lvl5pPr>
            <a:lvl6pPr marL="2514600" indent="-228600" eaLnBrk="0" fontAlgn="base" hangingPunct="0">
              <a:spcBef>
                <a:spcPts val="400"/>
              </a:spcBef>
              <a:spcAft>
                <a:spcPct val="0"/>
              </a:spcAft>
              <a:buClr>
                <a:srgbClr val="F9B639"/>
              </a:buClr>
              <a:buSzPct val="70000"/>
              <a:buFont typeface="Wingdings" panose="05000000000000000000" pitchFamily="2" charset="2"/>
              <a:buChar char=""/>
              <a:defRPr>
                <a:solidFill>
                  <a:schemeClr val="tx1"/>
                </a:solidFill>
                <a:latin typeface="Trebuchet MS" panose="020B0603020202020204" pitchFamily="34" charset="0"/>
              </a:defRPr>
            </a:lvl6pPr>
            <a:lvl7pPr marL="2971800" indent="-228600" eaLnBrk="0" fontAlgn="base" hangingPunct="0">
              <a:spcBef>
                <a:spcPts val="400"/>
              </a:spcBef>
              <a:spcAft>
                <a:spcPct val="0"/>
              </a:spcAft>
              <a:buClr>
                <a:srgbClr val="F9B639"/>
              </a:buClr>
              <a:buSzPct val="70000"/>
              <a:buFont typeface="Wingdings" panose="05000000000000000000" pitchFamily="2" charset="2"/>
              <a:buChar char=""/>
              <a:defRPr>
                <a:solidFill>
                  <a:schemeClr val="tx1"/>
                </a:solidFill>
                <a:latin typeface="Trebuchet MS" panose="020B0603020202020204" pitchFamily="34" charset="0"/>
              </a:defRPr>
            </a:lvl7pPr>
            <a:lvl8pPr marL="3429000" indent="-228600" eaLnBrk="0" fontAlgn="base" hangingPunct="0">
              <a:spcBef>
                <a:spcPts val="400"/>
              </a:spcBef>
              <a:spcAft>
                <a:spcPct val="0"/>
              </a:spcAft>
              <a:buClr>
                <a:srgbClr val="F9B639"/>
              </a:buClr>
              <a:buSzPct val="70000"/>
              <a:buFont typeface="Wingdings" panose="05000000000000000000" pitchFamily="2" charset="2"/>
              <a:buChar char=""/>
              <a:defRPr>
                <a:solidFill>
                  <a:schemeClr val="tx1"/>
                </a:solidFill>
                <a:latin typeface="Trebuchet MS" panose="020B0603020202020204" pitchFamily="34" charset="0"/>
              </a:defRPr>
            </a:lvl8pPr>
            <a:lvl9pPr marL="3886200" indent="-228600" eaLnBrk="0" fontAlgn="base" hangingPunct="0">
              <a:spcBef>
                <a:spcPts val="400"/>
              </a:spcBef>
              <a:spcAft>
                <a:spcPct val="0"/>
              </a:spcAft>
              <a:buClr>
                <a:srgbClr val="F9B639"/>
              </a:buClr>
              <a:buSzPct val="70000"/>
              <a:buFont typeface="Wingdings" panose="05000000000000000000" pitchFamily="2" charset="2"/>
              <a:buChar char=""/>
              <a:defRPr>
                <a:solidFill>
                  <a:schemeClr val="tx1"/>
                </a:solidFill>
                <a:latin typeface="Trebuchet MS" panose="020B0603020202020204" pitchFamily="34" charset="0"/>
              </a:defRPr>
            </a:lvl9pPr>
          </a:lstStyle>
          <a:p>
            <a:pPr eaLnBrk="1" hangingPunct="1">
              <a:spcBef>
                <a:spcPct val="0"/>
              </a:spcBef>
              <a:buClrTx/>
              <a:buSzTx/>
              <a:buFontTx/>
              <a:buNone/>
            </a:pPr>
            <a:r>
              <a:rPr lang="en-US" altLang="en-US" sz="1800" dirty="0">
                <a:latin typeface="Arial" panose="020B0604020202020204" pitchFamily="34" charset="0"/>
              </a:rPr>
              <a:t>Initial dose adjustment may be needed for renal dysfunction or elderly</a:t>
            </a:r>
          </a:p>
        </p:txBody>
      </p:sp>
      <p:sp>
        <p:nvSpPr>
          <p:cNvPr id="3" name="TextBox 2">
            <a:extLst>
              <a:ext uri="{FF2B5EF4-FFF2-40B4-BE49-F238E27FC236}">
                <a16:creationId xmlns:a16="http://schemas.microsoft.com/office/drawing/2014/main" id="{308D1BEF-452C-3476-BADC-29DEC89B1DA7}"/>
              </a:ext>
            </a:extLst>
          </p:cNvPr>
          <p:cNvSpPr txBox="1"/>
          <p:nvPr/>
        </p:nvSpPr>
        <p:spPr>
          <a:xfrm>
            <a:off x="6417350" y="6488668"/>
            <a:ext cx="2452689" cy="369332"/>
          </a:xfrm>
          <a:prstGeom prst="rect">
            <a:avLst/>
          </a:prstGeom>
          <a:noFill/>
        </p:spPr>
        <p:txBody>
          <a:bodyPr wrap="square">
            <a:spAutoFit/>
          </a:bodyPr>
          <a:lstStyle/>
          <a:p>
            <a:r>
              <a:rPr lang="en-US" dirty="0">
                <a:solidFill>
                  <a:srgbClr val="0070C0"/>
                </a:solidFill>
              </a:rPr>
              <a:t>See Med Cheat Sheets</a:t>
            </a:r>
            <a:endParaRPr lang="en-US" dirty="0"/>
          </a:p>
        </p:txBody>
      </p:sp>
      <p:pic>
        <p:nvPicPr>
          <p:cNvPr id="6" name="Picture 5">
            <a:extLst>
              <a:ext uri="{FF2B5EF4-FFF2-40B4-BE49-F238E27FC236}">
                <a16:creationId xmlns:a16="http://schemas.microsoft.com/office/drawing/2014/main" id="{561B1A7E-B2EF-A169-A4D6-603E59B997CF}"/>
              </a:ext>
            </a:extLst>
          </p:cNvPr>
          <p:cNvPicPr>
            <a:picLocks noChangeAspect="1"/>
          </p:cNvPicPr>
          <p:nvPr/>
        </p:nvPicPr>
        <p:blipFill>
          <a:blip r:embed="rId3"/>
          <a:stretch>
            <a:fillRect/>
          </a:stretch>
        </p:blipFill>
        <p:spPr>
          <a:xfrm>
            <a:off x="308841" y="1328524"/>
            <a:ext cx="8525530" cy="4840502"/>
          </a:xfrm>
          <a:prstGeom prst="rect">
            <a:avLst/>
          </a:prstGeom>
        </p:spPr>
      </p:pic>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057D26-F06F-46E9-973E-0998AF07E45D}"/>
              </a:ext>
            </a:extLst>
          </p:cNvPr>
          <p:cNvSpPr>
            <a:spLocks noGrp="1"/>
          </p:cNvSpPr>
          <p:nvPr>
            <p:ph type="title"/>
          </p:nvPr>
        </p:nvSpPr>
        <p:spPr>
          <a:xfrm>
            <a:off x="90854" y="152400"/>
            <a:ext cx="8872870" cy="908538"/>
          </a:xfrm>
        </p:spPr>
        <p:txBody>
          <a:bodyPr>
            <a:normAutofit/>
          </a:bodyPr>
          <a:lstStyle/>
          <a:p>
            <a:pPr>
              <a:defRPr/>
            </a:pPr>
            <a:r>
              <a:rPr lang="en-US" dirty="0"/>
              <a:t>Angiotensin Receptor blockers (ARB’s)</a:t>
            </a:r>
          </a:p>
        </p:txBody>
      </p:sp>
      <p:pic>
        <p:nvPicPr>
          <p:cNvPr id="50180" name="Picture 3">
            <a:extLst>
              <a:ext uri="{FF2B5EF4-FFF2-40B4-BE49-F238E27FC236}">
                <a16:creationId xmlns:a16="http://schemas.microsoft.com/office/drawing/2014/main" id="{78CA79A8-C275-454A-9AC5-DFC1D7CD9C0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1463" y="1177925"/>
            <a:ext cx="8229600" cy="4095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0181" name="TextBox 5">
            <a:extLst>
              <a:ext uri="{FF2B5EF4-FFF2-40B4-BE49-F238E27FC236}">
                <a16:creationId xmlns:a16="http://schemas.microsoft.com/office/drawing/2014/main" id="{67477352-9677-4E25-A12B-B2B864ED0934}"/>
              </a:ext>
            </a:extLst>
          </p:cNvPr>
          <p:cNvSpPr txBox="1">
            <a:spLocks noChangeArrowheads="1"/>
          </p:cNvSpPr>
          <p:nvPr/>
        </p:nvSpPr>
        <p:spPr bwMode="auto">
          <a:xfrm>
            <a:off x="90854" y="6404950"/>
            <a:ext cx="726942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ts val="600"/>
              </a:spcBef>
              <a:buClr>
                <a:schemeClr val="tx2"/>
              </a:buClr>
              <a:buSzPct val="73000"/>
              <a:buFont typeface="Wingdings 2" panose="05020102010507070707" pitchFamily="18" charset="2"/>
              <a:buChar char=""/>
              <a:defRPr sz="2600">
                <a:solidFill>
                  <a:schemeClr val="tx1"/>
                </a:solidFill>
                <a:latin typeface="Trebuchet MS" panose="020B0603020202020204" pitchFamily="34" charset="0"/>
              </a:defRPr>
            </a:lvl1pPr>
            <a:lvl2pPr marL="742950" indent="-285750">
              <a:spcBef>
                <a:spcPts val="500"/>
              </a:spcBef>
              <a:buClr>
                <a:srgbClr val="F9B639"/>
              </a:buClr>
              <a:buSzPct val="80000"/>
              <a:buFont typeface="Wingdings 2" panose="05020102010507070707" pitchFamily="18" charset="2"/>
              <a:buChar char=""/>
              <a:defRPr sz="2300">
                <a:solidFill>
                  <a:srgbClr val="6C6C6C"/>
                </a:solidFill>
                <a:latin typeface="Trebuchet MS" panose="020B0603020202020204" pitchFamily="34" charset="0"/>
              </a:defRPr>
            </a:lvl2pPr>
            <a:lvl3pPr marL="1143000" indent="-228600">
              <a:spcBef>
                <a:spcPts val="400"/>
              </a:spcBef>
              <a:buClr>
                <a:srgbClr val="F9B639"/>
              </a:buClr>
              <a:buSzPct val="60000"/>
              <a:buFont typeface="Wingdings" panose="05000000000000000000" pitchFamily="2" charset="2"/>
              <a:buChar char=""/>
              <a:defRPr sz="2000">
                <a:solidFill>
                  <a:schemeClr val="tx1"/>
                </a:solidFill>
                <a:latin typeface="Trebuchet MS" panose="020B0603020202020204" pitchFamily="34" charset="0"/>
              </a:defRPr>
            </a:lvl3pPr>
            <a:lvl4pPr marL="1600200" indent="-228600">
              <a:spcBef>
                <a:spcPct val="20000"/>
              </a:spcBef>
              <a:buClr>
                <a:srgbClr val="F9B639"/>
              </a:buClr>
              <a:buSzPct val="80000"/>
              <a:buFont typeface="Wingdings 2" panose="05020102010507070707" pitchFamily="18" charset="2"/>
              <a:buChar char=""/>
              <a:defRPr sz="2000">
                <a:solidFill>
                  <a:srgbClr val="6C6C6C"/>
                </a:solidFill>
                <a:latin typeface="Trebuchet MS" panose="020B0603020202020204" pitchFamily="34" charset="0"/>
              </a:defRPr>
            </a:lvl4pPr>
            <a:lvl5pPr marL="2057400" indent="-228600">
              <a:spcBef>
                <a:spcPts val="400"/>
              </a:spcBef>
              <a:buClr>
                <a:srgbClr val="F9B639"/>
              </a:buClr>
              <a:buSzPct val="70000"/>
              <a:buFont typeface="Wingdings" panose="05000000000000000000" pitchFamily="2" charset="2"/>
              <a:buChar char=""/>
              <a:defRPr>
                <a:solidFill>
                  <a:schemeClr val="tx1"/>
                </a:solidFill>
                <a:latin typeface="Trebuchet MS" panose="020B0603020202020204" pitchFamily="34" charset="0"/>
              </a:defRPr>
            </a:lvl5pPr>
            <a:lvl6pPr marL="2514600" indent="-228600" eaLnBrk="0" fontAlgn="base" hangingPunct="0">
              <a:spcBef>
                <a:spcPts val="400"/>
              </a:spcBef>
              <a:spcAft>
                <a:spcPct val="0"/>
              </a:spcAft>
              <a:buClr>
                <a:srgbClr val="F9B639"/>
              </a:buClr>
              <a:buSzPct val="70000"/>
              <a:buFont typeface="Wingdings" panose="05000000000000000000" pitchFamily="2" charset="2"/>
              <a:buChar char=""/>
              <a:defRPr>
                <a:solidFill>
                  <a:schemeClr val="tx1"/>
                </a:solidFill>
                <a:latin typeface="Trebuchet MS" panose="020B0603020202020204" pitchFamily="34" charset="0"/>
              </a:defRPr>
            </a:lvl6pPr>
            <a:lvl7pPr marL="2971800" indent="-228600" eaLnBrk="0" fontAlgn="base" hangingPunct="0">
              <a:spcBef>
                <a:spcPts val="400"/>
              </a:spcBef>
              <a:spcAft>
                <a:spcPct val="0"/>
              </a:spcAft>
              <a:buClr>
                <a:srgbClr val="F9B639"/>
              </a:buClr>
              <a:buSzPct val="70000"/>
              <a:buFont typeface="Wingdings" panose="05000000000000000000" pitchFamily="2" charset="2"/>
              <a:buChar char=""/>
              <a:defRPr>
                <a:solidFill>
                  <a:schemeClr val="tx1"/>
                </a:solidFill>
                <a:latin typeface="Trebuchet MS" panose="020B0603020202020204" pitchFamily="34" charset="0"/>
              </a:defRPr>
            </a:lvl7pPr>
            <a:lvl8pPr marL="3429000" indent="-228600" eaLnBrk="0" fontAlgn="base" hangingPunct="0">
              <a:spcBef>
                <a:spcPts val="400"/>
              </a:spcBef>
              <a:spcAft>
                <a:spcPct val="0"/>
              </a:spcAft>
              <a:buClr>
                <a:srgbClr val="F9B639"/>
              </a:buClr>
              <a:buSzPct val="70000"/>
              <a:buFont typeface="Wingdings" panose="05000000000000000000" pitchFamily="2" charset="2"/>
              <a:buChar char=""/>
              <a:defRPr>
                <a:solidFill>
                  <a:schemeClr val="tx1"/>
                </a:solidFill>
                <a:latin typeface="Trebuchet MS" panose="020B0603020202020204" pitchFamily="34" charset="0"/>
              </a:defRPr>
            </a:lvl8pPr>
            <a:lvl9pPr marL="3886200" indent="-228600" eaLnBrk="0" fontAlgn="base" hangingPunct="0">
              <a:spcBef>
                <a:spcPts val="400"/>
              </a:spcBef>
              <a:spcAft>
                <a:spcPct val="0"/>
              </a:spcAft>
              <a:buClr>
                <a:srgbClr val="F9B639"/>
              </a:buClr>
              <a:buSzPct val="70000"/>
              <a:buFont typeface="Wingdings" panose="05000000000000000000" pitchFamily="2" charset="2"/>
              <a:buChar char=""/>
              <a:defRPr>
                <a:solidFill>
                  <a:schemeClr val="tx1"/>
                </a:solidFill>
                <a:latin typeface="Trebuchet MS" panose="020B0603020202020204" pitchFamily="34" charset="0"/>
              </a:defRPr>
            </a:lvl9pPr>
          </a:lstStyle>
          <a:p>
            <a:pPr eaLnBrk="1" hangingPunct="1">
              <a:spcBef>
                <a:spcPct val="0"/>
              </a:spcBef>
              <a:buClrTx/>
              <a:buSzTx/>
              <a:buFontTx/>
              <a:buNone/>
            </a:pPr>
            <a:r>
              <a:rPr lang="en-US" altLang="en-US" sz="1800" dirty="0">
                <a:latin typeface="Arial" panose="020B0604020202020204" pitchFamily="34" charset="0"/>
              </a:rPr>
              <a:t>Initial dose adjustment may be needed for renal dysfunction or elderly</a:t>
            </a:r>
          </a:p>
        </p:txBody>
      </p:sp>
      <p:sp>
        <p:nvSpPr>
          <p:cNvPr id="3" name="TextBox 2">
            <a:extLst>
              <a:ext uri="{FF2B5EF4-FFF2-40B4-BE49-F238E27FC236}">
                <a16:creationId xmlns:a16="http://schemas.microsoft.com/office/drawing/2014/main" id="{658A3439-AB4E-D066-F0BE-FE39C50DCEE9}"/>
              </a:ext>
            </a:extLst>
          </p:cNvPr>
          <p:cNvSpPr txBox="1"/>
          <p:nvPr/>
        </p:nvSpPr>
        <p:spPr>
          <a:xfrm>
            <a:off x="7194000" y="6370911"/>
            <a:ext cx="1905000" cy="369332"/>
          </a:xfrm>
          <a:prstGeom prst="rect">
            <a:avLst/>
          </a:prstGeom>
          <a:noFill/>
        </p:spPr>
        <p:txBody>
          <a:bodyPr wrap="square">
            <a:spAutoFit/>
          </a:bodyPr>
          <a:lstStyle/>
          <a:p>
            <a:r>
              <a:rPr lang="en-US" dirty="0">
                <a:solidFill>
                  <a:srgbClr val="0070C0"/>
                </a:solidFill>
              </a:rPr>
              <a:t>Med Cheat Sheets</a:t>
            </a:r>
            <a:endParaRPr lang="en-US" dirty="0"/>
          </a:p>
        </p:txBody>
      </p:sp>
      <p:pic>
        <p:nvPicPr>
          <p:cNvPr id="5" name="Picture 4">
            <a:extLst>
              <a:ext uri="{FF2B5EF4-FFF2-40B4-BE49-F238E27FC236}">
                <a16:creationId xmlns:a16="http://schemas.microsoft.com/office/drawing/2014/main" id="{761EB4F4-6636-ABC4-B932-AA4170E8EA34}"/>
              </a:ext>
            </a:extLst>
          </p:cNvPr>
          <p:cNvPicPr>
            <a:picLocks noChangeAspect="1"/>
          </p:cNvPicPr>
          <p:nvPr/>
        </p:nvPicPr>
        <p:blipFill>
          <a:blip r:embed="rId4"/>
          <a:stretch>
            <a:fillRect/>
          </a:stretch>
        </p:blipFill>
        <p:spPr>
          <a:xfrm>
            <a:off x="279569" y="1491821"/>
            <a:ext cx="8260404" cy="4811004"/>
          </a:xfrm>
          <a:prstGeom prst="rect">
            <a:avLst/>
          </a:prstGeom>
        </p:spPr>
      </p:pic>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Title 1">
            <a:extLst>
              <a:ext uri="{FF2B5EF4-FFF2-40B4-BE49-F238E27FC236}">
                <a16:creationId xmlns:a16="http://schemas.microsoft.com/office/drawing/2014/main" id="{97020049-1592-4646-892F-1ED024722AED}"/>
              </a:ext>
            </a:extLst>
          </p:cNvPr>
          <p:cNvSpPr>
            <a:spLocks noGrp="1"/>
          </p:cNvSpPr>
          <p:nvPr>
            <p:ph type="title"/>
          </p:nvPr>
        </p:nvSpPr>
        <p:spPr>
          <a:xfrm>
            <a:off x="455340" y="304800"/>
            <a:ext cx="8231459" cy="701675"/>
          </a:xfrm>
        </p:spPr>
        <p:txBody>
          <a:bodyPr/>
          <a:lstStyle/>
          <a:p>
            <a:pPr eaLnBrk="1" hangingPunct="1">
              <a:defRPr/>
            </a:pPr>
            <a:r>
              <a:rPr lang="en-US" altLang="en-US" dirty="0"/>
              <a:t>ACEI/ARB Adverse Effects</a:t>
            </a:r>
          </a:p>
        </p:txBody>
      </p:sp>
      <p:sp>
        <p:nvSpPr>
          <p:cNvPr id="3" name="Content Placeholder 2">
            <a:extLst>
              <a:ext uri="{FF2B5EF4-FFF2-40B4-BE49-F238E27FC236}">
                <a16:creationId xmlns:a16="http://schemas.microsoft.com/office/drawing/2014/main" id="{15540147-01C6-4D64-8D29-F521C80F1C63}"/>
              </a:ext>
            </a:extLst>
          </p:cNvPr>
          <p:cNvSpPr>
            <a:spLocks noGrp="1"/>
          </p:cNvSpPr>
          <p:nvPr>
            <p:ph idx="1"/>
          </p:nvPr>
        </p:nvSpPr>
        <p:spPr>
          <a:xfrm>
            <a:off x="457200" y="1006475"/>
            <a:ext cx="5638800" cy="5775325"/>
          </a:xfrm>
        </p:spPr>
        <p:txBody>
          <a:bodyPr rtlCol="0">
            <a:normAutofit fontScale="92500" lnSpcReduction="20000"/>
          </a:bodyPr>
          <a:lstStyle/>
          <a:p>
            <a:pPr eaLnBrk="1" fontAlgn="auto" hangingPunct="1">
              <a:lnSpc>
                <a:spcPct val="120000"/>
              </a:lnSpc>
              <a:spcBef>
                <a:spcPts val="0"/>
              </a:spcBef>
              <a:spcAft>
                <a:spcPts val="0"/>
              </a:spcAft>
              <a:buFont typeface="Arial" pitchFamily="34" charset="0"/>
              <a:buChar char="•"/>
              <a:defRPr/>
            </a:pPr>
            <a:r>
              <a:rPr lang="en-US" sz="3000" dirty="0"/>
              <a:t>Adverse effects</a:t>
            </a:r>
          </a:p>
          <a:p>
            <a:pPr lvl="1" eaLnBrk="1" fontAlgn="auto" hangingPunct="1">
              <a:lnSpc>
                <a:spcPct val="120000"/>
              </a:lnSpc>
              <a:spcBef>
                <a:spcPts val="0"/>
              </a:spcBef>
              <a:spcAft>
                <a:spcPts val="0"/>
              </a:spcAft>
              <a:buFont typeface="Arial" pitchFamily="34" charset="0"/>
              <a:buChar char="–"/>
              <a:defRPr/>
            </a:pPr>
            <a:r>
              <a:rPr lang="en-US" sz="2600" u="sng" dirty="0"/>
              <a:t>Dry</a:t>
            </a:r>
            <a:r>
              <a:rPr lang="en-US" sz="2600" dirty="0"/>
              <a:t> cough with ACEI </a:t>
            </a:r>
          </a:p>
          <a:p>
            <a:pPr lvl="2" eaLnBrk="1" fontAlgn="auto" hangingPunct="1">
              <a:lnSpc>
                <a:spcPct val="120000"/>
              </a:lnSpc>
              <a:spcBef>
                <a:spcPts val="0"/>
              </a:spcBef>
              <a:spcAft>
                <a:spcPts val="0"/>
              </a:spcAft>
              <a:buFont typeface="Arial" pitchFamily="34" charset="0"/>
              <a:buChar char="–"/>
              <a:defRPr/>
            </a:pPr>
            <a:r>
              <a:rPr lang="en-US" sz="1900" dirty="0"/>
              <a:t>Caused by inhibition of bradykinin breakdown</a:t>
            </a:r>
          </a:p>
          <a:p>
            <a:pPr lvl="1" eaLnBrk="1" fontAlgn="auto" hangingPunct="1">
              <a:lnSpc>
                <a:spcPct val="120000"/>
              </a:lnSpc>
              <a:spcBef>
                <a:spcPts val="0"/>
              </a:spcBef>
              <a:spcAft>
                <a:spcPts val="0"/>
              </a:spcAft>
              <a:buFont typeface="Arial" pitchFamily="34" charset="0"/>
              <a:buChar char="–"/>
              <a:defRPr/>
            </a:pPr>
            <a:r>
              <a:rPr lang="en-US" sz="2600" dirty="0"/>
              <a:t>Hyperkalemia</a:t>
            </a:r>
          </a:p>
          <a:p>
            <a:pPr lvl="1" eaLnBrk="1" fontAlgn="auto" hangingPunct="1">
              <a:lnSpc>
                <a:spcPct val="120000"/>
              </a:lnSpc>
              <a:spcBef>
                <a:spcPts val="0"/>
              </a:spcBef>
              <a:spcAft>
                <a:spcPts val="0"/>
              </a:spcAft>
              <a:buFont typeface="Arial" pitchFamily="34" charset="0"/>
              <a:buChar char="–"/>
              <a:defRPr/>
            </a:pPr>
            <a:r>
              <a:rPr lang="en-US" sz="2600" dirty="0"/>
              <a:t>Angioedema (&lt; 1%)</a:t>
            </a:r>
          </a:p>
          <a:p>
            <a:pPr lvl="2" eaLnBrk="1" fontAlgn="auto" hangingPunct="1">
              <a:lnSpc>
                <a:spcPct val="120000"/>
              </a:lnSpc>
              <a:spcBef>
                <a:spcPts val="0"/>
              </a:spcBef>
              <a:spcAft>
                <a:spcPts val="0"/>
              </a:spcAft>
              <a:buFont typeface="Arial" pitchFamily="34" charset="0"/>
              <a:buChar char="•"/>
              <a:defRPr/>
            </a:pPr>
            <a:r>
              <a:rPr lang="en-US" sz="2200" dirty="0"/>
              <a:t>Occurs 2-4x more frequently in African Americans</a:t>
            </a:r>
          </a:p>
          <a:p>
            <a:pPr lvl="1" eaLnBrk="1" fontAlgn="auto" hangingPunct="1">
              <a:lnSpc>
                <a:spcPct val="120000"/>
              </a:lnSpc>
              <a:spcBef>
                <a:spcPts val="0"/>
              </a:spcBef>
              <a:spcAft>
                <a:spcPts val="0"/>
              </a:spcAft>
              <a:buFont typeface="Arial" pitchFamily="34" charset="0"/>
              <a:buChar char="–"/>
              <a:defRPr/>
            </a:pPr>
            <a:r>
              <a:rPr lang="en-US" sz="2600" dirty="0"/>
              <a:t>Bump in SCr</a:t>
            </a:r>
          </a:p>
          <a:p>
            <a:pPr lvl="2" eaLnBrk="1" fontAlgn="auto" hangingPunct="1">
              <a:lnSpc>
                <a:spcPct val="120000"/>
              </a:lnSpc>
              <a:spcBef>
                <a:spcPts val="0"/>
              </a:spcBef>
              <a:spcAft>
                <a:spcPts val="0"/>
              </a:spcAft>
              <a:buFont typeface="Arial" pitchFamily="34" charset="0"/>
              <a:buChar char="•"/>
              <a:defRPr/>
            </a:pPr>
            <a:r>
              <a:rPr lang="en-US" dirty="0"/>
              <a:t>Up to  30% is acceptable</a:t>
            </a:r>
          </a:p>
          <a:p>
            <a:pPr lvl="1" eaLnBrk="1" fontAlgn="auto" hangingPunct="1">
              <a:lnSpc>
                <a:spcPct val="120000"/>
              </a:lnSpc>
              <a:spcBef>
                <a:spcPts val="0"/>
              </a:spcBef>
              <a:spcAft>
                <a:spcPts val="0"/>
              </a:spcAft>
              <a:buFont typeface="Arial" pitchFamily="34" charset="0"/>
              <a:buChar char="–"/>
              <a:defRPr/>
            </a:pPr>
            <a:r>
              <a:rPr lang="en-US" sz="2600" dirty="0"/>
              <a:t>Orthostatic hypotension (initial dose)</a:t>
            </a:r>
          </a:p>
          <a:p>
            <a:pPr lvl="1" eaLnBrk="1" fontAlgn="auto" hangingPunct="1">
              <a:lnSpc>
                <a:spcPct val="120000"/>
              </a:lnSpc>
              <a:spcBef>
                <a:spcPts val="0"/>
              </a:spcBef>
              <a:spcAft>
                <a:spcPts val="0"/>
              </a:spcAft>
              <a:buFont typeface="Arial" pitchFamily="34" charset="0"/>
              <a:buChar char="–"/>
              <a:defRPr/>
            </a:pPr>
            <a:r>
              <a:rPr lang="en-US" sz="2600" dirty="0"/>
              <a:t>Skin rash (captopril)</a:t>
            </a:r>
          </a:p>
          <a:p>
            <a:pPr marL="457200" lvl="1" indent="0" eaLnBrk="1" fontAlgn="auto" hangingPunct="1">
              <a:lnSpc>
                <a:spcPct val="120000"/>
              </a:lnSpc>
              <a:spcAft>
                <a:spcPts val="0"/>
              </a:spcAft>
              <a:buFont typeface="Arial" pitchFamily="34" charset="0"/>
              <a:buNone/>
              <a:defRPr/>
            </a:pPr>
            <a:endParaRPr lang="en-US" sz="2600" dirty="0"/>
          </a:p>
          <a:p>
            <a:pPr eaLnBrk="1" fontAlgn="auto" hangingPunct="1">
              <a:lnSpc>
                <a:spcPct val="120000"/>
              </a:lnSpc>
              <a:spcAft>
                <a:spcPts val="0"/>
              </a:spcAft>
              <a:buFont typeface="Arial" pitchFamily="34" charset="0"/>
              <a:buChar char="•"/>
              <a:defRPr/>
            </a:pPr>
            <a:r>
              <a:rPr lang="en-US" sz="3000" dirty="0"/>
              <a:t>Contraindications</a:t>
            </a:r>
          </a:p>
          <a:p>
            <a:pPr lvl="1" eaLnBrk="1" fontAlgn="auto" hangingPunct="1">
              <a:lnSpc>
                <a:spcPct val="120000"/>
              </a:lnSpc>
              <a:spcAft>
                <a:spcPts val="0"/>
              </a:spcAft>
              <a:buFont typeface="Arial" pitchFamily="34" charset="0"/>
              <a:buChar char="–"/>
              <a:defRPr/>
            </a:pPr>
            <a:r>
              <a:rPr lang="en-US" sz="2600" dirty="0"/>
              <a:t>Pregnancy </a:t>
            </a:r>
          </a:p>
          <a:p>
            <a:pPr lvl="1" eaLnBrk="1" fontAlgn="auto" hangingPunct="1">
              <a:lnSpc>
                <a:spcPct val="120000"/>
              </a:lnSpc>
              <a:spcAft>
                <a:spcPts val="0"/>
              </a:spcAft>
              <a:buFont typeface="Arial" pitchFamily="34" charset="0"/>
              <a:buChar char="–"/>
              <a:defRPr/>
            </a:pPr>
            <a:r>
              <a:rPr lang="en-US" sz="2600" dirty="0"/>
              <a:t>Bilateral renal artery stenosis</a:t>
            </a:r>
          </a:p>
        </p:txBody>
      </p:sp>
      <p:pic>
        <p:nvPicPr>
          <p:cNvPr id="6" name="Picture 5" descr="A picture containing person, wall, indoor&#10;&#10;Description automatically generated">
            <a:extLst>
              <a:ext uri="{FF2B5EF4-FFF2-40B4-BE49-F238E27FC236}">
                <a16:creationId xmlns:a16="http://schemas.microsoft.com/office/drawing/2014/main" id="{27385AEA-4717-40BC-BDBA-DD212D6D013D}"/>
              </a:ext>
            </a:extLst>
          </p:cNvPr>
          <p:cNvPicPr>
            <a:picLocks noChangeAspect="1"/>
          </p:cNvPicPr>
          <p:nvPr/>
        </p:nvPicPr>
        <p:blipFill>
          <a:blip r:embed="rId3"/>
          <a:stretch>
            <a:fillRect/>
          </a:stretch>
        </p:blipFill>
        <p:spPr>
          <a:xfrm>
            <a:off x="6129969" y="1143000"/>
            <a:ext cx="2667000" cy="3747655"/>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BBDD7D-239B-42F1-9271-784CEB6D6610}"/>
              </a:ext>
            </a:extLst>
          </p:cNvPr>
          <p:cNvSpPr>
            <a:spLocks noGrp="1"/>
          </p:cNvSpPr>
          <p:nvPr>
            <p:ph type="title"/>
          </p:nvPr>
        </p:nvSpPr>
        <p:spPr/>
        <p:txBody>
          <a:bodyPr/>
          <a:lstStyle/>
          <a:p>
            <a:pPr>
              <a:defRPr/>
            </a:pPr>
            <a:r>
              <a:rPr lang="en-US" dirty="0"/>
              <a:t>Thiazide diuretics</a:t>
            </a:r>
          </a:p>
        </p:txBody>
      </p:sp>
      <p:sp>
        <p:nvSpPr>
          <p:cNvPr id="3" name="TextBox 2">
            <a:extLst>
              <a:ext uri="{FF2B5EF4-FFF2-40B4-BE49-F238E27FC236}">
                <a16:creationId xmlns:a16="http://schemas.microsoft.com/office/drawing/2014/main" id="{283DBD49-465E-A0EE-5B44-1D5EAB1263AD}"/>
              </a:ext>
            </a:extLst>
          </p:cNvPr>
          <p:cNvSpPr txBox="1"/>
          <p:nvPr/>
        </p:nvSpPr>
        <p:spPr>
          <a:xfrm>
            <a:off x="6553200" y="6433623"/>
            <a:ext cx="2452689" cy="369332"/>
          </a:xfrm>
          <a:prstGeom prst="rect">
            <a:avLst/>
          </a:prstGeom>
          <a:noFill/>
        </p:spPr>
        <p:txBody>
          <a:bodyPr wrap="square">
            <a:spAutoFit/>
          </a:bodyPr>
          <a:lstStyle/>
          <a:p>
            <a:r>
              <a:rPr lang="en-US" dirty="0">
                <a:solidFill>
                  <a:srgbClr val="0070C0"/>
                </a:solidFill>
              </a:rPr>
              <a:t>See Med Cheat Sheets</a:t>
            </a:r>
            <a:endParaRPr lang="en-US" dirty="0"/>
          </a:p>
        </p:txBody>
      </p:sp>
      <p:pic>
        <p:nvPicPr>
          <p:cNvPr id="6" name="Picture 5">
            <a:extLst>
              <a:ext uri="{FF2B5EF4-FFF2-40B4-BE49-F238E27FC236}">
                <a16:creationId xmlns:a16="http://schemas.microsoft.com/office/drawing/2014/main" id="{38801D03-B9DF-5682-10FD-47A798C36B94}"/>
              </a:ext>
            </a:extLst>
          </p:cNvPr>
          <p:cNvPicPr>
            <a:picLocks noChangeAspect="1"/>
          </p:cNvPicPr>
          <p:nvPr/>
        </p:nvPicPr>
        <p:blipFill>
          <a:blip r:embed="rId3"/>
          <a:stretch>
            <a:fillRect/>
          </a:stretch>
        </p:blipFill>
        <p:spPr>
          <a:xfrm>
            <a:off x="304800" y="1981200"/>
            <a:ext cx="7964011" cy="3229426"/>
          </a:xfrm>
          <a:prstGeom prst="rect">
            <a:avLst/>
          </a:prstGeom>
        </p:spPr>
      </p:pic>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1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FDDC20-DD6E-415B-BC34-0571A665EA7C}"/>
              </a:ext>
            </a:extLst>
          </p:cNvPr>
          <p:cNvSpPr>
            <a:spLocks noGrp="1"/>
          </p:cNvSpPr>
          <p:nvPr>
            <p:ph type="title"/>
          </p:nvPr>
        </p:nvSpPr>
        <p:spPr>
          <a:xfrm>
            <a:off x="304800" y="152400"/>
            <a:ext cx="8382000" cy="962247"/>
          </a:xfrm>
        </p:spPr>
        <p:txBody>
          <a:bodyPr>
            <a:normAutofit/>
          </a:bodyPr>
          <a:lstStyle/>
          <a:p>
            <a:pPr>
              <a:defRPr/>
            </a:pPr>
            <a:r>
              <a:rPr lang="en-US" sz="4000" dirty="0"/>
              <a:t>Calcium Channel Blockers</a:t>
            </a:r>
          </a:p>
        </p:txBody>
      </p:sp>
      <p:pic>
        <p:nvPicPr>
          <p:cNvPr id="4" name="Content Placeholder 3">
            <a:extLst>
              <a:ext uri="{FF2B5EF4-FFF2-40B4-BE49-F238E27FC236}">
                <a16:creationId xmlns:a16="http://schemas.microsoft.com/office/drawing/2014/main" id="{FAE79D2B-3C54-C3F8-EB45-C5E2B53E8350}"/>
              </a:ext>
            </a:extLst>
          </p:cNvPr>
          <p:cNvPicPr>
            <a:picLocks noGrp="1" noChangeAspect="1"/>
          </p:cNvPicPr>
          <p:nvPr>
            <p:ph idx="1"/>
          </p:nvPr>
        </p:nvPicPr>
        <p:blipFill>
          <a:blip r:embed="rId3"/>
          <a:stretch>
            <a:fillRect/>
          </a:stretch>
        </p:blipFill>
        <p:spPr>
          <a:xfrm>
            <a:off x="333983" y="1206355"/>
            <a:ext cx="8382000" cy="5429074"/>
          </a:xfrm>
        </p:spPr>
      </p:pic>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D27AB7-04FD-4D0D-9FE3-7CB2E7B0D859}"/>
              </a:ext>
            </a:extLst>
          </p:cNvPr>
          <p:cNvSpPr>
            <a:spLocks noGrp="1"/>
          </p:cNvSpPr>
          <p:nvPr>
            <p:ph type="title"/>
          </p:nvPr>
        </p:nvSpPr>
        <p:spPr/>
        <p:txBody>
          <a:bodyPr>
            <a:normAutofit/>
          </a:bodyPr>
          <a:lstStyle/>
          <a:p>
            <a:pPr>
              <a:defRPr/>
            </a:pPr>
            <a:r>
              <a:rPr lang="en-US" sz="4400" dirty="0"/>
              <a:t>Beta Blockers</a:t>
            </a:r>
          </a:p>
        </p:txBody>
      </p:sp>
      <p:sp>
        <p:nvSpPr>
          <p:cNvPr id="57347" name="Content Placeholder 2">
            <a:extLst>
              <a:ext uri="{FF2B5EF4-FFF2-40B4-BE49-F238E27FC236}">
                <a16:creationId xmlns:a16="http://schemas.microsoft.com/office/drawing/2014/main" id="{82D5A658-5C6E-4C2F-935A-9ED471E2E620}"/>
              </a:ext>
            </a:extLst>
          </p:cNvPr>
          <p:cNvSpPr>
            <a:spLocks noGrp="1"/>
          </p:cNvSpPr>
          <p:nvPr>
            <p:ph idx="1"/>
          </p:nvPr>
        </p:nvSpPr>
        <p:spPr>
          <a:xfrm>
            <a:off x="457200" y="1295400"/>
            <a:ext cx="5638800" cy="5410200"/>
          </a:xfrm>
        </p:spPr>
        <p:txBody>
          <a:bodyPr>
            <a:normAutofit lnSpcReduction="10000"/>
          </a:bodyPr>
          <a:lstStyle/>
          <a:p>
            <a:r>
              <a:rPr lang="en-US" altLang="en-US" sz="2800" dirty="0"/>
              <a:t>Use in recurrent MI, heart failure, angina</a:t>
            </a:r>
          </a:p>
          <a:p>
            <a:r>
              <a:rPr lang="en-US" altLang="en-US" sz="2800" dirty="0"/>
              <a:t>Side effects: depression, sexual dysfunction, exercise intolerance, sedation, dizziness</a:t>
            </a:r>
          </a:p>
          <a:p>
            <a:r>
              <a:rPr lang="en-US" altLang="en-US" sz="2800" dirty="0"/>
              <a:t>Monitor BP, lipids, heart rate, glucose</a:t>
            </a:r>
          </a:p>
          <a:p>
            <a:r>
              <a:rPr lang="en-US" altLang="en-US" sz="2800" dirty="0"/>
              <a:t>When stopping, taper dose gradually</a:t>
            </a:r>
          </a:p>
          <a:p>
            <a:r>
              <a:rPr lang="en-US" altLang="en-US" sz="2800" dirty="0"/>
              <a:t>Can elevate glucose and mask adrenergic symptoms of hypoglycemia (ex. tachycardia)</a:t>
            </a:r>
          </a:p>
          <a:p>
            <a:pPr lvl="1"/>
            <a:r>
              <a:rPr lang="en-US" altLang="en-US" sz="2000" dirty="0"/>
              <a:t>Sweating will still occur (cholinergic mediated)</a:t>
            </a:r>
          </a:p>
        </p:txBody>
      </p:sp>
      <p:pic>
        <p:nvPicPr>
          <p:cNvPr id="4" name="Picture 3" descr="A picture containing stationary, writing implement, marker&#10;&#10;Description automatically generated">
            <a:extLst>
              <a:ext uri="{FF2B5EF4-FFF2-40B4-BE49-F238E27FC236}">
                <a16:creationId xmlns:a16="http://schemas.microsoft.com/office/drawing/2014/main" id="{3DACF23C-E05E-4602-9BA4-2DF380D0D8DD}"/>
              </a:ext>
            </a:extLst>
          </p:cNvPr>
          <p:cNvPicPr>
            <a:picLocks noChangeAspect="1"/>
          </p:cNvPicPr>
          <p:nvPr/>
        </p:nvPicPr>
        <p:blipFill>
          <a:blip r:embed="rId3" cstate="print">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5817093" y="1401624"/>
            <a:ext cx="2895600" cy="2051050"/>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normAutofit/>
          </a:bodyPr>
          <a:lstStyle/>
          <a:p>
            <a:pPr eaLnBrk="1" hangingPunct="1"/>
            <a:r>
              <a:rPr lang="en-US"/>
              <a:t>Hormones Effect on Glucose</a:t>
            </a:r>
          </a:p>
        </p:txBody>
      </p:sp>
      <p:sp>
        <p:nvSpPr>
          <p:cNvPr id="1336323" name="Rectangle 3"/>
          <p:cNvSpPr>
            <a:spLocks noGrp="1" noChangeArrowheads="1"/>
          </p:cNvSpPr>
          <p:nvPr>
            <p:ph sz="half" idx="1"/>
          </p:nvPr>
        </p:nvSpPr>
        <p:spPr>
          <a:xfrm>
            <a:off x="533400" y="1295400"/>
            <a:ext cx="5181600" cy="5334000"/>
          </a:xfrm>
        </p:spPr>
        <p:txBody>
          <a:bodyPr>
            <a:normAutofit fontScale="70000" lnSpcReduction="20000"/>
          </a:bodyPr>
          <a:lstStyle/>
          <a:p>
            <a:pPr algn="ctr" eaLnBrk="1" hangingPunct="1">
              <a:buFont typeface="Wingdings" pitchFamily="2" charset="2"/>
              <a:buNone/>
              <a:defRPr/>
            </a:pPr>
            <a:r>
              <a:rPr lang="en-US" u="sng" dirty="0"/>
              <a:t>Hormone			 </a:t>
            </a:r>
            <a:r>
              <a:rPr lang="en-US" dirty="0"/>
              <a:t>	</a:t>
            </a:r>
            <a:r>
              <a:rPr lang="en-US" dirty="0">
                <a:sym typeface="Wingdings" pitchFamily="2" charset="2"/>
              </a:rPr>
              <a:t> </a:t>
            </a:r>
          </a:p>
          <a:p>
            <a:pPr eaLnBrk="1" hangingPunct="1">
              <a:lnSpc>
                <a:spcPct val="120000"/>
              </a:lnSpc>
              <a:defRPr/>
            </a:pPr>
            <a:r>
              <a:rPr lang="en-US" dirty="0">
                <a:sym typeface="Wingdings" pitchFamily="2" charset="2"/>
              </a:rPr>
              <a:t>Glucagon (pancreas)	</a:t>
            </a:r>
            <a:r>
              <a:rPr lang="en-US" dirty="0">
                <a:solidFill>
                  <a:srgbClr val="FF0000"/>
                </a:solidFill>
                <a:sym typeface="Wingdings" pitchFamily="2" charset="2"/>
              </a:rPr>
              <a:t> </a:t>
            </a:r>
          </a:p>
          <a:p>
            <a:pPr eaLnBrk="1" hangingPunct="1">
              <a:lnSpc>
                <a:spcPct val="120000"/>
              </a:lnSpc>
              <a:defRPr/>
            </a:pPr>
            <a:r>
              <a:rPr lang="en-US" dirty="0">
                <a:sym typeface="Wingdings" pitchFamily="2" charset="2"/>
              </a:rPr>
              <a:t>Stress hormones (kidney)	</a:t>
            </a:r>
            <a:endParaRPr lang="en-US" dirty="0">
              <a:solidFill>
                <a:srgbClr val="FF0000"/>
              </a:solidFill>
              <a:sym typeface="Wingdings" pitchFamily="2" charset="2"/>
            </a:endParaRPr>
          </a:p>
          <a:p>
            <a:pPr eaLnBrk="1" hangingPunct="1">
              <a:lnSpc>
                <a:spcPct val="120000"/>
              </a:lnSpc>
              <a:defRPr/>
            </a:pPr>
            <a:r>
              <a:rPr lang="en-US" dirty="0">
                <a:sym typeface="Wingdings" pitchFamily="2" charset="2"/>
              </a:rPr>
              <a:t>Epinephrine (kidney)		</a:t>
            </a:r>
            <a:r>
              <a:rPr lang="en-US" dirty="0">
                <a:solidFill>
                  <a:srgbClr val="FF0000"/>
                </a:solidFill>
                <a:sym typeface="Wingdings" pitchFamily="2" charset="2"/>
              </a:rPr>
              <a:t> </a:t>
            </a:r>
            <a:r>
              <a:rPr lang="en-US" dirty="0">
                <a:solidFill>
                  <a:srgbClr val="FFCC00"/>
                </a:solidFill>
                <a:sym typeface="Wingdings" pitchFamily="2" charset="2"/>
              </a:rPr>
              <a:t> </a:t>
            </a:r>
          </a:p>
          <a:p>
            <a:pPr eaLnBrk="1" hangingPunct="1">
              <a:lnSpc>
                <a:spcPct val="120000"/>
              </a:lnSpc>
              <a:defRPr/>
            </a:pPr>
            <a:r>
              <a:rPr lang="en-US" dirty="0">
                <a:sym typeface="Wingdings" pitchFamily="2" charset="2"/>
              </a:rPr>
              <a:t>Insulin (pancreas)	 </a:t>
            </a:r>
          </a:p>
          <a:p>
            <a:pPr eaLnBrk="1" hangingPunct="1">
              <a:lnSpc>
                <a:spcPct val="120000"/>
              </a:lnSpc>
              <a:defRPr/>
            </a:pPr>
            <a:r>
              <a:rPr lang="en-US" dirty="0">
                <a:sym typeface="Wingdings" pitchFamily="2" charset="2"/>
              </a:rPr>
              <a:t>Amylin (pancreas)	</a:t>
            </a:r>
          </a:p>
          <a:p>
            <a:pPr eaLnBrk="1" hangingPunct="1">
              <a:lnSpc>
                <a:spcPct val="120000"/>
              </a:lnSpc>
              <a:defRPr/>
            </a:pPr>
            <a:r>
              <a:rPr lang="en-US" dirty="0">
                <a:sym typeface="Wingdings" pitchFamily="2" charset="2"/>
              </a:rPr>
              <a:t>Gut hormones </a:t>
            </a:r>
          </a:p>
          <a:p>
            <a:pPr lvl="1">
              <a:lnSpc>
                <a:spcPct val="120000"/>
              </a:lnSpc>
              <a:defRPr/>
            </a:pPr>
            <a:r>
              <a:rPr lang="en-US" dirty="0">
                <a:sym typeface="Wingdings" pitchFamily="2" charset="2"/>
              </a:rPr>
              <a:t>Incretins (GLP-1) released by L cells of small intestine and colon</a:t>
            </a:r>
          </a:p>
          <a:p>
            <a:pPr lvl="1">
              <a:lnSpc>
                <a:spcPct val="120000"/>
              </a:lnSpc>
              <a:defRPr/>
            </a:pPr>
            <a:r>
              <a:rPr lang="en-US" dirty="0">
                <a:sym typeface="Wingdings" pitchFamily="2" charset="2"/>
              </a:rPr>
              <a:t>GIP found in K cells in duodenum and some in small intestine  </a:t>
            </a:r>
          </a:p>
          <a:p>
            <a:pPr lvl="1">
              <a:lnSpc>
                <a:spcPct val="120000"/>
              </a:lnSpc>
              <a:defRPr/>
            </a:pPr>
            <a:r>
              <a:rPr lang="en-US" dirty="0">
                <a:sym typeface="Wingdings" pitchFamily="2" charset="2"/>
              </a:rPr>
              <a:t>Beta cells have receptors</a:t>
            </a:r>
          </a:p>
        </p:txBody>
      </p:sp>
      <p:sp>
        <p:nvSpPr>
          <p:cNvPr id="1336324" name="Rectangle 4"/>
          <p:cNvSpPr>
            <a:spLocks noChangeArrowheads="1"/>
          </p:cNvSpPr>
          <p:nvPr/>
        </p:nvSpPr>
        <p:spPr bwMode="auto">
          <a:xfrm>
            <a:off x="5181600" y="1143000"/>
            <a:ext cx="1866900" cy="4597527"/>
          </a:xfrm>
          <a:prstGeom prst="rect">
            <a:avLst/>
          </a:prstGeom>
          <a:noFill/>
          <a:ln w="9525">
            <a:noFill/>
            <a:miter lim="800000"/>
            <a:headEnd/>
            <a:tailEnd/>
          </a:ln>
          <a:effectLst/>
        </p:spPr>
        <p:txBody>
          <a:bodyPr/>
          <a:lstStyle/>
          <a:p>
            <a:pPr marL="257168" indent="-257168" algn="ctr">
              <a:spcBef>
                <a:spcPct val="20000"/>
              </a:spcBef>
              <a:buClr>
                <a:schemeClr val="tx2"/>
              </a:buClr>
              <a:buSzPct val="60000"/>
              <a:defRPr/>
            </a:pPr>
            <a:r>
              <a:rPr lang="en-US" sz="3200" u="sng" dirty="0">
                <a:latin typeface="Tahoma" pitchFamily="34" charset="0"/>
              </a:rPr>
              <a:t>Effect    </a:t>
            </a:r>
            <a:r>
              <a:rPr lang="en-US" sz="2100" u="sng" dirty="0">
                <a:effectLst>
                  <a:outerShdw blurRad="38100" dist="38100" dir="2700000" algn="tl">
                    <a:srgbClr val="000000"/>
                  </a:outerShdw>
                </a:effectLst>
                <a:latin typeface="Tahoma" pitchFamily="34" charset="0"/>
              </a:rPr>
              <a:t>     </a:t>
            </a:r>
          </a:p>
          <a:p>
            <a:pPr marL="257168" indent="-257168" algn="ctr">
              <a:spcBef>
                <a:spcPct val="20000"/>
              </a:spcBef>
              <a:buClr>
                <a:schemeClr val="tx2"/>
              </a:buClr>
              <a:buSzPct val="60000"/>
              <a:defRPr/>
            </a:pPr>
            <a:r>
              <a:rPr lang="en-US" sz="2800" dirty="0">
                <a:solidFill>
                  <a:srgbClr val="FF0000"/>
                </a:solidFill>
                <a:effectLst>
                  <a:outerShdw blurRad="38100" dist="38100" dir="2700000" algn="tl">
                    <a:srgbClr val="000000"/>
                  </a:outerShdw>
                </a:effectLst>
                <a:latin typeface="Tahoma" pitchFamily="34" charset="0"/>
                <a:sym typeface="Wingdings" pitchFamily="2" charset="2"/>
              </a:rPr>
              <a:t>	 </a:t>
            </a:r>
            <a:r>
              <a:rPr lang="en-US" sz="2400" dirty="0">
                <a:solidFill>
                  <a:srgbClr val="FF0000"/>
                </a:solidFill>
                <a:effectLst>
                  <a:outerShdw blurRad="38100" dist="38100" dir="2700000" algn="tl">
                    <a:srgbClr val="000000"/>
                  </a:outerShdw>
                </a:effectLst>
                <a:latin typeface="Tahoma" pitchFamily="34" charset="0"/>
                <a:sym typeface="Wingdings" pitchFamily="2" charset="2"/>
              </a:rPr>
              <a:t></a:t>
            </a:r>
          </a:p>
          <a:p>
            <a:pPr marL="257168" indent="-257168">
              <a:spcBef>
                <a:spcPct val="20000"/>
              </a:spcBef>
              <a:buClr>
                <a:schemeClr val="tx2"/>
              </a:buClr>
              <a:buSzPct val="60000"/>
              <a:defRPr/>
            </a:pPr>
            <a:r>
              <a:rPr lang="en-US" sz="2400" dirty="0">
                <a:solidFill>
                  <a:srgbClr val="FF0000"/>
                </a:solidFill>
                <a:effectLst>
                  <a:outerShdw blurRad="38100" dist="38100" dir="2700000" algn="tl">
                    <a:srgbClr val="000000"/>
                  </a:outerShdw>
                </a:effectLst>
                <a:latin typeface="Tahoma" pitchFamily="34" charset="0"/>
                <a:sym typeface="Wingdings" pitchFamily="2" charset="2"/>
              </a:rPr>
              <a:t>	 	 </a:t>
            </a:r>
          </a:p>
          <a:p>
            <a:pPr marL="257168" indent="-257168">
              <a:spcBef>
                <a:spcPct val="20000"/>
              </a:spcBef>
              <a:buClr>
                <a:schemeClr val="tx2"/>
              </a:buClr>
              <a:buSzPct val="60000"/>
              <a:defRPr/>
            </a:pPr>
            <a:r>
              <a:rPr lang="en-US" sz="2400" dirty="0">
                <a:solidFill>
                  <a:srgbClr val="FF0000"/>
                </a:solidFill>
                <a:effectLst>
                  <a:outerShdw blurRad="38100" dist="38100" dir="2700000" algn="tl">
                    <a:srgbClr val="000000"/>
                  </a:outerShdw>
                </a:effectLst>
                <a:latin typeface="Tahoma" pitchFamily="34" charset="0"/>
                <a:sym typeface="Wingdings" pitchFamily="2" charset="2"/>
              </a:rPr>
              <a:t>		</a:t>
            </a:r>
            <a:r>
              <a:rPr lang="en-US" sz="2400" dirty="0">
                <a:solidFill>
                  <a:srgbClr val="FFCC00"/>
                </a:solidFill>
                <a:effectLst>
                  <a:outerShdw blurRad="38100" dist="38100" dir="2700000" algn="tl">
                    <a:srgbClr val="000000"/>
                  </a:outerShdw>
                </a:effectLst>
                <a:latin typeface="Tahoma" pitchFamily="34" charset="0"/>
                <a:sym typeface="Wingdings" pitchFamily="2" charset="2"/>
              </a:rPr>
              <a:t> </a:t>
            </a:r>
          </a:p>
          <a:p>
            <a:pPr marL="257168" indent="-257168">
              <a:spcBef>
                <a:spcPct val="20000"/>
              </a:spcBef>
              <a:buClr>
                <a:schemeClr val="tx2"/>
              </a:buClr>
              <a:buSzPct val="60000"/>
              <a:defRPr/>
            </a:pPr>
            <a:r>
              <a:rPr lang="en-US" sz="2400" dirty="0">
                <a:effectLst>
                  <a:outerShdw blurRad="38100" dist="38100" dir="2700000" algn="tl">
                    <a:srgbClr val="000000"/>
                  </a:outerShdw>
                </a:effectLst>
                <a:latin typeface="Tahoma" pitchFamily="34" charset="0"/>
                <a:sym typeface="Wingdings" pitchFamily="2" charset="2"/>
              </a:rPr>
              <a:t>		</a:t>
            </a:r>
            <a:endParaRPr lang="en-US" sz="2400" dirty="0">
              <a:solidFill>
                <a:srgbClr val="FFCC00"/>
              </a:solidFill>
              <a:effectLst>
                <a:outerShdw blurRad="38100" dist="38100" dir="2700000" algn="tl">
                  <a:srgbClr val="000000"/>
                </a:outerShdw>
              </a:effectLst>
              <a:latin typeface="Tahoma" pitchFamily="34" charset="0"/>
              <a:sym typeface="Wingdings" pitchFamily="2" charset="2"/>
            </a:endParaRPr>
          </a:p>
          <a:p>
            <a:pPr marL="257168" indent="-257168">
              <a:spcBef>
                <a:spcPct val="20000"/>
              </a:spcBef>
              <a:buClr>
                <a:schemeClr val="tx2"/>
              </a:buClr>
              <a:buSzPct val="60000"/>
              <a:defRPr/>
            </a:pPr>
            <a:r>
              <a:rPr lang="en-US" sz="2400" dirty="0">
                <a:effectLst>
                  <a:outerShdw blurRad="38100" dist="38100" dir="2700000" algn="tl">
                    <a:srgbClr val="000000"/>
                  </a:outerShdw>
                </a:effectLst>
                <a:latin typeface="Tahoma" pitchFamily="34" charset="0"/>
                <a:sym typeface="Wingdings" pitchFamily="2" charset="2"/>
              </a:rPr>
              <a:t>		</a:t>
            </a:r>
          </a:p>
          <a:p>
            <a:pPr marL="257168" indent="-257168">
              <a:spcBef>
                <a:spcPct val="20000"/>
              </a:spcBef>
              <a:buClr>
                <a:schemeClr val="tx2"/>
              </a:buClr>
              <a:buSzPct val="60000"/>
              <a:defRPr/>
            </a:pPr>
            <a:r>
              <a:rPr lang="en-US" sz="2400" dirty="0">
                <a:effectLst>
                  <a:outerShdw blurRad="38100" dist="38100" dir="2700000" algn="tl">
                    <a:srgbClr val="000000"/>
                  </a:outerShdw>
                </a:effectLst>
                <a:latin typeface="Tahoma" pitchFamily="34" charset="0"/>
                <a:sym typeface="Wingdings" pitchFamily="2" charset="2"/>
              </a:rPr>
              <a:t>	 	</a:t>
            </a:r>
            <a:endParaRPr lang="en-US" sz="3200" dirty="0">
              <a:effectLst>
                <a:outerShdw blurRad="38100" dist="38100" dir="2700000" algn="tl">
                  <a:srgbClr val="000000"/>
                </a:outerShdw>
              </a:effectLst>
              <a:latin typeface="Tahoma" pitchFamily="34" charset="0"/>
              <a:sym typeface="Wingdings" pitchFamily="2" charset="2"/>
            </a:endParaRPr>
          </a:p>
        </p:txBody>
      </p:sp>
    </p:spTree>
    <p:custDataLst>
      <p:tags r:id="rId1"/>
    </p:custDataLst>
    <p:extLst>
      <p:ext uri="{BB962C8B-B14F-4D97-AF65-F5344CB8AC3E}">
        <p14:creationId xmlns:p14="http://schemas.microsoft.com/office/powerpoint/2010/main" val="16149615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9" fill="hold" nodeType="clickEffect">
                                  <p:stCondLst>
                                    <p:cond delay="0"/>
                                  </p:stCondLst>
                                  <p:childTnLst>
                                    <p:set>
                                      <p:cBhvr>
                                        <p:cTn id="6" dur="1" fill="hold">
                                          <p:stCondLst>
                                            <p:cond delay="0"/>
                                          </p:stCondLst>
                                        </p:cTn>
                                        <p:tgtEl>
                                          <p:spTgt spid="1336324">
                                            <p:txEl>
                                              <p:pRg st="1" end="1"/>
                                            </p:txEl>
                                          </p:spTgt>
                                        </p:tgtEl>
                                        <p:attrNameLst>
                                          <p:attrName>style.visibility</p:attrName>
                                        </p:attrNameLst>
                                      </p:cBhvr>
                                      <p:to>
                                        <p:strVal val="visible"/>
                                      </p:to>
                                    </p:set>
                                    <p:anim calcmode="lin" valueType="num">
                                      <p:cBhvr additive="base">
                                        <p:cTn id="7" dur="500" fill="hold"/>
                                        <p:tgtEl>
                                          <p:spTgt spid="1336324">
                                            <p:txEl>
                                              <p:pRg st="1" end="1"/>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1336324">
                                            <p:txEl>
                                              <p:pRg st="1" end="1"/>
                                            </p:txEl>
                                          </p:spTgt>
                                        </p:tgtEl>
                                        <p:attrNameLst>
                                          <p:attrName>ppt_y</p:attrName>
                                        </p:attrNameLst>
                                      </p:cBhvr>
                                      <p:tavLst>
                                        <p:tav tm="0">
                                          <p:val>
                                            <p:strVal val="0-#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6" fill="hold" grpId="0" nodeType="clickEffect">
                                  <p:stCondLst>
                                    <p:cond delay="0"/>
                                  </p:stCondLst>
                                  <p:childTnLst>
                                    <p:set>
                                      <p:cBhvr>
                                        <p:cTn id="12" dur="1" fill="hold">
                                          <p:stCondLst>
                                            <p:cond delay="0"/>
                                          </p:stCondLst>
                                        </p:cTn>
                                        <p:tgtEl>
                                          <p:spTgt spid="1336324">
                                            <p:txEl>
                                              <p:pRg st="2" end="2"/>
                                            </p:txEl>
                                          </p:spTgt>
                                        </p:tgtEl>
                                        <p:attrNameLst>
                                          <p:attrName>style.visibility</p:attrName>
                                        </p:attrNameLst>
                                      </p:cBhvr>
                                      <p:to>
                                        <p:strVal val="visible"/>
                                      </p:to>
                                    </p:set>
                                    <p:anim calcmode="lin" valueType="num">
                                      <p:cBhvr additive="base">
                                        <p:cTn id="13" dur="500" fill="hold"/>
                                        <p:tgtEl>
                                          <p:spTgt spid="1336324">
                                            <p:txEl>
                                              <p:pRg st="2" end="2"/>
                                            </p:txEl>
                                          </p:spTgt>
                                        </p:tgtEl>
                                        <p:attrNameLst>
                                          <p:attrName>ppt_x</p:attrName>
                                        </p:attrNameLst>
                                      </p:cBhvr>
                                      <p:tavLst>
                                        <p:tav tm="0">
                                          <p:val>
                                            <p:strVal val="1+#ppt_w/2"/>
                                          </p:val>
                                        </p:tav>
                                        <p:tav tm="100000">
                                          <p:val>
                                            <p:strVal val="#ppt_x"/>
                                          </p:val>
                                        </p:tav>
                                      </p:tavLst>
                                    </p:anim>
                                    <p:anim calcmode="lin" valueType="num">
                                      <p:cBhvr additive="base">
                                        <p:cTn id="14" dur="500" fill="hold"/>
                                        <p:tgtEl>
                                          <p:spTgt spid="133632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6" fill="hold" grpId="0" nodeType="clickEffect">
                                  <p:stCondLst>
                                    <p:cond delay="0"/>
                                  </p:stCondLst>
                                  <p:childTnLst>
                                    <p:set>
                                      <p:cBhvr>
                                        <p:cTn id="18" dur="1" fill="hold">
                                          <p:stCondLst>
                                            <p:cond delay="0"/>
                                          </p:stCondLst>
                                        </p:cTn>
                                        <p:tgtEl>
                                          <p:spTgt spid="1336324">
                                            <p:txEl>
                                              <p:pRg st="3" end="3"/>
                                            </p:txEl>
                                          </p:spTgt>
                                        </p:tgtEl>
                                        <p:attrNameLst>
                                          <p:attrName>style.visibility</p:attrName>
                                        </p:attrNameLst>
                                      </p:cBhvr>
                                      <p:to>
                                        <p:strVal val="visible"/>
                                      </p:to>
                                    </p:set>
                                    <p:anim calcmode="lin" valueType="num">
                                      <p:cBhvr additive="base">
                                        <p:cTn id="19" dur="500" fill="hold"/>
                                        <p:tgtEl>
                                          <p:spTgt spid="1336324">
                                            <p:txEl>
                                              <p:pRg st="3" end="3"/>
                                            </p:txEl>
                                          </p:spTgt>
                                        </p:tgtEl>
                                        <p:attrNameLst>
                                          <p:attrName>ppt_x</p:attrName>
                                        </p:attrNameLst>
                                      </p:cBhvr>
                                      <p:tavLst>
                                        <p:tav tm="0">
                                          <p:val>
                                            <p:strVal val="1+#ppt_w/2"/>
                                          </p:val>
                                        </p:tav>
                                        <p:tav tm="100000">
                                          <p:val>
                                            <p:strVal val="#ppt_x"/>
                                          </p:val>
                                        </p:tav>
                                      </p:tavLst>
                                    </p:anim>
                                    <p:anim calcmode="lin" valueType="num">
                                      <p:cBhvr additive="base">
                                        <p:cTn id="20" dur="500" fill="hold"/>
                                        <p:tgtEl>
                                          <p:spTgt spid="1336324">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3" fill="hold" nodeType="clickEffect">
                                  <p:stCondLst>
                                    <p:cond delay="0"/>
                                  </p:stCondLst>
                                  <p:childTnLst>
                                    <p:set>
                                      <p:cBhvr>
                                        <p:cTn id="24" dur="1" fill="hold">
                                          <p:stCondLst>
                                            <p:cond delay="0"/>
                                          </p:stCondLst>
                                        </p:cTn>
                                        <p:tgtEl>
                                          <p:spTgt spid="1336324">
                                            <p:txEl>
                                              <p:pRg st="4" end="4"/>
                                            </p:txEl>
                                          </p:spTgt>
                                        </p:tgtEl>
                                        <p:attrNameLst>
                                          <p:attrName>style.visibility</p:attrName>
                                        </p:attrNameLst>
                                      </p:cBhvr>
                                      <p:to>
                                        <p:strVal val="visible"/>
                                      </p:to>
                                    </p:set>
                                    <p:anim calcmode="lin" valueType="num">
                                      <p:cBhvr additive="base">
                                        <p:cTn id="25" dur="1000" fill="hold"/>
                                        <p:tgtEl>
                                          <p:spTgt spid="1336324">
                                            <p:txEl>
                                              <p:pRg st="4" end="4"/>
                                            </p:txEl>
                                          </p:spTgt>
                                        </p:tgtEl>
                                        <p:attrNameLst>
                                          <p:attrName>ppt_x</p:attrName>
                                        </p:attrNameLst>
                                      </p:cBhvr>
                                      <p:tavLst>
                                        <p:tav tm="0">
                                          <p:val>
                                            <p:strVal val="1+#ppt_w/2"/>
                                          </p:val>
                                        </p:tav>
                                        <p:tav tm="100000">
                                          <p:val>
                                            <p:strVal val="#ppt_x"/>
                                          </p:val>
                                        </p:tav>
                                      </p:tavLst>
                                    </p:anim>
                                    <p:anim calcmode="lin" valueType="num">
                                      <p:cBhvr additive="base">
                                        <p:cTn id="26" dur="1000" fill="hold"/>
                                        <p:tgtEl>
                                          <p:spTgt spid="1336324">
                                            <p:txEl>
                                              <p:pRg st="4" end="4"/>
                                            </p:txEl>
                                          </p:spTgt>
                                        </p:tgtEl>
                                        <p:attrNameLst>
                                          <p:attrName>ppt_y</p:attrName>
                                        </p:attrNameLst>
                                      </p:cBhvr>
                                      <p:tavLst>
                                        <p:tav tm="0">
                                          <p:val>
                                            <p:strVal val="0-#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8" fill="hold" nodeType="clickEffect">
                                  <p:stCondLst>
                                    <p:cond delay="0"/>
                                  </p:stCondLst>
                                  <p:childTnLst>
                                    <p:set>
                                      <p:cBhvr>
                                        <p:cTn id="30" dur="1" fill="hold">
                                          <p:stCondLst>
                                            <p:cond delay="0"/>
                                          </p:stCondLst>
                                        </p:cTn>
                                        <p:tgtEl>
                                          <p:spTgt spid="1336324">
                                            <p:txEl>
                                              <p:pRg st="5" end="5"/>
                                            </p:txEl>
                                          </p:spTgt>
                                        </p:tgtEl>
                                        <p:attrNameLst>
                                          <p:attrName>style.visibility</p:attrName>
                                        </p:attrNameLst>
                                      </p:cBhvr>
                                      <p:to>
                                        <p:strVal val="visible"/>
                                      </p:to>
                                    </p:set>
                                    <p:anim calcmode="lin" valueType="num">
                                      <p:cBhvr additive="base">
                                        <p:cTn id="31" dur="1000" fill="hold"/>
                                        <p:tgtEl>
                                          <p:spTgt spid="1336324">
                                            <p:txEl>
                                              <p:pRg st="5" end="5"/>
                                            </p:txEl>
                                          </p:spTgt>
                                        </p:tgtEl>
                                        <p:attrNameLst>
                                          <p:attrName>ppt_x</p:attrName>
                                        </p:attrNameLst>
                                      </p:cBhvr>
                                      <p:tavLst>
                                        <p:tav tm="0">
                                          <p:val>
                                            <p:strVal val="0-#ppt_w/2"/>
                                          </p:val>
                                        </p:tav>
                                        <p:tav tm="100000">
                                          <p:val>
                                            <p:strVal val="#ppt_x"/>
                                          </p:val>
                                        </p:tav>
                                      </p:tavLst>
                                    </p:anim>
                                    <p:anim calcmode="lin" valueType="num">
                                      <p:cBhvr additive="base">
                                        <p:cTn id="32" dur="1000" fill="hold"/>
                                        <p:tgtEl>
                                          <p:spTgt spid="1336324">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9" fill="hold" grpId="0" nodeType="clickEffect">
                                  <p:stCondLst>
                                    <p:cond delay="0"/>
                                  </p:stCondLst>
                                  <p:childTnLst>
                                    <p:set>
                                      <p:cBhvr>
                                        <p:cTn id="36" dur="1" fill="hold">
                                          <p:stCondLst>
                                            <p:cond delay="0"/>
                                          </p:stCondLst>
                                        </p:cTn>
                                        <p:tgtEl>
                                          <p:spTgt spid="1336323">
                                            <p:txEl>
                                              <p:pRg st="6" end="6"/>
                                            </p:txEl>
                                          </p:spTgt>
                                        </p:tgtEl>
                                        <p:attrNameLst>
                                          <p:attrName>style.visibility</p:attrName>
                                        </p:attrNameLst>
                                      </p:cBhvr>
                                      <p:to>
                                        <p:strVal val="visible"/>
                                      </p:to>
                                    </p:set>
                                    <p:anim calcmode="lin" valueType="num">
                                      <p:cBhvr additive="base">
                                        <p:cTn id="37" dur="500" fill="hold"/>
                                        <p:tgtEl>
                                          <p:spTgt spid="1336323">
                                            <p:txEl>
                                              <p:pRg st="6" end="6"/>
                                            </p:txEl>
                                          </p:spTgt>
                                        </p:tgtEl>
                                        <p:attrNameLst>
                                          <p:attrName>ppt_x</p:attrName>
                                        </p:attrNameLst>
                                      </p:cBhvr>
                                      <p:tavLst>
                                        <p:tav tm="0">
                                          <p:val>
                                            <p:strVal val="0-#ppt_w/2"/>
                                          </p:val>
                                        </p:tav>
                                        <p:tav tm="100000">
                                          <p:val>
                                            <p:strVal val="#ppt_x"/>
                                          </p:val>
                                        </p:tav>
                                      </p:tavLst>
                                    </p:anim>
                                    <p:anim calcmode="lin" valueType="num">
                                      <p:cBhvr additive="base">
                                        <p:cTn id="38" dur="500" fill="hold"/>
                                        <p:tgtEl>
                                          <p:spTgt spid="1336323">
                                            <p:txEl>
                                              <p:pRg st="6" end="6"/>
                                            </p:txEl>
                                          </p:spTgt>
                                        </p:tgtEl>
                                        <p:attrNameLst>
                                          <p:attrName>ppt_y</p:attrName>
                                        </p:attrNameLst>
                                      </p:cBhvr>
                                      <p:tavLst>
                                        <p:tav tm="0">
                                          <p:val>
                                            <p:strVal val="0-#ppt_h/2"/>
                                          </p:val>
                                        </p:tav>
                                        <p:tav tm="100000">
                                          <p:val>
                                            <p:strVal val="#ppt_y"/>
                                          </p:val>
                                        </p:tav>
                                      </p:tavLst>
                                    </p:anim>
                                  </p:childTnLst>
                                </p:cTn>
                              </p:par>
                              <p:par>
                                <p:cTn id="39" presetID="2" presetClass="entr" presetSubtype="9" fill="hold" grpId="0" nodeType="withEffect">
                                  <p:stCondLst>
                                    <p:cond delay="0"/>
                                  </p:stCondLst>
                                  <p:childTnLst>
                                    <p:set>
                                      <p:cBhvr>
                                        <p:cTn id="40" dur="1" fill="hold">
                                          <p:stCondLst>
                                            <p:cond delay="0"/>
                                          </p:stCondLst>
                                        </p:cTn>
                                        <p:tgtEl>
                                          <p:spTgt spid="1336323">
                                            <p:txEl>
                                              <p:pRg st="7" end="7"/>
                                            </p:txEl>
                                          </p:spTgt>
                                        </p:tgtEl>
                                        <p:attrNameLst>
                                          <p:attrName>style.visibility</p:attrName>
                                        </p:attrNameLst>
                                      </p:cBhvr>
                                      <p:to>
                                        <p:strVal val="visible"/>
                                      </p:to>
                                    </p:set>
                                    <p:anim calcmode="lin" valueType="num">
                                      <p:cBhvr additive="base">
                                        <p:cTn id="41" dur="500" fill="hold"/>
                                        <p:tgtEl>
                                          <p:spTgt spid="1336323">
                                            <p:txEl>
                                              <p:pRg st="7" end="7"/>
                                            </p:txEl>
                                          </p:spTgt>
                                        </p:tgtEl>
                                        <p:attrNameLst>
                                          <p:attrName>ppt_x</p:attrName>
                                        </p:attrNameLst>
                                      </p:cBhvr>
                                      <p:tavLst>
                                        <p:tav tm="0">
                                          <p:val>
                                            <p:strVal val="0-#ppt_w/2"/>
                                          </p:val>
                                        </p:tav>
                                        <p:tav tm="100000">
                                          <p:val>
                                            <p:strVal val="#ppt_x"/>
                                          </p:val>
                                        </p:tav>
                                      </p:tavLst>
                                    </p:anim>
                                    <p:anim calcmode="lin" valueType="num">
                                      <p:cBhvr additive="base">
                                        <p:cTn id="42" dur="500" fill="hold"/>
                                        <p:tgtEl>
                                          <p:spTgt spid="1336323">
                                            <p:txEl>
                                              <p:pRg st="7" end="7"/>
                                            </p:txEl>
                                          </p:spTgt>
                                        </p:tgtEl>
                                        <p:attrNameLst>
                                          <p:attrName>ppt_y</p:attrName>
                                        </p:attrNameLst>
                                      </p:cBhvr>
                                      <p:tavLst>
                                        <p:tav tm="0">
                                          <p:val>
                                            <p:strVal val="0-#ppt_h/2"/>
                                          </p:val>
                                        </p:tav>
                                        <p:tav tm="100000">
                                          <p:val>
                                            <p:strVal val="#ppt_y"/>
                                          </p:val>
                                        </p:tav>
                                      </p:tavLst>
                                    </p:anim>
                                  </p:childTnLst>
                                </p:cTn>
                              </p:par>
                              <p:par>
                                <p:cTn id="43" presetID="2" presetClass="entr" presetSubtype="9" fill="hold" grpId="0" nodeType="withEffect">
                                  <p:stCondLst>
                                    <p:cond delay="0"/>
                                  </p:stCondLst>
                                  <p:childTnLst>
                                    <p:set>
                                      <p:cBhvr>
                                        <p:cTn id="44" dur="1" fill="hold">
                                          <p:stCondLst>
                                            <p:cond delay="0"/>
                                          </p:stCondLst>
                                        </p:cTn>
                                        <p:tgtEl>
                                          <p:spTgt spid="1336323">
                                            <p:txEl>
                                              <p:pRg st="8" end="8"/>
                                            </p:txEl>
                                          </p:spTgt>
                                        </p:tgtEl>
                                        <p:attrNameLst>
                                          <p:attrName>style.visibility</p:attrName>
                                        </p:attrNameLst>
                                      </p:cBhvr>
                                      <p:to>
                                        <p:strVal val="visible"/>
                                      </p:to>
                                    </p:set>
                                    <p:anim calcmode="lin" valueType="num">
                                      <p:cBhvr additive="base">
                                        <p:cTn id="45" dur="500" fill="hold"/>
                                        <p:tgtEl>
                                          <p:spTgt spid="1336323">
                                            <p:txEl>
                                              <p:pRg st="8" end="8"/>
                                            </p:txEl>
                                          </p:spTgt>
                                        </p:tgtEl>
                                        <p:attrNameLst>
                                          <p:attrName>ppt_x</p:attrName>
                                        </p:attrNameLst>
                                      </p:cBhvr>
                                      <p:tavLst>
                                        <p:tav tm="0">
                                          <p:val>
                                            <p:strVal val="0-#ppt_w/2"/>
                                          </p:val>
                                        </p:tav>
                                        <p:tav tm="100000">
                                          <p:val>
                                            <p:strVal val="#ppt_x"/>
                                          </p:val>
                                        </p:tav>
                                      </p:tavLst>
                                    </p:anim>
                                    <p:anim calcmode="lin" valueType="num">
                                      <p:cBhvr additive="base">
                                        <p:cTn id="46" dur="500" fill="hold"/>
                                        <p:tgtEl>
                                          <p:spTgt spid="1336323">
                                            <p:txEl>
                                              <p:pRg st="8" end="8"/>
                                            </p:txEl>
                                          </p:spTgt>
                                        </p:tgtEl>
                                        <p:attrNameLst>
                                          <p:attrName>ppt_y</p:attrName>
                                        </p:attrNameLst>
                                      </p:cBhvr>
                                      <p:tavLst>
                                        <p:tav tm="0">
                                          <p:val>
                                            <p:strVal val="0-#ppt_h/2"/>
                                          </p:val>
                                        </p:tav>
                                        <p:tav tm="100000">
                                          <p:val>
                                            <p:strVal val="#ppt_y"/>
                                          </p:val>
                                        </p:tav>
                                      </p:tavLst>
                                    </p:anim>
                                  </p:childTnLst>
                                </p:cTn>
                              </p:par>
                              <p:par>
                                <p:cTn id="47" presetID="2" presetClass="entr" presetSubtype="9" fill="hold" grpId="0" nodeType="withEffect">
                                  <p:stCondLst>
                                    <p:cond delay="0"/>
                                  </p:stCondLst>
                                  <p:childTnLst>
                                    <p:set>
                                      <p:cBhvr>
                                        <p:cTn id="48" dur="1" fill="hold">
                                          <p:stCondLst>
                                            <p:cond delay="0"/>
                                          </p:stCondLst>
                                        </p:cTn>
                                        <p:tgtEl>
                                          <p:spTgt spid="1336323">
                                            <p:txEl>
                                              <p:pRg st="9" end="9"/>
                                            </p:txEl>
                                          </p:spTgt>
                                        </p:tgtEl>
                                        <p:attrNameLst>
                                          <p:attrName>style.visibility</p:attrName>
                                        </p:attrNameLst>
                                      </p:cBhvr>
                                      <p:to>
                                        <p:strVal val="visible"/>
                                      </p:to>
                                    </p:set>
                                    <p:anim calcmode="lin" valueType="num">
                                      <p:cBhvr additive="base">
                                        <p:cTn id="49" dur="500" fill="hold"/>
                                        <p:tgtEl>
                                          <p:spTgt spid="1336323">
                                            <p:txEl>
                                              <p:pRg st="9" end="9"/>
                                            </p:txEl>
                                          </p:spTgt>
                                        </p:tgtEl>
                                        <p:attrNameLst>
                                          <p:attrName>ppt_x</p:attrName>
                                        </p:attrNameLst>
                                      </p:cBhvr>
                                      <p:tavLst>
                                        <p:tav tm="0">
                                          <p:val>
                                            <p:strVal val="0-#ppt_w/2"/>
                                          </p:val>
                                        </p:tav>
                                        <p:tav tm="100000">
                                          <p:val>
                                            <p:strVal val="#ppt_x"/>
                                          </p:val>
                                        </p:tav>
                                      </p:tavLst>
                                    </p:anim>
                                    <p:anim calcmode="lin" valueType="num">
                                      <p:cBhvr additive="base">
                                        <p:cTn id="50" dur="500" fill="hold"/>
                                        <p:tgtEl>
                                          <p:spTgt spid="1336323">
                                            <p:txEl>
                                              <p:pRg st="9" end="9"/>
                                            </p:txEl>
                                          </p:spTgt>
                                        </p:tgtEl>
                                        <p:attrNameLst>
                                          <p:attrName>ppt_y</p:attrName>
                                        </p:attrNameLst>
                                      </p:cBhvr>
                                      <p:tavLst>
                                        <p:tav tm="0">
                                          <p:val>
                                            <p:strVal val="0-#ppt_h/2"/>
                                          </p:val>
                                        </p:tav>
                                        <p:tav tm="100000">
                                          <p:val>
                                            <p:strVal val="#ppt_y"/>
                                          </p:val>
                                        </p:tav>
                                      </p:tavLst>
                                    </p:anim>
                                  </p:childTnLst>
                                </p:cTn>
                              </p:par>
                            </p:childTnLst>
                          </p:cTn>
                        </p:par>
                      </p:childTnLst>
                    </p:cTn>
                  </p:par>
                  <p:par>
                    <p:cTn id="51" fill="hold" nodeType="clickPar">
                      <p:stCondLst>
                        <p:cond delay="indefinite"/>
                      </p:stCondLst>
                      <p:childTnLst>
                        <p:par>
                          <p:cTn id="52" fill="hold" nodeType="withGroup">
                            <p:stCondLst>
                              <p:cond delay="0"/>
                            </p:stCondLst>
                            <p:childTnLst>
                              <p:par>
                                <p:cTn id="53" presetID="2" presetClass="entr" presetSubtype="9" fill="hold" nodeType="clickEffect">
                                  <p:stCondLst>
                                    <p:cond delay="0"/>
                                  </p:stCondLst>
                                  <p:childTnLst>
                                    <p:set>
                                      <p:cBhvr>
                                        <p:cTn id="54" dur="1" fill="hold">
                                          <p:stCondLst>
                                            <p:cond delay="0"/>
                                          </p:stCondLst>
                                        </p:cTn>
                                        <p:tgtEl>
                                          <p:spTgt spid="1336324">
                                            <p:txEl>
                                              <p:pRg st="6" end="6"/>
                                            </p:txEl>
                                          </p:spTgt>
                                        </p:tgtEl>
                                        <p:attrNameLst>
                                          <p:attrName>style.visibility</p:attrName>
                                        </p:attrNameLst>
                                      </p:cBhvr>
                                      <p:to>
                                        <p:strVal val="visible"/>
                                      </p:to>
                                    </p:set>
                                    <p:anim calcmode="lin" valueType="num">
                                      <p:cBhvr additive="base">
                                        <p:cTn id="55" dur="1000" fill="hold"/>
                                        <p:tgtEl>
                                          <p:spTgt spid="1336324">
                                            <p:txEl>
                                              <p:pRg st="6" end="6"/>
                                            </p:txEl>
                                          </p:spTgt>
                                        </p:tgtEl>
                                        <p:attrNameLst>
                                          <p:attrName>ppt_x</p:attrName>
                                        </p:attrNameLst>
                                      </p:cBhvr>
                                      <p:tavLst>
                                        <p:tav tm="0">
                                          <p:val>
                                            <p:strVal val="0-#ppt_w/2"/>
                                          </p:val>
                                        </p:tav>
                                        <p:tav tm="100000">
                                          <p:val>
                                            <p:strVal val="#ppt_x"/>
                                          </p:val>
                                        </p:tav>
                                      </p:tavLst>
                                    </p:anim>
                                    <p:anim calcmode="lin" valueType="num">
                                      <p:cBhvr additive="base">
                                        <p:cTn id="56" dur="1000" fill="hold"/>
                                        <p:tgtEl>
                                          <p:spTgt spid="1336324">
                                            <p:txEl>
                                              <p:pRg st="6" end="6"/>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6323" grpId="0" build="p"/>
      <p:bldP spid="1336324" grpId="0" build="allAtOnce"/>
    </p:bldLst>
  </p:timing>
  <p:extLst>
    <p:ext uri="{6950BFC3-D8DA-4A85-94F7-54DA5524770B}">
      <p188:commentRel xmlns:p188="http://schemas.microsoft.com/office/powerpoint/2018/8/main" r:id="rId4"/>
    </p:ext>
  </p:extLst>
</p:sld>
</file>

<file path=ppt/slides/slide3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FA54E6-6643-467F-BE50-435D802CD072}"/>
              </a:ext>
            </a:extLst>
          </p:cNvPr>
          <p:cNvSpPr>
            <a:spLocks noGrp="1"/>
          </p:cNvSpPr>
          <p:nvPr>
            <p:ph type="title"/>
          </p:nvPr>
        </p:nvSpPr>
        <p:spPr>
          <a:xfrm>
            <a:off x="384048" y="243840"/>
            <a:ext cx="8229600" cy="914400"/>
          </a:xfrm>
        </p:spPr>
        <p:txBody>
          <a:bodyPr>
            <a:normAutofit/>
          </a:bodyPr>
          <a:lstStyle/>
          <a:p>
            <a:pPr>
              <a:defRPr/>
            </a:pPr>
            <a:r>
              <a:rPr lang="en-US" sz="4000" dirty="0"/>
              <a:t>Resistant hypertension	</a:t>
            </a:r>
          </a:p>
        </p:txBody>
      </p:sp>
      <p:sp>
        <p:nvSpPr>
          <p:cNvPr id="56323" name="Content Placeholder 2">
            <a:extLst>
              <a:ext uri="{FF2B5EF4-FFF2-40B4-BE49-F238E27FC236}">
                <a16:creationId xmlns:a16="http://schemas.microsoft.com/office/drawing/2014/main" id="{54F98892-9860-463C-BF3D-C39EA1AB66DF}"/>
              </a:ext>
            </a:extLst>
          </p:cNvPr>
          <p:cNvSpPr>
            <a:spLocks noGrp="1"/>
          </p:cNvSpPr>
          <p:nvPr>
            <p:ph sz="quarter" idx="1"/>
          </p:nvPr>
        </p:nvSpPr>
        <p:spPr>
          <a:xfrm>
            <a:off x="457200" y="1219200"/>
            <a:ext cx="5029200" cy="4724400"/>
          </a:xfrm>
        </p:spPr>
        <p:txBody>
          <a:bodyPr>
            <a:normAutofit fontScale="77500" lnSpcReduction="20000"/>
          </a:bodyPr>
          <a:lstStyle/>
          <a:p>
            <a:r>
              <a:rPr lang="en-US" altLang="en-US" sz="3200" dirty="0"/>
              <a:t>Not meeting BP targets on 3 classes of antihypertensive meds (including a diuretic) at optimal doses</a:t>
            </a:r>
          </a:p>
          <a:p>
            <a:endParaRPr lang="en-US" altLang="en-US" sz="3200" dirty="0"/>
          </a:p>
          <a:p>
            <a:r>
              <a:rPr lang="en-US" altLang="en-US" sz="3200" dirty="0"/>
              <a:t>Add mineralocorticoid receptor antagonist</a:t>
            </a:r>
          </a:p>
          <a:p>
            <a:pPr lvl="1"/>
            <a:r>
              <a:rPr lang="en-US" altLang="en-US" sz="2400" dirty="0"/>
              <a:t>Spironolactone (Aldactone®) 25-100mg daily </a:t>
            </a:r>
          </a:p>
          <a:p>
            <a:pPr lvl="1"/>
            <a:r>
              <a:rPr lang="en-US" altLang="en-US" sz="2400" dirty="0"/>
              <a:t>Eplerenone (Inspira®) 50-100mg daily </a:t>
            </a:r>
          </a:p>
          <a:p>
            <a:pPr lvl="1"/>
            <a:endParaRPr lang="en-US" altLang="en-US" sz="2400" dirty="0"/>
          </a:p>
          <a:p>
            <a:r>
              <a:rPr lang="en-US" altLang="en-US" sz="3200" dirty="0"/>
              <a:t>Monitor serum creatinine, potassium</a:t>
            </a:r>
          </a:p>
          <a:p>
            <a:endParaRPr lang="en-US" altLang="en-US" sz="3200" dirty="0"/>
          </a:p>
          <a:p>
            <a:r>
              <a:rPr lang="en-US" altLang="en-US" sz="3200" dirty="0"/>
              <a:t>Avoid use with </a:t>
            </a:r>
            <a:r>
              <a:rPr lang="en-US" altLang="en-US" sz="3200" dirty="0" err="1"/>
              <a:t>finerenone</a:t>
            </a:r>
            <a:endParaRPr lang="en-US" altLang="en-US" dirty="0"/>
          </a:p>
        </p:txBody>
      </p:sp>
      <p:pic>
        <p:nvPicPr>
          <p:cNvPr id="4" name="Picture 3" descr="Assorted pills and capsules">
            <a:extLst>
              <a:ext uri="{FF2B5EF4-FFF2-40B4-BE49-F238E27FC236}">
                <a16:creationId xmlns:a16="http://schemas.microsoft.com/office/drawing/2014/main" id="{840AC765-915B-4C8C-8D04-BDB63F2AB96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6200000">
            <a:off x="5216071" y="2032000"/>
            <a:ext cx="4191000" cy="27940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D50962-D23C-41C4-8152-A03C92314F26}"/>
              </a:ext>
            </a:extLst>
          </p:cNvPr>
          <p:cNvSpPr>
            <a:spLocks noGrp="1"/>
          </p:cNvSpPr>
          <p:nvPr>
            <p:ph type="title"/>
          </p:nvPr>
        </p:nvSpPr>
        <p:spPr/>
        <p:txBody>
          <a:bodyPr/>
          <a:lstStyle/>
          <a:p>
            <a:endParaRPr lang="en-US" dirty="0"/>
          </a:p>
        </p:txBody>
      </p:sp>
      <p:sp>
        <p:nvSpPr>
          <p:cNvPr id="4" name="Content Placeholder 3">
            <a:extLst>
              <a:ext uri="{FF2B5EF4-FFF2-40B4-BE49-F238E27FC236}">
                <a16:creationId xmlns:a16="http://schemas.microsoft.com/office/drawing/2014/main" id="{31562A88-A16B-924F-2C7E-39C83BB493DE}"/>
              </a:ext>
            </a:extLst>
          </p:cNvPr>
          <p:cNvSpPr>
            <a:spLocks noGrp="1"/>
          </p:cNvSpPr>
          <p:nvPr>
            <p:ph sz="quarter" idx="1"/>
          </p:nvPr>
        </p:nvSpPr>
        <p:spPr/>
        <p:txBody>
          <a:bodyPr/>
          <a:lstStyle/>
          <a:p>
            <a:endParaRPr lang="en-US"/>
          </a:p>
        </p:txBody>
      </p:sp>
      <p:pic>
        <p:nvPicPr>
          <p:cNvPr id="7" name="Picture 6">
            <a:extLst>
              <a:ext uri="{FF2B5EF4-FFF2-40B4-BE49-F238E27FC236}">
                <a16:creationId xmlns:a16="http://schemas.microsoft.com/office/drawing/2014/main" id="{FF9E50C0-6B5B-80DD-71BE-6A9A544B7BDA}"/>
              </a:ext>
            </a:extLst>
          </p:cNvPr>
          <p:cNvPicPr>
            <a:picLocks noChangeAspect="1"/>
          </p:cNvPicPr>
          <p:nvPr/>
        </p:nvPicPr>
        <p:blipFill>
          <a:blip r:embed="rId3"/>
          <a:stretch>
            <a:fillRect/>
          </a:stretch>
        </p:blipFill>
        <p:spPr>
          <a:xfrm>
            <a:off x="381000" y="381000"/>
            <a:ext cx="8002117" cy="5591955"/>
          </a:xfrm>
          <a:prstGeom prst="rect">
            <a:avLst/>
          </a:prstGeom>
        </p:spPr>
      </p:pic>
      <p:sp>
        <p:nvSpPr>
          <p:cNvPr id="8" name="TextBox 7">
            <a:extLst>
              <a:ext uri="{FF2B5EF4-FFF2-40B4-BE49-F238E27FC236}">
                <a16:creationId xmlns:a16="http://schemas.microsoft.com/office/drawing/2014/main" id="{64A21787-D243-571E-426A-F00B68A03CEB}"/>
              </a:ext>
            </a:extLst>
          </p:cNvPr>
          <p:cNvSpPr txBox="1"/>
          <p:nvPr/>
        </p:nvSpPr>
        <p:spPr>
          <a:xfrm>
            <a:off x="76200" y="6096000"/>
            <a:ext cx="7924800" cy="646331"/>
          </a:xfrm>
          <a:prstGeom prst="rect">
            <a:avLst/>
          </a:prstGeom>
          <a:noFill/>
        </p:spPr>
        <p:txBody>
          <a:bodyPr wrap="square" rtlCol="0">
            <a:spAutoFit/>
          </a:bodyPr>
          <a:lstStyle/>
          <a:p>
            <a:r>
              <a:rPr lang="en-US" sz="1200" dirty="0"/>
              <a:t>AHA/ACC/AANP/AAPA/ABC/ACCP/ACPM/AGS/AMA/ASPC/NMA/PCNA/SGIM Guideline for the Prevention, Detection, Evaluation and Management of High Blood Pressure in Adults: A Report of the American College of Cardiology/American Heart Association Joint Committee on Clinical Practice Guidelines. Aug 14, 2025. </a:t>
            </a:r>
          </a:p>
        </p:txBody>
      </p:sp>
    </p:spTree>
    <p:extLst>
      <p:ext uri="{BB962C8B-B14F-4D97-AF65-F5344CB8AC3E}">
        <p14:creationId xmlns:p14="http://schemas.microsoft.com/office/powerpoint/2010/main" val="411244447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2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FB586D-3EE8-427B-B9E9-A92CE0E8DD86}"/>
              </a:ext>
            </a:extLst>
          </p:cNvPr>
          <p:cNvSpPr>
            <a:spLocks noGrp="1"/>
          </p:cNvSpPr>
          <p:nvPr>
            <p:ph type="title"/>
          </p:nvPr>
        </p:nvSpPr>
        <p:spPr>
          <a:xfrm>
            <a:off x="304800" y="258763"/>
            <a:ext cx="8229600" cy="914400"/>
          </a:xfrm>
        </p:spPr>
        <p:txBody>
          <a:bodyPr/>
          <a:lstStyle/>
          <a:p>
            <a:pPr>
              <a:defRPr/>
            </a:pPr>
            <a:r>
              <a:rPr lang="en-US" dirty="0"/>
              <a:t>Other Hypertension Meds</a:t>
            </a:r>
          </a:p>
        </p:txBody>
      </p:sp>
      <p:sp>
        <p:nvSpPr>
          <p:cNvPr id="58371" name="Content Placeholder 2">
            <a:extLst>
              <a:ext uri="{FF2B5EF4-FFF2-40B4-BE49-F238E27FC236}">
                <a16:creationId xmlns:a16="http://schemas.microsoft.com/office/drawing/2014/main" id="{083FDE29-BC58-4AD9-B7D2-B0B8FFBD346F}"/>
              </a:ext>
            </a:extLst>
          </p:cNvPr>
          <p:cNvSpPr>
            <a:spLocks noGrp="1"/>
          </p:cNvSpPr>
          <p:nvPr>
            <p:ph idx="1"/>
          </p:nvPr>
        </p:nvSpPr>
        <p:spPr>
          <a:xfrm>
            <a:off x="457200" y="1295400"/>
            <a:ext cx="5562600" cy="5410200"/>
          </a:xfrm>
        </p:spPr>
        <p:txBody>
          <a:bodyPr>
            <a:normAutofit/>
          </a:bodyPr>
          <a:lstStyle/>
          <a:p>
            <a:r>
              <a:rPr lang="en-US" altLang="en-US" dirty="0"/>
              <a:t>Direct renin inhibitors (</a:t>
            </a:r>
            <a:r>
              <a:rPr lang="en-US" altLang="en-US" dirty="0" err="1"/>
              <a:t>Alsikiren-Tekturna</a:t>
            </a:r>
            <a:r>
              <a:rPr lang="en-US" altLang="en-US" dirty="0"/>
              <a:t>®)</a:t>
            </a:r>
          </a:p>
          <a:p>
            <a:pPr lvl="1"/>
            <a:r>
              <a:rPr lang="en-US" altLang="en-US" dirty="0"/>
              <a:t>Similar side effects to ACEI/ARB, rarely used in clinical practice</a:t>
            </a:r>
          </a:p>
          <a:p>
            <a:pPr marL="205740" lvl="1" indent="0">
              <a:buNone/>
            </a:pPr>
            <a:endParaRPr lang="en-US" altLang="en-US" dirty="0"/>
          </a:p>
          <a:p>
            <a:r>
              <a:rPr lang="en-US" altLang="en-US" dirty="0"/>
              <a:t>Loop diuretics (Furosemide, Torsemide, Bumetanide)</a:t>
            </a:r>
          </a:p>
          <a:p>
            <a:pPr lvl="1"/>
            <a:r>
              <a:rPr lang="en-US" altLang="en-US" dirty="0"/>
              <a:t>Use when eGFR&lt;30 or if greater diuresis is needed, monitor electrolytes</a:t>
            </a:r>
          </a:p>
          <a:p>
            <a:pPr lvl="1"/>
            <a:endParaRPr lang="en-US" altLang="en-US" dirty="0"/>
          </a:p>
          <a:p>
            <a:r>
              <a:rPr lang="en-US" altLang="en-US" dirty="0"/>
              <a:t>Potassium sparing diuretics (ex. Amiloride, Triamterene)</a:t>
            </a:r>
          </a:p>
          <a:p>
            <a:pPr lvl="1"/>
            <a:r>
              <a:rPr lang="en-US" altLang="en-US" dirty="0"/>
              <a:t>Use in combination with thiazide to retain potassium, minimal effect on BP</a:t>
            </a:r>
          </a:p>
          <a:p>
            <a:endParaRPr lang="en-US" altLang="en-US" dirty="0"/>
          </a:p>
          <a:p>
            <a:endParaRPr lang="en-US" altLang="en-US" dirty="0"/>
          </a:p>
          <a:p>
            <a:endParaRPr lang="en-US" altLang="en-US" dirty="0"/>
          </a:p>
        </p:txBody>
      </p:sp>
      <p:pic>
        <p:nvPicPr>
          <p:cNvPr id="8" name="Picture 7" descr="A picture containing indoor, decorated, arranged&#10;&#10;Description automatically generated">
            <a:extLst>
              <a:ext uri="{FF2B5EF4-FFF2-40B4-BE49-F238E27FC236}">
                <a16:creationId xmlns:a16="http://schemas.microsoft.com/office/drawing/2014/main" id="{517B88B7-44EC-4D7E-8086-53A79D82B473}"/>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5734050" y="1173163"/>
            <a:ext cx="3105150" cy="2178041"/>
          </a:xfrm>
          <a:prstGeom prst="rect">
            <a:avLst/>
          </a:prstGeom>
        </p:spPr>
      </p:pic>
    </p:spTree>
    <p:extLst>
      <p:ext uri="{BB962C8B-B14F-4D97-AF65-F5344CB8AC3E}">
        <p14:creationId xmlns:p14="http://schemas.microsoft.com/office/powerpoint/2010/main" val="90476953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2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A1A6D1-5E96-2E29-47E6-E8F4BA0F2836}"/>
              </a:ext>
            </a:extLst>
          </p:cNvPr>
          <p:cNvSpPr>
            <a:spLocks noGrp="1"/>
          </p:cNvSpPr>
          <p:nvPr>
            <p:ph type="title"/>
          </p:nvPr>
        </p:nvSpPr>
        <p:spPr/>
        <p:txBody>
          <a:bodyPr/>
          <a:lstStyle/>
          <a:p>
            <a:r>
              <a:rPr lang="en-US" dirty="0"/>
              <a:t>Additional HTN Med Options</a:t>
            </a:r>
          </a:p>
        </p:txBody>
      </p:sp>
      <p:sp>
        <p:nvSpPr>
          <p:cNvPr id="3" name="Content Placeholder 2">
            <a:extLst>
              <a:ext uri="{FF2B5EF4-FFF2-40B4-BE49-F238E27FC236}">
                <a16:creationId xmlns:a16="http://schemas.microsoft.com/office/drawing/2014/main" id="{A84E21C4-A794-E48C-2E17-9CB747677AFD}"/>
              </a:ext>
            </a:extLst>
          </p:cNvPr>
          <p:cNvSpPr>
            <a:spLocks noGrp="1"/>
          </p:cNvSpPr>
          <p:nvPr>
            <p:ph sz="quarter" idx="1"/>
          </p:nvPr>
        </p:nvSpPr>
        <p:spPr/>
        <p:txBody>
          <a:bodyPr/>
          <a:lstStyle/>
          <a:p>
            <a:endParaRPr lang="en-US"/>
          </a:p>
        </p:txBody>
      </p:sp>
      <p:pic>
        <p:nvPicPr>
          <p:cNvPr id="5" name="Picture 4">
            <a:extLst>
              <a:ext uri="{FF2B5EF4-FFF2-40B4-BE49-F238E27FC236}">
                <a16:creationId xmlns:a16="http://schemas.microsoft.com/office/drawing/2014/main" id="{C9C8171F-0637-9F94-C70C-11AB6D315EA1}"/>
              </a:ext>
            </a:extLst>
          </p:cNvPr>
          <p:cNvPicPr>
            <a:picLocks noChangeAspect="1"/>
          </p:cNvPicPr>
          <p:nvPr/>
        </p:nvPicPr>
        <p:blipFill>
          <a:blip r:embed="rId4"/>
          <a:stretch>
            <a:fillRect/>
          </a:stretch>
        </p:blipFill>
        <p:spPr>
          <a:xfrm>
            <a:off x="685800" y="1188973"/>
            <a:ext cx="7315200" cy="5304387"/>
          </a:xfrm>
          <a:prstGeom prst="rect">
            <a:avLst/>
          </a:prstGeom>
        </p:spPr>
      </p:pic>
      <p:sp>
        <p:nvSpPr>
          <p:cNvPr id="6" name="TextBox 5">
            <a:extLst>
              <a:ext uri="{FF2B5EF4-FFF2-40B4-BE49-F238E27FC236}">
                <a16:creationId xmlns:a16="http://schemas.microsoft.com/office/drawing/2014/main" id="{FF03F5C8-EA83-EF4D-6B71-106909D4952D}"/>
              </a:ext>
            </a:extLst>
          </p:cNvPr>
          <p:cNvSpPr txBox="1"/>
          <p:nvPr/>
        </p:nvSpPr>
        <p:spPr>
          <a:xfrm>
            <a:off x="189155" y="6493360"/>
            <a:ext cx="7924800" cy="369332"/>
          </a:xfrm>
          <a:prstGeom prst="rect">
            <a:avLst/>
          </a:prstGeom>
          <a:noFill/>
        </p:spPr>
        <p:txBody>
          <a:bodyPr wrap="square" rtlCol="0">
            <a:spAutoFit/>
          </a:bodyPr>
          <a:lstStyle/>
          <a:p>
            <a:r>
              <a:rPr lang="en-US" sz="900" dirty="0"/>
              <a:t>AHA/ACC/AANP/AAPA/ABC/ACCP/ACPM/AGS/AMA/ASPC/NMA/PCNA/SGIM Guideline for the Prevention, Detection, Evaluation and Management of High Blood Pressure in Adults: A Report of the American College of Cardiology/American Heart Association Joint Committee on Clinical Practice Guidelines. Aug 14, 2025. </a:t>
            </a:r>
          </a:p>
        </p:txBody>
      </p:sp>
    </p:spTree>
    <p:extLst>
      <p:ext uri="{BB962C8B-B14F-4D97-AF65-F5344CB8AC3E}">
        <p14:creationId xmlns:p14="http://schemas.microsoft.com/office/powerpoint/2010/main" val="155742504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extLst>
    <p:ext uri="{6950BFC3-D8DA-4A85-94F7-54DA5524770B}">
      <p188:commentRel xmlns:p188="http://schemas.microsoft.com/office/powerpoint/2018/8/main" r:id="rId3"/>
    </p:ext>
  </p:extLst>
</p:sld>
</file>

<file path=ppt/slides/slide3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279FAB-01F2-45D9-8152-0921861C7FEE}"/>
              </a:ext>
            </a:extLst>
          </p:cNvPr>
          <p:cNvSpPr>
            <a:spLocks noGrp="1"/>
          </p:cNvSpPr>
          <p:nvPr>
            <p:ph type="title"/>
          </p:nvPr>
        </p:nvSpPr>
        <p:spPr>
          <a:xfrm>
            <a:off x="457200" y="463181"/>
            <a:ext cx="8305800" cy="1143000"/>
          </a:xfrm>
        </p:spPr>
        <p:txBody>
          <a:bodyPr>
            <a:normAutofit/>
          </a:bodyPr>
          <a:lstStyle/>
          <a:p>
            <a:pPr>
              <a:defRPr/>
            </a:pPr>
            <a:r>
              <a:rPr lang="en-US" dirty="0"/>
              <a:t>Poll 2 - What Changes are Best to Make to Alice’s Hypertension Regimen? </a:t>
            </a:r>
          </a:p>
        </p:txBody>
      </p:sp>
      <p:sp>
        <p:nvSpPr>
          <p:cNvPr id="3" name="Content Placeholder 2">
            <a:extLst>
              <a:ext uri="{FF2B5EF4-FFF2-40B4-BE49-F238E27FC236}">
                <a16:creationId xmlns:a16="http://schemas.microsoft.com/office/drawing/2014/main" id="{CF091710-6BE9-4514-BA2F-243F6267D351}"/>
              </a:ext>
            </a:extLst>
          </p:cNvPr>
          <p:cNvSpPr>
            <a:spLocks noGrp="1"/>
          </p:cNvSpPr>
          <p:nvPr>
            <p:ph idx="1"/>
          </p:nvPr>
        </p:nvSpPr>
        <p:spPr>
          <a:xfrm>
            <a:off x="457200" y="1981200"/>
            <a:ext cx="7239000" cy="4475163"/>
          </a:xfrm>
        </p:spPr>
        <p:txBody>
          <a:bodyPr/>
          <a:lstStyle/>
          <a:p>
            <a:pPr marL="514350" indent="-514350">
              <a:buFont typeface="+mj-lt"/>
              <a:buAutoNum type="alphaUcPeriod"/>
              <a:defRPr/>
            </a:pPr>
            <a:r>
              <a:rPr lang="en-US" sz="3600" dirty="0"/>
              <a:t>Add lisinopril </a:t>
            </a:r>
          </a:p>
          <a:p>
            <a:pPr marL="514350" indent="-514350">
              <a:buFont typeface="+mj-lt"/>
              <a:buAutoNum type="alphaUcPeriod"/>
              <a:defRPr/>
            </a:pPr>
            <a:r>
              <a:rPr lang="en-US" sz="3600" dirty="0"/>
              <a:t>Replace chlorthalidone with lisinopril </a:t>
            </a:r>
          </a:p>
          <a:p>
            <a:pPr marL="514350" indent="-514350">
              <a:buFont typeface="+mj-lt"/>
              <a:buAutoNum type="alphaUcPeriod"/>
              <a:defRPr/>
            </a:pPr>
            <a:r>
              <a:rPr lang="en-US" sz="3600" dirty="0"/>
              <a:t>Add amlodipine</a:t>
            </a:r>
          </a:p>
          <a:p>
            <a:pPr marL="514350" indent="-514350">
              <a:buFont typeface="+mj-lt"/>
              <a:buAutoNum type="alphaUcPeriod"/>
              <a:defRPr/>
            </a:pPr>
            <a:r>
              <a:rPr lang="en-US" sz="3600" dirty="0"/>
              <a:t>Replace chlorthalidone with amlodipine</a:t>
            </a:r>
          </a:p>
          <a:p>
            <a:pPr>
              <a:defRPr/>
            </a:pPr>
            <a:endParaRPr lang="en-US" dirty="0"/>
          </a:p>
        </p:txBody>
      </p:sp>
      <p:sp>
        <p:nvSpPr>
          <p:cNvPr id="60420" name="TextBox 3">
            <a:extLst>
              <a:ext uri="{FF2B5EF4-FFF2-40B4-BE49-F238E27FC236}">
                <a16:creationId xmlns:a16="http://schemas.microsoft.com/office/drawing/2014/main" id="{DA476F20-529C-47C6-A7C5-291CBA55CFD6}"/>
              </a:ext>
            </a:extLst>
          </p:cNvPr>
          <p:cNvSpPr txBox="1">
            <a:spLocks noChangeArrowheads="1"/>
          </p:cNvSpPr>
          <p:nvPr/>
        </p:nvSpPr>
        <p:spPr bwMode="auto">
          <a:xfrm>
            <a:off x="838200" y="6248400"/>
            <a:ext cx="57912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600"/>
              </a:spcBef>
              <a:buClr>
                <a:schemeClr val="tx2"/>
              </a:buClr>
              <a:buSzPct val="73000"/>
              <a:buFont typeface="Wingdings 2" panose="05020102010507070707" pitchFamily="18" charset="2"/>
              <a:buChar char=""/>
              <a:defRPr sz="2600">
                <a:solidFill>
                  <a:schemeClr val="tx1"/>
                </a:solidFill>
                <a:latin typeface="Trebuchet MS" panose="020B0603020202020204" pitchFamily="34" charset="0"/>
              </a:defRPr>
            </a:lvl1pPr>
            <a:lvl2pPr marL="742950" indent="-285750">
              <a:spcBef>
                <a:spcPts val="500"/>
              </a:spcBef>
              <a:buClr>
                <a:srgbClr val="F9B639"/>
              </a:buClr>
              <a:buSzPct val="80000"/>
              <a:buFont typeface="Wingdings 2" panose="05020102010507070707" pitchFamily="18" charset="2"/>
              <a:buChar char=""/>
              <a:defRPr sz="2300">
                <a:solidFill>
                  <a:srgbClr val="6C6C6C"/>
                </a:solidFill>
                <a:latin typeface="Trebuchet MS" panose="020B0603020202020204" pitchFamily="34" charset="0"/>
              </a:defRPr>
            </a:lvl2pPr>
            <a:lvl3pPr marL="1143000" indent="-228600">
              <a:spcBef>
                <a:spcPts val="400"/>
              </a:spcBef>
              <a:buClr>
                <a:srgbClr val="F9B639"/>
              </a:buClr>
              <a:buSzPct val="60000"/>
              <a:buFont typeface="Wingdings" panose="05000000000000000000" pitchFamily="2" charset="2"/>
              <a:buChar char=""/>
              <a:defRPr sz="2000">
                <a:solidFill>
                  <a:schemeClr val="tx1"/>
                </a:solidFill>
                <a:latin typeface="Trebuchet MS" panose="020B0603020202020204" pitchFamily="34" charset="0"/>
              </a:defRPr>
            </a:lvl3pPr>
            <a:lvl4pPr marL="1600200" indent="-228600">
              <a:spcBef>
                <a:spcPct val="20000"/>
              </a:spcBef>
              <a:buClr>
                <a:srgbClr val="F9B639"/>
              </a:buClr>
              <a:buSzPct val="80000"/>
              <a:buFont typeface="Wingdings 2" panose="05020102010507070707" pitchFamily="18" charset="2"/>
              <a:buChar char=""/>
              <a:defRPr sz="2000">
                <a:solidFill>
                  <a:srgbClr val="6C6C6C"/>
                </a:solidFill>
                <a:latin typeface="Trebuchet MS" panose="020B0603020202020204" pitchFamily="34" charset="0"/>
              </a:defRPr>
            </a:lvl4pPr>
            <a:lvl5pPr marL="2057400" indent="-228600">
              <a:spcBef>
                <a:spcPts val="400"/>
              </a:spcBef>
              <a:buClr>
                <a:srgbClr val="F9B639"/>
              </a:buClr>
              <a:buSzPct val="70000"/>
              <a:buFont typeface="Wingdings" panose="05000000000000000000" pitchFamily="2" charset="2"/>
              <a:buChar char=""/>
              <a:defRPr>
                <a:solidFill>
                  <a:schemeClr val="tx1"/>
                </a:solidFill>
                <a:latin typeface="Trebuchet MS" panose="020B0603020202020204" pitchFamily="34" charset="0"/>
              </a:defRPr>
            </a:lvl5pPr>
            <a:lvl6pPr marL="2514600" indent="-228600" eaLnBrk="0" fontAlgn="base" hangingPunct="0">
              <a:spcBef>
                <a:spcPts val="400"/>
              </a:spcBef>
              <a:spcAft>
                <a:spcPct val="0"/>
              </a:spcAft>
              <a:buClr>
                <a:srgbClr val="F9B639"/>
              </a:buClr>
              <a:buSzPct val="70000"/>
              <a:buFont typeface="Wingdings" panose="05000000000000000000" pitchFamily="2" charset="2"/>
              <a:buChar char=""/>
              <a:defRPr>
                <a:solidFill>
                  <a:schemeClr val="tx1"/>
                </a:solidFill>
                <a:latin typeface="Trebuchet MS" panose="020B0603020202020204" pitchFamily="34" charset="0"/>
              </a:defRPr>
            </a:lvl6pPr>
            <a:lvl7pPr marL="2971800" indent="-228600" eaLnBrk="0" fontAlgn="base" hangingPunct="0">
              <a:spcBef>
                <a:spcPts val="400"/>
              </a:spcBef>
              <a:spcAft>
                <a:spcPct val="0"/>
              </a:spcAft>
              <a:buClr>
                <a:srgbClr val="F9B639"/>
              </a:buClr>
              <a:buSzPct val="70000"/>
              <a:buFont typeface="Wingdings" panose="05000000000000000000" pitchFamily="2" charset="2"/>
              <a:buChar char=""/>
              <a:defRPr>
                <a:solidFill>
                  <a:schemeClr val="tx1"/>
                </a:solidFill>
                <a:latin typeface="Trebuchet MS" panose="020B0603020202020204" pitchFamily="34" charset="0"/>
              </a:defRPr>
            </a:lvl7pPr>
            <a:lvl8pPr marL="3429000" indent="-228600" eaLnBrk="0" fontAlgn="base" hangingPunct="0">
              <a:spcBef>
                <a:spcPts val="400"/>
              </a:spcBef>
              <a:spcAft>
                <a:spcPct val="0"/>
              </a:spcAft>
              <a:buClr>
                <a:srgbClr val="F9B639"/>
              </a:buClr>
              <a:buSzPct val="70000"/>
              <a:buFont typeface="Wingdings" panose="05000000000000000000" pitchFamily="2" charset="2"/>
              <a:buChar char=""/>
              <a:defRPr>
                <a:solidFill>
                  <a:schemeClr val="tx1"/>
                </a:solidFill>
                <a:latin typeface="Trebuchet MS" panose="020B0603020202020204" pitchFamily="34" charset="0"/>
              </a:defRPr>
            </a:lvl8pPr>
            <a:lvl9pPr marL="3886200" indent="-228600" eaLnBrk="0" fontAlgn="base" hangingPunct="0">
              <a:spcBef>
                <a:spcPts val="400"/>
              </a:spcBef>
              <a:spcAft>
                <a:spcPct val="0"/>
              </a:spcAft>
              <a:buClr>
                <a:srgbClr val="F9B639"/>
              </a:buClr>
              <a:buSzPct val="70000"/>
              <a:buFont typeface="Wingdings" panose="05000000000000000000" pitchFamily="2" charset="2"/>
              <a:buChar char=""/>
              <a:defRPr>
                <a:solidFill>
                  <a:schemeClr val="tx1"/>
                </a:solidFill>
                <a:latin typeface="Trebuchet MS" panose="020B0603020202020204" pitchFamily="34" charset="0"/>
              </a:defRPr>
            </a:lvl9pPr>
          </a:lstStyle>
          <a:p>
            <a:pPr algn="ctr" eaLnBrk="1" hangingPunct="1">
              <a:spcBef>
                <a:spcPct val="0"/>
              </a:spcBef>
              <a:buClrTx/>
              <a:buSzTx/>
              <a:buFontTx/>
              <a:buNone/>
            </a:pPr>
            <a:r>
              <a:rPr lang="en-US" altLang="en-US" sz="1800" dirty="0"/>
              <a:t>Assume all choices include lifestyle modifications</a:t>
            </a:r>
          </a:p>
        </p:txBody>
      </p:sp>
      <p:pic>
        <p:nvPicPr>
          <p:cNvPr id="8" name="Picture 7">
            <a:extLst>
              <a:ext uri="{FF2B5EF4-FFF2-40B4-BE49-F238E27FC236}">
                <a16:creationId xmlns:a16="http://schemas.microsoft.com/office/drawing/2014/main" id="{D755DDAA-2A52-43D2-A1E6-65D3ADD51C5C}"/>
              </a:ext>
            </a:extLst>
          </p:cNvPr>
          <p:cNvPicPr>
            <a:picLocks noChangeAspect="1"/>
          </p:cNvPicPr>
          <p:nvPr/>
        </p:nvPicPr>
        <p:blipFill>
          <a:blip r:embed="rId3"/>
          <a:stretch>
            <a:fillRect/>
          </a:stretch>
        </p:blipFill>
        <p:spPr>
          <a:xfrm rot="1563043">
            <a:off x="6991293" y="2094666"/>
            <a:ext cx="1643062" cy="1681162"/>
          </a:xfrm>
          <a:prstGeom prst="rect">
            <a:avLst/>
          </a:prstGeom>
        </p:spPr>
      </p:pic>
      <p:sp>
        <p:nvSpPr>
          <p:cNvPr id="4" name="Oval 3">
            <a:extLst>
              <a:ext uri="{FF2B5EF4-FFF2-40B4-BE49-F238E27FC236}">
                <a16:creationId xmlns:a16="http://schemas.microsoft.com/office/drawing/2014/main" id="{9427A94C-2EE6-F3D5-C26B-298CC76B94A2}"/>
              </a:ext>
            </a:extLst>
          </p:cNvPr>
          <p:cNvSpPr/>
          <p:nvPr/>
        </p:nvSpPr>
        <p:spPr>
          <a:xfrm>
            <a:off x="331262" y="1981200"/>
            <a:ext cx="4240738" cy="762000"/>
          </a:xfrm>
          <a:prstGeom prst="ellipse">
            <a:avLst/>
          </a:prstGeom>
          <a:noFill/>
          <a:ln w="57150">
            <a:solidFill>
              <a:srgbClr val="7030A0"/>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w="38100">
                <a:solidFill>
                  <a:schemeClr val="tx1"/>
                </a:solidFill>
              </a:ln>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15AD4C-EE5A-D85F-FBA5-1CF797A0286C}"/>
              </a:ext>
            </a:extLst>
          </p:cNvPr>
          <p:cNvSpPr>
            <a:spLocks noGrp="1"/>
          </p:cNvSpPr>
          <p:nvPr>
            <p:ph type="title"/>
          </p:nvPr>
        </p:nvSpPr>
        <p:spPr>
          <a:xfrm>
            <a:off x="457200" y="152400"/>
            <a:ext cx="8229600" cy="990600"/>
          </a:xfrm>
        </p:spPr>
        <p:txBody>
          <a:bodyPr>
            <a:noAutofit/>
          </a:bodyPr>
          <a:lstStyle/>
          <a:p>
            <a:r>
              <a:rPr lang="en-US" sz="4000" dirty="0"/>
              <a:t>Lipid Goals – Primary Prevention</a:t>
            </a:r>
          </a:p>
        </p:txBody>
      </p:sp>
      <p:sp>
        <p:nvSpPr>
          <p:cNvPr id="7" name="Content Placeholder 6">
            <a:extLst>
              <a:ext uri="{FF2B5EF4-FFF2-40B4-BE49-F238E27FC236}">
                <a16:creationId xmlns:a16="http://schemas.microsoft.com/office/drawing/2014/main" id="{B09B0E4C-B65F-4D27-623B-E5FD91BB51AD}"/>
              </a:ext>
            </a:extLst>
          </p:cNvPr>
          <p:cNvSpPr>
            <a:spLocks noGrp="1"/>
          </p:cNvSpPr>
          <p:nvPr>
            <p:ph sz="quarter" idx="1"/>
          </p:nvPr>
        </p:nvSpPr>
        <p:spPr>
          <a:xfrm>
            <a:off x="457200" y="1219200"/>
            <a:ext cx="4041648" cy="5181600"/>
          </a:xfrm>
        </p:spPr>
        <p:txBody>
          <a:bodyPr>
            <a:normAutofit fontScale="85000" lnSpcReduction="10000"/>
          </a:bodyPr>
          <a:lstStyle/>
          <a:p>
            <a:pPr algn="l">
              <a:lnSpc>
                <a:spcPct val="120000"/>
              </a:lnSpc>
            </a:pPr>
            <a:r>
              <a:rPr lang="en-US" sz="2600" dirty="0">
                <a:solidFill>
                  <a:srgbClr val="000000"/>
                </a:solidFill>
                <a:ea typeface="Calibri" panose="020F0502020204030204" pitchFamily="34" charset="0"/>
                <a:cs typeface="Calibri" panose="020F0502020204030204" pitchFamily="34" charset="0"/>
              </a:rPr>
              <a:t>F</a:t>
            </a:r>
            <a:r>
              <a:rPr lang="en-US" sz="2600" b="0" i="0" dirty="0">
                <a:solidFill>
                  <a:srgbClr val="000000"/>
                </a:solidFill>
                <a:effectLst/>
                <a:ea typeface="Calibri" panose="020F0502020204030204" pitchFamily="34" charset="0"/>
                <a:cs typeface="Calibri" panose="020F0502020204030204" pitchFamily="34" charset="0"/>
              </a:rPr>
              <a:t>or people with diabetes aged 40–75: use a </a:t>
            </a:r>
            <a:r>
              <a:rPr lang="en-US" sz="2600" b="1" i="0" dirty="0">
                <a:solidFill>
                  <a:srgbClr val="000000"/>
                </a:solidFill>
                <a:effectLst/>
                <a:ea typeface="Calibri" panose="020F0502020204030204" pitchFamily="34" charset="0"/>
                <a:cs typeface="Calibri" panose="020F0502020204030204" pitchFamily="34" charset="0"/>
              </a:rPr>
              <a:t>moderate intensity statin</a:t>
            </a:r>
            <a:r>
              <a:rPr lang="en-US" sz="2600" b="0" i="0" dirty="0">
                <a:solidFill>
                  <a:srgbClr val="000000"/>
                </a:solidFill>
                <a:effectLst/>
                <a:ea typeface="Calibri" panose="020F0502020204030204" pitchFamily="34" charset="0"/>
                <a:cs typeface="Calibri" panose="020F0502020204030204" pitchFamily="34" charset="0"/>
              </a:rPr>
              <a:t> + lifestyle</a:t>
            </a:r>
          </a:p>
          <a:p>
            <a:pPr algn="l">
              <a:lnSpc>
                <a:spcPct val="120000"/>
              </a:lnSpc>
            </a:pPr>
            <a:r>
              <a:rPr lang="en-US" sz="2600" dirty="0">
                <a:solidFill>
                  <a:srgbClr val="000000"/>
                </a:solidFill>
                <a:ea typeface="Calibri" panose="020F0502020204030204" pitchFamily="34" charset="0"/>
                <a:cs typeface="Calibri" panose="020F0502020204030204" pitchFamily="34" charset="0"/>
              </a:rPr>
              <a:t>H</a:t>
            </a:r>
            <a:r>
              <a:rPr lang="en-US" sz="2600" i="0" dirty="0">
                <a:solidFill>
                  <a:srgbClr val="000000"/>
                </a:solidFill>
                <a:effectLst/>
                <a:ea typeface="Calibri" panose="020F0502020204030204" pitchFamily="34" charset="0"/>
                <a:cs typeface="Calibri" panose="020F0502020204030204" pitchFamily="34" charset="0"/>
              </a:rPr>
              <a:t>igher cardiovascular risk*</a:t>
            </a:r>
          </a:p>
          <a:p>
            <a:pPr lvl="1">
              <a:lnSpc>
                <a:spcPct val="120000"/>
              </a:lnSpc>
            </a:pPr>
            <a:r>
              <a:rPr lang="en-US" sz="2300" b="0" i="0" dirty="0">
                <a:solidFill>
                  <a:srgbClr val="000000"/>
                </a:solidFill>
                <a:effectLst/>
                <a:ea typeface="Calibri" panose="020F0502020204030204" pitchFamily="34" charset="0"/>
                <a:cs typeface="Calibri" panose="020F0502020204030204" pitchFamily="34" charset="0"/>
              </a:rPr>
              <a:t>(*HTN, Smoke, CKD, BMI 30+ albuminuria, family </a:t>
            </a:r>
            <a:r>
              <a:rPr lang="en-US" sz="2300" b="0" i="0" dirty="0" err="1">
                <a:solidFill>
                  <a:srgbClr val="000000"/>
                </a:solidFill>
                <a:effectLst/>
                <a:ea typeface="Calibri" panose="020F0502020204030204" pitchFamily="34" charset="0"/>
                <a:cs typeface="Calibri" panose="020F0502020204030204" pitchFamily="34" charset="0"/>
              </a:rPr>
              <a:t>hx</a:t>
            </a:r>
            <a:r>
              <a:rPr lang="en-US" sz="2300" b="0" i="0" dirty="0">
                <a:solidFill>
                  <a:srgbClr val="000000"/>
                </a:solidFill>
                <a:effectLst/>
                <a:ea typeface="Calibri" panose="020F0502020204030204" pitchFamily="34" charset="0"/>
                <a:cs typeface="Calibri" panose="020F0502020204030204" pitchFamily="34" charset="0"/>
              </a:rPr>
              <a:t> ACSVD) </a:t>
            </a:r>
          </a:p>
          <a:p>
            <a:pPr lvl="1">
              <a:lnSpc>
                <a:spcPct val="120000"/>
              </a:lnSpc>
            </a:pPr>
            <a:r>
              <a:rPr lang="en-US" sz="2300" b="1" i="0" dirty="0">
                <a:solidFill>
                  <a:srgbClr val="000000"/>
                </a:solidFill>
                <a:effectLst/>
                <a:ea typeface="Calibri" panose="020F0502020204030204" pitchFamily="34" charset="0"/>
                <a:cs typeface="Calibri" panose="020F0502020204030204" pitchFamily="34" charset="0"/>
              </a:rPr>
              <a:t>Use High-intensity statin </a:t>
            </a:r>
            <a:r>
              <a:rPr lang="en-US" sz="2300" b="0" i="0" dirty="0">
                <a:solidFill>
                  <a:srgbClr val="000000"/>
                </a:solidFill>
                <a:effectLst/>
                <a:ea typeface="Calibri" panose="020F0502020204030204" pitchFamily="34" charset="0"/>
                <a:cs typeface="Calibri" panose="020F0502020204030204" pitchFamily="34" charset="0"/>
              </a:rPr>
              <a:t>therapy is recommended</a:t>
            </a:r>
          </a:p>
          <a:p>
            <a:pPr>
              <a:lnSpc>
                <a:spcPct val="120000"/>
              </a:lnSpc>
            </a:pPr>
            <a:r>
              <a:rPr lang="en-US" sz="3100" i="0" dirty="0">
                <a:solidFill>
                  <a:srgbClr val="000000"/>
                </a:solidFill>
                <a:effectLst/>
                <a:ea typeface="Calibri" panose="020F0502020204030204" pitchFamily="34" charset="0"/>
                <a:cs typeface="Calibri" panose="020F0502020204030204" pitchFamily="34" charset="0"/>
              </a:rPr>
              <a:t>Reduce LDL cholesterol by at least 50% of baseline              		AND</a:t>
            </a:r>
          </a:p>
          <a:p>
            <a:pPr>
              <a:lnSpc>
                <a:spcPct val="120000"/>
              </a:lnSpc>
            </a:pPr>
            <a:r>
              <a:rPr lang="en-US" sz="3100" i="0" dirty="0">
                <a:solidFill>
                  <a:srgbClr val="000000"/>
                </a:solidFill>
                <a:effectLst/>
                <a:ea typeface="Calibri" panose="020F0502020204030204" pitchFamily="34" charset="0"/>
                <a:cs typeface="Calibri" panose="020F0502020204030204" pitchFamily="34" charset="0"/>
              </a:rPr>
              <a:t>Target LDL &lt;70 mg/dL. </a:t>
            </a:r>
          </a:p>
          <a:p>
            <a:endParaRPr lang="en-US" dirty="0"/>
          </a:p>
        </p:txBody>
      </p:sp>
      <p:sp>
        <p:nvSpPr>
          <p:cNvPr id="3" name="Content Placeholder 2">
            <a:extLst>
              <a:ext uri="{FF2B5EF4-FFF2-40B4-BE49-F238E27FC236}">
                <a16:creationId xmlns:a16="http://schemas.microsoft.com/office/drawing/2014/main" id="{EC71A1D5-E3F6-CCA6-BCE1-6E4557BFA0EE}"/>
              </a:ext>
            </a:extLst>
          </p:cNvPr>
          <p:cNvSpPr>
            <a:spLocks noGrp="1"/>
          </p:cNvSpPr>
          <p:nvPr>
            <p:ph sz="quarter" idx="2"/>
          </p:nvPr>
        </p:nvSpPr>
        <p:spPr/>
        <p:txBody>
          <a:bodyPr>
            <a:normAutofit fontScale="85000" lnSpcReduction="10000"/>
          </a:bodyPr>
          <a:lstStyle/>
          <a:p>
            <a:pPr algn="ctr">
              <a:lnSpc>
                <a:spcPct val="120000"/>
              </a:lnSpc>
            </a:pPr>
            <a:r>
              <a:rPr lang="en-US" sz="3600" i="0" dirty="0">
                <a:solidFill>
                  <a:srgbClr val="000000"/>
                </a:solidFill>
                <a:effectLst/>
                <a:ea typeface="Calibri" panose="020F0502020204030204" pitchFamily="34" charset="0"/>
                <a:cs typeface="Calibri" panose="020F0502020204030204" pitchFamily="34" charset="0"/>
              </a:rPr>
              <a:t>If intolerant to statin, use bempedoic acid</a:t>
            </a:r>
          </a:p>
          <a:p>
            <a:pPr algn="ctr">
              <a:lnSpc>
                <a:spcPct val="120000"/>
              </a:lnSpc>
            </a:pPr>
            <a:r>
              <a:rPr lang="en-US" sz="3600" i="0" dirty="0">
                <a:solidFill>
                  <a:srgbClr val="000000"/>
                </a:solidFill>
                <a:effectLst/>
                <a:ea typeface="Calibri" panose="020F0502020204030204" pitchFamily="34" charset="0"/>
                <a:cs typeface="Calibri" panose="020F0502020204030204" pitchFamily="34" charset="0"/>
              </a:rPr>
              <a:t>If LDL </a:t>
            </a:r>
            <a:r>
              <a:rPr lang="en-US" sz="3600" dirty="0">
                <a:solidFill>
                  <a:srgbClr val="000000"/>
                </a:solidFill>
                <a:ea typeface="Calibri" panose="020F0502020204030204" pitchFamily="34" charset="0"/>
                <a:cs typeface="Calibri" panose="020F0502020204030204" pitchFamily="34" charset="0"/>
              </a:rPr>
              <a:t>&gt;70mg/dL, </a:t>
            </a:r>
            <a:r>
              <a:rPr lang="en-US" sz="3100" dirty="0">
                <a:solidFill>
                  <a:srgbClr val="000000"/>
                </a:solidFill>
                <a:ea typeface="Calibri" panose="020F0502020204030204" pitchFamily="34" charset="0"/>
                <a:cs typeface="Calibri" panose="020F0502020204030204" pitchFamily="34" charset="0"/>
              </a:rPr>
              <a:t>I</a:t>
            </a:r>
            <a:r>
              <a:rPr lang="en-US" sz="3100" b="0" i="0" dirty="0">
                <a:solidFill>
                  <a:srgbClr val="000000"/>
                </a:solidFill>
                <a:effectLst/>
                <a:ea typeface="Calibri" panose="020F0502020204030204" pitchFamily="34" charset="0"/>
                <a:cs typeface="Calibri" panose="020F0502020204030204" pitchFamily="34" charset="0"/>
              </a:rPr>
              <a:t>t may be reasonable to add ezetimibe or a PCSK9 inhibitor to maximum tolerated statin therapy. </a:t>
            </a:r>
          </a:p>
          <a:p>
            <a:pPr lvl="1">
              <a:lnSpc>
                <a:spcPct val="120000"/>
              </a:lnSpc>
            </a:pPr>
            <a:endParaRPr lang="en-US" sz="3100" b="0" i="0" dirty="0">
              <a:solidFill>
                <a:srgbClr val="000000"/>
              </a:solidFill>
              <a:effectLst/>
              <a:ea typeface="Calibri" panose="020F0502020204030204" pitchFamily="34" charset="0"/>
              <a:cs typeface="Calibri" panose="020F0502020204030204" pitchFamily="34" charset="0"/>
            </a:endParaRPr>
          </a:p>
          <a:p>
            <a:endParaRPr lang="en-US" dirty="0"/>
          </a:p>
        </p:txBody>
      </p:sp>
    </p:spTree>
    <p:extLst>
      <p:ext uri="{BB962C8B-B14F-4D97-AF65-F5344CB8AC3E}">
        <p14:creationId xmlns:p14="http://schemas.microsoft.com/office/powerpoint/2010/main" val="26980841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6950BFC3-D8DA-4A85-94F7-54DA5524770B}">
      <p188:commentRel xmlns:p188="http://schemas.microsoft.com/office/powerpoint/2018/8/main" r:id="rId3"/>
    </p:ext>
  </p:extLst>
</p:sld>
</file>

<file path=ppt/slides/slide3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336AA0-A5C1-8968-7C18-A3E5B8E42B3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0F69618-130A-4284-F8E5-305183DDDACA}"/>
              </a:ext>
            </a:extLst>
          </p:cNvPr>
          <p:cNvSpPr>
            <a:spLocks noGrp="1"/>
          </p:cNvSpPr>
          <p:nvPr>
            <p:ph type="title"/>
          </p:nvPr>
        </p:nvSpPr>
        <p:spPr>
          <a:xfrm>
            <a:off x="457200" y="152400"/>
            <a:ext cx="8229600" cy="969515"/>
          </a:xfrm>
        </p:spPr>
        <p:txBody>
          <a:bodyPr>
            <a:noAutofit/>
          </a:bodyPr>
          <a:lstStyle/>
          <a:p>
            <a:br>
              <a:rPr lang="en-US" sz="3200" dirty="0"/>
            </a:br>
            <a:br>
              <a:rPr lang="en-US" sz="3200" dirty="0"/>
            </a:br>
            <a:r>
              <a:rPr lang="en-US" sz="4000" dirty="0"/>
              <a:t>Lipid Therapy for Primary Prevention</a:t>
            </a:r>
            <a:endParaRPr lang="en-US" sz="3200" dirty="0"/>
          </a:p>
        </p:txBody>
      </p:sp>
      <p:sp>
        <p:nvSpPr>
          <p:cNvPr id="8" name="TextBox 7">
            <a:extLst>
              <a:ext uri="{FF2B5EF4-FFF2-40B4-BE49-F238E27FC236}">
                <a16:creationId xmlns:a16="http://schemas.microsoft.com/office/drawing/2014/main" id="{1DBC6C2E-2697-A2D5-E65F-BEC9B6B97B34}"/>
              </a:ext>
            </a:extLst>
          </p:cNvPr>
          <p:cNvSpPr txBox="1"/>
          <p:nvPr/>
        </p:nvSpPr>
        <p:spPr>
          <a:xfrm>
            <a:off x="6926683" y="2895600"/>
            <a:ext cx="1447800" cy="307777"/>
          </a:xfrm>
          <a:prstGeom prst="rect">
            <a:avLst/>
          </a:prstGeom>
          <a:noFill/>
        </p:spPr>
        <p:txBody>
          <a:bodyPr wrap="square" rtlCol="0">
            <a:spAutoFit/>
          </a:bodyPr>
          <a:lstStyle/>
          <a:p>
            <a:pPr algn="ctr"/>
            <a:r>
              <a:rPr lang="en-US" sz="1400" dirty="0"/>
              <a:t>180mg</a:t>
            </a:r>
          </a:p>
        </p:txBody>
      </p:sp>
      <mc:AlternateContent xmlns:mc="http://schemas.openxmlformats.org/markup-compatibility/2006" xmlns:p14="http://schemas.microsoft.com/office/powerpoint/2010/main">
        <mc:Choice Requires="p14">
          <p:contentPart p14:bwMode="auto" r:id="rId3">
            <p14:nvContentPartPr>
              <p14:cNvPr id="14" name="Ink 13">
                <a:extLst>
                  <a:ext uri="{FF2B5EF4-FFF2-40B4-BE49-F238E27FC236}">
                    <a16:creationId xmlns:a16="http://schemas.microsoft.com/office/drawing/2014/main" id="{C3FF5DF0-FEB7-0130-5BBF-D4AC0CEECAF1}"/>
                  </a:ext>
                </a:extLst>
              </p14:cNvPr>
              <p14:cNvContentPartPr/>
              <p14:nvPr/>
            </p14:nvContentPartPr>
            <p14:xfrm>
              <a:off x="609476" y="234755"/>
              <a:ext cx="1567080" cy="60480"/>
            </p14:xfrm>
          </p:contentPart>
        </mc:Choice>
        <mc:Fallback xmlns="">
          <p:pic>
            <p:nvPicPr>
              <p:cNvPr id="14" name="Ink 13">
                <a:extLst>
                  <a:ext uri="{FF2B5EF4-FFF2-40B4-BE49-F238E27FC236}">
                    <a16:creationId xmlns:a16="http://schemas.microsoft.com/office/drawing/2014/main" id="{3C2D5F1E-8F4E-65A0-6F4C-A454F8B4A503}"/>
                  </a:ext>
                </a:extLst>
              </p:cNvPr>
              <p:cNvPicPr/>
              <p:nvPr/>
            </p:nvPicPr>
            <p:blipFill>
              <a:blip r:embed="rId17"/>
              <a:stretch>
                <a:fillRect/>
              </a:stretch>
            </p:blipFill>
            <p:spPr>
              <a:xfrm>
                <a:off x="555836" y="127115"/>
                <a:ext cx="1674720" cy="276120"/>
              </a:xfrm>
              <a:prstGeom prst="rect">
                <a:avLst/>
              </a:prstGeom>
            </p:spPr>
          </p:pic>
        </mc:Fallback>
      </mc:AlternateContent>
      <p:pic>
        <p:nvPicPr>
          <p:cNvPr id="6" name="Picture 5">
            <a:extLst>
              <a:ext uri="{FF2B5EF4-FFF2-40B4-BE49-F238E27FC236}">
                <a16:creationId xmlns:a16="http://schemas.microsoft.com/office/drawing/2014/main" id="{D55C0A24-A580-B5B5-2E50-E15201EDF63D}"/>
              </a:ext>
            </a:extLst>
          </p:cNvPr>
          <p:cNvPicPr>
            <a:picLocks noChangeAspect="1"/>
          </p:cNvPicPr>
          <p:nvPr/>
        </p:nvPicPr>
        <p:blipFill>
          <a:blip r:embed="rId18"/>
          <a:stretch>
            <a:fillRect/>
          </a:stretch>
        </p:blipFill>
        <p:spPr>
          <a:xfrm>
            <a:off x="60198" y="1242195"/>
            <a:ext cx="9144000" cy="5062831"/>
          </a:xfrm>
          <a:prstGeom prst="rect">
            <a:avLst/>
          </a:prstGeom>
        </p:spPr>
      </p:pic>
      <p:pic>
        <p:nvPicPr>
          <p:cNvPr id="13" name="Picture 12">
            <a:extLst>
              <a:ext uri="{FF2B5EF4-FFF2-40B4-BE49-F238E27FC236}">
                <a16:creationId xmlns:a16="http://schemas.microsoft.com/office/drawing/2014/main" id="{89E4C438-B284-75AD-EDDF-333AAF9F6A55}"/>
              </a:ext>
            </a:extLst>
          </p:cNvPr>
          <p:cNvPicPr>
            <a:picLocks noChangeAspect="1"/>
          </p:cNvPicPr>
          <p:nvPr/>
        </p:nvPicPr>
        <p:blipFill>
          <a:blip r:embed="rId18"/>
          <a:stretch>
            <a:fillRect/>
          </a:stretch>
        </p:blipFill>
        <p:spPr>
          <a:xfrm>
            <a:off x="0" y="1295400"/>
            <a:ext cx="8991600" cy="5062831"/>
          </a:xfrm>
          <a:prstGeom prst="rect">
            <a:avLst/>
          </a:prstGeom>
        </p:spPr>
      </p:pic>
    </p:spTree>
    <p:extLst>
      <p:ext uri="{BB962C8B-B14F-4D97-AF65-F5344CB8AC3E}">
        <p14:creationId xmlns:p14="http://schemas.microsoft.com/office/powerpoint/2010/main" val="28825776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6950BFC3-D8DA-4A85-94F7-54DA5524770B}">
      <p188:commentRel xmlns:p188="http://schemas.microsoft.com/office/powerpoint/2018/8/main" r:id="rId2"/>
    </p:ext>
  </p:extLst>
</p:sld>
</file>

<file path=ppt/slides/slide3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DBEF0B-88AB-4157-8405-E848218DB942}"/>
              </a:ext>
            </a:extLst>
          </p:cNvPr>
          <p:cNvSpPr>
            <a:spLocks noGrp="1"/>
          </p:cNvSpPr>
          <p:nvPr>
            <p:ph type="title"/>
          </p:nvPr>
        </p:nvSpPr>
        <p:spPr>
          <a:xfrm>
            <a:off x="381000" y="194537"/>
            <a:ext cx="8382000" cy="1009199"/>
          </a:xfrm>
        </p:spPr>
        <p:txBody>
          <a:bodyPr>
            <a:normAutofit/>
          </a:bodyPr>
          <a:lstStyle/>
          <a:p>
            <a:r>
              <a:rPr lang="en-US" dirty="0"/>
              <a:t>Poll Question 3</a:t>
            </a:r>
          </a:p>
        </p:txBody>
      </p:sp>
      <p:sp>
        <p:nvSpPr>
          <p:cNvPr id="3" name="Content Placeholder 2">
            <a:extLst>
              <a:ext uri="{FF2B5EF4-FFF2-40B4-BE49-F238E27FC236}">
                <a16:creationId xmlns:a16="http://schemas.microsoft.com/office/drawing/2014/main" id="{D400AD13-9CE8-494A-B423-11D3D67F9516}"/>
              </a:ext>
            </a:extLst>
          </p:cNvPr>
          <p:cNvSpPr>
            <a:spLocks noGrp="1"/>
          </p:cNvSpPr>
          <p:nvPr>
            <p:ph sz="quarter" idx="1"/>
          </p:nvPr>
        </p:nvSpPr>
        <p:spPr>
          <a:xfrm>
            <a:off x="381000" y="1447800"/>
            <a:ext cx="5824756" cy="5105400"/>
          </a:xfrm>
        </p:spPr>
        <p:txBody>
          <a:bodyPr>
            <a:normAutofit fontScale="92500"/>
          </a:bodyPr>
          <a:lstStyle/>
          <a:p>
            <a:pPr marL="0" indent="0">
              <a:spcBef>
                <a:spcPts val="0"/>
              </a:spcBef>
              <a:buNone/>
            </a:pPr>
            <a:r>
              <a:rPr lang="en-US" sz="2600" dirty="0">
                <a:ea typeface="Calibri" panose="020F0502020204030204" pitchFamily="34" charset="0"/>
              </a:rPr>
              <a:t>RZ is 47 years old with type 2 diabetes and hypertension. RZ takes metformin 1000 mg BID, plus lisinopril 20mg daily.  RZs LDL is 140 mg/dL. Based on the most recent ADA Standards, what is the LDL Cholesterol target for RZ?</a:t>
            </a:r>
          </a:p>
          <a:p>
            <a:pPr marL="0" indent="0">
              <a:spcBef>
                <a:spcPts val="0"/>
              </a:spcBef>
              <a:buNone/>
            </a:pPr>
            <a:endParaRPr lang="en-US" sz="2600" dirty="0">
              <a:ea typeface="Calibri" panose="020F0502020204030204" pitchFamily="34" charset="0"/>
            </a:endParaRPr>
          </a:p>
          <a:p>
            <a:pPr marL="257180" indent="-257180">
              <a:lnSpc>
                <a:spcPct val="160000"/>
              </a:lnSpc>
              <a:spcBef>
                <a:spcPts val="0"/>
              </a:spcBef>
              <a:buFont typeface="+mj-lt"/>
              <a:buAutoNum type="alphaUcPeriod"/>
            </a:pPr>
            <a:r>
              <a:rPr lang="en-US" sz="2600" dirty="0">
                <a:ea typeface="Times New Roman" panose="02020603050405020304" pitchFamily="18" charset="0"/>
              </a:rPr>
              <a:t>LDL less than 100 mg/dL.</a:t>
            </a:r>
            <a:endParaRPr lang="en-US" sz="2600" dirty="0">
              <a:ea typeface="Calibri" panose="020F0502020204030204" pitchFamily="34" charset="0"/>
            </a:endParaRPr>
          </a:p>
          <a:p>
            <a:pPr marL="257180" indent="-257180">
              <a:lnSpc>
                <a:spcPct val="160000"/>
              </a:lnSpc>
              <a:spcBef>
                <a:spcPts val="0"/>
              </a:spcBef>
              <a:buFont typeface="+mj-lt"/>
              <a:buAutoNum type="alphaUcPeriod"/>
            </a:pPr>
            <a:r>
              <a:rPr lang="en-US" sz="2600" dirty="0">
                <a:ea typeface="Times New Roman" panose="02020603050405020304" pitchFamily="18" charset="0"/>
              </a:rPr>
              <a:t>LDL less than 70mg/dL</a:t>
            </a:r>
            <a:endParaRPr lang="en-US" sz="2600" dirty="0">
              <a:ea typeface="Calibri" panose="020F0502020204030204" pitchFamily="34" charset="0"/>
            </a:endParaRPr>
          </a:p>
          <a:p>
            <a:pPr marL="257180" indent="-257180">
              <a:lnSpc>
                <a:spcPct val="160000"/>
              </a:lnSpc>
              <a:spcBef>
                <a:spcPts val="0"/>
              </a:spcBef>
              <a:buFont typeface="+mj-lt"/>
              <a:buAutoNum type="alphaUcPeriod"/>
            </a:pPr>
            <a:r>
              <a:rPr lang="en-US" sz="2600" dirty="0">
                <a:ea typeface="Times New Roman" panose="02020603050405020304" pitchFamily="18" charset="0"/>
              </a:rPr>
              <a:t>LDL less than 55mg/dL</a:t>
            </a:r>
            <a:endParaRPr lang="en-US" sz="2600" dirty="0">
              <a:ea typeface="Calibri" panose="020F0502020204030204" pitchFamily="34" charset="0"/>
            </a:endParaRPr>
          </a:p>
          <a:p>
            <a:pPr marL="257180" indent="-257180">
              <a:lnSpc>
                <a:spcPct val="160000"/>
              </a:lnSpc>
              <a:spcBef>
                <a:spcPts val="0"/>
              </a:spcBef>
              <a:buFont typeface="+mj-lt"/>
              <a:buAutoNum type="alphaUcPeriod"/>
            </a:pPr>
            <a:r>
              <a:rPr lang="en-US" sz="2600" dirty="0">
                <a:ea typeface="Times New Roman" panose="02020603050405020304" pitchFamily="18" charset="0"/>
              </a:rPr>
              <a:t>Determine LDL target based on ASCVD risk.  </a:t>
            </a:r>
            <a:endParaRPr lang="en-US" sz="2600" dirty="0">
              <a:ea typeface="Calibri" panose="020F0502020204030204" pitchFamily="34" charset="0"/>
            </a:endParaRPr>
          </a:p>
          <a:p>
            <a:endParaRPr lang="en-US" dirty="0"/>
          </a:p>
        </p:txBody>
      </p:sp>
      <p:pic>
        <p:nvPicPr>
          <p:cNvPr id="9" name="Picture 8" descr="Business woman hands together">
            <a:extLst>
              <a:ext uri="{FF2B5EF4-FFF2-40B4-BE49-F238E27FC236}">
                <a16:creationId xmlns:a16="http://schemas.microsoft.com/office/drawing/2014/main" id="{29B70F45-030B-13C5-F5C3-A395179EC8A7}"/>
              </a:ext>
            </a:extLst>
          </p:cNvPr>
          <p:cNvPicPr>
            <a:picLocks noChangeAspect="1"/>
          </p:cNvPicPr>
          <p:nvPr/>
        </p:nvPicPr>
        <p:blipFill>
          <a:blip r:embed="rId3"/>
          <a:stretch>
            <a:fillRect/>
          </a:stretch>
        </p:blipFill>
        <p:spPr>
          <a:xfrm>
            <a:off x="6477000" y="1524000"/>
            <a:ext cx="1530443" cy="4726985"/>
          </a:xfrm>
          <a:prstGeom prst="rect">
            <a:avLst/>
          </a:prstGeom>
        </p:spPr>
      </p:pic>
      <p:sp>
        <p:nvSpPr>
          <p:cNvPr id="4" name="Oval 3">
            <a:extLst>
              <a:ext uri="{FF2B5EF4-FFF2-40B4-BE49-F238E27FC236}">
                <a16:creationId xmlns:a16="http://schemas.microsoft.com/office/drawing/2014/main" id="{8DE1AAAA-C1BB-75A3-FA88-E47C8793C9CA}"/>
              </a:ext>
            </a:extLst>
          </p:cNvPr>
          <p:cNvSpPr/>
          <p:nvPr/>
        </p:nvSpPr>
        <p:spPr>
          <a:xfrm>
            <a:off x="138733" y="4637516"/>
            <a:ext cx="3783538" cy="756585"/>
          </a:xfrm>
          <a:prstGeom prst="ellipse">
            <a:avLst/>
          </a:prstGeom>
          <a:noFill/>
          <a:ln w="57150">
            <a:solidFill>
              <a:srgbClr val="7030A0"/>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w="38100">
                <a:solidFill>
                  <a:schemeClr val="tx1"/>
                </a:solidFill>
              </a:ln>
            </a:endParaRPr>
          </a:p>
        </p:txBody>
      </p:sp>
    </p:spTree>
    <p:extLst>
      <p:ext uri="{BB962C8B-B14F-4D97-AF65-F5344CB8AC3E}">
        <p14:creationId xmlns:p14="http://schemas.microsoft.com/office/powerpoint/2010/main" val="11459887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F2BE8C-34CE-9EC1-A199-80D975941B06}"/>
              </a:ext>
            </a:extLst>
          </p:cNvPr>
          <p:cNvSpPr>
            <a:spLocks noGrp="1"/>
          </p:cNvSpPr>
          <p:nvPr>
            <p:ph type="title"/>
          </p:nvPr>
        </p:nvSpPr>
        <p:spPr>
          <a:xfrm>
            <a:off x="457200" y="228600"/>
            <a:ext cx="8229600" cy="937390"/>
          </a:xfrm>
        </p:spPr>
        <p:txBody>
          <a:bodyPr anchor="b">
            <a:noAutofit/>
          </a:bodyPr>
          <a:lstStyle/>
          <a:p>
            <a:r>
              <a:rPr lang="en-US" sz="3600" dirty="0"/>
              <a:t>Lipid Goals/Therapy for People </a:t>
            </a:r>
            <a:r>
              <a:rPr lang="en-US" sz="3600" i="1" dirty="0"/>
              <a:t>with</a:t>
            </a:r>
            <a:r>
              <a:rPr lang="en-US" sz="3600" dirty="0"/>
              <a:t> ASCVD</a:t>
            </a:r>
          </a:p>
        </p:txBody>
      </p:sp>
      <p:sp>
        <p:nvSpPr>
          <p:cNvPr id="3" name="Content Placeholder 2">
            <a:extLst>
              <a:ext uri="{FF2B5EF4-FFF2-40B4-BE49-F238E27FC236}">
                <a16:creationId xmlns:a16="http://schemas.microsoft.com/office/drawing/2014/main" id="{1B7F1BED-C4CC-0499-1010-5C1BCDF12711}"/>
              </a:ext>
            </a:extLst>
          </p:cNvPr>
          <p:cNvSpPr>
            <a:spLocks noGrp="1"/>
          </p:cNvSpPr>
          <p:nvPr>
            <p:ph sz="quarter" idx="1"/>
          </p:nvPr>
        </p:nvSpPr>
        <p:spPr>
          <a:xfrm>
            <a:off x="420330" y="1102080"/>
            <a:ext cx="7123470" cy="5638800"/>
          </a:xfrm>
        </p:spPr>
        <p:txBody>
          <a:bodyPr>
            <a:normAutofit/>
          </a:bodyPr>
          <a:lstStyle/>
          <a:p>
            <a:r>
              <a:rPr lang="en-US" sz="2400" b="0" i="0" dirty="0">
                <a:effectLst/>
              </a:rPr>
              <a:t>For people of all ages with diabetes and ASCVD:</a:t>
            </a:r>
          </a:p>
          <a:p>
            <a:pPr lvl="1">
              <a:buFont typeface="Arial" panose="020B0604020202020204" pitchFamily="34" charset="0"/>
              <a:buChar char="•"/>
            </a:pPr>
            <a:r>
              <a:rPr lang="en-US" sz="2400" b="0" i="0" dirty="0">
                <a:effectLst/>
              </a:rPr>
              <a:t>Add high-intensity statin to lifestyle therapy.</a:t>
            </a:r>
          </a:p>
          <a:p>
            <a:pPr lvl="1">
              <a:buFont typeface="Arial" panose="020B0604020202020204" pitchFamily="34" charset="0"/>
              <a:buChar char="•"/>
            </a:pPr>
            <a:r>
              <a:rPr lang="en-US" sz="2400" b="1" dirty="0"/>
              <a:t>Reduce</a:t>
            </a:r>
            <a:r>
              <a:rPr lang="en-US" sz="2400" b="1" i="0" dirty="0">
                <a:effectLst/>
              </a:rPr>
              <a:t> LDL cholesterol by 50% or greater from baseline with LDL goal  &lt;55.</a:t>
            </a:r>
          </a:p>
          <a:p>
            <a:pPr lvl="1">
              <a:buFont typeface="Arial" panose="020B0604020202020204" pitchFamily="34" charset="0"/>
              <a:buChar char="•"/>
            </a:pPr>
            <a:r>
              <a:rPr lang="en-US" sz="2400" b="0" i="0" dirty="0">
                <a:effectLst/>
              </a:rPr>
              <a:t>Addition of ezetimibe or a PCSK9 inhibitor with proven benefit is recommended if goal is not achieved on max tolerated statin therapy. </a:t>
            </a:r>
          </a:p>
          <a:p>
            <a:pPr>
              <a:lnSpc>
                <a:spcPct val="90000"/>
              </a:lnSpc>
            </a:pPr>
            <a:endParaRPr lang="en-US" sz="2000" dirty="0"/>
          </a:p>
        </p:txBody>
      </p:sp>
      <p:pic>
        <p:nvPicPr>
          <p:cNvPr id="5" name="Picture 4" descr="Senior woman working">
            <a:extLst>
              <a:ext uri="{FF2B5EF4-FFF2-40B4-BE49-F238E27FC236}">
                <a16:creationId xmlns:a16="http://schemas.microsoft.com/office/drawing/2014/main" id="{56DE5FF6-9AF6-DEC2-D7B3-3A5D21A1766D}"/>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4677" r="20686" b="-3"/>
          <a:stretch/>
        </p:blipFill>
        <p:spPr>
          <a:xfrm>
            <a:off x="7225036" y="1295400"/>
            <a:ext cx="1780529" cy="2175307"/>
          </a:xfrm>
          <a:prstGeom prst="rect">
            <a:avLst/>
          </a:prstGeom>
          <a:noFill/>
        </p:spPr>
      </p:pic>
      <p:pic>
        <p:nvPicPr>
          <p:cNvPr id="8" name="Picture 7">
            <a:extLst>
              <a:ext uri="{FF2B5EF4-FFF2-40B4-BE49-F238E27FC236}">
                <a16:creationId xmlns:a16="http://schemas.microsoft.com/office/drawing/2014/main" id="{CBBC42AD-F0EA-C1C3-D133-11A5B256667B}"/>
              </a:ext>
            </a:extLst>
          </p:cNvPr>
          <p:cNvPicPr>
            <a:picLocks noChangeAspect="1"/>
          </p:cNvPicPr>
          <p:nvPr/>
        </p:nvPicPr>
        <p:blipFill>
          <a:blip r:embed="rId4"/>
          <a:stretch>
            <a:fillRect/>
          </a:stretch>
        </p:blipFill>
        <p:spPr>
          <a:xfrm>
            <a:off x="147116" y="4687111"/>
            <a:ext cx="8858449" cy="1750978"/>
          </a:xfrm>
          <a:prstGeom prst="rect">
            <a:avLst/>
          </a:prstGeom>
        </p:spPr>
      </p:pic>
    </p:spTree>
    <p:extLst>
      <p:ext uri="{BB962C8B-B14F-4D97-AF65-F5344CB8AC3E}">
        <p14:creationId xmlns:p14="http://schemas.microsoft.com/office/powerpoint/2010/main" val="2960444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6950BFC3-D8DA-4A85-94F7-54DA5524770B}">
      <p188:commentRel xmlns:p188="http://schemas.microsoft.com/office/powerpoint/2018/8/main" r:id="rId2"/>
    </p:ext>
  </p:extLst>
</p:sld>
</file>

<file path=ppt/slides/slide3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F00AEA-5839-487D-660C-C97D48B41CBB}"/>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A618DA8D-007D-A499-AC07-DFD2E2CC1421}"/>
              </a:ext>
            </a:extLst>
          </p:cNvPr>
          <p:cNvSpPr>
            <a:spLocks noGrp="1"/>
          </p:cNvSpPr>
          <p:nvPr>
            <p:ph sz="quarter" idx="1"/>
          </p:nvPr>
        </p:nvSpPr>
        <p:spPr/>
        <p:txBody>
          <a:bodyPr/>
          <a:lstStyle/>
          <a:p>
            <a:endParaRPr lang="en-US"/>
          </a:p>
        </p:txBody>
      </p:sp>
      <p:sp>
        <p:nvSpPr>
          <p:cNvPr id="4" name="Content Placeholder 3">
            <a:extLst>
              <a:ext uri="{FF2B5EF4-FFF2-40B4-BE49-F238E27FC236}">
                <a16:creationId xmlns:a16="http://schemas.microsoft.com/office/drawing/2014/main" id="{1E0109A0-C152-90D0-4606-3BDD48FCC19E}"/>
              </a:ext>
            </a:extLst>
          </p:cNvPr>
          <p:cNvSpPr>
            <a:spLocks noGrp="1"/>
          </p:cNvSpPr>
          <p:nvPr>
            <p:ph sz="quarter" idx="2"/>
          </p:nvPr>
        </p:nvSpPr>
        <p:spPr/>
        <p:txBody>
          <a:bodyPr/>
          <a:lstStyle/>
          <a:p>
            <a:endParaRPr lang="en-US"/>
          </a:p>
        </p:txBody>
      </p:sp>
      <p:pic>
        <p:nvPicPr>
          <p:cNvPr id="6" name="Picture 5">
            <a:extLst>
              <a:ext uri="{FF2B5EF4-FFF2-40B4-BE49-F238E27FC236}">
                <a16:creationId xmlns:a16="http://schemas.microsoft.com/office/drawing/2014/main" id="{4FB07458-9245-6A08-54FA-4BAA47765769}"/>
              </a:ext>
            </a:extLst>
          </p:cNvPr>
          <p:cNvPicPr>
            <a:picLocks noChangeAspect="1"/>
          </p:cNvPicPr>
          <p:nvPr/>
        </p:nvPicPr>
        <p:blipFill>
          <a:blip r:embed="rId3"/>
          <a:stretch>
            <a:fillRect/>
          </a:stretch>
        </p:blipFill>
        <p:spPr>
          <a:xfrm>
            <a:off x="7038" y="0"/>
            <a:ext cx="9129923" cy="6858000"/>
          </a:xfrm>
          <a:prstGeom prst="rect">
            <a:avLst/>
          </a:prstGeom>
        </p:spPr>
      </p:pic>
    </p:spTree>
    <p:extLst>
      <p:ext uri="{BB962C8B-B14F-4D97-AF65-F5344CB8AC3E}">
        <p14:creationId xmlns:p14="http://schemas.microsoft.com/office/powerpoint/2010/main" val="38167783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6950BFC3-D8DA-4A85-94F7-54DA5524770B}">
      <p188:commentRel xmlns:p188="http://schemas.microsoft.com/office/powerpoint/2018/8/main" r:id="rId2"/>
    </p:ext>
  </p:extLs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419A5A-9AF9-51D2-56A8-124F1FDAD04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C3AC4F3-3BC1-FF84-B5DB-F8FC89D127B8}"/>
              </a:ext>
            </a:extLst>
          </p:cNvPr>
          <p:cNvSpPr>
            <a:spLocks noGrp="1"/>
          </p:cNvSpPr>
          <p:nvPr>
            <p:ph type="title"/>
          </p:nvPr>
        </p:nvSpPr>
        <p:spPr>
          <a:solidFill>
            <a:schemeClr val="bg2">
              <a:lumMod val="75000"/>
            </a:schemeClr>
          </a:solidFill>
        </p:spPr>
        <p:txBody>
          <a:bodyPr/>
          <a:lstStyle/>
          <a:p>
            <a:r>
              <a:rPr lang="en-US" dirty="0"/>
              <a:t>Standard 2</a:t>
            </a:r>
          </a:p>
        </p:txBody>
      </p:sp>
      <p:pic>
        <p:nvPicPr>
          <p:cNvPr id="5" name="Picture 4" descr="Diabetes Care Cover Image for Volume 49, Issue Supplement_1">
            <a:extLst>
              <a:ext uri="{FF2B5EF4-FFF2-40B4-BE49-F238E27FC236}">
                <a16:creationId xmlns:a16="http://schemas.microsoft.com/office/drawing/2014/main" id="{6FC14C7A-0DC2-BEF4-110C-99CA3D40366B}"/>
              </a:ext>
            </a:extLst>
          </p:cNvPr>
          <p:cNvPicPr>
            <a:picLocks noChangeAspect="1"/>
          </p:cNvPicPr>
          <p:nvPr/>
        </p:nvPicPr>
        <p:blipFill>
          <a:blip r:embed="rId2"/>
          <a:stretch>
            <a:fillRect/>
          </a:stretch>
        </p:blipFill>
        <p:spPr>
          <a:xfrm>
            <a:off x="4034385" y="4343400"/>
            <a:ext cx="1739103" cy="2287587"/>
          </a:xfrm>
          <a:prstGeom prst="rect">
            <a:avLst/>
          </a:prstGeom>
        </p:spPr>
      </p:pic>
      <p:pic>
        <p:nvPicPr>
          <p:cNvPr id="3" name="Content Placeholder 2" descr="Diagnostic criteria include A 1 C, fasting plasma glucose, 2-hour plasma glucose during a 75-gram oral glucose tolerance test, and random plasma glucose with classic hyperglycaemic symptoms or crisis. Prediabetes values are 5.7 to 6.4 per cent, 100 to 125 milligrams per decilitre, and 140 to 199 milligrams per decilitre. Diabetes values are at least 6.5 per cent, 126 milligrams per decilitre, or 200 milligrams per decilitre.">
            <a:extLst>
              <a:ext uri="{FF2B5EF4-FFF2-40B4-BE49-F238E27FC236}">
                <a16:creationId xmlns:a16="http://schemas.microsoft.com/office/drawing/2014/main" id="{D28D22D2-13E8-AD43-2B78-AB5D5C256D51}"/>
              </a:ext>
            </a:extLst>
          </p:cNvPr>
          <p:cNvPicPr>
            <a:picLocks noGrp="1" noChangeAspect="1"/>
          </p:cNvPicPr>
          <p:nvPr>
            <p:ph sz="half" idx="2"/>
          </p:nvPr>
        </p:nvPicPr>
        <p:blipFill>
          <a:blip r:embed="rId3"/>
          <a:stretch>
            <a:fillRect/>
          </a:stretch>
        </p:blipFill>
        <p:spPr>
          <a:xfrm>
            <a:off x="196705" y="1600200"/>
            <a:ext cx="8744245" cy="3429000"/>
          </a:xfrm>
          <a:prstGeom prst="rect">
            <a:avLst/>
          </a:prstGeom>
        </p:spPr>
      </p:pic>
    </p:spTree>
    <p:extLst>
      <p:ext uri="{BB962C8B-B14F-4D97-AF65-F5344CB8AC3E}">
        <p14:creationId xmlns:p14="http://schemas.microsoft.com/office/powerpoint/2010/main" val="2367433754"/>
      </p:ext>
    </p:extLst>
  </p:cSld>
  <p:clrMapOvr>
    <a:masterClrMapping/>
  </p:clrMapOvr>
</p:sld>
</file>

<file path=ppt/slides/slide3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32B19C-696D-1462-EF53-D0FD655E92C0}"/>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EB533923-AAC5-19AF-0761-88CC494B4B87}"/>
              </a:ext>
            </a:extLst>
          </p:cNvPr>
          <p:cNvSpPr>
            <a:spLocks noGrp="1"/>
          </p:cNvSpPr>
          <p:nvPr>
            <p:ph sz="quarter" idx="1"/>
          </p:nvPr>
        </p:nvSpPr>
        <p:spPr/>
        <p:txBody>
          <a:bodyPr/>
          <a:lstStyle/>
          <a:p>
            <a:endParaRPr lang="en-US"/>
          </a:p>
        </p:txBody>
      </p:sp>
      <p:pic>
        <p:nvPicPr>
          <p:cNvPr id="5" name="Picture 4">
            <a:extLst>
              <a:ext uri="{FF2B5EF4-FFF2-40B4-BE49-F238E27FC236}">
                <a16:creationId xmlns:a16="http://schemas.microsoft.com/office/drawing/2014/main" id="{371D3F43-E7F5-2E4A-A8FD-D8600888218F}"/>
              </a:ext>
            </a:extLst>
          </p:cNvPr>
          <p:cNvPicPr>
            <a:picLocks noChangeAspect="1"/>
          </p:cNvPicPr>
          <p:nvPr/>
        </p:nvPicPr>
        <p:blipFill>
          <a:blip r:embed="rId2"/>
          <a:stretch>
            <a:fillRect/>
          </a:stretch>
        </p:blipFill>
        <p:spPr>
          <a:xfrm>
            <a:off x="0" y="124200"/>
            <a:ext cx="9144000" cy="6609600"/>
          </a:xfrm>
          <a:prstGeom prst="rect">
            <a:avLst/>
          </a:prstGeom>
        </p:spPr>
      </p:pic>
    </p:spTree>
    <p:extLst>
      <p:ext uri="{BB962C8B-B14F-4D97-AF65-F5344CB8AC3E}">
        <p14:creationId xmlns:p14="http://schemas.microsoft.com/office/powerpoint/2010/main" val="29995782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a:extLst>
              <a:ext uri="{FF2B5EF4-FFF2-40B4-BE49-F238E27FC236}">
                <a16:creationId xmlns:a16="http://schemas.microsoft.com/office/drawing/2014/main" id="{431889F6-65BC-4A8F-B53C-D458E04C9179}"/>
              </a:ext>
            </a:extLst>
          </p:cNvPr>
          <p:cNvSpPr/>
          <p:nvPr/>
        </p:nvSpPr>
        <p:spPr>
          <a:xfrm>
            <a:off x="304800" y="4800600"/>
            <a:ext cx="3962400" cy="1295400"/>
          </a:xfrm>
          <a:prstGeom prst="roundRect">
            <a:avLst/>
          </a:prstGeom>
          <a:gradFill>
            <a:gsLst>
              <a:gs pos="0">
                <a:schemeClr val="accent1">
                  <a:lumMod val="5000"/>
                  <a:lumOff val="95000"/>
                </a:schemeClr>
              </a:gs>
              <a:gs pos="74000">
                <a:schemeClr val="accent1">
                  <a:lumMod val="45000"/>
                  <a:lumOff val="55000"/>
                </a:schemeClr>
              </a:gs>
              <a:gs pos="50000">
                <a:schemeClr val="accent1">
                  <a:lumMod val="45000"/>
                  <a:lumOff val="55000"/>
                </a:schemeClr>
              </a:gs>
              <a:gs pos="100000">
                <a:schemeClr val="accent1">
                  <a:lumMod val="30000"/>
                  <a:lumOff val="70000"/>
                </a:schemeClr>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2" name="Title 1">
            <a:extLst>
              <a:ext uri="{FF2B5EF4-FFF2-40B4-BE49-F238E27FC236}">
                <a16:creationId xmlns:a16="http://schemas.microsoft.com/office/drawing/2014/main" id="{C93D551D-57A7-4B83-AD15-E98D985BF114}"/>
              </a:ext>
            </a:extLst>
          </p:cNvPr>
          <p:cNvSpPr>
            <a:spLocks noGrp="1"/>
          </p:cNvSpPr>
          <p:nvPr>
            <p:ph type="title"/>
          </p:nvPr>
        </p:nvSpPr>
        <p:spPr>
          <a:xfrm>
            <a:off x="323161" y="196850"/>
            <a:ext cx="8229600" cy="914400"/>
          </a:xfrm>
        </p:spPr>
        <p:txBody>
          <a:bodyPr>
            <a:normAutofit/>
          </a:bodyPr>
          <a:lstStyle/>
          <a:p>
            <a:pPr>
              <a:defRPr/>
            </a:pPr>
            <a:r>
              <a:rPr lang="en-US" sz="4000" dirty="0"/>
              <a:t>Statin Dosing</a:t>
            </a:r>
          </a:p>
        </p:txBody>
      </p:sp>
      <p:sp>
        <p:nvSpPr>
          <p:cNvPr id="67588" name="Text Placeholder 2">
            <a:extLst>
              <a:ext uri="{FF2B5EF4-FFF2-40B4-BE49-F238E27FC236}">
                <a16:creationId xmlns:a16="http://schemas.microsoft.com/office/drawing/2014/main" id="{F8BBA16F-DCDA-4804-AD12-BA8BE77F551F}"/>
              </a:ext>
            </a:extLst>
          </p:cNvPr>
          <p:cNvSpPr>
            <a:spLocks noGrp="1"/>
          </p:cNvSpPr>
          <p:nvPr>
            <p:ph type="body" idx="1"/>
          </p:nvPr>
        </p:nvSpPr>
        <p:spPr>
          <a:xfrm>
            <a:off x="457200" y="1219200"/>
            <a:ext cx="3521075" cy="914400"/>
          </a:xfrm>
          <a:solidFill>
            <a:schemeClr val="accent1"/>
          </a:solidFill>
          <a:ln>
            <a:miter lim="800000"/>
            <a:headEnd/>
            <a:tailEnd/>
          </a:ln>
        </p:spPr>
        <p:txBody>
          <a:bodyPr/>
          <a:lstStyle/>
          <a:p>
            <a:r>
              <a:rPr lang="en-US" altLang="en-US" sz="2200" dirty="0">
                <a:solidFill>
                  <a:schemeClr val="bg1"/>
                </a:solidFill>
              </a:rPr>
              <a:t>High Intensity: </a:t>
            </a:r>
          </a:p>
          <a:p>
            <a:r>
              <a:rPr lang="en-US" altLang="en-US" dirty="0">
                <a:solidFill>
                  <a:schemeClr val="bg1"/>
                </a:solidFill>
              </a:rPr>
              <a:t>Lowers LDL ≥50%</a:t>
            </a:r>
          </a:p>
        </p:txBody>
      </p:sp>
      <p:sp>
        <p:nvSpPr>
          <p:cNvPr id="67589" name="Text Placeholder 3">
            <a:extLst>
              <a:ext uri="{FF2B5EF4-FFF2-40B4-BE49-F238E27FC236}">
                <a16:creationId xmlns:a16="http://schemas.microsoft.com/office/drawing/2014/main" id="{647E96B6-EA0C-421A-B40F-272099F5C251}"/>
              </a:ext>
            </a:extLst>
          </p:cNvPr>
          <p:cNvSpPr>
            <a:spLocks noGrp="1"/>
          </p:cNvSpPr>
          <p:nvPr>
            <p:ph type="body" sz="half" idx="3"/>
          </p:nvPr>
        </p:nvSpPr>
        <p:spPr>
          <a:xfrm>
            <a:off x="4267200" y="1196975"/>
            <a:ext cx="3733800" cy="914400"/>
          </a:xfrm>
          <a:solidFill>
            <a:schemeClr val="accent1"/>
          </a:solidFill>
          <a:ln>
            <a:miter lim="800000"/>
            <a:headEnd/>
            <a:tailEnd/>
          </a:ln>
        </p:spPr>
        <p:txBody>
          <a:bodyPr/>
          <a:lstStyle/>
          <a:p>
            <a:r>
              <a:rPr lang="en-US" altLang="en-US" sz="2200" dirty="0">
                <a:solidFill>
                  <a:schemeClr val="bg1"/>
                </a:solidFill>
              </a:rPr>
              <a:t>Moderate Intensity: </a:t>
            </a:r>
          </a:p>
          <a:p>
            <a:r>
              <a:rPr lang="en-US" altLang="en-US" dirty="0">
                <a:solidFill>
                  <a:schemeClr val="bg1"/>
                </a:solidFill>
              </a:rPr>
              <a:t>Lower LDL 30-&lt;50%</a:t>
            </a:r>
          </a:p>
        </p:txBody>
      </p:sp>
      <p:sp>
        <p:nvSpPr>
          <p:cNvPr id="67590" name="Content Placeholder 4">
            <a:extLst>
              <a:ext uri="{FF2B5EF4-FFF2-40B4-BE49-F238E27FC236}">
                <a16:creationId xmlns:a16="http://schemas.microsoft.com/office/drawing/2014/main" id="{8684E575-4DEC-418F-A191-3FFB070FCFA2}"/>
              </a:ext>
            </a:extLst>
          </p:cNvPr>
          <p:cNvSpPr>
            <a:spLocks noGrp="1"/>
          </p:cNvSpPr>
          <p:nvPr>
            <p:ph sz="quarter" idx="2"/>
          </p:nvPr>
        </p:nvSpPr>
        <p:spPr>
          <a:xfrm>
            <a:off x="304800" y="2209800"/>
            <a:ext cx="3962400" cy="3616325"/>
          </a:xfrm>
        </p:spPr>
        <p:txBody>
          <a:bodyPr>
            <a:normAutofit/>
          </a:bodyPr>
          <a:lstStyle/>
          <a:p>
            <a:pPr lvl="1"/>
            <a:r>
              <a:rPr lang="en-US" altLang="en-US" sz="2800" dirty="0"/>
              <a:t>Atorvastatin (</a:t>
            </a:r>
            <a:r>
              <a:rPr lang="en-US" altLang="en-US" sz="2800" dirty="0" err="1"/>
              <a:t>lipitor</a:t>
            </a:r>
            <a:r>
              <a:rPr lang="en-US" altLang="en-US" sz="2800" dirty="0"/>
              <a:t>)</a:t>
            </a:r>
          </a:p>
          <a:p>
            <a:pPr lvl="2"/>
            <a:r>
              <a:rPr lang="en-US" altLang="en-US" sz="2400" dirty="0"/>
              <a:t>40-80mg</a:t>
            </a:r>
          </a:p>
          <a:p>
            <a:pPr lvl="1"/>
            <a:r>
              <a:rPr lang="en-US" altLang="en-US" sz="2800" dirty="0"/>
              <a:t>Rosuvastatin (</a:t>
            </a:r>
            <a:r>
              <a:rPr lang="en-US" altLang="en-US" sz="2800" dirty="0" err="1"/>
              <a:t>crestor</a:t>
            </a:r>
            <a:r>
              <a:rPr lang="en-US" altLang="en-US" sz="2800" dirty="0"/>
              <a:t>) </a:t>
            </a:r>
          </a:p>
          <a:p>
            <a:pPr lvl="2"/>
            <a:r>
              <a:rPr lang="en-US" altLang="en-US" sz="2400" dirty="0"/>
              <a:t>20-40mg</a:t>
            </a:r>
          </a:p>
          <a:p>
            <a:endParaRPr lang="en-US" altLang="en-US" dirty="0"/>
          </a:p>
        </p:txBody>
      </p:sp>
      <p:sp>
        <p:nvSpPr>
          <p:cNvPr id="67591" name="Content Placeholder 5">
            <a:extLst>
              <a:ext uri="{FF2B5EF4-FFF2-40B4-BE49-F238E27FC236}">
                <a16:creationId xmlns:a16="http://schemas.microsoft.com/office/drawing/2014/main" id="{ACF1EE85-5F64-4B50-82AC-D6CDB1C3FFBF}"/>
              </a:ext>
            </a:extLst>
          </p:cNvPr>
          <p:cNvSpPr>
            <a:spLocks noGrp="1"/>
          </p:cNvSpPr>
          <p:nvPr>
            <p:ph sz="quarter" idx="4"/>
          </p:nvPr>
        </p:nvSpPr>
        <p:spPr>
          <a:xfrm>
            <a:off x="4114800" y="2171700"/>
            <a:ext cx="4724400" cy="4305300"/>
          </a:xfrm>
        </p:spPr>
        <p:txBody>
          <a:bodyPr>
            <a:noAutofit/>
          </a:bodyPr>
          <a:lstStyle/>
          <a:p>
            <a:pPr lvl="1"/>
            <a:r>
              <a:rPr lang="en-US" altLang="en-US" sz="1800" dirty="0"/>
              <a:t>Atorvastatin (</a:t>
            </a:r>
            <a:r>
              <a:rPr lang="en-US" altLang="en-US" sz="1800" dirty="0" err="1"/>
              <a:t>lipitor</a:t>
            </a:r>
            <a:r>
              <a:rPr lang="en-US" altLang="en-US" sz="1800" dirty="0"/>
              <a:t>)</a:t>
            </a:r>
          </a:p>
          <a:p>
            <a:pPr lvl="2"/>
            <a:r>
              <a:rPr lang="en-US" altLang="en-US" sz="1800" dirty="0"/>
              <a:t>10-20mg</a:t>
            </a:r>
          </a:p>
          <a:p>
            <a:pPr lvl="1"/>
            <a:r>
              <a:rPr lang="en-US" altLang="en-US" sz="1800" dirty="0"/>
              <a:t>Rosuvastatin (</a:t>
            </a:r>
            <a:r>
              <a:rPr lang="en-US" altLang="en-US" sz="1800" dirty="0" err="1"/>
              <a:t>crestor</a:t>
            </a:r>
            <a:r>
              <a:rPr lang="en-US" altLang="en-US" sz="1800" dirty="0"/>
              <a:t>) </a:t>
            </a:r>
          </a:p>
          <a:p>
            <a:pPr lvl="2"/>
            <a:r>
              <a:rPr lang="en-US" altLang="en-US" sz="1800" dirty="0"/>
              <a:t>5-10mg</a:t>
            </a:r>
          </a:p>
          <a:p>
            <a:pPr lvl="1"/>
            <a:r>
              <a:rPr lang="en-US" altLang="en-US" sz="1800" dirty="0"/>
              <a:t>Simvastatin (</a:t>
            </a:r>
            <a:r>
              <a:rPr lang="en-US" altLang="en-US" sz="1800" dirty="0" err="1"/>
              <a:t>zocor</a:t>
            </a:r>
            <a:r>
              <a:rPr lang="en-US" altLang="en-US" sz="1800" dirty="0"/>
              <a:t>)</a:t>
            </a:r>
          </a:p>
          <a:p>
            <a:pPr lvl="2"/>
            <a:r>
              <a:rPr lang="en-US" altLang="en-US" sz="1800" dirty="0"/>
              <a:t>20-40mg</a:t>
            </a:r>
          </a:p>
          <a:p>
            <a:pPr lvl="1"/>
            <a:r>
              <a:rPr lang="en-US" altLang="en-US" sz="1800" dirty="0"/>
              <a:t>Pravastatin (</a:t>
            </a:r>
            <a:r>
              <a:rPr lang="en-US" altLang="en-US" sz="1800" dirty="0" err="1"/>
              <a:t>pravachol</a:t>
            </a:r>
            <a:r>
              <a:rPr lang="en-US" altLang="en-US" sz="1800" dirty="0"/>
              <a:t>)</a:t>
            </a:r>
          </a:p>
          <a:p>
            <a:pPr lvl="2"/>
            <a:r>
              <a:rPr lang="en-US" altLang="en-US" sz="1800" dirty="0"/>
              <a:t>40 – 80mg</a:t>
            </a:r>
          </a:p>
          <a:p>
            <a:pPr lvl="1"/>
            <a:r>
              <a:rPr lang="en-US" altLang="en-US" sz="1800" dirty="0"/>
              <a:t>Lovastatin (</a:t>
            </a:r>
            <a:r>
              <a:rPr lang="en-US" altLang="en-US" sz="1800" dirty="0" err="1"/>
              <a:t>mevacor</a:t>
            </a:r>
            <a:r>
              <a:rPr lang="en-US" altLang="en-US" sz="1800" dirty="0"/>
              <a:t>)</a:t>
            </a:r>
          </a:p>
          <a:p>
            <a:pPr lvl="2"/>
            <a:r>
              <a:rPr lang="en-US" altLang="en-US" sz="1800" dirty="0"/>
              <a:t>40 mg</a:t>
            </a:r>
          </a:p>
          <a:p>
            <a:pPr lvl="1"/>
            <a:r>
              <a:rPr lang="en-US" altLang="en-US" sz="1800" dirty="0"/>
              <a:t>Fluvastatin (</a:t>
            </a:r>
            <a:r>
              <a:rPr lang="en-US" altLang="en-US" sz="1800" dirty="0" err="1"/>
              <a:t>lescol</a:t>
            </a:r>
            <a:r>
              <a:rPr lang="en-US" altLang="en-US" sz="1800" dirty="0"/>
              <a:t>/XL)</a:t>
            </a:r>
          </a:p>
          <a:p>
            <a:pPr lvl="2"/>
            <a:r>
              <a:rPr lang="en-US" altLang="en-US" sz="1800" dirty="0"/>
              <a:t>80mg</a:t>
            </a:r>
          </a:p>
          <a:p>
            <a:pPr lvl="1"/>
            <a:r>
              <a:rPr lang="en-US" altLang="en-US" sz="1800" dirty="0" err="1"/>
              <a:t>Pitavastatin</a:t>
            </a:r>
            <a:r>
              <a:rPr lang="en-US" altLang="en-US" sz="1800" dirty="0"/>
              <a:t> (</a:t>
            </a:r>
            <a:r>
              <a:rPr lang="en-US" altLang="en-US" sz="1800" dirty="0" err="1"/>
              <a:t>livalo</a:t>
            </a:r>
            <a:r>
              <a:rPr lang="en-US" altLang="en-US" sz="1800" dirty="0"/>
              <a:t>)</a:t>
            </a:r>
          </a:p>
          <a:p>
            <a:pPr lvl="2"/>
            <a:r>
              <a:rPr lang="en-US" altLang="en-US" sz="1800" dirty="0"/>
              <a:t>2-4mg</a:t>
            </a:r>
          </a:p>
        </p:txBody>
      </p:sp>
      <p:sp>
        <p:nvSpPr>
          <p:cNvPr id="67592" name="Rectangle 2">
            <a:extLst>
              <a:ext uri="{FF2B5EF4-FFF2-40B4-BE49-F238E27FC236}">
                <a16:creationId xmlns:a16="http://schemas.microsoft.com/office/drawing/2014/main" id="{D9391E5F-F2EA-4191-963B-80C7CF958052}"/>
              </a:ext>
            </a:extLst>
          </p:cNvPr>
          <p:cNvSpPr>
            <a:spLocks noChangeArrowheads="1"/>
          </p:cNvSpPr>
          <p:nvPr/>
        </p:nvSpPr>
        <p:spPr bwMode="auto">
          <a:xfrm>
            <a:off x="457200" y="5016500"/>
            <a:ext cx="3810000"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rebuchet MS" panose="020B0603020202020204" pitchFamily="34" charset="0"/>
                <a:cs typeface="Arial" panose="020B0604020202020204" pitchFamily="34" charset="0"/>
              </a:defRPr>
            </a:lvl1pPr>
            <a:lvl2pPr marL="742950" indent="-285750">
              <a:defRPr>
                <a:solidFill>
                  <a:schemeClr val="tx1"/>
                </a:solidFill>
                <a:latin typeface="Trebuchet MS" panose="020B0603020202020204" pitchFamily="34" charset="0"/>
                <a:cs typeface="Arial" panose="020B0604020202020204" pitchFamily="34" charset="0"/>
              </a:defRPr>
            </a:lvl2pPr>
            <a:lvl3pPr marL="1143000" indent="-228600">
              <a:defRPr>
                <a:solidFill>
                  <a:schemeClr val="tx1"/>
                </a:solidFill>
                <a:latin typeface="Trebuchet MS" panose="020B0603020202020204" pitchFamily="34" charset="0"/>
                <a:cs typeface="Arial" panose="020B0604020202020204" pitchFamily="34" charset="0"/>
              </a:defRPr>
            </a:lvl3pPr>
            <a:lvl4pPr marL="1600200" indent="-228600">
              <a:defRPr>
                <a:solidFill>
                  <a:schemeClr val="tx1"/>
                </a:solidFill>
                <a:latin typeface="Trebuchet MS" panose="020B0603020202020204" pitchFamily="34" charset="0"/>
                <a:cs typeface="Arial" panose="020B0604020202020204" pitchFamily="34" charset="0"/>
              </a:defRPr>
            </a:lvl4pPr>
            <a:lvl5pPr marL="2057400" indent="-228600">
              <a:defRPr>
                <a:solidFill>
                  <a:schemeClr val="tx1"/>
                </a:solidFill>
                <a:latin typeface="Trebuchet MS" panose="020B0603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9pPr>
          </a:lstStyle>
          <a:p>
            <a:pPr algn="ctr" eaLnBrk="1" hangingPunct="1"/>
            <a:r>
              <a:rPr lang="en-US" altLang="en-US" b="1"/>
              <a:t>***If person can’t tolerate intended statin dose, use maximally tolerated dose</a:t>
            </a:r>
            <a:endParaRPr lang="en-US" altLang="en-US"/>
          </a:p>
        </p:txBody>
      </p:sp>
      <p:sp>
        <p:nvSpPr>
          <p:cNvPr id="3" name="TextBox 2">
            <a:extLst>
              <a:ext uri="{FF2B5EF4-FFF2-40B4-BE49-F238E27FC236}">
                <a16:creationId xmlns:a16="http://schemas.microsoft.com/office/drawing/2014/main" id="{53091761-E077-8460-C255-84EA87FDE35B}"/>
              </a:ext>
            </a:extLst>
          </p:cNvPr>
          <p:cNvSpPr txBox="1"/>
          <p:nvPr/>
        </p:nvSpPr>
        <p:spPr>
          <a:xfrm>
            <a:off x="6553200" y="6433623"/>
            <a:ext cx="2452689" cy="369332"/>
          </a:xfrm>
          <a:prstGeom prst="rect">
            <a:avLst/>
          </a:prstGeom>
          <a:noFill/>
        </p:spPr>
        <p:txBody>
          <a:bodyPr wrap="square">
            <a:spAutoFit/>
          </a:bodyPr>
          <a:lstStyle/>
          <a:p>
            <a:r>
              <a:rPr lang="en-US" dirty="0">
                <a:solidFill>
                  <a:srgbClr val="0070C0"/>
                </a:solidFill>
              </a:rPr>
              <a:t>See Med Cheat Sheets</a:t>
            </a:r>
            <a:endParaRPr lang="en-US"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DFD5D1-048D-FF4B-DB34-C68DDD43E68D}"/>
              </a:ext>
            </a:extLst>
          </p:cNvPr>
          <p:cNvSpPr>
            <a:spLocks noGrp="1"/>
          </p:cNvSpPr>
          <p:nvPr>
            <p:ph type="title"/>
          </p:nvPr>
        </p:nvSpPr>
        <p:spPr/>
        <p:txBody>
          <a:bodyPr/>
          <a:lstStyle/>
          <a:p>
            <a:r>
              <a:rPr lang="en-US" dirty="0"/>
              <a:t>Do Statins Work?</a:t>
            </a:r>
          </a:p>
        </p:txBody>
      </p:sp>
      <p:sp>
        <p:nvSpPr>
          <p:cNvPr id="3" name="Content Placeholder 2">
            <a:extLst>
              <a:ext uri="{FF2B5EF4-FFF2-40B4-BE49-F238E27FC236}">
                <a16:creationId xmlns:a16="http://schemas.microsoft.com/office/drawing/2014/main" id="{DE112DD6-5370-D56E-8291-0FE303ABFBAB}"/>
              </a:ext>
            </a:extLst>
          </p:cNvPr>
          <p:cNvSpPr>
            <a:spLocks noGrp="1"/>
          </p:cNvSpPr>
          <p:nvPr>
            <p:ph sz="quarter" idx="1"/>
          </p:nvPr>
        </p:nvSpPr>
        <p:spPr>
          <a:xfrm>
            <a:off x="457200" y="1219200"/>
            <a:ext cx="4041648" cy="5410200"/>
          </a:xfrm>
        </p:spPr>
        <p:txBody>
          <a:bodyPr>
            <a:normAutofit/>
          </a:bodyPr>
          <a:lstStyle/>
          <a:p>
            <a:pPr>
              <a:lnSpc>
                <a:spcPct val="120000"/>
              </a:lnSpc>
            </a:pPr>
            <a:r>
              <a:rPr lang="en-US" sz="2400" b="0" i="0" dirty="0">
                <a:solidFill>
                  <a:srgbClr val="383636"/>
                </a:solidFill>
                <a:effectLst/>
                <a:ea typeface="Calibri" panose="020F0502020204030204" pitchFamily="34" charset="0"/>
                <a:cs typeface="Calibri" panose="020F0502020204030204" pitchFamily="34" charset="0"/>
              </a:rPr>
              <a:t>Meta-analyses, including data from over 18,000 people with diabetes from 14 randomized trials of statin therapy (mean follow-up 4.3 years).</a:t>
            </a:r>
          </a:p>
          <a:p>
            <a:pPr>
              <a:lnSpc>
                <a:spcPct val="120000"/>
              </a:lnSpc>
            </a:pPr>
            <a:endParaRPr lang="en-US" sz="2400" dirty="0">
              <a:solidFill>
                <a:srgbClr val="383636"/>
              </a:solidFill>
              <a:ea typeface="Calibri" panose="020F0502020204030204" pitchFamily="34" charset="0"/>
              <a:cs typeface="Calibri" panose="020F0502020204030204" pitchFamily="34" charset="0"/>
            </a:endParaRPr>
          </a:p>
          <a:p>
            <a:pPr>
              <a:lnSpc>
                <a:spcPct val="120000"/>
              </a:lnSpc>
            </a:pPr>
            <a:endParaRPr lang="en-US" sz="2400" dirty="0">
              <a:ea typeface="Calibri" panose="020F0502020204030204" pitchFamily="34" charset="0"/>
              <a:cs typeface="Calibri" panose="020F0502020204030204" pitchFamily="34" charset="0"/>
            </a:endParaRPr>
          </a:p>
        </p:txBody>
      </p:sp>
      <p:sp>
        <p:nvSpPr>
          <p:cNvPr id="4" name="Content Placeholder 3">
            <a:extLst>
              <a:ext uri="{FF2B5EF4-FFF2-40B4-BE49-F238E27FC236}">
                <a16:creationId xmlns:a16="http://schemas.microsoft.com/office/drawing/2014/main" id="{0512BB2B-2673-E67B-8C53-D6B16BD43E37}"/>
              </a:ext>
            </a:extLst>
          </p:cNvPr>
          <p:cNvSpPr>
            <a:spLocks noGrp="1"/>
          </p:cNvSpPr>
          <p:nvPr>
            <p:ph sz="quarter" idx="2"/>
          </p:nvPr>
        </p:nvSpPr>
        <p:spPr/>
        <p:txBody>
          <a:bodyPr>
            <a:normAutofit/>
          </a:bodyPr>
          <a:lstStyle/>
          <a:p>
            <a:r>
              <a:rPr lang="en-US" sz="3200" b="0" i="0" dirty="0">
                <a:solidFill>
                  <a:srgbClr val="383636"/>
                </a:solidFill>
                <a:effectLst/>
                <a:ea typeface="Calibri" panose="020F0502020204030204" pitchFamily="34" charset="0"/>
                <a:cs typeface="Calibri" panose="020F0502020204030204" pitchFamily="34" charset="0"/>
              </a:rPr>
              <a:t>Statin therapy demonstrated </a:t>
            </a:r>
          </a:p>
          <a:p>
            <a:pPr lvl="1"/>
            <a:r>
              <a:rPr lang="en-US" b="0" i="0" dirty="0">
                <a:solidFill>
                  <a:srgbClr val="383636"/>
                </a:solidFill>
                <a:effectLst/>
                <a:ea typeface="Calibri" panose="020F0502020204030204" pitchFamily="34" charset="0"/>
                <a:cs typeface="Calibri" panose="020F0502020204030204" pitchFamily="34" charset="0"/>
              </a:rPr>
              <a:t>9% proportional reduction in all-cause mortality and </a:t>
            </a:r>
          </a:p>
          <a:p>
            <a:pPr lvl="1"/>
            <a:r>
              <a:rPr lang="en-US" b="0" i="0" dirty="0">
                <a:solidFill>
                  <a:srgbClr val="383636"/>
                </a:solidFill>
                <a:effectLst/>
                <a:ea typeface="Calibri" panose="020F0502020204030204" pitchFamily="34" charset="0"/>
                <a:cs typeface="Calibri" panose="020F0502020204030204" pitchFamily="34" charset="0"/>
              </a:rPr>
              <a:t>13% reduction in vascular mortality for each 39 mg/dL reduction in LDL cholesterol </a:t>
            </a:r>
            <a:endParaRPr lang="en-US" dirty="0"/>
          </a:p>
        </p:txBody>
      </p:sp>
      <p:pic>
        <p:nvPicPr>
          <p:cNvPr id="6" name="Picture 5" descr="Pie chart and pencil percentage sign">
            <a:extLst>
              <a:ext uri="{FF2B5EF4-FFF2-40B4-BE49-F238E27FC236}">
                <a16:creationId xmlns:a16="http://schemas.microsoft.com/office/drawing/2014/main" id="{307E9787-8186-41F3-746A-A458794EF75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47960" y="3975423"/>
            <a:ext cx="3313176" cy="2208969"/>
          </a:xfrm>
          <a:prstGeom prst="rect">
            <a:avLst/>
          </a:prstGeom>
        </p:spPr>
      </p:pic>
    </p:spTree>
    <p:extLst>
      <p:ext uri="{BB962C8B-B14F-4D97-AF65-F5344CB8AC3E}">
        <p14:creationId xmlns:p14="http://schemas.microsoft.com/office/powerpoint/2010/main" val="209042916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E4C8F8-0DB0-BF74-D249-2FFE0F09626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CF65A51-70DD-0DB7-8426-47B25548B40F}"/>
              </a:ext>
            </a:extLst>
          </p:cNvPr>
          <p:cNvSpPr>
            <a:spLocks noGrp="1"/>
          </p:cNvSpPr>
          <p:nvPr>
            <p:ph type="title"/>
          </p:nvPr>
        </p:nvSpPr>
        <p:spPr>
          <a:xfrm>
            <a:off x="348807" y="120869"/>
            <a:ext cx="8229600" cy="990600"/>
          </a:xfrm>
        </p:spPr>
        <p:txBody>
          <a:bodyPr/>
          <a:lstStyle/>
          <a:p>
            <a:r>
              <a:rPr lang="en-US" dirty="0"/>
              <a:t>Additional Agents to Lower LDL</a:t>
            </a:r>
          </a:p>
        </p:txBody>
      </p:sp>
      <p:sp>
        <p:nvSpPr>
          <p:cNvPr id="3" name="Content Placeholder 2">
            <a:extLst>
              <a:ext uri="{FF2B5EF4-FFF2-40B4-BE49-F238E27FC236}">
                <a16:creationId xmlns:a16="http://schemas.microsoft.com/office/drawing/2014/main" id="{FA5BF97F-B502-6B3F-2A39-A7E8E8023D59}"/>
              </a:ext>
            </a:extLst>
          </p:cNvPr>
          <p:cNvSpPr>
            <a:spLocks noGrp="1"/>
          </p:cNvSpPr>
          <p:nvPr>
            <p:ph sz="quarter" idx="1"/>
          </p:nvPr>
        </p:nvSpPr>
        <p:spPr>
          <a:xfrm>
            <a:off x="457200" y="1219200"/>
            <a:ext cx="7620000" cy="5486400"/>
          </a:xfrm>
        </p:spPr>
        <p:txBody>
          <a:bodyPr>
            <a:normAutofit/>
          </a:bodyPr>
          <a:lstStyle/>
          <a:p>
            <a:pPr marL="205740" lvl="1" indent="0">
              <a:buNone/>
              <a:defRPr/>
            </a:pPr>
            <a:r>
              <a:rPr lang="en-US" altLang="en-US" sz="2400" b="1" dirty="0" err="1"/>
              <a:t>Bempedoic</a:t>
            </a:r>
            <a:r>
              <a:rPr lang="en-US" altLang="en-US" sz="2400" b="1" dirty="0"/>
              <a:t> acid (</a:t>
            </a:r>
            <a:r>
              <a:rPr lang="en-US" altLang="en-US" sz="2400" b="1" dirty="0" err="1"/>
              <a:t>Nexletol</a:t>
            </a:r>
            <a:r>
              <a:rPr lang="en-US" altLang="en-US" sz="2400" b="1" dirty="0"/>
              <a:t>)</a:t>
            </a:r>
          </a:p>
          <a:p>
            <a:pPr lvl="1">
              <a:defRPr/>
            </a:pPr>
            <a:r>
              <a:rPr lang="en-US" sz="2400" dirty="0"/>
              <a:t>Novel LDL cholesterol lowering agent acting in the same pathway as statin but without activity in skeletal muscle, which limits the muscle-related adverse effects</a:t>
            </a:r>
          </a:p>
          <a:p>
            <a:pPr lvl="1">
              <a:defRPr/>
            </a:pPr>
            <a:r>
              <a:rPr lang="en-US" sz="2400" dirty="0"/>
              <a:t>Lowers LDL cholesterol levels by 15% for those on statins and 24% for those not taking statins</a:t>
            </a:r>
          </a:p>
          <a:p>
            <a:pPr lvl="1">
              <a:defRPr/>
            </a:pPr>
            <a:r>
              <a:rPr lang="en-US" sz="2400" dirty="0"/>
              <a:t>CLEAR Outcomes trial found a reduction in 4 point MACE events by 13% compared with placebo for individuals with established ASCVD  or high ASCVD risk  </a:t>
            </a:r>
          </a:p>
          <a:p>
            <a:pPr lvl="1">
              <a:defRPr/>
            </a:pPr>
            <a:r>
              <a:rPr lang="en-US" altLang="en-US" sz="2400" dirty="0"/>
              <a:t>Dose: 180mg orally once daily </a:t>
            </a:r>
          </a:p>
          <a:p>
            <a:pPr lvl="1">
              <a:defRPr/>
            </a:pPr>
            <a:r>
              <a:rPr lang="en-US" altLang="en-US" sz="2400" dirty="0"/>
              <a:t>Available with ezetimibe as </a:t>
            </a:r>
            <a:r>
              <a:rPr lang="en-US" altLang="en-US" sz="2400" dirty="0" err="1"/>
              <a:t>Nexlizet</a:t>
            </a:r>
            <a:endParaRPr lang="en-US" altLang="en-US" sz="2400" dirty="0"/>
          </a:p>
          <a:p>
            <a:pPr lvl="1">
              <a:defRPr/>
            </a:pPr>
            <a:r>
              <a:rPr lang="en-US" altLang="en-US" sz="2400" dirty="0"/>
              <a:t>Once daily with or without food</a:t>
            </a:r>
          </a:p>
          <a:p>
            <a:pPr lvl="2">
              <a:defRPr/>
            </a:pPr>
            <a:endParaRPr lang="en-US" altLang="en-US" sz="2400" dirty="0"/>
          </a:p>
          <a:p>
            <a:endParaRPr lang="en-US" dirty="0"/>
          </a:p>
        </p:txBody>
      </p:sp>
    </p:spTree>
    <p:extLst>
      <p:ext uri="{BB962C8B-B14F-4D97-AF65-F5344CB8AC3E}">
        <p14:creationId xmlns:p14="http://schemas.microsoft.com/office/powerpoint/2010/main" val="24148223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4.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B4BE9A59-E742-76B3-D66A-B57127F67B4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9F73D46-E3ED-6D90-A86D-8F33B310EACD}"/>
              </a:ext>
            </a:extLst>
          </p:cNvPr>
          <p:cNvSpPr>
            <a:spLocks noGrp="1"/>
          </p:cNvSpPr>
          <p:nvPr>
            <p:ph type="title"/>
          </p:nvPr>
        </p:nvSpPr>
        <p:spPr>
          <a:xfrm>
            <a:off x="348807" y="120869"/>
            <a:ext cx="8229600" cy="990600"/>
          </a:xfrm>
        </p:spPr>
        <p:txBody>
          <a:bodyPr/>
          <a:lstStyle/>
          <a:p>
            <a:r>
              <a:rPr lang="en-US" dirty="0"/>
              <a:t>Additional Agents to Lower LDL</a:t>
            </a:r>
          </a:p>
        </p:txBody>
      </p:sp>
      <p:sp>
        <p:nvSpPr>
          <p:cNvPr id="3" name="Content Placeholder 2">
            <a:extLst>
              <a:ext uri="{FF2B5EF4-FFF2-40B4-BE49-F238E27FC236}">
                <a16:creationId xmlns:a16="http://schemas.microsoft.com/office/drawing/2014/main" id="{EDEC4185-75B2-4312-6020-7B19FEB472E9}"/>
              </a:ext>
            </a:extLst>
          </p:cNvPr>
          <p:cNvSpPr>
            <a:spLocks noGrp="1"/>
          </p:cNvSpPr>
          <p:nvPr>
            <p:ph sz="quarter" idx="1"/>
          </p:nvPr>
        </p:nvSpPr>
        <p:spPr>
          <a:xfrm>
            <a:off x="457200" y="1219200"/>
            <a:ext cx="7620000" cy="5486400"/>
          </a:xfrm>
        </p:spPr>
        <p:txBody>
          <a:bodyPr>
            <a:normAutofit/>
          </a:bodyPr>
          <a:lstStyle/>
          <a:p>
            <a:pPr marL="205740" lvl="1" indent="0">
              <a:buNone/>
              <a:defRPr/>
            </a:pPr>
            <a:r>
              <a:rPr lang="en-US" altLang="en-US" sz="2400" b="1" dirty="0"/>
              <a:t>PCSK9 Inhibitors</a:t>
            </a:r>
          </a:p>
          <a:p>
            <a:pPr lvl="1">
              <a:defRPr/>
            </a:pPr>
            <a:r>
              <a:rPr lang="en-US" sz="2400" dirty="0" err="1"/>
              <a:t>Evolucumab</a:t>
            </a:r>
            <a:r>
              <a:rPr lang="en-US" sz="2400" dirty="0"/>
              <a:t> (Repatha) and Alirocumab (</a:t>
            </a:r>
            <a:r>
              <a:rPr lang="en-US" sz="2400" dirty="0" err="1"/>
              <a:t>Praluent</a:t>
            </a:r>
            <a:r>
              <a:rPr lang="en-US" sz="2400" dirty="0"/>
              <a:t>)</a:t>
            </a:r>
          </a:p>
          <a:p>
            <a:pPr lvl="1">
              <a:defRPr/>
            </a:pPr>
            <a:r>
              <a:rPr lang="en-US" sz="2400" dirty="0"/>
              <a:t>Auto-injector</a:t>
            </a:r>
          </a:p>
          <a:p>
            <a:pPr lvl="1">
              <a:defRPr/>
            </a:pPr>
            <a:r>
              <a:rPr lang="en-US" sz="2400" dirty="0"/>
              <a:t>When added to max tolerated statin, decreases LDL from 52-65%</a:t>
            </a:r>
          </a:p>
          <a:p>
            <a:pPr lvl="1">
              <a:defRPr/>
            </a:pPr>
            <a:r>
              <a:rPr lang="en-US" sz="2400" dirty="0"/>
              <a:t>No CV outcome trials for primary prevention</a:t>
            </a:r>
          </a:p>
          <a:p>
            <a:pPr lvl="1">
              <a:defRPr/>
            </a:pPr>
            <a:r>
              <a:rPr lang="en-US" sz="2400" dirty="0"/>
              <a:t>For secondary prevention, significantly reduced the risk of MACE by 15-20% in FOURIER (</a:t>
            </a:r>
            <a:r>
              <a:rPr lang="en-US" sz="2400" dirty="0" err="1"/>
              <a:t>evolucumab</a:t>
            </a:r>
            <a:r>
              <a:rPr lang="en-US" sz="2400" dirty="0"/>
              <a:t>) and ODYSSEY (Alirocumab)</a:t>
            </a:r>
          </a:p>
          <a:p>
            <a:pPr lvl="1">
              <a:defRPr/>
            </a:pPr>
            <a:r>
              <a:rPr lang="en-US" altLang="en-US" sz="2400" dirty="0"/>
              <a:t>Fewer skeletal muscle adverse effects compared to statins</a:t>
            </a:r>
          </a:p>
          <a:p>
            <a:pPr lvl="2">
              <a:defRPr/>
            </a:pPr>
            <a:endParaRPr lang="en-US" altLang="en-US" sz="2400" dirty="0"/>
          </a:p>
          <a:p>
            <a:endParaRPr lang="en-US" dirty="0"/>
          </a:p>
        </p:txBody>
      </p:sp>
    </p:spTree>
    <p:extLst>
      <p:ext uri="{BB962C8B-B14F-4D97-AF65-F5344CB8AC3E}">
        <p14:creationId xmlns:p14="http://schemas.microsoft.com/office/powerpoint/2010/main" val="13860007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E9CFE9-2231-0219-125C-EC1F3E715AC9}"/>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BC0D0F4E-9F7B-A433-1A72-B01224C134E8}"/>
              </a:ext>
            </a:extLst>
          </p:cNvPr>
          <p:cNvSpPr txBox="1"/>
          <p:nvPr/>
        </p:nvSpPr>
        <p:spPr>
          <a:xfrm>
            <a:off x="2057400" y="6469828"/>
            <a:ext cx="5334000" cy="369332"/>
          </a:xfrm>
          <a:prstGeom prst="rect">
            <a:avLst/>
          </a:prstGeom>
          <a:noFill/>
        </p:spPr>
        <p:txBody>
          <a:bodyPr wrap="square" rtlCol="0">
            <a:spAutoFit/>
          </a:bodyPr>
          <a:lstStyle/>
          <a:p>
            <a:r>
              <a:rPr lang="en-US" dirty="0"/>
              <a:t>From Meds Cheat Sheet Page – Diabetesed.net</a:t>
            </a:r>
          </a:p>
        </p:txBody>
      </p:sp>
      <p:pic>
        <p:nvPicPr>
          <p:cNvPr id="5" name="Content Placeholder 7">
            <a:extLst>
              <a:ext uri="{FF2B5EF4-FFF2-40B4-BE49-F238E27FC236}">
                <a16:creationId xmlns:a16="http://schemas.microsoft.com/office/drawing/2014/main" id="{3562BFD1-DD06-5F37-A3C6-2E4CD7BD9022}"/>
              </a:ext>
            </a:extLst>
          </p:cNvPr>
          <p:cNvPicPr>
            <a:picLocks noChangeAspect="1"/>
          </p:cNvPicPr>
          <p:nvPr/>
        </p:nvPicPr>
        <p:blipFill>
          <a:blip r:embed="rId2"/>
          <a:stretch>
            <a:fillRect/>
          </a:stretch>
        </p:blipFill>
        <p:spPr>
          <a:xfrm>
            <a:off x="762000" y="0"/>
            <a:ext cx="6780801" cy="6452092"/>
          </a:xfrm>
          <a:prstGeom prst="rect">
            <a:avLst/>
          </a:prstGeom>
        </p:spPr>
      </p:pic>
    </p:spTree>
    <p:extLst>
      <p:ext uri="{BB962C8B-B14F-4D97-AF65-F5344CB8AC3E}">
        <p14:creationId xmlns:p14="http://schemas.microsoft.com/office/powerpoint/2010/main" val="358022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5D6363-8D21-D02F-BBE5-A42E75BE0DDE}"/>
              </a:ext>
            </a:extLst>
          </p:cNvPr>
          <p:cNvSpPr>
            <a:spLocks noGrp="1"/>
          </p:cNvSpPr>
          <p:nvPr>
            <p:ph type="title"/>
          </p:nvPr>
        </p:nvSpPr>
        <p:spPr/>
        <p:txBody>
          <a:bodyPr/>
          <a:lstStyle/>
          <a:p>
            <a:r>
              <a:rPr lang="en-US" dirty="0"/>
              <a:t>Additional Agents to Lower LDL</a:t>
            </a:r>
          </a:p>
        </p:txBody>
      </p:sp>
      <p:sp>
        <p:nvSpPr>
          <p:cNvPr id="3" name="Content Placeholder 2">
            <a:extLst>
              <a:ext uri="{FF2B5EF4-FFF2-40B4-BE49-F238E27FC236}">
                <a16:creationId xmlns:a16="http://schemas.microsoft.com/office/drawing/2014/main" id="{690DD927-9DB3-D27A-8592-03596FD53019}"/>
              </a:ext>
            </a:extLst>
          </p:cNvPr>
          <p:cNvSpPr>
            <a:spLocks noGrp="1"/>
          </p:cNvSpPr>
          <p:nvPr>
            <p:ph sz="quarter" idx="1"/>
          </p:nvPr>
        </p:nvSpPr>
        <p:spPr>
          <a:xfrm>
            <a:off x="457200" y="1219200"/>
            <a:ext cx="8229600" cy="5638800"/>
          </a:xfrm>
        </p:spPr>
        <p:txBody>
          <a:bodyPr>
            <a:normAutofit/>
          </a:bodyPr>
          <a:lstStyle/>
          <a:p>
            <a:pPr marL="205740" lvl="1" indent="0">
              <a:lnSpc>
                <a:spcPct val="110000"/>
              </a:lnSpc>
              <a:buNone/>
              <a:defRPr/>
            </a:pPr>
            <a:r>
              <a:rPr lang="en-US" altLang="en-US" sz="2800" b="1" dirty="0" err="1"/>
              <a:t>Iclisiran</a:t>
            </a:r>
            <a:r>
              <a:rPr lang="en-US" altLang="en-US" sz="2800" b="1" dirty="0"/>
              <a:t> (</a:t>
            </a:r>
            <a:r>
              <a:rPr lang="en-US" altLang="en-US" sz="2800" b="1" dirty="0" err="1"/>
              <a:t>Leqvio</a:t>
            </a:r>
            <a:r>
              <a:rPr lang="en-US" altLang="en-US" sz="2800" b="1" dirty="0"/>
              <a:t>)</a:t>
            </a:r>
          </a:p>
          <a:p>
            <a:pPr lvl="1">
              <a:lnSpc>
                <a:spcPct val="110000"/>
              </a:lnSpc>
              <a:defRPr/>
            </a:pPr>
            <a:r>
              <a:rPr lang="en-US" altLang="en-US" sz="2800" dirty="0"/>
              <a:t>Indicated as adjunct to diet and statin therapy to lower LDL</a:t>
            </a:r>
          </a:p>
          <a:p>
            <a:pPr lvl="1">
              <a:lnSpc>
                <a:spcPct val="110000"/>
              </a:lnSpc>
              <a:defRPr/>
            </a:pPr>
            <a:r>
              <a:rPr lang="en-US" altLang="en-US" sz="2800" dirty="0"/>
              <a:t>Lowers LDL by ~50% when added to statin </a:t>
            </a:r>
          </a:p>
          <a:p>
            <a:pPr lvl="2">
              <a:lnSpc>
                <a:spcPct val="110000"/>
              </a:lnSpc>
              <a:defRPr/>
            </a:pPr>
            <a:r>
              <a:rPr lang="en-US" altLang="en-US" sz="2800" dirty="0"/>
              <a:t>Targets PCSK9</a:t>
            </a:r>
          </a:p>
          <a:p>
            <a:pPr lvl="2">
              <a:lnSpc>
                <a:spcPct val="110000"/>
              </a:lnSpc>
              <a:defRPr/>
            </a:pPr>
            <a:r>
              <a:rPr lang="en-US" altLang="en-US" sz="2800" dirty="0"/>
              <a:t>SC injection, day 1, 90 days, then every 6 months</a:t>
            </a:r>
          </a:p>
          <a:p>
            <a:pPr lvl="1">
              <a:lnSpc>
                <a:spcPct val="110000"/>
              </a:lnSpc>
              <a:defRPr/>
            </a:pPr>
            <a:r>
              <a:rPr lang="en-US" altLang="en-US" sz="2800" dirty="0"/>
              <a:t>Exploratory analysis showed reduced CV events vs. placebo</a:t>
            </a:r>
          </a:p>
          <a:p>
            <a:pPr lvl="1">
              <a:lnSpc>
                <a:spcPct val="110000"/>
              </a:lnSpc>
              <a:defRPr/>
            </a:pPr>
            <a:r>
              <a:rPr lang="en-US" altLang="en-US" sz="2800" dirty="0"/>
              <a:t>Ongoing CV outcome trial in people with established CVD and primary prevention</a:t>
            </a:r>
          </a:p>
          <a:p>
            <a:endParaRPr lang="en-US" dirty="0"/>
          </a:p>
        </p:txBody>
      </p:sp>
    </p:spTree>
    <p:extLst>
      <p:ext uri="{BB962C8B-B14F-4D97-AF65-F5344CB8AC3E}">
        <p14:creationId xmlns:p14="http://schemas.microsoft.com/office/powerpoint/2010/main" val="36834526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FB35DF-34F3-4299-80A2-1F5B331206B9}"/>
              </a:ext>
            </a:extLst>
          </p:cNvPr>
          <p:cNvSpPr>
            <a:spLocks noGrp="1"/>
          </p:cNvSpPr>
          <p:nvPr>
            <p:ph type="title"/>
          </p:nvPr>
        </p:nvSpPr>
        <p:spPr>
          <a:xfrm>
            <a:off x="457200" y="320040"/>
            <a:ext cx="8305800" cy="822960"/>
          </a:xfrm>
        </p:spPr>
        <p:txBody>
          <a:bodyPr/>
          <a:lstStyle/>
          <a:p>
            <a:pPr eaLnBrk="1" fontAlgn="auto" hangingPunct="1">
              <a:spcAft>
                <a:spcPts val="0"/>
              </a:spcAft>
              <a:defRPr/>
            </a:pPr>
            <a:r>
              <a:rPr lang="en-US" dirty="0"/>
              <a:t>Treating High TG</a:t>
            </a:r>
          </a:p>
        </p:txBody>
      </p:sp>
      <p:sp>
        <p:nvSpPr>
          <p:cNvPr id="39939" name="Content Placeholder 2">
            <a:extLst>
              <a:ext uri="{FF2B5EF4-FFF2-40B4-BE49-F238E27FC236}">
                <a16:creationId xmlns:a16="http://schemas.microsoft.com/office/drawing/2014/main" id="{72FC1158-639B-4347-BEF5-C1EF752C90F0}"/>
              </a:ext>
            </a:extLst>
          </p:cNvPr>
          <p:cNvSpPr>
            <a:spLocks noGrp="1"/>
          </p:cNvSpPr>
          <p:nvPr>
            <p:ph idx="1"/>
          </p:nvPr>
        </p:nvSpPr>
        <p:spPr>
          <a:xfrm>
            <a:off x="457200" y="1295400"/>
            <a:ext cx="7467600" cy="5410200"/>
          </a:xfrm>
        </p:spPr>
        <p:txBody>
          <a:bodyPr>
            <a:normAutofit lnSpcReduction="10000"/>
          </a:bodyPr>
          <a:lstStyle/>
          <a:p>
            <a:pPr eaLnBrk="1" hangingPunct="1">
              <a:defRPr/>
            </a:pPr>
            <a:r>
              <a:rPr lang="en-US" altLang="en-US" sz="2800" dirty="0"/>
              <a:t>In adults with high fasting TG&gt;150, evaluate secondary causes: diabetes, chronic liver or kidney disease, hypothyroidism, alcohol, meds that raise TG</a:t>
            </a:r>
            <a:endParaRPr lang="en-US" altLang="en-US" sz="2000" dirty="0"/>
          </a:p>
          <a:p>
            <a:pPr eaLnBrk="1" hangingPunct="1">
              <a:defRPr/>
            </a:pPr>
            <a:r>
              <a:rPr lang="en-US" altLang="en-US" sz="2800" dirty="0"/>
              <a:t>Consider fibrates or fish oil when TG&gt;500mg/dL and definitely when TG&gt;1000mg/dL</a:t>
            </a:r>
          </a:p>
          <a:p>
            <a:pPr lvl="1" eaLnBrk="1" hangingPunct="1">
              <a:defRPr/>
            </a:pPr>
            <a:r>
              <a:rPr lang="en-US" altLang="en-US" sz="2400" dirty="0"/>
              <a:t>High TG puts people at increased pancreatitis risk</a:t>
            </a:r>
          </a:p>
          <a:p>
            <a:pPr eaLnBrk="1" hangingPunct="1">
              <a:defRPr/>
            </a:pPr>
            <a:r>
              <a:rPr lang="en-US" altLang="en-US" sz="2800" dirty="0"/>
              <a:t>In People with ASCVD or other CV risk factors on a statin with managed LDL but elevated TG (150-499mg/dL), adding </a:t>
            </a:r>
            <a:r>
              <a:rPr lang="en-US" altLang="en-US" sz="2800" dirty="0" err="1"/>
              <a:t>icosapent</a:t>
            </a:r>
            <a:r>
              <a:rPr lang="en-US" altLang="en-US" sz="2800" dirty="0"/>
              <a:t> ethyl (</a:t>
            </a:r>
            <a:r>
              <a:rPr lang="en-US" altLang="en-US" sz="2800" dirty="0" err="1"/>
              <a:t>vascepa</a:t>
            </a:r>
            <a:r>
              <a:rPr lang="en-US" altLang="en-US" sz="2800" dirty="0"/>
              <a:t>) can be considered to reduce CV risk (REDUCE-IT trial)</a:t>
            </a:r>
          </a:p>
          <a:p>
            <a:pPr lvl="1">
              <a:defRPr/>
            </a:pPr>
            <a:r>
              <a:rPr lang="en-US" altLang="en-US" sz="1900" dirty="0"/>
              <a:t>Individuals randomized to 2g BID who had either established CVD or diabetes + at least 1 risk factor, </a:t>
            </a:r>
            <a:r>
              <a:rPr lang="en-US" sz="1900" dirty="0" err="1"/>
              <a:t>icosapent</a:t>
            </a:r>
            <a:r>
              <a:rPr lang="en-US" sz="1900" dirty="0"/>
              <a:t> ethyl</a:t>
            </a:r>
            <a:r>
              <a:rPr lang="en-US" altLang="en-US" sz="1900" dirty="0"/>
              <a:t> demonstrated a 25% risk reduction in 3 point MACE</a:t>
            </a:r>
          </a:p>
          <a:p>
            <a:pPr eaLnBrk="1" hangingPunct="1">
              <a:defRPr/>
            </a:pPr>
            <a:endParaRPr lang="en-US" altLang="en-US" dirty="0"/>
          </a:p>
          <a:p>
            <a:pPr eaLnBrk="1" hangingPunct="1">
              <a:defRPr/>
            </a:pPr>
            <a:endParaRPr lang="en-US" altLang="en-US" sz="2400" dirty="0"/>
          </a:p>
          <a:p>
            <a:pPr eaLnBrk="1" hangingPunct="1">
              <a:defRPr/>
            </a:pPr>
            <a:endParaRPr lang="en-US" altLang="en-US" sz="2400" dirty="0"/>
          </a:p>
          <a:p>
            <a:pPr eaLnBrk="1" hangingPunct="1">
              <a:defRPr/>
            </a:pPr>
            <a:endParaRPr lang="en-US" altLang="en-US" dirty="0"/>
          </a:p>
          <a:p>
            <a:pPr eaLnBrk="1" hangingPunct="1">
              <a:defRPr/>
            </a:pPr>
            <a:endParaRPr lang="en-US" altLang="en-US"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3F4064-4812-8F24-37EE-EA6F05D89793}"/>
              </a:ext>
            </a:extLst>
          </p:cNvPr>
          <p:cNvSpPr>
            <a:spLocks noGrp="1"/>
          </p:cNvSpPr>
          <p:nvPr>
            <p:ph type="title"/>
          </p:nvPr>
        </p:nvSpPr>
        <p:spPr/>
        <p:txBody>
          <a:bodyPr/>
          <a:lstStyle/>
          <a:p>
            <a:r>
              <a:rPr lang="en-US" dirty="0"/>
              <a:t>Fibrates</a:t>
            </a:r>
          </a:p>
        </p:txBody>
      </p:sp>
      <p:sp>
        <p:nvSpPr>
          <p:cNvPr id="3" name="Content Placeholder 2">
            <a:extLst>
              <a:ext uri="{FF2B5EF4-FFF2-40B4-BE49-F238E27FC236}">
                <a16:creationId xmlns:a16="http://schemas.microsoft.com/office/drawing/2014/main" id="{95B1F09E-8967-9207-0715-42A2BC36433C}"/>
              </a:ext>
            </a:extLst>
          </p:cNvPr>
          <p:cNvSpPr>
            <a:spLocks noGrp="1"/>
          </p:cNvSpPr>
          <p:nvPr>
            <p:ph sz="quarter" idx="1"/>
          </p:nvPr>
        </p:nvSpPr>
        <p:spPr>
          <a:xfrm>
            <a:off x="304800" y="1219200"/>
            <a:ext cx="5257800" cy="5486400"/>
          </a:xfrm>
        </p:spPr>
        <p:txBody>
          <a:bodyPr>
            <a:normAutofit fontScale="92500"/>
          </a:bodyPr>
          <a:lstStyle/>
          <a:p>
            <a:pPr>
              <a:lnSpc>
                <a:spcPct val="110000"/>
              </a:lnSpc>
            </a:pPr>
            <a:r>
              <a:rPr lang="en-US" dirty="0"/>
              <a:t>Statin plus </a:t>
            </a:r>
            <a:r>
              <a:rPr lang="en-US" b="1" dirty="0"/>
              <a:t>fibrate</a:t>
            </a:r>
            <a:r>
              <a:rPr lang="en-US" dirty="0"/>
              <a:t> combination therapy has not been shown to improve ASCVD outcomes and is generally not recommended. (A)</a:t>
            </a:r>
          </a:p>
          <a:p>
            <a:pPr lvl="1">
              <a:lnSpc>
                <a:spcPct val="110000"/>
              </a:lnSpc>
            </a:pPr>
            <a:r>
              <a:rPr lang="en-US" dirty="0"/>
              <a:t>Fibrates include fenofibrate and gemfibrozil </a:t>
            </a:r>
          </a:p>
          <a:p>
            <a:pPr lvl="1">
              <a:lnSpc>
                <a:spcPct val="110000"/>
              </a:lnSpc>
            </a:pPr>
            <a:r>
              <a:rPr lang="en-US" dirty="0"/>
              <a:t>May be appropriate for a person with very high TG </a:t>
            </a:r>
          </a:p>
          <a:p>
            <a:pPr>
              <a:lnSpc>
                <a:spcPct val="110000"/>
              </a:lnSpc>
            </a:pPr>
            <a:endParaRPr lang="en-US" dirty="0"/>
          </a:p>
          <a:p>
            <a:pPr>
              <a:lnSpc>
                <a:spcPct val="110000"/>
              </a:lnSpc>
            </a:pPr>
            <a:r>
              <a:rPr lang="en-US" dirty="0"/>
              <a:t>Statin plus </a:t>
            </a:r>
            <a:r>
              <a:rPr lang="en-US" b="1" dirty="0"/>
              <a:t>niacin</a:t>
            </a:r>
            <a:r>
              <a:rPr lang="en-US" dirty="0"/>
              <a:t> combination therapy has not been shown to provide additional cardiovascular benefit above statin therapy alone, may increase the risk of stroke with additional side effects, and is generally not recommended. (A)</a:t>
            </a:r>
          </a:p>
        </p:txBody>
      </p:sp>
      <p:pic>
        <p:nvPicPr>
          <p:cNvPr id="9" name="Picture 8" descr="Healthcare worker looking at tablet">
            <a:extLst>
              <a:ext uri="{FF2B5EF4-FFF2-40B4-BE49-F238E27FC236}">
                <a16:creationId xmlns:a16="http://schemas.microsoft.com/office/drawing/2014/main" id="{A5B5243C-BD9C-48DA-080C-39075E313D47}"/>
              </a:ext>
            </a:extLst>
          </p:cNvPr>
          <p:cNvPicPr>
            <a:picLocks noChangeAspect="1"/>
          </p:cNvPicPr>
          <p:nvPr/>
        </p:nvPicPr>
        <p:blipFill>
          <a:blip r:embed="rId2" cstate="print">
            <a:extLst>
              <a:ext uri="{28A0092B-C50C-407E-A947-70E740481C1C}">
                <a14:useLocalDpi xmlns:a14="http://schemas.microsoft.com/office/drawing/2010/main" val="0"/>
              </a:ext>
            </a:extLst>
          </a:blip>
          <a:srcRect l="15000" t="3773" r="25000"/>
          <a:stretch>
            <a:fillRect/>
          </a:stretch>
        </p:blipFill>
        <p:spPr>
          <a:xfrm>
            <a:off x="5988446" y="1371600"/>
            <a:ext cx="2850754" cy="3049506"/>
          </a:xfrm>
          <a:prstGeom prst="rect">
            <a:avLst/>
          </a:prstGeom>
        </p:spPr>
      </p:pic>
    </p:spTree>
    <p:extLst>
      <p:ext uri="{BB962C8B-B14F-4D97-AF65-F5344CB8AC3E}">
        <p14:creationId xmlns:p14="http://schemas.microsoft.com/office/powerpoint/2010/main" val="22702045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CA7503-6A4F-8BF6-0E34-4B74DBBCF1FC}"/>
              </a:ext>
            </a:extLst>
          </p:cNvPr>
          <p:cNvSpPr>
            <a:spLocks noGrp="1"/>
          </p:cNvSpPr>
          <p:nvPr>
            <p:ph type="title"/>
          </p:nvPr>
        </p:nvSpPr>
        <p:spPr>
          <a:xfrm>
            <a:off x="6096000" y="457199"/>
            <a:ext cx="2590800" cy="1402139"/>
          </a:xfrm>
        </p:spPr>
        <p:txBody>
          <a:bodyPr>
            <a:normAutofit fontScale="90000"/>
          </a:bodyPr>
          <a:lstStyle/>
          <a:p>
            <a:r>
              <a:rPr lang="en-US" dirty="0"/>
              <a:t>Lipid and HTN Meds Cheat Sheets</a:t>
            </a:r>
          </a:p>
        </p:txBody>
      </p:sp>
      <p:sp>
        <p:nvSpPr>
          <p:cNvPr id="9" name="TextBox 8">
            <a:extLst>
              <a:ext uri="{FF2B5EF4-FFF2-40B4-BE49-F238E27FC236}">
                <a16:creationId xmlns:a16="http://schemas.microsoft.com/office/drawing/2014/main" id="{068B8B5A-0A43-0AA3-0250-C11AD15D076E}"/>
              </a:ext>
            </a:extLst>
          </p:cNvPr>
          <p:cNvSpPr txBox="1"/>
          <p:nvPr/>
        </p:nvSpPr>
        <p:spPr>
          <a:xfrm>
            <a:off x="6262991" y="2199407"/>
            <a:ext cx="2438400" cy="3139321"/>
          </a:xfrm>
          <a:prstGeom prst="rect">
            <a:avLst/>
          </a:prstGeom>
          <a:noFill/>
        </p:spPr>
        <p:txBody>
          <a:bodyPr wrap="square" rtlCol="0">
            <a:spAutoFit/>
          </a:bodyPr>
          <a:lstStyle/>
          <a:p>
            <a:pPr algn="ctr"/>
            <a:r>
              <a:rPr lang="en-US" dirty="0"/>
              <a:t>Website: </a:t>
            </a:r>
            <a:r>
              <a:rPr lang="en-US" dirty="0">
                <a:hlinkClick r:id="rId3"/>
              </a:rPr>
              <a:t>https://diabetesed.net/coach-bevs-diabetes-cheat-sheets/</a:t>
            </a:r>
            <a:endParaRPr lang="en-US" dirty="0"/>
          </a:p>
          <a:p>
            <a:pPr algn="ctr"/>
            <a:r>
              <a:rPr lang="en-US" dirty="0"/>
              <a:t>On CDCES Coach App too</a:t>
            </a:r>
          </a:p>
          <a:p>
            <a:endParaRPr lang="en-US" dirty="0"/>
          </a:p>
          <a:p>
            <a:pPr algn="ctr"/>
            <a:r>
              <a:rPr lang="en-US" dirty="0">
                <a:solidFill>
                  <a:srgbClr val="0070C0"/>
                </a:solidFill>
              </a:rPr>
              <a:t>For exam, know major classes, when used, side effects and considerations</a:t>
            </a:r>
            <a:r>
              <a:rPr lang="en-US" dirty="0"/>
              <a:t>.</a:t>
            </a:r>
          </a:p>
        </p:txBody>
      </p:sp>
      <p:pic>
        <p:nvPicPr>
          <p:cNvPr id="12" name="Picture 11">
            <a:extLst>
              <a:ext uri="{FF2B5EF4-FFF2-40B4-BE49-F238E27FC236}">
                <a16:creationId xmlns:a16="http://schemas.microsoft.com/office/drawing/2014/main" id="{CF973428-9FD7-5C5C-C025-B28DEC8271BE}"/>
              </a:ext>
            </a:extLst>
          </p:cNvPr>
          <p:cNvPicPr>
            <a:picLocks noChangeAspect="1"/>
          </p:cNvPicPr>
          <p:nvPr/>
        </p:nvPicPr>
        <p:blipFill>
          <a:blip r:embed="rId4"/>
          <a:stretch>
            <a:fillRect/>
          </a:stretch>
        </p:blipFill>
        <p:spPr>
          <a:xfrm>
            <a:off x="0" y="228600"/>
            <a:ext cx="6146800" cy="5943600"/>
          </a:xfrm>
          <a:prstGeom prst="rect">
            <a:avLst/>
          </a:prstGeom>
        </p:spPr>
      </p:pic>
    </p:spTree>
    <p:extLst>
      <p:ext uri="{BB962C8B-B14F-4D97-AF65-F5344CB8AC3E}">
        <p14:creationId xmlns:p14="http://schemas.microsoft.com/office/powerpoint/2010/main" val="25821645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2"/>
          <p:cNvSpPr>
            <a:spLocks noGrp="1" noChangeArrowheads="1"/>
          </p:cNvSpPr>
          <p:nvPr>
            <p:ph type="title"/>
          </p:nvPr>
        </p:nvSpPr>
        <p:spPr>
          <a:xfrm>
            <a:off x="457200" y="228600"/>
            <a:ext cx="8305800" cy="1244600"/>
          </a:xfrm>
        </p:spPr>
        <p:txBody>
          <a:bodyPr vert="horz" lIns="80434" tIns="39511" rIns="80434" bIns="39511" anchor="b" anchorCtr="0">
            <a:normAutofit fontScale="90000"/>
          </a:bodyPr>
          <a:lstStyle/>
          <a:p>
            <a:pPr eaLnBrk="1" hangingPunct="1"/>
            <a:r>
              <a:rPr lang="en-US" dirty="0"/>
              <a:t>Pre Diabetes &amp; Type 2- Screening Guidelines</a:t>
            </a:r>
            <a:r>
              <a:rPr lang="en-US" sz="3200" dirty="0"/>
              <a:t> </a:t>
            </a:r>
            <a:r>
              <a:rPr lang="en-US" sz="2489" dirty="0"/>
              <a:t>(ADA 2026 Clinical Practice Guidelines</a:t>
            </a:r>
            <a:r>
              <a:rPr lang="en-US" sz="2844" dirty="0"/>
              <a:t>)</a:t>
            </a:r>
            <a:endParaRPr lang="en-US" sz="2844" dirty="0">
              <a:sym typeface="Monotype Sorts" pitchFamily="2" charset="2"/>
            </a:endParaRPr>
          </a:p>
        </p:txBody>
      </p:sp>
      <p:sp>
        <p:nvSpPr>
          <p:cNvPr id="1991683" name="Rectangle 3"/>
          <p:cNvSpPr>
            <a:spLocks noGrp="1" noChangeArrowheads="1"/>
          </p:cNvSpPr>
          <p:nvPr>
            <p:ph idx="1"/>
          </p:nvPr>
        </p:nvSpPr>
        <p:spPr>
          <a:xfrm>
            <a:off x="304800" y="1473200"/>
            <a:ext cx="7933267" cy="5308600"/>
          </a:xfrm>
        </p:spPr>
        <p:txBody>
          <a:bodyPr vert="horz" lIns="80434" tIns="39511" rIns="80434" bIns="39511">
            <a:normAutofit/>
          </a:bodyPr>
          <a:lstStyle/>
          <a:p>
            <a:pPr marL="474139" indent="-474139">
              <a:lnSpc>
                <a:spcPct val="90000"/>
              </a:lnSpc>
              <a:buFont typeface="Wingdings" pitchFamily="2" charset="2"/>
              <a:buAutoNum type="arabicPeriod"/>
            </a:pPr>
            <a:r>
              <a:rPr lang="en-US" dirty="0"/>
              <a:t>Start screening all people at age 35.</a:t>
            </a:r>
          </a:p>
          <a:p>
            <a:pPr marL="474139" indent="-474139">
              <a:lnSpc>
                <a:spcPct val="90000"/>
              </a:lnSpc>
              <a:buFont typeface="Wingdings" pitchFamily="2" charset="2"/>
              <a:buAutoNum type="arabicPeriod"/>
            </a:pPr>
            <a:r>
              <a:rPr lang="en-US" dirty="0"/>
              <a:t>Screen at any age if BMI </a:t>
            </a:r>
            <a:r>
              <a:rPr lang="en-US" dirty="0">
                <a:sym typeface="Symbol" pitchFamily="18" charset="2"/>
              </a:rPr>
              <a:t> 25 (Asians BMI  23) plus one or &gt; additional </a:t>
            </a:r>
            <a:r>
              <a:rPr lang="en-US" b="1" u="sng" dirty="0">
                <a:sym typeface="Symbol" pitchFamily="18" charset="2"/>
              </a:rPr>
              <a:t>risk factor</a:t>
            </a:r>
            <a:r>
              <a:rPr lang="en-US" dirty="0"/>
              <a:t>:</a:t>
            </a:r>
          </a:p>
          <a:p>
            <a:pPr marL="474139" indent="-474139">
              <a:lnSpc>
                <a:spcPct val="90000"/>
              </a:lnSpc>
              <a:buFont typeface="Wingdings" pitchFamily="2" charset="2"/>
              <a:buAutoNum type="arabicPeriod"/>
            </a:pPr>
            <a:endParaRPr lang="en-US" sz="1778" dirty="0"/>
          </a:p>
          <a:p>
            <a:pPr marL="880544" lvl="1" indent="-474139">
              <a:lnSpc>
                <a:spcPct val="90000"/>
              </a:lnSpc>
              <a:buClr>
                <a:schemeClr val="hlink"/>
              </a:buClr>
            </a:pPr>
            <a:r>
              <a:rPr lang="en-US" sz="2489" dirty="0"/>
              <a:t>First-degree relative w/ diabetes</a:t>
            </a:r>
          </a:p>
          <a:p>
            <a:pPr marL="880544" lvl="1" indent="-474139">
              <a:lnSpc>
                <a:spcPct val="90000"/>
              </a:lnSpc>
              <a:buClr>
                <a:schemeClr val="hlink"/>
              </a:buClr>
            </a:pPr>
            <a:r>
              <a:rPr lang="en-US" sz="2489" dirty="0"/>
              <a:t>Member of a high-risk ethnic population</a:t>
            </a:r>
          </a:p>
          <a:p>
            <a:pPr marL="880544" lvl="1" indent="-474139">
              <a:lnSpc>
                <a:spcPct val="90000"/>
              </a:lnSpc>
              <a:buClr>
                <a:schemeClr val="hlink"/>
              </a:buClr>
            </a:pPr>
            <a:r>
              <a:rPr lang="en-US" sz="2489" dirty="0"/>
              <a:t>Habitual physical inactivity</a:t>
            </a:r>
          </a:p>
          <a:p>
            <a:pPr marL="880544" lvl="1" indent="-474139">
              <a:lnSpc>
                <a:spcPct val="90000"/>
              </a:lnSpc>
              <a:buClr>
                <a:schemeClr val="hlink"/>
              </a:buClr>
            </a:pPr>
            <a:r>
              <a:rPr lang="en-US" sz="2489" dirty="0"/>
              <a:t>History of heart disease</a:t>
            </a:r>
          </a:p>
          <a:p>
            <a:pPr marL="880544" lvl="1" indent="-474139">
              <a:lnSpc>
                <a:spcPct val="90000"/>
              </a:lnSpc>
              <a:buClr>
                <a:schemeClr val="hlink"/>
              </a:buClr>
            </a:pPr>
            <a:r>
              <a:rPr lang="en-US" sz="2489" dirty="0">
                <a:solidFill>
                  <a:srgbClr val="0070C0"/>
                </a:solidFill>
              </a:rPr>
              <a:t>Check more frequently if taking high risk meds; antiretrovirals, 2</a:t>
            </a:r>
            <a:r>
              <a:rPr lang="en-US" sz="2489" baseline="30000" dirty="0">
                <a:solidFill>
                  <a:srgbClr val="0070C0"/>
                </a:solidFill>
              </a:rPr>
              <a:t>nd</a:t>
            </a:r>
            <a:r>
              <a:rPr lang="en-US" sz="2489" dirty="0">
                <a:solidFill>
                  <a:srgbClr val="0070C0"/>
                </a:solidFill>
              </a:rPr>
              <a:t> generation antipsychotics or steroids, thiazide diuretics, statins</a:t>
            </a:r>
          </a:p>
          <a:p>
            <a:pPr marL="880544" lvl="1" indent="-474139">
              <a:lnSpc>
                <a:spcPct val="90000"/>
              </a:lnSpc>
              <a:buClr>
                <a:schemeClr val="hlink"/>
              </a:buClr>
            </a:pPr>
            <a:r>
              <a:rPr lang="en-US" sz="2489" dirty="0">
                <a:solidFill>
                  <a:srgbClr val="0070C0"/>
                </a:solidFill>
              </a:rPr>
              <a:t>History of pancreatitis, prediabetes, GDM, periodontal disease</a:t>
            </a:r>
          </a:p>
        </p:txBody>
      </p:sp>
      <p:pic>
        <p:nvPicPr>
          <p:cNvPr id="2070" name="Picture 22" descr="C:\Users\bev_000\AppData\Local\Microsoft\Windows\INetCache\IE\I78AA3YG\MC900439612[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310461" y="2819400"/>
            <a:ext cx="2833539" cy="2014961"/>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189703385"/>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1991683">
                                            <p:txEl>
                                              <p:pRg st="3" end="3"/>
                                            </p:txEl>
                                          </p:spTgt>
                                        </p:tgtEl>
                                        <p:attrNameLst>
                                          <p:attrName>style.visibility</p:attrName>
                                        </p:attrNameLst>
                                      </p:cBhvr>
                                      <p:to>
                                        <p:strVal val="visible"/>
                                      </p:to>
                                    </p:set>
                                    <p:anim calcmode="lin" valueType="num">
                                      <p:cBhvr additive="base">
                                        <p:cTn id="7" dur="2000" fill="hold"/>
                                        <p:tgtEl>
                                          <p:spTgt spid="1991683">
                                            <p:txEl>
                                              <p:pRg st="3" end="3"/>
                                            </p:txEl>
                                          </p:spTgt>
                                        </p:tgtEl>
                                        <p:attrNameLst>
                                          <p:attrName>ppt_x</p:attrName>
                                        </p:attrNameLst>
                                      </p:cBhvr>
                                      <p:tavLst>
                                        <p:tav tm="0">
                                          <p:val>
                                            <p:strVal val="#ppt_x"/>
                                          </p:val>
                                        </p:tav>
                                        <p:tav tm="100000">
                                          <p:val>
                                            <p:strVal val="#ppt_x"/>
                                          </p:val>
                                        </p:tav>
                                      </p:tavLst>
                                    </p:anim>
                                    <p:anim calcmode="lin" valueType="num">
                                      <p:cBhvr additive="base">
                                        <p:cTn id="8" dur="2000" fill="hold"/>
                                        <p:tgtEl>
                                          <p:spTgt spid="1991683">
                                            <p:txEl>
                                              <p:pRg st="3" end="3"/>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1991683">
                                            <p:txEl>
                                              <p:pRg st="4" end="4"/>
                                            </p:txEl>
                                          </p:spTgt>
                                        </p:tgtEl>
                                        <p:attrNameLst>
                                          <p:attrName>style.visibility</p:attrName>
                                        </p:attrNameLst>
                                      </p:cBhvr>
                                      <p:to>
                                        <p:strVal val="visible"/>
                                      </p:to>
                                    </p:set>
                                    <p:anim calcmode="lin" valueType="num">
                                      <p:cBhvr additive="base">
                                        <p:cTn id="11" dur="2000" fill="hold"/>
                                        <p:tgtEl>
                                          <p:spTgt spid="1991683">
                                            <p:txEl>
                                              <p:pRg st="4" end="4"/>
                                            </p:txEl>
                                          </p:spTgt>
                                        </p:tgtEl>
                                        <p:attrNameLst>
                                          <p:attrName>ppt_x</p:attrName>
                                        </p:attrNameLst>
                                      </p:cBhvr>
                                      <p:tavLst>
                                        <p:tav tm="0">
                                          <p:val>
                                            <p:strVal val="#ppt_x"/>
                                          </p:val>
                                        </p:tav>
                                        <p:tav tm="100000">
                                          <p:val>
                                            <p:strVal val="#ppt_x"/>
                                          </p:val>
                                        </p:tav>
                                      </p:tavLst>
                                    </p:anim>
                                    <p:anim calcmode="lin" valueType="num">
                                      <p:cBhvr additive="base">
                                        <p:cTn id="12" dur="2000" fill="hold"/>
                                        <p:tgtEl>
                                          <p:spTgt spid="1991683">
                                            <p:txEl>
                                              <p:pRg st="4" end="4"/>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1991683">
                                            <p:txEl>
                                              <p:pRg st="5" end="5"/>
                                            </p:txEl>
                                          </p:spTgt>
                                        </p:tgtEl>
                                        <p:attrNameLst>
                                          <p:attrName>style.visibility</p:attrName>
                                        </p:attrNameLst>
                                      </p:cBhvr>
                                      <p:to>
                                        <p:strVal val="visible"/>
                                      </p:to>
                                    </p:set>
                                    <p:anim calcmode="lin" valueType="num">
                                      <p:cBhvr additive="base">
                                        <p:cTn id="15" dur="2000" fill="hold"/>
                                        <p:tgtEl>
                                          <p:spTgt spid="1991683">
                                            <p:txEl>
                                              <p:pRg st="5" end="5"/>
                                            </p:txEl>
                                          </p:spTgt>
                                        </p:tgtEl>
                                        <p:attrNameLst>
                                          <p:attrName>ppt_x</p:attrName>
                                        </p:attrNameLst>
                                      </p:cBhvr>
                                      <p:tavLst>
                                        <p:tav tm="0">
                                          <p:val>
                                            <p:strVal val="#ppt_x"/>
                                          </p:val>
                                        </p:tav>
                                        <p:tav tm="100000">
                                          <p:val>
                                            <p:strVal val="#ppt_x"/>
                                          </p:val>
                                        </p:tav>
                                      </p:tavLst>
                                    </p:anim>
                                    <p:anim calcmode="lin" valueType="num">
                                      <p:cBhvr additive="base">
                                        <p:cTn id="16" dur="2000" fill="hold"/>
                                        <p:tgtEl>
                                          <p:spTgt spid="1991683">
                                            <p:txEl>
                                              <p:pRg st="5" end="5"/>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1991683">
                                            <p:txEl>
                                              <p:pRg st="7" end="7"/>
                                            </p:txEl>
                                          </p:spTgt>
                                        </p:tgtEl>
                                        <p:attrNameLst>
                                          <p:attrName>style.visibility</p:attrName>
                                        </p:attrNameLst>
                                      </p:cBhvr>
                                      <p:to>
                                        <p:strVal val="visible"/>
                                      </p:to>
                                    </p:set>
                                    <p:anim calcmode="lin" valueType="num">
                                      <p:cBhvr additive="base">
                                        <p:cTn id="19" dur="2000" fill="hold"/>
                                        <p:tgtEl>
                                          <p:spTgt spid="1991683">
                                            <p:txEl>
                                              <p:pRg st="7" end="7"/>
                                            </p:txEl>
                                          </p:spTgt>
                                        </p:tgtEl>
                                        <p:attrNameLst>
                                          <p:attrName>ppt_x</p:attrName>
                                        </p:attrNameLst>
                                      </p:cBhvr>
                                      <p:tavLst>
                                        <p:tav tm="0">
                                          <p:val>
                                            <p:strVal val="#ppt_x"/>
                                          </p:val>
                                        </p:tav>
                                        <p:tav tm="100000">
                                          <p:val>
                                            <p:strVal val="#ppt_x"/>
                                          </p:val>
                                        </p:tav>
                                      </p:tavLst>
                                    </p:anim>
                                    <p:anim calcmode="lin" valueType="num">
                                      <p:cBhvr additive="base">
                                        <p:cTn id="20" dur="2000" fill="hold"/>
                                        <p:tgtEl>
                                          <p:spTgt spid="1991683">
                                            <p:txEl>
                                              <p:pRg st="7" end="7"/>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1991683">
                                            <p:txEl>
                                              <p:pRg st="8" end="8"/>
                                            </p:txEl>
                                          </p:spTgt>
                                        </p:tgtEl>
                                        <p:attrNameLst>
                                          <p:attrName>style.visibility</p:attrName>
                                        </p:attrNameLst>
                                      </p:cBhvr>
                                      <p:to>
                                        <p:strVal val="visible"/>
                                      </p:to>
                                    </p:set>
                                    <p:anim calcmode="lin" valueType="num">
                                      <p:cBhvr additive="base">
                                        <p:cTn id="23" dur="2000" fill="hold"/>
                                        <p:tgtEl>
                                          <p:spTgt spid="1991683">
                                            <p:txEl>
                                              <p:pRg st="8" end="8"/>
                                            </p:txEl>
                                          </p:spTgt>
                                        </p:tgtEl>
                                        <p:attrNameLst>
                                          <p:attrName>ppt_x</p:attrName>
                                        </p:attrNameLst>
                                      </p:cBhvr>
                                      <p:tavLst>
                                        <p:tav tm="0">
                                          <p:val>
                                            <p:strVal val="#ppt_x"/>
                                          </p:val>
                                        </p:tav>
                                        <p:tav tm="100000">
                                          <p:val>
                                            <p:strVal val="#ppt_x"/>
                                          </p:val>
                                        </p:tav>
                                      </p:tavLst>
                                    </p:anim>
                                    <p:anim calcmode="lin" valueType="num">
                                      <p:cBhvr additive="base">
                                        <p:cTn id="24" dur="2000" fill="hold"/>
                                        <p:tgtEl>
                                          <p:spTgt spid="1991683">
                                            <p:txEl>
                                              <p:pRg st="8" end="8"/>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1991683">
                                            <p:txEl>
                                              <p:pRg st="6" end="6"/>
                                            </p:txEl>
                                          </p:spTgt>
                                        </p:tgtEl>
                                        <p:attrNameLst>
                                          <p:attrName>style.visibility</p:attrName>
                                        </p:attrNameLst>
                                      </p:cBhvr>
                                      <p:to>
                                        <p:strVal val="visible"/>
                                      </p:to>
                                    </p:set>
                                    <p:anim calcmode="lin" valueType="num">
                                      <p:cBhvr additive="base">
                                        <p:cTn id="27" dur="2000" fill="hold"/>
                                        <p:tgtEl>
                                          <p:spTgt spid="1991683">
                                            <p:txEl>
                                              <p:pRg st="6" end="6"/>
                                            </p:txEl>
                                          </p:spTgt>
                                        </p:tgtEl>
                                        <p:attrNameLst>
                                          <p:attrName>ppt_x</p:attrName>
                                        </p:attrNameLst>
                                      </p:cBhvr>
                                      <p:tavLst>
                                        <p:tav tm="0">
                                          <p:val>
                                            <p:strVal val="#ppt_x"/>
                                          </p:val>
                                        </p:tav>
                                        <p:tav tm="100000">
                                          <p:val>
                                            <p:strVal val="#ppt_x"/>
                                          </p:val>
                                        </p:tav>
                                      </p:tavLst>
                                    </p:anim>
                                    <p:anim calcmode="lin" valueType="num">
                                      <p:cBhvr additive="base">
                                        <p:cTn id="28" dur="2000" fill="hold"/>
                                        <p:tgtEl>
                                          <p:spTgt spid="199168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6950BFC3-D8DA-4A85-94F7-54DA5524770B}">
      <p188:commentRel xmlns:p188="http://schemas.microsoft.com/office/powerpoint/2018/8/main" r:id="rId3"/>
    </p:ext>
  </p:extLst>
</p:sld>
</file>

<file path=ppt/slides/slide3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2D57F7-AD4D-2A77-2CE2-5635D86EFAB5}"/>
              </a:ext>
            </a:extLst>
          </p:cNvPr>
          <p:cNvSpPr>
            <a:spLocks noGrp="1"/>
          </p:cNvSpPr>
          <p:nvPr>
            <p:ph type="title"/>
          </p:nvPr>
        </p:nvSpPr>
        <p:spPr>
          <a:xfrm>
            <a:off x="457200" y="762000"/>
            <a:ext cx="8229600" cy="792204"/>
          </a:xfrm>
        </p:spPr>
        <p:txBody>
          <a:bodyPr>
            <a:normAutofit fontScale="90000"/>
          </a:bodyPr>
          <a:lstStyle/>
          <a:p>
            <a:r>
              <a:rPr lang="en-US" dirty="0"/>
              <a:t>For exam, be familiar with content on Cheat Sheets</a:t>
            </a:r>
          </a:p>
        </p:txBody>
      </p:sp>
      <p:pic>
        <p:nvPicPr>
          <p:cNvPr id="6" name="Content Placeholder 5">
            <a:extLst>
              <a:ext uri="{FF2B5EF4-FFF2-40B4-BE49-F238E27FC236}">
                <a16:creationId xmlns:a16="http://schemas.microsoft.com/office/drawing/2014/main" id="{760CFFC6-C15E-A64B-0083-731BCA166B21}"/>
              </a:ext>
            </a:extLst>
          </p:cNvPr>
          <p:cNvPicPr>
            <a:picLocks noGrp="1" noChangeAspect="1"/>
          </p:cNvPicPr>
          <p:nvPr>
            <p:ph sz="quarter" idx="1"/>
          </p:nvPr>
        </p:nvPicPr>
        <p:blipFill>
          <a:blip r:embed="rId3"/>
          <a:stretch>
            <a:fillRect/>
          </a:stretch>
        </p:blipFill>
        <p:spPr>
          <a:xfrm>
            <a:off x="489857" y="1657450"/>
            <a:ext cx="8229600" cy="3232068"/>
          </a:xfrm>
        </p:spPr>
      </p:pic>
      <p:sp>
        <p:nvSpPr>
          <p:cNvPr id="3" name="Text Placeholder 2">
            <a:extLst>
              <a:ext uri="{FF2B5EF4-FFF2-40B4-BE49-F238E27FC236}">
                <a16:creationId xmlns:a16="http://schemas.microsoft.com/office/drawing/2014/main" id="{E7B39DA8-F226-F2B8-1EEC-6A0D70625560}"/>
              </a:ext>
            </a:extLst>
          </p:cNvPr>
          <p:cNvSpPr>
            <a:spLocks noGrp="1"/>
          </p:cNvSpPr>
          <p:nvPr>
            <p:ph type="body" idx="4294967295"/>
          </p:nvPr>
        </p:nvSpPr>
        <p:spPr>
          <a:xfrm>
            <a:off x="5184300" y="1781564"/>
            <a:ext cx="3545205" cy="3667215"/>
          </a:xfrm>
          <a:solidFill>
            <a:srgbClr val="E1CCFC"/>
          </a:solidFill>
        </p:spPr>
        <p:txBody>
          <a:bodyPr>
            <a:normAutofit fontScale="92500" lnSpcReduction="20000"/>
          </a:bodyPr>
          <a:lstStyle/>
          <a:p>
            <a:pPr>
              <a:lnSpc>
                <a:spcPct val="120000"/>
              </a:lnSpc>
            </a:pPr>
            <a:r>
              <a:rPr lang="en-US" dirty="0"/>
              <a:t>For CDCES – be familiar with the action, side effects and monitoring for the main BP meds and lipid meds.</a:t>
            </a:r>
          </a:p>
          <a:p>
            <a:pPr>
              <a:lnSpc>
                <a:spcPct val="120000"/>
              </a:lnSpc>
            </a:pPr>
            <a:r>
              <a:rPr lang="en-US" dirty="0"/>
              <a:t>For BC-ADM, be familiar with list above, plus dosing parameters and be comfortable looking at research results. </a:t>
            </a:r>
          </a:p>
        </p:txBody>
      </p:sp>
      <p:pic>
        <p:nvPicPr>
          <p:cNvPr id="8" name="Picture 7">
            <a:extLst>
              <a:ext uri="{FF2B5EF4-FFF2-40B4-BE49-F238E27FC236}">
                <a16:creationId xmlns:a16="http://schemas.microsoft.com/office/drawing/2014/main" id="{8ED488C9-7CE1-DA9C-6A50-5038D296CA87}"/>
              </a:ext>
            </a:extLst>
          </p:cNvPr>
          <p:cNvPicPr>
            <a:picLocks noChangeAspect="1"/>
          </p:cNvPicPr>
          <p:nvPr/>
        </p:nvPicPr>
        <p:blipFill>
          <a:blip r:embed="rId4"/>
          <a:stretch>
            <a:fillRect/>
          </a:stretch>
        </p:blipFill>
        <p:spPr>
          <a:xfrm>
            <a:off x="305450" y="1657450"/>
            <a:ext cx="4831958" cy="3791330"/>
          </a:xfrm>
          <a:prstGeom prst="rect">
            <a:avLst/>
          </a:prstGeom>
        </p:spPr>
      </p:pic>
    </p:spTree>
    <p:extLst>
      <p:ext uri="{BB962C8B-B14F-4D97-AF65-F5344CB8AC3E}">
        <p14:creationId xmlns:p14="http://schemas.microsoft.com/office/powerpoint/2010/main" val="36148255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1000" fill="hold"/>
                                        <p:tgtEl>
                                          <p:spTgt spid="8"/>
                                        </p:tgtEl>
                                        <p:attrNameLst>
                                          <p:attrName>ppt_w</p:attrName>
                                        </p:attrNameLst>
                                      </p:cBhvr>
                                      <p:tavLst>
                                        <p:tav tm="0">
                                          <p:val>
                                            <p:fltVal val="0"/>
                                          </p:val>
                                        </p:tav>
                                        <p:tav tm="100000">
                                          <p:val>
                                            <p:strVal val="#ppt_w"/>
                                          </p:val>
                                        </p:tav>
                                      </p:tavLst>
                                    </p:anim>
                                    <p:anim calcmode="lin" valueType="num">
                                      <p:cBhvr>
                                        <p:cTn id="8" dur="1000" fill="hold"/>
                                        <p:tgtEl>
                                          <p:spTgt spid="8"/>
                                        </p:tgtEl>
                                        <p:attrNameLst>
                                          <p:attrName>ppt_h</p:attrName>
                                        </p:attrNameLst>
                                      </p:cBhvr>
                                      <p:tavLst>
                                        <p:tav tm="0">
                                          <p:val>
                                            <p:fltVal val="0"/>
                                          </p:val>
                                        </p:tav>
                                        <p:tav tm="100000">
                                          <p:val>
                                            <p:strVal val="#ppt_h"/>
                                          </p:val>
                                        </p:tav>
                                      </p:tavLst>
                                    </p:anim>
                                    <p:anim calcmode="lin" valueType="num">
                                      <p:cBhvr>
                                        <p:cTn id="9" dur="1000" fill="hold"/>
                                        <p:tgtEl>
                                          <p:spTgt spid="8"/>
                                        </p:tgtEl>
                                        <p:attrNameLst>
                                          <p:attrName>style.rotation</p:attrName>
                                        </p:attrNameLst>
                                      </p:cBhvr>
                                      <p:tavLst>
                                        <p:tav tm="0">
                                          <p:val>
                                            <p:fltVal val="90"/>
                                          </p:val>
                                        </p:tav>
                                        <p:tav tm="100000">
                                          <p:val>
                                            <p:fltVal val="0"/>
                                          </p:val>
                                        </p:tav>
                                      </p:tavLst>
                                    </p:anim>
                                    <p:animEffect transition="in" filter="fade">
                                      <p:cBhvr>
                                        <p:cTn id="10" dur="1000"/>
                                        <p:tgtEl>
                                          <p:spTgt spid="8"/>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grpId="0" nodeType="clickEffect">
                                  <p:stCondLst>
                                    <p:cond delay="0"/>
                                  </p:stCondLst>
                                  <p:childTnLst>
                                    <p:set>
                                      <p:cBhvr>
                                        <p:cTn id="14" dur="1" fill="hold">
                                          <p:stCondLst>
                                            <p:cond delay="0"/>
                                          </p:stCondLst>
                                        </p:cTn>
                                        <p:tgtEl>
                                          <p:spTgt spid="3">
                                            <p:bg/>
                                          </p:spTgt>
                                        </p:tgtEl>
                                        <p:attrNameLst>
                                          <p:attrName>style.visibility</p:attrName>
                                        </p:attrNameLst>
                                      </p:cBhvr>
                                      <p:to>
                                        <p:strVal val="visible"/>
                                      </p:to>
                                    </p:set>
                                    <p:anim calcmode="lin" valueType="num">
                                      <p:cBhvr>
                                        <p:cTn id="15" dur="1000" fill="hold"/>
                                        <p:tgtEl>
                                          <p:spTgt spid="3">
                                            <p:bg/>
                                          </p:spTgt>
                                        </p:tgtEl>
                                        <p:attrNameLst>
                                          <p:attrName>ppt_w</p:attrName>
                                        </p:attrNameLst>
                                      </p:cBhvr>
                                      <p:tavLst>
                                        <p:tav tm="0">
                                          <p:val>
                                            <p:fltVal val="0"/>
                                          </p:val>
                                        </p:tav>
                                        <p:tav tm="100000">
                                          <p:val>
                                            <p:strVal val="#ppt_w"/>
                                          </p:val>
                                        </p:tav>
                                      </p:tavLst>
                                    </p:anim>
                                    <p:anim calcmode="lin" valueType="num">
                                      <p:cBhvr>
                                        <p:cTn id="16" dur="1000" fill="hold"/>
                                        <p:tgtEl>
                                          <p:spTgt spid="3">
                                            <p:bg/>
                                          </p:spTgt>
                                        </p:tgtEl>
                                        <p:attrNameLst>
                                          <p:attrName>ppt_h</p:attrName>
                                        </p:attrNameLst>
                                      </p:cBhvr>
                                      <p:tavLst>
                                        <p:tav tm="0">
                                          <p:val>
                                            <p:fltVal val="0"/>
                                          </p:val>
                                        </p:tav>
                                        <p:tav tm="100000">
                                          <p:val>
                                            <p:strVal val="#ppt_h"/>
                                          </p:val>
                                        </p:tav>
                                      </p:tavLst>
                                    </p:anim>
                                    <p:anim calcmode="lin" valueType="num">
                                      <p:cBhvr>
                                        <p:cTn id="17" dur="1000" fill="hold"/>
                                        <p:tgtEl>
                                          <p:spTgt spid="3">
                                            <p:bg/>
                                          </p:spTgt>
                                        </p:tgtEl>
                                        <p:attrNameLst>
                                          <p:attrName>style.rotation</p:attrName>
                                        </p:attrNameLst>
                                      </p:cBhvr>
                                      <p:tavLst>
                                        <p:tav tm="0">
                                          <p:val>
                                            <p:fltVal val="90"/>
                                          </p:val>
                                        </p:tav>
                                        <p:tav tm="100000">
                                          <p:val>
                                            <p:fltVal val="0"/>
                                          </p:val>
                                        </p:tav>
                                      </p:tavLst>
                                    </p:anim>
                                    <p:animEffect transition="in" filter="fade">
                                      <p:cBhvr>
                                        <p:cTn id="18" dur="1000"/>
                                        <p:tgtEl>
                                          <p:spTgt spid="3">
                                            <p:bg/>
                                          </p:spTgt>
                                        </p:tgtEl>
                                      </p:cBhvr>
                                    </p:animEffect>
                                  </p:childTnLst>
                                </p:cTn>
                              </p:par>
                            </p:childTnLst>
                          </p:cTn>
                        </p:par>
                      </p:childTnLst>
                    </p:cTn>
                  </p:par>
                  <p:par>
                    <p:cTn id="19" fill="hold">
                      <p:stCondLst>
                        <p:cond delay="indefinite"/>
                      </p:stCondLst>
                      <p:childTnLst>
                        <p:par>
                          <p:cTn id="20" fill="hold">
                            <p:stCondLst>
                              <p:cond delay="0"/>
                            </p:stCondLst>
                            <p:childTnLst>
                              <p:par>
                                <p:cTn id="21" presetID="31" presetClass="entr" presetSubtype="0" fill="hold" grpId="0" nodeType="clickEffect">
                                  <p:stCondLst>
                                    <p:cond delay="0"/>
                                  </p:stCondLst>
                                  <p:childTnLst>
                                    <p:set>
                                      <p:cBhvr>
                                        <p:cTn id="22" dur="1" fill="hold">
                                          <p:stCondLst>
                                            <p:cond delay="0"/>
                                          </p:stCondLst>
                                        </p:cTn>
                                        <p:tgtEl>
                                          <p:spTgt spid="3">
                                            <p:txEl>
                                              <p:pRg st="0" end="0"/>
                                            </p:txEl>
                                          </p:spTgt>
                                        </p:tgtEl>
                                        <p:attrNameLst>
                                          <p:attrName>style.visibility</p:attrName>
                                        </p:attrNameLst>
                                      </p:cBhvr>
                                      <p:to>
                                        <p:strVal val="visible"/>
                                      </p:to>
                                    </p:set>
                                    <p:anim calcmode="lin" valueType="num">
                                      <p:cBhvr>
                                        <p:cTn id="23"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24"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25" dur="1000" fill="hold"/>
                                        <p:tgtEl>
                                          <p:spTgt spid="3">
                                            <p:txEl>
                                              <p:pRg st="0" end="0"/>
                                            </p:txEl>
                                          </p:spTgt>
                                        </p:tgtEl>
                                        <p:attrNameLst>
                                          <p:attrName>style.rotation</p:attrName>
                                        </p:attrNameLst>
                                      </p:cBhvr>
                                      <p:tavLst>
                                        <p:tav tm="0">
                                          <p:val>
                                            <p:fltVal val="90"/>
                                          </p:val>
                                        </p:tav>
                                        <p:tav tm="100000">
                                          <p:val>
                                            <p:fltVal val="0"/>
                                          </p:val>
                                        </p:tav>
                                      </p:tavLst>
                                    </p:anim>
                                    <p:animEffect transition="in" filter="fade">
                                      <p:cBhvr>
                                        <p:cTn id="26" dur="1000"/>
                                        <p:tgtEl>
                                          <p:spTgt spid="3">
                                            <p:txEl>
                                              <p:pRg st="0" end="0"/>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31" presetClass="entr" presetSubtype="0" fill="hold" grpId="0" nodeType="clickEffect">
                                  <p:stCondLst>
                                    <p:cond delay="0"/>
                                  </p:stCondLst>
                                  <p:childTnLst>
                                    <p:set>
                                      <p:cBhvr>
                                        <p:cTn id="30" dur="1" fill="hold">
                                          <p:stCondLst>
                                            <p:cond delay="0"/>
                                          </p:stCondLst>
                                        </p:cTn>
                                        <p:tgtEl>
                                          <p:spTgt spid="3">
                                            <p:txEl>
                                              <p:pRg st="1" end="1"/>
                                            </p:txEl>
                                          </p:spTgt>
                                        </p:tgtEl>
                                        <p:attrNameLst>
                                          <p:attrName>style.visibility</p:attrName>
                                        </p:attrNameLst>
                                      </p:cBhvr>
                                      <p:to>
                                        <p:strVal val="visible"/>
                                      </p:to>
                                    </p:set>
                                    <p:anim calcmode="lin" valueType="num">
                                      <p:cBhvr>
                                        <p:cTn id="31" dur="1000" fill="hold"/>
                                        <p:tgtEl>
                                          <p:spTgt spid="3">
                                            <p:txEl>
                                              <p:pRg st="1" end="1"/>
                                            </p:txEl>
                                          </p:spTgt>
                                        </p:tgtEl>
                                        <p:attrNameLst>
                                          <p:attrName>ppt_w</p:attrName>
                                        </p:attrNameLst>
                                      </p:cBhvr>
                                      <p:tavLst>
                                        <p:tav tm="0">
                                          <p:val>
                                            <p:fltVal val="0"/>
                                          </p:val>
                                        </p:tav>
                                        <p:tav tm="100000">
                                          <p:val>
                                            <p:strVal val="#ppt_w"/>
                                          </p:val>
                                        </p:tav>
                                      </p:tavLst>
                                    </p:anim>
                                    <p:anim calcmode="lin" valueType="num">
                                      <p:cBhvr>
                                        <p:cTn id="32" dur="1000" fill="hold"/>
                                        <p:tgtEl>
                                          <p:spTgt spid="3">
                                            <p:txEl>
                                              <p:pRg st="1" end="1"/>
                                            </p:txEl>
                                          </p:spTgt>
                                        </p:tgtEl>
                                        <p:attrNameLst>
                                          <p:attrName>ppt_h</p:attrName>
                                        </p:attrNameLst>
                                      </p:cBhvr>
                                      <p:tavLst>
                                        <p:tav tm="0">
                                          <p:val>
                                            <p:fltVal val="0"/>
                                          </p:val>
                                        </p:tav>
                                        <p:tav tm="100000">
                                          <p:val>
                                            <p:strVal val="#ppt_h"/>
                                          </p:val>
                                        </p:tav>
                                      </p:tavLst>
                                    </p:anim>
                                    <p:anim calcmode="lin" valueType="num">
                                      <p:cBhvr>
                                        <p:cTn id="33" dur="1000" fill="hold"/>
                                        <p:tgtEl>
                                          <p:spTgt spid="3">
                                            <p:txEl>
                                              <p:pRg st="1" end="1"/>
                                            </p:txEl>
                                          </p:spTgt>
                                        </p:tgtEl>
                                        <p:attrNameLst>
                                          <p:attrName>style.rotation</p:attrName>
                                        </p:attrNameLst>
                                      </p:cBhvr>
                                      <p:tavLst>
                                        <p:tav tm="0">
                                          <p:val>
                                            <p:fltVal val="90"/>
                                          </p:val>
                                        </p:tav>
                                        <p:tav tm="100000">
                                          <p:val>
                                            <p:fltVal val="0"/>
                                          </p:val>
                                        </p:tav>
                                      </p:tavLst>
                                    </p:anim>
                                    <p:animEffect transition="in" filter="fade">
                                      <p:cBhvr>
                                        <p:cTn id="34" dur="1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3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599"/>
            <a:ext cx="8229600" cy="1284687"/>
          </a:xfrm>
        </p:spPr>
        <p:txBody>
          <a:bodyPr>
            <a:normAutofit/>
          </a:bodyPr>
          <a:lstStyle/>
          <a:p>
            <a:r>
              <a:rPr lang="en-US" dirty="0"/>
              <a:t>Lipid Monitoring and Lifestyle Treatment Strategies</a:t>
            </a:r>
          </a:p>
        </p:txBody>
      </p:sp>
      <p:sp>
        <p:nvSpPr>
          <p:cNvPr id="3" name="Content Placeholder 2"/>
          <p:cNvSpPr>
            <a:spLocks noGrp="1"/>
          </p:cNvSpPr>
          <p:nvPr>
            <p:ph sz="quarter" idx="1"/>
          </p:nvPr>
        </p:nvSpPr>
        <p:spPr>
          <a:xfrm>
            <a:off x="3962400" y="1600200"/>
            <a:ext cx="4879848" cy="4937760"/>
          </a:xfrm>
        </p:spPr>
        <p:txBody>
          <a:bodyPr>
            <a:normAutofit/>
          </a:bodyPr>
          <a:lstStyle/>
          <a:p>
            <a:pPr>
              <a:lnSpc>
                <a:spcPct val="120000"/>
              </a:lnSpc>
            </a:pPr>
            <a:r>
              <a:rPr lang="en-US" dirty="0"/>
              <a:t>Weight loss if indicated</a:t>
            </a:r>
          </a:p>
          <a:p>
            <a:pPr>
              <a:lnSpc>
                <a:spcPct val="120000"/>
              </a:lnSpc>
            </a:pPr>
            <a:r>
              <a:rPr lang="en-US" dirty="0"/>
              <a:t>Mediterranean or DASH Diet</a:t>
            </a:r>
          </a:p>
          <a:p>
            <a:pPr>
              <a:lnSpc>
                <a:spcPct val="120000"/>
              </a:lnSpc>
            </a:pPr>
            <a:r>
              <a:rPr lang="en-US" dirty="0"/>
              <a:t>Reduction of saturated fat intake</a:t>
            </a:r>
          </a:p>
          <a:p>
            <a:pPr>
              <a:lnSpc>
                <a:spcPct val="120000"/>
              </a:lnSpc>
            </a:pPr>
            <a:r>
              <a:rPr lang="en-US" dirty="0"/>
              <a:t>Increase of omega-3 fatty acids, viscous fibers and plant stanols/sterols</a:t>
            </a:r>
          </a:p>
          <a:p>
            <a:pPr>
              <a:lnSpc>
                <a:spcPct val="120000"/>
              </a:lnSpc>
            </a:pPr>
            <a:r>
              <a:rPr lang="en-US" dirty="0"/>
              <a:t>Increase activity level</a:t>
            </a:r>
          </a:p>
          <a:p>
            <a:pPr>
              <a:lnSpc>
                <a:spcPct val="120000"/>
              </a:lnSpc>
            </a:pPr>
            <a:r>
              <a:rPr lang="en-US" dirty="0"/>
              <a:t>BG lowering </a:t>
            </a:r>
          </a:p>
          <a:p>
            <a:pPr>
              <a:lnSpc>
                <a:spcPct val="120000"/>
              </a:lnSpc>
            </a:pPr>
            <a:r>
              <a:rPr lang="en-US" dirty="0"/>
              <a:t>Reduce alcohol </a:t>
            </a:r>
          </a:p>
          <a:p>
            <a:endParaRPr lang="en-US" dirty="0"/>
          </a:p>
        </p:txBody>
      </p:sp>
      <p:sp>
        <p:nvSpPr>
          <p:cNvPr id="5" name="Content Placeholder 4">
            <a:extLst>
              <a:ext uri="{FF2B5EF4-FFF2-40B4-BE49-F238E27FC236}">
                <a16:creationId xmlns:a16="http://schemas.microsoft.com/office/drawing/2014/main" id="{02C5DBBB-984D-4DD7-B75C-2F3CF4FF3628}"/>
              </a:ext>
            </a:extLst>
          </p:cNvPr>
          <p:cNvSpPr>
            <a:spLocks noGrp="1"/>
          </p:cNvSpPr>
          <p:nvPr>
            <p:ph sz="quarter" idx="2"/>
          </p:nvPr>
        </p:nvSpPr>
        <p:spPr>
          <a:xfrm>
            <a:off x="457200" y="1687113"/>
            <a:ext cx="3797046" cy="4937760"/>
          </a:xfrm>
        </p:spPr>
        <p:txBody>
          <a:bodyPr>
            <a:normAutofit/>
          </a:bodyPr>
          <a:lstStyle/>
          <a:p>
            <a:r>
              <a:rPr lang="en-US" dirty="0"/>
              <a:t>Lipid Goals</a:t>
            </a:r>
          </a:p>
          <a:p>
            <a:pPr lvl="1"/>
            <a:r>
              <a:rPr lang="en-US" dirty="0"/>
              <a:t>HDL &gt;40 (men), &gt;50 (women)</a:t>
            </a:r>
          </a:p>
          <a:p>
            <a:pPr lvl="1"/>
            <a:r>
              <a:rPr lang="en-US" dirty="0"/>
              <a:t>Triglycerides &lt;150</a:t>
            </a:r>
          </a:p>
          <a:p>
            <a:pPr lvl="1"/>
            <a:r>
              <a:rPr lang="en-US" dirty="0"/>
              <a:t>LDL target based on risk</a:t>
            </a:r>
          </a:p>
        </p:txBody>
      </p:sp>
      <p:sp>
        <p:nvSpPr>
          <p:cNvPr id="6" name="TextBox 5">
            <a:extLst>
              <a:ext uri="{FF2B5EF4-FFF2-40B4-BE49-F238E27FC236}">
                <a16:creationId xmlns:a16="http://schemas.microsoft.com/office/drawing/2014/main" id="{83AB242B-1126-4BAE-A1EA-C630F6B7167C}"/>
              </a:ext>
            </a:extLst>
          </p:cNvPr>
          <p:cNvSpPr txBox="1"/>
          <p:nvPr/>
        </p:nvSpPr>
        <p:spPr>
          <a:xfrm>
            <a:off x="582652" y="3604932"/>
            <a:ext cx="2819400" cy="2893100"/>
          </a:xfrm>
          <a:prstGeom prst="rect">
            <a:avLst/>
          </a:prstGeom>
          <a:noFill/>
          <a:ln w="38100">
            <a:solidFill>
              <a:srgbClr val="B1D45A"/>
            </a:solidFill>
          </a:ln>
        </p:spPr>
        <p:txBody>
          <a:bodyPr wrap="square">
            <a:spAutoFit/>
          </a:bodyPr>
          <a:lstStyle/>
          <a:p>
            <a:r>
              <a:rPr lang="en-US" sz="2000" b="1" dirty="0"/>
              <a:t>Monitoring:</a:t>
            </a:r>
          </a:p>
          <a:p>
            <a:r>
              <a:rPr lang="en-US" dirty="0"/>
              <a:t>If </a:t>
            </a:r>
            <a:r>
              <a:rPr lang="en-US" b="1" dirty="0"/>
              <a:t>not</a:t>
            </a:r>
            <a:r>
              <a:rPr lang="en-US" dirty="0"/>
              <a:t> taking statins and underage of 40.</a:t>
            </a:r>
          </a:p>
          <a:p>
            <a:r>
              <a:rPr lang="en-US" dirty="0"/>
              <a:t>- check at time of diagnosis and every 5 yrs.</a:t>
            </a:r>
          </a:p>
          <a:p>
            <a:r>
              <a:rPr lang="en-US" b="1" dirty="0"/>
              <a:t>On statin</a:t>
            </a:r>
          </a:p>
          <a:p>
            <a:r>
              <a:rPr lang="en-US" dirty="0"/>
              <a:t>Monitor lipids at diagnosis, 4-12 weeks after starting statin or dose adjustment and yearly</a:t>
            </a:r>
          </a:p>
        </p:txBody>
      </p:sp>
    </p:spTree>
    <p:extLst>
      <p:ext uri="{BB962C8B-B14F-4D97-AF65-F5344CB8AC3E}">
        <p14:creationId xmlns:p14="http://schemas.microsoft.com/office/powerpoint/2010/main" val="21707694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608174-D05D-57B0-2A7E-CA4892ECFCC9}"/>
              </a:ext>
            </a:extLst>
          </p:cNvPr>
          <p:cNvSpPr>
            <a:spLocks noGrp="1"/>
          </p:cNvSpPr>
          <p:nvPr>
            <p:ph type="title"/>
          </p:nvPr>
        </p:nvSpPr>
        <p:spPr/>
        <p:txBody>
          <a:bodyPr/>
          <a:lstStyle/>
          <a:p>
            <a:r>
              <a:rPr lang="en-US" dirty="0"/>
              <a:t>Additional Lipid Screening Tests</a:t>
            </a:r>
          </a:p>
        </p:txBody>
      </p:sp>
      <p:sp>
        <p:nvSpPr>
          <p:cNvPr id="3" name="Content Placeholder 2">
            <a:extLst>
              <a:ext uri="{FF2B5EF4-FFF2-40B4-BE49-F238E27FC236}">
                <a16:creationId xmlns:a16="http://schemas.microsoft.com/office/drawing/2014/main" id="{45AE653A-D746-A519-486E-7CC07A108D04}"/>
              </a:ext>
            </a:extLst>
          </p:cNvPr>
          <p:cNvSpPr>
            <a:spLocks noGrp="1"/>
          </p:cNvSpPr>
          <p:nvPr>
            <p:ph sz="quarter" idx="1"/>
          </p:nvPr>
        </p:nvSpPr>
        <p:spPr/>
        <p:txBody>
          <a:bodyPr/>
          <a:lstStyle/>
          <a:p>
            <a:endParaRPr lang="en-US"/>
          </a:p>
        </p:txBody>
      </p:sp>
      <p:sp>
        <p:nvSpPr>
          <p:cNvPr id="4" name="Content Placeholder 3">
            <a:extLst>
              <a:ext uri="{FF2B5EF4-FFF2-40B4-BE49-F238E27FC236}">
                <a16:creationId xmlns:a16="http://schemas.microsoft.com/office/drawing/2014/main" id="{CDBB00EE-1971-CACB-FCA5-B9E15BE613BF}"/>
              </a:ext>
            </a:extLst>
          </p:cNvPr>
          <p:cNvSpPr>
            <a:spLocks noGrp="1"/>
          </p:cNvSpPr>
          <p:nvPr>
            <p:ph sz="quarter" idx="2"/>
          </p:nvPr>
        </p:nvSpPr>
        <p:spPr/>
        <p:txBody>
          <a:bodyPr/>
          <a:lstStyle/>
          <a:p>
            <a:endParaRPr lang="en-US"/>
          </a:p>
        </p:txBody>
      </p:sp>
      <p:pic>
        <p:nvPicPr>
          <p:cNvPr id="6" name="Picture 5">
            <a:extLst>
              <a:ext uri="{FF2B5EF4-FFF2-40B4-BE49-F238E27FC236}">
                <a16:creationId xmlns:a16="http://schemas.microsoft.com/office/drawing/2014/main" id="{2881652C-D46C-F9DA-DFA1-1F05C1E78FE6}"/>
              </a:ext>
            </a:extLst>
          </p:cNvPr>
          <p:cNvPicPr>
            <a:picLocks noChangeAspect="1"/>
          </p:cNvPicPr>
          <p:nvPr/>
        </p:nvPicPr>
        <p:blipFill>
          <a:blip r:embed="rId3"/>
          <a:stretch>
            <a:fillRect/>
          </a:stretch>
        </p:blipFill>
        <p:spPr>
          <a:xfrm>
            <a:off x="-60197" y="1371600"/>
            <a:ext cx="9144000" cy="5109883"/>
          </a:xfrm>
          <a:prstGeom prst="rect">
            <a:avLst/>
          </a:prstGeom>
        </p:spPr>
      </p:pic>
    </p:spTree>
    <p:extLst>
      <p:ext uri="{BB962C8B-B14F-4D97-AF65-F5344CB8AC3E}">
        <p14:creationId xmlns:p14="http://schemas.microsoft.com/office/powerpoint/2010/main" val="39718362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6950BFC3-D8DA-4A85-94F7-54DA5524770B}">
      <p188:commentRel xmlns:p188="http://schemas.microsoft.com/office/powerpoint/2018/8/main" r:id="rId2"/>
    </p:ext>
  </p:extLst>
</p:sld>
</file>

<file path=ppt/slides/slide3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7D61D6-9457-A13B-78C8-97B8D141C35C}"/>
              </a:ext>
            </a:extLst>
          </p:cNvPr>
          <p:cNvSpPr>
            <a:spLocks noGrp="1"/>
          </p:cNvSpPr>
          <p:nvPr>
            <p:ph type="title"/>
          </p:nvPr>
        </p:nvSpPr>
        <p:spPr/>
        <p:txBody>
          <a:bodyPr/>
          <a:lstStyle/>
          <a:p>
            <a:endParaRPr lang="en-US" dirty="0"/>
          </a:p>
        </p:txBody>
      </p:sp>
      <p:sp>
        <p:nvSpPr>
          <p:cNvPr id="3" name="Content Placeholder 2">
            <a:extLst>
              <a:ext uri="{FF2B5EF4-FFF2-40B4-BE49-F238E27FC236}">
                <a16:creationId xmlns:a16="http://schemas.microsoft.com/office/drawing/2014/main" id="{1B9AF0A9-A257-F9F7-0ABC-D7627606BD5E}"/>
              </a:ext>
            </a:extLst>
          </p:cNvPr>
          <p:cNvSpPr>
            <a:spLocks noGrp="1"/>
          </p:cNvSpPr>
          <p:nvPr>
            <p:ph sz="quarter" idx="1"/>
          </p:nvPr>
        </p:nvSpPr>
        <p:spPr>
          <a:xfrm>
            <a:off x="457200" y="1219200"/>
            <a:ext cx="2590800" cy="5486400"/>
          </a:xfrm>
        </p:spPr>
        <p:txBody>
          <a:bodyPr/>
          <a:lstStyle/>
          <a:p>
            <a:r>
              <a:rPr lang="en-US" dirty="0"/>
              <a:t>Impacts on CV events with different agents</a:t>
            </a:r>
          </a:p>
          <a:p>
            <a:endParaRPr lang="en-US" dirty="0"/>
          </a:p>
          <a:p>
            <a:r>
              <a:rPr lang="en-US" dirty="0"/>
              <a:t>2025 AACE Dyslipidemia Guidelines</a:t>
            </a:r>
          </a:p>
        </p:txBody>
      </p:sp>
      <p:pic>
        <p:nvPicPr>
          <p:cNvPr id="5" name="Picture 4">
            <a:extLst>
              <a:ext uri="{FF2B5EF4-FFF2-40B4-BE49-F238E27FC236}">
                <a16:creationId xmlns:a16="http://schemas.microsoft.com/office/drawing/2014/main" id="{441511A5-CA01-19C5-B38E-D8BFEA1AAF31}"/>
              </a:ext>
            </a:extLst>
          </p:cNvPr>
          <p:cNvPicPr>
            <a:picLocks noChangeAspect="1"/>
          </p:cNvPicPr>
          <p:nvPr/>
        </p:nvPicPr>
        <p:blipFill>
          <a:blip r:embed="rId4"/>
          <a:stretch>
            <a:fillRect/>
          </a:stretch>
        </p:blipFill>
        <p:spPr>
          <a:xfrm>
            <a:off x="3124200" y="5379"/>
            <a:ext cx="5689341" cy="6858000"/>
          </a:xfrm>
          <a:prstGeom prst="rect">
            <a:avLst/>
          </a:prstGeom>
        </p:spPr>
      </p:pic>
    </p:spTree>
    <p:extLst>
      <p:ext uri="{BB962C8B-B14F-4D97-AF65-F5344CB8AC3E}">
        <p14:creationId xmlns:p14="http://schemas.microsoft.com/office/powerpoint/2010/main" val="25744542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6950BFC3-D8DA-4A85-94F7-54DA5524770B}">
      <p188:commentRel xmlns:p188="http://schemas.microsoft.com/office/powerpoint/2018/8/main" r:id="rId3"/>
    </p:ext>
  </p:extLst>
</p:sld>
</file>

<file path=ppt/slides/slide3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E32926-3194-450E-A712-5AC542E0F9B8}"/>
              </a:ext>
            </a:extLst>
          </p:cNvPr>
          <p:cNvSpPr>
            <a:spLocks noGrp="1"/>
          </p:cNvSpPr>
          <p:nvPr>
            <p:ph type="title"/>
          </p:nvPr>
        </p:nvSpPr>
        <p:spPr/>
        <p:txBody>
          <a:bodyPr/>
          <a:lstStyle/>
          <a:p>
            <a:pPr>
              <a:defRPr/>
            </a:pPr>
            <a:r>
              <a:rPr lang="en-US" dirty="0"/>
              <a:t>Back to Alice	</a:t>
            </a:r>
          </a:p>
        </p:txBody>
      </p:sp>
      <p:sp>
        <p:nvSpPr>
          <p:cNvPr id="40963" name="Content Placeholder 2">
            <a:extLst>
              <a:ext uri="{FF2B5EF4-FFF2-40B4-BE49-F238E27FC236}">
                <a16:creationId xmlns:a16="http://schemas.microsoft.com/office/drawing/2014/main" id="{D0448BD3-6AAA-4A92-9CB6-951D60DEF5CF}"/>
              </a:ext>
            </a:extLst>
          </p:cNvPr>
          <p:cNvSpPr>
            <a:spLocks noGrp="1"/>
          </p:cNvSpPr>
          <p:nvPr>
            <p:ph idx="1"/>
          </p:nvPr>
        </p:nvSpPr>
        <p:spPr>
          <a:xfrm>
            <a:off x="457200" y="1219200"/>
            <a:ext cx="5638800" cy="5486400"/>
          </a:xfrm>
        </p:spPr>
        <p:txBody>
          <a:bodyPr>
            <a:normAutofit fontScale="92500" lnSpcReduction="10000"/>
          </a:bodyPr>
          <a:lstStyle/>
          <a:p>
            <a:pPr>
              <a:defRPr/>
            </a:pPr>
            <a:r>
              <a:rPr lang="en-US" altLang="en-US" sz="3200" dirty="0"/>
              <a:t>Alice’s lipid panel is as follows: </a:t>
            </a:r>
          </a:p>
          <a:p>
            <a:pPr lvl="1">
              <a:defRPr/>
            </a:pPr>
            <a:r>
              <a:rPr lang="en-US" altLang="en-US" sz="2400" dirty="0"/>
              <a:t>Total cholesterol: 204mg/</a:t>
            </a:r>
            <a:r>
              <a:rPr lang="en-US" altLang="en-US" sz="2400" dirty="0" err="1"/>
              <a:t>dL</a:t>
            </a:r>
            <a:endParaRPr lang="en-US" altLang="en-US" sz="2400" dirty="0"/>
          </a:p>
          <a:p>
            <a:pPr lvl="1">
              <a:defRPr/>
            </a:pPr>
            <a:r>
              <a:rPr lang="en-US" altLang="en-US" sz="2400" dirty="0"/>
              <a:t>LDL: 120mg/</a:t>
            </a:r>
            <a:r>
              <a:rPr lang="en-US" altLang="en-US" sz="2400" dirty="0" err="1"/>
              <a:t>dL</a:t>
            </a:r>
            <a:endParaRPr lang="en-US" altLang="en-US" sz="2400" dirty="0"/>
          </a:p>
          <a:p>
            <a:pPr lvl="1">
              <a:defRPr/>
            </a:pPr>
            <a:r>
              <a:rPr lang="en-US" altLang="en-US" sz="2400" dirty="0"/>
              <a:t>HDL: 34mg/</a:t>
            </a:r>
            <a:r>
              <a:rPr lang="en-US" altLang="en-US" sz="2400" dirty="0" err="1"/>
              <a:t>dL</a:t>
            </a:r>
            <a:endParaRPr lang="en-US" altLang="en-US" sz="2400" dirty="0"/>
          </a:p>
          <a:p>
            <a:pPr lvl="1">
              <a:defRPr/>
            </a:pPr>
            <a:r>
              <a:rPr lang="en-US" altLang="en-US" sz="2400" dirty="0"/>
              <a:t>Triglycerides: 250mg/</a:t>
            </a:r>
            <a:r>
              <a:rPr lang="en-US" altLang="en-US" sz="2400" dirty="0" err="1"/>
              <a:t>dL</a:t>
            </a:r>
            <a:endParaRPr lang="en-US" altLang="en-US" sz="2400" dirty="0"/>
          </a:p>
          <a:p>
            <a:pPr lvl="1">
              <a:defRPr/>
            </a:pPr>
            <a:endParaRPr lang="en-US" altLang="en-US" sz="2400" dirty="0"/>
          </a:p>
          <a:p>
            <a:pPr>
              <a:defRPr/>
            </a:pPr>
            <a:r>
              <a:rPr lang="en-US" sz="3200" dirty="0"/>
              <a:t>Which ASCVD risk factors does Alice have? </a:t>
            </a:r>
          </a:p>
          <a:p>
            <a:pPr marL="292100" lvl="1" indent="0">
              <a:buFont typeface="Wingdings 2" panose="05020102010507070707" pitchFamily="18" charset="2"/>
              <a:buNone/>
              <a:defRPr/>
            </a:pPr>
            <a:r>
              <a:rPr lang="en-US" altLang="en-US" sz="2800" dirty="0"/>
              <a:t>Low HDL, smokes, obesity, HTN, albuminuria</a:t>
            </a:r>
            <a:endParaRPr lang="en-US" altLang="en-US" sz="2800" b="1" dirty="0">
              <a:solidFill>
                <a:schemeClr val="bg1">
                  <a:lumMod val="50000"/>
                </a:schemeClr>
              </a:solidFill>
            </a:endParaRPr>
          </a:p>
          <a:p>
            <a:pPr lvl="1">
              <a:defRPr/>
            </a:pPr>
            <a:endParaRPr lang="en-US" altLang="en-US" sz="2400" dirty="0"/>
          </a:p>
          <a:p>
            <a:pPr>
              <a:defRPr/>
            </a:pPr>
            <a:r>
              <a:rPr lang="en-US" altLang="en-US" sz="3200" dirty="0"/>
              <a:t>10 year ASCVD risk=42%</a:t>
            </a:r>
            <a:br>
              <a:rPr lang="en-US" altLang="en-US" sz="4800" dirty="0"/>
            </a:br>
            <a:endParaRPr lang="en-US" altLang="en-US" sz="3200" dirty="0"/>
          </a:p>
          <a:p>
            <a:pPr lvl="1">
              <a:defRPr/>
            </a:pPr>
            <a:endParaRPr lang="en-US" altLang="en-US" dirty="0"/>
          </a:p>
          <a:p>
            <a:pPr lvl="1">
              <a:defRPr/>
            </a:pPr>
            <a:endParaRPr lang="en-US" altLang="en-US" sz="2000" dirty="0"/>
          </a:p>
        </p:txBody>
      </p:sp>
      <p:pic>
        <p:nvPicPr>
          <p:cNvPr id="4" name="Picture 3" descr="Old woman explaining">
            <a:extLst>
              <a:ext uri="{FF2B5EF4-FFF2-40B4-BE49-F238E27FC236}">
                <a16:creationId xmlns:a16="http://schemas.microsoft.com/office/drawing/2014/main" id="{25EA3D1E-64D1-4EE3-9510-87328BA87CA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77000" y="1219200"/>
            <a:ext cx="1539246" cy="45720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9EA2B5-A672-472B-8DD1-EA3CD8C603B2}"/>
              </a:ext>
            </a:extLst>
          </p:cNvPr>
          <p:cNvSpPr>
            <a:spLocks noGrp="1"/>
          </p:cNvSpPr>
          <p:nvPr>
            <p:ph type="title"/>
          </p:nvPr>
        </p:nvSpPr>
        <p:spPr>
          <a:xfrm>
            <a:off x="447101" y="401637"/>
            <a:ext cx="8153400" cy="1143000"/>
          </a:xfrm>
        </p:spPr>
        <p:txBody>
          <a:bodyPr>
            <a:normAutofit/>
          </a:bodyPr>
          <a:lstStyle/>
          <a:p>
            <a:pPr>
              <a:defRPr/>
            </a:pPr>
            <a:r>
              <a:rPr lang="en-US" dirty="0"/>
              <a:t>Poll 4 - What is the best Lipid Recommendation for Alice? </a:t>
            </a:r>
          </a:p>
        </p:txBody>
      </p:sp>
      <p:sp>
        <p:nvSpPr>
          <p:cNvPr id="75779" name="Content Placeholder 2">
            <a:extLst>
              <a:ext uri="{FF2B5EF4-FFF2-40B4-BE49-F238E27FC236}">
                <a16:creationId xmlns:a16="http://schemas.microsoft.com/office/drawing/2014/main" id="{375130FE-FAC2-4E02-96B5-1860E11CFCB8}"/>
              </a:ext>
            </a:extLst>
          </p:cNvPr>
          <p:cNvSpPr>
            <a:spLocks noGrp="1"/>
          </p:cNvSpPr>
          <p:nvPr>
            <p:ph idx="1"/>
          </p:nvPr>
        </p:nvSpPr>
        <p:spPr>
          <a:xfrm>
            <a:off x="457200" y="1752600"/>
            <a:ext cx="5638800" cy="4703763"/>
          </a:xfrm>
        </p:spPr>
        <p:txBody>
          <a:bodyPr>
            <a:normAutofit fontScale="92500" lnSpcReduction="10000"/>
          </a:bodyPr>
          <a:lstStyle/>
          <a:p>
            <a:pPr marL="514350" indent="-514350">
              <a:buFont typeface="Trebuchet MS" panose="020B0603020202020204" pitchFamily="34" charset="0"/>
              <a:buAutoNum type="alphaUcPeriod"/>
            </a:pPr>
            <a:r>
              <a:rPr lang="en-US" altLang="en-US" sz="3200" dirty="0"/>
              <a:t>Optimize lifestyle modifications only</a:t>
            </a:r>
          </a:p>
          <a:p>
            <a:pPr marL="514350" indent="-514350">
              <a:buFont typeface="Trebuchet MS" panose="020B0603020202020204" pitchFamily="34" charset="0"/>
              <a:buAutoNum type="alphaUcPeriod"/>
            </a:pPr>
            <a:r>
              <a:rPr lang="en-US" altLang="en-US" sz="3200" dirty="0"/>
              <a:t>Lifestyle + initiate a moderate intensity statin</a:t>
            </a:r>
          </a:p>
          <a:p>
            <a:pPr marL="514350" indent="-514350">
              <a:buFont typeface="Trebuchet MS" panose="020B0603020202020204" pitchFamily="34" charset="0"/>
              <a:buAutoNum type="alphaUcPeriod"/>
            </a:pPr>
            <a:r>
              <a:rPr lang="en-US" altLang="en-US" sz="3200" dirty="0"/>
              <a:t>Lifestyle + initiate a high intensity statin</a:t>
            </a:r>
          </a:p>
          <a:p>
            <a:pPr marL="514350" indent="-514350">
              <a:buFont typeface="Trebuchet MS" panose="020B0603020202020204" pitchFamily="34" charset="0"/>
              <a:buAutoNum type="alphaUcPeriod"/>
            </a:pPr>
            <a:r>
              <a:rPr lang="en-US" altLang="en-US" sz="3200" dirty="0"/>
              <a:t>Lifestyle + initiate high intensity statin + </a:t>
            </a:r>
            <a:r>
              <a:rPr lang="en-US" altLang="en-US" sz="3200" dirty="0" err="1"/>
              <a:t>icosapent</a:t>
            </a:r>
            <a:r>
              <a:rPr lang="en-US" altLang="en-US" sz="3200" dirty="0"/>
              <a:t> ethyl </a:t>
            </a:r>
          </a:p>
          <a:p>
            <a:pPr marL="514350" indent="-514350">
              <a:buFont typeface="Trebuchet MS" panose="020B0603020202020204" pitchFamily="34" charset="0"/>
              <a:buAutoNum type="alphaUcPeriod"/>
            </a:pPr>
            <a:r>
              <a:rPr lang="en-US" altLang="en-US" sz="3200" dirty="0"/>
              <a:t>Lifestyle + initiate high intensity statin + </a:t>
            </a:r>
            <a:r>
              <a:rPr lang="en-US" altLang="en-US" sz="3200" dirty="0" err="1"/>
              <a:t>bempedoic</a:t>
            </a:r>
            <a:r>
              <a:rPr lang="en-US" altLang="en-US" sz="3200" dirty="0"/>
              <a:t> acid</a:t>
            </a:r>
            <a:endParaRPr lang="en-US" altLang="en-US" dirty="0"/>
          </a:p>
        </p:txBody>
      </p:sp>
      <p:pic>
        <p:nvPicPr>
          <p:cNvPr id="5" name="Picture 4">
            <a:extLst>
              <a:ext uri="{FF2B5EF4-FFF2-40B4-BE49-F238E27FC236}">
                <a16:creationId xmlns:a16="http://schemas.microsoft.com/office/drawing/2014/main" id="{00C20F7A-18D7-43F2-B423-E7E4D051244D}"/>
              </a:ext>
            </a:extLst>
          </p:cNvPr>
          <p:cNvPicPr>
            <a:picLocks noChangeAspect="1"/>
          </p:cNvPicPr>
          <p:nvPr/>
        </p:nvPicPr>
        <p:blipFill>
          <a:blip r:embed="rId3"/>
          <a:stretch>
            <a:fillRect/>
          </a:stretch>
        </p:blipFill>
        <p:spPr>
          <a:xfrm rot="1563043">
            <a:off x="6915092" y="2043947"/>
            <a:ext cx="1643062" cy="1681162"/>
          </a:xfrm>
          <a:prstGeom prst="rect">
            <a:avLst/>
          </a:prstGeom>
        </p:spPr>
      </p:pic>
      <p:sp>
        <p:nvSpPr>
          <p:cNvPr id="3" name="Oval 2">
            <a:extLst>
              <a:ext uri="{FF2B5EF4-FFF2-40B4-BE49-F238E27FC236}">
                <a16:creationId xmlns:a16="http://schemas.microsoft.com/office/drawing/2014/main" id="{16EAD358-E586-638C-D8DB-BFC26F79BBB0}"/>
              </a:ext>
            </a:extLst>
          </p:cNvPr>
          <p:cNvSpPr/>
          <p:nvPr/>
        </p:nvSpPr>
        <p:spPr>
          <a:xfrm>
            <a:off x="609600" y="3347896"/>
            <a:ext cx="4659126" cy="1300304"/>
          </a:xfrm>
          <a:prstGeom prst="ellipse">
            <a:avLst/>
          </a:prstGeom>
          <a:noFill/>
          <a:ln w="57150">
            <a:solidFill>
              <a:srgbClr val="7030A0"/>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w="38100">
                <a:solidFill>
                  <a:schemeClr val="tx1"/>
                </a:solidFill>
              </a:ln>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3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6FF3F5-B2C7-4FEC-858B-A7AFEF9409EB}"/>
              </a:ext>
            </a:extLst>
          </p:cNvPr>
          <p:cNvSpPr>
            <a:spLocks noGrp="1"/>
          </p:cNvSpPr>
          <p:nvPr>
            <p:ph type="title"/>
          </p:nvPr>
        </p:nvSpPr>
        <p:spPr/>
        <p:txBody>
          <a:bodyPr>
            <a:normAutofit/>
          </a:bodyPr>
          <a:lstStyle/>
          <a:p>
            <a:pPr eaLnBrk="1" fontAlgn="auto" hangingPunct="1">
              <a:spcAft>
                <a:spcPts val="0"/>
              </a:spcAft>
              <a:defRPr/>
            </a:pPr>
            <a:r>
              <a:rPr lang="en-US" sz="6000" dirty="0"/>
              <a:t>Antiplatelet Agents</a:t>
            </a:r>
          </a:p>
        </p:txBody>
      </p:sp>
      <p:sp>
        <p:nvSpPr>
          <p:cNvPr id="4" name="Text Placeholder 3">
            <a:extLst>
              <a:ext uri="{FF2B5EF4-FFF2-40B4-BE49-F238E27FC236}">
                <a16:creationId xmlns:a16="http://schemas.microsoft.com/office/drawing/2014/main" id="{EACF9DCC-D6C6-A6E0-74A1-2562B12D66FA}"/>
              </a:ext>
            </a:extLst>
          </p:cNvPr>
          <p:cNvSpPr>
            <a:spLocks noGrp="1"/>
          </p:cNvSpPr>
          <p:nvPr>
            <p:ph type="body" idx="1"/>
          </p:nvPr>
        </p:nvSpPr>
        <p:spPr/>
        <p:txBody>
          <a:bodyPr/>
          <a:lstStyle/>
          <a:p>
            <a:endParaRPr lang="en-US"/>
          </a:p>
        </p:txBody>
      </p:sp>
    </p:spTree>
  </p:cSld>
  <p:clrMapOvr>
    <a:masterClrMapping/>
  </p:clrMapOvr>
  <p:transition spd="med">
    <p:fade/>
  </p:transition>
</p:sld>
</file>

<file path=ppt/slides/slide3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758FC3-8CFB-48F1-8BD4-3D4753D56C73}"/>
              </a:ext>
            </a:extLst>
          </p:cNvPr>
          <p:cNvSpPr>
            <a:spLocks noGrp="1"/>
          </p:cNvSpPr>
          <p:nvPr>
            <p:ph type="title"/>
          </p:nvPr>
        </p:nvSpPr>
        <p:spPr/>
        <p:txBody>
          <a:bodyPr>
            <a:normAutofit/>
          </a:bodyPr>
          <a:lstStyle/>
          <a:p>
            <a:r>
              <a:rPr lang="en-US" dirty="0"/>
              <a:t>10 - ADA Antiplatelet Agents </a:t>
            </a:r>
          </a:p>
        </p:txBody>
      </p:sp>
      <p:pic>
        <p:nvPicPr>
          <p:cNvPr id="5" name="Picture 4" descr="A picture containing food, bottle&#10;&#10;Description automatically generated">
            <a:extLst>
              <a:ext uri="{FF2B5EF4-FFF2-40B4-BE49-F238E27FC236}">
                <a16:creationId xmlns:a16="http://schemas.microsoft.com/office/drawing/2014/main" id="{32CE8F35-7CCC-4E3F-8635-8533D415F998}"/>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rot="541616">
            <a:off x="7180325" y="1476649"/>
            <a:ext cx="1519518" cy="2286000"/>
          </a:xfrm>
          <a:prstGeom prst="rect">
            <a:avLst/>
          </a:prstGeom>
        </p:spPr>
      </p:pic>
      <p:sp>
        <p:nvSpPr>
          <p:cNvPr id="6" name="Content Placeholder 2">
            <a:extLst>
              <a:ext uri="{FF2B5EF4-FFF2-40B4-BE49-F238E27FC236}">
                <a16:creationId xmlns:a16="http://schemas.microsoft.com/office/drawing/2014/main" id="{A82B8AB1-BFC7-49C6-8FC9-E7784778C2EE}"/>
              </a:ext>
            </a:extLst>
          </p:cNvPr>
          <p:cNvSpPr txBox="1">
            <a:spLocks/>
          </p:cNvSpPr>
          <p:nvPr/>
        </p:nvSpPr>
        <p:spPr>
          <a:xfrm>
            <a:off x="469564" y="1295400"/>
            <a:ext cx="6236036" cy="5410200"/>
          </a:xfrm>
          <a:prstGeom prst="rect">
            <a:avLst/>
          </a:prstGeom>
        </p:spPr>
        <p:txBody>
          <a:bodyPr vert="horz">
            <a:normAutofit fontScale="77500" lnSpcReduction="20000"/>
          </a:bodyPr>
          <a:lstStyle>
            <a:lvl1pPr marL="274320" indent="-274320" algn="l" rtl="0" eaLnBrk="1" latinLnBrk="0" hangingPunct="1">
              <a:spcBef>
                <a:spcPts val="600"/>
              </a:spcBef>
              <a:buClr>
                <a:srgbClr val="5E3886"/>
              </a:buClr>
              <a:buSzPct val="76000"/>
              <a:buFont typeface="Wingdings 3"/>
              <a:buChar char=""/>
              <a:defRPr kumimoji="0" sz="3200" kern="1200">
                <a:solidFill>
                  <a:schemeClr val="tx1"/>
                </a:solidFill>
                <a:latin typeface="Calibri" panose="020F0502020204030204" pitchFamily="34" charset="0"/>
                <a:ea typeface="+mn-ea"/>
                <a:cs typeface="+mn-cs"/>
              </a:defRPr>
            </a:lvl1pPr>
            <a:lvl2pPr marL="548640" indent="-274320" algn="l" rtl="0" eaLnBrk="1" latinLnBrk="0" hangingPunct="1">
              <a:spcBef>
                <a:spcPts val="500"/>
              </a:spcBef>
              <a:buClr>
                <a:srgbClr val="5E3886"/>
              </a:buClr>
              <a:buSzPct val="76000"/>
              <a:buFont typeface="Wingdings 3"/>
              <a:buChar char=""/>
              <a:defRPr kumimoji="0" sz="2600" kern="1200">
                <a:solidFill>
                  <a:schemeClr val="tx1"/>
                </a:solidFill>
                <a:latin typeface="Calibri" panose="020F0502020204030204" pitchFamily="34" charset="0"/>
                <a:ea typeface="+mn-ea"/>
                <a:cs typeface="+mn-cs"/>
              </a:defRPr>
            </a:lvl2pPr>
            <a:lvl3pPr marL="822960" indent="-228600" algn="l" rtl="0" eaLnBrk="1" latinLnBrk="0" hangingPunct="1">
              <a:spcBef>
                <a:spcPts val="500"/>
              </a:spcBef>
              <a:buClr>
                <a:srgbClr val="5E3886"/>
              </a:buClr>
              <a:buSzPct val="76000"/>
              <a:buFont typeface="Wingdings 3"/>
              <a:buChar char=""/>
              <a:defRPr kumimoji="0" sz="2200" kern="1200">
                <a:solidFill>
                  <a:schemeClr val="tx1"/>
                </a:solidFill>
                <a:latin typeface="Calibri" panose="020F0502020204030204" pitchFamily="34" charset="0"/>
                <a:ea typeface="+mn-ea"/>
                <a:cs typeface="+mn-cs"/>
              </a:defRPr>
            </a:lvl3pPr>
            <a:lvl4pPr marL="1097280" indent="-228600" algn="l" rtl="0" eaLnBrk="1" latinLnBrk="0" hangingPunct="1">
              <a:spcBef>
                <a:spcPts val="400"/>
              </a:spcBef>
              <a:buClr>
                <a:srgbClr val="5E3886"/>
              </a:buClr>
              <a:buSzPct val="70000"/>
              <a:buFont typeface="Wingdings"/>
              <a:buChar char=""/>
              <a:defRPr kumimoji="0" sz="1800" kern="1200">
                <a:solidFill>
                  <a:schemeClr val="tx1"/>
                </a:solidFill>
                <a:latin typeface="Calibri" panose="020F0502020204030204" pitchFamily="34" charset="0"/>
                <a:ea typeface="+mn-ea"/>
                <a:cs typeface="+mn-cs"/>
              </a:defRPr>
            </a:lvl4pPr>
            <a:lvl5pPr marL="1371600" indent="-228600" algn="l" rtl="0" eaLnBrk="1" latinLnBrk="0" hangingPunct="1">
              <a:spcBef>
                <a:spcPts val="300"/>
              </a:spcBef>
              <a:buClr>
                <a:srgbClr val="5E3886"/>
              </a:buClr>
              <a:buSzPct val="70000"/>
              <a:buFont typeface="Wingdings"/>
              <a:buChar char=""/>
              <a:defRPr kumimoji="0" sz="1600" kern="1200">
                <a:solidFill>
                  <a:schemeClr val="tx1"/>
                </a:solidFill>
                <a:latin typeface="Calibri" panose="020F0502020204030204" pitchFamily="34" charset="0"/>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a:lstStyle>
          <a:p>
            <a:pPr>
              <a:lnSpc>
                <a:spcPct val="120000"/>
              </a:lnSpc>
            </a:pPr>
            <a:r>
              <a:rPr lang="en-US" sz="2600" b="0" i="0" dirty="0">
                <a:solidFill>
                  <a:srgbClr val="0070C0"/>
                </a:solidFill>
                <a:effectLst/>
                <a:latin typeface="Helvetica Neue"/>
              </a:rPr>
              <a:t>Use aspirin therapy (75–162 mg/day) as a secondary prevention strategy in those with diabetes and a history of atherosclerotic cardiovascular disease. </a:t>
            </a:r>
          </a:p>
          <a:p>
            <a:pPr lvl="2">
              <a:lnSpc>
                <a:spcPct val="120000"/>
              </a:lnSpc>
            </a:pPr>
            <a:r>
              <a:rPr lang="en-US" sz="2600" dirty="0"/>
              <a:t>Aspirin therapy dose (75–162 mg/day)</a:t>
            </a:r>
          </a:p>
          <a:p>
            <a:pPr lvl="2">
              <a:lnSpc>
                <a:spcPct val="120000"/>
              </a:lnSpc>
            </a:pPr>
            <a:r>
              <a:rPr lang="en-US" sz="2600" dirty="0"/>
              <a:t>Increased bleeding risk</a:t>
            </a:r>
          </a:p>
          <a:p>
            <a:pPr lvl="2">
              <a:lnSpc>
                <a:spcPct val="120000"/>
              </a:lnSpc>
            </a:pPr>
            <a:r>
              <a:rPr lang="en-US" altLang="en-US" sz="2800" dirty="0"/>
              <a:t>Dual antiplatelet therapy with a P2Y12 inhibitor for 1 year after acute coronary syndrome and may have benefits beyond</a:t>
            </a:r>
            <a:endParaRPr lang="en-US" sz="2600" dirty="0"/>
          </a:p>
          <a:p>
            <a:pPr>
              <a:lnSpc>
                <a:spcPct val="120000"/>
              </a:lnSpc>
            </a:pPr>
            <a:r>
              <a:rPr lang="en-US" sz="2400" b="0" i="0" dirty="0">
                <a:solidFill>
                  <a:srgbClr val="383636"/>
                </a:solidFill>
                <a:effectLst/>
                <a:latin typeface="Helvetica Neue"/>
              </a:rPr>
              <a:t>Aspirin may be considered as a primary prevention strategy </a:t>
            </a:r>
            <a:r>
              <a:rPr lang="en-US" sz="2400" dirty="0">
                <a:solidFill>
                  <a:srgbClr val="383636"/>
                </a:solidFill>
                <a:latin typeface="Helvetica Neue"/>
              </a:rPr>
              <a:t>in </a:t>
            </a:r>
            <a:r>
              <a:rPr lang="en-US" sz="2400" b="0" i="0" dirty="0">
                <a:solidFill>
                  <a:srgbClr val="383636"/>
                </a:solidFill>
                <a:effectLst/>
                <a:latin typeface="Helvetica Neue"/>
              </a:rPr>
              <a:t>diabetes (usually over age 50) with increased CV risk.</a:t>
            </a:r>
          </a:p>
          <a:p>
            <a:pPr lvl="1">
              <a:lnSpc>
                <a:spcPct val="120000"/>
              </a:lnSpc>
            </a:pPr>
            <a:r>
              <a:rPr lang="en-US" sz="1800" b="0" i="0" dirty="0">
                <a:solidFill>
                  <a:srgbClr val="383636"/>
                </a:solidFill>
                <a:effectLst/>
                <a:latin typeface="Helvetica Neue"/>
              </a:rPr>
              <a:t>Requires </a:t>
            </a:r>
            <a:r>
              <a:rPr lang="en-US" sz="1800" b="1" i="0" u="sng" dirty="0">
                <a:solidFill>
                  <a:srgbClr val="383636"/>
                </a:solidFill>
                <a:effectLst/>
                <a:latin typeface="Helvetica Neue"/>
              </a:rPr>
              <a:t>comprehensive discussion </a:t>
            </a:r>
            <a:r>
              <a:rPr lang="en-US" sz="1800" b="0" i="0" dirty="0">
                <a:solidFill>
                  <a:srgbClr val="383636"/>
                </a:solidFill>
                <a:effectLst/>
                <a:latin typeface="Helvetica Neue"/>
              </a:rPr>
              <a:t>w/ person on benefits versus </a:t>
            </a:r>
            <a:r>
              <a:rPr lang="en-US" sz="1800" dirty="0">
                <a:solidFill>
                  <a:srgbClr val="383636"/>
                </a:solidFill>
                <a:latin typeface="Helvetica Neue"/>
              </a:rPr>
              <a:t>i</a:t>
            </a:r>
            <a:r>
              <a:rPr lang="en-US" sz="1800" b="0" i="0" dirty="0">
                <a:solidFill>
                  <a:srgbClr val="383636"/>
                </a:solidFill>
                <a:effectLst/>
                <a:latin typeface="Helvetica Neue"/>
              </a:rPr>
              <a:t>ncreased risk of bleeding. </a:t>
            </a:r>
            <a:endParaRPr lang="en-US" sz="1800" dirty="0"/>
          </a:p>
          <a:p>
            <a:pPr>
              <a:lnSpc>
                <a:spcPct val="120000"/>
              </a:lnSpc>
            </a:pPr>
            <a:r>
              <a:rPr lang="en-US" sz="3400" dirty="0"/>
              <a:t>Aspirin allergy, consider different agent</a:t>
            </a:r>
          </a:p>
        </p:txBody>
      </p:sp>
    </p:spTree>
    <p:extLst>
      <p:ext uri="{BB962C8B-B14F-4D97-AF65-F5344CB8AC3E}">
        <p14:creationId xmlns:p14="http://schemas.microsoft.com/office/powerpoint/2010/main" val="36021160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44E503-FA78-439A-A246-8844765C9C13}"/>
              </a:ext>
            </a:extLst>
          </p:cNvPr>
          <p:cNvSpPr>
            <a:spLocks noGrp="1"/>
          </p:cNvSpPr>
          <p:nvPr>
            <p:ph type="title"/>
          </p:nvPr>
        </p:nvSpPr>
        <p:spPr/>
        <p:txBody>
          <a:bodyPr/>
          <a:lstStyle/>
          <a:p>
            <a:pPr>
              <a:defRPr/>
            </a:pPr>
            <a:r>
              <a:rPr lang="en-US" dirty="0"/>
              <a:t>Should Alice start aspirin?  </a:t>
            </a:r>
          </a:p>
        </p:txBody>
      </p:sp>
      <p:sp>
        <p:nvSpPr>
          <p:cNvPr id="84995" name="Content Placeholder 2">
            <a:extLst>
              <a:ext uri="{FF2B5EF4-FFF2-40B4-BE49-F238E27FC236}">
                <a16:creationId xmlns:a16="http://schemas.microsoft.com/office/drawing/2014/main" id="{35E0F97C-2CF0-426F-8F55-EA6404002BAA}"/>
              </a:ext>
            </a:extLst>
          </p:cNvPr>
          <p:cNvSpPr>
            <a:spLocks noGrp="1"/>
          </p:cNvSpPr>
          <p:nvPr>
            <p:ph idx="1"/>
          </p:nvPr>
        </p:nvSpPr>
        <p:spPr/>
        <p:txBody>
          <a:bodyPr>
            <a:normAutofit/>
          </a:bodyPr>
          <a:lstStyle/>
          <a:p>
            <a:pPr marL="514350" indent="-514350">
              <a:buFont typeface="Trebuchet MS" panose="020B0603020202020204" pitchFamily="34" charset="0"/>
              <a:buAutoNum type="alphaUcPeriod"/>
            </a:pPr>
            <a:r>
              <a:rPr lang="en-US" altLang="en-US" sz="5400" dirty="0"/>
              <a:t>Yes</a:t>
            </a:r>
          </a:p>
          <a:p>
            <a:pPr marL="514350" indent="-514350">
              <a:buFont typeface="Trebuchet MS" panose="020B0603020202020204" pitchFamily="34" charset="0"/>
              <a:buAutoNum type="alphaUcPeriod"/>
            </a:pPr>
            <a:r>
              <a:rPr lang="en-US" altLang="en-US" sz="5400" dirty="0"/>
              <a:t>No </a:t>
            </a:r>
          </a:p>
        </p:txBody>
      </p:sp>
      <p:pic>
        <p:nvPicPr>
          <p:cNvPr id="4" name="Picture 3">
            <a:extLst>
              <a:ext uri="{FF2B5EF4-FFF2-40B4-BE49-F238E27FC236}">
                <a16:creationId xmlns:a16="http://schemas.microsoft.com/office/drawing/2014/main" id="{229AE671-137E-43C4-8A91-EAEA77B83362}"/>
              </a:ext>
            </a:extLst>
          </p:cNvPr>
          <p:cNvPicPr>
            <a:picLocks noChangeAspect="1"/>
          </p:cNvPicPr>
          <p:nvPr/>
        </p:nvPicPr>
        <p:blipFill>
          <a:blip r:embed="rId3"/>
          <a:stretch>
            <a:fillRect/>
          </a:stretch>
        </p:blipFill>
        <p:spPr>
          <a:xfrm>
            <a:off x="3429001" y="1617419"/>
            <a:ext cx="1791412" cy="4419600"/>
          </a:xfrm>
          <a:prstGeom prst="rect">
            <a:avLst/>
          </a:prstGeom>
        </p:spPr>
      </p:pic>
      <p:pic>
        <p:nvPicPr>
          <p:cNvPr id="3" name="Picture 2">
            <a:extLst>
              <a:ext uri="{FF2B5EF4-FFF2-40B4-BE49-F238E27FC236}">
                <a16:creationId xmlns:a16="http://schemas.microsoft.com/office/drawing/2014/main" id="{373CAF97-BE53-49F4-B80D-21CC1596B53C}"/>
              </a:ext>
            </a:extLst>
          </p:cNvPr>
          <p:cNvPicPr>
            <a:picLocks noChangeAspect="1"/>
          </p:cNvPicPr>
          <p:nvPr/>
        </p:nvPicPr>
        <p:blipFill>
          <a:blip r:embed="rId4"/>
          <a:stretch>
            <a:fillRect/>
          </a:stretch>
        </p:blipFill>
        <p:spPr>
          <a:xfrm>
            <a:off x="5791200" y="1639190"/>
            <a:ext cx="1795901" cy="4419600"/>
          </a:xfrm>
          <a:prstGeom prst="rect">
            <a:avLst/>
          </a:prstGeom>
        </p:spPr>
      </p:pic>
      <p:sp>
        <p:nvSpPr>
          <p:cNvPr id="5" name="TextBox 4">
            <a:extLst>
              <a:ext uri="{FF2B5EF4-FFF2-40B4-BE49-F238E27FC236}">
                <a16:creationId xmlns:a16="http://schemas.microsoft.com/office/drawing/2014/main" id="{C53812DF-3EF8-883C-987A-66FDDC51C694}"/>
              </a:ext>
            </a:extLst>
          </p:cNvPr>
          <p:cNvSpPr txBox="1"/>
          <p:nvPr/>
        </p:nvSpPr>
        <p:spPr>
          <a:xfrm>
            <a:off x="394994" y="3962400"/>
            <a:ext cx="3200400" cy="646331"/>
          </a:xfrm>
          <a:prstGeom prst="rect">
            <a:avLst/>
          </a:prstGeom>
          <a:noFill/>
        </p:spPr>
        <p:txBody>
          <a:bodyPr wrap="square" rtlCol="0">
            <a:spAutoFit/>
          </a:bodyPr>
          <a:lstStyle/>
          <a:p>
            <a:r>
              <a:rPr lang="en-US" dirty="0"/>
              <a:t>Individualized discussed with shared decision making</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C3EB65-46AC-4D85-9213-3E1D5752DAAE}"/>
              </a:ext>
            </a:extLst>
          </p:cNvPr>
          <p:cNvSpPr>
            <a:spLocks noGrp="1"/>
          </p:cNvSpPr>
          <p:nvPr>
            <p:ph type="title"/>
          </p:nvPr>
        </p:nvSpPr>
        <p:spPr/>
        <p:txBody>
          <a:bodyPr>
            <a:normAutofit/>
          </a:bodyPr>
          <a:lstStyle/>
          <a:p>
            <a:pPr>
              <a:defRPr/>
            </a:pPr>
            <a:r>
              <a:rPr lang="en-US" dirty="0"/>
              <a:t>Would you change Alice’s Diabetes Regimen? </a:t>
            </a:r>
          </a:p>
        </p:txBody>
      </p:sp>
      <p:sp>
        <p:nvSpPr>
          <p:cNvPr id="3" name="Content Placeholder 2">
            <a:extLst>
              <a:ext uri="{FF2B5EF4-FFF2-40B4-BE49-F238E27FC236}">
                <a16:creationId xmlns:a16="http://schemas.microsoft.com/office/drawing/2014/main" id="{FED72873-11CD-4673-BEF0-4A2AFCD701A8}"/>
              </a:ext>
            </a:extLst>
          </p:cNvPr>
          <p:cNvSpPr>
            <a:spLocks noGrp="1"/>
          </p:cNvSpPr>
          <p:nvPr>
            <p:ph idx="1"/>
          </p:nvPr>
        </p:nvSpPr>
        <p:spPr/>
        <p:txBody>
          <a:bodyPr>
            <a:normAutofit lnSpcReduction="10000"/>
          </a:bodyPr>
          <a:lstStyle/>
          <a:p>
            <a:pPr eaLnBrk="1" hangingPunct="1">
              <a:defRPr/>
            </a:pPr>
            <a:r>
              <a:rPr lang="en-US" altLang="en-US" sz="3200" dirty="0"/>
              <a:t>Current meds</a:t>
            </a:r>
          </a:p>
          <a:p>
            <a:pPr lvl="1" eaLnBrk="1" hangingPunct="1">
              <a:defRPr/>
            </a:pPr>
            <a:r>
              <a:rPr lang="en-US" altLang="en-US" sz="3200" dirty="0">
                <a:solidFill>
                  <a:schemeClr val="tx1"/>
                </a:solidFill>
              </a:rPr>
              <a:t>Metformin1000mg PO bid</a:t>
            </a:r>
          </a:p>
          <a:p>
            <a:pPr lvl="1" eaLnBrk="1" hangingPunct="1">
              <a:defRPr/>
            </a:pPr>
            <a:r>
              <a:rPr lang="en-US" altLang="en-US" sz="3200" dirty="0" err="1">
                <a:solidFill>
                  <a:schemeClr val="tx1"/>
                </a:solidFill>
              </a:rPr>
              <a:t>Glipizide</a:t>
            </a:r>
            <a:r>
              <a:rPr lang="en-US" altLang="en-US" sz="3200" dirty="0">
                <a:solidFill>
                  <a:schemeClr val="tx1"/>
                </a:solidFill>
              </a:rPr>
              <a:t> 10mg PO </a:t>
            </a:r>
            <a:r>
              <a:rPr lang="en-US" altLang="en-US" sz="3200" dirty="0" err="1">
                <a:solidFill>
                  <a:schemeClr val="tx1"/>
                </a:solidFill>
              </a:rPr>
              <a:t>qam</a:t>
            </a:r>
            <a:endParaRPr lang="en-US" altLang="en-US" sz="3200" dirty="0">
              <a:solidFill>
                <a:schemeClr val="tx1"/>
              </a:solidFill>
            </a:endParaRPr>
          </a:p>
          <a:p>
            <a:pPr lvl="1" eaLnBrk="1" hangingPunct="1">
              <a:defRPr/>
            </a:pPr>
            <a:r>
              <a:rPr lang="en-US" altLang="en-US" sz="3200" dirty="0" err="1">
                <a:solidFill>
                  <a:schemeClr val="tx1"/>
                </a:solidFill>
              </a:rPr>
              <a:t>Chlorthalidone</a:t>
            </a:r>
            <a:r>
              <a:rPr lang="en-US" altLang="en-US" sz="3200" dirty="0">
                <a:solidFill>
                  <a:schemeClr val="tx1"/>
                </a:solidFill>
              </a:rPr>
              <a:t> 25mg PO daily</a:t>
            </a:r>
          </a:p>
          <a:p>
            <a:pPr lvl="1" eaLnBrk="1" hangingPunct="1">
              <a:defRPr/>
            </a:pPr>
            <a:r>
              <a:rPr lang="en-US" altLang="en-US" sz="3200" dirty="0" err="1">
                <a:solidFill>
                  <a:schemeClr val="tx1"/>
                </a:solidFill>
              </a:rPr>
              <a:t>Escitalopram</a:t>
            </a:r>
            <a:r>
              <a:rPr lang="en-US" altLang="en-US" sz="3200" dirty="0">
                <a:solidFill>
                  <a:schemeClr val="tx1"/>
                </a:solidFill>
              </a:rPr>
              <a:t> 10mg PO daily</a:t>
            </a:r>
          </a:p>
          <a:p>
            <a:pPr marL="530225" lvl="2" indent="0" eaLnBrk="1" hangingPunct="1">
              <a:buFont typeface="Wingdings" panose="05000000000000000000" pitchFamily="2" charset="2"/>
              <a:buNone/>
              <a:defRPr/>
            </a:pPr>
            <a:endParaRPr lang="en-US" altLang="en-US" sz="2000" dirty="0"/>
          </a:p>
          <a:p>
            <a:pPr>
              <a:defRPr/>
            </a:pPr>
            <a:r>
              <a:rPr lang="en-US" altLang="en-US" sz="3200" dirty="0"/>
              <a:t>Home monitoring</a:t>
            </a:r>
          </a:p>
          <a:p>
            <a:pPr lvl="1">
              <a:defRPr/>
            </a:pPr>
            <a:r>
              <a:rPr lang="en-US" altLang="en-US" sz="2800" dirty="0">
                <a:solidFill>
                  <a:schemeClr val="tx1"/>
                </a:solidFill>
              </a:rPr>
              <a:t>FBG and pre-meal: 110-130mg/dL</a:t>
            </a:r>
          </a:p>
          <a:p>
            <a:pPr lvl="1">
              <a:defRPr/>
            </a:pPr>
            <a:r>
              <a:rPr lang="en-US" altLang="en-US" sz="2800" dirty="0">
                <a:solidFill>
                  <a:schemeClr val="tx1"/>
                </a:solidFill>
              </a:rPr>
              <a:t>Denies s/</a:t>
            </a:r>
            <a:r>
              <a:rPr lang="en-US" altLang="en-US" sz="2800" dirty="0" err="1">
                <a:solidFill>
                  <a:schemeClr val="tx1"/>
                </a:solidFill>
              </a:rPr>
              <a:t>sx</a:t>
            </a:r>
            <a:r>
              <a:rPr lang="en-US" altLang="en-US" sz="2800" dirty="0">
                <a:solidFill>
                  <a:schemeClr val="tx1"/>
                </a:solidFill>
              </a:rPr>
              <a:t> hypoglycemia. </a:t>
            </a:r>
          </a:p>
          <a:p>
            <a:pPr marL="292100" lvl="1" indent="0">
              <a:buFont typeface="Wingdings 2" panose="05020102010507070707" pitchFamily="18" charset="2"/>
              <a:buNone/>
              <a:defRPr/>
            </a:pPr>
            <a:endParaRPr lang="en-US" altLang="en-US" sz="2800" dirty="0">
              <a:solidFill>
                <a:schemeClr val="tx1"/>
              </a:solidFill>
            </a:endParaRPr>
          </a:p>
          <a:p>
            <a:pPr eaLnBrk="1" hangingPunct="1">
              <a:defRPr/>
            </a:pPr>
            <a:r>
              <a:rPr lang="en-US" altLang="en-US" sz="3200" dirty="0"/>
              <a:t>A1C=6.9%</a:t>
            </a:r>
          </a:p>
          <a:p>
            <a:pPr>
              <a:defRPr/>
            </a:pPr>
            <a:endParaRPr lang="en-US"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9634" name="Rectangle 2"/>
          <p:cNvSpPr>
            <a:spLocks noGrp="1" noRot="1" noChangeArrowheads="1"/>
          </p:cNvSpPr>
          <p:nvPr>
            <p:ph type="title"/>
          </p:nvPr>
        </p:nvSpPr>
        <p:spPr>
          <a:xfrm>
            <a:off x="457200" y="228600"/>
            <a:ext cx="8229600" cy="914400"/>
          </a:xfrm>
        </p:spPr>
        <p:txBody>
          <a:bodyPr anchor="b">
            <a:normAutofit/>
          </a:bodyPr>
          <a:lstStyle/>
          <a:p>
            <a:pPr eaLnBrk="1" hangingPunct="1">
              <a:lnSpc>
                <a:spcPct val="90000"/>
              </a:lnSpc>
            </a:pPr>
            <a:r>
              <a:rPr lang="en-US" altLang="en-US" sz="2800" dirty="0"/>
              <a:t>Risk-Based Screening for Prediabetes or Type 2 in Children and Youth </a:t>
            </a:r>
          </a:p>
        </p:txBody>
      </p:sp>
      <p:sp>
        <p:nvSpPr>
          <p:cNvPr id="428035" name="Rectangle 3"/>
          <p:cNvSpPr>
            <a:spLocks noGrp="1" noRot="1" noChangeArrowheads="1"/>
          </p:cNvSpPr>
          <p:nvPr>
            <p:ph sz="quarter" idx="1"/>
          </p:nvPr>
        </p:nvSpPr>
        <p:spPr>
          <a:xfrm>
            <a:off x="457200" y="1219200"/>
            <a:ext cx="5469822" cy="5638800"/>
          </a:xfrm>
        </p:spPr>
        <p:txBody>
          <a:bodyPr>
            <a:normAutofit fontScale="92500" lnSpcReduction="10000"/>
          </a:bodyPr>
          <a:lstStyle/>
          <a:p>
            <a:pPr eaLnBrk="1" hangingPunct="1">
              <a:lnSpc>
                <a:spcPct val="110000"/>
              </a:lnSpc>
              <a:defRPr/>
            </a:pPr>
            <a:r>
              <a:rPr lang="en-US" sz="2000" dirty="0"/>
              <a:t>Test youth with excess weight (BMI &gt;85% percentile)</a:t>
            </a:r>
          </a:p>
          <a:p>
            <a:pPr eaLnBrk="1" hangingPunct="1">
              <a:lnSpc>
                <a:spcPct val="110000"/>
              </a:lnSpc>
              <a:defRPr/>
            </a:pPr>
            <a:r>
              <a:rPr lang="en-US" sz="2000" dirty="0"/>
              <a:t>Plus any ONE of following risk factors:</a:t>
            </a:r>
          </a:p>
          <a:p>
            <a:pPr lvl="2" eaLnBrk="1" hangingPunct="1">
              <a:lnSpc>
                <a:spcPct val="110000"/>
              </a:lnSpc>
              <a:defRPr/>
            </a:pPr>
            <a:r>
              <a:rPr lang="en-US" sz="2000" dirty="0"/>
              <a:t>Maternal diabetes or GDM during child’s gestation</a:t>
            </a:r>
          </a:p>
          <a:p>
            <a:pPr lvl="2" eaLnBrk="1" hangingPunct="1">
              <a:lnSpc>
                <a:spcPct val="110000"/>
              </a:lnSpc>
              <a:defRPr/>
            </a:pPr>
            <a:r>
              <a:rPr lang="en-US" sz="2000" dirty="0"/>
              <a:t>Family history type 2 in 1</a:t>
            </a:r>
            <a:r>
              <a:rPr lang="en-US" sz="2000" baseline="30000" dirty="0"/>
              <a:t>st</a:t>
            </a:r>
            <a:r>
              <a:rPr lang="en-US" sz="2000" dirty="0"/>
              <a:t> or 2</a:t>
            </a:r>
            <a:r>
              <a:rPr lang="en-US" sz="2000" baseline="30000" dirty="0"/>
              <a:t>nd</a:t>
            </a:r>
            <a:r>
              <a:rPr lang="en-US" sz="2000" dirty="0"/>
              <a:t> degree relative</a:t>
            </a:r>
          </a:p>
          <a:p>
            <a:pPr lvl="2" eaLnBrk="1" hangingPunct="1">
              <a:lnSpc>
                <a:spcPct val="110000"/>
              </a:lnSpc>
              <a:defRPr/>
            </a:pPr>
            <a:r>
              <a:rPr lang="en-US" sz="2000" dirty="0"/>
              <a:t>Native American, African American, Latino, Asian American, Pacific Islander</a:t>
            </a:r>
          </a:p>
          <a:p>
            <a:pPr lvl="2" eaLnBrk="1" hangingPunct="1">
              <a:lnSpc>
                <a:spcPct val="110000"/>
              </a:lnSpc>
              <a:defRPr/>
            </a:pPr>
            <a:r>
              <a:rPr lang="en-US" sz="2000" dirty="0"/>
              <a:t>Signs of insulin resistance (acanthosis nigricans, HTN, dyslipidemia, Polycystic Ovary Syndrome – PCOS, </a:t>
            </a:r>
            <a:r>
              <a:rPr lang="en-US" dirty="0">
                <a:solidFill>
                  <a:srgbClr val="0070C0"/>
                </a:solidFill>
              </a:rPr>
              <a:t>large or small </a:t>
            </a:r>
            <a:r>
              <a:rPr lang="en-US" sz="2000" dirty="0"/>
              <a:t>for gestational-age birth weight </a:t>
            </a:r>
            <a:r>
              <a:rPr lang="en-US" sz="2000" i="1" dirty="0"/>
              <a:t> </a:t>
            </a:r>
          </a:p>
          <a:p>
            <a:pPr lvl="2" eaLnBrk="1" hangingPunct="1">
              <a:lnSpc>
                <a:spcPct val="110000"/>
              </a:lnSpc>
              <a:defRPr/>
            </a:pPr>
            <a:endParaRPr lang="en-US" sz="2000" i="1" dirty="0"/>
          </a:p>
          <a:p>
            <a:pPr eaLnBrk="1" hangingPunct="1">
              <a:lnSpc>
                <a:spcPct val="110000"/>
              </a:lnSpc>
              <a:defRPr/>
            </a:pPr>
            <a:r>
              <a:rPr lang="en-US" sz="2000" dirty="0"/>
              <a:t>Test at 10 </a:t>
            </a:r>
            <a:r>
              <a:rPr lang="en-US" sz="2000" dirty="0" err="1"/>
              <a:t>yrs</a:t>
            </a:r>
            <a:r>
              <a:rPr lang="en-US" sz="2000" dirty="0"/>
              <a:t> or puberty (whichever is first and at least every 3 </a:t>
            </a:r>
            <a:r>
              <a:rPr lang="en-US" sz="2000" dirty="0" err="1"/>
              <a:t>yrs</a:t>
            </a:r>
            <a:r>
              <a:rPr lang="en-US" sz="2000" dirty="0"/>
              <a:t> or more frequently if indicated. Consider earlier screening if multiple risk factors.</a:t>
            </a:r>
          </a:p>
        </p:txBody>
      </p:sp>
      <p:pic>
        <p:nvPicPr>
          <p:cNvPr id="3" name="Picture 2" descr="Children in crowns laughing">
            <a:extLst>
              <a:ext uri="{FF2B5EF4-FFF2-40B4-BE49-F238E27FC236}">
                <a16:creationId xmlns:a16="http://schemas.microsoft.com/office/drawing/2014/main" id="{B185FD0A-E56B-0D48-6568-92311B5131EE}"/>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43933" r="1430" b="-3"/>
          <a:stretch/>
        </p:blipFill>
        <p:spPr>
          <a:xfrm>
            <a:off x="5927022" y="1216152"/>
            <a:ext cx="2746824" cy="3355848"/>
          </a:xfrm>
          <a:prstGeom prst="rect">
            <a:avLst/>
          </a:prstGeom>
          <a:noFill/>
        </p:spPr>
      </p:pic>
      <p:pic>
        <p:nvPicPr>
          <p:cNvPr id="4" name="Picture 3">
            <a:extLst>
              <a:ext uri="{FF2B5EF4-FFF2-40B4-BE49-F238E27FC236}">
                <a16:creationId xmlns:a16="http://schemas.microsoft.com/office/drawing/2014/main" id="{1C80A427-1D04-E66D-CED0-3B6987657D1A}"/>
              </a:ext>
            </a:extLst>
          </p:cNvPr>
          <p:cNvPicPr>
            <a:picLocks noChangeAspect="1"/>
          </p:cNvPicPr>
          <p:nvPr/>
        </p:nvPicPr>
        <p:blipFill>
          <a:blip r:embed="rId6"/>
          <a:stretch>
            <a:fillRect/>
          </a:stretch>
        </p:blipFill>
        <p:spPr>
          <a:xfrm>
            <a:off x="5951707" y="4655884"/>
            <a:ext cx="2689639" cy="601916"/>
          </a:xfrm>
          <a:prstGeom prst="rect">
            <a:avLst/>
          </a:prstGeom>
        </p:spPr>
      </p:pic>
      <p:pic>
        <p:nvPicPr>
          <p:cNvPr id="2" name="Graphic 1" descr="Brainstorm outline">
            <a:extLst>
              <a:ext uri="{FF2B5EF4-FFF2-40B4-BE49-F238E27FC236}">
                <a16:creationId xmlns:a16="http://schemas.microsoft.com/office/drawing/2014/main" id="{B4E904FD-5864-BD31-875B-0FE9E1E1F26D}"/>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5486400" y="4761271"/>
            <a:ext cx="533400" cy="533400"/>
          </a:xfrm>
          <a:prstGeom prst="rect">
            <a:avLst/>
          </a:prstGeom>
        </p:spPr>
      </p:pic>
    </p:spTree>
    <p:custDataLst>
      <p:tags r:id="rId1"/>
    </p:custDataLst>
    <p:extLst>
      <p:ext uri="{BB962C8B-B14F-4D97-AF65-F5344CB8AC3E}">
        <p14:creationId xmlns:p14="http://schemas.microsoft.com/office/powerpoint/2010/main" val="2777409195"/>
      </p:ext>
    </p:extLst>
  </p:cSld>
  <p:clrMapOvr>
    <a:masterClrMapping/>
  </p:clrMapOvr>
  <p:extLst>
    <p:ext uri="{6950BFC3-D8DA-4A85-94F7-54DA5524770B}">
      <p188:commentRel xmlns:p188="http://schemas.microsoft.com/office/powerpoint/2018/8/main" r:id="rId4"/>
    </p:ext>
  </p:extLst>
</p:sld>
</file>

<file path=ppt/slides/slide3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BE0D18-63CB-48C5-BD4A-14F9E1537106}"/>
              </a:ext>
            </a:extLst>
          </p:cNvPr>
          <p:cNvSpPr>
            <a:spLocks noGrp="1"/>
          </p:cNvSpPr>
          <p:nvPr>
            <p:ph type="title"/>
          </p:nvPr>
        </p:nvSpPr>
        <p:spPr>
          <a:xfrm>
            <a:off x="152400" y="152400"/>
            <a:ext cx="8458200" cy="1143000"/>
          </a:xfrm>
        </p:spPr>
        <p:txBody>
          <a:bodyPr>
            <a:normAutofit/>
          </a:bodyPr>
          <a:lstStyle/>
          <a:p>
            <a:pPr>
              <a:defRPr/>
            </a:pPr>
            <a:r>
              <a:rPr lang="en-US" dirty="0"/>
              <a:t>Which of the Following Changes Would you Make to Alice’s regimen?   Poll 5</a:t>
            </a:r>
          </a:p>
        </p:txBody>
      </p:sp>
      <p:sp>
        <p:nvSpPr>
          <p:cNvPr id="3" name="Content Placeholder 2">
            <a:extLst>
              <a:ext uri="{FF2B5EF4-FFF2-40B4-BE49-F238E27FC236}">
                <a16:creationId xmlns:a16="http://schemas.microsoft.com/office/drawing/2014/main" id="{20132805-C2AD-426B-89AE-A8E62D078967}"/>
              </a:ext>
            </a:extLst>
          </p:cNvPr>
          <p:cNvSpPr>
            <a:spLocks noGrp="1"/>
          </p:cNvSpPr>
          <p:nvPr>
            <p:ph idx="1"/>
          </p:nvPr>
        </p:nvSpPr>
        <p:spPr>
          <a:xfrm>
            <a:off x="457200" y="1752600"/>
            <a:ext cx="6629400" cy="4703763"/>
          </a:xfrm>
        </p:spPr>
        <p:txBody>
          <a:bodyPr/>
          <a:lstStyle/>
          <a:p>
            <a:pPr marL="514350" indent="-514350">
              <a:buFont typeface="+mj-lt"/>
              <a:buAutoNum type="alphaUcPeriod"/>
              <a:defRPr/>
            </a:pPr>
            <a:r>
              <a:rPr lang="en-US" sz="4000" dirty="0"/>
              <a:t>No changes since A1C is at target</a:t>
            </a:r>
          </a:p>
          <a:p>
            <a:pPr marL="514350" indent="-514350">
              <a:buFont typeface="+mj-lt"/>
              <a:buAutoNum type="alphaUcPeriod"/>
              <a:defRPr/>
            </a:pPr>
            <a:r>
              <a:rPr lang="en-US" sz="4000" dirty="0"/>
              <a:t>Add empagliflozin (Jardiance)</a:t>
            </a:r>
          </a:p>
          <a:p>
            <a:pPr marL="514350" indent="-514350">
              <a:buFont typeface="+mj-lt"/>
              <a:buAutoNum type="alphaUcPeriod"/>
              <a:defRPr/>
            </a:pPr>
            <a:r>
              <a:rPr lang="en-US" sz="4000" dirty="0"/>
              <a:t>Add dulaglutide (Trulicity)</a:t>
            </a:r>
          </a:p>
          <a:p>
            <a:pPr marL="514350" indent="-514350">
              <a:buFont typeface="+mj-lt"/>
              <a:buAutoNum type="alphaUcPeriod"/>
              <a:defRPr/>
            </a:pPr>
            <a:r>
              <a:rPr lang="en-US" sz="4000" dirty="0"/>
              <a:t>Add linagliptin (</a:t>
            </a:r>
            <a:r>
              <a:rPr lang="en-US" sz="4000" dirty="0" err="1"/>
              <a:t>Tradjenta</a:t>
            </a:r>
            <a:r>
              <a:rPr lang="en-US" sz="4000" dirty="0"/>
              <a:t>)</a:t>
            </a:r>
          </a:p>
          <a:p>
            <a:pPr>
              <a:defRPr/>
            </a:pPr>
            <a:endParaRPr lang="en-US" dirty="0"/>
          </a:p>
        </p:txBody>
      </p:sp>
      <p:sp>
        <p:nvSpPr>
          <p:cNvPr id="89092" name="TextBox 3">
            <a:extLst>
              <a:ext uri="{FF2B5EF4-FFF2-40B4-BE49-F238E27FC236}">
                <a16:creationId xmlns:a16="http://schemas.microsoft.com/office/drawing/2014/main" id="{04ED6E79-1591-4C9F-B510-6C26DEB74879}"/>
              </a:ext>
            </a:extLst>
          </p:cNvPr>
          <p:cNvSpPr txBox="1">
            <a:spLocks noChangeArrowheads="1"/>
          </p:cNvSpPr>
          <p:nvPr/>
        </p:nvSpPr>
        <p:spPr bwMode="auto">
          <a:xfrm>
            <a:off x="452438" y="5943600"/>
            <a:ext cx="73914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rebuchet MS" panose="020B0603020202020204" pitchFamily="34" charset="0"/>
                <a:cs typeface="Arial" panose="020B0604020202020204" pitchFamily="34" charset="0"/>
              </a:defRPr>
            </a:lvl1pPr>
            <a:lvl2pPr marL="742950" indent="-285750">
              <a:defRPr>
                <a:solidFill>
                  <a:schemeClr val="tx1"/>
                </a:solidFill>
                <a:latin typeface="Trebuchet MS" panose="020B0603020202020204" pitchFamily="34" charset="0"/>
                <a:cs typeface="Arial" panose="020B0604020202020204" pitchFamily="34" charset="0"/>
              </a:defRPr>
            </a:lvl2pPr>
            <a:lvl3pPr marL="1143000" indent="-228600">
              <a:defRPr>
                <a:solidFill>
                  <a:schemeClr val="tx1"/>
                </a:solidFill>
                <a:latin typeface="Trebuchet MS" panose="020B0603020202020204" pitchFamily="34" charset="0"/>
                <a:cs typeface="Arial" panose="020B0604020202020204" pitchFamily="34" charset="0"/>
              </a:defRPr>
            </a:lvl3pPr>
            <a:lvl4pPr marL="1600200" indent="-228600">
              <a:defRPr>
                <a:solidFill>
                  <a:schemeClr val="tx1"/>
                </a:solidFill>
                <a:latin typeface="Trebuchet MS" panose="020B0603020202020204" pitchFamily="34" charset="0"/>
                <a:cs typeface="Arial" panose="020B0604020202020204" pitchFamily="34" charset="0"/>
              </a:defRPr>
            </a:lvl4pPr>
            <a:lvl5pPr marL="2057400" indent="-228600">
              <a:defRPr>
                <a:solidFill>
                  <a:schemeClr val="tx1"/>
                </a:solidFill>
                <a:latin typeface="Trebuchet MS" panose="020B0603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9pPr>
          </a:lstStyle>
          <a:p>
            <a:pPr eaLnBrk="1" hangingPunct="1"/>
            <a:r>
              <a:rPr lang="en-US" altLang="en-US" b="1">
                <a:solidFill>
                  <a:srgbClr val="FF0000"/>
                </a:solidFill>
              </a:rPr>
              <a:t>If you add an agent, would you stop or decrease any of the others? </a:t>
            </a:r>
          </a:p>
        </p:txBody>
      </p:sp>
      <p:pic>
        <p:nvPicPr>
          <p:cNvPr id="5" name="Picture 4">
            <a:extLst>
              <a:ext uri="{FF2B5EF4-FFF2-40B4-BE49-F238E27FC236}">
                <a16:creationId xmlns:a16="http://schemas.microsoft.com/office/drawing/2014/main" id="{D89A67D8-B9B7-47A3-A1A5-DA9787EF5BE4}"/>
              </a:ext>
            </a:extLst>
          </p:cNvPr>
          <p:cNvPicPr>
            <a:picLocks noChangeAspect="1"/>
          </p:cNvPicPr>
          <p:nvPr/>
        </p:nvPicPr>
        <p:blipFill>
          <a:blip r:embed="rId3"/>
          <a:stretch>
            <a:fillRect/>
          </a:stretch>
        </p:blipFill>
        <p:spPr>
          <a:xfrm rot="1563043">
            <a:off x="6991293" y="2094666"/>
            <a:ext cx="1643062" cy="1681162"/>
          </a:xfrm>
          <a:prstGeom prst="rect">
            <a:avLst/>
          </a:prstGeom>
        </p:spPr>
      </p:pic>
      <p:sp>
        <p:nvSpPr>
          <p:cNvPr id="4" name="Oval 3">
            <a:extLst>
              <a:ext uri="{FF2B5EF4-FFF2-40B4-BE49-F238E27FC236}">
                <a16:creationId xmlns:a16="http://schemas.microsoft.com/office/drawing/2014/main" id="{0A6869E6-83B4-BE5A-A498-23EDEB4309D1}"/>
              </a:ext>
            </a:extLst>
          </p:cNvPr>
          <p:cNvSpPr/>
          <p:nvPr/>
        </p:nvSpPr>
        <p:spPr>
          <a:xfrm>
            <a:off x="546632" y="3050707"/>
            <a:ext cx="4482568" cy="1368893"/>
          </a:xfrm>
          <a:prstGeom prst="ellipse">
            <a:avLst/>
          </a:prstGeom>
          <a:noFill/>
          <a:ln w="57150">
            <a:solidFill>
              <a:srgbClr val="7030A0"/>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w="38100">
                <a:solidFill>
                  <a:schemeClr val="tx1"/>
                </a:solidFill>
              </a:ln>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F00E2E-05B1-4AD5-8793-DC812A88791E}"/>
              </a:ext>
            </a:extLst>
          </p:cNvPr>
          <p:cNvSpPr>
            <a:spLocks noGrp="1"/>
          </p:cNvSpPr>
          <p:nvPr>
            <p:ph type="title"/>
          </p:nvPr>
        </p:nvSpPr>
        <p:spPr>
          <a:xfrm>
            <a:off x="457200" y="152400"/>
            <a:ext cx="8229600" cy="1295400"/>
          </a:xfrm>
        </p:spPr>
        <p:txBody>
          <a:bodyPr>
            <a:normAutofit/>
          </a:bodyPr>
          <a:lstStyle/>
          <a:p>
            <a:pPr>
              <a:defRPr/>
            </a:pPr>
            <a:r>
              <a:rPr lang="en-US" sz="3200" dirty="0"/>
              <a:t>Poll 6- What Lifestyle Modifications are Recommended for Alice?</a:t>
            </a:r>
          </a:p>
        </p:txBody>
      </p:sp>
      <p:sp>
        <p:nvSpPr>
          <p:cNvPr id="95235" name="Content Placeholder 2">
            <a:extLst>
              <a:ext uri="{FF2B5EF4-FFF2-40B4-BE49-F238E27FC236}">
                <a16:creationId xmlns:a16="http://schemas.microsoft.com/office/drawing/2014/main" id="{151999A4-E12E-4E51-B047-75BC777C871B}"/>
              </a:ext>
            </a:extLst>
          </p:cNvPr>
          <p:cNvSpPr>
            <a:spLocks noGrp="1"/>
          </p:cNvSpPr>
          <p:nvPr>
            <p:ph idx="1"/>
          </p:nvPr>
        </p:nvSpPr>
        <p:spPr>
          <a:xfrm>
            <a:off x="457200" y="1600200"/>
            <a:ext cx="8229600" cy="5105400"/>
          </a:xfrm>
        </p:spPr>
        <p:txBody>
          <a:bodyPr/>
          <a:lstStyle/>
          <a:p>
            <a:pPr marL="514350" indent="-514350">
              <a:buFont typeface="Trebuchet MS" panose="020B0603020202020204" pitchFamily="34" charset="0"/>
              <a:buAutoNum type="alphaUcPeriod"/>
            </a:pPr>
            <a:r>
              <a:rPr lang="en-US" altLang="en-US" sz="3200" dirty="0"/>
              <a:t>Tobacco cessation </a:t>
            </a:r>
          </a:p>
          <a:p>
            <a:pPr marL="514350" indent="-514350">
              <a:buFont typeface="Trebuchet MS" panose="020B0603020202020204" pitchFamily="34" charset="0"/>
              <a:buAutoNum type="alphaUcPeriod"/>
            </a:pPr>
            <a:r>
              <a:rPr lang="en-US" altLang="en-US" sz="3200" dirty="0"/>
              <a:t>Weight loss</a:t>
            </a:r>
          </a:p>
          <a:p>
            <a:pPr marL="514350" indent="-514350">
              <a:buFont typeface="Trebuchet MS" panose="020B0603020202020204" pitchFamily="34" charset="0"/>
              <a:buAutoNum type="alphaUcPeriod"/>
            </a:pPr>
            <a:r>
              <a:rPr lang="en-US" altLang="en-US" sz="3200" dirty="0"/>
              <a:t>Increase physical activity</a:t>
            </a:r>
          </a:p>
          <a:p>
            <a:pPr marL="514350" indent="-514350">
              <a:buFont typeface="Trebuchet MS" panose="020B0603020202020204" pitchFamily="34" charset="0"/>
              <a:buAutoNum type="alphaUcPeriod"/>
            </a:pPr>
            <a:r>
              <a:rPr lang="en-US" altLang="en-US" sz="3200" dirty="0"/>
              <a:t>Reduce alcohol intake</a:t>
            </a:r>
          </a:p>
          <a:p>
            <a:pPr marL="514350" indent="-514350">
              <a:buFont typeface="Trebuchet MS" panose="020B0603020202020204" pitchFamily="34" charset="0"/>
              <a:buAutoNum type="alphaUcPeriod"/>
            </a:pPr>
            <a:r>
              <a:rPr lang="en-US" altLang="en-US" sz="3200" dirty="0"/>
              <a:t>Reduce salt intake</a:t>
            </a:r>
            <a:endParaRPr lang="en-US" altLang="en-US" dirty="0"/>
          </a:p>
        </p:txBody>
      </p:sp>
      <p:sp>
        <p:nvSpPr>
          <p:cNvPr id="95236" name="TextBox 3">
            <a:extLst>
              <a:ext uri="{FF2B5EF4-FFF2-40B4-BE49-F238E27FC236}">
                <a16:creationId xmlns:a16="http://schemas.microsoft.com/office/drawing/2014/main" id="{EADD3FDD-9C3E-4620-90F0-66E22CA85E31}"/>
              </a:ext>
            </a:extLst>
          </p:cNvPr>
          <p:cNvSpPr txBox="1">
            <a:spLocks noChangeArrowheads="1"/>
          </p:cNvSpPr>
          <p:nvPr/>
        </p:nvSpPr>
        <p:spPr bwMode="auto">
          <a:xfrm>
            <a:off x="609600" y="6021388"/>
            <a:ext cx="3297238"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600"/>
              </a:spcBef>
              <a:buClr>
                <a:schemeClr val="tx2"/>
              </a:buClr>
              <a:buSzPct val="73000"/>
              <a:buFont typeface="Wingdings 2" panose="05020102010507070707" pitchFamily="18" charset="2"/>
              <a:buChar char=""/>
              <a:defRPr sz="2600">
                <a:solidFill>
                  <a:schemeClr val="tx1"/>
                </a:solidFill>
                <a:latin typeface="Trebuchet MS" panose="020B0603020202020204" pitchFamily="34" charset="0"/>
              </a:defRPr>
            </a:lvl1pPr>
            <a:lvl2pPr marL="742950" indent="-285750">
              <a:spcBef>
                <a:spcPts val="500"/>
              </a:spcBef>
              <a:buClr>
                <a:srgbClr val="F9B639"/>
              </a:buClr>
              <a:buSzPct val="80000"/>
              <a:buFont typeface="Wingdings 2" panose="05020102010507070707" pitchFamily="18" charset="2"/>
              <a:buChar char=""/>
              <a:defRPr sz="2300">
                <a:solidFill>
                  <a:srgbClr val="6C6C6C"/>
                </a:solidFill>
                <a:latin typeface="Trebuchet MS" panose="020B0603020202020204" pitchFamily="34" charset="0"/>
              </a:defRPr>
            </a:lvl2pPr>
            <a:lvl3pPr marL="1143000" indent="-228600">
              <a:spcBef>
                <a:spcPts val="400"/>
              </a:spcBef>
              <a:buClr>
                <a:srgbClr val="F9B639"/>
              </a:buClr>
              <a:buSzPct val="60000"/>
              <a:buFont typeface="Wingdings" panose="05000000000000000000" pitchFamily="2" charset="2"/>
              <a:buChar char=""/>
              <a:defRPr sz="2000">
                <a:solidFill>
                  <a:schemeClr val="tx1"/>
                </a:solidFill>
                <a:latin typeface="Trebuchet MS" panose="020B0603020202020204" pitchFamily="34" charset="0"/>
              </a:defRPr>
            </a:lvl3pPr>
            <a:lvl4pPr marL="1600200" indent="-228600">
              <a:spcBef>
                <a:spcPct val="20000"/>
              </a:spcBef>
              <a:buClr>
                <a:srgbClr val="F9B639"/>
              </a:buClr>
              <a:buSzPct val="80000"/>
              <a:buFont typeface="Wingdings 2" panose="05020102010507070707" pitchFamily="18" charset="2"/>
              <a:buChar char=""/>
              <a:defRPr sz="2000">
                <a:solidFill>
                  <a:srgbClr val="6C6C6C"/>
                </a:solidFill>
                <a:latin typeface="Trebuchet MS" panose="020B0603020202020204" pitchFamily="34" charset="0"/>
              </a:defRPr>
            </a:lvl4pPr>
            <a:lvl5pPr marL="2057400" indent="-228600">
              <a:spcBef>
                <a:spcPts val="400"/>
              </a:spcBef>
              <a:buClr>
                <a:srgbClr val="F9B639"/>
              </a:buClr>
              <a:buSzPct val="70000"/>
              <a:buFont typeface="Wingdings" panose="05000000000000000000" pitchFamily="2" charset="2"/>
              <a:buChar char=""/>
              <a:defRPr>
                <a:solidFill>
                  <a:schemeClr val="tx1"/>
                </a:solidFill>
                <a:latin typeface="Trebuchet MS" panose="020B0603020202020204" pitchFamily="34" charset="0"/>
              </a:defRPr>
            </a:lvl5pPr>
            <a:lvl6pPr marL="2514600" indent="-228600" eaLnBrk="0" fontAlgn="base" hangingPunct="0">
              <a:spcBef>
                <a:spcPts val="400"/>
              </a:spcBef>
              <a:spcAft>
                <a:spcPct val="0"/>
              </a:spcAft>
              <a:buClr>
                <a:srgbClr val="F9B639"/>
              </a:buClr>
              <a:buSzPct val="70000"/>
              <a:buFont typeface="Wingdings" panose="05000000000000000000" pitchFamily="2" charset="2"/>
              <a:buChar char=""/>
              <a:defRPr>
                <a:solidFill>
                  <a:schemeClr val="tx1"/>
                </a:solidFill>
                <a:latin typeface="Trebuchet MS" panose="020B0603020202020204" pitchFamily="34" charset="0"/>
              </a:defRPr>
            </a:lvl6pPr>
            <a:lvl7pPr marL="2971800" indent="-228600" eaLnBrk="0" fontAlgn="base" hangingPunct="0">
              <a:spcBef>
                <a:spcPts val="400"/>
              </a:spcBef>
              <a:spcAft>
                <a:spcPct val="0"/>
              </a:spcAft>
              <a:buClr>
                <a:srgbClr val="F9B639"/>
              </a:buClr>
              <a:buSzPct val="70000"/>
              <a:buFont typeface="Wingdings" panose="05000000000000000000" pitchFamily="2" charset="2"/>
              <a:buChar char=""/>
              <a:defRPr>
                <a:solidFill>
                  <a:schemeClr val="tx1"/>
                </a:solidFill>
                <a:latin typeface="Trebuchet MS" panose="020B0603020202020204" pitchFamily="34" charset="0"/>
              </a:defRPr>
            </a:lvl7pPr>
            <a:lvl8pPr marL="3429000" indent="-228600" eaLnBrk="0" fontAlgn="base" hangingPunct="0">
              <a:spcBef>
                <a:spcPts val="400"/>
              </a:spcBef>
              <a:spcAft>
                <a:spcPct val="0"/>
              </a:spcAft>
              <a:buClr>
                <a:srgbClr val="F9B639"/>
              </a:buClr>
              <a:buSzPct val="70000"/>
              <a:buFont typeface="Wingdings" panose="05000000000000000000" pitchFamily="2" charset="2"/>
              <a:buChar char=""/>
              <a:defRPr>
                <a:solidFill>
                  <a:schemeClr val="tx1"/>
                </a:solidFill>
                <a:latin typeface="Trebuchet MS" panose="020B0603020202020204" pitchFamily="34" charset="0"/>
              </a:defRPr>
            </a:lvl8pPr>
            <a:lvl9pPr marL="3886200" indent="-228600" eaLnBrk="0" fontAlgn="base" hangingPunct="0">
              <a:spcBef>
                <a:spcPts val="400"/>
              </a:spcBef>
              <a:spcAft>
                <a:spcPct val="0"/>
              </a:spcAft>
              <a:buClr>
                <a:srgbClr val="F9B639"/>
              </a:buClr>
              <a:buSzPct val="70000"/>
              <a:buFont typeface="Wingdings" panose="05000000000000000000" pitchFamily="2" charset="2"/>
              <a:buChar char=""/>
              <a:defRPr>
                <a:solidFill>
                  <a:schemeClr val="tx1"/>
                </a:solidFill>
                <a:latin typeface="Trebuchet MS" panose="020B0603020202020204" pitchFamily="34" charset="0"/>
              </a:defRPr>
            </a:lvl9pPr>
          </a:lstStyle>
          <a:p>
            <a:pPr algn="ctr" eaLnBrk="1" hangingPunct="1">
              <a:spcBef>
                <a:spcPct val="0"/>
              </a:spcBef>
              <a:buClrTx/>
              <a:buSzTx/>
              <a:buFontTx/>
              <a:buNone/>
            </a:pPr>
            <a:r>
              <a:rPr lang="en-US" altLang="en-US" sz="1800" b="1">
                <a:solidFill>
                  <a:srgbClr val="FF0000"/>
                </a:solidFill>
              </a:rPr>
              <a:t>Select all that apply</a:t>
            </a:r>
          </a:p>
        </p:txBody>
      </p:sp>
      <p:sp>
        <p:nvSpPr>
          <p:cNvPr id="95237" name="Rectangle 2">
            <a:extLst>
              <a:ext uri="{FF2B5EF4-FFF2-40B4-BE49-F238E27FC236}">
                <a16:creationId xmlns:a16="http://schemas.microsoft.com/office/drawing/2014/main" id="{F2AB9D97-20AD-4D5B-A78A-1550D5F5C072}"/>
              </a:ext>
            </a:extLst>
          </p:cNvPr>
          <p:cNvSpPr>
            <a:spLocks noChangeArrowheads="1"/>
          </p:cNvSpPr>
          <p:nvPr/>
        </p:nvSpPr>
        <p:spPr bwMode="auto">
          <a:xfrm>
            <a:off x="5002104" y="3641519"/>
            <a:ext cx="3505200" cy="306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600"/>
              </a:spcBef>
              <a:buClr>
                <a:schemeClr val="tx2"/>
              </a:buClr>
              <a:buSzPct val="73000"/>
              <a:buFont typeface="Wingdings 2" panose="05020102010507070707" pitchFamily="18" charset="2"/>
              <a:buChar char=""/>
              <a:defRPr sz="2600">
                <a:solidFill>
                  <a:schemeClr val="tx1"/>
                </a:solidFill>
                <a:latin typeface="Trebuchet MS" panose="020B0603020202020204" pitchFamily="34" charset="0"/>
              </a:defRPr>
            </a:lvl1pPr>
            <a:lvl2pPr>
              <a:spcBef>
                <a:spcPts val="500"/>
              </a:spcBef>
              <a:buClr>
                <a:srgbClr val="F9B639"/>
              </a:buClr>
              <a:buSzPct val="80000"/>
              <a:buFont typeface="Wingdings 2" panose="05020102010507070707" pitchFamily="18" charset="2"/>
              <a:buChar char=""/>
              <a:defRPr sz="2300">
                <a:solidFill>
                  <a:srgbClr val="6C6C6C"/>
                </a:solidFill>
                <a:latin typeface="Trebuchet MS" panose="020B0603020202020204" pitchFamily="34" charset="0"/>
              </a:defRPr>
            </a:lvl2pPr>
            <a:lvl3pPr marL="1143000" indent="-228600">
              <a:spcBef>
                <a:spcPts val="400"/>
              </a:spcBef>
              <a:buClr>
                <a:srgbClr val="F9B639"/>
              </a:buClr>
              <a:buSzPct val="60000"/>
              <a:buFont typeface="Wingdings" panose="05000000000000000000" pitchFamily="2" charset="2"/>
              <a:buChar char=""/>
              <a:defRPr sz="2000">
                <a:solidFill>
                  <a:schemeClr val="tx1"/>
                </a:solidFill>
                <a:latin typeface="Trebuchet MS" panose="020B0603020202020204" pitchFamily="34" charset="0"/>
              </a:defRPr>
            </a:lvl3pPr>
            <a:lvl4pPr marL="1600200" indent="-228600">
              <a:spcBef>
                <a:spcPct val="20000"/>
              </a:spcBef>
              <a:buClr>
                <a:srgbClr val="F9B639"/>
              </a:buClr>
              <a:buSzPct val="80000"/>
              <a:buFont typeface="Wingdings 2" panose="05020102010507070707" pitchFamily="18" charset="2"/>
              <a:buChar char=""/>
              <a:defRPr sz="2000">
                <a:solidFill>
                  <a:srgbClr val="6C6C6C"/>
                </a:solidFill>
                <a:latin typeface="Trebuchet MS" panose="020B0603020202020204" pitchFamily="34" charset="0"/>
              </a:defRPr>
            </a:lvl4pPr>
            <a:lvl5pPr marL="2057400" indent="-228600">
              <a:spcBef>
                <a:spcPts val="400"/>
              </a:spcBef>
              <a:buClr>
                <a:srgbClr val="F9B639"/>
              </a:buClr>
              <a:buSzPct val="70000"/>
              <a:buFont typeface="Wingdings" panose="05000000000000000000" pitchFamily="2" charset="2"/>
              <a:buChar char=""/>
              <a:defRPr>
                <a:solidFill>
                  <a:schemeClr val="tx1"/>
                </a:solidFill>
                <a:latin typeface="Trebuchet MS" panose="020B0603020202020204" pitchFamily="34" charset="0"/>
              </a:defRPr>
            </a:lvl5pPr>
            <a:lvl6pPr marL="2514600" indent="-228600" eaLnBrk="0" fontAlgn="base" hangingPunct="0">
              <a:spcBef>
                <a:spcPts val="400"/>
              </a:spcBef>
              <a:spcAft>
                <a:spcPct val="0"/>
              </a:spcAft>
              <a:buClr>
                <a:srgbClr val="F9B639"/>
              </a:buClr>
              <a:buSzPct val="70000"/>
              <a:buFont typeface="Wingdings" panose="05000000000000000000" pitchFamily="2" charset="2"/>
              <a:buChar char=""/>
              <a:defRPr>
                <a:solidFill>
                  <a:schemeClr val="tx1"/>
                </a:solidFill>
                <a:latin typeface="Trebuchet MS" panose="020B0603020202020204" pitchFamily="34" charset="0"/>
              </a:defRPr>
            </a:lvl6pPr>
            <a:lvl7pPr marL="2971800" indent="-228600" eaLnBrk="0" fontAlgn="base" hangingPunct="0">
              <a:spcBef>
                <a:spcPts val="400"/>
              </a:spcBef>
              <a:spcAft>
                <a:spcPct val="0"/>
              </a:spcAft>
              <a:buClr>
                <a:srgbClr val="F9B639"/>
              </a:buClr>
              <a:buSzPct val="70000"/>
              <a:buFont typeface="Wingdings" panose="05000000000000000000" pitchFamily="2" charset="2"/>
              <a:buChar char=""/>
              <a:defRPr>
                <a:solidFill>
                  <a:schemeClr val="tx1"/>
                </a:solidFill>
                <a:latin typeface="Trebuchet MS" panose="020B0603020202020204" pitchFamily="34" charset="0"/>
              </a:defRPr>
            </a:lvl7pPr>
            <a:lvl8pPr marL="3429000" indent="-228600" eaLnBrk="0" fontAlgn="base" hangingPunct="0">
              <a:spcBef>
                <a:spcPts val="400"/>
              </a:spcBef>
              <a:spcAft>
                <a:spcPct val="0"/>
              </a:spcAft>
              <a:buClr>
                <a:srgbClr val="F9B639"/>
              </a:buClr>
              <a:buSzPct val="70000"/>
              <a:buFont typeface="Wingdings" panose="05000000000000000000" pitchFamily="2" charset="2"/>
              <a:buChar char=""/>
              <a:defRPr>
                <a:solidFill>
                  <a:schemeClr val="tx1"/>
                </a:solidFill>
                <a:latin typeface="Trebuchet MS" panose="020B0603020202020204" pitchFamily="34" charset="0"/>
              </a:defRPr>
            </a:lvl8pPr>
            <a:lvl9pPr marL="3886200" indent="-228600" eaLnBrk="0" fontAlgn="base" hangingPunct="0">
              <a:spcBef>
                <a:spcPts val="400"/>
              </a:spcBef>
              <a:spcAft>
                <a:spcPct val="0"/>
              </a:spcAft>
              <a:buClr>
                <a:srgbClr val="F9B639"/>
              </a:buClr>
              <a:buSzPct val="70000"/>
              <a:buFont typeface="Wingdings" panose="05000000000000000000" pitchFamily="2" charset="2"/>
              <a:buChar char=""/>
              <a:defRPr>
                <a:solidFill>
                  <a:schemeClr val="tx1"/>
                </a:solidFill>
                <a:latin typeface="Trebuchet MS" panose="020B0603020202020204" pitchFamily="34" charset="0"/>
              </a:defRPr>
            </a:lvl9pPr>
          </a:lstStyle>
          <a:p>
            <a:pPr eaLnBrk="1" hangingPunct="1"/>
            <a:r>
              <a:rPr lang="en-US" altLang="en-US" sz="2100" dirty="0"/>
              <a:t>Social history</a:t>
            </a:r>
          </a:p>
          <a:p>
            <a:pPr lvl="1" eaLnBrk="1" hangingPunct="1"/>
            <a:r>
              <a:rPr lang="en-US" altLang="en-US" sz="1800" dirty="0">
                <a:solidFill>
                  <a:schemeClr val="tx1"/>
                </a:solidFill>
              </a:rPr>
              <a:t>(+)Alcohol: 1-2 drinks/week</a:t>
            </a:r>
          </a:p>
          <a:p>
            <a:pPr lvl="1" eaLnBrk="1" hangingPunct="1"/>
            <a:r>
              <a:rPr lang="en-US" altLang="en-US" sz="1800" dirty="0">
                <a:solidFill>
                  <a:schemeClr val="tx1"/>
                </a:solidFill>
              </a:rPr>
              <a:t>(+) Tobacco use: 1/2ppd</a:t>
            </a:r>
          </a:p>
          <a:p>
            <a:pPr lvl="1" eaLnBrk="1" hangingPunct="1"/>
            <a:r>
              <a:rPr lang="en-US" altLang="en-US" sz="1800" dirty="0">
                <a:solidFill>
                  <a:schemeClr val="tx1"/>
                </a:solidFill>
              </a:rPr>
              <a:t>Exercise: walks 15 min twice/week</a:t>
            </a:r>
          </a:p>
          <a:p>
            <a:pPr lvl="1" eaLnBrk="1" hangingPunct="1"/>
            <a:r>
              <a:rPr lang="en-US" altLang="en-US" sz="1800" dirty="0">
                <a:solidFill>
                  <a:schemeClr val="tx1"/>
                </a:solidFill>
              </a:rPr>
              <a:t>Occ: receptionist</a:t>
            </a:r>
          </a:p>
          <a:p>
            <a:pPr eaLnBrk="1" hangingPunct="1"/>
            <a:r>
              <a:rPr lang="en-US" altLang="en-US" sz="2100" dirty="0"/>
              <a:t>BMI:32.8kg/m</a:t>
            </a:r>
            <a:r>
              <a:rPr lang="en-US" altLang="en-US" sz="2100" baseline="30000" dirty="0"/>
              <a:t>2</a:t>
            </a:r>
            <a:r>
              <a:rPr lang="en-US" altLang="en-US" sz="2100" dirty="0"/>
              <a:t> </a:t>
            </a:r>
          </a:p>
          <a:p>
            <a:pPr lvl="1" eaLnBrk="1" hangingPunct="1"/>
            <a:endParaRPr lang="en-US" altLang="en-US" sz="1800" dirty="0">
              <a:solidFill>
                <a:schemeClr val="tx1"/>
              </a:solidFill>
            </a:endParaRPr>
          </a:p>
        </p:txBody>
      </p:sp>
      <p:sp>
        <p:nvSpPr>
          <p:cNvPr id="4" name="Rounded Rectangle 3">
            <a:extLst>
              <a:ext uri="{FF2B5EF4-FFF2-40B4-BE49-F238E27FC236}">
                <a16:creationId xmlns:a16="http://schemas.microsoft.com/office/drawing/2014/main" id="{C904B29D-EE35-48E6-B902-92CC8482BB4E}"/>
              </a:ext>
            </a:extLst>
          </p:cNvPr>
          <p:cNvSpPr/>
          <p:nvPr/>
        </p:nvSpPr>
        <p:spPr>
          <a:xfrm>
            <a:off x="4654550" y="3505200"/>
            <a:ext cx="3505200" cy="2819400"/>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pic>
        <p:nvPicPr>
          <p:cNvPr id="7" name="Picture 6">
            <a:extLst>
              <a:ext uri="{FF2B5EF4-FFF2-40B4-BE49-F238E27FC236}">
                <a16:creationId xmlns:a16="http://schemas.microsoft.com/office/drawing/2014/main" id="{69E728B4-B589-4C74-979B-80C91EBA5ED1}"/>
              </a:ext>
            </a:extLst>
          </p:cNvPr>
          <p:cNvPicPr>
            <a:picLocks noChangeAspect="1"/>
          </p:cNvPicPr>
          <p:nvPr/>
        </p:nvPicPr>
        <p:blipFill>
          <a:blip r:embed="rId3"/>
          <a:stretch>
            <a:fillRect/>
          </a:stretch>
        </p:blipFill>
        <p:spPr>
          <a:xfrm rot="1563043">
            <a:off x="5933172" y="1476195"/>
            <a:ext cx="1643062" cy="1681162"/>
          </a:xfrm>
          <a:prstGeom prst="rect">
            <a:avLst/>
          </a:prstGeom>
        </p:spPr>
      </p:pic>
      <p:sp>
        <p:nvSpPr>
          <p:cNvPr id="3" name="Oval 2">
            <a:extLst>
              <a:ext uri="{FF2B5EF4-FFF2-40B4-BE49-F238E27FC236}">
                <a16:creationId xmlns:a16="http://schemas.microsoft.com/office/drawing/2014/main" id="{2DA2BBAF-8FE0-B871-CB06-31D27389D68B}"/>
              </a:ext>
            </a:extLst>
          </p:cNvPr>
          <p:cNvSpPr/>
          <p:nvPr/>
        </p:nvSpPr>
        <p:spPr>
          <a:xfrm>
            <a:off x="446638" y="1447800"/>
            <a:ext cx="3783538" cy="756585"/>
          </a:xfrm>
          <a:prstGeom prst="ellipse">
            <a:avLst/>
          </a:prstGeom>
          <a:noFill/>
          <a:ln w="57150">
            <a:solidFill>
              <a:srgbClr val="7030A0"/>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w="38100">
                <a:solidFill>
                  <a:schemeClr val="tx1"/>
                </a:solidFill>
              </a:ln>
            </a:endParaRPr>
          </a:p>
        </p:txBody>
      </p:sp>
      <p:sp>
        <p:nvSpPr>
          <p:cNvPr id="5" name="Oval 4">
            <a:extLst>
              <a:ext uri="{FF2B5EF4-FFF2-40B4-BE49-F238E27FC236}">
                <a16:creationId xmlns:a16="http://schemas.microsoft.com/office/drawing/2014/main" id="{6B5EF1AA-46F6-5597-7775-4B47035BCE00}"/>
              </a:ext>
            </a:extLst>
          </p:cNvPr>
          <p:cNvSpPr/>
          <p:nvPr/>
        </p:nvSpPr>
        <p:spPr>
          <a:xfrm>
            <a:off x="384848" y="2106248"/>
            <a:ext cx="4621738" cy="756585"/>
          </a:xfrm>
          <a:prstGeom prst="ellipse">
            <a:avLst/>
          </a:prstGeom>
          <a:noFill/>
          <a:ln w="57150">
            <a:solidFill>
              <a:srgbClr val="7030A0"/>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w="38100">
                <a:solidFill>
                  <a:schemeClr val="tx1"/>
                </a:solidFill>
              </a:ln>
            </a:endParaRPr>
          </a:p>
        </p:txBody>
      </p:sp>
      <p:sp>
        <p:nvSpPr>
          <p:cNvPr id="6" name="Oval 5">
            <a:extLst>
              <a:ext uri="{FF2B5EF4-FFF2-40B4-BE49-F238E27FC236}">
                <a16:creationId xmlns:a16="http://schemas.microsoft.com/office/drawing/2014/main" id="{7A5ECF5A-597E-3803-81B9-1D2A26FB11A8}"/>
              </a:ext>
            </a:extLst>
          </p:cNvPr>
          <p:cNvSpPr/>
          <p:nvPr/>
        </p:nvSpPr>
        <p:spPr>
          <a:xfrm>
            <a:off x="769545" y="2641703"/>
            <a:ext cx="4621738" cy="756585"/>
          </a:xfrm>
          <a:prstGeom prst="ellipse">
            <a:avLst/>
          </a:prstGeom>
          <a:noFill/>
          <a:ln w="57150">
            <a:solidFill>
              <a:srgbClr val="7030A0"/>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w="38100">
                <a:solidFill>
                  <a:schemeClr val="tx1"/>
                </a:solidFill>
              </a:ln>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randombar(horizont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randombar(horizontal)">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P spid="6" grpId="0" animBg="1"/>
    </p:bldLst>
  </p:timing>
</p:sld>
</file>

<file path=ppt/slides/slide3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DEAAE2-1ED7-7B15-910F-41689E8AD2FA}"/>
            </a:ext>
          </a:extLst>
        </p:cNvPr>
        <p:cNvGrpSpPr/>
        <p:nvPr/>
      </p:nvGrpSpPr>
      <p:grpSpPr>
        <a:xfrm>
          <a:off x="0" y="0"/>
          <a:ext cx="0" cy="0"/>
          <a:chOff x="0" y="0"/>
          <a:chExt cx="0" cy="0"/>
        </a:xfrm>
      </p:grpSpPr>
      <p:sp>
        <p:nvSpPr>
          <p:cNvPr id="1724418" name="Rectangle 1026">
            <a:extLst>
              <a:ext uri="{FF2B5EF4-FFF2-40B4-BE49-F238E27FC236}">
                <a16:creationId xmlns:a16="http://schemas.microsoft.com/office/drawing/2014/main" id="{961A8C5B-F65D-25A6-2BDC-9CBC44125F84}"/>
              </a:ext>
            </a:extLst>
          </p:cNvPr>
          <p:cNvSpPr>
            <a:spLocks noGrp="1" noChangeArrowheads="1"/>
          </p:cNvSpPr>
          <p:nvPr>
            <p:ph type="title"/>
          </p:nvPr>
        </p:nvSpPr>
        <p:spPr>
          <a:xfrm>
            <a:off x="457200" y="152400"/>
            <a:ext cx="8229600" cy="990600"/>
          </a:xfrm>
        </p:spPr>
        <p:txBody>
          <a:bodyPr anchor="b">
            <a:normAutofit/>
          </a:bodyPr>
          <a:lstStyle/>
          <a:p>
            <a:pPr eaLnBrk="1" hangingPunct="1">
              <a:defRPr/>
            </a:pPr>
            <a:r>
              <a:rPr lang="en-US" dirty="0"/>
              <a:t>ADA 2026 ABC Goal Summary  </a:t>
            </a:r>
          </a:p>
        </p:txBody>
      </p:sp>
      <p:graphicFrame>
        <p:nvGraphicFramePr>
          <p:cNvPr id="1724421" name="Rectangle 1027">
            <a:extLst>
              <a:ext uri="{FF2B5EF4-FFF2-40B4-BE49-F238E27FC236}">
                <a16:creationId xmlns:a16="http://schemas.microsoft.com/office/drawing/2014/main" id="{CAC20E24-53B2-BE1B-9B87-6ECEFA806B5B}"/>
              </a:ext>
            </a:extLst>
          </p:cNvPr>
          <p:cNvGraphicFramePr/>
          <p:nvPr/>
        </p:nvGraphicFramePr>
        <p:xfrm>
          <a:off x="457200" y="1219200"/>
          <a:ext cx="8229600" cy="493776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ustDataLst>
      <p:tags r:id="rId1"/>
    </p:custDataLst>
    <p:extLst>
      <p:ext uri="{BB962C8B-B14F-4D97-AF65-F5344CB8AC3E}">
        <p14:creationId xmlns:p14="http://schemas.microsoft.com/office/powerpoint/2010/main" val="15888922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416EE8-2E2B-4BDA-A066-9B06703A0C73}"/>
              </a:ext>
            </a:extLst>
          </p:cNvPr>
          <p:cNvSpPr>
            <a:spLocks noGrp="1"/>
          </p:cNvSpPr>
          <p:nvPr>
            <p:ph type="ctrTitle"/>
          </p:nvPr>
        </p:nvSpPr>
        <p:spPr>
          <a:xfrm>
            <a:off x="1219200" y="3352800"/>
            <a:ext cx="6019800" cy="1524000"/>
          </a:xfrm>
        </p:spPr>
        <p:txBody>
          <a:bodyPr/>
          <a:lstStyle/>
          <a:p>
            <a:pPr eaLnBrk="1" fontAlgn="auto" hangingPunct="1">
              <a:spcAft>
                <a:spcPts val="0"/>
              </a:spcAft>
              <a:defRPr/>
            </a:pPr>
            <a:r>
              <a:rPr lang="en-US" dirty="0"/>
              <a:t>Lifestyle Modifications to Reduce CV risk</a:t>
            </a:r>
          </a:p>
        </p:txBody>
      </p:sp>
      <p:sp>
        <p:nvSpPr>
          <p:cNvPr id="91139" name="AutoShape 2">
            <a:extLst>
              <a:ext uri="{FF2B5EF4-FFF2-40B4-BE49-F238E27FC236}">
                <a16:creationId xmlns:a16="http://schemas.microsoft.com/office/drawing/2014/main" id="{BA77AB8A-95B4-44DE-BBF2-ED3474FBFCEC}"/>
              </a:ext>
            </a:extLst>
          </p:cNvPr>
          <p:cNvSpPr>
            <a:spLocks noChangeAspect="1" noChangeArrowheads="1"/>
          </p:cNvSpPr>
          <p:nvPr/>
        </p:nvSpPr>
        <p:spPr bwMode="auto">
          <a:xfrm>
            <a:off x="155575"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600"/>
              </a:spcBef>
              <a:buClr>
                <a:schemeClr val="tx2"/>
              </a:buClr>
              <a:buSzPct val="73000"/>
              <a:buFont typeface="Wingdings 2" panose="05020102010507070707" pitchFamily="18" charset="2"/>
              <a:buChar char=""/>
              <a:defRPr sz="2600">
                <a:solidFill>
                  <a:schemeClr val="tx1"/>
                </a:solidFill>
                <a:latin typeface="Trebuchet MS" panose="020B0603020202020204" pitchFamily="34" charset="0"/>
              </a:defRPr>
            </a:lvl1pPr>
            <a:lvl2pPr marL="742950" indent="-285750">
              <a:spcBef>
                <a:spcPts val="500"/>
              </a:spcBef>
              <a:buClr>
                <a:srgbClr val="F9B639"/>
              </a:buClr>
              <a:buSzPct val="80000"/>
              <a:buFont typeface="Wingdings 2" panose="05020102010507070707" pitchFamily="18" charset="2"/>
              <a:buChar char=""/>
              <a:defRPr sz="2300">
                <a:solidFill>
                  <a:srgbClr val="6C6C6C"/>
                </a:solidFill>
                <a:latin typeface="Trebuchet MS" panose="020B0603020202020204" pitchFamily="34" charset="0"/>
              </a:defRPr>
            </a:lvl2pPr>
            <a:lvl3pPr marL="1143000" indent="-228600">
              <a:spcBef>
                <a:spcPts val="400"/>
              </a:spcBef>
              <a:buClr>
                <a:srgbClr val="F9B639"/>
              </a:buClr>
              <a:buSzPct val="60000"/>
              <a:buFont typeface="Wingdings" panose="05000000000000000000" pitchFamily="2" charset="2"/>
              <a:buChar char=""/>
              <a:defRPr sz="2000">
                <a:solidFill>
                  <a:schemeClr val="tx1"/>
                </a:solidFill>
                <a:latin typeface="Trebuchet MS" panose="020B0603020202020204" pitchFamily="34" charset="0"/>
              </a:defRPr>
            </a:lvl3pPr>
            <a:lvl4pPr marL="1600200" indent="-228600">
              <a:spcBef>
                <a:spcPct val="20000"/>
              </a:spcBef>
              <a:buClr>
                <a:srgbClr val="F9B639"/>
              </a:buClr>
              <a:buSzPct val="80000"/>
              <a:buFont typeface="Wingdings 2" panose="05020102010507070707" pitchFamily="18" charset="2"/>
              <a:buChar char=""/>
              <a:defRPr sz="2000">
                <a:solidFill>
                  <a:srgbClr val="6C6C6C"/>
                </a:solidFill>
                <a:latin typeface="Trebuchet MS" panose="020B0603020202020204" pitchFamily="34" charset="0"/>
              </a:defRPr>
            </a:lvl4pPr>
            <a:lvl5pPr marL="2057400" indent="-228600">
              <a:spcBef>
                <a:spcPts val="400"/>
              </a:spcBef>
              <a:buClr>
                <a:srgbClr val="F9B639"/>
              </a:buClr>
              <a:buSzPct val="70000"/>
              <a:buFont typeface="Wingdings" panose="05000000000000000000" pitchFamily="2" charset="2"/>
              <a:buChar char=""/>
              <a:defRPr>
                <a:solidFill>
                  <a:schemeClr val="tx1"/>
                </a:solidFill>
                <a:latin typeface="Trebuchet MS" panose="020B0603020202020204" pitchFamily="34" charset="0"/>
              </a:defRPr>
            </a:lvl5pPr>
            <a:lvl6pPr marL="2514600" indent="-228600" eaLnBrk="0" fontAlgn="base" hangingPunct="0">
              <a:spcBef>
                <a:spcPts val="400"/>
              </a:spcBef>
              <a:spcAft>
                <a:spcPct val="0"/>
              </a:spcAft>
              <a:buClr>
                <a:srgbClr val="F9B639"/>
              </a:buClr>
              <a:buSzPct val="70000"/>
              <a:buFont typeface="Wingdings" panose="05000000000000000000" pitchFamily="2" charset="2"/>
              <a:buChar char=""/>
              <a:defRPr>
                <a:solidFill>
                  <a:schemeClr val="tx1"/>
                </a:solidFill>
                <a:latin typeface="Trebuchet MS" panose="020B0603020202020204" pitchFamily="34" charset="0"/>
              </a:defRPr>
            </a:lvl6pPr>
            <a:lvl7pPr marL="2971800" indent="-228600" eaLnBrk="0" fontAlgn="base" hangingPunct="0">
              <a:spcBef>
                <a:spcPts val="400"/>
              </a:spcBef>
              <a:spcAft>
                <a:spcPct val="0"/>
              </a:spcAft>
              <a:buClr>
                <a:srgbClr val="F9B639"/>
              </a:buClr>
              <a:buSzPct val="70000"/>
              <a:buFont typeface="Wingdings" panose="05000000000000000000" pitchFamily="2" charset="2"/>
              <a:buChar char=""/>
              <a:defRPr>
                <a:solidFill>
                  <a:schemeClr val="tx1"/>
                </a:solidFill>
                <a:latin typeface="Trebuchet MS" panose="020B0603020202020204" pitchFamily="34" charset="0"/>
              </a:defRPr>
            </a:lvl7pPr>
            <a:lvl8pPr marL="3429000" indent="-228600" eaLnBrk="0" fontAlgn="base" hangingPunct="0">
              <a:spcBef>
                <a:spcPts val="400"/>
              </a:spcBef>
              <a:spcAft>
                <a:spcPct val="0"/>
              </a:spcAft>
              <a:buClr>
                <a:srgbClr val="F9B639"/>
              </a:buClr>
              <a:buSzPct val="70000"/>
              <a:buFont typeface="Wingdings" panose="05000000000000000000" pitchFamily="2" charset="2"/>
              <a:buChar char=""/>
              <a:defRPr>
                <a:solidFill>
                  <a:schemeClr val="tx1"/>
                </a:solidFill>
                <a:latin typeface="Trebuchet MS" panose="020B0603020202020204" pitchFamily="34" charset="0"/>
              </a:defRPr>
            </a:lvl8pPr>
            <a:lvl9pPr marL="3886200" indent="-228600" eaLnBrk="0" fontAlgn="base" hangingPunct="0">
              <a:spcBef>
                <a:spcPts val="400"/>
              </a:spcBef>
              <a:spcAft>
                <a:spcPct val="0"/>
              </a:spcAft>
              <a:buClr>
                <a:srgbClr val="F9B639"/>
              </a:buClr>
              <a:buSzPct val="70000"/>
              <a:buFont typeface="Wingdings" panose="05000000000000000000" pitchFamily="2" charset="2"/>
              <a:buChar char=""/>
              <a:defRPr>
                <a:solidFill>
                  <a:schemeClr val="tx1"/>
                </a:solidFill>
                <a:latin typeface="Trebuchet MS" panose="020B0603020202020204" pitchFamily="34" charset="0"/>
              </a:defRPr>
            </a:lvl9pPr>
          </a:lstStyle>
          <a:p>
            <a:pPr eaLnBrk="1" hangingPunct="1">
              <a:spcBef>
                <a:spcPct val="0"/>
              </a:spcBef>
              <a:buClrTx/>
              <a:buSzTx/>
              <a:buFontTx/>
              <a:buNone/>
            </a:pPr>
            <a:endParaRPr lang="en-US" altLang="en-US" sz="1800"/>
          </a:p>
        </p:txBody>
      </p:sp>
      <p:pic>
        <p:nvPicPr>
          <p:cNvPr id="91140" name="Picture 4">
            <a:extLst>
              <a:ext uri="{FF2B5EF4-FFF2-40B4-BE49-F238E27FC236}">
                <a16:creationId xmlns:a16="http://schemas.microsoft.com/office/drawing/2014/main" id="{21F2439B-D1C2-4252-8AFB-7E7B2E13E4B5}"/>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28613" y="304800"/>
            <a:ext cx="1881187" cy="25412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1141" name="Picture 6">
            <a:extLst>
              <a:ext uri="{FF2B5EF4-FFF2-40B4-BE49-F238E27FC236}">
                <a16:creationId xmlns:a16="http://schemas.microsoft.com/office/drawing/2014/main" id="{1B796D06-3484-4F18-BF62-F015F367E4B8}"/>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459706" y="5079998"/>
            <a:ext cx="2426494" cy="1617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1142" name="Picture 8">
            <a:extLst>
              <a:ext uri="{FF2B5EF4-FFF2-40B4-BE49-F238E27FC236}">
                <a16:creationId xmlns:a16="http://schemas.microsoft.com/office/drawing/2014/main" id="{B1B26E1E-EBF1-4437-B79C-5287E248915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390951" y="160338"/>
            <a:ext cx="5459413" cy="289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5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5DEC64-4A2C-40B4-99AB-336179BBB031}"/>
              </a:ext>
            </a:extLst>
          </p:cNvPr>
          <p:cNvSpPr>
            <a:spLocks noGrp="1"/>
          </p:cNvSpPr>
          <p:nvPr>
            <p:ph type="title"/>
          </p:nvPr>
        </p:nvSpPr>
        <p:spPr>
          <a:xfrm>
            <a:off x="457200" y="320675"/>
            <a:ext cx="8229600" cy="669925"/>
          </a:xfrm>
        </p:spPr>
        <p:txBody>
          <a:bodyPr/>
          <a:lstStyle/>
          <a:p>
            <a:pPr>
              <a:defRPr/>
            </a:pPr>
            <a:r>
              <a:rPr lang="en-US" dirty="0"/>
              <a:t>Lifestyle modifications</a:t>
            </a:r>
          </a:p>
        </p:txBody>
      </p:sp>
      <p:graphicFrame>
        <p:nvGraphicFramePr>
          <p:cNvPr id="5" name="Content Placeholder 4">
            <a:extLst>
              <a:ext uri="{FF2B5EF4-FFF2-40B4-BE49-F238E27FC236}">
                <a16:creationId xmlns:a16="http://schemas.microsoft.com/office/drawing/2014/main" id="{9BF0696C-41F6-43FE-A953-82B613A26141}"/>
              </a:ext>
            </a:extLst>
          </p:cNvPr>
          <p:cNvGraphicFramePr>
            <a:graphicFrameLocks noGrp="1"/>
          </p:cNvGraphicFramePr>
          <p:nvPr>
            <p:ph idx="1"/>
            <p:extLst>
              <p:ext uri="{D42A27DB-BD31-4B8C-83A1-F6EECF244321}">
                <p14:modId xmlns:p14="http://schemas.microsoft.com/office/powerpoint/2010/main" val="662359452"/>
              </p:ext>
            </p:extLst>
          </p:nvPr>
        </p:nvGraphicFramePr>
        <p:xfrm>
          <a:off x="487532" y="1122085"/>
          <a:ext cx="8229600" cy="5050117"/>
        </p:xfrm>
        <a:graphic>
          <a:graphicData uri="http://schemas.openxmlformats.org/drawingml/2006/table">
            <a:tbl>
              <a:tblPr firstRow="1" bandRow="1">
                <a:tableStyleId>{5C22544A-7EE6-4342-B048-85BDC9FD1C3A}</a:tableStyleId>
              </a:tblPr>
              <a:tblGrid>
                <a:gridCol w="2202114">
                  <a:extLst>
                    <a:ext uri="{9D8B030D-6E8A-4147-A177-3AD203B41FA5}">
                      <a16:colId xmlns:a16="http://schemas.microsoft.com/office/drawing/2014/main" val="20000"/>
                    </a:ext>
                  </a:extLst>
                </a:gridCol>
                <a:gridCol w="6027486">
                  <a:extLst>
                    <a:ext uri="{9D8B030D-6E8A-4147-A177-3AD203B41FA5}">
                      <a16:colId xmlns:a16="http://schemas.microsoft.com/office/drawing/2014/main" val="20001"/>
                    </a:ext>
                  </a:extLst>
                </a:gridCol>
              </a:tblGrid>
              <a:tr h="371269">
                <a:tc>
                  <a:txBody>
                    <a:bodyPr/>
                    <a:lstStyle/>
                    <a:p>
                      <a:r>
                        <a:rPr lang="en-US" sz="1800" dirty="0"/>
                        <a:t>Category</a:t>
                      </a:r>
                    </a:p>
                  </a:txBody>
                  <a:tcPr marT="45727" marB="45727"/>
                </a:tc>
                <a:tc>
                  <a:txBody>
                    <a:bodyPr/>
                    <a:lstStyle/>
                    <a:p>
                      <a:r>
                        <a:rPr lang="en-US" sz="1800" dirty="0"/>
                        <a:t>Recommendations</a:t>
                      </a:r>
                    </a:p>
                  </a:txBody>
                  <a:tcPr marT="45727" marB="45727"/>
                </a:tc>
                <a:extLst>
                  <a:ext uri="{0D108BD9-81ED-4DB2-BD59-A6C34878D82A}">
                    <a16:rowId xmlns:a16="http://schemas.microsoft.com/office/drawing/2014/main" val="10000"/>
                  </a:ext>
                </a:extLst>
              </a:tr>
              <a:tr h="2288491">
                <a:tc>
                  <a:txBody>
                    <a:bodyPr/>
                    <a:lstStyle/>
                    <a:p>
                      <a:r>
                        <a:rPr lang="en-US" sz="1800" dirty="0"/>
                        <a:t>Nutrition</a:t>
                      </a:r>
                    </a:p>
                  </a:txBody>
                  <a:tcPr marT="45727" marB="45727"/>
                </a:tc>
                <a:tc>
                  <a:txBody>
                    <a:bodyPr/>
                    <a:lstStyle/>
                    <a:p>
                      <a:pPr marL="285750" indent="-285750">
                        <a:buFont typeface="Arial" panose="020B0604020202020204" pitchFamily="34" charset="0"/>
                        <a:buChar char="•"/>
                      </a:pPr>
                      <a:r>
                        <a:rPr lang="en-US" sz="1800" dirty="0"/>
                        <a:t>Maintain optimal weight</a:t>
                      </a:r>
                    </a:p>
                    <a:p>
                      <a:pPr marL="285750" indent="-285750">
                        <a:buFont typeface="Arial" panose="020B0604020202020204" pitchFamily="34" charset="0"/>
                        <a:buChar char="•"/>
                      </a:pPr>
                      <a:r>
                        <a:rPr lang="en-US" sz="1800" dirty="0"/>
                        <a:t>Calorie restriction</a:t>
                      </a:r>
                    </a:p>
                    <a:p>
                      <a:pPr marL="285750" indent="-285750">
                        <a:buFont typeface="Arial" panose="020B0604020202020204" pitchFamily="34" charset="0"/>
                        <a:buChar char="•"/>
                      </a:pPr>
                      <a:r>
                        <a:rPr lang="en-US" sz="1800" dirty="0"/>
                        <a:t>Plant</a:t>
                      </a:r>
                      <a:r>
                        <a:rPr lang="en-US" sz="1800" baseline="0" dirty="0"/>
                        <a:t> based diet-high in polyunsaturated and monounsaturated fats </a:t>
                      </a:r>
                    </a:p>
                    <a:p>
                      <a:pPr marL="285750" indent="-285750">
                        <a:buFont typeface="Arial" panose="020B0604020202020204" pitchFamily="34" charset="0"/>
                        <a:buChar char="•"/>
                      </a:pPr>
                      <a:r>
                        <a:rPr lang="en-US" sz="1800" baseline="0" dirty="0"/>
                        <a:t>Avoid trans fats, limit saturated fats</a:t>
                      </a:r>
                    </a:p>
                    <a:p>
                      <a:pPr marL="285750" indent="-285750">
                        <a:buFont typeface="Arial" panose="020B0604020202020204" pitchFamily="34" charset="0"/>
                        <a:buChar char="•"/>
                      </a:pPr>
                      <a:r>
                        <a:rPr lang="en-US" sz="1800" baseline="0" dirty="0"/>
                        <a:t>Consider DASH/Mediterranean meal plans</a:t>
                      </a:r>
                    </a:p>
                    <a:p>
                      <a:pPr marL="285750" marR="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dirty="0"/>
                        <a:t>Increase omega-3 fatty acids, viscous fiber, plant </a:t>
                      </a:r>
                      <a:r>
                        <a:rPr lang="en-US" sz="1800" dirty="0" err="1"/>
                        <a:t>stanols</a:t>
                      </a:r>
                      <a:r>
                        <a:rPr lang="en-US" sz="1800" dirty="0"/>
                        <a:t>/sterols</a:t>
                      </a:r>
                      <a:r>
                        <a:rPr lang="en-US" sz="1800" baseline="0" dirty="0"/>
                        <a:t> (lipids)</a:t>
                      </a:r>
                      <a:endParaRPr lang="en-US" sz="1800" dirty="0"/>
                    </a:p>
                  </a:txBody>
                  <a:tcPr marT="45727" marB="45727"/>
                </a:tc>
                <a:extLst>
                  <a:ext uri="{0D108BD9-81ED-4DB2-BD59-A6C34878D82A}">
                    <a16:rowId xmlns:a16="http://schemas.microsoft.com/office/drawing/2014/main" val="10001"/>
                  </a:ext>
                </a:extLst>
              </a:tr>
              <a:tr h="640819">
                <a:tc>
                  <a:txBody>
                    <a:bodyPr/>
                    <a:lstStyle/>
                    <a:p>
                      <a:r>
                        <a:rPr lang="en-US" sz="1800" dirty="0"/>
                        <a:t>Physical</a:t>
                      </a:r>
                      <a:r>
                        <a:rPr lang="en-US" sz="1800" baseline="0" dirty="0"/>
                        <a:t> Activity</a:t>
                      </a:r>
                      <a:endParaRPr lang="en-US" sz="1800" dirty="0"/>
                    </a:p>
                  </a:txBody>
                  <a:tcPr marT="45727" marB="45727"/>
                </a:tc>
                <a:tc>
                  <a:txBody>
                    <a:bodyPr/>
                    <a:lstStyle/>
                    <a:p>
                      <a:pPr marL="285750" indent="-285750">
                        <a:buFont typeface="Arial" panose="020B0604020202020204" pitchFamily="34" charset="0"/>
                        <a:buChar char="•"/>
                      </a:pPr>
                      <a:r>
                        <a:rPr lang="en-US" sz="1800" dirty="0"/>
                        <a:t>150 minutes/week moderate exertion</a:t>
                      </a:r>
                    </a:p>
                    <a:p>
                      <a:pPr marL="285750" indent="-285750">
                        <a:buFont typeface="Arial" panose="020B0604020202020204" pitchFamily="34" charset="0"/>
                        <a:buChar char="•"/>
                      </a:pPr>
                      <a:r>
                        <a:rPr lang="en-US" sz="1800" dirty="0"/>
                        <a:t>Strength</a:t>
                      </a:r>
                      <a:r>
                        <a:rPr lang="en-US" sz="1800" baseline="0" dirty="0"/>
                        <a:t> training</a:t>
                      </a:r>
                      <a:endParaRPr lang="en-US" sz="1800" dirty="0"/>
                    </a:p>
                  </a:txBody>
                  <a:tcPr marT="45727" marB="45727"/>
                </a:tc>
                <a:extLst>
                  <a:ext uri="{0D108BD9-81ED-4DB2-BD59-A6C34878D82A}">
                    <a16:rowId xmlns:a16="http://schemas.microsoft.com/office/drawing/2014/main" val="10002"/>
                  </a:ext>
                </a:extLst>
              </a:tr>
              <a:tr h="366181">
                <a:tc>
                  <a:txBody>
                    <a:bodyPr/>
                    <a:lstStyle/>
                    <a:p>
                      <a:r>
                        <a:rPr lang="en-US" sz="1800" dirty="0"/>
                        <a:t>Sleep</a:t>
                      </a:r>
                    </a:p>
                  </a:txBody>
                  <a:tcPr marT="45727" marB="45727"/>
                </a:tc>
                <a:tc>
                  <a:txBody>
                    <a:bodyPr/>
                    <a:lstStyle/>
                    <a:p>
                      <a:r>
                        <a:rPr lang="en-US" sz="1800" dirty="0"/>
                        <a:t>6-8 hours per night</a:t>
                      </a:r>
                    </a:p>
                  </a:txBody>
                  <a:tcPr marT="45727" marB="45727"/>
                </a:tc>
                <a:extLst>
                  <a:ext uri="{0D108BD9-81ED-4DB2-BD59-A6C34878D82A}">
                    <a16:rowId xmlns:a16="http://schemas.microsoft.com/office/drawing/2014/main" val="10003"/>
                  </a:ext>
                </a:extLst>
              </a:tr>
              <a:tr h="640819">
                <a:tc>
                  <a:txBody>
                    <a:bodyPr/>
                    <a:lstStyle/>
                    <a:p>
                      <a:r>
                        <a:rPr lang="en-US" sz="1800" dirty="0"/>
                        <a:t>Alcohol</a:t>
                      </a:r>
                    </a:p>
                  </a:txBody>
                  <a:tcPr marT="45727" marB="45727"/>
                </a:tc>
                <a:tc>
                  <a:txBody>
                    <a:bodyPr/>
                    <a:lstStyle/>
                    <a:p>
                      <a:pPr marL="285750" indent="-285750">
                        <a:buFont typeface="Arial" panose="020B0604020202020204" pitchFamily="34" charset="0"/>
                        <a:buChar char="•"/>
                      </a:pPr>
                      <a:r>
                        <a:rPr lang="en-US" sz="1800" dirty="0"/>
                        <a:t>2 drinks/day for men</a:t>
                      </a:r>
                    </a:p>
                    <a:p>
                      <a:pPr marL="285750" indent="-285750">
                        <a:buFont typeface="Arial" panose="020B0604020202020204" pitchFamily="34" charset="0"/>
                        <a:buChar char="•"/>
                      </a:pPr>
                      <a:r>
                        <a:rPr lang="en-US" sz="1800" dirty="0"/>
                        <a:t>1 drink/day for women</a:t>
                      </a:r>
                    </a:p>
                  </a:txBody>
                  <a:tcPr marT="45727" marB="45727"/>
                </a:tc>
                <a:extLst>
                  <a:ext uri="{0D108BD9-81ED-4DB2-BD59-A6C34878D82A}">
                    <a16:rowId xmlns:a16="http://schemas.microsoft.com/office/drawing/2014/main" val="10004"/>
                  </a:ext>
                </a:extLst>
              </a:tr>
              <a:tr h="371269">
                <a:tc>
                  <a:txBody>
                    <a:bodyPr/>
                    <a:lstStyle/>
                    <a:p>
                      <a:r>
                        <a:rPr lang="en-US" sz="1800" dirty="0"/>
                        <a:t>Tobacco Cessation</a:t>
                      </a:r>
                    </a:p>
                  </a:txBody>
                  <a:tcPr marT="45727" marB="45727"/>
                </a:tc>
                <a:tc>
                  <a:txBody>
                    <a:bodyPr/>
                    <a:lstStyle/>
                    <a:p>
                      <a:r>
                        <a:rPr lang="en-US" sz="1800" dirty="0"/>
                        <a:t>Avoid tobacco</a:t>
                      </a:r>
                      <a:r>
                        <a:rPr lang="en-US" sz="1800" baseline="0" dirty="0"/>
                        <a:t> products</a:t>
                      </a:r>
                      <a:endParaRPr lang="en-US" sz="1800" dirty="0"/>
                    </a:p>
                  </a:txBody>
                  <a:tcPr marT="45727" marB="45727"/>
                </a:tc>
                <a:extLst>
                  <a:ext uri="{0D108BD9-81ED-4DB2-BD59-A6C34878D82A}">
                    <a16:rowId xmlns:a16="http://schemas.microsoft.com/office/drawing/2014/main" val="10005"/>
                  </a:ext>
                </a:extLst>
              </a:tr>
              <a:tr h="371269">
                <a:tc>
                  <a:txBody>
                    <a:bodyPr/>
                    <a:lstStyle/>
                    <a:p>
                      <a:r>
                        <a:rPr lang="en-US" sz="1800" dirty="0"/>
                        <a:t>Salt Intake</a:t>
                      </a:r>
                    </a:p>
                  </a:txBody>
                  <a:tcPr marT="45727" marB="45727"/>
                </a:tc>
                <a:tc>
                  <a:txBody>
                    <a:bodyPr/>
                    <a:lstStyle/>
                    <a:p>
                      <a:pPr marL="0" indent="0">
                        <a:buFont typeface="Arial" panose="020B0604020202020204" pitchFamily="34" charset="0"/>
                        <a:buNone/>
                      </a:pPr>
                      <a:r>
                        <a:rPr lang="en-US" sz="1800" dirty="0"/>
                        <a:t>&lt;2300mg/day</a:t>
                      </a:r>
                    </a:p>
                  </a:txBody>
                  <a:tcPr marT="45727" marB="45727"/>
                </a:tc>
                <a:extLst>
                  <a:ext uri="{0D108BD9-81ED-4DB2-BD59-A6C34878D82A}">
                    <a16:rowId xmlns:a16="http://schemas.microsoft.com/office/drawing/2014/main" val="10006"/>
                  </a:ext>
                </a:extLst>
              </a:tr>
            </a:tbl>
          </a:graphicData>
        </a:graphic>
      </p:graphicFrame>
      <p:sp>
        <p:nvSpPr>
          <p:cNvPr id="93213" name="AutoShape 2">
            <a:extLst>
              <a:ext uri="{FF2B5EF4-FFF2-40B4-BE49-F238E27FC236}">
                <a16:creationId xmlns:a16="http://schemas.microsoft.com/office/drawing/2014/main" id="{F04C3DFC-784D-4D21-A067-0F7B5E956138}"/>
              </a:ext>
            </a:extLst>
          </p:cNvPr>
          <p:cNvSpPr>
            <a:spLocks noChangeAspect="1" noChangeArrowheads="1"/>
          </p:cNvSpPr>
          <p:nvPr/>
        </p:nvSpPr>
        <p:spPr bwMode="auto">
          <a:xfrm>
            <a:off x="155575"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600"/>
              </a:spcBef>
              <a:buClr>
                <a:schemeClr val="tx2"/>
              </a:buClr>
              <a:buSzPct val="73000"/>
              <a:buFont typeface="Wingdings 2" panose="05020102010507070707" pitchFamily="18" charset="2"/>
              <a:buChar char=""/>
              <a:defRPr sz="2600">
                <a:solidFill>
                  <a:schemeClr val="tx1"/>
                </a:solidFill>
                <a:latin typeface="Trebuchet MS" panose="020B0603020202020204" pitchFamily="34" charset="0"/>
              </a:defRPr>
            </a:lvl1pPr>
            <a:lvl2pPr marL="742950" indent="-285750">
              <a:spcBef>
                <a:spcPts val="500"/>
              </a:spcBef>
              <a:buClr>
                <a:srgbClr val="F9B639"/>
              </a:buClr>
              <a:buSzPct val="80000"/>
              <a:buFont typeface="Wingdings 2" panose="05020102010507070707" pitchFamily="18" charset="2"/>
              <a:buChar char=""/>
              <a:defRPr sz="2300">
                <a:solidFill>
                  <a:srgbClr val="6C6C6C"/>
                </a:solidFill>
                <a:latin typeface="Trebuchet MS" panose="020B0603020202020204" pitchFamily="34" charset="0"/>
              </a:defRPr>
            </a:lvl2pPr>
            <a:lvl3pPr marL="1143000" indent="-228600">
              <a:spcBef>
                <a:spcPts val="400"/>
              </a:spcBef>
              <a:buClr>
                <a:srgbClr val="F9B639"/>
              </a:buClr>
              <a:buSzPct val="60000"/>
              <a:buFont typeface="Wingdings" panose="05000000000000000000" pitchFamily="2" charset="2"/>
              <a:buChar char=""/>
              <a:defRPr sz="2000">
                <a:solidFill>
                  <a:schemeClr val="tx1"/>
                </a:solidFill>
                <a:latin typeface="Trebuchet MS" panose="020B0603020202020204" pitchFamily="34" charset="0"/>
              </a:defRPr>
            </a:lvl3pPr>
            <a:lvl4pPr marL="1600200" indent="-228600">
              <a:spcBef>
                <a:spcPct val="20000"/>
              </a:spcBef>
              <a:buClr>
                <a:srgbClr val="F9B639"/>
              </a:buClr>
              <a:buSzPct val="80000"/>
              <a:buFont typeface="Wingdings 2" panose="05020102010507070707" pitchFamily="18" charset="2"/>
              <a:buChar char=""/>
              <a:defRPr sz="2000">
                <a:solidFill>
                  <a:srgbClr val="6C6C6C"/>
                </a:solidFill>
                <a:latin typeface="Trebuchet MS" panose="020B0603020202020204" pitchFamily="34" charset="0"/>
              </a:defRPr>
            </a:lvl4pPr>
            <a:lvl5pPr marL="2057400" indent="-228600">
              <a:spcBef>
                <a:spcPts val="400"/>
              </a:spcBef>
              <a:buClr>
                <a:srgbClr val="F9B639"/>
              </a:buClr>
              <a:buSzPct val="70000"/>
              <a:buFont typeface="Wingdings" panose="05000000000000000000" pitchFamily="2" charset="2"/>
              <a:buChar char=""/>
              <a:defRPr>
                <a:solidFill>
                  <a:schemeClr val="tx1"/>
                </a:solidFill>
                <a:latin typeface="Trebuchet MS" panose="020B0603020202020204" pitchFamily="34" charset="0"/>
              </a:defRPr>
            </a:lvl5pPr>
            <a:lvl6pPr marL="2514600" indent="-228600" eaLnBrk="0" fontAlgn="base" hangingPunct="0">
              <a:spcBef>
                <a:spcPts val="400"/>
              </a:spcBef>
              <a:spcAft>
                <a:spcPct val="0"/>
              </a:spcAft>
              <a:buClr>
                <a:srgbClr val="F9B639"/>
              </a:buClr>
              <a:buSzPct val="70000"/>
              <a:buFont typeface="Wingdings" panose="05000000000000000000" pitchFamily="2" charset="2"/>
              <a:buChar char=""/>
              <a:defRPr>
                <a:solidFill>
                  <a:schemeClr val="tx1"/>
                </a:solidFill>
                <a:latin typeface="Trebuchet MS" panose="020B0603020202020204" pitchFamily="34" charset="0"/>
              </a:defRPr>
            </a:lvl6pPr>
            <a:lvl7pPr marL="2971800" indent="-228600" eaLnBrk="0" fontAlgn="base" hangingPunct="0">
              <a:spcBef>
                <a:spcPts val="400"/>
              </a:spcBef>
              <a:spcAft>
                <a:spcPct val="0"/>
              </a:spcAft>
              <a:buClr>
                <a:srgbClr val="F9B639"/>
              </a:buClr>
              <a:buSzPct val="70000"/>
              <a:buFont typeface="Wingdings" panose="05000000000000000000" pitchFamily="2" charset="2"/>
              <a:buChar char=""/>
              <a:defRPr>
                <a:solidFill>
                  <a:schemeClr val="tx1"/>
                </a:solidFill>
                <a:latin typeface="Trebuchet MS" panose="020B0603020202020204" pitchFamily="34" charset="0"/>
              </a:defRPr>
            </a:lvl7pPr>
            <a:lvl8pPr marL="3429000" indent="-228600" eaLnBrk="0" fontAlgn="base" hangingPunct="0">
              <a:spcBef>
                <a:spcPts val="400"/>
              </a:spcBef>
              <a:spcAft>
                <a:spcPct val="0"/>
              </a:spcAft>
              <a:buClr>
                <a:srgbClr val="F9B639"/>
              </a:buClr>
              <a:buSzPct val="70000"/>
              <a:buFont typeface="Wingdings" panose="05000000000000000000" pitchFamily="2" charset="2"/>
              <a:buChar char=""/>
              <a:defRPr>
                <a:solidFill>
                  <a:schemeClr val="tx1"/>
                </a:solidFill>
                <a:latin typeface="Trebuchet MS" panose="020B0603020202020204" pitchFamily="34" charset="0"/>
              </a:defRPr>
            </a:lvl8pPr>
            <a:lvl9pPr marL="3886200" indent="-228600" eaLnBrk="0" fontAlgn="base" hangingPunct="0">
              <a:spcBef>
                <a:spcPts val="400"/>
              </a:spcBef>
              <a:spcAft>
                <a:spcPct val="0"/>
              </a:spcAft>
              <a:buClr>
                <a:srgbClr val="F9B639"/>
              </a:buClr>
              <a:buSzPct val="70000"/>
              <a:buFont typeface="Wingdings" panose="05000000000000000000" pitchFamily="2" charset="2"/>
              <a:buChar char=""/>
              <a:defRPr>
                <a:solidFill>
                  <a:schemeClr val="tx1"/>
                </a:solidFill>
                <a:latin typeface="Trebuchet MS" panose="020B0603020202020204" pitchFamily="34" charset="0"/>
              </a:defRPr>
            </a:lvl9pPr>
          </a:lstStyle>
          <a:p>
            <a:pPr eaLnBrk="1" hangingPunct="1">
              <a:spcBef>
                <a:spcPct val="0"/>
              </a:spcBef>
              <a:buClrTx/>
              <a:buSzTx/>
              <a:buFontTx/>
              <a:buNone/>
            </a:pPr>
            <a:endParaRPr lang="en-US" altLang="en-US" sz="1800"/>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1546" name="Rectangle 10"/>
          <p:cNvSpPr>
            <a:spLocks noGrp="1" noChangeArrowheads="1"/>
          </p:cNvSpPr>
          <p:nvPr>
            <p:ph type="title"/>
          </p:nvPr>
        </p:nvSpPr>
        <p:spPr/>
        <p:txBody>
          <a:bodyPr>
            <a:normAutofit fontScale="90000"/>
          </a:bodyPr>
          <a:lstStyle/>
          <a:p>
            <a:pPr eaLnBrk="1" hangingPunct="1">
              <a:defRPr/>
            </a:pPr>
            <a:r>
              <a:rPr lang="en-US" sz="6000" dirty="0"/>
              <a:t>Thank You</a:t>
            </a:r>
          </a:p>
        </p:txBody>
      </p:sp>
      <p:sp>
        <p:nvSpPr>
          <p:cNvPr id="5" name="Content Placeholder 4"/>
          <p:cNvSpPr>
            <a:spLocks noGrp="1"/>
          </p:cNvSpPr>
          <p:nvPr>
            <p:ph sz="quarter" idx="2"/>
          </p:nvPr>
        </p:nvSpPr>
        <p:spPr>
          <a:xfrm>
            <a:off x="3505200" y="1216152"/>
            <a:ext cx="5334000" cy="4937760"/>
          </a:xfrm>
        </p:spPr>
        <p:txBody>
          <a:bodyPr/>
          <a:lstStyle/>
          <a:p>
            <a:pPr marL="0" indent="0">
              <a:buNone/>
            </a:pPr>
            <a:r>
              <a:rPr lang="en-US" sz="3200" dirty="0"/>
              <a:t>Questions:</a:t>
            </a:r>
          </a:p>
          <a:p>
            <a:pPr marL="0" indent="0">
              <a:buNone/>
            </a:pPr>
            <a:r>
              <a:rPr lang="en-US" sz="3200" dirty="0"/>
              <a:t>We are here to help!</a:t>
            </a:r>
          </a:p>
          <a:p>
            <a:pPr marL="0" indent="0">
              <a:buNone/>
            </a:pPr>
            <a:r>
              <a:rPr lang="en-US" sz="3200" dirty="0">
                <a:hlinkClick r:id="rId4"/>
              </a:rPr>
              <a:t>info@diabetesed.net</a:t>
            </a:r>
            <a:endParaRPr lang="en-US" sz="3200" dirty="0"/>
          </a:p>
          <a:p>
            <a:pPr marL="0" indent="0">
              <a:buNone/>
            </a:pPr>
            <a:r>
              <a:rPr lang="en-US" sz="3200" dirty="0"/>
              <a:t>www.DiabetesEd.net</a:t>
            </a:r>
          </a:p>
          <a:p>
            <a:pPr marL="0" indent="0">
              <a:buNone/>
            </a:pPr>
            <a:r>
              <a:rPr lang="en-US" sz="3200" dirty="0"/>
              <a:t>530 /893-8635</a:t>
            </a:r>
            <a:endParaRPr lang="en-US" dirty="0"/>
          </a:p>
        </p:txBody>
      </p:sp>
      <p:pic>
        <p:nvPicPr>
          <p:cNvPr id="3" name="Picture 2"/>
          <p:cNvPicPr>
            <a:picLocks noChangeAspect="1"/>
          </p:cNvPicPr>
          <p:nvPr/>
        </p:nvPicPr>
        <p:blipFill rotWithShape="1">
          <a:blip r:embed="rId5" cstate="print">
            <a:extLst>
              <a:ext uri="{28A0092B-C50C-407E-A947-70E740481C1C}">
                <a14:useLocalDpi xmlns:a14="http://schemas.microsoft.com/office/drawing/2010/main" val="0"/>
              </a:ext>
            </a:extLst>
          </a:blip>
          <a:srcRect b="5539"/>
          <a:stretch/>
        </p:blipFill>
        <p:spPr>
          <a:xfrm>
            <a:off x="444911" y="1295401"/>
            <a:ext cx="3067532" cy="4346448"/>
          </a:xfrm>
          <a:prstGeom prst="rect">
            <a:avLst/>
          </a:prstGeom>
        </p:spPr>
      </p:pic>
    </p:spTree>
    <p:custDataLst>
      <p:tags r:id="rId1"/>
    </p:custDataLst>
    <p:extLst>
      <p:ext uri="{BB962C8B-B14F-4D97-AF65-F5344CB8AC3E}">
        <p14:creationId xmlns:p14="http://schemas.microsoft.com/office/powerpoint/2010/main" val="16850105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4754" name="Picture 2" descr="https://diatribe.org/sites/default/files/images/THE%20MANY%20FACES%20OF%20A%207%20%25%20A1C%20(2).jpg">
            <a:extLst>
              <a:ext uri="{FF2B5EF4-FFF2-40B4-BE49-F238E27FC236}">
                <a16:creationId xmlns:a16="http://schemas.microsoft.com/office/drawing/2014/main" id="{00984A62-9019-5832-86A0-B4A2EC0EB49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0264" y="1295400"/>
            <a:ext cx="8229599" cy="46235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4755" name="TextBox 3">
            <a:extLst>
              <a:ext uri="{FF2B5EF4-FFF2-40B4-BE49-F238E27FC236}">
                <a16:creationId xmlns:a16="http://schemas.microsoft.com/office/drawing/2014/main" id="{94C5B918-424A-DD7D-7D7E-356D1CA4930C}"/>
              </a:ext>
            </a:extLst>
          </p:cNvPr>
          <p:cNvSpPr txBox="1">
            <a:spLocks noChangeArrowheads="1"/>
          </p:cNvSpPr>
          <p:nvPr/>
        </p:nvSpPr>
        <p:spPr bwMode="auto">
          <a:xfrm>
            <a:off x="3429000" y="6223702"/>
            <a:ext cx="411480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1200" dirty="0"/>
              <a:t>https://diatribe.org/time-range. </a:t>
            </a:r>
          </a:p>
        </p:txBody>
      </p:sp>
      <p:sp>
        <p:nvSpPr>
          <p:cNvPr id="74756" name="Google Shape;340;p64">
            <a:extLst>
              <a:ext uri="{FF2B5EF4-FFF2-40B4-BE49-F238E27FC236}">
                <a16:creationId xmlns:a16="http://schemas.microsoft.com/office/drawing/2014/main" id="{D59A6876-61C3-AE92-67CE-295A31ADA5F0}"/>
              </a:ext>
            </a:extLst>
          </p:cNvPr>
          <p:cNvSpPr>
            <a:spLocks noGrp="1"/>
          </p:cNvSpPr>
          <p:nvPr>
            <p:ph type="title"/>
          </p:nvPr>
        </p:nvSpPr>
        <p:spPr/>
        <p:txBody>
          <a:bodyPr vert="horz" lIns="68569" tIns="34275" rIns="68569" bIns="34275" anchor="b" anchorCtr="0">
            <a:normAutofit/>
          </a:bodyPr>
          <a:lstStyle/>
          <a:p>
            <a:pPr algn="ctr">
              <a:buClr>
                <a:srgbClr val="000000"/>
              </a:buClr>
              <a:buSzPts val="4400"/>
              <a:buFont typeface="Calibri" panose="020F0502020204030204" pitchFamily="34" charset="0"/>
              <a:buNone/>
            </a:pPr>
            <a:r>
              <a:rPr lang="en-US" altLang="en-US" sz="4400" dirty="0"/>
              <a:t>A1C Alone is Not Enough </a:t>
            </a:r>
          </a:p>
        </p:txBody>
      </p:sp>
    </p:spTree>
    <p:extLst>
      <p:ext uri="{BB962C8B-B14F-4D97-AF65-F5344CB8AC3E}">
        <p14:creationId xmlns:p14="http://schemas.microsoft.com/office/powerpoint/2010/main" val="31826694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72BE2B-12A8-4FD4-8257-1C8B699A1A12}"/>
              </a:ext>
            </a:extLst>
          </p:cNvPr>
          <p:cNvSpPr>
            <a:spLocks noGrp="1"/>
          </p:cNvSpPr>
          <p:nvPr>
            <p:ph type="title"/>
          </p:nvPr>
        </p:nvSpPr>
        <p:spPr/>
        <p:txBody>
          <a:bodyPr>
            <a:normAutofit/>
          </a:bodyPr>
          <a:lstStyle/>
          <a:p>
            <a:r>
              <a:rPr lang="en-US" sz="4400" dirty="0"/>
              <a:t>Ambulatory Glucose Profile Report</a:t>
            </a:r>
          </a:p>
        </p:txBody>
      </p:sp>
      <p:sp>
        <p:nvSpPr>
          <p:cNvPr id="4" name="Content Placeholder 3">
            <a:extLst>
              <a:ext uri="{FF2B5EF4-FFF2-40B4-BE49-F238E27FC236}">
                <a16:creationId xmlns:a16="http://schemas.microsoft.com/office/drawing/2014/main" id="{E65202E3-1994-5D67-FEEC-8BF05D974347}"/>
              </a:ext>
            </a:extLst>
          </p:cNvPr>
          <p:cNvSpPr>
            <a:spLocks noGrp="1"/>
          </p:cNvSpPr>
          <p:nvPr>
            <p:ph sz="quarter" idx="1"/>
          </p:nvPr>
        </p:nvSpPr>
        <p:spPr>
          <a:xfrm>
            <a:off x="457200" y="1219200"/>
            <a:ext cx="2590800" cy="5486400"/>
          </a:xfrm>
        </p:spPr>
        <p:txBody>
          <a:bodyPr>
            <a:normAutofit lnSpcReduction="10000"/>
          </a:bodyPr>
          <a:lstStyle/>
          <a:p>
            <a:pPr marL="457200" indent="-457200">
              <a:buFont typeface="+mj-lt"/>
              <a:buAutoNum type="arabicPeriod"/>
            </a:pPr>
            <a:endParaRPr lang="en-US" dirty="0"/>
          </a:p>
          <a:p>
            <a:pPr marL="457200" indent="-457200">
              <a:buFont typeface="+mj-lt"/>
              <a:buAutoNum type="arabicPeriod"/>
            </a:pPr>
            <a:r>
              <a:rPr lang="en-US" dirty="0"/>
              <a:t>CGM key metrics</a:t>
            </a:r>
          </a:p>
          <a:p>
            <a:pPr marL="457200" indent="-457200">
              <a:buFont typeface="+mj-lt"/>
              <a:buAutoNum type="arabicPeriod"/>
            </a:pPr>
            <a:endParaRPr lang="en-US" dirty="0"/>
          </a:p>
          <a:p>
            <a:pPr marL="457200" indent="-457200">
              <a:buFont typeface="+mj-lt"/>
              <a:buAutoNum type="arabicPeriod"/>
            </a:pPr>
            <a:endParaRPr lang="en-US" dirty="0"/>
          </a:p>
          <a:p>
            <a:pPr marL="0" indent="0">
              <a:buNone/>
            </a:pPr>
            <a:endParaRPr lang="en-US" dirty="0"/>
          </a:p>
          <a:p>
            <a:pPr marL="457200" indent="-457200">
              <a:buFont typeface="+mj-lt"/>
              <a:buAutoNum type="arabicPeriod"/>
            </a:pPr>
            <a:r>
              <a:rPr lang="en-US" dirty="0"/>
              <a:t>AGP</a:t>
            </a:r>
          </a:p>
          <a:p>
            <a:pPr marL="457200" indent="-457200">
              <a:buFont typeface="+mj-lt"/>
              <a:buAutoNum type="arabicPeriod"/>
            </a:pPr>
            <a:endParaRPr lang="en-US" dirty="0"/>
          </a:p>
          <a:p>
            <a:pPr marL="457200" indent="-457200">
              <a:buFont typeface="+mj-lt"/>
              <a:buAutoNum type="arabicPeriod"/>
            </a:pPr>
            <a:endParaRPr lang="en-US" dirty="0"/>
          </a:p>
          <a:p>
            <a:pPr marL="457200" indent="-457200">
              <a:buFont typeface="+mj-lt"/>
              <a:buAutoNum type="arabicPeriod"/>
            </a:pPr>
            <a:endParaRPr lang="en-US" dirty="0"/>
          </a:p>
          <a:p>
            <a:pPr marL="457200" indent="-457200">
              <a:buFont typeface="+mj-lt"/>
              <a:buAutoNum type="arabicPeriod"/>
            </a:pPr>
            <a:endParaRPr lang="en-US" dirty="0"/>
          </a:p>
          <a:p>
            <a:pPr marL="457200" indent="-457200">
              <a:buFont typeface="+mj-lt"/>
              <a:buAutoNum type="arabicPeriod"/>
            </a:pPr>
            <a:endParaRPr lang="en-US" dirty="0"/>
          </a:p>
          <a:p>
            <a:pPr marL="457200" indent="-457200">
              <a:buFont typeface="+mj-lt"/>
              <a:buAutoNum type="arabicPeriod"/>
            </a:pPr>
            <a:r>
              <a:rPr lang="en-US" dirty="0"/>
              <a:t>Daily tracings</a:t>
            </a:r>
          </a:p>
        </p:txBody>
      </p:sp>
      <p:pic>
        <p:nvPicPr>
          <p:cNvPr id="6" name="New picture">
            <a:extLst>
              <a:ext uri="{FF2B5EF4-FFF2-40B4-BE49-F238E27FC236}">
                <a16:creationId xmlns:a16="http://schemas.microsoft.com/office/drawing/2014/main" id="{A6C5FE50-BC72-D1FE-1F67-95DB3399B1C4}"/>
              </a:ext>
            </a:extLst>
          </p:cNvPr>
          <p:cNvPicPr>
            <a:picLocks noChangeAspect="1" noChangeArrowheads="1"/>
          </p:cNvPicPr>
          <p:nvPr>
            <p:custDataLst>
              <p:tags r:id="rId1"/>
            </p:custDataLst>
          </p:nvPr>
        </p:nvPicPr>
        <p:blipFill>
          <a:blip r:embed="rId4" cstate="print">
            <a:extLst>
              <a:ext uri="{28A0092B-C50C-407E-A947-70E740481C1C}">
                <a14:useLocalDpi xmlns:a14="http://schemas.microsoft.com/office/drawing/2010/main" val="0"/>
              </a:ext>
            </a:extLst>
          </a:blip>
          <a:srcRect/>
          <a:stretch>
            <a:fillRect/>
          </a:stretch>
        </p:blipFill>
        <p:spPr bwMode="auto">
          <a:xfrm>
            <a:off x="3276600" y="1213338"/>
            <a:ext cx="5410200" cy="56260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round/>
                <a:headEnd/>
                <a:tailEnd/>
              </a14:hiddenLine>
            </a:ext>
          </a:extLst>
        </p:spPr>
      </p:pic>
    </p:spTree>
    <p:extLst>
      <p:ext uri="{BB962C8B-B14F-4D97-AF65-F5344CB8AC3E}">
        <p14:creationId xmlns:p14="http://schemas.microsoft.com/office/powerpoint/2010/main" val="34376918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t>Medication Taking Behaviors</a:t>
            </a:r>
          </a:p>
        </p:txBody>
      </p:sp>
      <p:sp>
        <p:nvSpPr>
          <p:cNvPr id="3" name="Content Placeholder 2"/>
          <p:cNvSpPr>
            <a:spLocks noGrp="1"/>
          </p:cNvSpPr>
          <p:nvPr>
            <p:ph sz="quarter" idx="1"/>
          </p:nvPr>
        </p:nvSpPr>
        <p:spPr>
          <a:xfrm>
            <a:off x="457200" y="1219200"/>
            <a:ext cx="4724400" cy="5486400"/>
          </a:xfrm>
        </p:spPr>
        <p:txBody>
          <a:bodyPr>
            <a:normAutofit lnSpcReduction="10000"/>
          </a:bodyPr>
          <a:lstStyle/>
          <a:p>
            <a:r>
              <a:rPr lang="en-US" sz="3200" dirty="0"/>
              <a:t>Adequate medication taking is defined as 80% of prescribed doses</a:t>
            </a:r>
          </a:p>
          <a:p>
            <a:r>
              <a:rPr lang="en-US" sz="3200" dirty="0"/>
              <a:t>23% of time, if A1c, B/P, lipids above target - due to med taking behavior</a:t>
            </a:r>
          </a:p>
          <a:p>
            <a:r>
              <a:rPr lang="en-US" sz="3200" dirty="0"/>
              <a:t>Assess for barriers</a:t>
            </a:r>
          </a:p>
          <a:p>
            <a:r>
              <a:rPr lang="en-US" sz="3200" dirty="0"/>
              <a:t>If taking meds 80% of time and goals not met, consider medication intensification</a:t>
            </a:r>
          </a:p>
        </p:txBody>
      </p:sp>
      <p:pic>
        <p:nvPicPr>
          <p:cNvPr id="4" name="Picture 3"/>
          <p:cNvPicPr>
            <a:picLocks noChangeAspect="1"/>
          </p:cNvPicPr>
          <p:nvPr/>
        </p:nvPicPr>
        <p:blipFill>
          <a:blip r:embed="rId3"/>
          <a:stretch>
            <a:fillRect/>
          </a:stretch>
        </p:blipFill>
        <p:spPr>
          <a:xfrm>
            <a:off x="5706610" y="1249630"/>
            <a:ext cx="2065790" cy="1506161"/>
          </a:xfrm>
          <a:prstGeom prst="rect">
            <a:avLst/>
          </a:prstGeom>
        </p:spPr>
      </p:pic>
      <p:sp>
        <p:nvSpPr>
          <p:cNvPr id="5" name="TextBox 4">
            <a:extLst>
              <a:ext uri="{FF2B5EF4-FFF2-40B4-BE49-F238E27FC236}">
                <a16:creationId xmlns:a16="http://schemas.microsoft.com/office/drawing/2014/main" id="{58B93189-3CEF-4BD5-9679-42736D3E7162}"/>
              </a:ext>
            </a:extLst>
          </p:cNvPr>
          <p:cNvSpPr txBox="1"/>
          <p:nvPr/>
        </p:nvSpPr>
        <p:spPr>
          <a:xfrm>
            <a:off x="5257800" y="2887482"/>
            <a:ext cx="3660347" cy="3354765"/>
          </a:xfrm>
          <a:prstGeom prst="rect">
            <a:avLst/>
          </a:prstGeom>
          <a:noFill/>
        </p:spPr>
        <p:txBody>
          <a:bodyPr wrap="square" rtlCol="0">
            <a:spAutoFit/>
          </a:bodyPr>
          <a:lstStyle/>
          <a:p>
            <a:r>
              <a:rPr lang="en-US" sz="2000" dirty="0"/>
              <a:t>Barriers include:</a:t>
            </a:r>
          </a:p>
          <a:p>
            <a:r>
              <a:rPr lang="en-US" sz="2000" dirty="0"/>
              <a:t>Forgetting to fill Rx, forgetting to take, fear, depression, health beliefs, med complexity, cost, knowledge gap, system factors, etc.</a:t>
            </a:r>
          </a:p>
          <a:p>
            <a:endParaRPr lang="en-US" sz="2000" dirty="0"/>
          </a:p>
          <a:p>
            <a:pPr algn="ctr"/>
            <a:r>
              <a:rPr lang="en-US" sz="2400" b="1" dirty="0"/>
              <a:t>Work on targeted approach for specific barrier</a:t>
            </a:r>
          </a:p>
        </p:txBody>
      </p:sp>
    </p:spTree>
    <p:extLst>
      <p:ext uri="{BB962C8B-B14F-4D97-AF65-F5344CB8AC3E}">
        <p14:creationId xmlns:p14="http://schemas.microsoft.com/office/powerpoint/2010/main" val="40051097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F797BB-1378-437F-8FA8-5FDDFBC629E1}"/>
              </a:ext>
            </a:extLst>
          </p:cNvPr>
          <p:cNvSpPr>
            <a:spLocks noGrp="1"/>
          </p:cNvSpPr>
          <p:nvPr>
            <p:ph type="title"/>
          </p:nvPr>
        </p:nvSpPr>
        <p:spPr>
          <a:xfrm>
            <a:off x="495300" y="202715"/>
            <a:ext cx="8153400" cy="1029665"/>
          </a:xfrm>
        </p:spPr>
        <p:txBody>
          <a:bodyPr>
            <a:normAutofit fontScale="90000"/>
          </a:bodyPr>
          <a:lstStyle/>
          <a:p>
            <a:pPr>
              <a:defRPr/>
            </a:pPr>
            <a:r>
              <a:rPr lang="en-US" sz="4400" dirty="0"/>
              <a:t>Diabetes + CKD – Increases CVD Risk</a:t>
            </a:r>
          </a:p>
        </p:txBody>
      </p:sp>
      <p:sp>
        <p:nvSpPr>
          <p:cNvPr id="3" name="Content Placeholder 2">
            <a:extLst>
              <a:ext uri="{FF2B5EF4-FFF2-40B4-BE49-F238E27FC236}">
                <a16:creationId xmlns:a16="http://schemas.microsoft.com/office/drawing/2014/main" id="{DA870FD3-1A38-4B22-9641-88629A09E29D}"/>
              </a:ext>
            </a:extLst>
          </p:cNvPr>
          <p:cNvSpPr>
            <a:spLocks noGrp="1"/>
          </p:cNvSpPr>
          <p:nvPr>
            <p:ph sz="half" idx="1"/>
          </p:nvPr>
        </p:nvSpPr>
        <p:spPr>
          <a:xfrm>
            <a:off x="419099" y="1600200"/>
            <a:ext cx="8496301" cy="5179979"/>
          </a:xfrm>
        </p:spPr>
        <p:txBody>
          <a:bodyPr>
            <a:normAutofit/>
          </a:bodyPr>
          <a:lstStyle/>
          <a:p>
            <a:r>
              <a:rPr lang="en-US" sz="2800" dirty="0"/>
              <a:t>Chronic kidney disease (CKD)  is a frequent </a:t>
            </a:r>
            <a:r>
              <a:rPr lang="en-US" altLang="en-US" sz="2800" dirty="0"/>
              <a:t>complication in diabetes</a:t>
            </a:r>
          </a:p>
          <a:p>
            <a:pPr lvl="1"/>
            <a:r>
              <a:rPr lang="en-US" altLang="en-US" sz="2800" dirty="0"/>
              <a:t>Type 1 diabetes </a:t>
            </a:r>
            <a:r>
              <a:rPr lang="en-US" altLang="en-US" sz="2800" b="1" dirty="0"/>
              <a:t>~</a:t>
            </a:r>
            <a:r>
              <a:rPr lang="en-US" altLang="en-US" sz="2800" dirty="0"/>
              <a:t>30%</a:t>
            </a:r>
          </a:p>
          <a:p>
            <a:pPr lvl="1"/>
            <a:r>
              <a:rPr lang="en-US" altLang="en-US" sz="2800" dirty="0"/>
              <a:t>Type 2 diabetes </a:t>
            </a:r>
            <a:r>
              <a:rPr lang="en-US" altLang="en-US" sz="2800" b="1" dirty="0"/>
              <a:t>~up to </a:t>
            </a:r>
            <a:r>
              <a:rPr lang="en-US" altLang="en-US" sz="2800" dirty="0"/>
              <a:t>40%</a:t>
            </a:r>
          </a:p>
          <a:p>
            <a:pPr>
              <a:lnSpc>
                <a:spcPct val="110000"/>
              </a:lnSpc>
              <a:defRPr/>
            </a:pPr>
            <a:r>
              <a:rPr lang="en-US" sz="2800" dirty="0"/>
              <a:t>In several studies, participants on SGLT2i with GFRs of 30-60 (stage 3) reduced ASCVD risk and improved renal function </a:t>
            </a:r>
          </a:p>
          <a:p>
            <a:pPr lvl="1">
              <a:lnSpc>
                <a:spcPct val="110000"/>
              </a:lnSpc>
              <a:defRPr/>
            </a:pPr>
            <a:r>
              <a:rPr lang="en-US" sz="2800" dirty="0"/>
              <a:t>Slowed kidney disease or death</a:t>
            </a:r>
          </a:p>
          <a:p>
            <a:pPr lvl="1">
              <a:lnSpc>
                <a:spcPct val="110000"/>
              </a:lnSpc>
              <a:defRPr/>
            </a:pPr>
            <a:r>
              <a:rPr lang="en-US" sz="2800" dirty="0"/>
              <a:t>Reduced albuminuria</a:t>
            </a:r>
          </a:p>
          <a:p>
            <a:pPr>
              <a:lnSpc>
                <a:spcPct val="90000"/>
              </a:lnSpc>
              <a:defRPr/>
            </a:pPr>
            <a:endParaRPr lang="en-US" sz="1802" dirty="0"/>
          </a:p>
          <a:p>
            <a:pPr>
              <a:lnSpc>
                <a:spcPct val="90000"/>
              </a:lnSpc>
              <a:defRPr/>
            </a:pPr>
            <a:endParaRPr lang="en-US" sz="1802" dirty="0"/>
          </a:p>
          <a:p>
            <a:pPr>
              <a:lnSpc>
                <a:spcPct val="90000"/>
              </a:lnSpc>
              <a:defRPr/>
            </a:pPr>
            <a:endParaRPr lang="en-US" sz="1802" dirty="0"/>
          </a:p>
        </p:txBody>
      </p:sp>
      <p:sp>
        <p:nvSpPr>
          <p:cNvPr id="7" name="TextBox 6">
            <a:extLst>
              <a:ext uri="{FF2B5EF4-FFF2-40B4-BE49-F238E27FC236}">
                <a16:creationId xmlns:a16="http://schemas.microsoft.com/office/drawing/2014/main" id="{4A7C1D1B-43AC-48A2-A8A6-208A2E03A10C}"/>
              </a:ext>
            </a:extLst>
          </p:cNvPr>
          <p:cNvSpPr txBox="1"/>
          <p:nvPr/>
        </p:nvSpPr>
        <p:spPr>
          <a:xfrm>
            <a:off x="4605759" y="6193620"/>
            <a:ext cx="4572000" cy="461665"/>
          </a:xfrm>
          <a:prstGeom prst="rect">
            <a:avLst/>
          </a:prstGeom>
          <a:noFill/>
        </p:spPr>
        <p:txBody>
          <a:bodyPr wrap="square">
            <a:spAutoFit/>
          </a:bodyPr>
          <a:lstStyle/>
          <a:p>
            <a:pPr eaLnBrk="1" hangingPunct="1">
              <a:defRPr/>
            </a:pPr>
            <a:r>
              <a:rPr lang="en-US" altLang="en-US" sz="1200" b="0" spc="-10" dirty="0">
                <a:latin typeface="Calibri" panose="020F0502020204030204" pitchFamily="34" charset="0"/>
                <a:cs typeface="+mn-cs"/>
              </a:rPr>
              <a:t>National Kidney Foundation. </a:t>
            </a:r>
            <a:r>
              <a:rPr lang="en-US" altLang="en-US" sz="1200" b="0" spc="-10" dirty="0">
                <a:latin typeface="Calibri" panose="020F0502020204030204" pitchFamily="34" charset="0"/>
                <a:cs typeface="+mn-cs"/>
                <a:hlinkClick r:id="rId3">
                  <a:extLst>
                    <a:ext uri="{A12FA001-AC4F-418D-AE19-62706E023703}">
                      <ahyp:hlinkClr xmlns:ahyp="http://schemas.microsoft.com/office/drawing/2018/hyperlinkcolor" val="tx"/>
                    </a:ext>
                  </a:extLst>
                </a:hlinkClick>
              </a:rPr>
              <a:t>https://www.kidney.org/atoz/content/diabetes</a:t>
            </a:r>
            <a:endParaRPr lang="en-US" altLang="en-US" sz="1200" b="0" spc="-10" dirty="0">
              <a:latin typeface="Calibri" panose="020F0502020204030204" pitchFamily="34" charset="0"/>
              <a:cs typeface="+mn-cs"/>
            </a:endParaRPr>
          </a:p>
        </p:txBody>
      </p:sp>
    </p:spTree>
    <p:extLst>
      <p:ext uri="{BB962C8B-B14F-4D97-AF65-F5344CB8AC3E}">
        <p14:creationId xmlns:p14="http://schemas.microsoft.com/office/powerpoint/2010/main" val="3690661304"/>
      </p:ext>
    </p:extLst>
  </p:cSld>
  <p:clrMapOvr>
    <a:masterClrMapping/>
  </p:clrMapOvr>
  <p:transition spd="med">
    <p:fade/>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2"/>
          <p:cNvSpPr>
            <a:spLocks noGrp="1" noChangeArrowheads="1"/>
          </p:cNvSpPr>
          <p:nvPr>
            <p:ph type="title"/>
          </p:nvPr>
        </p:nvSpPr>
        <p:spPr>
          <a:xfrm>
            <a:off x="457199" y="155539"/>
            <a:ext cx="8305800" cy="1090562"/>
          </a:xfrm>
        </p:spPr>
        <p:txBody>
          <a:bodyPr vert="horz" lIns="80434" tIns="39511" rIns="80434" bIns="39511" anchor="b" anchorCtr="0">
            <a:normAutofit fontScale="90000"/>
          </a:bodyPr>
          <a:lstStyle/>
          <a:p>
            <a:pPr algn="ctr" eaLnBrk="1" hangingPunct="1"/>
            <a:r>
              <a:rPr lang="en-US" dirty="0"/>
              <a:t>Diabetes Screening Guidelines</a:t>
            </a:r>
            <a:r>
              <a:rPr lang="en-US" sz="3200" dirty="0"/>
              <a:t> </a:t>
            </a:r>
            <a:br>
              <a:rPr lang="en-US" sz="3200" dirty="0"/>
            </a:br>
            <a:r>
              <a:rPr lang="en-US" sz="2489" dirty="0"/>
              <a:t>(ADA 2026 Clinical Practice Guidelines – Cheat Sheet</a:t>
            </a:r>
            <a:r>
              <a:rPr lang="en-US" sz="2844" dirty="0"/>
              <a:t>)</a:t>
            </a:r>
            <a:endParaRPr lang="en-US" sz="2844" dirty="0">
              <a:sym typeface="Monotype Sorts" pitchFamily="2" charset="2"/>
            </a:endParaRPr>
          </a:p>
        </p:txBody>
      </p:sp>
      <p:pic>
        <p:nvPicPr>
          <p:cNvPr id="2070" name="Picture 22" descr="C:\Users\bev_000\AppData\Local\Microsoft\Windows\INetCache\IE\I78AA3YG\MC900439612[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181600" y="5436419"/>
            <a:ext cx="2833539" cy="2014961"/>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a:extLst>
              <a:ext uri="{FF2B5EF4-FFF2-40B4-BE49-F238E27FC236}">
                <a16:creationId xmlns:a16="http://schemas.microsoft.com/office/drawing/2014/main" id="{BE371753-2FC3-19B6-AB33-92F435616F45}"/>
              </a:ext>
            </a:extLst>
          </p:cNvPr>
          <p:cNvPicPr>
            <a:picLocks noChangeAspect="1"/>
          </p:cNvPicPr>
          <p:nvPr/>
        </p:nvPicPr>
        <p:blipFill>
          <a:blip r:embed="rId5"/>
          <a:srcRect b="46826"/>
          <a:stretch>
            <a:fillRect/>
          </a:stretch>
        </p:blipFill>
        <p:spPr>
          <a:xfrm>
            <a:off x="277432" y="1421581"/>
            <a:ext cx="8589136" cy="4014838"/>
          </a:xfrm>
          <a:prstGeom prst="rect">
            <a:avLst/>
          </a:prstGeom>
        </p:spPr>
      </p:pic>
      <p:sp>
        <p:nvSpPr>
          <p:cNvPr id="9" name="TextBox 8">
            <a:extLst>
              <a:ext uri="{FF2B5EF4-FFF2-40B4-BE49-F238E27FC236}">
                <a16:creationId xmlns:a16="http://schemas.microsoft.com/office/drawing/2014/main" id="{FBA98AD0-3278-90E6-A11A-BD1CD720DC15}"/>
              </a:ext>
            </a:extLst>
          </p:cNvPr>
          <p:cNvSpPr txBox="1"/>
          <p:nvPr/>
        </p:nvSpPr>
        <p:spPr>
          <a:xfrm>
            <a:off x="390834" y="5767438"/>
            <a:ext cx="4409766" cy="1090562"/>
          </a:xfrm>
          <a:prstGeom prst="rect">
            <a:avLst/>
          </a:prstGeom>
          <a:solidFill>
            <a:schemeClr val="bg1"/>
          </a:solidFill>
        </p:spPr>
        <p:txBody>
          <a:bodyPr wrap="square" rtlCol="0">
            <a:spAutoFit/>
          </a:bodyPr>
          <a:lstStyle/>
          <a:p>
            <a:endParaRPr lang="en-US" dirty="0"/>
          </a:p>
        </p:txBody>
      </p:sp>
    </p:spTree>
    <p:custDataLst>
      <p:tags r:id="rId1"/>
    </p:custDataLst>
    <p:extLst>
      <p:ext uri="{BB962C8B-B14F-4D97-AF65-F5344CB8AC3E}">
        <p14:creationId xmlns:p14="http://schemas.microsoft.com/office/powerpoint/2010/main" val="2927886720"/>
      </p:ext>
    </p:extLst>
  </p:cSld>
  <p:clrMapOvr>
    <a:masterClrMapping/>
  </p:clrMapOvr>
  <p:transition/>
  <p:extLst>
    <p:ext uri="{6950BFC3-D8DA-4A85-94F7-54DA5524770B}">
      <p188:commentRel xmlns:p188="http://schemas.microsoft.com/office/powerpoint/2018/8/main" r:id="rId3"/>
    </p:ext>
  </p:extLst>
</p:sld>
</file>

<file path=ppt/slides/slide3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Landmark Trials</a:t>
            </a:r>
          </a:p>
        </p:txBody>
      </p:sp>
      <p:pic>
        <p:nvPicPr>
          <p:cNvPr id="4" name="Content Placeholder 3"/>
          <p:cNvPicPr>
            <a:picLocks noGrp="1" noChangeAspect="1"/>
          </p:cNvPicPr>
          <p:nvPr>
            <p:ph sz="quarter" idx="1"/>
          </p:nvPr>
        </p:nvPicPr>
        <p:blipFill>
          <a:blip r:embed="rId3"/>
          <a:stretch>
            <a:fillRect/>
          </a:stretch>
        </p:blipFill>
        <p:spPr>
          <a:xfrm>
            <a:off x="966636" y="1219200"/>
            <a:ext cx="7210728" cy="4937125"/>
          </a:xfrm>
          <a:prstGeom prst="rect">
            <a:avLst/>
          </a:prstGeom>
        </p:spPr>
      </p:pic>
    </p:spTree>
    <p:extLst>
      <p:ext uri="{BB962C8B-B14F-4D97-AF65-F5344CB8AC3E}">
        <p14:creationId xmlns:p14="http://schemas.microsoft.com/office/powerpoint/2010/main" val="25852979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Quick Question 19</a:t>
            </a:r>
          </a:p>
        </p:txBody>
      </p:sp>
      <p:sp>
        <p:nvSpPr>
          <p:cNvPr id="3" name="Content Placeholder 2"/>
          <p:cNvSpPr>
            <a:spLocks noGrp="1"/>
          </p:cNvSpPr>
          <p:nvPr>
            <p:ph sz="quarter" idx="1"/>
          </p:nvPr>
        </p:nvSpPr>
        <p:spPr/>
        <p:txBody>
          <a:bodyPr>
            <a:normAutofit fontScale="92500" lnSpcReduction="10000"/>
          </a:bodyPr>
          <a:lstStyle/>
          <a:p>
            <a:pPr marL="0" indent="0">
              <a:buNone/>
            </a:pPr>
            <a:r>
              <a:rPr lang="en-US" dirty="0"/>
              <a:t> Which study demonstrated that keeping A1c less than 7% reduces complications for Type 1?</a:t>
            </a:r>
          </a:p>
          <a:p>
            <a:pPr marL="385763" indent="-385763">
              <a:buFont typeface="+mj-lt"/>
              <a:buAutoNum type="alphaLcPeriod"/>
            </a:pPr>
            <a:r>
              <a:rPr lang="en-US" dirty="0"/>
              <a:t>Diabetes Prevention Trial</a:t>
            </a:r>
          </a:p>
          <a:p>
            <a:pPr marL="385763" indent="-385763">
              <a:buFont typeface="+mj-lt"/>
              <a:buAutoNum type="alphaLcPeriod"/>
            </a:pPr>
            <a:r>
              <a:rPr lang="en-US" dirty="0"/>
              <a:t>Diabetes Control and Complications Trial</a:t>
            </a:r>
          </a:p>
          <a:p>
            <a:pPr marL="385763" indent="-385763">
              <a:buFont typeface="+mj-lt"/>
              <a:buAutoNum type="alphaLcPeriod"/>
            </a:pPr>
            <a:r>
              <a:rPr lang="en-US" dirty="0"/>
              <a:t>United Kingdom Prospective Diabetes Study</a:t>
            </a:r>
          </a:p>
          <a:p>
            <a:pPr marL="385763" indent="-385763">
              <a:buFont typeface="+mj-lt"/>
              <a:buAutoNum type="alphaLcPeriod"/>
            </a:pPr>
            <a:r>
              <a:rPr lang="en-US" dirty="0"/>
              <a:t>YOUTH Trial</a:t>
            </a:r>
          </a:p>
          <a:p>
            <a:endParaRPr lang="en-US" dirty="0"/>
          </a:p>
        </p:txBody>
      </p:sp>
      <p:pic>
        <p:nvPicPr>
          <p:cNvPr id="4" name="Picture 3"/>
          <p:cNvPicPr>
            <a:picLocks noChangeAspect="1"/>
          </p:cNvPicPr>
          <p:nvPr/>
        </p:nvPicPr>
        <p:blipFill>
          <a:blip r:embed="rId4"/>
          <a:stretch>
            <a:fillRect/>
          </a:stretch>
        </p:blipFill>
        <p:spPr>
          <a:xfrm rot="631190">
            <a:off x="7924801" y="2205908"/>
            <a:ext cx="914399" cy="1328595"/>
          </a:xfrm>
          <a:prstGeom prst="rect">
            <a:avLst/>
          </a:prstGeom>
        </p:spPr>
      </p:pic>
      <p:sp>
        <p:nvSpPr>
          <p:cNvPr id="5" name="Oval 4">
            <a:extLst>
              <a:ext uri="{FF2B5EF4-FFF2-40B4-BE49-F238E27FC236}">
                <a16:creationId xmlns:a16="http://schemas.microsoft.com/office/drawing/2014/main" id="{FE12BEC4-108C-75DE-A738-BFE65214A346}"/>
              </a:ext>
            </a:extLst>
          </p:cNvPr>
          <p:cNvSpPr/>
          <p:nvPr/>
        </p:nvSpPr>
        <p:spPr>
          <a:xfrm>
            <a:off x="324201" y="3267857"/>
            <a:ext cx="7620000" cy="1308089"/>
          </a:xfrm>
          <a:prstGeom prst="ellipse">
            <a:avLst/>
          </a:prstGeom>
          <a:noFill/>
          <a:ln w="57150">
            <a:solidFill>
              <a:srgbClr val="7030A0"/>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w="38100">
                <a:solidFill>
                  <a:prstClr val="black"/>
                </a:solidFill>
              </a:ln>
              <a:solidFill>
                <a:prstClr val="white"/>
              </a:solidFill>
              <a:effectLst/>
              <a:uLnTx/>
              <a:uFillTx/>
              <a:latin typeface="Gill Sans MT"/>
              <a:ea typeface="+mn-ea"/>
              <a:cs typeface="+mn-cs"/>
            </a:endParaRPr>
          </a:p>
        </p:txBody>
      </p:sp>
    </p:spTree>
    <p:custDataLst>
      <p:tags r:id="rId1"/>
    </p:custDataLst>
    <p:extLst>
      <p:ext uri="{BB962C8B-B14F-4D97-AF65-F5344CB8AC3E}">
        <p14:creationId xmlns:p14="http://schemas.microsoft.com/office/powerpoint/2010/main" val="34721607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p:cNvSpPr>
            <a:spLocks noGrp="1" noChangeArrowheads="1"/>
          </p:cNvSpPr>
          <p:nvPr>
            <p:ph type="title"/>
          </p:nvPr>
        </p:nvSpPr>
        <p:spPr>
          <a:xfrm>
            <a:off x="455616" y="273050"/>
            <a:ext cx="8226425" cy="1143000"/>
          </a:xfrm>
        </p:spPr>
        <p:txBody>
          <a:bodyPr vert="horz" lIns="67858" tIns="33334" rIns="67858" bIns="33334" anchor="b" anchorCtr="0">
            <a:normAutofit/>
          </a:bodyPr>
          <a:lstStyle/>
          <a:p>
            <a:pPr eaLnBrk="1" hangingPunct="1">
              <a:lnSpc>
                <a:spcPct val="90000"/>
              </a:lnSpc>
            </a:pPr>
            <a:r>
              <a:rPr lang="en-US" sz="3100"/>
              <a:t>Diabetes Control and Complications Trial (DCCT)</a:t>
            </a:r>
            <a:br>
              <a:rPr lang="en-US" sz="3100"/>
            </a:br>
            <a:r>
              <a:rPr lang="en-US" sz="3100"/>
              <a:t>Type 1 – Does getting A1c &lt;7% matter?</a:t>
            </a:r>
          </a:p>
        </p:txBody>
      </p:sp>
      <p:sp>
        <p:nvSpPr>
          <p:cNvPr id="76803" name="Rectangle 3"/>
          <p:cNvSpPr>
            <a:spLocks noGrp="1" noChangeArrowheads="1"/>
          </p:cNvSpPr>
          <p:nvPr>
            <p:ph type="body" sz="half" idx="1"/>
          </p:nvPr>
        </p:nvSpPr>
        <p:spPr>
          <a:xfrm>
            <a:off x="455614" y="1598613"/>
            <a:ext cx="4037012" cy="4878387"/>
          </a:xfrm>
        </p:spPr>
        <p:txBody>
          <a:bodyPr vert="horz" lIns="67858" tIns="33334" rIns="67858" bIns="33334">
            <a:normAutofit fontScale="92500" lnSpcReduction="20000"/>
          </a:bodyPr>
          <a:lstStyle/>
          <a:p>
            <a:pPr eaLnBrk="1" hangingPunct="1">
              <a:lnSpc>
                <a:spcPct val="110000"/>
              </a:lnSpc>
              <a:buFont typeface="Wingdings" pitchFamily="2" charset="2"/>
              <a:buNone/>
            </a:pPr>
            <a:r>
              <a:rPr lang="en-US" sz="2800" dirty="0"/>
              <a:t>The largest, most comprehensive diabetes study ever conducted.</a:t>
            </a:r>
          </a:p>
          <a:p>
            <a:pPr eaLnBrk="1" hangingPunct="1">
              <a:lnSpc>
                <a:spcPct val="110000"/>
              </a:lnSpc>
              <a:buFont typeface="Wingdings" pitchFamily="2" charset="2"/>
              <a:buNone/>
            </a:pPr>
            <a:r>
              <a:rPr lang="en-US" sz="2800" dirty="0"/>
              <a:t>10 year study involved more than 1400 subjects with Type 1 DM.</a:t>
            </a:r>
          </a:p>
          <a:p>
            <a:pPr eaLnBrk="1" hangingPunct="1">
              <a:lnSpc>
                <a:spcPct val="110000"/>
              </a:lnSpc>
              <a:buFont typeface="Wingdings" pitchFamily="2" charset="2"/>
              <a:buNone/>
            </a:pPr>
            <a:r>
              <a:rPr lang="en-US" sz="2800" dirty="0"/>
              <a:t>Compared the effects of two treatment regimens:</a:t>
            </a:r>
          </a:p>
          <a:p>
            <a:pPr lvl="1">
              <a:lnSpc>
                <a:spcPct val="110000"/>
              </a:lnSpc>
            </a:pPr>
            <a:r>
              <a:rPr lang="en-US" sz="2800" dirty="0"/>
              <a:t>standard therapy and </a:t>
            </a:r>
          </a:p>
          <a:p>
            <a:pPr lvl="1">
              <a:lnSpc>
                <a:spcPct val="110000"/>
              </a:lnSpc>
            </a:pPr>
            <a:r>
              <a:rPr lang="en-US" sz="2800" dirty="0"/>
              <a:t>intensive control-on the complications of diabetes. </a:t>
            </a:r>
          </a:p>
        </p:txBody>
      </p:sp>
      <p:pic>
        <p:nvPicPr>
          <p:cNvPr id="3" name="Picture 2">
            <a:extLst>
              <a:ext uri="{FF2B5EF4-FFF2-40B4-BE49-F238E27FC236}">
                <a16:creationId xmlns:a16="http://schemas.microsoft.com/office/drawing/2014/main" id="{E7F97C8E-F342-49C5-AAAD-55CC118AB935}"/>
              </a:ext>
            </a:extLst>
          </p:cNvPr>
          <p:cNvPicPr>
            <a:picLocks noChangeAspect="1"/>
          </p:cNvPicPr>
          <p:nvPr/>
        </p:nvPicPr>
        <p:blipFill>
          <a:blip r:embed="rId4"/>
          <a:stretch>
            <a:fillRect/>
          </a:stretch>
        </p:blipFill>
        <p:spPr>
          <a:xfrm>
            <a:off x="4645025" y="2454537"/>
            <a:ext cx="4037013" cy="2785538"/>
          </a:xfrm>
          <a:prstGeom prst="rect">
            <a:avLst/>
          </a:prstGeom>
          <a:noFill/>
        </p:spPr>
      </p:pic>
    </p:spTree>
    <p:custDataLst>
      <p:tags r:id="rId1"/>
    </p:custDataLst>
    <p:extLst>
      <p:ext uri="{BB962C8B-B14F-4D97-AF65-F5344CB8AC3E}">
        <p14:creationId xmlns:p14="http://schemas.microsoft.com/office/powerpoint/2010/main" val="2627847832"/>
      </p:ext>
    </p:extLst>
  </p:cSld>
  <p:clrMapOvr>
    <a:masterClrMapping/>
  </p:clrMapOvr>
  <p:transition/>
</p:sld>
</file>

<file path=ppt/slides/slide36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7826" name="Rectangle 2"/>
          <p:cNvSpPr>
            <a:spLocks noGrp="1" noChangeArrowheads="1"/>
          </p:cNvSpPr>
          <p:nvPr>
            <p:ph type="title"/>
          </p:nvPr>
        </p:nvSpPr>
        <p:spPr>
          <a:xfrm>
            <a:off x="457200" y="228600"/>
            <a:ext cx="8229600" cy="914400"/>
          </a:xfrm>
        </p:spPr>
        <p:txBody>
          <a:bodyPr vert="horz" lIns="67858" tIns="33334" rIns="67858" bIns="33334" anchor="b" anchorCtr="0">
            <a:normAutofit/>
          </a:bodyPr>
          <a:lstStyle/>
          <a:p>
            <a:pPr eaLnBrk="1" hangingPunct="1"/>
            <a:r>
              <a:rPr lang="en-US"/>
              <a:t>DCCT Conclusions</a:t>
            </a:r>
          </a:p>
        </p:txBody>
      </p:sp>
      <p:sp>
        <p:nvSpPr>
          <p:cNvPr id="77827" name="Rectangle 3"/>
          <p:cNvSpPr>
            <a:spLocks noGrp="1" noChangeArrowheads="1"/>
          </p:cNvSpPr>
          <p:nvPr>
            <p:ph sz="quarter" idx="1"/>
          </p:nvPr>
        </p:nvSpPr>
        <p:spPr>
          <a:xfrm>
            <a:off x="470155" y="1371600"/>
            <a:ext cx="4041648" cy="5257800"/>
          </a:xfrm>
        </p:spPr>
        <p:txBody>
          <a:bodyPr vert="horz" lIns="67858" tIns="33334" rIns="67858" bIns="33334">
            <a:normAutofit fontScale="85000" lnSpcReduction="10000"/>
          </a:bodyPr>
          <a:lstStyle/>
          <a:p>
            <a:pPr eaLnBrk="1" hangingPunct="1">
              <a:lnSpc>
                <a:spcPct val="120000"/>
              </a:lnSpc>
              <a:buFont typeface="Wingdings" pitchFamily="2" charset="2"/>
              <a:buNone/>
            </a:pPr>
            <a:r>
              <a:rPr lang="en-US" sz="2600" dirty="0"/>
              <a:t>By maintaining A1C &lt; 7%:</a:t>
            </a:r>
          </a:p>
          <a:p>
            <a:pPr eaLnBrk="1" hangingPunct="1">
              <a:lnSpc>
                <a:spcPct val="120000"/>
              </a:lnSpc>
            </a:pPr>
            <a:r>
              <a:rPr lang="en-US" sz="2600" dirty="0"/>
              <a:t>Eye disease - 76% reduced risk</a:t>
            </a:r>
          </a:p>
          <a:p>
            <a:pPr eaLnBrk="1" hangingPunct="1">
              <a:lnSpc>
                <a:spcPct val="120000"/>
              </a:lnSpc>
            </a:pPr>
            <a:r>
              <a:rPr lang="en-US" sz="2600" dirty="0"/>
              <a:t>Kidney disease - 50% reduced risk</a:t>
            </a:r>
          </a:p>
          <a:p>
            <a:pPr eaLnBrk="1" hangingPunct="1">
              <a:lnSpc>
                <a:spcPct val="120000"/>
              </a:lnSpc>
            </a:pPr>
            <a:r>
              <a:rPr lang="en-US" sz="2600" dirty="0"/>
              <a:t>Nerve disease - 60% reduced risk</a:t>
            </a:r>
          </a:p>
          <a:p>
            <a:pPr eaLnBrk="1" hangingPunct="1">
              <a:lnSpc>
                <a:spcPct val="120000"/>
              </a:lnSpc>
              <a:buFont typeface="Wingdings" pitchFamily="2" charset="2"/>
              <a:buNone/>
            </a:pPr>
            <a:r>
              <a:rPr lang="en-US" sz="2600" b="1" dirty="0"/>
              <a:t>Management elements included:</a:t>
            </a:r>
            <a:endParaRPr lang="en-US" sz="2600" dirty="0"/>
          </a:p>
          <a:p>
            <a:pPr lvl="1" eaLnBrk="1" hangingPunct="1">
              <a:lnSpc>
                <a:spcPct val="120000"/>
              </a:lnSpc>
            </a:pPr>
            <a:r>
              <a:rPr lang="en-US" sz="2600" dirty="0"/>
              <a:t>SMBG 4 or more times a day</a:t>
            </a:r>
          </a:p>
          <a:p>
            <a:pPr lvl="1" eaLnBrk="1" hangingPunct="1">
              <a:lnSpc>
                <a:spcPct val="120000"/>
              </a:lnSpc>
            </a:pPr>
            <a:r>
              <a:rPr lang="en-US" sz="2600" dirty="0"/>
              <a:t>4 daily insulin injections or insulin pump</a:t>
            </a:r>
          </a:p>
          <a:p>
            <a:pPr lvl="1" eaLnBrk="1" hangingPunct="1">
              <a:lnSpc>
                <a:spcPct val="120000"/>
              </a:lnSpc>
            </a:pPr>
            <a:r>
              <a:rPr lang="en-US" sz="2600" dirty="0"/>
              <a:t>Greater risk of hypoglycemia</a:t>
            </a:r>
          </a:p>
          <a:p>
            <a:pPr lvl="1" eaLnBrk="1" hangingPunct="1">
              <a:lnSpc>
                <a:spcPct val="120000"/>
              </a:lnSpc>
            </a:pPr>
            <a:r>
              <a:rPr lang="en-US" sz="2600" dirty="0"/>
              <a:t>More associated weight gain</a:t>
            </a:r>
            <a:endParaRPr lang="en-US" sz="2200" dirty="0"/>
          </a:p>
        </p:txBody>
      </p:sp>
      <p:pic>
        <p:nvPicPr>
          <p:cNvPr id="60418" name="Picture 2" descr="C:\Users\bev_000\AppData\Local\Microsoft\Windows\INetCache\IE\ZBVN0FQ4\MP900386800[1].jp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30827" r="14536" b="-3"/>
          <a:stretch/>
        </p:blipFill>
        <p:spPr bwMode="auto">
          <a:xfrm>
            <a:off x="4632198" y="1216152"/>
            <a:ext cx="4041648" cy="4937760"/>
          </a:xfrm>
          <a:prstGeom prst="rect">
            <a:avLst/>
          </a:prstGeom>
          <a:solidFill>
            <a:srgbClr val="FFFFFF"/>
          </a:solidFill>
        </p:spPr>
      </p:pic>
    </p:spTree>
    <p:custDataLst>
      <p:tags r:id="rId1"/>
    </p:custDataLst>
    <p:extLst>
      <p:ext uri="{BB962C8B-B14F-4D97-AF65-F5344CB8AC3E}">
        <p14:creationId xmlns:p14="http://schemas.microsoft.com/office/powerpoint/2010/main" val="1869006485"/>
      </p:ext>
    </p:extLst>
  </p:cSld>
  <p:clrMapOvr>
    <a:masterClrMapping/>
  </p:clrMapOvr>
  <p:transition/>
</p:sld>
</file>

<file path=ppt/slides/slide3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p:cNvSpPr>
            <a:spLocks noGrp="1" noChangeArrowheads="1"/>
          </p:cNvSpPr>
          <p:nvPr>
            <p:ph type="title"/>
          </p:nvPr>
        </p:nvSpPr>
        <p:spPr/>
        <p:txBody>
          <a:bodyPr vert="horz" lIns="67858" tIns="33334" rIns="67858" bIns="33334" anchor="b" anchorCtr="0">
            <a:normAutofit/>
          </a:bodyPr>
          <a:lstStyle/>
          <a:p>
            <a:pPr eaLnBrk="1" hangingPunct="1"/>
            <a:r>
              <a:rPr lang="en-US" sz="3975" dirty="0"/>
              <a:t>UKPDS Results</a:t>
            </a:r>
            <a:br>
              <a:rPr lang="en-US" sz="3975" dirty="0"/>
            </a:br>
            <a:r>
              <a:rPr lang="en-US" sz="2025" dirty="0"/>
              <a:t>United kingdom Prospective Diabetes Study</a:t>
            </a:r>
            <a:endParaRPr lang="en-US" sz="1350" dirty="0">
              <a:sym typeface="Monotype Sorts" pitchFamily="2" charset="2"/>
            </a:endParaRPr>
          </a:p>
        </p:txBody>
      </p:sp>
      <p:sp>
        <p:nvSpPr>
          <p:cNvPr id="1918979" name="Rectangle 3"/>
          <p:cNvSpPr>
            <a:spLocks noGrp="1" noChangeArrowheads="1"/>
          </p:cNvSpPr>
          <p:nvPr>
            <p:ph sz="quarter" idx="1"/>
          </p:nvPr>
        </p:nvSpPr>
        <p:spPr>
          <a:xfrm>
            <a:off x="457200" y="1219200"/>
            <a:ext cx="8229600" cy="5638800"/>
          </a:xfrm>
        </p:spPr>
        <p:txBody>
          <a:bodyPr vert="horz" lIns="67858" tIns="33334" rIns="67858" bIns="33334">
            <a:normAutofit fontScale="77500" lnSpcReduction="20000"/>
          </a:bodyPr>
          <a:lstStyle/>
          <a:p>
            <a:pPr>
              <a:lnSpc>
                <a:spcPct val="110000"/>
              </a:lnSpc>
            </a:pPr>
            <a:r>
              <a:rPr lang="en-US" dirty="0"/>
              <a:t>Conducted over 20 years involving over 5,100 patients with Type 2 diabetes </a:t>
            </a:r>
          </a:p>
          <a:p>
            <a:pPr>
              <a:lnSpc>
                <a:spcPct val="110000"/>
              </a:lnSpc>
            </a:pPr>
            <a:endParaRPr lang="en-US" dirty="0"/>
          </a:p>
          <a:p>
            <a:pPr>
              <a:lnSpc>
                <a:spcPct val="110000"/>
              </a:lnSpc>
            </a:pPr>
            <a:r>
              <a:rPr lang="en-US" dirty="0">
                <a:solidFill>
                  <a:srgbClr val="C00000"/>
                </a:solidFill>
              </a:rPr>
              <a:t>1% decrease in A</a:t>
            </a:r>
            <a:r>
              <a:rPr lang="en-US" baseline="-25000" dirty="0">
                <a:solidFill>
                  <a:srgbClr val="C00000"/>
                </a:solidFill>
              </a:rPr>
              <a:t>1</a:t>
            </a:r>
            <a:r>
              <a:rPr lang="en-US" dirty="0">
                <a:solidFill>
                  <a:srgbClr val="C00000"/>
                </a:solidFill>
              </a:rPr>
              <a:t>c reduces microvascular complications by 35% </a:t>
            </a:r>
          </a:p>
          <a:p>
            <a:pPr eaLnBrk="1" hangingPunct="1">
              <a:lnSpc>
                <a:spcPct val="110000"/>
              </a:lnSpc>
            </a:pPr>
            <a:r>
              <a:rPr lang="en-US" sz="3300" dirty="0"/>
              <a:t>1% decrease in A</a:t>
            </a:r>
            <a:r>
              <a:rPr lang="en-US" sz="3300" baseline="-25000" dirty="0"/>
              <a:t>1</a:t>
            </a:r>
            <a:r>
              <a:rPr lang="en-US" sz="3300" dirty="0"/>
              <a:t>c reduces diabetes related deaths by 25%</a:t>
            </a:r>
          </a:p>
          <a:p>
            <a:pPr algn="r" eaLnBrk="1" hangingPunct="1">
              <a:lnSpc>
                <a:spcPct val="110000"/>
              </a:lnSpc>
              <a:buFont typeface="Wingdings" pitchFamily="2" charset="2"/>
              <a:buNone/>
            </a:pPr>
            <a:endParaRPr lang="en-US" sz="1200" i="1" dirty="0"/>
          </a:p>
          <a:p>
            <a:pPr eaLnBrk="1" latinLnBrk="1" hangingPunct="1">
              <a:lnSpc>
                <a:spcPct val="110000"/>
              </a:lnSpc>
            </a:pPr>
            <a:r>
              <a:rPr lang="en-US" sz="3900" dirty="0"/>
              <a:t>B/P control (144/82) reduced risk of:</a:t>
            </a:r>
          </a:p>
          <a:p>
            <a:pPr lvl="1" eaLnBrk="1" latinLnBrk="1" hangingPunct="1">
              <a:lnSpc>
                <a:spcPct val="110000"/>
              </a:lnSpc>
            </a:pPr>
            <a:r>
              <a:rPr lang="en-US" dirty="0"/>
              <a:t>Heart failure (56%)</a:t>
            </a:r>
          </a:p>
          <a:p>
            <a:pPr lvl="1" eaLnBrk="1" latinLnBrk="1" hangingPunct="1">
              <a:lnSpc>
                <a:spcPct val="110000"/>
              </a:lnSpc>
            </a:pPr>
            <a:r>
              <a:rPr lang="en-US" dirty="0"/>
              <a:t>Stroke (44%)</a:t>
            </a:r>
          </a:p>
          <a:p>
            <a:pPr lvl="1" eaLnBrk="1" latinLnBrk="1" hangingPunct="1">
              <a:lnSpc>
                <a:spcPct val="110000"/>
              </a:lnSpc>
            </a:pPr>
            <a:r>
              <a:rPr lang="en-US" dirty="0"/>
              <a:t>Death from diabetes (32%)</a:t>
            </a:r>
          </a:p>
          <a:p>
            <a:pPr algn="r" eaLnBrk="1" hangingPunct="1">
              <a:lnSpc>
                <a:spcPct val="110000"/>
              </a:lnSpc>
              <a:buFont typeface="Wingdings" pitchFamily="2" charset="2"/>
              <a:buNone/>
            </a:pPr>
            <a:endParaRPr lang="en-US" sz="1200" i="1" dirty="0"/>
          </a:p>
          <a:p>
            <a:pPr algn="r" eaLnBrk="1" hangingPunct="1">
              <a:lnSpc>
                <a:spcPct val="80000"/>
              </a:lnSpc>
              <a:buFont typeface="Wingdings" pitchFamily="2" charset="2"/>
              <a:buNone/>
            </a:pPr>
            <a:r>
              <a:rPr lang="en-US" sz="1200" i="1" dirty="0"/>
              <a:t>Lancet 352: 837-865, 1998</a:t>
            </a:r>
          </a:p>
        </p:txBody>
      </p:sp>
    </p:spTree>
    <p:custDataLst>
      <p:tags r:id="rId1"/>
    </p:custDataLst>
    <p:extLst>
      <p:ext uri="{BB962C8B-B14F-4D97-AF65-F5344CB8AC3E}">
        <p14:creationId xmlns:p14="http://schemas.microsoft.com/office/powerpoint/2010/main" val="4704765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8" presetClass="emph" presetSubtype="0" fill="hold" nodeType="clickEffect">
                                  <p:stCondLst>
                                    <p:cond delay="0"/>
                                  </p:stCondLst>
                                  <p:childTnLst>
                                    <p:animRot by="43200000">
                                      <p:cBhvr>
                                        <p:cTn id="6" dur="2000" fill="hold"/>
                                        <p:tgtEl>
                                          <p:spTgt spid="1918979">
                                            <p:txEl>
                                              <p:pRg st="0" end="0"/>
                                            </p:txEl>
                                          </p:spTgt>
                                        </p:tgtEl>
                                        <p:attrNameLst>
                                          <p:attrName>r</p:attrName>
                                        </p:attrNameLst>
                                      </p:cBhvr>
                                    </p:animRot>
                                  </p:childTnLst>
                                </p:cTn>
                              </p:par>
                            </p:childTnLst>
                          </p:cTn>
                        </p:par>
                      </p:childTnLst>
                    </p:cTn>
                  </p:par>
                  <p:par>
                    <p:cTn id="7" fill="hold">
                      <p:stCondLst>
                        <p:cond delay="indefinite"/>
                      </p:stCondLst>
                      <p:childTnLst>
                        <p:par>
                          <p:cTn id="8" fill="hold">
                            <p:stCondLst>
                              <p:cond delay="0"/>
                            </p:stCondLst>
                            <p:childTnLst>
                              <p:par>
                                <p:cTn id="9" presetID="8" presetClass="emph" presetSubtype="0" fill="hold" nodeType="clickEffect">
                                  <p:stCondLst>
                                    <p:cond delay="0"/>
                                  </p:stCondLst>
                                  <p:childTnLst>
                                    <p:animRot by="43200000">
                                      <p:cBhvr>
                                        <p:cTn id="10" dur="2000" fill="hold"/>
                                        <p:tgtEl>
                                          <p:spTgt spid="1918979">
                                            <p:txEl>
                                              <p:pRg st="2" end="2"/>
                                            </p:txEl>
                                          </p:spTgt>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p:cNvSpPr>
            <a:spLocks noGrp="1" noChangeArrowheads="1"/>
          </p:cNvSpPr>
          <p:nvPr>
            <p:ph type="title"/>
          </p:nvPr>
        </p:nvSpPr>
        <p:spPr>
          <a:xfrm>
            <a:off x="457200" y="228600"/>
            <a:ext cx="8229600" cy="914400"/>
          </a:xfrm>
        </p:spPr>
        <p:txBody>
          <a:bodyPr anchor="b">
            <a:normAutofit/>
          </a:bodyPr>
          <a:lstStyle/>
          <a:p>
            <a:pPr eaLnBrk="1" hangingPunct="1"/>
            <a:r>
              <a:rPr lang="en-US"/>
              <a:t>“Legacy Effect”</a:t>
            </a:r>
          </a:p>
        </p:txBody>
      </p:sp>
      <p:sp>
        <p:nvSpPr>
          <p:cNvPr id="81923" name="Rectangle 3"/>
          <p:cNvSpPr>
            <a:spLocks noGrp="1" noChangeArrowheads="1"/>
          </p:cNvSpPr>
          <p:nvPr>
            <p:ph sz="quarter" idx="1"/>
          </p:nvPr>
        </p:nvSpPr>
        <p:spPr>
          <a:xfrm>
            <a:off x="457200" y="1219200"/>
            <a:ext cx="4267200" cy="5638800"/>
          </a:xfrm>
        </p:spPr>
        <p:txBody>
          <a:bodyPr>
            <a:normAutofit fontScale="85000" lnSpcReduction="10000"/>
          </a:bodyPr>
          <a:lstStyle/>
          <a:p>
            <a:pPr eaLnBrk="1" hangingPunct="1">
              <a:lnSpc>
                <a:spcPct val="120000"/>
              </a:lnSpc>
            </a:pPr>
            <a:r>
              <a:rPr lang="en-US" sz="2800" dirty="0"/>
              <a:t>For participants of DCCT and UKPDS </a:t>
            </a:r>
          </a:p>
          <a:p>
            <a:pPr lvl="1" eaLnBrk="1" hangingPunct="1">
              <a:lnSpc>
                <a:spcPct val="120000"/>
              </a:lnSpc>
            </a:pPr>
            <a:r>
              <a:rPr lang="en-US" sz="2800" dirty="0"/>
              <a:t>long lasting benefit of early intensive BG control prevents</a:t>
            </a:r>
          </a:p>
          <a:p>
            <a:pPr lvl="2" eaLnBrk="1" hangingPunct="1">
              <a:lnSpc>
                <a:spcPct val="120000"/>
              </a:lnSpc>
            </a:pPr>
            <a:r>
              <a:rPr lang="en-US" dirty="0"/>
              <a:t>Microvascular complications</a:t>
            </a:r>
          </a:p>
          <a:p>
            <a:pPr lvl="2" eaLnBrk="1" hangingPunct="1">
              <a:lnSpc>
                <a:spcPct val="120000"/>
              </a:lnSpc>
            </a:pPr>
            <a:r>
              <a:rPr lang="en-US" dirty="0"/>
              <a:t>Macrovascular complications (15-55% decrease)</a:t>
            </a:r>
          </a:p>
          <a:p>
            <a:pPr lvl="1" eaLnBrk="1" hangingPunct="1">
              <a:lnSpc>
                <a:spcPct val="120000"/>
              </a:lnSpc>
            </a:pPr>
            <a:r>
              <a:rPr lang="en-US" sz="2800" dirty="0"/>
              <a:t>Even though their BG levels increased over time</a:t>
            </a:r>
          </a:p>
          <a:p>
            <a:pPr lvl="1" eaLnBrk="1" hangingPunct="1">
              <a:lnSpc>
                <a:spcPct val="120000"/>
              </a:lnSpc>
            </a:pPr>
            <a:r>
              <a:rPr lang="en-US" sz="2800" dirty="0"/>
              <a:t>Message – Catch early and</a:t>
            </a:r>
          </a:p>
          <a:p>
            <a:pPr marL="342900" lvl="1" indent="0">
              <a:lnSpc>
                <a:spcPct val="120000"/>
              </a:lnSpc>
              <a:buNone/>
            </a:pPr>
            <a:r>
              <a:rPr lang="en-US" sz="2800" dirty="0"/>
              <a:t>Treat aggressively</a:t>
            </a:r>
          </a:p>
          <a:p>
            <a:pPr lvl="1" eaLnBrk="1" hangingPunct="1">
              <a:lnSpc>
                <a:spcPct val="90000"/>
              </a:lnSpc>
            </a:pPr>
            <a:endParaRPr lang="en-US" sz="2200" dirty="0"/>
          </a:p>
          <a:p>
            <a:pPr lvl="1" eaLnBrk="1" hangingPunct="1">
              <a:lnSpc>
                <a:spcPct val="90000"/>
              </a:lnSpc>
            </a:pPr>
            <a:endParaRPr lang="en-US" sz="2200" dirty="0"/>
          </a:p>
          <a:p>
            <a:pPr marL="342900" lvl="1" indent="0">
              <a:lnSpc>
                <a:spcPct val="90000"/>
              </a:lnSpc>
              <a:buNone/>
            </a:pPr>
            <a:endParaRPr lang="en-US" sz="2200" dirty="0"/>
          </a:p>
        </p:txBody>
      </p:sp>
      <p:pic>
        <p:nvPicPr>
          <p:cNvPr id="2" name="Picture 1">
            <a:extLst>
              <a:ext uri="{FF2B5EF4-FFF2-40B4-BE49-F238E27FC236}">
                <a16:creationId xmlns:a16="http://schemas.microsoft.com/office/drawing/2014/main" id="{1FAEFBFF-F61F-4FB3-915E-E7736C248F4E}"/>
              </a:ext>
            </a:extLst>
          </p:cNvPr>
          <p:cNvPicPr>
            <a:picLocks noChangeAspect="1"/>
          </p:cNvPicPr>
          <p:nvPr/>
        </p:nvPicPr>
        <p:blipFill>
          <a:blip r:embed="rId4"/>
          <a:stretch>
            <a:fillRect/>
          </a:stretch>
        </p:blipFill>
        <p:spPr>
          <a:xfrm>
            <a:off x="4645154" y="1447800"/>
            <a:ext cx="4041648" cy="3011027"/>
          </a:xfrm>
          <a:prstGeom prst="rect">
            <a:avLst/>
          </a:prstGeom>
          <a:noFill/>
        </p:spPr>
      </p:pic>
    </p:spTree>
    <p:custDataLst>
      <p:tags r:id="rId1"/>
    </p:custDataLst>
    <p:extLst>
      <p:ext uri="{BB962C8B-B14F-4D97-AF65-F5344CB8AC3E}">
        <p14:creationId xmlns:p14="http://schemas.microsoft.com/office/powerpoint/2010/main" val="1255131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1BA9DC-22D4-59F9-17AB-C0AC039E3F04}"/>
              </a:ext>
            </a:extLst>
          </p:cNvPr>
          <p:cNvSpPr>
            <a:spLocks noGrp="1"/>
          </p:cNvSpPr>
          <p:nvPr>
            <p:ph type="title"/>
          </p:nvPr>
        </p:nvSpPr>
        <p:spPr>
          <a:xfrm>
            <a:off x="457200" y="152400"/>
            <a:ext cx="8229600" cy="990600"/>
          </a:xfrm>
        </p:spPr>
        <p:txBody>
          <a:bodyPr anchor="b">
            <a:normAutofit/>
          </a:bodyPr>
          <a:lstStyle/>
          <a:p>
            <a:r>
              <a:rPr lang="en-US" dirty="0"/>
              <a:t>Break</a:t>
            </a:r>
          </a:p>
        </p:txBody>
      </p:sp>
      <p:pic>
        <p:nvPicPr>
          <p:cNvPr id="6" name="Online Image Placeholder 5" descr="Person in resort">
            <a:extLst>
              <a:ext uri="{FF2B5EF4-FFF2-40B4-BE49-F238E27FC236}">
                <a16:creationId xmlns:a16="http://schemas.microsoft.com/office/drawing/2014/main" id="{B4A40717-ED5B-6A1F-1A49-DADFAC54D11F}"/>
              </a:ext>
            </a:extLst>
          </p:cNvPr>
          <p:cNvPicPr>
            <a:picLocks noGrp="1" noChangeAspect="1"/>
          </p:cNvPicPr>
          <p:nvPr>
            <p:ph sz="quarter" idx="1"/>
          </p:nvPr>
        </p:nvPicPr>
        <p:blipFill>
          <a:blip r:embed="rId2" cstate="print">
            <a:extLst>
              <a:ext uri="{28A0092B-C50C-407E-A947-70E740481C1C}">
                <a14:useLocalDpi xmlns:a14="http://schemas.microsoft.com/office/drawing/2010/main" val="0"/>
              </a:ext>
            </a:extLst>
          </a:blip>
          <a:stretch>
            <a:fillRect/>
          </a:stretch>
        </p:blipFill>
        <p:spPr>
          <a:xfrm>
            <a:off x="873303" y="1219200"/>
            <a:ext cx="7397393" cy="4937760"/>
          </a:xfrm>
          <a:noFill/>
        </p:spPr>
      </p:pic>
    </p:spTree>
    <p:extLst>
      <p:ext uri="{BB962C8B-B14F-4D97-AF65-F5344CB8AC3E}">
        <p14:creationId xmlns:p14="http://schemas.microsoft.com/office/powerpoint/2010/main" val="10891159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Poll Question 2 </a:t>
            </a:r>
          </a:p>
        </p:txBody>
      </p:sp>
      <p:sp>
        <p:nvSpPr>
          <p:cNvPr id="6" name="Content Placeholder 5"/>
          <p:cNvSpPr>
            <a:spLocks noGrp="1"/>
          </p:cNvSpPr>
          <p:nvPr>
            <p:ph sz="quarter" idx="1"/>
          </p:nvPr>
        </p:nvSpPr>
        <p:spPr/>
        <p:txBody>
          <a:bodyPr/>
          <a:lstStyle/>
          <a:p>
            <a:r>
              <a:rPr lang="en-US" sz="3600" dirty="0"/>
              <a:t>Which of the following level is considered pre-diabetes range?</a:t>
            </a:r>
          </a:p>
          <a:p>
            <a:pPr marL="205735" lvl="1" indent="0">
              <a:buNone/>
            </a:pPr>
            <a:r>
              <a:rPr lang="en-US" dirty="0"/>
              <a:t>a. </a:t>
            </a:r>
            <a:r>
              <a:rPr lang="en-US" sz="4000" dirty="0"/>
              <a:t>Fasting BG of 62</a:t>
            </a:r>
          </a:p>
          <a:p>
            <a:pPr marL="205735" lvl="1" indent="0">
              <a:buNone/>
            </a:pPr>
            <a:r>
              <a:rPr lang="en-US" sz="4000" dirty="0"/>
              <a:t>b.  A1c of 5.9 %</a:t>
            </a:r>
          </a:p>
          <a:p>
            <a:pPr marL="205735" lvl="1" indent="0">
              <a:buNone/>
            </a:pPr>
            <a:r>
              <a:rPr lang="en-US" sz="4000" dirty="0"/>
              <a:t>c. After meal BG of 137</a:t>
            </a:r>
          </a:p>
          <a:p>
            <a:pPr marL="205735" lvl="1" indent="0">
              <a:buNone/>
            </a:pPr>
            <a:r>
              <a:rPr lang="en-US" sz="4000" dirty="0"/>
              <a:t>d. A1c of 7.1 %</a:t>
            </a:r>
          </a:p>
          <a:p>
            <a:pPr marL="205735" lvl="1" indent="0">
              <a:buNone/>
            </a:pPr>
            <a:endParaRPr lang="en-US" sz="2400" dirty="0"/>
          </a:p>
          <a:p>
            <a:pPr lvl="1"/>
            <a:endParaRPr lang="en-US" sz="2400" dirty="0"/>
          </a:p>
        </p:txBody>
      </p:sp>
      <p:pic>
        <p:nvPicPr>
          <p:cNvPr id="7" name="Picture 6"/>
          <p:cNvPicPr>
            <a:picLocks noChangeAspect="1"/>
          </p:cNvPicPr>
          <p:nvPr/>
        </p:nvPicPr>
        <p:blipFill>
          <a:blip r:embed="rId4"/>
          <a:stretch>
            <a:fillRect/>
          </a:stretch>
        </p:blipFill>
        <p:spPr>
          <a:xfrm>
            <a:off x="6195939" y="3165371"/>
            <a:ext cx="1371600" cy="1363081"/>
          </a:xfrm>
          <a:prstGeom prst="rect">
            <a:avLst/>
          </a:prstGeom>
        </p:spPr>
      </p:pic>
      <p:sp>
        <p:nvSpPr>
          <p:cNvPr id="2" name="Oval 1">
            <a:extLst>
              <a:ext uri="{FF2B5EF4-FFF2-40B4-BE49-F238E27FC236}">
                <a16:creationId xmlns:a16="http://schemas.microsoft.com/office/drawing/2014/main" id="{906DD5E9-A8F2-7114-7F39-306644B3A6F3}"/>
              </a:ext>
            </a:extLst>
          </p:cNvPr>
          <p:cNvSpPr/>
          <p:nvPr/>
        </p:nvSpPr>
        <p:spPr>
          <a:xfrm>
            <a:off x="767316" y="2910131"/>
            <a:ext cx="3810000" cy="762000"/>
          </a:xfrm>
          <a:prstGeom prst="ellipse">
            <a:avLst/>
          </a:prstGeom>
          <a:noFill/>
          <a:ln w="57150">
            <a:solidFill>
              <a:srgbClr val="7030A0"/>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w="38100">
                <a:solidFill>
                  <a:schemeClr val="tx1"/>
                </a:solidFill>
              </a:ln>
            </a:endParaRPr>
          </a:p>
        </p:txBody>
      </p:sp>
    </p:spTree>
    <p:custDataLst>
      <p:tags r:id="rId1"/>
    </p:custDataLst>
    <p:extLst>
      <p:ext uri="{BB962C8B-B14F-4D97-AF65-F5344CB8AC3E}">
        <p14:creationId xmlns:p14="http://schemas.microsoft.com/office/powerpoint/2010/main" val="30466957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Title 1"/>
          <p:cNvSpPr>
            <a:spLocks noGrp="1"/>
          </p:cNvSpPr>
          <p:nvPr>
            <p:ph type="title"/>
          </p:nvPr>
        </p:nvSpPr>
        <p:spPr>
          <a:xfrm>
            <a:off x="685800" y="237068"/>
            <a:ext cx="7747000" cy="1016000"/>
          </a:xfrm>
        </p:spPr>
        <p:txBody>
          <a:bodyPr/>
          <a:lstStyle/>
          <a:p>
            <a:pPr eaLnBrk="1" hangingPunct="1"/>
            <a:r>
              <a:rPr lang="en-US"/>
              <a:t>Natural History of Diabetes</a:t>
            </a:r>
          </a:p>
        </p:txBody>
      </p:sp>
      <p:sp>
        <p:nvSpPr>
          <p:cNvPr id="8" name="Content Placeholder 3"/>
          <p:cNvSpPr txBox="1">
            <a:spLocks/>
          </p:cNvSpPr>
          <p:nvPr/>
        </p:nvSpPr>
        <p:spPr bwMode="auto">
          <a:xfrm>
            <a:off x="5791200" y="1938867"/>
            <a:ext cx="2641600" cy="1625600"/>
          </a:xfrm>
          <a:prstGeom prst="rect">
            <a:avLst/>
          </a:prstGeom>
          <a:noFill/>
          <a:ln w="9525">
            <a:noFill/>
            <a:miter lim="800000"/>
            <a:headEnd/>
            <a:tailEnd/>
          </a:ln>
          <a:effectLst/>
        </p:spPr>
        <p:txBody>
          <a:bodyPr/>
          <a:lstStyle/>
          <a:p>
            <a:pPr marL="304804" indent="-304804" eaLnBrk="1" fontAlgn="auto" hangingPunct="1">
              <a:spcBef>
                <a:spcPct val="20000"/>
              </a:spcBef>
              <a:spcAft>
                <a:spcPts val="0"/>
              </a:spcAft>
              <a:buClr>
                <a:srgbClr val="464653"/>
              </a:buClr>
              <a:buSzPct val="65000"/>
              <a:buFontTx/>
              <a:buBlip>
                <a:blip r:embed="rId4"/>
              </a:buBlip>
              <a:defRPr/>
            </a:pPr>
            <a:endParaRPr lang="en-US" sz="2844" kern="0" dirty="0">
              <a:solidFill>
                <a:prstClr val="black"/>
              </a:solidFill>
              <a:latin typeface="Gill Sans MT"/>
            </a:endParaRPr>
          </a:p>
        </p:txBody>
      </p:sp>
      <p:graphicFrame>
        <p:nvGraphicFramePr>
          <p:cNvPr id="9" name="Diagram 8"/>
          <p:cNvGraphicFramePr/>
          <p:nvPr/>
        </p:nvGraphicFramePr>
        <p:xfrm>
          <a:off x="778933" y="1329267"/>
          <a:ext cx="7653867" cy="4809067"/>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64517" name="TextBox 9"/>
          <p:cNvSpPr txBox="1">
            <a:spLocks noChangeArrowheads="1"/>
          </p:cNvSpPr>
          <p:nvPr/>
        </p:nvSpPr>
        <p:spPr bwMode="auto">
          <a:xfrm>
            <a:off x="1456267" y="5528733"/>
            <a:ext cx="6366933" cy="338554"/>
          </a:xfrm>
          <a:prstGeom prst="rect">
            <a:avLst/>
          </a:prstGeom>
          <a:solidFill>
            <a:srgbClr val="CCFF99"/>
          </a:solidFill>
          <a:ln w="9525">
            <a:noFill/>
            <a:miter lim="800000"/>
            <a:headEnd/>
            <a:tailEnd/>
          </a:ln>
        </p:spPr>
        <p:txBody>
          <a:bodyPr>
            <a:spAutoFit/>
          </a:bodyPr>
          <a:lstStyle/>
          <a:p>
            <a:pPr eaLnBrk="1" fontAlgn="auto" hangingPunct="1">
              <a:spcBef>
                <a:spcPts val="0"/>
              </a:spcBef>
              <a:spcAft>
                <a:spcPts val="0"/>
              </a:spcAft>
              <a:defRPr/>
            </a:pPr>
            <a:r>
              <a:rPr lang="en-US" sz="1600" b="1" dirty="0">
                <a:solidFill>
                  <a:prstClr val="black"/>
                </a:solidFill>
                <a:latin typeface="Gill Sans MT"/>
              </a:rPr>
              <a:t>Development of type 2 diabetes happens over years or decades</a:t>
            </a:r>
          </a:p>
        </p:txBody>
      </p:sp>
      <p:sp>
        <p:nvSpPr>
          <p:cNvPr id="70662" name="TextBox 12"/>
          <p:cNvSpPr txBox="1">
            <a:spLocks noChangeArrowheads="1"/>
          </p:cNvSpPr>
          <p:nvPr/>
        </p:nvSpPr>
        <p:spPr bwMode="auto">
          <a:xfrm>
            <a:off x="982134" y="4919133"/>
            <a:ext cx="474133"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fontAlgn="auto" hangingPunct="1">
              <a:spcBef>
                <a:spcPts val="0"/>
              </a:spcBef>
              <a:spcAft>
                <a:spcPts val="0"/>
              </a:spcAft>
            </a:pPr>
            <a:endParaRPr lang="en-US" sz="1600">
              <a:solidFill>
                <a:prstClr val="black"/>
              </a:solidFill>
            </a:endParaRPr>
          </a:p>
        </p:txBody>
      </p:sp>
      <p:sp>
        <p:nvSpPr>
          <p:cNvPr id="70663" name="Left Arrow 15"/>
          <p:cNvSpPr>
            <a:spLocks noChangeArrowheads="1"/>
          </p:cNvSpPr>
          <p:nvPr/>
        </p:nvSpPr>
        <p:spPr bwMode="auto">
          <a:xfrm>
            <a:off x="2879785" y="2137408"/>
            <a:ext cx="1207911" cy="677333"/>
          </a:xfrm>
          <a:prstGeom prst="leftArrow">
            <a:avLst>
              <a:gd name="adj1" fmla="val 63333"/>
              <a:gd name="adj2" fmla="val 50000"/>
            </a:avLst>
          </a:prstGeom>
          <a:solidFill>
            <a:schemeClr val="tx1"/>
          </a:solidFill>
          <a:ln w="12700" algn="ctr">
            <a:solidFill>
              <a:schemeClr val="tx1"/>
            </a:solidFill>
            <a:round/>
            <a:headEnd/>
            <a:tailEnd/>
          </a:ln>
        </p:spPr>
        <p:txBody>
          <a:bodyPr/>
          <a:lstStyle/>
          <a:p>
            <a:pPr eaLnBrk="1" fontAlgn="auto" hangingPunct="1">
              <a:spcBef>
                <a:spcPts val="0"/>
              </a:spcBef>
              <a:spcAft>
                <a:spcPts val="0"/>
              </a:spcAft>
            </a:pPr>
            <a:endParaRPr lang="en-US" sz="1600">
              <a:solidFill>
                <a:prstClr val="black"/>
              </a:solidFill>
              <a:latin typeface="Gill Sans MT"/>
            </a:endParaRPr>
          </a:p>
        </p:txBody>
      </p:sp>
      <p:sp>
        <p:nvSpPr>
          <p:cNvPr id="70664" name="Left Arrow 16"/>
          <p:cNvSpPr>
            <a:spLocks noChangeArrowheads="1"/>
          </p:cNvSpPr>
          <p:nvPr/>
        </p:nvSpPr>
        <p:spPr bwMode="auto">
          <a:xfrm>
            <a:off x="5257801" y="2074334"/>
            <a:ext cx="1346200" cy="821266"/>
          </a:xfrm>
          <a:prstGeom prst="leftArrow">
            <a:avLst>
              <a:gd name="adj1" fmla="val 50000"/>
              <a:gd name="adj2" fmla="val 50000"/>
            </a:avLst>
          </a:prstGeom>
          <a:solidFill>
            <a:schemeClr val="tx1"/>
          </a:solidFill>
          <a:ln w="12700" algn="ctr">
            <a:solidFill>
              <a:schemeClr val="tx1"/>
            </a:solidFill>
            <a:round/>
            <a:headEnd/>
            <a:tailEnd/>
          </a:ln>
        </p:spPr>
        <p:txBody>
          <a:bodyPr/>
          <a:lstStyle/>
          <a:p>
            <a:pPr eaLnBrk="1" fontAlgn="auto" hangingPunct="1">
              <a:spcBef>
                <a:spcPts val="0"/>
              </a:spcBef>
              <a:spcAft>
                <a:spcPts val="0"/>
              </a:spcAft>
            </a:pPr>
            <a:endParaRPr lang="en-US" sz="1600">
              <a:solidFill>
                <a:prstClr val="black"/>
              </a:solidFill>
              <a:latin typeface="Gill Sans MT"/>
            </a:endParaRPr>
          </a:p>
        </p:txBody>
      </p:sp>
      <p:sp>
        <p:nvSpPr>
          <p:cNvPr id="64521" name="TextBox 23"/>
          <p:cNvSpPr txBox="1">
            <a:spLocks noChangeArrowheads="1"/>
          </p:cNvSpPr>
          <p:nvPr/>
        </p:nvSpPr>
        <p:spPr bwMode="auto">
          <a:xfrm>
            <a:off x="3352800" y="2311400"/>
            <a:ext cx="666044" cy="338554"/>
          </a:xfrm>
          <a:prstGeom prst="rect">
            <a:avLst/>
          </a:prstGeom>
          <a:solidFill>
            <a:srgbClr val="CCFF33"/>
          </a:solidFill>
          <a:ln>
            <a:headEnd/>
            <a:tailEnd/>
          </a:ln>
        </p:spPr>
        <p:style>
          <a:lnRef idx="1">
            <a:schemeClr val="accent4"/>
          </a:lnRef>
          <a:fillRef idx="2">
            <a:schemeClr val="accent4"/>
          </a:fillRef>
          <a:effectRef idx="1">
            <a:schemeClr val="accent4"/>
          </a:effectRef>
          <a:fontRef idx="minor">
            <a:schemeClr val="dk1"/>
          </a:fontRef>
        </p:style>
        <p:txBody>
          <a:bodyPr wrap="square">
            <a:spAutoFit/>
          </a:bodyPr>
          <a:lstStyle/>
          <a:p>
            <a:pPr eaLnBrk="1" fontAlgn="auto" hangingPunct="1">
              <a:spcBef>
                <a:spcPts val="0"/>
              </a:spcBef>
              <a:spcAft>
                <a:spcPts val="0"/>
              </a:spcAft>
              <a:defRPr/>
            </a:pPr>
            <a:r>
              <a:rPr lang="en-US" sz="1600" dirty="0">
                <a:solidFill>
                  <a:prstClr val="black"/>
                </a:solidFill>
              </a:rPr>
              <a:t>Yes!</a:t>
            </a:r>
          </a:p>
        </p:txBody>
      </p:sp>
      <p:sp>
        <p:nvSpPr>
          <p:cNvPr id="64523" name="TextBox 14"/>
          <p:cNvSpPr txBox="1">
            <a:spLocks noChangeArrowheads="1"/>
          </p:cNvSpPr>
          <p:nvPr/>
        </p:nvSpPr>
        <p:spPr bwMode="auto">
          <a:xfrm>
            <a:off x="5926666" y="2306798"/>
            <a:ext cx="553156" cy="338554"/>
          </a:xfrm>
          <a:prstGeom prst="rect">
            <a:avLst/>
          </a:prstGeom>
          <a:solidFill>
            <a:srgbClr val="FF0000"/>
          </a:solidFill>
          <a:ln>
            <a:headEnd/>
            <a:tailEnd/>
          </a:ln>
        </p:spPr>
        <p:style>
          <a:lnRef idx="1">
            <a:schemeClr val="accent3"/>
          </a:lnRef>
          <a:fillRef idx="2">
            <a:schemeClr val="accent3"/>
          </a:fillRef>
          <a:effectRef idx="1">
            <a:schemeClr val="accent3"/>
          </a:effectRef>
          <a:fontRef idx="minor">
            <a:schemeClr val="dk1"/>
          </a:fontRef>
        </p:style>
        <p:txBody>
          <a:bodyPr>
            <a:spAutoFit/>
          </a:bodyPr>
          <a:lstStyle/>
          <a:p>
            <a:pPr eaLnBrk="1" fontAlgn="auto" hangingPunct="1">
              <a:spcBef>
                <a:spcPts val="0"/>
              </a:spcBef>
              <a:spcAft>
                <a:spcPts val="0"/>
              </a:spcAft>
              <a:defRPr/>
            </a:pPr>
            <a:r>
              <a:rPr lang="en-US" sz="1600" dirty="0">
                <a:solidFill>
                  <a:prstClr val="black"/>
                </a:solidFill>
              </a:rPr>
              <a:t>NO</a:t>
            </a:r>
          </a:p>
        </p:txBody>
      </p:sp>
      <p:pic>
        <p:nvPicPr>
          <p:cNvPr id="3" name="Picture 2">
            <a:extLst>
              <a:ext uri="{FF2B5EF4-FFF2-40B4-BE49-F238E27FC236}">
                <a16:creationId xmlns:a16="http://schemas.microsoft.com/office/drawing/2014/main" id="{00592B9B-7685-F452-201F-2A9F68706639}"/>
              </a:ext>
            </a:extLst>
          </p:cNvPr>
          <p:cNvPicPr>
            <a:picLocks noChangeAspect="1"/>
          </p:cNvPicPr>
          <p:nvPr/>
        </p:nvPicPr>
        <p:blipFill>
          <a:blip r:embed="rId10"/>
          <a:stretch>
            <a:fillRect/>
          </a:stretch>
        </p:blipFill>
        <p:spPr>
          <a:xfrm>
            <a:off x="804333" y="6214533"/>
            <a:ext cx="1938867" cy="555134"/>
          </a:xfrm>
          <a:prstGeom prst="rect">
            <a:avLst/>
          </a:prstGeom>
        </p:spPr>
      </p:pic>
    </p:spTree>
    <p:custDataLst>
      <p:tags r:id="rId1"/>
    </p:custDataLst>
    <p:extLst>
      <p:ext uri="{BB962C8B-B14F-4D97-AF65-F5344CB8AC3E}">
        <p14:creationId xmlns:p14="http://schemas.microsoft.com/office/powerpoint/2010/main" val="382136377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linds(horizontal)">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9" grpId="0">
        <p:bldAsOne/>
      </p:bldGraphic>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1E020FA9-382D-70BB-BF9C-EA79C9003F8D}"/>
              </a:ext>
            </a:extLst>
          </p:cNvPr>
          <p:cNvSpPr txBox="1"/>
          <p:nvPr/>
        </p:nvSpPr>
        <p:spPr>
          <a:xfrm>
            <a:off x="2895600" y="3473378"/>
            <a:ext cx="3200400" cy="369332"/>
          </a:xfrm>
          <a:prstGeom prst="rect">
            <a:avLst/>
          </a:prstGeom>
          <a:noFill/>
        </p:spPr>
        <p:txBody>
          <a:bodyPr wrap="square" rtlCol="0">
            <a:spAutoFit/>
          </a:bodyPr>
          <a:lstStyle/>
          <a:p>
            <a:r>
              <a:rPr lang="en-US" dirty="0">
                <a:solidFill>
                  <a:srgbClr val="0070C0"/>
                </a:solidFill>
              </a:rPr>
              <a:t>DiabetesEd.net   Cheat Sheets</a:t>
            </a:r>
          </a:p>
        </p:txBody>
      </p:sp>
      <p:pic>
        <p:nvPicPr>
          <p:cNvPr id="3" name="Picture 2">
            <a:extLst>
              <a:ext uri="{FF2B5EF4-FFF2-40B4-BE49-F238E27FC236}">
                <a16:creationId xmlns:a16="http://schemas.microsoft.com/office/drawing/2014/main" id="{39BD1BB9-75E0-DC50-3ACE-0D16AAA5BB39}"/>
              </a:ext>
            </a:extLst>
          </p:cNvPr>
          <p:cNvPicPr>
            <a:picLocks noChangeAspect="1"/>
          </p:cNvPicPr>
          <p:nvPr/>
        </p:nvPicPr>
        <p:blipFill>
          <a:blip r:embed="rId2"/>
          <a:stretch>
            <a:fillRect/>
          </a:stretch>
        </p:blipFill>
        <p:spPr>
          <a:xfrm>
            <a:off x="762001" y="123725"/>
            <a:ext cx="7660736" cy="6734276"/>
          </a:xfrm>
          <a:prstGeom prst="rect">
            <a:avLst/>
          </a:prstGeom>
        </p:spPr>
      </p:pic>
      <p:pic>
        <p:nvPicPr>
          <p:cNvPr id="5" name="Picture 4">
            <a:extLst>
              <a:ext uri="{FF2B5EF4-FFF2-40B4-BE49-F238E27FC236}">
                <a16:creationId xmlns:a16="http://schemas.microsoft.com/office/drawing/2014/main" id="{581F9934-D00D-C65E-4E4B-11EED851811F}"/>
              </a:ext>
            </a:extLst>
          </p:cNvPr>
          <p:cNvPicPr>
            <a:picLocks noChangeAspect="1"/>
          </p:cNvPicPr>
          <p:nvPr/>
        </p:nvPicPr>
        <p:blipFill>
          <a:blip r:embed="rId3"/>
          <a:stretch>
            <a:fillRect/>
          </a:stretch>
        </p:blipFill>
        <p:spPr>
          <a:xfrm>
            <a:off x="6400800" y="3473378"/>
            <a:ext cx="2657061" cy="594625"/>
          </a:xfrm>
          <a:prstGeom prst="rect">
            <a:avLst/>
          </a:prstGeom>
        </p:spPr>
      </p:pic>
    </p:spTree>
    <p:extLst>
      <p:ext uri="{BB962C8B-B14F-4D97-AF65-F5344CB8AC3E}">
        <p14:creationId xmlns:p14="http://schemas.microsoft.com/office/powerpoint/2010/main" val="19643507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E3CAB2-22DF-0978-065D-704A9F373B57}"/>
              </a:ext>
            </a:extLst>
          </p:cNvPr>
          <p:cNvSpPr>
            <a:spLocks noGrp="1"/>
          </p:cNvSpPr>
          <p:nvPr>
            <p:ph type="title"/>
          </p:nvPr>
        </p:nvSpPr>
        <p:spPr/>
        <p:txBody>
          <a:bodyPr/>
          <a:lstStyle/>
          <a:p>
            <a:endParaRPr lang="en-US"/>
          </a:p>
        </p:txBody>
      </p:sp>
      <p:pic>
        <p:nvPicPr>
          <p:cNvPr id="3" name="Picture 2">
            <a:extLst>
              <a:ext uri="{FF2B5EF4-FFF2-40B4-BE49-F238E27FC236}">
                <a16:creationId xmlns:a16="http://schemas.microsoft.com/office/drawing/2014/main" id="{464AE3B1-31E8-5A3F-A6EB-00025392B8D8}"/>
              </a:ext>
            </a:extLst>
          </p:cNvPr>
          <p:cNvPicPr>
            <a:picLocks noChangeAspect="1"/>
          </p:cNvPicPr>
          <p:nvPr/>
        </p:nvPicPr>
        <p:blipFill>
          <a:blip r:embed="rId2"/>
          <a:stretch>
            <a:fillRect/>
          </a:stretch>
        </p:blipFill>
        <p:spPr>
          <a:xfrm>
            <a:off x="-36870" y="10633"/>
            <a:ext cx="9144000" cy="2877954"/>
          </a:xfrm>
          <a:prstGeom prst="rect">
            <a:avLst/>
          </a:prstGeom>
        </p:spPr>
      </p:pic>
    </p:spTree>
    <p:extLst>
      <p:ext uri="{BB962C8B-B14F-4D97-AF65-F5344CB8AC3E}">
        <p14:creationId xmlns:p14="http://schemas.microsoft.com/office/powerpoint/2010/main" val="10701537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pPr eaLnBrk="1" hangingPunct="1"/>
            <a:r>
              <a:rPr lang="en-US" altLang="en-US" dirty="0"/>
              <a:t>Diabetes is Complex</a:t>
            </a:r>
          </a:p>
        </p:txBody>
      </p:sp>
      <p:sp>
        <p:nvSpPr>
          <p:cNvPr id="33795" name="Content Placeholder 2"/>
          <p:cNvSpPr>
            <a:spLocks noGrp="1"/>
          </p:cNvSpPr>
          <p:nvPr>
            <p:ph sz="quarter" idx="1"/>
          </p:nvPr>
        </p:nvSpPr>
        <p:spPr>
          <a:xfrm>
            <a:off x="457200" y="1219200"/>
            <a:ext cx="5029200" cy="5638800"/>
          </a:xfrm>
        </p:spPr>
        <p:txBody>
          <a:bodyPr>
            <a:normAutofit fontScale="92500"/>
          </a:bodyPr>
          <a:lstStyle/>
          <a:p>
            <a:pPr eaLnBrk="1" hangingPunct="1">
              <a:lnSpc>
                <a:spcPct val="120000"/>
              </a:lnSpc>
            </a:pPr>
            <a:r>
              <a:rPr lang="en-US" altLang="en-US" sz="3200" dirty="0"/>
              <a:t>Goal – achieve well being and negotiated outcomes</a:t>
            </a:r>
          </a:p>
          <a:p>
            <a:pPr eaLnBrk="1" hangingPunct="1">
              <a:lnSpc>
                <a:spcPct val="120000"/>
              </a:lnSpc>
            </a:pPr>
            <a:r>
              <a:rPr lang="en-US" altLang="en-US" sz="3200" dirty="0"/>
              <a:t>Psychological factors:</a:t>
            </a:r>
          </a:p>
          <a:p>
            <a:pPr lvl="1" eaLnBrk="1" hangingPunct="1">
              <a:lnSpc>
                <a:spcPct val="120000"/>
              </a:lnSpc>
            </a:pPr>
            <a:r>
              <a:rPr lang="en-US" altLang="en-US" sz="2800" dirty="0"/>
              <a:t>Environmental</a:t>
            </a:r>
          </a:p>
          <a:p>
            <a:pPr lvl="1" eaLnBrk="1" hangingPunct="1">
              <a:lnSpc>
                <a:spcPct val="120000"/>
              </a:lnSpc>
            </a:pPr>
            <a:r>
              <a:rPr lang="en-US" altLang="en-US" sz="2800" dirty="0"/>
              <a:t>Social</a:t>
            </a:r>
          </a:p>
          <a:p>
            <a:pPr lvl="1" eaLnBrk="1" hangingPunct="1">
              <a:lnSpc>
                <a:spcPct val="120000"/>
              </a:lnSpc>
            </a:pPr>
            <a:r>
              <a:rPr lang="en-US" altLang="en-US" sz="2800" dirty="0"/>
              <a:t>Behavioral</a:t>
            </a:r>
          </a:p>
          <a:p>
            <a:pPr lvl="1" eaLnBrk="1" hangingPunct="1">
              <a:lnSpc>
                <a:spcPct val="120000"/>
              </a:lnSpc>
            </a:pPr>
            <a:r>
              <a:rPr lang="en-US" altLang="en-US" sz="2800" dirty="0"/>
              <a:t>Emotional</a:t>
            </a:r>
          </a:p>
          <a:p>
            <a:pPr eaLnBrk="1" hangingPunct="1">
              <a:lnSpc>
                <a:spcPct val="120000"/>
              </a:lnSpc>
            </a:pPr>
            <a:r>
              <a:rPr lang="en-US" altLang="en-US" sz="3200" dirty="0"/>
              <a:t>Keep it person centered while integrating care into daily life</a:t>
            </a:r>
          </a:p>
          <a:p>
            <a:pPr lvl="1" eaLnBrk="1" hangingPunct="1">
              <a:lnSpc>
                <a:spcPct val="120000"/>
              </a:lnSpc>
            </a:pPr>
            <a:r>
              <a:rPr lang="en-US" altLang="en-US" sz="2800" dirty="0"/>
              <a:t>Consider the individual</a:t>
            </a:r>
          </a:p>
        </p:txBody>
      </p:sp>
      <p:pic>
        <p:nvPicPr>
          <p:cNvPr id="2" name="Picture 1"/>
          <p:cNvPicPr>
            <a:picLocks noChangeAspect="1"/>
          </p:cNvPicPr>
          <p:nvPr/>
        </p:nvPicPr>
        <p:blipFill>
          <a:blip r:embed="rId4"/>
          <a:stretch>
            <a:fillRect/>
          </a:stretch>
        </p:blipFill>
        <p:spPr>
          <a:xfrm>
            <a:off x="5638800" y="1676400"/>
            <a:ext cx="2888673" cy="1905000"/>
          </a:xfrm>
          <a:prstGeom prst="rect">
            <a:avLst/>
          </a:prstGeom>
        </p:spPr>
      </p:pic>
    </p:spTree>
    <p:custDataLst>
      <p:tags r:id="rId1"/>
    </p:custDataLst>
    <p:extLst>
      <p:ext uri="{BB962C8B-B14F-4D97-AF65-F5344CB8AC3E}">
        <p14:creationId xmlns:p14="http://schemas.microsoft.com/office/powerpoint/2010/main" val="4714951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16A664E-1A11-CFD7-A42E-1A692BF316B7}"/>
              </a:ext>
            </a:extLst>
          </p:cNvPr>
          <p:cNvSpPr>
            <a:spLocks noGrp="1"/>
          </p:cNvSpPr>
          <p:nvPr>
            <p:ph type="title"/>
          </p:nvPr>
        </p:nvSpPr>
        <p:spPr>
          <a:xfrm>
            <a:off x="455616" y="273050"/>
            <a:ext cx="8226425" cy="990595"/>
          </a:xfrm>
        </p:spPr>
        <p:txBody>
          <a:bodyPr anchor="b">
            <a:normAutofit/>
          </a:bodyPr>
          <a:lstStyle/>
          <a:p>
            <a:pPr>
              <a:lnSpc>
                <a:spcPct val="90000"/>
              </a:lnSpc>
            </a:pPr>
            <a:r>
              <a:rPr lang="en-US" sz="3700"/>
              <a:t>Remember by Joy Harjo – Poet Laureate</a:t>
            </a:r>
          </a:p>
        </p:txBody>
      </p:sp>
      <p:sp>
        <p:nvSpPr>
          <p:cNvPr id="6" name="Content Placeholder 5">
            <a:extLst>
              <a:ext uri="{FF2B5EF4-FFF2-40B4-BE49-F238E27FC236}">
                <a16:creationId xmlns:a16="http://schemas.microsoft.com/office/drawing/2014/main" id="{3CEAC5EF-4EDF-5D1A-7B1A-E17D08F9F00B}"/>
              </a:ext>
            </a:extLst>
          </p:cNvPr>
          <p:cNvSpPr>
            <a:spLocks noGrp="1"/>
          </p:cNvSpPr>
          <p:nvPr>
            <p:ph sz="half" idx="1"/>
          </p:nvPr>
        </p:nvSpPr>
        <p:spPr>
          <a:xfrm>
            <a:off x="453757" y="1371600"/>
            <a:ext cx="4037012" cy="5899150"/>
          </a:xfrm>
        </p:spPr>
        <p:txBody>
          <a:bodyPr>
            <a:normAutofit/>
          </a:bodyPr>
          <a:lstStyle/>
          <a:p>
            <a:pPr>
              <a:lnSpc>
                <a:spcPct val="90000"/>
              </a:lnSpc>
            </a:pPr>
            <a:r>
              <a:rPr lang="en-US" sz="1600" b="0" i="0" dirty="0">
                <a:effectLst/>
              </a:rPr>
              <a:t>Remember the earth whose skin you are:</a:t>
            </a:r>
            <a:br>
              <a:rPr lang="en-US" sz="1600" b="0" i="0" dirty="0">
                <a:effectLst/>
              </a:rPr>
            </a:br>
            <a:r>
              <a:rPr lang="en-US" sz="1600" b="0" i="0" dirty="0">
                <a:effectLst/>
              </a:rPr>
              <a:t>red earth, black earth, yellow earth, white earth, brown earth, we are earth.</a:t>
            </a:r>
            <a:br>
              <a:rPr lang="en-US" sz="1600" b="0" i="0" dirty="0">
                <a:effectLst/>
              </a:rPr>
            </a:br>
            <a:endParaRPr lang="en-US" sz="1600" b="0" i="0" dirty="0">
              <a:effectLst/>
            </a:endParaRPr>
          </a:p>
          <a:p>
            <a:pPr>
              <a:lnSpc>
                <a:spcPct val="90000"/>
              </a:lnSpc>
            </a:pPr>
            <a:r>
              <a:rPr lang="en-US" sz="1600" b="0" i="0" dirty="0">
                <a:effectLst/>
              </a:rPr>
              <a:t>Remember the plants, trees, animal life who all have their</a:t>
            </a:r>
            <a:r>
              <a:rPr lang="en-US" sz="1600" dirty="0"/>
              <a:t> </a:t>
            </a:r>
            <a:r>
              <a:rPr lang="en-US" sz="1600" b="0" i="0" dirty="0">
                <a:effectLst/>
              </a:rPr>
              <a:t>tribes, their families, their histories, too. Talk to them,</a:t>
            </a:r>
            <a:br>
              <a:rPr lang="en-US" sz="1600" b="0" i="0" dirty="0">
                <a:effectLst/>
              </a:rPr>
            </a:br>
            <a:r>
              <a:rPr lang="en-US" sz="1600" b="0" i="0" dirty="0">
                <a:effectLst/>
              </a:rPr>
              <a:t>listen to them. They are alive poems.</a:t>
            </a:r>
            <a:br>
              <a:rPr lang="en-US" sz="1600" b="0" i="0" dirty="0">
                <a:effectLst/>
              </a:rPr>
            </a:br>
            <a:endParaRPr lang="en-US" sz="1600" b="0" i="0" dirty="0">
              <a:effectLst/>
            </a:endParaRPr>
          </a:p>
          <a:p>
            <a:pPr>
              <a:lnSpc>
                <a:spcPct val="90000"/>
              </a:lnSpc>
            </a:pPr>
            <a:r>
              <a:rPr lang="en-US" sz="1600" b="0" i="0" dirty="0">
                <a:effectLst/>
              </a:rPr>
              <a:t>Remember the wind. Remember her voice. She knows the origin of this universe.</a:t>
            </a:r>
            <a:br>
              <a:rPr lang="en-US" sz="1600" b="0" i="0" dirty="0">
                <a:effectLst/>
              </a:rPr>
            </a:br>
            <a:endParaRPr lang="en-US" sz="1600" b="0" i="0" dirty="0">
              <a:effectLst/>
            </a:endParaRPr>
          </a:p>
          <a:p>
            <a:pPr>
              <a:lnSpc>
                <a:spcPct val="90000"/>
              </a:lnSpc>
            </a:pPr>
            <a:r>
              <a:rPr lang="en-US" sz="1600" b="0" i="0" dirty="0">
                <a:effectLst/>
              </a:rPr>
              <a:t>Remember you are all people and all people</a:t>
            </a:r>
            <a:br>
              <a:rPr lang="en-US" sz="1600" b="0" i="0" dirty="0">
                <a:effectLst/>
              </a:rPr>
            </a:br>
            <a:r>
              <a:rPr lang="en-US" sz="1600" b="0" i="0" dirty="0">
                <a:effectLst/>
              </a:rPr>
              <a:t>are you.</a:t>
            </a:r>
            <a:br>
              <a:rPr lang="en-US" sz="1600" b="0" i="0" dirty="0">
                <a:effectLst/>
              </a:rPr>
            </a:br>
            <a:r>
              <a:rPr lang="en-US" sz="1600" b="0" i="0" dirty="0">
                <a:effectLst/>
              </a:rPr>
              <a:t>Remember you are this universe and this</a:t>
            </a:r>
            <a:br>
              <a:rPr lang="en-US" sz="1600" b="0" i="0" dirty="0">
                <a:effectLst/>
              </a:rPr>
            </a:br>
            <a:r>
              <a:rPr lang="en-US" sz="1600" b="0" i="0" dirty="0">
                <a:effectLst/>
              </a:rPr>
              <a:t>universe is you.</a:t>
            </a:r>
            <a:br>
              <a:rPr lang="en-US" sz="1600" b="0" i="0" dirty="0">
                <a:effectLst/>
              </a:rPr>
            </a:br>
            <a:r>
              <a:rPr lang="en-US" sz="1600" b="0" i="0" dirty="0">
                <a:effectLst/>
              </a:rPr>
              <a:t>Remember all is in motion, is growing, is you.</a:t>
            </a:r>
            <a:br>
              <a:rPr lang="en-US" sz="1600" b="0" i="0" dirty="0">
                <a:effectLst/>
              </a:rPr>
            </a:br>
            <a:r>
              <a:rPr lang="en-US" sz="1600" b="0" i="0" dirty="0">
                <a:effectLst/>
              </a:rPr>
              <a:t>Remember language comes from this.</a:t>
            </a:r>
            <a:br>
              <a:rPr lang="en-US" sz="1600" b="0" i="0" dirty="0">
                <a:effectLst/>
              </a:rPr>
            </a:br>
            <a:r>
              <a:rPr lang="en-US" sz="1600" b="0" i="0" dirty="0">
                <a:effectLst/>
              </a:rPr>
              <a:t>Remember the dance language is, that life is.</a:t>
            </a:r>
            <a:br>
              <a:rPr lang="en-US" sz="1600" b="0" i="0" dirty="0">
                <a:effectLst/>
              </a:rPr>
            </a:br>
            <a:r>
              <a:rPr lang="en-US" sz="1600" b="0" i="0" dirty="0">
                <a:effectLst/>
              </a:rPr>
              <a:t>Remember.</a:t>
            </a:r>
          </a:p>
          <a:p>
            <a:pPr>
              <a:lnSpc>
                <a:spcPct val="90000"/>
              </a:lnSpc>
            </a:pPr>
            <a:endParaRPr lang="en-US" sz="1300" dirty="0"/>
          </a:p>
        </p:txBody>
      </p:sp>
      <p:pic>
        <p:nvPicPr>
          <p:cNvPr id="10" name="Content Placeholder 9" descr="Balanced stones on a pebble beach during sunset">
            <a:extLst>
              <a:ext uri="{FF2B5EF4-FFF2-40B4-BE49-F238E27FC236}">
                <a16:creationId xmlns:a16="http://schemas.microsoft.com/office/drawing/2014/main" id="{CE2A3669-DA46-A268-BE78-1DB510A13762}"/>
              </a:ext>
            </a:extLst>
          </p:cNvPr>
          <p:cNvPicPr>
            <a:picLocks noGrp="1" noChangeAspect="1"/>
          </p:cNvPicPr>
          <p:nvPr>
            <p:ph sz="quarter" idx="2"/>
          </p:nvPr>
        </p:nvPicPr>
        <p:blipFill rotWithShape="1">
          <a:blip r:embed="rId3" cstate="print">
            <a:extLst>
              <a:ext uri="{28A0092B-C50C-407E-A947-70E740481C1C}">
                <a14:useLocalDpi xmlns:a14="http://schemas.microsoft.com/office/drawing/2010/main" val="0"/>
              </a:ext>
            </a:extLst>
          </a:blip>
          <a:srcRect t="19408" r="5" b="5"/>
          <a:stretch/>
        </p:blipFill>
        <p:spPr>
          <a:xfrm>
            <a:off x="4645025" y="1598613"/>
            <a:ext cx="4037013" cy="2171700"/>
          </a:xfrm>
          <a:noFill/>
        </p:spPr>
      </p:pic>
      <p:sp>
        <p:nvSpPr>
          <p:cNvPr id="15" name="Content Placeholder 4">
            <a:extLst>
              <a:ext uri="{FF2B5EF4-FFF2-40B4-BE49-F238E27FC236}">
                <a16:creationId xmlns:a16="http://schemas.microsoft.com/office/drawing/2014/main" id="{1FAC3571-583F-7AF6-C04D-F868E9117F0B}"/>
              </a:ext>
            </a:extLst>
          </p:cNvPr>
          <p:cNvSpPr>
            <a:spLocks noGrp="1"/>
          </p:cNvSpPr>
          <p:nvPr>
            <p:ph sz="quarter" idx="3"/>
          </p:nvPr>
        </p:nvSpPr>
        <p:spPr>
          <a:xfrm>
            <a:off x="4645025" y="3922719"/>
            <a:ext cx="4037013" cy="2173287"/>
          </a:xfrm>
        </p:spPr>
        <p:txBody>
          <a:bodyPr/>
          <a:lstStyle/>
          <a:p>
            <a:pPr marL="0" indent="0" algn="ctr">
              <a:buNone/>
            </a:pPr>
            <a:r>
              <a:rPr lang="en-US" dirty="0"/>
              <a:t>We are all connected</a:t>
            </a:r>
          </a:p>
        </p:txBody>
      </p:sp>
    </p:spTree>
    <p:extLst>
      <p:ext uri="{BB962C8B-B14F-4D97-AF65-F5344CB8AC3E}">
        <p14:creationId xmlns:p14="http://schemas.microsoft.com/office/powerpoint/2010/main" val="214219595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4012" y="304800"/>
            <a:ext cx="8471387" cy="1219200"/>
          </a:xfrm>
        </p:spPr>
        <p:txBody>
          <a:bodyPr>
            <a:normAutofit fontScale="90000"/>
          </a:bodyPr>
          <a:lstStyle/>
          <a:p>
            <a:r>
              <a:rPr lang="en-US" dirty="0"/>
              <a:t>Let’s meet people where they are at.</a:t>
            </a:r>
          </a:p>
        </p:txBody>
      </p:sp>
      <p:pic>
        <p:nvPicPr>
          <p:cNvPr id="4" name="Picture 3"/>
          <p:cNvPicPr>
            <a:picLocks noChangeAspect="1"/>
          </p:cNvPicPr>
          <p:nvPr/>
        </p:nvPicPr>
        <p:blipFill>
          <a:blip r:embed="rId4"/>
          <a:stretch>
            <a:fillRect/>
          </a:stretch>
        </p:blipFill>
        <p:spPr>
          <a:xfrm>
            <a:off x="1219928" y="1752600"/>
            <a:ext cx="6704144" cy="3843911"/>
          </a:xfrm>
          <a:prstGeom prst="rect">
            <a:avLst/>
          </a:prstGeom>
        </p:spPr>
      </p:pic>
    </p:spTree>
    <p:custDataLst>
      <p:tags r:id="rId1"/>
    </p:custDataLst>
    <p:extLst>
      <p:ext uri="{BB962C8B-B14F-4D97-AF65-F5344CB8AC3E}">
        <p14:creationId xmlns:p14="http://schemas.microsoft.com/office/powerpoint/2010/main" val="33743489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a:xfrm>
            <a:off x="457200" y="227537"/>
            <a:ext cx="8153400" cy="1525063"/>
          </a:xfrm>
        </p:spPr>
        <p:txBody>
          <a:bodyPr>
            <a:normAutofit fontScale="90000"/>
          </a:bodyPr>
          <a:lstStyle/>
          <a:p>
            <a:pPr algn="ctr" eaLnBrk="1" hangingPunct="1">
              <a:defRPr/>
            </a:pPr>
            <a:r>
              <a:rPr lang="en-US" sz="4800" dirty="0"/>
              <a:t>Type 1 ~ Immune Mediated </a:t>
            </a:r>
            <a:br>
              <a:rPr lang="en-US" sz="4800" dirty="0"/>
            </a:br>
            <a:r>
              <a:rPr lang="en-US" sz="4800" dirty="0"/>
              <a:t>5-10% of Diabetes</a:t>
            </a:r>
          </a:p>
        </p:txBody>
      </p:sp>
      <p:pic>
        <p:nvPicPr>
          <p:cNvPr id="2" name="Picture 1">
            <a:extLst>
              <a:ext uri="{FF2B5EF4-FFF2-40B4-BE49-F238E27FC236}">
                <a16:creationId xmlns:a16="http://schemas.microsoft.com/office/drawing/2014/main" id="{35EB9903-B90D-4390-BA02-0423D903133B}"/>
              </a:ext>
            </a:extLst>
          </p:cNvPr>
          <p:cNvPicPr>
            <a:picLocks noChangeAspect="1"/>
          </p:cNvPicPr>
          <p:nvPr/>
        </p:nvPicPr>
        <p:blipFill>
          <a:blip r:embed="rId4"/>
          <a:stretch>
            <a:fillRect/>
          </a:stretch>
        </p:blipFill>
        <p:spPr>
          <a:xfrm>
            <a:off x="451023" y="1862266"/>
            <a:ext cx="5318198" cy="3547934"/>
          </a:xfrm>
          <a:prstGeom prst="rect">
            <a:avLst/>
          </a:prstGeom>
        </p:spPr>
      </p:pic>
      <p:sp>
        <p:nvSpPr>
          <p:cNvPr id="4" name="TextBox 3">
            <a:extLst>
              <a:ext uri="{FF2B5EF4-FFF2-40B4-BE49-F238E27FC236}">
                <a16:creationId xmlns:a16="http://schemas.microsoft.com/office/drawing/2014/main" id="{B2C1F664-189A-7F92-EF43-4C003AB86DA1}"/>
              </a:ext>
            </a:extLst>
          </p:cNvPr>
          <p:cNvSpPr txBox="1"/>
          <p:nvPr/>
        </p:nvSpPr>
        <p:spPr>
          <a:xfrm>
            <a:off x="6019800" y="1752600"/>
            <a:ext cx="3048000" cy="4524315"/>
          </a:xfrm>
          <a:prstGeom prst="rect">
            <a:avLst/>
          </a:prstGeom>
          <a:noFill/>
        </p:spPr>
        <p:txBody>
          <a:bodyPr wrap="square" rtlCol="0">
            <a:spAutoFit/>
          </a:bodyPr>
          <a:lstStyle/>
          <a:p>
            <a:r>
              <a:rPr lang="en-US" dirty="0"/>
              <a:t>1.5 Million people have type 1 in U.S.</a:t>
            </a:r>
          </a:p>
          <a:p>
            <a:endParaRPr lang="en-US" dirty="0"/>
          </a:p>
          <a:p>
            <a:r>
              <a:rPr lang="en-US" dirty="0"/>
              <a:t>Prevalence increasing:</a:t>
            </a:r>
          </a:p>
          <a:p>
            <a:endParaRPr lang="en-US" dirty="0"/>
          </a:p>
          <a:p>
            <a:r>
              <a:rPr lang="en-US" dirty="0"/>
              <a:t>2001 – </a:t>
            </a:r>
            <a:r>
              <a:rPr lang="en-US" dirty="0">
                <a:solidFill>
                  <a:srgbClr val="0070C0"/>
                </a:solidFill>
              </a:rPr>
              <a:t>1.48</a:t>
            </a:r>
            <a:r>
              <a:rPr lang="en-US" dirty="0"/>
              <a:t> per 1000 youths diagnosed with diabetes</a:t>
            </a:r>
          </a:p>
          <a:p>
            <a:endParaRPr lang="en-US" dirty="0"/>
          </a:p>
          <a:p>
            <a:r>
              <a:rPr lang="en-US" dirty="0"/>
              <a:t>2017 - </a:t>
            </a:r>
            <a:r>
              <a:rPr lang="en-US" dirty="0">
                <a:solidFill>
                  <a:srgbClr val="0070C0"/>
                </a:solidFill>
              </a:rPr>
              <a:t>2.15</a:t>
            </a:r>
            <a:r>
              <a:rPr lang="en-US" dirty="0"/>
              <a:t> per 1000 youths diagnosed with diabetes</a:t>
            </a:r>
          </a:p>
          <a:p>
            <a:endParaRPr lang="en-US" dirty="0"/>
          </a:p>
          <a:p>
            <a:r>
              <a:rPr lang="en-US" dirty="0"/>
              <a:t>Incidence &amp; Prevalence increasing</a:t>
            </a:r>
          </a:p>
          <a:p>
            <a:endParaRPr lang="en-US" dirty="0"/>
          </a:p>
          <a:p>
            <a:r>
              <a:rPr lang="en-US" dirty="0"/>
              <a:t>Highest incidence in Finland or Northern Europe.</a:t>
            </a:r>
          </a:p>
        </p:txBody>
      </p:sp>
      <p:graphicFrame>
        <p:nvGraphicFramePr>
          <p:cNvPr id="6" name="Table 5">
            <a:extLst>
              <a:ext uri="{FF2B5EF4-FFF2-40B4-BE49-F238E27FC236}">
                <a16:creationId xmlns:a16="http://schemas.microsoft.com/office/drawing/2014/main" id="{0F213FFF-5C03-2223-9862-94EFE002B914}"/>
              </a:ext>
            </a:extLst>
          </p:cNvPr>
          <p:cNvGraphicFramePr>
            <a:graphicFrameLocks noGrp="1"/>
          </p:cNvGraphicFramePr>
          <p:nvPr>
            <p:extLst>
              <p:ext uri="{D42A27DB-BD31-4B8C-83A1-F6EECF244321}">
                <p14:modId xmlns:p14="http://schemas.microsoft.com/office/powerpoint/2010/main" val="3500148349"/>
              </p:ext>
            </p:extLst>
          </p:nvPr>
        </p:nvGraphicFramePr>
        <p:xfrm>
          <a:off x="451022" y="5685003"/>
          <a:ext cx="4120978" cy="945460"/>
        </p:xfrm>
        <a:graphic>
          <a:graphicData uri="http://schemas.openxmlformats.org/drawingml/2006/table">
            <a:tbl>
              <a:tblPr firstRow="1" firstCol="1" bandRow="1">
                <a:tableStyleId>{5C22544A-7EE6-4342-B048-85BDC9FD1C3A}</a:tableStyleId>
              </a:tblPr>
              <a:tblGrid>
                <a:gridCol w="4120978">
                  <a:extLst>
                    <a:ext uri="{9D8B030D-6E8A-4147-A177-3AD203B41FA5}">
                      <a16:colId xmlns:a16="http://schemas.microsoft.com/office/drawing/2014/main" val="519012781"/>
                    </a:ext>
                  </a:extLst>
                </a:gridCol>
              </a:tblGrid>
              <a:tr h="483597">
                <a:tc>
                  <a:txBody>
                    <a:bodyPr/>
                    <a:lstStyle/>
                    <a:p>
                      <a:pPr marL="0" marR="0">
                        <a:spcBef>
                          <a:spcPts val="0"/>
                        </a:spcBef>
                        <a:spcAft>
                          <a:spcPts val="0"/>
                        </a:spcAft>
                      </a:pPr>
                      <a:r>
                        <a:rPr lang="en-US" sz="1100" b="0" dirty="0">
                          <a:solidFill>
                            <a:schemeClr val="tx1"/>
                          </a:solidFill>
                          <a:effectLst/>
                        </a:rPr>
                        <a:t>ADCES In Practice </a:t>
                      </a:r>
                      <a:r>
                        <a:rPr lang="en-US" sz="1200" b="0" dirty="0">
                          <a:solidFill>
                            <a:schemeClr val="tx1"/>
                          </a:solidFill>
                          <a:effectLst/>
                        </a:rPr>
                        <a:t> - March 2024</a:t>
                      </a:r>
                    </a:p>
                    <a:p>
                      <a:pPr marL="0" marR="0">
                        <a:spcBef>
                          <a:spcPts val="0"/>
                        </a:spcBef>
                        <a:spcAft>
                          <a:spcPts val="0"/>
                        </a:spcAft>
                      </a:pPr>
                      <a:r>
                        <a:rPr lang="en-US" sz="1200" b="0" u="sng" dirty="0">
                          <a:solidFill>
                            <a:schemeClr val="tx1"/>
                          </a:solidFill>
                          <a:effectLst/>
                          <a:hlinkClick r:id="rId5">
                            <a:extLst>
                              <a:ext uri="{A12FA001-AC4F-418D-AE19-62706E023703}">
                                <ahyp:hlinkClr xmlns:ahyp="http://schemas.microsoft.com/office/drawing/2018/hyperlinkcolor" val="tx"/>
                              </a:ext>
                            </a:extLst>
                          </a:hlinkClick>
                        </a:rPr>
                        <a:t>Recent Advances in Type 1 Diabetes: Teplizumab (</a:t>
                      </a:r>
                      <a:r>
                        <a:rPr lang="en-US" sz="1200" b="0" u="sng" dirty="0" err="1">
                          <a:solidFill>
                            <a:schemeClr val="tx1"/>
                          </a:solidFill>
                          <a:effectLst/>
                          <a:hlinkClick r:id="rId5">
                            <a:extLst>
                              <a:ext uri="{A12FA001-AC4F-418D-AE19-62706E023703}">
                                <ahyp:hlinkClr xmlns:ahyp="http://schemas.microsoft.com/office/drawing/2018/hyperlinkcolor" val="tx"/>
                              </a:ext>
                            </a:extLst>
                          </a:hlinkClick>
                        </a:rPr>
                        <a:t>Tzeild</a:t>
                      </a:r>
                      <a:r>
                        <a:rPr lang="en-US" sz="1200" b="0" u="sng" dirty="0">
                          <a:solidFill>
                            <a:schemeClr val="tx1"/>
                          </a:solidFill>
                          <a:effectLst/>
                          <a:hlinkClick r:id="rId5">
                            <a:extLst>
                              <a:ext uri="{A12FA001-AC4F-418D-AE19-62706E023703}">
                                <ahyp:hlinkClr xmlns:ahyp="http://schemas.microsoft.com/office/drawing/2018/hyperlinkcolor" val="tx"/>
                              </a:ext>
                            </a:extLst>
                          </a:hlinkClick>
                        </a:rPr>
                        <a:t>®)</a:t>
                      </a:r>
                      <a:r>
                        <a:rPr lang="en-US" sz="1600" b="0" dirty="0">
                          <a:solidFill>
                            <a:schemeClr val="tx1"/>
                          </a:solidFill>
                          <a:effectLst/>
                        </a:rPr>
                        <a:t> </a:t>
                      </a:r>
                      <a:endParaRPr lang="en-US" sz="1200" b="0" dirty="0">
                        <a:solidFill>
                          <a:schemeClr val="tx1"/>
                        </a:solidFill>
                        <a:effectLst/>
                        <a:latin typeface="Times New Roman" panose="02020603050405020304" pitchFamily="18" charset="0"/>
                        <a:ea typeface="Aptos" panose="020B0004020202020204" pitchFamily="34" charset="0"/>
                        <a:cs typeface="Aptos" panose="020B0004020202020204" pitchFamily="34" charset="0"/>
                      </a:endParaRPr>
                    </a:p>
                  </a:txBody>
                  <a:tcPr marL="9525" marR="9525" marT="9525" marB="9525" anchor="ctr">
                    <a:solidFill>
                      <a:schemeClr val="accent2">
                        <a:lumMod val="40000"/>
                        <a:lumOff val="60000"/>
                      </a:schemeClr>
                    </a:solidFill>
                  </a:tcPr>
                </a:tc>
                <a:extLst>
                  <a:ext uri="{0D108BD9-81ED-4DB2-BD59-A6C34878D82A}">
                    <a16:rowId xmlns:a16="http://schemas.microsoft.com/office/drawing/2014/main" val="3993038192"/>
                  </a:ext>
                </a:extLst>
              </a:tr>
              <a:tr h="461863">
                <a:tc>
                  <a:txBody>
                    <a:bodyPr/>
                    <a:lstStyle/>
                    <a:p>
                      <a:pPr marL="0" marR="0">
                        <a:spcBef>
                          <a:spcPts val="0"/>
                        </a:spcBef>
                        <a:spcAft>
                          <a:spcPts val="0"/>
                        </a:spcAft>
                      </a:pPr>
                      <a:r>
                        <a:rPr lang="en-US" sz="1200" b="0" dirty="0">
                          <a:solidFill>
                            <a:schemeClr val="tx1"/>
                          </a:solidFill>
                          <a:effectLst/>
                        </a:rPr>
                        <a:t>Karen S. Fiano, PHARMD, BCACP, </a:t>
                      </a:r>
                      <a:r>
                        <a:rPr lang="en-US" sz="1200" b="0" dirty="0" err="1">
                          <a:solidFill>
                            <a:schemeClr val="tx1"/>
                          </a:solidFill>
                          <a:effectLst/>
                        </a:rPr>
                        <a:t>Devada</a:t>
                      </a:r>
                      <a:r>
                        <a:rPr lang="en-US" sz="1200" b="0" dirty="0">
                          <a:solidFill>
                            <a:schemeClr val="tx1"/>
                          </a:solidFill>
                          <a:effectLst/>
                        </a:rPr>
                        <a:t> Singh-Franco, PHARMD, CDCES, Young M. Kwon, BS, PHD </a:t>
                      </a:r>
                      <a:endParaRPr lang="en-US" sz="1200" b="0" dirty="0">
                        <a:solidFill>
                          <a:schemeClr val="tx1"/>
                        </a:solidFill>
                        <a:effectLst/>
                        <a:latin typeface="Times New Roman" panose="02020603050405020304" pitchFamily="18" charset="0"/>
                        <a:ea typeface="Aptos" panose="020B0004020202020204" pitchFamily="34" charset="0"/>
                        <a:cs typeface="Aptos" panose="020B0004020202020204" pitchFamily="34" charset="0"/>
                      </a:endParaRPr>
                    </a:p>
                  </a:txBody>
                  <a:tcPr marL="9525" marR="9525" marT="9525" marB="9525" anchor="ctr">
                    <a:solidFill>
                      <a:schemeClr val="accent2">
                        <a:lumMod val="40000"/>
                        <a:lumOff val="60000"/>
                      </a:schemeClr>
                    </a:solidFill>
                  </a:tcPr>
                </a:tc>
                <a:extLst>
                  <a:ext uri="{0D108BD9-81ED-4DB2-BD59-A6C34878D82A}">
                    <a16:rowId xmlns:a16="http://schemas.microsoft.com/office/drawing/2014/main" val="507650663"/>
                  </a:ext>
                </a:extLst>
              </a:tr>
            </a:tbl>
          </a:graphicData>
        </a:graphic>
      </p:graphicFrame>
      <p:pic>
        <p:nvPicPr>
          <p:cNvPr id="5" name="Picture 4" descr="A screenshot of a social media post&#10;&#10;Description automatically generated">
            <a:extLst>
              <a:ext uri="{FF2B5EF4-FFF2-40B4-BE49-F238E27FC236}">
                <a16:creationId xmlns:a16="http://schemas.microsoft.com/office/drawing/2014/main" id="{860AB297-3600-D7F8-AD25-06FD80F47E90}"/>
              </a:ext>
            </a:extLst>
          </p:cNvPr>
          <p:cNvPicPr>
            <a:picLocks noChangeAspect="1"/>
          </p:cNvPicPr>
          <p:nvPr/>
        </p:nvPicPr>
        <p:blipFill>
          <a:blip r:embed="rId6" cstate="print">
            <a:extLst>
              <a:ext uri="{28A0092B-C50C-407E-A947-70E740481C1C}">
                <a14:useLocalDpi xmlns:a14="http://schemas.microsoft.com/office/drawing/2010/main" val="0"/>
              </a:ext>
            </a:extLst>
          </a:blip>
          <a:srcRect t="11395"/>
          <a:stretch/>
        </p:blipFill>
        <p:spPr>
          <a:xfrm>
            <a:off x="431144" y="1799901"/>
            <a:ext cx="3892378" cy="3885102"/>
          </a:xfrm>
          <a:prstGeom prst="rect">
            <a:avLst/>
          </a:prstGeom>
        </p:spPr>
      </p:pic>
    </p:spTree>
    <p:custDataLst>
      <p:tags r:id="rId1"/>
    </p:custDataLst>
    <p:extLst>
      <p:ext uri="{BB962C8B-B14F-4D97-AF65-F5344CB8AC3E}">
        <p14:creationId xmlns:p14="http://schemas.microsoft.com/office/powerpoint/2010/main" val="293566448"/>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fltVal val="0"/>
                                          </p:val>
                                        </p:tav>
                                        <p:tav tm="100000">
                                          <p:val>
                                            <p:strVal val="#ppt_w"/>
                                          </p:val>
                                        </p:tav>
                                      </p:tavLst>
                                    </p:anim>
                                    <p:anim calcmode="lin" valueType="num">
                                      <p:cBhvr>
                                        <p:cTn id="8" dur="1000" fill="hold"/>
                                        <p:tgtEl>
                                          <p:spTgt spid="5"/>
                                        </p:tgtEl>
                                        <p:attrNameLst>
                                          <p:attrName>ppt_h</p:attrName>
                                        </p:attrNameLst>
                                      </p:cBhvr>
                                      <p:tavLst>
                                        <p:tav tm="0">
                                          <p:val>
                                            <p:fltVal val="0"/>
                                          </p:val>
                                        </p:tav>
                                        <p:tav tm="100000">
                                          <p:val>
                                            <p:strVal val="#ppt_h"/>
                                          </p:val>
                                        </p:tav>
                                      </p:tavLst>
                                    </p:anim>
                                    <p:anim calcmode="lin" valueType="num">
                                      <p:cBhvr>
                                        <p:cTn id="9" dur="1000" fill="hold"/>
                                        <p:tgtEl>
                                          <p:spTgt spid="5"/>
                                        </p:tgtEl>
                                        <p:attrNameLst>
                                          <p:attrName>style.rotation</p:attrName>
                                        </p:attrNameLst>
                                      </p:cBhvr>
                                      <p:tavLst>
                                        <p:tav tm="0">
                                          <p:val>
                                            <p:fltVal val="90"/>
                                          </p:val>
                                        </p:tav>
                                        <p:tav tm="100000">
                                          <p:val>
                                            <p:fltVal val="0"/>
                                          </p:val>
                                        </p:tav>
                                      </p:tavLst>
                                    </p:anim>
                                    <p:animEffect transition="in" filter="fade">
                                      <p:cBhvr>
                                        <p:cTn id="10"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8370" name="Picture 2" descr="mother and child type 1"/>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23910" y="304800"/>
            <a:ext cx="7496179" cy="56221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3521274373"/>
      </p:ext>
    </p:extLst>
  </p:cSld>
  <p:clrMapOvr>
    <a:masterClrMapping/>
  </p:clrMapOvr>
  <p:transition>
    <p:random/>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9394" name="Picture 2" descr="Gary Hall"/>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8600" y="152400"/>
            <a:ext cx="8034997" cy="60262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
          <p:cNvPicPr>
            <a:picLocks noChangeAspect="1"/>
          </p:cNvPicPr>
          <p:nvPr/>
        </p:nvPicPr>
        <p:blipFill>
          <a:blip r:embed="rId5"/>
          <a:stretch>
            <a:fillRect/>
          </a:stretch>
        </p:blipFill>
        <p:spPr>
          <a:xfrm>
            <a:off x="5772153" y="971553"/>
            <a:ext cx="1950244" cy="1321594"/>
          </a:xfrm>
          <a:prstGeom prst="rect">
            <a:avLst/>
          </a:prstGeom>
        </p:spPr>
      </p:pic>
      <p:pic>
        <p:nvPicPr>
          <p:cNvPr id="3" name="Picture 2"/>
          <p:cNvPicPr>
            <a:picLocks noChangeAspect="1"/>
          </p:cNvPicPr>
          <p:nvPr/>
        </p:nvPicPr>
        <p:blipFill>
          <a:blip r:embed="rId6"/>
          <a:stretch>
            <a:fillRect/>
          </a:stretch>
        </p:blipFill>
        <p:spPr>
          <a:xfrm>
            <a:off x="6655230" y="2604394"/>
            <a:ext cx="1293019" cy="1700213"/>
          </a:xfrm>
          <a:prstGeom prst="rect">
            <a:avLst/>
          </a:prstGeom>
        </p:spPr>
      </p:pic>
      <p:sp>
        <p:nvSpPr>
          <p:cNvPr id="4" name="TextBox 3"/>
          <p:cNvSpPr txBox="1"/>
          <p:nvPr/>
        </p:nvSpPr>
        <p:spPr>
          <a:xfrm>
            <a:off x="4686300" y="5086351"/>
            <a:ext cx="2971800" cy="830997"/>
          </a:xfrm>
          <a:prstGeom prst="rect">
            <a:avLst/>
          </a:prstGeom>
          <a:solidFill>
            <a:schemeClr val="bg1"/>
          </a:solidFill>
        </p:spPr>
        <p:txBody>
          <a:bodyPr wrap="square" rtlCol="0">
            <a:spAutoFit/>
          </a:bodyPr>
          <a:lstStyle/>
          <a:p>
            <a:r>
              <a:rPr lang="en-US" sz="2400" i="1" dirty="0">
                <a:solidFill>
                  <a:srgbClr val="C00000"/>
                </a:solidFill>
              </a:rPr>
              <a:t>“Diabetes is my biggest competitor” Gary Hall Jr</a:t>
            </a:r>
          </a:p>
        </p:txBody>
      </p:sp>
    </p:spTree>
    <p:custDataLst>
      <p:tags r:id="rId1"/>
    </p:custDataLst>
    <p:extLst>
      <p:ext uri="{BB962C8B-B14F-4D97-AF65-F5344CB8AC3E}">
        <p14:creationId xmlns:p14="http://schemas.microsoft.com/office/powerpoint/2010/main" val="2938602912"/>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par>
                                <p:cTn id="8" presetID="22" presetClass="entr" presetSubtype="4"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wipe(down)">
                                      <p:cBhvr>
                                        <p:cTn id="10" dur="500"/>
                                        <p:tgtEl>
                                          <p:spTgt spid="2"/>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wipe(down)">
                                      <p:cBhvr>
                                        <p:cTn id="13"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4427" y="348307"/>
            <a:ext cx="8396173" cy="798311"/>
          </a:xfrm>
        </p:spPr>
        <p:txBody>
          <a:bodyPr>
            <a:normAutofit/>
          </a:bodyPr>
          <a:lstStyle/>
          <a:p>
            <a:r>
              <a:rPr lang="en-US" sz="4000" dirty="0"/>
              <a:t>Type 1 is 5- 10% of all Diabetes</a:t>
            </a:r>
          </a:p>
        </p:txBody>
      </p:sp>
      <p:sp>
        <p:nvSpPr>
          <p:cNvPr id="4" name="Content Placeholder 3"/>
          <p:cNvSpPr>
            <a:spLocks noGrp="1"/>
          </p:cNvSpPr>
          <p:nvPr>
            <p:ph type="body" idx="4294967295"/>
          </p:nvPr>
        </p:nvSpPr>
        <p:spPr>
          <a:xfrm>
            <a:off x="1600200" y="4196954"/>
            <a:ext cx="7543800" cy="857250"/>
          </a:xfrm>
          <a:prstGeom prst="rect">
            <a:avLst/>
          </a:prstGeom>
        </p:spPr>
        <p:txBody>
          <a:bodyPr/>
          <a:lstStyle/>
          <a:p>
            <a:endParaRPr lang="en-US" dirty="0"/>
          </a:p>
          <a:p>
            <a:endParaRPr lang="en-US" dirty="0"/>
          </a:p>
          <a:p>
            <a:endParaRPr lang="en-US" dirty="0"/>
          </a:p>
          <a:p>
            <a:endParaRPr lang="en-US" dirty="0"/>
          </a:p>
          <a:p>
            <a:endParaRPr lang="en-US" dirty="0"/>
          </a:p>
          <a:p>
            <a:endParaRPr lang="en-US" dirty="0"/>
          </a:p>
          <a:p>
            <a:endParaRPr lang="en-US" dirty="0"/>
          </a:p>
        </p:txBody>
      </p:sp>
      <p:sp>
        <p:nvSpPr>
          <p:cNvPr id="11" name="TextBox 10">
            <a:extLst>
              <a:ext uri="{FF2B5EF4-FFF2-40B4-BE49-F238E27FC236}">
                <a16:creationId xmlns:a16="http://schemas.microsoft.com/office/drawing/2014/main" id="{0E2EA63C-098E-8547-90E8-E6951795B748}"/>
              </a:ext>
            </a:extLst>
          </p:cNvPr>
          <p:cNvSpPr txBox="1"/>
          <p:nvPr/>
        </p:nvSpPr>
        <p:spPr>
          <a:xfrm>
            <a:off x="320636" y="1219200"/>
            <a:ext cx="5470564" cy="5434821"/>
          </a:xfrm>
          <a:prstGeom prst="rect">
            <a:avLst/>
          </a:prstGeom>
          <a:noFill/>
        </p:spPr>
        <p:txBody>
          <a:bodyPr wrap="square" rtlCol="0">
            <a:spAutoFit/>
          </a:bodyPr>
          <a:lstStyle/>
          <a:p>
            <a:pPr marL="342900" indent="-342900">
              <a:spcAft>
                <a:spcPts val="450"/>
              </a:spcAft>
              <a:buClr>
                <a:srgbClr val="7030A0"/>
              </a:buClr>
              <a:buFont typeface="Wingdings" panose="05000000000000000000" pitchFamily="2" charset="2"/>
              <a:buChar char="§"/>
            </a:pPr>
            <a:r>
              <a:rPr lang="en-US" sz="2400" dirty="0">
                <a:latin typeface="Arial" panose="020B0604020202020204" pitchFamily="34" charset="0"/>
                <a:cs typeface="Arial" panose="020B0604020202020204" pitchFamily="34" charset="0"/>
              </a:rPr>
              <a:t>Auto-immune pancreatic beta cells destruction </a:t>
            </a:r>
          </a:p>
          <a:p>
            <a:pPr marL="342900" indent="-342900">
              <a:spcAft>
                <a:spcPts val="450"/>
              </a:spcAft>
              <a:buClr>
                <a:srgbClr val="7030A0"/>
              </a:buClr>
              <a:buFont typeface="Wingdings" panose="05000000000000000000" pitchFamily="2" charset="2"/>
              <a:buChar char="§"/>
            </a:pPr>
            <a:r>
              <a:rPr lang="en-US" sz="2400" dirty="0">
                <a:latin typeface="Arial" panose="020B0604020202020204" pitchFamily="34" charset="0"/>
                <a:cs typeface="Arial" panose="020B0604020202020204" pitchFamily="34" charset="0"/>
              </a:rPr>
              <a:t>Most commonly expressed at age 10 – 14</a:t>
            </a:r>
          </a:p>
          <a:p>
            <a:pPr marL="342900" indent="-342900">
              <a:spcAft>
                <a:spcPts val="450"/>
              </a:spcAft>
              <a:buClr>
                <a:srgbClr val="7030A0"/>
              </a:buClr>
              <a:buFont typeface="Wingdings" panose="05000000000000000000" pitchFamily="2" charset="2"/>
              <a:buChar char="§"/>
            </a:pPr>
            <a:r>
              <a:rPr lang="en-US" sz="2400" dirty="0">
                <a:latin typeface="Arial" panose="020B0604020202020204" pitchFamily="34" charset="0"/>
                <a:cs typeface="Arial" panose="020B0604020202020204" pitchFamily="34" charset="0"/>
              </a:rPr>
              <a:t>Insulin sensitive (require 0.5 - 1.0 units/kg/day)</a:t>
            </a:r>
            <a:endParaRPr lang="en-US" sz="2400" b="1" dirty="0">
              <a:latin typeface="Arial" panose="020B0604020202020204" pitchFamily="34" charset="0"/>
              <a:cs typeface="Arial" panose="020B0604020202020204" pitchFamily="34" charset="0"/>
            </a:endParaRPr>
          </a:p>
          <a:p>
            <a:pPr marL="342900" indent="-342900">
              <a:spcAft>
                <a:spcPts val="450"/>
              </a:spcAft>
              <a:buClr>
                <a:srgbClr val="7030A0"/>
              </a:buClr>
              <a:buFont typeface="Wingdings" panose="05000000000000000000" pitchFamily="2" charset="2"/>
              <a:buChar char="§"/>
            </a:pPr>
            <a:r>
              <a:rPr lang="en-US" sz="2400" dirty="0">
                <a:latin typeface="Arial" panose="020B0604020202020204" pitchFamily="34" charset="0"/>
                <a:cs typeface="Arial" panose="020B0604020202020204" pitchFamily="34" charset="0"/>
              </a:rPr>
              <a:t>Expression due to a combo of genes and environment:</a:t>
            </a:r>
          </a:p>
          <a:p>
            <a:pPr marL="685800" lvl="1" indent="-342900">
              <a:spcAft>
                <a:spcPts val="450"/>
              </a:spcAft>
              <a:buClr>
                <a:srgbClr val="7030A0"/>
              </a:buClr>
              <a:buFont typeface="Wingdings" panose="05000000000000000000" pitchFamily="2" charset="2"/>
              <a:buChar char="§"/>
            </a:pPr>
            <a:r>
              <a:rPr lang="en-US" sz="2400" dirty="0">
                <a:latin typeface="Arial" panose="020B0604020202020204" pitchFamily="34" charset="0"/>
                <a:cs typeface="Arial" panose="020B0604020202020204" pitchFamily="34" charset="0"/>
              </a:rPr>
              <a:t>Autoimmunity tends to run in families</a:t>
            </a:r>
          </a:p>
          <a:p>
            <a:pPr marL="685800" lvl="1" indent="-342900">
              <a:spcAft>
                <a:spcPts val="450"/>
              </a:spcAft>
              <a:buClr>
                <a:srgbClr val="7030A0"/>
              </a:buClr>
              <a:buFont typeface="Wingdings" panose="05000000000000000000" pitchFamily="2" charset="2"/>
              <a:buChar char="§"/>
            </a:pPr>
            <a:r>
              <a:rPr lang="en-US" sz="2400" dirty="0">
                <a:latin typeface="Arial" panose="020B0604020202020204" pitchFamily="34" charset="0"/>
                <a:cs typeface="Arial" panose="020B0604020202020204" pitchFamily="34" charset="0"/>
              </a:rPr>
              <a:t>Exposure to virus or other environmental factors</a:t>
            </a:r>
          </a:p>
          <a:p>
            <a:pPr marL="285750" indent="-285750">
              <a:spcAft>
                <a:spcPts val="450"/>
              </a:spcAft>
              <a:buFont typeface="Courier New" panose="02070309020205020404" pitchFamily="49" charset="0"/>
              <a:buChar char="o"/>
            </a:pPr>
            <a:endParaRPr lang="en-US" sz="1500" dirty="0">
              <a:solidFill>
                <a:srgbClr val="404040"/>
              </a:solidFill>
              <a:latin typeface="Arial" panose="020B0604020202020204" pitchFamily="34" charset="0"/>
              <a:cs typeface="Arial" panose="020B0604020202020204" pitchFamily="34" charset="0"/>
            </a:endParaRPr>
          </a:p>
          <a:p>
            <a:pPr marL="257175" indent="-257175">
              <a:spcAft>
                <a:spcPts val="450"/>
              </a:spcAft>
              <a:buFont typeface="Arial" panose="020B0604020202020204" pitchFamily="34" charset="0"/>
              <a:buChar char="•"/>
            </a:pPr>
            <a:endParaRPr lang="en-US" sz="1500" dirty="0">
              <a:solidFill>
                <a:srgbClr val="404040"/>
              </a:solidFill>
              <a:latin typeface="Arial" panose="020B0604020202020204" pitchFamily="34" charset="0"/>
              <a:cs typeface="Arial" panose="020B0604020202020204" pitchFamily="34" charset="0"/>
            </a:endParaRPr>
          </a:p>
        </p:txBody>
      </p:sp>
      <p:sp>
        <p:nvSpPr>
          <p:cNvPr id="12" name="Slide Number Placeholder 6">
            <a:extLst>
              <a:ext uri="{FF2B5EF4-FFF2-40B4-BE49-F238E27FC236}">
                <a16:creationId xmlns:a16="http://schemas.microsoft.com/office/drawing/2014/main" id="{1DF59AD8-355B-054A-95F9-FA62B4215EF0}"/>
              </a:ext>
            </a:extLst>
          </p:cNvPr>
          <p:cNvSpPr txBox="1">
            <a:spLocks/>
          </p:cNvSpPr>
          <p:nvPr/>
        </p:nvSpPr>
        <p:spPr>
          <a:xfrm rot="10800000" flipV="1">
            <a:off x="8785857" y="5231885"/>
            <a:ext cx="246061" cy="212307"/>
          </a:xfrm>
          <a:prstGeom prst="rect">
            <a:avLst/>
          </a:prstGeom>
        </p:spPr>
        <p:txBody>
          <a:bodyPr vert="horz" wrap="square" lIns="0" tIns="0" rIns="0" bIns="0" rtlCol="0" anchor="b" anchorCtr="0"/>
          <a:lstStyle>
            <a:defPPr>
              <a:defRPr lang="en-US"/>
            </a:defPPr>
            <a:lvl1pPr marL="0" algn="l" defTabSz="914400" rtl="0" eaLnBrk="1" latinLnBrk="0" hangingPunct="1">
              <a:defRPr sz="900" i="0" kern="1200">
                <a:solidFill>
                  <a:schemeClr val="bg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BCC8D0D-EAEC-449D-9161-023DFF90F2E2}" type="slidenum">
              <a:rPr lang="en-US" sz="675"/>
              <a:pPr/>
              <a:t>46</a:t>
            </a:fld>
            <a:endParaRPr lang="en-US" sz="675" dirty="0"/>
          </a:p>
        </p:txBody>
      </p:sp>
      <p:sp>
        <p:nvSpPr>
          <p:cNvPr id="14" name="Footer Placeholder 3">
            <a:extLst>
              <a:ext uri="{FF2B5EF4-FFF2-40B4-BE49-F238E27FC236}">
                <a16:creationId xmlns:a16="http://schemas.microsoft.com/office/drawing/2014/main" id="{4EC954A9-4217-7344-A87B-930112799513}"/>
              </a:ext>
            </a:extLst>
          </p:cNvPr>
          <p:cNvSpPr txBox="1">
            <a:spLocks/>
          </p:cNvSpPr>
          <p:nvPr/>
        </p:nvSpPr>
        <p:spPr>
          <a:xfrm>
            <a:off x="5411367" y="6329614"/>
            <a:ext cx="1782931" cy="27384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900" dirty="0">
                <a:solidFill>
                  <a:schemeClr val="bg1"/>
                </a:solidFill>
              </a:rPr>
              <a:t>Diagnostic Criteria for Diabetes</a:t>
            </a:r>
          </a:p>
        </p:txBody>
      </p:sp>
      <p:pic>
        <p:nvPicPr>
          <p:cNvPr id="5" name="Picture 4">
            <a:extLst>
              <a:ext uri="{FF2B5EF4-FFF2-40B4-BE49-F238E27FC236}">
                <a16:creationId xmlns:a16="http://schemas.microsoft.com/office/drawing/2014/main" id="{238008EA-F794-4381-880B-7CCDDB7CA85D}"/>
              </a:ext>
            </a:extLst>
          </p:cNvPr>
          <p:cNvPicPr>
            <a:picLocks noChangeAspect="1"/>
          </p:cNvPicPr>
          <p:nvPr/>
        </p:nvPicPr>
        <p:blipFill>
          <a:blip r:embed="rId3"/>
          <a:stretch>
            <a:fillRect/>
          </a:stretch>
        </p:blipFill>
        <p:spPr>
          <a:xfrm>
            <a:off x="6526898" y="1574550"/>
            <a:ext cx="1881404" cy="2622404"/>
          </a:xfrm>
          <a:prstGeom prst="rect">
            <a:avLst/>
          </a:prstGeom>
        </p:spPr>
      </p:pic>
    </p:spTree>
    <p:extLst>
      <p:ext uri="{BB962C8B-B14F-4D97-AF65-F5344CB8AC3E}">
        <p14:creationId xmlns:p14="http://schemas.microsoft.com/office/powerpoint/2010/main" val="33673865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3"/>
          <p:cNvSpPr/>
          <p:nvPr/>
        </p:nvSpPr>
        <p:spPr>
          <a:xfrm>
            <a:off x="3953571" y="3989176"/>
            <a:ext cx="197745" cy="197745"/>
          </a:xfrm>
          <a:custGeom>
            <a:avLst/>
            <a:gdLst/>
            <a:ahLst/>
            <a:cxnLst/>
            <a:rect l="l" t="t" r="r" b="b"/>
            <a:pathLst>
              <a:path w="395490" h="395490">
                <a:moveTo>
                  <a:pt x="0" y="0"/>
                </a:moveTo>
                <a:lnTo>
                  <a:pt x="395490" y="0"/>
                </a:lnTo>
                <a:lnTo>
                  <a:pt x="395490" y="395490"/>
                </a:lnTo>
                <a:lnTo>
                  <a:pt x="0" y="395490"/>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sz="900"/>
          </a:p>
        </p:txBody>
      </p:sp>
      <p:sp>
        <p:nvSpPr>
          <p:cNvPr id="4" name="Freeform 4"/>
          <p:cNvSpPr/>
          <p:nvPr/>
        </p:nvSpPr>
        <p:spPr>
          <a:xfrm>
            <a:off x="4474147" y="4043666"/>
            <a:ext cx="197745" cy="197745"/>
          </a:xfrm>
          <a:custGeom>
            <a:avLst/>
            <a:gdLst/>
            <a:ahLst/>
            <a:cxnLst/>
            <a:rect l="l" t="t" r="r" b="b"/>
            <a:pathLst>
              <a:path w="395490" h="395490">
                <a:moveTo>
                  <a:pt x="0" y="0"/>
                </a:moveTo>
                <a:lnTo>
                  <a:pt x="395491" y="0"/>
                </a:lnTo>
                <a:lnTo>
                  <a:pt x="395491" y="395490"/>
                </a:lnTo>
                <a:lnTo>
                  <a:pt x="0" y="395490"/>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sz="900"/>
          </a:p>
        </p:txBody>
      </p:sp>
      <p:sp>
        <p:nvSpPr>
          <p:cNvPr id="5" name="Freeform 5"/>
          <p:cNvSpPr/>
          <p:nvPr/>
        </p:nvSpPr>
        <p:spPr>
          <a:xfrm>
            <a:off x="3559754" y="3890304"/>
            <a:ext cx="197745" cy="197745"/>
          </a:xfrm>
          <a:custGeom>
            <a:avLst/>
            <a:gdLst/>
            <a:ahLst/>
            <a:cxnLst/>
            <a:rect l="l" t="t" r="r" b="b"/>
            <a:pathLst>
              <a:path w="395490" h="395490">
                <a:moveTo>
                  <a:pt x="0" y="0"/>
                </a:moveTo>
                <a:lnTo>
                  <a:pt x="395491" y="0"/>
                </a:lnTo>
                <a:lnTo>
                  <a:pt x="395491" y="395490"/>
                </a:lnTo>
                <a:lnTo>
                  <a:pt x="0" y="395490"/>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sz="900"/>
          </a:p>
        </p:txBody>
      </p:sp>
      <p:sp>
        <p:nvSpPr>
          <p:cNvPr id="7" name="Freeform 7"/>
          <p:cNvSpPr/>
          <p:nvPr/>
        </p:nvSpPr>
        <p:spPr>
          <a:xfrm>
            <a:off x="4994723" y="3989176"/>
            <a:ext cx="197745" cy="197745"/>
          </a:xfrm>
          <a:custGeom>
            <a:avLst/>
            <a:gdLst/>
            <a:ahLst/>
            <a:cxnLst/>
            <a:rect l="l" t="t" r="r" b="b"/>
            <a:pathLst>
              <a:path w="395490" h="395490">
                <a:moveTo>
                  <a:pt x="0" y="0"/>
                </a:moveTo>
                <a:lnTo>
                  <a:pt x="395490" y="0"/>
                </a:lnTo>
                <a:lnTo>
                  <a:pt x="395490" y="395490"/>
                </a:lnTo>
                <a:lnTo>
                  <a:pt x="0" y="395490"/>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sz="900"/>
          </a:p>
        </p:txBody>
      </p:sp>
      <p:sp>
        <p:nvSpPr>
          <p:cNvPr id="16" name="Freeform 16"/>
          <p:cNvSpPr/>
          <p:nvPr/>
        </p:nvSpPr>
        <p:spPr>
          <a:xfrm>
            <a:off x="3577473" y="3688152"/>
            <a:ext cx="187916" cy="187916"/>
          </a:xfrm>
          <a:custGeom>
            <a:avLst/>
            <a:gdLst/>
            <a:ahLst/>
            <a:cxnLst/>
            <a:rect l="l" t="t" r="r" b="b"/>
            <a:pathLst>
              <a:path w="375832" h="375832">
                <a:moveTo>
                  <a:pt x="0" y="0"/>
                </a:moveTo>
                <a:lnTo>
                  <a:pt x="375833" y="0"/>
                </a:lnTo>
                <a:lnTo>
                  <a:pt x="375833" y="375832"/>
                </a:lnTo>
                <a:lnTo>
                  <a:pt x="0" y="375832"/>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sz="900"/>
          </a:p>
        </p:txBody>
      </p:sp>
      <p:sp>
        <p:nvSpPr>
          <p:cNvPr id="17" name="TextBox 17"/>
          <p:cNvSpPr txBox="1"/>
          <p:nvPr/>
        </p:nvSpPr>
        <p:spPr>
          <a:xfrm>
            <a:off x="514350" y="1377418"/>
            <a:ext cx="8115300" cy="359073"/>
          </a:xfrm>
          <a:prstGeom prst="rect">
            <a:avLst/>
          </a:prstGeom>
        </p:spPr>
        <p:txBody>
          <a:bodyPr lIns="0" tIns="0" rIns="0" bIns="0" rtlCol="0" anchor="t">
            <a:spAutoFit/>
          </a:bodyPr>
          <a:lstStyle/>
          <a:p>
            <a:pPr>
              <a:lnSpc>
                <a:spcPts val="2750"/>
              </a:lnSpc>
            </a:pPr>
            <a:endParaRPr lang="en-US" sz="2500" b="1" dirty="0">
              <a:solidFill>
                <a:srgbClr val="8CA9AD"/>
              </a:solidFill>
              <a:latin typeface="Avenir Bold"/>
              <a:ea typeface="Avenir Bold"/>
              <a:cs typeface="Avenir Bold"/>
              <a:sym typeface="Avenir Bold"/>
            </a:endParaRPr>
          </a:p>
        </p:txBody>
      </p:sp>
      <p:sp>
        <p:nvSpPr>
          <p:cNvPr id="18" name="Freeform 18"/>
          <p:cNvSpPr/>
          <p:nvPr/>
        </p:nvSpPr>
        <p:spPr>
          <a:xfrm>
            <a:off x="3963400" y="3492724"/>
            <a:ext cx="187916" cy="187916"/>
          </a:xfrm>
          <a:custGeom>
            <a:avLst/>
            <a:gdLst/>
            <a:ahLst/>
            <a:cxnLst/>
            <a:rect l="l" t="t" r="r" b="b"/>
            <a:pathLst>
              <a:path w="375832" h="375832">
                <a:moveTo>
                  <a:pt x="0" y="0"/>
                </a:moveTo>
                <a:lnTo>
                  <a:pt x="375832" y="0"/>
                </a:lnTo>
                <a:lnTo>
                  <a:pt x="375832" y="375832"/>
                </a:lnTo>
                <a:lnTo>
                  <a:pt x="0" y="375832"/>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sz="900"/>
          </a:p>
        </p:txBody>
      </p:sp>
      <p:sp>
        <p:nvSpPr>
          <p:cNvPr id="19" name="Freeform 19"/>
          <p:cNvSpPr/>
          <p:nvPr/>
        </p:nvSpPr>
        <p:spPr>
          <a:xfrm>
            <a:off x="4483976" y="3621510"/>
            <a:ext cx="187916" cy="187916"/>
          </a:xfrm>
          <a:custGeom>
            <a:avLst/>
            <a:gdLst/>
            <a:ahLst/>
            <a:cxnLst/>
            <a:rect l="l" t="t" r="r" b="b"/>
            <a:pathLst>
              <a:path w="375832" h="375832">
                <a:moveTo>
                  <a:pt x="0" y="0"/>
                </a:moveTo>
                <a:lnTo>
                  <a:pt x="375833" y="0"/>
                </a:lnTo>
                <a:lnTo>
                  <a:pt x="375833" y="375832"/>
                </a:lnTo>
                <a:lnTo>
                  <a:pt x="0" y="375832"/>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sz="900"/>
          </a:p>
        </p:txBody>
      </p:sp>
      <p:sp>
        <p:nvSpPr>
          <p:cNvPr id="20" name="Freeform 20"/>
          <p:cNvSpPr/>
          <p:nvPr/>
        </p:nvSpPr>
        <p:spPr>
          <a:xfrm>
            <a:off x="5023156" y="3653090"/>
            <a:ext cx="187916" cy="187916"/>
          </a:xfrm>
          <a:custGeom>
            <a:avLst/>
            <a:gdLst/>
            <a:ahLst/>
            <a:cxnLst/>
            <a:rect l="l" t="t" r="r" b="b"/>
            <a:pathLst>
              <a:path w="375832" h="375832">
                <a:moveTo>
                  <a:pt x="0" y="0"/>
                </a:moveTo>
                <a:lnTo>
                  <a:pt x="375833" y="0"/>
                </a:lnTo>
                <a:lnTo>
                  <a:pt x="375833" y="375833"/>
                </a:lnTo>
                <a:lnTo>
                  <a:pt x="0" y="375833"/>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sz="900"/>
          </a:p>
        </p:txBody>
      </p:sp>
      <p:sp>
        <p:nvSpPr>
          <p:cNvPr id="32" name="TextBox 32"/>
          <p:cNvSpPr txBox="1"/>
          <p:nvPr/>
        </p:nvSpPr>
        <p:spPr>
          <a:xfrm>
            <a:off x="838200" y="5608838"/>
            <a:ext cx="7239000" cy="272254"/>
          </a:xfrm>
          <a:prstGeom prst="rect">
            <a:avLst/>
          </a:prstGeom>
        </p:spPr>
        <p:txBody>
          <a:bodyPr wrap="square" lIns="0" tIns="0" rIns="0" bIns="0" rtlCol="0" anchor="t">
            <a:spAutoFit/>
          </a:bodyPr>
          <a:lstStyle/>
          <a:p>
            <a:pPr>
              <a:lnSpc>
                <a:spcPts val="1050"/>
              </a:lnSpc>
            </a:pPr>
            <a:r>
              <a:rPr lang="en-US" sz="750" dirty="0">
                <a:solidFill>
                  <a:srgbClr val="000000"/>
                </a:solidFill>
                <a:latin typeface="Canva Sans"/>
                <a:ea typeface="Canva Sans"/>
                <a:cs typeface="Canva Sans"/>
                <a:sym typeface="Canva Sans"/>
              </a:rPr>
              <a:t>* A longitudinal study comprising 32,476 commercially insured Americans aged 0-64 years who developed T1D between 2001 and 2015.</a:t>
            </a:r>
          </a:p>
          <a:p>
            <a:pPr>
              <a:lnSpc>
                <a:spcPts val="1050"/>
              </a:lnSpc>
            </a:pPr>
            <a:r>
              <a:rPr lang="en-US" sz="750" dirty="0">
                <a:solidFill>
                  <a:srgbClr val="000000"/>
                </a:solidFill>
                <a:latin typeface="Canva Sans"/>
                <a:ea typeface="Canva Sans"/>
                <a:cs typeface="Canva Sans"/>
                <a:sym typeface="Canva Sans"/>
              </a:rPr>
              <a:t>Rogers MAM, et al. BMC Med. 2017;15(1):199.</a:t>
            </a:r>
          </a:p>
        </p:txBody>
      </p:sp>
      <p:sp>
        <p:nvSpPr>
          <p:cNvPr id="33" name="Title 32">
            <a:extLst>
              <a:ext uri="{FF2B5EF4-FFF2-40B4-BE49-F238E27FC236}">
                <a16:creationId xmlns:a16="http://schemas.microsoft.com/office/drawing/2014/main" id="{3B870D8B-1F55-F615-8C31-1DA8CA2CC91E}"/>
              </a:ext>
            </a:extLst>
          </p:cNvPr>
          <p:cNvSpPr>
            <a:spLocks noGrp="1"/>
          </p:cNvSpPr>
          <p:nvPr>
            <p:ph type="title"/>
          </p:nvPr>
        </p:nvSpPr>
        <p:spPr/>
        <p:txBody>
          <a:bodyPr>
            <a:normAutofit fontScale="90000"/>
          </a:bodyPr>
          <a:lstStyle/>
          <a:p>
            <a:br>
              <a:rPr lang="en-US" sz="4000" b="1" dirty="0">
                <a:ea typeface="Calibri" panose="020F0502020204030204" pitchFamily="34" charset="0"/>
                <a:cs typeface="Calibri" panose="020F0502020204030204" pitchFamily="34" charset="0"/>
                <a:sym typeface="Avenir Bold"/>
              </a:rPr>
            </a:br>
            <a:br>
              <a:rPr lang="en-US" sz="4000" b="1" dirty="0">
                <a:ea typeface="Calibri" panose="020F0502020204030204" pitchFamily="34" charset="0"/>
                <a:cs typeface="Calibri" panose="020F0502020204030204" pitchFamily="34" charset="0"/>
                <a:sym typeface="Avenir Bold"/>
              </a:rPr>
            </a:br>
            <a:r>
              <a:rPr lang="en-US" sz="4000" b="1" dirty="0">
                <a:ea typeface="Calibri" panose="020F0502020204030204" pitchFamily="34" charset="0"/>
                <a:cs typeface="Calibri" panose="020F0502020204030204" pitchFamily="34" charset="0"/>
                <a:sym typeface="Avenir Bold"/>
              </a:rPr>
              <a:t>Clinical onset of T1D can occur at any age </a:t>
            </a:r>
            <a:endParaRPr lang="en-US" dirty="0">
              <a:ea typeface="Calibri" panose="020F0502020204030204" pitchFamily="34" charset="0"/>
              <a:cs typeface="Calibri" panose="020F0502020204030204" pitchFamily="34" charset="0"/>
            </a:endParaRPr>
          </a:p>
        </p:txBody>
      </p:sp>
      <p:pic>
        <p:nvPicPr>
          <p:cNvPr id="35" name="Picture 34">
            <a:extLst>
              <a:ext uri="{FF2B5EF4-FFF2-40B4-BE49-F238E27FC236}">
                <a16:creationId xmlns:a16="http://schemas.microsoft.com/office/drawing/2014/main" id="{57EAAC80-F697-3189-D413-BBD3B7CEBA6C}"/>
              </a:ext>
            </a:extLst>
          </p:cNvPr>
          <p:cNvPicPr>
            <a:picLocks noChangeAspect="1"/>
          </p:cNvPicPr>
          <p:nvPr/>
        </p:nvPicPr>
        <p:blipFill>
          <a:blip r:embed="rId5"/>
          <a:stretch>
            <a:fillRect/>
          </a:stretch>
        </p:blipFill>
        <p:spPr>
          <a:xfrm>
            <a:off x="1035622" y="1871942"/>
            <a:ext cx="6877050" cy="3429479"/>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AF0A5F-6A72-EBCC-D471-FD82222B305A}"/>
              </a:ext>
            </a:extLst>
          </p:cNvPr>
          <p:cNvSpPr>
            <a:spLocks noGrp="1"/>
          </p:cNvSpPr>
          <p:nvPr>
            <p:ph type="title"/>
          </p:nvPr>
        </p:nvSpPr>
        <p:spPr/>
        <p:txBody>
          <a:bodyPr/>
          <a:lstStyle/>
          <a:p>
            <a:r>
              <a:rPr lang="en-US" dirty="0"/>
              <a:t>T1D is Often Misdiagnosed as T2D in Adults</a:t>
            </a:r>
          </a:p>
        </p:txBody>
      </p:sp>
      <p:sp>
        <p:nvSpPr>
          <p:cNvPr id="3" name="Content Placeholder 2">
            <a:extLst>
              <a:ext uri="{FF2B5EF4-FFF2-40B4-BE49-F238E27FC236}">
                <a16:creationId xmlns:a16="http://schemas.microsoft.com/office/drawing/2014/main" id="{B39CB517-BFBF-F1C6-7442-F79CCAC45F1C}"/>
              </a:ext>
            </a:extLst>
          </p:cNvPr>
          <p:cNvSpPr>
            <a:spLocks noGrp="1"/>
          </p:cNvSpPr>
          <p:nvPr>
            <p:ph sz="quarter" idx="1"/>
          </p:nvPr>
        </p:nvSpPr>
        <p:spPr/>
        <p:txBody>
          <a:bodyPr/>
          <a:lstStyle/>
          <a:p>
            <a:endParaRPr lang="en-US"/>
          </a:p>
        </p:txBody>
      </p:sp>
      <p:pic>
        <p:nvPicPr>
          <p:cNvPr id="5" name="Picture 4">
            <a:extLst>
              <a:ext uri="{FF2B5EF4-FFF2-40B4-BE49-F238E27FC236}">
                <a16:creationId xmlns:a16="http://schemas.microsoft.com/office/drawing/2014/main" id="{D09F65AC-85C6-EC85-A278-97E9A26763BB}"/>
              </a:ext>
            </a:extLst>
          </p:cNvPr>
          <p:cNvPicPr>
            <a:picLocks noChangeAspect="1"/>
          </p:cNvPicPr>
          <p:nvPr/>
        </p:nvPicPr>
        <p:blipFill>
          <a:blip r:embed="rId2"/>
          <a:stretch>
            <a:fillRect/>
          </a:stretch>
        </p:blipFill>
        <p:spPr>
          <a:xfrm>
            <a:off x="20128" y="1219200"/>
            <a:ext cx="9144000" cy="5117650"/>
          </a:xfrm>
          <a:prstGeom prst="rect">
            <a:avLst/>
          </a:prstGeom>
        </p:spPr>
      </p:pic>
    </p:spTree>
    <p:extLst>
      <p:ext uri="{BB962C8B-B14F-4D97-AF65-F5344CB8AC3E}">
        <p14:creationId xmlns:p14="http://schemas.microsoft.com/office/powerpoint/2010/main" val="11444799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3"/>
          <p:cNvGrpSpPr/>
          <p:nvPr/>
        </p:nvGrpSpPr>
        <p:grpSpPr>
          <a:xfrm>
            <a:off x="111180" y="1860594"/>
            <a:ext cx="2848140" cy="3886507"/>
            <a:chOff x="0" y="0"/>
            <a:chExt cx="1500255" cy="2047214"/>
          </a:xfrm>
        </p:grpSpPr>
        <p:sp>
          <p:nvSpPr>
            <p:cNvPr id="4" name="Freeform 4"/>
            <p:cNvSpPr/>
            <p:nvPr/>
          </p:nvSpPr>
          <p:spPr>
            <a:xfrm>
              <a:off x="0" y="0"/>
              <a:ext cx="1500255" cy="2047214"/>
            </a:xfrm>
            <a:custGeom>
              <a:avLst/>
              <a:gdLst/>
              <a:ahLst/>
              <a:cxnLst/>
              <a:rect l="l" t="t" r="r" b="b"/>
              <a:pathLst>
                <a:path w="1500255" h="2047214">
                  <a:moveTo>
                    <a:pt x="69315" y="0"/>
                  </a:moveTo>
                  <a:lnTo>
                    <a:pt x="1430940" y="0"/>
                  </a:lnTo>
                  <a:cubicBezTo>
                    <a:pt x="1469221" y="0"/>
                    <a:pt x="1500255" y="31033"/>
                    <a:pt x="1500255" y="69315"/>
                  </a:cubicBezTo>
                  <a:lnTo>
                    <a:pt x="1500255" y="1977899"/>
                  </a:lnTo>
                  <a:cubicBezTo>
                    <a:pt x="1500255" y="2016180"/>
                    <a:pt x="1469221" y="2047214"/>
                    <a:pt x="1430940" y="2047214"/>
                  </a:cubicBezTo>
                  <a:lnTo>
                    <a:pt x="69315" y="2047214"/>
                  </a:lnTo>
                  <a:cubicBezTo>
                    <a:pt x="31033" y="2047214"/>
                    <a:pt x="0" y="2016180"/>
                    <a:pt x="0" y="1977899"/>
                  </a:cubicBezTo>
                  <a:lnTo>
                    <a:pt x="0" y="69315"/>
                  </a:lnTo>
                  <a:cubicBezTo>
                    <a:pt x="0" y="31033"/>
                    <a:pt x="31033" y="0"/>
                    <a:pt x="69315" y="0"/>
                  </a:cubicBezTo>
                  <a:close/>
                </a:path>
              </a:pathLst>
            </a:custGeom>
            <a:solidFill>
              <a:srgbClr val="000000">
                <a:alpha val="0"/>
              </a:srgbClr>
            </a:solidFill>
            <a:ln w="38100" cap="rnd">
              <a:solidFill>
                <a:srgbClr val="000000"/>
              </a:solidFill>
              <a:prstDash val="solid"/>
              <a:round/>
            </a:ln>
          </p:spPr>
          <p:txBody>
            <a:bodyPr/>
            <a:lstStyle/>
            <a:p>
              <a:endParaRPr lang="en-US" sz="900"/>
            </a:p>
          </p:txBody>
        </p:sp>
        <p:sp>
          <p:nvSpPr>
            <p:cNvPr id="5" name="TextBox 5"/>
            <p:cNvSpPr txBox="1"/>
            <p:nvPr/>
          </p:nvSpPr>
          <p:spPr>
            <a:xfrm>
              <a:off x="0" y="-57150"/>
              <a:ext cx="1500255" cy="2104364"/>
            </a:xfrm>
            <a:prstGeom prst="rect">
              <a:avLst/>
            </a:prstGeom>
          </p:spPr>
          <p:txBody>
            <a:bodyPr lIns="25400" tIns="25400" rIns="25400" bIns="25400" rtlCol="0" anchor="ctr"/>
            <a:lstStyle/>
            <a:p>
              <a:pPr algn="ctr">
                <a:lnSpc>
                  <a:spcPts val="2246"/>
                </a:lnSpc>
              </a:pPr>
              <a:endParaRPr sz="900"/>
            </a:p>
          </p:txBody>
        </p:sp>
      </p:grpSp>
      <p:grpSp>
        <p:nvGrpSpPr>
          <p:cNvPr id="6" name="Group 6"/>
          <p:cNvGrpSpPr/>
          <p:nvPr/>
        </p:nvGrpSpPr>
        <p:grpSpPr>
          <a:xfrm>
            <a:off x="3391570" y="1860594"/>
            <a:ext cx="2848140" cy="3886507"/>
            <a:chOff x="0" y="0"/>
            <a:chExt cx="1500255" cy="2047214"/>
          </a:xfrm>
        </p:grpSpPr>
        <p:sp>
          <p:nvSpPr>
            <p:cNvPr id="7" name="Freeform 7"/>
            <p:cNvSpPr/>
            <p:nvPr/>
          </p:nvSpPr>
          <p:spPr>
            <a:xfrm>
              <a:off x="0" y="0"/>
              <a:ext cx="1500255" cy="2047214"/>
            </a:xfrm>
            <a:custGeom>
              <a:avLst/>
              <a:gdLst/>
              <a:ahLst/>
              <a:cxnLst/>
              <a:rect l="l" t="t" r="r" b="b"/>
              <a:pathLst>
                <a:path w="1500255" h="2047214">
                  <a:moveTo>
                    <a:pt x="69315" y="0"/>
                  </a:moveTo>
                  <a:lnTo>
                    <a:pt x="1430940" y="0"/>
                  </a:lnTo>
                  <a:cubicBezTo>
                    <a:pt x="1469221" y="0"/>
                    <a:pt x="1500255" y="31033"/>
                    <a:pt x="1500255" y="69315"/>
                  </a:cubicBezTo>
                  <a:lnTo>
                    <a:pt x="1500255" y="1977899"/>
                  </a:lnTo>
                  <a:cubicBezTo>
                    <a:pt x="1500255" y="2016180"/>
                    <a:pt x="1469221" y="2047214"/>
                    <a:pt x="1430940" y="2047214"/>
                  </a:cubicBezTo>
                  <a:lnTo>
                    <a:pt x="69315" y="2047214"/>
                  </a:lnTo>
                  <a:cubicBezTo>
                    <a:pt x="31033" y="2047214"/>
                    <a:pt x="0" y="2016180"/>
                    <a:pt x="0" y="1977899"/>
                  </a:cubicBezTo>
                  <a:lnTo>
                    <a:pt x="0" y="69315"/>
                  </a:lnTo>
                  <a:cubicBezTo>
                    <a:pt x="0" y="31033"/>
                    <a:pt x="31033" y="0"/>
                    <a:pt x="69315" y="0"/>
                  </a:cubicBezTo>
                  <a:close/>
                </a:path>
              </a:pathLst>
            </a:custGeom>
            <a:solidFill>
              <a:srgbClr val="000000">
                <a:alpha val="0"/>
              </a:srgbClr>
            </a:solidFill>
            <a:ln w="38100" cap="rnd">
              <a:solidFill>
                <a:srgbClr val="000000"/>
              </a:solidFill>
              <a:prstDash val="solid"/>
              <a:round/>
            </a:ln>
          </p:spPr>
          <p:txBody>
            <a:bodyPr/>
            <a:lstStyle/>
            <a:p>
              <a:endParaRPr lang="en-US" sz="900"/>
            </a:p>
          </p:txBody>
        </p:sp>
        <p:sp>
          <p:nvSpPr>
            <p:cNvPr id="8" name="TextBox 8"/>
            <p:cNvSpPr txBox="1"/>
            <p:nvPr/>
          </p:nvSpPr>
          <p:spPr>
            <a:xfrm>
              <a:off x="0" y="-57150"/>
              <a:ext cx="1500255" cy="2104364"/>
            </a:xfrm>
            <a:prstGeom prst="rect">
              <a:avLst/>
            </a:prstGeom>
          </p:spPr>
          <p:txBody>
            <a:bodyPr lIns="25400" tIns="25400" rIns="25400" bIns="25400" rtlCol="0" anchor="ctr"/>
            <a:lstStyle/>
            <a:p>
              <a:pPr algn="ctr">
                <a:lnSpc>
                  <a:spcPts val="2246"/>
                </a:lnSpc>
              </a:pPr>
              <a:endParaRPr sz="900"/>
            </a:p>
          </p:txBody>
        </p:sp>
      </p:grpSp>
      <p:grpSp>
        <p:nvGrpSpPr>
          <p:cNvPr id="9" name="Group 9"/>
          <p:cNvGrpSpPr/>
          <p:nvPr/>
        </p:nvGrpSpPr>
        <p:grpSpPr>
          <a:xfrm>
            <a:off x="6239710" y="1860594"/>
            <a:ext cx="2848140" cy="3886507"/>
            <a:chOff x="0" y="0"/>
            <a:chExt cx="1500255" cy="2047214"/>
          </a:xfrm>
        </p:grpSpPr>
        <p:sp>
          <p:nvSpPr>
            <p:cNvPr id="10" name="Freeform 10"/>
            <p:cNvSpPr/>
            <p:nvPr/>
          </p:nvSpPr>
          <p:spPr>
            <a:xfrm>
              <a:off x="0" y="0"/>
              <a:ext cx="1500255" cy="2047214"/>
            </a:xfrm>
            <a:custGeom>
              <a:avLst/>
              <a:gdLst/>
              <a:ahLst/>
              <a:cxnLst/>
              <a:rect l="l" t="t" r="r" b="b"/>
              <a:pathLst>
                <a:path w="1500255" h="2047214">
                  <a:moveTo>
                    <a:pt x="69315" y="0"/>
                  </a:moveTo>
                  <a:lnTo>
                    <a:pt x="1430940" y="0"/>
                  </a:lnTo>
                  <a:cubicBezTo>
                    <a:pt x="1469221" y="0"/>
                    <a:pt x="1500255" y="31033"/>
                    <a:pt x="1500255" y="69315"/>
                  </a:cubicBezTo>
                  <a:lnTo>
                    <a:pt x="1500255" y="1977899"/>
                  </a:lnTo>
                  <a:cubicBezTo>
                    <a:pt x="1500255" y="2016180"/>
                    <a:pt x="1469221" y="2047214"/>
                    <a:pt x="1430940" y="2047214"/>
                  </a:cubicBezTo>
                  <a:lnTo>
                    <a:pt x="69315" y="2047214"/>
                  </a:lnTo>
                  <a:cubicBezTo>
                    <a:pt x="31033" y="2047214"/>
                    <a:pt x="0" y="2016180"/>
                    <a:pt x="0" y="1977899"/>
                  </a:cubicBezTo>
                  <a:lnTo>
                    <a:pt x="0" y="69315"/>
                  </a:lnTo>
                  <a:cubicBezTo>
                    <a:pt x="0" y="31033"/>
                    <a:pt x="31033" y="0"/>
                    <a:pt x="69315" y="0"/>
                  </a:cubicBezTo>
                  <a:close/>
                </a:path>
              </a:pathLst>
            </a:custGeom>
            <a:solidFill>
              <a:srgbClr val="000000">
                <a:alpha val="0"/>
              </a:srgbClr>
            </a:solidFill>
            <a:ln w="38100" cap="rnd">
              <a:solidFill>
                <a:srgbClr val="000000"/>
              </a:solidFill>
              <a:prstDash val="solid"/>
              <a:round/>
            </a:ln>
          </p:spPr>
          <p:txBody>
            <a:bodyPr/>
            <a:lstStyle/>
            <a:p>
              <a:endParaRPr lang="en-US" sz="900" dirty="0"/>
            </a:p>
          </p:txBody>
        </p:sp>
        <p:sp>
          <p:nvSpPr>
            <p:cNvPr id="11" name="TextBox 11"/>
            <p:cNvSpPr txBox="1"/>
            <p:nvPr/>
          </p:nvSpPr>
          <p:spPr>
            <a:xfrm>
              <a:off x="0" y="-57150"/>
              <a:ext cx="1500255" cy="2104364"/>
            </a:xfrm>
            <a:prstGeom prst="rect">
              <a:avLst/>
            </a:prstGeom>
          </p:spPr>
          <p:txBody>
            <a:bodyPr lIns="25400" tIns="25400" rIns="25400" bIns="25400" rtlCol="0" anchor="ctr"/>
            <a:lstStyle/>
            <a:p>
              <a:pPr algn="ctr">
                <a:lnSpc>
                  <a:spcPts val="2246"/>
                </a:lnSpc>
              </a:pPr>
              <a:endParaRPr sz="900"/>
            </a:p>
          </p:txBody>
        </p:sp>
      </p:grpSp>
      <p:grpSp>
        <p:nvGrpSpPr>
          <p:cNvPr id="12" name="Group 12"/>
          <p:cNvGrpSpPr/>
          <p:nvPr/>
        </p:nvGrpSpPr>
        <p:grpSpPr>
          <a:xfrm>
            <a:off x="3391570" y="1860594"/>
            <a:ext cx="2848140" cy="1239608"/>
            <a:chOff x="0" y="0"/>
            <a:chExt cx="1500255" cy="652962"/>
          </a:xfrm>
        </p:grpSpPr>
        <p:sp>
          <p:nvSpPr>
            <p:cNvPr id="13" name="Freeform 13"/>
            <p:cNvSpPr/>
            <p:nvPr/>
          </p:nvSpPr>
          <p:spPr>
            <a:xfrm>
              <a:off x="0" y="0"/>
              <a:ext cx="1500255" cy="652962"/>
            </a:xfrm>
            <a:custGeom>
              <a:avLst/>
              <a:gdLst/>
              <a:ahLst/>
              <a:cxnLst/>
              <a:rect l="l" t="t" r="r" b="b"/>
              <a:pathLst>
                <a:path w="1500255" h="652962">
                  <a:moveTo>
                    <a:pt x="69315" y="0"/>
                  </a:moveTo>
                  <a:lnTo>
                    <a:pt x="1430940" y="0"/>
                  </a:lnTo>
                  <a:cubicBezTo>
                    <a:pt x="1469221" y="0"/>
                    <a:pt x="1500255" y="31033"/>
                    <a:pt x="1500255" y="69315"/>
                  </a:cubicBezTo>
                  <a:lnTo>
                    <a:pt x="1500255" y="583647"/>
                  </a:lnTo>
                  <a:cubicBezTo>
                    <a:pt x="1500255" y="621929"/>
                    <a:pt x="1469221" y="652962"/>
                    <a:pt x="1430940" y="652962"/>
                  </a:cubicBezTo>
                  <a:lnTo>
                    <a:pt x="69315" y="652962"/>
                  </a:lnTo>
                  <a:cubicBezTo>
                    <a:pt x="31033" y="652962"/>
                    <a:pt x="0" y="621929"/>
                    <a:pt x="0" y="583647"/>
                  </a:cubicBezTo>
                  <a:lnTo>
                    <a:pt x="0" y="69315"/>
                  </a:lnTo>
                  <a:cubicBezTo>
                    <a:pt x="0" y="31033"/>
                    <a:pt x="31033" y="0"/>
                    <a:pt x="69315" y="0"/>
                  </a:cubicBezTo>
                  <a:close/>
                </a:path>
              </a:pathLst>
            </a:custGeom>
            <a:solidFill>
              <a:srgbClr val="8CA9AD"/>
            </a:solidFill>
            <a:ln w="38100" cap="rnd">
              <a:solidFill>
                <a:srgbClr val="000000"/>
              </a:solidFill>
              <a:prstDash val="solid"/>
              <a:round/>
            </a:ln>
          </p:spPr>
          <p:txBody>
            <a:bodyPr/>
            <a:lstStyle/>
            <a:p>
              <a:endParaRPr lang="en-US" sz="900" dirty="0"/>
            </a:p>
          </p:txBody>
        </p:sp>
        <p:sp>
          <p:nvSpPr>
            <p:cNvPr id="14" name="TextBox 14"/>
            <p:cNvSpPr txBox="1"/>
            <p:nvPr/>
          </p:nvSpPr>
          <p:spPr>
            <a:xfrm>
              <a:off x="0" y="-57150"/>
              <a:ext cx="1500255" cy="710112"/>
            </a:xfrm>
            <a:prstGeom prst="rect">
              <a:avLst/>
            </a:prstGeom>
          </p:spPr>
          <p:txBody>
            <a:bodyPr lIns="25400" tIns="25400" rIns="25400" bIns="25400" rtlCol="0" anchor="ctr"/>
            <a:lstStyle/>
            <a:p>
              <a:pPr algn="ctr">
                <a:lnSpc>
                  <a:spcPts val="2246"/>
                </a:lnSpc>
              </a:pPr>
              <a:r>
                <a:rPr lang="en-US" sz="2000" b="1" dirty="0">
                  <a:solidFill>
                    <a:srgbClr val="FFFFFF"/>
                  </a:solidFill>
                  <a:latin typeface="Calibri" panose="020F0502020204030204" pitchFamily="34" charset="0"/>
                  <a:ea typeface="Calibri" panose="020F0502020204030204" pitchFamily="34" charset="0"/>
                  <a:cs typeface="Calibri" panose="020F0502020204030204" pitchFamily="34" charset="0"/>
                  <a:sym typeface="Canva Sans"/>
                </a:rPr>
                <a:t>First-degree relatives of individuals with T1D</a:t>
              </a:r>
            </a:p>
          </p:txBody>
        </p:sp>
      </p:grpSp>
      <p:grpSp>
        <p:nvGrpSpPr>
          <p:cNvPr id="15" name="Group 15"/>
          <p:cNvGrpSpPr/>
          <p:nvPr/>
        </p:nvGrpSpPr>
        <p:grpSpPr>
          <a:xfrm>
            <a:off x="6239710" y="1860594"/>
            <a:ext cx="2848140" cy="1239608"/>
            <a:chOff x="0" y="0"/>
            <a:chExt cx="1500255" cy="652962"/>
          </a:xfrm>
        </p:grpSpPr>
        <p:sp>
          <p:nvSpPr>
            <p:cNvPr id="16" name="Freeform 16"/>
            <p:cNvSpPr/>
            <p:nvPr/>
          </p:nvSpPr>
          <p:spPr>
            <a:xfrm>
              <a:off x="0" y="0"/>
              <a:ext cx="1500255" cy="652962"/>
            </a:xfrm>
            <a:custGeom>
              <a:avLst/>
              <a:gdLst/>
              <a:ahLst/>
              <a:cxnLst/>
              <a:rect l="l" t="t" r="r" b="b"/>
              <a:pathLst>
                <a:path w="1500255" h="652962">
                  <a:moveTo>
                    <a:pt x="69315" y="0"/>
                  </a:moveTo>
                  <a:lnTo>
                    <a:pt x="1430940" y="0"/>
                  </a:lnTo>
                  <a:cubicBezTo>
                    <a:pt x="1469221" y="0"/>
                    <a:pt x="1500255" y="31033"/>
                    <a:pt x="1500255" y="69315"/>
                  </a:cubicBezTo>
                  <a:lnTo>
                    <a:pt x="1500255" y="583647"/>
                  </a:lnTo>
                  <a:cubicBezTo>
                    <a:pt x="1500255" y="621929"/>
                    <a:pt x="1469221" y="652962"/>
                    <a:pt x="1430940" y="652962"/>
                  </a:cubicBezTo>
                  <a:lnTo>
                    <a:pt x="69315" y="652962"/>
                  </a:lnTo>
                  <a:cubicBezTo>
                    <a:pt x="31033" y="652962"/>
                    <a:pt x="0" y="621929"/>
                    <a:pt x="0" y="583647"/>
                  </a:cubicBezTo>
                  <a:lnTo>
                    <a:pt x="0" y="69315"/>
                  </a:lnTo>
                  <a:cubicBezTo>
                    <a:pt x="0" y="31033"/>
                    <a:pt x="31033" y="0"/>
                    <a:pt x="69315" y="0"/>
                  </a:cubicBezTo>
                  <a:close/>
                </a:path>
              </a:pathLst>
            </a:custGeom>
            <a:solidFill>
              <a:srgbClr val="8CA9AD"/>
            </a:solidFill>
            <a:ln w="38100" cap="rnd">
              <a:solidFill>
                <a:srgbClr val="000000"/>
              </a:solidFill>
              <a:prstDash val="solid"/>
              <a:round/>
            </a:ln>
          </p:spPr>
          <p:txBody>
            <a:bodyPr/>
            <a:lstStyle/>
            <a:p>
              <a:endParaRPr lang="en-US" sz="900"/>
            </a:p>
          </p:txBody>
        </p:sp>
        <p:sp>
          <p:nvSpPr>
            <p:cNvPr id="17" name="TextBox 17"/>
            <p:cNvSpPr txBox="1"/>
            <p:nvPr/>
          </p:nvSpPr>
          <p:spPr>
            <a:xfrm>
              <a:off x="0" y="-57150"/>
              <a:ext cx="1500255" cy="710112"/>
            </a:xfrm>
            <a:prstGeom prst="rect">
              <a:avLst/>
            </a:prstGeom>
          </p:spPr>
          <p:txBody>
            <a:bodyPr lIns="25400" tIns="25400" rIns="25400" bIns="25400" rtlCol="0" anchor="ctr"/>
            <a:lstStyle/>
            <a:p>
              <a:pPr algn="ctr">
                <a:lnSpc>
                  <a:spcPts val="2246"/>
                </a:lnSpc>
              </a:pPr>
              <a:r>
                <a:rPr lang="en-US" b="1" dirty="0">
                  <a:solidFill>
                    <a:srgbClr val="FFFFFF"/>
                  </a:solidFill>
                  <a:latin typeface="Calibri" panose="020F0502020204030204" pitchFamily="34" charset="0"/>
                  <a:ea typeface="Calibri" panose="020F0502020204030204" pitchFamily="34" charset="0"/>
                  <a:cs typeface="Calibri" panose="020F0502020204030204" pitchFamily="34" charset="0"/>
                  <a:sym typeface="Canva Sans"/>
                </a:rPr>
                <a:t>Individuals with personal or family history of select autoimmune diseases</a:t>
              </a:r>
            </a:p>
          </p:txBody>
        </p:sp>
      </p:grpSp>
      <p:sp>
        <p:nvSpPr>
          <p:cNvPr id="18" name="Freeform 18"/>
          <p:cNvSpPr/>
          <p:nvPr/>
        </p:nvSpPr>
        <p:spPr>
          <a:xfrm>
            <a:off x="4364327" y="3183975"/>
            <a:ext cx="902627" cy="716460"/>
          </a:xfrm>
          <a:custGeom>
            <a:avLst/>
            <a:gdLst/>
            <a:ahLst/>
            <a:cxnLst/>
            <a:rect l="l" t="t" r="r" b="b"/>
            <a:pathLst>
              <a:path w="1805254" h="1432920">
                <a:moveTo>
                  <a:pt x="0" y="0"/>
                </a:moveTo>
                <a:lnTo>
                  <a:pt x="1805254" y="0"/>
                </a:lnTo>
                <a:lnTo>
                  <a:pt x="1805254" y="1432921"/>
                </a:lnTo>
                <a:lnTo>
                  <a:pt x="0" y="1432921"/>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sz="900"/>
          </a:p>
        </p:txBody>
      </p:sp>
      <p:sp>
        <p:nvSpPr>
          <p:cNvPr id="19" name="Freeform 19"/>
          <p:cNvSpPr/>
          <p:nvPr/>
        </p:nvSpPr>
        <p:spPr>
          <a:xfrm>
            <a:off x="7940283" y="3878668"/>
            <a:ext cx="791451" cy="814879"/>
          </a:xfrm>
          <a:custGeom>
            <a:avLst/>
            <a:gdLst/>
            <a:ahLst/>
            <a:cxnLst/>
            <a:rect l="l" t="t" r="r" b="b"/>
            <a:pathLst>
              <a:path w="1582902" h="1629758">
                <a:moveTo>
                  <a:pt x="0" y="0"/>
                </a:moveTo>
                <a:lnTo>
                  <a:pt x="1582903" y="0"/>
                </a:lnTo>
                <a:lnTo>
                  <a:pt x="1582903" y="1629757"/>
                </a:lnTo>
                <a:lnTo>
                  <a:pt x="0" y="1629757"/>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sz="900"/>
          </a:p>
        </p:txBody>
      </p:sp>
      <p:sp>
        <p:nvSpPr>
          <p:cNvPr id="20" name="Freeform 20"/>
          <p:cNvSpPr/>
          <p:nvPr/>
        </p:nvSpPr>
        <p:spPr>
          <a:xfrm>
            <a:off x="6673097" y="3902739"/>
            <a:ext cx="546580" cy="745461"/>
          </a:xfrm>
          <a:custGeom>
            <a:avLst/>
            <a:gdLst/>
            <a:ahLst/>
            <a:cxnLst/>
            <a:rect l="l" t="t" r="r" b="b"/>
            <a:pathLst>
              <a:path w="1093160" h="1490922">
                <a:moveTo>
                  <a:pt x="0" y="0"/>
                </a:moveTo>
                <a:lnTo>
                  <a:pt x="1093161" y="0"/>
                </a:lnTo>
                <a:lnTo>
                  <a:pt x="1093161" y="1490922"/>
                </a:lnTo>
                <a:lnTo>
                  <a:pt x="0" y="1490922"/>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sz="900"/>
          </a:p>
        </p:txBody>
      </p:sp>
      <p:sp>
        <p:nvSpPr>
          <p:cNvPr id="21" name="AutoShape 21"/>
          <p:cNvSpPr/>
          <p:nvPr/>
        </p:nvSpPr>
        <p:spPr>
          <a:xfrm>
            <a:off x="2959320" y="3183975"/>
            <a:ext cx="364693" cy="747669"/>
          </a:xfrm>
          <a:prstGeom prst="line">
            <a:avLst/>
          </a:prstGeom>
          <a:ln w="142875" cap="flat">
            <a:solidFill>
              <a:srgbClr val="000000"/>
            </a:solidFill>
            <a:prstDash val="solid"/>
            <a:headEnd type="none" w="sm" len="sm"/>
            <a:tailEnd type="none" w="sm" len="sm"/>
          </a:ln>
        </p:spPr>
        <p:txBody>
          <a:bodyPr/>
          <a:lstStyle/>
          <a:p>
            <a:endParaRPr lang="en-US" sz="900"/>
          </a:p>
        </p:txBody>
      </p:sp>
      <p:sp>
        <p:nvSpPr>
          <p:cNvPr id="22" name="AutoShape 22"/>
          <p:cNvSpPr/>
          <p:nvPr/>
        </p:nvSpPr>
        <p:spPr>
          <a:xfrm flipV="1">
            <a:off x="2959320" y="3803848"/>
            <a:ext cx="432250" cy="758845"/>
          </a:xfrm>
          <a:prstGeom prst="line">
            <a:avLst/>
          </a:prstGeom>
          <a:ln w="142875" cap="flat">
            <a:solidFill>
              <a:srgbClr val="000000"/>
            </a:solidFill>
            <a:prstDash val="solid"/>
            <a:headEnd type="none" w="sm" len="sm"/>
            <a:tailEnd type="none" w="sm" len="sm"/>
          </a:ln>
        </p:spPr>
        <p:txBody>
          <a:bodyPr/>
          <a:lstStyle/>
          <a:p>
            <a:endParaRPr lang="en-US" sz="900"/>
          </a:p>
        </p:txBody>
      </p:sp>
      <p:sp>
        <p:nvSpPr>
          <p:cNvPr id="23" name="Freeform 23"/>
          <p:cNvSpPr/>
          <p:nvPr/>
        </p:nvSpPr>
        <p:spPr>
          <a:xfrm>
            <a:off x="407003" y="2922706"/>
            <a:ext cx="2256494" cy="2657385"/>
          </a:xfrm>
          <a:custGeom>
            <a:avLst/>
            <a:gdLst/>
            <a:ahLst/>
            <a:cxnLst/>
            <a:rect l="l" t="t" r="r" b="b"/>
            <a:pathLst>
              <a:path w="4512987" h="5314769">
                <a:moveTo>
                  <a:pt x="0" y="0"/>
                </a:moveTo>
                <a:lnTo>
                  <a:pt x="4512987" y="0"/>
                </a:lnTo>
                <a:lnTo>
                  <a:pt x="4512987" y="5314769"/>
                </a:lnTo>
                <a:lnTo>
                  <a:pt x="0" y="5314769"/>
                </a:lnTo>
                <a:lnTo>
                  <a:pt x="0" y="0"/>
                </a:lnTo>
                <a:close/>
              </a:path>
            </a:pathLst>
          </a:custGeom>
          <a:blipFill>
            <a:blip r:embed="rId7"/>
            <a:stretch>
              <a:fillRect l="-2313" r="-2313"/>
            </a:stretch>
          </a:blipFill>
        </p:spPr>
        <p:txBody>
          <a:bodyPr/>
          <a:lstStyle/>
          <a:p>
            <a:endParaRPr lang="en-US" sz="900"/>
          </a:p>
        </p:txBody>
      </p:sp>
      <p:sp>
        <p:nvSpPr>
          <p:cNvPr id="24" name="TextBox 24"/>
          <p:cNvSpPr txBox="1"/>
          <p:nvPr/>
        </p:nvSpPr>
        <p:spPr>
          <a:xfrm>
            <a:off x="273560" y="1970078"/>
            <a:ext cx="2523380" cy="923330"/>
          </a:xfrm>
          <a:prstGeom prst="rect">
            <a:avLst/>
          </a:prstGeom>
        </p:spPr>
        <p:txBody>
          <a:bodyPr lIns="0" tIns="0" rIns="0" bIns="0" rtlCol="0" anchor="t">
            <a:spAutoFit/>
          </a:bodyPr>
          <a:lstStyle/>
          <a:p>
            <a:pPr algn="ctr">
              <a:lnSpc>
                <a:spcPts val="2380"/>
              </a:lnSpc>
            </a:pPr>
            <a:r>
              <a:rPr lang="en-US" sz="2000" b="1" dirty="0">
                <a:solidFill>
                  <a:srgbClr val="000000"/>
                </a:solidFill>
                <a:latin typeface="Calibri" panose="020F0502020204030204" pitchFamily="34" charset="0"/>
                <a:ea typeface="Calibri" panose="020F0502020204030204" pitchFamily="34" charset="0"/>
                <a:cs typeface="Calibri" panose="020F0502020204030204" pitchFamily="34" charset="0"/>
                <a:sym typeface="Canva Sans"/>
              </a:rPr>
              <a:t>Screening for T1D autoantibodies is recommended by</a:t>
            </a:r>
          </a:p>
        </p:txBody>
      </p:sp>
      <p:sp>
        <p:nvSpPr>
          <p:cNvPr id="25" name="TextBox 25"/>
          <p:cNvSpPr txBox="1"/>
          <p:nvPr/>
        </p:nvSpPr>
        <p:spPr>
          <a:xfrm>
            <a:off x="3569420" y="3950870"/>
            <a:ext cx="2492439" cy="1203791"/>
          </a:xfrm>
          <a:prstGeom prst="rect">
            <a:avLst/>
          </a:prstGeom>
        </p:spPr>
        <p:txBody>
          <a:bodyPr lIns="0" tIns="0" rIns="0" bIns="0" rtlCol="0" anchor="t">
            <a:spAutoFit/>
          </a:bodyPr>
          <a:lstStyle/>
          <a:p>
            <a:pPr algn="ctr">
              <a:lnSpc>
                <a:spcPts val="2380"/>
              </a:lnSpc>
            </a:pPr>
            <a:r>
              <a:rPr lang="en-US" sz="1700" b="1">
                <a:solidFill>
                  <a:srgbClr val="000000"/>
                </a:solidFill>
                <a:latin typeface="Canva Sans Bold"/>
                <a:ea typeface="Canva Sans Bold"/>
                <a:cs typeface="Canva Sans Bold"/>
                <a:sym typeface="Canva Sans Bold"/>
              </a:rPr>
              <a:t>~15x</a:t>
            </a:r>
            <a:r>
              <a:rPr lang="en-US" sz="1700">
                <a:solidFill>
                  <a:srgbClr val="000000"/>
                </a:solidFill>
                <a:latin typeface="Canva Sans"/>
                <a:ea typeface="Canva Sans"/>
                <a:cs typeface="Canva Sans"/>
                <a:sym typeface="Canva Sans"/>
              </a:rPr>
              <a:t> greater risk</a:t>
            </a:r>
          </a:p>
          <a:p>
            <a:pPr algn="ctr">
              <a:lnSpc>
                <a:spcPts val="2380"/>
              </a:lnSpc>
            </a:pPr>
            <a:endParaRPr lang="en-US" sz="1700">
              <a:solidFill>
                <a:srgbClr val="000000"/>
              </a:solidFill>
              <a:latin typeface="Canva Sans"/>
              <a:ea typeface="Canva Sans"/>
              <a:cs typeface="Canva Sans"/>
              <a:sym typeface="Canva Sans"/>
            </a:endParaRPr>
          </a:p>
          <a:p>
            <a:pPr algn="ctr">
              <a:lnSpc>
                <a:spcPts val="2380"/>
              </a:lnSpc>
            </a:pPr>
            <a:r>
              <a:rPr lang="en-US" sz="1700">
                <a:solidFill>
                  <a:srgbClr val="000000"/>
                </a:solidFill>
                <a:latin typeface="Canva Sans"/>
                <a:ea typeface="Canva Sans"/>
                <a:cs typeface="Canva Sans"/>
                <a:sym typeface="Canva Sans"/>
              </a:rPr>
              <a:t>of T1D versus the general population</a:t>
            </a:r>
          </a:p>
        </p:txBody>
      </p:sp>
      <p:sp>
        <p:nvSpPr>
          <p:cNvPr id="26" name="TextBox 26"/>
          <p:cNvSpPr txBox="1"/>
          <p:nvPr/>
        </p:nvSpPr>
        <p:spPr>
          <a:xfrm>
            <a:off x="6417560" y="3140034"/>
            <a:ext cx="2492439" cy="746166"/>
          </a:xfrm>
          <a:prstGeom prst="rect">
            <a:avLst/>
          </a:prstGeom>
        </p:spPr>
        <p:txBody>
          <a:bodyPr lIns="0" tIns="0" rIns="0" bIns="0" rtlCol="0" anchor="t">
            <a:spAutoFit/>
          </a:bodyPr>
          <a:lstStyle/>
          <a:p>
            <a:pPr algn="ctr">
              <a:lnSpc>
                <a:spcPts val="1960"/>
              </a:lnSpc>
            </a:pPr>
            <a:r>
              <a:rPr lang="en-US" sz="1400" dirty="0">
                <a:solidFill>
                  <a:srgbClr val="000000"/>
                </a:solidFill>
                <a:latin typeface="Calibri" panose="020F0502020204030204" pitchFamily="34" charset="0"/>
                <a:ea typeface="Calibri" panose="020F0502020204030204" pitchFamily="34" charset="0"/>
                <a:cs typeface="Calibri" panose="020F0502020204030204" pitchFamily="34" charset="0"/>
                <a:sym typeface="Canva Sans"/>
              </a:rPr>
              <a:t>2-3X greater risk of T1D in individuals with select autoimmune diseases</a:t>
            </a:r>
          </a:p>
        </p:txBody>
      </p:sp>
      <p:sp>
        <p:nvSpPr>
          <p:cNvPr id="27" name="TextBox 27"/>
          <p:cNvSpPr txBox="1"/>
          <p:nvPr/>
        </p:nvSpPr>
        <p:spPr>
          <a:xfrm>
            <a:off x="6239710" y="4745573"/>
            <a:ext cx="1615983" cy="566245"/>
          </a:xfrm>
          <a:prstGeom prst="rect">
            <a:avLst/>
          </a:prstGeom>
        </p:spPr>
        <p:txBody>
          <a:bodyPr lIns="0" tIns="0" rIns="0" bIns="0" rtlCol="0" anchor="t">
            <a:spAutoFit/>
          </a:bodyPr>
          <a:lstStyle/>
          <a:p>
            <a:pPr algn="ctr">
              <a:lnSpc>
                <a:spcPts val="1540"/>
              </a:lnSpc>
            </a:pPr>
            <a:r>
              <a:rPr lang="en-US" sz="1100" b="1" dirty="0">
                <a:solidFill>
                  <a:srgbClr val="000000"/>
                </a:solidFill>
                <a:latin typeface="Calibri" panose="020F0502020204030204" pitchFamily="34" charset="0"/>
                <a:ea typeface="Calibri" panose="020F0502020204030204" pitchFamily="34" charset="0"/>
                <a:cs typeface="Calibri" panose="020F0502020204030204" pitchFamily="34" charset="0"/>
                <a:sym typeface="Canva Sans Bold"/>
              </a:rPr>
              <a:t>Thyroid disorders</a:t>
            </a:r>
          </a:p>
          <a:p>
            <a:pPr marL="237493" lvl="1" indent="-118747">
              <a:lnSpc>
                <a:spcPts val="1540"/>
              </a:lnSpc>
              <a:buFont typeface="Arial"/>
              <a:buChar char="•"/>
            </a:pPr>
            <a:r>
              <a:rPr lang="en-US" sz="1100" dirty="0">
                <a:solidFill>
                  <a:srgbClr val="000000"/>
                </a:solidFill>
                <a:latin typeface="Calibri" panose="020F0502020204030204" pitchFamily="34" charset="0"/>
                <a:ea typeface="Calibri" panose="020F0502020204030204" pitchFamily="34" charset="0"/>
                <a:cs typeface="Calibri" panose="020F0502020204030204" pitchFamily="34" charset="0"/>
                <a:sym typeface="Canva Sans"/>
              </a:rPr>
              <a:t>Hashimoto’s thyroiditis</a:t>
            </a:r>
          </a:p>
          <a:p>
            <a:pPr marL="237493" lvl="1" indent="-118747">
              <a:lnSpc>
                <a:spcPts val="1540"/>
              </a:lnSpc>
              <a:buFont typeface="Arial"/>
              <a:buChar char="•"/>
            </a:pPr>
            <a:r>
              <a:rPr lang="en-US" sz="1100" dirty="0">
                <a:solidFill>
                  <a:srgbClr val="000000"/>
                </a:solidFill>
                <a:latin typeface="Calibri" panose="020F0502020204030204" pitchFamily="34" charset="0"/>
                <a:ea typeface="Calibri" panose="020F0502020204030204" pitchFamily="34" charset="0"/>
                <a:cs typeface="Calibri" panose="020F0502020204030204" pitchFamily="34" charset="0"/>
                <a:sym typeface="Canva Sans"/>
              </a:rPr>
              <a:t>Graves’ disease</a:t>
            </a:r>
          </a:p>
        </p:txBody>
      </p:sp>
      <p:sp>
        <p:nvSpPr>
          <p:cNvPr id="28" name="TextBox 28"/>
          <p:cNvSpPr txBox="1"/>
          <p:nvPr/>
        </p:nvSpPr>
        <p:spPr>
          <a:xfrm>
            <a:off x="7528018" y="4745573"/>
            <a:ext cx="1615983" cy="181525"/>
          </a:xfrm>
          <a:prstGeom prst="rect">
            <a:avLst/>
          </a:prstGeom>
        </p:spPr>
        <p:txBody>
          <a:bodyPr lIns="0" tIns="0" rIns="0" bIns="0" rtlCol="0" anchor="t">
            <a:spAutoFit/>
          </a:bodyPr>
          <a:lstStyle/>
          <a:p>
            <a:pPr algn="ctr">
              <a:lnSpc>
                <a:spcPts val="1540"/>
              </a:lnSpc>
            </a:pPr>
            <a:r>
              <a:rPr lang="en-US" sz="1100" b="1" dirty="0">
                <a:solidFill>
                  <a:srgbClr val="000000"/>
                </a:solidFill>
                <a:latin typeface="Calibri" panose="020F0502020204030204" pitchFamily="34" charset="0"/>
                <a:ea typeface="Calibri" panose="020F0502020204030204" pitchFamily="34" charset="0"/>
                <a:cs typeface="Calibri" panose="020F0502020204030204" pitchFamily="34" charset="0"/>
                <a:sym typeface="Canva Sans Bold"/>
              </a:rPr>
              <a:t>Celiac</a:t>
            </a:r>
            <a:r>
              <a:rPr lang="en-US" sz="1100" b="1" dirty="0">
                <a:solidFill>
                  <a:srgbClr val="000000"/>
                </a:solidFill>
                <a:latin typeface="Canva Sans Bold"/>
                <a:ea typeface="Canva Sans Bold"/>
                <a:cs typeface="Canva Sans Bold"/>
                <a:sym typeface="Canva Sans Bold"/>
              </a:rPr>
              <a:t> </a:t>
            </a:r>
            <a:r>
              <a:rPr lang="en-US" sz="1100" b="1" dirty="0">
                <a:solidFill>
                  <a:srgbClr val="000000"/>
                </a:solidFill>
                <a:latin typeface="Calibri" panose="020F0502020204030204" pitchFamily="34" charset="0"/>
                <a:ea typeface="Calibri" panose="020F0502020204030204" pitchFamily="34" charset="0"/>
                <a:cs typeface="Calibri" panose="020F0502020204030204" pitchFamily="34" charset="0"/>
                <a:sym typeface="Canva Sans Bold"/>
              </a:rPr>
              <a:t>disease</a:t>
            </a:r>
          </a:p>
        </p:txBody>
      </p:sp>
      <p:sp>
        <p:nvSpPr>
          <p:cNvPr id="29" name="Title 28">
            <a:extLst>
              <a:ext uri="{FF2B5EF4-FFF2-40B4-BE49-F238E27FC236}">
                <a16:creationId xmlns:a16="http://schemas.microsoft.com/office/drawing/2014/main" id="{05C95226-2FAE-91A9-2F0B-63C8FB4F8704}"/>
              </a:ext>
            </a:extLst>
          </p:cNvPr>
          <p:cNvSpPr>
            <a:spLocks noGrp="1"/>
          </p:cNvSpPr>
          <p:nvPr>
            <p:ph type="title"/>
          </p:nvPr>
        </p:nvSpPr>
        <p:spPr/>
        <p:txBody>
          <a:bodyPr>
            <a:normAutofit/>
          </a:bodyPr>
          <a:lstStyle/>
          <a:p>
            <a:r>
              <a:rPr lang="en-US" sz="3600" b="1" dirty="0">
                <a:ea typeface="Calibri" panose="020F0502020204030204" pitchFamily="34" charset="0"/>
                <a:cs typeface="Calibri" panose="020F0502020204030204" pitchFamily="34" charset="0"/>
                <a:sym typeface="Avenir Bold"/>
              </a:rPr>
              <a:t>Screen people at increased risk of T1D</a:t>
            </a:r>
            <a:endParaRPr lang="en-US" sz="3600" dirty="0">
              <a:ea typeface="Calibri" panose="020F0502020204030204" pitchFamily="34" charset="0"/>
              <a:cs typeface="Calibri" panose="020F0502020204030204" pitchFamily="34" charset="0"/>
            </a:endParaRPr>
          </a:p>
        </p:txBody>
      </p:sp>
      <p:sp>
        <p:nvSpPr>
          <p:cNvPr id="2" name="TextBox 1">
            <a:extLst>
              <a:ext uri="{FF2B5EF4-FFF2-40B4-BE49-F238E27FC236}">
                <a16:creationId xmlns:a16="http://schemas.microsoft.com/office/drawing/2014/main" id="{057301D4-73AD-3480-F2EE-A82AD4295E51}"/>
              </a:ext>
            </a:extLst>
          </p:cNvPr>
          <p:cNvSpPr txBox="1"/>
          <p:nvPr/>
        </p:nvSpPr>
        <p:spPr>
          <a:xfrm>
            <a:off x="407003" y="5943600"/>
            <a:ext cx="8324731" cy="646331"/>
          </a:xfrm>
          <a:prstGeom prst="rect">
            <a:avLst/>
          </a:prstGeom>
          <a:noFill/>
        </p:spPr>
        <p:txBody>
          <a:bodyPr wrap="square" rtlCol="0">
            <a:spAutoFit/>
          </a:bodyPr>
          <a:lstStyle/>
          <a:p>
            <a:r>
              <a:rPr lang="en-US" dirty="0"/>
              <a:t>Also screen those with phenotypic risk factors that overlap with T1D (ex. Younger age at diagnosis, intentional weight loss, ketoacidosis, short to insulin treatment)</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6950BFC3-D8DA-4A85-94F7-54DA5524770B}">
      <p188:commentRel xmlns:p188="http://schemas.microsoft.com/office/powerpoint/2018/8/main" r:id="rId3"/>
    </p:ext>
  </p:extLs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D8CD74-962E-4B4B-BC63-98D7F5C71B24}"/>
              </a:ext>
            </a:extLst>
          </p:cNvPr>
          <p:cNvSpPr>
            <a:spLocks noGrp="1"/>
          </p:cNvSpPr>
          <p:nvPr>
            <p:ph type="title"/>
          </p:nvPr>
        </p:nvSpPr>
        <p:spPr>
          <a:xfrm>
            <a:off x="457200" y="152400"/>
            <a:ext cx="8229600" cy="990600"/>
          </a:xfrm>
        </p:spPr>
        <p:txBody>
          <a:bodyPr anchor="b">
            <a:normAutofit/>
          </a:bodyPr>
          <a:lstStyle/>
          <a:p>
            <a:r>
              <a:rPr lang="en-US" sz="4400"/>
              <a:t>Who is attending this conference?</a:t>
            </a:r>
          </a:p>
        </p:txBody>
      </p:sp>
      <p:pic>
        <p:nvPicPr>
          <p:cNvPr id="12" name="Content Placeholder 11">
            <a:extLst>
              <a:ext uri="{FF2B5EF4-FFF2-40B4-BE49-F238E27FC236}">
                <a16:creationId xmlns:a16="http://schemas.microsoft.com/office/drawing/2014/main" id="{662F06E7-A667-EF6B-2810-64CFA8B77765}"/>
              </a:ext>
            </a:extLst>
          </p:cNvPr>
          <p:cNvPicPr>
            <a:picLocks noGrp="1" noChangeAspect="1"/>
          </p:cNvPicPr>
          <p:nvPr>
            <p:ph sz="quarter" idx="1"/>
          </p:nvPr>
        </p:nvPicPr>
        <p:blipFill>
          <a:blip r:embed="rId2"/>
          <a:stretch>
            <a:fillRect/>
          </a:stretch>
        </p:blipFill>
        <p:spPr>
          <a:xfrm>
            <a:off x="196270" y="2103271"/>
            <a:ext cx="8706152" cy="4461109"/>
          </a:xfrm>
        </p:spPr>
      </p:pic>
      <p:pic>
        <p:nvPicPr>
          <p:cNvPr id="8" name="Picture 7">
            <a:extLst>
              <a:ext uri="{FF2B5EF4-FFF2-40B4-BE49-F238E27FC236}">
                <a16:creationId xmlns:a16="http://schemas.microsoft.com/office/drawing/2014/main" id="{C340FA6C-FA62-90A7-C03E-CD07A64AF799}"/>
              </a:ext>
            </a:extLst>
          </p:cNvPr>
          <p:cNvPicPr>
            <a:picLocks noChangeAspect="1"/>
          </p:cNvPicPr>
          <p:nvPr/>
        </p:nvPicPr>
        <p:blipFill>
          <a:blip r:embed="rId3"/>
          <a:stretch>
            <a:fillRect/>
          </a:stretch>
        </p:blipFill>
        <p:spPr>
          <a:xfrm>
            <a:off x="326735" y="1937008"/>
            <a:ext cx="8445222" cy="2783546"/>
          </a:xfrm>
          <a:prstGeom prst="rect">
            <a:avLst/>
          </a:prstGeom>
        </p:spPr>
      </p:pic>
      <p:sp>
        <p:nvSpPr>
          <p:cNvPr id="5" name="TextBox 4">
            <a:extLst>
              <a:ext uri="{FF2B5EF4-FFF2-40B4-BE49-F238E27FC236}">
                <a16:creationId xmlns:a16="http://schemas.microsoft.com/office/drawing/2014/main" id="{9F9F9E1D-BB2D-1A8A-266E-7EB54091F772}"/>
              </a:ext>
            </a:extLst>
          </p:cNvPr>
          <p:cNvSpPr txBox="1"/>
          <p:nvPr/>
        </p:nvSpPr>
        <p:spPr>
          <a:xfrm>
            <a:off x="5257800" y="1676400"/>
            <a:ext cx="2793228" cy="1200329"/>
          </a:xfrm>
          <a:prstGeom prst="rect">
            <a:avLst/>
          </a:prstGeom>
          <a:noFill/>
        </p:spPr>
        <p:txBody>
          <a:bodyPr wrap="square" rtlCol="0">
            <a:spAutoFit/>
          </a:bodyPr>
          <a:lstStyle/>
          <a:p>
            <a:r>
              <a:rPr lang="en-US" u="sng" dirty="0">
                <a:solidFill>
                  <a:srgbClr val="0070C0"/>
                </a:solidFill>
              </a:rPr>
              <a:t>Other</a:t>
            </a:r>
            <a:br>
              <a:rPr lang="en-US" dirty="0">
                <a:solidFill>
                  <a:srgbClr val="0070C0"/>
                </a:solidFill>
              </a:rPr>
            </a:br>
            <a:r>
              <a:rPr lang="en-US" dirty="0">
                <a:solidFill>
                  <a:srgbClr val="0070C0"/>
                </a:solidFill>
              </a:rPr>
              <a:t>Credentialed School Nurse</a:t>
            </a:r>
          </a:p>
          <a:p>
            <a:r>
              <a:rPr lang="en-US" dirty="0">
                <a:solidFill>
                  <a:srgbClr val="0070C0"/>
                </a:solidFill>
              </a:rPr>
              <a:t>MSN, RN, DTR, CDCES</a:t>
            </a:r>
          </a:p>
          <a:p>
            <a:r>
              <a:rPr lang="en-US" dirty="0">
                <a:solidFill>
                  <a:srgbClr val="0070C0"/>
                </a:solidFill>
              </a:rPr>
              <a:t> </a:t>
            </a:r>
          </a:p>
        </p:txBody>
      </p:sp>
    </p:spTree>
    <p:extLst>
      <p:ext uri="{BB962C8B-B14F-4D97-AF65-F5344CB8AC3E}">
        <p14:creationId xmlns:p14="http://schemas.microsoft.com/office/powerpoint/2010/main" val="3970848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2689125" y="2075201"/>
            <a:ext cx="3765751" cy="2707598"/>
            <a:chOff x="0" y="0"/>
            <a:chExt cx="10042001" cy="7220262"/>
          </a:xfrm>
        </p:grpSpPr>
        <p:grpSp>
          <p:nvGrpSpPr>
            <p:cNvPr id="3" name="Group 3"/>
            <p:cNvGrpSpPr/>
            <p:nvPr/>
          </p:nvGrpSpPr>
          <p:grpSpPr>
            <a:xfrm>
              <a:off x="0" y="0"/>
              <a:ext cx="10042001" cy="7220262"/>
              <a:chOff x="0" y="0"/>
              <a:chExt cx="1999802" cy="1437870"/>
            </a:xfrm>
          </p:grpSpPr>
          <p:sp>
            <p:nvSpPr>
              <p:cNvPr id="4" name="Freeform 4"/>
              <p:cNvSpPr/>
              <p:nvPr/>
            </p:nvSpPr>
            <p:spPr>
              <a:xfrm>
                <a:off x="0" y="0"/>
                <a:ext cx="1999802" cy="1437870"/>
              </a:xfrm>
              <a:custGeom>
                <a:avLst/>
                <a:gdLst/>
                <a:ahLst/>
                <a:cxnLst/>
                <a:rect l="l" t="t" r="r" b="b"/>
                <a:pathLst>
                  <a:path w="1999802" h="1437870">
                    <a:moveTo>
                      <a:pt x="45234" y="0"/>
                    </a:moveTo>
                    <a:lnTo>
                      <a:pt x="1954568" y="0"/>
                    </a:lnTo>
                    <a:cubicBezTo>
                      <a:pt x="1979550" y="0"/>
                      <a:pt x="1999802" y="20252"/>
                      <a:pt x="1999802" y="45234"/>
                    </a:cubicBezTo>
                    <a:lnTo>
                      <a:pt x="1999802" y="1392637"/>
                    </a:lnTo>
                    <a:cubicBezTo>
                      <a:pt x="1999802" y="1417618"/>
                      <a:pt x="1979550" y="1437870"/>
                      <a:pt x="1954568" y="1437870"/>
                    </a:cubicBezTo>
                    <a:lnTo>
                      <a:pt x="45234" y="1437870"/>
                    </a:lnTo>
                    <a:cubicBezTo>
                      <a:pt x="20252" y="1437870"/>
                      <a:pt x="0" y="1417618"/>
                      <a:pt x="0" y="1392637"/>
                    </a:cubicBezTo>
                    <a:lnTo>
                      <a:pt x="0" y="45234"/>
                    </a:lnTo>
                    <a:cubicBezTo>
                      <a:pt x="0" y="20252"/>
                      <a:pt x="20252" y="0"/>
                      <a:pt x="45234" y="0"/>
                    </a:cubicBezTo>
                    <a:close/>
                  </a:path>
                </a:pathLst>
              </a:custGeom>
              <a:solidFill>
                <a:srgbClr val="FFFFFF"/>
              </a:solidFill>
              <a:ln w="38100" cap="rnd">
                <a:solidFill>
                  <a:srgbClr val="000000"/>
                </a:solidFill>
                <a:prstDash val="solid"/>
                <a:round/>
              </a:ln>
            </p:spPr>
            <p:txBody>
              <a:bodyPr/>
              <a:lstStyle/>
              <a:p>
                <a:endParaRPr lang="en-US" sz="900"/>
              </a:p>
            </p:txBody>
          </p:sp>
          <p:sp>
            <p:nvSpPr>
              <p:cNvPr id="5" name="TextBox 5"/>
              <p:cNvSpPr txBox="1"/>
              <p:nvPr/>
            </p:nvSpPr>
            <p:spPr>
              <a:xfrm>
                <a:off x="0" y="-38100"/>
                <a:ext cx="1999802" cy="1475970"/>
              </a:xfrm>
              <a:prstGeom prst="rect">
                <a:avLst/>
              </a:prstGeom>
            </p:spPr>
            <p:txBody>
              <a:bodyPr lIns="29200" tIns="29200" rIns="29200" bIns="29200" rtlCol="0" anchor="ctr"/>
              <a:lstStyle/>
              <a:p>
                <a:pPr algn="ctr">
                  <a:lnSpc>
                    <a:spcPts val="1680"/>
                  </a:lnSpc>
                </a:pPr>
                <a:endParaRPr sz="900"/>
              </a:p>
            </p:txBody>
          </p:sp>
        </p:grpSp>
        <p:sp>
          <p:nvSpPr>
            <p:cNvPr id="6" name="AutoShape 6"/>
            <p:cNvSpPr/>
            <p:nvPr/>
          </p:nvSpPr>
          <p:spPr>
            <a:xfrm>
              <a:off x="355620" y="5478153"/>
              <a:ext cx="8586210" cy="0"/>
            </a:xfrm>
            <a:prstGeom prst="line">
              <a:avLst/>
            </a:prstGeom>
            <a:ln w="54790" cap="flat">
              <a:solidFill>
                <a:srgbClr val="000000"/>
              </a:solidFill>
              <a:prstDash val="solid"/>
              <a:headEnd type="none" w="sm" len="sm"/>
              <a:tailEnd type="none" w="sm" len="sm"/>
            </a:ln>
          </p:spPr>
          <p:txBody>
            <a:bodyPr/>
            <a:lstStyle/>
            <a:p>
              <a:endParaRPr lang="en-US" sz="900"/>
            </a:p>
          </p:txBody>
        </p:sp>
        <p:grpSp>
          <p:nvGrpSpPr>
            <p:cNvPr id="7" name="Group 7"/>
            <p:cNvGrpSpPr/>
            <p:nvPr/>
          </p:nvGrpSpPr>
          <p:grpSpPr>
            <a:xfrm>
              <a:off x="784954" y="3610131"/>
              <a:ext cx="2971800" cy="1879643"/>
              <a:chOff x="0" y="0"/>
              <a:chExt cx="591816" cy="374319"/>
            </a:xfrm>
          </p:grpSpPr>
          <p:sp>
            <p:nvSpPr>
              <p:cNvPr id="8" name="Freeform 8"/>
              <p:cNvSpPr/>
              <p:nvPr/>
            </p:nvSpPr>
            <p:spPr>
              <a:xfrm>
                <a:off x="0" y="0"/>
                <a:ext cx="591816" cy="374319"/>
              </a:xfrm>
              <a:custGeom>
                <a:avLst/>
                <a:gdLst/>
                <a:ahLst/>
                <a:cxnLst/>
                <a:rect l="l" t="t" r="r" b="b"/>
                <a:pathLst>
                  <a:path w="591816" h="374319">
                    <a:moveTo>
                      <a:pt x="152849" y="0"/>
                    </a:moveTo>
                    <a:lnTo>
                      <a:pt x="438966" y="0"/>
                    </a:lnTo>
                    <a:cubicBezTo>
                      <a:pt x="479504" y="0"/>
                      <a:pt x="518382" y="16104"/>
                      <a:pt x="547047" y="44769"/>
                    </a:cubicBezTo>
                    <a:cubicBezTo>
                      <a:pt x="575712" y="73433"/>
                      <a:pt x="591816" y="112311"/>
                      <a:pt x="591816" y="152849"/>
                    </a:cubicBezTo>
                    <a:lnTo>
                      <a:pt x="591816" y="221470"/>
                    </a:lnTo>
                    <a:cubicBezTo>
                      <a:pt x="591816" y="262008"/>
                      <a:pt x="575712" y="300886"/>
                      <a:pt x="547047" y="329551"/>
                    </a:cubicBezTo>
                    <a:cubicBezTo>
                      <a:pt x="518382" y="358215"/>
                      <a:pt x="479504" y="374319"/>
                      <a:pt x="438966" y="374319"/>
                    </a:cubicBezTo>
                    <a:lnTo>
                      <a:pt x="152849" y="374319"/>
                    </a:lnTo>
                    <a:cubicBezTo>
                      <a:pt x="112311" y="374319"/>
                      <a:pt x="73433" y="358215"/>
                      <a:pt x="44769" y="329551"/>
                    </a:cubicBezTo>
                    <a:cubicBezTo>
                      <a:pt x="16104" y="300886"/>
                      <a:pt x="0" y="262008"/>
                      <a:pt x="0" y="221470"/>
                    </a:cubicBezTo>
                    <a:lnTo>
                      <a:pt x="0" y="152849"/>
                    </a:lnTo>
                    <a:cubicBezTo>
                      <a:pt x="0" y="112311"/>
                      <a:pt x="16104" y="73433"/>
                      <a:pt x="44769" y="44769"/>
                    </a:cubicBezTo>
                    <a:cubicBezTo>
                      <a:pt x="73433" y="16104"/>
                      <a:pt x="112311" y="0"/>
                      <a:pt x="152849" y="0"/>
                    </a:cubicBezTo>
                    <a:close/>
                  </a:path>
                </a:pathLst>
              </a:custGeom>
              <a:solidFill>
                <a:srgbClr val="004AAD"/>
              </a:solidFill>
            </p:spPr>
            <p:txBody>
              <a:bodyPr/>
              <a:lstStyle/>
              <a:p>
                <a:endParaRPr lang="en-US" sz="900"/>
              </a:p>
            </p:txBody>
          </p:sp>
          <p:sp>
            <p:nvSpPr>
              <p:cNvPr id="9" name="TextBox 9"/>
              <p:cNvSpPr txBox="1"/>
              <p:nvPr/>
            </p:nvSpPr>
            <p:spPr>
              <a:xfrm>
                <a:off x="0" y="-38100"/>
                <a:ext cx="591816" cy="412419"/>
              </a:xfrm>
              <a:prstGeom prst="rect">
                <a:avLst/>
              </a:prstGeom>
            </p:spPr>
            <p:txBody>
              <a:bodyPr lIns="29200" tIns="29200" rIns="29200" bIns="29200" rtlCol="0" anchor="ctr"/>
              <a:lstStyle/>
              <a:p>
                <a:pPr algn="ctr">
                  <a:lnSpc>
                    <a:spcPts val="1680"/>
                  </a:lnSpc>
                </a:pPr>
                <a:endParaRPr sz="900"/>
              </a:p>
            </p:txBody>
          </p:sp>
        </p:grpSp>
        <p:sp>
          <p:nvSpPr>
            <p:cNvPr id="10" name="TextBox 10"/>
            <p:cNvSpPr txBox="1"/>
            <p:nvPr/>
          </p:nvSpPr>
          <p:spPr>
            <a:xfrm>
              <a:off x="784955" y="330683"/>
              <a:ext cx="8472092" cy="1367896"/>
            </a:xfrm>
            <a:prstGeom prst="rect">
              <a:avLst/>
            </a:prstGeom>
          </p:spPr>
          <p:txBody>
            <a:bodyPr lIns="0" tIns="0" rIns="0" bIns="0" rtlCol="0" anchor="t">
              <a:spAutoFit/>
            </a:bodyPr>
            <a:lstStyle/>
            <a:p>
              <a:pPr algn="ctr">
                <a:lnSpc>
                  <a:spcPts val="2014"/>
                </a:lnSpc>
              </a:pPr>
              <a:r>
                <a:rPr lang="en-US" sz="2000" b="1" dirty="0">
                  <a:solidFill>
                    <a:srgbClr val="000000"/>
                  </a:solidFill>
                  <a:latin typeface="Calibri" panose="020F0502020204030204" pitchFamily="34" charset="0"/>
                  <a:ea typeface="Calibri" panose="020F0502020204030204" pitchFamily="34" charset="0"/>
                  <a:cs typeface="Calibri" panose="020F0502020204030204" pitchFamily="34" charset="0"/>
                  <a:sym typeface="Canva Sans Bold"/>
                </a:rPr>
                <a:t>Decreased frequency of insulin treatment at diagnosis</a:t>
              </a:r>
            </a:p>
          </p:txBody>
        </p:sp>
        <p:sp>
          <p:nvSpPr>
            <p:cNvPr id="11" name="TextBox 11"/>
            <p:cNvSpPr txBox="1"/>
            <p:nvPr/>
          </p:nvSpPr>
          <p:spPr>
            <a:xfrm>
              <a:off x="355621" y="5699838"/>
              <a:ext cx="3830469" cy="1367896"/>
            </a:xfrm>
            <a:prstGeom prst="rect">
              <a:avLst/>
            </a:prstGeom>
          </p:spPr>
          <p:txBody>
            <a:bodyPr lIns="0" tIns="0" rIns="0" bIns="0" rtlCol="0" anchor="t">
              <a:spAutoFit/>
            </a:bodyPr>
            <a:lstStyle/>
            <a:p>
              <a:pPr algn="ctr">
                <a:lnSpc>
                  <a:spcPts val="2014"/>
                </a:lnSpc>
              </a:pPr>
              <a:r>
                <a:rPr lang="en-US" b="1" dirty="0">
                  <a:solidFill>
                    <a:srgbClr val="000000"/>
                  </a:solidFill>
                  <a:latin typeface="Calibri" panose="020F0502020204030204" pitchFamily="34" charset="0"/>
                  <a:ea typeface="Calibri" panose="020F0502020204030204" pitchFamily="34" charset="0"/>
                  <a:cs typeface="Calibri" panose="020F0502020204030204" pitchFamily="34" charset="0"/>
                  <a:sym typeface="Canva Sans Bold"/>
                </a:rPr>
                <a:t>Screened and diagnosed</a:t>
              </a:r>
            </a:p>
          </p:txBody>
        </p:sp>
        <p:sp>
          <p:nvSpPr>
            <p:cNvPr id="12" name="TextBox 12"/>
            <p:cNvSpPr txBox="1"/>
            <p:nvPr/>
          </p:nvSpPr>
          <p:spPr>
            <a:xfrm>
              <a:off x="4950570" y="5766654"/>
              <a:ext cx="3830469" cy="693523"/>
            </a:xfrm>
            <a:prstGeom prst="rect">
              <a:avLst/>
            </a:prstGeom>
          </p:spPr>
          <p:txBody>
            <a:bodyPr lIns="0" tIns="0" rIns="0" bIns="0" rtlCol="0" anchor="t">
              <a:spAutoFit/>
            </a:bodyPr>
            <a:lstStyle/>
            <a:p>
              <a:pPr algn="ctr">
                <a:lnSpc>
                  <a:spcPts val="2014"/>
                </a:lnSpc>
              </a:pPr>
              <a:r>
                <a:rPr lang="en-US" b="1" dirty="0">
                  <a:solidFill>
                    <a:srgbClr val="000000"/>
                  </a:solidFill>
                  <a:latin typeface="Calibri" panose="020F0502020204030204" pitchFamily="34" charset="0"/>
                  <a:ea typeface="Calibri" panose="020F0502020204030204" pitchFamily="34" charset="0"/>
                  <a:cs typeface="Calibri" panose="020F0502020204030204" pitchFamily="34" charset="0"/>
                  <a:sym typeface="Canva Sans Bold"/>
                </a:rPr>
                <a:t>Not screened</a:t>
              </a:r>
            </a:p>
          </p:txBody>
        </p:sp>
        <p:grpSp>
          <p:nvGrpSpPr>
            <p:cNvPr id="13" name="Group 13"/>
            <p:cNvGrpSpPr/>
            <p:nvPr/>
          </p:nvGrpSpPr>
          <p:grpSpPr>
            <a:xfrm>
              <a:off x="5379906" y="2330313"/>
              <a:ext cx="2971800" cy="3147840"/>
              <a:chOff x="0" y="0"/>
              <a:chExt cx="591816" cy="626873"/>
            </a:xfrm>
          </p:grpSpPr>
          <p:sp>
            <p:nvSpPr>
              <p:cNvPr id="14" name="Freeform 14"/>
              <p:cNvSpPr/>
              <p:nvPr/>
            </p:nvSpPr>
            <p:spPr>
              <a:xfrm>
                <a:off x="0" y="0"/>
                <a:ext cx="591816" cy="626873"/>
              </a:xfrm>
              <a:custGeom>
                <a:avLst/>
                <a:gdLst/>
                <a:ahLst/>
                <a:cxnLst/>
                <a:rect l="l" t="t" r="r" b="b"/>
                <a:pathLst>
                  <a:path w="591816" h="626873">
                    <a:moveTo>
                      <a:pt x="152849" y="0"/>
                    </a:moveTo>
                    <a:lnTo>
                      <a:pt x="438966" y="0"/>
                    </a:lnTo>
                    <a:cubicBezTo>
                      <a:pt x="479504" y="0"/>
                      <a:pt x="518382" y="16104"/>
                      <a:pt x="547047" y="44769"/>
                    </a:cubicBezTo>
                    <a:cubicBezTo>
                      <a:pt x="575712" y="73433"/>
                      <a:pt x="591816" y="112311"/>
                      <a:pt x="591816" y="152849"/>
                    </a:cubicBezTo>
                    <a:lnTo>
                      <a:pt x="591816" y="474023"/>
                    </a:lnTo>
                    <a:cubicBezTo>
                      <a:pt x="591816" y="514562"/>
                      <a:pt x="575712" y="553439"/>
                      <a:pt x="547047" y="582104"/>
                    </a:cubicBezTo>
                    <a:cubicBezTo>
                      <a:pt x="518382" y="610769"/>
                      <a:pt x="479504" y="626873"/>
                      <a:pt x="438966" y="626873"/>
                    </a:cubicBezTo>
                    <a:lnTo>
                      <a:pt x="152849" y="626873"/>
                    </a:lnTo>
                    <a:cubicBezTo>
                      <a:pt x="112311" y="626873"/>
                      <a:pt x="73433" y="610769"/>
                      <a:pt x="44769" y="582104"/>
                    </a:cubicBezTo>
                    <a:cubicBezTo>
                      <a:pt x="16104" y="553439"/>
                      <a:pt x="0" y="514562"/>
                      <a:pt x="0" y="474023"/>
                    </a:cubicBezTo>
                    <a:lnTo>
                      <a:pt x="0" y="152849"/>
                    </a:lnTo>
                    <a:cubicBezTo>
                      <a:pt x="0" y="112311"/>
                      <a:pt x="16104" y="73433"/>
                      <a:pt x="44769" y="44769"/>
                    </a:cubicBezTo>
                    <a:cubicBezTo>
                      <a:pt x="73433" y="16104"/>
                      <a:pt x="112311" y="0"/>
                      <a:pt x="152849" y="0"/>
                    </a:cubicBezTo>
                    <a:close/>
                  </a:path>
                </a:pathLst>
              </a:custGeom>
              <a:solidFill>
                <a:srgbClr val="333652"/>
              </a:solidFill>
            </p:spPr>
            <p:txBody>
              <a:bodyPr/>
              <a:lstStyle/>
              <a:p>
                <a:endParaRPr lang="en-US" sz="900"/>
              </a:p>
            </p:txBody>
          </p:sp>
          <p:sp>
            <p:nvSpPr>
              <p:cNvPr id="15" name="TextBox 15"/>
              <p:cNvSpPr txBox="1"/>
              <p:nvPr/>
            </p:nvSpPr>
            <p:spPr>
              <a:xfrm>
                <a:off x="0" y="-38100"/>
                <a:ext cx="591816" cy="664973"/>
              </a:xfrm>
              <a:prstGeom prst="rect">
                <a:avLst/>
              </a:prstGeom>
            </p:spPr>
            <p:txBody>
              <a:bodyPr lIns="29200" tIns="29200" rIns="29200" bIns="29200" rtlCol="0" anchor="ctr"/>
              <a:lstStyle/>
              <a:p>
                <a:pPr algn="ctr">
                  <a:lnSpc>
                    <a:spcPts val="1680"/>
                  </a:lnSpc>
                </a:pPr>
                <a:endParaRPr sz="900"/>
              </a:p>
            </p:txBody>
          </p:sp>
        </p:grpSp>
        <p:sp>
          <p:nvSpPr>
            <p:cNvPr id="16" name="TextBox 16"/>
            <p:cNvSpPr txBox="1"/>
            <p:nvPr/>
          </p:nvSpPr>
          <p:spPr>
            <a:xfrm>
              <a:off x="1391794" y="2864051"/>
              <a:ext cx="1758120" cy="746872"/>
            </a:xfrm>
            <a:prstGeom prst="rect">
              <a:avLst/>
            </a:prstGeom>
          </p:spPr>
          <p:txBody>
            <a:bodyPr lIns="0" tIns="0" rIns="0" bIns="0" rtlCol="0" anchor="t">
              <a:spAutoFit/>
            </a:bodyPr>
            <a:lstStyle/>
            <a:p>
              <a:pPr algn="ctr">
                <a:lnSpc>
                  <a:spcPts val="2361"/>
                </a:lnSpc>
              </a:pPr>
              <a:r>
                <a:rPr lang="en-US" sz="1686">
                  <a:solidFill>
                    <a:srgbClr val="000000"/>
                  </a:solidFill>
                  <a:latin typeface="Canva Sans"/>
                  <a:ea typeface="Canva Sans"/>
                  <a:cs typeface="Canva Sans"/>
                  <a:sym typeface="Canva Sans"/>
                </a:rPr>
                <a:t>72.3%</a:t>
              </a:r>
            </a:p>
          </p:txBody>
        </p:sp>
        <p:sp>
          <p:nvSpPr>
            <p:cNvPr id="17" name="TextBox 17"/>
            <p:cNvSpPr txBox="1"/>
            <p:nvPr/>
          </p:nvSpPr>
          <p:spPr>
            <a:xfrm>
              <a:off x="6028490" y="1584232"/>
              <a:ext cx="1674632" cy="746872"/>
            </a:xfrm>
            <a:prstGeom prst="rect">
              <a:avLst/>
            </a:prstGeom>
          </p:spPr>
          <p:txBody>
            <a:bodyPr lIns="0" tIns="0" rIns="0" bIns="0" rtlCol="0" anchor="t">
              <a:spAutoFit/>
            </a:bodyPr>
            <a:lstStyle/>
            <a:p>
              <a:pPr algn="ctr">
                <a:lnSpc>
                  <a:spcPts val="2361"/>
                </a:lnSpc>
              </a:pPr>
              <a:r>
                <a:rPr lang="en-US" sz="1686">
                  <a:solidFill>
                    <a:srgbClr val="000000"/>
                  </a:solidFill>
                  <a:latin typeface="Canva Sans"/>
                  <a:ea typeface="Canva Sans"/>
                  <a:cs typeface="Canva Sans"/>
                  <a:sym typeface="Canva Sans"/>
                </a:rPr>
                <a:t>98.1%</a:t>
              </a:r>
            </a:p>
          </p:txBody>
        </p:sp>
      </p:grpSp>
      <p:grpSp>
        <p:nvGrpSpPr>
          <p:cNvPr id="18" name="Group 18"/>
          <p:cNvGrpSpPr/>
          <p:nvPr/>
        </p:nvGrpSpPr>
        <p:grpSpPr>
          <a:xfrm>
            <a:off x="126223" y="2286000"/>
            <a:ext cx="2350248" cy="2070842"/>
            <a:chOff x="0" y="-794879"/>
            <a:chExt cx="6267328" cy="5522247"/>
          </a:xfrm>
        </p:grpSpPr>
        <p:grpSp>
          <p:nvGrpSpPr>
            <p:cNvPr id="19" name="Group 19"/>
            <p:cNvGrpSpPr/>
            <p:nvPr/>
          </p:nvGrpSpPr>
          <p:grpSpPr>
            <a:xfrm>
              <a:off x="0" y="-794879"/>
              <a:ext cx="6267328" cy="5522247"/>
              <a:chOff x="0" y="-253633"/>
              <a:chExt cx="1999802" cy="1762059"/>
            </a:xfrm>
          </p:grpSpPr>
          <p:sp>
            <p:nvSpPr>
              <p:cNvPr id="20" name="Freeform 20"/>
              <p:cNvSpPr/>
              <p:nvPr/>
            </p:nvSpPr>
            <p:spPr>
              <a:xfrm>
                <a:off x="0" y="-253633"/>
                <a:ext cx="1999802" cy="1762059"/>
              </a:xfrm>
              <a:custGeom>
                <a:avLst/>
                <a:gdLst/>
                <a:ahLst/>
                <a:cxnLst/>
                <a:rect l="l" t="t" r="r" b="b"/>
                <a:pathLst>
                  <a:path w="1999802" h="1437870">
                    <a:moveTo>
                      <a:pt x="52000" y="0"/>
                    </a:moveTo>
                    <a:lnTo>
                      <a:pt x="1947802" y="0"/>
                    </a:lnTo>
                    <a:cubicBezTo>
                      <a:pt x="1976521" y="0"/>
                      <a:pt x="1999802" y="23281"/>
                      <a:pt x="1999802" y="52000"/>
                    </a:cubicBezTo>
                    <a:lnTo>
                      <a:pt x="1999802" y="1385870"/>
                    </a:lnTo>
                    <a:cubicBezTo>
                      <a:pt x="1999802" y="1414589"/>
                      <a:pt x="1976521" y="1437870"/>
                      <a:pt x="1947802" y="1437870"/>
                    </a:cubicBezTo>
                    <a:lnTo>
                      <a:pt x="52000" y="1437870"/>
                    </a:lnTo>
                    <a:cubicBezTo>
                      <a:pt x="23281" y="1437870"/>
                      <a:pt x="0" y="1414589"/>
                      <a:pt x="0" y="1385870"/>
                    </a:cubicBezTo>
                    <a:lnTo>
                      <a:pt x="0" y="52000"/>
                    </a:lnTo>
                    <a:cubicBezTo>
                      <a:pt x="0" y="23281"/>
                      <a:pt x="23281" y="0"/>
                      <a:pt x="52000" y="0"/>
                    </a:cubicBezTo>
                    <a:close/>
                  </a:path>
                </a:pathLst>
              </a:custGeom>
              <a:solidFill>
                <a:srgbClr val="FFFFFF"/>
              </a:solidFill>
              <a:ln w="38100" cap="rnd">
                <a:solidFill>
                  <a:srgbClr val="000000"/>
                </a:solidFill>
                <a:prstDash val="solid"/>
                <a:round/>
              </a:ln>
            </p:spPr>
            <p:txBody>
              <a:bodyPr/>
              <a:lstStyle/>
              <a:p>
                <a:endParaRPr lang="en-US" sz="900" dirty="0"/>
              </a:p>
            </p:txBody>
          </p:sp>
          <p:sp>
            <p:nvSpPr>
              <p:cNvPr id="21" name="TextBox 21"/>
              <p:cNvSpPr txBox="1"/>
              <p:nvPr/>
            </p:nvSpPr>
            <p:spPr>
              <a:xfrm>
                <a:off x="0" y="-38100"/>
                <a:ext cx="1999802" cy="1475970"/>
              </a:xfrm>
              <a:prstGeom prst="rect">
                <a:avLst/>
              </a:prstGeom>
            </p:spPr>
            <p:txBody>
              <a:bodyPr lIns="25400" tIns="25400" rIns="25400" bIns="25400" rtlCol="0" anchor="ctr"/>
              <a:lstStyle/>
              <a:p>
                <a:pPr algn="ctr">
                  <a:lnSpc>
                    <a:spcPts val="1680"/>
                  </a:lnSpc>
                </a:pPr>
                <a:endParaRPr sz="900"/>
              </a:p>
            </p:txBody>
          </p:sp>
        </p:grpSp>
        <p:sp>
          <p:nvSpPr>
            <p:cNvPr id="22" name="AutoShape 22"/>
            <p:cNvSpPr/>
            <p:nvPr/>
          </p:nvSpPr>
          <p:spPr>
            <a:xfrm>
              <a:off x="454288" y="3123770"/>
              <a:ext cx="5358752" cy="0"/>
            </a:xfrm>
            <a:prstGeom prst="line">
              <a:avLst/>
            </a:prstGeom>
            <a:ln w="31448" cap="flat">
              <a:solidFill>
                <a:srgbClr val="000000"/>
              </a:solidFill>
              <a:prstDash val="solid"/>
              <a:headEnd type="none" w="sm" len="sm"/>
              <a:tailEnd type="none" w="sm" len="sm"/>
            </a:ln>
          </p:spPr>
          <p:txBody>
            <a:bodyPr/>
            <a:lstStyle/>
            <a:p>
              <a:endParaRPr lang="en-US" sz="900"/>
            </a:p>
          </p:txBody>
        </p:sp>
        <p:grpSp>
          <p:nvGrpSpPr>
            <p:cNvPr id="23" name="Group 23"/>
            <p:cNvGrpSpPr/>
            <p:nvPr/>
          </p:nvGrpSpPr>
          <p:grpSpPr>
            <a:xfrm>
              <a:off x="722241" y="1957916"/>
              <a:ext cx="1854735" cy="1173107"/>
              <a:chOff x="0" y="0"/>
              <a:chExt cx="591816" cy="374319"/>
            </a:xfrm>
          </p:grpSpPr>
          <p:sp>
            <p:nvSpPr>
              <p:cNvPr id="24" name="Freeform 24"/>
              <p:cNvSpPr/>
              <p:nvPr/>
            </p:nvSpPr>
            <p:spPr>
              <a:xfrm>
                <a:off x="0" y="0"/>
                <a:ext cx="591816" cy="374319"/>
              </a:xfrm>
              <a:custGeom>
                <a:avLst/>
                <a:gdLst/>
                <a:ahLst/>
                <a:cxnLst/>
                <a:rect l="l" t="t" r="r" b="b"/>
                <a:pathLst>
                  <a:path w="591816" h="374319">
                    <a:moveTo>
                      <a:pt x="175714" y="0"/>
                    </a:moveTo>
                    <a:lnTo>
                      <a:pt x="416102" y="0"/>
                    </a:lnTo>
                    <a:cubicBezTo>
                      <a:pt x="513146" y="0"/>
                      <a:pt x="591816" y="78670"/>
                      <a:pt x="591816" y="175714"/>
                    </a:cubicBezTo>
                    <a:lnTo>
                      <a:pt x="591816" y="198605"/>
                    </a:lnTo>
                    <a:cubicBezTo>
                      <a:pt x="591816" y="295649"/>
                      <a:pt x="513146" y="374319"/>
                      <a:pt x="416102" y="374319"/>
                    </a:cubicBezTo>
                    <a:lnTo>
                      <a:pt x="175714" y="374319"/>
                    </a:lnTo>
                    <a:cubicBezTo>
                      <a:pt x="78670" y="374319"/>
                      <a:pt x="0" y="295649"/>
                      <a:pt x="0" y="198605"/>
                    </a:cubicBezTo>
                    <a:lnTo>
                      <a:pt x="0" y="175714"/>
                    </a:lnTo>
                    <a:cubicBezTo>
                      <a:pt x="0" y="78670"/>
                      <a:pt x="78670" y="0"/>
                      <a:pt x="175714" y="0"/>
                    </a:cubicBezTo>
                    <a:close/>
                  </a:path>
                </a:pathLst>
              </a:custGeom>
              <a:solidFill>
                <a:srgbClr val="004AAD"/>
              </a:solidFill>
            </p:spPr>
            <p:txBody>
              <a:bodyPr/>
              <a:lstStyle/>
              <a:p>
                <a:endParaRPr lang="en-US" sz="900"/>
              </a:p>
            </p:txBody>
          </p:sp>
          <p:sp>
            <p:nvSpPr>
              <p:cNvPr id="25" name="TextBox 25"/>
              <p:cNvSpPr txBox="1"/>
              <p:nvPr/>
            </p:nvSpPr>
            <p:spPr>
              <a:xfrm>
                <a:off x="0" y="-38100"/>
                <a:ext cx="591816" cy="412419"/>
              </a:xfrm>
              <a:prstGeom prst="rect">
                <a:avLst/>
              </a:prstGeom>
            </p:spPr>
            <p:txBody>
              <a:bodyPr lIns="25400" tIns="25400" rIns="25400" bIns="25400" rtlCol="0" anchor="ctr"/>
              <a:lstStyle/>
              <a:p>
                <a:pPr algn="ctr">
                  <a:lnSpc>
                    <a:spcPts val="1680"/>
                  </a:lnSpc>
                </a:pPr>
                <a:endParaRPr sz="900"/>
              </a:p>
            </p:txBody>
          </p:sp>
        </p:grpSp>
        <p:sp>
          <p:nvSpPr>
            <p:cNvPr id="26" name="TextBox 26"/>
            <p:cNvSpPr txBox="1"/>
            <p:nvPr/>
          </p:nvSpPr>
          <p:spPr>
            <a:xfrm>
              <a:off x="965709" y="-345967"/>
              <a:ext cx="4000405" cy="565283"/>
            </a:xfrm>
            <a:prstGeom prst="rect">
              <a:avLst/>
            </a:prstGeom>
          </p:spPr>
          <p:txBody>
            <a:bodyPr wrap="square" lIns="0" tIns="0" rIns="0" bIns="0" rtlCol="0" anchor="t">
              <a:spAutoFit/>
            </a:bodyPr>
            <a:lstStyle/>
            <a:p>
              <a:pPr algn="ctr">
                <a:lnSpc>
                  <a:spcPts val="1473"/>
                </a:lnSpc>
              </a:pPr>
              <a:r>
                <a:rPr lang="en-US" sz="2000" b="1" dirty="0">
                  <a:solidFill>
                    <a:srgbClr val="000000"/>
                  </a:solidFill>
                  <a:latin typeface="Calibri" panose="020F0502020204030204" pitchFamily="34" charset="0"/>
                  <a:ea typeface="Calibri" panose="020F0502020204030204" pitchFamily="34" charset="0"/>
                  <a:cs typeface="Calibri" panose="020F0502020204030204" pitchFamily="34" charset="0"/>
                  <a:sym typeface="Canva Sans Bold"/>
                </a:rPr>
                <a:t>Lower HbA1C</a:t>
              </a:r>
            </a:p>
          </p:txBody>
        </p:sp>
        <p:sp>
          <p:nvSpPr>
            <p:cNvPr id="27" name="TextBox 27"/>
            <p:cNvSpPr txBox="1"/>
            <p:nvPr/>
          </p:nvSpPr>
          <p:spPr>
            <a:xfrm>
              <a:off x="274456" y="3388754"/>
              <a:ext cx="2679376" cy="922304"/>
            </a:xfrm>
            <a:prstGeom prst="rect">
              <a:avLst/>
            </a:prstGeom>
          </p:spPr>
          <p:txBody>
            <a:bodyPr wrap="square" lIns="0" tIns="0" rIns="0" bIns="0" rtlCol="0" anchor="t">
              <a:spAutoFit/>
            </a:bodyPr>
            <a:lstStyle/>
            <a:p>
              <a:pPr algn="ctr">
                <a:lnSpc>
                  <a:spcPts val="1257"/>
                </a:lnSpc>
              </a:pPr>
              <a:r>
                <a:rPr lang="en-US" sz="1600" b="1" dirty="0">
                  <a:solidFill>
                    <a:srgbClr val="000000"/>
                  </a:solidFill>
                  <a:latin typeface="Calibri" panose="020F0502020204030204" pitchFamily="34" charset="0"/>
                  <a:ea typeface="Calibri" panose="020F0502020204030204" pitchFamily="34" charset="0"/>
                  <a:cs typeface="Calibri" panose="020F0502020204030204" pitchFamily="34" charset="0"/>
                  <a:sym typeface="Canva Sans Bold"/>
                </a:rPr>
                <a:t>Screened &amp; diagnosed</a:t>
              </a:r>
            </a:p>
          </p:txBody>
        </p:sp>
        <p:sp>
          <p:nvSpPr>
            <p:cNvPr id="28" name="TextBox 28"/>
            <p:cNvSpPr txBox="1"/>
            <p:nvPr/>
          </p:nvSpPr>
          <p:spPr>
            <a:xfrm>
              <a:off x="3295637" y="3462490"/>
              <a:ext cx="2390640" cy="940430"/>
            </a:xfrm>
            <a:prstGeom prst="rect">
              <a:avLst/>
            </a:prstGeom>
          </p:spPr>
          <p:txBody>
            <a:bodyPr lIns="0" tIns="0" rIns="0" bIns="0" rtlCol="0" anchor="t">
              <a:spAutoFit/>
            </a:bodyPr>
            <a:lstStyle/>
            <a:p>
              <a:pPr algn="ctr">
                <a:lnSpc>
                  <a:spcPts val="1257"/>
                </a:lnSpc>
              </a:pPr>
              <a:r>
                <a:rPr lang="en-US" sz="1600" b="1" dirty="0">
                  <a:solidFill>
                    <a:srgbClr val="000000"/>
                  </a:solidFill>
                  <a:latin typeface="Calibri" panose="020F0502020204030204" pitchFamily="34" charset="0"/>
                  <a:ea typeface="Calibri" panose="020F0502020204030204" pitchFamily="34" charset="0"/>
                  <a:cs typeface="Calibri" panose="020F0502020204030204" pitchFamily="34" charset="0"/>
                  <a:sym typeface="Canva Sans Bold"/>
                </a:rPr>
                <a:t>Not screened</a:t>
              </a:r>
            </a:p>
          </p:txBody>
        </p:sp>
        <p:grpSp>
          <p:nvGrpSpPr>
            <p:cNvPr id="29" name="Group 29"/>
            <p:cNvGrpSpPr/>
            <p:nvPr/>
          </p:nvGrpSpPr>
          <p:grpSpPr>
            <a:xfrm>
              <a:off x="3590003" y="1159167"/>
              <a:ext cx="1854735" cy="1964603"/>
              <a:chOff x="0" y="0"/>
              <a:chExt cx="591816" cy="626873"/>
            </a:xfrm>
          </p:grpSpPr>
          <p:sp>
            <p:nvSpPr>
              <p:cNvPr id="30" name="Freeform 30"/>
              <p:cNvSpPr/>
              <p:nvPr/>
            </p:nvSpPr>
            <p:spPr>
              <a:xfrm>
                <a:off x="0" y="0"/>
                <a:ext cx="591816" cy="626873"/>
              </a:xfrm>
              <a:custGeom>
                <a:avLst/>
                <a:gdLst/>
                <a:ahLst/>
                <a:cxnLst/>
                <a:rect l="l" t="t" r="r" b="b"/>
                <a:pathLst>
                  <a:path w="591816" h="626873">
                    <a:moveTo>
                      <a:pt x="175714" y="0"/>
                    </a:moveTo>
                    <a:lnTo>
                      <a:pt x="416102" y="0"/>
                    </a:lnTo>
                    <a:cubicBezTo>
                      <a:pt x="513146" y="0"/>
                      <a:pt x="591816" y="78670"/>
                      <a:pt x="591816" y="175714"/>
                    </a:cubicBezTo>
                    <a:lnTo>
                      <a:pt x="591816" y="451159"/>
                    </a:lnTo>
                    <a:cubicBezTo>
                      <a:pt x="591816" y="548203"/>
                      <a:pt x="513146" y="626873"/>
                      <a:pt x="416102" y="626873"/>
                    </a:cubicBezTo>
                    <a:lnTo>
                      <a:pt x="175714" y="626873"/>
                    </a:lnTo>
                    <a:cubicBezTo>
                      <a:pt x="78670" y="626873"/>
                      <a:pt x="0" y="548203"/>
                      <a:pt x="0" y="451159"/>
                    </a:cubicBezTo>
                    <a:lnTo>
                      <a:pt x="0" y="175714"/>
                    </a:lnTo>
                    <a:cubicBezTo>
                      <a:pt x="0" y="78670"/>
                      <a:pt x="78670" y="0"/>
                      <a:pt x="175714" y="0"/>
                    </a:cubicBezTo>
                    <a:close/>
                  </a:path>
                </a:pathLst>
              </a:custGeom>
              <a:solidFill>
                <a:srgbClr val="333652"/>
              </a:solidFill>
            </p:spPr>
            <p:txBody>
              <a:bodyPr/>
              <a:lstStyle/>
              <a:p>
                <a:endParaRPr lang="en-US" sz="900"/>
              </a:p>
            </p:txBody>
          </p:sp>
          <p:sp>
            <p:nvSpPr>
              <p:cNvPr id="31" name="TextBox 31"/>
              <p:cNvSpPr txBox="1"/>
              <p:nvPr/>
            </p:nvSpPr>
            <p:spPr>
              <a:xfrm>
                <a:off x="0" y="-38100"/>
                <a:ext cx="591816" cy="664973"/>
              </a:xfrm>
              <a:prstGeom prst="rect">
                <a:avLst/>
              </a:prstGeom>
            </p:spPr>
            <p:txBody>
              <a:bodyPr lIns="25400" tIns="25400" rIns="25400" bIns="25400" rtlCol="0" anchor="ctr"/>
              <a:lstStyle/>
              <a:p>
                <a:pPr algn="ctr">
                  <a:lnSpc>
                    <a:spcPts val="1680"/>
                  </a:lnSpc>
                </a:pPr>
                <a:endParaRPr sz="900"/>
              </a:p>
            </p:txBody>
          </p:sp>
        </p:grpSp>
        <p:sp>
          <p:nvSpPr>
            <p:cNvPr id="32" name="TextBox 32"/>
            <p:cNvSpPr txBox="1"/>
            <p:nvPr/>
          </p:nvSpPr>
          <p:spPr>
            <a:xfrm>
              <a:off x="1098688" y="1293547"/>
              <a:ext cx="1376317" cy="565283"/>
            </a:xfrm>
            <a:prstGeom prst="rect">
              <a:avLst/>
            </a:prstGeom>
          </p:spPr>
          <p:txBody>
            <a:bodyPr wrap="square" lIns="0" tIns="0" rIns="0" bIns="0" rtlCol="0" anchor="t">
              <a:spAutoFit/>
            </a:bodyPr>
            <a:lstStyle/>
            <a:p>
              <a:pPr algn="ctr">
                <a:lnSpc>
                  <a:spcPts val="1473"/>
                </a:lnSpc>
              </a:pPr>
              <a:r>
                <a:rPr lang="en-US" sz="2000" dirty="0">
                  <a:solidFill>
                    <a:srgbClr val="000000"/>
                  </a:solidFill>
                  <a:latin typeface="Calibri" panose="020F0502020204030204" pitchFamily="34" charset="0"/>
                  <a:ea typeface="Calibri" panose="020F0502020204030204" pitchFamily="34" charset="0"/>
                  <a:cs typeface="Calibri" panose="020F0502020204030204" pitchFamily="34" charset="0"/>
                  <a:sym typeface="Canva Sans"/>
                </a:rPr>
                <a:t>6.8%</a:t>
              </a:r>
            </a:p>
          </p:txBody>
        </p:sp>
        <p:sp>
          <p:nvSpPr>
            <p:cNvPr id="33" name="TextBox 33"/>
            <p:cNvSpPr txBox="1"/>
            <p:nvPr/>
          </p:nvSpPr>
          <p:spPr>
            <a:xfrm>
              <a:off x="3581536" y="694095"/>
              <a:ext cx="1805568" cy="565283"/>
            </a:xfrm>
            <a:prstGeom prst="rect">
              <a:avLst/>
            </a:prstGeom>
          </p:spPr>
          <p:txBody>
            <a:bodyPr wrap="square" lIns="0" tIns="0" rIns="0" bIns="0" rtlCol="0" anchor="t">
              <a:spAutoFit/>
            </a:bodyPr>
            <a:lstStyle/>
            <a:p>
              <a:pPr algn="ctr">
                <a:lnSpc>
                  <a:spcPts val="1473"/>
                </a:lnSpc>
              </a:pPr>
              <a:r>
                <a:rPr lang="en-US" sz="2000" dirty="0">
                  <a:solidFill>
                    <a:srgbClr val="000000"/>
                  </a:solidFill>
                  <a:latin typeface="Calibri" panose="020F0502020204030204" pitchFamily="34" charset="0"/>
                  <a:ea typeface="Calibri" panose="020F0502020204030204" pitchFamily="34" charset="0"/>
                  <a:cs typeface="Calibri" panose="020F0502020204030204" pitchFamily="34" charset="0"/>
                  <a:sym typeface="Canva Sans"/>
                </a:rPr>
                <a:t>10.5%</a:t>
              </a:r>
            </a:p>
          </p:txBody>
        </p:sp>
      </p:grpSp>
      <p:sp>
        <p:nvSpPr>
          <p:cNvPr id="35" name="Title 34">
            <a:extLst>
              <a:ext uri="{FF2B5EF4-FFF2-40B4-BE49-F238E27FC236}">
                <a16:creationId xmlns:a16="http://schemas.microsoft.com/office/drawing/2014/main" id="{81C3F5C7-CEDD-D321-EB26-349C7E169CF9}"/>
              </a:ext>
            </a:extLst>
          </p:cNvPr>
          <p:cNvSpPr>
            <a:spLocks noGrp="1"/>
          </p:cNvSpPr>
          <p:nvPr>
            <p:ph type="title"/>
          </p:nvPr>
        </p:nvSpPr>
        <p:spPr/>
        <p:txBody>
          <a:bodyPr>
            <a:normAutofit fontScale="90000"/>
          </a:bodyPr>
          <a:lstStyle/>
          <a:p>
            <a:r>
              <a:rPr lang="en-US" sz="3600" b="1" dirty="0">
                <a:ea typeface="Calibri" panose="020F0502020204030204" pitchFamily="34" charset="0"/>
                <a:cs typeface="Calibri" panose="020F0502020204030204" pitchFamily="34" charset="0"/>
                <a:sym typeface="Avenir Bold"/>
              </a:rPr>
              <a:t>Benefits of early detection of pre-symptomatic T1D</a:t>
            </a:r>
            <a:endParaRPr lang="en-US" dirty="0">
              <a:ea typeface="Calibri" panose="020F0502020204030204" pitchFamily="34" charset="0"/>
              <a:cs typeface="Calibri" panose="020F0502020204030204" pitchFamily="34" charset="0"/>
            </a:endParaRPr>
          </a:p>
        </p:txBody>
      </p:sp>
      <p:grpSp>
        <p:nvGrpSpPr>
          <p:cNvPr id="34" name="Group 18">
            <a:extLst>
              <a:ext uri="{FF2B5EF4-FFF2-40B4-BE49-F238E27FC236}">
                <a16:creationId xmlns:a16="http://schemas.microsoft.com/office/drawing/2014/main" id="{4F160E7B-53B9-1F29-0898-A2AFBFE77B26}"/>
              </a:ext>
            </a:extLst>
          </p:cNvPr>
          <p:cNvGrpSpPr/>
          <p:nvPr/>
        </p:nvGrpSpPr>
        <p:grpSpPr>
          <a:xfrm>
            <a:off x="6717552" y="2272558"/>
            <a:ext cx="2350248" cy="2070842"/>
            <a:chOff x="0" y="-794879"/>
            <a:chExt cx="6267328" cy="5522247"/>
          </a:xfrm>
        </p:grpSpPr>
        <p:grpSp>
          <p:nvGrpSpPr>
            <p:cNvPr id="36" name="Group 19">
              <a:extLst>
                <a:ext uri="{FF2B5EF4-FFF2-40B4-BE49-F238E27FC236}">
                  <a16:creationId xmlns:a16="http://schemas.microsoft.com/office/drawing/2014/main" id="{26EB77F8-BD1F-747C-C124-2C0235E6609F}"/>
                </a:ext>
              </a:extLst>
            </p:cNvPr>
            <p:cNvGrpSpPr/>
            <p:nvPr/>
          </p:nvGrpSpPr>
          <p:grpSpPr>
            <a:xfrm>
              <a:off x="0" y="-794879"/>
              <a:ext cx="6267328" cy="5522247"/>
              <a:chOff x="0" y="-253633"/>
              <a:chExt cx="1999802" cy="1762059"/>
            </a:xfrm>
          </p:grpSpPr>
          <p:sp>
            <p:nvSpPr>
              <p:cNvPr id="49" name="Freeform 20">
                <a:extLst>
                  <a:ext uri="{FF2B5EF4-FFF2-40B4-BE49-F238E27FC236}">
                    <a16:creationId xmlns:a16="http://schemas.microsoft.com/office/drawing/2014/main" id="{F5B4B8FA-3109-90E6-D794-E4D2DCD8C474}"/>
                  </a:ext>
                </a:extLst>
              </p:cNvPr>
              <p:cNvSpPr/>
              <p:nvPr/>
            </p:nvSpPr>
            <p:spPr>
              <a:xfrm>
                <a:off x="0" y="-253633"/>
                <a:ext cx="1999802" cy="1762059"/>
              </a:xfrm>
              <a:custGeom>
                <a:avLst/>
                <a:gdLst/>
                <a:ahLst/>
                <a:cxnLst/>
                <a:rect l="l" t="t" r="r" b="b"/>
                <a:pathLst>
                  <a:path w="1999802" h="1437870">
                    <a:moveTo>
                      <a:pt x="52000" y="0"/>
                    </a:moveTo>
                    <a:lnTo>
                      <a:pt x="1947802" y="0"/>
                    </a:lnTo>
                    <a:cubicBezTo>
                      <a:pt x="1976521" y="0"/>
                      <a:pt x="1999802" y="23281"/>
                      <a:pt x="1999802" y="52000"/>
                    </a:cubicBezTo>
                    <a:lnTo>
                      <a:pt x="1999802" y="1385870"/>
                    </a:lnTo>
                    <a:cubicBezTo>
                      <a:pt x="1999802" y="1414589"/>
                      <a:pt x="1976521" y="1437870"/>
                      <a:pt x="1947802" y="1437870"/>
                    </a:cubicBezTo>
                    <a:lnTo>
                      <a:pt x="52000" y="1437870"/>
                    </a:lnTo>
                    <a:cubicBezTo>
                      <a:pt x="23281" y="1437870"/>
                      <a:pt x="0" y="1414589"/>
                      <a:pt x="0" y="1385870"/>
                    </a:cubicBezTo>
                    <a:lnTo>
                      <a:pt x="0" y="52000"/>
                    </a:lnTo>
                    <a:cubicBezTo>
                      <a:pt x="0" y="23281"/>
                      <a:pt x="23281" y="0"/>
                      <a:pt x="52000" y="0"/>
                    </a:cubicBezTo>
                    <a:close/>
                  </a:path>
                </a:pathLst>
              </a:custGeom>
              <a:solidFill>
                <a:srgbClr val="FFFFFF"/>
              </a:solidFill>
              <a:ln w="38100" cap="rnd">
                <a:solidFill>
                  <a:srgbClr val="000000"/>
                </a:solidFill>
                <a:prstDash val="solid"/>
                <a:round/>
              </a:ln>
            </p:spPr>
            <p:txBody>
              <a:bodyPr/>
              <a:lstStyle/>
              <a:p>
                <a:endParaRPr lang="en-US" sz="900" dirty="0"/>
              </a:p>
            </p:txBody>
          </p:sp>
          <p:sp>
            <p:nvSpPr>
              <p:cNvPr id="50" name="TextBox 21">
                <a:extLst>
                  <a:ext uri="{FF2B5EF4-FFF2-40B4-BE49-F238E27FC236}">
                    <a16:creationId xmlns:a16="http://schemas.microsoft.com/office/drawing/2014/main" id="{BB63E6CA-1E52-923D-EB3E-C90AE93B0022}"/>
                  </a:ext>
                </a:extLst>
              </p:cNvPr>
              <p:cNvSpPr txBox="1"/>
              <p:nvPr/>
            </p:nvSpPr>
            <p:spPr>
              <a:xfrm>
                <a:off x="0" y="-38100"/>
                <a:ext cx="1999802" cy="1475970"/>
              </a:xfrm>
              <a:prstGeom prst="rect">
                <a:avLst/>
              </a:prstGeom>
            </p:spPr>
            <p:txBody>
              <a:bodyPr lIns="25400" tIns="25400" rIns="25400" bIns="25400" rtlCol="0" anchor="ctr"/>
              <a:lstStyle/>
              <a:p>
                <a:pPr algn="ctr">
                  <a:lnSpc>
                    <a:spcPts val="1680"/>
                  </a:lnSpc>
                </a:pPr>
                <a:endParaRPr sz="900"/>
              </a:p>
            </p:txBody>
          </p:sp>
        </p:grpSp>
        <p:sp>
          <p:nvSpPr>
            <p:cNvPr id="37" name="AutoShape 22">
              <a:extLst>
                <a:ext uri="{FF2B5EF4-FFF2-40B4-BE49-F238E27FC236}">
                  <a16:creationId xmlns:a16="http://schemas.microsoft.com/office/drawing/2014/main" id="{0F14E831-34B6-3576-02AA-B9D3A096AEDA}"/>
                </a:ext>
              </a:extLst>
            </p:cNvPr>
            <p:cNvSpPr/>
            <p:nvPr/>
          </p:nvSpPr>
          <p:spPr>
            <a:xfrm>
              <a:off x="454288" y="3123770"/>
              <a:ext cx="5358752" cy="0"/>
            </a:xfrm>
            <a:prstGeom prst="line">
              <a:avLst/>
            </a:prstGeom>
            <a:ln w="31448" cap="flat">
              <a:solidFill>
                <a:srgbClr val="000000"/>
              </a:solidFill>
              <a:prstDash val="solid"/>
              <a:headEnd type="none" w="sm" len="sm"/>
              <a:tailEnd type="none" w="sm" len="sm"/>
            </a:ln>
          </p:spPr>
          <p:txBody>
            <a:bodyPr/>
            <a:lstStyle/>
            <a:p>
              <a:endParaRPr lang="en-US" sz="900"/>
            </a:p>
          </p:txBody>
        </p:sp>
        <p:grpSp>
          <p:nvGrpSpPr>
            <p:cNvPr id="38" name="Group 23">
              <a:extLst>
                <a:ext uri="{FF2B5EF4-FFF2-40B4-BE49-F238E27FC236}">
                  <a16:creationId xmlns:a16="http://schemas.microsoft.com/office/drawing/2014/main" id="{85EAB2FE-5108-ABD2-E718-6571F6575FA5}"/>
                </a:ext>
              </a:extLst>
            </p:cNvPr>
            <p:cNvGrpSpPr/>
            <p:nvPr/>
          </p:nvGrpSpPr>
          <p:grpSpPr>
            <a:xfrm>
              <a:off x="722241" y="1957916"/>
              <a:ext cx="1854735" cy="1173107"/>
              <a:chOff x="0" y="0"/>
              <a:chExt cx="591816" cy="374319"/>
            </a:xfrm>
          </p:grpSpPr>
          <p:sp>
            <p:nvSpPr>
              <p:cNvPr id="47" name="Freeform 24">
                <a:extLst>
                  <a:ext uri="{FF2B5EF4-FFF2-40B4-BE49-F238E27FC236}">
                    <a16:creationId xmlns:a16="http://schemas.microsoft.com/office/drawing/2014/main" id="{32473DE0-AB56-AD73-C38F-AAC392D24782}"/>
                  </a:ext>
                </a:extLst>
              </p:cNvPr>
              <p:cNvSpPr/>
              <p:nvPr/>
            </p:nvSpPr>
            <p:spPr>
              <a:xfrm>
                <a:off x="0" y="0"/>
                <a:ext cx="591816" cy="374319"/>
              </a:xfrm>
              <a:custGeom>
                <a:avLst/>
                <a:gdLst/>
                <a:ahLst/>
                <a:cxnLst/>
                <a:rect l="l" t="t" r="r" b="b"/>
                <a:pathLst>
                  <a:path w="591816" h="374319">
                    <a:moveTo>
                      <a:pt x="175714" y="0"/>
                    </a:moveTo>
                    <a:lnTo>
                      <a:pt x="416102" y="0"/>
                    </a:lnTo>
                    <a:cubicBezTo>
                      <a:pt x="513146" y="0"/>
                      <a:pt x="591816" y="78670"/>
                      <a:pt x="591816" y="175714"/>
                    </a:cubicBezTo>
                    <a:lnTo>
                      <a:pt x="591816" y="198605"/>
                    </a:lnTo>
                    <a:cubicBezTo>
                      <a:pt x="591816" y="295649"/>
                      <a:pt x="513146" y="374319"/>
                      <a:pt x="416102" y="374319"/>
                    </a:cubicBezTo>
                    <a:lnTo>
                      <a:pt x="175714" y="374319"/>
                    </a:lnTo>
                    <a:cubicBezTo>
                      <a:pt x="78670" y="374319"/>
                      <a:pt x="0" y="295649"/>
                      <a:pt x="0" y="198605"/>
                    </a:cubicBezTo>
                    <a:lnTo>
                      <a:pt x="0" y="175714"/>
                    </a:lnTo>
                    <a:cubicBezTo>
                      <a:pt x="0" y="78670"/>
                      <a:pt x="78670" y="0"/>
                      <a:pt x="175714" y="0"/>
                    </a:cubicBezTo>
                    <a:close/>
                  </a:path>
                </a:pathLst>
              </a:custGeom>
              <a:solidFill>
                <a:srgbClr val="004AAD"/>
              </a:solidFill>
            </p:spPr>
            <p:txBody>
              <a:bodyPr/>
              <a:lstStyle/>
              <a:p>
                <a:endParaRPr lang="en-US" sz="900"/>
              </a:p>
            </p:txBody>
          </p:sp>
          <p:sp>
            <p:nvSpPr>
              <p:cNvPr id="48" name="TextBox 25">
                <a:extLst>
                  <a:ext uri="{FF2B5EF4-FFF2-40B4-BE49-F238E27FC236}">
                    <a16:creationId xmlns:a16="http://schemas.microsoft.com/office/drawing/2014/main" id="{890499BF-003E-C2D3-4E33-1CD0D9940A98}"/>
                  </a:ext>
                </a:extLst>
              </p:cNvPr>
              <p:cNvSpPr txBox="1"/>
              <p:nvPr/>
            </p:nvSpPr>
            <p:spPr>
              <a:xfrm>
                <a:off x="0" y="-38100"/>
                <a:ext cx="591816" cy="412419"/>
              </a:xfrm>
              <a:prstGeom prst="rect">
                <a:avLst/>
              </a:prstGeom>
            </p:spPr>
            <p:txBody>
              <a:bodyPr lIns="25400" tIns="25400" rIns="25400" bIns="25400" rtlCol="0" anchor="ctr"/>
              <a:lstStyle/>
              <a:p>
                <a:pPr algn="ctr">
                  <a:lnSpc>
                    <a:spcPts val="1680"/>
                  </a:lnSpc>
                </a:pPr>
                <a:endParaRPr sz="900"/>
              </a:p>
            </p:txBody>
          </p:sp>
        </p:grpSp>
        <p:sp>
          <p:nvSpPr>
            <p:cNvPr id="39" name="TextBox 26">
              <a:extLst>
                <a:ext uri="{FF2B5EF4-FFF2-40B4-BE49-F238E27FC236}">
                  <a16:creationId xmlns:a16="http://schemas.microsoft.com/office/drawing/2014/main" id="{979BF004-A907-9678-ACC5-5FC3A516FB6E}"/>
                </a:ext>
              </a:extLst>
            </p:cNvPr>
            <p:cNvSpPr txBox="1"/>
            <p:nvPr/>
          </p:nvSpPr>
          <p:spPr>
            <a:xfrm>
              <a:off x="412669" y="-263167"/>
              <a:ext cx="5411819" cy="565283"/>
            </a:xfrm>
            <a:prstGeom prst="rect">
              <a:avLst/>
            </a:prstGeom>
          </p:spPr>
          <p:txBody>
            <a:bodyPr wrap="square" lIns="0" tIns="0" rIns="0" bIns="0" rtlCol="0" anchor="t">
              <a:spAutoFit/>
            </a:bodyPr>
            <a:lstStyle/>
            <a:p>
              <a:pPr algn="ctr">
                <a:lnSpc>
                  <a:spcPts val="1473"/>
                </a:lnSpc>
              </a:pPr>
              <a:r>
                <a:rPr lang="en-US" sz="2000" b="1" dirty="0">
                  <a:solidFill>
                    <a:srgbClr val="000000"/>
                  </a:solidFill>
                  <a:latin typeface="Calibri" panose="020F0502020204030204" pitchFamily="34" charset="0"/>
                  <a:ea typeface="Calibri" panose="020F0502020204030204" pitchFamily="34" charset="0"/>
                  <a:cs typeface="Calibri" panose="020F0502020204030204" pitchFamily="34" charset="0"/>
                  <a:sym typeface="Canva Sans Bold"/>
                </a:rPr>
                <a:t>Lower rates of DKA</a:t>
              </a:r>
            </a:p>
          </p:txBody>
        </p:sp>
        <p:sp>
          <p:nvSpPr>
            <p:cNvPr id="40" name="TextBox 27">
              <a:extLst>
                <a:ext uri="{FF2B5EF4-FFF2-40B4-BE49-F238E27FC236}">
                  <a16:creationId xmlns:a16="http://schemas.microsoft.com/office/drawing/2014/main" id="{E6D7DF66-9B03-1172-69E8-B8E9D5BF1108}"/>
                </a:ext>
              </a:extLst>
            </p:cNvPr>
            <p:cNvSpPr txBox="1"/>
            <p:nvPr/>
          </p:nvSpPr>
          <p:spPr>
            <a:xfrm>
              <a:off x="274456" y="3388754"/>
              <a:ext cx="2679376" cy="922304"/>
            </a:xfrm>
            <a:prstGeom prst="rect">
              <a:avLst/>
            </a:prstGeom>
          </p:spPr>
          <p:txBody>
            <a:bodyPr wrap="square" lIns="0" tIns="0" rIns="0" bIns="0" rtlCol="0" anchor="t">
              <a:spAutoFit/>
            </a:bodyPr>
            <a:lstStyle/>
            <a:p>
              <a:pPr algn="ctr">
                <a:lnSpc>
                  <a:spcPts val="1257"/>
                </a:lnSpc>
              </a:pPr>
              <a:r>
                <a:rPr lang="en-US" sz="1600" b="1" dirty="0">
                  <a:solidFill>
                    <a:srgbClr val="000000"/>
                  </a:solidFill>
                  <a:latin typeface="Calibri" panose="020F0502020204030204" pitchFamily="34" charset="0"/>
                  <a:ea typeface="Calibri" panose="020F0502020204030204" pitchFamily="34" charset="0"/>
                  <a:cs typeface="Calibri" panose="020F0502020204030204" pitchFamily="34" charset="0"/>
                  <a:sym typeface="Canva Sans Bold"/>
                </a:rPr>
                <a:t>Screened &amp; diagnosed</a:t>
              </a:r>
            </a:p>
          </p:txBody>
        </p:sp>
        <p:sp>
          <p:nvSpPr>
            <p:cNvPr id="41" name="TextBox 28">
              <a:extLst>
                <a:ext uri="{FF2B5EF4-FFF2-40B4-BE49-F238E27FC236}">
                  <a16:creationId xmlns:a16="http://schemas.microsoft.com/office/drawing/2014/main" id="{CDBE265B-CDA6-FDE1-5B4B-5C66CD1ABE91}"/>
                </a:ext>
              </a:extLst>
            </p:cNvPr>
            <p:cNvSpPr txBox="1"/>
            <p:nvPr/>
          </p:nvSpPr>
          <p:spPr>
            <a:xfrm>
              <a:off x="3295637" y="3462490"/>
              <a:ext cx="2390640" cy="940430"/>
            </a:xfrm>
            <a:prstGeom prst="rect">
              <a:avLst/>
            </a:prstGeom>
          </p:spPr>
          <p:txBody>
            <a:bodyPr lIns="0" tIns="0" rIns="0" bIns="0" rtlCol="0" anchor="t">
              <a:spAutoFit/>
            </a:bodyPr>
            <a:lstStyle/>
            <a:p>
              <a:pPr algn="ctr">
                <a:lnSpc>
                  <a:spcPts val="1257"/>
                </a:lnSpc>
              </a:pPr>
              <a:r>
                <a:rPr lang="en-US" sz="1600" b="1" dirty="0">
                  <a:solidFill>
                    <a:srgbClr val="000000"/>
                  </a:solidFill>
                  <a:latin typeface="Calibri" panose="020F0502020204030204" pitchFamily="34" charset="0"/>
                  <a:ea typeface="Calibri" panose="020F0502020204030204" pitchFamily="34" charset="0"/>
                  <a:cs typeface="Calibri" panose="020F0502020204030204" pitchFamily="34" charset="0"/>
                  <a:sym typeface="Canva Sans Bold"/>
                </a:rPr>
                <a:t>Not screened</a:t>
              </a:r>
            </a:p>
          </p:txBody>
        </p:sp>
        <p:grpSp>
          <p:nvGrpSpPr>
            <p:cNvPr id="42" name="Group 29">
              <a:extLst>
                <a:ext uri="{FF2B5EF4-FFF2-40B4-BE49-F238E27FC236}">
                  <a16:creationId xmlns:a16="http://schemas.microsoft.com/office/drawing/2014/main" id="{8502A4CF-1AE1-BD2D-6544-246D80ED787B}"/>
                </a:ext>
              </a:extLst>
            </p:cNvPr>
            <p:cNvGrpSpPr/>
            <p:nvPr/>
          </p:nvGrpSpPr>
          <p:grpSpPr>
            <a:xfrm>
              <a:off x="3590003" y="1159167"/>
              <a:ext cx="1854735" cy="1964603"/>
              <a:chOff x="0" y="0"/>
              <a:chExt cx="591816" cy="626873"/>
            </a:xfrm>
          </p:grpSpPr>
          <p:sp>
            <p:nvSpPr>
              <p:cNvPr id="45" name="Freeform 30">
                <a:extLst>
                  <a:ext uri="{FF2B5EF4-FFF2-40B4-BE49-F238E27FC236}">
                    <a16:creationId xmlns:a16="http://schemas.microsoft.com/office/drawing/2014/main" id="{4AB64777-3788-D181-22E2-327ADB9D1BAA}"/>
                  </a:ext>
                </a:extLst>
              </p:cNvPr>
              <p:cNvSpPr/>
              <p:nvPr/>
            </p:nvSpPr>
            <p:spPr>
              <a:xfrm>
                <a:off x="0" y="0"/>
                <a:ext cx="591816" cy="626873"/>
              </a:xfrm>
              <a:custGeom>
                <a:avLst/>
                <a:gdLst/>
                <a:ahLst/>
                <a:cxnLst/>
                <a:rect l="l" t="t" r="r" b="b"/>
                <a:pathLst>
                  <a:path w="591816" h="626873">
                    <a:moveTo>
                      <a:pt x="175714" y="0"/>
                    </a:moveTo>
                    <a:lnTo>
                      <a:pt x="416102" y="0"/>
                    </a:lnTo>
                    <a:cubicBezTo>
                      <a:pt x="513146" y="0"/>
                      <a:pt x="591816" y="78670"/>
                      <a:pt x="591816" y="175714"/>
                    </a:cubicBezTo>
                    <a:lnTo>
                      <a:pt x="591816" y="451159"/>
                    </a:lnTo>
                    <a:cubicBezTo>
                      <a:pt x="591816" y="548203"/>
                      <a:pt x="513146" y="626873"/>
                      <a:pt x="416102" y="626873"/>
                    </a:cubicBezTo>
                    <a:lnTo>
                      <a:pt x="175714" y="626873"/>
                    </a:lnTo>
                    <a:cubicBezTo>
                      <a:pt x="78670" y="626873"/>
                      <a:pt x="0" y="548203"/>
                      <a:pt x="0" y="451159"/>
                    </a:cubicBezTo>
                    <a:lnTo>
                      <a:pt x="0" y="175714"/>
                    </a:lnTo>
                    <a:cubicBezTo>
                      <a:pt x="0" y="78670"/>
                      <a:pt x="78670" y="0"/>
                      <a:pt x="175714" y="0"/>
                    </a:cubicBezTo>
                    <a:close/>
                  </a:path>
                </a:pathLst>
              </a:custGeom>
              <a:solidFill>
                <a:srgbClr val="333652"/>
              </a:solidFill>
            </p:spPr>
            <p:txBody>
              <a:bodyPr/>
              <a:lstStyle/>
              <a:p>
                <a:endParaRPr lang="en-US" sz="900"/>
              </a:p>
            </p:txBody>
          </p:sp>
          <p:sp>
            <p:nvSpPr>
              <p:cNvPr id="46" name="TextBox 31">
                <a:extLst>
                  <a:ext uri="{FF2B5EF4-FFF2-40B4-BE49-F238E27FC236}">
                    <a16:creationId xmlns:a16="http://schemas.microsoft.com/office/drawing/2014/main" id="{0BF6C8D1-8105-AEE8-91BB-7772579EDADD}"/>
                  </a:ext>
                </a:extLst>
              </p:cNvPr>
              <p:cNvSpPr txBox="1"/>
              <p:nvPr/>
            </p:nvSpPr>
            <p:spPr>
              <a:xfrm>
                <a:off x="0" y="-38100"/>
                <a:ext cx="591816" cy="664973"/>
              </a:xfrm>
              <a:prstGeom prst="rect">
                <a:avLst/>
              </a:prstGeom>
            </p:spPr>
            <p:txBody>
              <a:bodyPr lIns="25400" tIns="25400" rIns="25400" bIns="25400" rtlCol="0" anchor="ctr"/>
              <a:lstStyle/>
              <a:p>
                <a:pPr algn="ctr">
                  <a:lnSpc>
                    <a:spcPts val="1680"/>
                  </a:lnSpc>
                </a:pPr>
                <a:endParaRPr sz="900"/>
              </a:p>
            </p:txBody>
          </p:sp>
        </p:grpSp>
        <p:sp>
          <p:nvSpPr>
            <p:cNvPr id="43" name="TextBox 32">
              <a:extLst>
                <a:ext uri="{FF2B5EF4-FFF2-40B4-BE49-F238E27FC236}">
                  <a16:creationId xmlns:a16="http://schemas.microsoft.com/office/drawing/2014/main" id="{F146E54D-0F00-85E8-0227-2F07148FF0EF}"/>
                </a:ext>
              </a:extLst>
            </p:cNvPr>
            <p:cNvSpPr txBox="1"/>
            <p:nvPr/>
          </p:nvSpPr>
          <p:spPr>
            <a:xfrm>
              <a:off x="1098688" y="1293547"/>
              <a:ext cx="1376317" cy="565283"/>
            </a:xfrm>
            <a:prstGeom prst="rect">
              <a:avLst/>
            </a:prstGeom>
          </p:spPr>
          <p:txBody>
            <a:bodyPr wrap="square" lIns="0" tIns="0" rIns="0" bIns="0" rtlCol="0" anchor="t">
              <a:spAutoFit/>
            </a:bodyPr>
            <a:lstStyle/>
            <a:p>
              <a:pPr algn="ctr">
                <a:lnSpc>
                  <a:spcPts val="1473"/>
                </a:lnSpc>
              </a:pPr>
              <a:r>
                <a:rPr lang="en-US" sz="2000" dirty="0">
                  <a:solidFill>
                    <a:srgbClr val="000000"/>
                  </a:solidFill>
                  <a:latin typeface="Calibri" panose="020F0502020204030204" pitchFamily="34" charset="0"/>
                  <a:ea typeface="Calibri" panose="020F0502020204030204" pitchFamily="34" charset="0"/>
                  <a:cs typeface="Calibri" panose="020F0502020204030204" pitchFamily="34" charset="0"/>
                  <a:sym typeface="Canva Sans"/>
                </a:rPr>
                <a:t>6%</a:t>
              </a:r>
            </a:p>
          </p:txBody>
        </p:sp>
        <p:sp>
          <p:nvSpPr>
            <p:cNvPr id="44" name="TextBox 33">
              <a:extLst>
                <a:ext uri="{FF2B5EF4-FFF2-40B4-BE49-F238E27FC236}">
                  <a16:creationId xmlns:a16="http://schemas.microsoft.com/office/drawing/2014/main" id="{0F2B4A8C-ED83-8FBE-25B5-C16BE0C34D0E}"/>
                </a:ext>
              </a:extLst>
            </p:cNvPr>
            <p:cNvSpPr txBox="1"/>
            <p:nvPr/>
          </p:nvSpPr>
          <p:spPr>
            <a:xfrm>
              <a:off x="3581536" y="694095"/>
              <a:ext cx="1805568" cy="565283"/>
            </a:xfrm>
            <a:prstGeom prst="rect">
              <a:avLst/>
            </a:prstGeom>
          </p:spPr>
          <p:txBody>
            <a:bodyPr wrap="square" lIns="0" tIns="0" rIns="0" bIns="0" rtlCol="0" anchor="t">
              <a:spAutoFit/>
            </a:bodyPr>
            <a:lstStyle/>
            <a:p>
              <a:pPr algn="ctr">
                <a:lnSpc>
                  <a:spcPts val="1473"/>
                </a:lnSpc>
              </a:pPr>
              <a:r>
                <a:rPr lang="en-US" sz="2000" dirty="0">
                  <a:solidFill>
                    <a:srgbClr val="000000"/>
                  </a:solidFill>
                  <a:latin typeface="Calibri" panose="020F0502020204030204" pitchFamily="34" charset="0"/>
                  <a:ea typeface="Calibri" panose="020F0502020204030204" pitchFamily="34" charset="0"/>
                  <a:cs typeface="Calibri" panose="020F0502020204030204" pitchFamily="34" charset="0"/>
                  <a:sym typeface="Canva Sans"/>
                </a:rPr>
                <a:t>62%</a:t>
              </a:r>
            </a:p>
          </p:txBody>
        </p:sp>
      </p:grpSp>
      <p:sp>
        <p:nvSpPr>
          <p:cNvPr id="51" name="TextBox 50">
            <a:extLst>
              <a:ext uri="{FF2B5EF4-FFF2-40B4-BE49-F238E27FC236}">
                <a16:creationId xmlns:a16="http://schemas.microsoft.com/office/drawing/2014/main" id="{475F128B-125C-CEEC-7F5C-0F45F83902E6}"/>
              </a:ext>
            </a:extLst>
          </p:cNvPr>
          <p:cNvSpPr txBox="1"/>
          <p:nvPr/>
        </p:nvSpPr>
        <p:spPr>
          <a:xfrm>
            <a:off x="538231" y="6098358"/>
            <a:ext cx="7543800" cy="461665"/>
          </a:xfrm>
          <a:prstGeom prst="rect">
            <a:avLst/>
          </a:prstGeom>
          <a:noFill/>
        </p:spPr>
        <p:txBody>
          <a:bodyPr wrap="square" rtlCol="0">
            <a:spAutoFit/>
          </a:bodyPr>
          <a:lstStyle/>
          <a:p>
            <a:r>
              <a:rPr lang="en-US" sz="1200" dirty="0"/>
              <a:t>Sims E. et al. Diabetes. 2022 Apr 1;71(4):610-623. </a:t>
            </a:r>
          </a:p>
          <a:p>
            <a:r>
              <a:rPr lang="en-US" sz="1200" dirty="0"/>
              <a:t>Hummel S, et al. </a:t>
            </a:r>
            <a:r>
              <a:rPr lang="en-US" sz="1200" dirty="0" err="1"/>
              <a:t>Diabetologia</a:t>
            </a:r>
            <a:r>
              <a:rPr lang="en-US" sz="1200" dirty="0"/>
              <a:t>. 2023 Sep;66(9):1633-1642</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514350" y="1129391"/>
            <a:ext cx="8115300" cy="692497"/>
          </a:xfrm>
          <a:prstGeom prst="rect">
            <a:avLst/>
          </a:prstGeom>
        </p:spPr>
        <p:txBody>
          <a:bodyPr lIns="0" tIns="0" rIns="0" bIns="0" rtlCol="0" anchor="t">
            <a:spAutoFit/>
          </a:bodyPr>
          <a:lstStyle/>
          <a:p>
            <a:pPr>
              <a:lnSpc>
                <a:spcPts val="2695"/>
              </a:lnSpc>
            </a:pPr>
            <a:r>
              <a:rPr lang="en-US" sz="2450" b="1">
                <a:solidFill>
                  <a:srgbClr val="8CA9AD"/>
                </a:solidFill>
                <a:latin typeface="Avenir Bold"/>
                <a:ea typeface="Avenir Bold"/>
                <a:cs typeface="Avenir Bold"/>
                <a:sym typeface="Avenir Bold"/>
              </a:rPr>
              <a:t>Patients at increased risk should be screened for type 1 diabetes</a:t>
            </a:r>
          </a:p>
        </p:txBody>
      </p:sp>
      <p:grpSp>
        <p:nvGrpSpPr>
          <p:cNvPr id="3" name="Group 3"/>
          <p:cNvGrpSpPr/>
          <p:nvPr/>
        </p:nvGrpSpPr>
        <p:grpSpPr>
          <a:xfrm>
            <a:off x="111180" y="1860594"/>
            <a:ext cx="2848140" cy="3886507"/>
            <a:chOff x="0" y="0"/>
            <a:chExt cx="1500255" cy="2047214"/>
          </a:xfrm>
        </p:grpSpPr>
        <p:sp>
          <p:nvSpPr>
            <p:cNvPr id="4" name="Freeform 4"/>
            <p:cNvSpPr/>
            <p:nvPr/>
          </p:nvSpPr>
          <p:spPr>
            <a:xfrm>
              <a:off x="0" y="0"/>
              <a:ext cx="1500255" cy="2047214"/>
            </a:xfrm>
            <a:custGeom>
              <a:avLst/>
              <a:gdLst/>
              <a:ahLst/>
              <a:cxnLst/>
              <a:rect l="l" t="t" r="r" b="b"/>
              <a:pathLst>
                <a:path w="1500255" h="2047214">
                  <a:moveTo>
                    <a:pt x="69315" y="0"/>
                  </a:moveTo>
                  <a:lnTo>
                    <a:pt x="1430940" y="0"/>
                  </a:lnTo>
                  <a:cubicBezTo>
                    <a:pt x="1469221" y="0"/>
                    <a:pt x="1500255" y="31033"/>
                    <a:pt x="1500255" y="69315"/>
                  </a:cubicBezTo>
                  <a:lnTo>
                    <a:pt x="1500255" y="1977899"/>
                  </a:lnTo>
                  <a:cubicBezTo>
                    <a:pt x="1500255" y="2016180"/>
                    <a:pt x="1469221" y="2047214"/>
                    <a:pt x="1430940" y="2047214"/>
                  </a:cubicBezTo>
                  <a:lnTo>
                    <a:pt x="69315" y="2047214"/>
                  </a:lnTo>
                  <a:cubicBezTo>
                    <a:pt x="31033" y="2047214"/>
                    <a:pt x="0" y="2016180"/>
                    <a:pt x="0" y="1977899"/>
                  </a:cubicBezTo>
                  <a:lnTo>
                    <a:pt x="0" y="69315"/>
                  </a:lnTo>
                  <a:cubicBezTo>
                    <a:pt x="0" y="31033"/>
                    <a:pt x="31033" y="0"/>
                    <a:pt x="69315" y="0"/>
                  </a:cubicBezTo>
                  <a:close/>
                </a:path>
              </a:pathLst>
            </a:custGeom>
            <a:solidFill>
              <a:srgbClr val="000000">
                <a:alpha val="0"/>
              </a:srgbClr>
            </a:solidFill>
            <a:ln w="38100" cap="rnd">
              <a:solidFill>
                <a:srgbClr val="000000"/>
              </a:solidFill>
              <a:prstDash val="solid"/>
              <a:round/>
            </a:ln>
          </p:spPr>
          <p:txBody>
            <a:bodyPr/>
            <a:lstStyle/>
            <a:p>
              <a:endParaRPr lang="en-US" sz="900"/>
            </a:p>
          </p:txBody>
        </p:sp>
        <p:sp>
          <p:nvSpPr>
            <p:cNvPr id="5" name="TextBox 5"/>
            <p:cNvSpPr txBox="1"/>
            <p:nvPr/>
          </p:nvSpPr>
          <p:spPr>
            <a:xfrm>
              <a:off x="0" y="-57150"/>
              <a:ext cx="1500255" cy="2104364"/>
            </a:xfrm>
            <a:prstGeom prst="rect">
              <a:avLst/>
            </a:prstGeom>
          </p:spPr>
          <p:txBody>
            <a:bodyPr lIns="25400" tIns="25400" rIns="25400" bIns="25400" rtlCol="0" anchor="ctr"/>
            <a:lstStyle/>
            <a:p>
              <a:pPr algn="ctr">
                <a:lnSpc>
                  <a:spcPts val="2246"/>
                </a:lnSpc>
              </a:pPr>
              <a:endParaRPr sz="900"/>
            </a:p>
          </p:txBody>
        </p:sp>
      </p:grpSp>
      <p:grpSp>
        <p:nvGrpSpPr>
          <p:cNvPr id="6" name="Group 6"/>
          <p:cNvGrpSpPr/>
          <p:nvPr/>
        </p:nvGrpSpPr>
        <p:grpSpPr>
          <a:xfrm>
            <a:off x="3391570" y="1860594"/>
            <a:ext cx="2848140" cy="3886507"/>
            <a:chOff x="0" y="0"/>
            <a:chExt cx="1500255" cy="2047214"/>
          </a:xfrm>
        </p:grpSpPr>
        <p:sp>
          <p:nvSpPr>
            <p:cNvPr id="7" name="Freeform 7"/>
            <p:cNvSpPr/>
            <p:nvPr/>
          </p:nvSpPr>
          <p:spPr>
            <a:xfrm>
              <a:off x="0" y="0"/>
              <a:ext cx="1500255" cy="2047214"/>
            </a:xfrm>
            <a:custGeom>
              <a:avLst/>
              <a:gdLst/>
              <a:ahLst/>
              <a:cxnLst/>
              <a:rect l="l" t="t" r="r" b="b"/>
              <a:pathLst>
                <a:path w="1500255" h="2047214">
                  <a:moveTo>
                    <a:pt x="69315" y="0"/>
                  </a:moveTo>
                  <a:lnTo>
                    <a:pt x="1430940" y="0"/>
                  </a:lnTo>
                  <a:cubicBezTo>
                    <a:pt x="1469221" y="0"/>
                    <a:pt x="1500255" y="31033"/>
                    <a:pt x="1500255" y="69315"/>
                  </a:cubicBezTo>
                  <a:lnTo>
                    <a:pt x="1500255" y="1977899"/>
                  </a:lnTo>
                  <a:cubicBezTo>
                    <a:pt x="1500255" y="2016180"/>
                    <a:pt x="1469221" y="2047214"/>
                    <a:pt x="1430940" y="2047214"/>
                  </a:cubicBezTo>
                  <a:lnTo>
                    <a:pt x="69315" y="2047214"/>
                  </a:lnTo>
                  <a:cubicBezTo>
                    <a:pt x="31033" y="2047214"/>
                    <a:pt x="0" y="2016180"/>
                    <a:pt x="0" y="1977899"/>
                  </a:cubicBezTo>
                  <a:lnTo>
                    <a:pt x="0" y="69315"/>
                  </a:lnTo>
                  <a:cubicBezTo>
                    <a:pt x="0" y="31033"/>
                    <a:pt x="31033" y="0"/>
                    <a:pt x="69315" y="0"/>
                  </a:cubicBezTo>
                  <a:close/>
                </a:path>
              </a:pathLst>
            </a:custGeom>
            <a:solidFill>
              <a:srgbClr val="000000">
                <a:alpha val="0"/>
              </a:srgbClr>
            </a:solidFill>
            <a:ln w="38100" cap="rnd">
              <a:solidFill>
                <a:srgbClr val="000000"/>
              </a:solidFill>
              <a:prstDash val="solid"/>
              <a:round/>
            </a:ln>
          </p:spPr>
          <p:txBody>
            <a:bodyPr/>
            <a:lstStyle/>
            <a:p>
              <a:endParaRPr lang="en-US" sz="900"/>
            </a:p>
          </p:txBody>
        </p:sp>
        <p:sp>
          <p:nvSpPr>
            <p:cNvPr id="8" name="TextBox 8"/>
            <p:cNvSpPr txBox="1"/>
            <p:nvPr/>
          </p:nvSpPr>
          <p:spPr>
            <a:xfrm>
              <a:off x="0" y="-57150"/>
              <a:ext cx="1500255" cy="2104364"/>
            </a:xfrm>
            <a:prstGeom prst="rect">
              <a:avLst/>
            </a:prstGeom>
          </p:spPr>
          <p:txBody>
            <a:bodyPr lIns="25400" tIns="25400" rIns="25400" bIns="25400" rtlCol="0" anchor="ctr"/>
            <a:lstStyle/>
            <a:p>
              <a:pPr algn="ctr">
                <a:lnSpc>
                  <a:spcPts val="2246"/>
                </a:lnSpc>
              </a:pPr>
              <a:endParaRPr sz="900"/>
            </a:p>
          </p:txBody>
        </p:sp>
      </p:grpSp>
      <p:grpSp>
        <p:nvGrpSpPr>
          <p:cNvPr id="9" name="Group 9"/>
          <p:cNvGrpSpPr/>
          <p:nvPr/>
        </p:nvGrpSpPr>
        <p:grpSpPr>
          <a:xfrm>
            <a:off x="6239710" y="1860594"/>
            <a:ext cx="2848140" cy="3886507"/>
            <a:chOff x="0" y="0"/>
            <a:chExt cx="1500255" cy="2047214"/>
          </a:xfrm>
        </p:grpSpPr>
        <p:sp>
          <p:nvSpPr>
            <p:cNvPr id="10" name="Freeform 10"/>
            <p:cNvSpPr/>
            <p:nvPr/>
          </p:nvSpPr>
          <p:spPr>
            <a:xfrm>
              <a:off x="0" y="0"/>
              <a:ext cx="1500255" cy="2047214"/>
            </a:xfrm>
            <a:custGeom>
              <a:avLst/>
              <a:gdLst/>
              <a:ahLst/>
              <a:cxnLst/>
              <a:rect l="l" t="t" r="r" b="b"/>
              <a:pathLst>
                <a:path w="1500255" h="2047214">
                  <a:moveTo>
                    <a:pt x="69315" y="0"/>
                  </a:moveTo>
                  <a:lnTo>
                    <a:pt x="1430940" y="0"/>
                  </a:lnTo>
                  <a:cubicBezTo>
                    <a:pt x="1469221" y="0"/>
                    <a:pt x="1500255" y="31033"/>
                    <a:pt x="1500255" y="69315"/>
                  </a:cubicBezTo>
                  <a:lnTo>
                    <a:pt x="1500255" y="1977899"/>
                  </a:lnTo>
                  <a:cubicBezTo>
                    <a:pt x="1500255" y="2016180"/>
                    <a:pt x="1469221" y="2047214"/>
                    <a:pt x="1430940" y="2047214"/>
                  </a:cubicBezTo>
                  <a:lnTo>
                    <a:pt x="69315" y="2047214"/>
                  </a:lnTo>
                  <a:cubicBezTo>
                    <a:pt x="31033" y="2047214"/>
                    <a:pt x="0" y="2016180"/>
                    <a:pt x="0" y="1977899"/>
                  </a:cubicBezTo>
                  <a:lnTo>
                    <a:pt x="0" y="69315"/>
                  </a:lnTo>
                  <a:cubicBezTo>
                    <a:pt x="0" y="31033"/>
                    <a:pt x="31033" y="0"/>
                    <a:pt x="69315" y="0"/>
                  </a:cubicBezTo>
                  <a:close/>
                </a:path>
              </a:pathLst>
            </a:custGeom>
            <a:solidFill>
              <a:srgbClr val="000000">
                <a:alpha val="0"/>
              </a:srgbClr>
            </a:solidFill>
            <a:ln w="38100" cap="rnd">
              <a:solidFill>
                <a:srgbClr val="000000"/>
              </a:solidFill>
              <a:prstDash val="solid"/>
              <a:round/>
            </a:ln>
          </p:spPr>
          <p:txBody>
            <a:bodyPr/>
            <a:lstStyle/>
            <a:p>
              <a:endParaRPr lang="en-US" sz="900"/>
            </a:p>
          </p:txBody>
        </p:sp>
        <p:sp>
          <p:nvSpPr>
            <p:cNvPr id="11" name="TextBox 11"/>
            <p:cNvSpPr txBox="1"/>
            <p:nvPr/>
          </p:nvSpPr>
          <p:spPr>
            <a:xfrm>
              <a:off x="0" y="-57150"/>
              <a:ext cx="1500255" cy="2104364"/>
            </a:xfrm>
            <a:prstGeom prst="rect">
              <a:avLst/>
            </a:prstGeom>
          </p:spPr>
          <p:txBody>
            <a:bodyPr lIns="25400" tIns="25400" rIns="25400" bIns="25400" rtlCol="0" anchor="ctr"/>
            <a:lstStyle/>
            <a:p>
              <a:pPr algn="ctr">
                <a:lnSpc>
                  <a:spcPts val="2246"/>
                </a:lnSpc>
              </a:pPr>
              <a:endParaRPr sz="900"/>
            </a:p>
          </p:txBody>
        </p:sp>
      </p:grpSp>
      <p:grpSp>
        <p:nvGrpSpPr>
          <p:cNvPr id="12" name="Group 12"/>
          <p:cNvGrpSpPr/>
          <p:nvPr/>
        </p:nvGrpSpPr>
        <p:grpSpPr>
          <a:xfrm>
            <a:off x="3391570" y="1860594"/>
            <a:ext cx="2848140" cy="1239608"/>
            <a:chOff x="0" y="0"/>
            <a:chExt cx="1500255" cy="652962"/>
          </a:xfrm>
        </p:grpSpPr>
        <p:sp>
          <p:nvSpPr>
            <p:cNvPr id="13" name="Freeform 13"/>
            <p:cNvSpPr/>
            <p:nvPr/>
          </p:nvSpPr>
          <p:spPr>
            <a:xfrm>
              <a:off x="0" y="0"/>
              <a:ext cx="1500255" cy="652962"/>
            </a:xfrm>
            <a:custGeom>
              <a:avLst/>
              <a:gdLst/>
              <a:ahLst/>
              <a:cxnLst/>
              <a:rect l="l" t="t" r="r" b="b"/>
              <a:pathLst>
                <a:path w="1500255" h="652962">
                  <a:moveTo>
                    <a:pt x="69315" y="0"/>
                  </a:moveTo>
                  <a:lnTo>
                    <a:pt x="1430940" y="0"/>
                  </a:lnTo>
                  <a:cubicBezTo>
                    <a:pt x="1469221" y="0"/>
                    <a:pt x="1500255" y="31033"/>
                    <a:pt x="1500255" y="69315"/>
                  </a:cubicBezTo>
                  <a:lnTo>
                    <a:pt x="1500255" y="583647"/>
                  </a:lnTo>
                  <a:cubicBezTo>
                    <a:pt x="1500255" y="621929"/>
                    <a:pt x="1469221" y="652962"/>
                    <a:pt x="1430940" y="652962"/>
                  </a:cubicBezTo>
                  <a:lnTo>
                    <a:pt x="69315" y="652962"/>
                  </a:lnTo>
                  <a:cubicBezTo>
                    <a:pt x="31033" y="652962"/>
                    <a:pt x="0" y="621929"/>
                    <a:pt x="0" y="583647"/>
                  </a:cubicBezTo>
                  <a:lnTo>
                    <a:pt x="0" y="69315"/>
                  </a:lnTo>
                  <a:cubicBezTo>
                    <a:pt x="0" y="31033"/>
                    <a:pt x="31033" y="0"/>
                    <a:pt x="69315" y="0"/>
                  </a:cubicBezTo>
                  <a:close/>
                </a:path>
              </a:pathLst>
            </a:custGeom>
            <a:solidFill>
              <a:srgbClr val="8CA9AD"/>
            </a:solidFill>
            <a:ln w="38100" cap="rnd">
              <a:solidFill>
                <a:srgbClr val="000000"/>
              </a:solidFill>
              <a:prstDash val="solid"/>
              <a:round/>
            </a:ln>
          </p:spPr>
          <p:txBody>
            <a:bodyPr/>
            <a:lstStyle/>
            <a:p>
              <a:endParaRPr lang="en-US" sz="900"/>
            </a:p>
          </p:txBody>
        </p:sp>
        <p:sp>
          <p:nvSpPr>
            <p:cNvPr id="14" name="TextBox 14"/>
            <p:cNvSpPr txBox="1"/>
            <p:nvPr/>
          </p:nvSpPr>
          <p:spPr>
            <a:xfrm>
              <a:off x="0" y="-57150"/>
              <a:ext cx="1500255" cy="710112"/>
            </a:xfrm>
            <a:prstGeom prst="rect">
              <a:avLst/>
            </a:prstGeom>
          </p:spPr>
          <p:txBody>
            <a:bodyPr lIns="25400" tIns="25400" rIns="25400" bIns="25400" rtlCol="0" anchor="ctr"/>
            <a:lstStyle/>
            <a:p>
              <a:pPr algn="ctr">
                <a:lnSpc>
                  <a:spcPts val="2246"/>
                </a:lnSpc>
              </a:pPr>
              <a:r>
                <a:rPr lang="en-US" sz="1604">
                  <a:solidFill>
                    <a:srgbClr val="FFFFFF"/>
                  </a:solidFill>
                  <a:latin typeface="Canva Sans"/>
                  <a:ea typeface="Canva Sans"/>
                  <a:cs typeface="Canva Sans"/>
                  <a:sym typeface="Canva Sans"/>
                </a:rPr>
                <a:t>First-degree relatives of individuals with T1D</a:t>
              </a:r>
            </a:p>
          </p:txBody>
        </p:sp>
      </p:grpSp>
      <p:grpSp>
        <p:nvGrpSpPr>
          <p:cNvPr id="15" name="Group 15"/>
          <p:cNvGrpSpPr/>
          <p:nvPr/>
        </p:nvGrpSpPr>
        <p:grpSpPr>
          <a:xfrm>
            <a:off x="6239710" y="1860594"/>
            <a:ext cx="2848140" cy="1239608"/>
            <a:chOff x="0" y="0"/>
            <a:chExt cx="1500255" cy="652962"/>
          </a:xfrm>
        </p:grpSpPr>
        <p:sp>
          <p:nvSpPr>
            <p:cNvPr id="16" name="Freeform 16"/>
            <p:cNvSpPr/>
            <p:nvPr/>
          </p:nvSpPr>
          <p:spPr>
            <a:xfrm>
              <a:off x="0" y="0"/>
              <a:ext cx="1500255" cy="652962"/>
            </a:xfrm>
            <a:custGeom>
              <a:avLst/>
              <a:gdLst/>
              <a:ahLst/>
              <a:cxnLst/>
              <a:rect l="l" t="t" r="r" b="b"/>
              <a:pathLst>
                <a:path w="1500255" h="652962">
                  <a:moveTo>
                    <a:pt x="69315" y="0"/>
                  </a:moveTo>
                  <a:lnTo>
                    <a:pt x="1430940" y="0"/>
                  </a:lnTo>
                  <a:cubicBezTo>
                    <a:pt x="1469221" y="0"/>
                    <a:pt x="1500255" y="31033"/>
                    <a:pt x="1500255" y="69315"/>
                  </a:cubicBezTo>
                  <a:lnTo>
                    <a:pt x="1500255" y="583647"/>
                  </a:lnTo>
                  <a:cubicBezTo>
                    <a:pt x="1500255" y="621929"/>
                    <a:pt x="1469221" y="652962"/>
                    <a:pt x="1430940" y="652962"/>
                  </a:cubicBezTo>
                  <a:lnTo>
                    <a:pt x="69315" y="652962"/>
                  </a:lnTo>
                  <a:cubicBezTo>
                    <a:pt x="31033" y="652962"/>
                    <a:pt x="0" y="621929"/>
                    <a:pt x="0" y="583647"/>
                  </a:cubicBezTo>
                  <a:lnTo>
                    <a:pt x="0" y="69315"/>
                  </a:lnTo>
                  <a:cubicBezTo>
                    <a:pt x="0" y="31033"/>
                    <a:pt x="31033" y="0"/>
                    <a:pt x="69315" y="0"/>
                  </a:cubicBezTo>
                  <a:close/>
                </a:path>
              </a:pathLst>
            </a:custGeom>
            <a:solidFill>
              <a:srgbClr val="8CA9AD"/>
            </a:solidFill>
            <a:ln w="38100" cap="rnd">
              <a:solidFill>
                <a:srgbClr val="000000"/>
              </a:solidFill>
              <a:prstDash val="solid"/>
              <a:round/>
            </a:ln>
          </p:spPr>
          <p:txBody>
            <a:bodyPr/>
            <a:lstStyle/>
            <a:p>
              <a:endParaRPr lang="en-US" sz="900"/>
            </a:p>
          </p:txBody>
        </p:sp>
        <p:sp>
          <p:nvSpPr>
            <p:cNvPr id="17" name="TextBox 17"/>
            <p:cNvSpPr txBox="1"/>
            <p:nvPr/>
          </p:nvSpPr>
          <p:spPr>
            <a:xfrm>
              <a:off x="0" y="-57150"/>
              <a:ext cx="1500255" cy="710112"/>
            </a:xfrm>
            <a:prstGeom prst="rect">
              <a:avLst/>
            </a:prstGeom>
          </p:spPr>
          <p:txBody>
            <a:bodyPr lIns="25400" tIns="25400" rIns="25400" bIns="25400" rtlCol="0" anchor="ctr"/>
            <a:lstStyle/>
            <a:p>
              <a:pPr algn="ctr">
                <a:lnSpc>
                  <a:spcPts val="2246"/>
                </a:lnSpc>
              </a:pPr>
              <a:r>
                <a:rPr lang="en-US" sz="1604">
                  <a:solidFill>
                    <a:srgbClr val="FFFFFF"/>
                  </a:solidFill>
                  <a:latin typeface="Canva Sans"/>
                  <a:ea typeface="Canva Sans"/>
                  <a:cs typeface="Canva Sans"/>
                  <a:sym typeface="Canva Sans"/>
                </a:rPr>
                <a:t>Individuals with personal or family history of select autoimmune diseases</a:t>
              </a:r>
            </a:p>
          </p:txBody>
        </p:sp>
      </p:grpSp>
      <p:sp>
        <p:nvSpPr>
          <p:cNvPr id="18" name="Freeform 18"/>
          <p:cNvSpPr/>
          <p:nvPr/>
        </p:nvSpPr>
        <p:spPr>
          <a:xfrm>
            <a:off x="4364327" y="3183975"/>
            <a:ext cx="902627" cy="716460"/>
          </a:xfrm>
          <a:custGeom>
            <a:avLst/>
            <a:gdLst/>
            <a:ahLst/>
            <a:cxnLst/>
            <a:rect l="l" t="t" r="r" b="b"/>
            <a:pathLst>
              <a:path w="1805254" h="1432920">
                <a:moveTo>
                  <a:pt x="0" y="0"/>
                </a:moveTo>
                <a:lnTo>
                  <a:pt x="1805254" y="0"/>
                </a:lnTo>
                <a:lnTo>
                  <a:pt x="1805254" y="1432921"/>
                </a:lnTo>
                <a:lnTo>
                  <a:pt x="0" y="1432921"/>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sz="900"/>
          </a:p>
        </p:txBody>
      </p:sp>
      <p:sp>
        <p:nvSpPr>
          <p:cNvPr id="19" name="Freeform 19"/>
          <p:cNvSpPr/>
          <p:nvPr/>
        </p:nvSpPr>
        <p:spPr>
          <a:xfrm>
            <a:off x="7940283" y="3878668"/>
            <a:ext cx="791451" cy="814879"/>
          </a:xfrm>
          <a:custGeom>
            <a:avLst/>
            <a:gdLst/>
            <a:ahLst/>
            <a:cxnLst/>
            <a:rect l="l" t="t" r="r" b="b"/>
            <a:pathLst>
              <a:path w="1582902" h="1629758">
                <a:moveTo>
                  <a:pt x="0" y="0"/>
                </a:moveTo>
                <a:lnTo>
                  <a:pt x="1582903" y="0"/>
                </a:lnTo>
                <a:lnTo>
                  <a:pt x="1582903" y="1629757"/>
                </a:lnTo>
                <a:lnTo>
                  <a:pt x="0" y="1629757"/>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sz="900"/>
          </a:p>
        </p:txBody>
      </p:sp>
      <p:sp>
        <p:nvSpPr>
          <p:cNvPr id="20" name="Freeform 20"/>
          <p:cNvSpPr/>
          <p:nvPr/>
        </p:nvSpPr>
        <p:spPr>
          <a:xfrm>
            <a:off x="6673097" y="3878668"/>
            <a:ext cx="546580" cy="745461"/>
          </a:xfrm>
          <a:custGeom>
            <a:avLst/>
            <a:gdLst/>
            <a:ahLst/>
            <a:cxnLst/>
            <a:rect l="l" t="t" r="r" b="b"/>
            <a:pathLst>
              <a:path w="1093160" h="1490922">
                <a:moveTo>
                  <a:pt x="0" y="0"/>
                </a:moveTo>
                <a:lnTo>
                  <a:pt x="1093161" y="0"/>
                </a:lnTo>
                <a:lnTo>
                  <a:pt x="1093161" y="1490922"/>
                </a:lnTo>
                <a:lnTo>
                  <a:pt x="0" y="1490922"/>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sz="900"/>
          </a:p>
        </p:txBody>
      </p:sp>
      <p:sp>
        <p:nvSpPr>
          <p:cNvPr id="21" name="AutoShape 21"/>
          <p:cNvSpPr/>
          <p:nvPr/>
        </p:nvSpPr>
        <p:spPr>
          <a:xfrm>
            <a:off x="2959320" y="3183975"/>
            <a:ext cx="364693" cy="747669"/>
          </a:xfrm>
          <a:prstGeom prst="line">
            <a:avLst/>
          </a:prstGeom>
          <a:ln w="142875" cap="flat">
            <a:solidFill>
              <a:srgbClr val="000000"/>
            </a:solidFill>
            <a:prstDash val="solid"/>
            <a:headEnd type="none" w="sm" len="sm"/>
            <a:tailEnd type="none" w="sm" len="sm"/>
          </a:ln>
        </p:spPr>
        <p:txBody>
          <a:bodyPr/>
          <a:lstStyle/>
          <a:p>
            <a:endParaRPr lang="en-US" sz="900"/>
          </a:p>
        </p:txBody>
      </p:sp>
      <p:sp>
        <p:nvSpPr>
          <p:cNvPr id="22" name="AutoShape 22"/>
          <p:cNvSpPr/>
          <p:nvPr/>
        </p:nvSpPr>
        <p:spPr>
          <a:xfrm flipV="1">
            <a:off x="2959320" y="3803848"/>
            <a:ext cx="432250" cy="758845"/>
          </a:xfrm>
          <a:prstGeom prst="line">
            <a:avLst/>
          </a:prstGeom>
          <a:ln w="142875" cap="flat">
            <a:solidFill>
              <a:srgbClr val="000000"/>
            </a:solidFill>
            <a:prstDash val="solid"/>
            <a:headEnd type="none" w="sm" len="sm"/>
            <a:tailEnd type="none" w="sm" len="sm"/>
          </a:ln>
        </p:spPr>
        <p:txBody>
          <a:bodyPr/>
          <a:lstStyle/>
          <a:p>
            <a:endParaRPr lang="en-US" sz="900"/>
          </a:p>
        </p:txBody>
      </p:sp>
      <p:sp>
        <p:nvSpPr>
          <p:cNvPr id="23" name="Freeform 23"/>
          <p:cNvSpPr/>
          <p:nvPr/>
        </p:nvSpPr>
        <p:spPr>
          <a:xfrm>
            <a:off x="407003" y="2922706"/>
            <a:ext cx="2256494" cy="2657385"/>
          </a:xfrm>
          <a:custGeom>
            <a:avLst/>
            <a:gdLst/>
            <a:ahLst/>
            <a:cxnLst/>
            <a:rect l="l" t="t" r="r" b="b"/>
            <a:pathLst>
              <a:path w="4512987" h="5314769">
                <a:moveTo>
                  <a:pt x="0" y="0"/>
                </a:moveTo>
                <a:lnTo>
                  <a:pt x="4512987" y="0"/>
                </a:lnTo>
                <a:lnTo>
                  <a:pt x="4512987" y="5314769"/>
                </a:lnTo>
                <a:lnTo>
                  <a:pt x="0" y="5314769"/>
                </a:lnTo>
                <a:lnTo>
                  <a:pt x="0" y="0"/>
                </a:lnTo>
                <a:close/>
              </a:path>
            </a:pathLst>
          </a:custGeom>
          <a:blipFill>
            <a:blip r:embed="rId6"/>
            <a:stretch>
              <a:fillRect l="-2313" r="-2313"/>
            </a:stretch>
          </a:blipFill>
        </p:spPr>
        <p:txBody>
          <a:bodyPr/>
          <a:lstStyle/>
          <a:p>
            <a:endParaRPr lang="en-US" sz="900"/>
          </a:p>
        </p:txBody>
      </p:sp>
      <p:sp>
        <p:nvSpPr>
          <p:cNvPr id="24" name="TextBox 24"/>
          <p:cNvSpPr txBox="1"/>
          <p:nvPr/>
        </p:nvSpPr>
        <p:spPr>
          <a:xfrm>
            <a:off x="273560" y="1970078"/>
            <a:ext cx="2523380" cy="896015"/>
          </a:xfrm>
          <a:prstGeom prst="rect">
            <a:avLst/>
          </a:prstGeom>
        </p:spPr>
        <p:txBody>
          <a:bodyPr lIns="0" tIns="0" rIns="0" bIns="0" rtlCol="0" anchor="t">
            <a:spAutoFit/>
          </a:bodyPr>
          <a:lstStyle/>
          <a:p>
            <a:pPr algn="ctr">
              <a:lnSpc>
                <a:spcPts val="2380"/>
              </a:lnSpc>
            </a:pPr>
            <a:r>
              <a:rPr lang="en-US" sz="1700">
                <a:solidFill>
                  <a:srgbClr val="000000"/>
                </a:solidFill>
                <a:latin typeface="Canva Sans"/>
                <a:ea typeface="Canva Sans"/>
                <a:cs typeface="Canva Sans"/>
                <a:sym typeface="Canva Sans"/>
              </a:rPr>
              <a:t>Screened for T1D autoantibodies is recommended by</a:t>
            </a:r>
          </a:p>
        </p:txBody>
      </p:sp>
      <p:sp>
        <p:nvSpPr>
          <p:cNvPr id="25" name="TextBox 25"/>
          <p:cNvSpPr txBox="1"/>
          <p:nvPr/>
        </p:nvSpPr>
        <p:spPr>
          <a:xfrm>
            <a:off x="3569420" y="3950870"/>
            <a:ext cx="2492439" cy="1203791"/>
          </a:xfrm>
          <a:prstGeom prst="rect">
            <a:avLst/>
          </a:prstGeom>
        </p:spPr>
        <p:txBody>
          <a:bodyPr lIns="0" tIns="0" rIns="0" bIns="0" rtlCol="0" anchor="t">
            <a:spAutoFit/>
          </a:bodyPr>
          <a:lstStyle/>
          <a:p>
            <a:pPr algn="ctr">
              <a:lnSpc>
                <a:spcPts val="2380"/>
              </a:lnSpc>
            </a:pPr>
            <a:r>
              <a:rPr lang="en-US" sz="1700" b="1">
                <a:solidFill>
                  <a:srgbClr val="000000"/>
                </a:solidFill>
                <a:latin typeface="Canva Sans Bold"/>
                <a:ea typeface="Canva Sans Bold"/>
                <a:cs typeface="Canva Sans Bold"/>
                <a:sym typeface="Canva Sans Bold"/>
              </a:rPr>
              <a:t>~15x</a:t>
            </a:r>
            <a:r>
              <a:rPr lang="en-US" sz="1700">
                <a:solidFill>
                  <a:srgbClr val="000000"/>
                </a:solidFill>
                <a:latin typeface="Canva Sans"/>
                <a:ea typeface="Canva Sans"/>
                <a:cs typeface="Canva Sans"/>
                <a:sym typeface="Canva Sans"/>
              </a:rPr>
              <a:t> greater risk</a:t>
            </a:r>
          </a:p>
          <a:p>
            <a:pPr algn="ctr">
              <a:lnSpc>
                <a:spcPts val="2380"/>
              </a:lnSpc>
            </a:pPr>
            <a:endParaRPr lang="en-US" sz="1700">
              <a:solidFill>
                <a:srgbClr val="000000"/>
              </a:solidFill>
              <a:latin typeface="Canva Sans"/>
              <a:ea typeface="Canva Sans"/>
              <a:cs typeface="Canva Sans"/>
              <a:sym typeface="Canva Sans"/>
            </a:endParaRPr>
          </a:p>
          <a:p>
            <a:pPr algn="ctr">
              <a:lnSpc>
                <a:spcPts val="2380"/>
              </a:lnSpc>
            </a:pPr>
            <a:r>
              <a:rPr lang="en-US" sz="1700">
                <a:solidFill>
                  <a:srgbClr val="000000"/>
                </a:solidFill>
                <a:latin typeface="Canva Sans"/>
                <a:ea typeface="Canva Sans"/>
                <a:cs typeface="Canva Sans"/>
                <a:sym typeface="Canva Sans"/>
              </a:rPr>
              <a:t>of T1D versus the general population</a:t>
            </a:r>
          </a:p>
        </p:txBody>
      </p:sp>
      <p:sp>
        <p:nvSpPr>
          <p:cNvPr id="26" name="TextBox 26"/>
          <p:cNvSpPr txBox="1"/>
          <p:nvPr/>
        </p:nvSpPr>
        <p:spPr>
          <a:xfrm>
            <a:off x="6417560" y="3071627"/>
            <a:ext cx="2492439" cy="746166"/>
          </a:xfrm>
          <a:prstGeom prst="rect">
            <a:avLst/>
          </a:prstGeom>
        </p:spPr>
        <p:txBody>
          <a:bodyPr lIns="0" tIns="0" rIns="0" bIns="0" rtlCol="0" anchor="t">
            <a:spAutoFit/>
          </a:bodyPr>
          <a:lstStyle/>
          <a:p>
            <a:pPr algn="ctr">
              <a:lnSpc>
                <a:spcPts val="1960"/>
              </a:lnSpc>
            </a:pPr>
            <a:r>
              <a:rPr lang="en-US" sz="1400">
                <a:solidFill>
                  <a:srgbClr val="000000"/>
                </a:solidFill>
                <a:latin typeface="Canva Sans"/>
                <a:ea typeface="Canva Sans"/>
                <a:cs typeface="Canva Sans"/>
                <a:sym typeface="Canva Sans"/>
              </a:rPr>
              <a:t>2-3X greater risk of T1D in individuals with select autoimmune diseases</a:t>
            </a:r>
          </a:p>
        </p:txBody>
      </p:sp>
      <p:sp>
        <p:nvSpPr>
          <p:cNvPr id="27" name="TextBox 27"/>
          <p:cNvSpPr txBox="1"/>
          <p:nvPr/>
        </p:nvSpPr>
        <p:spPr>
          <a:xfrm>
            <a:off x="6239710" y="4745573"/>
            <a:ext cx="1615983" cy="753476"/>
          </a:xfrm>
          <a:prstGeom prst="rect">
            <a:avLst/>
          </a:prstGeom>
        </p:spPr>
        <p:txBody>
          <a:bodyPr lIns="0" tIns="0" rIns="0" bIns="0" rtlCol="0" anchor="t">
            <a:spAutoFit/>
          </a:bodyPr>
          <a:lstStyle/>
          <a:p>
            <a:pPr algn="ctr">
              <a:lnSpc>
                <a:spcPts val="1540"/>
              </a:lnSpc>
            </a:pPr>
            <a:r>
              <a:rPr lang="en-US" sz="1100" b="1">
                <a:solidFill>
                  <a:srgbClr val="000000"/>
                </a:solidFill>
                <a:latin typeface="Canva Sans Bold"/>
                <a:ea typeface="Canva Sans Bold"/>
                <a:cs typeface="Canva Sans Bold"/>
                <a:sym typeface="Canva Sans Bold"/>
              </a:rPr>
              <a:t>Thyroid disorders</a:t>
            </a:r>
          </a:p>
          <a:p>
            <a:pPr marL="237493" lvl="1" indent="-118747">
              <a:lnSpc>
                <a:spcPts val="1540"/>
              </a:lnSpc>
              <a:buFont typeface="Arial"/>
              <a:buChar char="•"/>
            </a:pPr>
            <a:r>
              <a:rPr lang="en-US" sz="1100">
                <a:solidFill>
                  <a:srgbClr val="000000"/>
                </a:solidFill>
                <a:latin typeface="Canva Sans"/>
                <a:ea typeface="Canva Sans"/>
                <a:cs typeface="Canva Sans"/>
                <a:sym typeface="Canva Sans"/>
              </a:rPr>
              <a:t>Hashimoto’s thyroiditis</a:t>
            </a:r>
          </a:p>
          <a:p>
            <a:pPr marL="237493" lvl="1" indent="-118747">
              <a:lnSpc>
                <a:spcPts val="1540"/>
              </a:lnSpc>
              <a:buFont typeface="Arial"/>
              <a:buChar char="•"/>
            </a:pPr>
            <a:r>
              <a:rPr lang="en-US" sz="1100">
                <a:solidFill>
                  <a:srgbClr val="000000"/>
                </a:solidFill>
                <a:latin typeface="Canva Sans"/>
                <a:ea typeface="Canva Sans"/>
                <a:cs typeface="Canva Sans"/>
                <a:sym typeface="Canva Sans"/>
              </a:rPr>
              <a:t>Graves’ disease</a:t>
            </a:r>
          </a:p>
        </p:txBody>
      </p:sp>
      <p:sp>
        <p:nvSpPr>
          <p:cNvPr id="28" name="TextBox 28"/>
          <p:cNvSpPr txBox="1"/>
          <p:nvPr/>
        </p:nvSpPr>
        <p:spPr>
          <a:xfrm>
            <a:off x="7528018" y="4745573"/>
            <a:ext cx="1615983" cy="176395"/>
          </a:xfrm>
          <a:prstGeom prst="rect">
            <a:avLst/>
          </a:prstGeom>
        </p:spPr>
        <p:txBody>
          <a:bodyPr lIns="0" tIns="0" rIns="0" bIns="0" rtlCol="0" anchor="t">
            <a:spAutoFit/>
          </a:bodyPr>
          <a:lstStyle/>
          <a:p>
            <a:pPr algn="ctr">
              <a:lnSpc>
                <a:spcPts val="1540"/>
              </a:lnSpc>
            </a:pPr>
            <a:r>
              <a:rPr lang="en-US" sz="1100" b="1">
                <a:solidFill>
                  <a:srgbClr val="000000"/>
                </a:solidFill>
                <a:latin typeface="Canva Sans Bold"/>
                <a:ea typeface="Canva Sans Bold"/>
                <a:cs typeface="Canva Sans Bold"/>
                <a:sym typeface="Canva Sans Bold"/>
              </a:rPr>
              <a:t>Celiac disease</a:t>
            </a:r>
          </a:p>
        </p:txBody>
      </p:sp>
      <p:pic>
        <p:nvPicPr>
          <p:cNvPr id="29" name="Picture 28">
            <a:extLst>
              <a:ext uri="{FF2B5EF4-FFF2-40B4-BE49-F238E27FC236}">
                <a16:creationId xmlns:a16="http://schemas.microsoft.com/office/drawing/2014/main" id="{757C3BEC-DB43-D32F-7069-5006AF06D896}"/>
              </a:ext>
            </a:extLst>
          </p:cNvPr>
          <p:cNvPicPr>
            <a:picLocks noChangeAspect="1"/>
          </p:cNvPicPr>
          <p:nvPr/>
        </p:nvPicPr>
        <p:blipFill>
          <a:blip r:embed="rId7"/>
          <a:stretch>
            <a:fillRect/>
          </a:stretch>
        </p:blipFill>
        <p:spPr>
          <a:xfrm>
            <a:off x="0" y="626299"/>
            <a:ext cx="9144000" cy="5143500"/>
          </a:xfrm>
          <a:prstGeom prst="rect">
            <a:avLst/>
          </a:prstGeom>
        </p:spPr>
      </p:pic>
      <p:sp>
        <p:nvSpPr>
          <p:cNvPr id="32" name="Title 31">
            <a:extLst>
              <a:ext uri="{FF2B5EF4-FFF2-40B4-BE49-F238E27FC236}">
                <a16:creationId xmlns:a16="http://schemas.microsoft.com/office/drawing/2014/main" id="{B9BBCE67-58E4-9A9C-0B54-A882783D0E16}"/>
              </a:ext>
            </a:extLst>
          </p:cNvPr>
          <p:cNvSpPr>
            <a:spLocks noGrp="1"/>
          </p:cNvSpPr>
          <p:nvPr>
            <p:ph type="title"/>
          </p:nvPr>
        </p:nvSpPr>
        <p:spPr/>
        <p:txBody>
          <a:bodyPr>
            <a:normAutofit/>
          </a:bodyPr>
          <a:lstStyle/>
          <a:p>
            <a:r>
              <a:rPr lang="en-US" sz="4400" dirty="0"/>
              <a:t>Ordering Autoantibodies</a:t>
            </a:r>
          </a:p>
        </p:txBody>
      </p:sp>
      <p:sp>
        <p:nvSpPr>
          <p:cNvPr id="31" name="TextBox 30">
            <a:extLst>
              <a:ext uri="{FF2B5EF4-FFF2-40B4-BE49-F238E27FC236}">
                <a16:creationId xmlns:a16="http://schemas.microsoft.com/office/drawing/2014/main" id="{6236651E-E029-91D5-787D-EF845AA5ABF6}"/>
              </a:ext>
            </a:extLst>
          </p:cNvPr>
          <p:cNvSpPr txBox="1"/>
          <p:nvPr/>
        </p:nvSpPr>
        <p:spPr>
          <a:xfrm>
            <a:off x="407003" y="5750170"/>
            <a:ext cx="7746397" cy="1446550"/>
          </a:xfrm>
          <a:prstGeom prst="rect">
            <a:avLst/>
          </a:prstGeom>
          <a:noFill/>
        </p:spPr>
        <p:txBody>
          <a:bodyPr wrap="square" rtlCol="0">
            <a:spAutoFit/>
          </a:bodyPr>
          <a:lstStyle/>
          <a:p>
            <a:pPr lvl="0"/>
            <a:r>
              <a:rPr lang="es-ES" sz="1400" dirty="0" err="1"/>
              <a:t>Glutamic</a:t>
            </a:r>
            <a:r>
              <a:rPr lang="es-ES" sz="1400" dirty="0"/>
              <a:t> </a:t>
            </a:r>
            <a:r>
              <a:rPr lang="es-ES" sz="1400" dirty="0" err="1"/>
              <a:t>acid</a:t>
            </a:r>
            <a:r>
              <a:rPr lang="es-ES" sz="1400" dirty="0"/>
              <a:t> </a:t>
            </a:r>
            <a:r>
              <a:rPr lang="es-ES" sz="1400" dirty="0" err="1"/>
              <a:t>decarboxylase</a:t>
            </a:r>
            <a:r>
              <a:rPr lang="es-ES" sz="1400" dirty="0"/>
              <a:t> 65 </a:t>
            </a:r>
            <a:r>
              <a:rPr lang="es-ES" sz="1400" dirty="0" err="1"/>
              <a:t>autoantibody</a:t>
            </a:r>
            <a:r>
              <a:rPr lang="es-ES" sz="1400" dirty="0"/>
              <a:t> (GADA)</a:t>
            </a:r>
            <a:endParaRPr lang="en-US" sz="1400" dirty="0"/>
          </a:p>
          <a:p>
            <a:r>
              <a:rPr lang="en-US" sz="1400" dirty="0"/>
              <a:t>Insulin autoantibody (IAA)</a:t>
            </a:r>
          </a:p>
          <a:p>
            <a:pPr lvl="0"/>
            <a:r>
              <a:rPr lang="es-ES" sz="1400" dirty="0"/>
              <a:t>Insulinoma-</a:t>
            </a:r>
            <a:r>
              <a:rPr lang="es-ES" sz="1400" dirty="0" err="1"/>
              <a:t>associated</a:t>
            </a:r>
            <a:r>
              <a:rPr lang="es-ES" sz="1400" dirty="0"/>
              <a:t> </a:t>
            </a:r>
            <a:r>
              <a:rPr lang="es-ES" sz="1400" dirty="0" err="1"/>
              <a:t>antigen</a:t>
            </a:r>
            <a:r>
              <a:rPr lang="es-ES" sz="1400" dirty="0"/>
              <a:t> 2 </a:t>
            </a:r>
            <a:r>
              <a:rPr lang="es-ES" sz="1400" dirty="0" err="1"/>
              <a:t>autoantibody</a:t>
            </a:r>
            <a:r>
              <a:rPr lang="es-ES" sz="1400" dirty="0"/>
              <a:t> (IA-2A)</a:t>
            </a:r>
            <a:endParaRPr lang="en-US" sz="1400" dirty="0"/>
          </a:p>
          <a:p>
            <a:pPr lvl="0"/>
            <a:r>
              <a:rPr lang="es-ES" sz="1400" dirty="0"/>
              <a:t>Zinc </a:t>
            </a:r>
            <a:r>
              <a:rPr lang="es-ES" sz="1400" dirty="0" err="1"/>
              <a:t>transporter</a:t>
            </a:r>
            <a:r>
              <a:rPr lang="es-ES" sz="1400" dirty="0"/>
              <a:t> 8 </a:t>
            </a:r>
            <a:r>
              <a:rPr lang="es-ES" sz="1400" dirty="0" err="1"/>
              <a:t>autoantibody</a:t>
            </a:r>
            <a:r>
              <a:rPr lang="es-ES" sz="1400" dirty="0"/>
              <a:t> (ZnT8A)</a:t>
            </a:r>
            <a:endParaRPr lang="en-US" sz="1400" dirty="0"/>
          </a:p>
          <a:p>
            <a:pPr lvl="0"/>
            <a:r>
              <a:rPr lang="en-US" sz="1400" dirty="0"/>
              <a:t>Islet cell autoantibody (ICA)</a:t>
            </a:r>
          </a:p>
          <a:p>
            <a:endParaRPr lang="en-US"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D062266F-5B70-7D1C-C2D8-0ECDF2453A3C}"/>
              </a:ext>
            </a:extLst>
          </p:cNvPr>
          <p:cNvGraphicFramePr>
            <a:graphicFrameLocks noGrp="1"/>
          </p:cNvGraphicFramePr>
          <p:nvPr>
            <p:extLst>
              <p:ext uri="{D42A27DB-BD31-4B8C-83A1-F6EECF244321}">
                <p14:modId xmlns:p14="http://schemas.microsoft.com/office/powerpoint/2010/main" val="368503879"/>
              </p:ext>
            </p:extLst>
          </p:nvPr>
        </p:nvGraphicFramePr>
        <p:xfrm>
          <a:off x="303124" y="1295400"/>
          <a:ext cx="8458199" cy="4841600"/>
        </p:xfrm>
        <a:graphic>
          <a:graphicData uri="http://schemas.openxmlformats.org/drawingml/2006/table">
            <a:tbl>
              <a:tblPr/>
              <a:tblGrid>
                <a:gridCol w="1551963">
                  <a:extLst>
                    <a:ext uri="{9D8B030D-6E8A-4147-A177-3AD203B41FA5}">
                      <a16:colId xmlns:a16="http://schemas.microsoft.com/office/drawing/2014/main" val="1718961071"/>
                    </a:ext>
                  </a:extLst>
                </a:gridCol>
                <a:gridCol w="2258037">
                  <a:extLst>
                    <a:ext uri="{9D8B030D-6E8A-4147-A177-3AD203B41FA5}">
                      <a16:colId xmlns:a16="http://schemas.microsoft.com/office/drawing/2014/main" val="2126884748"/>
                    </a:ext>
                  </a:extLst>
                </a:gridCol>
                <a:gridCol w="2630647">
                  <a:extLst>
                    <a:ext uri="{9D8B030D-6E8A-4147-A177-3AD203B41FA5}">
                      <a16:colId xmlns:a16="http://schemas.microsoft.com/office/drawing/2014/main" val="702364766"/>
                    </a:ext>
                  </a:extLst>
                </a:gridCol>
                <a:gridCol w="2017552">
                  <a:extLst>
                    <a:ext uri="{9D8B030D-6E8A-4147-A177-3AD203B41FA5}">
                      <a16:colId xmlns:a16="http://schemas.microsoft.com/office/drawing/2014/main" val="4142547164"/>
                    </a:ext>
                  </a:extLst>
                </a:gridCol>
              </a:tblGrid>
              <a:tr h="375094">
                <a:tc>
                  <a:txBody>
                    <a:bodyPr/>
                    <a:lstStyle/>
                    <a:p>
                      <a:pPr algn="l" fontAlgn="base"/>
                      <a:br>
                        <a:rPr lang="en-US" sz="1800" b="1" dirty="0">
                          <a:effectLst/>
                        </a:rPr>
                      </a:br>
                      <a:endParaRPr lang="en-US" sz="1800" b="1" dirty="0">
                        <a:effectLst/>
                      </a:endParaRPr>
                    </a:p>
                  </a:txBody>
                  <a:tcPr marL="72208" marR="72208" marT="36104" marB="36104" anchor="ctr">
                    <a:lnL w="9525" cap="flat" cmpd="sng" algn="ctr">
                      <a:solidFill>
                        <a:srgbClr val="1A1A1A"/>
                      </a:solidFill>
                      <a:prstDash val="solid"/>
                      <a:round/>
                      <a:headEnd type="none" w="med" len="med"/>
                      <a:tailEnd type="none" w="med" len="med"/>
                    </a:lnL>
                    <a:lnR w="9525" cap="flat" cmpd="sng" algn="ctr">
                      <a:solidFill>
                        <a:srgbClr val="1A1A1A"/>
                      </a:solidFill>
                      <a:prstDash val="solid"/>
                      <a:round/>
                      <a:headEnd type="none" w="med" len="med"/>
                      <a:tailEnd type="none" w="med" len="med"/>
                    </a:lnR>
                    <a:lnT w="9525" cap="flat" cmpd="sng" algn="ctr">
                      <a:solidFill>
                        <a:srgbClr val="1A1A1A"/>
                      </a:solidFill>
                      <a:prstDash val="solid"/>
                      <a:round/>
                      <a:headEnd type="none" w="med" len="med"/>
                      <a:tailEnd type="none" w="med" len="med"/>
                    </a:lnT>
                    <a:lnB w="9525" cap="flat" cmpd="sng" algn="ctr">
                      <a:solidFill>
                        <a:srgbClr val="1A1A1A"/>
                      </a:solidFill>
                      <a:prstDash val="solid"/>
                      <a:round/>
                      <a:headEnd type="none" w="med" len="med"/>
                      <a:tailEnd type="none" w="med" len="med"/>
                    </a:lnB>
                    <a:solidFill>
                      <a:srgbClr val="B1D45A"/>
                    </a:solidFill>
                  </a:tcPr>
                </a:tc>
                <a:tc>
                  <a:txBody>
                    <a:bodyPr/>
                    <a:lstStyle/>
                    <a:p>
                      <a:pPr algn="l" fontAlgn="base"/>
                      <a:r>
                        <a:rPr lang="en-US" sz="2000" b="1" dirty="0">
                          <a:effectLst/>
                        </a:rPr>
                        <a:t>Stage 1</a:t>
                      </a:r>
                    </a:p>
                  </a:txBody>
                  <a:tcPr marL="72208" marR="72208" marT="36104" marB="36104" anchor="ctr">
                    <a:lnL w="9525" cap="flat" cmpd="sng" algn="ctr">
                      <a:solidFill>
                        <a:srgbClr val="1A1A1A"/>
                      </a:solidFill>
                      <a:prstDash val="solid"/>
                      <a:round/>
                      <a:headEnd type="none" w="med" len="med"/>
                      <a:tailEnd type="none" w="med" len="med"/>
                    </a:lnL>
                    <a:lnR w="9525" cap="flat" cmpd="sng" algn="ctr">
                      <a:solidFill>
                        <a:srgbClr val="1A1A1A"/>
                      </a:solidFill>
                      <a:prstDash val="solid"/>
                      <a:round/>
                      <a:headEnd type="none" w="med" len="med"/>
                      <a:tailEnd type="none" w="med" len="med"/>
                    </a:lnR>
                    <a:lnT w="9525" cap="flat" cmpd="sng" algn="ctr">
                      <a:solidFill>
                        <a:srgbClr val="1A1A1A"/>
                      </a:solidFill>
                      <a:prstDash val="solid"/>
                      <a:round/>
                      <a:headEnd type="none" w="med" len="med"/>
                      <a:tailEnd type="none" w="med" len="med"/>
                    </a:lnT>
                    <a:lnB w="9525" cap="flat" cmpd="sng" algn="ctr">
                      <a:solidFill>
                        <a:srgbClr val="1A1A1A"/>
                      </a:solidFill>
                      <a:prstDash val="solid"/>
                      <a:round/>
                      <a:headEnd type="none" w="med" len="med"/>
                      <a:tailEnd type="none" w="med" len="med"/>
                    </a:lnB>
                    <a:solidFill>
                      <a:srgbClr val="B1D45A"/>
                    </a:solidFill>
                  </a:tcPr>
                </a:tc>
                <a:tc>
                  <a:txBody>
                    <a:bodyPr/>
                    <a:lstStyle/>
                    <a:p>
                      <a:pPr algn="l" fontAlgn="base"/>
                      <a:r>
                        <a:rPr lang="en-US" sz="2000" b="1" dirty="0">
                          <a:effectLst/>
                        </a:rPr>
                        <a:t>Stage 2</a:t>
                      </a:r>
                    </a:p>
                  </a:txBody>
                  <a:tcPr marL="72208" marR="72208" marT="36104" marB="36104" anchor="ctr">
                    <a:lnL w="9525" cap="flat" cmpd="sng" algn="ctr">
                      <a:solidFill>
                        <a:srgbClr val="1A1A1A"/>
                      </a:solidFill>
                      <a:prstDash val="solid"/>
                      <a:round/>
                      <a:headEnd type="none" w="med" len="med"/>
                      <a:tailEnd type="none" w="med" len="med"/>
                    </a:lnL>
                    <a:lnR w="9525" cap="flat" cmpd="sng" algn="ctr">
                      <a:solidFill>
                        <a:srgbClr val="1A1A1A"/>
                      </a:solidFill>
                      <a:prstDash val="solid"/>
                      <a:round/>
                      <a:headEnd type="none" w="med" len="med"/>
                      <a:tailEnd type="none" w="med" len="med"/>
                    </a:lnR>
                    <a:lnT w="9525" cap="flat" cmpd="sng" algn="ctr">
                      <a:solidFill>
                        <a:srgbClr val="1A1A1A"/>
                      </a:solidFill>
                      <a:prstDash val="solid"/>
                      <a:round/>
                      <a:headEnd type="none" w="med" len="med"/>
                      <a:tailEnd type="none" w="med" len="med"/>
                    </a:lnT>
                    <a:lnB w="9525" cap="flat" cmpd="sng" algn="ctr">
                      <a:solidFill>
                        <a:srgbClr val="1A1A1A"/>
                      </a:solidFill>
                      <a:prstDash val="solid"/>
                      <a:round/>
                      <a:headEnd type="none" w="med" len="med"/>
                      <a:tailEnd type="none" w="med" len="med"/>
                    </a:lnB>
                    <a:solidFill>
                      <a:srgbClr val="B1D45A"/>
                    </a:solidFill>
                  </a:tcPr>
                </a:tc>
                <a:tc>
                  <a:txBody>
                    <a:bodyPr/>
                    <a:lstStyle/>
                    <a:p>
                      <a:pPr algn="l"/>
                      <a:r>
                        <a:rPr lang="en-US" sz="2000" dirty="0"/>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dirty="0">
                          <a:effectLst/>
                        </a:rPr>
                        <a:t>Stage 3</a:t>
                      </a:r>
                    </a:p>
                    <a:p>
                      <a:pPr algn="l"/>
                      <a:endParaRPr lang="en-US" sz="2000" dirty="0"/>
                    </a:p>
                  </a:txBody>
                  <a:tcPr marL="72208" marR="72208" marT="36104" marB="36104">
                    <a:lnL w="9525" cap="flat" cmpd="sng" algn="ctr">
                      <a:solidFill>
                        <a:srgbClr val="1A1A1A"/>
                      </a:solidFill>
                      <a:prstDash val="solid"/>
                      <a:round/>
                      <a:headEnd type="none" w="med" len="med"/>
                      <a:tailEnd type="none" w="med" len="med"/>
                    </a:lnL>
                    <a:lnB w="9525" cap="flat" cmpd="sng" algn="ctr">
                      <a:solidFill>
                        <a:srgbClr val="1A1A1A"/>
                      </a:solidFill>
                      <a:prstDash val="solid"/>
                      <a:round/>
                      <a:headEnd type="none" w="med" len="med"/>
                      <a:tailEnd type="none" w="med" len="med"/>
                    </a:lnB>
                    <a:solidFill>
                      <a:srgbClr val="B1D45A"/>
                    </a:solidFill>
                  </a:tcPr>
                </a:tc>
                <a:extLst>
                  <a:ext uri="{0D108BD9-81ED-4DB2-BD59-A6C34878D82A}">
                    <a16:rowId xmlns:a16="http://schemas.microsoft.com/office/drawing/2014/main" val="2463480101"/>
                  </a:ext>
                </a:extLst>
              </a:tr>
              <a:tr h="214690">
                <a:tc rowSpan="3">
                  <a:txBody>
                    <a:bodyPr/>
                    <a:lstStyle/>
                    <a:p>
                      <a:pPr algn="l" fontAlgn="base"/>
                      <a:r>
                        <a:rPr lang="en-US" sz="1800" dirty="0">
                          <a:effectLst/>
                        </a:rPr>
                        <a:t>Characteristics </a:t>
                      </a:r>
                    </a:p>
                  </a:txBody>
                  <a:tcPr marL="72208" marR="72208" marT="36104" marB="36104" anchor="ctr">
                    <a:lnL w="9525" cap="flat" cmpd="sng" algn="ctr">
                      <a:solidFill>
                        <a:srgbClr val="1A1A1A"/>
                      </a:solidFill>
                      <a:prstDash val="solid"/>
                      <a:round/>
                      <a:headEnd type="none" w="med" len="med"/>
                      <a:tailEnd type="none" w="med" len="med"/>
                    </a:lnL>
                    <a:lnR w="9525" cap="flat" cmpd="sng" algn="ctr">
                      <a:solidFill>
                        <a:srgbClr val="1A1A1A"/>
                      </a:solidFill>
                      <a:prstDash val="solid"/>
                      <a:round/>
                      <a:headEnd type="none" w="med" len="med"/>
                      <a:tailEnd type="none" w="med" len="med"/>
                    </a:lnR>
                    <a:lnT w="9525" cap="flat" cmpd="sng" algn="ctr">
                      <a:solidFill>
                        <a:srgbClr val="1A1A1A"/>
                      </a:solidFill>
                      <a:prstDash val="solid"/>
                      <a:round/>
                      <a:headEnd type="none" w="med" len="med"/>
                      <a:tailEnd type="none" w="med" len="med"/>
                    </a:lnT>
                    <a:lnB w="9525" cap="flat" cmpd="sng" algn="ctr">
                      <a:solidFill>
                        <a:srgbClr val="1A1A1A"/>
                      </a:solidFill>
                      <a:prstDash val="solid"/>
                      <a:round/>
                      <a:headEnd type="none" w="med" len="med"/>
                      <a:tailEnd type="none" w="med" len="med"/>
                    </a:lnB>
                    <a:solidFill>
                      <a:srgbClr val="FFFFFF"/>
                    </a:solidFill>
                  </a:tcPr>
                </a:tc>
                <a:tc>
                  <a:txBody>
                    <a:bodyPr/>
                    <a:lstStyle/>
                    <a:p>
                      <a:pPr algn="l" fontAlgn="base"/>
                      <a:r>
                        <a:rPr lang="en-US" sz="1800" dirty="0">
                          <a:effectLst/>
                        </a:rPr>
                        <a:t>• Autoimmunity </a:t>
                      </a:r>
                    </a:p>
                  </a:txBody>
                  <a:tcPr marL="72208" marR="72208" marT="36104" marB="36104" anchor="ctr">
                    <a:lnL w="9525" cap="flat" cmpd="sng" algn="ctr">
                      <a:solidFill>
                        <a:srgbClr val="1A1A1A"/>
                      </a:solidFill>
                      <a:prstDash val="solid"/>
                      <a:round/>
                      <a:headEnd type="none" w="med" len="med"/>
                      <a:tailEnd type="none" w="med" len="med"/>
                    </a:lnL>
                    <a:lnR w="9525" cap="flat" cmpd="sng" algn="ctr">
                      <a:solidFill>
                        <a:srgbClr val="1A1A1A"/>
                      </a:solidFill>
                      <a:prstDash val="solid"/>
                      <a:round/>
                      <a:headEnd type="none" w="med" len="med"/>
                      <a:tailEnd type="none" w="med" len="med"/>
                    </a:lnR>
                    <a:lnT w="9525" cap="flat" cmpd="sng" algn="ctr">
                      <a:solidFill>
                        <a:srgbClr val="1A1A1A"/>
                      </a:solidFill>
                      <a:prstDash val="solid"/>
                      <a:round/>
                      <a:headEnd type="none" w="med" len="med"/>
                      <a:tailEnd type="none" w="med" len="med"/>
                    </a:lnT>
                    <a:lnB w="9525" cap="flat" cmpd="sng" algn="ctr">
                      <a:solidFill>
                        <a:srgbClr val="1A1A1A"/>
                      </a:solidFill>
                      <a:prstDash val="solid"/>
                      <a:round/>
                      <a:headEnd type="none" w="med" len="med"/>
                      <a:tailEnd type="none" w="med" len="med"/>
                    </a:lnB>
                    <a:solidFill>
                      <a:srgbClr val="FFFFFF"/>
                    </a:solidFill>
                  </a:tcPr>
                </a:tc>
                <a:tc>
                  <a:txBody>
                    <a:bodyPr/>
                    <a:lstStyle/>
                    <a:p>
                      <a:pPr algn="l" fontAlgn="base"/>
                      <a:r>
                        <a:rPr lang="en-US" sz="1800" dirty="0">
                          <a:effectLst/>
                        </a:rPr>
                        <a:t>• Autoimmunity </a:t>
                      </a:r>
                    </a:p>
                  </a:txBody>
                  <a:tcPr marL="72208" marR="72208" marT="36104" marB="36104" anchor="ctr">
                    <a:lnL w="9525" cap="flat" cmpd="sng" algn="ctr">
                      <a:solidFill>
                        <a:srgbClr val="1A1A1A"/>
                      </a:solidFill>
                      <a:prstDash val="solid"/>
                      <a:round/>
                      <a:headEnd type="none" w="med" len="med"/>
                      <a:tailEnd type="none" w="med" len="med"/>
                    </a:lnL>
                    <a:lnR w="9525" cap="flat" cmpd="sng" algn="ctr">
                      <a:solidFill>
                        <a:srgbClr val="1A1A1A"/>
                      </a:solidFill>
                      <a:prstDash val="solid"/>
                      <a:round/>
                      <a:headEnd type="none" w="med" len="med"/>
                      <a:tailEnd type="none" w="med" len="med"/>
                    </a:lnR>
                    <a:lnT w="9525" cap="flat" cmpd="sng" algn="ctr">
                      <a:solidFill>
                        <a:srgbClr val="1A1A1A"/>
                      </a:solidFill>
                      <a:prstDash val="solid"/>
                      <a:round/>
                      <a:headEnd type="none" w="med" len="med"/>
                      <a:tailEnd type="none" w="med" len="med"/>
                    </a:lnT>
                    <a:lnB w="9525" cap="flat" cmpd="sng" algn="ctr">
                      <a:solidFill>
                        <a:srgbClr val="1A1A1A"/>
                      </a:solidFill>
                      <a:prstDash val="solid"/>
                      <a:round/>
                      <a:headEnd type="none" w="med" len="med"/>
                      <a:tailEnd type="none" w="med" len="med"/>
                    </a:lnB>
                    <a:solidFill>
                      <a:srgbClr val="FFFFFF"/>
                    </a:solidFill>
                  </a:tcPr>
                </a:tc>
                <a:tc>
                  <a:txBody>
                    <a:bodyPr/>
                    <a:lstStyle/>
                    <a:p>
                      <a:pPr algn="l" fontAlgn="base"/>
                      <a:r>
                        <a:rPr lang="en-US" sz="1800" dirty="0">
                          <a:effectLst/>
                        </a:rPr>
                        <a:t>• Autoimmunity </a:t>
                      </a:r>
                    </a:p>
                  </a:txBody>
                  <a:tcPr marL="72208" marR="72208" marT="36104" marB="36104" anchor="ctr">
                    <a:lnL w="9525" cap="flat" cmpd="sng" algn="ctr">
                      <a:solidFill>
                        <a:srgbClr val="1A1A1A"/>
                      </a:solidFill>
                      <a:prstDash val="solid"/>
                      <a:round/>
                      <a:headEnd type="none" w="med" len="med"/>
                      <a:tailEnd type="none" w="med" len="med"/>
                    </a:lnL>
                    <a:lnR w="9525" cap="flat" cmpd="sng" algn="ctr">
                      <a:solidFill>
                        <a:srgbClr val="1A1A1A"/>
                      </a:solidFill>
                      <a:prstDash val="solid"/>
                      <a:round/>
                      <a:headEnd type="none" w="med" len="med"/>
                      <a:tailEnd type="none" w="med" len="med"/>
                    </a:lnR>
                    <a:lnT w="9525" cap="flat" cmpd="sng" algn="ctr">
                      <a:solidFill>
                        <a:srgbClr val="1A1A1A"/>
                      </a:solidFill>
                      <a:prstDash val="solid"/>
                      <a:round/>
                      <a:headEnd type="none" w="med" len="med"/>
                      <a:tailEnd type="none" w="med" len="med"/>
                    </a:lnT>
                    <a:lnB w="9525" cap="flat" cmpd="sng" algn="ctr">
                      <a:solidFill>
                        <a:srgbClr val="1A1A1A"/>
                      </a:solidFill>
                      <a:prstDash val="solid"/>
                      <a:round/>
                      <a:headEnd type="none" w="med" len="med"/>
                      <a:tailEnd type="none" w="med" len="med"/>
                    </a:lnB>
                    <a:solidFill>
                      <a:srgbClr val="FFFFFF"/>
                    </a:solidFill>
                  </a:tcPr>
                </a:tc>
                <a:extLst>
                  <a:ext uri="{0D108BD9-81ED-4DB2-BD59-A6C34878D82A}">
                    <a16:rowId xmlns:a16="http://schemas.microsoft.com/office/drawing/2014/main" val="219390501"/>
                  </a:ext>
                </a:extLst>
              </a:tr>
              <a:tr h="287263">
                <a:tc vMerge="1">
                  <a:txBody>
                    <a:bodyPr/>
                    <a:lstStyle/>
                    <a:p>
                      <a:endParaRPr lang="en-US"/>
                    </a:p>
                  </a:txBody>
                  <a:tcPr/>
                </a:tc>
                <a:tc>
                  <a:txBody>
                    <a:bodyPr/>
                    <a:lstStyle/>
                    <a:p>
                      <a:pPr algn="l" fontAlgn="base"/>
                      <a:r>
                        <a:rPr lang="en-US" sz="1800" dirty="0">
                          <a:effectLst/>
                        </a:rPr>
                        <a:t>• Normoglycemia </a:t>
                      </a:r>
                    </a:p>
                  </a:txBody>
                  <a:tcPr marL="72208" marR="72208" marT="36104" marB="36104" anchor="ctr">
                    <a:lnL w="9525" cap="flat" cmpd="sng" algn="ctr">
                      <a:solidFill>
                        <a:srgbClr val="1A1A1A"/>
                      </a:solidFill>
                      <a:prstDash val="solid"/>
                      <a:round/>
                      <a:headEnd type="none" w="med" len="med"/>
                      <a:tailEnd type="none" w="med" len="med"/>
                    </a:lnL>
                    <a:lnR w="9525" cap="flat" cmpd="sng" algn="ctr">
                      <a:solidFill>
                        <a:srgbClr val="1A1A1A"/>
                      </a:solidFill>
                      <a:prstDash val="solid"/>
                      <a:round/>
                      <a:headEnd type="none" w="med" len="med"/>
                      <a:tailEnd type="none" w="med" len="med"/>
                    </a:lnR>
                    <a:lnT w="9525" cap="flat" cmpd="sng" algn="ctr">
                      <a:solidFill>
                        <a:srgbClr val="1A1A1A"/>
                      </a:solidFill>
                      <a:prstDash val="solid"/>
                      <a:round/>
                      <a:headEnd type="none" w="med" len="med"/>
                      <a:tailEnd type="none" w="med" len="med"/>
                    </a:lnT>
                    <a:lnB w="9525" cap="flat" cmpd="sng" algn="ctr">
                      <a:solidFill>
                        <a:srgbClr val="1A1A1A"/>
                      </a:solidFill>
                      <a:prstDash val="solid"/>
                      <a:round/>
                      <a:headEnd type="none" w="med" len="med"/>
                      <a:tailEnd type="none" w="med" len="med"/>
                    </a:lnB>
                    <a:solidFill>
                      <a:srgbClr val="FFFFFF"/>
                    </a:solidFill>
                  </a:tcPr>
                </a:tc>
                <a:tc>
                  <a:txBody>
                    <a:bodyPr/>
                    <a:lstStyle/>
                    <a:p>
                      <a:pPr algn="l" fontAlgn="base"/>
                      <a:r>
                        <a:rPr lang="en-US" sz="1800" dirty="0">
                          <a:effectLst/>
                        </a:rPr>
                        <a:t>• </a:t>
                      </a:r>
                      <a:r>
                        <a:rPr lang="en-US" sz="1800" dirty="0" err="1">
                          <a:effectLst/>
                        </a:rPr>
                        <a:t>Dysglycemia</a:t>
                      </a:r>
                      <a:r>
                        <a:rPr lang="en-US" sz="1800" dirty="0">
                          <a:effectLst/>
                        </a:rPr>
                        <a:t> </a:t>
                      </a:r>
                    </a:p>
                  </a:txBody>
                  <a:tcPr marL="72208" marR="72208" marT="36104" marB="36104" anchor="ctr">
                    <a:lnL w="9525" cap="flat" cmpd="sng" algn="ctr">
                      <a:solidFill>
                        <a:srgbClr val="1A1A1A"/>
                      </a:solidFill>
                      <a:prstDash val="solid"/>
                      <a:round/>
                      <a:headEnd type="none" w="med" len="med"/>
                      <a:tailEnd type="none" w="med" len="med"/>
                    </a:lnL>
                    <a:lnR w="9525" cap="flat" cmpd="sng" algn="ctr">
                      <a:solidFill>
                        <a:srgbClr val="1A1A1A"/>
                      </a:solidFill>
                      <a:prstDash val="solid"/>
                      <a:round/>
                      <a:headEnd type="none" w="med" len="med"/>
                      <a:tailEnd type="none" w="med" len="med"/>
                    </a:lnR>
                    <a:lnT w="9525" cap="flat" cmpd="sng" algn="ctr">
                      <a:solidFill>
                        <a:srgbClr val="1A1A1A"/>
                      </a:solidFill>
                      <a:prstDash val="solid"/>
                      <a:round/>
                      <a:headEnd type="none" w="med" len="med"/>
                      <a:tailEnd type="none" w="med" len="med"/>
                    </a:lnT>
                    <a:lnB w="9525" cap="flat" cmpd="sng" algn="ctr">
                      <a:solidFill>
                        <a:srgbClr val="1A1A1A"/>
                      </a:solidFill>
                      <a:prstDash val="solid"/>
                      <a:round/>
                      <a:headEnd type="none" w="med" len="med"/>
                      <a:tailEnd type="none" w="med" len="med"/>
                    </a:lnB>
                    <a:solidFill>
                      <a:srgbClr val="FFFFFF"/>
                    </a:solidFill>
                  </a:tcPr>
                </a:tc>
                <a:tc>
                  <a:txBody>
                    <a:bodyPr/>
                    <a:lstStyle/>
                    <a:p>
                      <a:pPr algn="l" fontAlgn="base"/>
                      <a:r>
                        <a:rPr lang="en-US" sz="1800">
                          <a:effectLst/>
                        </a:rPr>
                        <a:t>• Overt hyperglycemia </a:t>
                      </a:r>
                    </a:p>
                  </a:txBody>
                  <a:tcPr marL="72208" marR="72208" marT="36104" marB="36104" anchor="ctr">
                    <a:lnL w="9525" cap="flat" cmpd="sng" algn="ctr">
                      <a:solidFill>
                        <a:srgbClr val="1A1A1A"/>
                      </a:solidFill>
                      <a:prstDash val="solid"/>
                      <a:round/>
                      <a:headEnd type="none" w="med" len="med"/>
                      <a:tailEnd type="none" w="med" len="med"/>
                    </a:lnL>
                    <a:lnR w="9525" cap="flat" cmpd="sng" algn="ctr">
                      <a:solidFill>
                        <a:srgbClr val="1A1A1A"/>
                      </a:solidFill>
                      <a:prstDash val="solid"/>
                      <a:round/>
                      <a:headEnd type="none" w="med" len="med"/>
                      <a:tailEnd type="none" w="med" len="med"/>
                    </a:lnR>
                    <a:lnT w="9525" cap="flat" cmpd="sng" algn="ctr">
                      <a:solidFill>
                        <a:srgbClr val="1A1A1A"/>
                      </a:solidFill>
                      <a:prstDash val="solid"/>
                      <a:round/>
                      <a:headEnd type="none" w="med" len="med"/>
                      <a:tailEnd type="none" w="med" len="med"/>
                    </a:lnT>
                    <a:lnB w="9525" cap="flat" cmpd="sng" algn="ctr">
                      <a:solidFill>
                        <a:srgbClr val="1A1A1A"/>
                      </a:solidFill>
                      <a:prstDash val="solid"/>
                      <a:round/>
                      <a:headEnd type="none" w="med" len="med"/>
                      <a:tailEnd type="none" w="med" len="med"/>
                    </a:lnB>
                    <a:solidFill>
                      <a:srgbClr val="FFFFFF"/>
                    </a:solidFill>
                  </a:tcPr>
                </a:tc>
                <a:extLst>
                  <a:ext uri="{0D108BD9-81ED-4DB2-BD59-A6C34878D82A}">
                    <a16:rowId xmlns:a16="http://schemas.microsoft.com/office/drawing/2014/main" val="1737724514"/>
                  </a:ext>
                </a:extLst>
              </a:tr>
              <a:tr h="214690">
                <a:tc vMerge="1">
                  <a:txBody>
                    <a:bodyPr/>
                    <a:lstStyle/>
                    <a:p>
                      <a:endParaRPr lang="en-US"/>
                    </a:p>
                  </a:txBody>
                  <a:tcPr/>
                </a:tc>
                <a:tc>
                  <a:txBody>
                    <a:bodyPr/>
                    <a:lstStyle/>
                    <a:p>
                      <a:pPr algn="l" fontAlgn="base"/>
                      <a:r>
                        <a:rPr lang="en-US" sz="1800">
                          <a:effectLst/>
                        </a:rPr>
                        <a:t>• Presymptomatic </a:t>
                      </a:r>
                    </a:p>
                  </a:txBody>
                  <a:tcPr marL="72208" marR="72208" marT="36104" marB="36104" anchor="ctr">
                    <a:lnL w="9525" cap="flat" cmpd="sng" algn="ctr">
                      <a:solidFill>
                        <a:srgbClr val="1A1A1A"/>
                      </a:solidFill>
                      <a:prstDash val="solid"/>
                      <a:round/>
                      <a:headEnd type="none" w="med" len="med"/>
                      <a:tailEnd type="none" w="med" len="med"/>
                    </a:lnL>
                    <a:lnR w="9525" cap="flat" cmpd="sng" algn="ctr">
                      <a:solidFill>
                        <a:srgbClr val="1A1A1A"/>
                      </a:solidFill>
                      <a:prstDash val="solid"/>
                      <a:round/>
                      <a:headEnd type="none" w="med" len="med"/>
                      <a:tailEnd type="none" w="med" len="med"/>
                    </a:lnR>
                    <a:lnT w="9525" cap="flat" cmpd="sng" algn="ctr">
                      <a:solidFill>
                        <a:srgbClr val="1A1A1A"/>
                      </a:solidFill>
                      <a:prstDash val="solid"/>
                      <a:round/>
                      <a:headEnd type="none" w="med" len="med"/>
                      <a:tailEnd type="none" w="med" len="med"/>
                    </a:lnT>
                    <a:lnB w="9525" cap="flat" cmpd="sng" algn="ctr">
                      <a:solidFill>
                        <a:srgbClr val="1A1A1A"/>
                      </a:solidFill>
                      <a:prstDash val="solid"/>
                      <a:round/>
                      <a:headEnd type="none" w="med" len="med"/>
                      <a:tailEnd type="none" w="med" len="med"/>
                    </a:lnB>
                    <a:solidFill>
                      <a:srgbClr val="FFFFFF"/>
                    </a:solidFill>
                  </a:tcPr>
                </a:tc>
                <a:tc>
                  <a:txBody>
                    <a:bodyPr/>
                    <a:lstStyle/>
                    <a:p>
                      <a:pPr algn="l" fontAlgn="base"/>
                      <a:r>
                        <a:rPr lang="en-US" sz="1800" dirty="0">
                          <a:effectLst/>
                        </a:rPr>
                        <a:t>• </a:t>
                      </a:r>
                      <a:r>
                        <a:rPr lang="en-US" sz="1800" dirty="0" err="1">
                          <a:effectLst/>
                        </a:rPr>
                        <a:t>Presymptomatic</a:t>
                      </a:r>
                      <a:r>
                        <a:rPr lang="en-US" sz="1800" dirty="0">
                          <a:effectLst/>
                        </a:rPr>
                        <a:t> </a:t>
                      </a:r>
                    </a:p>
                  </a:txBody>
                  <a:tcPr marL="72208" marR="72208" marT="36104" marB="36104" anchor="ctr">
                    <a:lnL w="9525" cap="flat" cmpd="sng" algn="ctr">
                      <a:solidFill>
                        <a:srgbClr val="1A1A1A"/>
                      </a:solidFill>
                      <a:prstDash val="solid"/>
                      <a:round/>
                      <a:headEnd type="none" w="med" len="med"/>
                      <a:tailEnd type="none" w="med" len="med"/>
                    </a:lnL>
                    <a:lnR w="9525" cap="flat" cmpd="sng" algn="ctr">
                      <a:solidFill>
                        <a:srgbClr val="1A1A1A"/>
                      </a:solidFill>
                      <a:prstDash val="solid"/>
                      <a:round/>
                      <a:headEnd type="none" w="med" len="med"/>
                      <a:tailEnd type="none" w="med" len="med"/>
                    </a:lnR>
                    <a:lnT w="9525" cap="flat" cmpd="sng" algn="ctr">
                      <a:solidFill>
                        <a:srgbClr val="1A1A1A"/>
                      </a:solidFill>
                      <a:prstDash val="solid"/>
                      <a:round/>
                      <a:headEnd type="none" w="med" len="med"/>
                      <a:tailEnd type="none" w="med" len="med"/>
                    </a:lnT>
                    <a:lnB w="9525" cap="flat" cmpd="sng" algn="ctr">
                      <a:solidFill>
                        <a:srgbClr val="1A1A1A"/>
                      </a:solidFill>
                      <a:prstDash val="solid"/>
                      <a:round/>
                      <a:headEnd type="none" w="med" len="med"/>
                      <a:tailEnd type="none" w="med" len="med"/>
                    </a:lnB>
                    <a:solidFill>
                      <a:srgbClr val="FFFFFF"/>
                    </a:solidFill>
                  </a:tcPr>
                </a:tc>
                <a:tc>
                  <a:txBody>
                    <a:bodyPr/>
                    <a:lstStyle/>
                    <a:p>
                      <a:pPr algn="l" fontAlgn="base"/>
                      <a:r>
                        <a:rPr lang="en-US" sz="1800">
                          <a:effectLst/>
                        </a:rPr>
                        <a:t>• Symptomatic </a:t>
                      </a:r>
                    </a:p>
                  </a:txBody>
                  <a:tcPr marL="72208" marR="72208" marT="36104" marB="36104" anchor="ctr">
                    <a:lnL w="9525" cap="flat" cmpd="sng" algn="ctr">
                      <a:solidFill>
                        <a:srgbClr val="1A1A1A"/>
                      </a:solidFill>
                      <a:prstDash val="solid"/>
                      <a:round/>
                      <a:headEnd type="none" w="med" len="med"/>
                      <a:tailEnd type="none" w="med" len="med"/>
                    </a:lnL>
                    <a:lnR w="9525" cap="flat" cmpd="sng" algn="ctr">
                      <a:solidFill>
                        <a:srgbClr val="1A1A1A"/>
                      </a:solidFill>
                      <a:prstDash val="solid"/>
                      <a:round/>
                      <a:headEnd type="none" w="med" len="med"/>
                      <a:tailEnd type="none" w="med" len="med"/>
                    </a:lnR>
                    <a:lnT w="9525" cap="flat" cmpd="sng" algn="ctr">
                      <a:solidFill>
                        <a:srgbClr val="1A1A1A"/>
                      </a:solidFill>
                      <a:prstDash val="solid"/>
                      <a:round/>
                      <a:headEnd type="none" w="med" len="med"/>
                      <a:tailEnd type="none" w="med" len="med"/>
                    </a:lnT>
                    <a:lnB w="9525" cap="flat" cmpd="sng" algn="ctr">
                      <a:solidFill>
                        <a:srgbClr val="1A1A1A"/>
                      </a:solidFill>
                      <a:prstDash val="solid"/>
                      <a:round/>
                      <a:headEnd type="none" w="med" len="med"/>
                      <a:tailEnd type="none" w="med" len="med"/>
                    </a:lnB>
                    <a:solidFill>
                      <a:srgbClr val="FFFFFF"/>
                    </a:solidFill>
                  </a:tcPr>
                </a:tc>
                <a:extLst>
                  <a:ext uri="{0D108BD9-81ED-4DB2-BD59-A6C34878D82A}">
                    <a16:rowId xmlns:a16="http://schemas.microsoft.com/office/drawing/2014/main" val="1643613940"/>
                  </a:ext>
                </a:extLst>
              </a:tr>
              <a:tr h="2037268">
                <a:tc>
                  <a:txBody>
                    <a:bodyPr/>
                    <a:lstStyle/>
                    <a:p>
                      <a:pPr algn="l" fontAlgn="base"/>
                      <a:r>
                        <a:rPr lang="en-US" sz="1800" dirty="0">
                          <a:effectLst/>
                        </a:rPr>
                        <a:t>Diagnostic criteria </a:t>
                      </a:r>
                    </a:p>
                  </a:txBody>
                  <a:tcPr marL="72208" marR="72208" marT="36104" marB="36104" anchor="ctr">
                    <a:lnL w="9525" cap="flat" cmpd="sng" algn="ctr">
                      <a:solidFill>
                        <a:srgbClr val="1A1A1A"/>
                      </a:solidFill>
                      <a:prstDash val="solid"/>
                      <a:round/>
                      <a:headEnd type="none" w="med" len="med"/>
                      <a:tailEnd type="none" w="med" len="med"/>
                    </a:lnL>
                    <a:lnR w="9525" cap="flat" cmpd="sng" algn="ctr">
                      <a:solidFill>
                        <a:srgbClr val="1A1A1A"/>
                      </a:solidFill>
                      <a:prstDash val="solid"/>
                      <a:round/>
                      <a:headEnd type="none" w="med" len="med"/>
                      <a:tailEnd type="none" w="med" len="med"/>
                    </a:lnR>
                    <a:lnT w="9525" cap="flat" cmpd="sng" algn="ctr">
                      <a:solidFill>
                        <a:srgbClr val="1A1A1A"/>
                      </a:solidFill>
                      <a:prstDash val="solid"/>
                      <a:round/>
                      <a:headEnd type="none" w="med" len="med"/>
                      <a:tailEnd type="none" w="med" len="med"/>
                    </a:lnT>
                    <a:lnB w="9525" cap="flat" cmpd="sng" algn="ctr">
                      <a:solidFill>
                        <a:srgbClr val="1A1A1A"/>
                      </a:solidFill>
                      <a:prstDash val="solid"/>
                      <a:round/>
                      <a:headEnd type="none" w="med" len="med"/>
                      <a:tailEnd type="none" w="med" len="med"/>
                    </a:lnB>
                    <a:solidFill>
                      <a:srgbClr val="FFFFFF"/>
                    </a:solidFill>
                  </a:tcPr>
                </a:tc>
                <a:tc>
                  <a:txBody>
                    <a:bodyPr/>
                    <a:lstStyle/>
                    <a:p>
                      <a:pPr algn="l" fontAlgn="base"/>
                      <a:r>
                        <a:rPr lang="en-US" sz="1800" dirty="0">
                          <a:effectLst/>
                        </a:rPr>
                        <a:t>• 2 or more islet autoantibodies</a:t>
                      </a:r>
                    </a:p>
                    <a:p>
                      <a:pPr algn="l" fontAlgn="base"/>
                      <a:endParaRPr kumimoji="0" lang="en-US" sz="1800" b="0" i="0" kern="1200" dirty="0">
                        <a:solidFill>
                          <a:schemeClr val="tx1"/>
                        </a:solidFill>
                        <a:effectLst/>
                        <a:latin typeface="+mn-lt"/>
                        <a:ea typeface="+mn-ea"/>
                        <a:cs typeface="+mn-cs"/>
                      </a:endParaRPr>
                    </a:p>
                    <a:p>
                      <a:pPr algn="l" fontAlgn="base"/>
                      <a:r>
                        <a:rPr kumimoji="0" lang="en-US" sz="1800" b="0" i="0" kern="1200" dirty="0">
                          <a:solidFill>
                            <a:schemeClr val="tx1"/>
                          </a:solidFill>
                          <a:effectLst/>
                          <a:latin typeface="+mn-lt"/>
                          <a:ea typeface="+mn-ea"/>
                          <a:cs typeface="+mn-cs"/>
                        </a:rPr>
                        <a:t>Glucose levels are in normal range</a:t>
                      </a:r>
                    </a:p>
                    <a:p>
                      <a:pPr algn="l" fontAlgn="base"/>
                      <a:r>
                        <a:rPr kumimoji="0" lang="en-US" sz="1800" b="0" i="0" kern="1200" dirty="0">
                          <a:solidFill>
                            <a:schemeClr val="tx1"/>
                          </a:solidFill>
                          <a:effectLst/>
                          <a:latin typeface="+mn-lt"/>
                          <a:ea typeface="+mn-ea"/>
                          <a:cs typeface="+mn-cs"/>
                        </a:rPr>
                        <a:t>FBG&lt;100mg/dL</a:t>
                      </a:r>
                    </a:p>
                    <a:p>
                      <a:pPr algn="l" fontAlgn="base"/>
                      <a:r>
                        <a:rPr kumimoji="0" lang="en-US" sz="1800" b="0" i="0" kern="1200" dirty="0">
                          <a:solidFill>
                            <a:schemeClr val="tx1"/>
                          </a:solidFill>
                          <a:effectLst/>
                          <a:latin typeface="+mn-lt"/>
                          <a:ea typeface="+mn-ea"/>
                          <a:cs typeface="+mn-cs"/>
                        </a:rPr>
                        <a:t>A1C&lt;5.6%</a:t>
                      </a:r>
                    </a:p>
                    <a:p>
                      <a:pPr algn="l" fontAlgn="base"/>
                      <a:r>
                        <a:rPr kumimoji="0" lang="en-US" sz="1800" b="0" i="0" kern="1200" dirty="0">
                          <a:solidFill>
                            <a:schemeClr val="tx1"/>
                          </a:solidFill>
                          <a:effectLst/>
                          <a:latin typeface="+mn-lt"/>
                          <a:ea typeface="+mn-ea"/>
                          <a:cs typeface="+mn-cs"/>
                        </a:rPr>
                        <a:t>2-h PG &lt;140mg/dL</a:t>
                      </a:r>
                    </a:p>
                    <a:p>
                      <a:pPr marL="0" indent="0" algn="l" fontAlgn="base">
                        <a:buFont typeface="Arial" panose="020B0604020202020204" pitchFamily="34" charset="0"/>
                        <a:buNone/>
                      </a:pPr>
                      <a:endParaRPr lang="en-US" sz="1800" dirty="0">
                        <a:effectLst/>
                      </a:endParaRPr>
                    </a:p>
                  </a:txBody>
                  <a:tcPr marL="72208" marR="72208" marT="36104" marB="36104" anchor="ctr">
                    <a:lnL w="9525" cap="flat" cmpd="sng" algn="ctr">
                      <a:solidFill>
                        <a:srgbClr val="1A1A1A"/>
                      </a:solidFill>
                      <a:prstDash val="solid"/>
                      <a:round/>
                      <a:headEnd type="none" w="med" len="med"/>
                      <a:tailEnd type="none" w="med" len="med"/>
                    </a:lnL>
                    <a:lnR w="9525" cap="flat" cmpd="sng" algn="ctr">
                      <a:solidFill>
                        <a:srgbClr val="1A1A1A"/>
                      </a:solidFill>
                      <a:prstDash val="solid"/>
                      <a:round/>
                      <a:headEnd type="none" w="med" len="med"/>
                      <a:tailEnd type="none" w="med" len="med"/>
                    </a:lnR>
                    <a:lnT w="9525" cap="flat" cmpd="sng" algn="ctr">
                      <a:solidFill>
                        <a:srgbClr val="1A1A1A"/>
                      </a:solidFill>
                      <a:prstDash val="solid"/>
                      <a:round/>
                      <a:headEnd type="none" w="med" len="med"/>
                      <a:tailEnd type="none" w="med" len="med"/>
                    </a:lnT>
                    <a:lnB w="9525" cap="flat" cmpd="sng" algn="ctr">
                      <a:solidFill>
                        <a:srgbClr val="1A1A1A"/>
                      </a:solidFill>
                      <a:prstDash val="solid"/>
                      <a:round/>
                      <a:headEnd type="none" w="med" len="med"/>
                      <a:tailEnd type="none" w="med" len="med"/>
                    </a:lnB>
                    <a:solidFill>
                      <a:srgbClr val="FFFFFF"/>
                    </a:solidFill>
                  </a:tcPr>
                </a:tc>
                <a:tc>
                  <a:txBody>
                    <a:bodyPr/>
                    <a:lstStyle/>
                    <a:p>
                      <a:pPr algn="l" fontAlgn="base"/>
                      <a:r>
                        <a:rPr lang="en-US" sz="1800" dirty="0">
                          <a:effectLst/>
                        </a:rPr>
                        <a:t>• 2 or more islet autoantibodies</a:t>
                      </a:r>
                    </a:p>
                    <a:p>
                      <a:pPr algn="l" fontAlgn="base"/>
                      <a:br>
                        <a:rPr lang="en-US" sz="1800" dirty="0">
                          <a:effectLst/>
                        </a:rPr>
                      </a:br>
                      <a:r>
                        <a:rPr lang="en-US" sz="1800" dirty="0" err="1">
                          <a:effectLst/>
                        </a:rPr>
                        <a:t>Dysglycemia</a:t>
                      </a:r>
                      <a:r>
                        <a:rPr lang="en-US" sz="1800" dirty="0">
                          <a:effectLst/>
                        </a:rPr>
                        <a:t>: </a:t>
                      </a:r>
                    </a:p>
                    <a:p>
                      <a:pPr algn="l" fontAlgn="base"/>
                      <a:r>
                        <a:rPr lang="en-US" sz="1800" dirty="0">
                          <a:effectLst/>
                        </a:rPr>
                        <a:t>Elevated IFG and/or IGT</a:t>
                      </a:r>
                      <a:br>
                        <a:rPr lang="en-US" sz="1800" dirty="0">
                          <a:effectLst/>
                        </a:rPr>
                      </a:br>
                      <a:r>
                        <a:rPr lang="en-US" sz="1800" dirty="0">
                          <a:effectLst/>
                        </a:rPr>
                        <a:t>• FPG 100–125 mg/dL  </a:t>
                      </a:r>
                      <a:br>
                        <a:rPr lang="en-US" sz="1800" dirty="0">
                          <a:effectLst/>
                        </a:rPr>
                      </a:br>
                      <a:r>
                        <a:rPr lang="en-US" sz="1800" dirty="0">
                          <a:effectLst/>
                        </a:rPr>
                        <a:t>• 2-h PG 140–199 mg/dL  </a:t>
                      </a:r>
                      <a:br>
                        <a:rPr lang="en-US" sz="1800" dirty="0">
                          <a:effectLst/>
                        </a:rPr>
                      </a:br>
                      <a:r>
                        <a:rPr lang="en-US" sz="1800" dirty="0">
                          <a:effectLst/>
                        </a:rPr>
                        <a:t>• A1C 5.7–6.4% or ≥10% increase in A1C </a:t>
                      </a:r>
                    </a:p>
                  </a:txBody>
                  <a:tcPr marL="72208" marR="72208" marT="36104" marB="36104" anchor="ctr">
                    <a:lnL w="9525" cap="flat" cmpd="sng" algn="ctr">
                      <a:solidFill>
                        <a:srgbClr val="1A1A1A"/>
                      </a:solidFill>
                      <a:prstDash val="solid"/>
                      <a:round/>
                      <a:headEnd type="none" w="med" len="med"/>
                      <a:tailEnd type="none" w="med" len="med"/>
                    </a:lnL>
                    <a:lnR w="9525" cap="flat" cmpd="sng" algn="ctr">
                      <a:solidFill>
                        <a:srgbClr val="1A1A1A"/>
                      </a:solidFill>
                      <a:prstDash val="solid"/>
                      <a:round/>
                      <a:headEnd type="none" w="med" len="med"/>
                      <a:tailEnd type="none" w="med" len="med"/>
                    </a:lnR>
                    <a:lnT w="9525" cap="flat" cmpd="sng" algn="ctr">
                      <a:solidFill>
                        <a:srgbClr val="1A1A1A"/>
                      </a:solidFill>
                      <a:prstDash val="solid"/>
                      <a:round/>
                      <a:headEnd type="none" w="med" len="med"/>
                      <a:tailEnd type="none" w="med" len="med"/>
                    </a:lnT>
                    <a:lnB w="9525" cap="flat" cmpd="sng" algn="ctr">
                      <a:solidFill>
                        <a:srgbClr val="1A1A1A"/>
                      </a:solidFill>
                      <a:prstDash val="solid"/>
                      <a:round/>
                      <a:headEnd type="none" w="med" len="med"/>
                      <a:tailEnd type="none" w="med" len="med"/>
                    </a:lnB>
                    <a:solidFill>
                      <a:srgbClr val="FFFFFF"/>
                    </a:solidFill>
                  </a:tcPr>
                </a:tc>
                <a:tc>
                  <a:txBody>
                    <a:bodyPr/>
                    <a:lstStyle/>
                    <a:p>
                      <a:pPr algn="l" fontAlgn="base"/>
                      <a:r>
                        <a:rPr lang="en-US" sz="1800" dirty="0">
                          <a:effectLst/>
                        </a:rPr>
                        <a:t>• Autoantibodies may disappear over time</a:t>
                      </a:r>
                    </a:p>
                    <a:p>
                      <a:pPr algn="l" fontAlgn="base"/>
                      <a:r>
                        <a:rPr lang="en-US" sz="1800" dirty="0">
                          <a:effectLst/>
                        </a:rPr>
                        <a:t>(5-10% may not express antibodies)</a:t>
                      </a:r>
                      <a:br>
                        <a:rPr lang="en-US" sz="1800" dirty="0">
                          <a:effectLst/>
                        </a:rPr>
                      </a:br>
                      <a:r>
                        <a:rPr lang="en-US" sz="1800" dirty="0">
                          <a:effectLst/>
                        </a:rPr>
                        <a:t>• Diabetes diagnosed by standard criteria </a:t>
                      </a:r>
                    </a:p>
                  </a:txBody>
                  <a:tcPr marL="72208" marR="72208" marT="36104" marB="36104" anchor="ctr">
                    <a:lnL w="9525" cap="flat" cmpd="sng" algn="ctr">
                      <a:solidFill>
                        <a:srgbClr val="1A1A1A"/>
                      </a:solidFill>
                      <a:prstDash val="solid"/>
                      <a:round/>
                      <a:headEnd type="none" w="med" len="med"/>
                      <a:tailEnd type="none" w="med" len="med"/>
                    </a:lnL>
                    <a:lnR w="9525" cap="flat" cmpd="sng" algn="ctr">
                      <a:solidFill>
                        <a:srgbClr val="1A1A1A"/>
                      </a:solidFill>
                      <a:prstDash val="solid"/>
                      <a:round/>
                      <a:headEnd type="none" w="med" len="med"/>
                      <a:tailEnd type="none" w="med" len="med"/>
                    </a:lnR>
                    <a:lnT w="9525" cap="flat" cmpd="sng" algn="ctr">
                      <a:solidFill>
                        <a:srgbClr val="1A1A1A"/>
                      </a:solidFill>
                      <a:prstDash val="solid"/>
                      <a:round/>
                      <a:headEnd type="none" w="med" len="med"/>
                      <a:tailEnd type="none" w="med" len="med"/>
                    </a:lnT>
                    <a:lnB w="9525" cap="flat" cmpd="sng" algn="ctr">
                      <a:solidFill>
                        <a:srgbClr val="1A1A1A"/>
                      </a:solidFill>
                      <a:prstDash val="solid"/>
                      <a:round/>
                      <a:headEnd type="none" w="med" len="med"/>
                      <a:tailEnd type="none" w="med" len="med"/>
                    </a:lnB>
                    <a:solidFill>
                      <a:srgbClr val="FFFFFF"/>
                    </a:solidFill>
                  </a:tcPr>
                </a:tc>
                <a:extLst>
                  <a:ext uri="{0D108BD9-81ED-4DB2-BD59-A6C34878D82A}">
                    <a16:rowId xmlns:a16="http://schemas.microsoft.com/office/drawing/2014/main" val="912442706"/>
                  </a:ext>
                </a:extLst>
              </a:tr>
            </a:tbl>
          </a:graphicData>
        </a:graphic>
      </p:graphicFrame>
      <p:sp>
        <p:nvSpPr>
          <p:cNvPr id="10" name="Title 31">
            <a:extLst>
              <a:ext uri="{FF2B5EF4-FFF2-40B4-BE49-F238E27FC236}">
                <a16:creationId xmlns:a16="http://schemas.microsoft.com/office/drawing/2014/main" id="{851322ED-A1C7-E2A3-9D14-6FCD6F7D98CA}"/>
              </a:ext>
            </a:extLst>
          </p:cNvPr>
          <p:cNvSpPr>
            <a:spLocks noGrp="1"/>
          </p:cNvSpPr>
          <p:nvPr>
            <p:ph type="title"/>
          </p:nvPr>
        </p:nvSpPr>
        <p:spPr>
          <a:xfrm>
            <a:off x="303123" y="152400"/>
            <a:ext cx="8458199" cy="1143000"/>
          </a:xfrm>
          <a:solidFill>
            <a:srgbClr val="B1D45A"/>
          </a:solidFill>
        </p:spPr>
        <p:txBody>
          <a:bodyPr>
            <a:normAutofit/>
          </a:bodyPr>
          <a:lstStyle/>
          <a:p>
            <a:r>
              <a:rPr lang="en-US" sz="4400" dirty="0">
                <a:solidFill>
                  <a:schemeClr val="tx1"/>
                </a:solidFill>
              </a:rPr>
              <a:t>Stages of T1D</a:t>
            </a:r>
          </a:p>
        </p:txBody>
      </p:sp>
    </p:spTree>
    <p:extLst>
      <p:ext uri="{BB962C8B-B14F-4D97-AF65-F5344CB8AC3E}">
        <p14:creationId xmlns:p14="http://schemas.microsoft.com/office/powerpoint/2010/main" val="35749966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6950BFC3-D8DA-4A85-94F7-54DA5524770B}">
      <p188:commentRel xmlns:p188="http://schemas.microsoft.com/office/powerpoint/2018/8/main" r:id="rId3"/>
    </p:ext>
  </p:extLs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08C78D-0872-ACDA-3956-600C8AD90934}"/>
              </a:ext>
            </a:extLst>
          </p:cNvPr>
          <p:cNvSpPr>
            <a:spLocks noGrp="1"/>
          </p:cNvSpPr>
          <p:nvPr>
            <p:ph type="title"/>
          </p:nvPr>
        </p:nvSpPr>
        <p:spPr>
          <a:xfrm>
            <a:off x="457200" y="228600"/>
            <a:ext cx="8229600" cy="1219200"/>
          </a:xfrm>
          <a:solidFill>
            <a:srgbClr val="B1D45A"/>
          </a:solidFill>
        </p:spPr>
        <p:txBody>
          <a:bodyPr>
            <a:normAutofit fontScale="90000"/>
          </a:bodyPr>
          <a:lstStyle/>
          <a:p>
            <a:r>
              <a:rPr lang="en-US" dirty="0">
                <a:solidFill>
                  <a:schemeClr val="tx1"/>
                </a:solidFill>
              </a:rPr>
              <a:t>Pharmacologic Intervention to Delay Stage 3 T1D</a:t>
            </a:r>
          </a:p>
        </p:txBody>
      </p:sp>
      <p:sp>
        <p:nvSpPr>
          <p:cNvPr id="3" name="Content Placeholder 2">
            <a:extLst>
              <a:ext uri="{FF2B5EF4-FFF2-40B4-BE49-F238E27FC236}">
                <a16:creationId xmlns:a16="http://schemas.microsoft.com/office/drawing/2014/main" id="{1E8928EC-A402-3238-8E5B-6D0921B94819}"/>
              </a:ext>
            </a:extLst>
          </p:cNvPr>
          <p:cNvSpPr>
            <a:spLocks noGrp="1"/>
          </p:cNvSpPr>
          <p:nvPr>
            <p:ph sz="quarter" idx="1"/>
          </p:nvPr>
        </p:nvSpPr>
        <p:spPr>
          <a:xfrm>
            <a:off x="457200" y="1600200"/>
            <a:ext cx="4041648" cy="4556760"/>
          </a:xfrm>
        </p:spPr>
        <p:txBody>
          <a:bodyPr>
            <a:normAutofit fontScale="70000" lnSpcReduction="20000"/>
          </a:bodyPr>
          <a:lstStyle/>
          <a:p>
            <a:pPr>
              <a:lnSpc>
                <a:spcPct val="120000"/>
              </a:lnSpc>
            </a:pPr>
            <a:r>
              <a:rPr lang="en-US" b="0" i="0" dirty="0">
                <a:solidFill>
                  <a:srgbClr val="383636"/>
                </a:solidFill>
                <a:effectLst/>
                <a:ea typeface="Calibri" panose="020F0502020204030204" pitchFamily="34" charset="0"/>
                <a:cs typeface="Calibri" panose="020F0502020204030204" pitchFamily="34" charset="0"/>
              </a:rPr>
              <a:t>Teplizumab-</a:t>
            </a:r>
            <a:r>
              <a:rPr lang="en-US" b="0" i="0" dirty="0" err="1">
                <a:solidFill>
                  <a:srgbClr val="383636"/>
                </a:solidFill>
                <a:effectLst/>
                <a:ea typeface="Calibri" panose="020F0502020204030204" pitchFamily="34" charset="0"/>
                <a:cs typeface="Calibri" panose="020F0502020204030204" pitchFamily="34" charset="0"/>
              </a:rPr>
              <a:t>Tzield</a:t>
            </a:r>
            <a:r>
              <a:rPr lang="en-US" b="0" i="0" dirty="0">
                <a:solidFill>
                  <a:srgbClr val="383636"/>
                </a:solidFill>
                <a:effectLst/>
                <a:ea typeface="Calibri" panose="020F0502020204030204" pitchFamily="34" charset="0"/>
                <a:cs typeface="Calibri" panose="020F0502020204030204" pitchFamily="34" charset="0"/>
              </a:rPr>
              <a:t> (CD3-monoclonal antibody) </a:t>
            </a:r>
          </a:p>
          <a:p>
            <a:pPr>
              <a:lnSpc>
                <a:spcPct val="120000"/>
              </a:lnSpc>
            </a:pPr>
            <a:r>
              <a:rPr lang="en-US" dirty="0">
                <a:solidFill>
                  <a:srgbClr val="383636"/>
                </a:solidFill>
                <a:ea typeface="Calibri" panose="020F0502020204030204" pitchFamily="34" charset="0"/>
                <a:cs typeface="Calibri" panose="020F0502020204030204" pitchFamily="34" charset="0"/>
              </a:rPr>
              <a:t>14-day in</a:t>
            </a:r>
            <a:r>
              <a:rPr lang="en-US" b="0" i="0" dirty="0">
                <a:solidFill>
                  <a:srgbClr val="383636"/>
                </a:solidFill>
                <a:effectLst/>
                <a:ea typeface="Calibri" panose="020F0502020204030204" pitchFamily="34" charset="0"/>
                <a:cs typeface="Calibri" panose="020F0502020204030204" pitchFamily="34" charset="0"/>
              </a:rPr>
              <a:t>fusion can delay the onset of symptomatic T1D (stage 3) </a:t>
            </a:r>
          </a:p>
          <a:p>
            <a:pPr>
              <a:lnSpc>
                <a:spcPct val="120000"/>
              </a:lnSpc>
            </a:pPr>
            <a:r>
              <a:rPr lang="en-US" dirty="0">
                <a:solidFill>
                  <a:srgbClr val="383636"/>
                </a:solidFill>
                <a:ea typeface="Calibri" panose="020F0502020204030204" pitchFamily="34" charset="0"/>
                <a:cs typeface="Calibri" panose="020F0502020204030204" pitchFamily="34" charset="0"/>
              </a:rPr>
              <a:t>An </a:t>
            </a:r>
            <a:r>
              <a:rPr lang="en-US" b="0" i="0" dirty="0">
                <a:solidFill>
                  <a:srgbClr val="383636"/>
                </a:solidFill>
                <a:effectLst/>
                <a:ea typeface="Calibri" panose="020F0502020204030204" pitchFamily="34" charset="0"/>
                <a:cs typeface="Calibri" panose="020F0502020204030204" pitchFamily="34" charset="0"/>
              </a:rPr>
              <a:t>option for individuals aged ≥8 years with stage 2 T1D</a:t>
            </a:r>
            <a:endParaRPr lang="en-US" dirty="0">
              <a:ea typeface="Calibri" panose="020F0502020204030204" pitchFamily="34" charset="0"/>
              <a:cs typeface="Calibri" panose="020F0502020204030204" pitchFamily="34" charset="0"/>
            </a:endParaRPr>
          </a:p>
        </p:txBody>
      </p:sp>
      <p:sp>
        <p:nvSpPr>
          <p:cNvPr id="4" name="Content Placeholder 3">
            <a:extLst>
              <a:ext uri="{FF2B5EF4-FFF2-40B4-BE49-F238E27FC236}">
                <a16:creationId xmlns:a16="http://schemas.microsoft.com/office/drawing/2014/main" id="{95888890-71F6-BCD1-588C-A3150F3DBB0F}"/>
              </a:ext>
            </a:extLst>
          </p:cNvPr>
          <p:cNvSpPr>
            <a:spLocks noGrp="1"/>
          </p:cNvSpPr>
          <p:nvPr>
            <p:ph sz="quarter" idx="2"/>
          </p:nvPr>
        </p:nvSpPr>
        <p:spPr>
          <a:xfrm>
            <a:off x="4632198" y="1597152"/>
            <a:ext cx="4130802" cy="4556760"/>
          </a:xfrm>
        </p:spPr>
        <p:txBody>
          <a:bodyPr>
            <a:normAutofit fontScale="70000" lnSpcReduction="20000"/>
          </a:bodyPr>
          <a:lstStyle/>
          <a:p>
            <a:pPr>
              <a:lnSpc>
                <a:spcPct val="110000"/>
              </a:lnSpc>
            </a:pPr>
            <a:r>
              <a:rPr lang="en-US" dirty="0"/>
              <a:t>In a single trial, 44 individuals received 14-day course of teplizumab vs 32 in placebo</a:t>
            </a:r>
          </a:p>
          <a:p>
            <a:pPr>
              <a:lnSpc>
                <a:spcPct val="110000"/>
              </a:lnSpc>
            </a:pPr>
            <a:r>
              <a:rPr lang="en-US" dirty="0"/>
              <a:t>The median time to delay stage 3 T1D was 2 years</a:t>
            </a:r>
          </a:p>
          <a:p>
            <a:pPr lvl="1">
              <a:lnSpc>
                <a:spcPct val="110000"/>
              </a:lnSpc>
            </a:pPr>
            <a:r>
              <a:rPr lang="en-US" dirty="0"/>
              <a:t>48.4 months in teplizumab group vs. 24.4 months placebo</a:t>
            </a:r>
          </a:p>
          <a:p>
            <a:pPr>
              <a:lnSpc>
                <a:spcPct val="110000"/>
              </a:lnSpc>
            </a:pPr>
            <a:r>
              <a:rPr lang="en-US" dirty="0"/>
              <a:t>Financial assistance available</a:t>
            </a:r>
          </a:p>
        </p:txBody>
      </p:sp>
      <p:sp>
        <p:nvSpPr>
          <p:cNvPr id="5" name="TextBox 4">
            <a:extLst>
              <a:ext uri="{FF2B5EF4-FFF2-40B4-BE49-F238E27FC236}">
                <a16:creationId xmlns:a16="http://schemas.microsoft.com/office/drawing/2014/main" id="{9419F2F7-242F-AD81-BF1E-26698C51C19D}"/>
              </a:ext>
            </a:extLst>
          </p:cNvPr>
          <p:cNvSpPr txBox="1"/>
          <p:nvPr/>
        </p:nvSpPr>
        <p:spPr>
          <a:xfrm>
            <a:off x="419548" y="6040854"/>
            <a:ext cx="5715000" cy="646331"/>
          </a:xfrm>
          <a:prstGeom prst="rect">
            <a:avLst/>
          </a:prstGeom>
          <a:noFill/>
        </p:spPr>
        <p:txBody>
          <a:bodyPr wrap="square" rtlCol="0">
            <a:spAutoFit/>
          </a:bodyPr>
          <a:lstStyle/>
          <a:p>
            <a:r>
              <a:rPr lang="en-US" sz="1200" dirty="0"/>
              <a:t>Herold KC, et al; Type 1 Diabetes </a:t>
            </a:r>
            <a:r>
              <a:rPr lang="en-US" sz="1200" dirty="0" err="1"/>
              <a:t>TrialNet</a:t>
            </a:r>
            <a:r>
              <a:rPr lang="en-US" sz="1200" dirty="0"/>
              <a:t> Study Group. An Anti-CD3 Antibody, Teplizumab, in Relatives at Risk for Type 1 Diabetes. N Engl J Med. 2019 Aug 15;381(7):603-613. </a:t>
            </a:r>
          </a:p>
        </p:txBody>
      </p:sp>
    </p:spTree>
    <p:extLst>
      <p:ext uri="{BB962C8B-B14F-4D97-AF65-F5344CB8AC3E}">
        <p14:creationId xmlns:p14="http://schemas.microsoft.com/office/powerpoint/2010/main" val="41607219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6950BFC3-D8DA-4A85-94F7-54DA5524770B}">
      <p188:commentRel xmlns:p188="http://schemas.microsoft.com/office/powerpoint/2018/8/main" r:id="rId3"/>
    </p:ext>
  </p:extLs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p:cNvSpPr>
            <a:spLocks noGrp="1" noChangeArrowheads="1"/>
          </p:cNvSpPr>
          <p:nvPr>
            <p:ph type="title"/>
          </p:nvPr>
        </p:nvSpPr>
        <p:spPr>
          <a:xfrm>
            <a:off x="371341" y="125577"/>
            <a:ext cx="8547100" cy="842002"/>
          </a:xfrm>
          <a:solidFill>
            <a:srgbClr val="B1D45A"/>
          </a:solidFill>
        </p:spPr>
        <p:txBody>
          <a:bodyPr>
            <a:normAutofit/>
          </a:bodyPr>
          <a:lstStyle/>
          <a:p>
            <a:r>
              <a:rPr lang="en-US" sz="4000" dirty="0">
                <a:solidFill>
                  <a:schemeClr val="tx1"/>
                </a:solidFill>
              </a:rPr>
              <a:t>Monitoring for T1D Progression</a:t>
            </a:r>
          </a:p>
        </p:txBody>
      </p:sp>
      <p:sp>
        <p:nvSpPr>
          <p:cNvPr id="74755" name="Rectangle 3"/>
          <p:cNvSpPr>
            <a:spLocks noGrp="1" noChangeArrowheads="1"/>
          </p:cNvSpPr>
          <p:nvPr>
            <p:ph sz="quarter" idx="1"/>
          </p:nvPr>
        </p:nvSpPr>
        <p:spPr>
          <a:xfrm>
            <a:off x="457200" y="1524000"/>
            <a:ext cx="6096000" cy="5257672"/>
          </a:xfrm>
        </p:spPr>
        <p:txBody>
          <a:bodyPr>
            <a:normAutofit/>
          </a:bodyPr>
          <a:lstStyle/>
          <a:p>
            <a:r>
              <a:rPr lang="en-US" sz="2800" dirty="0"/>
              <a:t>In people with presymptomatic T1D; Monitor for disease progression</a:t>
            </a:r>
          </a:p>
          <a:p>
            <a:pPr lvl="1"/>
            <a:r>
              <a:rPr lang="en-US" sz="2800" dirty="0"/>
              <a:t>A1C every 6 months</a:t>
            </a:r>
          </a:p>
          <a:p>
            <a:pPr lvl="1"/>
            <a:r>
              <a:rPr lang="en-US" sz="2800" dirty="0"/>
              <a:t>75- OGTT every year</a:t>
            </a:r>
          </a:p>
          <a:p>
            <a:pPr lvl="1"/>
            <a:r>
              <a:rPr lang="en-US" sz="2800" dirty="0"/>
              <a:t>Modify screening frequency based on number/type of antibodies, age and glycemic metrics.</a:t>
            </a:r>
          </a:p>
          <a:p>
            <a:pPr lvl="1"/>
            <a:r>
              <a:rPr lang="en-US" sz="2800" dirty="0"/>
              <a:t>May benefit from CGM to monitor progression</a:t>
            </a:r>
          </a:p>
          <a:p>
            <a:r>
              <a:rPr lang="en-US" sz="2800" dirty="0"/>
              <a:t>In kids, monitor every 3 months</a:t>
            </a:r>
          </a:p>
        </p:txBody>
      </p:sp>
      <p:pic>
        <p:nvPicPr>
          <p:cNvPr id="4" name="Picture 3">
            <a:extLst>
              <a:ext uri="{FF2B5EF4-FFF2-40B4-BE49-F238E27FC236}">
                <a16:creationId xmlns:a16="http://schemas.microsoft.com/office/drawing/2014/main" id="{AF762938-A84D-0F89-80BC-82B15CA31002}"/>
              </a:ext>
            </a:extLst>
          </p:cNvPr>
          <p:cNvPicPr>
            <a:picLocks noChangeAspect="1"/>
          </p:cNvPicPr>
          <p:nvPr/>
        </p:nvPicPr>
        <p:blipFill>
          <a:blip r:embed="rId5"/>
          <a:stretch>
            <a:fillRect/>
          </a:stretch>
        </p:blipFill>
        <p:spPr>
          <a:xfrm>
            <a:off x="6821160" y="2988833"/>
            <a:ext cx="2183140" cy="2744002"/>
          </a:xfrm>
          <a:prstGeom prst="rect">
            <a:avLst/>
          </a:prstGeom>
        </p:spPr>
      </p:pic>
      <p:sp>
        <p:nvSpPr>
          <p:cNvPr id="5" name="TextBox 4">
            <a:extLst>
              <a:ext uri="{FF2B5EF4-FFF2-40B4-BE49-F238E27FC236}">
                <a16:creationId xmlns:a16="http://schemas.microsoft.com/office/drawing/2014/main" id="{DA2C17ED-7B93-779F-E1CB-33F6BE2C4726}"/>
              </a:ext>
            </a:extLst>
          </p:cNvPr>
          <p:cNvSpPr txBox="1"/>
          <p:nvPr/>
        </p:nvSpPr>
        <p:spPr>
          <a:xfrm>
            <a:off x="7086600" y="5715802"/>
            <a:ext cx="1800465" cy="369332"/>
          </a:xfrm>
          <a:prstGeom prst="rect">
            <a:avLst/>
          </a:prstGeom>
          <a:noFill/>
        </p:spPr>
        <p:txBody>
          <a:bodyPr wrap="square" rtlCol="0">
            <a:spAutoFit/>
          </a:bodyPr>
          <a:lstStyle/>
          <a:p>
            <a:r>
              <a:rPr lang="en-US" dirty="0"/>
              <a:t>Trialnet.org</a:t>
            </a:r>
          </a:p>
        </p:txBody>
      </p:sp>
      <p:sp>
        <p:nvSpPr>
          <p:cNvPr id="3" name="TextBox 2">
            <a:extLst>
              <a:ext uri="{FF2B5EF4-FFF2-40B4-BE49-F238E27FC236}">
                <a16:creationId xmlns:a16="http://schemas.microsoft.com/office/drawing/2014/main" id="{6994A6F6-A82E-FFEE-85E7-927AFA647D5B}"/>
              </a:ext>
            </a:extLst>
          </p:cNvPr>
          <p:cNvSpPr txBox="1"/>
          <p:nvPr/>
        </p:nvSpPr>
        <p:spPr>
          <a:xfrm>
            <a:off x="381000" y="6368470"/>
            <a:ext cx="7137400" cy="369332"/>
          </a:xfrm>
          <a:prstGeom prst="rect">
            <a:avLst/>
          </a:prstGeom>
          <a:noFill/>
        </p:spPr>
        <p:txBody>
          <a:bodyPr wrap="square" rtlCol="0">
            <a:spAutoFit/>
          </a:bodyPr>
          <a:lstStyle/>
          <a:p>
            <a:r>
              <a:rPr lang="en-US" sz="1200" b="0" i="0" dirty="0">
                <a:solidFill>
                  <a:srgbClr val="212121"/>
                </a:solidFill>
                <a:effectLst/>
                <a:latin typeface="BlinkMacSystemFont"/>
              </a:rPr>
              <a:t>Phillip M, et al. Diabetes Care. 2024 Aug 1;47(8):1276-1298</a:t>
            </a:r>
            <a:r>
              <a:rPr lang="en-US" b="0" i="0" dirty="0">
                <a:solidFill>
                  <a:srgbClr val="212121"/>
                </a:solidFill>
                <a:effectLst/>
                <a:latin typeface="BlinkMacSystemFont"/>
              </a:rPr>
              <a:t>. </a:t>
            </a:r>
            <a:endParaRPr lang="en-US" dirty="0"/>
          </a:p>
        </p:txBody>
      </p:sp>
      <p:pic>
        <p:nvPicPr>
          <p:cNvPr id="7" name="Picture 6">
            <a:extLst>
              <a:ext uri="{FF2B5EF4-FFF2-40B4-BE49-F238E27FC236}">
                <a16:creationId xmlns:a16="http://schemas.microsoft.com/office/drawing/2014/main" id="{09D0F7A8-6081-3218-C17F-82D1B475E83A}"/>
              </a:ext>
            </a:extLst>
          </p:cNvPr>
          <p:cNvPicPr>
            <a:picLocks noChangeAspect="1"/>
          </p:cNvPicPr>
          <p:nvPr/>
        </p:nvPicPr>
        <p:blipFill>
          <a:blip r:embed="rId6"/>
          <a:stretch>
            <a:fillRect/>
          </a:stretch>
        </p:blipFill>
        <p:spPr>
          <a:xfrm>
            <a:off x="4694815" y="1066285"/>
            <a:ext cx="3716770" cy="438222"/>
          </a:xfrm>
          <a:prstGeom prst="rect">
            <a:avLst/>
          </a:prstGeom>
        </p:spPr>
      </p:pic>
    </p:spTree>
    <p:custDataLst>
      <p:tags r:id="rId1"/>
    </p:custDataLst>
    <p:extLst>
      <p:ext uri="{BB962C8B-B14F-4D97-AF65-F5344CB8AC3E}">
        <p14:creationId xmlns:p14="http://schemas.microsoft.com/office/powerpoint/2010/main" val="16879223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6950BFC3-D8DA-4A85-94F7-54DA5524770B}">
      <p188:commentRel xmlns:p188="http://schemas.microsoft.com/office/powerpoint/2018/8/main" r:id="rId4"/>
    </p:ext>
  </p:extLs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9DB49C-9C14-F24D-88D0-38C104144A1C}"/>
              </a:ext>
            </a:extLst>
          </p:cNvPr>
          <p:cNvSpPr>
            <a:spLocks noGrp="1"/>
          </p:cNvSpPr>
          <p:nvPr>
            <p:ph type="title"/>
          </p:nvPr>
        </p:nvSpPr>
        <p:spPr>
          <a:solidFill>
            <a:srgbClr val="B1D45A"/>
          </a:solidFill>
        </p:spPr>
        <p:txBody>
          <a:bodyPr/>
          <a:lstStyle/>
          <a:p>
            <a:r>
              <a:rPr lang="en-US" dirty="0">
                <a:solidFill>
                  <a:schemeClr val="tx1"/>
                </a:solidFill>
              </a:rPr>
              <a:t>Type 1 &amp; Lifestyle Prevention</a:t>
            </a:r>
          </a:p>
        </p:txBody>
      </p:sp>
      <p:sp>
        <p:nvSpPr>
          <p:cNvPr id="3" name="Content Placeholder 2">
            <a:extLst>
              <a:ext uri="{FF2B5EF4-FFF2-40B4-BE49-F238E27FC236}">
                <a16:creationId xmlns:a16="http://schemas.microsoft.com/office/drawing/2014/main" id="{DFA68250-F9BE-0D80-426C-FEF81EAFD249}"/>
              </a:ext>
            </a:extLst>
          </p:cNvPr>
          <p:cNvSpPr>
            <a:spLocks noGrp="1"/>
          </p:cNvSpPr>
          <p:nvPr>
            <p:ph sz="quarter" idx="1"/>
          </p:nvPr>
        </p:nvSpPr>
        <p:spPr>
          <a:xfrm>
            <a:off x="457200" y="1219200"/>
            <a:ext cx="4041648" cy="5334000"/>
          </a:xfrm>
        </p:spPr>
        <p:txBody>
          <a:bodyPr>
            <a:normAutofit fontScale="85000" lnSpcReduction="20000"/>
          </a:bodyPr>
          <a:lstStyle/>
          <a:p>
            <a:pPr>
              <a:lnSpc>
                <a:spcPct val="120000"/>
              </a:lnSpc>
            </a:pPr>
            <a:r>
              <a:rPr lang="en-US" dirty="0">
                <a:ea typeface="Calibri" panose="020F0502020204030204" pitchFamily="34" charset="0"/>
                <a:cs typeface="Calibri" panose="020F0502020204030204" pitchFamily="34" charset="0"/>
              </a:rPr>
              <a:t>Observational studies in those with antibodies, shed light on factors that </a:t>
            </a:r>
            <a:r>
              <a:rPr lang="en-US" b="1" i="1" dirty="0">
                <a:ea typeface="Calibri" panose="020F0502020204030204" pitchFamily="34" charset="0"/>
                <a:cs typeface="Calibri" panose="020F0502020204030204" pitchFamily="34" charset="0"/>
              </a:rPr>
              <a:t>increase</a:t>
            </a:r>
            <a:r>
              <a:rPr lang="en-US" dirty="0">
                <a:ea typeface="Calibri" panose="020F0502020204030204" pitchFamily="34" charset="0"/>
                <a:cs typeface="Calibri" panose="020F0502020204030204" pitchFamily="34" charset="0"/>
              </a:rPr>
              <a:t> </a:t>
            </a:r>
            <a:r>
              <a:rPr lang="el-GR" b="0" i="0" dirty="0">
                <a:solidFill>
                  <a:srgbClr val="383636"/>
                </a:solidFill>
                <a:effectLst/>
                <a:ea typeface="Calibri" panose="020F0502020204030204" pitchFamily="34" charset="0"/>
                <a:cs typeface="Calibri" panose="020F0502020204030204" pitchFamily="34" charset="0"/>
              </a:rPr>
              <a:t>β-</a:t>
            </a:r>
            <a:r>
              <a:rPr lang="en-US" b="0" i="0" dirty="0">
                <a:solidFill>
                  <a:srgbClr val="383636"/>
                </a:solidFill>
                <a:effectLst/>
                <a:ea typeface="Calibri" panose="020F0502020204030204" pitchFamily="34" charset="0"/>
                <a:cs typeface="Calibri" panose="020F0502020204030204" pitchFamily="34" charset="0"/>
              </a:rPr>
              <a:t>cell demand:</a:t>
            </a:r>
          </a:p>
          <a:p>
            <a:pPr lvl="1">
              <a:lnSpc>
                <a:spcPct val="120000"/>
              </a:lnSpc>
            </a:pPr>
            <a:r>
              <a:rPr lang="en-US" dirty="0">
                <a:solidFill>
                  <a:srgbClr val="383636"/>
                </a:solidFill>
                <a:ea typeface="Calibri" panose="020F0502020204030204" pitchFamily="34" charset="0"/>
                <a:cs typeface="Calibri" panose="020F0502020204030204" pitchFamily="34" charset="0"/>
              </a:rPr>
              <a:t>Less physical activity</a:t>
            </a:r>
          </a:p>
          <a:p>
            <a:pPr lvl="1">
              <a:lnSpc>
                <a:spcPct val="120000"/>
              </a:lnSpc>
            </a:pPr>
            <a:r>
              <a:rPr lang="en-US" dirty="0">
                <a:solidFill>
                  <a:srgbClr val="383636"/>
                </a:solidFill>
                <a:ea typeface="Calibri" panose="020F0502020204030204" pitchFamily="34" charset="0"/>
                <a:cs typeface="Calibri" panose="020F0502020204030204" pitchFamily="34" charset="0"/>
              </a:rPr>
              <a:t>Consuming higher glycemic index foods</a:t>
            </a:r>
          </a:p>
          <a:p>
            <a:pPr lvl="1">
              <a:lnSpc>
                <a:spcPct val="120000"/>
              </a:lnSpc>
            </a:pPr>
            <a:r>
              <a:rPr lang="en-US" dirty="0">
                <a:solidFill>
                  <a:srgbClr val="383636"/>
                </a:solidFill>
                <a:ea typeface="Calibri" panose="020F0502020204030204" pitchFamily="34" charset="0"/>
                <a:cs typeface="Calibri" panose="020F0502020204030204" pitchFamily="34" charset="0"/>
              </a:rPr>
              <a:t>Sugar intake</a:t>
            </a:r>
            <a:endParaRPr lang="en-US" dirty="0">
              <a:ea typeface="Calibri" panose="020F0502020204030204" pitchFamily="34" charset="0"/>
              <a:cs typeface="Calibri" panose="020F0502020204030204" pitchFamily="34" charset="0"/>
            </a:endParaRPr>
          </a:p>
        </p:txBody>
      </p:sp>
      <p:sp>
        <p:nvSpPr>
          <p:cNvPr id="4" name="Content Placeholder 3">
            <a:extLst>
              <a:ext uri="{FF2B5EF4-FFF2-40B4-BE49-F238E27FC236}">
                <a16:creationId xmlns:a16="http://schemas.microsoft.com/office/drawing/2014/main" id="{33C2CD37-A3A1-54E7-AF60-7C51D8D07C75}"/>
              </a:ext>
            </a:extLst>
          </p:cNvPr>
          <p:cNvSpPr>
            <a:spLocks noGrp="1"/>
          </p:cNvSpPr>
          <p:nvPr>
            <p:ph sz="quarter" idx="2"/>
          </p:nvPr>
        </p:nvSpPr>
        <p:spPr/>
        <p:txBody>
          <a:bodyPr>
            <a:normAutofit fontScale="85000" lnSpcReduction="20000"/>
          </a:bodyPr>
          <a:lstStyle/>
          <a:p>
            <a:pPr>
              <a:lnSpc>
                <a:spcPct val="120000"/>
              </a:lnSpc>
            </a:pPr>
            <a:r>
              <a:rPr lang="en-US" dirty="0"/>
              <a:t>Factors that </a:t>
            </a:r>
            <a:r>
              <a:rPr lang="en-US" b="1" dirty="0"/>
              <a:t>reduced risk</a:t>
            </a:r>
            <a:r>
              <a:rPr lang="en-US" dirty="0"/>
              <a:t> of progression from TEDDY study:</a:t>
            </a:r>
          </a:p>
          <a:p>
            <a:pPr>
              <a:lnSpc>
                <a:spcPct val="120000"/>
              </a:lnSpc>
            </a:pPr>
            <a:r>
              <a:rPr lang="en-US" dirty="0"/>
              <a:t>Daily minutes spent doing vigorous physical exercise.</a:t>
            </a:r>
          </a:p>
          <a:p>
            <a:pPr>
              <a:lnSpc>
                <a:spcPct val="120000"/>
              </a:lnSpc>
            </a:pPr>
            <a:endParaRPr lang="en-US" dirty="0"/>
          </a:p>
          <a:p>
            <a:pPr>
              <a:lnSpc>
                <a:spcPct val="120000"/>
              </a:lnSpc>
            </a:pPr>
            <a:r>
              <a:rPr lang="en-US" dirty="0"/>
              <a:t>More info needed</a:t>
            </a:r>
          </a:p>
          <a:p>
            <a:endParaRPr lang="en-US" dirty="0"/>
          </a:p>
        </p:txBody>
      </p:sp>
      <p:pic>
        <p:nvPicPr>
          <p:cNvPr id="5" name="Picture 4">
            <a:extLst>
              <a:ext uri="{FF2B5EF4-FFF2-40B4-BE49-F238E27FC236}">
                <a16:creationId xmlns:a16="http://schemas.microsoft.com/office/drawing/2014/main" id="{63CA3777-C2E9-1A07-AB6E-6221EBBE5252}"/>
              </a:ext>
            </a:extLst>
          </p:cNvPr>
          <p:cNvPicPr>
            <a:picLocks noChangeAspect="1"/>
          </p:cNvPicPr>
          <p:nvPr/>
        </p:nvPicPr>
        <p:blipFill>
          <a:blip r:embed="rId3"/>
          <a:stretch>
            <a:fillRect/>
          </a:stretch>
        </p:blipFill>
        <p:spPr>
          <a:xfrm>
            <a:off x="4226407" y="5788842"/>
            <a:ext cx="4041648" cy="764358"/>
          </a:xfrm>
          <a:prstGeom prst="rect">
            <a:avLst/>
          </a:prstGeom>
        </p:spPr>
      </p:pic>
    </p:spTree>
    <p:extLst>
      <p:ext uri="{BB962C8B-B14F-4D97-AF65-F5344CB8AC3E}">
        <p14:creationId xmlns:p14="http://schemas.microsoft.com/office/powerpoint/2010/main" val="14970850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CC80A2-F976-9283-1379-961147E51CF9}"/>
              </a:ext>
            </a:extLst>
          </p:cNvPr>
          <p:cNvSpPr>
            <a:spLocks noGrp="1"/>
          </p:cNvSpPr>
          <p:nvPr>
            <p:ph type="title"/>
          </p:nvPr>
        </p:nvSpPr>
        <p:spPr>
          <a:xfrm>
            <a:off x="431260" y="192932"/>
            <a:ext cx="8229600" cy="990600"/>
          </a:xfrm>
          <a:solidFill>
            <a:srgbClr val="B1D45A"/>
          </a:solidFill>
        </p:spPr>
        <p:txBody>
          <a:bodyPr/>
          <a:lstStyle/>
          <a:p>
            <a:r>
              <a:rPr lang="en-US" dirty="0">
                <a:solidFill>
                  <a:schemeClr val="tx1"/>
                </a:solidFill>
              </a:rPr>
              <a:t>Quick Question 4</a:t>
            </a:r>
          </a:p>
        </p:txBody>
      </p:sp>
      <p:sp>
        <p:nvSpPr>
          <p:cNvPr id="3" name="Content Placeholder 2">
            <a:extLst>
              <a:ext uri="{FF2B5EF4-FFF2-40B4-BE49-F238E27FC236}">
                <a16:creationId xmlns:a16="http://schemas.microsoft.com/office/drawing/2014/main" id="{75CD0199-7217-1CBA-B85B-2747AE69C5BA}"/>
              </a:ext>
            </a:extLst>
          </p:cNvPr>
          <p:cNvSpPr>
            <a:spLocks noGrp="1"/>
          </p:cNvSpPr>
          <p:nvPr>
            <p:ph sz="quarter" idx="1"/>
          </p:nvPr>
        </p:nvSpPr>
        <p:spPr>
          <a:xfrm>
            <a:off x="457200" y="1219200"/>
            <a:ext cx="8229600" cy="5867400"/>
          </a:xfrm>
        </p:spPr>
        <p:txBody>
          <a:bodyPr>
            <a:normAutofit fontScale="62500" lnSpcReduction="20000"/>
          </a:bodyPr>
          <a:lstStyle/>
          <a:p>
            <a:pPr algn="l">
              <a:lnSpc>
                <a:spcPct val="120000"/>
              </a:lnSpc>
            </a:pPr>
            <a:r>
              <a:rPr lang="en-US" b="1" i="0" dirty="0">
                <a:solidFill>
                  <a:srgbClr val="000000"/>
                </a:solidFill>
                <a:effectLst/>
                <a:latin typeface="signika_negativeregular"/>
              </a:rPr>
              <a:t>Question: </a:t>
            </a:r>
            <a:r>
              <a:rPr lang="en-US" b="0" i="0" dirty="0">
                <a:solidFill>
                  <a:srgbClr val="000000"/>
                </a:solidFill>
                <a:effectLst/>
                <a:latin typeface="signika_negativeregular"/>
              </a:rPr>
              <a:t>LT is diagnosed with stage </a:t>
            </a:r>
            <a:r>
              <a:rPr lang="en-US" dirty="0">
                <a:solidFill>
                  <a:srgbClr val="000000"/>
                </a:solidFill>
                <a:latin typeface="signika_negativeregular"/>
              </a:rPr>
              <a:t>1</a:t>
            </a:r>
            <a:r>
              <a:rPr lang="en-US" b="0" i="0" dirty="0">
                <a:solidFill>
                  <a:srgbClr val="000000"/>
                </a:solidFill>
                <a:effectLst/>
                <a:latin typeface="signika_negativeregular"/>
              </a:rPr>
              <a:t>, type 1 diabetes.  He has 2 positive autoantibodies and his glucose </a:t>
            </a:r>
            <a:r>
              <a:rPr lang="en-US" dirty="0">
                <a:solidFill>
                  <a:srgbClr val="000000"/>
                </a:solidFill>
                <a:latin typeface="signika_negativeregular"/>
              </a:rPr>
              <a:t>is in normal range</a:t>
            </a:r>
            <a:r>
              <a:rPr lang="en-US" b="0" i="0" dirty="0">
                <a:solidFill>
                  <a:srgbClr val="000000"/>
                </a:solidFill>
                <a:effectLst/>
                <a:latin typeface="signika_negativeregular"/>
              </a:rPr>
              <a:t>. He asks you if he is a candidate for “that therapy” that can protect beta cells and slow progression of type 1 diabetes. </a:t>
            </a:r>
            <a:r>
              <a:rPr lang="en-US" b="1" i="0" dirty="0">
                <a:solidFill>
                  <a:srgbClr val="000000"/>
                </a:solidFill>
                <a:effectLst/>
                <a:latin typeface="signika_negativeregular"/>
              </a:rPr>
              <a:t>What is the most accurate response?</a:t>
            </a:r>
            <a:endParaRPr lang="en-US" b="0" i="0" dirty="0">
              <a:solidFill>
                <a:srgbClr val="000000"/>
              </a:solidFill>
              <a:effectLst/>
              <a:latin typeface="signika_negativeregular"/>
            </a:endParaRPr>
          </a:p>
          <a:p>
            <a:pPr marL="948685" lvl="1" indent="-742950">
              <a:lnSpc>
                <a:spcPct val="120000"/>
              </a:lnSpc>
              <a:buFont typeface="+mj-lt"/>
              <a:buAutoNum type="alphaLcPeriod"/>
            </a:pPr>
            <a:r>
              <a:rPr lang="en-US" sz="3800" b="0" i="0" dirty="0">
                <a:solidFill>
                  <a:srgbClr val="000000"/>
                </a:solidFill>
                <a:effectLst/>
                <a:latin typeface="signika_negativeregular"/>
              </a:rPr>
              <a:t>Unfortunately, you are not a candidate, since you already have 2 positive autoantibodies.</a:t>
            </a:r>
          </a:p>
          <a:p>
            <a:pPr marL="948685" lvl="1" indent="-742950">
              <a:lnSpc>
                <a:spcPct val="120000"/>
              </a:lnSpc>
              <a:buFont typeface="+mj-lt"/>
              <a:buAutoNum type="alphaLcPeriod"/>
            </a:pPr>
            <a:r>
              <a:rPr lang="en-US" sz="3800" b="0" i="0" dirty="0">
                <a:solidFill>
                  <a:srgbClr val="000000"/>
                </a:solidFill>
                <a:effectLst/>
                <a:latin typeface="signika_negativeregular"/>
              </a:rPr>
              <a:t>Let’s talk to your provider about the possibility of starting Teplizumab therapy.</a:t>
            </a:r>
          </a:p>
          <a:p>
            <a:pPr marL="948685" lvl="1" indent="-742950">
              <a:lnSpc>
                <a:spcPct val="120000"/>
              </a:lnSpc>
              <a:buFont typeface="+mj-lt"/>
              <a:buAutoNum type="alphaLcPeriod"/>
            </a:pPr>
            <a:r>
              <a:rPr lang="en-US" sz="3800" b="0" i="0" dirty="0">
                <a:solidFill>
                  <a:srgbClr val="000000"/>
                </a:solidFill>
                <a:effectLst/>
                <a:latin typeface="signika_negativeregular"/>
              </a:rPr>
              <a:t>With your blood sugar elevation, the best early intervention is insulin therapy.</a:t>
            </a:r>
          </a:p>
          <a:p>
            <a:pPr marL="948685" lvl="1" indent="-742950">
              <a:lnSpc>
                <a:spcPct val="120000"/>
              </a:lnSpc>
              <a:buFont typeface="+mj-lt"/>
              <a:buAutoNum type="alphaLcPeriod"/>
            </a:pPr>
            <a:r>
              <a:rPr lang="en-US" sz="3800" b="0" i="0" dirty="0">
                <a:solidFill>
                  <a:srgbClr val="000000"/>
                </a:solidFill>
                <a:effectLst/>
                <a:latin typeface="signika_negativeregular"/>
              </a:rPr>
              <a:t>Since you are in stage 1, the therapy is not indicated, but let’s talk about monitoring. </a:t>
            </a:r>
          </a:p>
          <a:p>
            <a:endParaRPr lang="en-US" dirty="0"/>
          </a:p>
        </p:txBody>
      </p:sp>
      <p:sp>
        <p:nvSpPr>
          <p:cNvPr id="4" name="Oval 3">
            <a:extLst>
              <a:ext uri="{FF2B5EF4-FFF2-40B4-BE49-F238E27FC236}">
                <a16:creationId xmlns:a16="http://schemas.microsoft.com/office/drawing/2014/main" id="{BEEF29E1-0052-6D18-BACD-24810DF56D38}"/>
              </a:ext>
            </a:extLst>
          </p:cNvPr>
          <p:cNvSpPr/>
          <p:nvPr/>
        </p:nvSpPr>
        <p:spPr>
          <a:xfrm>
            <a:off x="431260" y="5486400"/>
            <a:ext cx="8636540" cy="990600"/>
          </a:xfrm>
          <a:prstGeom prst="ellipse">
            <a:avLst/>
          </a:prstGeom>
          <a:noFill/>
          <a:ln w="57150">
            <a:solidFill>
              <a:srgbClr val="7030A0"/>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w="38100">
                <a:solidFill>
                  <a:schemeClr val="tx1"/>
                </a:solidFill>
              </a:ln>
            </a:endParaRPr>
          </a:p>
        </p:txBody>
      </p:sp>
    </p:spTree>
    <p:extLst>
      <p:ext uri="{BB962C8B-B14F-4D97-AF65-F5344CB8AC3E}">
        <p14:creationId xmlns:p14="http://schemas.microsoft.com/office/powerpoint/2010/main" val="18700441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2493" y="266700"/>
            <a:ext cx="8458200" cy="876300"/>
          </a:xfrm>
          <a:solidFill>
            <a:srgbClr val="B1D45A"/>
          </a:solidFill>
        </p:spPr>
        <p:txBody>
          <a:bodyPr>
            <a:noAutofit/>
          </a:bodyPr>
          <a:lstStyle/>
          <a:p>
            <a:pPr lvl="1">
              <a:defRPr/>
            </a:pPr>
            <a:r>
              <a:rPr lang="en-US" sz="3200" b="1" dirty="0">
                <a:solidFill>
                  <a:schemeClr val="tx1"/>
                </a:solidFill>
              </a:rPr>
              <a:t>www.TrialNet.org</a:t>
            </a:r>
            <a:endParaRPr lang="en-US" sz="3200" dirty="0">
              <a:solidFill>
                <a:schemeClr val="tx1"/>
              </a:solidFill>
            </a:endParaRPr>
          </a:p>
        </p:txBody>
      </p:sp>
      <p:sp>
        <p:nvSpPr>
          <p:cNvPr id="3" name="Content Placeholder 2"/>
          <p:cNvSpPr>
            <a:spLocks noGrp="1"/>
          </p:cNvSpPr>
          <p:nvPr>
            <p:ph idx="1"/>
          </p:nvPr>
        </p:nvSpPr>
        <p:spPr>
          <a:xfrm>
            <a:off x="152400" y="1300236"/>
            <a:ext cx="8002588" cy="4643364"/>
          </a:xfrm>
        </p:spPr>
        <p:txBody>
          <a:bodyPr/>
          <a:lstStyle/>
          <a:p>
            <a:pPr>
              <a:defRPr/>
            </a:pPr>
            <a:r>
              <a:rPr lang="en-US" sz="2800" b="1" dirty="0"/>
              <a:t>How to get families linked to screening?</a:t>
            </a:r>
            <a:endParaRPr lang="en-US" b="1" dirty="0"/>
          </a:p>
          <a:p>
            <a:pPr>
              <a:defRPr/>
            </a:pPr>
            <a:endParaRPr lang="en-US" dirty="0"/>
          </a:p>
          <a:p>
            <a:pPr>
              <a:defRPr/>
            </a:pPr>
            <a:endParaRPr lang="en-US" dirty="0"/>
          </a:p>
        </p:txBody>
      </p:sp>
      <p:sp>
        <p:nvSpPr>
          <p:cNvPr id="6" name="TextBox 5">
            <a:extLst>
              <a:ext uri="{FF2B5EF4-FFF2-40B4-BE49-F238E27FC236}">
                <a16:creationId xmlns:a16="http://schemas.microsoft.com/office/drawing/2014/main" id="{FEBA3580-1FC6-5904-2302-3D8A276C2994}"/>
              </a:ext>
            </a:extLst>
          </p:cNvPr>
          <p:cNvSpPr txBox="1"/>
          <p:nvPr/>
        </p:nvSpPr>
        <p:spPr>
          <a:xfrm>
            <a:off x="1676400" y="2094272"/>
            <a:ext cx="838200" cy="533400"/>
          </a:xfrm>
          <a:prstGeom prst="rect">
            <a:avLst/>
          </a:prstGeom>
          <a:solidFill>
            <a:schemeClr val="bg1"/>
          </a:solidFill>
        </p:spPr>
        <p:txBody>
          <a:bodyPr wrap="square" rtlCol="0">
            <a:spAutoFit/>
          </a:bodyPr>
          <a:lstStyle/>
          <a:p>
            <a:endParaRPr lang="en-US" dirty="0"/>
          </a:p>
        </p:txBody>
      </p:sp>
      <p:pic>
        <p:nvPicPr>
          <p:cNvPr id="7" name="Picture 6">
            <a:extLst>
              <a:ext uri="{FF2B5EF4-FFF2-40B4-BE49-F238E27FC236}">
                <a16:creationId xmlns:a16="http://schemas.microsoft.com/office/drawing/2014/main" id="{A1B71823-F7AC-7B3A-3738-3670912C437F}"/>
              </a:ext>
            </a:extLst>
          </p:cNvPr>
          <p:cNvPicPr>
            <a:picLocks noChangeAspect="1"/>
          </p:cNvPicPr>
          <p:nvPr/>
        </p:nvPicPr>
        <p:blipFill>
          <a:blip r:embed="rId4"/>
          <a:stretch>
            <a:fillRect/>
          </a:stretch>
        </p:blipFill>
        <p:spPr>
          <a:xfrm>
            <a:off x="762794" y="1828800"/>
            <a:ext cx="6781800" cy="4335353"/>
          </a:xfrm>
          <a:prstGeom prst="rect">
            <a:avLst/>
          </a:prstGeom>
        </p:spPr>
      </p:pic>
    </p:spTree>
    <p:custDataLst>
      <p:tags r:id="rId1"/>
    </p:custDataLst>
    <p:extLst>
      <p:ext uri="{BB962C8B-B14F-4D97-AF65-F5344CB8AC3E}">
        <p14:creationId xmlns:p14="http://schemas.microsoft.com/office/powerpoint/2010/main" val="40397804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6950BFC3-D8DA-4A85-94F7-54DA5524770B}">
      <p188:commentRel xmlns:p188="http://schemas.microsoft.com/office/powerpoint/2018/8/main" r:id="rId3"/>
    </p:ext>
  </p:extLs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A3B70E-451F-CC8F-0448-679B9E004BC5}"/>
              </a:ext>
            </a:extLst>
          </p:cNvPr>
          <p:cNvSpPr>
            <a:spLocks noGrp="1"/>
          </p:cNvSpPr>
          <p:nvPr>
            <p:ph type="title"/>
          </p:nvPr>
        </p:nvSpPr>
        <p:spPr>
          <a:xfrm>
            <a:off x="457200" y="228600"/>
            <a:ext cx="8229600" cy="1143000"/>
          </a:xfrm>
        </p:spPr>
        <p:txBody>
          <a:bodyPr>
            <a:normAutofit fontScale="90000"/>
          </a:bodyPr>
          <a:lstStyle/>
          <a:p>
            <a:br>
              <a:rPr lang="en-US" dirty="0"/>
            </a:br>
            <a:r>
              <a:rPr lang="en-US" sz="4000" dirty="0"/>
              <a:t>Determine if Type 1 - Use AABBCC Approach</a:t>
            </a:r>
            <a:endParaRPr lang="en-US" dirty="0"/>
          </a:p>
        </p:txBody>
      </p:sp>
      <p:sp>
        <p:nvSpPr>
          <p:cNvPr id="3" name="Content Placeholder 2">
            <a:extLst>
              <a:ext uri="{FF2B5EF4-FFF2-40B4-BE49-F238E27FC236}">
                <a16:creationId xmlns:a16="http://schemas.microsoft.com/office/drawing/2014/main" id="{5DC393CA-808F-CCC9-B83F-890AEE964936}"/>
              </a:ext>
            </a:extLst>
          </p:cNvPr>
          <p:cNvSpPr>
            <a:spLocks noGrp="1"/>
          </p:cNvSpPr>
          <p:nvPr>
            <p:ph sz="quarter" idx="1"/>
          </p:nvPr>
        </p:nvSpPr>
        <p:spPr>
          <a:xfrm>
            <a:off x="523875" y="1461346"/>
            <a:ext cx="4041648" cy="5244253"/>
          </a:xfrm>
        </p:spPr>
        <p:txBody>
          <a:bodyPr>
            <a:normAutofit fontScale="85000" lnSpcReduction="20000"/>
          </a:bodyPr>
          <a:lstStyle/>
          <a:p>
            <a:r>
              <a:rPr lang="en-US" sz="3800" b="1" dirty="0"/>
              <a:t>A</a:t>
            </a:r>
            <a:r>
              <a:rPr lang="en-US" sz="3800" dirty="0"/>
              <a:t>ge </a:t>
            </a:r>
          </a:p>
          <a:p>
            <a:pPr lvl="1"/>
            <a:r>
              <a:rPr lang="en-US" sz="2800" dirty="0"/>
              <a:t>e.g., for individuals &lt;35 years old, consider type 1 diabetes </a:t>
            </a:r>
          </a:p>
          <a:p>
            <a:r>
              <a:rPr lang="en-US" sz="3800" b="1" dirty="0"/>
              <a:t>A</a:t>
            </a:r>
            <a:r>
              <a:rPr lang="en-US" sz="3800" dirty="0"/>
              <a:t>utoimmunity </a:t>
            </a:r>
          </a:p>
          <a:p>
            <a:pPr lvl="1"/>
            <a:r>
              <a:rPr lang="en-US" sz="2800" dirty="0"/>
              <a:t>e.g., personal or family history of autoimmune disease or polyglandular autoimmune syndromes </a:t>
            </a:r>
          </a:p>
          <a:p>
            <a:r>
              <a:rPr lang="en-US" sz="3800" b="1" dirty="0"/>
              <a:t>B</a:t>
            </a:r>
            <a:r>
              <a:rPr lang="en-US" sz="3800" dirty="0"/>
              <a:t>ody habitus </a:t>
            </a:r>
          </a:p>
          <a:p>
            <a:pPr lvl="1"/>
            <a:r>
              <a:rPr lang="en-US" sz="2800" dirty="0"/>
              <a:t>e.g., BMI &lt;25 kg/m2</a:t>
            </a:r>
          </a:p>
          <a:p>
            <a:r>
              <a:rPr lang="en-US" sz="3800" b="1" dirty="0"/>
              <a:t>B</a:t>
            </a:r>
            <a:r>
              <a:rPr lang="en-US" sz="3800" dirty="0"/>
              <a:t>ackground</a:t>
            </a:r>
          </a:p>
          <a:p>
            <a:pPr lvl="1"/>
            <a:r>
              <a:rPr lang="en-US" sz="2800" dirty="0"/>
              <a:t>e.g., family history of type 1 diabetes</a:t>
            </a:r>
            <a:endParaRPr lang="en-US" dirty="0"/>
          </a:p>
        </p:txBody>
      </p:sp>
      <p:sp>
        <p:nvSpPr>
          <p:cNvPr id="4" name="Content Placeholder 3">
            <a:extLst>
              <a:ext uri="{FF2B5EF4-FFF2-40B4-BE49-F238E27FC236}">
                <a16:creationId xmlns:a16="http://schemas.microsoft.com/office/drawing/2014/main" id="{B6FA4F65-9E93-40A2-E4CD-DBF7692AFAE3}"/>
              </a:ext>
            </a:extLst>
          </p:cNvPr>
          <p:cNvSpPr>
            <a:spLocks noGrp="1"/>
          </p:cNvSpPr>
          <p:nvPr>
            <p:ph sz="quarter" idx="2"/>
          </p:nvPr>
        </p:nvSpPr>
        <p:spPr>
          <a:xfrm>
            <a:off x="4800600" y="1449155"/>
            <a:ext cx="4041648" cy="4937760"/>
          </a:xfrm>
        </p:spPr>
        <p:txBody>
          <a:bodyPr>
            <a:normAutofit fontScale="85000" lnSpcReduction="20000"/>
          </a:bodyPr>
          <a:lstStyle/>
          <a:p>
            <a:pPr>
              <a:lnSpc>
                <a:spcPct val="120000"/>
              </a:lnSpc>
            </a:pPr>
            <a:r>
              <a:rPr lang="en-US" sz="2400" b="1" dirty="0"/>
              <a:t>C</a:t>
            </a:r>
            <a:r>
              <a:rPr lang="en-US" sz="2400" dirty="0"/>
              <a:t>ontrol </a:t>
            </a:r>
          </a:p>
          <a:p>
            <a:pPr lvl="1">
              <a:lnSpc>
                <a:spcPct val="120000"/>
              </a:lnSpc>
            </a:pPr>
            <a:r>
              <a:rPr lang="en-US" sz="2400" dirty="0"/>
              <a:t>e.g., level of glucose control on noninsulin therapies</a:t>
            </a:r>
          </a:p>
          <a:p>
            <a:pPr>
              <a:lnSpc>
                <a:spcPct val="120000"/>
              </a:lnSpc>
            </a:pPr>
            <a:r>
              <a:rPr lang="en-US" sz="2400" b="1" dirty="0"/>
              <a:t>C</a:t>
            </a:r>
            <a:r>
              <a:rPr lang="en-US" sz="2400" dirty="0"/>
              <a:t>omorbidities</a:t>
            </a:r>
          </a:p>
          <a:p>
            <a:pPr lvl="1">
              <a:lnSpc>
                <a:spcPct val="120000"/>
              </a:lnSpc>
            </a:pPr>
            <a:r>
              <a:rPr lang="en-US" sz="2400" dirty="0"/>
              <a:t>e.g., treatment with immune checkpoint inhibitors for cancer can cause acute autoimmune type 1 diabetes or presence of other autoimmune conditions</a:t>
            </a:r>
          </a:p>
        </p:txBody>
      </p:sp>
      <p:pic>
        <p:nvPicPr>
          <p:cNvPr id="7" name="Picture 6" descr="Woman and child sailing on boat">
            <a:extLst>
              <a:ext uri="{FF2B5EF4-FFF2-40B4-BE49-F238E27FC236}">
                <a16:creationId xmlns:a16="http://schemas.microsoft.com/office/drawing/2014/main" id="{76CEC7A9-BE99-CDD3-9C69-EECC60C3282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15000" y="4707298"/>
            <a:ext cx="2519426" cy="1679617"/>
          </a:xfrm>
          <a:prstGeom prst="rect">
            <a:avLst/>
          </a:prstGeom>
        </p:spPr>
      </p:pic>
    </p:spTree>
    <p:extLst>
      <p:ext uri="{BB962C8B-B14F-4D97-AF65-F5344CB8AC3E}">
        <p14:creationId xmlns:p14="http://schemas.microsoft.com/office/powerpoint/2010/main" val="42929752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495300" y="230560"/>
            <a:ext cx="8153400" cy="859436"/>
          </a:xfrm>
        </p:spPr>
        <p:txBody>
          <a:bodyPr/>
          <a:lstStyle/>
          <a:p>
            <a:r>
              <a:rPr lang="en-US" dirty="0"/>
              <a:t>Type 1 Diabetes Features?</a:t>
            </a:r>
          </a:p>
        </p:txBody>
      </p:sp>
      <p:sp>
        <p:nvSpPr>
          <p:cNvPr id="1051651" name="Rectangle 3"/>
          <p:cNvSpPr>
            <a:spLocks noGrp="1" noChangeArrowheads="1"/>
          </p:cNvSpPr>
          <p:nvPr>
            <p:ph type="body" idx="1"/>
          </p:nvPr>
        </p:nvSpPr>
        <p:spPr>
          <a:xfrm>
            <a:off x="3920532" y="1143000"/>
            <a:ext cx="4800601" cy="5105400"/>
          </a:xfrm>
        </p:spPr>
        <p:txBody>
          <a:bodyPr>
            <a:normAutofit/>
          </a:bodyPr>
          <a:lstStyle/>
          <a:p>
            <a:pPr>
              <a:defRPr/>
            </a:pPr>
            <a:r>
              <a:rPr lang="en-US" sz="2400" dirty="0"/>
              <a:t>For JR, a 28 admitted to the ICU with a blood glucose of 476 mg/dl, pH of 7.1, anion gap of 15. Recently lost 13 pounds.</a:t>
            </a:r>
          </a:p>
        </p:txBody>
      </p:sp>
      <p:sp>
        <p:nvSpPr>
          <p:cNvPr id="4" name="TextBox 3">
            <a:extLst>
              <a:ext uri="{FF2B5EF4-FFF2-40B4-BE49-F238E27FC236}">
                <a16:creationId xmlns:a16="http://schemas.microsoft.com/office/drawing/2014/main" id="{DB49A926-36A1-9CF0-CEA2-0E1877BB1EAD}"/>
              </a:ext>
            </a:extLst>
          </p:cNvPr>
          <p:cNvSpPr txBox="1"/>
          <p:nvPr/>
        </p:nvSpPr>
        <p:spPr>
          <a:xfrm>
            <a:off x="4134060" y="3893309"/>
            <a:ext cx="4572000" cy="2308324"/>
          </a:xfrm>
          <a:prstGeom prst="rect">
            <a:avLst/>
          </a:prstGeom>
          <a:noFill/>
        </p:spPr>
        <p:txBody>
          <a:bodyPr wrap="square">
            <a:spAutoFit/>
          </a:bodyPr>
          <a:lstStyle/>
          <a:p>
            <a:pPr marL="342900" indent="-342900">
              <a:buFont typeface="Arial" panose="020B0604020202020204" pitchFamily="34" charset="0"/>
              <a:buChar char="•"/>
            </a:pPr>
            <a:r>
              <a:rPr lang="en-US" sz="2400" b="0" i="0" dirty="0">
                <a:effectLst/>
                <a:latin typeface="BlinkMacSystemFont"/>
              </a:rPr>
              <a:t>Younger than 35 years at diagnosis </a:t>
            </a:r>
          </a:p>
          <a:p>
            <a:pPr marL="342900" indent="-342900">
              <a:buFont typeface="Arial" panose="020B0604020202020204" pitchFamily="34" charset="0"/>
              <a:buChar char="•"/>
            </a:pPr>
            <a:r>
              <a:rPr lang="en-US" sz="2400" b="0" i="0" dirty="0">
                <a:effectLst/>
                <a:latin typeface="BlinkMacSystemFont"/>
              </a:rPr>
              <a:t>Lower BMI (&lt;25 kg/m</a:t>
            </a:r>
            <a:r>
              <a:rPr lang="en-US" sz="2400" b="0" i="0" baseline="30000" dirty="0">
                <a:effectLst/>
                <a:latin typeface="BlinkMacSystemFont"/>
              </a:rPr>
              <a:t>2</a:t>
            </a:r>
            <a:r>
              <a:rPr lang="en-US" sz="2400" b="0" i="0" dirty="0">
                <a:effectLst/>
                <a:latin typeface="BlinkMacSystemFont"/>
              </a:rPr>
              <a:t>)</a:t>
            </a:r>
          </a:p>
          <a:p>
            <a:pPr marL="342900" indent="-342900">
              <a:buFont typeface="Arial" panose="020B0604020202020204" pitchFamily="34" charset="0"/>
              <a:buChar char="•"/>
            </a:pPr>
            <a:r>
              <a:rPr lang="en-US" sz="2400" dirty="0">
                <a:latin typeface="BlinkMacSystemFont"/>
              </a:rPr>
              <a:t>U</a:t>
            </a:r>
            <a:r>
              <a:rPr lang="en-US" sz="2400" b="0" i="0" dirty="0">
                <a:effectLst/>
                <a:latin typeface="BlinkMacSystemFont"/>
              </a:rPr>
              <a:t>nintentional weight loss</a:t>
            </a:r>
          </a:p>
          <a:p>
            <a:pPr marL="342900" indent="-342900">
              <a:buFont typeface="Arial" panose="020B0604020202020204" pitchFamily="34" charset="0"/>
              <a:buChar char="•"/>
            </a:pPr>
            <a:r>
              <a:rPr lang="en-US" sz="2400" dirty="0">
                <a:latin typeface="BlinkMacSystemFont"/>
              </a:rPr>
              <a:t>K</a:t>
            </a:r>
            <a:r>
              <a:rPr lang="en-US" sz="2400" b="0" i="0" dirty="0">
                <a:effectLst/>
                <a:latin typeface="BlinkMacSystemFont"/>
              </a:rPr>
              <a:t>etoacidosis</a:t>
            </a:r>
          </a:p>
          <a:p>
            <a:pPr marL="342900" indent="-342900">
              <a:buFont typeface="Arial" panose="020B0604020202020204" pitchFamily="34" charset="0"/>
              <a:buChar char="•"/>
            </a:pPr>
            <a:r>
              <a:rPr lang="en-US" sz="2400" dirty="0">
                <a:latin typeface="BlinkMacSystemFont"/>
              </a:rPr>
              <a:t>G</a:t>
            </a:r>
            <a:r>
              <a:rPr lang="en-US" sz="2400" b="0" i="0" dirty="0">
                <a:effectLst/>
                <a:latin typeface="BlinkMacSystemFont"/>
              </a:rPr>
              <a:t>lucose 360 mg/dl or greater. </a:t>
            </a:r>
            <a:endParaRPr lang="en-US" dirty="0"/>
          </a:p>
        </p:txBody>
      </p:sp>
      <p:sp>
        <p:nvSpPr>
          <p:cNvPr id="6" name="TextBox 5">
            <a:extLst>
              <a:ext uri="{FF2B5EF4-FFF2-40B4-BE49-F238E27FC236}">
                <a16:creationId xmlns:a16="http://schemas.microsoft.com/office/drawing/2014/main" id="{781CDBEF-79AA-7F88-E541-05B774CF0ECA}"/>
              </a:ext>
            </a:extLst>
          </p:cNvPr>
          <p:cNvSpPr txBox="1"/>
          <p:nvPr/>
        </p:nvSpPr>
        <p:spPr>
          <a:xfrm>
            <a:off x="4089260" y="2892436"/>
            <a:ext cx="4572000" cy="954107"/>
          </a:xfrm>
          <a:prstGeom prst="rect">
            <a:avLst/>
          </a:prstGeom>
          <a:noFill/>
        </p:spPr>
        <p:txBody>
          <a:bodyPr wrap="square">
            <a:spAutoFit/>
          </a:bodyPr>
          <a:lstStyle/>
          <a:p>
            <a:r>
              <a:rPr lang="en-US" sz="2800" dirty="0"/>
              <a:t>Type 1 Most Discriminative Features</a:t>
            </a:r>
          </a:p>
        </p:txBody>
      </p:sp>
      <p:pic>
        <p:nvPicPr>
          <p:cNvPr id="5" name="Picture 4" descr="Young business woman on a call shocked">
            <a:extLst>
              <a:ext uri="{FF2B5EF4-FFF2-40B4-BE49-F238E27FC236}">
                <a16:creationId xmlns:a16="http://schemas.microsoft.com/office/drawing/2014/main" id="{5A885A91-AC08-72FF-7B12-C1BB9013C48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95424" y="969189"/>
            <a:ext cx="1451458" cy="4800600"/>
          </a:xfrm>
          <a:prstGeom prst="rect">
            <a:avLst/>
          </a:prstGeom>
        </p:spPr>
      </p:pic>
      <p:sp>
        <p:nvSpPr>
          <p:cNvPr id="9" name="TextBox 8">
            <a:extLst>
              <a:ext uri="{FF2B5EF4-FFF2-40B4-BE49-F238E27FC236}">
                <a16:creationId xmlns:a16="http://schemas.microsoft.com/office/drawing/2014/main" id="{4022AAAF-69D7-5937-643E-2E3370292DE9}"/>
              </a:ext>
            </a:extLst>
          </p:cNvPr>
          <p:cNvSpPr txBox="1"/>
          <p:nvPr/>
        </p:nvSpPr>
        <p:spPr>
          <a:xfrm>
            <a:off x="354123" y="5888811"/>
            <a:ext cx="4134060" cy="923330"/>
          </a:xfrm>
          <a:prstGeom prst="rect">
            <a:avLst/>
          </a:prstGeom>
          <a:noFill/>
        </p:spPr>
        <p:txBody>
          <a:bodyPr wrap="square">
            <a:spAutoFit/>
          </a:bodyPr>
          <a:lstStyle/>
          <a:p>
            <a:pPr algn="ctr"/>
            <a:r>
              <a:rPr lang="en-US" dirty="0">
                <a:solidFill>
                  <a:srgbClr val="0070C0"/>
                </a:solidFill>
                <a:latin typeface="Helvetica Neue" panose="02000503000000020004"/>
              </a:rPr>
              <a:t>M</a:t>
            </a:r>
            <a:r>
              <a:rPr lang="en-US" b="0" i="0" dirty="0">
                <a:solidFill>
                  <a:srgbClr val="0070C0"/>
                </a:solidFill>
                <a:effectLst/>
                <a:latin typeface="Helvetica Neue" panose="02000503000000020004"/>
              </a:rPr>
              <a:t>isdiagnosis is common and can occur in ∼40% of adults with new type 1 diabetes </a:t>
            </a:r>
            <a:endParaRPr lang="en-US" dirty="0">
              <a:solidFill>
                <a:srgbClr val="0070C0"/>
              </a:solidFill>
            </a:endParaRPr>
          </a:p>
        </p:txBody>
      </p:sp>
      <p:pic>
        <p:nvPicPr>
          <p:cNvPr id="3" name="Picture 2">
            <a:extLst>
              <a:ext uri="{FF2B5EF4-FFF2-40B4-BE49-F238E27FC236}">
                <a16:creationId xmlns:a16="http://schemas.microsoft.com/office/drawing/2014/main" id="{442CC96A-E59D-C597-A661-3356BECBDE12}"/>
              </a:ext>
            </a:extLst>
          </p:cNvPr>
          <p:cNvPicPr>
            <a:picLocks noChangeAspect="1"/>
          </p:cNvPicPr>
          <p:nvPr/>
        </p:nvPicPr>
        <p:blipFill>
          <a:blip r:embed="rId4"/>
          <a:stretch>
            <a:fillRect/>
          </a:stretch>
        </p:blipFill>
        <p:spPr>
          <a:xfrm>
            <a:off x="5415806" y="6201633"/>
            <a:ext cx="2638786" cy="590536"/>
          </a:xfrm>
          <a:prstGeom prst="rect">
            <a:avLst/>
          </a:prstGeom>
        </p:spPr>
      </p:pic>
    </p:spTree>
    <p:custDataLst>
      <p:tags r:id="rId1"/>
    </p:custDataLst>
    <p:extLst>
      <p:ext uri="{BB962C8B-B14F-4D97-AF65-F5344CB8AC3E}">
        <p14:creationId xmlns:p14="http://schemas.microsoft.com/office/powerpoint/2010/main" val="11917800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556A69-EEE9-49F6-BD1E-0073A18DFE0D}"/>
              </a:ext>
            </a:extLst>
          </p:cNvPr>
          <p:cNvSpPr>
            <a:spLocks noGrp="1"/>
          </p:cNvSpPr>
          <p:nvPr>
            <p:ph type="title"/>
          </p:nvPr>
        </p:nvSpPr>
        <p:spPr/>
        <p:txBody>
          <a:bodyPr/>
          <a:lstStyle/>
          <a:p>
            <a:r>
              <a:rPr lang="en-US" dirty="0"/>
              <a:t>What is your job setting?</a:t>
            </a:r>
          </a:p>
        </p:txBody>
      </p:sp>
      <p:pic>
        <p:nvPicPr>
          <p:cNvPr id="4" name="Picture 3">
            <a:extLst>
              <a:ext uri="{FF2B5EF4-FFF2-40B4-BE49-F238E27FC236}">
                <a16:creationId xmlns:a16="http://schemas.microsoft.com/office/drawing/2014/main" id="{9B843556-AF02-4E0A-AB76-46FDC1EEDD9B}"/>
              </a:ext>
            </a:extLst>
          </p:cNvPr>
          <p:cNvPicPr>
            <a:picLocks noChangeAspect="1"/>
          </p:cNvPicPr>
          <p:nvPr/>
        </p:nvPicPr>
        <p:blipFill>
          <a:blip r:embed="rId2"/>
          <a:stretch>
            <a:fillRect/>
          </a:stretch>
        </p:blipFill>
        <p:spPr>
          <a:xfrm>
            <a:off x="457200" y="1152495"/>
            <a:ext cx="8229600" cy="5705505"/>
          </a:xfrm>
          <a:prstGeom prst="rect">
            <a:avLst/>
          </a:prstGeom>
        </p:spPr>
      </p:pic>
      <p:pic>
        <p:nvPicPr>
          <p:cNvPr id="5" name="Picture 4">
            <a:extLst>
              <a:ext uri="{FF2B5EF4-FFF2-40B4-BE49-F238E27FC236}">
                <a16:creationId xmlns:a16="http://schemas.microsoft.com/office/drawing/2014/main" id="{CBAA5ECC-3F55-631E-2745-93EAC6644A16}"/>
              </a:ext>
            </a:extLst>
          </p:cNvPr>
          <p:cNvPicPr>
            <a:picLocks noChangeAspect="1"/>
          </p:cNvPicPr>
          <p:nvPr/>
        </p:nvPicPr>
        <p:blipFill>
          <a:blip r:embed="rId3"/>
          <a:stretch>
            <a:fillRect/>
          </a:stretch>
        </p:blipFill>
        <p:spPr>
          <a:xfrm>
            <a:off x="178237" y="1143000"/>
            <a:ext cx="8965763" cy="5562600"/>
          </a:xfrm>
          <a:prstGeom prst="rect">
            <a:avLst/>
          </a:prstGeom>
        </p:spPr>
      </p:pic>
      <p:sp>
        <p:nvSpPr>
          <p:cNvPr id="6" name="TextBox 5">
            <a:extLst>
              <a:ext uri="{FF2B5EF4-FFF2-40B4-BE49-F238E27FC236}">
                <a16:creationId xmlns:a16="http://schemas.microsoft.com/office/drawing/2014/main" id="{B8021810-8C9F-98BD-D528-45C79B73137E}"/>
              </a:ext>
            </a:extLst>
          </p:cNvPr>
          <p:cNvSpPr txBox="1"/>
          <p:nvPr/>
        </p:nvSpPr>
        <p:spPr>
          <a:xfrm>
            <a:off x="7522497" y="1240512"/>
            <a:ext cx="1574363" cy="4247317"/>
          </a:xfrm>
          <a:prstGeom prst="rect">
            <a:avLst/>
          </a:prstGeom>
          <a:noFill/>
        </p:spPr>
        <p:txBody>
          <a:bodyPr wrap="square" rtlCol="0">
            <a:spAutoFit/>
          </a:bodyPr>
          <a:lstStyle/>
          <a:p>
            <a:r>
              <a:rPr lang="en-US" b="1" u="sng" dirty="0">
                <a:latin typeface="Calibri" panose="020F0502020204030204" pitchFamily="34" charset="0"/>
                <a:cs typeface="Calibri" panose="020F0502020204030204" pitchFamily="34" charset="0"/>
              </a:rPr>
              <a:t>Other</a:t>
            </a:r>
          </a:p>
          <a:p>
            <a:pPr marL="285750" indent="-285750">
              <a:buFontTx/>
              <a:buChar char="-"/>
            </a:pPr>
            <a:r>
              <a:rPr lang="en-US" dirty="0">
                <a:solidFill>
                  <a:srgbClr val="333333"/>
                </a:solidFill>
                <a:latin typeface="Calibri" panose="020F0502020204030204" pitchFamily="34" charset="0"/>
                <a:cs typeface="Calibri" panose="020F0502020204030204" pitchFamily="34" charset="0"/>
              </a:rPr>
              <a:t>Long term care</a:t>
            </a:r>
          </a:p>
          <a:p>
            <a:pPr marL="285750" indent="-285750">
              <a:buFontTx/>
              <a:buChar char="-"/>
            </a:pPr>
            <a:r>
              <a:rPr lang="en-US" b="0" i="0" dirty="0">
                <a:solidFill>
                  <a:srgbClr val="333333"/>
                </a:solidFill>
                <a:effectLst/>
                <a:latin typeface="Calibri" panose="020F0502020204030204" pitchFamily="34" charset="0"/>
                <a:cs typeface="Calibri" panose="020F0502020204030204" pitchFamily="34" charset="0"/>
              </a:rPr>
              <a:t>Urban Indian Org</a:t>
            </a:r>
          </a:p>
          <a:p>
            <a:pPr marL="285750" indent="-285750">
              <a:buFontTx/>
              <a:buChar char="-"/>
            </a:pPr>
            <a:r>
              <a:rPr lang="en-US" dirty="0">
                <a:solidFill>
                  <a:srgbClr val="333333"/>
                </a:solidFill>
                <a:latin typeface="Calibri" panose="020F0502020204030204" pitchFamily="34" charset="0"/>
                <a:cs typeface="Calibri" panose="020F0502020204030204" pitchFamily="34" charset="0"/>
              </a:rPr>
              <a:t>Operating Room</a:t>
            </a:r>
          </a:p>
          <a:p>
            <a:pPr marL="285750" indent="-285750">
              <a:buFontTx/>
              <a:buChar char="-"/>
            </a:pPr>
            <a:r>
              <a:rPr lang="en-US" b="0" i="0" dirty="0">
                <a:solidFill>
                  <a:srgbClr val="333333"/>
                </a:solidFill>
                <a:effectLst/>
                <a:latin typeface="Calibri" panose="020F0502020204030204" pitchFamily="34" charset="0"/>
                <a:cs typeface="Calibri" panose="020F0502020204030204" pitchFamily="34" charset="0"/>
              </a:rPr>
              <a:t>California School District Classrooms</a:t>
            </a:r>
          </a:p>
          <a:p>
            <a:pPr marL="285750" indent="-285750">
              <a:buFontTx/>
              <a:buChar char="-"/>
            </a:pPr>
            <a:r>
              <a:rPr lang="en-US" b="0" i="0" dirty="0">
                <a:solidFill>
                  <a:srgbClr val="333333"/>
                </a:solidFill>
                <a:effectLst/>
                <a:latin typeface="Calibri" panose="020F0502020204030204" pitchFamily="34" charset="0"/>
                <a:cs typeface="Calibri" panose="020F0502020204030204" pitchFamily="34" charset="0"/>
              </a:rPr>
              <a:t>Med School (DO)</a:t>
            </a:r>
          </a:p>
          <a:p>
            <a:r>
              <a:rPr lang="en-US" dirty="0">
                <a:solidFill>
                  <a:srgbClr val="333333"/>
                </a:solidFill>
                <a:latin typeface="Calibri" panose="020F0502020204030204" pitchFamily="34" charset="0"/>
                <a:cs typeface="Calibri" panose="020F0502020204030204" pitchFamily="34" charset="0"/>
              </a:rPr>
              <a:t>-  Education</a:t>
            </a:r>
            <a:endParaRPr lang="en-US" dirty="0">
              <a:latin typeface="Calibri" panose="020F0502020204030204" pitchFamily="34" charset="0"/>
              <a:cs typeface="Calibri" panose="020F0502020204030204" pitchFamily="34" charset="0"/>
            </a:endParaRPr>
          </a:p>
          <a:p>
            <a:endParaRPr lang="en-US" dirty="0"/>
          </a:p>
        </p:txBody>
      </p:sp>
      <p:pic>
        <p:nvPicPr>
          <p:cNvPr id="9" name="Picture 8">
            <a:extLst>
              <a:ext uri="{FF2B5EF4-FFF2-40B4-BE49-F238E27FC236}">
                <a16:creationId xmlns:a16="http://schemas.microsoft.com/office/drawing/2014/main" id="{89017A6B-A774-D80E-2EB8-6C458B5755F7}"/>
              </a:ext>
            </a:extLst>
          </p:cNvPr>
          <p:cNvPicPr>
            <a:picLocks noChangeAspect="1"/>
          </p:cNvPicPr>
          <p:nvPr/>
        </p:nvPicPr>
        <p:blipFill>
          <a:blip r:embed="rId4"/>
          <a:stretch>
            <a:fillRect/>
          </a:stretch>
        </p:blipFill>
        <p:spPr>
          <a:xfrm>
            <a:off x="178237" y="1143000"/>
            <a:ext cx="7369662" cy="4198922"/>
          </a:xfrm>
          <a:prstGeom prst="rect">
            <a:avLst/>
          </a:prstGeom>
        </p:spPr>
      </p:pic>
      <p:pic>
        <p:nvPicPr>
          <p:cNvPr id="7" name="Picture 6">
            <a:extLst>
              <a:ext uri="{FF2B5EF4-FFF2-40B4-BE49-F238E27FC236}">
                <a16:creationId xmlns:a16="http://schemas.microsoft.com/office/drawing/2014/main" id="{91E69E80-B76A-0957-05F8-C9FBA914E4C1}"/>
              </a:ext>
            </a:extLst>
          </p:cNvPr>
          <p:cNvPicPr>
            <a:picLocks noChangeAspect="1"/>
          </p:cNvPicPr>
          <p:nvPr/>
        </p:nvPicPr>
        <p:blipFill>
          <a:blip r:embed="rId5"/>
          <a:stretch>
            <a:fillRect/>
          </a:stretch>
        </p:blipFill>
        <p:spPr>
          <a:xfrm>
            <a:off x="0" y="1240512"/>
            <a:ext cx="7547897" cy="3848227"/>
          </a:xfrm>
          <a:prstGeom prst="rect">
            <a:avLst/>
          </a:prstGeom>
        </p:spPr>
      </p:pic>
    </p:spTree>
    <p:extLst>
      <p:ext uri="{BB962C8B-B14F-4D97-AF65-F5344CB8AC3E}">
        <p14:creationId xmlns:p14="http://schemas.microsoft.com/office/powerpoint/2010/main" val="40628726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342900" y="304800"/>
            <a:ext cx="8343900" cy="1456850"/>
          </a:xfrm>
        </p:spPr>
        <p:txBody>
          <a:bodyPr>
            <a:normAutofit fontScale="90000"/>
          </a:bodyPr>
          <a:lstStyle/>
          <a:p>
            <a:r>
              <a:rPr lang="en-US" dirty="0"/>
              <a:t>Medalist Study – Harvard Joslin Diabetes Center	</a:t>
            </a:r>
          </a:p>
        </p:txBody>
      </p:sp>
      <p:sp>
        <p:nvSpPr>
          <p:cNvPr id="3" name="Content Placeholder 2"/>
          <p:cNvSpPr>
            <a:spLocks noGrp="1"/>
          </p:cNvSpPr>
          <p:nvPr>
            <p:ph sz="quarter" idx="1"/>
          </p:nvPr>
        </p:nvSpPr>
        <p:spPr>
          <a:xfrm>
            <a:off x="326424" y="1707356"/>
            <a:ext cx="7143750" cy="3417570"/>
          </a:xfrm>
        </p:spPr>
        <p:txBody>
          <a:bodyPr/>
          <a:lstStyle/>
          <a:p>
            <a:r>
              <a:rPr lang="en-US" dirty="0"/>
              <a:t>After 50 years with diabetes</a:t>
            </a:r>
          </a:p>
          <a:p>
            <a:pPr lvl="1"/>
            <a:r>
              <a:rPr lang="en-US" dirty="0"/>
              <a:t>Many still produced some insulin</a:t>
            </a:r>
          </a:p>
          <a:p>
            <a:pPr lvl="1"/>
            <a:r>
              <a:rPr lang="en-US" dirty="0"/>
              <a:t>Many had no eye disease</a:t>
            </a:r>
          </a:p>
          <a:p>
            <a:pPr lvl="1"/>
            <a:endParaRPr lang="en-US" dirty="0"/>
          </a:p>
          <a:p>
            <a:pPr lvl="1"/>
            <a:endParaRPr lang="en-US" dirty="0"/>
          </a:p>
        </p:txBody>
      </p:sp>
      <p:pic>
        <p:nvPicPr>
          <p:cNvPr id="81923"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61934" y="3733800"/>
            <a:ext cx="2863892" cy="2133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 name="Picture 3">
            <a:extLst>
              <a:ext uri="{FF2B5EF4-FFF2-40B4-BE49-F238E27FC236}">
                <a16:creationId xmlns:a16="http://schemas.microsoft.com/office/drawing/2014/main" id="{23D94A24-5154-4B22-8F1A-81CD514AFB0F}"/>
              </a:ext>
            </a:extLst>
          </p:cNvPr>
          <p:cNvPicPr>
            <a:picLocks noChangeAspect="1"/>
          </p:cNvPicPr>
          <p:nvPr/>
        </p:nvPicPr>
        <p:blipFill>
          <a:blip r:embed="rId5"/>
          <a:stretch>
            <a:fillRect/>
          </a:stretch>
        </p:blipFill>
        <p:spPr>
          <a:xfrm>
            <a:off x="651995" y="3733800"/>
            <a:ext cx="4893469" cy="2612258"/>
          </a:xfrm>
          <a:prstGeom prst="rect">
            <a:avLst/>
          </a:prstGeom>
        </p:spPr>
      </p:pic>
    </p:spTree>
    <p:custDataLst>
      <p:tags r:id="rId1"/>
    </p:custDataLst>
    <p:extLst>
      <p:ext uri="{BB962C8B-B14F-4D97-AF65-F5344CB8AC3E}">
        <p14:creationId xmlns:p14="http://schemas.microsoft.com/office/powerpoint/2010/main" val="140373816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dirty="0"/>
              <a:t>What kind of Diabetes?</a:t>
            </a:r>
          </a:p>
        </p:txBody>
      </p:sp>
      <p:sp>
        <p:nvSpPr>
          <p:cNvPr id="3" name="Content Placeholder 2"/>
          <p:cNvSpPr>
            <a:spLocks noGrp="1"/>
          </p:cNvSpPr>
          <p:nvPr>
            <p:ph idx="1"/>
          </p:nvPr>
        </p:nvSpPr>
        <p:spPr>
          <a:xfrm>
            <a:off x="334038" y="1219200"/>
            <a:ext cx="5867400" cy="5486400"/>
          </a:xfrm>
        </p:spPr>
        <p:txBody>
          <a:bodyPr>
            <a:normAutofit fontScale="92500"/>
          </a:bodyPr>
          <a:lstStyle/>
          <a:p>
            <a:pPr>
              <a:defRPr/>
            </a:pPr>
            <a:r>
              <a:rPr lang="en-US" dirty="0"/>
              <a:t>58 </a:t>
            </a:r>
            <a:r>
              <a:rPr lang="en-US" dirty="0" err="1"/>
              <a:t>yr</a:t>
            </a:r>
            <a:r>
              <a:rPr lang="en-US" dirty="0"/>
              <a:t> old, states she has had type 1 diabetes for 18 years. Quit smoking a year ago and gained about 20 lbs. BMI 25.</a:t>
            </a:r>
          </a:p>
          <a:p>
            <a:pPr>
              <a:defRPr/>
            </a:pPr>
            <a:r>
              <a:rPr lang="en-US" sz="3600" dirty="0"/>
              <a:t>Meds</a:t>
            </a:r>
          </a:p>
          <a:p>
            <a:pPr lvl="1">
              <a:defRPr/>
            </a:pPr>
            <a:r>
              <a:rPr lang="en-US" sz="2800" dirty="0"/>
              <a:t>Lispro 18-23 units before each meal</a:t>
            </a:r>
          </a:p>
          <a:p>
            <a:pPr lvl="1">
              <a:defRPr/>
            </a:pPr>
            <a:r>
              <a:rPr lang="en-US" sz="2800" dirty="0"/>
              <a:t>Glargine 28 units at bedtime      </a:t>
            </a:r>
          </a:p>
          <a:p>
            <a:pPr lvl="1">
              <a:defRPr/>
            </a:pPr>
            <a:r>
              <a:rPr lang="en-US" sz="2800" dirty="0"/>
              <a:t>Metformin 500mg TID</a:t>
            </a:r>
          </a:p>
          <a:p>
            <a:pPr>
              <a:defRPr/>
            </a:pPr>
            <a:r>
              <a:rPr lang="en-US" dirty="0"/>
              <a:t>What tests would you recommend?</a:t>
            </a:r>
          </a:p>
          <a:p>
            <a:pPr lvl="1">
              <a:defRPr/>
            </a:pPr>
            <a:endParaRPr lang="en-US" dirty="0"/>
          </a:p>
        </p:txBody>
      </p:sp>
      <p:pic>
        <p:nvPicPr>
          <p:cNvPr id="5" name="Picture 4">
            <a:extLst>
              <a:ext uri="{FF2B5EF4-FFF2-40B4-BE49-F238E27FC236}">
                <a16:creationId xmlns:a16="http://schemas.microsoft.com/office/drawing/2014/main" id="{C9560539-AA5E-4248-96F0-F29E629B0805}"/>
              </a:ext>
            </a:extLst>
          </p:cNvPr>
          <p:cNvPicPr>
            <a:picLocks noChangeAspect="1"/>
          </p:cNvPicPr>
          <p:nvPr/>
        </p:nvPicPr>
        <p:blipFill>
          <a:blip r:embed="rId4"/>
          <a:stretch>
            <a:fillRect/>
          </a:stretch>
        </p:blipFill>
        <p:spPr>
          <a:xfrm>
            <a:off x="6494128" y="1288470"/>
            <a:ext cx="2074432" cy="2064329"/>
          </a:xfrm>
          <a:prstGeom prst="rect">
            <a:avLst/>
          </a:prstGeom>
        </p:spPr>
      </p:pic>
      <p:sp>
        <p:nvSpPr>
          <p:cNvPr id="4" name="TextBox 3"/>
          <p:cNvSpPr txBox="1"/>
          <p:nvPr/>
        </p:nvSpPr>
        <p:spPr>
          <a:xfrm>
            <a:off x="6362700" y="3494956"/>
            <a:ext cx="2337288" cy="3293209"/>
          </a:xfrm>
          <a:prstGeom prst="rect">
            <a:avLst/>
          </a:prstGeom>
          <a:solidFill>
            <a:srgbClr val="CCECFF"/>
          </a:solidFill>
        </p:spPr>
        <p:txBody>
          <a:bodyPr wrap="square">
            <a:spAutoFit/>
          </a:bodyPr>
          <a:lstStyle/>
          <a:p>
            <a:pPr algn="ctr" eaLnBrk="0" hangingPunct="0">
              <a:defRPr/>
            </a:pPr>
            <a:r>
              <a:rPr lang="en-US" sz="3200" b="1" dirty="0">
                <a:solidFill>
                  <a:srgbClr val="7030A0"/>
                </a:solidFill>
                <a:latin typeface="Arial" charset="0"/>
              </a:rPr>
              <a:t>25% of </a:t>
            </a:r>
            <a:r>
              <a:rPr lang="en-US" sz="3200" b="1" dirty="0" err="1">
                <a:solidFill>
                  <a:srgbClr val="7030A0"/>
                </a:solidFill>
                <a:latin typeface="Arial" charset="0"/>
              </a:rPr>
              <a:t>ind’s</a:t>
            </a:r>
            <a:r>
              <a:rPr lang="en-US" sz="3200" b="1" dirty="0">
                <a:solidFill>
                  <a:srgbClr val="7030A0"/>
                </a:solidFill>
                <a:latin typeface="Arial" charset="0"/>
              </a:rPr>
              <a:t> with Type 1 also have type 2 diabetes.  </a:t>
            </a:r>
          </a:p>
          <a:p>
            <a:pPr algn="ctr" eaLnBrk="0" hangingPunct="0">
              <a:defRPr/>
            </a:pPr>
            <a:r>
              <a:rPr lang="en-US" sz="1600" b="1" dirty="0">
                <a:solidFill>
                  <a:srgbClr val="7030A0"/>
                </a:solidFill>
                <a:latin typeface="Arial" charset="0"/>
              </a:rPr>
              <a:t>ADA Post Grad, 2010</a:t>
            </a:r>
          </a:p>
        </p:txBody>
      </p:sp>
    </p:spTree>
    <p:custDataLst>
      <p:tags r:id="rId1"/>
    </p:custDataLst>
    <p:extLst>
      <p:ext uri="{BB962C8B-B14F-4D97-AF65-F5344CB8AC3E}">
        <p14:creationId xmlns:p14="http://schemas.microsoft.com/office/powerpoint/2010/main" val="37663572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additive="base">
                                        <p:cTn id="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 calcmode="lin" valueType="num">
                                      <p:cBhvr additive="base">
                                        <p:cTn id="1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anim calcmode="lin" valueType="num">
                                      <p:cBhvr additive="base">
                                        <p:cTn id="25"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6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4C100E-0890-A52B-7A55-289D8161CEDA}"/>
              </a:ext>
            </a:extLst>
          </p:cNvPr>
          <p:cNvSpPr>
            <a:spLocks noGrp="1"/>
          </p:cNvSpPr>
          <p:nvPr>
            <p:ph type="title"/>
          </p:nvPr>
        </p:nvSpPr>
        <p:spPr>
          <a:xfrm>
            <a:off x="457200" y="228600"/>
            <a:ext cx="8229600" cy="914400"/>
          </a:xfrm>
        </p:spPr>
        <p:txBody>
          <a:bodyPr anchor="b">
            <a:normAutofit/>
          </a:bodyPr>
          <a:lstStyle/>
          <a:p>
            <a:r>
              <a:rPr lang="en-US" dirty="0"/>
              <a:t>Type 1 &amp; Type 2 - Double Diabetes?</a:t>
            </a:r>
          </a:p>
        </p:txBody>
      </p:sp>
      <p:sp>
        <p:nvSpPr>
          <p:cNvPr id="3" name="Content Placeholder 2">
            <a:extLst>
              <a:ext uri="{FF2B5EF4-FFF2-40B4-BE49-F238E27FC236}">
                <a16:creationId xmlns:a16="http://schemas.microsoft.com/office/drawing/2014/main" id="{EEC002EE-4C1F-A42F-3E42-FCEC9F8ABDE5}"/>
              </a:ext>
            </a:extLst>
          </p:cNvPr>
          <p:cNvSpPr>
            <a:spLocks noGrp="1"/>
          </p:cNvSpPr>
          <p:nvPr>
            <p:ph sz="quarter" idx="1"/>
          </p:nvPr>
        </p:nvSpPr>
        <p:spPr>
          <a:xfrm>
            <a:off x="479986" y="1295400"/>
            <a:ext cx="5082614" cy="5410200"/>
          </a:xfrm>
        </p:spPr>
        <p:txBody>
          <a:bodyPr>
            <a:normAutofit fontScale="92500" lnSpcReduction="10000"/>
          </a:bodyPr>
          <a:lstStyle/>
          <a:p>
            <a:pPr>
              <a:lnSpc>
                <a:spcPct val="110000"/>
              </a:lnSpc>
            </a:pPr>
            <a:r>
              <a:rPr lang="en-US" sz="2800" dirty="0"/>
              <a:t>M</a:t>
            </a:r>
            <a:r>
              <a:rPr lang="en-US" sz="2800" b="0" i="0" dirty="0">
                <a:effectLst/>
              </a:rPr>
              <a:t>ay be appropriate to recognize a </a:t>
            </a:r>
            <a:r>
              <a:rPr lang="en-US" sz="2800" dirty="0"/>
              <a:t>person with </a:t>
            </a:r>
            <a:r>
              <a:rPr lang="en-US" sz="2800" b="0" i="0" dirty="0">
                <a:effectLst/>
              </a:rPr>
              <a:t>type 1 diabetes </a:t>
            </a:r>
            <a:r>
              <a:rPr lang="en-US" sz="2800" b="0" i="1" dirty="0">
                <a:effectLst/>
              </a:rPr>
              <a:t>and </a:t>
            </a:r>
            <a:r>
              <a:rPr lang="en-US" sz="2800" b="0" i="0" dirty="0">
                <a:effectLst/>
              </a:rPr>
              <a:t>features classically associated with type 2 diabetes (e.g., insulin resistance, obesity, and other metabolic abnormalities.</a:t>
            </a:r>
          </a:p>
          <a:p>
            <a:pPr>
              <a:lnSpc>
                <a:spcPct val="110000"/>
              </a:lnSpc>
            </a:pPr>
            <a:r>
              <a:rPr lang="en-US" sz="2800" dirty="0"/>
              <a:t>Can help</a:t>
            </a:r>
            <a:r>
              <a:rPr lang="en-US" sz="2800" b="0" i="0" dirty="0">
                <a:effectLst/>
              </a:rPr>
              <a:t> facilitate access to appropriate treatment:</a:t>
            </a:r>
          </a:p>
          <a:p>
            <a:pPr lvl="1">
              <a:lnSpc>
                <a:spcPct val="110000"/>
              </a:lnSpc>
            </a:pPr>
            <a:r>
              <a:rPr lang="en-US" sz="2800" b="0" i="0" dirty="0">
                <a:effectLst/>
              </a:rPr>
              <a:t> (e.g., GLP-1 RA or SGLT-2 inhibitor therapies for potential weight and other cardiometabolic benefits) and monitoring systems.</a:t>
            </a:r>
            <a:endParaRPr lang="en-US" sz="2800" dirty="0"/>
          </a:p>
        </p:txBody>
      </p:sp>
      <p:pic>
        <p:nvPicPr>
          <p:cNvPr id="5" name="Picture 4" descr="Person with colorful hair">
            <a:extLst>
              <a:ext uri="{FF2B5EF4-FFF2-40B4-BE49-F238E27FC236}">
                <a16:creationId xmlns:a16="http://schemas.microsoft.com/office/drawing/2014/main" id="{577F747F-02A1-BDAE-03BA-1D3A6372FC56}"/>
              </a:ext>
            </a:extLst>
          </p:cNvPr>
          <p:cNvPicPr>
            <a:picLocks noChangeAspect="1"/>
          </p:cNvPicPr>
          <p:nvPr/>
        </p:nvPicPr>
        <p:blipFill>
          <a:blip r:embed="rId2" cstate="print">
            <a:extLst>
              <a:ext uri="{28A0092B-C50C-407E-A947-70E740481C1C}">
                <a14:useLocalDpi xmlns:a14="http://schemas.microsoft.com/office/drawing/2010/main" val="0"/>
              </a:ext>
            </a:extLst>
          </a:blip>
          <a:srcRect l="31933" r="13430" b="-3"/>
          <a:stretch/>
        </p:blipFill>
        <p:spPr>
          <a:xfrm>
            <a:off x="5867400" y="1216152"/>
            <a:ext cx="2806446" cy="3428690"/>
          </a:xfrm>
          <a:prstGeom prst="rect">
            <a:avLst/>
          </a:prstGeom>
          <a:noFill/>
        </p:spPr>
      </p:pic>
      <p:pic>
        <p:nvPicPr>
          <p:cNvPr id="6" name="Picture 5">
            <a:extLst>
              <a:ext uri="{FF2B5EF4-FFF2-40B4-BE49-F238E27FC236}">
                <a16:creationId xmlns:a16="http://schemas.microsoft.com/office/drawing/2014/main" id="{EE6CF132-E98C-F689-A9A6-2FF3DE68A5E4}"/>
              </a:ext>
            </a:extLst>
          </p:cNvPr>
          <p:cNvPicPr>
            <a:picLocks noChangeAspect="1"/>
          </p:cNvPicPr>
          <p:nvPr/>
        </p:nvPicPr>
        <p:blipFill>
          <a:blip r:embed="rId3"/>
          <a:stretch>
            <a:fillRect/>
          </a:stretch>
        </p:blipFill>
        <p:spPr>
          <a:xfrm>
            <a:off x="5947410" y="4738464"/>
            <a:ext cx="2743200" cy="613902"/>
          </a:xfrm>
          <a:prstGeom prst="rect">
            <a:avLst/>
          </a:prstGeom>
        </p:spPr>
      </p:pic>
    </p:spTree>
    <p:extLst>
      <p:ext uri="{BB962C8B-B14F-4D97-AF65-F5344CB8AC3E}">
        <p14:creationId xmlns:p14="http://schemas.microsoft.com/office/powerpoint/2010/main" val="337910398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type of Diabetes?</a:t>
            </a:r>
          </a:p>
        </p:txBody>
      </p:sp>
      <p:sp>
        <p:nvSpPr>
          <p:cNvPr id="3" name="Content Placeholder 2"/>
          <p:cNvSpPr>
            <a:spLocks noGrp="1"/>
          </p:cNvSpPr>
          <p:nvPr>
            <p:ph idx="1"/>
          </p:nvPr>
        </p:nvSpPr>
        <p:spPr>
          <a:xfrm>
            <a:off x="533400" y="1447008"/>
            <a:ext cx="4649787" cy="4497387"/>
          </a:xfrm>
        </p:spPr>
        <p:txBody>
          <a:bodyPr>
            <a:normAutofit fontScale="92500"/>
          </a:bodyPr>
          <a:lstStyle/>
          <a:p>
            <a:r>
              <a:rPr lang="en-US" dirty="0"/>
              <a:t>72 Years old</a:t>
            </a:r>
          </a:p>
          <a:p>
            <a:r>
              <a:rPr lang="en-US" dirty="0"/>
              <a:t>A1c 3 months prior 6.2% </a:t>
            </a:r>
          </a:p>
          <a:p>
            <a:r>
              <a:rPr lang="en-US" dirty="0"/>
              <a:t>A1c now 13.9%</a:t>
            </a:r>
          </a:p>
          <a:p>
            <a:r>
              <a:rPr lang="en-US" dirty="0"/>
              <a:t>BMI 24.5</a:t>
            </a:r>
          </a:p>
          <a:p>
            <a:r>
              <a:rPr lang="en-US" dirty="0"/>
              <a:t>Lost about 10 pounds over last month</a:t>
            </a:r>
          </a:p>
        </p:txBody>
      </p:sp>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5400000">
            <a:off x="5511536" y="1803664"/>
            <a:ext cx="3456511" cy="2592384"/>
          </a:xfrm>
          <a:prstGeom prst="rect">
            <a:avLst/>
          </a:prstGeom>
        </p:spPr>
      </p:pic>
    </p:spTree>
    <p:custDataLst>
      <p:tags r:id="rId1"/>
    </p:custDataLst>
    <p:extLst>
      <p:ext uri="{BB962C8B-B14F-4D97-AF65-F5344CB8AC3E}">
        <p14:creationId xmlns:p14="http://schemas.microsoft.com/office/powerpoint/2010/main" val="42515277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229" name="Picture 5" descr="C:\Users\Beverly\AppData\Local\Microsoft\Windows\Temporary Internet Files\Content.IE5\52TDUJIH\MPj04386320000[1].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88941" y="1086086"/>
            <a:ext cx="1874839" cy="281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2226" name="Rectangle 1026"/>
          <p:cNvSpPr>
            <a:spLocks noGrp="1" noChangeArrowheads="1"/>
          </p:cNvSpPr>
          <p:nvPr>
            <p:ph type="title"/>
          </p:nvPr>
        </p:nvSpPr>
        <p:spPr>
          <a:xfrm>
            <a:off x="304800" y="228600"/>
            <a:ext cx="8305800" cy="1191575"/>
          </a:xfrm>
        </p:spPr>
        <p:txBody>
          <a:bodyPr>
            <a:normAutofit fontScale="90000"/>
          </a:bodyPr>
          <a:lstStyle/>
          <a:p>
            <a:pPr eaLnBrk="1" hangingPunct="1"/>
            <a:r>
              <a:rPr lang="en-US" sz="4000" dirty="0"/>
              <a:t>Latent </a:t>
            </a:r>
            <a:r>
              <a:rPr lang="en-US" sz="4000" dirty="0" err="1"/>
              <a:t>AutoImmunity</a:t>
            </a:r>
            <a:r>
              <a:rPr lang="en-US" sz="4000" dirty="0"/>
              <a:t> Diabetes in Adults (LADA)</a:t>
            </a:r>
          </a:p>
        </p:txBody>
      </p:sp>
      <p:sp>
        <p:nvSpPr>
          <p:cNvPr id="52227" name="Rectangle 1027"/>
          <p:cNvSpPr>
            <a:spLocks noGrp="1" noChangeArrowheads="1"/>
          </p:cNvSpPr>
          <p:nvPr>
            <p:ph idx="1"/>
          </p:nvPr>
        </p:nvSpPr>
        <p:spPr>
          <a:xfrm>
            <a:off x="457200" y="1600200"/>
            <a:ext cx="6705601" cy="4724399"/>
          </a:xfrm>
        </p:spPr>
        <p:txBody>
          <a:bodyPr>
            <a:normAutofit fontScale="85000" lnSpcReduction="10000"/>
          </a:bodyPr>
          <a:lstStyle/>
          <a:p>
            <a:pPr eaLnBrk="1" hangingPunct="1"/>
            <a:r>
              <a:rPr lang="en-US" dirty="0"/>
              <a:t>Antibody positive to 1-2 of below</a:t>
            </a:r>
          </a:p>
          <a:p>
            <a:pPr lvl="1" eaLnBrk="1" hangingPunct="1"/>
            <a:r>
              <a:rPr lang="en-US" sz="2800" dirty="0"/>
              <a:t>GAD-65 autoantibodies</a:t>
            </a:r>
          </a:p>
          <a:p>
            <a:pPr lvl="1" eaLnBrk="1" hangingPunct="1"/>
            <a:r>
              <a:rPr lang="en-US" sz="2800" dirty="0"/>
              <a:t>Insulin Autoantibodies </a:t>
            </a:r>
          </a:p>
          <a:p>
            <a:pPr lvl="1" eaLnBrk="1" hangingPunct="1"/>
            <a:r>
              <a:rPr lang="en-US" sz="2800" dirty="0"/>
              <a:t>Islet Cell antigen-2</a:t>
            </a:r>
          </a:p>
          <a:p>
            <a:pPr lvl="1" eaLnBrk="1" hangingPunct="1"/>
            <a:r>
              <a:rPr lang="en-US" sz="2800" dirty="0"/>
              <a:t>ZnT8</a:t>
            </a:r>
          </a:p>
          <a:p>
            <a:pPr eaLnBrk="1" hangingPunct="1"/>
            <a:r>
              <a:rPr lang="en-US" dirty="0"/>
              <a:t>Adult Age at onset</a:t>
            </a:r>
          </a:p>
          <a:p>
            <a:pPr eaLnBrk="1" hangingPunct="1"/>
            <a:r>
              <a:rPr lang="en-US" dirty="0"/>
              <a:t>Usually benefit from insulin w/in first 6 months of diagnosis</a:t>
            </a:r>
          </a:p>
          <a:p>
            <a:pPr eaLnBrk="1" hangingPunct="1"/>
            <a:r>
              <a:rPr lang="en-US" dirty="0"/>
              <a:t>Early insulin therapy may preserve beta cell function</a:t>
            </a:r>
          </a:p>
        </p:txBody>
      </p:sp>
      <p:sp>
        <p:nvSpPr>
          <p:cNvPr id="52228" name="Rectangle 1028"/>
          <p:cNvSpPr>
            <a:spLocks noChangeArrowheads="1"/>
          </p:cNvSpPr>
          <p:nvPr/>
        </p:nvSpPr>
        <p:spPr bwMode="auto">
          <a:xfrm>
            <a:off x="4114800" y="6096000"/>
            <a:ext cx="50292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nchor="ctr">
            <a:spAutoFit/>
          </a:bodyPr>
          <a:lstStyle/>
          <a:p>
            <a:r>
              <a:rPr lang="en-US" i="1" dirty="0"/>
              <a:t>Diabetes Care</a:t>
            </a:r>
            <a:r>
              <a:rPr lang="en-US" dirty="0"/>
              <a:t> 26:536-538, 2003</a:t>
            </a:r>
            <a:br>
              <a:rPr lang="en-US" dirty="0"/>
            </a:br>
            <a:r>
              <a:rPr lang="en-US" dirty="0"/>
              <a:t>Jerry P. Palmer, MD and </a:t>
            </a:r>
            <a:r>
              <a:rPr lang="en-US" dirty="0" err="1"/>
              <a:t>Irl</a:t>
            </a:r>
            <a:r>
              <a:rPr lang="en-US" dirty="0"/>
              <a:t> B. Hirsch, MD  </a:t>
            </a:r>
          </a:p>
        </p:txBody>
      </p:sp>
      <p:pic>
        <p:nvPicPr>
          <p:cNvPr id="3" name="Picture 2">
            <a:extLst>
              <a:ext uri="{FF2B5EF4-FFF2-40B4-BE49-F238E27FC236}">
                <a16:creationId xmlns:a16="http://schemas.microsoft.com/office/drawing/2014/main" id="{4D41A66E-3549-A8C9-B291-2310936E40A4}"/>
              </a:ext>
            </a:extLst>
          </p:cNvPr>
          <p:cNvPicPr>
            <a:picLocks noChangeAspect="1"/>
          </p:cNvPicPr>
          <p:nvPr/>
        </p:nvPicPr>
        <p:blipFill>
          <a:blip r:embed="rId5"/>
          <a:stretch>
            <a:fillRect/>
          </a:stretch>
        </p:blipFill>
        <p:spPr>
          <a:xfrm>
            <a:off x="762000" y="6170534"/>
            <a:ext cx="1752600" cy="668179"/>
          </a:xfrm>
          <a:prstGeom prst="rect">
            <a:avLst/>
          </a:prstGeom>
        </p:spPr>
      </p:pic>
    </p:spTree>
    <p:custDataLst>
      <p:tags r:id="rId1"/>
    </p:custDataLst>
    <p:extLst>
      <p:ext uri="{BB962C8B-B14F-4D97-AF65-F5344CB8AC3E}">
        <p14:creationId xmlns:p14="http://schemas.microsoft.com/office/powerpoint/2010/main" val="18471093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ChangeArrowheads="1"/>
          </p:cNvSpPr>
          <p:nvPr>
            <p:ph type="title"/>
          </p:nvPr>
        </p:nvSpPr>
        <p:spPr/>
        <p:txBody>
          <a:bodyPr>
            <a:normAutofit fontScale="90000"/>
          </a:bodyPr>
          <a:lstStyle/>
          <a:p>
            <a:pPr eaLnBrk="1" hangingPunct="1"/>
            <a:r>
              <a:rPr lang="en-US" sz="4000"/>
              <a:t>LADA Clinical Features Compared to Type 2</a:t>
            </a:r>
          </a:p>
        </p:txBody>
      </p:sp>
      <p:sp>
        <p:nvSpPr>
          <p:cNvPr id="53251" name="Rectangle 3"/>
          <p:cNvSpPr>
            <a:spLocks noGrp="1" noChangeArrowheads="1"/>
          </p:cNvSpPr>
          <p:nvPr>
            <p:ph idx="1"/>
          </p:nvPr>
        </p:nvSpPr>
        <p:spPr>
          <a:xfrm>
            <a:off x="457201" y="1447802"/>
            <a:ext cx="8485188" cy="4613275"/>
          </a:xfrm>
        </p:spPr>
        <p:txBody>
          <a:bodyPr>
            <a:normAutofit/>
          </a:bodyPr>
          <a:lstStyle/>
          <a:p>
            <a:pPr eaLnBrk="1" hangingPunct="1">
              <a:buFont typeface="Wingdings" pitchFamily="2" charset="2"/>
              <a:buNone/>
            </a:pPr>
            <a:r>
              <a:rPr lang="en-US" u="sng" dirty="0"/>
              <a:t>Feature			       LADA	Type 2</a:t>
            </a:r>
          </a:p>
          <a:p>
            <a:pPr eaLnBrk="1" hangingPunct="1"/>
            <a:r>
              <a:rPr lang="en-US" dirty="0"/>
              <a:t>Age &lt;50			  63%	  19%</a:t>
            </a:r>
          </a:p>
          <a:p>
            <a:pPr eaLnBrk="1" hangingPunct="1"/>
            <a:r>
              <a:rPr lang="en-US" dirty="0"/>
              <a:t>Acute hyperglycemia	  66		  24</a:t>
            </a:r>
          </a:p>
          <a:p>
            <a:pPr eaLnBrk="1" hangingPunct="1"/>
            <a:r>
              <a:rPr lang="en-US" dirty="0"/>
              <a:t>BMI &lt; 25 			  33		  13</a:t>
            </a:r>
          </a:p>
          <a:p>
            <a:pPr eaLnBrk="1" hangingPunct="1"/>
            <a:r>
              <a:rPr lang="en-US" dirty="0" err="1"/>
              <a:t>Hx</a:t>
            </a:r>
            <a:r>
              <a:rPr lang="en-US" dirty="0"/>
              <a:t> of autoimmune dx  27		  12</a:t>
            </a:r>
          </a:p>
          <a:p>
            <a:pPr eaLnBrk="1" hangingPunct="1"/>
            <a:r>
              <a:rPr lang="en-US" dirty="0"/>
              <a:t>Family </a:t>
            </a:r>
            <a:r>
              <a:rPr lang="en-US" dirty="0" err="1"/>
              <a:t>hx</a:t>
            </a:r>
            <a:r>
              <a:rPr lang="en-US" dirty="0"/>
              <a:t> autoimmune 46      	   35</a:t>
            </a:r>
          </a:p>
        </p:txBody>
      </p:sp>
      <p:sp>
        <p:nvSpPr>
          <p:cNvPr id="53252" name="Rectangle 4"/>
          <p:cNvSpPr>
            <a:spLocks noChangeArrowheads="1"/>
          </p:cNvSpPr>
          <p:nvPr/>
        </p:nvSpPr>
        <p:spPr bwMode="auto">
          <a:xfrm>
            <a:off x="3810000" y="5850218"/>
            <a:ext cx="50292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nchor="ctr">
            <a:spAutoFit/>
          </a:bodyPr>
          <a:lstStyle/>
          <a:p>
            <a:r>
              <a:rPr lang="en-US" i="1" dirty="0"/>
              <a:t>Practical Diabetology March 08, Unger</a:t>
            </a:r>
            <a:r>
              <a:rPr lang="en-US" dirty="0"/>
              <a:t> MD  </a:t>
            </a:r>
          </a:p>
        </p:txBody>
      </p:sp>
      <p:pic>
        <p:nvPicPr>
          <p:cNvPr id="3" name="Picture 2">
            <a:extLst>
              <a:ext uri="{FF2B5EF4-FFF2-40B4-BE49-F238E27FC236}">
                <a16:creationId xmlns:a16="http://schemas.microsoft.com/office/drawing/2014/main" id="{CC244D31-4E62-6E53-4293-7470F571EB88}"/>
              </a:ext>
            </a:extLst>
          </p:cNvPr>
          <p:cNvPicPr>
            <a:picLocks noChangeAspect="1"/>
          </p:cNvPicPr>
          <p:nvPr/>
        </p:nvPicPr>
        <p:blipFill>
          <a:blip r:embed="rId4"/>
          <a:stretch>
            <a:fillRect/>
          </a:stretch>
        </p:blipFill>
        <p:spPr>
          <a:xfrm>
            <a:off x="438665" y="5580458"/>
            <a:ext cx="3048425" cy="1162212"/>
          </a:xfrm>
          <a:prstGeom prst="rect">
            <a:avLst/>
          </a:prstGeom>
        </p:spPr>
      </p:pic>
    </p:spTree>
    <p:custDataLst>
      <p:tags r:id="rId1"/>
    </p:custDataLst>
    <p:extLst>
      <p:ext uri="{BB962C8B-B14F-4D97-AF65-F5344CB8AC3E}">
        <p14:creationId xmlns:p14="http://schemas.microsoft.com/office/powerpoint/2010/main" val="34800274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E91CD8-E2E6-93AD-6AA6-373D7A692E8E}"/>
              </a:ext>
            </a:extLst>
          </p:cNvPr>
          <p:cNvSpPr>
            <a:spLocks noGrp="1"/>
          </p:cNvSpPr>
          <p:nvPr>
            <p:ph type="title"/>
          </p:nvPr>
        </p:nvSpPr>
        <p:spPr>
          <a:xfrm>
            <a:off x="457200" y="228600"/>
            <a:ext cx="8229600" cy="914400"/>
          </a:xfrm>
        </p:spPr>
        <p:txBody>
          <a:bodyPr anchor="b">
            <a:normAutofit/>
          </a:bodyPr>
          <a:lstStyle/>
          <a:p>
            <a:pPr>
              <a:lnSpc>
                <a:spcPct val="90000"/>
              </a:lnSpc>
            </a:pPr>
            <a:r>
              <a:rPr lang="en-US" sz="2800"/>
              <a:t>What about Latent Autoimmunity Diabetes in Adults (LADA) </a:t>
            </a:r>
          </a:p>
        </p:txBody>
      </p:sp>
      <p:sp>
        <p:nvSpPr>
          <p:cNvPr id="3" name="Content Placeholder 2">
            <a:extLst>
              <a:ext uri="{FF2B5EF4-FFF2-40B4-BE49-F238E27FC236}">
                <a16:creationId xmlns:a16="http://schemas.microsoft.com/office/drawing/2014/main" id="{8CC4BBC5-B80F-DB9F-6F36-D8A82100169A}"/>
              </a:ext>
            </a:extLst>
          </p:cNvPr>
          <p:cNvSpPr>
            <a:spLocks noGrp="1"/>
          </p:cNvSpPr>
          <p:nvPr>
            <p:ph sz="quarter" idx="1"/>
          </p:nvPr>
        </p:nvSpPr>
        <p:spPr>
          <a:xfrm>
            <a:off x="457200" y="1219200"/>
            <a:ext cx="5334000" cy="4937760"/>
          </a:xfrm>
        </p:spPr>
        <p:txBody>
          <a:bodyPr>
            <a:normAutofit fontScale="92500" lnSpcReduction="20000"/>
          </a:bodyPr>
          <a:lstStyle/>
          <a:p>
            <a:pPr>
              <a:lnSpc>
                <a:spcPct val="110000"/>
              </a:lnSpc>
            </a:pPr>
            <a:r>
              <a:rPr lang="en-US" sz="2800" dirty="0"/>
              <a:t>S</a:t>
            </a:r>
            <a:r>
              <a:rPr lang="en-US" sz="2800" b="0" i="0" dirty="0">
                <a:effectLst/>
              </a:rPr>
              <a:t>lowly progressive autoimmune diabetes with an adult onset should be termed:</a:t>
            </a:r>
          </a:p>
          <a:p>
            <a:pPr lvl="1">
              <a:lnSpc>
                <a:spcPct val="110000"/>
              </a:lnSpc>
            </a:pPr>
            <a:r>
              <a:rPr lang="en-US" sz="2800" dirty="0"/>
              <a:t>LADA</a:t>
            </a:r>
            <a:r>
              <a:rPr lang="en-US" sz="2800" b="0" i="0" dirty="0">
                <a:effectLst/>
              </a:rPr>
              <a:t> or type 1 diabetes. </a:t>
            </a:r>
            <a:endParaRPr lang="en-US" sz="2800" dirty="0"/>
          </a:p>
          <a:p>
            <a:pPr lvl="1">
              <a:lnSpc>
                <a:spcPct val="110000"/>
              </a:lnSpc>
            </a:pPr>
            <a:r>
              <a:rPr lang="en-US" sz="2800" b="0" i="0" dirty="0">
                <a:effectLst/>
              </a:rPr>
              <a:t>Slow autoimmune β-cell destruction can lead to a long duration of marginal insulin secretory capacity. </a:t>
            </a:r>
          </a:p>
          <a:p>
            <a:pPr lvl="1">
              <a:lnSpc>
                <a:spcPct val="110000"/>
              </a:lnSpc>
            </a:pPr>
            <a:r>
              <a:rPr lang="en-US" sz="2800" b="0" i="0" dirty="0">
                <a:effectLst/>
              </a:rPr>
              <a:t>For this classification, all forms of diabetes mediated by autoimmune β-cell destruction independent of age of onset are included under the rubric of type 1 diabetes. </a:t>
            </a:r>
            <a:endParaRPr lang="en-US" sz="2800" dirty="0"/>
          </a:p>
        </p:txBody>
      </p:sp>
      <p:pic>
        <p:nvPicPr>
          <p:cNvPr id="5" name="Picture 4" descr="Stressed healthcare worker">
            <a:extLst>
              <a:ext uri="{FF2B5EF4-FFF2-40B4-BE49-F238E27FC236}">
                <a16:creationId xmlns:a16="http://schemas.microsoft.com/office/drawing/2014/main" id="{BF73B091-C9B1-B2F7-9779-1EC6D3FFC96F}"/>
              </a:ext>
            </a:extLst>
          </p:cNvPr>
          <p:cNvPicPr>
            <a:picLocks noChangeAspect="1"/>
          </p:cNvPicPr>
          <p:nvPr/>
        </p:nvPicPr>
        <p:blipFill>
          <a:blip r:embed="rId2" cstate="print">
            <a:extLst>
              <a:ext uri="{28A0092B-C50C-407E-A947-70E740481C1C}">
                <a14:useLocalDpi xmlns:a14="http://schemas.microsoft.com/office/drawing/2010/main" val="0"/>
              </a:ext>
            </a:extLst>
          </a:blip>
          <a:srcRect l="40058" r="5304" b="-3"/>
          <a:stretch/>
        </p:blipFill>
        <p:spPr>
          <a:xfrm>
            <a:off x="6014895" y="1295400"/>
            <a:ext cx="2666989" cy="3258312"/>
          </a:xfrm>
          <a:prstGeom prst="rect">
            <a:avLst/>
          </a:prstGeom>
          <a:noFill/>
        </p:spPr>
      </p:pic>
      <p:pic>
        <p:nvPicPr>
          <p:cNvPr id="7" name="Picture 6">
            <a:extLst>
              <a:ext uri="{FF2B5EF4-FFF2-40B4-BE49-F238E27FC236}">
                <a16:creationId xmlns:a16="http://schemas.microsoft.com/office/drawing/2014/main" id="{82A3D4EE-91B9-6B5F-3F6B-169AE3722A4B}"/>
              </a:ext>
            </a:extLst>
          </p:cNvPr>
          <p:cNvPicPr>
            <a:picLocks noChangeAspect="1"/>
          </p:cNvPicPr>
          <p:nvPr/>
        </p:nvPicPr>
        <p:blipFill>
          <a:blip r:embed="rId3"/>
          <a:stretch>
            <a:fillRect/>
          </a:stretch>
        </p:blipFill>
        <p:spPr>
          <a:xfrm>
            <a:off x="5947410" y="4738464"/>
            <a:ext cx="2743200" cy="613902"/>
          </a:xfrm>
          <a:prstGeom prst="rect">
            <a:avLst/>
          </a:prstGeom>
        </p:spPr>
      </p:pic>
    </p:spTree>
    <p:extLst>
      <p:ext uri="{BB962C8B-B14F-4D97-AF65-F5344CB8AC3E}">
        <p14:creationId xmlns:p14="http://schemas.microsoft.com/office/powerpoint/2010/main" val="31815828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7554" name="Rectangle 2"/>
          <p:cNvSpPr>
            <a:spLocks noChangeArrowheads="1"/>
          </p:cNvSpPr>
          <p:nvPr/>
        </p:nvSpPr>
        <p:spPr bwMode="auto">
          <a:xfrm>
            <a:off x="4224868" y="301627"/>
            <a:ext cx="4470023" cy="2749551"/>
          </a:xfrm>
          <a:prstGeom prst="rect">
            <a:avLst/>
          </a:prstGeom>
          <a:noFill/>
          <a:ln w="12700" cap="sq">
            <a:noFill/>
            <a:miter lim="800000"/>
            <a:headEnd type="none" w="sm" len="sm"/>
            <a:tailEnd type="none" w="sm" len="sm"/>
          </a:ln>
          <a:effectLst/>
        </p:spPr>
        <p:txBody>
          <a:bodyPr anchor="ctr"/>
          <a:lstStyle/>
          <a:p>
            <a:pPr algn="ctr">
              <a:defRPr/>
            </a:pPr>
            <a:r>
              <a:rPr lang="en-US" sz="3911" dirty="0">
                <a:solidFill>
                  <a:srgbClr val="7030A0"/>
                </a:solidFill>
                <a:effectLst>
                  <a:outerShdw blurRad="38100" dist="38100" dir="2700000" algn="tl">
                    <a:srgbClr val="000000"/>
                  </a:outerShdw>
                </a:effectLst>
                <a:latin typeface="Gill Sans MT"/>
              </a:rPr>
              <a:t>Patti Labelle</a:t>
            </a:r>
          </a:p>
          <a:p>
            <a:pPr algn="ctr">
              <a:defRPr/>
            </a:pPr>
            <a:r>
              <a:rPr lang="en-US" sz="3911" dirty="0">
                <a:solidFill>
                  <a:prstClr val="black"/>
                </a:solidFill>
                <a:latin typeface="Calibri" panose="020F0502020204030204" pitchFamily="34" charset="0"/>
              </a:rPr>
              <a:t>"</a:t>
            </a:r>
            <a:r>
              <a:rPr lang="en-US" sz="3911" dirty="0" err="1">
                <a:solidFill>
                  <a:prstClr val="black"/>
                </a:solidFill>
                <a:latin typeface="Calibri" panose="020F0502020204030204" pitchFamily="34" charset="0"/>
              </a:rPr>
              <a:t>divabetic</a:t>
            </a:r>
            <a:r>
              <a:rPr lang="en-US" sz="3911" dirty="0">
                <a:solidFill>
                  <a:prstClr val="black"/>
                </a:solidFill>
                <a:latin typeface="Calibri" panose="020F0502020204030204" pitchFamily="34" charset="0"/>
              </a:rPr>
              <a:t>”</a:t>
            </a:r>
          </a:p>
          <a:p>
            <a:pPr algn="ctr">
              <a:defRPr/>
            </a:pPr>
            <a:r>
              <a:rPr lang="en-US" sz="3911" dirty="0">
                <a:solidFill>
                  <a:prstClr val="black"/>
                </a:solidFill>
                <a:effectLst>
                  <a:outerShdw blurRad="38100" dist="38100" dir="2700000" algn="tl">
                    <a:srgbClr val="000000"/>
                  </a:outerShdw>
                </a:effectLst>
                <a:latin typeface="Calibri" panose="020F0502020204030204" pitchFamily="34" charset="0"/>
              </a:rPr>
              <a:t>“I have diabetes, it doesn’t have me”</a:t>
            </a:r>
            <a:endParaRPr lang="en-US" sz="3911" dirty="0">
              <a:solidFill>
                <a:srgbClr val="B292CA"/>
              </a:solidFill>
              <a:effectLst>
                <a:outerShdw blurRad="38100" dist="38100" dir="2700000" algn="tl">
                  <a:srgbClr val="000000"/>
                </a:outerShdw>
              </a:effectLst>
              <a:latin typeface="Calibri" panose="020F0502020204030204" pitchFamily="34" charset="0"/>
            </a:endParaRPr>
          </a:p>
        </p:txBody>
      </p:sp>
      <p:pic>
        <p:nvPicPr>
          <p:cNvPr id="2" name="Picture 1"/>
          <p:cNvPicPr>
            <a:picLocks noChangeAspect="1"/>
          </p:cNvPicPr>
          <p:nvPr/>
        </p:nvPicPr>
        <p:blipFill>
          <a:blip r:embed="rId4"/>
          <a:stretch>
            <a:fillRect/>
          </a:stretch>
        </p:blipFill>
        <p:spPr>
          <a:xfrm>
            <a:off x="304800" y="301627"/>
            <a:ext cx="3189235" cy="4826000"/>
          </a:xfrm>
          <a:prstGeom prst="rect">
            <a:avLst/>
          </a:prstGeom>
        </p:spPr>
      </p:pic>
      <p:pic>
        <p:nvPicPr>
          <p:cNvPr id="4" name="Picture 3"/>
          <p:cNvPicPr>
            <a:picLocks noChangeAspect="1"/>
          </p:cNvPicPr>
          <p:nvPr/>
        </p:nvPicPr>
        <p:blipFill>
          <a:blip r:embed="rId5"/>
          <a:stretch>
            <a:fillRect/>
          </a:stretch>
        </p:blipFill>
        <p:spPr>
          <a:xfrm>
            <a:off x="3352800" y="3124200"/>
            <a:ext cx="5646890" cy="3219451"/>
          </a:xfrm>
          <a:prstGeom prst="rect">
            <a:avLst/>
          </a:prstGeom>
        </p:spPr>
      </p:pic>
    </p:spTree>
    <p:custDataLst>
      <p:tags r:id="rId1"/>
    </p:custDataLst>
    <p:extLst>
      <p:ext uri="{BB962C8B-B14F-4D97-AF65-F5344CB8AC3E}">
        <p14:creationId xmlns:p14="http://schemas.microsoft.com/office/powerpoint/2010/main" val="1725650558"/>
      </p:ext>
    </p:extLst>
  </p:cSld>
  <p:clrMapOvr>
    <a:masterClrMapping/>
  </p:clrMapOvr>
  <p:transition>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9" fill="hold" grpId="0" nodeType="clickEffect">
                                  <p:stCondLst>
                                    <p:cond delay="0"/>
                                  </p:stCondLst>
                                  <p:childTnLst>
                                    <p:set>
                                      <p:cBhvr>
                                        <p:cTn id="6" dur="1" fill="hold">
                                          <p:stCondLst>
                                            <p:cond delay="0"/>
                                          </p:stCondLst>
                                        </p:cTn>
                                        <p:tgtEl>
                                          <p:spTgt spid="1047554"/>
                                        </p:tgtEl>
                                        <p:attrNameLst>
                                          <p:attrName>style.visibility</p:attrName>
                                        </p:attrNameLst>
                                      </p:cBhvr>
                                      <p:to>
                                        <p:strVal val="visible"/>
                                      </p:to>
                                    </p:set>
                                    <p:anim calcmode="lin" valueType="num">
                                      <p:cBhvr additive="base">
                                        <p:cTn id="7" dur="2000" fill="hold"/>
                                        <p:tgtEl>
                                          <p:spTgt spid="1047554"/>
                                        </p:tgtEl>
                                        <p:attrNameLst>
                                          <p:attrName>ppt_x</p:attrName>
                                        </p:attrNameLst>
                                      </p:cBhvr>
                                      <p:tavLst>
                                        <p:tav tm="0">
                                          <p:val>
                                            <p:strVal val="0-#ppt_w/2"/>
                                          </p:val>
                                        </p:tav>
                                        <p:tav tm="100000">
                                          <p:val>
                                            <p:strVal val="#ppt_x"/>
                                          </p:val>
                                        </p:tav>
                                      </p:tavLst>
                                    </p:anim>
                                    <p:anim calcmode="lin" valueType="num">
                                      <p:cBhvr additive="base">
                                        <p:cTn id="8" dur="2000" fill="hold"/>
                                        <p:tgtEl>
                                          <p:spTgt spid="1047554"/>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7554" grpId="0"/>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p:txBody>
          <a:bodyPr vert="horz" lIns="90477" tIns="44445" rIns="90477" bIns="44445" anchor="b" anchorCtr="0">
            <a:normAutofit/>
          </a:bodyPr>
          <a:lstStyle/>
          <a:p>
            <a:pPr eaLnBrk="1" hangingPunct="1"/>
            <a:r>
              <a:rPr lang="en-US"/>
              <a:t>Signs of Diabetes</a:t>
            </a:r>
            <a:endParaRPr lang="en-US" sz="4000">
              <a:sym typeface="Monotype Sorts" pitchFamily="2" charset="2"/>
            </a:endParaRPr>
          </a:p>
        </p:txBody>
      </p:sp>
      <p:sp>
        <p:nvSpPr>
          <p:cNvPr id="40963" name="Rectangle 3"/>
          <p:cNvSpPr>
            <a:spLocks noGrp="1" noChangeArrowheads="1"/>
          </p:cNvSpPr>
          <p:nvPr>
            <p:ph sz="half" idx="1"/>
          </p:nvPr>
        </p:nvSpPr>
        <p:spPr>
          <a:xfrm>
            <a:off x="436685" y="1371601"/>
            <a:ext cx="3429000" cy="4497387"/>
          </a:xfrm>
        </p:spPr>
        <p:txBody>
          <a:bodyPr vert="horz" lIns="90477" tIns="44445" rIns="90477" bIns="44445">
            <a:normAutofit fontScale="77500" lnSpcReduction="20000"/>
          </a:bodyPr>
          <a:lstStyle/>
          <a:p>
            <a:pPr eaLnBrk="1" hangingPunct="1">
              <a:lnSpc>
                <a:spcPct val="120000"/>
              </a:lnSpc>
            </a:pPr>
            <a:r>
              <a:rPr lang="en-US" dirty="0"/>
              <a:t>Polyuria</a:t>
            </a:r>
          </a:p>
          <a:p>
            <a:pPr eaLnBrk="1" hangingPunct="1">
              <a:lnSpc>
                <a:spcPct val="120000"/>
              </a:lnSpc>
            </a:pPr>
            <a:r>
              <a:rPr lang="en-US" dirty="0"/>
              <a:t>Polydipsia	</a:t>
            </a:r>
          </a:p>
          <a:p>
            <a:pPr eaLnBrk="1" hangingPunct="1">
              <a:lnSpc>
                <a:spcPct val="120000"/>
              </a:lnSpc>
            </a:pPr>
            <a:r>
              <a:rPr lang="en-US" dirty="0" err="1"/>
              <a:t>Polyphasia</a:t>
            </a:r>
            <a:endParaRPr lang="en-US" dirty="0"/>
          </a:p>
          <a:p>
            <a:pPr eaLnBrk="1" hangingPunct="1">
              <a:lnSpc>
                <a:spcPct val="120000"/>
              </a:lnSpc>
            </a:pPr>
            <a:r>
              <a:rPr lang="en-US" dirty="0"/>
              <a:t>Weight loss</a:t>
            </a:r>
          </a:p>
          <a:p>
            <a:pPr eaLnBrk="1" hangingPunct="1">
              <a:lnSpc>
                <a:spcPct val="120000"/>
              </a:lnSpc>
            </a:pPr>
            <a:r>
              <a:rPr lang="en-US" dirty="0"/>
              <a:t>Fatigue</a:t>
            </a:r>
          </a:p>
          <a:p>
            <a:pPr eaLnBrk="1" hangingPunct="1">
              <a:lnSpc>
                <a:spcPct val="120000"/>
              </a:lnSpc>
            </a:pPr>
            <a:r>
              <a:rPr lang="en-US" dirty="0"/>
              <a:t>Skin and other infections</a:t>
            </a:r>
          </a:p>
          <a:p>
            <a:pPr eaLnBrk="1" hangingPunct="1">
              <a:lnSpc>
                <a:spcPct val="120000"/>
              </a:lnSpc>
            </a:pPr>
            <a:r>
              <a:rPr lang="en-US" dirty="0"/>
              <a:t>Blurry vision</a:t>
            </a:r>
          </a:p>
        </p:txBody>
      </p:sp>
      <p:sp>
        <p:nvSpPr>
          <p:cNvPr id="1238020" name="Rectangle 4"/>
          <p:cNvSpPr>
            <a:spLocks noGrp="1" noChangeArrowheads="1"/>
          </p:cNvSpPr>
          <p:nvPr>
            <p:ph sz="half" idx="2"/>
          </p:nvPr>
        </p:nvSpPr>
        <p:spPr>
          <a:xfrm>
            <a:off x="3962400" y="1371601"/>
            <a:ext cx="4495800" cy="4497387"/>
          </a:xfrm>
        </p:spPr>
        <p:txBody>
          <a:bodyPr vert="horz" lIns="90477" tIns="44445" rIns="90477" bIns="44445">
            <a:normAutofit fontScale="77500" lnSpcReduction="20000"/>
          </a:bodyPr>
          <a:lstStyle/>
          <a:p>
            <a:pPr eaLnBrk="1" hangingPunct="1">
              <a:lnSpc>
                <a:spcPct val="120000"/>
              </a:lnSpc>
              <a:buFont typeface="Wingdings" pitchFamily="2" charset="2"/>
              <a:buBlip>
                <a:blip r:embed="rId4"/>
              </a:buBlip>
            </a:pPr>
            <a:r>
              <a:rPr lang="en-US" dirty="0"/>
              <a:t>Glycosuria, H</a:t>
            </a:r>
            <a:r>
              <a:rPr lang="en-US" baseline="-25000" dirty="0"/>
              <a:t>2</a:t>
            </a:r>
            <a:r>
              <a:rPr lang="en-US" dirty="0"/>
              <a:t>O losses</a:t>
            </a:r>
          </a:p>
          <a:p>
            <a:pPr eaLnBrk="1" hangingPunct="1">
              <a:lnSpc>
                <a:spcPct val="120000"/>
              </a:lnSpc>
              <a:buFont typeface="Wingdings" pitchFamily="2" charset="2"/>
              <a:buBlip>
                <a:blip r:embed="rId4"/>
              </a:buBlip>
            </a:pPr>
            <a:r>
              <a:rPr lang="en-US" dirty="0"/>
              <a:t>Dehydration</a:t>
            </a:r>
          </a:p>
          <a:p>
            <a:pPr eaLnBrk="1" hangingPunct="1">
              <a:lnSpc>
                <a:spcPct val="120000"/>
              </a:lnSpc>
              <a:buFont typeface="Wingdings" pitchFamily="2" charset="2"/>
              <a:buBlip>
                <a:blip r:embed="rId4"/>
              </a:buBlip>
            </a:pPr>
            <a:r>
              <a:rPr lang="en-US" dirty="0"/>
              <a:t>Fuel Depletion</a:t>
            </a:r>
          </a:p>
          <a:p>
            <a:pPr eaLnBrk="1" hangingPunct="1">
              <a:lnSpc>
                <a:spcPct val="120000"/>
              </a:lnSpc>
              <a:buFont typeface="Wingdings" pitchFamily="2" charset="2"/>
              <a:buBlip>
                <a:blip r:embed="rId4"/>
              </a:buBlip>
            </a:pPr>
            <a:r>
              <a:rPr lang="en-US" dirty="0"/>
              <a:t>Loss of body tissue, H</a:t>
            </a:r>
            <a:r>
              <a:rPr lang="en-US" baseline="-25000" dirty="0"/>
              <a:t>2</a:t>
            </a:r>
            <a:r>
              <a:rPr lang="en-US" dirty="0"/>
              <a:t>O</a:t>
            </a:r>
          </a:p>
          <a:p>
            <a:pPr eaLnBrk="1" hangingPunct="1">
              <a:lnSpc>
                <a:spcPct val="120000"/>
              </a:lnSpc>
              <a:buFont typeface="Wingdings" pitchFamily="2" charset="2"/>
              <a:buBlip>
                <a:blip r:embed="rId4"/>
              </a:buBlip>
            </a:pPr>
            <a:r>
              <a:rPr lang="en-US" dirty="0"/>
              <a:t>Poor energy utilization</a:t>
            </a:r>
          </a:p>
          <a:p>
            <a:pPr eaLnBrk="1" hangingPunct="1">
              <a:lnSpc>
                <a:spcPct val="120000"/>
              </a:lnSpc>
              <a:buFont typeface="Wingdings" pitchFamily="2" charset="2"/>
              <a:buBlip>
                <a:blip r:embed="rId4"/>
              </a:buBlip>
            </a:pPr>
            <a:r>
              <a:rPr lang="en-US" dirty="0"/>
              <a:t>Hyperglycemia increases incidence of infection</a:t>
            </a:r>
          </a:p>
          <a:p>
            <a:pPr eaLnBrk="1" hangingPunct="1">
              <a:lnSpc>
                <a:spcPct val="120000"/>
              </a:lnSpc>
              <a:buFont typeface="Wingdings" pitchFamily="2" charset="2"/>
              <a:buBlip>
                <a:blip r:embed="rId4"/>
              </a:buBlip>
            </a:pPr>
            <a:r>
              <a:rPr lang="en-US" dirty="0"/>
              <a:t>Osmotic changes</a:t>
            </a:r>
          </a:p>
          <a:p>
            <a:pPr eaLnBrk="1" hangingPunct="1">
              <a:buFont typeface="Wingdings" pitchFamily="2" charset="2"/>
              <a:buNone/>
            </a:pPr>
            <a:endParaRPr lang="en-US" dirty="0"/>
          </a:p>
          <a:p>
            <a:pPr eaLnBrk="1" hangingPunct="1"/>
            <a:endParaRPr lang="en-US" sz="2400" dirty="0"/>
          </a:p>
        </p:txBody>
      </p:sp>
    </p:spTree>
    <p:custDataLst>
      <p:tags r:id="rId1"/>
    </p:custDataLst>
    <p:extLst>
      <p:ext uri="{BB962C8B-B14F-4D97-AF65-F5344CB8AC3E}">
        <p14:creationId xmlns:p14="http://schemas.microsoft.com/office/powerpoint/2010/main" val="12050847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238020">
                                            <p:txEl>
                                              <p:pRg st="0" end="0"/>
                                            </p:txEl>
                                          </p:spTgt>
                                        </p:tgtEl>
                                        <p:attrNameLst>
                                          <p:attrName>style.visibility</p:attrName>
                                        </p:attrNameLst>
                                      </p:cBhvr>
                                      <p:to>
                                        <p:strVal val="visible"/>
                                      </p:to>
                                    </p:set>
                                    <p:anim calcmode="lin" valueType="num">
                                      <p:cBhvr additive="base">
                                        <p:cTn id="7" dur="2000" fill="hold"/>
                                        <p:tgtEl>
                                          <p:spTgt spid="1238020">
                                            <p:txEl>
                                              <p:pRg st="0" end="0"/>
                                            </p:txEl>
                                          </p:spTgt>
                                        </p:tgtEl>
                                        <p:attrNameLst>
                                          <p:attrName>ppt_x</p:attrName>
                                        </p:attrNameLst>
                                      </p:cBhvr>
                                      <p:tavLst>
                                        <p:tav tm="0">
                                          <p:val>
                                            <p:strVal val="#ppt_x"/>
                                          </p:val>
                                        </p:tav>
                                        <p:tav tm="100000">
                                          <p:val>
                                            <p:strVal val="#ppt_x"/>
                                          </p:val>
                                        </p:tav>
                                      </p:tavLst>
                                    </p:anim>
                                    <p:anim calcmode="lin" valueType="num">
                                      <p:cBhvr additive="base">
                                        <p:cTn id="8" dur="2000" fill="hold"/>
                                        <p:tgtEl>
                                          <p:spTgt spid="1238020">
                                            <p:txEl>
                                              <p:pRg st="0" end="0"/>
                                            </p:txEl>
                                          </p:spTgt>
                                        </p:tgtEl>
                                        <p:attrNameLst>
                                          <p:attrName>ppt_y</p:attrName>
                                        </p:attrNameLst>
                                      </p:cBhvr>
                                      <p:tavLst>
                                        <p:tav tm="0">
                                          <p:val>
                                            <p:strVal val="1+#ppt_h/2"/>
                                          </p:val>
                                        </p:tav>
                                        <p:tav tm="100000">
                                          <p:val>
                                            <p:strVal val="#ppt_y"/>
                                          </p:val>
                                        </p:tav>
                                      </p:tavLst>
                                    </p:anim>
                                  </p:childTnLst>
                                </p:cTn>
                              </p:par>
                            </p:childTnLst>
                          </p:cTn>
                        </p:par>
                        <p:par>
                          <p:cTn id="9" fill="hold" nodeType="afterGroup">
                            <p:stCondLst>
                              <p:cond delay="2000"/>
                            </p:stCondLst>
                            <p:childTnLst>
                              <p:par>
                                <p:cTn id="10" presetID="2" presetClass="entr" presetSubtype="4" fill="hold" grpId="0" nodeType="afterEffect">
                                  <p:stCondLst>
                                    <p:cond delay="0"/>
                                  </p:stCondLst>
                                  <p:childTnLst>
                                    <p:set>
                                      <p:cBhvr>
                                        <p:cTn id="11" dur="1" fill="hold">
                                          <p:stCondLst>
                                            <p:cond delay="0"/>
                                          </p:stCondLst>
                                        </p:cTn>
                                        <p:tgtEl>
                                          <p:spTgt spid="1238020">
                                            <p:txEl>
                                              <p:pRg st="1" end="1"/>
                                            </p:txEl>
                                          </p:spTgt>
                                        </p:tgtEl>
                                        <p:attrNameLst>
                                          <p:attrName>style.visibility</p:attrName>
                                        </p:attrNameLst>
                                      </p:cBhvr>
                                      <p:to>
                                        <p:strVal val="visible"/>
                                      </p:to>
                                    </p:set>
                                    <p:anim calcmode="lin" valueType="num">
                                      <p:cBhvr additive="base">
                                        <p:cTn id="12" dur="2000" fill="hold"/>
                                        <p:tgtEl>
                                          <p:spTgt spid="1238020">
                                            <p:txEl>
                                              <p:pRg st="1" end="1"/>
                                            </p:txEl>
                                          </p:spTgt>
                                        </p:tgtEl>
                                        <p:attrNameLst>
                                          <p:attrName>ppt_x</p:attrName>
                                        </p:attrNameLst>
                                      </p:cBhvr>
                                      <p:tavLst>
                                        <p:tav tm="0">
                                          <p:val>
                                            <p:strVal val="#ppt_x"/>
                                          </p:val>
                                        </p:tav>
                                        <p:tav tm="100000">
                                          <p:val>
                                            <p:strVal val="#ppt_x"/>
                                          </p:val>
                                        </p:tav>
                                      </p:tavLst>
                                    </p:anim>
                                    <p:anim calcmode="lin" valueType="num">
                                      <p:cBhvr additive="base">
                                        <p:cTn id="13" dur="2000" fill="hold"/>
                                        <p:tgtEl>
                                          <p:spTgt spid="1238020">
                                            <p:txEl>
                                              <p:pRg st="1" end="1"/>
                                            </p:txEl>
                                          </p:spTgt>
                                        </p:tgtEl>
                                        <p:attrNameLst>
                                          <p:attrName>ppt_y</p:attrName>
                                        </p:attrNameLst>
                                      </p:cBhvr>
                                      <p:tavLst>
                                        <p:tav tm="0">
                                          <p:val>
                                            <p:strVal val="1+#ppt_h/2"/>
                                          </p:val>
                                        </p:tav>
                                        <p:tav tm="100000">
                                          <p:val>
                                            <p:strVal val="#ppt_y"/>
                                          </p:val>
                                        </p:tav>
                                      </p:tavLst>
                                    </p:anim>
                                  </p:childTnLst>
                                </p:cTn>
                              </p:par>
                            </p:childTnLst>
                          </p:cTn>
                        </p:par>
                        <p:par>
                          <p:cTn id="14" fill="hold" nodeType="afterGroup">
                            <p:stCondLst>
                              <p:cond delay="4000"/>
                            </p:stCondLst>
                            <p:childTnLst>
                              <p:par>
                                <p:cTn id="15" presetID="2" presetClass="entr" presetSubtype="4" fill="hold" grpId="0" nodeType="afterEffect">
                                  <p:stCondLst>
                                    <p:cond delay="0"/>
                                  </p:stCondLst>
                                  <p:childTnLst>
                                    <p:set>
                                      <p:cBhvr>
                                        <p:cTn id="16" dur="1" fill="hold">
                                          <p:stCondLst>
                                            <p:cond delay="0"/>
                                          </p:stCondLst>
                                        </p:cTn>
                                        <p:tgtEl>
                                          <p:spTgt spid="1238020">
                                            <p:txEl>
                                              <p:pRg st="2" end="2"/>
                                            </p:txEl>
                                          </p:spTgt>
                                        </p:tgtEl>
                                        <p:attrNameLst>
                                          <p:attrName>style.visibility</p:attrName>
                                        </p:attrNameLst>
                                      </p:cBhvr>
                                      <p:to>
                                        <p:strVal val="visible"/>
                                      </p:to>
                                    </p:set>
                                    <p:anim calcmode="lin" valueType="num">
                                      <p:cBhvr additive="base">
                                        <p:cTn id="17" dur="2000" fill="hold"/>
                                        <p:tgtEl>
                                          <p:spTgt spid="1238020">
                                            <p:txEl>
                                              <p:pRg st="2" end="2"/>
                                            </p:txEl>
                                          </p:spTgt>
                                        </p:tgtEl>
                                        <p:attrNameLst>
                                          <p:attrName>ppt_x</p:attrName>
                                        </p:attrNameLst>
                                      </p:cBhvr>
                                      <p:tavLst>
                                        <p:tav tm="0">
                                          <p:val>
                                            <p:strVal val="#ppt_x"/>
                                          </p:val>
                                        </p:tav>
                                        <p:tav tm="100000">
                                          <p:val>
                                            <p:strVal val="#ppt_x"/>
                                          </p:val>
                                        </p:tav>
                                      </p:tavLst>
                                    </p:anim>
                                    <p:anim calcmode="lin" valueType="num">
                                      <p:cBhvr additive="base">
                                        <p:cTn id="18" dur="2000" fill="hold"/>
                                        <p:tgtEl>
                                          <p:spTgt spid="1238020">
                                            <p:txEl>
                                              <p:pRg st="2" end="2"/>
                                            </p:txEl>
                                          </p:spTgt>
                                        </p:tgtEl>
                                        <p:attrNameLst>
                                          <p:attrName>ppt_y</p:attrName>
                                        </p:attrNameLst>
                                      </p:cBhvr>
                                      <p:tavLst>
                                        <p:tav tm="0">
                                          <p:val>
                                            <p:strVal val="1+#ppt_h/2"/>
                                          </p:val>
                                        </p:tav>
                                        <p:tav tm="100000">
                                          <p:val>
                                            <p:strVal val="#ppt_y"/>
                                          </p:val>
                                        </p:tav>
                                      </p:tavLst>
                                    </p:anim>
                                  </p:childTnLst>
                                </p:cTn>
                              </p:par>
                            </p:childTnLst>
                          </p:cTn>
                        </p:par>
                        <p:par>
                          <p:cTn id="19" fill="hold" nodeType="afterGroup">
                            <p:stCondLst>
                              <p:cond delay="6000"/>
                            </p:stCondLst>
                            <p:childTnLst>
                              <p:par>
                                <p:cTn id="20" presetID="2" presetClass="entr" presetSubtype="4" fill="hold" grpId="0" nodeType="afterEffect">
                                  <p:stCondLst>
                                    <p:cond delay="0"/>
                                  </p:stCondLst>
                                  <p:childTnLst>
                                    <p:set>
                                      <p:cBhvr>
                                        <p:cTn id="21" dur="1" fill="hold">
                                          <p:stCondLst>
                                            <p:cond delay="0"/>
                                          </p:stCondLst>
                                        </p:cTn>
                                        <p:tgtEl>
                                          <p:spTgt spid="1238020">
                                            <p:txEl>
                                              <p:pRg st="3" end="3"/>
                                            </p:txEl>
                                          </p:spTgt>
                                        </p:tgtEl>
                                        <p:attrNameLst>
                                          <p:attrName>style.visibility</p:attrName>
                                        </p:attrNameLst>
                                      </p:cBhvr>
                                      <p:to>
                                        <p:strVal val="visible"/>
                                      </p:to>
                                    </p:set>
                                    <p:anim calcmode="lin" valueType="num">
                                      <p:cBhvr additive="base">
                                        <p:cTn id="22" dur="2000" fill="hold"/>
                                        <p:tgtEl>
                                          <p:spTgt spid="1238020">
                                            <p:txEl>
                                              <p:pRg st="3" end="3"/>
                                            </p:txEl>
                                          </p:spTgt>
                                        </p:tgtEl>
                                        <p:attrNameLst>
                                          <p:attrName>ppt_x</p:attrName>
                                        </p:attrNameLst>
                                      </p:cBhvr>
                                      <p:tavLst>
                                        <p:tav tm="0">
                                          <p:val>
                                            <p:strVal val="#ppt_x"/>
                                          </p:val>
                                        </p:tav>
                                        <p:tav tm="100000">
                                          <p:val>
                                            <p:strVal val="#ppt_x"/>
                                          </p:val>
                                        </p:tav>
                                      </p:tavLst>
                                    </p:anim>
                                    <p:anim calcmode="lin" valueType="num">
                                      <p:cBhvr additive="base">
                                        <p:cTn id="23" dur="2000" fill="hold"/>
                                        <p:tgtEl>
                                          <p:spTgt spid="1238020">
                                            <p:txEl>
                                              <p:pRg st="3" end="3"/>
                                            </p:txEl>
                                          </p:spTgt>
                                        </p:tgtEl>
                                        <p:attrNameLst>
                                          <p:attrName>ppt_y</p:attrName>
                                        </p:attrNameLst>
                                      </p:cBhvr>
                                      <p:tavLst>
                                        <p:tav tm="0">
                                          <p:val>
                                            <p:strVal val="1+#ppt_h/2"/>
                                          </p:val>
                                        </p:tav>
                                        <p:tav tm="100000">
                                          <p:val>
                                            <p:strVal val="#ppt_y"/>
                                          </p:val>
                                        </p:tav>
                                      </p:tavLst>
                                    </p:anim>
                                  </p:childTnLst>
                                </p:cTn>
                              </p:par>
                            </p:childTnLst>
                          </p:cTn>
                        </p:par>
                        <p:par>
                          <p:cTn id="24" fill="hold" nodeType="afterGroup">
                            <p:stCondLst>
                              <p:cond delay="8000"/>
                            </p:stCondLst>
                            <p:childTnLst>
                              <p:par>
                                <p:cTn id="25" presetID="2" presetClass="entr" presetSubtype="4" fill="hold" grpId="0" nodeType="afterEffect">
                                  <p:stCondLst>
                                    <p:cond delay="0"/>
                                  </p:stCondLst>
                                  <p:childTnLst>
                                    <p:set>
                                      <p:cBhvr>
                                        <p:cTn id="26" dur="1" fill="hold">
                                          <p:stCondLst>
                                            <p:cond delay="0"/>
                                          </p:stCondLst>
                                        </p:cTn>
                                        <p:tgtEl>
                                          <p:spTgt spid="1238020">
                                            <p:txEl>
                                              <p:pRg st="4" end="4"/>
                                            </p:txEl>
                                          </p:spTgt>
                                        </p:tgtEl>
                                        <p:attrNameLst>
                                          <p:attrName>style.visibility</p:attrName>
                                        </p:attrNameLst>
                                      </p:cBhvr>
                                      <p:to>
                                        <p:strVal val="visible"/>
                                      </p:to>
                                    </p:set>
                                    <p:anim calcmode="lin" valueType="num">
                                      <p:cBhvr additive="base">
                                        <p:cTn id="27" dur="2000" fill="hold"/>
                                        <p:tgtEl>
                                          <p:spTgt spid="1238020">
                                            <p:txEl>
                                              <p:pRg st="4" end="4"/>
                                            </p:txEl>
                                          </p:spTgt>
                                        </p:tgtEl>
                                        <p:attrNameLst>
                                          <p:attrName>ppt_x</p:attrName>
                                        </p:attrNameLst>
                                      </p:cBhvr>
                                      <p:tavLst>
                                        <p:tav tm="0">
                                          <p:val>
                                            <p:strVal val="#ppt_x"/>
                                          </p:val>
                                        </p:tav>
                                        <p:tav tm="100000">
                                          <p:val>
                                            <p:strVal val="#ppt_x"/>
                                          </p:val>
                                        </p:tav>
                                      </p:tavLst>
                                    </p:anim>
                                    <p:anim calcmode="lin" valueType="num">
                                      <p:cBhvr additive="base">
                                        <p:cTn id="28" dur="2000" fill="hold"/>
                                        <p:tgtEl>
                                          <p:spTgt spid="1238020">
                                            <p:txEl>
                                              <p:pRg st="4" end="4"/>
                                            </p:txEl>
                                          </p:spTgt>
                                        </p:tgtEl>
                                        <p:attrNameLst>
                                          <p:attrName>ppt_y</p:attrName>
                                        </p:attrNameLst>
                                      </p:cBhvr>
                                      <p:tavLst>
                                        <p:tav tm="0">
                                          <p:val>
                                            <p:strVal val="1+#ppt_h/2"/>
                                          </p:val>
                                        </p:tav>
                                        <p:tav tm="100000">
                                          <p:val>
                                            <p:strVal val="#ppt_y"/>
                                          </p:val>
                                        </p:tav>
                                      </p:tavLst>
                                    </p:anim>
                                  </p:childTnLst>
                                </p:cTn>
                              </p:par>
                            </p:childTnLst>
                          </p:cTn>
                        </p:par>
                        <p:par>
                          <p:cTn id="29" fill="hold" nodeType="afterGroup">
                            <p:stCondLst>
                              <p:cond delay="10000"/>
                            </p:stCondLst>
                            <p:childTnLst>
                              <p:par>
                                <p:cTn id="30" presetID="2" presetClass="entr" presetSubtype="4" fill="hold" grpId="0" nodeType="afterEffect">
                                  <p:stCondLst>
                                    <p:cond delay="0"/>
                                  </p:stCondLst>
                                  <p:childTnLst>
                                    <p:set>
                                      <p:cBhvr>
                                        <p:cTn id="31" dur="1" fill="hold">
                                          <p:stCondLst>
                                            <p:cond delay="0"/>
                                          </p:stCondLst>
                                        </p:cTn>
                                        <p:tgtEl>
                                          <p:spTgt spid="1238020">
                                            <p:txEl>
                                              <p:pRg st="5" end="5"/>
                                            </p:txEl>
                                          </p:spTgt>
                                        </p:tgtEl>
                                        <p:attrNameLst>
                                          <p:attrName>style.visibility</p:attrName>
                                        </p:attrNameLst>
                                      </p:cBhvr>
                                      <p:to>
                                        <p:strVal val="visible"/>
                                      </p:to>
                                    </p:set>
                                    <p:anim calcmode="lin" valueType="num">
                                      <p:cBhvr additive="base">
                                        <p:cTn id="32" dur="2000" fill="hold"/>
                                        <p:tgtEl>
                                          <p:spTgt spid="1238020">
                                            <p:txEl>
                                              <p:pRg st="5" end="5"/>
                                            </p:txEl>
                                          </p:spTgt>
                                        </p:tgtEl>
                                        <p:attrNameLst>
                                          <p:attrName>ppt_x</p:attrName>
                                        </p:attrNameLst>
                                      </p:cBhvr>
                                      <p:tavLst>
                                        <p:tav tm="0">
                                          <p:val>
                                            <p:strVal val="#ppt_x"/>
                                          </p:val>
                                        </p:tav>
                                        <p:tav tm="100000">
                                          <p:val>
                                            <p:strVal val="#ppt_x"/>
                                          </p:val>
                                        </p:tav>
                                      </p:tavLst>
                                    </p:anim>
                                    <p:anim calcmode="lin" valueType="num">
                                      <p:cBhvr additive="base">
                                        <p:cTn id="33" dur="2000" fill="hold"/>
                                        <p:tgtEl>
                                          <p:spTgt spid="1238020">
                                            <p:txEl>
                                              <p:pRg st="5" end="5"/>
                                            </p:txEl>
                                          </p:spTgt>
                                        </p:tgtEl>
                                        <p:attrNameLst>
                                          <p:attrName>ppt_y</p:attrName>
                                        </p:attrNameLst>
                                      </p:cBhvr>
                                      <p:tavLst>
                                        <p:tav tm="0">
                                          <p:val>
                                            <p:strVal val="1+#ppt_h/2"/>
                                          </p:val>
                                        </p:tav>
                                        <p:tav tm="100000">
                                          <p:val>
                                            <p:strVal val="#ppt_y"/>
                                          </p:val>
                                        </p:tav>
                                      </p:tavLst>
                                    </p:anim>
                                  </p:childTnLst>
                                </p:cTn>
                              </p:par>
                            </p:childTnLst>
                          </p:cTn>
                        </p:par>
                        <p:par>
                          <p:cTn id="34" fill="hold" nodeType="afterGroup">
                            <p:stCondLst>
                              <p:cond delay="12000"/>
                            </p:stCondLst>
                            <p:childTnLst>
                              <p:par>
                                <p:cTn id="35" presetID="2" presetClass="entr" presetSubtype="4" fill="hold" grpId="0" nodeType="afterEffect">
                                  <p:stCondLst>
                                    <p:cond delay="0"/>
                                  </p:stCondLst>
                                  <p:childTnLst>
                                    <p:set>
                                      <p:cBhvr>
                                        <p:cTn id="36" dur="1" fill="hold">
                                          <p:stCondLst>
                                            <p:cond delay="0"/>
                                          </p:stCondLst>
                                        </p:cTn>
                                        <p:tgtEl>
                                          <p:spTgt spid="1238020">
                                            <p:txEl>
                                              <p:pRg st="6" end="6"/>
                                            </p:txEl>
                                          </p:spTgt>
                                        </p:tgtEl>
                                        <p:attrNameLst>
                                          <p:attrName>style.visibility</p:attrName>
                                        </p:attrNameLst>
                                      </p:cBhvr>
                                      <p:to>
                                        <p:strVal val="visible"/>
                                      </p:to>
                                    </p:set>
                                    <p:anim calcmode="lin" valueType="num">
                                      <p:cBhvr additive="base">
                                        <p:cTn id="37" dur="2000" fill="hold"/>
                                        <p:tgtEl>
                                          <p:spTgt spid="1238020">
                                            <p:txEl>
                                              <p:pRg st="6" end="6"/>
                                            </p:txEl>
                                          </p:spTgt>
                                        </p:tgtEl>
                                        <p:attrNameLst>
                                          <p:attrName>ppt_x</p:attrName>
                                        </p:attrNameLst>
                                      </p:cBhvr>
                                      <p:tavLst>
                                        <p:tav tm="0">
                                          <p:val>
                                            <p:strVal val="#ppt_x"/>
                                          </p:val>
                                        </p:tav>
                                        <p:tav tm="100000">
                                          <p:val>
                                            <p:strVal val="#ppt_x"/>
                                          </p:val>
                                        </p:tav>
                                      </p:tavLst>
                                    </p:anim>
                                    <p:anim calcmode="lin" valueType="num">
                                      <p:cBhvr additive="base">
                                        <p:cTn id="38" dur="2000" fill="hold"/>
                                        <p:tgtEl>
                                          <p:spTgt spid="1238020">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38020" grpId="0" build="p"/>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80388" name="Picture 4" descr="visceral fat"/>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362200" y="114300"/>
            <a:ext cx="4719639" cy="662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147459" name="Object 3"/>
          <p:cNvGraphicFramePr>
            <a:graphicFrameLocks noChangeAspect="1"/>
          </p:cNvGraphicFramePr>
          <p:nvPr/>
        </p:nvGraphicFramePr>
        <p:xfrm>
          <a:off x="6206293" y="6246"/>
          <a:ext cx="2916471" cy="2255841"/>
        </p:xfrm>
        <a:graphic>
          <a:graphicData uri="http://schemas.openxmlformats.org/presentationml/2006/ole">
            <mc:AlternateContent xmlns:mc="http://schemas.openxmlformats.org/markup-compatibility/2006">
              <mc:Choice xmlns:v="urn:schemas-microsoft-com:vml" Requires="v">
                <p:oleObj name="Clip" r:id="rId5" imgW="3840813" imgH="2972058" progId="">
                  <p:embed/>
                </p:oleObj>
              </mc:Choice>
              <mc:Fallback>
                <p:oleObj name="Clip" r:id="rId5" imgW="3840813" imgH="2972058" progId="">
                  <p:embed/>
                  <p:pic>
                    <p:nvPicPr>
                      <p:cNvPr id="147459" name="Object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206293" y="6246"/>
                        <a:ext cx="2916471" cy="2255841"/>
                      </a:xfrm>
                      <a:prstGeom prst="rect">
                        <a:avLst/>
                      </a:prstGeom>
                      <a:noFill/>
                      <a:ln>
                        <a:noFill/>
                      </a:ln>
                    </p:spPr>
                  </p:pic>
                </p:oleObj>
              </mc:Fallback>
            </mc:AlternateContent>
          </a:graphicData>
        </a:graphic>
      </p:graphicFrame>
      <p:graphicFrame>
        <p:nvGraphicFramePr>
          <p:cNvPr id="147458" name="Object 2"/>
          <p:cNvGraphicFramePr>
            <a:graphicFrameLocks noChangeAspect="1"/>
          </p:cNvGraphicFramePr>
          <p:nvPr/>
        </p:nvGraphicFramePr>
        <p:xfrm>
          <a:off x="0" y="4602142"/>
          <a:ext cx="2916471" cy="2255858"/>
        </p:xfrm>
        <a:graphic>
          <a:graphicData uri="http://schemas.openxmlformats.org/presentationml/2006/ole">
            <mc:AlternateContent xmlns:mc="http://schemas.openxmlformats.org/markup-compatibility/2006">
              <mc:Choice xmlns:v="urn:schemas-microsoft-com:vml" Requires="v">
                <p:oleObj name="Clip" r:id="rId7" imgW="3840813" imgH="2972058" progId="">
                  <p:embed/>
                </p:oleObj>
              </mc:Choice>
              <mc:Fallback>
                <p:oleObj name="Clip" r:id="rId7" imgW="3840813" imgH="2972058" progId="">
                  <p:embed/>
                  <p:pic>
                    <p:nvPicPr>
                      <p:cNvPr id="147458" name="Object 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0" y="4602142"/>
                        <a:ext cx="2916471" cy="2255858"/>
                      </a:xfrm>
                      <a:prstGeom prst="rect">
                        <a:avLst/>
                      </a:prstGeom>
                      <a:noFill/>
                      <a:ln>
                        <a:noFill/>
                      </a:ln>
                    </p:spPr>
                  </p:pic>
                </p:oleObj>
              </mc:Fallback>
            </mc:AlternateContent>
          </a:graphicData>
        </a:graphic>
      </p:graphicFrame>
    </p:spTree>
    <p:custDataLst>
      <p:tags r:id="rId1"/>
    </p:custDataLst>
    <p:extLst>
      <p:ext uri="{BB962C8B-B14F-4D97-AF65-F5344CB8AC3E}">
        <p14:creationId xmlns:p14="http://schemas.microsoft.com/office/powerpoint/2010/main" val="3878441773"/>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9" presetClass="entr" presetSubtype="0" decel="100000" fill="hold" nodeType="clickEffect">
                                  <p:stCondLst>
                                    <p:cond delay="0"/>
                                  </p:stCondLst>
                                  <p:childTnLst>
                                    <p:set>
                                      <p:cBhvr>
                                        <p:cTn id="6" dur="1" fill="hold">
                                          <p:stCondLst>
                                            <p:cond delay="0"/>
                                          </p:stCondLst>
                                        </p:cTn>
                                        <p:tgtEl>
                                          <p:spTgt spid="1680388"/>
                                        </p:tgtEl>
                                        <p:attrNameLst>
                                          <p:attrName>style.visibility</p:attrName>
                                        </p:attrNameLst>
                                      </p:cBhvr>
                                      <p:to>
                                        <p:strVal val="visible"/>
                                      </p:to>
                                    </p:set>
                                    <p:anim calcmode="lin" valueType="num">
                                      <p:cBhvr>
                                        <p:cTn id="7" dur="500" fill="hold"/>
                                        <p:tgtEl>
                                          <p:spTgt spid="1680388"/>
                                        </p:tgtEl>
                                        <p:attrNameLst>
                                          <p:attrName>ppt_w</p:attrName>
                                        </p:attrNameLst>
                                      </p:cBhvr>
                                      <p:tavLst>
                                        <p:tav tm="0">
                                          <p:val>
                                            <p:fltVal val="0"/>
                                          </p:val>
                                        </p:tav>
                                        <p:tav tm="100000">
                                          <p:val>
                                            <p:strVal val="#ppt_w"/>
                                          </p:val>
                                        </p:tav>
                                      </p:tavLst>
                                    </p:anim>
                                    <p:anim calcmode="lin" valueType="num">
                                      <p:cBhvr>
                                        <p:cTn id="8" dur="500" fill="hold"/>
                                        <p:tgtEl>
                                          <p:spTgt spid="1680388"/>
                                        </p:tgtEl>
                                        <p:attrNameLst>
                                          <p:attrName>ppt_h</p:attrName>
                                        </p:attrNameLst>
                                      </p:cBhvr>
                                      <p:tavLst>
                                        <p:tav tm="0">
                                          <p:val>
                                            <p:fltVal val="0"/>
                                          </p:val>
                                        </p:tav>
                                        <p:tav tm="100000">
                                          <p:val>
                                            <p:strVal val="#ppt_h"/>
                                          </p:val>
                                        </p:tav>
                                      </p:tavLst>
                                    </p:anim>
                                    <p:anim calcmode="lin" valueType="num">
                                      <p:cBhvr>
                                        <p:cTn id="9" dur="500" fill="hold"/>
                                        <p:tgtEl>
                                          <p:spTgt spid="1680388"/>
                                        </p:tgtEl>
                                        <p:attrNameLst>
                                          <p:attrName>style.rotation</p:attrName>
                                        </p:attrNameLst>
                                      </p:cBhvr>
                                      <p:tavLst>
                                        <p:tav tm="0">
                                          <p:val>
                                            <p:fltVal val="360"/>
                                          </p:val>
                                        </p:tav>
                                        <p:tav tm="100000">
                                          <p:val>
                                            <p:fltVal val="0"/>
                                          </p:val>
                                        </p:tav>
                                      </p:tavLst>
                                    </p:anim>
                                    <p:animEffect transition="in" filter="fade">
                                      <p:cBhvr>
                                        <p:cTn id="10" dur="500"/>
                                        <p:tgtEl>
                                          <p:spTgt spid="168038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13054A-BC6F-42C9-869F-248C51F34162}"/>
              </a:ext>
            </a:extLst>
          </p:cNvPr>
          <p:cNvSpPr>
            <a:spLocks noGrp="1"/>
          </p:cNvSpPr>
          <p:nvPr>
            <p:ph type="title"/>
          </p:nvPr>
        </p:nvSpPr>
        <p:spPr>
          <a:xfrm>
            <a:off x="457200" y="152400"/>
            <a:ext cx="8229600" cy="875609"/>
          </a:xfrm>
        </p:spPr>
        <p:txBody>
          <a:bodyPr anchor="b">
            <a:normAutofit/>
          </a:bodyPr>
          <a:lstStyle/>
          <a:p>
            <a:r>
              <a:rPr lang="en-US" dirty="0"/>
              <a:t>Certifications?</a:t>
            </a:r>
          </a:p>
        </p:txBody>
      </p:sp>
      <p:pic>
        <p:nvPicPr>
          <p:cNvPr id="4" name="Picture 3">
            <a:extLst>
              <a:ext uri="{FF2B5EF4-FFF2-40B4-BE49-F238E27FC236}">
                <a16:creationId xmlns:a16="http://schemas.microsoft.com/office/drawing/2014/main" id="{BA6B9133-5E96-4C56-9F26-B2B7F67C2B1F}"/>
              </a:ext>
            </a:extLst>
          </p:cNvPr>
          <p:cNvPicPr>
            <a:picLocks noChangeAspect="1"/>
          </p:cNvPicPr>
          <p:nvPr/>
        </p:nvPicPr>
        <p:blipFill>
          <a:blip r:embed="rId2"/>
          <a:stretch>
            <a:fillRect/>
          </a:stretch>
        </p:blipFill>
        <p:spPr>
          <a:xfrm>
            <a:off x="621791" y="1219200"/>
            <a:ext cx="7900417" cy="4937760"/>
          </a:xfrm>
          <a:prstGeom prst="rect">
            <a:avLst/>
          </a:prstGeom>
          <a:noFill/>
        </p:spPr>
      </p:pic>
      <p:pic>
        <p:nvPicPr>
          <p:cNvPr id="5" name="Picture 4">
            <a:extLst>
              <a:ext uri="{FF2B5EF4-FFF2-40B4-BE49-F238E27FC236}">
                <a16:creationId xmlns:a16="http://schemas.microsoft.com/office/drawing/2014/main" id="{5C9A4E62-F259-61B6-FEE2-69C008A83F05}"/>
              </a:ext>
            </a:extLst>
          </p:cNvPr>
          <p:cNvPicPr>
            <a:picLocks noChangeAspect="1"/>
          </p:cNvPicPr>
          <p:nvPr/>
        </p:nvPicPr>
        <p:blipFill>
          <a:blip r:embed="rId3"/>
          <a:stretch>
            <a:fillRect/>
          </a:stretch>
        </p:blipFill>
        <p:spPr>
          <a:xfrm>
            <a:off x="179955" y="1238250"/>
            <a:ext cx="8784089" cy="4994910"/>
          </a:xfrm>
          <a:prstGeom prst="rect">
            <a:avLst/>
          </a:prstGeom>
        </p:spPr>
      </p:pic>
      <p:pic>
        <p:nvPicPr>
          <p:cNvPr id="6" name="Picture 5">
            <a:extLst>
              <a:ext uri="{FF2B5EF4-FFF2-40B4-BE49-F238E27FC236}">
                <a16:creationId xmlns:a16="http://schemas.microsoft.com/office/drawing/2014/main" id="{9AC2EA4F-5433-C410-0CB9-1480343AEC0C}"/>
              </a:ext>
            </a:extLst>
          </p:cNvPr>
          <p:cNvPicPr>
            <a:picLocks noChangeAspect="1"/>
          </p:cNvPicPr>
          <p:nvPr/>
        </p:nvPicPr>
        <p:blipFill>
          <a:blip r:embed="rId4"/>
          <a:stretch>
            <a:fillRect/>
          </a:stretch>
        </p:blipFill>
        <p:spPr>
          <a:xfrm>
            <a:off x="647604" y="1905000"/>
            <a:ext cx="8039196" cy="3200400"/>
          </a:xfrm>
          <a:prstGeom prst="rect">
            <a:avLst/>
          </a:prstGeom>
        </p:spPr>
      </p:pic>
      <p:pic>
        <p:nvPicPr>
          <p:cNvPr id="7" name="Picture 6">
            <a:extLst>
              <a:ext uri="{FF2B5EF4-FFF2-40B4-BE49-F238E27FC236}">
                <a16:creationId xmlns:a16="http://schemas.microsoft.com/office/drawing/2014/main" id="{A1CD25B3-5A73-9972-C84B-798218C07CE0}"/>
              </a:ext>
            </a:extLst>
          </p:cNvPr>
          <p:cNvPicPr>
            <a:picLocks noChangeAspect="1"/>
          </p:cNvPicPr>
          <p:nvPr/>
        </p:nvPicPr>
        <p:blipFill>
          <a:blip r:embed="rId5"/>
          <a:stretch>
            <a:fillRect/>
          </a:stretch>
        </p:blipFill>
        <p:spPr>
          <a:xfrm>
            <a:off x="179955" y="1793274"/>
            <a:ext cx="8784089" cy="3200400"/>
          </a:xfrm>
          <a:prstGeom prst="rect">
            <a:avLst/>
          </a:prstGeom>
        </p:spPr>
      </p:pic>
      <p:pic>
        <p:nvPicPr>
          <p:cNvPr id="8" name="Picture 7">
            <a:extLst>
              <a:ext uri="{FF2B5EF4-FFF2-40B4-BE49-F238E27FC236}">
                <a16:creationId xmlns:a16="http://schemas.microsoft.com/office/drawing/2014/main" id="{BAE06539-D326-0A3C-E9EA-C12EFB9328B0}"/>
              </a:ext>
            </a:extLst>
          </p:cNvPr>
          <p:cNvPicPr>
            <a:picLocks noChangeAspect="1"/>
          </p:cNvPicPr>
          <p:nvPr/>
        </p:nvPicPr>
        <p:blipFill>
          <a:blip r:embed="rId6"/>
          <a:stretch>
            <a:fillRect/>
          </a:stretch>
        </p:blipFill>
        <p:spPr>
          <a:xfrm>
            <a:off x="331070" y="1028009"/>
            <a:ext cx="8481858" cy="4401095"/>
          </a:xfrm>
          <a:prstGeom prst="rect">
            <a:avLst/>
          </a:prstGeom>
        </p:spPr>
      </p:pic>
    </p:spTree>
    <p:extLst>
      <p:ext uri="{BB962C8B-B14F-4D97-AF65-F5344CB8AC3E}">
        <p14:creationId xmlns:p14="http://schemas.microsoft.com/office/powerpoint/2010/main" val="28457912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9CE592-28B4-1C5A-A67B-A1F97A9E2D2A}"/>
            </a:ext>
          </a:extLst>
        </p:cNvPr>
        <p:cNvGrpSpPr/>
        <p:nvPr/>
      </p:nvGrpSpPr>
      <p:grpSpPr>
        <a:xfrm>
          <a:off x="0" y="0"/>
          <a:ext cx="0" cy="0"/>
          <a:chOff x="0" y="0"/>
          <a:chExt cx="0" cy="0"/>
        </a:xfrm>
      </p:grpSpPr>
      <p:sp>
        <p:nvSpPr>
          <p:cNvPr id="54274" name="Rectangle 2">
            <a:extLst>
              <a:ext uri="{FF2B5EF4-FFF2-40B4-BE49-F238E27FC236}">
                <a16:creationId xmlns:a16="http://schemas.microsoft.com/office/drawing/2014/main" id="{894C65D4-EDB7-AFB0-B86D-44D5592918D8}"/>
              </a:ext>
            </a:extLst>
          </p:cNvPr>
          <p:cNvSpPr>
            <a:spLocks noGrp="1" noChangeArrowheads="1"/>
          </p:cNvSpPr>
          <p:nvPr>
            <p:ph type="title"/>
          </p:nvPr>
        </p:nvSpPr>
        <p:spPr/>
        <p:txBody>
          <a:bodyPr/>
          <a:lstStyle/>
          <a:p>
            <a:pPr eaLnBrk="1" hangingPunct="1"/>
            <a:r>
              <a:rPr lang="en-US"/>
              <a:t>What is Type 2 Diabetes?</a:t>
            </a:r>
          </a:p>
        </p:txBody>
      </p:sp>
      <p:sp>
        <p:nvSpPr>
          <p:cNvPr id="54275" name="Rectangle 3">
            <a:extLst>
              <a:ext uri="{FF2B5EF4-FFF2-40B4-BE49-F238E27FC236}">
                <a16:creationId xmlns:a16="http://schemas.microsoft.com/office/drawing/2014/main" id="{786E7D44-1E02-0747-50E2-CEEEA5E13FC8}"/>
              </a:ext>
            </a:extLst>
          </p:cNvPr>
          <p:cNvSpPr>
            <a:spLocks noGrp="1" noChangeArrowheads="1"/>
          </p:cNvSpPr>
          <p:nvPr>
            <p:ph idx="1"/>
          </p:nvPr>
        </p:nvSpPr>
        <p:spPr>
          <a:xfrm>
            <a:off x="533400" y="1187245"/>
            <a:ext cx="5791200" cy="5486400"/>
          </a:xfrm>
        </p:spPr>
        <p:txBody>
          <a:bodyPr>
            <a:normAutofit fontScale="92500" lnSpcReduction="10000"/>
          </a:bodyPr>
          <a:lstStyle/>
          <a:p>
            <a:r>
              <a:rPr lang="en-US" dirty="0"/>
              <a:t>Type 2 diabetes is associated with insulin secretory defects related to </a:t>
            </a:r>
          </a:p>
          <a:p>
            <a:pPr lvl="1"/>
            <a:r>
              <a:rPr lang="en-US" sz="3000" dirty="0"/>
              <a:t>genetic predisposition, </a:t>
            </a:r>
          </a:p>
          <a:p>
            <a:pPr lvl="1"/>
            <a:r>
              <a:rPr lang="en-US" sz="3000" dirty="0"/>
              <a:t>epigenetic changes (how genes are expressed)</a:t>
            </a:r>
          </a:p>
          <a:p>
            <a:pPr lvl="1"/>
            <a:r>
              <a:rPr lang="en-US" sz="3000" dirty="0"/>
              <a:t>inflammation, and </a:t>
            </a:r>
          </a:p>
          <a:p>
            <a:pPr lvl="1"/>
            <a:r>
              <a:rPr lang="en-US" sz="3000" dirty="0"/>
              <a:t>metabolic stress. </a:t>
            </a:r>
          </a:p>
          <a:p>
            <a:pPr marL="274320" lvl="1" indent="0">
              <a:buNone/>
            </a:pPr>
            <a:endParaRPr lang="en-US" dirty="0"/>
          </a:p>
          <a:p>
            <a:r>
              <a:rPr lang="en-US" sz="2600" dirty="0"/>
              <a:t>Future classification schemes for diabetes will likely focus on the pathophysiology of the underlying β-cell dysfunction.</a:t>
            </a:r>
          </a:p>
        </p:txBody>
      </p:sp>
      <p:pic>
        <p:nvPicPr>
          <p:cNvPr id="5" name="Picture 4">
            <a:extLst>
              <a:ext uri="{FF2B5EF4-FFF2-40B4-BE49-F238E27FC236}">
                <a16:creationId xmlns:a16="http://schemas.microsoft.com/office/drawing/2014/main" id="{58C31BD6-EEA5-2441-1AB8-B3EC943A4598}"/>
              </a:ext>
            </a:extLst>
          </p:cNvPr>
          <p:cNvPicPr>
            <a:picLocks noChangeAspect="1"/>
          </p:cNvPicPr>
          <p:nvPr/>
        </p:nvPicPr>
        <p:blipFill>
          <a:blip r:embed="rId4"/>
          <a:stretch>
            <a:fillRect/>
          </a:stretch>
        </p:blipFill>
        <p:spPr>
          <a:xfrm>
            <a:off x="6614576" y="3917067"/>
            <a:ext cx="2429729" cy="502534"/>
          </a:xfrm>
          <a:prstGeom prst="rect">
            <a:avLst/>
          </a:prstGeom>
        </p:spPr>
      </p:pic>
      <p:pic>
        <p:nvPicPr>
          <p:cNvPr id="7" name="Picture 6" descr="Smiling tattooed man with bun">
            <a:extLst>
              <a:ext uri="{FF2B5EF4-FFF2-40B4-BE49-F238E27FC236}">
                <a16:creationId xmlns:a16="http://schemas.microsoft.com/office/drawing/2014/main" id="{0919E2F1-3EA4-C972-70E5-1DCE239C06C0}"/>
              </a:ext>
            </a:extLst>
          </p:cNvPr>
          <p:cNvPicPr>
            <a:picLocks noChangeAspect="1"/>
          </p:cNvPicPr>
          <p:nvPr/>
        </p:nvPicPr>
        <p:blipFill>
          <a:blip r:embed="rId5" cstate="print">
            <a:extLst>
              <a:ext uri="{28A0092B-C50C-407E-A947-70E740481C1C}">
                <a14:useLocalDpi xmlns:a14="http://schemas.microsoft.com/office/drawing/2010/main" val="0"/>
              </a:ext>
            </a:extLst>
          </a:blip>
          <a:srcRect l="23333" r="10834"/>
          <a:stretch>
            <a:fillRect/>
          </a:stretch>
        </p:blipFill>
        <p:spPr>
          <a:xfrm>
            <a:off x="6248400" y="1295400"/>
            <a:ext cx="2541412" cy="2573582"/>
          </a:xfrm>
          <a:prstGeom prst="rect">
            <a:avLst/>
          </a:prstGeom>
        </p:spPr>
      </p:pic>
      <p:pic>
        <p:nvPicPr>
          <p:cNvPr id="3" name="Graphic 2" descr="Brainstorm outline">
            <a:extLst>
              <a:ext uri="{FF2B5EF4-FFF2-40B4-BE49-F238E27FC236}">
                <a16:creationId xmlns:a16="http://schemas.microsoft.com/office/drawing/2014/main" id="{0080E1AE-6059-D77F-AB6D-39EA2001FC55}"/>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6019800" y="3881272"/>
            <a:ext cx="609600" cy="609600"/>
          </a:xfrm>
          <a:prstGeom prst="rect">
            <a:avLst/>
          </a:prstGeom>
        </p:spPr>
      </p:pic>
    </p:spTree>
    <p:custDataLst>
      <p:tags r:id="rId1"/>
    </p:custDataLst>
    <p:extLst>
      <p:ext uri="{BB962C8B-B14F-4D97-AF65-F5344CB8AC3E}">
        <p14:creationId xmlns:p14="http://schemas.microsoft.com/office/powerpoint/2010/main" val="5765401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6950BFC3-D8DA-4A85-94F7-54DA5524770B}">
      <p188:commentRel xmlns:p188="http://schemas.microsoft.com/office/powerpoint/2018/8/main" r:id="rId3"/>
    </p:ext>
  </p:extLst>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2306" name="Rectangle 2"/>
          <p:cNvSpPr>
            <a:spLocks noGrp="1" noChangeArrowheads="1"/>
          </p:cNvSpPr>
          <p:nvPr>
            <p:ph type="title"/>
          </p:nvPr>
        </p:nvSpPr>
        <p:spPr/>
        <p:txBody>
          <a:bodyPr/>
          <a:lstStyle/>
          <a:p>
            <a:pPr eaLnBrk="1" hangingPunct="1">
              <a:defRPr/>
            </a:pPr>
            <a:r>
              <a:rPr lang="en-US"/>
              <a:t>Life Study – Mrs. Jones</a:t>
            </a:r>
          </a:p>
        </p:txBody>
      </p:sp>
      <p:sp>
        <p:nvSpPr>
          <p:cNvPr id="1762307" name="Rectangle 3"/>
          <p:cNvSpPr>
            <a:spLocks noGrp="1" noChangeArrowheads="1"/>
          </p:cNvSpPr>
          <p:nvPr>
            <p:ph sz="quarter" idx="1"/>
          </p:nvPr>
        </p:nvSpPr>
        <p:spPr>
          <a:xfrm>
            <a:off x="457200" y="1143000"/>
            <a:ext cx="8229600" cy="5257800"/>
          </a:xfrm>
        </p:spPr>
        <p:txBody>
          <a:bodyPr>
            <a:normAutofit/>
          </a:bodyPr>
          <a:lstStyle/>
          <a:p>
            <a:pPr eaLnBrk="1" hangingPunct="1">
              <a:buFont typeface="Wingdings" pitchFamily="2" charset="2"/>
              <a:buNone/>
              <a:defRPr/>
            </a:pPr>
            <a:r>
              <a:rPr lang="en-US" dirty="0"/>
              <a:t>MJ is 62 years old, with a BMI of 36 and complains of feeling tired and urinating several times a night.  Has a urinary tract infection.  Her A1c is 8.3%, glucose 237.  </a:t>
            </a:r>
          </a:p>
          <a:p>
            <a:pPr eaLnBrk="1" hangingPunct="1">
              <a:buFont typeface="Wingdings" pitchFamily="2" charset="2"/>
              <a:buNone/>
              <a:defRPr/>
            </a:pPr>
            <a:r>
              <a:rPr lang="en-US" dirty="0"/>
              <a:t>MJ is hypertensive with a history of gestational diabetes. No </a:t>
            </a:r>
            <a:r>
              <a:rPr lang="en-US" dirty="0" err="1"/>
              <a:t>ketones</a:t>
            </a:r>
            <a:r>
              <a:rPr lang="en-US" dirty="0"/>
              <a:t> in urine.</a:t>
            </a:r>
          </a:p>
          <a:p>
            <a:pPr eaLnBrk="1" hangingPunct="1">
              <a:defRPr/>
            </a:pPr>
            <a:r>
              <a:rPr lang="en-US" dirty="0"/>
              <a:t>What are risk factors and signs of diabetes?</a:t>
            </a:r>
          </a:p>
          <a:p>
            <a:pPr eaLnBrk="1" hangingPunct="1">
              <a:defRPr/>
            </a:pPr>
            <a:r>
              <a:rPr lang="en-US" dirty="0"/>
              <a:t>You find a few moments to </a:t>
            </a:r>
            <a:br>
              <a:rPr lang="en-US" dirty="0"/>
            </a:br>
            <a:r>
              <a:rPr lang="en-US" dirty="0"/>
              <a:t>teach and MJ asks you </a:t>
            </a:r>
            <a:br>
              <a:rPr lang="en-US" dirty="0"/>
            </a:br>
            <a:r>
              <a:rPr lang="en-US" dirty="0"/>
              <a:t>some questions.</a:t>
            </a:r>
          </a:p>
          <a:p>
            <a:pPr eaLnBrk="1" hangingPunct="1">
              <a:lnSpc>
                <a:spcPct val="80000"/>
              </a:lnSpc>
              <a:defRPr/>
            </a:pPr>
            <a:endParaRPr lang="en-US" sz="2800" dirty="0"/>
          </a:p>
        </p:txBody>
      </p:sp>
      <p:pic>
        <p:nvPicPr>
          <p:cNvPr id="83972" name="Picture 4" descr="C:\Users\Beverly\AppData\Local\Microsoft\Windows\Temporary Internet Files\Content.IE5\DMXEH1SJ\MPj03091630000[1].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15000" y="4793577"/>
            <a:ext cx="2971800" cy="19463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36524302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ChangeArrowheads="1"/>
          </p:cNvSpPr>
          <p:nvPr>
            <p:ph type="title"/>
          </p:nvPr>
        </p:nvSpPr>
        <p:spPr>
          <a:xfrm>
            <a:off x="288604" y="159034"/>
            <a:ext cx="8585841" cy="764387"/>
          </a:xfrm>
        </p:spPr>
        <p:txBody>
          <a:bodyPr vert="horz" lIns="90488" tIns="44451" rIns="90488" bIns="44451" anchor="b" anchorCtr="0">
            <a:normAutofit/>
          </a:bodyPr>
          <a:lstStyle/>
          <a:p>
            <a:pPr eaLnBrk="1" hangingPunct="1"/>
            <a:r>
              <a:rPr lang="en-US" sz="3600" dirty="0"/>
              <a:t>The Noxious Nine – Pathophysiology T2D</a:t>
            </a:r>
          </a:p>
        </p:txBody>
      </p:sp>
      <p:pic>
        <p:nvPicPr>
          <p:cNvPr id="53251" name="Picture 276" descr="MCj01975660000[1]"/>
          <p:cNvPicPr>
            <a:picLocks noGrp="1" noChangeAspect="1" noChangeArrowheads="1"/>
          </p:cNvPicPr>
          <p:nvPr>
            <p:ph sz="quarter" idx="1"/>
          </p:nvPr>
        </p:nvPicPr>
        <p:blipFill>
          <a:blip r:embed="rId5" cstate="print">
            <a:extLst>
              <a:ext uri="{28A0092B-C50C-407E-A947-70E740481C1C}">
                <a14:useLocalDpi xmlns:a14="http://schemas.microsoft.com/office/drawing/2010/main" val="0"/>
              </a:ext>
            </a:extLst>
          </a:blip>
          <a:stretch>
            <a:fillRect/>
          </a:stretch>
        </p:blipFill>
        <p:spPr>
          <a:xfrm>
            <a:off x="256056" y="1247270"/>
            <a:ext cx="1424568" cy="1401731"/>
          </a:xfrm>
          <a:noFill/>
          <a:extLst>
            <a:ext uri="{909E8E84-426E-40DD-AFC4-6F175D3DCCD1}">
              <a14:hiddenFill xmlns:a14="http://schemas.microsoft.com/office/drawing/2010/main">
                <a:solidFill>
                  <a:srgbClr val="FFFFFF"/>
                </a:solidFill>
              </a14:hiddenFill>
            </a:ext>
          </a:extLst>
        </p:spPr>
      </p:pic>
      <p:pic>
        <p:nvPicPr>
          <p:cNvPr id="53252" name="Picture 277" descr="MCHM00246_0000[1]"/>
          <p:cNvPicPr>
            <a:picLocks noGrp="1" noChangeAspect="1" noChangeArrowheads="1"/>
          </p:cNvPicPr>
          <p:nvPr>
            <p:ph sz="quarter" idx="4294967295"/>
          </p:nvPr>
        </p:nvPicPr>
        <p:blipFill>
          <a:blip r:embed="rId6" cstate="print">
            <a:extLst>
              <a:ext uri="{28A0092B-C50C-407E-A947-70E740481C1C}">
                <a14:useLocalDpi xmlns:a14="http://schemas.microsoft.com/office/drawing/2010/main" val="0"/>
              </a:ext>
            </a:extLst>
          </a:blip>
          <a:srcRect/>
          <a:stretch>
            <a:fillRect/>
          </a:stretch>
        </p:blipFill>
        <p:spPr>
          <a:xfrm>
            <a:off x="7543800" y="1371600"/>
            <a:ext cx="1101725" cy="1484313"/>
          </a:xfrm>
          <a:noFill/>
          <a:extLst>
            <a:ext uri="{909E8E84-426E-40DD-AFC4-6F175D3DCCD1}">
              <a14:hiddenFill xmlns:a14="http://schemas.microsoft.com/office/drawing/2010/main">
                <a:solidFill>
                  <a:srgbClr val="FFFFFF"/>
                </a:solidFill>
              </a14:hiddenFill>
            </a:ext>
          </a:extLst>
        </p:spPr>
      </p:pic>
      <p:pic>
        <p:nvPicPr>
          <p:cNvPr id="1290519" name="MPj04331280000[1].jpg">
            <a:hlinkClick r:id="" action="ppaction://media"/>
          </p:cNvPr>
          <p:cNvPicPr>
            <a:picLocks noGrp="1" noRot="1" noChangeAspect="1" noChangeArrowheads="1"/>
          </p:cNvPicPr>
          <p:nvPr>
            <p:ph sz="quarter" idx="4294967295"/>
            <a:videoFile r:link="rId2"/>
          </p:nvPr>
        </p:nvPicPr>
        <p:blipFill>
          <a:blip r:embed="rId7">
            <a:extLst>
              <a:ext uri="{28A0092B-C50C-407E-A947-70E740481C1C}">
                <a14:useLocalDpi xmlns:a14="http://schemas.microsoft.com/office/drawing/2010/main" val="0"/>
              </a:ext>
            </a:extLst>
          </a:blip>
          <a:srcRect/>
          <a:stretch>
            <a:fillRect/>
          </a:stretch>
        </p:blipFill>
        <p:spPr>
          <a:xfrm>
            <a:off x="244440" y="3235324"/>
            <a:ext cx="1447800" cy="1085851"/>
          </a:xfrm>
        </p:spPr>
      </p:pic>
      <p:pic>
        <p:nvPicPr>
          <p:cNvPr id="53253" name="Picture 3"/>
          <p:cNvPicPr>
            <a:picLocks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343400" y="5642766"/>
            <a:ext cx="1579563" cy="9207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
        <p:nvSpPr>
          <p:cNvPr id="53254" name="Freeform 5"/>
          <p:cNvSpPr>
            <a:spLocks/>
          </p:cNvSpPr>
          <p:nvPr/>
        </p:nvSpPr>
        <p:spPr bwMode="auto">
          <a:xfrm>
            <a:off x="6140451" y="4008439"/>
            <a:ext cx="825500" cy="1022351"/>
          </a:xfrm>
          <a:custGeom>
            <a:avLst/>
            <a:gdLst>
              <a:gd name="T0" fmla="*/ 2147483647 w 584"/>
              <a:gd name="T1" fmla="*/ 2147483647 h 644"/>
              <a:gd name="T2" fmla="*/ 2147483647 w 584"/>
              <a:gd name="T3" fmla="*/ 2147483647 h 644"/>
              <a:gd name="T4" fmla="*/ 2147483647 w 584"/>
              <a:gd name="T5" fmla="*/ 2147483647 h 644"/>
              <a:gd name="T6" fmla="*/ 2147483647 w 584"/>
              <a:gd name="T7" fmla="*/ 2147483647 h 644"/>
              <a:gd name="T8" fmla="*/ 2147483647 w 584"/>
              <a:gd name="T9" fmla="*/ 2147483647 h 644"/>
              <a:gd name="T10" fmla="*/ 2147483647 w 584"/>
              <a:gd name="T11" fmla="*/ 2147483647 h 644"/>
              <a:gd name="T12" fmla="*/ 2147483647 w 584"/>
              <a:gd name="T13" fmla="*/ 2147483647 h 644"/>
              <a:gd name="T14" fmla="*/ 2147483647 w 584"/>
              <a:gd name="T15" fmla="*/ 2147483647 h 644"/>
              <a:gd name="T16" fmla="*/ 2147483647 w 584"/>
              <a:gd name="T17" fmla="*/ 2147483647 h 644"/>
              <a:gd name="T18" fmla="*/ 2147483647 w 584"/>
              <a:gd name="T19" fmla="*/ 2147483647 h 644"/>
              <a:gd name="T20" fmla="*/ 2147483647 w 584"/>
              <a:gd name="T21" fmla="*/ 2147483647 h 644"/>
              <a:gd name="T22" fmla="*/ 2147483647 w 584"/>
              <a:gd name="T23" fmla="*/ 2147483647 h 644"/>
              <a:gd name="T24" fmla="*/ 2147483647 w 584"/>
              <a:gd name="T25" fmla="*/ 2147483647 h 644"/>
              <a:gd name="T26" fmla="*/ 2147483647 w 584"/>
              <a:gd name="T27" fmla="*/ 2147483647 h 644"/>
              <a:gd name="T28" fmla="*/ 2147483647 w 584"/>
              <a:gd name="T29" fmla="*/ 2147483647 h 644"/>
              <a:gd name="T30" fmla="*/ 2147483647 w 584"/>
              <a:gd name="T31" fmla="*/ 2147483647 h 644"/>
              <a:gd name="T32" fmla="*/ 2147483647 w 584"/>
              <a:gd name="T33" fmla="*/ 2147483647 h 644"/>
              <a:gd name="T34" fmla="*/ 2147483647 w 584"/>
              <a:gd name="T35" fmla="*/ 2147483647 h 644"/>
              <a:gd name="T36" fmla="*/ 2147483647 w 584"/>
              <a:gd name="T37" fmla="*/ 2147483647 h 644"/>
              <a:gd name="T38" fmla="*/ 2147483647 w 584"/>
              <a:gd name="T39" fmla="*/ 2147483647 h 644"/>
              <a:gd name="T40" fmla="*/ 2147483647 w 584"/>
              <a:gd name="T41" fmla="*/ 2147483647 h 644"/>
              <a:gd name="T42" fmla="*/ 2147483647 w 584"/>
              <a:gd name="T43" fmla="*/ 2147483647 h 644"/>
              <a:gd name="T44" fmla="*/ 2147483647 w 584"/>
              <a:gd name="T45" fmla="*/ 2147483647 h 644"/>
              <a:gd name="T46" fmla="*/ 2147483647 w 584"/>
              <a:gd name="T47" fmla="*/ 2147483647 h 644"/>
              <a:gd name="T48" fmla="*/ 2147483647 w 584"/>
              <a:gd name="T49" fmla="*/ 2147483647 h 644"/>
              <a:gd name="T50" fmla="*/ 2147483647 w 584"/>
              <a:gd name="T51" fmla="*/ 2147483647 h 644"/>
              <a:gd name="T52" fmla="*/ 2147483647 w 584"/>
              <a:gd name="T53" fmla="*/ 2147483647 h 644"/>
              <a:gd name="T54" fmla="*/ 2147483647 w 584"/>
              <a:gd name="T55" fmla="*/ 2147483647 h 644"/>
              <a:gd name="T56" fmla="*/ 2147483647 w 584"/>
              <a:gd name="T57" fmla="*/ 2147483647 h 644"/>
              <a:gd name="T58" fmla="*/ 2147483647 w 584"/>
              <a:gd name="T59" fmla="*/ 2147483647 h 644"/>
              <a:gd name="T60" fmla="*/ 2147483647 w 584"/>
              <a:gd name="T61" fmla="*/ 2147483647 h 644"/>
              <a:gd name="T62" fmla="*/ 2147483647 w 584"/>
              <a:gd name="T63" fmla="*/ 2147483647 h 644"/>
              <a:gd name="T64" fmla="*/ 2147483647 w 584"/>
              <a:gd name="T65" fmla="*/ 2147483647 h 644"/>
              <a:gd name="T66" fmla="*/ 2147483647 w 584"/>
              <a:gd name="T67" fmla="*/ 2147483647 h 644"/>
              <a:gd name="T68" fmla="*/ 2147483647 w 584"/>
              <a:gd name="T69" fmla="*/ 2147483647 h 644"/>
              <a:gd name="T70" fmla="*/ 2147483647 w 584"/>
              <a:gd name="T71" fmla="*/ 0 h 644"/>
              <a:gd name="T72" fmla="*/ 2147483647 w 584"/>
              <a:gd name="T73" fmla="*/ 2147483647 h 644"/>
              <a:gd name="T74" fmla="*/ 2147483647 w 584"/>
              <a:gd name="T75" fmla="*/ 2147483647 h 644"/>
              <a:gd name="T76" fmla="*/ 2147483647 w 584"/>
              <a:gd name="T77" fmla="*/ 2147483647 h 644"/>
              <a:gd name="T78" fmla="*/ 2147483647 w 584"/>
              <a:gd name="T79" fmla="*/ 2147483647 h 644"/>
              <a:gd name="T80" fmla="*/ 2147483647 w 584"/>
              <a:gd name="T81" fmla="*/ 2147483647 h 644"/>
              <a:gd name="T82" fmla="*/ 2147483647 w 584"/>
              <a:gd name="T83" fmla="*/ 2147483647 h 644"/>
              <a:gd name="T84" fmla="*/ 2147483647 w 584"/>
              <a:gd name="T85" fmla="*/ 2147483647 h 644"/>
              <a:gd name="T86" fmla="*/ 2147483647 w 584"/>
              <a:gd name="T87" fmla="*/ 2147483647 h 644"/>
              <a:gd name="T88" fmla="*/ 2147483647 w 584"/>
              <a:gd name="T89" fmla="*/ 2147483647 h 644"/>
              <a:gd name="T90" fmla="*/ 2147483647 w 584"/>
              <a:gd name="T91" fmla="*/ 2147483647 h 644"/>
              <a:gd name="T92" fmla="*/ 2147483647 w 584"/>
              <a:gd name="T93" fmla="*/ 2147483647 h 644"/>
              <a:gd name="T94" fmla="*/ 2147483647 w 584"/>
              <a:gd name="T95" fmla="*/ 2147483647 h 644"/>
              <a:gd name="T96" fmla="*/ 2147483647 w 584"/>
              <a:gd name="T97" fmla="*/ 2147483647 h 644"/>
              <a:gd name="T98" fmla="*/ 2147483647 w 584"/>
              <a:gd name="T99" fmla="*/ 2147483647 h 644"/>
              <a:gd name="T100" fmla="*/ 2147483647 w 584"/>
              <a:gd name="T101" fmla="*/ 2147483647 h 644"/>
              <a:gd name="T102" fmla="*/ 2147483647 w 584"/>
              <a:gd name="T103" fmla="*/ 2147483647 h 644"/>
              <a:gd name="T104" fmla="*/ 2147483647 w 584"/>
              <a:gd name="T105" fmla="*/ 2147483647 h 644"/>
              <a:gd name="T106" fmla="*/ 2147483647 w 584"/>
              <a:gd name="T107" fmla="*/ 2147483647 h 644"/>
              <a:gd name="T108" fmla="*/ 2147483647 w 584"/>
              <a:gd name="T109" fmla="*/ 2147483647 h 644"/>
              <a:gd name="T110" fmla="*/ 2147483647 w 584"/>
              <a:gd name="T111" fmla="*/ 2147483647 h 644"/>
              <a:gd name="T112" fmla="*/ 2147483647 w 584"/>
              <a:gd name="T113" fmla="*/ 2147483647 h 644"/>
              <a:gd name="T114" fmla="*/ 2147483647 w 584"/>
              <a:gd name="T115" fmla="*/ 2147483647 h 644"/>
              <a:gd name="T116" fmla="*/ 2147483647 w 584"/>
              <a:gd name="T117" fmla="*/ 2147483647 h 644"/>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584"/>
              <a:gd name="T178" fmla="*/ 0 h 644"/>
              <a:gd name="T179" fmla="*/ 584 w 584"/>
              <a:gd name="T180" fmla="*/ 644 h 644"/>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584" h="644">
                <a:moveTo>
                  <a:pt x="92" y="625"/>
                </a:moveTo>
                <a:lnTo>
                  <a:pt x="89" y="617"/>
                </a:lnTo>
                <a:lnTo>
                  <a:pt x="87" y="610"/>
                </a:lnTo>
                <a:lnTo>
                  <a:pt x="87" y="601"/>
                </a:lnTo>
                <a:lnTo>
                  <a:pt x="89" y="592"/>
                </a:lnTo>
                <a:lnTo>
                  <a:pt x="90" y="576"/>
                </a:lnTo>
                <a:lnTo>
                  <a:pt x="93" y="561"/>
                </a:lnTo>
                <a:lnTo>
                  <a:pt x="95" y="548"/>
                </a:lnTo>
                <a:lnTo>
                  <a:pt x="93" y="540"/>
                </a:lnTo>
                <a:lnTo>
                  <a:pt x="90" y="537"/>
                </a:lnTo>
                <a:lnTo>
                  <a:pt x="87" y="537"/>
                </a:lnTo>
                <a:lnTo>
                  <a:pt x="81" y="539"/>
                </a:lnTo>
                <a:lnTo>
                  <a:pt x="75" y="543"/>
                </a:lnTo>
                <a:lnTo>
                  <a:pt x="66" y="548"/>
                </a:lnTo>
                <a:lnTo>
                  <a:pt x="59" y="551"/>
                </a:lnTo>
                <a:lnTo>
                  <a:pt x="53" y="552"/>
                </a:lnTo>
                <a:lnTo>
                  <a:pt x="46" y="552"/>
                </a:lnTo>
                <a:lnTo>
                  <a:pt x="40" y="552"/>
                </a:lnTo>
                <a:lnTo>
                  <a:pt x="35" y="551"/>
                </a:lnTo>
                <a:lnTo>
                  <a:pt x="29" y="549"/>
                </a:lnTo>
                <a:lnTo>
                  <a:pt x="25" y="546"/>
                </a:lnTo>
                <a:lnTo>
                  <a:pt x="21" y="543"/>
                </a:lnTo>
                <a:lnTo>
                  <a:pt x="18" y="539"/>
                </a:lnTo>
                <a:lnTo>
                  <a:pt x="15" y="535"/>
                </a:lnTo>
                <a:lnTo>
                  <a:pt x="13" y="530"/>
                </a:lnTo>
                <a:lnTo>
                  <a:pt x="12" y="524"/>
                </a:lnTo>
                <a:lnTo>
                  <a:pt x="12" y="518"/>
                </a:lnTo>
                <a:lnTo>
                  <a:pt x="12" y="512"/>
                </a:lnTo>
                <a:lnTo>
                  <a:pt x="13" y="506"/>
                </a:lnTo>
                <a:lnTo>
                  <a:pt x="16" y="493"/>
                </a:lnTo>
                <a:lnTo>
                  <a:pt x="21" y="478"/>
                </a:lnTo>
                <a:lnTo>
                  <a:pt x="24" y="462"/>
                </a:lnTo>
                <a:lnTo>
                  <a:pt x="26" y="446"/>
                </a:lnTo>
                <a:lnTo>
                  <a:pt x="26" y="428"/>
                </a:lnTo>
                <a:lnTo>
                  <a:pt x="25" y="410"/>
                </a:lnTo>
                <a:lnTo>
                  <a:pt x="22" y="401"/>
                </a:lnTo>
                <a:lnTo>
                  <a:pt x="21" y="392"/>
                </a:lnTo>
                <a:lnTo>
                  <a:pt x="16" y="383"/>
                </a:lnTo>
                <a:lnTo>
                  <a:pt x="12" y="375"/>
                </a:lnTo>
                <a:lnTo>
                  <a:pt x="7" y="366"/>
                </a:lnTo>
                <a:lnTo>
                  <a:pt x="3" y="357"/>
                </a:lnTo>
                <a:lnTo>
                  <a:pt x="1" y="348"/>
                </a:lnTo>
                <a:lnTo>
                  <a:pt x="0" y="341"/>
                </a:lnTo>
                <a:lnTo>
                  <a:pt x="0" y="327"/>
                </a:lnTo>
                <a:lnTo>
                  <a:pt x="3" y="314"/>
                </a:lnTo>
                <a:lnTo>
                  <a:pt x="7" y="301"/>
                </a:lnTo>
                <a:lnTo>
                  <a:pt x="10" y="289"/>
                </a:lnTo>
                <a:lnTo>
                  <a:pt x="15" y="278"/>
                </a:lnTo>
                <a:lnTo>
                  <a:pt x="15" y="266"/>
                </a:lnTo>
                <a:lnTo>
                  <a:pt x="15" y="252"/>
                </a:lnTo>
                <a:lnTo>
                  <a:pt x="13" y="234"/>
                </a:lnTo>
                <a:lnTo>
                  <a:pt x="12" y="215"/>
                </a:lnTo>
                <a:lnTo>
                  <a:pt x="10" y="194"/>
                </a:lnTo>
                <a:lnTo>
                  <a:pt x="10" y="175"/>
                </a:lnTo>
                <a:lnTo>
                  <a:pt x="13" y="158"/>
                </a:lnTo>
                <a:lnTo>
                  <a:pt x="15" y="152"/>
                </a:lnTo>
                <a:lnTo>
                  <a:pt x="18" y="147"/>
                </a:lnTo>
                <a:lnTo>
                  <a:pt x="22" y="142"/>
                </a:lnTo>
                <a:lnTo>
                  <a:pt x="26" y="141"/>
                </a:lnTo>
                <a:lnTo>
                  <a:pt x="38" y="136"/>
                </a:lnTo>
                <a:lnTo>
                  <a:pt x="49" y="133"/>
                </a:lnTo>
                <a:lnTo>
                  <a:pt x="61" y="129"/>
                </a:lnTo>
                <a:lnTo>
                  <a:pt x="69" y="124"/>
                </a:lnTo>
                <a:lnTo>
                  <a:pt x="78" y="120"/>
                </a:lnTo>
                <a:lnTo>
                  <a:pt x="84" y="115"/>
                </a:lnTo>
                <a:lnTo>
                  <a:pt x="87" y="112"/>
                </a:lnTo>
                <a:lnTo>
                  <a:pt x="89" y="109"/>
                </a:lnTo>
                <a:lnTo>
                  <a:pt x="89" y="107"/>
                </a:lnTo>
                <a:lnTo>
                  <a:pt x="89" y="104"/>
                </a:lnTo>
                <a:lnTo>
                  <a:pt x="87" y="98"/>
                </a:lnTo>
                <a:lnTo>
                  <a:pt x="84" y="89"/>
                </a:lnTo>
                <a:lnTo>
                  <a:pt x="80" y="80"/>
                </a:lnTo>
                <a:lnTo>
                  <a:pt x="77" y="69"/>
                </a:lnTo>
                <a:lnTo>
                  <a:pt x="74" y="59"/>
                </a:lnTo>
                <a:lnTo>
                  <a:pt x="74" y="49"/>
                </a:lnTo>
                <a:lnTo>
                  <a:pt x="75" y="44"/>
                </a:lnTo>
                <a:lnTo>
                  <a:pt x="77" y="40"/>
                </a:lnTo>
                <a:lnTo>
                  <a:pt x="80" y="35"/>
                </a:lnTo>
                <a:lnTo>
                  <a:pt x="84" y="31"/>
                </a:lnTo>
                <a:lnTo>
                  <a:pt x="89" y="27"/>
                </a:lnTo>
                <a:lnTo>
                  <a:pt x="95" y="24"/>
                </a:lnTo>
                <a:lnTo>
                  <a:pt x="100" y="21"/>
                </a:lnTo>
                <a:lnTo>
                  <a:pt x="108" y="19"/>
                </a:lnTo>
                <a:lnTo>
                  <a:pt x="123" y="15"/>
                </a:lnTo>
                <a:lnTo>
                  <a:pt x="139" y="13"/>
                </a:lnTo>
                <a:lnTo>
                  <a:pt x="157" y="13"/>
                </a:lnTo>
                <a:lnTo>
                  <a:pt x="171" y="13"/>
                </a:lnTo>
                <a:lnTo>
                  <a:pt x="186" y="15"/>
                </a:lnTo>
                <a:lnTo>
                  <a:pt x="198" y="18"/>
                </a:lnTo>
                <a:lnTo>
                  <a:pt x="210" y="21"/>
                </a:lnTo>
                <a:lnTo>
                  <a:pt x="225" y="22"/>
                </a:lnTo>
                <a:lnTo>
                  <a:pt x="241" y="24"/>
                </a:lnTo>
                <a:lnTo>
                  <a:pt x="259" y="24"/>
                </a:lnTo>
                <a:lnTo>
                  <a:pt x="276" y="24"/>
                </a:lnTo>
                <a:lnTo>
                  <a:pt x="291" y="21"/>
                </a:lnTo>
                <a:lnTo>
                  <a:pt x="305" y="18"/>
                </a:lnTo>
                <a:lnTo>
                  <a:pt x="315" y="13"/>
                </a:lnTo>
                <a:lnTo>
                  <a:pt x="324" y="7"/>
                </a:lnTo>
                <a:lnTo>
                  <a:pt x="334" y="6"/>
                </a:lnTo>
                <a:lnTo>
                  <a:pt x="345" y="3"/>
                </a:lnTo>
                <a:lnTo>
                  <a:pt x="356" y="3"/>
                </a:lnTo>
                <a:lnTo>
                  <a:pt x="367" y="3"/>
                </a:lnTo>
                <a:lnTo>
                  <a:pt x="379" y="3"/>
                </a:lnTo>
                <a:lnTo>
                  <a:pt x="389" y="3"/>
                </a:lnTo>
                <a:lnTo>
                  <a:pt x="398" y="3"/>
                </a:lnTo>
                <a:lnTo>
                  <a:pt x="411" y="1"/>
                </a:lnTo>
                <a:lnTo>
                  <a:pt x="432" y="0"/>
                </a:lnTo>
                <a:lnTo>
                  <a:pt x="460" y="0"/>
                </a:lnTo>
                <a:lnTo>
                  <a:pt x="489" y="1"/>
                </a:lnTo>
                <a:lnTo>
                  <a:pt x="506" y="3"/>
                </a:lnTo>
                <a:lnTo>
                  <a:pt x="521" y="4"/>
                </a:lnTo>
                <a:lnTo>
                  <a:pt x="534" y="7"/>
                </a:lnTo>
                <a:lnTo>
                  <a:pt x="547" y="10"/>
                </a:lnTo>
                <a:lnTo>
                  <a:pt x="558" y="15"/>
                </a:lnTo>
                <a:lnTo>
                  <a:pt x="566" y="19"/>
                </a:lnTo>
                <a:lnTo>
                  <a:pt x="574" y="25"/>
                </a:lnTo>
                <a:lnTo>
                  <a:pt x="578" y="32"/>
                </a:lnTo>
                <a:lnTo>
                  <a:pt x="583" y="46"/>
                </a:lnTo>
                <a:lnTo>
                  <a:pt x="584" y="56"/>
                </a:lnTo>
                <a:lnTo>
                  <a:pt x="583" y="64"/>
                </a:lnTo>
                <a:lnTo>
                  <a:pt x="581" y="69"/>
                </a:lnTo>
                <a:lnTo>
                  <a:pt x="578" y="75"/>
                </a:lnTo>
                <a:lnTo>
                  <a:pt x="575" y="80"/>
                </a:lnTo>
                <a:lnTo>
                  <a:pt x="572" y="87"/>
                </a:lnTo>
                <a:lnTo>
                  <a:pt x="572" y="95"/>
                </a:lnTo>
                <a:lnTo>
                  <a:pt x="572" y="101"/>
                </a:lnTo>
                <a:lnTo>
                  <a:pt x="571" y="105"/>
                </a:lnTo>
                <a:lnTo>
                  <a:pt x="568" y="111"/>
                </a:lnTo>
                <a:lnTo>
                  <a:pt x="565" y="117"/>
                </a:lnTo>
                <a:lnTo>
                  <a:pt x="556" y="130"/>
                </a:lnTo>
                <a:lnTo>
                  <a:pt x="546" y="142"/>
                </a:lnTo>
                <a:lnTo>
                  <a:pt x="535" y="155"/>
                </a:lnTo>
                <a:lnTo>
                  <a:pt x="525" y="169"/>
                </a:lnTo>
                <a:lnTo>
                  <a:pt x="518" y="181"/>
                </a:lnTo>
                <a:lnTo>
                  <a:pt x="515" y="191"/>
                </a:lnTo>
                <a:lnTo>
                  <a:pt x="513" y="204"/>
                </a:lnTo>
                <a:lnTo>
                  <a:pt x="510" y="222"/>
                </a:lnTo>
                <a:lnTo>
                  <a:pt x="509" y="244"/>
                </a:lnTo>
                <a:lnTo>
                  <a:pt x="506" y="269"/>
                </a:lnTo>
                <a:lnTo>
                  <a:pt x="503" y="293"/>
                </a:lnTo>
                <a:lnTo>
                  <a:pt x="500" y="315"/>
                </a:lnTo>
                <a:lnTo>
                  <a:pt x="497" y="335"/>
                </a:lnTo>
                <a:lnTo>
                  <a:pt x="494" y="349"/>
                </a:lnTo>
                <a:lnTo>
                  <a:pt x="488" y="366"/>
                </a:lnTo>
                <a:lnTo>
                  <a:pt x="476" y="391"/>
                </a:lnTo>
                <a:lnTo>
                  <a:pt x="461" y="420"/>
                </a:lnTo>
                <a:lnTo>
                  <a:pt x="442" y="452"/>
                </a:lnTo>
                <a:lnTo>
                  <a:pt x="424" y="481"/>
                </a:lnTo>
                <a:lnTo>
                  <a:pt x="405" y="508"/>
                </a:lnTo>
                <a:lnTo>
                  <a:pt x="398" y="520"/>
                </a:lnTo>
                <a:lnTo>
                  <a:pt x="389" y="529"/>
                </a:lnTo>
                <a:lnTo>
                  <a:pt x="383" y="535"/>
                </a:lnTo>
                <a:lnTo>
                  <a:pt x="377" y="537"/>
                </a:lnTo>
                <a:lnTo>
                  <a:pt x="367" y="540"/>
                </a:lnTo>
                <a:lnTo>
                  <a:pt x="355" y="543"/>
                </a:lnTo>
                <a:lnTo>
                  <a:pt x="345" y="545"/>
                </a:lnTo>
                <a:lnTo>
                  <a:pt x="334" y="546"/>
                </a:lnTo>
                <a:lnTo>
                  <a:pt x="325" y="548"/>
                </a:lnTo>
                <a:lnTo>
                  <a:pt x="315" y="549"/>
                </a:lnTo>
                <a:lnTo>
                  <a:pt x="306" y="552"/>
                </a:lnTo>
                <a:lnTo>
                  <a:pt x="299" y="557"/>
                </a:lnTo>
                <a:lnTo>
                  <a:pt x="287" y="563"/>
                </a:lnTo>
                <a:lnTo>
                  <a:pt x="269" y="573"/>
                </a:lnTo>
                <a:lnTo>
                  <a:pt x="247" y="586"/>
                </a:lnTo>
                <a:lnTo>
                  <a:pt x="222" y="601"/>
                </a:lnTo>
                <a:lnTo>
                  <a:pt x="198" y="614"/>
                </a:lnTo>
                <a:lnTo>
                  <a:pt x="176" y="626"/>
                </a:lnTo>
                <a:lnTo>
                  <a:pt x="157" y="637"/>
                </a:lnTo>
                <a:lnTo>
                  <a:pt x="146" y="643"/>
                </a:lnTo>
                <a:lnTo>
                  <a:pt x="139" y="643"/>
                </a:lnTo>
                <a:lnTo>
                  <a:pt x="133" y="644"/>
                </a:lnTo>
                <a:lnTo>
                  <a:pt x="124" y="644"/>
                </a:lnTo>
                <a:lnTo>
                  <a:pt x="117" y="643"/>
                </a:lnTo>
                <a:lnTo>
                  <a:pt x="108" y="641"/>
                </a:lnTo>
                <a:lnTo>
                  <a:pt x="102" y="638"/>
                </a:lnTo>
                <a:lnTo>
                  <a:pt x="96" y="632"/>
                </a:lnTo>
                <a:lnTo>
                  <a:pt x="92" y="625"/>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255" name="Freeform 6"/>
          <p:cNvSpPr>
            <a:spLocks/>
          </p:cNvSpPr>
          <p:nvPr/>
        </p:nvSpPr>
        <p:spPr bwMode="auto">
          <a:xfrm>
            <a:off x="6140451" y="4008439"/>
            <a:ext cx="825500" cy="1022351"/>
          </a:xfrm>
          <a:custGeom>
            <a:avLst/>
            <a:gdLst>
              <a:gd name="T0" fmla="*/ 2147483647 w 584"/>
              <a:gd name="T1" fmla="*/ 2147483647 h 644"/>
              <a:gd name="T2" fmla="*/ 2147483647 w 584"/>
              <a:gd name="T3" fmla="*/ 2147483647 h 644"/>
              <a:gd name="T4" fmla="*/ 2147483647 w 584"/>
              <a:gd name="T5" fmla="*/ 2147483647 h 644"/>
              <a:gd name="T6" fmla="*/ 2147483647 w 584"/>
              <a:gd name="T7" fmla="*/ 2147483647 h 644"/>
              <a:gd name="T8" fmla="*/ 2147483647 w 584"/>
              <a:gd name="T9" fmla="*/ 2147483647 h 644"/>
              <a:gd name="T10" fmla="*/ 2147483647 w 584"/>
              <a:gd name="T11" fmla="*/ 2147483647 h 644"/>
              <a:gd name="T12" fmla="*/ 2147483647 w 584"/>
              <a:gd name="T13" fmla="*/ 2147483647 h 644"/>
              <a:gd name="T14" fmla="*/ 2147483647 w 584"/>
              <a:gd name="T15" fmla="*/ 2147483647 h 644"/>
              <a:gd name="T16" fmla="*/ 2147483647 w 584"/>
              <a:gd name="T17" fmla="*/ 2147483647 h 644"/>
              <a:gd name="T18" fmla="*/ 2147483647 w 584"/>
              <a:gd name="T19" fmla="*/ 2147483647 h 644"/>
              <a:gd name="T20" fmla="*/ 2147483647 w 584"/>
              <a:gd name="T21" fmla="*/ 2147483647 h 644"/>
              <a:gd name="T22" fmla="*/ 2147483647 w 584"/>
              <a:gd name="T23" fmla="*/ 2147483647 h 644"/>
              <a:gd name="T24" fmla="*/ 2147483647 w 584"/>
              <a:gd name="T25" fmla="*/ 2147483647 h 644"/>
              <a:gd name="T26" fmla="*/ 2147483647 w 584"/>
              <a:gd name="T27" fmla="*/ 2147483647 h 644"/>
              <a:gd name="T28" fmla="*/ 2147483647 w 584"/>
              <a:gd name="T29" fmla="*/ 2147483647 h 644"/>
              <a:gd name="T30" fmla="*/ 2147483647 w 584"/>
              <a:gd name="T31" fmla="*/ 2147483647 h 644"/>
              <a:gd name="T32" fmla="*/ 2147483647 w 584"/>
              <a:gd name="T33" fmla="*/ 2147483647 h 644"/>
              <a:gd name="T34" fmla="*/ 2147483647 w 584"/>
              <a:gd name="T35" fmla="*/ 2147483647 h 644"/>
              <a:gd name="T36" fmla="*/ 2147483647 w 584"/>
              <a:gd name="T37" fmla="*/ 2147483647 h 644"/>
              <a:gd name="T38" fmla="*/ 2147483647 w 584"/>
              <a:gd name="T39" fmla="*/ 2147483647 h 644"/>
              <a:gd name="T40" fmla="*/ 2147483647 w 584"/>
              <a:gd name="T41" fmla="*/ 2147483647 h 644"/>
              <a:gd name="T42" fmla="*/ 2147483647 w 584"/>
              <a:gd name="T43" fmla="*/ 2147483647 h 644"/>
              <a:gd name="T44" fmla="*/ 2147483647 w 584"/>
              <a:gd name="T45" fmla="*/ 2147483647 h 644"/>
              <a:gd name="T46" fmla="*/ 2147483647 w 584"/>
              <a:gd name="T47" fmla="*/ 2147483647 h 644"/>
              <a:gd name="T48" fmla="*/ 2147483647 w 584"/>
              <a:gd name="T49" fmla="*/ 2147483647 h 644"/>
              <a:gd name="T50" fmla="*/ 2147483647 w 584"/>
              <a:gd name="T51" fmla="*/ 2147483647 h 644"/>
              <a:gd name="T52" fmla="*/ 2147483647 w 584"/>
              <a:gd name="T53" fmla="*/ 2147483647 h 644"/>
              <a:gd name="T54" fmla="*/ 2147483647 w 584"/>
              <a:gd name="T55" fmla="*/ 2147483647 h 644"/>
              <a:gd name="T56" fmla="*/ 2147483647 w 584"/>
              <a:gd name="T57" fmla="*/ 2147483647 h 644"/>
              <a:gd name="T58" fmla="*/ 2147483647 w 584"/>
              <a:gd name="T59" fmla="*/ 2147483647 h 644"/>
              <a:gd name="T60" fmla="*/ 2147483647 w 584"/>
              <a:gd name="T61" fmla="*/ 2147483647 h 644"/>
              <a:gd name="T62" fmla="*/ 2147483647 w 584"/>
              <a:gd name="T63" fmla="*/ 2147483647 h 644"/>
              <a:gd name="T64" fmla="*/ 2147483647 w 584"/>
              <a:gd name="T65" fmla="*/ 2147483647 h 644"/>
              <a:gd name="T66" fmla="*/ 2147483647 w 584"/>
              <a:gd name="T67" fmla="*/ 2147483647 h 644"/>
              <a:gd name="T68" fmla="*/ 2147483647 w 584"/>
              <a:gd name="T69" fmla="*/ 2147483647 h 644"/>
              <a:gd name="T70" fmla="*/ 2147483647 w 584"/>
              <a:gd name="T71" fmla="*/ 0 h 644"/>
              <a:gd name="T72" fmla="*/ 2147483647 w 584"/>
              <a:gd name="T73" fmla="*/ 2147483647 h 644"/>
              <a:gd name="T74" fmla="*/ 2147483647 w 584"/>
              <a:gd name="T75" fmla="*/ 2147483647 h 644"/>
              <a:gd name="T76" fmla="*/ 2147483647 w 584"/>
              <a:gd name="T77" fmla="*/ 2147483647 h 644"/>
              <a:gd name="T78" fmla="*/ 2147483647 w 584"/>
              <a:gd name="T79" fmla="*/ 2147483647 h 644"/>
              <a:gd name="T80" fmla="*/ 2147483647 w 584"/>
              <a:gd name="T81" fmla="*/ 2147483647 h 644"/>
              <a:gd name="T82" fmla="*/ 2147483647 w 584"/>
              <a:gd name="T83" fmla="*/ 2147483647 h 644"/>
              <a:gd name="T84" fmla="*/ 2147483647 w 584"/>
              <a:gd name="T85" fmla="*/ 2147483647 h 644"/>
              <a:gd name="T86" fmla="*/ 2147483647 w 584"/>
              <a:gd name="T87" fmla="*/ 2147483647 h 644"/>
              <a:gd name="T88" fmla="*/ 2147483647 w 584"/>
              <a:gd name="T89" fmla="*/ 2147483647 h 644"/>
              <a:gd name="T90" fmla="*/ 2147483647 w 584"/>
              <a:gd name="T91" fmla="*/ 2147483647 h 644"/>
              <a:gd name="T92" fmla="*/ 2147483647 w 584"/>
              <a:gd name="T93" fmla="*/ 2147483647 h 644"/>
              <a:gd name="T94" fmla="*/ 2147483647 w 584"/>
              <a:gd name="T95" fmla="*/ 2147483647 h 644"/>
              <a:gd name="T96" fmla="*/ 2147483647 w 584"/>
              <a:gd name="T97" fmla="*/ 2147483647 h 644"/>
              <a:gd name="T98" fmla="*/ 2147483647 w 584"/>
              <a:gd name="T99" fmla="*/ 2147483647 h 644"/>
              <a:gd name="T100" fmla="*/ 2147483647 w 584"/>
              <a:gd name="T101" fmla="*/ 2147483647 h 644"/>
              <a:gd name="T102" fmla="*/ 2147483647 w 584"/>
              <a:gd name="T103" fmla="*/ 2147483647 h 644"/>
              <a:gd name="T104" fmla="*/ 2147483647 w 584"/>
              <a:gd name="T105" fmla="*/ 2147483647 h 644"/>
              <a:gd name="T106" fmla="*/ 2147483647 w 584"/>
              <a:gd name="T107" fmla="*/ 2147483647 h 644"/>
              <a:gd name="T108" fmla="*/ 2147483647 w 584"/>
              <a:gd name="T109" fmla="*/ 2147483647 h 644"/>
              <a:gd name="T110" fmla="*/ 2147483647 w 584"/>
              <a:gd name="T111" fmla="*/ 2147483647 h 644"/>
              <a:gd name="T112" fmla="*/ 2147483647 w 584"/>
              <a:gd name="T113" fmla="*/ 2147483647 h 644"/>
              <a:gd name="T114" fmla="*/ 2147483647 w 584"/>
              <a:gd name="T115" fmla="*/ 2147483647 h 644"/>
              <a:gd name="T116" fmla="*/ 2147483647 w 584"/>
              <a:gd name="T117" fmla="*/ 2147483647 h 644"/>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584"/>
              <a:gd name="T178" fmla="*/ 0 h 644"/>
              <a:gd name="T179" fmla="*/ 584 w 584"/>
              <a:gd name="T180" fmla="*/ 644 h 644"/>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584" h="644">
                <a:moveTo>
                  <a:pt x="92" y="625"/>
                </a:moveTo>
                <a:lnTo>
                  <a:pt x="89" y="617"/>
                </a:lnTo>
                <a:lnTo>
                  <a:pt x="87" y="610"/>
                </a:lnTo>
                <a:lnTo>
                  <a:pt x="87" y="601"/>
                </a:lnTo>
                <a:lnTo>
                  <a:pt x="89" y="592"/>
                </a:lnTo>
                <a:lnTo>
                  <a:pt x="90" y="576"/>
                </a:lnTo>
                <a:lnTo>
                  <a:pt x="93" y="561"/>
                </a:lnTo>
                <a:lnTo>
                  <a:pt x="95" y="548"/>
                </a:lnTo>
                <a:lnTo>
                  <a:pt x="93" y="540"/>
                </a:lnTo>
                <a:lnTo>
                  <a:pt x="90" y="537"/>
                </a:lnTo>
                <a:lnTo>
                  <a:pt x="87" y="537"/>
                </a:lnTo>
                <a:lnTo>
                  <a:pt x="81" y="539"/>
                </a:lnTo>
                <a:lnTo>
                  <a:pt x="75" y="543"/>
                </a:lnTo>
                <a:lnTo>
                  <a:pt x="66" y="548"/>
                </a:lnTo>
                <a:lnTo>
                  <a:pt x="59" y="551"/>
                </a:lnTo>
                <a:lnTo>
                  <a:pt x="53" y="552"/>
                </a:lnTo>
                <a:lnTo>
                  <a:pt x="46" y="552"/>
                </a:lnTo>
                <a:lnTo>
                  <a:pt x="40" y="552"/>
                </a:lnTo>
                <a:lnTo>
                  <a:pt x="35" y="551"/>
                </a:lnTo>
                <a:lnTo>
                  <a:pt x="29" y="549"/>
                </a:lnTo>
                <a:lnTo>
                  <a:pt x="25" y="546"/>
                </a:lnTo>
                <a:lnTo>
                  <a:pt x="21" y="543"/>
                </a:lnTo>
                <a:lnTo>
                  <a:pt x="18" y="539"/>
                </a:lnTo>
                <a:lnTo>
                  <a:pt x="15" y="535"/>
                </a:lnTo>
                <a:lnTo>
                  <a:pt x="13" y="530"/>
                </a:lnTo>
                <a:lnTo>
                  <a:pt x="12" y="524"/>
                </a:lnTo>
                <a:lnTo>
                  <a:pt x="12" y="518"/>
                </a:lnTo>
                <a:lnTo>
                  <a:pt x="12" y="512"/>
                </a:lnTo>
                <a:lnTo>
                  <a:pt x="13" y="506"/>
                </a:lnTo>
                <a:lnTo>
                  <a:pt x="16" y="493"/>
                </a:lnTo>
                <a:lnTo>
                  <a:pt x="21" y="478"/>
                </a:lnTo>
                <a:lnTo>
                  <a:pt x="24" y="462"/>
                </a:lnTo>
                <a:lnTo>
                  <a:pt x="26" y="446"/>
                </a:lnTo>
                <a:lnTo>
                  <a:pt x="26" y="428"/>
                </a:lnTo>
                <a:lnTo>
                  <a:pt x="25" y="410"/>
                </a:lnTo>
                <a:lnTo>
                  <a:pt x="22" y="401"/>
                </a:lnTo>
                <a:lnTo>
                  <a:pt x="21" y="392"/>
                </a:lnTo>
                <a:lnTo>
                  <a:pt x="16" y="383"/>
                </a:lnTo>
                <a:lnTo>
                  <a:pt x="12" y="375"/>
                </a:lnTo>
                <a:lnTo>
                  <a:pt x="7" y="366"/>
                </a:lnTo>
                <a:lnTo>
                  <a:pt x="3" y="357"/>
                </a:lnTo>
                <a:lnTo>
                  <a:pt x="1" y="348"/>
                </a:lnTo>
                <a:lnTo>
                  <a:pt x="0" y="341"/>
                </a:lnTo>
                <a:lnTo>
                  <a:pt x="0" y="327"/>
                </a:lnTo>
                <a:lnTo>
                  <a:pt x="3" y="314"/>
                </a:lnTo>
                <a:lnTo>
                  <a:pt x="7" y="301"/>
                </a:lnTo>
                <a:lnTo>
                  <a:pt x="10" y="289"/>
                </a:lnTo>
                <a:lnTo>
                  <a:pt x="15" y="278"/>
                </a:lnTo>
                <a:lnTo>
                  <a:pt x="15" y="266"/>
                </a:lnTo>
                <a:lnTo>
                  <a:pt x="15" y="252"/>
                </a:lnTo>
                <a:lnTo>
                  <a:pt x="13" y="234"/>
                </a:lnTo>
                <a:lnTo>
                  <a:pt x="12" y="215"/>
                </a:lnTo>
                <a:lnTo>
                  <a:pt x="10" y="194"/>
                </a:lnTo>
                <a:lnTo>
                  <a:pt x="10" y="175"/>
                </a:lnTo>
                <a:lnTo>
                  <a:pt x="13" y="158"/>
                </a:lnTo>
                <a:lnTo>
                  <a:pt x="15" y="152"/>
                </a:lnTo>
                <a:lnTo>
                  <a:pt x="18" y="147"/>
                </a:lnTo>
                <a:lnTo>
                  <a:pt x="22" y="142"/>
                </a:lnTo>
                <a:lnTo>
                  <a:pt x="26" y="141"/>
                </a:lnTo>
                <a:lnTo>
                  <a:pt x="38" y="136"/>
                </a:lnTo>
                <a:lnTo>
                  <a:pt x="49" y="133"/>
                </a:lnTo>
                <a:lnTo>
                  <a:pt x="61" y="129"/>
                </a:lnTo>
                <a:lnTo>
                  <a:pt x="69" y="124"/>
                </a:lnTo>
                <a:lnTo>
                  <a:pt x="78" y="120"/>
                </a:lnTo>
                <a:lnTo>
                  <a:pt x="84" y="115"/>
                </a:lnTo>
                <a:lnTo>
                  <a:pt x="87" y="112"/>
                </a:lnTo>
                <a:lnTo>
                  <a:pt x="89" y="109"/>
                </a:lnTo>
                <a:lnTo>
                  <a:pt x="89" y="107"/>
                </a:lnTo>
                <a:lnTo>
                  <a:pt x="89" y="104"/>
                </a:lnTo>
                <a:lnTo>
                  <a:pt x="87" y="98"/>
                </a:lnTo>
                <a:lnTo>
                  <a:pt x="84" y="89"/>
                </a:lnTo>
                <a:lnTo>
                  <a:pt x="80" y="80"/>
                </a:lnTo>
                <a:lnTo>
                  <a:pt x="77" y="69"/>
                </a:lnTo>
                <a:lnTo>
                  <a:pt x="74" y="59"/>
                </a:lnTo>
                <a:lnTo>
                  <a:pt x="74" y="49"/>
                </a:lnTo>
                <a:lnTo>
                  <a:pt x="75" y="44"/>
                </a:lnTo>
                <a:lnTo>
                  <a:pt x="77" y="40"/>
                </a:lnTo>
                <a:lnTo>
                  <a:pt x="80" y="35"/>
                </a:lnTo>
                <a:lnTo>
                  <a:pt x="84" y="31"/>
                </a:lnTo>
                <a:lnTo>
                  <a:pt x="89" y="27"/>
                </a:lnTo>
                <a:lnTo>
                  <a:pt x="95" y="24"/>
                </a:lnTo>
                <a:lnTo>
                  <a:pt x="100" y="21"/>
                </a:lnTo>
                <a:lnTo>
                  <a:pt x="108" y="19"/>
                </a:lnTo>
                <a:lnTo>
                  <a:pt x="123" y="15"/>
                </a:lnTo>
                <a:lnTo>
                  <a:pt x="139" y="13"/>
                </a:lnTo>
                <a:lnTo>
                  <a:pt x="157" y="13"/>
                </a:lnTo>
                <a:lnTo>
                  <a:pt x="171" y="13"/>
                </a:lnTo>
                <a:lnTo>
                  <a:pt x="186" y="15"/>
                </a:lnTo>
                <a:lnTo>
                  <a:pt x="198" y="18"/>
                </a:lnTo>
                <a:lnTo>
                  <a:pt x="210" y="21"/>
                </a:lnTo>
                <a:lnTo>
                  <a:pt x="225" y="22"/>
                </a:lnTo>
                <a:lnTo>
                  <a:pt x="241" y="24"/>
                </a:lnTo>
                <a:lnTo>
                  <a:pt x="259" y="24"/>
                </a:lnTo>
                <a:lnTo>
                  <a:pt x="276" y="24"/>
                </a:lnTo>
                <a:lnTo>
                  <a:pt x="291" y="21"/>
                </a:lnTo>
                <a:lnTo>
                  <a:pt x="305" y="18"/>
                </a:lnTo>
                <a:lnTo>
                  <a:pt x="315" y="13"/>
                </a:lnTo>
                <a:lnTo>
                  <a:pt x="324" y="7"/>
                </a:lnTo>
                <a:lnTo>
                  <a:pt x="334" y="6"/>
                </a:lnTo>
                <a:lnTo>
                  <a:pt x="345" y="3"/>
                </a:lnTo>
                <a:lnTo>
                  <a:pt x="356" y="3"/>
                </a:lnTo>
                <a:lnTo>
                  <a:pt x="367" y="3"/>
                </a:lnTo>
                <a:lnTo>
                  <a:pt x="379" y="3"/>
                </a:lnTo>
                <a:lnTo>
                  <a:pt x="389" y="3"/>
                </a:lnTo>
                <a:lnTo>
                  <a:pt x="398" y="3"/>
                </a:lnTo>
                <a:lnTo>
                  <a:pt x="411" y="1"/>
                </a:lnTo>
                <a:lnTo>
                  <a:pt x="432" y="0"/>
                </a:lnTo>
                <a:lnTo>
                  <a:pt x="460" y="0"/>
                </a:lnTo>
                <a:lnTo>
                  <a:pt x="489" y="1"/>
                </a:lnTo>
                <a:lnTo>
                  <a:pt x="506" y="3"/>
                </a:lnTo>
                <a:lnTo>
                  <a:pt x="521" y="4"/>
                </a:lnTo>
                <a:lnTo>
                  <a:pt x="534" y="7"/>
                </a:lnTo>
                <a:lnTo>
                  <a:pt x="547" y="10"/>
                </a:lnTo>
                <a:lnTo>
                  <a:pt x="558" y="15"/>
                </a:lnTo>
                <a:lnTo>
                  <a:pt x="566" y="19"/>
                </a:lnTo>
                <a:lnTo>
                  <a:pt x="574" y="25"/>
                </a:lnTo>
                <a:lnTo>
                  <a:pt x="578" y="32"/>
                </a:lnTo>
                <a:lnTo>
                  <a:pt x="583" y="46"/>
                </a:lnTo>
                <a:lnTo>
                  <a:pt x="584" y="56"/>
                </a:lnTo>
                <a:lnTo>
                  <a:pt x="583" y="64"/>
                </a:lnTo>
                <a:lnTo>
                  <a:pt x="581" y="69"/>
                </a:lnTo>
                <a:lnTo>
                  <a:pt x="578" y="75"/>
                </a:lnTo>
                <a:lnTo>
                  <a:pt x="575" y="80"/>
                </a:lnTo>
                <a:lnTo>
                  <a:pt x="572" y="87"/>
                </a:lnTo>
                <a:lnTo>
                  <a:pt x="572" y="95"/>
                </a:lnTo>
                <a:lnTo>
                  <a:pt x="572" y="101"/>
                </a:lnTo>
                <a:lnTo>
                  <a:pt x="571" y="105"/>
                </a:lnTo>
                <a:lnTo>
                  <a:pt x="568" y="111"/>
                </a:lnTo>
                <a:lnTo>
                  <a:pt x="565" y="117"/>
                </a:lnTo>
                <a:lnTo>
                  <a:pt x="556" y="130"/>
                </a:lnTo>
                <a:lnTo>
                  <a:pt x="546" y="142"/>
                </a:lnTo>
                <a:lnTo>
                  <a:pt x="535" y="155"/>
                </a:lnTo>
                <a:lnTo>
                  <a:pt x="525" y="169"/>
                </a:lnTo>
                <a:lnTo>
                  <a:pt x="518" y="181"/>
                </a:lnTo>
                <a:lnTo>
                  <a:pt x="515" y="191"/>
                </a:lnTo>
                <a:lnTo>
                  <a:pt x="513" y="204"/>
                </a:lnTo>
                <a:lnTo>
                  <a:pt x="510" y="222"/>
                </a:lnTo>
                <a:lnTo>
                  <a:pt x="509" y="244"/>
                </a:lnTo>
                <a:lnTo>
                  <a:pt x="506" y="269"/>
                </a:lnTo>
                <a:lnTo>
                  <a:pt x="503" y="293"/>
                </a:lnTo>
                <a:lnTo>
                  <a:pt x="500" y="315"/>
                </a:lnTo>
                <a:lnTo>
                  <a:pt x="497" y="335"/>
                </a:lnTo>
                <a:lnTo>
                  <a:pt x="494" y="349"/>
                </a:lnTo>
                <a:lnTo>
                  <a:pt x="488" y="366"/>
                </a:lnTo>
                <a:lnTo>
                  <a:pt x="476" y="391"/>
                </a:lnTo>
                <a:lnTo>
                  <a:pt x="461" y="420"/>
                </a:lnTo>
                <a:lnTo>
                  <a:pt x="442" y="452"/>
                </a:lnTo>
                <a:lnTo>
                  <a:pt x="424" y="481"/>
                </a:lnTo>
                <a:lnTo>
                  <a:pt x="405" y="508"/>
                </a:lnTo>
                <a:lnTo>
                  <a:pt x="398" y="520"/>
                </a:lnTo>
                <a:lnTo>
                  <a:pt x="389" y="529"/>
                </a:lnTo>
                <a:lnTo>
                  <a:pt x="383" y="535"/>
                </a:lnTo>
                <a:lnTo>
                  <a:pt x="377" y="537"/>
                </a:lnTo>
                <a:lnTo>
                  <a:pt x="367" y="540"/>
                </a:lnTo>
                <a:lnTo>
                  <a:pt x="355" y="543"/>
                </a:lnTo>
                <a:lnTo>
                  <a:pt x="345" y="545"/>
                </a:lnTo>
                <a:lnTo>
                  <a:pt x="334" y="546"/>
                </a:lnTo>
                <a:lnTo>
                  <a:pt x="325" y="548"/>
                </a:lnTo>
                <a:lnTo>
                  <a:pt x="315" y="549"/>
                </a:lnTo>
                <a:lnTo>
                  <a:pt x="306" y="552"/>
                </a:lnTo>
                <a:lnTo>
                  <a:pt x="299" y="557"/>
                </a:lnTo>
                <a:lnTo>
                  <a:pt x="287" y="563"/>
                </a:lnTo>
                <a:lnTo>
                  <a:pt x="269" y="573"/>
                </a:lnTo>
                <a:lnTo>
                  <a:pt x="247" y="586"/>
                </a:lnTo>
                <a:lnTo>
                  <a:pt x="222" y="601"/>
                </a:lnTo>
                <a:lnTo>
                  <a:pt x="198" y="614"/>
                </a:lnTo>
                <a:lnTo>
                  <a:pt x="176" y="626"/>
                </a:lnTo>
                <a:lnTo>
                  <a:pt x="157" y="637"/>
                </a:lnTo>
                <a:lnTo>
                  <a:pt x="146" y="643"/>
                </a:lnTo>
                <a:lnTo>
                  <a:pt x="139" y="643"/>
                </a:lnTo>
                <a:lnTo>
                  <a:pt x="133" y="644"/>
                </a:lnTo>
                <a:lnTo>
                  <a:pt x="124" y="644"/>
                </a:lnTo>
                <a:lnTo>
                  <a:pt x="117" y="643"/>
                </a:lnTo>
                <a:lnTo>
                  <a:pt x="108" y="641"/>
                </a:lnTo>
                <a:lnTo>
                  <a:pt x="102" y="638"/>
                </a:lnTo>
                <a:lnTo>
                  <a:pt x="96" y="632"/>
                </a:lnTo>
                <a:lnTo>
                  <a:pt x="92" y="625"/>
                </a:lnTo>
              </a:path>
            </a:pathLst>
          </a:custGeom>
          <a:solidFill>
            <a:schemeClr val="hlink"/>
          </a:solidFill>
          <a:ln w="6350">
            <a:solidFill>
              <a:srgbClr val="FF6666"/>
            </a:solidFill>
            <a:round/>
            <a:headEnd/>
            <a:tailEnd/>
          </a:ln>
        </p:spPr>
        <p:txBody>
          <a:bodyPr/>
          <a:lstStyle/>
          <a:p>
            <a:endParaRPr lang="en-US"/>
          </a:p>
        </p:txBody>
      </p:sp>
      <p:sp>
        <p:nvSpPr>
          <p:cNvPr id="53256" name="Freeform 7"/>
          <p:cNvSpPr>
            <a:spLocks/>
          </p:cNvSpPr>
          <p:nvPr/>
        </p:nvSpPr>
        <p:spPr bwMode="auto">
          <a:xfrm>
            <a:off x="6286501" y="4741865"/>
            <a:ext cx="280988" cy="263525"/>
          </a:xfrm>
          <a:custGeom>
            <a:avLst/>
            <a:gdLst>
              <a:gd name="T0" fmla="*/ 2147483647 w 199"/>
              <a:gd name="T1" fmla="*/ 2147483647 h 166"/>
              <a:gd name="T2" fmla="*/ 2147483647 w 199"/>
              <a:gd name="T3" fmla="*/ 2147483647 h 166"/>
              <a:gd name="T4" fmla="*/ 2147483647 w 199"/>
              <a:gd name="T5" fmla="*/ 2147483647 h 166"/>
              <a:gd name="T6" fmla="*/ 2147483647 w 199"/>
              <a:gd name="T7" fmla="*/ 2147483647 h 166"/>
              <a:gd name="T8" fmla="*/ 2147483647 w 199"/>
              <a:gd name="T9" fmla="*/ 2147483647 h 166"/>
              <a:gd name="T10" fmla="*/ 2147483647 w 199"/>
              <a:gd name="T11" fmla="*/ 2147483647 h 166"/>
              <a:gd name="T12" fmla="*/ 2147483647 w 199"/>
              <a:gd name="T13" fmla="*/ 2147483647 h 166"/>
              <a:gd name="T14" fmla="*/ 2147483647 w 199"/>
              <a:gd name="T15" fmla="*/ 2147483647 h 166"/>
              <a:gd name="T16" fmla="*/ 2147483647 w 199"/>
              <a:gd name="T17" fmla="*/ 2147483647 h 166"/>
              <a:gd name="T18" fmla="*/ 2147483647 w 199"/>
              <a:gd name="T19" fmla="*/ 2147483647 h 166"/>
              <a:gd name="T20" fmla="*/ 2147483647 w 199"/>
              <a:gd name="T21" fmla="*/ 2147483647 h 166"/>
              <a:gd name="T22" fmla="*/ 2147483647 w 199"/>
              <a:gd name="T23" fmla="*/ 2147483647 h 166"/>
              <a:gd name="T24" fmla="*/ 2147483647 w 199"/>
              <a:gd name="T25" fmla="*/ 2147483647 h 166"/>
              <a:gd name="T26" fmla="*/ 2147483647 w 199"/>
              <a:gd name="T27" fmla="*/ 2147483647 h 166"/>
              <a:gd name="T28" fmla="*/ 2147483647 w 199"/>
              <a:gd name="T29" fmla="*/ 2147483647 h 166"/>
              <a:gd name="T30" fmla="*/ 2147483647 w 199"/>
              <a:gd name="T31" fmla="*/ 2147483647 h 166"/>
              <a:gd name="T32" fmla="*/ 2147483647 w 199"/>
              <a:gd name="T33" fmla="*/ 2147483647 h 166"/>
              <a:gd name="T34" fmla="*/ 2147483647 w 199"/>
              <a:gd name="T35" fmla="*/ 2147483647 h 166"/>
              <a:gd name="T36" fmla="*/ 2147483647 w 199"/>
              <a:gd name="T37" fmla="*/ 2147483647 h 166"/>
              <a:gd name="T38" fmla="*/ 2147483647 w 199"/>
              <a:gd name="T39" fmla="*/ 2147483647 h 166"/>
              <a:gd name="T40" fmla="*/ 2147483647 w 199"/>
              <a:gd name="T41" fmla="*/ 2147483647 h 166"/>
              <a:gd name="T42" fmla="*/ 2147483647 w 199"/>
              <a:gd name="T43" fmla="*/ 2147483647 h 166"/>
              <a:gd name="T44" fmla="*/ 2147483647 w 199"/>
              <a:gd name="T45" fmla="*/ 2147483647 h 166"/>
              <a:gd name="T46" fmla="*/ 2147483647 w 199"/>
              <a:gd name="T47" fmla="*/ 2147483647 h 166"/>
              <a:gd name="T48" fmla="*/ 2147483647 w 199"/>
              <a:gd name="T49" fmla="*/ 2147483647 h 166"/>
              <a:gd name="T50" fmla="*/ 2147483647 w 199"/>
              <a:gd name="T51" fmla="*/ 2147483647 h 166"/>
              <a:gd name="T52" fmla="*/ 2147483647 w 199"/>
              <a:gd name="T53" fmla="*/ 2147483647 h 166"/>
              <a:gd name="T54" fmla="*/ 2147483647 w 199"/>
              <a:gd name="T55" fmla="*/ 2147483647 h 166"/>
              <a:gd name="T56" fmla="*/ 2147483647 w 199"/>
              <a:gd name="T57" fmla="*/ 2147483647 h 166"/>
              <a:gd name="T58" fmla="*/ 2147483647 w 199"/>
              <a:gd name="T59" fmla="*/ 2147483647 h 166"/>
              <a:gd name="T60" fmla="*/ 2147483647 w 199"/>
              <a:gd name="T61" fmla="*/ 2147483647 h 166"/>
              <a:gd name="T62" fmla="*/ 2147483647 w 199"/>
              <a:gd name="T63" fmla="*/ 2147483647 h 166"/>
              <a:gd name="T64" fmla="*/ 2147483647 w 199"/>
              <a:gd name="T65" fmla="*/ 2147483647 h 166"/>
              <a:gd name="T66" fmla="*/ 2147483647 w 199"/>
              <a:gd name="T67" fmla="*/ 2147483647 h 166"/>
              <a:gd name="T68" fmla="*/ 2147483647 w 199"/>
              <a:gd name="T69" fmla="*/ 2147483647 h 166"/>
              <a:gd name="T70" fmla="*/ 2147483647 w 199"/>
              <a:gd name="T71" fmla="*/ 2147483647 h 166"/>
              <a:gd name="T72" fmla="*/ 2147483647 w 199"/>
              <a:gd name="T73" fmla="*/ 0 h 166"/>
              <a:gd name="T74" fmla="*/ 2147483647 w 199"/>
              <a:gd name="T75" fmla="*/ 2147483647 h 166"/>
              <a:gd name="T76" fmla="*/ 2147483647 w 199"/>
              <a:gd name="T77" fmla="*/ 2147483647 h 166"/>
              <a:gd name="T78" fmla="*/ 2147483647 w 199"/>
              <a:gd name="T79" fmla="*/ 2147483647 h 166"/>
              <a:gd name="T80" fmla="*/ 2147483647 w 199"/>
              <a:gd name="T81" fmla="*/ 2147483647 h 166"/>
              <a:gd name="T82" fmla="*/ 2147483647 w 199"/>
              <a:gd name="T83" fmla="*/ 2147483647 h 166"/>
              <a:gd name="T84" fmla="*/ 2147483647 w 199"/>
              <a:gd name="T85" fmla="*/ 2147483647 h 166"/>
              <a:gd name="T86" fmla="*/ 2147483647 w 199"/>
              <a:gd name="T87" fmla="*/ 2147483647 h 166"/>
              <a:gd name="T88" fmla="*/ 2147483647 w 199"/>
              <a:gd name="T89" fmla="*/ 2147483647 h 16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199"/>
              <a:gd name="T136" fmla="*/ 0 h 166"/>
              <a:gd name="T137" fmla="*/ 199 w 199"/>
              <a:gd name="T138" fmla="*/ 166 h 16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199" h="166">
                <a:moveTo>
                  <a:pt x="30" y="70"/>
                </a:moveTo>
                <a:lnTo>
                  <a:pt x="27" y="83"/>
                </a:lnTo>
                <a:lnTo>
                  <a:pt x="24" y="93"/>
                </a:lnTo>
                <a:lnTo>
                  <a:pt x="20" y="104"/>
                </a:lnTo>
                <a:lnTo>
                  <a:pt x="14" y="113"/>
                </a:lnTo>
                <a:lnTo>
                  <a:pt x="9" y="121"/>
                </a:lnTo>
                <a:lnTo>
                  <a:pt x="5" y="130"/>
                </a:lnTo>
                <a:lnTo>
                  <a:pt x="2" y="142"/>
                </a:lnTo>
                <a:lnTo>
                  <a:pt x="0" y="155"/>
                </a:lnTo>
                <a:lnTo>
                  <a:pt x="3" y="160"/>
                </a:lnTo>
                <a:lnTo>
                  <a:pt x="8" y="163"/>
                </a:lnTo>
                <a:lnTo>
                  <a:pt x="12" y="164"/>
                </a:lnTo>
                <a:lnTo>
                  <a:pt x="17" y="166"/>
                </a:lnTo>
                <a:lnTo>
                  <a:pt x="27" y="166"/>
                </a:lnTo>
                <a:lnTo>
                  <a:pt x="37" y="164"/>
                </a:lnTo>
                <a:lnTo>
                  <a:pt x="48" y="160"/>
                </a:lnTo>
                <a:lnTo>
                  <a:pt x="58" y="155"/>
                </a:lnTo>
                <a:lnTo>
                  <a:pt x="68" y="151"/>
                </a:lnTo>
                <a:lnTo>
                  <a:pt x="77" y="148"/>
                </a:lnTo>
                <a:lnTo>
                  <a:pt x="83" y="147"/>
                </a:lnTo>
                <a:lnTo>
                  <a:pt x="89" y="144"/>
                </a:lnTo>
                <a:lnTo>
                  <a:pt x="95" y="141"/>
                </a:lnTo>
                <a:lnTo>
                  <a:pt x="101" y="138"/>
                </a:lnTo>
                <a:lnTo>
                  <a:pt x="107" y="135"/>
                </a:lnTo>
                <a:lnTo>
                  <a:pt x="113" y="132"/>
                </a:lnTo>
                <a:lnTo>
                  <a:pt x="119" y="130"/>
                </a:lnTo>
                <a:lnTo>
                  <a:pt x="126" y="127"/>
                </a:lnTo>
                <a:lnTo>
                  <a:pt x="129" y="124"/>
                </a:lnTo>
                <a:lnTo>
                  <a:pt x="132" y="121"/>
                </a:lnTo>
                <a:lnTo>
                  <a:pt x="135" y="118"/>
                </a:lnTo>
                <a:lnTo>
                  <a:pt x="138" y="115"/>
                </a:lnTo>
                <a:lnTo>
                  <a:pt x="141" y="111"/>
                </a:lnTo>
                <a:lnTo>
                  <a:pt x="144" y="108"/>
                </a:lnTo>
                <a:lnTo>
                  <a:pt x="147" y="105"/>
                </a:lnTo>
                <a:lnTo>
                  <a:pt x="150" y="104"/>
                </a:lnTo>
                <a:lnTo>
                  <a:pt x="157" y="102"/>
                </a:lnTo>
                <a:lnTo>
                  <a:pt x="163" y="99"/>
                </a:lnTo>
                <a:lnTo>
                  <a:pt x="171" y="96"/>
                </a:lnTo>
                <a:lnTo>
                  <a:pt x="176" y="93"/>
                </a:lnTo>
                <a:lnTo>
                  <a:pt x="182" y="90"/>
                </a:lnTo>
                <a:lnTo>
                  <a:pt x="188" y="87"/>
                </a:lnTo>
                <a:lnTo>
                  <a:pt x="194" y="81"/>
                </a:lnTo>
                <a:lnTo>
                  <a:pt x="199" y="77"/>
                </a:lnTo>
                <a:lnTo>
                  <a:pt x="199" y="75"/>
                </a:lnTo>
                <a:lnTo>
                  <a:pt x="199" y="73"/>
                </a:lnTo>
                <a:lnTo>
                  <a:pt x="199" y="70"/>
                </a:lnTo>
                <a:lnTo>
                  <a:pt x="199" y="65"/>
                </a:lnTo>
                <a:lnTo>
                  <a:pt x="199" y="61"/>
                </a:lnTo>
                <a:lnTo>
                  <a:pt x="197" y="56"/>
                </a:lnTo>
                <a:lnTo>
                  <a:pt x="196" y="52"/>
                </a:lnTo>
                <a:lnTo>
                  <a:pt x="193" y="49"/>
                </a:lnTo>
                <a:lnTo>
                  <a:pt x="190" y="44"/>
                </a:lnTo>
                <a:lnTo>
                  <a:pt x="187" y="40"/>
                </a:lnTo>
                <a:lnTo>
                  <a:pt x="182" y="35"/>
                </a:lnTo>
                <a:lnTo>
                  <a:pt x="179" y="31"/>
                </a:lnTo>
                <a:lnTo>
                  <a:pt x="175" y="25"/>
                </a:lnTo>
                <a:lnTo>
                  <a:pt x="171" y="22"/>
                </a:lnTo>
                <a:lnTo>
                  <a:pt x="166" y="18"/>
                </a:lnTo>
                <a:lnTo>
                  <a:pt x="162" y="15"/>
                </a:lnTo>
                <a:lnTo>
                  <a:pt x="160" y="15"/>
                </a:lnTo>
                <a:lnTo>
                  <a:pt x="153" y="15"/>
                </a:lnTo>
                <a:lnTo>
                  <a:pt x="142" y="15"/>
                </a:lnTo>
                <a:lnTo>
                  <a:pt x="132" y="15"/>
                </a:lnTo>
                <a:lnTo>
                  <a:pt x="122" y="15"/>
                </a:lnTo>
                <a:lnTo>
                  <a:pt x="113" y="15"/>
                </a:lnTo>
                <a:lnTo>
                  <a:pt x="108" y="15"/>
                </a:lnTo>
                <a:lnTo>
                  <a:pt x="110" y="13"/>
                </a:lnTo>
                <a:lnTo>
                  <a:pt x="104" y="13"/>
                </a:lnTo>
                <a:lnTo>
                  <a:pt x="98" y="12"/>
                </a:lnTo>
                <a:lnTo>
                  <a:pt x="92" y="9"/>
                </a:lnTo>
                <a:lnTo>
                  <a:pt x="85" y="4"/>
                </a:lnTo>
                <a:lnTo>
                  <a:pt x="77" y="3"/>
                </a:lnTo>
                <a:lnTo>
                  <a:pt x="71" y="0"/>
                </a:lnTo>
                <a:lnTo>
                  <a:pt x="64" y="0"/>
                </a:lnTo>
                <a:lnTo>
                  <a:pt x="58" y="1"/>
                </a:lnTo>
                <a:lnTo>
                  <a:pt x="51" y="4"/>
                </a:lnTo>
                <a:lnTo>
                  <a:pt x="45" y="9"/>
                </a:lnTo>
                <a:lnTo>
                  <a:pt x="40" y="13"/>
                </a:lnTo>
                <a:lnTo>
                  <a:pt x="34" y="18"/>
                </a:lnTo>
                <a:lnTo>
                  <a:pt x="31" y="24"/>
                </a:lnTo>
                <a:lnTo>
                  <a:pt x="29" y="30"/>
                </a:lnTo>
                <a:lnTo>
                  <a:pt x="26" y="37"/>
                </a:lnTo>
                <a:lnTo>
                  <a:pt x="26" y="43"/>
                </a:lnTo>
                <a:lnTo>
                  <a:pt x="26" y="47"/>
                </a:lnTo>
                <a:lnTo>
                  <a:pt x="27" y="50"/>
                </a:lnTo>
                <a:lnTo>
                  <a:pt x="29" y="55"/>
                </a:lnTo>
                <a:lnTo>
                  <a:pt x="29" y="58"/>
                </a:lnTo>
                <a:lnTo>
                  <a:pt x="30" y="61"/>
                </a:lnTo>
                <a:lnTo>
                  <a:pt x="31" y="62"/>
                </a:lnTo>
                <a:lnTo>
                  <a:pt x="31" y="67"/>
                </a:lnTo>
                <a:lnTo>
                  <a:pt x="30" y="70"/>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257" name="Freeform 8"/>
          <p:cNvSpPr>
            <a:spLocks/>
          </p:cNvSpPr>
          <p:nvPr/>
        </p:nvSpPr>
        <p:spPr bwMode="auto">
          <a:xfrm>
            <a:off x="6299203" y="4929190"/>
            <a:ext cx="47625" cy="66675"/>
          </a:xfrm>
          <a:custGeom>
            <a:avLst/>
            <a:gdLst>
              <a:gd name="T0" fmla="*/ 2147483647 w 34"/>
              <a:gd name="T1" fmla="*/ 2147483647 h 42"/>
              <a:gd name="T2" fmla="*/ 2147483647 w 34"/>
              <a:gd name="T3" fmla="*/ 2147483647 h 42"/>
              <a:gd name="T4" fmla="*/ 2147483647 w 34"/>
              <a:gd name="T5" fmla="*/ 2147483647 h 42"/>
              <a:gd name="T6" fmla="*/ 2147483647 w 34"/>
              <a:gd name="T7" fmla="*/ 2147483647 h 42"/>
              <a:gd name="T8" fmla="*/ 0 w 34"/>
              <a:gd name="T9" fmla="*/ 2147483647 h 42"/>
              <a:gd name="T10" fmla="*/ 0 w 34"/>
              <a:gd name="T11" fmla="*/ 2147483647 h 42"/>
              <a:gd name="T12" fmla="*/ 2147483647 w 34"/>
              <a:gd name="T13" fmla="*/ 2147483647 h 42"/>
              <a:gd name="T14" fmla="*/ 2147483647 w 34"/>
              <a:gd name="T15" fmla="*/ 2147483647 h 42"/>
              <a:gd name="T16" fmla="*/ 2147483647 w 34"/>
              <a:gd name="T17" fmla="*/ 2147483647 h 42"/>
              <a:gd name="T18" fmla="*/ 2147483647 w 34"/>
              <a:gd name="T19" fmla="*/ 2147483647 h 42"/>
              <a:gd name="T20" fmla="*/ 2147483647 w 34"/>
              <a:gd name="T21" fmla="*/ 2147483647 h 42"/>
              <a:gd name="T22" fmla="*/ 2147483647 w 34"/>
              <a:gd name="T23" fmla="*/ 2147483647 h 42"/>
              <a:gd name="T24" fmla="*/ 2147483647 w 34"/>
              <a:gd name="T25" fmla="*/ 2147483647 h 42"/>
              <a:gd name="T26" fmla="*/ 2147483647 w 34"/>
              <a:gd name="T27" fmla="*/ 2147483647 h 42"/>
              <a:gd name="T28" fmla="*/ 2147483647 w 34"/>
              <a:gd name="T29" fmla="*/ 2147483647 h 42"/>
              <a:gd name="T30" fmla="*/ 2147483647 w 34"/>
              <a:gd name="T31" fmla="*/ 2147483647 h 42"/>
              <a:gd name="T32" fmla="*/ 2147483647 w 34"/>
              <a:gd name="T33" fmla="*/ 2147483647 h 42"/>
              <a:gd name="T34" fmla="*/ 2147483647 w 34"/>
              <a:gd name="T35" fmla="*/ 2147483647 h 42"/>
              <a:gd name="T36" fmla="*/ 2147483647 w 34"/>
              <a:gd name="T37" fmla="*/ 2147483647 h 42"/>
              <a:gd name="T38" fmla="*/ 2147483647 w 34"/>
              <a:gd name="T39" fmla="*/ 2147483647 h 42"/>
              <a:gd name="T40" fmla="*/ 2147483647 w 34"/>
              <a:gd name="T41" fmla="*/ 2147483647 h 42"/>
              <a:gd name="T42" fmla="*/ 2147483647 w 34"/>
              <a:gd name="T43" fmla="*/ 2147483647 h 42"/>
              <a:gd name="T44" fmla="*/ 2147483647 w 34"/>
              <a:gd name="T45" fmla="*/ 2147483647 h 42"/>
              <a:gd name="T46" fmla="*/ 2147483647 w 34"/>
              <a:gd name="T47" fmla="*/ 2147483647 h 42"/>
              <a:gd name="T48" fmla="*/ 2147483647 w 34"/>
              <a:gd name="T49" fmla="*/ 2147483647 h 42"/>
              <a:gd name="T50" fmla="*/ 2147483647 w 34"/>
              <a:gd name="T51" fmla="*/ 2147483647 h 42"/>
              <a:gd name="T52" fmla="*/ 2147483647 w 34"/>
              <a:gd name="T53" fmla="*/ 2147483647 h 42"/>
              <a:gd name="T54" fmla="*/ 2147483647 w 34"/>
              <a:gd name="T55" fmla="*/ 2147483647 h 42"/>
              <a:gd name="T56" fmla="*/ 2147483647 w 34"/>
              <a:gd name="T57" fmla="*/ 2147483647 h 42"/>
              <a:gd name="T58" fmla="*/ 2147483647 w 34"/>
              <a:gd name="T59" fmla="*/ 2147483647 h 42"/>
              <a:gd name="T60" fmla="*/ 2147483647 w 34"/>
              <a:gd name="T61" fmla="*/ 2147483647 h 42"/>
              <a:gd name="T62" fmla="*/ 2147483647 w 34"/>
              <a:gd name="T63" fmla="*/ 0 h 42"/>
              <a:gd name="T64" fmla="*/ 2147483647 w 34"/>
              <a:gd name="T65" fmla="*/ 0 h 42"/>
              <a:gd name="T66" fmla="*/ 2147483647 w 34"/>
              <a:gd name="T67" fmla="*/ 2147483647 h 42"/>
              <a:gd name="T68" fmla="*/ 2147483647 w 34"/>
              <a:gd name="T69" fmla="*/ 2147483647 h 42"/>
              <a:gd name="T70" fmla="*/ 2147483647 w 34"/>
              <a:gd name="T71" fmla="*/ 2147483647 h 42"/>
              <a:gd name="T72" fmla="*/ 2147483647 w 34"/>
              <a:gd name="T73" fmla="*/ 2147483647 h 42"/>
              <a:gd name="T74" fmla="*/ 2147483647 w 34"/>
              <a:gd name="T75" fmla="*/ 2147483647 h 42"/>
              <a:gd name="T76" fmla="*/ 2147483647 w 34"/>
              <a:gd name="T77" fmla="*/ 2147483647 h 42"/>
              <a:gd name="T78" fmla="*/ 2147483647 w 34"/>
              <a:gd name="T79" fmla="*/ 2147483647 h 42"/>
              <a:gd name="T80" fmla="*/ 2147483647 w 34"/>
              <a:gd name="T81" fmla="*/ 2147483647 h 42"/>
              <a:gd name="T82" fmla="*/ 2147483647 w 34"/>
              <a:gd name="T83" fmla="*/ 2147483647 h 42"/>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34"/>
              <a:gd name="T127" fmla="*/ 0 h 42"/>
              <a:gd name="T128" fmla="*/ 34 w 34"/>
              <a:gd name="T129" fmla="*/ 42 h 42"/>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34" h="42">
                <a:moveTo>
                  <a:pt x="6" y="11"/>
                </a:moveTo>
                <a:lnTo>
                  <a:pt x="5" y="15"/>
                </a:lnTo>
                <a:lnTo>
                  <a:pt x="3" y="18"/>
                </a:lnTo>
                <a:lnTo>
                  <a:pt x="2" y="23"/>
                </a:lnTo>
                <a:lnTo>
                  <a:pt x="0" y="27"/>
                </a:lnTo>
                <a:lnTo>
                  <a:pt x="0" y="32"/>
                </a:lnTo>
                <a:lnTo>
                  <a:pt x="2" y="34"/>
                </a:lnTo>
                <a:lnTo>
                  <a:pt x="5" y="37"/>
                </a:lnTo>
                <a:lnTo>
                  <a:pt x="8" y="40"/>
                </a:lnTo>
                <a:lnTo>
                  <a:pt x="11" y="40"/>
                </a:lnTo>
                <a:lnTo>
                  <a:pt x="14" y="42"/>
                </a:lnTo>
                <a:lnTo>
                  <a:pt x="17" y="42"/>
                </a:lnTo>
                <a:lnTo>
                  <a:pt x="18" y="40"/>
                </a:lnTo>
                <a:lnTo>
                  <a:pt x="21" y="40"/>
                </a:lnTo>
                <a:lnTo>
                  <a:pt x="24" y="39"/>
                </a:lnTo>
                <a:lnTo>
                  <a:pt x="25" y="39"/>
                </a:lnTo>
                <a:lnTo>
                  <a:pt x="28" y="37"/>
                </a:lnTo>
                <a:lnTo>
                  <a:pt x="31" y="36"/>
                </a:lnTo>
                <a:lnTo>
                  <a:pt x="33" y="34"/>
                </a:lnTo>
                <a:lnTo>
                  <a:pt x="33" y="33"/>
                </a:lnTo>
                <a:lnTo>
                  <a:pt x="34" y="30"/>
                </a:lnTo>
                <a:lnTo>
                  <a:pt x="33" y="27"/>
                </a:lnTo>
                <a:lnTo>
                  <a:pt x="33" y="24"/>
                </a:lnTo>
                <a:lnTo>
                  <a:pt x="31" y="21"/>
                </a:lnTo>
                <a:lnTo>
                  <a:pt x="31" y="18"/>
                </a:lnTo>
                <a:lnTo>
                  <a:pt x="31" y="15"/>
                </a:lnTo>
                <a:lnTo>
                  <a:pt x="31" y="12"/>
                </a:lnTo>
                <a:lnTo>
                  <a:pt x="31" y="8"/>
                </a:lnTo>
                <a:lnTo>
                  <a:pt x="30" y="5"/>
                </a:lnTo>
                <a:lnTo>
                  <a:pt x="27" y="2"/>
                </a:lnTo>
                <a:lnTo>
                  <a:pt x="24" y="0"/>
                </a:lnTo>
                <a:lnTo>
                  <a:pt x="20" y="0"/>
                </a:lnTo>
                <a:lnTo>
                  <a:pt x="15" y="2"/>
                </a:lnTo>
                <a:lnTo>
                  <a:pt x="12" y="5"/>
                </a:lnTo>
                <a:lnTo>
                  <a:pt x="9" y="8"/>
                </a:lnTo>
                <a:lnTo>
                  <a:pt x="6" y="11"/>
                </a:lnTo>
                <a:lnTo>
                  <a:pt x="5" y="14"/>
                </a:lnTo>
                <a:lnTo>
                  <a:pt x="3" y="17"/>
                </a:lnTo>
                <a:lnTo>
                  <a:pt x="2" y="20"/>
                </a:lnTo>
                <a:lnTo>
                  <a:pt x="2" y="21"/>
                </a:lnTo>
                <a:lnTo>
                  <a:pt x="6" y="11"/>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258" name="Freeform 9"/>
          <p:cNvSpPr>
            <a:spLocks/>
          </p:cNvSpPr>
          <p:nvPr/>
        </p:nvSpPr>
        <p:spPr bwMode="auto">
          <a:xfrm>
            <a:off x="6299203" y="4929190"/>
            <a:ext cx="47625" cy="66675"/>
          </a:xfrm>
          <a:custGeom>
            <a:avLst/>
            <a:gdLst>
              <a:gd name="T0" fmla="*/ 2147483647 w 34"/>
              <a:gd name="T1" fmla="*/ 2147483647 h 42"/>
              <a:gd name="T2" fmla="*/ 2147483647 w 34"/>
              <a:gd name="T3" fmla="*/ 2147483647 h 42"/>
              <a:gd name="T4" fmla="*/ 2147483647 w 34"/>
              <a:gd name="T5" fmla="*/ 2147483647 h 42"/>
              <a:gd name="T6" fmla="*/ 2147483647 w 34"/>
              <a:gd name="T7" fmla="*/ 2147483647 h 42"/>
              <a:gd name="T8" fmla="*/ 0 w 34"/>
              <a:gd name="T9" fmla="*/ 2147483647 h 42"/>
              <a:gd name="T10" fmla="*/ 0 w 34"/>
              <a:gd name="T11" fmla="*/ 2147483647 h 42"/>
              <a:gd name="T12" fmla="*/ 2147483647 w 34"/>
              <a:gd name="T13" fmla="*/ 2147483647 h 42"/>
              <a:gd name="T14" fmla="*/ 2147483647 w 34"/>
              <a:gd name="T15" fmla="*/ 2147483647 h 42"/>
              <a:gd name="T16" fmla="*/ 2147483647 w 34"/>
              <a:gd name="T17" fmla="*/ 2147483647 h 42"/>
              <a:gd name="T18" fmla="*/ 2147483647 w 34"/>
              <a:gd name="T19" fmla="*/ 2147483647 h 42"/>
              <a:gd name="T20" fmla="*/ 2147483647 w 34"/>
              <a:gd name="T21" fmla="*/ 2147483647 h 42"/>
              <a:gd name="T22" fmla="*/ 2147483647 w 34"/>
              <a:gd name="T23" fmla="*/ 2147483647 h 42"/>
              <a:gd name="T24" fmla="*/ 2147483647 w 34"/>
              <a:gd name="T25" fmla="*/ 2147483647 h 42"/>
              <a:gd name="T26" fmla="*/ 2147483647 w 34"/>
              <a:gd name="T27" fmla="*/ 2147483647 h 42"/>
              <a:gd name="T28" fmla="*/ 2147483647 w 34"/>
              <a:gd name="T29" fmla="*/ 2147483647 h 42"/>
              <a:gd name="T30" fmla="*/ 2147483647 w 34"/>
              <a:gd name="T31" fmla="*/ 2147483647 h 42"/>
              <a:gd name="T32" fmla="*/ 2147483647 w 34"/>
              <a:gd name="T33" fmla="*/ 2147483647 h 42"/>
              <a:gd name="T34" fmla="*/ 2147483647 w 34"/>
              <a:gd name="T35" fmla="*/ 2147483647 h 42"/>
              <a:gd name="T36" fmla="*/ 2147483647 w 34"/>
              <a:gd name="T37" fmla="*/ 2147483647 h 42"/>
              <a:gd name="T38" fmla="*/ 2147483647 w 34"/>
              <a:gd name="T39" fmla="*/ 2147483647 h 42"/>
              <a:gd name="T40" fmla="*/ 2147483647 w 34"/>
              <a:gd name="T41" fmla="*/ 2147483647 h 42"/>
              <a:gd name="T42" fmla="*/ 2147483647 w 34"/>
              <a:gd name="T43" fmla="*/ 2147483647 h 42"/>
              <a:gd name="T44" fmla="*/ 2147483647 w 34"/>
              <a:gd name="T45" fmla="*/ 2147483647 h 42"/>
              <a:gd name="T46" fmla="*/ 2147483647 w 34"/>
              <a:gd name="T47" fmla="*/ 2147483647 h 42"/>
              <a:gd name="T48" fmla="*/ 2147483647 w 34"/>
              <a:gd name="T49" fmla="*/ 2147483647 h 42"/>
              <a:gd name="T50" fmla="*/ 2147483647 w 34"/>
              <a:gd name="T51" fmla="*/ 2147483647 h 42"/>
              <a:gd name="T52" fmla="*/ 2147483647 w 34"/>
              <a:gd name="T53" fmla="*/ 2147483647 h 42"/>
              <a:gd name="T54" fmla="*/ 2147483647 w 34"/>
              <a:gd name="T55" fmla="*/ 2147483647 h 42"/>
              <a:gd name="T56" fmla="*/ 2147483647 w 34"/>
              <a:gd name="T57" fmla="*/ 2147483647 h 42"/>
              <a:gd name="T58" fmla="*/ 2147483647 w 34"/>
              <a:gd name="T59" fmla="*/ 2147483647 h 42"/>
              <a:gd name="T60" fmla="*/ 2147483647 w 34"/>
              <a:gd name="T61" fmla="*/ 2147483647 h 42"/>
              <a:gd name="T62" fmla="*/ 2147483647 w 34"/>
              <a:gd name="T63" fmla="*/ 0 h 42"/>
              <a:gd name="T64" fmla="*/ 2147483647 w 34"/>
              <a:gd name="T65" fmla="*/ 0 h 42"/>
              <a:gd name="T66" fmla="*/ 2147483647 w 34"/>
              <a:gd name="T67" fmla="*/ 2147483647 h 42"/>
              <a:gd name="T68" fmla="*/ 2147483647 w 34"/>
              <a:gd name="T69" fmla="*/ 2147483647 h 42"/>
              <a:gd name="T70" fmla="*/ 2147483647 w 34"/>
              <a:gd name="T71" fmla="*/ 2147483647 h 42"/>
              <a:gd name="T72" fmla="*/ 2147483647 w 34"/>
              <a:gd name="T73" fmla="*/ 2147483647 h 42"/>
              <a:gd name="T74" fmla="*/ 2147483647 w 34"/>
              <a:gd name="T75" fmla="*/ 2147483647 h 42"/>
              <a:gd name="T76" fmla="*/ 2147483647 w 34"/>
              <a:gd name="T77" fmla="*/ 2147483647 h 42"/>
              <a:gd name="T78" fmla="*/ 2147483647 w 34"/>
              <a:gd name="T79" fmla="*/ 2147483647 h 42"/>
              <a:gd name="T80" fmla="*/ 2147483647 w 34"/>
              <a:gd name="T81" fmla="*/ 2147483647 h 42"/>
              <a:gd name="T82" fmla="*/ 2147483647 w 34"/>
              <a:gd name="T83" fmla="*/ 2147483647 h 42"/>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34"/>
              <a:gd name="T127" fmla="*/ 0 h 42"/>
              <a:gd name="T128" fmla="*/ 34 w 34"/>
              <a:gd name="T129" fmla="*/ 42 h 42"/>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34" h="42">
                <a:moveTo>
                  <a:pt x="6" y="11"/>
                </a:moveTo>
                <a:lnTo>
                  <a:pt x="5" y="15"/>
                </a:lnTo>
                <a:lnTo>
                  <a:pt x="3" y="18"/>
                </a:lnTo>
                <a:lnTo>
                  <a:pt x="2" y="23"/>
                </a:lnTo>
                <a:lnTo>
                  <a:pt x="0" y="27"/>
                </a:lnTo>
                <a:lnTo>
                  <a:pt x="0" y="32"/>
                </a:lnTo>
                <a:lnTo>
                  <a:pt x="2" y="34"/>
                </a:lnTo>
                <a:lnTo>
                  <a:pt x="5" y="37"/>
                </a:lnTo>
                <a:lnTo>
                  <a:pt x="8" y="40"/>
                </a:lnTo>
                <a:lnTo>
                  <a:pt x="11" y="40"/>
                </a:lnTo>
                <a:lnTo>
                  <a:pt x="14" y="42"/>
                </a:lnTo>
                <a:lnTo>
                  <a:pt x="17" y="42"/>
                </a:lnTo>
                <a:lnTo>
                  <a:pt x="18" y="40"/>
                </a:lnTo>
                <a:lnTo>
                  <a:pt x="21" y="40"/>
                </a:lnTo>
                <a:lnTo>
                  <a:pt x="24" y="39"/>
                </a:lnTo>
                <a:lnTo>
                  <a:pt x="25" y="39"/>
                </a:lnTo>
                <a:lnTo>
                  <a:pt x="28" y="37"/>
                </a:lnTo>
                <a:lnTo>
                  <a:pt x="31" y="36"/>
                </a:lnTo>
                <a:lnTo>
                  <a:pt x="33" y="34"/>
                </a:lnTo>
                <a:lnTo>
                  <a:pt x="33" y="33"/>
                </a:lnTo>
                <a:lnTo>
                  <a:pt x="34" y="30"/>
                </a:lnTo>
                <a:lnTo>
                  <a:pt x="33" y="27"/>
                </a:lnTo>
                <a:lnTo>
                  <a:pt x="33" y="24"/>
                </a:lnTo>
                <a:lnTo>
                  <a:pt x="31" y="21"/>
                </a:lnTo>
                <a:lnTo>
                  <a:pt x="31" y="18"/>
                </a:lnTo>
                <a:lnTo>
                  <a:pt x="31" y="15"/>
                </a:lnTo>
                <a:lnTo>
                  <a:pt x="31" y="12"/>
                </a:lnTo>
                <a:lnTo>
                  <a:pt x="31" y="8"/>
                </a:lnTo>
                <a:lnTo>
                  <a:pt x="30" y="5"/>
                </a:lnTo>
                <a:lnTo>
                  <a:pt x="27" y="2"/>
                </a:lnTo>
                <a:lnTo>
                  <a:pt x="24" y="0"/>
                </a:lnTo>
                <a:lnTo>
                  <a:pt x="20" y="0"/>
                </a:lnTo>
                <a:lnTo>
                  <a:pt x="15" y="2"/>
                </a:lnTo>
                <a:lnTo>
                  <a:pt x="12" y="5"/>
                </a:lnTo>
                <a:lnTo>
                  <a:pt x="9" y="8"/>
                </a:lnTo>
                <a:lnTo>
                  <a:pt x="6" y="11"/>
                </a:lnTo>
                <a:lnTo>
                  <a:pt x="5" y="14"/>
                </a:lnTo>
                <a:lnTo>
                  <a:pt x="3" y="17"/>
                </a:lnTo>
                <a:lnTo>
                  <a:pt x="2" y="20"/>
                </a:lnTo>
                <a:lnTo>
                  <a:pt x="2" y="21"/>
                </a:lnTo>
                <a:lnTo>
                  <a:pt x="6" y="11"/>
                </a:lnTo>
              </a:path>
            </a:pathLst>
          </a:custGeom>
          <a:solidFill>
            <a:srgbClr val="FFFF00"/>
          </a:solidFill>
          <a:ln w="1588">
            <a:solidFill>
              <a:srgbClr val="990000"/>
            </a:solidFill>
            <a:round/>
            <a:headEnd/>
            <a:tailEnd/>
          </a:ln>
        </p:spPr>
        <p:txBody>
          <a:bodyPr/>
          <a:lstStyle/>
          <a:p>
            <a:endParaRPr lang="en-US"/>
          </a:p>
        </p:txBody>
      </p:sp>
      <p:sp>
        <p:nvSpPr>
          <p:cNvPr id="53259" name="Freeform 10"/>
          <p:cNvSpPr>
            <a:spLocks/>
          </p:cNvSpPr>
          <p:nvPr/>
        </p:nvSpPr>
        <p:spPr bwMode="auto">
          <a:xfrm>
            <a:off x="6299203" y="4929190"/>
            <a:ext cx="47625" cy="66675"/>
          </a:xfrm>
          <a:custGeom>
            <a:avLst/>
            <a:gdLst>
              <a:gd name="T0" fmla="*/ 2147483647 w 34"/>
              <a:gd name="T1" fmla="*/ 2147483647 h 42"/>
              <a:gd name="T2" fmla="*/ 2147483647 w 34"/>
              <a:gd name="T3" fmla="*/ 2147483647 h 42"/>
              <a:gd name="T4" fmla="*/ 2147483647 w 34"/>
              <a:gd name="T5" fmla="*/ 2147483647 h 42"/>
              <a:gd name="T6" fmla="*/ 2147483647 w 34"/>
              <a:gd name="T7" fmla="*/ 2147483647 h 42"/>
              <a:gd name="T8" fmla="*/ 0 w 34"/>
              <a:gd name="T9" fmla="*/ 2147483647 h 42"/>
              <a:gd name="T10" fmla="*/ 0 w 34"/>
              <a:gd name="T11" fmla="*/ 2147483647 h 42"/>
              <a:gd name="T12" fmla="*/ 2147483647 w 34"/>
              <a:gd name="T13" fmla="*/ 2147483647 h 42"/>
              <a:gd name="T14" fmla="*/ 2147483647 w 34"/>
              <a:gd name="T15" fmla="*/ 2147483647 h 42"/>
              <a:gd name="T16" fmla="*/ 2147483647 w 34"/>
              <a:gd name="T17" fmla="*/ 2147483647 h 42"/>
              <a:gd name="T18" fmla="*/ 2147483647 w 34"/>
              <a:gd name="T19" fmla="*/ 2147483647 h 42"/>
              <a:gd name="T20" fmla="*/ 2147483647 w 34"/>
              <a:gd name="T21" fmla="*/ 2147483647 h 42"/>
              <a:gd name="T22" fmla="*/ 2147483647 w 34"/>
              <a:gd name="T23" fmla="*/ 2147483647 h 42"/>
              <a:gd name="T24" fmla="*/ 2147483647 w 34"/>
              <a:gd name="T25" fmla="*/ 2147483647 h 42"/>
              <a:gd name="T26" fmla="*/ 2147483647 w 34"/>
              <a:gd name="T27" fmla="*/ 2147483647 h 42"/>
              <a:gd name="T28" fmla="*/ 2147483647 w 34"/>
              <a:gd name="T29" fmla="*/ 2147483647 h 42"/>
              <a:gd name="T30" fmla="*/ 2147483647 w 34"/>
              <a:gd name="T31" fmla="*/ 2147483647 h 42"/>
              <a:gd name="T32" fmla="*/ 2147483647 w 34"/>
              <a:gd name="T33" fmla="*/ 2147483647 h 42"/>
              <a:gd name="T34" fmla="*/ 2147483647 w 34"/>
              <a:gd name="T35" fmla="*/ 2147483647 h 42"/>
              <a:gd name="T36" fmla="*/ 2147483647 w 34"/>
              <a:gd name="T37" fmla="*/ 2147483647 h 42"/>
              <a:gd name="T38" fmla="*/ 2147483647 w 34"/>
              <a:gd name="T39" fmla="*/ 2147483647 h 42"/>
              <a:gd name="T40" fmla="*/ 2147483647 w 34"/>
              <a:gd name="T41" fmla="*/ 2147483647 h 42"/>
              <a:gd name="T42" fmla="*/ 2147483647 w 34"/>
              <a:gd name="T43" fmla="*/ 2147483647 h 42"/>
              <a:gd name="T44" fmla="*/ 2147483647 w 34"/>
              <a:gd name="T45" fmla="*/ 2147483647 h 42"/>
              <a:gd name="T46" fmla="*/ 2147483647 w 34"/>
              <a:gd name="T47" fmla="*/ 2147483647 h 42"/>
              <a:gd name="T48" fmla="*/ 2147483647 w 34"/>
              <a:gd name="T49" fmla="*/ 2147483647 h 42"/>
              <a:gd name="T50" fmla="*/ 2147483647 w 34"/>
              <a:gd name="T51" fmla="*/ 2147483647 h 42"/>
              <a:gd name="T52" fmla="*/ 2147483647 w 34"/>
              <a:gd name="T53" fmla="*/ 2147483647 h 42"/>
              <a:gd name="T54" fmla="*/ 2147483647 w 34"/>
              <a:gd name="T55" fmla="*/ 2147483647 h 42"/>
              <a:gd name="T56" fmla="*/ 2147483647 w 34"/>
              <a:gd name="T57" fmla="*/ 2147483647 h 42"/>
              <a:gd name="T58" fmla="*/ 2147483647 w 34"/>
              <a:gd name="T59" fmla="*/ 2147483647 h 42"/>
              <a:gd name="T60" fmla="*/ 2147483647 w 34"/>
              <a:gd name="T61" fmla="*/ 2147483647 h 42"/>
              <a:gd name="T62" fmla="*/ 2147483647 w 34"/>
              <a:gd name="T63" fmla="*/ 0 h 42"/>
              <a:gd name="T64" fmla="*/ 2147483647 w 34"/>
              <a:gd name="T65" fmla="*/ 0 h 42"/>
              <a:gd name="T66" fmla="*/ 2147483647 w 34"/>
              <a:gd name="T67" fmla="*/ 2147483647 h 42"/>
              <a:gd name="T68" fmla="*/ 2147483647 w 34"/>
              <a:gd name="T69" fmla="*/ 2147483647 h 42"/>
              <a:gd name="T70" fmla="*/ 2147483647 w 34"/>
              <a:gd name="T71" fmla="*/ 2147483647 h 42"/>
              <a:gd name="T72" fmla="*/ 2147483647 w 34"/>
              <a:gd name="T73" fmla="*/ 2147483647 h 42"/>
              <a:gd name="T74" fmla="*/ 2147483647 w 34"/>
              <a:gd name="T75" fmla="*/ 2147483647 h 42"/>
              <a:gd name="T76" fmla="*/ 2147483647 w 34"/>
              <a:gd name="T77" fmla="*/ 2147483647 h 42"/>
              <a:gd name="T78" fmla="*/ 2147483647 w 34"/>
              <a:gd name="T79" fmla="*/ 2147483647 h 42"/>
              <a:gd name="T80" fmla="*/ 2147483647 w 34"/>
              <a:gd name="T81" fmla="*/ 2147483647 h 42"/>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34"/>
              <a:gd name="T124" fmla="*/ 0 h 42"/>
              <a:gd name="T125" fmla="*/ 34 w 34"/>
              <a:gd name="T126" fmla="*/ 42 h 42"/>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34" h="42">
                <a:moveTo>
                  <a:pt x="6" y="11"/>
                </a:moveTo>
                <a:lnTo>
                  <a:pt x="5" y="15"/>
                </a:lnTo>
                <a:lnTo>
                  <a:pt x="3" y="18"/>
                </a:lnTo>
                <a:lnTo>
                  <a:pt x="2" y="23"/>
                </a:lnTo>
                <a:lnTo>
                  <a:pt x="0" y="27"/>
                </a:lnTo>
                <a:lnTo>
                  <a:pt x="0" y="32"/>
                </a:lnTo>
                <a:lnTo>
                  <a:pt x="2" y="34"/>
                </a:lnTo>
                <a:lnTo>
                  <a:pt x="5" y="37"/>
                </a:lnTo>
                <a:lnTo>
                  <a:pt x="8" y="40"/>
                </a:lnTo>
                <a:lnTo>
                  <a:pt x="11" y="40"/>
                </a:lnTo>
                <a:lnTo>
                  <a:pt x="14" y="42"/>
                </a:lnTo>
                <a:lnTo>
                  <a:pt x="17" y="42"/>
                </a:lnTo>
                <a:lnTo>
                  <a:pt x="18" y="40"/>
                </a:lnTo>
                <a:lnTo>
                  <a:pt x="21" y="40"/>
                </a:lnTo>
                <a:lnTo>
                  <a:pt x="24" y="39"/>
                </a:lnTo>
                <a:lnTo>
                  <a:pt x="25" y="39"/>
                </a:lnTo>
                <a:lnTo>
                  <a:pt x="28" y="37"/>
                </a:lnTo>
                <a:lnTo>
                  <a:pt x="31" y="36"/>
                </a:lnTo>
                <a:lnTo>
                  <a:pt x="33" y="34"/>
                </a:lnTo>
                <a:lnTo>
                  <a:pt x="33" y="33"/>
                </a:lnTo>
                <a:lnTo>
                  <a:pt x="34" y="30"/>
                </a:lnTo>
                <a:lnTo>
                  <a:pt x="33" y="27"/>
                </a:lnTo>
                <a:lnTo>
                  <a:pt x="33" y="24"/>
                </a:lnTo>
                <a:lnTo>
                  <a:pt x="31" y="21"/>
                </a:lnTo>
                <a:lnTo>
                  <a:pt x="31" y="18"/>
                </a:lnTo>
                <a:lnTo>
                  <a:pt x="31" y="15"/>
                </a:lnTo>
                <a:lnTo>
                  <a:pt x="31" y="12"/>
                </a:lnTo>
                <a:lnTo>
                  <a:pt x="31" y="8"/>
                </a:lnTo>
                <a:lnTo>
                  <a:pt x="30" y="5"/>
                </a:lnTo>
                <a:lnTo>
                  <a:pt x="27" y="2"/>
                </a:lnTo>
                <a:lnTo>
                  <a:pt x="24" y="0"/>
                </a:lnTo>
                <a:lnTo>
                  <a:pt x="20" y="0"/>
                </a:lnTo>
                <a:lnTo>
                  <a:pt x="15" y="2"/>
                </a:lnTo>
                <a:lnTo>
                  <a:pt x="12" y="5"/>
                </a:lnTo>
                <a:lnTo>
                  <a:pt x="9" y="8"/>
                </a:lnTo>
                <a:lnTo>
                  <a:pt x="6" y="11"/>
                </a:lnTo>
                <a:lnTo>
                  <a:pt x="5" y="14"/>
                </a:lnTo>
                <a:lnTo>
                  <a:pt x="3" y="17"/>
                </a:lnTo>
                <a:lnTo>
                  <a:pt x="2" y="20"/>
                </a:lnTo>
                <a:lnTo>
                  <a:pt x="2" y="21"/>
                </a:lnTo>
              </a:path>
            </a:pathLst>
          </a:custGeom>
          <a:solidFill>
            <a:srgbClr val="FFFF00"/>
          </a:solidFill>
          <a:ln w="4763">
            <a:solidFill>
              <a:srgbClr val="990000"/>
            </a:solidFill>
            <a:round/>
            <a:headEnd/>
            <a:tailEnd/>
          </a:ln>
        </p:spPr>
        <p:txBody>
          <a:bodyPr/>
          <a:lstStyle/>
          <a:p>
            <a:endParaRPr lang="en-US"/>
          </a:p>
        </p:txBody>
      </p:sp>
      <p:sp>
        <p:nvSpPr>
          <p:cNvPr id="53260" name="Freeform 11"/>
          <p:cNvSpPr>
            <a:spLocks/>
          </p:cNvSpPr>
          <p:nvPr/>
        </p:nvSpPr>
        <p:spPr bwMode="auto">
          <a:xfrm>
            <a:off x="6332539" y="4830765"/>
            <a:ext cx="42863" cy="85725"/>
          </a:xfrm>
          <a:custGeom>
            <a:avLst/>
            <a:gdLst>
              <a:gd name="T0" fmla="*/ 2147483647 w 30"/>
              <a:gd name="T1" fmla="*/ 2147483647 h 54"/>
              <a:gd name="T2" fmla="*/ 2147483647 w 30"/>
              <a:gd name="T3" fmla="*/ 2147483647 h 54"/>
              <a:gd name="T4" fmla="*/ 2147483647 w 30"/>
              <a:gd name="T5" fmla="*/ 2147483647 h 54"/>
              <a:gd name="T6" fmla="*/ 2147483647 w 30"/>
              <a:gd name="T7" fmla="*/ 2147483647 h 54"/>
              <a:gd name="T8" fmla="*/ 0 w 30"/>
              <a:gd name="T9" fmla="*/ 2147483647 h 54"/>
              <a:gd name="T10" fmla="*/ 0 w 30"/>
              <a:gd name="T11" fmla="*/ 2147483647 h 54"/>
              <a:gd name="T12" fmla="*/ 0 w 30"/>
              <a:gd name="T13" fmla="*/ 2147483647 h 54"/>
              <a:gd name="T14" fmla="*/ 0 w 30"/>
              <a:gd name="T15" fmla="*/ 2147483647 h 54"/>
              <a:gd name="T16" fmla="*/ 2147483647 w 30"/>
              <a:gd name="T17" fmla="*/ 2147483647 h 54"/>
              <a:gd name="T18" fmla="*/ 2147483647 w 30"/>
              <a:gd name="T19" fmla="*/ 2147483647 h 54"/>
              <a:gd name="T20" fmla="*/ 2147483647 w 30"/>
              <a:gd name="T21" fmla="*/ 2147483647 h 54"/>
              <a:gd name="T22" fmla="*/ 2147483647 w 30"/>
              <a:gd name="T23" fmla="*/ 2147483647 h 54"/>
              <a:gd name="T24" fmla="*/ 2147483647 w 30"/>
              <a:gd name="T25" fmla="*/ 2147483647 h 54"/>
              <a:gd name="T26" fmla="*/ 2147483647 w 30"/>
              <a:gd name="T27" fmla="*/ 2147483647 h 54"/>
              <a:gd name="T28" fmla="*/ 2147483647 w 30"/>
              <a:gd name="T29" fmla="*/ 2147483647 h 54"/>
              <a:gd name="T30" fmla="*/ 2147483647 w 30"/>
              <a:gd name="T31" fmla="*/ 2147483647 h 54"/>
              <a:gd name="T32" fmla="*/ 2147483647 w 30"/>
              <a:gd name="T33" fmla="*/ 2147483647 h 54"/>
              <a:gd name="T34" fmla="*/ 2147483647 w 30"/>
              <a:gd name="T35" fmla="*/ 2147483647 h 54"/>
              <a:gd name="T36" fmla="*/ 2147483647 w 30"/>
              <a:gd name="T37" fmla="*/ 2147483647 h 54"/>
              <a:gd name="T38" fmla="*/ 2147483647 w 30"/>
              <a:gd name="T39" fmla="*/ 2147483647 h 54"/>
              <a:gd name="T40" fmla="*/ 2147483647 w 30"/>
              <a:gd name="T41" fmla="*/ 2147483647 h 54"/>
              <a:gd name="T42" fmla="*/ 2147483647 w 30"/>
              <a:gd name="T43" fmla="*/ 2147483647 h 54"/>
              <a:gd name="T44" fmla="*/ 2147483647 w 30"/>
              <a:gd name="T45" fmla="*/ 2147483647 h 54"/>
              <a:gd name="T46" fmla="*/ 2147483647 w 30"/>
              <a:gd name="T47" fmla="*/ 2147483647 h 54"/>
              <a:gd name="T48" fmla="*/ 2147483647 w 30"/>
              <a:gd name="T49" fmla="*/ 2147483647 h 54"/>
              <a:gd name="T50" fmla="*/ 2147483647 w 30"/>
              <a:gd name="T51" fmla="*/ 2147483647 h 54"/>
              <a:gd name="T52" fmla="*/ 2147483647 w 30"/>
              <a:gd name="T53" fmla="*/ 0 h 54"/>
              <a:gd name="T54" fmla="*/ 2147483647 w 30"/>
              <a:gd name="T55" fmla="*/ 2147483647 h 54"/>
              <a:gd name="T56" fmla="*/ 2147483647 w 30"/>
              <a:gd name="T57" fmla="*/ 2147483647 h 54"/>
              <a:gd name="T58" fmla="*/ 2147483647 w 30"/>
              <a:gd name="T59" fmla="*/ 2147483647 h 54"/>
              <a:gd name="T60" fmla="*/ 2147483647 w 30"/>
              <a:gd name="T61" fmla="*/ 2147483647 h 54"/>
              <a:gd name="T62" fmla="*/ 2147483647 w 30"/>
              <a:gd name="T63" fmla="*/ 2147483647 h 54"/>
              <a:gd name="T64" fmla="*/ 2147483647 w 30"/>
              <a:gd name="T65" fmla="*/ 2147483647 h 54"/>
              <a:gd name="T66" fmla="*/ 2147483647 w 30"/>
              <a:gd name="T67" fmla="*/ 2147483647 h 54"/>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30"/>
              <a:gd name="T103" fmla="*/ 0 h 54"/>
              <a:gd name="T104" fmla="*/ 30 w 30"/>
              <a:gd name="T105" fmla="*/ 54 h 54"/>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30" h="54">
                <a:moveTo>
                  <a:pt x="4" y="8"/>
                </a:moveTo>
                <a:lnTo>
                  <a:pt x="3" y="14"/>
                </a:lnTo>
                <a:lnTo>
                  <a:pt x="3" y="18"/>
                </a:lnTo>
                <a:lnTo>
                  <a:pt x="1" y="22"/>
                </a:lnTo>
                <a:lnTo>
                  <a:pt x="0" y="28"/>
                </a:lnTo>
                <a:lnTo>
                  <a:pt x="0" y="33"/>
                </a:lnTo>
                <a:lnTo>
                  <a:pt x="0" y="39"/>
                </a:lnTo>
                <a:lnTo>
                  <a:pt x="0" y="43"/>
                </a:lnTo>
                <a:lnTo>
                  <a:pt x="1" y="48"/>
                </a:lnTo>
                <a:lnTo>
                  <a:pt x="1" y="51"/>
                </a:lnTo>
                <a:lnTo>
                  <a:pt x="3" y="52"/>
                </a:lnTo>
                <a:lnTo>
                  <a:pt x="4" y="54"/>
                </a:lnTo>
                <a:lnTo>
                  <a:pt x="6" y="54"/>
                </a:lnTo>
                <a:lnTo>
                  <a:pt x="7" y="54"/>
                </a:lnTo>
                <a:lnTo>
                  <a:pt x="9" y="54"/>
                </a:lnTo>
                <a:lnTo>
                  <a:pt x="10" y="52"/>
                </a:lnTo>
                <a:lnTo>
                  <a:pt x="12" y="51"/>
                </a:lnTo>
                <a:lnTo>
                  <a:pt x="16" y="45"/>
                </a:lnTo>
                <a:lnTo>
                  <a:pt x="21" y="40"/>
                </a:lnTo>
                <a:lnTo>
                  <a:pt x="24" y="34"/>
                </a:lnTo>
                <a:lnTo>
                  <a:pt x="28" y="28"/>
                </a:lnTo>
                <a:lnTo>
                  <a:pt x="30" y="21"/>
                </a:lnTo>
                <a:lnTo>
                  <a:pt x="30" y="15"/>
                </a:lnTo>
                <a:lnTo>
                  <a:pt x="28" y="9"/>
                </a:lnTo>
                <a:lnTo>
                  <a:pt x="22" y="5"/>
                </a:lnTo>
                <a:lnTo>
                  <a:pt x="19" y="2"/>
                </a:lnTo>
                <a:lnTo>
                  <a:pt x="16" y="0"/>
                </a:lnTo>
                <a:lnTo>
                  <a:pt x="13" y="2"/>
                </a:lnTo>
                <a:lnTo>
                  <a:pt x="10" y="2"/>
                </a:lnTo>
                <a:lnTo>
                  <a:pt x="9" y="3"/>
                </a:lnTo>
                <a:lnTo>
                  <a:pt x="6" y="6"/>
                </a:lnTo>
                <a:lnTo>
                  <a:pt x="4" y="8"/>
                </a:lnTo>
                <a:lnTo>
                  <a:pt x="4" y="11"/>
                </a:lnTo>
                <a:lnTo>
                  <a:pt x="4" y="8"/>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261" name="Freeform 12"/>
          <p:cNvSpPr>
            <a:spLocks/>
          </p:cNvSpPr>
          <p:nvPr/>
        </p:nvSpPr>
        <p:spPr bwMode="auto">
          <a:xfrm>
            <a:off x="6332539" y="4830765"/>
            <a:ext cx="42863" cy="85725"/>
          </a:xfrm>
          <a:custGeom>
            <a:avLst/>
            <a:gdLst>
              <a:gd name="T0" fmla="*/ 2147483647 w 30"/>
              <a:gd name="T1" fmla="*/ 2147483647 h 54"/>
              <a:gd name="T2" fmla="*/ 2147483647 w 30"/>
              <a:gd name="T3" fmla="*/ 2147483647 h 54"/>
              <a:gd name="T4" fmla="*/ 2147483647 w 30"/>
              <a:gd name="T5" fmla="*/ 2147483647 h 54"/>
              <a:gd name="T6" fmla="*/ 2147483647 w 30"/>
              <a:gd name="T7" fmla="*/ 2147483647 h 54"/>
              <a:gd name="T8" fmla="*/ 0 w 30"/>
              <a:gd name="T9" fmla="*/ 2147483647 h 54"/>
              <a:gd name="T10" fmla="*/ 0 w 30"/>
              <a:gd name="T11" fmla="*/ 2147483647 h 54"/>
              <a:gd name="T12" fmla="*/ 0 w 30"/>
              <a:gd name="T13" fmla="*/ 2147483647 h 54"/>
              <a:gd name="T14" fmla="*/ 0 w 30"/>
              <a:gd name="T15" fmla="*/ 2147483647 h 54"/>
              <a:gd name="T16" fmla="*/ 2147483647 w 30"/>
              <a:gd name="T17" fmla="*/ 2147483647 h 54"/>
              <a:gd name="T18" fmla="*/ 2147483647 w 30"/>
              <a:gd name="T19" fmla="*/ 2147483647 h 54"/>
              <a:gd name="T20" fmla="*/ 2147483647 w 30"/>
              <a:gd name="T21" fmla="*/ 2147483647 h 54"/>
              <a:gd name="T22" fmla="*/ 2147483647 w 30"/>
              <a:gd name="T23" fmla="*/ 2147483647 h 54"/>
              <a:gd name="T24" fmla="*/ 2147483647 w 30"/>
              <a:gd name="T25" fmla="*/ 2147483647 h 54"/>
              <a:gd name="T26" fmla="*/ 2147483647 w 30"/>
              <a:gd name="T27" fmla="*/ 2147483647 h 54"/>
              <a:gd name="T28" fmla="*/ 2147483647 w 30"/>
              <a:gd name="T29" fmla="*/ 2147483647 h 54"/>
              <a:gd name="T30" fmla="*/ 2147483647 w 30"/>
              <a:gd name="T31" fmla="*/ 2147483647 h 54"/>
              <a:gd name="T32" fmla="*/ 2147483647 w 30"/>
              <a:gd name="T33" fmla="*/ 2147483647 h 54"/>
              <a:gd name="T34" fmla="*/ 2147483647 w 30"/>
              <a:gd name="T35" fmla="*/ 2147483647 h 54"/>
              <a:gd name="T36" fmla="*/ 2147483647 w 30"/>
              <a:gd name="T37" fmla="*/ 2147483647 h 54"/>
              <a:gd name="T38" fmla="*/ 2147483647 w 30"/>
              <a:gd name="T39" fmla="*/ 2147483647 h 54"/>
              <a:gd name="T40" fmla="*/ 2147483647 w 30"/>
              <a:gd name="T41" fmla="*/ 2147483647 h 54"/>
              <a:gd name="T42" fmla="*/ 2147483647 w 30"/>
              <a:gd name="T43" fmla="*/ 2147483647 h 54"/>
              <a:gd name="T44" fmla="*/ 2147483647 w 30"/>
              <a:gd name="T45" fmla="*/ 2147483647 h 54"/>
              <a:gd name="T46" fmla="*/ 2147483647 w 30"/>
              <a:gd name="T47" fmla="*/ 2147483647 h 54"/>
              <a:gd name="T48" fmla="*/ 2147483647 w 30"/>
              <a:gd name="T49" fmla="*/ 2147483647 h 54"/>
              <a:gd name="T50" fmla="*/ 2147483647 w 30"/>
              <a:gd name="T51" fmla="*/ 2147483647 h 54"/>
              <a:gd name="T52" fmla="*/ 2147483647 w 30"/>
              <a:gd name="T53" fmla="*/ 0 h 54"/>
              <a:gd name="T54" fmla="*/ 2147483647 w 30"/>
              <a:gd name="T55" fmla="*/ 2147483647 h 54"/>
              <a:gd name="T56" fmla="*/ 2147483647 w 30"/>
              <a:gd name="T57" fmla="*/ 2147483647 h 54"/>
              <a:gd name="T58" fmla="*/ 2147483647 w 30"/>
              <a:gd name="T59" fmla="*/ 2147483647 h 54"/>
              <a:gd name="T60" fmla="*/ 2147483647 w 30"/>
              <a:gd name="T61" fmla="*/ 2147483647 h 54"/>
              <a:gd name="T62" fmla="*/ 2147483647 w 30"/>
              <a:gd name="T63" fmla="*/ 2147483647 h 54"/>
              <a:gd name="T64" fmla="*/ 2147483647 w 30"/>
              <a:gd name="T65" fmla="*/ 2147483647 h 54"/>
              <a:gd name="T66" fmla="*/ 2147483647 w 30"/>
              <a:gd name="T67" fmla="*/ 2147483647 h 54"/>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30"/>
              <a:gd name="T103" fmla="*/ 0 h 54"/>
              <a:gd name="T104" fmla="*/ 30 w 30"/>
              <a:gd name="T105" fmla="*/ 54 h 54"/>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30" h="54">
                <a:moveTo>
                  <a:pt x="4" y="8"/>
                </a:moveTo>
                <a:lnTo>
                  <a:pt x="3" y="14"/>
                </a:lnTo>
                <a:lnTo>
                  <a:pt x="3" y="18"/>
                </a:lnTo>
                <a:lnTo>
                  <a:pt x="1" y="22"/>
                </a:lnTo>
                <a:lnTo>
                  <a:pt x="0" y="28"/>
                </a:lnTo>
                <a:lnTo>
                  <a:pt x="0" y="33"/>
                </a:lnTo>
                <a:lnTo>
                  <a:pt x="0" y="39"/>
                </a:lnTo>
                <a:lnTo>
                  <a:pt x="0" y="43"/>
                </a:lnTo>
                <a:lnTo>
                  <a:pt x="1" y="48"/>
                </a:lnTo>
                <a:lnTo>
                  <a:pt x="1" y="51"/>
                </a:lnTo>
                <a:lnTo>
                  <a:pt x="3" y="52"/>
                </a:lnTo>
                <a:lnTo>
                  <a:pt x="4" y="54"/>
                </a:lnTo>
                <a:lnTo>
                  <a:pt x="6" y="54"/>
                </a:lnTo>
                <a:lnTo>
                  <a:pt x="7" y="54"/>
                </a:lnTo>
                <a:lnTo>
                  <a:pt x="9" y="54"/>
                </a:lnTo>
                <a:lnTo>
                  <a:pt x="10" y="52"/>
                </a:lnTo>
                <a:lnTo>
                  <a:pt x="12" y="51"/>
                </a:lnTo>
                <a:lnTo>
                  <a:pt x="16" y="45"/>
                </a:lnTo>
                <a:lnTo>
                  <a:pt x="21" y="40"/>
                </a:lnTo>
                <a:lnTo>
                  <a:pt x="24" y="34"/>
                </a:lnTo>
                <a:lnTo>
                  <a:pt x="28" y="28"/>
                </a:lnTo>
                <a:lnTo>
                  <a:pt x="30" y="21"/>
                </a:lnTo>
                <a:lnTo>
                  <a:pt x="30" y="15"/>
                </a:lnTo>
                <a:lnTo>
                  <a:pt x="28" y="9"/>
                </a:lnTo>
                <a:lnTo>
                  <a:pt x="22" y="5"/>
                </a:lnTo>
                <a:lnTo>
                  <a:pt x="19" y="2"/>
                </a:lnTo>
                <a:lnTo>
                  <a:pt x="16" y="0"/>
                </a:lnTo>
                <a:lnTo>
                  <a:pt x="13" y="2"/>
                </a:lnTo>
                <a:lnTo>
                  <a:pt x="10" y="2"/>
                </a:lnTo>
                <a:lnTo>
                  <a:pt x="9" y="3"/>
                </a:lnTo>
                <a:lnTo>
                  <a:pt x="6" y="6"/>
                </a:lnTo>
                <a:lnTo>
                  <a:pt x="4" y="8"/>
                </a:lnTo>
                <a:lnTo>
                  <a:pt x="4" y="11"/>
                </a:lnTo>
                <a:lnTo>
                  <a:pt x="4" y="8"/>
                </a:lnTo>
              </a:path>
            </a:pathLst>
          </a:custGeom>
          <a:solidFill>
            <a:srgbClr val="FFFF00"/>
          </a:solidFill>
          <a:ln w="1588">
            <a:solidFill>
              <a:srgbClr val="990000"/>
            </a:solidFill>
            <a:round/>
            <a:headEnd/>
            <a:tailEnd/>
          </a:ln>
        </p:spPr>
        <p:txBody>
          <a:bodyPr/>
          <a:lstStyle/>
          <a:p>
            <a:endParaRPr lang="en-US"/>
          </a:p>
        </p:txBody>
      </p:sp>
      <p:sp>
        <p:nvSpPr>
          <p:cNvPr id="53262" name="Freeform 13"/>
          <p:cNvSpPr>
            <a:spLocks/>
          </p:cNvSpPr>
          <p:nvPr/>
        </p:nvSpPr>
        <p:spPr bwMode="auto">
          <a:xfrm>
            <a:off x="6332539" y="4830765"/>
            <a:ext cx="42863" cy="85725"/>
          </a:xfrm>
          <a:custGeom>
            <a:avLst/>
            <a:gdLst>
              <a:gd name="T0" fmla="*/ 2147483647 w 30"/>
              <a:gd name="T1" fmla="*/ 2147483647 h 54"/>
              <a:gd name="T2" fmla="*/ 2147483647 w 30"/>
              <a:gd name="T3" fmla="*/ 2147483647 h 54"/>
              <a:gd name="T4" fmla="*/ 2147483647 w 30"/>
              <a:gd name="T5" fmla="*/ 2147483647 h 54"/>
              <a:gd name="T6" fmla="*/ 2147483647 w 30"/>
              <a:gd name="T7" fmla="*/ 2147483647 h 54"/>
              <a:gd name="T8" fmla="*/ 0 w 30"/>
              <a:gd name="T9" fmla="*/ 2147483647 h 54"/>
              <a:gd name="T10" fmla="*/ 0 w 30"/>
              <a:gd name="T11" fmla="*/ 2147483647 h 54"/>
              <a:gd name="T12" fmla="*/ 0 w 30"/>
              <a:gd name="T13" fmla="*/ 2147483647 h 54"/>
              <a:gd name="T14" fmla="*/ 0 w 30"/>
              <a:gd name="T15" fmla="*/ 2147483647 h 54"/>
              <a:gd name="T16" fmla="*/ 2147483647 w 30"/>
              <a:gd name="T17" fmla="*/ 2147483647 h 54"/>
              <a:gd name="T18" fmla="*/ 2147483647 w 30"/>
              <a:gd name="T19" fmla="*/ 2147483647 h 54"/>
              <a:gd name="T20" fmla="*/ 2147483647 w 30"/>
              <a:gd name="T21" fmla="*/ 2147483647 h 54"/>
              <a:gd name="T22" fmla="*/ 2147483647 w 30"/>
              <a:gd name="T23" fmla="*/ 2147483647 h 54"/>
              <a:gd name="T24" fmla="*/ 2147483647 w 30"/>
              <a:gd name="T25" fmla="*/ 2147483647 h 54"/>
              <a:gd name="T26" fmla="*/ 2147483647 w 30"/>
              <a:gd name="T27" fmla="*/ 2147483647 h 54"/>
              <a:gd name="T28" fmla="*/ 2147483647 w 30"/>
              <a:gd name="T29" fmla="*/ 2147483647 h 54"/>
              <a:gd name="T30" fmla="*/ 2147483647 w 30"/>
              <a:gd name="T31" fmla="*/ 2147483647 h 54"/>
              <a:gd name="T32" fmla="*/ 2147483647 w 30"/>
              <a:gd name="T33" fmla="*/ 2147483647 h 54"/>
              <a:gd name="T34" fmla="*/ 2147483647 w 30"/>
              <a:gd name="T35" fmla="*/ 2147483647 h 54"/>
              <a:gd name="T36" fmla="*/ 2147483647 w 30"/>
              <a:gd name="T37" fmla="*/ 2147483647 h 54"/>
              <a:gd name="T38" fmla="*/ 2147483647 w 30"/>
              <a:gd name="T39" fmla="*/ 2147483647 h 54"/>
              <a:gd name="T40" fmla="*/ 2147483647 w 30"/>
              <a:gd name="T41" fmla="*/ 2147483647 h 54"/>
              <a:gd name="T42" fmla="*/ 2147483647 w 30"/>
              <a:gd name="T43" fmla="*/ 2147483647 h 54"/>
              <a:gd name="T44" fmla="*/ 2147483647 w 30"/>
              <a:gd name="T45" fmla="*/ 2147483647 h 54"/>
              <a:gd name="T46" fmla="*/ 2147483647 w 30"/>
              <a:gd name="T47" fmla="*/ 2147483647 h 54"/>
              <a:gd name="T48" fmla="*/ 2147483647 w 30"/>
              <a:gd name="T49" fmla="*/ 2147483647 h 54"/>
              <a:gd name="T50" fmla="*/ 2147483647 w 30"/>
              <a:gd name="T51" fmla="*/ 2147483647 h 54"/>
              <a:gd name="T52" fmla="*/ 2147483647 w 30"/>
              <a:gd name="T53" fmla="*/ 0 h 54"/>
              <a:gd name="T54" fmla="*/ 2147483647 w 30"/>
              <a:gd name="T55" fmla="*/ 2147483647 h 54"/>
              <a:gd name="T56" fmla="*/ 2147483647 w 30"/>
              <a:gd name="T57" fmla="*/ 2147483647 h 54"/>
              <a:gd name="T58" fmla="*/ 2147483647 w 30"/>
              <a:gd name="T59" fmla="*/ 2147483647 h 54"/>
              <a:gd name="T60" fmla="*/ 2147483647 w 30"/>
              <a:gd name="T61" fmla="*/ 2147483647 h 54"/>
              <a:gd name="T62" fmla="*/ 2147483647 w 30"/>
              <a:gd name="T63" fmla="*/ 2147483647 h 54"/>
              <a:gd name="T64" fmla="*/ 2147483647 w 30"/>
              <a:gd name="T65" fmla="*/ 2147483647 h 54"/>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30"/>
              <a:gd name="T100" fmla="*/ 0 h 54"/>
              <a:gd name="T101" fmla="*/ 30 w 30"/>
              <a:gd name="T102" fmla="*/ 54 h 54"/>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30" h="54">
                <a:moveTo>
                  <a:pt x="4" y="8"/>
                </a:moveTo>
                <a:lnTo>
                  <a:pt x="3" y="14"/>
                </a:lnTo>
                <a:lnTo>
                  <a:pt x="3" y="18"/>
                </a:lnTo>
                <a:lnTo>
                  <a:pt x="1" y="22"/>
                </a:lnTo>
                <a:lnTo>
                  <a:pt x="0" y="28"/>
                </a:lnTo>
                <a:lnTo>
                  <a:pt x="0" y="33"/>
                </a:lnTo>
                <a:lnTo>
                  <a:pt x="0" y="39"/>
                </a:lnTo>
                <a:lnTo>
                  <a:pt x="0" y="43"/>
                </a:lnTo>
                <a:lnTo>
                  <a:pt x="1" y="48"/>
                </a:lnTo>
                <a:lnTo>
                  <a:pt x="1" y="51"/>
                </a:lnTo>
                <a:lnTo>
                  <a:pt x="3" y="52"/>
                </a:lnTo>
                <a:lnTo>
                  <a:pt x="4" y="54"/>
                </a:lnTo>
                <a:lnTo>
                  <a:pt x="6" y="54"/>
                </a:lnTo>
                <a:lnTo>
                  <a:pt x="7" y="54"/>
                </a:lnTo>
                <a:lnTo>
                  <a:pt x="9" y="54"/>
                </a:lnTo>
                <a:lnTo>
                  <a:pt x="10" y="52"/>
                </a:lnTo>
                <a:lnTo>
                  <a:pt x="12" y="51"/>
                </a:lnTo>
                <a:lnTo>
                  <a:pt x="16" y="45"/>
                </a:lnTo>
                <a:lnTo>
                  <a:pt x="21" y="40"/>
                </a:lnTo>
                <a:lnTo>
                  <a:pt x="24" y="34"/>
                </a:lnTo>
                <a:lnTo>
                  <a:pt x="28" y="28"/>
                </a:lnTo>
                <a:lnTo>
                  <a:pt x="30" y="21"/>
                </a:lnTo>
                <a:lnTo>
                  <a:pt x="30" y="15"/>
                </a:lnTo>
                <a:lnTo>
                  <a:pt x="28" y="9"/>
                </a:lnTo>
                <a:lnTo>
                  <a:pt x="22" y="5"/>
                </a:lnTo>
                <a:lnTo>
                  <a:pt x="19" y="2"/>
                </a:lnTo>
                <a:lnTo>
                  <a:pt x="16" y="0"/>
                </a:lnTo>
                <a:lnTo>
                  <a:pt x="13" y="2"/>
                </a:lnTo>
                <a:lnTo>
                  <a:pt x="10" y="2"/>
                </a:lnTo>
                <a:lnTo>
                  <a:pt x="9" y="3"/>
                </a:lnTo>
                <a:lnTo>
                  <a:pt x="6" y="6"/>
                </a:lnTo>
                <a:lnTo>
                  <a:pt x="4" y="8"/>
                </a:lnTo>
                <a:lnTo>
                  <a:pt x="4" y="11"/>
                </a:lnTo>
              </a:path>
            </a:pathLst>
          </a:custGeom>
          <a:solidFill>
            <a:srgbClr val="FFFF00"/>
          </a:solidFill>
          <a:ln w="4763">
            <a:solidFill>
              <a:srgbClr val="990000"/>
            </a:solidFill>
            <a:round/>
            <a:headEnd/>
            <a:tailEnd/>
          </a:ln>
        </p:spPr>
        <p:txBody>
          <a:bodyPr/>
          <a:lstStyle/>
          <a:p>
            <a:endParaRPr lang="en-US"/>
          </a:p>
        </p:txBody>
      </p:sp>
      <p:sp>
        <p:nvSpPr>
          <p:cNvPr id="53263" name="Freeform 14"/>
          <p:cNvSpPr>
            <a:spLocks/>
          </p:cNvSpPr>
          <p:nvPr/>
        </p:nvSpPr>
        <p:spPr bwMode="auto">
          <a:xfrm>
            <a:off x="6350000" y="4913315"/>
            <a:ext cx="65088" cy="68263"/>
          </a:xfrm>
          <a:custGeom>
            <a:avLst/>
            <a:gdLst>
              <a:gd name="T0" fmla="*/ 0 w 46"/>
              <a:gd name="T1" fmla="*/ 2147483647 h 43"/>
              <a:gd name="T2" fmla="*/ 2147483647 w 46"/>
              <a:gd name="T3" fmla="*/ 2147483647 h 43"/>
              <a:gd name="T4" fmla="*/ 2147483647 w 46"/>
              <a:gd name="T5" fmla="*/ 2147483647 h 43"/>
              <a:gd name="T6" fmla="*/ 2147483647 w 46"/>
              <a:gd name="T7" fmla="*/ 2147483647 h 43"/>
              <a:gd name="T8" fmla="*/ 2147483647 w 46"/>
              <a:gd name="T9" fmla="*/ 2147483647 h 43"/>
              <a:gd name="T10" fmla="*/ 2147483647 w 46"/>
              <a:gd name="T11" fmla="*/ 2147483647 h 43"/>
              <a:gd name="T12" fmla="*/ 2147483647 w 46"/>
              <a:gd name="T13" fmla="*/ 2147483647 h 43"/>
              <a:gd name="T14" fmla="*/ 2147483647 w 46"/>
              <a:gd name="T15" fmla="*/ 2147483647 h 43"/>
              <a:gd name="T16" fmla="*/ 2147483647 w 46"/>
              <a:gd name="T17" fmla="*/ 2147483647 h 43"/>
              <a:gd name="T18" fmla="*/ 2147483647 w 46"/>
              <a:gd name="T19" fmla="*/ 2147483647 h 43"/>
              <a:gd name="T20" fmla="*/ 2147483647 w 46"/>
              <a:gd name="T21" fmla="*/ 2147483647 h 43"/>
              <a:gd name="T22" fmla="*/ 2147483647 w 46"/>
              <a:gd name="T23" fmla="*/ 2147483647 h 43"/>
              <a:gd name="T24" fmla="*/ 2147483647 w 46"/>
              <a:gd name="T25" fmla="*/ 2147483647 h 43"/>
              <a:gd name="T26" fmla="*/ 2147483647 w 46"/>
              <a:gd name="T27" fmla="*/ 2147483647 h 43"/>
              <a:gd name="T28" fmla="*/ 2147483647 w 46"/>
              <a:gd name="T29" fmla="*/ 2147483647 h 43"/>
              <a:gd name="T30" fmla="*/ 2147483647 w 46"/>
              <a:gd name="T31" fmla="*/ 2147483647 h 43"/>
              <a:gd name="T32" fmla="*/ 2147483647 w 46"/>
              <a:gd name="T33" fmla="*/ 2147483647 h 43"/>
              <a:gd name="T34" fmla="*/ 2147483647 w 46"/>
              <a:gd name="T35" fmla="*/ 2147483647 h 43"/>
              <a:gd name="T36" fmla="*/ 2147483647 w 46"/>
              <a:gd name="T37" fmla="*/ 2147483647 h 43"/>
              <a:gd name="T38" fmla="*/ 2147483647 w 46"/>
              <a:gd name="T39" fmla="*/ 2147483647 h 43"/>
              <a:gd name="T40" fmla="*/ 2147483647 w 46"/>
              <a:gd name="T41" fmla="*/ 2147483647 h 43"/>
              <a:gd name="T42" fmla="*/ 2147483647 w 46"/>
              <a:gd name="T43" fmla="*/ 2147483647 h 43"/>
              <a:gd name="T44" fmla="*/ 2147483647 w 46"/>
              <a:gd name="T45" fmla="*/ 2147483647 h 43"/>
              <a:gd name="T46" fmla="*/ 2147483647 w 46"/>
              <a:gd name="T47" fmla="*/ 2147483647 h 43"/>
              <a:gd name="T48" fmla="*/ 2147483647 w 46"/>
              <a:gd name="T49" fmla="*/ 2147483647 h 43"/>
              <a:gd name="T50" fmla="*/ 2147483647 w 46"/>
              <a:gd name="T51" fmla="*/ 2147483647 h 43"/>
              <a:gd name="T52" fmla="*/ 2147483647 w 46"/>
              <a:gd name="T53" fmla="*/ 2147483647 h 43"/>
              <a:gd name="T54" fmla="*/ 2147483647 w 46"/>
              <a:gd name="T55" fmla="*/ 0 h 43"/>
              <a:gd name="T56" fmla="*/ 2147483647 w 46"/>
              <a:gd name="T57" fmla="*/ 0 h 43"/>
              <a:gd name="T58" fmla="*/ 2147483647 w 46"/>
              <a:gd name="T59" fmla="*/ 2147483647 h 43"/>
              <a:gd name="T60" fmla="*/ 2147483647 w 46"/>
              <a:gd name="T61" fmla="*/ 2147483647 h 43"/>
              <a:gd name="T62" fmla="*/ 2147483647 w 46"/>
              <a:gd name="T63" fmla="*/ 2147483647 h 43"/>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46"/>
              <a:gd name="T97" fmla="*/ 0 h 43"/>
              <a:gd name="T98" fmla="*/ 46 w 46"/>
              <a:gd name="T99" fmla="*/ 43 h 43"/>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46" h="43">
                <a:moveTo>
                  <a:pt x="0" y="13"/>
                </a:moveTo>
                <a:lnTo>
                  <a:pt x="0" y="15"/>
                </a:lnTo>
                <a:lnTo>
                  <a:pt x="0" y="16"/>
                </a:lnTo>
                <a:lnTo>
                  <a:pt x="1" y="18"/>
                </a:lnTo>
                <a:lnTo>
                  <a:pt x="1" y="19"/>
                </a:lnTo>
                <a:lnTo>
                  <a:pt x="3" y="21"/>
                </a:lnTo>
                <a:lnTo>
                  <a:pt x="3" y="22"/>
                </a:lnTo>
                <a:lnTo>
                  <a:pt x="3" y="24"/>
                </a:lnTo>
                <a:lnTo>
                  <a:pt x="4" y="24"/>
                </a:lnTo>
                <a:lnTo>
                  <a:pt x="4" y="22"/>
                </a:lnTo>
                <a:lnTo>
                  <a:pt x="4" y="25"/>
                </a:lnTo>
                <a:lnTo>
                  <a:pt x="4" y="28"/>
                </a:lnTo>
                <a:lnTo>
                  <a:pt x="4" y="31"/>
                </a:lnTo>
                <a:lnTo>
                  <a:pt x="4" y="34"/>
                </a:lnTo>
                <a:lnTo>
                  <a:pt x="6" y="37"/>
                </a:lnTo>
                <a:lnTo>
                  <a:pt x="7" y="39"/>
                </a:lnTo>
                <a:lnTo>
                  <a:pt x="9" y="42"/>
                </a:lnTo>
                <a:lnTo>
                  <a:pt x="10" y="42"/>
                </a:lnTo>
                <a:lnTo>
                  <a:pt x="12" y="43"/>
                </a:lnTo>
                <a:lnTo>
                  <a:pt x="13" y="42"/>
                </a:lnTo>
                <a:lnTo>
                  <a:pt x="15" y="42"/>
                </a:lnTo>
                <a:lnTo>
                  <a:pt x="16" y="42"/>
                </a:lnTo>
                <a:lnTo>
                  <a:pt x="18" y="40"/>
                </a:lnTo>
                <a:lnTo>
                  <a:pt x="20" y="39"/>
                </a:lnTo>
                <a:lnTo>
                  <a:pt x="22" y="37"/>
                </a:lnTo>
                <a:lnTo>
                  <a:pt x="23" y="36"/>
                </a:lnTo>
                <a:lnTo>
                  <a:pt x="26" y="34"/>
                </a:lnTo>
                <a:lnTo>
                  <a:pt x="29" y="31"/>
                </a:lnTo>
                <a:lnTo>
                  <a:pt x="32" y="30"/>
                </a:lnTo>
                <a:lnTo>
                  <a:pt x="35" y="28"/>
                </a:lnTo>
                <a:lnTo>
                  <a:pt x="38" y="28"/>
                </a:lnTo>
                <a:lnTo>
                  <a:pt x="40" y="27"/>
                </a:lnTo>
                <a:lnTo>
                  <a:pt x="41" y="25"/>
                </a:lnTo>
                <a:lnTo>
                  <a:pt x="43" y="24"/>
                </a:lnTo>
                <a:lnTo>
                  <a:pt x="44" y="21"/>
                </a:lnTo>
                <a:lnTo>
                  <a:pt x="46" y="18"/>
                </a:lnTo>
                <a:lnTo>
                  <a:pt x="44" y="15"/>
                </a:lnTo>
                <a:lnTo>
                  <a:pt x="43" y="13"/>
                </a:lnTo>
                <a:lnTo>
                  <a:pt x="41" y="10"/>
                </a:lnTo>
                <a:lnTo>
                  <a:pt x="38" y="9"/>
                </a:lnTo>
                <a:lnTo>
                  <a:pt x="35" y="7"/>
                </a:lnTo>
                <a:lnTo>
                  <a:pt x="32" y="7"/>
                </a:lnTo>
                <a:lnTo>
                  <a:pt x="29" y="6"/>
                </a:lnTo>
                <a:lnTo>
                  <a:pt x="28" y="6"/>
                </a:lnTo>
                <a:lnTo>
                  <a:pt x="25" y="5"/>
                </a:lnTo>
                <a:lnTo>
                  <a:pt x="23" y="3"/>
                </a:lnTo>
                <a:lnTo>
                  <a:pt x="20" y="3"/>
                </a:lnTo>
                <a:lnTo>
                  <a:pt x="19" y="2"/>
                </a:lnTo>
                <a:lnTo>
                  <a:pt x="16" y="0"/>
                </a:lnTo>
                <a:lnTo>
                  <a:pt x="15" y="0"/>
                </a:lnTo>
                <a:lnTo>
                  <a:pt x="12" y="0"/>
                </a:lnTo>
                <a:lnTo>
                  <a:pt x="9" y="0"/>
                </a:lnTo>
                <a:lnTo>
                  <a:pt x="7" y="2"/>
                </a:lnTo>
                <a:lnTo>
                  <a:pt x="4" y="3"/>
                </a:lnTo>
                <a:lnTo>
                  <a:pt x="3" y="6"/>
                </a:lnTo>
                <a:lnTo>
                  <a:pt x="1" y="7"/>
                </a:lnTo>
                <a:lnTo>
                  <a:pt x="1" y="10"/>
                </a:lnTo>
                <a:lnTo>
                  <a:pt x="0" y="13"/>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264" name="Freeform 15"/>
          <p:cNvSpPr>
            <a:spLocks/>
          </p:cNvSpPr>
          <p:nvPr/>
        </p:nvSpPr>
        <p:spPr bwMode="auto">
          <a:xfrm>
            <a:off x="6350000" y="4913315"/>
            <a:ext cx="65088" cy="68263"/>
          </a:xfrm>
          <a:custGeom>
            <a:avLst/>
            <a:gdLst>
              <a:gd name="T0" fmla="*/ 0 w 46"/>
              <a:gd name="T1" fmla="*/ 2147483647 h 43"/>
              <a:gd name="T2" fmla="*/ 2147483647 w 46"/>
              <a:gd name="T3" fmla="*/ 2147483647 h 43"/>
              <a:gd name="T4" fmla="*/ 2147483647 w 46"/>
              <a:gd name="T5" fmla="*/ 2147483647 h 43"/>
              <a:gd name="T6" fmla="*/ 2147483647 w 46"/>
              <a:gd name="T7" fmla="*/ 2147483647 h 43"/>
              <a:gd name="T8" fmla="*/ 2147483647 w 46"/>
              <a:gd name="T9" fmla="*/ 2147483647 h 43"/>
              <a:gd name="T10" fmla="*/ 2147483647 w 46"/>
              <a:gd name="T11" fmla="*/ 2147483647 h 43"/>
              <a:gd name="T12" fmla="*/ 2147483647 w 46"/>
              <a:gd name="T13" fmla="*/ 2147483647 h 43"/>
              <a:gd name="T14" fmla="*/ 2147483647 w 46"/>
              <a:gd name="T15" fmla="*/ 2147483647 h 43"/>
              <a:gd name="T16" fmla="*/ 2147483647 w 46"/>
              <a:gd name="T17" fmla="*/ 2147483647 h 43"/>
              <a:gd name="T18" fmla="*/ 2147483647 w 46"/>
              <a:gd name="T19" fmla="*/ 2147483647 h 43"/>
              <a:gd name="T20" fmla="*/ 2147483647 w 46"/>
              <a:gd name="T21" fmla="*/ 2147483647 h 43"/>
              <a:gd name="T22" fmla="*/ 2147483647 w 46"/>
              <a:gd name="T23" fmla="*/ 2147483647 h 43"/>
              <a:gd name="T24" fmla="*/ 2147483647 w 46"/>
              <a:gd name="T25" fmla="*/ 2147483647 h 43"/>
              <a:gd name="T26" fmla="*/ 2147483647 w 46"/>
              <a:gd name="T27" fmla="*/ 2147483647 h 43"/>
              <a:gd name="T28" fmla="*/ 2147483647 w 46"/>
              <a:gd name="T29" fmla="*/ 2147483647 h 43"/>
              <a:gd name="T30" fmla="*/ 2147483647 w 46"/>
              <a:gd name="T31" fmla="*/ 2147483647 h 43"/>
              <a:gd name="T32" fmla="*/ 2147483647 w 46"/>
              <a:gd name="T33" fmla="*/ 2147483647 h 43"/>
              <a:gd name="T34" fmla="*/ 2147483647 w 46"/>
              <a:gd name="T35" fmla="*/ 2147483647 h 43"/>
              <a:gd name="T36" fmla="*/ 2147483647 w 46"/>
              <a:gd name="T37" fmla="*/ 2147483647 h 43"/>
              <a:gd name="T38" fmla="*/ 2147483647 w 46"/>
              <a:gd name="T39" fmla="*/ 2147483647 h 43"/>
              <a:gd name="T40" fmla="*/ 2147483647 w 46"/>
              <a:gd name="T41" fmla="*/ 2147483647 h 43"/>
              <a:gd name="T42" fmla="*/ 2147483647 w 46"/>
              <a:gd name="T43" fmla="*/ 2147483647 h 43"/>
              <a:gd name="T44" fmla="*/ 2147483647 w 46"/>
              <a:gd name="T45" fmla="*/ 2147483647 h 43"/>
              <a:gd name="T46" fmla="*/ 2147483647 w 46"/>
              <a:gd name="T47" fmla="*/ 2147483647 h 43"/>
              <a:gd name="T48" fmla="*/ 2147483647 w 46"/>
              <a:gd name="T49" fmla="*/ 2147483647 h 43"/>
              <a:gd name="T50" fmla="*/ 2147483647 w 46"/>
              <a:gd name="T51" fmla="*/ 2147483647 h 43"/>
              <a:gd name="T52" fmla="*/ 2147483647 w 46"/>
              <a:gd name="T53" fmla="*/ 2147483647 h 43"/>
              <a:gd name="T54" fmla="*/ 2147483647 w 46"/>
              <a:gd name="T55" fmla="*/ 0 h 43"/>
              <a:gd name="T56" fmla="*/ 2147483647 w 46"/>
              <a:gd name="T57" fmla="*/ 0 h 43"/>
              <a:gd name="T58" fmla="*/ 2147483647 w 46"/>
              <a:gd name="T59" fmla="*/ 2147483647 h 43"/>
              <a:gd name="T60" fmla="*/ 2147483647 w 46"/>
              <a:gd name="T61" fmla="*/ 2147483647 h 43"/>
              <a:gd name="T62" fmla="*/ 2147483647 w 46"/>
              <a:gd name="T63" fmla="*/ 2147483647 h 43"/>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46"/>
              <a:gd name="T97" fmla="*/ 0 h 43"/>
              <a:gd name="T98" fmla="*/ 46 w 46"/>
              <a:gd name="T99" fmla="*/ 43 h 43"/>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46" h="43">
                <a:moveTo>
                  <a:pt x="0" y="13"/>
                </a:moveTo>
                <a:lnTo>
                  <a:pt x="0" y="15"/>
                </a:lnTo>
                <a:lnTo>
                  <a:pt x="0" y="16"/>
                </a:lnTo>
                <a:lnTo>
                  <a:pt x="1" y="18"/>
                </a:lnTo>
                <a:lnTo>
                  <a:pt x="1" y="19"/>
                </a:lnTo>
                <a:lnTo>
                  <a:pt x="3" y="21"/>
                </a:lnTo>
                <a:lnTo>
                  <a:pt x="3" y="22"/>
                </a:lnTo>
                <a:lnTo>
                  <a:pt x="3" y="24"/>
                </a:lnTo>
                <a:lnTo>
                  <a:pt x="4" y="24"/>
                </a:lnTo>
                <a:lnTo>
                  <a:pt x="4" y="22"/>
                </a:lnTo>
                <a:lnTo>
                  <a:pt x="4" y="25"/>
                </a:lnTo>
                <a:lnTo>
                  <a:pt x="4" y="28"/>
                </a:lnTo>
                <a:lnTo>
                  <a:pt x="4" y="31"/>
                </a:lnTo>
                <a:lnTo>
                  <a:pt x="4" y="34"/>
                </a:lnTo>
                <a:lnTo>
                  <a:pt x="6" y="37"/>
                </a:lnTo>
                <a:lnTo>
                  <a:pt x="7" y="39"/>
                </a:lnTo>
                <a:lnTo>
                  <a:pt x="9" y="42"/>
                </a:lnTo>
                <a:lnTo>
                  <a:pt x="10" y="42"/>
                </a:lnTo>
                <a:lnTo>
                  <a:pt x="12" y="43"/>
                </a:lnTo>
                <a:lnTo>
                  <a:pt x="13" y="42"/>
                </a:lnTo>
                <a:lnTo>
                  <a:pt x="15" y="42"/>
                </a:lnTo>
                <a:lnTo>
                  <a:pt x="16" y="42"/>
                </a:lnTo>
                <a:lnTo>
                  <a:pt x="18" y="40"/>
                </a:lnTo>
                <a:lnTo>
                  <a:pt x="20" y="39"/>
                </a:lnTo>
                <a:lnTo>
                  <a:pt x="22" y="37"/>
                </a:lnTo>
                <a:lnTo>
                  <a:pt x="23" y="36"/>
                </a:lnTo>
                <a:lnTo>
                  <a:pt x="26" y="34"/>
                </a:lnTo>
                <a:lnTo>
                  <a:pt x="29" y="31"/>
                </a:lnTo>
                <a:lnTo>
                  <a:pt x="32" y="30"/>
                </a:lnTo>
                <a:lnTo>
                  <a:pt x="35" y="28"/>
                </a:lnTo>
                <a:lnTo>
                  <a:pt x="38" y="28"/>
                </a:lnTo>
                <a:lnTo>
                  <a:pt x="40" y="27"/>
                </a:lnTo>
                <a:lnTo>
                  <a:pt x="41" y="25"/>
                </a:lnTo>
                <a:lnTo>
                  <a:pt x="43" y="24"/>
                </a:lnTo>
                <a:lnTo>
                  <a:pt x="44" y="21"/>
                </a:lnTo>
                <a:lnTo>
                  <a:pt x="46" y="18"/>
                </a:lnTo>
                <a:lnTo>
                  <a:pt x="44" y="15"/>
                </a:lnTo>
                <a:lnTo>
                  <a:pt x="43" y="13"/>
                </a:lnTo>
                <a:lnTo>
                  <a:pt x="41" y="10"/>
                </a:lnTo>
                <a:lnTo>
                  <a:pt x="38" y="9"/>
                </a:lnTo>
                <a:lnTo>
                  <a:pt x="35" y="7"/>
                </a:lnTo>
                <a:lnTo>
                  <a:pt x="32" y="7"/>
                </a:lnTo>
                <a:lnTo>
                  <a:pt x="29" y="6"/>
                </a:lnTo>
                <a:lnTo>
                  <a:pt x="28" y="6"/>
                </a:lnTo>
                <a:lnTo>
                  <a:pt x="25" y="5"/>
                </a:lnTo>
                <a:lnTo>
                  <a:pt x="23" y="3"/>
                </a:lnTo>
                <a:lnTo>
                  <a:pt x="20" y="3"/>
                </a:lnTo>
                <a:lnTo>
                  <a:pt x="19" y="2"/>
                </a:lnTo>
                <a:lnTo>
                  <a:pt x="16" y="0"/>
                </a:lnTo>
                <a:lnTo>
                  <a:pt x="15" y="0"/>
                </a:lnTo>
                <a:lnTo>
                  <a:pt x="12" y="0"/>
                </a:lnTo>
                <a:lnTo>
                  <a:pt x="9" y="0"/>
                </a:lnTo>
                <a:lnTo>
                  <a:pt x="7" y="2"/>
                </a:lnTo>
                <a:lnTo>
                  <a:pt x="4" y="3"/>
                </a:lnTo>
                <a:lnTo>
                  <a:pt x="3" y="6"/>
                </a:lnTo>
                <a:lnTo>
                  <a:pt x="1" y="7"/>
                </a:lnTo>
                <a:lnTo>
                  <a:pt x="1" y="10"/>
                </a:lnTo>
                <a:lnTo>
                  <a:pt x="0" y="13"/>
                </a:lnTo>
              </a:path>
            </a:pathLst>
          </a:custGeom>
          <a:solidFill>
            <a:srgbClr val="FFFF00"/>
          </a:solidFill>
          <a:ln w="4763">
            <a:solidFill>
              <a:srgbClr val="990000"/>
            </a:solidFill>
            <a:round/>
            <a:headEnd/>
            <a:tailEnd/>
          </a:ln>
        </p:spPr>
        <p:txBody>
          <a:bodyPr/>
          <a:lstStyle/>
          <a:p>
            <a:endParaRPr lang="en-US"/>
          </a:p>
        </p:txBody>
      </p:sp>
      <p:sp>
        <p:nvSpPr>
          <p:cNvPr id="53265" name="Freeform 16"/>
          <p:cNvSpPr>
            <a:spLocks/>
          </p:cNvSpPr>
          <p:nvPr/>
        </p:nvSpPr>
        <p:spPr bwMode="auto">
          <a:xfrm>
            <a:off x="6369051" y="4833942"/>
            <a:ext cx="76200" cy="79375"/>
          </a:xfrm>
          <a:custGeom>
            <a:avLst/>
            <a:gdLst>
              <a:gd name="T0" fmla="*/ 2147483647 w 55"/>
              <a:gd name="T1" fmla="*/ 2147483647 h 50"/>
              <a:gd name="T2" fmla="*/ 2147483647 w 55"/>
              <a:gd name="T3" fmla="*/ 2147483647 h 50"/>
              <a:gd name="T4" fmla="*/ 2147483647 w 55"/>
              <a:gd name="T5" fmla="*/ 2147483647 h 50"/>
              <a:gd name="T6" fmla="*/ 2147483647 w 55"/>
              <a:gd name="T7" fmla="*/ 2147483647 h 50"/>
              <a:gd name="T8" fmla="*/ 2147483647 w 55"/>
              <a:gd name="T9" fmla="*/ 2147483647 h 50"/>
              <a:gd name="T10" fmla="*/ 2147483647 w 55"/>
              <a:gd name="T11" fmla="*/ 2147483647 h 50"/>
              <a:gd name="T12" fmla="*/ 2147483647 w 55"/>
              <a:gd name="T13" fmla="*/ 2147483647 h 50"/>
              <a:gd name="T14" fmla="*/ 0 w 55"/>
              <a:gd name="T15" fmla="*/ 2147483647 h 50"/>
              <a:gd name="T16" fmla="*/ 2147483647 w 55"/>
              <a:gd name="T17" fmla="*/ 2147483647 h 50"/>
              <a:gd name="T18" fmla="*/ 2147483647 w 55"/>
              <a:gd name="T19" fmla="*/ 2147483647 h 50"/>
              <a:gd name="T20" fmla="*/ 2147483647 w 55"/>
              <a:gd name="T21" fmla="*/ 2147483647 h 50"/>
              <a:gd name="T22" fmla="*/ 2147483647 w 55"/>
              <a:gd name="T23" fmla="*/ 2147483647 h 50"/>
              <a:gd name="T24" fmla="*/ 2147483647 w 55"/>
              <a:gd name="T25" fmla="*/ 2147483647 h 50"/>
              <a:gd name="T26" fmla="*/ 2147483647 w 55"/>
              <a:gd name="T27" fmla="*/ 2147483647 h 50"/>
              <a:gd name="T28" fmla="*/ 2147483647 w 55"/>
              <a:gd name="T29" fmla="*/ 2147483647 h 50"/>
              <a:gd name="T30" fmla="*/ 2147483647 w 55"/>
              <a:gd name="T31" fmla="*/ 2147483647 h 50"/>
              <a:gd name="T32" fmla="*/ 2147483647 w 55"/>
              <a:gd name="T33" fmla="*/ 2147483647 h 50"/>
              <a:gd name="T34" fmla="*/ 2147483647 w 55"/>
              <a:gd name="T35" fmla="*/ 2147483647 h 50"/>
              <a:gd name="T36" fmla="*/ 2147483647 w 55"/>
              <a:gd name="T37" fmla="*/ 2147483647 h 50"/>
              <a:gd name="T38" fmla="*/ 2147483647 w 55"/>
              <a:gd name="T39" fmla="*/ 2147483647 h 50"/>
              <a:gd name="T40" fmla="*/ 2147483647 w 55"/>
              <a:gd name="T41" fmla="*/ 2147483647 h 50"/>
              <a:gd name="T42" fmla="*/ 2147483647 w 55"/>
              <a:gd name="T43" fmla="*/ 2147483647 h 50"/>
              <a:gd name="T44" fmla="*/ 2147483647 w 55"/>
              <a:gd name="T45" fmla="*/ 2147483647 h 50"/>
              <a:gd name="T46" fmla="*/ 2147483647 w 55"/>
              <a:gd name="T47" fmla="*/ 2147483647 h 50"/>
              <a:gd name="T48" fmla="*/ 2147483647 w 55"/>
              <a:gd name="T49" fmla="*/ 2147483647 h 50"/>
              <a:gd name="T50" fmla="*/ 2147483647 w 55"/>
              <a:gd name="T51" fmla="*/ 2147483647 h 50"/>
              <a:gd name="T52" fmla="*/ 2147483647 w 55"/>
              <a:gd name="T53" fmla="*/ 2147483647 h 50"/>
              <a:gd name="T54" fmla="*/ 2147483647 w 55"/>
              <a:gd name="T55" fmla="*/ 2147483647 h 50"/>
              <a:gd name="T56" fmla="*/ 2147483647 w 55"/>
              <a:gd name="T57" fmla="*/ 2147483647 h 50"/>
              <a:gd name="T58" fmla="*/ 2147483647 w 55"/>
              <a:gd name="T59" fmla="*/ 2147483647 h 50"/>
              <a:gd name="T60" fmla="*/ 2147483647 w 55"/>
              <a:gd name="T61" fmla="*/ 2147483647 h 50"/>
              <a:gd name="T62" fmla="*/ 2147483647 w 55"/>
              <a:gd name="T63" fmla="*/ 2147483647 h 50"/>
              <a:gd name="T64" fmla="*/ 2147483647 w 55"/>
              <a:gd name="T65" fmla="*/ 2147483647 h 50"/>
              <a:gd name="T66" fmla="*/ 2147483647 w 55"/>
              <a:gd name="T67" fmla="*/ 0 h 50"/>
              <a:gd name="T68" fmla="*/ 2147483647 w 55"/>
              <a:gd name="T69" fmla="*/ 0 h 50"/>
              <a:gd name="T70" fmla="*/ 2147483647 w 55"/>
              <a:gd name="T71" fmla="*/ 2147483647 h 50"/>
              <a:gd name="T72" fmla="*/ 2147483647 w 55"/>
              <a:gd name="T73" fmla="*/ 2147483647 h 50"/>
              <a:gd name="T74" fmla="*/ 2147483647 w 55"/>
              <a:gd name="T75" fmla="*/ 2147483647 h 50"/>
              <a:gd name="T76" fmla="*/ 2147483647 w 55"/>
              <a:gd name="T77" fmla="*/ 2147483647 h 50"/>
              <a:gd name="T78" fmla="*/ 2147483647 w 55"/>
              <a:gd name="T79" fmla="*/ 2147483647 h 50"/>
              <a:gd name="T80" fmla="*/ 2147483647 w 55"/>
              <a:gd name="T81" fmla="*/ 2147483647 h 50"/>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55"/>
              <a:gd name="T124" fmla="*/ 0 h 50"/>
              <a:gd name="T125" fmla="*/ 55 w 55"/>
              <a:gd name="T126" fmla="*/ 50 h 50"/>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55" h="50">
                <a:moveTo>
                  <a:pt x="15" y="22"/>
                </a:moveTo>
                <a:lnTo>
                  <a:pt x="12" y="26"/>
                </a:lnTo>
                <a:lnTo>
                  <a:pt x="9" y="29"/>
                </a:lnTo>
                <a:lnTo>
                  <a:pt x="6" y="31"/>
                </a:lnTo>
                <a:lnTo>
                  <a:pt x="5" y="34"/>
                </a:lnTo>
                <a:lnTo>
                  <a:pt x="2" y="35"/>
                </a:lnTo>
                <a:lnTo>
                  <a:pt x="2" y="38"/>
                </a:lnTo>
                <a:lnTo>
                  <a:pt x="0" y="40"/>
                </a:lnTo>
                <a:lnTo>
                  <a:pt x="2" y="43"/>
                </a:lnTo>
                <a:lnTo>
                  <a:pt x="5" y="46"/>
                </a:lnTo>
                <a:lnTo>
                  <a:pt x="7" y="49"/>
                </a:lnTo>
                <a:lnTo>
                  <a:pt x="10" y="50"/>
                </a:lnTo>
                <a:lnTo>
                  <a:pt x="15" y="50"/>
                </a:lnTo>
                <a:lnTo>
                  <a:pt x="19" y="50"/>
                </a:lnTo>
                <a:lnTo>
                  <a:pt x="22" y="50"/>
                </a:lnTo>
                <a:lnTo>
                  <a:pt x="27" y="49"/>
                </a:lnTo>
                <a:lnTo>
                  <a:pt x="30" y="47"/>
                </a:lnTo>
                <a:lnTo>
                  <a:pt x="34" y="46"/>
                </a:lnTo>
                <a:lnTo>
                  <a:pt x="39" y="43"/>
                </a:lnTo>
                <a:lnTo>
                  <a:pt x="42" y="41"/>
                </a:lnTo>
                <a:lnTo>
                  <a:pt x="46" y="38"/>
                </a:lnTo>
                <a:lnTo>
                  <a:pt x="50" y="35"/>
                </a:lnTo>
                <a:lnTo>
                  <a:pt x="53" y="32"/>
                </a:lnTo>
                <a:lnTo>
                  <a:pt x="55" y="28"/>
                </a:lnTo>
                <a:lnTo>
                  <a:pt x="55" y="23"/>
                </a:lnTo>
                <a:lnTo>
                  <a:pt x="55" y="20"/>
                </a:lnTo>
                <a:lnTo>
                  <a:pt x="53" y="17"/>
                </a:lnTo>
                <a:lnTo>
                  <a:pt x="53" y="13"/>
                </a:lnTo>
                <a:lnTo>
                  <a:pt x="52" y="10"/>
                </a:lnTo>
                <a:lnTo>
                  <a:pt x="50" y="7"/>
                </a:lnTo>
                <a:lnTo>
                  <a:pt x="47" y="6"/>
                </a:lnTo>
                <a:lnTo>
                  <a:pt x="46" y="3"/>
                </a:lnTo>
                <a:lnTo>
                  <a:pt x="43" y="1"/>
                </a:lnTo>
                <a:lnTo>
                  <a:pt x="39" y="0"/>
                </a:lnTo>
                <a:lnTo>
                  <a:pt x="33" y="0"/>
                </a:lnTo>
                <a:lnTo>
                  <a:pt x="30" y="1"/>
                </a:lnTo>
                <a:lnTo>
                  <a:pt x="25" y="3"/>
                </a:lnTo>
                <a:lnTo>
                  <a:pt x="21" y="7"/>
                </a:lnTo>
                <a:lnTo>
                  <a:pt x="18" y="12"/>
                </a:lnTo>
                <a:lnTo>
                  <a:pt x="16" y="16"/>
                </a:lnTo>
                <a:lnTo>
                  <a:pt x="15" y="22"/>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266" name="Freeform 17"/>
          <p:cNvSpPr>
            <a:spLocks/>
          </p:cNvSpPr>
          <p:nvPr/>
        </p:nvSpPr>
        <p:spPr bwMode="auto">
          <a:xfrm>
            <a:off x="6369051" y="4833942"/>
            <a:ext cx="76200" cy="79375"/>
          </a:xfrm>
          <a:custGeom>
            <a:avLst/>
            <a:gdLst>
              <a:gd name="T0" fmla="*/ 2147483647 w 55"/>
              <a:gd name="T1" fmla="*/ 2147483647 h 50"/>
              <a:gd name="T2" fmla="*/ 2147483647 w 55"/>
              <a:gd name="T3" fmla="*/ 2147483647 h 50"/>
              <a:gd name="T4" fmla="*/ 2147483647 w 55"/>
              <a:gd name="T5" fmla="*/ 2147483647 h 50"/>
              <a:gd name="T6" fmla="*/ 2147483647 w 55"/>
              <a:gd name="T7" fmla="*/ 2147483647 h 50"/>
              <a:gd name="T8" fmla="*/ 2147483647 w 55"/>
              <a:gd name="T9" fmla="*/ 2147483647 h 50"/>
              <a:gd name="T10" fmla="*/ 2147483647 w 55"/>
              <a:gd name="T11" fmla="*/ 2147483647 h 50"/>
              <a:gd name="T12" fmla="*/ 2147483647 w 55"/>
              <a:gd name="T13" fmla="*/ 2147483647 h 50"/>
              <a:gd name="T14" fmla="*/ 0 w 55"/>
              <a:gd name="T15" fmla="*/ 2147483647 h 50"/>
              <a:gd name="T16" fmla="*/ 2147483647 w 55"/>
              <a:gd name="T17" fmla="*/ 2147483647 h 50"/>
              <a:gd name="T18" fmla="*/ 2147483647 w 55"/>
              <a:gd name="T19" fmla="*/ 2147483647 h 50"/>
              <a:gd name="T20" fmla="*/ 2147483647 w 55"/>
              <a:gd name="T21" fmla="*/ 2147483647 h 50"/>
              <a:gd name="T22" fmla="*/ 2147483647 w 55"/>
              <a:gd name="T23" fmla="*/ 2147483647 h 50"/>
              <a:gd name="T24" fmla="*/ 2147483647 w 55"/>
              <a:gd name="T25" fmla="*/ 2147483647 h 50"/>
              <a:gd name="T26" fmla="*/ 2147483647 w 55"/>
              <a:gd name="T27" fmla="*/ 2147483647 h 50"/>
              <a:gd name="T28" fmla="*/ 2147483647 w 55"/>
              <a:gd name="T29" fmla="*/ 2147483647 h 50"/>
              <a:gd name="T30" fmla="*/ 2147483647 w 55"/>
              <a:gd name="T31" fmla="*/ 2147483647 h 50"/>
              <a:gd name="T32" fmla="*/ 2147483647 w 55"/>
              <a:gd name="T33" fmla="*/ 2147483647 h 50"/>
              <a:gd name="T34" fmla="*/ 2147483647 w 55"/>
              <a:gd name="T35" fmla="*/ 2147483647 h 50"/>
              <a:gd name="T36" fmla="*/ 2147483647 w 55"/>
              <a:gd name="T37" fmla="*/ 2147483647 h 50"/>
              <a:gd name="T38" fmla="*/ 2147483647 w 55"/>
              <a:gd name="T39" fmla="*/ 2147483647 h 50"/>
              <a:gd name="T40" fmla="*/ 2147483647 w 55"/>
              <a:gd name="T41" fmla="*/ 2147483647 h 50"/>
              <a:gd name="T42" fmla="*/ 2147483647 w 55"/>
              <a:gd name="T43" fmla="*/ 2147483647 h 50"/>
              <a:gd name="T44" fmla="*/ 2147483647 w 55"/>
              <a:gd name="T45" fmla="*/ 2147483647 h 50"/>
              <a:gd name="T46" fmla="*/ 2147483647 w 55"/>
              <a:gd name="T47" fmla="*/ 2147483647 h 50"/>
              <a:gd name="T48" fmla="*/ 2147483647 w 55"/>
              <a:gd name="T49" fmla="*/ 2147483647 h 50"/>
              <a:gd name="T50" fmla="*/ 2147483647 w 55"/>
              <a:gd name="T51" fmla="*/ 2147483647 h 50"/>
              <a:gd name="T52" fmla="*/ 2147483647 w 55"/>
              <a:gd name="T53" fmla="*/ 2147483647 h 50"/>
              <a:gd name="T54" fmla="*/ 2147483647 w 55"/>
              <a:gd name="T55" fmla="*/ 2147483647 h 50"/>
              <a:gd name="T56" fmla="*/ 2147483647 w 55"/>
              <a:gd name="T57" fmla="*/ 2147483647 h 50"/>
              <a:gd name="T58" fmla="*/ 2147483647 w 55"/>
              <a:gd name="T59" fmla="*/ 2147483647 h 50"/>
              <a:gd name="T60" fmla="*/ 2147483647 w 55"/>
              <a:gd name="T61" fmla="*/ 2147483647 h 50"/>
              <a:gd name="T62" fmla="*/ 2147483647 w 55"/>
              <a:gd name="T63" fmla="*/ 2147483647 h 50"/>
              <a:gd name="T64" fmla="*/ 2147483647 w 55"/>
              <a:gd name="T65" fmla="*/ 2147483647 h 50"/>
              <a:gd name="T66" fmla="*/ 2147483647 w 55"/>
              <a:gd name="T67" fmla="*/ 0 h 50"/>
              <a:gd name="T68" fmla="*/ 2147483647 w 55"/>
              <a:gd name="T69" fmla="*/ 0 h 50"/>
              <a:gd name="T70" fmla="*/ 2147483647 w 55"/>
              <a:gd name="T71" fmla="*/ 2147483647 h 50"/>
              <a:gd name="T72" fmla="*/ 2147483647 w 55"/>
              <a:gd name="T73" fmla="*/ 2147483647 h 50"/>
              <a:gd name="T74" fmla="*/ 2147483647 w 55"/>
              <a:gd name="T75" fmla="*/ 2147483647 h 50"/>
              <a:gd name="T76" fmla="*/ 2147483647 w 55"/>
              <a:gd name="T77" fmla="*/ 2147483647 h 50"/>
              <a:gd name="T78" fmla="*/ 2147483647 w 55"/>
              <a:gd name="T79" fmla="*/ 2147483647 h 50"/>
              <a:gd name="T80" fmla="*/ 2147483647 w 55"/>
              <a:gd name="T81" fmla="*/ 2147483647 h 50"/>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55"/>
              <a:gd name="T124" fmla="*/ 0 h 50"/>
              <a:gd name="T125" fmla="*/ 55 w 55"/>
              <a:gd name="T126" fmla="*/ 50 h 50"/>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55" h="50">
                <a:moveTo>
                  <a:pt x="15" y="22"/>
                </a:moveTo>
                <a:lnTo>
                  <a:pt x="12" y="26"/>
                </a:lnTo>
                <a:lnTo>
                  <a:pt x="9" y="29"/>
                </a:lnTo>
                <a:lnTo>
                  <a:pt x="6" y="31"/>
                </a:lnTo>
                <a:lnTo>
                  <a:pt x="5" y="34"/>
                </a:lnTo>
                <a:lnTo>
                  <a:pt x="2" y="35"/>
                </a:lnTo>
                <a:lnTo>
                  <a:pt x="2" y="38"/>
                </a:lnTo>
                <a:lnTo>
                  <a:pt x="0" y="40"/>
                </a:lnTo>
                <a:lnTo>
                  <a:pt x="2" y="43"/>
                </a:lnTo>
                <a:lnTo>
                  <a:pt x="5" y="46"/>
                </a:lnTo>
                <a:lnTo>
                  <a:pt x="7" y="49"/>
                </a:lnTo>
                <a:lnTo>
                  <a:pt x="10" y="50"/>
                </a:lnTo>
                <a:lnTo>
                  <a:pt x="15" y="50"/>
                </a:lnTo>
                <a:lnTo>
                  <a:pt x="19" y="50"/>
                </a:lnTo>
                <a:lnTo>
                  <a:pt x="22" y="50"/>
                </a:lnTo>
                <a:lnTo>
                  <a:pt x="27" y="49"/>
                </a:lnTo>
                <a:lnTo>
                  <a:pt x="30" y="47"/>
                </a:lnTo>
                <a:lnTo>
                  <a:pt x="34" y="46"/>
                </a:lnTo>
                <a:lnTo>
                  <a:pt x="39" y="43"/>
                </a:lnTo>
                <a:lnTo>
                  <a:pt x="42" y="41"/>
                </a:lnTo>
                <a:lnTo>
                  <a:pt x="46" y="38"/>
                </a:lnTo>
                <a:lnTo>
                  <a:pt x="50" y="35"/>
                </a:lnTo>
                <a:lnTo>
                  <a:pt x="53" y="32"/>
                </a:lnTo>
                <a:lnTo>
                  <a:pt x="55" y="28"/>
                </a:lnTo>
                <a:lnTo>
                  <a:pt x="55" y="23"/>
                </a:lnTo>
                <a:lnTo>
                  <a:pt x="55" y="20"/>
                </a:lnTo>
                <a:lnTo>
                  <a:pt x="53" y="17"/>
                </a:lnTo>
                <a:lnTo>
                  <a:pt x="53" y="13"/>
                </a:lnTo>
                <a:lnTo>
                  <a:pt x="52" y="10"/>
                </a:lnTo>
                <a:lnTo>
                  <a:pt x="50" y="7"/>
                </a:lnTo>
                <a:lnTo>
                  <a:pt x="47" y="6"/>
                </a:lnTo>
                <a:lnTo>
                  <a:pt x="46" y="3"/>
                </a:lnTo>
                <a:lnTo>
                  <a:pt x="43" y="1"/>
                </a:lnTo>
                <a:lnTo>
                  <a:pt x="39" y="0"/>
                </a:lnTo>
                <a:lnTo>
                  <a:pt x="33" y="0"/>
                </a:lnTo>
                <a:lnTo>
                  <a:pt x="30" y="1"/>
                </a:lnTo>
                <a:lnTo>
                  <a:pt x="25" y="3"/>
                </a:lnTo>
                <a:lnTo>
                  <a:pt x="21" y="7"/>
                </a:lnTo>
                <a:lnTo>
                  <a:pt x="18" y="12"/>
                </a:lnTo>
                <a:lnTo>
                  <a:pt x="16" y="16"/>
                </a:lnTo>
                <a:lnTo>
                  <a:pt x="15" y="22"/>
                </a:lnTo>
              </a:path>
            </a:pathLst>
          </a:custGeom>
          <a:solidFill>
            <a:srgbClr val="FFFF00"/>
          </a:solidFill>
          <a:ln w="1588">
            <a:solidFill>
              <a:srgbClr val="990000"/>
            </a:solidFill>
            <a:round/>
            <a:headEnd/>
            <a:tailEnd/>
          </a:ln>
        </p:spPr>
        <p:txBody>
          <a:bodyPr/>
          <a:lstStyle/>
          <a:p>
            <a:endParaRPr lang="en-US"/>
          </a:p>
        </p:txBody>
      </p:sp>
      <p:sp>
        <p:nvSpPr>
          <p:cNvPr id="53267" name="Freeform 18"/>
          <p:cNvSpPr>
            <a:spLocks/>
          </p:cNvSpPr>
          <p:nvPr/>
        </p:nvSpPr>
        <p:spPr bwMode="auto">
          <a:xfrm>
            <a:off x="6369051" y="4833942"/>
            <a:ext cx="76200" cy="79375"/>
          </a:xfrm>
          <a:custGeom>
            <a:avLst/>
            <a:gdLst>
              <a:gd name="T0" fmla="*/ 2147483647 w 55"/>
              <a:gd name="T1" fmla="*/ 2147483647 h 50"/>
              <a:gd name="T2" fmla="*/ 2147483647 w 55"/>
              <a:gd name="T3" fmla="*/ 2147483647 h 50"/>
              <a:gd name="T4" fmla="*/ 2147483647 w 55"/>
              <a:gd name="T5" fmla="*/ 2147483647 h 50"/>
              <a:gd name="T6" fmla="*/ 2147483647 w 55"/>
              <a:gd name="T7" fmla="*/ 2147483647 h 50"/>
              <a:gd name="T8" fmla="*/ 2147483647 w 55"/>
              <a:gd name="T9" fmla="*/ 2147483647 h 50"/>
              <a:gd name="T10" fmla="*/ 2147483647 w 55"/>
              <a:gd name="T11" fmla="*/ 2147483647 h 50"/>
              <a:gd name="T12" fmla="*/ 2147483647 w 55"/>
              <a:gd name="T13" fmla="*/ 2147483647 h 50"/>
              <a:gd name="T14" fmla="*/ 0 w 55"/>
              <a:gd name="T15" fmla="*/ 2147483647 h 50"/>
              <a:gd name="T16" fmla="*/ 2147483647 w 55"/>
              <a:gd name="T17" fmla="*/ 2147483647 h 50"/>
              <a:gd name="T18" fmla="*/ 2147483647 w 55"/>
              <a:gd name="T19" fmla="*/ 2147483647 h 50"/>
              <a:gd name="T20" fmla="*/ 2147483647 w 55"/>
              <a:gd name="T21" fmla="*/ 2147483647 h 50"/>
              <a:gd name="T22" fmla="*/ 2147483647 w 55"/>
              <a:gd name="T23" fmla="*/ 2147483647 h 50"/>
              <a:gd name="T24" fmla="*/ 2147483647 w 55"/>
              <a:gd name="T25" fmla="*/ 2147483647 h 50"/>
              <a:gd name="T26" fmla="*/ 2147483647 w 55"/>
              <a:gd name="T27" fmla="*/ 2147483647 h 50"/>
              <a:gd name="T28" fmla="*/ 2147483647 w 55"/>
              <a:gd name="T29" fmla="*/ 2147483647 h 50"/>
              <a:gd name="T30" fmla="*/ 2147483647 w 55"/>
              <a:gd name="T31" fmla="*/ 2147483647 h 50"/>
              <a:gd name="T32" fmla="*/ 2147483647 w 55"/>
              <a:gd name="T33" fmla="*/ 2147483647 h 50"/>
              <a:gd name="T34" fmla="*/ 2147483647 w 55"/>
              <a:gd name="T35" fmla="*/ 2147483647 h 50"/>
              <a:gd name="T36" fmla="*/ 2147483647 w 55"/>
              <a:gd name="T37" fmla="*/ 2147483647 h 50"/>
              <a:gd name="T38" fmla="*/ 2147483647 w 55"/>
              <a:gd name="T39" fmla="*/ 2147483647 h 50"/>
              <a:gd name="T40" fmla="*/ 2147483647 w 55"/>
              <a:gd name="T41" fmla="*/ 2147483647 h 50"/>
              <a:gd name="T42" fmla="*/ 2147483647 w 55"/>
              <a:gd name="T43" fmla="*/ 2147483647 h 50"/>
              <a:gd name="T44" fmla="*/ 2147483647 w 55"/>
              <a:gd name="T45" fmla="*/ 2147483647 h 50"/>
              <a:gd name="T46" fmla="*/ 2147483647 w 55"/>
              <a:gd name="T47" fmla="*/ 2147483647 h 50"/>
              <a:gd name="T48" fmla="*/ 2147483647 w 55"/>
              <a:gd name="T49" fmla="*/ 2147483647 h 50"/>
              <a:gd name="T50" fmla="*/ 2147483647 w 55"/>
              <a:gd name="T51" fmla="*/ 2147483647 h 50"/>
              <a:gd name="T52" fmla="*/ 2147483647 w 55"/>
              <a:gd name="T53" fmla="*/ 2147483647 h 50"/>
              <a:gd name="T54" fmla="*/ 2147483647 w 55"/>
              <a:gd name="T55" fmla="*/ 2147483647 h 50"/>
              <a:gd name="T56" fmla="*/ 2147483647 w 55"/>
              <a:gd name="T57" fmla="*/ 2147483647 h 50"/>
              <a:gd name="T58" fmla="*/ 2147483647 w 55"/>
              <a:gd name="T59" fmla="*/ 2147483647 h 50"/>
              <a:gd name="T60" fmla="*/ 2147483647 w 55"/>
              <a:gd name="T61" fmla="*/ 2147483647 h 50"/>
              <a:gd name="T62" fmla="*/ 2147483647 w 55"/>
              <a:gd name="T63" fmla="*/ 2147483647 h 50"/>
              <a:gd name="T64" fmla="*/ 2147483647 w 55"/>
              <a:gd name="T65" fmla="*/ 2147483647 h 50"/>
              <a:gd name="T66" fmla="*/ 2147483647 w 55"/>
              <a:gd name="T67" fmla="*/ 0 h 50"/>
              <a:gd name="T68" fmla="*/ 2147483647 w 55"/>
              <a:gd name="T69" fmla="*/ 0 h 50"/>
              <a:gd name="T70" fmla="*/ 2147483647 w 55"/>
              <a:gd name="T71" fmla="*/ 2147483647 h 50"/>
              <a:gd name="T72" fmla="*/ 2147483647 w 55"/>
              <a:gd name="T73" fmla="*/ 2147483647 h 50"/>
              <a:gd name="T74" fmla="*/ 2147483647 w 55"/>
              <a:gd name="T75" fmla="*/ 2147483647 h 50"/>
              <a:gd name="T76" fmla="*/ 2147483647 w 55"/>
              <a:gd name="T77" fmla="*/ 2147483647 h 50"/>
              <a:gd name="T78" fmla="*/ 2147483647 w 55"/>
              <a:gd name="T79" fmla="*/ 2147483647 h 50"/>
              <a:gd name="T80" fmla="*/ 2147483647 w 55"/>
              <a:gd name="T81" fmla="*/ 2147483647 h 50"/>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55"/>
              <a:gd name="T124" fmla="*/ 0 h 50"/>
              <a:gd name="T125" fmla="*/ 55 w 55"/>
              <a:gd name="T126" fmla="*/ 50 h 50"/>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55" h="50">
                <a:moveTo>
                  <a:pt x="15" y="22"/>
                </a:moveTo>
                <a:lnTo>
                  <a:pt x="12" y="26"/>
                </a:lnTo>
                <a:lnTo>
                  <a:pt x="9" y="29"/>
                </a:lnTo>
                <a:lnTo>
                  <a:pt x="6" y="31"/>
                </a:lnTo>
                <a:lnTo>
                  <a:pt x="5" y="34"/>
                </a:lnTo>
                <a:lnTo>
                  <a:pt x="2" y="35"/>
                </a:lnTo>
                <a:lnTo>
                  <a:pt x="2" y="38"/>
                </a:lnTo>
                <a:lnTo>
                  <a:pt x="0" y="40"/>
                </a:lnTo>
                <a:lnTo>
                  <a:pt x="2" y="43"/>
                </a:lnTo>
                <a:lnTo>
                  <a:pt x="5" y="46"/>
                </a:lnTo>
                <a:lnTo>
                  <a:pt x="7" y="49"/>
                </a:lnTo>
                <a:lnTo>
                  <a:pt x="10" y="50"/>
                </a:lnTo>
                <a:lnTo>
                  <a:pt x="15" y="50"/>
                </a:lnTo>
                <a:lnTo>
                  <a:pt x="19" y="50"/>
                </a:lnTo>
                <a:lnTo>
                  <a:pt x="22" y="50"/>
                </a:lnTo>
                <a:lnTo>
                  <a:pt x="27" y="49"/>
                </a:lnTo>
                <a:lnTo>
                  <a:pt x="30" y="47"/>
                </a:lnTo>
                <a:lnTo>
                  <a:pt x="34" y="46"/>
                </a:lnTo>
                <a:lnTo>
                  <a:pt x="39" y="43"/>
                </a:lnTo>
                <a:lnTo>
                  <a:pt x="42" y="41"/>
                </a:lnTo>
                <a:lnTo>
                  <a:pt x="46" y="38"/>
                </a:lnTo>
                <a:lnTo>
                  <a:pt x="50" y="35"/>
                </a:lnTo>
                <a:lnTo>
                  <a:pt x="53" y="32"/>
                </a:lnTo>
                <a:lnTo>
                  <a:pt x="55" y="28"/>
                </a:lnTo>
                <a:lnTo>
                  <a:pt x="55" y="23"/>
                </a:lnTo>
                <a:lnTo>
                  <a:pt x="55" y="20"/>
                </a:lnTo>
                <a:lnTo>
                  <a:pt x="53" y="17"/>
                </a:lnTo>
                <a:lnTo>
                  <a:pt x="53" y="13"/>
                </a:lnTo>
                <a:lnTo>
                  <a:pt x="52" y="10"/>
                </a:lnTo>
                <a:lnTo>
                  <a:pt x="50" y="7"/>
                </a:lnTo>
                <a:lnTo>
                  <a:pt x="47" y="6"/>
                </a:lnTo>
                <a:lnTo>
                  <a:pt x="46" y="3"/>
                </a:lnTo>
                <a:lnTo>
                  <a:pt x="43" y="1"/>
                </a:lnTo>
                <a:lnTo>
                  <a:pt x="39" y="0"/>
                </a:lnTo>
                <a:lnTo>
                  <a:pt x="33" y="0"/>
                </a:lnTo>
                <a:lnTo>
                  <a:pt x="30" y="1"/>
                </a:lnTo>
                <a:lnTo>
                  <a:pt x="25" y="3"/>
                </a:lnTo>
                <a:lnTo>
                  <a:pt x="21" y="7"/>
                </a:lnTo>
                <a:lnTo>
                  <a:pt x="18" y="12"/>
                </a:lnTo>
                <a:lnTo>
                  <a:pt x="16" y="16"/>
                </a:lnTo>
                <a:lnTo>
                  <a:pt x="15" y="22"/>
                </a:lnTo>
              </a:path>
            </a:pathLst>
          </a:custGeom>
          <a:solidFill>
            <a:srgbClr val="FFFF00"/>
          </a:solidFill>
          <a:ln w="4763">
            <a:solidFill>
              <a:srgbClr val="990000"/>
            </a:solidFill>
            <a:round/>
            <a:headEnd/>
            <a:tailEnd/>
          </a:ln>
        </p:spPr>
        <p:txBody>
          <a:bodyPr/>
          <a:lstStyle/>
          <a:p>
            <a:endParaRPr lang="en-US"/>
          </a:p>
        </p:txBody>
      </p:sp>
      <p:sp>
        <p:nvSpPr>
          <p:cNvPr id="53268" name="Freeform 19"/>
          <p:cNvSpPr>
            <a:spLocks/>
          </p:cNvSpPr>
          <p:nvPr/>
        </p:nvSpPr>
        <p:spPr bwMode="auto">
          <a:xfrm>
            <a:off x="6338889" y="4756154"/>
            <a:ext cx="95251" cy="79375"/>
          </a:xfrm>
          <a:custGeom>
            <a:avLst/>
            <a:gdLst>
              <a:gd name="T0" fmla="*/ 2147483647 w 68"/>
              <a:gd name="T1" fmla="*/ 2147483647 h 50"/>
              <a:gd name="T2" fmla="*/ 2147483647 w 68"/>
              <a:gd name="T3" fmla="*/ 2147483647 h 50"/>
              <a:gd name="T4" fmla="*/ 2147483647 w 68"/>
              <a:gd name="T5" fmla="*/ 2147483647 h 50"/>
              <a:gd name="T6" fmla="*/ 2147483647 w 68"/>
              <a:gd name="T7" fmla="*/ 2147483647 h 50"/>
              <a:gd name="T8" fmla="*/ 2147483647 w 68"/>
              <a:gd name="T9" fmla="*/ 2147483647 h 50"/>
              <a:gd name="T10" fmla="*/ 2147483647 w 68"/>
              <a:gd name="T11" fmla="*/ 2147483647 h 50"/>
              <a:gd name="T12" fmla="*/ 2147483647 w 68"/>
              <a:gd name="T13" fmla="*/ 2147483647 h 50"/>
              <a:gd name="T14" fmla="*/ 2147483647 w 68"/>
              <a:gd name="T15" fmla="*/ 2147483647 h 50"/>
              <a:gd name="T16" fmla="*/ 2147483647 w 68"/>
              <a:gd name="T17" fmla="*/ 2147483647 h 50"/>
              <a:gd name="T18" fmla="*/ 2147483647 w 68"/>
              <a:gd name="T19" fmla="*/ 2147483647 h 50"/>
              <a:gd name="T20" fmla="*/ 2147483647 w 68"/>
              <a:gd name="T21" fmla="*/ 2147483647 h 50"/>
              <a:gd name="T22" fmla="*/ 2147483647 w 68"/>
              <a:gd name="T23" fmla="*/ 2147483647 h 50"/>
              <a:gd name="T24" fmla="*/ 2147483647 w 68"/>
              <a:gd name="T25" fmla="*/ 2147483647 h 50"/>
              <a:gd name="T26" fmla="*/ 2147483647 w 68"/>
              <a:gd name="T27" fmla="*/ 2147483647 h 50"/>
              <a:gd name="T28" fmla="*/ 2147483647 w 68"/>
              <a:gd name="T29" fmla="*/ 2147483647 h 50"/>
              <a:gd name="T30" fmla="*/ 2147483647 w 68"/>
              <a:gd name="T31" fmla="*/ 2147483647 h 50"/>
              <a:gd name="T32" fmla="*/ 2147483647 w 68"/>
              <a:gd name="T33" fmla="*/ 2147483647 h 50"/>
              <a:gd name="T34" fmla="*/ 2147483647 w 68"/>
              <a:gd name="T35" fmla="*/ 2147483647 h 50"/>
              <a:gd name="T36" fmla="*/ 2147483647 w 68"/>
              <a:gd name="T37" fmla="*/ 2147483647 h 50"/>
              <a:gd name="T38" fmla="*/ 2147483647 w 68"/>
              <a:gd name="T39" fmla="*/ 2147483647 h 50"/>
              <a:gd name="T40" fmla="*/ 2147483647 w 68"/>
              <a:gd name="T41" fmla="*/ 2147483647 h 50"/>
              <a:gd name="T42" fmla="*/ 2147483647 w 68"/>
              <a:gd name="T43" fmla="*/ 2147483647 h 50"/>
              <a:gd name="T44" fmla="*/ 2147483647 w 68"/>
              <a:gd name="T45" fmla="*/ 2147483647 h 50"/>
              <a:gd name="T46" fmla="*/ 2147483647 w 68"/>
              <a:gd name="T47" fmla="*/ 2147483647 h 50"/>
              <a:gd name="T48" fmla="*/ 2147483647 w 68"/>
              <a:gd name="T49" fmla="*/ 2147483647 h 50"/>
              <a:gd name="T50" fmla="*/ 2147483647 w 68"/>
              <a:gd name="T51" fmla="*/ 2147483647 h 50"/>
              <a:gd name="T52" fmla="*/ 2147483647 w 68"/>
              <a:gd name="T53" fmla="*/ 2147483647 h 50"/>
              <a:gd name="T54" fmla="*/ 2147483647 w 68"/>
              <a:gd name="T55" fmla="*/ 2147483647 h 50"/>
              <a:gd name="T56" fmla="*/ 2147483647 w 68"/>
              <a:gd name="T57" fmla="*/ 2147483647 h 50"/>
              <a:gd name="T58" fmla="*/ 2147483647 w 68"/>
              <a:gd name="T59" fmla="*/ 2147483647 h 50"/>
              <a:gd name="T60" fmla="*/ 2147483647 w 68"/>
              <a:gd name="T61" fmla="*/ 2147483647 h 50"/>
              <a:gd name="T62" fmla="*/ 2147483647 w 68"/>
              <a:gd name="T63" fmla="*/ 2147483647 h 50"/>
              <a:gd name="T64" fmla="*/ 2147483647 w 68"/>
              <a:gd name="T65" fmla="*/ 0 h 50"/>
              <a:gd name="T66" fmla="*/ 2147483647 w 68"/>
              <a:gd name="T67" fmla="*/ 0 h 50"/>
              <a:gd name="T68" fmla="*/ 2147483647 w 68"/>
              <a:gd name="T69" fmla="*/ 0 h 50"/>
              <a:gd name="T70" fmla="*/ 2147483647 w 68"/>
              <a:gd name="T71" fmla="*/ 2147483647 h 50"/>
              <a:gd name="T72" fmla="*/ 2147483647 w 68"/>
              <a:gd name="T73" fmla="*/ 2147483647 h 50"/>
              <a:gd name="T74" fmla="*/ 2147483647 w 68"/>
              <a:gd name="T75" fmla="*/ 2147483647 h 50"/>
              <a:gd name="T76" fmla="*/ 2147483647 w 68"/>
              <a:gd name="T77" fmla="*/ 2147483647 h 50"/>
              <a:gd name="T78" fmla="*/ 0 w 68"/>
              <a:gd name="T79" fmla="*/ 2147483647 h 50"/>
              <a:gd name="T80" fmla="*/ 0 w 68"/>
              <a:gd name="T81" fmla="*/ 2147483647 h 50"/>
              <a:gd name="T82" fmla="*/ 2147483647 w 68"/>
              <a:gd name="T83" fmla="*/ 2147483647 h 50"/>
              <a:gd name="T84" fmla="*/ 2147483647 w 68"/>
              <a:gd name="T85" fmla="*/ 2147483647 h 50"/>
              <a:gd name="T86" fmla="*/ 2147483647 w 68"/>
              <a:gd name="T87" fmla="*/ 2147483647 h 50"/>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68"/>
              <a:gd name="T133" fmla="*/ 0 h 50"/>
              <a:gd name="T134" fmla="*/ 68 w 68"/>
              <a:gd name="T135" fmla="*/ 50 h 50"/>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68" h="50">
                <a:moveTo>
                  <a:pt x="6" y="28"/>
                </a:moveTo>
                <a:lnTo>
                  <a:pt x="5" y="29"/>
                </a:lnTo>
                <a:lnTo>
                  <a:pt x="3" y="31"/>
                </a:lnTo>
                <a:lnTo>
                  <a:pt x="2" y="32"/>
                </a:lnTo>
                <a:lnTo>
                  <a:pt x="2" y="34"/>
                </a:lnTo>
                <a:lnTo>
                  <a:pt x="2" y="35"/>
                </a:lnTo>
                <a:lnTo>
                  <a:pt x="2" y="37"/>
                </a:lnTo>
                <a:lnTo>
                  <a:pt x="3" y="38"/>
                </a:lnTo>
                <a:lnTo>
                  <a:pt x="3" y="40"/>
                </a:lnTo>
                <a:lnTo>
                  <a:pt x="5" y="41"/>
                </a:lnTo>
                <a:lnTo>
                  <a:pt x="6" y="43"/>
                </a:lnTo>
                <a:lnTo>
                  <a:pt x="8" y="43"/>
                </a:lnTo>
                <a:lnTo>
                  <a:pt x="9" y="43"/>
                </a:lnTo>
                <a:lnTo>
                  <a:pt x="11" y="43"/>
                </a:lnTo>
                <a:lnTo>
                  <a:pt x="11" y="44"/>
                </a:lnTo>
                <a:lnTo>
                  <a:pt x="12" y="44"/>
                </a:lnTo>
                <a:lnTo>
                  <a:pt x="14" y="44"/>
                </a:lnTo>
                <a:lnTo>
                  <a:pt x="15" y="44"/>
                </a:lnTo>
                <a:lnTo>
                  <a:pt x="17" y="44"/>
                </a:lnTo>
                <a:lnTo>
                  <a:pt x="18" y="44"/>
                </a:lnTo>
                <a:lnTo>
                  <a:pt x="20" y="44"/>
                </a:lnTo>
                <a:lnTo>
                  <a:pt x="21" y="44"/>
                </a:lnTo>
                <a:lnTo>
                  <a:pt x="23" y="44"/>
                </a:lnTo>
                <a:lnTo>
                  <a:pt x="24" y="44"/>
                </a:lnTo>
                <a:lnTo>
                  <a:pt x="26" y="46"/>
                </a:lnTo>
                <a:lnTo>
                  <a:pt x="27" y="46"/>
                </a:lnTo>
                <a:lnTo>
                  <a:pt x="27" y="47"/>
                </a:lnTo>
                <a:lnTo>
                  <a:pt x="28" y="49"/>
                </a:lnTo>
                <a:lnTo>
                  <a:pt x="30" y="50"/>
                </a:lnTo>
                <a:lnTo>
                  <a:pt x="31" y="50"/>
                </a:lnTo>
                <a:lnTo>
                  <a:pt x="33" y="50"/>
                </a:lnTo>
                <a:lnTo>
                  <a:pt x="36" y="49"/>
                </a:lnTo>
                <a:lnTo>
                  <a:pt x="39" y="46"/>
                </a:lnTo>
                <a:lnTo>
                  <a:pt x="43" y="44"/>
                </a:lnTo>
                <a:lnTo>
                  <a:pt x="46" y="43"/>
                </a:lnTo>
                <a:lnTo>
                  <a:pt x="49" y="41"/>
                </a:lnTo>
                <a:lnTo>
                  <a:pt x="54" y="40"/>
                </a:lnTo>
                <a:lnTo>
                  <a:pt x="57" y="37"/>
                </a:lnTo>
                <a:lnTo>
                  <a:pt x="60" y="35"/>
                </a:lnTo>
                <a:lnTo>
                  <a:pt x="61" y="34"/>
                </a:lnTo>
                <a:lnTo>
                  <a:pt x="61" y="31"/>
                </a:lnTo>
                <a:lnTo>
                  <a:pt x="63" y="28"/>
                </a:lnTo>
                <a:lnTo>
                  <a:pt x="64" y="26"/>
                </a:lnTo>
                <a:lnTo>
                  <a:pt x="64" y="24"/>
                </a:lnTo>
                <a:lnTo>
                  <a:pt x="65" y="21"/>
                </a:lnTo>
                <a:lnTo>
                  <a:pt x="65" y="18"/>
                </a:lnTo>
                <a:lnTo>
                  <a:pt x="68" y="16"/>
                </a:lnTo>
                <a:lnTo>
                  <a:pt x="68" y="15"/>
                </a:lnTo>
                <a:lnTo>
                  <a:pt x="68" y="13"/>
                </a:lnTo>
                <a:lnTo>
                  <a:pt x="68" y="12"/>
                </a:lnTo>
                <a:lnTo>
                  <a:pt x="67" y="10"/>
                </a:lnTo>
                <a:lnTo>
                  <a:pt x="64" y="7"/>
                </a:lnTo>
                <a:lnTo>
                  <a:pt x="60" y="6"/>
                </a:lnTo>
                <a:lnTo>
                  <a:pt x="55" y="4"/>
                </a:lnTo>
                <a:lnTo>
                  <a:pt x="51" y="3"/>
                </a:lnTo>
                <a:lnTo>
                  <a:pt x="48" y="3"/>
                </a:lnTo>
                <a:lnTo>
                  <a:pt x="43" y="3"/>
                </a:lnTo>
                <a:lnTo>
                  <a:pt x="39" y="1"/>
                </a:lnTo>
                <a:lnTo>
                  <a:pt x="34" y="0"/>
                </a:lnTo>
                <a:lnTo>
                  <a:pt x="33" y="0"/>
                </a:lnTo>
                <a:lnTo>
                  <a:pt x="30" y="0"/>
                </a:lnTo>
                <a:lnTo>
                  <a:pt x="28" y="0"/>
                </a:lnTo>
                <a:lnTo>
                  <a:pt x="26" y="0"/>
                </a:lnTo>
                <a:lnTo>
                  <a:pt x="24" y="0"/>
                </a:lnTo>
                <a:lnTo>
                  <a:pt x="23" y="1"/>
                </a:lnTo>
                <a:lnTo>
                  <a:pt x="20" y="1"/>
                </a:lnTo>
                <a:lnTo>
                  <a:pt x="18" y="3"/>
                </a:lnTo>
                <a:lnTo>
                  <a:pt x="15" y="4"/>
                </a:lnTo>
                <a:lnTo>
                  <a:pt x="12" y="6"/>
                </a:lnTo>
                <a:lnTo>
                  <a:pt x="9" y="7"/>
                </a:lnTo>
                <a:lnTo>
                  <a:pt x="6" y="10"/>
                </a:lnTo>
                <a:lnTo>
                  <a:pt x="5" y="12"/>
                </a:lnTo>
                <a:lnTo>
                  <a:pt x="2" y="15"/>
                </a:lnTo>
                <a:lnTo>
                  <a:pt x="0" y="18"/>
                </a:lnTo>
                <a:lnTo>
                  <a:pt x="0" y="22"/>
                </a:lnTo>
                <a:lnTo>
                  <a:pt x="0" y="24"/>
                </a:lnTo>
                <a:lnTo>
                  <a:pt x="2" y="24"/>
                </a:lnTo>
                <a:lnTo>
                  <a:pt x="3" y="25"/>
                </a:lnTo>
                <a:lnTo>
                  <a:pt x="5" y="26"/>
                </a:lnTo>
                <a:lnTo>
                  <a:pt x="5" y="28"/>
                </a:lnTo>
                <a:lnTo>
                  <a:pt x="6" y="28"/>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269" name="Freeform 20"/>
          <p:cNvSpPr>
            <a:spLocks/>
          </p:cNvSpPr>
          <p:nvPr/>
        </p:nvSpPr>
        <p:spPr bwMode="auto">
          <a:xfrm>
            <a:off x="6338889" y="4756154"/>
            <a:ext cx="95251" cy="79375"/>
          </a:xfrm>
          <a:custGeom>
            <a:avLst/>
            <a:gdLst>
              <a:gd name="T0" fmla="*/ 2147483647 w 68"/>
              <a:gd name="T1" fmla="*/ 2147483647 h 50"/>
              <a:gd name="T2" fmla="*/ 2147483647 w 68"/>
              <a:gd name="T3" fmla="*/ 2147483647 h 50"/>
              <a:gd name="T4" fmla="*/ 2147483647 w 68"/>
              <a:gd name="T5" fmla="*/ 2147483647 h 50"/>
              <a:gd name="T6" fmla="*/ 2147483647 w 68"/>
              <a:gd name="T7" fmla="*/ 2147483647 h 50"/>
              <a:gd name="T8" fmla="*/ 2147483647 w 68"/>
              <a:gd name="T9" fmla="*/ 2147483647 h 50"/>
              <a:gd name="T10" fmla="*/ 2147483647 w 68"/>
              <a:gd name="T11" fmla="*/ 2147483647 h 50"/>
              <a:gd name="T12" fmla="*/ 2147483647 w 68"/>
              <a:gd name="T13" fmla="*/ 2147483647 h 50"/>
              <a:gd name="T14" fmla="*/ 2147483647 w 68"/>
              <a:gd name="T15" fmla="*/ 2147483647 h 50"/>
              <a:gd name="T16" fmla="*/ 2147483647 w 68"/>
              <a:gd name="T17" fmla="*/ 2147483647 h 50"/>
              <a:gd name="T18" fmla="*/ 2147483647 w 68"/>
              <a:gd name="T19" fmla="*/ 2147483647 h 50"/>
              <a:gd name="T20" fmla="*/ 2147483647 w 68"/>
              <a:gd name="T21" fmla="*/ 2147483647 h 50"/>
              <a:gd name="T22" fmla="*/ 2147483647 w 68"/>
              <a:gd name="T23" fmla="*/ 2147483647 h 50"/>
              <a:gd name="T24" fmla="*/ 2147483647 w 68"/>
              <a:gd name="T25" fmla="*/ 2147483647 h 50"/>
              <a:gd name="T26" fmla="*/ 2147483647 w 68"/>
              <a:gd name="T27" fmla="*/ 2147483647 h 50"/>
              <a:gd name="T28" fmla="*/ 2147483647 w 68"/>
              <a:gd name="T29" fmla="*/ 2147483647 h 50"/>
              <a:gd name="T30" fmla="*/ 2147483647 w 68"/>
              <a:gd name="T31" fmla="*/ 2147483647 h 50"/>
              <a:gd name="T32" fmla="*/ 2147483647 w 68"/>
              <a:gd name="T33" fmla="*/ 2147483647 h 50"/>
              <a:gd name="T34" fmla="*/ 2147483647 w 68"/>
              <a:gd name="T35" fmla="*/ 2147483647 h 50"/>
              <a:gd name="T36" fmla="*/ 2147483647 w 68"/>
              <a:gd name="T37" fmla="*/ 2147483647 h 50"/>
              <a:gd name="T38" fmla="*/ 2147483647 w 68"/>
              <a:gd name="T39" fmla="*/ 2147483647 h 50"/>
              <a:gd name="T40" fmla="*/ 2147483647 w 68"/>
              <a:gd name="T41" fmla="*/ 2147483647 h 50"/>
              <a:gd name="T42" fmla="*/ 2147483647 w 68"/>
              <a:gd name="T43" fmla="*/ 2147483647 h 50"/>
              <a:gd name="T44" fmla="*/ 2147483647 w 68"/>
              <a:gd name="T45" fmla="*/ 2147483647 h 50"/>
              <a:gd name="T46" fmla="*/ 2147483647 w 68"/>
              <a:gd name="T47" fmla="*/ 2147483647 h 50"/>
              <a:gd name="T48" fmla="*/ 2147483647 w 68"/>
              <a:gd name="T49" fmla="*/ 2147483647 h 50"/>
              <a:gd name="T50" fmla="*/ 2147483647 w 68"/>
              <a:gd name="T51" fmla="*/ 2147483647 h 50"/>
              <a:gd name="T52" fmla="*/ 2147483647 w 68"/>
              <a:gd name="T53" fmla="*/ 2147483647 h 50"/>
              <a:gd name="T54" fmla="*/ 2147483647 w 68"/>
              <a:gd name="T55" fmla="*/ 2147483647 h 50"/>
              <a:gd name="T56" fmla="*/ 2147483647 w 68"/>
              <a:gd name="T57" fmla="*/ 2147483647 h 50"/>
              <a:gd name="T58" fmla="*/ 2147483647 w 68"/>
              <a:gd name="T59" fmla="*/ 2147483647 h 50"/>
              <a:gd name="T60" fmla="*/ 2147483647 w 68"/>
              <a:gd name="T61" fmla="*/ 2147483647 h 50"/>
              <a:gd name="T62" fmla="*/ 2147483647 w 68"/>
              <a:gd name="T63" fmla="*/ 2147483647 h 50"/>
              <a:gd name="T64" fmla="*/ 2147483647 w 68"/>
              <a:gd name="T65" fmla="*/ 0 h 50"/>
              <a:gd name="T66" fmla="*/ 2147483647 w 68"/>
              <a:gd name="T67" fmla="*/ 0 h 50"/>
              <a:gd name="T68" fmla="*/ 2147483647 w 68"/>
              <a:gd name="T69" fmla="*/ 0 h 50"/>
              <a:gd name="T70" fmla="*/ 2147483647 w 68"/>
              <a:gd name="T71" fmla="*/ 2147483647 h 50"/>
              <a:gd name="T72" fmla="*/ 2147483647 w 68"/>
              <a:gd name="T73" fmla="*/ 2147483647 h 50"/>
              <a:gd name="T74" fmla="*/ 2147483647 w 68"/>
              <a:gd name="T75" fmla="*/ 2147483647 h 50"/>
              <a:gd name="T76" fmla="*/ 2147483647 w 68"/>
              <a:gd name="T77" fmla="*/ 2147483647 h 50"/>
              <a:gd name="T78" fmla="*/ 0 w 68"/>
              <a:gd name="T79" fmla="*/ 2147483647 h 50"/>
              <a:gd name="T80" fmla="*/ 0 w 68"/>
              <a:gd name="T81" fmla="*/ 2147483647 h 50"/>
              <a:gd name="T82" fmla="*/ 2147483647 w 68"/>
              <a:gd name="T83" fmla="*/ 2147483647 h 50"/>
              <a:gd name="T84" fmla="*/ 2147483647 w 68"/>
              <a:gd name="T85" fmla="*/ 2147483647 h 50"/>
              <a:gd name="T86" fmla="*/ 2147483647 w 68"/>
              <a:gd name="T87" fmla="*/ 2147483647 h 50"/>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68"/>
              <a:gd name="T133" fmla="*/ 0 h 50"/>
              <a:gd name="T134" fmla="*/ 68 w 68"/>
              <a:gd name="T135" fmla="*/ 50 h 50"/>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68" h="50">
                <a:moveTo>
                  <a:pt x="6" y="28"/>
                </a:moveTo>
                <a:lnTo>
                  <a:pt x="5" y="29"/>
                </a:lnTo>
                <a:lnTo>
                  <a:pt x="3" y="31"/>
                </a:lnTo>
                <a:lnTo>
                  <a:pt x="2" y="32"/>
                </a:lnTo>
                <a:lnTo>
                  <a:pt x="2" y="34"/>
                </a:lnTo>
                <a:lnTo>
                  <a:pt x="2" y="35"/>
                </a:lnTo>
                <a:lnTo>
                  <a:pt x="2" y="37"/>
                </a:lnTo>
                <a:lnTo>
                  <a:pt x="3" y="38"/>
                </a:lnTo>
                <a:lnTo>
                  <a:pt x="3" y="40"/>
                </a:lnTo>
                <a:lnTo>
                  <a:pt x="5" y="41"/>
                </a:lnTo>
                <a:lnTo>
                  <a:pt x="6" y="43"/>
                </a:lnTo>
                <a:lnTo>
                  <a:pt x="8" y="43"/>
                </a:lnTo>
                <a:lnTo>
                  <a:pt x="9" y="43"/>
                </a:lnTo>
                <a:lnTo>
                  <a:pt x="11" y="43"/>
                </a:lnTo>
                <a:lnTo>
                  <a:pt x="11" y="44"/>
                </a:lnTo>
                <a:lnTo>
                  <a:pt x="12" y="44"/>
                </a:lnTo>
                <a:lnTo>
                  <a:pt x="14" y="44"/>
                </a:lnTo>
                <a:lnTo>
                  <a:pt x="15" y="44"/>
                </a:lnTo>
                <a:lnTo>
                  <a:pt x="17" y="44"/>
                </a:lnTo>
                <a:lnTo>
                  <a:pt x="18" y="44"/>
                </a:lnTo>
                <a:lnTo>
                  <a:pt x="20" y="44"/>
                </a:lnTo>
                <a:lnTo>
                  <a:pt x="21" y="44"/>
                </a:lnTo>
                <a:lnTo>
                  <a:pt x="23" y="44"/>
                </a:lnTo>
                <a:lnTo>
                  <a:pt x="24" y="44"/>
                </a:lnTo>
                <a:lnTo>
                  <a:pt x="26" y="46"/>
                </a:lnTo>
                <a:lnTo>
                  <a:pt x="27" y="46"/>
                </a:lnTo>
                <a:lnTo>
                  <a:pt x="27" y="47"/>
                </a:lnTo>
                <a:lnTo>
                  <a:pt x="28" y="49"/>
                </a:lnTo>
                <a:lnTo>
                  <a:pt x="30" y="50"/>
                </a:lnTo>
                <a:lnTo>
                  <a:pt x="31" y="50"/>
                </a:lnTo>
                <a:lnTo>
                  <a:pt x="33" y="50"/>
                </a:lnTo>
                <a:lnTo>
                  <a:pt x="36" y="49"/>
                </a:lnTo>
                <a:lnTo>
                  <a:pt x="39" y="46"/>
                </a:lnTo>
                <a:lnTo>
                  <a:pt x="43" y="44"/>
                </a:lnTo>
                <a:lnTo>
                  <a:pt x="46" y="43"/>
                </a:lnTo>
                <a:lnTo>
                  <a:pt x="49" y="41"/>
                </a:lnTo>
                <a:lnTo>
                  <a:pt x="54" y="40"/>
                </a:lnTo>
                <a:lnTo>
                  <a:pt x="57" y="37"/>
                </a:lnTo>
                <a:lnTo>
                  <a:pt x="60" y="35"/>
                </a:lnTo>
                <a:lnTo>
                  <a:pt x="61" y="34"/>
                </a:lnTo>
                <a:lnTo>
                  <a:pt x="61" y="31"/>
                </a:lnTo>
                <a:lnTo>
                  <a:pt x="63" y="28"/>
                </a:lnTo>
                <a:lnTo>
                  <a:pt x="64" y="26"/>
                </a:lnTo>
                <a:lnTo>
                  <a:pt x="64" y="24"/>
                </a:lnTo>
                <a:lnTo>
                  <a:pt x="65" y="21"/>
                </a:lnTo>
                <a:lnTo>
                  <a:pt x="65" y="18"/>
                </a:lnTo>
                <a:lnTo>
                  <a:pt x="68" y="16"/>
                </a:lnTo>
                <a:lnTo>
                  <a:pt x="68" y="15"/>
                </a:lnTo>
                <a:lnTo>
                  <a:pt x="68" y="13"/>
                </a:lnTo>
                <a:lnTo>
                  <a:pt x="68" y="12"/>
                </a:lnTo>
                <a:lnTo>
                  <a:pt x="67" y="10"/>
                </a:lnTo>
                <a:lnTo>
                  <a:pt x="64" y="7"/>
                </a:lnTo>
                <a:lnTo>
                  <a:pt x="60" y="6"/>
                </a:lnTo>
                <a:lnTo>
                  <a:pt x="55" y="4"/>
                </a:lnTo>
                <a:lnTo>
                  <a:pt x="51" y="3"/>
                </a:lnTo>
                <a:lnTo>
                  <a:pt x="48" y="3"/>
                </a:lnTo>
                <a:lnTo>
                  <a:pt x="43" y="3"/>
                </a:lnTo>
                <a:lnTo>
                  <a:pt x="39" y="1"/>
                </a:lnTo>
                <a:lnTo>
                  <a:pt x="34" y="0"/>
                </a:lnTo>
                <a:lnTo>
                  <a:pt x="33" y="0"/>
                </a:lnTo>
                <a:lnTo>
                  <a:pt x="30" y="0"/>
                </a:lnTo>
                <a:lnTo>
                  <a:pt x="28" y="0"/>
                </a:lnTo>
                <a:lnTo>
                  <a:pt x="26" y="0"/>
                </a:lnTo>
                <a:lnTo>
                  <a:pt x="24" y="0"/>
                </a:lnTo>
                <a:lnTo>
                  <a:pt x="23" y="1"/>
                </a:lnTo>
                <a:lnTo>
                  <a:pt x="20" y="1"/>
                </a:lnTo>
                <a:lnTo>
                  <a:pt x="18" y="3"/>
                </a:lnTo>
                <a:lnTo>
                  <a:pt x="15" y="4"/>
                </a:lnTo>
                <a:lnTo>
                  <a:pt x="12" y="6"/>
                </a:lnTo>
                <a:lnTo>
                  <a:pt x="9" y="7"/>
                </a:lnTo>
                <a:lnTo>
                  <a:pt x="6" y="10"/>
                </a:lnTo>
                <a:lnTo>
                  <a:pt x="5" y="12"/>
                </a:lnTo>
                <a:lnTo>
                  <a:pt x="2" y="15"/>
                </a:lnTo>
                <a:lnTo>
                  <a:pt x="0" y="18"/>
                </a:lnTo>
                <a:lnTo>
                  <a:pt x="0" y="22"/>
                </a:lnTo>
                <a:lnTo>
                  <a:pt x="0" y="24"/>
                </a:lnTo>
                <a:lnTo>
                  <a:pt x="2" y="24"/>
                </a:lnTo>
                <a:lnTo>
                  <a:pt x="3" y="25"/>
                </a:lnTo>
                <a:lnTo>
                  <a:pt x="5" y="26"/>
                </a:lnTo>
                <a:lnTo>
                  <a:pt x="5" y="28"/>
                </a:lnTo>
                <a:lnTo>
                  <a:pt x="6" y="28"/>
                </a:lnTo>
              </a:path>
            </a:pathLst>
          </a:custGeom>
          <a:solidFill>
            <a:srgbClr val="FFFF00"/>
          </a:solidFill>
          <a:ln w="4763">
            <a:solidFill>
              <a:srgbClr val="990000"/>
            </a:solidFill>
            <a:round/>
            <a:headEnd/>
            <a:tailEnd/>
          </a:ln>
        </p:spPr>
        <p:txBody>
          <a:bodyPr/>
          <a:lstStyle/>
          <a:p>
            <a:endParaRPr lang="en-US"/>
          </a:p>
        </p:txBody>
      </p:sp>
      <p:sp>
        <p:nvSpPr>
          <p:cNvPr id="53270" name="Freeform 21"/>
          <p:cNvSpPr>
            <a:spLocks/>
          </p:cNvSpPr>
          <p:nvPr/>
        </p:nvSpPr>
        <p:spPr bwMode="auto">
          <a:xfrm>
            <a:off x="6419850" y="4897441"/>
            <a:ext cx="58739" cy="46037"/>
          </a:xfrm>
          <a:custGeom>
            <a:avLst/>
            <a:gdLst>
              <a:gd name="T0" fmla="*/ 0 w 41"/>
              <a:gd name="T1" fmla="*/ 2147483647 h 29"/>
              <a:gd name="T2" fmla="*/ 2147483647 w 41"/>
              <a:gd name="T3" fmla="*/ 2147483647 h 29"/>
              <a:gd name="T4" fmla="*/ 2147483647 w 41"/>
              <a:gd name="T5" fmla="*/ 2147483647 h 29"/>
              <a:gd name="T6" fmla="*/ 2147483647 w 41"/>
              <a:gd name="T7" fmla="*/ 2147483647 h 29"/>
              <a:gd name="T8" fmla="*/ 2147483647 w 41"/>
              <a:gd name="T9" fmla="*/ 2147483647 h 29"/>
              <a:gd name="T10" fmla="*/ 2147483647 w 41"/>
              <a:gd name="T11" fmla="*/ 2147483647 h 29"/>
              <a:gd name="T12" fmla="*/ 2147483647 w 41"/>
              <a:gd name="T13" fmla="*/ 2147483647 h 29"/>
              <a:gd name="T14" fmla="*/ 2147483647 w 41"/>
              <a:gd name="T15" fmla="*/ 2147483647 h 29"/>
              <a:gd name="T16" fmla="*/ 2147483647 w 41"/>
              <a:gd name="T17" fmla="*/ 2147483647 h 29"/>
              <a:gd name="T18" fmla="*/ 2147483647 w 41"/>
              <a:gd name="T19" fmla="*/ 2147483647 h 29"/>
              <a:gd name="T20" fmla="*/ 2147483647 w 41"/>
              <a:gd name="T21" fmla="*/ 2147483647 h 29"/>
              <a:gd name="T22" fmla="*/ 2147483647 w 41"/>
              <a:gd name="T23" fmla="*/ 2147483647 h 29"/>
              <a:gd name="T24" fmla="*/ 2147483647 w 41"/>
              <a:gd name="T25" fmla="*/ 2147483647 h 29"/>
              <a:gd name="T26" fmla="*/ 2147483647 w 41"/>
              <a:gd name="T27" fmla="*/ 2147483647 h 29"/>
              <a:gd name="T28" fmla="*/ 2147483647 w 41"/>
              <a:gd name="T29" fmla="*/ 2147483647 h 29"/>
              <a:gd name="T30" fmla="*/ 2147483647 w 41"/>
              <a:gd name="T31" fmla="*/ 2147483647 h 29"/>
              <a:gd name="T32" fmla="*/ 2147483647 w 41"/>
              <a:gd name="T33" fmla="*/ 2147483647 h 29"/>
              <a:gd name="T34" fmla="*/ 2147483647 w 41"/>
              <a:gd name="T35" fmla="*/ 2147483647 h 29"/>
              <a:gd name="T36" fmla="*/ 2147483647 w 41"/>
              <a:gd name="T37" fmla="*/ 2147483647 h 29"/>
              <a:gd name="T38" fmla="*/ 2147483647 w 41"/>
              <a:gd name="T39" fmla="*/ 2147483647 h 29"/>
              <a:gd name="T40" fmla="*/ 2147483647 w 41"/>
              <a:gd name="T41" fmla="*/ 2147483647 h 29"/>
              <a:gd name="T42" fmla="*/ 2147483647 w 41"/>
              <a:gd name="T43" fmla="*/ 2147483647 h 29"/>
              <a:gd name="T44" fmla="*/ 2147483647 w 41"/>
              <a:gd name="T45" fmla="*/ 2147483647 h 29"/>
              <a:gd name="T46" fmla="*/ 2147483647 w 41"/>
              <a:gd name="T47" fmla="*/ 2147483647 h 29"/>
              <a:gd name="T48" fmla="*/ 2147483647 w 41"/>
              <a:gd name="T49" fmla="*/ 0 h 29"/>
              <a:gd name="T50" fmla="*/ 2147483647 w 41"/>
              <a:gd name="T51" fmla="*/ 0 h 29"/>
              <a:gd name="T52" fmla="*/ 2147483647 w 41"/>
              <a:gd name="T53" fmla="*/ 0 h 29"/>
              <a:gd name="T54" fmla="*/ 2147483647 w 41"/>
              <a:gd name="T55" fmla="*/ 0 h 29"/>
              <a:gd name="T56" fmla="*/ 2147483647 w 41"/>
              <a:gd name="T57" fmla="*/ 0 h 29"/>
              <a:gd name="T58" fmla="*/ 2147483647 w 41"/>
              <a:gd name="T59" fmla="*/ 2147483647 h 29"/>
              <a:gd name="T60" fmla="*/ 2147483647 w 41"/>
              <a:gd name="T61" fmla="*/ 2147483647 h 29"/>
              <a:gd name="T62" fmla="*/ 2147483647 w 41"/>
              <a:gd name="T63" fmla="*/ 2147483647 h 29"/>
              <a:gd name="T64" fmla="*/ 2147483647 w 41"/>
              <a:gd name="T65" fmla="*/ 2147483647 h 29"/>
              <a:gd name="T66" fmla="*/ 2147483647 w 41"/>
              <a:gd name="T67" fmla="*/ 2147483647 h 29"/>
              <a:gd name="T68" fmla="*/ 2147483647 w 41"/>
              <a:gd name="T69" fmla="*/ 2147483647 h 29"/>
              <a:gd name="T70" fmla="*/ 2147483647 w 41"/>
              <a:gd name="T71" fmla="*/ 2147483647 h 29"/>
              <a:gd name="T72" fmla="*/ 2147483647 w 41"/>
              <a:gd name="T73" fmla="*/ 2147483647 h 29"/>
              <a:gd name="T74" fmla="*/ 2147483647 w 41"/>
              <a:gd name="T75" fmla="*/ 2147483647 h 29"/>
              <a:gd name="T76" fmla="*/ 2147483647 w 41"/>
              <a:gd name="T77" fmla="*/ 2147483647 h 29"/>
              <a:gd name="T78" fmla="*/ 2147483647 w 41"/>
              <a:gd name="T79" fmla="*/ 2147483647 h 29"/>
              <a:gd name="T80" fmla="*/ 0 w 41"/>
              <a:gd name="T81" fmla="*/ 2147483647 h 29"/>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41"/>
              <a:gd name="T124" fmla="*/ 0 h 29"/>
              <a:gd name="T125" fmla="*/ 41 w 41"/>
              <a:gd name="T126" fmla="*/ 29 h 29"/>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41" h="29">
                <a:moveTo>
                  <a:pt x="0" y="15"/>
                </a:moveTo>
                <a:lnTo>
                  <a:pt x="2" y="16"/>
                </a:lnTo>
                <a:lnTo>
                  <a:pt x="2" y="17"/>
                </a:lnTo>
                <a:lnTo>
                  <a:pt x="2" y="20"/>
                </a:lnTo>
                <a:lnTo>
                  <a:pt x="3" y="22"/>
                </a:lnTo>
                <a:lnTo>
                  <a:pt x="3" y="23"/>
                </a:lnTo>
                <a:lnTo>
                  <a:pt x="3" y="25"/>
                </a:lnTo>
                <a:lnTo>
                  <a:pt x="5" y="26"/>
                </a:lnTo>
                <a:lnTo>
                  <a:pt x="5" y="28"/>
                </a:lnTo>
                <a:lnTo>
                  <a:pt x="10" y="29"/>
                </a:lnTo>
                <a:lnTo>
                  <a:pt x="15" y="29"/>
                </a:lnTo>
                <a:lnTo>
                  <a:pt x="21" y="28"/>
                </a:lnTo>
                <a:lnTo>
                  <a:pt x="25" y="26"/>
                </a:lnTo>
                <a:lnTo>
                  <a:pt x="30" y="23"/>
                </a:lnTo>
                <a:lnTo>
                  <a:pt x="34" y="20"/>
                </a:lnTo>
                <a:lnTo>
                  <a:pt x="39" y="16"/>
                </a:lnTo>
                <a:lnTo>
                  <a:pt x="40" y="12"/>
                </a:lnTo>
                <a:lnTo>
                  <a:pt x="41" y="10"/>
                </a:lnTo>
                <a:lnTo>
                  <a:pt x="41" y="7"/>
                </a:lnTo>
                <a:lnTo>
                  <a:pt x="41" y="6"/>
                </a:lnTo>
                <a:lnTo>
                  <a:pt x="40" y="4"/>
                </a:lnTo>
                <a:lnTo>
                  <a:pt x="40" y="3"/>
                </a:lnTo>
                <a:lnTo>
                  <a:pt x="39" y="1"/>
                </a:lnTo>
                <a:lnTo>
                  <a:pt x="37" y="1"/>
                </a:lnTo>
                <a:lnTo>
                  <a:pt x="37" y="0"/>
                </a:lnTo>
                <a:lnTo>
                  <a:pt x="34" y="0"/>
                </a:lnTo>
                <a:lnTo>
                  <a:pt x="31" y="0"/>
                </a:lnTo>
                <a:lnTo>
                  <a:pt x="28" y="0"/>
                </a:lnTo>
                <a:lnTo>
                  <a:pt x="25" y="0"/>
                </a:lnTo>
                <a:lnTo>
                  <a:pt x="22" y="1"/>
                </a:lnTo>
                <a:lnTo>
                  <a:pt x="21" y="1"/>
                </a:lnTo>
                <a:lnTo>
                  <a:pt x="18" y="3"/>
                </a:lnTo>
                <a:lnTo>
                  <a:pt x="15" y="4"/>
                </a:lnTo>
                <a:lnTo>
                  <a:pt x="13" y="6"/>
                </a:lnTo>
                <a:lnTo>
                  <a:pt x="10" y="6"/>
                </a:lnTo>
                <a:lnTo>
                  <a:pt x="9" y="7"/>
                </a:lnTo>
                <a:lnTo>
                  <a:pt x="7" y="9"/>
                </a:lnTo>
                <a:lnTo>
                  <a:pt x="6" y="9"/>
                </a:lnTo>
                <a:lnTo>
                  <a:pt x="5" y="10"/>
                </a:lnTo>
                <a:lnTo>
                  <a:pt x="2" y="12"/>
                </a:lnTo>
                <a:lnTo>
                  <a:pt x="0" y="15"/>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271" name="Freeform 22"/>
          <p:cNvSpPr>
            <a:spLocks/>
          </p:cNvSpPr>
          <p:nvPr/>
        </p:nvSpPr>
        <p:spPr bwMode="auto">
          <a:xfrm>
            <a:off x="6419850" y="4897441"/>
            <a:ext cx="58739" cy="46037"/>
          </a:xfrm>
          <a:custGeom>
            <a:avLst/>
            <a:gdLst>
              <a:gd name="T0" fmla="*/ 0 w 41"/>
              <a:gd name="T1" fmla="*/ 2147483647 h 29"/>
              <a:gd name="T2" fmla="*/ 2147483647 w 41"/>
              <a:gd name="T3" fmla="*/ 2147483647 h 29"/>
              <a:gd name="T4" fmla="*/ 2147483647 w 41"/>
              <a:gd name="T5" fmla="*/ 2147483647 h 29"/>
              <a:gd name="T6" fmla="*/ 2147483647 w 41"/>
              <a:gd name="T7" fmla="*/ 2147483647 h 29"/>
              <a:gd name="T8" fmla="*/ 2147483647 w 41"/>
              <a:gd name="T9" fmla="*/ 2147483647 h 29"/>
              <a:gd name="T10" fmla="*/ 2147483647 w 41"/>
              <a:gd name="T11" fmla="*/ 2147483647 h 29"/>
              <a:gd name="T12" fmla="*/ 2147483647 w 41"/>
              <a:gd name="T13" fmla="*/ 2147483647 h 29"/>
              <a:gd name="T14" fmla="*/ 2147483647 w 41"/>
              <a:gd name="T15" fmla="*/ 2147483647 h 29"/>
              <a:gd name="T16" fmla="*/ 2147483647 w 41"/>
              <a:gd name="T17" fmla="*/ 2147483647 h 29"/>
              <a:gd name="T18" fmla="*/ 2147483647 w 41"/>
              <a:gd name="T19" fmla="*/ 2147483647 h 29"/>
              <a:gd name="T20" fmla="*/ 2147483647 w 41"/>
              <a:gd name="T21" fmla="*/ 2147483647 h 29"/>
              <a:gd name="T22" fmla="*/ 2147483647 w 41"/>
              <a:gd name="T23" fmla="*/ 2147483647 h 29"/>
              <a:gd name="T24" fmla="*/ 2147483647 w 41"/>
              <a:gd name="T25" fmla="*/ 2147483647 h 29"/>
              <a:gd name="T26" fmla="*/ 2147483647 w 41"/>
              <a:gd name="T27" fmla="*/ 2147483647 h 29"/>
              <a:gd name="T28" fmla="*/ 2147483647 w 41"/>
              <a:gd name="T29" fmla="*/ 2147483647 h 29"/>
              <a:gd name="T30" fmla="*/ 2147483647 w 41"/>
              <a:gd name="T31" fmla="*/ 2147483647 h 29"/>
              <a:gd name="T32" fmla="*/ 2147483647 w 41"/>
              <a:gd name="T33" fmla="*/ 2147483647 h 29"/>
              <a:gd name="T34" fmla="*/ 2147483647 w 41"/>
              <a:gd name="T35" fmla="*/ 2147483647 h 29"/>
              <a:gd name="T36" fmla="*/ 2147483647 w 41"/>
              <a:gd name="T37" fmla="*/ 2147483647 h 29"/>
              <a:gd name="T38" fmla="*/ 2147483647 w 41"/>
              <a:gd name="T39" fmla="*/ 2147483647 h 29"/>
              <a:gd name="T40" fmla="*/ 2147483647 w 41"/>
              <a:gd name="T41" fmla="*/ 2147483647 h 29"/>
              <a:gd name="T42" fmla="*/ 2147483647 w 41"/>
              <a:gd name="T43" fmla="*/ 2147483647 h 29"/>
              <a:gd name="T44" fmla="*/ 2147483647 w 41"/>
              <a:gd name="T45" fmla="*/ 2147483647 h 29"/>
              <a:gd name="T46" fmla="*/ 2147483647 w 41"/>
              <a:gd name="T47" fmla="*/ 2147483647 h 29"/>
              <a:gd name="T48" fmla="*/ 2147483647 w 41"/>
              <a:gd name="T49" fmla="*/ 0 h 29"/>
              <a:gd name="T50" fmla="*/ 2147483647 w 41"/>
              <a:gd name="T51" fmla="*/ 0 h 29"/>
              <a:gd name="T52" fmla="*/ 2147483647 w 41"/>
              <a:gd name="T53" fmla="*/ 0 h 29"/>
              <a:gd name="T54" fmla="*/ 2147483647 w 41"/>
              <a:gd name="T55" fmla="*/ 0 h 29"/>
              <a:gd name="T56" fmla="*/ 2147483647 w 41"/>
              <a:gd name="T57" fmla="*/ 0 h 29"/>
              <a:gd name="T58" fmla="*/ 2147483647 w 41"/>
              <a:gd name="T59" fmla="*/ 2147483647 h 29"/>
              <a:gd name="T60" fmla="*/ 2147483647 w 41"/>
              <a:gd name="T61" fmla="*/ 2147483647 h 29"/>
              <a:gd name="T62" fmla="*/ 2147483647 w 41"/>
              <a:gd name="T63" fmla="*/ 2147483647 h 29"/>
              <a:gd name="T64" fmla="*/ 2147483647 w 41"/>
              <a:gd name="T65" fmla="*/ 2147483647 h 29"/>
              <a:gd name="T66" fmla="*/ 2147483647 w 41"/>
              <a:gd name="T67" fmla="*/ 2147483647 h 29"/>
              <a:gd name="T68" fmla="*/ 2147483647 w 41"/>
              <a:gd name="T69" fmla="*/ 2147483647 h 29"/>
              <a:gd name="T70" fmla="*/ 2147483647 w 41"/>
              <a:gd name="T71" fmla="*/ 2147483647 h 29"/>
              <a:gd name="T72" fmla="*/ 2147483647 w 41"/>
              <a:gd name="T73" fmla="*/ 2147483647 h 29"/>
              <a:gd name="T74" fmla="*/ 2147483647 w 41"/>
              <a:gd name="T75" fmla="*/ 2147483647 h 29"/>
              <a:gd name="T76" fmla="*/ 2147483647 w 41"/>
              <a:gd name="T77" fmla="*/ 2147483647 h 29"/>
              <a:gd name="T78" fmla="*/ 2147483647 w 41"/>
              <a:gd name="T79" fmla="*/ 2147483647 h 29"/>
              <a:gd name="T80" fmla="*/ 0 w 41"/>
              <a:gd name="T81" fmla="*/ 2147483647 h 29"/>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41"/>
              <a:gd name="T124" fmla="*/ 0 h 29"/>
              <a:gd name="T125" fmla="*/ 41 w 41"/>
              <a:gd name="T126" fmla="*/ 29 h 29"/>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41" h="29">
                <a:moveTo>
                  <a:pt x="0" y="15"/>
                </a:moveTo>
                <a:lnTo>
                  <a:pt x="2" y="16"/>
                </a:lnTo>
                <a:lnTo>
                  <a:pt x="2" y="17"/>
                </a:lnTo>
                <a:lnTo>
                  <a:pt x="2" y="20"/>
                </a:lnTo>
                <a:lnTo>
                  <a:pt x="3" y="22"/>
                </a:lnTo>
                <a:lnTo>
                  <a:pt x="3" y="23"/>
                </a:lnTo>
                <a:lnTo>
                  <a:pt x="3" y="25"/>
                </a:lnTo>
                <a:lnTo>
                  <a:pt x="5" y="26"/>
                </a:lnTo>
                <a:lnTo>
                  <a:pt x="5" y="28"/>
                </a:lnTo>
                <a:lnTo>
                  <a:pt x="10" y="29"/>
                </a:lnTo>
                <a:lnTo>
                  <a:pt x="15" y="29"/>
                </a:lnTo>
                <a:lnTo>
                  <a:pt x="21" y="28"/>
                </a:lnTo>
                <a:lnTo>
                  <a:pt x="25" y="26"/>
                </a:lnTo>
                <a:lnTo>
                  <a:pt x="30" y="23"/>
                </a:lnTo>
                <a:lnTo>
                  <a:pt x="34" y="20"/>
                </a:lnTo>
                <a:lnTo>
                  <a:pt x="39" y="16"/>
                </a:lnTo>
                <a:lnTo>
                  <a:pt x="40" y="12"/>
                </a:lnTo>
                <a:lnTo>
                  <a:pt x="41" y="10"/>
                </a:lnTo>
                <a:lnTo>
                  <a:pt x="41" y="7"/>
                </a:lnTo>
                <a:lnTo>
                  <a:pt x="41" y="6"/>
                </a:lnTo>
                <a:lnTo>
                  <a:pt x="40" y="4"/>
                </a:lnTo>
                <a:lnTo>
                  <a:pt x="40" y="3"/>
                </a:lnTo>
                <a:lnTo>
                  <a:pt x="39" y="1"/>
                </a:lnTo>
                <a:lnTo>
                  <a:pt x="37" y="1"/>
                </a:lnTo>
                <a:lnTo>
                  <a:pt x="37" y="0"/>
                </a:lnTo>
                <a:lnTo>
                  <a:pt x="34" y="0"/>
                </a:lnTo>
                <a:lnTo>
                  <a:pt x="31" y="0"/>
                </a:lnTo>
                <a:lnTo>
                  <a:pt x="28" y="0"/>
                </a:lnTo>
                <a:lnTo>
                  <a:pt x="25" y="0"/>
                </a:lnTo>
                <a:lnTo>
                  <a:pt x="22" y="1"/>
                </a:lnTo>
                <a:lnTo>
                  <a:pt x="21" y="1"/>
                </a:lnTo>
                <a:lnTo>
                  <a:pt x="18" y="3"/>
                </a:lnTo>
                <a:lnTo>
                  <a:pt x="15" y="4"/>
                </a:lnTo>
                <a:lnTo>
                  <a:pt x="13" y="6"/>
                </a:lnTo>
                <a:lnTo>
                  <a:pt x="10" y="6"/>
                </a:lnTo>
                <a:lnTo>
                  <a:pt x="9" y="7"/>
                </a:lnTo>
                <a:lnTo>
                  <a:pt x="7" y="9"/>
                </a:lnTo>
                <a:lnTo>
                  <a:pt x="6" y="9"/>
                </a:lnTo>
                <a:lnTo>
                  <a:pt x="5" y="10"/>
                </a:lnTo>
                <a:lnTo>
                  <a:pt x="2" y="12"/>
                </a:lnTo>
                <a:lnTo>
                  <a:pt x="0" y="15"/>
                </a:lnTo>
              </a:path>
            </a:pathLst>
          </a:custGeom>
          <a:solidFill>
            <a:srgbClr val="FFFF00"/>
          </a:solidFill>
          <a:ln w="1588">
            <a:solidFill>
              <a:srgbClr val="990000"/>
            </a:solidFill>
            <a:round/>
            <a:headEnd/>
            <a:tailEnd/>
          </a:ln>
        </p:spPr>
        <p:txBody>
          <a:bodyPr/>
          <a:lstStyle/>
          <a:p>
            <a:endParaRPr lang="en-US"/>
          </a:p>
        </p:txBody>
      </p:sp>
      <p:sp>
        <p:nvSpPr>
          <p:cNvPr id="53272" name="Freeform 23"/>
          <p:cNvSpPr>
            <a:spLocks/>
          </p:cNvSpPr>
          <p:nvPr/>
        </p:nvSpPr>
        <p:spPr bwMode="auto">
          <a:xfrm>
            <a:off x="6419850" y="4897441"/>
            <a:ext cx="58739" cy="46037"/>
          </a:xfrm>
          <a:custGeom>
            <a:avLst/>
            <a:gdLst>
              <a:gd name="T0" fmla="*/ 0 w 41"/>
              <a:gd name="T1" fmla="*/ 2147483647 h 29"/>
              <a:gd name="T2" fmla="*/ 2147483647 w 41"/>
              <a:gd name="T3" fmla="*/ 2147483647 h 29"/>
              <a:gd name="T4" fmla="*/ 2147483647 w 41"/>
              <a:gd name="T5" fmla="*/ 2147483647 h 29"/>
              <a:gd name="T6" fmla="*/ 2147483647 w 41"/>
              <a:gd name="T7" fmla="*/ 2147483647 h 29"/>
              <a:gd name="T8" fmla="*/ 2147483647 w 41"/>
              <a:gd name="T9" fmla="*/ 2147483647 h 29"/>
              <a:gd name="T10" fmla="*/ 2147483647 w 41"/>
              <a:gd name="T11" fmla="*/ 2147483647 h 29"/>
              <a:gd name="T12" fmla="*/ 2147483647 w 41"/>
              <a:gd name="T13" fmla="*/ 2147483647 h 29"/>
              <a:gd name="T14" fmla="*/ 2147483647 w 41"/>
              <a:gd name="T15" fmla="*/ 2147483647 h 29"/>
              <a:gd name="T16" fmla="*/ 2147483647 w 41"/>
              <a:gd name="T17" fmla="*/ 2147483647 h 29"/>
              <a:gd name="T18" fmla="*/ 2147483647 w 41"/>
              <a:gd name="T19" fmla="*/ 2147483647 h 29"/>
              <a:gd name="T20" fmla="*/ 2147483647 w 41"/>
              <a:gd name="T21" fmla="*/ 2147483647 h 29"/>
              <a:gd name="T22" fmla="*/ 2147483647 w 41"/>
              <a:gd name="T23" fmla="*/ 2147483647 h 29"/>
              <a:gd name="T24" fmla="*/ 2147483647 w 41"/>
              <a:gd name="T25" fmla="*/ 2147483647 h 29"/>
              <a:gd name="T26" fmla="*/ 2147483647 w 41"/>
              <a:gd name="T27" fmla="*/ 2147483647 h 29"/>
              <a:gd name="T28" fmla="*/ 2147483647 w 41"/>
              <a:gd name="T29" fmla="*/ 2147483647 h 29"/>
              <a:gd name="T30" fmla="*/ 2147483647 w 41"/>
              <a:gd name="T31" fmla="*/ 2147483647 h 29"/>
              <a:gd name="T32" fmla="*/ 2147483647 w 41"/>
              <a:gd name="T33" fmla="*/ 2147483647 h 29"/>
              <a:gd name="T34" fmla="*/ 2147483647 w 41"/>
              <a:gd name="T35" fmla="*/ 2147483647 h 29"/>
              <a:gd name="T36" fmla="*/ 2147483647 w 41"/>
              <a:gd name="T37" fmla="*/ 2147483647 h 29"/>
              <a:gd name="T38" fmla="*/ 2147483647 w 41"/>
              <a:gd name="T39" fmla="*/ 2147483647 h 29"/>
              <a:gd name="T40" fmla="*/ 2147483647 w 41"/>
              <a:gd name="T41" fmla="*/ 2147483647 h 29"/>
              <a:gd name="T42" fmla="*/ 2147483647 w 41"/>
              <a:gd name="T43" fmla="*/ 2147483647 h 29"/>
              <a:gd name="T44" fmla="*/ 2147483647 w 41"/>
              <a:gd name="T45" fmla="*/ 2147483647 h 29"/>
              <a:gd name="T46" fmla="*/ 2147483647 w 41"/>
              <a:gd name="T47" fmla="*/ 2147483647 h 29"/>
              <a:gd name="T48" fmla="*/ 2147483647 w 41"/>
              <a:gd name="T49" fmla="*/ 0 h 29"/>
              <a:gd name="T50" fmla="*/ 2147483647 w 41"/>
              <a:gd name="T51" fmla="*/ 0 h 29"/>
              <a:gd name="T52" fmla="*/ 2147483647 w 41"/>
              <a:gd name="T53" fmla="*/ 0 h 29"/>
              <a:gd name="T54" fmla="*/ 2147483647 w 41"/>
              <a:gd name="T55" fmla="*/ 0 h 29"/>
              <a:gd name="T56" fmla="*/ 2147483647 w 41"/>
              <a:gd name="T57" fmla="*/ 0 h 29"/>
              <a:gd name="T58" fmla="*/ 2147483647 w 41"/>
              <a:gd name="T59" fmla="*/ 2147483647 h 29"/>
              <a:gd name="T60" fmla="*/ 2147483647 w 41"/>
              <a:gd name="T61" fmla="*/ 2147483647 h 29"/>
              <a:gd name="T62" fmla="*/ 2147483647 w 41"/>
              <a:gd name="T63" fmla="*/ 2147483647 h 29"/>
              <a:gd name="T64" fmla="*/ 2147483647 w 41"/>
              <a:gd name="T65" fmla="*/ 2147483647 h 29"/>
              <a:gd name="T66" fmla="*/ 2147483647 w 41"/>
              <a:gd name="T67" fmla="*/ 2147483647 h 29"/>
              <a:gd name="T68" fmla="*/ 2147483647 w 41"/>
              <a:gd name="T69" fmla="*/ 2147483647 h 29"/>
              <a:gd name="T70" fmla="*/ 2147483647 w 41"/>
              <a:gd name="T71" fmla="*/ 2147483647 h 29"/>
              <a:gd name="T72" fmla="*/ 2147483647 w 41"/>
              <a:gd name="T73" fmla="*/ 2147483647 h 29"/>
              <a:gd name="T74" fmla="*/ 2147483647 w 41"/>
              <a:gd name="T75" fmla="*/ 2147483647 h 29"/>
              <a:gd name="T76" fmla="*/ 2147483647 w 41"/>
              <a:gd name="T77" fmla="*/ 2147483647 h 29"/>
              <a:gd name="T78" fmla="*/ 2147483647 w 41"/>
              <a:gd name="T79" fmla="*/ 2147483647 h 29"/>
              <a:gd name="T80" fmla="*/ 0 w 41"/>
              <a:gd name="T81" fmla="*/ 2147483647 h 29"/>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41"/>
              <a:gd name="T124" fmla="*/ 0 h 29"/>
              <a:gd name="T125" fmla="*/ 41 w 41"/>
              <a:gd name="T126" fmla="*/ 29 h 29"/>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41" h="29">
                <a:moveTo>
                  <a:pt x="0" y="15"/>
                </a:moveTo>
                <a:lnTo>
                  <a:pt x="2" y="16"/>
                </a:lnTo>
                <a:lnTo>
                  <a:pt x="2" y="17"/>
                </a:lnTo>
                <a:lnTo>
                  <a:pt x="2" y="20"/>
                </a:lnTo>
                <a:lnTo>
                  <a:pt x="3" y="22"/>
                </a:lnTo>
                <a:lnTo>
                  <a:pt x="3" y="23"/>
                </a:lnTo>
                <a:lnTo>
                  <a:pt x="3" y="25"/>
                </a:lnTo>
                <a:lnTo>
                  <a:pt x="5" y="26"/>
                </a:lnTo>
                <a:lnTo>
                  <a:pt x="5" y="28"/>
                </a:lnTo>
                <a:lnTo>
                  <a:pt x="10" y="29"/>
                </a:lnTo>
                <a:lnTo>
                  <a:pt x="15" y="29"/>
                </a:lnTo>
                <a:lnTo>
                  <a:pt x="21" y="28"/>
                </a:lnTo>
                <a:lnTo>
                  <a:pt x="25" y="26"/>
                </a:lnTo>
                <a:lnTo>
                  <a:pt x="30" y="23"/>
                </a:lnTo>
                <a:lnTo>
                  <a:pt x="34" y="20"/>
                </a:lnTo>
                <a:lnTo>
                  <a:pt x="39" y="16"/>
                </a:lnTo>
                <a:lnTo>
                  <a:pt x="40" y="12"/>
                </a:lnTo>
                <a:lnTo>
                  <a:pt x="41" y="10"/>
                </a:lnTo>
                <a:lnTo>
                  <a:pt x="41" y="7"/>
                </a:lnTo>
                <a:lnTo>
                  <a:pt x="41" y="6"/>
                </a:lnTo>
                <a:lnTo>
                  <a:pt x="40" y="4"/>
                </a:lnTo>
                <a:lnTo>
                  <a:pt x="40" y="3"/>
                </a:lnTo>
                <a:lnTo>
                  <a:pt x="39" y="1"/>
                </a:lnTo>
                <a:lnTo>
                  <a:pt x="37" y="1"/>
                </a:lnTo>
                <a:lnTo>
                  <a:pt x="37" y="0"/>
                </a:lnTo>
                <a:lnTo>
                  <a:pt x="34" y="0"/>
                </a:lnTo>
                <a:lnTo>
                  <a:pt x="31" y="0"/>
                </a:lnTo>
                <a:lnTo>
                  <a:pt x="28" y="0"/>
                </a:lnTo>
                <a:lnTo>
                  <a:pt x="25" y="0"/>
                </a:lnTo>
                <a:lnTo>
                  <a:pt x="22" y="1"/>
                </a:lnTo>
                <a:lnTo>
                  <a:pt x="21" y="1"/>
                </a:lnTo>
                <a:lnTo>
                  <a:pt x="18" y="3"/>
                </a:lnTo>
                <a:lnTo>
                  <a:pt x="15" y="4"/>
                </a:lnTo>
                <a:lnTo>
                  <a:pt x="13" y="6"/>
                </a:lnTo>
                <a:lnTo>
                  <a:pt x="10" y="6"/>
                </a:lnTo>
                <a:lnTo>
                  <a:pt x="9" y="7"/>
                </a:lnTo>
                <a:lnTo>
                  <a:pt x="7" y="9"/>
                </a:lnTo>
                <a:lnTo>
                  <a:pt x="6" y="9"/>
                </a:lnTo>
                <a:lnTo>
                  <a:pt x="5" y="10"/>
                </a:lnTo>
                <a:lnTo>
                  <a:pt x="2" y="12"/>
                </a:lnTo>
                <a:lnTo>
                  <a:pt x="0" y="15"/>
                </a:lnTo>
              </a:path>
            </a:pathLst>
          </a:custGeom>
          <a:solidFill>
            <a:srgbClr val="FFFF00"/>
          </a:solidFill>
          <a:ln w="4763">
            <a:solidFill>
              <a:srgbClr val="990000"/>
            </a:solidFill>
            <a:round/>
            <a:headEnd/>
            <a:tailEnd/>
          </a:ln>
        </p:spPr>
        <p:txBody>
          <a:bodyPr/>
          <a:lstStyle/>
          <a:p>
            <a:endParaRPr lang="en-US"/>
          </a:p>
        </p:txBody>
      </p:sp>
      <p:sp>
        <p:nvSpPr>
          <p:cNvPr id="53273" name="Freeform 24"/>
          <p:cNvSpPr>
            <a:spLocks/>
          </p:cNvSpPr>
          <p:nvPr/>
        </p:nvSpPr>
        <p:spPr bwMode="auto">
          <a:xfrm>
            <a:off x="6489701" y="4816475"/>
            <a:ext cx="69851" cy="77788"/>
          </a:xfrm>
          <a:custGeom>
            <a:avLst/>
            <a:gdLst>
              <a:gd name="T0" fmla="*/ 0 w 50"/>
              <a:gd name="T1" fmla="*/ 2147483647 h 49"/>
              <a:gd name="T2" fmla="*/ 2147483647 w 50"/>
              <a:gd name="T3" fmla="*/ 2147483647 h 49"/>
              <a:gd name="T4" fmla="*/ 2147483647 w 50"/>
              <a:gd name="T5" fmla="*/ 2147483647 h 49"/>
              <a:gd name="T6" fmla="*/ 2147483647 w 50"/>
              <a:gd name="T7" fmla="*/ 2147483647 h 49"/>
              <a:gd name="T8" fmla="*/ 2147483647 w 50"/>
              <a:gd name="T9" fmla="*/ 2147483647 h 49"/>
              <a:gd name="T10" fmla="*/ 2147483647 w 50"/>
              <a:gd name="T11" fmla="*/ 2147483647 h 49"/>
              <a:gd name="T12" fmla="*/ 2147483647 w 50"/>
              <a:gd name="T13" fmla="*/ 2147483647 h 49"/>
              <a:gd name="T14" fmla="*/ 2147483647 w 50"/>
              <a:gd name="T15" fmla="*/ 2147483647 h 49"/>
              <a:gd name="T16" fmla="*/ 2147483647 w 50"/>
              <a:gd name="T17" fmla="*/ 0 h 49"/>
              <a:gd name="T18" fmla="*/ 2147483647 w 50"/>
              <a:gd name="T19" fmla="*/ 0 h 49"/>
              <a:gd name="T20" fmla="*/ 2147483647 w 50"/>
              <a:gd name="T21" fmla="*/ 2147483647 h 49"/>
              <a:gd name="T22" fmla="*/ 2147483647 w 50"/>
              <a:gd name="T23" fmla="*/ 2147483647 h 49"/>
              <a:gd name="T24" fmla="*/ 2147483647 w 50"/>
              <a:gd name="T25" fmla="*/ 2147483647 h 49"/>
              <a:gd name="T26" fmla="*/ 2147483647 w 50"/>
              <a:gd name="T27" fmla="*/ 2147483647 h 49"/>
              <a:gd name="T28" fmla="*/ 2147483647 w 50"/>
              <a:gd name="T29" fmla="*/ 2147483647 h 49"/>
              <a:gd name="T30" fmla="*/ 2147483647 w 50"/>
              <a:gd name="T31" fmla="*/ 2147483647 h 49"/>
              <a:gd name="T32" fmla="*/ 2147483647 w 50"/>
              <a:gd name="T33" fmla="*/ 2147483647 h 49"/>
              <a:gd name="T34" fmla="*/ 2147483647 w 50"/>
              <a:gd name="T35" fmla="*/ 2147483647 h 49"/>
              <a:gd name="T36" fmla="*/ 2147483647 w 50"/>
              <a:gd name="T37" fmla="*/ 2147483647 h 49"/>
              <a:gd name="T38" fmla="*/ 2147483647 w 50"/>
              <a:gd name="T39" fmla="*/ 2147483647 h 49"/>
              <a:gd name="T40" fmla="*/ 2147483647 w 50"/>
              <a:gd name="T41" fmla="*/ 2147483647 h 49"/>
              <a:gd name="T42" fmla="*/ 2147483647 w 50"/>
              <a:gd name="T43" fmla="*/ 2147483647 h 49"/>
              <a:gd name="T44" fmla="*/ 2147483647 w 50"/>
              <a:gd name="T45" fmla="*/ 2147483647 h 49"/>
              <a:gd name="T46" fmla="*/ 2147483647 w 50"/>
              <a:gd name="T47" fmla="*/ 2147483647 h 49"/>
              <a:gd name="T48" fmla="*/ 2147483647 w 50"/>
              <a:gd name="T49" fmla="*/ 2147483647 h 49"/>
              <a:gd name="T50" fmla="*/ 2147483647 w 50"/>
              <a:gd name="T51" fmla="*/ 2147483647 h 49"/>
              <a:gd name="T52" fmla="*/ 2147483647 w 50"/>
              <a:gd name="T53" fmla="*/ 2147483647 h 49"/>
              <a:gd name="T54" fmla="*/ 2147483647 w 50"/>
              <a:gd name="T55" fmla="*/ 2147483647 h 49"/>
              <a:gd name="T56" fmla="*/ 2147483647 w 50"/>
              <a:gd name="T57" fmla="*/ 2147483647 h 49"/>
              <a:gd name="T58" fmla="*/ 2147483647 w 50"/>
              <a:gd name="T59" fmla="*/ 2147483647 h 49"/>
              <a:gd name="T60" fmla="*/ 2147483647 w 50"/>
              <a:gd name="T61" fmla="*/ 2147483647 h 49"/>
              <a:gd name="T62" fmla="*/ 2147483647 w 50"/>
              <a:gd name="T63" fmla="*/ 2147483647 h 49"/>
              <a:gd name="T64" fmla="*/ 2147483647 w 50"/>
              <a:gd name="T65" fmla="*/ 2147483647 h 49"/>
              <a:gd name="T66" fmla="*/ 2147483647 w 50"/>
              <a:gd name="T67" fmla="*/ 2147483647 h 49"/>
              <a:gd name="T68" fmla="*/ 2147483647 w 50"/>
              <a:gd name="T69" fmla="*/ 2147483647 h 49"/>
              <a:gd name="T70" fmla="*/ 2147483647 w 50"/>
              <a:gd name="T71" fmla="*/ 2147483647 h 49"/>
              <a:gd name="T72" fmla="*/ 2147483647 w 50"/>
              <a:gd name="T73" fmla="*/ 2147483647 h 49"/>
              <a:gd name="T74" fmla="*/ 2147483647 w 50"/>
              <a:gd name="T75" fmla="*/ 2147483647 h 49"/>
              <a:gd name="T76" fmla="*/ 2147483647 w 50"/>
              <a:gd name="T77" fmla="*/ 2147483647 h 49"/>
              <a:gd name="T78" fmla="*/ 2147483647 w 50"/>
              <a:gd name="T79" fmla="*/ 2147483647 h 49"/>
              <a:gd name="T80" fmla="*/ 2147483647 w 50"/>
              <a:gd name="T81" fmla="*/ 2147483647 h 49"/>
              <a:gd name="T82" fmla="*/ 2147483647 w 50"/>
              <a:gd name="T83" fmla="*/ 2147483647 h 49"/>
              <a:gd name="T84" fmla="*/ 2147483647 w 50"/>
              <a:gd name="T85" fmla="*/ 2147483647 h 49"/>
              <a:gd name="T86" fmla="*/ 2147483647 w 50"/>
              <a:gd name="T87" fmla="*/ 2147483647 h 49"/>
              <a:gd name="T88" fmla="*/ 2147483647 w 50"/>
              <a:gd name="T89" fmla="*/ 2147483647 h 49"/>
              <a:gd name="T90" fmla="*/ 2147483647 w 50"/>
              <a:gd name="T91" fmla="*/ 2147483647 h 49"/>
              <a:gd name="T92" fmla="*/ 2147483647 w 50"/>
              <a:gd name="T93" fmla="*/ 2147483647 h 49"/>
              <a:gd name="T94" fmla="*/ 0 w 50"/>
              <a:gd name="T95" fmla="*/ 2147483647 h 49"/>
              <a:gd name="T96" fmla="*/ 0 w 50"/>
              <a:gd name="T97" fmla="*/ 2147483647 h 49"/>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50"/>
              <a:gd name="T148" fmla="*/ 0 h 49"/>
              <a:gd name="T149" fmla="*/ 50 w 50"/>
              <a:gd name="T150" fmla="*/ 49 h 49"/>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50" h="49">
                <a:moveTo>
                  <a:pt x="0" y="46"/>
                </a:moveTo>
                <a:lnTo>
                  <a:pt x="4" y="40"/>
                </a:lnTo>
                <a:lnTo>
                  <a:pt x="7" y="33"/>
                </a:lnTo>
                <a:lnTo>
                  <a:pt x="10" y="26"/>
                </a:lnTo>
                <a:lnTo>
                  <a:pt x="15" y="20"/>
                </a:lnTo>
                <a:lnTo>
                  <a:pt x="18" y="12"/>
                </a:lnTo>
                <a:lnTo>
                  <a:pt x="22" y="8"/>
                </a:lnTo>
                <a:lnTo>
                  <a:pt x="28" y="3"/>
                </a:lnTo>
                <a:lnTo>
                  <a:pt x="35" y="0"/>
                </a:lnTo>
                <a:lnTo>
                  <a:pt x="38" y="0"/>
                </a:lnTo>
                <a:lnTo>
                  <a:pt x="41" y="2"/>
                </a:lnTo>
                <a:lnTo>
                  <a:pt x="46" y="3"/>
                </a:lnTo>
                <a:lnTo>
                  <a:pt x="47" y="8"/>
                </a:lnTo>
                <a:lnTo>
                  <a:pt x="50" y="11"/>
                </a:lnTo>
                <a:lnTo>
                  <a:pt x="50" y="15"/>
                </a:lnTo>
                <a:lnTo>
                  <a:pt x="50" y="20"/>
                </a:lnTo>
                <a:lnTo>
                  <a:pt x="49" y="24"/>
                </a:lnTo>
                <a:lnTo>
                  <a:pt x="47" y="28"/>
                </a:lnTo>
                <a:lnTo>
                  <a:pt x="44" y="31"/>
                </a:lnTo>
                <a:lnTo>
                  <a:pt x="41" y="34"/>
                </a:lnTo>
                <a:lnTo>
                  <a:pt x="40" y="36"/>
                </a:lnTo>
                <a:lnTo>
                  <a:pt x="37" y="39"/>
                </a:lnTo>
                <a:lnTo>
                  <a:pt x="32" y="40"/>
                </a:lnTo>
                <a:lnTo>
                  <a:pt x="29" y="42"/>
                </a:lnTo>
                <a:lnTo>
                  <a:pt x="25" y="43"/>
                </a:lnTo>
                <a:lnTo>
                  <a:pt x="24" y="43"/>
                </a:lnTo>
                <a:lnTo>
                  <a:pt x="22" y="43"/>
                </a:lnTo>
                <a:lnTo>
                  <a:pt x="21" y="43"/>
                </a:lnTo>
                <a:lnTo>
                  <a:pt x="19" y="43"/>
                </a:lnTo>
                <a:lnTo>
                  <a:pt x="16" y="43"/>
                </a:lnTo>
                <a:lnTo>
                  <a:pt x="15" y="43"/>
                </a:lnTo>
                <a:lnTo>
                  <a:pt x="13" y="43"/>
                </a:lnTo>
                <a:lnTo>
                  <a:pt x="12" y="43"/>
                </a:lnTo>
                <a:lnTo>
                  <a:pt x="10" y="45"/>
                </a:lnTo>
                <a:lnTo>
                  <a:pt x="9" y="45"/>
                </a:lnTo>
                <a:lnTo>
                  <a:pt x="9" y="46"/>
                </a:lnTo>
                <a:lnTo>
                  <a:pt x="7" y="48"/>
                </a:lnTo>
                <a:lnTo>
                  <a:pt x="7" y="49"/>
                </a:lnTo>
                <a:lnTo>
                  <a:pt x="6" y="49"/>
                </a:lnTo>
                <a:lnTo>
                  <a:pt x="4" y="49"/>
                </a:lnTo>
                <a:lnTo>
                  <a:pt x="3" y="49"/>
                </a:lnTo>
                <a:lnTo>
                  <a:pt x="3" y="48"/>
                </a:lnTo>
                <a:lnTo>
                  <a:pt x="1" y="48"/>
                </a:lnTo>
                <a:lnTo>
                  <a:pt x="0" y="48"/>
                </a:lnTo>
                <a:lnTo>
                  <a:pt x="0" y="46"/>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274" name="Freeform 25"/>
          <p:cNvSpPr>
            <a:spLocks/>
          </p:cNvSpPr>
          <p:nvPr/>
        </p:nvSpPr>
        <p:spPr bwMode="auto">
          <a:xfrm>
            <a:off x="6489701" y="4816475"/>
            <a:ext cx="69851" cy="77788"/>
          </a:xfrm>
          <a:custGeom>
            <a:avLst/>
            <a:gdLst>
              <a:gd name="T0" fmla="*/ 0 w 50"/>
              <a:gd name="T1" fmla="*/ 2147483647 h 49"/>
              <a:gd name="T2" fmla="*/ 2147483647 w 50"/>
              <a:gd name="T3" fmla="*/ 2147483647 h 49"/>
              <a:gd name="T4" fmla="*/ 2147483647 w 50"/>
              <a:gd name="T5" fmla="*/ 2147483647 h 49"/>
              <a:gd name="T6" fmla="*/ 2147483647 w 50"/>
              <a:gd name="T7" fmla="*/ 2147483647 h 49"/>
              <a:gd name="T8" fmla="*/ 2147483647 w 50"/>
              <a:gd name="T9" fmla="*/ 2147483647 h 49"/>
              <a:gd name="T10" fmla="*/ 2147483647 w 50"/>
              <a:gd name="T11" fmla="*/ 2147483647 h 49"/>
              <a:gd name="T12" fmla="*/ 2147483647 w 50"/>
              <a:gd name="T13" fmla="*/ 2147483647 h 49"/>
              <a:gd name="T14" fmla="*/ 2147483647 w 50"/>
              <a:gd name="T15" fmla="*/ 2147483647 h 49"/>
              <a:gd name="T16" fmla="*/ 2147483647 w 50"/>
              <a:gd name="T17" fmla="*/ 0 h 49"/>
              <a:gd name="T18" fmla="*/ 2147483647 w 50"/>
              <a:gd name="T19" fmla="*/ 0 h 49"/>
              <a:gd name="T20" fmla="*/ 2147483647 w 50"/>
              <a:gd name="T21" fmla="*/ 2147483647 h 49"/>
              <a:gd name="T22" fmla="*/ 2147483647 w 50"/>
              <a:gd name="T23" fmla="*/ 2147483647 h 49"/>
              <a:gd name="T24" fmla="*/ 2147483647 w 50"/>
              <a:gd name="T25" fmla="*/ 2147483647 h 49"/>
              <a:gd name="T26" fmla="*/ 2147483647 w 50"/>
              <a:gd name="T27" fmla="*/ 2147483647 h 49"/>
              <a:gd name="T28" fmla="*/ 2147483647 w 50"/>
              <a:gd name="T29" fmla="*/ 2147483647 h 49"/>
              <a:gd name="T30" fmla="*/ 2147483647 w 50"/>
              <a:gd name="T31" fmla="*/ 2147483647 h 49"/>
              <a:gd name="T32" fmla="*/ 2147483647 w 50"/>
              <a:gd name="T33" fmla="*/ 2147483647 h 49"/>
              <a:gd name="T34" fmla="*/ 2147483647 w 50"/>
              <a:gd name="T35" fmla="*/ 2147483647 h 49"/>
              <a:gd name="T36" fmla="*/ 2147483647 w 50"/>
              <a:gd name="T37" fmla="*/ 2147483647 h 49"/>
              <a:gd name="T38" fmla="*/ 2147483647 w 50"/>
              <a:gd name="T39" fmla="*/ 2147483647 h 49"/>
              <a:gd name="T40" fmla="*/ 2147483647 w 50"/>
              <a:gd name="T41" fmla="*/ 2147483647 h 49"/>
              <a:gd name="T42" fmla="*/ 2147483647 w 50"/>
              <a:gd name="T43" fmla="*/ 2147483647 h 49"/>
              <a:gd name="T44" fmla="*/ 2147483647 w 50"/>
              <a:gd name="T45" fmla="*/ 2147483647 h 49"/>
              <a:gd name="T46" fmla="*/ 2147483647 w 50"/>
              <a:gd name="T47" fmla="*/ 2147483647 h 49"/>
              <a:gd name="T48" fmla="*/ 2147483647 w 50"/>
              <a:gd name="T49" fmla="*/ 2147483647 h 49"/>
              <a:gd name="T50" fmla="*/ 2147483647 w 50"/>
              <a:gd name="T51" fmla="*/ 2147483647 h 49"/>
              <a:gd name="T52" fmla="*/ 2147483647 w 50"/>
              <a:gd name="T53" fmla="*/ 2147483647 h 49"/>
              <a:gd name="T54" fmla="*/ 2147483647 w 50"/>
              <a:gd name="T55" fmla="*/ 2147483647 h 49"/>
              <a:gd name="T56" fmla="*/ 2147483647 w 50"/>
              <a:gd name="T57" fmla="*/ 2147483647 h 49"/>
              <a:gd name="T58" fmla="*/ 2147483647 w 50"/>
              <a:gd name="T59" fmla="*/ 2147483647 h 49"/>
              <a:gd name="T60" fmla="*/ 2147483647 w 50"/>
              <a:gd name="T61" fmla="*/ 2147483647 h 49"/>
              <a:gd name="T62" fmla="*/ 2147483647 w 50"/>
              <a:gd name="T63" fmla="*/ 2147483647 h 49"/>
              <a:gd name="T64" fmla="*/ 2147483647 w 50"/>
              <a:gd name="T65" fmla="*/ 2147483647 h 49"/>
              <a:gd name="T66" fmla="*/ 2147483647 w 50"/>
              <a:gd name="T67" fmla="*/ 2147483647 h 49"/>
              <a:gd name="T68" fmla="*/ 2147483647 w 50"/>
              <a:gd name="T69" fmla="*/ 2147483647 h 49"/>
              <a:gd name="T70" fmla="*/ 2147483647 w 50"/>
              <a:gd name="T71" fmla="*/ 2147483647 h 49"/>
              <a:gd name="T72" fmla="*/ 2147483647 w 50"/>
              <a:gd name="T73" fmla="*/ 2147483647 h 49"/>
              <a:gd name="T74" fmla="*/ 2147483647 w 50"/>
              <a:gd name="T75" fmla="*/ 2147483647 h 49"/>
              <a:gd name="T76" fmla="*/ 2147483647 w 50"/>
              <a:gd name="T77" fmla="*/ 2147483647 h 49"/>
              <a:gd name="T78" fmla="*/ 2147483647 w 50"/>
              <a:gd name="T79" fmla="*/ 2147483647 h 49"/>
              <a:gd name="T80" fmla="*/ 2147483647 w 50"/>
              <a:gd name="T81" fmla="*/ 2147483647 h 49"/>
              <a:gd name="T82" fmla="*/ 2147483647 w 50"/>
              <a:gd name="T83" fmla="*/ 2147483647 h 49"/>
              <a:gd name="T84" fmla="*/ 2147483647 w 50"/>
              <a:gd name="T85" fmla="*/ 2147483647 h 49"/>
              <a:gd name="T86" fmla="*/ 2147483647 w 50"/>
              <a:gd name="T87" fmla="*/ 2147483647 h 49"/>
              <a:gd name="T88" fmla="*/ 2147483647 w 50"/>
              <a:gd name="T89" fmla="*/ 2147483647 h 49"/>
              <a:gd name="T90" fmla="*/ 2147483647 w 50"/>
              <a:gd name="T91" fmla="*/ 2147483647 h 49"/>
              <a:gd name="T92" fmla="*/ 2147483647 w 50"/>
              <a:gd name="T93" fmla="*/ 2147483647 h 49"/>
              <a:gd name="T94" fmla="*/ 0 w 50"/>
              <a:gd name="T95" fmla="*/ 2147483647 h 49"/>
              <a:gd name="T96" fmla="*/ 0 w 50"/>
              <a:gd name="T97" fmla="*/ 2147483647 h 49"/>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50"/>
              <a:gd name="T148" fmla="*/ 0 h 49"/>
              <a:gd name="T149" fmla="*/ 50 w 50"/>
              <a:gd name="T150" fmla="*/ 49 h 49"/>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50" h="49">
                <a:moveTo>
                  <a:pt x="0" y="46"/>
                </a:moveTo>
                <a:lnTo>
                  <a:pt x="4" y="40"/>
                </a:lnTo>
                <a:lnTo>
                  <a:pt x="7" y="33"/>
                </a:lnTo>
                <a:lnTo>
                  <a:pt x="10" y="26"/>
                </a:lnTo>
                <a:lnTo>
                  <a:pt x="15" y="20"/>
                </a:lnTo>
                <a:lnTo>
                  <a:pt x="18" y="12"/>
                </a:lnTo>
                <a:lnTo>
                  <a:pt x="22" y="8"/>
                </a:lnTo>
                <a:lnTo>
                  <a:pt x="28" y="3"/>
                </a:lnTo>
                <a:lnTo>
                  <a:pt x="35" y="0"/>
                </a:lnTo>
                <a:lnTo>
                  <a:pt x="38" y="0"/>
                </a:lnTo>
                <a:lnTo>
                  <a:pt x="41" y="2"/>
                </a:lnTo>
                <a:lnTo>
                  <a:pt x="46" y="3"/>
                </a:lnTo>
                <a:lnTo>
                  <a:pt x="47" y="8"/>
                </a:lnTo>
                <a:lnTo>
                  <a:pt x="50" y="11"/>
                </a:lnTo>
                <a:lnTo>
                  <a:pt x="50" y="15"/>
                </a:lnTo>
                <a:lnTo>
                  <a:pt x="50" y="20"/>
                </a:lnTo>
                <a:lnTo>
                  <a:pt x="49" y="24"/>
                </a:lnTo>
                <a:lnTo>
                  <a:pt x="47" y="28"/>
                </a:lnTo>
                <a:lnTo>
                  <a:pt x="44" y="31"/>
                </a:lnTo>
                <a:lnTo>
                  <a:pt x="41" y="34"/>
                </a:lnTo>
                <a:lnTo>
                  <a:pt x="40" y="36"/>
                </a:lnTo>
                <a:lnTo>
                  <a:pt x="37" y="39"/>
                </a:lnTo>
                <a:lnTo>
                  <a:pt x="32" y="40"/>
                </a:lnTo>
                <a:lnTo>
                  <a:pt x="29" y="42"/>
                </a:lnTo>
                <a:lnTo>
                  <a:pt x="25" y="43"/>
                </a:lnTo>
                <a:lnTo>
                  <a:pt x="24" y="43"/>
                </a:lnTo>
                <a:lnTo>
                  <a:pt x="22" y="43"/>
                </a:lnTo>
                <a:lnTo>
                  <a:pt x="21" y="43"/>
                </a:lnTo>
                <a:lnTo>
                  <a:pt x="19" y="43"/>
                </a:lnTo>
                <a:lnTo>
                  <a:pt x="16" y="43"/>
                </a:lnTo>
                <a:lnTo>
                  <a:pt x="15" y="43"/>
                </a:lnTo>
                <a:lnTo>
                  <a:pt x="13" y="43"/>
                </a:lnTo>
                <a:lnTo>
                  <a:pt x="12" y="43"/>
                </a:lnTo>
                <a:lnTo>
                  <a:pt x="10" y="45"/>
                </a:lnTo>
                <a:lnTo>
                  <a:pt x="9" y="45"/>
                </a:lnTo>
                <a:lnTo>
                  <a:pt x="9" y="46"/>
                </a:lnTo>
                <a:lnTo>
                  <a:pt x="7" y="48"/>
                </a:lnTo>
                <a:lnTo>
                  <a:pt x="7" y="49"/>
                </a:lnTo>
                <a:lnTo>
                  <a:pt x="6" y="49"/>
                </a:lnTo>
                <a:lnTo>
                  <a:pt x="4" y="49"/>
                </a:lnTo>
                <a:lnTo>
                  <a:pt x="3" y="49"/>
                </a:lnTo>
                <a:lnTo>
                  <a:pt x="3" y="48"/>
                </a:lnTo>
                <a:lnTo>
                  <a:pt x="1" y="48"/>
                </a:lnTo>
                <a:lnTo>
                  <a:pt x="0" y="48"/>
                </a:lnTo>
                <a:lnTo>
                  <a:pt x="0" y="46"/>
                </a:lnTo>
              </a:path>
            </a:pathLst>
          </a:custGeom>
          <a:solidFill>
            <a:srgbClr val="FFFF00"/>
          </a:solidFill>
          <a:ln w="4763">
            <a:solidFill>
              <a:srgbClr val="990000"/>
            </a:solidFill>
            <a:round/>
            <a:headEnd/>
            <a:tailEnd/>
          </a:ln>
        </p:spPr>
        <p:txBody>
          <a:bodyPr/>
          <a:lstStyle/>
          <a:p>
            <a:endParaRPr lang="en-US"/>
          </a:p>
        </p:txBody>
      </p:sp>
      <p:sp>
        <p:nvSpPr>
          <p:cNvPr id="53275" name="Freeform 26"/>
          <p:cNvSpPr>
            <a:spLocks/>
          </p:cNvSpPr>
          <p:nvPr/>
        </p:nvSpPr>
        <p:spPr bwMode="auto">
          <a:xfrm>
            <a:off x="6442075" y="4816476"/>
            <a:ext cx="52388" cy="71439"/>
          </a:xfrm>
          <a:custGeom>
            <a:avLst/>
            <a:gdLst>
              <a:gd name="T0" fmla="*/ 2147483647 w 37"/>
              <a:gd name="T1" fmla="*/ 2147483647 h 45"/>
              <a:gd name="T2" fmla="*/ 2147483647 w 37"/>
              <a:gd name="T3" fmla="*/ 2147483647 h 45"/>
              <a:gd name="T4" fmla="*/ 2147483647 w 37"/>
              <a:gd name="T5" fmla="*/ 2147483647 h 45"/>
              <a:gd name="T6" fmla="*/ 2147483647 w 37"/>
              <a:gd name="T7" fmla="*/ 2147483647 h 45"/>
              <a:gd name="T8" fmla="*/ 2147483647 w 37"/>
              <a:gd name="T9" fmla="*/ 2147483647 h 45"/>
              <a:gd name="T10" fmla="*/ 2147483647 w 37"/>
              <a:gd name="T11" fmla="*/ 2147483647 h 45"/>
              <a:gd name="T12" fmla="*/ 2147483647 w 37"/>
              <a:gd name="T13" fmla="*/ 2147483647 h 45"/>
              <a:gd name="T14" fmla="*/ 2147483647 w 37"/>
              <a:gd name="T15" fmla="*/ 2147483647 h 45"/>
              <a:gd name="T16" fmla="*/ 2147483647 w 37"/>
              <a:gd name="T17" fmla="*/ 2147483647 h 45"/>
              <a:gd name="T18" fmla="*/ 2147483647 w 37"/>
              <a:gd name="T19" fmla="*/ 2147483647 h 45"/>
              <a:gd name="T20" fmla="*/ 2147483647 w 37"/>
              <a:gd name="T21" fmla="*/ 2147483647 h 45"/>
              <a:gd name="T22" fmla="*/ 2147483647 w 37"/>
              <a:gd name="T23" fmla="*/ 2147483647 h 45"/>
              <a:gd name="T24" fmla="*/ 2147483647 w 37"/>
              <a:gd name="T25" fmla="*/ 2147483647 h 45"/>
              <a:gd name="T26" fmla="*/ 2147483647 w 37"/>
              <a:gd name="T27" fmla="*/ 2147483647 h 45"/>
              <a:gd name="T28" fmla="*/ 2147483647 w 37"/>
              <a:gd name="T29" fmla="*/ 2147483647 h 45"/>
              <a:gd name="T30" fmla="*/ 2147483647 w 37"/>
              <a:gd name="T31" fmla="*/ 2147483647 h 45"/>
              <a:gd name="T32" fmla="*/ 2147483647 w 37"/>
              <a:gd name="T33" fmla="*/ 2147483647 h 45"/>
              <a:gd name="T34" fmla="*/ 2147483647 w 37"/>
              <a:gd name="T35" fmla="*/ 2147483647 h 45"/>
              <a:gd name="T36" fmla="*/ 2147483647 w 37"/>
              <a:gd name="T37" fmla="*/ 2147483647 h 45"/>
              <a:gd name="T38" fmla="*/ 2147483647 w 37"/>
              <a:gd name="T39" fmla="*/ 2147483647 h 45"/>
              <a:gd name="T40" fmla="*/ 2147483647 w 37"/>
              <a:gd name="T41" fmla="*/ 2147483647 h 45"/>
              <a:gd name="T42" fmla="*/ 2147483647 w 37"/>
              <a:gd name="T43" fmla="*/ 2147483647 h 45"/>
              <a:gd name="T44" fmla="*/ 2147483647 w 37"/>
              <a:gd name="T45" fmla="*/ 2147483647 h 45"/>
              <a:gd name="T46" fmla="*/ 2147483647 w 37"/>
              <a:gd name="T47" fmla="*/ 2147483647 h 45"/>
              <a:gd name="T48" fmla="*/ 2147483647 w 37"/>
              <a:gd name="T49" fmla="*/ 2147483647 h 45"/>
              <a:gd name="T50" fmla="*/ 2147483647 w 37"/>
              <a:gd name="T51" fmla="*/ 2147483647 h 45"/>
              <a:gd name="T52" fmla="*/ 2147483647 w 37"/>
              <a:gd name="T53" fmla="*/ 2147483647 h 45"/>
              <a:gd name="T54" fmla="*/ 2147483647 w 37"/>
              <a:gd name="T55" fmla="*/ 0 h 45"/>
              <a:gd name="T56" fmla="*/ 2147483647 w 37"/>
              <a:gd name="T57" fmla="*/ 2147483647 h 45"/>
              <a:gd name="T58" fmla="*/ 2147483647 w 37"/>
              <a:gd name="T59" fmla="*/ 2147483647 h 45"/>
              <a:gd name="T60" fmla="*/ 2147483647 w 37"/>
              <a:gd name="T61" fmla="*/ 2147483647 h 45"/>
              <a:gd name="T62" fmla="*/ 2147483647 w 37"/>
              <a:gd name="T63" fmla="*/ 2147483647 h 45"/>
              <a:gd name="T64" fmla="*/ 0 w 37"/>
              <a:gd name="T65" fmla="*/ 2147483647 h 45"/>
              <a:gd name="T66" fmla="*/ 0 w 37"/>
              <a:gd name="T67" fmla="*/ 2147483647 h 45"/>
              <a:gd name="T68" fmla="*/ 0 w 37"/>
              <a:gd name="T69" fmla="*/ 2147483647 h 45"/>
              <a:gd name="T70" fmla="*/ 2147483647 w 37"/>
              <a:gd name="T71" fmla="*/ 2147483647 h 45"/>
              <a:gd name="T72" fmla="*/ 2147483647 w 37"/>
              <a:gd name="T73" fmla="*/ 2147483647 h 45"/>
              <a:gd name="T74" fmla="*/ 2147483647 w 37"/>
              <a:gd name="T75" fmla="*/ 2147483647 h 45"/>
              <a:gd name="T76" fmla="*/ 2147483647 w 37"/>
              <a:gd name="T77" fmla="*/ 2147483647 h 45"/>
              <a:gd name="T78" fmla="*/ 2147483647 w 37"/>
              <a:gd name="T79" fmla="*/ 2147483647 h 45"/>
              <a:gd name="T80" fmla="*/ 2147483647 w 37"/>
              <a:gd name="T81" fmla="*/ 2147483647 h 45"/>
              <a:gd name="T82" fmla="*/ 2147483647 w 37"/>
              <a:gd name="T83" fmla="*/ 2147483647 h 45"/>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37"/>
              <a:gd name="T127" fmla="*/ 0 h 45"/>
              <a:gd name="T128" fmla="*/ 37 w 37"/>
              <a:gd name="T129" fmla="*/ 45 h 45"/>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37" h="45">
                <a:moveTo>
                  <a:pt x="6" y="21"/>
                </a:moveTo>
                <a:lnTo>
                  <a:pt x="7" y="26"/>
                </a:lnTo>
                <a:lnTo>
                  <a:pt x="9" y="27"/>
                </a:lnTo>
                <a:lnTo>
                  <a:pt x="9" y="30"/>
                </a:lnTo>
                <a:lnTo>
                  <a:pt x="9" y="31"/>
                </a:lnTo>
                <a:lnTo>
                  <a:pt x="7" y="34"/>
                </a:lnTo>
                <a:lnTo>
                  <a:pt x="7" y="36"/>
                </a:lnTo>
                <a:lnTo>
                  <a:pt x="9" y="37"/>
                </a:lnTo>
                <a:lnTo>
                  <a:pt x="10" y="40"/>
                </a:lnTo>
                <a:lnTo>
                  <a:pt x="10" y="42"/>
                </a:lnTo>
                <a:lnTo>
                  <a:pt x="12" y="42"/>
                </a:lnTo>
                <a:lnTo>
                  <a:pt x="13" y="43"/>
                </a:lnTo>
                <a:lnTo>
                  <a:pt x="15" y="45"/>
                </a:lnTo>
                <a:lnTo>
                  <a:pt x="16" y="45"/>
                </a:lnTo>
                <a:lnTo>
                  <a:pt x="19" y="45"/>
                </a:lnTo>
                <a:lnTo>
                  <a:pt x="21" y="45"/>
                </a:lnTo>
                <a:lnTo>
                  <a:pt x="22" y="43"/>
                </a:lnTo>
                <a:lnTo>
                  <a:pt x="25" y="40"/>
                </a:lnTo>
                <a:lnTo>
                  <a:pt x="29" y="36"/>
                </a:lnTo>
                <a:lnTo>
                  <a:pt x="32" y="31"/>
                </a:lnTo>
                <a:lnTo>
                  <a:pt x="35" y="27"/>
                </a:lnTo>
                <a:lnTo>
                  <a:pt x="37" y="23"/>
                </a:lnTo>
                <a:lnTo>
                  <a:pt x="37" y="18"/>
                </a:lnTo>
                <a:lnTo>
                  <a:pt x="37" y="14"/>
                </a:lnTo>
                <a:lnTo>
                  <a:pt x="35" y="9"/>
                </a:lnTo>
                <a:lnTo>
                  <a:pt x="32" y="5"/>
                </a:lnTo>
                <a:lnTo>
                  <a:pt x="29" y="2"/>
                </a:lnTo>
                <a:lnTo>
                  <a:pt x="24" y="0"/>
                </a:lnTo>
                <a:lnTo>
                  <a:pt x="18" y="2"/>
                </a:lnTo>
                <a:lnTo>
                  <a:pt x="13" y="2"/>
                </a:lnTo>
                <a:lnTo>
                  <a:pt x="7" y="5"/>
                </a:lnTo>
                <a:lnTo>
                  <a:pt x="3" y="8"/>
                </a:lnTo>
                <a:lnTo>
                  <a:pt x="0" y="11"/>
                </a:lnTo>
                <a:lnTo>
                  <a:pt x="0" y="12"/>
                </a:lnTo>
                <a:lnTo>
                  <a:pt x="1" y="14"/>
                </a:lnTo>
                <a:lnTo>
                  <a:pt x="1" y="15"/>
                </a:lnTo>
                <a:lnTo>
                  <a:pt x="3" y="15"/>
                </a:lnTo>
                <a:lnTo>
                  <a:pt x="4" y="17"/>
                </a:lnTo>
                <a:lnTo>
                  <a:pt x="4" y="18"/>
                </a:lnTo>
                <a:lnTo>
                  <a:pt x="6" y="20"/>
                </a:lnTo>
                <a:lnTo>
                  <a:pt x="6" y="21"/>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276" name="Freeform 27"/>
          <p:cNvSpPr>
            <a:spLocks/>
          </p:cNvSpPr>
          <p:nvPr/>
        </p:nvSpPr>
        <p:spPr bwMode="auto">
          <a:xfrm>
            <a:off x="6442075" y="4816476"/>
            <a:ext cx="52388" cy="71439"/>
          </a:xfrm>
          <a:custGeom>
            <a:avLst/>
            <a:gdLst>
              <a:gd name="T0" fmla="*/ 2147483647 w 37"/>
              <a:gd name="T1" fmla="*/ 2147483647 h 45"/>
              <a:gd name="T2" fmla="*/ 2147483647 w 37"/>
              <a:gd name="T3" fmla="*/ 2147483647 h 45"/>
              <a:gd name="T4" fmla="*/ 2147483647 w 37"/>
              <a:gd name="T5" fmla="*/ 2147483647 h 45"/>
              <a:gd name="T6" fmla="*/ 2147483647 w 37"/>
              <a:gd name="T7" fmla="*/ 2147483647 h 45"/>
              <a:gd name="T8" fmla="*/ 2147483647 w 37"/>
              <a:gd name="T9" fmla="*/ 2147483647 h 45"/>
              <a:gd name="T10" fmla="*/ 2147483647 w 37"/>
              <a:gd name="T11" fmla="*/ 2147483647 h 45"/>
              <a:gd name="T12" fmla="*/ 2147483647 w 37"/>
              <a:gd name="T13" fmla="*/ 2147483647 h 45"/>
              <a:gd name="T14" fmla="*/ 2147483647 w 37"/>
              <a:gd name="T15" fmla="*/ 2147483647 h 45"/>
              <a:gd name="T16" fmla="*/ 2147483647 w 37"/>
              <a:gd name="T17" fmla="*/ 2147483647 h 45"/>
              <a:gd name="T18" fmla="*/ 2147483647 w 37"/>
              <a:gd name="T19" fmla="*/ 2147483647 h 45"/>
              <a:gd name="T20" fmla="*/ 2147483647 w 37"/>
              <a:gd name="T21" fmla="*/ 2147483647 h 45"/>
              <a:gd name="T22" fmla="*/ 2147483647 w 37"/>
              <a:gd name="T23" fmla="*/ 2147483647 h 45"/>
              <a:gd name="T24" fmla="*/ 2147483647 w 37"/>
              <a:gd name="T25" fmla="*/ 2147483647 h 45"/>
              <a:gd name="T26" fmla="*/ 2147483647 w 37"/>
              <a:gd name="T27" fmla="*/ 2147483647 h 45"/>
              <a:gd name="T28" fmla="*/ 2147483647 w 37"/>
              <a:gd name="T29" fmla="*/ 2147483647 h 45"/>
              <a:gd name="T30" fmla="*/ 2147483647 w 37"/>
              <a:gd name="T31" fmla="*/ 2147483647 h 45"/>
              <a:gd name="T32" fmla="*/ 2147483647 w 37"/>
              <a:gd name="T33" fmla="*/ 2147483647 h 45"/>
              <a:gd name="T34" fmla="*/ 2147483647 w 37"/>
              <a:gd name="T35" fmla="*/ 2147483647 h 45"/>
              <a:gd name="T36" fmla="*/ 2147483647 w 37"/>
              <a:gd name="T37" fmla="*/ 2147483647 h 45"/>
              <a:gd name="T38" fmla="*/ 2147483647 w 37"/>
              <a:gd name="T39" fmla="*/ 2147483647 h 45"/>
              <a:gd name="T40" fmla="*/ 2147483647 w 37"/>
              <a:gd name="T41" fmla="*/ 2147483647 h 45"/>
              <a:gd name="T42" fmla="*/ 2147483647 w 37"/>
              <a:gd name="T43" fmla="*/ 2147483647 h 45"/>
              <a:gd name="T44" fmla="*/ 2147483647 w 37"/>
              <a:gd name="T45" fmla="*/ 2147483647 h 45"/>
              <a:gd name="T46" fmla="*/ 2147483647 w 37"/>
              <a:gd name="T47" fmla="*/ 2147483647 h 45"/>
              <a:gd name="T48" fmla="*/ 2147483647 w 37"/>
              <a:gd name="T49" fmla="*/ 2147483647 h 45"/>
              <a:gd name="T50" fmla="*/ 2147483647 w 37"/>
              <a:gd name="T51" fmla="*/ 2147483647 h 45"/>
              <a:gd name="T52" fmla="*/ 2147483647 w 37"/>
              <a:gd name="T53" fmla="*/ 2147483647 h 45"/>
              <a:gd name="T54" fmla="*/ 2147483647 w 37"/>
              <a:gd name="T55" fmla="*/ 0 h 45"/>
              <a:gd name="T56" fmla="*/ 2147483647 w 37"/>
              <a:gd name="T57" fmla="*/ 2147483647 h 45"/>
              <a:gd name="T58" fmla="*/ 2147483647 w 37"/>
              <a:gd name="T59" fmla="*/ 2147483647 h 45"/>
              <a:gd name="T60" fmla="*/ 2147483647 w 37"/>
              <a:gd name="T61" fmla="*/ 2147483647 h 45"/>
              <a:gd name="T62" fmla="*/ 2147483647 w 37"/>
              <a:gd name="T63" fmla="*/ 2147483647 h 45"/>
              <a:gd name="T64" fmla="*/ 0 w 37"/>
              <a:gd name="T65" fmla="*/ 2147483647 h 45"/>
              <a:gd name="T66" fmla="*/ 0 w 37"/>
              <a:gd name="T67" fmla="*/ 2147483647 h 45"/>
              <a:gd name="T68" fmla="*/ 0 w 37"/>
              <a:gd name="T69" fmla="*/ 2147483647 h 45"/>
              <a:gd name="T70" fmla="*/ 2147483647 w 37"/>
              <a:gd name="T71" fmla="*/ 2147483647 h 45"/>
              <a:gd name="T72" fmla="*/ 2147483647 w 37"/>
              <a:gd name="T73" fmla="*/ 2147483647 h 45"/>
              <a:gd name="T74" fmla="*/ 2147483647 w 37"/>
              <a:gd name="T75" fmla="*/ 2147483647 h 45"/>
              <a:gd name="T76" fmla="*/ 2147483647 w 37"/>
              <a:gd name="T77" fmla="*/ 2147483647 h 45"/>
              <a:gd name="T78" fmla="*/ 2147483647 w 37"/>
              <a:gd name="T79" fmla="*/ 2147483647 h 45"/>
              <a:gd name="T80" fmla="*/ 2147483647 w 37"/>
              <a:gd name="T81" fmla="*/ 2147483647 h 45"/>
              <a:gd name="T82" fmla="*/ 2147483647 w 37"/>
              <a:gd name="T83" fmla="*/ 2147483647 h 45"/>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37"/>
              <a:gd name="T127" fmla="*/ 0 h 45"/>
              <a:gd name="T128" fmla="*/ 37 w 37"/>
              <a:gd name="T129" fmla="*/ 45 h 45"/>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37" h="45">
                <a:moveTo>
                  <a:pt x="6" y="21"/>
                </a:moveTo>
                <a:lnTo>
                  <a:pt x="7" y="26"/>
                </a:lnTo>
                <a:lnTo>
                  <a:pt x="9" y="27"/>
                </a:lnTo>
                <a:lnTo>
                  <a:pt x="9" y="30"/>
                </a:lnTo>
                <a:lnTo>
                  <a:pt x="9" y="31"/>
                </a:lnTo>
                <a:lnTo>
                  <a:pt x="7" y="34"/>
                </a:lnTo>
                <a:lnTo>
                  <a:pt x="7" y="36"/>
                </a:lnTo>
                <a:lnTo>
                  <a:pt x="9" y="37"/>
                </a:lnTo>
                <a:lnTo>
                  <a:pt x="10" y="40"/>
                </a:lnTo>
                <a:lnTo>
                  <a:pt x="10" y="42"/>
                </a:lnTo>
                <a:lnTo>
                  <a:pt x="12" y="42"/>
                </a:lnTo>
                <a:lnTo>
                  <a:pt x="13" y="43"/>
                </a:lnTo>
                <a:lnTo>
                  <a:pt x="15" y="45"/>
                </a:lnTo>
                <a:lnTo>
                  <a:pt x="16" y="45"/>
                </a:lnTo>
                <a:lnTo>
                  <a:pt x="19" y="45"/>
                </a:lnTo>
                <a:lnTo>
                  <a:pt x="21" y="45"/>
                </a:lnTo>
                <a:lnTo>
                  <a:pt x="22" y="43"/>
                </a:lnTo>
                <a:lnTo>
                  <a:pt x="25" y="40"/>
                </a:lnTo>
                <a:lnTo>
                  <a:pt x="29" y="36"/>
                </a:lnTo>
                <a:lnTo>
                  <a:pt x="32" y="31"/>
                </a:lnTo>
                <a:lnTo>
                  <a:pt x="35" y="27"/>
                </a:lnTo>
                <a:lnTo>
                  <a:pt x="37" y="23"/>
                </a:lnTo>
                <a:lnTo>
                  <a:pt x="37" y="18"/>
                </a:lnTo>
                <a:lnTo>
                  <a:pt x="37" y="14"/>
                </a:lnTo>
                <a:lnTo>
                  <a:pt x="35" y="9"/>
                </a:lnTo>
                <a:lnTo>
                  <a:pt x="32" y="5"/>
                </a:lnTo>
                <a:lnTo>
                  <a:pt x="29" y="2"/>
                </a:lnTo>
                <a:lnTo>
                  <a:pt x="24" y="0"/>
                </a:lnTo>
                <a:lnTo>
                  <a:pt x="18" y="2"/>
                </a:lnTo>
                <a:lnTo>
                  <a:pt x="13" y="2"/>
                </a:lnTo>
                <a:lnTo>
                  <a:pt x="7" y="5"/>
                </a:lnTo>
                <a:lnTo>
                  <a:pt x="3" y="8"/>
                </a:lnTo>
                <a:lnTo>
                  <a:pt x="0" y="11"/>
                </a:lnTo>
                <a:lnTo>
                  <a:pt x="0" y="12"/>
                </a:lnTo>
                <a:lnTo>
                  <a:pt x="1" y="14"/>
                </a:lnTo>
                <a:lnTo>
                  <a:pt x="1" y="15"/>
                </a:lnTo>
                <a:lnTo>
                  <a:pt x="3" y="15"/>
                </a:lnTo>
                <a:lnTo>
                  <a:pt x="4" y="17"/>
                </a:lnTo>
                <a:lnTo>
                  <a:pt x="4" y="18"/>
                </a:lnTo>
                <a:lnTo>
                  <a:pt x="6" y="20"/>
                </a:lnTo>
                <a:lnTo>
                  <a:pt x="6" y="21"/>
                </a:lnTo>
              </a:path>
            </a:pathLst>
          </a:custGeom>
          <a:solidFill>
            <a:srgbClr val="FFFF00"/>
          </a:solidFill>
          <a:ln w="1588">
            <a:solidFill>
              <a:srgbClr val="990000"/>
            </a:solidFill>
            <a:round/>
            <a:headEnd/>
            <a:tailEnd/>
          </a:ln>
        </p:spPr>
        <p:txBody>
          <a:bodyPr/>
          <a:lstStyle/>
          <a:p>
            <a:endParaRPr lang="en-US"/>
          </a:p>
        </p:txBody>
      </p:sp>
      <p:sp>
        <p:nvSpPr>
          <p:cNvPr id="53277" name="Freeform 28"/>
          <p:cNvSpPr>
            <a:spLocks/>
          </p:cNvSpPr>
          <p:nvPr/>
        </p:nvSpPr>
        <p:spPr bwMode="auto">
          <a:xfrm>
            <a:off x="6442075" y="4816476"/>
            <a:ext cx="52388" cy="71439"/>
          </a:xfrm>
          <a:custGeom>
            <a:avLst/>
            <a:gdLst>
              <a:gd name="T0" fmla="*/ 2147483647 w 37"/>
              <a:gd name="T1" fmla="*/ 2147483647 h 45"/>
              <a:gd name="T2" fmla="*/ 2147483647 w 37"/>
              <a:gd name="T3" fmla="*/ 2147483647 h 45"/>
              <a:gd name="T4" fmla="*/ 2147483647 w 37"/>
              <a:gd name="T5" fmla="*/ 2147483647 h 45"/>
              <a:gd name="T6" fmla="*/ 2147483647 w 37"/>
              <a:gd name="T7" fmla="*/ 2147483647 h 45"/>
              <a:gd name="T8" fmla="*/ 2147483647 w 37"/>
              <a:gd name="T9" fmla="*/ 2147483647 h 45"/>
              <a:gd name="T10" fmla="*/ 2147483647 w 37"/>
              <a:gd name="T11" fmla="*/ 2147483647 h 45"/>
              <a:gd name="T12" fmla="*/ 2147483647 w 37"/>
              <a:gd name="T13" fmla="*/ 2147483647 h 45"/>
              <a:gd name="T14" fmla="*/ 2147483647 w 37"/>
              <a:gd name="T15" fmla="*/ 2147483647 h 45"/>
              <a:gd name="T16" fmla="*/ 2147483647 w 37"/>
              <a:gd name="T17" fmla="*/ 2147483647 h 45"/>
              <a:gd name="T18" fmla="*/ 2147483647 w 37"/>
              <a:gd name="T19" fmla="*/ 2147483647 h 45"/>
              <a:gd name="T20" fmla="*/ 2147483647 w 37"/>
              <a:gd name="T21" fmla="*/ 2147483647 h 45"/>
              <a:gd name="T22" fmla="*/ 2147483647 w 37"/>
              <a:gd name="T23" fmla="*/ 2147483647 h 45"/>
              <a:gd name="T24" fmla="*/ 2147483647 w 37"/>
              <a:gd name="T25" fmla="*/ 2147483647 h 45"/>
              <a:gd name="T26" fmla="*/ 2147483647 w 37"/>
              <a:gd name="T27" fmla="*/ 2147483647 h 45"/>
              <a:gd name="T28" fmla="*/ 2147483647 w 37"/>
              <a:gd name="T29" fmla="*/ 2147483647 h 45"/>
              <a:gd name="T30" fmla="*/ 2147483647 w 37"/>
              <a:gd name="T31" fmla="*/ 2147483647 h 45"/>
              <a:gd name="T32" fmla="*/ 2147483647 w 37"/>
              <a:gd name="T33" fmla="*/ 2147483647 h 45"/>
              <a:gd name="T34" fmla="*/ 2147483647 w 37"/>
              <a:gd name="T35" fmla="*/ 2147483647 h 45"/>
              <a:gd name="T36" fmla="*/ 2147483647 w 37"/>
              <a:gd name="T37" fmla="*/ 2147483647 h 45"/>
              <a:gd name="T38" fmla="*/ 2147483647 w 37"/>
              <a:gd name="T39" fmla="*/ 2147483647 h 45"/>
              <a:gd name="T40" fmla="*/ 2147483647 w 37"/>
              <a:gd name="T41" fmla="*/ 2147483647 h 45"/>
              <a:gd name="T42" fmla="*/ 2147483647 w 37"/>
              <a:gd name="T43" fmla="*/ 2147483647 h 45"/>
              <a:gd name="T44" fmla="*/ 2147483647 w 37"/>
              <a:gd name="T45" fmla="*/ 2147483647 h 45"/>
              <a:gd name="T46" fmla="*/ 2147483647 w 37"/>
              <a:gd name="T47" fmla="*/ 2147483647 h 45"/>
              <a:gd name="T48" fmla="*/ 2147483647 w 37"/>
              <a:gd name="T49" fmla="*/ 2147483647 h 45"/>
              <a:gd name="T50" fmla="*/ 2147483647 w 37"/>
              <a:gd name="T51" fmla="*/ 2147483647 h 45"/>
              <a:gd name="T52" fmla="*/ 2147483647 w 37"/>
              <a:gd name="T53" fmla="*/ 2147483647 h 45"/>
              <a:gd name="T54" fmla="*/ 2147483647 w 37"/>
              <a:gd name="T55" fmla="*/ 0 h 45"/>
              <a:gd name="T56" fmla="*/ 2147483647 w 37"/>
              <a:gd name="T57" fmla="*/ 2147483647 h 45"/>
              <a:gd name="T58" fmla="*/ 2147483647 w 37"/>
              <a:gd name="T59" fmla="*/ 2147483647 h 45"/>
              <a:gd name="T60" fmla="*/ 2147483647 w 37"/>
              <a:gd name="T61" fmla="*/ 2147483647 h 45"/>
              <a:gd name="T62" fmla="*/ 2147483647 w 37"/>
              <a:gd name="T63" fmla="*/ 2147483647 h 45"/>
              <a:gd name="T64" fmla="*/ 0 w 37"/>
              <a:gd name="T65" fmla="*/ 2147483647 h 45"/>
              <a:gd name="T66" fmla="*/ 0 w 37"/>
              <a:gd name="T67" fmla="*/ 2147483647 h 45"/>
              <a:gd name="T68" fmla="*/ 0 w 37"/>
              <a:gd name="T69" fmla="*/ 2147483647 h 45"/>
              <a:gd name="T70" fmla="*/ 2147483647 w 37"/>
              <a:gd name="T71" fmla="*/ 2147483647 h 45"/>
              <a:gd name="T72" fmla="*/ 2147483647 w 37"/>
              <a:gd name="T73" fmla="*/ 2147483647 h 45"/>
              <a:gd name="T74" fmla="*/ 2147483647 w 37"/>
              <a:gd name="T75" fmla="*/ 2147483647 h 45"/>
              <a:gd name="T76" fmla="*/ 2147483647 w 37"/>
              <a:gd name="T77" fmla="*/ 2147483647 h 45"/>
              <a:gd name="T78" fmla="*/ 2147483647 w 37"/>
              <a:gd name="T79" fmla="*/ 2147483647 h 45"/>
              <a:gd name="T80" fmla="*/ 2147483647 w 37"/>
              <a:gd name="T81" fmla="*/ 2147483647 h 45"/>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37"/>
              <a:gd name="T124" fmla="*/ 0 h 45"/>
              <a:gd name="T125" fmla="*/ 37 w 37"/>
              <a:gd name="T126" fmla="*/ 45 h 45"/>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37" h="45">
                <a:moveTo>
                  <a:pt x="6" y="21"/>
                </a:moveTo>
                <a:lnTo>
                  <a:pt x="7" y="26"/>
                </a:lnTo>
                <a:lnTo>
                  <a:pt x="9" y="27"/>
                </a:lnTo>
                <a:lnTo>
                  <a:pt x="9" y="30"/>
                </a:lnTo>
                <a:lnTo>
                  <a:pt x="9" y="31"/>
                </a:lnTo>
                <a:lnTo>
                  <a:pt x="7" y="34"/>
                </a:lnTo>
                <a:lnTo>
                  <a:pt x="7" y="36"/>
                </a:lnTo>
                <a:lnTo>
                  <a:pt x="9" y="37"/>
                </a:lnTo>
                <a:lnTo>
                  <a:pt x="10" y="40"/>
                </a:lnTo>
                <a:lnTo>
                  <a:pt x="10" y="42"/>
                </a:lnTo>
                <a:lnTo>
                  <a:pt x="12" y="42"/>
                </a:lnTo>
                <a:lnTo>
                  <a:pt x="13" y="43"/>
                </a:lnTo>
                <a:lnTo>
                  <a:pt x="15" y="45"/>
                </a:lnTo>
                <a:lnTo>
                  <a:pt x="16" y="45"/>
                </a:lnTo>
                <a:lnTo>
                  <a:pt x="19" y="45"/>
                </a:lnTo>
                <a:lnTo>
                  <a:pt x="21" y="45"/>
                </a:lnTo>
                <a:lnTo>
                  <a:pt x="22" y="43"/>
                </a:lnTo>
                <a:lnTo>
                  <a:pt x="25" y="40"/>
                </a:lnTo>
                <a:lnTo>
                  <a:pt x="29" y="36"/>
                </a:lnTo>
                <a:lnTo>
                  <a:pt x="32" y="31"/>
                </a:lnTo>
                <a:lnTo>
                  <a:pt x="35" y="27"/>
                </a:lnTo>
                <a:lnTo>
                  <a:pt x="37" y="23"/>
                </a:lnTo>
                <a:lnTo>
                  <a:pt x="37" y="18"/>
                </a:lnTo>
                <a:lnTo>
                  <a:pt x="37" y="14"/>
                </a:lnTo>
                <a:lnTo>
                  <a:pt x="35" y="9"/>
                </a:lnTo>
                <a:lnTo>
                  <a:pt x="32" y="5"/>
                </a:lnTo>
                <a:lnTo>
                  <a:pt x="29" y="2"/>
                </a:lnTo>
                <a:lnTo>
                  <a:pt x="24" y="0"/>
                </a:lnTo>
                <a:lnTo>
                  <a:pt x="18" y="2"/>
                </a:lnTo>
                <a:lnTo>
                  <a:pt x="13" y="2"/>
                </a:lnTo>
                <a:lnTo>
                  <a:pt x="7" y="5"/>
                </a:lnTo>
                <a:lnTo>
                  <a:pt x="3" y="8"/>
                </a:lnTo>
                <a:lnTo>
                  <a:pt x="0" y="11"/>
                </a:lnTo>
                <a:lnTo>
                  <a:pt x="0" y="12"/>
                </a:lnTo>
                <a:lnTo>
                  <a:pt x="1" y="14"/>
                </a:lnTo>
                <a:lnTo>
                  <a:pt x="1" y="15"/>
                </a:lnTo>
                <a:lnTo>
                  <a:pt x="3" y="15"/>
                </a:lnTo>
                <a:lnTo>
                  <a:pt x="4" y="17"/>
                </a:lnTo>
                <a:lnTo>
                  <a:pt x="4" y="18"/>
                </a:lnTo>
                <a:lnTo>
                  <a:pt x="6" y="20"/>
                </a:lnTo>
              </a:path>
            </a:pathLst>
          </a:custGeom>
          <a:solidFill>
            <a:srgbClr val="FFFF00"/>
          </a:solidFill>
          <a:ln w="4763">
            <a:solidFill>
              <a:srgbClr val="990000"/>
            </a:solidFill>
            <a:round/>
            <a:headEnd/>
            <a:tailEnd/>
          </a:ln>
        </p:spPr>
        <p:txBody>
          <a:bodyPr/>
          <a:lstStyle/>
          <a:p>
            <a:endParaRPr lang="en-US"/>
          </a:p>
        </p:txBody>
      </p:sp>
      <p:sp>
        <p:nvSpPr>
          <p:cNvPr id="53278" name="Freeform 29"/>
          <p:cNvSpPr>
            <a:spLocks/>
          </p:cNvSpPr>
          <p:nvPr/>
        </p:nvSpPr>
        <p:spPr bwMode="auto">
          <a:xfrm>
            <a:off x="6437315" y="4770439"/>
            <a:ext cx="93663" cy="49212"/>
          </a:xfrm>
          <a:custGeom>
            <a:avLst/>
            <a:gdLst>
              <a:gd name="T0" fmla="*/ 2147483647 w 66"/>
              <a:gd name="T1" fmla="*/ 2147483647 h 31"/>
              <a:gd name="T2" fmla="*/ 2147483647 w 66"/>
              <a:gd name="T3" fmla="*/ 2147483647 h 31"/>
              <a:gd name="T4" fmla="*/ 2147483647 w 66"/>
              <a:gd name="T5" fmla="*/ 2147483647 h 31"/>
              <a:gd name="T6" fmla="*/ 2147483647 w 66"/>
              <a:gd name="T7" fmla="*/ 2147483647 h 31"/>
              <a:gd name="T8" fmla="*/ 0 w 66"/>
              <a:gd name="T9" fmla="*/ 2147483647 h 31"/>
              <a:gd name="T10" fmla="*/ 0 w 66"/>
              <a:gd name="T11" fmla="*/ 2147483647 h 31"/>
              <a:gd name="T12" fmla="*/ 2147483647 w 66"/>
              <a:gd name="T13" fmla="*/ 2147483647 h 31"/>
              <a:gd name="T14" fmla="*/ 2147483647 w 66"/>
              <a:gd name="T15" fmla="*/ 2147483647 h 31"/>
              <a:gd name="T16" fmla="*/ 2147483647 w 66"/>
              <a:gd name="T17" fmla="*/ 2147483647 h 31"/>
              <a:gd name="T18" fmla="*/ 2147483647 w 66"/>
              <a:gd name="T19" fmla="*/ 2147483647 h 31"/>
              <a:gd name="T20" fmla="*/ 2147483647 w 66"/>
              <a:gd name="T21" fmla="*/ 2147483647 h 31"/>
              <a:gd name="T22" fmla="*/ 2147483647 w 66"/>
              <a:gd name="T23" fmla="*/ 2147483647 h 31"/>
              <a:gd name="T24" fmla="*/ 2147483647 w 66"/>
              <a:gd name="T25" fmla="*/ 2147483647 h 31"/>
              <a:gd name="T26" fmla="*/ 2147483647 w 66"/>
              <a:gd name="T27" fmla="*/ 2147483647 h 31"/>
              <a:gd name="T28" fmla="*/ 2147483647 w 66"/>
              <a:gd name="T29" fmla="*/ 2147483647 h 31"/>
              <a:gd name="T30" fmla="*/ 2147483647 w 66"/>
              <a:gd name="T31" fmla="*/ 2147483647 h 31"/>
              <a:gd name="T32" fmla="*/ 2147483647 w 66"/>
              <a:gd name="T33" fmla="*/ 2147483647 h 31"/>
              <a:gd name="T34" fmla="*/ 2147483647 w 66"/>
              <a:gd name="T35" fmla="*/ 2147483647 h 31"/>
              <a:gd name="T36" fmla="*/ 2147483647 w 66"/>
              <a:gd name="T37" fmla="*/ 2147483647 h 31"/>
              <a:gd name="T38" fmla="*/ 2147483647 w 66"/>
              <a:gd name="T39" fmla="*/ 2147483647 h 31"/>
              <a:gd name="T40" fmla="*/ 2147483647 w 66"/>
              <a:gd name="T41" fmla="*/ 2147483647 h 31"/>
              <a:gd name="T42" fmla="*/ 2147483647 w 66"/>
              <a:gd name="T43" fmla="*/ 2147483647 h 31"/>
              <a:gd name="T44" fmla="*/ 2147483647 w 66"/>
              <a:gd name="T45" fmla="*/ 2147483647 h 31"/>
              <a:gd name="T46" fmla="*/ 2147483647 w 66"/>
              <a:gd name="T47" fmla="*/ 2147483647 h 31"/>
              <a:gd name="T48" fmla="*/ 2147483647 w 66"/>
              <a:gd name="T49" fmla="*/ 2147483647 h 31"/>
              <a:gd name="T50" fmla="*/ 2147483647 w 66"/>
              <a:gd name="T51" fmla="*/ 2147483647 h 31"/>
              <a:gd name="T52" fmla="*/ 2147483647 w 66"/>
              <a:gd name="T53" fmla="*/ 2147483647 h 31"/>
              <a:gd name="T54" fmla="*/ 2147483647 w 66"/>
              <a:gd name="T55" fmla="*/ 2147483647 h 31"/>
              <a:gd name="T56" fmla="*/ 2147483647 w 66"/>
              <a:gd name="T57" fmla="*/ 2147483647 h 31"/>
              <a:gd name="T58" fmla="*/ 2147483647 w 66"/>
              <a:gd name="T59" fmla="*/ 2147483647 h 31"/>
              <a:gd name="T60" fmla="*/ 2147483647 w 66"/>
              <a:gd name="T61" fmla="*/ 2147483647 h 31"/>
              <a:gd name="T62" fmla="*/ 2147483647 w 66"/>
              <a:gd name="T63" fmla="*/ 0 h 31"/>
              <a:gd name="T64" fmla="*/ 2147483647 w 66"/>
              <a:gd name="T65" fmla="*/ 0 h 31"/>
              <a:gd name="T66" fmla="*/ 2147483647 w 66"/>
              <a:gd name="T67" fmla="*/ 2147483647 h 31"/>
              <a:gd name="T68" fmla="*/ 2147483647 w 66"/>
              <a:gd name="T69" fmla="*/ 2147483647 h 31"/>
              <a:gd name="T70" fmla="*/ 2147483647 w 66"/>
              <a:gd name="T71" fmla="*/ 2147483647 h 31"/>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66"/>
              <a:gd name="T109" fmla="*/ 0 h 31"/>
              <a:gd name="T110" fmla="*/ 66 w 66"/>
              <a:gd name="T111" fmla="*/ 31 h 31"/>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66" h="31">
                <a:moveTo>
                  <a:pt x="10" y="3"/>
                </a:moveTo>
                <a:lnTo>
                  <a:pt x="9" y="6"/>
                </a:lnTo>
                <a:lnTo>
                  <a:pt x="7" y="7"/>
                </a:lnTo>
                <a:lnTo>
                  <a:pt x="6" y="10"/>
                </a:lnTo>
                <a:lnTo>
                  <a:pt x="4" y="12"/>
                </a:lnTo>
                <a:lnTo>
                  <a:pt x="4" y="15"/>
                </a:lnTo>
                <a:lnTo>
                  <a:pt x="3" y="16"/>
                </a:lnTo>
                <a:lnTo>
                  <a:pt x="1" y="19"/>
                </a:lnTo>
                <a:lnTo>
                  <a:pt x="0" y="20"/>
                </a:lnTo>
                <a:lnTo>
                  <a:pt x="0" y="22"/>
                </a:lnTo>
                <a:lnTo>
                  <a:pt x="0" y="25"/>
                </a:lnTo>
                <a:lnTo>
                  <a:pt x="0" y="26"/>
                </a:lnTo>
                <a:lnTo>
                  <a:pt x="1" y="28"/>
                </a:lnTo>
                <a:lnTo>
                  <a:pt x="3" y="28"/>
                </a:lnTo>
                <a:lnTo>
                  <a:pt x="4" y="29"/>
                </a:lnTo>
                <a:lnTo>
                  <a:pt x="7" y="29"/>
                </a:lnTo>
                <a:lnTo>
                  <a:pt x="9" y="28"/>
                </a:lnTo>
                <a:lnTo>
                  <a:pt x="12" y="28"/>
                </a:lnTo>
                <a:lnTo>
                  <a:pt x="13" y="26"/>
                </a:lnTo>
                <a:lnTo>
                  <a:pt x="16" y="25"/>
                </a:lnTo>
                <a:lnTo>
                  <a:pt x="18" y="23"/>
                </a:lnTo>
                <a:lnTo>
                  <a:pt x="19" y="22"/>
                </a:lnTo>
                <a:lnTo>
                  <a:pt x="22" y="20"/>
                </a:lnTo>
                <a:lnTo>
                  <a:pt x="24" y="20"/>
                </a:lnTo>
                <a:lnTo>
                  <a:pt x="27" y="20"/>
                </a:lnTo>
                <a:lnTo>
                  <a:pt x="29" y="20"/>
                </a:lnTo>
                <a:lnTo>
                  <a:pt x="32" y="22"/>
                </a:lnTo>
                <a:lnTo>
                  <a:pt x="34" y="23"/>
                </a:lnTo>
                <a:lnTo>
                  <a:pt x="37" y="25"/>
                </a:lnTo>
                <a:lnTo>
                  <a:pt x="40" y="26"/>
                </a:lnTo>
                <a:lnTo>
                  <a:pt x="41" y="28"/>
                </a:lnTo>
                <a:lnTo>
                  <a:pt x="44" y="29"/>
                </a:lnTo>
                <a:lnTo>
                  <a:pt x="47" y="29"/>
                </a:lnTo>
                <a:lnTo>
                  <a:pt x="49" y="31"/>
                </a:lnTo>
                <a:lnTo>
                  <a:pt x="52" y="31"/>
                </a:lnTo>
                <a:lnTo>
                  <a:pt x="55" y="31"/>
                </a:lnTo>
                <a:lnTo>
                  <a:pt x="56" y="29"/>
                </a:lnTo>
                <a:lnTo>
                  <a:pt x="59" y="29"/>
                </a:lnTo>
                <a:lnTo>
                  <a:pt x="61" y="28"/>
                </a:lnTo>
                <a:lnTo>
                  <a:pt x="64" y="26"/>
                </a:lnTo>
                <a:lnTo>
                  <a:pt x="65" y="25"/>
                </a:lnTo>
                <a:lnTo>
                  <a:pt x="65" y="23"/>
                </a:lnTo>
                <a:lnTo>
                  <a:pt x="66" y="20"/>
                </a:lnTo>
                <a:lnTo>
                  <a:pt x="66" y="19"/>
                </a:lnTo>
                <a:lnTo>
                  <a:pt x="66" y="16"/>
                </a:lnTo>
                <a:lnTo>
                  <a:pt x="66" y="15"/>
                </a:lnTo>
                <a:lnTo>
                  <a:pt x="65" y="12"/>
                </a:lnTo>
                <a:lnTo>
                  <a:pt x="64" y="10"/>
                </a:lnTo>
                <a:lnTo>
                  <a:pt x="62" y="9"/>
                </a:lnTo>
                <a:lnTo>
                  <a:pt x="61" y="9"/>
                </a:lnTo>
                <a:lnTo>
                  <a:pt x="59" y="7"/>
                </a:lnTo>
                <a:lnTo>
                  <a:pt x="58" y="6"/>
                </a:lnTo>
                <a:lnTo>
                  <a:pt x="56" y="6"/>
                </a:lnTo>
                <a:lnTo>
                  <a:pt x="55" y="4"/>
                </a:lnTo>
                <a:lnTo>
                  <a:pt x="53" y="4"/>
                </a:lnTo>
                <a:lnTo>
                  <a:pt x="52" y="3"/>
                </a:lnTo>
                <a:lnTo>
                  <a:pt x="50" y="3"/>
                </a:lnTo>
                <a:lnTo>
                  <a:pt x="46" y="3"/>
                </a:lnTo>
                <a:lnTo>
                  <a:pt x="41" y="3"/>
                </a:lnTo>
                <a:lnTo>
                  <a:pt x="37" y="1"/>
                </a:lnTo>
                <a:lnTo>
                  <a:pt x="32" y="1"/>
                </a:lnTo>
                <a:lnTo>
                  <a:pt x="28" y="1"/>
                </a:lnTo>
                <a:lnTo>
                  <a:pt x="22" y="1"/>
                </a:lnTo>
                <a:lnTo>
                  <a:pt x="18" y="0"/>
                </a:lnTo>
                <a:lnTo>
                  <a:pt x="13" y="0"/>
                </a:lnTo>
                <a:lnTo>
                  <a:pt x="12" y="0"/>
                </a:lnTo>
                <a:lnTo>
                  <a:pt x="12" y="1"/>
                </a:lnTo>
                <a:lnTo>
                  <a:pt x="10" y="1"/>
                </a:lnTo>
                <a:lnTo>
                  <a:pt x="10" y="3"/>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279" name="Freeform 30"/>
          <p:cNvSpPr>
            <a:spLocks/>
          </p:cNvSpPr>
          <p:nvPr/>
        </p:nvSpPr>
        <p:spPr bwMode="auto">
          <a:xfrm>
            <a:off x="6437315" y="4770439"/>
            <a:ext cx="93663" cy="49212"/>
          </a:xfrm>
          <a:custGeom>
            <a:avLst/>
            <a:gdLst>
              <a:gd name="T0" fmla="*/ 2147483647 w 66"/>
              <a:gd name="T1" fmla="*/ 2147483647 h 31"/>
              <a:gd name="T2" fmla="*/ 2147483647 w 66"/>
              <a:gd name="T3" fmla="*/ 2147483647 h 31"/>
              <a:gd name="T4" fmla="*/ 2147483647 w 66"/>
              <a:gd name="T5" fmla="*/ 2147483647 h 31"/>
              <a:gd name="T6" fmla="*/ 2147483647 w 66"/>
              <a:gd name="T7" fmla="*/ 2147483647 h 31"/>
              <a:gd name="T8" fmla="*/ 0 w 66"/>
              <a:gd name="T9" fmla="*/ 2147483647 h 31"/>
              <a:gd name="T10" fmla="*/ 0 w 66"/>
              <a:gd name="T11" fmla="*/ 2147483647 h 31"/>
              <a:gd name="T12" fmla="*/ 2147483647 w 66"/>
              <a:gd name="T13" fmla="*/ 2147483647 h 31"/>
              <a:gd name="T14" fmla="*/ 2147483647 w 66"/>
              <a:gd name="T15" fmla="*/ 2147483647 h 31"/>
              <a:gd name="T16" fmla="*/ 2147483647 w 66"/>
              <a:gd name="T17" fmla="*/ 2147483647 h 31"/>
              <a:gd name="T18" fmla="*/ 2147483647 w 66"/>
              <a:gd name="T19" fmla="*/ 2147483647 h 31"/>
              <a:gd name="T20" fmla="*/ 2147483647 w 66"/>
              <a:gd name="T21" fmla="*/ 2147483647 h 31"/>
              <a:gd name="T22" fmla="*/ 2147483647 w 66"/>
              <a:gd name="T23" fmla="*/ 2147483647 h 31"/>
              <a:gd name="T24" fmla="*/ 2147483647 w 66"/>
              <a:gd name="T25" fmla="*/ 2147483647 h 31"/>
              <a:gd name="T26" fmla="*/ 2147483647 w 66"/>
              <a:gd name="T27" fmla="*/ 2147483647 h 31"/>
              <a:gd name="T28" fmla="*/ 2147483647 w 66"/>
              <a:gd name="T29" fmla="*/ 2147483647 h 31"/>
              <a:gd name="T30" fmla="*/ 2147483647 w 66"/>
              <a:gd name="T31" fmla="*/ 2147483647 h 31"/>
              <a:gd name="T32" fmla="*/ 2147483647 w 66"/>
              <a:gd name="T33" fmla="*/ 2147483647 h 31"/>
              <a:gd name="T34" fmla="*/ 2147483647 w 66"/>
              <a:gd name="T35" fmla="*/ 2147483647 h 31"/>
              <a:gd name="T36" fmla="*/ 2147483647 w 66"/>
              <a:gd name="T37" fmla="*/ 2147483647 h 31"/>
              <a:gd name="T38" fmla="*/ 2147483647 w 66"/>
              <a:gd name="T39" fmla="*/ 2147483647 h 31"/>
              <a:gd name="T40" fmla="*/ 2147483647 w 66"/>
              <a:gd name="T41" fmla="*/ 2147483647 h 31"/>
              <a:gd name="T42" fmla="*/ 2147483647 w 66"/>
              <a:gd name="T43" fmla="*/ 2147483647 h 31"/>
              <a:gd name="T44" fmla="*/ 2147483647 w 66"/>
              <a:gd name="T45" fmla="*/ 2147483647 h 31"/>
              <a:gd name="T46" fmla="*/ 2147483647 w 66"/>
              <a:gd name="T47" fmla="*/ 2147483647 h 31"/>
              <a:gd name="T48" fmla="*/ 2147483647 w 66"/>
              <a:gd name="T49" fmla="*/ 2147483647 h 31"/>
              <a:gd name="T50" fmla="*/ 2147483647 w 66"/>
              <a:gd name="T51" fmla="*/ 2147483647 h 31"/>
              <a:gd name="T52" fmla="*/ 2147483647 w 66"/>
              <a:gd name="T53" fmla="*/ 2147483647 h 31"/>
              <a:gd name="T54" fmla="*/ 2147483647 w 66"/>
              <a:gd name="T55" fmla="*/ 2147483647 h 31"/>
              <a:gd name="T56" fmla="*/ 2147483647 w 66"/>
              <a:gd name="T57" fmla="*/ 2147483647 h 31"/>
              <a:gd name="T58" fmla="*/ 2147483647 w 66"/>
              <a:gd name="T59" fmla="*/ 2147483647 h 31"/>
              <a:gd name="T60" fmla="*/ 2147483647 w 66"/>
              <a:gd name="T61" fmla="*/ 2147483647 h 31"/>
              <a:gd name="T62" fmla="*/ 2147483647 w 66"/>
              <a:gd name="T63" fmla="*/ 0 h 31"/>
              <a:gd name="T64" fmla="*/ 2147483647 w 66"/>
              <a:gd name="T65" fmla="*/ 0 h 31"/>
              <a:gd name="T66" fmla="*/ 2147483647 w 66"/>
              <a:gd name="T67" fmla="*/ 2147483647 h 31"/>
              <a:gd name="T68" fmla="*/ 2147483647 w 66"/>
              <a:gd name="T69" fmla="*/ 2147483647 h 31"/>
              <a:gd name="T70" fmla="*/ 2147483647 w 66"/>
              <a:gd name="T71" fmla="*/ 2147483647 h 31"/>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66"/>
              <a:gd name="T109" fmla="*/ 0 h 31"/>
              <a:gd name="T110" fmla="*/ 66 w 66"/>
              <a:gd name="T111" fmla="*/ 31 h 31"/>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66" h="31">
                <a:moveTo>
                  <a:pt x="10" y="3"/>
                </a:moveTo>
                <a:lnTo>
                  <a:pt x="9" y="6"/>
                </a:lnTo>
                <a:lnTo>
                  <a:pt x="7" y="7"/>
                </a:lnTo>
                <a:lnTo>
                  <a:pt x="6" y="10"/>
                </a:lnTo>
                <a:lnTo>
                  <a:pt x="4" y="12"/>
                </a:lnTo>
                <a:lnTo>
                  <a:pt x="4" y="15"/>
                </a:lnTo>
                <a:lnTo>
                  <a:pt x="3" y="16"/>
                </a:lnTo>
                <a:lnTo>
                  <a:pt x="1" y="19"/>
                </a:lnTo>
                <a:lnTo>
                  <a:pt x="0" y="20"/>
                </a:lnTo>
                <a:lnTo>
                  <a:pt x="0" y="22"/>
                </a:lnTo>
                <a:lnTo>
                  <a:pt x="0" y="25"/>
                </a:lnTo>
                <a:lnTo>
                  <a:pt x="0" y="26"/>
                </a:lnTo>
                <a:lnTo>
                  <a:pt x="1" y="28"/>
                </a:lnTo>
                <a:lnTo>
                  <a:pt x="3" y="28"/>
                </a:lnTo>
                <a:lnTo>
                  <a:pt x="4" y="29"/>
                </a:lnTo>
                <a:lnTo>
                  <a:pt x="7" y="29"/>
                </a:lnTo>
                <a:lnTo>
                  <a:pt x="9" y="28"/>
                </a:lnTo>
                <a:lnTo>
                  <a:pt x="12" y="28"/>
                </a:lnTo>
                <a:lnTo>
                  <a:pt x="13" y="26"/>
                </a:lnTo>
                <a:lnTo>
                  <a:pt x="16" y="25"/>
                </a:lnTo>
                <a:lnTo>
                  <a:pt x="18" y="23"/>
                </a:lnTo>
                <a:lnTo>
                  <a:pt x="19" y="22"/>
                </a:lnTo>
                <a:lnTo>
                  <a:pt x="22" y="20"/>
                </a:lnTo>
                <a:lnTo>
                  <a:pt x="24" y="20"/>
                </a:lnTo>
                <a:lnTo>
                  <a:pt x="27" y="20"/>
                </a:lnTo>
                <a:lnTo>
                  <a:pt x="29" y="20"/>
                </a:lnTo>
                <a:lnTo>
                  <a:pt x="32" y="22"/>
                </a:lnTo>
                <a:lnTo>
                  <a:pt x="34" y="23"/>
                </a:lnTo>
                <a:lnTo>
                  <a:pt x="37" y="25"/>
                </a:lnTo>
                <a:lnTo>
                  <a:pt x="40" y="26"/>
                </a:lnTo>
                <a:lnTo>
                  <a:pt x="41" y="28"/>
                </a:lnTo>
                <a:lnTo>
                  <a:pt x="44" y="29"/>
                </a:lnTo>
                <a:lnTo>
                  <a:pt x="47" y="29"/>
                </a:lnTo>
                <a:lnTo>
                  <a:pt x="49" y="31"/>
                </a:lnTo>
                <a:lnTo>
                  <a:pt x="52" y="31"/>
                </a:lnTo>
                <a:lnTo>
                  <a:pt x="55" y="31"/>
                </a:lnTo>
                <a:lnTo>
                  <a:pt x="56" y="29"/>
                </a:lnTo>
                <a:lnTo>
                  <a:pt x="59" y="29"/>
                </a:lnTo>
                <a:lnTo>
                  <a:pt x="61" y="28"/>
                </a:lnTo>
                <a:lnTo>
                  <a:pt x="64" y="26"/>
                </a:lnTo>
                <a:lnTo>
                  <a:pt x="65" y="25"/>
                </a:lnTo>
                <a:lnTo>
                  <a:pt x="65" y="23"/>
                </a:lnTo>
                <a:lnTo>
                  <a:pt x="66" y="20"/>
                </a:lnTo>
                <a:lnTo>
                  <a:pt x="66" y="19"/>
                </a:lnTo>
                <a:lnTo>
                  <a:pt x="66" y="16"/>
                </a:lnTo>
                <a:lnTo>
                  <a:pt x="66" y="15"/>
                </a:lnTo>
                <a:lnTo>
                  <a:pt x="65" y="12"/>
                </a:lnTo>
                <a:lnTo>
                  <a:pt x="64" y="10"/>
                </a:lnTo>
                <a:lnTo>
                  <a:pt x="62" y="9"/>
                </a:lnTo>
                <a:lnTo>
                  <a:pt x="61" y="9"/>
                </a:lnTo>
                <a:lnTo>
                  <a:pt x="59" y="7"/>
                </a:lnTo>
                <a:lnTo>
                  <a:pt x="58" y="6"/>
                </a:lnTo>
                <a:lnTo>
                  <a:pt x="56" y="6"/>
                </a:lnTo>
                <a:lnTo>
                  <a:pt x="55" y="4"/>
                </a:lnTo>
                <a:lnTo>
                  <a:pt x="53" y="4"/>
                </a:lnTo>
                <a:lnTo>
                  <a:pt x="52" y="3"/>
                </a:lnTo>
                <a:lnTo>
                  <a:pt x="50" y="3"/>
                </a:lnTo>
                <a:lnTo>
                  <a:pt x="46" y="3"/>
                </a:lnTo>
                <a:lnTo>
                  <a:pt x="41" y="3"/>
                </a:lnTo>
                <a:lnTo>
                  <a:pt x="37" y="1"/>
                </a:lnTo>
                <a:lnTo>
                  <a:pt x="32" y="1"/>
                </a:lnTo>
                <a:lnTo>
                  <a:pt x="28" y="1"/>
                </a:lnTo>
                <a:lnTo>
                  <a:pt x="22" y="1"/>
                </a:lnTo>
                <a:lnTo>
                  <a:pt x="18" y="0"/>
                </a:lnTo>
                <a:lnTo>
                  <a:pt x="13" y="0"/>
                </a:lnTo>
                <a:lnTo>
                  <a:pt x="12" y="0"/>
                </a:lnTo>
                <a:lnTo>
                  <a:pt x="12" y="1"/>
                </a:lnTo>
                <a:lnTo>
                  <a:pt x="10" y="1"/>
                </a:lnTo>
                <a:lnTo>
                  <a:pt x="10" y="3"/>
                </a:lnTo>
              </a:path>
            </a:pathLst>
          </a:custGeom>
          <a:solidFill>
            <a:srgbClr val="FFFF00"/>
          </a:solidFill>
          <a:ln w="4763">
            <a:solidFill>
              <a:srgbClr val="990000"/>
            </a:solidFill>
            <a:round/>
            <a:headEnd/>
            <a:tailEnd/>
          </a:ln>
        </p:spPr>
        <p:txBody>
          <a:bodyPr/>
          <a:lstStyle/>
          <a:p>
            <a:endParaRPr lang="en-US"/>
          </a:p>
        </p:txBody>
      </p:sp>
      <p:sp>
        <p:nvSpPr>
          <p:cNvPr id="53280" name="Freeform 31"/>
          <p:cNvSpPr>
            <a:spLocks/>
          </p:cNvSpPr>
          <p:nvPr/>
        </p:nvSpPr>
        <p:spPr bwMode="auto">
          <a:xfrm>
            <a:off x="6432554" y="4502154"/>
            <a:ext cx="358775" cy="347663"/>
          </a:xfrm>
          <a:custGeom>
            <a:avLst/>
            <a:gdLst>
              <a:gd name="T0" fmla="*/ 2147483647 w 254"/>
              <a:gd name="T1" fmla="*/ 2147483647 h 219"/>
              <a:gd name="T2" fmla="*/ 2147483647 w 254"/>
              <a:gd name="T3" fmla="*/ 2147483647 h 219"/>
              <a:gd name="T4" fmla="*/ 2147483647 w 254"/>
              <a:gd name="T5" fmla="*/ 2147483647 h 219"/>
              <a:gd name="T6" fmla="*/ 2147483647 w 254"/>
              <a:gd name="T7" fmla="*/ 2147483647 h 219"/>
              <a:gd name="T8" fmla="*/ 0 w 254"/>
              <a:gd name="T9" fmla="*/ 2147483647 h 219"/>
              <a:gd name="T10" fmla="*/ 2147483647 w 254"/>
              <a:gd name="T11" fmla="*/ 2147483647 h 219"/>
              <a:gd name="T12" fmla="*/ 2147483647 w 254"/>
              <a:gd name="T13" fmla="*/ 2147483647 h 219"/>
              <a:gd name="T14" fmla="*/ 2147483647 w 254"/>
              <a:gd name="T15" fmla="*/ 2147483647 h 219"/>
              <a:gd name="T16" fmla="*/ 2147483647 w 254"/>
              <a:gd name="T17" fmla="*/ 2147483647 h 219"/>
              <a:gd name="T18" fmla="*/ 2147483647 w 254"/>
              <a:gd name="T19" fmla="*/ 2147483647 h 219"/>
              <a:gd name="T20" fmla="*/ 2147483647 w 254"/>
              <a:gd name="T21" fmla="*/ 2147483647 h 219"/>
              <a:gd name="T22" fmla="*/ 2147483647 w 254"/>
              <a:gd name="T23" fmla="*/ 2147483647 h 219"/>
              <a:gd name="T24" fmla="*/ 2147483647 w 254"/>
              <a:gd name="T25" fmla="*/ 2147483647 h 219"/>
              <a:gd name="T26" fmla="*/ 2147483647 w 254"/>
              <a:gd name="T27" fmla="*/ 2147483647 h 219"/>
              <a:gd name="T28" fmla="*/ 2147483647 w 254"/>
              <a:gd name="T29" fmla="*/ 2147483647 h 219"/>
              <a:gd name="T30" fmla="*/ 2147483647 w 254"/>
              <a:gd name="T31" fmla="*/ 2147483647 h 219"/>
              <a:gd name="T32" fmla="*/ 2147483647 w 254"/>
              <a:gd name="T33" fmla="*/ 2147483647 h 219"/>
              <a:gd name="T34" fmla="*/ 2147483647 w 254"/>
              <a:gd name="T35" fmla="*/ 2147483647 h 219"/>
              <a:gd name="T36" fmla="*/ 2147483647 w 254"/>
              <a:gd name="T37" fmla="*/ 2147483647 h 219"/>
              <a:gd name="T38" fmla="*/ 2147483647 w 254"/>
              <a:gd name="T39" fmla="*/ 2147483647 h 219"/>
              <a:gd name="T40" fmla="*/ 2147483647 w 254"/>
              <a:gd name="T41" fmla="*/ 2147483647 h 219"/>
              <a:gd name="T42" fmla="*/ 2147483647 w 254"/>
              <a:gd name="T43" fmla="*/ 2147483647 h 219"/>
              <a:gd name="T44" fmla="*/ 2147483647 w 254"/>
              <a:gd name="T45" fmla="*/ 2147483647 h 219"/>
              <a:gd name="T46" fmla="*/ 2147483647 w 254"/>
              <a:gd name="T47" fmla="*/ 2147483647 h 219"/>
              <a:gd name="T48" fmla="*/ 2147483647 w 254"/>
              <a:gd name="T49" fmla="*/ 2147483647 h 219"/>
              <a:gd name="T50" fmla="*/ 2147483647 w 254"/>
              <a:gd name="T51" fmla="*/ 2147483647 h 219"/>
              <a:gd name="T52" fmla="*/ 2147483647 w 254"/>
              <a:gd name="T53" fmla="*/ 2147483647 h 219"/>
              <a:gd name="T54" fmla="*/ 2147483647 w 254"/>
              <a:gd name="T55" fmla="*/ 2147483647 h 219"/>
              <a:gd name="T56" fmla="*/ 2147483647 w 254"/>
              <a:gd name="T57" fmla="*/ 2147483647 h 219"/>
              <a:gd name="T58" fmla="*/ 2147483647 w 254"/>
              <a:gd name="T59" fmla="*/ 2147483647 h 219"/>
              <a:gd name="T60" fmla="*/ 2147483647 w 254"/>
              <a:gd name="T61" fmla="*/ 2147483647 h 219"/>
              <a:gd name="T62" fmla="*/ 2147483647 w 254"/>
              <a:gd name="T63" fmla="*/ 2147483647 h 219"/>
              <a:gd name="T64" fmla="*/ 2147483647 w 254"/>
              <a:gd name="T65" fmla="*/ 2147483647 h 219"/>
              <a:gd name="T66" fmla="*/ 2147483647 w 254"/>
              <a:gd name="T67" fmla="*/ 2147483647 h 219"/>
              <a:gd name="T68" fmla="*/ 2147483647 w 254"/>
              <a:gd name="T69" fmla="*/ 2147483647 h 219"/>
              <a:gd name="T70" fmla="*/ 2147483647 w 254"/>
              <a:gd name="T71" fmla="*/ 2147483647 h 219"/>
              <a:gd name="T72" fmla="*/ 2147483647 w 254"/>
              <a:gd name="T73" fmla="*/ 2147483647 h 219"/>
              <a:gd name="T74" fmla="*/ 2147483647 w 254"/>
              <a:gd name="T75" fmla="*/ 2147483647 h 219"/>
              <a:gd name="T76" fmla="*/ 2147483647 w 254"/>
              <a:gd name="T77" fmla="*/ 2147483647 h 219"/>
              <a:gd name="T78" fmla="*/ 2147483647 w 254"/>
              <a:gd name="T79" fmla="*/ 2147483647 h 219"/>
              <a:gd name="T80" fmla="*/ 2147483647 w 254"/>
              <a:gd name="T81" fmla="*/ 2147483647 h 219"/>
              <a:gd name="T82" fmla="*/ 2147483647 w 254"/>
              <a:gd name="T83" fmla="*/ 2147483647 h 219"/>
              <a:gd name="T84" fmla="*/ 2147483647 w 254"/>
              <a:gd name="T85" fmla="*/ 2147483647 h 219"/>
              <a:gd name="T86" fmla="*/ 2147483647 w 254"/>
              <a:gd name="T87" fmla="*/ 2147483647 h 219"/>
              <a:gd name="T88" fmla="*/ 2147483647 w 254"/>
              <a:gd name="T89" fmla="*/ 2147483647 h 219"/>
              <a:gd name="T90" fmla="*/ 2147483647 w 254"/>
              <a:gd name="T91" fmla="*/ 2147483647 h 219"/>
              <a:gd name="T92" fmla="*/ 2147483647 w 254"/>
              <a:gd name="T93" fmla="*/ 2147483647 h 219"/>
              <a:gd name="T94" fmla="*/ 2147483647 w 254"/>
              <a:gd name="T95" fmla="*/ 2147483647 h 219"/>
              <a:gd name="T96" fmla="*/ 2147483647 w 254"/>
              <a:gd name="T97" fmla="*/ 0 h 219"/>
              <a:gd name="T98" fmla="*/ 2147483647 w 254"/>
              <a:gd name="T99" fmla="*/ 2147483647 h 219"/>
              <a:gd name="T100" fmla="*/ 2147483647 w 254"/>
              <a:gd name="T101" fmla="*/ 2147483647 h 219"/>
              <a:gd name="T102" fmla="*/ 2147483647 w 254"/>
              <a:gd name="T103" fmla="*/ 2147483647 h 219"/>
              <a:gd name="T104" fmla="*/ 2147483647 w 254"/>
              <a:gd name="T105" fmla="*/ 2147483647 h 219"/>
              <a:gd name="T106" fmla="*/ 2147483647 w 254"/>
              <a:gd name="T107" fmla="*/ 2147483647 h 219"/>
              <a:gd name="T108" fmla="*/ 2147483647 w 254"/>
              <a:gd name="T109" fmla="*/ 2147483647 h 219"/>
              <a:gd name="T110" fmla="*/ 2147483647 w 254"/>
              <a:gd name="T111" fmla="*/ 2147483647 h 219"/>
              <a:gd name="T112" fmla="*/ 2147483647 w 254"/>
              <a:gd name="T113" fmla="*/ 2147483647 h 219"/>
              <a:gd name="T114" fmla="*/ 2147483647 w 254"/>
              <a:gd name="T115" fmla="*/ 2147483647 h 219"/>
              <a:gd name="T116" fmla="*/ 2147483647 w 254"/>
              <a:gd name="T117" fmla="*/ 2147483647 h 219"/>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254"/>
              <a:gd name="T178" fmla="*/ 0 h 219"/>
              <a:gd name="T179" fmla="*/ 254 w 254"/>
              <a:gd name="T180" fmla="*/ 219 h 219"/>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254" h="219">
                <a:moveTo>
                  <a:pt x="27" y="90"/>
                </a:moveTo>
                <a:lnTo>
                  <a:pt x="22" y="95"/>
                </a:lnTo>
                <a:lnTo>
                  <a:pt x="21" y="98"/>
                </a:lnTo>
                <a:lnTo>
                  <a:pt x="18" y="101"/>
                </a:lnTo>
                <a:lnTo>
                  <a:pt x="15" y="105"/>
                </a:lnTo>
                <a:lnTo>
                  <a:pt x="12" y="109"/>
                </a:lnTo>
                <a:lnTo>
                  <a:pt x="9" y="115"/>
                </a:lnTo>
                <a:lnTo>
                  <a:pt x="6" y="123"/>
                </a:lnTo>
                <a:lnTo>
                  <a:pt x="1" y="133"/>
                </a:lnTo>
                <a:lnTo>
                  <a:pt x="0" y="138"/>
                </a:lnTo>
                <a:lnTo>
                  <a:pt x="0" y="142"/>
                </a:lnTo>
                <a:lnTo>
                  <a:pt x="1" y="145"/>
                </a:lnTo>
                <a:lnTo>
                  <a:pt x="3" y="148"/>
                </a:lnTo>
                <a:lnTo>
                  <a:pt x="7" y="152"/>
                </a:lnTo>
                <a:lnTo>
                  <a:pt x="15" y="155"/>
                </a:lnTo>
                <a:lnTo>
                  <a:pt x="24" y="155"/>
                </a:lnTo>
                <a:lnTo>
                  <a:pt x="34" y="155"/>
                </a:lnTo>
                <a:lnTo>
                  <a:pt x="43" y="155"/>
                </a:lnTo>
                <a:lnTo>
                  <a:pt x="52" y="155"/>
                </a:lnTo>
                <a:lnTo>
                  <a:pt x="55" y="157"/>
                </a:lnTo>
                <a:lnTo>
                  <a:pt x="58" y="158"/>
                </a:lnTo>
                <a:lnTo>
                  <a:pt x="59" y="158"/>
                </a:lnTo>
                <a:lnTo>
                  <a:pt x="61" y="160"/>
                </a:lnTo>
                <a:lnTo>
                  <a:pt x="62" y="161"/>
                </a:lnTo>
                <a:lnTo>
                  <a:pt x="64" y="163"/>
                </a:lnTo>
                <a:lnTo>
                  <a:pt x="65" y="163"/>
                </a:lnTo>
                <a:lnTo>
                  <a:pt x="75" y="167"/>
                </a:lnTo>
                <a:lnTo>
                  <a:pt x="83" y="175"/>
                </a:lnTo>
                <a:lnTo>
                  <a:pt x="89" y="182"/>
                </a:lnTo>
                <a:lnTo>
                  <a:pt x="95" y="191"/>
                </a:lnTo>
                <a:lnTo>
                  <a:pt x="101" y="198"/>
                </a:lnTo>
                <a:lnTo>
                  <a:pt x="108" y="206"/>
                </a:lnTo>
                <a:lnTo>
                  <a:pt x="115" y="213"/>
                </a:lnTo>
                <a:lnTo>
                  <a:pt x="124" y="218"/>
                </a:lnTo>
                <a:lnTo>
                  <a:pt x="129" y="219"/>
                </a:lnTo>
                <a:lnTo>
                  <a:pt x="133" y="219"/>
                </a:lnTo>
                <a:lnTo>
                  <a:pt x="139" y="219"/>
                </a:lnTo>
                <a:lnTo>
                  <a:pt x="143" y="218"/>
                </a:lnTo>
                <a:lnTo>
                  <a:pt x="152" y="213"/>
                </a:lnTo>
                <a:lnTo>
                  <a:pt x="161" y="207"/>
                </a:lnTo>
                <a:lnTo>
                  <a:pt x="169" y="200"/>
                </a:lnTo>
                <a:lnTo>
                  <a:pt x="174" y="189"/>
                </a:lnTo>
                <a:lnTo>
                  <a:pt x="176" y="185"/>
                </a:lnTo>
                <a:lnTo>
                  <a:pt x="177" y="181"/>
                </a:lnTo>
                <a:lnTo>
                  <a:pt x="177" y="175"/>
                </a:lnTo>
                <a:lnTo>
                  <a:pt x="177" y="169"/>
                </a:lnTo>
                <a:lnTo>
                  <a:pt x="183" y="167"/>
                </a:lnTo>
                <a:lnTo>
                  <a:pt x="189" y="166"/>
                </a:lnTo>
                <a:lnTo>
                  <a:pt x="195" y="163"/>
                </a:lnTo>
                <a:lnTo>
                  <a:pt x="200" y="160"/>
                </a:lnTo>
                <a:lnTo>
                  <a:pt x="206" y="155"/>
                </a:lnTo>
                <a:lnTo>
                  <a:pt x="210" y="151"/>
                </a:lnTo>
                <a:lnTo>
                  <a:pt x="213" y="145"/>
                </a:lnTo>
                <a:lnTo>
                  <a:pt x="217" y="139"/>
                </a:lnTo>
                <a:lnTo>
                  <a:pt x="217" y="138"/>
                </a:lnTo>
                <a:lnTo>
                  <a:pt x="219" y="135"/>
                </a:lnTo>
                <a:lnTo>
                  <a:pt x="219" y="133"/>
                </a:lnTo>
                <a:lnTo>
                  <a:pt x="219" y="130"/>
                </a:lnTo>
                <a:lnTo>
                  <a:pt x="219" y="129"/>
                </a:lnTo>
                <a:lnTo>
                  <a:pt x="219" y="126"/>
                </a:lnTo>
                <a:lnTo>
                  <a:pt x="219" y="124"/>
                </a:lnTo>
                <a:lnTo>
                  <a:pt x="220" y="123"/>
                </a:lnTo>
                <a:lnTo>
                  <a:pt x="226" y="117"/>
                </a:lnTo>
                <a:lnTo>
                  <a:pt x="234" y="109"/>
                </a:lnTo>
                <a:lnTo>
                  <a:pt x="240" y="102"/>
                </a:lnTo>
                <a:lnTo>
                  <a:pt x="245" y="95"/>
                </a:lnTo>
                <a:lnTo>
                  <a:pt x="250" y="87"/>
                </a:lnTo>
                <a:lnTo>
                  <a:pt x="253" y="80"/>
                </a:lnTo>
                <a:lnTo>
                  <a:pt x="254" y="71"/>
                </a:lnTo>
                <a:lnTo>
                  <a:pt x="253" y="62"/>
                </a:lnTo>
                <a:lnTo>
                  <a:pt x="251" y="56"/>
                </a:lnTo>
                <a:lnTo>
                  <a:pt x="247" y="52"/>
                </a:lnTo>
                <a:lnTo>
                  <a:pt x="241" y="49"/>
                </a:lnTo>
                <a:lnTo>
                  <a:pt x="235" y="46"/>
                </a:lnTo>
                <a:lnTo>
                  <a:pt x="229" y="44"/>
                </a:lnTo>
                <a:lnTo>
                  <a:pt x="222" y="41"/>
                </a:lnTo>
                <a:lnTo>
                  <a:pt x="216" y="40"/>
                </a:lnTo>
                <a:lnTo>
                  <a:pt x="210" y="38"/>
                </a:lnTo>
                <a:lnTo>
                  <a:pt x="201" y="35"/>
                </a:lnTo>
                <a:lnTo>
                  <a:pt x="195" y="31"/>
                </a:lnTo>
                <a:lnTo>
                  <a:pt x="188" y="27"/>
                </a:lnTo>
                <a:lnTo>
                  <a:pt x="182" y="22"/>
                </a:lnTo>
                <a:lnTo>
                  <a:pt x="176" y="18"/>
                </a:lnTo>
                <a:lnTo>
                  <a:pt x="170" y="13"/>
                </a:lnTo>
                <a:lnTo>
                  <a:pt x="163" y="9"/>
                </a:lnTo>
                <a:lnTo>
                  <a:pt x="155" y="4"/>
                </a:lnTo>
                <a:lnTo>
                  <a:pt x="151" y="3"/>
                </a:lnTo>
                <a:lnTo>
                  <a:pt x="145" y="1"/>
                </a:lnTo>
                <a:lnTo>
                  <a:pt x="140" y="1"/>
                </a:lnTo>
                <a:lnTo>
                  <a:pt x="135" y="1"/>
                </a:lnTo>
                <a:lnTo>
                  <a:pt x="130" y="1"/>
                </a:lnTo>
                <a:lnTo>
                  <a:pt x="126" y="3"/>
                </a:lnTo>
                <a:lnTo>
                  <a:pt x="121" y="3"/>
                </a:lnTo>
                <a:lnTo>
                  <a:pt x="118" y="1"/>
                </a:lnTo>
                <a:lnTo>
                  <a:pt x="112" y="1"/>
                </a:lnTo>
                <a:lnTo>
                  <a:pt x="105" y="0"/>
                </a:lnTo>
                <a:lnTo>
                  <a:pt x="96" y="0"/>
                </a:lnTo>
                <a:lnTo>
                  <a:pt x="87" y="1"/>
                </a:lnTo>
                <a:lnTo>
                  <a:pt x="78" y="4"/>
                </a:lnTo>
                <a:lnTo>
                  <a:pt x="71" y="9"/>
                </a:lnTo>
                <a:lnTo>
                  <a:pt x="65" y="15"/>
                </a:lnTo>
                <a:lnTo>
                  <a:pt x="61" y="22"/>
                </a:lnTo>
                <a:lnTo>
                  <a:pt x="59" y="27"/>
                </a:lnTo>
                <a:lnTo>
                  <a:pt x="56" y="30"/>
                </a:lnTo>
                <a:lnTo>
                  <a:pt x="53" y="32"/>
                </a:lnTo>
                <a:lnTo>
                  <a:pt x="50" y="35"/>
                </a:lnTo>
                <a:lnTo>
                  <a:pt x="49" y="38"/>
                </a:lnTo>
                <a:lnTo>
                  <a:pt x="46" y="41"/>
                </a:lnTo>
                <a:lnTo>
                  <a:pt x="44" y="44"/>
                </a:lnTo>
                <a:lnTo>
                  <a:pt x="44" y="47"/>
                </a:lnTo>
                <a:lnTo>
                  <a:pt x="43" y="50"/>
                </a:lnTo>
                <a:lnTo>
                  <a:pt x="41" y="56"/>
                </a:lnTo>
                <a:lnTo>
                  <a:pt x="37" y="65"/>
                </a:lnTo>
                <a:lnTo>
                  <a:pt x="34" y="72"/>
                </a:lnTo>
                <a:lnTo>
                  <a:pt x="30" y="81"/>
                </a:lnTo>
                <a:lnTo>
                  <a:pt x="27" y="87"/>
                </a:lnTo>
                <a:lnTo>
                  <a:pt x="25" y="90"/>
                </a:lnTo>
                <a:lnTo>
                  <a:pt x="27" y="90"/>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281" name="Freeform 32"/>
          <p:cNvSpPr>
            <a:spLocks/>
          </p:cNvSpPr>
          <p:nvPr/>
        </p:nvSpPr>
        <p:spPr bwMode="auto">
          <a:xfrm>
            <a:off x="6575428" y="4738690"/>
            <a:ext cx="100013" cy="82551"/>
          </a:xfrm>
          <a:custGeom>
            <a:avLst/>
            <a:gdLst>
              <a:gd name="T0" fmla="*/ 2147483647 w 71"/>
              <a:gd name="T1" fmla="*/ 2147483647 h 52"/>
              <a:gd name="T2" fmla="*/ 2147483647 w 71"/>
              <a:gd name="T3" fmla="*/ 2147483647 h 52"/>
              <a:gd name="T4" fmla="*/ 2147483647 w 71"/>
              <a:gd name="T5" fmla="*/ 2147483647 h 52"/>
              <a:gd name="T6" fmla="*/ 2147483647 w 71"/>
              <a:gd name="T7" fmla="*/ 2147483647 h 52"/>
              <a:gd name="T8" fmla="*/ 2147483647 w 71"/>
              <a:gd name="T9" fmla="*/ 2147483647 h 52"/>
              <a:gd name="T10" fmla="*/ 2147483647 w 71"/>
              <a:gd name="T11" fmla="*/ 2147483647 h 52"/>
              <a:gd name="T12" fmla="*/ 2147483647 w 71"/>
              <a:gd name="T13" fmla="*/ 2147483647 h 52"/>
              <a:gd name="T14" fmla="*/ 2147483647 w 71"/>
              <a:gd name="T15" fmla="*/ 2147483647 h 52"/>
              <a:gd name="T16" fmla="*/ 2147483647 w 71"/>
              <a:gd name="T17" fmla="*/ 2147483647 h 52"/>
              <a:gd name="T18" fmla="*/ 2147483647 w 71"/>
              <a:gd name="T19" fmla="*/ 2147483647 h 52"/>
              <a:gd name="T20" fmla="*/ 2147483647 w 71"/>
              <a:gd name="T21" fmla="*/ 2147483647 h 52"/>
              <a:gd name="T22" fmla="*/ 2147483647 w 71"/>
              <a:gd name="T23" fmla="*/ 2147483647 h 52"/>
              <a:gd name="T24" fmla="*/ 2147483647 w 71"/>
              <a:gd name="T25" fmla="*/ 2147483647 h 52"/>
              <a:gd name="T26" fmla="*/ 2147483647 w 71"/>
              <a:gd name="T27" fmla="*/ 2147483647 h 52"/>
              <a:gd name="T28" fmla="*/ 2147483647 w 71"/>
              <a:gd name="T29" fmla="*/ 2147483647 h 52"/>
              <a:gd name="T30" fmla="*/ 2147483647 w 71"/>
              <a:gd name="T31" fmla="*/ 2147483647 h 52"/>
              <a:gd name="T32" fmla="*/ 2147483647 w 71"/>
              <a:gd name="T33" fmla="*/ 2147483647 h 52"/>
              <a:gd name="T34" fmla="*/ 2147483647 w 71"/>
              <a:gd name="T35" fmla="*/ 2147483647 h 52"/>
              <a:gd name="T36" fmla="*/ 2147483647 w 71"/>
              <a:gd name="T37" fmla="*/ 2147483647 h 52"/>
              <a:gd name="T38" fmla="*/ 2147483647 w 71"/>
              <a:gd name="T39" fmla="*/ 2147483647 h 52"/>
              <a:gd name="T40" fmla="*/ 2147483647 w 71"/>
              <a:gd name="T41" fmla="*/ 2147483647 h 52"/>
              <a:gd name="T42" fmla="*/ 2147483647 w 71"/>
              <a:gd name="T43" fmla="*/ 2147483647 h 52"/>
              <a:gd name="T44" fmla="*/ 2147483647 w 71"/>
              <a:gd name="T45" fmla="*/ 2147483647 h 52"/>
              <a:gd name="T46" fmla="*/ 2147483647 w 71"/>
              <a:gd name="T47" fmla="*/ 2147483647 h 52"/>
              <a:gd name="T48" fmla="*/ 2147483647 w 71"/>
              <a:gd name="T49" fmla="*/ 2147483647 h 52"/>
              <a:gd name="T50" fmla="*/ 2147483647 w 71"/>
              <a:gd name="T51" fmla="*/ 2147483647 h 52"/>
              <a:gd name="T52" fmla="*/ 2147483647 w 71"/>
              <a:gd name="T53" fmla="*/ 2147483647 h 52"/>
              <a:gd name="T54" fmla="*/ 2147483647 w 71"/>
              <a:gd name="T55" fmla="*/ 2147483647 h 52"/>
              <a:gd name="T56" fmla="*/ 2147483647 w 71"/>
              <a:gd name="T57" fmla="*/ 2147483647 h 52"/>
              <a:gd name="T58" fmla="*/ 2147483647 w 71"/>
              <a:gd name="T59" fmla="*/ 2147483647 h 52"/>
              <a:gd name="T60" fmla="*/ 2147483647 w 71"/>
              <a:gd name="T61" fmla="*/ 2147483647 h 52"/>
              <a:gd name="T62" fmla="*/ 2147483647 w 71"/>
              <a:gd name="T63" fmla="*/ 2147483647 h 52"/>
              <a:gd name="T64" fmla="*/ 2147483647 w 71"/>
              <a:gd name="T65" fmla="*/ 2147483647 h 52"/>
              <a:gd name="T66" fmla="*/ 2147483647 w 71"/>
              <a:gd name="T67" fmla="*/ 0 h 52"/>
              <a:gd name="T68" fmla="*/ 2147483647 w 71"/>
              <a:gd name="T69" fmla="*/ 0 h 52"/>
              <a:gd name="T70" fmla="*/ 2147483647 w 71"/>
              <a:gd name="T71" fmla="*/ 0 h 52"/>
              <a:gd name="T72" fmla="*/ 2147483647 w 71"/>
              <a:gd name="T73" fmla="*/ 0 h 52"/>
              <a:gd name="T74" fmla="*/ 2147483647 w 71"/>
              <a:gd name="T75" fmla="*/ 0 h 52"/>
              <a:gd name="T76" fmla="*/ 2147483647 w 71"/>
              <a:gd name="T77" fmla="*/ 2147483647 h 52"/>
              <a:gd name="T78" fmla="*/ 2147483647 w 71"/>
              <a:gd name="T79" fmla="*/ 2147483647 h 52"/>
              <a:gd name="T80" fmla="*/ 2147483647 w 71"/>
              <a:gd name="T81" fmla="*/ 2147483647 h 52"/>
              <a:gd name="T82" fmla="*/ 2147483647 w 71"/>
              <a:gd name="T83" fmla="*/ 2147483647 h 52"/>
              <a:gd name="T84" fmla="*/ 2147483647 w 71"/>
              <a:gd name="T85" fmla="*/ 2147483647 h 52"/>
              <a:gd name="T86" fmla="*/ 2147483647 w 71"/>
              <a:gd name="T87" fmla="*/ 2147483647 h 52"/>
              <a:gd name="T88" fmla="*/ 2147483647 w 71"/>
              <a:gd name="T89" fmla="*/ 2147483647 h 52"/>
              <a:gd name="T90" fmla="*/ 2147483647 w 71"/>
              <a:gd name="T91" fmla="*/ 2147483647 h 52"/>
              <a:gd name="T92" fmla="*/ 0 w 71"/>
              <a:gd name="T93" fmla="*/ 2147483647 h 52"/>
              <a:gd name="T94" fmla="*/ 2147483647 w 71"/>
              <a:gd name="T95" fmla="*/ 2147483647 h 52"/>
              <a:gd name="T96" fmla="*/ 2147483647 w 71"/>
              <a:gd name="T97" fmla="*/ 2147483647 h 52"/>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71"/>
              <a:gd name="T148" fmla="*/ 0 h 52"/>
              <a:gd name="T149" fmla="*/ 71 w 71"/>
              <a:gd name="T150" fmla="*/ 52 h 52"/>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71" h="52">
                <a:moveTo>
                  <a:pt x="2" y="29"/>
                </a:moveTo>
                <a:lnTo>
                  <a:pt x="8" y="33"/>
                </a:lnTo>
                <a:lnTo>
                  <a:pt x="14" y="37"/>
                </a:lnTo>
                <a:lnTo>
                  <a:pt x="20" y="42"/>
                </a:lnTo>
                <a:lnTo>
                  <a:pt x="28" y="46"/>
                </a:lnTo>
                <a:lnTo>
                  <a:pt x="35" y="51"/>
                </a:lnTo>
                <a:lnTo>
                  <a:pt x="42" y="52"/>
                </a:lnTo>
                <a:lnTo>
                  <a:pt x="50" y="52"/>
                </a:lnTo>
                <a:lnTo>
                  <a:pt x="59" y="49"/>
                </a:lnTo>
                <a:lnTo>
                  <a:pt x="63" y="45"/>
                </a:lnTo>
                <a:lnTo>
                  <a:pt x="66" y="42"/>
                </a:lnTo>
                <a:lnTo>
                  <a:pt x="69" y="36"/>
                </a:lnTo>
                <a:lnTo>
                  <a:pt x="69" y="32"/>
                </a:lnTo>
                <a:lnTo>
                  <a:pt x="71" y="27"/>
                </a:lnTo>
                <a:lnTo>
                  <a:pt x="69" y="21"/>
                </a:lnTo>
                <a:lnTo>
                  <a:pt x="68" y="17"/>
                </a:lnTo>
                <a:lnTo>
                  <a:pt x="66" y="12"/>
                </a:lnTo>
                <a:lnTo>
                  <a:pt x="66" y="11"/>
                </a:lnTo>
                <a:lnTo>
                  <a:pt x="65" y="11"/>
                </a:lnTo>
                <a:lnTo>
                  <a:pt x="65" y="9"/>
                </a:lnTo>
                <a:lnTo>
                  <a:pt x="63" y="9"/>
                </a:lnTo>
                <a:lnTo>
                  <a:pt x="63" y="8"/>
                </a:lnTo>
                <a:lnTo>
                  <a:pt x="62" y="8"/>
                </a:lnTo>
                <a:lnTo>
                  <a:pt x="60" y="6"/>
                </a:lnTo>
                <a:lnTo>
                  <a:pt x="57" y="5"/>
                </a:lnTo>
                <a:lnTo>
                  <a:pt x="53" y="5"/>
                </a:lnTo>
                <a:lnTo>
                  <a:pt x="48" y="3"/>
                </a:lnTo>
                <a:lnTo>
                  <a:pt x="45" y="3"/>
                </a:lnTo>
                <a:lnTo>
                  <a:pt x="41" y="3"/>
                </a:lnTo>
                <a:lnTo>
                  <a:pt x="37" y="3"/>
                </a:lnTo>
                <a:lnTo>
                  <a:pt x="34" y="2"/>
                </a:lnTo>
                <a:lnTo>
                  <a:pt x="29" y="2"/>
                </a:lnTo>
                <a:lnTo>
                  <a:pt x="26" y="0"/>
                </a:lnTo>
                <a:lnTo>
                  <a:pt x="25" y="0"/>
                </a:lnTo>
                <a:lnTo>
                  <a:pt x="22" y="0"/>
                </a:lnTo>
                <a:lnTo>
                  <a:pt x="19" y="0"/>
                </a:lnTo>
                <a:lnTo>
                  <a:pt x="16" y="0"/>
                </a:lnTo>
                <a:lnTo>
                  <a:pt x="14" y="2"/>
                </a:lnTo>
                <a:lnTo>
                  <a:pt x="11" y="2"/>
                </a:lnTo>
                <a:lnTo>
                  <a:pt x="8" y="3"/>
                </a:lnTo>
                <a:lnTo>
                  <a:pt x="7" y="5"/>
                </a:lnTo>
                <a:lnTo>
                  <a:pt x="5" y="8"/>
                </a:lnTo>
                <a:lnTo>
                  <a:pt x="4" y="11"/>
                </a:lnTo>
                <a:lnTo>
                  <a:pt x="2" y="14"/>
                </a:lnTo>
                <a:lnTo>
                  <a:pt x="1" y="17"/>
                </a:lnTo>
                <a:lnTo>
                  <a:pt x="0" y="21"/>
                </a:lnTo>
                <a:lnTo>
                  <a:pt x="1" y="26"/>
                </a:lnTo>
                <a:lnTo>
                  <a:pt x="2" y="29"/>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282" name="Freeform 33"/>
          <p:cNvSpPr>
            <a:spLocks/>
          </p:cNvSpPr>
          <p:nvPr/>
        </p:nvSpPr>
        <p:spPr bwMode="auto">
          <a:xfrm>
            <a:off x="6575428" y="4738690"/>
            <a:ext cx="100013" cy="82551"/>
          </a:xfrm>
          <a:custGeom>
            <a:avLst/>
            <a:gdLst>
              <a:gd name="T0" fmla="*/ 2147483647 w 71"/>
              <a:gd name="T1" fmla="*/ 2147483647 h 52"/>
              <a:gd name="T2" fmla="*/ 2147483647 w 71"/>
              <a:gd name="T3" fmla="*/ 2147483647 h 52"/>
              <a:gd name="T4" fmla="*/ 2147483647 w 71"/>
              <a:gd name="T5" fmla="*/ 2147483647 h 52"/>
              <a:gd name="T6" fmla="*/ 2147483647 w 71"/>
              <a:gd name="T7" fmla="*/ 2147483647 h 52"/>
              <a:gd name="T8" fmla="*/ 2147483647 w 71"/>
              <a:gd name="T9" fmla="*/ 2147483647 h 52"/>
              <a:gd name="T10" fmla="*/ 2147483647 w 71"/>
              <a:gd name="T11" fmla="*/ 2147483647 h 52"/>
              <a:gd name="T12" fmla="*/ 2147483647 w 71"/>
              <a:gd name="T13" fmla="*/ 2147483647 h 52"/>
              <a:gd name="T14" fmla="*/ 2147483647 w 71"/>
              <a:gd name="T15" fmla="*/ 2147483647 h 52"/>
              <a:gd name="T16" fmla="*/ 2147483647 w 71"/>
              <a:gd name="T17" fmla="*/ 2147483647 h 52"/>
              <a:gd name="T18" fmla="*/ 2147483647 w 71"/>
              <a:gd name="T19" fmla="*/ 2147483647 h 52"/>
              <a:gd name="T20" fmla="*/ 2147483647 w 71"/>
              <a:gd name="T21" fmla="*/ 2147483647 h 52"/>
              <a:gd name="T22" fmla="*/ 2147483647 w 71"/>
              <a:gd name="T23" fmla="*/ 2147483647 h 52"/>
              <a:gd name="T24" fmla="*/ 2147483647 w 71"/>
              <a:gd name="T25" fmla="*/ 2147483647 h 52"/>
              <a:gd name="T26" fmla="*/ 2147483647 w 71"/>
              <a:gd name="T27" fmla="*/ 2147483647 h 52"/>
              <a:gd name="T28" fmla="*/ 2147483647 w 71"/>
              <a:gd name="T29" fmla="*/ 2147483647 h 52"/>
              <a:gd name="T30" fmla="*/ 2147483647 w 71"/>
              <a:gd name="T31" fmla="*/ 2147483647 h 52"/>
              <a:gd name="T32" fmla="*/ 2147483647 w 71"/>
              <a:gd name="T33" fmla="*/ 2147483647 h 52"/>
              <a:gd name="T34" fmla="*/ 2147483647 w 71"/>
              <a:gd name="T35" fmla="*/ 2147483647 h 52"/>
              <a:gd name="T36" fmla="*/ 2147483647 w 71"/>
              <a:gd name="T37" fmla="*/ 2147483647 h 52"/>
              <a:gd name="T38" fmla="*/ 2147483647 w 71"/>
              <a:gd name="T39" fmla="*/ 2147483647 h 52"/>
              <a:gd name="T40" fmla="*/ 2147483647 w 71"/>
              <a:gd name="T41" fmla="*/ 2147483647 h 52"/>
              <a:gd name="T42" fmla="*/ 2147483647 w 71"/>
              <a:gd name="T43" fmla="*/ 2147483647 h 52"/>
              <a:gd name="T44" fmla="*/ 2147483647 w 71"/>
              <a:gd name="T45" fmla="*/ 2147483647 h 52"/>
              <a:gd name="T46" fmla="*/ 2147483647 w 71"/>
              <a:gd name="T47" fmla="*/ 2147483647 h 52"/>
              <a:gd name="T48" fmla="*/ 2147483647 w 71"/>
              <a:gd name="T49" fmla="*/ 2147483647 h 52"/>
              <a:gd name="T50" fmla="*/ 2147483647 w 71"/>
              <a:gd name="T51" fmla="*/ 2147483647 h 52"/>
              <a:gd name="T52" fmla="*/ 2147483647 w 71"/>
              <a:gd name="T53" fmla="*/ 2147483647 h 52"/>
              <a:gd name="T54" fmla="*/ 2147483647 w 71"/>
              <a:gd name="T55" fmla="*/ 2147483647 h 52"/>
              <a:gd name="T56" fmla="*/ 2147483647 w 71"/>
              <a:gd name="T57" fmla="*/ 2147483647 h 52"/>
              <a:gd name="T58" fmla="*/ 2147483647 w 71"/>
              <a:gd name="T59" fmla="*/ 2147483647 h 52"/>
              <a:gd name="T60" fmla="*/ 2147483647 w 71"/>
              <a:gd name="T61" fmla="*/ 2147483647 h 52"/>
              <a:gd name="T62" fmla="*/ 2147483647 w 71"/>
              <a:gd name="T63" fmla="*/ 2147483647 h 52"/>
              <a:gd name="T64" fmla="*/ 2147483647 w 71"/>
              <a:gd name="T65" fmla="*/ 2147483647 h 52"/>
              <a:gd name="T66" fmla="*/ 2147483647 w 71"/>
              <a:gd name="T67" fmla="*/ 0 h 52"/>
              <a:gd name="T68" fmla="*/ 2147483647 w 71"/>
              <a:gd name="T69" fmla="*/ 0 h 52"/>
              <a:gd name="T70" fmla="*/ 2147483647 w 71"/>
              <a:gd name="T71" fmla="*/ 0 h 52"/>
              <a:gd name="T72" fmla="*/ 2147483647 w 71"/>
              <a:gd name="T73" fmla="*/ 0 h 52"/>
              <a:gd name="T74" fmla="*/ 2147483647 w 71"/>
              <a:gd name="T75" fmla="*/ 0 h 52"/>
              <a:gd name="T76" fmla="*/ 2147483647 w 71"/>
              <a:gd name="T77" fmla="*/ 2147483647 h 52"/>
              <a:gd name="T78" fmla="*/ 2147483647 w 71"/>
              <a:gd name="T79" fmla="*/ 2147483647 h 52"/>
              <a:gd name="T80" fmla="*/ 2147483647 w 71"/>
              <a:gd name="T81" fmla="*/ 2147483647 h 52"/>
              <a:gd name="T82" fmla="*/ 2147483647 w 71"/>
              <a:gd name="T83" fmla="*/ 2147483647 h 52"/>
              <a:gd name="T84" fmla="*/ 2147483647 w 71"/>
              <a:gd name="T85" fmla="*/ 2147483647 h 52"/>
              <a:gd name="T86" fmla="*/ 2147483647 w 71"/>
              <a:gd name="T87" fmla="*/ 2147483647 h 52"/>
              <a:gd name="T88" fmla="*/ 2147483647 w 71"/>
              <a:gd name="T89" fmla="*/ 2147483647 h 52"/>
              <a:gd name="T90" fmla="*/ 2147483647 w 71"/>
              <a:gd name="T91" fmla="*/ 2147483647 h 52"/>
              <a:gd name="T92" fmla="*/ 0 w 71"/>
              <a:gd name="T93" fmla="*/ 2147483647 h 52"/>
              <a:gd name="T94" fmla="*/ 2147483647 w 71"/>
              <a:gd name="T95" fmla="*/ 2147483647 h 52"/>
              <a:gd name="T96" fmla="*/ 2147483647 w 71"/>
              <a:gd name="T97" fmla="*/ 2147483647 h 52"/>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71"/>
              <a:gd name="T148" fmla="*/ 0 h 52"/>
              <a:gd name="T149" fmla="*/ 71 w 71"/>
              <a:gd name="T150" fmla="*/ 52 h 52"/>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71" h="52">
                <a:moveTo>
                  <a:pt x="2" y="29"/>
                </a:moveTo>
                <a:lnTo>
                  <a:pt x="8" y="33"/>
                </a:lnTo>
                <a:lnTo>
                  <a:pt x="14" y="37"/>
                </a:lnTo>
                <a:lnTo>
                  <a:pt x="20" y="42"/>
                </a:lnTo>
                <a:lnTo>
                  <a:pt x="28" y="46"/>
                </a:lnTo>
                <a:lnTo>
                  <a:pt x="35" y="51"/>
                </a:lnTo>
                <a:lnTo>
                  <a:pt x="42" y="52"/>
                </a:lnTo>
                <a:lnTo>
                  <a:pt x="50" y="52"/>
                </a:lnTo>
                <a:lnTo>
                  <a:pt x="59" y="49"/>
                </a:lnTo>
                <a:lnTo>
                  <a:pt x="63" y="45"/>
                </a:lnTo>
                <a:lnTo>
                  <a:pt x="66" y="42"/>
                </a:lnTo>
                <a:lnTo>
                  <a:pt x="69" y="36"/>
                </a:lnTo>
                <a:lnTo>
                  <a:pt x="69" y="32"/>
                </a:lnTo>
                <a:lnTo>
                  <a:pt x="71" y="27"/>
                </a:lnTo>
                <a:lnTo>
                  <a:pt x="69" y="21"/>
                </a:lnTo>
                <a:lnTo>
                  <a:pt x="68" y="17"/>
                </a:lnTo>
                <a:lnTo>
                  <a:pt x="66" y="12"/>
                </a:lnTo>
                <a:lnTo>
                  <a:pt x="66" y="11"/>
                </a:lnTo>
                <a:lnTo>
                  <a:pt x="65" y="11"/>
                </a:lnTo>
                <a:lnTo>
                  <a:pt x="65" y="9"/>
                </a:lnTo>
                <a:lnTo>
                  <a:pt x="63" y="9"/>
                </a:lnTo>
                <a:lnTo>
                  <a:pt x="63" y="8"/>
                </a:lnTo>
                <a:lnTo>
                  <a:pt x="62" y="8"/>
                </a:lnTo>
                <a:lnTo>
                  <a:pt x="60" y="6"/>
                </a:lnTo>
                <a:lnTo>
                  <a:pt x="57" y="5"/>
                </a:lnTo>
                <a:lnTo>
                  <a:pt x="53" y="5"/>
                </a:lnTo>
                <a:lnTo>
                  <a:pt x="48" y="3"/>
                </a:lnTo>
                <a:lnTo>
                  <a:pt x="45" y="3"/>
                </a:lnTo>
                <a:lnTo>
                  <a:pt x="41" y="3"/>
                </a:lnTo>
                <a:lnTo>
                  <a:pt x="37" y="3"/>
                </a:lnTo>
                <a:lnTo>
                  <a:pt x="34" y="2"/>
                </a:lnTo>
                <a:lnTo>
                  <a:pt x="29" y="2"/>
                </a:lnTo>
                <a:lnTo>
                  <a:pt x="26" y="0"/>
                </a:lnTo>
                <a:lnTo>
                  <a:pt x="25" y="0"/>
                </a:lnTo>
                <a:lnTo>
                  <a:pt x="22" y="0"/>
                </a:lnTo>
                <a:lnTo>
                  <a:pt x="19" y="0"/>
                </a:lnTo>
                <a:lnTo>
                  <a:pt x="16" y="0"/>
                </a:lnTo>
                <a:lnTo>
                  <a:pt x="14" y="2"/>
                </a:lnTo>
                <a:lnTo>
                  <a:pt x="11" y="2"/>
                </a:lnTo>
                <a:lnTo>
                  <a:pt x="8" y="3"/>
                </a:lnTo>
                <a:lnTo>
                  <a:pt x="7" y="5"/>
                </a:lnTo>
                <a:lnTo>
                  <a:pt x="5" y="8"/>
                </a:lnTo>
                <a:lnTo>
                  <a:pt x="4" y="11"/>
                </a:lnTo>
                <a:lnTo>
                  <a:pt x="2" y="14"/>
                </a:lnTo>
                <a:lnTo>
                  <a:pt x="1" y="17"/>
                </a:lnTo>
                <a:lnTo>
                  <a:pt x="0" y="21"/>
                </a:lnTo>
                <a:lnTo>
                  <a:pt x="1" y="26"/>
                </a:lnTo>
                <a:lnTo>
                  <a:pt x="2" y="29"/>
                </a:lnTo>
              </a:path>
            </a:pathLst>
          </a:custGeom>
          <a:solidFill>
            <a:srgbClr val="FFFF00"/>
          </a:solidFill>
          <a:ln w="1588">
            <a:solidFill>
              <a:srgbClr val="990000"/>
            </a:solidFill>
            <a:round/>
            <a:headEnd/>
            <a:tailEnd/>
          </a:ln>
        </p:spPr>
        <p:txBody>
          <a:bodyPr/>
          <a:lstStyle/>
          <a:p>
            <a:endParaRPr lang="en-US"/>
          </a:p>
        </p:txBody>
      </p:sp>
      <p:sp>
        <p:nvSpPr>
          <p:cNvPr id="53283" name="Freeform 34"/>
          <p:cNvSpPr>
            <a:spLocks/>
          </p:cNvSpPr>
          <p:nvPr/>
        </p:nvSpPr>
        <p:spPr bwMode="auto">
          <a:xfrm>
            <a:off x="6575428" y="4738690"/>
            <a:ext cx="100013" cy="82551"/>
          </a:xfrm>
          <a:custGeom>
            <a:avLst/>
            <a:gdLst>
              <a:gd name="T0" fmla="*/ 2147483647 w 71"/>
              <a:gd name="T1" fmla="*/ 2147483647 h 52"/>
              <a:gd name="T2" fmla="*/ 2147483647 w 71"/>
              <a:gd name="T3" fmla="*/ 2147483647 h 52"/>
              <a:gd name="T4" fmla="*/ 2147483647 w 71"/>
              <a:gd name="T5" fmla="*/ 2147483647 h 52"/>
              <a:gd name="T6" fmla="*/ 2147483647 w 71"/>
              <a:gd name="T7" fmla="*/ 2147483647 h 52"/>
              <a:gd name="T8" fmla="*/ 2147483647 w 71"/>
              <a:gd name="T9" fmla="*/ 2147483647 h 52"/>
              <a:gd name="T10" fmla="*/ 2147483647 w 71"/>
              <a:gd name="T11" fmla="*/ 2147483647 h 52"/>
              <a:gd name="T12" fmla="*/ 2147483647 w 71"/>
              <a:gd name="T13" fmla="*/ 2147483647 h 52"/>
              <a:gd name="T14" fmla="*/ 2147483647 w 71"/>
              <a:gd name="T15" fmla="*/ 2147483647 h 52"/>
              <a:gd name="T16" fmla="*/ 2147483647 w 71"/>
              <a:gd name="T17" fmla="*/ 2147483647 h 52"/>
              <a:gd name="T18" fmla="*/ 2147483647 w 71"/>
              <a:gd name="T19" fmla="*/ 2147483647 h 52"/>
              <a:gd name="T20" fmla="*/ 2147483647 w 71"/>
              <a:gd name="T21" fmla="*/ 2147483647 h 52"/>
              <a:gd name="T22" fmla="*/ 2147483647 w 71"/>
              <a:gd name="T23" fmla="*/ 2147483647 h 52"/>
              <a:gd name="T24" fmla="*/ 2147483647 w 71"/>
              <a:gd name="T25" fmla="*/ 2147483647 h 52"/>
              <a:gd name="T26" fmla="*/ 2147483647 w 71"/>
              <a:gd name="T27" fmla="*/ 2147483647 h 52"/>
              <a:gd name="T28" fmla="*/ 2147483647 w 71"/>
              <a:gd name="T29" fmla="*/ 2147483647 h 52"/>
              <a:gd name="T30" fmla="*/ 2147483647 w 71"/>
              <a:gd name="T31" fmla="*/ 2147483647 h 52"/>
              <a:gd name="T32" fmla="*/ 2147483647 w 71"/>
              <a:gd name="T33" fmla="*/ 2147483647 h 52"/>
              <a:gd name="T34" fmla="*/ 2147483647 w 71"/>
              <a:gd name="T35" fmla="*/ 2147483647 h 52"/>
              <a:gd name="T36" fmla="*/ 2147483647 w 71"/>
              <a:gd name="T37" fmla="*/ 2147483647 h 52"/>
              <a:gd name="T38" fmla="*/ 2147483647 w 71"/>
              <a:gd name="T39" fmla="*/ 2147483647 h 52"/>
              <a:gd name="T40" fmla="*/ 2147483647 w 71"/>
              <a:gd name="T41" fmla="*/ 2147483647 h 52"/>
              <a:gd name="T42" fmla="*/ 2147483647 w 71"/>
              <a:gd name="T43" fmla="*/ 2147483647 h 52"/>
              <a:gd name="T44" fmla="*/ 2147483647 w 71"/>
              <a:gd name="T45" fmla="*/ 2147483647 h 52"/>
              <a:gd name="T46" fmla="*/ 2147483647 w 71"/>
              <a:gd name="T47" fmla="*/ 2147483647 h 52"/>
              <a:gd name="T48" fmla="*/ 2147483647 w 71"/>
              <a:gd name="T49" fmla="*/ 2147483647 h 52"/>
              <a:gd name="T50" fmla="*/ 2147483647 w 71"/>
              <a:gd name="T51" fmla="*/ 2147483647 h 52"/>
              <a:gd name="T52" fmla="*/ 2147483647 w 71"/>
              <a:gd name="T53" fmla="*/ 2147483647 h 52"/>
              <a:gd name="T54" fmla="*/ 2147483647 w 71"/>
              <a:gd name="T55" fmla="*/ 2147483647 h 52"/>
              <a:gd name="T56" fmla="*/ 2147483647 w 71"/>
              <a:gd name="T57" fmla="*/ 2147483647 h 52"/>
              <a:gd name="T58" fmla="*/ 2147483647 w 71"/>
              <a:gd name="T59" fmla="*/ 2147483647 h 52"/>
              <a:gd name="T60" fmla="*/ 2147483647 w 71"/>
              <a:gd name="T61" fmla="*/ 2147483647 h 52"/>
              <a:gd name="T62" fmla="*/ 2147483647 w 71"/>
              <a:gd name="T63" fmla="*/ 2147483647 h 52"/>
              <a:gd name="T64" fmla="*/ 2147483647 w 71"/>
              <a:gd name="T65" fmla="*/ 2147483647 h 52"/>
              <a:gd name="T66" fmla="*/ 2147483647 w 71"/>
              <a:gd name="T67" fmla="*/ 0 h 52"/>
              <a:gd name="T68" fmla="*/ 2147483647 w 71"/>
              <a:gd name="T69" fmla="*/ 0 h 52"/>
              <a:gd name="T70" fmla="*/ 2147483647 w 71"/>
              <a:gd name="T71" fmla="*/ 0 h 52"/>
              <a:gd name="T72" fmla="*/ 2147483647 w 71"/>
              <a:gd name="T73" fmla="*/ 0 h 52"/>
              <a:gd name="T74" fmla="*/ 2147483647 w 71"/>
              <a:gd name="T75" fmla="*/ 0 h 52"/>
              <a:gd name="T76" fmla="*/ 2147483647 w 71"/>
              <a:gd name="T77" fmla="*/ 2147483647 h 52"/>
              <a:gd name="T78" fmla="*/ 2147483647 w 71"/>
              <a:gd name="T79" fmla="*/ 2147483647 h 52"/>
              <a:gd name="T80" fmla="*/ 2147483647 w 71"/>
              <a:gd name="T81" fmla="*/ 2147483647 h 52"/>
              <a:gd name="T82" fmla="*/ 2147483647 w 71"/>
              <a:gd name="T83" fmla="*/ 2147483647 h 52"/>
              <a:gd name="T84" fmla="*/ 2147483647 w 71"/>
              <a:gd name="T85" fmla="*/ 2147483647 h 52"/>
              <a:gd name="T86" fmla="*/ 2147483647 w 71"/>
              <a:gd name="T87" fmla="*/ 2147483647 h 52"/>
              <a:gd name="T88" fmla="*/ 2147483647 w 71"/>
              <a:gd name="T89" fmla="*/ 2147483647 h 52"/>
              <a:gd name="T90" fmla="*/ 2147483647 w 71"/>
              <a:gd name="T91" fmla="*/ 2147483647 h 52"/>
              <a:gd name="T92" fmla="*/ 0 w 71"/>
              <a:gd name="T93" fmla="*/ 2147483647 h 52"/>
              <a:gd name="T94" fmla="*/ 2147483647 w 71"/>
              <a:gd name="T95" fmla="*/ 2147483647 h 52"/>
              <a:gd name="T96" fmla="*/ 2147483647 w 71"/>
              <a:gd name="T97" fmla="*/ 2147483647 h 52"/>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71"/>
              <a:gd name="T148" fmla="*/ 0 h 52"/>
              <a:gd name="T149" fmla="*/ 71 w 71"/>
              <a:gd name="T150" fmla="*/ 52 h 52"/>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71" h="52">
                <a:moveTo>
                  <a:pt x="2" y="29"/>
                </a:moveTo>
                <a:lnTo>
                  <a:pt x="8" y="33"/>
                </a:lnTo>
                <a:lnTo>
                  <a:pt x="14" y="37"/>
                </a:lnTo>
                <a:lnTo>
                  <a:pt x="20" y="42"/>
                </a:lnTo>
                <a:lnTo>
                  <a:pt x="28" y="46"/>
                </a:lnTo>
                <a:lnTo>
                  <a:pt x="35" y="51"/>
                </a:lnTo>
                <a:lnTo>
                  <a:pt x="42" y="52"/>
                </a:lnTo>
                <a:lnTo>
                  <a:pt x="50" y="52"/>
                </a:lnTo>
                <a:lnTo>
                  <a:pt x="59" y="49"/>
                </a:lnTo>
                <a:lnTo>
                  <a:pt x="63" y="45"/>
                </a:lnTo>
                <a:lnTo>
                  <a:pt x="66" y="42"/>
                </a:lnTo>
                <a:lnTo>
                  <a:pt x="69" y="36"/>
                </a:lnTo>
                <a:lnTo>
                  <a:pt x="69" y="32"/>
                </a:lnTo>
                <a:lnTo>
                  <a:pt x="71" y="27"/>
                </a:lnTo>
                <a:lnTo>
                  <a:pt x="69" y="21"/>
                </a:lnTo>
                <a:lnTo>
                  <a:pt x="68" y="17"/>
                </a:lnTo>
                <a:lnTo>
                  <a:pt x="66" y="12"/>
                </a:lnTo>
                <a:lnTo>
                  <a:pt x="66" y="11"/>
                </a:lnTo>
                <a:lnTo>
                  <a:pt x="65" y="11"/>
                </a:lnTo>
                <a:lnTo>
                  <a:pt x="65" y="9"/>
                </a:lnTo>
                <a:lnTo>
                  <a:pt x="63" y="9"/>
                </a:lnTo>
                <a:lnTo>
                  <a:pt x="63" y="8"/>
                </a:lnTo>
                <a:lnTo>
                  <a:pt x="62" y="8"/>
                </a:lnTo>
                <a:lnTo>
                  <a:pt x="60" y="6"/>
                </a:lnTo>
                <a:lnTo>
                  <a:pt x="57" y="5"/>
                </a:lnTo>
                <a:lnTo>
                  <a:pt x="53" y="5"/>
                </a:lnTo>
                <a:lnTo>
                  <a:pt x="48" y="3"/>
                </a:lnTo>
                <a:lnTo>
                  <a:pt x="45" y="3"/>
                </a:lnTo>
                <a:lnTo>
                  <a:pt x="41" y="3"/>
                </a:lnTo>
                <a:lnTo>
                  <a:pt x="37" y="3"/>
                </a:lnTo>
                <a:lnTo>
                  <a:pt x="34" y="2"/>
                </a:lnTo>
                <a:lnTo>
                  <a:pt x="29" y="2"/>
                </a:lnTo>
                <a:lnTo>
                  <a:pt x="26" y="0"/>
                </a:lnTo>
                <a:lnTo>
                  <a:pt x="25" y="0"/>
                </a:lnTo>
                <a:lnTo>
                  <a:pt x="22" y="0"/>
                </a:lnTo>
                <a:lnTo>
                  <a:pt x="19" y="0"/>
                </a:lnTo>
                <a:lnTo>
                  <a:pt x="16" y="0"/>
                </a:lnTo>
                <a:lnTo>
                  <a:pt x="14" y="2"/>
                </a:lnTo>
                <a:lnTo>
                  <a:pt x="11" y="2"/>
                </a:lnTo>
                <a:lnTo>
                  <a:pt x="8" y="3"/>
                </a:lnTo>
                <a:lnTo>
                  <a:pt x="7" y="5"/>
                </a:lnTo>
                <a:lnTo>
                  <a:pt x="5" y="8"/>
                </a:lnTo>
                <a:lnTo>
                  <a:pt x="4" y="11"/>
                </a:lnTo>
                <a:lnTo>
                  <a:pt x="2" y="14"/>
                </a:lnTo>
                <a:lnTo>
                  <a:pt x="1" y="17"/>
                </a:lnTo>
                <a:lnTo>
                  <a:pt x="0" y="21"/>
                </a:lnTo>
                <a:lnTo>
                  <a:pt x="1" y="26"/>
                </a:lnTo>
                <a:lnTo>
                  <a:pt x="2" y="29"/>
                </a:lnTo>
              </a:path>
            </a:pathLst>
          </a:custGeom>
          <a:solidFill>
            <a:srgbClr val="FFFF00"/>
          </a:solidFill>
          <a:ln w="4763">
            <a:solidFill>
              <a:srgbClr val="990000"/>
            </a:solidFill>
            <a:round/>
            <a:headEnd/>
            <a:tailEnd/>
          </a:ln>
        </p:spPr>
        <p:txBody>
          <a:bodyPr/>
          <a:lstStyle/>
          <a:p>
            <a:endParaRPr lang="en-US"/>
          </a:p>
        </p:txBody>
      </p:sp>
      <p:sp>
        <p:nvSpPr>
          <p:cNvPr id="53284" name="Freeform 35"/>
          <p:cNvSpPr>
            <a:spLocks/>
          </p:cNvSpPr>
          <p:nvPr/>
        </p:nvSpPr>
        <p:spPr bwMode="auto">
          <a:xfrm>
            <a:off x="6510341" y="4684716"/>
            <a:ext cx="66675" cy="77787"/>
          </a:xfrm>
          <a:custGeom>
            <a:avLst/>
            <a:gdLst>
              <a:gd name="T0" fmla="*/ 2147483647 w 47"/>
              <a:gd name="T1" fmla="*/ 2147483647 h 49"/>
              <a:gd name="T2" fmla="*/ 2147483647 w 47"/>
              <a:gd name="T3" fmla="*/ 2147483647 h 49"/>
              <a:gd name="T4" fmla="*/ 2147483647 w 47"/>
              <a:gd name="T5" fmla="*/ 2147483647 h 49"/>
              <a:gd name="T6" fmla="*/ 2147483647 w 47"/>
              <a:gd name="T7" fmla="*/ 2147483647 h 49"/>
              <a:gd name="T8" fmla="*/ 2147483647 w 47"/>
              <a:gd name="T9" fmla="*/ 2147483647 h 49"/>
              <a:gd name="T10" fmla="*/ 2147483647 w 47"/>
              <a:gd name="T11" fmla="*/ 2147483647 h 49"/>
              <a:gd name="T12" fmla="*/ 2147483647 w 47"/>
              <a:gd name="T13" fmla="*/ 2147483647 h 49"/>
              <a:gd name="T14" fmla="*/ 2147483647 w 47"/>
              <a:gd name="T15" fmla="*/ 2147483647 h 49"/>
              <a:gd name="T16" fmla="*/ 2147483647 w 47"/>
              <a:gd name="T17" fmla="*/ 2147483647 h 49"/>
              <a:gd name="T18" fmla="*/ 2147483647 w 47"/>
              <a:gd name="T19" fmla="*/ 2147483647 h 49"/>
              <a:gd name="T20" fmla="*/ 2147483647 w 47"/>
              <a:gd name="T21" fmla="*/ 2147483647 h 49"/>
              <a:gd name="T22" fmla="*/ 2147483647 w 47"/>
              <a:gd name="T23" fmla="*/ 2147483647 h 49"/>
              <a:gd name="T24" fmla="*/ 2147483647 w 47"/>
              <a:gd name="T25" fmla="*/ 2147483647 h 49"/>
              <a:gd name="T26" fmla="*/ 2147483647 w 47"/>
              <a:gd name="T27" fmla="*/ 2147483647 h 49"/>
              <a:gd name="T28" fmla="*/ 2147483647 w 47"/>
              <a:gd name="T29" fmla="*/ 2147483647 h 49"/>
              <a:gd name="T30" fmla="*/ 2147483647 w 47"/>
              <a:gd name="T31" fmla="*/ 2147483647 h 49"/>
              <a:gd name="T32" fmla="*/ 2147483647 w 47"/>
              <a:gd name="T33" fmla="*/ 2147483647 h 49"/>
              <a:gd name="T34" fmla="*/ 2147483647 w 47"/>
              <a:gd name="T35" fmla="*/ 2147483647 h 49"/>
              <a:gd name="T36" fmla="*/ 2147483647 w 47"/>
              <a:gd name="T37" fmla="*/ 2147483647 h 49"/>
              <a:gd name="T38" fmla="*/ 2147483647 w 47"/>
              <a:gd name="T39" fmla="*/ 2147483647 h 49"/>
              <a:gd name="T40" fmla="*/ 2147483647 w 47"/>
              <a:gd name="T41" fmla="*/ 2147483647 h 49"/>
              <a:gd name="T42" fmla="*/ 2147483647 w 47"/>
              <a:gd name="T43" fmla="*/ 2147483647 h 49"/>
              <a:gd name="T44" fmla="*/ 2147483647 w 47"/>
              <a:gd name="T45" fmla="*/ 2147483647 h 49"/>
              <a:gd name="T46" fmla="*/ 2147483647 w 47"/>
              <a:gd name="T47" fmla="*/ 2147483647 h 49"/>
              <a:gd name="T48" fmla="*/ 2147483647 w 47"/>
              <a:gd name="T49" fmla="*/ 2147483647 h 49"/>
              <a:gd name="T50" fmla="*/ 2147483647 w 47"/>
              <a:gd name="T51" fmla="*/ 2147483647 h 49"/>
              <a:gd name="T52" fmla="*/ 2147483647 w 47"/>
              <a:gd name="T53" fmla="*/ 2147483647 h 49"/>
              <a:gd name="T54" fmla="*/ 2147483647 w 47"/>
              <a:gd name="T55" fmla="*/ 2147483647 h 49"/>
              <a:gd name="T56" fmla="*/ 2147483647 w 47"/>
              <a:gd name="T57" fmla="*/ 2147483647 h 49"/>
              <a:gd name="T58" fmla="*/ 2147483647 w 47"/>
              <a:gd name="T59" fmla="*/ 2147483647 h 49"/>
              <a:gd name="T60" fmla="*/ 2147483647 w 47"/>
              <a:gd name="T61" fmla="*/ 2147483647 h 49"/>
              <a:gd name="T62" fmla="*/ 2147483647 w 47"/>
              <a:gd name="T63" fmla="*/ 2147483647 h 49"/>
              <a:gd name="T64" fmla="*/ 2147483647 w 47"/>
              <a:gd name="T65" fmla="*/ 2147483647 h 49"/>
              <a:gd name="T66" fmla="*/ 2147483647 w 47"/>
              <a:gd name="T67" fmla="*/ 2147483647 h 49"/>
              <a:gd name="T68" fmla="*/ 2147483647 w 47"/>
              <a:gd name="T69" fmla="*/ 2147483647 h 49"/>
              <a:gd name="T70" fmla="*/ 2147483647 w 47"/>
              <a:gd name="T71" fmla="*/ 2147483647 h 49"/>
              <a:gd name="T72" fmla="*/ 2147483647 w 47"/>
              <a:gd name="T73" fmla="*/ 2147483647 h 49"/>
              <a:gd name="T74" fmla="*/ 2147483647 w 47"/>
              <a:gd name="T75" fmla="*/ 2147483647 h 49"/>
              <a:gd name="T76" fmla="*/ 2147483647 w 47"/>
              <a:gd name="T77" fmla="*/ 0 h 49"/>
              <a:gd name="T78" fmla="*/ 2147483647 w 47"/>
              <a:gd name="T79" fmla="*/ 0 h 49"/>
              <a:gd name="T80" fmla="*/ 2147483647 w 47"/>
              <a:gd name="T81" fmla="*/ 2147483647 h 49"/>
              <a:gd name="T82" fmla="*/ 2147483647 w 47"/>
              <a:gd name="T83" fmla="*/ 2147483647 h 49"/>
              <a:gd name="T84" fmla="*/ 2147483647 w 47"/>
              <a:gd name="T85" fmla="*/ 2147483647 h 49"/>
              <a:gd name="T86" fmla="*/ 2147483647 w 47"/>
              <a:gd name="T87" fmla="*/ 2147483647 h 49"/>
              <a:gd name="T88" fmla="*/ 2147483647 w 47"/>
              <a:gd name="T89" fmla="*/ 2147483647 h 49"/>
              <a:gd name="T90" fmla="*/ 0 w 47"/>
              <a:gd name="T91" fmla="*/ 2147483647 h 49"/>
              <a:gd name="T92" fmla="*/ 0 w 47"/>
              <a:gd name="T93" fmla="*/ 2147483647 h 49"/>
              <a:gd name="T94" fmla="*/ 2147483647 w 47"/>
              <a:gd name="T95" fmla="*/ 2147483647 h 49"/>
              <a:gd name="T96" fmla="*/ 2147483647 w 47"/>
              <a:gd name="T97" fmla="*/ 2147483647 h 49"/>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47"/>
              <a:gd name="T148" fmla="*/ 0 h 49"/>
              <a:gd name="T149" fmla="*/ 47 w 47"/>
              <a:gd name="T150" fmla="*/ 49 h 49"/>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47" h="49">
                <a:moveTo>
                  <a:pt x="1" y="23"/>
                </a:moveTo>
                <a:lnTo>
                  <a:pt x="3" y="26"/>
                </a:lnTo>
                <a:lnTo>
                  <a:pt x="4" y="29"/>
                </a:lnTo>
                <a:lnTo>
                  <a:pt x="6" y="32"/>
                </a:lnTo>
                <a:lnTo>
                  <a:pt x="9" y="34"/>
                </a:lnTo>
                <a:lnTo>
                  <a:pt x="12" y="37"/>
                </a:lnTo>
                <a:lnTo>
                  <a:pt x="14" y="40"/>
                </a:lnTo>
                <a:lnTo>
                  <a:pt x="17" y="42"/>
                </a:lnTo>
                <a:lnTo>
                  <a:pt x="20" y="43"/>
                </a:lnTo>
                <a:lnTo>
                  <a:pt x="23" y="45"/>
                </a:lnTo>
                <a:lnTo>
                  <a:pt x="26" y="46"/>
                </a:lnTo>
                <a:lnTo>
                  <a:pt x="29" y="48"/>
                </a:lnTo>
                <a:lnTo>
                  <a:pt x="32" y="49"/>
                </a:lnTo>
                <a:lnTo>
                  <a:pt x="35" y="49"/>
                </a:lnTo>
                <a:lnTo>
                  <a:pt x="38" y="49"/>
                </a:lnTo>
                <a:lnTo>
                  <a:pt x="41" y="48"/>
                </a:lnTo>
                <a:lnTo>
                  <a:pt x="44" y="45"/>
                </a:lnTo>
                <a:lnTo>
                  <a:pt x="44" y="43"/>
                </a:lnTo>
                <a:lnTo>
                  <a:pt x="44" y="42"/>
                </a:lnTo>
                <a:lnTo>
                  <a:pt x="44" y="40"/>
                </a:lnTo>
                <a:lnTo>
                  <a:pt x="44" y="39"/>
                </a:lnTo>
                <a:lnTo>
                  <a:pt x="46" y="36"/>
                </a:lnTo>
                <a:lnTo>
                  <a:pt x="47" y="32"/>
                </a:lnTo>
                <a:lnTo>
                  <a:pt x="47" y="29"/>
                </a:lnTo>
                <a:lnTo>
                  <a:pt x="47" y="24"/>
                </a:lnTo>
                <a:lnTo>
                  <a:pt x="46" y="21"/>
                </a:lnTo>
                <a:lnTo>
                  <a:pt x="44" y="18"/>
                </a:lnTo>
                <a:lnTo>
                  <a:pt x="41" y="17"/>
                </a:lnTo>
                <a:lnTo>
                  <a:pt x="38" y="14"/>
                </a:lnTo>
                <a:lnTo>
                  <a:pt x="34" y="11"/>
                </a:lnTo>
                <a:lnTo>
                  <a:pt x="29" y="9"/>
                </a:lnTo>
                <a:lnTo>
                  <a:pt x="26" y="6"/>
                </a:lnTo>
                <a:lnTo>
                  <a:pt x="22" y="3"/>
                </a:lnTo>
                <a:lnTo>
                  <a:pt x="17" y="2"/>
                </a:lnTo>
                <a:lnTo>
                  <a:pt x="13" y="0"/>
                </a:lnTo>
                <a:lnTo>
                  <a:pt x="10" y="0"/>
                </a:lnTo>
                <a:lnTo>
                  <a:pt x="6" y="2"/>
                </a:lnTo>
                <a:lnTo>
                  <a:pt x="4" y="3"/>
                </a:lnTo>
                <a:lnTo>
                  <a:pt x="3" y="5"/>
                </a:lnTo>
                <a:lnTo>
                  <a:pt x="1" y="8"/>
                </a:lnTo>
                <a:lnTo>
                  <a:pt x="1" y="11"/>
                </a:lnTo>
                <a:lnTo>
                  <a:pt x="0" y="14"/>
                </a:lnTo>
                <a:lnTo>
                  <a:pt x="0" y="17"/>
                </a:lnTo>
                <a:lnTo>
                  <a:pt x="1" y="20"/>
                </a:lnTo>
                <a:lnTo>
                  <a:pt x="1" y="23"/>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285" name="Freeform 36"/>
          <p:cNvSpPr>
            <a:spLocks/>
          </p:cNvSpPr>
          <p:nvPr/>
        </p:nvSpPr>
        <p:spPr bwMode="auto">
          <a:xfrm>
            <a:off x="6510341" y="4684716"/>
            <a:ext cx="66675" cy="77787"/>
          </a:xfrm>
          <a:custGeom>
            <a:avLst/>
            <a:gdLst>
              <a:gd name="T0" fmla="*/ 2147483647 w 47"/>
              <a:gd name="T1" fmla="*/ 2147483647 h 49"/>
              <a:gd name="T2" fmla="*/ 2147483647 w 47"/>
              <a:gd name="T3" fmla="*/ 2147483647 h 49"/>
              <a:gd name="T4" fmla="*/ 2147483647 w 47"/>
              <a:gd name="T5" fmla="*/ 2147483647 h 49"/>
              <a:gd name="T6" fmla="*/ 2147483647 w 47"/>
              <a:gd name="T7" fmla="*/ 2147483647 h 49"/>
              <a:gd name="T8" fmla="*/ 2147483647 w 47"/>
              <a:gd name="T9" fmla="*/ 2147483647 h 49"/>
              <a:gd name="T10" fmla="*/ 2147483647 w 47"/>
              <a:gd name="T11" fmla="*/ 2147483647 h 49"/>
              <a:gd name="T12" fmla="*/ 2147483647 w 47"/>
              <a:gd name="T13" fmla="*/ 2147483647 h 49"/>
              <a:gd name="T14" fmla="*/ 2147483647 w 47"/>
              <a:gd name="T15" fmla="*/ 2147483647 h 49"/>
              <a:gd name="T16" fmla="*/ 2147483647 w 47"/>
              <a:gd name="T17" fmla="*/ 2147483647 h 49"/>
              <a:gd name="T18" fmla="*/ 2147483647 w 47"/>
              <a:gd name="T19" fmla="*/ 2147483647 h 49"/>
              <a:gd name="T20" fmla="*/ 2147483647 w 47"/>
              <a:gd name="T21" fmla="*/ 2147483647 h 49"/>
              <a:gd name="T22" fmla="*/ 2147483647 w 47"/>
              <a:gd name="T23" fmla="*/ 2147483647 h 49"/>
              <a:gd name="T24" fmla="*/ 2147483647 w 47"/>
              <a:gd name="T25" fmla="*/ 2147483647 h 49"/>
              <a:gd name="T26" fmla="*/ 2147483647 w 47"/>
              <a:gd name="T27" fmla="*/ 2147483647 h 49"/>
              <a:gd name="T28" fmla="*/ 2147483647 w 47"/>
              <a:gd name="T29" fmla="*/ 2147483647 h 49"/>
              <a:gd name="T30" fmla="*/ 2147483647 w 47"/>
              <a:gd name="T31" fmla="*/ 2147483647 h 49"/>
              <a:gd name="T32" fmla="*/ 2147483647 w 47"/>
              <a:gd name="T33" fmla="*/ 2147483647 h 49"/>
              <a:gd name="T34" fmla="*/ 2147483647 w 47"/>
              <a:gd name="T35" fmla="*/ 2147483647 h 49"/>
              <a:gd name="T36" fmla="*/ 2147483647 w 47"/>
              <a:gd name="T37" fmla="*/ 2147483647 h 49"/>
              <a:gd name="T38" fmla="*/ 2147483647 w 47"/>
              <a:gd name="T39" fmla="*/ 2147483647 h 49"/>
              <a:gd name="T40" fmla="*/ 2147483647 w 47"/>
              <a:gd name="T41" fmla="*/ 2147483647 h 49"/>
              <a:gd name="T42" fmla="*/ 2147483647 w 47"/>
              <a:gd name="T43" fmla="*/ 2147483647 h 49"/>
              <a:gd name="T44" fmla="*/ 2147483647 w 47"/>
              <a:gd name="T45" fmla="*/ 2147483647 h 49"/>
              <a:gd name="T46" fmla="*/ 2147483647 w 47"/>
              <a:gd name="T47" fmla="*/ 2147483647 h 49"/>
              <a:gd name="T48" fmla="*/ 2147483647 w 47"/>
              <a:gd name="T49" fmla="*/ 2147483647 h 49"/>
              <a:gd name="T50" fmla="*/ 2147483647 w 47"/>
              <a:gd name="T51" fmla="*/ 2147483647 h 49"/>
              <a:gd name="T52" fmla="*/ 2147483647 w 47"/>
              <a:gd name="T53" fmla="*/ 2147483647 h 49"/>
              <a:gd name="T54" fmla="*/ 2147483647 w 47"/>
              <a:gd name="T55" fmla="*/ 2147483647 h 49"/>
              <a:gd name="T56" fmla="*/ 2147483647 w 47"/>
              <a:gd name="T57" fmla="*/ 2147483647 h 49"/>
              <a:gd name="T58" fmla="*/ 2147483647 w 47"/>
              <a:gd name="T59" fmla="*/ 2147483647 h 49"/>
              <a:gd name="T60" fmla="*/ 2147483647 w 47"/>
              <a:gd name="T61" fmla="*/ 2147483647 h 49"/>
              <a:gd name="T62" fmla="*/ 2147483647 w 47"/>
              <a:gd name="T63" fmla="*/ 2147483647 h 49"/>
              <a:gd name="T64" fmla="*/ 2147483647 w 47"/>
              <a:gd name="T65" fmla="*/ 2147483647 h 49"/>
              <a:gd name="T66" fmla="*/ 2147483647 w 47"/>
              <a:gd name="T67" fmla="*/ 2147483647 h 49"/>
              <a:gd name="T68" fmla="*/ 2147483647 w 47"/>
              <a:gd name="T69" fmla="*/ 2147483647 h 49"/>
              <a:gd name="T70" fmla="*/ 2147483647 w 47"/>
              <a:gd name="T71" fmla="*/ 2147483647 h 49"/>
              <a:gd name="T72" fmla="*/ 2147483647 w 47"/>
              <a:gd name="T73" fmla="*/ 2147483647 h 49"/>
              <a:gd name="T74" fmla="*/ 2147483647 w 47"/>
              <a:gd name="T75" fmla="*/ 2147483647 h 49"/>
              <a:gd name="T76" fmla="*/ 2147483647 w 47"/>
              <a:gd name="T77" fmla="*/ 0 h 49"/>
              <a:gd name="T78" fmla="*/ 2147483647 w 47"/>
              <a:gd name="T79" fmla="*/ 0 h 49"/>
              <a:gd name="T80" fmla="*/ 2147483647 w 47"/>
              <a:gd name="T81" fmla="*/ 2147483647 h 49"/>
              <a:gd name="T82" fmla="*/ 2147483647 w 47"/>
              <a:gd name="T83" fmla="*/ 2147483647 h 49"/>
              <a:gd name="T84" fmla="*/ 2147483647 w 47"/>
              <a:gd name="T85" fmla="*/ 2147483647 h 49"/>
              <a:gd name="T86" fmla="*/ 2147483647 w 47"/>
              <a:gd name="T87" fmla="*/ 2147483647 h 49"/>
              <a:gd name="T88" fmla="*/ 2147483647 w 47"/>
              <a:gd name="T89" fmla="*/ 2147483647 h 49"/>
              <a:gd name="T90" fmla="*/ 0 w 47"/>
              <a:gd name="T91" fmla="*/ 2147483647 h 49"/>
              <a:gd name="T92" fmla="*/ 0 w 47"/>
              <a:gd name="T93" fmla="*/ 2147483647 h 49"/>
              <a:gd name="T94" fmla="*/ 2147483647 w 47"/>
              <a:gd name="T95" fmla="*/ 2147483647 h 49"/>
              <a:gd name="T96" fmla="*/ 2147483647 w 47"/>
              <a:gd name="T97" fmla="*/ 2147483647 h 49"/>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47"/>
              <a:gd name="T148" fmla="*/ 0 h 49"/>
              <a:gd name="T149" fmla="*/ 47 w 47"/>
              <a:gd name="T150" fmla="*/ 49 h 49"/>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47" h="49">
                <a:moveTo>
                  <a:pt x="1" y="23"/>
                </a:moveTo>
                <a:lnTo>
                  <a:pt x="3" y="26"/>
                </a:lnTo>
                <a:lnTo>
                  <a:pt x="4" y="29"/>
                </a:lnTo>
                <a:lnTo>
                  <a:pt x="6" y="32"/>
                </a:lnTo>
                <a:lnTo>
                  <a:pt x="9" y="34"/>
                </a:lnTo>
                <a:lnTo>
                  <a:pt x="12" y="37"/>
                </a:lnTo>
                <a:lnTo>
                  <a:pt x="14" y="40"/>
                </a:lnTo>
                <a:lnTo>
                  <a:pt x="17" y="42"/>
                </a:lnTo>
                <a:lnTo>
                  <a:pt x="20" y="43"/>
                </a:lnTo>
                <a:lnTo>
                  <a:pt x="23" y="45"/>
                </a:lnTo>
                <a:lnTo>
                  <a:pt x="26" y="46"/>
                </a:lnTo>
                <a:lnTo>
                  <a:pt x="29" y="48"/>
                </a:lnTo>
                <a:lnTo>
                  <a:pt x="32" y="49"/>
                </a:lnTo>
                <a:lnTo>
                  <a:pt x="35" y="49"/>
                </a:lnTo>
                <a:lnTo>
                  <a:pt x="38" y="49"/>
                </a:lnTo>
                <a:lnTo>
                  <a:pt x="41" y="48"/>
                </a:lnTo>
                <a:lnTo>
                  <a:pt x="44" y="45"/>
                </a:lnTo>
                <a:lnTo>
                  <a:pt x="44" y="43"/>
                </a:lnTo>
                <a:lnTo>
                  <a:pt x="44" y="42"/>
                </a:lnTo>
                <a:lnTo>
                  <a:pt x="44" y="40"/>
                </a:lnTo>
                <a:lnTo>
                  <a:pt x="44" y="39"/>
                </a:lnTo>
                <a:lnTo>
                  <a:pt x="46" y="36"/>
                </a:lnTo>
                <a:lnTo>
                  <a:pt x="47" y="32"/>
                </a:lnTo>
                <a:lnTo>
                  <a:pt x="47" y="29"/>
                </a:lnTo>
                <a:lnTo>
                  <a:pt x="47" y="24"/>
                </a:lnTo>
                <a:lnTo>
                  <a:pt x="46" y="21"/>
                </a:lnTo>
                <a:lnTo>
                  <a:pt x="44" y="18"/>
                </a:lnTo>
                <a:lnTo>
                  <a:pt x="41" y="17"/>
                </a:lnTo>
                <a:lnTo>
                  <a:pt x="38" y="14"/>
                </a:lnTo>
                <a:lnTo>
                  <a:pt x="34" y="11"/>
                </a:lnTo>
                <a:lnTo>
                  <a:pt x="29" y="9"/>
                </a:lnTo>
                <a:lnTo>
                  <a:pt x="26" y="6"/>
                </a:lnTo>
                <a:lnTo>
                  <a:pt x="22" y="3"/>
                </a:lnTo>
                <a:lnTo>
                  <a:pt x="17" y="2"/>
                </a:lnTo>
                <a:lnTo>
                  <a:pt x="13" y="0"/>
                </a:lnTo>
                <a:lnTo>
                  <a:pt x="10" y="0"/>
                </a:lnTo>
                <a:lnTo>
                  <a:pt x="6" y="2"/>
                </a:lnTo>
                <a:lnTo>
                  <a:pt x="4" y="3"/>
                </a:lnTo>
                <a:lnTo>
                  <a:pt x="3" y="5"/>
                </a:lnTo>
                <a:lnTo>
                  <a:pt x="1" y="8"/>
                </a:lnTo>
                <a:lnTo>
                  <a:pt x="1" y="11"/>
                </a:lnTo>
                <a:lnTo>
                  <a:pt x="0" y="14"/>
                </a:lnTo>
                <a:lnTo>
                  <a:pt x="0" y="17"/>
                </a:lnTo>
                <a:lnTo>
                  <a:pt x="1" y="20"/>
                </a:lnTo>
                <a:lnTo>
                  <a:pt x="1" y="23"/>
                </a:lnTo>
              </a:path>
            </a:pathLst>
          </a:custGeom>
          <a:solidFill>
            <a:srgbClr val="FFFF00"/>
          </a:solidFill>
          <a:ln w="4763">
            <a:solidFill>
              <a:srgbClr val="990000"/>
            </a:solidFill>
            <a:round/>
            <a:headEnd/>
            <a:tailEnd/>
          </a:ln>
        </p:spPr>
        <p:txBody>
          <a:bodyPr/>
          <a:lstStyle/>
          <a:p>
            <a:endParaRPr lang="en-US"/>
          </a:p>
        </p:txBody>
      </p:sp>
      <p:sp>
        <p:nvSpPr>
          <p:cNvPr id="53286" name="Freeform 37"/>
          <p:cNvSpPr>
            <a:spLocks/>
          </p:cNvSpPr>
          <p:nvPr/>
        </p:nvSpPr>
        <p:spPr bwMode="auto">
          <a:xfrm>
            <a:off x="6445251" y="4662488"/>
            <a:ext cx="57151" cy="76200"/>
          </a:xfrm>
          <a:custGeom>
            <a:avLst/>
            <a:gdLst>
              <a:gd name="T0" fmla="*/ 2147483647 w 40"/>
              <a:gd name="T1" fmla="*/ 2147483647 h 48"/>
              <a:gd name="T2" fmla="*/ 2147483647 w 40"/>
              <a:gd name="T3" fmla="*/ 2147483647 h 48"/>
              <a:gd name="T4" fmla="*/ 2147483647 w 40"/>
              <a:gd name="T5" fmla="*/ 2147483647 h 48"/>
              <a:gd name="T6" fmla="*/ 2147483647 w 40"/>
              <a:gd name="T7" fmla="*/ 2147483647 h 48"/>
              <a:gd name="T8" fmla="*/ 0 w 40"/>
              <a:gd name="T9" fmla="*/ 2147483647 h 48"/>
              <a:gd name="T10" fmla="*/ 0 w 40"/>
              <a:gd name="T11" fmla="*/ 2147483647 h 48"/>
              <a:gd name="T12" fmla="*/ 0 w 40"/>
              <a:gd name="T13" fmla="*/ 2147483647 h 48"/>
              <a:gd name="T14" fmla="*/ 2147483647 w 40"/>
              <a:gd name="T15" fmla="*/ 2147483647 h 48"/>
              <a:gd name="T16" fmla="*/ 2147483647 w 40"/>
              <a:gd name="T17" fmla="*/ 2147483647 h 48"/>
              <a:gd name="T18" fmla="*/ 2147483647 w 40"/>
              <a:gd name="T19" fmla="*/ 2147483647 h 48"/>
              <a:gd name="T20" fmla="*/ 2147483647 w 40"/>
              <a:gd name="T21" fmla="*/ 2147483647 h 48"/>
              <a:gd name="T22" fmla="*/ 2147483647 w 40"/>
              <a:gd name="T23" fmla="*/ 2147483647 h 48"/>
              <a:gd name="T24" fmla="*/ 2147483647 w 40"/>
              <a:gd name="T25" fmla="*/ 2147483647 h 48"/>
              <a:gd name="T26" fmla="*/ 2147483647 w 40"/>
              <a:gd name="T27" fmla="*/ 2147483647 h 48"/>
              <a:gd name="T28" fmla="*/ 2147483647 w 40"/>
              <a:gd name="T29" fmla="*/ 2147483647 h 48"/>
              <a:gd name="T30" fmla="*/ 2147483647 w 40"/>
              <a:gd name="T31" fmla="*/ 2147483647 h 48"/>
              <a:gd name="T32" fmla="*/ 2147483647 w 40"/>
              <a:gd name="T33" fmla="*/ 2147483647 h 48"/>
              <a:gd name="T34" fmla="*/ 2147483647 w 40"/>
              <a:gd name="T35" fmla="*/ 2147483647 h 48"/>
              <a:gd name="T36" fmla="*/ 2147483647 w 40"/>
              <a:gd name="T37" fmla="*/ 2147483647 h 48"/>
              <a:gd name="T38" fmla="*/ 2147483647 w 40"/>
              <a:gd name="T39" fmla="*/ 2147483647 h 48"/>
              <a:gd name="T40" fmla="*/ 2147483647 w 40"/>
              <a:gd name="T41" fmla="*/ 2147483647 h 48"/>
              <a:gd name="T42" fmla="*/ 2147483647 w 40"/>
              <a:gd name="T43" fmla="*/ 2147483647 h 48"/>
              <a:gd name="T44" fmla="*/ 2147483647 w 40"/>
              <a:gd name="T45" fmla="*/ 2147483647 h 48"/>
              <a:gd name="T46" fmla="*/ 2147483647 w 40"/>
              <a:gd name="T47" fmla="*/ 2147483647 h 48"/>
              <a:gd name="T48" fmla="*/ 2147483647 w 40"/>
              <a:gd name="T49" fmla="*/ 2147483647 h 48"/>
              <a:gd name="T50" fmla="*/ 2147483647 w 40"/>
              <a:gd name="T51" fmla="*/ 2147483647 h 48"/>
              <a:gd name="T52" fmla="*/ 2147483647 w 40"/>
              <a:gd name="T53" fmla="*/ 2147483647 h 48"/>
              <a:gd name="T54" fmla="*/ 2147483647 w 40"/>
              <a:gd name="T55" fmla="*/ 2147483647 h 48"/>
              <a:gd name="T56" fmla="*/ 2147483647 w 40"/>
              <a:gd name="T57" fmla="*/ 2147483647 h 48"/>
              <a:gd name="T58" fmla="*/ 2147483647 w 40"/>
              <a:gd name="T59" fmla="*/ 2147483647 h 48"/>
              <a:gd name="T60" fmla="*/ 2147483647 w 40"/>
              <a:gd name="T61" fmla="*/ 2147483647 h 48"/>
              <a:gd name="T62" fmla="*/ 2147483647 w 40"/>
              <a:gd name="T63" fmla="*/ 2147483647 h 48"/>
              <a:gd name="T64" fmla="*/ 2147483647 w 40"/>
              <a:gd name="T65" fmla="*/ 2147483647 h 48"/>
              <a:gd name="T66" fmla="*/ 2147483647 w 40"/>
              <a:gd name="T67" fmla="*/ 0 h 48"/>
              <a:gd name="T68" fmla="*/ 2147483647 w 40"/>
              <a:gd name="T69" fmla="*/ 0 h 48"/>
              <a:gd name="T70" fmla="*/ 2147483647 w 40"/>
              <a:gd name="T71" fmla="*/ 0 h 48"/>
              <a:gd name="T72" fmla="*/ 2147483647 w 40"/>
              <a:gd name="T73" fmla="*/ 2147483647 h 48"/>
              <a:gd name="T74" fmla="*/ 2147483647 w 40"/>
              <a:gd name="T75" fmla="*/ 2147483647 h 48"/>
              <a:gd name="T76" fmla="*/ 2147483647 w 40"/>
              <a:gd name="T77" fmla="*/ 2147483647 h 48"/>
              <a:gd name="T78" fmla="*/ 2147483647 w 40"/>
              <a:gd name="T79" fmla="*/ 2147483647 h 48"/>
              <a:gd name="T80" fmla="*/ 2147483647 w 40"/>
              <a:gd name="T81" fmla="*/ 2147483647 h 48"/>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40"/>
              <a:gd name="T124" fmla="*/ 0 h 48"/>
              <a:gd name="T125" fmla="*/ 40 w 40"/>
              <a:gd name="T126" fmla="*/ 48 h 48"/>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40" h="48">
                <a:moveTo>
                  <a:pt x="10" y="11"/>
                </a:moveTo>
                <a:lnTo>
                  <a:pt x="7" y="16"/>
                </a:lnTo>
                <a:lnTo>
                  <a:pt x="4" y="22"/>
                </a:lnTo>
                <a:lnTo>
                  <a:pt x="1" y="26"/>
                </a:lnTo>
                <a:lnTo>
                  <a:pt x="0" y="32"/>
                </a:lnTo>
                <a:lnTo>
                  <a:pt x="0" y="37"/>
                </a:lnTo>
                <a:lnTo>
                  <a:pt x="0" y="41"/>
                </a:lnTo>
                <a:lnTo>
                  <a:pt x="3" y="44"/>
                </a:lnTo>
                <a:lnTo>
                  <a:pt x="7" y="47"/>
                </a:lnTo>
                <a:lnTo>
                  <a:pt x="12" y="48"/>
                </a:lnTo>
                <a:lnTo>
                  <a:pt x="15" y="48"/>
                </a:lnTo>
                <a:lnTo>
                  <a:pt x="19" y="48"/>
                </a:lnTo>
                <a:lnTo>
                  <a:pt x="23" y="47"/>
                </a:lnTo>
                <a:lnTo>
                  <a:pt x="26" y="47"/>
                </a:lnTo>
                <a:lnTo>
                  <a:pt x="31" y="46"/>
                </a:lnTo>
                <a:lnTo>
                  <a:pt x="34" y="44"/>
                </a:lnTo>
                <a:lnTo>
                  <a:pt x="38" y="41"/>
                </a:lnTo>
                <a:lnTo>
                  <a:pt x="38" y="40"/>
                </a:lnTo>
                <a:lnTo>
                  <a:pt x="40" y="40"/>
                </a:lnTo>
                <a:lnTo>
                  <a:pt x="40" y="38"/>
                </a:lnTo>
                <a:lnTo>
                  <a:pt x="40" y="37"/>
                </a:lnTo>
                <a:lnTo>
                  <a:pt x="40" y="35"/>
                </a:lnTo>
                <a:lnTo>
                  <a:pt x="40" y="34"/>
                </a:lnTo>
                <a:lnTo>
                  <a:pt x="38" y="31"/>
                </a:lnTo>
                <a:lnTo>
                  <a:pt x="37" y="26"/>
                </a:lnTo>
                <a:lnTo>
                  <a:pt x="37" y="22"/>
                </a:lnTo>
                <a:lnTo>
                  <a:pt x="37" y="19"/>
                </a:lnTo>
                <a:lnTo>
                  <a:pt x="35" y="14"/>
                </a:lnTo>
                <a:lnTo>
                  <a:pt x="34" y="10"/>
                </a:lnTo>
                <a:lnTo>
                  <a:pt x="32" y="7"/>
                </a:lnTo>
                <a:lnTo>
                  <a:pt x="31" y="3"/>
                </a:lnTo>
                <a:lnTo>
                  <a:pt x="28" y="0"/>
                </a:lnTo>
                <a:lnTo>
                  <a:pt x="25" y="0"/>
                </a:lnTo>
                <a:lnTo>
                  <a:pt x="22" y="0"/>
                </a:lnTo>
                <a:lnTo>
                  <a:pt x="19" y="1"/>
                </a:lnTo>
                <a:lnTo>
                  <a:pt x="16" y="4"/>
                </a:lnTo>
                <a:lnTo>
                  <a:pt x="13" y="7"/>
                </a:lnTo>
                <a:lnTo>
                  <a:pt x="12" y="10"/>
                </a:lnTo>
                <a:lnTo>
                  <a:pt x="10" y="11"/>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287" name="Freeform 38"/>
          <p:cNvSpPr>
            <a:spLocks/>
          </p:cNvSpPr>
          <p:nvPr/>
        </p:nvSpPr>
        <p:spPr bwMode="auto">
          <a:xfrm>
            <a:off x="6445251" y="4662488"/>
            <a:ext cx="57151" cy="76200"/>
          </a:xfrm>
          <a:custGeom>
            <a:avLst/>
            <a:gdLst>
              <a:gd name="T0" fmla="*/ 2147483647 w 40"/>
              <a:gd name="T1" fmla="*/ 2147483647 h 48"/>
              <a:gd name="T2" fmla="*/ 2147483647 w 40"/>
              <a:gd name="T3" fmla="*/ 2147483647 h 48"/>
              <a:gd name="T4" fmla="*/ 2147483647 w 40"/>
              <a:gd name="T5" fmla="*/ 2147483647 h 48"/>
              <a:gd name="T6" fmla="*/ 2147483647 w 40"/>
              <a:gd name="T7" fmla="*/ 2147483647 h 48"/>
              <a:gd name="T8" fmla="*/ 0 w 40"/>
              <a:gd name="T9" fmla="*/ 2147483647 h 48"/>
              <a:gd name="T10" fmla="*/ 0 w 40"/>
              <a:gd name="T11" fmla="*/ 2147483647 h 48"/>
              <a:gd name="T12" fmla="*/ 0 w 40"/>
              <a:gd name="T13" fmla="*/ 2147483647 h 48"/>
              <a:gd name="T14" fmla="*/ 2147483647 w 40"/>
              <a:gd name="T15" fmla="*/ 2147483647 h 48"/>
              <a:gd name="T16" fmla="*/ 2147483647 w 40"/>
              <a:gd name="T17" fmla="*/ 2147483647 h 48"/>
              <a:gd name="T18" fmla="*/ 2147483647 w 40"/>
              <a:gd name="T19" fmla="*/ 2147483647 h 48"/>
              <a:gd name="T20" fmla="*/ 2147483647 w 40"/>
              <a:gd name="T21" fmla="*/ 2147483647 h 48"/>
              <a:gd name="T22" fmla="*/ 2147483647 w 40"/>
              <a:gd name="T23" fmla="*/ 2147483647 h 48"/>
              <a:gd name="T24" fmla="*/ 2147483647 w 40"/>
              <a:gd name="T25" fmla="*/ 2147483647 h 48"/>
              <a:gd name="T26" fmla="*/ 2147483647 w 40"/>
              <a:gd name="T27" fmla="*/ 2147483647 h 48"/>
              <a:gd name="T28" fmla="*/ 2147483647 w 40"/>
              <a:gd name="T29" fmla="*/ 2147483647 h 48"/>
              <a:gd name="T30" fmla="*/ 2147483647 w 40"/>
              <a:gd name="T31" fmla="*/ 2147483647 h 48"/>
              <a:gd name="T32" fmla="*/ 2147483647 w 40"/>
              <a:gd name="T33" fmla="*/ 2147483647 h 48"/>
              <a:gd name="T34" fmla="*/ 2147483647 w 40"/>
              <a:gd name="T35" fmla="*/ 2147483647 h 48"/>
              <a:gd name="T36" fmla="*/ 2147483647 w 40"/>
              <a:gd name="T37" fmla="*/ 2147483647 h 48"/>
              <a:gd name="T38" fmla="*/ 2147483647 w 40"/>
              <a:gd name="T39" fmla="*/ 2147483647 h 48"/>
              <a:gd name="T40" fmla="*/ 2147483647 w 40"/>
              <a:gd name="T41" fmla="*/ 2147483647 h 48"/>
              <a:gd name="T42" fmla="*/ 2147483647 w 40"/>
              <a:gd name="T43" fmla="*/ 2147483647 h 48"/>
              <a:gd name="T44" fmla="*/ 2147483647 w 40"/>
              <a:gd name="T45" fmla="*/ 2147483647 h 48"/>
              <a:gd name="T46" fmla="*/ 2147483647 w 40"/>
              <a:gd name="T47" fmla="*/ 2147483647 h 48"/>
              <a:gd name="T48" fmla="*/ 2147483647 w 40"/>
              <a:gd name="T49" fmla="*/ 2147483647 h 48"/>
              <a:gd name="T50" fmla="*/ 2147483647 w 40"/>
              <a:gd name="T51" fmla="*/ 2147483647 h 48"/>
              <a:gd name="T52" fmla="*/ 2147483647 w 40"/>
              <a:gd name="T53" fmla="*/ 2147483647 h 48"/>
              <a:gd name="T54" fmla="*/ 2147483647 w 40"/>
              <a:gd name="T55" fmla="*/ 2147483647 h 48"/>
              <a:gd name="T56" fmla="*/ 2147483647 w 40"/>
              <a:gd name="T57" fmla="*/ 2147483647 h 48"/>
              <a:gd name="T58" fmla="*/ 2147483647 w 40"/>
              <a:gd name="T59" fmla="*/ 2147483647 h 48"/>
              <a:gd name="T60" fmla="*/ 2147483647 w 40"/>
              <a:gd name="T61" fmla="*/ 2147483647 h 48"/>
              <a:gd name="T62" fmla="*/ 2147483647 w 40"/>
              <a:gd name="T63" fmla="*/ 2147483647 h 48"/>
              <a:gd name="T64" fmla="*/ 2147483647 w 40"/>
              <a:gd name="T65" fmla="*/ 2147483647 h 48"/>
              <a:gd name="T66" fmla="*/ 2147483647 w 40"/>
              <a:gd name="T67" fmla="*/ 0 h 48"/>
              <a:gd name="T68" fmla="*/ 2147483647 w 40"/>
              <a:gd name="T69" fmla="*/ 0 h 48"/>
              <a:gd name="T70" fmla="*/ 2147483647 w 40"/>
              <a:gd name="T71" fmla="*/ 0 h 48"/>
              <a:gd name="T72" fmla="*/ 2147483647 w 40"/>
              <a:gd name="T73" fmla="*/ 2147483647 h 48"/>
              <a:gd name="T74" fmla="*/ 2147483647 w 40"/>
              <a:gd name="T75" fmla="*/ 2147483647 h 48"/>
              <a:gd name="T76" fmla="*/ 2147483647 w 40"/>
              <a:gd name="T77" fmla="*/ 2147483647 h 48"/>
              <a:gd name="T78" fmla="*/ 2147483647 w 40"/>
              <a:gd name="T79" fmla="*/ 2147483647 h 48"/>
              <a:gd name="T80" fmla="*/ 2147483647 w 40"/>
              <a:gd name="T81" fmla="*/ 2147483647 h 48"/>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40"/>
              <a:gd name="T124" fmla="*/ 0 h 48"/>
              <a:gd name="T125" fmla="*/ 40 w 40"/>
              <a:gd name="T126" fmla="*/ 48 h 48"/>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40" h="48">
                <a:moveTo>
                  <a:pt x="10" y="11"/>
                </a:moveTo>
                <a:lnTo>
                  <a:pt x="7" y="16"/>
                </a:lnTo>
                <a:lnTo>
                  <a:pt x="4" y="22"/>
                </a:lnTo>
                <a:lnTo>
                  <a:pt x="1" y="26"/>
                </a:lnTo>
                <a:lnTo>
                  <a:pt x="0" y="32"/>
                </a:lnTo>
                <a:lnTo>
                  <a:pt x="0" y="37"/>
                </a:lnTo>
                <a:lnTo>
                  <a:pt x="0" y="41"/>
                </a:lnTo>
                <a:lnTo>
                  <a:pt x="3" y="44"/>
                </a:lnTo>
                <a:lnTo>
                  <a:pt x="7" y="47"/>
                </a:lnTo>
                <a:lnTo>
                  <a:pt x="12" y="48"/>
                </a:lnTo>
                <a:lnTo>
                  <a:pt x="15" y="48"/>
                </a:lnTo>
                <a:lnTo>
                  <a:pt x="19" y="48"/>
                </a:lnTo>
                <a:lnTo>
                  <a:pt x="23" y="47"/>
                </a:lnTo>
                <a:lnTo>
                  <a:pt x="26" y="47"/>
                </a:lnTo>
                <a:lnTo>
                  <a:pt x="31" y="46"/>
                </a:lnTo>
                <a:lnTo>
                  <a:pt x="34" y="44"/>
                </a:lnTo>
                <a:lnTo>
                  <a:pt x="38" y="41"/>
                </a:lnTo>
                <a:lnTo>
                  <a:pt x="38" y="40"/>
                </a:lnTo>
                <a:lnTo>
                  <a:pt x="40" y="40"/>
                </a:lnTo>
                <a:lnTo>
                  <a:pt x="40" y="38"/>
                </a:lnTo>
                <a:lnTo>
                  <a:pt x="40" y="37"/>
                </a:lnTo>
                <a:lnTo>
                  <a:pt x="40" y="35"/>
                </a:lnTo>
                <a:lnTo>
                  <a:pt x="40" y="34"/>
                </a:lnTo>
                <a:lnTo>
                  <a:pt x="38" y="31"/>
                </a:lnTo>
                <a:lnTo>
                  <a:pt x="37" y="26"/>
                </a:lnTo>
                <a:lnTo>
                  <a:pt x="37" y="22"/>
                </a:lnTo>
                <a:lnTo>
                  <a:pt x="37" y="19"/>
                </a:lnTo>
                <a:lnTo>
                  <a:pt x="35" y="14"/>
                </a:lnTo>
                <a:lnTo>
                  <a:pt x="34" y="10"/>
                </a:lnTo>
                <a:lnTo>
                  <a:pt x="32" y="7"/>
                </a:lnTo>
                <a:lnTo>
                  <a:pt x="31" y="3"/>
                </a:lnTo>
                <a:lnTo>
                  <a:pt x="28" y="0"/>
                </a:lnTo>
                <a:lnTo>
                  <a:pt x="25" y="0"/>
                </a:lnTo>
                <a:lnTo>
                  <a:pt x="22" y="0"/>
                </a:lnTo>
                <a:lnTo>
                  <a:pt x="19" y="1"/>
                </a:lnTo>
                <a:lnTo>
                  <a:pt x="16" y="4"/>
                </a:lnTo>
                <a:lnTo>
                  <a:pt x="13" y="7"/>
                </a:lnTo>
                <a:lnTo>
                  <a:pt x="12" y="10"/>
                </a:lnTo>
                <a:lnTo>
                  <a:pt x="10" y="11"/>
                </a:lnTo>
              </a:path>
            </a:pathLst>
          </a:custGeom>
          <a:solidFill>
            <a:srgbClr val="FFFF00"/>
          </a:solidFill>
          <a:ln w="4763">
            <a:solidFill>
              <a:srgbClr val="990000"/>
            </a:solidFill>
            <a:round/>
            <a:headEnd/>
            <a:tailEnd/>
          </a:ln>
        </p:spPr>
        <p:txBody>
          <a:bodyPr/>
          <a:lstStyle/>
          <a:p>
            <a:endParaRPr lang="en-US"/>
          </a:p>
        </p:txBody>
      </p:sp>
      <p:sp>
        <p:nvSpPr>
          <p:cNvPr id="53288" name="Freeform 39"/>
          <p:cNvSpPr>
            <a:spLocks/>
          </p:cNvSpPr>
          <p:nvPr/>
        </p:nvSpPr>
        <p:spPr bwMode="auto">
          <a:xfrm>
            <a:off x="6667503" y="4668839"/>
            <a:ext cx="68263" cy="87312"/>
          </a:xfrm>
          <a:custGeom>
            <a:avLst/>
            <a:gdLst>
              <a:gd name="T0" fmla="*/ 2147483647 w 48"/>
              <a:gd name="T1" fmla="*/ 2147483647 h 55"/>
              <a:gd name="T2" fmla="*/ 0 w 48"/>
              <a:gd name="T3" fmla="*/ 2147483647 h 55"/>
              <a:gd name="T4" fmla="*/ 0 w 48"/>
              <a:gd name="T5" fmla="*/ 2147483647 h 55"/>
              <a:gd name="T6" fmla="*/ 0 w 48"/>
              <a:gd name="T7" fmla="*/ 2147483647 h 55"/>
              <a:gd name="T8" fmla="*/ 2147483647 w 48"/>
              <a:gd name="T9" fmla="*/ 2147483647 h 55"/>
              <a:gd name="T10" fmla="*/ 2147483647 w 48"/>
              <a:gd name="T11" fmla="*/ 2147483647 h 55"/>
              <a:gd name="T12" fmla="*/ 2147483647 w 48"/>
              <a:gd name="T13" fmla="*/ 2147483647 h 55"/>
              <a:gd name="T14" fmla="*/ 2147483647 w 48"/>
              <a:gd name="T15" fmla="*/ 2147483647 h 55"/>
              <a:gd name="T16" fmla="*/ 2147483647 w 48"/>
              <a:gd name="T17" fmla="*/ 2147483647 h 55"/>
              <a:gd name="T18" fmla="*/ 2147483647 w 48"/>
              <a:gd name="T19" fmla="*/ 2147483647 h 55"/>
              <a:gd name="T20" fmla="*/ 2147483647 w 48"/>
              <a:gd name="T21" fmla="*/ 2147483647 h 55"/>
              <a:gd name="T22" fmla="*/ 2147483647 w 48"/>
              <a:gd name="T23" fmla="*/ 2147483647 h 55"/>
              <a:gd name="T24" fmla="*/ 2147483647 w 48"/>
              <a:gd name="T25" fmla="*/ 2147483647 h 55"/>
              <a:gd name="T26" fmla="*/ 2147483647 w 48"/>
              <a:gd name="T27" fmla="*/ 2147483647 h 55"/>
              <a:gd name="T28" fmla="*/ 2147483647 w 48"/>
              <a:gd name="T29" fmla="*/ 2147483647 h 55"/>
              <a:gd name="T30" fmla="*/ 2147483647 w 48"/>
              <a:gd name="T31" fmla="*/ 2147483647 h 55"/>
              <a:gd name="T32" fmla="*/ 2147483647 w 48"/>
              <a:gd name="T33" fmla="*/ 2147483647 h 55"/>
              <a:gd name="T34" fmla="*/ 2147483647 w 48"/>
              <a:gd name="T35" fmla="*/ 2147483647 h 55"/>
              <a:gd name="T36" fmla="*/ 2147483647 w 48"/>
              <a:gd name="T37" fmla="*/ 2147483647 h 55"/>
              <a:gd name="T38" fmla="*/ 2147483647 w 48"/>
              <a:gd name="T39" fmla="*/ 2147483647 h 55"/>
              <a:gd name="T40" fmla="*/ 2147483647 w 48"/>
              <a:gd name="T41" fmla="*/ 2147483647 h 55"/>
              <a:gd name="T42" fmla="*/ 2147483647 w 48"/>
              <a:gd name="T43" fmla="*/ 2147483647 h 55"/>
              <a:gd name="T44" fmla="*/ 2147483647 w 48"/>
              <a:gd name="T45" fmla="*/ 2147483647 h 55"/>
              <a:gd name="T46" fmla="*/ 2147483647 w 48"/>
              <a:gd name="T47" fmla="*/ 2147483647 h 55"/>
              <a:gd name="T48" fmla="*/ 2147483647 w 48"/>
              <a:gd name="T49" fmla="*/ 2147483647 h 55"/>
              <a:gd name="T50" fmla="*/ 2147483647 w 48"/>
              <a:gd name="T51" fmla="*/ 2147483647 h 55"/>
              <a:gd name="T52" fmla="*/ 2147483647 w 48"/>
              <a:gd name="T53" fmla="*/ 2147483647 h 55"/>
              <a:gd name="T54" fmla="*/ 2147483647 w 48"/>
              <a:gd name="T55" fmla="*/ 2147483647 h 55"/>
              <a:gd name="T56" fmla="*/ 2147483647 w 48"/>
              <a:gd name="T57" fmla="*/ 2147483647 h 55"/>
              <a:gd name="T58" fmla="*/ 2147483647 w 48"/>
              <a:gd name="T59" fmla="*/ 2147483647 h 55"/>
              <a:gd name="T60" fmla="*/ 2147483647 w 48"/>
              <a:gd name="T61" fmla="*/ 2147483647 h 55"/>
              <a:gd name="T62" fmla="*/ 2147483647 w 48"/>
              <a:gd name="T63" fmla="*/ 2147483647 h 55"/>
              <a:gd name="T64" fmla="*/ 2147483647 w 48"/>
              <a:gd name="T65" fmla="*/ 0 h 55"/>
              <a:gd name="T66" fmla="*/ 2147483647 w 48"/>
              <a:gd name="T67" fmla="*/ 0 h 55"/>
              <a:gd name="T68" fmla="*/ 2147483647 w 48"/>
              <a:gd name="T69" fmla="*/ 2147483647 h 55"/>
              <a:gd name="T70" fmla="*/ 2147483647 w 48"/>
              <a:gd name="T71" fmla="*/ 2147483647 h 55"/>
              <a:gd name="T72" fmla="*/ 2147483647 w 48"/>
              <a:gd name="T73" fmla="*/ 2147483647 h 55"/>
              <a:gd name="T74" fmla="*/ 2147483647 w 48"/>
              <a:gd name="T75" fmla="*/ 2147483647 h 55"/>
              <a:gd name="T76" fmla="*/ 2147483647 w 48"/>
              <a:gd name="T77" fmla="*/ 2147483647 h 55"/>
              <a:gd name="T78" fmla="*/ 2147483647 w 48"/>
              <a:gd name="T79" fmla="*/ 2147483647 h 55"/>
              <a:gd name="T80" fmla="*/ 2147483647 w 48"/>
              <a:gd name="T81" fmla="*/ 2147483647 h 55"/>
              <a:gd name="T82" fmla="*/ 2147483647 w 48"/>
              <a:gd name="T83" fmla="*/ 2147483647 h 55"/>
              <a:gd name="T84" fmla="*/ 2147483647 w 48"/>
              <a:gd name="T85" fmla="*/ 2147483647 h 55"/>
              <a:gd name="T86" fmla="*/ 2147483647 w 48"/>
              <a:gd name="T87" fmla="*/ 2147483647 h 55"/>
              <a:gd name="T88" fmla="*/ 2147483647 w 48"/>
              <a:gd name="T89" fmla="*/ 2147483647 h 55"/>
              <a:gd name="T90" fmla="*/ 2147483647 w 48"/>
              <a:gd name="T91" fmla="*/ 2147483647 h 55"/>
              <a:gd name="T92" fmla="*/ 2147483647 w 48"/>
              <a:gd name="T93" fmla="*/ 2147483647 h 55"/>
              <a:gd name="T94" fmla="*/ 2147483647 w 48"/>
              <a:gd name="T95" fmla="*/ 2147483647 h 55"/>
              <a:gd name="T96" fmla="*/ 2147483647 w 48"/>
              <a:gd name="T97" fmla="*/ 2147483647 h 55"/>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48"/>
              <a:gd name="T148" fmla="*/ 0 h 55"/>
              <a:gd name="T149" fmla="*/ 48 w 48"/>
              <a:gd name="T150" fmla="*/ 55 h 55"/>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48" h="55">
                <a:moveTo>
                  <a:pt x="1" y="24"/>
                </a:moveTo>
                <a:lnTo>
                  <a:pt x="0" y="28"/>
                </a:lnTo>
                <a:lnTo>
                  <a:pt x="0" y="33"/>
                </a:lnTo>
                <a:lnTo>
                  <a:pt x="0" y="36"/>
                </a:lnTo>
                <a:lnTo>
                  <a:pt x="1" y="40"/>
                </a:lnTo>
                <a:lnTo>
                  <a:pt x="3" y="43"/>
                </a:lnTo>
                <a:lnTo>
                  <a:pt x="6" y="47"/>
                </a:lnTo>
                <a:lnTo>
                  <a:pt x="8" y="50"/>
                </a:lnTo>
                <a:lnTo>
                  <a:pt x="11" y="53"/>
                </a:lnTo>
                <a:lnTo>
                  <a:pt x="14" y="55"/>
                </a:lnTo>
                <a:lnTo>
                  <a:pt x="16" y="55"/>
                </a:lnTo>
                <a:lnTo>
                  <a:pt x="19" y="55"/>
                </a:lnTo>
                <a:lnTo>
                  <a:pt x="20" y="55"/>
                </a:lnTo>
                <a:lnTo>
                  <a:pt x="23" y="53"/>
                </a:lnTo>
                <a:lnTo>
                  <a:pt x="25" y="53"/>
                </a:lnTo>
                <a:lnTo>
                  <a:pt x="26" y="52"/>
                </a:lnTo>
                <a:lnTo>
                  <a:pt x="28" y="50"/>
                </a:lnTo>
                <a:lnTo>
                  <a:pt x="31" y="47"/>
                </a:lnTo>
                <a:lnTo>
                  <a:pt x="34" y="44"/>
                </a:lnTo>
                <a:lnTo>
                  <a:pt x="37" y="42"/>
                </a:lnTo>
                <a:lnTo>
                  <a:pt x="40" y="39"/>
                </a:lnTo>
                <a:lnTo>
                  <a:pt x="43" y="34"/>
                </a:lnTo>
                <a:lnTo>
                  <a:pt x="44" y="31"/>
                </a:lnTo>
                <a:lnTo>
                  <a:pt x="47" y="27"/>
                </a:lnTo>
                <a:lnTo>
                  <a:pt x="47" y="22"/>
                </a:lnTo>
                <a:lnTo>
                  <a:pt x="48" y="18"/>
                </a:lnTo>
                <a:lnTo>
                  <a:pt x="47" y="13"/>
                </a:lnTo>
                <a:lnTo>
                  <a:pt x="45" y="10"/>
                </a:lnTo>
                <a:lnTo>
                  <a:pt x="43" y="7"/>
                </a:lnTo>
                <a:lnTo>
                  <a:pt x="38" y="6"/>
                </a:lnTo>
                <a:lnTo>
                  <a:pt x="35" y="4"/>
                </a:lnTo>
                <a:lnTo>
                  <a:pt x="31" y="2"/>
                </a:lnTo>
                <a:lnTo>
                  <a:pt x="28" y="0"/>
                </a:lnTo>
                <a:lnTo>
                  <a:pt x="23" y="0"/>
                </a:lnTo>
                <a:lnTo>
                  <a:pt x="19" y="2"/>
                </a:lnTo>
                <a:lnTo>
                  <a:pt x="14" y="3"/>
                </a:lnTo>
                <a:lnTo>
                  <a:pt x="11" y="6"/>
                </a:lnTo>
                <a:lnTo>
                  <a:pt x="8" y="10"/>
                </a:lnTo>
                <a:lnTo>
                  <a:pt x="6" y="15"/>
                </a:lnTo>
                <a:lnTo>
                  <a:pt x="3" y="19"/>
                </a:lnTo>
                <a:lnTo>
                  <a:pt x="1" y="24"/>
                </a:lnTo>
                <a:lnTo>
                  <a:pt x="1" y="25"/>
                </a:lnTo>
                <a:lnTo>
                  <a:pt x="1" y="24"/>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289" name="Freeform 40"/>
          <p:cNvSpPr>
            <a:spLocks/>
          </p:cNvSpPr>
          <p:nvPr/>
        </p:nvSpPr>
        <p:spPr bwMode="auto">
          <a:xfrm>
            <a:off x="6667503" y="4668839"/>
            <a:ext cx="68263" cy="87312"/>
          </a:xfrm>
          <a:custGeom>
            <a:avLst/>
            <a:gdLst>
              <a:gd name="T0" fmla="*/ 2147483647 w 48"/>
              <a:gd name="T1" fmla="*/ 2147483647 h 55"/>
              <a:gd name="T2" fmla="*/ 0 w 48"/>
              <a:gd name="T3" fmla="*/ 2147483647 h 55"/>
              <a:gd name="T4" fmla="*/ 0 w 48"/>
              <a:gd name="T5" fmla="*/ 2147483647 h 55"/>
              <a:gd name="T6" fmla="*/ 0 w 48"/>
              <a:gd name="T7" fmla="*/ 2147483647 h 55"/>
              <a:gd name="T8" fmla="*/ 2147483647 w 48"/>
              <a:gd name="T9" fmla="*/ 2147483647 h 55"/>
              <a:gd name="T10" fmla="*/ 2147483647 w 48"/>
              <a:gd name="T11" fmla="*/ 2147483647 h 55"/>
              <a:gd name="T12" fmla="*/ 2147483647 w 48"/>
              <a:gd name="T13" fmla="*/ 2147483647 h 55"/>
              <a:gd name="T14" fmla="*/ 2147483647 w 48"/>
              <a:gd name="T15" fmla="*/ 2147483647 h 55"/>
              <a:gd name="T16" fmla="*/ 2147483647 w 48"/>
              <a:gd name="T17" fmla="*/ 2147483647 h 55"/>
              <a:gd name="T18" fmla="*/ 2147483647 w 48"/>
              <a:gd name="T19" fmla="*/ 2147483647 h 55"/>
              <a:gd name="T20" fmla="*/ 2147483647 w 48"/>
              <a:gd name="T21" fmla="*/ 2147483647 h 55"/>
              <a:gd name="T22" fmla="*/ 2147483647 w 48"/>
              <a:gd name="T23" fmla="*/ 2147483647 h 55"/>
              <a:gd name="T24" fmla="*/ 2147483647 w 48"/>
              <a:gd name="T25" fmla="*/ 2147483647 h 55"/>
              <a:gd name="T26" fmla="*/ 2147483647 w 48"/>
              <a:gd name="T27" fmla="*/ 2147483647 h 55"/>
              <a:gd name="T28" fmla="*/ 2147483647 w 48"/>
              <a:gd name="T29" fmla="*/ 2147483647 h 55"/>
              <a:gd name="T30" fmla="*/ 2147483647 w 48"/>
              <a:gd name="T31" fmla="*/ 2147483647 h 55"/>
              <a:gd name="T32" fmla="*/ 2147483647 w 48"/>
              <a:gd name="T33" fmla="*/ 2147483647 h 55"/>
              <a:gd name="T34" fmla="*/ 2147483647 w 48"/>
              <a:gd name="T35" fmla="*/ 2147483647 h 55"/>
              <a:gd name="T36" fmla="*/ 2147483647 w 48"/>
              <a:gd name="T37" fmla="*/ 2147483647 h 55"/>
              <a:gd name="T38" fmla="*/ 2147483647 w 48"/>
              <a:gd name="T39" fmla="*/ 2147483647 h 55"/>
              <a:gd name="T40" fmla="*/ 2147483647 w 48"/>
              <a:gd name="T41" fmla="*/ 2147483647 h 55"/>
              <a:gd name="T42" fmla="*/ 2147483647 w 48"/>
              <a:gd name="T43" fmla="*/ 2147483647 h 55"/>
              <a:gd name="T44" fmla="*/ 2147483647 w 48"/>
              <a:gd name="T45" fmla="*/ 2147483647 h 55"/>
              <a:gd name="T46" fmla="*/ 2147483647 w 48"/>
              <a:gd name="T47" fmla="*/ 2147483647 h 55"/>
              <a:gd name="T48" fmla="*/ 2147483647 w 48"/>
              <a:gd name="T49" fmla="*/ 2147483647 h 55"/>
              <a:gd name="T50" fmla="*/ 2147483647 w 48"/>
              <a:gd name="T51" fmla="*/ 2147483647 h 55"/>
              <a:gd name="T52" fmla="*/ 2147483647 w 48"/>
              <a:gd name="T53" fmla="*/ 2147483647 h 55"/>
              <a:gd name="T54" fmla="*/ 2147483647 w 48"/>
              <a:gd name="T55" fmla="*/ 2147483647 h 55"/>
              <a:gd name="T56" fmla="*/ 2147483647 w 48"/>
              <a:gd name="T57" fmla="*/ 2147483647 h 55"/>
              <a:gd name="T58" fmla="*/ 2147483647 w 48"/>
              <a:gd name="T59" fmla="*/ 2147483647 h 55"/>
              <a:gd name="T60" fmla="*/ 2147483647 w 48"/>
              <a:gd name="T61" fmla="*/ 2147483647 h 55"/>
              <a:gd name="T62" fmla="*/ 2147483647 w 48"/>
              <a:gd name="T63" fmla="*/ 2147483647 h 55"/>
              <a:gd name="T64" fmla="*/ 2147483647 w 48"/>
              <a:gd name="T65" fmla="*/ 0 h 55"/>
              <a:gd name="T66" fmla="*/ 2147483647 w 48"/>
              <a:gd name="T67" fmla="*/ 0 h 55"/>
              <a:gd name="T68" fmla="*/ 2147483647 w 48"/>
              <a:gd name="T69" fmla="*/ 2147483647 h 55"/>
              <a:gd name="T70" fmla="*/ 2147483647 w 48"/>
              <a:gd name="T71" fmla="*/ 2147483647 h 55"/>
              <a:gd name="T72" fmla="*/ 2147483647 w 48"/>
              <a:gd name="T73" fmla="*/ 2147483647 h 55"/>
              <a:gd name="T74" fmla="*/ 2147483647 w 48"/>
              <a:gd name="T75" fmla="*/ 2147483647 h 55"/>
              <a:gd name="T76" fmla="*/ 2147483647 w 48"/>
              <a:gd name="T77" fmla="*/ 2147483647 h 55"/>
              <a:gd name="T78" fmla="*/ 2147483647 w 48"/>
              <a:gd name="T79" fmla="*/ 2147483647 h 55"/>
              <a:gd name="T80" fmla="*/ 2147483647 w 48"/>
              <a:gd name="T81" fmla="*/ 2147483647 h 55"/>
              <a:gd name="T82" fmla="*/ 2147483647 w 48"/>
              <a:gd name="T83" fmla="*/ 2147483647 h 55"/>
              <a:gd name="T84" fmla="*/ 2147483647 w 48"/>
              <a:gd name="T85" fmla="*/ 2147483647 h 55"/>
              <a:gd name="T86" fmla="*/ 2147483647 w 48"/>
              <a:gd name="T87" fmla="*/ 2147483647 h 55"/>
              <a:gd name="T88" fmla="*/ 2147483647 w 48"/>
              <a:gd name="T89" fmla="*/ 2147483647 h 55"/>
              <a:gd name="T90" fmla="*/ 2147483647 w 48"/>
              <a:gd name="T91" fmla="*/ 2147483647 h 55"/>
              <a:gd name="T92" fmla="*/ 2147483647 w 48"/>
              <a:gd name="T93" fmla="*/ 2147483647 h 55"/>
              <a:gd name="T94" fmla="*/ 2147483647 w 48"/>
              <a:gd name="T95" fmla="*/ 2147483647 h 55"/>
              <a:gd name="T96" fmla="*/ 2147483647 w 48"/>
              <a:gd name="T97" fmla="*/ 2147483647 h 55"/>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48"/>
              <a:gd name="T148" fmla="*/ 0 h 55"/>
              <a:gd name="T149" fmla="*/ 48 w 48"/>
              <a:gd name="T150" fmla="*/ 55 h 55"/>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48" h="55">
                <a:moveTo>
                  <a:pt x="1" y="24"/>
                </a:moveTo>
                <a:lnTo>
                  <a:pt x="0" y="28"/>
                </a:lnTo>
                <a:lnTo>
                  <a:pt x="0" y="33"/>
                </a:lnTo>
                <a:lnTo>
                  <a:pt x="0" y="36"/>
                </a:lnTo>
                <a:lnTo>
                  <a:pt x="1" y="40"/>
                </a:lnTo>
                <a:lnTo>
                  <a:pt x="3" y="43"/>
                </a:lnTo>
                <a:lnTo>
                  <a:pt x="6" y="47"/>
                </a:lnTo>
                <a:lnTo>
                  <a:pt x="8" y="50"/>
                </a:lnTo>
                <a:lnTo>
                  <a:pt x="11" y="53"/>
                </a:lnTo>
                <a:lnTo>
                  <a:pt x="14" y="55"/>
                </a:lnTo>
                <a:lnTo>
                  <a:pt x="16" y="55"/>
                </a:lnTo>
                <a:lnTo>
                  <a:pt x="19" y="55"/>
                </a:lnTo>
                <a:lnTo>
                  <a:pt x="20" y="55"/>
                </a:lnTo>
                <a:lnTo>
                  <a:pt x="23" y="53"/>
                </a:lnTo>
                <a:lnTo>
                  <a:pt x="25" y="53"/>
                </a:lnTo>
                <a:lnTo>
                  <a:pt x="26" y="52"/>
                </a:lnTo>
                <a:lnTo>
                  <a:pt x="28" y="50"/>
                </a:lnTo>
                <a:lnTo>
                  <a:pt x="31" y="47"/>
                </a:lnTo>
                <a:lnTo>
                  <a:pt x="34" y="44"/>
                </a:lnTo>
                <a:lnTo>
                  <a:pt x="37" y="42"/>
                </a:lnTo>
                <a:lnTo>
                  <a:pt x="40" y="39"/>
                </a:lnTo>
                <a:lnTo>
                  <a:pt x="43" y="34"/>
                </a:lnTo>
                <a:lnTo>
                  <a:pt x="44" y="31"/>
                </a:lnTo>
                <a:lnTo>
                  <a:pt x="47" y="27"/>
                </a:lnTo>
                <a:lnTo>
                  <a:pt x="47" y="22"/>
                </a:lnTo>
                <a:lnTo>
                  <a:pt x="48" y="18"/>
                </a:lnTo>
                <a:lnTo>
                  <a:pt x="47" y="13"/>
                </a:lnTo>
                <a:lnTo>
                  <a:pt x="45" y="10"/>
                </a:lnTo>
                <a:lnTo>
                  <a:pt x="43" y="7"/>
                </a:lnTo>
                <a:lnTo>
                  <a:pt x="38" y="6"/>
                </a:lnTo>
                <a:lnTo>
                  <a:pt x="35" y="4"/>
                </a:lnTo>
                <a:lnTo>
                  <a:pt x="31" y="2"/>
                </a:lnTo>
                <a:lnTo>
                  <a:pt x="28" y="0"/>
                </a:lnTo>
                <a:lnTo>
                  <a:pt x="23" y="0"/>
                </a:lnTo>
                <a:lnTo>
                  <a:pt x="19" y="2"/>
                </a:lnTo>
                <a:lnTo>
                  <a:pt x="14" y="3"/>
                </a:lnTo>
                <a:lnTo>
                  <a:pt x="11" y="6"/>
                </a:lnTo>
                <a:lnTo>
                  <a:pt x="8" y="10"/>
                </a:lnTo>
                <a:lnTo>
                  <a:pt x="6" y="15"/>
                </a:lnTo>
                <a:lnTo>
                  <a:pt x="3" y="19"/>
                </a:lnTo>
                <a:lnTo>
                  <a:pt x="1" y="24"/>
                </a:lnTo>
                <a:lnTo>
                  <a:pt x="1" y="25"/>
                </a:lnTo>
                <a:lnTo>
                  <a:pt x="1" y="24"/>
                </a:lnTo>
              </a:path>
            </a:pathLst>
          </a:custGeom>
          <a:solidFill>
            <a:srgbClr val="FFFF00"/>
          </a:solidFill>
          <a:ln w="4763">
            <a:solidFill>
              <a:srgbClr val="990000"/>
            </a:solidFill>
            <a:round/>
            <a:headEnd/>
            <a:tailEnd/>
          </a:ln>
        </p:spPr>
        <p:txBody>
          <a:bodyPr/>
          <a:lstStyle/>
          <a:p>
            <a:endParaRPr lang="en-US"/>
          </a:p>
        </p:txBody>
      </p:sp>
      <p:sp>
        <p:nvSpPr>
          <p:cNvPr id="53290" name="Freeform 41"/>
          <p:cNvSpPr>
            <a:spLocks/>
          </p:cNvSpPr>
          <p:nvPr/>
        </p:nvSpPr>
        <p:spPr bwMode="auto">
          <a:xfrm>
            <a:off x="6704014" y="4581528"/>
            <a:ext cx="74612" cy="85725"/>
          </a:xfrm>
          <a:custGeom>
            <a:avLst/>
            <a:gdLst>
              <a:gd name="T0" fmla="*/ 2147483647 w 53"/>
              <a:gd name="T1" fmla="*/ 2147483647 h 54"/>
              <a:gd name="T2" fmla="*/ 2147483647 w 53"/>
              <a:gd name="T3" fmla="*/ 2147483647 h 54"/>
              <a:gd name="T4" fmla="*/ 2147483647 w 53"/>
              <a:gd name="T5" fmla="*/ 2147483647 h 54"/>
              <a:gd name="T6" fmla="*/ 2147483647 w 53"/>
              <a:gd name="T7" fmla="*/ 2147483647 h 54"/>
              <a:gd name="T8" fmla="*/ 0 w 53"/>
              <a:gd name="T9" fmla="*/ 2147483647 h 54"/>
              <a:gd name="T10" fmla="*/ 0 w 53"/>
              <a:gd name="T11" fmla="*/ 2147483647 h 54"/>
              <a:gd name="T12" fmla="*/ 2147483647 w 53"/>
              <a:gd name="T13" fmla="*/ 2147483647 h 54"/>
              <a:gd name="T14" fmla="*/ 2147483647 w 53"/>
              <a:gd name="T15" fmla="*/ 2147483647 h 54"/>
              <a:gd name="T16" fmla="*/ 2147483647 w 53"/>
              <a:gd name="T17" fmla="*/ 2147483647 h 54"/>
              <a:gd name="T18" fmla="*/ 2147483647 w 53"/>
              <a:gd name="T19" fmla="*/ 2147483647 h 54"/>
              <a:gd name="T20" fmla="*/ 2147483647 w 53"/>
              <a:gd name="T21" fmla="*/ 2147483647 h 54"/>
              <a:gd name="T22" fmla="*/ 2147483647 w 53"/>
              <a:gd name="T23" fmla="*/ 2147483647 h 54"/>
              <a:gd name="T24" fmla="*/ 2147483647 w 53"/>
              <a:gd name="T25" fmla="*/ 2147483647 h 54"/>
              <a:gd name="T26" fmla="*/ 2147483647 w 53"/>
              <a:gd name="T27" fmla="*/ 2147483647 h 54"/>
              <a:gd name="T28" fmla="*/ 2147483647 w 53"/>
              <a:gd name="T29" fmla="*/ 2147483647 h 54"/>
              <a:gd name="T30" fmla="*/ 2147483647 w 53"/>
              <a:gd name="T31" fmla="*/ 2147483647 h 54"/>
              <a:gd name="T32" fmla="*/ 2147483647 w 53"/>
              <a:gd name="T33" fmla="*/ 2147483647 h 54"/>
              <a:gd name="T34" fmla="*/ 2147483647 w 53"/>
              <a:gd name="T35" fmla="*/ 2147483647 h 54"/>
              <a:gd name="T36" fmla="*/ 2147483647 w 53"/>
              <a:gd name="T37" fmla="*/ 2147483647 h 54"/>
              <a:gd name="T38" fmla="*/ 2147483647 w 53"/>
              <a:gd name="T39" fmla="*/ 2147483647 h 54"/>
              <a:gd name="T40" fmla="*/ 2147483647 w 53"/>
              <a:gd name="T41" fmla="*/ 2147483647 h 54"/>
              <a:gd name="T42" fmla="*/ 2147483647 w 53"/>
              <a:gd name="T43" fmla="*/ 2147483647 h 54"/>
              <a:gd name="T44" fmla="*/ 2147483647 w 53"/>
              <a:gd name="T45" fmla="*/ 2147483647 h 54"/>
              <a:gd name="T46" fmla="*/ 2147483647 w 53"/>
              <a:gd name="T47" fmla="*/ 2147483647 h 54"/>
              <a:gd name="T48" fmla="*/ 2147483647 w 53"/>
              <a:gd name="T49" fmla="*/ 2147483647 h 54"/>
              <a:gd name="T50" fmla="*/ 2147483647 w 53"/>
              <a:gd name="T51" fmla="*/ 2147483647 h 54"/>
              <a:gd name="T52" fmla="*/ 2147483647 w 53"/>
              <a:gd name="T53" fmla="*/ 2147483647 h 54"/>
              <a:gd name="T54" fmla="*/ 2147483647 w 53"/>
              <a:gd name="T55" fmla="*/ 2147483647 h 54"/>
              <a:gd name="T56" fmla="*/ 2147483647 w 53"/>
              <a:gd name="T57" fmla="*/ 2147483647 h 54"/>
              <a:gd name="T58" fmla="*/ 2147483647 w 53"/>
              <a:gd name="T59" fmla="*/ 2147483647 h 54"/>
              <a:gd name="T60" fmla="*/ 2147483647 w 53"/>
              <a:gd name="T61" fmla="*/ 2147483647 h 54"/>
              <a:gd name="T62" fmla="*/ 2147483647 w 53"/>
              <a:gd name="T63" fmla="*/ 0 h 54"/>
              <a:gd name="T64" fmla="*/ 2147483647 w 53"/>
              <a:gd name="T65" fmla="*/ 0 h 54"/>
              <a:gd name="T66" fmla="*/ 2147483647 w 53"/>
              <a:gd name="T67" fmla="*/ 0 h 54"/>
              <a:gd name="T68" fmla="*/ 2147483647 w 53"/>
              <a:gd name="T69" fmla="*/ 2147483647 h 54"/>
              <a:gd name="T70" fmla="*/ 2147483647 w 53"/>
              <a:gd name="T71" fmla="*/ 2147483647 h 54"/>
              <a:gd name="T72" fmla="*/ 2147483647 w 53"/>
              <a:gd name="T73" fmla="*/ 2147483647 h 54"/>
              <a:gd name="T74" fmla="*/ 2147483647 w 53"/>
              <a:gd name="T75" fmla="*/ 2147483647 h 54"/>
              <a:gd name="T76" fmla="*/ 2147483647 w 53"/>
              <a:gd name="T77" fmla="*/ 2147483647 h 54"/>
              <a:gd name="T78" fmla="*/ 2147483647 w 53"/>
              <a:gd name="T79" fmla="*/ 2147483647 h 54"/>
              <a:gd name="T80" fmla="*/ 2147483647 w 53"/>
              <a:gd name="T81" fmla="*/ 2147483647 h 54"/>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53"/>
              <a:gd name="T124" fmla="*/ 0 h 54"/>
              <a:gd name="T125" fmla="*/ 53 w 53"/>
              <a:gd name="T126" fmla="*/ 54 h 54"/>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53" h="54">
                <a:moveTo>
                  <a:pt x="5" y="17"/>
                </a:moveTo>
                <a:lnTo>
                  <a:pt x="3" y="21"/>
                </a:lnTo>
                <a:lnTo>
                  <a:pt x="2" y="27"/>
                </a:lnTo>
                <a:lnTo>
                  <a:pt x="2" y="31"/>
                </a:lnTo>
                <a:lnTo>
                  <a:pt x="0" y="36"/>
                </a:lnTo>
                <a:lnTo>
                  <a:pt x="0" y="40"/>
                </a:lnTo>
                <a:lnTo>
                  <a:pt x="2" y="45"/>
                </a:lnTo>
                <a:lnTo>
                  <a:pt x="5" y="48"/>
                </a:lnTo>
                <a:lnTo>
                  <a:pt x="9" y="49"/>
                </a:lnTo>
                <a:lnTo>
                  <a:pt x="12" y="51"/>
                </a:lnTo>
                <a:lnTo>
                  <a:pt x="15" y="52"/>
                </a:lnTo>
                <a:lnTo>
                  <a:pt x="18" y="52"/>
                </a:lnTo>
                <a:lnTo>
                  <a:pt x="22" y="54"/>
                </a:lnTo>
                <a:lnTo>
                  <a:pt x="25" y="54"/>
                </a:lnTo>
                <a:lnTo>
                  <a:pt x="28" y="54"/>
                </a:lnTo>
                <a:lnTo>
                  <a:pt x="31" y="54"/>
                </a:lnTo>
                <a:lnTo>
                  <a:pt x="34" y="52"/>
                </a:lnTo>
                <a:lnTo>
                  <a:pt x="39" y="51"/>
                </a:lnTo>
                <a:lnTo>
                  <a:pt x="42" y="48"/>
                </a:lnTo>
                <a:lnTo>
                  <a:pt x="45" y="45"/>
                </a:lnTo>
                <a:lnTo>
                  <a:pt x="48" y="42"/>
                </a:lnTo>
                <a:lnTo>
                  <a:pt x="51" y="39"/>
                </a:lnTo>
                <a:lnTo>
                  <a:pt x="52" y="36"/>
                </a:lnTo>
                <a:lnTo>
                  <a:pt x="53" y="33"/>
                </a:lnTo>
                <a:lnTo>
                  <a:pt x="53" y="28"/>
                </a:lnTo>
                <a:lnTo>
                  <a:pt x="53" y="22"/>
                </a:lnTo>
                <a:lnTo>
                  <a:pt x="52" y="17"/>
                </a:lnTo>
                <a:lnTo>
                  <a:pt x="49" y="12"/>
                </a:lnTo>
                <a:lnTo>
                  <a:pt x="46" y="8"/>
                </a:lnTo>
                <a:lnTo>
                  <a:pt x="42" y="3"/>
                </a:lnTo>
                <a:lnTo>
                  <a:pt x="37" y="2"/>
                </a:lnTo>
                <a:lnTo>
                  <a:pt x="31" y="0"/>
                </a:lnTo>
                <a:lnTo>
                  <a:pt x="27" y="0"/>
                </a:lnTo>
                <a:lnTo>
                  <a:pt x="24" y="0"/>
                </a:lnTo>
                <a:lnTo>
                  <a:pt x="21" y="2"/>
                </a:lnTo>
                <a:lnTo>
                  <a:pt x="18" y="5"/>
                </a:lnTo>
                <a:lnTo>
                  <a:pt x="15" y="6"/>
                </a:lnTo>
                <a:lnTo>
                  <a:pt x="12" y="9"/>
                </a:lnTo>
                <a:lnTo>
                  <a:pt x="9" y="12"/>
                </a:lnTo>
                <a:lnTo>
                  <a:pt x="6" y="15"/>
                </a:lnTo>
                <a:lnTo>
                  <a:pt x="5" y="17"/>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291" name="Freeform 42"/>
          <p:cNvSpPr>
            <a:spLocks/>
          </p:cNvSpPr>
          <p:nvPr/>
        </p:nvSpPr>
        <p:spPr bwMode="auto">
          <a:xfrm>
            <a:off x="6704014" y="4581528"/>
            <a:ext cx="74612" cy="85725"/>
          </a:xfrm>
          <a:custGeom>
            <a:avLst/>
            <a:gdLst>
              <a:gd name="T0" fmla="*/ 2147483647 w 53"/>
              <a:gd name="T1" fmla="*/ 2147483647 h 54"/>
              <a:gd name="T2" fmla="*/ 2147483647 w 53"/>
              <a:gd name="T3" fmla="*/ 2147483647 h 54"/>
              <a:gd name="T4" fmla="*/ 2147483647 w 53"/>
              <a:gd name="T5" fmla="*/ 2147483647 h 54"/>
              <a:gd name="T6" fmla="*/ 2147483647 w 53"/>
              <a:gd name="T7" fmla="*/ 2147483647 h 54"/>
              <a:gd name="T8" fmla="*/ 0 w 53"/>
              <a:gd name="T9" fmla="*/ 2147483647 h 54"/>
              <a:gd name="T10" fmla="*/ 0 w 53"/>
              <a:gd name="T11" fmla="*/ 2147483647 h 54"/>
              <a:gd name="T12" fmla="*/ 2147483647 w 53"/>
              <a:gd name="T13" fmla="*/ 2147483647 h 54"/>
              <a:gd name="T14" fmla="*/ 2147483647 w 53"/>
              <a:gd name="T15" fmla="*/ 2147483647 h 54"/>
              <a:gd name="T16" fmla="*/ 2147483647 w 53"/>
              <a:gd name="T17" fmla="*/ 2147483647 h 54"/>
              <a:gd name="T18" fmla="*/ 2147483647 w 53"/>
              <a:gd name="T19" fmla="*/ 2147483647 h 54"/>
              <a:gd name="T20" fmla="*/ 2147483647 w 53"/>
              <a:gd name="T21" fmla="*/ 2147483647 h 54"/>
              <a:gd name="T22" fmla="*/ 2147483647 w 53"/>
              <a:gd name="T23" fmla="*/ 2147483647 h 54"/>
              <a:gd name="T24" fmla="*/ 2147483647 w 53"/>
              <a:gd name="T25" fmla="*/ 2147483647 h 54"/>
              <a:gd name="T26" fmla="*/ 2147483647 w 53"/>
              <a:gd name="T27" fmla="*/ 2147483647 h 54"/>
              <a:gd name="T28" fmla="*/ 2147483647 w 53"/>
              <a:gd name="T29" fmla="*/ 2147483647 h 54"/>
              <a:gd name="T30" fmla="*/ 2147483647 w 53"/>
              <a:gd name="T31" fmla="*/ 2147483647 h 54"/>
              <a:gd name="T32" fmla="*/ 2147483647 w 53"/>
              <a:gd name="T33" fmla="*/ 2147483647 h 54"/>
              <a:gd name="T34" fmla="*/ 2147483647 w 53"/>
              <a:gd name="T35" fmla="*/ 2147483647 h 54"/>
              <a:gd name="T36" fmla="*/ 2147483647 w 53"/>
              <a:gd name="T37" fmla="*/ 2147483647 h 54"/>
              <a:gd name="T38" fmla="*/ 2147483647 w 53"/>
              <a:gd name="T39" fmla="*/ 2147483647 h 54"/>
              <a:gd name="T40" fmla="*/ 2147483647 w 53"/>
              <a:gd name="T41" fmla="*/ 2147483647 h 54"/>
              <a:gd name="T42" fmla="*/ 2147483647 w 53"/>
              <a:gd name="T43" fmla="*/ 2147483647 h 54"/>
              <a:gd name="T44" fmla="*/ 2147483647 w 53"/>
              <a:gd name="T45" fmla="*/ 2147483647 h 54"/>
              <a:gd name="T46" fmla="*/ 2147483647 w 53"/>
              <a:gd name="T47" fmla="*/ 2147483647 h 54"/>
              <a:gd name="T48" fmla="*/ 2147483647 w 53"/>
              <a:gd name="T49" fmla="*/ 2147483647 h 54"/>
              <a:gd name="T50" fmla="*/ 2147483647 w 53"/>
              <a:gd name="T51" fmla="*/ 2147483647 h 54"/>
              <a:gd name="T52" fmla="*/ 2147483647 w 53"/>
              <a:gd name="T53" fmla="*/ 2147483647 h 54"/>
              <a:gd name="T54" fmla="*/ 2147483647 w 53"/>
              <a:gd name="T55" fmla="*/ 2147483647 h 54"/>
              <a:gd name="T56" fmla="*/ 2147483647 w 53"/>
              <a:gd name="T57" fmla="*/ 2147483647 h 54"/>
              <a:gd name="T58" fmla="*/ 2147483647 w 53"/>
              <a:gd name="T59" fmla="*/ 2147483647 h 54"/>
              <a:gd name="T60" fmla="*/ 2147483647 w 53"/>
              <a:gd name="T61" fmla="*/ 2147483647 h 54"/>
              <a:gd name="T62" fmla="*/ 2147483647 w 53"/>
              <a:gd name="T63" fmla="*/ 0 h 54"/>
              <a:gd name="T64" fmla="*/ 2147483647 w 53"/>
              <a:gd name="T65" fmla="*/ 0 h 54"/>
              <a:gd name="T66" fmla="*/ 2147483647 w 53"/>
              <a:gd name="T67" fmla="*/ 0 h 54"/>
              <a:gd name="T68" fmla="*/ 2147483647 w 53"/>
              <a:gd name="T69" fmla="*/ 2147483647 h 54"/>
              <a:gd name="T70" fmla="*/ 2147483647 w 53"/>
              <a:gd name="T71" fmla="*/ 2147483647 h 54"/>
              <a:gd name="T72" fmla="*/ 2147483647 w 53"/>
              <a:gd name="T73" fmla="*/ 2147483647 h 54"/>
              <a:gd name="T74" fmla="*/ 2147483647 w 53"/>
              <a:gd name="T75" fmla="*/ 2147483647 h 54"/>
              <a:gd name="T76" fmla="*/ 2147483647 w 53"/>
              <a:gd name="T77" fmla="*/ 2147483647 h 54"/>
              <a:gd name="T78" fmla="*/ 2147483647 w 53"/>
              <a:gd name="T79" fmla="*/ 2147483647 h 54"/>
              <a:gd name="T80" fmla="*/ 2147483647 w 53"/>
              <a:gd name="T81" fmla="*/ 2147483647 h 54"/>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53"/>
              <a:gd name="T124" fmla="*/ 0 h 54"/>
              <a:gd name="T125" fmla="*/ 53 w 53"/>
              <a:gd name="T126" fmla="*/ 54 h 54"/>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53" h="54">
                <a:moveTo>
                  <a:pt x="5" y="17"/>
                </a:moveTo>
                <a:lnTo>
                  <a:pt x="3" y="21"/>
                </a:lnTo>
                <a:lnTo>
                  <a:pt x="2" y="27"/>
                </a:lnTo>
                <a:lnTo>
                  <a:pt x="2" y="31"/>
                </a:lnTo>
                <a:lnTo>
                  <a:pt x="0" y="36"/>
                </a:lnTo>
                <a:lnTo>
                  <a:pt x="0" y="40"/>
                </a:lnTo>
                <a:lnTo>
                  <a:pt x="2" y="45"/>
                </a:lnTo>
                <a:lnTo>
                  <a:pt x="5" y="48"/>
                </a:lnTo>
                <a:lnTo>
                  <a:pt x="9" y="49"/>
                </a:lnTo>
                <a:lnTo>
                  <a:pt x="12" y="51"/>
                </a:lnTo>
                <a:lnTo>
                  <a:pt x="15" y="52"/>
                </a:lnTo>
                <a:lnTo>
                  <a:pt x="18" y="52"/>
                </a:lnTo>
                <a:lnTo>
                  <a:pt x="22" y="54"/>
                </a:lnTo>
                <a:lnTo>
                  <a:pt x="25" y="54"/>
                </a:lnTo>
                <a:lnTo>
                  <a:pt x="28" y="54"/>
                </a:lnTo>
                <a:lnTo>
                  <a:pt x="31" y="54"/>
                </a:lnTo>
                <a:lnTo>
                  <a:pt x="34" y="52"/>
                </a:lnTo>
                <a:lnTo>
                  <a:pt x="39" y="51"/>
                </a:lnTo>
                <a:lnTo>
                  <a:pt x="42" y="48"/>
                </a:lnTo>
                <a:lnTo>
                  <a:pt x="45" y="45"/>
                </a:lnTo>
                <a:lnTo>
                  <a:pt x="48" y="42"/>
                </a:lnTo>
                <a:lnTo>
                  <a:pt x="51" y="39"/>
                </a:lnTo>
                <a:lnTo>
                  <a:pt x="52" y="36"/>
                </a:lnTo>
                <a:lnTo>
                  <a:pt x="53" y="33"/>
                </a:lnTo>
                <a:lnTo>
                  <a:pt x="53" y="28"/>
                </a:lnTo>
                <a:lnTo>
                  <a:pt x="53" y="22"/>
                </a:lnTo>
                <a:lnTo>
                  <a:pt x="52" y="17"/>
                </a:lnTo>
                <a:lnTo>
                  <a:pt x="49" y="12"/>
                </a:lnTo>
                <a:lnTo>
                  <a:pt x="46" y="8"/>
                </a:lnTo>
                <a:lnTo>
                  <a:pt x="42" y="3"/>
                </a:lnTo>
                <a:lnTo>
                  <a:pt x="37" y="2"/>
                </a:lnTo>
                <a:lnTo>
                  <a:pt x="31" y="0"/>
                </a:lnTo>
                <a:lnTo>
                  <a:pt x="27" y="0"/>
                </a:lnTo>
                <a:lnTo>
                  <a:pt x="24" y="0"/>
                </a:lnTo>
                <a:lnTo>
                  <a:pt x="21" y="2"/>
                </a:lnTo>
                <a:lnTo>
                  <a:pt x="18" y="5"/>
                </a:lnTo>
                <a:lnTo>
                  <a:pt x="15" y="6"/>
                </a:lnTo>
                <a:lnTo>
                  <a:pt x="12" y="9"/>
                </a:lnTo>
                <a:lnTo>
                  <a:pt x="9" y="12"/>
                </a:lnTo>
                <a:lnTo>
                  <a:pt x="6" y="15"/>
                </a:lnTo>
                <a:lnTo>
                  <a:pt x="5" y="17"/>
                </a:lnTo>
              </a:path>
            </a:pathLst>
          </a:custGeom>
          <a:solidFill>
            <a:srgbClr val="FFFF00"/>
          </a:solidFill>
          <a:ln w="4763">
            <a:solidFill>
              <a:srgbClr val="990000"/>
            </a:solidFill>
            <a:round/>
            <a:headEnd/>
            <a:tailEnd/>
          </a:ln>
        </p:spPr>
        <p:txBody>
          <a:bodyPr/>
          <a:lstStyle/>
          <a:p>
            <a:endParaRPr lang="en-US"/>
          </a:p>
        </p:txBody>
      </p:sp>
      <p:sp>
        <p:nvSpPr>
          <p:cNvPr id="53292" name="Freeform 43"/>
          <p:cNvSpPr>
            <a:spLocks/>
          </p:cNvSpPr>
          <p:nvPr/>
        </p:nvSpPr>
        <p:spPr bwMode="auto">
          <a:xfrm>
            <a:off x="6629403" y="4521203"/>
            <a:ext cx="87313" cy="68263"/>
          </a:xfrm>
          <a:custGeom>
            <a:avLst/>
            <a:gdLst>
              <a:gd name="T0" fmla="*/ 0 w 62"/>
              <a:gd name="T1" fmla="*/ 2147483647 h 43"/>
              <a:gd name="T2" fmla="*/ 2147483647 w 62"/>
              <a:gd name="T3" fmla="*/ 2147483647 h 43"/>
              <a:gd name="T4" fmla="*/ 2147483647 w 62"/>
              <a:gd name="T5" fmla="*/ 2147483647 h 43"/>
              <a:gd name="T6" fmla="*/ 2147483647 w 62"/>
              <a:gd name="T7" fmla="*/ 2147483647 h 43"/>
              <a:gd name="T8" fmla="*/ 2147483647 w 62"/>
              <a:gd name="T9" fmla="*/ 2147483647 h 43"/>
              <a:gd name="T10" fmla="*/ 2147483647 w 62"/>
              <a:gd name="T11" fmla="*/ 2147483647 h 43"/>
              <a:gd name="T12" fmla="*/ 2147483647 w 62"/>
              <a:gd name="T13" fmla="*/ 2147483647 h 43"/>
              <a:gd name="T14" fmla="*/ 2147483647 w 62"/>
              <a:gd name="T15" fmla="*/ 2147483647 h 43"/>
              <a:gd name="T16" fmla="*/ 2147483647 w 62"/>
              <a:gd name="T17" fmla="*/ 2147483647 h 43"/>
              <a:gd name="T18" fmla="*/ 2147483647 w 62"/>
              <a:gd name="T19" fmla="*/ 2147483647 h 43"/>
              <a:gd name="T20" fmla="*/ 2147483647 w 62"/>
              <a:gd name="T21" fmla="*/ 2147483647 h 43"/>
              <a:gd name="T22" fmla="*/ 2147483647 w 62"/>
              <a:gd name="T23" fmla="*/ 2147483647 h 43"/>
              <a:gd name="T24" fmla="*/ 2147483647 w 62"/>
              <a:gd name="T25" fmla="*/ 2147483647 h 43"/>
              <a:gd name="T26" fmla="*/ 2147483647 w 62"/>
              <a:gd name="T27" fmla="*/ 2147483647 h 43"/>
              <a:gd name="T28" fmla="*/ 2147483647 w 62"/>
              <a:gd name="T29" fmla="*/ 2147483647 h 43"/>
              <a:gd name="T30" fmla="*/ 2147483647 w 62"/>
              <a:gd name="T31" fmla="*/ 2147483647 h 43"/>
              <a:gd name="T32" fmla="*/ 2147483647 w 62"/>
              <a:gd name="T33" fmla="*/ 2147483647 h 43"/>
              <a:gd name="T34" fmla="*/ 2147483647 w 62"/>
              <a:gd name="T35" fmla="*/ 2147483647 h 43"/>
              <a:gd name="T36" fmla="*/ 2147483647 w 62"/>
              <a:gd name="T37" fmla="*/ 2147483647 h 43"/>
              <a:gd name="T38" fmla="*/ 2147483647 w 62"/>
              <a:gd name="T39" fmla="*/ 2147483647 h 43"/>
              <a:gd name="T40" fmla="*/ 2147483647 w 62"/>
              <a:gd name="T41" fmla="*/ 2147483647 h 43"/>
              <a:gd name="T42" fmla="*/ 2147483647 w 62"/>
              <a:gd name="T43" fmla="*/ 2147483647 h 43"/>
              <a:gd name="T44" fmla="*/ 2147483647 w 62"/>
              <a:gd name="T45" fmla="*/ 2147483647 h 43"/>
              <a:gd name="T46" fmla="*/ 2147483647 w 62"/>
              <a:gd name="T47" fmla="*/ 2147483647 h 43"/>
              <a:gd name="T48" fmla="*/ 2147483647 w 62"/>
              <a:gd name="T49" fmla="*/ 2147483647 h 43"/>
              <a:gd name="T50" fmla="*/ 2147483647 w 62"/>
              <a:gd name="T51" fmla="*/ 2147483647 h 43"/>
              <a:gd name="T52" fmla="*/ 2147483647 w 62"/>
              <a:gd name="T53" fmla="*/ 2147483647 h 43"/>
              <a:gd name="T54" fmla="*/ 2147483647 w 62"/>
              <a:gd name="T55" fmla="*/ 2147483647 h 43"/>
              <a:gd name="T56" fmla="*/ 2147483647 w 62"/>
              <a:gd name="T57" fmla="*/ 0 h 43"/>
              <a:gd name="T58" fmla="*/ 2147483647 w 62"/>
              <a:gd name="T59" fmla="*/ 0 h 43"/>
              <a:gd name="T60" fmla="*/ 2147483647 w 62"/>
              <a:gd name="T61" fmla="*/ 2147483647 h 43"/>
              <a:gd name="T62" fmla="*/ 2147483647 w 62"/>
              <a:gd name="T63" fmla="*/ 2147483647 h 43"/>
              <a:gd name="T64" fmla="*/ 0 w 62"/>
              <a:gd name="T65" fmla="*/ 2147483647 h 43"/>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62"/>
              <a:gd name="T100" fmla="*/ 0 h 43"/>
              <a:gd name="T101" fmla="*/ 62 w 62"/>
              <a:gd name="T102" fmla="*/ 43 h 43"/>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62" h="43">
                <a:moveTo>
                  <a:pt x="0" y="9"/>
                </a:moveTo>
                <a:lnTo>
                  <a:pt x="3" y="16"/>
                </a:lnTo>
                <a:lnTo>
                  <a:pt x="6" y="23"/>
                </a:lnTo>
                <a:lnTo>
                  <a:pt x="10" y="28"/>
                </a:lnTo>
                <a:lnTo>
                  <a:pt x="16" y="32"/>
                </a:lnTo>
                <a:lnTo>
                  <a:pt x="24" y="37"/>
                </a:lnTo>
                <a:lnTo>
                  <a:pt x="30" y="38"/>
                </a:lnTo>
                <a:lnTo>
                  <a:pt x="38" y="41"/>
                </a:lnTo>
                <a:lnTo>
                  <a:pt x="46" y="43"/>
                </a:lnTo>
                <a:lnTo>
                  <a:pt x="49" y="43"/>
                </a:lnTo>
                <a:lnTo>
                  <a:pt x="50" y="43"/>
                </a:lnTo>
                <a:lnTo>
                  <a:pt x="53" y="43"/>
                </a:lnTo>
                <a:lnTo>
                  <a:pt x="56" y="41"/>
                </a:lnTo>
                <a:lnTo>
                  <a:pt x="58" y="40"/>
                </a:lnTo>
                <a:lnTo>
                  <a:pt x="59" y="38"/>
                </a:lnTo>
                <a:lnTo>
                  <a:pt x="61" y="37"/>
                </a:lnTo>
                <a:lnTo>
                  <a:pt x="62" y="34"/>
                </a:lnTo>
                <a:lnTo>
                  <a:pt x="56" y="32"/>
                </a:lnTo>
                <a:lnTo>
                  <a:pt x="52" y="29"/>
                </a:lnTo>
                <a:lnTo>
                  <a:pt x="47" y="25"/>
                </a:lnTo>
                <a:lnTo>
                  <a:pt x="43" y="22"/>
                </a:lnTo>
                <a:lnTo>
                  <a:pt x="38" y="18"/>
                </a:lnTo>
                <a:lnTo>
                  <a:pt x="34" y="13"/>
                </a:lnTo>
                <a:lnTo>
                  <a:pt x="31" y="10"/>
                </a:lnTo>
                <a:lnTo>
                  <a:pt x="27" y="6"/>
                </a:lnTo>
                <a:lnTo>
                  <a:pt x="24" y="4"/>
                </a:lnTo>
                <a:lnTo>
                  <a:pt x="19" y="3"/>
                </a:lnTo>
                <a:lnTo>
                  <a:pt x="15" y="1"/>
                </a:lnTo>
                <a:lnTo>
                  <a:pt x="10" y="0"/>
                </a:lnTo>
                <a:lnTo>
                  <a:pt x="7" y="0"/>
                </a:lnTo>
                <a:lnTo>
                  <a:pt x="4" y="1"/>
                </a:lnTo>
                <a:lnTo>
                  <a:pt x="1" y="4"/>
                </a:lnTo>
                <a:lnTo>
                  <a:pt x="0" y="9"/>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293" name="Freeform 44"/>
          <p:cNvSpPr>
            <a:spLocks/>
          </p:cNvSpPr>
          <p:nvPr/>
        </p:nvSpPr>
        <p:spPr bwMode="auto">
          <a:xfrm>
            <a:off x="6629403" y="4521203"/>
            <a:ext cx="87313" cy="68263"/>
          </a:xfrm>
          <a:custGeom>
            <a:avLst/>
            <a:gdLst>
              <a:gd name="T0" fmla="*/ 0 w 62"/>
              <a:gd name="T1" fmla="*/ 2147483647 h 43"/>
              <a:gd name="T2" fmla="*/ 2147483647 w 62"/>
              <a:gd name="T3" fmla="*/ 2147483647 h 43"/>
              <a:gd name="T4" fmla="*/ 2147483647 w 62"/>
              <a:gd name="T5" fmla="*/ 2147483647 h 43"/>
              <a:gd name="T6" fmla="*/ 2147483647 w 62"/>
              <a:gd name="T7" fmla="*/ 2147483647 h 43"/>
              <a:gd name="T8" fmla="*/ 2147483647 w 62"/>
              <a:gd name="T9" fmla="*/ 2147483647 h 43"/>
              <a:gd name="T10" fmla="*/ 2147483647 w 62"/>
              <a:gd name="T11" fmla="*/ 2147483647 h 43"/>
              <a:gd name="T12" fmla="*/ 2147483647 w 62"/>
              <a:gd name="T13" fmla="*/ 2147483647 h 43"/>
              <a:gd name="T14" fmla="*/ 2147483647 w 62"/>
              <a:gd name="T15" fmla="*/ 2147483647 h 43"/>
              <a:gd name="T16" fmla="*/ 2147483647 w 62"/>
              <a:gd name="T17" fmla="*/ 2147483647 h 43"/>
              <a:gd name="T18" fmla="*/ 2147483647 w 62"/>
              <a:gd name="T19" fmla="*/ 2147483647 h 43"/>
              <a:gd name="T20" fmla="*/ 2147483647 w 62"/>
              <a:gd name="T21" fmla="*/ 2147483647 h 43"/>
              <a:gd name="T22" fmla="*/ 2147483647 w 62"/>
              <a:gd name="T23" fmla="*/ 2147483647 h 43"/>
              <a:gd name="T24" fmla="*/ 2147483647 w 62"/>
              <a:gd name="T25" fmla="*/ 2147483647 h 43"/>
              <a:gd name="T26" fmla="*/ 2147483647 w 62"/>
              <a:gd name="T27" fmla="*/ 2147483647 h 43"/>
              <a:gd name="T28" fmla="*/ 2147483647 w 62"/>
              <a:gd name="T29" fmla="*/ 2147483647 h 43"/>
              <a:gd name="T30" fmla="*/ 2147483647 w 62"/>
              <a:gd name="T31" fmla="*/ 2147483647 h 43"/>
              <a:gd name="T32" fmla="*/ 2147483647 w 62"/>
              <a:gd name="T33" fmla="*/ 2147483647 h 43"/>
              <a:gd name="T34" fmla="*/ 2147483647 w 62"/>
              <a:gd name="T35" fmla="*/ 2147483647 h 43"/>
              <a:gd name="T36" fmla="*/ 2147483647 w 62"/>
              <a:gd name="T37" fmla="*/ 2147483647 h 43"/>
              <a:gd name="T38" fmla="*/ 2147483647 w 62"/>
              <a:gd name="T39" fmla="*/ 2147483647 h 43"/>
              <a:gd name="T40" fmla="*/ 2147483647 w 62"/>
              <a:gd name="T41" fmla="*/ 2147483647 h 43"/>
              <a:gd name="T42" fmla="*/ 2147483647 w 62"/>
              <a:gd name="T43" fmla="*/ 2147483647 h 43"/>
              <a:gd name="T44" fmla="*/ 2147483647 w 62"/>
              <a:gd name="T45" fmla="*/ 2147483647 h 43"/>
              <a:gd name="T46" fmla="*/ 2147483647 w 62"/>
              <a:gd name="T47" fmla="*/ 2147483647 h 43"/>
              <a:gd name="T48" fmla="*/ 2147483647 w 62"/>
              <a:gd name="T49" fmla="*/ 2147483647 h 43"/>
              <a:gd name="T50" fmla="*/ 2147483647 w 62"/>
              <a:gd name="T51" fmla="*/ 2147483647 h 43"/>
              <a:gd name="T52" fmla="*/ 2147483647 w 62"/>
              <a:gd name="T53" fmla="*/ 2147483647 h 43"/>
              <a:gd name="T54" fmla="*/ 2147483647 w 62"/>
              <a:gd name="T55" fmla="*/ 2147483647 h 43"/>
              <a:gd name="T56" fmla="*/ 2147483647 w 62"/>
              <a:gd name="T57" fmla="*/ 0 h 43"/>
              <a:gd name="T58" fmla="*/ 2147483647 w 62"/>
              <a:gd name="T59" fmla="*/ 0 h 43"/>
              <a:gd name="T60" fmla="*/ 2147483647 w 62"/>
              <a:gd name="T61" fmla="*/ 2147483647 h 43"/>
              <a:gd name="T62" fmla="*/ 2147483647 w 62"/>
              <a:gd name="T63" fmla="*/ 2147483647 h 43"/>
              <a:gd name="T64" fmla="*/ 0 w 62"/>
              <a:gd name="T65" fmla="*/ 2147483647 h 43"/>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62"/>
              <a:gd name="T100" fmla="*/ 0 h 43"/>
              <a:gd name="T101" fmla="*/ 62 w 62"/>
              <a:gd name="T102" fmla="*/ 43 h 43"/>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62" h="43">
                <a:moveTo>
                  <a:pt x="0" y="9"/>
                </a:moveTo>
                <a:lnTo>
                  <a:pt x="3" y="16"/>
                </a:lnTo>
                <a:lnTo>
                  <a:pt x="6" y="23"/>
                </a:lnTo>
                <a:lnTo>
                  <a:pt x="10" y="28"/>
                </a:lnTo>
                <a:lnTo>
                  <a:pt x="16" y="32"/>
                </a:lnTo>
                <a:lnTo>
                  <a:pt x="24" y="37"/>
                </a:lnTo>
                <a:lnTo>
                  <a:pt x="30" y="38"/>
                </a:lnTo>
                <a:lnTo>
                  <a:pt x="38" y="41"/>
                </a:lnTo>
                <a:lnTo>
                  <a:pt x="46" y="43"/>
                </a:lnTo>
                <a:lnTo>
                  <a:pt x="49" y="43"/>
                </a:lnTo>
                <a:lnTo>
                  <a:pt x="50" y="43"/>
                </a:lnTo>
                <a:lnTo>
                  <a:pt x="53" y="43"/>
                </a:lnTo>
                <a:lnTo>
                  <a:pt x="56" y="41"/>
                </a:lnTo>
                <a:lnTo>
                  <a:pt x="58" y="40"/>
                </a:lnTo>
                <a:lnTo>
                  <a:pt x="59" y="38"/>
                </a:lnTo>
                <a:lnTo>
                  <a:pt x="61" y="37"/>
                </a:lnTo>
                <a:lnTo>
                  <a:pt x="62" y="34"/>
                </a:lnTo>
                <a:lnTo>
                  <a:pt x="56" y="32"/>
                </a:lnTo>
                <a:lnTo>
                  <a:pt x="52" y="29"/>
                </a:lnTo>
                <a:lnTo>
                  <a:pt x="47" y="25"/>
                </a:lnTo>
                <a:lnTo>
                  <a:pt x="43" y="22"/>
                </a:lnTo>
                <a:lnTo>
                  <a:pt x="38" y="18"/>
                </a:lnTo>
                <a:lnTo>
                  <a:pt x="34" y="13"/>
                </a:lnTo>
                <a:lnTo>
                  <a:pt x="31" y="10"/>
                </a:lnTo>
                <a:lnTo>
                  <a:pt x="27" y="6"/>
                </a:lnTo>
                <a:lnTo>
                  <a:pt x="24" y="4"/>
                </a:lnTo>
                <a:lnTo>
                  <a:pt x="19" y="3"/>
                </a:lnTo>
                <a:lnTo>
                  <a:pt x="15" y="1"/>
                </a:lnTo>
                <a:lnTo>
                  <a:pt x="10" y="0"/>
                </a:lnTo>
                <a:lnTo>
                  <a:pt x="7" y="0"/>
                </a:lnTo>
                <a:lnTo>
                  <a:pt x="4" y="1"/>
                </a:lnTo>
                <a:lnTo>
                  <a:pt x="1" y="4"/>
                </a:lnTo>
                <a:lnTo>
                  <a:pt x="0" y="9"/>
                </a:lnTo>
              </a:path>
            </a:pathLst>
          </a:custGeom>
          <a:solidFill>
            <a:srgbClr val="FFFF00"/>
          </a:solidFill>
          <a:ln w="1588">
            <a:solidFill>
              <a:srgbClr val="990000"/>
            </a:solidFill>
            <a:round/>
            <a:headEnd/>
            <a:tailEnd/>
          </a:ln>
        </p:spPr>
        <p:txBody>
          <a:bodyPr/>
          <a:lstStyle/>
          <a:p>
            <a:endParaRPr lang="en-US"/>
          </a:p>
        </p:txBody>
      </p:sp>
      <p:sp>
        <p:nvSpPr>
          <p:cNvPr id="53294" name="Freeform 45"/>
          <p:cNvSpPr>
            <a:spLocks/>
          </p:cNvSpPr>
          <p:nvPr/>
        </p:nvSpPr>
        <p:spPr bwMode="auto">
          <a:xfrm>
            <a:off x="6629403" y="4521203"/>
            <a:ext cx="87313" cy="68263"/>
          </a:xfrm>
          <a:custGeom>
            <a:avLst/>
            <a:gdLst>
              <a:gd name="T0" fmla="*/ 0 w 62"/>
              <a:gd name="T1" fmla="*/ 2147483647 h 43"/>
              <a:gd name="T2" fmla="*/ 2147483647 w 62"/>
              <a:gd name="T3" fmla="*/ 2147483647 h 43"/>
              <a:gd name="T4" fmla="*/ 2147483647 w 62"/>
              <a:gd name="T5" fmla="*/ 2147483647 h 43"/>
              <a:gd name="T6" fmla="*/ 2147483647 w 62"/>
              <a:gd name="T7" fmla="*/ 2147483647 h 43"/>
              <a:gd name="T8" fmla="*/ 2147483647 w 62"/>
              <a:gd name="T9" fmla="*/ 2147483647 h 43"/>
              <a:gd name="T10" fmla="*/ 2147483647 w 62"/>
              <a:gd name="T11" fmla="*/ 2147483647 h 43"/>
              <a:gd name="T12" fmla="*/ 2147483647 w 62"/>
              <a:gd name="T13" fmla="*/ 2147483647 h 43"/>
              <a:gd name="T14" fmla="*/ 2147483647 w 62"/>
              <a:gd name="T15" fmla="*/ 2147483647 h 43"/>
              <a:gd name="T16" fmla="*/ 2147483647 w 62"/>
              <a:gd name="T17" fmla="*/ 2147483647 h 43"/>
              <a:gd name="T18" fmla="*/ 2147483647 w 62"/>
              <a:gd name="T19" fmla="*/ 2147483647 h 43"/>
              <a:gd name="T20" fmla="*/ 2147483647 w 62"/>
              <a:gd name="T21" fmla="*/ 2147483647 h 43"/>
              <a:gd name="T22" fmla="*/ 2147483647 w 62"/>
              <a:gd name="T23" fmla="*/ 2147483647 h 43"/>
              <a:gd name="T24" fmla="*/ 2147483647 w 62"/>
              <a:gd name="T25" fmla="*/ 2147483647 h 43"/>
              <a:gd name="T26" fmla="*/ 2147483647 w 62"/>
              <a:gd name="T27" fmla="*/ 2147483647 h 43"/>
              <a:gd name="T28" fmla="*/ 2147483647 w 62"/>
              <a:gd name="T29" fmla="*/ 2147483647 h 43"/>
              <a:gd name="T30" fmla="*/ 2147483647 w 62"/>
              <a:gd name="T31" fmla="*/ 2147483647 h 43"/>
              <a:gd name="T32" fmla="*/ 2147483647 w 62"/>
              <a:gd name="T33" fmla="*/ 2147483647 h 43"/>
              <a:gd name="T34" fmla="*/ 2147483647 w 62"/>
              <a:gd name="T35" fmla="*/ 2147483647 h 43"/>
              <a:gd name="T36" fmla="*/ 2147483647 w 62"/>
              <a:gd name="T37" fmla="*/ 2147483647 h 43"/>
              <a:gd name="T38" fmla="*/ 2147483647 w 62"/>
              <a:gd name="T39" fmla="*/ 2147483647 h 43"/>
              <a:gd name="T40" fmla="*/ 2147483647 w 62"/>
              <a:gd name="T41" fmla="*/ 2147483647 h 43"/>
              <a:gd name="T42" fmla="*/ 2147483647 w 62"/>
              <a:gd name="T43" fmla="*/ 2147483647 h 43"/>
              <a:gd name="T44" fmla="*/ 2147483647 w 62"/>
              <a:gd name="T45" fmla="*/ 2147483647 h 43"/>
              <a:gd name="T46" fmla="*/ 2147483647 w 62"/>
              <a:gd name="T47" fmla="*/ 2147483647 h 43"/>
              <a:gd name="T48" fmla="*/ 2147483647 w 62"/>
              <a:gd name="T49" fmla="*/ 2147483647 h 43"/>
              <a:gd name="T50" fmla="*/ 2147483647 w 62"/>
              <a:gd name="T51" fmla="*/ 2147483647 h 43"/>
              <a:gd name="T52" fmla="*/ 2147483647 w 62"/>
              <a:gd name="T53" fmla="*/ 2147483647 h 43"/>
              <a:gd name="T54" fmla="*/ 2147483647 w 62"/>
              <a:gd name="T55" fmla="*/ 2147483647 h 43"/>
              <a:gd name="T56" fmla="*/ 2147483647 w 62"/>
              <a:gd name="T57" fmla="*/ 0 h 43"/>
              <a:gd name="T58" fmla="*/ 2147483647 w 62"/>
              <a:gd name="T59" fmla="*/ 0 h 43"/>
              <a:gd name="T60" fmla="*/ 2147483647 w 62"/>
              <a:gd name="T61" fmla="*/ 2147483647 h 43"/>
              <a:gd name="T62" fmla="*/ 2147483647 w 62"/>
              <a:gd name="T63" fmla="*/ 2147483647 h 43"/>
              <a:gd name="T64" fmla="*/ 0 w 62"/>
              <a:gd name="T65" fmla="*/ 2147483647 h 43"/>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62"/>
              <a:gd name="T100" fmla="*/ 0 h 43"/>
              <a:gd name="T101" fmla="*/ 62 w 62"/>
              <a:gd name="T102" fmla="*/ 43 h 43"/>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62" h="43">
                <a:moveTo>
                  <a:pt x="0" y="9"/>
                </a:moveTo>
                <a:lnTo>
                  <a:pt x="3" y="16"/>
                </a:lnTo>
                <a:lnTo>
                  <a:pt x="6" y="23"/>
                </a:lnTo>
                <a:lnTo>
                  <a:pt x="10" y="28"/>
                </a:lnTo>
                <a:lnTo>
                  <a:pt x="16" y="32"/>
                </a:lnTo>
                <a:lnTo>
                  <a:pt x="24" y="37"/>
                </a:lnTo>
                <a:lnTo>
                  <a:pt x="30" y="38"/>
                </a:lnTo>
                <a:lnTo>
                  <a:pt x="38" y="41"/>
                </a:lnTo>
                <a:lnTo>
                  <a:pt x="46" y="43"/>
                </a:lnTo>
                <a:lnTo>
                  <a:pt x="49" y="43"/>
                </a:lnTo>
                <a:lnTo>
                  <a:pt x="50" y="43"/>
                </a:lnTo>
                <a:lnTo>
                  <a:pt x="53" y="43"/>
                </a:lnTo>
                <a:lnTo>
                  <a:pt x="56" y="41"/>
                </a:lnTo>
                <a:lnTo>
                  <a:pt x="58" y="40"/>
                </a:lnTo>
                <a:lnTo>
                  <a:pt x="59" y="38"/>
                </a:lnTo>
                <a:lnTo>
                  <a:pt x="61" y="37"/>
                </a:lnTo>
                <a:lnTo>
                  <a:pt x="62" y="34"/>
                </a:lnTo>
                <a:lnTo>
                  <a:pt x="56" y="32"/>
                </a:lnTo>
                <a:lnTo>
                  <a:pt x="52" y="29"/>
                </a:lnTo>
                <a:lnTo>
                  <a:pt x="47" y="25"/>
                </a:lnTo>
                <a:lnTo>
                  <a:pt x="43" y="22"/>
                </a:lnTo>
                <a:lnTo>
                  <a:pt x="38" y="18"/>
                </a:lnTo>
                <a:lnTo>
                  <a:pt x="34" y="13"/>
                </a:lnTo>
                <a:lnTo>
                  <a:pt x="31" y="10"/>
                </a:lnTo>
                <a:lnTo>
                  <a:pt x="27" y="6"/>
                </a:lnTo>
                <a:lnTo>
                  <a:pt x="24" y="4"/>
                </a:lnTo>
                <a:lnTo>
                  <a:pt x="19" y="3"/>
                </a:lnTo>
                <a:lnTo>
                  <a:pt x="15" y="1"/>
                </a:lnTo>
                <a:lnTo>
                  <a:pt x="10" y="0"/>
                </a:lnTo>
                <a:lnTo>
                  <a:pt x="7" y="0"/>
                </a:lnTo>
                <a:lnTo>
                  <a:pt x="4" y="1"/>
                </a:lnTo>
                <a:lnTo>
                  <a:pt x="1" y="4"/>
                </a:lnTo>
                <a:lnTo>
                  <a:pt x="0" y="9"/>
                </a:lnTo>
              </a:path>
            </a:pathLst>
          </a:custGeom>
          <a:solidFill>
            <a:srgbClr val="FFFF00"/>
          </a:solidFill>
          <a:ln w="4763">
            <a:solidFill>
              <a:srgbClr val="990000"/>
            </a:solidFill>
            <a:round/>
            <a:headEnd/>
            <a:tailEnd/>
          </a:ln>
        </p:spPr>
        <p:txBody>
          <a:bodyPr/>
          <a:lstStyle/>
          <a:p>
            <a:endParaRPr lang="en-US"/>
          </a:p>
        </p:txBody>
      </p:sp>
      <p:sp>
        <p:nvSpPr>
          <p:cNvPr id="53295" name="Freeform 46"/>
          <p:cNvSpPr>
            <a:spLocks/>
          </p:cNvSpPr>
          <p:nvPr/>
        </p:nvSpPr>
        <p:spPr bwMode="auto">
          <a:xfrm>
            <a:off x="6623053" y="4576767"/>
            <a:ext cx="55563" cy="53975"/>
          </a:xfrm>
          <a:custGeom>
            <a:avLst/>
            <a:gdLst>
              <a:gd name="T0" fmla="*/ 2147483647 w 39"/>
              <a:gd name="T1" fmla="*/ 2147483647 h 34"/>
              <a:gd name="T2" fmla="*/ 2147483647 w 39"/>
              <a:gd name="T3" fmla="*/ 2147483647 h 34"/>
              <a:gd name="T4" fmla="*/ 2147483647 w 39"/>
              <a:gd name="T5" fmla="*/ 2147483647 h 34"/>
              <a:gd name="T6" fmla="*/ 2147483647 w 39"/>
              <a:gd name="T7" fmla="*/ 2147483647 h 34"/>
              <a:gd name="T8" fmla="*/ 2147483647 w 39"/>
              <a:gd name="T9" fmla="*/ 2147483647 h 34"/>
              <a:gd name="T10" fmla="*/ 2147483647 w 39"/>
              <a:gd name="T11" fmla="*/ 2147483647 h 34"/>
              <a:gd name="T12" fmla="*/ 2147483647 w 39"/>
              <a:gd name="T13" fmla="*/ 2147483647 h 34"/>
              <a:gd name="T14" fmla="*/ 2147483647 w 39"/>
              <a:gd name="T15" fmla="*/ 2147483647 h 34"/>
              <a:gd name="T16" fmla="*/ 2147483647 w 39"/>
              <a:gd name="T17" fmla="*/ 2147483647 h 34"/>
              <a:gd name="T18" fmla="*/ 2147483647 w 39"/>
              <a:gd name="T19" fmla="*/ 2147483647 h 34"/>
              <a:gd name="T20" fmla="*/ 2147483647 w 39"/>
              <a:gd name="T21" fmla="*/ 2147483647 h 34"/>
              <a:gd name="T22" fmla="*/ 2147483647 w 39"/>
              <a:gd name="T23" fmla="*/ 2147483647 h 34"/>
              <a:gd name="T24" fmla="*/ 2147483647 w 39"/>
              <a:gd name="T25" fmla="*/ 2147483647 h 34"/>
              <a:gd name="T26" fmla="*/ 2147483647 w 39"/>
              <a:gd name="T27" fmla="*/ 2147483647 h 34"/>
              <a:gd name="T28" fmla="*/ 2147483647 w 39"/>
              <a:gd name="T29" fmla="*/ 2147483647 h 34"/>
              <a:gd name="T30" fmla="*/ 2147483647 w 39"/>
              <a:gd name="T31" fmla="*/ 2147483647 h 34"/>
              <a:gd name="T32" fmla="*/ 2147483647 w 39"/>
              <a:gd name="T33" fmla="*/ 2147483647 h 34"/>
              <a:gd name="T34" fmla="*/ 2147483647 w 39"/>
              <a:gd name="T35" fmla="*/ 2147483647 h 34"/>
              <a:gd name="T36" fmla="*/ 2147483647 w 39"/>
              <a:gd name="T37" fmla="*/ 2147483647 h 34"/>
              <a:gd name="T38" fmla="*/ 2147483647 w 39"/>
              <a:gd name="T39" fmla="*/ 2147483647 h 34"/>
              <a:gd name="T40" fmla="*/ 2147483647 w 39"/>
              <a:gd name="T41" fmla="*/ 2147483647 h 34"/>
              <a:gd name="T42" fmla="*/ 2147483647 w 39"/>
              <a:gd name="T43" fmla="*/ 2147483647 h 34"/>
              <a:gd name="T44" fmla="*/ 2147483647 w 39"/>
              <a:gd name="T45" fmla="*/ 2147483647 h 34"/>
              <a:gd name="T46" fmla="*/ 2147483647 w 39"/>
              <a:gd name="T47" fmla="*/ 2147483647 h 34"/>
              <a:gd name="T48" fmla="*/ 2147483647 w 39"/>
              <a:gd name="T49" fmla="*/ 2147483647 h 34"/>
              <a:gd name="T50" fmla="*/ 2147483647 w 39"/>
              <a:gd name="T51" fmla="*/ 2147483647 h 34"/>
              <a:gd name="T52" fmla="*/ 2147483647 w 39"/>
              <a:gd name="T53" fmla="*/ 2147483647 h 34"/>
              <a:gd name="T54" fmla="*/ 2147483647 w 39"/>
              <a:gd name="T55" fmla="*/ 2147483647 h 34"/>
              <a:gd name="T56" fmla="*/ 2147483647 w 39"/>
              <a:gd name="T57" fmla="*/ 2147483647 h 34"/>
              <a:gd name="T58" fmla="*/ 2147483647 w 39"/>
              <a:gd name="T59" fmla="*/ 2147483647 h 34"/>
              <a:gd name="T60" fmla="*/ 2147483647 w 39"/>
              <a:gd name="T61" fmla="*/ 2147483647 h 34"/>
              <a:gd name="T62" fmla="*/ 2147483647 w 39"/>
              <a:gd name="T63" fmla="*/ 2147483647 h 34"/>
              <a:gd name="T64" fmla="*/ 2147483647 w 39"/>
              <a:gd name="T65" fmla="*/ 2147483647 h 34"/>
              <a:gd name="T66" fmla="*/ 2147483647 w 39"/>
              <a:gd name="T67" fmla="*/ 0 h 34"/>
              <a:gd name="T68" fmla="*/ 2147483647 w 39"/>
              <a:gd name="T69" fmla="*/ 0 h 34"/>
              <a:gd name="T70" fmla="*/ 2147483647 w 39"/>
              <a:gd name="T71" fmla="*/ 0 h 34"/>
              <a:gd name="T72" fmla="*/ 2147483647 w 39"/>
              <a:gd name="T73" fmla="*/ 0 h 34"/>
              <a:gd name="T74" fmla="*/ 2147483647 w 39"/>
              <a:gd name="T75" fmla="*/ 0 h 34"/>
              <a:gd name="T76" fmla="*/ 2147483647 w 39"/>
              <a:gd name="T77" fmla="*/ 0 h 34"/>
              <a:gd name="T78" fmla="*/ 2147483647 w 39"/>
              <a:gd name="T79" fmla="*/ 0 h 34"/>
              <a:gd name="T80" fmla="*/ 2147483647 w 39"/>
              <a:gd name="T81" fmla="*/ 2147483647 h 34"/>
              <a:gd name="T82" fmla="*/ 0 w 39"/>
              <a:gd name="T83" fmla="*/ 2147483647 h 34"/>
              <a:gd name="T84" fmla="*/ 0 w 39"/>
              <a:gd name="T85" fmla="*/ 2147483647 h 34"/>
              <a:gd name="T86" fmla="*/ 0 w 39"/>
              <a:gd name="T87" fmla="*/ 2147483647 h 34"/>
              <a:gd name="T88" fmla="*/ 0 w 39"/>
              <a:gd name="T89" fmla="*/ 2147483647 h 34"/>
              <a:gd name="T90" fmla="*/ 0 w 39"/>
              <a:gd name="T91" fmla="*/ 2147483647 h 34"/>
              <a:gd name="T92" fmla="*/ 2147483647 w 39"/>
              <a:gd name="T93" fmla="*/ 2147483647 h 34"/>
              <a:gd name="T94" fmla="*/ 2147483647 w 39"/>
              <a:gd name="T95" fmla="*/ 2147483647 h 34"/>
              <a:gd name="T96" fmla="*/ 2147483647 w 39"/>
              <a:gd name="T97" fmla="*/ 2147483647 h 34"/>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39"/>
              <a:gd name="T148" fmla="*/ 0 h 34"/>
              <a:gd name="T149" fmla="*/ 39 w 39"/>
              <a:gd name="T150" fmla="*/ 34 h 34"/>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39" h="34">
                <a:moveTo>
                  <a:pt x="3" y="15"/>
                </a:moveTo>
                <a:lnTo>
                  <a:pt x="4" y="18"/>
                </a:lnTo>
                <a:lnTo>
                  <a:pt x="5" y="21"/>
                </a:lnTo>
                <a:lnTo>
                  <a:pt x="7" y="24"/>
                </a:lnTo>
                <a:lnTo>
                  <a:pt x="8" y="27"/>
                </a:lnTo>
                <a:lnTo>
                  <a:pt x="10" y="30"/>
                </a:lnTo>
                <a:lnTo>
                  <a:pt x="11" y="31"/>
                </a:lnTo>
                <a:lnTo>
                  <a:pt x="14" y="33"/>
                </a:lnTo>
                <a:lnTo>
                  <a:pt x="17" y="34"/>
                </a:lnTo>
                <a:lnTo>
                  <a:pt x="20" y="33"/>
                </a:lnTo>
                <a:lnTo>
                  <a:pt x="25" y="33"/>
                </a:lnTo>
                <a:lnTo>
                  <a:pt x="28" y="33"/>
                </a:lnTo>
                <a:lnTo>
                  <a:pt x="31" y="31"/>
                </a:lnTo>
                <a:lnTo>
                  <a:pt x="34" y="30"/>
                </a:lnTo>
                <a:lnTo>
                  <a:pt x="37" y="28"/>
                </a:lnTo>
                <a:lnTo>
                  <a:pt x="38" y="27"/>
                </a:lnTo>
                <a:lnTo>
                  <a:pt x="39" y="24"/>
                </a:lnTo>
                <a:lnTo>
                  <a:pt x="39" y="20"/>
                </a:lnTo>
                <a:lnTo>
                  <a:pt x="38" y="18"/>
                </a:lnTo>
                <a:lnTo>
                  <a:pt x="35" y="15"/>
                </a:lnTo>
                <a:lnTo>
                  <a:pt x="32" y="14"/>
                </a:lnTo>
                <a:lnTo>
                  <a:pt x="28" y="12"/>
                </a:lnTo>
                <a:lnTo>
                  <a:pt x="25" y="11"/>
                </a:lnTo>
                <a:lnTo>
                  <a:pt x="20" y="9"/>
                </a:lnTo>
                <a:lnTo>
                  <a:pt x="17" y="9"/>
                </a:lnTo>
                <a:lnTo>
                  <a:pt x="16" y="8"/>
                </a:lnTo>
                <a:lnTo>
                  <a:pt x="14" y="8"/>
                </a:lnTo>
                <a:lnTo>
                  <a:pt x="14" y="6"/>
                </a:lnTo>
                <a:lnTo>
                  <a:pt x="13" y="6"/>
                </a:lnTo>
                <a:lnTo>
                  <a:pt x="11" y="5"/>
                </a:lnTo>
                <a:lnTo>
                  <a:pt x="11" y="3"/>
                </a:lnTo>
                <a:lnTo>
                  <a:pt x="10" y="2"/>
                </a:lnTo>
                <a:lnTo>
                  <a:pt x="8" y="2"/>
                </a:lnTo>
                <a:lnTo>
                  <a:pt x="8" y="0"/>
                </a:lnTo>
                <a:lnTo>
                  <a:pt x="7" y="0"/>
                </a:lnTo>
                <a:lnTo>
                  <a:pt x="5" y="0"/>
                </a:lnTo>
                <a:lnTo>
                  <a:pt x="4" y="0"/>
                </a:lnTo>
                <a:lnTo>
                  <a:pt x="3" y="0"/>
                </a:lnTo>
                <a:lnTo>
                  <a:pt x="1" y="0"/>
                </a:lnTo>
                <a:lnTo>
                  <a:pt x="1" y="2"/>
                </a:lnTo>
                <a:lnTo>
                  <a:pt x="0" y="3"/>
                </a:lnTo>
                <a:lnTo>
                  <a:pt x="0" y="5"/>
                </a:lnTo>
                <a:lnTo>
                  <a:pt x="0" y="6"/>
                </a:lnTo>
                <a:lnTo>
                  <a:pt x="0" y="8"/>
                </a:lnTo>
                <a:lnTo>
                  <a:pt x="0" y="9"/>
                </a:lnTo>
                <a:lnTo>
                  <a:pt x="1" y="12"/>
                </a:lnTo>
                <a:lnTo>
                  <a:pt x="3" y="14"/>
                </a:lnTo>
                <a:lnTo>
                  <a:pt x="3" y="15"/>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296" name="Freeform 47"/>
          <p:cNvSpPr>
            <a:spLocks/>
          </p:cNvSpPr>
          <p:nvPr/>
        </p:nvSpPr>
        <p:spPr bwMode="auto">
          <a:xfrm>
            <a:off x="6623053" y="4576767"/>
            <a:ext cx="55563" cy="53975"/>
          </a:xfrm>
          <a:custGeom>
            <a:avLst/>
            <a:gdLst>
              <a:gd name="T0" fmla="*/ 2147483647 w 39"/>
              <a:gd name="T1" fmla="*/ 2147483647 h 34"/>
              <a:gd name="T2" fmla="*/ 2147483647 w 39"/>
              <a:gd name="T3" fmla="*/ 2147483647 h 34"/>
              <a:gd name="T4" fmla="*/ 2147483647 w 39"/>
              <a:gd name="T5" fmla="*/ 2147483647 h 34"/>
              <a:gd name="T6" fmla="*/ 2147483647 w 39"/>
              <a:gd name="T7" fmla="*/ 2147483647 h 34"/>
              <a:gd name="T8" fmla="*/ 2147483647 w 39"/>
              <a:gd name="T9" fmla="*/ 2147483647 h 34"/>
              <a:gd name="T10" fmla="*/ 2147483647 w 39"/>
              <a:gd name="T11" fmla="*/ 2147483647 h 34"/>
              <a:gd name="T12" fmla="*/ 2147483647 w 39"/>
              <a:gd name="T13" fmla="*/ 2147483647 h 34"/>
              <a:gd name="T14" fmla="*/ 2147483647 w 39"/>
              <a:gd name="T15" fmla="*/ 2147483647 h 34"/>
              <a:gd name="T16" fmla="*/ 2147483647 w 39"/>
              <a:gd name="T17" fmla="*/ 2147483647 h 34"/>
              <a:gd name="T18" fmla="*/ 2147483647 w 39"/>
              <a:gd name="T19" fmla="*/ 2147483647 h 34"/>
              <a:gd name="T20" fmla="*/ 2147483647 w 39"/>
              <a:gd name="T21" fmla="*/ 2147483647 h 34"/>
              <a:gd name="T22" fmla="*/ 2147483647 w 39"/>
              <a:gd name="T23" fmla="*/ 2147483647 h 34"/>
              <a:gd name="T24" fmla="*/ 2147483647 w 39"/>
              <a:gd name="T25" fmla="*/ 2147483647 h 34"/>
              <a:gd name="T26" fmla="*/ 2147483647 w 39"/>
              <a:gd name="T27" fmla="*/ 2147483647 h 34"/>
              <a:gd name="T28" fmla="*/ 2147483647 w 39"/>
              <a:gd name="T29" fmla="*/ 2147483647 h 34"/>
              <a:gd name="T30" fmla="*/ 2147483647 w 39"/>
              <a:gd name="T31" fmla="*/ 2147483647 h 34"/>
              <a:gd name="T32" fmla="*/ 2147483647 w 39"/>
              <a:gd name="T33" fmla="*/ 2147483647 h 34"/>
              <a:gd name="T34" fmla="*/ 2147483647 w 39"/>
              <a:gd name="T35" fmla="*/ 2147483647 h 34"/>
              <a:gd name="T36" fmla="*/ 2147483647 w 39"/>
              <a:gd name="T37" fmla="*/ 2147483647 h 34"/>
              <a:gd name="T38" fmla="*/ 2147483647 w 39"/>
              <a:gd name="T39" fmla="*/ 2147483647 h 34"/>
              <a:gd name="T40" fmla="*/ 2147483647 w 39"/>
              <a:gd name="T41" fmla="*/ 2147483647 h 34"/>
              <a:gd name="T42" fmla="*/ 2147483647 w 39"/>
              <a:gd name="T43" fmla="*/ 2147483647 h 34"/>
              <a:gd name="T44" fmla="*/ 2147483647 w 39"/>
              <a:gd name="T45" fmla="*/ 2147483647 h 34"/>
              <a:gd name="T46" fmla="*/ 2147483647 w 39"/>
              <a:gd name="T47" fmla="*/ 2147483647 h 34"/>
              <a:gd name="T48" fmla="*/ 2147483647 w 39"/>
              <a:gd name="T49" fmla="*/ 2147483647 h 34"/>
              <a:gd name="T50" fmla="*/ 2147483647 w 39"/>
              <a:gd name="T51" fmla="*/ 2147483647 h 34"/>
              <a:gd name="T52" fmla="*/ 2147483647 w 39"/>
              <a:gd name="T53" fmla="*/ 2147483647 h 34"/>
              <a:gd name="T54" fmla="*/ 2147483647 w 39"/>
              <a:gd name="T55" fmla="*/ 2147483647 h 34"/>
              <a:gd name="T56" fmla="*/ 2147483647 w 39"/>
              <a:gd name="T57" fmla="*/ 2147483647 h 34"/>
              <a:gd name="T58" fmla="*/ 2147483647 w 39"/>
              <a:gd name="T59" fmla="*/ 2147483647 h 34"/>
              <a:gd name="T60" fmla="*/ 2147483647 w 39"/>
              <a:gd name="T61" fmla="*/ 2147483647 h 34"/>
              <a:gd name="T62" fmla="*/ 2147483647 w 39"/>
              <a:gd name="T63" fmla="*/ 2147483647 h 34"/>
              <a:gd name="T64" fmla="*/ 2147483647 w 39"/>
              <a:gd name="T65" fmla="*/ 2147483647 h 34"/>
              <a:gd name="T66" fmla="*/ 2147483647 w 39"/>
              <a:gd name="T67" fmla="*/ 0 h 34"/>
              <a:gd name="T68" fmla="*/ 2147483647 w 39"/>
              <a:gd name="T69" fmla="*/ 0 h 34"/>
              <a:gd name="T70" fmla="*/ 2147483647 w 39"/>
              <a:gd name="T71" fmla="*/ 0 h 34"/>
              <a:gd name="T72" fmla="*/ 2147483647 w 39"/>
              <a:gd name="T73" fmla="*/ 0 h 34"/>
              <a:gd name="T74" fmla="*/ 2147483647 w 39"/>
              <a:gd name="T75" fmla="*/ 0 h 34"/>
              <a:gd name="T76" fmla="*/ 2147483647 w 39"/>
              <a:gd name="T77" fmla="*/ 0 h 34"/>
              <a:gd name="T78" fmla="*/ 2147483647 w 39"/>
              <a:gd name="T79" fmla="*/ 0 h 34"/>
              <a:gd name="T80" fmla="*/ 2147483647 w 39"/>
              <a:gd name="T81" fmla="*/ 2147483647 h 34"/>
              <a:gd name="T82" fmla="*/ 0 w 39"/>
              <a:gd name="T83" fmla="*/ 2147483647 h 34"/>
              <a:gd name="T84" fmla="*/ 0 w 39"/>
              <a:gd name="T85" fmla="*/ 2147483647 h 34"/>
              <a:gd name="T86" fmla="*/ 0 w 39"/>
              <a:gd name="T87" fmla="*/ 2147483647 h 34"/>
              <a:gd name="T88" fmla="*/ 0 w 39"/>
              <a:gd name="T89" fmla="*/ 2147483647 h 34"/>
              <a:gd name="T90" fmla="*/ 0 w 39"/>
              <a:gd name="T91" fmla="*/ 2147483647 h 34"/>
              <a:gd name="T92" fmla="*/ 2147483647 w 39"/>
              <a:gd name="T93" fmla="*/ 2147483647 h 34"/>
              <a:gd name="T94" fmla="*/ 2147483647 w 39"/>
              <a:gd name="T95" fmla="*/ 2147483647 h 34"/>
              <a:gd name="T96" fmla="*/ 2147483647 w 39"/>
              <a:gd name="T97" fmla="*/ 2147483647 h 34"/>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39"/>
              <a:gd name="T148" fmla="*/ 0 h 34"/>
              <a:gd name="T149" fmla="*/ 39 w 39"/>
              <a:gd name="T150" fmla="*/ 34 h 34"/>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39" h="34">
                <a:moveTo>
                  <a:pt x="3" y="15"/>
                </a:moveTo>
                <a:lnTo>
                  <a:pt x="4" y="18"/>
                </a:lnTo>
                <a:lnTo>
                  <a:pt x="5" y="21"/>
                </a:lnTo>
                <a:lnTo>
                  <a:pt x="7" y="24"/>
                </a:lnTo>
                <a:lnTo>
                  <a:pt x="8" y="27"/>
                </a:lnTo>
                <a:lnTo>
                  <a:pt x="10" y="30"/>
                </a:lnTo>
                <a:lnTo>
                  <a:pt x="11" y="31"/>
                </a:lnTo>
                <a:lnTo>
                  <a:pt x="14" y="33"/>
                </a:lnTo>
                <a:lnTo>
                  <a:pt x="17" y="34"/>
                </a:lnTo>
                <a:lnTo>
                  <a:pt x="20" y="33"/>
                </a:lnTo>
                <a:lnTo>
                  <a:pt x="25" y="33"/>
                </a:lnTo>
                <a:lnTo>
                  <a:pt x="28" y="33"/>
                </a:lnTo>
                <a:lnTo>
                  <a:pt x="31" y="31"/>
                </a:lnTo>
                <a:lnTo>
                  <a:pt x="34" y="30"/>
                </a:lnTo>
                <a:lnTo>
                  <a:pt x="37" y="28"/>
                </a:lnTo>
                <a:lnTo>
                  <a:pt x="38" y="27"/>
                </a:lnTo>
                <a:lnTo>
                  <a:pt x="39" y="24"/>
                </a:lnTo>
                <a:lnTo>
                  <a:pt x="39" y="20"/>
                </a:lnTo>
                <a:lnTo>
                  <a:pt x="38" y="18"/>
                </a:lnTo>
                <a:lnTo>
                  <a:pt x="35" y="15"/>
                </a:lnTo>
                <a:lnTo>
                  <a:pt x="32" y="14"/>
                </a:lnTo>
                <a:lnTo>
                  <a:pt x="28" y="12"/>
                </a:lnTo>
                <a:lnTo>
                  <a:pt x="25" y="11"/>
                </a:lnTo>
                <a:lnTo>
                  <a:pt x="20" y="9"/>
                </a:lnTo>
                <a:lnTo>
                  <a:pt x="17" y="9"/>
                </a:lnTo>
                <a:lnTo>
                  <a:pt x="16" y="8"/>
                </a:lnTo>
                <a:lnTo>
                  <a:pt x="14" y="8"/>
                </a:lnTo>
                <a:lnTo>
                  <a:pt x="14" y="6"/>
                </a:lnTo>
                <a:lnTo>
                  <a:pt x="13" y="6"/>
                </a:lnTo>
                <a:lnTo>
                  <a:pt x="11" y="5"/>
                </a:lnTo>
                <a:lnTo>
                  <a:pt x="11" y="3"/>
                </a:lnTo>
                <a:lnTo>
                  <a:pt x="10" y="2"/>
                </a:lnTo>
                <a:lnTo>
                  <a:pt x="8" y="2"/>
                </a:lnTo>
                <a:lnTo>
                  <a:pt x="8" y="0"/>
                </a:lnTo>
                <a:lnTo>
                  <a:pt x="7" y="0"/>
                </a:lnTo>
                <a:lnTo>
                  <a:pt x="5" y="0"/>
                </a:lnTo>
                <a:lnTo>
                  <a:pt x="4" y="0"/>
                </a:lnTo>
                <a:lnTo>
                  <a:pt x="3" y="0"/>
                </a:lnTo>
                <a:lnTo>
                  <a:pt x="1" y="0"/>
                </a:lnTo>
                <a:lnTo>
                  <a:pt x="1" y="2"/>
                </a:lnTo>
                <a:lnTo>
                  <a:pt x="0" y="3"/>
                </a:lnTo>
                <a:lnTo>
                  <a:pt x="0" y="5"/>
                </a:lnTo>
                <a:lnTo>
                  <a:pt x="0" y="6"/>
                </a:lnTo>
                <a:lnTo>
                  <a:pt x="0" y="8"/>
                </a:lnTo>
                <a:lnTo>
                  <a:pt x="0" y="9"/>
                </a:lnTo>
                <a:lnTo>
                  <a:pt x="1" y="12"/>
                </a:lnTo>
                <a:lnTo>
                  <a:pt x="3" y="14"/>
                </a:lnTo>
                <a:lnTo>
                  <a:pt x="3" y="15"/>
                </a:lnTo>
              </a:path>
            </a:pathLst>
          </a:custGeom>
          <a:solidFill>
            <a:srgbClr val="FFFF00"/>
          </a:solidFill>
          <a:ln w="4763">
            <a:solidFill>
              <a:srgbClr val="990000"/>
            </a:solidFill>
            <a:round/>
            <a:headEnd/>
            <a:tailEnd/>
          </a:ln>
        </p:spPr>
        <p:txBody>
          <a:bodyPr/>
          <a:lstStyle/>
          <a:p>
            <a:endParaRPr lang="en-US"/>
          </a:p>
        </p:txBody>
      </p:sp>
      <p:sp>
        <p:nvSpPr>
          <p:cNvPr id="53297" name="Freeform 48"/>
          <p:cNvSpPr>
            <a:spLocks/>
          </p:cNvSpPr>
          <p:nvPr/>
        </p:nvSpPr>
        <p:spPr bwMode="auto">
          <a:xfrm>
            <a:off x="6661151" y="4614866"/>
            <a:ext cx="38100" cy="58737"/>
          </a:xfrm>
          <a:custGeom>
            <a:avLst/>
            <a:gdLst>
              <a:gd name="T0" fmla="*/ 2147483647 w 27"/>
              <a:gd name="T1" fmla="*/ 2147483647 h 37"/>
              <a:gd name="T2" fmla="*/ 2147483647 w 27"/>
              <a:gd name="T3" fmla="*/ 2147483647 h 37"/>
              <a:gd name="T4" fmla="*/ 0 w 27"/>
              <a:gd name="T5" fmla="*/ 2147483647 h 37"/>
              <a:gd name="T6" fmla="*/ 0 w 27"/>
              <a:gd name="T7" fmla="*/ 2147483647 h 37"/>
              <a:gd name="T8" fmla="*/ 0 w 27"/>
              <a:gd name="T9" fmla="*/ 2147483647 h 37"/>
              <a:gd name="T10" fmla="*/ 2147483647 w 27"/>
              <a:gd name="T11" fmla="*/ 2147483647 h 37"/>
              <a:gd name="T12" fmla="*/ 2147483647 w 27"/>
              <a:gd name="T13" fmla="*/ 2147483647 h 37"/>
              <a:gd name="T14" fmla="*/ 2147483647 w 27"/>
              <a:gd name="T15" fmla="*/ 2147483647 h 37"/>
              <a:gd name="T16" fmla="*/ 2147483647 w 27"/>
              <a:gd name="T17" fmla="*/ 2147483647 h 37"/>
              <a:gd name="T18" fmla="*/ 2147483647 w 27"/>
              <a:gd name="T19" fmla="*/ 2147483647 h 37"/>
              <a:gd name="T20" fmla="*/ 2147483647 w 27"/>
              <a:gd name="T21" fmla="*/ 2147483647 h 37"/>
              <a:gd name="T22" fmla="*/ 2147483647 w 27"/>
              <a:gd name="T23" fmla="*/ 2147483647 h 37"/>
              <a:gd name="T24" fmla="*/ 2147483647 w 27"/>
              <a:gd name="T25" fmla="*/ 2147483647 h 37"/>
              <a:gd name="T26" fmla="*/ 2147483647 w 27"/>
              <a:gd name="T27" fmla="*/ 2147483647 h 37"/>
              <a:gd name="T28" fmla="*/ 2147483647 w 27"/>
              <a:gd name="T29" fmla="*/ 2147483647 h 37"/>
              <a:gd name="T30" fmla="*/ 2147483647 w 27"/>
              <a:gd name="T31" fmla="*/ 2147483647 h 37"/>
              <a:gd name="T32" fmla="*/ 2147483647 w 27"/>
              <a:gd name="T33" fmla="*/ 2147483647 h 37"/>
              <a:gd name="T34" fmla="*/ 2147483647 w 27"/>
              <a:gd name="T35" fmla="*/ 2147483647 h 37"/>
              <a:gd name="T36" fmla="*/ 2147483647 w 27"/>
              <a:gd name="T37" fmla="*/ 2147483647 h 37"/>
              <a:gd name="T38" fmla="*/ 2147483647 w 27"/>
              <a:gd name="T39" fmla="*/ 2147483647 h 37"/>
              <a:gd name="T40" fmla="*/ 2147483647 w 27"/>
              <a:gd name="T41" fmla="*/ 2147483647 h 37"/>
              <a:gd name="T42" fmla="*/ 2147483647 w 27"/>
              <a:gd name="T43" fmla="*/ 2147483647 h 37"/>
              <a:gd name="T44" fmla="*/ 2147483647 w 27"/>
              <a:gd name="T45" fmla="*/ 2147483647 h 37"/>
              <a:gd name="T46" fmla="*/ 2147483647 w 27"/>
              <a:gd name="T47" fmla="*/ 2147483647 h 37"/>
              <a:gd name="T48" fmla="*/ 2147483647 w 27"/>
              <a:gd name="T49" fmla="*/ 2147483647 h 37"/>
              <a:gd name="T50" fmla="*/ 2147483647 w 27"/>
              <a:gd name="T51" fmla="*/ 2147483647 h 37"/>
              <a:gd name="T52" fmla="*/ 2147483647 w 27"/>
              <a:gd name="T53" fmla="*/ 2147483647 h 37"/>
              <a:gd name="T54" fmla="*/ 2147483647 w 27"/>
              <a:gd name="T55" fmla="*/ 2147483647 h 37"/>
              <a:gd name="T56" fmla="*/ 2147483647 w 27"/>
              <a:gd name="T57" fmla="*/ 2147483647 h 37"/>
              <a:gd name="T58" fmla="*/ 2147483647 w 27"/>
              <a:gd name="T59" fmla="*/ 2147483647 h 37"/>
              <a:gd name="T60" fmla="*/ 2147483647 w 27"/>
              <a:gd name="T61" fmla="*/ 2147483647 h 37"/>
              <a:gd name="T62" fmla="*/ 2147483647 w 27"/>
              <a:gd name="T63" fmla="*/ 2147483647 h 37"/>
              <a:gd name="T64" fmla="*/ 2147483647 w 27"/>
              <a:gd name="T65" fmla="*/ 0 h 37"/>
              <a:gd name="T66" fmla="*/ 2147483647 w 27"/>
              <a:gd name="T67" fmla="*/ 0 h 37"/>
              <a:gd name="T68" fmla="*/ 2147483647 w 27"/>
              <a:gd name="T69" fmla="*/ 2147483647 h 37"/>
              <a:gd name="T70" fmla="*/ 2147483647 w 27"/>
              <a:gd name="T71" fmla="*/ 2147483647 h 37"/>
              <a:gd name="T72" fmla="*/ 2147483647 w 27"/>
              <a:gd name="T73" fmla="*/ 2147483647 h 37"/>
              <a:gd name="T74" fmla="*/ 2147483647 w 27"/>
              <a:gd name="T75" fmla="*/ 2147483647 h 37"/>
              <a:gd name="T76" fmla="*/ 2147483647 w 27"/>
              <a:gd name="T77" fmla="*/ 2147483647 h 37"/>
              <a:gd name="T78" fmla="*/ 2147483647 w 27"/>
              <a:gd name="T79" fmla="*/ 2147483647 h 37"/>
              <a:gd name="T80" fmla="*/ 2147483647 w 27"/>
              <a:gd name="T81" fmla="*/ 2147483647 h 37"/>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27"/>
              <a:gd name="T124" fmla="*/ 0 h 37"/>
              <a:gd name="T125" fmla="*/ 27 w 27"/>
              <a:gd name="T126" fmla="*/ 37 h 37"/>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27" h="37">
                <a:moveTo>
                  <a:pt x="3" y="19"/>
                </a:moveTo>
                <a:lnTo>
                  <a:pt x="2" y="21"/>
                </a:lnTo>
                <a:lnTo>
                  <a:pt x="0" y="24"/>
                </a:lnTo>
                <a:lnTo>
                  <a:pt x="0" y="27"/>
                </a:lnTo>
                <a:lnTo>
                  <a:pt x="0" y="30"/>
                </a:lnTo>
                <a:lnTo>
                  <a:pt x="2" y="33"/>
                </a:lnTo>
                <a:lnTo>
                  <a:pt x="3" y="34"/>
                </a:lnTo>
                <a:lnTo>
                  <a:pt x="5" y="36"/>
                </a:lnTo>
                <a:lnTo>
                  <a:pt x="6" y="37"/>
                </a:lnTo>
                <a:lnTo>
                  <a:pt x="9" y="37"/>
                </a:lnTo>
                <a:lnTo>
                  <a:pt x="11" y="37"/>
                </a:lnTo>
                <a:lnTo>
                  <a:pt x="13" y="36"/>
                </a:lnTo>
                <a:lnTo>
                  <a:pt x="15" y="34"/>
                </a:lnTo>
                <a:lnTo>
                  <a:pt x="16" y="31"/>
                </a:lnTo>
                <a:lnTo>
                  <a:pt x="18" y="30"/>
                </a:lnTo>
                <a:lnTo>
                  <a:pt x="19" y="27"/>
                </a:lnTo>
                <a:lnTo>
                  <a:pt x="19" y="25"/>
                </a:lnTo>
                <a:lnTo>
                  <a:pt x="21" y="24"/>
                </a:lnTo>
                <a:lnTo>
                  <a:pt x="22" y="24"/>
                </a:lnTo>
                <a:lnTo>
                  <a:pt x="24" y="24"/>
                </a:lnTo>
                <a:lnTo>
                  <a:pt x="25" y="22"/>
                </a:lnTo>
                <a:lnTo>
                  <a:pt x="25" y="19"/>
                </a:lnTo>
                <a:lnTo>
                  <a:pt x="25" y="16"/>
                </a:lnTo>
                <a:lnTo>
                  <a:pt x="25" y="12"/>
                </a:lnTo>
                <a:lnTo>
                  <a:pt x="27" y="9"/>
                </a:lnTo>
                <a:lnTo>
                  <a:pt x="27" y="6"/>
                </a:lnTo>
                <a:lnTo>
                  <a:pt x="27" y="3"/>
                </a:lnTo>
                <a:lnTo>
                  <a:pt x="25" y="1"/>
                </a:lnTo>
                <a:lnTo>
                  <a:pt x="24" y="0"/>
                </a:lnTo>
                <a:lnTo>
                  <a:pt x="22" y="0"/>
                </a:lnTo>
                <a:lnTo>
                  <a:pt x="19" y="1"/>
                </a:lnTo>
                <a:lnTo>
                  <a:pt x="18" y="3"/>
                </a:lnTo>
                <a:lnTo>
                  <a:pt x="15" y="7"/>
                </a:lnTo>
                <a:lnTo>
                  <a:pt x="12" y="12"/>
                </a:lnTo>
                <a:lnTo>
                  <a:pt x="9" y="15"/>
                </a:lnTo>
                <a:lnTo>
                  <a:pt x="6" y="18"/>
                </a:lnTo>
                <a:lnTo>
                  <a:pt x="3" y="19"/>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298" name="Freeform 49"/>
          <p:cNvSpPr>
            <a:spLocks/>
          </p:cNvSpPr>
          <p:nvPr/>
        </p:nvSpPr>
        <p:spPr bwMode="auto">
          <a:xfrm>
            <a:off x="6661151" y="4614866"/>
            <a:ext cx="38100" cy="58737"/>
          </a:xfrm>
          <a:custGeom>
            <a:avLst/>
            <a:gdLst>
              <a:gd name="T0" fmla="*/ 2147483647 w 27"/>
              <a:gd name="T1" fmla="*/ 2147483647 h 37"/>
              <a:gd name="T2" fmla="*/ 2147483647 w 27"/>
              <a:gd name="T3" fmla="*/ 2147483647 h 37"/>
              <a:gd name="T4" fmla="*/ 0 w 27"/>
              <a:gd name="T5" fmla="*/ 2147483647 h 37"/>
              <a:gd name="T6" fmla="*/ 0 w 27"/>
              <a:gd name="T7" fmla="*/ 2147483647 h 37"/>
              <a:gd name="T8" fmla="*/ 0 w 27"/>
              <a:gd name="T9" fmla="*/ 2147483647 h 37"/>
              <a:gd name="T10" fmla="*/ 2147483647 w 27"/>
              <a:gd name="T11" fmla="*/ 2147483647 h 37"/>
              <a:gd name="T12" fmla="*/ 2147483647 w 27"/>
              <a:gd name="T13" fmla="*/ 2147483647 h 37"/>
              <a:gd name="T14" fmla="*/ 2147483647 w 27"/>
              <a:gd name="T15" fmla="*/ 2147483647 h 37"/>
              <a:gd name="T16" fmla="*/ 2147483647 w 27"/>
              <a:gd name="T17" fmla="*/ 2147483647 h 37"/>
              <a:gd name="T18" fmla="*/ 2147483647 w 27"/>
              <a:gd name="T19" fmla="*/ 2147483647 h 37"/>
              <a:gd name="T20" fmla="*/ 2147483647 w 27"/>
              <a:gd name="T21" fmla="*/ 2147483647 h 37"/>
              <a:gd name="T22" fmla="*/ 2147483647 w 27"/>
              <a:gd name="T23" fmla="*/ 2147483647 h 37"/>
              <a:gd name="T24" fmla="*/ 2147483647 w 27"/>
              <a:gd name="T25" fmla="*/ 2147483647 h 37"/>
              <a:gd name="T26" fmla="*/ 2147483647 w 27"/>
              <a:gd name="T27" fmla="*/ 2147483647 h 37"/>
              <a:gd name="T28" fmla="*/ 2147483647 w 27"/>
              <a:gd name="T29" fmla="*/ 2147483647 h 37"/>
              <a:gd name="T30" fmla="*/ 2147483647 w 27"/>
              <a:gd name="T31" fmla="*/ 2147483647 h 37"/>
              <a:gd name="T32" fmla="*/ 2147483647 w 27"/>
              <a:gd name="T33" fmla="*/ 2147483647 h 37"/>
              <a:gd name="T34" fmla="*/ 2147483647 w 27"/>
              <a:gd name="T35" fmla="*/ 2147483647 h 37"/>
              <a:gd name="T36" fmla="*/ 2147483647 w 27"/>
              <a:gd name="T37" fmla="*/ 2147483647 h 37"/>
              <a:gd name="T38" fmla="*/ 2147483647 w 27"/>
              <a:gd name="T39" fmla="*/ 2147483647 h 37"/>
              <a:gd name="T40" fmla="*/ 2147483647 w 27"/>
              <a:gd name="T41" fmla="*/ 2147483647 h 37"/>
              <a:gd name="T42" fmla="*/ 2147483647 w 27"/>
              <a:gd name="T43" fmla="*/ 2147483647 h 37"/>
              <a:gd name="T44" fmla="*/ 2147483647 w 27"/>
              <a:gd name="T45" fmla="*/ 2147483647 h 37"/>
              <a:gd name="T46" fmla="*/ 2147483647 w 27"/>
              <a:gd name="T47" fmla="*/ 2147483647 h 37"/>
              <a:gd name="T48" fmla="*/ 2147483647 w 27"/>
              <a:gd name="T49" fmla="*/ 2147483647 h 37"/>
              <a:gd name="T50" fmla="*/ 2147483647 w 27"/>
              <a:gd name="T51" fmla="*/ 2147483647 h 37"/>
              <a:gd name="T52" fmla="*/ 2147483647 w 27"/>
              <a:gd name="T53" fmla="*/ 2147483647 h 37"/>
              <a:gd name="T54" fmla="*/ 2147483647 w 27"/>
              <a:gd name="T55" fmla="*/ 2147483647 h 37"/>
              <a:gd name="T56" fmla="*/ 2147483647 w 27"/>
              <a:gd name="T57" fmla="*/ 2147483647 h 37"/>
              <a:gd name="T58" fmla="*/ 2147483647 w 27"/>
              <a:gd name="T59" fmla="*/ 2147483647 h 37"/>
              <a:gd name="T60" fmla="*/ 2147483647 w 27"/>
              <a:gd name="T61" fmla="*/ 2147483647 h 37"/>
              <a:gd name="T62" fmla="*/ 2147483647 w 27"/>
              <a:gd name="T63" fmla="*/ 2147483647 h 37"/>
              <a:gd name="T64" fmla="*/ 2147483647 w 27"/>
              <a:gd name="T65" fmla="*/ 0 h 37"/>
              <a:gd name="T66" fmla="*/ 2147483647 w 27"/>
              <a:gd name="T67" fmla="*/ 0 h 37"/>
              <a:gd name="T68" fmla="*/ 2147483647 w 27"/>
              <a:gd name="T69" fmla="*/ 2147483647 h 37"/>
              <a:gd name="T70" fmla="*/ 2147483647 w 27"/>
              <a:gd name="T71" fmla="*/ 2147483647 h 37"/>
              <a:gd name="T72" fmla="*/ 2147483647 w 27"/>
              <a:gd name="T73" fmla="*/ 2147483647 h 37"/>
              <a:gd name="T74" fmla="*/ 2147483647 w 27"/>
              <a:gd name="T75" fmla="*/ 2147483647 h 37"/>
              <a:gd name="T76" fmla="*/ 2147483647 w 27"/>
              <a:gd name="T77" fmla="*/ 2147483647 h 37"/>
              <a:gd name="T78" fmla="*/ 2147483647 w 27"/>
              <a:gd name="T79" fmla="*/ 2147483647 h 37"/>
              <a:gd name="T80" fmla="*/ 2147483647 w 27"/>
              <a:gd name="T81" fmla="*/ 2147483647 h 37"/>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27"/>
              <a:gd name="T124" fmla="*/ 0 h 37"/>
              <a:gd name="T125" fmla="*/ 27 w 27"/>
              <a:gd name="T126" fmla="*/ 37 h 37"/>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27" h="37">
                <a:moveTo>
                  <a:pt x="3" y="19"/>
                </a:moveTo>
                <a:lnTo>
                  <a:pt x="2" y="21"/>
                </a:lnTo>
                <a:lnTo>
                  <a:pt x="0" y="24"/>
                </a:lnTo>
                <a:lnTo>
                  <a:pt x="0" y="27"/>
                </a:lnTo>
                <a:lnTo>
                  <a:pt x="0" y="30"/>
                </a:lnTo>
                <a:lnTo>
                  <a:pt x="2" y="33"/>
                </a:lnTo>
                <a:lnTo>
                  <a:pt x="3" y="34"/>
                </a:lnTo>
                <a:lnTo>
                  <a:pt x="5" y="36"/>
                </a:lnTo>
                <a:lnTo>
                  <a:pt x="6" y="37"/>
                </a:lnTo>
                <a:lnTo>
                  <a:pt x="9" y="37"/>
                </a:lnTo>
                <a:lnTo>
                  <a:pt x="11" y="37"/>
                </a:lnTo>
                <a:lnTo>
                  <a:pt x="13" y="36"/>
                </a:lnTo>
                <a:lnTo>
                  <a:pt x="15" y="34"/>
                </a:lnTo>
                <a:lnTo>
                  <a:pt x="16" y="31"/>
                </a:lnTo>
                <a:lnTo>
                  <a:pt x="18" y="30"/>
                </a:lnTo>
                <a:lnTo>
                  <a:pt x="19" y="27"/>
                </a:lnTo>
                <a:lnTo>
                  <a:pt x="19" y="25"/>
                </a:lnTo>
                <a:lnTo>
                  <a:pt x="21" y="24"/>
                </a:lnTo>
                <a:lnTo>
                  <a:pt x="22" y="24"/>
                </a:lnTo>
                <a:lnTo>
                  <a:pt x="24" y="24"/>
                </a:lnTo>
                <a:lnTo>
                  <a:pt x="25" y="22"/>
                </a:lnTo>
                <a:lnTo>
                  <a:pt x="25" y="19"/>
                </a:lnTo>
                <a:lnTo>
                  <a:pt x="25" y="16"/>
                </a:lnTo>
                <a:lnTo>
                  <a:pt x="25" y="12"/>
                </a:lnTo>
                <a:lnTo>
                  <a:pt x="27" y="9"/>
                </a:lnTo>
                <a:lnTo>
                  <a:pt x="27" y="6"/>
                </a:lnTo>
                <a:lnTo>
                  <a:pt x="27" y="3"/>
                </a:lnTo>
                <a:lnTo>
                  <a:pt x="25" y="1"/>
                </a:lnTo>
                <a:lnTo>
                  <a:pt x="24" y="0"/>
                </a:lnTo>
                <a:lnTo>
                  <a:pt x="22" y="0"/>
                </a:lnTo>
                <a:lnTo>
                  <a:pt x="19" y="1"/>
                </a:lnTo>
                <a:lnTo>
                  <a:pt x="18" y="3"/>
                </a:lnTo>
                <a:lnTo>
                  <a:pt x="15" y="7"/>
                </a:lnTo>
                <a:lnTo>
                  <a:pt x="12" y="12"/>
                </a:lnTo>
                <a:lnTo>
                  <a:pt x="9" y="15"/>
                </a:lnTo>
                <a:lnTo>
                  <a:pt x="6" y="18"/>
                </a:lnTo>
                <a:lnTo>
                  <a:pt x="3" y="19"/>
                </a:lnTo>
              </a:path>
            </a:pathLst>
          </a:custGeom>
          <a:solidFill>
            <a:srgbClr val="FFFF00"/>
          </a:solidFill>
          <a:ln w="1588">
            <a:solidFill>
              <a:srgbClr val="990000"/>
            </a:solidFill>
            <a:round/>
            <a:headEnd/>
            <a:tailEnd/>
          </a:ln>
        </p:spPr>
        <p:txBody>
          <a:bodyPr/>
          <a:lstStyle/>
          <a:p>
            <a:endParaRPr lang="en-US"/>
          </a:p>
        </p:txBody>
      </p:sp>
      <p:sp>
        <p:nvSpPr>
          <p:cNvPr id="53299" name="Freeform 50"/>
          <p:cNvSpPr>
            <a:spLocks/>
          </p:cNvSpPr>
          <p:nvPr/>
        </p:nvSpPr>
        <p:spPr bwMode="auto">
          <a:xfrm>
            <a:off x="6661151" y="4614866"/>
            <a:ext cx="38100" cy="58737"/>
          </a:xfrm>
          <a:custGeom>
            <a:avLst/>
            <a:gdLst>
              <a:gd name="T0" fmla="*/ 2147483647 w 27"/>
              <a:gd name="T1" fmla="*/ 2147483647 h 37"/>
              <a:gd name="T2" fmla="*/ 2147483647 w 27"/>
              <a:gd name="T3" fmla="*/ 2147483647 h 37"/>
              <a:gd name="T4" fmla="*/ 0 w 27"/>
              <a:gd name="T5" fmla="*/ 2147483647 h 37"/>
              <a:gd name="T6" fmla="*/ 0 w 27"/>
              <a:gd name="T7" fmla="*/ 2147483647 h 37"/>
              <a:gd name="T8" fmla="*/ 0 w 27"/>
              <a:gd name="T9" fmla="*/ 2147483647 h 37"/>
              <a:gd name="T10" fmla="*/ 2147483647 w 27"/>
              <a:gd name="T11" fmla="*/ 2147483647 h 37"/>
              <a:gd name="T12" fmla="*/ 2147483647 w 27"/>
              <a:gd name="T13" fmla="*/ 2147483647 h 37"/>
              <a:gd name="T14" fmla="*/ 2147483647 w 27"/>
              <a:gd name="T15" fmla="*/ 2147483647 h 37"/>
              <a:gd name="T16" fmla="*/ 2147483647 w 27"/>
              <a:gd name="T17" fmla="*/ 2147483647 h 37"/>
              <a:gd name="T18" fmla="*/ 2147483647 w 27"/>
              <a:gd name="T19" fmla="*/ 2147483647 h 37"/>
              <a:gd name="T20" fmla="*/ 2147483647 w 27"/>
              <a:gd name="T21" fmla="*/ 2147483647 h 37"/>
              <a:gd name="T22" fmla="*/ 2147483647 w 27"/>
              <a:gd name="T23" fmla="*/ 2147483647 h 37"/>
              <a:gd name="T24" fmla="*/ 2147483647 w 27"/>
              <a:gd name="T25" fmla="*/ 2147483647 h 37"/>
              <a:gd name="T26" fmla="*/ 2147483647 w 27"/>
              <a:gd name="T27" fmla="*/ 2147483647 h 37"/>
              <a:gd name="T28" fmla="*/ 2147483647 w 27"/>
              <a:gd name="T29" fmla="*/ 2147483647 h 37"/>
              <a:gd name="T30" fmla="*/ 2147483647 w 27"/>
              <a:gd name="T31" fmla="*/ 2147483647 h 37"/>
              <a:gd name="T32" fmla="*/ 2147483647 w 27"/>
              <a:gd name="T33" fmla="*/ 2147483647 h 37"/>
              <a:gd name="T34" fmla="*/ 2147483647 w 27"/>
              <a:gd name="T35" fmla="*/ 2147483647 h 37"/>
              <a:gd name="T36" fmla="*/ 2147483647 w 27"/>
              <a:gd name="T37" fmla="*/ 2147483647 h 37"/>
              <a:gd name="T38" fmla="*/ 2147483647 w 27"/>
              <a:gd name="T39" fmla="*/ 2147483647 h 37"/>
              <a:gd name="T40" fmla="*/ 2147483647 w 27"/>
              <a:gd name="T41" fmla="*/ 2147483647 h 37"/>
              <a:gd name="T42" fmla="*/ 2147483647 w 27"/>
              <a:gd name="T43" fmla="*/ 2147483647 h 37"/>
              <a:gd name="T44" fmla="*/ 2147483647 w 27"/>
              <a:gd name="T45" fmla="*/ 2147483647 h 37"/>
              <a:gd name="T46" fmla="*/ 2147483647 w 27"/>
              <a:gd name="T47" fmla="*/ 2147483647 h 37"/>
              <a:gd name="T48" fmla="*/ 2147483647 w 27"/>
              <a:gd name="T49" fmla="*/ 2147483647 h 37"/>
              <a:gd name="T50" fmla="*/ 2147483647 w 27"/>
              <a:gd name="T51" fmla="*/ 2147483647 h 37"/>
              <a:gd name="T52" fmla="*/ 2147483647 w 27"/>
              <a:gd name="T53" fmla="*/ 2147483647 h 37"/>
              <a:gd name="T54" fmla="*/ 2147483647 w 27"/>
              <a:gd name="T55" fmla="*/ 2147483647 h 37"/>
              <a:gd name="T56" fmla="*/ 2147483647 w 27"/>
              <a:gd name="T57" fmla="*/ 2147483647 h 37"/>
              <a:gd name="T58" fmla="*/ 2147483647 w 27"/>
              <a:gd name="T59" fmla="*/ 2147483647 h 37"/>
              <a:gd name="T60" fmla="*/ 2147483647 w 27"/>
              <a:gd name="T61" fmla="*/ 2147483647 h 37"/>
              <a:gd name="T62" fmla="*/ 2147483647 w 27"/>
              <a:gd name="T63" fmla="*/ 2147483647 h 37"/>
              <a:gd name="T64" fmla="*/ 2147483647 w 27"/>
              <a:gd name="T65" fmla="*/ 0 h 37"/>
              <a:gd name="T66" fmla="*/ 2147483647 w 27"/>
              <a:gd name="T67" fmla="*/ 0 h 37"/>
              <a:gd name="T68" fmla="*/ 2147483647 w 27"/>
              <a:gd name="T69" fmla="*/ 2147483647 h 37"/>
              <a:gd name="T70" fmla="*/ 2147483647 w 27"/>
              <a:gd name="T71" fmla="*/ 2147483647 h 37"/>
              <a:gd name="T72" fmla="*/ 2147483647 w 27"/>
              <a:gd name="T73" fmla="*/ 2147483647 h 37"/>
              <a:gd name="T74" fmla="*/ 2147483647 w 27"/>
              <a:gd name="T75" fmla="*/ 2147483647 h 37"/>
              <a:gd name="T76" fmla="*/ 2147483647 w 27"/>
              <a:gd name="T77" fmla="*/ 2147483647 h 37"/>
              <a:gd name="T78" fmla="*/ 2147483647 w 27"/>
              <a:gd name="T79" fmla="*/ 2147483647 h 37"/>
              <a:gd name="T80" fmla="*/ 2147483647 w 27"/>
              <a:gd name="T81" fmla="*/ 2147483647 h 37"/>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27"/>
              <a:gd name="T124" fmla="*/ 0 h 37"/>
              <a:gd name="T125" fmla="*/ 27 w 27"/>
              <a:gd name="T126" fmla="*/ 37 h 37"/>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27" h="37">
                <a:moveTo>
                  <a:pt x="3" y="19"/>
                </a:moveTo>
                <a:lnTo>
                  <a:pt x="2" y="21"/>
                </a:lnTo>
                <a:lnTo>
                  <a:pt x="0" y="24"/>
                </a:lnTo>
                <a:lnTo>
                  <a:pt x="0" y="27"/>
                </a:lnTo>
                <a:lnTo>
                  <a:pt x="0" y="30"/>
                </a:lnTo>
                <a:lnTo>
                  <a:pt x="2" y="33"/>
                </a:lnTo>
                <a:lnTo>
                  <a:pt x="3" y="34"/>
                </a:lnTo>
                <a:lnTo>
                  <a:pt x="5" y="36"/>
                </a:lnTo>
                <a:lnTo>
                  <a:pt x="6" y="37"/>
                </a:lnTo>
                <a:lnTo>
                  <a:pt x="9" y="37"/>
                </a:lnTo>
                <a:lnTo>
                  <a:pt x="11" y="37"/>
                </a:lnTo>
                <a:lnTo>
                  <a:pt x="13" y="36"/>
                </a:lnTo>
                <a:lnTo>
                  <a:pt x="15" y="34"/>
                </a:lnTo>
                <a:lnTo>
                  <a:pt x="16" y="31"/>
                </a:lnTo>
                <a:lnTo>
                  <a:pt x="18" y="30"/>
                </a:lnTo>
                <a:lnTo>
                  <a:pt x="19" y="27"/>
                </a:lnTo>
                <a:lnTo>
                  <a:pt x="19" y="25"/>
                </a:lnTo>
                <a:lnTo>
                  <a:pt x="21" y="24"/>
                </a:lnTo>
                <a:lnTo>
                  <a:pt x="22" y="24"/>
                </a:lnTo>
                <a:lnTo>
                  <a:pt x="24" y="24"/>
                </a:lnTo>
                <a:lnTo>
                  <a:pt x="25" y="22"/>
                </a:lnTo>
                <a:lnTo>
                  <a:pt x="25" y="19"/>
                </a:lnTo>
                <a:lnTo>
                  <a:pt x="25" y="16"/>
                </a:lnTo>
                <a:lnTo>
                  <a:pt x="25" y="12"/>
                </a:lnTo>
                <a:lnTo>
                  <a:pt x="27" y="9"/>
                </a:lnTo>
                <a:lnTo>
                  <a:pt x="27" y="6"/>
                </a:lnTo>
                <a:lnTo>
                  <a:pt x="27" y="3"/>
                </a:lnTo>
                <a:lnTo>
                  <a:pt x="25" y="1"/>
                </a:lnTo>
                <a:lnTo>
                  <a:pt x="24" y="0"/>
                </a:lnTo>
                <a:lnTo>
                  <a:pt x="22" y="0"/>
                </a:lnTo>
                <a:lnTo>
                  <a:pt x="19" y="1"/>
                </a:lnTo>
                <a:lnTo>
                  <a:pt x="18" y="3"/>
                </a:lnTo>
                <a:lnTo>
                  <a:pt x="15" y="7"/>
                </a:lnTo>
                <a:lnTo>
                  <a:pt x="12" y="12"/>
                </a:lnTo>
                <a:lnTo>
                  <a:pt x="9" y="15"/>
                </a:lnTo>
                <a:lnTo>
                  <a:pt x="6" y="18"/>
                </a:lnTo>
                <a:lnTo>
                  <a:pt x="3" y="19"/>
                </a:lnTo>
              </a:path>
            </a:pathLst>
          </a:custGeom>
          <a:solidFill>
            <a:srgbClr val="FFFF00"/>
          </a:solidFill>
          <a:ln w="4763">
            <a:solidFill>
              <a:srgbClr val="990000"/>
            </a:solidFill>
            <a:round/>
            <a:headEnd/>
            <a:tailEnd/>
          </a:ln>
        </p:spPr>
        <p:txBody>
          <a:bodyPr/>
          <a:lstStyle/>
          <a:p>
            <a:endParaRPr lang="en-US"/>
          </a:p>
        </p:txBody>
      </p:sp>
      <p:sp>
        <p:nvSpPr>
          <p:cNvPr id="53300" name="Freeform 51"/>
          <p:cNvSpPr>
            <a:spLocks/>
          </p:cNvSpPr>
          <p:nvPr/>
        </p:nvSpPr>
        <p:spPr bwMode="auto">
          <a:xfrm>
            <a:off x="6586542" y="4643441"/>
            <a:ext cx="73025" cy="92075"/>
          </a:xfrm>
          <a:custGeom>
            <a:avLst/>
            <a:gdLst>
              <a:gd name="T0" fmla="*/ 2147483647 w 51"/>
              <a:gd name="T1" fmla="*/ 2147483647 h 58"/>
              <a:gd name="T2" fmla="*/ 2147483647 w 51"/>
              <a:gd name="T3" fmla="*/ 2147483647 h 58"/>
              <a:gd name="T4" fmla="*/ 2147483647 w 51"/>
              <a:gd name="T5" fmla="*/ 2147483647 h 58"/>
              <a:gd name="T6" fmla="*/ 2147483647 w 51"/>
              <a:gd name="T7" fmla="*/ 2147483647 h 58"/>
              <a:gd name="T8" fmla="*/ 2147483647 w 51"/>
              <a:gd name="T9" fmla="*/ 2147483647 h 58"/>
              <a:gd name="T10" fmla="*/ 2147483647 w 51"/>
              <a:gd name="T11" fmla="*/ 2147483647 h 58"/>
              <a:gd name="T12" fmla="*/ 0 w 51"/>
              <a:gd name="T13" fmla="*/ 2147483647 h 58"/>
              <a:gd name="T14" fmla="*/ 0 w 51"/>
              <a:gd name="T15" fmla="*/ 2147483647 h 58"/>
              <a:gd name="T16" fmla="*/ 2147483647 w 51"/>
              <a:gd name="T17" fmla="*/ 2147483647 h 58"/>
              <a:gd name="T18" fmla="*/ 2147483647 w 51"/>
              <a:gd name="T19" fmla="*/ 2147483647 h 58"/>
              <a:gd name="T20" fmla="*/ 2147483647 w 51"/>
              <a:gd name="T21" fmla="*/ 2147483647 h 58"/>
              <a:gd name="T22" fmla="*/ 2147483647 w 51"/>
              <a:gd name="T23" fmla="*/ 2147483647 h 58"/>
              <a:gd name="T24" fmla="*/ 2147483647 w 51"/>
              <a:gd name="T25" fmla="*/ 2147483647 h 58"/>
              <a:gd name="T26" fmla="*/ 2147483647 w 51"/>
              <a:gd name="T27" fmla="*/ 2147483647 h 58"/>
              <a:gd name="T28" fmla="*/ 2147483647 w 51"/>
              <a:gd name="T29" fmla="*/ 2147483647 h 58"/>
              <a:gd name="T30" fmla="*/ 2147483647 w 51"/>
              <a:gd name="T31" fmla="*/ 2147483647 h 58"/>
              <a:gd name="T32" fmla="*/ 2147483647 w 51"/>
              <a:gd name="T33" fmla="*/ 2147483647 h 58"/>
              <a:gd name="T34" fmla="*/ 2147483647 w 51"/>
              <a:gd name="T35" fmla="*/ 2147483647 h 58"/>
              <a:gd name="T36" fmla="*/ 2147483647 w 51"/>
              <a:gd name="T37" fmla="*/ 2147483647 h 58"/>
              <a:gd name="T38" fmla="*/ 2147483647 w 51"/>
              <a:gd name="T39" fmla="*/ 2147483647 h 58"/>
              <a:gd name="T40" fmla="*/ 2147483647 w 51"/>
              <a:gd name="T41" fmla="*/ 2147483647 h 58"/>
              <a:gd name="T42" fmla="*/ 2147483647 w 51"/>
              <a:gd name="T43" fmla="*/ 2147483647 h 58"/>
              <a:gd name="T44" fmla="*/ 2147483647 w 51"/>
              <a:gd name="T45" fmla="*/ 2147483647 h 58"/>
              <a:gd name="T46" fmla="*/ 2147483647 w 51"/>
              <a:gd name="T47" fmla="*/ 2147483647 h 58"/>
              <a:gd name="T48" fmla="*/ 2147483647 w 51"/>
              <a:gd name="T49" fmla="*/ 2147483647 h 58"/>
              <a:gd name="T50" fmla="*/ 2147483647 w 51"/>
              <a:gd name="T51" fmla="*/ 2147483647 h 58"/>
              <a:gd name="T52" fmla="*/ 2147483647 w 51"/>
              <a:gd name="T53" fmla="*/ 2147483647 h 58"/>
              <a:gd name="T54" fmla="*/ 2147483647 w 51"/>
              <a:gd name="T55" fmla="*/ 2147483647 h 58"/>
              <a:gd name="T56" fmla="*/ 2147483647 w 51"/>
              <a:gd name="T57" fmla="*/ 2147483647 h 58"/>
              <a:gd name="T58" fmla="*/ 2147483647 w 51"/>
              <a:gd name="T59" fmla="*/ 2147483647 h 58"/>
              <a:gd name="T60" fmla="*/ 2147483647 w 51"/>
              <a:gd name="T61" fmla="*/ 2147483647 h 58"/>
              <a:gd name="T62" fmla="*/ 2147483647 w 51"/>
              <a:gd name="T63" fmla="*/ 2147483647 h 58"/>
              <a:gd name="T64" fmla="*/ 2147483647 w 51"/>
              <a:gd name="T65" fmla="*/ 2147483647 h 58"/>
              <a:gd name="T66" fmla="*/ 2147483647 w 51"/>
              <a:gd name="T67" fmla="*/ 2147483647 h 58"/>
              <a:gd name="T68" fmla="*/ 2147483647 w 51"/>
              <a:gd name="T69" fmla="*/ 2147483647 h 58"/>
              <a:gd name="T70" fmla="*/ 2147483647 w 51"/>
              <a:gd name="T71" fmla="*/ 0 h 58"/>
              <a:gd name="T72" fmla="*/ 2147483647 w 51"/>
              <a:gd name="T73" fmla="*/ 0 h 58"/>
              <a:gd name="T74" fmla="*/ 2147483647 w 51"/>
              <a:gd name="T75" fmla="*/ 2147483647 h 58"/>
              <a:gd name="T76" fmla="*/ 2147483647 w 51"/>
              <a:gd name="T77" fmla="*/ 2147483647 h 58"/>
              <a:gd name="T78" fmla="*/ 2147483647 w 51"/>
              <a:gd name="T79" fmla="*/ 2147483647 h 58"/>
              <a:gd name="T80" fmla="*/ 2147483647 w 51"/>
              <a:gd name="T81" fmla="*/ 2147483647 h 58"/>
              <a:gd name="T82" fmla="*/ 2147483647 w 51"/>
              <a:gd name="T83" fmla="*/ 2147483647 h 58"/>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51"/>
              <a:gd name="T127" fmla="*/ 0 h 58"/>
              <a:gd name="T128" fmla="*/ 51 w 51"/>
              <a:gd name="T129" fmla="*/ 58 h 58"/>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51" h="58">
                <a:moveTo>
                  <a:pt x="11" y="18"/>
                </a:moveTo>
                <a:lnTo>
                  <a:pt x="9" y="19"/>
                </a:lnTo>
                <a:lnTo>
                  <a:pt x="6" y="20"/>
                </a:lnTo>
                <a:lnTo>
                  <a:pt x="5" y="23"/>
                </a:lnTo>
                <a:lnTo>
                  <a:pt x="3" y="25"/>
                </a:lnTo>
                <a:lnTo>
                  <a:pt x="2" y="28"/>
                </a:lnTo>
                <a:lnTo>
                  <a:pt x="0" y="31"/>
                </a:lnTo>
                <a:lnTo>
                  <a:pt x="0" y="34"/>
                </a:lnTo>
                <a:lnTo>
                  <a:pt x="2" y="37"/>
                </a:lnTo>
                <a:lnTo>
                  <a:pt x="5" y="44"/>
                </a:lnTo>
                <a:lnTo>
                  <a:pt x="9" y="49"/>
                </a:lnTo>
                <a:lnTo>
                  <a:pt x="15" y="52"/>
                </a:lnTo>
                <a:lnTo>
                  <a:pt x="21" y="53"/>
                </a:lnTo>
                <a:lnTo>
                  <a:pt x="27" y="55"/>
                </a:lnTo>
                <a:lnTo>
                  <a:pt x="33" y="55"/>
                </a:lnTo>
                <a:lnTo>
                  <a:pt x="39" y="56"/>
                </a:lnTo>
                <a:lnTo>
                  <a:pt x="46" y="58"/>
                </a:lnTo>
                <a:lnTo>
                  <a:pt x="48" y="53"/>
                </a:lnTo>
                <a:lnTo>
                  <a:pt x="49" y="49"/>
                </a:lnTo>
                <a:lnTo>
                  <a:pt x="51" y="44"/>
                </a:lnTo>
                <a:lnTo>
                  <a:pt x="51" y="38"/>
                </a:lnTo>
                <a:lnTo>
                  <a:pt x="51" y="34"/>
                </a:lnTo>
                <a:lnTo>
                  <a:pt x="49" y="29"/>
                </a:lnTo>
                <a:lnTo>
                  <a:pt x="48" y="25"/>
                </a:lnTo>
                <a:lnTo>
                  <a:pt x="45" y="20"/>
                </a:lnTo>
                <a:lnTo>
                  <a:pt x="43" y="19"/>
                </a:lnTo>
                <a:lnTo>
                  <a:pt x="43" y="18"/>
                </a:lnTo>
                <a:lnTo>
                  <a:pt x="43" y="16"/>
                </a:lnTo>
                <a:lnTo>
                  <a:pt x="45" y="15"/>
                </a:lnTo>
                <a:lnTo>
                  <a:pt x="45" y="13"/>
                </a:lnTo>
                <a:lnTo>
                  <a:pt x="45" y="12"/>
                </a:lnTo>
                <a:lnTo>
                  <a:pt x="45" y="10"/>
                </a:lnTo>
                <a:lnTo>
                  <a:pt x="45" y="9"/>
                </a:lnTo>
                <a:lnTo>
                  <a:pt x="42" y="4"/>
                </a:lnTo>
                <a:lnTo>
                  <a:pt x="39" y="1"/>
                </a:lnTo>
                <a:lnTo>
                  <a:pt x="34" y="0"/>
                </a:lnTo>
                <a:lnTo>
                  <a:pt x="30" y="0"/>
                </a:lnTo>
                <a:lnTo>
                  <a:pt x="26" y="1"/>
                </a:lnTo>
                <a:lnTo>
                  <a:pt x="21" y="3"/>
                </a:lnTo>
                <a:lnTo>
                  <a:pt x="18" y="6"/>
                </a:lnTo>
                <a:lnTo>
                  <a:pt x="15" y="9"/>
                </a:lnTo>
                <a:lnTo>
                  <a:pt x="11" y="18"/>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301" name="Freeform 52"/>
          <p:cNvSpPr>
            <a:spLocks/>
          </p:cNvSpPr>
          <p:nvPr/>
        </p:nvSpPr>
        <p:spPr bwMode="auto">
          <a:xfrm>
            <a:off x="6586542" y="4643441"/>
            <a:ext cx="73025" cy="92075"/>
          </a:xfrm>
          <a:custGeom>
            <a:avLst/>
            <a:gdLst>
              <a:gd name="T0" fmla="*/ 2147483647 w 51"/>
              <a:gd name="T1" fmla="*/ 2147483647 h 58"/>
              <a:gd name="T2" fmla="*/ 2147483647 w 51"/>
              <a:gd name="T3" fmla="*/ 2147483647 h 58"/>
              <a:gd name="T4" fmla="*/ 2147483647 w 51"/>
              <a:gd name="T5" fmla="*/ 2147483647 h 58"/>
              <a:gd name="T6" fmla="*/ 2147483647 w 51"/>
              <a:gd name="T7" fmla="*/ 2147483647 h 58"/>
              <a:gd name="T8" fmla="*/ 2147483647 w 51"/>
              <a:gd name="T9" fmla="*/ 2147483647 h 58"/>
              <a:gd name="T10" fmla="*/ 2147483647 w 51"/>
              <a:gd name="T11" fmla="*/ 2147483647 h 58"/>
              <a:gd name="T12" fmla="*/ 0 w 51"/>
              <a:gd name="T13" fmla="*/ 2147483647 h 58"/>
              <a:gd name="T14" fmla="*/ 0 w 51"/>
              <a:gd name="T15" fmla="*/ 2147483647 h 58"/>
              <a:gd name="T16" fmla="*/ 2147483647 w 51"/>
              <a:gd name="T17" fmla="*/ 2147483647 h 58"/>
              <a:gd name="T18" fmla="*/ 2147483647 w 51"/>
              <a:gd name="T19" fmla="*/ 2147483647 h 58"/>
              <a:gd name="T20" fmla="*/ 2147483647 w 51"/>
              <a:gd name="T21" fmla="*/ 2147483647 h 58"/>
              <a:gd name="T22" fmla="*/ 2147483647 w 51"/>
              <a:gd name="T23" fmla="*/ 2147483647 h 58"/>
              <a:gd name="T24" fmla="*/ 2147483647 w 51"/>
              <a:gd name="T25" fmla="*/ 2147483647 h 58"/>
              <a:gd name="T26" fmla="*/ 2147483647 w 51"/>
              <a:gd name="T27" fmla="*/ 2147483647 h 58"/>
              <a:gd name="T28" fmla="*/ 2147483647 w 51"/>
              <a:gd name="T29" fmla="*/ 2147483647 h 58"/>
              <a:gd name="T30" fmla="*/ 2147483647 w 51"/>
              <a:gd name="T31" fmla="*/ 2147483647 h 58"/>
              <a:gd name="T32" fmla="*/ 2147483647 w 51"/>
              <a:gd name="T33" fmla="*/ 2147483647 h 58"/>
              <a:gd name="T34" fmla="*/ 2147483647 w 51"/>
              <a:gd name="T35" fmla="*/ 2147483647 h 58"/>
              <a:gd name="T36" fmla="*/ 2147483647 w 51"/>
              <a:gd name="T37" fmla="*/ 2147483647 h 58"/>
              <a:gd name="T38" fmla="*/ 2147483647 w 51"/>
              <a:gd name="T39" fmla="*/ 2147483647 h 58"/>
              <a:gd name="T40" fmla="*/ 2147483647 w 51"/>
              <a:gd name="T41" fmla="*/ 2147483647 h 58"/>
              <a:gd name="T42" fmla="*/ 2147483647 w 51"/>
              <a:gd name="T43" fmla="*/ 2147483647 h 58"/>
              <a:gd name="T44" fmla="*/ 2147483647 w 51"/>
              <a:gd name="T45" fmla="*/ 2147483647 h 58"/>
              <a:gd name="T46" fmla="*/ 2147483647 w 51"/>
              <a:gd name="T47" fmla="*/ 2147483647 h 58"/>
              <a:gd name="T48" fmla="*/ 2147483647 w 51"/>
              <a:gd name="T49" fmla="*/ 2147483647 h 58"/>
              <a:gd name="T50" fmla="*/ 2147483647 w 51"/>
              <a:gd name="T51" fmla="*/ 2147483647 h 58"/>
              <a:gd name="T52" fmla="*/ 2147483647 w 51"/>
              <a:gd name="T53" fmla="*/ 2147483647 h 58"/>
              <a:gd name="T54" fmla="*/ 2147483647 w 51"/>
              <a:gd name="T55" fmla="*/ 2147483647 h 58"/>
              <a:gd name="T56" fmla="*/ 2147483647 w 51"/>
              <a:gd name="T57" fmla="*/ 2147483647 h 58"/>
              <a:gd name="T58" fmla="*/ 2147483647 w 51"/>
              <a:gd name="T59" fmla="*/ 2147483647 h 58"/>
              <a:gd name="T60" fmla="*/ 2147483647 w 51"/>
              <a:gd name="T61" fmla="*/ 2147483647 h 58"/>
              <a:gd name="T62" fmla="*/ 2147483647 w 51"/>
              <a:gd name="T63" fmla="*/ 2147483647 h 58"/>
              <a:gd name="T64" fmla="*/ 2147483647 w 51"/>
              <a:gd name="T65" fmla="*/ 2147483647 h 58"/>
              <a:gd name="T66" fmla="*/ 2147483647 w 51"/>
              <a:gd name="T67" fmla="*/ 2147483647 h 58"/>
              <a:gd name="T68" fmla="*/ 2147483647 w 51"/>
              <a:gd name="T69" fmla="*/ 2147483647 h 58"/>
              <a:gd name="T70" fmla="*/ 2147483647 w 51"/>
              <a:gd name="T71" fmla="*/ 0 h 58"/>
              <a:gd name="T72" fmla="*/ 2147483647 w 51"/>
              <a:gd name="T73" fmla="*/ 0 h 58"/>
              <a:gd name="T74" fmla="*/ 2147483647 w 51"/>
              <a:gd name="T75" fmla="*/ 2147483647 h 58"/>
              <a:gd name="T76" fmla="*/ 2147483647 w 51"/>
              <a:gd name="T77" fmla="*/ 2147483647 h 58"/>
              <a:gd name="T78" fmla="*/ 2147483647 w 51"/>
              <a:gd name="T79" fmla="*/ 2147483647 h 58"/>
              <a:gd name="T80" fmla="*/ 2147483647 w 51"/>
              <a:gd name="T81" fmla="*/ 2147483647 h 58"/>
              <a:gd name="T82" fmla="*/ 2147483647 w 51"/>
              <a:gd name="T83" fmla="*/ 2147483647 h 58"/>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51"/>
              <a:gd name="T127" fmla="*/ 0 h 58"/>
              <a:gd name="T128" fmla="*/ 51 w 51"/>
              <a:gd name="T129" fmla="*/ 58 h 58"/>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51" h="58">
                <a:moveTo>
                  <a:pt x="11" y="18"/>
                </a:moveTo>
                <a:lnTo>
                  <a:pt x="9" y="19"/>
                </a:lnTo>
                <a:lnTo>
                  <a:pt x="6" y="20"/>
                </a:lnTo>
                <a:lnTo>
                  <a:pt x="5" y="23"/>
                </a:lnTo>
                <a:lnTo>
                  <a:pt x="3" y="25"/>
                </a:lnTo>
                <a:lnTo>
                  <a:pt x="2" y="28"/>
                </a:lnTo>
                <a:lnTo>
                  <a:pt x="0" y="31"/>
                </a:lnTo>
                <a:lnTo>
                  <a:pt x="0" y="34"/>
                </a:lnTo>
                <a:lnTo>
                  <a:pt x="2" y="37"/>
                </a:lnTo>
                <a:lnTo>
                  <a:pt x="5" y="44"/>
                </a:lnTo>
                <a:lnTo>
                  <a:pt x="9" y="49"/>
                </a:lnTo>
                <a:lnTo>
                  <a:pt x="15" y="52"/>
                </a:lnTo>
                <a:lnTo>
                  <a:pt x="21" y="53"/>
                </a:lnTo>
                <a:lnTo>
                  <a:pt x="27" y="55"/>
                </a:lnTo>
                <a:lnTo>
                  <a:pt x="33" y="55"/>
                </a:lnTo>
                <a:lnTo>
                  <a:pt x="39" y="56"/>
                </a:lnTo>
                <a:lnTo>
                  <a:pt x="46" y="58"/>
                </a:lnTo>
                <a:lnTo>
                  <a:pt x="48" y="53"/>
                </a:lnTo>
                <a:lnTo>
                  <a:pt x="49" y="49"/>
                </a:lnTo>
                <a:lnTo>
                  <a:pt x="51" y="44"/>
                </a:lnTo>
                <a:lnTo>
                  <a:pt x="51" y="38"/>
                </a:lnTo>
                <a:lnTo>
                  <a:pt x="51" y="34"/>
                </a:lnTo>
                <a:lnTo>
                  <a:pt x="49" y="29"/>
                </a:lnTo>
                <a:lnTo>
                  <a:pt x="48" y="25"/>
                </a:lnTo>
                <a:lnTo>
                  <a:pt x="45" y="20"/>
                </a:lnTo>
                <a:lnTo>
                  <a:pt x="43" y="19"/>
                </a:lnTo>
                <a:lnTo>
                  <a:pt x="43" y="18"/>
                </a:lnTo>
                <a:lnTo>
                  <a:pt x="43" y="16"/>
                </a:lnTo>
                <a:lnTo>
                  <a:pt x="45" y="15"/>
                </a:lnTo>
                <a:lnTo>
                  <a:pt x="45" y="13"/>
                </a:lnTo>
                <a:lnTo>
                  <a:pt x="45" y="12"/>
                </a:lnTo>
                <a:lnTo>
                  <a:pt x="45" y="10"/>
                </a:lnTo>
                <a:lnTo>
                  <a:pt x="45" y="9"/>
                </a:lnTo>
                <a:lnTo>
                  <a:pt x="42" y="4"/>
                </a:lnTo>
                <a:lnTo>
                  <a:pt x="39" y="1"/>
                </a:lnTo>
                <a:lnTo>
                  <a:pt x="34" y="0"/>
                </a:lnTo>
                <a:lnTo>
                  <a:pt x="30" y="0"/>
                </a:lnTo>
                <a:lnTo>
                  <a:pt x="26" y="1"/>
                </a:lnTo>
                <a:lnTo>
                  <a:pt x="21" y="3"/>
                </a:lnTo>
                <a:lnTo>
                  <a:pt x="18" y="6"/>
                </a:lnTo>
                <a:lnTo>
                  <a:pt x="15" y="9"/>
                </a:lnTo>
                <a:lnTo>
                  <a:pt x="11" y="18"/>
                </a:lnTo>
              </a:path>
            </a:pathLst>
          </a:custGeom>
          <a:solidFill>
            <a:srgbClr val="FFFF00"/>
          </a:solidFill>
          <a:ln w="4763">
            <a:solidFill>
              <a:srgbClr val="990000"/>
            </a:solidFill>
            <a:round/>
            <a:headEnd/>
            <a:tailEnd/>
          </a:ln>
        </p:spPr>
        <p:txBody>
          <a:bodyPr/>
          <a:lstStyle/>
          <a:p>
            <a:endParaRPr lang="en-US"/>
          </a:p>
        </p:txBody>
      </p:sp>
      <p:sp>
        <p:nvSpPr>
          <p:cNvPr id="53302" name="Freeform 53"/>
          <p:cNvSpPr>
            <a:spLocks/>
          </p:cNvSpPr>
          <p:nvPr/>
        </p:nvSpPr>
        <p:spPr bwMode="auto">
          <a:xfrm>
            <a:off x="6491291" y="4594226"/>
            <a:ext cx="98425" cy="88900"/>
          </a:xfrm>
          <a:custGeom>
            <a:avLst/>
            <a:gdLst>
              <a:gd name="T0" fmla="*/ 2147483647 w 70"/>
              <a:gd name="T1" fmla="*/ 2147483647 h 56"/>
              <a:gd name="T2" fmla="*/ 2147483647 w 70"/>
              <a:gd name="T3" fmla="*/ 2147483647 h 56"/>
              <a:gd name="T4" fmla="*/ 0 w 70"/>
              <a:gd name="T5" fmla="*/ 2147483647 h 56"/>
              <a:gd name="T6" fmla="*/ 2147483647 w 70"/>
              <a:gd name="T7" fmla="*/ 2147483647 h 56"/>
              <a:gd name="T8" fmla="*/ 2147483647 w 70"/>
              <a:gd name="T9" fmla="*/ 2147483647 h 56"/>
              <a:gd name="T10" fmla="*/ 2147483647 w 70"/>
              <a:gd name="T11" fmla="*/ 2147483647 h 56"/>
              <a:gd name="T12" fmla="*/ 2147483647 w 70"/>
              <a:gd name="T13" fmla="*/ 2147483647 h 56"/>
              <a:gd name="T14" fmla="*/ 2147483647 w 70"/>
              <a:gd name="T15" fmla="*/ 2147483647 h 56"/>
              <a:gd name="T16" fmla="*/ 2147483647 w 70"/>
              <a:gd name="T17" fmla="*/ 2147483647 h 56"/>
              <a:gd name="T18" fmla="*/ 2147483647 w 70"/>
              <a:gd name="T19" fmla="*/ 2147483647 h 56"/>
              <a:gd name="T20" fmla="*/ 2147483647 w 70"/>
              <a:gd name="T21" fmla="*/ 2147483647 h 56"/>
              <a:gd name="T22" fmla="*/ 2147483647 w 70"/>
              <a:gd name="T23" fmla="*/ 2147483647 h 56"/>
              <a:gd name="T24" fmla="*/ 2147483647 w 70"/>
              <a:gd name="T25" fmla="*/ 2147483647 h 56"/>
              <a:gd name="T26" fmla="*/ 2147483647 w 70"/>
              <a:gd name="T27" fmla="*/ 2147483647 h 56"/>
              <a:gd name="T28" fmla="*/ 2147483647 w 70"/>
              <a:gd name="T29" fmla="*/ 2147483647 h 56"/>
              <a:gd name="T30" fmla="*/ 2147483647 w 70"/>
              <a:gd name="T31" fmla="*/ 2147483647 h 56"/>
              <a:gd name="T32" fmla="*/ 2147483647 w 70"/>
              <a:gd name="T33" fmla="*/ 2147483647 h 56"/>
              <a:gd name="T34" fmla="*/ 2147483647 w 70"/>
              <a:gd name="T35" fmla="*/ 2147483647 h 56"/>
              <a:gd name="T36" fmla="*/ 2147483647 w 70"/>
              <a:gd name="T37" fmla="*/ 2147483647 h 56"/>
              <a:gd name="T38" fmla="*/ 2147483647 w 70"/>
              <a:gd name="T39" fmla="*/ 2147483647 h 56"/>
              <a:gd name="T40" fmla="*/ 2147483647 w 70"/>
              <a:gd name="T41" fmla="*/ 2147483647 h 56"/>
              <a:gd name="T42" fmla="*/ 2147483647 w 70"/>
              <a:gd name="T43" fmla="*/ 2147483647 h 56"/>
              <a:gd name="T44" fmla="*/ 2147483647 w 70"/>
              <a:gd name="T45" fmla="*/ 2147483647 h 56"/>
              <a:gd name="T46" fmla="*/ 2147483647 w 70"/>
              <a:gd name="T47" fmla="*/ 2147483647 h 56"/>
              <a:gd name="T48" fmla="*/ 2147483647 w 70"/>
              <a:gd name="T49" fmla="*/ 2147483647 h 56"/>
              <a:gd name="T50" fmla="*/ 2147483647 w 70"/>
              <a:gd name="T51" fmla="*/ 2147483647 h 56"/>
              <a:gd name="T52" fmla="*/ 2147483647 w 70"/>
              <a:gd name="T53" fmla="*/ 2147483647 h 56"/>
              <a:gd name="T54" fmla="*/ 2147483647 w 70"/>
              <a:gd name="T55" fmla="*/ 2147483647 h 56"/>
              <a:gd name="T56" fmla="*/ 2147483647 w 70"/>
              <a:gd name="T57" fmla="*/ 2147483647 h 56"/>
              <a:gd name="T58" fmla="*/ 2147483647 w 70"/>
              <a:gd name="T59" fmla="*/ 0 h 56"/>
              <a:gd name="T60" fmla="*/ 2147483647 w 70"/>
              <a:gd name="T61" fmla="*/ 2147483647 h 56"/>
              <a:gd name="T62" fmla="*/ 2147483647 w 70"/>
              <a:gd name="T63" fmla="*/ 2147483647 h 56"/>
              <a:gd name="T64" fmla="*/ 2147483647 w 70"/>
              <a:gd name="T65" fmla="*/ 2147483647 h 5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70"/>
              <a:gd name="T100" fmla="*/ 0 h 56"/>
              <a:gd name="T101" fmla="*/ 70 w 70"/>
              <a:gd name="T102" fmla="*/ 56 h 5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70" h="56">
                <a:moveTo>
                  <a:pt x="6" y="14"/>
                </a:moveTo>
                <a:lnTo>
                  <a:pt x="3" y="17"/>
                </a:lnTo>
                <a:lnTo>
                  <a:pt x="2" y="20"/>
                </a:lnTo>
                <a:lnTo>
                  <a:pt x="2" y="25"/>
                </a:lnTo>
                <a:lnTo>
                  <a:pt x="0" y="28"/>
                </a:lnTo>
                <a:lnTo>
                  <a:pt x="0" y="31"/>
                </a:lnTo>
                <a:lnTo>
                  <a:pt x="2" y="34"/>
                </a:lnTo>
                <a:lnTo>
                  <a:pt x="3" y="38"/>
                </a:lnTo>
                <a:lnTo>
                  <a:pt x="5" y="40"/>
                </a:lnTo>
                <a:lnTo>
                  <a:pt x="8" y="44"/>
                </a:lnTo>
                <a:lnTo>
                  <a:pt x="12" y="47"/>
                </a:lnTo>
                <a:lnTo>
                  <a:pt x="17" y="49"/>
                </a:lnTo>
                <a:lnTo>
                  <a:pt x="21" y="49"/>
                </a:lnTo>
                <a:lnTo>
                  <a:pt x="27" y="50"/>
                </a:lnTo>
                <a:lnTo>
                  <a:pt x="31" y="50"/>
                </a:lnTo>
                <a:lnTo>
                  <a:pt x="37" y="50"/>
                </a:lnTo>
                <a:lnTo>
                  <a:pt x="43" y="50"/>
                </a:lnTo>
                <a:lnTo>
                  <a:pt x="45" y="50"/>
                </a:lnTo>
                <a:lnTo>
                  <a:pt x="46" y="50"/>
                </a:lnTo>
                <a:lnTo>
                  <a:pt x="46" y="51"/>
                </a:lnTo>
                <a:lnTo>
                  <a:pt x="48" y="53"/>
                </a:lnTo>
                <a:lnTo>
                  <a:pt x="49" y="53"/>
                </a:lnTo>
                <a:lnTo>
                  <a:pt x="51" y="54"/>
                </a:lnTo>
                <a:lnTo>
                  <a:pt x="52" y="54"/>
                </a:lnTo>
                <a:lnTo>
                  <a:pt x="54" y="54"/>
                </a:lnTo>
                <a:lnTo>
                  <a:pt x="57" y="56"/>
                </a:lnTo>
                <a:lnTo>
                  <a:pt x="60" y="54"/>
                </a:lnTo>
                <a:lnTo>
                  <a:pt x="62" y="54"/>
                </a:lnTo>
                <a:lnTo>
                  <a:pt x="65" y="53"/>
                </a:lnTo>
                <a:lnTo>
                  <a:pt x="67" y="51"/>
                </a:lnTo>
                <a:lnTo>
                  <a:pt x="68" y="49"/>
                </a:lnTo>
                <a:lnTo>
                  <a:pt x="70" y="46"/>
                </a:lnTo>
                <a:lnTo>
                  <a:pt x="70" y="43"/>
                </a:lnTo>
                <a:lnTo>
                  <a:pt x="68" y="43"/>
                </a:lnTo>
                <a:lnTo>
                  <a:pt x="68" y="41"/>
                </a:lnTo>
                <a:lnTo>
                  <a:pt x="68" y="40"/>
                </a:lnTo>
                <a:lnTo>
                  <a:pt x="67" y="38"/>
                </a:lnTo>
                <a:lnTo>
                  <a:pt x="65" y="35"/>
                </a:lnTo>
                <a:lnTo>
                  <a:pt x="62" y="32"/>
                </a:lnTo>
                <a:lnTo>
                  <a:pt x="61" y="31"/>
                </a:lnTo>
                <a:lnTo>
                  <a:pt x="58" y="29"/>
                </a:lnTo>
                <a:lnTo>
                  <a:pt x="55" y="26"/>
                </a:lnTo>
                <a:lnTo>
                  <a:pt x="52" y="25"/>
                </a:lnTo>
                <a:lnTo>
                  <a:pt x="49" y="23"/>
                </a:lnTo>
                <a:lnTo>
                  <a:pt x="46" y="20"/>
                </a:lnTo>
                <a:lnTo>
                  <a:pt x="45" y="19"/>
                </a:lnTo>
                <a:lnTo>
                  <a:pt x="43" y="16"/>
                </a:lnTo>
                <a:lnTo>
                  <a:pt x="43" y="14"/>
                </a:lnTo>
                <a:lnTo>
                  <a:pt x="42" y="11"/>
                </a:lnTo>
                <a:lnTo>
                  <a:pt x="40" y="10"/>
                </a:lnTo>
                <a:lnTo>
                  <a:pt x="40" y="7"/>
                </a:lnTo>
                <a:lnTo>
                  <a:pt x="39" y="6"/>
                </a:lnTo>
                <a:lnTo>
                  <a:pt x="36" y="4"/>
                </a:lnTo>
                <a:lnTo>
                  <a:pt x="33" y="1"/>
                </a:lnTo>
                <a:lnTo>
                  <a:pt x="30" y="0"/>
                </a:lnTo>
                <a:lnTo>
                  <a:pt x="27" y="0"/>
                </a:lnTo>
                <a:lnTo>
                  <a:pt x="23" y="1"/>
                </a:lnTo>
                <a:lnTo>
                  <a:pt x="20" y="3"/>
                </a:lnTo>
                <a:lnTo>
                  <a:pt x="17" y="4"/>
                </a:lnTo>
                <a:lnTo>
                  <a:pt x="15" y="7"/>
                </a:lnTo>
                <a:lnTo>
                  <a:pt x="12" y="10"/>
                </a:lnTo>
                <a:lnTo>
                  <a:pt x="6" y="14"/>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303" name="Freeform 54"/>
          <p:cNvSpPr>
            <a:spLocks/>
          </p:cNvSpPr>
          <p:nvPr/>
        </p:nvSpPr>
        <p:spPr bwMode="auto">
          <a:xfrm>
            <a:off x="6491291" y="4594226"/>
            <a:ext cx="98425" cy="88900"/>
          </a:xfrm>
          <a:custGeom>
            <a:avLst/>
            <a:gdLst>
              <a:gd name="T0" fmla="*/ 2147483647 w 70"/>
              <a:gd name="T1" fmla="*/ 2147483647 h 56"/>
              <a:gd name="T2" fmla="*/ 2147483647 w 70"/>
              <a:gd name="T3" fmla="*/ 2147483647 h 56"/>
              <a:gd name="T4" fmla="*/ 0 w 70"/>
              <a:gd name="T5" fmla="*/ 2147483647 h 56"/>
              <a:gd name="T6" fmla="*/ 2147483647 w 70"/>
              <a:gd name="T7" fmla="*/ 2147483647 h 56"/>
              <a:gd name="T8" fmla="*/ 2147483647 w 70"/>
              <a:gd name="T9" fmla="*/ 2147483647 h 56"/>
              <a:gd name="T10" fmla="*/ 2147483647 w 70"/>
              <a:gd name="T11" fmla="*/ 2147483647 h 56"/>
              <a:gd name="T12" fmla="*/ 2147483647 w 70"/>
              <a:gd name="T13" fmla="*/ 2147483647 h 56"/>
              <a:gd name="T14" fmla="*/ 2147483647 w 70"/>
              <a:gd name="T15" fmla="*/ 2147483647 h 56"/>
              <a:gd name="T16" fmla="*/ 2147483647 w 70"/>
              <a:gd name="T17" fmla="*/ 2147483647 h 56"/>
              <a:gd name="T18" fmla="*/ 2147483647 w 70"/>
              <a:gd name="T19" fmla="*/ 2147483647 h 56"/>
              <a:gd name="T20" fmla="*/ 2147483647 w 70"/>
              <a:gd name="T21" fmla="*/ 2147483647 h 56"/>
              <a:gd name="T22" fmla="*/ 2147483647 w 70"/>
              <a:gd name="T23" fmla="*/ 2147483647 h 56"/>
              <a:gd name="T24" fmla="*/ 2147483647 w 70"/>
              <a:gd name="T25" fmla="*/ 2147483647 h 56"/>
              <a:gd name="T26" fmla="*/ 2147483647 w 70"/>
              <a:gd name="T27" fmla="*/ 2147483647 h 56"/>
              <a:gd name="T28" fmla="*/ 2147483647 w 70"/>
              <a:gd name="T29" fmla="*/ 2147483647 h 56"/>
              <a:gd name="T30" fmla="*/ 2147483647 w 70"/>
              <a:gd name="T31" fmla="*/ 2147483647 h 56"/>
              <a:gd name="T32" fmla="*/ 2147483647 w 70"/>
              <a:gd name="T33" fmla="*/ 2147483647 h 56"/>
              <a:gd name="T34" fmla="*/ 2147483647 w 70"/>
              <a:gd name="T35" fmla="*/ 2147483647 h 56"/>
              <a:gd name="T36" fmla="*/ 2147483647 w 70"/>
              <a:gd name="T37" fmla="*/ 2147483647 h 56"/>
              <a:gd name="T38" fmla="*/ 2147483647 w 70"/>
              <a:gd name="T39" fmla="*/ 2147483647 h 56"/>
              <a:gd name="T40" fmla="*/ 2147483647 w 70"/>
              <a:gd name="T41" fmla="*/ 2147483647 h 56"/>
              <a:gd name="T42" fmla="*/ 2147483647 w 70"/>
              <a:gd name="T43" fmla="*/ 2147483647 h 56"/>
              <a:gd name="T44" fmla="*/ 2147483647 w 70"/>
              <a:gd name="T45" fmla="*/ 2147483647 h 56"/>
              <a:gd name="T46" fmla="*/ 2147483647 w 70"/>
              <a:gd name="T47" fmla="*/ 2147483647 h 56"/>
              <a:gd name="T48" fmla="*/ 2147483647 w 70"/>
              <a:gd name="T49" fmla="*/ 2147483647 h 56"/>
              <a:gd name="T50" fmla="*/ 2147483647 w 70"/>
              <a:gd name="T51" fmla="*/ 2147483647 h 56"/>
              <a:gd name="T52" fmla="*/ 2147483647 w 70"/>
              <a:gd name="T53" fmla="*/ 2147483647 h 56"/>
              <a:gd name="T54" fmla="*/ 2147483647 w 70"/>
              <a:gd name="T55" fmla="*/ 2147483647 h 56"/>
              <a:gd name="T56" fmla="*/ 2147483647 w 70"/>
              <a:gd name="T57" fmla="*/ 2147483647 h 56"/>
              <a:gd name="T58" fmla="*/ 2147483647 w 70"/>
              <a:gd name="T59" fmla="*/ 0 h 56"/>
              <a:gd name="T60" fmla="*/ 2147483647 w 70"/>
              <a:gd name="T61" fmla="*/ 2147483647 h 56"/>
              <a:gd name="T62" fmla="*/ 2147483647 w 70"/>
              <a:gd name="T63" fmla="*/ 2147483647 h 56"/>
              <a:gd name="T64" fmla="*/ 2147483647 w 70"/>
              <a:gd name="T65" fmla="*/ 2147483647 h 5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70"/>
              <a:gd name="T100" fmla="*/ 0 h 56"/>
              <a:gd name="T101" fmla="*/ 70 w 70"/>
              <a:gd name="T102" fmla="*/ 56 h 5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70" h="56">
                <a:moveTo>
                  <a:pt x="6" y="14"/>
                </a:moveTo>
                <a:lnTo>
                  <a:pt x="3" y="17"/>
                </a:lnTo>
                <a:lnTo>
                  <a:pt x="2" y="20"/>
                </a:lnTo>
                <a:lnTo>
                  <a:pt x="2" y="25"/>
                </a:lnTo>
                <a:lnTo>
                  <a:pt x="0" y="28"/>
                </a:lnTo>
                <a:lnTo>
                  <a:pt x="0" y="31"/>
                </a:lnTo>
                <a:lnTo>
                  <a:pt x="2" y="34"/>
                </a:lnTo>
                <a:lnTo>
                  <a:pt x="3" y="38"/>
                </a:lnTo>
                <a:lnTo>
                  <a:pt x="5" y="40"/>
                </a:lnTo>
                <a:lnTo>
                  <a:pt x="8" y="44"/>
                </a:lnTo>
                <a:lnTo>
                  <a:pt x="12" y="47"/>
                </a:lnTo>
                <a:lnTo>
                  <a:pt x="17" y="49"/>
                </a:lnTo>
                <a:lnTo>
                  <a:pt x="21" y="49"/>
                </a:lnTo>
                <a:lnTo>
                  <a:pt x="27" y="50"/>
                </a:lnTo>
                <a:lnTo>
                  <a:pt x="31" y="50"/>
                </a:lnTo>
                <a:lnTo>
                  <a:pt x="37" y="50"/>
                </a:lnTo>
                <a:lnTo>
                  <a:pt x="43" y="50"/>
                </a:lnTo>
                <a:lnTo>
                  <a:pt x="45" y="50"/>
                </a:lnTo>
                <a:lnTo>
                  <a:pt x="46" y="50"/>
                </a:lnTo>
                <a:lnTo>
                  <a:pt x="46" y="51"/>
                </a:lnTo>
                <a:lnTo>
                  <a:pt x="48" y="53"/>
                </a:lnTo>
                <a:lnTo>
                  <a:pt x="49" y="53"/>
                </a:lnTo>
                <a:lnTo>
                  <a:pt x="51" y="54"/>
                </a:lnTo>
                <a:lnTo>
                  <a:pt x="52" y="54"/>
                </a:lnTo>
                <a:lnTo>
                  <a:pt x="54" y="54"/>
                </a:lnTo>
                <a:lnTo>
                  <a:pt x="57" y="56"/>
                </a:lnTo>
                <a:lnTo>
                  <a:pt x="60" y="54"/>
                </a:lnTo>
                <a:lnTo>
                  <a:pt x="62" y="54"/>
                </a:lnTo>
                <a:lnTo>
                  <a:pt x="65" y="53"/>
                </a:lnTo>
                <a:lnTo>
                  <a:pt x="67" y="51"/>
                </a:lnTo>
                <a:lnTo>
                  <a:pt x="68" y="49"/>
                </a:lnTo>
                <a:lnTo>
                  <a:pt x="70" y="46"/>
                </a:lnTo>
                <a:lnTo>
                  <a:pt x="70" y="43"/>
                </a:lnTo>
                <a:lnTo>
                  <a:pt x="68" y="43"/>
                </a:lnTo>
                <a:lnTo>
                  <a:pt x="68" y="41"/>
                </a:lnTo>
                <a:lnTo>
                  <a:pt x="68" y="40"/>
                </a:lnTo>
                <a:lnTo>
                  <a:pt x="67" y="38"/>
                </a:lnTo>
                <a:lnTo>
                  <a:pt x="65" y="35"/>
                </a:lnTo>
                <a:lnTo>
                  <a:pt x="62" y="32"/>
                </a:lnTo>
                <a:lnTo>
                  <a:pt x="61" y="31"/>
                </a:lnTo>
                <a:lnTo>
                  <a:pt x="58" y="29"/>
                </a:lnTo>
                <a:lnTo>
                  <a:pt x="55" y="26"/>
                </a:lnTo>
                <a:lnTo>
                  <a:pt x="52" y="25"/>
                </a:lnTo>
                <a:lnTo>
                  <a:pt x="49" y="23"/>
                </a:lnTo>
                <a:lnTo>
                  <a:pt x="46" y="20"/>
                </a:lnTo>
                <a:lnTo>
                  <a:pt x="45" y="19"/>
                </a:lnTo>
                <a:lnTo>
                  <a:pt x="43" y="16"/>
                </a:lnTo>
                <a:lnTo>
                  <a:pt x="43" y="14"/>
                </a:lnTo>
                <a:lnTo>
                  <a:pt x="42" y="11"/>
                </a:lnTo>
                <a:lnTo>
                  <a:pt x="40" y="10"/>
                </a:lnTo>
                <a:lnTo>
                  <a:pt x="40" y="7"/>
                </a:lnTo>
                <a:lnTo>
                  <a:pt x="39" y="6"/>
                </a:lnTo>
                <a:lnTo>
                  <a:pt x="36" y="4"/>
                </a:lnTo>
                <a:lnTo>
                  <a:pt x="33" y="1"/>
                </a:lnTo>
                <a:lnTo>
                  <a:pt x="30" y="0"/>
                </a:lnTo>
                <a:lnTo>
                  <a:pt x="27" y="0"/>
                </a:lnTo>
                <a:lnTo>
                  <a:pt x="23" y="1"/>
                </a:lnTo>
                <a:lnTo>
                  <a:pt x="20" y="3"/>
                </a:lnTo>
                <a:lnTo>
                  <a:pt x="17" y="4"/>
                </a:lnTo>
                <a:lnTo>
                  <a:pt x="15" y="7"/>
                </a:lnTo>
                <a:lnTo>
                  <a:pt x="12" y="10"/>
                </a:lnTo>
                <a:lnTo>
                  <a:pt x="6" y="14"/>
                </a:lnTo>
              </a:path>
            </a:pathLst>
          </a:custGeom>
          <a:solidFill>
            <a:srgbClr val="FFFF00"/>
          </a:solidFill>
          <a:ln w="4763">
            <a:solidFill>
              <a:srgbClr val="990000"/>
            </a:solidFill>
            <a:round/>
            <a:headEnd/>
            <a:tailEnd/>
          </a:ln>
        </p:spPr>
        <p:txBody>
          <a:bodyPr/>
          <a:lstStyle/>
          <a:p>
            <a:endParaRPr lang="en-US"/>
          </a:p>
        </p:txBody>
      </p:sp>
      <p:sp>
        <p:nvSpPr>
          <p:cNvPr id="53304" name="Freeform 55"/>
          <p:cNvSpPr>
            <a:spLocks/>
          </p:cNvSpPr>
          <p:nvPr/>
        </p:nvSpPr>
        <p:spPr bwMode="auto">
          <a:xfrm>
            <a:off x="6507166" y="4541838"/>
            <a:ext cx="47625" cy="44451"/>
          </a:xfrm>
          <a:custGeom>
            <a:avLst/>
            <a:gdLst>
              <a:gd name="T0" fmla="*/ 2147483647 w 34"/>
              <a:gd name="T1" fmla="*/ 2147483647 h 28"/>
              <a:gd name="T2" fmla="*/ 2147483647 w 34"/>
              <a:gd name="T3" fmla="*/ 2147483647 h 28"/>
              <a:gd name="T4" fmla="*/ 2147483647 w 34"/>
              <a:gd name="T5" fmla="*/ 2147483647 h 28"/>
              <a:gd name="T6" fmla="*/ 2147483647 w 34"/>
              <a:gd name="T7" fmla="*/ 2147483647 h 28"/>
              <a:gd name="T8" fmla="*/ 2147483647 w 34"/>
              <a:gd name="T9" fmla="*/ 2147483647 h 28"/>
              <a:gd name="T10" fmla="*/ 0 w 34"/>
              <a:gd name="T11" fmla="*/ 2147483647 h 28"/>
              <a:gd name="T12" fmla="*/ 0 w 34"/>
              <a:gd name="T13" fmla="*/ 2147483647 h 28"/>
              <a:gd name="T14" fmla="*/ 0 w 34"/>
              <a:gd name="T15" fmla="*/ 2147483647 h 28"/>
              <a:gd name="T16" fmla="*/ 0 w 34"/>
              <a:gd name="T17" fmla="*/ 2147483647 h 28"/>
              <a:gd name="T18" fmla="*/ 0 w 34"/>
              <a:gd name="T19" fmla="*/ 2147483647 h 28"/>
              <a:gd name="T20" fmla="*/ 2147483647 w 34"/>
              <a:gd name="T21" fmla="*/ 2147483647 h 28"/>
              <a:gd name="T22" fmla="*/ 2147483647 w 34"/>
              <a:gd name="T23" fmla="*/ 2147483647 h 28"/>
              <a:gd name="T24" fmla="*/ 2147483647 w 34"/>
              <a:gd name="T25" fmla="*/ 2147483647 h 28"/>
              <a:gd name="T26" fmla="*/ 2147483647 w 34"/>
              <a:gd name="T27" fmla="*/ 2147483647 h 28"/>
              <a:gd name="T28" fmla="*/ 2147483647 w 34"/>
              <a:gd name="T29" fmla="*/ 2147483647 h 28"/>
              <a:gd name="T30" fmla="*/ 2147483647 w 34"/>
              <a:gd name="T31" fmla="*/ 2147483647 h 28"/>
              <a:gd name="T32" fmla="*/ 2147483647 w 34"/>
              <a:gd name="T33" fmla="*/ 2147483647 h 28"/>
              <a:gd name="T34" fmla="*/ 2147483647 w 34"/>
              <a:gd name="T35" fmla="*/ 2147483647 h 28"/>
              <a:gd name="T36" fmla="*/ 2147483647 w 34"/>
              <a:gd name="T37" fmla="*/ 2147483647 h 28"/>
              <a:gd name="T38" fmla="*/ 2147483647 w 34"/>
              <a:gd name="T39" fmla="*/ 2147483647 h 28"/>
              <a:gd name="T40" fmla="*/ 2147483647 w 34"/>
              <a:gd name="T41" fmla="*/ 2147483647 h 28"/>
              <a:gd name="T42" fmla="*/ 2147483647 w 34"/>
              <a:gd name="T43" fmla="*/ 2147483647 h 28"/>
              <a:gd name="T44" fmla="*/ 2147483647 w 34"/>
              <a:gd name="T45" fmla="*/ 2147483647 h 28"/>
              <a:gd name="T46" fmla="*/ 2147483647 w 34"/>
              <a:gd name="T47" fmla="*/ 2147483647 h 28"/>
              <a:gd name="T48" fmla="*/ 2147483647 w 34"/>
              <a:gd name="T49" fmla="*/ 2147483647 h 28"/>
              <a:gd name="T50" fmla="*/ 2147483647 w 34"/>
              <a:gd name="T51" fmla="*/ 2147483647 h 28"/>
              <a:gd name="T52" fmla="*/ 2147483647 w 34"/>
              <a:gd name="T53" fmla="*/ 2147483647 h 28"/>
              <a:gd name="T54" fmla="*/ 2147483647 w 34"/>
              <a:gd name="T55" fmla="*/ 2147483647 h 28"/>
              <a:gd name="T56" fmla="*/ 2147483647 w 34"/>
              <a:gd name="T57" fmla="*/ 2147483647 h 28"/>
              <a:gd name="T58" fmla="*/ 2147483647 w 34"/>
              <a:gd name="T59" fmla="*/ 2147483647 h 28"/>
              <a:gd name="T60" fmla="*/ 2147483647 w 34"/>
              <a:gd name="T61" fmla="*/ 2147483647 h 28"/>
              <a:gd name="T62" fmla="*/ 2147483647 w 34"/>
              <a:gd name="T63" fmla="*/ 2147483647 h 28"/>
              <a:gd name="T64" fmla="*/ 2147483647 w 34"/>
              <a:gd name="T65" fmla="*/ 2147483647 h 28"/>
              <a:gd name="T66" fmla="*/ 2147483647 w 34"/>
              <a:gd name="T67" fmla="*/ 2147483647 h 28"/>
              <a:gd name="T68" fmla="*/ 2147483647 w 34"/>
              <a:gd name="T69" fmla="*/ 2147483647 h 28"/>
              <a:gd name="T70" fmla="*/ 2147483647 w 34"/>
              <a:gd name="T71" fmla="*/ 2147483647 h 28"/>
              <a:gd name="T72" fmla="*/ 2147483647 w 34"/>
              <a:gd name="T73" fmla="*/ 2147483647 h 28"/>
              <a:gd name="T74" fmla="*/ 2147483647 w 34"/>
              <a:gd name="T75" fmla="*/ 2147483647 h 28"/>
              <a:gd name="T76" fmla="*/ 2147483647 w 34"/>
              <a:gd name="T77" fmla="*/ 2147483647 h 28"/>
              <a:gd name="T78" fmla="*/ 2147483647 w 34"/>
              <a:gd name="T79" fmla="*/ 2147483647 h 28"/>
              <a:gd name="T80" fmla="*/ 2147483647 w 34"/>
              <a:gd name="T81" fmla="*/ 2147483647 h 28"/>
              <a:gd name="T82" fmla="*/ 2147483647 w 34"/>
              <a:gd name="T83" fmla="*/ 0 h 28"/>
              <a:gd name="T84" fmla="*/ 2147483647 w 34"/>
              <a:gd name="T85" fmla="*/ 0 h 28"/>
              <a:gd name="T86" fmla="*/ 2147483647 w 34"/>
              <a:gd name="T87" fmla="*/ 2147483647 h 28"/>
              <a:gd name="T88" fmla="*/ 2147483647 w 34"/>
              <a:gd name="T89" fmla="*/ 2147483647 h 28"/>
              <a:gd name="T90" fmla="*/ 2147483647 w 34"/>
              <a:gd name="T91" fmla="*/ 2147483647 h 28"/>
              <a:gd name="T92" fmla="*/ 2147483647 w 34"/>
              <a:gd name="T93" fmla="*/ 2147483647 h 28"/>
              <a:gd name="T94" fmla="*/ 2147483647 w 34"/>
              <a:gd name="T95" fmla="*/ 2147483647 h 28"/>
              <a:gd name="T96" fmla="*/ 2147483647 w 34"/>
              <a:gd name="T97" fmla="*/ 2147483647 h 28"/>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34"/>
              <a:gd name="T148" fmla="*/ 0 h 28"/>
              <a:gd name="T149" fmla="*/ 34 w 34"/>
              <a:gd name="T150" fmla="*/ 28 h 28"/>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34" h="28">
                <a:moveTo>
                  <a:pt x="9" y="6"/>
                </a:moveTo>
                <a:lnTo>
                  <a:pt x="7" y="9"/>
                </a:lnTo>
                <a:lnTo>
                  <a:pt x="4" y="10"/>
                </a:lnTo>
                <a:lnTo>
                  <a:pt x="3" y="13"/>
                </a:lnTo>
                <a:lnTo>
                  <a:pt x="1" y="16"/>
                </a:lnTo>
                <a:lnTo>
                  <a:pt x="0" y="19"/>
                </a:lnTo>
                <a:lnTo>
                  <a:pt x="0" y="21"/>
                </a:lnTo>
                <a:lnTo>
                  <a:pt x="0" y="24"/>
                </a:lnTo>
                <a:lnTo>
                  <a:pt x="0" y="27"/>
                </a:lnTo>
                <a:lnTo>
                  <a:pt x="0" y="28"/>
                </a:lnTo>
                <a:lnTo>
                  <a:pt x="1" y="28"/>
                </a:lnTo>
                <a:lnTo>
                  <a:pt x="3" y="28"/>
                </a:lnTo>
                <a:lnTo>
                  <a:pt x="4" y="28"/>
                </a:lnTo>
                <a:lnTo>
                  <a:pt x="6" y="28"/>
                </a:lnTo>
                <a:lnTo>
                  <a:pt x="9" y="28"/>
                </a:lnTo>
                <a:lnTo>
                  <a:pt x="10" y="28"/>
                </a:lnTo>
                <a:lnTo>
                  <a:pt x="12" y="28"/>
                </a:lnTo>
                <a:lnTo>
                  <a:pt x="13" y="27"/>
                </a:lnTo>
                <a:lnTo>
                  <a:pt x="15" y="27"/>
                </a:lnTo>
                <a:lnTo>
                  <a:pt x="17" y="27"/>
                </a:lnTo>
                <a:lnTo>
                  <a:pt x="19" y="27"/>
                </a:lnTo>
                <a:lnTo>
                  <a:pt x="20" y="28"/>
                </a:lnTo>
                <a:lnTo>
                  <a:pt x="22" y="28"/>
                </a:lnTo>
                <a:lnTo>
                  <a:pt x="25" y="28"/>
                </a:lnTo>
                <a:lnTo>
                  <a:pt x="26" y="28"/>
                </a:lnTo>
                <a:lnTo>
                  <a:pt x="28" y="28"/>
                </a:lnTo>
                <a:lnTo>
                  <a:pt x="29" y="28"/>
                </a:lnTo>
                <a:lnTo>
                  <a:pt x="31" y="27"/>
                </a:lnTo>
                <a:lnTo>
                  <a:pt x="32" y="27"/>
                </a:lnTo>
                <a:lnTo>
                  <a:pt x="34" y="22"/>
                </a:lnTo>
                <a:lnTo>
                  <a:pt x="34" y="18"/>
                </a:lnTo>
                <a:lnTo>
                  <a:pt x="32" y="15"/>
                </a:lnTo>
                <a:lnTo>
                  <a:pt x="31" y="10"/>
                </a:lnTo>
                <a:lnTo>
                  <a:pt x="29" y="7"/>
                </a:lnTo>
                <a:lnTo>
                  <a:pt x="26" y="5"/>
                </a:lnTo>
                <a:lnTo>
                  <a:pt x="23" y="3"/>
                </a:lnTo>
                <a:lnTo>
                  <a:pt x="20" y="2"/>
                </a:lnTo>
                <a:lnTo>
                  <a:pt x="19" y="0"/>
                </a:lnTo>
                <a:lnTo>
                  <a:pt x="17" y="0"/>
                </a:lnTo>
                <a:lnTo>
                  <a:pt x="16" y="2"/>
                </a:lnTo>
                <a:lnTo>
                  <a:pt x="15" y="2"/>
                </a:lnTo>
                <a:lnTo>
                  <a:pt x="13" y="3"/>
                </a:lnTo>
                <a:lnTo>
                  <a:pt x="12" y="3"/>
                </a:lnTo>
                <a:lnTo>
                  <a:pt x="10" y="5"/>
                </a:lnTo>
                <a:lnTo>
                  <a:pt x="9" y="6"/>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305" name="Freeform 56"/>
          <p:cNvSpPr>
            <a:spLocks/>
          </p:cNvSpPr>
          <p:nvPr/>
        </p:nvSpPr>
        <p:spPr bwMode="auto">
          <a:xfrm>
            <a:off x="6507166" y="4541838"/>
            <a:ext cx="47625" cy="44451"/>
          </a:xfrm>
          <a:custGeom>
            <a:avLst/>
            <a:gdLst>
              <a:gd name="T0" fmla="*/ 2147483647 w 34"/>
              <a:gd name="T1" fmla="*/ 2147483647 h 28"/>
              <a:gd name="T2" fmla="*/ 2147483647 w 34"/>
              <a:gd name="T3" fmla="*/ 2147483647 h 28"/>
              <a:gd name="T4" fmla="*/ 2147483647 w 34"/>
              <a:gd name="T5" fmla="*/ 2147483647 h 28"/>
              <a:gd name="T6" fmla="*/ 2147483647 w 34"/>
              <a:gd name="T7" fmla="*/ 2147483647 h 28"/>
              <a:gd name="T8" fmla="*/ 2147483647 w 34"/>
              <a:gd name="T9" fmla="*/ 2147483647 h 28"/>
              <a:gd name="T10" fmla="*/ 0 w 34"/>
              <a:gd name="T11" fmla="*/ 2147483647 h 28"/>
              <a:gd name="T12" fmla="*/ 0 w 34"/>
              <a:gd name="T13" fmla="*/ 2147483647 h 28"/>
              <a:gd name="T14" fmla="*/ 0 w 34"/>
              <a:gd name="T15" fmla="*/ 2147483647 h 28"/>
              <a:gd name="T16" fmla="*/ 0 w 34"/>
              <a:gd name="T17" fmla="*/ 2147483647 h 28"/>
              <a:gd name="T18" fmla="*/ 0 w 34"/>
              <a:gd name="T19" fmla="*/ 2147483647 h 28"/>
              <a:gd name="T20" fmla="*/ 2147483647 w 34"/>
              <a:gd name="T21" fmla="*/ 2147483647 h 28"/>
              <a:gd name="T22" fmla="*/ 2147483647 w 34"/>
              <a:gd name="T23" fmla="*/ 2147483647 h 28"/>
              <a:gd name="T24" fmla="*/ 2147483647 w 34"/>
              <a:gd name="T25" fmla="*/ 2147483647 h 28"/>
              <a:gd name="T26" fmla="*/ 2147483647 w 34"/>
              <a:gd name="T27" fmla="*/ 2147483647 h 28"/>
              <a:gd name="T28" fmla="*/ 2147483647 w 34"/>
              <a:gd name="T29" fmla="*/ 2147483647 h 28"/>
              <a:gd name="T30" fmla="*/ 2147483647 w 34"/>
              <a:gd name="T31" fmla="*/ 2147483647 h 28"/>
              <a:gd name="T32" fmla="*/ 2147483647 w 34"/>
              <a:gd name="T33" fmla="*/ 2147483647 h 28"/>
              <a:gd name="T34" fmla="*/ 2147483647 w 34"/>
              <a:gd name="T35" fmla="*/ 2147483647 h 28"/>
              <a:gd name="T36" fmla="*/ 2147483647 w 34"/>
              <a:gd name="T37" fmla="*/ 2147483647 h 28"/>
              <a:gd name="T38" fmla="*/ 2147483647 w 34"/>
              <a:gd name="T39" fmla="*/ 2147483647 h 28"/>
              <a:gd name="T40" fmla="*/ 2147483647 w 34"/>
              <a:gd name="T41" fmla="*/ 2147483647 h 28"/>
              <a:gd name="T42" fmla="*/ 2147483647 w 34"/>
              <a:gd name="T43" fmla="*/ 2147483647 h 28"/>
              <a:gd name="T44" fmla="*/ 2147483647 w 34"/>
              <a:gd name="T45" fmla="*/ 2147483647 h 28"/>
              <a:gd name="T46" fmla="*/ 2147483647 w 34"/>
              <a:gd name="T47" fmla="*/ 2147483647 h 28"/>
              <a:gd name="T48" fmla="*/ 2147483647 w 34"/>
              <a:gd name="T49" fmla="*/ 2147483647 h 28"/>
              <a:gd name="T50" fmla="*/ 2147483647 w 34"/>
              <a:gd name="T51" fmla="*/ 2147483647 h 28"/>
              <a:gd name="T52" fmla="*/ 2147483647 w 34"/>
              <a:gd name="T53" fmla="*/ 2147483647 h 28"/>
              <a:gd name="T54" fmla="*/ 2147483647 w 34"/>
              <a:gd name="T55" fmla="*/ 2147483647 h 28"/>
              <a:gd name="T56" fmla="*/ 2147483647 w 34"/>
              <a:gd name="T57" fmla="*/ 2147483647 h 28"/>
              <a:gd name="T58" fmla="*/ 2147483647 w 34"/>
              <a:gd name="T59" fmla="*/ 2147483647 h 28"/>
              <a:gd name="T60" fmla="*/ 2147483647 w 34"/>
              <a:gd name="T61" fmla="*/ 2147483647 h 28"/>
              <a:gd name="T62" fmla="*/ 2147483647 w 34"/>
              <a:gd name="T63" fmla="*/ 2147483647 h 28"/>
              <a:gd name="T64" fmla="*/ 2147483647 w 34"/>
              <a:gd name="T65" fmla="*/ 2147483647 h 28"/>
              <a:gd name="T66" fmla="*/ 2147483647 w 34"/>
              <a:gd name="T67" fmla="*/ 2147483647 h 28"/>
              <a:gd name="T68" fmla="*/ 2147483647 w 34"/>
              <a:gd name="T69" fmla="*/ 2147483647 h 28"/>
              <a:gd name="T70" fmla="*/ 2147483647 w 34"/>
              <a:gd name="T71" fmla="*/ 2147483647 h 28"/>
              <a:gd name="T72" fmla="*/ 2147483647 w 34"/>
              <a:gd name="T73" fmla="*/ 2147483647 h 28"/>
              <a:gd name="T74" fmla="*/ 2147483647 w 34"/>
              <a:gd name="T75" fmla="*/ 2147483647 h 28"/>
              <a:gd name="T76" fmla="*/ 2147483647 w 34"/>
              <a:gd name="T77" fmla="*/ 2147483647 h 28"/>
              <a:gd name="T78" fmla="*/ 2147483647 w 34"/>
              <a:gd name="T79" fmla="*/ 2147483647 h 28"/>
              <a:gd name="T80" fmla="*/ 2147483647 w 34"/>
              <a:gd name="T81" fmla="*/ 2147483647 h 28"/>
              <a:gd name="T82" fmla="*/ 2147483647 w 34"/>
              <a:gd name="T83" fmla="*/ 0 h 28"/>
              <a:gd name="T84" fmla="*/ 2147483647 w 34"/>
              <a:gd name="T85" fmla="*/ 0 h 28"/>
              <a:gd name="T86" fmla="*/ 2147483647 w 34"/>
              <a:gd name="T87" fmla="*/ 2147483647 h 28"/>
              <a:gd name="T88" fmla="*/ 2147483647 w 34"/>
              <a:gd name="T89" fmla="*/ 2147483647 h 28"/>
              <a:gd name="T90" fmla="*/ 2147483647 w 34"/>
              <a:gd name="T91" fmla="*/ 2147483647 h 28"/>
              <a:gd name="T92" fmla="*/ 2147483647 w 34"/>
              <a:gd name="T93" fmla="*/ 2147483647 h 28"/>
              <a:gd name="T94" fmla="*/ 2147483647 w 34"/>
              <a:gd name="T95" fmla="*/ 2147483647 h 28"/>
              <a:gd name="T96" fmla="*/ 2147483647 w 34"/>
              <a:gd name="T97" fmla="*/ 2147483647 h 28"/>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34"/>
              <a:gd name="T148" fmla="*/ 0 h 28"/>
              <a:gd name="T149" fmla="*/ 34 w 34"/>
              <a:gd name="T150" fmla="*/ 28 h 28"/>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34" h="28">
                <a:moveTo>
                  <a:pt x="9" y="6"/>
                </a:moveTo>
                <a:lnTo>
                  <a:pt x="7" y="9"/>
                </a:lnTo>
                <a:lnTo>
                  <a:pt x="4" y="10"/>
                </a:lnTo>
                <a:lnTo>
                  <a:pt x="3" y="13"/>
                </a:lnTo>
                <a:lnTo>
                  <a:pt x="1" y="16"/>
                </a:lnTo>
                <a:lnTo>
                  <a:pt x="0" y="19"/>
                </a:lnTo>
                <a:lnTo>
                  <a:pt x="0" y="21"/>
                </a:lnTo>
                <a:lnTo>
                  <a:pt x="0" y="24"/>
                </a:lnTo>
                <a:lnTo>
                  <a:pt x="0" y="27"/>
                </a:lnTo>
                <a:lnTo>
                  <a:pt x="0" y="28"/>
                </a:lnTo>
                <a:lnTo>
                  <a:pt x="1" y="28"/>
                </a:lnTo>
                <a:lnTo>
                  <a:pt x="3" y="28"/>
                </a:lnTo>
                <a:lnTo>
                  <a:pt x="4" y="28"/>
                </a:lnTo>
                <a:lnTo>
                  <a:pt x="6" y="28"/>
                </a:lnTo>
                <a:lnTo>
                  <a:pt x="9" y="28"/>
                </a:lnTo>
                <a:lnTo>
                  <a:pt x="10" y="28"/>
                </a:lnTo>
                <a:lnTo>
                  <a:pt x="12" y="28"/>
                </a:lnTo>
                <a:lnTo>
                  <a:pt x="13" y="27"/>
                </a:lnTo>
                <a:lnTo>
                  <a:pt x="15" y="27"/>
                </a:lnTo>
                <a:lnTo>
                  <a:pt x="17" y="27"/>
                </a:lnTo>
                <a:lnTo>
                  <a:pt x="19" y="27"/>
                </a:lnTo>
                <a:lnTo>
                  <a:pt x="20" y="28"/>
                </a:lnTo>
                <a:lnTo>
                  <a:pt x="22" y="28"/>
                </a:lnTo>
                <a:lnTo>
                  <a:pt x="25" y="28"/>
                </a:lnTo>
                <a:lnTo>
                  <a:pt x="26" y="28"/>
                </a:lnTo>
                <a:lnTo>
                  <a:pt x="28" y="28"/>
                </a:lnTo>
                <a:lnTo>
                  <a:pt x="29" y="28"/>
                </a:lnTo>
                <a:lnTo>
                  <a:pt x="31" y="27"/>
                </a:lnTo>
                <a:lnTo>
                  <a:pt x="32" y="27"/>
                </a:lnTo>
                <a:lnTo>
                  <a:pt x="34" y="22"/>
                </a:lnTo>
                <a:lnTo>
                  <a:pt x="34" y="18"/>
                </a:lnTo>
                <a:lnTo>
                  <a:pt x="32" y="15"/>
                </a:lnTo>
                <a:lnTo>
                  <a:pt x="31" y="10"/>
                </a:lnTo>
                <a:lnTo>
                  <a:pt x="29" y="7"/>
                </a:lnTo>
                <a:lnTo>
                  <a:pt x="26" y="5"/>
                </a:lnTo>
                <a:lnTo>
                  <a:pt x="23" y="3"/>
                </a:lnTo>
                <a:lnTo>
                  <a:pt x="20" y="2"/>
                </a:lnTo>
                <a:lnTo>
                  <a:pt x="19" y="0"/>
                </a:lnTo>
                <a:lnTo>
                  <a:pt x="17" y="0"/>
                </a:lnTo>
                <a:lnTo>
                  <a:pt x="16" y="2"/>
                </a:lnTo>
                <a:lnTo>
                  <a:pt x="15" y="2"/>
                </a:lnTo>
                <a:lnTo>
                  <a:pt x="13" y="3"/>
                </a:lnTo>
                <a:lnTo>
                  <a:pt x="12" y="3"/>
                </a:lnTo>
                <a:lnTo>
                  <a:pt x="10" y="5"/>
                </a:lnTo>
                <a:lnTo>
                  <a:pt x="9" y="6"/>
                </a:lnTo>
              </a:path>
            </a:pathLst>
          </a:custGeom>
          <a:solidFill>
            <a:srgbClr val="FFFF00"/>
          </a:solidFill>
          <a:ln w="4763">
            <a:solidFill>
              <a:srgbClr val="990000"/>
            </a:solidFill>
            <a:round/>
            <a:headEnd/>
            <a:tailEnd/>
          </a:ln>
        </p:spPr>
        <p:txBody>
          <a:bodyPr/>
          <a:lstStyle/>
          <a:p>
            <a:endParaRPr lang="en-US"/>
          </a:p>
        </p:txBody>
      </p:sp>
      <p:sp>
        <p:nvSpPr>
          <p:cNvPr id="53306" name="Freeform 57"/>
          <p:cNvSpPr>
            <a:spLocks/>
          </p:cNvSpPr>
          <p:nvPr/>
        </p:nvSpPr>
        <p:spPr bwMode="auto">
          <a:xfrm>
            <a:off x="6538914" y="4508503"/>
            <a:ext cx="80963" cy="61913"/>
          </a:xfrm>
          <a:custGeom>
            <a:avLst/>
            <a:gdLst>
              <a:gd name="T0" fmla="*/ 2147483647 w 57"/>
              <a:gd name="T1" fmla="*/ 2147483647 h 39"/>
              <a:gd name="T2" fmla="*/ 2147483647 w 57"/>
              <a:gd name="T3" fmla="*/ 2147483647 h 39"/>
              <a:gd name="T4" fmla="*/ 2147483647 w 57"/>
              <a:gd name="T5" fmla="*/ 2147483647 h 39"/>
              <a:gd name="T6" fmla="*/ 2147483647 w 57"/>
              <a:gd name="T7" fmla="*/ 2147483647 h 39"/>
              <a:gd name="T8" fmla="*/ 2147483647 w 57"/>
              <a:gd name="T9" fmla="*/ 2147483647 h 39"/>
              <a:gd name="T10" fmla="*/ 2147483647 w 57"/>
              <a:gd name="T11" fmla="*/ 2147483647 h 39"/>
              <a:gd name="T12" fmla="*/ 2147483647 w 57"/>
              <a:gd name="T13" fmla="*/ 2147483647 h 39"/>
              <a:gd name="T14" fmla="*/ 0 w 57"/>
              <a:gd name="T15" fmla="*/ 2147483647 h 39"/>
              <a:gd name="T16" fmla="*/ 0 w 57"/>
              <a:gd name="T17" fmla="*/ 2147483647 h 39"/>
              <a:gd name="T18" fmla="*/ 0 w 57"/>
              <a:gd name="T19" fmla="*/ 2147483647 h 39"/>
              <a:gd name="T20" fmla="*/ 0 w 57"/>
              <a:gd name="T21" fmla="*/ 2147483647 h 39"/>
              <a:gd name="T22" fmla="*/ 0 w 57"/>
              <a:gd name="T23" fmla="*/ 2147483647 h 39"/>
              <a:gd name="T24" fmla="*/ 2147483647 w 57"/>
              <a:gd name="T25" fmla="*/ 2147483647 h 39"/>
              <a:gd name="T26" fmla="*/ 2147483647 w 57"/>
              <a:gd name="T27" fmla="*/ 2147483647 h 39"/>
              <a:gd name="T28" fmla="*/ 2147483647 w 57"/>
              <a:gd name="T29" fmla="*/ 2147483647 h 39"/>
              <a:gd name="T30" fmla="*/ 2147483647 w 57"/>
              <a:gd name="T31" fmla="*/ 2147483647 h 39"/>
              <a:gd name="T32" fmla="*/ 2147483647 w 57"/>
              <a:gd name="T33" fmla="*/ 2147483647 h 39"/>
              <a:gd name="T34" fmla="*/ 2147483647 w 57"/>
              <a:gd name="T35" fmla="*/ 2147483647 h 39"/>
              <a:gd name="T36" fmla="*/ 2147483647 w 57"/>
              <a:gd name="T37" fmla="*/ 2147483647 h 39"/>
              <a:gd name="T38" fmla="*/ 2147483647 w 57"/>
              <a:gd name="T39" fmla="*/ 2147483647 h 39"/>
              <a:gd name="T40" fmla="*/ 2147483647 w 57"/>
              <a:gd name="T41" fmla="*/ 2147483647 h 39"/>
              <a:gd name="T42" fmla="*/ 2147483647 w 57"/>
              <a:gd name="T43" fmla="*/ 2147483647 h 39"/>
              <a:gd name="T44" fmla="*/ 2147483647 w 57"/>
              <a:gd name="T45" fmla="*/ 2147483647 h 39"/>
              <a:gd name="T46" fmla="*/ 2147483647 w 57"/>
              <a:gd name="T47" fmla="*/ 2147483647 h 39"/>
              <a:gd name="T48" fmla="*/ 2147483647 w 57"/>
              <a:gd name="T49" fmla="*/ 2147483647 h 39"/>
              <a:gd name="T50" fmla="*/ 2147483647 w 57"/>
              <a:gd name="T51" fmla="*/ 2147483647 h 39"/>
              <a:gd name="T52" fmla="*/ 2147483647 w 57"/>
              <a:gd name="T53" fmla="*/ 2147483647 h 39"/>
              <a:gd name="T54" fmla="*/ 2147483647 w 57"/>
              <a:gd name="T55" fmla="*/ 2147483647 h 39"/>
              <a:gd name="T56" fmla="*/ 2147483647 w 57"/>
              <a:gd name="T57" fmla="*/ 2147483647 h 39"/>
              <a:gd name="T58" fmla="*/ 2147483647 w 57"/>
              <a:gd name="T59" fmla="*/ 2147483647 h 39"/>
              <a:gd name="T60" fmla="*/ 2147483647 w 57"/>
              <a:gd name="T61" fmla="*/ 2147483647 h 39"/>
              <a:gd name="T62" fmla="*/ 2147483647 w 57"/>
              <a:gd name="T63" fmla="*/ 2147483647 h 39"/>
              <a:gd name="T64" fmla="*/ 2147483647 w 57"/>
              <a:gd name="T65" fmla="*/ 2147483647 h 39"/>
              <a:gd name="T66" fmla="*/ 2147483647 w 57"/>
              <a:gd name="T67" fmla="*/ 2147483647 h 39"/>
              <a:gd name="T68" fmla="*/ 2147483647 w 57"/>
              <a:gd name="T69" fmla="*/ 2147483647 h 39"/>
              <a:gd name="T70" fmla="*/ 2147483647 w 57"/>
              <a:gd name="T71" fmla="*/ 2147483647 h 39"/>
              <a:gd name="T72" fmla="*/ 2147483647 w 57"/>
              <a:gd name="T73" fmla="*/ 2147483647 h 39"/>
              <a:gd name="T74" fmla="*/ 2147483647 w 57"/>
              <a:gd name="T75" fmla="*/ 2147483647 h 39"/>
              <a:gd name="T76" fmla="*/ 2147483647 w 57"/>
              <a:gd name="T77" fmla="*/ 2147483647 h 39"/>
              <a:gd name="T78" fmla="*/ 2147483647 w 57"/>
              <a:gd name="T79" fmla="*/ 2147483647 h 39"/>
              <a:gd name="T80" fmla="*/ 2147483647 w 57"/>
              <a:gd name="T81" fmla="*/ 2147483647 h 39"/>
              <a:gd name="T82" fmla="*/ 2147483647 w 57"/>
              <a:gd name="T83" fmla="*/ 2147483647 h 39"/>
              <a:gd name="T84" fmla="*/ 2147483647 w 57"/>
              <a:gd name="T85" fmla="*/ 2147483647 h 39"/>
              <a:gd name="T86" fmla="*/ 2147483647 w 57"/>
              <a:gd name="T87" fmla="*/ 2147483647 h 39"/>
              <a:gd name="T88" fmla="*/ 2147483647 w 57"/>
              <a:gd name="T89" fmla="*/ 2147483647 h 39"/>
              <a:gd name="T90" fmla="*/ 2147483647 w 57"/>
              <a:gd name="T91" fmla="*/ 2147483647 h 39"/>
              <a:gd name="T92" fmla="*/ 2147483647 w 57"/>
              <a:gd name="T93" fmla="*/ 2147483647 h 39"/>
              <a:gd name="T94" fmla="*/ 2147483647 w 57"/>
              <a:gd name="T95" fmla="*/ 2147483647 h 39"/>
              <a:gd name="T96" fmla="*/ 2147483647 w 57"/>
              <a:gd name="T97" fmla="*/ 0 h 39"/>
              <a:gd name="T98" fmla="*/ 2147483647 w 57"/>
              <a:gd name="T99" fmla="*/ 0 h 39"/>
              <a:gd name="T100" fmla="*/ 2147483647 w 57"/>
              <a:gd name="T101" fmla="*/ 0 h 39"/>
              <a:gd name="T102" fmla="*/ 2147483647 w 57"/>
              <a:gd name="T103" fmla="*/ 0 h 39"/>
              <a:gd name="T104" fmla="*/ 2147483647 w 57"/>
              <a:gd name="T105" fmla="*/ 0 h 39"/>
              <a:gd name="T106" fmla="*/ 2147483647 w 57"/>
              <a:gd name="T107" fmla="*/ 2147483647 h 39"/>
              <a:gd name="T108" fmla="*/ 2147483647 w 57"/>
              <a:gd name="T109" fmla="*/ 2147483647 h 39"/>
              <a:gd name="T110" fmla="*/ 2147483647 w 57"/>
              <a:gd name="T111" fmla="*/ 2147483647 h 39"/>
              <a:gd name="T112" fmla="*/ 2147483647 w 57"/>
              <a:gd name="T113" fmla="*/ 2147483647 h 39"/>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57"/>
              <a:gd name="T172" fmla="*/ 0 h 39"/>
              <a:gd name="T173" fmla="*/ 57 w 57"/>
              <a:gd name="T174" fmla="*/ 39 h 39"/>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57" h="39">
                <a:moveTo>
                  <a:pt x="9" y="3"/>
                </a:moveTo>
                <a:lnTo>
                  <a:pt x="8" y="3"/>
                </a:lnTo>
                <a:lnTo>
                  <a:pt x="6" y="3"/>
                </a:lnTo>
                <a:lnTo>
                  <a:pt x="5" y="3"/>
                </a:lnTo>
                <a:lnTo>
                  <a:pt x="3" y="5"/>
                </a:lnTo>
                <a:lnTo>
                  <a:pt x="2" y="5"/>
                </a:lnTo>
                <a:lnTo>
                  <a:pt x="2" y="6"/>
                </a:lnTo>
                <a:lnTo>
                  <a:pt x="0" y="6"/>
                </a:lnTo>
                <a:lnTo>
                  <a:pt x="0" y="8"/>
                </a:lnTo>
                <a:lnTo>
                  <a:pt x="0" y="9"/>
                </a:lnTo>
                <a:lnTo>
                  <a:pt x="0" y="11"/>
                </a:lnTo>
                <a:lnTo>
                  <a:pt x="0" y="14"/>
                </a:lnTo>
                <a:lnTo>
                  <a:pt x="2" y="15"/>
                </a:lnTo>
                <a:lnTo>
                  <a:pt x="2" y="17"/>
                </a:lnTo>
                <a:lnTo>
                  <a:pt x="3" y="18"/>
                </a:lnTo>
                <a:lnTo>
                  <a:pt x="5" y="20"/>
                </a:lnTo>
                <a:lnTo>
                  <a:pt x="8" y="21"/>
                </a:lnTo>
                <a:lnTo>
                  <a:pt x="11" y="23"/>
                </a:lnTo>
                <a:lnTo>
                  <a:pt x="15" y="24"/>
                </a:lnTo>
                <a:lnTo>
                  <a:pt x="18" y="27"/>
                </a:lnTo>
                <a:lnTo>
                  <a:pt x="21" y="28"/>
                </a:lnTo>
                <a:lnTo>
                  <a:pt x="26" y="30"/>
                </a:lnTo>
                <a:lnTo>
                  <a:pt x="28" y="33"/>
                </a:lnTo>
                <a:lnTo>
                  <a:pt x="31" y="34"/>
                </a:lnTo>
                <a:lnTo>
                  <a:pt x="36" y="36"/>
                </a:lnTo>
                <a:lnTo>
                  <a:pt x="39" y="36"/>
                </a:lnTo>
                <a:lnTo>
                  <a:pt x="40" y="37"/>
                </a:lnTo>
                <a:lnTo>
                  <a:pt x="43" y="37"/>
                </a:lnTo>
                <a:lnTo>
                  <a:pt x="46" y="39"/>
                </a:lnTo>
                <a:lnTo>
                  <a:pt x="49" y="39"/>
                </a:lnTo>
                <a:lnTo>
                  <a:pt x="52" y="37"/>
                </a:lnTo>
                <a:lnTo>
                  <a:pt x="54" y="36"/>
                </a:lnTo>
                <a:lnTo>
                  <a:pt x="55" y="34"/>
                </a:lnTo>
                <a:lnTo>
                  <a:pt x="57" y="31"/>
                </a:lnTo>
                <a:lnTo>
                  <a:pt x="55" y="28"/>
                </a:lnTo>
                <a:lnTo>
                  <a:pt x="55" y="26"/>
                </a:lnTo>
                <a:lnTo>
                  <a:pt x="54" y="21"/>
                </a:lnTo>
                <a:lnTo>
                  <a:pt x="52" y="18"/>
                </a:lnTo>
                <a:lnTo>
                  <a:pt x="52" y="15"/>
                </a:lnTo>
                <a:lnTo>
                  <a:pt x="52" y="12"/>
                </a:lnTo>
                <a:lnTo>
                  <a:pt x="54" y="9"/>
                </a:lnTo>
                <a:lnTo>
                  <a:pt x="49" y="8"/>
                </a:lnTo>
                <a:lnTo>
                  <a:pt x="46" y="5"/>
                </a:lnTo>
                <a:lnTo>
                  <a:pt x="43" y="5"/>
                </a:lnTo>
                <a:lnTo>
                  <a:pt x="39" y="3"/>
                </a:lnTo>
                <a:lnTo>
                  <a:pt x="36" y="3"/>
                </a:lnTo>
                <a:lnTo>
                  <a:pt x="33" y="2"/>
                </a:lnTo>
                <a:lnTo>
                  <a:pt x="28" y="2"/>
                </a:lnTo>
                <a:lnTo>
                  <a:pt x="24" y="0"/>
                </a:lnTo>
                <a:lnTo>
                  <a:pt x="23" y="0"/>
                </a:lnTo>
                <a:lnTo>
                  <a:pt x="21" y="0"/>
                </a:lnTo>
                <a:lnTo>
                  <a:pt x="20" y="0"/>
                </a:lnTo>
                <a:lnTo>
                  <a:pt x="17" y="0"/>
                </a:lnTo>
                <a:lnTo>
                  <a:pt x="15" y="2"/>
                </a:lnTo>
                <a:lnTo>
                  <a:pt x="14" y="2"/>
                </a:lnTo>
                <a:lnTo>
                  <a:pt x="11" y="2"/>
                </a:lnTo>
                <a:lnTo>
                  <a:pt x="9" y="3"/>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307" name="Freeform 58"/>
          <p:cNvSpPr>
            <a:spLocks/>
          </p:cNvSpPr>
          <p:nvPr/>
        </p:nvSpPr>
        <p:spPr bwMode="auto">
          <a:xfrm>
            <a:off x="6538914" y="4508503"/>
            <a:ext cx="80963" cy="61913"/>
          </a:xfrm>
          <a:custGeom>
            <a:avLst/>
            <a:gdLst>
              <a:gd name="T0" fmla="*/ 2147483647 w 57"/>
              <a:gd name="T1" fmla="*/ 2147483647 h 39"/>
              <a:gd name="T2" fmla="*/ 2147483647 w 57"/>
              <a:gd name="T3" fmla="*/ 2147483647 h 39"/>
              <a:gd name="T4" fmla="*/ 2147483647 w 57"/>
              <a:gd name="T5" fmla="*/ 2147483647 h 39"/>
              <a:gd name="T6" fmla="*/ 2147483647 w 57"/>
              <a:gd name="T7" fmla="*/ 2147483647 h 39"/>
              <a:gd name="T8" fmla="*/ 2147483647 w 57"/>
              <a:gd name="T9" fmla="*/ 2147483647 h 39"/>
              <a:gd name="T10" fmla="*/ 2147483647 w 57"/>
              <a:gd name="T11" fmla="*/ 2147483647 h 39"/>
              <a:gd name="T12" fmla="*/ 2147483647 w 57"/>
              <a:gd name="T13" fmla="*/ 2147483647 h 39"/>
              <a:gd name="T14" fmla="*/ 0 w 57"/>
              <a:gd name="T15" fmla="*/ 2147483647 h 39"/>
              <a:gd name="T16" fmla="*/ 0 w 57"/>
              <a:gd name="T17" fmla="*/ 2147483647 h 39"/>
              <a:gd name="T18" fmla="*/ 0 w 57"/>
              <a:gd name="T19" fmla="*/ 2147483647 h 39"/>
              <a:gd name="T20" fmla="*/ 0 w 57"/>
              <a:gd name="T21" fmla="*/ 2147483647 h 39"/>
              <a:gd name="T22" fmla="*/ 0 w 57"/>
              <a:gd name="T23" fmla="*/ 2147483647 h 39"/>
              <a:gd name="T24" fmla="*/ 2147483647 w 57"/>
              <a:gd name="T25" fmla="*/ 2147483647 h 39"/>
              <a:gd name="T26" fmla="*/ 2147483647 w 57"/>
              <a:gd name="T27" fmla="*/ 2147483647 h 39"/>
              <a:gd name="T28" fmla="*/ 2147483647 w 57"/>
              <a:gd name="T29" fmla="*/ 2147483647 h 39"/>
              <a:gd name="T30" fmla="*/ 2147483647 w 57"/>
              <a:gd name="T31" fmla="*/ 2147483647 h 39"/>
              <a:gd name="T32" fmla="*/ 2147483647 w 57"/>
              <a:gd name="T33" fmla="*/ 2147483647 h 39"/>
              <a:gd name="T34" fmla="*/ 2147483647 w 57"/>
              <a:gd name="T35" fmla="*/ 2147483647 h 39"/>
              <a:gd name="T36" fmla="*/ 2147483647 w 57"/>
              <a:gd name="T37" fmla="*/ 2147483647 h 39"/>
              <a:gd name="T38" fmla="*/ 2147483647 w 57"/>
              <a:gd name="T39" fmla="*/ 2147483647 h 39"/>
              <a:gd name="T40" fmla="*/ 2147483647 w 57"/>
              <a:gd name="T41" fmla="*/ 2147483647 h 39"/>
              <a:gd name="T42" fmla="*/ 2147483647 w 57"/>
              <a:gd name="T43" fmla="*/ 2147483647 h 39"/>
              <a:gd name="T44" fmla="*/ 2147483647 w 57"/>
              <a:gd name="T45" fmla="*/ 2147483647 h 39"/>
              <a:gd name="T46" fmla="*/ 2147483647 w 57"/>
              <a:gd name="T47" fmla="*/ 2147483647 h 39"/>
              <a:gd name="T48" fmla="*/ 2147483647 w 57"/>
              <a:gd name="T49" fmla="*/ 2147483647 h 39"/>
              <a:gd name="T50" fmla="*/ 2147483647 w 57"/>
              <a:gd name="T51" fmla="*/ 2147483647 h 39"/>
              <a:gd name="T52" fmla="*/ 2147483647 w 57"/>
              <a:gd name="T53" fmla="*/ 2147483647 h 39"/>
              <a:gd name="T54" fmla="*/ 2147483647 w 57"/>
              <a:gd name="T55" fmla="*/ 2147483647 h 39"/>
              <a:gd name="T56" fmla="*/ 2147483647 w 57"/>
              <a:gd name="T57" fmla="*/ 2147483647 h 39"/>
              <a:gd name="T58" fmla="*/ 2147483647 w 57"/>
              <a:gd name="T59" fmla="*/ 2147483647 h 39"/>
              <a:gd name="T60" fmla="*/ 2147483647 w 57"/>
              <a:gd name="T61" fmla="*/ 2147483647 h 39"/>
              <a:gd name="T62" fmla="*/ 2147483647 w 57"/>
              <a:gd name="T63" fmla="*/ 2147483647 h 39"/>
              <a:gd name="T64" fmla="*/ 2147483647 w 57"/>
              <a:gd name="T65" fmla="*/ 2147483647 h 39"/>
              <a:gd name="T66" fmla="*/ 2147483647 w 57"/>
              <a:gd name="T67" fmla="*/ 2147483647 h 39"/>
              <a:gd name="T68" fmla="*/ 2147483647 w 57"/>
              <a:gd name="T69" fmla="*/ 2147483647 h 39"/>
              <a:gd name="T70" fmla="*/ 2147483647 w 57"/>
              <a:gd name="T71" fmla="*/ 2147483647 h 39"/>
              <a:gd name="T72" fmla="*/ 2147483647 w 57"/>
              <a:gd name="T73" fmla="*/ 2147483647 h 39"/>
              <a:gd name="T74" fmla="*/ 2147483647 w 57"/>
              <a:gd name="T75" fmla="*/ 2147483647 h 39"/>
              <a:gd name="T76" fmla="*/ 2147483647 w 57"/>
              <a:gd name="T77" fmla="*/ 2147483647 h 39"/>
              <a:gd name="T78" fmla="*/ 2147483647 w 57"/>
              <a:gd name="T79" fmla="*/ 2147483647 h 39"/>
              <a:gd name="T80" fmla="*/ 2147483647 w 57"/>
              <a:gd name="T81" fmla="*/ 2147483647 h 39"/>
              <a:gd name="T82" fmla="*/ 2147483647 w 57"/>
              <a:gd name="T83" fmla="*/ 2147483647 h 39"/>
              <a:gd name="T84" fmla="*/ 2147483647 w 57"/>
              <a:gd name="T85" fmla="*/ 2147483647 h 39"/>
              <a:gd name="T86" fmla="*/ 2147483647 w 57"/>
              <a:gd name="T87" fmla="*/ 2147483647 h 39"/>
              <a:gd name="T88" fmla="*/ 2147483647 w 57"/>
              <a:gd name="T89" fmla="*/ 2147483647 h 39"/>
              <a:gd name="T90" fmla="*/ 2147483647 w 57"/>
              <a:gd name="T91" fmla="*/ 2147483647 h 39"/>
              <a:gd name="T92" fmla="*/ 2147483647 w 57"/>
              <a:gd name="T93" fmla="*/ 2147483647 h 39"/>
              <a:gd name="T94" fmla="*/ 2147483647 w 57"/>
              <a:gd name="T95" fmla="*/ 2147483647 h 39"/>
              <a:gd name="T96" fmla="*/ 2147483647 w 57"/>
              <a:gd name="T97" fmla="*/ 0 h 39"/>
              <a:gd name="T98" fmla="*/ 2147483647 w 57"/>
              <a:gd name="T99" fmla="*/ 0 h 39"/>
              <a:gd name="T100" fmla="*/ 2147483647 w 57"/>
              <a:gd name="T101" fmla="*/ 0 h 39"/>
              <a:gd name="T102" fmla="*/ 2147483647 w 57"/>
              <a:gd name="T103" fmla="*/ 0 h 39"/>
              <a:gd name="T104" fmla="*/ 2147483647 w 57"/>
              <a:gd name="T105" fmla="*/ 0 h 39"/>
              <a:gd name="T106" fmla="*/ 2147483647 w 57"/>
              <a:gd name="T107" fmla="*/ 2147483647 h 39"/>
              <a:gd name="T108" fmla="*/ 2147483647 w 57"/>
              <a:gd name="T109" fmla="*/ 2147483647 h 39"/>
              <a:gd name="T110" fmla="*/ 2147483647 w 57"/>
              <a:gd name="T111" fmla="*/ 2147483647 h 39"/>
              <a:gd name="T112" fmla="*/ 2147483647 w 57"/>
              <a:gd name="T113" fmla="*/ 2147483647 h 39"/>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57"/>
              <a:gd name="T172" fmla="*/ 0 h 39"/>
              <a:gd name="T173" fmla="*/ 57 w 57"/>
              <a:gd name="T174" fmla="*/ 39 h 39"/>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57" h="39">
                <a:moveTo>
                  <a:pt x="9" y="3"/>
                </a:moveTo>
                <a:lnTo>
                  <a:pt x="8" y="3"/>
                </a:lnTo>
                <a:lnTo>
                  <a:pt x="6" y="3"/>
                </a:lnTo>
                <a:lnTo>
                  <a:pt x="5" y="3"/>
                </a:lnTo>
                <a:lnTo>
                  <a:pt x="3" y="5"/>
                </a:lnTo>
                <a:lnTo>
                  <a:pt x="2" y="5"/>
                </a:lnTo>
                <a:lnTo>
                  <a:pt x="2" y="6"/>
                </a:lnTo>
                <a:lnTo>
                  <a:pt x="0" y="6"/>
                </a:lnTo>
                <a:lnTo>
                  <a:pt x="0" y="8"/>
                </a:lnTo>
                <a:lnTo>
                  <a:pt x="0" y="9"/>
                </a:lnTo>
                <a:lnTo>
                  <a:pt x="0" y="11"/>
                </a:lnTo>
                <a:lnTo>
                  <a:pt x="0" y="14"/>
                </a:lnTo>
                <a:lnTo>
                  <a:pt x="2" y="15"/>
                </a:lnTo>
                <a:lnTo>
                  <a:pt x="2" y="17"/>
                </a:lnTo>
                <a:lnTo>
                  <a:pt x="3" y="18"/>
                </a:lnTo>
                <a:lnTo>
                  <a:pt x="5" y="20"/>
                </a:lnTo>
                <a:lnTo>
                  <a:pt x="8" y="21"/>
                </a:lnTo>
                <a:lnTo>
                  <a:pt x="11" y="23"/>
                </a:lnTo>
                <a:lnTo>
                  <a:pt x="15" y="24"/>
                </a:lnTo>
                <a:lnTo>
                  <a:pt x="18" y="27"/>
                </a:lnTo>
                <a:lnTo>
                  <a:pt x="21" y="28"/>
                </a:lnTo>
                <a:lnTo>
                  <a:pt x="26" y="30"/>
                </a:lnTo>
                <a:lnTo>
                  <a:pt x="28" y="33"/>
                </a:lnTo>
                <a:lnTo>
                  <a:pt x="31" y="34"/>
                </a:lnTo>
                <a:lnTo>
                  <a:pt x="36" y="36"/>
                </a:lnTo>
                <a:lnTo>
                  <a:pt x="39" y="36"/>
                </a:lnTo>
                <a:lnTo>
                  <a:pt x="40" y="37"/>
                </a:lnTo>
                <a:lnTo>
                  <a:pt x="43" y="37"/>
                </a:lnTo>
                <a:lnTo>
                  <a:pt x="46" y="39"/>
                </a:lnTo>
                <a:lnTo>
                  <a:pt x="49" y="39"/>
                </a:lnTo>
                <a:lnTo>
                  <a:pt x="52" y="37"/>
                </a:lnTo>
                <a:lnTo>
                  <a:pt x="54" y="36"/>
                </a:lnTo>
                <a:lnTo>
                  <a:pt x="55" y="34"/>
                </a:lnTo>
                <a:lnTo>
                  <a:pt x="57" y="31"/>
                </a:lnTo>
                <a:lnTo>
                  <a:pt x="55" y="28"/>
                </a:lnTo>
                <a:lnTo>
                  <a:pt x="55" y="26"/>
                </a:lnTo>
                <a:lnTo>
                  <a:pt x="54" y="21"/>
                </a:lnTo>
                <a:lnTo>
                  <a:pt x="52" y="18"/>
                </a:lnTo>
                <a:lnTo>
                  <a:pt x="52" y="15"/>
                </a:lnTo>
                <a:lnTo>
                  <a:pt x="52" y="12"/>
                </a:lnTo>
                <a:lnTo>
                  <a:pt x="54" y="9"/>
                </a:lnTo>
                <a:lnTo>
                  <a:pt x="49" y="8"/>
                </a:lnTo>
                <a:lnTo>
                  <a:pt x="46" y="5"/>
                </a:lnTo>
                <a:lnTo>
                  <a:pt x="43" y="5"/>
                </a:lnTo>
                <a:lnTo>
                  <a:pt x="39" y="3"/>
                </a:lnTo>
                <a:lnTo>
                  <a:pt x="36" y="3"/>
                </a:lnTo>
                <a:lnTo>
                  <a:pt x="33" y="2"/>
                </a:lnTo>
                <a:lnTo>
                  <a:pt x="28" y="2"/>
                </a:lnTo>
                <a:lnTo>
                  <a:pt x="24" y="0"/>
                </a:lnTo>
                <a:lnTo>
                  <a:pt x="23" y="0"/>
                </a:lnTo>
                <a:lnTo>
                  <a:pt x="21" y="0"/>
                </a:lnTo>
                <a:lnTo>
                  <a:pt x="20" y="0"/>
                </a:lnTo>
                <a:lnTo>
                  <a:pt x="17" y="0"/>
                </a:lnTo>
                <a:lnTo>
                  <a:pt x="15" y="2"/>
                </a:lnTo>
                <a:lnTo>
                  <a:pt x="14" y="2"/>
                </a:lnTo>
                <a:lnTo>
                  <a:pt x="11" y="2"/>
                </a:lnTo>
                <a:lnTo>
                  <a:pt x="9" y="3"/>
                </a:lnTo>
              </a:path>
            </a:pathLst>
          </a:custGeom>
          <a:solidFill>
            <a:srgbClr val="FFFF00"/>
          </a:solidFill>
          <a:ln w="4763">
            <a:solidFill>
              <a:srgbClr val="990000"/>
            </a:solidFill>
            <a:round/>
            <a:headEnd/>
            <a:tailEnd/>
          </a:ln>
        </p:spPr>
        <p:txBody>
          <a:bodyPr/>
          <a:lstStyle/>
          <a:p>
            <a:endParaRPr lang="en-US"/>
          </a:p>
        </p:txBody>
      </p:sp>
      <p:sp>
        <p:nvSpPr>
          <p:cNvPr id="53308" name="Freeform 59"/>
          <p:cNvSpPr>
            <a:spLocks/>
          </p:cNvSpPr>
          <p:nvPr/>
        </p:nvSpPr>
        <p:spPr bwMode="auto">
          <a:xfrm>
            <a:off x="6559551" y="4570414"/>
            <a:ext cx="63500" cy="74612"/>
          </a:xfrm>
          <a:custGeom>
            <a:avLst/>
            <a:gdLst>
              <a:gd name="T0" fmla="*/ 0 w 45"/>
              <a:gd name="T1" fmla="*/ 2147483647 h 47"/>
              <a:gd name="T2" fmla="*/ 0 w 45"/>
              <a:gd name="T3" fmla="*/ 2147483647 h 47"/>
              <a:gd name="T4" fmla="*/ 2147483647 w 45"/>
              <a:gd name="T5" fmla="*/ 2147483647 h 47"/>
              <a:gd name="T6" fmla="*/ 2147483647 w 45"/>
              <a:gd name="T7" fmla="*/ 2147483647 h 47"/>
              <a:gd name="T8" fmla="*/ 2147483647 w 45"/>
              <a:gd name="T9" fmla="*/ 2147483647 h 47"/>
              <a:gd name="T10" fmla="*/ 2147483647 w 45"/>
              <a:gd name="T11" fmla="*/ 2147483647 h 47"/>
              <a:gd name="T12" fmla="*/ 2147483647 w 45"/>
              <a:gd name="T13" fmla="*/ 2147483647 h 47"/>
              <a:gd name="T14" fmla="*/ 2147483647 w 45"/>
              <a:gd name="T15" fmla="*/ 2147483647 h 47"/>
              <a:gd name="T16" fmla="*/ 2147483647 w 45"/>
              <a:gd name="T17" fmla="*/ 2147483647 h 47"/>
              <a:gd name="T18" fmla="*/ 2147483647 w 45"/>
              <a:gd name="T19" fmla="*/ 2147483647 h 47"/>
              <a:gd name="T20" fmla="*/ 2147483647 w 45"/>
              <a:gd name="T21" fmla="*/ 2147483647 h 47"/>
              <a:gd name="T22" fmla="*/ 2147483647 w 45"/>
              <a:gd name="T23" fmla="*/ 2147483647 h 47"/>
              <a:gd name="T24" fmla="*/ 2147483647 w 45"/>
              <a:gd name="T25" fmla="*/ 2147483647 h 47"/>
              <a:gd name="T26" fmla="*/ 2147483647 w 45"/>
              <a:gd name="T27" fmla="*/ 2147483647 h 47"/>
              <a:gd name="T28" fmla="*/ 2147483647 w 45"/>
              <a:gd name="T29" fmla="*/ 2147483647 h 47"/>
              <a:gd name="T30" fmla="*/ 2147483647 w 45"/>
              <a:gd name="T31" fmla="*/ 2147483647 h 47"/>
              <a:gd name="T32" fmla="*/ 2147483647 w 45"/>
              <a:gd name="T33" fmla="*/ 2147483647 h 47"/>
              <a:gd name="T34" fmla="*/ 2147483647 w 45"/>
              <a:gd name="T35" fmla="*/ 2147483647 h 47"/>
              <a:gd name="T36" fmla="*/ 2147483647 w 45"/>
              <a:gd name="T37" fmla="*/ 2147483647 h 47"/>
              <a:gd name="T38" fmla="*/ 2147483647 w 45"/>
              <a:gd name="T39" fmla="*/ 2147483647 h 47"/>
              <a:gd name="T40" fmla="*/ 2147483647 w 45"/>
              <a:gd name="T41" fmla="*/ 2147483647 h 47"/>
              <a:gd name="T42" fmla="*/ 2147483647 w 45"/>
              <a:gd name="T43" fmla="*/ 2147483647 h 47"/>
              <a:gd name="T44" fmla="*/ 2147483647 w 45"/>
              <a:gd name="T45" fmla="*/ 2147483647 h 47"/>
              <a:gd name="T46" fmla="*/ 2147483647 w 45"/>
              <a:gd name="T47" fmla="*/ 2147483647 h 47"/>
              <a:gd name="T48" fmla="*/ 2147483647 w 45"/>
              <a:gd name="T49" fmla="*/ 0 h 47"/>
              <a:gd name="T50" fmla="*/ 2147483647 w 45"/>
              <a:gd name="T51" fmla="*/ 0 h 47"/>
              <a:gd name="T52" fmla="*/ 2147483647 w 45"/>
              <a:gd name="T53" fmla="*/ 0 h 47"/>
              <a:gd name="T54" fmla="*/ 2147483647 w 45"/>
              <a:gd name="T55" fmla="*/ 2147483647 h 47"/>
              <a:gd name="T56" fmla="*/ 2147483647 w 45"/>
              <a:gd name="T57" fmla="*/ 2147483647 h 47"/>
              <a:gd name="T58" fmla="*/ 2147483647 w 45"/>
              <a:gd name="T59" fmla="*/ 2147483647 h 47"/>
              <a:gd name="T60" fmla="*/ 2147483647 w 45"/>
              <a:gd name="T61" fmla="*/ 2147483647 h 47"/>
              <a:gd name="T62" fmla="*/ 2147483647 w 45"/>
              <a:gd name="T63" fmla="*/ 2147483647 h 47"/>
              <a:gd name="T64" fmla="*/ 0 w 45"/>
              <a:gd name="T65" fmla="*/ 2147483647 h 4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45"/>
              <a:gd name="T100" fmla="*/ 0 h 47"/>
              <a:gd name="T101" fmla="*/ 45 w 45"/>
              <a:gd name="T102" fmla="*/ 47 h 47"/>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45" h="47">
                <a:moveTo>
                  <a:pt x="0" y="12"/>
                </a:moveTo>
                <a:lnTo>
                  <a:pt x="0" y="18"/>
                </a:lnTo>
                <a:lnTo>
                  <a:pt x="2" y="22"/>
                </a:lnTo>
                <a:lnTo>
                  <a:pt x="5" y="26"/>
                </a:lnTo>
                <a:lnTo>
                  <a:pt x="8" y="31"/>
                </a:lnTo>
                <a:lnTo>
                  <a:pt x="11" y="35"/>
                </a:lnTo>
                <a:lnTo>
                  <a:pt x="15" y="38"/>
                </a:lnTo>
                <a:lnTo>
                  <a:pt x="19" y="43"/>
                </a:lnTo>
                <a:lnTo>
                  <a:pt x="24" y="46"/>
                </a:lnTo>
                <a:lnTo>
                  <a:pt x="25" y="47"/>
                </a:lnTo>
                <a:lnTo>
                  <a:pt x="28" y="47"/>
                </a:lnTo>
                <a:lnTo>
                  <a:pt x="31" y="47"/>
                </a:lnTo>
                <a:lnTo>
                  <a:pt x="34" y="47"/>
                </a:lnTo>
                <a:lnTo>
                  <a:pt x="37" y="44"/>
                </a:lnTo>
                <a:lnTo>
                  <a:pt x="40" y="43"/>
                </a:lnTo>
                <a:lnTo>
                  <a:pt x="42" y="41"/>
                </a:lnTo>
                <a:lnTo>
                  <a:pt x="43" y="38"/>
                </a:lnTo>
                <a:lnTo>
                  <a:pt x="45" y="31"/>
                </a:lnTo>
                <a:lnTo>
                  <a:pt x="45" y="24"/>
                </a:lnTo>
                <a:lnTo>
                  <a:pt x="42" y="18"/>
                </a:lnTo>
                <a:lnTo>
                  <a:pt x="37" y="12"/>
                </a:lnTo>
                <a:lnTo>
                  <a:pt x="31" y="7"/>
                </a:lnTo>
                <a:lnTo>
                  <a:pt x="25" y="3"/>
                </a:lnTo>
                <a:lnTo>
                  <a:pt x="18" y="1"/>
                </a:lnTo>
                <a:lnTo>
                  <a:pt x="11" y="0"/>
                </a:lnTo>
                <a:lnTo>
                  <a:pt x="9" y="0"/>
                </a:lnTo>
                <a:lnTo>
                  <a:pt x="6" y="0"/>
                </a:lnTo>
                <a:lnTo>
                  <a:pt x="6" y="1"/>
                </a:lnTo>
                <a:lnTo>
                  <a:pt x="5" y="3"/>
                </a:lnTo>
                <a:lnTo>
                  <a:pt x="3" y="6"/>
                </a:lnTo>
                <a:lnTo>
                  <a:pt x="3" y="7"/>
                </a:lnTo>
                <a:lnTo>
                  <a:pt x="2" y="9"/>
                </a:lnTo>
                <a:lnTo>
                  <a:pt x="0" y="12"/>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309" name="Freeform 60"/>
          <p:cNvSpPr>
            <a:spLocks/>
          </p:cNvSpPr>
          <p:nvPr/>
        </p:nvSpPr>
        <p:spPr bwMode="auto">
          <a:xfrm>
            <a:off x="6559551" y="4570414"/>
            <a:ext cx="63500" cy="74612"/>
          </a:xfrm>
          <a:custGeom>
            <a:avLst/>
            <a:gdLst>
              <a:gd name="T0" fmla="*/ 0 w 45"/>
              <a:gd name="T1" fmla="*/ 2147483647 h 47"/>
              <a:gd name="T2" fmla="*/ 0 w 45"/>
              <a:gd name="T3" fmla="*/ 2147483647 h 47"/>
              <a:gd name="T4" fmla="*/ 2147483647 w 45"/>
              <a:gd name="T5" fmla="*/ 2147483647 h 47"/>
              <a:gd name="T6" fmla="*/ 2147483647 w 45"/>
              <a:gd name="T7" fmla="*/ 2147483647 h 47"/>
              <a:gd name="T8" fmla="*/ 2147483647 w 45"/>
              <a:gd name="T9" fmla="*/ 2147483647 h 47"/>
              <a:gd name="T10" fmla="*/ 2147483647 w 45"/>
              <a:gd name="T11" fmla="*/ 2147483647 h 47"/>
              <a:gd name="T12" fmla="*/ 2147483647 w 45"/>
              <a:gd name="T13" fmla="*/ 2147483647 h 47"/>
              <a:gd name="T14" fmla="*/ 2147483647 w 45"/>
              <a:gd name="T15" fmla="*/ 2147483647 h 47"/>
              <a:gd name="T16" fmla="*/ 2147483647 w 45"/>
              <a:gd name="T17" fmla="*/ 2147483647 h 47"/>
              <a:gd name="T18" fmla="*/ 2147483647 w 45"/>
              <a:gd name="T19" fmla="*/ 2147483647 h 47"/>
              <a:gd name="T20" fmla="*/ 2147483647 w 45"/>
              <a:gd name="T21" fmla="*/ 2147483647 h 47"/>
              <a:gd name="T22" fmla="*/ 2147483647 w 45"/>
              <a:gd name="T23" fmla="*/ 2147483647 h 47"/>
              <a:gd name="T24" fmla="*/ 2147483647 w 45"/>
              <a:gd name="T25" fmla="*/ 2147483647 h 47"/>
              <a:gd name="T26" fmla="*/ 2147483647 w 45"/>
              <a:gd name="T27" fmla="*/ 2147483647 h 47"/>
              <a:gd name="T28" fmla="*/ 2147483647 w 45"/>
              <a:gd name="T29" fmla="*/ 2147483647 h 47"/>
              <a:gd name="T30" fmla="*/ 2147483647 w 45"/>
              <a:gd name="T31" fmla="*/ 2147483647 h 47"/>
              <a:gd name="T32" fmla="*/ 2147483647 w 45"/>
              <a:gd name="T33" fmla="*/ 2147483647 h 47"/>
              <a:gd name="T34" fmla="*/ 2147483647 w 45"/>
              <a:gd name="T35" fmla="*/ 2147483647 h 47"/>
              <a:gd name="T36" fmla="*/ 2147483647 w 45"/>
              <a:gd name="T37" fmla="*/ 2147483647 h 47"/>
              <a:gd name="T38" fmla="*/ 2147483647 w 45"/>
              <a:gd name="T39" fmla="*/ 2147483647 h 47"/>
              <a:gd name="T40" fmla="*/ 2147483647 w 45"/>
              <a:gd name="T41" fmla="*/ 2147483647 h 47"/>
              <a:gd name="T42" fmla="*/ 2147483647 w 45"/>
              <a:gd name="T43" fmla="*/ 2147483647 h 47"/>
              <a:gd name="T44" fmla="*/ 2147483647 w 45"/>
              <a:gd name="T45" fmla="*/ 2147483647 h 47"/>
              <a:gd name="T46" fmla="*/ 2147483647 w 45"/>
              <a:gd name="T47" fmla="*/ 2147483647 h 47"/>
              <a:gd name="T48" fmla="*/ 2147483647 w 45"/>
              <a:gd name="T49" fmla="*/ 0 h 47"/>
              <a:gd name="T50" fmla="*/ 2147483647 w 45"/>
              <a:gd name="T51" fmla="*/ 0 h 47"/>
              <a:gd name="T52" fmla="*/ 2147483647 w 45"/>
              <a:gd name="T53" fmla="*/ 0 h 47"/>
              <a:gd name="T54" fmla="*/ 2147483647 w 45"/>
              <a:gd name="T55" fmla="*/ 2147483647 h 47"/>
              <a:gd name="T56" fmla="*/ 2147483647 w 45"/>
              <a:gd name="T57" fmla="*/ 2147483647 h 47"/>
              <a:gd name="T58" fmla="*/ 2147483647 w 45"/>
              <a:gd name="T59" fmla="*/ 2147483647 h 47"/>
              <a:gd name="T60" fmla="*/ 2147483647 w 45"/>
              <a:gd name="T61" fmla="*/ 2147483647 h 47"/>
              <a:gd name="T62" fmla="*/ 2147483647 w 45"/>
              <a:gd name="T63" fmla="*/ 2147483647 h 47"/>
              <a:gd name="T64" fmla="*/ 0 w 45"/>
              <a:gd name="T65" fmla="*/ 2147483647 h 4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45"/>
              <a:gd name="T100" fmla="*/ 0 h 47"/>
              <a:gd name="T101" fmla="*/ 45 w 45"/>
              <a:gd name="T102" fmla="*/ 47 h 47"/>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45" h="47">
                <a:moveTo>
                  <a:pt x="0" y="12"/>
                </a:moveTo>
                <a:lnTo>
                  <a:pt x="0" y="18"/>
                </a:lnTo>
                <a:lnTo>
                  <a:pt x="2" y="22"/>
                </a:lnTo>
                <a:lnTo>
                  <a:pt x="5" y="26"/>
                </a:lnTo>
                <a:lnTo>
                  <a:pt x="8" y="31"/>
                </a:lnTo>
                <a:lnTo>
                  <a:pt x="11" y="35"/>
                </a:lnTo>
                <a:lnTo>
                  <a:pt x="15" y="38"/>
                </a:lnTo>
                <a:lnTo>
                  <a:pt x="19" y="43"/>
                </a:lnTo>
                <a:lnTo>
                  <a:pt x="24" y="46"/>
                </a:lnTo>
                <a:lnTo>
                  <a:pt x="25" y="47"/>
                </a:lnTo>
                <a:lnTo>
                  <a:pt x="28" y="47"/>
                </a:lnTo>
                <a:lnTo>
                  <a:pt x="31" y="47"/>
                </a:lnTo>
                <a:lnTo>
                  <a:pt x="34" y="47"/>
                </a:lnTo>
                <a:lnTo>
                  <a:pt x="37" y="44"/>
                </a:lnTo>
                <a:lnTo>
                  <a:pt x="40" y="43"/>
                </a:lnTo>
                <a:lnTo>
                  <a:pt x="42" y="41"/>
                </a:lnTo>
                <a:lnTo>
                  <a:pt x="43" y="38"/>
                </a:lnTo>
                <a:lnTo>
                  <a:pt x="45" y="31"/>
                </a:lnTo>
                <a:lnTo>
                  <a:pt x="45" y="24"/>
                </a:lnTo>
                <a:lnTo>
                  <a:pt x="42" y="18"/>
                </a:lnTo>
                <a:lnTo>
                  <a:pt x="37" y="12"/>
                </a:lnTo>
                <a:lnTo>
                  <a:pt x="31" y="7"/>
                </a:lnTo>
                <a:lnTo>
                  <a:pt x="25" y="3"/>
                </a:lnTo>
                <a:lnTo>
                  <a:pt x="18" y="1"/>
                </a:lnTo>
                <a:lnTo>
                  <a:pt x="11" y="0"/>
                </a:lnTo>
                <a:lnTo>
                  <a:pt x="9" y="0"/>
                </a:lnTo>
                <a:lnTo>
                  <a:pt x="6" y="0"/>
                </a:lnTo>
                <a:lnTo>
                  <a:pt x="6" y="1"/>
                </a:lnTo>
                <a:lnTo>
                  <a:pt x="5" y="3"/>
                </a:lnTo>
                <a:lnTo>
                  <a:pt x="3" y="6"/>
                </a:lnTo>
                <a:lnTo>
                  <a:pt x="3" y="7"/>
                </a:lnTo>
                <a:lnTo>
                  <a:pt x="2" y="9"/>
                </a:lnTo>
                <a:lnTo>
                  <a:pt x="0" y="12"/>
                </a:lnTo>
              </a:path>
            </a:pathLst>
          </a:custGeom>
          <a:solidFill>
            <a:srgbClr val="FFFF00"/>
          </a:solidFill>
          <a:ln w="1588">
            <a:solidFill>
              <a:srgbClr val="990000"/>
            </a:solidFill>
            <a:round/>
            <a:headEnd/>
            <a:tailEnd/>
          </a:ln>
        </p:spPr>
        <p:txBody>
          <a:bodyPr/>
          <a:lstStyle/>
          <a:p>
            <a:endParaRPr lang="en-US"/>
          </a:p>
        </p:txBody>
      </p:sp>
      <p:sp>
        <p:nvSpPr>
          <p:cNvPr id="53310" name="Freeform 61"/>
          <p:cNvSpPr>
            <a:spLocks/>
          </p:cNvSpPr>
          <p:nvPr/>
        </p:nvSpPr>
        <p:spPr bwMode="auto">
          <a:xfrm>
            <a:off x="6559551" y="4570414"/>
            <a:ext cx="63500" cy="74612"/>
          </a:xfrm>
          <a:custGeom>
            <a:avLst/>
            <a:gdLst>
              <a:gd name="T0" fmla="*/ 0 w 45"/>
              <a:gd name="T1" fmla="*/ 2147483647 h 47"/>
              <a:gd name="T2" fmla="*/ 0 w 45"/>
              <a:gd name="T3" fmla="*/ 2147483647 h 47"/>
              <a:gd name="T4" fmla="*/ 2147483647 w 45"/>
              <a:gd name="T5" fmla="*/ 2147483647 h 47"/>
              <a:gd name="T6" fmla="*/ 2147483647 w 45"/>
              <a:gd name="T7" fmla="*/ 2147483647 h 47"/>
              <a:gd name="T8" fmla="*/ 2147483647 w 45"/>
              <a:gd name="T9" fmla="*/ 2147483647 h 47"/>
              <a:gd name="T10" fmla="*/ 2147483647 w 45"/>
              <a:gd name="T11" fmla="*/ 2147483647 h 47"/>
              <a:gd name="T12" fmla="*/ 2147483647 w 45"/>
              <a:gd name="T13" fmla="*/ 2147483647 h 47"/>
              <a:gd name="T14" fmla="*/ 2147483647 w 45"/>
              <a:gd name="T15" fmla="*/ 2147483647 h 47"/>
              <a:gd name="T16" fmla="*/ 2147483647 w 45"/>
              <a:gd name="T17" fmla="*/ 2147483647 h 47"/>
              <a:gd name="T18" fmla="*/ 2147483647 w 45"/>
              <a:gd name="T19" fmla="*/ 2147483647 h 47"/>
              <a:gd name="T20" fmla="*/ 2147483647 w 45"/>
              <a:gd name="T21" fmla="*/ 2147483647 h 47"/>
              <a:gd name="T22" fmla="*/ 2147483647 w 45"/>
              <a:gd name="T23" fmla="*/ 2147483647 h 47"/>
              <a:gd name="T24" fmla="*/ 2147483647 w 45"/>
              <a:gd name="T25" fmla="*/ 2147483647 h 47"/>
              <a:gd name="T26" fmla="*/ 2147483647 w 45"/>
              <a:gd name="T27" fmla="*/ 2147483647 h 47"/>
              <a:gd name="T28" fmla="*/ 2147483647 w 45"/>
              <a:gd name="T29" fmla="*/ 2147483647 h 47"/>
              <a:gd name="T30" fmla="*/ 2147483647 w 45"/>
              <a:gd name="T31" fmla="*/ 2147483647 h 47"/>
              <a:gd name="T32" fmla="*/ 2147483647 w 45"/>
              <a:gd name="T33" fmla="*/ 2147483647 h 47"/>
              <a:gd name="T34" fmla="*/ 2147483647 w 45"/>
              <a:gd name="T35" fmla="*/ 2147483647 h 47"/>
              <a:gd name="T36" fmla="*/ 2147483647 w 45"/>
              <a:gd name="T37" fmla="*/ 2147483647 h 47"/>
              <a:gd name="T38" fmla="*/ 2147483647 w 45"/>
              <a:gd name="T39" fmla="*/ 2147483647 h 47"/>
              <a:gd name="T40" fmla="*/ 2147483647 w 45"/>
              <a:gd name="T41" fmla="*/ 2147483647 h 47"/>
              <a:gd name="T42" fmla="*/ 2147483647 w 45"/>
              <a:gd name="T43" fmla="*/ 2147483647 h 47"/>
              <a:gd name="T44" fmla="*/ 2147483647 w 45"/>
              <a:gd name="T45" fmla="*/ 2147483647 h 47"/>
              <a:gd name="T46" fmla="*/ 2147483647 w 45"/>
              <a:gd name="T47" fmla="*/ 2147483647 h 47"/>
              <a:gd name="T48" fmla="*/ 2147483647 w 45"/>
              <a:gd name="T49" fmla="*/ 0 h 47"/>
              <a:gd name="T50" fmla="*/ 2147483647 w 45"/>
              <a:gd name="T51" fmla="*/ 0 h 47"/>
              <a:gd name="T52" fmla="*/ 2147483647 w 45"/>
              <a:gd name="T53" fmla="*/ 0 h 47"/>
              <a:gd name="T54" fmla="*/ 2147483647 w 45"/>
              <a:gd name="T55" fmla="*/ 2147483647 h 47"/>
              <a:gd name="T56" fmla="*/ 2147483647 w 45"/>
              <a:gd name="T57" fmla="*/ 2147483647 h 47"/>
              <a:gd name="T58" fmla="*/ 2147483647 w 45"/>
              <a:gd name="T59" fmla="*/ 2147483647 h 47"/>
              <a:gd name="T60" fmla="*/ 2147483647 w 45"/>
              <a:gd name="T61" fmla="*/ 2147483647 h 47"/>
              <a:gd name="T62" fmla="*/ 2147483647 w 45"/>
              <a:gd name="T63" fmla="*/ 2147483647 h 47"/>
              <a:gd name="T64" fmla="*/ 0 w 45"/>
              <a:gd name="T65" fmla="*/ 2147483647 h 4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45"/>
              <a:gd name="T100" fmla="*/ 0 h 47"/>
              <a:gd name="T101" fmla="*/ 45 w 45"/>
              <a:gd name="T102" fmla="*/ 47 h 47"/>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45" h="47">
                <a:moveTo>
                  <a:pt x="0" y="12"/>
                </a:moveTo>
                <a:lnTo>
                  <a:pt x="0" y="18"/>
                </a:lnTo>
                <a:lnTo>
                  <a:pt x="2" y="22"/>
                </a:lnTo>
                <a:lnTo>
                  <a:pt x="5" y="26"/>
                </a:lnTo>
                <a:lnTo>
                  <a:pt x="8" y="31"/>
                </a:lnTo>
                <a:lnTo>
                  <a:pt x="11" y="35"/>
                </a:lnTo>
                <a:lnTo>
                  <a:pt x="15" y="38"/>
                </a:lnTo>
                <a:lnTo>
                  <a:pt x="19" y="43"/>
                </a:lnTo>
                <a:lnTo>
                  <a:pt x="24" y="46"/>
                </a:lnTo>
                <a:lnTo>
                  <a:pt x="25" y="47"/>
                </a:lnTo>
                <a:lnTo>
                  <a:pt x="28" y="47"/>
                </a:lnTo>
                <a:lnTo>
                  <a:pt x="31" y="47"/>
                </a:lnTo>
                <a:lnTo>
                  <a:pt x="34" y="47"/>
                </a:lnTo>
                <a:lnTo>
                  <a:pt x="37" y="44"/>
                </a:lnTo>
                <a:lnTo>
                  <a:pt x="40" y="43"/>
                </a:lnTo>
                <a:lnTo>
                  <a:pt x="42" y="41"/>
                </a:lnTo>
                <a:lnTo>
                  <a:pt x="43" y="38"/>
                </a:lnTo>
                <a:lnTo>
                  <a:pt x="45" y="31"/>
                </a:lnTo>
                <a:lnTo>
                  <a:pt x="45" y="24"/>
                </a:lnTo>
                <a:lnTo>
                  <a:pt x="42" y="18"/>
                </a:lnTo>
                <a:lnTo>
                  <a:pt x="37" y="12"/>
                </a:lnTo>
                <a:lnTo>
                  <a:pt x="31" y="7"/>
                </a:lnTo>
                <a:lnTo>
                  <a:pt x="25" y="3"/>
                </a:lnTo>
                <a:lnTo>
                  <a:pt x="18" y="1"/>
                </a:lnTo>
                <a:lnTo>
                  <a:pt x="11" y="0"/>
                </a:lnTo>
                <a:lnTo>
                  <a:pt x="9" y="0"/>
                </a:lnTo>
                <a:lnTo>
                  <a:pt x="6" y="0"/>
                </a:lnTo>
                <a:lnTo>
                  <a:pt x="6" y="1"/>
                </a:lnTo>
                <a:lnTo>
                  <a:pt x="5" y="3"/>
                </a:lnTo>
                <a:lnTo>
                  <a:pt x="3" y="6"/>
                </a:lnTo>
                <a:lnTo>
                  <a:pt x="3" y="7"/>
                </a:lnTo>
                <a:lnTo>
                  <a:pt x="2" y="9"/>
                </a:lnTo>
                <a:lnTo>
                  <a:pt x="0" y="12"/>
                </a:lnTo>
              </a:path>
            </a:pathLst>
          </a:custGeom>
          <a:solidFill>
            <a:srgbClr val="FFFF00"/>
          </a:solidFill>
          <a:ln w="4763">
            <a:solidFill>
              <a:srgbClr val="990000"/>
            </a:solidFill>
            <a:round/>
            <a:headEnd/>
            <a:tailEnd/>
          </a:ln>
        </p:spPr>
        <p:txBody>
          <a:bodyPr/>
          <a:lstStyle/>
          <a:p>
            <a:endParaRPr lang="en-US"/>
          </a:p>
        </p:txBody>
      </p:sp>
      <p:sp>
        <p:nvSpPr>
          <p:cNvPr id="53311" name="Freeform 62"/>
          <p:cNvSpPr>
            <a:spLocks/>
          </p:cNvSpPr>
          <p:nvPr/>
        </p:nvSpPr>
        <p:spPr bwMode="auto">
          <a:xfrm>
            <a:off x="6527803" y="4227513"/>
            <a:ext cx="315913" cy="330200"/>
          </a:xfrm>
          <a:custGeom>
            <a:avLst/>
            <a:gdLst>
              <a:gd name="T0" fmla="*/ 2147483647 w 224"/>
              <a:gd name="T1" fmla="*/ 2147483647 h 208"/>
              <a:gd name="T2" fmla="*/ 2147483647 w 224"/>
              <a:gd name="T3" fmla="*/ 2147483647 h 208"/>
              <a:gd name="T4" fmla="*/ 2147483647 w 224"/>
              <a:gd name="T5" fmla="*/ 2147483647 h 208"/>
              <a:gd name="T6" fmla="*/ 2147483647 w 224"/>
              <a:gd name="T7" fmla="*/ 2147483647 h 208"/>
              <a:gd name="T8" fmla="*/ 2147483647 w 224"/>
              <a:gd name="T9" fmla="*/ 2147483647 h 208"/>
              <a:gd name="T10" fmla="*/ 2147483647 w 224"/>
              <a:gd name="T11" fmla="*/ 2147483647 h 208"/>
              <a:gd name="T12" fmla="*/ 2147483647 w 224"/>
              <a:gd name="T13" fmla="*/ 2147483647 h 208"/>
              <a:gd name="T14" fmla="*/ 2147483647 w 224"/>
              <a:gd name="T15" fmla="*/ 2147483647 h 208"/>
              <a:gd name="T16" fmla="*/ 2147483647 w 224"/>
              <a:gd name="T17" fmla="*/ 2147483647 h 208"/>
              <a:gd name="T18" fmla="*/ 2147483647 w 224"/>
              <a:gd name="T19" fmla="*/ 2147483647 h 208"/>
              <a:gd name="T20" fmla="*/ 2147483647 w 224"/>
              <a:gd name="T21" fmla="*/ 2147483647 h 208"/>
              <a:gd name="T22" fmla="*/ 2147483647 w 224"/>
              <a:gd name="T23" fmla="*/ 2147483647 h 208"/>
              <a:gd name="T24" fmla="*/ 2147483647 w 224"/>
              <a:gd name="T25" fmla="*/ 2147483647 h 208"/>
              <a:gd name="T26" fmla="*/ 2147483647 w 224"/>
              <a:gd name="T27" fmla="*/ 2147483647 h 208"/>
              <a:gd name="T28" fmla="*/ 2147483647 w 224"/>
              <a:gd name="T29" fmla="*/ 2147483647 h 208"/>
              <a:gd name="T30" fmla="*/ 2147483647 w 224"/>
              <a:gd name="T31" fmla="*/ 2147483647 h 208"/>
              <a:gd name="T32" fmla="*/ 2147483647 w 224"/>
              <a:gd name="T33" fmla="*/ 2147483647 h 208"/>
              <a:gd name="T34" fmla="*/ 2147483647 w 224"/>
              <a:gd name="T35" fmla="*/ 2147483647 h 208"/>
              <a:gd name="T36" fmla="*/ 2147483647 w 224"/>
              <a:gd name="T37" fmla="*/ 2147483647 h 208"/>
              <a:gd name="T38" fmla="*/ 2147483647 w 224"/>
              <a:gd name="T39" fmla="*/ 2147483647 h 208"/>
              <a:gd name="T40" fmla="*/ 2147483647 w 224"/>
              <a:gd name="T41" fmla="*/ 2147483647 h 208"/>
              <a:gd name="T42" fmla="*/ 2147483647 w 224"/>
              <a:gd name="T43" fmla="*/ 2147483647 h 208"/>
              <a:gd name="T44" fmla="*/ 2147483647 w 224"/>
              <a:gd name="T45" fmla="*/ 2147483647 h 208"/>
              <a:gd name="T46" fmla="*/ 2147483647 w 224"/>
              <a:gd name="T47" fmla="*/ 2147483647 h 208"/>
              <a:gd name="T48" fmla="*/ 2147483647 w 224"/>
              <a:gd name="T49" fmla="*/ 2147483647 h 208"/>
              <a:gd name="T50" fmla="*/ 2147483647 w 224"/>
              <a:gd name="T51" fmla="*/ 2147483647 h 208"/>
              <a:gd name="T52" fmla="*/ 2147483647 w 224"/>
              <a:gd name="T53" fmla="*/ 2147483647 h 208"/>
              <a:gd name="T54" fmla="*/ 2147483647 w 224"/>
              <a:gd name="T55" fmla="*/ 2147483647 h 208"/>
              <a:gd name="T56" fmla="*/ 2147483647 w 224"/>
              <a:gd name="T57" fmla="*/ 2147483647 h 208"/>
              <a:gd name="T58" fmla="*/ 2147483647 w 224"/>
              <a:gd name="T59" fmla="*/ 2147483647 h 208"/>
              <a:gd name="T60" fmla="*/ 2147483647 w 224"/>
              <a:gd name="T61" fmla="*/ 2147483647 h 208"/>
              <a:gd name="T62" fmla="*/ 2147483647 w 224"/>
              <a:gd name="T63" fmla="*/ 2147483647 h 208"/>
              <a:gd name="T64" fmla="*/ 2147483647 w 224"/>
              <a:gd name="T65" fmla="*/ 2147483647 h 208"/>
              <a:gd name="T66" fmla="*/ 2147483647 w 224"/>
              <a:gd name="T67" fmla="*/ 2147483647 h 208"/>
              <a:gd name="T68" fmla="*/ 2147483647 w 224"/>
              <a:gd name="T69" fmla="*/ 2147483647 h 208"/>
              <a:gd name="T70" fmla="*/ 2147483647 w 224"/>
              <a:gd name="T71" fmla="*/ 2147483647 h 208"/>
              <a:gd name="T72" fmla="*/ 2147483647 w 224"/>
              <a:gd name="T73" fmla="*/ 2147483647 h 208"/>
              <a:gd name="T74" fmla="*/ 2147483647 w 224"/>
              <a:gd name="T75" fmla="*/ 0 h 208"/>
              <a:gd name="T76" fmla="*/ 2147483647 w 224"/>
              <a:gd name="T77" fmla="*/ 2147483647 h 208"/>
              <a:gd name="T78" fmla="*/ 2147483647 w 224"/>
              <a:gd name="T79" fmla="*/ 2147483647 h 208"/>
              <a:gd name="T80" fmla="*/ 2147483647 w 224"/>
              <a:gd name="T81" fmla="*/ 2147483647 h 208"/>
              <a:gd name="T82" fmla="*/ 2147483647 w 224"/>
              <a:gd name="T83" fmla="*/ 2147483647 h 208"/>
              <a:gd name="T84" fmla="*/ 2147483647 w 224"/>
              <a:gd name="T85" fmla="*/ 2147483647 h 208"/>
              <a:gd name="T86" fmla="*/ 2147483647 w 224"/>
              <a:gd name="T87" fmla="*/ 2147483647 h 208"/>
              <a:gd name="T88" fmla="*/ 2147483647 w 224"/>
              <a:gd name="T89" fmla="*/ 2147483647 h 208"/>
              <a:gd name="T90" fmla="*/ 2147483647 w 224"/>
              <a:gd name="T91" fmla="*/ 2147483647 h 208"/>
              <a:gd name="T92" fmla="*/ 2147483647 w 224"/>
              <a:gd name="T93" fmla="*/ 2147483647 h 208"/>
              <a:gd name="T94" fmla="*/ 2147483647 w 224"/>
              <a:gd name="T95" fmla="*/ 2147483647 h 208"/>
              <a:gd name="T96" fmla="*/ 0 w 224"/>
              <a:gd name="T97" fmla="*/ 2147483647 h 208"/>
              <a:gd name="T98" fmla="*/ 2147483647 w 224"/>
              <a:gd name="T99" fmla="*/ 2147483647 h 208"/>
              <a:gd name="T100" fmla="*/ 2147483647 w 224"/>
              <a:gd name="T101" fmla="*/ 2147483647 h 208"/>
              <a:gd name="T102" fmla="*/ 2147483647 w 224"/>
              <a:gd name="T103" fmla="*/ 2147483647 h 208"/>
              <a:gd name="T104" fmla="*/ 2147483647 w 224"/>
              <a:gd name="T105" fmla="*/ 2147483647 h 208"/>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224"/>
              <a:gd name="T160" fmla="*/ 0 h 208"/>
              <a:gd name="T161" fmla="*/ 224 w 224"/>
              <a:gd name="T162" fmla="*/ 208 h 208"/>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224" h="208">
                <a:moveTo>
                  <a:pt x="31" y="130"/>
                </a:moveTo>
                <a:lnTo>
                  <a:pt x="35" y="133"/>
                </a:lnTo>
                <a:lnTo>
                  <a:pt x="42" y="136"/>
                </a:lnTo>
                <a:lnTo>
                  <a:pt x="53" y="142"/>
                </a:lnTo>
                <a:lnTo>
                  <a:pt x="65" y="149"/>
                </a:lnTo>
                <a:lnTo>
                  <a:pt x="78" y="158"/>
                </a:lnTo>
                <a:lnTo>
                  <a:pt x="91" y="167"/>
                </a:lnTo>
                <a:lnTo>
                  <a:pt x="106" y="176"/>
                </a:lnTo>
                <a:lnTo>
                  <a:pt x="119" y="186"/>
                </a:lnTo>
                <a:lnTo>
                  <a:pt x="121" y="186"/>
                </a:lnTo>
                <a:lnTo>
                  <a:pt x="124" y="186"/>
                </a:lnTo>
                <a:lnTo>
                  <a:pt x="127" y="188"/>
                </a:lnTo>
                <a:lnTo>
                  <a:pt x="131" y="189"/>
                </a:lnTo>
                <a:lnTo>
                  <a:pt x="134" y="189"/>
                </a:lnTo>
                <a:lnTo>
                  <a:pt x="137" y="191"/>
                </a:lnTo>
                <a:lnTo>
                  <a:pt x="140" y="191"/>
                </a:lnTo>
                <a:lnTo>
                  <a:pt x="146" y="194"/>
                </a:lnTo>
                <a:lnTo>
                  <a:pt x="153" y="197"/>
                </a:lnTo>
                <a:lnTo>
                  <a:pt x="159" y="200"/>
                </a:lnTo>
                <a:lnTo>
                  <a:pt x="164" y="203"/>
                </a:lnTo>
                <a:lnTo>
                  <a:pt x="170" y="205"/>
                </a:lnTo>
                <a:lnTo>
                  <a:pt x="176" y="208"/>
                </a:lnTo>
                <a:lnTo>
                  <a:pt x="181" y="208"/>
                </a:lnTo>
                <a:lnTo>
                  <a:pt x="189" y="208"/>
                </a:lnTo>
                <a:lnTo>
                  <a:pt x="195" y="205"/>
                </a:lnTo>
                <a:lnTo>
                  <a:pt x="199" y="203"/>
                </a:lnTo>
                <a:lnTo>
                  <a:pt x="204" y="197"/>
                </a:lnTo>
                <a:lnTo>
                  <a:pt x="207" y="191"/>
                </a:lnTo>
                <a:lnTo>
                  <a:pt x="210" y="185"/>
                </a:lnTo>
                <a:lnTo>
                  <a:pt x="211" y="177"/>
                </a:lnTo>
                <a:lnTo>
                  <a:pt x="213" y="170"/>
                </a:lnTo>
                <a:lnTo>
                  <a:pt x="214" y="164"/>
                </a:lnTo>
                <a:lnTo>
                  <a:pt x="215" y="163"/>
                </a:lnTo>
                <a:lnTo>
                  <a:pt x="217" y="161"/>
                </a:lnTo>
                <a:lnTo>
                  <a:pt x="217" y="160"/>
                </a:lnTo>
                <a:lnTo>
                  <a:pt x="218" y="157"/>
                </a:lnTo>
                <a:lnTo>
                  <a:pt x="220" y="155"/>
                </a:lnTo>
                <a:lnTo>
                  <a:pt x="221" y="154"/>
                </a:lnTo>
                <a:lnTo>
                  <a:pt x="223" y="152"/>
                </a:lnTo>
                <a:lnTo>
                  <a:pt x="223" y="149"/>
                </a:lnTo>
                <a:lnTo>
                  <a:pt x="221" y="146"/>
                </a:lnTo>
                <a:lnTo>
                  <a:pt x="221" y="142"/>
                </a:lnTo>
                <a:lnTo>
                  <a:pt x="220" y="136"/>
                </a:lnTo>
                <a:lnTo>
                  <a:pt x="218" y="128"/>
                </a:lnTo>
                <a:lnTo>
                  <a:pt x="217" y="123"/>
                </a:lnTo>
                <a:lnTo>
                  <a:pt x="215" y="117"/>
                </a:lnTo>
                <a:lnTo>
                  <a:pt x="213" y="112"/>
                </a:lnTo>
                <a:lnTo>
                  <a:pt x="218" y="108"/>
                </a:lnTo>
                <a:lnTo>
                  <a:pt x="223" y="103"/>
                </a:lnTo>
                <a:lnTo>
                  <a:pt x="224" y="96"/>
                </a:lnTo>
                <a:lnTo>
                  <a:pt x="224" y="88"/>
                </a:lnTo>
                <a:lnTo>
                  <a:pt x="224" y="81"/>
                </a:lnTo>
                <a:lnTo>
                  <a:pt x="223" y="72"/>
                </a:lnTo>
                <a:lnTo>
                  <a:pt x="221" y="65"/>
                </a:lnTo>
                <a:lnTo>
                  <a:pt x="220" y="59"/>
                </a:lnTo>
                <a:lnTo>
                  <a:pt x="220" y="56"/>
                </a:lnTo>
                <a:lnTo>
                  <a:pt x="218" y="54"/>
                </a:lnTo>
                <a:lnTo>
                  <a:pt x="217" y="53"/>
                </a:lnTo>
                <a:lnTo>
                  <a:pt x="215" y="51"/>
                </a:lnTo>
                <a:lnTo>
                  <a:pt x="213" y="50"/>
                </a:lnTo>
                <a:lnTo>
                  <a:pt x="211" y="48"/>
                </a:lnTo>
                <a:lnTo>
                  <a:pt x="210" y="47"/>
                </a:lnTo>
                <a:lnTo>
                  <a:pt x="208" y="46"/>
                </a:lnTo>
                <a:lnTo>
                  <a:pt x="207" y="38"/>
                </a:lnTo>
                <a:lnTo>
                  <a:pt x="204" y="32"/>
                </a:lnTo>
                <a:lnTo>
                  <a:pt x="199" y="26"/>
                </a:lnTo>
                <a:lnTo>
                  <a:pt x="196" y="20"/>
                </a:lnTo>
                <a:lnTo>
                  <a:pt x="192" y="16"/>
                </a:lnTo>
                <a:lnTo>
                  <a:pt x="186" y="11"/>
                </a:lnTo>
                <a:lnTo>
                  <a:pt x="181" y="7"/>
                </a:lnTo>
                <a:lnTo>
                  <a:pt x="176" y="4"/>
                </a:lnTo>
                <a:lnTo>
                  <a:pt x="170" y="1"/>
                </a:lnTo>
                <a:lnTo>
                  <a:pt x="164" y="0"/>
                </a:lnTo>
                <a:lnTo>
                  <a:pt x="158" y="0"/>
                </a:lnTo>
                <a:lnTo>
                  <a:pt x="152" y="0"/>
                </a:lnTo>
                <a:lnTo>
                  <a:pt x="143" y="3"/>
                </a:lnTo>
                <a:lnTo>
                  <a:pt x="133" y="7"/>
                </a:lnTo>
                <a:lnTo>
                  <a:pt x="124" y="13"/>
                </a:lnTo>
                <a:lnTo>
                  <a:pt x="115" y="19"/>
                </a:lnTo>
                <a:lnTo>
                  <a:pt x="105" y="25"/>
                </a:lnTo>
                <a:lnTo>
                  <a:pt x="96" y="29"/>
                </a:lnTo>
                <a:lnTo>
                  <a:pt x="85" y="32"/>
                </a:lnTo>
                <a:lnTo>
                  <a:pt x="76" y="37"/>
                </a:lnTo>
                <a:lnTo>
                  <a:pt x="68" y="40"/>
                </a:lnTo>
                <a:lnTo>
                  <a:pt x="60" y="44"/>
                </a:lnTo>
                <a:lnTo>
                  <a:pt x="51" y="48"/>
                </a:lnTo>
                <a:lnTo>
                  <a:pt x="45" y="53"/>
                </a:lnTo>
                <a:lnTo>
                  <a:pt x="38" y="56"/>
                </a:lnTo>
                <a:lnTo>
                  <a:pt x="34" y="60"/>
                </a:lnTo>
                <a:lnTo>
                  <a:pt x="28" y="65"/>
                </a:lnTo>
                <a:lnTo>
                  <a:pt x="22" y="68"/>
                </a:lnTo>
                <a:lnTo>
                  <a:pt x="17" y="72"/>
                </a:lnTo>
                <a:lnTo>
                  <a:pt x="11" y="75"/>
                </a:lnTo>
                <a:lnTo>
                  <a:pt x="7" y="81"/>
                </a:lnTo>
                <a:lnTo>
                  <a:pt x="2" y="86"/>
                </a:lnTo>
                <a:lnTo>
                  <a:pt x="0" y="91"/>
                </a:lnTo>
                <a:lnTo>
                  <a:pt x="0" y="99"/>
                </a:lnTo>
                <a:lnTo>
                  <a:pt x="1" y="106"/>
                </a:lnTo>
                <a:lnTo>
                  <a:pt x="5" y="114"/>
                </a:lnTo>
                <a:lnTo>
                  <a:pt x="10" y="120"/>
                </a:lnTo>
                <a:lnTo>
                  <a:pt x="16" y="124"/>
                </a:lnTo>
                <a:lnTo>
                  <a:pt x="20" y="127"/>
                </a:lnTo>
                <a:lnTo>
                  <a:pt x="25" y="128"/>
                </a:lnTo>
                <a:lnTo>
                  <a:pt x="29" y="130"/>
                </a:lnTo>
                <a:lnTo>
                  <a:pt x="31" y="130"/>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312" name="Freeform 63"/>
          <p:cNvSpPr>
            <a:spLocks/>
          </p:cNvSpPr>
          <p:nvPr/>
        </p:nvSpPr>
        <p:spPr bwMode="auto">
          <a:xfrm>
            <a:off x="6538916" y="4337054"/>
            <a:ext cx="71437" cy="87313"/>
          </a:xfrm>
          <a:custGeom>
            <a:avLst/>
            <a:gdLst>
              <a:gd name="T0" fmla="*/ 2147483647 w 51"/>
              <a:gd name="T1" fmla="*/ 2147483647 h 55"/>
              <a:gd name="T2" fmla="*/ 2147483647 w 51"/>
              <a:gd name="T3" fmla="*/ 2147483647 h 55"/>
              <a:gd name="T4" fmla="*/ 2147483647 w 51"/>
              <a:gd name="T5" fmla="*/ 2147483647 h 55"/>
              <a:gd name="T6" fmla="*/ 2147483647 w 51"/>
              <a:gd name="T7" fmla="*/ 2147483647 h 55"/>
              <a:gd name="T8" fmla="*/ 2147483647 w 51"/>
              <a:gd name="T9" fmla="*/ 2147483647 h 55"/>
              <a:gd name="T10" fmla="*/ 2147483647 w 51"/>
              <a:gd name="T11" fmla="*/ 2147483647 h 55"/>
              <a:gd name="T12" fmla="*/ 2147483647 w 51"/>
              <a:gd name="T13" fmla="*/ 2147483647 h 55"/>
              <a:gd name="T14" fmla="*/ 2147483647 w 51"/>
              <a:gd name="T15" fmla="*/ 2147483647 h 55"/>
              <a:gd name="T16" fmla="*/ 2147483647 w 51"/>
              <a:gd name="T17" fmla="*/ 2147483647 h 55"/>
              <a:gd name="T18" fmla="*/ 2147483647 w 51"/>
              <a:gd name="T19" fmla="*/ 2147483647 h 55"/>
              <a:gd name="T20" fmla="*/ 2147483647 w 51"/>
              <a:gd name="T21" fmla="*/ 2147483647 h 55"/>
              <a:gd name="T22" fmla="*/ 2147483647 w 51"/>
              <a:gd name="T23" fmla="*/ 2147483647 h 55"/>
              <a:gd name="T24" fmla="*/ 2147483647 w 51"/>
              <a:gd name="T25" fmla="*/ 2147483647 h 55"/>
              <a:gd name="T26" fmla="*/ 2147483647 w 51"/>
              <a:gd name="T27" fmla="*/ 2147483647 h 55"/>
              <a:gd name="T28" fmla="*/ 2147483647 w 51"/>
              <a:gd name="T29" fmla="*/ 2147483647 h 55"/>
              <a:gd name="T30" fmla="*/ 2147483647 w 51"/>
              <a:gd name="T31" fmla="*/ 2147483647 h 55"/>
              <a:gd name="T32" fmla="*/ 2147483647 w 51"/>
              <a:gd name="T33" fmla="*/ 2147483647 h 55"/>
              <a:gd name="T34" fmla="*/ 2147483647 w 51"/>
              <a:gd name="T35" fmla="*/ 2147483647 h 55"/>
              <a:gd name="T36" fmla="*/ 2147483647 w 51"/>
              <a:gd name="T37" fmla="*/ 2147483647 h 55"/>
              <a:gd name="T38" fmla="*/ 2147483647 w 51"/>
              <a:gd name="T39" fmla="*/ 2147483647 h 55"/>
              <a:gd name="T40" fmla="*/ 2147483647 w 51"/>
              <a:gd name="T41" fmla="*/ 2147483647 h 55"/>
              <a:gd name="T42" fmla="*/ 2147483647 w 51"/>
              <a:gd name="T43" fmla="*/ 2147483647 h 55"/>
              <a:gd name="T44" fmla="*/ 2147483647 w 51"/>
              <a:gd name="T45" fmla="*/ 2147483647 h 55"/>
              <a:gd name="T46" fmla="*/ 2147483647 w 51"/>
              <a:gd name="T47" fmla="*/ 2147483647 h 55"/>
              <a:gd name="T48" fmla="*/ 2147483647 w 51"/>
              <a:gd name="T49" fmla="*/ 2147483647 h 55"/>
              <a:gd name="T50" fmla="*/ 2147483647 w 51"/>
              <a:gd name="T51" fmla="*/ 2147483647 h 55"/>
              <a:gd name="T52" fmla="*/ 2147483647 w 51"/>
              <a:gd name="T53" fmla="*/ 2147483647 h 55"/>
              <a:gd name="T54" fmla="*/ 2147483647 w 51"/>
              <a:gd name="T55" fmla="*/ 2147483647 h 55"/>
              <a:gd name="T56" fmla="*/ 2147483647 w 51"/>
              <a:gd name="T57" fmla="*/ 2147483647 h 55"/>
              <a:gd name="T58" fmla="*/ 2147483647 w 51"/>
              <a:gd name="T59" fmla="*/ 2147483647 h 55"/>
              <a:gd name="T60" fmla="*/ 2147483647 w 51"/>
              <a:gd name="T61" fmla="*/ 2147483647 h 55"/>
              <a:gd name="T62" fmla="*/ 2147483647 w 51"/>
              <a:gd name="T63" fmla="*/ 2147483647 h 55"/>
              <a:gd name="T64" fmla="*/ 2147483647 w 51"/>
              <a:gd name="T65" fmla="*/ 2147483647 h 55"/>
              <a:gd name="T66" fmla="*/ 2147483647 w 51"/>
              <a:gd name="T67" fmla="*/ 0 h 55"/>
              <a:gd name="T68" fmla="*/ 2147483647 w 51"/>
              <a:gd name="T69" fmla="*/ 0 h 55"/>
              <a:gd name="T70" fmla="*/ 2147483647 w 51"/>
              <a:gd name="T71" fmla="*/ 0 h 55"/>
              <a:gd name="T72" fmla="*/ 2147483647 w 51"/>
              <a:gd name="T73" fmla="*/ 2147483647 h 55"/>
              <a:gd name="T74" fmla="*/ 2147483647 w 51"/>
              <a:gd name="T75" fmla="*/ 2147483647 h 55"/>
              <a:gd name="T76" fmla="*/ 2147483647 w 51"/>
              <a:gd name="T77" fmla="*/ 2147483647 h 55"/>
              <a:gd name="T78" fmla="*/ 2147483647 w 51"/>
              <a:gd name="T79" fmla="*/ 2147483647 h 55"/>
              <a:gd name="T80" fmla="*/ 2147483647 w 51"/>
              <a:gd name="T81" fmla="*/ 2147483647 h 55"/>
              <a:gd name="T82" fmla="*/ 2147483647 w 51"/>
              <a:gd name="T83" fmla="*/ 2147483647 h 55"/>
              <a:gd name="T84" fmla="*/ 2147483647 w 51"/>
              <a:gd name="T85" fmla="*/ 2147483647 h 55"/>
              <a:gd name="T86" fmla="*/ 2147483647 w 51"/>
              <a:gd name="T87" fmla="*/ 2147483647 h 55"/>
              <a:gd name="T88" fmla="*/ 2147483647 w 51"/>
              <a:gd name="T89" fmla="*/ 2147483647 h 55"/>
              <a:gd name="T90" fmla="*/ 2147483647 w 51"/>
              <a:gd name="T91" fmla="*/ 2147483647 h 55"/>
              <a:gd name="T92" fmla="*/ 2147483647 w 51"/>
              <a:gd name="T93" fmla="*/ 2147483647 h 55"/>
              <a:gd name="T94" fmla="*/ 2147483647 w 51"/>
              <a:gd name="T95" fmla="*/ 2147483647 h 55"/>
              <a:gd name="T96" fmla="*/ 2147483647 w 51"/>
              <a:gd name="T97" fmla="*/ 2147483647 h 55"/>
              <a:gd name="T98" fmla="*/ 2147483647 w 51"/>
              <a:gd name="T99" fmla="*/ 2147483647 h 55"/>
              <a:gd name="T100" fmla="*/ 2147483647 w 51"/>
              <a:gd name="T101" fmla="*/ 2147483647 h 55"/>
              <a:gd name="T102" fmla="*/ 2147483647 w 51"/>
              <a:gd name="T103" fmla="*/ 2147483647 h 55"/>
              <a:gd name="T104" fmla="*/ 0 w 51"/>
              <a:gd name="T105" fmla="*/ 2147483647 h 55"/>
              <a:gd name="T106" fmla="*/ 0 w 51"/>
              <a:gd name="T107" fmla="*/ 2147483647 h 55"/>
              <a:gd name="T108" fmla="*/ 0 w 51"/>
              <a:gd name="T109" fmla="*/ 2147483647 h 55"/>
              <a:gd name="T110" fmla="*/ 2147483647 w 51"/>
              <a:gd name="T111" fmla="*/ 2147483647 h 55"/>
              <a:gd name="T112" fmla="*/ 2147483647 w 51"/>
              <a:gd name="T113" fmla="*/ 2147483647 h 55"/>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51"/>
              <a:gd name="T172" fmla="*/ 0 h 55"/>
              <a:gd name="T173" fmla="*/ 51 w 51"/>
              <a:gd name="T174" fmla="*/ 55 h 55"/>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51" h="55">
                <a:moveTo>
                  <a:pt x="2" y="31"/>
                </a:moveTo>
                <a:lnTo>
                  <a:pt x="3" y="36"/>
                </a:lnTo>
                <a:lnTo>
                  <a:pt x="6" y="40"/>
                </a:lnTo>
                <a:lnTo>
                  <a:pt x="9" y="46"/>
                </a:lnTo>
                <a:lnTo>
                  <a:pt x="14" y="51"/>
                </a:lnTo>
                <a:lnTo>
                  <a:pt x="17" y="54"/>
                </a:lnTo>
                <a:lnTo>
                  <a:pt x="21" y="55"/>
                </a:lnTo>
                <a:lnTo>
                  <a:pt x="26" y="55"/>
                </a:lnTo>
                <a:lnTo>
                  <a:pt x="30" y="52"/>
                </a:lnTo>
                <a:lnTo>
                  <a:pt x="31" y="51"/>
                </a:lnTo>
                <a:lnTo>
                  <a:pt x="33" y="49"/>
                </a:lnTo>
                <a:lnTo>
                  <a:pt x="33" y="48"/>
                </a:lnTo>
                <a:lnTo>
                  <a:pt x="34" y="46"/>
                </a:lnTo>
                <a:lnTo>
                  <a:pt x="34" y="45"/>
                </a:lnTo>
                <a:lnTo>
                  <a:pt x="36" y="42"/>
                </a:lnTo>
                <a:lnTo>
                  <a:pt x="36" y="40"/>
                </a:lnTo>
                <a:lnTo>
                  <a:pt x="37" y="39"/>
                </a:lnTo>
                <a:lnTo>
                  <a:pt x="39" y="36"/>
                </a:lnTo>
                <a:lnTo>
                  <a:pt x="40" y="34"/>
                </a:lnTo>
                <a:lnTo>
                  <a:pt x="43" y="33"/>
                </a:lnTo>
                <a:lnTo>
                  <a:pt x="45" y="31"/>
                </a:lnTo>
                <a:lnTo>
                  <a:pt x="48" y="30"/>
                </a:lnTo>
                <a:lnTo>
                  <a:pt x="49" y="27"/>
                </a:lnTo>
                <a:lnTo>
                  <a:pt x="51" y="25"/>
                </a:lnTo>
                <a:lnTo>
                  <a:pt x="51" y="22"/>
                </a:lnTo>
                <a:lnTo>
                  <a:pt x="51" y="19"/>
                </a:lnTo>
                <a:lnTo>
                  <a:pt x="51" y="17"/>
                </a:lnTo>
                <a:lnTo>
                  <a:pt x="51" y="14"/>
                </a:lnTo>
                <a:lnTo>
                  <a:pt x="49" y="11"/>
                </a:lnTo>
                <a:lnTo>
                  <a:pt x="49" y="8"/>
                </a:lnTo>
                <a:lnTo>
                  <a:pt x="48" y="6"/>
                </a:lnTo>
                <a:lnTo>
                  <a:pt x="46" y="3"/>
                </a:lnTo>
                <a:lnTo>
                  <a:pt x="43" y="2"/>
                </a:lnTo>
                <a:lnTo>
                  <a:pt x="40" y="0"/>
                </a:lnTo>
                <a:lnTo>
                  <a:pt x="37" y="0"/>
                </a:lnTo>
                <a:lnTo>
                  <a:pt x="34" y="0"/>
                </a:lnTo>
                <a:lnTo>
                  <a:pt x="31" y="2"/>
                </a:lnTo>
                <a:lnTo>
                  <a:pt x="28" y="3"/>
                </a:lnTo>
                <a:lnTo>
                  <a:pt x="26" y="5"/>
                </a:lnTo>
                <a:lnTo>
                  <a:pt x="23" y="6"/>
                </a:lnTo>
                <a:lnTo>
                  <a:pt x="20" y="8"/>
                </a:lnTo>
                <a:lnTo>
                  <a:pt x="18" y="9"/>
                </a:lnTo>
                <a:lnTo>
                  <a:pt x="15" y="11"/>
                </a:lnTo>
                <a:lnTo>
                  <a:pt x="14" y="12"/>
                </a:lnTo>
                <a:lnTo>
                  <a:pt x="12" y="12"/>
                </a:lnTo>
                <a:lnTo>
                  <a:pt x="9" y="14"/>
                </a:lnTo>
                <a:lnTo>
                  <a:pt x="8" y="15"/>
                </a:lnTo>
                <a:lnTo>
                  <a:pt x="5" y="17"/>
                </a:lnTo>
                <a:lnTo>
                  <a:pt x="3" y="18"/>
                </a:lnTo>
                <a:lnTo>
                  <a:pt x="3" y="19"/>
                </a:lnTo>
                <a:lnTo>
                  <a:pt x="2" y="21"/>
                </a:lnTo>
                <a:lnTo>
                  <a:pt x="2" y="22"/>
                </a:lnTo>
                <a:lnTo>
                  <a:pt x="0" y="24"/>
                </a:lnTo>
                <a:lnTo>
                  <a:pt x="0" y="25"/>
                </a:lnTo>
                <a:lnTo>
                  <a:pt x="0" y="27"/>
                </a:lnTo>
                <a:lnTo>
                  <a:pt x="2" y="28"/>
                </a:lnTo>
                <a:lnTo>
                  <a:pt x="2" y="31"/>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313" name="Freeform 64"/>
          <p:cNvSpPr>
            <a:spLocks/>
          </p:cNvSpPr>
          <p:nvPr/>
        </p:nvSpPr>
        <p:spPr bwMode="auto">
          <a:xfrm>
            <a:off x="6858002" y="4343403"/>
            <a:ext cx="71439" cy="87313"/>
          </a:xfrm>
          <a:custGeom>
            <a:avLst/>
            <a:gdLst>
              <a:gd name="T0" fmla="*/ 2147483647 w 51"/>
              <a:gd name="T1" fmla="*/ 2147483647 h 55"/>
              <a:gd name="T2" fmla="*/ 2147483647 w 51"/>
              <a:gd name="T3" fmla="*/ 2147483647 h 55"/>
              <a:gd name="T4" fmla="*/ 2147483647 w 51"/>
              <a:gd name="T5" fmla="*/ 2147483647 h 55"/>
              <a:gd name="T6" fmla="*/ 2147483647 w 51"/>
              <a:gd name="T7" fmla="*/ 2147483647 h 55"/>
              <a:gd name="T8" fmla="*/ 2147483647 w 51"/>
              <a:gd name="T9" fmla="*/ 2147483647 h 55"/>
              <a:gd name="T10" fmla="*/ 2147483647 w 51"/>
              <a:gd name="T11" fmla="*/ 2147483647 h 55"/>
              <a:gd name="T12" fmla="*/ 2147483647 w 51"/>
              <a:gd name="T13" fmla="*/ 2147483647 h 55"/>
              <a:gd name="T14" fmla="*/ 2147483647 w 51"/>
              <a:gd name="T15" fmla="*/ 2147483647 h 55"/>
              <a:gd name="T16" fmla="*/ 2147483647 w 51"/>
              <a:gd name="T17" fmla="*/ 2147483647 h 55"/>
              <a:gd name="T18" fmla="*/ 2147483647 w 51"/>
              <a:gd name="T19" fmla="*/ 2147483647 h 55"/>
              <a:gd name="T20" fmla="*/ 2147483647 w 51"/>
              <a:gd name="T21" fmla="*/ 2147483647 h 55"/>
              <a:gd name="T22" fmla="*/ 2147483647 w 51"/>
              <a:gd name="T23" fmla="*/ 2147483647 h 55"/>
              <a:gd name="T24" fmla="*/ 2147483647 w 51"/>
              <a:gd name="T25" fmla="*/ 2147483647 h 55"/>
              <a:gd name="T26" fmla="*/ 2147483647 w 51"/>
              <a:gd name="T27" fmla="*/ 2147483647 h 55"/>
              <a:gd name="T28" fmla="*/ 2147483647 w 51"/>
              <a:gd name="T29" fmla="*/ 2147483647 h 55"/>
              <a:gd name="T30" fmla="*/ 2147483647 w 51"/>
              <a:gd name="T31" fmla="*/ 2147483647 h 55"/>
              <a:gd name="T32" fmla="*/ 2147483647 w 51"/>
              <a:gd name="T33" fmla="*/ 2147483647 h 55"/>
              <a:gd name="T34" fmla="*/ 2147483647 w 51"/>
              <a:gd name="T35" fmla="*/ 2147483647 h 55"/>
              <a:gd name="T36" fmla="*/ 2147483647 w 51"/>
              <a:gd name="T37" fmla="*/ 2147483647 h 55"/>
              <a:gd name="T38" fmla="*/ 2147483647 w 51"/>
              <a:gd name="T39" fmla="*/ 2147483647 h 55"/>
              <a:gd name="T40" fmla="*/ 2147483647 w 51"/>
              <a:gd name="T41" fmla="*/ 2147483647 h 55"/>
              <a:gd name="T42" fmla="*/ 2147483647 w 51"/>
              <a:gd name="T43" fmla="*/ 2147483647 h 55"/>
              <a:gd name="T44" fmla="*/ 2147483647 w 51"/>
              <a:gd name="T45" fmla="*/ 2147483647 h 55"/>
              <a:gd name="T46" fmla="*/ 2147483647 w 51"/>
              <a:gd name="T47" fmla="*/ 2147483647 h 55"/>
              <a:gd name="T48" fmla="*/ 2147483647 w 51"/>
              <a:gd name="T49" fmla="*/ 2147483647 h 55"/>
              <a:gd name="T50" fmla="*/ 2147483647 w 51"/>
              <a:gd name="T51" fmla="*/ 2147483647 h 55"/>
              <a:gd name="T52" fmla="*/ 2147483647 w 51"/>
              <a:gd name="T53" fmla="*/ 2147483647 h 55"/>
              <a:gd name="T54" fmla="*/ 2147483647 w 51"/>
              <a:gd name="T55" fmla="*/ 2147483647 h 55"/>
              <a:gd name="T56" fmla="*/ 2147483647 w 51"/>
              <a:gd name="T57" fmla="*/ 2147483647 h 55"/>
              <a:gd name="T58" fmla="*/ 2147483647 w 51"/>
              <a:gd name="T59" fmla="*/ 2147483647 h 55"/>
              <a:gd name="T60" fmla="*/ 2147483647 w 51"/>
              <a:gd name="T61" fmla="*/ 2147483647 h 55"/>
              <a:gd name="T62" fmla="*/ 2147483647 w 51"/>
              <a:gd name="T63" fmla="*/ 2147483647 h 55"/>
              <a:gd name="T64" fmla="*/ 2147483647 w 51"/>
              <a:gd name="T65" fmla="*/ 2147483647 h 55"/>
              <a:gd name="T66" fmla="*/ 2147483647 w 51"/>
              <a:gd name="T67" fmla="*/ 0 h 55"/>
              <a:gd name="T68" fmla="*/ 2147483647 w 51"/>
              <a:gd name="T69" fmla="*/ 0 h 55"/>
              <a:gd name="T70" fmla="*/ 2147483647 w 51"/>
              <a:gd name="T71" fmla="*/ 0 h 55"/>
              <a:gd name="T72" fmla="*/ 2147483647 w 51"/>
              <a:gd name="T73" fmla="*/ 2147483647 h 55"/>
              <a:gd name="T74" fmla="*/ 2147483647 w 51"/>
              <a:gd name="T75" fmla="*/ 2147483647 h 55"/>
              <a:gd name="T76" fmla="*/ 2147483647 w 51"/>
              <a:gd name="T77" fmla="*/ 2147483647 h 55"/>
              <a:gd name="T78" fmla="*/ 2147483647 w 51"/>
              <a:gd name="T79" fmla="*/ 2147483647 h 55"/>
              <a:gd name="T80" fmla="*/ 2147483647 w 51"/>
              <a:gd name="T81" fmla="*/ 2147483647 h 55"/>
              <a:gd name="T82" fmla="*/ 2147483647 w 51"/>
              <a:gd name="T83" fmla="*/ 2147483647 h 55"/>
              <a:gd name="T84" fmla="*/ 2147483647 w 51"/>
              <a:gd name="T85" fmla="*/ 2147483647 h 55"/>
              <a:gd name="T86" fmla="*/ 2147483647 w 51"/>
              <a:gd name="T87" fmla="*/ 2147483647 h 55"/>
              <a:gd name="T88" fmla="*/ 2147483647 w 51"/>
              <a:gd name="T89" fmla="*/ 2147483647 h 55"/>
              <a:gd name="T90" fmla="*/ 2147483647 w 51"/>
              <a:gd name="T91" fmla="*/ 2147483647 h 55"/>
              <a:gd name="T92" fmla="*/ 2147483647 w 51"/>
              <a:gd name="T93" fmla="*/ 2147483647 h 55"/>
              <a:gd name="T94" fmla="*/ 2147483647 w 51"/>
              <a:gd name="T95" fmla="*/ 2147483647 h 55"/>
              <a:gd name="T96" fmla="*/ 2147483647 w 51"/>
              <a:gd name="T97" fmla="*/ 2147483647 h 55"/>
              <a:gd name="T98" fmla="*/ 2147483647 w 51"/>
              <a:gd name="T99" fmla="*/ 2147483647 h 55"/>
              <a:gd name="T100" fmla="*/ 2147483647 w 51"/>
              <a:gd name="T101" fmla="*/ 2147483647 h 55"/>
              <a:gd name="T102" fmla="*/ 2147483647 w 51"/>
              <a:gd name="T103" fmla="*/ 2147483647 h 55"/>
              <a:gd name="T104" fmla="*/ 0 w 51"/>
              <a:gd name="T105" fmla="*/ 2147483647 h 55"/>
              <a:gd name="T106" fmla="*/ 0 w 51"/>
              <a:gd name="T107" fmla="*/ 2147483647 h 55"/>
              <a:gd name="T108" fmla="*/ 0 w 51"/>
              <a:gd name="T109" fmla="*/ 2147483647 h 55"/>
              <a:gd name="T110" fmla="*/ 2147483647 w 51"/>
              <a:gd name="T111" fmla="*/ 2147483647 h 55"/>
              <a:gd name="T112" fmla="*/ 2147483647 w 51"/>
              <a:gd name="T113" fmla="*/ 2147483647 h 55"/>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51"/>
              <a:gd name="T172" fmla="*/ 0 h 55"/>
              <a:gd name="T173" fmla="*/ 51 w 51"/>
              <a:gd name="T174" fmla="*/ 55 h 55"/>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51" h="55">
                <a:moveTo>
                  <a:pt x="2" y="31"/>
                </a:moveTo>
                <a:lnTo>
                  <a:pt x="3" y="36"/>
                </a:lnTo>
                <a:lnTo>
                  <a:pt x="6" y="40"/>
                </a:lnTo>
                <a:lnTo>
                  <a:pt x="9" y="46"/>
                </a:lnTo>
                <a:lnTo>
                  <a:pt x="14" y="51"/>
                </a:lnTo>
                <a:lnTo>
                  <a:pt x="17" y="54"/>
                </a:lnTo>
                <a:lnTo>
                  <a:pt x="21" y="55"/>
                </a:lnTo>
                <a:lnTo>
                  <a:pt x="26" y="55"/>
                </a:lnTo>
                <a:lnTo>
                  <a:pt x="30" y="52"/>
                </a:lnTo>
                <a:lnTo>
                  <a:pt x="31" y="51"/>
                </a:lnTo>
                <a:lnTo>
                  <a:pt x="33" y="49"/>
                </a:lnTo>
                <a:lnTo>
                  <a:pt x="33" y="48"/>
                </a:lnTo>
                <a:lnTo>
                  <a:pt x="34" y="46"/>
                </a:lnTo>
                <a:lnTo>
                  <a:pt x="34" y="45"/>
                </a:lnTo>
                <a:lnTo>
                  <a:pt x="36" y="42"/>
                </a:lnTo>
                <a:lnTo>
                  <a:pt x="36" y="40"/>
                </a:lnTo>
                <a:lnTo>
                  <a:pt x="37" y="39"/>
                </a:lnTo>
                <a:lnTo>
                  <a:pt x="39" y="36"/>
                </a:lnTo>
                <a:lnTo>
                  <a:pt x="40" y="34"/>
                </a:lnTo>
                <a:lnTo>
                  <a:pt x="43" y="33"/>
                </a:lnTo>
                <a:lnTo>
                  <a:pt x="45" y="31"/>
                </a:lnTo>
                <a:lnTo>
                  <a:pt x="48" y="30"/>
                </a:lnTo>
                <a:lnTo>
                  <a:pt x="49" y="27"/>
                </a:lnTo>
                <a:lnTo>
                  <a:pt x="51" y="25"/>
                </a:lnTo>
                <a:lnTo>
                  <a:pt x="51" y="22"/>
                </a:lnTo>
                <a:lnTo>
                  <a:pt x="51" y="19"/>
                </a:lnTo>
                <a:lnTo>
                  <a:pt x="51" y="17"/>
                </a:lnTo>
                <a:lnTo>
                  <a:pt x="51" y="14"/>
                </a:lnTo>
                <a:lnTo>
                  <a:pt x="49" y="11"/>
                </a:lnTo>
                <a:lnTo>
                  <a:pt x="49" y="8"/>
                </a:lnTo>
                <a:lnTo>
                  <a:pt x="48" y="6"/>
                </a:lnTo>
                <a:lnTo>
                  <a:pt x="46" y="3"/>
                </a:lnTo>
                <a:lnTo>
                  <a:pt x="43" y="2"/>
                </a:lnTo>
                <a:lnTo>
                  <a:pt x="40" y="0"/>
                </a:lnTo>
                <a:lnTo>
                  <a:pt x="37" y="0"/>
                </a:lnTo>
                <a:lnTo>
                  <a:pt x="34" y="0"/>
                </a:lnTo>
                <a:lnTo>
                  <a:pt x="31" y="2"/>
                </a:lnTo>
                <a:lnTo>
                  <a:pt x="28" y="3"/>
                </a:lnTo>
                <a:lnTo>
                  <a:pt x="26" y="5"/>
                </a:lnTo>
                <a:lnTo>
                  <a:pt x="23" y="6"/>
                </a:lnTo>
                <a:lnTo>
                  <a:pt x="20" y="8"/>
                </a:lnTo>
                <a:lnTo>
                  <a:pt x="18" y="9"/>
                </a:lnTo>
                <a:lnTo>
                  <a:pt x="15" y="11"/>
                </a:lnTo>
                <a:lnTo>
                  <a:pt x="14" y="12"/>
                </a:lnTo>
                <a:lnTo>
                  <a:pt x="12" y="12"/>
                </a:lnTo>
                <a:lnTo>
                  <a:pt x="9" y="14"/>
                </a:lnTo>
                <a:lnTo>
                  <a:pt x="8" y="15"/>
                </a:lnTo>
                <a:lnTo>
                  <a:pt x="5" y="17"/>
                </a:lnTo>
                <a:lnTo>
                  <a:pt x="3" y="18"/>
                </a:lnTo>
                <a:lnTo>
                  <a:pt x="3" y="19"/>
                </a:lnTo>
                <a:lnTo>
                  <a:pt x="2" y="21"/>
                </a:lnTo>
                <a:lnTo>
                  <a:pt x="2" y="22"/>
                </a:lnTo>
                <a:lnTo>
                  <a:pt x="0" y="24"/>
                </a:lnTo>
                <a:lnTo>
                  <a:pt x="0" y="25"/>
                </a:lnTo>
                <a:lnTo>
                  <a:pt x="0" y="27"/>
                </a:lnTo>
                <a:lnTo>
                  <a:pt x="2" y="28"/>
                </a:lnTo>
                <a:lnTo>
                  <a:pt x="2" y="31"/>
                </a:lnTo>
              </a:path>
            </a:pathLst>
          </a:custGeom>
          <a:solidFill>
            <a:srgbClr val="FFFF00"/>
          </a:solidFill>
          <a:ln w="4763">
            <a:solidFill>
              <a:srgbClr val="990000"/>
            </a:solidFill>
            <a:round/>
            <a:headEnd/>
            <a:tailEnd/>
          </a:ln>
        </p:spPr>
        <p:txBody>
          <a:bodyPr/>
          <a:lstStyle/>
          <a:p>
            <a:endParaRPr lang="en-US"/>
          </a:p>
        </p:txBody>
      </p:sp>
      <p:sp>
        <p:nvSpPr>
          <p:cNvPr id="53314" name="Freeform 65"/>
          <p:cNvSpPr>
            <a:spLocks/>
          </p:cNvSpPr>
          <p:nvPr/>
        </p:nvSpPr>
        <p:spPr bwMode="auto">
          <a:xfrm>
            <a:off x="6596064" y="4354515"/>
            <a:ext cx="80963" cy="93663"/>
          </a:xfrm>
          <a:custGeom>
            <a:avLst/>
            <a:gdLst>
              <a:gd name="T0" fmla="*/ 0 w 58"/>
              <a:gd name="T1" fmla="*/ 2147483647 h 59"/>
              <a:gd name="T2" fmla="*/ 2147483647 w 58"/>
              <a:gd name="T3" fmla="*/ 2147483647 h 59"/>
              <a:gd name="T4" fmla="*/ 2147483647 w 58"/>
              <a:gd name="T5" fmla="*/ 2147483647 h 59"/>
              <a:gd name="T6" fmla="*/ 2147483647 w 58"/>
              <a:gd name="T7" fmla="*/ 2147483647 h 59"/>
              <a:gd name="T8" fmla="*/ 2147483647 w 58"/>
              <a:gd name="T9" fmla="*/ 2147483647 h 59"/>
              <a:gd name="T10" fmla="*/ 2147483647 w 58"/>
              <a:gd name="T11" fmla="*/ 2147483647 h 59"/>
              <a:gd name="T12" fmla="*/ 2147483647 w 58"/>
              <a:gd name="T13" fmla="*/ 2147483647 h 59"/>
              <a:gd name="T14" fmla="*/ 2147483647 w 58"/>
              <a:gd name="T15" fmla="*/ 2147483647 h 59"/>
              <a:gd name="T16" fmla="*/ 2147483647 w 58"/>
              <a:gd name="T17" fmla="*/ 2147483647 h 59"/>
              <a:gd name="T18" fmla="*/ 2147483647 w 58"/>
              <a:gd name="T19" fmla="*/ 2147483647 h 59"/>
              <a:gd name="T20" fmla="*/ 2147483647 w 58"/>
              <a:gd name="T21" fmla="*/ 2147483647 h 59"/>
              <a:gd name="T22" fmla="*/ 2147483647 w 58"/>
              <a:gd name="T23" fmla="*/ 2147483647 h 59"/>
              <a:gd name="T24" fmla="*/ 2147483647 w 58"/>
              <a:gd name="T25" fmla="*/ 2147483647 h 59"/>
              <a:gd name="T26" fmla="*/ 2147483647 w 58"/>
              <a:gd name="T27" fmla="*/ 2147483647 h 59"/>
              <a:gd name="T28" fmla="*/ 2147483647 w 58"/>
              <a:gd name="T29" fmla="*/ 2147483647 h 59"/>
              <a:gd name="T30" fmla="*/ 2147483647 w 58"/>
              <a:gd name="T31" fmla="*/ 2147483647 h 59"/>
              <a:gd name="T32" fmla="*/ 2147483647 w 58"/>
              <a:gd name="T33" fmla="*/ 2147483647 h 59"/>
              <a:gd name="T34" fmla="*/ 2147483647 w 58"/>
              <a:gd name="T35" fmla="*/ 2147483647 h 59"/>
              <a:gd name="T36" fmla="*/ 2147483647 w 58"/>
              <a:gd name="T37" fmla="*/ 2147483647 h 59"/>
              <a:gd name="T38" fmla="*/ 2147483647 w 58"/>
              <a:gd name="T39" fmla="*/ 2147483647 h 59"/>
              <a:gd name="T40" fmla="*/ 2147483647 w 58"/>
              <a:gd name="T41" fmla="*/ 2147483647 h 59"/>
              <a:gd name="T42" fmla="*/ 2147483647 w 58"/>
              <a:gd name="T43" fmla="*/ 2147483647 h 59"/>
              <a:gd name="T44" fmla="*/ 2147483647 w 58"/>
              <a:gd name="T45" fmla="*/ 2147483647 h 59"/>
              <a:gd name="T46" fmla="*/ 2147483647 w 58"/>
              <a:gd name="T47" fmla="*/ 2147483647 h 59"/>
              <a:gd name="T48" fmla="*/ 2147483647 w 58"/>
              <a:gd name="T49" fmla="*/ 2147483647 h 59"/>
              <a:gd name="T50" fmla="*/ 2147483647 w 58"/>
              <a:gd name="T51" fmla="*/ 2147483647 h 59"/>
              <a:gd name="T52" fmla="*/ 2147483647 w 58"/>
              <a:gd name="T53" fmla="*/ 2147483647 h 59"/>
              <a:gd name="T54" fmla="*/ 2147483647 w 58"/>
              <a:gd name="T55" fmla="*/ 2147483647 h 59"/>
              <a:gd name="T56" fmla="*/ 2147483647 w 58"/>
              <a:gd name="T57" fmla="*/ 2147483647 h 59"/>
              <a:gd name="T58" fmla="*/ 2147483647 w 58"/>
              <a:gd name="T59" fmla="*/ 2147483647 h 59"/>
              <a:gd name="T60" fmla="*/ 2147483647 w 58"/>
              <a:gd name="T61" fmla="*/ 2147483647 h 59"/>
              <a:gd name="T62" fmla="*/ 2147483647 w 58"/>
              <a:gd name="T63" fmla="*/ 2147483647 h 59"/>
              <a:gd name="T64" fmla="*/ 2147483647 w 58"/>
              <a:gd name="T65" fmla="*/ 2147483647 h 59"/>
              <a:gd name="T66" fmla="*/ 2147483647 w 58"/>
              <a:gd name="T67" fmla="*/ 2147483647 h 59"/>
              <a:gd name="T68" fmla="*/ 2147483647 w 58"/>
              <a:gd name="T69" fmla="*/ 2147483647 h 59"/>
              <a:gd name="T70" fmla="*/ 2147483647 w 58"/>
              <a:gd name="T71" fmla="*/ 2147483647 h 59"/>
              <a:gd name="T72" fmla="*/ 2147483647 w 58"/>
              <a:gd name="T73" fmla="*/ 2147483647 h 59"/>
              <a:gd name="T74" fmla="*/ 2147483647 w 58"/>
              <a:gd name="T75" fmla="*/ 2147483647 h 59"/>
              <a:gd name="T76" fmla="*/ 2147483647 w 58"/>
              <a:gd name="T77" fmla="*/ 2147483647 h 59"/>
              <a:gd name="T78" fmla="*/ 2147483647 w 58"/>
              <a:gd name="T79" fmla="*/ 2147483647 h 59"/>
              <a:gd name="T80" fmla="*/ 2147483647 w 58"/>
              <a:gd name="T81" fmla="*/ 2147483647 h 59"/>
              <a:gd name="T82" fmla="*/ 2147483647 w 58"/>
              <a:gd name="T83" fmla="*/ 2147483647 h 59"/>
              <a:gd name="T84" fmla="*/ 2147483647 w 58"/>
              <a:gd name="T85" fmla="*/ 2147483647 h 59"/>
              <a:gd name="T86" fmla="*/ 2147483647 w 58"/>
              <a:gd name="T87" fmla="*/ 2147483647 h 59"/>
              <a:gd name="T88" fmla="*/ 2147483647 w 58"/>
              <a:gd name="T89" fmla="*/ 0 h 59"/>
              <a:gd name="T90" fmla="*/ 2147483647 w 58"/>
              <a:gd name="T91" fmla="*/ 0 h 59"/>
              <a:gd name="T92" fmla="*/ 2147483647 w 58"/>
              <a:gd name="T93" fmla="*/ 2147483647 h 59"/>
              <a:gd name="T94" fmla="*/ 2147483647 w 58"/>
              <a:gd name="T95" fmla="*/ 2147483647 h 59"/>
              <a:gd name="T96" fmla="*/ 2147483647 w 58"/>
              <a:gd name="T97" fmla="*/ 2147483647 h 59"/>
              <a:gd name="T98" fmla="*/ 2147483647 w 58"/>
              <a:gd name="T99" fmla="*/ 2147483647 h 59"/>
              <a:gd name="T100" fmla="*/ 2147483647 w 58"/>
              <a:gd name="T101" fmla="*/ 2147483647 h 59"/>
              <a:gd name="T102" fmla="*/ 2147483647 w 58"/>
              <a:gd name="T103" fmla="*/ 2147483647 h 59"/>
              <a:gd name="T104" fmla="*/ 2147483647 w 58"/>
              <a:gd name="T105" fmla="*/ 2147483647 h 59"/>
              <a:gd name="T106" fmla="*/ 2147483647 w 58"/>
              <a:gd name="T107" fmla="*/ 2147483647 h 59"/>
              <a:gd name="T108" fmla="*/ 2147483647 w 58"/>
              <a:gd name="T109" fmla="*/ 2147483647 h 59"/>
              <a:gd name="T110" fmla="*/ 2147483647 w 58"/>
              <a:gd name="T111" fmla="*/ 2147483647 h 59"/>
              <a:gd name="T112" fmla="*/ 0 w 58"/>
              <a:gd name="T113" fmla="*/ 2147483647 h 59"/>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58"/>
              <a:gd name="T172" fmla="*/ 0 h 59"/>
              <a:gd name="T173" fmla="*/ 58 w 58"/>
              <a:gd name="T174" fmla="*/ 59 h 59"/>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58" h="59">
                <a:moveTo>
                  <a:pt x="0" y="46"/>
                </a:moveTo>
                <a:lnTo>
                  <a:pt x="3" y="50"/>
                </a:lnTo>
                <a:lnTo>
                  <a:pt x="8" y="53"/>
                </a:lnTo>
                <a:lnTo>
                  <a:pt x="11" y="56"/>
                </a:lnTo>
                <a:lnTo>
                  <a:pt x="15" y="57"/>
                </a:lnTo>
                <a:lnTo>
                  <a:pt x="20" y="57"/>
                </a:lnTo>
                <a:lnTo>
                  <a:pt x="24" y="59"/>
                </a:lnTo>
                <a:lnTo>
                  <a:pt x="28" y="59"/>
                </a:lnTo>
                <a:lnTo>
                  <a:pt x="33" y="57"/>
                </a:lnTo>
                <a:lnTo>
                  <a:pt x="36" y="57"/>
                </a:lnTo>
                <a:lnTo>
                  <a:pt x="37" y="56"/>
                </a:lnTo>
                <a:lnTo>
                  <a:pt x="40" y="54"/>
                </a:lnTo>
                <a:lnTo>
                  <a:pt x="42" y="51"/>
                </a:lnTo>
                <a:lnTo>
                  <a:pt x="43" y="50"/>
                </a:lnTo>
                <a:lnTo>
                  <a:pt x="45" y="47"/>
                </a:lnTo>
                <a:lnTo>
                  <a:pt x="48" y="44"/>
                </a:lnTo>
                <a:lnTo>
                  <a:pt x="49" y="43"/>
                </a:lnTo>
                <a:lnTo>
                  <a:pt x="51" y="41"/>
                </a:lnTo>
                <a:lnTo>
                  <a:pt x="52" y="41"/>
                </a:lnTo>
                <a:lnTo>
                  <a:pt x="54" y="41"/>
                </a:lnTo>
                <a:lnTo>
                  <a:pt x="57" y="38"/>
                </a:lnTo>
                <a:lnTo>
                  <a:pt x="58" y="34"/>
                </a:lnTo>
                <a:lnTo>
                  <a:pt x="58" y="29"/>
                </a:lnTo>
                <a:lnTo>
                  <a:pt x="57" y="25"/>
                </a:lnTo>
                <a:lnTo>
                  <a:pt x="55" y="20"/>
                </a:lnTo>
                <a:lnTo>
                  <a:pt x="54" y="17"/>
                </a:lnTo>
                <a:lnTo>
                  <a:pt x="49" y="13"/>
                </a:lnTo>
                <a:lnTo>
                  <a:pt x="45" y="10"/>
                </a:lnTo>
                <a:lnTo>
                  <a:pt x="45" y="8"/>
                </a:lnTo>
                <a:lnTo>
                  <a:pt x="45" y="7"/>
                </a:lnTo>
                <a:lnTo>
                  <a:pt x="45" y="6"/>
                </a:lnTo>
                <a:lnTo>
                  <a:pt x="43" y="4"/>
                </a:lnTo>
                <a:lnTo>
                  <a:pt x="42" y="3"/>
                </a:lnTo>
                <a:lnTo>
                  <a:pt x="40" y="1"/>
                </a:lnTo>
                <a:lnTo>
                  <a:pt x="39" y="1"/>
                </a:lnTo>
                <a:lnTo>
                  <a:pt x="36" y="0"/>
                </a:lnTo>
                <a:lnTo>
                  <a:pt x="34" y="0"/>
                </a:lnTo>
                <a:lnTo>
                  <a:pt x="31" y="1"/>
                </a:lnTo>
                <a:lnTo>
                  <a:pt x="30" y="1"/>
                </a:lnTo>
                <a:lnTo>
                  <a:pt x="28" y="3"/>
                </a:lnTo>
                <a:lnTo>
                  <a:pt x="24" y="7"/>
                </a:lnTo>
                <a:lnTo>
                  <a:pt x="20" y="11"/>
                </a:lnTo>
                <a:lnTo>
                  <a:pt x="14" y="17"/>
                </a:lnTo>
                <a:lnTo>
                  <a:pt x="11" y="23"/>
                </a:lnTo>
                <a:lnTo>
                  <a:pt x="6" y="31"/>
                </a:lnTo>
                <a:lnTo>
                  <a:pt x="3" y="37"/>
                </a:lnTo>
                <a:lnTo>
                  <a:pt x="2" y="41"/>
                </a:lnTo>
                <a:lnTo>
                  <a:pt x="0" y="46"/>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315" name="Freeform 66"/>
          <p:cNvSpPr>
            <a:spLocks/>
          </p:cNvSpPr>
          <p:nvPr/>
        </p:nvSpPr>
        <p:spPr bwMode="auto">
          <a:xfrm>
            <a:off x="6596064" y="4354515"/>
            <a:ext cx="80963" cy="93663"/>
          </a:xfrm>
          <a:custGeom>
            <a:avLst/>
            <a:gdLst>
              <a:gd name="T0" fmla="*/ 0 w 58"/>
              <a:gd name="T1" fmla="*/ 2147483647 h 59"/>
              <a:gd name="T2" fmla="*/ 2147483647 w 58"/>
              <a:gd name="T3" fmla="*/ 2147483647 h 59"/>
              <a:gd name="T4" fmla="*/ 2147483647 w 58"/>
              <a:gd name="T5" fmla="*/ 2147483647 h 59"/>
              <a:gd name="T6" fmla="*/ 2147483647 w 58"/>
              <a:gd name="T7" fmla="*/ 2147483647 h 59"/>
              <a:gd name="T8" fmla="*/ 2147483647 w 58"/>
              <a:gd name="T9" fmla="*/ 2147483647 h 59"/>
              <a:gd name="T10" fmla="*/ 2147483647 w 58"/>
              <a:gd name="T11" fmla="*/ 2147483647 h 59"/>
              <a:gd name="T12" fmla="*/ 2147483647 w 58"/>
              <a:gd name="T13" fmla="*/ 2147483647 h 59"/>
              <a:gd name="T14" fmla="*/ 2147483647 w 58"/>
              <a:gd name="T15" fmla="*/ 2147483647 h 59"/>
              <a:gd name="T16" fmla="*/ 2147483647 w 58"/>
              <a:gd name="T17" fmla="*/ 2147483647 h 59"/>
              <a:gd name="T18" fmla="*/ 2147483647 w 58"/>
              <a:gd name="T19" fmla="*/ 2147483647 h 59"/>
              <a:gd name="T20" fmla="*/ 2147483647 w 58"/>
              <a:gd name="T21" fmla="*/ 2147483647 h 59"/>
              <a:gd name="T22" fmla="*/ 2147483647 w 58"/>
              <a:gd name="T23" fmla="*/ 2147483647 h 59"/>
              <a:gd name="T24" fmla="*/ 2147483647 w 58"/>
              <a:gd name="T25" fmla="*/ 2147483647 h 59"/>
              <a:gd name="T26" fmla="*/ 2147483647 w 58"/>
              <a:gd name="T27" fmla="*/ 2147483647 h 59"/>
              <a:gd name="T28" fmla="*/ 2147483647 w 58"/>
              <a:gd name="T29" fmla="*/ 2147483647 h 59"/>
              <a:gd name="T30" fmla="*/ 2147483647 w 58"/>
              <a:gd name="T31" fmla="*/ 2147483647 h 59"/>
              <a:gd name="T32" fmla="*/ 2147483647 w 58"/>
              <a:gd name="T33" fmla="*/ 2147483647 h 59"/>
              <a:gd name="T34" fmla="*/ 2147483647 w 58"/>
              <a:gd name="T35" fmla="*/ 2147483647 h 59"/>
              <a:gd name="T36" fmla="*/ 2147483647 w 58"/>
              <a:gd name="T37" fmla="*/ 2147483647 h 59"/>
              <a:gd name="T38" fmla="*/ 2147483647 w 58"/>
              <a:gd name="T39" fmla="*/ 2147483647 h 59"/>
              <a:gd name="T40" fmla="*/ 2147483647 w 58"/>
              <a:gd name="T41" fmla="*/ 2147483647 h 59"/>
              <a:gd name="T42" fmla="*/ 2147483647 w 58"/>
              <a:gd name="T43" fmla="*/ 2147483647 h 59"/>
              <a:gd name="T44" fmla="*/ 2147483647 w 58"/>
              <a:gd name="T45" fmla="*/ 2147483647 h 59"/>
              <a:gd name="T46" fmla="*/ 2147483647 w 58"/>
              <a:gd name="T47" fmla="*/ 2147483647 h 59"/>
              <a:gd name="T48" fmla="*/ 2147483647 w 58"/>
              <a:gd name="T49" fmla="*/ 2147483647 h 59"/>
              <a:gd name="T50" fmla="*/ 2147483647 w 58"/>
              <a:gd name="T51" fmla="*/ 2147483647 h 59"/>
              <a:gd name="T52" fmla="*/ 2147483647 w 58"/>
              <a:gd name="T53" fmla="*/ 2147483647 h 59"/>
              <a:gd name="T54" fmla="*/ 2147483647 w 58"/>
              <a:gd name="T55" fmla="*/ 2147483647 h 59"/>
              <a:gd name="T56" fmla="*/ 2147483647 w 58"/>
              <a:gd name="T57" fmla="*/ 2147483647 h 59"/>
              <a:gd name="T58" fmla="*/ 2147483647 w 58"/>
              <a:gd name="T59" fmla="*/ 2147483647 h 59"/>
              <a:gd name="T60" fmla="*/ 2147483647 w 58"/>
              <a:gd name="T61" fmla="*/ 2147483647 h 59"/>
              <a:gd name="T62" fmla="*/ 2147483647 w 58"/>
              <a:gd name="T63" fmla="*/ 2147483647 h 59"/>
              <a:gd name="T64" fmla="*/ 2147483647 w 58"/>
              <a:gd name="T65" fmla="*/ 2147483647 h 59"/>
              <a:gd name="T66" fmla="*/ 2147483647 w 58"/>
              <a:gd name="T67" fmla="*/ 2147483647 h 59"/>
              <a:gd name="T68" fmla="*/ 2147483647 w 58"/>
              <a:gd name="T69" fmla="*/ 2147483647 h 59"/>
              <a:gd name="T70" fmla="*/ 2147483647 w 58"/>
              <a:gd name="T71" fmla="*/ 2147483647 h 59"/>
              <a:gd name="T72" fmla="*/ 2147483647 w 58"/>
              <a:gd name="T73" fmla="*/ 2147483647 h 59"/>
              <a:gd name="T74" fmla="*/ 2147483647 w 58"/>
              <a:gd name="T75" fmla="*/ 2147483647 h 59"/>
              <a:gd name="T76" fmla="*/ 2147483647 w 58"/>
              <a:gd name="T77" fmla="*/ 2147483647 h 59"/>
              <a:gd name="T78" fmla="*/ 2147483647 w 58"/>
              <a:gd name="T79" fmla="*/ 2147483647 h 59"/>
              <a:gd name="T80" fmla="*/ 2147483647 w 58"/>
              <a:gd name="T81" fmla="*/ 2147483647 h 59"/>
              <a:gd name="T82" fmla="*/ 2147483647 w 58"/>
              <a:gd name="T83" fmla="*/ 2147483647 h 59"/>
              <a:gd name="T84" fmla="*/ 2147483647 w 58"/>
              <a:gd name="T85" fmla="*/ 2147483647 h 59"/>
              <a:gd name="T86" fmla="*/ 2147483647 w 58"/>
              <a:gd name="T87" fmla="*/ 2147483647 h 59"/>
              <a:gd name="T88" fmla="*/ 2147483647 w 58"/>
              <a:gd name="T89" fmla="*/ 0 h 59"/>
              <a:gd name="T90" fmla="*/ 2147483647 w 58"/>
              <a:gd name="T91" fmla="*/ 0 h 59"/>
              <a:gd name="T92" fmla="*/ 2147483647 w 58"/>
              <a:gd name="T93" fmla="*/ 2147483647 h 59"/>
              <a:gd name="T94" fmla="*/ 2147483647 w 58"/>
              <a:gd name="T95" fmla="*/ 2147483647 h 59"/>
              <a:gd name="T96" fmla="*/ 2147483647 w 58"/>
              <a:gd name="T97" fmla="*/ 2147483647 h 59"/>
              <a:gd name="T98" fmla="*/ 2147483647 w 58"/>
              <a:gd name="T99" fmla="*/ 2147483647 h 59"/>
              <a:gd name="T100" fmla="*/ 2147483647 w 58"/>
              <a:gd name="T101" fmla="*/ 2147483647 h 59"/>
              <a:gd name="T102" fmla="*/ 2147483647 w 58"/>
              <a:gd name="T103" fmla="*/ 2147483647 h 59"/>
              <a:gd name="T104" fmla="*/ 2147483647 w 58"/>
              <a:gd name="T105" fmla="*/ 2147483647 h 59"/>
              <a:gd name="T106" fmla="*/ 2147483647 w 58"/>
              <a:gd name="T107" fmla="*/ 2147483647 h 59"/>
              <a:gd name="T108" fmla="*/ 2147483647 w 58"/>
              <a:gd name="T109" fmla="*/ 2147483647 h 59"/>
              <a:gd name="T110" fmla="*/ 2147483647 w 58"/>
              <a:gd name="T111" fmla="*/ 2147483647 h 59"/>
              <a:gd name="T112" fmla="*/ 0 w 58"/>
              <a:gd name="T113" fmla="*/ 2147483647 h 59"/>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58"/>
              <a:gd name="T172" fmla="*/ 0 h 59"/>
              <a:gd name="T173" fmla="*/ 58 w 58"/>
              <a:gd name="T174" fmla="*/ 59 h 59"/>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58" h="59">
                <a:moveTo>
                  <a:pt x="0" y="46"/>
                </a:moveTo>
                <a:lnTo>
                  <a:pt x="3" y="50"/>
                </a:lnTo>
                <a:lnTo>
                  <a:pt x="8" y="53"/>
                </a:lnTo>
                <a:lnTo>
                  <a:pt x="11" y="56"/>
                </a:lnTo>
                <a:lnTo>
                  <a:pt x="15" y="57"/>
                </a:lnTo>
                <a:lnTo>
                  <a:pt x="20" y="57"/>
                </a:lnTo>
                <a:lnTo>
                  <a:pt x="24" y="59"/>
                </a:lnTo>
                <a:lnTo>
                  <a:pt x="28" y="59"/>
                </a:lnTo>
                <a:lnTo>
                  <a:pt x="33" y="57"/>
                </a:lnTo>
                <a:lnTo>
                  <a:pt x="36" y="57"/>
                </a:lnTo>
                <a:lnTo>
                  <a:pt x="37" y="56"/>
                </a:lnTo>
                <a:lnTo>
                  <a:pt x="40" y="54"/>
                </a:lnTo>
                <a:lnTo>
                  <a:pt x="42" y="51"/>
                </a:lnTo>
                <a:lnTo>
                  <a:pt x="43" y="50"/>
                </a:lnTo>
                <a:lnTo>
                  <a:pt x="45" y="47"/>
                </a:lnTo>
                <a:lnTo>
                  <a:pt x="48" y="44"/>
                </a:lnTo>
                <a:lnTo>
                  <a:pt x="49" y="43"/>
                </a:lnTo>
                <a:lnTo>
                  <a:pt x="51" y="41"/>
                </a:lnTo>
                <a:lnTo>
                  <a:pt x="52" y="41"/>
                </a:lnTo>
                <a:lnTo>
                  <a:pt x="54" y="41"/>
                </a:lnTo>
                <a:lnTo>
                  <a:pt x="57" y="38"/>
                </a:lnTo>
                <a:lnTo>
                  <a:pt x="58" y="34"/>
                </a:lnTo>
                <a:lnTo>
                  <a:pt x="58" y="29"/>
                </a:lnTo>
                <a:lnTo>
                  <a:pt x="57" y="25"/>
                </a:lnTo>
                <a:lnTo>
                  <a:pt x="55" y="20"/>
                </a:lnTo>
                <a:lnTo>
                  <a:pt x="54" y="17"/>
                </a:lnTo>
                <a:lnTo>
                  <a:pt x="49" y="13"/>
                </a:lnTo>
                <a:lnTo>
                  <a:pt x="45" y="10"/>
                </a:lnTo>
                <a:lnTo>
                  <a:pt x="45" y="8"/>
                </a:lnTo>
                <a:lnTo>
                  <a:pt x="45" y="7"/>
                </a:lnTo>
                <a:lnTo>
                  <a:pt x="45" y="6"/>
                </a:lnTo>
                <a:lnTo>
                  <a:pt x="43" y="4"/>
                </a:lnTo>
                <a:lnTo>
                  <a:pt x="42" y="3"/>
                </a:lnTo>
                <a:lnTo>
                  <a:pt x="40" y="1"/>
                </a:lnTo>
                <a:lnTo>
                  <a:pt x="39" y="1"/>
                </a:lnTo>
                <a:lnTo>
                  <a:pt x="36" y="0"/>
                </a:lnTo>
                <a:lnTo>
                  <a:pt x="34" y="0"/>
                </a:lnTo>
                <a:lnTo>
                  <a:pt x="31" y="1"/>
                </a:lnTo>
                <a:lnTo>
                  <a:pt x="30" y="1"/>
                </a:lnTo>
                <a:lnTo>
                  <a:pt x="28" y="3"/>
                </a:lnTo>
                <a:lnTo>
                  <a:pt x="24" y="7"/>
                </a:lnTo>
                <a:lnTo>
                  <a:pt x="20" y="11"/>
                </a:lnTo>
                <a:lnTo>
                  <a:pt x="14" y="17"/>
                </a:lnTo>
                <a:lnTo>
                  <a:pt x="11" y="23"/>
                </a:lnTo>
                <a:lnTo>
                  <a:pt x="6" y="31"/>
                </a:lnTo>
                <a:lnTo>
                  <a:pt x="3" y="37"/>
                </a:lnTo>
                <a:lnTo>
                  <a:pt x="2" y="41"/>
                </a:lnTo>
                <a:lnTo>
                  <a:pt x="0" y="46"/>
                </a:lnTo>
              </a:path>
            </a:pathLst>
          </a:custGeom>
          <a:solidFill>
            <a:srgbClr val="FFFF00"/>
          </a:solidFill>
          <a:ln w="1588">
            <a:solidFill>
              <a:srgbClr val="990000"/>
            </a:solidFill>
            <a:round/>
            <a:headEnd/>
            <a:tailEnd/>
          </a:ln>
        </p:spPr>
        <p:txBody>
          <a:bodyPr/>
          <a:lstStyle/>
          <a:p>
            <a:endParaRPr lang="en-US"/>
          </a:p>
        </p:txBody>
      </p:sp>
      <p:sp>
        <p:nvSpPr>
          <p:cNvPr id="53316" name="Freeform 67"/>
          <p:cNvSpPr>
            <a:spLocks/>
          </p:cNvSpPr>
          <p:nvPr/>
        </p:nvSpPr>
        <p:spPr bwMode="auto">
          <a:xfrm>
            <a:off x="6596064" y="4354515"/>
            <a:ext cx="80963" cy="93663"/>
          </a:xfrm>
          <a:custGeom>
            <a:avLst/>
            <a:gdLst>
              <a:gd name="T0" fmla="*/ 0 w 58"/>
              <a:gd name="T1" fmla="*/ 2147483647 h 59"/>
              <a:gd name="T2" fmla="*/ 2147483647 w 58"/>
              <a:gd name="T3" fmla="*/ 2147483647 h 59"/>
              <a:gd name="T4" fmla="*/ 2147483647 w 58"/>
              <a:gd name="T5" fmla="*/ 2147483647 h 59"/>
              <a:gd name="T6" fmla="*/ 2147483647 w 58"/>
              <a:gd name="T7" fmla="*/ 2147483647 h 59"/>
              <a:gd name="T8" fmla="*/ 2147483647 w 58"/>
              <a:gd name="T9" fmla="*/ 2147483647 h 59"/>
              <a:gd name="T10" fmla="*/ 2147483647 w 58"/>
              <a:gd name="T11" fmla="*/ 2147483647 h 59"/>
              <a:gd name="T12" fmla="*/ 2147483647 w 58"/>
              <a:gd name="T13" fmla="*/ 2147483647 h 59"/>
              <a:gd name="T14" fmla="*/ 2147483647 w 58"/>
              <a:gd name="T15" fmla="*/ 2147483647 h 59"/>
              <a:gd name="T16" fmla="*/ 2147483647 w 58"/>
              <a:gd name="T17" fmla="*/ 2147483647 h 59"/>
              <a:gd name="T18" fmla="*/ 2147483647 w 58"/>
              <a:gd name="T19" fmla="*/ 2147483647 h 59"/>
              <a:gd name="T20" fmla="*/ 2147483647 w 58"/>
              <a:gd name="T21" fmla="*/ 2147483647 h 59"/>
              <a:gd name="T22" fmla="*/ 2147483647 w 58"/>
              <a:gd name="T23" fmla="*/ 2147483647 h 59"/>
              <a:gd name="T24" fmla="*/ 2147483647 w 58"/>
              <a:gd name="T25" fmla="*/ 2147483647 h 59"/>
              <a:gd name="T26" fmla="*/ 2147483647 w 58"/>
              <a:gd name="T27" fmla="*/ 2147483647 h 59"/>
              <a:gd name="T28" fmla="*/ 2147483647 w 58"/>
              <a:gd name="T29" fmla="*/ 2147483647 h 59"/>
              <a:gd name="T30" fmla="*/ 2147483647 w 58"/>
              <a:gd name="T31" fmla="*/ 2147483647 h 59"/>
              <a:gd name="T32" fmla="*/ 2147483647 w 58"/>
              <a:gd name="T33" fmla="*/ 2147483647 h 59"/>
              <a:gd name="T34" fmla="*/ 2147483647 w 58"/>
              <a:gd name="T35" fmla="*/ 2147483647 h 59"/>
              <a:gd name="T36" fmla="*/ 2147483647 w 58"/>
              <a:gd name="T37" fmla="*/ 2147483647 h 59"/>
              <a:gd name="T38" fmla="*/ 2147483647 w 58"/>
              <a:gd name="T39" fmla="*/ 2147483647 h 59"/>
              <a:gd name="T40" fmla="*/ 2147483647 w 58"/>
              <a:gd name="T41" fmla="*/ 2147483647 h 59"/>
              <a:gd name="T42" fmla="*/ 2147483647 w 58"/>
              <a:gd name="T43" fmla="*/ 2147483647 h 59"/>
              <a:gd name="T44" fmla="*/ 2147483647 w 58"/>
              <a:gd name="T45" fmla="*/ 2147483647 h 59"/>
              <a:gd name="T46" fmla="*/ 2147483647 w 58"/>
              <a:gd name="T47" fmla="*/ 2147483647 h 59"/>
              <a:gd name="T48" fmla="*/ 2147483647 w 58"/>
              <a:gd name="T49" fmla="*/ 2147483647 h 59"/>
              <a:gd name="T50" fmla="*/ 2147483647 w 58"/>
              <a:gd name="T51" fmla="*/ 2147483647 h 59"/>
              <a:gd name="T52" fmla="*/ 2147483647 w 58"/>
              <a:gd name="T53" fmla="*/ 2147483647 h 59"/>
              <a:gd name="T54" fmla="*/ 2147483647 w 58"/>
              <a:gd name="T55" fmla="*/ 2147483647 h 59"/>
              <a:gd name="T56" fmla="*/ 2147483647 w 58"/>
              <a:gd name="T57" fmla="*/ 2147483647 h 59"/>
              <a:gd name="T58" fmla="*/ 2147483647 w 58"/>
              <a:gd name="T59" fmla="*/ 2147483647 h 59"/>
              <a:gd name="T60" fmla="*/ 2147483647 w 58"/>
              <a:gd name="T61" fmla="*/ 2147483647 h 59"/>
              <a:gd name="T62" fmla="*/ 2147483647 w 58"/>
              <a:gd name="T63" fmla="*/ 2147483647 h 59"/>
              <a:gd name="T64" fmla="*/ 2147483647 w 58"/>
              <a:gd name="T65" fmla="*/ 2147483647 h 59"/>
              <a:gd name="T66" fmla="*/ 2147483647 w 58"/>
              <a:gd name="T67" fmla="*/ 2147483647 h 59"/>
              <a:gd name="T68" fmla="*/ 2147483647 w 58"/>
              <a:gd name="T69" fmla="*/ 2147483647 h 59"/>
              <a:gd name="T70" fmla="*/ 2147483647 w 58"/>
              <a:gd name="T71" fmla="*/ 2147483647 h 59"/>
              <a:gd name="T72" fmla="*/ 2147483647 w 58"/>
              <a:gd name="T73" fmla="*/ 2147483647 h 59"/>
              <a:gd name="T74" fmla="*/ 2147483647 w 58"/>
              <a:gd name="T75" fmla="*/ 2147483647 h 59"/>
              <a:gd name="T76" fmla="*/ 2147483647 w 58"/>
              <a:gd name="T77" fmla="*/ 2147483647 h 59"/>
              <a:gd name="T78" fmla="*/ 2147483647 w 58"/>
              <a:gd name="T79" fmla="*/ 2147483647 h 59"/>
              <a:gd name="T80" fmla="*/ 2147483647 w 58"/>
              <a:gd name="T81" fmla="*/ 2147483647 h 59"/>
              <a:gd name="T82" fmla="*/ 2147483647 w 58"/>
              <a:gd name="T83" fmla="*/ 2147483647 h 59"/>
              <a:gd name="T84" fmla="*/ 2147483647 w 58"/>
              <a:gd name="T85" fmla="*/ 2147483647 h 59"/>
              <a:gd name="T86" fmla="*/ 2147483647 w 58"/>
              <a:gd name="T87" fmla="*/ 2147483647 h 59"/>
              <a:gd name="T88" fmla="*/ 2147483647 w 58"/>
              <a:gd name="T89" fmla="*/ 0 h 59"/>
              <a:gd name="T90" fmla="*/ 2147483647 w 58"/>
              <a:gd name="T91" fmla="*/ 0 h 59"/>
              <a:gd name="T92" fmla="*/ 2147483647 w 58"/>
              <a:gd name="T93" fmla="*/ 2147483647 h 59"/>
              <a:gd name="T94" fmla="*/ 2147483647 w 58"/>
              <a:gd name="T95" fmla="*/ 2147483647 h 59"/>
              <a:gd name="T96" fmla="*/ 2147483647 w 58"/>
              <a:gd name="T97" fmla="*/ 2147483647 h 59"/>
              <a:gd name="T98" fmla="*/ 2147483647 w 58"/>
              <a:gd name="T99" fmla="*/ 2147483647 h 59"/>
              <a:gd name="T100" fmla="*/ 2147483647 w 58"/>
              <a:gd name="T101" fmla="*/ 2147483647 h 59"/>
              <a:gd name="T102" fmla="*/ 2147483647 w 58"/>
              <a:gd name="T103" fmla="*/ 2147483647 h 59"/>
              <a:gd name="T104" fmla="*/ 2147483647 w 58"/>
              <a:gd name="T105" fmla="*/ 2147483647 h 59"/>
              <a:gd name="T106" fmla="*/ 2147483647 w 58"/>
              <a:gd name="T107" fmla="*/ 2147483647 h 59"/>
              <a:gd name="T108" fmla="*/ 2147483647 w 58"/>
              <a:gd name="T109" fmla="*/ 2147483647 h 59"/>
              <a:gd name="T110" fmla="*/ 2147483647 w 58"/>
              <a:gd name="T111" fmla="*/ 2147483647 h 59"/>
              <a:gd name="T112" fmla="*/ 0 w 58"/>
              <a:gd name="T113" fmla="*/ 2147483647 h 59"/>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58"/>
              <a:gd name="T172" fmla="*/ 0 h 59"/>
              <a:gd name="T173" fmla="*/ 58 w 58"/>
              <a:gd name="T174" fmla="*/ 59 h 59"/>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58" h="59">
                <a:moveTo>
                  <a:pt x="0" y="46"/>
                </a:moveTo>
                <a:lnTo>
                  <a:pt x="3" y="50"/>
                </a:lnTo>
                <a:lnTo>
                  <a:pt x="8" y="53"/>
                </a:lnTo>
                <a:lnTo>
                  <a:pt x="11" y="56"/>
                </a:lnTo>
                <a:lnTo>
                  <a:pt x="15" y="57"/>
                </a:lnTo>
                <a:lnTo>
                  <a:pt x="20" y="57"/>
                </a:lnTo>
                <a:lnTo>
                  <a:pt x="24" y="59"/>
                </a:lnTo>
                <a:lnTo>
                  <a:pt x="28" y="59"/>
                </a:lnTo>
                <a:lnTo>
                  <a:pt x="33" y="57"/>
                </a:lnTo>
                <a:lnTo>
                  <a:pt x="36" y="57"/>
                </a:lnTo>
                <a:lnTo>
                  <a:pt x="37" y="56"/>
                </a:lnTo>
                <a:lnTo>
                  <a:pt x="40" y="54"/>
                </a:lnTo>
                <a:lnTo>
                  <a:pt x="42" y="51"/>
                </a:lnTo>
                <a:lnTo>
                  <a:pt x="43" y="50"/>
                </a:lnTo>
                <a:lnTo>
                  <a:pt x="45" y="47"/>
                </a:lnTo>
                <a:lnTo>
                  <a:pt x="48" y="44"/>
                </a:lnTo>
                <a:lnTo>
                  <a:pt x="49" y="43"/>
                </a:lnTo>
                <a:lnTo>
                  <a:pt x="51" y="41"/>
                </a:lnTo>
                <a:lnTo>
                  <a:pt x="52" y="41"/>
                </a:lnTo>
                <a:lnTo>
                  <a:pt x="54" y="41"/>
                </a:lnTo>
                <a:lnTo>
                  <a:pt x="57" y="38"/>
                </a:lnTo>
                <a:lnTo>
                  <a:pt x="58" y="34"/>
                </a:lnTo>
                <a:lnTo>
                  <a:pt x="58" y="29"/>
                </a:lnTo>
                <a:lnTo>
                  <a:pt x="57" y="25"/>
                </a:lnTo>
                <a:lnTo>
                  <a:pt x="55" y="20"/>
                </a:lnTo>
                <a:lnTo>
                  <a:pt x="54" y="17"/>
                </a:lnTo>
                <a:lnTo>
                  <a:pt x="49" y="13"/>
                </a:lnTo>
                <a:lnTo>
                  <a:pt x="45" y="10"/>
                </a:lnTo>
                <a:lnTo>
                  <a:pt x="45" y="8"/>
                </a:lnTo>
                <a:lnTo>
                  <a:pt x="45" y="7"/>
                </a:lnTo>
                <a:lnTo>
                  <a:pt x="45" y="6"/>
                </a:lnTo>
                <a:lnTo>
                  <a:pt x="43" y="4"/>
                </a:lnTo>
                <a:lnTo>
                  <a:pt x="42" y="3"/>
                </a:lnTo>
                <a:lnTo>
                  <a:pt x="40" y="1"/>
                </a:lnTo>
                <a:lnTo>
                  <a:pt x="39" y="1"/>
                </a:lnTo>
                <a:lnTo>
                  <a:pt x="36" y="0"/>
                </a:lnTo>
                <a:lnTo>
                  <a:pt x="34" y="0"/>
                </a:lnTo>
                <a:lnTo>
                  <a:pt x="31" y="1"/>
                </a:lnTo>
                <a:lnTo>
                  <a:pt x="30" y="1"/>
                </a:lnTo>
                <a:lnTo>
                  <a:pt x="28" y="3"/>
                </a:lnTo>
                <a:lnTo>
                  <a:pt x="24" y="7"/>
                </a:lnTo>
                <a:lnTo>
                  <a:pt x="20" y="11"/>
                </a:lnTo>
                <a:lnTo>
                  <a:pt x="14" y="17"/>
                </a:lnTo>
                <a:lnTo>
                  <a:pt x="11" y="23"/>
                </a:lnTo>
                <a:lnTo>
                  <a:pt x="6" y="31"/>
                </a:lnTo>
                <a:lnTo>
                  <a:pt x="3" y="37"/>
                </a:lnTo>
                <a:lnTo>
                  <a:pt x="2" y="41"/>
                </a:lnTo>
                <a:lnTo>
                  <a:pt x="0" y="46"/>
                </a:lnTo>
              </a:path>
            </a:pathLst>
          </a:custGeom>
          <a:solidFill>
            <a:srgbClr val="FFFF00"/>
          </a:solidFill>
          <a:ln w="4763">
            <a:solidFill>
              <a:srgbClr val="990000"/>
            </a:solidFill>
            <a:round/>
            <a:headEnd/>
            <a:tailEnd/>
          </a:ln>
        </p:spPr>
        <p:txBody>
          <a:bodyPr/>
          <a:lstStyle/>
          <a:p>
            <a:endParaRPr lang="en-US"/>
          </a:p>
        </p:txBody>
      </p:sp>
      <p:sp>
        <p:nvSpPr>
          <p:cNvPr id="53317" name="Freeform 68"/>
          <p:cNvSpPr>
            <a:spLocks/>
          </p:cNvSpPr>
          <p:nvPr/>
        </p:nvSpPr>
        <p:spPr bwMode="auto">
          <a:xfrm>
            <a:off x="6610351" y="4273551"/>
            <a:ext cx="76200" cy="77788"/>
          </a:xfrm>
          <a:custGeom>
            <a:avLst/>
            <a:gdLst>
              <a:gd name="T0" fmla="*/ 2147483647 w 53"/>
              <a:gd name="T1" fmla="*/ 2147483647 h 49"/>
              <a:gd name="T2" fmla="*/ 2147483647 w 53"/>
              <a:gd name="T3" fmla="*/ 2147483647 h 49"/>
              <a:gd name="T4" fmla="*/ 0 w 53"/>
              <a:gd name="T5" fmla="*/ 2147483647 h 49"/>
              <a:gd name="T6" fmla="*/ 2147483647 w 53"/>
              <a:gd name="T7" fmla="*/ 2147483647 h 49"/>
              <a:gd name="T8" fmla="*/ 2147483647 w 53"/>
              <a:gd name="T9" fmla="*/ 2147483647 h 49"/>
              <a:gd name="T10" fmla="*/ 2147483647 w 53"/>
              <a:gd name="T11" fmla="*/ 2147483647 h 49"/>
              <a:gd name="T12" fmla="*/ 2147483647 w 53"/>
              <a:gd name="T13" fmla="*/ 2147483647 h 49"/>
              <a:gd name="T14" fmla="*/ 2147483647 w 53"/>
              <a:gd name="T15" fmla="*/ 2147483647 h 49"/>
              <a:gd name="T16" fmla="*/ 2147483647 w 53"/>
              <a:gd name="T17" fmla="*/ 2147483647 h 49"/>
              <a:gd name="T18" fmla="*/ 2147483647 w 53"/>
              <a:gd name="T19" fmla="*/ 2147483647 h 49"/>
              <a:gd name="T20" fmla="*/ 2147483647 w 53"/>
              <a:gd name="T21" fmla="*/ 2147483647 h 49"/>
              <a:gd name="T22" fmla="*/ 2147483647 w 53"/>
              <a:gd name="T23" fmla="*/ 2147483647 h 49"/>
              <a:gd name="T24" fmla="*/ 2147483647 w 53"/>
              <a:gd name="T25" fmla="*/ 2147483647 h 49"/>
              <a:gd name="T26" fmla="*/ 2147483647 w 53"/>
              <a:gd name="T27" fmla="*/ 2147483647 h 49"/>
              <a:gd name="T28" fmla="*/ 2147483647 w 53"/>
              <a:gd name="T29" fmla="*/ 2147483647 h 49"/>
              <a:gd name="T30" fmla="*/ 2147483647 w 53"/>
              <a:gd name="T31" fmla="*/ 2147483647 h 49"/>
              <a:gd name="T32" fmla="*/ 2147483647 w 53"/>
              <a:gd name="T33" fmla="*/ 2147483647 h 49"/>
              <a:gd name="T34" fmla="*/ 2147483647 w 53"/>
              <a:gd name="T35" fmla="*/ 2147483647 h 49"/>
              <a:gd name="T36" fmla="*/ 2147483647 w 53"/>
              <a:gd name="T37" fmla="*/ 2147483647 h 49"/>
              <a:gd name="T38" fmla="*/ 2147483647 w 53"/>
              <a:gd name="T39" fmla="*/ 2147483647 h 49"/>
              <a:gd name="T40" fmla="*/ 2147483647 w 53"/>
              <a:gd name="T41" fmla="*/ 0 h 49"/>
              <a:gd name="T42" fmla="*/ 2147483647 w 53"/>
              <a:gd name="T43" fmla="*/ 0 h 49"/>
              <a:gd name="T44" fmla="*/ 2147483647 w 53"/>
              <a:gd name="T45" fmla="*/ 0 h 49"/>
              <a:gd name="T46" fmla="*/ 2147483647 w 53"/>
              <a:gd name="T47" fmla="*/ 2147483647 h 49"/>
              <a:gd name="T48" fmla="*/ 2147483647 w 53"/>
              <a:gd name="T49" fmla="*/ 2147483647 h 49"/>
              <a:gd name="T50" fmla="*/ 2147483647 w 53"/>
              <a:gd name="T51" fmla="*/ 2147483647 h 49"/>
              <a:gd name="T52" fmla="*/ 2147483647 w 53"/>
              <a:gd name="T53" fmla="*/ 2147483647 h 49"/>
              <a:gd name="T54" fmla="*/ 2147483647 w 53"/>
              <a:gd name="T55" fmla="*/ 2147483647 h 49"/>
              <a:gd name="T56" fmla="*/ 2147483647 w 53"/>
              <a:gd name="T57" fmla="*/ 2147483647 h 49"/>
              <a:gd name="T58" fmla="*/ 2147483647 w 53"/>
              <a:gd name="T59" fmla="*/ 2147483647 h 49"/>
              <a:gd name="T60" fmla="*/ 2147483647 w 53"/>
              <a:gd name="T61" fmla="*/ 2147483647 h 49"/>
              <a:gd name="T62" fmla="*/ 2147483647 w 53"/>
              <a:gd name="T63" fmla="*/ 2147483647 h 49"/>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53"/>
              <a:gd name="T97" fmla="*/ 0 h 49"/>
              <a:gd name="T98" fmla="*/ 53 w 53"/>
              <a:gd name="T99" fmla="*/ 49 h 49"/>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53" h="49">
                <a:moveTo>
                  <a:pt x="7" y="22"/>
                </a:moveTo>
                <a:lnTo>
                  <a:pt x="6" y="25"/>
                </a:lnTo>
                <a:lnTo>
                  <a:pt x="3" y="28"/>
                </a:lnTo>
                <a:lnTo>
                  <a:pt x="1" y="33"/>
                </a:lnTo>
                <a:lnTo>
                  <a:pt x="0" y="37"/>
                </a:lnTo>
                <a:lnTo>
                  <a:pt x="0" y="40"/>
                </a:lnTo>
                <a:lnTo>
                  <a:pt x="0" y="43"/>
                </a:lnTo>
                <a:lnTo>
                  <a:pt x="3" y="46"/>
                </a:lnTo>
                <a:lnTo>
                  <a:pt x="7" y="46"/>
                </a:lnTo>
                <a:lnTo>
                  <a:pt x="9" y="46"/>
                </a:lnTo>
                <a:lnTo>
                  <a:pt x="10" y="48"/>
                </a:lnTo>
                <a:lnTo>
                  <a:pt x="12" y="48"/>
                </a:lnTo>
                <a:lnTo>
                  <a:pt x="13" y="49"/>
                </a:lnTo>
                <a:lnTo>
                  <a:pt x="14" y="49"/>
                </a:lnTo>
                <a:lnTo>
                  <a:pt x="16" y="49"/>
                </a:lnTo>
                <a:lnTo>
                  <a:pt x="17" y="49"/>
                </a:lnTo>
                <a:lnTo>
                  <a:pt x="20" y="48"/>
                </a:lnTo>
                <a:lnTo>
                  <a:pt x="25" y="46"/>
                </a:lnTo>
                <a:lnTo>
                  <a:pt x="28" y="46"/>
                </a:lnTo>
                <a:lnTo>
                  <a:pt x="32" y="46"/>
                </a:lnTo>
                <a:lnTo>
                  <a:pt x="35" y="45"/>
                </a:lnTo>
                <a:lnTo>
                  <a:pt x="38" y="43"/>
                </a:lnTo>
                <a:lnTo>
                  <a:pt x="40" y="42"/>
                </a:lnTo>
                <a:lnTo>
                  <a:pt x="43" y="37"/>
                </a:lnTo>
                <a:lnTo>
                  <a:pt x="43" y="34"/>
                </a:lnTo>
                <a:lnTo>
                  <a:pt x="44" y="30"/>
                </a:lnTo>
                <a:lnTo>
                  <a:pt x="46" y="25"/>
                </a:lnTo>
                <a:lnTo>
                  <a:pt x="46" y="22"/>
                </a:lnTo>
                <a:lnTo>
                  <a:pt x="47" y="18"/>
                </a:lnTo>
                <a:lnTo>
                  <a:pt x="48" y="14"/>
                </a:lnTo>
                <a:lnTo>
                  <a:pt x="50" y="11"/>
                </a:lnTo>
                <a:lnTo>
                  <a:pt x="51" y="8"/>
                </a:lnTo>
                <a:lnTo>
                  <a:pt x="51" y="6"/>
                </a:lnTo>
                <a:lnTo>
                  <a:pt x="53" y="6"/>
                </a:lnTo>
                <a:lnTo>
                  <a:pt x="53" y="5"/>
                </a:lnTo>
                <a:lnTo>
                  <a:pt x="51" y="5"/>
                </a:lnTo>
                <a:lnTo>
                  <a:pt x="51" y="3"/>
                </a:lnTo>
                <a:lnTo>
                  <a:pt x="51" y="2"/>
                </a:lnTo>
                <a:lnTo>
                  <a:pt x="50" y="0"/>
                </a:lnTo>
                <a:lnTo>
                  <a:pt x="48" y="0"/>
                </a:lnTo>
                <a:lnTo>
                  <a:pt x="47" y="0"/>
                </a:lnTo>
                <a:lnTo>
                  <a:pt x="46" y="0"/>
                </a:lnTo>
                <a:lnTo>
                  <a:pt x="44" y="0"/>
                </a:lnTo>
                <a:lnTo>
                  <a:pt x="43" y="2"/>
                </a:lnTo>
                <a:lnTo>
                  <a:pt x="41" y="2"/>
                </a:lnTo>
                <a:lnTo>
                  <a:pt x="40" y="3"/>
                </a:lnTo>
                <a:lnTo>
                  <a:pt x="37" y="6"/>
                </a:lnTo>
                <a:lnTo>
                  <a:pt x="32" y="11"/>
                </a:lnTo>
                <a:lnTo>
                  <a:pt x="29" y="12"/>
                </a:lnTo>
                <a:lnTo>
                  <a:pt x="25" y="15"/>
                </a:lnTo>
                <a:lnTo>
                  <a:pt x="20" y="18"/>
                </a:lnTo>
                <a:lnTo>
                  <a:pt x="16" y="19"/>
                </a:lnTo>
                <a:lnTo>
                  <a:pt x="12" y="21"/>
                </a:lnTo>
                <a:lnTo>
                  <a:pt x="7" y="22"/>
                </a:lnTo>
                <a:lnTo>
                  <a:pt x="9" y="22"/>
                </a:lnTo>
                <a:lnTo>
                  <a:pt x="7" y="22"/>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318" name="Freeform 69"/>
          <p:cNvSpPr>
            <a:spLocks/>
          </p:cNvSpPr>
          <p:nvPr/>
        </p:nvSpPr>
        <p:spPr bwMode="auto">
          <a:xfrm>
            <a:off x="6610351" y="4273551"/>
            <a:ext cx="76200" cy="77788"/>
          </a:xfrm>
          <a:custGeom>
            <a:avLst/>
            <a:gdLst>
              <a:gd name="T0" fmla="*/ 2147483647 w 53"/>
              <a:gd name="T1" fmla="*/ 2147483647 h 49"/>
              <a:gd name="T2" fmla="*/ 2147483647 w 53"/>
              <a:gd name="T3" fmla="*/ 2147483647 h 49"/>
              <a:gd name="T4" fmla="*/ 0 w 53"/>
              <a:gd name="T5" fmla="*/ 2147483647 h 49"/>
              <a:gd name="T6" fmla="*/ 2147483647 w 53"/>
              <a:gd name="T7" fmla="*/ 2147483647 h 49"/>
              <a:gd name="T8" fmla="*/ 2147483647 w 53"/>
              <a:gd name="T9" fmla="*/ 2147483647 h 49"/>
              <a:gd name="T10" fmla="*/ 2147483647 w 53"/>
              <a:gd name="T11" fmla="*/ 2147483647 h 49"/>
              <a:gd name="T12" fmla="*/ 2147483647 w 53"/>
              <a:gd name="T13" fmla="*/ 2147483647 h 49"/>
              <a:gd name="T14" fmla="*/ 2147483647 w 53"/>
              <a:gd name="T15" fmla="*/ 2147483647 h 49"/>
              <a:gd name="T16" fmla="*/ 2147483647 w 53"/>
              <a:gd name="T17" fmla="*/ 2147483647 h 49"/>
              <a:gd name="T18" fmla="*/ 2147483647 w 53"/>
              <a:gd name="T19" fmla="*/ 2147483647 h 49"/>
              <a:gd name="T20" fmla="*/ 2147483647 w 53"/>
              <a:gd name="T21" fmla="*/ 2147483647 h 49"/>
              <a:gd name="T22" fmla="*/ 2147483647 w 53"/>
              <a:gd name="T23" fmla="*/ 2147483647 h 49"/>
              <a:gd name="T24" fmla="*/ 2147483647 w 53"/>
              <a:gd name="T25" fmla="*/ 2147483647 h 49"/>
              <a:gd name="T26" fmla="*/ 2147483647 w 53"/>
              <a:gd name="T27" fmla="*/ 2147483647 h 49"/>
              <a:gd name="T28" fmla="*/ 2147483647 w 53"/>
              <a:gd name="T29" fmla="*/ 2147483647 h 49"/>
              <a:gd name="T30" fmla="*/ 2147483647 w 53"/>
              <a:gd name="T31" fmla="*/ 2147483647 h 49"/>
              <a:gd name="T32" fmla="*/ 2147483647 w 53"/>
              <a:gd name="T33" fmla="*/ 2147483647 h 49"/>
              <a:gd name="T34" fmla="*/ 2147483647 w 53"/>
              <a:gd name="T35" fmla="*/ 2147483647 h 49"/>
              <a:gd name="T36" fmla="*/ 2147483647 w 53"/>
              <a:gd name="T37" fmla="*/ 2147483647 h 49"/>
              <a:gd name="T38" fmla="*/ 2147483647 w 53"/>
              <a:gd name="T39" fmla="*/ 2147483647 h 49"/>
              <a:gd name="T40" fmla="*/ 2147483647 w 53"/>
              <a:gd name="T41" fmla="*/ 0 h 49"/>
              <a:gd name="T42" fmla="*/ 2147483647 w 53"/>
              <a:gd name="T43" fmla="*/ 0 h 49"/>
              <a:gd name="T44" fmla="*/ 2147483647 w 53"/>
              <a:gd name="T45" fmla="*/ 0 h 49"/>
              <a:gd name="T46" fmla="*/ 2147483647 w 53"/>
              <a:gd name="T47" fmla="*/ 2147483647 h 49"/>
              <a:gd name="T48" fmla="*/ 2147483647 w 53"/>
              <a:gd name="T49" fmla="*/ 2147483647 h 49"/>
              <a:gd name="T50" fmla="*/ 2147483647 w 53"/>
              <a:gd name="T51" fmla="*/ 2147483647 h 49"/>
              <a:gd name="T52" fmla="*/ 2147483647 w 53"/>
              <a:gd name="T53" fmla="*/ 2147483647 h 49"/>
              <a:gd name="T54" fmla="*/ 2147483647 w 53"/>
              <a:gd name="T55" fmla="*/ 2147483647 h 49"/>
              <a:gd name="T56" fmla="*/ 2147483647 w 53"/>
              <a:gd name="T57" fmla="*/ 2147483647 h 49"/>
              <a:gd name="T58" fmla="*/ 2147483647 w 53"/>
              <a:gd name="T59" fmla="*/ 2147483647 h 49"/>
              <a:gd name="T60" fmla="*/ 2147483647 w 53"/>
              <a:gd name="T61" fmla="*/ 2147483647 h 49"/>
              <a:gd name="T62" fmla="*/ 2147483647 w 53"/>
              <a:gd name="T63" fmla="*/ 2147483647 h 49"/>
              <a:gd name="T64" fmla="*/ 2147483647 w 53"/>
              <a:gd name="T65" fmla="*/ 2147483647 h 49"/>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53"/>
              <a:gd name="T100" fmla="*/ 0 h 49"/>
              <a:gd name="T101" fmla="*/ 53 w 53"/>
              <a:gd name="T102" fmla="*/ 49 h 49"/>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53" h="49">
                <a:moveTo>
                  <a:pt x="7" y="22"/>
                </a:moveTo>
                <a:lnTo>
                  <a:pt x="6" y="25"/>
                </a:lnTo>
                <a:lnTo>
                  <a:pt x="3" y="28"/>
                </a:lnTo>
                <a:lnTo>
                  <a:pt x="1" y="33"/>
                </a:lnTo>
                <a:lnTo>
                  <a:pt x="0" y="37"/>
                </a:lnTo>
                <a:lnTo>
                  <a:pt x="0" y="40"/>
                </a:lnTo>
                <a:lnTo>
                  <a:pt x="0" y="43"/>
                </a:lnTo>
                <a:lnTo>
                  <a:pt x="3" y="46"/>
                </a:lnTo>
                <a:lnTo>
                  <a:pt x="7" y="46"/>
                </a:lnTo>
                <a:lnTo>
                  <a:pt x="9" y="46"/>
                </a:lnTo>
                <a:lnTo>
                  <a:pt x="10" y="48"/>
                </a:lnTo>
                <a:lnTo>
                  <a:pt x="12" y="48"/>
                </a:lnTo>
                <a:lnTo>
                  <a:pt x="13" y="49"/>
                </a:lnTo>
                <a:lnTo>
                  <a:pt x="14" y="49"/>
                </a:lnTo>
                <a:lnTo>
                  <a:pt x="16" y="49"/>
                </a:lnTo>
                <a:lnTo>
                  <a:pt x="17" y="49"/>
                </a:lnTo>
                <a:lnTo>
                  <a:pt x="20" y="48"/>
                </a:lnTo>
                <a:lnTo>
                  <a:pt x="25" y="46"/>
                </a:lnTo>
                <a:lnTo>
                  <a:pt x="28" y="46"/>
                </a:lnTo>
                <a:lnTo>
                  <a:pt x="32" y="46"/>
                </a:lnTo>
                <a:lnTo>
                  <a:pt x="35" y="45"/>
                </a:lnTo>
                <a:lnTo>
                  <a:pt x="38" y="43"/>
                </a:lnTo>
                <a:lnTo>
                  <a:pt x="40" y="42"/>
                </a:lnTo>
                <a:lnTo>
                  <a:pt x="43" y="37"/>
                </a:lnTo>
                <a:lnTo>
                  <a:pt x="43" y="34"/>
                </a:lnTo>
                <a:lnTo>
                  <a:pt x="44" y="30"/>
                </a:lnTo>
                <a:lnTo>
                  <a:pt x="46" y="25"/>
                </a:lnTo>
                <a:lnTo>
                  <a:pt x="46" y="22"/>
                </a:lnTo>
                <a:lnTo>
                  <a:pt x="47" y="18"/>
                </a:lnTo>
                <a:lnTo>
                  <a:pt x="48" y="14"/>
                </a:lnTo>
                <a:lnTo>
                  <a:pt x="50" y="11"/>
                </a:lnTo>
                <a:lnTo>
                  <a:pt x="51" y="8"/>
                </a:lnTo>
                <a:lnTo>
                  <a:pt x="51" y="6"/>
                </a:lnTo>
                <a:lnTo>
                  <a:pt x="53" y="6"/>
                </a:lnTo>
                <a:lnTo>
                  <a:pt x="53" y="5"/>
                </a:lnTo>
                <a:lnTo>
                  <a:pt x="51" y="5"/>
                </a:lnTo>
                <a:lnTo>
                  <a:pt x="51" y="3"/>
                </a:lnTo>
                <a:lnTo>
                  <a:pt x="51" y="2"/>
                </a:lnTo>
                <a:lnTo>
                  <a:pt x="50" y="0"/>
                </a:lnTo>
                <a:lnTo>
                  <a:pt x="48" y="0"/>
                </a:lnTo>
                <a:lnTo>
                  <a:pt x="47" y="0"/>
                </a:lnTo>
                <a:lnTo>
                  <a:pt x="46" y="0"/>
                </a:lnTo>
                <a:lnTo>
                  <a:pt x="44" y="0"/>
                </a:lnTo>
                <a:lnTo>
                  <a:pt x="43" y="2"/>
                </a:lnTo>
                <a:lnTo>
                  <a:pt x="41" y="2"/>
                </a:lnTo>
                <a:lnTo>
                  <a:pt x="40" y="3"/>
                </a:lnTo>
                <a:lnTo>
                  <a:pt x="37" y="6"/>
                </a:lnTo>
                <a:lnTo>
                  <a:pt x="32" y="11"/>
                </a:lnTo>
                <a:lnTo>
                  <a:pt x="29" y="12"/>
                </a:lnTo>
                <a:lnTo>
                  <a:pt x="25" y="15"/>
                </a:lnTo>
                <a:lnTo>
                  <a:pt x="20" y="18"/>
                </a:lnTo>
                <a:lnTo>
                  <a:pt x="16" y="19"/>
                </a:lnTo>
                <a:lnTo>
                  <a:pt x="12" y="21"/>
                </a:lnTo>
                <a:lnTo>
                  <a:pt x="7" y="22"/>
                </a:lnTo>
                <a:lnTo>
                  <a:pt x="9" y="22"/>
                </a:lnTo>
                <a:lnTo>
                  <a:pt x="7" y="22"/>
                </a:lnTo>
              </a:path>
            </a:pathLst>
          </a:custGeom>
          <a:solidFill>
            <a:srgbClr val="FFFF00"/>
          </a:solidFill>
          <a:ln w="4763">
            <a:solidFill>
              <a:srgbClr val="990000"/>
            </a:solidFill>
            <a:round/>
            <a:headEnd/>
            <a:tailEnd/>
          </a:ln>
        </p:spPr>
        <p:txBody>
          <a:bodyPr/>
          <a:lstStyle/>
          <a:p>
            <a:endParaRPr lang="en-US"/>
          </a:p>
        </p:txBody>
      </p:sp>
      <p:sp>
        <p:nvSpPr>
          <p:cNvPr id="53319" name="Freeform 70"/>
          <p:cNvSpPr>
            <a:spLocks/>
          </p:cNvSpPr>
          <p:nvPr/>
        </p:nvSpPr>
        <p:spPr bwMode="auto">
          <a:xfrm>
            <a:off x="6654803" y="4424366"/>
            <a:ext cx="79375" cy="84137"/>
          </a:xfrm>
          <a:custGeom>
            <a:avLst/>
            <a:gdLst>
              <a:gd name="T0" fmla="*/ 2147483647 w 56"/>
              <a:gd name="T1" fmla="*/ 2147483647 h 53"/>
              <a:gd name="T2" fmla="*/ 2147483647 w 56"/>
              <a:gd name="T3" fmla="*/ 2147483647 h 53"/>
              <a:gd name="T4" fmla="*/ 2147483647 w 56"/>
              <a:gd name="T5" fmla="*/ 2147483647 h 53"/>
              <a:gd name="T6" fmla="*/ 2147483647 w 56"/>
              <a:gd name="T7" fmla="*/ 2147483647 h 53"/>
              <a:gd name="T8" fmla="*/ 2147483647 w 56"/>
              <a:gd name="T9" fmla="*/ 2147483647 h 53"/>
              <a:gd name="T10" fmla="*/ 2147483647 w 56"/>
              <a:gd name="T11" fmla="*/ 2147483647 h 53"/>
              <a:gd name="T12" fmla="*/ 2147483647 w 56"/>
              <a:gd name="T13" fmla="*/ 2147483647 h 53"/>
              <a:gd name="T14" fmla="*/ 2147483647 w 56"/>
              <a:gd name="T15" fmla="*/ 2147483647 h 53"/>
              <a:gd name="T16" fmla="*/ 2147483647 w 56"/>
              <a:gd name="T17" fmla="*/ 2147483647 h 53"/>
              <a:gd name="T18" fmla="*/ 2147483647 w 56"/>
              <a:gd name="T19" fmla="*/ 2147483647 h 53"/>
              <a:gd name="T20" fmla="*/ 2147483647 w 56"/>
              <a:gd name="T21" fmla="*/ 2147483647 h 53"/>
              <a:gd name="T22" fmla="*/ 2147483647 w 56"/>
              <a:gd name="T23" fmla="*/ 2147483647 h 53"/>
              <a:gd name="T24" fmla="*/ 2147483647 w 56"/>
              <a:gd name="T25" fmla="*/ 2147483647 h 53"/>
              <a:gd name="T26" fmla="*/ 2147483647 w 56"/>
              <a:gd name="T27" fmla="*/ 2147483647 h 53"/>
              <a:gd name="T28" fmla="*/ 2147483647 w 56"/>
              <a:gd name="T29" fmla="*/ 2147483647 h 53"/>
              <a:gd name="T30" fmla="*/ 2147483647 w 56"/>
              <a:gd name="T31" fmla="*/ 2147483647 h 53"/>
              <a:gd name="T32" fmla="*/ 2147483647 w 56"/>
              <a:gd name="T33" fmla="*/ 2147483647 h 53"/>
              <a:gd name="T34" fmla="*/ 2147483647 w 56"/>
              <a:gd name="T35" fmla="*/ 2147483647 h 53"/>
              <a:gd name="T36" fmla="*/ 2147483647 w 56"/>
              <a:gd name="T37" fmla="*/ 2147483647 h 53"/>
              <a:gd name="T38" fmla="*/ 2147483647 w 56"/>
              <a:gd name="T39" fmla="*/ 2147483647 h 53"/>
              <a:gd name="T40" fmla="*/ 2147483647 w 56"/>
              <a:gd name="T41" fmla="*/ 2147483647 h 53"/>
              <a:gd name="T42" fmla="*/ 2147483647 w 56"/>
              <a:gd name="T43" fmla="*/ 2147483647 h 53"/>
              <a:gd name="T44" fmla="*/ 2147483647 w 56"/>
              <a:gd name="T45" fmla="*/ 2147483647 h 53"/>
              <a:gd name="T46" fmla="*/ 2147483647 w 56"/>
              <a:gd name="T47" fmla="*/ 2147483647 h 53"/>
              <a:gd name="T48" fmla="*/ 2147483647 w 56"/>
              <a:gd name="T49" fmla="*/ 2147483647 h 53"/>
              <a:gd name="T50" fmla="*/ 2147483647 w 56"/>
              <a:gd name="T51" fmla="*/ 2147483647 h 53"/>
              <a:gd name="T52" fmla="*/ 2147483647 w 56"/>
              <a:gd name="T53" fmla="*/ 2147483647 h 53"/>
              <a:gd name="T54" fmla="*/ 2147483647 w 56"/>
              <a:gd name="T55" fmla="*/ 2147483647 h 53"/>
              <a:gd name="T56" fmla="*/ 2147483647 w 56"/>
              <a:gd name="T57" fmla="*/ 2147483647 h 53"/>
              <a:gd name="T58" fmla="*/ 2147483647 w 56"/>
              <a:gd name="T59" fmla="*/ 2147483647 h 53"/>
              <a:gd name="T60" fmla="*/ 2147483647 w 56"/>
              <a:gd name="T61" fmla="*/ 2147483647 h 53"/>
              <a:gd name="T62" fmla="*/ 2147483647 w 56"/>
              <a:gd name="T63" fmla="*/ 2147483647 h 53"/>
              <a:gd name="T64" fmla="*/ 2147483647 w 56"/>
              <a:gd name="T65" fmla="*/ 2147483647 h 53"/>
              <a:gd name="T66" fmla="*/ 2147483647 w 56"/>
              <a:gd name="T67" fmla="*/ 2147483647 h 53"/>
              <a:gd name="T68" fmla="*/ 2147483647 w 56"/>
              <a:gd name="T69" fmla="*/ 0 h 53"/>
              <a:gd name="T70" fmla="*/ 2147483647 w 56"/>
              <a:gd name="T71" fmla="*/ 2147483647 h 53"/>
              <a:gd name="T72" fmla="*/ 2147483647 w 56"/>
              <a:gd name="T73" fmla="*/ 2147483647 h 53"/>
              <a:gd name="T74" fmla="*/ 2147483647 w 56"/>
              <a:gd name="T75" fmla="*/ 2147483647 h 53"/>
              <a:gd name="T76" fmla="*/ 2147483647 w 56"/>
              <a:gd name="T77" fmla="*/ 2147483647 h 53"/>
              <a:gd name="T78" fmla="*/ 2147483647 w 56"/>
              <a:gd name="T79" fmla="*/ 2147483647 h 53"/>
              <a:gd name="T80" fmla="*/ 2147483647 w 56"/>
              <a:gd name="T81" fmla="*/ 2147483647 h 53"/>
              <a:gd name="T82" fmla="*/ 2147483647 w 56"/>
              <a:gd name="T83" fmla="*/ 2147483647 h 53"/>
              <a:gd name="T84" fmla="*/ 2147483647 w 56"/>
              <a:gd name="T85" fmla="*/ 2147483647 h 53"/>
              <a:gd name="T86" fmla="*/ 2147483647 w 56"/>
              <a:gd name="T87" fmla="*/ 2147483647 h 53"/>
              <a:gd name="T88" fmla="*/ 2147483647 w 56"/>
              <a:gd name="T89" fmla="*/ 2147483647 h 53"/>
              <a:gd name="T90" fmla="*/ 0 w 56"/>
              <a:gd name="T91" fmla="*/ 2147483647 h 53"/>
              <a:gd name="T92" fmla="*/ 0 w 56"/>
              <a:gd name="T93" fmla="*/ 2147483647 h 53"/>
              <a:gd name="T94" fmla="*/ 0 w 56"/>
              <a:gd name="T95" fmla="*/ 2147483647 h 53"/>
              <a:gd name="T96" fmla="*/ 2147483647 w 56"/>
              <a:gd name="T97" fmla="*/ 2147483647 h 53"/>
              <a:gd name="T98" fmla="*/ 2147483647 w 56"/>
              <a:gd name="T99" fmla="*/ 2147483647 h 53"/>
              <a:gd name="T100" fmla="*/ 2147483647 w 56"/>
              <a:gd name="T101" fmla="*/ 2147483647 h 53"/>
              <a:gd name="T102" fmla="*/ 2147483647 w 56"/>
              <a:gd name="T103" fmla="*/ 2147483647 h 53"/>
              <a:gd name="T104" fmla="*/ 2147483647 w 56"/>
              <a:gd name="T105" fmla="*/ 2147483647 h 53"/>
              <a:gd name="T106" fmla="*/ 2147483647 w 56"/>
              <a:gd name="T107" fmla="*/ 2147483647 h 53"/>
              <a:gd name="T108" fmla="*/ 2147483647 w 56"/>
              <a:gd name="T109" fmla="*/ 2147483647 h 53"/>
              <a:gd name="T110" fmla="*/ 2147483647 w 56"/>
              <a:gd name="T111" fmla="*/ 2147483647 h 53"/>
              <a:gd name="T112" fmla="*/ 2147483647 w 56"/>
              <a:gd name="T113" fmla="*/ 2147483647 h 53"/>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56"/>
              <a:gd name="T172" fmla="*/ 0 h 53"/>
              <a:gd name="T173" fmla="*/ 56 w 56"/>
              <a:gd name="T174" fmla="*/ 53 h 53"/>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56" h="53">
                <a:moveTo>
                  <a:pt x="3" y="28"/>
                </a:moveTo>
                <a:lnTo>
                  <a:pt x="7" y="31"/>
                </a:lnTo>
                <a:lnTo>
                  <a:pt x="10" y="34"/>
                </a:lnTo>
                <a:lnTo>
                  <a:pt x="13" y="37"/>
                </a:lnTo>
                <a:lnTo>
                  <a:pt x="16" y="39"/>
                </a:lnTo>
                <a:lnTo>
                  <a:pt x="19" y="41"/>
                </a:lnTo>
                <a:lnTo>
                  <a:pt x="22" y="44"/>
                </a:lnTo>
                <a:lnTo>
                  <a:pt x="26" y="47"/>
                </a:lnTo>
                <a:lnTo>
                  <a:pt x="29" y="50"/>
                </a:lnTo>
                <a:lnTo>
                  <a:pt x="35" y="53"/>
                </a:lnTo>
                <a:lnTo>
                  <a:pt x="40" y="53"/>
                </a:lnTo>
                <a:lnTo>
                  <a:pt x="44" y="50"/>
                </a:lnTo>
                <a:lnTo>
                  <a:pt x="47" y="46"/>
                </a:lnTo>
                <a:lnTo>
                  <a:pt x="50" y="40"/>
                </a:lnTo>
                <a:lnTo>
                  <a:pt x="53" y="36"/>
                </a:lnTo>
                <a:lnTo>
                  <a:pt x="54" y="30"/>
                </a:lnTo>
                <a:lnTo>
                  <a:pt x="56" y="24"/>
                </a:lnTo>
                <a:lnTo>
                  <a:pt x="54" y="21"/>
                </a:lnTo>
                <a:lnTo>
                  <a:pt x="53" y="16"/>
                </a:lnTo>
                <a:lnTo>
                  <a:pt x="52" y="13"/>
                </a:lnTo>
                <a:lnTo>
                  <a:pt x="49" y="10"/>
                </a:lnTo>
                <a:lnTo>
                  <a:pt x="44" y="9"/>
                </a:lnTo>
                <a:lnTo>
                  <a:pt x="40" y="7"/>
                </a:lnTo>
                <a:lnTo>
                  <a:pt x="35" y="7"/>
                </a:lnTo>
                <a:lnTo>
                  <a:pt x="29" y="6"/>
                </a:lnTo>
                <a:lnTo>
                  <a:pt x="28" y="6"/>
                </a:lnTo>
                <a:lnTo>
                  <a:pt x="28" y="4"/>
                </a:lnTo>
                <a:lnTo>
                  <a:pt x="28" y="3"/>
                </a:lnTo>
                <a:lnTo>
                  <a:pt x="26" y="3"/>
                </a:lnTo>
                <a:lnTo>
                  <a:pt x="23" y="2"/>
                </a:lnTo>
                <a:lnTo>
                  <a:pt x="22" y="0"/>
                </a:lnTo>
                <a:lnTo>
                  <a:pt x="19" y="2"/>
                </a:lnTo>
                <a:lnTo>
                  <a:pt x="16" y="3"/>
                </a:lnTo>
                <a:lnTo>
                  <a:pt x="13" y="4"/>
                </a:lnTo>
                <a:lnTo>
                  <a:pt x="12" y="6"/>
                </a:lnTo>
                <a:lnTo>
                  <a:pt x="9" y="9"/>
                </a:lnTo>
                <a:lnTo>
                  <a:pt x="7" y="10"/>
                </a:lnTo>
                <a:lnTo>
                  <a:pt x="6" y="12"/>
                </a:lnTo>
                <a:lnTo>
                  <a:pt x="3" y="15"/>
                </a:lnTo>
                <a:lnTo>
                  <a:pt x="1" y="16"/>
                </a:lnTo>
                <a:lnTo>
                  <a:pt x="1" y="18"/>
                </a:lnTo>
                <a:lnTo>
                  <a:pt x="0" y="19"/>
                </a:lnTo>
                <a:lnTo>
                  <a:pt x="0" y="22"/>
                </a:lnTo>
                <a:lnTo>
                  <a:pt x="0" y="24"/>
                </a:lnTo>
                <a:lnTo>
                  <a:pt x="1" y="27"/>
                </a:lnTo>
                <a:lnTo>
                  <a:pt x="1" y="28"/>
                </a:lnTo>
                <a:lnTo>
                  <a:pt x="3" y="28"/>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320" name="Freeform 71"/>
          <p:cNvSpPr>
            <a:spLocks/>
          </p:cNvSpPr>
          <p:nvPr/>
        </p:nvSpPr>
        <p:spPr bwMode="auto">
          <a:xfrm>
            <a:off x="6654803" y="4424366"/>
            <a:ext cx="79375" cy="84137"/>
          </a:xfrm>
          <a:custGeom>
            <a:avLst/>
            <a:gdLst>
              <a:gd name="T0" fmla="*/ 2147483647 w 56"/>
              <a:gd name="T1" fmla="*/ 2147483647 h 53"/>
              <a:gd name="T2" fmla="*/ 2147483647 w 56"/>
              <a:gd name="T3" fmla="*/ 2147483647 h 53"/>
              <a:gd name="T4" fmla="*/ 2147483647 w 56"/>
              <a:gd name="T5" fmla="*/ 2147483647 h 53"/>
              <a:gd name="T6" fmla="*/ 2147483647 w 56"/>
              <a:gd name="T7" fmla="*/ 2147483647 h 53"/>
              <a:gd name="T8" fmla="*/ 2147483647 w 56"/>
              <a:gd name="T9" fmla="*/ 2147483647 h 53"/>
              <a:gd name="T10" fmla="*/ 2147483647 w 56"/>
              <a:gd name="T11" fmla="*/ 2147483647 h 53"/>
              <a:gd name="T12" fmla="*/ 2147483647 w 56"/>
              <a:gd name="T13" fmla="*/ 2147483647 h 53"/>
              <a:gd name="T14" fmla="*/ 2147483647 w 56"/>
              <a:gd name="T15" fmla="*/ 2147483647 h 53"/>
              <a:gd name="T16" fmla="*/ 2147483647 w 56"/>
              <a:gd name="T17" fmla="*/ 2147483647 h 53"/>
              <a:gd name="T18" fmla="*/ 2147483647 w 56"/>
              <a:gd name="T19" fmla="*/ 2147483647 h 53"/>
              <a:gd name="T20" fmla="*/ 2147483647 w 56"/>
              <a:gd name="T21" fmla="*/ 2147483647 h 53"/>
              <a:gd name="T22" fmla="*/ 2147483647 w 56"/>
              <a:gd name="T23" fmla="*/ 2147483647 h 53"/>
              <a:gd name="T24" fmla="*/ 2147483647 w 56"/>
              <a:gd name="T25" fmla="*/ 2147483647 h 53"/>
              <a:gd name="T26" fmla="*/ 2147483647 w 56"/>
              <a:gd name="T27" fmla="*/ 2147483647 h 53"/>
              <a:gd name="T28" fmla="*/ 2147483647 w 56"/>
              <a:gd name="T29" fmla="*/ 2147483647 h 53"/>
              <a:gd name="T30" fmla="*/ 2147483647 w 56"/>
              <a:gd name="T31" fmla="*/ 2147483647 h 53"/>
              <a:gd name="T32" fmla="*/ 2147483647 w 56"/>
              <a:gd name="T33" fmla="*/ 2147483647 h 53"/>
              <a:gd name="T34" fmla="*/ 2147483647 w 56"/>
              <a:gd name="T35" fmla="*/ 2147483647 h 53"/>
              <a:gd name="T36" fmla="*/ 2147483647 w 56"/>
              <a:gd name="T37" fmla="*/ 2147483647 h 53"/>
              <a:gd name="T38" fmla="*/ 2147483647 w 56"/>
              <a:gd name="T39" fmla="*/ 2147483647 h 53"/>
              <a:gd name="T40" fmla="*/ 2147483647 w 56"/>
              <a:gd name="T41" fmla="*/ 2147483647 h 53"/>
              <a:gd name="T42" fmla="*/ 2147483647 w 56"/>
              <a:gd name="T43" fmla="*/ 2147483647 h 53"/>
              <a:gd name="T44" fmla="*/ 2147483647 w 56"/>
              <a:gd name="T45" fmla="*/ 2147483647 h 53"/>
              <a:gd name="T46" fmla="*/ 2147483647 w 56"/>
              <a:gd name="T47" fmla="*/ 2147483647 h 53"/>
              <a:gd name="T48" fmla="*/ 2147483647 w 56"/>
              <a:gd name="T49" fmla="*/ 2147483647 h 53"/>
              <a:gd name="T50" fmla="*/ 2147483647 w 56"/>
              <a:gd name="T51" fmla="*/ 2147483647 h 53"/>
              <a:gd name="T52" fmla="*/ 2147483647 w 56"/>
              <a:gd name="T53" fmla="*/ 2147483647 h 53"/>
              <a:gd name="T54" fmla="*/ 2147483647 w 56"/>
              <a:gd name="T55" fmla="*/ 2147483647 h 53"/>
              <a:gd name="T56" fmla="*/ 2147483647 w 56"/>
              <a:gd name="T57" fmla="*/ 2147483647 h 53"/>
              <a:gd name="T58" fmla="*/ 2147483647 w 56"/>
              <a:gd name="T59" fmla="*/ 2147483647 h 53"/>
              <a:gd name="T60" fmla="*/ 2147483647 w 56"/>
              <a:gd name="T61" fmla="*/ 2147483647 h 53"/>
              <a:gd name="T62" fmla="*/ 2147483647 w 56"/>
              <a:gd name="T63" fmla="*/ 2147483647 h 53"/>
              <a:gd name="T64" fmla="*/ 2147483647 w 56"/>
              <a:gd name="T65" fmla="*/ 2147483647 h 53"/>
              <a:gd name="T66" fmla="*/ 2147483647 w 56"/>
              <a:gd name="T67" fmla="*/ 2147483647 h 53"/>
              <a:gd name="T68" fmla="*/ 2147483647 w 56"/>
              <a:gd name="T69" fmla="*/ 0 h 53"/>
              <a:gd name="T70" fmla="*/ 2147483647 w 56"/>
              <a:gd name="T71" fmla="*/ 2147483647 h 53"/>
              <a:gd name="T72" fmla="*/ 2147483647 w 56"/>
              <a:gd name="T73" fmla="*/ 2147483647 h 53"/>
              <a:gd name="T74" fmla="*/ 2147483647 w 56"/>
              <a:gd name="T75" fmla="*/ 2147483647 h 53"/>
              <a:gd name="T76" fmla="*/ 2147483647 w 56"/>
              <a:gd name="T77" fmla="*/ 2147483647 h 53"/>
              <a:gd name="T78" fmla="*/ 2147483647 w 56"/>
              <a:gd name="T79" fmla="*/ 2147483647 h 53"/>
              <a:gd name="T80" fmla="*/ 2147483647 w 56"/>
              <a:gd name="T81" fmla="*/ 2147483647 h 53"/>
              <a:gd name="T82" fmla="*/ 2147483647 w 56"/>
              <a:gd name="T83" fmla="*/ 2147483647 h 53"/>
              <a:gd name="T84" fmla="*/ 2147483647 w 56"/>
              <a:gd name="T85" fmla="*/ 2147483647 h 53"/>
              <a:gd name="T86" fmla="*/ 2147483647 w 56"/>
              <a:gd name="T87" fmla="*/ 2147483647 h 53"/>
              <a:gd name="T88" fmla="*/ 2147483647 w 56"/>
              <a:gd name="T89" fmla="*/ 2147483647 h 53"/>
              <a:gd name="T90" fmla="*/ 0 w 56"/>
              <a:gd name="T91" fmla="*/ 2147483647 h 53"/>
              <a:gd name="T92" fmla="*/ 0 w 56"/>
              <a:gd name="T93" fmla="*/ 2147483647 h 53"/>
              <a:gd name="T94" fmla="*/ 0 w 56"/>
              <a:gd name="T95" fmla="*/ 2147483647 h 53"/>
              <a:gd name="T96" fmla="*/ 2147483647 w 56"/>
              <a:gd name="T97" fmla="*/ 2147483647 h 53"/>
              <a:gd name="T98" fmla="*/ 2147483647 w 56"/>
              <a:gd name="T99" fmla="*/ 2147483647 h 53"/>
              <a:gd name="T100" fmla="*/ 2147483647 w 56"/>
              <a:gd name="T101" fmla="*/ 2147483647 h 53"/>
              <a:gd name="T102" fmla="*/ 2147483647 w 56"/>
              <a:gd name="T103" fmla="*/ 2147483647 h 53"/>
              <a:gd name="T104" fmla="*/ 2147483647 w 56"/>
              <a:gd name="T105" fmla="*/ 2147483647 h 53"/>
              <a:gd name="T106" fmla="*/ 2147483647 w 56"/>
              <a:gd name="T107" fmla="*/ 2147483647 h 53"/>
              <a:gd name="T108" fmla="*/ 2147483647 w 56"/>
              <a:gd name="T109" fmla="*/ 2147483647 h 53"/>
              <a:gd name="T110" fmla="*/ 2147483647 w 56"/>
              <a:gd name="T111" fmla="*/ 2147483647 h 53"/>
              <a:gd name="T112" fmla="*/ 2147483647 w 56"/>
              <a:gd name="T113" fmla="*/ 2147483647 h 53"/>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56"/>
              <a:gd name="T172" fmla="*/ 0 h 53"/>
              <a:gd name="T173" fmla="*/ 56 w 56"/>
              <a:gd name="T174" fmla="*/ 53 h 53"/>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56" h="53">
                <a:moveTo>
                  <a:pt x="3" y="28"/>
                </a:moveTo>
                <a:lnTo>
                  <a:pt x="7" y="31"/>
                </a:lnTo>
                <a:lnTo>
                  <a:pt x="10" y="34"/>
                </a:lnTo>
                <a:lnTo>
                  <a:pt x="13" y="37"/>
                </a:lnTo>
                <a:lnTo>
                  <a:pt x="16" y="39"/>
                </a:lnTo>
                <a:lnTo>
                  <a:pt x="19" y="41"/>
                </a:lnTo>
                <a:lnTo>
                  <a:pt x="22" y="44"/>
                </a:lnTo>
                <a:lnTo>
                  <a:pt x="26" y="47"/>
                </a:lnTo>
                <a:lnTo>
                  <a:pt x="29" y="50"/>
                </a:lnTo>
                <a:lnTo>
                  <a:pt x="35" y="53"/>
                </a:lnTo>
                <a:lnTo>
                  <a:pt x="40" y="53"/>
                </a:lnTo>
                <a:lnTo>
                  <a:pt x="44" y="50"/>
                </a:lnTo>
                <a:lnTo>
                  <a:pt x="47" y="46"/>
                </a:lnTo>
                <a:lnTo>
                  <a:pt x="50" y="40"/>
                </a:lnTo>
                <a:lnTo>
                  <a:pt x="53" y="36"/>
                </a:lnTo>
                <a:lnTo>
                  <a:pt x="54" y="30"/>
                </a:lnTo>
                <a:lnTo>
                  <a:pt x="56" y="24"/>
                </a:lnTo>
                <a:lnTo>
                  <a:pt x="54" y="21"/>
                </a:lnTo>
                <a:lnTo>
                  <a:pt x="53" y="16"/>
                </a:lnTo>
                <a:lnTo>
                  <a:pt x="52" y="13"/>
                </a:lnTo>
                <a:lnTo>
                  <a:pt x="49" y="10"/>
                </a:lnTo>
                <a:lnTo>
                  <a:pt x="44" y="9"/>
                </a:lnTo>
                <a:lnTo>
                  <a:pt x="40" y="7"/>
                </a:lnTo>
                <a:lnTo>
                  <a:pt x="35" y="7"/>
                </a:lnTo>
                <a:lnTo>
                  <a:pt x="29" y="6"/>
                </a:lnTo>
                <a:lnTo>
                  <a:pt x="28" y="6"/>
                </a:lnTo>
                <a:lnTo>
                  <a:pt x="28" y="4"/>
                </a:lnTo>
                <a:lnTo>
                  <a:pt x="28" y="3"/>
                </a:lnTo>
                <a:lnTo>
                  <a:pt x="26" y="3"/>
                </a:lnTo>
                <a:lnTo>
                  <a:pt x="23" y="2"/>
                </a:lnTo>
                <a:lnTo>
                  <a:pt x="22" y="0"/>
                </a:lnTo>
                <a:lnTo>
                  <a:pt x="19" y="2"/>
                </a:lnTo>
                <a:lnTo>
                  <a:pt x="16" y="3"/>
                </a:lnTo>
                <a:lnTo>
                  <a:pt x="13" y="4"/>
                </a:lnTo>
                <a:lnTo>
                  <a:pt x="12" y="6"/>
                </a:lnTo>
                <a:lnTo>
                  <a:pt x="9" y="9"/>
                </a:lnTo>
                <a:lnTo>
                  <a:pt x="7" y="10"/>
                </a:lnTo>
                <a:lnTo>
                  <a:pt x="6" y="12"/>
                </a:lnTo>
                <a:lnTo>
                  <a:pt x="3" y="15"/>
                </a:lnTo>
                <a:lnTo>
                  <a:pt x="1" y="16"/>
                </a:lnTo>
                <a:lnTo>
                  <a:pt x="1" y="18"/>
                </a:lnTo>
                <a:lnTo>
                  <a:pt x="0" y="19"/>
                </a:lnTo>
                <a:lnTo>
                  <a:pt x="0" y="22"/>
                </a:lnTo>
                <a:lnTo>
                  <a:pt x="0" y="24"/>
                </a:lnTo>
                <a:lnTo>
                  <a:pt x="1" y="27"/>
                </a:lnTo>
                <a:lnTo>
                  <a:pt x="1" y="28"/>
                </a:lnTo>
                <a:lnTo>
                  <a:pt x="3" y="28"/>
                </a:lnTo>
              </a:path>
            </a:pathLst>
          </a:custGeom>
          <a:solidFill>
            <a:srgbClr val="FFFF00"/>
          </a:solidFill>
          <a:ln w="1588">
            <a:solidFill>
              <a:srgbClr val="990000"/>
            </a:solidFill>
            <a:round/>
            <a:headEnd/>
            <a:tailEnd/>
          </a:ln>
        </p:spPr>
        <p:txBody>
          <a:bodyPr/>
          <a:lstStyle/>
          <a:p>
            <a:endParaRPr lang="en-US"/>
          </a:p>
        </p:txBody>
      </p:sp>
      <p:sp>
        <p:nvSpPr>
          <p:cNvPr id="53321" name="Freeform 72"/>
          <p:cNvSpPr>
            <a:spLocks/>
          </p:cNvSpPr>
          <p:nvPr/>
        </p:nvSpPr>
        <p:spPr bwMode="auto">
          <a:xfrm>
            <a:off x="6654803" y="4424366"/>
            <a:ext cx="79375" cy="84137"/>
          </a:xfrm>
          <a:custGeom>
            <a:avLst/>
            <a:gdLst>
              <a:gd name="T0" fmla="*/ 2147483647 w 56"/>
              <a:gd name="T1" fmla="*/ 2147483647 h 53"/>
              <a:gd name="T2" fmla="*/ 2147483647 w 56"/>
              <a:gd name="T3" fmla="*/ 2147483647 h 53"/>
              <a:gd name="T4" fmla="*/ 2147483647 w 56"/>
              <a:gd name="T5" fmla="*/ 2147483647 h 53"/>
              <a:gd name="T6" fmla="*/ 2147483647 w 56"/>
              <a:gd name="T7" fmla="*/ 2147483647 h 53"/>
              <a:gd name="T8" fmla="*/ 2147483647 w 56"/>
              <a:gd name="T9" fmla="*/ 2147483647 h 53"/>
              <a:gd name="T10" fmla="*/ 2147483647 w 56"/>
              <a:gd name="T11" fmla="*/ 2147483647 h 53"/>
              <a:gd name="T12" fmla="*/ 2147483647 w 56"/>
              <a:gd name="T13" fmla="*/ 2147483647 h 53"/>
              <a:gd name="T14" fmla="*/ 2147483647 w 56"/>
              <a:gd name="T15" fmla="*/ 2147483647 h 53"/>
              <a:gd name="T16" fmla="*/ 2147483647 w 56"/>
              <a:gd name="T17" fmla="*/ 2147483647 h 53"/>
              <a:gd name="T18" fmla="*/ 2147483647 w 56"/>
              <a:gd name="T19" fmla="*/ 2147483647 h 53"/>
              <a:gd name="T20" fmla="*/ 2147483647 w 56"/>
              <a:gd name="T21" fmla="*/ 2147483647 h 53"/>
              <a:gd name="T22" fmla="*/ 2147483647 w 56"/>
              <a:gd name="T23" fmla="*/ 2147483647 h 53"/>
              <a:gd name="T24" fmla="*/ 2147483647 w 56"/>
              <a:gd name="T25" fmla="*/ 2147483647 h 53"/>
              <a:gd name="T26" fmla="*/ 2147483647 w 56"/>
              <a:gd name="T27" fmla="*/ 2147483647 h 53"/>
              <a:gd name="T28" fmla="*/ 2147483647 w 56"/>
              <a:gd name="T29" fmla="*/ 2147483647 h 53"/>
              <a:gd name="T30" fmla="*/ 2147483647 w 56"/>
              <a:gd name="T31" fmla="*/ 2147483647 h 53"/>
              <a:gd name="T32" fmla="*/ 2147483647 w 56"/>
              <a:gd name="T33" fmla="*/ 2147483647 h 53"/>
              <a:gd name="T34" fmla="*/ 2147483647 w 56"/>
              <a:gd name="T35" fmla="*/ 2147483647 h 53"/>
              <a:gd name="T36" fmla="*/ 2147483647 w 56"/>
              <a:gd name="T37" fmla="*/ 2147483647 h 53"/>
              <a:gd name="T38" fmla="*/ 2147483647 w 56"/>
              <a:gd name="T39" fmla="*/ 2147483647 h 53"/>
              <a:gd name="T40" fmla="*/ 2147483647 w 56"/>
              <a:gd name="T41" fmla="*/ 2147483647 h 53"/>
              <a:gd name="T42" fmla="*/ 2147483647 w 56"/>
              <a:gd name="T43" fmla="*/ 2147483647 h 53"/>
              <a:gd name="T44" fmla="*/ 2147483647 w 56"/>
              <a:gd name="T45" fmla="*/ 2147483647 h 53"/>
              <a:gd name="T46" fmla="*/ 2147483647 w 56"/>
              <a:gd name="T47" fmla="*/ 2147483647 h 53"/>
              <a:gd name="T48" fmla="*/ 2147483647 w 56"/>
              <a:gd name="T49" fmla="*/ 2147483647 h 53"/>
              <a:gd name="T50" fmla="*/ 2147483647 w 56"/>
              <a:gd name="T51" fmla="*/ 2147483647 h 53"/>
              <a:gd name="T52" fmla="*/ 2147483647 w 56"/>
              <a:gd name="T53" fmla="*/ 2147483647 h 53"/>
              <a:gd name="T54" fmla="*/ 2147483647 w 56"/>
              <a:gd name="T55" fmla="*/ 2147483647 h 53"/>
              <a:gd name="T56" fmla="*/ 2147483647 w 56"/>
              <a:gd name="T57" fmla="*/ 2147483647 h 53"/>
              <a:gd name="T58" fmla="*/ 2147483647 w 56"/>
              <a:gd name="T59" fmla="*/ 2147483647 h 53"/>
              <a:gd name="T60" fmla="*/ 2147483647 w 56"/>
              <a:gd name="T61" fmla="*/ 2147483647 h 53"/>
              <a:gd name="T62" fmla="*/ 2147483647 w 56"/>
              <a:gd name="T63" fmla="*/ 2147483647 h 53"/>
              <a:gd name="T64" fmla="*/ 2147483647 w 56"/>
              <a:gd name="T65" fmla="*/ 2147483647 h 53"/>
              <a:gd name="T66" fmla="*/ 2147483647 w 56"/>
              <a:gd name="T67" fmla="*/ 2147483647 h 53"/>
              <a:gd name="T68" fmla="*/ 2147483647 w 56"/>
              <a:gd name="T69" fmla="*/ 0 h 53"/>
              <a:gd name="T70" fmla="*/ 2147483647 w 56"/>
              <a:gd name="T71" fmla="*/ 2147483647 h 53"/>
              <a:gd name="T72" fmla="*/ 2147483647 w 56"/>
              <a:gd name="T73" fmla="*/ 2147483647 h 53"/>
              <a:gd name="T74" fmla="*/ 2147483647 w 56"/>
              <a:gd name="T75" fmla="*/ 2147483647 h 53"/>
              <a:gd name="T76" fmla="*/ 2147483647 w 56"/>
              <a:gd name="T77" fmla="*/ 2147483647 h 53"/>
              <a:gd name="T78" fmla="*/ 2147483647 w 56"/>
              <a:gd name="T79" fmla="*/ 2147483647 h 53"/>
              <a:gd name="T80" fmla="*/ 2147483647 w 56"/>
              <a:gd name="T81" fmla="*/ 2147483647 h 53"/>
              <a:gd name="T82" fmla="*/ 2147483647 w 56"/>
              <a:gd name="T83" fmla="*/ 2147483647 h 53"/>
              <a:gd name="T84" fmla="*/ 2147483647 w 56"/>
              <a:gd name="T85" fmla="*/ 2147483647 h 53"/>
              <a:gd name="T86" fmla="*/ 2147483647 w 56"/>
              <a:gd name="T87" fmla="*/ 2147483647 h 53"/>
              <a:gd name="T88" fmla="*/ 2147483647 w 56"/>
              <a:gd name="T89" fmla="*/ 2147483647 h 53"/>
              <a:gd name="T90" fmla="*/ 0 w 56"/>
              <a:gd name="T91" fmla="*/ 2147483647 h 53"/>
              <a:gd name="T92" fmla="*/ 0 w 56"/>
              <a:gd name="T93" fmla="*/ 2147483647 h 53"/>
              <a:gd name="T94" fmla="*/ 0 w 56"/>
              <a:gd name="T95" fmla="*/ 2147483647 h 53"/>
              <a:gd name="T96" fmla="*/ 2147483647 w 56"/>
              <a:gd name="T97" fmla="*/ 2147483647 h 53"/>
              <a:gd name="T98" fmla="*/ 2147483647 w 56"/>
              <a:gd name="T99" fmla="*/ 2147483647 h 53"/>
              <a:gd name="T100" fmla="*/ 2147483647 w 56"/>
              <a:gd name="T101" fmla="*/ 2147483647 h 53"/>
              <a:gd name="T102" fmla="*/ 2147483647 w 56"/>
              <a:gd name="T103" fmla="*/ 2147483647 h 53"/>
              <a:gd name="T104" fmla="*/ 2147483647 w 56"/>
              <a:gd name="T105" fmla="*/ 2147483647 h 53"/>
              <a:gd name="T106" fmla="*/ 2147483647 w 56"/>
              <a:gd name="T107" fmla="*/ 2147483647 h 53"/>
              <a:gd name="T108" fmla="*/ 2147483647 w 56"/>
              <a:gd name="T109" fmla="*/ 2147483647 h 53"/>
              <a:gd name="T110" fmla="*/ 2147483647 w 56"/>
              <a:gd name="T111" fmla="*/ 2147483647 h 53"/>
              <a:gd name="T112" fmla="*/ 2147483647 w 56"/>
              <a:gd name="T113" fmla="*/ 2147483647 h 53"/>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56"/>
              <a:gd name="T172" fmla="*/ 0 h 53"/>
              <a:gd name="T173" fmla="*/ 56 w 56"/>
              <a:gd name="T174" fmla="*/ 53 h 53"/>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56" h="53">
                <a:moveTo>
                  <a:pt x="3" y="28"/>
                </a:moveTo>
                <a:lnTo>
                  <a:pt x="7" y="31"/>
                </a:lnTo>
                <a:lnTo>
                  <a:pt x="10" y="34"/>
                </a:lnTo>
                <a:lnTo>
                  <a:pt x="13" y="37"/>
                </a:lnTo>
                <a:lnTo>
                  <a:pt x="16" y="39"/>
                </a:lnTo>
                <a:lnTo>
                  <a:pt x="19" y="41"/>
                </a:lnTo>
                <a:lnTo>
                  <a:pt x="22" y="44"/>
                </a:lnTo>
                <a:lnTo>
                  <a:pt x="26" y="47"/>
                </a:lnTo>
                <a:lnTo>
                  <a:pt x="29" y="50"/>
                </a:lnTo>
                <a:lnTo>
                  <a:pt x="35" y="53"/>
                </a:lnTo>
                <a:lnTo>
                  <a:pt x="40" y="53"/>
                </a:lnTo>
                <a:lnTo>
                  <a:pt x="44" y="50"/>
                </a:lnTo>
                <a:lnTo>
                  <a:pt x="47" y="46"/>
                </a:lnTo>
                <a:lnTo>
                  <a:pt x="50" y="40"/>
                </a:lnTo>
                <a:lnTo>
                  <a:pt x="53" y="36"/>
                </a:lnTo>
                <a:lnTo>
                  <a:pt x="54" y="30"/>
                </a:lnTo>
                <a:lnTo>
                  <a:pt x="56" y="24"/>
                </a:lnTo>
                <a:lnTo>
                  <a:pt x="54" y="21"/>
                </a:lnTo>
                <a:lnTo>
                  <a:pt x="53" y="16"/>
                </a:lnTo>
                <a:lnTo>
                  <a:pt x="52" y="13"/>
                </a:lnTo>
                <a:lnTo>
                  <a:pt x="49" y="10"/>
                </a:lnTo>
                <a:lnTo>
                  <a:pt x="44" y="9"/>
                </a:lnTo>
                <a:lnTo>
                  <a:pt x="40" y="7"/>
                </a:lnTo>
                <a:lnTo>
                  <a:pt x="35" y="7"/>
                </a:lnTo>
                <a:lnTo>
                  <a:pt x="29" y="6"/>
                </a:lnTo>
                <a:lnTo>
                  <a:pt x="28" y="6"/>
                </a:lnTo>
                <a:lnTo>
                  <a:pt x="28" y="4"/>
                </a:lnTo>
                <a:lnTo>
                  <a:pt x="28" y="3"/>
                </a:lnTo>
                <a:lnTo>
                  <a:pt x="26" y="3"/>
                </a:lnTo>
                <a:lnTo>
                  <a:pt x="23" y="2"/>
                </a:lnTo>
                <a:lnTo>
                  <a:pt x="22" y="0"/>
                </a:lnTo>
                <a:lnTo>
                  <a:pt x="19" y="2"/>
                </a:lnTo>
                <a:lnTo>
                  <a:pt x="16" y="3"/>
                </a:lnTo>
                <a:lnTo>
                  <a:pt x="13" y="4"/>
                </a:lnTo>
                <a:lnTo>
                  <a:pt x="12" y="6"/>
                </a:lnTo>
                <a:lnTo>
                  <a:pt x="9" y="9"/>
                </a:lnTo>
                <a:lnTo>
                  <a:pt x="7" y="10"/>
                </a:lnTo>
                <a:lnTo>
                  <a:pt x="6" y="12"/>
                </a:lnTo>
                <a:lnTo>
                  <a:pt x="3" y="15"/>
                </a:lnTo>
                <a:lnTo>
                  <a:pt x="1" y="16"/>
                </a:lnTo>
                <a:lnTo>
                  <a:pt x="1" y="18"/>
                </a:lnTo>
                <a:lnTo>
                  <a:pt x="0" y="19"/>
                </a:lnTo>
                <a:lnTo>
                  <a:pt x="0" y="22"/>
                </a:lnTo>
                <a:lnTo>
                  <a:pt x="0" y="24"/>
                </a:lnTo>
                <a:lnTo>
                  <a:pt x="1" y="27"/>
                </a:lnTo>
                <a:lnTo>
                  <a:pt x="1" y="28"/>
                </a:lnTo>
                <a:lnTo>
                  <a:pt x="3" y="28"/>
                </a:lnTo>
              </a:path>
            </a:pathLst>
          </a:custGeom>
          <a:solidFill>
            <a:srgbClr val="FFFF00"/>
          </a:solidFill>
          <a:ln w="4763">
            <a:solidFill>
              <a:srgbClr val="990000"/>
            </a:solidFill>
            <a:round/>
            <a:headEnd/>
            <a:tailEnd/>
          </a:ln>
        </p:spPr>
        <p:txBody>
          <a:bodyPr/>
          <a:lstStyle/>
          <a:p>
            <a:endParaRPr lang="en-US"/>
          </a:p>
        </p:txBody>
      </p:sp>
      <p:sp>
        <p:nvSpPr>
          <p:cNvPr id="53322" name="Freeform 73"/>
          <p:cNvSpPr>
            <a:spLocks/>
          </p:cNvSpPr>
          <p:nvPr/>
        </p:nvSpPr>
        <p:spPr bwMode="auto">
          <a:xfrm>
            <a:off x="6735766" y="4476750"/>
            <a:ext cx="84137" cy="69851"/>
          </a:xfrm>
          <a:custGeom>
            <a:avLst/>
            <a:gdLst>
              <a:gd name="T0" fmla="*/ 2147483647 w 60"/>
              <a:gd name="T1" fmla="*/ 2147483647 h 44"/>
              <a:gd name="T2" fmla="*/ 2147483647 w 60"/>
              <a:gd name="T3" fmla="*/ 2147483647 h 44"/>
              <a:gd name="T4" fmla="*/ 2147483647 w 60"/>
              <a:gd name="T5" fmla="*/ 2147483647 h 44"/>
              <a:gd name="T6" fmla="*/ 2147483647 w 60"/>
              <a:gd name="T7" fmla="*/ 2147483647 h 44"/>
              <a:gd name="T8" fmla="*/ 2147483647 w 60"/>
              <a:gd name="T9" fmla="*/ 2147483647 h 44"/>
              <a:gd name="T10" fmla="*/ 0 w 60"/>
              <a:gd name="T11" fmla="*/ 2147483647 h 44"/>
              <a:gd name="T12" fmla="*/ 0 w 60"/>
              <a:gd name="T13" fmla="*/ 2147483647 h 44"/>
              <a:gd name="T14" fmla="*/ 2147483647 w 60"/>
              <a:gd name="T15" fmla="*/ 2147483647 h 44"/>
              <a:gd name="T16" fmla="*/ 2147483647 w 60"/>
              <a:gd name="T17" fmla="*/ 2147483647 h 44"/>
              <a:gd name="T18" fmla="*/ 2147483647 w 60"/>
              <a:gd name="T19" fmla="*/ 2147483647 h 44"/>
              <a:gd name="T20" fmla="*/ 2147483647 w 60"/>
              <a:gd name="T21" fmla="*/ 2147483647 h 44"/>
              <a:gd name="T22" fmla="*/ 2147483647 w 60"/>
              <a:gd name="T23" fmla="*/ 2147483647 h 44"/>
              <a:gd name="T24" fmla="*/ 2147483647 w 60"/>
              <a:gd name="T25" fmla="*/ 2147483647 h 44"/>
              <a:gd name="T26" fmla="*/ 2147483647 w 60"/>
              <a:gd name="T27" fmla="*/ 2147483647 h 44"/>
              <a:gd name="T28" fmla="*/ 2147483647 w 60"/>
              <a:gd name="T29" fmla="*/ 2147483647 h 44"/>
              <a:gd name="T30" fmla="*/ 2147483647 w 60"/>
              <a:gd name="T31" fmla="*/ 2147483647 h 44"/>
              <a:gd name="T32" fmla="*/ 2147483647 w 60"/>
              <a:gd name="T33" fmla="*/ 2147483647 h 44"/>
              <a:gd name="T34" fmla="*/ 2147483647 w 60"/>
              <a:gd name="T35" fmla="*/ 2147483647 h 44"/>
              <a:gd name="T36" fmla="*/ 2147483647 w 60"/>
              <a:gd name="T37" fmla="*/ 2147483647 h 44"/>
              <a:gd name="T38" fmla="*/ 2147483647 w 60"/>
              <a:gd name="T39" fmla="*/ 2147483647 h 44"/>
              <a:gd name="T40" fmla="*/ 2147483647 w 60"/>
              <a:gd name="T41" fmla="*/ 2147483647 h 44"/>
              <a:gd name="T42" fmla="*/ 2147483647 w 60"/>
              <a:gd name="T43" fmla="*/ 2147483647 h 44"/>
              <a:gd name="T44" fmla="*/ 2147483647 w 60"/>
              <a:gd name="T45" fmla="*/ 2147483647 h 44"/>
              <a:gd name="T46" fmla="*/ 2147483647 w 60"/>
              <a:gd name="T47" fmla="*/ 2147483647 h 44"/>
              <a:gd name="T48" fmla="*/ 2147483647 w 60"/>
              <a:gd name="T49" fmla="*/ 2147483647 h 44"/>
              <a:gd name="T50" fmla="*/ 2147483647 w 60"/>
              <a:gd name="T51" fmla="*/ 2147483647 h 44"/>
              <a:gd name="T52" fmla="*/ 2147483647 w 60"/>
              <a:gd name="T53" fmla="*/ 2147483647 h 44"/>
              <a:gd name="T54" fmla="*/ 2147483647 w 60"/>
              <a:gd name="T55" fmla="*/ 2147483647 h 44"/>
              <a:gd name="T56" fmla="*/ 2147483647 w 60"/>
              <a:gd name="T57" fmla="*/ 2147483647 h 44"/>
              <a:gd name="T58" fmla="*/ 2147483647 w 60"/>
              <a:gd name="T59" fmla="*/ 2147483647 h 44"/>
              <a:gd name="T60" fmla="*/ 2147483647 w 60"/>
              <a:gd name="T61" fmla="*/ 2147483647 h 44"/>
              <a:gd name="T62" fmla="*/ 2147483647 w 60"/>
              <a:gd name="T63" fmla="*/ 2147483647 h 44"/>
              <a:gd name="T64" fmla="*/ 2147483647 w 60"/>
              <a:gd name="T65" fmla="*/ 2147483647 h 44"/>
              <a:gd name="T66" fmla="*/ 2147483647 w 60"/>
              <a:gd name="T67" fmla="*/ 2147483647 h 44"/>
              <a:gd name="T68" fmla="*/ 2147483647 w 60"/>
              <a:gd name="T69" fmla="*/ 2147483647 h 44"/>
              <a:gd name="T70" fmla="*/ 2147483647 w 60"/>
              <a:gd name="T71" fmla="*/ 0 h 44"/>
              <a:gd name="T72" fmla="*/ 2147483647 w 60"/>
              <a:gd name="T73" fmla="*/ 0 h 44"/>
              <a:gd name="T74" fmla="*/ 2147483647 w 60"/>
              <a:gd name="T75" fmla="*/ 0 h 44"/>
              <a:gd name="T76" fmla="*/ 2147483647 w 60"/>
              <a:gd name="T77" fmla="*/ 0 h 44"/>
              <a:gd name="T78" fmla="*/ 2147483647 w 60"/>
              <a:gd name="T79" fmla="*/ 2147483647 h 44"/>
              <a:gd name="T80" fmla="*/ 2147483647 w 60"/>
              <a:gd name="T81" fmla="*/ 2147483647 h 44"/>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60"/>
              <a:gd name="T124" fmla="*/ 0 h 44"/>
              <a:gd name="T125" fmla="*/ 60 w 60"/>
              <a:gd name="T126" fmla="*/ 44 h 44"/>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60" h="44">
                <a:moveTo>
                  <a:pt x="8" y="4"/>
                </a:moveTo>
                <a:lnTo>
                  <a:pt x="6" y="6"/>
                </a:lnTo>
                <a:lnTo>
                  <a:pt x="5" y="10"/>
                </a:lnTo>
                <a:lnTo>
                  <a:pt x="3" y="13"/>
                </a:lnTo>
                <a:lnTo>
                  <a:pt x="2" y="17"/>
                </a:lnTo>
                <a:lnTo>
                  <a:pt x="0" y="20"/>
                </a:lnTo>
                <a:lnTo>
                  <a:pt x="0" y="23"/>
                </a:lnTo>
                <a:lnTo>
                  <a:pt x="2" y="26"/>
                </a:lnTo>
                <a:lnTo>
                  <a:pt x="5" y="28"/>
                </a:lnTo>
                <a:lnTo>
                  <a:pt x="9" y="31"/>
                </a:lnTo>
                <a:lnTo>
                  <a:pt x="15" y="34"/>
                </a:lnTo>
                <a:lnTo>
                  <a:pt x="20" y="37"/>
                </a:lnTo>
                <a:lnTo>
                  <a:pt x="26" y="40"/>
                </a:lnTo>
                <a:lnTo>
                  <a:pt x="30" y="43"/>
                </a:lnTo>
                <a:lnTo>
                  <a:pt x="36" y="44"/>
                </a:lnTo>
                <a:lnTo>
                  <a:pt x="42" y="44"/>
                </a:lnTo>
                <a:lnTo>
                  <a:pt x="48" y="41"/>
                </a:lnTo>
                <a:lnTo>
                  <a:pt x="51" y="40"/>
                </a:lnTo>
                <a:lnTo>
                  <a:pt x="54" y="37"/>
                </a:lnTo>
                <a:lnTo>
                  <a:pt x="57" y="32"/>
                </a:lnTo>
                <a:lnTo>
                  <a:pt x="58" y="28"/>
                </a:lnTo>
                <a:lnTo>
                  <a:pt x="60" y="23"/>
                </a:lnTo>
                <a:lnTo>
                  <a:pt x="60" y="19"/>
                </a:lnTo>
                <a:lnTo>
                  <a:pt x="60" y="14"/>
                </a:lnTo>
                <a:lnTo>
                  <a:pt x="60" y="8"/>
                </a:lnTo>
                <a:lnTo>
                  <a:pt x="60" y="7"/>
                </a:lnTo>
                <a:lnTo>
                  <a:pt x="58" y="6"/>
                </a:lnTo>
                <a:lnTo>
                  <a:pt x="57" y="6"/>
                </a:lnTo>
                <a:lnTo>
                  <a:pt x="55" y="4"/>
                </a:lnTo>
                <a:lnTo>
                  <a:pt x="49" y="3"/>
                </a:lnTo>
                <a:lnTo>
                  <a:pt x="43" y="1"/>
                </a:lnTo>
                <a:lnTo>
                  <a:pt x="37" y="0"/>
                </a:lnTo>
                <a:lnTo>
                  <a:pt x="30" y="0"/>
                </a:lnTo>
                <a:lnTo>
                  <a:pt x="24" y="0"/>
                </a:lnTo>
                <a:lnTo>
                  <a:pt x="18" y="0"/>
                </a:lnTo>
                <a:lnTo>
                  <a:pt x="12" y="1"/>
                </a:lnTo>
                <a:lnTo>
                  <a:pt x="8" y="4"/>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323" name="Freeform 74"/>
          <p:cNvSpPr>
            <a:spLocks/>
          </p:cNvSpPr>
          <p:nvPr/>
        </p:nvSpPr>
        <p:spPr bwMode="auto">
          <a:xfrm>
            <a:off x="6735766" y="4476750"/>
            <a:ext cx="84137" cy="69851"/>
          </a:xfrm>
          <a:custGeom>
            <a:avLst/>
            <a:gdLst>
              <a:gd name="T0" fmla="*/ 2147483647 w 60"/>
              <a:gd name="T1" fmla="*/ 2147483647 h 44"/>
              <a:gd name="T2" fmla="*/ 2147483647 w 60"/>
              <a:gd name="T3" fmla="*/ 2147483647 h 44"/>
              <a:gd name="T4" fmla="*/ 2147483647 w 60"/>
              <a:gd name="T5" fmla="*/ 2147483647 h 44"/>
              <a:gd name="T6" fmla="*/ 2147483647 w 60"/>
              <a:gd name="T7" fmla="*/ 2147483647 h 44"/>
              <a:gd name="T8" fmla="*/ 2147483647 w 60"/>
              <a:gd name="T9" fmla="*/ 2147483647 h 44"/>
              <a:gd name="T10" fmla="*/ 0 w 60"/>
              <a:gd name="T11" fmla="*/ 2147483647 h 44"/>
              <a:gd name="T12" fmla="*/ 0 w 60"/>
              <a:gd name="T13" fmla="*/ 2147483647 h 44"/>
              <a:gd name="T14" fmla="*/ 2147483647 w 60"/>
              <a:gd name="T15" fmla="*/ 2147483647 h 44"/>
              <a:gd name="T16" fmla="*/ 2147483647 w 60"/>
              <a:gd name="T17" fmla="*/ 2147483647 h 44"/>
              <a:gd name="T18" fmla="*/ 2147483647 w 60"/>
              <a:gd name="T19" fmla="*/ 2147483647 h 44"/>
              <a:gd name="T20" fmla="*/ 2147483647 w 60"/>
              <a:gd name="T21" fmla="*/ 2147483647 h 44"/>
              <a:gd name="T22" fmla="*/ 2147483647 w 60"/>
              <a:gd name="T23" fmla="*/ 2147483647 h 44"/>
              <a:gd name="T24" fmla="*/ 2147483647 w 60"/>
              <a:gd name="T25" fmla="*/ 2147483647 h 44"/>
              <a:gd name="T26" fmla="*/ 2147483647 w 60"/>
              <a:gd name="T27" fmla="*/ 2147483647 h 44"/>
              <a:gd name="T28" fmla="*/ 2147483647 w 60"/>
              <a:gd name="T29" fmla="*/ 2147483647 h 44"/>
              <a:gd name="T30" fmla="*/ 2147483647 w 60"/>
              <a:gd name="T31" fmla="*/ 2147483647 h 44"/>
              <a:gd name="T32" fmla="*/ 2147483647 w 60"/>
              <a:gd name="T33" fmla="*/ 2147483647 h 44"/>
              <a:gd name="T34" fmla="*/ 2147483647 w 60"/>
              <a:gd name="T35" fmla="*/ 2147483647 h 44"/>
              <a:gd name="T36" fmla="*/ 2147483647 w 60"/>
              <a:gd name="T37" fmla="*/ 2147483647 h 44"/>
              <a:gd name="T38" fmla="*/ 2147483647 w 60"/>
              <a:gd name="T39" fmla="*/ 2147483647 h 44"/>
              <a:gd name="T40" fmla="*/ 2147483647 w 60"/>
              <a:gd name="T41" fmla="*/ 2147483647 h 44"/>
              <a:gd name="T42" fmla="*/ 2147483647 w 60"/>
              <a:gd name="T43" fmla="*/ 2147483647 h 44"/>
              <a:gd name="T44" fmla="*/ 2147483647 w 60"/>
              <a:gd name="T45" fmla="*/ 2147483647 h 44"/>
              <a:gd name="T46" fmla="*/ 2147483647 w 60"/>
              <a:gd name="T47" fmla="*/ 2147483647 h 44"/>
              <a:gd name="T48" fmla="*/ 2147483647 w 60"/>
              <a:gd name="T49" fmla="*/ 2147483647 h 44"/>
              <a:gd name="T50" fmla="*/ 2147483647 w 60"/>
              <a:gd name="T51" fmla="*/ 2147483647 h 44"/>
              <a:gd name="T52" fmla="*/ 2147483647 w 60"/>
              <a:gd name="T53" fmla="*/ 2147483647 h 44"/>
              <a:gd name="T54" fmla="*/ 2147483647 w 60"/>
              <a:gd name="T55" fmla="*/ 2147483647 h 44"/>
              <a:gd name="T56" fmla="*/ 2147483647 w 60"/>
              <a:gd name="T57" fmla="*/ 2147483647 h 44"/>
              <a:gd name="T58" fmla="*/ 2147483647 w 60"/>
              <a:gd name="T59" fmla="*/ 2147483647 h 44"/>
              <a:gd name="T60" fmla="*/ 2147483647 w 60"/>
              <a:gd name="T61" fmla="*/ 2147483647 h 44"/>
              <a:gd name="T62" fmla="*/ 2147483647 w 60"/>
              <a:gd name="T63" fmla="*/ 2147483647 h 44"/>
              <a:gd name="T64" fmla="*/ 2147483647 w 60"/>
              <a:gd name="T65" fmla="*/ 2147483647 h 44"/>
              <a:gd name="T66" fmla="*/ 2147483647 w 60"/>
              <a:gd name="T67" fmla="*/ 2147483647 h 44"/>
              <a:gd name="T68" fmla="*/ 2147483647 w 60"/>
              <a:gd name="T69" fmla="*/ 2147483647 h 44"/>
              <a:gd name="T70" fmla="*/ 2147483647 w 60"/>
              <a:gd name="T71" fmla="*/ 0 h 44"/>
              <a:gd name="T72" fmla="*/ 2147483647 w 60"/>
              <a:gd name="T73" fmla="*/ 0 h 44"/>
              <a:gd name="T74" fmla="*/ 2147483647 w 60"/>
              <a:gd name="T75" fmla="*/ 0 h 44"/>
              <a:gd name="T76" fmla="*/ 2147483647 w 60"/>
              <a:gd name="T77" fmla="*/ 0 h 44"/>
              <a:gd name="T78" fmla="*/ 2147483647 w 60"/>
              <a:gd name="T79" fmla="*/ 2147483647 h 44"/>
              <a:gd name="T80" fmla="*/ 2147483647 w 60"/>
              <a:gd name="T81" fmla="*/ 2147483647 h 44"/>
              <a:gd name="T82" fmla="*/ 2147483647 w 60"/>
              <a:gd name="T83" fmla="*/ 2147483647 h 44"/>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60"/>
              <a:gd name="T127" fmla="*/ 0 h 44"/>
              <a:gd name="T128" fmla="*/ 60 w 60"/>
              <a:gd name="T129" fmla="*/ 44 h 44"/>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60" h="44">
                <a:moveTo>
                  <a:pt x="8" y="4"/>
                </a:moveTo>
                <a:lnTo>
                  <a:pt x="6" y="6"/>
                </a:lnTo>
                <a:lnTo>
                  <a:pt x="5" y="10"/>
                </a:lnTo>
                <a:lnTo>
                  <a:pt x="3" y="13"/>
                </a:lnTo>
                <a:lnTo>
                  <a:pt x="2" y="17"/>
                </a:lnTo>
                <a:lnTo>
                  <a:pt x="0" y="20"/>
                </a:lnTo>
                <a:lnTo>
                  <a:pt x="0" y="23"/>
                </a:lnTo>
                <a:lnTo>
                  <a:pt x="2" y="26"/>
                </a:lnTo>
                <a:lnTo>
                  <a:pt x="5" y="28"/>
                </a:lnTo>
                <a:lnTo>
                  <a:pt x="9" y="31"/>
                </a:lnTo>
                <a:lnTo>
                  <a:pt x="15" y="34"/>
                </a:lnTo>
                <a:lnTo>
                  <a:pt x="20" y="37"/>
                </a:lnTo>
                <a:lnTo>
                  <a:pt x="26" y="40"/>
                </a:lnTo>
                <a:lnTo>
                  <a:pt x="30" y="43"/>
                </a:lnTo>
                <a:lnTo>
                  <a:pt x="36" y="44"/>
                </a:lnTo>
                <a:lnTo>
                  <a:pt x="42" y="44"/>
                </a:lnTo>
                <a:lnTo>
                  <a:pt x="48" y="41"/>
                </a:lnTo>
                <a:lnTo>
                  <a:pt x="51" y="40"/>
                </a:lnTo>
                <a:lnTo>
                  <a:pt x="54" y="37"/>
                </a:lnTo>
                <a:lnTo>
                  <a:pt x="57" y="32"/>
                </a:lnTo>
                <a:lnTo>
                  <a:pt x="58" y="28"/>
                </a:lnTo>
                <a:lnTo>
                  <a:pt x="60" y="23"/>
                </a:lnTo>
                <a:lnTo>
                  <a:pt x="60" y="19"/>
                </a:lnTo>
                <a:lnTo>
                  <a:pt x="60" y="14"/>
                </a:lnTo>
                <a:lnTo>
                  <a:pt x="60" y="8"/>
                </a:lnTo>
                <a:lnTo>
                  <a:pt x="60" y="7"/>
                </a:lnTo>
                <a:lnTo>
                  <a:pt x="58" y="6"/>
                </a:lnTo>
                <a:lnTo>
                  <a:pt x="57" y="6"/>
                </a:lnTo>
                <a:lnTo>
                  <a:pt x="55" y="4"/>
                </a:lnTo>
                <a:lnTo>
                  <a:pt x="49" y="3"/>
                </a:lnTo>
                <a:lnTo>
                  <a:pt x="43" y="1"/>
                </a:lnTo>
                <a:lnTo>
                  <a:pt x="37" y="0"/>
                </a:lnTo>
                <a:lnTo>
                  <a:pt x="30" y="0"/>
                </a:lnTo>
                <a:lnTo>
                  <a:pt x="24" y="0"/>
                </a:lnTo>
                <a:lnTo>
                  <a:pt x="18" y="0"/>
                </a:lnTo>
                <a:lnTo>
                  <a:pt x="12" y="1"/>
                </a:lnTo>
                <a:lnTo>
                  <a:pt x="8" y="4"/>
                </a:lnTo>
              </a:path>
            </a:pathLst>
          </a:custGeom>
          <a:solidFill>
            <a:srgbClr val="FFFF00"/>
          </a:solidFill>
          <a:ln w="4763">
            <a:solidFill>
              <a:srgbClr val="990000"/>
            </a:solidFill>
            <a:round/>
            <a:headEnd/>
            <a:tailEnd/>
          </a:ln>
        </p:spPr>
        <p:txBody>
          <a:bodyPr/>
          <a:lstStyle/>
          <a:p>
            <a:endParaRPr lang="en-US"/>
          </a:p>
        </p:txBody>
      </p:sp>
      <p:sp>
        <p:nvSpPr>
          <p:cNvPr id="53324" name="Freeform 75"/>
          <p:cNvSpPr>
            <a:spLocks/>
          </p:cNvSpPr>
          <p:nvPr/>
        </p:nvSpPr>
        <p:spPr bwMode="auto">
          <a:xfrm>
            <a:off x="6777042" y="4400551"/>
            <a:ext cx="53975" cy="71439"/>
          </a:xfrm>
          <a:custGeom>
            <a:avLst/>
            <a:gdLst>
              <a:gd name="T0" fmla="*/ 2147483647 w 38"/>
              <a:gd name="T1" fmla="*/ 2147483647 h 45"/>
              <a:gd name="T2" fmla="*/ 2147483647 w 38"/>
              <a:gd name="T3" fmla="*/ 2147483647 h 45"/>
              <a:gd name="T4" fmla="*/ 2147483647 w 38"/>
              <a:gd name="T5" fmla="*/ 2147483647 h 45"/>
              <a:gd name="T6" fmla="*/ 2147483647 w 38"/>
              <a:gd name="T7" fmla="*/ 2147483647 h 45"/>
              <a:gd name="T8" fmla="*/ 2147483647 w 38"/>
              <a:gd name="T9" fmla="*/ 2147483647 h 45"/>
              <a:gd name="T10" fmla="*/ 2147483647 w 38"/>
              <a:gd name="T11" fmla="*/ 2147483647 h 45"/>
              <a:gd name="T12" fmla="*/ 2147483647 w 38"/>
              <a:gd name="T13" fmla="*/ 2147483647 h 45"/>
              <a:gd name="T14" fmla="*/ 2147483647 w 38"/>
              <a:gd name="T15" fmla="*/ 2147483647 h 45"/>
              <a:gd name="T16" fmla="*/ 2147483647 w 38"/>
              <a:gd name="T17" fmla="*/ 2147483647 h 45"/>
              <a:gd name="T18" fmla="*/ 2147483647 w 38"/>
              <a:gd name="T19" fmla="*/ 2147483647 h 45"/>
              <a:gd name="T20" fmla="*/ 2147483647 w 38"/>
              <a:gd name="T21" fmla="*/ 2147483647 h 45"/>
              <a:gd name="T22" fmla="*/ 2147483647 w 38"/>
              <a:gd name="T23" fmla="*/ 2147483647 h 45"/>
              <a:gd name="T24" fmla="*/ 2147483647 w 38"/>
              <a:gd name="T25" fmla="*/ 2147483647 h 45"/>
              <a:gd name="T26" fmla="*/ 2147483647 w 38"/>
              <a:gd name="T27" fmla="*/ 2147483647 h 45"/>
              <a:gd name="T28" fmla="*/ 2147483647 w 38"/>
              <a:gd name="T29" fmla="*/ 2147483647 h 45"/>
              <a:gd name="T30" fmla="*/ 2147483647 w 38"/>
              <a:gd name="T31" fmla="*/ 2147483647 h 45"/>
              <a:gd name="T32" fmla="*/ 2147483647 w 38"/>
              <a:gd name="T33" fmla="*/ 2147483647 h 45"/>
              <a:gd name="T34" fmla="*/ 2147483647 w 38"/>
              <a:gd name="T35" fmla="*/ 2147483647 h 45"/>
              <a:gd name="T36" fmla="*/ 2147483647 w 38"/>
              <a:gd name="T37" fmla="*/ 2147483647 h 45"/>
              <a:gd name="T38" fmla="*/ 2147483647 w 38"/>
              <a:gd name="T39" fmla="*/ 2147483647 h 45"/>
              <a:gd name="T40" fmla="*/ 2147483647 w 38"/>
              <a:gd name="T41" fmla="*/ 2147483647 h 45"/>
              <a:gd name="T42" fmla="*/ 2147483647 w 38"/>
              <a:gd name="T43" fmla="*/ 2147483647 h 45"/>
              <a:gd name="T44" fmla="*/ 2147483647 w 38"/>
              <a:gd name="T45" fmla="*/ 2147483647 h 45"/>
              <a:gd name="T46" fmla="*/ 2147483647 w 38"/>
              <a:gd name="T47" fmla="*/ 2147483647 h 45"/>
              <a:gd name="T48" fmla="*/ 2147483647 w 38"/>
              <a:gd name="T49" fmla="*/ 2147483647 h 45"/>
              <a:gd name="T50" fmla="*/ 2147483647 w 38"/>
              <a:gd name="T51" fmla="*/ 2147483647 h 45"/>
              <a:gd name="T52" fmla="*/ 2147483647 w 38"/>
              <a:gd name="T53" fmla="*/ 2147483647 h 45"/>
              <a:gd name="T54" fmla="*/ 2147483647 w 38"/>
              <a:gd name="T55" fmla="*/ 2147483647 h 45"/>
              <a:gd name="T56" fmla="*/ 2147483647 w 38"/>
              <a:gd name="T57" fmla="*/ 0 h 45"/>
              <a:gd name="T58" fmla="*/ 2147483647 w 38"/>
              <a:gd name="T59" fmla="*/ 0 h 45"/>
              <a:gd name="T60" fmla="*/ 2147483647 w 38"/>
              <a:gd name="T61" fmla="*/ 0 h 45"/>
              <a:gd name="T62" fmla="*/ 2147483647 w 38"/>
              <a:gd name="T63" fmla="*/ 0 h 45"/>
              <a:gd name="T64" fmla="*/ 2147483647 w 38"/>
              <a:gd name="T65" fmla="*/ 2147483647 h 45"/>
              <a:gd name="T66" fmla="*/ 2147483647 w 38"/>
              <a:gd name="T67" fmla="*/ 2147483647 h 45"/>
              <a:gd name="T68" fmla="*/ 2147483647 w 38"/>
              <a:gd name="T69" fmla="*/ 2147483647 h 45"/>
              <a:gd name="T70" fmla="*/ 2147483647 w 38"/>
              <a:gd name="T71" fmla="*/ 2147483647 h 45"/>
              <a:gd name="T72" fmla="*/ 2147483647 w 38"/>
              <a:gd name="T73" fmla="*/ 2147483647 h 45"/>
              <a:gd name="T74" fmla="*/ 0 w 38"/>
              <a:gd name="T75" fmla="*/ 2147483647 h 45"/>
              <a:gd name="T76" fmla="*/ 2147483647 w 38"/>
              <a:gd name="T77" fmla="*/ 2147483647 h 45"/>
              <a:gd name="T78" fmla="*/ 2147483647 w 38"/>
              <a:gd name="T79" fmla="*/ 2147483647 h 45"/>
              <a:gd name="T80" fmla="*/ 2147483647 w 38"/>
              <a:gd name="T81" fmla="*/ 2147483647 h 45"/>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38"/>
              <a:gd name="T124" fmla="*/ 0 h 45"/>
              <a:gd name="T125" fmla="*/ 38 w 38"/>
              <a:gd name="T126" fmla="*/ 45 h 45"/>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38" h="45">
                <a:moveTo>
                  <a:pt x="4" y="21"/>
                </a:moveTo>
                <a:lnTo>
                  <a:pt x="3" y="25"/>
                </a:lnTo>
                <a:lnTo>
                  <a:pt x="4" y="30"/>
                </a:lnTo>
                <a:lnTo>
                  <a:pt x="6" y="34"/>
                </a:lnTo>
                <a:lnTo>
                  <a:pt x="10" y="37"/>
                </a:lnTo>
                <a:lnTo>
                  <a:pt x="15" y="40"/>
                </a:lnTo>
                <a:lnTo>
                  <a:pt x="19" y="43"/>
                </a:lnTo>
                <a:lnTo>
                  <a:pt x="25" y="43"/>
                </a:lnTo>
                <a:lnTo>
                  <a:pt x="30" y="45"/>
                </a:lnTo>
                <a:lnTo>
                  <a:pt x="33" y="43"/>
                </a:lnTo>
                <a:lnTo>
                  <a:pt x="34" y="42"/>
                </a:lnTo>
                <a:lnTo>
                  <a:pt x="36" y="40"/>
                </a:lnTo>
                <a:lnTo>
                  <a:pt x="37" y="37"/>
                </a:lnTo>
                <a:lnTo>
                  <a:pt x="38" y="34"/>
                </a:lnTo>
                <a:lnTo>
                  <a:pt x="38" y="31"/>
                </a:lnTo>
                <a:lnTo>
                  <a:pt x="38" y="28"/>
                </a:lnTo>
                <a:lnTo>
                  <a:pt x="37" y="25"/>
                </a:lnTo>
                <a:lnTo>
                  <a:pt x="37" y="22"/>
                </a:lnTo>
                <a:lnTo>
                  <a:pt x="36" y="21"/>
                </a:lnTo>
                <a:lnTo>
                  <a:pt x="36" y="18"/>
                </a:lnTo>
                <a:lnTo>
                  <a:pt x="34" y="15"/>
                </a:lnTo>
                <a:lnTo>
                  <a:pt x="34" y="14"/>
                </a:lnTo>
                <a:lnTo>
                  <a:pt x="33" y="11"/>
                </a:lnTo>
                <a:lnTo>
                  <a:pt x="33" y="9"/>
                </a:lnTo>
                <a:lnTo>
                  <a:pt x="31" y="8"/>
                </a:lnTo>
                <a:lnTo>
                  <a:pt x="30" y="5"/>
                </a:lnTo>
                <a:lnTo>
                  <a:pt x="27" y="2"/>
                </a:lnTo>
                <a:lnTo>
                  <a:pt x="24" y="2"/>
                </a:lnTo>
                <a:lnTo>
                  <a:pt x="21" y="0"/>
                </a:lnTo>
                <a:lnTo>
                  <a:pt x="16" y="0"/>
                </a:lnTo>
                <a:lnTo>
                  <a:pt x="13" y="0"/>
                </a:lnTo>
                <a:lnTo>
                  <a:pt x="10" y="0"/>
                </a:lnTo>
                <a:lnTo>
                  <a:pt x="7" y="2"/>
                </a:lnTo>
                <a:lnTo>
                  <a:pt x="6" y="3"/>
                </a:lnTo>
                <a:lnTo>
                  <a:pt x="3" y="5"/>
                </a:lnTo>
                <a:lnTo>
                  <a:pt x="1" y="8"/>
                </a:lnTo>
                <a:lnTo>
                  <a:pt x="1" y="11"/>
                </a:lnTo>
                <a:lnTo>
                  <a:pt x="0" y="14"/>
                </a:lnTo>
                <a:lnTo>
                  <a:pt x="1" y="17"/>
                </a:lnTo>
                <a:lnTo>
                  <a:pt x="1" y="18"/>
                </a:lnTo>
                <a:lnTo>
                  <a:pt x="4" y="21"/>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325" name="Freeform 76"/>
          <p:cNvSpPr>
            <a:spLocks/>
          </p:cNvSpPr>
          <p:nvPr/>
        </p:nvSpPr>
        <p:spPr bwMode="auto">
          <a:xfrm>
            <a:off x="6777042" y="4400551"/>
            <a:ext cx="53975" cy="71439"/>
          </a:xfrm>
          <a:custGeom>
            <a:avLst/>
            <a:gdLst>
              <a:gd name="T0" fmla="*/ 2147483647 w 38"/>
              <a:gd name="T1" fmla="*/ 2147483647 h 45"/>
              <a:gd name="T2" fmla="*/ 2147483647 w 38"/>
              <a:gd name="T3" fmla="*/ 2147483647 h 45"/>
              <a:gd name="T4" fmla="*/ 2147483647 w 38"/>
              <a:gd name="T5" fmla="*/ 2147483647 h 45"/>
              <a:gd name="T6" fmla="*/ 2147483647 w 38"/>
              <a:gd name="T7" fmla="*/ 2147483647 h 45"/>
              <a:gd name="T8" fmla="*/ 2147483647 w 38"/>
              <a:gd name="T9" fmla="*/ 2147483647 h 45"/>
              <a:gd name="T10" fmla="*/ 2147483647 w 38"/>
              <a:gd name="T11" fmla="*/ 2147483647 h 45"/>
              <a:gd name="T12" fmla="*/ 2147483647 w 38"/>
              <a:gd name="T13" fmla="*/ 2147483647 h 45"/>
              <a:gd name="T14" fmla="*/ 2147483647 w 38"/>
              <a:gd name="T15" fmla="*/ 2147483647 h 45"/>
              <a:gd name="T16" fmla="*/ 2147483647 w 38"/>
              <a:gd name="T17" fmla="*/ 2147483647 h 45"/>
              <a:gd name="T18" fmla="*/ 2147483647 w 38"/>
              <a:gd name="T19" fmla="*/ 2147483647 h 45"/>
              <a:gd name="T20" fmla="*/ 2147483647 w 38"/>
              <a:gd name="T21" fmla="*/ 2147483647 h 45"/>
              <a:gd name="T22" fmla="*/ 2147483647 w 38"/>
              <a:gd name="T23" fmla="*/ 2147483647 h 45"/>
              <a:gd name="T24" fmla="*/ 2147483647 w 38"/>
              <a:gd name="T25" fmla="*/ 2147483647 h 45"/>
              <a:gd name="T26" fmla="*/ 2147483647 w 38"/>
              <a:gd name="T27" fmla="*/ 2147483647 h 45"/>
              <a:gd name="T28" fmla="*/ 2147483647 w 38"/>
              <a:gd name="T29" fmla="*/ 2147483647 h 45"/>
              <a:gd name="T30" fmla="*/ 2147483647 w 38"/>
              <a:gd name="T31" fmla="*/ 2147483647 h 45"/>
              <a:gd name="T32" fmla="*/ 2147483647 w 38"/>
              <a:gd name="T33" fmla="*/ 2147483647 h 45"/>
              <a:gd name="T34" fmla="*/ 2147483647 w 38"/>
              <a:gd name="T35" fmla="*/ 2147483647 h 45"/>
              <a:gd name="T36" fmla="*/ 2147483647 w 38"/>
              <a:gd name="T37" fmla="*/ 2147483647 h 45"/>
              <a:gd name="T38" fmla="*/ 2147483647 w 38"/>
              <a:gd name="T39" fmla="*/ 2147483647 h 45"/>
              <a:gd name="T40" fmla="*/ 2147483647 w 38"/>
              <a:gd name="T41" fmla="*/ 2147483647 h 45"/>
              <a:gd name="T42" fmla="*/ 2147483647 w 38"/>
              <a:gd name="T43" fmla="*/ 2147483647 h 45"/>
              <a:gd name="T44" fmla="*/ 2147483647 w 38"/>
              <a:gd name="T45" fmla="*/ 2147483647 h 45"/>
              <a:gd name="T46" fmla="*/ 2147483647 w 38"/>
              <a:gd name="T47" fmla="*/ 2147483647 h 45"/>
              <a:gd name="T48" fmla="*/ 2147483647 w 38"/>
              <a:gd name="T49" fmla="*/ 2147483647 h 45"/>
              <a:gd name="T50" fmla="*/ 2147483647 w 38"/>
              <a:gd name="T51" fmla="*/ 2147483647 h 45"/>
              <a:gd name="T52" fmla="*/ 2147483647 w 38"/>
              <a:gd name="T53" fmla="*/ 2147483647 h 45"/>
              <a:gd name="T54" fmla="*/ 2147483647 w 38"/>
              <a:gd name="T55" fmla="*/ 2147483647 h 45"/>
              <a:gd name="T56" fmla="*/ 2147483647 w 38"/>
              <a:gd name="T57" fmla="*/ 0 h 45"/>
              <a:gd name="T58" fmla="*/ 2147483647 w 38"/>
              <a:gd name="T59" fmla="*/ 0 h 45"/>
              <a:gd name="T60" fmla="*/ 2147483647 w 38"/>
              <a:gd name="T61" fmla="*/ 0 h 45"/>
              <a:gd name="T62" fmla="*/ 2147483647 w 38"/>
              <a:gd name="T63" fmla="*/ 0 h 45"/>
              <a:gd name="T64" fmla="*/ 2147483647 w 38"/>
              <a:gd name="T65" fmla="*/ 2147483647 h 45"/>
              <a:gd name="T66" fmla="*/ 2147483647 w 38"/>
              <a:gd name="T67" fmla="*/ 2147483647 h 45"/>
              <a:gd name="T68" fmla="*/ 2147483647 w 38"/>
              <a:gd name="T69" fmla="*/ 2147483647 h 45"/>
              <a:gd name="T70" fmla="*/ 2147483647 w 38"/>
              <a:gd name="T71" fmla="*/ 2147483647 h 45"/>
              <a:gd name="T72" fmla="*/ 2147483647 w 38"/>
              <a:gd name="T73" fmla="*/ 2147483647 h 45"/>
              <a:gd name="T74" fmla="*/ 0 w 38"/>
              <a:gd name="T75" fmla="*/ 2147483647 h 45"/>
              <a:gd name="T76" fmla="*/ 2147483647 w 38"/>
              <a:gd name="T77" fmla="*/ 2147483647 h 45"/>
              <a:gd name="T78" fmla="*/ 2147483647 w 38"/>
              <a:gd name="T79" fmla="*/ 2147483647 h 45"/>
              <a:gd name="T80" fmla="*/ 2147483647 w 38"/>
              <a:gd name="T81" fmla="*/ 2147483647 h 45"/>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38"/>
              <a:gd name="T124" fmla="*/ 0 h 45"/>
              <a:gd name="T125" fmla="*/ 38 w 38"/>
              <a:gd name="T126" fmla="*/ 45 h 45"/>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38" h="45">
                <a:moveTo>
                  <a:pt x="4" y="21"/>
                </a:moveTo>
                <a:lnTo>
                  <a:pt x="3" y="25"/>
                </a:lnTo>
                <a:lnTo>
                  <a:pt x="4" y="30"/>
                </a:lnTo>
                <a:lnTo>
                  <a:pt x="6" y="34"/>
                </a:lnTo>
                <a:lnTo>
                  <a:pt x="10" y="37"/>
                </a:lnTo>
                <a:lnTo>
                  <a:pt x="15" y="40"/>
                </a:lnTo>
                <a:lnTo>
                  <a:pt x="19" y="43"/>
                </a:lnTo>
                <a:lnTo>
                  <a:pt x="25" y="43"/>
                </a:lnTo>
                <a:lnTo>
                  <a:pt x="30" y="45"/>
                </a:lnTo>
                <a:lnTo>
                  <a:pt x="33" y="43"/>
                </a:lnTo>
                <a:lnTo>
                  <a:pt x="34" y="42"/>
                </a:lnTo>
                <a:lnTo>
                  <a:pt x="36" y="40"/>
                </a:lnTo>
                <a:lnTo>
                  <a:pt x="37" y="37"/>
                </a:lnTo>
                <a:lnTo>
                  <a:pt x="38" y="34"/>
                </a:lnTo>
                <a:lnTo>
                  <a:pt x="38" y="31"/>
                </a:lnTo>
                <a:lnTo>
                  <a:pt x="38" y="28"/>
                </a:lnTo>
                <a:lnTo>
                  <a:pt x="37" y="25"/>
                </a:lnTo>
                <a:lnTo>
                  <a:pt x="37" y="22"/>
                </a:lnTo>
                <a:lnTo>
                  <a:pt x="36" y="21"/>
                </a:lnTo>
                <a:lnTo>
                  <a:pt x="36" y="18"/>
                </a:lnTo>
                <a:lnTo>
                  <a:pt x="34" y="15"/>
                </a:lnTo>
                <a:lnTo>
                  <a:pt x="34" y="14"/>
                </a:lnTo>
                <a:lnTo>
                  <a:pt x="33" y="11"/>
                </a:lnTo>
                <a:lnTo>
                  <a:pt x="33" y="9"/>
                </a:lnTo>
                <a:lnTo>
                  <a:pt x="31" y="8"/>
                </a:lnTo>
                <a:lnTo>
                  <a:pt x="30" y="5"/>
                </a:lnTo>
                <a:lnTo>
                  <a:pt x="27" y="2"/>
                </a:lnTo>
                <a:lnTo>
                  <a:pt x="24" y="2"/>
                </a:lnTo>
                <a:lnTo>
                  <a:pt x="21" y="0"/>
                </a:lnTo>
                <a:lnTo>
                  <a:pt x="16" y="0"/>
                </a:lnTo>
                <a:lnTo>
                  <a:pt x="13" y="0"/>
                </a:lnTo>
                <a:lnTo>
                  <a:pt x="10" y="0"/>
                </a:lnTo>
                <a:lnTo>
                  <a:pt x="7" y="2"/>
                </a:lnTo>
                <a:lnTo>
                  <a:pt x="6" y="3"/>
                </a:lnTo>
                <a:lnTo>
                  <a:pt x="3" y="5"/>
                </a:lnTo>
                <a:lnTo>
                  <a:pt x="1" y="8"/>
                </a:lnTo>
                <a:lnTo>
                  <a:pt x="1" y="11"/>
                </a:lnTo>
                <a:lnTo>
                  <a:pt x="0" y="14"/>
                </a:lnTo>
                <a:lnTo>
                  <a:pt x="1" y="17"/>
                </a:lnTo>
                <a:lnTo>
                  <a:pt x="1" y="18"/>
                </a:lnTo>
                <a:lnTo>
                  <a:pt x="4" y="21"/>
                </a:lnTo>
              </a:path>
            </a:pathLst>
          </a:custGeom>
          <a:solidFill>
            <a:srgbClr val="FFFF00"/>
          </a:solidFill>
          <a:ln w="4763">
            <a:solidFill>
              <a:srgbClr val="990000"/>
            </a:solidFill>
            <a:round/>
            <a:headEnd/>
            <a:tailEnd/>
          </a:ln>
        </p:spPr>
        <p:txBody>
          <a:bodyPr/>
          <a:lstStyle/>
          <a:p>
            <a:endParaRPr lang="en-US"/>
          </a:p>
        </p:txBody>
      </p:sp>
      <p:sp>
        <p:nvSpPr>
          <p:cNvPr id="53326" name="Freeform 77"/>
          <p:cNvSpPr>
            <a:spLocks/>
          </p:cNvSpPr>
          <p:nvPr/>
        </p:nvSpPr>
        <p:spPr bwMode="auto">
          <a:xfrm>
            <a:off x="6724653" y="4321175"/>
            <a:ext cx="66675" cy="128588"/>
          </a:xfrm>
          <a:custGeom>
            <a:avLst/>
            <a:gdLst>
              <a:gd name="T0" fmla="*/ 2147483647 w 47"/>
              <a:gd name="T1" fmla="*/ 2147483647 h 81"/>
              <a:gd name="T2" fmla="*/ 0 w 47"/>
              <a:gd name="T3" fmla="*/ 2147483647 h 81"/>
              <a:gd name="T4" fmla="*/ 0 w 47"/>
              <a:gd name="T5" fmla="*/ 2147483647 h 81"/>
              <a:gd name="T6" fmla="*/ 2147483647 w 47"/>
              <a:gd name="T7" fmla="*/ 2147483647 h 81"/>
              <a:gd name="T8" fmla="*/ 2147483647 w 47"/>
              <a:gd name="T9" fmla="*/ 2147483647 h 81"/>
              <a:gd name="T10" fmla="*/ 2147483647 w 47"/>
              <a:gd name="T11" fmla="*/ 2147483647 h 81"/>
              <a:gd name="T12" fmla="*/ 2147483647 w 47"/>
              <a:gd name="T13" fmla="*/ 2147483647 h 81"/>
              <a:gd name="T14" fmla="*/ 2147483647 w 47"/>
              <a:gd name="T15" fmla="*/ 2147483647 h 81"/>
              <a:gd name="T16" fmla="*/ 2147483647 w 47"/>
              <a:gd name="T17" fmla="*/ 2147483647 h 81"/>
              <a:gd name="T18" fmla="*/ 2147483647 w 47"/>
              <a:gd name="T19" fmla="*/ 2147483647 h 81"/>
              <a:gd name="T20" fmla="*/ 2147483647 w 47"/>
              <a:gd name="T21" fmla="*/ 2147483647 h 81"/>
              <a:gd name="T22" fmla="*/ 2147483647 w 47"/>
              <a:gd name="T23" fmla="*/ 2147483647 h 81"/>
              <a:gd name="T24" fmla="*/ 2147483647 w 47"/>
              <a:gd name="T25" fmla="*/ 2147483647 h 81"/>
              <a:gd name="T26" fmla="*/ 2147483647 w 47"/>
              <a:gd name="T27" fmla="*/ 2147483647 h 81"/>
              <a:gd name="T28" fmla="*/ 2147483647 w 47"/>
              <a:gd name="T29" fmla="*/ 2147483647 h 81"/>
              <a:gd name="T30" fmla="*/ 2147483647 w 47"/>
              <a:gd name="T31" fmla="*/ 2147483647 h 81"/>
              <a:gd name="T32" fmla="*/ 2147483647 w 47"/>
              <a:gd name="T33" fmla="*/ 2147483647 h 81"/>
              <a:gd name="T34" fmla="*/ 2147483647 w 47"/>
              <a:gd name="T35" fmla="*/ 2147483647 h 81"/>
              <a:gd name="T36" fmla="*/ 2147483647 w 47"/>
              <a:gd name="T37" fmla="*/ 2147483647 h 81"/>
              <a:gd name="T38" fmla="*/ 2147483647 w 47"/>
              <a:gd name="T39" fmla="*/ 2147483647 h 81"/>
              <a:gd name="T40" fmla="*/ 2147483647 w 47"/>
              <a:gd name="T41" fmla="*/ 2147483647 h 81"/>
              <a:gd name="T42" fmla="*/ 2147483647 w 47"/>
              <a:gd name="T43" fmla="*/ 2147483647 h 81"/>
              <a:gd name="T44" fmla="*/ 2147483647 w 47"/>
              <a:gd name="T45" fmla="*/ 2147483647 h 81"/>
              <a:gd name="T46" fmla="*/ 2147483647 w 47"/>
              <a:gd name="T47" fmla="*/ 2147483647 h 81"/>
              <a:gd name="T48" fmla="*/ 2147483647 w 47"/>
              <a:gd name="T49" fmla="*/ 2147483647 h 81"/>
              <a:gd name="T50" fmla="*/ 2147483647 w 47"/>
              <a:gd name="T51" fmla="*/ 2147483647 h 81"/>
              <a:gd name="T52" fmla="*/ 2147483647 w 47"/>
              <a:gd name="T53" fmla="*/ 2147483647 h 81"/>
              <a:gd name="T54" fmla="*/ 2147483647 w 47"/>
              <a:gd name="T55" fmla="*/ 2147483647 h 81"/>
              <a:gd name="T56" fmla="*/ 2147483647 w 47"/>
              <a:gd name="T57" fmla="*/ 2147483647 h 81"/>
              <a:gd name="T58" fmla="*/ 2147483647 w 47"/>
              <a:gd name="T59" fmla="*/ 2147483647 h 81"/>
              <a:gd name="T60" fmla="*/ 2147483647 w 47"/>
              <a:gd name="T61" fmla="*/ 2147483647 h 81"/>
              <a:gd name="T62" fmla="*/ 2147483647 w 47"/>
              <a:gd name="T63" fmla="*/ 2147483647 h 81"/>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47"/>
              <a:gd name="T97" fmla="*/ 0 h 81"/>
              <a:gd name="T98" fmla="*/ 47 w 47"/>
              <a:gd name="T99" fmla="*/ 81 h 81"/>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47" h="81">
                <a:moveTo>
                  <a:pt x="3" y="38"/>
                </a:moveTo>
                <a:lnTo>
                  <a:pt x="2" y="41"/>
                </a:lnTo>
                <a:lnTo>
                  <a:pt x="0" y="46"/>
                </a:lnTo>
                <a:lnTo>
                  <a:pt x="0" y="49"/>
                </a:lnTo>
                <a:lnTo>
                  <a:pt x="0" y="53"/>
                </a:lnTo>
                <a:lnTo>
                  <a:pt x="0" y="56"/>
                </a:lnTo>
                <a:lnTo>
                  <a:pt x="0" y="59"/>
                </a:lnTo>
                <a:lnTo>
                  <a:pt x="2" y="62"/>
                </a:lnTo>
                <a:lnTo>
                  <a:pt x="4" y="65"/>
                </a:lnTo>
                <a:lnTo>
                  <a:pt x="6" y="68"/>
                </a:lnTo>
                <a:lnTo>
                  <a:pt x="7" y="71"/>
                </a:lnTo>
                <a:lnTo>
                  <a:pt x="10" y="72"/>
                </a:lnTo>
                <a:lnTo>
                  <a:pt x="12" y="75"/>
                </a:lnTo>
                <a:lnTo>
                  <a:pt x="15" y="77"/>
                </a:lnTo>
                <a:lnTo>
                  <a:pt x="18" y="78"/>
                </a:lnTo>
                <a:lnTo>
                  <a:pt x="21" y="80"/>
                </a:lnTo>
                <a:lnTo>
                  <a:pt x="24" y="81"/>
                </a:lnTo>
                <a:lnTo>
                  <a:pt x="27" y="81"/>
                </a:lnTo>
                <a:lnTo>
                  <a:pt x="28" y="80"/>
                </a:lnTo>
                <a:lnTo>
                  <a:pt x="30" y="80"/>
                </a:lnTo>
                <a:lnTo>
                  <a:pt x="30" y="78"/>
                </a:lnTo>
                <a:lnTo>
                  <a:pt x="31" y="77"/>
                </a:lnTo>
                <a:lnTo>
                  <a:pt x="33" y="74"/>
                </a:lnTo>
                <a:lnTo>
                  <a:pt x="33" y="72"/>
                </a:lnTo>
                <a:lnTo>
                  <a:pt x="34" y="71"/>
                </a:lnTo>
                <a:lnTo>
                  <a:pt x="34" y="69"/>
                </a:lnTo>
                <a:lnTo>
                  <a:pt x="34" y="68"/>
                </a:lnTo>
                <a:lnTo>
                  <a:pt x="34" y="67"/>
                </a:lnTo>
                <a:lnTo>
                  <a:pt x="34" y="65"/>
                </a:lnTo>
                <a:lnTo>
                  <a:pt x="33" y="64"/>
                </a:lnTo>
                <a:lnTo>
                  <a:pt x="33" y="62"/>
                </a:lnTo>
                <a:lnTo>
                  <a:pt x="33" y="61"/>
                </a:lnTo>
                <a:lnTo>
                  <a:pt x="33" y="59"/>
                </a:lnTo>
                <a:lnTo>
                  <a:pt x="34" y="53"/>
                </a:lnTo>
                <a:lnTo>
                  <a:pt x="37" y="49"/>
                </a:lnTo>
                <a:lnTo>
                  <a:pt x="38" y="43"/>
                </a:lnTo>
                <a:lnTo>
                  <a:pt x="41" y="38"/>
                </a:lnTo>
                <a:lnTo>
                  <a:pt x="44" y="34"/>
                </a:lnTo>
                <a:lnTo>
                  <a:pt x="46" y="28"/>
                </a:lnTo>
                <a:lnTo>
                  <a:pt x="47" y="22"/>
                </a:lnTo>
                <a:lnTo>
                  <a:pt x="46" y="16"/>
                </a:lnTo>
                <a:lnTo>
                  <a:pt x="44" y="12"/>
                </a:lnTo>
                <a:lnTo>
                  <a:pt x="41" y="9"/>
                </a:lnTo>
                <a:lnTo>
                  <a:pt x="37" y="6"/>
                </a:lnTo>
                <a:lnTo>
                  <a:pt x="33" y="3"/>
                </a:lnTo>
                <a:lnTo>
                  <a:pt x="28" y="1"/>
                </a:lnTo>
                <a:lnTo>
                  <a:pt x="24" y="0"/>
                </a:lnTo>
                <a:lnTo>
                  <a:pt x="19" y="1"/>
                </a:lnTo>
                <a:lnTo>
                  <a:pt x="16" y="3"/>
                </a:lnTo>
                <a:lnTo>
                  <a:pt x="13" y="4"/>
                </a:lnTo>
                <a:lnTo>
                  <a:pt x="13" y="6"/>
                </a:lnTo>
                <a:lnTo>
                  <a:pt x="12" y="7"/>
                </a:lnTo>
                <a:lnTo>
                  <a:pt x="12" y="10"/>
                </a:lnTo>
                <a:lnTo>
                  <a:pt x="12" y="13"/>
                </a:lnTo>
                <a:lnTo>
                  <a:pt x="10" y="16"/>
                </a:lnTo>
                <a:lnTo>
                  <a:pt x="10" y="18"/>
                </a:lnTo>
                <a:lnTo>
                  <a:pt x="10" y="21"/>
                </a:lnTo>
                <a:lnTo>
                  <a:pt x="9" y="24"/>
                </a:lnTo>
                <a:lnTo>
                  <a:pt x="7" y="25"/>
                </a:lnTo>
                <a:lnTo>
                  <a:pt x="7" y="27"/>
                </a:lnTo>
                <a:lnTo>
                  <a:pt x="6" y="29"/>
                </a:lnTo>
                <a:lnTo>
                  <a:pt x="4" y="31"/>
                </a:lnTo>
                <a:lnTo>
                  <a:pt x="4" y="34"/>
                </a:lnTo>
                <a:lnTo>
                  <a:pt x="3" y="35"/>
                </a:lnTo>
                <a:lnTo>
                  <a:pt x="3" y="38"/>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327" name="Freeform 78"/>
          <p:cNvSpPr>
            <a:spLocks/>
          </p:cNvSpPr>
          <p:nvPr/>
        </p:nvSpPr>
        <p:spPr bwMode="auto">
          <a:xfrm>
            <a:off x="6724653" y="4321175"/>
            <a:ext cx="66675" cy="128588"/>
          </a:xfrm>
          <a:custGeom>
            <a:avLst/>
            <a:gdLst>
              <a:gd name="T0" fmla="*/ 2147483647 w 47"/>
              <a:gd name="T1" fmla="*/ 2147483647 h 81"/>
              <a:gd name="T2" fmla="*/ 0 w 47"/>
              <a:gd name="T3" fmla="*/ 2147483647 h 81"/>
              <a:gd name="T4" fmla="*/ 0 w 47"/>
              <a:gd name="T5" fmla="*/ 2147483647 h 81"/>
              <a:gd name="T6" fmla="*/ 2147483647 w 47"/>
              <a:gd name="T7" fmla="*/ 2147483647 h 81"/>
              <a:gd name="T8" fmla="*/ 2147483647 w 47"/>
              <a:gd name="T9" fmla="*/ 2147483647 h 81"/>
              <a:gd name="T10" fmla="*/ 2147483647 w 47"/>
              <a:gd name="T11" fmla="*/ 2147483647 h 81"/>
              <a:gd name="T12" fmla="*/ 2147483647 w 47"/>
              <a:gd name="T13" fmla="*/ 2147483647 h 81"/>
              <a:gd name="T14" fmla="*/ 2147483647 w 47"/>
              <a:gd name="T15" fmla="*/ 2147483647 h 81"/>
              <a:gd name="T16" fmla="*/ 2147483647 w 47"/>
              <a:gd name="T17" fmla="*/ 2147483647 h 81"/>
              <a:gd name="T18" fmla="*/ 2147483647 w 47"/>
              <a:gd name="T19" fmla="*/ 2147483647 h 81"/>
              <a:gd name="T20" fmla="*/ 2147483647 w 47"/>
              <a:gd name="T21" fmla="*/ 2147483647 h 81"/>
              <a:gd name="T22" fmla="*/ 2147483647 w 47"/>
              <a:gd name="T23" fmla="*/ 2147483647 h 81"/>
              <a:gd name="T24" fmla="*/ 2147483647 w 47"/>
              <a:gd name="T25" fmla="*/ 2147483647 h 81"/>
              <a:gd name="T26" fmla="*/ 2147483647 w 47"/>
              <a:gd name="T27" fmla="*/ 2147483647 h 81"/>
              <a:gd name="T28" fmla="*/ 2147483647 w 47"/>
              <a:gd name="T29" fmla="*/ 2147483647 h 81"/>
              <a:gd name="T30" fmla="*/ 2147483647 w 47"/>
              <a:gd name="T31" fmla="*/ 2147483647 h 81"/>
              <a:gd name="T32" fmla="*/ 2147483647 w 47"/>
              <a:gd name="T33" fmla="*/ 2147483647 h 81"/>
              <a:gd name="T34" fmla="*/ 2147483647 w 47"/>
              <a:gd name="T35" fmla="*/ 2147483647 h 81"/>
              <a:gd name="T36" fmla="*/ 2147483647 w 47"/>
              <a:gd name="T37" fmla="*/ 2147483647 h 81"/>
              <a:gd name="T38" fmla="*/ 2147483647 w 47"/>
              <a:gd name="T39" fmla="*/ 2147483647 h 81"/>
              <a:gd name="T40" fmla="*/ 2147483647 w 47"/>
              <a:gd name="T41" fmla="*/ 2147483647 h 81"/>
              <a:gd name="T42" fmla="*/ 2147483647 w 47"/>
              <a:gd name="T43" fmla="*/ 2147483647 h 81"/>
              <a:gd name="T44" fmla="*/ 2147483647 w 47"/>
              <a:gd name="T45" fmla="*/ 2147483647 h 81"/>
              <a:gd name="T46" fmla="*/ 2147483647 w 47"/>
              <a:gd name="T47" fmla="*/ 2147483647 h 81"/>
              <a:gd name="T48" fmla="*/ 2147483647 w 47"/>
              <a:gd name="T49" fmla="*/ 2147483647 h 81"/>
              <a:gd name="T50" fmla="*/ 2147483647 w 47"/>
              <a:gd name="T51" fmla="*/ 2147483647 h 81"/>
              <a:gd name="T52" fmla="*/ 2147483647 w 47"/>
              <a:gd name="T53" fmla="*/ 2147483647 h 81"/>
              <a:gd name="T54" fmla="*/ 2147483647 w 47"/>
              <a:gd name="T55" fmla="*/ 2147483647 h 81"/>
              <a:gd name="T56" fmla="*/ 2147483647 w 47"/>
              <a:gd name="T57" fmla="*/ 2147483647 h 81"/>
              <a:gd name="T58" fmla="*/ 2147483647 w 47"/>
              <a:gd name="T59" fmla="*/ 2147483647 h 81"/>
              <a:gd name="T60" fmla="*/ 2147483647 w 47"/>
              <a:gd name="T61" fmla="*/ 2147483647 h 81"/>
              <a:gd name="T62" fmla="*/ 2147483647 w 47"/>
              <a:gd name="T63" fmla="*/ 2147483647 h 81"/>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47"/>
              <a:gd name="T97" fmla="*/ 0 h 81"/>
              <a:gd name="T98" fmla="*/ 47 w 47"/>
              <a:gd name="T99" fmla="*/ 81 h 81"/>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47" h="81">
                <a:moveTo>
                  <a:pt x="3" y="38"/>
                </a:moveTo>
                <a:lnTo>
                  <a:pt x="2" y="41"/>
                </a:lnTo>
                <a:lnTo>
                  <a:pt x="0" y="46"/>
                </a:lnTo>
                <a:lnTo>
                  <a:pt x="0" y="49"/>
                </a:lnTo>
                <a:lnTo>
                  <a:pt x="0" y="53"/>
                </a:lnTo>
                <a:lnTo>
                  <a:pt x="0" y="56"/>
                </a:lnTo>
                <a:lnTo>
                  <a:pt x="0" y="59"/>
                </a:lnTo>
                <a:lnTo>
                  <a:pt x="2" y="62"/>
                </a:lnTo>
                <a:lnTo>
                  <a:pt x="4" y="65"/>
                </a:lnTo>
                <a:lnTo>
                  <a:pt x="6" y="68"/>
                </a:lnTo>
                <a:lnTo>
                  <a:pt x="7" y="71"/>
                </a:lnTo>
                <a:lnTo>
                  <a:pt x="10" y="72"/>
                </a:lnTo>
                <a:lnTo>
                  <a:pt x="12" y="75"/>
                </a:lnTo>
                <a:lnTo>
                  <a:pt x="15" y="77"/>
                </a:lnTo>
                <a:lnTo>
                  <a:pt x="18" y="78"/>
                </a:lnTo>
                <a:lnTo>
                  <a:pt x="21" y="80"/>
                </a:lnTo>
                <a:lnTo>
                  <a:pt x="24" y="81"/>
                </a:lnTo>
                <a:lnTo>
                  <a:pt x="27" y="81"/>
                </a:lnTo>
                <a:lnTo>
                  <a:pt x="28" y="80"/>
                </a:lnTo>
                <a:lnTo>
                  <a:pt x="30" y="80"/>
                </a:lnTo>
                <a:lnTo>
                  <a:pt x="30" y="78"/>
                </a:lnTo>
                <a:lnTo>
                  <a:pt x="31" y="77"/>
                </a:lnTo>
                <a:lnTo>
                  <a:pt x="33" y="74"/>
                </a:lnTo>
                <a:lnTo>
                  <a:pt x="33" y="72"/>
                </a:lnTo>
                <a:lnTo>
                  <a:pt x="34" y="71"/>
                </a:lnTo>
                <a:lnTo>
                  <a:pt x="34" y="69"/>
                </a:lnTo>
                <a:lnTo>
                  <a:pt x="34" y="68"/>
                </a:lnTo>
                <a:lnTo>
                  <a:pt x="34" y="67"/>
                </a:lnTo>
                <a:lnTo>
                  <a:pt x="34" y="65"/>
                </a:lnTo>
                <a:lnTo>
                  <a:pt x="33" y="64"/>
                </a:lnTo>
                <a:lnTo>
                  <a:pt x="33" y="62"/>
                </a:lnTo>
                <a:lnTo>
                  <a:pt x="33" y="61"/>
                </a:lnTo>
                <a:lnTo>
                  <a:pt x="33" y="59"/>
                </a:lnTo>
                <a:lnTo>
                  <a:pt x="34" y="53"/>
                </a:lnTo>
                <a:lnTo>
                  <a:pt x="37" y="49"/>
                </a:lnTo>
                <a:lnTo>
                  <a:pt x="38" y="43"/>
                </a:lnTo>
                <a:lnTo>
                  <a:pt x="41" y="38"/>
                </a:lnTo>
                <a:lnTo>
                  <a:pt x="44" y="34"/>
                </a:lnTo>
                <a:lnTo>
                  <a:pt x="46" y="28"/>
                </a:lnTo>
                <a:lnTo>
                  <a:pt x="47" y="22"/>
                </a:lnTo>
                <a:lnTo>
                  <a:pt x="46" y="16"/>
                </a:lnTo>
                <a:lnTo>
                  <a:pt x="44" y="12"/>
                </a:lnTo>
                <a:lnTo>
                  <a:pt x="41" y="9"/>
                </a:lnTo>
                <a:lnTo>
                  <a:pt x="37" y="6"/>
                </a:lnTo>
                <a:lnTo>
                  <a:pt x="33" y="3"/>
                </a:lnTo>
                <a:lnTo>
                  <a:pt x="28" y="1"/>
                </a:lnTo>
                <a:lnTo>
                  <a:pt x="24" y="0"/>
                </a:lnTo>
                <a:lnTo>
                  <a:pt x="19" y="1"/>
                </a:lnTo>
                <a:lnTo>
                  <a:pt x="16" y="3"/>
                </a:lnTo>
                <a:lnTo>
                  <a:pt x="13" y="4"/>
                </a:lnTo>
                <a:lnTo>
                  <a:pt x="13" y="6"/>
                </a:lnTo>
                <a:lnTo>
                  <a:pt x="12" y="7"/>
                </a:lnTo>
                <a:lnTo>
                  <a:pt x="12" y="10"/>
                </a:lnTo>
                <a:lnTo>
                  <a:pt x="12" y="13"/>
                </a:lnTo>
                <a:lnTo>
                  <a:pt x="10" y="16"/>
                </a:lnTo>
                <a:lnTo>
                  <a:pt x="10" y="18"/>
                </a:lnTo>
                <a:lnTo>
                  <a:pt x="10" y="21"/>
                </a:lnTo>
                <a:lnTo>
                  <a:pt x="9" y="24"/>
                </a:lnTo>
                <a:lnTo>
                  <a:pt x="7" y="25"/>
                </a:lnTo>
                <a:lnTo>
                  <a:pt x="7" y="27"/>
                </a:lnTo>
                <a:lnTo>
                  <a:pt x="6" y="29"/>
                </a:lnTo>
                <a:lnTo>
                  <a:pt x="4" y="31"/>
                </a:lnTo>
                <a:lnTo>
                  <a:pt x="4" y="34"/>
                </a:lnTo>
                <a:lnTo>
                  <a:pt x="3" y="35"/>
                </a:lnTo>
                <a:lnTo>
                  <a:pt x="3" y="38"/>
                </a:lnTo>
              </a:path>
            </a:pathLst>
          </a:custGeom>
          <a:solidFill>
            <a:srgbClr val="FFFF00"/>
          </a:solidFill>
          <a:ln w="4763">
            <a:solidFill>
              <a:srgbClr val="990000"/>
            </a:solidFill>
            <a:round/>
            <a:headEnd/>
            <a:tailEnd/>
          </a:ln>
        </p:spPr>
        <p:txBody>
          <a:bodyPr/>
          <a:lstStyle/>
          <a:p>
            <a:endParaRPr lang="en-US"/>
          </a:p>
        </p:txBody>
      </p:sp>
      <p:sp>
        <p:nvSpPr>
          <p:cNvPr id="53328" name="Freeform 79"/>
          <p:cNvSpPr>
            <a:spLocks/>
          </p:cNvSpPr>
          <p:nvPr/>
        </p:nvSpPr>
        <p:spPr bwMode="auto">
          <a:xfrm>
            <a:off x="6686553" y="4375150"/>
            <a:ext cx="30163" cy="44451"/>
          </a:xfrm>
          <a:custGeom>
            <a:avLst/>
            <a:gdLst>
              <a:gd name="T0" fmla="*/ 2147483647 w 21"/>
              <a:gd name="T1" fmla="*/ 2147483647 h 28"/>
              <a:gd name="T2" fmla="*/ 0 w 21"/>
              <a:gd name="T3" fmla="*/ 2147483647 h 28"/>
              <a:gd name="T4" fmla="*/ 2147483647 w 21"/>
              <a:gd name="T5" fmla="*/ 2147483647 h 28"/>
              <a:gd name="T6" fmla="*/ 2147483647 w 21"/>
              <a:gd name="T7" fmla="*/ 2147483647 h 28"/>
              <a:gd name="T8" fmla="*/ 2147483647 w 21"/>
              <a:gd name="T9" fmla="*/ 2147483647 h 28"/>
              <a:gd name="T10" fmla="*/ 2147483647 w 21"/>
              <a:gd name="T11" fmla="*/ 2147483647 h 28"/>
              <a:gd name="T12" fmla="*/ 2147483647 w 21"/>
              <a:gd name="T13" fmla="*/ 2147483647 h 28"/>
              <a:gd name="T14" fmla="*/ 2147483647 w 21"/>
              <a:gd name="T15" fmla="*/ 2147483647 h 28"/>
              <a:gd name="T16" fmla="*/ 2147483647 w 21"/>
              <a:gd name="T17" fmla="*/ 2147483647 h 28"/>
              <a:gd name="T18" fmla="*/ 2147483647 w 21"/>
              <a:gd name="T19" fmla="*/ 2147483647 h 28"/>
              <a:gd name="T20" fmla="*/ 2147483647 w 21"/>
              <a:gd name="T21" fmla="*/ 2147483647 h 28"/>
              <a:gd name="T22" fmla="*/ 2147483647 w 21"/>
              <a:gd name="T23" fmla="*/ 2147483647 h 28"/>
              <a:gd name="T24" fmla="*/ 2147483647 w 21"/>
              <a:gd name="T25" fmla="*/ 2147483647 h 28"/>
              <a:gd name="T26" fmla="*/ 2147483647 w 21"/>
              <a:gd name="T27" fmla="*/ 2147483647 h 28"/>
              <a:gd name="T28" fmla="*/ 2147483647 w 21"/>
              <a:gd name="T29" fmla="*/ 2147483647 h 28"/>
              <a:gd name="T30" fmla="*/ 2147483647 w 21"/>
              <a:gd name="T31" fmla="*/ 2147483647 h 28"/>
              <a:gd name="T32" fmla="*/ 2147483647 w 21"/>
              <a:gd name="T33" fmla="*/ 2147483647 h 28"/>
              <a:gd name="T34" fmla="*/ 2147483647 w 21"/>
              <a:gd name="T35" fmla="*/ 0 h 28"/>
              <a:gd name="T36" fmla="*/ 2147483647 w 21"/>
              <a:gd name="T37" fmla="*/ 0 h 28"/>
              <a:gd name="T38" fmla="*/ 2147483647 w 21"/>
              <a:gd name="T39" fmla="*/ 0 h 28"/>
              <a:gd name="T40" fmla="*/ 2147483647 w 21"/>
              <a:gd name="T41" fmla="*/ 0 h 28"/>
              <a:gd name="T42" fmla="*/ 2147483647 w 21"/>
              <a:gd name="T43" fmla="*/ 2147483647 h 28"/>
              <a:gd name="T44" fmla="*/ 2147483647 w 21"/>
              <a:gd name="T45" fmla="*/ 2147483647 h 28"/>
              <a:gd name="T46" fmla="*/ 2147483647 w 21"/>
              <a:gd name="T47" fmla="*/ 2147483647 h 28"/>
              <a:gd name="T48" fmla="*/ 2147483647 w 21"/>
              <a:gd name="T49" fmla="*/ 2147483647 h 28"/>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21"/>
              <a:gd name="T76" fmla="*/ 0 h 28"/>
              <a:gd name="T77" fmla="*/ 21 w 21"/>
              <a:gd name="T78" fmla="*/ 28 h 28"/>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21" h="28">
                <a:moveTo>
                  <a:pt x="2" y="10"/>
                </a:moveTo>
                <a:lnTo>
                  <a:pt x="0" y="13"/>
                </a:lnTo>
                <a:lnTo>
                  <a:pt x="2" y="18"/>
                </a:lnTo>
                <a:lnTo>
                  <a:pt x="2" y="21"/>
                </a:lnTo>
                <a:lnTo>
                  <a:pt x="3" y="24"/>
                </a:lnTo>
                <a:lnTo>
                  <a:pt x="6" y="25"/>
                </a:lnTo>
                <a:lnTo>
                  <a:pt x="8" y="27"/>
                </a:lnTo>
                <a:lnTo>
                  <a:pt x="11" y="28"/>
                </a:lnTo>
                <a:lnTo>
                  <a:pt x="14" y="28"/>
                </a:lnTo>
                <a:lnTo>
                  <a:pt x="17" y="27"/>
                </a:lnTo>
                <a:lnTo>
                  <a:pt x="20" y="25"/>
                </a:lnTo>
                <a:lnTo>
                  <a:pt x="21" y="22"/>
                </a:lnTo>
                <a:lnTo>
                  <a:pt x="21" y="18"/>
                </a:lnTo>
                <a:lnTo>
                  <a:pt x="21" y="13"/>
                </a:lnTo>
                <a:lnTo>
                  <a:pt x="20" y="9"/>
                </a:lnTo>
                <a:lnTo>
                  <a:pt x="20" y="4"/>
                </a:lnTo>
                <a:lnTo>
                  <a:pt x="18" y="1"/>
                </a:lnTo>
                <a:lnTo>
                  <a:pt x="17" y="0"/>
                </a:lnTo>
                <a:lnTo>
                  <a:pt x="15" y="0"/>
                </a:lnTo>
                <a:lnTo>
                  <a:pt x="12" y="0"/>
                </a:lnTo>
                <a:lnTo>
                  <a:pt x="9" y="0"/>
                </a:lnTo>
                <a:lnTo>
                  <a:pt x="6" y="1"/>
                </a:lnTo>
                <a:lnTo>
                  <a:pt x="5" y="4"/>
                </a:lnTo>
                <a:lnTo>
                  <a:pt x="2" y="7"/>
                </a:lnTo>
                <a:lnTo>
                  <a:pt x="2" y="10"/>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329" name="Freeform 80"/>
          <p:cNvSpPr>
            <a:spLocks/>
          </p:cNvSpPr>
          <p:nvPr/>
        </p:nvSpPr>
        <p:spPr bwMode="auto">
          <a:xfrm>
            <a:off x="6686553" y="4375150"/>
            <a:ext cx="30163" cy="44451"/>
          </a:xfrm>
          <a:custGeom>
            <a:avLst/>
            <a:gdLst>
              <a:gd name="T0" fmla="*/ 2147483647 w 21"/>
              <a:gd name="T1" fmla="*/ 2147483647 h 28"/>
              <a:gd name="T2" fmla="*/ 0 w 21"/>
              <a:gd name="T3" fmla="*/ 2147483647 h 28"/>
              <a:gd name="T4" fmla="*/ 2147483647 w 21"/>
              <a:gd name="T5" fmla="*/ 2147483647 h 28"/>
              <a:gd name="T6" fmla="*/ 2147483647 w 21"/>
              <a:gd name="T7" fmla="*/ 2147483647 h 28"/>
              <a:gd name="T8" fmla="*/ 2147483647 w 21"/>
              <a:gd name="T9" fmla="*/ 2147483647 h 28"/>
              <a:gd name="T10" fmla="*/ 2147483647 w 21"/>
              <a:gd name="T11" fmla="*/ 2147483647 h 28"/>
              <a:gd name="T12" fmla="*/ 2147483647 w 21"/>
              <a:gd name="T13" fmla="*/ 2147483647 h 28"/>
              <a:gd name="T14" fmla="*/ 2147483647 w 21"/>
              <a:gd name="T15" fmla="*/ 2147483647 h 28"/>
              <a:gd name="T16" fmla="*/ 2147483647 w 21"/>
              <a:gd name="T17" fmla="*/ 2147483647 h 28"/>
              <a:gd name="T18" fmla="*/ 2147483647 w 21"/>
              <a:gd name="T19" fmla="*/ 2147483647 h 28"/>
              <a:gd name="T20" fmla="*/ 2147483647 w 21"/>
              <a:gd name="T21" fmla="*/ 2147483647 h 28"/>
              <a:gd name="T22" fmla="*/ 2147483647 w 21"/>
              <a:gd name="T23" fmla="*/ 2147483647 h 28"/>
              <a:gd name="T24" fmla="*/ 2147483647 w 21"/>
              <a:gd name="T25" fmla="*/ 2147483647 h 28"/>
              <a:gd name="T26" fmla="*/ 2147483647 w 21"/>
              <a:gd name="T27" fmla="*/ 2147483647 h 28"/>
              <a:gd name="T28" fmla="*/ 2147483647 w 21"/>
              <a:gd name="T29" fmla="*/ 2147483647 h 28"/>
              <a:gd name="T30" fmla="*/ 2147483647 w 21"/>
              <a:gd name="T31" fmla="*/ 2147483647 h 28"/>
              <a:gd name="T32" fmla="*/ 2147483647 w 21"/>
              <a:gd name="T33" fmla="*/ 2147483647 h 28"/>
              <a:gd name="T34" fmla="*/ 2147483647 w 21"/>
              <a:gd name="T35" fmla="*/ 0 h 28"/>
              <a:gd name="T36" fmla="*/ 2147483647 w 21"/>
              <a:gd name="T37" fmla="*/ 0 h 28"/>
              <a:gd name="T38" fmla="*/ 2147483647 w 21"/>
              <a:gd name="T39" fmla="*/ 0 h 28"/>
              <a:gd name="T40" fmla="*/ 2147483647 w 21"/>
              <a:gd name="T41" fmla="*/ 0 h 28"/>
              <a:gd name="T42" fmla="*/ 2147483647 w 21"/>
              <a:gd name="T43" fmla="*/ 2147483647 h 28"/>
              <a:gd name="T44" fmla="*/ 2147483647 w 21"/>
              <a:gd name="T45" fmla="*/ 2147483647 h 28"/>
              <a:gd name="T46" fmla="*/ 2147483647 w 21"/>
              <a:gd name="T47" fmla="*/ 2147483647 h 28"/>
              <a:gd name="T48" fmla="*/ 2147483647 w 21"/>
              <a:gd name="T49" fmla="*/ 2147483647 h 28"/>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21"/>
              <a:gd name="T76" fmla="*/ 0 h 28"/>
              <a:gd name="T77" fmla="*/ 21 w 21"/>
              <a:gd name="T78" fmla="*/ 28 h 28"/>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21" h="28">
                <a:moveTo>
                  <a:pt x="2" y="10"/>
                </a:moveTo>
                <a:lnTo>
                  <a:pt x="0" y="13"/>
                </a:lnTo>
                <a:lnTo>
                  <a:pt x="2" y="18"/>
                </a:lnTo>
                <a:lnTo>
                  <a:pt x="2" y="21"/>
                </a:lnTo>
                <a:lnTo>
                  <a:pt x="3" y="24"/>
                </a:lnTo>
                <a:lnTo>
                  <a:pt x="6" y="25"/>
                </a:lnTo>
                <a:lnTo>
                  <a:pt x="8" y="27"/>
                </a:lnTo>
                <a:lnTo>
                  <a:pt x="11" y="28"/>
                </a:lnTo>
                <a:lnTo>
                  <a:pt x="14" y="28"/>
                </a:lnTo>
                <a:lnTo>
                  <a:pt x="17" y="27"/>
                </a:lnTo>
                <a:lnTo>
                  <a:pt x="20" y="25"/>
                </a:lnTo>
                <a:lnTo>
                  <a:pt x="21" y="22"/>
                </a:lnTo>
                <a:lnTo>
                  <a:pt x="21" y="18"/>
                </a:lnTo>
                <a:lnTo>
                  <a:pt x="21" y="13"/>
                </a:lnTo>
                <a:lnTo>
                  <a:pt x="20" y="9"/>
                </a:lnTo>
                <a:lnTo>
                  <a:pt x="20" y="4"/>
                </a:lnTo>
                <a:lnTo>
                  <a:pt x="18" y="1"/>
                </a:lnTo>
                <a:lnTo>
                  <a:pt x="17" y="0"/>
                </a:lnTo>
                <a:lnTo>
                  <a:pt x="15" y="0"/>
                </a:lnTo>
                <a:lnTo>
                  <a:pt x="12" y="0"/>
                </a:lnTo>
                <a:lnTo>
                  <a:pt x="9" y="0"/>
                </a:lnTo>
                <a:lnTo>
                  <a:pt x="6" y="1"/>
                </a:lnTo>
                <a:lnTo>
                  <a:pt x="5" y="4"/>
                </a:lnTo>
                <a:lnTo>
                  <a:pt x="2" y="7"/>
                </a:lnTo>
                <a:lnTo>
                  <a:pt x="2" y="10"/>
                </a:lnTo>
              </a:path>
            </a:pathLst>
          </a:custGeom>
          <a:solidFill>
            <a:srgbClr val="FFFF00"/>
          </a:solidFill>
          <a:ln w="4763">
            <a:solidFill>
              <a:srgbClr val="990000"/>
            </a:solidFill>
            <a:round/>
            <a:headEnd/>
            <a:tailEnd/>
          </a:ln>
        </p:spPr>
        <p:txBody>
          <a:bodyPr/>
          <a:lstStyle/>
          <a:p>
            <a:endParaRPr lang="en-US"/>
          </a:p>
        </p:txBody>
      </p:sp>
      <p:sp>
        <p:nvSpPr>
          <p:cNvPr id="53330" name="Freeform 81"/>
          <p:cNvSpPr>
            <a:spLocks/>
          </p:cNvSpPr>
          <p:nvPr/>
        </p:nvSpPr>
        <p:spPr bwMode="auto">
          <a:xfrm>
            <a:off x="6677028" y="4268788"/>
            <a:ext cx="60325" cy="101600"/>
          </a:xfrm>
          <a:custGeom>
            <a:avLst/>
            <a:gdLst>
              <a:gd name="T0" fmla="*/ 2147483647 w 43"/>
              <a:gd name="T1" fmla="*/ 2147483647 h 64"/>
              <a:gd name="T2" fmla="*/ 2147483647 w 43"/>
              <a:gd name="T3" fmla="*/ 2147483647 h 64"/>
              <a:gd name="T4" fmla="*/ 2147483647 w 43"/>
              <a:gd name="T5" fmla="*/ 2147483647 h 64"/>
              <a:gd name="T6" fmla="*/ 2147483647 w 43"/>
              <a:gd name="T7" fmla="*/ 2147483647 h 64"/>
              <a:gd name="T8" fmla="*/ 0 w 43"/>
              <a:gd name="T9" fmla="*/ 2147483647 h 64"/>
              <a:gd name="T10" fmla="*/ 0 w 43"/>
              <a:gd name="T11" fmla="*/ 2147483647 h 64"/>
              <a:gd name="T12" fmla="*/ 2147483647 w 43"/>
              <a:gd name="T13" fmla="*/ 2147483647 h 64"/>
              <a:gd name="T14" fmla="*/ 2147483647 w 43"/>
              <a:gd name="T15" fmla="*/ 2147483647 h 64"/>
              <a:gd name="T16" fmla="*/ 2147483647 w 43"/>
              <a:gd name="T17" fmla="*/ 2147483647 h 64"/>
              <a:gd name="T18" fmla="*/ 2147483647 w 43"/>
              <a:gd name="T19" fmla="*/ 2147483647 h 64"/>
              <a:gd name="T20" fmla="*/ 2147483647 w 43"/>
              <a:gd name="T21" fmla="*/ 2147483647 h 64"/>
              <a:gd name="T22" fmla="*/ 2147483647 w 43"/>
              <a:gd name="T23" fmla="*/ 2147483647 h 64"/>
              <a:gd name="T24" fmla="*/ 2147483647 w 43"/>
              <a:gd name="T25" fmla="*/ 2147483647 h 64"/>
              <a:gd name="T26" fmla="*/ 2147483647 w 43"/>
              <a:gd name="T27" fmla="*/ 2147483647 h 64"/>
              <a:gd name="T28" fmla="*/ 2147483647 w 43"/>
              <a:gd name="T29" fmla="*/ 2147483647 h 64"/>
              <a:gd name="T30" fmla="*/ 2147483647 w 43"/>
              <a:gd name="T31" fmla="*/ 2147483647 h 64"/>
              <a:gd name="T32" fmla="*/ 2147483647 w 43"/>
              <a:gd name="T33" fmla="*/ 2147483647 h 64"/>
              <a:gd name="T34" fmla="*/ 2147483647 w 43"/>
              <a:gd name="T35" fmla="*/ 2147483647 h 64"/>
              <a:gd name="T36" fmla="*/ 2147483647 w 43"/>
              <a:gd name="T37" fmla="*/ 2147483647 h 64"/>
              <a:gd name="T38" fmla="*/ 2147483647 w 43"/>
              <a:gd name="T39" fmla="*/ 2147483647 h 64"/>
              <a:gd name="T40" fmla="*/ 2147483647 w 43"/>
              <a:gd name="T41" fmla="*/ 2147483647 h 64"/>
              <a:gd name="T42" fmla="*/ 2147483647 w 43"/>
              <a:gd name="T43" fmla="*/ 2147483647 h 64"/>
              <a:gd name="T44" fmla="*/ 2147483647 w 43"/>
              <a:gd name="T45" fmla="*/ 2147483647 h 64"/>
              <a:gd name="T46" fmla="*/ 2147483647 w 43"/>
              <a:gd name="T47" fmla="*/ 2147483647 h 64"/>
              <a:gd name="T48" fmla="*/ 2147483647 w 43"/>
              <a:gd name="T49" fmla="*/ 2147483647 h 64"/>
              <a:gd name="T50" fmla="*/ 2147483647 w 43"/>
              <a:gd name="T51" fmla="*/ 2147483647 h 64"/>
              <a:gd name="T52" fmla="*/ 2147483647 w 43"/>
              <a:gd name="T53" fmla="*/ 0 h 64"/>
              <a:gd name="T54" fmla="*/ 2147483647 w 43"/>
              <a:gd name="T55" fmla="*/ 0 h 64"/>
              <a:gd name="T56" fmla="*/ 2147483647 w 43"/>
              <a:gd name="T57" fmla="*/ 2147483647 h 64"/>
              <a:gd name="T58" fmla="*/ 2147483647 w 43"/>
              <a:gd name="T59" fmla="*/ 2147483647 h 64"/>
              <a:gd name="T60" fmla="*/ 2147483647 w 43"/>
              <a:gd name="T61" fmla="*/ 2147483647 h 64"/>
              <a:gd name="T62" fmla="*/ 2147483647 w 43"/>
              <a:gd name="T63" fmla="*/ 2147483647 h 64"/>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43"/>
              <a:gd name="T97" fmla="*/ 0 h 64"/>
              <a:gd name="T98" fmla="*/ 43 w 43"/>
              <a:gd name="T99" fmla="*/ 64 h 64"/>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43" h="64">
                <a:moveTo>
                  <a:pt x="13" y="14"/>
                </a:moveTo>
                <a:lnTo>
                  <a:pt x="10" y="18"/>
                </a:lnTo>
                <a:lnTo>
                  <a:pt x="9" y="24"/>
                </a:lnTo>
                <a:lnTo>
                  <a:pt x="7" y="28"/>
                </a:lnTo>
                <a:lnTo>
                  <a:pt x="6" y="33"/>
                </a:lnTo>
                <a:lnTo>
                  <a:pt x="4" y="37"/>
                </a:lnTo>
                <a:lnTo>
                  <a:pt x="3" y="43"/>
                </a:lnTo>
                <a:lnTo>
                  <a:pt x="1" y="48"/>
                </a:lnTo>
                <a:lnTo>
                  <a:pt x="0" y="52"/>
                </a:lnTo>
                <a:lnTo>
                  <a:pt x="0" y="54"/>
                </a:lnTo>
                <a:lnTo>
                  <a:pt x="0" y="55"/>
                </a:lnTo>
                <a:lnTo>
                  <a:pt x="0" y="57"/>
                </a:lnTo>
                <a:lnTo>
                  <a:pt x="1" y="58"/>
                </a:lnTo>
                <a:lnTo>
                  <a:pt x="3" y="60"/>
                </a:lnTo>
                <a:lnTo>
                  <a:pt x="3" y="61"/>
                </a:lnTo>
                <a:lnTo>
                  <a:pt x="4" y="61"/>
                </a:lnTo>
                <a:lnTo>
                  <a:pt x="7" y="62"/>
                </a:lnTo>
                <a:lnTo>
                  <a:pt x="9" y="64"/>
                </a:lnTo>
                <a:lnTo>
                  <a:pt x="12" y="64"/>
                </a:lnTo>
                <a:lnTo>
                  <a:pt x="15" y="64"/>
                </a:lnTo>
                <a:lnTo>
                  <a:pt x="18" y="62"/>
                </a:lnTo>
                <a:lnTo>
                  <a:pt x="21" y="62"/>
                </a:lnTo>
                <a:lnTo>
                  <a:pt x="24" y="61"/>
                </a:lnTo>
                <a:lnTo>
                  <a:pt x="25" y="60"/>
                </a:lnTo>
                <a:lnTo>
                  <a:pt x="30" y="58"/>
                </a:lnTo>
                <a:lnTo>
                  <a:pt x="31" y="55"/>
                </a:lnTo>
                <a:lnTo>
                  <a:pt x="33" y="51"/>
                </a:lnTo>
                <a:lnTo>
                  <a:pt x="34" y="48"/>
                </a:lnTo>
                <a:lnTo>
                  <a:pt x="36" y="43"/>
                </a:lnTo>
                <a:lnTo>
                  <a:pt x="37" y="39"/>
                </a:lnTo>
                <a:lnTo>
                  <a:pt x="38" y="36"/>
                </a:lnTo>
                <a:lnTo>
                  <a:pt x="41" y="31"/>
                </a:lnTo>
                <a:lnTo>
                  <a:pt x="41" y="30"/>
                </a:lnTo>
                <a:lnTo>
                  <a:pt x="41" y="28"/>
                </a:lnTo>
                <a:lnTo>
                  <a:pt x="41" y="27"/>
                </a:lnTo>
                <a:lnTo>
                  <a:pt x="41" y="25"/>
                </a:lnTo>
                <a:lnTo>
                  <a:pt x="43" y="24"/>
                </a:lnTo>
                <a:lnTo>
                  <a:pt x="40" y="22"/>
                </a:lnTo>
                <a:lnTo>
                  <a:pt x="38" y="21"/>
                </a:lnTo>
                <a:lnTo>
                  <a:pt x="38" y="18"/>
                </a:lnTo>
                <a:lnTo>
                  <a:pt x="37" y="15"/>
                </a:lnTo>
                <a:lnTo>
                  <a:pt x="37" y="12"/>
                </a:lnTo>
                <a:lnTo>
                  <a:pt x="37" y="11"/>
                </a:lnTo>
                <a:lnTo>
                  <a:pt x="36" y="8"/>
                </a:lnTo>
                <a:lnTo>
                  <a:pt x="36" y="5"/>
                </a:lnTo>
                <a:lnTo>
                  <a:pt x="34" y="3"/>
                </a:lnTo>
                <a:lnTo>
                  <a:pt x="33" y="2"/>
                </a:lnTo>
                <a:lnTo>
                  <a:pt x="31" y="2"/>
                </a:lnTo>
                <a:lnTo>
                  <a:pt x="28" y="0"/>
                </a:lnTo>
                <a:lnTo>
                  <a:pt x="27" y="0"/>
                </a:lnTo>
                <a:lnTo>
                  <a:pt x="25" y="0"/>
                </a:lnTo>
                <a:lnTo>
                  <a:pt x="22" y="0"/>
                </a:lnTo>
                <a:lnTo>
                  <a:pt x="21" y="2"/>
                </a:lnTo>
                <a:lnTo>
                  <a:pt x="19" y="2"/>
                </a:lnTo>
                <a:lnTo>
                  <a:pt x="18" y="3"/>
                </a:lnTo>
                <a:lnTo>
                  <a:pt x="16" y="5"/>
                </a:lnTo>
                <a:lnTo>
                  <a:pt x="16" y="6"/>
                </a:lnTo>
                <a:lnTo>
                  <a:pt x="15" y="9"/>
                </a:lnTo>
                <a:lnTo>
                  <a:pt x="15" y="11"/>
                </a:lnTo>
                <a:lnTo>
                  <a:pt x="13" y="12"/>
                </a:lnTo>
                <a:lnTo>
                  <a:pt x="13" y="14"/>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331" name="Freeform 82"/>
          <p:cNvSpPr>
            <a:spLocks/>
          </p:cNvSpPr>
          <p:nvPr/>
        </p:nvSpPr>
        <p:spPr bwMode="auto">
          <a:xfrm>
            <a:off x="6677028" y="4268788"/>
            <a:ext cx="60325" cy="101600"/>
          </a:xfrm>
          <a:custGeom>
            <a:avLst/>
            <a:gdLst>
              <a:gd name="T0" fmla="*/ 2147483647 w 43"/>
              <a:gd name="T1" fmla="*/ 2147483647 h 64"/>
              <a:gd name="T2" fmla="*/ 2147483647 w 43"/>
              <a:gd name="T3" fmla="*/ 2147483647 h 64"/>
              <a:gd name="T4" fmla="*/ 2147483647 w 43"/>
              <a:gd name="T5" fmla="*/ 2147483647 h 64"/>
              <a:gd name="T6" fmla="*/ 2147483647 w 43"/>
              <a:gd name="T7" fmla="*/ 2147483647 h 64"/>
              <a:gd name="T8" fmla="*/ 0 w 43"/>
              <a:gd name="T9" fmla="*/ 2147483647 h 64"/>
              <a:gd name="T10" fmla="*/ 0 w 43"/>
              <a:gd name="T11" fmla="*/ 2147483647 h 64"/>
              <a:gd name="T12" fmla="*/ 2147483647 w 43"/>
              <a:gd name="T13" fmla="*/ 2147483647 h 64"/>
              <a:gd name="T14" fmla="*/ 2147483647 w 43"/>
              <a:gd name="T15" fmla="*/ 2147483647 h 64"/>
              <a:gd name="T16" fmla="*/ 2147483647 w 43"/>
              <a:gd name="T17" fmla="*/ 2147483647 h 64"/>
              <a:gd name="T18" fmla="*/ 2147483647 w 43"/>
              <a:gd name="T19" fmla="*/ 2147483647 h 64"/>
              <a:gd name="T20" fmla="*/ 2147483647 w 43"/>
              <a:gd name="T21" fmla="*/ 2147483647 h 64"/>
              <a:gd name="T22" fmla="*/ 2147483647 w 43"/>
              <a:gd name="T23" fmla="*/ 2147483647 h 64"/>
              <a:gd name="T24" fmla="*/ 2147483647 w 43"/>
              <a:gd name="T25" fmla="*/ 2147483647 h 64"/>
              <a:gd name="T26" fmla="*/ 2147483647 w 43"/>
              <a:gd name="T27" fmla="*/ 2147483647 h 64"/>
              <a:gd name="T28" fmla="*/ 2147483647 w 43"/>
              <a:gd name="T29" fmla="*/ 2147483647 h 64"/>
              <a:gd name="T30" fmla="*/ 2147483647 w 43"/>
              <a:gd name="T31" fmla="*/ 2147483647 h 64"/>
              <a:gd name="T32" fmla="*/ 2147483647 w 43"/>
              <a:gd name="T33" fmla="*/ 2147483647 h 64"/>
              <a:gd name="T34" fmla="*/ 2147483647 w 43"/>
              <a:gd name="T35" fmla="*/ 2147483647 h 64"/>
              <a:gd name="T36" fmla="*/ 2147483647 w 43"/>
              <a:gd name="T37" fmla="*/ 2147483647 h 64"/>
              <a:gd name="T38" fmla="*/ 2147483647 w 43"/>
              <a:gd name="T39" fmla="*/ 2147483647 h 64"/>
              <a:gd name="T40" fmla="*/ 2147483647 w 43"/>
              <a:gd name="T41" fmla="*/ 2147483647 h 64"/>
              <a:gd name="T42" fmla="*/ 2147483647 w 43"/>
              <a:gd name="T43" fmla="*/ 2147483647 h 64"/>
              <a:gd name="T44" fmla="*/ 2147483647 w 43"/>
              <a:gd name="T45" fmla="*/ 2147483647 h 64"/>
              <a:gd name="T46" fmla="*/ 2147483647 w 43"/>
              <a:gd name="T47" fmla="*/ 2147483647 h 64"/>
              <a:gd name="T48" fmla="*/ 2147483647 w 43"/>
              <a:gd name="T49" fmla="*/ 2147483647 h 64"/>
              <a:gd name="T50" fmla="*/ 2147483647 w 43"/>
              <a:gd name="T51" fmla="*/ 2147483647 h 64"/>
              <a:gd name="T52" fmla="*/ 2147483647 w 43"/>
              <a:gd name="T53" fmla="*/ 0 h 64"/>
              <a:gd name="T54" fmla="*/ 2147483647 w 43"/>
              <a:gd name="T55" fmla="*/ 0 h 64"/>
              <a:gd name="T56" fmla="*/ 2147483647 w 43"/>
              <a:gd name="T57" fmla="*/ 2147483647 h 64"/>
              <a:gd name="T58" fmla="*/ 2147483647 w 43"/>
              <a:gd name="T59" fmla="*/ 2147483647 h 64"/>
              <a:gd name="T60" fmla="*/ 2147483647 w 43"/>
              <a:gd name="T61" fmla="*/ 2147483647 h 64"/>
              <a:gd name="T62" fmla="*/ 2147483647 w 43"/>
              <a:gd name="T63" fmla="*/ 2147483647 h 64"/>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43"/>
              <a:gd name="T97" fmla="*/ 0 h 64"/>
              <a:gd name="T98" fmla="*/ 43 w 43"/>
              <a:gd name="T99" fmla="*/ 64 h 64"/>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43" h="64">
                <a:moveTo>
                  <a:pt x="13" y="14"/>
                </a:moveTo>
                <a:lnTo>
                  <a:pt x="10" y="18"/>
                </a:lnTo>
                <a:lnTo>
                  <a:pt x="9" y="24"/>
                </a:lnTo>
                <a:lnTo>
                  <a:pt x="7" y="28"/>
                </a:lnTo>
                <a:lnTo>
                  <a:pt x="6" y="33"/>
                </a:lnTo>
                <a:lnTo>
                  <a:pt x="4" y="37"/>
                </a:lnTo>
                <a:lnTo>
                  <a:pt x="3" y="43"/>
                </a:lnTo>
                <a:lnTo>
                  <a:pt x="1" y="48"/>
                </a:lnTo>
                <a:lnTo>
                  <a:pt x="0" y="52"/>
                </a:lnTo>
                <a:lnTo>
                  <a:pt x="0" y="54"/>
                </a:lnTo>
                <a:lnTo>
                  <a:pt x="0" y="55"/>
                </a:lnTo>
                <a:lnTo>
                  <a:pt x="0" y="57"/>
                </a:lnTo>
                <a:lnTo>
                  <a:pt x="1" y="58"/>
                </a:lnTo>
                <a:lnTo>
                  <a:pt x="3" y="60"/>
                </a:lnTo>
                <a:lnTo>
                  <a:pt x="3" y="61"/>
                </a:lnTo>
                <a:lnTo>
                  <a:pt x="4" y="61"/>
                </a:lnTo>
                <a:lnTo>
                  <a:pt x="7" y="62"/>
                </a:lnTo>
                <a:lnTo>
                  <a:pt x="9" y="64"/>
                </a:lnTo>
                <a:lnTo>
                  <a:pt x="12" y="64"/>
                </a:lnTo>
                <a:lnTo>
                  <a:pt x="15" y="64"/>
                </a:lnTo>
                <a:lnTo>
                  <a:pt x="18" y="62"/>
                </a:lnTo>
                <a:lnTo>
                  <a:pt x="21" y="62"/>
                </a:lnTo>
                <a:lnTo>
                  <a:pt x="24" y="61"/>
                </a:lnTo>
                <a:lnTo>
                  <a:pt x="25" y="60"/>
                </a:lnTo>
                <a:lnTo>
                  <a:pt x="30" y="58"/>
                </a:lnTo>
                <a:lnTo>
                  <a:pt x="31" y="55"/>
                </a:lnTo>
                <a:lnTo>
                  <a:pt x="33" y="51"/>
                </a:lnTo>
                <a:lnTo>
                  <a:pt x="34" y="48"/>
                </a:lnTo>
                <a:lnTo>
                  <a:pt x="36" y="43"/>
                </a:lnTo>
                <a:lnTo>
                  <a:pt x="37" y="39"/>
                </a:lnTo>
                <a:lnTo>
                  <a:pt x="38" y="36"/>
                </a:lnTo>
                <a:lnTo>
                  <a:pt x="41" y="31"/>
                </a:lnTo>
                <a:lnTo>
                  <a:pt x="41" y="30"/>
                </a:lnTo>
                <a:lnTo>
                  <a:pt x="41" y="28"/>
                </a:lnTo>
                <a:lnTo>
                  <a:pt x="41" y="27"/>
                </a:lnTo>
                <a:lnTo>
                  <a:pt x="41" y="25"/>
                </a:lnTo>
                <a:lnTo>
                  <a:pt x="43" y="24"/>
                </a:lnTo>
                <a:lnTo>
                  <a:pt x="40" y="22"/>
                </a:lnTo>
                <a:lnTo>
                  <a:pt x="38" y="21"/>
                </a:lnTo>
                <a:lnTo>
                  <a:pt x="38" y="18"/>
                </a:lnTo>
                <a:lnTo>
                  <a:pt x="37" y="15"/>
                </a:lnTo>
                <a:lnTo>
                  <a:pt x="37" y="12"/>
                </a:lnTo>
                <a:lnTo>
                  <a:pt x="37" y="11"/>
                </a:lnTo>
                <a:lnTo>
                  <a:pt x="36" y="8"/>
                </a:lnTo>
                <a:lnTo>
                  <a:pt x="36" y="5"/>
                </a:lnTo>
                <a:lnTo>
                  <a:pt x="34" y="3"/>
                </a:lnTo>
                <a:lnTo>
                  <a:pt x="33" y="2"/>
                </a:lnTo>
                <a:lnTo>
                  <a:pt x="31" y="2"/>
                </a:lnTo>
                <a:lnTo>
                  <a:pt x="28" y="0"/>
                </a:lnTo>
                <a:lnTo>
                  <a:pt x="27" y="0"/>
                </a:lnTo>
                <a:lnTo>
                  <a:pt x="25" y="0"/>
                </a:lnTo>
                <a:lnTo>
                  <a:pt x="22" y="0"/>
                </a:lnTo>
                <a:lnTo>
                  <a:pt x="21" y="2"/>
                </a:lnTo>
                <a:lnTo>
                  <a:pt x="19" y="2"/>
                </a:lnTo>
                <a:lnTo>
                  <a:pt x="18" y="3"/>
                </a:lnTo>
                <a:lnTo>
                  <a:pt x="16" y="5"/>
                </a:lnTo>
                <a:lnTo>
                  <a:pt x="16" y="6"/>
                </a:lnTo>
                <a:lnTo>
                  <a:pt x="15" y="9"/>
                </a:lnTo>
                <a:lnTo>
                  <a:pt x="15" y="11"/>
                </a:lnTo>
                <a:lnTo>
                  <a:pt x="13" y="12"/>
                </a:lnTo>
                <a:lnTo>
                  <a:pt x="13" y="14"/>
                </a:lnTo>
              </a:path>
            </a:pathLst>
          </a:custGeom>
          <a:solidFill>
            <a:srgbClr val="FFFF00"/>
          </a:solidFill>
          <a:ln w="4763">
            <a:solidFill>
              <a:srgbClr val="990000"/>
            </a:solidFill>
            <a:round/>
            <a:headEnd/>
            <a:tailEnd/>
          </a:ln>
        </p:spPr>
        <p:txBody>
          <a:bodyPr/>
          <a:lstStyle/>
          <a:p>
            <a:endParaRPr lang="en-US"/>
          </a:p>
        </p:txBody>
      </p:sp>
      <p:sp>
        <p:nvSpPr>
          <p:cNvPr id="53332" name="Freeform 83"/>
          <p:cNvSpPr>
            <a:spLocks/>
          </p:cNvSpPr>
          <p:nvPr/>
        </p:nvSpPr>
        <p:spPr bwMode="auto">
          <a:xfrm>
            <a:off x="6727828" y="4238628"/>
            <a:ext cx="79375" cy="79375"/>
          </a:xfrm>
          <a:custGeom>
            <a:avLst/>
            <a:gdLst>
              <a:gd name="T0" fmla="*/ 0 w 56"/>
              <a:gd name="T1" fmla="*/ 2147483647 h 50"/>
              <a:gd name="T2" fmla="*/ 2147483647 w 56"/>
              <a:gd name="T3" fmla="*/ 2147483647 h 50"/>
              <a:gd name="T4" fmla="*/ 2147483647 w 56"/>
              <a:gd name="T5" fmla="*/ 2147483647 h 50"/>
              <a:gd name="T6" fmla="*/ 2147483647 w 56"/>
              <a:gd name="T7" fmla="*/ 2147483647 h 50"/>
              <a:gd name="T8" fmla="*/ 2147483647 w 56"/>
              <a:gd name="T9" fmla="*/ 2147483647 h 50"/>
              <a:gd name="T10" fmla="*/ 2147483647 w 56"/>
              <a:gd name="T11" fmla="*/ 2147483647 h 50"/>
              <a:gd name="T12" fmla="*/ 2147483647 w 56"/>
              <a:gd name="T13" fmla="*/ 2147483647 h 50"/>
              <a:gd name="T14" fmla="*/ 2147483647 w 56"/>
              <a:gd name="T15" fmla="*/ 2147483647 h 50"/>
              <a:gd name="T16" fmla="*/ 2147483647 w 56"/>
              <a:gd name="T17" fmla="*/ 2147483647 h 50"/>
              <a:gd name="T18" fmla="*/ 2147483647 w 56"/>
              <a:gd name="T19" fmla="*/ 2147483647 h 50"/>
              <a:gd name="T20" fmla="*/ 2147483647 w 56"/>
              <a:gd name="T21" fmla="*/ 2147483647 h 50"/>
              <a:gd name="T22" fmla="*/ 2147483647 w 56"/>
              <a:gd name="T23" fmla="*/ 2147483647 h 50"/>
              <a:gd name="T24" fmla="*/ 2147483647 w 56"/>
              <a:gd name="T25" fmla="*/ 2147483647 h 50"/>
              <a:gd name="T26" fmla="*/ 2147483647 w 56"/>
              <a:gd name="T27" fmla="*/ 2147483647 h 50"/>
              <a:gd name="T28" fmla="*/ 2147483647 w 56"/>
              <a:gd name="T29" fmla="*/ 2147483647 h 50"/>
              <a:gd name="T30" fmla="*/ 2147483647 w 56"/>
              <a:gd name="T31" fmla="*/ 2147483647 h 50"/>
              <a:gd name="T32" fmla="*/ 2147483647 w 56"/>
              <a:gd name="T33" fmla="*/ 2147483647 h 50"/>
              <a:gd name="T34" fmla="*/ 2147483647 w 56"/>
              <a:gd name="T35" fmla="*/ 2147483647 h 50"/>
              <a:gd name="T36" fmla="*/ 2147483647 w 56"/>
              <a:gd name="T37" fmla="*/ 2147483647 h 50"/>
              <a:gd name="T38" fmla="*/ 2147483647 w 56"/>
              <a:gd name="T39" fmla="*/ 2147483647 h 50"/>
              <a:gd name="T40" fmla="*/ 2147483647 w 56"/>
              <a:gd name="T41" fmla="*/ 2147483647 h 50"/>
              <a:gd name="T42" fmla="*/ 2147483647 w 56"/>
              <a:gd name="T43" fmla="*/ 2147483647 h 50"/>
              <a:gd name="T44" fmla="*/ 2147483647 w 56"/>
              <a:gd name="T45" fmla="*/ 2147483647 h 50"/>
              <a:gd name="T46" fmla="*/ 2147483647 w 56"/>
              <a:gd name="T47" fmla="*/ 2147483647 h 50"/>
              <a:gd name="T48" fmla="*/ 2147483647 w 56"/>
              <a:gd name="T49" fmla="*/ 2147483647 h 50"/>
              <a:gd name="T50" fmla="*/ 2147483647 w 56"/>
              <a:gd name="T51" fmla="*/ 2147483647 h 50"/>
              <a:gd name="T52" fmla="*/ 2147483647 w 56"/>
              <a:gd name="T53" fmla="*/ 2147483647 h 50"/>
              <a:gd name="T54" fmla="*/ 2147483647 w 56"/>
              <a:gd name="T55" fmla="*/ 2147483647 h 50"/>
              <a:gd name="T56" fmla="*/ 2147483647 w 56"/>
              <a:gd name="T57" fmla="*/ 2147483647 h 50"/>
              <a:gd name="T58" fmla="*/ 2147483647 w 56"/>
              <a:gd name="T59" fmla="*/ 2147483647 h 50"/>
              <a:gd name="T60" fmla="*/ 2147483647 w 56"/>
              <a:gd name="T61" fmla="*/ 2147483647 h 50"/>
              <a:gd name="T62" fmla="*/ 2147483647 w 56"/>
              <a:gd name="T63" fmla="*/ 2147483647 h 50"/>
              <a:gd name="T64" fmla="*/ 2147483647 w 56"/>
              <a:gd name="T65" fmla="*/ 2147483647 h 50"/>
              <a:gd name="T66" fmla="*/ 2147483647 w 56"/>
              <a:gd name="T67" fmla="*/ 2147483647 h 50"/>
              <a:gd name="T68" fmla="*/ 2147483647 w 56"/>
              <a:gd name="T69" fmla="*/ 2147483647 h 50"/>
              <a:gd name="T70" fmla="*/ 2147483647 w 56"/>
              <a:gd name="T71" fmla="*/ 2147483647 h 50"/>
              <a:gd name="T72" fmla="*/ 2147483647 w 56"/>
              <a:gd name="T73" fmla="*/ 2147483647 h 50"/>
              <a:gd name="T74" fmla="*/ 2147483647 w 56"/>
              <a:gd name="T75" fmla="*/ 2147483647 h 50"/>
              <a:gd name="T76" fmla="*/ 2147483647 w 56"/>
              <a:gd name="T77" fmla="*/ 2147483647 h 50"/>
              <a:gd name="T78" fmla="*/ 2147483647 w 56"/>
              <a:gd name="T79" fmla="*/ 2147483647 h 50"/>
              <a:gd name="T80" fmla="*/ 2147483647 w 56"/>
              <a:gd name="T81" fmla="*/ 2147483647 h 50"/>
              <a:gd name="T82" fmla="*/ 2147483647 w 56"/>
              <a:gd name="T83" fmla="*/ 2147483647 h 50"/>
              <a:gd name="T84" fmla="*/ 2147483647 w 56"/>
              <a:gd name="T85" fmla="*/ 2147483647 h 50"/>
              <a:gd name="T86" fmla="*/ 2147483647 w 56"/>
              <a:gd name="T87" fmla="*/ 2147483647 h 50"/>
              <a:gd name="T88" fmla="*/ 2147483647 w 56"/>
              <a:gd name="T89" fmla="*/ 0 h 50"/>
              <a:gd name="T90" fmla="*/ 2147483647 w 56"/>
              <a:gd name="T91" fmla="*/ 0 h 50"/>
              <a:gd name="T92" fmla="*/ 2147483647 w 56"/>
              <a:gd name="T93" fmla="*/ 0 h 50"/>
              <a:gd name="T94" fmla="*/ 2147483647 w 56"/>
              <a:gd name="T95" fmla="*/ 0 h 50"/>
              <a:gd name="T96" fmla="*/ 2147483647 w 56"/>
              <a:gd name="T97" fmla="*/ 0 h 50"/>
              <a:gd name="T98" fmla="*/ 2147483647 w 56"/>
              <a:gd name="T99" fmla="*/ 0 h 50"/>
              <a:gd name="T100" fmla="*/ 2147483647 w 56"/>
              <a:gd name="T101" fmla="*/ 2147483647 h 50"/>
              <a:gd name="T102" fmla="*/ 2147483647 w 56"/>
              <a:gd name="T103" fmla="*/ 2147483647 h 50"/>
              <a:gd name="T104" fmla="*/ 2147483647 w 56"/>
              <a:gd name="T105" fmla="*/ 2147483647 h 50"/>
              <a:gd name="T106" fmla="*/ 2147483647 w 56"/>
              <a:gd name="T107" fmla="*/ 2147483647 h 50"/>
              <a:gd name="T108" fmla="*/ 2147483647 w 56"/>
              <a:gd name="T109" fmla="*/ 2147483647 h 50"/>
              <a:gd name="T110" fmla="*/ 2147483647 w 56"/>
              <a:gd name="T111" fmla="*/ 2147483647 h 50"/>
              <a:gd name="T112" fmla="*/ 0 w 56"/>
              <a:gd name="T113" fmla="*/ 2147483647 h 50"/>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56"/>
              <a:gd name="T172" fmla="*/ 0 h 50"/>
              <a:gd name="T173" fmla="*/ 56 w 56"/>
              <a:gd name="T174" fmla="*/ 50 h 50"/>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56" h="50">
                <a:moveTo>
                  <a:pt x="0" y="6"/>
                </a:moveTo>
                <a:lnTo>
                  <a:pt x="1" y="13"/>
                </a:lnTo>
                <a:lnTo>
                  <a:pt x="4" y="21"/>
                </a:lnTo>
                <a:lnTo>
                  <a:pt x="7" y="27"/>
                </a:lnTo>
                <a:lnTo>
                  <a:pt x="10" y="34"/>
                </a:lnTo>
                <a:lnTo>
                  <a:pt x="14" y="39"/>
                </a:lnTo>
                <a:lnTo>
                  <a:pt x="20" y="43"/>
                </a:lnTo>
                <a:lnTo>
                  <a:pt x="26" y="46"/>
                </a:lnTo>
                <a:lnTo>
                  <a:pt x="34" y="44"/>
                </a:lnTo>
                <a:lnTo>
                  <a:pt x="35" y="46"/>
                </a:lnTo>
                <a:lnTo>
                  <a:pt x="35" y="47"/>
                </a:lnTo>
                <a:lnTo>
                  <a:pt x="36" y="47"/>
                </a:lnTo>
                <a:lnTo>
                  <a:pt x="38" y="47"/>
                </a:lnTo>
                <a:lnTo>
                  <a:pt x="39" y="49"/>
                </a:lnTo>
                <a:lnTo>
                  <a:pt x="41" y="49"/>
                </a:lnTo>
                <a:lnTo>
                  <a:pt x="44" y="50"/>
                </a:lnTo>
                <a:lnTo>
                  <a:pt x="47" y="49"/>
                </a:lnTo>
                <a:lnTo>
                  <a:pt x="50" y="47"/>
                </a:lnTo>
                <a:lnTo>
                  <a:pt x="51" y="46"/>
                </a:lnTo>
                <a:lnTo>
                  <a:pt x="53" y="43"/>
                </a:lnTo>
                <a:lnTo>
                  <a:pt x="54" y="40"/>
                </a:lnTo>
                <a:lnTo>
                  <a:pt x="56" y="37"/>
                </a:lnTo>
                <a:lnTo>
                  <a:pt x="56" y="34"/>
                </a:lnTo>
                <a:lnTo>
                  <a:pt x="56" y="33"/>
                </a:lnTo>
                <a:lnTo>
                  <a:pt x="56" y="30"/>
                </a:lnTo>
                <a:lnTo>
                  <a:pt x="54" y="28"/>
                </a:lnTo>
                <a:lnTo>
                  <a:pt x="54" y="25"/>
                </a:lnTo>
                <a:lnTo>
                  <a:pt x="53" y="22"/>
                </a:lnTo>
                <a:lnTo>
                  <a:pt x="51" y="21"/>
                </a:lnTo>
                <a:lnTo>
                  <a:pt x="50" y="19"/>
                </a:lnTo>
                <a:lnTo>
                  <a:pt x="48" y="18"/>
                </a:lnTo>
                <a:lnTo>
                  <a:pt x="47" y="16"/>
                </a:lnTo>
                <a:lnTo>
                  <a:pt x="44" y="15"/>
                </a:lnTo>
                <a:lnTo>
                  <a:pt x="42" y="12"/>
                </a:lnTo>
                <a:lnTo>
                  <a:pt x="41" y="10"/>
                </a:lnTo>
                <a:lnTo>
                  <a:pt x="39" y="9"/>
                </a:lnTo>
                <a:lnTo>
                  <a:pt x="38" y="7"/>
                </a:lnTo>
                <a:lnTo>
                  <a:pt x="36" y="4"/>
                </a:lnTo>
                <a:lnTo>
                  <a:pt x="36" y="3"/>
                </a:lnTo>
                <a:lnTo>
                  <a:pt x="35" y="3"/>
                </a:lnTo>
                <a:lnTo>
                  <a:pt x="32" y="2"/>
                </a:lnTo>
                <a:lnTo>
                  <a:pt x="31" y="2"/>
                </a:lnTo>
                <a:lnTo>
                  <a:pt x="28" y="0"/>
                </a:lnTo>
                <a:lnTo>
                  <a:pt x="25" y="0"/>
                </a:lnTo>
                <a:lnTo>
                  <a:pt x="23" y="0"/>
                </a:lnTo>
                <a:lnTo>
                  <a:pt x="20" y="0"/>
                </a:lnTo>
                <a:lnTo>
                  <a:pt x="19" y="0"/>
                </a:lnTo>
                <a:lnTo>
                  <a:pt x="17" y="0"/>
                </a:lnTo>
                <a:lnTo>
                  <a:pt x="16" y="2"/>
                </a:lnTo>
                <a:lnTo>
                  <a:pt x="13" y="2"/>
                </a:lnTo>
                <a:lnTo>
                  <a:pt x="10" y="2"/>
                </a:lnTo>
                <a:lnTo>
                  <a:pt x="7" y="3"/>
                </a:lnTo>
                <a:lnTo>
                  <a:pt x="4" y="3"/>
                </a:lnTo>
                <a:lnTo>
                  <a:pt x="2" y="4"/>
                </a:lnTo>
                <a:lnTo>
                  <a:pt x="0" y="6"/>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333" name="Freeform 84"/>
          <p:cNvSpPr>
            <a:spLocks/>
          </p:cNvSpPr>
          <p:nvPr/>
        </p:nvSpPr>
        <p:spPr bwMode="auto">
          <a:xfrm>
            <a:off x="6727828" y="4238628"/>
            <a:ext cx="79375" cy="79375"/>
          </a:xfrm>
          <a:custGeom>
            <a:avLst/>
            <a:gdLst>
              <a:gd name="T0" fmla="*/ 0 w 56"/>
              <a:gd name="T1" fmla="*/ 2147483647 h 50"/>
              <a:gd name="T2" fmla="*/ 2147483647 w 56"/>
              <a:gd name="T3" fmla="*/ 2147483647 h 50"/>
              <a:gd name="T4" fmla="*/ 2147483647 w 56"/>
              <a:gd name="T5" fmla="*/ 2147483647 h 50"/>
              <a:gd name="T6" fmla="*/ 2147483647 w 56"/>
              <a:gd name="T7" fmla="*/ 2147483647 h 50"/>
              <a:gd name="T8" fmla="*/ 2147483647 w 56"/>
              <a:gd name="T9" fmla="*/ 2147483647 h 50"/>
              <a:gd name="T10" fmla="*/ 2147483647 w 56"/>
              <a:gd name="T11" fmla="*/ 2147483647 h 50"/>
              <a:gd name="T12" fmla="*/ 2147483647 w 56"/>
              <a:gd name="T13" fmla="*/ 2147483647 h 50"/>
              <a:gd name="T14" fmla="*/ 2147483647 w 56"/>
              <a:gd name="T15" fmla="*/ 2147483647 h 50"/>
              <a:gd name="T16" fmla="*/ 2147483647 w 56"/>
              <a:gd name="T17" fmla="*/ 2147483647 h 50"/>
              <a:gd name="T18" fmla="*/ 2147483647 w 56"/>
              <a:gd name="T19" fmla="*/ 2147483647 h 50"/>
              <a:gd name="T20" fmla="*/ 2147483647 w 56"/>
              <a:gd name="T21" fmla="*/ 2147483647 h 50"/>
              <a:gd name="T22" fmla="*/ 2147483647 w 56"/>
              <a:gd name="T23" fmla="*/ 2147483647 h 50"/>
              <a:gd name="T24" fmla="*/ 2147483647 w 56"/>
              <a:gd name="T25" fmla="*/ 2147483647 h 50"/>
              <a:gd name="T26" fmla="*/ 2147483647 w 56"/>
              <a:gd name="T27" fmla="*/ 2147483647 h 50"/>
              <a:gd name="T28" fmla="*/ 2147483647 w 56"/>
              <a:gd name="T29" fmla="*/ 2147483647 h 50"/>
              <a:gd name="T30" fmla="*/ 2147483647 w 56"/>
              <a:gd name="T31" fmla="*/ 2147483647 h 50"/>
              <a:gd name="T32" fmla="*/ 2147483647 w 56"/>
              <a:gd name="T33" fmla="*/ 2147483647 h 50"/>
              <a:gd name="T34" fmla="*/ 2147483647 w 56"/>
              <a:gd name="T35" fmla="*/ 2147483647 h 50"/>
              <a:gd name="T36" fmla="*/ 2147483647 w 56"/>
              <a:gd name="T37" fmla="*/ 2147483647 h 50"/>
              <a:gd name="T38" fmla="*/ 2147483647 w 56"/>
              <a:gd name="T39" fmla="*/ 2147483647 h 50"/>
              <a:gd name="T40" fmla="*/ 2147483647 w 56"/>
              <a:gd name="T41" fmla="*/ 2147483647 h 50"/>
              <a:gd name="T42" fmla="*/ 2147483647 w 56"/>
              <a:gd name="T43" fmla="*/ 2147483647 h 50"/>
              <a:gd name="T44" fmla="*/ 2147483647 w 56"/>
              <a:gd name="T45" fmla="*/ 2147483647 h 50"/>
              <a:gd name="T46" fmla="*/ 2147483647 w 56"/>
              <a:gd name="T47" fmla="*/ 2147483647 h 50"/>
              <a:gd name="T48" fmla="*/ 2147483647 w 56"/>
              <a:gd name="T49" fmla="*/ 2147483647 h 50"/>
              <a:gd name="T50" fmla="*/ 2147483647 w 56"/>
              <a:gd name="T51" fmla="*/ 2147483647 h 50"/>
              <a:gd name="T52" fmla="*/ 2147483647 w 56"/>
              <a:gd name="T53" fmla="*/ 2147483647 h 50"/>
              <a:gd name="T54" fmla="*/ 2147483647 w 56"/>
              <a:gd name="T55" fmla="*/ 2147483647 h 50"/>
              <a:gd name="T56" fmla="*/ 2147483647 w 56"/>
              <a:gd name="T57" fmla="*/ 2147483647 h 50"/>
              <a:gd name="T58" fmla="*/ 2147483647 w 56"/>
              <a:gd name="T59" fmla="*/ 2147483647 h 50"/>
              <a:gd name="T60" fmla="*/ 2147483647 w 56"/>
              <a:gd name="T61" fmla="*/ 2147483647 h 50"/>
              <a:gd name="T62" fmla="*/ 2147483647 w 56"/>
              <a:gd name="T63" fmla="*/ 2147483647 h 50"/>
              <a:gd name="T64" fmla="*/ 2147483647 w 56"/>
              <a:gd name="T65" fmla="*/ 2147483647 h 50"/>
              <a:gd name="T66" fmla="*/ 2147483647 w 56"/>
              <a:gd name="T67" fmla="*/ 2147483647 h 50"/>
              <a:gd name="T68" fmla="*/ 2147483647 w 56"/>
              <a:gd name="T69" fmla="*/ 2147483647 h 50"/>
              <a:gd name="T70" fmla="*/ 2147483647 w 56"/>
              <a:gd name="T71" fmla="*/ 2147483647 h 50"/>
              <a:gd name="T72" fmla="*/ 2147483647 w 56"/>
              <a:gd name="T73" fmla="*/ 2147483647 h 50"/>
              <a:gd name="T74" fmla="*/ 2147483647 w 56"/>
              <a:gd name="T75" fmla="*/ 2147483647 h 50"/>
              <a:gd name="T76" fmla="*/ 2147483647 w 56"/>
              <a:gd name="T77" fmla="*/ 2147483647 h 50"/>
              <a:gd name="T78" fmla="*/ 2147483647 w 56"/>
              <a:gd name="T79" fmla="*/ 2147483647 h 50"/>
              <a:gd name="T80" fmla="*/ 2147483647 w 56"/>
              <a:gd name="T81" fmla="*/ 2147483647 h 50"/>
              <a:gd name="T82" fmla="*/ 2147483647 w 56"/>
              <a:gd name="T83" fmla="*/ 2147483647 h 50"/>
              <a:gd name="T84" fmla="*/ 2147483647 w 56"/>
              <a:gd name="T85" fmla="*/ 2147483647 h 50"/>
              <a:gd name="T86" fmla="*/ 2147483647 w 56"/>
              <a:gd name="T87" fmla="*/ 2147483647 h 50"/>
              <a:gd name="T88" fmla="*/ 2147483647 w 56"/>
              <a:gd name="T89" fmla="*/ 0 h 50"/>
              <a:gd name="T90" fmla="*/ 2147483647 w 56"/>
              <a:gd name="T91" fmla="*/ 0 h 50"/>
              <a:gd name="T92" fmla="*/ 2147483647 w 56"/>
              <a:gd name="T93" fmla="*/ 0 h 50"/>
              <a:gd name="T94" fmla="*/ 2147483647 w 56"/>
              <a:gd name="T95" fmla="*/ 0 h 50"/>
              <a:gd name="T96" fmla="*/ 2147483647 w 56"/>
              <a:gd name="T97" fmla="*/ 0 h 50"/>
              <a:gd name="T98" fmla="*/ 2147483647 w 56"/>
              <a:gd name="T99" fmla="*/ 0 h 50"/>
              <a:gd name="T100" fmla="*/ 2147483647 w 56"/>
              <a:gd name="T101" fmla="*/ 2147483647 h 50"/>
              <a:gd name="T102" fmla="*/ 2147483647 w 56"/>
              <a:gd name="T103" fmla="*/ 2147483647 h 50"/>
              <a:gd name="T104" fmla="*/ 2147483647 w 56"/>
              <a:gd name="T105" fmla="*/ 2147483647 h 50"/>
              <a:gd name="T106" fmla="*/ 2147483647 w 56"/>
              <a:gd name="T107" fmla="*/ 2147483647 h 50"/>
              <a:gd name="T108" fmla="*/ 2147483647 w 56"/>
              <a:gd name="T109" fmla="*/ 2147483647 h 50"/>
              <a:gd name="T110" fmla="*/ 2147483647 w 56"/>
              <a:gd name="T111" fmla="*/ 2147483647 h 50"/>
              <a:gd name="T112" fmla="*/ 0 w 56"/>
              <a:gd name="T113" fmla="*/ 2147483647 h 50"/>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56"/>
              <a:gd name="T172" fmla="*/ 0 h 50"/>
              <a:gd name="T173" fmla="*/ 56 w 56"/>
              <a:gd name="T174" fmla="*/ 50 h 50"/>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56" h="50">
                <a:moveTo>
                  <a:pt x="0" y="6"/>
                </a:moveTo>
                <a:lnTo>
                  <a:pt x="1" y="13"/>
                </a:lnTo>
                <a:lnTo>
                  <a:pt x="4" y="21"/>
                </a:lnTo>
                <a:lnTo>
                  <a:pt x="7" y="27"/>
                </a:lnTo>
                <a:lnTo>
                  <a:pt x="10" y="34"/>
                </a:lnTo>
                <a:lnTo>
                  <a:pt x="14" y="39"/>
                </a:lnTo>
                <a:lnTo>
                  <a:pt x="20" y="43"/>
                </a:lnTo>
                <a:lnTo>
                  <a:pt x="26" y="46"/>
                </a:lnTo>
                <a:lnTo>
                  <a:pt x="34" y="44"/>
                </a:lnTo>
                <a:lnTo>
                  <a:pt x="35" y="46"/>
                </a:lnTo>
                <a:lnTo>
                  <a:pt x="35" y="47"/>
                </a:lnTo>
                <a:lnTo>
                  <a:pt x="36" y="47"/>
                </a:lnTo>
                <a:lnTo>
                  <a:pt x="38" y="47"/>
                </a:lnTo>
                <a:lnTo>
                  <a:pt x="39" y="49"/>
                </a:lnTo>
                <a:lnTo>
                  <a:pt x="41" y="49"/>
                </a:lnTo>
                <a:lnTo>
                  <a:pt x="44" y="50"/>
                </a:lnTo>
                <a:lnTo>
                  <a:pt x="47" y="49"/>
                </a:lnTo>
                <a:lnTo>
                  <a:pt x="50" y="47"/>
                </a:lnTo>
                <a:lnTo>
                  <a:pt x="51" y="46"/>
                </a:lnTo>
                <a:lnTo>
                  <a:pt x="53" y="43"/>
                </a:lnTo>
                <a:lnTo>
                  <a:pt x="54" y="40"/>
                </a:lnTo>
                <a:lnTo>
                  <a:pt x="56" y="37"/>
                </a:lnTo>
                <a:lnTo>
                  <a:pt x="56" y="34"/>
                </a:lnTo>
                <a:lnTo>
                  <a:pt x="56" y="33"/>
                </a:lnTo>
                <a:lnTo>
                  <a:pt x="56" y="30"/>
                </a:lnTo>
                <a:lnTo>
                  <a:pt x="54" y="28"/>
                </a:lnTo>
                <a:lnTo>
                  <a:pt x="54" y="25"/>
                </a:lnTo>
                <a:lnTo>
                  <a:pt x="53" y="22"/>
                </a:lnTo>
                <a:lnTo>
                  <a:pt x="51" y="21"/>
                </a:lnTo>
                <a:lnTo>
                  <a:pt x="50" y="19"/>
                </a:lnTo>
                <a:lnTo>
                  <a:pt x="48" y="18"/>
                </a:lnTo>
                <a:lnTo>
                  <a:pt x="47" y="16"/>
                </a:lnTo>
                <a:lnTo>
                  <a:pt x="44" y="15"/>
                </a:lnTo>
                <a:lnTo>
                  <a:pt x="42" y="12"/>
                </a:lnTo>
                <a:lnTo>
                  <a:pt x="41" y="10"/>
                </a:lnTo>
                <a:lnTo>
                  <a:pt x="39" y="9"/>
                </a:lnTo>
                <a:lnTo>
                  <a:pt x="38" y="7"/>
                </a:lnTo>
                <a:lnTo>
                  <a:pt x="36" y="4"/>
                </a:lnTo>
                <a:lnTo>
                  <a:pt x="36" y="3"/>
                </a:lnTo>
                <a:lnTo>
                  <a:pt x="35" y="3"/>
                </a:lnTo>
                <a:lnTo>
                  <a:pt x="32" y="2"/>
                </a:lnTo>
                <a:lnTo>
                  <a:pt x="31" y="2"/>
                </a:lnTo>
                <a:lnTo>
                  <a:pt x="28" y="0"/>
                </a:lnTo>
                <a:lnTo>
                  <a:pt x="25" y="0"/>
                </a:lnTo>
                <a:lnTo>
                  <a:pt x="23" y="0"/>
                </a:lnTo>
                <a:lnTo>
                  <a:pt x="20" y="0"/>
                </a:lnTo>
                <a:lnTo>
                  <a:pt x="19" y="0"/>
                </a:lnTo>
                <a:lnTo>
                  <a:pt x="17" y="0"/>
                </a:lnTo>
                <a:lnTo>
                  <a:pt x="16" y="2"/>
                </a:lnTo>
                <a:lnTo>
                  <a:pt x="13" y="2"/>
                </a:lnTo>
                <a:lnTo>
                  <a:pt x="10" y="2"/>
                </a:lnTo>
                <a:lnTo>
                  <a:pt x="7" y="3"/>
                </a:lnTo>
                <a:lnTo>
                  <a:pt x="4" y="3"/>
                </a:lnTo>
                <a:lnTo>
                  <a:pt x="2" y="4"/>
                </a:lnTo>
                <a:lnTo>
                  <a:pt x="0" y="6"/>
                </a:lnTo>
              </a:path>
            </a:pathLst>
          </a:custGeom>
          <a:solidFill>
            <a:srgbClr val="FFFF00"/>
          </a:solidFill>
          <a:ln w="4763">
            <a:solidFill>
              <a:srgbClr val="990000"/>
            </a:solidFill>
            <a:round/>
            <a:headEnd/>
            <a:tailEnd/>
          </a:ln>
        </p:spPr>
        <p:txBody>
          <a:bodyPr/>
          <a:lstStyle/>
          <a:p>
            <a:endParaRPr lang="en-US"/>
          </a:p>
        </p:txBody>
      </p:sp>
      <p:sp>
        <p:nvSpPr>
          <p:cNvPr id="53334" name="Freeform 85"/>
          <p:cNvSpPr>
            <a:spLocks/>
          </p:cNvSpPr>
          <p:nvPr/>
        </p:nvSpPr>
        <p:spPr bwMode="auto">
          <a:xfrm>
            <a:off x="6796091" y="4308476"/>
            <a:ext cx="39687" cy="82551"/>
          </a:xfrm>
          <a:custGeom>
            <a:avLst/>
            <a:gdLst>
              <a:gd name="T0" fmla="*/ 2147483647 w 28"/>
              <a:gd name="T1" fmla="*/ 2147483647 h 52"/>
              <a:gd name="T2" fmla="*/ 2147483647 w 28"/>
              <a:gd name="T3" fmla="*/ 2147483647 h 52"/>
              <a:gd name="T4" fmla="*/ 2147483647 w 28"/>
              <a:gd name="T5" fmla="*/ 2147483647 h 52"/>
              <a:gd name="T6" fmla="*/ 2147483647 w 28"/>
              <a:gd name="T7" fmla="*/ 2147483647 h 52"/>
              <a:gd name="T8" fmla="*/ 2147483647 w 28"/>
              <a:gd name="T9" fmla="*/ 2147483647 h 52"/>
              <a:gd name="T10" fmla="*/ 2147483647 w 28"/>
              <a:gd name="T11" fmla="*/ 2147483647 h 52"/>
              <a:gd name="T12" fmla="*/ 0 w 28"/>
              <a:gd name="T13" fmla="*/ 2147483647 h 52"/>
              <a:gd name="T14" fmla="*/ 2147483647 w 28"/>
              <a:gd name="T15" fmla="*/ 2147483647 h 52"/>
              <a:gd name="T16" fmla="*/ 2147483647 w 28"/>
              <a:gd name="T17" fmla="*/ 2147483647 h 52"/>
              <a:gd name="T18" fmla="*/ 2147483647 w 28"/>
              <a:gd name="T19" fmla="*/ 2147483647 h 52"/>
              <a:gd name="T20" fmla="*/ 2147483647 w 28"/>
              <a:gd name="T21" fmla="*/ 2147483647 h 52"/>
              <a:gd name="T22" fmla="*/ 2147483647 w 28"/>
              <a:gd name="T23" fmla="*/ 2147483647 h 52"/>
              <a:gd name="T24" fmla="*/ 2147483647 w 28"/>
              <a:gd name="T25" fmla="*/ 2147483647 h 52"/>
              <a:gd name="T26" fmla="*/ 2147483647 w 28"/>
              <a:gd name="T27" fmla="*/ 2147483647 h 52"/>
              <a:gd name="T28" fmla="*/ 2147483647 w 28"/>
              <a:gd name="T29" fmla="*/ 2147483647 h 52"/>
              <a:gd name="T30" fmla="*/ 2147483647 w 28"/>
              <a:gd name="T31" fmla="*/ 2147483647 h 52"/>
              <a:gd name="T32" fmla="*/ 2147483647 w 28"/>
              <a:gd name="T33" fmla="*/ 2147483647 h 52"/>
              <a:gd name="T34" fmla="*/ 2147483647 w 28"/>
              <a:gd name="T35" fmla="*/ 2147483647 h 52"/>
              <a:gd name="T36" fmla="*/ 2147483647 w 28"/>
              <a:gd name="T37" fmla="*/ 2147483647 h 52"/>
              <a:gd name="T38" fmla="*/ 2147483647 w 28"/>
              <a:gd name="T39" fmla="*/ 2147483647 h 52"/>
              <a:gd name="T40" fmla="*/ 2147483647 w 28"/>
              <a:gd name="T41" fmla="*/ 2147483647 h 52"/>
              <a:gd name="T42" fmla="*/ 2147483647 w 28"/>
              <a:gd name="T43" fmla="*/ 2147483647 h 52"/>
              <a:gd name="T44" fmla="*/ 2147483647 w 28"/>
              <a:gd name="T45" fmla="*/ 2147483647 h 52"/>
              <a:gd name="T46" fmla="*/ 2147483647 w 28"/>
              <a:gd name="T47" fmla="*/ 2147483647 h 52"/>
              <a:gd name="T48" fmla="*/ 2147483647 w 28"/>
              <a:gd name="T49" fmla="*/ 2147483647 h 52"/>
              <a:gd name="T50" fmla="*/ 2147483647 w 28"/>
              <a:gd name="T51" fmla="*/ 2147483647 h 52"/>
              <a:gd name="T52" fmla="*/ 2147483647 w 28"/>
              <a:gd name="T53" fmla="*/ 2147483647 h 52"/>
              <a:gd name="T54" fmla="*/ 2147483647 w 28"/>
              <a:gd name="T55" fmla="*/ 2147483647 h 52"/>
              <a:gd name="T56" fmla="*/ 2147483647 w 28"/>
              <a:gd name="T57" fmla="*/ 2147483647 h 52"/>
              <a:gd name="T58" fmla="*/ 2147483647 w 28"/>
              <a:gd name="T59" fmla="*/ 2147483647 h 52"/>
              <a:gd name="T60" fmla="*/ 2147483647 w 28"/>
              <a:gd name="T61" fmla="*/ 2147483647 h 52"/>
              <a:gd name="T62" fmla="*/ 2147483647 w 28"/>
              <a:gd name="T63" fmla="*/ 2147483647 h 52"/>
              <a:gd name="T64" fmla="*/ 2147483647 w 28"/>
              <a:gd name="T65" fmla="*/ 2147483647 h 52"/>
              <a:gd name="T66" fmla="*/ 2147483647 w 28"/>
              <a:gd name="T67" fmla="*/ 0 h 52"/>
              <a:gd name="T68" fmla="*/ 2147483647 w 28"/>
              <a:gd name="T69" fmla="*/ 0 h 52"/>
              <a:gd name="T70" fmla="*/ 2147483647 w 28"/>
              <a:gd name="T71" fmla="*/ 0 h 52"/>
              <a:gd name="T72" fmla="*/ 2147483647 w 28"/>
              <a:gd name="T73" fmla="*/ 0 h 52"/>
              <a:gd name="T74" fmla="*/ 2147483647 w 28"/>
              <a:gd name="T75" fmla="*/ 0 h 52"/>
              <a:gd name="T76" fmla="*/ 2147483647 w 28"/>
              <a:gd name="T77" fmla="*/ 0 h 52"/>
              <a:gd name="T78" fmla="*/ 2147483647 w 28"/>
              <a:gd name="T79" fmla="*/ 0 h 52"/>
              <a:gd name="T80" fmla="*/ 2147483647 w 28"/>
              <a:gd name="T81" fmla="*/ 2147483647 h 52"/>
              <a:gd name="T82" fmla="*/ 2147483647 w 28"/>
              <a:gd name="T83" fmla="*/ 2147483647 h 52"/>
              <a:gd name="T84" fmla="*/ 2147483647 w 28"/>
              <a:gd name="T85" fmla="*/ 2147483647 h 52"/>
              <a:gd name="T86" fmla="*/ 2147483647 w 28"/>
              <a:gd name="T87" fmla="*/ 2147483647 h 52"/>
              <a:gd name="T88" fmla="*/ 2147483647 w 28"/>
              <a:gd name="T89" fmla="*/ 2147483647 h 52"/>
              <a:gd name="T90" fmla="*/ 2147483647 w 28"/>
              <a:gd name="T91" fmla="*/ 2147483647 h 52"/>
              <a:gd name="T92" fmla="*/ 2147483647 w 28"/>
              <a:gd name="T93" fmla="*/ 2147483647 h 52"/>
              <a:gd name="T94" fmla="*/ 2147483647 w 28"/>
              <a:gd name="T95" fmla="*/ 2147483647 h 52"/>
              <a:gd name="T96" fmla="*/ 2147483647 w 28"/>
              <a:gd name="T97" fmla="*/ 2147483647 h 52"/>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28"/>
              <a:gd name="T148" fmla="*/ 0 h 52"/>
              <a:gd name="T149" fmla="*/ 28 w 28"/>
              <a:gd name="T150" fmla="*/ 52 h 52"/>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28" h="52">
                <a:moveTo>
                  <a:pt x="3" y="18"/>
                </a:moveTo>
                <a:lnTo>
                  <a:pt x="3" y="21"/>
                </a:lnTo>
                <a:lnTo>
                  <a:pt x="3" y="26"/>
                </a:lnTo>
                <a:lnTo>
                  <a:pt x="3" y="30"/>
                </a:lnTo>
                <a:lnTo>
                  <a:pt x="2" y="35"/>
                </a:lnTo>
                <a:lnTo>
                  <a:pt x="2" y="37"/>
                </a:lnTo>
                <a:lnTo>
                  <a:pt x="0" y="42"/>
                </a:lnTo>
                <a:lnTo>
                  <a:pt x="2" y="45"/>
                </a:lnTo>
                <a:lnTo>
                  <a:pt x="3" y="48"/>
                </a:lnTo>
                <a:lnTo>
                  <a:pt x="5" y="48"/>
                </a:lnTo>
                <a:lnTo>
                  <a:pt x="6" y="49"/>
                </a:lnTo>
                <a:lnTo>
                  <a:pt x="9" y="49"/>
                </a:lnTo>
                <a:lnTo>
                  <a:pt x="11" y="49"/>
                </a:lnTo>
                <a:lnTo>
                  <a:pt x="12" y="49"/>
                </a:lnTo>
                <a:lnTo>
                  <a:pt x="15" y="49"/>
                </a:lnTo>
                <a:lnTo>
                  <a:pt x="18" y="51"/>
                </a:lnTo>
                <a:lnTo>
                  <a:pt x="20" y="52"/>
                </a:lnTo>
                <a:lnTo>
                  <a:pt x="21" y="52"/>
                </a:lnTo>
                <a:lnTo>
                  <a:pt x="23" y="52"/>
                </a:lnTo>
                <a:lnTo>
                  <a:pt x="24" y="51"/>
                </a:lnTo>
                <a:lnTo>
                  <a:pt x="25" y="49"/>
                </a:lnTo>
                <a:lnTo>
                  <a:pt x="27" y="48"/>
                </a:lnTo>
                <a:lnTo>
                  <a:pt x="28" y="46"/>
                </a:lnTo>
                <a:lnTo>
                  <a:pt x="28" y="45"/>
                </a:lnTo>
                <a:lnTo>
                  <a:pt x="28" y="42"/>
                </a:lnTo>
                <a:lnTo>
                  <a:pt x="28" y="37"/>
                </a:lnTo>
                <a:lnTo>
                  <a:pt x="28" y="32"/>
                </a:lnTo>
                <a:lnTo>
                  <a:pt x="28" y="26"/>
                </a:lnTo>
                <a:lnTo>
                  <a:pt x="28" y="21"/>
                </a:lnTo>
                <a:lnTo>
                  <a:pt x="27" y="15"/>
                </a:lnTo>
                <a:lnTo>
                  <a:pt x="24" y="11"/>
                </a:lnTo>
                <a:lnTo>
                  <a:pt x="23" y="6"/>
                </a:lnTo>
                <a:lnTo>
                  <a:pt x="18" y="2"/>
                </a:lnTo>
                <a:lnTo>
                  <a:pt x="17" y="0"/>
                </a:lnTo>
                <a:lnTo>
                  <a:pt x="15" y="0"/>
                </a:lnTo>
                <a:lnTo>
                  <a:pt x="14" y="0"/>
                </a:lnTo>
                <a:lnTo>
                  <a:pt x="12" y="0"/>
                </a:lnTo>
                <a:lnTo>
                  <a:pt x="11" y="0"/>
                </a:lnTo>
                <a:lnTo>
                  <a:pt x="9" y="0"/>
                </a:lnTo>
                <a:lnTo>
                  <a:pt x="9" y="2"/>
                </a:lnTo>
                <a:lnTo>
                  <a:pt x="8" y="3"/>
                </a:lnTo>
                <a:lnTo>
                  <a:pt x="6" y="5"/>
                </a:lnTo>
                <a:lnTo>
                  <a:pt x="5" y="6"/>
                </a:lnTo>
                <a:lnTo>
                  <a:pt x="5" y="8"/>
                </a:lnTo>
                <a:lnTo>
                  <a:pt x="3" y="11"/>
                </a:lnTo>
                <a:lnTo>
                  <a:pt x="3" y="12"/>
                </a:lnTo>
                <a:lnTo>
                  <a:pt x="3" y="15"/>
                </a:lnTo>
                <a:lnTo>
                  <a:pt x="3" y="18"/>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335" name="Freeform 86"/>
          <p:cNvSpPr>
            <a:spLocks/>
          </p:cNvSpPr>
          <p:nvPr/>
        </p:nvSpPr>
        <p:spPr bwMode="auto">
          <a:xfrm>
            <a:off x="6796091" y="4308476"/>
            <a:ext cx="39687" cy="82551"/>
          </a:xfrm>
          <a:custGeom>
            <a:avLst/>
            <a:gdLst>
              <a:gd name="T0" fmla="*/ 2147483647 w 28"/>
              <a:gd name="T1" fmla="*/ 2147483647 h 52"/>
              <a:gd name="T2" fmla="*/ 2147483647 w 28"/>
              <a:gd name="T3" fmla="*/ 2147483647 h 52"/>
              <a:gd name="T4" fmla="*/ 2147483647 w 28"/>
              <a:gd name="T5" fmla="*/ 2147483647 h 52"/>
              <a:gd name="T6" fmla="*/ 2147483647 w 28"/>
              <a:gd name="T7" fmla="*/ 2147483647 h 52"/>
              <a:gd name="T8" fmla="*/ 2147483647 w 28"/>
              <a:gd name="T9" fmla="*/ 2147483647 h 52"/>
              <a:gd name="T10" fmla="*/ 2147483647 w 28"/>
              <a:gd name="T11" fmla="*/ 2147483647 h 52"/>
              <a:gd name="T12" fmla="*/ 0 w 28"/>
              <a:gd name="T13" fmla="*/ 2147483647 h 52"/>
              <a:gd name="T14" fmla="*/ 2147483647 w 28"/>
              <a:gd name="T15" fmla="*/ 2147483647 h 52"/>
              <a:gd name="T16" fmla="*/ 2147483647 w 28"/>
              <a:gd name="T17" fmla="*/ 2147483647 h 52"/>
              <a:gd name="T18" fmla="*/ 2147483647 w 28"/>
              <a:gd name="T19" fmla="*/ 2147483647 h 52"/>
              <a:gd name="T20" fmla="*/ 2147483647 w 28"/>
              <a:gd name="T21" fmla="*/ 2147483647 h 52"/>
              <a:gd name="T22" fmla="*/ 2147483647 w 28"/>
              <a:gd name="T23" fmla="*/ 2147483647 h 52"/>
              <a:gd name="T24" fmla="*/ 2147483647 w 28"/>
              <a:gd name="T25" fmla="*/ 2147483647 h 52"/>
              <a:gd name="T26" fmla="*/ 2147483647 w 28"/>
              <a:gd name="T27" fmla="*/ 2147483647 h 52"/>
              <a:gd name="T28" fmla="*/ 2147483647 w 28"/>
              <a:gd name="T29" fmla="*/ 2147483647 h 52"/>
              <a:gd name="T30" fmla="*/ 2147483647 w 28"/>
              <a:gd name="T31" fmla="*/ 2147483647 h 52"/>
              <a:gd name="T32" fmla="*/ 2147483647 w 28"/>
              <a:gd name="T33" fmla="*/ 2147483647 h 52"/>
              <a:gd name="T34" fmla="*/ 2147483647 w 28"/>
              <a:gd name="T35" fmla="*/ 2147483647 h 52"/>
              <a:gd name="T36" fmla="*/ 2147483647 w 28"/>
              <a:gd name="T37" fmla="*/ 2147483647 h 52"/>
              <a:gd name="T38" fmla="*/ 2147483647 w 28"/>
              <a:gd name="T39" fmla="*/ 2147483647 h 52"/>
              <a:gd name="T40" fmla="*/ 2147483647 w 28"/>
              <a:gd name="T41" fmla="*/ 2147483647 h 52"/>
              <a:gd name="T42" fmla="*/ 2147483647 w 28"/>
              <a:gd name="T43" fmla="*/ 2147483647 h 52"/>
              <a:gd name="T44" fmla="*/ 2147483647 w 28"/>
              <a:gd name="T45" fmla="*/ 2147483647 h 52"/>
              <a:gd name="T46" fmla="*/ 2147483647 w 28"/>
              <a:gd name="T47" fmla="*/ 2147483647 h 52"/>
              <a:gd name="T48" fmla="*/ 2147483647 w 28"/>
              <a:gd name="T49" fmla="*/ 2147483647 h 52"/>
              <a:gd name="T50" fmla="*/ 2147483647 w 28"/>
              <a:gd name="T51" fmla="*/ 2147483647 h 52"/>
              <a:gd name="T52" fmla="*/ 2147483647 w 28"/>
              <a:gd name="T53" fmla="*/ 2147483647 h 52"/>
              <a:gd name="T54" fmla="*/ 2147483647 w 28"/>
              <a:gd name="T55" fmla="*/ 2147483647 h 52"/>
              <a:gd name="T56" fmla="*/ 2147483647 w 28"/>
              <a:gd name="T57" fmla="*/ 2147483647 h 52"/>
              <a:gd name="T58" fmla="*/ 2147483647 w 28"/>
              <a:gd name="T59" fmla="*/ 2147483647 h 52"/>
              <a:gd name="T60" fmla="*/ 2147483647 w 28"/>
              <a:gd name="T61" fmla="*/ 2147483647 h 52"/>
              <a:gd name="T62" fmla="*/ 2147483647 w 28"/>
              <a:gd name="T63" fmla="*/ 2147483647 h 52"/>
              <a:gd name="T64" fmla="*/ 2147483647 w 28"/>
              <a:gd name="T65" fmla="*/ 2147483647 h 52"/>
              <a:gd name="T66" fmla="*/ 2147483647 w 28"/>
              <a:gd name="T67" fmla="*/ 0 h 52"/>
              <a:gd name="T68" fmla="*/ 2147483647 w 28"/>
              <a:gd name="T69" fmla="*/ 0 h 52"/>
              <a:gd name="T70" fmla="*/ 2147483647 w 28"/>
              <a:gd name="T71" fmla="*/ 0 h 52"/>
              <a:gd name="T72" fmla="*/ 2147483647 w 28"/>
              <a:gd name="T73" fmla="*/ 0 h 52"/>
              <a:gd name="T74" fmla="*/ 2147483647 w 28"/>
              <a:gd name="T75" fmla="*/ 0 h 52"/>
              <a:gd name="T76" fmla="*/ 2147483647 w 28"/>
              <a:gd name="T77" fmla="*/ 0 h 52"/>
              <a:gd name="T78" fmla="*/ 2147483647 w 28"/>
              <a:gd name="T79" fmla="*/ 0 h 52"/>
              <a:gd name="T80" fmla="*/ 2147483647 w 28"/>
              <a:gd name="T81" fmla="*/ 2147483647 h 52"/>
              <a:gd name="T82" fmla="*/ 2147483647 w 28"/>
              <a:gd name="T83" fmla="*/ 2147483647 h 52"/>
              <a:gd name="T84" fmla="*/ 2147483647 w 28"/>
              <a:gd name="T85" fmla="*/ 2147483647 h 52"/>
              <a:gd name="T86" fmla="*/ 2147483647 w 28"/>
              <a:gd name="T87" fmla="*/ 2147483647 h 52"/>
              <a:gd name="T88" fmla="*/ 2147483647 w 28"/>
              <a:gd name="T89" fmla="*/ 2147483647 h 52"/>
              <a:gd name="T90" fmla="*/ 2147483647 w 28"/>
              <a:gd name="T91" fmla="*/ 2147483647 h 52"/>
              <a:gd name="T92" fmla="*/ 2147483647 w 28"/>
              <a:gd name="T93" fmla="*/ 2147483647 h 52"/>
              <a:gd name="T94" fmla="*/ 2147483647 w 28"/>
              <a:gd name="T95" fmla="*/ 2147483647 h 52"/>
              <a:gd name="T96" fmla="*/ 2147483647 w 28"/>
              <a:gd name="T97" fmla="*/ 2147483647 h 52"/>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28"/>
              <a:gd name="T148" fmla="*/ 0 h 52"/>
              <a:gd name="T149" fmla="*/ 28 w 28"/>
              <a:gd name="T150" fmla="*/ 52 h 52"/>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28" h="52">
                <a:moveTo>
                  <a:pt x="3" y="18"/>
                </a:moveTo>
                <a:lnTo>
                  <a:pt x="3" y="21"/>
                </a:lnTo>
                <a:lnTo>
                  <a:pt x="3" y="26"/>
                </a:lnTo>
                <a:lnTo>
                  <a:pt x="3" y="30"/>
                </a:lnTo>
                <a:lnTo>
                  <a:pt x="2" y="35"/>
                </a:lnTo>
                <a:lnTo>
                  <a:pt x="2" y="37"/>
                </a:lnTo>
                <a:lnTo>
                  <a:pt x="0" y="42"/>
                </a:lnTo>
                <a:lnTo>
                  <a:pt x="2" y="45"/>
                </a:lnTo>
                <a:lnTo>
                  <a:pt x="3" y="48"/>
                </a:lnTo>
                <a:lnTo>
                  <a:pt x="5" y="48"/>
                </a:lnTo>
                <a:lnTo>
                  <a:pt x="6" y="49"/>
                </a:lnTo>
                <a:lnTo>
                  <a:pt x="9" y="49"/>
                </a:lnTo>
                <a:lnTo>
                  <a:pt x="11" y="49"/>
                </a:lnTo>
                <a:lnTo>
                  <a:pt x="12" y="49"/>
                </a:lnTo>
                <a:lnTo>
                  <a:pt x="15" y="49"/>
                </a:lnTo>
                <a:lnTo>
                  <a:pt x="18" y="51"/>
                </a:lnTo>
                <a:lnTo>
                  <a:pt x="20" y="52"/>
                </a:lnTo>
                <a:lnTo>
                  <a:pt x="21" y="52"/>
                </a:lnTo>
                <a:lnTo>
                  <a:pt x="23" y="52"/>
                </a:lnTo>
                <a:lnTo>
                  <a:pt x="24" y="51"/>
                </a:lnTo>
                <a:lnTo>
                  <a:pt x="25" y="49"/>
                </a:lnTo>
                <a:lnTo>
                  <a:pt x="27" y="48"/>
                </a:lnTo>
                <a:lnTo>
                  <a:pt x="28" y="46"/>
                </a:lnTo>
                <a:lnTo>
                  <a:pt x="28" y="45"/>
                </a:lnTo>
                <a:lnTo>
                  <a:pt x="28" y="42"/>
                </a:lnTo>
                <a:lnTo>
                  <a:pt x="28" y="37"/>
                </a:lnTo>
                <a:lnTo>
                  <a:pt x="28" y="32"/>
                </a:lnTo>
                <a:lnTo>
                  <a:pt x="28" y="26"/>
                </a:lnTo>
                <a:lnTo>
                  <a:pt x="28" y="21"/>
                </a:lnTo>
                <a:lnTo>
                  <a:pt x="27" y="15"/>
                </a:lnTo>
                <a:lnTo>
                  <a:pt x="24" y="11"/>
                </a:lnTo>
                <a:lnTo>
                  <a:pt x="23" y="6"/>
                </a:lnTo>
                <a:lnTo>
                  <a:pt x="18" y="2"/>
                </a:lnTo>
                <a:lnTo>
                  <a:pt x="17" y="0"/>
                </a:lnTo>
                <a:lnTo>
                  <a:pt x="15" y="0"/>
                </a:lnTo>
                <a:lnTo>
                  <a:pt x="14" y="0"/>
                </a:lnTo>
                <a:lnTo>
                  <a:pt x="12" y="0"/>
                </a:lnTo>
                <a:lnTo>
                  <a:pt x="11" y="0"/>
                </a:lnTo>
                <a:lnTo>
                  <a:pt x="9" y="0"/>
                </a:lnTo>
                <a:lnTo>
                  <a:pt x="9" y="2"/>
                </a:lnTo>
                <a:lnTo>
                  <a:pt x="8" y="3"/>
                </a:lnTo>
                <a:lnTo>
                  <a:pt x="6" y="5"/>
                </a:lnTo>
                <a:lnTo>
                  <a:pt x="5" y="6"/>
                </a:lnTo>
                <a:lnTo>
                  <a:pt x="5" y="8"/>
                </a:lnTo>
                <a:lnTo>
                  <a:pt x="3" y="11"/>
                </a:lnTo>
                <a:lnTo>
                  <a:pt x="3" y="12"/>
                </a:lnTo>
                <a:lnTo>
                  <a:pt x="3" y="15"/>
                </a:lnTo>
                <a:lnTo>
                  <a:pt x="3" y="18"/>
                </a:lnTo>
              </a:path>
            </a:pathLst>
          </a:custGeom>
          <a:solidFill>
            <a:srgbClr val="FFFF00"/>
          </a:solidFill>
          <a:ln w="4763">
            <a:solidFill>
              <a:srgbClr val="990000"/>
            </a:solidFill>
            <a:round/>
            <a:headEnd/>
            <a:tailEnd/>
          </a:ln>
        </p:spPr>
        <p:txBody>
          <a:bodyPr/>
          <a:lstStyle/>
          <a:p>
            <a:endParaRPr lang="en-US"/>
          </a:p>
        </p:txBody>
      </p:sp>
      <p:sp>
        <p:nvSpPr>
          <p:cNvPr id="53336" name="Freeform 87"/>
          <p:cNvSpPr>
            <a:spLocks/>
          </p:cNvSpPr>
          <p:nvPr/>
        </p:nvSpPr>
        <p:spPr bwMode="auto">
          <a:xfrm>
            <a:off x="6262688" y="4038603"/>
            <a:ext cx="685800" cy="239713"/>
          </a:xfrm>
          <a:custGeom>
            <a:avLst/>
            <a:gdLst>
              <a:gd name="T0" fmla="*/ 2147483647 w 486"/>
              <a:gd name="T1" fmla="*/ 2147483647 h 151"/>
              <a:gd name="T2" fmla="*/ 2147483647 w 486"/>
              <a:gd name="T3" fmla="*/ 2147483647 h 151"/>
              <a:gd name="T4" fmla="*/ 2147483647 w 486"/>
              <a:gd name="T5" fmla="*/ 2147483647 h 151"/>
              <a:gd name="T6" fmla="*/ 2147483647 w 486"/>
              <a:gd name="T7" fmla="*/ 2147483647 h 151"/>
              <a:gd name="T8" fmla="*/ 2147483647 w 486"/>
              <a:gd name="T9" fmla="*/ 2147483647 h 151"/>
              <a:gd name="T10" fmla="*/ 2147483647 w 486"/>
              <a:gd name="T11" fmla="*/ 2147483647 h 151"/>
              <a:gd name="T12" fmla="*/ 2147483647 w 486"/>
              <a:gd name="T13" fmla="*/ 2147483647 h 151"/>
              <a:gd name="T14" fmla="*/ 2147483647 w 486"/>
              <a:gd name="T15" fmla="*/ 2147483647 h 151"/>
              <a:gd name="T16" fmla="*/ 2147483647 w 486"/>
              <a:gd name="T17" fmla="*/ 2147483647 h 151"/>
              <a:gd name="T18" fmla="*/ 2147483647 w 486"/>
              <a:gd name="T19" fmla="*/ 2147483647 h 151"/>
              <a:gd name="T20" fmla="*/ 2147483647 w 486"/>
              <a:gd name="T21" fmla="*/ 2147483647 h 151"/>
              <a:gd name="T22" fmla="*/ 2147483647 w 486"/>
              <a:gd name="T23" fmla="*/ 2147483647 h 151"/>
              <a:gd name="T24" fmla="*/ 2147483647 w 486"/>
              <a:gd name="T25" fmla="*/ 2147483647 h 151"/>
              <a:gd name="T26" fmla="*/ 0 w 486"/>
              <a:gd name="T27" fmla="*/ 2147483647 h 151"/>
              <a:gd name="T28" fmla="*/ 2147483647 w 486"/>
              <a:gd name="T29" fmla="*/ 2147483647 h 151"/>
              <a:gd name="T30" fmla="*/ 2147483647 w 486"/>
              <a:gd name="T31" fmla="*/ 2147483647 h 151"/>
              <a:gd name="T32" fmla="*/ 2147483647 w 486"/>
              <a:gd name="T33" fmla="*/ 2147483647 h 151"/>
              <a:gd name="T34" fmla="*/ 2147483647 w 486"/>
              <a:gd name="T35" fmla="*/ 2147483647 h 151"/>
              <a:gd name="T36" fmla="*/ 2147483647 w 486"/>
              <a:gd name="T37" fmla="*/ 2147483647 h 151"/>
              <a:gd name="T38" fmla="*/ 2147483647 w 486"/>
              <a:gd name="T39" fmla="*/ 2147483647 h 151"/>
              <a:gd name="T40" fmla="*/ 2147483647 w 486"/>
              <a:gd name="T41" fmla="*/ 2147483647 h 151"/>
              <a:gd name="T42" fmla="*/ 2147483647 w 486"/>
              <a:gd name="T43" fmla="*/ 2147483647 h 151"/>
              <a:gd name="T44" fmla="*/ 2147483647 w 486"/>
              <a:gd name="T45" fmla="*/ 2147483647 h 151"/>
              <a:gd name="T46" fmla="*/ 2147483647 w 486"/>
              <a:gd name="T47" fmla="*/ 2147483647 h 151"/>
              <a:gd name="T48" fmla="*/ 2147483647 w 486"/>
              <a:gd name="T49" fmla="*/ 2147483647 h 151"/>
              <a:gd name="T50" fmla="*/ 2147483647 w 486"/>
              <a:gd name="T51" fmla="*/ 2147483647 h 151"/>
              <a:gd name="T52" fmla="*/ 2147483647 w 486"/>
              <a:gd name="T53" fmla="*/ 2147483647 h 151"/>
              <a:gd name="T54" fmla="*/ 2147483647 w 486"/>
              <a:gd name="T55" fmla="*/ 2147483647 h 151"/>
              <a:gd name="T56" fmla="*/ 2147483647 w 486"/>
              <a:gd name="T57" fmla="*/ 2147483647 h 151"/>
              <a:gd name="T58" fmla="*/ 2147483647 w 486"/>
              <a:gd name="T59" fmla="*/ 2147483647 h 151"/>
              <a:gd name="T60" fmla="*/ 2147483647 w 486"/>
              <a:gd name="T61" fmla="*/ 2147483647 h 151"/>
              <a:gd name="T62" fmla="*/ 2147483647 w 486"/>
              <a:gd name="T63" fmla="*/ 2147483647 h 151"/>
              <a:gd name="T64" fmla="*/ 2147483647 w 486"/>
              <a:gd name="T65" fmla="*/ 2147483647 h 151"/>
              <a:gd name="T66" fmla="*/ 2147483647 w 486"/>
              <a:gd name="T67" fmla="*/ 2147483647 h 151"/>
              <a:gd name="T68" fmla="*/ 2147483647 w 486"/>
              <a:gd name="T69" fmla="*/ 2147483647 h 151"/>
              <a:gd name="T70" fmla="*/ 2147483647 w 486"/>
              <a:gd name="T71" fmla="*/ 2147483647 h 151"/>
              <a:gd name="T72" fmla="*/ 2147483647 w 486"/>
              <a:gd name="T73" fmla="*/ 2147483647 h 151"/>
              <a:gd name="T74" fmla="*/ 2147483647 w 486"/>
              <a:gd name="T75" fmla="*/ 2147483647 h 151"/>
              <a:gd name="T76" fmla="*/ 2147483647 w 486"/>
              <a:gd name="T77" fmla="*/ 2147483647 h 151"/>
              <a:gd name="T78" fmla="*/ 2147483647 w 486"/>
              <a:gd name="T79" fmla="*/ 2147483647 h 151"/>
              <a:gd name="T80" fmla="*/ 2147483647 w 486"/>
              <a:gd name="T81" fmla="*/ 2147483647 h 151"/>
              <a:gd name="T82" fmla="*/ 2147483647 w 486"/>
              <a:gd name="T83" fmla="*/ 2147483647 h 151"/>
              <a:gd name="T84" fmla="*/ 2147483647 w 486"/>
              <a:gd name="T85" fmla="*/ 2147483647 h 151"/>
              <a:gd name="T86" fmla="*/ 2147483647 w 486"/>
              <a:gd name="T87" fmla="*/ 2147483647 h 151"/>
              <a:gd name="T88" fmla="*/ 2147483647 w 486"/>
              <a:gd name="T89" fmla="*/ 2147483647 h 151"/>
              <a:gd name="T90" fmla="*/ 2147483647 w 486"/>
              <a:gd name="T91" fmla="*/ 2147483647 h 151"/>
              <a:gd name="T92" fmla="*/ 2147483647 w 486"/>
              <a:gd name="T93" fmla="*/ 2147483647 h 151"/>
              <a:gd name="T94" fmla="*/ 2147483647 w 486"/>
              <a:gd name="T95" fmla="*/ 2147483647 h 151"/>
              <a:gd name="T96" fmla="*/ 2147483647 w 486"/>
              <a:gd name="T97" fmla="*/ 2147483647 h 151"/>
              <a:gd name="T98" fmla="*/ 2147483647 w 486"/>
              <a:gd name="T99" fmla="*/ 0 h 151"/>
              <a:gd name="T100" fmla="*/ 2147483647 w 486"/>
              <a:gd name="T101" fmla="*/ 0 h 151"/>
              <a:gd name="T102" fmla="*/ 2147483647 w 486"/>
              <a:gd name="T103" fmla="*/ 2147483647 h 151"/>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486"/>
              <a:gd name="T157" fmla="*/ 0 h 151"/>
              <a:gd name="T158" fmla="*/ 486 w 486"/>
              <a:gd name="T159" fmla="*/ 151 h 151"/>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486" h="151">
                <a:moveTo>
                  <a:pt x="253" y="5"/>
                </a:moveTo>
                <a:lnTo>
                  <a:pt x="248" y="8"/>
                </a:lnTo>
                <a:lnTo>
                  <a:pt x="244" y="11"/>
                </a:lnTo>
                <a:lnTo>
                  <a:pt x="239" y="13"/>
                </a:lnTo>
                <a:lnTo>
                  <a:pt x="233" y="16"/>
                </a:lnTo>
                <a:lnTo>
                  <a:pt x="229" y="18"/>
                </a:lnTo>
                <a:lnTo>
                  <a:pt x="224" y="19"/>
                </a:lnTo>
                <a:lnTo>
                  <a:pt x="219" y="19"/>
                </a:lnTo>
                <a:lnTo>
                  <a:pt x="214" y="19"/>
                </a:lnTo>
                <a:lnTo>
                  <a:pt x="207" y="19"/>
                </a:lnTo>
                <a:lnTo>
                  <a:pt x="199" y="19"/>
                </a:lnTo>
                <a:lnTo>
                  <a:pt x="190" y="18"/>
                </a:lnTo>
                <a:lnTo>
                  <a:pt x="183" y="16"/>
                </a:lnTo>
                <a:lnTo>
                  <a:pt x="174" y="16"/>
                </a:lnTo>
                <a:lnTo>
                  <a:pt x="167" y="15"/>
                </a:lnTo>
                <a:lnTo>
                  <a:pt x="159" y="15"/>
                </a:lnTo>
                <a:lnTo>
                  <a:pt x="151" y="13"/>
                </a:lnTo>
                <a:lnTo>
                  <a:pt x="149" y="15"/>
                </a:lnTo>
                <a:lnTo>
                  <a:pt x="148" y="15"/>
                </a:lnTo>
                <a:lnTo>
                  <a:pt x="145" y="15"/>
                </a:lnTo>
                <a:lnTo>
                  <a:pt x="143" y="16"/>
                </a:lnTo>
                <a:lnTo>
                  <a:pt x="142" y="18"/>
                </a:lnTo>
                <a:lnTo>
                  <a:pt x="139" y="18"/>
                </a:lnTo>
                <a:lnTo>
                  <a:pt x="137" y="19"/>
                </a:lnTo>
                <a:lnTo>
                  <a:pt x="134" y="21"/>
                </a:lnTo>
                <a:lnTo>
                  <a:pt x="128" y="22"/>
                </a:lnTo>
                <a:lnTo>
                  <a:pt x="122" y="22"/>
                </a:lnTo>
                <a:lnTo>
                  <a:pt x="117" y="21"/>
                </a:lnTo>
                <a:lnTo>
                  <a:pt x="111" y="19"/>
                </a:lnTo>
                <a:lnTo>
                  <a:pt x="105" y="16"/>
                </a:lnTo>
                <a:lnTo>
                  <a:pt x="99" y="15"/>
                </a:lnTo>
                <a:lnTo>
                  <a:pt x="91" y="13"/>
                </a:lnTo>
                <a:lnTo>
                  <a:pt x="85" y="13"/>
                </a:lnTo>
                <a:lnTo>
                  <a:pt x="81" y="15"/>
                </a:lnTo>
                <a:lnTo>
                  <a:pt x="77" y="16"/>
                </a:lnTo>
                <a:lnTo>
                  <a:pt x="72" y="19"/>
                </a:lnTo>
                <a:lnTo>
                  <a:pt x="69" y="22"/>
                </a:lnTo>
                <a:lnTo>
                  <a:pt x="65" y="24"/>
                </a:lnTo>
                <a:lnTo>
                  <a:pt x="60" y="25"/>
                </a:lnTo>
                <a:lnTo>
                  <a:pt x="56" y="27"/>
                </a:lnTo>
                <a:lnTo>
                  <a:pt x="51" y="25"/>
                </a:lnTo>
                <a:lnTo>
                  <a:pt x="48" y="24"/>
                </a:lnTo>
                <a:lnTo>
                  <a:pt x="44" y="24"/>
                </a:lnTo>
                <a:lnTo>
                  <a:pt x="41" y="22"/>
                </a:lnTo>
                <a:lnTo>
                  <a:pt x="37" y="22"/>
                </a:lnTo>
                <a:lnTo>
                  <a:pt x="34" y="21"/>
                </a:lnTo>
                <a:lnTo>
                  <a:pt x="31" y="21"/>
                </a:lnTo>
                <a:lnTo>
                  <a:pt x="26" y="21"/>
                </a:lnTo>
                <a:lnTo>
                  <a:pt x="23" y="21"/>
                </a:lnTo>
                <a:lnTo>
                  <a:pt x="19" y="21"/>
                </a:lnTo>
                <a:lnTo>
                  <a:pt x="14" y="22"/>
                </a:lnTo>
                <a:lnTo>
                  <a:pt x="10" y="22"/>
                </a:lnTo>
                <a:lnTo>
                  <a:pt x="7" y="25"/>
                </a:lnTo>
                <a:lnTo>
                  <a:pt x="4" y="27"/>
                </a:lnTo>
                <a:lnTo>
                  <a:pt x="1" y="31"/>
                </a:lnTo>
                <a:lnTo>
                  <a:pt x="0" y="36"/>
                </a:lnTo>
                <a:lnTo>
                  <a:pt x="0" y="40"/>
                </a:lnTo>
                <a:lnTo>
                  <a:pt x="1" y="46"/>
                </a:lnTo>
                <a:lnTo>
                  <a:pt x="3" y="52"/>
                </a:lnTo>
                <a:lnTo>
                  <a:pt x="4" y="56"/>
                </a:lnTo>
                <a:lnTo>
                  <a:pt x="7" y="61"/>
                </a:lnTo>
                <a:lnTo>
                  <a:pt x="11" y="65"/>
                </a:lnTo>
                <a:lnTo>
                  <a:pt x="14" y="70"/>
                </a:lnTo>
                <a:lnTo>
                  <a:pt x="19" y="73"/>
                </a:lnTo>
                <a:lnTo>
                  <a:pt x="25" y="76"/>
                </a:lnTo>
                <a:lnTo>
                  <a:pt x="29" y="77"/>
                </a:lnTo>
                <a:lnTo>
                  <a:pt x="35" y="77"/>
                </a:lnTo>
                <a:lnTo>
                  <a:pt x="40" y="77"/>
                </a:lnTo>
                <a:lnTo>
                  <a:pt x="44" y="76"/>
                </a:lnTo>
                <a:lnTo>
                  <a:pt x="48" y="74"/>
                </a:lnTo>
                <a:lnTo>
                  <a:pt x="53" y="73"/>
                </a:lnTo>
                <a:lnTo>
                  <a:pt x="57" y="73"/>
                </a:lnTo>
                <a:lnTo>
                  <a:pt x="62" y="74"/>
                </a:lnTo>
                <a:lnTo>
                  <a:pt x="68" y="77"/>
                </a:lnTo>
                <a:lnTo>
                  <a:pt x="74" y="80"/>
                </a:lnTo>
                <a:lnTo>
                  <a:pt x="81" y="83"/>
                </a:lnTo>
                <a:lnTo>
                  <a:pt x="87" y="86"/>
                </a:lnTo>
                <a:lnTo>
                  <a:pt x="93" y="89"/>
                </a:lnTo>
                <a:lnTo>
                  <a:pt x="100" y="90"/>
                </a:lnTo>
                <a:lnTo>
                  <a:pt x="106" y="93"/>
                </a:lnTo>
                <a:lnTo>
                  <a:pt x="112" y="95"/>
                </a:lnTo>
                <a:lnTo>
                  <a:pt x="115" y="95"/>
                </a:lnTo>
                <a:lnTo>
                  <a:pt x="118" y="95"/>
                </a:lnTo>
                <a:lnTo>
                  <a:pt x="121" y="93"/>
                </a:lnTo>
                <a:lnTo>
                  <a:pt x="125" y="92"/>
                </a:lnTo>
                <a:lnTo>
                  <a:pt x="128" y="89"/>
                </a:lnTo>
                <a:lnTo>
                  <a:pt x="131" y="89"/>
                </a:lnTo>
                <a:lnTo>
                  <a:pt x="134" y="89"/>
                </a:lnTo>
                <a:lnTo>
                  <a:pt x="137" y="89"/>
                </a:lnTo>
                <a:lnTo>
                  <a:pt x="142" y="92"/>
                </a:lnTo>
                <a:lnTo>
                  <a:pt x="146" y="95"/>
                </a:lnTo>
                <a:lnTo>
                  <a:pt x="151" y="98"/>
                </a:lnTo>
                <a:lnTo>
                  <a:pt x="155" y="101"/>
                </a:lnTo>
                <a:lnTo>
                  <a:pt x="159" y="104"/>
                </a:lnTo>
                <a:lnTo>
                  <a:pt x="164" y="108"/>
                </a:lnTo>
                <a:lnTo>
                  <a:pt x="170" y="111"/>
                </a:lnTo>
                <a:lnTo>
                  <a:pt x="174" y="116"/>
                </a:lnTo>
                <a:lnTo>
                  <a:pt x="180" y="122"/>
                </a:lnTo>
                <a:lnTo>
                  <a:pt x="186" y="128"/>
                </a:lnTo>
                <a:lnTo>
                  <a:pt x="190" y="133"/>
                </a:lnTo>
                <a:lnTo>
                  <a:pt x="196" y="139"/>
                </a:lnTo>
                <a:lnTo>
                  <a:pt x="202" y="145"/>
                </a:lnTo>
                <a:lnTo>
                  <a:pt x="208" y="148"/>
                </a:lnTo>
                <a:lnTo>
                  <a:pt x="216" y="150"/>
                </a:lnTo>
                <a:lnTo>
                  <a:pt x="223" y="148"/>
                </a:lnTo>
                <a:lnTo>
                  <a:pt x="227" y="147"/>
                </a:lnTo>
                <a:lnTo>
                  <a:pt x="230" y="145"/>
                </a:lnTo>
                <a:lnTo>
                  <a:pt x="235" y="144"/>
                </a:lnTo>
                <a:lnTo>
                  <a:pt x="238" y="144"/>
                </a:lnTo>
                <a:lnTo>
                  <a:pt x="241" y="142"/>
                </a:lnTo>
                <a:lnTo>
                  <a:pt x="244" y="142"/>
                </a:lnTo>
                <a:lnTo>
                  <a:pt x="247" y="141"/>
                </a:lnTo>
                <a:lnTo>
                  <a:pt x="250" y="141"/>
                </a:lnTo>
                <a:lnTo>
                  <a:pt x="254" y="138"/>
                </a:lnTo>
                <a:lnTo>
                  <a:pt x="257" y="135"/>
                </a:lnTo>
                <a:lnTo>
                  <a:pt x="259" y="132"/>
                </a:lnTo>
                <a:lnTo>
                  <a:pt x="261" y="129"/>
                </a:lnTo>
                <a:lnTo>
                  <a:pt x="264" y="125"/>
                </a:lnTo>
                <a:lnTo>
                  <a:pt x="267" y="122"/>
                </a:lnTo>
                <a:lnTo>
                  <a:pt x="269" y="117"/>
                </a:lnTo>
                <a:lnTo>
                  <a:pt x="272" y="114"/>
                </a:lnTo>
                <a:lnTo>
                  <a:pt x="276" y="111"/>
                </a:lnTo>
                <a:lnTo>
                  <a:pt x="279" y="110"/>
                </a:lnTo>
                <a:lnTo>
                  <a:pt x="284" y="111"/>
                </a:lnTo>
                <a:lnTo>
                  <a:pt x="288" y="113"/>
                </a:lnTo>
                <a:lnTo>
                  <a:pt x="293" y="114"/>
                </a:lnTo>
                <a:lnTo>
                  <a:pt x="297" y="117"/>
                </a:lnTo>
                <a:lnTo>
                  <a:pt x="301" y="119"/>
                </a:lnTo>
                <a:lnTo>
                  <a:pt x="307" y="119"/>
                </a:lnTo>
                <a:lnTo>
                  <a:pt x="313" y="117"/>
                </a:lnTo>
                <a:lnTo>
                  <a:pt x="319" y="116"/>
                </a:lnTo>
                <a:lnTo>
                  <a:pt x="325" y="114"/>
                </a:lnTo>
                <a:lnTo>
                  <a:pt x="332" y="111"/>
                </a:lnTo>
                <a:lnTo>
                  <a:pt x="338" y="110"/>
                </a:lnTo>
                <a:lnTo>
                  <a:pt x="346" y="108"/>
                </a:lnTo>
                <a:lnTo>
                  <a:pt x="353" y="108"/>
                </a:lnTo>
                <a:lnTo>
                  <a:pt x="361" y="108"/>
                </a:lnTo>
                <a:lnTo>
                  <a:pt x="369" y="110"/>
                </a:lnTo>
                <a:lnTo>
                  <a:pt x="377" y="114"/>
                </a:lnTo>
                <a:lnTo>
                  <a:pt x="381" y="119"/>
                </a:lnTo>
                <a:lnTo>
                  <a:pt x="387" y="126"/>
                </a:lnTo>
                <a:lnTo>
                  <a:pt x="392" y="133"/>
                </a:lnTo>
                <a:lnTo>
                  <a:pt x="398" y="139"/>
                </a:lnTo>
                <a:lnTo>
                  <a:pt x="403" y="147"/>
                </a:lnTo>
                <a:lnTo>
                  <a:pt x="412" y="151"/>
                </a:lnTo>
                <a:lnTo>
                  <a:pt x="415" y="151"/>
                </a:lnTo>
                <a:lnTo>
                  <a:pt x="418" y="150"/>
                </a:lnTo>
                <a:lnTo>
                  <a:pt x="423" y="147"/>
                </a:lnTo>
                <a:lnTo>
                  <a:pt x="427" y="144"/>
                </a:lnTo>
                <a:lnTo>
                  <a:pt x="433" y="139"/>
                </a:lnTo>
                <a:lnTo>
                  <a:pt x="437" y="136"/>
                </a:lnTo>
                <a:lnTo>
                  <a:pt x="440" y="132"/>
                </a:lnTo>
                <a:lnTo>
                  <a:pt x="443" y="129"/>
                </a:lnTo>
                <a:lnTo>
                  <a:pt x="446" y="126"/>
                </a:lnTo>
                <a:lnTo>
                  <a:pt x="449" y="120"/>
                </a:lnTo>
                <a:lnTo>
                  <a:pt x="454" y="114"/>
                </a:lnTo>
                <a:lnTo>
                  <a:pt x="458" y="107"/>
                </a:lnTo>
                <a:lnTo>
                  <a:pt x="463" y="99"/>
                </a:lnTo>
                <a:lnTo>
                  <a:pt x="466" y="92"/>
                </a:lnTo>
                <a:lnTo>
                  <a:pt x="469" y="88"/>
                </a:lnTo>
                <a:lnTo>
                  <a:pt x="470" y="83"/>
                </a:lnTo>
                <a:lnTo>
                  <a:pt x="470" y="80"/>
                </a:lnTo>
                <a:lnTo>
                  <a:pt x="470" y="76"/>
                </a:lnTo>
                <a:lnTo>
                  <a:pt x="470" y="71"/>
                </a:lnTo>
                <a:lnTo>
                  <a:pt x="472" y="68"/>
                </a:lnTo>
                <a:lnTo>
                  <a:pt x="472" y="64"/>
                </a:lnTo>
                <a:lnTo>
                  <a:pt x="472" y="61"/>
                </a:lnTo>
                <a:lnTo>
                  <a:pt x="473" y="58"/>
                </a:lnTo>
                <a:lnTo>
                  <a:pt x="474" y="55"/>
                </a:lnTo>
                <a:lnTo>
                  <a:pt x="476" y="52"/>
                </a:lnTo>
                <a:lnTo>
                  <a:pt x="480" y="48"/>
                </a:lnTo>
                <a:lnTo>
                  <a:pt x="483" y="45"/>
                </a:lnTo>
                <a:lnTo>
                  <a:pt x="485" y="40"/>
                </a:lnTo>
                <a:lnTo>
                  <a:pt x="486" y="34"/>
                </a:lnTo>
                <a:lnTo>
                  <a:pt x="485" y="28"/>
                </a:lnTo>
                <a:lnTo>
                  <a:pt x="480" y="22"/>
                </a:lnTo>
                <a:lnTo>
                  <a:pt x="472" y="13"/>
                </a:lnTo>
                <a:lnTo>
                  <a:pt x="466" y="11"/>
                </a:lnTo>
                <a:lnTo>
                  <a:pt x="460" y="8"/>
                </a:lnTo>
                <a:lnTo>
                  <a:pt x="452" y="6"/>
                </a:lnTo>
                <a:lnTo>
                  <a:pt x="445" y="5"/>
                </a:lnTo>
                <a:lnTo>
                  <a:pt x="437" y="5"/>
                </a:lnTo>
                <a:lnTo>
                  <a:pt x="430" y="5"/>
                </a:lnTo>
                <a:lnTo>
                  <a:pt x="421" y="6"/>
                </a:lnTo>
                <a:lnTo>
                  <a:pt x="415" y="6"/>
                </a:lnTo>
                <a:lnTo>
                  <a:pt x="402" y="8"/>
                </a:lnTo>
                <a:lnTo>
                  <a:pt x="390" y="6"/>
                </a:lnTo>
                <a:lnTo>
                  <a:pt x="378" y="5"/>
                </a:lnTo>
                <a:lnTo>
                  <a:pt x="366" y="3"/>
                </a:lnTo>
                <a:lnTo>
                  <a:pt x="355" y="2"/>
                </a:lnTo>
                <a:lnTo>
                  <a:pt x="343" y="2"/>
                </a:lnTo>
                <a:lnTo>
                  <a:pt x="331" y="2"/>
                </a:lnTo>
                <a:lnTo>
                  <a:pt x="319" y="5"/>
                </a:lnTo>
                <a:lnTo>
                  <a:pt x="313" y="5"/>
                </a:lnTo>
                <a:lnTo>
                  <a:pt x="306" y="6"/>
                </a:lnTo>
                <a:lnTo>
                  <a:pt x="300" y="5"/>
                </a:lnTo>
                <a:lnTo>
                  <a:pt x="293" y="5"/>
                </a:lnTo>
                <a:lnTo>
                  <a:pt x="285" y="3"/>
                </a:lnTo>
                <a:lnTo>
                  <a:pt x="279" y="2"/>
                </a:lnTo>
                <a:lnTo>
                  <a:pt x="272" y="0"/>
                </a:lnTo>
                <a:lnTo>
                  <a:pt x="264" y="0"/>
                </a:lnTo>
                <a:lnTo>
                  <a:pt x="263" y="0"/>
                </a:lnTo>
                <a:lnTo>
                  <a:pt x="261" y="0"/>
                </a:lnTo>
                <a:lnTo>
                  <a:pt x="260" y="0"/>
                </a:lnTo>
                <a:lnTo>
                  <a:pt x="259" y="0"/>
                </a:lnTo>
                <a:lnTo>
                  <a:pt x="257" y="2"/>
                </a:lnTo>
                <a:lnTo>
                  <a:pt x="256" y="2"/>
                </a:lnTo>
                <a:lnTo>
                  <a:pt x="254" y="3"/>
                </a:lnTo>
                <a:lnTo>
                  <a:pt x="253" y="5"/>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337" name="Freeform 88"/>
          <p:cNvSpPr>
            <a:spLocks/>
          </p:cNvSpPr>
          <p:nvPr/>
        </p:nvSpPr>
        <p:spPr bwMode="auto">
          <a:xfrm>
            <a:off x="6276976" y="4083054"/>
            <a:ext cx="69851" cy="68263"/>
          </a:xfrm>
          <a:custGeom>
            <a:avLst/>
            <a:gdLst>
              <a:gd name="T0" fmla="*/ 0 w 50"/>
              <a:gd name="T1" fmla="*/ 2147483647 h 43"/>
              <a:gd name="T2" fmla="*/ 2147483647 w 50"/>
              <a:gd name="T3" fmla="*/ 2147483647 h 43"/>
              <a:gd name="T4" fmla="*/ 2147483647 w 50"/>
              <a:gd name="T5" fmla="*/ 2147483647 h 43"/>
              <a:gd name="T6" fmla="*/ 2147483647 w 50"/>
              <a:gd name="T7" fmla="*/ 2147483647 h 43"/>
              <a:gd name="T8" fmla="*/ 2147483647 w 50"/>
              <a:gd name="T9" fmla="*/ 2147483647 h 43"/>
              <a:gd name="T10" fmla="*/ 2147483647 w 50"/>
              <a:gd name="T11" fmla="*/ 2147483647 h 43"/>
              <a:gd name="T12" fmla="*/ 2147483647 w 50"/>
              <a:gd name="T13" fmla="*/ 2147483647 h 43"/>
              <a:gd name="T14" fmla="*/ 2147483647 w 50"/>
              <a:gd name="T15" fmla="*/ 2147483647 h 43"/>
              <a:gd name="T16" fmla="*/ 2147483647 w 50"/>
              <a:gd name="T17" fmla="*/ 2147483647 h 43"/>
              <a:gd name="T18" fmla="*/ 2147483647 w 50"/>
              <a:gd name="T19" fmla="*/ 2147483647 h 43"/>
              <a:gd name="T20" fmla="*/ 2147483647 w 50"/>
              <a:gd name="T21" fmla="*/ 2147483647 h 43"/>
              <a:gd name="T22" fmla="*/ 2147483647 w 50"/>
              <a:gd name="T23" fmla="*/ 2147483647 h 43"/>
              <a:gd name="T24" fmla="*/ 2147483647 w 50"/>
              <a:gd name="T25" fmla="*/ 2147483647 h 43"/>
              <a:gd name="T26" fmla="*/ 2147483647 w 50"/>
              <a:gd name="T27" fmla="*/ 2147483647 h 43"/>
              <a:gd name="T28" fmla="*/ 2147483647 w 50"/>
              <a:gd name="T29" fmla="*/ 2147483647 h 43"/>
              <a:gd name="T30" fmla="*/ 2147483647 w 50"/>
              <a:gd name="T31" fmla="*/ 2147483647 h 43"/>
              <a:gd name="T32" fmla="*/ 2147483647 w 50"/>
              <a:gd name="T33" fmla="*/ 2147483647 h 43"/>
              <a:gd name="T34" fmla="*/ 2147483647 w 50"/>
              <a:gd name="T35" fmla="*/ 2147483647 h 43"/>
              <a:gd name="T36" fmla="*/ 2147483647 w 50"/>
              <a:gd name="T37" fmla="*/ 2147483647 h 43"/>
              <a:gd name="T38" fmla="*/ 2147483647 w 50"/>
              <a:gd name="T39" fmla="*/ 2147483647 h 43"/>
              <a:gd name="T40" fmla="*/ 2147483647 w 50"/>
              <a:gd name="T41" fmla="*/ 2147483647 h 43"/>
              <a:gd name="T42" fmla="*/ 2147483647 w 50"/>
              <a:gd name="T43" fmla="*/ 2147483647 h 43"/>
              <a:gd name="T44" fmla="*/ 2147483647 w 50"/>
              <a:gd name="T45" fmla="*/ 2147483647 h 43"/>
              <a:gd name="T46" fmla="*/ 2147483647 w 50"/>
              <a:gd name="T47" fmla="*/ 2147483647 h 43"/>
              <a:gd name="T48" fmla="*/ 2147483647 w 50"/>
              <a:gd name="T49" fmla="*/ 2147483647 h 43"/>
              <a:gd name="T50" fmla="*/ 2147483647 w 50"/>
              <a:gd name="T51" fmla="*/ 2147483647 h 43"/>
              <a:gd name="T52" fmla="*/ 2147483647 w 50"/>
              <a:gd name="T53" fmla="*/ 2147483647 h 43"/>
              <a:gd name="T54" fmla="*/ 2147483647 w 50"/>
              <a:gd name="T55" fmla="*/ 2147483647 h 43"/>
              <a:gd name="T56" fmla="*/ 2147483647 w 50"/>
              <a:gd name="T57" fmla="*/ 2147483647 h 43"/>
              <a:gd name="T58" fmla="*/ 2147483647 w 50"/>
              <a:gd name="T59" fmla="*/ 2147483647 h 43"/>
              <a:gd name="T60" fmla="*/ 2147483647 w 50"/>
              <a:gd name="T61" fmla="*/ 2147483647 h 43"/>
              <a:gd name="T62" fmla="*/ 2147483647 w 50"/>
              <a:gd name="T63" fmla="*/ 2147483647 h 43"/>
              <a:gd name="T64" fmla="*/ 2147483647 w 50"/>
              <a:gd name="T65" fmla="*/ 2147483647 h 43"/>
              <a:gd name="T66" fmla="*/ 2147483647 w 50"/>
              <a:gd name="T67" fmla="*/ 2147483647 h 43"/>
              <a:gd name="T68" fmla="*/ 2147483647 w 50"/>
              <a:gd name="T69" fmla="*/ 2147483647 h 43"/>
              <a:gd name="T70" fmla="*/ 2147483647 w 50"/>
              <a:gd name="T71" fmla="*/ 0 h 43"/>
              <a:gd name="T72" fmla="*/ 2147483647 w 50"/>
              <a:gd name="T73" fmla="*/ 0 h 43"/>
              <a:gd name="T74" fmla="*/ 2147483647 w 50"/>
              <a:gd name="T75" fmla="*/ 0 h 43"/>
              <a:gd name="T76" fmla="*/ 2147483647 w 50"/>
              <a:gd name="T77" fmla="*/ 2147483647 h 43"/>
              <a:gd name="T78" fmla="*/ 0 w 50"/>
              <a:gd name="T79" fmla="*/ 2147483647 h 43"/>
              <a:gd name="T80" fmla="*/ 0 w 50"/>
              <a:gd name="T81" fmla="*/ 2147483647 h 43"/>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50"/>
              <a:gd name="T124" fmla="*/ 0 h 43"/>
              <a:gd name="T125" fmla="*/ 50 w 50"/>
              <a:gd name="T126" fmla="*/ 43 h 43"/>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50" h="43">
                <a:moveTo>
                  <a:pt x="0" y="14"/>
                </a:moveTo>
                <a:lnTo>
                  <a:pt x="1" y="17"/>
                </a:lnTo>
                <a:lnTo>
                  <a:pt x="1" y="20"/>
                </a:lnTo>
                <a:lnTo>
                  <a:pt x="3" y="22"/>
                </a:lnTo>
                <a:lnTo>
                  <a:pt x="4" y="25"/>
                </a:lnTo>
                <a:lnTo>
                  <a:pt x="6" y="28"/>
                </a:lnTo>
                <a:lnTo>
                  <a:pt x="7" y="31"/>
                </a:lnTo>
                <a:lnTo>
                  <a:pt x="9" y="34"/>
                </a:lnTo>
                <a:lnTo>
                  <a:pt x="12" y="36"/>
                </a:lnTo>
                <a:lnTo>
                  <a:pt x="15" y="39"/>
                </a:lnTo>
                <a:lnTo>
                  <a:pt x="19" y="40"/>
                </a:lnTo>
                <a:lnTo>
                  <a:pt x="22" y="42"/>
                </a:lnTo>
                <a:lnTo>
                  <a:pt x="27" y="43"/>
                </a:lnTo>
                <a:lnTo>
                  <a:pt x="31" y="43"/>
                </a:lnTo>
                <a:lnTo>
                  <a:pt x="36" y="43"/>
                </a:lnTo>
                <a:lnTo>
                  <a:pt x="40" y="42"/>
                </a:lnTo>
                <a:lnTo>
                  <a:pt x="44" y="39"/>
                </a:lnTo>
                <a:lnTo>
                  <a:pt x="46" y="36"/>
                </a:lnTo>
                <a:lnTo>
                  <a:pt x="47" y="34"/>
                </a:lnTo>
                <a:lnTo>
                  <a:pt x="47" y="31"/>
                </a:lnTo>
                <a:lnTo>
                  <a:pt x="49" y="30"/>
                </a:lnTo>
                <a:lnTo>
                  <a:pt x="49" y="27"/>
                </a:lnTo>
                <a:lnTo>
                  <a:pt x="50" y="24"/>
                </a:lnTo>
                <a:lnTo>
                  <a:pt x="49" y="21"/>
                </a:lnTo>
                <a:lnTo>
                  <a:pt x="49" y="18"/>
                </a:lnTo>
                <a:lnTo>
                  <a:pt x="47" y="17"/>
                </a:lnTo>
                <a:lnTo>
                  <a:pt x="46" y="15"/>
                </a:lnTo>
                <a:lnTo>
                  <a:pt x="44" y="14"/>
                </a:lnTo>
                <a:lnTo>
                  <a:pt x="43" y="12"/>
                </a:lnTo>
                <a:lnTo>
                  <a:pt x="43" y="11"/>
                </a:lnTo>
                <a:lnTo>
                  <a:pt x="41" y="9"/>
                </a:lnTo>
                <a:lnTo>
                  <a:pt x="38" y="9"/>
                </a:lnTo>
                <a:lnTo>
                  <a:pt x="37" y="8"/>
                </a:lnTo>
                <a:lnTo>
                  <a:pt x="33" y="5"/>
                </a:lnTo>
                <a:lnTo>
                  <a:pt x="25" y="2"/>
                </a:lnTo>
                <a:lnTo>
                  <a:pt x="19" y="0"/>
                </a:lnTo>
                <a:lnTo>
                  <a:pt x="13" y="0"/>
                </a:lnTo>
                <a:lnTo>
                  <a:pt x="7" y="0"/>
                </a:lnTo>
                <a:lnTo>
                  <a:pt x="3" y="3"/>
                </a:lnTo>
                <a:lnTo>
                  <a:pt x="0" y="8"/>
                </a:lnTo>
                <a:lnTo>
                  <a:pt x="0" y="14"/>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338" name="Freeform 89"/>
          <p:cNvSpPr>
            <a:spLocks/>
          </p:cNvSpPr>
          <p:nvPr/>
        </p:nvSpPr>
        <p:spPr bwMode="auto">
          <a:xfrm>
            <a:off x="6276976" y="4083054"/>
            <a:ext cx="69851" cy="68263"/>
          </a:xfrm>
          <a:custGeom>
            <a:avLst/>
            <a:gdLst>
              <a:gd name="T0" fmla="*/ 0 w 50"/>
              <a:gd name="T1" fmla="*/ 2147483647 h 43"/>
              <a:gd name="T2" fmla="*/ 2147483647 w 50"/>
              <a:gd name="T3" fmla="*/ 2147483647 h 43"/>
              <a:gd name="T4" fmla="*/ 2147483647 w 50"/>
              <a:gd name="T5" fmla="*/ 2147483647 h 43"/>
              <a:gd name="T6" fmla="*/ 2147483647 w 50"/>
              <a:gd name="T7" fmla="*/ 2147483647 h 43"/>
              <a:gd name="T8" fmla="*/ 2147483647 w 50"/>
              <a:gd name="T9" fmla="*/ 2147483647 h 43"/>
              <a:gd name="T10" fmla="*/ 2147483647 w 50"/>
              <a:gd name="T11" fmla="*/ 2147483647 h 43"/>
              <a:gd name="T12" fmla="*/ 2147483647 w 50"/>
              <a:gd name="T13" fmla="*/ 2147483647 h 43"/>
              <a:gd name="T14" fmla="*/ 2147483647 w 50"/>
              <a:gd name="T15" fmla="*/ 2147483647 h 43"/>
              <a:gd name="T16" fmla="*/ 2147483647 w 50"/>
              <a:gd name="T17" fmla="*/ 2147483647 h 43"/>
              <a:gd name="T18" fmla="*/ 2147483647 w 50"/>
              <a:gd name="T19" fmla="*/ 2147483647 h 43"/>
              <a:gd name="T20" fmla="*/ 2147483647 w 50"/>
              <a:gd name="T21" fmla="*/ 2147483647 h 43"/>
              <a:gd name="T22" fmla="*/ 2147483647 w 50"/>
              <a:gd name="T23" fmla="*/ 2147483647 h 43"/>
              <a:gd name="T24" fmla="*/ 2147483647 w 50"/>
              <a:gd name="T25" fmla="*/ 2147483647 h 43"/>
              <a:gd name="T26" fmla="*/ 2147483647 w 50"/>
              <a:gd name="T27" fmla="*/ 2147483647 h 43"/>
              <a:gd name="T28" fmla="*/ 2147483647 w 50"/>
              <a:gd name="T29" fmla="*/ 2147483647 h 43"/>
              <a:gd name="T30" fmla="*/ 2147483647 w 50"/>
              <a:gd name="T31" fmla="*/ 2147483647 h 43"/>
              <a:gd name="T32" fmla="*/ 2147483647 w 50"/>
              <a:gd name="T33" fmla="*/ 2147483647 h 43"/>
              <a:gd name="T34" fmla="*/ 2147483647 w 50"/>
              <a:gd name="T35" fmla="*/ 2147483647 h 43"/>
              <a:gd name="T36" fmla="*/ 2147483647 w 50"/>
              <a:gd name="T37" fmla="*/ 2147483647 h 43"/>
              <a:gd name="T38" fmla="*/ 2147483647 w 50"/>
              <a:gd name="T39" fmla="*/ 2147483647 h 43"/>
              <a:gd name="T40" fmla="*/ 2147483647 w 50"/>
              <a:gd name="T41" fmla="*/ 2147483647 h 43"/>
              <a:gd name="T42" fmla="*/ 2147483647 w 50"/>
              <a:gd name="T43" fmla="*/ 2147483647 h 43"/>
              <a:gd name="T44" fmla="*/ 2147483647 w 50"/>
              <a:gd name="T45" fmla="*/ 2147483647 h 43"/>
              <a:gd name="T46" fmla="*/ 2147483647 w 50"/>
              <a:gd name="T47" fmla="*/ 2147483647 h 43"/>
              <a:gd name="T48" fmla="*/ 2147483647 w 50"/>
              <a:gd name="T49" fmla="*/ 2147483647 h 43"/>
              <a:gd name="T50" fmla="*/ 2147483647 w 50"/>
              <a:gd name="T51" fmla="*/ 2147483647 h 43"/>
              <a:gd name="T52" fmla="*/ 2147483647 w 50"/>
              <a:gd name="T53" fmla="*/ 2147483647 h 43"/>
              <a:gd name="T54" fmla="*/ 2147483647 w 50"/>
              <a:gd name="T55" fmla="*/ 2147483647 h 43"/>
              <a:gd name="T56" fmla="*/ 2147483647 w 50"/>
              <a:gd name="T57" fmla="*/ 2147483647 h 43"/>
              <a:gd name="T58" fmla="*/ 2147483647 w 50"/>
              <a:gd name="T59" fmla="*/ 2147483647 h 43"/>
              <a:gd name="T60" fmla="*/ 2147483647 w 50"/>
              <a:gd name="T61" fmla="*/ 2147483647 h 43"/>
              <a:gd name="T62" fmla="*/ 2147483647 w 50"/>
              <a:gd name="T63" fmla="*/ 2147483647 h 43"/>
              <a:gd name="T64" fmla="*/ 2147483647 w 50"/>
              <a:gd name="T65" fmla="*/ 2147483647 h 43"/>
              <a:gd name="T66" fmla="*/ 2147483647 w 50"/>
              <a:gd name="T67" fmla="*/ 2147483647 h 43"/>
              <a:gd name="T68" fmla="*/ 2147483647 w 50"/>
              <a:gd name="T69" fmla="*/ 2147483647 h 43"/>
              <a:gd name="T70" fmla="*/ 2147483647 w 50"/>
              <a:gd name="T71" fmla="*/ 0 h 43"/>
              <a:gd name="T72" fmla="*/ 2147483647 w 50"/>
              <a:gd name="T73" fmla="*/ 0 h 43"/>
              <a:gd name="T74" fmla="*/ 2147483647 w 50"/>
              <a:gd name="T75" fmla="*/ 0 h 43"/>
              <a:gd name="T76" fmla="*/ 2147483647 w 50"/>
              <a:gd name="T77" fmla="*/ 2147483647 h 43"/>
              <a:gd name="T78" fmla="*/ 0 w 50"/>
              <a:gd name="T79" fmla="*/ 2147483647 h 43"/>
              <a:gd name="T80" fmla="*/ 0 w 50"/>
              <a:gd name="T81" fmla="*/ 2147483647 h 43"/>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50"/>
              <a:gd name="T124" fmla="*/ 0 h 43"/>
              <a:gd name="T125" fmla="*/ 50 w 50"/>
              <a:gd name="T126" fmla="*/ 43 h 43"/>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50" h="43">
                <a:moveTo>
                  <a:pt x="0" y="14"/>
                </a:moveTo>
                <a:lnTo>
                  <a:pt x="1" y="17"/>
                </a:lnTo>
                <a:lnTo>
                  <a:pt x="1" y="20"/>
                </a:lnTo>
                <a:lnTo>
                  <a:pt x="3" y="22"/>
                </a:lnTo>
                <a:lnTo>
                  <a:pt x="4" y="25"/>
                </a:lnTo>
                <a:lnTo>
                  <a:pt x="6" y="28"/>
                </a:lnTo>
                <a:lnTo>
                  <a:pt x="7" y="31"/>
                </a:lnTo>
                <a:lnTo>
                  <a:pt x="9" y="34"/>
                </a:lnTo>
                <a:lnTo>
                  <a:pt x="12" y="36"/>
                </a:lnTo>
                <a:lnTo>
                  <a:pt x="15" y="39"/>
                </a:lnTo>
                <a:lnTo>
                  <a:pt x="19" y="40"/>
                </a:lnTo>
                <a:lnTo>
                  <a:pt x="22" y="42"/>
                </a:lnTo>
                <a:lnTo>
                  <a:pt x="27" y="43"/>
                </a:lnTo>
                <a:lnTo>
                  <a:pt x="31" y="43"/>
                </a:lnTo>
                <a:lnTo>
                  <a:pt x="36" y="43"/>
                </a:lnTo>
                <a:lnTo>
                  <a:pt x="40" y="42"/>
                </a:lnTo>
                <a:lnTo>
                  <a:pt x="44" y="39"/>
                </a:lnTo>
                <a:lnTo>
                  <a:pt x="46" y="36"/>
                </a:lnTo>
                <a:lnTo>
                  <a:pt x="47" y="34"/>
                </a:lnTo>
                <a:lnTo>
                  <a:pt x="47" y="31"/>
                </a:lnTo>
                <a:lnTo>
                  <a:pt x="49" y="30"/>
                </a:lnTo>
                <a:lnTo>
                  <a:pt x="49" y="27"/>
                </a:lnTo>
                <a:lnTo>
                  <a:pt x="50" y="24"/>
                </a:lnTo>
                <a:lnTo>
                  <a:pt x="49" y="21"/>
                </a:lnTo>
                <a:lnTo>
                  <a:pt x="49" y="18"/>
                </a:lnTo>
                <a:lnTo>
                  <a:pt x="47" y="17"/>
                </a:lnTo>
                <a:lnTo>
                  <a:pt x="46" y="15"/>
                </a:lnTo>
                <a:lnTo>
                  <a:pt x="44" y="14"/>
                </a:lnTo>
                <a:lnTo>
                  <a:pt x="43" y="12"/>
                </a:lnTo>
                <a:lnTo>
                  <a:pt x="43" y="11"/>
                </a:lnTo>
                <a:lnTo>
                  <a:pt x="41" y="9"/>
                </a:lnTo>
                <a:lnTo>
                  <a:pt x="38" y="9"/>
                </a:lnTo>
                <a:lnTo>
                  <a:pt x="37" y="8"/>
                </a:lnTo>
                <a:lnTo>
                  <a:pt x="33" y="5"/>
                </a:lnTo>
                <a:lnTo>
                  <a:pt x="25" y="2"/>
                </a:lnTo>
                <a:lnTo>
                  <a:pt x="19" y="0"/>
                </a:lnTo>
                <a:lnTo>
                  <a:pt x="13" y="0"/>
                </a:lnTo>
                <a:lnTo>
                  <a:pt x="7" y="0"/>
                </a:lnTo>
                <a:lnTo>
                  <a:pt x="3" y="3"/>
                </a:lnTo>
                <a:lnTo>
                  <a:pt x="0" y="8"/>
                </a:lnTo>
                <a:lnTo>
                  <a:pt x="0" y="14"/>
                </a:lnTo>
              </a:path>
            </a:pathLst>
          </a:custGeom>
          <a:solidFill>
            <a:srgbClr val="FFFF00"/>
          </a:solidFill>
          <a:ln w="4763">
            <a:solidFill>
              <a:srgbClr val="990000"/>
            </a:solidFill>
            <a:round/>
            <a:headEnd/>
            <a:tailEnd/>
          </a:ln>
        </p:spPr>
        <p:txBody>
          <a:bodyPr/>
          <a:lstStyle/>
          <a:p>
            <a:endParaRPr lang="en-US"/>
          </a:p>
        </p:txBody>
      </p:sp>
      <p:sp>
        <p:nvSpPr>
          <p:cNvPr id="53339" name="Freeform 90"/>
          <p:cNvSpPr>
            <a:spLocks/>
          </p:cNvSpPr>
          <p:nvPr/>
        </p:nvSpPr>
        <p:spPr bwMode="auto">
          <a:xfrm>
            <a:off x="6362701" y="4102102"/>
            <a:ext cx="88900" cy="71439"/>
          </a:xfrm>
          <a:custGeom>
            <a:avLst/>
            <a:gdLst>
              <a:gd name="T0" fmla="*/ 2147483647 w 63"/>
              <a:gd name="T1" fmla="*/ 2147483647 h 45"/>
              <a:gd name="T2" fmla="*/ 2147483647 w 63"/>
              <a:gd name="T3" fmla="*/ 2147483647 h 45"/>
              <a:gd name="T4" fmla="*/ 2147483647 w 63"/>
              <a:gd name="T5" fmla="*/ 2147483647 h 45"/>
              <a:gd name="T6" fmla="*/ 2147483647 w 63"/>
              <a:gd name="T7" fmla="*/ 2147483647 h 45"/>
              <a:gd name="T8" fmla="*/ 2147483647 w 63"/>
              <a:gd name="T9" fmla="*/ 2147483647 h 45"/>
              <a:gd name="T10" fmla="*/ 2147483647 w 63"/>
              <a:gd name="T11" fmla="*/ 2147483647 h 45"/>
              <a:gd name="T12" fmla="*/ 0 w 63"/>
              <a:gd name="T13" fmla="*/ 2147483647 h 45"/>
              <a:gd name="T14" fmla="*/ 0 w 63"/>
              <a:gd name="T15" fmla="*/ 2147483647 h 45"/>
              <a:gd name="T16" fmla="*/ 2147483647 w 63"/>
              <a:gd name="T17" fmla="*/ 2147483647 h 45"/>
              <a:gd name="T18" fmla="*/ 2147483647 w 63"/>
              <a:gd name="T19" fmla="*/ 2147483647 h 45"/>
              <a:gd name="T20" fmla="*/ 2147483647 w 63"/>
              <a:gd name="T21" fmla="*/ 2147483647 h 45"/>
              <a:gd name="T22" fmla="*/ 2147483647 w 63"/>
              <a:gd name="T23" fmla="*/ 2147483647 h 45"/>
              <a:gd name="T24" fmla="*/ 2147483647 w 63"/>
              <a:gd name="T25" fmla="*/ 2147483647 h 45"/>
              <a:gd name="T26" fmla="*/ 2147483647 w 63"/>
              <a:gd name="T27" fmla="*/ 2147483647 h 45"/>
              <a:gd name="T28" fmla="*/ 2147483647 w 63"/>
              <a:gd name="T29" fmla="*/ 2147483647 h 45"/>
              <a:gd name="T30" fmla="*/ 2147483647 w 63"/>
              <a:gd name="T31" fmla="*/ 2147483647 h 45"/>
              <a:gd name="T32" fmla="*/ 2147483647 w 63"/>
              <a:gd name="T33" fmla="*/ 2147483647 h 45"/>
              <a:gd name="T34" fmla="*/ 2147483647 w 63"/>
              <a:gd name="T35" fmla="*/ 2147483647 h 45"/>
              <a:gd name="T36" fmla="*/ 2147483647 w 63"/>
              <a:gd name="T37" fmla="*/ 2147483647 h 45"/>
              <a:gd name="T38" fmla="*/ 2147483647 w 63"/>
              <a:gd name="T39" fmla="*/ 2147483647 h 45"/>
              <a:gd name="T40" fmla="*/ 2147483647 w 63"/>
              <a:gd name="T41" fmla="*/ 2147483647 h 45"/>
              <a:gd name="T42" fmla="*/ 2147483647 w 63"/>
              <a:gd name="T43" fmla="*/ 2147483647 h 45"/>
              <a:gd name="T44" fmla="*/ 2147483647 w 63"/>
              <a:gd name="T45" fmla="*/ 2147483647 h 45"/>
              <a:gd name="T46" fmla="*/ 2147483647 w 63"/>
              <a:gd name="T47" fmla="*/ 2147483647 h 45"/>
              <a:gd name="T48" fmla="*/ 2147483647 w 63"/>
              <a:gd name="T49" fmla="*/ 2147483647 h 45"/>
              <a:gd name="T50" fmla="*/ 2147483647 w 63"/>
              <a:gd name="T51" fmla="*/ 2147483647 h 45"/>
              <a:gd name="T52" fmla="*/ 2147483647 w 63"/>
              <a:gd name="T53" fmla="*/ 2147483647 h 45"/>
              <a:gd name="T54" fmla="*/ 2147483647 w 63"/>
              <a:gd name="T55" fmla="*/ 2147483647 h 45"/>
              <a:gd name="T56" fmla="*/ 2147483647 w 63"/>
              <a:gd name="T57" fmla="*/ 2147483647 h 45"/>
              <a:gd name="T58" fmla="*/ 2147483647 w 63"/>
              <a:gd name="T59" fmla="*/ 2147483647 h 45"/>
              <a:gd name="T60" fmla="*/ 2147483647 w 63"/>
              <a:gd name="T61" fmla="*/ 2147483647 h 45"/>
              <a:gd name="T62" fmla="*/ 2147483647 w 63"/>
              <a:gd name="T63" fmla="*/ 2147483647 h 45"/>
              <a:gd name="T64" fmla="*/ 2147483647 w 63"/>
              <a:gd name="T65" fmla="*/ 2147483647 h 45"/>
              <a:gd name="T66" fmla="*/ 2147483647 w 63"/>
              <a:gd name="T67" fmla="*/ 2147483647 h 45"/>
              <a:gd name="T68" fmla="*/ 2147483647 w 63"/>
              <a:gd name="T69" fmla="*/ 2147483647 h 45"/>
              <a:gd name="T70" fmla="*/ 2147483647 w 63"/>
              <a:gd name="T71" fmla="*/ 0 h 45"/>
              <a:gd name="T72" fmla="*/ 2147483647 w 63"/>
              <a:gd name="T73" fmla="*/ 0 h 45"/>
              <a:gd name="T74" fmla="*/ 2147483647 w 63"/>
              <a:gd name="T75" fmla="*/ 2147483647 h 45"/>
              <a:gd name="T76" fmla="*/ 2147483647 w 63"/>
              <a:gd name="T77" fmla="*/ 2147483647 h 45"/>
              <a:gd name="T78" fmla="*/ 2147483647 w 63"/>
              <a:gd name="T79" fmla="*/ 2147483647 h 45"/>
              <a:gd name="T80" fmla="*/ 2147483647 w 63"/>
              <a:gd name="T81" fmla="*/ 2147483647 h 45"/>
              <a:gd name="T82" fmla="*/ 2147483647 w 63"/>
              <a:gd name="T83" fmla="*/ 2147483647 h 45"/>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63"/>
              <a:gd name="T127" fmla="*/ 0 h 45"/>
              <a:gd name="T128" fmla="*/ 63 w 63"/>
              <a:gd name="T129" fmla="*/ 45 h 45"/>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63" h="45">
                <a:moveTo>
                  <a:pt x="11" y="12"/>
                </a:moveTo>
                <a:lnTo>
                  <a:pt x="9" y="13"/>
                </a:lnTo>
                <a:lnTo>
                  <a:pt x="7" y="15"/>
                </a:lnTo>
                <a:lnTo>
                  <a:pt x="4" y="16"/>
                </a:lnTo>
                <a:lnTo>
                  <a:pt x="3" y="19"/>
                </a:lnTo>
                <a:lnTo>
                  <a:pt x="1" y="21"/>
                </a:lnTo>
                <a:lnTo>
                  <a:pt x="0" y="24"/>
                </a:lnTo>
                <a:lnTo>
                  <a:pt x="0" y="25"/>
                </a:lnTo>
                <a:lnTo>
                  <a:pt x="1" y="27"/>
                </a:lnTo>
                <a:lnTo>
                  <a:pt x="3" y="30"/>
                </a:lnTo>
                <a:lnTo>
                  <a:pt x="6" y="33"/>
                </a:lnTo>
                <a:lnTo>
                  <a:pt x="9" y="34"/>
                </a:lnTo>
                <a:lnTo>
                  <a:pt x="11" y="37"/>
                </a:lnTo>
                <a:lnTo>
                  <a:pt x="14" y="39"/>
                </a:lnTo>
                <a:lnTo>
                  <a:pt x="19" y="40"/>
                </a:lnTo>
                <a:lnTo>
                  <a:pt x="22" y="42"/>
                </a:lnTo>
                <a:lnTo>
                  <a:pt x="25" y="43"/>
                </a:lnTo>
                <a:lnTo>
                  <a:pt x="29" y="45"/>
                </a:lnTo>
                <a:lnTo>
                  <a:pt x="32" y="45"/>
                </a:lnTo>
                <a:lnTo>
                  <a:pt x="37" y="45"/>
                </a:lnTo>
                <a:lnTo>
                  <a:pt x="40" y="45"/>
                </a:lnTo>
                <a:lnTo>
                  <a:pt x="44" y="45"/>
                </a:lnTo>
                <a:lnTo>
                  <a:pt x="47" y="45"/>
                </a:lnTo>
                <a:lnTo>
                  <a:pt x="51" y="43"/>
                </a:lnTo>
                <a:lnTo>
                  <a:pt x="54" y="42"/>
                </a:lnTo>
                <a:lnTo>
                  <a:pt x="60" y="37"/>
                </a:lnTo>
                <a:lnTo>
                  <a:pt x="63" y="33"/>
                </a:lnTo>
                <a:lnTo>
                  <a:pt x="63" y="28"/>
                </a:lnTo>
                <a:lnTo>
                  <a:pt x="62" y="22"/>
                </a:lnTo>
                <a:lnTo>
                  <a:pt x="59" y="16"/>
                </a:lnTo>
                <a:lnTo>
                  <a:pt x="56" y="12"/>
                </a:lnTo>
                <a:lnTo>
                  <a:pt x="51" y="8"/>
                </a:lnTo>
                <a:lnTo>
                  <a:pt x="48" y="5"/>
                </a:lnTo>
                <a:lnTo>
                  <a:pt x="46" y="2"/>
                </a:lnTo>
                <a:lnTo>
                  <a:pt x="41" y="2"/>
                </a:lnTo>
                <a:lnTo>
                  <a:pt x="35" y="0"/>
                </a:lnTo>
                <a:lnTo>
                  <a:pt x="31" y="0"/>
                </a:lnTo>
                <a:lnTo>
                  <a:pt x="26" y="2"/>
                </a:lnTo>
                <a:lnTo>
                  <a:pt x="20" y="5"/>
                </a:lnTo>
                <a:lnTo>
                  <a:pt x="16" y="6"/>
                </a:lnTo>
                <a:lnTo>
                  <a:pt x="13" y="10"/>
                </a:lnTo>
                <a:lnTo>
                  <a:pt x="11" y="12"/>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340" name="Freeform 91"/>
          <p:cNvSpPr>
            <a:spLocks/>
          </p:cNvSpPr>
          <p:nvPr/>
        </p:nvSpPr>
        <p:spPr bwMode="auto">
          <a:xfrm>
            <a:off x="6362701" y="4102102"/>
            <a:ext cx="88900" cy="71439"/>
          </a:xfrm>
          <a:custGeom>
            <a:avLst/>
            <a:gdLst>
              <a:gd name="T0" fmla="*/ 2147483647 w 63"/>
              <a:gd name="T1" fmla="*/ 2147483647 h 45"/>
              <a:gd name="T2" fmla="*/ 2147483647 w 63"/>
              <a:gd name="T3" fmla="*/ 2147483647 h 45"/>
              <a:gd name="T4" fmla="*/ 2147483647 w 63"/>
              <a:gd name="T5" fmla="*/ 2147483647 h 45"/>
              <a:gd name="T6" fmla="*/ 2147483647 w 63"/>
              <a:gd name="T7" fmla="*/ 2147483647 h 45"/>
              <a:gd name="T8" fmla="*/ 2147483647 w 63"/>
              <a:gd name="T9" fmla="*/ 2147483647 h 45"/>
              <a:gd name="T10" fmla="*/ 2147483647 w 63"/>
              <a:gd name="T11" fmla="*/ 2147483647 h 45"/>
              <a:gd name="T12" fmla="*/ 0 w 63"/>
              <a:gd name="T13" fmla="*/ 2147483647 h 45"/>
              <a:gd name="T14" fmla="*/ 0 w 63"/>
              <a:gd name="T15" fmla="*/ 2147483647 h 45"/>
              <a:gd name="T16" fmla="*/ 2147483647 w 63"/>
              <a:gd name="T17" fmla="*/ 2147483647 h 45"/>
              <a:gd name="T18" fmla="*/ 2147483647 w 63"/>
              <a:gd name="T19" fmla="*/ 2147483647 h 45"/>
              <a:gd name="T20" fmla="*/ 2147483647 w 63"/>
              <a:gd name="T21" fmla="*/ 2147483647 h 45"/>
              <a:gd name="T22" fmla="*/ 2147483647 w 63"/>
              <a:gd name="T23" fmla="*/ 2147483647 h 45"/>
              <a:gd name="T24" fmla="*/ 2147483647 w 63"/>
              <a:gd name="T25" fmla="*/ 2147483647 h 45"/>
              <a:gd name="T26" fmla="*/ 2147483647 w 63"/>
              <a:gd name="T27" fmla="*/ 2147483647 h 45"/>
              <a:gd name="T28" fmla="*/ 2147483647 w 63"/>
              <a:gd name="T29" fmla="*/ 2147483647 h 45"/>
              <a:gd name="T30" fmla="*/ 2147483647 w 63"/>
              <a:gd name="T31" fmla="*/ 2147483647 h 45"/>
              <a:gd name="T32" fmla="*/ 2147483647 w 63"/>
              <a:gd name="T33" fmla="*/ 2147483647 h 45"/>
              <a:gd name="T34" fmla="*/ 2147483647 w 63"/>
              <a:gd name="T35" fmla="*/ 2147483647 h 45"/>
              <a:gd name="T36" fmla="*/ 2147483647 w 63"/>
              <a:gd name="T37" fmla="*/ 2147483647 h 45"/>
              <a:gd name="T38" fmla="*/ 2147483647 w 63"/>
              <a:gd name="T39" fmla="*/ 2147483647 h 45"/>
              <a:gd name="T40" fmla="*/ 2147483647 w 63"/>
              <a:gd name="T41" fmla="*/ 2147483647 h 45"/>
              <a:gd name="T42" fmla="*/ 2147483647 w 63"/>
              <a:gd name="T43" fmla="*/ 2147483647 h 45"/>
              <a:gd name="T44" fmla="*/ 2147483647 w 63"/>
              <a:gd name="T45" fmla="*/ 2147483647 h 45"/>
              <a:gd name="T46" fmla="*/ 2147483647 w 63"/>
              <a:gd name="T47" fmla="*/ 2147483647 h 45"/>
              <a:gd name="T48" fmla="*/ 2147483647 w 63"/>
              <a:gd name="T49" fmla="*/ 2147483647 h 45"/>
              <a:gd name="T50" fmla="*/ 2147483647 w 63"/>
              <a:gd name="T51" fmla="*/ 2147483647 h 45"/>
              <a:gd name="T52" fmla="*/ 2147483647 w 63"/>
              <a:gd name="T53" fmla="*/ 2147483647 h 45"/>
              <a:gd name="T54" fmla="*/ 2147483647 w 63"/>
              <a:gd name="T55" fmla="*/ 2147483647 h 45"/>
              <a:gd name="T56" fmla="*/ 2147483647 w 63"/>
              <a:gd name="T57" fmla="*/ 2147483647 h 45"/>
              <a:gd name="T58" fmla="*/ 2147483647 w 63"/>
              <a:gd name="T59" fmla="*/ 2147483647 h 45"/>
              <a:gd name="T60" fmla="*/ 2147483647 w 63"/>
              <a:gd name="T61" fmla="*/ 2147483647 h 45"/>
              <a:gd name="T62" fmla="*/ 2147483647 w 63"/>
              <a:gd name="T63" fmla="*/ 2147483647 h 45"/>
              <a:gd name="T64" fmla="*/ 2147483647 w 63"/>
              <a:gd name="T65" fmla="*/ 2147483647 h 45"/>
              <a:gd name="T66" fmla="*/ 2147483647 w 63"/>
              <a:gd name="T67" fmla="*/ 2147483647 h 45"/>
              <a:gd name="T68" fmla="*/ 2147483647 w 63"/>
              <a:gd name="T69" fmla="*/ 2147483647 h 45"/>
              <a:gd name="T70" fmla="*/ 2147483647 w 63"/>
              <a:gd name="T71" fmla="*/ 0 h 45"/>
              <a:gd name="T72" fmla="*/ 2147483647 w 63"/>
              <a:gd name="T73" fmla="*/ 0 h 45"/>
              <a:gd name="T74" fmla="*/ 2147483647 w 63"/>
              <a:gd name="T75" fmla="*/ 2147483647 h 45"/>
              <a:gd name="T76" fmla="*/ 2147483647 w 63"/>
              <a:gd name="T77" fmla="*/ 2147483647 h 45"/>
              <a:gd name="T78" fmla="*/ 2147483647 w 63"/>
              <a:gd name="T79" fmla="*/ 2147483647 h 45"/>
              <a:gd name="T80" fmla="*/ 2147483647 w 63"/>
              <a:gd name="T81" fmla="*/ 2147483647 h 45"/>
              <a:gd name="T82" fmla="*/ 2147483647 w 63"/>
              <a:gd name="T83" fmla="*/ 2147483647 h 45"/>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63"/>
              <a:gd name="T127" fmla="*/ 0 h 45"/>
              <a:gd name="T128" fmla="*/ 63 w 63"/>
              <a:gd name="T129" fmla="*/ 45 h 45"/>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63" h="45">
                <a:moveTo>
                  <a:pt x="11" y="12"/>
                </a:moveTo>
                <a:lnTo>
                  <a:pt x="9" y="13"/>
                </a:lnTo>
                <a:lnTo>
                  <a:pt x="7" y="15"/>
                </a:lnTo>
                <a:lnTo>
                  <a:pt x="4" y="16"/>
                </a:lnTo>
                <a:lnTo>
                  <a:pt x="3" y="19"/>
                </a:lnTo>
                <a:lnTo>
                  <a:pt x="1" y="21"/>
                </a:lnTo>
                <a:lnTo>
                  <a:pt x="0" y="24"/>
                </a:lnTo>
                <a:lnTo>
                  <a:pt x="0" y="25"/>
                </a:lnTo>
                <a:lnTo>
                  <a:pt x="1" y="27"/>
                </a:lnTo>
                <a:lnTo>
                  <a:pt x="3" y="30"/>
                </a:lnTo>
                <a:lnTo>
                  <a:pt x="6" y="33"/>
                </a:lnTo>
                <a:lnTo>
                  <a:pt x="9" y="34"/>
                </a:lnTo>
                <a:lnTo>
                  <a:pt x="11" y="37"/>
                </a:lnTo>
                <a:lnTo>
                  <a:pt x="14" y="39"/>
                </a:lnTo>
                <a:lnTo>
                  <a:pt x="19" y="40"/>
                </a:lnTo>
                <a:lnTo>
                  <a:pt x="22" y="42"/>
                </a:lnTo>
                <a:lnTo>
                  <a:pt x="25" y="43"/>
                </a:lnTo>
                <a:lnTo>
                  <a:pt x="29" y="45"/>
                </a:lnTo>
                <a:lnTo>
                  <a:pt x="32" y="45"/>
                </a:lnTo>
                <a:lnTo>
                  <a:pt x="37" y="45"/>
                </a:lnTo>
                <a:lnTo>
                  <a:pt x="40" y="45"/>
                </a:lnTo>
                <a:lnTo>
                  <a:pt x="44" y="45"/>
                </a:lnTo>
                <a:lnTo>
                  <a:pt x="47" y="45"/>
                </a:lnTo>
                <a:lnTo>
                  <a:pt x="51" y="43"/>
                </a:lnTo>
                <a:lnTo>
                  <a:pt x="54" y="42"/>
                </a:lnTo>
                <a:lnTo>
                  <a:pt x="60" y="37"/>
                </a:lnTo>
                <a:lnTo>
                  <a:pt x="63" y="33"/>
                </a:lnTo>
                <a:lnTo>
                  <a:pt x="63" y="28"/>
                </a:lnTo>
                <a:lnTo>
                  <a:pt x="62" y="22"/>
                </a:lnTo>
                <a:lnTo>
                  <a:pt x="59" y="16"/>
                </a:lnTo>
                <a:lnTo>
                  <a:pt x="56" y="12"/>
                </a:lnTo>
                <a:lnTo>
                  <a:pt x="51" y="8"/>
                </a:lnTo>
                <a:lnTo>
                  <a:pt x="48" y="5"/>
                </a:lnTo>
                <a:lnTo>
                  <a:pt x="46" y="2"/>
                </a:lnTo>
                <a:lnTo>
                  <a:pt x="41" y="2"/>
                </a:lnTo>
                <a:lnTo>
                  <a:pt x="35" y="0"/>
                </a:lnTo>
                <a:lnTo>
                  <a:pt x="31" y="0"/>
                </a:lnTo>
                <a:lnTo>
                  <a:pt x="26" y="2"/>
                </a:lnTo>
                <a:lnTo>
                  <a:pt x="20" y="5"/>
                </a:lnTo>
                <a:lnTo>
                  <a:pt x="16" y="6"/>
                </a:lnTo>
                <a:lnTo>
                  <a:pt x="13" y="10"/>
                </a:lnTo>
                <a:lnTo>
                  <a:pt x="11" y="12"/>
                </a:lnTo>
              </a:path>
            </a:pathLst>
          </a:custGeom>
          <a:solidFill>
            <a:srgbClr val="FFFF00"/>
          </a:solidFill>
          <a:ln w="1588">
            <a:solidFill>
              <a:srgbClr val="990000"/>
            </a:solidFill>
            <a:round/>
            <a:headEnd/>
            <a:tailEnd/>
          </a:ln>
        </p:spPr>
        <p:txBody>
          <a:bodyPr/>
          <a:lstStyle/>
          <a:p>
            <a:endParaRPr lang="en-US"/>
          </a:p>
        </p:txBody>
      </p:sp>
      <p:sp>
        <p:nvSpPr>
          <p:cNvPr id="53341" name="Freeform 92"/>
          <p:cNvSpPr>
            <a:spLocks/>
          </p:cNvSpPr>
          <p:nvPr/>
        </p:nvSpPr>
        <p:spPr bwMode="auto">
          <a:xfrm>
            <a:off x="6362701" y="4102102"/>
            <a:ext cx="88900" cy="71439"/>
          </a:xfrm>
          <a:custGeom>
            <a:avLst/>
            <a:gdLst>
              <a:gd name="T0" fmla="*/ 2147483647 w 63"/>
              <a:gd name="T1" fmla="*/ 2147483647 h 45"/>
              <a:gd name="T2" fmla="*/ 2147483647 w 63"/>
              <a:gd name="T3" fmla="*/ 2147483647 h 45"/>
              <a:gd name="T4" fmla="*/ 2147483647 w 63"/>
              <a:gd name="T5" fmla="*/ 2147483647 h 45"/>
              <a:gd name="T6" fmla="*/ 2147483647 w 63"/>
              <a:gd name="T7" fmla="*/ 2147483647 h 45"/>
              <a:gd name="T8" fmla="*/ 2147483647 w 63"/>
              <a:gd name="T9" fmla="*/ 2147483647 h 45"/>
              <a:gd name="T10" fmla="*/ 2147483647 w 63"/>
              <a:gd name="T11" fmla="*/ 2147483647 h 45"/>
              <a:gd name="T12" fmla="*/ 0 w 63"/>
              <a:gd name="T13" fmla="*/ 2147483647 h 45"/>
              <a:gd name="T14" fmla="*/ 0 w 63"/>
              <a:gd name="T15" fmla="*/ 2147483647 h 45"/>
              <a:gd name="T16" fmla="*/ 2147483647 w 63"/>
              <a:gd name="T17" fmla="*/ 2147483647 h 45"/>
              <a:gd name="T18" fmla="*/ 2147483647 w 63"/>
              <a:gd name="T19" fmla="*/ 2147483647 h 45"/>
              <a:gd name="T20" fmla="*/ 2147483647 w 63"/>
              <a:gd name="T21" fmla="*/ 2147483647 h 45"/>
              <a:gd name="T22" fmla="*/ 2147483647 w 63"/>
              <a:gd name="T23" fmla="*/ 2147483647 h 45"/>
              <a:gd name="T24" fmla="*/ 2147483647 w 63"/>
              <a:gd name="T25" fmla="*/ 2147483647 h 45"/>
              <a:gd name="T26" fmla="*/ 2147483647 w 63"/>
              <a:gd name="T27" fmla="*/ 2147483647 h 45"/>
              <a:gd name="T28" fmla="*/ 2147483647 w 63"/>
              <a:gd name="T29" fmla="*/ 2147483647 h 45"/>
              <a:gd name="T30" fmla="*/ 2147483647 w 63"/>
              <a:gd name="T31" fmla="*/ 2147483647 h 45"/>
              <a:gd name="T32" fmla="*/ 2147483647 w 63"/>
              <a:gd name="T33" fmla="*/ 2147483647 h 45"/>
              <a:gd name="T34" fmla="*/ 2147483647 w 63"/>
              <a:gd name="T35" fmla="*/ 2147483647 h 45"/>
              <a:gd name="T36" fmla="*/ 2147483647 w 63"/>
              <a:gd name="T37" fmla="*/ 2147483647 h 45"/>
              <a:gd name="T38" fmla="*/ 2147483647 w 63"/>
              <a:gd name="T39" fmla="*/ 2147483647 h 45"/>
              <a:gd name="T40" fmla="*/ 2147483647 w 63"/>
              <a:gd name="T41" fmla="*/ 2147483647 h 45"/>
              <a:gd name="T42" fmla="*/ 2147483647 w 63"/>
              <a:gd name="T43" fmla="*/ 2147483647 h 45"/>
              <a:gd name="T44" fmla="*/ 2147483647 w 63"/>
              <a:gd name="T45" fmla="*/ 2147483647 h 45"/>
              <a:gd name="T46" fmla="*/ 2147483647 w 63"/>
              <a:gd name="T47" fmla="*/ 2147483647 h 45"/>
              <a:gd name="T48" fmla="*/ 2147483647 w 63"/>
              <a:gd name="T49" fmla="*/ 2147483647 h 45"/>
              <a:gd name="T50" fmla="*/ 2147483647 w 63"/>
              <a:gd name="T51" fmla="*/ 2147483647 h 45"/>
              <a:gd name="T52" fmla="*/ 2147483647 w 63"/>
              <a:gd name="T53" fmla="*/ 2147483647 h 45"/>
              <a:gd name="T54" fmla="*/ 2147483647 w 63"/>
              <a:gd name="T55" fmla="*/ 2147483647 h 45"/>
              <a:gd name="T56" fmla="*/ 2147483647 w 63"/>
              <a:gd name="T57" fmla="*/ 2147483647 h 45"/>
              <a:gd name="T58" fmla="*/ 2147483647 w 63"/>
              <a:gd name="T59" fmla="*/ 2147483647 h 45"/>
              <a:gd name="T60" fmla="*/ 2147483647 w 63"/>
              <a:gd name="T61" fmla="*/ 2147483647 h 45"/>
              <a:gd name="T62" fmla="*/ 2147483647 w 63"/>
              <a:gd name="T63" fmla="*/ 2147483647 h 45"/>
              <a:gd name="T64" fmla="*/ 2147483647 w 63"/>
              <a:gd name="T65" fmla="*/ 2147483647 h 45"/>
              <a:gd name="T66" fmla="*/ 2147483647 w 63"/>
              <a:gd name="T67" fmla="*/ 2147483647 h 45"/>
              <a:gd name="T68" fmla="*/ 2147483647 w 63"/>
              <a:gd name="T69" fmla="*/ 2147483647 h 45"/>
              <a:gd name="T70" fmla="*/ 2147483647 w 63"/>
              <a:gd name="T71" fmla="*/ 0 h 45"/>
              <a:gd name="T72" fmla="*/ 2147483647 w 63"/>
              <a:gd name="T73" fmla="*/ 0 h 45"/>
              <a:gd name="T74" fmla="*/ 2147483647 w 63"/>
              <a:gd name="T75" fmla="*/ 2147483647 h 45"/>
              <a:gd name="T76" fmla="*/ 2147483647 w 63"/>
              <a:gd name="T77" fmla="*/ 2147483647 h 45"/>
              <a:gd name="T78" fmla="*/ 2147483647 w 63"/>
              <a:gd name="T79" fmla="*/ 2147483647 h 45"/>
              <a:gd name="T80" fmla="*/ 2147483647 w 63"/>
              <a:gd name="T81" fmla="*/ 2147483647 h 45"/>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63"/>
              <a:gd name="T124" fmla="*/ 0 h 45"/>
              <a:gd name="T125" fmla="*/ 63 w 63"/>
              <a:gd name="T126" fmla="*/ 45 h 45"/>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63" h="45">
                <a:moveTo>
                  <a:pt x="11" y="12"/>
                </a:moveTo>
                <a:lnTo>
                  <a:pt x="9" y="13"/>
                </a:lnTo>
                <a:lnTo>
                  <a:pt x="7" y="15"/>
                </a:lnTo>
                <a:lnTo>
                  <a:pt x="4" y="16"/>
                </a:lnTo>
                <a:lnTo>
                  <a:pt x="3" y="19"/>
                </a:lnTo>
                <a:lnTo>
                  <a:pt x="1" y="21"/>
                </a:lnTo>
                <a:lnTo>
                  <a:pt x="0" y="24"/>
                </a:lnTo>
                <a:lnTo>
                  <a:pt x="0" y="25"/>
                </a:lnTo>
                <a:lnTo>
                  <a:pt x="1" y="27"/>
                </a:lnTo>
                <a:lnTo>
                  <a:pt x="3" y="30"/>
                </a:lnTo>
                <a:lnTo>
                  <a:pt x="6" y="33"/>
                </a:lnTo>
                <a:lnTo>
                  <a:pt x="9" y="34"/>
                </a:lnTo>
                <a:lnTo>
                  <a:pt x="11" y="37"/>
                </a:lnTo>
                <a:lnTo>
                  <a:pt x="14" y="39"/>
                </a:lnTo>
                <a:lnTo>
                  <a:pt x="19" y="40"/>
                </a:lnTo>
                <a:lnTo>
                  <a:pt x="22" y="42"/>
                </a:lnTo>
                <a:lnTo>
                  <a:pt x="25" y="43"/>
                </a:lnTo>
                <a:lnTo>
                  <a:pt x="29" y="45"/>
                </a:lnTo>
                <a:lnTo>
                  <a:pt x="32" y="45"/>
                </a:lnTo>
                <a:lnTo>
                  <a:pt x="37" y="45"/>
                </a:lnTo>
                <a:lnTo>
                  <a:pt x="40" y="45"/>
                </a:lnTo>
                <a:lnTo>
                  <a:pt x="44" y="45"/>
                </a:lnTo>
                <a:lnTo>
                  <a:pt x="47" y="45"/>
                </a:lnTo>
                <a:lnTo>
                  <a:pt x="51" y="43"/>
                </a:lnTo>
                <a:lnTo>
                  <a:pt x="54" y="42"/>
                </a:lnTo>
                <a:lnTo>
                  <a:pt x="60" y="37"/>
                </a:lnTo>
                <a:lnTo>
                  <a:pt x="63" y="33"/>
                </a:lnTo>
                <a:lnTo>
                  <a:pt x="63" y="28"/>
                </a:lnTo>
                <a:lnTo>
                  <a:pt x="62" y="22"/>
                </a:lnTo>
                <a:lnTo>
                  <a:pt x="59" y="16"/>
                </a:lnTo>
                <a:lnTo>
                  <a:pt x="56" y="12"/>
                </a:lnTo>
                <a:lnTo>
                  <a:pt x="51" y="8"/>
                </a:lnTo>
                <a:lnTo>
                  <a:pt x="48" y="5"/>
                </a:lnTo>
                <a:lnTo>
                  <a:pt x="46" y="2"/>
                </a:lnTo>
                <a:lnTo>
                  <a:pt x="41" y="2"/>
                </a:lnTo>
                <a:lnTo>
                  <a:pt x="35" y="0"/>
                </a:lnTo>
                <a:lnTo>
                  <a:pt x="31" y="0"/>
                </a:lnTo>
                <a:lnTo>
                  <a:pt x="26" y="2"/>
                </a:lnTo>
                <a:lnTo>
                  <a:pt x="20" y="5"/>
                </a:lnTo>
                <a:lnTo>
                  <a:pt x="16" y="6"/>
                </a:lnTo>
                <a:lnTo>
                  <a:pt x="13" y="10"/>
                </a:lnTo>
              </a:path>
            </a:pathLst>
          </a:custGeom>
          <a:solidFill>
            <a:srgbClr val="FFFF00"/>
          </a:solidFill>
          <a:ln w="4763">
            <a:solidFill>
              <a:srgbClr val="990000"/>
            </a:solidFill>
            <a:round/>
            <a:headEnd/>
            <a:tailEnd/>
          </a:ln>
        </p:spPr>
        <p:txBody>
          <a:bodyPr/>
          <a:lstStyle/>
          <a:p>
            <a:endParaRPr lang="en-US"/>
          </a:p>
        </p:txBody>
      </p:sp>
      <p:sp>
        <p:nvSpPr>
          <p:cNvPr id="53342" name="Freeform 93"/>
          <p:cNvSpPr>
            <a:spLocks/>
          </p:cNvSpPr>
          <p:nvPr/>
        </p:nvSpPr>
        <p:spPr bwMode="auto">
          <a:xfrm>
            <a:off x="6354764" y="4073526"/>
            <a:ext cx="57151" cy="33339"/>
          </a:xfrm>
          <a:custGeom>
            <a:avLst/>
            <a:gdLst>
              <a:gd name="T0" fmla="*/ 0 w 41"/>
              <a:gd name="T1" fmla="*/ 2147483647 h 21"/>
              <a:gd name="T2" fmla="*/ 2147483647 w 41"/>
              <a:gd name="T3" fmla="*/ 2147483647 h 21"/>
              <a:gd name="T4" fmla="*/ 2147483647 w 41"/>
              <a:gd name="T5" fmla="*/ 2147483647 h 21"/>
              <a:gd name="T6" fmla="*/ 2147483647 w 41"/>
              <a:gd name="T7" fmla="*/ 2147483647 h 21"/>
              <a:gd name="T8" fmla="*/ 2147483647 w 41"/>
              <a:gd name="T9" fmla="*/ 2147483647 h 21"/>
              <a:gd name="T10" fmla="*/ 2147483647 w 41"/>
              <a:gd name="T11" fmla="*/ 2147483647 h 21"/>
              <a:gd name="T12" fmla="*/ 2147483647 w 41"/>
              <a:gd name="T13" fmla="*/ 2147483647 h 21"/>
              <a:gd name="T14" fmla="*/ 2147483647 w 41"/>
              <a:gd name="T15" fmla="*/ 2147483647 h 21"/>
              <a:gd name="T16" fmla="*/ 2147483647 w 41"/>
              <a:gd name="T17" fmla="*/ 2147483647 h 21"/>
              <a:gd name="T18" fmla="*/ 2147483647 w 41"/>
              <a:gd name="T19" fmla="*/ 2147483647 h 21"/>
              <a:gd name="T20" fmla="*/ 2147483647 w 41"/>
              <a:gd name="T21" fmla="*/ 2147483647 h 21"/>
              <a:gd name="T22" fmla="*/ 2147483647 w 41"/>
              <a:gd name="T23" fmla="*/ 2147483647 h 21"/>
              <a:gd name="T24" fmla="*/ 2147483647 w 41"/>
              <a:gd name="T25" fmla="*/ 2147483647 h 21"/>
              <a:gd name="T26" fmla="*/ 2147483647 w 41"/>
              <a:gd name="T27" fmla="*/ 2147483647 h 21"/>
              <a:gd name="T28" fmla="*/ 2147483647 w 41"/>
              <a:gd name="T29" fmla="*/ 2147483647 h 21"/>
              <a:gd name="T30" fmla="*/ 2147483647 w 41"/>
              <a:gd name="T31" fmla="*/ 2147483647 h 21"/>
              <a:gd name="T32" fmla="*/ 2147483647 w 41"/>
              <a:gd name="T33" fmla="*/ 2147483647 h 21"/>
              <a:gd name="T34" fmla="*/ 2147483647 w 41"/>
              <a:gd name="T35" fmla="*/ 2147483647 h 21"/>
              <a:gd name="T36" fmla="*/ 2147483647 w 41"/>
              <a:gd name="T37" fmla="*/ 2147483647 h 21"/>
              <a:gd name="T38" fmla="*/ 2147483647 w 41"/>
              <a:gd name="T39" fmla="*/ 2147483647 h 21"/>
              <a:gd name="T40" fmla="*/ 2147483647 w 41"/>
              <a:gd name="T41" fmla="*/ 2147483647 h 21"/>
              <a:gd name="T42" fmla="*/ 2147483647 w 41"/>
              <a:gd name="T43" fmla="*/ 2147483647 h 21"/>
              <a:gd name="T44" fmla="*/ 2147483647 w 41"/>
              <a:gd name="T45" fmla="*/ 2147483647 h 21"/>
              <a:gd name="T46" fmla="*/ 2147483647 w 41"/>
              <a:gd name="T47" fmla="*/ 0 h 21"/>
              <a:gd name="T48" fmla="*/ 2147483647 w 41"/>
              <a:gd name="T49" fmla="*/ 2147483647 h 21"/>
              <a:gd name="T50" fmla="*/ 2147483647 w 41"/>
              <a:gd name="T51" fmla="*/ 2147483647 h 21"/>
              <a:gd name="T52" fmla="*/ 2147483647 w 41"/>
              <a:gd name="T53" fmla="*/ 2147483647 h 21"/>
              <a:gd name="T54" fmla="*/ 2147483647 w 41"/>
              <a:gd name="T55" fmla="*/ 2147483647 h 21"/>
              <a:gd name="T56" fmla="*/ 2147483647 w 41"/>
              <a:gd name="T57" fmla="*/ 2147483647 h 21"/>
              <a:gd name="T58" fmla="*/ 2147483647 w 41"/>
              <a:gd name="T59" fmla="*/ 2147483647 h 21"/>
              <a:gd name="T60" fmla="*/ 2147483647 w 41"/>
              <a:gd name="T61" fmla="*/ 2147483647 h 21"/>
              <a:gd name="T62" fmla="*/ 2147483647 w 41"/>
              <a:gd name="T63" fmla="*/ 2147483647 h 21"/>
              <a:gd name="T64" fmla="*/ 0 w 41"/>
              <a:gd name="T65" fmla="*/ 2147483647 h 2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41"/>
              <a:gd name="T100" fmla="*/ 0 h 21"/>
              <a:gd name="T101" fmla="*/ 41 w 41"/>
              <a:gd name="T102" fmla="*/ 21 h 21"/>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41" h="21">
                <a:moveTo>
                  <a:pt x="0" y="14"/>
                </a:moveTo>
                <a:lnTo>
                  <a:pt x="1" y="15"/>
                </a:lnTo>
                <a:lnTo>
                  <a:pt x="1" y="17"/>
                </a:lnTo>
                <a:lnTo>
                  <a:pt x="3" y="18"/>
                </a:lnTo>
                <a:lnTo>
                  <a:pt x="4" y="18"/>
                </a:lnTo>
                <a:lnTo>
                  <a:pt x="6" y="20"/>
                </a:lnTo>
                <a:lnTo>
                  <a:pt x="7" y="21"/>
                </a:lnTo>
                <a:lnTo>
                  <a:pt x="9" y="21"/>
                </a:lnTo>
                <a:lnTo>
                  <a:pt x="10" y="21"/>
                </a:lnTo>
                <a:lnTo>
                  <a:pt x="15" y="21"/>
                </a:lnTo>
                <a:lnTo>
                  <a:pt x="19" y="20"/>
                </a:lnTo>
                <a:lnTo>
                  <a:pt x="22" y="18"/>
                </a:lnTo>
                <a:lnTo>
                  <a:pt x="26" y="17"/>
                </a:lnTo>
                <a:lnTo>
                  <a:pt x="29" y="14"/>
                </a:lnTo>
                <a:lnTo>
                  <a:pt x="34" y="12"/>
                </a:lnTo>
                <a:lnTo>
                  <a:pt x="37" y="11"/>
                </a:lnTo>
                <a:lnTo>
                  <a:pt x="41" y="8"/>
                </a:lnTo>
                <a:lnTo>
                  <a:pt x="38" y="8"/>
                </a:lnTo>
                <a:lnTo>
                  <a:pt x="37" y="6"/>
                </a:lnTo>
                <a:lnTo>
                  <a:pt x="34" y="5"/>
                </a:lnTo>
                <a:lnTo>
                  <a:pt x="31" y="3"/>
                </a:lnTo>
                <a:lnTo>
                  <a:pt x="28" y="2"/>
                </a:lnTo>
                <a:lnTo>
                  <a:pt x="26" y="2"/>
                </a:lnTo>
                <a:lnTo>
                  <a:pt x="23" y="0"/>
                </a:lnTo>
                <a:lnTo>
                  <a:pt x="20" y="2"/>
                </a:lnTo>
                <a:lnTo>
                  <a:pt x="17" y="2"/>
                </a:lnTo>
                <a:lnTo>
                  <a:pt x="15" y="3"/>
                </a:lnTo>
                <a:lnTo>
                  <a:pt x="12" y="5"/>
                </a:lnTo>
                <a:lnTo>
                  <a:pt x="10" y="6"/>
                </a:lnTo>
                <a:lnTo>
                  <a:pt x="7" y="8"/>
                </a:lnTo>
                <a:lnTo>
                  <a:pt x="4" y="9"/>
                </a:lnTo>
                <a:lnTo>
                  <a:pt x="3" y="11"/>
                </a:lnTo>
                <a:lnTo>
                  <a:pt x="0" y="14"/>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343" name="Freeform 94"/>
          <p:cNvSpPr>
            <a:spLocks/>
          </p:cNvSpPr>
          <p:nvPr/>
        </p:nvSpPr>
        <p:spPr bwMode="auto">
          <a:xfrm>
            <a:off x="6354764" y="4073526"/>
            <a:ext cx="57151" cy="33339"/>
          </a:xfrm>
          <a:custGeom>
            <a:avLst/>
            <a:gdLst>
              <a:gd name="T0" fmla="*/ 0 w 41"/>
              <a:gd name="T1" fmla="*/ 2147483647 h 21"/>
              <a:gd name="T2" fmla="*/ 2147483647 w 41"/>
              <a:gd name="T3" fmla="*/ 2147483647 h 21"/>
              <a:gd name="T4" fmla="*/ 2147483647 w 41"/>
              <a:gd name="T5" fmla="*/ 2147483647 h 21"/>
              <a:gd name="T6" fmla="*/ 2147483647 w 41"/>
              <a:gd name="T7" fmla="*/ 2147483647 h 21"/>
              <a:gd name="T8" fmla="*/ 2147483647 w 41"/>
              <a:gd name="T9" fmla="*/ 2147483647 h 21"/>
              <a:gd name="T10" fmla="*/ 2147483647 w 41"/>
              <a:gd name="T11" fmla="*/ 2147483647 h 21"/>
              <a:gd name="T12" fmla="*/ 2147483647 w 41"/>
              <a:gd name="T13" fmla="*/ 2147483647 h 21"/>
              <a:gd name="T14" fmla="*/ 2147483647 w 41"/>
              <a:gd name="T15" fmla="*/ 2147483647 h 21"/>
              <a:gd name="T16" fmla="*/ 2147483647 w 41"/>
              <a:gd name="T17" fmla="*/ 2147483647 h 21"/>
              <a:gd name="T18" fmla="*/ 2147483647 w 41"/>
              <a:gd name="T19" fmla="*/ 2147483647 h 21"/>
              <a:gd name="T20" fmla="*/ 2147483647 w 41"/>
              <a:gd name="T21" fmla="*/ 2147483647 h 21"/>
              <a:gd name="T22" fmla="*/ 2147483647 w 41"/>
              <a:gd name="T23" fmla="*/ 2147483647 h 21"/>
              <a:gd name="T24" fmla="*/ 2147483647 w 41"/>
              <a:gd name="T25" fmla="*/ 2147483647 h 21"/>
              <a:gd name="T26" fmla="*/ 2147483647 w 41"/>
              <a:gd name="T27" fmla="*/ 2147483647 h 21"/>
              <a:gd name="T28" fmla="*/ 2147483647 w 41"/>
              <a:gd name="T29" fmla="*/ 2147483647 h 21"/>
              <a:gd name="T30" fmla="*/ 2147483647 w 41"/>
              <a:gd name="T31" fmla="*/ 2147483647 h 21"/>
              <a:gd name="T32" fmla="*/ 2147483647 w 41"/>
              <a:gd name="T33" fmla="*/ 2147483647 h 21"/>
              <a:gd name="T34" fmla="*/ 2147483647 w 41"/>
              <a:gd name="T35" fmla="*/ 2147483647 h 21"/>
              <a:gd name="T36" fmla="*/ 2147483647 w 41"/>
              <a:gd name="T37" fmla="*/ 2147483647 h 21"/>
              <a:gd name="T38" fmla="*/ 2147483647 w 41"/>
              <a:gd name="T39" fmla="*/ 2147483647 h 21"/>
              <a:gd name="T40" fmla="*/ 2147483647 w 41"/>
              <a:gd name="T41" fmla="*/ 2147483647 h 21"/>
              <a:gd name="T42" fmla="*/ 2147483647 w 41"/>
              <a:gd name="T43" fmla="*/ 2147483647 h 21"/>
              <a:gd name="T44" fmla="*/ 2147483647 w 41"/>
              <a:gd name="T45" fmla="*/ 2147483647 h 21"/>
              <a:gd name="T46" fmla="*/ 2147483647 w 41"/>
              <a:gd name="T47" fmla="*/ 0 h 21"/>
              <a:gd name="T48" fmla="*/ 2147483647 w 41"/>
              <a:gd name="T49" fmla="*/ 2147483647 h 21"/>
              <a:gd name="T50" fmla="*/ 2147483647 w 41"/>
              <a:gd name="T51" fmla="*/ 2147483647 h 21"/>
              <a:gd name="T52" fmla="*/ 2147483647 w 41"/>
              <a:gd name="T53" fmla="*/ 2147483647 h 21"/>
              <a:gd name="T54" fmla="*/ 2147483647 w 41"/>
              <a:gd name="T55" fmla="*/ 2147483647 h 21"/>
              <a:gd name="T56" fmla="*/ 2147483647 w 41"/>
              <a:gd name="T57" fmla="*/ 2147483647 h 21"/>
              <a:gd name="T58" fmla="*/ 2147483647 w 41"/>
              <a:gd name="T59" fmla="*/ 2147483647 h 21"/>
              <a:gd name="T60" fmla="*/ 2147483647 w 41"/>
              <a:gd name="T61" fmla="*/ 2147483647 h 21"/>
              <a:gd name="T62" fmla="*/ 2147483647 w 41"/>
              <a:gd name="T63" fmla="*/ 2147483647 h 21"/>
              <a:gd name="T64" fmla="*/ 0 w 41"/>
              <a:gd name="T65" fmla="*/ 2147483647 h 2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41"/>
              <a:gd name="T100" fmla="*/ 0 h 21"/>
              <a:gd name="T101" fmla="*/ 41 w 41"/>
              <a:gd name="T102" fmla="*/ 21 h 21"/>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41" h="21">
                <a:moveTo>
                  <a:pt x="0" y="14"/>
                </a:moveTo>
                <a:lnTo>
                  <a:pt x="1" y="15"/>
                </a:lnTo>
                <a:lnTo>
                  <a:pt x="1" y="17"/>
                </a:lnTo>
                <a:lnTo>
                  <a:pt x="3" y="18"/>
                </a:lnTo>
                <a:lnTo>
                  <a:pt x="4" y="18"/>
                </a:lnTo>
                <a:lnTo>
                  <a:pt x="6" y="20"/>
                </a:lnTo>
                <a:lnTo>
                  <a:pt x="7" y="21"/>
                </a:lnTo>
                <a:lnTo>
                  <a:pt x="9" y="21"/>
                </a:lnTo>
                <a:lnTo>
                  <a:pt x="10" y="21"/>
                </a:lnTo>
                <a:lnTo>
                  <a:pt x="15" y="21"/>
                </a:lnTo>
                <a:lnTo>
                  <a:pt x="19" y="20"/>
                </a:lnTo>
                <a:lnTo>
                  <a:pt x="22" y="18"/>
                </a:lnTo>
                <a:lnTo>
                  <a:pt x="26" y="17"/>
                </a:lnTo>
                <a:lnTo>
                  <a:pt x="29" y="14"/>
                </a:lnTo>
                <a:lnTo>
                  <a:pt x="34" y="12"/>
                </a:lnTo>
                <a:lnTo>
                  <a:pt x="37" y="11"/>
                </a:lnTo>
                <a:lnTo>
                  <a:pt x="41" y="8"/>
                </a:lnTo>
                <a:lnTo>
                  <a:pt x="38" y="8"/>
                </a:lnTo>
                <a:lnTo>
                  <a:pt x="37" y="6"/>
                </a:lnTo>
                <a:lnTo>
                  <a:pt x="34" y="5"/>
                </a:lnTo>
                <a:lnTo>
                  <a:pt x="31" y="3"/>
                </a:lnTo>
                <a:lnTo>
                  <a:pt x="28" y="2"/>
                </a:lnTo>
                <a:lnTo>
                  <a:pt x="26" y="2"/>
                </a:lnTo>
                <a:lnTo>
                  <a:pt x="23" y="0"/>
                </a:lnTo>
                <a:lnTo>
                  <a:pt x="20" y="2"/>
                </a:lnTo>
                <a:lnTo>
                  <a:pt x="17" y="2"/>
                </a:lnTo>
                <a:lnTo>
                  <a:pt x="15" y="3"/>
                </a:lnTo>
                <a:lnTo>
                  <a:pt x="12" y="5"/>
                </a:lnTo>
                <a:lnTo>
                  <a:pt x="10" y="6"/>
                </a:lnTo>
                <a:lnTo>
                  <a:pt x="7" y="8"/>
                </a:lnTo>
                <a:lnTo>
                  <a:pt x="4" y="9"/>
                </a:lnTo>
                <a:lnTo>
                  <a:pt x="3" y="11"/>
                </a:lnTo>
                <a:lnTo>
                  <a:pt x="0" y="14"/>
                </a:lnTo>
              </a:path>
            </a:pathLst>
          </a:custGeom>
          <a:solidFill>
            <a:srgbClr val="FFFF00"/>
          </a:solidFill>
          <a:ln w="4763">
            <a:solidFill>
              <a:srgbClr val="990000"/>
            </a:solidFill>
            <a:round/>
            <a:headEnd/>
            <a:tailEnd/>
          </a:ln>
        </p:spPr>
        <p:txBody>
          <a:bodyPr/>
          <a:lstStyle/>
          <a:p>
            <a:endParaRPr lang="en-US"/>
          </a:p>
        </p:txBody>
      </p:sp>
      <p:sp>
        <p:nvSpPr>
          <p:cNvPr id="53344" name="Freeform 95"/>
          <p:cNvSpPr>
            <a:spLocks/>
          </p:cNvSpPr>
          <p:nvPr/>
        </p:nvSpPr>
        <p:spPr bwMode="auto">
          <a:xfrm>
            <a:off x="6450014" y="4071939"/>
            <a:ext cx="80963" cy="74612"/>
          </a:xfrm>
          <a:custGeom>
            <a:avLst/>
            <a:gdLst>
              <a:gd name="T0" fmla="*/ 2147483647 w 57"/>
              <a:gd name="T1" fmla="*/ 2147483647 h 47"/>
              <a:gd name="T2" fmla="*/ 2147483647 w 57"/>
              <a:gd name="T3" fmla="*/ 2147483647 h 47"/>
              <a:gd name="T4" fmla="*/ 2147483647 w 57"/>
              <a:gd name="T5" fmla="*/ 2147483647 h 47"/>
              <a:gd name="T6" fmla="*/ 2147483647 w 57"/>
              <a:gd name="T7" fmla="*/ 2147483647 h 47"/>
              <a:gd name="T8" fmla="*/ 2147483647 w 57"/>
              <a:gd name="T9" fmla="*/ 2147483647 h 47"/>
              <a:gd name="T10" fmla="*/ 2147483647 w 57"/>
              <a:gd name="T11" fmla="*/ 2147483647 h 47"/>
              <a:gd name="T12" fmla="*/ 2147483647 w 57"/>
              <a:gd name="T13" fmla="*/ 2147483647 h 47"/>
              <a:gd name="T14" fmla="*/ 2147483647 w 57"/>
              <a:gd name="T15" fmla="*/ 2147483647 h 47"/>
              <a:gd name="T16" fmla="*/ 2147483647 w 57"/>
              <a:gd name="T17" fmla="*/ 2147483647 h 47"/>
              <a:gd name="T18" fmla="*/ 2147483647 w 57"/>
              <a:gd name="T19" fmla="*/ 2147483647 h 47"/>
              <a:gd name="T20" fmla="*/ 2147483647 w 57"/>
              <a:gd name="T21" fmla="*/ 2147483647 h 47"/>
              <a:gd name="T22" fmla="*/ 2147483647 w 57"/>
              <a:gd name="T23" fmla="*/ 2147483647 h 47"/>
              <a:gd name="T24" fmla="*/ 2147483647 w 57"/>
              <a:gd name="T25" fmla="*/ 2147483647 h 47"/>
              <a:gd name="T26" fmla="*/ 2147483647 w 57"/>
              <a:gd name="T27" fmla="*/ 2147483647 h 47"/>
              <a:gd name="T28" fmla="*/ 2147483647 w 57"/>
              <a:gd name="T29" fmla="*/ 2147483647 h 47"/>
              <a:gd name="T30" fmla="*/ 2147483647 w 57"/>
              <a:gd name="T31" fmla="*/ 2147483647 h 47"/>
              <a:gd name="T32" fmla="*/ 2147483647 w 57"/>
              <a:gd name="T33" fmla="*/ 2147483647 h 47"/>
              <a:gd name="T34" fmla="*/ 2147483647 w 57"/>
              <a:gd name="T35" fmla="*/ 2147483647 h 47"/>
              <a:gd name="T36" fmla="*/ 2147483647 w 57"/>
              <a:gd name="T37" fmla="*/ 2147483647 h 47"/>
              <a:gd name="T38" fmla="*/ 2147483647 w 57"/>
              <a:gd name="T39" fmla="*/ 2147483647 h 47"/>
              <a:gd name="T40" fmla="*/ 2147483647 w 57"/>
              <a:gd name="T41" fmla="*/ 2147483647 h 47"/>
              <a:gd name="T42" fmla="*/ 2147483647 w 57"/>
              <a:gd name="T43" fmla="*/ 2147483647 h 47"/>
              <a:gd name="T44" fmla="*/ 2147483647 w 57"/>
              <a:gd name="T45" fmla="*/ 2147483647 h 47"/>
              <a:gd name="T46" fmla="*/ 2147483647 w 57"/>
              <a:gd name="T47" fmla="*/ 2147483647 h 47"/>
              <a:gd name="T48" fmla="*/ 2147483647 w 57"/>
              <a:gd name="T49" fmla="*/ 2147483647 h 47"/>
              <a:gd name="T50" fmla="*/ 2147483647 w 57"/>
              <a:gd name="T51" fmla="*/ 0 h 47"/>
              <a:gd name="T52" fmla="*/ 2147483647 w 57"/>
              <a:gd name="T53" fmla="*/ 2147483647 h 47"/>
              <a:gd name="T54" fmla="*/ 2147483647 w 57"/>
              <a:gd name="T55" fmla="*/ 2147483647 h 47"/>
              <a:gd name="T56" fmla="*/ 0 w 57"/>
              <a:gd name="T57" fmla="*/ 2147483647 h 47"/>
              <a:gd name="T58" fmla="*/ 2147483647 w 57"/>
              <a:gd name="T59" fmla="*/ 2147483647 h 47"/>
              <a:gd name="T60" fmla="*/ 2147483647 w 57"/>
              <a:gd name="T61" fmla="*/ 2147483647 h 47"/>
              <a:gd name="T62" fmla="*/ 2147483647 w 57"/>
              <a:gd name="T63" fmla="*/ 2147483647 h 47"/>
              <a:gd name="T64" fmla="*/ 0 w 57"/>
              <a:gd name="T65" fmla="*/ 2147483647 h 4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57"/>
              <a:gd name="T100" fmla="*/ 0 h 47"/>
              <a:gd name="T101" fmla="*/ 57 w 57"/>
              <a:gd name="T102" fmla="*/ 47 h 47"/>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57" h="47">
                <a:moveTo>
                  <a:pt x="0" y="10"/>
                </a:moveTo>
                <a:lnTo>
                  <a:pt x="1" y="13"/>
                </a:lnTo>
                <a:lnTo>
                  <a:pt x="3" y="15"/>
                </a:lnTo>
                <a:lnTo>
                  <a:pt x="3" y="18"/>
                </a:lnTo>
                <a:lnTo>
                  <a:pt x="3" y="22"/>
                </a:lnTo>
                <a:lnTo>
                  <a:pt x="4" y="25"/>
                </a:lnTo>
                <a:lnTo>
                  <a:pt x="6" y="29"/>
                </a:lnTo>
                <a:lnTo>
                  <a:pt x="7" y="32"/>
                </a:lnTo>
                <a:lnTo>
                  <a:pt x="9" y="35"/>
                </a:lnTo>
                <a:lnTo>
                  <a:pt x="12" y="38"/>
                </a:lnTo>
                <a:lnTo>
                  <a:pt x="15" y="41"/>
                </a:lnTo>
                <a:lnTo>
                  <a:pt x="18" y="44"/>
                </a:lnTo>
                <a:lnTo>
                  <a:pt x="20" y="46"/>
                </a:lnTo>
                <a:lnTo>
                  <a:pt x="25" y="47"/>
                </a:lnTo>
                <a:lnTo>
                  <a:pt x="29" y="47"/>
                </a:lnTo>
                <a:lnTo>
                  <a:pt x="34" y="47"/>
                </a:lnTo>
                <a:lnTo>
                  <a:pt x="38" y="47"/>
                </a:lnTo>
                <a:lnTo>
                  <a:pt x="43" y="46"/>
                </a:lnTo>
                <a:lnTo>
                  <a:pt x="47" y="44"/>
                </a:lnTo>
                <a:lnTo>
                  <a:pt x="52" y="41"/>
                </a:lnTo>
                <a:lnTo>
                  <a:pt x="56" y="38"/>
                </a:lnTo>
                <a:lnTo>
                  <a:pt x="56" y="37"/>
                </a:lnTo>
                <a:lnTo>
                  <a:pt x="57" y="35"/>
                </a:lnTo>
                <a:lnTo>
                  <a:pt x="57" y="34"/>
                </a:lnTo>
                <a:lnTo>
                  <a:pt x="56" y="31"/>
                </a:lnTo>
                <a:lnTo>
                  <a:pt x="56" y="29"/>
                </a:lnTo>
                <a:lnTo>
                  <a:pt x="55" y="27"/>
                </a:lnTo>
                <a:lnTo>
                  <a:pt x="53" y="24"/>
                </a:lnTo>
                <a:lnTo>
                  <a:pt x="53" y="22"/>
                </a:lnTo>
                <a:lnTo>
                  <a:pt x="53" y="21"/>
                </a:lnTo>
                <a:lnTo>
                  <a:pt x="53" y="19"/>
                </a:lnTo>
                <a:lnTo>
                  <a:pt x="53" y="18"/>
                </a:lnTo>
                <a:lnTo>
                  <a:pt x="53" y="16"/>
                </a:lnTo>
                <a:lnTo>
                  <a:pt x="55" y="15"/>
                </a:lnTo>
                <a:lnTo>
                  <a:pt x="55" y="13"/>
                </a:lnTo>
                <a:lnTo>
                  <a:pt x="56" y="12"/>
                </a:lnTo>
                <a:lnTo>
                  <a:pt x="55" y="12"/>
                </a:lnTo>
                <a:lnTo>
                  <a:pt x="53" y="10"/>
                </a:lnTo>
                <a:lnTo>
                  <a:pt x="52" y="9"/>
                </a:lnTo>
                <a:lnTo>
                  <a:pt x="50" y="7"/>
                </a:lnTo>
                <a:lnTo>
                  <a:pt x="49" y="7"/>
                </a:lnTo>
                <a:lnTo>
                  <a:pt x="49" y="6"/>
                </a:lnTo>
                <a:lnTo>
                  <a:pt x="47" y="6"/>
                </a:lnTo>
                <a:lnTo>
                  <a:pt x="41" y="3"/>
                </a:lnTo>
                <a:lnTo>
                  <a:pt x="35" y="1"/>
                </a:lnTo>
                <a:lnTo>
                  <a:pt x="28" y="0"/>
                </a:lnTo>
                <a:lnTo>
                  <a:pt x="22" y="0"/>
                </a:lnTo>
                <a:lnTo>
                  <a:pt x="16" y="1"/>
                </a:lnTo>
                <a:lnTo>
                  <a:pt x="10" y="3"/>
                </a:lnTo>
                <a:lnTo>
                  <a:pt x="4" y="6"/>
                </a:lnTo>
                <a:lnTo>
                  <a:pt x="0" y="10"/>
                </a:lnTo>
                <a:lnTo>
                  <a:pt x="1" y="10"/>
                </a:lnTo>
                <a:lnTo>
                  <a:pt x="1" y="12"/>
                </a:lnTo>
                <a:lnTo>
                  <a:pt x="3" y="12"/>
                </a:lnTo>
                <a:lnTo>
                  <a:pt x="3" y="13"/>
                </a:lnTo>
                <a:lnTo>
                  <a:pt x="0" y="10"/>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345" name="Freeform 96"/>
          <p:cNvSpPr>
            <a:spLocks/>
          </p:cNvSpPr>
          <p:nvPr/>
        </p:nvSpPr>
        <p:spPr bwMode="auto">
          <a:xfrm>
            <a:off x="6450014" y="4071939"/>
            <a:ext cx="80963" cy="74612"/>
          </a:xfrm>
          <a:custGeom>
            <a:avLst/>
            <a:gdLst>
              <a:gd name="T0" fmla="*/ 2147483647 w 57"/>
              <a:gd name="T1" fmla="*/ 2147483647 h 47"/>
              <a:gd name="T2" fmla="*/ 2147483647 w 57"/>
              <a:gd name="T3" fmla="*/ 2147483647 h 47"/>
              <a:gd name="T4" fmla="*/ 2147483647 w 57"/>
              <a:gd name="T5" fmla="*/ 2147483647 h 47"/>
              <a:gd name="T6" fmla="*/ 2147483647 w 57"/>
              <a:gd name="T7" fmla="*/ 2147483647 h 47"/>
              <a:gd name="T8" fmla="*/ 2147483647 w 57"/>
              <a:gd name="T9" fmla="*/ 2147483647 h 47"/>
              <a:gd name="T10" fmla="*/ 2147483647 w 57"/>
              <a:gd name="T11" fmla="*/ 2147483647 h 47"/>
              <a:gd name="T12" fmla="*/ 2147483647 w 57"/>
              <a:gd name="T13" fmla="*/ 2147483647 h 47"/>
              <a:gd name="T14" fmla="*/ 2147483647 w 57"/>
              <a:gd name="T15" fmla="*/ 2147483647 h 47"/>
              <a:gd name="T16" fmla="*/ 2147483647 w 57"/>
              <a:gd name="T17" fmla="*/ 2147483647 h 47"/>
              <a:gd name="T18" fmla="*/ 2147483647 w 57"/>
              <a:gd name="T19" fmla="*/ 2147483647 h 47"/>
              <a:gd name="T20" fmla="*/ 2147483647 w 57"/>
              <a:gd name="T21" fmla="*/ 2147483647 h 47"/>
              <a:gd name="T22" fmla="*/ 2147483647 w 57"/>
              <a:gd name="T23" fmla="*/ 2147483647 h 47"/>
              <a:gd name="T24" fmla="*/ 2147483647 w 57"/>
              <a:gd name="T25" fmla="*/ 2147483647 h 47"/>
              <a:gd name="T26" fmla="*/ 2147483647 w 57"/>
              <a:gd name="T27" fmla="*/ 2147483647 h 47"/>
              <a:gd name="T28" fmla="*/ 2147483647 w 57"/>
              <a:gd name="T29" fmla="*/ 2147483647 h 47"/>
              <a:gd name="T30" fmla="*/ 2147483647 w 57"/>
              <a:gd name="T31" fmla="*/ 2147483647 h 47"/>
              <a:gd name="T32" fmla="*/ 2147483647 w 57"/>
              <a:gd name="T33" fmla="*/ 2147483647 h 47"/>
              <a:gd name="T34" fmla="*/ 2147483647 w 57"/>
              <a:gd name="T35" fmla="*/ 2147483647 h 47"/>
              <a:gd name="T36" fmla="*/ 2147483647 w 57"/>
              <a:gd name="T37" fmla="*/ 2147483647 h 47"/>
              <a:gd name="T38" fmla="*/ 2147483647 w 57"/>
              <a:gd name="T39" fmla="*/ 2147483647 h 47"/>
              <a:gd name="T40" fmla="*/ 2147483647 w 57"/>
              <a:gd name="T41" fmla="*/ 2147483647 h 47"/>
              <a:gd name="T42" fmla="*/ 2147483647 w 57"/>
              <a:gd name="T43" fmla="*/ 2147483647 h 47"/>
              <a:gd name="T44" fmla="*/ 2147483647 w 57"/>
              <a:gd name="T45" fmla="*/ 2147483647 h 47"/>
              <a:gd name="T46" fmla="*/ 2147483647 w 57"/>
              <a:gd name="T47" fmla="*/ 2147483647 h 47"/>
              <a:gd name="T48" fmla="*/ 2147483647 w 57"/>
              <a:gd name="T49" fmla="*/ 2147483647 h 47"/>
              <a:gd name="T50" fmla="*/ 2147483647 w 57"/>
              <a:gd name="T51" fmla="*/ 0 h 47"/>
              <a:gd name="T52" fmla="*/ 2147483647 w 57"/>
              <a:gd name="T53" fmla="*/ 2147483647 h 47"/>
              <a:gd name="T54" fmla="*/ 2147483647 w 57"/>
              <a:gd name="T55" fmla="*/ 2147483647 h 47"/>
              <a:gd name="T56" fmla="*/ 0 w 57"/>
              <a:gd name="T57" fmla="*/ 2147483647 h 47"/>
              <a:gd name="T58" fmla="*/ 2147483647 w 57"/>
              <a:gd name="T59" fmla="*/ 2147483647 h 47"/>
              <a:gd name="T60" fmla="*/ 2147483647 w 57"/>
              <a:gd name="T61" fmla="*/ 2147483647 h 47"/>
              <a:gd name="T62" fmla="*/ 2147483647 w 57"/>
              <a:gd name="T63" fmla="*/ 2147483647 h 47"/>
              <a:gd name="T64" fmla="*/ 0 w 57"/>
              <a:gd name="T65" fmla="*/ 2147483647 h 4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57"/>
              <a:gd name="T100" fmla="*/ 0 h 47"/>
              <a:gd name="T101" fmla="*/ 57 w 57"/>
              <a:gd name="T102" fmla="*/ 47 h 47"/>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57" h="47">
                <a:moveTo>
                  <a:pt x="0" y="10"/>
                </a:moveTo>
                <a:lnTo>
                  <a:pt x="1" y="13"/>
                </a:lnTo>
                <a:lnTo>
                  <a:pt x="3" y="15"/>
                </a:lnTo>
                <a:lnTo>
                  <a:pt x="3" y="18"/>
                </a:lnTo>
                <a:lnTo>
                  <a:pt x="3" y="22"/>
                </a:lnTo>
                <a:lnTo>
                  <a:pt x="4" y="25"/>
                </a:lnTo>
                <a:lnTo>
                  <a:pt x="6" y="29"/>
                </a:lnTo>
                <a:lnTo>
                  <a:pt x="7" y="32"/>
                </a:lnTo>
                <a:lnTo>
                  <a:pt x="9" y="35"/>
                </a:lnTo>
                <a:lnTo>
                  <a:pt x="12" y="38"/>
                </a:lnTo>
                <a:lnTo>
                  <a:pt x="15" y="41"/>
                </a:lnTo>
                <a:lnTo>
                  <a:pt x="18" y="44"/>
                </a:lnTo>
                <a:lnTo>
                  <a:pt x="20" y="46"/>
                </a:lnTo>
                <a:lnTo>
                  <a:pt x="25" y="47"/>
                </a:lnTo>
                <a:lnTo>
                  <a:pt x="29" y="47"/>
                </a:lnTo>
                <a:lnTo>
                  <a:pt x="34" y="47"/>
                </a:lnTo>
                <a:lnTo>
                  <a:pt x="38" y="47"/>
                </a:lnTo>
                <a:lnTo>
                  <a:pt x="43" y="46"/>
                </a:lnTo>
                <a:lnTo>
                  <a:pt x="47" y="44"/>
                </a:lnTo>
                <a:lnTo>
                  <a:pt x="52" y="41"/>
                </a:lnTo>
                <a:lnTo>
                  <a:pt x="56" y="38"/>
                </a:lnTo>
                <a:lnTo>
                  <a:pt x="56" y="37"/>
                </a:lnTo>
                <a:lnTo>
                  <a:pt x="57" y="35"/>
                </a:lnTo>
                <a:lnTo>
                  <a:pt x="57" y="34"/>
                </a:lnTo>
                <a:lnTo>
                  <a:pt x="56" y="31"/>
                </a:lnTo>
                <a:lnTo>
                  <a:pt x="56" y="29"/>
                </a:lnTo>
                <a:lnTo>
                  <a:pt x="55" y="27"/>
                </a:lnTo>
                <a:lnTo>
                  <a:pt x="53" y="24"/>
                </a:lnTo>
                <a:lnTo>
                  <a:pt x="53" y="22"/>
                </a:lnTo>
                <a:lnTo>
                  <a:pt x="53" y="21"/>
                </a:lnTo>
                <a:lnTo>
                  <a:pt x="53" y="19"/>
                </a:lnTo>
                <a:lnTo>
                  <a:pt x="53" y="18"/>
                </a:lnTo>
                <a:lnTo>
                  <a:pt x="53" y="16"/>
                </a:lnTo>
                <a:lnTo>
                  <a:pt x="55" y="15"/>
                </a:lnTo>
                <a:lnTo>
                  <a:pt x="55" y="13"/>
                </a:lnTo>
                <a:lnTo>
                  <a:pt x="56" y="12"/>
                </a:lnTo>
                <a:lnTo>
                  <a:pt x="55" y="12"/>
                </a:lnTo>
                <a:lnTo>
                  <a:pt x="53" y="10"/>
                </a:lnTo>
                <a:lnTo>
                  <a:pt x="52" y="9"/>
                </a:lnTo>
                <a:lnTo>
                  <a:pt x="50" y="7"/>
                </a:lnTo>
                <a:lnTo>
                  <a:pt x="49" y="7"/>
                </a:lnTo>
                <a:lnTo>
                  <a:pt x="49" y="6"/>
                </a:lnTo>
                <a:lnTo>
                  <a:pt x="47" y="6"/>
                </a:lnTo>
                <a:lnTo>
                  <a:pt x="41" y="3"/>
                </a:lnTo>
                <a:lnTo>
                  <a:pt x="35" y="1"/>
                </a:lnTo>
                <a:lnTo>
                  <a:pt x="28" y="0"/>
                </a:lnTo>
                <a:lnTo>
                  <a:pt x="22" y="0"/>
                </a:lnTo>
                <a:lnTo>
                  <a:pt x="16" y="1"/>
                </a:lnTo>
                <a:lnTo>
                  <a:pt x="10" y="3"/>
                </a:lnTo>
                <a:lnTo>
                  <a:pt x="4" y="6"/>
                </a:lnTo>
                <a:lnTo>
                  <a:pt x="0" y="10"/>
                </a:lnTo>
                <a:lnTo>
                  <a:pt x="1" y="10"/>
                </a:lnTo>
                <a:lnTo>
                  <a:pt x="1" y="12"/>
                </a:lnTo>
                <a:lnTo>
                  <a:pt x="3" y="12"/>
                </a:lnTo>
                <a:lnTo>
                  <a:pt x="3" y="13"/>
                </a:lnTo>
                <a:lnTo>
                  <a:pt x="0" y="10"/>
                </a:lnTo>
              </a:path>
            </a:pathLst>
          </a:custGeom>
          <a:solidFill>
            <a:srgbClr val="FFFF00"/>
          </a:solidFill>
          <a:ln w="1588">
            <a:solidFill>
              <a:srgbClr val="990000"/>
            </a:solidFill>
            <a:round/>
            <a:headEnd/>
            <a:tailEnd/>
          </a:ln>
        </p:spPr>
        <p:txBody>
          <a:bodyPr/>
          <a:lstStyle/>
          <a:p>
            <a:endParaRPr lang="en-US"/>
          </a:p>
        </p:txBody>
      </p:sp>
      <p:sp>
        <p:nvSpPr>
          <p:cNvPr id="53346" name="Freeform 97"/>
          <p:cNvSpPr>
            <a:spLocks/>
          </p:cNvSpPr>
          <p:nvPr/>
        </p:nvSpPr>
        <p:spPr bwMode="auto">
          <a:xfrm>
            <a:off x="6450014" y="4071939"/>
            <a:ext cx="80963" cy="74612"/>
          </a:xfrm>
          <a:custGeom>
            <a:avLst/>
            <a:gdLst>
              <a:gd name="T0" fmla="*/ 2147483647 w 57"/>
              <a:gd name="T1" fmla="*/ 2147483647 h 47"/>
              <a:gd name="T2" fmla="*/ 2147483647 w 57"/>
              <a:gd name="T3" fmla="*/ 2147483647 h 47"/>
              <a:gd name="T4" fmla="*/ 2147483647 w 57"/>
              <a:gd name="T5" fmla="*/ 2147483647 h 47"/>
              <a:gd name="T6" fmla="*/ 2147483647 w 57"/>
              <a:gd name="T7" fmla="*/ 2147483647 h 47"/>
              <a:gd name="T8" fmla="*/ 2147483647 w 57"/>
              <a:gd name="T9" fmla="*/ 2147483647 h 47"/>
              <a:gd name="T10" fmla="*/ 2147483647 w 57"/>
              <a:gd name="T11" fmla="*/ 2147483647 h 47"/>
              <a:gd name="T12" fmla="*/ 2147483647 w 57"/>
              <a:gd name="T13" fmla="*/ 2147483647 h 47"/>
              <a:gd name="T14" fmla="*/ 2147483647 w 57"/>
              <a:gd name="T15" fmla="*/ 2147483647 h 47"/>
              <a:gd name="T16" fmla="*/ 2147483647 w 57"/>
              <a:gd name="T17" fmla="*/ 2147483647 h 47"/>
              <a:gd name="T18" fmla="*/ 2147483647 w 57"/>
              <a:gd name="T19" fmla="*/ 2147483647 h 47"/>
              <a:gd name="T20" fmla="*/ 2147483647 w 57"/>
              <a:gd name="T21" fmla="*/ 2147483647 h 47"/>
              <a:gd name="T22" fmla="*/ 2147483647 w 57"/>
              <a:gd name="T23" fmla="*/ 2147483647 h 47"/>
              <a:gd name="T24" fmla="*/ 2147483647 w 57"/>
              <a:gd name="T25" fmla="*/ 2147483647 h 47"/>
              <a:gd name="T26" fmla="*/ 2147483647 w 57"/>
              <a:gd name="T27" fmla="*/ 2147483647 h 47"/>
              <a:gd name="T28" fmla="*/ 2147483647 w 57"/>
              <a:gd name="T29" fmla="*/ 2147483647 h 47"/>
              <a:gd name="T30" fmla="*/ 2147483647 w 57"/>
              <a:gd name="T31" fmla="*/ 2147483647 h 47"/>
              <a:gd name="T32" fmla="*/ 2147483647 w 57"/>
              <a:gd name="T33" fmla="*/ 2147483647 h 47"/>
              <a:gd name="T34" fmla="*/ 2147483647 w 57"/>
              <a:gd name="T35" fmla="*/ 2147483647 h 47"/>
              <a:gd name="T36" fmla="*/ 2147483647 w 57"/>
              <a:gd name="T37" fmla="*/ 2147483647 h 47"/>
              <a:gd name="T38" fmla="*/ 2147483647 w 57"/>
              <a:gd name="T39" fmla="*/ 2147483647 h 47"/>
              <a:gd name="T40" fmla="*/ 2147483647 w 57"/>
              <a:gd name="T41" fmla="*/ 2147483647 h 47"/>
              <a:gd name="T42" fmla="*/ 2147483647 w 57"/>
              <a:gd name="T43" fmla="*/ 2147483647 h 47"/>
              <a:gd name="T44" fmla="*/ 2147483647 w 57"/>
              <a:gd name="T45" fmla="*/ 2147483647 h 47"/>
              <a:gd name="T46" fmla="*/ 2147483647 w 57"/>
              <a:gd name="T47" fmla="*/ 2147483647 h 47"/>
              <a:gd name="T48" fmla="*/ 2147483647 w 57"/>
              <a:gd name="T49" fmla="*/ 2147483647 h 47"/>
              <a:gd name="T50" fmla="*/ 2147483647 w 57"/>
              <a:gd name="T51" fmla="*/ 0 h 47"/>
              <a:gd name="T52" fmla="*/ 2147483647 w 57"/>
              <a:gd name="T53" fmla="*/ 2147483647 h 47"/>
              <a:gd name="T54" fmla="*/ 2147483647 w 57"/>
              <a:gd name="T55" fmla="*/ 2147483647 h 47"/>
              <a:gd name="T56" fmla="*/ 0 w 57"/>
              <a:gd name="T57" fmla="*/ 2147483647 h 47"/>
              <a:gd name="T58" fmla="*/ 2147483647 w 57"/>
              <a:gd name="T59" fmla="*/ 2147483647 h 47"/>
              <a:gd name="T60" fmla="*/ 2147483647 w 57"/>
              <a:gd name="T61" fmla="*/ 2147483647 h 47"/>
              <a:gd name="T62" fmla="*/ 2147483647 w 57"/>
              <a:gd name="T63" fmla="*/ 2147483647 h 47"/>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57"/>
              <a:gd name="T97" fmla="*/ 0 h 47"/>
              <a:gd name="T98" fmla="*/ 57 w 57"/>
              <a:gd name="T99" fmla="*/ 47 h 47"/>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57" h="47">
                <a:moveTo>
                  <a:pt x="0" y="10"/>
                </a:moveTo>
                <a:lnTo>
                  <a:pt x="1" y="13"/>
                </a:lnTo>
                <a:lnTo>
                  <a:pt x="3" y="15"/>
                </a:lnTo>
                <a:lnTo>
                  <a:pt x="3" y="18"/>
                </a:lnTo>
                <a:lnTo>
                  <a:pt x="3" y="22"/>
                </a:lnTo>
                <a:lnTo>
                  <a:pt x="4" y="25"/>
                </a:lnTo>
                <a:lnTo>
                  <a:pt x="6" y="29"/>
                </a:lnTo>
                <a:lnTo>
                  <a:pt x="7" y="32"/>
                </a:lnTo>
                <a:lnTo>
                  <a:pt x="9" y="35"/>
                </a:lnTo>
                <a:lnTo>
                  <a:pt x="12" y="38"/>
                </a:lnTo>
                <a:lnTo>
                  <a:pt x="15" y="41"/>
                </a:lnTo>
                <a:lnTo>
                  <a:pt x="18" y="44"/>
                </a:lnTo>
                <a:lnTo>
                  <a:pt x="20" y="46"/>
                </a:lnTo>
                <a:lnTo>
                  <a:pt x="25" y="47"/>
                </a:lnTo>
                <a:lnTo>
                  <a:pt x="29" y="47"/>
                </a:lnTo>
                <a:lnTo>
                  <a:pt x="34" y="47"/>
                </a:lnTo>
                <a:lnTo>
                  <a:pt x="38" y="47"/>
                </a:lnTo>
                <a:lnTo>
                  <a:pt x="43" y="46"/>
                </a:lnTo>
                <a:lnTo>
                  <a:pt x="47" y="44"/>
                </a:lnTo>
                <a:lnTo>
                  <a:pt x="52" y="41"/>
                </a:lnTo>
                <a:lnTo>
                  <a:pt x="56" y="38"/>
                </a:lnTo>
                <a:lnTo>
                  <a:pt x="56" y="37"/>
                </a:lnTo>
                <a:lnTo>
                  <a:pt x="57" y="35"/>
                </a:lnTo>
                <a:lnTo>
                  <a:pt x="57" y="34"/>
                </a:lnTo>
                <a:lnTo>
                  <a:pt x="56" y="31"/>
                </a:lnTo>
                <a:lnTo>
                  <a:pt x="56" y="29"/>
                </a:lnTo>
                <a:lnTo>
                  <a:pt x="55" y="27"/>
                </a:lnTo>
                <a:lnTo>
                  <a:pt x="53" y="24"/>
                </a:lnTo>
                <a:lnTo>
                  <a:pt x="53" y="22"/>
                </a:lnTo>
                <a:lnTo>
                  <a:pt x="53" y="21"/>
                </a:lnTo>
                <a:lnTo>
                  <a:pt x="53" y="19"/>
                </a:lnTo>
                <a:lnTo>
                  <a:pt x="53" y="18"/>
                </a:lnTo>
                <a:lnTo>
                  <a:pt x="53" y="16"/>
                </a:lnTo>
                <a:lnTo>
                  <a:pt x="55" y="15"/>
                </a:lnTo>
                <a:lnTo>
                  <a:pt x="55" y="13"/>
                </a:lnTo>
                <a:lnTo>
                  <a:pt x="56" y="12"/>
                </a:lnTo>
                <a:lnTo>
                  <a:pt x="55" y="12"/>
                </a:lnTo>
                <a:lnTo>
                  <a:pt x="53" y="10"/>
                </a:lnTo>
                <a:lnTo>
                  <a:pt x="52" y="9"/>
                </a:lnTo>
                <a:lnTo>
                  <a:pt x="50" y="7"/>
                </a:lnTo>
                <a:lnTo>
                  <a:pt x="49" y="7"/>
                </a:lnTo>
                <a:lnTo>
                  <a:pt x="49" y="6"/>
                </a:lnTo>
                <a:lnTo>
                  <a:pt x="47" y="6"/>
                </a:lnTo>
                <a:lnTo>
                  <a:pt x="41" y="3"/>
                </a:lnTo>
                <a:lnTo>
                  <a:pt x="35" y="1"/>
                </a:lnTo>
                <a:lnTo>
                  <a:pt x="28" y="0"/>
                </a:lnTo>
                <a:lnTo>
                  <a:pt x="22" y="0"/>
                </a:lnTo>
                <a:lnTo>
                  <a:pt x="16" y="1"/>
                </a:lnTo>
                <a:lnTo>
                  <a:pt x="10" y="3"/>
                </a:lnTo>
                <a:lnTo>
                  <a:pt x="4" y="6"/>
                </a:lnTo>
                <a:lnTo>
                  <a:pt x="0" y="10"/>
                </a:lnTo>
                <a:lnTo>
                  <a:pt x="1" y="10"/>
                </a:lnTo>
                <a:lnTo>
                  <a:pt x="1" y="12"/>
                </a:lnTo>
                <a:lnTo>
                  <a:pt x="3" y="12"/>
                </a:lnTo>
                <a:lnTo>
                  <a:pt x="3" y="13"/>
                </a:lnTo>
              </a:path>
            </a:pathLst>
          </a:custGeom>
          <a:solidFill>
            <a:srgbClr val="FFFF00"/>
          </a:solidFill>
          <a:ln w="4763">
            <a:solidFill>
              <a:srgbClr val="990000"/>
            </a:solidFill>
            <a:round/>
            <a:headEnd/>
            <a:tailEnd/>
          </a:ln>
        </p:spPr>
        <p:txBody>
          <a:bodyPr/>
          <a:lstStyle/>
          <a:p>
            <a:endParaRPr lang="en-US"/>
          </a:p>
        </p:txBody>
      </p:sp>
      <p:sp>
        <p:nvSpPr>
          <p:cNvPr id="53347" name="Freeform 98"/>
          <p:cNvSpPr>
            <a:spLocks/>
          </p:cNvSpPr>
          <p:nvPr/>
        </p:nvSpPr>
        <p:spPr bwMode="auto">
          <a:xfrm>
            <a:off x="6472239" y="4154489"/>
            <a:ext cx="100012" cy="55563"/>
          </a:xfrm>
          <a:custGeom>
            <a:avLst/>
            <a:gdLst>
              <a:gd name="T0" fmla="*/ 2147483647 w 70"/>
              <a:gd name="T1" fmla="*/ 2147483647 h 35"/>
              <a:gd name="T2" fmla="*/ 2147483647 w 70"/>
              <a:gd name="T3" fmla="*/ 2147483647 h 35"/>
              <a:gd name="T4" fmla="*/ 2147483647 w 70"/>
              <a:gd name="T5" fmla="*/ 2147483647 h 35"/>
              <a:gd name="T6" fmla="*/ 2147483647 w 70"/>
              <a:gd name="T7" fmla="*/ 2147483647 h 35"/>
              <a:gd name="T8" fmla="*/ 2147483647 w 70"/>
              <a:gd name="T9" fmla="*/ 2147483647 h 35"/>
              <a:gd name="T10" fmla="*/ 2147483647 w 70"/>
              <a:gd name="T11" fmla="*/ 2147483647 h 35"/>
              <a:gd name="T12" fmla="*/ 2147483647 w 70"/>
              <a:gd name="T13" fmla="*/ 2147483647 h 35"/>
              <a:gd name="T14" fmla="*/ 2147483647 w 70"/>
              <a:gd name="T15" fmla="*/ 2147483647 h 35"/>
              <a:gd name="T16" fmla="*/ 2147483647 w 70"/>
              <a:gd name="T17" fmla="*/ 2147483647 h 35"/>
              <a:gd name="T18" fmla="*/ 0 w 70"/>
              <a:gd name="T19" fmla="*/ 2147483647 h 35"/>
              <a:gd name="T20" fmla="*/ 0 w 70"/>
              <a:gd name="T21" fmla="*/ 2147483647 h 35"/>
              <a:gd name="T22" fmla="*/ 2147483647 w 70"/>
              <a:gd name="T23" fmla="*/ 2147483647 h 35"/>
              <a:gd name="T24" fmla="*/ 2147483647 w 70"/>
              <a:gd name="T25" fmla="*/ 2147483647 h 35"/>
              <a:gd name="T26" fmla="*/ 2147483647 w 70"/>
              <a:gd name="T27" fmla="*/ 2147483647 h 35"/>
              <a:gd name="T28" fmla="*/ 2147483647 w 70"/>
              <a:gd name="T29" fmla="*/ 2147483647 h 35"/>
              <a:gd name="T30" fmla="*/ 2147483647 w 70"/>
              <a:gd name="T31" fmla="*/ 2147483647 h 35"/>
              <a:gd name="T32" fmla="*/ 2147483647 w 70"/>
              <a:gd name="T33" fmla="*/ 2147483647 h 35"/>
              <a:gd name="T34" fmla="*/ 2147483647 w 70"/>
              <a:gd name="T35" fmla="*/ 2147483647 h 35"/>
              <a:gd name="T36" fmla="*/ 2147483647 w 70"/>
              <a:gd name="T37" fmla="*/ 2147483647 h 35"/>
              <a:gd name="T38" fmla="*/ 2147483647 w 70"/>
              <a:gd name="T39" fmla="*/ 2147483647 h 35"/>
              <a:gd name="T40" fmla="*/ 2147483647 w 70"/>
              <a:gd name="T41" fmla="*/ 2147483647 h 35"/>
              <a:gd name="T42" fmla="*/ 2147483647 w 70"/>
              <a:gd name="T43" fmla="*/ 2147483647 h 35"/>
              <a:gd name="T44" fmla="*/ 2147483647 w 70"/>
              <a:gd name="T45" fmla="*/ 2147483647 h 35"/>
              <a:gd name="T46" fmla="*/ 2147483647 w 70"/>
              <a:gd name="T47" fmla="*/ 2147483647 h 35"/>
              <a:gd name="T48" fmla="*/ 2147483647 w 70"/>
              <a:gd name="T49" fmla="*/ 2147483647 h 35"/>
              <a:gd name="T50" fmla="*/ 2147483647 w 70"/>
              <a:gd name="T51" fmla="*/ 2147483647 h 35"/>
              <a:gd name="T52" fmla="*/ 2147483647 w 70"/>
              <a:gd name="T53" fmla="*/ 2147483647 h 35"/>
              <a:gd name="T54" fmla="*/ 2147483647 w 70"/>
              <a:gd name="T55" fmla="*/ 2147483647 h 35"/>
              <a:gd name="T56" fmla="*/ 2147483647 w 70"/>
              <a:gd name="T57" fmla="*/ 2147483647 h 35"/>
              <a:gd name="T58" fmla="*/ 2147483647 w 70"/>
              <a:gd name="T59" fmla="*/ 2147483647 h 35"/>
              <a:gd name="T60" fmla="*/ 2147483647 w 70"/>
              <a:gd name="T61" fmla="*/ 2147483647 h 35"/>
              <a:gd name="T62" fmla="*/ 2147483647 w 70"/>
              <a:gd name="T63" fmla="*/ 2147483647 h 35"/>
              <a:gd name="T64" fmla="*/ 2147483647 w 70"/>
              <a:gd name="T65" fmla="*/ 2147483647 h 35"/>
              <a:gd name="T66" fmla="*/ 2147483647 w 70"/>
              <a:gd name="T67" fmla="*/ 0 h 35"/>
              <a:gd name="T68" fmla="*/ 2147483647 w 70"/>
              <a:gd name="T69" fmla="*/ 0 h 35"/>
              <a:gd name="T70" fmla="*/ 2147483647 w 70"/>
              <a:gd name="T71" fmla="*/ 0 h 35"/>
              <a:gd name="T72" fmla="*/ 2147483647 w 70"/>
              <a:gd name="T73" fmla="*/ 2147483647 h 35"/>
              <a:gd name="T74" fmla="*/ 2147483647 w 70"/>
              <a:gd name="T75" fmla="*/ 2147483647 h 35"/>
              <a:gd name="T76" fmla="*/ 2147483647 w 70"/>
              <a:gd name="T77" fmla="*/ 2147483647 h 35"/>
              <a:gd name="T78" fmla="*/ 2147483647 w 70"/>
              <a:gd name="T79" fmla="*/ 2147483647 h 35"/>
              <a:gd name="T80" fmla="*/ 2147483647 w 70"/>
              <a:gd name="T81" fmla="*/ 2147483647 h 35"/>
              <a:gd name="T82" fmla="*/ 2147483647 w 70"/>
              <a:gd name="T83" fmla="*/ 2147483647 h 35"/>
              <a:gd name="T84" fmla="*/ 2147483647 w 70"/>
              <a:gd name="T85" fmla="*/ 2147483647 h 35"/>
              <a:gd name="T86" fmla="*/ 2147483647 w 70"/>
              <a:gd name="T87" fmla="*/ 2147483647 h 35"/>
              <a:gd name="T88" fmla="*/ 2147483647 w 70"/>
              <a:gd name="T89" fmla="*/ 2147483647 h 35"/>
              <a:gd name="T90" fmla="*/ 2147483647 w 70"/>
              <a:gd name="T91" fmla="*/ 2147483647 h 35"/>
              <a:gd name="T92" fmla="*/ 2147483647 w 70"/>
              <a:gd name="T93" fmla="*/ 2147483647 h 35"/>
              <a:gd name="T94" fmla="*/ 2147483647 w 70"/>
              <a:gd name="T95" fmla="*/ 2147483647 h 35"/>
              <a:gd name="T96" fmla="*/ 2147483647 w 70"/>
              <a:gd name="T97" fmla="*/ 2147483647 h 35"/>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70"/>
              <a:gd name="T148" fmla="*/ 0 h 35"/>
              <a:gd name="T149" fmla="*/ 70 w 70"/>
              <a:gd name="T150" fmla="*/ 35 h 35"/>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70" h="35">
                <a:moveTo>
                  <a:pt x="24" y="7"/>
                </a:moveTo>
                <a:lnTo>
                  <a:pt x="21" y="7"/>
                </a:lnTo>
                <a:lnTo>
                  <a:pt x="19" y="7"/>
                </a:lnTo>
                <a:lnTo>
                  <a:pt x="16" y="7"/>
                </a:lnTo>
                <a:lnTo>
                  <a:pt x="13" y="6"/>
                </a:lnTo>
                <a:lnTo>
                  <a:pt x="10" y="6"/>
                </a:lnTo>
                <a:lnTo>
                  <a:pt x="7" y="6"/>
                </a:lnTo>
                <a:lnTo>
                  <a:pt x="4" y="6"/>
                </a:lnTo>
                <a:lnTo>
                  <a:pt x="3" y="7"/>
                </a:lnTo>
                <a:lnTo>
                  <a:pt x="0" y="9"/>
                </a:lnTo>
                <a:lnTo>
                  <a:pt x="0" y="12"/>
                </a:lnTo>
                <a:lnTo>
                  <a:pt x="3" y="15"/>
                </a:lnTo>
                <a:lnTo>
                  <a:pt x="7" y="19"/>
                </a:lnTo>
                <a:lnTo>
                  <a:pt x="13" y="22"/>
                </a:lnTo>
                <a:lnTo>
                  <a:pt x="19" y="25"/>
                </a:lnTo>
                <a:lnTo>
                  <a:pt x="24" y="29"/>
                </a:lnTo>
                <a:lnTo>
                  <a:pt x="28" y="32"/>
                </a:lnTo>
                <a:lnTo>
                  <a:pt x="33" y="34"/>
                </a:lnTo>
                <a:lnTo>
                  <a:pt x="37" y="35"/>
                </a:lnTo>
                <a:lnTo>
                  <a:pt x="41" y="34"/>
                </a:lnTo>
                <a:lnTo>
                  <a:pt x="46" y="32"/>
                </a:lnTo>
                <a:lnTo>
                  <a:pt x="50" y="29"/>
                </a:lnTo>
                <a:lnTo>
                  <a:pt x="55" y="26"/>
                </a:lnTo>
                <a:lnTo>
                  <a:pt x="59" y="22"/>
                </a:lnTo>
                <a:lnTo>
                  <a:pt x="64" y="19"/>
                </a:lnTo>
                <a:lnTo>
                  <a:pt x="65" y="17"/>
                </a:lnTo>
                <a:lnTo>
                  <a:pt x="67" y="15"/>
                </a:lnTo>
                <a:lnTo>
                  <a:pt x="68" y="12"/>
                </a:lnTo>
                <a:lnTo>
                  <a:pt x="70" y="9"/>
                </a:lnTo>
                <a:lnTo>
                  <a:pt x="70" y="6"/>
                </a:lnTo>
                <a:lnTo>
                  <a:pt x="70" y="4"/>
                </a:lnTo>
                <a:lnTo>
                  <a:pt x="68" y="1"/>
                </a:lnTo>
                <a:lnTo>
                  <a:pt x="65" y="1"/>
                </a:lnTo>
                <a:lnTo>
                  <a:pt x="61" y="0"/>
                </a:lnTo>
                <a:lnTo>
                  <a:pt x="58" y="0"/>
                </a:lnTo>
                <a:lnTo>
                  <a:pt x="55" y="0"/>
                </a:lnTo>
                <a:lnTo>
                  <a:pt x="52" y="1"/>
                </a:lnTo>
                <a:lnTo>
                  <a:pt x="49" y="1"/>
                </a:lnTo>
                <a:lnTo>
                  <a:pt x="44" y="3"/>
                </a:lnTo>
                <a:lnTo>
                  <a:pt x="41" y="3"/>
                </a:lnTo>
                <a:lnTo>
                  <a:pt x="37" y="3"/>
                </a:lnTo>
                <a:lnTo>
                  <a:pt x="36" y="3"/>
                </a:lnTo>
                <a:lnTo>
                  <a:pt x="34" y="4"/>
                </a:lnTo>
                <a:lnTo>
                  <a:pt x="33" y="4"/>
                </a:lnTo>
                <a:lnTo>
                  <a:pt x="31" y="6"/>
                </a:lnTo>
                <a:lnTo>
                  <a:pt x="28" y="6"/>
                </a:lnTo>
                <a:lnTo>
                  <a:pt x="27" y="7"/>
                </a:lnTo>
                <a:lnTo>
                  <a:pt x="25" y="7"/>
                </a:lnTo>
                <a:lnTo>
                  <a:pt x="24" y="7"/>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348" name="Freeform 99"/>
          <p:cNvSpPr>
            <a:spLocks/>
          </p:cNvSpPr>
          <p:nvPr/>
        </p:nvSpPr>
        <p:spPr bwMode="auto">
          <a:xfrm>
            <a:off x="6472239" y="4154489"/>
            <a:ext cx="100012" cy="55563"/>
          </a:xfrm>
          <a:custGeom>
            <a:avLst/>
            <a:gdLst>
              <a:gd name="T0" fmla="*/ 2147483647 w 70"/>
              <a:gd name="T1" fmla="*/ 2147483647 h 35"/>
              <a:gd name="T2" fmla="*/ 2147483647 w 70"/>
              <a:gd name="T3" fmla="*/ 2147483647 h 35"/>
              <a:gd name="T4" fmla="*/ 2147483647 w 70"/>
              <a:gd name="T5" fmla="*/ 2147483647 h 35"/>
              <a:gd name="T6" fmla="*/ 2147483647 w 70"/>
              <a:gd name="T7" fmla="*/ 2147483647 h 35"/>
              <a:gd name="T8" fmla="*/ 2147483647 w 70"/>
              <a:gd name="T9" fmla="*/ 2147483647 h 35"/>
              <a:gd name="T10" fmla="*/ 2147483647 w 70"/>
              <a:gd name="T11" fmla="*/ 2147483647 h 35"/>
              <a:gd name="T12" fmla="*/ 2147483647 w 70"/>
              <a:gd name="T13" fmla="*/ 2147483647 h 35"/>
              <a:gd name="T14" fmla="*/ 2147483647 w 70"/>
              <a:gd name="T15" fmla="*/ 2147483647 h 35"/>
              <a:gd name="T16" fmla="*/ 2147483647 w 70"/>
              <a:gd name="T17" fmla="*/ 2147483647 h 35"/>
              <a:gd name="T18" fmla="*/ 0 w 70"/>
              <a:gd name="T19" fmla="*/ 2147483647 h 35"/>
              <a:gd name="T20" fmla="*/ 0 w 70"/>
              <a:gd name="T21" fmla="*/ 2147483647 h 35"/>
              <a:gd name="T22" fmla="*/ 2147483647 w 70"/>
              <a:gd name="T23" fmla="*/ 2147483647 h 35"/>
              <a:gd name="T24" fmla="*/ 2147483647 w 70"/>
              <a:gd name="T25" fmla="*/ 2147483647 h 35"/>
              <a:gd name="T26" fmla="*/ 2147483647 w 70"/>
              <a:gd name="T27" fmla="*/ 2147483647 h 35"/>
              <a:gd name="T28" fmla="*/ 2147483647 w 70"/>
              <a:gd name="T29" fmla="*/ 2147483647 h 35"/>
              <a:gd name="T30" fmla="*/ 2147483647 w 70"/>
              <a:gd name="T31" fmla="*/ 2147483647 h 35"/>
              <a:gd name="T32" fmla="*/ 2147483647 w 70"/>
              <a:gd name="T33" fmla="*/ 2147483647 h 35"/>
              <a:gd name="T34" fmla="*/ 2147483647 w 70"/>
              <a:gd name="T35" fmla="*/ 2147483647 h 35"/>
              <a:gd name="T36" fmla="*/ 2147483647 w 70"/>
              <a:gd name="T37" fmla="*/ 2147483647 h 35"/>
              <a:gd name="T38" fmla="*/ 2147483647 w 70"/>
              <a:gd name="T39" fmla="*/ 2147483647 h 35"/>
              <a:gd name="T40" fmla="*/ 2147483647 w 70"/>
              <a:gd name="T41" fmla="*/ 2147483647 h 35"/>
              <a:gd name="T42" fmla="*/ 2147483647 w 70"/>
              <a:gd name="T43" fmla="*/ 2147483647 h 35"/>
              <a:gd name="T44" fmla="*/ 2147483647 w 70"/>
              <a:gd name="T45" fmla="*/ 2147483647 h 35"/>
              <a:gd name="T46" fmla="*/ 2147483647 w 70"/>
              <a:gd name="T47" fmla="*/ 2147483647 h 35"/>
              <a:gd name="T48" fmla="*/ 2147483647 w 70"/>
              <a:gd name="T49" fmla="*/ 2147483647 h 35"/>
              <a:gd name="T50" fmla="*/ 2147483647 w 70"/>
              <a:gd name="T51" fmla="*/ 2147483647 h 35"/>
              <a:gd name="T52" fmla="*/ 2147483647 w 70"/>
              <a:gd name="T53" fmla="*/ 2147483647 h 35"/>
              <a:gd name="T54" fmla="*/ 2147483647 w 70"/>
              <a:gd name="T55" fmla="*/ 2147483647 h 35"/>
              <a:gd name="T56" fmla="*/ 2147483647 w 70"/>
              <a:gd name="T57" fmla="*/ 2147483647 h 35"/>
              <a:gd name="T58" fmla="*/ 2147483647 w 70"/>
              <a:gd name="T59" fmla="*/ 2147483647 h 35"/>
              <a:gd name="T60" fmla="*/ 2147483647 w 70"/>
              <a:gd name="T61" fmla="*/ 2147483647 h 35"/>
              <a:gd name="T62" fmla="*/ 2147483647 w 70"/>
              <a:gd name="T63" fmla="*/ 2147483647 h 35"/>
              <a:gd name="T64" fmla="*/ 2147483647 w 70"/>
              <a:gd name="T65" fmla="*/ 2147483647 h 35"/>
              <a:gd name="T66" fmla="*/ 2147483647 w 70"/>
              <a:gd name="T67" fmla="*/ 0 h 35"/>
              <a:gd name="T68" fmla="*/ 2147483647 w 70"/>
              <a:gd name="T69" fmla="*/ 0 h 35"/>
              <a:gd name="T70" fmla="*/ 2147483647 w 70"/>
              <a:gd name="T71" fmla="*/ 0 h 35"/>
              <a:gd name="T72" fmla="*/ 2147483647 w 70"/>
              <a:gd name="T73" fmla="*/ 2147483647 h 35"/>
              <a:gd name="T74" fmla="*/ 2147483647 w 70"/>
              <a:gd name="T75" fmla="*/ 2147483647 h 35"/>
              <a:gd name="T76" fmla="*/ 2147483647 w 70"/>
              <a:gd name="T77" fmla="*/ 2147483647 h 35"/>
              <a:gd name="T78" fmla="*/ 2147483647 w 70"/>
              <a:gd name="T79" fmla="*/ 2147483647 h 35"/>
              <a:gd name="T80" fmla="*/ 2147483647 w 70"/>
              <a:gd name="T81" fmla="*/ 2147483647 h 35"/>
              <a:gd name="T82" fmla="*/ 2147483647 w 70"/>
              <a:gd name="T83" fmla="*/ 2147483647 h 35"/>
              <a:gd name="T84" fmla="*/ 2147483647 w 70"/>
              <a:gd name="T85" fmla="*/ 2147483647 h 35"/>
              <a:gd name="T86" fmla="*/ 2147483647 w 70"/>
              <a:gd name="T87" fmla="*/ 2147483647 h 35"/>
              <a:gd name="T88" fmla="*/ 2147483647 w 70"/>
              <a:gd name="T89" fmla="*/ 2147483647 h 35"/>
              <a:gd name="T90" fmla="*/ 2147483647 w 70"/>
              <a:gd name="T91" fmla="*/ 2147483647 h 35"/>
              <a:gd name="T92" fmla="*/ 2147483647 w 70"/>
              <a:gd name="T93" fmla="*/ 2147483647 h 35"/>
              <a:gd name="T94" fmla="*/ 2147483647 w 70"/>
              <a:gd name="T95" fmla="*/ 2147483647 h 35"/>
              <a:gd name="T96" fmla="*/ 2147483647 w 70"/>
              <a:gd name="T97" fmla="*/ 2147483647 h 35"/>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70"/>
              <a:gd name="T148" fmla="*/ 0 h 35"/>
              <a:gd name="T149" fmla="*/ 70 w 70"/>
              <a:gd name="T150" fmla="*/ 35 h 35"/>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70" h="35">
                <a:moveTo>
                  <a:pt x="24" y="7"/>
                </a:moveTo>
                <a:lnTo>
                  <a:pt x="21" y="7"/>
                </a:lnTo>
                <a:lnTo>
                  <a:pt x="19" y="7"/>
                </a:lnTo>
                <a:lnTo>
                  <a:pt x="16" y="7"/>
                </a:lnTo>
                <a:lnTo>
                  <a:pt x="13" y="6"/>
                </a:lnTo>
                <a:lnTo>
                  <a:pt x="10" y="6"/>
                </a:lnTo>
                <a:lnTo>
                  <a:pt x="7" y="6"/>
                </a:lnTo>
                <a:lnTo>
                  <a:pt x="4" y="6"/>
                </a:lnTo>
                <a:lnTo>
                  <a:pt x="3" y="7"/>
                </a:lnTo>
                <a:lnTo>
                  <a:pt x="0" y="9"/>
                </a:lnTo>
                <a:lnTo>
                  <a:pt x="0" y="12"/>
                </a:lnTo>
                <a:lnTo>
                  <a:pt x="3" y="15"/>
                </a:lnTo>
                <a:lnTo>
                  <a:pt x="7" y="19"/>
                </a:lnTo>
                <a:lnTo>
                  <a:pt x="13" y="22"/>
                </a:lnTo>
                <a:lnTo>
                  <a:pt x="19" y="25"/>
                </a:lnTo>
                <a:lnTo>
                  <a:pt x="24" y="29"/>
                </a:lnTo>
                <a:lnTo>
                  <a:pt x="28" y="32"/>
                </a:lnTo>
                <a:lnTo>
                  <a:pt x="33" y="34"/>
                </a:lnTo>
                <a:lnTo>
                  <a:pt x="37" y="35"/>
                </a:lnTo>
                <a:lnTo>
                  <a:pt x="41" y="34"/>
                </a:lnTo>
                <a:lnTo>
                  <a:pt x="46" y="32"/>
                </a:lnTo>
                <a:lnTo>
                  <a:pt x="50" y="29"/>
                </a:lnTo>
                <a:lnTo>
                  <a:pt x="55" y="26"/>
                </a:lnTo>
                <a:lnTo>
                  <a:pt x="59" y="22"/>
                </a:lnTo>
                <a:lnTo>
                  <a:pt x="64" y="19"/>
                </a:lnTo>
                <a:lnTo>
                  <a:pt x="65" y="17"/>
                </a:lnTo>
                <a:lnTo>
                  <a:pt x="67" y="15"/>
                </a:lnTo>
                <a:lnTo>
                  <a:pt x="68" y="12"/>
                </a:lnTo>
                <a:lnTo>
                  <a:pt x="70" y="9"/>
                </a:lnTo>
                <a:lnTo>
                  <a:pt x="70" y="6"/>
                </a:lnTo>
                <a:lnTo>
                  <a:pt x="70" y="4"/>
                </a:lnTo>
                <a:lnTo>
                  <a:pt x="68" y="1"/>
                </a:lnTo>
                <a:lnTo>
                  <a:pt x="65" y="1"/>
                </a:lnTo>
                <a:lnTo>
                  <a:pt x="61" y="0"/>
                </a:lnTo>
                <a:lnTo>
                  <a:pt x="58" y="0"/>
                </a:lnTo>
                <a:lnTo>
                  <a:pt x="55" y="0"/>
                </a:lnTo>
                <a:lnTo>
                  <a:pt x="52" y="1"/>
                </a:lnTo>
                <a:lnTo>
                  <a:pt x="49" y="1"/>
                </a:lnTo>
                <a:lnTo>
                  <a:pt x="44" y="3"/>
                </a:lnTo>
                <a:lnTo>
                  <a:pt x="41" y="3"/>
                </a:lnTo>
                <a:lnTo>
                  <a:pt x="37" y="3"/>
                </a:lnTo>
                <a:lnTo>
                  <a:pt x="36" y="3"/>
                </a:lnTo>
                <a:lnTo>
                  <a:pt x="34" y="4"/>
                </a:lnTo>
                <a:lnTo>
                  <a:pt x="33" y="4"/>
                </a:lnTo>
                <a:lnTo>
                  <a:pt x="31" y="6"/>
                </a:lnTo>
                <a:lnTo>
                  <a:pt x="28" y="6"/>
                </a:lnTo>
                <a:lnTo>
                  <a:pt x="27" y="7"/>
                </a:lnTo>
                <a:lnTo>
                  <a:pt x="25" y="7"/>
                </a:lnTo>
                <a:lnTo>
                  <a:pt x="24" y="7"/>
                </a:lnTo>
              </a:path>
            </a:pathLst>
          </a:custGeom>
          <a:solidFill>
            <a:srgbClr val="FFFF00"/>
          </a:solidFill>
          <a:ln w="1588">
            <a:solidFill>
              <a:srgbClr val="990000"/>
            </a:solidFill>
            <a:round/>
            <a:headEnd/>
            <a:tailEnd/>
          </a:ln>
        </p:spPr>
        <p:txBody>
          <a:bodyPr/>
          <a:lstStyle/>
          <a:p>
            <a:endParaRPr lang="en-US"/>
          </a:p>
        </p:txBody>
      </p:sp>
      <p:sp>
        <p:nvSpPr>
          <p:cNvPr id="53349" name="Freeform 100"/>
          <p:cNvSpPr>
            <a:spLocks/>
          </p:cNvSpPr>
          <p:nvPr/>
        </p:nvSpPr>
        <p:spPr bwMode="auto">
          <a:xfrm>
            <a:off x="6472239" y="4154489"/>
            <a:ext cx="100012" cy="55563"/>
          </a:xfrm>
          <a:custGeom>
            <a:avLst/>
            <a:gdLst>
              <a:gd name="T0" fmla="*/ 2147483647 w 70"/>
              <a:gd name="T1" fmla="*/ 2147483647 h 35"/>
              <a:gd name="T2" fmla="*/ 2147483647 w 70"/>
              <a:gd name="T3" fmla="*/ 2147483647 h 35"/>
              <a:gd name="T4" fmla="*/ 2147483647 w 70"/>
              <a:gd name="T5" fmla="*/ 2147483647 h 35"/>
              <a:gd name="T6" fmla="*/ 2147483647 w 70"/>
              <a:gd name="T7" fmla="*/ 2147483647 h 35"/>
              <a:gd name="T8" fmla="*/ 2147483647 w 70"/>
              <a:gd name="T9" fmla="*/ 2147483647 h 35"/>
              <a:gd name="T10" fmla="*/ 2147483647 w 70"/>
              <a:gd name="T11" fmla="*/ 2147483647 h 35"/>
              <a:gd name="T12" fmla="*/ 2147483647 w 70"/>
              <a:gd name="T13" fmla="*/ 2147483647 h 35"/>
              <a:gd name="T14" fmla="*/ 2147483647 w 70"/>
              <a:gd name="T15" fmla="*/ 2147483647 h 35"/>
              <a:gd name="T16" fmla="*/ 2147483647 w 70"/>
              <a:gd name="T17" fmla="*/ 2147483647 h 35"/>
              <a:gd name="T18" fmla="*/ 0 w 70"/>
              <a:gd name="T19" fmla="*/ 2147483647 h 35"/>
              <a:gd name="T20" fmla="*/ 0 w 70"/>
              <a:gd name="T21" fmla="*/ 2147483647 h 35"/>
              <a:gd name="T22" fmla="*/ 2147483647 w 70"/>
              <a:gd name="T23" fmla="*/ 2147483647 h 35"/>
              <a:gd name="T24" fmla="*/ 2147483647 w 70"/>
              <a:gd name="T25" fmla="*/ 2147483647 h 35"/>
              <a:gd name="T26" fmla="*/ 2147483647 w 70"/>
              <a:gd name="T27" fmla="*/ 2147483647 h 35"/>
              <a:gd name="T28" fmla="*/ 2147483647 w 70"/>
              <a:gd name="T29" fmla="*/ 2147483647 h 35"/>
              <a:gd name="T30" fmla="*/ 2147483647 w 70"/>
              <a:gd name="T31" fmla="*/ 2147483647 h 35"/>
              <a:gd name="T32" fmla="*/ 2147483647 w 70"/>
              <a:gd name="T33" fmla="*/ 2147483647 h 35"/>
              <a:gd name="T34" fmla="*/ 2147483647 w 70"/>
              <a:gd name="T35" fmla="*/ 2147483647 h 35"/>
              <a:gd name="T36" fmla="*/ 2147483647 w 70"/>
              <a:gd name="T37" fmla="*/ 2147483647 h 35"/>
              <a:gd name="T38" fmla="*/ 2147483647 w 70"/>
              <a:gd name="T39" fmla="*/ 2147483647 h 35"/>
              <a:gd name="T40" fmla="*/ 2147483647 w 70"/>
              <a:gd name="T41" fmla="*/ 2147483647 h 35"/>
              <a:gd name="T42" fmla="*/ 2147483647 w 70"/>
              <a:gd name="T43" fmla="*/ 2147483647 h 35"/>
              <a:gd name="T44" fmla="*/ 2147483647 w 70"/>
              <a:gd name="T45" fmla="*/ 2147483647 h 35"/>
              <a:gd name="T46" fmla="*/ 2147483647 w 70"/>
              <a:gd name="T47" fmla="*/ 2147483647 h 35"/>
              <a:gd name="T48" fmla="*/ 2147483647 w 70"/>
              <a:gd name="T49" fmla="*/ 2147483647 h 35"/>
              <a:gd name="T50" fmla="*/ 2147483647 w 70"/>
              <a:gd name="T51" fmla="*/ 2147483647 h 35"/>
              <a:gd name="T52" fmla="*/ 2147483647 w 70"/>
              <a:gd name="T53" fmla="*/ 2147483647 h 35"/>
              <a:gd name="T54" fmla="*/ 2147483647 w 70"/>
              <a:gd name="T55" fmla="*/ 2147483647 h 35"/>
              <a:gd name="T56" fmla="*/ 2147483647 w 70"/>
              <a:gd name="T57" fmla="*/ 2147483647 h 35"/>
              <a:gd name="T58" fmla="*/ 2147483647 w 70"/>
              <a:gd name="T59" fmla="*/ 2147483647 h 35"/>
              <a:gd name="T60" fmla="*/ 2147483647 w 70"/>
              <a:gd name="T61" fmla="*/ 2147483647 h 35"/>
              <a:gd name="T62" fmla="*/ 2147483647 w 70"/>
              <a:gd name="T63" fmla="*/ 2147483647 h 35"/>
              <a:gd name="T64" fmla="*/ 2147483647 w 70"/>
              <a:gd name="T65" fmla="*/ 2147483647 h 35"/>
              <a:gd name="T66" fmla="*/ 2147483647 w 70"/>
              <a:gd name="T67" fmla="*/ 0 h 35"/>
              <a:gd name="T68" fmla="*/ 2147483647 w 70"/>
              <a:gd name="T69" fmla="*/ 0 h 35"/>
              <a:gd name="T70" fmla="*/ 2147483647 w 70"/>
              <a:gd name="T71" fmla="*/ 0 h 35"/>
              <a:gd name="T72" fmla="*/ 2147483647 w 70"/>
              <a:gd name="T73" fmla="*/ 2147483647 h 35"/>
              <a:gd name="T74" fmla="*/ 2147483647 w 70"/>
              <a:gd name="T75" fmla="*/ 2147483647 h 35"/>
              <a:gd name="T76" fmla="*/ 2147483647 w 70"/>
              <a:gd name="T77" fmla="*/ 2147483647 h 35"/>
              <a:gd name="T78" fmla="*/ 2147483647 w 70"/>
              <a:gd name="T79" fmla="*/ 2147483647 h 35"/>
              <a:gd name="T80" fmla="*/ 2147483647 w 70"/>
              <a:gd name="T81" fmla="*/ 2147483647 h 35"/>
              <a:gd name="T82" fmla="*/ 2147483647 w 70"/>
              <a:gd name="T83" fmla="*/ 2147483647 h 35"/>
              <a:gd name="T84" fmla="*/ 2147483647 w 70"/>
              <a:gd name="T85" fmla="*/ 2147483647 h 35"/>
              <a:gd name="T86" fmla="*/ 2147483647 w 70"/>
              <a:gd name="T87" fmla="*/ 2147483647 h 35"/>
              <a:gd name="T88" fmla="*/ 2147483647 w 70"/>
              <a:gd name="T89" fmla="*/ 2147483647 h 35"/>
              <a:gd name="T90" fmla="*/ 2147483647 w 70"/>
              <a:gd name="T91" fmla="*/ 2147483647 h 35"/>
              <a:gd name="T92" fmla="*/ 2147483647 w 70"/>
              <a:gd name="T93" fmla="*/ 2147483647 h 35"/>
              <a:gd name="T94" fmla="*/ 2147483647 w 70"/>
              <a:gd name="T95" fmla="*/ 2147483647 h 35"/>
              <a:gd name="T96" fmla="*/ 2147483647 w 70"/>
              <a:gd name="T97" fmla="*/ 2147483647 h 35"/>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70"/>
              <a:gd name="T148" fmla="*/ 0 h 35"/>
              <a:gd name="T149" fmla="*/ 70 w 70"/>
              <a:gd name="T150" fmla="*/ 35 h 35"/>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70" h="35">
                <a:moveTo>
                  <a:pt x="24" y="7"/>
                </a:moveTo>
                <a:lnTo>
                  <a:pt x="21" y="7"/>
                </a:lnTo>
                <a:lnTo>
                  <a:pt x="19" y="7"/>
                </a:lnTo>
                <a:lnTo>
                  <a:pt x="16" y="7"/>
                </a:lnTo>
                <a:lnTo>
                  <a:pt x="13" y="6"/>
                </a:lnTo>
                <a:lnTo>
                  <a:pt x="10" y="6"/>
                </a:lnTo>
                <a:lnTo>
                  <a:pt x="7" y="6"/>
                </a:lnTo>
                <a:lnTo>
                  <a:pt x="4" y="6"/>
                </a:lnTo>
                <a:lnTo>
                  <a:pt x="3" y="7"/>
                </a:lnTo>
                <a:lnTo>
                  <a:pt x="0" y="9"/>
                </a:lnTo>
                <a:lnTo>
                  <a:pt x="0" y="12"/>
                </a:lnTo>
                <a:lnTo>
                  <a:pt x="3" y="15"/>
                </a:lnTo>
                <a:lnTo>
                  <a:pt x="7" y="19"/>
                </a:lnTo>
                <a:lnTo>
                  <a:pt x="13" y="22"/>
                </a:lnTo>
                <a:lnTo>
                  <a:pt x="19" y="25"/>
                </a:lnTo>
                <a:lnTo>
                  <a:pt x="24" y="29"/>
                </a:lnTo>
                <a:lnTo>
                  <a:pt x="28" y="32"/>
                </a:lnTo>
                <a:lnTo>
                  <a:pt x="33" y="34"/>
                </a:lnTo>
                <a:lnTo>
                  <a:pt x="37" y="35"/>
                </a:lnTo>
                <a:lnTo>
                  <a:pt x="41" y="34"/>
                </a:lnTo>
                <a:lnTo>
                  <a:pt x="46" y="32"/>
                </a:lnTo>
                <a:lnTo>
                  <a:pt x="50" y="29"/>
                </a:lnTo>
                <a:lnTo>
                  <a:pt x="55" y="26"/>
                </a:lnTo>
                <a:lnTo>
                  <a:pt x="59" y="22"/>
                </a:lnTo>
                <a:lnTo>
                  <a:pt x="64" y="19"/>
                </a:lnTo>
                <a:lnTo>
                  <a:pt x="65" y="17"/>
                </a:lnTo>
                <a:lnTo>
                  <a:pt x="67" y="15"/>
                </a:lnTo>
                <a:lnTo>
                  <a:pt x="68" y="12"/>
                </a:lnTo>
                <a:lnTo>
                  <a:pt x="70" y="9"/>
                </a:lnTo>
                <a:lnTo>
                  <a:pt x="70" y="6"/>
                </a:lnTo>
                <a:lnTo>
                  <a:pt x="70" y="4"/>
                </a:lnTo>
                <a:lnTo>
                  <a:pt x="68" y="1"/>
                </a:lnTo>
                <a:lnTo>
                  <a:pt x="65" y="1"/>
                </a:lnTo>
                <a:lnTo>
                  <a:pt x="61" y="0"/>
                </a:lnTo>
                <a:lnTo>
                  <a:pt x="58" y="0"/>
                </a:lnTo>
                <a:lnTo>
                  <a:pt x="55" y="0"/>
                </a:lnTo>
                <a:lnTo>
                  <a:pt x="52" y="1"/>
                </a:lnTo>
                <a:lnTo>
                  <a:pt x="49" y="1"/>
                </a:lnTo>
                <a:lnTo>
                  <a:pt x="44" y="3"/>
                </a:lnTo>
                <a:lnTo>
                  <a:pt x="41" y="3"/>
                </a:lnTo>
                <a:lnTo>
                  <a:pt x="37" y="3"/>
                </a:lnTo>
                <a:lnTo>
                  <a:pt x="36" y="3"/>
                </a:lnTo>
                <a:lnTo>
                  <a:pt x="34" y="4"/>
                </a:lnTo>
                <a:lnTo>
                  <a:pt x="33" y="4"/>
                </a:lnTo>
                <a:lnTo>
                  <a:pt x="31" y="6"/>
                </a:lnTo>
                <a:lnTo>
                  <a:pt x="28" y="6"/>
                </a:lnTo>
                <a:lnTo>
                  <a:pt x="27" y="7"/>
                </a:lnTo>
                <a:lnTo>
                  <a:pt x="25" y="7"/>
                </a:lnTo>
                <a:lnTo>
                  <a:pt x="24" y="7"/>
                </a:lnTo>
              </a:path>
            </a:pathLst>
          </a:custGeom>
          <a:solidFill>
            <a:srgbClr val="FFFF00"/>
          </a:solidFill>
          <a:ln w="4763">
            <a:solidFill>
              <a:srgbClr val="990000"/>
            </a:solidFill>
            <a:round/>
            <a:headEnd/>
            <a:tailEnd/>
          </a:ln>
        </p:spPr>
        <p:txBody>
          <a:bodyPr/>
          <a:lstStyle/>
          <a:p>
            <a:endParaRPr lang="en-US"/>
          </a:p>
        </p:txBody>
      </p:sp>
      <p:sp>
        <p:nvSpPr>
          <p:cNvPr id="53350" name="Freeform 101"/>
          <p:cNvSpPr>
            <a:spLocks/>
          </p:cNvSpPr>
          <p:nvPr/>
        </p:nvSpPr>
        <p:spPr bwMode="auto">
          <a:xfrm>
            <a:off x="6527801" y="4194177"/>
            <a:ext cx="63500" cy="74613"/>
          </a:xfrm>
          <a:custGeom>
            <a:avLst/>
            <a:gdLst>
              <a:gd name="T0" fmla="*/ 0 w 45"/>
              <a:gd name="T1" fmla="*/ 2147483647 h 47"/>
              <a:gd name="T2" fmla="*/ 2147483647 w 45"/>
              <a:gd name="T3" fmla="*/ 2147483647 h 47"/>
              <a:gd name="T4" fmla="*/ 2147483647 w 45"/>
              <a:gd name="T5" fmla="*/ 2147483647 h 47"/>
              <a:gd name="T6" fmla="*/ 2147483647 w 45"/>
              <a:gd name="T7" fmla="*/ 2147483647 h 47"/>
              <a:gd name="T8" fmla="*/ 2147483647 w 45"/>
              <a:gd name="T9" fmla="*/ 2147483647 h 47"/>
              <a:gd name="T10" fmla="*/ 2147483647 w 45"/>
              <a:gd name="T11" fmla="*/ 2147483647 h 47"/>
              <a:gd name="T12" fmla="*/ 2147483647 w 45"/>
              <a:gd name="T13" fmla="*/ 2147483647 h 47"/>
              <a:gd name="T14" fmla="*/ 2147483647 w 45"/>
              <a:gd name="T15" fmla="*/ 2147483647 h 47"/>
              <a:gd name="T16" fmla="*/ 2147483647 w 45"/>
              <a:gd name="T17" fmla="*/ 2147483647 h 47"/>
              <a:gd name="T18" fmla="*/ 2147483647 w 45"/>
              <a:gd name="T19" fmla="*/ 2147483647 h 47"/>
              <a:gd name="T20" fmla="*/ 2147483647 w 45"/>
              <a:gd name="T21" fmla="*/ 2147483647 h 47"/>
              <a:gd name="T22" fmla="*/ 2147483647 w 45"/>
              <a:gd name="T23" fmla="*/ 2147483647 h 47"/>
              <a:gd name="T24" fmla="*/ 2147483647 w 45"/>
              <a:gd name="T25" fmla="*/ 2147483647 h 47"/>
              <a:gd name="T26" fmla="*/ 2147483647 w 45"/>
              <a:gd name="T27" fmla="*/ 2147483647 h 47"/>
              <a:gd name="T28" fmla="*/ 2147483647 w 45"/>
              <a:gd name="T29" fmla="*/ 2147483647 h 47"/>
              <a:gd name="T30" fmla="*/ 2147483647 w 45"/>
              <a:gd name="T31" fmla="*/ 2147483647 h 47"/>
              <a:gd name="T32" fmla="*/ 2147483647 w 45"/>
              <a:gd name="T33" fmla="*/ 2147483647 h 47"/>
              <a:gd name="T34" fmla="*/ 2147483647 w 45"/>
              <a:gd name="T35" fmla="*/ 2147483647 h 47"/>
              <a:gd name="T36" fmla="*/ 2147483647 w 45"/>
              <a:gd name="T37" fmla="*/ 2147483647 h 47"/>
              <a:gd name="T38" fmla="*/ 2147483647 w 45"/>
              <a:gd name="T39" fmla="*/ 2147483647 h 47"/>
              <a:gd name="T40" fmla="*/ 2147483647 w 45"/>
              <a:gd name="T41" fmla="*/ 2147483647 h 47"/>
              <a:gd name="T42" fmla="*/ 2147483647 w 45"/>
              <a:gd name="T43" fmla="*/ 2147483647 h 47"/>
              <a:gd name="T44" fmla="*/ 2147483647 w 45"/>
              <a:gd name="T45" fmla="*/ 2147483647 h 47"/>
              <a:gd name="T46" fmla="*/ 2147483647 w 45"/>
              <a:gd name="T47" fmla="*/ 2147483647 h 47"/>
              <a:gd name="T48" fmla="*/ 2147483647 w 45"/>
              <a:gd name="T49" fmla="*/ 2147483647 h 47"/>
              <a:gd name="T50" fmla="*/ 2147483647 w 45"/>
              <a:gd name="T51" fmla="*/ 2147483647 h 47"/>
              <a:gd name="T52" fmla="*/ 2147483647 w 45"/>
              <a:gd name="T53" fmla="*/ 2147483647 h 47"/>
              <a:gd name="T54" fmla="*/ 2147483647 w 45"/>
              <a:gd name="T55" fmla="*/ 2147483647 h 47"/>
              <a:gd name="T56" fmla="*/ 2147483647 w 45"/>
              <a:gd name="T57" fmla="*/ 2147483647 h 47"/>
              <a:gd name="T58" fmla="*/ 2147483647 w 45"/>
              <a:gd name="T59" fmla="*/ 2147483647 h 47"/>
              <a:gd name="T60" fmla="*/ 2147483647 w 45"/>
              <a:gd name="T61" fmla="*/ 2147483647 h 47"/>
              <a:gd name="T62" fmla="*/ 2147483647 w 45"/>
              <a:gd name="T63" fmla="*/ 2147483647 h 47"/>
              <a:gd name="T64" fmla="*/ 2147483647 w 45"/>
              <a:gd name="T65" fmla="*/ 0 h 47"/>
              <a:gd name="T66" fmla="*/ 2147483647 w 45"/>
              <a:gd name="T67" fmla="*/ 0 h 47"/>
              <a:gd name="T68" fmla="*/ 2147483647 w 45"/>
              <a:gd name="T69" fmla="*/ 0 h 47"/>
              <a:gd name="T70" fmla="*/ 2147483647 w 45"/>
              <a:gd name="T71" fmla="*/ 2147483647 h 47"/>
              <a:gd name="T72" fmla="*/ 2147483647 w 45"/>
              <a:gd name="T73" fmla="*/ 2147483647 h 47"/>
              <a:gd name="T74" fmla="*/ 2147483647 w 45"/>
              <a:gd name="T75" fmla="*/ 2147483647 h 47"/>
              <a:gd name="T76" fmla="*/ 2147483647 w 45"/>
              <a:gd name="T77" fmla="*/ 2147483647 h 47"/>
              <a:gd name="T78" fmla="*/ 2147483647 w 45"/>
              <a:gd name="T79" fmla="*/ 2147483647 h 47"/>
              <a:gd name="T80" fmla="*/ 0 w 45"/>
              <a:gd name="T81" fmla="*/ 2147483647 h 47"/>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45"/>
              <a:gd name="T124" fmla="*/ 0 h 47"/>
              <a:gd name="T125" fmla="*/ 45 w 45"/>
              <a:gd name="T126" fmla="*/ 47 h 47"/>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45" h="47">
                <a:moveTo>
                  <a:pt x="0" y="22"/>
                </a:moveTo>
                <a:lnTo>
                  <a:pt x="2" y="24"/>
                </a:lnTo>
                <a:lnTo>
                  <a:pt x="4" y="25"/>
                </a:lnTo>
                <a:lnTo>
                  <a:pt x="5" y="28"/>
                </a:lnTo>
                <a:lnTo>
                  <a:pt x="7" y="30"/>
                </a:lnTo>
                <a:lnTo>
                  <a:pt x="8" y="32"/>
                </a:lnTo>
                <a:lnTo>
                  <a:pt x="8" y="34"/>
                </a:lnTo>
                <a:lnTo>
                  <a:pt x="10" y="35"/>
                </a:lnTo>
                <a:lnTo>
                  <a:pt x="13" y="38"/>
                </a:lnTo>
                <a:lnTo>
                  <a:pt x="16" y="40"/>
                </a:lnTo>
                <a:lnTo>
                  <a:pt x="20" y="43"/>
                </a:lnTo>
                <a:lnTo>
                  <a:pt x="25" y="44"/>
                </a:lnTo>
                <a:lnTo>
                  <a:pt x="29" y="46"/>
                </a:lnTo>
                <a:lnTo>
                  <a:pt x="34" y="47"/>
                </a:lnTo>
                <a:lnTo>
                  <a:pt x="36" y="46"/>
                </a:lnTo>
                <a:lnTo>
                  <a:pt x="39" y="43"/>
                </a:lnTo>
                <a:lnTo>
                  <a:pt x="39" y="38"/>
                </a:lnTo>
                <a:lnTo>
                  <a:pt x="39" y="35"/>
                </a:lnTo>
                <a:lnTo>
                  <a:pt x="39" y="31"/>
                </a:lnTo>
                <a:lnTo>
                  <a:pt x="39" y="28"/>
                </a:lnTo>
                <a:lnTo>
                  <a:pt x="41" y="25"/>
                </a:lnTo>
                <a:lnTo>
                  <a:pt x="41" y="21"/>
                </a:lnTo>
                <a:lnTo>
                  <a:pt x="41" y="18"/>
                </a:lnTo>
                <a:lnTo>
                  <a:pt x="42" y="13"/>
                </a:lnTo>
                <a:lnTo>
                  <a:pt x="44" y="9"/>
                </a:lnTo>
                <a:lnTo>
                  <a:pt x="45" y="7"/>
                </a:lnTo>
                <a:lnTo>
                  <a:pt x="45" y="6"/>
                </a:lnTo>
                <a:lnTo>
                  <a:pt x="45" y="4"/>
                </a:lnTo>
                <a:lnTo>
                  <a:pt x="44" y="3"/>
                </a:lnTo>
                <a:lnTo>
                  <a:pt x="44" y="1"/>
                </a:lnTo>
                <a:lnTo>
                  <a:pt x="42" y="0"/>
                </a:lnTo>
                <a:lnTo>
                  <a:pt x="36" y="0"/>
                </a:lnTo>
                <a:lnTo>
                  <a:pt x="32" y="0"/>
                </a:lnTo>
                <a:lnTo>
                  <a:pt x="26" y="3"/>
                </a:lnTo>
                <a:lnTo>
                  <a:pt x="19" y="6"/>
                </a:lnTo>
                <a:lnTo>
                  <a:pt x="13" y="10"/>
                </a:lnTo>
                <a:lnTo>
                  <a:pt x="8" y="13"/>
                </a:lnTo>
                <a:lnTo>
                  <a:pt x="4" y="18"/>
                </a:lnTo>
                <a:lnTo>
                  <a:pt x="0" y="22"/>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351" name="Freeform 102"/>
          <p:cNvSpPr>
            <a:spLocks/>
          </p:cNvSpPr>
          <p:nvPr/>
        </p:nvSpPr>
        <p:spPr bwMode="auto">
          <a:xfrm>
            <a:off x="6527801" y="4194177"/>
            <a:ext cx="63500" cy="74613"/>
          </a:xfrm>
          <a:custGeom>
            <a:avLst/>
            <a:gdLst>
              <a:gd name="T0" fmla="*/ 0 w 45"/>
              <a:gd name="T1" fmla="*/ 2147483647 h 47"/>
              <a:gd name="T2" fmla="*/ 2147483647 w 45"/>
              <a:gd name="T3" fmla="*/ 2147483647 h 47"/>
              <a:gd name="T4" fmla="*/ 2147483647 w 45"/>
              <a:gd name="T5" fmla="*/ 2147483647 h 47"/>
              <a:gd name="T6" fmla="*/ 2147483647 w 45"/>
              <a:gd name="T7" fmla="*/ 2147483647 h 47"/>
              <a:gd name="T8" fmla="*/ 2147483647 w 45"/>
              <a:gd name="T9" fmla="*/ 2147483647 h 47"/>
              <a:gd name="T10" fmla="*/ 2147483647 w 45"/>
              <a:gd name="T11" fmla="*/ 2147483647 h 47"/>
              <a:gd name="T12" fmla="*/ 2147483647 w 45"/>
              <a:gd name="T13" fmla="*/ 2147483647 h 47"/>
              <a:gd name="T14" fmla="*/ 2147483647 w 45"/>
              <a:gd name="T15" fmla="*/ 2147483647 h 47"/>
              <a:gd name="T16" fmla="*/ 2147483647 w 45"/>
              <a:gd name="T17" fmla="*/ 2147483647 h 47"/>
              <a:gd name="T18" fmla="*/ 2147483647 w 45"/>
              <a:gd name="T19" fmla="*/ 2147483647 h 47"/>
              <a:gd name="T20" fmla="*/ 2147483647 w 45"/>
              <a:gd name="T21" fmla="*/ 2147483647 h 47"/>
              <a:gd name="T22" fmla="*/ 2147483647 w 45"/>
              <a:gd name="T23" fmla="*/ 2147483647 h 47"/>
              <a:gd name="T24" fmla="*/ 2147483647 w 45"/>
              <a:gd name="T25" fmla="*/ 2147483647 h 47"/>
              <a:gd name="T26" fmla="*/ 2147483647 w 45"/>
              <a:gd name="T27" fmla="*/ 2147483647 h 47"/>
              <a:gd name="T28" fmla="*/ 2147483647 w 45"/>
              <a:gd name="T29" fmla="*/ 2147483647 h 47"/>
              <a:gd name="T30" fmla="*/ 2147483647 w 45"/>
              <a:gd name="T31" fmla="*/ 2147483647 h 47"/>
              <a:gd name="T32" fmla="*/ 2147483647 w 45"/>
              <a:gd name="T33" fmla="*/ 2147483647 h 47"/>
              <a:gd name="T34" fmla="*/ 2147483647 w 45"/>
              <a:gd name="T35" fmla="*/ 2147483647 h 47"/>
              <a:gd name="T36" fmla="*/ 2147483647 w 45"/>
              <a:gd name="T37" fmla="*/ 2147483647 h 47"/>
              <a:gd name="T38" fmla="*/ 2147483647 w 45"/>
              <a:gd name="T39" fmla="*/ 2147483647 h 47"/>
              <a:gd name="T40" fmla="*/ 2147483647 w 45"/>
              <a:gd name="T41" fmla="*/ 2147483647 h 47"/>
              <a:gd name="T42" fmla="*/ 2147483647 w 45"/>
              <a:gd name="T43" fmla="*/ 2147483647 h 47"/>
              <a:gd name="T44" fmla="*/ 2147483647 w 45"/>
              <a:gd name="T45" fmla="*/ 2147483647 h 47"/>
              <a:gd name="T46" fmla="*/ 2147483647 w 45"/>
              <a:gd name="T47" fmla="*/ 2147483647 h 47"/>
              <a:gd name="T48" fmla="*/ 2147483647 w 45"/>
              <a:gd name="T49" fmla="*/ 2147483647 h 47"/>
              <a:gd name="T50" fmla="*/ 2147483647 w 45"/>
              <a:gd name="T51" fmla="*/ 2147483647 h 47"/>
              <a:gd name="T52" fmla="*/ 2147483647 w 45"/>
              <a:gd name="T53" fmla="*/ 2147483647 h 47"/>
              <a:gd name="T54" fmla="*/ 2147483647 w 45"/>
              <a:gd name="T55" fmla="*/ 2147483647 h 47"/>
              <a:gd name="T56" fmla="*/ 2147483647 w 45"/>
              <a:gd name="T57" fmla="*/ 2147483647 h 47"/>
              <a:gd name="T58" fmla="*/ 2147483647 w 45"/>
              <a:gd name="T59" fmla="*/ 2147483647 h 47"/>
              <a:gd name="T60" fmla="*/ 2147483647 w 45"/>
              <a:gd name="T61" fmla="*/ 2147483647 h 47"/>
              <a:gd name="T62" fmla="*/ 2147483647 w 45"/>
              <a:gd name="T63" fmla="*/ 2147483647 h 47"/>
              <a:gd name="T64" fmla="*/ 2147483647 w 45"/>
              <a:gd name="T65" fmla="*/ 0 h 47"/>
              <a:gd name="T66" fmla="*/ 2147483647 w 45"/>
              <a:gd name="T67" fmla="*/ 0 h 47"/>
              <a:gd name="T68" fmla="*/ 2147483647 w 45"/>
              <a:gd name="T69" fmla="*/ 0 h 47"/>
              <a:gd name="T70" fmla="*/ 2147483647 w 45"/>
              <a:gd name="T71" fmla="*/ 2147483647 h 47"/>
              <a:gd name="T72" fmla="*/ 2147483647 w 45"/>
              <a:gd name="T73" fmla="*/ 2147483647 h 47"/>
              <a:gd name="T74" fmla="*/ 2147483647 w 45"/>
              <a:gd name="T75" fmla="*/ 2147483647 h 47"/>
              <a:gd name="T76" fmla="*/ 2147483647 w 45"/>
              <a:gd name="T77" fmla="*/ 2147483647 h 47"/>
              <a:gd name="T78" fmla="*/ 2147483647 w 45"/>
              <a:gd name="T79" fmla="*/ 2147483647 h 47"/>
              <a:gd name="T80" fmla="*/ 0 w 45"/>
              <a:gd name="T81" fmla="*/ 2147483647 h 47"/>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45"/>
              <a:gd name="T124" fmla="*/ 0 h 47"/>
              <a:gd name="T125" fmla="*/ 45 w 45"/>
              <a:gd name="T126" fmla="*/ 47 h 47"/>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45" h="47">
                <a:moveTo>
                  <a:pt x="0" y="22"/>
                </a:moveTo>
                <a:lnTo>
                  <a:pt x="2" y="24"/>
                </a:lnTo>
                <a:lnTo>
                  <a:pt x="4" y="25"/>
                </a:lnTo>
                <a:lnTo>
                  <a:pt x="5" y="28"/>
                </a:lnTo>
                <a:lnTo>
                  <a:pt x="7" y="30"/>
                </a:lnTo>
                <a:lnTo>
                  <a:pt x="8" y="32"/>
                </a:lnTo>
                <a:lnTo>
                  <a:pt x="8" y="34"/>
                </a:lnTo>
                <a:lnTo>
                  <a:pt x="10" y="35"/>
                </a:lnTo>
                <a:lnTo>
                  <a:pt x="13" y="38"/>
                </a:lnTo>
                <a:lnTo>
                  <a:pt x="16" y="40"/>
                </a:lnTo>
                <a:lnTo>
                  <a:pt x="20" y="43"/>
                </a:lnTo>
                <a:lnTo>
                  <a:pt x="25" y="44"/>
                </a:lnTo>
                <a:lnTo>
                  <a:pt x="29" y="46"/>
                </a:lnTo>
                <a:lnTo>
                  <a:pt x="34" y="47"/>
                </a:lnTo>
                <a:lnTo>
                  <a:pt x="36" y="46"/>
                </a:lnTo>
                <a:lnTo>
                  <a:pt x="39" y="43"/>
                </a:lnTo>
                <a:lnTo>
                  <a:pt x="39" y="38"/>
                </a:lnTo>
                <a:lnTo>
                  <a:pt x="39" y="35"/>
                </a:lnTo>
                <a:lnTo>
                  <a:pt x="39" y="31"/>
                </a:lnTo>
                <a:lnTo>
                  <a:pt x="39" y="28"/>
                </a:lnTo>
                <a:lnTo>
                  <a:pt x="41" y="25"/>
                </a:lnTo>
                <a:lnTo>
                  <a:pt x="41" y="21"/>
                </a:lnTo>
                <a:lnTo>
                  <a:pt x="41" y="18"/>
                </a:lnTo>
                <a:lnTo>
                  <a:pt x="42" y="13"/>
                </a:lnTo>
                <a:lnTo>
                  <a:pt x="44" y="9"/>
                </a:lnTo>
                <a:lnTo>
                  <a:pt x="45" y="7"/>
                </a:lnTo>
                <a:lnTo>
                  <a:pt x="45" y="6"/>
                </a:lnTo>
                <a:lnTo>
                  <a:pt x="45" y="4"/>
                </a:lnTo>
                <a:lnTo>
                  <a:pt x="44" y="3"/>
                </a:lnTo>
                <a:lnTo>
                  <a:pt x="44" y="1"/>
                </a:lnTo>
                <a:lnTo>
                  <a:pt x="42" y="0"/>
                </a:lnTo>
                <a:lnTo>
                  <a:pt x="36" y="0"/>
                </a:lnTo>
                <a:lnTo>
                  <a:pt x="32" y="0"/>
                </a:lnTo>
                <a:lnTo>
                  <a:pt x="26" y="3"/>
                </a:lnTo>
                <a:lnTo>
                  <a:pt x="19" y="6"/>
                </a:lnTo>
                <a:lnTo>
                  <a:pt x="13" y="10"/>
                </a:lnTo>
                <a:lnTo>
                  <a:pt x="8" y="13"/>
                </a:lnTo>
                <a:lnTo>
                  <a:pt x="4" y="18"/>
                </a:lnTo>
                <a:lnTo>
                  <a:pt x="0" y="22"/>
                </a:lnTo>
              </a:path>
            </a:pathLst>
          </a:custGeom>
          <a:solidFill>
            <a:srgbClr val="FFFF00"/>
          </a:solidFill>
          <a:ln w="1588">
            <a:solidFill>
              <a:srgbClr val="990000"/>
            </a:solidFill>
            <a:round/>
            <a:headEnd/>
            <a:tailEnd/>
          </a:ln>
        </p:spPr>
        <p:txBody>
          <a:bodyPr/>
          <a:lstStyle/>
          <a:p>
            <a:endParaRPr lang="en-US"/>
          </a:p>
        </p:txBody>
      </p:sp>
      <p:sp>
        <p:nvSpPr>
          <p:cNvPr id="53352" name="Freeform 103"/>
          <p:cNvSpPr>
            <a:spLocks/>
          </p:cNvSpPr>
          <p:nvPr/>
        </p:nvSpPr>
        <p:spPr bwMode="auto">
          <a:xfrm>
            <a:off x="6537327" y="4235244"/>
            <a:ext cx="63500" cy="74613"/>
          </a:xfrm>
          <a:custGeom>
            <a:avLst/>
            <a:gdLst>
              <a:gd name="T0" fmla="*/ 0 w 45"/>
              <a:gd name="T1" fmla="*/ 2147483647 h 47"/>
              <a:gd name="T2" fmla="*/ 2147483647 w 45"/>
              <a:gd name="T3" fmla="*/ 2147483647 h 47"/>
              <a:gd name="T4" fmla="*/ 2147483647 w 45"/>
              <a:gd name="T5" fmla="*/ 2147483647 h 47"/>
              <a:gd name="T6" fmla="*/ 2147483647 w 45"/>
              <a:gd name="T7" fmla="*/ 2147483647 h 47"/>
              <a:gd name="T8" fmla="*/ 2147483647 w 45"/>
              <a:gd name="T9" fmla="*/ 2147483647 h 47"/>
              <a:gd name="T10" fmla="*/ 2147483647 w 45"/>
              <a:gd name="T11" fmla="*/ 2147483647 h 47"/>
              <a:gd name="T12" fmla="*/ 2147483647 w 45"/>
              <a:gd name="T13" fmla="*/ 2147483647 h 47"/>
              <a:gd name="T14" fmla="*/ 2147483647 w 45"/>
              <a:gd name="T15" fmla="*/ 2147483647 h 47"/>
              <a:gd name="T16" fmla="*/ 2147483647 w 45"/>
              <a:gd name="T17" fmla="*/ 2147483647 h 47"/>
              <a:gd name="T18" fmla="*/ 2147483647 w 45"/>
              <a:gd name="T19" fmla="*/ 2147483647 h 47"/>
              <a:gd name="T20" fmla="*/ 2147483647 w 45"/>
              <a:gd name="T21" fmla="*/ 2147483647 h 47"/>
              <a:gd name="T22" fmla="*/ 2147483647 w 45"/>
              <a:gd name="T23" fmla="*/ 2147483647 h 47"/>
              <a:gd name="T24" fmla="*/ 2147483647 w 45"/>
              <a:gd name="T25" fmla="*/ 2147483647 h 47"/>
              <a:gd name="T26" fmla="*/ 2147483647 w 45"/>
              <a:gd name="T27" fmla="*/ 2147483647 h 47"/>
              <a:gd name="T28" fmla="*/ 2147483647 w 45"/>
              <a:gd name="T29" fmla="*/ 2147483647 h 47"/>
              <a:gd name="T30" fmla="*/ 2147483647 w 45"/>
              <a:gd name="T31" fmla="*/ 2147483647 h 47"/>
              <a:gd name="T32" fmla="*/ 2147483647 w 45"/>
              <a:gd name="T33" fmla="*/ 2147483647 h 47"/>
              <a:gd name="T34" fmla="*/ 2147483647 w 45"/>
              <a:gd name="T35" fmla="*/ 2147483647 h 47"/>
              <a:gd name="T36" fmla="*/ 2147483647 w 45"/>
              <a:gd name="T37" fmla="*/ 2147483647 h 47"/>
              <a:gd name="T38" fmla="*/ 2147483647 w 45"/>
              <a:gd name="T39" fmla="*/ 2147483647 h 47"/>
              <a:gd name="T40" fmla="*/ 2147483647 w 45"/>
              <a:gd name="T41" fmla="*/ 2147483647 h 47"/>
              <a:gd name="T42" fmla="*/ 2147483647 w 45"/>
              <a:gd name="T43" fmla="*/ 2147483647 h 47"/>
              <a:gd name="T44" fmla="*/ 2147483647 w 45"/>
              <a:gd name="T45" fmla="*/ 2147483647 h 47"/>
              <a:gd name="T46" fmla="*/ 2147483647 w 45"/>
              <a:gd name="T47" fmla="*/ 2147483647 h 47"/>
              <a:gd name="T48" fmla="*/ 2147483647 w 45"/>
              <a:gd name="T49" fmla="*/ 2147483647 h 47"/>
              <a:gd name="T50" fmla="*/ 2147483647 w 45"/>
              <a:gd name="T51" fmla="*/ 2147483647 h 47"/>
              <a:gd name="T52" fmla="*/ 2147483647 w 45"/>
              <a:gd name="T53" fmla="*/ 2147483647 h 47"/>
              <a:gd name="T54" fmla="*/ 2147483647 w 45"/>
              <a:gd name="T55" fmla="*/ 2147483647 h 47"/>
              <a:gd name="T56" fmla="*/ 2147483647 w 45"/>
              <a:gd name="T57" fmla="*/ 2147483647 h 47"/>
              <a:gd name="T58" fmla="*/ 2147483647 w 45"/>
              <a:gd name="T59" fmla="*/ 2147483647 h 47"/>
              <a:gd name="T60" fmla="*/ 2147483647 w 45"/>
              <a:gd name="T61" fmla="*/ 2147483647 h 47"/>
              <a:gd name="T62" fmla="*/ 2147483647 w 45"/>
              <a:gd name="T63" fmla="*/ 2147483647 h 47"/>
              <a:gd name="T64" fmla="*/ 2147483647 w 45"/>
              <a:gd name="T65" fmla="*/ 0 h 47"/>
              <a:gd name="T66" fmla="*/ 2147483647 w 45"/>
              <a:gd name="T67" fmla="*/ 0 h 47"/>
              <a:gd name="T68" fmla="*/ 2147483647 w 45"/>
              <a:gd name="T69" fmla="*/ 0 h 47"/>
              <a:gd name="T70" fmla="*/ 2147483647 w 45"/>
              <a:gd name="T71" fmla="*/ 2147483647 h 47"/>
              <a:gd name="T72" fmla="*/ 2147483647 w 45"/>
              <a:gd name="T73" fmla="*/ 2147483647 h 47"/>
              <a:gd name="T74" fmla="*/ 2147483647 w 45"/>
              <a:gd name="T75" fmla="*/ 2147483647 h 47"/>
              <a:gd name="T76" fmla="*/ 2147483647 w 45"/>
              <a:gd name="T77" fmla="*/ 2147483647 h 47"/>
              <a:gd name="T78" fmla="*/ 2147483647 w 45"/>
              <a:gd name="T79" fmla="*/ 2147483647 h 47"/>
              <a:gd name="T80" fmla="*/ 0 w 45"/>
              <a:gd name="T81" fmla="*/ 2147483647 h 47"/>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45"/>
              <a:gd name="T124" fmla="*/ 0 h 47"/>
              <a:gd name="T125" fmla="*/ 45 w 45"/>
              <a:gd name="T126" fmla="*/ 47 h 47"/>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45" h="47">
                <a:moveTo>
                  <a:pt x="0" y="22"/>
                </a:moveTo>
                <a:lnTo>
                  <a:pt x="2" y="24"/>
                </a:lnTo>
                <a:lnTo>
                  <a:pt x="4" y="25"/>
                </a:lnTo>
                <a:lnTo>
                  <a:pt x="5" y="28"/>
                </a:lnTo>
                <a:lnTo>
                  <a:pt x="7" y="30"/>
                </a:lnTo>
                <a:lnTo>
                  <a:pt x="8" y="32"/>
                </a:lnTo>
                <a:lnTo>
                  <a:pt x="8" y="34"/>
                </a:lnTo>
                <a:lnTo>
                  <a:pt x="10" y="35"/>
                </a:lnTo>
                <a:lnTo>
                  <a:pt x="13" y="38"/>
                </a:lnTo>
                <a:lnTo>
                  <a:pt x="16" y="40"/>
                </a:lnTo>
                <a:lnTo>
                  <a:pt x="20" y="43"/>
                </a:lnTo>
                <a:lnTo>
                  <a:pt x="25" y="44"/>
                </a:lnTo>
                <a:lnTo>
                  <a:pt x="29" y="46"/>
                </a:lnTo>
                <a:lnTo>
                  <a:pt x="34" y="47"/>
                </a:lnTo>
                <a:lnTo>
                  <a:pt x="36" y="46"/>
                </a:lnTo>
                <a:lnTo>
                  <a:pt x="39" y="43"/>
                </a:lnTo>
                <a:lnTo>
                  <a:pt x="39" y="38"/>
                </a:lnTo>
                <a:lnTo>
                  <a:pt x="39" y="35"/>
                </a:lnTo>
                <a:lnTo>
                  <a:pt x="39" y="31"/>
                </a:lnTo>
                <a:lnTo>
                  <a:pt x="39" y="28"/>
                </a:lnTo>
                <a:lnTo>
                  <a:pt x="41" y="25"/>
                </a:lnTo>
                <a:lnTo>
                  <a:pt x="41" y="21"/>
                </a:lnTo>
                <a:lnTo>
                  <a:pt x="41" y="18"/>
                </a:lnTo>
                <a:lnTo>
                  <a:pt x="42" y="13"/>
                </a:lnTo>
                <a:lnTo>
                  <a:pt x="44" y="9"/>
                </a:lnTo>
                <a:lnTo>
                  <a:pt x="45" y="7"/>
                </a:lnTo>
                <a:lnTo>
                  <a:pt x="45" y="6"/>
                </a:lnTo>
                <a:lnTo>
                  <a:pt x="45" y="4"/>
                </a:lnTo>
                <a:lnTo>
                  <a:pt x="44" y="3"/>
                </a:lnTo>
                <a:lnTo>
                  <a:pt x="44" y="1"/>
                </a:lnTo>
                <a:lnTo>
                  <a:pt x="42" y="0"/>
                </a:lnTo>
                <a:lnTo>
                  <a:pt x="36" y="0"/>
                </a:lnTo>
                <a:lnTo>
                  <a:pt x="32" y="0"/>
                </a:lnTo>
                <a:lnTo>
                  <a:pt x="26" y="3"/>
                </a:lnTo>
                <a:lnTo>
                  <a:pt x="19" y="6"/>
                </a:lnTo>
                <a:lnTo>
                  <a:pt x="13" y="10"/>
                </a:lnTo>
                <a:lnTo>
                  <a:pt x="8" y="13"/>
                </a:lnTo>
                <a:lnTo>
                  <a:pt x="4" y="18"/>
                </a:lnTo>
                <a:lnTo>
                  <a:pt x="0" y="22"/>
                </a:lnTo>
              </a:path>
            </a:pathLst>
          </a:custGeom>
          <a:solidFill>
            <a:srgbClr val="FFFF00"/>
          </a:solidFill>
          <a:ln w="4763">
            <a:solidFill>
              <a:srgbClr val="990000"/>
            </a:solidFill>
            <a:round/>
            <a:headEnd/>
            <a:tailEnd/>
          </a:ln>
        </p:spPr>
        <p:txBody>
          <a:bodyPr/>
          <a:lstStyle/>
          <a:p>
            <a:endParaRPr lang="en-US"/>
          </a:p>
        </p:txBody>
      </p:sp>
      <p:sp>
        <p:nvSpPr>
          <p:cNvPr id="53353" name="Freeform 104"/>
          <p:cNvSpPr>
            <a:spLocks/>
          </p:cNvSpPr>
          <p:nvPr/>
        </p:nvSpPr>
        <p:spPr bwMode="auto">
          <a:xfrm>
            <a:off x="6534151" y="4071939"/>
            <a:ext cx="103188" cy="74612"/>
          </a:xfrm>
          <a:custGeom>
            <a:avLst/>
            <a:gdLst>
              <a:gd name="T0" fmla="*/ 2147483647 w 73"/>
              <a:gd name="T1" fmla="*/ 2147483647 h 47"/>
              <a:gd name="T2" fmla="*/ 2147483647 w 73"/>
              <a:gd name="T3" fmla="*/ 2147483647 h 47"/>
              <a:gd name="T4" fmla="*/ 2147483647 w 73"/>
              <a:gd name="T5" fmla="*/ 2147483647 h 47"/>
              <a:gd name="T6" fmla="*/ 2147483647 w 73"/>
              <a:gd name="T7" fmla="*/ 2147483647 h 47"/>
              <a:gd name="T8" fmla="*/ 2147483647 w 73"/>
              <a:gd name="T9" fmla="*/ 2147483647 h 47"/>
              <a:gd name="T10" fmla="*/ 2147483647 w 73"/>
              <a:gd name="T11" fmla="*/ 2147483647 h 47"/>
              <a:gd name="T12" fmla="*/ 2147483647 w 73"/>
              <a:gd name="T13" fmla="*/ 2147483647 h 47"/>
              <a:gd name="T14" fmla="*/ 2147483647 w 73"/>
              <a:gd name="T15" fmla="*/ 2147483647 h 47"/>
              <a:gd name="T16" fmla="*/ 2147483647 w 73"/>
              <a:gd name="T17" fmla="*/ 2147483647 h 47"/>
              <a:gd name="T18" fmla="*/ 2147483647 w 73"/>
              <a:gd name="T19" fmla="*/ 2147483647 h 47"/>
              <a:gd name="T20" fmla="*/ 2147483647 w 73"/>
              <a:gd name="T21" fmla="*/ 2147483647 h 47"/>
              <a:gd name="T22" fmla="*/ 2147483647 w 73"/>
              <a:gd name="T23" fmla="*/ 2147483647 h 47"/>
              <a:gd name="T24" fmla="*/ 2147483647 w 73"/>
              <a:gd name="T25" fmla="*/ 2147483647 h 47"/>
              <a:gd name="T26" fmla="*/ 2147483647 w 73"/>
              <a:gd name="T27" fmla="*/ 2147483647 h 47"/>
              <a:gd name="T28" fmla="*/ 2147483647 w 73"/>
              <a:gd name="T29" fmla="*/ 2147483647 h 47"/>
              <a:gd name="T30" fmla="*/ 2147483647 w 73"/>
              <a:gd name="T31" fmla="*/ 2147483647 h 47"/>
              <a:gd name="T32" fmla="*/ 2147483647 w 73"/>
              <a:gd name="T33" fmla="*/ 2147483647 h 47"/>
              <a:gd name="T34" fmla="*/ 2147483647 w 73"/>
              <a:gd name="T35" fmla="*/ 2147483647 h 47"/>
              <a:gd name="T36" fmla="*/ 2147483647 w 73"/>
              <a:gd name="T37" fmla="*/ 2147483647 h 47"/>
              <a:gd name="T38" fmla="*/ 2147483647 w 73"/>
              <a:gd name="T39" fmla="*/ 2147483647 h 47"/>
              <a:gd name="T40" fmla="*/ 2147483647 w 73"/>
              <a:gd name="T41" fmla="*/ 2147483647 h 47"/>
              <a:gd name="T42" fmla="*/ 2147483647 w 73"/>
              <a:gd name="T43" fmla="*/ 2147483647 h 47"/>
              <a:gd name="T44" fmla="*/ 2147483647 w 73"/>
              <a:gd name="T45" fmla="*/ 2147483647 h 47"/>
              <a:gd name="T46" fmla="*/ 2147483647 w 73"/>
              <a:gd name="T47" fmla="*/ 2147483647 h 47"/>
              <a:gd name="T48" fmla="*/ 2147483647 w 73"/>
              <a:gd name="T49" fmla="*/ 2147483647 h 47"/>
              <a:gd name="T50" fmla="*/ 2147483647 w 73"/>
              <a:gd name="T51" fmla="*/ 2147483647 h 47"/>
              <a:gd name="T52" fmla="*/ 2147483647 w 73"/>
              <a:gd name="T53" fmla="*/ 2147483647 h 47"/>
              <a:gd name="T54" fmla="*/ 2147483647 w 73"/>
              <a:gd name="T55" fmla="*/ 2147483647 h 47"/>
              <a:gd name="T56" fmla="*/ 2147483647 w 73"/>
              <a:gd name="T57" fmla="*/ 0 h 47"/>
              <a:gd name="T58" fmla="*/ 2147483647 w 73"/>
              <a:gd name="T59" fmla="*/ 2147483647 h 47"/>
              <a:gd name="T60" fmla="*/ 2147483647 w 73"/>
              <a:gd name="T61" fmla="*/ 2147483647 h 47"/>
              <a:gd name="T62" fmla="*/ 2147483647 w 73"/>
              <a:gd name="T63" fmla="*/ 2147483647 h 47"/>
              <a:gd name="T64" fmla="*/ 2147483647 w 73"/>
              <a:gd name="T65" fmla="*/ 2147483647 h 47"/>
              <a:gd name="T66" fmla="*/ 2147483647 w 73"/>
              <a:gd name="T67" fmla="*/ 2147483647 h 47"/>
              <a:gd name="T68" fmla="*/ 2147483647 w 73"/>
              <a:gd name="T69" fmla="*/ 2147483647 h 47"/>
              <a:gd name="T70" fmla="*/ 2147483647 w 73"/>
              <a:gd name="T71" fmla="*/ 2147483647 h 47"/>
              <a:gd name="T72" fmla="*/ 2147483647 w 73"/>
              <a:gd name="T73" fmla="*/ 2147483647 h 47"/>
              <a:gd name="T74" fmla="*/ 2147483647 w 73"/>
              <a:gd name="T75" fmla="*/ 2147483647 h 47"/>
              <a:gd name="T76" fmla="*/ 0 w 73"/>
              <a:gd name="T77" fmla="*/ 2147483647 h 47"/>
              <a:gd name="T78" fmla="*/ 2147483647 w 73"/>
              <a:gd name="T79" fmla="*/ 2147483647 h 47"/>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73"/>
              <a:gd name="T121" fmla="*/ 0 h 47"/>
              <a:gd name="T122" fmla="*/ 73 w 73"/>
              <a:gd name="T123" fmla="*/ 47 h 47"/>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73" h="47">
                <a:moveTo>
                  <a:pt x="3" y="25"/>
                </a:moveTo>
                <a:lnTo>
                  <a:pt x="3" y="25"/>
                </a:lnTo>
                <a:lnTo>
                  <a:pt x="3" y="27"/>
                </a:lnTo>
                <a:lnTo>
                  <a:pt x="3" y="28"/>
                </a:lnTo>
                <a:lnTo>
                  <a:pt x="3" y="31"/>
                </a:lnTo>
                <a:lnTo>
                  <a:pt x="5" y="34"/>
                </a:lnTo>
                <a:lnTo>
                  <a:pt x="6" y="37"/>
                </a:lnTo>
                <a:lnTo>
                  <a:pt x="8" y="38"/>
                </a:lnTo>
                <a:lnTo>
                  <a:pt x="11" y="40"/>
                </a:lnTo>
                <a:lnTo>
                  <a:pt x="14" y="41"/>
                </a:lnTo>
                <a:lnTo>
                  <a:pt x="17" y="41"/>
                </a:lnTo>
                <a:lnTo>
                  <a:pt x="18" y="43"/>
                </a:lnTo>
                <a:lnTo>
                  <a:pt x="21" y="44"/>
                </a:lnTo>
                <a:lnTo>
                  <a:pt x="23" y="44"/>
                </a:lnTo>
                <a:lnTo>
                  <a:pt x="24" y="44"/>
                </a:lnTo>
                <a:lnTo>
                  <a:pt x="24" y="46"/>
                </a:lnTo>
                <a:lnTo>
                  <a:pt x="26" y="46"/>
                </a:lnTo>
                <a:lnTo>
                  <a:pt x="27" y="47"/>
                </a:lnTo>
                <a:lnTo>
                  <a:pt x="29" y="47"/>
                </a:lnTo>
                <a:lnTo>
                  <a:pt x="30" y="47"/>
                </a:lnTo>
                <a:lnTo>
                  <a:pt x="33" y="47"/>
                </a:lnTo>
                <a:lnTo>
                  <a:pt x="36" y="47"/>
                </a:lnTo>
                <a:lnTo>
                  <a:pt x="37" y="47"/>
                </a:lnTo>
                <a:lnTo>
                  <a:pt x="39" y="47"/>
                </a:lnTo>
                <a:lnTo>
                  <a:pt x="40" y="46"/>
                </a:lnTo>
                <a:lnTo>
                  <a:pt x="42" y="44"/>
                </a:lnTo>
                <a:lnTo>
                  <a:pt x="45" y="43"/>
                </a:lnTo>
                <a:lnTo>
                  <a:pt x="46" y="41"/>
                </a:lnTo>
                <a:lnTo>
                  <a:pt x="48" y="40"/>
                </a:lnTo>
                <a:lnTo>
                  <a:pt x="51" y="38"/>
                </a:lnTo>
                <a:lnTo>
                  <a:pt x="52" y="38"/>
                </a:lnTo>
                <a:lnTo>
                  <a:pt x="55" y="37"/>
                </a:lnTo>
                <a:lnTo>
                  <a:pt x="57" y="37"/>
                </a:lnTo>
                <a:lnTo>
                  <a:pt x="60" y="37"/>
                </a:lnTo>
                <a:lnTo>
                  <a:pt x="63" y="37"/>
                </a:lnTo>
                <a:lnTo>
                  <a:pt x="64" y="35"/>
                </a:lnTo>
                <a:lnTo>
                  <a:pt x="67" y="34"/>
                </a:lnTo>
                <a:lnTo>
                  <a:pt x="70" y="31"/>
                </a:lnTo>
                <a:lnTo>
                  <a:pt x="71" y="28"/>
                </a:lnTo>
                <a:lnTo>
                  <a:pt x="73" y="25"/>
                </a:lnTo>
                <a:lnTo>
                  <a:pt x="73" y="22"/>
                </a:lnTo>
                <a:lnTo>
                  <a:pt x="73" y="19"/>
                </a:lnTo>
                <a:lnTo>
                  <a:pt x="73" y="15"/>
                </a:lnTo>
                <a:lnTo>
                  <a:pt x="71" y="12"/>
                </a:lnTo>
                <a:lnTo>
                  <a:pt x="70" y="10"/>
                </a:lnTo>
                <a:lnTo>
                  <a:pt x="68" y="7"/>
                </a:lnTo>
                <a:lnTo>
                  <a:pt x="67" y="6"/>
                </a:lnTo>
                <a:lnTo>
                  <a:pt x="66" y="4"/>
                </a:lnTo>
                <a:lnTo>
                  <a:pt x="63" y="3"/>
                </a:lnTo>
                <a:lnTo>
                  <a:pt x="61" y="1"/>
                </a:lnTo>
                <a:lnTo>
                  <a:pt x="58" y="1"/>
                </a:lnTo>
                <a:lnTo>
                  <a:pt x="57" y="0"/>
                </a:lnTo>
                <a:lnTo>
                  <a:pt x="52" y="0"/>
                </a:lnTo>
                <a:lnTo>
                  <a:pt x="49" y="0"/>
                </a:lnTo>
                <a:lnTo>
                  <a:pt x="46" y="1"/>
                </a:lnTo>
                <a:lnTo>
                  <a:pt x="43" y="3"/>
                </a:lnTo>
                <a:lnTo>
                  <a:pt x="40" y="4"/>
                </a:lnTo>
                <a:lnTo>
                  <a:pt x="37" y="6"/>
                </a:lnTo>
                <a:lnTo>
                  <a:pt x="34" y="7"/>
                </a:lnTo>
                <a:lnTo>
                  <a:pt x="31" y="7"/>
                </a:lnTo>
                <a:lnTo>
                  <a:pt x="29" y="7"/>
                </a:lnTo>
                <a:lnTo>
                  <a:pt x="26" y="7"/>
                </a:lnTo>
                <a:lnTo>
                  <a:pt x="23" y="6"/>
                </a:lnTo>
                <a:lnTo>
                  <a:pt x="20" y="6"/>
                </a:lnTo>
                <a:lnTo>
                  <a:pt x="17" y="6"/>
                </a:lnTo>
                <a:lnTo>
                  <a:pt x="15" y="6"/>
                </a:lnTo>
                <a:lnTo>
                  <a:pt x="12" y="7"/>
                </a:lnTo>
                <a:lnTo>
                  <a:pt x="9" y="7"/>
                </a:lnTo>
                <a:lnTo>
                  <a:pt x="8" y="9"/>
                </a:lnTo>
                <a:lnTo>
                  <a:pt x="5" y="12"/>
                </a:lnTo>
                <a:lnTo>
                  <a:pt x="3" y="13"/>
                </a:lnTo>
                <a:lnTo>
                  <a:pt x="2" y="16"/>
                </a:lnTo>
                <a:lnTo>
                  <a:pt x="0" y="18"/>
                </a:lnTo>
                <a:lnTo>
                  <a:pt x="0" y="21"/>
                </a:lnTo>
                <a:lnTo>
                  <a:pt x="2" y="22"/>
                </a:lnTo>
                <a:lnTo>
                  <a:pt x="3" y="25"/>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354" name="Freeform 105"/>
          <p:cNvSpPr>
            <a:spLocks/>
          </p:cNvSpPr>
          <p:nvPr/>
        </p:nvSpPr>
        <p:spPr bwMode="auto">
          <a:xfrm>
            <a:off x="6534151" y="4071939"/>
            <a:ext cx="103188" cy="74612"/>
          </a:xfrm>
          <a:custGeom>
            <a:avLst/>
            <a:gdLst>
              <a:gd name="T0" fmla="*/ 2147483647 w 73"/>
              <a:gd name="T1" fmla="*/ 2147483647 h 47"/>
              <a:gd name="T2" fmla="*/ 2147483647 w 73"/>
              <a:gd name="T3" fmla="*/ 2147483647 h 47"/>
              <a:gd name="T4" fmla="*/ 2147483647 w 73"/>
              <a:gd name="T5" fmla="*/ 2147483647 h 47"/>
              <a:gd name="T6" fmla="*/ 2147483647 w 73"/>
              <a:gd name="T7" fmla="*/ 2147483647 h 47"/>
              <a:gd name="T8" fmla="*/ 2147483647 w 73"/>
              <a:gd name="T9" fmla="*/ 2147483647 h 47"/>
              <a:gd name="T10" fmla="*/ 2147483647 w 73"/>
              <a:gd name="T11" fmla="*/ 2147483647 h 47"/>
              <a:gd name="T12" fmla="*/ 2147483647 w 73"/>
              <a:gd name="T13" fmla="*/ 2147483647 h 47"/>
              <a:gd name="T14" fmla="*/ 2147483647 w 73"/>
              <a:gd name="T15" fmla="*/ 2147483647 h 47"/>
              <a:gd name="T16" fmla="*/ 2147483647 w 73"/>
              <a:gd name="T17" fmla="*/ 2147483647 h 47"/>
              <a:gd name="T18" fmla="*/ 2147483647 w 73"/>
              <a:gd name="T19" fmla="*/ 2147483647 h 47"/>
              <a:gd name="T20" fmla="*/ 2147483647 w 73"/>
              <a:gd name="T21" fmla="*/ 2147483647 h 47"/>
              <a:gd name="T22" fmla="*/ 2147483647 w 73"/>
              <a:gd name="T23" fmla="*/ 2147483647 h 47"/>
              <a:gd name="T24" fmla="*/ 2147483647 w 73"/>
              <a:gd name="T25" fmla="*/ 2147483647 h 47"/>
              <a:gd name="T26" fmla="*/ 2147483647 w 73"/>
              <a:gd name="T27" fmla="*/ 2147483647 h 47"/>
              <a:gd name="T28" fmla="*/ 2147483647 w 73"/>
              <a:gd name="T29" fmla="*/ 2147483647 h 47"/>
              <a:gd name="T30" fmla="*/ 2147483647 w 73"/>
              <a:gd name="T31" fmla="*/ 2147483647 h 47"/>
              <a:gd name="T32" fmla="*/ 2147483647 w 73"/>
              <a:gd name="T33" fmla="*/ 2147483647 h 47"/>
              <a:gd name="T34" fmla="*/ 2147483647 w 73"/>
              <a:gd name="T35" fmla="*/ 2147483647 h 47"/>
              <a:gd name="T36" fmla="*/ 2147483647 w 73"/>
              <a:gd name="T37" fmla="*/ 2147483647 h 47"/>
              <a:gd name="T38" fmla="*/ 2147483647 w 73"/>
              <a:gd name="T39" fmla="*/ 2147483647 h 47"/>
              <a:gd name="T40" fmla="*/ 2147483647 w 73"/>
              <a:gd name="T41" fmla="*/ 2147483647 h 47"/>
              <a:gd name="T42" fmla="*/ 2147483647 w 73"/>
              <a:gd name="T43" fmla="*/ 2147483647 h 47"/>
              <a:gd name="T44" fmla="*/ 2147483647 w 73"/>
              <a:gd name="T45" fmla="*/ 2147483647 h 47"/>
              <a:gd name="T46" fmla="*/ 2147483647 w 73"/>
              <a:gd name="T47" fmla="*/ 2147483647 h 47"/>
              <a:gd name="T48" fmla="*/ 2147483647 w 73"/>
              <a:gd name="T49" fmla="*/ 2147483647 h 47"/>
              <a:gd name="T50" fmla="*/ 2147483647 w 73"/>
              <a:gd name="T51" fmla="*/ 2147483647 h 47"/>
              <a:gd name="T52" fmla="*/ 2147483647 w 73"/>
              <a:gd name="T53" fmla="*/ 2147483647 h 47"/>
              <a:gd name="T54" fmla="*/ 2147483647 w 73"/>
              <a:gd name="T55" fmla="*/ 2147483647 h 47"/>
              <a:gd name="T56" fmla="*/ 2147483647 w 73"/>
              <a:gd name="T57" fmla="*/ 0 h 47"/>
              <a:gd name="T58" fmla="*/ 2147483647 w 73"/>
              <a:gd name="T59" fmla="*/ 2147483647 h 47"/>
              <a:gd name="T60" fmla="*/ 2147483647 w 73"/>
              <a:gd name="T61" fmla="*/ 2147483647 h 47"/>
              <a:gd name="T62" fmla="*/ 2147483647 w 73"/>
              <a:gd name="T63" fmla="*/ 2147483647 h 47"/>
              <a:gd name="T64" fmla="*/ 2147483647 w 73"/>
              <a:gd name="T65" fmla="*/ 2147483647 h 47"/>
              <a:gd name="T66" fmla="*/ 2147483647 w 73"/>
              <a:gd name="T67" fmla="*/ 2147483647 h 47"/>
              <a:gd name="T68" fmla="*/ 2147483647 w 73"/>
              <a:gd name="T69" fmla="*/ 2147483647 h 47"/>
              <a:gd name="T70" fmla="*/ 2147483647 w 73"/>
              <a:gd name="T71" fmla="*/ 2147483647 h 47"/>
              <a:gd name="T72" fmla="*/ 2147483647 w 73"/>
              <a:gd name="T73" fmla="*/ 2147483647 h 47"/>
              <a:gd name="T74" fmla="*/ 2147483647 w 73"/>
              <a:gd name="T75" fmla="*/ 2147483647 h 47"/>
              <a:gd name="T76" fmla="*/ 0 w 73"/>
              <a:gd name="T77" fmla="*/ 2147483647 h 47"/>
              <a:gd name="T78" fmla="*/ 2147483647 w 73"/>
              <a:gd name="T79" fmla="*/ 2147483647 h 47"/>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73"/>
              <a:gd name="T121" fmla="*/ 0 h 47"/>
              <a:gd name="T122" fmla="*/ 73 w 73"/>
              <a:gd name="T123" fmla="*/ 47 h 47"/>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73" h="47">
                <a:moveTo>
                  <a:pt x="3" y="25"/>
                </a:moveTo>
                <a:lnTo>
                  <a:pt x="3" y="25"/>
                </a:lnTo>
                <a:lnTo>
                  <a:pt x="3" y="27"/>
                </a:lnTo>
                <a:lnTo>
                  <a:pt x="3" y="28"/>
                </a:lnTo>
                <a:lnTo>
                  <a:pt x="3" y="31"/>
                </a:lnTo>
                <a:lnTo>
                  <a:pt x="5" y="34"/>
                </a:lnTo>
                <a:lnTo>
                  <a:pt x="6" y="37"/>
                </a:lnTo>
                <a:lnTo>
                  <a:pt x="8" y="38"/>
                </a:lnTo>
                <a:lnTo>
                  <a:pt x="11" y="40"/>
                </a:lnTo>
                <a:lnTo>
                  <a:pt x="14" y="41"/>
                </a:lnTo>
                <a:lnTo>
                  <a:pt x="17" y="41"/>
                </a:lnTo>
                <a:lnTo>
                  <a:pt x="18" y="43"/>
                </a:lnTo>
                <a:lnTo>
                  <a:pt x="21" y="44"/>
                </a:lnTo>
                <a:lnTo>
                  <a:pt x="23" y="44"/>
                </a:lnTo>
                <a:lnTo>
                  <a:pt x="24" y="44"/>
                </a:lnTo>
                <a:lnTo>
                  <a:pt x="24" y="46"/>
                </a:lnTo>
                <a:lnTo>
                  <a:pt x="26" y="46"/>
                </a:lnTo>
                <a:lnTo>
                  <a:pt x="27" y="47"/>
                </a:lnTo>
                <a:lnTo>
                  <a:pt x="29" y="47"/>
                </a:lnTo>
                <a:lnTo>
                  <a:pt x="30" y="47"/>
                </a:lnTo>
                <a:lnTo>
                  <a:pt x="33" y="47"/>
                </a:lnTo>
                <a:lnTo>
                  <a:pt x="36" y="47"/>
                </a:lnTo>
                <a:lnTo>
                  <a:pt x="37" y="47"/>
                </a:lnTo>
                <a:lnTo>
                  <a:pt x="39" y="47"/>
                </a:lnTo>
                <a:lnTo>
                  <a:pt x="40" y="46"/>
                </a:lnTo>
                <a:lnTo>
                  <a:pt x="42" y="44"/>
                </a:lnTo>
                <a:lnTo>
                  <a:pt x="45" y="43"/>
                </a:lnTo>
                <a:lnTo>
                  <a:pt x="46" y="41"/>
                </a:lnTo>
                <a:lnTo>
                  <a:pt x="48" y="40"/>
                </a:lnTo>
                <a:lnTo>
                  <a:pt x="51" y="38"/>
                </a:lnTo>
                <a:lnTo>
                  <a:pt x="52" y="38"/>
                </a:lnTo>
                <a:lnTo>
                  <a:pt x="55" y="37"/>
                </a:lnTo>
                <a:lnTo>
                  <a:pt x="57" y="37"/>
                </a:lnTo>
                <a:lnTo>
                  <a:pt x="60" y="37"/>
                </a:lnTo>
                <a:lnTo>
                  <a:pt x="63" y="37"/>
                </a:lnTo>
                <a:lnTo>
                  <a:pt x="64" y="35"/>
                </a:lnTo>
                <a:lnTo>
                  <a:pt x="67" y="34"/>
                </a:lnTo>
                <a:lnTo>
                  <a:pt x="70" y="31"/>
                </a:lnTo>
                <a:lnTo>
                  <a:pt x="71" y="28"/>
                </a:lnTo>
                <a:lnTo>
                  <a:pt x="73" y="25"/>
                </a:lnTo>
                <a:lnTo>
                  <a:pt x="73" y="22"/>
                </a:lnTo>
                <a:lnTo>
                  <a:pt x="73" y="19"/>
                </a:lnTo>
                <a:lnTo>
                  <a:pt x="73" y="15"/>
                </a:lnTo>
                <a:lnTo>
                  <a:pt x="71" y="12"/>
                </a:lnTo>
                <a:lnTo>
                  <a:pt x="70" y="10"/>
                </a:lnTo>
                <a:lnTo>
                  <a:pt x="68" y="7"/>
                </a:lnTo>
                <a:lnTo>
                  <a:pt x="67" y="6"/>
                </a:lnTo>
                <a:lnTo>
                  <a:pt x="66" y="4"/>
                </a:lnTo>
                <a:lnTo>
                  <a:pt x="63" y="3"/>
                </a:lnTo>
                <a:lnTo>
                  <a:pt x="61" y="1"/>
                </a:lnTo>
                <a:lnTo>
                  <a:pt x="58" y="1"/>
                </a:lnTo>
                <a:lnTo>
                  <a:pt x="57" y="0"/>
                </a:lnTo>
                <a:lnTo>
                  <a:pt x="52" y="0"/>
                </a:lnTo>
                <a:lnTo>
                  <a:pt x="49" y="0"/>
                </a:lnTo>
                <a:lnTo>
                  <a:pt x="46" y="1"/>
                </a:lnTo>
                <a:lnTo>
                  <a:pt x="43" y="3"/>
                </a:lnTo>
                <a:lnTo>
                  <a:pt x="40" y="4"/>
                </a:lnTo>
                <a:lnTo>
                  <a:pt x="37" y="6"/>
                </a:lnTo>
                <a:lnTo>
                  <a:pt x="34" y="7"/>
                </a:lnTo>
                <a:lnTo>
                  <a:pt x="31" y="7"/>
                </a:lnTo>
                <a:lnTo>
                  <a:pt x="29" y="7"/>
                </a:lnTo>
                <a:lnTo>
                  <a:pt x="26" y="7"/>
                </a:lnTo>
                <a:lnTo>
                  <a:pt x="23" y="6"/>
                </a:lnTo>
                <a:lnTo>
                  <a:pt x="20" y="6"/>
                </a:lnTo>
                <a:lnTo>
                  <a:pt x="17" y="6"/>
                </a:lnTo>
                <a:lnTo>
                  <a:pt x="15" y="6"/>
                </a:lnTo>
                <a:lnTo>
                  <a:pt x="12" y="7"/>
                </a:lnTo>
                <a:lnTo>
                  <a:pt x="9" y="7"/>
                </a:lnTo>
                <a:lnTo>
                  <a:pt x="8" y="9"/>
                </a:lnTo>
                <a:lnTo>
                  <a:pt x="5" y="12"/>
                </a:lnTo>
                <a:lnTo>
                  <a:pt x="3" y="13"/>
                </a:lnTo>
                <a:lnTo>
                  <a:pt x="2" y="16"/>
                </a:lnTo>
                <a:lnTo>
                  <a:pt x="0" y="18"/>
                </a:lnTo>
                <a:lnTo>
                  <a:pt x="0" y="21"/>
                </a:lnTo>
                <a:lnTo>
                  <a:pt x="2" y="22"/>
                </a:lnTo>
                <a:lnTo>
                  <a:pt x="3" y="25"/>
                </a:lnTo>
              </a:path>
            </a:pathLst>
          </a:custGeom>
          <a:solidFill>
            <a:srgbClr val="FFFF00"/>
          </a:solidFill>
          <a:ln w="1588">
            <a:solidFill>
              <a:srgbClr val="990000"/>
            </a:solidFill>
            <a:round/>
            <a:headEnd/>
            <a:tailEnd/>
          </a:ln>
        </p:spPr>
        <p:txBody>
          <a:bodyPr/>
          <a:lstStyle/>
          <a:p>
            <a:endParaRPr lang="en-US"/>
          </a:p>
        </p:txBody>
      </p:sp>
      <p:sp>
        <p:nvSpPr>
          <p:cNvPr id="53355" name="Freeform 106"/>
          <p:cNvSpPr>
            <a:spLocks/>
          </p:cNvSpPr>
          <p:nvPr/>
        </p:nvSpPr>
        <p:spPr bwMode="auto">
          <a:xfrm>
            <a:off x="6534151" y="4071939"/>
            <a:ext cx="103188" cy="74612"/>
          </a:xfrm>
          <a:custGeom>
            <a:avLst/>
            <a:gdLst>
              <a:gd name="T0" fmla="*/ 2147483647 w 73"/>
              <a:gd name="T1" fmla="*/ 2147483647 h 47"/>
              <a:gd name="T2" fmla="*/ 2147483647 w 73"/>
              <a:gd name="T3" fmla="*/ 2147483647 h 47"/>
              <a:gd name="T4" fmla="*/ 2147483647 w 73"/>
              <a:gd name="T5" fmla="*/ 2147483647 h 47"/>
              <a:gd name="T6" fmla="*/ 2147483647 w 73"/>
              <a:gd name="T7" fmla="*/ 2147483647 h 47"/>
              <a:gd name="T8" fmla="*/ 2147483647 w 73"/>
              <a:gd name="T9" fmla="*/ 2147483647 h 47"/>
              <a:gd name="T10" fmla="*/ 2147483647 w 73"/>
              <a:gd name="T11" fmla="*/ 2147483647 h 47"/>
              <a:gd name="T12" fmla="*/ 2147483647 w 73"/>
              <a:gd name="T13" fmla="*/ 2147483647 h 47"/>
              <a:gd name="T14" fmla="*/ 2147483647 w 73"/>
              <a:gd name="T15" fmla="*/ 2147483647 h 47"/>
              <a:gd name="T16" fmla="*/ 2147483647 w 73"/>
              <a:gd name="T17" fmla="*/ 2147483647 h 47"/>
              <a:gd name="T18" fmla="*/ 2147483647 w 73"/>
              <a:gd name="T19" fmla="*/ 2147483647 h 47"/>
              <a:gd name="T20" fmla="*/ 2147483647 w 73"/>
              <a:gd name="T21" fmla="*/ 2147483647 h 47"/>
              <a:gd name="T22" fmla="*/ 2147483647 w 73"/>
              <a:gd name="T23" fmla="*/ 2147483647 h 47"/>
              <a:gd name="T24" fmla="*/ 2147483647 w 73"/>
              <a:gd name="T25" fmla="*/ 2147483647 h 47"/>
              <a:gd name="T26" fmla="*/ 2147483647 w 73"/>
              <a:gd name="T27" fmla="*/ 2147483647 h 47"/>
              <a:gd name="T28" fmla="*/ 2147483647 w 73"/>
              <a:gd name="T29" fmla="*/ 2147483647 h 47"/>
              <a:gd name="T30" fmla="*/ 2147483647 w 73"/>
              <a:gd name="T31" fmla="*/ 2147483647 h 47"/>
              <a:gd name="T32" fmla="*/ 2147483647 w 73"/>
              <a:gd name="T33" fmla="*/ 2147483647 h 47"/>
              <a:gd name="T34" fmla="*/ 2147483647 w 73"/>
              <a:gd name="T35" fmla="*/ 2147483647 h 47"/>
              <a:gd name="T36" fmla="*/ 2147483647 w 73"/>
              <a:gd name="T37" fmla="*/ 2147483647 h 47"/>
              <a:gd name="T38" fmla="*/ 2147483647 w 73"/>
              <a:gd name="T39" fmla="*/ 2147483647 h 47"/>
              <a:gd name="T40" fmla="*/ 2147483647 w 73"/>
              <a:gd name="T41" fmla="*/ 2147483647 h 47"/>
              <a:gd name="T42" fmla="*/ 2147483647 w 73"/>
              <a:gd name="T43" fmla="*/ 2147483647 h 47"/>
              <a:gd name="T44" fmla="*/ 2147483647 w 73"/>
              <a:gd name="T45" fmla="*/ 2147483647 h 47"/>
              <a:gd name="T46" fmla="*/ 2147483647 w 73"/>
              <a:gd name="T47" fmla="*/ 2147483647 h 47"/>
              <a:gd name="T48" fmla="*/ 2147483647 w 73"/>
              <a:gd name="T49" fmla="*/ 2147483647 h 47"/>
              <a:gd name="T50" fmla="*/ 2147483647 w 73"/>
              <a:gd name="T51" fmla="*/ 2147483647 h 47"/>
              <a:gd name="T52" fmla="*/ 2147483647 w 73"/>
              <a:gd name="T53" fmla="*/ 2147483647 h 47"/>
              <a:gd name="T54" fmla="*/ 2147483647 w 73"/>
              <a:gd name="T55" fmla="*/ 2147483647 h 47"/>
              <a:gd name="T56" fmla="*/ 2147483647 w 73"/>
              <a:gd name="T57" fmla="*/ 0 h 47"/>
              <a:gd name="T58" fmla="*/ 2147483647 w 73"/>
              <a:gd name="T59" fmla="*/ 2147483647 h 47"/>
              <a:gd name="T60" fmla="*/ 2147483647 w 73"/>
              <a:gd name="T61" fmla="*/ 2147483647 h 47"/>
              <a:gd name="T62" fmla="*/ 2147483647 w 73"/>
              <a:gd name="T63" fmla="*/ 2147483647 h 47"/>
              <a:gd name="T64" fmla="*/ 2147483647 w 73"/>
              <a:gd name="T65" fmla="*/ 2147483647 h 47"/>
              <a:gd name="T66" fmla="*/ 2147483647 w 73"/>
              <a:gd name="T67" fmla="*/ 2147483647 h 47"/>
              <a:gd name="T68" fmla="*/ 2147483647 w 73"/>
              <a:gd name="T69" fmla="*/ 2147483647 h 47"/>
              <a:gd name="T70" fmla="*/ 2147483647 w 73"/>
              <a:gd name="T71" fmla="*/ 2147483647 h 47"/>
              <a:gd name="T72" fmla="*/ 2147483647 w 73"/>
              <a:gd name="T73" fmla="*/ 2147483647 h 47"/>
              <a:gd name="T74" fmla="*/ 2147483647 w 73"/>
              <a:gd name="T75" fmla="*/ 2147483647 h 47"/>
              <a:gd name="T76" fmla="*/ 0 w 73"/>
              <a:gd name="T77" fmla="*/ 2147483647 h 47"/>
              <a:gd name="T78" fmla="*/ 2147483647 w 73"/>
              <a:gd name="T79" fmla="*/ 2147483647 h 47"/>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73"/>
              <a:gd name="T121" fmla="*/ 0 h 47"/>
              <a:gd name="T122" fmla="*/ 73 w 73"/>
              <a:gd name="T123" fmla="*/ 47 h 47"/>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73" h="47">
                <a:moveTo>
                  <a:pt x="3" y="25"/>
                </a:moveTo>
                <a:lnTo>
                  <a:pt x="3" y="25"/>
                </a:lnTo>
                <a:lnTo>
                  <a:pt x="3" y="27"/>
                </a:lnTo>
                <a:lnTo>
                  <a:pt x="3" y="28"/>
                </a:lnTo>
                <a:lnTo>
                  <a:pt x="3" y="31"/>
                </a:lnTo>
                <a:lnTo>
                  <a:pt x="5" y="34"/>
                </a:lnTo>
                <a:lnTo>
                  <a:pt x="6" y="37"/>
                </a:lnTo>
                <a:lnTo>
                  <a:pt x="8" y="38"/>
                </a:lnTo>
                <a:lnTo>
                  <a:pt x="11" y="40"/>
                </a:lnTo>
                <a:lnTo>
                  <a:pt x="14" y="41"/>
                </a:lnTo>
                <a:lnTo>
                  <a:pt x="17" y="41"/>
                </a:lnTo>
                <a:lnTo>
                  <a:pt x="18" y="43"/>
                </a:lnTo>
                <a:lnTo>
                  <a:pt x="21" y="44"/>
                </a:lnTo>
                <a:lnTo>
                  <a:pt x="23" y="44"/>
                </a:lnTo>
                <a:lnTo>
                  <a:pt x="24" y="44"/>
                </a:lnTo>
                <a:lnTo>
                  <a:pt x="24" y="46"/>
                </a:lnTo>
                <a:lnTo>
                  <a:pt x="26" y="46"/>
                </a:lnTo>
                <a:lnTo>
                  <a:pt x="27" y="47"/>
                </a:lnTo>
                <a:lnTo>
                  <a:pt x="29" y="47"/>
                </a:lnTo>
                <a:lnTo>
                  <a:pt x="30" y="47"/>
                </a:lnTo>
                <a:lnTo>
                  <a:pt x="33" y="47"/>
                </a:lnTo>
                <a:lnTo>
                  <a:pt x="36" y="47"/>
                </a:lnTo>
                <a:lnTo>
                  <a:pt x="37" y="47"/>
                </a:lnTo>
                <a:lnTo>
                  <a:pt x="39" y="47"/>
                </a:lnTo>
                <a:lnTo>
                  <a:pt x="40" y="46"/>
                </a:lnTo>
                <a:lnTo>
                  <a:pt x="42" y="44"/>
                </a:lnTo>
                <a:lnTo>
                  <a:pt x="45" y="43"/>
                </a:lnTo>
                <a:lnTo>
                  <a:pt x="46" y="41"/>
                </a:lnTo>
                <a:lnTo>
                  <a:pt x="48" y="40"/>
                </a:lnTo>
                <a:lnTo>
                  <a:pt x="51" y="38"/>
                </a:lnTo>
                <a:lnTo>
                  <a:pt x="52" y="38"/>
                </a:lnTo>
                <a:lnTo>
                  <a:pt x="55" y="37"/>
                </a:lnTo>
                <a:lnTo>
                  <a:pt x="57" y="37"/>
                </a:lnTo>
                <a:lnTo>
                  <a:pt x="60" y="37"/>
                </a:lnTo>
                <a:lnTo>
                  <a:pt x="63" y="37"/>
                </a:lnTo>
                <a:lnTo>
                  <a:pt x="64" y="35"/>
                </a:lnTo>
                <a:lnTo>
                  <a:pt x="67" y="34"/>
                </a:lnTo>
                <a:lnTo>
                  <a:pt x="70" y="31"/>
                </a:lnTo>
                <a:lnTo>
                  <a:pt x="71" y="28"/>
                </a:lnTo>
                <a:lnTo>
                  <a:pt x="73" y="25"/>
                </a:lnTo>
                <a:lnTo>
                  <a:pt x="73" y="22"/>
                </a:lnTo>
                <a:lnTo>
                  <a:pt x="73" y="19"/>
                </a:lnTo>
                <a:lnTo>
                  <a:pt x="73" y="15"/>
                </a:lnTo>
                <a:lnTo>
                  <a:pt x="71" y="12"/>
                </a:lnTo>
                <a:lnTo>
                  <a:pt x="70" y="10"/>
                </a:lnTo>
                <a:lnTo>
                  <a:pt x="68" y="7"/>
                </a:lnTo>
                <a:lnTo>
                  <a:pt x="67" y="6"/>
                </a:lnTo>
                <a:lnTo>
                  <a:pt x="66" y="4"/>
                </a:lnTo>
                <a:lnTo>
                  <a:pt x="63" y="3"/>
                </a:lnTo>
                <a:lnTo>
                  <a:pt x="61" y="1"/>
                </a:lnTo>
                <a:lnTo>
                  <a:pt x="58" y="1"/>
                </a:lnTo>
                <a:lnTo>
                  <a:pt x="57" y="0"/>
                </a:lnTo>
                <a:lnTo>
                  <a:pt x="52" y="0"/>
                </a:lnTo>
                <a:lnTo>
                  <a:pt x="49" y="0"/>
                </a:lnTo>
                <a:lnTo>
                  <a:pt x="46" y="1"/>
                </a:lnTo>
                <a:lnTo>
                  <a:pt x="43" y="3"/>
                </a:lnTo>
                <a:lnTo>
                  <a:pt x="40" y="4"/>
                </a:lnTo>
                <a:lnTo>
                  <a:pt x="37" y="6"/>
                </a:lnTo>
                <a:lnTo>
                  <a:pt x="34" y="7"/>
                </a:lnTo>
                <a:lnTo>
                  <a:pt x="31" y="7"/>
                </a:lnTo>
                <a:lnTo>
                  <a:pt x="29" y="7"/>
                </a:lnTo>
                <a:lnTo>
                  <a:pt x="26" y="7"/>
                </a:lnTo>
                <a:lnTo>
                  <a:pt x="23" y="6"/>
                </a:lnTo>
                <a:lnTo>
                  <a:pt x="20" y="6"/>
                </a:lnTo>
                <a:lnTo>
                  <a:pt x="17" y="6"/>
                </a:lnTo>
                <a:lnTo>
                  <a:pt x="15" y="6"/>
                </a:lnTo>
                <a:lnTo>
                  <a:pt x="12" y="7"/>
                </a:lnTo>
                <a:lnTo>
                  <a:pt x="9" y="7"/>
                </a:lnTo>
                <a:lnTo>
                  <a:pt x="8" y="9"/>
                </a:lnTo>
                <a:lnTo>
                  <a:pt x="5" y="12"/>
                </a:lnTo>
                <a:lnTo>
                  <a:pt x="3" y="13"/>
                </a:lnTo>
                <a:lnTo>
                  <a:pt x="2" y="16"/>
                </a:lnTo>
                <a:lnTo>
                  <a:pt x="0" y="18"/>
                </a:lnTo>
                <a:lnTo>
                  <a:pt x="0" y="21"/>
                </a:lnTo>
                <a:lnTo>
                  <a:pt x="2" y="22"/>
                </a:lnTo>
                <a:lnTo>
                  <a:pt x="3" y="25"/>
                </a:lnTo>
              </a:path>
            </a:pathLst>
          </a:custGeom>
          <a:solidFill>
            <a:srgbClr val="FFFF00"/>
          </a:solidFill>
          <a:ln w="4763">
            <a:solidFill>
              <a:srgbClr val="990000"/>
            </a:solidFill>
            <a:round/>
            <a:headEnd/>
            <a:tailEnd/>
          </a:ln>
        </p:spPr>
        <p:txBody>
          <a:bodyPr/>
          <a:lstStyle/>
          <a:p>
            <a:endParaRPr lang="en-US"/>
          </a:p>
        </p:txBody>
      </p:sp>
      <p:sp>
        <p:nvSpPr>
          <p:cNvPr id="53356" name="Freeform 107"/>
          <p:cNvSpPr>
            <a:spLocks/>
          </p:cNvSpPr>
          <p:nvPr/>
        </p:nvSpPr>
        <p:spPr bwMode="auto">
          <a:xfrm>
            <a:off x="6577013" y="4156075"/>
            <a:ext cx="25400" cy="25400"/>
          </a:xfrm>
          <a:custGeom>
            <a:avLst/>
            <a:gdLst>
              <a:gd name="T0" fmla="*/ 2147483647 w 18"/>
              <a:gd name="T1" fmla="*/ 2147483647 h 16"/>
              <a:gd name="T2" fmla="*/ 2147483647 w 18"/>
              <a:gd name="T3" fmla="*/ 2147483647 h 16"/>
              <a:gd name="T4" fmla="*/ 2147483647 w 18"/>
              <a:gd name="T5" fmla="*/ 2147483647 h 16"/>
              <a:gd name="T6" fmla="*/ 2147483647 w 18"/>
              <a:gd name="T7" fmla="*/ 2147483647 h 16"/>
              <a:gd name="T8" fmla="*/ 2147483647 w 18"/>
              <a:gd name="T9" fmla="*/ 2147483647 h 16"/>
              <a:gd name="T10" fmla="*/ 2147483647 w 18"/>
              <a:gd name="T11" fmla="*/ 2147483647 h 16"/>
              <a:gd name="T12" fmla="*/ 2147483647 w 18"/>
              <a:gd name="T13" fmla="*/ 2147483647 h 16"/>
              <a:gd name="T14" fmla="*/ 0 w 18"/>
              <a:gd name="T15" fmla="*/ 2147483647 h 16"/>
              <a:gd name="T16" fmla="*/ 0 w 18"/>
              <a:gd name="T17" fmla="*/ 2147483647 h 16"/>
              <a:gd name="T18" fmla="*/ 2147483647 w 18"/>
              <a:gd name="T19" fmla="*/ 2147483647 h 16"/>
              <a:gd name="T20" fmla="*/ 2147483647 w 18"/>
              <a:gd name="T21" fmla="*/ 2147483647 h 16"/>
              <a:gd name="T22" fmla="*/ 2147483647 w 18"/>
              <a:gd name="T23" fmla="*/ 2147483647 h 16"/>
              <a:gd name="T24" fmla="*/ 2147483647 w 18"/>
              <a:gd name="T25" fmla="*/ 2147483647 h 16"/>
              <a:gd name="T26" fmla="*/ 2147483647 w 18"/>
              <a:gd name="T27" fmla="*/ 2147483647 h 16"/>
              <a:gd name="T28" fmla="*/ 2147483647 w 18"/>
              <a:gd name="T29" fmla="*/ 2147483647 h 16"/>
              <a:gd name="T30" fmla="*/ 2147483647 w 18"/>
              <a:gd name="T31" fmla="*/ 2147483647 h 16"/>
              <a:gd name="T32" fmla="*/ 2147483647 w 18"/>
              <a:gd name="T33" fmla="*/ 2147483647 h 16"/>
              <a:gd name="T34" fmla="*/ 2147483647 w 18"/>
              <a:gd name="T35" fmla="*/ 2147483647 h 16"/>
              <a:gd name="T36" fmla="*/ 2147483647 w 18"/>
              <a:gd name="T37" fmla="*/ 2147483647 h 16"/>
              <a:gd name="T38" fmla="*/ 2147483647 w 18"/>
              <a:gd name="T39" fmla="*/ 2147483647 h 16"/>
              <a:gd name="T40" fmla="*/ 2147483647 w 18"/>
              <a:gd name="T41" fmla="*/ 2147483647 h 16"/>
              <a:gd name="T42" fmla="*/ 2147483647 w 18"/>
              <a:gd name="T43" fmla="*/ 2147483647 h 16"/>
              <a:gd name="T44" fmla="*/ 2147483647 w 18"/>
              <a:gd name="T45" fmla="*/ 2147483647 h 16"/>
              <a:gd name="T46" fmla="*/ 2147483647 w 18"/>
              <a:gd name="T47" fmla="*/ 2147483647 h 16"/>
              <a:gd name="T48" fmla="*/ 2147483647 w 18"/>
              <a:gd name="T49" fmla="*/ 2147483647 h 16"/>
              <a:gd name="T50" fmla="*/ 2147483647 w 18"/>
              <a:gd name="T51" fmla="*/ 2147483647 h 16"/>
              <a:gd name="T52" fmla="*/ 2147483647 w 18"/>
              <a:gd name="T53" fmla="*/ 2147483647 h 16"/>
              <a:gd name="T54" fmla="*/ 2147483647 w 18"/>
              <a:gd name="T55" fmla="*/ 2147483647 h 16"/>
              <a:gd name="T56" fmla="*/ 2147483647 w 18"/>
              <a:gd name="T57" fmla="*/ 2147483647 h 16"/>
              <a:gd name="T58" fmla="*/ 2147483647 w 18"/>
              <a:gd name="T59" fmla="*/ 2147483647 h 16"/>
              <a:gd name="T60" fmla="*/ 2147483647 w 18"/>
              <a:gd name="T61" fmla="*/ 2147483647 h 16"/>
              <a:gd name="T62" fmla="*/ 2147483647 w 18"/>
              <a:gd name="T63" fmla="*/ 2147483647 h 16"/>
              <a:gd name="T64" fmla="*/ 2147483647 w 18"/>
              <a:gd name="T65" fmla="*/ 0 h 16"/>
              <a:gd name="T66" fmla="*/ 2147483647 w 18"/>
              <a:gd name="T67" fmla="*/ 0 h 16"/>
              <a:gd name="T68" fmla="*/ 2147483647 w 18"/>
              <a:gd name="T69" fmla="*/ 0 h 16"/>
              <a:gd name="T70" fmla="*/ 2147483647 w 18"/>
              <a:gd name="T71" fmla="*/ 0 h 16"/>
              <a:gd name="T72" fmla="*/ 2147483647 w 18"/>
              <a:gd name="T73" fmla="*/ 0 h 16"/>
              <a:gd name="T74" fmla="*/ 2147483647 w 18"/>
              <a:gd name="T75" fmla="*/ 2147483647 h 16"/>
              <a:gd name="T76" fmla="*/ 2147483647 w 18"/>
              <a:gd name="T77" fmla="*/ 2147483647 h 16"/>
              <a:gd name="T78" fmla="*/ 2147483647 w 18"/>
              <a:gd name="T79" fmla="*/ 2147483647 h 16"/>
              <a:gd name="T80" fmla="*/ 2147483647 w 18"/>
              <a:gd name="T81" fmla="*/ 2147483647 h 1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18"/>
              <a:gd name="T124" fmla="*/ 0 h 16"/>
              <a:gd name="T125" fmla="*/ 18 w 18"/>
              <a:gd name="T126" fmla="*/ 16 h 1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18" h="16">
                <a:moveTo>
                  <a:pt x="7" y="5"/>
                </a:moveTo>
                <a:lnTo>
                  <a:pt x="6" y="5"/>
                </a:lnTo>
                <a:lnTo>
                  <a:pt x="4" y="6"/>
                </a:lnTo>
                <a:lnTo>
                  <a:pt x="3" y="6"/>
                </a:lnTo>
                <a:lnTo>
                  <a:pt x="1" y="8"/>
                </a:lnTo>
                <a:lnTo>
                  <a:pt x="1" y="9"/>
                </a:lnTo>
                <a:lnTo>
                  <a:pt x="1" y="11"/>
                </a:lnTo>
                <a:lnTo>
                  <a:pt x="0" y="11"/>
                </a:lnTo>
                <a:lnTo>
                  <a:pt x="0" y="12"/>
                </a:lnTo>
                <a:lnTo>
                  <a:pt x="1" y="14"/>
                </a:lnTo>
                <a:lnTo>
                  <a:pt x="1" y="15"/>
                </a:lnTo>
                <a:lnTo>
                  <a:pt x="4" y="15"/>
                </a:lnTo>
                <a:lnTo>
                  <a:pt x="6" y="16"/>
                </a:lnTo>
                <a:lnTo>
                  <a:pt x="7" y="16"/>
                </a:lnTo>
                <a:lnTo>
                  <a:pt x="10" y="16"/>
                </a:lnTo>
                <a:lnTo>
                  <a:pt x="12" y="15"/>
                </a:lnTo>
                <a:lnTo>
                  <a:pt x="13" y="15"/>
                </a:lnTo>
                <a:lnTo>
                  <a:pt x="15" y="15"/>
                </a:lnTo>
                <a:lnTo>
                  <a:pt x="15" y="14"/>
                </a:lnTo>
                <a:lnTo>
                  <a:pt x="16" y="14"/>
                </a:lnTo>
                <a:lnTo>
                  <a:pt x="16" y="12"/>
                </a:lnTo>
                <a:lnTo>
                  <a:pt x="18" y="11"/>
                </a:lnTo>
                <a:lnTo>
                  <a:pt x="16" y="11"/>
                </a:lnTo>
                <a:lnTo>
                  <a:pt x="16" y="9"/>
                </a:lnTo>
                <a:lnTo>
                  <a:pt x="16" y="8"/>
                </a:lnTo>
                <a:lnTo>
                  <a:pt x="16" y="6"/>
                </a:lnTo>
                <a:lnTo>
                  <a:pt x="16" y="5"/>
                </a:lnTo>
                <a:lnTo>
                  <a:pt x="16" y="3"/>
                </a:lnTo>
                <a:lnTo>
                  <a:pt x="16" y="2"/>
                </a:lnTo>
                <a:lnTo>
                  <a:pt x="16" y="0"/>
                </a:lnTo>
                <a:lnTo>
                  <a:pt x="15" y="0"/>
                </a:lnTo>
                <a:lnTo>
                  <a:pt x="13" y="0"/>
                </a:lnTo>
                <a:lnTo>
                  <a:pt x="12" y="0"/>
                </a:lnTo>
                <a:lnTo>
                  <a:pt x="10" y="0"/>
                </a:lnTo>
                <a:lnTo>
                  <a:pt x="10" y="2"/>
                </a:lnTo>
                <a:lnTo>
                  <a:pt x="9" y="3"/>
                </a:lnTo>
                <a:lnTo>
                  <a:pt x="7" y="3"/>
                </a:lnTo>
                <a:lnTo>
                  <a:pt x="7" y="5"/>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357" name="Freeform 108"/>
          <p:cNvSpPr>
            <a:spLocks/>
          </p:cNvSpPr>
          <p:nvPr/>
        </p:nvSpPr>
        <p:spPr bwMode="auto">
          <a:xfrm>
            <a:off x="6577013" y="4156075"/>
            <a:ext cx="25400" cy="25400"/>
          </a:xfrm>
          <a:custGeom>
            <a:avLst/>
            <a:gdLst>
              <a:gd name="T0" fmla="*/ 2147483647 w 18"/>
              <a:gd name="T1" fmla="*/ 2147483647 h 16"/>
              <a:gd name="T2" fmla="*/ 2147483647 w 18"/>
              <a:gd name="T3" fmla="*/ 2147483647 h 16"/>
              <a:gd name="T4" fmla="*/ 2147483647 w 18"/>
              <a:gd name="T5" fmla="*/ 2147483647 h 16"/>
              <a:gd name="T6" fmla="*/ 2147483647 w 18"/>
              <a:gd name="T7" fmla="*/ 2147483647 h 16"/>
              <a:gd name="T8" fmla="*/ 2147483647 w 18"/>
              <a:gd name="T9" fmla="*/ 2147483647 h 16"/>
              <a:gd name="T10" fmla="*/ 2147483647 w 18"/>
              <a:gd name="T11" fmla="*/ 2147483647 h 16"/>
              <a:gd name="T12" fmla="*/ 2147483647 w 18"/>
              <a:gd name="T13" fmla="*/ 2147483647 h 16"/>
              <a:gd name="T14" fmla="*/ 0 w 18"/>
              <a:gd name="T15" fmla="*/ 2147483647 h 16"/>
              <a:gd name="T16" fmla="*/ 0 w 18"/>
              <a:gd name="T17" fmla="*/ 2147483647 h 16"/>
              <a:gd name="T18" fmla="*/ 2147483647 w 18"/>
              <a:gd name="T19" fmla="*/ 2147483647 h 16"/>
              <a:gd name="T20" fmla="*/ 2147483647 w 18"/>
              <a:gd name="T21" fmla="*/ 2147483647 h 16"/>
              <a:gd name="T22" fmla="*/ 2147483647 w 18"/>
              <a:gd name="T23" fmla="*/ 2147483647 h 16"/>
              <a:gd name="T24" fmla="*/ 2147483647 w 18"/>
              <a:gd name="T25" fmla="*/ 2147483647 h 16"/>
              <a:gd name="T26" fmla="*/ 2147483647 w 18"/>
              <a:gd name="T27" fmla="*/ 2147483647 h 16"/>
              <a:gd name="T28" fmla="*/ 2147483647 w 18"/>
              <a:gd name="T29" fmla="*/ 2147483647 h 16"/>
              <a:gd name="T30" fmla="*/ 2147483647 w 18"/>
              <a:gd name="T31" fmla="*/ 2147483647 h 16"/>
              <a:gd name="T32" fmla="*/ 2147483647 w 18"/>
              <a:gd name="T33" fmla="*/ 2147483647 h 16"/>
              <a:gd name="T34" fmla="*/ 2147483647 w 18"/>
              <a:gd name="T35" fmla="*/ 2147483647 h 16"/>
              <a:gd name="T36" fmla="*/ 2147483647 w 18"/>
              <a:gd name="T37" fmla="*/ 2147483647 h 16"/>
              <a:gd name="T38" fmla="*/ 2147483647 w 18"/>
              <a:gd name="T39" fmla="*/ 2147483647 h 16"/>
              <a:gd name="T40" fmla="*/ 2147483647 w 18"/>
              <a:gd name="T41" fmla="*/ 2147483647 h 16"/>
              <a:gd name="T42" fmla="*/ 2147483647 w 18"/>
              <a:gd name="T43" fmla="*/ 2147483647 h 16"/>
              <a:gd name="T44" fmla="*/ 2147483647 w 18"/>
              <a:gd name="T45" fmla="*/ 2147483647 h 16"/>
              <a:gd name="T46" fmla="*/ 2147483647 w 18"/>
              <a:gd name="T47" fmla="*/ 2147483647 h 16"/>
              <a:gd name="T48" fmla="*/ 2147483647 w 18"/>
              <a:gd name="T49" fmla="*/ 2147483647 h 16"/>
              <a:gd name="T50" fmla="*/ 2147483647 w 18"/>
              <a:gd name="T51" fmla="*/ 2147483647 h 16"/>
              <a:gd name="T52" fmla="*/ 2147483647 w 18"/>
              <a:gd name="T53" fmla="*/ 2147483647 h 16"/>
              <a:gd name="T54" fmla="*/ 2147483647 w 18"/>
              <a:gd name="T55" fmla="*/ 2147483647 h 16"/>
              <a:gd name="T56" fmla="*/ 2147483647 w 18"/>
              <a:gd name="T57" fmla="*/ 2147483647 h 16"/>
              <a:gd name="T58" fmla="*/ 2147483647 w 18"/>
              <a:gd name="T59" fmla="*/ 2147483647 h 16"/>
              <a:gd name="T60" fmla="*/ 2147483647 w 18"/>
              <a:gd name="T61" fmla="*/ 2147483647 h 16"/>
              <a:gd name="T62" fmla="*/ 2147483647 w 18"/>
              <a:gd name="T63" fmla="*/ 2147483647 h 16"/>
              <a:gd name="T64" fmla="*/ 2147483647 w 18"/>
              <a:gd name="T65" fmla="*/ 0 h 16"/>
              <a:gd name="T66" fmla="*/ 2147483647 w 18"/>
              <a:gd name="T67" fmla="*/ 0 h 16"/>
              <a:gd name="T68" fmla="*/ 2147483647 w 18"/>
              <a:gd name="T69" fmla="*/ 0 h 16"/>
              <a:gd name="T70" fmla="*/ 2147483647 w 18"/>
              <a:gd name="T71" fmla="*/ 0 h 16"/>
              <a:gd name="T72" fmla="*/ 2147483647 w 18"/>
              <a:gd name="T73" fmla="*/ 0 h 16"/>
              <a:gd name="T74" fmla="*/ 2147483647 w 18"/>
              <a:gd name="T75" fmla="*/ 2147483647 h 16"/>
              <a:gd name="T76" fmla="*/ 2147483647 w 18"/>
              <a:gd name="T77" fmla="*/ 2147483647 h 16"/>
              <a:gd name="T78" fmla="*/ 2147483647 w 18"/>
              <a:gd name="T79" fmla="*/ 2147483647 h 16"/>
              <a:gd name="T80" fmla="*/ 2147483647 w 18"/>
              <a:gd name="T81" fmla="*/ 2147483647 h 1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18"/>
              <a:gd name="T124" fmla="*/ 0 h 16"/>
              <a:gd name="T125" fmla="*/ 18 w 18"/>
              <a:gd name="T126" fmla="*/ 16 h 1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18" h="16">
                <a:moveTo>
                  <a:pt x="7" y="5"/>
                </a:moveTo>
                <a:lnTo>
                  <a:pt x="6" y="5"/>
                </a:lnTo>
                <a:lnTo>
                  <a:pt x="4" y="6"/>
                </a:lnTo>
                <a:lnTo>
                  <a:pt x="3" y="6"/>
                </a:lnTo>
                <a:lnTo>
                  <a:pt x="1" y="8"/>
                </a:lnTo>
                <a:lnTo>
                  <a:pt x="1" y="9"/>
                </a:lnTo>
                <a:lnTo>
                  <a:pt x="1" y="11"/>
                </a:lnTo>
                <a:lnTo>
                  <a:pt x="0" y="11"/>
                </a:lnTo>
                <a:lnTo>
                  <a:pt x="0" y="12"/>
                </a:lnTo>
                <a:lnTo>
                  <a:pt x="1" y="14"/>
                </a:lnTo>
                <a:lnTo>
                  <a:pt x="1" y="15"/>
                </a:lnTo>
                <a:lnTo>
                  <a:pt x="4" y="15"/>
                </a:lnTo>
                <a:lnTo>
                  <a:pt x="6" y="16"/>
                </a:lnTo>
                <a:lnTo>
                  <a:pt x="7" y="16"/>
                </a:lnTo>
                <a:lnTo>
                  <a:pt x="10" y="16"/>
                </a:lnTo>
                <a:lnTo>
                  <a:pt x="12" y="15"/>
                </a:lnTo>
                <a:lnTo>
                  <a:pt x="13" y="15"/>
                </a:lnTo>
                <a:lnTo>
                  <a:pt x="15" y="15"/>
                </a:lnTo>
                <a:lnTo>
                  <a:pt x="15" y="14"/>
                </a:lnTo>
                <a:lnTo>
                  <a:pt x="16" y="14"/>
                </a:lnTo>
                <a:lnTo>
                  <a:pt x="16" y="12"/>
                </a:lnTo>
                <a:lnTo>
                  <a:pt x="18" y="11"/>
                </a:lnTo>
                <a:lnTo>
                  <a:pt x="16" y="11"/>
                </a:lnTo>
                <a:lnTo>
                  <a:pt x="16" y="9"/>
                </a:lnTo>
                <a:lnTo>
                  <a:pt x="16" y="8"/>
                </a:lnTo>
                <a:lnTo>
                  <a:pt x="16" y="6"/>
                </a:lnTo>
                <a:lnTo>
                  <a:pt x="16" y="5"/>
                </a:lnTo>
                <a:lnTo>
                  <a:pt x="16" y="3"/>
                </a:lnTo>
                <a:lnTo>
                  <a:pt x="16" y="2"/>
                </a:lnTo>
                <a:lnTo>
                  <a:pt x="16" y="0"/>
                </a:lnTo>
                <a:lnTo>
                  <a:pt x="15" y="0"/>
                </a:lnTo>
                <a:lnTo>
                  <a:pt x="13" y="0"/>
                </a:lnTo>
                <a:lnTo>
                  <a:pt x="12" y="0"/>
                </a:lnTo>
                <a:lnTo>
                  <a:pt x="10" y="0"/>
                </a:lnTo>
                <a:lnTo>
                  <a:pt x="10" y="2"/>
                </a:lnTo>
                <a:lnTo>
                  <a:pt x="9" y="3"/>
                </a:lnTo>
                <a:lnTo>
                  <a:pt x="7" y="3"/>
                </a:lnTo>
                <a:lnTo>
                  <a:pt x="7" y="5"/>
                </a:lnTo>
              </a:path>
            </a:pathLst>
          </a:custGeom>
          <a:solidFill>
            <a:srgbClr val="FFFF00"/>
          </a:solidFill>
          <a:ln w="4763">
            <a:solidFill>
              <a:srgbClr val="990000"/>
            </a:solidFill>
            <a:round/>
            <a:headEnd/>
            <a:tailEnd/>
          </a:ln>
        </p:spPr>
        <p:txBody>
          <a:bodyPr/>
          <a:lstStyle/>
          <a:p>
            <a:endParaRPr lang="en-US"/>
          </a:p>
        </p:txBody>
      </p:sp>
      <p:sp>
        <p:nvSpPr>
          <p:cNvPr id="53358" name="Freeform 109"/>
          <p:cNvSpPr>
            <a:spLocks/>
          </p:cNvSpPr>
          <p:nvPr/>
        </p:nvSpPr>
        <p:spPr bwMode="auto">
          <a:xfrm>
            <a:off x="6591301" y="4175126"/>
            <a:ext cx="52388" cy="77788"/>
          </a:xfrm>
          <a:custGeom>
            <a:avLst/>
            <a:gdLst>
              <a:gd name="T0" fmla="*/ 2147483647 w 37"/>
              <a:gd name="T1" fmla="*/ 2147483647 h 49"/>
              <a:gd name="T2" fmla="*/ 2147483647 w 37"/>
              <a:gd name="T3" fmla="*/ 2147483647 h 49"/>
              <a:gd name="T4" fmla="*/ 2147483647 w 37"/>
              <a:gd name="T5" fmla="*/ 2147483647 h 49"/>
              <a:gd name="T6" fmla="*/ 2147483647 w 37"/>
              <a:gd name="T7" fmla="*/ 2147483647 h 49"/>
              <a:gd name="T8" fmla="*/ 2147483647 w 37"/>
              <a:gd name="T9" fmla="*/ 2147483647 h 49"/>
              <a:gd name="T10" fmla="*/ 2147483647 w 37"/>
              <a:gd name="T11" fmla="*/ 2147483647 h 49"/>
              <a:gd name="T12" fmla="*/ 2147483647 w 37"/>
              <a:gd name="T13" fmla="*/ 2147483647 h 49"/>
              <a:gd name="T14" fmla="*/ 2147483647 w 37"/>
              <a:gd name="T15" fmla="*/ 2147483647 h 49"/>
              <a:gd name="T16" fmla="*/ 2147483647 w 37"/>
              <a:gd name="T17" fmla="*/ 2147483647 h 49"/>
              <a:gd name="T18" fmla="*/ 2147483647 w 37"/>
              <a:gd name="T19" fmla="*/ 2147483647 h 49"/>
              <a:gd name="T20" fmla="*/ 2147483647 w 37"/>
              <a:gd name="T21" fmla="*/ 2147483647 h 49"/>
              <a:gd name="T22" fmla="*/ 2147483647 w 37"/>
              <a:gd name="T23" fmla="*/ 2147483647 h 49"/>
              <a:gd name="T24" fmla="*/ 0 w 37"/>
              <a:gd name="T25" fmla="*/ 2147483647 h 49"/>
              <a:gd name="T26" fmla="*/ 0 w 37"/>
              <a:gd name="T27" fmla="*/ 2147483647 h 49"/>
              <a:gd name="T28" fmla="*/ 0 w 37"/>
              <a:gd name="T29" fmla="*/ 2147483647 h 49"/>
              <a:gd name="T30" fmla="*/ 0 w 37"/>
              <a:gd name="T31" fmla="*/ 2147483647 h 49"/>
              <a:gd name="T32" fmla="*/ 2147483647 w 37"/>
              <a:gd name="T33" fmla="*/ 2147483647 h 49"/>
              <a:gd name="T34" fmla="*/ 2147483647 w 37"/>
              <a:gd name="T35" fmla="*/ 2147483647 h 49"/>
              <a:gd name="T36" fmla="*/ 2147483647 w 37"/>
              <a:gd name="T37" fmla="*/ 2147483647 h 49"/>
              <a:gd name="T38" fmla="*/ 2147483647 w 37"/>
              <a:gd name="T39" fmla="*/ 2147483647 h 49"/>
              <a:gd name="T40" fmla="*/ 2147483647 w 37"/>
              <a:gd name="T41" fmla="*/ 2147483647 h 49"/>
              <a:gd name="T42" fmla="*/ 2147483647 w 37"/>
              <a:gd name="T43" fmla="*/ 2147483647 h 49"/>
              <a:gd name="T44" fmla="*/ 2147483647 w 37"/>
              <a:gd name="T45" fmla="*/ 2147483647 h 49"/>
              <a:gd name="T46" fmla="*/ 2147483647 w 37"/>
              <a:gd name="T47" fmla="*/ 2147483647 h 49"/>
              <a:gd name="T48" fmla="*/ 2147483647 w 37"/>
              <a:gd name="T49" fmla="*/ 2147483647 h 49"/>
              <a:gd name="T50" fmla="*/ 2147483647 w 37"/>
              <a:gd name="T51" fmla="*/ 2147483647 h 49"/>
              <a:gd name="T52" fmla="*/ 2147483647 w 37"/>
              <a:gd name="T53" fmla="*/ 2147483647 h 49"/>
              <a:gd name="T54" fmla="*/ 2147483647 w 37"/>
              <a:gd name="T55" fmla="*/ 2147483647 h 49"/>
              <a:gd name="T56" fmla="*/ 2147483647 w 37"/>
              <a:gd name="T57" fmla="*/ 2147483647 h 49"/>
              <a:gd name="T58" fmla="*/ 2147483647 w 37"/>
              <a:gd name="T59" fmla="*/ 2147483647 h 49"/>
              <a:gd name="T60" fmla="*/ 2147483647 w 37"/>
              <a:gd name="T61" fmla="*/ 2147483647 h 49"/>
              <a:gd name="T62" fmla="*/ 2147483647 w 37"/>
              <a:gd name="T63" fmla="*/ 2147483647 h 49"/>
              <a:gd name="T64" fmla="*/ 2147483647 w 37"/>
              <a:gd name="T65" fmla="*/ 2147483647 h 49"/>
              <a:gd name="T66" fmla="*/ 2147483647 w 37"/>
              <a:gd name="T67" fmla="*/ 2147483647 h 49"/>
              <a:gd name="T68" fmla="*/ 2147483647 w 37"/>
              <a:gd name="T69" fmla="*/ 2147483647 h 49"/>
              <a:gd name="T70" fmla="*/ 2147483647 w 37"/>
              <a:gd name="T71" fmla="*/ 2147483647 h 49"/>
              <a:gd name="T72" fmla="*/ 2147483647 w 37"/>
              <a:gd name="T73" fmla="*/ 2147483647 h 49"/>
              <a:gd name="T74" fmla="*/ 2147483647 w 37"/>
              <a:gd name="T75" fmla="*/ 2147483647 h 49"/>
              <a:gd name="T76" fmla="*/ 2147483647 w 37"/>
              <a:gd name="T77" fmla="*/ 2147483647 h 49"/>
              <a:gd name="T78" fmla="*/ 2147483647 w 37"/>
              <a:gd name="T79" fmla="*/ 2147483647 h 49"/>
              <a:gd name="T80" fmla="*/ 2147483647 w 37"/>
              <a:gd name="T81" fmla="*/ 2147483647 h 49"/>
              <a:gd name="T82" fmla="*/ 2147483647 w 37"/>
              <a:gd name="T83" fmla="*/ 2147483647 h 49"/>
              <a:gd name="T84" fmla="*/ 2147483647 w 37"/>
              <a:gd name="T85" fmla="*/ 0 h 49"/>
              <a:gd name="T86" fmla="*/ 2147483647 w 37"/>
              <a:gd name="T87" fmla="*/ 0 h 49"/>
              <a:gd name="T88" fmla="*/ 2147483647 w 37"/>
              <a:gd name="T89" fmla="*/ 0 h 49"/>
              <a:gd name="T90" fmla="*/ 2147483647 w 37"/>
              <a:gd name="T91" fmla="*/ 0 h 49"/>
              <a:gd name="T92" fmla="*/ 2147483647 w 37"/>
              <a:gd name="T93" fmla="*/ 2147483647 h 49"/>
              <a:gd name="T94" fmla="*/ 2147483647 w 37"/>
              <a:gd name="T95" fmla="*/ 2147483647 h 49"/>
              <a:gd name="T96" fmla="*/ 2147483647 w 37"/>
              <a:gd name="T97" fmla="*/ 2147483647 h 49"/>
              <a:gd name="T98" fmla="*/ 2147483647 w 37"/>
              <a:gd name="T99" fmla="*/ 2147483647 h 49"/>
              <a:gd name="T100" fmla="*/ 2147483647 w 37"/>
              <a:gd name="T101" fmla="*/ 2147483647 h 49"/>
              <a:gd name="T102" fmla="*/ 2147483647 w 37"/>
              <a:gd name="T103" fmla="*/ 2147483647 h 49"/>
              <a:gd name="T104" fmla="*/ 2147483647 w 37"/>
              <a:gd name="T105" fmla="*/ 2147483647 h 49"/>
              <a:gd name="T106" fmla="*/ 2147483647 w 37"/>
              <a:gd name="T107" fmla="*/ 2147483647 h 49"/>
              <a:gd name="T108" fmla="*/ 2147483647 w 37"/>
              <a:gd name="T109" fmla="*/ 2147483647 h 49"/>
              <a:gd name="T110" fmla="*/ 2147483647 w 37"/>
              <a:gd name="T111" fmla="*/ 2147483647 h 49"/>
              <a:gd name="T112" fmla="*/ 2147483647 w 37"/>
              <a:gd name="T113" fmla="*/ 2147483647 h 49"/>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37"/>
              <a:gd name="T172" fmla="*/ 0 h 49"/>
              <a:gd name="T173" fmla="*/ 37 w 37"/>
              <a:gd name="T174" fmla="*/ 49 h 49"/>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37" h="49">
                <a:moveTo>
                  <a:pt x="9" y="18"/>
                </a:moveTo>
                <a:lnTo>
                  <a:pt x="9" y="19"/>
                </a:lnTo>
                <a:lnTo>
                  <a:pt x="9" y="21"/>
                </a:lnTo>
                <a:lnTo>
                  <a:pt x="8" y="22"/>
                </a:lnTo>
                <a:lnTo>
                  <a:pt x="6" y="24"/>
                </a:lnTo>
                <a:lnTo>
                  <a:pt x="5" y="24"/>
                </a:lnTo>
                <a:lnTo>
                  <a:pt x="3" y="24"/>
                </a:lnTo>
                <a:lnTo>
                  <a:pt x="3" y="25"/>
                </a:lnTo>
                <a:lnTo>
                  <a:pt x="3" y="28"/>
                </a:lnTo>
                <a:lnTo>
                  <a:pt x="2" y="31"/>
                </a:lnTo>
                <a:lnTo>
                  <a:pt x="2" y="33"/>
                </a:lnTo>
                <a:lnTo>
                  <a:pt x="0" y="36"/>
                </a:lnTo>
                <a:lnTo>
                  <a:pt x="0" y="39"/>
                </a:lnTo>
                <a:lnTo>
                  <a:pt x="0" y="42"/>
                </a:lnTo>
                <a:lnTo>
                  <a:pt x="0" y="43"/>
                </a:lnTo>
                <a:lnTo>
                  <a:pt x="2" y="44"/>
                </a:lnTo>
                <a:lnTo>
                  <a:pt x="3" y="46"/>
                </a:lnTo>
                <a:lnTo>
                  <a:pt x="6" y="47"/>
                </a:lnTo>
                <a:lnTo>
                  <a:pt x="8" y="47"/>
                </a:lnTo>
                <a:lnTo>
                  <a:pt x="11" y="49"/>
                </a:lnTo>
                <a:lnTo>
                  <a:pt x="12" y="49"/>
                </a:lnTo>
                <a:lnTo>
                  <a:pt x="15" y="47"/>
                </a:lnTo>
                <a:lnTo>
                  <a:pt x="17" y="46"/>
                </a:lnTo>
                <a:lnTo>
                  <a:pt x="18" y="44"/>
                </a:lnTo>
                <a:lnTo>
                  <a:pt x="21" y="42"/>
                </a:lnTo>
                <a:lnTo>
                  <a:pt x="24" y="39"/>
                </a:lnTo>
                <a:lnTo>
                  <a:pt x="26" y="36"/>
                </a:lnTo>
                <a:lnTo>
                  <a:pt x="27" y="33"/>
                </a:lnTo>
                <a:lnTo>
                  <a:pt x="30" y="30"/>
                </a:lnTo>
                <a:lnTo>
                  <a:pt x="31" y="27"/>
                </a:lnTo>
                <a:lnTo>
                  <a:pt x="33" y="22"/>
                </a:lnTo>
                <a:lnTo>
                  <a:pt x="36" y="19"/>
                </a:lnTo>
                <a:lnTo>
                  <a:pt x="36" y="16"/>
                </a:lnTo>
                <a:lnTo>
                  <a:pt x="37" y="15"/>
                </a:lnTo>
                <a:lnTo>
                  <a:pt x="37" y="12"/>
                </a:lnTo>
                <a:lnTo>
                  <a:pt x="37" y="9"/>
                </a:lnTo>
                <a:lnTo>
                  <a:pt x="36" y="7"/>
                </a:lnTo>
                <a:lnTo>
                  <a:pt x="34" y="4"/>
                </a:lnTo>
                <a:lnTo>
                  <a:pt x="33" y="3"/>
                </a:lnTo>
                <a:lnTo>
                  <a:pt x="30" y="2"/>
                </a:lnTo>
                <a:lnTo>
                  <a:pt x="28" y="2"/>
                </a:lnTo>
                <a:lnTo>
                  <a:pt x="27" y="0"/>
                </a:lnTo>
                <a:lnTo>
                  <a:pt x="24" y="0"/>
                </a:lnTo>
                <a:lnTo>
                  <a:pt x="23" y="0"/>
                </a:lnTo>
                <a:lnTo>
                  <a:pt x="21" y="0"/>
                </a:lnTo>
                <a:lnTo>
                  <a:pt x="18" y="2"/>
                </a:lnTo>
                <a:lnTo>
                  <a:pt x="17" y="2"/>
                </a:lnTo>
                <a:lnTo>
                  <a:pt x="15" y="3"/>
                </a:lnTo>
                <a:lnTo>
                  <a:pt x="14" y="4"/>
                </a:lnTo>
                <a:lnTo>
                  <a:pt x="12" y="6"/>
                </a:lnTo>
                <a:lnTo>
                  <a:pt x="11" y="9"/>
                </a:lnTo>
                <a:lnTo>
                  <a:pt x="9" y="10"/>
                </a:lnTo>
                <a:lnTo>
                  <a:pt x="9" y="12"/>
                </a:lnTo>
                <a:lnTo>
                  <a:pt x="8" y="13"/>
                </a:lnTo>
                <a:lnTo>
                  <a:pt x="8" y="15"/>
                </a:lnTo>
                <a:lnTo>
                  <a:pt x="9" y="18"/>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359" name="Freeform 110"/>
          <p:cNvSpPr>
            <a:spLocks/>
          </p:cNvSpPr>
          <p:nvPr/>
        </p:nvSpPr>
        <p:spPr bwMode="auto">
          <a:xfrm>
            <a:off x="6591301" y="4175126"/>
            <a:ext cx="52388" cy="77788"/>
          </a:xfrm>
          <a:custGeom>
            <a:avLst/>
            <a:gdLst>
              <a:gd name="T0" fmla="*/ 2147483647 w 37"/>
              <a:gd name="T1" fmla="*/ 2147483647 h 49"/>
              <a:gd name="T2" fmla="*/ 2147483647 w 37"/>
              <a:gd name="T3" fmla="*/ 2147483647 h 49"/>
              <a:gd name="T4" fmla="*/ 2147483647 w 37"/>
              <a:gd name="T5" fmla="*/ 2147483647 h 49"/>
              <a:gd name="T6" fmla="*/ 2147483647 w 37"/>
              <a:gd name="T7" fmla="*/ 2147483647 h 49"/>
              <a:gd name="T8" fmla="*/ 2147483647 w 37"/>
              <a:gd name="T9" fmla="*/ 2147483647 h 49"/>
              <a:gd name="T10" fmla="*/ 2147483647 w 37"/>
              <a:gd name="T11" fmla="*/ 2147483647 h 49"/>
              <a:gd name="T12" fmla="*/ 2147483647 w 37"/>
              <a:gd name="T13" fmla="*/ 2147483647 h 49"/>
              <a:gd name="T14" fmla="*/ 2147483647 w 37"/>
              <a:gd name="T15" fmla="*/ 2147483647 h 49"/>
              <a:gd name="T16" fmla="*/ 2147483647 w 37"/>
              <a:gd name="T17" fmla="*/ 2147483647 h 49"/>
              <a:gd name="T18" fmla="*/ 2147483647 w 37"/>
              <a:gd name="T19" fmla="*/ 2147483647 h 49"/>
              <a:gd name="T20" fmla="*/ 2147483647 w 37"/>
              <a:gd name="T21" fmla="*/ 2147483647 h 49"/>
              <a:gd name="T22" fmla="*/ 2147483647 w 37"/>
              <a:gd name="T23" fmla="*/ 2147483647 h 49"/>
              <a:gd name="T24" fmla="*/ 0 w 37"/>
              <a:gd name="T25" fmla="*/ 2147483647 h 49"/>
              <a:gd name="T26" fmla="*/ 0 w 37"/>
              <a:gd name="T27" fmla="*/ 2147483647 h 49"/>
              <a:gd name="T28" fmla="*/ 0 w 37"/>
              <a:gd name="T29" fmla="*/ 2147483647 h 49"/>
              <a:gd name="T30" fmla="*/ 0 w 37"/>
              <a:gd name="T31" fmla="*/ 2147483647 h 49"/>
              <a:gd name="T32" fmla="*/ 2147483647 w 37"/>
              <a:gd name="T33" fmla="*/ 2147483647 h 49"/>
              <a:gd name="T34" fmla="*/ 2147483647 w 37"/>
              <a:gd name="T35" fmla="*/ 2147483647 h 49"/>
              <a:gd name="T36" fmla="*/ 2147483647 w 37"/>
              <a:gd name="T37" fmla="*/ 2147483647 h 49"/>
              <a:gd name="T38" fmla="*/ 2147483647 w 37"/>
              <a:gd name="T39" fmla="*/ 2147483647 h 49"/>
              <a:gd name="T40" fmla="*/ 2147483647 w 37"/>
              <a:gd name="T41" fmla="*/ 2147483647 h 49"/>
              <a:gd name="T42" fmla="*/ 2147483647 w 37"/>
              <a:gd name="T43" fmla="*/ 2147483647 h 49"/>
              <a:gd name="T44" fmla="*/ 2147483647 w 37"/>
              <a:gd name="T45" fmla="*/ 2147483647 h 49"/>
              <a:gd name="T46" fmla="*/ 2147483647 w 37"/>
              <a:gd name="T47" fmla="*/ 2147483647 h 49"/>
              <a:gd name="T48" fmla="*/ 2147483647 w 37"/>
              <a:gd name="T49" fmla="*/ 2147483647 h 49"/>
              <a:gd name="T50" fmla="*/ 2147483647 w 37"/>
              <a:gd name="T51" fmla="*/ 2147483647 h 49"/>
              <a:gd name="T52" fmla="*/ 2147483647 w 37"/>
              <a:gd name="T53" fmla="*/ 2147483647 h 49"/>
              <a:gd name="T54" fmla="*/ 2147483647 w 37"/>
              <a:gd name="T55" fmla="*/ 2147483647 h 49"/>
              <a:gd name="T56" fmla="*/ 2147483647 w 37"/>
              <a:gd name="T57" fmla="*/ 2147483647 h 49"/>
              <a:gd name="T58" fmla="*/ 2147483647 w 37"/>
              <a:gd name="T59" fmla="*/ 2147483647 h 49"/>
              <a:gd name="T60" fmla="*/ 2147483647 w 37"/>
              <a:gd name="T61" fmla="*/ 2147483647 h 49"/>
              <a:gd name="T62" fmla="*/ 2147483647 w 37"/>
              <a:gd name="T63" fmla="*/ 2147483647 h 49"/>
              <a:gd name="T64" fmla="*/ 2147483647 w 37"/>
              <a:gd name="T65" fmla="*/ 2147483647 h 49"/>
              <a:gd name="T66" fmla="*/ 2147483647 w 37"/>
              <a:gd name="T67" fmla="*/ 2147483647 h 49"/>
              <a:gd name="T68" fmla="*/ 2147483647 w 37"/>
              <a:gd name="T69" fmla="*/ 2147483647 h 49"/>
              <a:gd name="T70" fmla="*/ 2147483647 w 37"/>
              <a:gd name="T71" fmla="*/ 2147483647 h 49"/>
              <a:gd name="T72" fmla="*/ 2147483647 w 37"/>
              <a:gd name="T73" fmla="*/ 2147483647 h 49"/>
              <a:gd name="T74" fmla="*/ 2147483647 w 37"/>
              <a:gd name="T75" fmla="*/ 2147483647 h 49"/>
              <a:gd name="T76" fmla="*/ 2147483647 w 37"/>
              <a:gd name="T77" fmla="*/ 2147483647 h 49"/>
              <a:gd name="T78" fmla="*/ 2147483647 w 37"/>
              <a:gd name="T79" fmla="*/ 2147483647 h 49"/>
              <a:gd name="T80" fmla="*/ 2147483647 w 37"/>
              <a:gd name="T81" fmla="*/ 2147483647 h 49"/>
              <a:gd name="T82" fmla="*/ 2147483647 w 37"/>
              <a:gd name="T83" fmla="*/ 2147483647 h 49"/>
              <a:gd name="T84" fmla="*/ 2147483647 w 37"/>
              <a:gd name="T85" fmla="*/ 0 h 49"/>
              <a:gd name="T86" fmla="*/ 2147483647 w 37"/>
              <a:gd name="T87" fmla="*/ 0 h 49"/>
              <a:gd name="T88" fmla="*/ 2147483647 w 37"/>
              <a:gd name="T89" fmla="*/ 0 h 49"/>
              <a:gd name="T90" fmla="*/ 2147483647 w 37"/>
              <a:gd name="T91" fmla="*/ 0 h 49"/>
              <a:gd name="T92" fmla="*/ 2147483647 w 37"/>
              <a:gd name="T93" fmla="*/ 2147483647 h 49"/>
              <a:gd name="T94" fmla="*/ 2147483647 w 37"/>
              <a:gd name="T95" fmla="*/ 2147483647 h 49"/>
              <a:gd name="T96" fmla="*/ 2147483647 w 37"/>
              <a:gd name="T97" fmla="*/ 2147483647 h 49"/>
              <a:gd name="T98" fmla="*/ 2147483647 w 37"/>
              <a:gd name="T99" fmla="*/ 2147483647 h 49"/>
              <a:gd name="T100" fmla="*/ 2147483647 w 37"/>
              <a:gd name="T101" fmla="*/ 2147483647 h 49"/>
              <a:gd name="T102" fmla="*/ 2147483647 w 37"/>
              <a:gd name="T103" fmla="*/ 2147483647 h 49"/>
              <a:gd name="T104" fmla="*/ 2147483647 w 37"/>
              <a:gd name="T105" fmla="*/ 2147483647 h 49"/>
              <a:gd name="T106" fmla="*/ 2147483647 w 37"/>
              <a:gd name="T107" fmla="*/ 2147483647 h 49"/>
              <a:gd name="T108" fmla="*/ 2147483647 w 37"/>
              <a:gd name="T109" fmla="*/ 2147483647 h 49"/>
              <a:gd name="T110" fmla="*/ 2147483647 w 37"/>
              <a:gd name="T111" fmla="*/ 2147483647 h 49"/>
              <a:gd name="T112" fmla="*/ 2147483647 w 37"/>
              <a:gd name="T113" fmla="*/ 2147483647 h 49"/>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37"/>
              <a:gd name="T172" fmla="*/ 0 h 49"/>
              <a:gd name="T173" fmla="*/ 37 w 37"/>
              <a:gd name="T174" fmla="*/ 49 h 49"/>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37" h="49">
                <a:moveTo>
                  <a:pt x="9" y="18"/>
                </a:moveTo>
                <a:lnTo>
                  <a:pt x="9" y="19"/>
                </a:lnTo>
                <a:lnTo>
                  <a:pt x="9" y="21"/>
                </a:lnTo>
                <a:lnTo>
                  <a:pt x="8" y="22"/>
                </a:lnTo>
                <a:lnTo>
                  <a:pt x="6" y="24"/>
                </a:lnTo>
                <a:lnTo>
                  <a:pt x="5" y="24"/>
                </a:lnTo>
                <a:lnTo>
                  <a:pt x="3" y="24"/>
                </a:lnTo>
                <a:lnTo>
                  <a:pt x="3" y="25"/>
                </a:lnTo>
                <a:lnTo>
                  <a:pt x="3" y="28"/>
                </a:lnTo>
                <a:lnTo>
                  <a:pt x="2" y="31"/>
                </a:lnTo>
                <a:lnTo>
                  <a:pt x="2" y="33"/>
                </a:lnTo>
                <a:lnTo>
                  <a:pt x="0" y="36"/>
                </a:lnTo>
                <a:lnTo>
                  <a:pt x="0" y="39"/>
                </a:lnTo>
                <a:lnTo>
                  <a:pt x="0" y="42"/>
                </a:lnTo>
                <a:lnTo>
                  <a:pt x="0" y="43"/>
                </a:lnTo>
                <a:lnTo>
                  <a:pt x="2" y="44"/>
                </a:lnTo>
                <a:lnTo>
                  <a:pt x="3" y="46"/>
                </a:lnTo>
                <a:lnTo>
                  <a:pt x="6" y="47"/>
                </a:lnTo>
                <a:lnTo>
                  <a:pt x="8" y="47"/>
                </a:lnTo>
                <a:lnTo>
                  <a:pt x="11" y="49"/>
                </a:lnTo>
                <a:lnTo>
                  <a:pt x="12" y="49"/>
                </a:lnTo>
                <a:lnTo>
                  <a:pt x="15" y="47"/>
                </a:lnTo>
                <a:lnTo>
                  <a:pt x="17" y="46"/>
                </a:lnTo>
                <a:lnTo>
                  <a:pt x="18" y="44"/>
                </a:lnTo>
                <a:lnTo>
                  <a:pt x="21" y="42"/>
                </a:lnTo>
                <a:lnTo>
                  <a:pt x="24" y="39"/>
                </a:lnTo>
                <a:lnTo>
                  <a:pt x="26" y="36"/>
                </a:lnTo>
                <a:lnTo>
                  <a:pt x="27" y="33"/>
                </a:lnTo>
                <a:lnTo>
                  <a:pt x="30" y="30"/>
                </a:lnTo>
                <a:lnTo>
                  <a:pt x="31" y="27"/>
                </a:lnTo>
                <a:lnTo>
                  <a:pt x="33" y="22"/>
                </a:lnTo>
                <a:lnTo>
                  <a:pt x="36" y="19"/>
                </a:lnTo>
                <a:lnTo>
                  <a:pt x="36" y="16"/>
                </a:lnTo>
                <a:lnTo>
                  <a:pt x="37" y="15"/>
                </a:lnTo>
                <a:lnTo>
                  <a:pt x="37" y="12"/>
                </a:lnTo>
                <a:lnTo>
                  <a:pt x="37" y="9"/>
                </a:lnTo>
                <a:lnTo>
                  <a:pt x="36" y="7"/>
                </a:lnTo>
                <a:lnTo>
                  <a:pt x="34" y="4"/>
                </a:lnTo>
                <a:lnTo>
                  <a:pt x="33" y="3"/>
                </a:lnTo>
                <a:lnTo>
                  <a:pt x="30" y="2"/>
                </a:lnTo>
                <a:lnTo>
                  <a:pt x="28" y="2"/>
                </a:lnTo>
                <a:lnTo>
                  <a:pt x="27" y="0"/>
                </a:lnTo>
                <a:lnTo>
                  <a:pt x="24" y="0"/>
                </a:lnTo>
                <a:lnTo>
                  <a:pt x="23" y="0"/>
                </a:lnTo>
                <a:lnTo>
                  <a:pt x="21" y="0"/>
                </a:lnTo>
                <a:lnTo>
                  <a:pt x="18" y="2"/>
                </a:lnTo>
                <a:lnTo>
                  <a:pt x="17" y="2"/>
                </a:lnTo>
                <a:lnTo>
                  <a:pt x="15" y="3"/>
                </a:lnTo>
                <a:lnTo>
                  <a:pt x="14" y="4"/>
                </a:lnTo>
                <a:lnTo>
                  <a:pt x="12" y="6"/>
                </a:lnTo>
                <a:lnTo>
                  <a:pt x="11" y="9"/>
                </a:lnTo>
                <a:lnTo>
                  <a:pt x="9" y="10"/>
                </a:lnTo>
                <a:lnTo>
                  <a:pt x="9" y="12"/>
                </a:lnTo>
                <a:lnTo>
                  <a:pt x="8" y="13"/>
                </a:lnTo>
                <a:lnTo>
                  <a:pt x="8" y="15"/>
                </a:lnTo>
                <a:lnTo>
                  <a:pt x="9" y="18"/>
                </a:lnTo>
              </a:path>
            </a:pathLst>
          </a:custGeom>
          <a:solidFill>
            <a:srgbClr val="FFFF00"/>
          </a:solidFill>
          <a:ln w="4763">
            <a:solidFill>
              <a:srgbClr val="990000"/>
            </a:solidFill>
            <a:round/>
            <a:headEnd/>
            <a:tailEnd/>
          </a:ln>
        </p:spPr>
        <p:txBody>
          <a:bodyPr/>
          <a:lstStyle/>
          <a:p>
            <a:endParaRPr lang="en-US"/>
          </a:p>
        </p:txBody>
      </p:sp>
      <p:sp>
        <p:nvSpPr>
          <p:cNvPr id="53360" name="Freeform 111"/>
          <p:cNvSpPr>
            <a:spLocks/>
          </p:cNvSpPr>
          <p:nvPr/>
        </p:nvSpPr>
        <p:spPr bwMode="auto">
          <a:xfrm>
            <a:off x="6615113" y="4110039"/>
            <a:ext cx="101600" cy="68263"/>
          </a:xfrm>
          <a:custGeom>
            <a:avLst/>
            <a:gdLst>
              <a:gd name="T0" fmla="*/ 2147483647 w 72"/>
              <a:gd name="T1" fmla="*/ 2147483647 h 43"/>
              <a:gd name="T2" fmla="*/ 2147483647 w 72"/>
              <a:gd name="T3" fmla="*/ 2147483647 h 43"/>
              <a:gd name="T4" fmla="*/ 2147483647 w 72"/>
              <a:gd name="T5" fmla="*/ 2147483647 h 43"/>
              <a:gd name="T6" fmla="*/ 2147483647 w 72"/>
              <a:gd name="T7" fmla="*/ 2147483647 h 43"/>
              <a:gd name="T8" fmla="*/ 2147483647 w 72"/>
              <a:gd name="T9" fmla="*/ 2147483647 h 43"/>
              <a:gd name="T10" fmla="*/ 2147483647 w 72"/>
              <a:gd name="T11" fmla="*/ 2147483647 h 43"/>
              <a:gd name="T12" fmla="*/ 2147483647 w 72"/>
              <a:gd name="T13" fmla="*/ 2147483647 h 43"/>
              <a:gd name="T14" fmla="*/ 2147483647 w 72"/>
              <a:gd name="T15" fmla="*/ 2147483647 h 43"/>
              <a:gd name="T16" fmla="*/ 0 w 72"/>
              <a:gd name="T17" fmla="*/ 2147483647 h 43"/>
              <a:gd name="T18" fmla="*/ 0 w 72"/>
              <a:gd name="T19" fmla="*/ 2147483647 h 43"/>
              <a:gd name="T20" fmla="*/ 0 w 72"/>
              <a:gd name="T21" fmla="*/ 2147483647 h 43"/>
              <a:gd name="T22" fmla="*/ 2147483647 w 72"/>
              <a:gd name="T23" fmla="*/ 2147483647 h 43"/>
              <a:gd name="T24" fmla="*/ 2147483647 w 72"/>
              <a:gd name="T25" fmla="*/ 2147483647 h 43"/>
              <a:gd name="T26" fmla="*/ 2147483647 w 72"/>
              <a:gd name="T27" fmla="*/ 2147483647 h 43"/>
              <a:gd name="T28" fmla="*/ 2147483647 w 72"/>
              <a:gd name="T29" fmla="*/ 2147483647 h 43"/>
              <a:gd name="T30" fmla="*/ 2147483647 w 72"/>
              <a:gd name="T31" fmla="*/ 2147483647 h 43"/>
              <a:gd name="T32" fmla="*/ 2147483647 w 72"/>
              <a:gd name="T33" fmla="*/ 2147483647 h 43"/>
              <a:gd name="T34" fmla="*/ 2147483647 w 72"/>
              <a:gd name="T35" fmla="*/ 2147483647 h 43"/>
              <a:gd name="T36" fmla="*/ 2147483647 w 72"/>
              <a:gd name="T37" fmla="*/ 2147483647 h 43"/>
              <a:gd name="T38" fmla="*/ 2147483647 w 72"/>
              <a:gd name="T39" fmla="*/ 2147483647 h 43"/>
              <a:gd name="T40" fmla="*/ 2147483647 w 72"/>
              <a:gd name="T41" fmla="*/ 2147483647 h 43"/>
              <a:gd name="T42" fmla="*/ 2147483647 w 72"/>
              <a:gd name="T43" fmla="*/ 2147483647 h 43"/>
              <a:gd name="T44" fmla="*/ 2147483647 w 72"/>
              <a:gd name="T45" fmla="*/ 2147483647 h 43"/>
              <a:gd name="T46" fmla="*/ 2147483647 w 72"/>
              <a:gd name="T47" fmla="*/ 2147483647 h 43"/>
              <a:gd name="T48" fmla="*/ 2147483647 w 72"/>
              <a:gd name="T49" fmla="*/ 2147483647 h 43"/>
              <a:gd name="T50" fmla="*/ 2147483647 w 72"/>
              <a:gd name="T51" fmla="*/ 2147483647 h 43"/>
              <a:gd name="T52" fmla="*/ 2147483647 w 72"/>
              <a:gd name="T53" fmla="*/ 2147483647 h 43"/>
              <a:gd name="T54" fmla="*/ 2147483647 w 72"/>
              <a:gd name="T55" fmla="*/ 2147483647 h 43"/>
              <a:gd name="T56" fmla="*/ 2147483647 w 72"/>
              <a:gd name="T57" fmla="*/ 2147483647 h 43"/>
              <a:gd name="T58" fmla="*/ 2147483647 w 72"/>
              <a:gd name="T59" fmla="*/ 2147483647 h 43"/>
              <a:gd name="T60" fmla="*/ 2147483647 w 72"/>
              <a:gd name="T61" fmla="*/ 2147483647 h 43"/>
              <a:gd name="T62" fmla="*/ 2147483647 w 72"/>
              <a:gd name="T63" fmla="*/ 2147483647 h 43"/>
              <a:gd name="T64" fmla="*/ 2147483647 w 72"/>
              <a:gd name="T65" fmla="*/ 2147483647 h 43"/>
              <a:gd name="T66" fmla="*/ 2147483647 w 72"/>
              <a:gd name="T67" fmla="*/ 2147483647 h 43"/>
              <a:gd name="T68" fmla="*/ 2147483647 w 72"/>
              <a:gd name="T69" fmla="*/ 2147483647 h 43"/>
              <a:gd name="T70" fmla="*/ 2147483647 w 72"/>
              <a:gd name="T71" fmla="*/ 2147483647 h 43"/>
              <a:gd name="T72" fmla="*/ 2147483647 w 72"/>
              <a:gd name="T73" fmla="*/ 2147483647 h 43"/>
              <a:gd name="T74" fmla="*/ 2147483647 w 72"/>
              <a:gd name="T75" fmla="*/ 2147483647 h 43"/>
              <a:gd name="T76" fmla="*/ 2147483647 w 72"/>
              <a:gd name="T77" fmla="*/ 2147483647 h 43"/>
              <a:gd name="T78" fmla="*/ 2147483647 w 72"/>
              <a:gd name="T79" fmla="*/ 2147483647 h 43"/>
              <a:gd name="T80" fmla="*/ 2147483647 w 72"/>
              <a:gd name="T81" fmla="*/ 2147483647 h 43"/>
              <a:gd name="T82" fmla="*/ 2147483647 w 72"/>
              <a:gd name="T83" fmla="*/ 2147483647 h 43"/>
              <a:gd name="T84" fmla="*/ 2147483647 w 72"/>
              <a:gd name="T85" fmla="*/ 2147483647 h 43"/>
              <a:gd name="T86" fmla="*/ 2147483647 w 72"/>
              <a:gd name="T87" fmla="*/ 2147483647 h 43"/>
              <a:gd name="T88" fmla="*/ 2147483647 w 72"/>
              <a:gd name="T89" fmla="*/ 2147483647 h 43"/>
              <a:gd name="T90" fmla="*/ 2147483647 w 72"/>
              <a:gd name="T91" fmla="*/ 2147483647 h 43"/>
              <a:gd name="T92" fmla="*/ 2147483647 w 72"/>
              <a:gd name="T93" fmla="*/ 2147483647 h 43"/>
              <a:gd name="T94" fmla="*/ 2147483647 w 72"/>
              <a:gd name="T95" fmla="*/ 0 h 43"/>
              <a:gd name="T96" fmla="*/ 2147483647 w 72"/>
              <a:gd name="T97" fmla="*/ 0 h 43"/>
              <a:gd name="T98" fmla="*/ 2147483647 w 72"/>
              <a:gd name="T99" fmla="*/ 2147483647 h 43"/>
              <a:gd name="T100" fmla="*/ 2147483647 w 72"/>
              <a:gd name="T101" fmla="*/ 2147483647 h 43"/>
              <a:gd name="T102" fmla="*/ 2147483647 w 72"/>
              <a:gd name="T103" fmla="*/ 2147483647 h 43"/>
              <a:gd name="T104" fmla="*/ 2147483647 w 72"/>
              <a:gd name="T105" fmla="*/ 2147483647 h 43"/>
              <a:gd name="T106" fmla="*/ 2147483647 w 72"/>
              <a:gd name="T107" fmla="*/ 2147483647 h 43"/>
              <a:gd name="T108" fmla="*/ 2147483647 w 72"/>
              <a:gd name="T109" fmla="*/ 2147483647 h 43"/>
              <a:gd name="T110" fmla="*/ 2147483647 w 72"/>
              <a:gd name="T111" fmla="*/ 2147483647 h 43"/>
              <a:gd name="T112" fmla="*/ 2147483647 w 72"/>
              <a:gd name="T113" fmla="*/ 2147483647 h 43"/>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72"/>
              <a:gd name="T172" fmla="*/ 0 h 43"/>
              <a:gd name="T173" fmla="*/ 72 w 72"/>
              <a:gd name="T174" fmla="*/ 43 h 43"/>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72" h="43">
                <a:moveTo>
                  <a:pt x="13" y="17"/>
                </a:moveTo>
                <a:lnTo>
                  <a:pt x="11" y="17"/>
                </a:lnTo>
                <a:lnTo>
                  <a:pt x="9" y="19"/>
                </a:lnTo>
                <a:lnTo>
                  <a:pt x="7" y="19"/>
                </a:lnTo>
                <a:lnTo>
                  <a:pt x="6" y="20"/>
                </a:lnTo>
                <a:lnTo>
                  <a:pt x="3" y="22"/>
                </a:lnTo>
                <a:lnTo>
                  <a:pt x="1" y="23"/>
                </a:lnTo>
                <a:lnTo>
                  <a:pt x="1" y="25"/>
                </a:lnTo>
                <a:lnTo>
                  <a:pt x="0" y="26"/>
                </a:lnTo>
                <a:lnTo>
                  <a:pt x="0" y="28"/>
                </a:lnTo>
                <a:lnTo>
                  <a:pt x="1" y="29"/>
                </a:lnTo>
                <a:lnTo>
                  <a:pt x="1" y="31"/>
                </a:lnTo>
                <a:lnTo>
                  <a:pt x="3" y="31"/>
                </a:lnTo>
                <a:lnTo>
                  <a:pt x="3" y="32"/>
                </a:lnTo>
                <a:lnTo>
                  <a:pt x="4" y="32"/>
                </a:lnTo>
                <a:lnTo>
                  <a:pt x="6" y="32"/>
                </a:lnTo>
                <a:lnTo>
                  <a:pt x="11" y="35"/>
                </a:lnTo>
                <a:lnTo>
                  <a:pt x="17" y="38"/>
                </a:lnTo>
                <a:lnTo>
                  <a:pt x="25" y="41"/>
                </a:lnTo>
                <a:lnTo>
                  <a:pt x="31" y="43"/>
                </a:lnTo>
                <a:lnTo>
                  <a:pt x="37" y="43"/>
                </a:lnTo>
                <a:lnTo>
                  <a:pt x="44" y="43"/>
                </a:lnTo>
                <a:lnTo>
                  <a:pt x="50" y="41"/>
                </a:lnTo>
                <a:lnTo>
                  <a:pt x="54" y="37"/>
                </a:lnTo>
                <a:lnTo>
                  <a:pt x="57" y="35"/>
                </a:lnTo>
                <a:lnTo>
                  <a:pt x="59" y="34"/>
                </a:lnTo>
                <a:lnTo>
                  <a:pt x="60" y="32"/>
                </a:lnTo>
                <a:lnTo>
                  <a:pt x="62" y="31"/>
                </a:lnTo>
                <a:lnTo>
                  <a:pt x="65" y="29"/>
                </a:lnTo>
                <a:lnTo>
                  <a:pt x="66" y="28"/>
                </a:lnTo>
                <a:lnTo>
                  <a:pt x="68" y="26"/>
                </a:lnTo>
                <a:lnTo>
                  <a:pt x="69" y="25"/>
                </a:lnTo>
                <a:lnTo>
                  <a:pt x="71" y="22"/>
                </a:lnTo>
                <a:lnTo>
                  <a:pt x="71" y="19"/>
                </a:lnTo>
                <a:lnTo>
                  <a:pt x="72" y="17"/>
                </a:lnTo>
                <a:lnTo>
                  <a:pt x="71" y="14"/>
                </a:lnTo>
                <a:lnTo>
                  <a:pt x="71" y="11"/>
                </a:lnTo>
                <a:lnTo>
                  <a:pt x="69" y="10"/>
                </a:lnTo>
                <a:lnTo>
                  <a:pt x="68" y="8"/>
                </a:lnTo>
                <a:lnTo>
                  <a:pt x="65" y="7"/>
                </a:lnTo>
                <a:lnTo>
                  <a:pt x="62" y="5"/>
                </a:lnTo>
                <a:lnTo>
                  <a:pt x="57" y="5"/>
                </a:lnTo>
                <a:lnTo>
                  <a:pt x="54" y="4"/>
                </a:lnTo>
                <a:lnTo>
                  <a:pt x="51" y="3"/>
                </a:lnTo>
                <a:lnTo>
                  <a:pt x="48" y="1"/>
                </a:lnTo>
                <a:lnTo>
                  <a:pt x="44" y="1"/>
                </a:lnTo>
                <a:lnTo>
                  <a:pt x="41" y="0"/>
                </a:lnTo>
                <a:lnTo>
                  <a:pt x="38" y="0"/>
                </a:lnTo>
                <a:lnTo>
                  <a:pt x="34" y="1"/>
                </a:lnTo>
                <a:lnTo>
                  <a:pt x="31" y="3"/>
                </a:lnTo>
                <a:lnTo>
                  <a:pt x="28" y="4"/>
                </a:lnTo>
                <a:lnTo>
                  <a:pt x="25" y="7"/>
                </a:lnTo>
                <a:lnTo>
                  <a:pt x="22" y="8"/>
                </a:lnTo>
                <a:lnTo>
                  <a:pt x="19" y="11"/>
                </a:lnTo>
                <a:lnTo>
                  <a:pt x="16" y="14"/>
                </a:lnTo>
                <a:lnTo>
                  <a:pt x="13" y="17"/>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361" name="Freeform 112"/>
          <p:cNvSpPr>
            <a:spLocks/>
          </p:cNvSpPr>
          <p:nvPr/>
        </p:nvSpPr>
        <p:spPr bwMode="auto">
          <a:xfrm>
            <a:off x="6615113" y="4110039"/>
            <a:ext cx="101600" cy="68263"/>
          </a:xfrm>
          <a:custGeom>
            <a:avLst/>
            <a:gdLst>
              <a:gd name="T0" fmla="*/ 2147483647 w 72"/>
              <a:gd name="T1" fmla="*/ 2147483647 h 43"/>
              <a:gd name="T2" fmla="*/ 2147483647 w 72"/>
              <a:gd name="T3" fmla="*/ 2147483647 h 43"/>
              <a:gd name="T4" fmla="*/ 2147483647 w 72"/>
              <a:gd name="T5" fmla="*/ 2147483647 h 43"/>
              <a:gd name="T6" fmla="*/ 2147483647 w 72"/>
              <a:gd name="T7" fmla="*/ 2147483647 h 43"/>
              <a:gd name="T8" fmla="*/ 2147483647 w 72"/>
              <a:gd name="T9" fmla="*/ 2147483647 h 43"/>
              <a:gd name="T10" fmla="*/ 2147483647 w 72"/>
              <a:gd name="T11" fmla="*/ 2147483647 h 43"/>
              <a:gd name="T12" fmla="*/ 2147483647 w 72"/>
              <a:gd name="T13" fmla="*/ 2147483647 h 43"/>
              <a:gd name="T14" fmla="*/ 2147483647 w 72"/>
              <a:gd name="T15" fmla="*/ 2147483647 h 43"/>
              <a:gd name="T16" fmla="*/ 0 w 72"/>
              <a:gd name="T17" fmla="*/ 2147483647 h 43"/>
              <a:gd name="T18" fmla="*/ 0 w 72"/>
              <a:gd name="T19" fmla="*/ 2147483647 h 43"/>
              <a:gd name="T20" fmla="*/ 0 w 72"/>
              <a:gd name="T21" fmla="*/ 2147483647 h 43"/>
              <a:gd name="T22" fmla="*/ 2147483647 w 72"/>
              <a:gd name="T23" fmla="*/ 2147483647 h 43"/>
              <a:gd name="T24" fmla="*/ 2147483647 w 72"/>
              <a:gd name="T25" fmla="*/ 2147483647 h 43"/>
              <a:gd name="T26" fmla="*/ 2147483647 w 72"/>
              <a:gd name="T27" fmla="*/ 2147483647 h 43"/>
              <a:gd name="T28" fmla="*/ 2147483647 w 72"/>
              <a:gd name="T29" fmla="*/ 2147483647 h 43"/>
              <a:gd name="T30" fmla="*/ 2147483647 w 72"/>
              <a:gd name="T31" fmla="*/ 2147483647 h 43"/>
              <a:gd name="T32" fmla="*/ 2147483647 w 72"/>
              <a:gd name="T33" fmla="*/ 2147483647 h 43"/>
              <a:gd name="T34" fmla="*/ 2147483647 w 72"/>
              <a:gd name="T35" fmla="*/ 2147483647 h 43"/>
              <a:gd name="T36" fmla="*/ 2147483647 w 72"/>
              <a:gd name="T37" fmla="*/ 2147483647 h 43"/>
              <a:gd name="T38" fmla="*/ 2147483647 w 72"/>
              <a:gd name="T39" fmla="*/ 2147483647 h 43"/>
              <a:gd name="T40" fmla="*/ 2147483647 w 72"/>
              <a:gd name="T41" fmla="*/ 2147483647 h 43"/>
              <a:gd name="T42" fmla="*/ 2147483647 w 72"/>
              <a:gd name="T43" fmla="*/ 2147483647 h 43"/>
              <a:gd name="T44" fmla="*/ 2147483647 w 72"/>
              <a:gd name="T45" fmla="*/ 2147483647 h 43"/>
              <a:gd name="T46" fmla="*/ 2147483647 w 72"/>
              <a:gd name="T47" fmla="*/ 2147483647 h 43"/>
              <a:gd name="T48" fmla="*/ 2147483647 w 72"/>
              <a:gd name="T49" fmla="*/ 2147483647 h 43"/>
              <a:gd name="T50" fmla="*/ 2147483647 w 72"/>
              <a:gd name="T51" fmla="*/ 2147483647 h 43"/>
              <a:gd name="T52" fmla="*/ 2147483647 w 72"/>
              <a:gd name="T53" fmla="*/ 2147483647 h 43"/>
              <a:gd name="T54" fmla="*/ 2147483647 w 72"/>
              <a:gd name="T55" fmla="*/ 2147483647 h 43"/>
              <a:gd name="T56" fmla="*/ 2147483647 w 72"/>
              <a:gd name="T57" fmla="*/ 2147483647 h 43"/>
              <a:gd name="T58" fmla="*/ 2147483647 w 72"/>
              <a:gd name="T59" fmla="*/ 2147483647 h 43"/>
              <a:gd name="T60" fmla="*/ 2147483647 w 72"/>
              <a:gd name="T61" fmla="*/ 2147483647 h 43"/>
              <a:gd name="T62" fmla="*/ 2147483647 w 72"/>
              <a:gd name="T63" fmla="*/ 2147483647 h 43"/>
              <a:gd name="T64" fmla="*/ 2147483647 w 72"/>
              <a:gd name="T65" fmla="*/ 2147483647 h 43"/>
              <a:gd name="T66" fmla="*/ 2147483647 w 72"/>
              <a:gd name="T67" fmla="*/ 2147483647 h 43"/>
              <a:gd name="T68" fmla="*/ 2147483647 w 72"/>
              <a:gd name="T69" fmla="*/ 2147483647 h 43"/>
              <a:gd name="T70" fmla="*/ 2147483647 w 72"/>
              <a:gd name="T71" fmla="*/ 2147483647 h 43"/>
              <a:gd name="T72" fmla="*/ 2147483647 w 72"/>
              <a:gd name="T73" fmla="*/ 2147483647 h 43"/>
              <a:gd name="T74" fmla="*/ 2147483647 w 72"/>
              <a:gd name="T75" fmla="*/ 2147483647 h 43"/>
              <a:gd name="T76" fmla="*/ 2147483647 w 72"/>
              <a:gd name="T77" fmla="*/ 2147483647 h 43"/>
              <a:gd name="T78" fmla="*/ 2147483647 w 72"/>
              <a:gd name="T79" fmla="*/ 2147483647 h 43"/>
              <a:gd name="T80" fmla="*/ 2147483647 w 72"/>
              <a:gd name="T81" fmla="*/ 2147483647 h 43"/>
              <a:gd name="T82" fmla="*/ 2147483647 w 72"/>
              <a:gd name="T83" fmla="*/ 2147483647 h 43"/>
              <a:gd name="T84" fmla="*/ 2147483647 w 72"/>
              <a:gd name="T85" fmla="*/ 2147483647 h 43"/>
              <a:gd name="T86" fmla="*/ 2147483647 w 72"/>
              <a:gd name="T87" fmla="*/ 2147483647 h 43"/>
              <a:gd name="T88" fmla="*/ 2147483647 w 72"/>
              <a:gd name="T89" fmla="*/ 2147483647 h 43"/>
              <a:gd name="T90" fmla="*/ 2147483647 w 72"/>
              <a:gd name="T91" fmla="*/ 2147483647 h 43"/>
              <a:gd name="T92" fmla="*/ 2147483647 w 72"/>
              <a:gd name="T93" fmla="*/ 2147483647 h 43"/>
              <a:gd name="T94" fmla="*/ 2147483647 w 72"/>
              <a:gd name="T95" fmla="*/ 0 h 43"/>
              <a:gd name="T96" fmla="*/ 2147483647 w 72"/>
              <a:gd name="T97" fmla="*/ 0 h 43"/>
              <a:gd name="T98" fmla="*/ 2147483647 w 72"/>
              <a:gd name="T99" fmla="*/ 2147483647 h 43"/>
              <a:gd name="T100" fmla="*/ 2147483647 w 72"/>
              <a:gd name="T101" fmla="*/ 2147483647 h 43"/>
              <a:gd name="T102" fmla="*/ 2147483647 w 72"/>
              <a:gd name="T103" fmla="*/ 2147483647 h 43"/>
              <a:gd name="T104" fmla="*/ 2147483647 w 72"/>
              <a:gd name="T105" fmla="*/ 2147483647 h 43"/>
              <a:gd name="T106" fmla="*/ 2147483647 w 72"/>
              <a:gd name="T107" fmla="*/ 2147483647 h 43"/>
              <a:gd name="T108" fmla="*/ 2147483647 w 72"/>
              <a:gd name="T109" fmla="*/ 2147483647 h 43"/>
              <a:gd name="T110" fmla="*/ 2147483647 w 72"/>
              <a:gd name="T111" fmla="*/ 2147483647 h 43"/>
              <a:gd name="T112" fmla="*/ 2147483647 w 72"/>
              <a:gd name="T113" fmla="*/ 2147483647 h 43"/>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72"/>
              <a:gd name="T172" fmla="*/ 0 h 43"/>
              <a:gd name="T173" fmla="*/ 72 w 72"/>
              <a:gd name="T174" fmla="*/ 43 h 43"/>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72" h="43">
                <a:moveTo>
                  <a:pt x="13" y="17"/>
                </a:moveTo>
                <a:lnTo>
                  <a:pt x="11" y="17"/>
                </a:lnTo>
                <a:lnTo>
                  <a:pt x="9" y="19"/>
                </a:lnTo>
                <a:lnTo>
                  <a:pt x="7" y="19"/>
                </a:lnTo>
                <a:lnTo>
                  <a:pt x="6" y="20"/>
                </a:lnTo>
                <a:lnTo>
                  <a:pt x="3" y="22"/>
                </a:lnTo>
                <a:lnTo>
                  <a:pt x="1" y="23"/>
                </a:lnTo>
                <a:lnTo>
                  <a:pt x="1" y="25"/>
                </a:lnTo>
                <a:lnTo>
                  <a:pt x="0" y="26"/>
                </a:lnTo>
                <a:lnTo>
                  <a:pt x="0" y="28"/>
                </a:lnTo>
                <a:lnTo>
                  <a:pt x="1" y="29"/>
                </a:lnTo>
                <a:lnTo>
                  <a:pt x="1" y="31"/>
                </a:lnTo>
                <a:lnTo>
                  <a:pt x="3" y="31"/>
                </a:lnTo>
                <a:lnTo>
                  <a:pt x="3" y="32"/>
                </a:lnTo>
                <a:lnTo>
                  <a:pt x="4" y="32"/>
                </a:lnTo>
                <a:lnTo>
                  <a:pt x="6" y="32"/>
                </a:lnTo>
                <a:lnTo>
                  <a:pt x="11" y="35"/>
                </a:lnTo>
                <a:lnTo>
                  <a:pt x="17" y="38"/>
                </a:lnTo>
                <a:lnTo>
                  <a:pt x="25" y="41"/>
                </a:lnTo>
                <a:lnTo>
                  <a:pt x="31" y="43"/>
                </a:lnTo>
                <a:lnTo>
                  <a:pt x="37" y="43"/>
                </a:lnTo>
                <a:lnTo>
                  <a:pt x="44" y="43"/>
                </a:lnTo>
                <a:lnTo>
                  <a:pt x="50" y="41"/>
                </a:lnTo>
                <a:lnTo>
                  <a:pt x="54" y="37"/>
                </a:lnTo>
                <a:lnTo>
                  <a:pt x="57" y="35"/>
                </a:lnTo>
                <a:lnTo>
                  <a:pt x="59" y="34"/>
                </a:lnTo>
                <a:lnTo>
                  <a:pt x="60" y="32"/>
                </a:lnTo>
                <a:lnTo>
                  <a:pt x="62" y="31"/>
                </a:lnTo>
                <a:lnTo>
                  <a:pt x="65" y="29"/>
                </a:lnTo>
                <a:lnTo>
                  <a:pt x="66" y="28"/>
                </a:lnTo>
                <a:lnTo>
                  <a:pt x="68" y="26"/>
                </a:lnTo>
                <a:lnTo>
                  <a:pt x="69" y="25"/>
                </a:lnTo>
                <a:lnTo>
                  <a:pt x="71" y="22"/>
                </a:lnTo>
                <a:lnTo>
                  <a:pt x="71" y="19"/>
                </a:lnTo>
                <a:lnTo>
                  <a:pt x="72" y="17"/>
                </a:lnTo>
                <a:lnTo>
                  <a:pt x="71" y="14"/>
                </a:lnTo>
                <a:lnTo>
                  <a:pt x="71" y="11"/>
                </a:lnTo>
                <a:lnTo>
                  <a:pt x="69" y="10"/>
                </a:lnTo>
                <a:lnTo>
                  <a:pt x="68" y="8"/>
                </a:lnTo>
                <a:lnTo>
                  <a:pt x="65" y="7"/>
                </a:lnTo>
                <a:lnTo>
                  <a:pt x="62" y="5"/>
                </a:lnTo>
                <a:lnTo>
                  <a:pt x="57" y="5"/>
                </a:lnTo>
                <a:lnTo>
                  <a:pt x="54" y="4"/>
                </a:lnTo>
                <a:lnTo>
                  <a:pt x="51" y="3"/>
                </a:lnTo>
                <a:lnTo>
                  <a:pt x="48" y="1"/>
                </a:lnTo>
                <a:lnTo>
                  <a:pt x="44" y="1"/>
                </a:lnTo>
                <a:lnTo>
                  <a:pt x="41" y="0"/>
                </a:lnTo>
                <a:lnTo>
                  <a:pt x="38" y="0"/>
                </a:lnTo>
                <a:lnTo>
                  <a:pt x="34" y="1"/>
                </a:lnTo>
                <a:lnTo>
                  <a:pt x="31" y="3"/>
                </a:lnTo>
                <a:lnTo>
                  <a:pt x="28" y="4"/>
                </a:lnTo>
                <a:lnTo>
                  <a:pt x="25" y="7"/>
                </a:lnTo>
                <a:lnTo>
                  <a:pt x="22" y="8"/>
                </a:lnTo>
                <a:lnTo>
                  <a:pt x="19" y="11"/>
                </a:lnTo>
                <a:lnTo>
                  <a:pt x="16" y="14"/>
                </a:lnTo>
                <a:lnTo>
                  <a:pt x="13" y="17"/>
                </a:lnTo>
              </a:path>
            </a:pathLst>
          </a:custGeom>
          <a:solidFill>
            <a:srgbClr val="FFFF00"/>
          </a:solidFill>
          <a:ln w="4763">
            <a:solidFill>
              <a:srgbClr val="990000"/>
            </a:solidFill>
            <a:round/>
            <a:headEnd/>
            <a:tailEnd/>
          </a:ln>
        </p:spPr>
        <p:txBody>
          <a:bodyPr/>
          <a:lstStyle/>
          <a:p>
            <a:endParaRPr lang="en-US"/>
          </a:p>
        </p:txBody>
      </p:sp>
      <p:sp>
        <p:nvSpPr>
          <p:cNvPr id="53362" name="Freeform 113"/>
          <p:cNvSpPr>
            <a:spLocks/>
          </p:cNvSpPr>
          <p:nvPr/>
        </p:nvSpPr>
        <p:spPr bwMode="auto">
          <a:xfrm>
            <a:off x="6664328" y="4140203"/>
            <a:ext cx="100013" cy="74613"/>
          </a:xfrm>
          <a:custGeom>
            <a:avLst/>
            <a:gdLst>
              <a:gd name="T0" fmla="*/ 2147483647 w 71"/>
              <a:gd name="T1" fmla="*/ 2147483647 h 47"/>
              <a:gd name="T2" fmla="*/ 2147483647 w 71"/>
              <a:gd name="T3" fmla="*/ 2147483647 h 47"/>
              <a:gd name="T4" fmla="*/ 2147483647 w 71"/>
              <a:gd name="T5" fmla="*/ 2147483647 h 47"/>
              <a:gd name="T6" fmla="*/ 2147483647 w 71"/>
              <a:gd name="T7" fmla="*/ 2147483647 h 47"/>
              <a:gd name="T8" fmla="*/ 2147483647 w 71"/>
              <a:gd name="T9" fmla="*/ 2147483647 h 47"/>
              <a:gd name="T10" fmla="*/ 2147483647 w 71"/>
              <a:gd name="T11" fmla="*/ 2147483647 h 47"/>
              <a:gd name="T12" fmla="*/ 2147483647 w 71"/>
              <a:gd name="T13" fmla="*/ 2147483647 h 47"/>
              <a:gd name="T14" fmla="*/ 0 w 71"/>
              <a:gd name="T15" fmla="*/ 2147483647 h 47"/>
              <a:gd name="T16" fmla="*/ 0 w 71"/>
              <a:gd name="T17" fmla="*/ 2147483647 h 47"/>
              <a:gd name="T18" fmla="*/ 2147483647 w 71"/>
              <a:gd name="T19" fmla="*/ 2147483647 h 47"/>
              <a:gd name="T20" fmla="*/ 2147483647 w 71"/>
              <a:gd name="T21" fmla="*/ 2147483647 h 47"/>
              <a:gd name="T22" fmla="*/ 2147483647 w 71"/>
              <a:gd name="T23" fmla="*/ 2147483647 h 47"/>
              <a:gd name="T24" fmla="*/ 2147483647 w 71"/>
              <a:gd name="T25" fmla="*/ 2147483647 h 47"/>
              <a:gd name="T26" fmla="*/ 2147483647 w 71"/>
              <a:gd name="T27" fmla="*/ 2147483647 h 47"/>
              <a:gd name="T28" fmla="*/ 2147483647 w 71"/>
              <a:gd name="T29" fmla="*/ 2147483647 h 47"/>
              <a:gd name="T30" fmla="*/ 2147483647 w 71"/>
              <a:gd name="T31" fmla="*/ 2147483647 h 47"/>
              <a:gd name="T32" fmla="*/ 2147483647 w 71"/>
              <a:gd name="T33" fmla="*/ 2147483647 h 47"/>
              <a:gd name="T34" fmla="*/ 2147483647 w 71"/>
              <a:gd name="T35" fmla="*/ 2147483647 h 47"/>
              <a:gd name="T36" fmla="*/ 2147483647 w 71"/>
              <a:gd name="T37" fmla="*/ 2147483647 h 47"/>
              <a:gd name="T38" fmla="*/ 2147483647 w 71"/>
              <a:gd name="T39" fmla="*/ 2147483647 h 47"/>
              <a:gd name="T40" fmla="*/ 2147483647 w 71"/>
              <a:gd name="T41" fmla="*/ 2147483647 h 47"/>
              <a:gd name="T42" fmla="*/ 2147483647 w 71"/>
              <a:gd name="T43" fmla="*/ 2147483647 h 47"/>
              <a:gd name="T44" fmla="*/ 2147483647 w 71"/>
              <a:gd name="T45" fmla="*/ 2147483647 h 47"/>
              <a:gd name="T46" fmla="*/ 2147483647 w 71"/>
              <a:gd name="T47" fmla="*/ 2147483647 h 47"/>
              <a:gd name="T48" fmla="*/ 2147483647 w 71"/>
              <a:gd name="T49" fmla="*/ 2147483647 h 47"/>
              <a:gd name="T50" fmla="*/ 2147483647 w 71"/>
              <a:gd name="T51" fmla="*/ 2147483647 h 47"/>
              <a:gd name="T52" fmla="*/ 2147483647 w 71"/>
              <a:gd name="T53" fmla="*/ 2147483647 h 47"/>
              <a:gd name="T54" fmla="*/ 2147483647 w 71"/>
              <a:gd name="T55" fmla="*/ 2147483647 h 47"/>
              <a:gd name="T56" fmla="*/ 2147483647 w 71"/>
              <a:gd name="T57" fmla="*/ 2147483647 h 47"/>
              <a:gd name="T58" fmla="*/ 2147483647 w 71"/>
              <a:gd name="T59" fmla="*/ 2147483647 h 47"/>
              <a:gd name="T60" fmla="*/ 2147483647 w 71"/>
              <a:gd name="T61" fmla="*/ 2147483647 h 47"/>
              <a:gd name="T62" fmla="*/ 2147483647 w 71"/>
              <a:gd name="T63" fmla="*/ 2147483647 h 47"/>
              <a:gd name="T64" fmla="*/ 2147483647 w 71"/>
              <a:gd name="T65" fmla="*/ 2147483647 h 47"/>
              <a:gd name="T66" fmla="*/ 2147483647 w 71"/>
              <a:gd name="T67" fmla="*/ 2147483647 h 47"/>
              <a:gd name="T68" fmla="*/ 2147483647 w 71"/>
              <a:gd name="T69" fmla="*/ 2147483647 h 47"/>
              <a:gd name="T70" fmla="*/ 2147483647 w 71"/>
              <a:gd name="T71" fmla="*/ 2147483647 h 47"/>
              <a:gd name="T72" fmla="*/ 2147483647 w 71"/>
              <a:gd name="T73" fmla="*/ 2147483647 h 47"/>
              <a:gd name="T74" fmla="*/ 2147483647 w 71"/>
              <a:gd name="T75" fmla="*/ 2147483647 h 47"/>
              <a:gd name="T76" fmla="*/ 2147483647 w 71"/>
              <a:gd name="T77" fmla="*/ 0 h 47"/>
              <a:gd name="T78" fmla="*/ 2147483647 w 71"/>
              <a:gd name="T79" fmla="*/ 0 h 47"/>
              <a:gd name="T80" fmla="*/ 2147483647 w 71"/>
              <a:gd name="T81" fmla="*/ 2147483647 h 47"/>
              <a:gd name="T82" fmla="*/ 2147483647 w 71"/>
              <a:gd name="T83" fmla="*/ 2147483647 h 47"/>
              <a:gd name="T84" fmla="*/ 2147483647 w 71"/>
              <a:gd name="T85" fmla="*/ 2147483647 h 47"/>
              <a:gd name="T86" fmla="*/ 2147483647 w 71"/>
              <a:gd name="T87" fmla="*/ 2147483647 h 47"/>
              <a:gd name="T88" fmla="*/ 2147483647 w 71"/>
              <a:gd name="T89" fmla="*/ 2147483647 h 47"/>
              <a:gd name="T90" fmla="*/ 2147483647 w 71"/>
              <a:gd name="T91" fmla="*/ 2147483647 h 47"/>
              <a:gd name="T92" fmla="*/ 2147483647 w 71"/>
              <a:gd name="T93" fmla="*/ 2147483647 h 47"/>
              <a:gd name="T94" fmla="*/ 2147483647 w 71"/>
              <a:gd name="T95" fmla="*/ 2147483647 h 47"/>
              <a:gd name="T96" fmla="*/ 2147483647 w 71"/>
              <a:gd name="T97" fmla="*/ 2147483647 h 47"/>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71"/>
              <a:gd name="T148" fmla="*/ 0 h 47"/>
              <a:gd name="T149" fmla="*/ 71 w 71"/>
              <a:gd name="T150" fmla="*/ 47 h 47"/>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71" h="47">
                <a:moveTo>
                  <a:pt x="22" y="26"/>
                </a:moveTo>
                <a:lnTo>
                  <a:pt x="21" y="28"/>
                </a:lnTo>
                <a:lnTo>
                  <a:pt x="16" y="28"/>
                </a:lnTo>
                <a:lnTo>
                  <a:pt x="12" y="28"/>
                </a:lnTo>
                <a:lnTo>
                  <a:pt x="9" y="28"/>
                </a:lnTo>
                <a:lnTo>
                  <a:pt x="5" y="29"/>
                </a:lnTo>
                <a:lnTo>
                  <a:pt x="2" y="31"/>
                </a:lnTo>
                <a:lnTo>
                  <a:pt x="0" y="32"/>
                </a:lnTo>
                <a:lnTo>
                  <a:pt x="0" y="35"/>
                </a:lnTo>
                <a:lnTo>
                  <a:pt x="2" y="40"/>
                </a:lnTo>
                <a:lnTo>
                  <a:pt x="5" y="43"/>
                </a:lnTo>
                <a:lnTo>
                  <a:pt x="8" y="44"/>
                </a:lnTo>
                <a:lnTo>
                  <a:pt x="12" y="46"/>
                </a:lnTo>
                <a:lnTo>
                  <a:pt x="16" y="47"/>
                </a:lnTo>
                <a:lnTo>
                  <a:pt x="21" y="47"/>
                </a:lnTo>
                <a:lnTo>
                  <a:pt x="24" y="46"/>
                </a:lnTo>
                <a:lnTo>
                  <a:pt x="28" y="44"/>
                </a:lnTo>
                <a:lnTo>
                  <a:pt x="34" y="41"/>
                </a:lnTo>
                <a:lnTo>
                  <a:pt x="39" y="40"/>
                </a:lnTo>
                <a:lnTo>
                  <a:pt x="45" y="37"/>
                </a:lnTo>
                <a:lnTo>
                  <a:pt x="49" y="35"/>
                </a:lnTo>
                <a:lnTo>
                  <a:pt x="55" y="32"/>
                </a:lnTo>
                <a:lnTo>
                  <a:pt x="59" y="29"/>
                </a:lnTo>
                <a:lnTo>
                  <a:pt x="65" y="28"/>
                </a:lnTo>
                <a:lnTo>
                  <a:pt x="70" y="25"/>
                </a:lnTo>
                <a:lnTo>
                  <a:pt x="70" y="24"/>
                </a:lnTo>
                <a:lnTo>
                  <a:pt x="71" y="24"/>
                </a:lnTo>
                <a:lnTo>
                  <a:pt x="71" y="22"/>
                </a:lnTo>
                <a:lnTo>
                  <a:pt x="71" y="21"/>
                </a:lnTo>
                <a:lnTo>
                  <a:pt x="71" y="19"/>
                </a:lnTo>
                <a:lnTo>
                  <a:pt x="71" y="18"/>
                </a:lnTo>
                <a:lnTo>
                  <a:pt x="68" y="13"/>
                </a:lnTo>
                <a:lnTo>
                  <a:pt x="65" y="10"/>
                </a:lnTo>
                <a:lnTo>
                  <a:pt x="62" y="7"/>
                </a:lnTo>
                <a:lnTo>
                  <a:pt x="59" y="4"/>
                </a:lnTo>
                <a:lnTo>
                  <a:pt x="56" y="1"/>
                </a:lnTo>
                <a:lnTo>
                  <a:pt x="52" y="0"/>
                </a:lnTo>
                <a:lnTo>
                  <a:pt x="49" y="0"/>
                </a:lnTo>
                <a:lnTo>
                  <a:pt x="45" y="1"/>
                </a:lnTo>
                <a:lnTo>
                  <a:pt x="40" y="4"/>
                </a:lnTo>
                <a:lnTo>
                  <a:pt x="37" y="7"/>
                </a:lnTo>
                <a:lnTo>
                  <a:pt x="36" y="10"/>
                </a:lnTo>
                <a:lnTo>
                  <a:pt x="33" y="13"/>
                </a:lnTo>
                <a:lnTo>
                  <a:pt x="31" y="18"/>
                </a:lnTo>
                <a:lnTo>
                  <a:pt x="28" y="21"/>
                </a:lnTo>
                <a:lnTo>
                  <a:pt x="25" y="24"/>
                </a:lnTo>
                <a:lnTo>
                  <a:pt x="22" y="26"/>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363" name="Freeform 114"/>
          <p:cNvSpPr>
            <a:spLocks/>
          </p:cNvSpPr>
          <p:nvPr/>
        </p:nvSpPr>
        <p:spPr bwMode="auto">
          <a:xfrm>
            <a:off x="6664328" y="4140203"/>
            <a:ext cx="100013" cy="74613"/>
          </a:xfrm>
          <a:custGeom>
            <a:avLst/>
            <a:gdLst>
              <a:gd name="T0" fmla="*/ 2147483647 w 71"/>
              <a:gd name="T1" fmla="*/ 2147483647 h 47"/>
              <a:gd name="T2" fmla="*/ 2147483647 w 71"/>
              <a:gd name="T3" fmla="*/ 2147483647 h 47"/>
              <a:gd name="T4" fmla="*/ 2147483647 w 71"/>
              <a:gd name="T5" fmla="*/ 2147483647 h 47"/>
              <a:gd name="T6" fmla="*/ 2147483647 w 71"/>
              <a:gd name="T7" fmla="*/ 2147483647 h 47"/>
              <a:gd name="T8" fmla="*/ 2147483647 w 71"/>
              <a:gd name="T9" fmla="*/ 2147483647 h 47"/>
              <a:gd name="T10" fmla="*/ 2147483647 w 71"/>
              <a:gd name="T11" fmla="*/ 2147483647 h 47"/>
              <a:gd name="T12" fmla="*/ 2147483647 w 71"/>
              <a:gd name="T13" fmla="*/ 2147483647 h 47"/>
              <a:gd name="T14" fmla="*/ 0 w 71"/>
              <a:gd name="T15" fmla="*/ 2147483647 h 47"/>
              <a:gd name="T16" fmla="*/ 0 w 71"/>
              <a:gd name="T17" fmla="*/ 2147483647 h 47"/>
              <a:gd name="T18" fmla="*/ 2147483647 w 71"/>
              <a:gd name="T19" fmla="*/ 2147483647 h 47"/>
              <a:gd name="T20" fmla="*/ 2147483647 w 71"/>
              <a:gd name="T21" fmla="*/ 2147483647 h 47"/>
              <a:gd name="T22" fmla="*/ 2147483647 w 71"/>
              <a:gd name="T23" fmla="*/ 2147483647 h 47"/>
              <a:gd name="T24" fmla="*/ 2147483647 w 71"/>
              <a:gd name="T25" fmla="*/ 2147483647 h 47"/>
              <a:gd name="T26" fmla="*/ 2147483647 w 71"/>
              <a:gd name="T27" fmla="*/ 2147483647 h 47"/>
              <a:gd name="T28" fmla="*/ 2147483647 w 71"/>
              <a:gd name="T29" fmla="*/ 2147483647 h 47"/>
              <a:gd name="T30" fmla="*/ 2147483647 w 71"/>
              <a:gd name="T31" fmla="*/ 2147483647 h 47"/>
              <a:gd name="T32" fmla="*/ 2147483647 w 71"/>
              <a:gd name="T33" fmla="*/ 2147483647 h 47"/>
              <a:gd name="T34" fmla="*/ 2147483647 w 71"/>
              <a:gd name="T35" fmla="*/ 2147483647 h 47"/>
              <a:gd name="T36" fmla="*/ 2147483647 w 71"/>
              <a:gd name="T37" fmla="*/ 2147483647 h 47"/>
              <a:gd name="T38" fmla="*/ 2147483647 w 71"/>
              <a:gd name="T39" fmla="*/ 2147483647 h 47"/>
              <a:gd name="T40" fmla="*/ 2147483647 w 71"/>
              <a:gd name="T41" fmla="*/ 2147483647 h 47"/>
              <a:gd name="T42" fmla="*/ 2147483647 w 71"/>
              <a:gd name="T43" fmla="*/ 2147483647 h 47"/>
              <a:gd name="T44" fmla="*/ 2147483647 w 71"/>
              <a:gd name="T45" fmla="*/ 2147483647 h 47"/>
              <a:gd name="T46" fmla="*/ 2147483647 w 71"/>
              <a:gd name="T47" fmla="*/ 2147483647 h 47"/>
              <a:gd name="T48" fmla="*/ 2147483647 w 71"/>
              <a:gd name="T49" fmla="*/ 2147483647 h 47"/>
              <a:gd name="T50" fmla="*/ 2147483647 w 71"/>
              <a:gd name="T51" fmla="*/ 2147483647 h 47"/>
              <a:gd name="T52" fmla="*/ 2147483647 w 71"/>
              <a:gd name="T53" fmla="*/ 2147483647 h 47"/>
              <a:gd name="T54" fmla="*/ 2147483647 w 71"/>
              <a:gd name="T55" fmla="*/ 2147483647 h 47"/>
              <a:gd name="T56" fmla="*/ 2147483647 w 71"/>
              <a:gd name="T57" fmla="*/ 2147483647 h 47"/>
              <a:gd name="T58" fmla="*/ 2147483647 w 71"/>
              <a:gd name="T59" fmla="*/ 2147483647 h 47"/>
              <a:gd name="T60" fmla="*/ 2147483647 w 71"/>
              <a:gd name="T61" fmla="*/ 2147483647 h 47"/>
              <a:gd name="T62" fmla="*/ 2147483647 w 71"/>
              <a:gd name="T63" fmla="*/ 2147483647 h 47"/>
              <a:gd name="T64" fmla="*/ 2147483647 w 71"/>
              <a:gd name="T65" fmla="*/ 2147483647 h 47"/>
              <a:gd name="T66" fmla="*/ 2147483647 w 71"/>
              <a:gd name="T67" fmla="*/ 2147483647 h 47"/>
              <a:gd name="T68" fmla="*/ 2147483647 w 71"/>
              <a:gd name="T69" fmla="*/ 2147483647 h 47"/>
              <a:gd name="T70" fmla="*/ 2147483647 w 71"/>
              <a:gd name="T71" fmla="*/ 2147483647 h 47"/>
              <a:gd name="T72" fmla="*/ 2147483647 w 71"/>
              <a:gd name="T73" fmla="*/ 2147483647 h 47"/>
              <a:gd name="T74" fmla="*/ 2147483647 w 71"/>
              <a:gd name="T75" fmla="*/ 2147483647 h 47"/>
              <a:gd name="T76" fmla="*/ 2147483647 w 71"/>
              <a:gd name="T77" fmla="*/ 0 h 47"/>
              <a:gd name="T78" fmla="*/ 2147483647 w 71"/>
              <a:gd name="T79" fmla="*/ 0 h 47"/>
              <a:gd name="T80" fmla="*/ 2147483647 w 71"/>
              <a:gd name="T81" fmla="*/ 2147483647 h 47"/>
              <a:gd name="T82" fmla="*/ 2147483647 w 71"/>
              <a:gd name="T83" fmla="*/ 2147483647 h 47"/>
              <a:gd name="T84" fmla="*/ 2147483647 w 71"/>
              <a:gd name="T85" fmla="*/ 2147483647 h 47"/>
              <a:gd name="T86" fmla="*/ 2147483647 w 71"/>
              <a:gd name="T87" fmla="*/ 2147483647 h 47"/>
              <a:gd name="T88" fmla="*/ 2147483647 w 71"/>
              <a:gd name="T89" fmla="*/ 2147483647 h 47"/>
              <a:gd name="T90" fmla="*/ 2147483647 w 71"/>
              <a:gd name="T91" fmla="*/ 2147483647 h 47"/>
              <a:gd name="T92" fmla="*/ 2147483647 w 71"/>
              <a:gd name="T93" fmla="*/ 2147483647 h 47"/>
              <a:gd name="T94" fmla="*/ 2147483647 w 71"/>
              <a:gd name="T95" fmla="*/ 2147483647 h 47"/>
              <a:gd name="T96" fmla="*/ 2147483647 w 71"/>
              <a:gd name="T97" fmla="*/ 2147483647 h 47"/>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71"/>
              <a:gd name="T148" fmla="*/ 0 h 47"/>
              <a:gd name="T149" fmla="*/ 71 w 71"/>
              <a:gd name="T150" fmla="*/ 47 h 47"/>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71" h="47">
                <a:moveTo>
                  <a:pt x="22" y="26"/>
                </a:moveTo>
                <a:lnTo>
                  <a:pt x="21" y="28"/>
                </a:lnTo>
                <a:lnTo>
                  <a:pt x="16" y="28"/>
                </a:lnTo>
                <a:lnTo>
                  <a:pt x="12" y="28"/>
                </a:lnTo>
                <a:lnTo>
                  <a:pt x="9" y="28"/>
                </a:lnTo>
                <a:lnTo>
                  <a:pt x="5" y="29"/>
                </a:lnTo>
                <a:lnTo>
                  <a:pt x="2" y="31"/>
                </a:lnTo>
                <a:lnTo>
                  <a:pt x="0" y="32"/>
                </a:lnTo>
                <a:lnTo>
                  <a:pt x="0" y="35"/>
                </a:lnTo>
                <a:lnTo>
                  <a:pt x="2" y="40"/>
                </a:lnTo>
                <a:lnTo>
                  <a:pt x="5" y="43"/>
                </a:lnTo>
                <a:lnTo>
                  <a:pt x="8" y="44"/>
                </a:lnTo>
                <a:lnTo>
                  <a:pt x="12" y="46"/>
                </a:lnTo>
                <a:lnTo>
                  <a:pt x="16" y="47"/>
                </a:lnTo>
                <a:lnTo>
                  <a:pt x="21" y="47"/>
                </a:lnTo>
                <a:lnTo>
                  <a:pt x="24" y="46"/>
                </a:lnTo>
                <a:lnTo>
                  <a:pt x="28" y="44"/>
                </a:lnTo>
                <a:lnTo>
                  <a:pt x="34" y="41"/>
                </a:lnTo>
                <a:lnTo>
                  <a:pt x="39" y="40"/>
                </a:lnTo>
                <a:lnTo>
                  <a:pt x="45" y="37"/>
                </a:lnTo>
                <a:lnTo>
                  <a:pt x="49" y="35"/>
                </a:lnTo>
                <a:lnTo>
                  <a:pt x="55" y="32"/>
                </a:lnTo>
                <a:lnTo>
                  <a:pt x="59" y="29"/>
                </a:lnTo>
                <a:lnTo>
                  <a:pt x="65" y="28"/>
                </a:lnTo>
                <a:lnTo>
                  <a:pt x="70" y="25"/>
                </a:lnTo>
                <a:lnTo>
                  <a:pt x="70" y="24"/>
                </a:lnTo>
                <a:lnTo>
                  <a:pt x="71" y="24"/>
                </a:lnTo>
                <a:lnTo>
                  <a:pt x="71" y="22"/>
                </a:lnTo>
                <a:lnTo>
                  <a:pt x="71" y="21"/>
                </a:lnTo>
                <a:lnTo>
                  <a:pt x="71" y="19"/>
                </a:lnTo>
                <a:lnTo>
                  <a:pt x="71" y="18"/>
                </a:lnTo>
                <a:lnTo>
                  <a:pt x="68" y="13"/>
                </a:lnTo>
                <a:lnTo>
                  <a:pt x="65" y="10"/>
                </a:lnTo>
                <a:lnTo>
                  <a:pt x="62" y="7"/>
                </a:lnTo>
                <a:lnTo>
                  <a:pt x="59" y="4"/>
                </a:lnTo>
                <a:lnTo>
                  <a:pt x="56" y="1"/>
                </a:lnTo>
                <a:lnTo>
                  <a:pt x="52" y="0"/>
                </a:lnTo>
                <a:lnTo>
                  <a:pt x="49" y="0"/>
                </a:lnTo>
                <a:lnTo>
                  <a:pt x="45" y="1"/>
                </a:lnTo>
                <a:lnTo>
                  <a:pt x="40" y="4"/>
                </a:lnTo>
                <a:lnTo>
                  <a:pt x="37" y="7"/>
                </a:lnTo>
                <a:lnTo>
                  <a:pt x="36" y="10"/>
                </a:lnTo>
                <a:lnTo>
                  <a:pt x="33" y="13"/>
                </a:lnTo>
                <a:lnTo>
                  <a:pt x="31" y="18"/>
                </a:lnTo>
                <a:lnTo>
                  <a:pt x="28" y="21"/>
                </a:lnTo>
                <a:lnTo>
                  <a:pt x="25" y="24"/>
                </a:lnTo>
                <a:lnTo>
                  <a:pt x="22" y="26"/>
                </a:lnTo>
              </a:path>
            </a:pathLst>
          </a:custGeom>
          <a:solidFill>
            <a:srgbClr val="FFFF00"/>
          </a:solidFill>
          <a:ln w="4763">
            <a:solidFill>
              <a:srgbClr val="990000"/>
            </a:solidFill>
            <a:round/>
            <a:headEnd/>
            <a:tailEnd/>
          </a:ln>
        </p:spPr>
        <p:txBody>
          <a:bodyPr/>
          <a:lstStyle/>
          <a:p>
            <a:endParaRPr lang="en-US"/>
          </a:p>
        </p:txBody>
      </p:sp>
      <p:sp>
        <p:nvSpPr>
          <p:cNvPr id="53364" name="Freeform 115"/>
          <p:cNvSpPr>
            <a:spLocks/>
          </p:cNvSpPr>
          <p:nvPr/>
        </p:nvSpPr>
        <p:spPr bwMode="auto">
          <a:xfrm>
            <a:off x="6634163" y="4057654"/>
            <a:ext cx="100012" cy="47625"/>
          </a:xfrm>
          <a:custGeom>
            <a:avLst/>
            <a:gdLst>
              <a:gd name="T0" fmla="*/ 2147483647 w 71"/>
              <a:gd name="T1" fmla="*/ 0 h 30"/>
              <a:gd name="T2" fmla="*/ 2147483647 w 71"/>
              <a:gd name="T3" fmla="*/ 0 h 30"/>
              <a:gd name="T4" fmla="*/ 2147483647 w 71"/>
              <a:gd name="T5" fmla="*/ 2147483647 h 30"/>
              <a:gd name="T6" fmla="*/ 0 w 71"/>
              <a:gd name="T7" fmla="*/ 2147483647 h 30"/>
              <a:gd name="T8" fmla="*/ 2147483647 w 71"/>
              <a:gd name="T9" fmla="*/ 2147483647 h 30"/>
              <a:gd name="T10" fmla="*/ 2147483647 w 71"/>
              <a:gd name="T11" fmla="*/ 2147483647 h 30"/>
              <a:gd name="T12" fmla="*/ 2147483647 w 71"/>
              <a:gd name="T13" fmla="*/ 2147483647 h 30"/>
              <a:gd name="T14" fmla="*/ 2147483647 w 71"/>
              <a:gd name="T15" fmla="*/ 2147483647 h 30"/>
              <a:gd name="T16" fmla="*/ 2147483647 w 71"/>
              <a:gd name="T17" fmla="*/ 2147483647 h 30"/>
              <a:gd name="T18" fmla="*/ 2147483647 w 71"/>
              <a:gd name="T19" fmla="*/ 2147483647 h 30"/>
              <a:gd name="T20" fmla="*/ 2147483647 w 71"/>
              <a:gd name="T21" fmla="*/ 2147483647 h 30"/>
              <a:gd name="T22" fmla="*/ 2147483647 w 71"/>
              <a:gd name="T23" fmla="*/ 2147483647 h 30"/>
              <a:gd name="T24" fmla="*/ 2147483647 w 71"/>
              <a:gd name="T25" fmla="*/ 2147483647 h 30"/>
              <a:gd name="T26" fmla="*/ 2147483647 w 71"/>
              <a:gd name="T27" fmla="*/ 2147483647 h 30"/>
              <a:gd name="T28" fmla="*/ 2147483647 w 71"/>
              <a:gd name="T29" fmla="*/ 2147483647 h 30"/>
              <a:gd name="T30" fmla="*/ 2147483647 w 71"/>
              <a:gd name="T31" fmla="*/ 2147483647 h 30"/>
              <a:gd name="T32" fmla="*/ 2147483647 w 71"/>
              <a:gd name="T33" fmla="*/ 2147483647 h 30"/>
              <a:gd name="T34" fmla="*/ 2147483647 w 71"/>
              <a:gd name="T35" fmla="*/ 2147483647 h 30"/>
              <a:gd name="T36" fmla="*/ 2147483647 w 71"/>
              <a:gd name="T37" fmla="*/ 2147483647 h 30"/>
              <a:gd name="T38" fmla="*/ 2147483647 w 71"/>
              <a:gd name="T39" fmla="*/ 2147483647 h 30"/>
              <a:gd name="T40" fmla="*/ 2147483647 w 71"/>
              <a:gd name="T41" fmla="*/ 2147483647 h 30"/>
              <a:gd name="T42" fmla="*/ 2147483647 w 71"/>
              <a:gd name="T43" fmla="*/ 2147483647 h 30"/>
              <a:gd name="T44" fmla="*/ 2147483647 w 71"/>
              <a:gd name="T45" fmla="*/ 2147483647 h 30"/>
              <a:gd name="T46" fmla="*/ 2147483647 w 71"/>
              <a:gd name="T47" fmla="*/ 0 h 30"/>
              <a:gd name="T48" fmla="*/ 2147483647 w 71"/>
              <a:gd name="T49" fmla="*/ 2147483647 h 30"/>
              <a:gd name="T50" fmla="*/ 2147483647 w 71"/>
              <a:gd name="T51" fmla="*/ 2147483647 h 30"/>
              <a:gd name="T52" fmla="*/ 2147483647 w 71"/>
              <a:gd name="T53" fmla="*/ 2147483647 h 30"/>
              <a:gd name="T54" fmla="*/ 2147483647 w 71"/>
              <a:gd name="T55" fmla="*/ 2147483647 h 30"/>
              <a:gd name="T56" fmla="*/ 2147483647 w 71"/>
              <a:gd name="T57" fmla="*/ 2147483647 h 30"/>
              <a:gd name="T58" fmla="*/ 2147483647 w 71"/>
              <a:gd name="T59" fmla="*/ 2147483647 h 30"/>
              <a:gd name="T60" fmla="*/ 2147483647 w 71"/>
              <a:gd name="T61" fmla="*/ 2147483647 h 30"/>
              <a:gd name="T62" fmla="*/ 2147483647 w 71"/>
              <a:gd name="T63" fmla="*/ 0 h 30"/>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71"/>
              <a:gd name="T97" fmla="*/ 0 h 30"/>
              <a:gd name="T98" fmla="*/ 71 w 71"/>
              <a:gd name="T99" fmla="*/ 30 h 30"/>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71" h="30">
                <a:moveTo>
                  <a:pt x="12" y="0"/>
                </a:moveTo>
                <a:lnTo>
                  <a:pt x="9" y="0"/>
                </a:lnTo>
                <a:lnTo>
                  <a:pt x="6" y="0"/>
                </a:lnTo>
                <a:lnTo>
                  <a:pt x="4" y="0"/>
                </a:lnTo>
                <a:lnTo>
                  <a:pt x="3" y="1"/>
                </a:lnTo>
                <a:lnTo>
                  <a:pt x="1" y="3"/>
                </a:lnTo>
                <a:lnTo>
                  <a:pt x="0" y="4"/>
                </a:lnTo>
                <a:lnTo>
                  <a:pt x="0" y="6"/>
                </a:lnTo>
                <a:lnTo>
                  <a:pt x="0" y="9"/>
                </a:lnTo>
                <a:lnTo>
                  <a:pt x="3" y="12"/>
                </a:lnTo>
                <a:lnTo>
                  <a:pt x="6" y="16"/>
                </a:lnTo>
                <a:lnTo>
                  <a:pt x="9" y="21"/>
                </a:lnTo>
                <a:lnTo>
                  <a:pt x="13" y="24"/>
                </a:lnTo>
                <a:lnTo>
                  <a:pt x="18" y="27"/>
                </a:lnTo>
                <a:lnTo>
                  <a:pt x="22" y="28"/>
                </a:lnTo>
                <a:lnTo>
                  <a:pt x="27" y="28"/>
                </a:lnTo>
                <a:lnTo>
                  <a:pt x="32" y="27"/>
                </a:lnTo>
                <a:lnTo>
                  <a:pt x="35" y="27"/>
                </a:lnTo>
                <a:lnTo>
                  <a:pt x="38" y="27"/>
                </a:lnTo>
                <a:lnTo>
                  <a:pt x="41" y="27"/>
                </a:lnTo>
                <a:lnTo>
                  <a:pt x="44" y="28"/>
                </a:lnTo>
                <a:lnTo>
                  <a:pt x="47" y="30"/>
                </a:lnTo>
                <a:lnTo>
                  <a:pt x="50" y="30"/>
                </a:lnTo>
                <a:lnTo>
                  <a:pt x="52" y="30"/>
                </a:lnTo>
                <a:lnTo>
                  <a:pt x="55" y="30"/>
                </a:lnTo>
                <a:lnTo>
                  <a:pt x="58" y="30"/>
                </a:lnTo>
                <a:lnTo>
                  <a:pt x="59" y="28"/>
                </a:lnTo>
                <a:lnTo>
                  <a:pt x="61" y="27"/>
                </a:lnTo>
                <a:lnTo>
                  <a:pt x="64" y="25"/>
                </a:lnTo>
                <a:lnTo>
                  <a:pt x="65" y="24"/>
                </a:lnTo>
                <a:lnTo>
                  <a:pt x="67" y="22"/>
                </a:lnTo>
                <a:lnTo>
                  <a:pt x="68" y="19"/>
                </a:lnTo>
                <a:lnTo>
                  <a:pt x="69" y="18"/>
                </a:lnTo>
                <a:lnTo>
                  <a:pt x="69" y="16"/>
                </a:lnTo>
                <a:lnTo>
                  <a:pt x="69" y="15"/>
                </a:lnTo>
                <a:lnTo>
                  <a:pt x="71" y="13"/>
                </a:lnTo>
                <a:lnTo>
                  <a:pt x="71" y="12"/>
                </a:lnTo>
                <a:lnTo>
                  <a:pt x="71" y="10"/>
                </a:lnTo>
                <a:lnTo>
                  <a:pt x="71" y="9"/>
                </a:lnTo>
                <a:lnTo>
                  <a:pt x="69" y="7"/>
                </a:lnTo>
                <a:lnTo>
                  <a:pt x="69" y="6"/>
                </a:lnTo>
                <a:lnTo>
                  <a:pt x="68" y="4"/>
                </a:lnTo>
                <a:lnTo>
                  <a:pt x="67" y="3"/>
                </a:lnTo>
                <a:lnTo>
                  <a:pt x="65" y="1"/>
                </a:lnTo>
                <a:lnTo>
                  <a:pt x="64" y="1"/>
                </a:lnTo>
                <a:lnTo>
                  <a:pt x="62" y="0"/>
                </a:lnTo>
                <a:lnTo>
                  <a:pt x="61" y="0"/>
                </a:lnTo>
                <a:lnTo>
                  <a:pt x="58" y="0"/>
                </a:lnTo>
                <a:lnTo>
                  <a:pt x="56" y="1"/>
                </a:lnTo>
                <a:lnTo>
                  <a:pt x="53" y="1"/>
                </a:lnTo>
                <a:lnTo>
                  <a:pt x="50" y="1"/>
                </a:lnTo>
                <a:lnTo>
                  <a:pt x="47" y="1"/>
                </a:lnTo>
                <a:lnTo>
                  <a:pt x="46" y="3"/>
                </a:lnTo>
                <a:lnTo>
                  <a:pt x="43" y="3"/>
                </a:lnTo>
                <a:lnTo>
                  <a:pt x="40" y="3"/>
                </a:lnTo>
                <a:lnTo>
                  <a:pt x="38" y="3"/>
                </a:lnTo>
                <a:lnTo>
                  <a:pt x="34" y="3"/>
                </a:lnTo>
                <a:lnTo>
                  <a:pt x="31" y="3"/>
                </a:lnTo>
                <a:lnTo>
                  <a:pt x="28" y="3"/>
                </a:lnTo>
                <a:lnTo>
                  <a:pt x="25" y="1"/>
                </a:lnTo>
                <a:lnTo>
                  <a:pt x="22" y="1"/>
                </a:lnTo>
                <a:lnTo>
                  <a:pt x="18" y="0"/>
                </a:lnTo>
                <a:lnTo>
                  <a:pt x="15" y="0"/>
                </a:lnTo>
                <a:lnTo>
                  <a:pt x="12" y="0"/>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365" name="Freeform 116"/>
          <p:cNvSpPr>
            <a:spLocks/>
          </p:cNvSpPr>
          <p:nvPr/>
        </p:nvSpPr>
        <p:spPr bwMode="auto">
          <a:xfrm>
            <a:off x="6634163" y="4057654"/>
            <a:ext cx="100012" cy="47625"/>
          </a:xfrm>
          <a:custGeom>
            <a:avLst/>
            <a:gdLst>
              <a:gd name="T0" fmla="*/ 2147483647 w 71"/>
              <a:gd name="T1" fmla="*/ 0 h 30"/>
              <a:gd name="T2" fmla="*/ 2147483647 w 71"/>
              <a:gd name="T3" fmla="*/ 0 h 30"/>
              <a:gd name="T4" fmla="*/ 2147483647 w 71"/>
              <a:gd name="T5" fmla="*/ 2147483647 h 30"/>
              <a:gd name="T6" fmla="*/ 0 w 71"/>
              <a:gd name="T7" fmla="*/ 2147483647 h 30"/>
              <a:gd name="T8" fmla="*/ 2147483647 w 71"/>
              <a:gd name="T9" fmla="*/ 2147483647 h 30"/>
              <a:gd name="T10" fmla="*/ 2147483647 w 71"/>
              <a:gd name="T11" fmla="*/ 2147483647 h 30"/>
              <a:gd name="T12" fmla="*/ 2147483647 w 71"/>
              <a:gd name="T13" fmla="*/ 2147483647 h 30"/>
              <a:gd name="T14" fmla="*/ 2147483647 w 71"/>
              <a:gd name="T15" fmla="*/ 2147483647 h 30"/>
              <a:gd name="T16" fmla="*/ 2147483647 w 71"/>
              <a:gd name="T17" fmla="*/ 2147483647 h 30"/>
              <a:gd name="T18" fmla="*/ 2147483647 w 71"/>
              <a:gd name="T19" fmla="*/ 2147483647 h 30"/>
              <a:gd name="T20" fmla="*/ 2147483647 w 71"/>
              <a:gd name="T21" fmla="*/ 2147483647 h 30"/>
              <a:gd name="T22" fmla="*/ 2147483647 w 71"/>
              <a:gd name="T23" fmla="*/ 2147483647 h 30"/>
              <a:gd name="T24" fmla="*/ 2147483647 w 71"/>
              <a:gd name="T25" fmla="*/ 2147483647 h 30"/>
              <a:gd name="T26" fmla="*/ 2147483647 w 71"/>
              <a:gd name="T27" fmla="*/ 2147483647 h 30"/>
              <a:gd name="T28" fmla="*/ 2147483647 w 71"/>
              <a:gd name="T29" fmla="*/ 2147483647 h 30"/>
              <a:gd name="T30" fmla="*/ 2147483647 w 71"/>
              <a:gd name="T31" fmla="*/ 2147483647 h 30"/>
              <a:gd name="T32" fmla="*/ 2147483647 w 71"/>
              <a:gd name="T33" fmla="*/ 2147483647 h 30"/>
              <a:gd name="T34" fmla="*/ 2147483647 w 71"/>
              <a:gd name="T35" fmla="*/ 2147483647 h 30"/>
              <a:gd name="T36" fmla="*/ 2147483647 w 71"/>
              <a:gd name="T37" fmla="*/ 2147483647 h 30"/>
              <a:gd name="T38" fmla="*/ 2147483647 w 71"/>
              <a:gd name="T39" fmla="*/ 2147483647 h 30"/>
              <a:gd name="T40" fmla="*/ 2147483647 w 71"/>
              <a:gd name="T41" fmla="*/ 2147483647 h 30"/>
              <a:gd name="T42" fmla="*/ 2147483647 w 71"/>
              <a:gd name="T43" fmla="*/ 2147483647 h 30"/>
              <a:gd name="T44" fmla="*/ 2147483647 w 71"/>
              <a:gd name="T45" fmla="*/ 2147483647 h 30"/>
              <a:gd name="T46" fmla="*/ 2147483647 w 71"/>
              <a:gd name="T47" fmla="*/ 0 h 30"/>
              <a:gd name="T48" fmla="*/ 2147483647 w 71"/>
              <a:gd name="T49" fmla="*/ 2147483647 h 30"/>
              <a:gd name="T50" fmla="*/ 2147483647 w 71"/>
              <a:gd name="T51" fmla="*/ 2147483647 h 30"/>
              <a:gd name="T52" fmla="*/ 2147483647 w 71"/>
              <a:gd name="T53" fmla="*/ 2147483647 h 30"/>
              <a:gd name="T54" fmla="*/ 2147483647 w 71"/>
              <a:gd name="T55" fmla="*/ 2147483647 h 30"/>
              <a:gd name="T56" fmla="*/ 2147483647 w 71"/>
              <a:gd name="T57" fmla="*/ 2147483647 h 30"/>
              <a:gd name="T58" fmla="*/ 2147483647 w 71"/>
              <a:gd name="T59" fmla="*/ 2147483647 h 30"/>
              <a:gd name="T60" fmla="*/ 2147483647 w 71"/>
              <a:gd name="T61" fmla="*/ 2147483647 h 30"/>
              <a:gd name="T62" fmla="*/ 2147483647 w 71"/>
              <a:gd name="T63" fmla="*/ 0 h 30"/>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71"/>
              <a:gd name="T97" fmla="*/ 0 h 30"/>
              <a:gd name="T98" fmla="*/ 71 w 71"/>
              <a:gd name="T99" fmla="*/ 30 h 30"/>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71" h="30">
                <a:moveTo>
                  <a:pt x="12" y="0"/>
                </a:moveTo>
                <a:lnTo>
                  <a:pt x="9" y="0"/>
                </a:lnTo>
                <a:lnTo>
                  <a:pt x="6" y="0"/>
                </a:lnTo>
                <a:lnTo>
                  <a:pt x="4" y="0"/>
                </a:lnTo>
                <a:lnTo>
                  <a:pt x="3" y="1"/>
                </a:lnTo>
                <a:lnTo>
                  <a:pt x="1" y="3"/>
                </a:lnTo>
                <a:lnTo>
                  <a:pt x="0" y="4"/>
                </a:lnTo>
                <a:lnTo>
                  <a:pt x="0" y="6"/>
                </a:lnTo>
                <a:lnTo>
                  <a:pt x="0" y="9"/>
                </a:lnTo>
                <a:lnTo>
                  <a:pt x="3" y="12"/>
                </a:lnTo>
                <a:lnTo>
                  <a:pt x="6" y="16"/>
                </a:lnTo>
                <a:lnTo>
                  <a:pt x="9" y="21"/>
                </a:lnTo>
                <a:lnTo>
                  <a:pt x="13" y="24"/>
                </a:lnTo>
                <a:lnTo>
                  <a:pt x="18" y="27"/>
                </a:lnTo>
                <a:lnTo>
                  <a:pt x="22" y="28"/>
                </a:lnTo>
                <a:lnTo>
                  <a:pt x="27" y="28"/>
                </a:lnTo>
                <a:lnTo>
                  <a:pt x="32" y="27"/>
                </a:lnTo>
                <a:lnTo>
                  <a:pt x="35" y="27"/>
                </a:lnTo>
                <a:lnTo>
                  <a:pt x="38" y="27"/>
                </a:lnTo>
                <a:lnTo>
                  <a:pt x="41" y="27"/>
                </a:lnTo>
                <a:lnTo>
                  <a:pt x="44" y="28"/>
                </a:lnTo>
                <a:lnTo>
                  <a:pt x="47" y="30"/>
                </a:lnTo>
                <a:lnTo>
                  <a:pt x="50" y="30"/>
                </a:lnTo>
                <a:lnTo>
                  <a:pt x="52" y="30"/>
                </a:lnTo>
                <a:lnTo>
                  <a:pt x="55" y="30"/>
                </a:lnTo>
                <a:lnTo>
                  <a:pt x="58" y="30"/>
                </a:lnTo>
                <a:lnTo>
                  <a:pt x="59" y="28"/>
                </a:lnTo>
                <a:lnTo>
                  <a:pt x="61" y="27"/>
                </a:lnTo>
                <a:lnTo>
                  <a:pt x="64" y="25"/>
                </a:lnTo>
                <a:lnTo>
                  <a:pt x="65" y="24"/>
                </a:lnTo>
                <a:lnTo>
                  <a:pt x="67" y="22"/>
                </a:lnTo>
                <a:lnTo>
                  <a:pt x="68" y="19"/>
                </a:lnTo>
                <a:lnTo>
                  <a:pt x="69" y="18"/>
                </a:lnTo>
                <a:lnTo>
                  <a:pt x="69" y="16"/>
                </a:lnTo>
                <a:lnTo>
                  <a:pt x="69" y="15"/>
                </a:lnTo>
                <a:lnTo>
                  <a:pt x="71" y="13"/>
                </a:lnTo>
                <a:lnTo>
                  <a:pt x="71" y="12"/>
                </a:lnTo>
                <a:lnTo>
                  <a:pt x="71" y="10"/>
                </a:lnTo>
                <a:lnTo>
                  <a:pt x="71" y="9"/>
                </a:lnTo>
                <a:lnTo>
                  <a:pt x="69" y="7"/>
                </a:lnTo>
                <a:lnTo>
                  <a:pt x="69" y="6"/>
                </a:lnTo>
                <a:lnTo>
                  <a:pt x="68" y="4"/>
                </a:lnTo>
                <a:lnTo>
                  <a:pt x="67" y="3"/>
                </a:lnTo>
                <a:lnTo>
                  <a:pt x="65" y="1"/>
                </a:lnTo>
                <a:lnTo>
                  <a:pt x="64" y="1"/>
                </a:lnTo>
                <a:lnTo>
                  <a:pt x="62" y="0"/>
                </a:lnTo>
                <a:lnTo>
                  <a:pt x="61" y="0"/>
                </a:lnTo>
                <a:lnTo>
                  <a:pt x="58" y="0"/>
                </a:lnTo>
                <a:lnTo>
                  <a:pt x="56" y="1"/>
                </a:lnTo>
                <a:lnTo>
                  <a:pt x="53" y="1"/>
                </a:lnTo>
                <a:lnTo>
                  <a:pt x="50" y="1"/>
                </a:lnTo>
                <a:lnTo>
                  <a:pt x="47" y="1"/>
                </a:lnTo>
                <a:lnTo>
                  <a:pt x="46" y="3"/>
                </a:lnTo>
                <a:lnTo>
                  <a:pt x="43" y="3"/>
                </a:lnTo>
                <a:lnTo>
                  <a:pt x="40" y="3"/>
                </a:lnTo>
                <a:lnTo>
                  <a:pt x="38" y="3"/>
                </a:lnTo>
                <a:lnTo>
                  <a:pt x="34" y="3"/>
                </a:lnTo>
                <a:lnTo>
                  <a:pt x="31" y="3"/>
                </a:lnTo>
                <a:lnTo>
                  <a:pt x="28" y="3"/>
                </a:lnTo>
                <a:lnTo>
                  <a:pt x="25" y="1"/>
                </a:lnTo>
                <a:lnTo>
                  <a:pt x="22" y="1"/>
                </a:lnTo>
                <a:lnTo>
                  <a:pt x="18" y="0"/>
                </a:lnTo>
                <a:lnTo>
                  <a:pt x="15" y="0"/>
                </a:lnTo>
                <a:lnTo>
                  <a:pt x="12" y="0"/>
                </a:lnTo>
              </a:path>
            </a:pathLst>
          </a:custGeom>
          <a:solidFill>
            <a:srgbClr val="FFFF00"/>
          </a:solidFill>
          <a:ln w="4763">
            <a:solidFill>
              <a:srgbClr val="990000"/>
            </a:solidFill>
            <a:round/>
            <a:headEnd/>
            <a:tailEnd/>
          </a:ln>
        </p:spPr>
        <p:txBody>
          <a:bodyPr/>
          <a:lstStyle/>
          <a:p>
            <a:endParaRPr lang="en-US"/>
          </a:p>
        </p:txBody>
      </p:sp>
      <p:sp>
        <p:nvSpPr>
          <p:cNvPr id="53366" name="Freeform 117"/>
          <p:cNvSpPr>
            <a:spLocks/>
          </p:cNvSpPr>
          <p:nvPr/>
        </p:nvSpPr>
        <p:spPr bwMode="auto">
          <a:xfrm>
            <a:off x="6727829" y="4073529"/>
            <a:ext cx="98425" cy="73025"/>
          </a:xfrm>
          <a:custGeom>
            <a:avLst/>
            <a:gdLst>
              <a:gd name="T0" fmla="*/ 2147483647 w 69"/>
              <a:gd name="T1" fmla="*/ 2147483647 h 46"/>
              <a:gd name="T2" fmla="*/ 2147483647 w 69"/>
              <a:gd name="T3" fmla="*/ 2147483647 h 46"/>
              <a:gd name="T4" fmla="*/ 2147483647 w 69"/>
              <a:gd name="T5" fmla="*/ 2147483647 h 46"/>
              <a:gd name="T6" fmla="*/ 2147483647 w 69"/>
              <a:gd name="T7" fmla="*/ 2147483647 h 46"/>
              <a:gd name="T8" fmla="*/ 0 w 69"/>
              <a:gd name="T9" fmla="*/ 2147483647 h 46"/>
              <a:gd name="T10" fmla="*/ 0 w 69"/>
              <a:gd name="T11" fmla="*/ 2147483647 h 46"/>
              <a:gd name="T12" fmla="*/ 0 w 69"/>
              <a:gd name="T13" fmla="*/ 2147483647 h 46"/>
              <a:gd name="T14" fmla="*/ 0 w 69"/>
              <a:gd name="T15" fmla="*/ 2147483647 h 46"/>
              <a:gd name="T16" fmla="*/ 0 w 69"/>
              <a:gd name="T17" fmla="*/ 2147483647 h 46"/>
              <a:gd name="T18" fmla="*/ 2147483647 w 69"/>
              <a:gd name="T19" fmla="*/ 2147483647 h 46"/>
              <a:gd name="T20" fmla="*/ 2147483647 w 69"/>
              <a:gd name="T21" fmla="*/ 2147483647 h 46"/>
              <a:gd name="T22" fmla="*/ 2147483647 w 69"/>
              <a:gd name="T23" fmla="*/ 2147483647 h 46"/>
              <a:gd name="T24" fmla="*/ 2147483647 w 69"/>
              <a:gd name="T25" fmla="*/ 2147483647 h 46"/>
              <a:gd name="T26" fmla="*/ 2147483647 w 69"/>
              <a:gd name="T27" fmla="*/ 2147483647 h 46"/>
              <a:gd name="T28" fmla="*/ 2147483647 w 69"/>
              <a:gd name="T29" fmla="*/ 2147483647 h 46"/>
              <a:gd name="T30" fmla="*/ 2147483647 w 69"/>
              <a:gd name="T31" fmla="*/ 2147483647 h 46"/>
              <a:gd name="T32" fmla="*/ 2147483647 w 69"/>
              <a:gd name="T33" fmla="*/ 2147483647 h 46"/>
              <a:gd name="T34" fmla="*/ 2147483647 w 69"/>
              <a:gd name="T35" fmla="*/ 2147483647 h 46"/>
              <a:gd name="T36" fmla="*/ 2147483647 w 69"/>
              <a:gd name="T37" fmla="*/ 2147483647 h 46"/>
              <a:gd name="T38" fmla="*/ 2147483647 w 69"/>
              <a:gd name="T39" fmla="*/ 2147483647 h 46"/>
              <a:gd name="T40" fmla="*/ 2147483647 w 69"/>
              <a:gd name="T41" fmla="*/ 2147483647 h 46"/>
              <a:gd name="T42" fmla="*/ 2147483647 w 69"/>
              <a:gd name="T43" fmla="*/ 2147483647 h 46"/>
              <a:gd name="T44" fmla="*/ 2147483647 w 69"/>
              <a:gd name="T45" fmla="*/ 2147483647 h 46"/>
              <a:gd name="T46" fmla="*/ 2147483647 w 69"/>
              <a:gd name="T47" fmla="*/ 2147483647 h 46"/>
              <a:gd name="T48" fmla="*/ 2147483647 w 69"/>
              <a:gd name="T49" fmla="*/ 2147483647 h 46"/>
              <a:gd name="T50" fmla="*/ 2147483647 w 69"/>
              <a:gd name="T51" fmla="*/ 2147483647 h 46"/>
              <a:gd name="T52" fmla="*/ 2147483647 w 69"/>
              <a:gd name="T53" fmla="*/ 2147483647 h 46"/>
              <a:gd name="T54" fmla="*/ 2147483647 w 69"/>
              <a:gd name="T55" fmla="*/ 2147483647 h 46"/>
              <a:gd name="T56" fmla="*/ 2147483647 w 69"/>
              <a:gd name="T57" fmla="*/ 2147483647 h 46"/>
              <a:gd name="T58" fmla="*/ 2147483647 w 69"/>
              <a:gd name="T59" fmla="*/ 2147483647 h 46"/>
              <a:gd name="T60" fmla="*/ 2147483647 w 69"/>
              <a:gd name="T61" fmla="*/ 2147483647 h 46"/>
              <a:gd name="T62" fmla="*/ 2147483647 w 69"/>
              <a:gd name="T63" fmla="*/ 2147483647 h 46"/>
              <a:gd name="T64" fmla="*/ 2147483647 w 69"/>
              <a:gd name="T65" fmla="*/ 2147483647 h 46"/>
              <a:gd name="T66" fmla="*/ 2147483647 w 69"/>
              <a:gd name="T67" fmla="*/ 2147483647 h 46"/>
              <a:gd name="T68" fmla="*/ 2147483647 w 69"/>
              <a:gd name="T69" fmla="*/ 2147483647 h 46"/>
              <a:gd name="T70" fmla="*/ 2147483647 w 69"/>
              <a:gd name="T71" fmla="*/ 2147483647 h 46"/>
              <a:gd name="T72" fmla="*/ 2147483647 w 69"/>
              <a:gd name="T73" fmla="*/ 2147483647 h 46"/>
              <a:gd name="T74" fmla="*/ 2147483647 w 69"/>
              <a:gd name="T75" fmla="*/ 2147483647 h 46"/>
              <a:gd name="T76" fmla="*/ 2147483647 w 69"/>
              <a:gd name="T77" fmla="*/ 2147483647 h 46"/>
              <a:gd name="T78" fmla="*/ 2147483647 w 69"/>
              <a:gd name="T79" fmla="*/ 2147483647 h 46"/>
              <a:gd name="T80" fmla="*/ 2147483647 w 69"/>
              <a:gd name="T81" fmla="*/ 2147483647 h 46"/>
              <a:gd name="T82" fmla="*/ 2147483647 w 69"/>
              <a:gd name="T83" fmla="*/ 2147483647 h 46"/>
              <a:gd name="T84" fmla="*/ 2147483647 w 69"/>
              <a:gd name="T85" fmla="*/ 2147483647 h 46"/>
              <a:gd name="T86" fmla="*/ 2147483647 w 69"/>
              <a:gd name="T87" fmla="*/ 2147483647 h 46"/>
              <a:gd name="T88" fmla="*/ 2147483647 w 69"/>
              <a:gd name="T89" fmla="*/ 2147483647 h 46"/>
              <a:gd name="T90" fmla="*/ 2147483647 w 69"/>
              <a:gd name="T91" fmla="*/ 2147483647 h 46"/>
              <a:gd name="T92" fmla="*/ 2147483647 w 69"/>
              <a:gd name="T93" fmla="*/ 2147483647 h 46"/>
              <a:gd name="T94" fmla="*/ 2147483647 w 69"/>
              <a:gd name="T95" fmla="*/ 2147483647 h 46"/>
              <a:gd name="T96" fmla="*/ 2147483647 w 69"/>
              <a:gd name="T97" fmla="*/ 0 h 46"/>
              <a:gd name="T98" fmla="*/ 2147483647 w 69"/>
              <a:gd name="T99" fmla="*/ 0 h 46"/>
              <a:gd name="T100" fmla="*/ 2147483647 w 69"/>
              <a:gd name="T101" fmla="*/ 0 h 46"/>
              <a:gd name="T102" fmla="*/ 2147483647 w 69"/>
              <a:gd name="T103" fmla="*/ 2147483647 h 46"/>
              <a:gd name="T104" fmla="*/ 2147483647 w 69"/>
              <a:gd name="T105" fmla="*/ 2147483647 h 46"/>
              <a:gd name="T106" fmla="*/ 2147483647 w 69"/>
              <a:gd name="T107" fmla="*/ 2147483647 h 46"/>
              <a:gd name="T108" fmla="*/ 2147483647 w 69"/>
              <a:gd name="T109" fmla="*/ 2147483647 h 46"/>
              <a:gd name="T110" fmla="*/ 2147483647 w 69"/>
              <a:gd name="T111" fmla="*/ 2147483647 h 46"/>
              <a:gd name="T112" fmla="*/ 2147483647 w 69"/>
              <a:gd name="T113" fmla="*/ 2147483647 h 4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69"/>
              <a:gd name="T172" fmla="*/ 0 h 46"/>
              <a:gd name="T173" fmla="*/ 69 w 69"/>
              <a:gd name="T174" fmla="*/ 46 h 4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69" h="46">
                <a:moveTo>
                  <a:pt x="4" y="17"/>
                </a:moveTo>
                <a:lnTo>
                  <a:pt x="2" y="18"/>
                </a:lnTo>
                <a:lnTo>
                  <a:pt x="1" y="20"/>
                </a:lnTo>
                <a:lnTo>
                  <a:pt x="0" y="21"/>
                </a:lnTo>
                <a:lnTo>
                  <a:pt x="0" y="23"/>
                </a:lnTo>
                <a:lnTo>
                  <a:pt x="0" y="24"/>
                </a:lnTo>
                <a:lnTo>
                  <a:pt x="0" y="26"/>
                </a:lnTo>
                <a:lnTo>
                  <a:pt x="0" y="27"/>
                </a:lnTo>
                <a:lnTo>
                  <a:pt x="2" y="31"/>
                </a:lnTo>
                <a:lnTo>
                  <a:pt x="7" y="34"/>
                </a:lnTo>
                <a:lnTo>
                  <a:pt x="10" y="39"/>
                </a:lnTo>
                <a:lnTo>
                  <a:pt x="16" y="42"/>
                </a:lnTo>
                <a:lnTo>
                  <a:pt x="20" y="43"/>
                </a:lnTo>
                <a:lnTo>
                  <a:pt x="26" y="45"/>
                </a:lnTo>
                <a:lnTo>
                  <a:pt x="31" y="46"/>
                </a:lnTo>
                <a:lnTo>
                  <a:pt x="36" y="46"/>
                </a:lnTo>
                <a:lnTo>
                  <a:pt x="41" y="45"/>
                </a:lnTo>
                <a:lnTo>
                  <a:pt x="45" y="45"/>
                </a:lnTo>
                <a:lnTo>
                  <a:pt x="50" y="45"/>
                </a:lnTo>
                <a:lnTo>
                  <a:pt x="53" y="45"/>
                </a:lnTo>
                <a:lnTo>
                  <a:pt x="57" y="43"/>
                </a:lnTo>
                <a:lnTo>
                  <a:pt x="60" y="42"/>
                </a:lnTo>
                <a:lnTo>
                  <a:pt x="63" y="39"/>
                </a:lnTo>
                <a:lnTo>
                  <a:pt x="66" y="36"/>
                </a:lnTo>
                <a:lnTo>
                  <a:pt x="68" y="34"/>
                </a:lnTo>
                <a:lnTo>
                  <a:pt x="69" y="31"/>
                </a:lnTo>
                <a:lnTo>
                  <a:pt x="69" y="28"/>
                </a:lnTo>
                <a:lnTo>
                  <a:pt x="69" y="26"/>
                </a:lnTo>
                <a:lnTo>
                  <a:pt x="69" y="23"/>
                </a:lnTo>
                <a:lnTo>
                  <a:pt x="69" y="20"/>
                </a:lnTo>
                <a:lnTo>
                  <a:pt x="69" y="17"/>
                </a:lnTo>
                <a:lnTo>
                  <a:pt x="69" y="15"/>
                </a:lnTo>
                <a:lnTo>
                  <a:pt x="69" y="12"/>
                </a:lnTo>
                <a:lnTo>
                  <a:pt x="69" y="11"/>
                </a:lnTo>
                <a:lnTo>
                  <a:pt x="69" y="9"/>
                </a:lnTo>
                <a:lnTo>
                  <a:pt x="68" y="6"/>
                </a:lnTo>
                <a:lnTo>
                  <a:pt x="68" y="5"/>
                </a:lnTo>
                <a:lnTo>
                  <a:pt x="66" y="5"/>
                </a:lnTo>
                <a:lnTo>
                  <a:pt x="65" y="3"/>
                </a:lnTo>
                <a:lnTo>
                  <a:pt x="63" y="3"/>
                </a:lnTo>
                <a:lnTo>
                  <a:pt x="59" y="2"/>
                </a:lnTo>
                <a:lnTo>
                  <a:pt x="54" y="2"/>
                </a:lnTo>
                <a:lnTo>
                  <a:pt x="50" y="2"/>
                </a:lnTo>
                <a:lnTo>
                  <a:pt x="45" y="2"/>
                </a:lnTo>
                <a:lnTo>
                  <a:pt x="41" y="2"/>
                </a:lnTo>
                <a:lnTo>
                  <a:pt x="36" y="2"/>
                </a:lnTo>
                <a:lnTo>
                  <a:pt x="32" y="2"/>
                </a:lnTo>
                <a:lnTo>
                  <a:pt x="28" y="0"/>
                </a:lnTo>
                <a:lnTo>
                  <a:pt x="25" y="0"/>
                </a:lnTo>
                <a:lnTo>
                  <a:pt x="20" y="0"/>
                </a:lnTo>
                <a:lnTo>
                  <a:pt x="16" y="2"/>
                </a:lnTo>
                <a:lnTo>
                  <a:pt x="13" y="3"/>
                </a:lnTo>
                <a:lnTo>
                  <a:pt x="10" y="6"/>
                </a:lnTo>
                <a:lnTo>
                  <a:pt x="7" y="9"/>
                </a:lnTo>
                <a:lnTo>
                  <a:pt x="5" y="12"/>
                </a:lnTo>
                <a:lnTo>
                  <a:pt x="4" y="17"/>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367" name="Freeform 118"/>
          <p:cNvSpPr>
            <a:spLocks/>
          </p:cNvSpPr>
          <p:nvPr/>
        </p:nvSpPr>
        <p:spPr bwMode="auto">
          <a:xfrm>
            <a:off x="6727829" y="4073529"/>
            <a:ext cx="98425" cy="73025"/>
          </a:xfrm>
          <a:custGeom>
            <a:avLst/>
            <a:gdLst>
              <a:gd name="T0" fmla="*/ 2147483647 w 69"/>
              <a:gd name="T1" fmla="*/ 2147483647 h 46"/>
              <a:gd name="T2" fmla="*/ 2147483647 w 69"/>
              <a:gd name="T3" fmla="*/ 2147483647 h 46"/>
              <a:gd name="T4" fmla="*/ 2147483647 w 69"/>
              <a:gd name="T5" fmla="*/ 2147483647 h 46"/>
              <a:gd name="T6" fmla="*/ 2147483647 w 69"/>
              <a:gd name="T7" fmla="*/ 2147483647 h 46"/>
              <a:gd name="T8" fmla="*/ 0 w 69"/>
              <a:gd name="T9" fmla="*/ 2147483647 h 46"/>
              <a:gd name="T10" fmla="*/ 0 w 69"/>
              <a:gd name="T11" fmla="*/ 2147483647 h 46"/>
              <a:gd name="T12" fmla="*/ 0 w 69"/>
              <a:gd name="T13" fmla="*/ 2147483647 h 46"/>
              <a:gd name="T14" fmla="*/ 0 w 69"/>
              <a:gd name="T15" fmla="*/ 2147483647 h 46"/>
              <a:gd name="T16" fmla="*/ 0 w 69"/>
              <a:gd name="T17" fmla="*/ 2147483647 h 46"/>
              <a:gd name="T18" fmla="*/ 2147483647 w 69"/>
              <a:gd name="T19" fmla="*/ 2147483647 h 46"/>
              <a:gd name="T20" fmla="*/ 2147483647 w 69"/>
              <a:gd name="T21" fmla="*/ 2147483647 h 46"/>
              <a:gd name="T22" fmla="*/ 2147483647 w 69"/>
              <a:gd name="T23" fmla="*/ 2147483647 h 46"/>
              <a:gd name="T24" fmla="*/ 2147483647 w 69"/>
              <a:gd name="T25" fmla="*/ 2147483647 h 46"/>
              <a:gd name="T26" fmla="*/ 2147483647 w 69"/>
              <a:gd name="T27" fmla="*/ 2147483647 h 46"/>
              <a:gd name="T28" fmla="*/ 2147483647 w 69"/>
              <a:gd name="T29" fmla="*/ 2147483647 h 46"/>
              <a:gd name="T30" fmla="*/ 2147483647 w 69"/>
              <a:gd name="T31" fmla="*/ 2147483647 h 46"/>
              <a:gd name="T32" fmla="*/ 2147483647 w 69"/>
              <a:gd name="T33" fmla="*/ 2147483647 h 46"/>
              <a:gd name="T34" fmla="*/ 2147483647 w 69"/>
              <a:gd name="T35" fmla="*/ 2147483647 h 46"/>
              <a:gd name="T36" fmla="*/ 2147483647 w 69"/>
              <a:gd name="T37" fmla="*/ 2147483647 h 46"/>
              <a:gd name="T38" fmla="*/ 2147483647 w 69"/>
              <a:gd name="T39" fmla="*/ 2147483647 h 46"/>
              <a:gd name="T40" fmla="*/ 2147483647 w 69"/>
              <a:gd name="T41" fmla="*/ 2147483647 h 46"/>
              <a:gd name="T42" fmla="*/ 2147483647 w 69"/>
              <a:gd name="T43" fmla="*/ 2147483647 h 46"/>
              <a:gd name="T44" fmla="*/ 2147483647 w 69"/>
              <a:gd name="T45" fmla="*/ 2147483647 h 46"/>
              <a:gd name="T46" fmla="*/ 2147483647 w 69"/>
              <a:gd name="T47" fmla="*/ 2147483647 h 46"/>
              <a:gd name="T48" fmla="*/ 2147483647 w 69"/>
              <a:gd name="T49" fmla="*/ 2147483647 h 46"/>
              <a:gd name="T50" fmla="*/ 2147483647 w 69"/>
              <a:gd name="T51" fmla="*/ 2147483647 h 46"/>
              <a:gd name="T52" fmla="*/ 2147483647 w 69"/>
              <a:gd name="T53" fmla="*/ 2147483647 h 46"/>
              <a:gd name="T54" fmla="*/ 2147483647 w 69"/>
              <a:gd name="T55" fmla="*/ 2147483647 h 46"/>
              <a:gd name="T56" fmla="*/ 2147483647 w 69"/>
              <a:gd name="T57" fmla="*/ 2147483647 h 46"/>
              <a:gd name="T58" fmla="*/ 2147483647 w 69"/>
              <a:gd name="T59" fmla="*/ 2147483647 h 46"/>
              <a:gd name="T60" fmla="*/ 2147483647 w 69"/>
              <a:gd name="T61" fmla="*/ 2147483647 h 46"/>
              <a:gd name="T62" fmla="*/ 2147483647 w 69"/>
              <a:gd name="T63" fmla="*/ 2147483647 h 46"/>
              <a:gd name="T64" fmla="*/ 2147483647 w 69"/>
              <a:gd name="T65" fmla="*/ 2147483647 h 46"/>
              <a:gd name="T66" fmla="*/ 2147483647 w 69"/>
              <a:gd name="T67" fmla="*/ 2147483647 h 46"/>
              <a:gd name="T68" fmla="*/ 2147483647 w 69"/>
              <a:gd name="T69" fmla="*/ 2147483647 h 46"/>
              <a:gd name="T70" fmla="*/ 2147483647 w 69"/>
              <a:gd name="T71" fmla="*/ 2147483647 h 46"/>
              <a:gd name="T72" fmla="*/ 2147483647 w 69"/>
              <a:gd name="T73" fmla="*/ 2147483647 h 46"/>
              <a:gd name="T74" fmla="*/ 2147483647 w 69"/>
              <a:gd name="T75" fmla="*/ 2147483647 h 46"/>
              <a:gd name="T76" fmla="*/ 2147483647 w 69"/>
              <a:gd name="T77" fmla="*/ 2147483647 h 46"/>
              <a:gd name="T78" fmla="*/ 2147483647 w 69"/>
              <a:gd name="T79" fmla="*/ 2147483647 h 46"/>
              <a:gd name="T80" fmla="*/ 2147483647 w 69"/>
              <a:gd name="T81" fmla="*/ 2147483647 h 46"/>
              <a:gd name="T82" fmla="*/ 2147483647 w 69"/>
              <a:gd name="T83" fmla="*/ 2147483647 h 46"/>
              <a:gd name="T84" fmla="*/ 2147483647 w 69"/>
              <a:gd name="T85" fmla="*/ 2147483647 h 46"/>
              <a:gd name="T86" fmla="*/ 2147483647 w 69"/>
              <a:gd name="T87" fmla="*/ 2147483647 h 46"/>
              <a:gd name="T88" fmla="*/ 2147483647 w 69"/>
              <a:gd name="T89" fmla="*/ 2147483647 h 46"/>
              <a:gd name="T90" fmla="*/ 2147483647 w 69"/>
              <a:gd name="T91" fmla="*/ 2147483647 h 46"/>
              <a:gd name="T92" fmla="*/ 2147483647 w 69"/>
              <a:gd name="T93" fmla="*/ 2147483647 h 46"/>
              <a:gd name="T94" fmla="*/ 2147483647 w 69"/>
              <a:gd name="T95" fmla="*/ 2147483647 h 46"/>
              <a:gd name="T96" fmla="*/ 2147483647 w 69"/>
              <a:gd name="T97" fmla="*/ 0 h 46"/>
              <a:gd name="T98" fmla="*/ 2147483647 w 69"/>
              <a:gd name="T99" fmla="*/ 0 h 46"/>
              <a:gd name="T100" fmla="*/ 2147483647 w 69"/>
              <a:gd name="T101" fmla="*/ 0 h 46"/>
              <a:gd name="T102" fmla="*/ 2147483647 w 69"/>
              <a:gd name="T103" fmla="*/ 2147483647 h 46"/>
              <a:gd name="T104" fmla="*/ 2147483647 w 69"/>
              <a:gd name="T105" fmla="*/ 2147483647 h 46"/>
              <a:gd name="T106" fmla="*/ 2147483647 w 69"/>
              <a:gd name="T107" fmla="*/ 2147483647 h 46"/>
              <a:gd name="T108" fmla="*/ 2147483647 w 69"/>
              <a:gd name="T109" fmla="*/ 2147483647 h 46"/>
              <a:gd name="T110" fmla="*/ 2147483647 w 69"/>
              <a:gd name="T111" fmla="*/ 2147483647 h 46"/>
              <a:gd name="T112" fmla="*/ 2147483647 w 69"/>
              <a:gd name="T113" fmla="*/ 2147483647 h 4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69"/>
              <a:gd name="T172" fmla="*/ 0 h 46"/>
              <a:gd name="T173" fmla="*/ 69 w 69"/>
              <a:gd name="T174" fmla="*/ 46 h 4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69" h="46">
                <a:moveTo>
                  <a:pt x="4" y="17"/>
                </a:moveTo>
                <a:lnTo>
                  <a:pt x="2" y="18"/>
                </a:lnTo>
                <a:lnTo>
                  <a:pt x="1" y="20"/>
                </a:lnTo>
                <a:lnTo>
                  <a:pt x="0" y="21"/>
                </a:lnTo>
                <a:lnTo>
                  <a:pt x="0" y="23"/>
                </a:lnTo>
                <a:lnTo>
                  <a:pt x="0" y="24"/>
                </a:lnTo>
                <a:lnTo>
                  <a:pt x="0" y="26"/>
                </a:lnTo>
                <a:lnTo>
                  <a:pt x="0" y="27"/>
                </a:lnTo>
                <a:lnTo>
                  <a:pt x="2" y="31"/>
                </a:lnTo>
                <a:lnTo>
                  <a:pt x="7" y="34"/>
                </a:lnTo>
                <a:lnTo>
                  <a:pt x="10" y="39"/>
                </a:lnTo>
                <a:lnTo>
                  <a:pt x="16" y="42"/>
                </a:lnTo>
                <a:lnTo>
                  <a:pt x="20" y="43"/>
                </a:lnTo>
                <a:lnTo>
                  <a:pt x="26" y="45"/>
                </a:lnTo>
                <a:lnTo>
                  <a:pt x="31" y="46"/>
                </a:lnTo>
                <a:lnTo>
                  <a:pt x="36" y="46"/>
                </a:lnTo>
                <a:lnTo>
                  <a:pt x="41" y="45"/>
                </a:lnTo>
                <a:lnTo>
                  <a:pt x="45" y="45"/>
                </a:lnTo>
                <a:lnTo>
                  <a:pt x="50" y="45"/>
                </a:lnTo>
                <a:lnTo>
                  <a:pt x="53" y="45"/>
                </a:lnTo>
                <a:lnTo>
                  <a:pt x="57" y="43"/>
                </a:lnTo>
                <a:lnTo>
                  <a:pt x="60" y="42"/>
                </a:lnTo>
                <a:lnTo>
                  <a:pt x="63" y="39"/>
                </a:lnTo>
                <a:lnTo>
                  <a:pt x="66" y="36"/>
                </a:lnTo>
                <a:lnTo>
                  <a:pt x="68" y="34"/>
                </a:lnTo>
                <a:lnTo>
                  <a:pt x="69" y="31"/>
                </a:lnTo>
                <a:lnTo>
                  <a:pt x="69" y="28"/>
                </a:lnTo>
                <a:lnTo>
                  <a:pt x="69" y="26"/>
                </a:lnTo>
                <a:lnTo>
                  <a:pt x="69" y="23"/>
                </a:lnTo>
                <a:lnTo>
                  <a:pt x="69" y="20"/>
                </a:lnTo>
                <a:lnTo>
                  <a:pt x="69" y="17"/>
                </a:lnTo>
                <a:lnTo>
                  <a:pt x="69" y="15"/>
                </a:lnTo>
                <a:lnTo>
                  <a:pt x="69" y="12"/>
                </a:lnTo>
                <a:lnTo>
                  <a:pt x="69" y="11"/>
                </a:lnTo>
                <a:lnTo>
                  <a:pt x="69" y="9"/>
                </a:lnTo>
                <a:lnTo>
                  <a:pt x="68" y="6"/>
                </a:lnTo>
                <a:lnTo>
                  <a:pt x="68" y="5"/>
                </a:lnTo>
                <a:lnTo>
                  <a:pt x="66" y="5"/>
                </a:lnTo>
                <a:lnTo>
                  <a:pt x="65" y="3"/>
                </a:lnTo>
                <a:lnTo>
                  <a:pt x="63" y="3"/>
                </a:lnTo>
                <a:lnTo>
                  <a:pt x="59" y="2"/>
                </a:lnTo>
                <a:lnTo>
                  <a:pt x="54" y="2"/>
                </a:lnTo>
                <a:lnTo>
                  <a:pt x="50" y="2"/>
                </a:lnTo>
                <a:lnTo>
                  <a:pt x="45" y="2"/>
                </a:lnTo>
                <a:lnTo>
                  <a:pt x="41" y="2"/>
                </a:lnTo>
                <a:lnTo>
                  <a:pt x="36" y="2"/>
                </a:lnTo>
                <a:lnTo>
                  <a:pt x="32" y="2"/>
                </a:lnTo>
                <a:lnTo>
                  <a:pt x="28" y="0"/>
                </a:lnTo>
                <a:lnTo>
                  <a:pt x="25" y="0"/>
                </a:lnTo>
                <a:lnTo>
                  <a:pt x="20" y="0"/>
                </a:lnTo>
                <a:lnTo>
                  <a:pt x="16" y="2"/>
                </a:lnTo>
                <a:lnTo>
                  <a:pt x="13" y="3"/>
                </a:lnTo>
                <a:lnTo>
                  <a:pt x="10" y="6"/>
                </a:lnTo>
                <a:lnTo>
                  <a:pt x="7" y="9"/>
                </a:lnTo>
                <a:lnTo>
                  <a:pt x="5" y="12"/>
                </a:lnTo>
                <a:lnTo>
                  <a:pt x="4" y="17"/>
                </a:lnTo>
              </a:path>
            </a:pathLst>
          </a:custGeom>
          <a:solidFill>
            <a:srgbClr val="FFFF00"/>
          </a:solidFill>
          <a:ln w="1588">
            <a:solidFill>
              <a:srgbClr val="990000"/>
            </a:solidFill>
            <a:round/>
            <a:headEnd/>
            <a:tailEnd/>
          </a:ln>
        </p:spPr>
        <p:txBody>
          <a:bodyPr/>
          <a:lstStyle/>
          <a:p>
            <a:endParaRPr lang="en-US"/>
          </a:p>
        </p:txBody>
      </p:sp>
      <p:sp>
        <p:nvSpPr>
          <p:cNvPr id="53368" name="Freeform 119"/>
          <p:cNvSpPr>
            <a:spLocks/>
          </p:cNvSpPr>
          <p:nvPr/>
        </p:nvSpPr>
        <p:spPr bwMode="auto">
          <a:xfrm>
            <a:off x="6727829" y="4073529"/>
            <a:ext cx="98425" cy="73025"/>
          </a:xfrm>
          <a:custGeom>
            <a:avLst/>
            <a:gdLst>
              <a:gd name="T0" fmla="*/ 2147483647 w 69"/>
              <a:gd name="T1" fmla="*/ 2147483647 h 46"/>
              <a:gd name="T2" fmla="*/ 2147483647 w 69"/>
              <a:gd name="T3" fmla="*/ 2147483647 h 46"/>
              <a:gd name="T4" fmla="*/ 2147483647 w 69"/>
              <a:gd name="T5" fmla="*/ 2147483647 h 46"/>
              <a:gd name="T6" fmla="*/ 2147483647 w 69"/>
              <a:gd name="T7" fmla="*/ 2147483647 h 46"/>
              <a:gd name="T8" fmla="*/ 0 w 69"/>
              <a:gd name="T9" fmla="*/ 2147483647 h 46"/>
              <a:gd name="T10" fmla="*/ 0 w 69"/>
              <a:gd name="T11" fmla="*/ 2147483647 h 46"/>
              <a:gd name="T12" fmla="*/ 0 w 69"/>
              <a:gd name="T13" fmla="*/ 2147483647 h 46"/>
              <a:gd name="T14" fmla="*/ 0 w 69"/>
              <a:gd name="T15" fmla="*/ 2147483647 h 46"/>
              <a:gd name="T16" fmla="*/ 0 w 69"/>
              <a:gd name="T17" fmla="*/ 2147483647 h 46"/>
              <a:gd name="T18" fmla="*/ 2147483647 w 69"/>
              <a:gd name="T19" fmla="*/ 2147483647 h 46"/>
              <a:gd name="T20" fmla="*/ 2147483647 w 69"/>
              <a:gd name="T21" fmla="*/ 2147483647 h 46"/>
              <a:gd name="T22" fmla="*/ 2147483647 w 69"/>
              <a:gd name="T23" fmla="*/ 2147483647 h 46"/>
              <a:gd name="T24" fmla="*/ 2147483647 w 69"/>
              <a:gd name="T25" fmla="*/ 2147483647 h 46"/>
              <a:gd name="T26" fmla="*/ 2147483647 w 69"/>
              <a:gd name="T27" fmla="*/ 2147483647 h 46"/>
              <a:gd name="T28" fmla="*/ 2147483647 w 69"/>
              <a:gd name="T29" fmla="*/ 2147483647 h 46"/>
              <a:gd name="T30" fmla="*/ 2147483647 w 69"/>
              <a:gd name="T31" fmla="*/ 2147483647 h 46"/>
              <a:gd name="T32" fmla="*/ 2147483647 w 69"/>
              <a:gd name="T33" fmla="*/ 2147483647 h 46"/>
              <a:gd name="T34" fmla="*/ 2147483647 w 69"/>
              <a:gd name="T35" fmla="*/ 2147483647 h 46"/>
              <a:gd name="T36" fmla="*/ 2147483647 w 69"/>
              <a:gd name="T37" fmla="*/ 2147483647 h 46"/>
              <a:gd name="T38" fmla="*/ 2147483647 w 69"/>
              <a:gd name="T39" fmla="*/ 2147483647 h 46"/>
              <a:gd name="T40" fmla="*/ 2147483647 w 69"/>
              <a:gd name="T41" fmla="*/ 2147483647 h 46"/>
              <a:gd name="T42" fmla="*/ 2147483647 w 69"/>
              <a:gd name="T43" fmla="*/ 2147483647 h 46"/>
              <a:gd name="T44" fmla="*/ 2147483647 w 69"/>
              <a:gd name="T45" fmla="*/ 2147483647 h 46"/>
              <a:gd name="T46" fmla="*/ 2147483647 w 69"/>
              <a:gd name="T47" fmla="*/ 2147483647 h 46"/>
              <a:gd name="T48" fmla="*/ 2147483647 w 69"/>
              <a:gd name="T49" fmla="*/ 2147483647 h 46"/>
              <a:gd name="T50" fmla="*/ 2147483647 w 69"/>
              <a:gd name="T51" fmla="*/ 2147483647 h 46"/>
              <a:gd name="T52" fmla="*/ 2147483647 w 69"/>
              <a:gd name="T53" fmla="*/ 2147483647 h 46"/>
              <a:gd name="T54" fmla="*/ 2147483647 w 69"/>
              <a:gd name="T55" fmla="*/ 2147483647 h 46"/>
              <a:gd name="T56" fmla="*/ 2147483647 w 69"/>
              <a:gd name="T57" fmla="*/ 2147483647 h 46"/>
              <a:gd name="T58" fmla="*/ 2147483647 w 69"/>
              <a:gd name="T59" fmla="*/ 2147483647 h 46"/>
              <a:gd name="T60" fmla="*/ 2147483647 w 69"/>
              <a:gd name="T61" fmla="*/ 2147483647 h 46"/>
              <a:gd name="T62" fmla="*/ 2147483647 w 69"/>
              <a:gd name="T63" fmla="*/ 2147483647 h 46"/>
              <a:gd name="T64" fmla="*/ 2147483647 w 69"/>
              <a:gd name="T65" fmla="*/ 2147483647 h 46"/>
              <a:gd name="T66" fmla="*/ 2147483647 w 69"/>
              <a:gd name="T67" fmla="*/ 2147483647 h 46"/>
              <a:gd name="T68" fmla="*/ 2147483647 w 69"/>
              <a:gd name="T69" fmla="*/ 2147483647 h 46"/>
              <a:gd name="T70" fmla="*/ 2147483647 w 69"/>
              <a:gd name="T71" fmla="*/ 2147483647 h 46"/>
              <a:gd name="T72" fmla="*/ 2147483647 w 69"/>
              <a:gd name="T73" fmla="*/ 2147483647 h 46"/>
              <a:gd name="T74" fmla="*/ 2147483647 w 69"/>
              <a:gd name="T75" fmla="*/ 2147483647 h 46"/>
              <a:gd name="T76" fmla="*/ 2147483647 w 69"/>
              <a:gd name="T77" fmla="*/ 2147483647 h 46"/>
              <a:gd name="T78" fmla="*/ 2147483647 w 69"/>
              <a:gd name="T79" fmla="*/ 2147483647 h 46"/>
              <a:gd name="T80" fmla="*/ 2147483647 w 69"/>
              <a:gd name="T81" fmla="*/ 2147483647 h 46"/>
              <a:gd name="T82" fmla="*/ 2147483647 w 69"/>
              <a:gd name="T83" fmla="*/ 2147483647 h 46"/>
              <a:gd name="T84" fmla="*/ 2147483647 w 69"/>
              <a:gd name="T85" fmla="*/ 2147483647 h 46"/>
              <a:gd name="T86" fmla="*/ 2147483647 w 69"/>
              <a:gd name="T87" fmla="*/ 2147483647 h 46"/>
              <a:gd name="T88" fmla="*/ 2147483647 w 69"/>
              <a:gd name="T89" fmla="*/ 2147483647 h 46"/>
              <a:gd name="T90" fmla="*/ 2147483647 w 69"/>
              <a:gd name="T91" fmla="*/ 2147483647 h 46"/>
              <a:gd name="T92" fmla="*/ 2147483647 w 69"/>
              <a:gd name="T93" fmla="*/ 2147483647 h 46"/>
              <a:gd name="T94" fmla="*/ 2147483647 w 69"/>
              <a:gd name="T95" fmla="*/ 2147483647 h 46"/>
              <a:gd name="T96" fmla="*/ 2147483647 w 69"/>
              <a:gd name="T97" fmla="*/ 0 h 46"/>
              <a:gd name="T98" fmla="*/ 2147483647 w 69"/>
              <a:gd name="T99" fmla="*/ 0 h 46"/>
              <a:gd name="T100" fmla="*/ 2147483647 w 69"/>
              <a:gd name="T101" fmla="*/ 0 h 46"/>
              <a:gd name="T102" fmla="*/ 2147483647 w 69"/>
              <a:gd name="T103" fmla="*/ 2147483647 h 46"/>
              <a:gd name="T104" fmla="*/ 2147483647 w 69"/>
              <a:gd name="T105" fmla="*/ 2147483647 h 46"/>
              <a:gd name="T106" fmla="*/ 2147483647 w 69"/>
              <a:gd name="T107" fmla="*/ 2147483647 h 46"/>
              <a:gd name="T108" fmla="*/ 2147483647 w 69"/>
              <a:gd name="T109" fmla="*/ 2147483647 h 46"/>
              <a:gd name="T110" fmla="*/ 2147483647 w 69"/>
              <a:gd name="T111" fmla="*/ 2147483647 h 46"/>
              <a:gd name="T112" fmla="*/ 2147483647 w 69"/>
              <a:gd name="T113" fmla="*/ 2147483647 h 4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69"/>
              <a:gd name="T172" fmla="*/ 0 h 46"/>
              <a:gd name="T173" fmla="*/ 69 w 69"/>
              <a:gd name="T174" fmla="*/ 46 h 4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69" h="46">
                <a:moveTo>
                  <a:pt x="4" y="17"/>
                </a:moveTo>
                <a:lnTo>
                  <a:pt x="2" y="18"/>
                </a:lnTo>
                <a:lnTo>
                  <a:pt x="1" y="20"/>
                </a:lnTo>
                <a:lnTo>
                  <a:pt x="0" y="21"/>
                </a:lnTo>
                <a:lnTo>
                  <a:pt x="0" y="23"/>
                </a:lnTo>
                <a:lnTo>
                  <a:pt x="0" y="24"/>
                </a:lnTo>
                <a:lnTo>
                  <a:pt x="0" y="26"/>
                </a:lnTo>
                <a:lnTo>
                  <a:pt x="0" y="27"/>
                </a:lnTo>
                <a:lnTo>
                  <a:pt x="2" y="31"/>
                </a:lnTo>
                <a:lnTo>
                  <a:pt x="7" y="34"/>
                </a:lnTo>
                <a:lnTo>
                  <a:pt x="10" y="39"/>
                </a:lnTo>
                <a:lnTo>
                  <a:pt x="16" y="42"/>
                </a:lnTo>
                <a:lnTo>
                  <a:pt x="20" y="43"/>
                </a:lnTo>
                <a:lnTo>
                  <a:pt x="26" y="45"/>
                </a:lnTo>
                <a:lnTo>
                  <a:pt x="31" y="46"/>
                </a:lnTo>
                <a:lnTo>
                  <a:pt x="36" y="46"/>
                </a:lnTo>
                <a:lnTo>
                  <a:pt x="41" y="45"/>
                </a:lnTo>
                <a:lnTo>
                  <a:pt x="45" y="45"/>
                </a:lnTo>
                <a:lnTo>
                  <a:pt x="50" y="45"/>
                </a:lnTo>
                <a:lnTo>
                  <a:pt x="53" y="45"/>
                </a:lnTo>
                <a:lnTo>
                  <a:pt x="57" y="43"/>
                </a:lnTo>
                <a:lnTo>
                  <a:pt x="60" y="42"/>
                </a:lnTo>
                <a:lnTo>
                  <a:pt x="63" y="39"/>
                </a:lnTo>
                <a:lnTo>
                  <a:pt x="66" y="36"/>
                </a:lnTo>
                <a:lnTo>
                  <a:pt x="68" y="34"/>
                </a:lnTo>
                <a:lnTo>
                  <a:pt x="69" y="31"/>
                </a:lnTo>
                <a:lnTo>
                  <a:pt x="69" y="28"/>
                </a:lnTo>
                <a:lnTo>
                  <a:pt x="69" y="26"/>
                </a:lnTo>
                <a:lnTo>
                  <a:pt x="69" y="23"/>
                </a:lnTo>
                <a:lnTo>
                  <a:pt x="69" y="20"/>
                </a:lnTo>
                <a:lnTo>
                  <a:pt x="69" y="17"/>
                </a:lnTo>
                <a:lnTo>
                  <a:pt x="69" y="15"/>
                </a:lnTo>
                <a:lnTo>
                  <a:pt x="69" y="12"/>
                </a:lnTo>
                <a:lnTo>
                  <a:pt x="69" y="11"/>
                </a:lnTo>
                <a:lnTo>
                  <a:pt x="69" y="9"/>
                </a:lnTo>
                <a:lnTo>
                  <a:pt x="68" y="6"/>
                </a:lnTo>
                <a:lnTo>
                  <a:pt x="68" y="5"/>
                </a:lnTo>
                <a:lnTo>
                  <a:pt x="66" y="5"/>
                </a:lnTo>
                <a:lnTo>
                  <a:pt x="65" y="3"/>
                </a:lnTo>
                <a:lnTo>
                  <a:pt x="63" y="3"/>
                </a:lnTo>
                <a:lnTo>
                  <a:pt x="59" y="2"/>
                </a:lnTo>
                <a:lnTo>
                  <a:pt x="54" y="2"/>
                </a:lnTo>
                <a:lnTo>
                  <a:pt x="50" y="2"/>
                </a:lnTo>
                <a:lnTo>
                  <a:pt x="45" y="2"/>
                </a:lnTo>
                <a:lnTo>
                  <a:pt x="41" y="2"/>
                </a:lnTo>
                <a:lnTo>
                  <a:pt x="36" y="2"/>
                </a:lnTo>
                <a:lnTo>
                  <a:pt x="32" y="2"/>
                </a:lnTo>
                <a:lnTo>
                  <a:pt x="28" y="0"/>
                </a:lnTo>
                <a:lnTo>
                  <a:pt x="25" y="0"/>
                </a:lnTo>
                <a:lnTo>
                  <a:pt x="20" y="0"/>
                </a:lnTo>
                <a:lnTo>
                  <a:pt x="16" y="2"/>
                </a:lnTo>
                <a:lnTo>
                  <a:pt x="13" y="3"/>
                </a:lnTo>
                <a:lnTo>
                  <a:pt x="10" y="6"/>
                </a:lnTo>
                <a:lnTo>
                  <a:pt x="7" y="9"/>
                </a:lnTo>
                <a:lnTo>
                  <a:pt x="5" y="12"/>
                </a:lnTo>
                <a:lnTo>
                  <a:pt x="4" y="17"/>
                </a:lnTo>
              </a:path>
            </a:pathLst>
          </a:custGeom>
          <a:solidFill>
            <a:srgbClr val="FFFF00"/>
          </a:solidFill>
          <a:ln w="4763">
            <a:solidFill>
              <a:srgbClr val="990000"/>
            </a:solidFill>
            <a:round/>
            <a:headEnd/>
            <a:tailEnd/>
          </a:ln>
        </p:spPr>
        <p:txBody>
          <a:bodyPr/>
          <a:lstStyle/>
          <a:p>
            <a:endParaRPr lang="en-US"/>
          </a:p>
        </p:txBody>
      </p:sp>
      <p:sp>
        <p:nvSpPr>
          <p:cNvPr id="53369" name="Freeform 120"/>
          <p:cNvSpPr>
            <a:spLocks/>
          </p:cNvSpPr>
          <p:nvPr/>
        </p:nvSpPr>
        <p:spPr bwMode="auto">
          <a:xfrm>
            <a:off x="6735764" y="4048126"/>
            <a:ext cx="68263" cy="19051"/>
          </a:xfrm>
          <a:custGeom>
            <a:avLst/>
            <a:gdLst>
              <a:gd name="T0" fmla="*/ 2147483647 w 49"/>
              <a:gd name="T1" fmla="*/ 0 h 12"/>
              <a:gd name="T2" fmla="*/ 2147483647 w 49"/>
              <a:gd name="T3" fmla="*/ 0 h 12"/>
              <a:gd name="T4" fmla="*/ 2147483647 w 49"/>
              <a:gd name="T5" fmla="*/ 0 h 12"/>
              <a:gd name="T6" fmla="*/ 2147483647 w 49"/>
              <a:gd name="T7" fmla="*/ 0 h 12"/>
              <a:gd name="T8" fmla="*/ 2147483647 w 49"/>
              <a:gd name="T9" fmla="*/ 0 h 12"/>
              <a:gd name="T10" fmla="*/ 2147483647 w 49"/>
              <a:gd name="T11" fmla="*/ 0 h 12"/>
              <a:gd name="T12" fmla="*/ 2147483647 w 49"/>
              <a:gd name="T13" fmla="*/ 2147483647 h 12"/>
              <a:gd name="T14" fmla="*/ 2147483647 w 49"/>
              <a:gd name="T15" fmla="*/ 2147483647 h 12"/>
              <a:gd name="T16" fmla="*/ 2147483647 w 49"/>
              <a:gd name="T17" fmla="*/ 2147483647 h 12"/>
              <a:gd name="T18" fmla="*/ 2147483647 w 49"/>
              <a:gd name="T19" fmla="*/ 2147483647 h 12"/>
              <a:gd name="T20" fmla="*/ 2147483647 w 49"/>
              <a:gd name="T21" fmla="*/ 2147483647 h 12"/>
              <a:gd name="T22" fmla="*/ 2147483647 w 49"/>
              <a:gd name="T23" fmla="*/ 2147483647 h 12"/>
              <a:gd name="T24" fmla="*/ 2147483647 w 49"/>
              <a:gd name="T25" fmla="*/ 2147483647 h 12"/>
              <a:gd name="T26" fmla="*/ 0 w 49"/>
              <a:gd name="T27" fmla="*/ 2147483647 h 12"/>
              <a:gd name="T28" fmla="*/ 2147483647 w 49"/>
              <a:gd name="T29" fmla="*/ 2147483647 h 12"/>
              <a:gd name="T30" fmla="*/ 0 w 49"/>
              <a:gd name="T31" fmla="*/ 2147483647 h 12"/>
              <a:gd name="T32" fmla="*/ 0 w 49"/>
              <a:gd name="T33" fmla="*/ 2147483647 h 12"/>
              <a:gd name="T34" fmla="*/ 2147483647 w 49"/>
              <a:gd name="T35" fmla="*/ 2147483647 h 12"/>
              <a:gd name="T36" fmla="*/ 2147483647 w 49"/>
              <a:gd name="T37" fmla="*/ 2147483647 h 12"/>
              <a:gd name="T38" fmla="*/ 2147483647 w 49"/>
              <a:gd name="T39" fmla="*/ 2147483647 h 12"/>
              <a:gd name="T40" fmla="*/ 2147483647 w 49"/>
              <a:gd name="T41" fmla="*/ 2147483647 h 12"/>
              <a:gd name="T42" fmla="*/ 2147483647 w 49"/>
              <a:gd name="T43" fmla="*/ 2147483647 h 12"/>
              <a:gd name="T44" fmla="*/ 2147483647 w 49"/>
              <a:gd name="T45" fmla="*/ 2147483647 h 12"/>
              <a:gd name="T46" fmla="*/ 2147483647 w 49"/>
              <a:gd name="T47" fmla="*/ 2147483647 h 12"/>
              <a:gd name="T48" fmla="*/ 2147483647 w 49"/>
              <a:gd name="T49" fmla="*/ 2147483647 h 12"/>
              <a:gd name="T50" fmla="*/ 2147483647 w 49"/>
              <a:gd name="T51" fmla="*/ 2147483647 h 12"/>
              <a:gd name="T52" fmla="*/ 2147483647 w 49"/>
              <a:gd name="T53" fmla="*/ 2147483647 h 12"/>
              <a:gd name="T54" fmla="*/ 2147483647 w 49"/>
              <a:gd name="T55" fmla="*/ 2147483647 h 12"/>
              <a:gd name="T56" fmla="*/ 2147483647 w 49"/>
              <a:gd name="T57" fmla="*/ 2147483647 h 12"/>
              <a:gd name="T58" fmla="*/ 2147483647 w 49"/>
              <a:gd name="T59" fmla="*/ 2147483647 h 12"/>
              <a:gd name="T60" fmla="*/ 2147483647 w 49"/>
              <a:gd name="T61" fmla="*/ 2147483647 h 12"/>
              <a:gd name="T62" fmla="*/ 2147483647 w 49"/>
              <a:gd name="T63" fmla="*/ 2147483647 h 12"/>
              <a:gd name="T64" fmla="*/ 2147483647 w 49"/>
              <a:gd name="T65" fmla="*/ 0 h 1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49"/>
              <a:gd name="T100" fmla="*/ 0 h 12"/>
              <a:gd name="T101" fmla="*/ 49 w 49"/>
              <a:gd name="T102" fmla="*/ 12 h 12"/>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49" h="12">
                <a:moveTo>
                  <a:pt x="12" y="0"/>
                </a:moveTo>
                <a:lnTo>
                  <a:pt x="11" y="0"/>
                </a:lnTo>
                <a:lnTo>
                  <a:pt x="9" y="0"/>
                </a:lnTo>
                <a:lnTo>
                  <a:pt x="8" y="0"/>
                </a:lnTo>
                <a:lnTo>
                  <a:pt x="6" y="0"/>
                </a:lnTo>
                <a:lnTo>
                  <a:pt x="5" y="0"/>
                </a:lnTo>
                <a:lnTo>
                  <a:pt x="5" y="2"/>
                </a:lnTo>
                <a:lnTo>
                  <a:pt x="3" y="2"/>
                </a:lnTo>
                <a:lnTo>
                  <a:pt x="2" y="3"/>
                </a:lnTo>
                <a:lnTo>
                  <a:pt x="2" y="5"/>
                </a:lnTo>
                <a:lnTo>
                  <a:pt x="0" y="5"/>
                </a:lnTo>
                <a:lnTo>
                  <a:pt x="2" y="6"/>
                </a:lnTo>
                <a:lnTo>
                  <a:pt x="0" y="6"/>
                </a:lnTo>
                <a:lnTo>
                  <a:pt x="0" y="7"/>
                </a:lnTo>
                <a:lnTo>
                  <a:pt x="6" y="7"/>
                </a:lnTo>
                <a:lnTo>
                  <a:pt x="12" y="9"/>
                </a:lnTo>
                <a:lnTo>
                  <a:pt x="18" y="10"/>
                </a:lnTo>
                <a:lnTo>
                  <a:pt x="24" y="10"/>
                </a:lnTo>
                <a:lnTo>
                  <a:pt x="30" y="12"/>
                </a:lnTo>
                <a:lnTo>
                  <a:pt x="36" y="12"/>
                </a:lnTo>
                <a:lnTo>
                  <a:pt x="43" y="12"/>
                </a:lnTo>
                <a:lnTo>
                  <a:pt x="49" y="12"/>
                </a:lnTo>
                <a:lnTo>
                  <a:pt x="45" y="9"/>
                </a:lnTo>
                <a:lnTo>
                  <a:pt x="40" y="6"/>
                </a:lnTo>
                <a:lnTo>
                  <a:pt x="36" y="6"/>
                </a:lnTo>
                <a:lnTo>
                  <a:pt x="31" y="5"/>
                </a:lnTo>
                <a:lnTo>
                  <a:pt x="26" y="5"/>
                </a:lnTo>
                <a:lnTo>
                  <a:pt x="21" y="3"/>
                </a:lnTo>
                <a:lnTo>
                  <a:pt x="17" y="3"/>
                </a:lnTo>
                <a:lnTo>
                  <a:pt x="12" y="0"/>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370" name="Freeform 121"/>
          <p:cNvSpPr>
            <a:spLocks/>
          </p:cNvSpPr>
          <p:nvPr/>
        </p:nvSpPr>
        <p:spPr bwMode="auto">
          <a:xfrm>
            <a:off x="6735764" y="4048126"/>
            <a:ext cx="68263" cy="19051"/>
          </a:xfrm>
          <a:custGeom>
            <a:avLst/>
            <a:gdLst>
              <a:gd name="T0" fmla="*/ 2147483647 w 49"/>
              <a:gd name="T1" fmla="*/ 0 h 12"/>
              <a:gd name="T2" fmla="*/ 2147483647 w 49"/>
              <a:gd name="T3" fmla="*/ 0 h 12"/>
              <a:gd name="T4" fmla="*/ 2147483647 w 49"/>
              <a:gd name="T5" fmla="*/ 0 h 12"/>
              <a:gd name="T6" fmla="*/ 2147483647 w 49"/>
              <a:gd name="T7" fmla="*/ 0 h 12"/>
              <a:gd name="T8" fmla="*/ 2147483647 w 49"/>
              <a:gd name="T9" fmla="*/ 0 h 12"/>
              <a:gd name="T10" fmla="*/ 2147483647 w 49"/>
              <a:gd name="T11" fmla="*/ 0 h 12"/>
              <a:gd name="T12" fmla="*/ 2147483647 w 49"/>
              <a:gd name="T13" fmla="*/ 2147483647 h 12"/>
              <a:gd name="T14" fmla="*/ 2147483647 w 49"/>
              <a:gd name="T15" fmla="*/ 2147483647 h 12"/>
              <a:gd name="T16" fmla="*/ 2147483647 w 49"/>
              <a:gd name="T17" fmla="*/ 2147483647 h 12"/>
              <a:gd name="T18" fmla="*/ 2147483647 w 49"/>
              <a:gd name="T19" fmla="*/ 2147483647 h 12"/>
              <a:gd name="T20" fmla="*/ 2147483647 w 49"/>
              <a:gd name="T21" fmla="*/ 2147483647 h 12"/>
              <a:gd name="T22" fmla="*/ 2147483647 w 49"/>
              <a:gd name="T23" fmla="*/ 2147483647 h 12"/>
              <a:gd name="T24" fmla="*/ 2147483647 w 49"/>
              <a:gd name="T25" fmla="*/ 2147483647 h 12"/>
              <a:gd name="T26" fmla="*/ 0 w 49"/>
              <a:gd name="T27" fmla="*/ 2147483647 h 12"/>
              <a:gd name="T28" fmla="*/ 2147483647 w 49"/>
              <a:gd name="T29" fmla="*/ 2147483647 h 12"/>
              <a:gd name="T30" fmla="*/ 0 w 49"/>
              <a:gd name="T31" fmla="*/ 2147483647 h 12"/>
              <a:gd name="T32" fmla="*/ 0 w 49"/>
              <a:gd name="T33" fmla="*/ 2147483647 h 12"/>
              <a:gd name="T34" fmla="*/ 2147483647 w 49"/>
              <a:gd name="T35" fmla="*/ 2147483647 h 12"/>
              <a:gd name="T36" fmla="*/ 2147483647 w 49"/>
              <a:gd name="T37" fmla="*/ 2147483647 h 12"/>
              <a:gd name="T38" fmla="*/ 2147483647 w 49"/>
              <a:gd name="T39" fmla="*/ 2147483647 h 12"/>
              <a:gd name="T40" fmla="*/ 2147483647 w 49"/>
              <a:gd name="T41" fmla="*/ 2147483647 h 12"/>
              <a:gd name="T42" fmla="*/ 2147483647 w 49"/>
              <a:gd name="T43" fmla="*/ 2147483647 h 12"/>
              <a:gd name="T44" fmla="*/ 2147483647 w 49"/>
              <a:gd name="T45" fmla="*/ 2147483647 h 12"/>
              <a:gd name="T46" fmla="*/ 2147483647 w 49"/>
              <a:gd name="T47" fmla="*/ 2147483647 h 12"/>
              <a:gd name="T48" fmla="*/ 2147483647 w 49"/>
              <a:gd name="T49" fmla="*/ 2147483647 h 12"/>
              <a:gd name="T50" fmla="*/ 2147483647 w 49"/>
              <a:gd name="T51" fmla="*/ 2147483647 h 12"/>
              <a:gd name="T52" fmla="*/ 2147483647 w 49"/>
              <a:gd name="T53" fmla="*/ 2147483647 h 12"/>
              <a:gd name="T54" fmla="*/ 2147483647 w 49"/>
              <a:gd name="T55" fmla="*/ 2147483647 h 12"/>
              <a:gd name="T56" fmla="*/ 2147483647 w 49"/>
              <a:gd name="T57" fmla="*/ 2147483647 h 12"/>
              <a:gd name="T58" fmla="*/ 2147483647 w 49"/>
              <a:gd name="T59" fmla="*/ 2147483647 h 12"/>
              <a:gd name="T60" fmla="*/ 2147483647 w 49"/>
              <a:gd name="T61" fmla="*/ 2147483647 h 12"/>
              <a:gd name="T62" fmla="*/ 2147483647 w 49"/>
              <a:gd name="T63" fmla="*/ 2147483647 h 12"/>
              <a:gd name="T64" fmla="*/ 2147483647 w 49"/>
              <a:gd name="T65" fmla="*/ 0 h 1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49"/>
              <a:gd name="T100" fmla="*/ 0 h 12"/>
              <a:gd name="T101" fmla="*/ 49 w 49"/>
              <a:gd name="T102" fmla="*/ 12 h 12"/>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49" h="12">
                <a:moveTo>
                  <a:pt x="12" y="0"/>
                </a:moveTo>
                <a:lnTo>
                  <a:pt x="11" y="0"/>
                </a:lnTo>
                <a:lnTo>
                  <a:pt x="9" y="0"/>
                </a:lnTo>
                <a:lnTo>
                  <a:pt x="8" y="0"/>
                </a:lnTo>
                <a:lnTo>
                  <a:pt x="6" y="0"/>
                </a:lnTo>
                <a:lnTo>
                  <a:pt x="5" y="0"/>
                </a:lnTo>
                <a:lnTo>
                  <a:pt x="5" y="2"/>
                </a:lnTo>
                <a:lnTo>
                  <a:pt x="3" y="2"/>
                </a:lnTo>
                <a:lnTo>
                  <a:pt x="2" y="3"/>
                </a:lnTo>
                <a:lnTo>
                  <a:pt x="2" y="5"/>
                </a:lnTo>
                <a:lnTo>
                  <a:pt x="0" y="5"/>
                </a:lnTo>
                <a:lnTo>
                  <a:pt x="2" y="6"/>
                </a:lnTo>
                <a:lnTo>
                  <a:pt x="0" y="6"/>
                </a:lnTo>
                <a:lnTo>
                  <a:pt x="0" y="7"/>
                </a:lnTo>
                <a:lnTo>
                  <a:pt x="6" y="7"/>
                </a:lnTo>
                <a:lnTo>
                  <a:pt x="12" y="9"/>
                </a:lnTo>
                <a:lnTo>
                  <a:pt x="18" y="10"/>
                </a:lnTo>
                <a:lnTo>
                  <a:pt x="24" y="10"/>
                </a:lnTo>
                <a:lnTo>
                  <a:pt x="30" y="12"/>
                </a:lnTo>
                <a:lnTo>
                  <a:pt x="36" y="12"/>
                </a:lnTo>
                <a:lnTo>
                  <a:pt x="43" y="12"/>
                </a:lnTo>
                <a:lnTo>
                  <a:pt x="49" y="12"/>
                </a:lnTo>
                <a:lnTo>
                  <a:pt x="45" y="9"/>
                </a:lnTo>
                <a:lnTo>
                  <a:pt x="40" y="6"/>
                </a:lnTo>
                <a:lnTo>
                  <a:pt x="36" y="6"/>
                </a:lnTo>
                <a:lnTo>
                  <a:pt x="31" y="5"/>
                </a:lnTo>
                <a:lnTo>
                  <a:pt x="26" y="5"/>
                </a:lnTo>
                <a:lnTo>
                  <a:pt x="21" y="3"/>
                </a:lnTo>
                <a:lnTo>
                  <a:pt x="17" y="3"/>
                </a:lnTo>
                <a:lnTo>
                  <a:pt x="12" y="0"/>
                </a:lnTo>
              </a:path>
            </a:pathLst>
          </a:custGeom>
          <a:solidFill>
            <a:srgbClr val="FFFF00"/>
          </a:solidFill>
          <a:ln w="4763">
            <a:solidFill>
              <a:srgbClr val="990000"/>
            </a:solidFill>
            <a:round/>
            <a:headEnd/>
            <a:tailEnd/>
          </a:ln>
        </p:spPr>
        <p:txBody>
          <a:bodyPr/>
          <a:lstStyle/>
          <a:p>
            <a:endParaRPr lang="en-US"/>
          </a:p>
        </p:txBody>
      </p:sp>
      <p:sp>
        <p:nvSpPr>
          <p:cNvPr id="53371" name="Freeform 122"/>
          <p:cNvSpPr>
            <a:spLocks/>
          </p:cNvSpPr>
          <p:nvPr/>
        </p:nvSpPr>
        <p:spPr bwMode="auto">
          <a:xfrm>
            <a:off x="6773864" y="4146554"/>
            <a:ext cx="55563" cy="42863"/>
          </a:xfrm>
          <a:custGeom>
            <a:avLst/>
            <a:gdLst>
              <a:gd name="T0" fmla="*/ 2147483647 w 40"/>
              <a:gd name="T1" fmla="*/ 2147483647 h 27"/>
              <a:gd name="T2" fmla="*/ 2147483647 w 40"/>
              <a:gd name="T3" fmla="*/ 2147483647 h 27"/>
              <a:gd name="T4" fmla="*/ 2147483647 w 40"/>
              <a:gd name="T5" fmla="*/ 2147483647 h 27"/>
              <a:gd name="T6" fmla="*/ 2147483647 w 40"/>
              <a:gd name="T7" fmla="*/ 2147483647 h 27"/>
              <a:gd name="T8" fmla="*/ 2147483647 w 40"/>
              <a:gd name="T9" fmla="*/ 2147483647 h 27"/>
              <a:gd name="T10" fmla="*/ 2147483647 w 40"/>
              <a:gd name="T11" fmla="*/ 2147483647 h 27"/>
              <a:gd name="T12" fmla="*/ 2147483647 w 40"/>
              <a:gd name="T13" fmla="*/ 2147483647 h 27"/>
              <a:gd name="T14" fmla="*/ 2147483647 w 40"/>
              <a:gd name="T15" fmla="*/ 2147483647 h 27"/>
              <a:gd name="T16" fmla="*/ 2147483647 w 40"/>
              <a:gd name="T17" fmla="*/ 2147483647 h 27"/>
              <a:gd name="T18" fmla="*/ 2147483647 w 40"/>
              <a:gd name="T19" fmla="*/ 2147483647 h 27"/>
              <a:gd name="T20" fmla="*/ 0 w 40"/>
              <a:gd name="T21" fmla="*/ 2147483647 h 27"/>
              <a:gd name="T22" fmla="*/ 0 w 40"/>
              <a:gd name="T23" fmla="*/ 2147483647 h 27"/>
              <a:gd name="T24" fmla="*/ 0 w 40"/>
              <a:gd name="T25" fmla="*/ 2147483647 h 27"/>
              <a:gd name="T26" fmla="*/ 0 w 40"/>
              <a:gd name="T27" fmla="*/ 2147483647 h 27"/>
              <a:gd name="T28" fmla="*/ 0 w 40"/>
              <a:gd name="T29" fmla="*/ 2147483647 h 27"/>
              <a:gd name="T30" fmla="*/ 0 w 40"/>
              <a:gd name="T31" fmla="*/ 2147483647 h 27"/>
              <a:gd name="T32" fmla="*/ 2147483647 w 40"/>
              <a:gd name="T33" fmla="*/ 2147483647 h 27"/>
              <a:gd name="T34" fmla="*/ 2147483647 w 40"/>
              <a:gd name="T35" fmla="*/ 2147483647 h 27"/>
              <a:gd name="T36" fmla="*/ 2147483647 w 40"/>
              <a:gd name="T37" fmla="*/ 2147483647 h 27"/>
              <a:gd name="T38" fmla="*/ 2147483647 w 40"/>
              <a:gd name="T39" fmla="*/ 2147483647 h 27"/>
              <a:gd name="T40" fmla="*/ 2147483647 w 40"/>
              <a:gd name="T41" fmla="*/ 2147483647 h 27"/>
              <a:gd name="T42" fmla="*/ 2147483647 w 40"/>
              <a:gd name="T43" fmla="*/ 2147483647 h 27"/>
              <a:gd name="T44" fmla="*/ 2147483647 w 40"/>
              <a:gd name="T45" fmla="*/ 2147483647 h 27"/>
              <a:gd name="T46" fmla="*/ 2147483647 w 40"/>
              <a:gd name="T47" fmla="*/ 2147483647 h 27"/>
              <a:gd name="T48" fmla="*/ 2147483647 w 40"/>
              <a:gd name="T49" fmla="*/ 2147483647 h 27"/>
              <a:gd name="T50" fmla="*/ 2147483647 w 40"/>
              <a:gd name="T51" fmla="*/ 2147483647 h 27"/>
              <a:gd name="T52" fmla="*/ 2147483647 w 40"/>
              <a:gd name="T53" fmla="*/ 2147483647 h 27"/>
              <a:gd name="T54" fmla="*/ 2147483647 w 40"/>
              <a:gd name="T55" fmla="*/ 2147483647 h 27"/>
              <a:gd name="T56" fmla="*/ 2147483647 w 40"/>
              <a:gd name="T57" fmla="*/ 2147483647 h 27"/>
              <a:gd name="T58" fmla="*/ 2147483647 w 40"/>
              <a:gd name="T59" fmla="*/ 2147483647 h 27"/>
              <a:gd name="T60" fmla="*/ 2147483647 w 40"/>
              <a:gd name="T61" fmla="*/ 2147483647 h 27"/>
              <a:gd name="T62" fmla="*/ 2147483647 w 40"/>
              <a:gd name="T63" fmla="*/ 2147483647 h 27"/>
              <a:gd name="T64" fmla="*/ 2147483647 w 40"/>
              <a:gd name="T65" fmla="*/ 2147483647 h 27"/>
              <a:gd name="T66" fmla="*/ 2147483647 w 40"/>
              <a:gd name="T67" fmla="*/ 2147483647 h 27"/>
              <a:gd name="T68" fmla="*/ 2147483647 w 40"/>
              <a:gd name="T69" fmla="*/ 2147483647 h 27"/>
              <a:gd name="T70" fmla="*/ 2147483647 w 40"/>
              <a:gd name="T71" fmla="*/ 2147483647 h 27"/>
              <a:gd name="T72" fmla="*/ 2147483647 w 40"/>
              <a:gd name="T73" fmla="*/ 2147483647 h 27"/>
              <a:gd name="T74" fmla="*/ 2147483647 w 40"/>
              <a:gd name="T75" fmla="*/ 2147483647 h 27"/>
              <a:gd name="T76" fmla="*/ 2147483647 w 40"/>
              <a:gd name="T77" fmla="*/ 2147483647 h 27"/>
              <a:gd name="T78" fmla="*/ 2147483647 w 40"/>
              <a:gd name="T79" fmla="*/ 2147483647 h 27"/>
              <a:gd name="T80" fmla="*/ 2147483647 w 40"/>
              <a:gd name="T81" fmla="*/ 0 h 27"/>
              <a:gd name="T82" fmla="*/ 2147483647 w 40"/>
              <a:gd name="T83" fmla="*/ 2147483647 h 27"/>
              <a:gd name="T84" fmla="*/ 2147483647 w 40"/>
              <a:gd name="T85" fmla="*/ 2147483647 h 27"/>
              <a:gd name="T86" fmla="*/ 2147483647 w 40"/>
              <a:gd name="T87" fmla="*/ 2147483647 h 27"/>
              <a:gd name="T88" fmla="*/ 2147483647 w 40"/>
              <a:gd name="T89" fmla="*/ 2147483647 h 27"/>
              <a:gd name="T90" fmla="*/ 2147483647 w 40"/>
              <a:gd name="T91" fmla="*/ 2147483647 h 27"/>
              <a:gd name="T92" fmla="*/ 2147483647 w 40"/>
              <a:gd name="T93" fmla="*/ 2147483647 h 27"/>
              <a:gd name="T94" fmla="*/ 2147483647 w 40"/>
              <a:gd name="T95" fmla="*/ 2147483647 h 27"/>
              <a:gd name="T96" fmla="*/ 2147483647 w 40"/>
              <a:gd name="T97" fmla="*/ 2147483647 h 27"/>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40"/>
              <a:gd name="T148" fmla="*/ 0 h 27"/>
              <a:gd name="T149" fmla="*/ 40 w 40"/>
              <a:gd name="T150" fmla="*/ 27 h 27"/>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40" h="27">
                <a:moveTo>
                  <a:pt x="19" y="5"/>
                </a:moveTo>
                <a:lnTo>
                  <a:pt x="16" y="5"/>
                </a:lnTo>
                <a:lnTo>
                  <a:pt x="15" y="5"/>
                </a:lnTo>
                <a:lnTo>
                  <a:pt x="12" y="6"/>
                </a:lnTo>
                <a:lnTo>
                  <a:pt x="10" y="6"/>
                </a:lnTo>
                <a:lnTo>
                  <a:pt x="7" y="8"/>
                </a:lnTo>
                <a:lnTo>
                  <a:pt x="6" y="8"/>
                </a:lnTo>
                <a:lnTo>
                  <a:pt x="4" y="9"/>
                </a:lnTo>
                <a:lnTo>
                  <a:pt x="2" y="11"/>
                </a:lnTo>
                <a:lnTo>
                  <a:pt x="2" y="12"/>
                </a:lnTo>
                <a:lnTo>
                  <a:pt x="0" y="12"/>
                </a:lnTo>
                <a:lnTo>
                  <a:pt x="0" y="14"/>
                </a:lnTo>
                <a:lnTo>
                  <a:pt x="0" y="15"/>
                </a:lnTo>
                <a:lnTo>
                  <a:pt x="0" y="17"/>
                </a:lnTo>
                <a:lnTo>
                  <a:pt x="2" y="18"/>
                </a:lnTo>
                <a:lnTo>
                  <a:pt x="4" y="20"/>
                </a:lnTo>
                <a:lnTo>
                  <a:pt x="6" y="21"/>
                </a:lnTo>
                <a:lnTo>
                  <a:pt x="10" y="21"/>
                </a:lnTo>
                <a:lnTo>
                  <a:pt x="13" y="22"/>
                </a:lnTo>
                <a:lnTo>
                  <a:pt x="16" y="22"/>
                </a:lnTo>
                <a:lnTo>
                  <a:pt x="19" y="24"/>
                </a:lnTo>
                <a:lnTo>
                  <a:pt x="22" y="25"/>
                </a:lnTo>
                <a:lnTo>
                  <a:pt x="25" y="27"/>
                </a:lnTo>
                <a:lnTo>
                  <a:pt x="27" y="27"/>
                </a:lnTo>
                <a:lnTo>
                  <a:pt x="28" y="27"/>
                </a:lnTo>
                <a:lnTo>
                  <a:pt x="30" y="27"/>
                </a:lnTo>
                <a:lnTo>
                  <a:pt x="31" y="27"/>
                </a:lnTo>
                <a:lnTo>
                  <a:pt x="31" y="25"/>
                </a:lnTo>
                <a:lnTo>
                  <a:pt x="33" y="25"/>
                </a:lnTo>
                <a:lnTo>
                  <a:pt x="34" y="22"/>
                </a:lnTo>
                <a:lnTo>
                  <a:pt x="36" y="20"/>
                </a:lnTo>
                <a:lnTo>
                  <a:pt x="37" y="17"/>
                </a:lnTo>
                <a:lnTo>
                  <a:pt x="37" y="14"/>
                </a:lnTo>
                <a:lnTo>
                  <a:pt x="37" y="11"/>
                </a:lnTo>
                <a:lnTo>
                  <a:pt x="39" y="6"/>
                </a:lnTo>
                <a:lnTo>
                  <a:pt x="39" y="3"/>
                </a:lnTo>
                <a:lnTo>
                  <a:pt x="40" y="0"/>
                </a:lnTo>
                <a:lnTo>
                  <a:pt x="37" y="2"/>
                </a:lnTo>
                <a:lnTo>
                  <a:pt x="36" y="2"/>
                </a:lnTo>
                <a:lnTo>
                  <a:pt x="33" y="2"/>
                </a:lnTo>
                <a:lnTo>
                  <a:pt x="30" y="2"/>
                </a:lnTo>
                <a:lnTo>
                  <a:pt x="27" y="2"/>
                </a:lnTo>
                <a:lnTo>
                  <a:pt x="24" y="3"/>
                </a:lnTo>
                <a:lnTo>
                  <a:pt x="21" y="3"/>
                </a:lnTo>
                <a:lnTo>
                  <a:pt x="19" y="5"/>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372" name="Freeform 123"/>
          <p:cNvSpPr>
            <a:spLocks/>
          </p:cNvSpPr>
          <p:nvPr/>
        </p:nvSpPr>
        <p:spPr bwMode="auto">
          <a:xfrm>
            <a:off x="6773864" y="4146554"/>
            <a:ext cx="55563" cy="42863"/>
          </a:xfrm>
          <a:custGeom>
            <a:avLst/>
            <a:gdLst>
              <a:gd name="T0" fmla="*/ 2147483647 w 40"/>
              <a:gd name="T1" fmla="*/ 2147483647 h 27"/>
              <a:gd name="T2" fmla="*/ 2147483647 w 40"/>
              <a:gd name="T3" fmla="*/ 2147483647 h 27"/>
              <a:gd name="T4" fmla="*/ 2147483647 w 40"/>
              <a:gd name="T5" fmla="*/ 2147483647 h 27"/>
              <a:gd name="T6" fmla="*/ 2147483647 w 40"/>
              <a:gd name="T7" fmla="*/ 2147483647 h 27"/>
              <a:gd name="T8" fmla="*/ 2147483647 w 40"/>
              <a:gd name="T9" fmla="*/ 2147483647 h 27"/>
              <a:gd name="T10" fmla="*/ 2147483647 w 40"/>
              <a:gd name="T11" fmla="*/ 2147483647 h 27"/>
              <a:gd name="T12" fmla="*/ 2147483647 w 40"/>
              <a:gd name="T13" fmla="*/ 2147483647 h 27"/>
              <a:gd name="T14" fmla="*/ 2147483647 w 40"/>
              <a:gd name="T15" fmla="*/ 2147483647 h 27"/>
              <a:gd name="T16" fmla="*/ 2147483647 w 40"/>
              <a:gd name="T17" fmla="*/ 2147483647 h 27"/>
              <a:gd name="T18" fmla="*/ 2147483647 w 40"/>
              <a:gd name="T19" fmla="*/ 2147483647 h 27"/>
              <a:gd name="T20" fmla="*/ 0 w 40"/>
              <a:gd name="T21" fmla="*/ 2147483647 h 27"/>
              <a:gd name="T22" fmla="*/ 0 w 40"/>
              <a:gd name="T23" fmla="*/ 2147483647 h 27"/>
              <a:gd name="T24" fmla="*/ 0 w 40"/>
              <a:gd name="T25" fmla="*/ 2147483647 h 27"/>
              <a:gd name="T26" fmla="*/ 0 w 40"/>
              <a:gd name="T27" fmla="*/ 2147483647 h 27"/>
              <a:gd name="T28" fmla="*/ 0 w 40"/>
              <a:gd name="T29" fmla="*/ 2147483647 h 27"/>
              <a:gd name="T30" fmla="*/ 0 w 40"/>
              <a:gd name="T31" fmla="*/ 2147483647 h 27"/>
              <a:gd name="T32" fmla="*/ 2147483647 w 40"/>
              <a:gd name="T33" fmla="*/ 2147483647 h 27"/>
              <a:gd name="T34" fmla="*/ 2147483647 w 40"/>
              <a:gd name="T35" fmla="*/ 2147483647 h 27"/>
              <a:gd name="T36" fmla="*/ 2147483647 w 40"/>
              <a:gd name="T37" fmla="*/ 2147483647 h 27"/>
              <a:gd name="T38" fmla="*/ 2147483647 w 40"/>
              <a:gd name="T39" fmla="*/ 2147483647 h 27"/>
              <a:gd name="T40" fmla="*/ 2147483647 w 40"/>
              <a:gd name="T41" fmla="*/ 2147483647 h 27"/>
              <a:gd name="T42" fmla="*/ 2147483647 w 40"/>
              <a:gd name="T43" fmla="*/ 2147483647 h 27"/>
              <a:gd name="T44" fmla="*/ 2147483647 w 40"/>
              <a:gd name="T45" fmla="*/ 2147483647 h 27"/>
              <a:gd name="T46" fmla="*/ 2147483647 w 40"/>
              <a:gd name="T47" fmla="*/ 2147483647 h 27"/>
              <a:gd name="T48" fmla="*/ 2147483647 w 40"/>
              <a:gd name="T49" fmla="*/ 2147483647 h 27"/>
              <a:gd name="T50" fmla="*/ 2147483647 w 40"/>
              <a:gd name="T51" fmla="*/ 2147483647 h 27"/>
              <a:gd name="T52" fmla="*/ 2147483647 w 40"/>
              <a:gd name="T53" fmla="*/ 2147483647 h 27"/>
              <a:gd name="T54" fmla="*/ 2147483647 w 40"/>
              <a:gd name="T55" fmla="*/ 2147483647 h 27"/>
              <a:gd name="T56" fmla="*/ 2147483647 w 40"/>
              <a:gd name="T57" fmla="*/ 2147483647 h 27"/>
              <a:gd name="T58" fmla="*/ 2147483647 w 40"/>
              <a:gd name="T59" fmla="*/ 2147483647 h 27"/>
              <a:gd name="T60" fmla="*/ 2147483647 w 40"/>
              <a:gd name="T61" fmla="*/ 2147483647 h 27"/>
              <a:gd name="T62" fmla="*/ 2147483647 w 40"/>
              <a:gd name="T63" fmla="*/ 2147483647 h 27"/>
              <a:gd name="T64" fmla="*/ 2147483647 w 40"/>
              <a:gd name="T65" fmla="*/ 2147483647 h 27"/>
              <a:gd name="T66" fmla="*/ 2147483647 w 40"/>
              <a:gd name="T67" fmla="*/ 2147483647 h 27"/>
              <a:gd name="T68" fmla="*/ 2147483647 w 40"/>
              <a:gd name="T69" fmla="*/ 2147483647 h 27"/>
              <a:gd name="T70" fmla="*/ 2147483647 w 40"/>
              <a:gd name="T71" fmla="*/ 2147483647 h 27"/>
              <a:gd name="T72" fmla="*/ 2147483647 w 40"/>
              <a:gd name="T73" fmla="*/ 2147483647 h 27"/>
              <a:gd name="T74" fmla="*/ 2147483647 w 40"/>
              <a:gd name="T75" fmla="*/ 2147483647 h 27"/>
              <a:gd name="T76" fmla="*/ 2147483647 w 40"/>
              <a:gd name="T77" fmla="*/ 2147483647 h 27"/>
              <a:gd name="T78" fmla="*/ 2147483647 w 40"/>
              <a:gd name="T79" fmla="*/ 2147483647 h 27"/>
              <a:gd name="T80" fmla="*/ 2147483647 w 40"/>
              <a:gd name="T81" fmla="*/ 0 h 27"/>
              <a:gd name="T82" fmla="*/ 2147483647 w 40"/>
              <a:gd name="T83" fmla="*/ 2147483647 h 27"/>
              <a:gd name="T84" fmla="*/ 2147483647 w 40"/>
              <a:gd name="T85" fmla="*/ 2147483647 h 27"/>
              <a:gd name="T86" fmla="*/ 2147483647 w 40"/>
              <a:gd name="T87" fmla="*/ 2147483647 h 27"/>
              <a:gd name="T88" fmla="*/ 2147483647 w 40"/>
              <a:gd name="T89" fmla="*/ 2147483647 h 27"/>
              <a:gd name="T90" fmla="*/ 2147483647 w 40"/>
              <a:gd name="T91" fmla="*/ 2147483647 h 27"/>
              <a:gd name="T92" fmla="*/ 2147483647 w 40"/>
              <a:gd name="T93" fmla="*/ 2147483647 h 27"/>
              <a:gd name="T94" fmla="*/ 2147483647 w 40"/>
              <a:gd name="T95" fmla="*/ 2147483647 h 27"/>
              <a:gd name="T96" fmla="*/ 2147483647 w 40"/>
              <a:gd name="T97" fmla="*/ 2147483647 h 27"/>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40"/>
              <a:gd name="T148" fmla="*/ 0 h 27"/>
              <a:gd name="T149" fmla="*/ 40 w 40"/>
              <a:gd name="T150" fmla="*/ 27 h 27"/>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40" h="27">
                <a:moveTo>
                  <a:pt x="19" y="5"/>
                </a:moveTo>
                <a:lnTo>
                  <a:pt x="16" y="5"/>
                </a:lnTo>
                <a:lnTo>
                  <a:pt x="15" y="5"/>
                </a:lnTo>
                <a:lnTo>
                  <a:pt x="12" y="6"/>
                </a:lnTo>
                <a:lnTo>
                  <a:pt x="10" y="6"/>
                </a:lnTo>
                <a:lnTo>
                  <a:pt x="7" y="8"/>
                </a:lnTo>
                <a:lnTo>
                  <a:pt x="6" y="8"/>
                </a:lnTo>
                <a:lnTo>
                  <a:pt x="4" y="9"/>
                </a:lnTo>
                <a:lnTo>
                  <a:pt x="2" y="11"/>
                </a:lnTo>
                <a:lnTo>
                  <a:pt x="2" y="12"/>
                </a:lnTo>
                <a:lnTo>
                  <a:pt x="0" y="12"/>
                </a:lnTo>
                <a:lnTo>
                  <a:pt x="0" y="14"/>
                </a:lnTo>
                <a:lnTo>
                  <a:pt x="0" y="15"/>
                </a:lnTo>
                <a:lnTo>
                  <a:pt x="0" y="17"/>
                </a:lnTo>
                <a:lnTo>
                  <a:pt x="2" y="18"/>
                </a:lnTo>
                <a:lnTo>
                  <a:pt x="4" y="20"/>
                </a:lnTo>
                <a:lnTo>
                  <a:pt x="6" y="21"/>
                </a:lnTo>
                <a:lnTo>
                  <a:pt x="10" y="21"/>
                </a:lnTo>
                <a:lnTo>
                  <a:pt x="13" y="22"/>
                </a:lnTo>
                <a:lnTo>
                  <a:pt x="16" y="22"/>
                </a:lnTo>
                <a:lnTo>
                  <a:pt x="19" y="24"/>
                </a:lnTo>
                <a:lnTo>
                  <a:pt x="22" y="25"/>
                </a:lnTo>
                <a:lnTo>
                  <a:pt x="25" y="27"/>
                </a:lnTo>
                <a:lnTo>
                  <a:pt x="27" y="27"/>
                </a:lnTo>
                <a:lnTo>
                  <a:pt x="28" y="27"/>
                </a:lnTo>
                <a:lnTo>
                  <a:pt x="30" y="27"/>
                </a:lnTo>
                <a:lnTo>
                  <a:pt x="31" y="27"/>
                </a:lnTo>
                <a:lnTo>
                  <a:pt x="31" y="25"/>
                </a:lnTo>
                <a:lnTo>
                  <a:pt x="33" y="25"/>
                </a:lnTo>
                <a:lnTo>
                  <a:pt x="34" y="22"/>
                </a:lnTo>
                <a:lnTo>
                  <a:pt x="36" y="20"/>
                </a:lnTo>
                <a:lnTo>
                  <a:pt x="37" y="17"/>
                </a:lnTo>
                <a:lnTo>
                  <a:pt x="37" y="14"/>
                </a:lnTo>
                <a:lnTo>
                  <a:pt x="37" y="11"/>
                </a:lnTo>
                <a:lnTo>
                  <a:pt x="39" y="6"/>
                </a:lnTo>
                <a:lnTo>
                  <a:pt x="39" y="3"/>
                </a:lnTo>
                <a:lnTo>
                  <a:pt x="40" y="0"/>
                </a:lnTo>
                <a:lnTo>
                  <a:pt x="37" y="2"/>
                </a:lnTo>
                <a:lnTo>
                  <a:pt x="36" y="2"/>
                </a:lnTo>
                <a:lnTo>
                  <a:pt x="33" y="2"/>
                </a:lnTo>
                <a:lnTo>
                  <a:pt x="30" y="2"/>
                </a:lnTo>
                <a:lnTo>
                  <a:pt x="27" y="2"/>
                </a:lnTo>
                <a:lnTo>
                  <a:pt x="24" y="3"/>
                </a:lnTo>
                <a:lnTo>
                  <a:pt x="21" y="3"/>
                </a:lnTo>
                <a:lnTo>
                  <a:pt x="19" y="5"/>
                </a:lnTo>
              </a:path>
            </a:pathLst>
          </a:custGeom>
          <a:solidFill>
            <a:srgbClr val="FFFF00"/>
          </a:solidFill>
          <a:ln w="4763">
            <a:solidFill>
              <a:srgbClr val="990000"/>
            </a:solidFill>
            <a:round/>
            <a:headEnd/>
            <a:tailEnd/>
          </a:ln>
        </p:spPr>
        <p:txBody>
          <a:bodyPr/>
          <a:lstStyle/>
          <a:p>
            <a:endParaRPr lang="en-US"/>
          </a:p>
        </p:txBody>
      </p:sp>
      <p:sp>
        <p:nvSpPr>
          <p:cNvPr id="53373" name="Freeform 124"/>
          <p:cNvSpPr>
            <a:spLocks/>
          </p:cNvSpPr>
          <p:nvPr/>
        </p:nvSpPr>
        <p:spPr bwMode="auto">
          <a:xfrm>
            <a:off x="6838954" y="4156076"/>
            <a:ext cx="73025" cy="57151"/>
          </a:xfrm>
          <a:custGeom>
            <a:avLst/>
            <a:gdLst>
              <a:gd name="T0" fmla="*/ 2147483647 w 52"/>
              <a:gd name="T1" fmla="*/ 2147483647 h 36"/>
              <a:gd name="T2" fmla="*/ 2147483647 w 52"/>
              <a:gd name="T3" fmla="*/ 2147483647 h 36"/>
              <a:gd name="T4" fmla="*/ 2147483647 w 52"/>
              <a:gd name="T5" fmla="*/ 2147483647 h 36"/>
              <a:gd name="T6" fmla="*/ 2147483647 w 52"/>
              <a:gd name="T7" fmla="*/ 2147483647 h 36"/>
              <a:gd name="T8" fmla="*/ 2147483647 w 52"/>
              <a:gd name="T9" fmla="*/ 2147483647 h 36"/>
              <a:gd name="T10" fmla="*/ 0 w 52"/>
              <a:gd name="T11" fmla="*/ 2147483647 h 36"/>
              <a:gd name="T12" fmla="*/ 0 w 52"/>
              <a:gd name="T13" fmla="*/ 2147483647 h 36"/>
              <a:gd name="T14" fmla="*/ 0 w 52"/>
              <a:gd name="T15" fmla="*/ 2147483647 h 36"/>
              <a:gd name="T16" fmla="*/ 0 w 52"/>
              <a:gd name="T17" fmla="*/ 2147483647 h 36"/>
              <a:gd name="T18" fmla="*/ 2147483647 w 52"/>
              <a:gd name="T19" fmla="*/ 2147483647 h 36"/>
              <a:gd name="T20" fmla="*/ 2147483647 w 52"/>
              <a:gd name="T21" fmla="*/ 2147483647 h 36"/>
              <a:gd name="T22" fmla="*/ 2147483647 w 52"/>
              <a:gd name="T23" fmla="*/ 2147483647 h 36"/>
              <a:gd name="T24" fmla="*/ 2147483647 w 52"/>
              <a:gd name="T25" fmla="*/ 2147483647 h 36"/>
              <a:gd name="T26" fmla="*/ 2147483647 w 52"/>
              <a:gd name="T27" fmla="*/ 2147483647 h 36"/>
              <a:gd name="T28" fmla="*/ 2147483647 w 52"/>
              <a:gd name="T29" fmla="*/ 2147483647 h 36"/>
              <a:gd name="T30" fmla="*/ 2147483647 w 52"/>
              <a:gd name="T31" fmla="*/ 2147483647 h 36"/>
              <a:gd name="T32" fmla="*/ 2147483647 w 52"/>
              <a:gd name="T33" fmla="*/ 2147483647 h 36"/>
              <a:gd name="T34" fmla="*/ 2147483647 w 52"/>
              <a:gd name="T35" fmla="*/ 2147483647 h 36"/>
              <a:gd name="T36" fmla="*/ 2147483647 w 52"/>
              <a:gd name="T37" fmla="*/ 2147483647 h 36"/>
              <a:gd name="T38" fmla="*/ 2147483647 w 52"/>
              <a:gd name="T39" fmla="*/ 2147483647 h 36"/>
              <a:gd name="T40" fmla="*/ 2147483647 w 52"/>
              <a:gd name="T41" fmla="*/ 2147483647 h 36"/>
              <a:gd name="T42" fmla="*/ 2147483647 w 52"/>
              <a:gd name="T43" fmla="*/ 2147483647 h 36"/>
              <a:gd name="T44" fmla="*/ 2147483647 w 52"/>
              <a:gd name="T45" fmla="*/ 2147483647 h 36"/>
              <a:gd name="T46" fmla="*/ 2147483647 w 52"/>
              <a:gd name="T47" fmla="*/ 2147483647 h 36"/>
              <a:gd name="T48" fmla="*/ 2147483647 w 52"/>
              <a:gd name="T49" fmla="*/ 2147483647 h 36"/>
              <a:gd name="T50" fmla="*/ 2147483647 w 52"/>
              <a:gd name="T51" fmla="*/ 2147483647 h 36"/>
              <a:gd name="T52" fmla="*/ 2147483647 w 52"/>
              <a:gd name="T53" fmla="*/ 2147483647 h 36"/>
              <a:gd name="T54" fmla="*/ 2147483647 w 52"/>
              <a:gd name="T55" fmla="*/ 2147483647 h 36"/>
              <a:gd name="T56" fmla="*/ 2147483647 w 52"/>
              <a:gd name="T57" fmla="*/ 2147483647 h 36"/>
              <a:gd name="T58" fmla="*/ 2147483647 w 52"/>
              <a:gd name="T59" fmla="*/ 2147483647 h 36"/>
              <a:gd name="T60" fmla="*/ 2147483647 w 52"/>
              <a:gd name="T61" fmla="*/ 2147483647 h 36"/>
              <a:gd name="T62" fmla="*/ 2147483647 w 52"/>
              <a:gd name="T63" fmla="*/ 2147483647 h 36"/>
              <a:gd name="T64" fmla="*/ 2147483647 w 52"/>
              <a:gd name="T65" fmla="*/ 2147483647 h 36"/>
              <a:gd name="T66" fmla="*/ 2147483647 w 52"/>
              <a:gd name="T67" fmla="*/ 2147483647 h 36"/>
              <a:gd name="T68" fmla="*/ 2147483647 w 52"/>
              <a:gd name="T69" fmla="*/ 2147483647 h 36"/>
              <a:gd name="T70" fmla="*/ 2147483647 w 52"/>
              <a:gd name="T71" fmla="*/ 2147483647 h 36"/>
              <a:gd name="T72" fmla="*/ 2147483647 w 52"/>
              <a:gd name="T73" fmla="*/ 0 h 36"/>
              <a:gd name="T74" fmla="*/ 2147483647 w 52"/>
              <a:gd name="T75" fmla="*/ 0 h 36"/>
              <a:gd name="T76" fmla="*/ 2147483647 w 52"/>
              <a:gd name="T77" fmla="*/ 0 h 36"/>
              <a:gd name="T78" fmla="*/ 2147483647 w 52"/>
              <a:gd name="T79" fmla="*/ 2147483647 h 36"/>
              <a:gd name="T80" fmla="*/ 2147483647 w 52"/>
              <a:gd name="T81" fmla="*/ 2147483647 h 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52"/>
              <a:gd name="T124" fmla="*/ 0 h 36"/>
              <a:gd name="T125" fmla="*/ 52 w 52"/>
              <a:gd name="T126" fmla="*/ 36 h 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52" h="36">
                <a:moveTo>
                  <a:pt x="9" y="3"/>
                </a:moveTo>
                <a:lnTo>
                  <a:pt x="7" y="5"/>
                </a:lnTo>
                <a:lnTo>
                  <a:pt x="4" y="6"/>
                </a:lnTo>
                <a:lnTo>
                  <a:pt x="3" y="8"/>
                </a:lnTo>
                <a:lnTo>
                  <a:pt x="1" y="9"/>
                </a:lnTo>
                <a:lnTo>
                  <a:pt x="0" y="12"/>
                </a:lnTo>
                <a:lnTo>
                  <a:pt x="0" y="14"/>
                </a:lnTo>
                <a:lnTo>
                  <a:pt x="0" y="15"/>
                </a:lnTo>
                <a:lnTo>
                  <a:pt x="0" y="16"/>
                </a:lnTo>
                <a:lnTo>
                  <a:pt x="3" y="21"/>
                </a:lnTo>
                <a:lnTo>
                  <a:pt x="7" y="25"/>
                </a:lnTo>
                <a:lnTo>
                  <a:pt x="10" y="28"/>
                </a:lnTo>
                <a:lnTo>
                  <a:pt x="15" y="31"/>
                </a:lnTo>
                <a:lnTo>
                  <a:pt x="18" y="34"/>
                </a:lnTo>
                <a:lnTo>
                  <a:pt x="22" y="36"/>
                </a:lnTo>
                <a:lnTo>
                  <a:pt x="27" y="36"/>
                </a:lnTo>
                <a:lnTo>
                  <a:pt x="32" y="36"/>
                </a:lnTo>
                <a:lnTo>
                  <a:pt x="35" y="34"/>
                </a:lnTo>
                <a:lnTo>
                  <a:pt x="38" y="33"/>
                </a:lnTo>
                <a:lnTo>
                  <a:pt x="41" y="31"/>
                </a:lnTo>
                <a:lnTo>
                  <a:pt x="43" y="28"/>
                </a:lnTo>
                <a:lnTo>
                  <a:pt x="46" y="25"/>
                </a:lnTo>
                <a:lnTo>
                  <a:pt x="47" y="22"/>
                </a:lnTo>
                <a:lnTo>
                  <a:pt x="50" y="19"/>
                </a:lnTo>
                <a:lnTo>
                  <a:pt x="52" y="16"/>
                </a:lnTo>
                <a:lnTo>
                  <a:pt x="52" y="14"/>
                </a:lnTo>
                <a:lnTo>
                  <a:pt x="52" y="11"/>
                </a:lnTo>
                <a:lnTo>
                  <a:pt x="50" y="9"/>
                </a:lnTo>
                <a:lnTo>
                  <a:pt x="49" y="8"/>
                </a:lnTo>
                <a:lnTo>
                  <a:pt x="46" y="6"/>
                </a:lnTo>
                <a:lnTo>
                  <a:pt x="44" y="5"/>
                </a:lnTo>
                <a:lnTo>
                  <a:pt x="41" y="3"/>
                </a:lnTo>
                <a:lnTo>
                  <a:pt x="40" y="3"/>
                </a:lnTo>
                <a:lnTo>
                  <a:pt x="35" y="3"/>
                </a:lnTo>
                <a:lnTo>
                  <a:pt x="32" y="2"/>
                </a:lnTo>
                <a:lnTo>
                  <a:pt x="28" y="2"/>
                </a:lnTo>
                <a:lnTo>
                  <a:pt x="25" y="0"/>
                </a:lnTo>
                <a:lnTo>
                  <a:pt x="21" y="0"/>
                </a:lnTo>
                <a:lnTo>
                  <a:pt x="16" y="0"/>
                </a:lnTo>
                <a:lnTo>
                  <a:pt x="13" y="2"/>
                </a:lnTo>
                <a:lnTo>
                  <a:pt x="9" y="3"/>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374" name="Freeform 125"/>
          <p:cNvSpPr>
            <a:spLocks/>
          </p:cNvSpPr>
          <p:nvPr/>
        </p:nvSpPr>
        <p:spPr bwMode="auto">
          <a:xfrm>
            <a:off x="6838954" y="4156076"/>
            <a:ext cx="73025" cy="57151"/>
          </a:xfrm>
          <a:custGeom>
            <a:avLst/>
            <a:gdLst>
              <a:gd name="T0" fmla="*/ 2147483647 w 52"/>
              <a:gd name="T1" fmla="*/ 2147483647 h 36"/>
              <a:gd name="T2" fmla="*/ 2147483647 w 52"/>
              <a:gd name="T3" fmla="*/ 2147483647 h 36"/>
              <a:gd name="T4" fmla="*/ 2147483647 w 52"/>
              <a:gd name="T5" fmla="*/ 2147483647 h 36"/>
              <a:gd name="T6" fmla="*/ 2147483647 w 52"/>
              <a:gd name="T7" fmla="*/ 2147483647 h 36"/>
              <a:gd name="T8" fmla="*/ 2147483647 w 52"/>
              <a:gd name="T9" fmla="*/ 2147483647 h 36"/>
              <a:gd name="T10" fmla="*/ 0 w 52"/>
              <a:gd name="T11" fmla="*/ 2147483647 h 36"/>
              <a:gd name="T12" fmla="*/ 0 w 52"/>
              <a:gd name="T13" fmla="*/ 2147483647 h 36"/>
              <a:gd name="T14" fmla="*/ 0 w 52"/>
              <a:gd name="T15" fmla="*/ 2147483647 h 36"/>
              <a:gd name="T16" fmla="*/ 0 w 52"/>
              <a:gd name="T17" fmla="*/ 2147483647 h 36"/>
              <a:gd name="T18" fmla="*/ 2147483647 w 52"/>
              <a:gd name="T19" fmla="*/ 2147483647 h 36"/>
              <a:gd name="T20" fmla="*/ 2147483647 w 52"/>
              <a:gd name="T21" fmla="*/ 2147483647 h 36"/>
              <a:gd name="T22" fmla="*/ 2147483647 w 52"/>
              <a:gd name="T23" fmla="*/ 2147483647 h 36"/>
              <a:gd name="T24" fmla="*/ 2147483647 w 52"/>
              <a:gd name="T25" fmla="*/ 2147483647 h 36"/>
              <a:gd name="T26" fmla="*/ 2147483647 w 52"/>
              <a:gd name="T27" fmla="*/ 2147483647 h 36"/>
              <a:gd name="T28" fmla="*/ 2147483647 w 52"/>
              <a:gd name="T29" fmla="*/ 2147483647 h 36"/>
              <a:gd name="T30" fmla="*/ 2147483647 w 52"/>
              <a:gd name="T31" fmla="*/ 2147483647 h 36"/>
              <a:gd name="T32" fmla="*/ 2147483647 w 52"/>
              <a:gd name="T33" fmla="*/ 2147483647 h 36"/>
              <a:gd name="T34" fmla="*/ 2147483647 w 52"/>
              <a:gd name="T35" fmla="*/ 2147483647 h 36"/>
              <a:gd name="T36" fmla="*/ 2147483647 w 52"/>
              <a:gd name="T37" fmla="*/ 2147483647 h 36"/>
              <a:gd name="T38" fmla="*/ 2147483647 w 52"/>
              <a:gd name="T39" fmla="*/ 2147483647 h 36"/>
              <a:gd name="T40" fmla="*/ 2147483647 w 52"/>
              <a:gd name="T41" fmla="*/ 2147483647 h 36"/>
              <a:gd name="T42" fmla="*/ 2147483647 w 52"/>
              <a:gd name="T43" fmla="*/ 2147483647 h 36"/>
              <a:gd name="T44" fmla="*/ 2147483647 w 52"/>
              <a:gd name="T45" fmla="*/ 2147483647 h 36"/>
              <a:gd name="T46" fmla="*/ 2147483647 w 52"/>
              <a:gd name="T47" fmla="*/ 2147483647 h 36"/>
              <a:gd name="T48" fmla="*/ 2147483647 w 52"/>
              <a:gd name="T49" fmla="*/ 2147483647 h 36"/>
              <a:gd name="T50" fmla="*/ 2147483647 w 52"/>
              <a:gd name="T51" fmla="*/ 2147483647 h 36"/>
              <a:gd name="T52" fmla="*/ 2147483647 w 52"/>
              <a:gd name="T53" fmla="*/ 2147483647 h 36"/>
              <a:gd name="T54" fmla="*/ 2147483647 w 52"/>
              <a:gd name="T55" fmla="*/ 2147483647 h 36"/>
              <a:gd name="T56" fmla="*/ 2147483647 w 52"/>
              <a:gd name="T57" fmla="*/ 2147483647 h 36"/>
              <a:gd name="T58" fmla="*/ 2147483647 w 52"/>
              <a:gd name="T59" fmla="*/ 2147483647 h 36"/>
              <a:gd name="T60" fmla="*/ 2147483647 w 52"/>
              <a:gd name="T61" fmla="*/ 2147483647 h 36"/>
              <a:gd name="T62" fmla="*/ 2147483647 w 52"/>
              <a:gd name="T63" fmla="*/ 2147483647 h 36"/>
              <a:gd name="T64" fmla="*/ 2147483647 w 52"/>
              <a:gd name="T65" fmla="*/ 2147483647 h 36"/>
              <a:gd name="T66" fmla="*/ 2147483647 w 52"/>
              <a:gd name="T67" fmla="*/ 2147483647 h 36"/>
              <a:gd name="T68" fmla="*/ 2147483647 w 52"/>
              <a:gd name="T69" fmla="*/ 2147483647 h 36"/>
              <a:gd name="T70" fmla="*/ 2147483647 w 52"/>
              <a:gd name="T71" fmla="*/ 2147483647 h 36"/>
              <a:gd name="T72" fmla="*/ 2147483647 w 52"/>
              <a:gd name="T73" fmla="*/ 0 h 36"/>
              <a:gd name="T74" fmla="*/ 2147483647 w 52"/>
              <a:gd name="T75" fmla="*/ 0 h 36"/>
              <a:gd name="T76" fmla="*/ 2147483647 w 52"/>
              <a:gd name="T77" fmla="*/ 0 h 36"/>
              <a:gd name="T78" fmla="*/ 2147483647 w 52"/>
              <a:gd name="T79" fmla="*/ 2147483647 h 36"/>
              <a:gd name="T80" fmla="*/ 2147483647 w 52"/>
              <a:gd name="T81" fmla="*/ 2147483647 h 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52"/>
              <a:gd name="T124" fmla="*/ 0 h 36"/>
              <a:gd name="T125" fmla="*/ 52 w 52"/>
              <a:gd name="T126" fmla="*/ 36 h 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52" h="36">
                <a:moveTo>
                  <a:pt x="9" y="3"/>
                </a:moveTo>
                <a:lnTo>
                  <a:pt x="7" y="5"/>
                </a:lnTo>
                <a:lnTo>
                  <a:pt x="4" y="6"/>
                </a:lnTo>
                <a:lnTo>
                  <a:pt x="3" y="8"/>
                </a:lnTo>
                <a:lnTo>
                  <a:pt x="1" y="9"/>
                </a:lnTo>
                <a:lnTo>
                  <a:pt x="0" y="12"/>
                </a:lnTo>
                <a:lnTo>
                  <a:pt x="0" y="14"/>
                </a:lnTo>
                <a:lnTo>
                  <a:pt x="0" y="15"/>
                </a:lnTo>
                <a:lnTo>
                  <a:pt x="0" y="16"/>
                </a:lnTo>
                <a:lnTo>
                  <a:pt x="3" y="21"/>
                </a:lnTo>
                <a:lnTo>
                  <a:pt x="7" y="25"/>
                </a:lnTo>
                <a:lnTo>
                  <a:pt x="10" y="28"/>
                </a:lnTo>
                <a:lnTo>
                  <a:pt x="15" y="31"/>
                </a:lnTo>
                <a:lnTo>
                  <a:pt x="18" y="34"/>
                </a:lnTo>
                <a:lnTo>
                  <a:pt x="22" y="36"/>
                </a:lnTo>
                <a:lnTo>
                  <a:pt x="27" y="36"/>
                </a:lnTo>
                <a:lnTo>
                  <a:pt x="32" y="36"/>
                </a:lnTo>
                <a:lnTo>
                  <a:pt x="35" y="34"/>
                </a:lnTo>
                <a:lnTo>
                  <a:pt x="38" y="33"/>
                </a:lnTo>
                <a:lnTo>
                  <a:pt x="41" y="31"/>
                </a:lnTo>
                <a:lnTo>
                  <a:pt x="43" y="28"/>
                </a:lnTo>
                <a:lnTo>
                  <a:pt x="46" y="25"/>
                </a:lnTo>
                <a:lnTo>
                  <a:pt x="47" y="22"/>
                </a:lnTo>
                <a:lnTo>
                  <a:pt x="50" y="19"/>
                </a:lnTo>
                <a:lnTo>
                  <a:pt x="52" y="16"/>
                </a:lnTo>
                <a:lnTo>
                  <a:pt x="52" y="14"/>
                </a:lnTo>
                <a:lnTo>
                  <a:pt x="52" y="11"/>
                </a:lnTo>
                <a:lnTo>
                  <a:pt x="50" y="9"/>
                </a:lnTo>
                <a:lnTo>
                  <a:pt x="49" y="8"/>
                </a:lnTo>
                <a:lnTo>
                  <a:pt x="46" y="6"/>
                </a:lnTo>
                <a:lnTo>
                  <a:pt x="44" y="5"/>
                </a:lnTo>
                <a:lnTo>
                  <a:pt x="41" y="3"/>
                </a:lnTo>
                <a:lnTo>
                  <a:pt x="40" y="3"/>
                </a:lnTo>
                <a:lnTo>
                  <a:pt x="35" y="3"/>
                </a:lnTo>
                <a:lnTo>
                  <a:pt x="32" y="2"/>
                </a:lnTo>
                <a:lnTo>
                  <a:pt x="28" y="2"/>
                </a:lnTo>
                <a:lnTo>
                  <a:pt x="25" y="0"/>
                </a:lnTo>
                <a:lnTo>
                  <a:pt x="21" y="0"/>
                </a:lnTo>
                <a:lnTo>
                  <a:pt x="16" y="0"/>
                </a:lnTo>
                <a:lnTo>
                  <a:pt x="13" y="2"/>
                </a:lnTo>
                <a:lnTo>
                  <a:pt x="9" y="3"/>
                </a:lnTo>
              </a:path>
            </a:pathLst>
          </a:custGeom>
          <a:solidFill>
            <a:srgbClr val="FFFF00"/>
          </a:solidFill>
          <a:ln w="4763">
            <a:solidFill>
              <a:srgbClr val="990000"/>
            </a:solidFill>
            <a:round/>
            <a:headEnd/>
            <a:tailEnd/>
          </a:ln>
        </p:spPr>
        <p:txBody>
          <a:bodyPr/>
          <a:lstStyle/>
          <a:p>
            <a:endParaRPr lang="en-US"/>
          </a:p>
        </p:txBody>
      </p:sp>
      <p:sp>
        <p:nvSpPr>
          <p:cNvPr id="53375" name="Freeform 126"/>
          <p:cNvSpPr>
            <a:spLocks/>
          </p:cNvSpPr>
          <p:nvPr/>
        </p:nvSpPr>
        <p:spPr bwMode="auto">
          <a:xfrm>
            <a:off x="6834190" y="4105278"/>
            <a:ext cx="52387" cy="36513"/>
          </a:xfrm>
          <a:custGeom>
            <a:avLst/>
            <a:gdLst>
              <a:gd name="T0" fmla="*/ 2147483647 w 37"/>
              <a:gd name="T1" fmla="*/ 0 h 23"/>
              <a:gd name="T2" fmla="*/ 2147483647 w 37"/>
              <a:gd name="T3" fmla="*/ 2147483647 h 23"/>
              <a:gd name="T4" fmla="*/ 2147483647 w 37"/>
              <a:gd name="T5" fmla="*/ 2147483647 h 23"/>
              <a:gd name="T6" fmla="*/ 2147483647 w 37"/>
              <a:gd name="T7" fmla="*/ 2147483647 h 23"/>
              <a:gd name="T8" fmla="*/ 2147483647 w 37"/>
              <a:gd name="T9" fmla="*/ 2147483647 h 23"/>
              <a:gd name="T10" fmla="*/ 0 w 37"/>
              <a:gd name="T11" fmla="*/ 2147483647 h 23"/>
              <a:gd name="T12" fmla="*/ 0 w 37"/>
              <a:gd name="T13" fmla="*/ 2147483647 h 23"/>
              <a:gd name="T14" fmla="*/ 0 w 37"/>
              <a:gd name="T15" fmla="*/ 2147483647 h 23"/>
              <a:gd name="T16" fmla="*/ 0 w 37"/>
              <a:gd name="T17" fmla="*/ 2147483647 h 23"/>
              <a:gd name="T18" fmla="*/ 2147483647 w 37"/>
              <a:gd name="T19" fmla="*/ 2147483647 h 23"/>
              <a:gd name="T20" fmla="*/ 2147483647 w 37"/>
              <a:gd name="T21" fmla="*/ 2147483647 h 23"/>
              <a:gd name="T22" fmla="*/ 2147483647 w 37"/>
              <a:gd name="T23" fmla="*/ 2147483647 h 23"/>
              <a:gd name="T24" fmla="*/ 2147483647 w 37"/>
              <a:gd name="T25" fmla="*/ 2147483647 h 23"/>
              <a:gd name="T26" fmla="*/ 2147483647 w 37"/>
              <a:gd name="T27" fmla="*/ 2147483647 h 23"/>
              <a:gd name="T28" fmla="*/ 2147483647 w 37"/>
              <a:gd name="T29" fmla="*/ 2147483647 h 23"/>
              <a:gd name="T30" fmla="*/ 2147483647 w 37"/>
              <a:gd name="T31" fmla="*/ 2147483647 h 23"/>
              <a:gd name="T32" fmla="*/ 2147483647 w 37"/>
              <a:gd name="T33" fmla="*/ 2147483647 h 23"/>
              <a:gd name="T34" fmla="*/ 2147483647 w 37"/>
              <a:gd name="T35" fmla="*/ 2147483647 h 23"/>
              <a:gd name="T36" fmla="*/ 2147483647 w 37"/>
              <a:gd name="T37" fmla="*/ 2147483647 h 23"/>
              <a:gd name="T38" fmla="*/ 2147483647 w 37"/>
              <a:gd name="T39" fmla="*/ 2147483647 h 23"/>
              <a:gd name="T40" fmla="*/ 2147483647 w 37"/>
              <a:gd name="T41" fmla="*/ 2147483647 h 23"/>
              <a:gd name="T42" fmla="*/ 2147483647 w 37"/>
              <a:gd name="T43" fmla="*/ 2147483647 h 23"/>
              <a:gd name="T44" fmla="*/ 2147483647 w 37"/>
              <a:gd name="T45" fmla="*/ 2147483647 h 23"/>
              <a:gd name="T46" fmla="*/ 2147483647 w 37"/>
              <a:gd name="T47" fmla="*/ 2147483647 h 23"/>
              <a:gd name="T48" fmla="*/ 2147483647 w 37"/>
              <a:gd name="T49" fmla="*/ 2147483647 h 23"/>
              <a:gd name="T50" fmla="*/ 2147483647 w 37"/>
              <a:gd name="T51" fmla="*/ 2147483647 h 23"/>
              <a:gd name="T52" fmla="*/ 2147483647 w 37"/>
              <a:gd name="T53" fmla="*/ 2147483647 h 23"/>
              <a:gd name="T54" fmla="*/ 2147483647 w 37"/>
              <a:gd name="T55" fmla="*/ 2147483647 h 23"/>
              <a:gd name="T56" fmla="*/ 2147483647 w 37"/>
              <a:gd name="T57" fmla="*/ 2147483647 h 23"/>
              <a:gd name="T58" fmla="*/ 2147483647 w 37"/>
              <a:gd name="T59" fmla="*/ 2147483647 h 23"/>
              <a:gd name="T60" fmla="*/ 2147483647 w 37"/>
              <a:gd name="T61" fmla="*/ 2147483647 h 23"/>
              <a:gd name="T62" fmla="*/ 2147483647 w 37"/>
              <a:gd name="T63" fmla="*/ 2147483647 h 23"/>
              <a:gd name="T64" fmla="*/ 2147483647 w 37"/>
              <a:gd name="T65" fmla="*/ 2147483647 h 23"/>
              <a:gd name="T66" fmla="*/ 2147483647 w 37"/>
              <a:gd name="T67" fmla="*/ 2147483647 h 23"/>
              <a:gd name="T68" fmla="*/ 2147483647 w 37"/>
              <a:gd name="T69" fmla="*/ 2147483647 h 23"/>
              <a:gd name="T70" fmla="*/ 2147483647 w 37"/>
              <a:gd name="T71" fmla="*/ 2147483647 h 23"/>
              <a:gd name="T72" fmla="*/ 2147483647 w 37"/>
              <a:gd name="T73" fmla="*/ 2147483647 h 23"/>
              <a:gd name="T74" fmla="*/ 2147483647 w 37"/>
              <a:gd name="T75" fmla="*/ 2147483647 h 23"/>
              <a:gd name="T76" fmla="*/ 2147483647 w 37"/>
              <a:gd name="T77" fmla="*/ 2147483647 h 23"/>
              <a:gd name="T78" fmla="*/ 2147483647 w 37"/>
              <a:gd name="T79" fmla="*/ 2147483647 h 23"/>
              <a:gd name="T80" fmla="*/ 2147483647 w 37"/>
              <a:gd name="T81" fmla="*/ 2147483647 h 23"/>
              <a:gd name="T82" fmla="*/ 2147483647 w 37"/>
              <a:gd name="T83" fmla="*/ 0 h 23"/>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37"/>
              <a:gd name="T127" fmla="*/ 0 h 23"/>
              <a:gd name="T128" fmla="*/ 37 w 37"/>
              <a:gd name="T129" fmla="*/ 23 h 23"/>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37" h="23">
                <a:moveTo>
                  <a:pt x="10" y="0"/>
                </a:moveTo>
                <a:lnTo>
                  <a:pt x="7" y="1"/>
                </a:lnTo>
                <a:lnTo>
                  <a:pt x="4" y="3"/>
                </a:lnTo>
                <a:lnTo>
                  <a:pt x="3" y="4"/>
                </a:lnTo>
                <a:lnTo>
                  <a:pt x="1" y="7"/>
                </a:lnTo>
                <a:lnTo>
                  <a:pt x="0" y="10"/>
                </a:lnTo>
                <a:lnTo>
                  <a:pt x="0" y="13"/>
                </a:lnTo>
                <a:lnTo>
                  <a:pt x="0" y="16"/>
                </a:lnTo>
                <a:lnTo>
                  <a:pt x="0" y="19"/>
                </a:lnTo>
                <a:lnTo>
                  <a:pt x="1" y="20"/>
                </a:lnTo>
                <a:lnTo>
                  <a:pt x="3" y="20"/>
                </a:lnTo>
                <a:lnTo>
                  <a:pt x="3" y="22"/>
                </a:lnTo>
                <a:lnTo>
                  <a:pt x="4" y="22"/>
                </a:lnTo>
                <a:lnTo>
                  <a:pt x="7" y="22"/>
                </a:lnTo>
                <a:lnTo>
                  <a:pt x="9" y="23"/>
                </a:lnTo>
                <a:lnTo>
                  <a:pt x="10" y="23"/>
                </a:lnTo>
                <a:lnTo>
                  <a:pt x="12" y="23"/>
                </a:lnTo>
                <a:lnTo>
                  <a:pt x="13" y="23"/>
                </a:lnTo>
                <a:lnTo>
                  <a:pt x="13" y="22"/>
                </a:lnTo>
                <a:lnTo>
                  <a:pt x="15" y="22"/>
                </a:lnTo>
                <a:lnTo>
                  <a:pt x="16" y="22"/>
                </a:lnTo>
                <a:lnTo>
                  <a:pt x="16" y="20"/>
                </a:lnTo>
                <a:lnTo>
                  <a:pt x="18" y="20"/>
                </a:lnTo>
                <a:lnTo>
                  <a:pt x="19" y="19"/>
                </a:lnTo>
                <a:lnTo>
                  <a:pt x="22" y="19"/>
                </a:lnTo>
                <a:lnTo>
                  <a:pt x="25" y="19"/>
                </a:lnTo>
                <a:lnTo>
                  <a:pt x="28" y="19"/>
                </a:lnTo>
                <a:lnTo>
                  <a:pt x="32" y="19"/>
                </a:lnTo>
                <a:lnTo>
                  <a:pt x="34" y="17"/>
                </a:lnTo>
                <a:lnTo>
                  <a:pt x="37" y="16"/>
                </a:lnTo>
                <a:lnTo>
                  <a:pt x="37" y="13"/>
                </a:lnTo>
                <a:lnTo>
                  <a:pt x="37" y="8"/>
                </a:lnTo>
                <a:lnTo>
                  <a:pt x="35" y="6"/>
                </a:lnTo>
                <a:lnTo>
                  <a:pt x="34" y="4"/>
                </a:lnTo>
                <a:lnTo>
                  <a:pt x="31" y="3"/>
                </a:lnTo>
                <a:lnTo>
                  <a:pt x="27" y="3"/>
                </a:lnTo>
                <a:lnTo>
                  <a:pt x="24" y="3"/>
                </a:lnTo>
                <a:lnTo>
                  <a:pt x="19" y="3"/>
                </a:lnTo>
                <a:lnTo>
                  <a:pt x="16" y="1"/>
                </a:lnTo>
                <a:lnTo>
                  <a:pt x="12" y="1"/>
                </a:lnTo>
                <a:lnTo>
                  <a:pt x="10" y="0"/>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376" name="Freeform 127"/>
          <p:cNvSpPr>
            <a:spLocks/>
          </p:cNvSpPr>
          <p:nvPr/>
        </p:nvSpPr>
        <p:spPr bwMode="auto">
          <a:xfrm>
            <a:off x="6834190" y="4105278"/>
            <a:ext cx="52387" cy="36513"/>
          </a:xfrm>
          <a:custGeom>
            <a:avLst/>
            <a:gdLst>
              <a:gd name="T0" fmla="*/ 2147483647 w 37"/>
              <a:gd name="T1" fmla="*/ 0 h 23"/>
              <a:gd name="T2" fmla="*/ 2147483647 w 37"/>
              <a:gd name="T3" fmla="*/ 2147483647 h 23"/>
              <a:gd name="T4" fmla="*/ 2147483647 w 37"/>
              <a:gd name="T5" fmla="*/ 2147483647 h 23"/>
              <a:gd name="T6" fmla="*/ 2147483647 w 37"/>
              <a:gd name="T7" fmla="*/ 2147483647 h 23"/>
              <a:gd name="T8" fmla="*/ 2147483647 w 37"/>
              <a:gd name="T9" fmla="*/ 2147483647 h 23"/>
              <a:gd name="T10" fmla="*/ 0 w 37"/>
              <a:gd name="T11" fmla="*/ 2147483647 h 23"/>
              <a:gd name="T12" fmla="*/ 0 w 37"/>
              <a:gd name="T13" fmla="*/ 2147483647 h 23"/>
              <a:gd name="T14" fmla="*/ 0 w 37"/>
              <a:gd name="T15" fmla="*/ 2147483647 h 23"/>
              <a:gd name="T16" fmla="*/ 0 w 37"/>
              <a:gd name="T17" fmla="*/ 2147483647 h 23"/>
              <a:gd name="T18" fmla="*/ 2147483647 w 37"/>
              <a:gd name="T19" fmla="*/ 2147483647 h 23"/>
              <a:gd name="T20" fmla="*/ 2147483647 w 37"/>
              <a:gd name="T21" fmla="*/ 2147483647 h 23"/>
              <a:gd name="T22" fmla="*/ 2147483647 w 37"/>
              <a:gd name="T23" fmla="*/ 2147483647 h 23"/>
              <a:gd name="T24" fmla="*/ 2147483647 w 37"/>
              <a:gd name="T25" fmla="*/ 2147483647 h 23"/>
              <a:gd name="T26" fmla="*/ 2147483647 w 37"/>
              <a:gd name="T27" fmla="*/ 2147483647 h 23"/>
              <a:gd name="T28" fmla="*/ 2147483647 w 37"/>
              <a:gd name="T29" fmla="*/ 2147483647 h 23"/>
              <a:gd name="T30" fmla="*/ 2147483647 w 37"/>
              <a:gd name="T31" fmla="*/ 2147483647 h 23"/>
              <a:gd name="T32" fmla="*/ 2147483647 w 37"/>
              <a:gd name="T33" fmla="*/ 2147483647 h 23"/>
              <a:gd name="T34" fmla="*/ 2147483647 w 37"/>
              <a:gd name="T35" fmla="*/ 2147483647 h 23"/>
              <a:gd name="T36" fmla="*/ 2147483647 w 37"/>
              <a:gd name="T37" fmla="*/ 2147483647 h 23"/>
              <a:gd name="T38" fmla="*/ 2147483647 w 37"/>
              <a:gd name="T39" fmla="*/ 2147483647 h 23"/>
              <a:gd name="T40" fmla="*/ 2147483647 w 37"/>
              <a:gd name="T41" fmla="*/ 2147483647 h 23"/>
              <a:gd name="T42" fmla="*/ 2147483647 w 37"/>
              <a:gd name="T43" fmla="*/ 2147483647 h 23"/>
              <a:gd name="T44" fmla="*/ 2147483647 w 37"/>
              <a:gd name="T45" fmla="*/ 2147483647 h 23"/>
              <a:gd name="T46" fmla="*/ 2147483647 w 37"/>
              <a:gd name="T47" fmla="*/ 2147483647 h 23"/>
              <a:gd name="T48" fmla="*/ 2147483647 w 37"/>
              <a:gd name="T49" fmla="*/ 2147483647 h 23"/>
              <a:gd name="T50" fmla="*/ 2147483647 w 37"/>
              <a:gd name="T51" fmla="*/ 2147483647 h 23"/>
              <a:gd name="T52" fmla="*/ 2147483647 w 37"/>
              <a:gd name="T53" fmla="*/ 2147483647 h 23"/>
              <a:gd name="T54" fmla="*/ 2147483647 w 37"/>
              <a:gd name="T55" fmla="*/ 2147483647 h 23"/>
              <a:gd name="T56" fmla="*/ 2147483647 w 37"/>
              <a:gd name="T57" fmla="*/ 2147483647 h 23"/>
              <a:gd name="T58" fmla="*/ 2147483647 w 37"/>
              <a:gd name="T59" fmla="*/ 2147483647 h 23"/>
              <a:gd name="T60" fmla="*/ 2147483647 w 37"/>
              <a:gd name="T61" fmla="*/ 2147483647 h 23"/>
              <a:gd name="T62" fmla="*/ 2147483647 w 37"/>
              <a:gd name="T63" fmla="*/ 2147483647 h 23"/>
              <a:gd name="T64" fmla="*/ 2147483647 w 37"/>
              <a:gd name="T65" fmla="*/ 2147483647 h 23"/>
              <a:gd name="T66" fmla="*/ 2147483647 w 37"/>
              <a:gd name="T67" fmla="*/ 2147483647 h 23"/>
              <a:gd name="T68" fmla="*/ 2147483647 w 37"/>
              <a:gd name="T69" fmla="*/ 2147483647 h 23"/>
              <a:gd name="T70" fmla="*/ 2147483647 w 37"/>
              <a:gd name="T71" fmla="*/ 2147483647 h 23"/>
              <a:gd name="T72" fmla="*/ 2147483647 w 37"/>
              <a:gd name="T73" fmla="*/ 2147483647 h 23"/>
              <a:gd name="T74" fmla="*/ 2147483647 w 37"/>
              <a:gd name="T75" fmla="*/ 2147483647 h 23"/>
              <a:gd name="T76" fmla="*/ 2147483647 w 37"/>
              <a:gd name="T77" fmla="*/ 2147483647 h 23"/>
              <a:gd name="T78" fmla="*/ 2147483647 w 37"/>
              <a:gd name="T79" fmla="*/ 2147483647 h 23"/>
              <a:gd name="T80" fmla="*/ 2147483647 w 37"/>
              <a:gd name="T81" fmla="*/ 2147483647 h 23"/>
              <a:gd name="T82" fmla="*/ 2147483647 w 37"/>
              <a:gd name="T83" fmla="*/ 0 h 23"/>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37"/>
              <a:gd name="T127" fmla="*/ 0 h 23"/>
              <a:gd name="T128" fmla="*/ 37 w 37"/>
              <a:gd name="T129" fmla="*/ 23 h 23"/>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37" h="23">
                <a:moveTo>
                  <a:pt x="10" y="0"/>
                </a:moveTo>
                <a:lnTo>
                  <a:pt x="7" y="1"/>
                </a:lnTo>
                <a:lnTo>
                  <a:pt x="4" y="3"/>
                </a:lnTo>
                <a:lnTo>
                  <a:pt x="3" y="4"/>
                </a:lnTo>
                <a:lnTo>
                  <a:pt x="1" y="7"/>
                </a:lnTo>
                <a:lnTo>
                  <a:pt x="0" y="10"/>
                </a:lnTo>
                <a:lnTo>
                  <a:pt x="0" y="13"/>
                </a:lnTo>
                <a:lnTo>
                  <a:pt x="0" y="16"/>
                </a:lnTo>
                <a:lnTo>
                  <a:pt x="0" y="19"/>
                </a:lnTo>
                <a:lnTo>
                  <a:pt x="1" y="20"/>
                </a:lnTo>
                <a:lnTo>
                  <a:pt x="3" y="20"/>
                </a:lnTo>
                <a:lnTo>
                  <a:pt x="3" y="22"/>
                </a:lnTo>
                <a:lnTo>
                  <a:pt x="4" y="22"/>
                </a:lnTo>
                <a:lnTo>
                  <a:pt x="7" y="22"/>
                </a:lnTo>
                <a:lnTo>
                  <a:pt x="9" y="23"/>
                </a:lnTo>
                <a:lnTo>
                  <a:pt x="10" y="23"/>
                </a:lnTo>
                <a:lnTo>
                  <a:pt x="12" y="23"/>
                </a:lnTo>
                <a:lnTo>
                  <a:pt x="13" y="23"/>
                </a:lnTo>
                <a:lnTo>
                  <a:pt x="13" y="22"/>
                </a:lnTo>
                <a:lnTo>
                  <a:pt x="15" y="22"/>
                </a:lnTo>
                <a:lnTo>
                  <a:pt x="16" y="22"/>
                </a:lnTo>
                <a:lnTo>
                  <a:pt x="16" y="20"/>
                </a:lnTo>
                <a:lnTo>
                  <a:pt x="18" y="20"/>
                </a:lnTo>
                <a:lnTo>
                  <a:pt x="19" y="19"/>
                </a:lnTo>
                <a:lnTo>
                  <a:pt x="22" y="19"/>
                </a:lnTo>
                <a:lnTo>
                  <a:pt x="25" y="19"/>
                </a:lnTo>
                <a:lnTo>
                  <a:pt x="28" y="19"/>
                </a:lnTo>
                <a:lnTo>
                  <a:pt x="32" y="19"/>
                </a:lnTo>
                <a:lnTo>
                  <a:pt x="34" y="17"/>
                </a:lnTo>
                <a:lnTo>
                  <a:pt x="37" y="16"/>
                </a:lnTo>
                <a:lnTo>
                  <a:pt x="37" y="13"/>
                </a:lnTo>
                <a:lnTo>
                  <a:pt x="37" y="8"/>
                </a:lnTo>
                <a:lnTo>
                  <a:pt x="35" y="6"/>
                </a:lnTo>
                <a:lnTo>
                  <a:pt x="34" y="4"/>
                </a:lnTo>
                <a:lnTo>
                  <a:pt x="31" y="3"/>
                </a:lnTo>
                <a:lnTo>
                  <a:pt x="27" y="3"/>
                </a:lnTo>
                <a:lnTo>
                  <a:pt x="24" y="3"/>
                </a:lnTo>
                <a:lnTo>
                  <a:pt x="19" y="3"/>
                </a:lnTo>
                <a:lnTo>
                  <a:pt x="16" y="1"/>
                </a:lnTo>
                <a:lnTo>
                  <a:pt x="12" y="1"/>
                </a:lnTo>
                <a:lnTo>
                  <a:pt x="10" y="0"/>
                </a:lnTo>
              </a:path>
            </a:pathLst>
          </a:custGeom>
          <a:solidFill>
            <a:srgbClr val="FFFF00"/>
          </a:solidFill>
          <a:ln w="1588">
            <a:solidFill>
              <a:srgbClr val="990000"/>
            </a:solidFill>
            <a:round/>
            <a:headEnd/>
            <a:tailEnd/>
          </a:ln>
        </p:spPr>
        <p:txBody>
          <a:bodyPr/>
          <a:lstStyle/>
          <a:p>
            <a:endParaRPr lang="en-US"/>
          </a:p>
        </p:txBody>
      </p:sp>
      <p:sp>
        <p:nvSpPr>
          <p:cNvPr id="53377" name="Freeform 128"/>
          <p:cNvSpPr>
            <a:spLocks/>
          </p:cNvSpPr>
          <p:nvPr/>
        </p:nvSpPr>
        <p:spPr bwMode="auto">
          <a:xfrm>
            <a:off x="6834190" y="4105278"/>
            <a:ext cx="52387" cy="36513"/>
          </a:xfrm>
          <a:custGeom>
            <a:avLst/>
            <a:gdLst>
              <a:gd name="T0" fmla="*/ 2147483647 w 37"/>
              <a:gd name="T1" fmla="*/ 0 h 23"/>
              <a:gd name="T2" fmla="*/ 2147483647 w 37"/>
              <a:gd name="T3" fmla="*/ 2147483647 h 23"/>
              <a:gd name="T4" fmla="*/ 2147483647 w 37"/>
              <a:gd name="T5" fmla="*/ 2147483647 h 23"/>
              <a:gd name="T6" fmla="*/ 2147483647 w 37"/>
              <a:gd name="T7" fmla="*/ 2147483647 h 23"/>
              <a:gd name="T8" fmla="*/ 2147483647 w 37"/>
              <a:gd name="T9" fmla="*/ 2147483647 h 23"/>
              <a:gd name="T10" fmla="*/ 0 w 37"/>
              <a:gd name="T11" fmla="*/ 2147483647 h 23"/>
              <a:gd name="T12" fmla="*/ 0 w 37"/>
              <a:gd name="T13" fmla="*/ 2147483647 h 23"/>
              <a:gd name="T14" fmla="*/ 0 w 37"/>
              <a:gd name="T15" fmla="*/ 2147483647 h 23"/>
              <a:gd name="T16" fmla="*/ 0 w 37"/>
              <a:gd name="T17" fmla="*/ 2147483647 h 23"/>
              <a:gd name="T18" fmla="*/ 2147483647 w 37"/>
              <a:gd name="T19" fmla="*/ 2147483647 h 23"/>
              <a:gd name="T20" fmla="*/ 2147483647 w 37"/>
              <a:gd name="T21" fmla="*/ 2147483647 h 23"/>
              <a:gd name="T22" fmla="*/ 2147483647 w 37"/>
              <a:gd name="T23" fmla="*/ 2147483647 h 23"/>
              <a:gd name="T24" fmla="*/ 2147483647 w 37"/>
              <a:gd name="T25" fmla="*/ 2147483647 h 23"/>
              <a:gd name="T26" fmla="*/ 2147483647 w 37"/>
              <a:gd name="T27" fmla="*/ 2147483647 h 23"/>
              <a:gd name="T28" fmla="*/ 2147483647 w 37"/>
              <a:gd name="T29" fmla="*/ 2147483647 h 23"/>
              <a:gd name="T30" fmla="*/ 2147483647 w 37"/>
              <a:gd name="T31" fmla="*/ 2147483647 h 23"/>
              <a:gd name="T32" fmla="*/ 2147483647 w 37"/>
              <a:gd name="T33" fmla="*/ 2147483647 h 23"/>
              <a:gd name="T34" fmla="*/ 2147483647 w 37"/>
              <a:gd name="T35" fmla="*/ 2147483647 h 23"/>
              <a:gd name="T36" fmla="*/ 2147483647 w 37"/>
              <a:gd name="T37" fmla="*/ 2147483647 h 23"/>
              <a:gd name="T38" fmla="*/ 2147483647 w 37"/>
              <a:gd name="T39" fmla="*/ 2147483647 h 23"/>
              <a:gd name="T40" fmla="*/ 2147483647 w 37"/>
              <a:gd name="T41" fmla="*/ 2147483647 h 23"/>
              <a:gd name="T42" fmla="*/ 2147483647 w 37"/>
              <a:gd name="T43" fmla="*/ 2147483647 h 23"/>
              <a:gd name="T44" fmla="*/ 2147483647 w 37"/>
              <a:gd name="T45" fmla="*/ 2147483647 h 23"/>
              <a:gd name="T46" fmla="*/ 2147483647 w 37"/>
              <a:gd name="T47" fmla="*/ 2147483647 h 23"/>
              <a:gd name="T48" fmla="*/ 2147483647 w 37"/>
              <a:gd name="T49" fmla="*/ 2147483647 h 23"/>
              <a:gd name="T50" fmla="*/ 2147483647 w 37"/>
              <a:gd name="T51" fmla="*/ 2147483647 h 23"/>
              <a:gd name="T52" fmla="*/ 2147483647 w 37"/>
              <a:gd name="T53" fmla="*/ 2147483647 h 23"/>
              <a:gd name="T54" fmla="*/ 2147483647 w 37"/>
              <a:gd name="T55" fmla="*/ 2147483647 h 23"/>
              <a:gd name="T56" fmla="*/ 2147483647 w 37"/>
              <a:gd name="T57" fmla="*/ 2147483647 h 23"/>
              <a:gd name="T58" fmla="*/ 2147483647 w 37"/>
              <a:gd name="T59" fmla="*/ 2147483647 h 23"/>
              <a:gd name="T60" fmla="*/ 2147483647 w 37"/>
              <a:gd name="T61" fmla="*/ 2147483647 h 23"/>
              <a:gd name="T62" fmla="*/ 2147483647 w 37"/>
              <a:gd name="T63" fmla="*/ 2147483647 h 23"/>
              <a:gd name="T64" fmla="*/ 2147483647 w 37"/>
              <a:gd name="T65" fmla="*/ 2147483647 h 23"/>
              <a:gd name="T66" fmla="*/ 2147483647 w 37"/>
              <a:gd name="T67" fmla="*/ 2147483647 h 23"/>
              <a:gd name="T68" fmla="*/ 2147483647 w 37"/>
              <a:gd name="T69" fmla="*/ 2147483647 h 23"/>
              <a:gd name="T70" fmla="*/ 2147483647 w 37"/>
              <a:gd name="T71" fmla="*/ 2147483647 h 23"/>
              <a:gd name="T72" fmla="*/ 2147483647 w 37"/>
              <a:gd name="T73" fmla="*/ 2147483647 h 23"/>
              <a:gd name="T74" fmla="*/ 2147483647 w 37"/>
              <a:gd name="T75" fmla="*/ 2147483647 h 23"/>
              <a:gd name="T76" fmla="*/ 2147483647 w 37"/>
              <a:gd name="T77" fmla="*/ 2147483647 h 23"/>
              <a:gd name="T78" fmla="*/ 2147483647 w 37"/>
              <a:gd name="T79" fmla="*/ 2147483647 h 23"/>
              <a:gd name="T80" fmla="*/ 2147483647 w 37"/>
              <a:gd name="T81" fmla="*/ 2147483647 h 23"/>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37"/>
              <a:gd name="T124" fmla="*/ 0 h 23"/>
              <a:gd name="T125" fmla="*/ 37 w 37"/>
              <a:gd name="T126" fmla="*/ 23 h 23"/>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37" h="23">
                <a:moveTo>
                  <a:pt x="10" y="0"/>
                </a:moveTo>
                <a:lnTo>
                  <a:pt x="7" y="1"/>
                </a:lnTo>
                <a:lnTo>
                  <a:pt x="4" y="3"/>
                </a:lnTo>
                <a:lnTo>
                  <a:pt x="3" y="4"/>
                </a:lnTo>
                <a:lnTo>
                  <a:pt x="1" y="7"/>
                </a:lnTo>
                <a:lnTo>
                  <a:pt x="0" y="10"/>
                </a:lnTo>
                <a:lnTo>
                  <a:pt x="0" y="13"/>
                </a:lnTo>
                <a:lnTo>
                  <a:pt x="0" y="16"/>
                </a:lnTo>
                <a:lnTo>
                  <a:pt x="0" y="19"/>
                </a:lnTo>
                <a:lnTo>
                  <a:pt x="1" y="20"/>
                </a:lnTo>
                <a:lnTo>
                  <a:pt x="3" y="20"/>
                </a:lnTo>
                <a:lnTo>
                  <a:pt x="3" y="22"/>
                </a:lnTo>
                <a:lnTo>
                  <a:pt x="4" y="22"/>
                </a:lnTo>
                <a:lnTo>
                  <a:pt x="7" y="22"/>
                </a:lnTo>
                <a:lnTo>
                  <a:pt x="9" y="23"/>
                </a:lnTo>
                <a:lnTo>
                  <a:pt x="10" y="23"/>
                </a:lnTo>
                <a:lnTo>
                  <a:pt x="12" y="23"/>
                </a:lnTo>
                <a:lnTo>
                  <a:pt x="13" y="23"/>
                </a:lnTo>
                <a:lnTo>
                  <a:pt x="13" y="22"/>
                </a:lnTo>
                <a:lnTo>
                  <a:pt x="15" y="22"/>
                </a:lnTo>
                <a:lnTo>
                  <a:pt x="16" y="22"/>
                </a:lnTo>
                <a:lnTo>
                  <a:pt x="16" y="20"/>
                </a:lnTo>
                <a:lnTo>
                  <a:pt x="18" y="20"/>
                </a:lnTo>
                <a:lnTo>
                  <a:pt x="19" y="19"/>
                </a:lnTo>
                <a:lnTo>
                  <a:pt x="22" y="19"/>
                </a:lnTo>
                <a:lnTo>
                  <a:pt x="25" y="19"/>
                </a:lnTo>
                <a:lnTo>
                  <a:pt x="28" y="19"/>
                </a:lnTo>
                <a:lnTo>
                  <a:pt x="32" y="19"/>
                </a:lnTo>
                <a:lnTo>
                  <a:pt x="34" y="17"/>
                </a:lnTo>
                <a:lnTo>
                  <a:pt x="37" y="16"/>
                </a:lnTo>
                <a:lnTo>
                  <a:pt x="37" y="13"/>
                </a:lnTo>
                <a:lnTo>
                  <a:pt x="37" y="8"/>
                </a:lnTo>
                <a:lnTo>
                  <a:pt x="35" y="6"/>
                </a:lnTo>
                <a:lnTo>
                  <a:pt x="34" y="4"/>
                </a:lnTo>
                <a:lnTo>
                  <a:pt x="31" y="3"/>
                </a:lnTo>
                <a:lnTo>
                  <a:pt x="27" y="3"/>
                </a:lnTo>
                <a:lnTo>
                  <a:pt x="24" y="3"/>
                </a:lnTo>
                <a:lnTo>
                  <a:pt x="19" y="3"/>
                </a:lnTo>
                <a:lnTo>
                  <a:pt x="16" y="1"/>
                </a:lnTo>
                <a:lnTo>
                  <a:pt x="12" y="1"/>
                </a:lnTo>
              </a:path>
            </a:pathLst>
          </a:custGeom>
          <a:solidFill>
            <a:srgbClr val="FFFF00"/>
          </a:solidFill>
          <a:ln w="4763">
            <a:solidFill>
              <a:srgbClr val="990000"/>
            </a:solidFill>
            <a:round/>
            <a:headEnd/>
            <a:tailEnd/>
          </a:ln>
        </p:spPr>
        <p:txBody>
          <a:bodyPr/>
          <a:lstStyle/>
          <a:p>
            <a:endParaRPr lang="en-US"/>
          </a:p>
        </p:txBody>
      </p:sp>
      <p:sp>
        <p:nvSpPr>
          <p:cNvPr id="53378" name="Freeform 129"/>
          <p:cNvSpPr>
            <a:spLocks/>
          </p:cNvSpPr>
          <p:nvPr/>
        </p:nvSpPr>
        <p:spPr bwMode="auto">
          <a:xfrm>
            <a:off x="6838951" y="4057654"/>
            <a:ext cx="88900" cy="47625"/>
          </a:xfrm>
          <a:custGeom>
            <a:avLst/>
            <a:gdLst>
              <a:gd name="T0" fmla="*/ 2147483647 w 64"/>
              <a:gd name="T1" fmla="*/ 2147483647 h 30"/>
              <a:gd name="T2" fmla="*/ 2147483647 w 64"/>
              <a:gd name="T3" fmla="*/ 0 h 30"/>
              <a:gd name="T4" fmla="*/ 2147483647 w 64"/>
              <a:gd name="T5" fmla="*/ 0 h 30"/>
              <a:gd name="T6" fmla="*/ 2147483647 w 64"/>
              <a:gd name="T7" fmla="*/ 2147483647 h 30"/>
              <a:gd name="T8" fmla="*/ 2147483647 w 64"/>
              <a:gd name="T9" fmla="*/ 2147483647 h 30"/>
              <a:gd name="T10" fmla="*/ 2147483647 w 64"/>
              <a:gd name="T11" fmla="*/ 2147483647 h 30"/>
              <a:gd name="T12" fmla="*/ 2147483647 w 64"/>
              <a:gd name="T13" fmla="*/ 2147483647 h 30"/>
              <a:gd name="T14" fmla="*/ 2147483647 w 64"/>
              <a:gd name="T15" fmla="*/ 2147483647 h 30"/>
              <a:gd name="T16" fmla="*/ 0 w 64"/>
              <a:gd name="T17" fmla="*/ 2147483647 h 30"/>
              <a:gd name="T18" fmla="*/ 0 w 64"/>
              <a:gd name="T19" fmla="*/ 2147483647 h 30"/>
              <a:gd name="T20" fmla="*/ 0 w 64"/>
              <a:gd name="T21" fmla="*/ 2147483647 h 30"/>
              <a:gd name="T22" fmla="*/ 0 w 64"/>
              <a:gd name="T23" fmla="*/ 2147483647 h 30"/>
              <a:gd name="T24" fmla="*/ 2147483647 w 64"/>
              <a:gd name="T25" fmla="*/ 2147483647 h 30"/>
              <a:gd name="T26" fmla="*/ 2147483647 w 64"/>
              <a:gd name="T27" fmla="*/ 2147483647 h 30"/>
              <a:gd name="T28" fmla="*/ 2147483647 w 64"/>
              <a:gd name="T29" fmla="*/ 2147483647 h 30"/>
              <a:gd name="T30" fmla="*/ 2147483647 w 64"/>
              <a:gd name="T31" fmla="*/ 2147483647 h 30"/>
              <a:gd name="T32" fmla="*/ 2147483647 w 64"/>
              <a:gd name="T33" fmla="*/ 2147483647 h 30"/>
              <a:gd name="T34" fmla="*/ 2147483647 w 64"/>
              <a:gd name="T35" fmla="*/ 2147483647 h 30"/>
              <a:gd name="T36" fmla="*/ 2147483647 w 64"/>
              <a:gd name="T37" fmla="*/ 2147483647 h 30"/>
              <a:gd name="T38" fmla="*/ 2147483647 w 64"/>
              <a:gd name="T39" fmla="*/ 2147483647 h 30"/>
              <a:gd name="T40" fmla="*/ 2147483647 w 64"/>
              <a:gd name="T41" fmla="*/ 2147483647 h 30"/>
              <a:gd name="T42" fmla="*/ 2147483647 w 64"/>
              <a:gd name="T43" fmla="*/ 2147483647 h 30"/>
              <a:gd name="T44" fmla="*/ 2147483647 w 64"/>
              <a:gd name="T45" fmla="*/ 2147483647 h 30"/>
              <a:gd name="T46" fmla="*/ 2147483647 w 64"/>
              <a:gd name="T47" fmla="*/ 2147483647 h 30"/>
              <a:gd name="T48" fmla="*/ 2147483647 w 64"/>
              <a:gd name="T49" fmla="*/ 2147483647 h 30"/>
              <a:gd name="T50" fmla="*/ 2147483647 w 64"/>
              <a:gd name="T51" fmla="*/ 2147483647 h 30"/>
              <a:gd name="T52" fmla="*/ 2147483647 w 64"/>
              <a:gd name="T53" fmla="*/ 2147483647 h 30"/>
              <a:gd name="T54" fmla="*/ 2147483647 w 64"/>
              <a:gd name="T55" fmla="*/ 2147483647 h 30"/>
              <a:gd name="T56" fmla="*/ 2147483647 w 64"/>
              <a:gd name="T57" fmla="*/ 2147483647 h 30"/>
              <a:gd name="T58" fmla="*/ 2147483647 w 64"/>
              <a:gd name="T59" fmla="*/ 2147483647 h 30"/>
              <a:gd name="T60" fmla="*/ 2147483647 w 64"/>
              <a:gd name="T61" fmla="*/ 2147483647 h 30"/>
              <a:gd name="T62" fmla="*/ 2147483647 w 64"/>
              <a:gd name="T63" fmla="*/ 2147483647 h 30"/>
              <a:gd name="T64" fmla="*/ 2147483647 w 64"/>
              <a:gd name="T65" fmla="*/ 2147483647 h 30"/>
              <a:gd name="T66" fmla="*/ 2147483647 w 64"/>
              <a:gd name="T67" fmla="*/ 2147483647 h 30"/>
              <a:gd name="T68" fmla="*/ 2147483647 w 64"/>
              <a:gd name="T69" fmla="*/ 2147483647 h 30"/>
              <a:gd name="T70" fmla="*/ 2147483647 w 64"/>
              <a:gd name="T71" fmla="*/ 2147483647 h 30"/>
              <a:gd name="T72" fmla="*/ 2147483647 w 64"/>
              <a:gd name="T73" fmla="*/ 2147483647 h 30"/>
              <a:gd name="T74" fmla="*/ 2147483647 w 64"/>
              <a:gd name="T75" fmla="*/ 2147483647 h 30"/>
              <a:gd name="T76" fmla="*/ 2147483647 w 64"/>
              <a:gd name="T77" fmla="*/ 2147483647 h 30"/>
              <a:gd name="T78" fmla="*/ 2147483647 w 64"/>
              <a:gd name="T79" fmla="*/ 2147483647 h 30"/>
              <a:gd name="T80" fmla="*/ 2147483647 w 64"/>
              <a:gd name="T81" fmla="*/ 2147483647 h 30"/>
              <a:gd name="T82" fmla="*/ 2147483647 w 64"/>
              <a:gd name="T83" fmla="*/ 2147483647 h 30"/>
              <a:gd name="T84" fmla="*/ 2147483647 w 64"/>
              <a:gd name="T85" fmla="*/ 2147483647 h 30"/>
              <a:gd name="T86" fmla="*/ 2147483647 w 64"/>
              <a:gd name="T87" fmla="*/ 2147483647 h 30"/>
              <a:gd name="T88" fmla="*/ 2147483647 w 64"/>
              <a:gd name="T89" fmla="*/ 2147483647 h 30"/>
              <a:gd name="T90" fmla="*/ 2147483647 w 64"/>
              <a:gd name="T91" fmla="*/ 2147483647 h 30"/>
              <a:gd name="T92" fmla="*/ 2147483647 w 64"/>
              <a:gd name="T93" fmla="*/ 2147483647 h 30"/>
              <a:gd name="T94" fmla="*/ 2147483647 w 64"/>
              <a:gd name="T95" fmla="*/ 2147483647 h 30"/>
              <a:gd name="T96" fmla="*/ 2147483647 w 64"/>
              <a:gd name="T97" fmla="*/ 2147483647 h 30"/>
              <a:gd name="T98" fmla="*/ 2147483647 w 64"/>
              <a:gd name="T99" fmla="*/ 2147483647 h 30"/>
              <a:gd name="T100" fmla="*/ 2147483647 w 64"/>
              <a:gd name="T101" fmla="*/ 2147483647 h 30"/>
              <a:gd name="T102" fmla="*/ 2147483647 w 64"/>
              <a:gd name="T103" fmla="*/ 2147483647 h 30"/>
              <a:gd name="T104" fmla="*/ 2147483647 w 64"/>
              <a:gd name="T105" fmla="*/ 2147483647 h 30"/>
              <a:gd name="T106" fmla="*/ 2147483647 w 64"/>
              <a:gd name="T107" fmla="*/ 2147483647 h 30"/>
              <a:gd name="T108" fmla="*/ 2147483647 w 64"/>
              <a:gd name="T109" fmla="*/ 2147483647 h 30"/>
              <a:gd name="T110" fmla="*/ 2147483647 w 64"/>
              <a:gd name="T111" fmla="*/ 2147483647 h 30"/>
              <a:gd name="T112" fmla="*/ 2147483647 w 64"/>
              <a:gd name="T113" fmla="*/ 2147483647 h 30"/>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64"/>
              <a:gd name="T172" fmla="*/ 0 h 30"/>
              <a:gd name="T173" fmla="*/ 64 w 64"/>
              <a:gd name="T174" fmla="*/ 30 h 30"/>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64" h="30">
                <a:moveTo>
                  <a:pt x="28" y="1"/>
                </a:moveTo>
                <a:lnTo>
                  <a:pt x="24" y="0"/>
                </a:lnTo>
                <a:lnTo>
                  <a:pt x="19" y="0"/>
                </a:lnTo>
                <a:lnTo>
                  <a:pt x="15" y="1"/>
                </a:lnTo>
                <a:lnTo>
                  <a:pt x="10" y="1"/>
                </a:lnTo>
                <a:lnTo>
                  <a:pt x="6" y="3"/>
                </a:lnTo>
                <a:lnTo>
                  <a:pt x="3" y="6"/>
                </a:lnTo>
                <a:lnTo>
                  <a:pt x="1" y="9"/>
                </a:lnTo>
                <a:lnTo>
                  <a:pt x="0" y="13"/>
                </a:lnTo>
                <a:lnTo>
                  <a:pt x="0" y="15"/>
                </a:lnTo>
                <a:lnTo>
                  <a:pt x="0" y="16"/>
                </a:lnTo>
                <a:lnTo>
                  <a:pt x="0" y="18"/>
                </a:lnTo>
                <a:lnTo>
                  <a:pt x="1" y="19"/>
                </a:lnTo>
                <a:lnTo>
                  <a:pt x="3" y="21"/>
                </a:lnTo>
                <a:lnTo>
                  <a:pt x="4" y="21"/>
                </a:lnTo>
                <a:lnTo>
                  <a:pt x="6" y="22"/>
                </a:lnTo>
                <a:lnTo>
                  <a:pt x="7" y="22"/>
                </a:lnTo>
                <a:lnTo>
                  <a:pt x="12" y="24"/>
                </a:lnTo>
                <a:lnTo>
                  <a:pt x="18" y="25"/>
                </a:lnTo>
                <a:lnTo>
                  <a:pt x="22" y="25"/>
                </a:lnTo>
                <a:lnTo>
                  <a:pt x="27" y="27"/>
                </a:lnTo>
                <a:lnTo>
                  <a:pt x="31" y="27"/>
                </a:lnTo>
                <a:lnTo>
                  <a:pt x="35" y="28"/>
                </a:lnTo>
                <a:lnTo>
                  <a:pt x="40" y="28"/>
                </a:lnTo>
                <a:lnTo>
                  <a:pt x="44" y="30"/>
                </a:lnTo>
                <a:lnTo>
                  <a:pt x="47" y="30"/>
                </a:lnTo>
                <a:lnTo>
                  <a:pt x="50" y="28"/>
                </a:lnTo>
                <a:lnTo>
                  <a:pt x="53" y="28"/>
                </a:lnTo>
                <a:lnTo>
                  <a:pt x="56" y="27"/>
                </a:lnTo>
                <a:lnTo>
                  <a:pt x="58" y="25"/>
                </a:lnTo>
                <a:lnTo>
                  <a:pt x="61" y="24"/>
                </a:lnTo>
                <a:lnTo>
                  <a:pt x="62" y="21"/>
                </a:lnTo>
                <a:lnTo>
                  <a:pt x="62" y="19"/>
                </a:lnTo>
                <a:lnTo>
                  <a:pt x="64" y="18"/>
                </a:lnTo>
                <a:lnTo>
                  <a:pt x="64" y="16"/>
                </a:lnTo>
                <a:lnTo>
                  <a:pt x="64" y="15"/>
                </a:lnTo>
                <a:lnTo>
                  <a:pt x="62" y="13"/>
                </a:lnTo>
                <a:lnTo>
                  <a:pt x="62" y="12"/>
                </a:lnTo>
                <a:lnTo>
                  <a:pt x="61" y="12"/>
                </a:lnTo>
                <a:lnTo>
                  <a:pt x="59" y="12"/>
                </a:lnTo>
                <a:lnTo>
                  <a:pt x="58" y="12"/>
                </a:lnTo>
                <a:lnTo>
                  <a:pt x="56" y="12"/>
                </a:lnTo>
                <a:lnTo>
                  <a:pt x="55" y="12"/>
                </a:lnTo>
                <a:lnTo>
                  <a:pt x="53" y="12"/>
                </a:lnTo>
                <a:lnTo>
                  <a:pt x="50" y="12"/>
                </a:lnTo>
                <a:lnTo>
                  <a:pt x="49" y="12"/>
                </a:lnTo>
                <a:lnTo>
                  <a:pt x="47" y="10"/>
                </a:lnTo>
                <a:lnTo>
                  <a:pt x="46" y="10"/>
                </a:lnTo>
                <a:lnTo>
                  <a:pt x="44" y="9"/>
                </a:lnTo>
                <a:lnTo>
                  <a:pt x="41" y="7"/>
                </a:lnTo>
                <a:lnTo>
                  <a:pt x="40" y="6"/>
                </a:lnTo>
                <a:lnTo>
                  <a:pt x="38" y="4"/>
                </a:lnTo>
                <a:lnTo>
                  <a:pt x="35" y="3"/>
                </a:lnTo>
                <a:lnTo>
                  <a:pt x="34" y="1"/>
                </a:lnTo>
                <a:lnTo>
                  <a:pt x="31" y="1"/>
                </a:lnTo>
                <a:lnTo>
                  <a:pt x="28" y="1"/>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379" name="Freeform 130"/>
          <p:cNvSpPr>
            <a:spLocks/>
          </p:cNvSpPr>
          <p:nvPr/>
        </p:nvSpPr>
        <p:spPr bwMode="auto">
          <a:xfrm>
            <a:off x="6838951" y="4057654"/>
            <a:ext cx="88900" cy="47625"/>
          </a:xfrm>
          <a:custGeom>
            <a:avLst/>
            <a:gdLst>
              <a:gd name="T0" fmla="*/ 2147483647 w 64"/>
              <a:gd name="T1" fmla="*/ 2147483647 h 30"/>
              <a:gd name="T2" fmla="*/ 2147483647 w 64"/>
              <a:gd name="T3" fmla="*/ 0 h 30"/>
              <a:gd name="T4" fmla="*/ 2147483647 w 64"/>
              <a:gd name="T5" fmla="*/ 0 h 30"/>
              <a:gd name="T6" fmla="*/ 2147483647 w 64"/>
              <a:gd name="T7" fmla="*/ 2147483647 h 30"/>
              <a:gd name="T8" fmla="*/ 2147483647 w 64"/>
              <a:gd name="T9" fmla="*/ 2147483647 h 30"/>
              <a:gd name="T10" fmla="*/ 2147483647 w 64"/>
              <a:gd name="T11" fmla="*/ 2147483647 h 30"/>
              <a:gd name="T12" fmla="*/ 2147483647 w 64"/>
              <a:gd name="T13" fmla="*/ 2147483647 h 30"/>
              <a:gd name="T14" fmla="*/ 2147483647 w 64"/>
              <a:gd name="T15" fmla="*/ 2147483647 h 30"/>
              <a:gd name="T16" fmla="*/ 0 w 64"/>
              <a:gd name="T17" fmla="*/ 2147483647 h 30"/>
              <a:gd name="T18" fmla="*/ 0 w 64"/>
              <a:gd name="T19" fmla="*/ 2147483647 h 30"/>
              <a:gd name="T20" fmla="*/ 0 w 64"/>
              <a:gd name="T21" fmla="*/ 2147483647 h 30"/>
              <a:gd name="T22" fmla="*/ 0 w 64"/>
              <a:gd name="T23" fmla="*/ 2147483647 h 30"/>
              <a:gd name="T24" fmla="*/ 2147483647 w 64"/>
              <a:gd name="T25" fmla="*/ 2147483647 h 30"/>
              <a:gd name="T26" fmla="*/ 2147483647 w 64"/>
              <a:gd name="T27" fmla="*/ 2147483647 h 30"/>
              <a:gd name="T28" fmla="*/ 2147483647 w 64"/>
              <a:gd name="T29" fmla="*/ 2147483647 h 30"/>
              <a:gd name="T30" fmla="*/ 2147483647 w 64"/>
              <a:gd name="T31" fmla="*/ 2147483647 h 30"/>
              <a:gd name="T32" fmla="*/ 2147483647 w 64"/>
              <a:gd name="T33" fmla="*/ 2147483647 h 30"/>
              <a:gd name="T34" fmla="*/ 2147483647 w 64"/>
              <a:gd name="T35" fmla="*/ 2147483647 h 30"/>
              <a:gd name="T36" fmla="*/ 2147483647 w 64"/>
              <a:gd name="T37" fmla="*/ 2147483647 h 30"/>
              <a:gd name="T38" fmla="*/ 2147483647 w 64"/>
              <a:gd name="T39" fmla="*/ 2147483647 h 30"/>
              <a:gd name="T40" fmla="*/ 2147483647 w 64"/>
              <a:gd name="T41" fmla="*/ 2147483647 h 30"/>
              <a:gd name="T42" fmla="*/ 2147483647 w 64"/>
              <a:gd name="T43" fmla="*/ 2147483647 h 30"/>
              <a:gd name="T44" fmla="*/ 2147483647 w 64"/>
              <a:gd name="T45" fmla="*/ 2147483647 h 30"/>
              <a:gd name="T46" fmla="*/ 2147483647 w 64"/>
              <a:gd name="T47" fmla="*/ 2147483647 h 30"/>
              <a:gd name="T48" fmla="*/ 2147483647 w 64"/>
              <a:gd name="T49" fmla="*/ 2147483647 h 30"/>
              <a:gd name="T50" fmla="*/ 2147483647 w 64"/>
              <a:gd name="T51" fmla="*/ 2147483647 h 30"/>
              <a:gd name="T52" fmla="*/ 2147483647 w 64"/>
              <a:gd name="T53" fmla="*/ 2147483647 h 30"/>
              <a:gd name="T54" fmla="*/ 2147483647 w 64"/>
              <a:gd name="T55" fmla="*/ 2147483647 h 30"/>
              <a:gd name="T56" fmla="*/ 2147483647 w 64"/>
              <a:gd name="T57" fmla="*/ 2147483647 h 30"/>
              <a:gd name="T58" fmla="*/ 2147483647 w 64"/>
              <a:gd name="T59" fmla="*/ 2147483647 h 30"/>
              <a:gd name="T60" fmla="*/ 2147483647 w 64"/>
              <a:gd name="T61" fmla="*/ 2147483647 h 30"/>
              <a:gd name="T62" fmla="*/ 2147483647 w 64"/>
              <a:gd name="T63" fmla="*/ 2147483647 h 30"/>
              <a:gd name="T64" fmla="*/ 2147483647 w 64"/>
              <a:gd name="T65" fmla="*/ 2147483647 h 30"/>
              <a:gd name="T66" fmla="*/ 2147483647 w 64"/>
              <a:gd name="T67" fmla="*/ 2147483647 h 30"/>
              <a:gd name="T68" fmla="*/ 2147483647 w 64"/>
              <a:gd name="T69" fmla="*/ 2147483647 h 30"/>
              <a:gd name="T70" fmla="*/ 2147483647 w 64"/>
              <a:gd name="T71" fmla="*/ 2147483647 h 30"/>
              <a:gd name="T72" fmla="*/ 2147483647 w 64"/>
              <a:gd name="T73" fmla="*/ 2147483647 h 30"/>
              <a:gd name="T74" fmla="*/ 2147483647 w 64"/>
              <a:gd name="T75" fmla="*/ 2147483647 h 30"/>
              <a:gd name="T76" fmla="*/ 2147483647 w 64"/>
              <a:gd name="T77" fmla="*/ 2147483647 h 30"/>
              <a:gd name="T78" fmla="*/ 2147483647 w 64"/>
              <a:gd name="T79" fmla="*/ 2147483647 h 30"/>
              <a:gd name="T80" fmla="*/ 2147483647 w 64"/>
              <a:gd name="T81" fmla="*/ 2147483647 h 30"/>
              <a:gd name="T82" fmla="*/ 2147483647 w 64"/>
              <a:gd name="T83" fmla="*/ 2147483647 h 30"/>
              <a:gd name="T84" fmla="*/ 2147483647 w 64"/>
              <a:gd name="T85" fmla="*/ 2147483647 h 30"/>
              <a:gd name="T86" fmla="*/ 2147483647 w 64"/>
              <a:gd name="T87" fmla="*/ 2147483647 h 30"/>
              <a:gd name="T88" fmla="*/ 2147483647 w 64"/>
              <a:gd name="T89" fmla="*/ 2147483647 h 30"/>
              <a:gd name="T90" fmla="*/ 2147483647 w 64"/>
              <a:gd name="T91" fmla="*/ 2147483647 h 30"/>
              <a:gd name="T92" fmla="*/ 2147483647 w 64"/>
              <a:gd name="T93" fmla="*/ 2147483647 h 30"/>
              <a:gd name="T94" fmla="*/ 2147483647 w 64"/>
              <a:gd name="T95" fmla="*/ 2147483647 h 30"/>
              <a:gd name="T96" fmla="*/ 2147483647 w 64"/>
              <a:gd name="T97" fmla="*/ 2147483647 h 30"/>
              <a:gd name="T98" fmla="*/ 2147483647 w 64"/>
              <a:gd name="T99" fmla="*/ 2147483647 h 30"/>
              <a:gd name="T100" fmla="*/ 2147483647 w 64"/>
              <a:gd name="T101" fmla="*/ 2147483647 h 30"/>
              <a:gd name="T102" fmla="*/ 2147483647 w 64"/>
              <a:gd name="T103" fmla="*/ 2147483647 h 30"/>
              <a:gd name="T104" fmla="*/ 2147483647 w 64"/>
              <a:gd name="T105" fmla="*/ 2147483647 h 30"/>
              <a:gd name="T106" fmla="*/ 2147483647 w 64"/>
              <a:gd name="T107" fmla="*/ 2147483647 h 30"/>
              <a:gd name="T108" fmla="*/ 2147483647 w 64"/>
              <a:gd name="T109" fmla="*/ 2147483647 h 30"/>
              <a:gd name="T110" fmla="*/ 2147483647 w 64"/>
              <a:gd name="T111" fmla="*/ 2147483647 h 30"/>
              <a:gd name="T112" fmla="*/ 2147483647 w 64"/>
              <a:gd name="T113" fmla="*/ 2147483647 h 30"/>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64"/>
              <a:gd name="T172" fmla="*/ 0 h 30"/>
              <a:gd name="T173" fmla="*/ 64 w 64"/>
              <a:gd name="T174" fmla="*/ 30 h 30"/>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64" h="30">
                <a:moveTo>
                  <a:pt x="28" y="1"/>
                </a:moveTo>
                <a:lnTo>
                  <a:pt x="24" y="0"/>
                </a:lnTo>
                <a:lnTo>
                  <a:pt x="19" y="0"/>
                </a:lnTo>
                <a:lnTo>
                  <a:pt x="15" y="1"/>
                </a:lnTo>
                <a:lnTo>
                  <a:pt x="10" y="1"/>
                </a:lnTo>
                <a:lnTo>
                  <a:pt x="6" y="3"/>
                </a:lnTo>
                <a:lnTo>
                  <a:pt x="3" y="6"/>
                </a:lnTo>
                <a:lnTo>
                  <a:pt x="1" y="9"/>
                </a:lnTo>
                <a:lnTo>
                  <a:pt x="0" y="13"/>
                </a:lnTo>
                <a:lnTo>
                  <a:pt x="0" y="15"/>
                </a:lnTo>
                <a:lnTo>
                  <a:pt x="0" y="16"/>
                </a:lnTo>
                <a:lnTo>
                  <a:pt x="0" y="18"/>
                </a:lnTo>
                <a:lnTo>
                  <a:pt x="1" y="19"/>
                </a:lnTo>
                <a:lnTo>
                  <a:pt x="3" y="21"/>
                </a:lnTo>
                <a:lnTo>
                  <a:pt x="4" y="21"/>
                </a:lnTo>
                <a:lnTo>
                  <a:pt x="6" y="22"/>
                </a:lnTo>
                <a:lnTo>
                  <a:pt x="7" y="22"/>
                </a:lnTo>
                <a:lnTo>
                  <a:pt x="12" y="24"/>
                </a:lnTo>
                <a:lnTo>
                  <a:pt x="18" y="25"/>
                </a:lnTo>
                <a:lnTo>
                  <a:pt x="22" y="25"/>
                </a:lnTo>
                <a:lnTo>
                  <a:pt x="27" y="27"/>
                </a:lnTo>
                <a:lnTo>
                  <a:pt x="31" y="27"/>
                </a:lnTo>
                <a:lnTo>
                  <a:pt x="35" y="28"/>
                </a:lnTo>
                <a:lnTo>
                  <a:pt x="40" y="28"/>
                </a:lnTo>
                <a:lnTo>
                  <a:pt x="44" y="30"/>
                </a:lnTo>
                <a:lnTo>
                  <a:pt x="47" y="30"/>
                </a:lnTo>
                <a:lnTo>
                  <a:pt x="50" y="28"/>
                </a:lnTo>
                <a:lnTo>
                  <a:pt x="53" y="28"/>
                </a:lnTo>
                <a:lnTo>
                  <a:pt x="56" y="27"/>
                </a:lnTo>
                <a:lnTo>
                  <a:pt x="58" y="25"/>
                </a:lnTo>
                <a:lnTo>
                  <a:pt x="61" y="24"/>
                </a:lnTo>
                <a:lnTo>
                  <a:pt x="62" y="21"/>
                </a:lnTo>
                <a:lnTo>
                  <a:pt x="62" y="19"/>
                </a:lnTo>
                <a:lnTo>
                  <a:pt x="64" y="18"/>
                </a:lnTo>
                <a:lnTo>
                  <a:pt x="64" y="16"/>
                </a:lnTo>
                <a:lnTo>
                  <a:pt x="64" y="15"/>
                </a:lnTo>
                <a:lnTo>
                  <a:pt x="62" y="13"/>
                </a:lnTo>
                <a:lnTo>
                  <a:pt x="62" y="12"/>
                </a:lnTo>
                <a:lnTo>
                  <a:pt x="61" y="12"/>
                </a:lnTo>
                <a:lnTo>
                  <a:pt x="59" y="12"/>
                </a:lnTo>
                <a:lnTo>
                  <a:pt x="58" y="12"/>
                </a:lnTo>
                <a:lnTo>
                  <a:pt x="56" y="12"/>
                </a:lnTo>
                <a:lnTo>
                  <a:pt x="55" y="12"/>
                </a:lnTo>
                <a:lnTo>
                  <a:pt x="53" y="12"/>
                </a:lnTo>
                <a:lnTo>
                  <a:pt x="50" y="12"/>
                </a:lnTo>
                <a:lnTo>
                  <a:pt x="49" y="12"/>
                </a:lnTo>
                <a:lnTo>
                  <a:pt x="47" y="10"/>
                </a:lnTo>
                <a:lnTo>
                  <a:pt x="46" y="10"/>
                </a:lnTo>
                <a:lnTo>
                  <a:pt x="44" y="9"/>
                </a:lnTo>
                <a:lnTo>
                  <a:pt x="41" y="7"/>
                </a:lnTo>
                <a:lnTo>
                  <a:pt x="40" y="6"/>
                </a:lnTo>
                <a:lnTo>
                  <a:pt x="38" y="4"/>
                </a:lnTo>
                <a:lnTo>
                  <a:pt x="35" y="3"/>
                </a:lnTo>
                <a:lnTo>
                  <a:pt x="34" y="1"/>
                </a:lnTo>
                <a:lnTo>
                  <a:pt x="31" y="1"/>
                </a:lnTo>
                <a:lnTo>
                  <a:pt x="28" y="1"/>
                </a:lnTo>
              </a:path>
            </a:pathLst>
          </a:custGeom>
          <a:solidFill>
            <a:srgbClr val="FFFF00"/>
          </a:solidFill>
          <a:ln w="4763">
            <a:solidFill>
              <a:srgbClr val="990000"/>
            </a:solidFill>
            <a:round/>
            <a:headEnd/>
            <a:tailEnd/>
          </a:ln>
        </p:spPr>
        <p:txBody>
          <a:bodyPr/>
          <a:lstStyle/>
          <a:p>
            <a:endParaRPr lang="en-US"/>
          </a:p>
        </p:txBody>
      </p:sp>
      <p:sp>
        <p:nvSpPr>
          <p:cNvPr id="53380" name="Freeform 131"/>
          <p:cNvSpPr>
            <a:spLocks/>
          </p:cNvSpPr>
          <p:nvPr/>
        </p:nvSpPr>
        <p:spPr bwMode="auto">
          <a:xfrm>
            <a:off x="6896102" y="4110039"/>
            <a:ext cx="31751" cy="36512"/>
          </a:xfrm>
          <a:custGeom>
            <a:avLst/>
            <a:gdLst>
              <a:gd name="T0" fmla="*/ 2147483647 w 23"/>
              <a:gd name="T1" fmla="*/ 0 h 23"/>
              <a:gd name="T2" fmla="*/ 2147483647 w 23"/>
              <a:gd name="T3" fmla="*/ 2147483647 h 23"/>
              <a:gd name="T4" fmla="*/ 2147483647 w 23"/>
              <a:gd name="T5" fmla="*/ 2147483647 h 23"/>
              <a:gd name="T6" fmla="*/ 2147483647 w 23"/>
              <a:gd name="T7" fmla="*/ 2147483647 h 23"/>
              <a:gd name="T8" fmla="*/ 2147483647 w 23"/>
              <a:gd name="T9" fmla="*/ 2147483647 h 23"/>
              <a:gd name="T10" fmla="*/ 0 w 23"/>
              <a:gd name="T11" fmla="*/ 2147483647 h 23"/>
              <a:gd name="T12" fmla="*/ 0 w 23"/>
              <a:gd name="T13" fmla="*/ 2147483647 h 23"/>
              <a:gd name="T14" fmla="*/ 0 w 23"/>
              <a:gd name="T15" fmla="*/ 2147483647 h 23"/>
              <a:gd name="T16" fmla="*/ 0 w 23"/>
              <a:gd name="T17" fmla="*/ 2147483647 h 23"/>
              <a:gd name="T18" fmla="*/ 2147483647 w 23"/>
              <a:gd name="T19" fmla="*/ 2147483647 h 23"/>
              <a:gd name="T20" fmla="*/ 2147483647 w 23"/>
              <a:gd name="T21" fmla="*/ 2147483647 h 23"/>
              <a:gd name="T22" fmla="*/ 2147483647 w 23"/>
              <a:gd name="T23" fmla="*/ 2147483647 h 23"/>
              <a:gd name="T24" fmla="*/ 2147483647 w 23"/>
              <a:gd name="T25" fmla="*/ 2147483647 h 23"/>
              <a:gd name="T26" fmla="*/ 2147483647 w 23"/>
              <a:gd name="T27" fmla="*/ 2147483647 h 23"/>
              <a:gd name="T28" fmla="*/ 2147483647 w 23"/>
              <a:gd name="T29" fmla="*/ 2147483647 h 23"/>
              <a:gd name="T30" fmla="*/ 2147483647 w 23"/>
              <a:gd name="T31" fmla="*/ 2147483647 h 23"/>
              <a:gd name="T32" fmla="*/ 2147483647 w 23"/>
              <a:gd name="T33" fmla="*/ 2147483647 h 23"/>
              <a:gd name="T34" fmla="*/ 2147483647 w 23"/>
              <a:gd name="T35" fmla="*/ 2147483647 h 23"/>
              <a:gd name="T36" fmla="*/ 2147483647 w 23"/>
              <a:gd name="T37" fmla="*/ 2147483647 h 23"/>
              <a:gd name="T38" fmla="*/ 2147483647 w 23"/>
              <a:gd name="T39" fmla="*/ 2147483647 h 23"/>
              <a:gd name="T40" fmla="*/ 2147483647 w 23"/>
              <a:gd name="T41" fmla="*/ 2147483647 h 23"/>
              <a:gd name="T42" fmla="*/ 2147483647 w 23"/>
              <a:gd name="T43" fmla="*/ 2147483647 h 23"/>
              <a:gd name="T44" fmla="*/ 2147483647 w 23"/>
              <a:gd name="T45" fmla="*/ 2147483647 h 23"/>
              <a:gd name="T46" fmla="*/ 2147483647 w 23"/>
              <a:gd name="T47" fmla="*/ 2147483647 h 23"/>
              <a:gd name="T48" fmla="*/ 2147483647 w 23"/>
              <a:gd name="T49" fmla="*/ 2147483647 h 23"/>
              <a:gd name="T50" fmla="*/ 2147483647 w 23"/>
              <a:gd name="T51" fmla="*/ 2147483647 h 23"/>
              <a:gd name="T52" fmla="*/ 2147483647 w 23"/>
              <a:gd name="T53" fmla="*/ 0 h 23"/>
              <a:gd name="T54" fmla="*/ 2147483647 w 23"/>
              <a:gd name="T55" fmla="*/ 0 h 23"/>
              <a:gd name="T56" fmla="*/ 2147483647 w 23"/>
              <a:gd name="T57" fmla="*/ 0 h 23"/>
              <a:gd name="T58" fmla="*/ 2147483647 w 23"/>
              <a:gd name="T59" fmla="*/ 0 h 23"/>
              <a:gd name="T60" fmla="*/ 2147483647 w 23"/>
              <a:gd name="T61" fmla="*/ 0 h 23"/>
              <a:gd name="T62" fmla="*/ 2147483647 w 23"/>
              <a:gd name="T63" fmla="*/ 0 h 23"/>
              <a:gd name="T64" fmla="*/ 2147483647 w 23"/>
              <a:gd name="T65" fmla="*/ 0 h 23"/>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23"/>
              <a:gd name="T100" fmla="*/ 0 h 23"/>
              <a:gd name="T101" fmla="*/ 23 w 23"/>
              <a:gd name="T102" fmla="*/ 23 h 23"/>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23" h="23">
                <a:moveTo>
                  <a:pt x="8" y="0"/>
                </a:moveTo>
                <a:lnTo>
                  <a:pt x="6" y="1"/>
                </a:lnTo>
                <a:lnTo>
                  <a:pt x="3" y="3"/>
                </a:lnTo>
                <a:lnTo>
                  <a:pt x="2" y="4"/>
                </a:lnTo>
                <a:lnTo>
                  <a:pt x="2" y="5"/>
                </a:lnTo>
                <a:lnTo>
                  <a:pt x="0" y="8"/>
                </a:lnTo>
                <a:lnTo>
                  <a:pt x="0" y="11"/>
                </a:lnTo>
                <a:lnTo>
                  <a:pt x="0" y="13"/>
                </a:lnTo>
                <a:lnTo>
                  <a:pt x="0" y="16"/>
                </a:lnTo>
                <a:lnTo>
                  <a:pt x="2" y="19"/>
                </a:lnTo>
                <a:lnTo>
                  <a:pt x="3" y="20"/>
                </a:lnTo>
                <a:lnTo>
                  <a:pt x="5" y="22"/>
                </a:lnTo>
                <a:lnTo>
                  <a:pt x="6" y="23"/>
                </a:lnTo>
                <a:lnTo>
                  <a:pt x="8" y="23"/>
                </a:lnTo>
                <a:lnTo>
                  <a:pt x="11" y="23"/>
                </a:lnTo>
                <a:lnTo>
                  <a:pt x="12" y="22"/>
                </a:lnTo>
                <a:lnTo>
                  <a:pt x="15" y="19"/>
                </a:lnTo>
                <a:lnTo>
                  <a:pt x="17" y="16"/>
                </a:lnTo>
                <a:lnTo>
                  <a:pt x="18" y="14"/>
                </a:lnTo>
                <a:lnTo>
                  <a:pt x="20" y="13"/>
                </a:lnTo>
                <a:lnTo>
                  <a:pt x="21" y="10"/>
                </a:lnTo>
                <a:lnTo>
                  <a:pt x="23" y="7"/>
                </a:lnTo>
                <a:lnTo>
                  <a:pt x="23" y="5"/>
                </a:lnTo>
                <a:lnTo>
                  <a:pt x="23" y="4"/>
                </a:lnTo>
                <a:lnTo>
                  <a:pt x="21" y="1"/>
                </a:lnTo>
                <a:lnTo>
                  <a:pt x="20" y="0"/>
                </a:lnTo>
                <a:lnTo>
                  <a:pt x="18" y="0"/>
                </a:lnTo>
                <a:lnTo>
                  <a:pt x="17" y="0"/>
                </a:lnTo>
                <a:lnTo>
                  <a:pt x="14" y="0"/>
                </a:lnTo>
                <a:lnTo>
                  <a:pt x="12" y="0"/>
                </a:lnTo>
                <a:lnTo>
                  <a:pt x="9" y="0"/>
                </a:lnTo>
                <a:lnTo>
                  <a:pt x="8" y="0"/>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381" name="Freeform 132"/>
          <p:cNvSpPr>
            <a:spLocks/>
          </p:cNvSpPr>
          <p:nvPr/>
        </p:nvSpPr>
        <p:spPr bwMode="auto">
          <a:xfrm>
            <a:off x="6896102" y="4110039"/>
            <a:ext cx="31751" cy="36512"/>
          </a:xfrm>
          <a:custGeom>
            <a:avLst/>
            <a:gdLst>
              <a:gd name="T0" fmla="*/ 2147483647 w 23"/>
              <a:gd name="T1" fmla="*/ 0 h 23"/>
              <a:gd name="T2" fmla="*/ 2147483647 w 23"/>
              <a:gd name="T3" fmla="*/ 2147483647 h 23"/>
              <a:gd name="T4" fmla="*/ 2147483647 w 23"/>
              <a:gd name="T5" fmla="*/ 2147483647 h 23"/>
              <a:gd name="T6" fmla="*/ 2147483647 w 23"/>
              <a:gd name="T7" fmla="*/ 2147483647 h 23"/>
              <a:gd name="T8" fmla="*/ 2147483647 w 23"/>
              <a:gd name="T9" fmla="*/ 2147483647 h 23"/>
              <a:gd name="T10" fmla="*/ 0 w 23"/>
              <a:gd name="T11" fmla="*/ 2147483647 h 23"/>
              <a:gd name="T12" fmla="*/ 0 w 23"/>
              <a:gd name="T13" fmla="*/ 2147483647 h 23"/>
              <a:gd name="T14" fmla="*/ 0 w 23"/>
              <a:gd name="T15" fmla="*/ 2147483647 h 23"/>
              <a:gd name="T16" fmla="*/ 0 w 23"/>
              <a:gd name="T17" fmla="*/ 2147483647 h 23"/>
              <a:gd name="T18" fmla="*/ 2147483647 w 23"/>
              <a:gd name="T19" fmla="*/ 2147483647 h 23"/>
              <a:gd name="T20" fmla="*/ 2147483647 w 23"/>
              <a:gd name="T21" fmla="*/ 2147483647 h 23"/>
              <a:gd name="T22" fmla="*/ 2147483647 w 23"/>
              <a:gd name="T23" fmla="*/ 2147483647 h 23"/>
              <a:gd name="T24" fmla="*/ 2147483647 w 23"/>
              <a:gd name="T25" fmla="*/ 2147483647 h 23"/>
              <a:gd name="T26" fmla="*/ 2147483647 w 23"/>
              <a:gd name="T27" fmla="*/ 2147483647 h 23"/>
              <a:gd name="T28" fmla="*/ 2147483647 w 23"/>
              <a:gd name="T29" fmla="*/ 2147483647 h 23"/>
              <a:gd name="T30" fmla="*/ 2147483647 w 23"/>
              <a:gd name="T31" fmla="*/ 2147483647 h 23"/>
              <a:gd name="T32" fmla="*/ 2147483647 w 23"/>
              <a:gd name="T33" fmla="*/ 2147483647 h 23"/>
              <a:gd name="T34" fmla="*/ 2147483647 w 23"/>
              <a:gd name="T35" fmla="*/ 2147483647 h 23"/>
              <a:gd name="T36" fmla="*/ 2147483647 w 23"/>
              <a:gd name="T37" fmla="*/ 2147483647 h 23"/>
              <a:gd name="T38" fmla="*/ 2147483647 w 23"/>
              <a:gd name="T39" fmla="*/ 2147483647 h 23"/>
              <a:gd name="T40" fmla="*/ 2147483647 w 23"/>
              <a:gd name="T41" fmla="*/ 2147483647 h 23"/>
              <a:gd name="T42" fmla="*/ 2147483647 w 23"/>
              <a:gd name="T43" fmla="*/ 2147483647 h 23"/>
              <a:gd name="T44" fmla="*/ 2147483647 w 23"/>
              <a:gd name="T45" fmla="*/ 2147483647 h 23"/>
              <a:gd name="T46" fmla="*/ 2147483647 w 23"/>
              <a:gd name="T47" fmla="*/ 2147483647 h 23"/>
              <a:gd name="T48" fmla="*/ 2147483647 w 23"/>
              <a:gd name="T49" fmla="*/ 2147483647 h 23"/>
              <a:gd name="T50" fmla="*/ 2147483647 w 23"/>
              <a:gd name="T51" fmla="*/ 2147483647 h 23"/>
              <a:gd name="T52" fmla="*/ 2147483647 w 23"/>
              <a:gd name="T53" fmla="*/ 0 h 23"/>
              <a:gd name="T54" fmla="*/ 2147483647 w 23"/>
              <a:gd name="T55" fmla="*/ 0 h 23"/>
              <a:gd name="T56" fmla="*/ 2147483647 w 23"/>
              <a:gd name="T57" fmla="*/ 0 h 23"/>
              <a:gd name="T58" fmla="*/ 2147483647 w 23"/>
              <a:gd name="T59" fmla="*/ 0 h 23"/>
              <a:gd name="T60" fmla="*/ 2147483647 w 23"/>
              <a:gd name="T61" fmla="*/ 0 h 23"/>
              <a:gd name="T62" fmla="*/ 2147483647 w 23"/>
              <a:gd name="T63" fmla="*/ 0 h 23"/>
              <a:gd name="T64" fmla="*/ 2147483647 w 23"/>
              <a:gd name="T65" fmla="*/ 0 h 23"/>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23"/>
              <a:gd name="T100" fmla="*/ 0 h 23"/>
              <a:gd name="T101" fmla="*/ 23 w 23"/>
              <a:gd name="T102" fmla="*/ 23 h 23"/>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23" h="23">
                <a:moveTo>
                  <a:pt x="8" y="0"/>
                </a:moveTo>
                <a:lnTo>
                  <a:pt x="6" y="1"/>
                </a:lnTo>
                <a:lnTo>
                  <a:pt x="3" y="3"/>
                </a:lnTo>
                <a:lnTo>
                  <a:pt x="2" y="4"/>
                </a:lnTo>
                <a:lnTo>
                  <a:pt x="2" y="5"/>
                </a:lnTo>
                <a:lnTo>
                  <a:pt x="0" y="8"/>
                </a:lnTo>
                <a:lnTo>
                  <a:pt x="0" y="11"/>
                </a:lnTo>
                <a:lnTo>
                  <a:pt x="0" y="13"/>
                </a:lnTo>
                <a:lnTo>
                  <a:pt x="0" y="16"/>
                </a:lnTo>
                <a:lnTo>
                  <a:pt x="2" y="19"/>
                </a:lnTo>
                <a:lnTo>
                  <a:pt x="3" y="20"/>
                </a:lnTo>
                <a:lnTo>
                  <a:pt x="5" y="22"/>
                </a:lnTo>
                <a:lnTo>
                  <a:pt x="6" y="23"/>
                </a:lnTo>
                <a:lnTo>
                  <a:pt x="8" y="23"/>
                </a:lnTo>
                <a:lnTo>
                  <a:pt x="11" y="23"/>
                </a:lnTo>
                <a:lnTo>
                  <a:pt x="12" y="22"/>
                </a:lnTo>
                <a:lnTo>
                  <a:pt x="15" y="19"/>
                </a:lnTo>
                <a:lnTo>
                  <a:pt x="17" y="16"/>
                </a:lnTo>
                <a:lnTo>
                  <a:pt x="18" y="14"/>
                </a:lnTo>
                <a:lnTo>
                  <a:pt x="20" y="13"/>
                </a:lnTo>
                <a:lnTo>
                  <a:pt x="21" y="10"/>
                </a:lnTo>
                <a:lnTo>
                  <a:pt x="23" y="7"/>
                </a:lnTo>
                <a:lnTo>
                  <a:pt x="23" y="5"/>
                </a:lnTo>
                <a:lnTo>
                  <a:pt x="23" y="4"/>
                </a:lnTo>
                <a:lnTo>
                  <a:pt x="21" y="1"/>
                </a:lnTo>
                <a:lnTo>
                  <a:pt x="20" y="0"/>
                </a:lnTo>
                <a:lnTo>
                  <a:pt x="18" y="0"/>
                </a:lnTo>
                <a:lnTo>
                  <a:pt x="17" y="0"/>
                </a:lnTo>
                <a:lnTo>
                  <a:pt x="14" y="0"/>
                </a:lnTo>
                <a:lnTo>
                  <a:pt x="12" y="0"/>
                </a:lnTo>
                <a:lnTo>
                  <a:pt x="9" y="0"/>
                </a:lnTo>
                <a:lnTo>
                  <a:pt x="8" y="0"/>
                </a:lnTo>
              </a:path>
            </a:pathLst>
          </a:custGeom>
          <a:solidFill>
            <a:srgbClr val="FFFF00"/>
          </a:solidFill>
          <a:ln w="4763">
            <a:solidFill>
              <a:srgbClr val="990000"/>
            </a:solidFill>
            <a:round/>
            <a:headEnd/>
            <a:tailEnd/>
          </a:ln>
        </p:spPr>
        <p:txBody>
          <a:bodyPr/>
          <a:lstStyle/>
          <a:p>
            <a:endParaRPr lang="en-US"/>
          </a:p>
        </p:txBody>
      </p:sp>
      <p:sp>
        <p:nvSpPr>
          <p:cNvPr id="53382" name="Freeform 133"/>
          <p:cNvSpPr>
            <a:spLocks/>
          </p:cNvSpPr>
          <p:nvPr/>
        </p:nvSpPr>
        <p:spPr bwMode="auto">
          <a:xfrm>
            <a:off x="6813553" y="4195767"/>
            <a:ext cx="55563" cy="53975"/>
          </a:xfrm>
          <a:custGeom>
            <a:avLst/>
            <a:gdLst>
              <a:gd name="T0" fmla="*/ 2147483647 w 40"/>
              <a:gd name="T1" fmla="*/ 2147483647 h 34"/>
              <a:gd name="T2" fmla="*/ 2147483647 w 40"/>
              <a:gd name="T3" fmla="*/ 2147483647 h 34"/>
              <a:gd name="T4" fmla="*/ 2147483647 w 40"/>
              <a:gd name="T5" fmla="*/ 2147483647 h 34"/>
              <a:gd name="T6" fmla="*/ 2147483647 w 40"/>
              <a:gd name="T7" fmla="*/ 0 h 34"/>
              <a:gd name="T8" fmla="*/ 2147483647 w 40"/>
              <a:gd name="T9" fmla="*/ 0 h 34"/>
              <a:gd name="T10" fmla="*/ 2147483647 w 40"/>
              <a:gd name="T11" fmla="*/ 0 h 34"/>
              <a:gd name="T12" fmla="*/ 2147483647 w 40"/>
              <a:gd name="T13" fmla="*/ 0 h 34"/>
              <a:gd name="T14" fmla="*/ 2147483647 w 40"/>
              <a:gd name="T15" fmla="*/ 2147483647 h 34"/>
              <a:gd name="T16" fmla="*/ 2147483647 w 40"/>
              <a:gd name="T17" fmla="*/ 2147483647 h 34"/>
              <a:gd name="T18" fmla="*/ 2147483647 w 40"/>
              <a:gd name="T19" fmla="*/ 2147483647 h 34"/>
              <a:gd name="T20" fmla="*/ 0 w 40"/>
              <a:gd name="T21" fmla="*/ 2147483647 h 34"/>
              <a:gd name="T22" fmla="*/ 0 w 40"/>
              <a:gd name="T23" fmla="*/ 2147483647 h 34"/>
              <a:gd name="T24" fmla="*/ 0 w 40"/>
              <a:gd name="T25" fmla="*/ 2147483647 h 34"/>
              <a:gd name="T26" fmla="*/ 0 w 40"/>
              <a:gd name="T27" fmla="*/ 2147483647 h 34"/>
              <a:gd name="T28" fmla="*/ 0 w 40"/>
              <a:gd name="T29" fmla="*/ 2147483647 h 34"/>
              <a:gd name="T30" fmla="*/ 0 w 40"/>
              <a:gd name="T31" fmla="*/ 2147483647 h 34"/>
              <a:gd name="T32" fmla="*/ 0 w 40"/>
              <a:gd name="T33" fmla="*/ 2147483647 h 34"/>
              <a:gd name="T34" fmla="*/ 2147483647 w 40"/>
              <a:gd name="T35" fmla="*/ 2147483647 h 34"/>
              <a:gd name="T36" fmla="*/ 2147483647 w 40"/>
              <a:gd name="T37" fmla="*/ 2147483647 h 34"/>
              <a:gd name="T38" fmla="*/ 2147483647 w 40"/>
              <a:gd name="T39" fmla="*/ 2147483647 h 34"/>
              <a:gd name="T40" fmla="*/ 2147483647 w 40"/>
              <a:gd name="T41" fmla="*/ 2147483647 h 34"/>
              <a:gd name="T42" fmla="*/ 2147483647 w 40"/>
              <a:gd name="T43" fmla="*/ 2147483647 h 34"/>
              <a:gd name="T44" fmla="*/ 2147483647 w 40"/>
              <a:gd name="T45" fmla="*/ 2147483647 h 34"/>
              <a:gd name="T46" fmla="*/ 2147483647 w 40"/>
              <a:gd name="T47" fmla="*/ 2147483647 h 34"/>
              <a:gd name="T48" fmla="*/ 2147483647 w 40"/>
              <a:gd name="T49" fmla="*/ 2147483647 h 34"/>
              <a:gd name="T50" fmla="*/ 2147483647 w 40"/>
              <a:gd name="T51" fmla="*/ 2147483647 h 34"/>
              <a:gd name="T52" fmla="*/ 2147483647 w 40"/>
              <a:gd name="T53" fmla="*/ 2147483647 h 34"/>
              <a:gd name="T54" fmla="*/ 2147483647 w 40"/>
              <a:gd name="T55" fmla="*/ 2147483647 h 34"/>
              <a:gd name="T56" fmla="*/ 2147483647 w 40"/>
              <a:gd name="T57" fmla="*/ 2147483647 h 34"/>
              <a:gd name="T58" fmla="*/ 2147483647 w 40"/>
              <a:gd name="T59" fmla="*/ 2147483647 h 34"/>
              <a:gd name="T60" fmla="*/ 2147483647 w 40"/>
              <a:gd name="T61" fmla="*/ 2147483647 h 34"/>
              <a:gd name="T62" fmla="*/ 2147483647 w 40"/>
              <a:gd name="T63" fmla="*/ 2147483647 h 34"/>
              <a:gd name="T64" fmla="*/ 2147483647 w 40"/>
              <a:gd name="T65" fmla="*/ 2147483647 h 34"/>
              <a:gd name="T66" fmla="*/ 2147483647 w 40"/>
              <a:gd name="T67" fmla="*/ 2147483647 h 34"/>
              <a:gd name="T68" fmla="*/ 2147483647 w 40"/>
              <a:gd name="T69" fmla="*/ 2147483647 h 34"/>
              <a:gd name="T70" fmla="*/ 2147483647 w 40"/>
              <a:gd name="T71" fmla="*/ 2147483647 h 34"/>
              <a:gd name="T72" fmla="*/ 2147483647 w 40"/>
              <a:gd name="T73" fmla="*/ 2147483647 h 34"/>
              <a:gd name="T74" fmla="*/ 2147483647 w 40"/>
              <a:gd name="T75" fmla="*/ 2147483647 h 34"/>
              <a:gd name="T76" fmla="*/ 2147483647 w 40"/>
              <a:gd name="T77" fmla="*/ 2147483647 h 34"/>
              <a:gd name="T78" fmla="*/ 2147483647 w 40"/>
              <a:gd name="T79" fmla="*/ 2147483647 h 34"/>
              <a:gd name="T80" fmla="*/ 2147483647 w 40"/>
              <a:gd name="T81" fmla="*/ 2147483647 h 34"/>
              <a:gd name="T82" fmla="*/ 2147483647 w 40"/>
              <a:gd name="T83" fmla="*/ 2147483647 h 34"/>
              <a:gd name="T84" fmla="*/ 2147483647 w 40"/>
              <a:gd name="T85" fmla="*/ 2147483647 h 34"/>
              <a:gd name="T86" fmla="*/ 2147483647 w 40"/>
              <a:gd name="T87" fmla="*/ 2147483647 h 34"/>
              <a:gd name="T88" fmla="*/ 2147483647 w 40"/>
              <a:gd name="T89" fmla="*/ 2147483647 h 34"/>
              <a:gd name="T90" fmla="*/ 2147483647 w 40"/>
              <a:gd name="T91" fmla="*/ 2147483647 h 34"/>
              <a:gd name="T92" fmla="*/ 2147483647 w 40"/>
              <a:gd name="T93" fmla="*/ 2147483647 h 34"/>
              <a:gd name="T94" fmla="*/ 2147483647 w 40"/>
              <a:gd name="T95" fmla="*/ 2147483647 h 34"/>
              <a:gd name="T96" fmla="*/ 2147483647 w 40"/>
              <a:gd name="T97" fmla="*/ 2147483647 h 34"/>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40"/>
              <a:gd name="T148" fmla="*/ 0 h 34"/>
              <a:gd name="T149" fmla="*/ 40 w 40"/>
              <a:gd name="T150" fmla="*/ 34 h 34"/>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40" h="34">
                <a:moveTo>
                  <a:pt x="19" y="5"/>
                </a:moveTo>
                <a:lnTo>
                  <a:pt x="16" y="3"/>
                </a:lnTo>
                <a:lnTo>
                  <a:pt x="15" y="2"/>
                </a:lnTo>
                <a:lnTo>
                  <a:pt x="12" y="0"/>
                </a:lnTo>
                <a:lnTo>
                  <a:pt x="11" y="0"/>
                </a:lnTo>
                <a:lnTo>
                  <a:pt x="8" y="0"/>
                </a:lnTo>
                <a:lnTo>
                  <a:pt x="6" y="0"/>
                </a:lnTo>
                <a:lnTo>
                  <a:pt x="5" y="2"/>
                </a:lnTo>
                <a:lnTo>
                  <a:pt x="3" y="5"/>
                </a:lnTo>
                <a:lnTo>
                  <a:pt x="2" y="6"/>
                </a:lnTo>
                <a:lnTo>
                  <a:pt x="0" y="8"/>
                </a:lnTo>
                <a:lnTo>
                  <a:pt x="0" y="11"/>
                </a:lnTo>
                <a:lnTo>
                  <a:pt x="0" y="12"/>
                </a:lnTo>
                <a:lnTo>
                  <a:pt x="0" y="15"/>
                </a:lnTo>
                <a:lnTo>
                  <a:pt x="0" y="17"/>
                </a:lnTo>
                <a:lnTo>
                  <a:pt x="0" y="20"/>
                </a:lnTo>
                <a:lnTo>
                  <a:pt x="0" y="21"/>
                </a:lnTo>
                <a:lnTo>
                  <a:pt x="2" y="23"/>
                </a:lnTo>
                <a:lnTo>
                  <a:pt x="2" y="24"/>
                </a:lnTo>
                <a:lnTo>
                  <a:pt x="3" y="26"/>
                </a:lnTo>
                <a:lnTo>
                  <a:pt x="3" y="27"/>
                </a:lnTo>
                <a:lnTo>
                  <a:pt x="5" y="27"/>
                </a:lnTo>
                <a:lnTo>
                  <a:pt x="6" y="27"/>
                </a:lnTo>
                <a:lnTo>
                  <a:pt x="6" y="29"/>
                </a:lnTo>
                <a:lnTo>
                  <a:pt x="8" y="29"/>
                </a:lnTo>
                <a:lnTo>
                  <a:pt x="12" y="29"/>
                </a:lnTo>
                <a:lnTo>
                  <a:pt x="16" y="30"/>
                </a:lnTo>
                <a:lnTo>
                  <a:pt x="22" y="31"/>
                </a:lnTo>
                <a:lnTo>
                  <a:pt x="27" y="33"/>
                </a:lnTo>
                <a:lnTo>
                  <a:pt x="30" y="34"/>
                </a:lnTo>
                <a:lnTo>
                  <a:pt x="34" y="34"/>
                </a:lnTo>
                <a:lnTo>
                  <a:pt x="37" y="33"/>
                </a:lnTo>
                <a:lnTo>
                  <a:pt x="40" y="30"/>
                </a:lnTo>
                <a:lnTo>
                  <a:pt x="40" y="27"/>
                </a:lnTo>
                <a:lnTo>
                  <a:pt x="39" y="24"/>
                </a:lnTo>
                <a:lnTo>
                  <a:pt x="37" y="21"/>
                </a:lnTo>
                <a:lnTo>
                  <a:pt x="34" y="18"/>
                </a:lnTo>
                <a:lnTo>
                  <a:pt x="30" y="14"/>
                </a:lnTo>
                <a:lnTo>
                  <a:pt x="27" y="11"/>
                </a:lnTo>
                <a:lnTo>
                  <a:pt x="22" y="8"/>
                </a:lnTo>
                <a:lnTo>
                  <a:pt x="19" y="5"/>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383" name="Freeform 134"/>
          <p:cNvSpPr>
            <a:spLocks/>
          </p:cNvSpPr>
          <p:nvPr/>
        </p:nvSpPr>
        <p:spPr bwMode="auto">
          <a:xfrm>
            <a:off x="6813553" y="4195767"/>
            <a:ext cx="55563" cy="53975"/>
          </a:xfrm>
          <a:custGeom>
            <a:avLst/>
            <a:gdLst>
              <a:gd name="T0" fmla="*/ 2147483647 w 40"/>
              <a:gd name="T1" fmla="*/ 2147483647 h 34"/>
              <a:gd name="T2" fmla="*/ 2147483647 w 40"/>
              <a:gd name="T3" fmla="*/ 2147483647 h 34"/>
              <a:gd name="T4" fmla="*/ 2147483647 w 40"/>
              <a:gd name="T5" fmla="*/ 2147483647 h 34"/>
              <a:gd name="T6" fmla="*/ 2147483647 w 40"/>
              <a:gd name="T7" fmla="*/ 0 h 34"/>
              <a:gd name="T8" fmla="*/ 2147483647 w 40"/>
              <a:gd name="T9" fmla="*/ 0 h 34"/>
              <a:gd name="T10" fmla="*/ 2147483647 w 40"/>
              <a:gd name="T11" fmla="*/ 0 h 34"/>
              <a:gd name="T12" fmla="*/ 2147483647 w 40"/>
              <a:gd name="T13" fmla="*/ 0 h 34"/>
              <a:gd name="T14" fmla="*/ 2147483647 w 40"/>
              <a:gd name="T15" fmla="*/ 2147483647 h 34"/>
              <a:gd name="T16" fmla="*/ 2147483647 w 40"/>
              <a:gd name="T17" fmla="*/ 2147483647 h 34"/>
              <a:gd name="T18" fmla="*/ 2147483647 w 40"/>
              <a:gd name="T19" fmla="*/ 2147483647 h 34"/>
              <a:gd name="T20" fmla="*/ 0 w 40"/>
              <a:gd name="T21" fmla="*/ 2147483647 h 34"/>
              <a:gd name="T22" fmla="*/ 0 w 40"/>
              <a:gd name="T23" fmla="*/ 2147483647 h 34"/>
              <a:gd name="T24" fmla="*/ 0 w 40"/>
              <a:gd name="T25" fmla="*/ 2147483647 h 34"/>
              <a:gd name="T26" fmla="*/ 0 w 40"/>
              <a:gd name="T27" fmla="*/ 2147483647 h 34"/>
              <a:gd name="T28" fmla="*/ 0 w 40"/>
              <a:gd name="T29" fmla="*/ 2147483647 h 34"/>
              <a:gd name="T30" fmla="*/ 0 w 40"/>
              <a:gd name="T31" fmla="*/ 2147483647 h 34"/>
              <a:gd name="T32" fmla="*/ 0 w 40"/>
              <a:gd name="T33" fmla="*/ 2147483647 h 34"/>
              <a:gd name="T34" fmla="*/ 2147483647 w 40"/>
              <a:gd name="T35" fmla="*/ 2147483647 h 34"/>
              <a:gd name="T36" fmla="*/ 2147483647 w 40"/>
              <a:gd name="T37" fmla="*/ 2147483647 h 34"/>
              <a:gd name="T38" fmla="*/ 2147483647 w 40"/>
              <a:gd name="T39" fmla="*/ 2147483647 h 34"/>
              <a:gd name="T40" fmla="*/ 2147483647 w 40"/>
              <a:gd name="T41" fmla="*/ 2147483647 h 34"/>
              <a:gd name="T42" fmla="*/ 2147483647 w 40"/>
              <a:gd name="T43" fmla="*/ 2147483647 h 34"/>
              <a:gd name="T44" fmla="*/ 2147483647 w 40"/>
              <a:gd name="T45" fmla="*/ 2147483647 h 34"/>
              <a:gd name="T46" fmla="*/ 2147483647 w 40"/>
              <a:gd name="T47" fmla="*/ 2147483647 h 34"/>
              <a:gd name="T48" fmla="*/ 2147483647 w 40"/>
              <a:gd name="T49" fmla="*/ 2147483647 h 34"/>
              <a:gd name="T50" fmla="*/ 2147483647 w 40"/>
              <a:gd name="T51" fmla="*/ 2147483647 h 34"/>
              <a:gd name="T52" fmla="*/ 2147483647 w 40"/>
              <a:gd name="T53" fmla="*/ 2147483647 h 34"/>
              <a:gd name="T54" fmla="*/ 2147483647 w 40"/>
              <a:gd name="T55" fmla="*/ 2147483647 h 34"/>
              <a:gd name="T56" fmla="*/ 2147483647 w 40"/>
              <a:gd name="T57" fmla="*/ 2147483647 h 34"/>
              <a:gd name="T58" fmla="*/ 2147483647 w 40"/>
              <a:gd name="T59" fmla="*/ 2147483647 h 34"/>
              <a:gd name="T60" fmla="*/ 2147483647 w 40"/>
              <a:gd name="T61" fmla="*/ 2147483647 h 34"/>
              <a:gd name="T62" fmla="*/ 2147483647 w 40"/>
              <a:gd name="T63" fmla="*/ 2147483647 h 34"/>
              <a:gd name="T64" fmla="*/ 2147483647 w 40"/>
              <a:gd name="T65" fmla="*/ 2147483647 h 34"/>
              <a:gd name="T66" fmla="*/ 2147483647 w 40"/>
              <a:gd name="T67" fmla="*/ 2147483647 h 34"/>
              <a:gd name="T68" fmla="*/ 2147483647 w 40"/>
              <a:gd name="T69" fmla="*/ 2147483647 h 34"/>
              <a:gd name="T70" fmla="*/ 2147483647 w 40"/>
              <a:gd name="T71" fmla="*/ 2147483647 h 34"/>
              <a:gd name="T72" fmla="*/ 2147483647 w 40"/>
              <a:gd name="T73" fmla="*/ 2147483647 h 34"/>
              <a:gd name="T74" fmla="*/ 2147483647 w 40"/>
              <a:gd name="T75" fmla="*/ 2147483647 h 34"/>
              <a:gd name="T76" fmla="*/ 2147483647 w 40"/>
              <a:gd name="T77" fmla="*/ 2147483647 h 34"/>
              <a:gd name="T78" fmla="*/ 2147483647 w 40"/>
              <a:gd name="T79" fmla="*/ 2147483647 h 34"/>
              <a:gd name="T80" fmla="*/ 2147483647 w 40"/>
              <a:gd name="T81" fmla="*/ 2147483647 h 34"/>
              <a:gd name="T82" fmla="*/ 2147483647 w 40"/>
              <a:gd name="T83" fmla="*/ 2147483647 h 34"/>
              <a:gd name="T84" fmla="*/ 2147483647 w 40"/>
              <a:gd name="T85" fmla="*/ 2147483647 h 34"/>
              <a:gd name="T86" fmla="*/ 2147483647 w 40"/>
              <a:gd name="T87" fmla="*/ 2147483647 h 34"/>
              <a:gd name="T88" fmla="*/ 2147483647 w 40"/>
              <a:gd name="T89" fmla="*/ 2147483647 h 34"/>
              <a:gd name="T90" fmla="*/ 2147483647 w 40"/>
              <a:gd name="T91" fmla="*/ 2147483647 h 34"/>
              <a:gd name="T92" fmla="*/ 2147483647 w 40"/>
              <a:gd name="T93" fmla="*/ 2147483647 h 34"/>
              <a:gd name="T94" fmla="*/ 2147483647 w 40"/>
              <a:gd name="T95" fmla="*/ 2147483647 h 34"/>
              <a:gd name="T96" fmla="*/ 2147483647 w 40"/>
              <a:gd name="T97" fmla="*/ 2147483647 h 34"/>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40"/>
              <a:gd name="T148" fmla="*/ 0 h 34"/>
              <a:gd name="T149" fmla="*/ 40 w 40"/>
              <a:gd name="T150" fmla="*/ 34 h 34"/>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40" h="34">
                <a:moveTo>
                  <a:pt x="19" y="5"/>
                </a:moveTo>
                <a:lnTo>
                  <a:pt x="16" y="3"/>
                </a:lnTo>
                <a:lnTo>
                  <a:pt x="15" y="2"/>
                </a:lnTo>
                <a:lnTo>
                  <a:pt x="12" y="0"/>
                </a:lnTo>
                <a:lnTo>
                  <a:pt x="11" y="0"/>
                </a:lnTo>
                <a:lnTo>
                  <a:pt x="8" y="0"/>
                </a:lnTo>
                <a:lnTo>
                  <a:pt x="6" y="0"/>
                </a:lnTo>
                <a:lnTo>
                  <a:pt x="5" y="2"/>
                </a:lnTo>
                <a:lnTo>
                  <a:pt x="3" y="5"/>
                </a:lnTo>
                <a:lnTo>
                  <a:pt x="2" y="6"/>
                </a:lnTo>
                <a:lnTo>
                  <a:pt x="0" y="8"/>
                </a:lnTo>
                <a:lnTo>
                  <a:pt x="0" y="11"/>
                </a:lnTo>
                <a:lnTo>
                  <a:pt x="0" y="12"/>
                </a:lnTo>
                <a:lnTo>
                  <a:pt x="0" y="15"/>
                </a:lnTo>
                <a:lnTo>
                  <a:pt x="0" y="17"/>
                </a:lnTo>
                <a:lnTo>
                  <a:pt x="0" y="20"/>
                </a:lnTo>
                <a:lnTo>
                  <a:pt x="0" y="21"/>
                </a:lnTo>
                <a:lnTo>
                  <a:pt x="2" y="23"/>
                </a:lnTo>
                <a:lnTo>
                  <a:pt x="2" y="24"/>
                </a:lnTo>
                <a:lnTo>
                  <a:pt x="3" y="26"/>
                </a:lnTo>
                <a:lnTo>
                  <a:pt x="3" y="27"/>
                </a:lnTo>
                <a:lnTo>
                  <a:pt x="5" y="27"/>
                </a:lnTo>
                <a:lnTo>
                  <a:pt x="6" y="27"/>
                </a:lnTo>
                <a:lnTo>
                  <a:pt x="6" y="29"/>
                </a:lnTo>
                <a:lnTo>
                  <a:pt x="8" y="29"/>
                </a:lnTo>
                <a:lnTo>
                  <a:pt x="12" y="29"/>
                </a:lnTo>
                <a:lnTo>
                  <a:pt x="16" y="30"/>
                </a:lnTo>
                <a:lnTo>
                  <a:pt x="22" y="31"/>
                </a:lnTo>
                <a:lnTo>
                  <a:pt x="27" y="33"/>
                </a:lnTo>
                <a:lnTo>
                  <a:pt x="30" y="34"/>
                </a:lnTo>
                <a:lnTo>
                  <a:pt x="34" y="34"/>
                </a:lnTo>
                <a:lnTo>
                  <a:pt x="37" y="33"/>
                </a:lnTo>
                <a:lnTo>
                  <a:pt x="40" y="30"/>
                </a:lnTo>
                <a:lnTo>
                  <a:pt x="40" y="27"/>
                </a:lnTo>
                <a:lnTo>
                  <a:pt x="39" y="24"/>
                </a:lnTo>
                <a:lnTo>
                  <a:pt x="37" y="21"/>
                </a:lnTo>
                <a:lnTo>
                  <a:pt x="34" y="18"/>
                </a:lnTo>
                <a:lnTo>
                  <a:pt x="30" y="14"/>
                </a:lnTo>
                <a:lnTo>
                  <a:pt x="27" y="11"/>
                </a:lnTo>
                <a:lnTo>
                  <a:pt x="22" y="8"/>
                </a:lnTo>
                <a:lnTo>
                  <a:pt x="19" y="5"/>
                </a:lnTo>
              </a:path>
            </a:pathLst>
          </a:custGeom>
          <a:solidFill>
            <a:srgbClr val="FFFF00"/>
          </a:solidFill>
          <a:ln w="4763">
            <a:solidFill>
              <a:srgbClr val="990000"/>
            </a:solidFill>
            <a:round/>
            <a:headEnd/>
            <a:tailEnd/>
          </a:ln>
        </p:spPr>
        <p:txBody>
          <a:bodyPr/>
          <a:lstStyle/>
          <a:p>
            <a:endParaRPr lang="en-US"/>
          </a:p>
        </p:txBody>
      </p:sp>
      <p:sp>
        <p:nvSpPr>
          <p:cNvPr id="53384" name="Freeform 135"/>
          <p:cNvSpPr>
            <a:spLocks/>
          </p:cNvSpPr>
          <p:nvPr/>
        </p:nvSpPr>
        <p:spPr bwMode="auto">
          <a:xfrm>
            <a:off x="6151566" y="4497391"/>
            <a:ext cx="331787" cy="363537"/>
          </a:xfrm>
          <a:custGeom>
            <a:avLst/>
            <a:gdLst>
              <a:gd name="T0" fmla="*/ 2147483647 w 235"/>
              <a:gd name="T1" fmla="*/ 2147483647 h 229"/>
              <a:gd name="T2" fmla="*/ 2147483647 w 235"/>
              <a:gd name="T3" fmla="*/ 2147483647 h 229"/>
              <a:gd name="T4" fmla="*/ 2147483647 w 235"/>
              <a:gd name="T5" fmla="*/ 2147483647 h 229"/>
              <a:gd name="T6" fmla="*/ 2147483647 w 235"/>
              <a:gd name="T7" fmla="*/ 2147483647 h 229"/>
              <a:gd name="T8" fmla="*/ 2147483647 w 235"/>
              <a:gd name="T9" fmla="*/ 2147483647 h 229"/>
              <a:gd name="T10" fmla="*/ 2147483647 w 235"/>
              <a:gd name="T11" fmla="*/ 2147483647 h 229"/>
              <a:gd name="T12" fmla="*/ 2147483647 w 235"/>
              <a:gd name="T13" fmla="*/ 2147483647 h 229"/>
              <a:gd name="T14" fmla="*/ 2147483647 w 235"/>
              <a:gd name="T15" fmla="*/ 2147483647 h 229"/>
              <a:gd name="T16" fmla="*/ 2147483647 w 235"/>
              <a:gd name="T17" fmla="*/ 2147483647 h 229"/>
              <a:gd name="T18" fmla="*/ 2147483647 w 235"/>
              <a:gd name="T19" fmla="*/ 2147483647 h 229"/>
              <a:gd name="T20" fmla="*/ 2147483647 w 235"/>
              <a:gd name="T21" fmla="*/ 2147483647 h 229"/>
              <a:gd name="T22" fmla="*/ 2147483647 w 235"/>
              <a:gd name="T23" fmla="*/ 2147483647 h 229"/>
              <a:gd name="T24" fmla="*/ 2147483647 w 235"/>
              <a:gd name="T25" fmla="*/ 2147483647 h 229"/>
              <a:gd name="T26" fmla="*/ 2147483647 w 235"/>
              <a:gd name="T27" fmla="*/ 2147483647 h 229"/>
              <a:gd name="T28" fmla="*/ 2147483647 w 235"/>
              <a:gd name="T29" fmla="*/ 2147483647 h 229"/>
              <a:gd name="T30" fmla="*/ 2147483647 w 235"/>
              <a:gd name="T31" fmla="*/ 2147483647 h 229"/>
              <a:gd name="T32" fmla="*/ 2147483647 w 235"/>
              <a:gd name="T33" fmla="*/ 2147483647 h 229"/>
              <a:gd name="T34" fmla="*/ 2147483647 w 235"/>
              <a:gd name="T35" fmla="*/ 2147483647 h 229"/>
              <a:gd name="T36" fmla="*/ 2147483647 w 235"/>
              <a:gd name="T37" fmla="*/ 2147483647 h 229"/>
              <a:gd name="T38" fmla="*/ 2147483647 w 235"/>
              <a:gd name="T39" fmla="*/ 2147483647 h 229"/>
              <a:gd name="T40" fmla="*/ 2147483647 w 235"/>
              <a:gd name="T41" fmla="*/ 2147483647 h 229"/>
              <a:gd name="T42" fmla="*/ 2147483647 w 235"/>
              <a:gd name="T43" fmla="*/ 2147483647 h 229"/>
              <a:gd name="T44" fmla="*/ 2147483647 w 235"/>
              <a:gd name="T45" fmla="*/ 2147483647 h 229"/>
              <a:gd name="T46" fmla="*/ 2147483647 w 235"/>
              <a:gd name="T47" fmla="*/ 2147483647 h 229"/>
              <a:gd name="T48" fmla="*/ 2147483647 w 235"/>
              <a:gd name="T49" fmla="*/ 2147483647 h 229"/>
              <a:gd name="T50" fmla="*/ 2147483647 w 235"/>
              <a:gd name="T51" fmla="*/ 2147483647 h 229"/>
              <a:gd name="T52" fmla="*/ 2147483647 w 235"/>
              <a:gd name="T53" fmla="*/ 2147483647 h 229"/>
              <a:gd name="T54" fmla="*/ 2147483647 w 235"/>
              <a:gd name="T55" fmla="*/ 2147483647 h 229"/>
              <a:gd name="T56" fmla="*/ 2147483647 w 235"/>
              <a:gd name="T57" fmla="*/ 2147483647 h 229"/>
              <a:gd name="T58" fmla="*/ 2147483647 w 235"/>
              <a:gd name="T59" fmla="*/ 2147483647 h 229"/>
              <a:gd name="T60" fmla="*/ 2147483647 w 235"/>
              <a:gd name="T61" fmla="*/ 2147483647 h 229"/>
              <a:gd name="T62" fmla="*/ 2147483647 w 235"/>
              <a:gd name="T63" fmla="*/ 2147483647 h 229"/>
              <a:gd name="T64" fmla="*/ 2147483647 w 235"/>
              <a:gd name="T65" fmla="*/ 2147483647 h 229"/>
              <a:gd name="T66" fmla="*/ 2147483647 w 235"/>
              <a:gd name="T67" fmla="*/ 2147483647 h 229"/>
              <a:gd name="T68" fmla="*/ 2147483647 w 235"/>
              <a:gd name="T69" fmla="*/ 2147483647 h 229"/>
              <a:gd name="T70" fmla="*/ 2147483647 w 235"/>
              <a:gd name="T71" fmla="*/ 2147483647 h 229"/>
              <a:gd name="T72" fmla="*/ 2147483647 w 235"/>
              <a:gd name="T73" fmla="*/ 2147483647 h 229"/>
              <a:gd name="T74" fmla="*/ 2147483647 w 235"/>
              <a:gd name="T75" fmla="*/ 2147483647 h 229"/>
              <a:gd name="T76" fmla="*/ 2147483647 w 235"/>
              <a:gd name="T77" fmla="*/ 2147483647 h 229"/>
              <a:gd name="T78" fmla="*/ 2147483647 w 235"/>
              <a:gd name="T79" fmla="*/ 2147483647 h 229"/>
              <a:gd name="T80" fmla="*/ 2147483647 w 235"/>
              <a:gd name="T81" fmla="*/ 2147483647 h 229"/>
              <a:gd name="T82" fmla="*/ 2147483647 w 235"/>
              <a:gd name="T83" fmla="*/ 2147483647 h 229"/>
              <a:gd name="T84" fmla="*/ 2147483647 w 235"/>
              <a:gd name="T85" fmla="*/ 2147483647 h 229"/>
              <a:gd name="T86" fmla="*/ 2147483647 w 235"/>
              <a:gd name="T87" fmla="*/ 2147483647 h 229"/>
              <a:gd name="T88" fmla="*/ 0 w 235"/>
              <a:gd name="T89" fmla="*/ 2147483647 h 229"/>
              <a:gd name="T90" fmla="*/ 2147483647 w 235"/>
              <a:gd name="T91" fmla="*/ 2147483647 h 229"/>
              <a:gd name="T92" fmla="*/ 2147483647 w 235"/>
              <a:gd name="T93" fmla="*/ 2147483647 h 229"/>
              <a:gd name="T94" fmla="*/ 2147483647 w 235"/>
              <a:gd name="T95" fmla="*/ 2147483647 h 229"/>
              <a:gd name="T96" fmla="*/ 2147483647 w 235"/>
              <a:gd name="T97" fmla="*/ 2147483647 h 229"/>
              <a:gd name="T98" fmla="*/ 2147483647 w 235"/>
              <a:gd name="T99" fmla="*/ 2147483647 h 229"/>
              <a:gd name="T100" fmla="*/ 2147483647 w 235"/>
              <a:gd name="T101" fmla="*/ 2147483647 h 229"/>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235"/>
              <a:gd name="T154" fmla="*/ 0 h 229"/>
              <a:gd name="T155" fmla="*/ 235 w 235"/>
              <a:gd name="T156" fmla="*/ 229 h 229"/>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235" h="229">
                <a:moveTo>
                  <a:pt x="12" y="59"/>
                </a:moveTo>
                <a:lnTo>
                  <a:pt x="15" y="62"/>
                </a:lnTo>
                <a:lnTo>
                  <a:pt x="17" y="67"/>
                </a:lnTo>
                <a:lnTo>
                  <a:pt x="19" y="70"/>
                </a:lnTo>
                <a:lnTo>
                  <a:pt x="22" y="72"/>
                </a:lnTo>
                <a:lnTo>
                  <a:pt x="25" y="77"/>
                </a:lnTo>
                <a:lnTo>
                  <a:pt x="28" y="80"/>
                </a:lnTo>
                <a:lnTo>
                  <a:pt x="30" y="83"/>
                </a:lnTo>
                <a:lnTo>
                  <a:pt x="30" y="87"/>
                </a:lnTo>
                <a:lnTo>
                  <a:pt x="30" y="96"/>
                </a:lnTo>
                <a:lnTo>
                  <a:pt x="28" y="105"/>
                </a:lnTo>
                <a:lnTo>
                  <a:pt x="28" y="112"/>
                </a:lnTo>
                <a:lnTo>
                  <a:pt x="28" y="121"/>
                </a:lnTo>
                <a:lnTo>
                  <a:pt x="27" y="130"/>
                </a:lnTo>
                <a:lnTo>
                  <a:pt x="27" y="139"/>
                </a:lnTo>
                <a:lnTo>
                  <a:pt x="27" y="147"/>
                </a:lnTo>
                <a:lnTo>
                  <a:pt x="27" y="155"/>
                </a:lnTo>
                <a:lnTo>
                  <a:pt x="28" y="158"/>
                </a:lnTo>
                <a:lnTo>
                  <a:pt x="30" y="160"/>
                </a:lnTo>
                <a:lnTo>
                  <a:pt x="30" y="163"/>
                </a:lnTo>
                <a:lnTo>
                  <a:pt x="31" y="164"/>
                </a:lnTo>
                <a:lnTo>
                  <a:pt x="33" y="167"/>
                </a:lnTo>
                <a:lnTo>
                  <a:pt x="34" y="169"/>
                </a:lnTo>
                <a:lnTo>
                  <a:pt x="36" y="172"/>
                </a:lnTo>
                <a:lnTo>
                  <a:pt x="36" y="173"/>
                </a:lnTo>
                <a:lnTo>
                  <a:pt x="34" y="179"/>
                </a:lnTo>
                <a:lnTo>
                  <a:pt x="31" y="184"/>
                </a:lnTo>
                <a:lnTo>
                  <a:pt x="28" y="188"/>
                </a:lnTo>
                <a:lnTo>
                  <a:pt x="25" y="194"/>
                </a:lnTo>
                <a:lnTo>
                  <a:pt x="22" y="198"/>
                </a:lnTo>
                <a:lnTo>
                  <a:pt x="21" y="203"/>
                </a:lnTo>
                <a:lnTo>
                  <a:pt x="19" y="209"/>
                </a:lnTo>
                <a:lnTo>
                  <a:pt x="19" y="213"/>
                </a:lnTo>
                <a:lnTo>
                  <a:pt x="22" y="219"/>
                </a:lnTo>
                <a:lnTo>
                  <a:pt x="25" y="222"/>
                </a:lnTo>
                <a:lnTo>
                  <a:pt x="30" y="227"/>
                </a:lnTo>
                <a:lnTo>
                  <a:pt x="36" y="228"/>
                </a:lnTo>
                <a:lnTo>
                  <a:pt x="42" y="229"/>
                </a:lnTo>
                <a:lnTo>
                  <a:pt x="48" y="229"/>
                </a:lnTo>
                <a:lnTo>
                  <a:pt x="54" y="227"/>
                </a:lnTo>
                <a:lnTo>
                  <a:pt x="59" y="224"/>
                </a:lnTo>
                <a:lnTo>
                  <a:pt x="65" y="218"/>
                </a:lnTo>
                <a:lnTo>
                  <a:pt x="71" y="212"/>
                </a:lnTo>
                <a:lnTo>
                  <a:pt x="77" y="207"/>
                </a:lnTo>
                <a:lnTo>
                  <a:pt x="83" y="203"/>
                </a:lnTo>
                <a:lnTo>
                  <a:pt x="89" y="198"/>
                </a:lnTo>
                <a:lnTo>
                  <a:pt x="95" y="194"/>
                </a:lnTo>
                <a:lnTo>
                  <a:pt x="101" y="189"/>
                </a:lnTo>
                <a:lnTo>
                  <a:pt x="108" y="185"/>
                </a:lnTo>
                <a:lnTo>
                  <a:pt x="113" y="181"/>
                </a:lnTo>
                <a:lnTo>
                  <a:pt x="117" y="176"/>
                </a:lnTo>
                <a:lnTo>
                  <a:pt x="122" y="170"/>
                </a:lnTo>
                <a:lnTo>
                  <a:pt x="125" y="166"/>
                </a:lnTo>
                <a:lnTo>
                  <a:pt x="127" y="160"/>
                </a:lnTo>
                <a:lnTo>
                  <a:pt x="130" y="154"/>
                </a:lnTo>
                <a:lnTo>
                  <a:pt x="133" y="148"/>
                </a:lnTo>
                <a:lnTo>
                  <a:pt x="136" y="144"/>
                </a:lnTo>
                <a:lnTo>
                  <a:pt x="141" y="139"/>
                </a:lnTo>
                <a:lnTo>
                  <a:pt x="145" y="136"/>
                </a:lnTo>
                <a:lnTo>
                  <a:pt x="150" y="133"/>
                </a:lnTo>
                <a:lnTo>
                  <a:pt x="156" y="132"/>
                </a:lnTo>
                <a:lnTo>
                  <a:pt x="161" y="129"/>
                </a:lnTo>
                <a:lnTo>
                  <a:pt x="166" y="127"/>
                </a:lnTo>
                <a:lnTo>
                  <a:pt x="172" y="124"/>
                </a:lnTo>
                <a:lnTo>
                  <a:pt x="176" y="121"/>
                </a:lnTo>
                <a:lnTo>
                  <a:pt x="181" y="117"/>
                </a:lnTo>
                <a:lnTo>
                  <a:pt x="182" y="111"/>
                </a:lnTo>
                <a:lnTo>
                  <a:pt x="184" y="105"/>
                </a:lnTo>
                <a:lnTo>
                  <a:pt x="185" y="99"/>
                </a:lnTo>
                <a:lnTo>
                  <a:pt x="187" y="93"/>
                </a:lnTo>
                <a:lnTo>
                  <a:pt x="188" y="87"/>
                </a:lnTo>
                <a:lnTo>
                  <a:pt x="191" y="83"/>
                </a:lnTo>
                <a:lnTo>
                  <a:pt x="196" y="80"/>
                </a:lnTo>
                <a:lnTo>
                  <a:pt x="200" y="78"/>
                </a:lnTo>
                <a:lnTo>
                  <a:pt x="204" y="77"/>
                </a:lnTo>
                <a:lnTo>
                  <a:pt x="207" y="75"/>
                </a:lnTo>
                <a:lnTo>
                  <a:pt x="212" y="74"/>
                </a:lnTo>
                <a:lnTo>
                  <a:pt x="216" y="71"/>
                </a:lnTo>
                <a:lnTo>
                  <a:pt x="221" y="68"/>
                </a:lnTo>
                <a:lnTo>
                  <a:pt x="224" y="65"/>
                </a:lnTo>
                <a:lnTo>
                  <a:pt x="225" y="61"/>
                </a:lnTo>
                <a:lnTo>
                  <a:pt x="228" y="55"/>
                </a:lnTo>
                <a:lnTo>
                  <a:pt x="231" y="50"/>
                </a:lnTo>
                <a:lnTo>
                  <a:pt x="232" y="44"/>
                </a:lnTo>
                <a:lnTo>
                  <a:pt x="234" y="40"/>
                </a:lnTo>
                <a:lnTo>
                  <a:pt x="235" y="34"/>
                </a:lnTo>
                <a:lnTo>
                  <a:pt x="234" y="30"/>
                </a:lnTo>
                <a:lnTo>
                  <a:pt x="231" y="25"/>
                </a:lnTo>
                <a:lnTo>
                  <a:pt x="227" y="22"/>
                </a:lnTo>
                <a:lnTo>
                  <a:pt x="222" y="19"/>
                </a:lnTo>
                <a:lnTo>
                  <a:pt x="218" y="18"/>
                </a:lnTo>
                <a:lnTo>
                  <a:pt x="213" y="18"/>
                </a:lnTo>
                <a:lnTo>
                  <a:pt x="209" y="19"/>
                </a:lnTo>
                <a:lnTo>
                  <a:pt x="201" y="22"/>
                </a:lnTo>
                <a:lnTo>
                  <a:pt x="196" y="28"/>
                </a:lnTo>
                <a:lnTo>
                  <a:pt x="188" y="35"/>
                </a:lnTo>
                <a:lnTo>
                  <a:pt x="182" y="43"/>
                </a:lnTo>
                <a:lnTo>
                  <a:pt x="176" y="49"/>
                </a:lnTo>
                <a:lnTo>
                  <a:pt x="169" y="53"/>
                </a:lnTo>
                <a:lnTo>
                  <a:pt x="163" y="55"/>
                </a:lnTo>
                <a:lnTo>
                  <a:pt x="156" y="56"/>
                </a:lnTo>
                <a:lnTo>
                  <a:pt x="150" y="55"/>
                </a:lnTo>
                <a:lnTo>
                  <a:pt x="142" y="55"/>
                </a:lnTo>
                <a:lnTo>
                  <a:pt x="136" y="52"/>
                </a:lnTo>
                <a:lnTo>
                  <a:pt x="129" y="50"/>
                </a:lnTo>
                <a:lnTo>
                  <a:pt x="122" y="47"/>
                </a:lnTo>
                <a:lnTo>
                  <a:pt x="116" y="44"/>
                </a:lnTo>
                <a:lnTo>
                  <a:pt x="111" y="43"/>
                </a:lnTo>
                <a:lnTo>
                  <a:pt x="108" y="40"/>
                </a:lnTo>
                <a:lnTo>
                  <a:pt x="105" y="37"/>
                </a:lnTo>
                <a:lnTo>
                  <a:pt x="101" y="34"/>
                </a:lnTo>
                <a:lnTo>
                  <a:pt x="98" y="33"/>
                </a:lnTo>
                <a:lnTo>
                  <a:pt x="95" y="30"/>
                </a:lnTo>
                <a:lnTo>
                  <a:pt x="90" y="27"/>
                </a:lnTo>
                <a:lnTo>
                  <a:pt x="88" y="24"/>
                </a:lnTo>
                <a:lnTo>
                  <a:pt x="85" y="22"/>
                </a:lnTo>
                <a:lnTo>
                  <a:pt x="82" y="22"/>
                </a:lnTo>
                <a:lnTo>
                  <a:pt x="80" y="22"/>
                </a:lnTo>
                <a:lnTo>
                  <a:pt x="77" y="22"/>
                </a:lnTo>
                <a:lnTo>
                  <a:pt x="76" y="24"/>
                </a:lnTo>
                <a:lnTo>
                  <a:pt x="73" y="24"/>
                </a:lnTo>
                <a:lnTo>
                  <a:pt x="71" y="24"/>
                </a:lnTo>
                <a:lnTo>
                  <a:pt x="70" y="24"/>
                </a:lnTo>
                <a:lnTo>
                  <a:pt x="67" y="22"/>
                </a:lnTo>
                <a:lnTo>
                  <a:pt x="61" y="19"/>
                </a:lnTo>
                <a:lnTo>
                  <a:pt x="54" y="15"/>
                </a:lnTo>
                <a:lnTo>
                  <a:pt x="43" y="10"/>
                </a:lnTo>
                <a:lnTo>
                  <a:pt x="34" y="6"/>
                </a:lnTo>
                <a:lnTo>
                  <a:pt x="25" y="3"/>
                </a:lnTo>
                <a:lnTo>
                  <a:pt x="18" y="0"/>
                </a:lnTo>
                <a:lnTo>
                  <a:pt x="14" y="0"/>
                </a:lnTo>
                <a:lnTo>
                  <a:pt x="8" y="4"/>
                </a:lnTo>
                <a:lnTo>
                  <a:pt x="3" y="9"/>
                </a:lnTo>
                <a:lnTo>
                  <a:pt x="0" y="16"/>
                </a:lnTo>
                <a:lnTo>
                  <a:pt x="0" y="22"/>
                </a:lnTo>
                <a:lnTo>
                  <a:pt x="0" y="30"/>
                </a:lnTo>
                <a:lnTo>
                  <a:pt x="3" y="38"/>
                </a:lnTo>
                <a:lnTo>
                  <a:pt x="6" y="46"/>
                </a:lnTo>
                <a:lnTo>
                  <a:pt x="11" y="52"/>
                </a:lnTo>
                <a:lnTo>
                  <a:pt x="11" y="53"/>
                </a:lnTo>
                <a:lnTo>
                  <a:pt x="11" y="55"/>
                </a:lnTo>
                <a:lnTo>
                  <a:pt x="11" y="56"/>
                </a:lnTo>
                <a:lnTo>
                  <a:pt x="12" y="58"/>
                </a:lnTo>
                <a:lnTo>
                  <a:pt x="12" y="59"/>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385" name="Freeform 136"/>
          <p:cNvSpPr>
            <a:spLocks/>
          </p:cNvSpPr>
          <p:nvPr/>
        </p:nvSpPr>
        <p:spPr bwMode="auto">
          <a:xfrm>
            <a:off x="6245229" y="4679953"/>
            <a:ext cx="87313" cy="111125"/>
          </a:xfrm>
          <a:custGeom>
            <a:avLst/>
            <a:gdLst>
              <a:gd name="T0" fmla="*/ 2147483647 w 62"/>
              <a:gd name="T1" fmla="*/ 2147483647 h 70"/>
              <a:gd name="T2" fmla="*/ 2147483647 w 62"/>
              <a:gd name="T3" fmla="*/ 2147483647 h 70"/>
              <a:gd name="T4" fmla="*/ 2147483647 w 62"/>
              <a:gd name="T5" fmla="*/ 2147483647 h 70"/>
              <a:gd name="T6" fmla="*/ 2147483647 w 62"/>
              <a:gd name="T7" fmla="*/ 2147483647 h 70"/>
              <a:gd name="T8" fmla="*/ 2147483647 w 62"/>
              <a:gd name="T9" fmla="*/ 2147483647 h 70"/>
              <a:gd name="T10" fmla="*/ 2147483647 w 62"/>
              <a:gd name="T11" fmla="*/ 2147483647 h 70"/>
              <a:gd name="T12" fmla="*/ 2147483647 w 62"/>
              <a:gd name="T13" fmla="*/ 2147483647 h 70"/>
              <a:gd name="T14" fmla="*/ 2147483647 w 62"/>
              <a:gd name="T15" fmla="*/ 2147483647 h 70"/>
              <a:gd name="T16" fmla="*/ 2147483647 w 62"/>
              <a:gd name="T17" fmla="*/ 2147483647 h 70"/>
              <a:gd name="T18" fmla="*/ 2147483647 w 62"/>
              <a:gd name="T19" fmla="*/ 2147483647 h 70"/>
              <a:gd name="T20" fmla="*/ 2147483647 w 62"/>
              <a:gd name="T21" fmla="*/ 2147483647 h 70"/>
              <a:gd name="T22" fmla="*/ 2147483647 w 62"/>
              <a:gd name="T23" fmla="*/ 2147483647 h 70"/>
              <a:gd name="T24" fmla="*/ 2147483647 w 62"/>
              <a:gd name="T25" fmla="*/ 2147483647 h 70"/>
              <a:gd name="T26" fmla="*/ 2147483647 w 62"/>
              <a:gd name="T27" fmla="*/ 2147483647 h 70"/>
              <a:gd name="T28" fmla="*/ 2147483647 w 62"/>
              <a:gd name="T29" fmla="*/ 2147483647 h 70"/>
              <a:gd name="T30" fmla="*/ 2147483647 w 62"/>
              <a:gd name="T31" fmla="*/ 2147483647 h 70"/>
              <a:gd name="T32" fmla="*/ 2147483647 w 62"/>
              <a:gd name="T33" fmla="*/ 2147483647 h 70"/>
              <a:gd name="T34" fmla="*/ 2147483647 w 62"/>
              <a:gd name="T35" fmla="*/ 2147483647 h 70"/>
              <a:gd name="T36" fmla="*/ 2147483647 w 62"/>
              <a:gd name="T37" fmla="*/ 2147483647 h 70"/>
              <a:gd name="T38" fmla="*/ 2147483647 w 62"/>
              <a:gd name="T39" fmla="*/ 2147483647 h 70"/>
              <a:gd name="T40" fmla="*/ 2147483647 w 62"/>
              <a:gd name="T41" fmla="*/ 2147483647 h 70"/>
              <a:gd name="T42" fmla="*/ 2147483647 w 62"/>
              <a:gd name="T43" fmla="*/ 2147483647 h 70"/>
              <a:gd name="T44" fmla="*/ 2147483647 w 62"/>
              <a:gd name="T45" fmla="*/ 2147483647 h 70"/>
              <a:gd name="T46" fmla="*/ 2147483647 w 62"/>
              <a:gd name="T47" fmla="*/ 2147483647 h 70"/>
              <a:gd name="T48" fmla="*/ 2147483647 w 62"/>
              <a:gd name="T49" fmla="*/ 2147483647 h 70"/>
              <a:gd name="T50" fmla="*/ 2147483647 w 62"/>
              <a:gd name="T51" fmla="*/ 2147483647 h 70"/>
              <a:gd name="T52" fmla="*/ 2147483647 w 62"/>
              <a:gd name="T53" fmla="*/ 2147483647 h 70"/>
              <a:gd name="T54" fmla="*/ 2147483647 w 62"/>
              <a:gd name="T55" fmla="*/ 2147483647 h 70"/>
              <a:gd name="T56" fmla="*/ 2147483647 w 62"/>
              <a:gd name="T57" fmla="*/ 2147483647 h 70"/>
              <a:gd name="T58" fmla="*/ 2147483647 w 62"/>
              <a:gd name="T59" fmla="*/ 2147483647 h 70"/>
              <a:gd name="T60" fmla="*/ 2147483647 w 62"/>
              <a:gd name="T61" fmla="*/ 2147483647 h 70"/>
              <a:gd name="T62" fmla="*/ 2147483647 w 62"/>
              <a:gd name="T63" fmla="*/ 2147483647 h 70"/>
              <a:gd name="T64" fmla="*/ 2147483647 w 62"/>
              <a:gd name="T65" fmla="*/ 2147483647 h 70"/>
              <a:gd name="T66" fmla="*/ 2147483647 w 62"/>
              <a:gd name="T67" fmla="*/ 0 h 70"/>
              <a:gd name="T68" fmla="*/ 2147483647 w 62"/>
              <a:gd name="T69" fmla="*/ 0 h 70"/>
              <a:gd name="T70" fmla="*/ 2147483647 w 62"/>
              <a:gd name="T71" fmla="*/ 2147483647 h 70"/>
              <a:gd name="T72" fmla="*/ 2147483647 w 62"/>
              <a:gd name="T73" fmla="*/ 2147483647 h 70"/>
              <a:gd name="T74" fmla="*/ 2147483647 w 62"/>
              <a:gd name="T75" fmla="*/ 2147483647 h 70"/>
              <a:gd name="T76" fmla="*/ 2147483647 w 62"/>
              <a:gd name="T77" fmla="*/ 2147483647 h 70"/>
              <a:gd name="T78" fmla="*/ 2147483647 w 62"/>
              <a:gd name="T79" fmla="*/ 2147483647 h 70"/>
              <a:gd name="T80" fmla="*/ 2147483647 w 62"/>
              <a:gd name="T81" fmla="*/ 2147483647 h 70"/>
              <a:gd name="T82" fmla="*/ 2147483647 w 62"/>
              <a:gd name="T83" fmla="*/ 2147483647 h 70"/>
              <a:gd name="T84" fmla="*/ 2147483647 w 62"/>
              <a:gd name="T85" fmla="*/ 2147483647 h 70"/>
              <a:gd name="T86" fmla="*/ 2147483647 w 62"/>
              <a:gd name="T87" fmla="*/ 2147483647 h 70"/>
              <a:gd name="T88" fmla="*/ 0 w 62"/>
              <a:gd name="T89" fmla="*/ 2147483647 h 70"/>
              <a:gd name="T90" fmla="*/ 0 w 62"/>
              <a:gd name="T91" fmla="*/ 2147483647 h 70"/>
              <a:gd name="T92" fmla="*/ 2147483647 w 62"/>
              <a:gd name="T93" fmla="*/ 2147483647 h 70"/>
              <a:gd name="T94" fmla="*/ 2147483647 w 62"/>
              <a:gd name="T95" fmla="*/ 2147483647 h 70"/>
              <a:gd name="T96" fmla="*/ 2147483647 w 62"/>
              <a:gd name="T97" fmla="*/ 2147483647 h 70"/>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62"/>
              <a:gd name="T148" fmla="*/ 0 h 70"/>
              <a:gd name="T149" fmla="*/ 62 w 62"/>
              <a:gd name="T150" fmla="*/ 70 h 70"/>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62" h="70">
                <a:moveTo>
                  <a:pt x="6" y="58"/>
                </a:moveTo>
                <a:lnTo>
                  <a:pt x="6" y="61"/>
                </a:lnTo>
                <a:lnTo>
                  <a:pt x="7" y="64"/>
                </a:lnTo>
                <a:lnTo>
                  <a:pt x="9" y="67"/>
                </a:lnTo>
                <a:lnTo>
                  <a:pt x="12" y="69"/>
                </a:lnTo>
                <a:lnTo>
                  <a:pt x="15" y="70"/>
                </a:lnTo>
                <a:lnTo>
                  <a:pt x="18" y="70"/>
                </a:lnTo>
                <a:lnTo>
                  <a:pt x="21" y="70"/>
                </a:lnTo>
                <a:lnTo>
                  <a:pt x="23" y="70"/>
                </a:lnTo>
                <a:lnTo>
                  <a:pt x="28" y="69"/>
                </a:lnTo>
                <a:lnTo>
                  <a:pt x="32" y="66"/>
                </a:lnTo>
                <a:lnTo>
                  <a:pt x="35" y="63"/>
                </a:lnTo>
                <a:lnTo>
                  <a:pt x="38" y="60"/>
                </a:lnTo>
                <a:lnTo>
                  <a:pt x="40" y="55"/>
                </a:lnTo>
                <a:lnTo>
                  <a:pt x="43" y="52"/>
                </a:lnTo>
                <a:lnTo>
                  <a:pt x="46" y="48"/>
                </a:lnTo>
                <a:lnTo>
                  <a:pt x="47" y="43"/>
                </a:lnTo>
                <a:lnTo>
                  <a:pt x="49" y="40"/>
                </a:lnTo>
                <a:lnTo>
                  <a:pt x="52" y="39"/>
                </a:lnTo>
                <a:lnTo>
                  <a:pt x="53" y="36"/>
                </a:lnTo>
                <a:lnTo>
                  <a:pt x="56" y="33"/>
                </a:lnTo>
                <a:lnTo>
                  <a:pt x="58" y="30"/>
                </a:lnTo>
                <a:lnTo>
                  <a:pt x="59" y="27"/>
                </a:lnTo>
                <a:lnTo>
                  <a:pt x="60" y="24"/>
                </a:lnTo>
                <a:lnTo>
                  <a:pt x="62" y="21"/>
                </a:lnTo>
                <a:lnTo>
                  <a:pt x="60" y="18"/>
                </a:lnTo>
                <a:lnTo>
                  <a:pt x="60" y="15"/>
                </a:lnTo>
                <a:lnTo>
                  <a:pt x="59" y="12"/>
                </a:lnTo>
                <a:lnTo>
                  <a:pt x="59" y="9"/>
                </a:lnTo>
                <a:lnTo>
                  <a:pt x="58" y="8"/>
                </a:lnTo>
                <a:lnTo>
                  <a:pt x="56" y="5"/>
                </a:lnTo>
                <a:lnTo>
                  <a:pt x="53" y="3"/>
                </a:lnTo>
                <a:lnTo>
                  <a:pt x="52" y="2"/>
                </a:lnTo>
                <a:lnTo>
                  <a:pt x="46" y="0"/>
                </a:lnTo>
                <a:lnTo>
                  <a:pt x="40" y="0"/>
                </a:lnTo>
                <a:lnTo>
                  <a:pt x="34" y="3"/>
                </a:lnTo>
                <a:lnTo>
                  <a:pt x="29" y="5"/>
                </a:lnTo>
                <a:lnTo>
                  <a:pt x="23" y="8"/>
                </a:lnTo>
                <a:lnTo>
                  <a:pt x="19" y="12"/>
                </a:lnTo>
                <a:lnTo>
                  <a:pt x="13" y="15"/>
                </a:lnTo>
                <a:lnTo>
                  <a:pt x="9" y="18"/>
                </a:lnTo>
                <a:lnTo>
                  <a:pt x="6" y="21"/>
                </a:lnTo>
                <a:lnTo>
                  <a:pt x="3" y="26"/>
                </a:lnTo>
                <a:lnTo>
                  <a:pt x="1" y="30"/>
                </a:lnTo>
                <a:lnTo>
                  <a:pt x="0" y="36"/>
                </a:lnTo>
                <a:lnTo>
                  <a:pt x="0" y="42"/>
                </a:lnTo>
                <a:lnTo>
                  <a:pt x="1" y="48"/>
                </a:lnTo>
                <a:lnTo>
                  <a:pt x="3" y="54"/>
                </a:lnTo>
                <a:lnTo>
                  <a:pt x="6" y="58"/>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386" name="Freeform 137"/>
          <p:cNvSpPr>
            <a:spLocks/>
          </p:cNvSpPr>
          <p:nvPr/>
        </p:nvSpPr>
        <p:spPr bwMode="auto">
          <a:xfrm>
            <a:off x="6245229" y="4679953"/>
            <a:ext cx="87313" cy="111125"/>
          </a:xfrm>
          <a:custGeom>
            <a:avLst/>
            <a:gdLst>
              <a:gd name="T0" fmla="*/ 2147483647 w 62"/>
              <a:gd name="T1" fmla="*/ 2147483647 h 70"/>
              <a:gd name="T2" fmla="*/ 2147483647 w 62"/>
              <a:gd name="T3" fmla="*/ 2147483647 h 70"/>
              <a:gd name="T4" fmla="*/ 2147483647 w 62"/>
              <a:gd name="T5" fmla="*/ 2147483647 h 70"/>
              <a:gd name="T6" fmla="*/ 2147483647 w 62"/>
              <a:gd name="T7" fmla="*/ 2147483647 h 70"/>
              <a:gd name="T8" fmla="*/ 2147483647 w 62"/>
              <a:gd name="T9" fmla="*/ 2147483647 h 70"/>
              <a:gd name="T10" fmla="*/ 2147483647 w 62"/>
              <a:gd name="T11" fmla="*/ 2147483647 h 70"/>
              <a:gd name="T12" fmla="*/ 2147483647 w 62"/>
              <a:gd name="T13" fmla="*/ 2147483647 h 70"/>
              <a:gd name="T14" fmla="*/ 2147483647 w 62"/>
              <a:gd name="T15" fmla="*/ 2147483647 h 70"/>
              <a:gd name="T16" fmla="*/ 2147483647 w 62"/>
              <a:gd name="T17" fmla="*/ 2147483647 h 70"/>
              <a:gd name="T18" fmla="*/ 2147483647 w 62"/>
              <a:gd name="T19" fmla="*/ 2147483647 h 70"/>
              <a:gd name="T20" fmla="*/ 2147483647 w 62"/>
              <a:gd name="T21" fmla="*/ 2147483647 h 70"/>
              <a:gd name="T22" fmla="*/ 2147483647 w 62"/>
              <a:gd name="T23" fmla="*/ 2147483647 h 70"/>
              <a:gd name="T24" fmla="*/ 2147483647 w 62"/>
              <a:gd name="T25" fmla="*/ 2147483647 h 70"/>
              <a:gd name="T26" fmla="*/ 2147483647 w 62"/>
              <a:gd name="T27" fmla="*/ 2147483647 h 70"/>
              <a:gd name="T28" fmla="*/ 2147483647 w 62"/>
              <a:gd name="T29" fmla="*/ 2147483647 h 70"/>
              <a:gd name="T30" fmla="*/ 2147483647 w 62"/>
              <a:gd name="T31" fmla="*/ 2147483647 h 70"/>
              <a:gd name="T32" fmla="*/ 2147483647 w 62"/>
              <a:gd name="T33" fmla="*/ 2147483647 h 70"/>
              <a:gd name="T34" fmla="*/ 2147483647 w 62"/>
              <a:gd name="T35" fmla="*/ 2147483647 h 70"/>
              <a:gd name="T36" fmla="*/ 2147483647 w 62"/>
              <a:gd name="T37" fmla="*/ 2147483647 h 70"/>
              <a:gd name="T38" fmla="*/ 2147483647 w 62"/>
              <a:gd name="T39" fmla="*/ 2147483647 h 70"/>
              <a:gd name="T40" fmla="*/ 2147483647 w 62"/>
              <a:gd name="T41" fmla="*/ 2147483647 h 70"/>
              <a:gd name="T42" fmla="*/ 2147483647 w 62"/>
              <a:gd name="T43" fmla="*/ 2147483647 h 70"/>
              <a:gd name="T44" fmla="*/ 2147483647 w 62"/>
              <a:gd name="T45" fmla="*/ 2147483647 h 70"/>
              <a:gd name="T46" fmla="*/ 2147483647 w 62"/>
              <a:gd name="T47" fmla="*/ 2147483647 h 70"/>
              <a:gd name="T48" fmla="*/ 2147483647 w 62"/>
              <a:gd name="T49" fmla="*/ 2147483647 h 70"/>
              <a:gd name="T50" fmla="*/ 2147483647 w 62"/>
              <a:gd name="T51" fmla="*/ 2147483647 h 70"/>
              <a:gd name="T52" fmla="*/ 2147483647 w 62"/>
              <a:gd name="T53" fmla="*/ 2147483647 h 70"/>
              <a:gd name="T54" fmla="*/ 2147483647 w 62"/>
              <a:gd name="T55" fmla="*/ 2147483647 h 70"/>
              <a:gd name="T56" fmla="*/ 2147483647 w 62"/>
              <a:gd name="T57" fmla="*/ 2147483647 h 70"/>
              <a:gd name="T58" fmla="*/ 2147483647 w 62"/>
              <a:gd name="T59" fmla="*/ 2147483647 h 70"/>
              <a:gd name="T60" fmla="*/ 2147483647 w 62"/>
              <a:gd name="T61" fmla="*/ 2147483647 h 70"/>
              <a:gd name="T62" fmla="*/ 2147483647 w 62"/>
              <a:gd name="T63" fmla="*/ 2147483647 h 70"/>
              <a:gd name="T64" fmla="*/ 2147483647 w 62"/>
              <a:gd name="T65" fmla="*/ 2147483647 h 70"/>
              <a:gd name="T66" fmla="*/ 2147483647 w 62"/>
              <a:gd name="T67" fmla="*/ 0 h 70"/>
              <a:gd name="T68" fmla="*/ 2147483647 w 62"/>
              <a:gd name="T69" fmla="*/ 0 h 70"/>
              <a:gd name="T70" fmla="*/ 2147483647 w 62"/>
              <a:gd name="T71" fmla="*/ 2147483647 h 70"/>
              <a:gd name="T72" fmla="*/ 2147483647 w 62"/>
              <a:gd name="T73" fmla="*/ 2147483647 h 70"/>
              <a:gd name="T74" fmla="*/ 2147483647 w 62"/>
              <a:gd name="T75" fmla="*/ 2147483647 h 70"/>
              <a:gd name="T76" fmla="*/ 2147483647 w 62"/>
              <a:gd name="T77" fmla="*/ 2147483647 h 70"/>
              <a:gd name="T78" fmla="*/ 2147483647 w 62"/>
              <a:gd name="T79" fmla="*/ 2147483647 h 70"/>
              <a:gd name="T80" fmla="*/ 2147483647 w 62"/>
              <a:gd name="T81" fmla="*/ 2147483647 h 70"/>
              <a:gd name="T82" fmla="*/ 2147483647 w 62"/>
              <a:gd name="T83" fmla="*/ 2147483647 h 70"/>
              <a:gd name="T84" fmla="*/ 2147483647 w 62"/>
              <a:gd name="T85" fmla="*/ 2147483647 h 70"/>
              <a:gd name="T86" fmla="*/ 2147483647 w 62"/>
              <a:gd name="T87" fmla="*/ 2147483647 h 70"/>
              <a:gd name="T88" fmla="*/ 0 w 62"/>
              <a:gd name="T89" fmla="*/ 2147483647 h 70"/>
              <a:gd name="T90" fmla="*/ 0 w 62"/>
              <a:gd name="T91" fmla="*/ 2147483647 h 70"/>
              <a:gd name="T92" fmla="*/ 2147483647 w 62"/>
              <a:gd name="T93" fmla="*/ 2147483647 h 70"/>
              <a:gd name="T94" fmla="*/ 2147483647 w 62"/>
              <a:gd name="T95" fmla="*/ 2147483647 h 70"/>
              <a:gd name="T96" fmla="*/ 2147483647 w 62"/>
              <a:gd name="T97" fmla="*/ 2147483647 h 70"/>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62"/>
              <a:gd name="T148" fmla="*/ 0 h 70"/>
              <a:gd name="T149" fmla="*/ 62 w 62"/>
              <a:gd name="T150" fmla="*/ 70 h 70"/>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62" h="70">
                <a:moveTo>
                  <a:pt x="6" y="58"/>
                </a:moveTo>
                <a:lnTo>
                  <a:pt x="6" y="61"/>
                </a:lnTo>
                <a:lnTo>
                  <a:pt x="7" y="64"/>
                </a:lnTo>
                <a:lnTo>
                  <a:pt x="9" y="67"/>
                </a:lnTo>
                <a:lnTo>
                  <a:pt x="12" y="69"/>
                </a:lnTo>
                <a:lnTo>
                  <a:pt x="15" y="70"/>
                </a:lnTo>
                <a:lnTo>
                  <a:pt x="18" y="70"/>
                </a:lnTo>
                <a:lnTo>
                  <a:pt x="21" y="70"/>
                </a:lnTo>
                <a:lnTo>
                  <a:pt x="23" y="70"/>
                </a:lnTo>
                <a:lnTo>
                  <a:pt x="28" y="69"/>
                </a:lnTo>
                <a:lnTo>
                  <a:pt x="32" y="66"/>
                </a:lnTo>
                <a:lnTo>
                  <a:pt x="35" y="63"/>
                </a:lnTo>
                <a:lnTo>
                  <a:pt x="38" y="60"/>
                </a:lnTo>
                <a:lnTo>
                  <a:pt x="40" y="55"/>
                </a:lnTo>
                <a:lnTo>
                  <a:pt x="43" y="52"/>
                </a:lnTo>
                <a:lnTo>
                  <a:pt x="46" y="48"/>
                </a:lnTo>
                <a:lnTo>
                  <a:pt x="47" y="43"/>
                </a:lnTo>
                <a:lnTo>
                  <a:pt x="49" y="40"/>
                </a:lnTo>
                <a:lnTo>
                  <a:pt x="52" y="39"/>
                </a:lnTo>
                <a:lnTo>
                  <a:pt x="53" y="36"/>
                </a:lnTo>
                <a:lnTo>
                  <a:pt x="56" y="33"/>
                </a:lnTo>
                <a:lnTo>
                  <a:pt x="58" y="30"/>
                </a:lnTo>
                <a:lnTo>
                  <a:pt x="59" y="27"/>
                </a:lnTo>
                <a:lnTo>
                  <a:pt x="60" y="24"/>
                </a:lnTo>
                <a:lnTo>
                  <a:pt x="62" y="21"/>
                </a:lnTo>
                <a:lnTo>
                  <a:pt x="60" y="18"/>
                </a:lnTo>
                <a:lnTo>
                  <a:pt x="60" y="15"/>
                </a:lnTo>
                <a:lnTo>
                  <a:pt x="59" y="12"/>
                </a:lnTo>
                <a:lnTo>
                  <a:pt x="59" y="9"/>
                </a:lnTo>
                <a:lnTo>
                  <a:pt x="58" y="8"/>
                </a:lnTo>
                <a:lnTo>
                  <a:pt x="56" y="5"/>
                </a:lnTo>
                <a:lnTo>
                  <a:pt x="53" y="3"/>
                </a:lnTo>
                <a:lnTo>
                  <a:pt x="52" y="2"/>
                </a:lnTo>
                <a:lnTo>
                  <a:pt x="46" y="0"/>
                </a:lnTo>
                <a:lnTo>
                  <a:pt x="40" y="0"/>
                </a:lnTo>
                <a:lnTo>
                  <a:pt x="34" y="3"/>
                </a:lnTo>
                <a:lnTo>
                  <a:pt x="29" y="5"/>
                </a:lnTo>
                <a:lnTo>
                  <a:pt x="23" y="8"/>
                </a:lnTo>
                <a:lnTo>
                  <a:pt x="19" y="12"/>
                </a:lnTo>
                <a:lnTo>
                  <a:pt x="13" y="15"/>
                </a:lnTo>
                <a:lnTo>
                  <a:pt x="9" y="18"/>
                </a:lnTo>
                <a:lnTo>
                  <a:pt x="6" y="21"/>
                </a:lnTo>
                <a:lnTo>
                  <a:pt x="3" y="26"/>
                </a:lnTo>
                <a:lnTo>
                  <a:pt x="1" y="30"/>
                </a:lnTo>
                <a:lnTo>
                  <a:pt x="0" y="36"/>
                </a:lnTo>
                <a:lnTo>
                  <a:pt x="0" y="42"/>
                </a:lnTo>
                <a:lnTo>
                  <a:pt x="1" y="48"/>
                </a:lnTo>
                <a:lnTo>
                  <a:pt x="3" y="54"/>
                </a:lnTo>
                <a:lnTo>
                  <a:pt x="6" y="58"/>
                </a:lnTo>
              </a:path>
            </a:pathLst>
          </a:custGeom>
          <a:solidFill>
            <a:srgbClr val="FFFF00"/>
          </a:solidFill>
          <a:ln w="1588">
            <a:solidFill>
              <a:srgbClr val="990000"/>
            </a:solidFill>
            <a:round/>
            <a:headEnd/>
            <a:tailEnd/>
          </a:ln>
        </p:spPr>
        <p:txBody>
          <a:bodyPr/>
          <a:lstStyle/>
          <a:p>
            <a:endParaRPr lang="en-US"/>
          </a:p>
        </p:txBody>
      </p:sp>
      <p:sp>
        <p:nvSpPr>
          <p:cNvPr id="53387" name="Freeform 138"/>
          <p:cNvSpPr>
            <a:spLocks/>
          </p:cNvSpPr>
          <p:nvPr/>
        </p:nvSpPr>
        <p:spPr bwMode="auto">
          <a:xfrm>
            <a:off x="6245229" y="4679953"/>
            <a:ext cx="87313" cy="111125"/>
          </a:xfrm>
          <a:custGeom>
            <a:avLst/>
            <a:gdLst>
              <a:gd name="T0" fmla="*/ 2147483647 w 62"/>
              <a:gd name="T1" fmla="*/ 2147483647 h 70"/>
              <a:gd name="T2" fmla="*/ 2147483647 w 62"/>
              <a:gd name="T3" fmla="*/ 2147483647 h 70"/>
              <a:gd name="T4" fmla="*/ 2147483647 w 62"/>
              <a:gd name="T5" fmla="*/ 2147483647 h 70"/>
              <a:gd name="T6" fmla="*/ 2147483647 w 62"/>
              <a:gd name="T7" fmla="*/ 2147483647 h 70"/>
              <a:gd name="T8" fmla="*/ 2147483647 w 62"/>
              <a:gd name="T9" fmla="*/ 2147483647 h 70"/>
              <a:gd name="T10" fmla="*/ 2147483647 w 62"/>
              <a:gd name="T11" fmla="*/ 2147483647 h 70"/>
              <a:gd name="T12" fmla="*/ 2147483647 w 62"/>
              <a:gd name="T13" fmla="*/ 2147483647 h 70"/>
              <a:gd name="T14" fmla="*/ 2147483647 w 62"/>
              <a:gd name="T15" fmla="*/ 2147483647 h 70"/>
              <a:gd name="T16" fmla="*/ 2147483647 w 62"/>
              <a:gd name="T17" fmla="*/ 2147483647 h 70"/>
              <a:gd name="T18" fmla="*/ 2147483647 w 62"/>
              <a:gd name="T19" fmla="*/ 2147483647 h 70"/>
              <a:gd name="T20" fmla="*/ 2147483647 w 62"/>
              <a:gd name="T21" fmla="*/ 2147483647 h 70"/>
              <a:gd name="T22" fmla="*/ 2147483647 w 62"/>
              <a:gd name="T23" fmla="*/ 2147483647 h 70"/>
              <a:gd name="T24" fmla="*/ 2147483647 w 62"/>
              <a:gd name="T25" fmla="*/ 2147483647 h 70"/>
              <a:gd name="T26" fmla="*/ 2147483647 w 62"/>
              <a:gd name="T27" fmla="*/ 2147483647 h 70"/>
              <a:gd name="T28" fmla="*/ 2147483647 w 62"/>
              <a:gd name="T29" fmla="*/ 2147483647 h 70"/>
              <a:gd name="T30" fmla="*/ 2147483647 w 62"/>
              <a:gd name="T31" fmla="*/ 2147483647 h 70"/>
              <a:gd name="T32" fmla="*/ 2147483647 w 62"/>
              <a:gd name="T33" fmla="*/ 2147483647 h 70"/>
              <a:gd name="T34" fmla="*/ 2147483647 w 62"/>
              <a:gd name="T35" fmla="*/ 2147483647 h 70"/>
              <a:gd name="T36" fmla="*/ 2147483647 w 62"/>
              <a:gd name="T37" fmla="*/ 2147483647 h 70"/>
              <a:gd name="T38" fmla="*/ 2147483647 w 62"/>
              <a:gd name="T39" fmla="*/ 2147483647 h 70"/>
              <a:gd name="T40" fmla="*/ 2147483647 w 62"/>
              <a:gd name="T41" fmla="*/ 2147483647 h 70"/>
              <a:gd name="T42" fmla="*/ 2147483647 w 62"/>
              <a:gd name="T43" fmla="*/ 2147483647 h 70"/>
              <a:gd name="T44" fmla="*/ 2147483647 w 62"/>
              <a:gd name="T45" fmla="*/ 2147483647 h 70"/>
              <a:gd name="T46" fmla="*/ 2147483647 w 62"/>
              <a:gd name="T47" fmla="*/ 2147483647 h 70"/>
              <a:gd name="T48" fmla="*/ 2147483647 w 62"/>
              <a:gd name="T49" fmla="*/ 2147483647 h 70"/>
              <a:gd name="T50" fmla="*/ 2147483647 w 62"/>
              <a:gd name="T51" fmla="*/ 2147483647 h 70"/>
              <a:gd name="T52" fmla="*/ 2147483647 w 62"/>
              <a:gd name="T53" fmla="*/ 2147483647 h 70"/>
              <a:gd name="T54" fmla="*/ 2147483647 w 62"/>
              <a:gd name="T55" fmla="*/ 2147483647 h 70"/>
              <a:gd name="T56" fmla="*/ 2147483647 w 62"/>
              <a:gd name="T57" fmla="*/ 2147483647 h 70"/>
              <a:gd name="T58" fmla="*/ 2147483647 w 62"/>
              <a:gd name="T59" fmla="*/ 2147483647 h 70"/>
              <a:gd name="T60" fmla="*/ 2147483647 w 62"/>
              <a:gd name="T61" fmla="*/ 2147483647 h 70"/>
              <a:gd name="T62" fmla="*/ 2147483647 w 62"/>
              <a:gd name="T63" fmla="*/ 2147483647 h 70"/>
              <a:gd name="T64" fmla="*/ 2147483647 w 62"/>
              <a:gd name="T65" fmla="*/ 2147483647 h 70"/>
              <a:gd name="T66" fmla="*/ 2147483647 w 62"/>
              <a:gd name="T67" fmla="*/ 0 h 70"/>
              <a:gd name="T68" fmla="*/ 2147483647 w 62"/>
              <a:gd name="T69" fmla="*/ 0 h 70"/>
              <a:gd name="T70" fmla="*/ 2147483647 w 62"/>
              <a:gd name="T71" fmla="*/ 2147483647 h 70"/>
              <a:gd name="T72" fmla="*/ 2147483647 w 62"/>
              <a:gd name="T73" fmla="*/ 2147483647 h 70"/>
              <a:gd name="T74" fmla="*/ 2147483647 w 62"/>
              <a:gd name="T75" fmla="*/ 2147483647 h 70"/>
              <a:gd name="T76" fmla="*/ 2147483647 w 62"/>
              <a:gd name="T77" fmla="*/ 2147483647 h 70"/>
              <a:gd name="T78" fmla="*/ 2147483647 w 62"/>
              <a:gd name="T79" fmla="*/ 2147483647 h 70"/>
              <a:gd name="T80" fmla="*/ 2147483647 w 62"/>
              <a:gd name="T81" fmla="*/ 2147483647 h 70"/>
              <a:gd name="T82" fmla="*/ 2147483647 w 62"/>
              <a:gd name="T83" fmla="*/ 2147483647 h 70"/>
              <a:gd name="T84" fmla="*/ 2147483647 w 62"/>
              <a:gd name="T85" fmla="*/ 2147483647 h 70"/>
              <a:gd name="T86" fmla="*/ 2147483647 w 62"/>
              <a:gd name="T87" fmla="*/ 2147483647 h 70"/>
              <a:gd name="T88" fmla="*/ 0 w 62"/>
              <a:gd name="T89" fmla="*/ 2147483647 h 70"/>
              <a:gd name="T90" fmla="*/ 0 w 62"/>
              <a:gd name="T91" fmla="*/ 2147483647 h 70"/>
              <a:gd name="T92" fmla="*/ 2147483647 w 62"/>
              <a:gd name="T93" fmla="*/ 2147483647 h 70"/>
              <a:gd name="T94" fmla="*/ 2147483647 w 62"/>
              <a:gd name="T95" fmla="*/ 2147483647 h 70"/>
              <a:gd name="T96" fmla="*/ 2147483647 w 62"/>
              <a:gd name="T97" fmla="*/ 2147483647 h 70"/>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62"/>
              <a:gd name="T148" fmla="*/ 0 h 70"/>
              <a:gd name="T149" fmla="*/ 62 w 62"/>
              <a:gd name="T150" fmla="*/ 70 h 70"/>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62" h="70">
                <a:moveTo>
                  <a:pt x="6" y="58"/>
                </a:moveTo>
                <a:lnTo>
                  <a:pt x="6" y="61"/>
                </a:lnTo>
                <a:lnTo>
                  <a:pt x="7" y="64"/>
                </a:lnTo>
                <a:lnTo>
                  <a:pt x="9" y="67"/>
                </a:lnTo>
                <a:lnTo>
                  <a:pt x="12" y="69"/>
                </a:lnTo>
                <a:lnTo>
                  <a:pt x="15" y="70"/>
                </a:lnTo>
                <a:lnTo>
                  <a:pt x="18" y="70"/>
                </a:lnTo>
                <a:lnTo>
                  <a:pt x="21" y="70"/>
                </a:lnTo>
                <a:lnTo>
                  <a:pt x="23" y="70"/>
                </a:lnTo>
                <a:lnTo>
                  <a:pt x="28" y="69"/>
                </a:lnTo>
                <a:lnTo>
                  <a:pt x="32" y="66"/>
                </a:lnTo>
                <a:lnTo>
                  <a:pt x="35" y="63"/>
                </a:lnTo>
                <a:lnTo>
                  <a:pt x="38" y="60"/>
                </a:lnTo>
                <a:lnTo>
                  <a:pt x="40" y="55"/>
                </a:lnTo>
                <a:lnTo>
                  <a:pt x="43" y="52"/>
                </a:lnTo>
                <a:lnTo>
                  <a:pt x="46" y="48"/>
                </a:lnTo>
                <a:lnTo>
                  <a:pt x="47" y="43"/>
                </a:lnTo>
                <a:lnTo>
                  <a:pt x="49" y="40"/>
                </a:lnTo>
                <a:lnTo>
                  <a:pt x="52" y="39"/>
                </a:lnTo>
                <a:lnTo>
                  <a:pt x="53" y="36"/>
                </a:lnTo>
                <a:lnTo>
                  <a:pt x="56" y="33"/>
                </a:lnTo>
                <a:lnTo>
                  <a:pt x="58" y="30"/>
                </a:lnTo>
                <a:lnTo>
                  <a:pt x="59" y="27"/>
                </a:lnTo>
                <a:lnTo>
                  <a:pt x="60" y="24"/>
                </a:lnTo>
                <a:lnTo>
                  <a:pt x="62" y="21"/>
                </a:lnTo>
                <a:lnTo>
                  <a:pt x="60" y="18"/>
                </a:lnTo>
                <a:lnTo>
                  <a:pt x="60" y="15"/>
                </a:lnTo>
                <a:lnTo>
                  <a:pt x="59" y="12"/>
                </a:lnTo>
                <a:lnTo>
                  <a:pt x="59" y="9"/>
                </a:lnTo>
                <a:lnTo>
                  <a:pt x="58" y="8"/>
                </a:lnTo>
                <a:lnTo>
                  <a:pt x="56" y="5"/>
                </a:lnTo>
                <a:lnTo>
                  <a:pt x="53" y="3"/>
                </a:lnTo>
                <a:lnTo>
                  <a:pt x="52" y="2"/>
                </a:lnTo>
                <a:lnTo>
                  <a:pt x="46" y="0"/>
                </a:lnTo>
                <a:lnTo>
                  <a:pt x="40" y="0"/>
                </a:lnTo>
                <a:lnTo>
                  <a:pt x="34" y="3"/>
                </a:lnTo>
                <a:lnTo>
                  <a:pt x="29" y="5"/>
                </a:lnTo>
                <a:lnTo>
                  <a:pt x="23" y="8"/>
                </a:lnTo>
                <a:lnTo>
                  <a:pt x="19" y="12"/>
                </a:lnTo>
                <a:lnTo>
                  <a:pt x="13" y="15"/>
                </a:lnTo>
                <a:lnTo>
                  <a:pt x="9" y="18"/>
                </a:lnTo>
                <a:lnTo>
                  <a:pt x="6" y="21"/>
                </a:lnTo>
                <a:lnTo>
                  <a:pt x="3" y="26"/>
                </a:lnTo>
                <a:lnTo>
                  <a:pt x="1" y="30"/>
                </a:lnTo>
                <a:lnTo>
                  <a:pt x="0" y="36"/>
                </a:lnTo>
                <a:lnTo>
                  <a:pt x="0" y="42"/>
                </a:lnTo>
                <a:lnTo>
                  <a:pt x="1" y="48"/>
                </a:lnTo>
                <a:lnTo>
                  <a:pt x="3" y="54"/>
                </a:lnTo>
                <a:lnTo>
                  <a:pt x="6" y="58"/>
                </a:lnTo>
              </a:path>
            </a:pathLst>
          </a:custGeom>
          <a:solidFill>
            <a:srgbClr val="FFFF00"/>
          </a:solidFill>
          <a:ln w="4763">
            <a:solidFill>
              <a:srgbClr val="990000"/>
            </a:solidFill>
            <a:round/>
            <a:headEnd/>
            <a:tailEnd/>
          </a:ln>
        </p:spPr>
        <p:txBody>
          <a:bodyPr/>
          <a:lstStyle/>
          <a:p>
            <a:endParaRPr lang="en-US"/>
          </a:p>
        </p:txBody>
      </p:sp>
      <p:sp>
        <p:nvSpPr>
          <p:cNvPr id="53388" name="Freeform 139"/>
          <p:cNvSpPr>
            <a:spLocks/>
          </p:cNvSpPr>
          <p:nvPr/>
        </p:nvSpPr>
        <p:spPr bwMode="auto">
          <a:xfrm>
            <a:off x="6202364" y="4652963"/>
            <a:ext cx="55563" cy="100012"/>
          </a:xfrm>
          <a:custGeom>
            <a:avLst/>
            <a:gdLst>
              <a:gd name="T0" fmla="*/ 0 w 40"/>
              <a:gd name="T1" fmla="*/ 2147483647 h 63"/>
              <a:gd name="T2" fmla="*/ 2147483647 w 40"/>
              <a:gd name="T3" fmla="*/ 2147483647 h 63"/>
              <a:gd name="T4" fmla="*/ 2147483647 w 40"/>
              <a:gd name="T5" fmla="*/ 2147483647 h 63"/>
              <a:gd name="T6" fmla="*/ 2147483647 w 40"/>
              <a:gd name="T7" fmla="*/ 2147483647 h 63"/>
              <a:gd name="T8" fmla="*/ 2147483647 w 40"/>
              <a:gd name="T9" fmla="*/ 2147483647 h 63"/>
              <a:gd name="T10" fmla="*/ 2147483647 w 40"/>
              <a:gd name="T11" fmla="*/ 2147483647 h 63"/>
              <a:gd name="T12" fmla="*/ 2147483647 w 40"/>
              <a:gd name="T13" fmla="*/ 2147483647 h 63"/>
              <a:gd name="T14" fmla="*/ 2147483647 w 40"/>
              <a:gd name="T15" fmla="*/ 2147483647 h 63"/>
              <a:gd name="T16" fmla="*/ 2147483647 w 40"/>
              <a:gd name="T17" fmla="*/ 2147483647 h 63"/>
              <a:gd name="T18" fmla="*/ 2147483647 w 40"/>
              <a:gd name="T19" fmla="*/ 2147483647 h 63"/>
              <a:gd name="T20" fmla="*/ 2147483647 w 40"/>
              <a:gd name="T21" fmla="*/ 2147483647 h 63"/>
              <a:gd name="T22" fmla="*/ 2147483647 w 40"/>
              <a:gd name="T23" fmla="*/ 2147483647 h 63"/>
              <a:gd name="T24" fmla="*/ 2147483647 w 40"/>
              <a:gd name="T25" fmla="*/ 2147483647 h 63"/>
              <a:gd name="T26" fmla="*/ 2147483647 w 40"/>
              <a:gd name="T27" fmla="*/ 2147483647 h 63"/>
              <a:gd name="T28" fmla="*/ 2147483647 w 40"/>
              <a:gd name="T29" fmla="*/ 2147483647 h 63"/>
              <a:gd name="T30" fmla="*/ 2147483647 w 40"/>
              <a:gd name="T31" fmla="*/ 2147483647 h 63"/>
              <a:gd name="T32" fmla="*/ 2147483647 w 40"/>
              <a:gd name="T33" fmla="*/ 2147483647 h 63"/>
              <a:gd name="T34" fmla="*/ 2147483647 w 40"/>
              <a:gd name="T35" fmla="*/ 2147483647 h 63"/>
              <a:gd name="T36" fmla="*/ 2147483647 w 40"/>
              <a:gd name="T37" fmla="*/ 2147483647 h 63"/>
              <a:gd name="T38" fmla="*/ 2147483647 w 40"/>
              <a:gd name="T39" fmla="*/ 2147483647 h 63"/>
              <a:gd name="T40" fmla="*/ 2147483647 w 40"/>
              <a:gd name="T41" fmla="*/ 2147483647 h 63"/>
              <a:gd name="T42" fmla="*/ 2147483647 w 40"/>
              <a:gd name="T43" fmla="*/ 2147483647 h 63"/>
              <a:gd name="T44" fmla="*/ 2147483647 w 40"/>
              <a:gd name="T45" fmla="*/ 2147483647 h 63"/>
              <a:gd name="T46" fmla="*/ 2147483647 w 40"/>
              <a:gd name="T47" fmla="*/ 2147483647 h 63"/>
              <a:gd name="T48" fmla="*/ 2147483647 w 40"/>
              <a:gd name="T49" fmla="*/ 2147483647 h 63"/>
              <a:gd name="T50" fmla="*/ 2147483647 w 40"/>
              <a:gd name="T51" fmla="*/ 2147483647 h 63"/>
              <a:gd name="T52" fmla="*/ 2147483647 w 40"/>
              <a:gd name="T53" fmla="*/ 2147483647 h 63"/>
              <a:gd name="T54" fmla="*/ 2147483647 w 40"/>
              <a:gd name="T55" fmla="*/ 2147483647 h 63"/>
              <a:gd name="T56" fmla="*/ 2147483647 w 40"/>
              <a:gd name="T57" fmla="*/ 2147483647 h 63"/>
              <a:gd name="T58" fmla="*/ 2147483647 w 40"/>
              <a:gd name="T59" fmla="*/ 2147483647 h 63"/>
              <a:gd name="T60" fmla="*/ 2147483647 w 40"/>
              <a:gd name="T61" fmla="*/ 2147483647 h 63"/>
              <a:gd name="T62" fmla="*/ 2147483647 w 40"/>
              <a:gd name="T63" fmla="*/ 2147483647 h 63"/>
              <a:gd name="T64" fmla="*/ 2147483647 w 40"/>
              <a:gd name="T65" fmla="*/ 0 h 63"/>
              <a:gd name="T66" fmla="*/ 2147483647 w 40"/>
              <a:gd name="T67" fmla="*/ 0 h 63"/>
              <a:gd name="T68" fmla="*/ 2147483647 w 40"/>
              <a:gd name="T69" fmla="*/ 2147483647 h 63"/>
              <a:gd name="T70" fmla="*/ 2147483647 w 40"/>
              <a:gd name="T71" fmla="*/ 2147483647 h 63"/>
              <a:gd name="T72" fmla="*/ 2147483647 w 40"/>
              <a:gd name="T73" fmla="*/ 2147483647 h 63"/>
              <a:gd name="T74" fmla="*/ 2147483647 w 40"/>
              <a:gd name="T75" fmla="*/ 2147483647 h 63"/>
              <a:gd name="T76" fmla="*/ 2147483647 w 40"/>
              <a:gd name="T77" fmla="*/ 2147483647 h 63"/>
              <a:gd name="T78" fmla="*/ 2147483647 w 40"/>
              <a:gd name="T79" fmla="*/ 2147483647 h 63"/>
              <a:gd name="T80" fmla="*/ 2147483647 w 40"/>
              <a:gd name="T81" fmla="*/ 2147483647 h 63"/>
              <a:gd name="T82" fmla="*/ 2147483647 w 40"/>
              <a:gd name="T83" fmla="*/ 2147483647 h 63"/>
              <a:gd name="T84" fmla="*/ 0 w 40"/>
              <a:gd name="T85" fmla="*/ 2147483647 h 63"/>
              <a:gd name="T86" fmla="*/ 0 w 40"/>
              <a:gd name="T87" fmla="*/ 2147483647 h 63"/>
              <a:gd name="T88" fmla="*/ 0 w 40"/>
              <a:gd name="T89" fmla="*/ 2147483647 h 63"/>
              <a:gd name="T90" fmla="*/ 2147483647 w 40"/>
              <a:gd name="T91" fmla="*/ 2147483647 h 63"/>
              <a:gd name="T92" fmla="*/ 2147483647 w 40"/>
              <a:gd name="T93" fmla="*/ 2147483647 h 63"/>
              <a:gd name="T94" fmla="*/ 2147483647 w 40"/>
              <a:gd name="T95" fmla="*/ 2147483647 h 63"/>
              <a:gd name="T96" fmla="*/ 0 w 40"/>
              <a:gd name="T97" fmla="*/ 2147483647 h 63"/>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40"/>
              <a:gd name="T148" fmla="*/ 0 h 63"/>
              <a:gd name="T149" fmla="*/ 40 w 40"/>
              <a:gd name="T150" fmla="*/ 63 h 63"/>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40" h="63">
                <a:moveTo>
                  <a:pt x="0" y="59"/>
                </a:moveTo>
                <a:lnTo>
                  <a:pt x="1" y="60"/>
                </a:lnTo>
                <a:lnTo>
                  <a:pt x="4" y="62"/>
                </a:lnTo>
                <a:lnTo>
                  <a:pt x="7" y="62"/>
                </a:lnTo>
                <a:lnTo>
                  <a:pt x="9" y="63"/>
                </a:lnTo>
                <a:lnTo>
                  <a:pt x="12" y="63"/>
                </a:lnTo>
                <a:lnTo>
                  <a:pt x="15" y="63"/>
                </a:lnTo>
                <a:lnTo>
                  <a:pt x="16" y="63"/>
                </a:lnTo>
                <a:lnTo>
                  <a:pt x="19" y="62"/>
                </a:lnTo>
                <a:lnTo>
                  <a:pt x="20" y="60"/>
                </a:lnTo>
                <a:lnTo>
                  <a:pt x="22" y="57"/>
                </a:lnTo>
                <a:lnTo>
                  <a:pt x="22" y="56"/>
                </a:lnTo>
                <a:lnTo>
                  <a:pt x="22" y="53"/>
                </a:lnTo>
                <a:lnTo>
                  <a:pt x="23" y="50"/>
                </a:lnTo>
                <a:lnTo>
                  <a:pt x="23" y="47"/>
                </a:lnTo>
                <a:lnTo>
                  <a:pt x="23" y="44"/>
                </a:lnTo>
                <a:lnTo>
                  <a:pt x="25" y="41"/>
                </a:lnTo>
                <a:lnTo>
                  <a:pt x="26" y="40"/>
                </a:lnTo>
                <a:lnTo>
                  <a:pt x="28" y="37"/>
                </a:lnTo>
                <a:lnTo>
                  <a:pt x="29" y="35"/>
                </a:lnTo>
                <a:lnTo>
                  <a:pt x="32" y="32"/>
                </a:lnTo>
                <a:lnTo>
                  <a:pt x="34" y="31"/>
                </a:lnTo>
                <a:lnTo>
                  <a:pt x="35" y="29"/>
                </a:lnTo>
                <a:lnTo>
                  <a:pt x="37" y="26"/>
                </a:lnTo>
                <a:lnTo>
                  <a:pt x="38" y="23"/>
                </a:lnTo>
                <a:lnTo>
                  <a:pt x="40" y="20"/>
                </a:lnTo>
                <a:lnTo>
                  <a:pt x="40" y="16"/>
                </a:lnTo>
                <a:lnTo>
                  <a:pt x="40" y="12"/>
                </a:lnTo>
                <a:lnTo>
                  <a:pt x="38" y="9"/>
                </a:lnTo>
                <a:lnTo>
                  <a:pt x="35" y="6"/>
                </a:lnTo>
                <a:lnTo>
                  <a:pt x="32" y="3"/>
                </a:lnTo>
                <a:lnTo>
                  <a:pt x="28" y="1"/>
                </a:lnTo>
                <a:lnTo>
                  <a:pt x="23" y="0"/>
                </a:lnTo>
                <a:lnTo>
                  <a:pt x="22" y="0"/>
                </a:lnTo>
                <a:lnTo>
                  <a:pt x="19" y="1"/>
                </a:lnTo>
                <a:lnTo>
                  <a:pt x="16" y="1"/>
                </a:lnTo>
                <a:lnTo>
                  <a:pt x="15" y="3"/>
                </a:lnTo>
                <a:lnTo>
                  <a:pt x="12" y="4"/>
                </a:lnTo>
                <a:lnTo>
                  <a:pt x="10" y="6"/>
                </a:lnTo>
                <a:lnTo>
                  <a:pt x="9" y="9"/>
                </a:lnTo>
                <a:lnTo>
                  <a:pt x="6" y="10"/>
                </a:lnTo>
                <a:lnTo>
                  <a:pt x="3" y="14"/>
                </a:lnTo>
                <a:lnTo>
                  <a:pt x="0" y="20"/>
                </a:lnTo>
                <a:lnTo>
                  <a:pt x="0" y="26"/>
                </a:lnTo>
                <a:lnTo>
                  <a:pt x="0" y="34"/>
                </a:lnTo>
                <a:lnTo>
                  <a:pt x="1" y="40"/>
                </a:lnTo>
                <a:lnTo>
                  <a:pt x="1" y="47"/>
                </a:lnTo>
                <a:lnTo>
                  <a:pt x="1" y="53"/>
                </a:lnTo>
                <a:lnTo>
                  <a:pt x="0" y="59"/>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389" name="Freeform 140"/>
          <p:cNvSpPr>
            <a:spLocks/>
          </p:cNvSpPr>
          <p:nvPr/>
        </p:nvSpPr>
        <p:spPr bwMode="auto">
          <a:xfrm>
            <a:off x="6202364" y="4652963"/>
            <a:ext cx="55563" cy="100012"/>
          </a:xfrm>
          <a:custGeom>
            <a:avLst/>
            <a:gdLst>
              <a:gd name="T0" fmla="*/ 0 w 40"/>
              <a:gd name="T1" fmla="*/ 2147483647 h 63"/>
              <a:gd name="T2" fmla="*/ 2147483647 w 40"/>
              <a:gd name="T3" fmla="*/ 2147483647 h 63"/>
              <a:gd name="T4" fmla="*/ 2147483647 w 40"/>
              <a:gd name="T5" fmla="*/ 2147483647 h 63"/>
              <a:gd name="T6" fmla="*/ 2147483647 w 40"/>
              <a:gd name="T7" fmla="*/ 2147483647 h 63"/>
              <a:gd name="T8" fmla="*/ 2147483647 w 40"/>
              <a:gd name="T9" fmla="*/ 2147483647 h 63"/>
              <a:gd name="T10" fmla="*/ 2147483647 w 40"/>
              <a:gd name="T11" fmla="*/ 2147483647 h 63"/>
              <a:gd name="T12" fmla="*/ 2147483647 w 40"/>
              <a:gd name="T13" fmla="*/ 2147483647 h 63"/>
              <a:gd name="T14" fmla="*/ 2147483647 w 40"/>
              <a:gd name="T15" fmla="*/ 2147483647 h 63"/>
              <a:gd name="T16" fmla="*/ 2147483647 w 40"/>
              <a:gd name="T17" fmla="*/ 2147483647 h 63"/>
              <a:gd name="T18" fmla="*/ 2147483647 w 40"/>
              <a:gd name="T19" fmla="*/ 2147483647 h 63"/>
              <a:gd name="T20" fmla="*/ 2147483647 w 40"/>
              <a:gd name="T21" fmla="*/ 2147483647 h 63"/>
              <a:gd name="T22" fmla="*/ 2147483647 w 40"/>
              <a:gd name="T23" fmla="*/ 2147483647 h 63"/>
              <a:gd name="T24" fmla="*/ 2147483647 w 40"/>
              <a:gd name="T25" fmla="*/ 2147483647 h 63"/>
              <a:gd name="T26" fmla="*/ 2147483647 w 40"/>
              <a:gd name="T27" fmla="*/ 2147483647 h 63"/>
              <a:gd name="T28" fmla="*/ 2147483647 w 40"/>
              <a:gd name="T29" fmla="*/ 2147483647 h 63"/>
              <a:gd name="T30" fmla="*/ 2147483647 w 40"/>
              <a:gd name="T31" fmla="*/ 2147483647 h 63"/>
              <a:gd name="T32" fmla="*/ 2147483647 w 40"/>
              <a:gd name="T33" fmla="*/ 2147483647 h 63"/>
              <a:gd name="T34" fmla="*/ 2147483647 w 40"/>
              <a:gd name="T35" fmla="*/ 2147483647 h 63"/>
              <a:gd name="T36" fmla="*/ 2147483647 w 40"/>
              <a:gd name="T37" fmla="*/ 2147483647 h 63"/>
              <a:gd name="T38" fmla="*/ 2147483647 w 40"/>
              <a:gd name="T39" fmla="*/ 2147483647 h 63"/>
              <a:gd name="T40" fmla="*/ 2147483647 w 40"/>
              <a:gd name="T41" fmla="*/ 2147483647 h 63"/>
              <a:gd name="T42" fmla="*/ 2147483647 w 40"/>
              <a:gd name="T43" fmla="*/ 2147483647 h 63"/>
              <a:gd name="T44" fmla="*/ 2147483647 w 40"/>
              <a:gd name="T45" fmla="*/ 2147483647 h 63"/>
              <a:gd name="T46" fmla="*/ 2147483647 w 40"/>
              <a:gd name="T47" fmla="*/ 2147483647 h 63"/>
              <a:gd name="T48" fmla="*/ 2147483647 w 40"/>
              <a:gd name="T49" fmla="*/ 2147483647 h 63"/>
              <a:gd name="T50" fmla="*/ 2147483647 w 40"/>
              <a:gd name="T51" fmla="*/ 2147483647 h 63"/>
              <a:gd name="T52" fmla="*/ 2147483647 w 40"/>
              <a:gd name="T53" fmla="*/ 2147483647 h 63"/>
              <a:gd name="T54" fmla="*/ 2147483647 w 40"/>
              <a:gd name="T55" fmla="*/ 2147483647 h 63"/>
              <a:gd name="T56" fmla="*/ 2147483647 w 40"/>
              <a:gd name="T57" fmla="*/ 2147483647 h 63"/>
              <a:gd name="T58" fmla="*/ 2147483647 w 40"/>
              <a:gd name="T59" fmla="*/ 2147483647 h 63"/>
              <a:gd name="T60" fmla="*/ 2147483647 w 40"/>
              <a:gd name="T61" fmla="*/ 2147483647 h 63"/>
              <a:gd name="T62" fmla="*/ 2147483647 w 40"/>
              <a:gd name="T63" fmla="*/ 2147483647 h 63"/>
              <a:gd name="T64" fmla="*/ 2147483647 w 40"/>
              <a:gd name="T65" fmla="*/ 0 h 63"/>
              <a:gd name="T66" fmla="*/ 2147483647 w 40"/>
              <a:gd name="T67" fmla="*/ 0 h 63"/>
              <a:gd name="T68" fmla="*/ 2147483647 w 40"/>
              <a:gd name="T69" fmla="*/ 2147483647 h 63"/>
              <a:gd name="T70" fmla="*/ 2147483647 w 40"/>
              <a:gd name="T71" fmla="*/ 2147483647 h 63"/>
              <a:gd name="T72" fmla="*/ 2147483647 w 40"/>
              <a:gd name="T73" fmla="*/ 2147483647 h 63"/>
              <a:gd name="T74" fmla="*/ 2147483647 w 40"/>
              <a:gd name="T75" fmla="*/ 2147483647 h 63"/>
              <a:gd name="T76" fmla="*/ 2147483647 w 40"/>
              <a:gd name="T77" fmla="*/ 2147483647 h 63"/>
              <a:gd name="T78" fmla="*/ 2147483647 w 40"/>
              <a:gd name="T79" fmla="*/ 2147483647 h 63"/>
              <a:gd name="T80" fmla="*/ 2147483647 w 40"/>
              <a:gd name="T81" fmla="*/ 2147483647 h 63"/>
              <a:gd name="T82" fmla="*/ 2147483647 w 40"/>
              <a:gd name="T83" fmla="*/ 2147483647 h 63"/>
              <a:gd name="T84" fmla="*/ 0 w 40"/>
              <a:gd name="T85" fmla="*/ 2147483647 h 63"/>
              <a:gd name="T86" fmla="*/ 0 w 40"/>
              <a:gd name="T87" fmla="*/ 2147483647 h 63"/>
              <a:gd name="T88" fmla="*/ 0 w 40"/>
              <a:gd name="T89" fmla="*/ 2147483647 h 63"/>
              <a:gd name="T90" fmla="*/ 2147483647 w 40"/>
              <a:gd name="T91" fmla="*/ 2147483647 h 63"/>
              <a:gd name="T92" fmla="*/ 2147483647 w 40"/>
              <a:gd name="T93" fmla="*/ 2147483647 h 63"/>
              <a:gd name="T94" fmla="*/ 2147483647 w 40"/>
              <a:gd name="T95" fmla="*/ 2147483647 h 63"/>
              <a:gd name="T96" fmla="*/ 0 w 40"/>
              <a:gd name="T97" fmla="*/ 2147483647 h 63"/>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40"/>
              <a:gd name="T148" fmla="*/ 0 h 63"/>
              <a:gd name="T149" fmla="*/ 40 w 40"/>
              <a:gd name="T150" fmla="*/ 63 h 63"/>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40" h="63">
                <a:moveTo>
                  <a:pt x="0" y="59"/>
                </a:moveTo>
                <a:lnTo>
                  <a:pt x="1" y="60"/>
                </a:lnTo>
                <a:lnTo>
                  <a:pt x="4" y="62"/>
                </a:lnTo>
                <a:lnTo>
                  <a:pt x="7" y="62"/>
                </a:lnTo>
                <a:lnTo>
                  <a:pt x="9" y="63"/>
                </a:lnTo>
                <a:lnTo>
                  <a:pt x="12" y="63"/>
                </a:lnTo>
                <a:lnTo>
                  <a:pt x="15" y="63"/>
                </a:lnTo>
                <a:lnTo>
                  <a:pt x="16" y="63"/>
                </a:lnTo>
                <a:lnTo>
                  <a:pt x="19" y="62"/>
                </a:lnTo>
                <a:lnTo>
                  <a:pt x="20" y="60"/>
                </a:lnTo>
                <a:lnTo>
                  <a:pt x="22" y="57"/>
                </a:lnTo>
                <a:lnTo>
                  <a:pt x="22" y="56"/>
                </a:lnTo>
                <a:lnTo>
                  <a:pt x="22" y="53"/>
                </a:lnTo>
                <a:lnTo>
                  <a:pt x="23" y="50"/>
                </a:lnTo>
                <a:lnTo>
                  <a:pt x="23" y="47"/>
                </a:lnTo>
                <a:lnTo>
                  <a:pt x="23" y="44"/>
                </a:lnTo>
                <a:lnTo>
                  <a:pt x="25" y="41"/>
                </a:lnTo>
                <a:lnTo>
                  <a:pt x="26" y="40"/>
                </a:lnTo>
                <a:lnTo>
                  <a:pt x="28" y="37"/>
                </a:lnTo>
                <a:lnTo>
                  <a:pt x="29" y="35"/>
                </a:lnTo>
                <a:lnTo>
                  <a:pt x="32" y="32"/>
                </a:lnTo>
                <a:lnTo>
                  <a:pt x="34" y="31"/>
                </a:lnTo>
                <a:lnTo>
                  <a:pt x="35" y="29"/>
                </a:lnTo>
                <a:lnTo>
                  <a:pt x="37" y="26"/>
                </a:lnTo>
                <a:lnTo>
                  <a:pt x="38" y="23"/>
                </a:lnTo>
                <a:lnTo>
                  <a:pt x="40" y="20"/>
                </a:lnTo>
                <a:lnTo>
                  <a:pt x="40" y="16"/>
                </a:lnTo>
                <a:lnTo>
                  <a:pt x="40" y="12"/>
                </a:lnTo>
                <a:lnTo>
                  <a:pt x="38" y="9"/>
                </a:lnTo>
                <a:lnTo>
                  <a:pt x="35" y="6"/>
                </a:lnTo>
                <a:lnTo>
                  <a:pt x="32" y="3"/>
                </a:lnTo>
                <a:lnTo>
                  <a:pt x="28" y="1"/>
                </a:lnTo>
                <a:lnTo>
                  <a:pt x="23" y="0"/>
                </a:lnTo>
                <a:lnTo>
                  <a:pt x="22" y="0"/>
                </a:lnTo>
                <a:lnTo>
                  <a:pt x="19" y="1"/>
                </a:lnTo>
                <a:lnTo>
                  <a:pt x="16" y="1"/>
                </a:lnTo>
                <a:lnTo>
                  <a:pt x="15" y="3"/>
                </a:lnTo>
                <a:lnTo>
                  <a:pt x="12" y="4"/>
                </a:lnTo>
                <a:lnTo>
                  <a:pt x="10" y="6"/>
                </a:lnTo>
                <a:lnTo>
                  <a:pt x="9" y="9"/>
                </a:lnTo>
                <a:lnTo>
                  <a:pt x="6" y="10"/>
                </a:lnTo>
                <a:lnTo>
                  <a:pt x="3" y="14"/>
                </a:lnTo>
                <a:lnTo>
                  <a:pt x="0" y="20"/>
                </a:lnTo>
                <a:lnTo>
                  <a:pt x="0" y="26"/>
                </a:lnTo>
                <a:lnTo>
                  <a:pt x="0" y="34"/>
                </a:lnTo>
                <a:lnTo>
                  <a:pt x="1" y="40"/>
                </a:lnTo>
                <a:lnTo>
                  <a:pt x="1" y="47"/>
                </a:lnTo>
                <a:lnTo>
                  <a:pt x="1" y="53"/>
                </a:lnTo>
                <a:lnTo>
                  <a:pt x="0" y="59"/>
                </a:lnTo>
              </a:path>
            </a:pathLst>
          </a:custGeom>
          <a:solidFill>
            <a:srgbClr val="FFFF00"/>
          </a:solidFill>
          <a:ln w="1588">
            <a:solidFill>
              <a:srgbClr val="990000"/>
            </a:solidFill>
            <a:round/>
            <a:headEnd/>
            <a:tailEnd/>
          </a:ln>
        </p:spPr>
        <p:txBody>
          <a:bodyPr/>
          <a:lstStyle/>
          <a:p>
            <a:endParaRPr lang="en-US"/>
          </a:p>
        </p:txBody>
      </p:sp>
      <p:sp>
        <p:nvSpPr>
          <p:cNvPr id="53390" name="Freeform 141"/>
          <p:cNvSpPr>
            <a:spLocks/>
          </p:cNvSpPr>
          <p:nvPr/>
        </p:nvSpPr>
        <p:spPr bwMode="auto">
          <a:xfrm>
            <a:off x="6202364" y="4652963"/>
            <a:ext cx="55563" cy="100012"/>
          </a:xfrm>
          <a:custGeom>
            <a:avLst/>
            <a:gdLst>
              <a:gd name="T0" fmla="*/ 0 w 40"/>
              <a:gd name="T1" fmla="*/ 2147483647 h 63"/>
              <a:gd name="T2" fmla="*/ 2147483647 w 40"/>
              <a:gd name="T3" fmla="*/ 2147483647 h 63"/>
              <a:gd name="T4" fmla="*/ 2147483647 w 40"/>
              <a:gd name="T5" fmla="*/ 2147483647 h 63"/>
              <a:gd name="T6" fmla="*/ 2147483647 w 40"/>
              <a:gd name="T7" fmla="*/ 2147483647 h 63"/>
              <a:gd name="T8" fmla="*/ 2147483647 w 40"/>
              <a:gd name="T9" fmla="*/ 2147483647 h 63"/>
              <a:gd name="T10" fmla="*/ 2147483647 w 40"/>
              <a:gd name="T11" fmla="*/ 2147483647 h 63"/>
              <a:gd name="T12" fmla="*/ 2147483647 w 40"/>
              <a:gd name="T13" fmla="*/ 2147483647 h 63"/>
              <a:gd name="T14" fmla="*/ 2147483647 w 40"/>
              <a:gd name="T15" fmla="*/ 2147483647 h 63"/>
              <a:gd name="T16" fmla="*/ 2147483647 w 40"/>
              <a:gd name="T17" fmla="*/ 2147483647 h 63"/>
              <a:gd name="T18" fmla="*/ 2147483647 w 40"/>
              <a:gd name="T19" fmla="*/ 2147483647 h 63"/>
              <a:gd name="T20" fmla="*/ 2147483647 w 40"/>
              <a:gd name="T21" fmla="*/ 2147483647 h 63"/>
              <a:gd name="T22" fmla="*/ 2147483647 w 40"/>
              <a:gd name="T23" fmla="*/ 2147483647 h 63"/>
              <a:gd name="T24" fmla="*/ 2147483647 w 40"/>
              <a:gd name="T25" fmla="*/ 2147483647 h 63"/>
              <a:gd name="T26" fmla="*/ 2147483647 w 40"/>
              <a:gd name="T27" fmla="*/ 2147483647 h 63"/>
              <a:gd name="T28" fmla="*/ 2147483647 w 40"/>
              <a:gd name="T29" fmla="*/ 2147483647 h 63"/>
              <a:gd name="T30" fmla="*/ 2147483647 w 40"/>
              <a:gd name="T31" fmla="*/ 2147483647 h 63"/>
              <a:gd name="T32" fmla="*/ 2147483647 w 40"/>
              <a:gd name="T33" fmla="*/ 2147483647 h 63"/>
              <a:gd name="T34" fmla="*/ 2147483647 w 40"/>
              <a:gd name="T35" fmla="*/ 2147483647 h 63"/>
              <a:gd name="T36" fmla="*/ 2147483647 w 40"/>
              <a:gd name="T37" fmla="*/ 2147483647 h 63"/>
              <a:gd name="T38" fmla="*/ 2147483647 w 40"/>
              <a:gd name="T39" fmla="*/ 2147483647 h 63"/>
              <a:gd name="T40" fmla="*/ 2147483647 w 40"/>
              <a:gd name="T41" fmla="*/ 2147483647 h 63"/>
              <a:gd name="T42" fmla="*/ 2147483647 w 40"/>
              <a:gd name="T43" fmla="*/ 2147483647 h 63"/>
              <a:gd name="T44" fmla="*/ 2147483647 w 40"/>
              <a:gd name="T45" fmla="*/ 2147483647 h 63"/>
              <a:gd name="T46" fmla="*/ 2147483647 w 40"/>
              <a:gd name="T47" fmla="*/ 2147483647 h 63"/>
              <a:gd name="T48" fmla="*/ 2147483647 w 40"/>
              <a:gd name="T49" fmla="*/ 2147483647 h 63"/>
              <a:gd name="T50" fmla="*/ 2147483647 w 40"/>
              <a:gd name="T51" fmla="*/ 2147483647 h 63"/>
              <a:gd name="T52" fmla="*/ 2147483647 w 40"/>
              <a:gd name="T53" fmla="*/ 2147483647 h 63"/>
              <a:gd name="T54" fmla="*/ 2147483647 w 40"/>
              <a:gd name="T55" fmla="*/ 2147483647 h 63"/>
              <a:gd name="T56" fmla="*/ 2147483647 w 40"/>
              <a:gd name="T57" fmla="*/ 2147483647 h 63"/>
              <a:gd name="T58" fmla="*/ 2147483647 w 40"/>
              <a:gd name="T59" fmla="*/ 2147483647 h 63"/>
              <a:gd name="T60" fmla="*/ 2147483647 w 40"/>
              <a:gd name="T61" fmla="*/ 2147483647 h 63"/>
              <a:gd name="T62" fmla="*/ 2147483647 w 40"/>
              <a:gd name="T63" fmla="*/ 2147483647 h 63"/>
              <a:gd name="T64" fmla="*/ 2147483647 w 40"/>
              <a:gd name="T65" fmla="*/ 0 h 63"/>
              <a:gd name="T66" fmla="*/ 2147483647 w 40"/>
              <a:gd name="T67" fmla="*/ 0 h 63"/>
              <a:gd name="T68" fmla="*/ 2147483647 w 40"/>
              <a:gd name="T69" fmla="*/ 2147483647 h 63"/>
              <a:gd name="T70" fmla="*/ 2147483647 w 40"/>
              <a:gd name="T71" fmla="*/ 2147483647 h 63"/>
              <a:gd name="T72" fmla="*/ 2147483647 w 40"/>
              <a:gd name="T73" fmla="*/ 2147483647 h 63"/>
              <a:gd name="T74" fmla="*/ 2147483647 w 40"/>
              <a:gd name="T75" fmla="*/ 2147483647 h 63"/>
              <a:gd name="T76" fmla="*/ 2147483647 w 40"/>
              <a:gd name="T77" fmla="*/ 2147483647 h 63"/>
              <a:gd name="T78" fmla="*/ 2147483647 w 40"/>
              <a:gd name="T79" fmla="*/ 2147483647 h 63"/>
              <a:gd name="T80" fmla="*/ 2147483647 w 40"/>
              <a:gd name="T81" fmla="*/ 2147483647 h 63"/>
              <a:gd name="T82" fmla="*/ 2147483647 w 40"/>
              <a:gd name="T83" fmla="*/ 2147483647 h 63"/>
              <a:gd name="T84" fmla="*/ 0 w 40"/>
              <a:gd name="T85" fmla="*/ 2147483647 h 63"/>
              <a:gd name="T86" fmla="*/ 0 w 40"/>
              <a:gd name="T87" fmla="*/ 2147483647 h 63"/>
              <a:gd name="T88" fmla="*/ 0 w 40"/>
              <a:gd name="T89" fmla="*/ 2147483647 h 63"/>
              <a:gd name="T90" fmla="*/ 2147483647 w 40"/>
              <a:gd name="T91" fmla="*/ 2147483647 h 63"/>
              <a:gd name="T92" fmla="*/ 2147483647 w 40"/>
              <a:gd name="T93" fmla="*/ 2147483647 h 63"/>
              <a:gd name="T94" fmla="*/ 2147483647 w 40"/>
              <a:gd name="T95" fmla="*/ 2147483647 h 63"/>
              <a:gd name="T96" fmla="*/ 0 w 40"/>
              <a:gd name="T97" fmla="*/ 2147483647 h 63"/>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40"/>
              <a:gd name="T148" fmla="*/ 0 h 63"/>
              <a:gd name="T149" fmla="*/ 40 w 40"/>
              <a:gd name="T150" fmla="*/ 63 h 63"/>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40" h="63">
                <a:moveTo>
                  <a:pt x="0" y="59"/>
                </a:moveTo>
                <a:lnTo>
                  <a:pt x="1" y="60"/>
                </a:lnTo>
                <a:lnTo>
                  <a:pt x="4" y="62"/>
                </a:lnTo>
                <a:lnTo>
                  <a:pt x="7" y="62"/>
                </a:lnTo>
                <a:lnTo>
                  <a:pt x="9" y="63"/>
                </a:lnTo>
                <a:lnTo>
                  <a:pt x="12" y="63"/>
                </a:lnTo>
                <a:lnTo>
                  <a:pt x="15" y="63"/>
                </a:lnTo>
                <a:lnTo>
                  <a:pt x="16" y="63"/>
                </a:lnTo>
                <a:lnTo>
                  <a:pt x="19" y="62"/>
                </a:lnTo>
                <a:lnTo>
                  <a:pt x="20" y="60"/>
                </a:lnTo>
                <a:lnTo>
                  <a:pt x="22" y="57"/>
                </a:lnTo>
                <a:lnTo>
                  <a:pt x="22" y="56"/>
                </a:lnTo>
                <a:lnTo>
                  <a:pt x="22" y="53"/>
                </a:lnTo>
                <a:lnTo>
                  <a:pt x="23" y="50"/>
                </a:lnTo>
                <a:lnTo>
                  <a:pt x="23" y="47"/>
                </a:lnTo>
                <a:lnTo>
                  <a:pt x="23" y="44"/>
                </a:lnTo>
                <a:lnTo>
                  <a:pt x="25" y="41"/>
                </a:lnTo>
                <a:lnTo>
                  <a:pt x="26" y="40"/>
                </a:lnTo>
                <a:lnTo>
                  <a:pt x="28" y="37"/>
                </a:lnTo>
                <a:lnTo>
                  <a:pt x="29" y="35"/>
                </a:lnTo>
                <a:lnTo>
                  <a:pt x="32" y="32"/>
                </a:lnTo>
                <a:lnTo>
                  <a:pt x="34" y="31"/>
                </a:lnTo>
                <a:lnTo>
                  <a:pt x="35" y="29"/>
                </a:lnTo>
                <a:lnTo>
                  <a:pt x="37" y="26"/>
                </a:lnTo>
                <a:lnTo>
                  <a:pt x="38" y="23"/>
                </a:lnTo>
                <a:lnTo>
                  <a:pt x="40" y="20"/>
                </a:lnTo>
                <a:lnTo>
                  <a:pt x="40" y="16"/>
                </a:lnTo>
                <a:lnTo>
                  <a:pt x="40" y="12"/>
                </a:lnTo>
                <a:lnTo>
                  <a:pt x="38" y="9"/>
                </a:lnTo>
                <a:lnTo>
                  <a:pt x="35" y="6"/>
                </a:lnTo>
                <a:lnTo>
                  <a:pt x="32" y="3"/>
                </a:lnTo>
                <a:lnTo>
                  <a:pt x="28" y="1"/>
                </a:lnTo>
                <a:lnTo>
                  <a:pt x="23" y="0"/>
                </a:lnTo>
                <a:lnTo>
                  <a:pt x="22" y="0"/>
                </a:lnTo>
                <a:lnTo>
                  <a:pt x="19" y="1"/>
                </a:lnTo>
                <a:lnTo>
                  <a:pt x="16" y="1"/>
                </a:lnTo>
                <a:lnTo>
                  <a:pt x="15" y="3"/>
                </a:lnTo>
                <a:lnTo>
                  <a:pt x="12" y="4"/>
                </a:lnTo>
                <a:lnTo>
                  <a:pt x="10" y="6"/>
                </a:lnTo>
                <a:lnTo>
                  <a:pt x="9" y="9"/>
                </a:lnTo>
                <a:lnTo>
                  <a:pt x="6" y="10"/>
                </a:lnTo>
                <a:lnTo>
                  <a:pt x="3" y="14"/>
                </a:lnTo>
                <a:lnTo>
                  <a:pt x="0" y="20"/>
                </a:lnTo>
                <a:lnTo>
                  <a:pt x="0" y="26"/>
                </a:lnTo>
                <a:lnTo>
                  <a:pt x="0" y="34"/>
                </a:lnTo>
                <a:lnTo>
                  <a:pt x="1" y="40"/>
                </a:lnTo>
                <a:lnTo>
                  <a:pt x="1" y="47"/>
                </a:lnTo>
                <a:lnTo>
                  <a:pt x="1" y="53"/>
                </a:lnTo>
                <a:lnTo>
                  <a:pt x="0" y="59"/>
                </a:lnTo>
              </a:path>
            </a:pathLst>
          </a:custGeom>
          <a:solidFill>
            <a:srgbClr val="FFFF00"/>
          </a:solidFill>
          <a:ln w="4763">
            <a:solidFill>
              <a:srgbClr val="990000"/>
            </a:solidFill>
            <a:round/>
            <a:headEnd/>
            <a:tailEnd/>
          </a:ln>
        </p:spPr>
        <p:txBody>
          <a:bodyPr/>
          <a:lstStyle/>
          <a:p>
            <a:endParaRPr lang="en-US"/>
          </a:p>
        </p:txBody>
      </p:sp>
      <p:sp>
        <p:nvSpPr>
          <p:cNvPr id="53391" name="Freeform 142"/>
          <p:cNvSpPr>
            <a:spLocks/>
          </p:cNvSpPr>
          <p:nvPr/>
        </p:nvSpPr>
        <p:spPr bwMode="auto">
          <a:xfrm>
            <a:off x="6181728" y="4576764"/>
            <a:ext cx="60325" cy="80963"/>
          </a:xfrm>
          <a:custGeom>
            <a:avLst/>
            <a:gdLst>
              <a:gd name="T0" fmla="*/ 2147483647 w 43"/>
              <a:gd name="T1" fmla="*/ 2147483647 h 51"/>
              <a:gd name="T2" fmla="*/ 2147483647 w 43"/>
              <a:gd name="T3" fmla="*/ 2147483647 h 51"/>
              <a:gd name="T4" fmla="*/ 2147483647 w 43"/>
              <a:gd name="T5" fmla="*/ 2147483647 h 51"/>
              <a:gd name="T6" fmla="*/ 2147483647 w 43"/>
              <a:gd name="T7" fmla="*/ 2147483647 h 51"/>
              <a:gd name="T8" fmla="*/ 2147483647 w 43"/>
              <a:gd name="T9" fmla="*/ 2147483647 h 51"/>
              <a:gd name="T10" fmla="*/ 2147483647 w 43"/>
              <a:gd name="T11" fmla="*/ 2147483647 h 51"/>
              <a:gd name="T12" fmla="*/ 2147483647 w 43"/>
              <a:gd name="T13" fmla="*/ 2147483647 h 51"/>
              <a:gd name="T14" fmla="*/ 2147483647 w 43"/>
              <a:gd name="T15" fmla="*/ 2147483647 h 51"/>
              <a:gd name="T16" fmla="*/ 2147483647 w 43"/>
              <a:gd name="T17" fmla="*/ 2147483647 h 51"/>
              <a:gd name="T18" fmla="*/ 2147483647 w 43"/>
              <a:gd name="T19" fmla="*/ 2147483647 h 51"/>
              <a:gd name="T20" fmla="*/ 2147483647 w 43"/>
              <a:gd name="T21" fmla="*/ 2147483647 h 51"/>
              <a:gd name="T22" fmla="*/ 2147483647 w 43"/>
              <a:gd name="T23" fmla="*/ 2147483647 h 51"/>
              <a:gd name="T24" fmla="*/ 2147483647 w 43"/>
              <a:gd name="T25" fmla="*/ 2147483647 h 51"/>
              <a:gd name="T26" fmla="*/ 2147483647 w 43"/>
              <a:gd name="T27" fmla="*/ 2147483647 h 51"/>
              <a:gd name="T28" fmla="*/ 2147483647 w 43"/>
              <a:gd name="T29" fmla="*/ 2147483647 h 51"/>
              <a:gd name="T30" fmla="*/ 2147483647 w 43"/>
              <a:gd name="T31" fmla="*/ 2147483647 h 51"/>
              <a:gd name="T32" fmla="*/ 2147483647 w 43"/>
              <a:gd name="T33" fmla="*/ 2147483647 h 51"/>
              <a:gd name="T34" fmla="*/ 2147483647 w 43"/>
              <a:gd name="T35" fmla="*/ 2147483647 h 51"/>
              <a:gd name="T36" fmla="*/ 2147483647 w 43"/>
              <a:gd name="T37" fmla="*/ 2147483647 h 51"/>
              <a:gd name="T38" fmla="*/ 2147483647 w 43"/>
              <a:gd name="T39" fmla="*/ 2147483647 h 51"/>
              <a:gd name="T40" fmla="*/ 2147483647 w 43"/>
              <a:gd name="T41" fmla="*/ 2147483647 h 51"/>
              <a:gd name="T42" fmla="*/ 2147483647 w 43"/>
              <a:gd name="T43" fmla="*/ 2147483647 h 51"/>
              <a:gd name="T44" fmla="*/ 2147483647 w 43"/>
              <a:gd name="T45" fmla="*/ 0 h 51"/>
              <a:gd name="T46" fmla="*/ 2147483647 w 43"/>
              <a:gd name="T47" fmla="*/ 0 h 51"/>
              <a:gd name="T48" fmla="*/ 2147483647 w 43"/>
              <a:gd name="T49" fmla="*/ 2147483647 h 51"/>
              <a:gd name="T50" fmla="*/ 0 w 43"/>
              <a:gd name="T51" fmla="*/ 2147483647 h 51"/>
              <a:gd name="T52" fmla="*/ 0 w 43"/>
              <a:gd name="T53" fmla="*/ 2147483647 h 51"/>
              <a:gd name="T54" fmla="*/ 0 w 43"/>
              <a:gd name="T55" fmla="*/ 2147483647 h 51"/>
              <a:gd name="T56" fmla="*/ 2147483647 w 43"/>
              <a:gd name="T57" fmla="*/ 2147483647 h 51"/>
              <a:gd name="T58" fmla="*/ 2147483647 w 43"/>
              <a:gd name="T59" fmla="*/ 2147483647 h 51"/>
              <a:gd name="T60" fmla="*/ 2147483647 w 43"/>
              <a:gd name="T61" fmla="*/ 2147483647 h 51"/>
              <a:gd name="T62" fmla="*/ 2147483647 w 43"/>
              <a:gd name="T63" fmla="*/ 2147483647 h 51"/>
              <a:gd name="T64" fmla="*/ 2147483647 w 43"/>
              <a:gd name="T65" fmla="*/ 2147483647 h 51"/>
              <a:gd name="T66" fmla="*/ 2147483647 w 43"/>
              <a:gd name="T67" fmla="*/ 2147483647 h 51"/>
              <a:gd name="T68" fmla="*/ 2147483647 w 43"/>
              <a:gd name="T69" fmla="*/ 2147483647 h 51"/>
              <a:gd name="T70" fmla="*/ 2147483647 w 43"/>
              <a:gd name="T71" fmla="*/ 2147483647 h 51"/>
              <a:gd name="T72" fmla="*/ 2147483647 w 43"/>
              <a:gd name="T73" fmla="*/ 2147483647 h 51"/>
              <a:gd name="T74" fmla="*/ 2147483647 w 43"/>
              <a:gd name="T75" fmla="*/ 2147483647 h 51"/>
              <a:gd name="T76" fmla="*/ 2147483647 w 43"/>
              <a:gd name="T77" fmla="*/ 2147483647 h 51"/>
              <a:gd name="T78" fmla="*/ 2147483647 w 43"/>
              <a:gd name="T79" fmla="*/ 2147483647 h 51"/>
              <a:gd name="T80" fmla="*/ 2147483647 w 43"/>
              <a:gd name="T81" fmla="*/ 2147483647 h 51"/>
              <a:gd name="T82" fmla="*/ 2147483647 w 43"/>
              <a:gd name="T83" fmla="*/ 2147483647 h 51"/>
              <a:gd name="T84" fmla="*/ 2147483647 w 43"/>
              <a:gd name="T85" fmla="*/ 2147483647 h 51"/>
              <a:gd name="T86" fmla="*/ 2147483647 w 43"/>
              <a:gd name="T87" fmla="*/ 2147483647 h 51"/>
              <a:gd name="T88" fmla="*/ 2147483647 w 43"/>
              <a:gd name="T89" fmla="*/ 2147483647 h 51"/>
              <a:gd name="T90" fmla="*/ 2147483647 w 43"/>
              <a:gd name="T91" fmla="*/ 2147483647 h 51"/>
              <a:gd name="T92" fmla="*/ 2147483647 w 43"/>
              <a:gd name="T93" fmla="*/ 2147483647 h 51"/>
              <a:gd name="T94" fmla="*/ 2147483647 w 43"/>
              <a:gd name="T95" fmla="*/ 2147483647 h 51"/>
              <a:gd name="T96" fmla="*/ 2147483647 w 43"/>
              <a:gd name="T97" fmla="*/ 2147483647 h 51"/>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43"/>
              <a:gd name="T148" fmla="*/ 0 h 51"/>
              <a:gd name="T149" fmla="*/ 43 w 43"/>
              <a:gd name="T150" fmla="*/ 51 h 51"/>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43" h="51">
                <a:moveTo>
                  <a:pt x="18" y="49"/>
                </a:moveTo>
                <a:lnTo>
                  <a:pt x="18" y="49"/>
                </a:lnTo>
                <a:lnTo>
                  <a:pt x="18" y="48"/>
                </a:lnTo>
                <a:lnTo>
                  <a:pt x="18" y="46"/>
                </a:lnTo>
                <a:lnTo>
                  <a:pt x="20" y="46"/>
                </a:lnTo>
                <a:lnTo>
                  <a:pt x="20" y="45"/>
                </a:lnTo>
                <a:lnTo>
                  <a:pt x="21" y="43"/>
                </a:lnTo>
                <a:lnTo>
                  <a:pt x="26" y="42"/>
                </a:lnTo>
                <a:lnTo>
                  <a:pt x="29" y="40"/>
                </a:lnTo>
                <a:lnTo>
                  <a:pt x="33" y="39"/>
                </a:lnTo>
                <a:lnTo>
                  <a:pt x="37" y="37"/>
                </a:lnTo>
                <a:lnTo>
                  <a:pt x="40" y="36"/>
                </a:lnTo>
                <a:lnTo>
                  <a:pt x="42" y="33"/>
                </a:lnTo>
                <a:lnTo>
                  <a:pt x="43" y="30"/>
                </a:lnTo>
                <a:lnTo>
                  <a:pt x="43" y="27"/>
                </a:lnTo>
                <a:lnTo>
                  <a:pt x="42" y="20"/>
                </a:lnTo>
                <a:lnTo>
                  <a:pt x="39" y="14"/>
                </a:lnTo>
                <a:lnTo>
                  <a:pt x="34" y="9"/>
                </a:lnTo>
                <a:lnTo>
                  <a:pt x="30" y="5"/>
                </a:lnTo>
                <a:lnTo>
                  <a:pt x="24" y="2"/>
                </a:lnTo>
                <a:lnTo>
                  <a:pt x="17" y="0"/>
                </a:lnTo>
                <a:lnTo>
                  <a:pt x="9" y="0"/>
                </a:lnTo>
                <a:lnTo>
                  <a:pt x="3" y="3"/>
                </a:lnTo>
                <a:lnTo>
                  <a:pt x="0" y="5"/>
                </a:lnTo>
                <a:lnTo>
                  <a:pt x="0" y="6"/>
                </a:lnTo>
                <a:lnTo>
                  <a:pt x="0" y="9"/>
                </a:lnTo>
                <a:lnTo>
                  <a:pt x="2" y="12"/>
                </a:lnTo>
                <a:lnTo>
                  <a:pt x="3" y="15"/>
                </a:lnTo>
                <a:lnTo>
                  <a:pt x="5" y="18"/>
                </a:lnTo>
                <a:lnTo>
                  <a:pt x="6" y="20"/>
                </a:lnTo>
                <a:lnTo>
                  <a:pt x="9" y="22"/>
                </a:lnTo>
                <a:lnTo>
                  <a:pt x="11" y="25"/>
                </a:lnTo>
                <a:lnTo>
                  <a:pt x="12" y="28"/>
                </a:lnTo>
                <a:lnTo>
                  <a:pt x="14" y="31"/>
                </a:lnTo>
                <a:lnTo>
                  <a:pt x="14" y="34"/>
                </a:lnTo>
                <a:lnTo>
                  <a:pt x="14" y="39"/>
                </a:lnTo>
                <a:lnTo>
                  <a:pt x="14" y="42"/>
                </a:lnTo>
                <a:lnTo>
                  <a:pt x="14" y="46"/>
                </a:lnTo>
                <a:lnTo>
                  <a:pt x="14" y="51"/>
                </a:lnTo>
                <a:lnTo>
                  <a:pt x="15" y="51"/>
                </a:lnTo>
                <a:lnTo>
                  <a:pt x="17" y="51"/>
                </a:lnTo>
                <a:lnTo>
                  <a:pt x="18" y="51"/>
                </a:lnTo>
                <a:lnTo>
                  <a:pt x="18" y="49"/>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392" name="Freeform 143"/>
          <p:cNvSpPr>
            <a:spLocks/>
          </p:cNvSpPr>
          <p:nvPr/>
        </p:nvSpPr>
        <p:spPr bwMode="auto">
          <a:xfrm>
            <a:off x="6181728" y="4576764"/>
            <a:ext cx="60325" cy="80963"/>
          </a:xfrm>
          <a:custGeom>
            <a:avLst/>
            <a:gdLst>
              <a:gd name="T0" fmla="*/ 2147483647 w 43"/>
              <a:gd name="T1" fmla="*/ 2147483647 h 51"/>
              <a:gd name="T2" fmla="*/ 2147483647 w 43"/>
              <a:gd name="T3" fmla="*/ 2147483647 h 51"/>
              <a:gd name="T4" fmla="*/ 2147483647 w 43"/>
              <a:gd name="T5" fmla="*/ 2147483647 h 51"/>
              <a:gd name="T6" fmla="*/ 2147483647 w 43"/>
              <a:gd name="T7" fmla="*/ 2147483647 h 51"/>
              <a:gd name="T8" fmla="*/ 2147483647 w 43"/>
              <a:gd name="T9" fmla="*/ 2147483647 h 51"/>
              <a:gd name="T10" fmla="*/ 2147483647 w 43"/>
              <a:gd name="T11" fmla="*/ 2147483647 h 51"/>
              <a:gd name="T12" fmla="*/ 2147483647 w 43"/>
              <a:gd name="T13" fmla="*/ 2147483647 h 51"/>
              <a:gd name="T14" fmla="*/ 2147483647 w 43"/>
              <a:gd name="T15" fmla="*/ 2147483647 h 51"/>
              <a:gd name="T16" fmla="*/ 2147483647 w 43"/>
              <a:gd name="T17" fmla="*/ 2147483647 h 51"/>
              <a:gd name="T18" fmla="*/ 2147483647 w 43"/>
              <a:gd name="T19" fmla="*/ 2147483647 h 51"/>
              <a:gd name="T20" fmla="*/ 2147483647 w 43"/>
              <a:gd name="T21" fmla="*/ 2147483647 h 51"/>
              <a:gd name="T22" fmla="*/ 2147483647 w 43"/>
              <a:gd name="T23" fmla="*/ 2147483647 h 51"/>
              <a:gd name="T24" fmla="*/ 2147483647 w 43"/>
              <a:gd name="T25" fmla="*/ 2147483647 h 51"/>
              <a:gd name="T26" fmla="*/ 2147483647 w 43"/>
              <a:gd name="T27" fmla="*/ 2147483647 h 51"/>
              <a:gd name="T28" fmla="*/ 2147483647 w 43"/>
              <a:gd name="T29" fmla="*/ 2147483647 h 51"/>
              <a:gd name="T30" fmla="*/ 2147483647 w 43"/>
              <a:gd name="T31" fmla="*/ 2147483647 h 51"/>
              <a:gd name="T32" fmla="*/ 2147483647 w 43"/>
              <a:gd name="T33" fmla="*/ 2147483647 h 51"/>
              <a:gd name="T34" fmla="*/ 2147483647 w 43"/>
              <a:gd name="T35" fmla="*/ 2147483647 h 51"/>
              <a:gd name="T36" fmla="*/ 2147483647 w 43"/>
              <a:gd name="T37" fmla="*/ 2147483647 h 51"/>
              <a:gd name="T38" fmla="*/ 2147483647 w 43"/>
              <a:gd name="T39" fmla="*/ 2147483647 h 51"/>
              <a:gd name="T40" fmla="*/ 2147483647 w 43"/>
              <a:gd name="T41" fmla="*/ 2147483647 h 51"/>
              <a:gd name="T42" fmla="*/ 2147483647 w 43"/>
              <a:gd name="T43" fmla="*/ 2147483647 h 51"/>
              <a:gd name="T44" fmla="*/ 2147483647 w 43"/>
              <a:gd name="T45" fmla="*/ 0 h 51"/>
              <a:gd name="T46" fmla="*/ 2147483647 w 43"/>
              <a:gd name="T47" fmla="*/ 0 h 51"/>
              <a:gd name="T48" fmla="*/ 2147483647 w 43"/>
              <a:gd name="T49" fmla="*/ 2147483647 h 51"/>
              <a:gd name="T50" fmla="*/ 0 w 43"/>
              <a:gd name="T51" fmla="*/ 2147483647 h 51"/>
              <a:gd name="T52" fmla="*/ 0 w 43"/>
              <a:gd name="T53" fmla="*/ 2147483647 h 51"/>
              <a:gd name="T54" fmla="*/ 0 w 43"/>
              <a:gd name="T55" fmla="*/ 2147483647 h 51"/>
              <a:gd name="T56" fmla="*/ 2147483647 w 43"/>
              <a:gd name="T57" fmla="*/ 2147483647 h 51"/>
              <a:gd name="T58" fmla="*/ 2147483647 w 43"/>
              <a:gd name="T59" fmla="*/ 2147483647 h 51"/>
              <a:gd name="T60" fmla="*/ 2147483647 w 43"/>
              <a:gd name="T61" fmla="*/ 2147483647 h 51"/>
              <a:gd name="T62" fmla="*/ 2147483647 w 43"/>
              <a:gd name="T63" fmla="*/ 2147483647 h 51"/>
              <a:gd name="T64" fmla="*/ 2147483647 w 43"/>
              <a:gd name="T65" fmla="*/ 2147483647 h 51"/>
              <a:gd name="T66" fmla="*/ 2147483647 w 43"/>
              <a:gd name="T67" fmla="*/ 2147483647 h 51"/>
              <a:gd name="T68" fmla="*/ 2147483647 w 43"/>
              <a:gd name="T69" fmla="*/ 2147483647 h 51"/>
              <a:gd name="T70" fmla="*/ 2147483647 w 43"/>
              <a:gd name="T71" fmla="*/ 2147483647 h 51"/>
              <a:gd name="T72" fmla="*/ 2147483647 w 43"/>
              <a:gd name="T73" fmla="*/ 2147483647 h 51"/>
              <a:gd name="T74" fmla="*/ 2147483647 w 43"/>
              <a:gd name="T75" fmla="*/ 2147483647 h 51"/>
              <a:gd name="T76" fmla="*/ 2147483647 w 43"/>
              <a:gd name="T77" fmla="*/ 2147483647 h 51"/>
              <a:gd name="T78" fmla="*/ 2147483647 w 43"/>
              <a:gd name="T79" fmla="*/ 2147483647 h 51"/>
              <a:gd name="T80" fmla="*/ 2147483647 w 43"/>
              <a:gd name="T81" fmla="*/ 2147483647 h 51"/>
              <a:gd name="T82" fmla="*/ 2147483647 w 43"/>
              <a:gd name="T83" fmla="*/ 2147483647 h 51"/>
              <a:gd name="T84" fmla="*/ 2147483647 w 43"/>
              <a:gd name="T85" fmla="*/ 2147483647 h 51"/>
              <a:gd name="T86" fmla="*/ 2147483647 w 43"/>
              <a:gd name="T87" fmla="*/ 2147483647 h 51"/>
              <a:gd name="T88" fmla="*/ 2147483647 w 43"/>
              <a:gd name="T89" fmla="*/ 2147483647 h 51"/>
              <a:gd name="T90" fmla="*/ 2147483647 w 43"/>
              <a:gd name="T91" fmla="*/ 2147483647 h 51"/>
              <a:gd name="T92" fmla="*/ 2147483647 w 43"/>
              <a:gd name="T93" fmla="*/ 2147483647 h 51"/>
              <a:gd name="T94" fmla="*/ 2147483647 w 43"/>
              <a:gd name="T95" fmla="*/ 2147483647 h 51"/>
              <a:gd name="T96" fmla="*/ 2147483647 w 43"/>
              <a:gd name="T97" fmla="*/ 2147483647 h 51"/>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43"/>
              <a:gd name="T148" fmla="*/ 0 h 51"/>
              <a:gd name="T149" fmla="*/ 43 w 43"/>
              <a:gd name="T150" fmla="*/ 51 h 51"/>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43" h="51">
                <a:moveTo>
                  <a:pt x="18" y="49"/>
                </a:moveTo>
                <a:lnTo>
                  <a:pt x="18" y="49"/>
                </a:lnTo>
                <a:lnTo>
                  <a:pt x="18" y="48"/>
                </a:lnTo>
                <a:lnTo>
                  <a:pt x="18" y="46"/>
                </a:lnTo>
                <a:lnTo>
                  <a:pt x="20" y="46"/>
                </a:lnTo>
                <a:lnTo>
                  <a:pt x="20" y="45"/>
                </a:lnTo>
                <a:lnTo>
                  <a:pt x="21" y="43"/>
                </a:lnTo>
                <a:lnTo>
                  <a:pt x="26" y="42"/>
                </a:lnTo>
                <a:lnTo>
                  <a:pt x="29" y="40"/>
                </a:lnTo>
                <a:lnTo>
                  <a:pt x="33" y="39"/>
                </a:lnTo>
                <a:lnTo>
                  <a:pt x="37" y="37"/>
                </a:lnTo>
                <a:lnTo>
                  <a:pt x="40" y="36"/>
                </a:lnTo>
                <a:lnTo>
                  <a:pt x="42" y="33"/>
                </a:lnTo>
                <a:lnTo>
                  <a:pt x="43" y="30"/>
                </a:lnTo>
                <a:lnTo>
                  <a:pt x="43" y="27"/>
                </a:lnTo>
                <a:lnTo>
                  <a:pt x="42" y="20"/>
                </a:lnTo>
                <a:lnTo>
                  <a:pt x="39" y="14"/>
                </a:lnTo>
                <a:lnTo>
                  <a:pt x="34" y="9"/>
                </a:lnTo>
                <a:lnTo>
                  <a:pt x="30" y="5"/>
                </a:lnTo>
                <a:lnTo>
                  <a:pt x="24" y="2"/>
                </a:lnTo>
                <a:lnTo>
                  <a:pt x="17" y="0"/>
                </a:lnTo>
                <a:lnTo>
                  <a:pt x="9" y="0"/>
                </a:lnTo>
                <a:lnTo>
                  <a:pt x="3" y="3"/>
                </a:lnTo>
                <a:lnTo>
                  <a:pt x="0" y="5"/>
                </a:lnTo>
                <a:lnTo>
                  <a:pt x="0" y="6"/>
                </a:lnTo>
                <a:lnTo>
                  <a:pt x="0" y="9"/>
                </a:lnTo>
                <a:lnTo>
                  <a:pt x="2" y="12"/>
                </a:lnTo>
                <a:lnTo>
                  <a:pt x="3" y="15"/>
                </a:lnTo>
                <a:lnTo>
                  <a:pt x="5" y="18"/>
                </a:lnTo>
                <a:lnTo>
                  <a:pt x="6" y="20"/>
                </a:lnTo>
                <a:lnTo>
                  <a:pt x="9" y="22"/>
                </a:lnTo>
                <a:lnTo>
                  <a:pt x="11" y="25"/>
                </a:lnTo>
                <a:lnTo>
                  <a:pt x="12" y="28"/>
                </a:lnTo>
                <a:lnTo>
                  <a:pt x="14" y="31"/>
                </a:lnTo>
                <a:lnTo>
                  <a:pt x="14" y="34"/>
                </a:lnTo>
                <a:lnTo>
                  <a:pt x="14" y="39"/>
                </a:lnTo>
                <a:lnTo>
                  <a:pt x="14" y="42"/>
                </a:lnTo>
                <a:lnTo>
                  <a:pt x="14" y="46"/>
                </a:lnTo>
                <a:lnTo>
                  <a:pt x="14" y="51"/>
                </a:lnTo>
                <a:lnTo>
                  <a:pt x="15" y="51"/>
                </a:lnTo>
                <a:lnTo>
                  <a:pt x="17" y="51"/>
                </a:lnTo>
                <a:lnTo>
                  <a:pt x="18" y="51"/>
                </a:lnTo>
                <a:lnTo>
                  <a:pt x="18" y="49"/>
                </a:lnTo>
              </a:path>
            </a:pathLst>
          </a:custGeom>
          <a:solidFill>
            <a:srgbClr val="FFFF00"/>
          </a:solidFill>
          <a:ln w="4763">
            <a:solidFill>
              <a:srgbClr val="990000"/>
            </a:solidFill>
            <a:round/>
            <a:headEnd/>
            <a:tailEnd/>
          </a:ln>
        </p:spPr>
        <p:txBody>
          <a:bodyPr/>
          <a:lstStyle/>
          <a:p>
            <a:endParaRPr lang="en-US"/>
          </a:p>
        </p:txBody>
      </p:sp>
      <p:sp>
        <p:nvSpPr>
          <p:cNvPr id="53393" name="Freeform 144"/>
          <p:cNvSpPr>
            <a:spLocks/>
          </p:cNvSpPr>
          <p:nvPr/>
        </p:nvSpPr>
        <p:spPr bwMode="auto">
          <a:xfrm>
            <a:off x="6329366" y="4611689"/>
            <a:ext cx="73025" cy="80963"/>
          </a:xfrm>
          <a:custGeom>
            <a:avLst/>
            <a:gdLst>
              <a:gd name="T0" fmla="*/ 2147483647 w 52"/>
              <a:gd name="T1" fmla="*/ 2147483647 h 51"/>
              <a:gd name="T2" fmla="*/ 2147483647 w 52"/>
              <a:gd name="T3" fmla="*/ 2147483647 h 51"/>
              <a:gd name="T4" fmla="*/ 2147483647 w 52"/>
              <a:gd name="T5" fmla="*/ 2147483647 h 51"/>
              <a:gd name="T6" fmla="*/ 2147483647 w 52"/>
              <a:gd name="T7" fmla="*/ 2147483647 h 51"/>
              <a:gd name="T8" fmla="*/ 2147483647 w 52"/>
              <a:gd name="T9" fmla="*/ 2147483647 h 51"/>
              <a:gd name="T10" fmla="*/ 2147483647 w 52"/>
              <a:gd name="T11" fmla="*/ 2147483647 h 51"/>
              <a:gd name="T12" fmla="*/ 2147483647 w 52"/>
              <a:gd name="T13" fmla="*/ 2147483647 h 51"/>
              <a:gd name="T14" fmla="*/ 2147483647 w 52"/>
              <a:gd name="T15" fmla="*/ 2147483647 h 51"/>
              <a:gd name="T16" fmla="*/ 2147483647 w 52"/>
              <a:gd name="T17" fmla="*/ 2147483647 h 51"/>
              <a:gd name="T18" fmla="*/ 2147483647 w 52"/>
              <a:gd name="T19" fmla="*/ 2147483647 h 51"/>
              <a:gd name="T20" fmla="*/ 2147483647 w 52"/>
              <a:gd name="T21" fmla="*/ 2147483647 h 51"/>
              <a:gd name="T22" fmla="*/ 2147483647 w 52"/>
              <a:gd name="T23" fmla="*/ 2147483647 h 51"/>
              <a:gd name="T24" fmla="*/ 2147483647 w 52"/>
              <a:gd name="T25" fmla="*/ 2147483647 h 51"/>
              <a:gd name="T26" fmla="*/ 2147483647 w 52"/>
              <a:gd name="T27" fmla="*/ 2147483647 h 51"/>
              <a:gd name="T28" fmla="*/ 2147483647 w 52"/>
              <a:gd name="T29" fmla="*/ 2147483647 h 51"/>
              <a:gd name="T30" fmla="*/ 2147483647 w 52"/>
              <a:gd name="T31" fmla="*/ 2147483647 h 51"/>
              <a:gd name="T32" fmla="*/ 2147483647 w 52"/>
              <a:gd name="T33" fmla="*/ 2147483647 h 51"/>
              <a:gd name="T34" fmla="*/ 2147483647 w 52"/>
              <a:gd name="T35" fmla="*/ 2147483647 h 51"/>
              <a:gd name="T36" fmla="*/ 2147483647 w 52"/>
              <a:gd name="T37" fmla="*/ 2147483647 h 51"/>
              <a:gd name="T38" fmla="*/ 2147483647 w 52"/>
              <a:gd name="T39" fmla="*/ 2147483647 h 51"/>
              <a:gd name="T40" fmla="*/ 2147483647 w 52"/>
              <a:gd name="T41" fmla="*/ 2147483647 h 51"/>
              <a:gd name="T42" fmla="*/ 2147483647 w 52"/>
              <a:gd name="T43" fmla="*/ 2147483647 h 51"/>
              <a:gd name="T44" fmla="*/ 2147483647 w 52"/>
              <a:gd name="T45" fmla="*/ 2147483647 h 51"/>
              <a:gd name="T46" fmla="*/ 2147483647 w 52"/>
              <a:gd name="T47" fmla="*/ 0 h 51"/>
              <a:gd name="T48" fmla="*/ 2147483647 w 52"/>
              <a:gd name="T49" fmla="*/ 0 h 51"/>
              <a:gd name="T50" fmla="*/ 2147483647 w 52"/>
              <a:gd name="T51" fmla="*/ 0 h 51"/>
              <a:gd name="T52" fmla="*/ 2147483647 w 52"/>
              <a:gd name="T53" fmla="*/ 0 h 51"/>
              <a:gd name="T54" fmla="*/ 2147483647 w 52"/>
              <a:gd name="T55" fmla="*/ 0 h 51"/>
              <a:gd name="T56" fmla="*/ 2147483647 w 52"/>
              <a:gd name="T57" fmla="*/ 0 h 51"/>
              <a:gd name="T58" fmla="*/ 2147483647 w 52"/>
              <a:gd name="T59" fmla="*/ 0 h 51"/>
              <a:gd name="T60" fmla="*/ 2147483647 w 52"/>
              <a:gd name="T61" fmla="*/ 0 h 51"/>
              <a:gd name="T62" fmla="*/ 2147483647 w 52"/>
              <a:gd name="T63" fmla="*/ 0 h 51"/>
              <a:gd name="T64" fmla="*/ 2147483647 w 52"/>
              <a:gd name="T65" fmla="*/ 2147483647 h 51"/>
              <a:gd name="T66" fmla="*/ 2147483647 w 52"/>
              <a:gd name="T67" fmla="*/ 2147483647 h 51"/>
              <a:gd name="T68" fmla="*/ 2147483647 w 52"/>
              <a:gd name="T69" fmla="*/ 2147483647 h 51"/>
              <a:gd name="T70" fmla="*/ 2147483647 w 52"/>
              <a:gd name="T71" fmla="*/ 2147483647 h 51"/>
              <a:gd name="T72" fmla="*/ 2147483647 w 52"/>
              <a:gd name="T73" fmla="*/ 2147483647 h 51"/>
              <a:gd name="T74" fmla="*/ 2147483647 w 52"/>
              <a:gd name="T75" fmla="*/ 2147483647 h 51"/>
              <a:gd name="T76" fmla="*/ 2147483647 w 52"/>
              <a:gd name="T77" fmla="*/ 2147483647 h 51"/>
              <a:gd name="T78" fmla="*/ 2147483647 w 52"/>
              <a:gd name="T79" fmla="*/ 2147483647 h 51"/>
              <a:gd name="T80" fmla="*/ 2147483647 w 52"/>
              <a:gd name="T81" fmla="*/ 2147483647 h 51"/>
              <a:gd name="T82" fmla="*/ 2147483647 w 52"/>
              <a:gd name="T83" fmla="*/ 2147483647 h 51"/>
              <a:gd name="T84" fmla="*/ 2147483647 w 52"/>
              <a:gd name="T85" fmla="*/ 2147483647 h 51"/>
              <a:gd name="T86" fmla="*/ 2147483647 w 52"/>
              <a:gd name="T87" fmla="*/ 2147483647 h 51"/>
              <a:gd name="T88" fmla="*/ 2147483647 w 52"/>
              <a:gd name="T89" fmla="*/ 2147483647 h 51"/>
              <a:gd name="T90" fmla="*/ 0 w 52"/>
              <a:gd name="T91" fmla="*/ 2147483647 h 51"/>
              <a:gd name="T92" fmla="*/ 0 w 52"/>
              <a:gd name="T93" fmla="*/ 2147483647 h 51"/>
              <a:gd name="T94" fmla="*/ 0 w 52"/>
              <a:gd name="T95" fmla="*/ 2147483647 h 51"/>
              <a:gd name="T96" fmla="*/ 0 w 52"/>
              <a:gd name="T97" fmla="*/ 2147483647 h 51"/>
              <a:gd name="T98" fmla="*/ 2147483647 w 52"/>
              <a:gd name="T99" fmla="*/ 2147483647 h 51"/>
              <a:gd name="T100" fmla="*/ 2147483647 w 52"/>
              <a:gd name="T101" fmla="*/ 2147483647 h 51"/>
              <a:gd name="T102" fmla="*/ 2147483647 w 52"/>
              <a:gd name="T103" fmla="*/ 2147483647 h 51"/>
              <a:gd name="T104" fmla="*/ 2147483647 w 52"/>
              <a:gd name="T105" fmla="*/ 2147483647 h 51"/>
              <a:gd name="T106" fmla="*/ 2147483647 w 52"/>
              <a:gd name="T107" fmla="*/ 2147483647 h 51"/>
              <a:gd name="T108" fmla="*/ 2147483647 w 52"/>
              <a:gd name="T109" fmla="*/ 2147483647 h 51"/>
              <a:gd name="T110" fmla="*/ 2147483647 w 52"/>
              <a:gd name="T111" fmla="*/ 2147483647 h 51"/>
              <a:gd name="T112" fmla="*/ 2147483647 w 52"/>
              <a:gd name="T113" fmla="*/ 2147483647 h 51"/>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52"/>
              <a:gd name="T172" fmla="*/ 0 h 51"/>
              <a:gd name="T173" fmla="*/ 52 w 52"/>
              <a:gd name="T174" fmla="*/ 51 h 51"/>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52" h="51">
                <a:moveTo>
                  <a:pt x="13" y="49"/>
                </a:moveTo>
                <a:lnTo>
                  <a:pt x="18" y="51"/>
                </a:lnTo>
                <a:lnTo>
                  <a:pt x="24" y="51"/>
                </a:lnTo>
                <a:lnTo>
                  <a:pt x="28" y="51"/>
                </a:lnTo>
                <a:lnTo>
                  <a:pt x="34" y="48"/>
                </a:lnTo>
                <a:lnTo>
                  <a:pt x="38" y="45"/>
                </a:lnTo>
                <a:lnTo>
                  <a:pt x="43" y="42"/>
                </a:lnTo>
                <a:lnTo>
                  <a:pt x="46" y="38"/>
                </a:lnTo>
                <a:lnTo>
                  <a:pt x="49" y="33"/>
                </a:lnTo>
                <a:lnTo>
                  <a:pt x="50" y="30"/>
                </a:lnTo>
                <a:lnTo>
                  <a:pt x="52" y="27"/>
                </a:lnTo>
                <a:lnTo>
                  <a:pt x="52" y="24"/>
                </a:lnTo>
                <a:lnTo>
                  <a:pt x="52" y="21"/>
                </a:lnTo>
                <a:lnTo>
                  <a:pt x="52" y="18"/>
                </a:lnTo>
                <a:lnTo>
                  <a:pt x="52" y="14"/>
                </a:lnTo>
                <a:lnTo>
                  <a:pt x="52" y="11"/>
                </a:lnTo>
                <a:lnTo>
                  <a:pt x="52" y="8"/>
                </a:lnTo>
                <a:lnTo>
                  <a:pt x="52" y="6"/>
                </a:lnTo>
                <a:lnTo>
                  <a:pt x="52" y="5"/>
                </a:lnTo>
                <a:lnTo>
                  <a:pt x="52" y="3"/>
                </a:lnTo>
                <a:lnTo>
                  <a:pt x="52" y="2"/>
                </a:lnTo>
                <a:lnTo>
                  <a:pt x="50" y="0"/>
                </a:lnTo>
                <a:lnTo>
                  <a:pt x="49" y="0"/>
                </a:lnTo>
                <a:lnTo>
                  <a:pt x="47" y="0"/>
                </a:lnTo>
                <a:lnTo>
                  <a:pt x="46" y="0"/>
                </a:lnTo>
                <a:lnTo>
                  <a:pt x="44" y="0"/>
                </a:lnTo>
                <a:lnTo>
                  <a:pt x="43" y="0"/>
                </a:lnTo>
                <a:lnTo>
                  <a:pt x="41" y="0"/>
                </a:lnTo>
                <a:lnTo>
                  <a:pt x="40" y="0"/>
                </a:lnTo>
                <a:lnTo>
                  <a:pt x="38" y="2"/>
                </a:lnTo>
                <a:lnTo>
                  <a:pt x="35" y="6"/>
                </a:lnTo>
                <a:lnTo>
                  <a:pt x="31" y="9"/>
                </a:lnTo>
                <a:lnTo>
                  <a:pt x="28" y="12"/>
                </a:lnTo>
                <a:lnTo>
                  <a:pt x="24" y="17"/>
                </a:lnTo>
                <a:lnTo>
                  <a:pt x="21" y="20"/>
                </a:lnTo>
                <a:lnTo>
                  <a:pt x="16" y="23"/>
                </a:lnTo>
                <a:lnTo>
                  <a:pt x="12" y="24"/>
                </a:lnTo>
                <a:lnTo>
                  <a:pt x="6" y="27"/>
                </a:lnTo>
                <a:lnTo>
                  <a:pt x="4" y="29"/>
                </a:lnTo>
                <a:lnTo>
                  <a:pt x="3" y="29"/>
                </a:lnTo>
                <a:lnTo>
                  <a:pt x="1" y="30"/>
                </a:lnTo>
                <a:lnTo>
                  <a:pt x="1" y="32"/>
                </a:lnTo>
                <a:lnTo>
                  <a:pt x="0" y="33"/>
                </a:lnTo>
                <a:lnTo>
                  <a:pt x="0" y="36"/>
                </a:lnTo>
                <a:lnTo>
                  <a:pt x="0" y="38"/>
                </a:lnTo>
                <a:lnTo>
                  <a:pt x="0" y="39"/>
                </a:lnTo>
                <a:lnTo>
                  <a:pt x="1" y="40"/>
                </a:lnTo>
                <a:lnTo>
                  <a:pt x="1" y="42"/>
                </a:lnTo>
                <a:lnTo>
                  <a:pt x="3" y="43"/>
                </a:lnTo>
                <a:lnTo>
                  <a:pt x="4" y="45"/>
                </a:lnTo>
                <a:lnTo>
                  <a:pt x="7" y="48"/>
                </a:lnTo>
                <a:lnTo>
                  <a:pt x="9" y="48"/>
                </a:lnTo>
                <a:lnTo>
                  <a:pt x="10" y="49"/>
                </a:lnTo>
                <a:lnTo>
                  <a:pt x="13" y="49"/>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394" name="Freeform 145"/>
          <p:cNvSpPr>
            <a:spLocks/>
          </p:cNvSpPr>
          <p:nvPr/>
        </p:nvSpPr>
        <p:spPr bwMode="auto">
          <a:xfrm>
            <a:off x="6329366" y="4611689"/>
            <a:ext cx="73025" cy="80963"/>
          </a:xfrm>
          <a:custGeom>
            <a:avLst/>
            <a:gdLst>
              <a:gd name="T0" fmla="*/ 2147483647 w 52"/>
              <a:gd name="T1" fmla="*/ 2147483647 h 51"/>
              <a:gd name="T2" fmla="*/ 2147483647 w 52"/>
              <a:gd name="T3" fmla="*/ 2147483647 h 51"/>
              <a:gd name="T4" fmla="*/ 2147483647 w 52"/>
              <a:gd name="T5" fmla="*/ 2147483647 h 51"/>
              <a:gd name="T6" fmla="*/ 2147483647 w 52"/>
              <a:gd name="T7" fmla="*/ 2147483647 h 51"/>
              <a:gd name="T8" fmla="*/ 2147483647 w 52"/>
              <a:gd name="T9" fmla="*/ 2147483647 h 51"/>
              <a:gd name="T10" fmla="*/ 2147483647 w 52"/>
              <a:gd name="T11" fmla="*/ 2147483647 h 51"/>
              <a:gd name="T12" fmla="*/ 2147483647 w 52"/>
              <a:gd name="T13" fmla="*/ 2147483647 h 51"/>
              <a:gd name="T14" fmla="*/ 2147483647 w 52"/>
              <a:gd name="T15" fmla="*/ 2147483647 h 51"/>
              <a:gd name="T16" fmla="*/ 2147483647 w 52"/>
              <a:gd name="T17" fmla="*/ 2147483647 h 51"/>
              <a:gd name="T18" fmla="*/ 2147483647 w 52"/>
              <a:gd name="T19" fmla="*/ 2147483647 h 51"/>
              <a:gd name="T20" fmla="*/ 2147483647 w 52"/>
              <a:gd name="T21" fmla="*/ 2147483647 h 51"/>
              <a:gd name="T22" fmla="*/ 2147483647 w 52"/>
              <a:gd name="T23" fmla="*/ 2147483647 h 51"/>
              <a:gd name="T24" fmla="*/ 2147483647 w 52"/>
              <a:gd name="T25" fmla="*/ 2147483647 h 51"/>
              <a:gd name="T26" fmla="*/ 2147483647 w 52"/>
              <a:gd name="T27" fmla="*/ 2147483647 h 51"/>
              <a:gd name="T28" fmla="*/ 2147483647 w 52"/>
              <a:gd name="T29" fmla="*/ 2147483647 h 51"/>
              <a:gd name="T30" fmla="*/ 2147483647 w 52"/>
              <a:gd name="T31" fmla="*/ 2147483647 h 51"/>
              <a:gd name="T32" fmla="*/ 2147483647 w 52"/>
              <a:gd name="T33" fmla="*/ 2147483647 h 51"/>
              <a:gd name="T34" fmla="*/ 2147483647 w 52"/>
              <a:gd name="T35" fmla="*/ 2147483647 h 51"/>
              <a:gd name="T36" fmla="*/ 2147483647 w 52"/>
              <a:gd name="T37" fmla="*/ 2147483647 h 51"/>
              <a:gd name="T38" fmla="*/ 2147483647 w 52"/>
              <a:gd name="T39" fmla="*/ 2147483647 h 51"/>
              <a:gd name="T40" fmla="*/ 2147483647 w 52"/>
              <a:gd name="T41" fmla="*/ 2147483647 h 51"/>
              <a:gd name="T42" fmla="*/ 2147483647 w 52"/>
              <a:gd name="T43" fmla="*/ 2147483647 h 51"/>
              <a:gd name="T44" fmla="*/ 2147483647 w 52"/>
              <a:gd name="T45" fmla="*/ 2147483647 h 51"/>
              <a:gd name="T46" fmla="*/ 2147483647 w 52"/>
              <a:gd name="T47" fmla="*/ 0 h 51"/>
              <a:gd name="T48" fmla="*/ 2147483647 w 52"/>
              <a:gd name="T49" fmla="*/ 0 h 51"/>
              <a:gd name="T50" fmla="*/ 2147483647 w 52"/>
              <a:gd name="T51" fmla="*/ 0 h 51"/>
              <a:gd name="T52" fmla="*/ 2147483647 w 52"/>
              <a:gd name="T53" fmla="*/ 0 h 51"/>
              <a:gd name="T54" fmla="*/ 2147483647 w 52"/>
              <a:gd name="T55" fmla="*/ 0 h 51"/>
              <a:gd name="T56" fmla="*/ 2147483647 w 52"/>
              <a:gd name="T57" fmla="*/ 0 h 51"/>
              <a:gd name="T58" fmla="*/ 2147483647 w 52"/>
              <a:gd name="T59" fmla="*/ 0 h 51"/>
              <a:gd name="T60" fmla="*/ 2147483647 w 52"/>
              <a:gd name="T61" fmla="*/ 0 h 51"/>
              <a:gd name="T62" fmla="*/ 2147483647 w 52"/>
              <a:gd name="T63" fmla="*/ 0 h 51"/>
              <a:gd name="T64" fmla="*/ 2147483647 w 52"/>
              <a:gd name="T65" fmla="*/ 2147483647 h 51"/>
              <a:gd name="T66" fmla="*/ 2147483647 w 52"/>
              <a:gd name="T67" fmla="*/ 2147483647 h 51"/>
              <a:gd name="T68" fmla="*/ 2147483647 w 52"/>
              <a:gd name="T69" fmla="*/ 2147483647 h 51"/>
              <a:gd name="T70" fmla="*/ 2147483647 w 52"/>
              <a:gd name="T71" fmla="*/ 2147483647 h 51"/>
              <a:gd name="T72" fmla="*/ 2147483647 w 52"/>
              <a:gd name="T73" fmla="*/ 2147483647 h 51"/>
              <a:gd name="T74" fmla="*/ 2147483647 w 52"/>
              <a:gd name="T75" fmla="*/ 2147483647 h 51"/>
              <a:gd name="T76" fmla="*/ 2147483647 w 52"/>
              <a:gd name="T77" fmla="*/ 2147483647 h 51"/>
              <a:gd name="T78" fmla="*/ 2147483647 w 52"/>
              <a:gd name="T79" fmla="*/ 2147483647 h 51"/>
              <a:gd name="T80" fmla="*/ 2147483647 w 52"/>
              <a:gd name="T81" fmla="*/ 2147483647 h 51"/>
              <a:gd name="T82" fmla="*/ 2147483647 w 52"/>
              <a:gd name="T83" fmla="*/ 2147483647 h 51"/>
              <a:gd name="T84" fmla="*/ 2147483647 w 52"/>
              <a:gd name="T85" fmla="*/ 2147483647 h 51"/>
              <a:gd name="T86" fmla="*/ 2147483647 w 52"/>
              <a:gd name="T87" fmla="*/ 2147483647 h 51"/>
              <a:gd name="T88" fmla="*/ 2147483647 w 52"/>
              <a:gd name="T89" fmla="*/ 2147483647 h 51"/>
              <a:gd name="T90" fmla="*/ 0 w 52"/>
              <a:gd name="T91" fmla="*/ 2147483647 h 51"/>
              <a:gd name="T92" fmla="*/ 0 w 52"/>
              <a:gd name="T93" fmla="*/ 2147483647 h 51"/>
              <a:gd name="T94" fmla="*/ 0 w 52"/>
              <a:gd name="T95" fmla="*/ 2147483647 h 51"/>
              <a:gd name="T96" fmla="*/ 0 w 52"/>
              <a:gd name="T97" fmla="*/ 2147483647 h 51"/>
              <a:gd name="T98" fmla="*/ 2147483647 w 52"/>
              <a:gd name="T99" fmla="*/ 2147483647 h 51"/>
              <a:gd name="T100" fmla="*/ 2147483647 w 52"/>
              <a:gd name="T101" fmla="*/ 2147483647 h 51"/>
              <a:gd name="T102" fmla="*/ 2147483647 w 52"/>
              <a:gd name="T103" fmla="*/ 2147483647 h 51"/>
              <a:gd name="T104" fmla="*/ 2147483647 w 52"/>
              <a:gd name="T105" fmla="*/ 2147483647 h 51"/>
              <a:gd name="T106" fmla="*/ 2147483647 w 52"/>
              <a:gd name="T107" fmla="*/ 2147483647 h 51"/>
              <a:gd name="T108" fmla="*/ 2147483647 w 52"/>
              <a:gd name="T109" fmla="*/ 2147483647 h 51"/>
              <a:gd name="T110" fmla="*/ 2147483647 w 52"/>
              <a:gd name="T111" fmla="*/ 2147483647 h 51"/>
              <a:gd name="T112" fmla="*/ 2147483647 w 52"/>
              <a:gd name="T113" fmla="*/ 2147483647 h 51"/>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52"/>
              <a:gd name="T172" fmla="*/ 0 h 51"/>
              <a:gd name="T173" fmla="*/ 52 w 52"/>
              <a:gd name="T174" fmla="*/ 51 h 51"/>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52" h="51">
                <a:moveTo>
                  <a:pt x="13" y="49"/>
                </a:moveTo>
                <a:lnTo>
                  <a:pt x="18" y="51"/>
                </a:lnTo>
                <a:lnTo>
                  <a:pt x="24" y="51"/>
                </a:lnTo>
                <a:lnTo>
                  <a:pt x="28" y="51"/>
                </a:lnTo>
                <a:lnTo>
                  <a:pt x="34" y="48"/>
                </a:lnTo>
                <a:lnTo>
                  <a:pt x="38" y="45"/>
                </a:lnTo>
                <a:lnTo>
                  <a:pt x="43" y="42"/>
                </a:lnTo>
                <a:lnTo>
                  <a:pt x="46" y="38"/>
                </a:lnTo>
                <a:lnTo>
                  <a:pt x="49" y="33"/>
                </a:lnTo>
                <a:lnTo>
                  <a:pt x="50" y="30"/>
                </a:lnTo>
                <a:lnTo>
                  <a:pt x="52" y="27"/>
                </a:lnTo>
                <a:lnTo>
                  <a:pt x="52" y="24"/>
                </a:lnTo>
                <a:lnTo>
                  <a:pt x="52" y="21"/>
                </a:lnTo>
                <a:lnTo>
                  <a:pt x="52" y="18"/>
                </a:lnTo>
                <a:lnTo>
                  <a:pt x="52" y="14"/>
                </a:lnTo>
                <a:lnTo>
                  <a:pt x="52" y="11"/>
                </a:lnTo>
                <a:lnTo>
                  <a:pt x="52" y="8"/>
                </a:lnTo>
                <a:lnTo>
                  <a:pt x="52" y="6"/>
                </a:lnTo>
                <a:lnTo>
                  <a:pt x="52" y="5"/>
                </a:lnTo>
                <a:lnTo>
                  <a:pt x="52" y="3"/>
                </a:lnTo>
                <a:lnTo>
                  <a:pt x="52" y="2"/>
                </a:lnTo>
                <a:lnTo>
                  <a:pt x="50" y="0"/>
                </a:lnTo>
                <a:lnTo>
                  <a:pt x="49" y="0"/>
                </a:lnTo>
                <a:lnTo>
                  <a:pt x="47" y="0"/>
                </a:lnTo>
                <a:lnTo>
                  <a:pt x="46" y="0"/>
                </a:lnTo>
                <a:lnTo>
                  <a:pt x="44" y="0"/>
                </a:lnTo>
                <a:lnTo>
                  <a:pt x="43" y="0"/>
                </a:lnTo>
                <a:lnTo>
                  <a:pt x="41" y="0"/>
                </a:lnTo>
                <a:lnTo>
                  <a:pt x="40" y="0"/>
                </a:lnTo>
                <a:lnTo>
                  <a:pt x="38" y="2"/>
                </a:lnTo>
                <a:lnTo>
                  <a:pt x="35" y="6"/>
                </a:lnTo>
                <a:lnTo>
                  <a:pt x="31" y="9"/>
                </a:lnTo>
                <a:lnTo>
                  <a:pt x="28" y="12"/>
                </a:lnTo>
                <a:lnTo>
                  <a:pt x="24" y="17"/>
                </a:lnTo>
                <a:lnTo>
                  <a:pt x="21" y="20"/>
                </a:lnTo>
                <a:lnTo>
                  <a:pt x="16" y="23"/>
                </a:lnTo>
                <a:lnTo>
                  <a:pt x="12" y="24"/>
                </a:lnTo>
                <a:lnTo>
                  <a:pt x="6" y="27"/>
                </a:lnTo>
                <a:lnTo>
                  <a:pt x="4" y="29"/>
                </a:lnTo>
                <a:lnTo>
                  <a:pt x="3" y="29"/>
                </a:lnTo>
                <a:lnTo>
                  <a:pt x="1" y="30"/>
                </a:lnTo>
                <a:lnTo>
                  <a:pt x="1" y="32"/>
                </a:lnTo>
                <a:lnTo>
                  <a:pt x="0" y="33"/>
                </a:lnTo>
                <a:lnTo>
                  <a:pt x="0" y="36"/>
                </a:lnTo>
                <a:lnTo>
                  <a:pt x="0" y="38"/>
                </a:lnTo>
                <a:lnTo>
                  <a:pt x="0" y="39"/>
                </a:lnTo>
                <a:lnTo>
                  <a:pt x="1" y="40"/>
                </a:lnTo>
                <a:lnTo>
                  <a:pt x="1" y="42"/>
                </a:lnTo>
                <a:lnTo>
                  <a:pt x="3" y="43"/>
                </a:lnTo>
                <a:lnTo>
                  <a:pt x="4" y="45"/>
                </a:lnTo>
                <a:lnTo>
                  <a:pt x="7" y="48"/>
                </a:lnTo>
                <a:lnTo>
                  <a:pt x="9" y="48"/>
                </a:lnTo>
                <a:lnTo>
                  <a:pt x="10" y="49"/>
                </a:lnTo>
                <a:lnTo>
                  <a:pt x="13" y="49"/>
                </a:lnTo>
              </a:path>
            </a:pathLst>
          </a:custGeom>
          <a:solidFill>
            <a:srgbClr val="FFFF00"/>
          </a:solidFill>
          <a:ln w="1588">
            <a:solidFill>
              <a:srgbClr val="990000"/>
            </a:solidFill>
            <a:round/>
            <a:headEnd/>
            <a:tailEnd/>
          </a:ln>
        </p:spPr>
        <p:txBody>
          <a:bodyPr/>
          <a:lstStyle/>
          <a:p>
            <a:endParaRPr lang="en-US"/>
          </a:p>
        </p:txBody>
      </p:sp>
      <p:sp>
        <p:nvSpPr>
          <p:cNvPr id="53395" name="Freeform 146"/>
          <p:cNvSpPr>
            <a:spLocks/>
          </p:cNvSpPr>
          <p:nvPr/>
        </p:nvSpPr>
        <p:spPr bwMode="auto">
          <a:xfrm>
            <a:off x="6329366" y="4611689"/>
            <a:ext cx="73025" cy="80963"/>
          </a:xfrm>
          <a:custGeom>
            <a:avLst/>
            <a:gdLst>
              <a:gd name="T0" fmla="*/ 2147483647 w 52"/>
              <a:gd name="T1" fmla="*/ 2147483647 h 51"/>
              <a:gd name="T2" fmla="*/ 2147483647 w 52"/>
              <a:gd name="T3" fmla="*/ 2147483647 h 51"/>
              <a:gd name="T4" fmla="*/ 2147483647 w 52"/>
              <a:gd name="T5" fmla="*/ 2147483647 h 51"/>
              <a:gd name="T6" fmla="*/ 2147483647 w 52"/>
              <a:gd name="T7" fmla="*/ 2147483647 h 51"/>
              <a:gd name="T8" fmla="*/ 2147483647 w 52"/>
              <a:gd name="T9" fmla="*/ 2147483647 h 51"/>
              <a:gd name="T10" fmla="*/ 2147483647 w 52"/>
              <a:gd name="T11" fmla="*/ 2147483647 h 51"/>
              <a:gd name="T12" fmla="*/ 2147483647 w 52"/>
              <a:gd name="T13" fmla="*/ 2147483647 h 51"/>
              <a:gd name="T14" fmla="*/ 2147483647 w 52"/>
              <a:gd name="T15" fmla="*/ 2147483647 h 51"/>
              <a:gd name="T16" fmla="*/ 2147483647 w 52"/>
              <a:gd name="T17" fmla="*/ 2147483647 h 51"/>
              <a:gd name="T18" fmla="*/ 2147483647 w 52"/>
              <a:gd name="T19" fmla="*/ 2147483647 h 51"/>
              <a:gd name="T20" fmla="*/ 2147483647 w 52"/>
              <a:gd name="T21" fmla="*/ 2147483647 h 51"/>
              <a:gd name="T22" fmla="*/ 2147483647 w 52"/>
              <a:gd name="T23" fmla="*/ 2147483647 h 51"/>
              <a:gd name="T24" fmla="*/ 2147483647 w 52"/>
              <a:gd name="T25" fmla="*/ 2147483647 h 51"/>
              <a:gd name="T26" fmla="*/ 2147483647 w 52"/>
              <a:gd name="T27" fmla="*/ 2147483647 h 51"/>
              <a:gd name="T28" fmla="*/ 2147483647 w 52"/>
              <a:gd name="T29" fmla="*/ 2147483647 h 51"/>
              <a:gd name="T30" fmla="*/ 2147483647 w 52"/>
              <a:gd name="T31" fmla="*/ 2147483647 h 51"/>
              <a:gd name="T32" fmla="*/ 2147483647 w 52"/>
              <a:gd name="T33" fmla="*/ 2147483647 h 51"/>
              <a:gd name="T34" fmla="*/ 2147483647 w 52"/>
              <a:gd name="T35" fmla="*/ 2147483647 h 51"/>
              <a:gd name="T36" fmla="*/ 2147483647 w 52"/>
              <a:gd name="T37" fmla="*/ 2147483647 h 51"/>
              <a:gd name="T38" fmla="*/ 2147483647 w 52"/>
              <a:gd name="T39" fmla="*/ 2147483647 h 51"/>
              <a:gd name="T40" fmla="*/ 2147483647 w 52"/>
              <a:gd name="T41" fmla="*/ 2147483647 h 51"/>
              <a:gd name="T42" fmla="*/ 2147483647 w 52"/>
              <a:gd name="T43" fmla="*/ 2147483647 h 51"/>
              <a:gd name="T44" fmla="*/ 2147483647 w 52"/>
              <a:gd name="T45" fmla="*/ 2147483647 h 51"/>
              <a:gd name="T46" fmla="*/ 2147483647 w 52"/>
              <a:gd name="T47" fmla="*/ 0 h 51"/>
              <a:gd name="T48" fmla="*/ 2147483647 w 52"/>
              <a:gd name="T49" fmla="*/ 0 h 51"/>
              <a:gd name="T50" fmla="*/ 2147483647 w 52"/>
              <a:gd name="T51" fmla="*/ 0 h 51"/>
              <a:gd name="T52" fmla="*/ 2147483647 w 52"/>
              <a:gd name="T53" fmla="*/ 0 h 51"/>
              <a:gd name="T54" fmla="*/ 2147483647 w 52"/>
              <a:gd name="T55" fmla="*/ 0 h 51"/>
              <a:gd name="T56" fmla="*/ 2147483647 w 52"/>
              <a:gd name="T57" fmla="*/ 0 h 51"/>
              <a:gd name="T58" fmla="*/ 2147483647 w 52"/>
              <a:gd name="T59" fmla="*/ 0 h 51"/>
              <a:gd name="T60" fmla="*/ 2147483647 w 52"/>
              <a:gd name="T61" fmla="*/ 0 h 51"/>
              <a:gd name="T62" fmla="*/ 2147483647 w 52"/>
              <a:gd name="T63" fmla="*/ 0 h 51"/>
              <a:gd name="T64" fmla="*/ 2147483647 w 52"/>
              <a:gd name="T65" fmla="*/ 2147483647 h 51"/>
              <a:gd name="T66" fmla="*/ 2147483647 w 52"/>
              <a:gd name="T67" fmla="*/ 2147483647 h 51"/>
              <a:gd name="T68" fmla="*/ 2147483647 w 52"/>
              <a:gd name="T69" fmla="*/ 2147483647 h 51"/>
              <a:gd name="T70" fmla="*/ 2147483647 w 52"/>
              <a:gd name="T71" fmla="*/ 2147483647 h 51"/>
              <a:gd name="T72" fmla="*/ 2147483647 w 52"/>
              <a:gd name="T73" fmla="*/ 2147483647 h 51"/>
              <a:gd name="T74" fmla="*/ 2147483647 w 52"/>
              <a:gd name="T75" fmla="*/ 2147483647 h 51"/>
              <a:gd name="T76" fmla="*/ 2147483647 w 52"/>
              <a:gd name="T77" fmla="*/ 2147483647 h 51"/>
              <a:gd name="T78" fmla="*/ 2147483647 w 52"/>
              <a:gd name="T79" fmla="*/ 2147483647 h 51"/>
              <a:gd name="T80" fmla="*/ 2147483647 w 52"/>
              <a:gd name="T81" fmla="*/ 2147483647 h 51"/>
              <a:gd name="T82" fmla="*/ 2147483647 w 52"/>
              <a:gd name="T83" fmla="*/ 2147483647 h 51"/>
              <a:gd name="T84" fmla="*/ 2147483647 w 52"/>
              <a:gd name="T85" fmla="*/ 2147483647 h 51"/>
              <a:gd name="T86" fmla="*/ 2147483647 w 52"/>
              <a:gd name="T87" fmla="*/ 2147483647 h 51"/>
              <a:gd name="T88" fmla="*/ 2147483647 w 52"/>
              <a:gd name="T89" fmla="*/ 2147483647 h 51"/>
              <a:gd name="T90" fmla="*/ 0 w 52"/>
              <a:gd name="T91" fmla="*/ 2147483647 h 51"/>
              <a:gd name="T92" fmla="*/ 0 w 52"/>
              <a:gd name="T93" fmla="*/ 2147483647 h 51"/>
              <a:gd name="T94" fmla="*/ 0 w 52"/>
              <a:gd name="T95" fmla="*/ 2147483647 h 51"/>
              <a:gd name="T96" fmla="*/ 0 w 52"/>
              <a:gd name="T97" fmla="*/ 2147483647 h 51"/>
              <a:gd name="T98" fmla="*/ 2147483647 w 52"/>
              <a:gd name="T99" fmla="*/ 2147483647 h 51"/>
              <a:gd name="T100" fmla="*/ 2147483647 w 52"/>
              <a:gd name="T101" fmla="*/ 2147483647 h 51"/>
              <a:gd name="T102" fmla="*/ 2147483647 w 52"/>
              <a:gd name="T103" fmla="*/ 2147483647 h 51"/>
              <a:gd name="T104" fmla="*/ 2147483647 w 52"/>
              <a:gd name="T105" fmla="*/ 2147483647 h 51"/>
              <a:gd name="T106" fmla="*/ 2147483647 w 52"/>
              <a:gd name="T107" fmla="*/ 2147483647 h 51"/>
              <a:gd name="T108" fmla="*/ 2147483647 w 52"/>
              <a:gd name="T109" fmla="*/ 2147483647 h 51"/>
              <a:gd name="T110" fmla="*/ 2147483647 w 52"/>
              <a:gd name="T111" fmla="*/ 2147483647 h 51"/>
              <a:gd name="T112" fmla="*/ 2147483647 w 52"/>
              <a:gd name="T113" fmla="*/ 2147483647 h 51"/>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52"/>
              <a:gd name="T172" fmla="*/ 0 h 51"/>
              <a:gd name="T173" fmla="*/ 52 w 52"/>
              <a:gd name="T174" fmla="*/ 51 h 51"/>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52" h="51">
                <a:moveTo>
                  <a:pt x="13" y="49"/>
                </a:moveTo>
                <a:lnTo>
                  <a:pt x="18" y="51"/>
                </a:lnTo>
                <a:lnTo>
                  <a:pt x="24" y="51"/>
                </a:lnTo>
                <a:lnTo>
                  <a:pt x="28" y="51"/>
                </a:lnTo>
                <a:lnTo>
                  <a:pt x="34" y="48"/>
                </a:lnTo>
                <a:lnTo>
                  <a:pt x="38" y="45"/>
                </a:lnTo>
                <a:lnTo>
                  <a:pt x="43" y="42"/>
                </a:lnTo>
                <a:lnTo>
                  <a:pt x="46" y="38"/>
                </a:lnTo>
                <a:lnTo>
                  <a:pt x="49" y="33"/>
                </a:lnTo>
                <a:lnTo>
                  <a:pt x="50" y="30"/>
                </a:lnTo>
                <a:lnTo>
                  <a:pt x="52" y="27"/>
                </a:lnTo>
                <a:lnTo>
                  <a:pt x="52" y="24"/>
                </a:lnTo>
                <a:lnTo>
                  <a:pt x="52" y="21"/>
                </a:lnTo>
                <a:lnTo>
                  <a:pt x="52" y="18"/>
                </a:lnTo>
                <a:lnTo>
                  <a:pt x="52" y="14"/>
                </a:lnTo>
                <a:lnTo>
                  <a:pt x="52" y="11"/>
                </a:lnTo>
                <a:lnTo>
                  <a:pt x="52" y="8"/>
                </a:lnTo>
                <a:lnTo>
                  <a:pt x="52" y="6"/>
                </a:lnTo>
                <a:lnTo>
                  <a:pt x="52" y="5"/>
                </a:lnTo>
                <a:lnTo>
                  <a:pt x="52" y="3"/>
                </a:lnTo>
                <a:lnTo>
                  <a:pt x="52" y="2"/>
                </a:lnTo>
                <a:lnTo>
                  <a:pt x="50" y="0"/>
                </a:lnTo>
                <a:lnTo>
                  <a:pt x="49" y="0"/>
                </a:lnTo>
                <a:lnTo>
                  <a:pt x="47" y="0"/>
                </a:lnTo>
                <a:lnTo>
                  <a:pt x="46" y="0"/>
                </a:lnTo>
                <a:lnTo>
                  <a:pt x="44" y="0"/>
                </a:lnTo>
                <a:lnTo>
                  <a:pt x="43" y="0"/>
                </a:lnTo>
                <a:lnTo>
                  <a:pt x="41" y="0"/>
                </a:lnTo>
                <a:lnTo>
                  <a:pt x="40" y="0"/>
                </a:lnTo>
                <a:lnTo>
                  <a:pt x="38" y="2"/>
                </a:lnTo>
                <a:lnTo>
                  <a:pt x="35" y="6"/>
                </a:lnTo>
                <a:lnTo>
                  <a:pt x="31" y="9"/>
                </a:lnTo>
                <a:lnTo>
                  <a:pt x="28" y="12"/>
                </a:lnTo>
                <a:lnTo>
                  <a:pt x="24" y="17"/>
                </a:lnTo>
                <a:lnTo>
                  <a:pt x="21" y="20"/>
                </a:lnTo>
                <a:lnTo>
                  <a:pt x="16" y="23"/>
                </a:lnTo>
                <a:lnTo>
                  <a:pt x="12" y="24"/>
                </a:lnTo>
                <a:lnTo>
                  <a:pt x="6" y="27"/>
                </a:lnTo>
                <a:lnTo>
                  <a:pt x="4" y="29"/>
                </a:lnTo>
                <a:lnTo>
                  <a:pt x="3" y="29"/>
                </a:lnTo>
                <a:lnTo>
                  <a:pt x="1" y="30"/>
                </a:lnTo>
                <a:lnTo>
                  <a:pt x="1" y="32"/>
                </a:lnTo>
                <a:lnTo>
                  <a:pt x="0" y="33"/>
                </a:lnTo>
                <a:lnTo>
                  <a:pt x="0" y="36"/>
                </a:lnTo>
                <a:lnTo>
                  <a:pt x="0" y="38"/>
                </a:lnTo>
                <a:lnTo>
                  <a:pt x="0" y="39"/>
                </a:lnTo>
                <a:lnTo>
                  <a:pt x="1" y="40"/>
                </a:lnTo>
                <a:lnTo>
                  <a:pt x="1" y="42"/>
                </a:lnTo>
                <a:lnTo>
                  <a:pt x="3" y="43"/>
                </a:lnTo>
                <a:lnTo>
                  <a:pt x="4" y="45"/>
                </a:lnTo>
                <a:lnTo>
                  <a:pt x="7" y="48"/>
                </a:lnTo>
                <a:lnTo>
                  <a:pt x="9" y="48"/>
                </a:lnTo>
                <a:lnTo>
                  <a:pt x="10" y="49"/>
                </a:lnTo>
                <a:lnTo>
                  <a:pt x="13" y="49"/>
                </a:lnTo>
              </a:path>
            </a:pathLst>
          </a:custGeom>
          <a:solidFill>
            <a:srgbClr val="FFFF00"/>
          </a:solidFill>
          <a:ln w="4763">
            <a:solidFill>
              <a:srgbClr val="990000"/>
            </a:solidFill>
            <a:round/>
            <a:headEnd/>
            <a:tailEnd/>
          </a:ln>
        </p:spPr>
        <p:txBody>
          <a:bodyPr/>
          <a:lstStyle/>
          <a:p>
            <a:endParaRPr lang="en-US"/>
          </a:p>
        </p:txBody>
      </p:sp>
      <p:sp>
        <p:nvSpPr>
          <p:cNvPr id="53396" name="Freeform 147"/>
          <p:cNvSpPr>
            <a:spLocks/>
          </p:cNvSpPr>
          <p:nvPr/>
        </p:nvSpPr>
        <p:spPr bwMode="auto">
          <a:xfrm>
            <a:off x="6249989" y="4594228"/>
            <a:ext cx="80963" cy="79375"/>
          </a:xfrm>
          <a:custGeom>
            <a:avLst/>
            <a:gdLst>
              <a:gd name="T0" fmla="*/ 0 w 57"/>
              <a:gd name="T1" fmla="*/ 2147483647 h 50"/>
              <a:gd name="T2" fmla="*/ 2147483647 w 57"/>
              <a:gd name="T3" fmla="*/ 2147483647 h 50"/>
              <a:gd name="T4" fmla="*/ 2147483647 w 57"/>
              <a:gd name="T5" fmla="*/ 2147483647 h 50"/>
              <a:gd name="T6" fmla="*/ 2147483647 w 57"/>
              <a:gd name="T7" fmla="*/ 2147483647 h 50"/>
              <a:gd name="T8" fmla="*/ 2147483647 w 57"/>
              <a:gd name="T9" fmla="*/ 2147483647 h 50"/>
              <a:gd name="T10" fmla="*/ 2147483647 w 57"/>
              <a:gd name="T11" fmla="*/ 2147483647 h 50"/>
              <a:gd name="T12" fmla="*/ 2147483647 w 57"/>
              <a:gd name="T13" fmla="*/ 2147483647 h 50"/>
              <a:gd name="T14" fmla="*/ 2147483647 w 57"/>
              <a:gd name="T15" fmla="*/ 2147483647 h 50"/>
              <a:gd name="T16" fmla="*/ 2147483647 w 57"/>
              <a:gd name="T17" fmla="*/ 2147483647 h 50"/>
              <a:gd name="T18" fmla="*/ 2147483647 w 57"/>
              <a:gd name="T19" fmla="*/ 2147483647 h 50"/>
              <a:gd name="T20" fmla="*/ 2147483647 w 57"/>
              <a:gd name="T21" fmla="*/ 2147483647 h 50"/>
              <a:gd name="T22" fmla="*/ 2147483647 w 57"/>
              <a:gd name="T23" fmla="*/ 2147483647 h 50"/>
              <a:gd name="T24" fmla="*/ 2147483647 w 57"/>
              <a:gd name="T25" fmla="*/ 2147483647 h 50"/>
              <a:gd name="T26" fmla="*/ 2147483647 w 57"/>
              <a:gd name="T27" fmla="*/ 2147483647 h 50"/>
              <a:gd name="T28" fmla="*/ 2147483647 w 57"/>
              <a:gd name="T29" fmla="*/ 2147483647 h 50"/>
              <a:gd name="T30" fmla="*/ 2147483647 w 57"/>
              <a:gd name="T31" fmla="*/ 2147483647 h 50"/>
              <a:gd name="T32" fmla="*/ 2147483647 w 57"/>
              <a:gd name="T33" fmla="*/ 2147483647 h 50"/>
              <a:gd name="T34" fmla="*/ 2147483647 w 57"/>
              <a:gd name="T35" fmla="*/ 2147483647 h 50"/>
              <a:gd name="T36" fmla="*/ 2147483647 w 57"/>
              <a:gd name="T37" fmla="*/ 2147483647 h 50"/>
              <a:gd name="T38" fmla="*/ 2147483647 w 57"/>
              <a:gd name="T39" fmla="*/ 2147483647 h 50"/>
              <a:gd name="T40" fmla="*/ 2147483647 w 57"/>
              <a:gd name="T41" fmla="*/ 2147483647 h 50"/>
              <a:gd name="T42" fmla="*/ 2147483647 w 57"/>
              <a:gd name="T43" fmla="*/ 2147483647 h 50"/>
              <a:gd name="T44" fmla="*/ 2147483647 w 57"/>
              <a:gd name="T45" fmla="*/ 2147483647 h 50"/>
              <a:gd name="T46" fmla="*/ 2147483647 w 57"/>
              <a:gd name="T47" fmla="*/ 2147483647 h 50"/>
              <a:gd name="T48" fmla="*/ 2147483647 w 57"/>
              <a:gd name="T49" fmla="*/ 2147483647 h 50"/>
              <a:gd name="T50" fmla="*/ 2147483647 w 57"/>
              <a:gd name="T51" fmla="*/ 2147483647 h 50"/>
              <a:gd name="T52" fmla="*/ 2147483647 w 57"/>
              <a:gd name="T53" fmla="*/ 2147483647 h 50"/>
              <a:gd name="T54" fmla="*/ 2147483647 w 57"/>
              <a:gd name="T55" fmla="*/ 2147483647 h 50"/>
              <a:gd name="T56" fmla="*/ 2147483647 w 57"/>
              <a:gd name="T57" fmla="*/ 2147483647 h 50"/>
              <a:gd name="T58" fmla="*/ 2147483647 w 57"/>
              <a:gd name="T59" fmla="*/ 2147483647 h 50"/>
              <a:gd name="T60" fmla="*/ 2147483647 w 57"/>
              <a:gd name="T61" fmla="*/ 2147483647 h 50"/>
              <a:gd name="T62" fmla="*/ 2147483647 w 57"/>
              <a:gd name="T63" fmla="*/ 2147483647 h 50"/>
              <a:gd name="T64" fmla="*/ 2147483647 w 57"/>
              <a:gd name="T65" fmla="*/ 2147483647 h 50"/>
              <a:gd name="T66" fmla="*/ 2147483647 w 57"/>
              <a:gd name="T67" fmla="*/ 2147483647 h 50"/>
              <a:gd name="T68" fmla="*/ 2147483647 w 57"/>
              <a:gd name="T69" fmla="*/ 2147483647 h 50"/>
              <a:gd name="T70" fmla="*/ 2147483647 w 57"/>
              <a:gd name="T71" fmla="*/ 2147483647 h 50"/>
              <a:gd name="T72" fmla="*/ 2147483647 w 57"/>
              <a:gd name="T73" fmla="*/ 2147483647 h 50"/>
              <a:gd name="T74" fmla="*/ 2147483647 w 57"/>
              <a:gd name="T75" fmla="*/ 2147483647 h 50"/>
              <a:gd name="T76" fmla="*/ 2147483647 w 57"/>
              <a:gd name="T77" fmla="*/ 2147483647 h 50"/>
              <a:gd name="T78" fmla="*/ 2147483647 w 57"/>
              <a:gd name="T79" fmla="*/ 2147483647 h 50"/>
              <a:gd name="T80" fmla="*/ 2147483647 w 57"/>
              <a:gd name="T81" fmla="*/ 2147483647 h 50"/>
              <a:gd name="T82" fmla="*/ 2147483647 w 57"/>
              <a:gd name="T83" fmla="*/ 2147483647 h 50"/>
              <a:gd name="T84" fmla="*/ 2147483647 w 57"/>
              <a:gd name="T85" fmla="*/ 2147483647 h 50"/>
              <a:gd name="T86" fmla="*/ 2147483647 w 57"/>
              <a:gd name="T87" fmla="*/ 2147483647 h 50"/>
              <a:gd name="T88" fmla="*/ 2147483647 w 57"/>
              <a:gd name="T89" fmla="*/ 2147483647 h 50"/>
              <a:gd name="T90" fmla="*/ 2147483647 w 57"/>
              <a:gd name="T91" fmla="*/ 2147483647 h 50"/>
              <a:gd name="T92" fmla="*/ 2147483647 w 57"/>
              <a:gd name="T93" fmla="*/ 0 h 50"/>
              <a:gd name="T94" fmla="*/ 2147483647 w 57"/>
              <a:gd name="T95" fmla="*/ 0 h 50"/>
              <a:gd name="T96" fmla="*/ 2147483647 w 57"/>
              <a:gd name="T97" fmla="*/ 2147483647 h 50"/>
              <a:gd name="T98" fmla="*/ 2147483647 w 57"/>
              <a:gd name="T99" fmla="*/ 2147483647 h 50"/>
              <a:gd name="T100" fmla="*/ 2147483647 w 57"/>
              <a:gd name="T101" fmla="*/ 2147483647 h 50"/>
              <a:gd name="T102" fmla="*/ 2147483647 w 57"/>
              <a:gd name="T103" fmla="*/ 2147483647 h 50"/>
              <a:gd name="T104" fmla="*/ 2147483647 w 57"/>
              <a:gd name="T105" fmla="*/ 2147483647 h 50"/>
              <a:gd name="T106" fmla="*/ 2147483647 w 57"/>
              <a:gd name="T107" fmla="*/ 2147483647 h 50"/>
              <a:gd name="T108" fmla="*/ 2147483647 w 57"/>
              <a:gd name="T109" fmla="*/ 2147483647 h 50"/>
              <a:gd name="T110" fmla="*/ 2147483647 w 57"/>
              <a:gd name="T111" fmla="*/ 2147483647 h 50"/>
              <a:gd name="T112" fmla="*/ 0 w 57"/>
              <a:gd name="T113" fmla="*/ 2147483647 h 50"/>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57"/>
              <a:gd name="T172" fmla="*/ 0 h 50"/>
              <a:gd name="T173" fmla="*/ 57 w 57"/>
              <a:gd name="T174" fmla="*/ 50 h 50"/>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57" h="50">
                <a:moveTo>
                  <a:pt x="0" y="28"/>
                </a:moveTo>
                <a:lnTo>
                  <a:pt x="3" y="31"/>
                </a:lnTo>
                <a:lnTo>
                  <a:pt x="6" y="32"/>
                </a:lnTo>
                <a:lnTo>
                  <a:pt x="9" y="35"/>
                </a:lnTo>
                <a:lnTo>
                  <a:pt x="10" y="40"/>
                </a:lnTo>
                <a:lnTo>
                  <a:pt x="12" y="43"/>
                </a:lnTo>
                <a:lnTo>
                  <a:pt x="15" y="46"/>
                </a:lnTo>
                <a:lnTo>
                  <a:pt x="16" y="49"/>
                </a:lnTo>
                <a:lnTo>
                  <a:pt x="20" y="50"/>
                </a:lnTo>
                <a:lnTo>
                  <a:pt x="22" y="50"/>
                </a:lnTo>
                <a:lnTo>
                  <a:pt x="23" y="50"/>
                </a:lnTo>
                <a:lnTo>
                  <a:pt x="25" y="50"/>
                </a:lnTo>
                <a:lnTo>
                  <a:pt x="25" y="49"/>
                </a:lnTo>
                <a:lnTo>
                  <a:pt x="26" y="49"/>
                </a:lnTo>
                <a:lnTo>
                  <a:pt x="29" y="50"/>
                </a:lnTo>
                <a:lnTo>
                  <a:pt x="32" y="49"/>
                </a:lnTo>
                <a:lnTo>
                  <a:pt x="35" y="49"/>
                </a:lnTo>
                <a:lnTo>
                  <a:pt x="37" y="49"/>
                </a:lnTo>
                <a:lnTo>
                  <a:pt x="40" y="47"/>
                </a:lnTo>
                <a:lnTo>
                  <a:pt x="43" y="46"/>
                </a:lnTo>
                <a:lnTo>
                  <a:pt x="44" y="44"/>
                </a:lnTo>
                <a:lnTo>
                  <a:pt x="47" y="43"/>
                </a:lnTo>
                <a:lnTo>
                  <a:pt x="49" y="41"/>
                </a:lnTo>
                <a:lnTo>
                  <a:pt x="49" y="40"/>
                </a:lnTo>
                <a:lnTo>
                  <a:pt x="49" y="38"/>
                </a:lnTo>
                <a:lnTo>
                  <a:pt x="50" y="35"/>
                </a:lnTo>
                <a:lnTo>
                  <a:pt x="52" y="34"/>
                </a:lnTo>
                <a:lnTo>
                  <a:pt x="55" y="34"/>
                </a:lnTo>
                <a:lnTo>
                  <a:pt x="56" y="32"/>
                </a:lnTo>
                <a:lnTo>
                  <a:pt x="57" y="31"/>
                </a:lnTo>
                <a:lnTo>
                  <a:pt x="57" y="29"/>
                </a:lnTo>
                <a:lnTo>
                  <a:pt x="57" y="28"/>
                </a:lnTo>
                <a:lnTo>
                  <a:pt x="57" y="26"/>
                </a:lnTo>
                <a:lnTo>
                  <a:pt x="53" y="20"/>
                </a:lnTo>
                <a:lnTo>
                  <a:pt x="49" y="14"/>
                </a:lnTo>
                <a:lnTo>
                  <a:pt x="43" y="9"/>
                </a:lnTo>
                <a:lnTo>
                  <a:pt x="37" y="4"/>
                </a:lnTo>
                <a:lnTo>
                  <a:pt x="29" y="1"/>
                </a:lnTo>
                <a:lnTo>
                  <a:pt x="22" y="0"/>
                </a:lnTo>
                <a:lnTo>
                  <a:pt x="16" y="0"/>
                </a:lnTo>
                <a:lnTo>
                  <a:pt x="9" y="3"/>
                </a:lnTo>
                <a:lnTo>
                  <a:pt x="7" y="4"/>
                </a:lnTo>
                <a:lnTo>
                  <a:pt x="6" y="7"/>
                </a:lnTo>
                <a:lnTo>
                  <a:pt x="4" y="10"/>
                </a:lnTo>
                <a:lnTo>
                  <a:pt x="4" y="13"/>
                </a:lnTo>
                <a:lnTo>
                  <a:pt x="4" y="17"/>
                </a:lnTo>
                <a:lnTo>
                  <a:pt x="3" y="20"/>
                </a:lnTo>
                <a:lnTo>
                  <a:pt x="1" y="25"/>
                </a:lnTo>
                <a:lnTo>
                  <a:pt x="0" y="28"/>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397" name="Freeform 148"/>
          <p:cNvSpPr>
            <a:spLocks/>
          </p:cNvSpPr>
          <p:nvPr/>
        </p:nvSpPr>
        <p:spPr bwMode="auto">
          <a:xfrm>
            <a:off x="6249989" y="4594228"/>
            <a:ext cx="80963" cy="79375"/>
          </a:xfrm>
          <a:custGeom>
            <a:avLst/>
            <a:gdLst>
              <a:gd name="T0" fmla="*/ 0 w 57"/>
              <a:gd name="T1" fmla="*/ 2147483647 h 50"/>
              <a:gd name="T2" fmla="*/ 2147483647 w 57"/>
              <a:gd name="T3" fmla="*/ 2147483647 h 50"/>
              <a:gd name="T4" fmla="*/ 2147483647 w 57"/>
              <a:gd name="T5" fmla="*/ 2147483647 h 50"/>
              <a:gd name="T6" fmla="*/ 2147483647 w 57"/>
              <a:gd name="T7" fmla="*/ 2147483647 h 50"/>
              <a:gd name="T8" fmla="*/ 2147483647 w 57"/>
              <a:gd name="T9" fmla="*/ 2147483647 h 50"/>
              <a:gd name="T10" fmla="*/ 2147483647 w 57"/>
              <a:gd name="T11" fmla="*/ 2147483647 h 50"/>
              <a:gd name="T12" fmla="*/ 2147483647 w 57"/>
              <a:gd name="T13" fmla="*/ 2147483647 h 50"/>
              <a:gd name="T14" fmla="*/ 2147483647 w 57"/>
              <a:gd name="T15" fmla="*/ 2147483647 h 50"/>
              <a:gd name="T16" fmla="*/ 2147483647 w 57"/>
              <a:gd name="T17" fmla="*/ 2147483647 h 50"/>
              <a:gd name="T18" fmla="*/ 2147483647 w 57"/>
              <a:gd name="T19" fmla="*/ 2147483647 h 50"/>
              <a:gd name="T20" fmla="*/ 2147483647 w 57"/>
              <a:gd name="T21" fmla="*/ 2147483647 h 50"/>
              <a:gd name="T22" fmla="*/ 2147483647 w 57"/>
              <a:gd name="T23" fmla="*/ 2147483647 h 50"/>
              <a:gd name="T24" fmla="*/ 2147483647 w 57"/>
              <a:gd name="T25" fmla="*/ 2147483647 h 50"/>
              <a:gd name="T26" fmla="*/ 2147483647 w 57"/>
              <a:gd name="T27" fmla="*/ 2147483647 h 50"/>
              <a:gd name="T28" fmla="*/ 2147483647 w 57"/>
              <a:gd name="T29" fmla="*/ 2147483647 h 50"/>
              <a:gd name="T30" fmla="*/ 2147483647 w 57"/>
              <a:gd name="T31" fmla="*/ 2147483647 h 50"/>
              <a:gd name="T32" fmla="*/ 2147483647 w 57"/>
              <a:gd name="T33" fmla="*/ 2147483647 h 50"/>
              <a:gd name="T34" fmla="*/ 2147483647 w 57"/>
              <a:gd name="T35" fmla="*/ 2147483647 h 50"/>
              <a:gd name="T36" fmla="*/ 2147483647 w 57"/>
              <a:gd name="T37" fmla="*/ 2147483647 h 50"/>
              <a:gd name="T38" fmla="*/ 2147483647 w 57"/>
              <a:gd name="T39" fmla="*/ 2147483647 h 50"/>
              <a:gd name="T40" fmla="*/ 2147483647 w 57"/>
              <a:gd name="T41" fmla="*/ 2147483647 h 50"/>
              <a:gd name="T42" fmla="*/ 2147483647 w 57"/>
              <a:gd name="T43" fmla="*/ 2147483647 h 50"/>
              <a:gd name="T44" fmla="*/ 2147483647 w 57"/>
              <a:gd name="T45" fmla="*/ 2147483647 h 50"/>
              <a:gd name="T46" fmla="*/ 2147483647 w 57"/>
              <a:gd name="T47" fmla="*/ 2147483647 h 50"/>
              <a:gd name="T48" fmla="*/ 2147483647 w 57"/>
              <a:gd name="T49" fmla="*/ 2147483647 h 50"/>
              <a:gd name="T50" fmla="*/ 2147483647 w 57"/>
              <a:gd name="T51" fmla="*/ 2147483647 h 50"/>
              <a:gd name="T52" fmla="*/ 2147483647 w 57"/>
              <a:gd name="T53" fmla="*/ 2147483647 h 50"/>
              <a:gd name="T54" fmla="*/ 2147483647 w 57"/>
              <a:gd name="T55" fmla="*/ 2147483647 h 50"/>
              <a:gd name="T56" fmla="*/ 2147483647 w 57"/>
              <a:gd name="T57" fmla="*/ 2147483647 h 50"/>
              <a:gd name="T58" fmla="*/ 2147483647 w 57"/>
              <a:gd name="T59" fmla="*/ 2147483647 h 50"/>
              <a:gd name="T60" fmla="*/ 2147483647 w 57"/>
              <a:gd name="T61" fmla="*/ 2147483647 h 50"/>
              <a:gd name="T62" fmla="*/ 2147483647 w 57"/>
              <a:gd name="T63" fmla="*/ 2147483647 h 50"/>
              <a:gd name="T64" fmla="*/ 2147483647 w 57"/>
              <a:gd name="T65" fmla="*/ 2147483647 h 50"/>
              <a:gd name="T66" fmla="*/ 2147483647 w 57"/>
              <a:gd name="T67" fmla="*/ 2147483647 h 50"/>
              <a:gd name="T68" fmla="*/ 2147483647 w 57"/>
              <a:gd name="T69" fmla="*/ 2147483647 h 50"/>
              <a:gd name="T70" fmla="*/ 2147483647 w 57"/>
              <a:gd name="T71" fmla="*/ 2147483647 h 50"/>
              <a:gd name="T72" fmla="*/ 2147483647 w 57"/>
              <a:gd name="T73" fmla="*/ 2147483647 h 50"/>
              <a:gd name="T74" fmla="*/ 2147483647 w 57"/>
              <a:gd name="T75" fmla="*/ 2147483647 h 50"/>
              <a:gd name="T76" fmla="*/ 2147483647 w 57"/>
              <a:gd name="T77" fmla="*/ 2147483647 h 50"/>
              <a:gd name="T78" fmla="*/ 2147483647 w 57"/>
              <a:gd name="T79" fmla="*/ 2147483647 h 50"/>
              <a:gd name="T80" fmla="*/ 2147483647 w 57"/>
              <a:gd name="T81" fmla="*/ 2147483647 h 50"/>
              <a:gd name="T82" fmla="*/ 2147483647 w 57"/>
              <a:gd name="T83" fmla="*/ 2147483647 h 50"/>
              <a:gd name="T84" fmla="*/ 2147483647 w 57"/>
              <a:gd name="T85" fmla="*/ 2147483647 h 50"/>
              <a:gd name="T86" fmla="*/ 2147483647 w 57"/>
              <a:gd name="T87" fmla="*/ 2147483647 h 50"/>
              <a:gd name="T88" fmla="*/ 2147483647 w 57"/>
              <a:gd name="T89" fmla="*/ 2147483647 h 50"/>
              <a:gd name="T90" fmla="*/ 2147483647 w 57"/>
              <a:gd name="T91" fmla="*/ 2147483647 h 50"/>
              <a:gd name="T92" fmla="*/ 2147483647 w 57"/>
              <a:gd name="T93" fmla="*/ 0 h 50"/>
              <a:gd name="T94" fmla="*/ 2147483647 w 57"/>
              <a:gd name="T95" fmla="*/ 0 h 50"/>
              <a:gd name="T96" fmla="*/ 2147483647 w 57"/>
              <a:gd name="T97" fmla="*/ 2147483647 h 50"/>
              <a:gd name="T98" fmla="*/ 2147483647 w 57"/>
              <a:gd name="T99" fmla="*/ 2147483647 h 50"/>
              <a:gd name="T100" fmla="*/ 2147483647 w 57"/>
              <a:gd name="T101" fmla="*/ 2147483647 h 50"/>
              <a:gd name="T102" fmla="*/ 2147483647 w 57"/>
              <a:gd name="T103" fmla="*/ 2147483647 h 50"/>
              <a:gd name="T104" fmla="*/ 2147483647 w 57"/>
              <a:gd name="T105" fmla="*/ 2147483647 h 50"/>
              <a:gd name="T106" fmla="*/ 2147483647 w 57"/>
              <a:gd name="T107" fmla="*/ 2147483647 h 50"/>
              <a:gd name="T108" fmla="*/ 2147483647 w 57"/>
              <a:gd name="T109" fmla="*/ 2147483647 h 50"/>
              <a:gd name="T110" fmla="*/ 2147483647 w 57"/>
              <a:gd name="T111" fmla="*/ 2147483647 h 50"/>
              <a:gd name="T112" fmla="*/ 0 w 57"/>
              <a:gd name="T113" fmla="*/ 2147483647 h 50"/>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57"/>
              <a:gd name="T172" fmla="*/ 0 h 50"/>
              <a:gd name="T173" fmla="*/ 57 w 57"/>
              <a:gd name="T174" fmla="*/ 50 h 50"/>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57" h="50">
                <a:moveTo>
                  <a:pt x="0" y="28"/>
                </a:moveTo>
                <a:lnTo>
                  <a:pt x="3" y="31"/>
                </a:lnTo>
                <a:lnTo>
                  <a:pt x="6" y="32"/>
                </a:lnTo>
                <a:lnTo>
                  <a:pt x="9" y="35"/>
                </a:lnTo>
                <a:lnTo>
                  <a:pt x="10" y="40"/>
                </a:lnTo>
                <a:lnTo>
                  <a:pt x="12" y="43"/>
                </a:lnTo>
                <a:lnTo>
                  <a:pt x="15" y="46"/>
                </a:lnTo>
                <a:lnTo>
                  <a:pt x="16" y="49"/>
                </a:lnTo>
                <a:lnTo>
                  <a:pt x="20" y="50"/>
                </a:lnTo>
                <a:lnTo>
                  <a:pt x="22" y="50"/>
                </a:lnTo>
                <a:lnTo>
                  <a:pt x="23" y="50"/>
                </a:lnTo>
                <a:lnTo>
                  <a:pt x="25" y="50"/>
                </a:lnTo>
                <a:lnTo>
                  <a:pt x="25" y="49"/>
                </a:lnTo>
                <a:lnTo>
                  <a:pt x="26" y="49"/>
                </a:lnTo>
                <a:lnTo>
                  <a:pt x="29" y="50"/>
                </a:lnTo>
                <a:lnTo>
                  <a:pt x="32" y="49"/>
                </a:lnTo>
                <a:lnTo>
                  <a:pt x="35" y="49"/>
                </a:lnTo>
                <a:lnTo>
                  <a:pt x="37" y="49"/>
                </a:lnTo>
                <a:lnTo>
                  <a:pt x="40" y="47"/>
                </a:lnTo>
                <a:lnTo>
                  <a:pt x="43" y="46"/>
                </a:lnTo>
                <a:lnTo>
                  <a:pt x="44" y="44"/>
                </a:lnTo>
                <a:lnTo>
                  <a:pt x="47" y="43"/>
                </a:lnTo>
                <a:lnTo>
                  <a:pt x="49" y="41"/>
                </a:lnTo>
                <a:lnTo>
                  <a:pt x="49" y="40"/>
                </a:lnTo>
                <a:lnTo>
                  <a:pt x="49" y="38"/>
                </a:lnTo>
                <a:lnTo>
                  <a:pt x="50" y="35"/>
                </a:lnTo>
                <a:lnTo>
                  <a:pt x="52" y="34"/>
                </a:lnTo>
                <a:lnTo>
                  <a:pt x="55" y="34"/>
                </a:lnTo>
                <a:lnTo>
                  <a:pt x="56" y="32"/>
                </a:lnTo>
                <a:lnTo>
                  <a:pt x="57" y="31"/>
                </a:lnTo>
                <a:lnTo>
                  <a:pt x="57" y="29"/>
                </a:lnTo>
                <a:lnTo>
                  <a:pt x="57" y="28"/>
                </a:lnTo>
                <a:lnTo>
                  <a:pt x="57" y="26"/>
                </a:lnTo>
                <a:lnTo>
                  <a:pt x="53" y="20"/>
                </a:lnTo>
                <a:lnTo>
                  <a:pt x="49" y="14"/>
                </a:lnTo>
                <a:lnTo>
                  <a:pt x="43" y="9"/>
                </a:lnTo>
                <a:lnTo>
                  <a:pt x="37" y="4"/>
                </a:lnTo>
                <a:lnTo>
                  <a:pt x="29" y="1"/>
                </a:lnTo>
                <a:lnTo>
                  <a:pt x="22" y="0"/>
                </a:lnTo>
                <a:lnTo>
                  <a:pt x="16" y="0"/>
                </a:lnTo>
                <a:lnTo>
                  <a:pt x="9" y="3"/>
                </a:lnTo>
                <a:lnTo>
                  <a:pt x="7" y="4"/>
                </a:lnTo>
                <a:lnTo>
                  <a:pt x="6" y="7"/>
                </a:lnTo>
                <a:lnTo>
                  <a:pt x="4" y="10"/>
                </a:lnTo>
                <a:lnTo>
                  <a:pt x="4" y="13"/>
                </a:lnTo>
                <a:lnTo>
                  <a:pt x="4" y="17"/>
                </a:lnTo>
                <a:lnTo>
                  <a:pt x="3" y="20"/>
                </a:lnTo>
                <a:lnTo>
                  <a:pt x="1" y="25"/>
                </a:lnTo>
                <a:lnTo>
                  <a:pt x="0" y="28"/>
                </a:lnTo>
              </a:path>
            </a:pathLst>
          </a:custGeom>
          <a:solidFill>
            <a:srgbClr val="FFFF00"/>
          </a:solidFill>
          <a:ln w="1588">
            <a:solidFill>
              <a:srgbClr val="990000"/>
            </a:solidFill>
            <a:round/>
            <a:headEnd/>
            <a:tailEnd/>
          </a:ln>
        </p:spPr>
        <p:txBody>
          <a:bodyPr/>
          <a:lstStyle/>
          <a:p>
            <a:endParaRPr lang="en-US"/>
          </a:p>
        </p:txBody>
      </p:sp>
      <p:sp>
        <p:nvSpPr>
          <p:cNvPr id="53398" name="Freeform 149"/>
          <p:cNvSpPr>
            <a:spLocks/>
          </p:cNvSpPr>
          <p:nvPr/>
        </p:nvSpPr>
        <p:spPr bwMode="auto">
          <a:xfrm>
            <a:off x="6249989" y="4594228"/>
            <a:ext cx="80963" cy="79375"/>
          </a:xfrm>
          <a:custGeom>
            <a:avLst/>
            <a:gdLst>
              <a:gd name="T0" fmla="*/ 0 w 57"/>
              <a:gd name="T1" fmla="*/ 2147483647 h 50"/>
              <a:gd name="T2" fmla="*/ 2147483647 w 57"/>
              <a:gd name="T3" fmla="*/ 2147483647 h 50"/>
              <a:gd name="T4" fmla="*/ 2147483647 w 57"/>
              <a:gd name="T5" fmla="*/ 2147483647 h 50"/>
              <a:gd name="T6" fmla="*/ 2147483647 w 57"/>
              <a:gd name="T7" fmla="*/ 2147483647 h 50"/>
              <a:gd name="T8" fmla="*/ 2147483647 w 57"/>
              <a:gd name="T9" fmla="*/ 2147483647 h 50"/>
              <a:gd name="T10" fmla="*/ 2147483647 w 57"/>
              <a:gd name="T11" fmla="*/ 2147483647 h 50"/>
              <a:gd name="T12" fmla="*/ 2147483647 w 57"/>
              <a:gd name="T13" fmla="*/ 2147483647 h 50"/>
              <a:gd name="T14" fmla="*/ 2147483647 w 57"/>
              <a:gd name="T15" fmla="*/ 2147483647 h 50"/>
              <a:gd name="T16" fmla="*/ 2147483647 w 57"/>
              <a:gd name="T17" fmla="*/ 2147483647 h 50"/>
              <a:gd name="T18" fmla="*/ 2147483647 w 57"/>
              <a:gd name="T19" fmla="*/ 2147483647 h 50"/>
              <a:gd name="T20" fmla="*/ 2147483647 w 57"/>
              <a:gd name="T21" fmla="*/ 2147483647 h 50"/>
              <a:gd name="T22" fmla="*/ 2147483647 w 57"/>
              <a:gd name="T23" fmla="*/ 2147483647 h 50"/>
              <a:gd name="T24" fmla="*/ 2147483647 w 57"/>
              <a:gd name="T25" fmla="*/ 2147483647 h 50"/>
              <a:gd name="T26" fmla="*/ 2147483647 w 57"/>
              <a:gd name="T27" fmla="*/ 2147483647 h 50"/>
              <a:gd name="T28" fmla="*/ 2147483647 w 57"/>
              <a:gd name="T29" fmla="*/ 2147483647 h 50"/>
              <a:gd name="T30" fmla="*/ 2147483647 w 57"/>
              <a:gd name="T31" fmla="*/ 2147483647 h 50"/>
              <a:gd name="T32" fmla="*/ 2147483647 w 57"/>
              <a:gd name="T33" fmla="*/ 2147483647 h 50"/>
              <a:gd name="T34" fmla="*/ 2147483647 w 57"/>
              <a:gd name="T35" fmla="*/ 2147483647 h 50"/>
              <a:gd name="T36" fmla="*/ 2147483647 w 57"/>
              <a:gd name="T37" fmla="*/ 2147483647 h 50"/>
              <a:gd name="T38" fmla="*/ 2147483647 w 57"/>
              <a:gd name="T39" fmla="*/ 2147483647 h 50"/>
              <a:gd name="T40" fmla="*/ 2147483647 w 57"/>
              <a:gd name="T41" fmla="*/ 2147483647 h 50"/>
              <a:gd name="T42" fmla="*/ 2147483647 w 57"/>
              <a:gd name="T43" fmla="*/ 2147483647 h 50"/>
              <a:gd name="T44" fmla="*/ 2147483647 w 57"/>
              <a:gd name="T45" fmla="*/ 2147483647 h 50"/>
              <a:gd name="T46" fmla="*/ 2147483647 w 57"/>
              <a:gd name="T47" fmla="*/ 2147483647 h 50"/>
              <a:gd name="T48" fmla="*/ 2147483647 w 57"/>
              <a:gd name="T49" fmla="*/ 2147483647 h 50"/>
              <a:gd name="T50" fmla="*/ 2147483647 w 57"/>
              <a:gd name="T51" fmla="*/ 2147483647 h 50"/>
              <a:gd name="T52" fmla="*/ 2147483647 w 57"/>
              <a:gd name="T53" fmla="*/ 2147483647 h 50"/>
              <a:gd name="T54" fmla="*/ 2147483647 w 57"/>
              <a:gd name="T55" fmla="*/ 2147483647 h 50"/>
              <a:gd name="T56" fmla="*/ 2147483647 w 57"/>
              <a:gd name="T57" fmla="*/ 2147483647 h 50"/>
              <a:gd name="T58" fmla="*/ 2147483647 w 57"/>
              <a:gd name="T59" fmla="*/ 2147483647 h 50"/>
              <a:gd name="T60" fmla="*/ 2147483647 w 57"/>
              <a:gd name="T61" fmla="*/ 2147483647 h 50"/>
              <a:gd name="T62" fmla="*/ 2147483647 w 57"/>
              <a:gd name="T63" fmla="*/ 2147483647 h 50"/>
              <a:gd name="T64" fmla="*/ 2147483647 w 57"/>
              <a:gd name="T65" fmla="*/ 2147483647 h 50"/>
              <a:gd name="T66" fmla="*/ 2147483647 w 57"/>
              <a:gd name="T67" fmla="*/ 2147483647 h 50"/>
              <a:gd name="T68" fmla="*/ 2147483647 w 57"/>
              <a:gd name="T69" fmla="*/ 2147483647 h 50"/>
              <a:gd name="T70" fmla="*/ 2147483647 w 57"/>
              <a:gd name="T71" fmla="*/ 2147483647 h 50"/>
              <a:gd name="T72" fmla="*/ 2147483647 w 57"/>
              <a:gd name="T73" fmla="*/ 2147483647 h 50"/>
              <a:gd name="T74" fmla="*/ 2147483647 w 57"/>
              <a:gd name="T75" fmla="*/ 2147483647 h 50"/>
              <a:gd name="T76" fmla="*/ 2147483647 w 57"/>
              <a:gd name="T77" fmla="*/ 2147483647 h 50"/>
              <a:gd name="T78" fmla="*/ 2147483647 w 57"/>
              <a:gd name="T79" fmla="*/ 2147483647 h 50"/>
              <a:gd name="T80" fmla="*/ 2147483647 w 57"/>
              <a:gd name="T81" fmla="*/ 2147483647 h 50"/>
              <a:gd name="T82" fmla="*/ 2147483647 w 57"/>
              <a:gd name="T83" fmla="*/ 2147483647 h 50"/>
              <a:gd name="T84" fmla="*/ 2147483647 w 57"/>
              <a:gd name="T85" fmla="*/ 2147483647 h 50"/>
              <a:gd name="T86" fmla="*/ 2147483647 w 57"/>
              <a:gd name="T87" fmla="*/ 2147483647 h 50"/>
              <a:gd name="T88" fmla="*/ 2147483647 w 57"/>
              <a:gd name="T89" fmla="*/ 2147483647 h 50"/>
              <a:gd name="T90" fmla="*/ 2147483647 w 57"/>
              <a:gd name="T91" fmla="*/ 2147483647 h 50"/>
              <a:gd name="T92" fmla="*/ 2147483647 w 57"/>
              <a:gd name="T93" fmla="*/ 0 h 50"/>
              <a:gd name="T94" fmla="*/ 2147483647 w 57"/>
              <a:gd name="T95" fmla="*/ 0 h 50"/>
              <a:gd name="T96" fmla="*/ 2147483647 w 57"/>
              <a:gd name="T97" fmla="*/ 2147483647 h 50"/>
              <a:gd name="T98" fmla="*/ 2147483647 w 57"/>
              <a:gd name="T99" fmla="*/ 2147483647 h 50"/>
              <a:gd name="T100" fmla="*/ 2147483647 w 57"/>
              <a:gd name="T101" fmla="*/ 2147483647 h 50"/>
              <a:gd name="T102" fmla="*/ 2147483647 w 57"/>
              <a:gd name="T103" fmla="*/ 2147483647 h 50"/>
              <a:gd name="T104" fmla="*/ 2147483647 w 57"/>
              <a:gd name="T105" fmla="*/ 2147483647 h 50"/>
              <a:gd name="T106" fmla="*/ 2147483647 w 57"/>
              <a:gd name="T107" fmla="*/ 2147483647 h 50"/>
              <a:gd name="T108" fmla="*/ 2147483647 w 57"/>
              <a:gd name="T109" fmla="*/ 2147483647 h 50"/>
              <a:gd name="T110" fmla="*/ 2147483647 w 57"/>
              <a:gd name="T111" fmla="*/ 2147483647 h 50"/>
              <a:gd name="T112" fmla="*/ 0 w 57"/>
              <a:gd name="T113" fmla="*/ 2147483647 h 50"/>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57"/>
              <a:gd name="T172" fmla="*/ 0 h 50"/>
              <a:gd name="T173" fmla="*/ 57 w 57"/>
              <a:gd name="T174" fmla="*/ 50 h 50"/>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57" h="50">
                <a:moveTo>
                  <a:pt x="0" y="28"/>
                </a:moveTo>
                <a:lnTo>
                  <a:pt x="3" y="31"/>
                </a:lnTo>
                <a:lnTo>
                  <a:pt x="6" y="32"/>
                </a:lnTo>
                <a:lnTo>
                  <a:pt x="9" y="35"/>
                </a:lnTo>
                <a:lnTo>
                  <a:pt x="10" y="40"/>
                </a:lnTo>
                <a:lnTo>
                  <a:pt x="12" y="43"/>
                </a:lnTo>
                <a:lnTo>
                  <a:pt x="15" y="46"/>
                </a:lnTo>
                <a:lnTo>
                  <a:pt x="16" y="49"/>
                </a:lnTo>
                <a:lnTo>
                  <a:pt x="20" y="50"/>
                </a:lnTo>
                <a:lnTo>
                  <a:pt x="22" y="50"/>
                </a:lnTo>
                <a:lnTo>
                  <a:pt x="23" y="50"/>
                </a:lnTo>
                <a:lnTo>
                  <a:pt x="25" y="50"/>
                </a:lnTo>
                <a:lnTo>
                  <a:pt x="25" y="49"/>
                </a:lnTo>
                <a:lnTo>
                  <a:pt x="26" y="49"/>
                </a:lnTo>
                <a:lnTo>
                  <a:pt x="29" y="50"/>
                </a:lnTo>
                <a:lnTo>
                  <a:pt x="32" y="49"/>
                </a:lnTo>
                <a:lnTo>
                  <a:pt x="35" y="49"/>
                </a:lnTo>
                <a:lnTo>
                  <a:pt x="37" y="49"/>
                </a:lnTo>
                <a:lnTo>
                  <a:pt x="40" y="47"/>
                </a:lnTo>
                <a:lnTo>
                  <a:pt x="43" y="46"/>
                </a:lnTo>
                <a:lnTo>
                  <a:pt x="44" y="44"/>
                </a:lnTo>
                <a:lnTo>
                  <a:pt x="47" y="43"/>
                </a:lnTo>
                <a:lnTo>
                  <a:pt x="49" y="41"/>
                </a:lnTo>
                <a:lnTo>
                  <a:pt x="49" y="40"/>
                </a:lnTo>
                <a:lnTo>
                  <a:pt x="49" y="38"/>
                </a:lnTo>
                <a:lnTo>
                  <a:pt x="50" y="35"/>
                </a:lnTo>
                <a:lnTo>
                  <a:pt x="52" y="34"/>
                </a:lnTo>
                <a:lnTo>
                  <a:pt x="55" y="34"/>
                </a:lnTo>
                <a:lnTo>
                  <a:pt x="56" y="32"/>
                </a:lnTo>
                <a:lnTo>
                  <a:pt x="57" y="31"/>
                </a:lnTo>
                <a:lnTo>
                  <a:pt x="57" y="29"/>
                </a:lnTo>
                <a:lnTo>
                  <a:pt x="57" y="28"/>
                </a:lnTo>
                <a:lnTo>
                  <a:pt x="57" y="26"/>
                </a:lnTo>
                <a:lnTo>
                  <a:pt x="53" y="20"/>
                </a:lnTo>
                <a:lnTo>
                  <a:pt x="49" y="14"/>
                </a:lnTo>
                <a:lnTo>
                  <a:pt x="43" y="9"/>
                </a:lnTo>
                <a:lnTo>
                  <a:pt x="37" y="4"/>
                </a:lnTo>
                <a:lnTo>
                  <a:pt x="29" y="1"/>
                </a:lnTo>
                <a:lnTo>
                  <a:pt x="22" y="0"/>
                </a:lnTo>
                <a:lnTo>
                  <a:pt x="16" y="0"/>
                </a:lnTo>
                <a:lnTo>
                  <a:pt x="9" y="3"/>
                </a:lnTo>
                <a:lnTo>
                  <a:pt x="7" y="4"/>
                </a:lnTo>
                <a:lnTo>
                  <a:pt x="6" y="7"/>
                </a:lnTo>
                <a:lnTo>
                  <a:pt x="4" y="10"/>
                </a:lnTo>
                <a:lnTo>
                  <a:pt x="4" y="13"/>
                </a:lnTo>
                <a:lnTo>
                  <a:pt x="4" y="17"/>
                </a:lnTo>
                <a:lnTo>
                  <a:pt x="3" y="20"/>
                </a:lnTo>
                <a:lnTo>
                  <a:pt x="1" y="25"/>
                </a:lnTo>
                <a:lnTo>
                  <a:pt x="0" y="28"/>
                </a:lnTo>
              </a:path>
            </a:pathLst>
          </a:custGeom>
          <a:solidFill>
            <a:srgbClr val="FFFF00"/>
          </a:solidFill>
          <a:ln w="4763">
            <a:solidFill>
              <a:srgbClr val="990000"/>
            </a:solidFill>
            <a:round/>
            <a:headEnd/>
            <a:tailEnd/>
          </a:ln>
        </p:spPr>
        <p:txBody>
          <a:bodyPr/>
          <a:lstStyle/>
          <a:p>
            <a:endParaRPr lang="en-US"/>
          </a:p>
        </p:txBody>
      </p:sp>
      <p:sp>
        <p:nvSpPr>
          <p:cNvPr id="53399" name="Freeform 150"/>
          <p:cNvSpPr>
            <a:spLocks/>
          </p:cNvSpPr>
          <p:nvPr/>
        </p:nvSpPr>
        <p:spPr bwMode="auto">
          <a:xfrm>
            <a:off x="6407151" y="4540250"/>
            <a:ext cx="63500" cy="69851"/>
          </a:xfrm>
          <a:custGeom>
            <a:avLst/>
            <a:gdLst>
              <a:gd name="T0" fmla="*/ 2147483647 w 46"/>
              <a:gd name="T1" fmla="*/ 2147483647 h 44"/>
              <a:gd name="T2" fmla="*/ 2147483647 w 46"/>
              <a:gd name="T3" fmla="*/ 2147483647 h 44"/>
              <a:gd name="T4" fmla="*/ 2147483647 w 46"/>
              <a:gd name="T5" fmla="*/ 2147483647 h 44"/>
              <a:gd name="T6" fmla="*/ 2147483647 w 46"/>
              <a:gd name="T7" fmla="*/ 2147483647 h 44"/>
              <a:gd name="T8" fmla="*/ 2147483647 w 46"/>
              <a:gd name="T9" fmla="*/ 2147483647 h 44"/>
              <a:gd name="T10" fmla="*/ 2147483647 w 46"/>
              <a:gd name="T11" fmla="*/ 2147483647 h 44"/>
              <a:gd name="T12" fmla="*/ 2147483647 w 46"/>
              <a:gd name="T13" fmla="*/ 2147483647 h 44"/>
              <a:gd name="T14" fmla="*/ 2147483647 w 46"/>
              <a:gd name="T15" fmla="*/ 2147483647 h 44"/>
              <a:gd name="T16" fmla="*/ 2147483647 w 46"/>
              <a:gd name="T17" fmla="*/ 2147483647 h 44"/>
              <a:gd name="T18" fmla="*/ 2147483647 w 46"/>
              <a:gd name="T19" fmla="*/ 2147483647 h 44"/>
              <a:gd name="T20" fmla="*/ 2147483647 w 46"/>
              <a:gd name="T21" fmla="*/ 2147483647 h 44"/>
              <a:gd name="T22" fmla="*/ 2147483647 w 46"/>
              <a:gd name="T23" fmla="*/ 2147483647 h 44"/>
              <a:gd name="T24" fmla="*/ 2147483647 w 46"/>
              <a:gd name="T25" fmla="*/ 2147483647 h 44"/>
              <a:gd name="T26" fmla="*/ 2147483647 w 46"/>
              <a:gd name="T27" fmla="*/ 2147483647 h 44"/>
              <a:gd name="T28" fmla="*/ 2147483647 w 46"/>
              <a:gd name="T29" fmla="*/ 0 h 44"/>
              <a:gd name="T30" fmla="*/ 2147483647 w 46"/>
              <a:gd name="T31" fmla="*/ 0 h 44"/>
              <a:gd name="T32" fmla="*/ 2147483647 w 46"/>
              <a:gd name="T33" fmla="*/ 2147483647 h 44"/>
              <a:gd name="T34" fmla="*/ 2147483647 w 46"/>
              <a:gd name="T35" fmla="*/ 2147483647 h 44"/>
              <a:gd name="T36" fmla="*/ 2147483647 w 46"/>
              <a:gd name="T37" fmla="*/ 2147483647 h 44"/>
              <a:gd name="T38" fmla="*/ 2147483647 w 46"/>
              <a:gd name="T39" fmla="*/ 2147483647 h 44"/>
              <a:gd name="T40" fmla="*/ 2147483647 w 46"/>
              <a:gd name="T41" fmla="*/ 2147483647 h 44"/>
              <a:gd name="T42" fmla="*/ 2147483647 w 46"/>
              <a:gd name="T43" fmla="*/ 2147483647 h 44"/>
              <a:gd name="T44" fmla="*/ 2147483647 w 46"/>
              <a:gd name="T45" fmla="*/ 2147483647 h 44"/>
              <a:gd name="T46" fmla="*/ 2147483647 w 46"/>
              <a:gd name="T47" fmla="*/ 2147483647 h 44"/>
              <a:gd name="T48" fmla="*/ 0 w 46"/>
              <a:gd name="T49" fmla="*/ 2147483647 h 44"/>
              <a:gd name="T50" fmla="*/ 0 w 46"/>
              <a:gd name="T51" fmla="*/ 2147483647 h 44"/>
              <a:gd name="T52" fmla="*/ 2147483647 w 46"/>
              <a:gd name="T53" fmla="*/ 2147483647 h 44"/>
              <a:gd name="T54" fmla="*/ 2147483647 w 46"/>
              <a:gd name="T55" fmla="*/ 2147483647 h 44"/>
              <a:gd name="T56" fmla="*/ 2147483647 w 46"/>
              <a:gd name="T57" fmla="*/ 2147483647 h 44"/>
              <a:gd name="T58" fmla="*/ 2147483647 w 46"/>
              <a:gd name="T59" fmla="*/ 2147483647 h 44"/>
              <a:gd name="T60" fmla="*/ 2147483647 w 46"/>
              <a:gd name="T61" fmla="*/ 2147483647 h 44"/>
              <a:gd name="T62" fmla="*/ 2147483647 w 46"/>
              <a:gd name="T63" fmla="*/ 2147483647 h 44"/>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46"/>
              <a:gd name="T97" fmla="*/ 0 h 44"/>
              <a:gd name="T98" fmla="*/ 46 w 46"/>
              <a:gd name="T99" fmla="*/ 44 h 44"/>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46" h="44">
                <a:moveTo>
                  <a:pt x="1" y="41"/>
                </a:moveTo>
                <a:lnTo>
                  <a:pt x="3" y="41"/>
                </a:lnTo>
                <a:lnTo>
                  <a:pt x="4" y="43"/>
                </a:lnTo>
                <a:lnTo>
                  <a:pt x="6" y="43"/>
                </a:lnTo>
                <a:lnTo>
                  <a:pt x="7" y="43"/>
                </a:lnTo>
                <a:lnTo>
                  <a:pt x="9" y="44"/>
                </a:lnTo>
                <a:lnTo>
                  <a:pt x="12" y="44"/>
                </a:lnTo>
                <a:lnTo>
                  <a:pt x="13" y="44"/>
                </a:lnTo>
                <a:lnTo>
                  <a:pt x="15" y="44"/>
                </a:lnTo>
                <a:lnTo>
                  <a:pt x="17" y="43"/>
                </a:lnTo>
                <a:lnTo>
                  <a:pt x="20" y="43"/>
                </a:lnTo>
                <a:lnTo>
                  <a:pt x="25" y="41"/>
                </a:lnTo>
                <a:lnTo>
                  <a:pt x="28" y="40"/>
                </a:lnTo>
                <a:lnTo>
                  <a:pt x="31" y="38"/>
                </a:lnTo>
                <a:lnTo>
                  <a:pt x="34" y="37"/>
                </a:lnTo>
                <a:lnTo>
                  <a:pt x="35" y="34"/>
                </a:lnTo>
                <a:lnTo>
                  <a:pt x="38" y="32"/>
                </a:lnTo>
                <a:lnTo>
                  <a:pt x="40" y="29"/>
                </a:lnTo>
                <a:lnTo>
                  <a:pt x="41" y="26"/>
                </a:lnTo>
                <a:lnTo>
                  <a:pt x="43" y="23"/>
                </a:lnTo>
                <a:lnTo>
                  <a:pt x="43" y="20"/>
                </a:lnTo>
                <a:lnTo>
                  <a:pt x="44" y="17"/>
                </a:lnTo>
                <a:lnTo>
                  <a:pt x="46" y="14"/>
                </a:lnTo>
                <a:lnTo>
                  <a:pt x="46" y="10"/>
                </a:lnTo>
                <a:lnTo>
                  <a:pt x="46" y="7"/>
                </a:lnTo>
                <a:lnTo>
                  <a:pt x="46" y="4"/>
                </a:lnTo>
                <a:lnTo>
                  <a:pt x="44" y="3"/>
                </a:lnTo>
                <a:lnTo>
                  <a:pt x="41" y="1"/>
                </a:lnTo>
                <a:lnTo>
                  <a:pt x="40" y="0"/>
                </a:lnTo>
                <a:lnTo>
                  <a:pt x="37" y="0"/>
                </a:lnTo>
                <a:lnTo>
                  <a:pt x="34" y="0"/>
                </a:lnTo>
                <a:lnTo>
                  <a:pt x="31" y="0"/>
                </a:lnTo>
                <a:lnTo>
                  <a:pt x="28" y="0"/>
                </a:lnTo>
                <a:lnTo>
                  <a:pt x="25" y="1"/>
                </a:lnTo>
                <a:lnTo>
                  <a:pt x="22" y="3"/>
                </a:lnTo>
                <a:lnTo>
                  <a:pt x="19" y="4"/>
                </a:lnTo>
                <a:lnTo>
                  <a:pt x="17" y="6"/>
                </a:lnTo>
                <a:lnTo>
                  <a:pt x="16" y="7"/>
                </a:lnTo>
                <a:lnTo>
                  <a:pt x="15" y="10"/>
                </a:lnTo>
                <a:lnTo>
                  <a:pt x="12" y="11"/>
                </a:lnTo>
                <a:lnTo>
                  <a:pt x="10" y="14"/>
                </a:lnTo>
                <a:lnTo>
                  <a:pt x="9" y="16"/>
                </a:lnTo>
                <a:lnTo>
                  <a:pt x="9" y="17"/>
                </a:lnTo>
                <a:lnTo>
                  <a:pt x="7" y="20"/>
                </a:lnTo>
                <a:lnTo>
                  <a:pt x="6" y="23"/>
                </a:lnTo>
                <a:lnTo>
                  <a:pt x="6" y="26"/>
                </a:lnTo>
                <a:lnTo>
                  <a:pt x="4" y="28"/>
                </a:lnTo>
                <a:lnTo>
                  <a:pt x="3" y="31"/>
                </a:lnTo>
                <a:lnTo>
                  <a:pt x="1" y="32"/>
                </a:lnTo>
                <a:lnTo>
                  <a:pt x="0" y="32"/>
                </a:lnTo>
                <a:lnTo>
                  <a:pt x="0" y="34"/>
                </a:lnTo>
                <a:lnTo>
                  <a:pt x="1" y="34"/>
                </a:lnTo>
                <a:lnTo>
                  <a:pt x="1" y="32"/>
                </a:lnTo>
                <a:lnTo>
                  <a:pt x="1" y="34"/>
                </a:lnTo>
                <a:lnTo>
                  <a:pt x="1" y="35"/>
                </a:lnTo>
                <a:lnTo>
                  <a:pt x="1" y="37"/>
                </a:lnTo>
                <a:lnTo>
                  <a:pt x="1" y="38"/>
                </a:lnTo>
                <a:lnTo>
                  <a:pt x="1" y="40"/>
                </a:lnTo>
                <a:lnTo>
                  <a:pt x="1" y="41"/>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400" name="Freeform 151"/>
          <p:cNvSpPr>
            <a:spLocks/>
          </p:cNvSpPr>
          <p:nvPr/>
        </p:nvSpPr>
        <p:spPr bwMode="auto">
          <a:xfrm>
            <a:off x="6407151" y="4540250"/>
            <a:ext cx="63500" cy="69851"/>
          </a:xfrm>
          <a:custGeom>
            <a:avLst/>
            <a:gdLst>
              <a:gd name="T0" fmla="*/ 2147483647 w 46"/>
              <a:gd name="T1" fmla="*/ 2147483647 h 44"/>
              <a:gd name="T2" fmla="*/ 2147483647 w 46"/>
              <a:gd name="T3" fmla="*/ 2147483647 h 44"/>
              <a:gd name="T4" fmla="*/ 2147483647 w 46"/>
              <a:gd name="T5" fmla="*/ 2147483647 h 44"/>
              <a:gd name="T6" fmla="*/ 2147483647 w 46"/>
              <a:gd name="T7" fmla="*/ 2147483647 h 44"/>
              <a:gd name="T8" fmla="*/ 2147483647 w 46"/>
              <a:gd name="T9" fmla="*/ 2147483647 h 44"/>
              <a:gd name="T10" fmla="*/ 2147483647 w 46"/>
              <a:gd name="T11" fmla="*/ 2147483647 h 44"/>
              <a:gd name="T12" fmla="*/ 2147483647 w 46"/>
              <a:gd name="T13" fmla="*/ 2147483647 h 44"/>
              <a:gd name="T14" fmla="*/ 2147483647 w 46"/>
              <a:gd name="T15" fmla="*/ 2147483647 h 44"/>
              <a:gd name="T16" fmla="*/ 2147483647 w 46"/>
              <a:gd name="T17" fmla="*/ 2147483647 h 44"/>
              <a:gd name="T18" fmla="*/ 2147483647 w 46"/>
              <a:gd name="T19" fmla="*/ 2147483647 h 44"/>
              <a:gd name="T20" fmla="*/ 2147483647 w 46"/>
              <a:gd name="T21" fmla="*/ 2147483647 h 44"/>
              <a:gd name="T22" fmla="*/ 2147483647 w 46"/>
              <a:gd name="T23" fmla="*/ 2147483647 h 44"/>
              <a:gd name="T24" fmla="*/ 2147483647 w 46"/>
              <a:gd name="T25" fmla="*/ 2147483647 h 44"/>
              <a:gd name="T26" fmla="*/ 2147483647 w 46"/>
              <a:gd name="T27" fmla="*/ 2147483647 h 44"/>
              <a:gd name="T28" fmla="*/ 2147483647 w 46"/>
              <a:gd name="T29" fmla="*/ 0 h 44"/>
              <a:gd name="T30" fmla="*/ 2147483647 w 46"/>
              <a:gd name="T31" fmla="*/ 0 h 44"/>
              <a:gd name="T32" fmla="*/ 2147483647 w 46"/>
              <a:gd name="T33" fmla="*/ 2147483647 h 44"/>
              <a:gd name="T34" fmla="*/ 2147483647 w 46"/>
              <a:gd name="T35" fmla="*/ 2147483647 h 44"/>
              <a:gd name="T36" fmla="*/ 2147483647 w 46"/>
              <a:gd name="T37" fmla="*/ 2147483647 h 44"/>
              <a:gd name="T38" fmla="*/ 2147483647 w 46"/>
              <a:gd name="T39" fmla="*/ 2147483647 h 44"/>
              <a:gd name="T40" fmla="*/ 2147483647 w 46"/>
              <a:gd name="T41" fmla="*/ 2147483647 h 44"/>
              <a:gd name="T42" fmla="*/ 2147483647 w 46"/>
              <a:gd name="T43" fmla="*/ 2147483647 h 44"/>
              <a:gd name="T44" fmla="*/ 2147483647 w 46"/>
              <a:gd name="T45" fmla="*/ 2147483647 h 44"/>
              <a:gd name="T46" fmla="*/ 2147483647 w 46"/>
              <a:gd name="T47" fmla="*/ 2147483647 h 44"/>
              <a:gd name="T48" fmla="*/ 0 w 46"/>
              <a:gd name="T49" fmla="*/ 2147483647 h 44"/>
              <a:gd name="T50" fmla="*/ 0 w 46"/>
              <a:gd name="T51" fmla="*/ 2147483647 h 44"/>
              <a:gd name="T52" fmla="*/ 2147483647 w 46"/>
              <a:gd name="T53" fmla="*/ 2147483647 h 44"/>
              <a:gd name="T54" fmla="*/ 2147483647 w 46"/>
              <a:gd name="T55" fmla="*/ 2147483647 h 44"/>
              <a:gd name="T56" fmla="*/ 2147483647 w 46"/>
              <a:gd name="T57" fmla="*/ 2147483647 h 44"/>
              <a:gd name="T58" fmla="*/ 2147483647 w 46"/>
              <a:gd name="T59" fmla="*/ 2147483647 h 44"/>
              <a:gd name="T60" fmla="*/ 2147483647 w 46"/>
              <a:gd name="T61" fmla="*/ 2147483647 h 44"/>
              <a:gd name="T62" fmla="*/ 2147483647 w 46"/>
              <a:gd name="T63" fmla="*/ 2147483647 h 44"/>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46"/>
              <a:gd name="T97" fmla="*/ 0 h 44"/>
              <a:gd name="T98" fmla="*/ 46 w 46"/>
              <a:gd name="T99" fmla="*/ 44 h 44"/>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46" h="44">
                <a:moveTo>
                  <a:pt x="1" y="41"/>
                </a:moveTo>
                <a:lnTo>
                  <a:pt x="3" y="41"/>
                </a:lnTo>
                <a:lnTo>
                  <a:pt x="4" y="43"/>
                </a:lnTo>
                <a:lnTo>
                  <a:pt x="6" y="43"/>
                </a:lnTo>
                <a:lnTo>
                  <a:pt x="7" y="43"/>
                </a:lnTo>
                <a:lnTo>
                  <a:pt x="9" y="44"/>
                </a:lnTo>
                <a:lnTo>
                  <a:pt x="12" y="44"/>
                </a:lnTo>
                <a:lnTo>
                  <a:pt x="13" y="44"/>
                </a:lnTo>
                <a:lnTo>
                  <a:pt x="15" y="44"/>
                </a:lnTo>
                <a:lnTo>
                  <a:pt x="17" y="43"/>
                </a:lnTo>
                <a:lnTo>
                  <a:pt x="20" y="43"/>
                </a:lnTo>
                <a:lnTo>
                  <a:pt x="25" y="41"/>
                </a:lnTo>
                <a:lnTo>
                  <a:pt x="28" y="40"/>
                </a:lnTo>
                <a:lnTo>
                  <a:pt x="31" y="38"/>
                </a:lnTo>
                <a:lnTo>
                  <a:pt x="34" y="37"/>
                </a:lnTo>
                <a:lnTo>
                  <a:pt x="35" y="34"/>
                </a:lnTo>
                <a:lnTo>
                  <a:pt x="38" y="32"/>
                </a:lnTo>
                <a:lnTo>
                  <a:pt x="40" y="29"/>
                </a:lnTo>
                <a:lnTo>
                  <a:pt x="41" y="26"/>
                </a:lnTo>
                <a:lnTo>
                  <a:pt x="43" y="23"/>
                </a:lnTo>
                <a:lnTo>
                  <a:pt x="43" y="20"/>
                </a:lnTo>
                <a:lnTo>
                  <a:pt x="44" y="17"/>
                </a:lnTo>
                <a:lnTo>
                  <a:pt x="46" y="14"/>
                </a:lnTo>
                <a:lnTo>
                  <a:pt x="46" y="10"/>
                </a:lnTo>
                <a:lnTo>
                  <a:pt x="46" y="7"/>
                </a:lnTo>
                <a:lnTo>
                  <a:pt x="46" y="4"/>
                </a:lnTo>
                <a:lnTo>
                  <a:pt x="44" y="3"/>
                </a:lnTo>
                <a:lnTo>
                  <a:pt x="41" y="1"/>
                </a:lnTo>
                <a:lnTo>
                  <a:pt x="40" y="0"/>
                </a:lnTo>
                <a:lnTo>
                  <a:pt x="37" y="0"/>
                </a:lnTo>
                <a:lnTo>
                  <a:pt x="34" y="0"/>
                </a:lnTo>
                <a:lnTo>
                  <a:pt x="31" y="0"/>
                </a:lnTo>
                <a:lnTo>
                  <a:pt x="28" y="0"/>
                </a:lnTo>
                <a:lnTo>
                  <a:pt x="25" y="1"/>
                </a:lnTo>
                <a:lnTo>
                  <a:pt x="22" y="3"/>
                </a:lnTo>
                <a:lnTo>
                  <a:pt x="19" y="4"/>
                </a:lnTo>
                <a:lnTo>
                  <a:pt x="17" y="6"/>
                </a:lnTo>
                <a:lnTo>
                  <a:pt x="16" y="7"/>
                </a:lnTo>
                <a:lnTo>
                  <a:pt x="15" y="10"/>
                </a:lnTo>
                <a:lnTo>
                  <a:pt x="12" y="11"/>
                </a:lnTo>
                <a:lnTo>
                  <a:pt x="10" y="14"/>
                </a:lnTo>
                <a:lnTo>
                  <a:pt x="9" y="16"/>
                </a:lnTo>
                <a:lnTo>
                  <a:pt x="9" y="17"/>
                </a:lnTo>
                <a:lnTo>
                  <a:pt x="7" y="20"/>
                </a:lnTo>
                <a:lnTo>
                  <a:pt x="6" y="23"/>
                </a:lnTo>
                <a:lnTo>
                  <a:pt x="6" y="26"/>
                </a:lnTo>
                <a:lnTo>
                  <a:pt x="4" y="28"/>
                </a:lnTo>
                <a:lnTo>
                  <a:pt x="3" y="31"/>
                </a:lnTo>
                <a:lnTo>
                  <a:pt x="1" y="32"/>
                </a:lnTo>
                <a:lnTo>
                  <a:pt x="0" y="32"/>
                </a:lnTo>
                <a:lnTo>
                  <a:pt x="0" y="34"/>
                </a:lnTo>
                <a:lnTo>
                  <a:pt x="1" y="34"/>
                </a:lnTo>
                <a:lnTo>
                  <a:pt x="1" y="32"/>
                </a:lnTo>
                <a:lnTo>
                  <a:pt x="1" y="34"/>
                </a:lnTo>
                <a:lnTo>
                  <a:pt x="1" y="35"/>
                </a:lnTo>
                <a:lnTo>
                  <a:pt x="1" y="37"/>
                </a:lnTo>
                <a:lnTo>
                  <a:pt x="1" y="38"/>
                </a:lnTo>
                <a:lnTo>
                  <a:pt x="1" y="40"/>
                </a:lnTo>
                <a:lnTo>
                  <a:pt x="1" y="41"/>
                </a:lnTo>
              </a:path>
            </a:pathLst>
          </a:custGeom>
          <a:solidFill>
            <a:srgbClr val="FFFF00"/>
          </a:solidFill>
          <a:ln w="4763">
            <a:solidFill>
              <a:srgbClr val="990000"/>
            </a:solidFill>
            <a:round/>
            <a:headEnd/>
            <a:tailEnd/>
          </a:ln>
        </p:spPr>
        <p:txBody>
          <a:bodyPr/>
          <a:lstStyle/>
          <a:p>
            <a:endParaRPr lang="en-US"/>
          </a:p>
        </p:txBody>
      </p:sp>
      <p:sp>
        <p:nvSpPr>
          <p:cNvPr id="53401" name="Freeform 152"/>
          <p:cNvSpPr>
            <a:spLocks/>
          </p:cNvSpPr>
          <p:nvPr/>
        </p:nvSpPr>
        <p:spPr bwMode="auto">
          <a:xfrm>
            <a:off x="6310316" y="4576766"/>
            <a:ext cx="60325" cy="47625"/>
          </a:xfrm>
          <a:custGeom>
            <a:avLst/>
            <a:gdLst>
              <a:gd name="T0" fmla="*/ 2147483647 w 43"/>
              <a:gd name="T1" fmla="*/ 2147483647 h 30"/>
              <a:gd name="T2" fmla="*/ 2147483647 w 43"/>
              <a:gd name="T3" fmla="*/ 2147483647 h 30"/>
              <a:gd name="T4" fmla="*/ 2147483647 w 43"/>
              <a:gd name="T5" fmla="*/ 2147483647 h 30"/>
              <a:gd name="T6" fmla="*/ 2147483647 w 43"/>
              <a:gd name="T7" fmla="*/ 2147483647 h 30"/>
              <a:gd name="T8" fmla="*/ 2147483647 w 43"/>
              <a:gd name="T9" fmla="*/ 2147483647 h 30"/>
              <a:gd name="T10" fmla="*/ 2147483647 w 43"/>
              <a:gd name="T11" fmla="*/ 2147483647 h 30"/>
              <a:gd name="T12" fmla="*/ 2147483647 w 43"/>
              <a:gd name="T13" fmla="*/ 2147483647 h 30"/>
              <a:gd name="T14" fmla="*/ 2147483647 w 43"/>
              <a:gd name="T15" fmla="*/ 2147483647 h 30"/>
              <a:gd name="T16" fmla="*/ 2147483647 w 43"/>
              <a:gd name="T17" fmla="*/ 2147483647 h 30"/>
              <a:gd name="T18" fmla="*/ 2147483647 w 43"/>
              <a:gd name="T19" fmla="*/ 2147483647 h 30"/>
              <a:gd name="T20" fmla="*/ 2147483647 w 43"/>
              <a:gd name="T21" fmla="*/ 2147483647 h 30"/>
              <a:gd name="T22" fmla="*/ 2147483647 w 43"/>
              <a:gd name="T23" fmla="*/ 2147483647 h 30"/>
              <a:gd name="T24" fmla="*/ 2147483647 w 43"/>
              <a:gd name="T25" fmla="*/ 2147483647 h 30"/>
              <a:gd name="T26" fmla="*/ 2147483647 w 43"/>
              <a:gd name="T27" fmla="*/ 2147483647 h 30"/>
              <a:gd name="T28" fmla="*/ 2147483647 w 43"/>
              <a:gd name="T29" fmla="*/ 2147483647 h 30"/>
              <a:gd name="T30" fmla="*/ 2147483647 w 43"/>
              <a:gd name="T31" fmla="*/ 2147483647 h 30"/>
              <a:gd name="T32" fmla="*/ 2147483647 w 43"/>
              <a:gd name="T33" fmla="*/ 2147483647 h 30"/>
              <a:gd name="T34" fmla="*/ 2147483647 w 43"/>
              <a:gd name="T35" fmla="*/ 2147483647 h 30"/>
              <a:gd name="T36" fmla="*/ 2147483647 w 43"/>
              <a:gd name="T37" fmla="*/ 2147483647 h 30"/>
              <a:gd name="T38" fmla="*/ 2147483647 w 43"/>
              <a:gd name="T39" fmla="*/ 2147483647 h 30"/>
              <a:gd name="T40" fmla="*/ 2147483647 w 43"/>
              <a:gd name="T41" fmla="*/ 2147483647 h 30"/>
              <a:gd name="T42" fmla="*/ 2147483647 w 43"/>
              <a:gd name="T43" fmla="*/ 2147483647 h 30"/>
              <a:gd name="T44" fmla="*/ 2147483647 w 43"/>
              <a:gd name="T45" fmla="*/ 2147483647 h 30"/>
              <a:gd name="T46" fmla="*/ 2147483647 w 43"/>
              <a:gd name="T47" fmla="*/ 2147483647 h 30"/>
              <a:gd name="T48" fmla="*/ 2147483647 w 43"/>
              <a:gd name="T49" fmla="*/ 0 h 30"/>
              <a:gd name="T50" fmla="*/ 2147483647 w 43"/>
              <a:gd name="T51" fmla="*/ 2147483647 h 30"/>
              <a:gd name="T52" fmla="*/ 2147483647 w 43"/>
              <a:gd name="T53" fmla="*/ 2147483647 h 30"/>
              <a:gd name="T54" fmla="*/ 2147483647 w 43"/>
              <a:gd name="T55" fmla="*/ 2147483647 h 30"/>
              <a:gd name="T56" fmla="*/ 2147483647 w 43"/>
              <a:gd name="T57" fmla="*/ 2147483647 h 30"/>
              <a:gd name="T58" fmla="*/ 2147483647 w 43"/>
              <a:gd name="T59" fmla="*/ 2147483647 h 30"/>
              <a:gd name="T60" fmla="*/ 0 w 43"/>
              <a:gd name="T61" fmla="*/ 2147483647 h 30"/>
              <a:gd name="T62" fmla="*/ 0 w 43"/>
              <a:gd name="T63" fmla="*/ 2147483647 h 30"/>
              <a:gd name="T64" fmla="*/ 2147483647 w 43"/>
              <a:gd name="T65" fmla="*/ 2147483647 h 30"/>
              <a:gd name="T66" fmla="*/ 2147483647 w 43"/>
              <a:gd name="T67" fmla="*/ 2147483647 h 30"/>
              <a:gd name="T68" fmla="*/ 2147483647 w 43"/>
              <a:gd name="T69" fmla="*/ 2147483647 h 30"/>
              <a:gd name="T70" fmla="*/ 2147483647 w 43"/>
              <a:gd name="T71" fmla="*/ 2147483647 h 30"/>
              <a:gd name="T72" fmla="*/ 2147483647 w 43"/>
              <a:gd name="T73" fmla="*/ 2147483647 h 30"/>
              <a:gd name="T74" fmla="*/ 2147483647 w 43"/>
              <a:gd name="T75" fmla="*/ 2147483647 h 30"/>
              <a:gd name="T76" fmla="*/ 2147483647 w 43"/>
              <a:gd name="T77" fmla="*/ 2147483647 h 30"/>
              <a:gd name="T78" fmla="*/ 2147483647 w 43"/>
              <a:gd name="T79" fmla="*/ 2147483647 h 30"/>
              <a:gd name="T80" fmla="*/ 2147483647 w 43"/>
              <a:gd name="T81" fmla="*/ 2147483647 h 30"/>
              <a:gd name="T82" fmla="*/ 2147483647 w 43"/>
              <a:gd name="T83" fmla="*/ 2147483647 h 30"/>
              <a:gd name="T84" fmla="*/ 2147483647 w 43"/>
              <a:gd name="T85" fmla="*/ 2147483647 h 30"/>
              <a:gd name="T86" fmla="*/ 2147483647 w 43"/>
              <a:gd name="T87" fmla="*/ 2147483647 h 30"/>
              <a:gd name="T88" fmla="*/ 2147483647 w 43"/>
              <a:gd name="T89" fmla="*/ 2147483647 h 30"/>
              <a:gd name="T90" fmla="*/ 2147483647 w 43"/>
              <a:gd name="T91" fmla="*/ 2147483647 h 30"/>
              <a:gd name="T92" fmla="*/ 2147483647 w 43"/>
              <a:gd name="T93" fmla="*/ 2147483647 h 30"/>
              <a:gd name="T94" fmla="*/ 2147483647 w 43"/>
              <a:gd name="T95" fmla="*/ 2147483647 h 30"/>
              <a:gd name="T96" fmla="*/ 2147483647 w 43"/>
              <a:gd name="T97" fmla="*/ 2147483647 h 30"/>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43"/>
              <a:gd name="T148" fmla="*/ 0 h 30"/>
              <a:gd name="T149" fmla="*/ 43 w 43"/>
              <a:gd name="T150" fmla="*/ 30 h 30"/>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43" h="30">
                <a:moveTo>
                  <a:pt x="14" y="25"/>
                </a:moveTo>
                <a:lnTo>
                  <a:pt x="17" y="27"/>
                </a:lnTo>
                <a:lnTo>
                  <a:pt x="20" y="28"/>
                </a:lnTo>
                <a:lnTo>
                  <a:pt x="23" y="30"/>
                </a:lnTo>
                <a:lnTo>
                  <a:pt x="28" y="30"/>
                </a:lnTo>
                <a:lnTo>
                  <a:pt x="31" y="30"/>
                </a:lnTo>
                <a:lnTo>
                  <a:pt x="34" y="28"/>
                </a:lnTo>
                <a:lnTo>
                  <a:pt x="37" y="27"/>
                </a:lnTo>
                <a:lnTo>
                  <a:pt x="40" y="25"/>
                </a:lnTo>
                <a:lnTo>
                  <a:pt x="41" y="24"/>
                </a:lnTo>
                <a:lnTo>
                  <a:pt x="41" y="22"/>
                </a:lnTo>
                <a:lnTo>
                  <a:pt x="43" y="21"/>
                </a:lnTo>
                <a:lnTo>
                  <a:pt x="43" y="20"/>
                </a:lnTo>
                <a:lnTo>
                  <a:pt x="43" y="18"/>
                </a:lnTo>
                <a:lnTo>
                  <a:pt x="43" y="17"/>
                </a:lnTo>
                <a:lnTo>
                  <a:pt x="43" y="15"/>
                </a:lnTo>
                <a:lnTo>
                  <a:pt x="41" y="15"/>
                </a:lnTo>
                <a:lnTo>
                  <a:pt x="37" y="14"/>
                </a:lnTo>
                <a:lnTo>
                  <a:pt x="32" y="12"/>
                </a:lnTo>
                <a:lnTo>
                  <a:pt x="28" y="9"/>
                </a:lnTo>
                <a:lnTo>
                  <a:pt x="23" y="6"/>
                </a:lnTo>
                <a:lnTo>
                  <a:pt x="17" y="5"/>
                </a:lnTo>
                <a:lnTo>
                  <a:pt x="13" y="3"/>
                </a:lnTo>
                <a:lnTo>
                  <a:pt x="9" y="2"/>
                </a:lnTo>
                <a:lnTo>
                  <a:pt x="3" y="0"/>
                </a:lnTo>
                <a:lnTo>
                  <a:pt x="3" y="2"/>
                </a:lnTo>
                <a:lnTo>
                  <a:pt x="1" y="2"/>
                </a:lnTo>
                <a:lnTo>
                  <a:pt x="1" y="3"/>
                </a:lnTo>
                <a:lnTo>
                  <a:pt x="0" y="3"/>
                </a:lnTo>
                <a:lnTo>
                  <a:pt x="0" y="5"/>
                </a:lnTo>
                <a:lnTo>
                  <a:pt x="1" y="5"/>
                </a:lnTo>
                <a:lnTo>
                  <a:pt x="3" y="8"/>
                </a:lnTo>
                <a:lnTo>
                  <a:pt x="4" y="11"/>
                </a:lnTo>
                <a:lnTo>
                  <a:pt x="6" y="12"/>
                </a:lnTo>
                <a:lnTo>
                  <a:pt x="9" y="15"/>
                </a:lnTo>
                <a:lnTo>
                  <a:pt x="10" y="17"/>
                </a:lnTo>
                <a:lnTo>
                  <a:pt x="13" y="20"/>
                </a:lnTo>
                <a:lnTo>
                  <a:pt x="14" y="21"/>
                </a:lnTo>
                <a:lnTo>
                  <a:pt x="14" y="24"/>
                </a:lnTo>
                <a:lnTo>
                  <a:pt x="16" y="25"/>
                </a:lnTo>
                <a:lnTo>
                  <a:pt x="16" y="27"/>
                </a:lnTo>
                <a:lnTo>
                  <a:pt x="16" y="25"/>
                </a:lnTo>
                <a:lnTo>
                  <a:pt x="14" y="25"/>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402" name="Freeform 153"/>
          <p:cNvSpPr>
            <a:spLocks/>
          </p:cNvSpPr>
          <p:nvPr/>
        </p:nvSpPr>
        <p:spPr bwMode="auto">
          <a:xfrm>
            <a:off x="6310316" y="4576766"/>
            <a:ext cx="60325" cy="47625"/>
          </a:xfrm>
          <a:custGeom>
            <a:avLst/>
            <a:gdLst>
              <a:gd name="T0" fmla="*/ 2147483647 w 43"/>
              <a:gd name="T1" fmla="*/ 2147483647 h 30"/>
              <a:gd name="T2" fmla="*/ 2147483647 w 43"/>
              <a:gd name="T3" fmla="*/ 2147483647 h 30"/>
              <a:gd name="T4" fmla="*/ 2147483647 w 43"/>
              <a:gd name="T5" fmla="*/ 2147483647 h 30"/>
              <a:gd name="T6" fmla="*/ 2147483647 w 43"/>
              <a:gd name="T7" fmla="*/ 2147483647 h 30"/>
              <a:gd name="T8" fmla="*/ 2147483647 w 43"/>
              <a:gd name="T9" fmla="*/ 2147483647 h 30"/>
              <a:gd name="T10" fmla="*/ 2147483647 w 43"/>
              <a:gd name="T11" fmla="*/ 2147483647 h 30"/>
              <a:gd name="T12" fmla="*/ 2147483647 w 43"/>
              <a:gd name="T13" fmla="*/ 2147483647 h 30"/>
              <a:gd name="T14" fmla="*/ 2147483647 w 43"/>
              <a:gd name="T15" fmla="*/ 2147483647 h 30"/>
              <a:gd name="T16" fmla="*/ 2147483647 w 43"/>
              <a:gd name="T17" fmla="*/ 2147483647 h 30"/>
              <a:gd name="T18" fmla="*/ 2147483647 w 43"/>
              <a:gd name="T19" fmla="*/ 2147483647 h 30"/>
              <a:gd name="T20" fmla="*/ 2147483647 w 43"/>
              <a:gd name="T21" fmla="*/ 2147483647 h 30"/>
              <a:gd name="T22" fmla="*/ 2147483647 w 43"/>
              <a:gd name="T23" fmla="*/ 2147483647 h 30"/>
              <a:gd name="T24" fmla="*/ 2147483647 w 43"/>
              <a:gd name="T25" fmla="*/ 2147483647 h 30"/>
              <a:gd name="T26" fmla="*/ 2147483647 w 43"/>
              <a:gd name="T27" fmla="*/ 2147483647 h 30"/>
              <a:gd name="T28" fmla="*/ 2147483647 w 43"/>
              <a:gd name="T29" fmla="*/ 2147483647 h 30"/>
              <a:gd name="T30" fmla="*/ 2147483647 w 43"/>
              <a:gd name="T31" fmla="*/ 2147483647 h 30"/>
              <a:gd name="T32" fmla="*/ 2147483647 w 43"/>
              <a:gd name="T33" fmla="*/ 2147483647 h 30"/>
              <a:gd name="T34" fmla="*/ 2147483647 w 43"/>
              <a:gd name="T35" fmla="*/ 2147483647 h 30"/>
              <a:gd name="T36" fmla="*/ 2147483647 w 43"/>
              <a:gd name="T37" fmla="*/ 2147483647 h 30"/>
              <a:gd name="T38" fmla="*/ 2147483647 w 43"/>
              <a:gd name="T39" fmla="*/ 2147483647 h 30"/>
              <a:gd name="T40" fmla="*/ 2147483647 w 43"/>
              <a:gd name="T41" fmla="*/ 2147483647 h 30"/>
              <a:gd name="T42" fmla="*/ 2147483647 w 43"/>
              <a:gd name="T43" fmla="*/ 2147483647 h 30"/>
              <a:gd name="T44" fmla="*/ 2147483647 w 43"/>
              <a:gd name="T45" fmla="*/ 2147483647 h 30"/>
              <a:gd name="T46" fmla="*/ 2147483647 w 43"/>
              <a:gd name="T47" fmla="*/ 2147483647 h 30"/>
              <a:gd name="T48" fmla="*/ 2147483647 w 43"/>
              <a:gd name="T49" fmla="*/ 0 h 30"/>
              <a:gd name="T50" fmla="*/ 2147483647 w 43"/>
              <a:gd name="T51" fmla="*/ 2147483647 h 30"/>
              <a:gd name="T52" fmla="*/ 2147483647 w 43"/>
              <a:gd name="T53" fmla="*/ 2147483647 h 30"/>
              <a:gd name="T54" fmla="*/ 2147483647 w 43"/>
              <a:gd name="T55" fmla="*/ 2147483647 h 30"/>
              <a:gd name="T56" fmla="*/ 2147483647 w 43"/>
              <a:gd name="T57" fmla="*/ 2147483647 h 30"/>
              <a:gd name="T58" fmla="*/ 2147483647 w 43"/>
              <a:gd name="T59" fmla="*/ 2147483647 h 30"/>
              <a:gd name="T60" fmla="*/ 0 w 43"/>
              <a:gd name="T61" fmla="*/ 2147483647 h 30"/>
              <a:gd name="T62" fmla="*/ 0 w 43"/>
              <a:gd name="T63" fmla="*/ 2147483647 h 30"/>
              <a:gd name="T64" fmla="*/ 2147483647 w 43"/>
              <a:gd name="T65" fmla="*/ 2147483647 h 30"/>
              <a:gd name="T66" fmla="*/ 2147483647 w 43"/>
              <a:gd name="T67" fmla="*/ 2147483647 h 30"/>
              <a:gd name="T68" fmla="*/ 2147483647 w 43"/>
              <a:gd name="T69" fmla="*/ 2147483647 h 30"/>
              <a:gd name="T70" fmla="*/ 2147483647 w 43"/>
              <a:gd name="T71" fmla="*/ 2147483647 h 30"/>
              <a:gd name="T72" fmla="*/ 2147483647 w 43"/>
              <a:gd name="T73" fmla="*/ 2147483647 h 30"/>
              <a:gd name="T74" fmla="*/ 2147483647 w 43"/>
              <a:gd name="T75" fmla="*/ 2147483647 h 30"/>
              <a:gd name="T76" fmla="*/ 2147483647 w 43"/>
              <a:gd name="T77" fmla="*/ 2147483647 h 30"/>
              <a:gd name="T78" fmla="*/ 2147483647 w 43"/>
              <a:gd name="T79" fmla="*/ 2147483647 h 30"/>
              <a:gd name="T80" fmla="*/ 2147483647 w 43"/>
              <a:gd name="T81" fmla="*/ 2147483647 h 30"/>
              <a:gd name="T82" fmla="*/ 2147483647 w 43"/>
              <a:gd name="T83" fmla="*/ 2147483647 h 30"/>
              <a:gd name="T84" fmla="*/ 2147483647 w 43"/>
              <a:gd name="T85" fmla="*/ 2147483647 h 30"/>
              <a:gd name="T86" fmla="*/ 2147483647 w 43"/>
              <a:gd name="T87" fmla="*/ 2147483647 h 30"/>
              <a:gd name="T88" fmla="*/ 2147483647 w 43"/>
              <a:gd name="T89" fmla="*/ 2147483647 h 30"/>
              <a:gd name="T90" fmla="*/ 2147483647 w 43"/>
              <a:gd name="T91" fmla="*/ 2147483647 h 30"/>
              <a:gd name="T92" fmla="*/ 2147483647 w 43"/>
              <a:gd name="T93" fmla="*/ 2147483647 h 30"/>
              <a:gd name="T94" fmla="*/ 2147483647 w 43"/>
              <a:gd name="T95" fmla="*/ 2147483647 h 30"/>
              <a:gd name="T96" fmla="*/ 2147483647 w 43"/>
              <a:gd name="T97" fmla="*/ 2147483647 h 30"/>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43"/>
              <a:gd name="T148" fmla="*/ 0 h 30"/>
              <a:gd name="T149" fmla="*/ 43 w 43"/>
              <a:gd name="T150" fmla="*/ 30 h 30"/>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43" h="30">
                <a:moveTo>
                  <a:pt x="14" y="25"/>
                </a:moveTo>
                <a:lnTo>
                  <a:pt x="17" y="27"/>
                </a:lnTo>
                <a:lnTo>
                  <a:pt x="20" y="28"/>
                </a:lnTo>
                <a:lnTo>
                  <a:pt x="23" y="30"/>
                </a:lnTo>
                <a:lnTo>
                  <a:pt x="28" y="30"/>
                </a:lnTo>
                <a:lnTo>
                  <a:pt x="31" y="30"/>
                </a:lnTo>
                <a:lnTo>
                  <a:pt x="34" y="28"/>
                </a:lnTo>
                <a:lnTo>
                  <a:pt x="37" y="27"/>
                </a:lnTo>
                <a:lnTo>
                  <a:pt x="40" y="25"/>
                </a:lnTo>
                <a:lnTo>
                  <a:pt x="41" y="24"/>
                </a:lnTo>
                <a:lnTo>
                  <a:pt x="41" y="22"/>
                </a:lnTo>
                <a:lnTo>
                  <a:pt x="43" y="21"/>
                </a:lnTo>
                <a:lnTo>
                  <a:pt x="43" y="20"/>
                </a:lnTo>
                <a:lnTo>
                  <a:pt x="43" y="18"/>
                </a:lnTo>
                <a:lnTo>
                  <a:pt x="43" y="17"/>
                </a:lnTo>
                <a:lnTo>
                  <a:pt x="43" y="15"/>
                </a:lnTo>
                <a:lnTo>
                  <a:pt x="41" y="15"/>
                </a:lnTo>
                <a:lnTo>
                  <a:pt x="37" y="14"/>
                </a:lnTo>
                <a:lnTo>
                  <a:pt x="32" y="12"/>
                </a:lnTo>
                <a:lnTo>
                  <a:pt x="28" y="9"/>
                </a:lnTo>
                <a:lnTo>
                  <a:pt x="23" y="6"/>
                </a:lnTo>
                <a:lnTo>
                  <a:pt x="17" y="5"/>
                </a:lnTo>
                <a:lnTo>
                  <a:pt x="13" y="3"/>
                </a:lnTo>
                <a:lnTo>
                  <a:pt x="9" y="2"/>
                </a:lnTo>
                <a:lnTo>
                  <a:pt x="3" y="0"/>
                </a:lnTo>
                <a:lnTo>
                  <a:pt x="3" y="2"/>
                </a:lnTo>
                <a:lnTo>
                  <a:pt x="1" y="2"/>
                </a:lnTo>
                <a:lnTo>
                  <a:pt x="1" y="3"/>
                </a:lnTo>
                <a:lnTo>
                  <a:pt x="0" y="3"/>
                </a:lnTo>
                <a:lnTo>
                  <a:pt x="0" y="5"/>
                </a:lnTo>
                <a:lnTo>
                  <a:pt x="1" y="5"/>
                </a:lnTo>
                <a:lnTo>
                  <a:pt x="3" y="8"/>
                </a:lnTo>
                <a:lnTo>
                  <a:pt x="4" y="11"/>
                </a:lnTo>
                <a:lnTo>
                  <a:pt x="6" y="12"/>
                </a:lnTo>
                <a:lnTo>
                  <a:pt x="9" y="15"/>
                </a:lnTo>
                <a:lnTo>
                  <a:pt x="10" y="17"/>
                </a:lnTo>
                <a:lnTo>
                  <a:pt x="13" y="20"/>
                </a:lnTo>
                <a:lnTo>
                  <a:pt x="14" y="21"/>
                </a:lnTo>
                <a:lnTo>
                  <a:pt x="14" y="24"/>
                </a:lnTo>
                <a:lnTo>
                  <a:pt x="16" y="25"/>
                </a:lnTo>
                <a:lnTo>
                  <a:pt x="16" y="27"/>
                </a:lnTo>
                <a:lnTo>
                  <a:pt x="16" y="25"/>
                </a:lnTo>
                <a:lnTo>
                  <a:pt x="14" y="25"/>
                </a:lnTo>
              </a:path>
            </a:pathLst>
          </a:custGeom>
          <a:solidFill>
            <a:srgbClr val="FFFF00"/>
          </a:solidFill>
          <a:ln w="4763">
            <a:solidFill>
              <a:srgbClr val="990000"/>
            </a:solidFill>
            <a:round/>
            <a:headEnd/>
            <a:tailEnd/>
          </a:ln>
        </p:spPr>
        <p:txBody>
          <a:bodyPr/>
          <a:lstStyle/>
          <a:p>
            <a:endParaRPr lang="en-US"/>
          </a:p>
        </p:txBody>
      </p:sp>
      <p:sp>
        <p:nvSpPr>
          <p:cNvPr id="53403" name="Freeform 154"/>
          <p:cNvSpPr>
            <a:spLocks/>
          </p:cNvSpPr>
          <p:nvPr/>
        </p:nvSpPr>
        <p:spPr bwMode="auto">
          <a:xfrm>
            <a:off x="6234116" y="4541842"/>
            <a:ext cx="60325" cy="47625"/>
          </a:xfrm>
          <a:custGeom>
            <a:avLst/>
            <a:gdLst>
              <a:gd name="T0" fmla="*/ 0 w 43"/>
              <a:gd name="T1" fmla="*/ 2147483647 h 30"/>
              <a:gd name="T2" fmla="*/ 2147483647 w 43"/>
              <a:gd name="T3" fmla="*/ 2147483647 h 30"/>
              <a:gd name="T4" fmla="*/ 2147483647 w 43"/>
              <a:gd name="T5" fmla="*/ 2147483647 h 30"/>
              <a:gd name="T6" fmla="*/ 2147483647 w 43"/>
              <a:gd name="T7" fmla="*/ 2147483647 h 30"/>
              <a:gd name="T8" fmla="*/ 2147483647 w 43"/>
              <a:gd name="T9" fmla="*/ 2147483647 h 30"/>
              <a:gd name="T10" fmla="*/ 2147483647 w 43"/>
              <a:gd name="T11" fmla="*/ 2147483647 h 30"/>
              <a:gd name="T12" fmla="*/ 2147483647 w 43"/>
              <a:gd name="T13" fmla="*/ 2147483647 h 30"/>
              <a:gd name="T14" fmla="*/ 2147483647 w 43"/>
              <a:gd name="T15" fmla="*/ 2147483647 h 30"/>
              <a:gd name="T16" fmla="*/ 2147483647 w 43"/>
              <a:gd name="T17" fmla="*/ 2147483647 h 30"/>
              <a:gd name="T18" fmla="*/ 2147483647 w 43"/>
              <a:gd name="T19" fmla="*/ 2147483647 h 30"/>
              <a:gd name="T20" fmla="*/ 2147483647 w 43"/>
              <a:gd name="T21" fmla="*/ 2147483647 h 30"/>
              <a:gd name="T22" fmla="*/ 2147483647 w 43"/>
              <a:gd name="T23" fmla="*/ 2147483647 h 30"/>
              <a:gd name="T24" fmla="*/ 2147483647 w 43"/>
              <a:gd name="T25" fmla="*/ 2147483647 h 30"/>
              <a:gd name="T26" fmla="*/ 2147483647 w 43"/>
              <a:gd name="T27" fmla="*/ 2147483647 h 30"/>
              <a:gd name="T28" fmla="*/ 2147483647 w 43"/>
              <a:gd name="T29" fmla="*/ 2147483647 h 30"/>
              <a:gd name="T30" fmla="*/ 2147483647 w 43"/>
              <a:gd name="T31" fmla="*/ 2147483647 h 30"/>
              <a:gd name="T32" fmla="*/ 2147483647 w 43"/>
              <a:gd name="T33" fmla="*/ 2147483647 h 30"/>
              <a:gd name="T34" fmla="*/ 2147483647 w 43"/>
              <a:gd name="T35" fmla="*/ 2147483647 h 30"/>
              <a:gd name="T36" fmla="*/ 2147483647 w 43"/>
              <a:gd name="T37" fmla="*/ 2147483647 h 30"/>
              <a:gd name="T38" fmla="*/ 2147483647 w 43"/>
              <a:gd name="T39" fmla="*/ 2147483647 h 30"/>
              <a:gd name="T40" fmla="*/ 2147483647 w 43"/>
              <a:gd name="T41" fmla="*/ 2147483647 h 30"/>
              <a:gd name="T42" fmla="*/ 2147483647 w 43"/>
              <a:gd name="T43" fmla="*/ 2147483647 h 30"/>
              <a:gd name="T44" fmla="*/ 2147483647 w 43"/>
              <a:gd name="T45" fmla="*/ 2147483647 h 30"/>
              <a:gd name="T46" fmla="*/ 2147483647 w 43"/>
              <a:gd name="T47" fmla="*/ 2147483647 h 30"/>
              <a:gd name="T48" fmla="*/ 2147483647 w 43"/>
              <a:gd name="T49" fmla="*/ 2147483647 h 30"/>
              <a:gd name="T50" fmla="*/ 2147483647 w 43"/>
              <a:gd name="T51" fmla="*/ 2147483647 h 30"/>
              <a:gd name="T52" fmla="*/ 2147483647 w 43"/>
              <a:gd name="T53" fmla="*/ 2147483647 h 30"/>
              <a:gd name="T54" fmla="*/ 2147483647 w 43"/>
              <a:gd name="T55" fmla="*/ 2147483647 h 30"/>
              <a:gd name="T56" fmla="*/ 2147483647 w 43"/>
              <a:gd name="T57" fmla="*/ 2147483647 h 30"/>
              <a:gd name="T58" fmla="*/ 2147483647 w 43"/>
              <a:gd name="T59" fmla="*/ 2147483647 h 30"/>
              <a:gd name="T60" fmla="*/ 2147483647 w 43"/>
              <a:gd name="T61" fmla="*/ 2147483647 h 30"/>
              <a:gd name="T62" fmla="*/ 2147483647 w 43"/>
              <a:gd name="T63" fmla="*/ 0 h 30"/>
              <a:gd name="T64" fmla="*/ 2147483647 w 43"/>
              <a:gd name="T65" fmla="*/ 2147483647 h 30"/>
              <a:gd name="T66" fmla="*/ 2147483647 w 43"/>
              <a:gd name="T67" fmla="*/ 2147483647 h 30"/>
              <a:gd name="T68" fmla="*/ 2147483647 w 43"/>
              <a:gd name="T69" fmla="*/ 2147483647 h 30"/>
              <a:gd name="T70" fmla="*/ 2147483647 w 43"/>
              <a:gd name="T71" fmla="*/ 2147483647 h 30"/>
              <a:gd name="T72" fmla="*/ 2147483647 w 43"/>
              <a:gd name="T73" fmla="*/ 2147483647 h 30"/>
              <a:gd name="T74" fmla="*/ 2147483647 w 43"/>
              <a:gd name="T75" fmla="*/ 2147483647 h 30"/>
              <a:gd name="T76" fmla="*/ 2147483647 w 43"/>
              <a:gd name="T77" fmla="*/ 2147483647 h 30"/>
              <a:gd name="T78" fmla="*/ 0 w 43"/>
              <a:gd name="T79" fmla="*/ 2147483647 h 30"/>
              <a:gd name="T80" fmla="*/ 0 w 43"/>
              <a:gd name="T81" fmla="*/ 2147483647 h 30"/>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43"/>
              <a:gd name="T124" fmla="*/ 0 h 30"/>
              <a:gd name="T125" fmla="*/ 43 w 43"/>
              <a:gd name="T126" fmla="*/ 30 h 30"/>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43" h="30">
                <a:moveTo>
                  <a:pt x="0" y="21"/>
                </a:moveTo>
                <a:lnTo>
                  <a:pt x="2" y="21"/>
                </a:lnTo>
                <a:lnTo>
                  <a:pt x="2" y="22"/>
                </a:lnTo>
                <a:lnTo>
                  <a:pt x="3" y="24"/>
                </a:lnTo>
                <a:lnTo>
                  <a:pt x="3" y="25"/>
                </a:lnTo>
                <a:lnTo>
                  <a:pt x="5" y="25"/>
                </a:lnTo>
                <a:lnTo>
                  <a:pt x="5" y="27"/>
                </a:lnTo>
                <a:lnTo>
                  <a:pt x="6" y="27"/>
                </a:lnTo>
                <a:lnTo>
                  <a:pt x="8" y="28"/>
                </a:lnTo>
                <a:lnTo>
                  <a:pt x="11" y="28"/>
                </a:lnTo>
                <a:lnTo>
                  <a:pt x="14" y="30"/>
                </a:lnTo>
                <a:lnTo>
                  <a:pt x="17" y="28"/>
                </a:lnTo>
                <a:lnTo>
                  <a:pt x="21" y="28"/>
                </a:lnTo>
                <a:lnTo>
                  <a:pt x="24" y="27"/>
                </a:lnTo>
                <a:lnTo>
                  <a:pt x="27" y="27"/>
                </a:lnTo>
                <a:lnTo>
                  <a:pt x="31" y="25"/>
                </a:lnTo>
                <a:lnTo>
                  <a:pt x="36" y="25"/>
                </a:lnTo>
                <a:lnTo>
                  <a:pt x="37" y="25"/>
                </a:lnTo>
                <a:lnTo>
                  <a:pt x="39" y="25"/>
                </a:lnTo>
                <a:lnTo>
                  <a:pt x="40" y="24"/>
                </a:lnTo>
                <a:lnTo>
                  <a:pt x="42" y="22"/>
                </a:lnTo>
                <a:lnTo>
                  <a:pt x="42" y="21"/>
                </a:lnTo>
                <a:lnTo>
                  <a:pt x="43" y="19"/>
                </a:lnTo>
                <a:lnTo>
                  <a:pt x="43" y="18"/>
                </a:lnTo>
                <a:lnTo>
                  <a:pt x="42" y="13"/>
                </a:lnTo>
                <a:lnTo>
                  <a:pt x="39" y="10"/>
                </a:lnTo>
                <a:lnTo>
                  <a:pt x="36" y="7"/>
                </a:lnTo>
                <a:lnTo>
                  <a:pt x="33" y="5"/>
                </a:lnTo>
                <a:lnTo>
                  <a:pt x="30" y="2"/>
                </a:lnTo>
                <a:lnTo>
                  <a:pt x="26" y="2"/>
                </a:lnTo>
                <a:lnTo>
                  <a:pt x="21" y="0"/>
                </a:lnTo>
                <a:lnTo>
                  <a:pt x="18" y="2"/>
                </a:lnTo>
                <a:lnTo>
                  <a:pt x="15" y="3"/>
                </a:lnTo>
                <a:lnTo>
                  <a:pt x="11" y="5"/>
                </a:lnTo>
                <a:lnTo>
                  <a:pt x="8" y="6"/>
                </a:lnTo>
                <a:lnTo>
                  <a:pt x="5" y="9"/>
                </a:lnTo>
                <a:lnTo>
                  <a:pt x="3" y="10"/>
                </a:lnTo>
                <a:lnTo>
                  <a:pt x="2" y="13"/>
                </a:lnTo>
                <a:lnTo>
                  <a:pt x="0" y="16"/>
                </a:lnTo>
                <a:lnTo>
                  <a:pt x="0" y="21"/>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404" name="Freeform 155"/>
          <p:cNvSpPr>
            <a:spLocks/>
          </p:cNvSpPr>
          <p:nvPr/>
        </p:nvSpPr>
        <p:spPr bwMode="auto">
          <a:xfrm>
            <a:off x="6234116" y="4541842"/>
            <a:ext cx="60325" cy="47625"/>
          </a:xfrm>
          <a:custGeom>
            <a:avLst/>
            <a:gdLst>
              <a:gd name="T0" fmla="*/ 0 w 43"/>
              <a:gd name="T1" fmla="*/ 2147483647 h 30"/>
              <a:gd name="T2" fmla="*/ 2147483647 w 43"/>
              <a:gd name="T3" fmla="*/ 2147483647 h 30"/>
              <a:gd name="T4" fmla="*/ 2147483647 w 43"/>
              <a:gd name="T5" fmla="*/ 2147483647 h 30"/>
              <a:gd name="T6" fmla="*/ 2147483647 w 43"/>
              <a:gd name="T7" fmla="*/ 2147483647 h 30"/>
              <a:gd name="T8" fmla="*/ 2147483647 w 43"/>
              <a:gd name="T9" fmla="*/ 2147483647 h 30"/>
              <a:gd name="T10" fmla="*/ 2147483647 w 43"/>
              <a:gd name="T11" fmla="*/ 2147483647 h 30"/>
              <a:gd name="T12" fmla="*/ 2147483647 w 43"/>
              <a:gd name="T13" fmla="*/ 2147483647 h 30"/>
              <a:gd name="T14" fmla="*/ 2147483647 w 43"/>
              <a:gd name="T15" fmla="*/ 2147483647 h 30"/>
              <a:gd name="T16" fmla="*/ 2147483647 w 43"/>
              <a:gd name="T17" fmla="*/ 2147483647 h 30"/>
              <a:gd name="T18" fmla="*/ 2147483647 w 43"/>
              <a:gd name="T19" fmla="*/ 2147483647 h 30"/>
              <a:gd name="T20" fmla="*/ 2147483647 w 43"/>
              <a:gd name="T21" fmla="*/ 2147483647 h 30"/>
              <a:gd name="T22" fmla="*/ 2147483647 w 43"/>
              <a:gd name="T23" fmla="*/ 2147483647 h 30"/>
              <a:gd name="T24" fmla="*/ 2147483647 w 43"/>
              <a:gd name="T25" fmla="*/ 2147483647 h 30"/>
              <a:gd name="T26" fmla="*/ 2147483647 w 43"/>
              <a:gd name="T27" fmla="*/ 2147483647 h 30"/>
              <a:gd name="T28" fmla="*/ 2147483647 w 43"/>
              <a:gd name="T29" fmla="*/ 2147483647 h 30"/>
              <a:gd name="T30" fmla="*/ 2147483647 w 43"/>
              <a:gd name="T31" fmla="*/ 2147483647 h 30"/>
              <a:gd name="T32" fmla="*/ 2147483647 w 43"/>
              <a:gd name="T33" fmla="*/ 2147483647 h 30"/>
              <a:gd name="T34" fmla="*/ 2147483647 w 43"/>
              <a:gd name="T35" fmla="*/ 2147483647 h 30"/>
              <a:gd name="T36" fmla="*/ 2147483647 w 43"/>
              <a:gd name="T37" fmla="*/ 2147483647 h 30"/>
              <a:gd name="T38" fmla="*/ 2147483647 w 43"/>
              <a:gd name="T39" fmla="*/ 2147483647 h 30"/>
              <a:gd name="T40" fmla="*/ 2147483647 w 43"/>
              <a:gd name="T41" fmla="*/ 2147483647 h 30"/>
              <a:gd name="T42" fmla="*/ 2147483647 w 43"/>
              <a:gd name="T43" fmla="*/ 2147483647 h 30"/>
              <a:gd name="T44" fmla="*/ 2147483647 w 43"/>
              <a:gd name="T45" fmla="*/ 2147483647 h 30"/>
              <a:gd name="T46" fmla="*/ 2147483647 w 43"/>
              <a:gd name="T47" fmla="*/ 2147483647 h 30"/>
              <a:gd name="T48" fmla="*/ 2147483647 w 43"/>
              <a:gd name="T49" fmla="*/ 2147483647 h 30"/>
              <a:gd name="T50" fmla="*/ 2147483647 w 43"/>
              <a:gd name="T51" fmla="*/ 2147483647 h 30"/>
              <a:gd name="T52" fmla="*/ 2147483647 w 43"/>
              <a:gd name="T53" fmla="*/ 2147483647 h 30"/>
              <a:gd name="T54" fmla="*/ 2147483647 w 43"/>
              <a:gd name="T55" fmla="*/ 2147483647 h 30"/>
              <a:gd name="T56" fmla="*/ 2147483647 w 43"/>
              <a:gd name="T57" fmla="*/ 2147483647 h 30"/>
              <a:gd name="T58" fmla="*/ 2147483647 w 43"/>
              <a:gd name="T59" fmla="*/ 2147483647 h 30"/>
              <a:gd name="T60" fmla="*/ 2147483647 w 43"/>
              <a:gd name="T61" fmla="*/ 2147483647 h 30"/>
              <a:gd name="T62" fmla="*/ 2147483647 w 43"/>
              <a:gd name="T63" fmla="*/ 0 h 30"/>
              <a:gd name="T64" fmla="*/ 2147483647 w 43"/>
              <a:gd name="T65" fmla="*/ 2147483647 h 30"/>
              <a:gd name="T66" fmla="*/ 2147483647 w 43"/>
              <a:gd name="T67" fmla="*/ 2147483647 h 30"/>
              <a:gd name="T68" fmla="*/ 2147483647 w 43"/>
              <a:gd name="T69" fmla="*/ 2147483647 h 30"/>
              <a:gd name="T70" fmla="*/ 2147483647 w 43"/>
              <a:gd name="T71" fmla="*/ 2147483647 h 30"/>
              <a:gd name="T72" fmla="*/ 2147483647 w 43"/>
              <a:gd name="T73" fmla="*/ 2147483647 h 30"/>
              <a:gd name="T74" fmla="*/ 2147483647 w 43"/>
              <a:gd name="T75" fmla="*/ 2147483647 h 30"/>
              <a:gd name="T76" fmla="*/ 2147483647 w 43"/>
              <a:gd name="T77" fmla="*/ 2147483647 h 30"/>
              <a:gd name="T78" fmla="*/ 0 w 43"/>
              <a:gd name="T79" fmla="*/ 2147483647 h 30"/>
              <a:gd name="T80" fmla="*/ 0 w 43"/>
              <a:gd name="T81" fmla="*/ 2147483647 h 30"/>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43"/>
              <a:gd name="T124" fmla="*/ 0 h 30"/>
              <a:gd name="T125" fmla="*/ 43 w 43"/>
              <a:gd name="T126" fmla="*/ 30 h 30"/>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43" h="30">
                <a:moveTo>
                  <a:pt x="0" y="21"/>
                </a:moveTo>
                <a:lnTo>
                  <a:pt x="2" y="21"/>
                </a:lnTo>
                <a:lnTo>
                  <a:pt x="2" y="22"/>
                </a:lnTo>
                <a:lnTo>
                  <a:pt x="3" y="24"/>
                </a:lnTo>
                <a:lnTo>
                  <a:pt x="3" y="25"/>
                </a:lnTo>
                <a:lnTo>
                  <a:pt x="5" y="25"/>
                </a:lnTo>
                <a:lnTo>
                  <a:pt x="5" y="27"/>
                </a:lnTo>
                <a:lnTo>
                  <a:pt x="6" y="27"/>
                </a:lnTo>
                <a:lnTo>
                  <a:pt x="8" y="28"/>
                </a:lnTo>
                <a:lnTo>
                  <a:pt x="11" y="28"/>
                </a:lnTo>
                <a:lnTo>
                  <a:pt x="14" y="30"/>
                </a:lnTo>
                <a:lnTo>
                  <a:pt x="17" y="28"/>
                </a:lnTo>
                <a:lnTo>
                  <a:pt x="21" y="28"/>
                </a:lnTo>
                <a:lnTo>
                  <a:pt x="24" y="27"/>
                </a:lnTo>
                <a:lnTo>
                  <a:pt x="27" y="27"/>
                </a:lnTo>
                <a:lnTo>
                  <a:pt x="31" y="25"/>
                </a:lnTo>
                <a:lnTo>
                  <a:pt x="36" y="25"/>
                </a:lnTo>
                <a:lnTo>
                  <a:pt x="37" y="25"/>
                </a:lnTo>
                <a:lnTo>
                  <a:pt x="39" y="25"/>
                </a:lnTo>
                <a:lnTo>
                  <a:pt x="40" y="24"/>
                </a:lnTo>
                <a:lnTo>
                  <a:pt x="42" y="22"/>
                </a:lnTo>
                <a:lnTo>
                  <a:pt x="42" y="21"/>
                </a:lnTo>
                <a:lnTo>
                  <a:pt x="43" y="19"/>
                </a:lnTo>
                <a:lnTo>
                  <a:pt x="43" y="18"/>
                </a:lnTo>
                <a:lnTo>
                  <a:pt x="42" y="13"/>
                </a:lnTo>
                <a:lnTo>
                  <a:pt x="39" y="10"/>
                </a:lnTo>
                <a:lnTo>
                  <a:pt x="36" y="7"/>
                </a:lnTo>
                <a:lnTo>
                  <a:pt x="33" y="5"/>
                </a:lnTo>
                <a:lnTo>
                  <a:pt x="30" y="2"/>
                </a:lnTo>
                <a:lnTo>
                  <a:pt x="26" y="2"/>
                </a:lnTo>
                <a:lnTo>
                  <a:pt x="21" y="0"/>
                </a:lnTo>
                <a:lnTo>
                  <a:pt x="18" y="2"/>
                </a:lnTo>
                <a:lnTo>
                  <a:pt x="15" y="3"/>
                </a:lnTo>
                <a:lnTo>
                  <a:pt x="11" y="5"/>
                </a:lnTo>
                <a:lnTo>
                  <a:pt x="8" y="6"/>
                </a:lnTo>
                <a:lnTo>
                  <a:pt x="5" y="9"/>
                </a:lnTo>
                <a:lnTo>
                  <a:pt x="3" y="10"/>
                </a:lnTo>
                <a:lnTo>
                  <a:pt x="2" y="13"/>
                </a:lnTo>
                <a:lnTo>
                  <a:pt x="0" y="16"/>
                </a:lnTo>
                <a:lnTo>
                  <a:pt x="0" y="21"/>
                </a:lnTo>
              </a:path>
            </a:pathLst>
          </a:custGeom>
          <a:solidFill>
            <a:srgbClr val="FFFF00"/>
          </a:solidFill>
          <a:ln w="4763">
            <a:solidFill>
              <a:srgbClr val="990000"/>
            </a:solidFill>
            <a:round/>
            <a:headEnd/>
            <a:tailEnd/>
          </a:ln>
        </p:spPr>
        <p:txBody>
          <a:bodyPr/>
          <a:lstStyle/>
          <a:p>
            <a:endParaRPr lang="en-US"/>
          </a:p>
        </p:txBody>
      </p:sp>
      <p:sp>
        <p:nvSpPr>
          <p:cNvPr id="53405" name="Freeform 156"/>
          <p:cNvSpPr>
            <a:spLocks/>
          </p:cNvSpPr>
          <p:nvPr/>
        </p:nvSpPr>
        <p:spPr bwMode="auto">
          <a:xfrm>
            <a:off x="6157913" y="4516442"/>
            <a:ext cx="76200" cy="53975"/>
          </a:xfrm>
          <a:custGeom>
            <a:avLst/>
            <a:gdLst>
              <a:gd name="T0" fmla="*/ 2147483647 w 54"/>
              <a:gd name="T1" fmla="*/ 2147483647 h 34"/>
              <a:gd name="T2" fmla="*/ 2147483647 w 54"/>
              <a:gd name="T3" fmla="*/ 2147483647 h 34"/>
              <a:gd name="T4" fmla="*/ 2147483647 w 54"/>
              <a:gd name="T5" fmla="*/ 2147483647 h 34"/>
              <a:gd name="T6" fmla="*/ 2147483647 w 54"/>
              <a:gd name="T7" fmla="*/ 2147483647 h 34"/>
              <a:gd name="T8" fmla="*/ 2147483647 w 54"/>
              <a:gd name="T9" fmla="*/ 2147483647 h 34"/>
              <a:gd name="T10" fmla="*/ 2147483647 w 54"/>
              <a:gd name="T11" fmla="*/ 2147483647 h 34"/>
              <a:gd name="T12" fmla="*/ 2147483647 w 54"/>
              <a:gd name="T13" fmla="*/ 2147483647 h 34"/>
              <a:gd name="T14" fmla="*/ 2147483647 w 54"/>
              <a:gd name="T15" fmla="*/ 2147483647 h 34"/>
              <a:gd name="T16" fmla="*/ 2147483647 w 54"/>
              <a:gd name="T17" fmla="*/ 2147483647 h 34"/>
              <a:gd name="T18" fmla="*/ 2147483647 w 54"/>
              <a:gd name="T19" fmla="*/ 2147483647 h 34"/>
              <a:gd name="T20" fmla="*/ 2147483647 w 54"/>
              <a:gd name="T21" fmla="*/ 2147483647 h 34"/>
              <a:gd name="T22" fmla="*/ 2147483647 w 54"/>
              <a:gd name="T23" fmla="*/ 2147483647 h 34"/>
              <a:gd name="T24" fmla="*/ 2147483647 w 54"/>
              <a:gd name="T25" fmla="*/ 2147483647 h 34"/>
              <a:gd name="T26" fmla="*/ 2147483647 w 54"/>
              <a:gd name="T27" fmla="*/ 2147483647 h 34"/>
              <a:gd name="T28" fmla="*/ 2147483647 w 54"/>
              <a:gd name="T29" fmla="*/ 2147483647 h 34"/>
              <a:gd name="T30" fmla="*/ 2147483647 w 54"/>
              <a:gd name="T31" fmla="*/ 2147483647 h 34"/>
              <a:gd name="T32" fmla="*/ 2147483647 w 54"/>
              <a:gd name="T33" fmla="*/ 2147483647 h 34"/>
              <a:gd name="T34" fmla="*/ 2147483647 w 54"/>
              <a:gd name="T35" fmla="*/ 2147483647 h 34"/>
              <a:gd name="T36" fmla="*/ 2147483647 w 54"/>
              <a:gd name="T37" fmla="*/ 2147483647 h 34"/>
              <a:gd name="T38" fmla="*/ 2147483647 w 54"/>
              <a:gd name="T39" fmla="*/ 2147483647 h 34"/>
              <a:gd name="T40" fmla="*/ 2147483647 w 54"/>
              <a:gd name="T41" fmla="*/ 2147483647 h 34"/>
              <a:gd name="T42" fmla="*/ 2147483647 w 54"/>
              <a:gd name="T43" fmla="*/ 2147483647 h 34"/>
              <a:gd name="T44" fmla="*/ 2147483647 w 54"/>
              <a:gd name="T45" fmla="*/ 2147483647 h 34"/>
              <a:gd name="T46" fmla="*/ 2147483647 w 54"/>
              <a:gd name="T47" fmla="*/ 2147483647 h 34"/>
              <a:gd name="T48" fmla="*/ 2147483647 w 54"/>
              <a:gd name="T49" fmla="*/ 0 h 34"/>
              <a:gd name="T50" fmla="*/ 2147483647 w 54"/>
              <a:gd name="T51" fmla="*/ 2147483647 h 34"/>
              <a:gd name="T52" fmla="*/ 2147483647 w 54"/>
              <a:gd name="T53" fmla="*/ 2147483647 h 34"/>
              <a:gd name="T54" fmla="*/ 2147483647 w 54"/>
              <a:gd name="T55" fmla="*/ 2147483647 h 34"/>
              <a:gd name="T56" fmla="*/ 2147483647 w 54"/>
              <a:gd name="T57" fmla="*/ 2147483647 h 34"/>
              <a:gd name="T58" fmla="*/ 0 w 54"/>
              <a:gd name="T59" fmla="*/ 2147483647 h 34"/>
              <a:gd name="T60" fmla="*/ 0 w 54"/>
              <a:gd name="T61" fmla="*/ 2147483647 h 34"/>
              <a:gd name="T62" fmla="*/ 0 w 54"/>
              <a:gd name="T63" fmla="*/ 2147483647 h 34"/>
              <a:gd name="T64" fmla="*/ 0 w 54"/>
              <a:gd name="T65" fmla="*/ 2147483647 h 34"/>
              <a:gd name="T66" fmla="*/ 2147483647 w 54"/>
              <a:gd name="T67" fmla="*/ 2147483647 h 34"/>
              <a:gd name="T68" fmla="*/ 2147483647 w 54"/>
              <a:gd name="T69" fmla="*/ 2147483647 h 34"/>
              <a:gd name="T70" fmla="*/ 2147483647 w 54"/>
              <a:gd name="T71" fmla="*/ 2147483647 h 34"/>
              <a:gd name="T72" fmla="*/ 2147483647 w 54"/>
              <a:gd name="T73" fmla="*/ 2147483647 h 34"/>
              <a:gd name="T74" fmla="*/ 2147483647 w 54"/>
              <a:gd name="T75" fmla="*/ 2147483647 h 34"/>
              <a:gd name="T76" fmla="*/ 2147483647 w 54"/>
              <a:gd name="T77" fmla="*/ 2147483647 h 34"/>
              <a:gd name="T78" fmla="*/ 2147483647 w 54"/>
              <a:gd name="T79" fmla="*/ 2147483647 h 34"/>
              <a:gd name="T80" fmla="*/ 2147483647 w 54"/>
              <a:gd name="T81" fmla="*/ 2147483647 h 34"/>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54"/>
              <a:gd name="T124" fmla="*/ 0 h 34"/>
              <a:gd name="T125" fmla="*/ 54 w 54"/>
              <a:gd name="T126" fmla="*/ 34 h 34"/>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54" h="34">
                <a:moveTo>
                  <a:pt x="14" y="34"/>
                </a:moveTo>
                <a:lnTo>
                  <a:pt x="19" y="32"/>
                </a:lnTo>
                <a:lnTo>
                  <a:pt x="22" y="32"/>
                </a:lnTo>
                <a:lnTo>
                  <a:pt x="26" y="31"/>
                </a:lnTo>
                <a:lnTo>
                  <a:pt x="31" y="31"/>
                </a:lnTo>
                <a:lnTo>
                  <a:pt x="34" y="31"/>
                </a:lnTo>
                <a:lnTo>
                  <a:pt x="38" y="31"/>
                </a:lnTo>
                <a:lnTo>
                  <a:pt x="43" y="31"/>
                </a:lnTo>
                <a:lnTo>
                  <a:pt x="46" y="29"/>
                </a:lnTo>
                <a:lnTo>
                  <a:pt x="49" y="29"/>
                </a:lnTo>
                <a:lnTo>
                  <a:pt x="50" y="28"/>
                </a:lnTo>
                <a:lnTo>
                  <a:pt x="51" y="26"/>
                </a:lnTo>
                <a:lnTo>
                  <a:pt x="53" y="23"/>
                </a:lnTo>
                <a:lnTo>
                  <a:pt x="53" y="22"/>
                </a:lnTo>
                <a:lnTo>
                  <a:pt x="54" y="21"/>
                </a:lnTo>
                <a:lnTo>
                  <a:pt x="54" y="18"/>
                </a:lnTo>
                <a:lnTo>
                  <a:pt x="54" y="16"/>
                </a:lnTo>
                <a:lnTo>
                  <a:pt x="53" y="16"/>
                </a:lnTo>
                <a:lnTo>
                  <a:pt x="50" y="13"/>
                </a:lnTo>
                <a:lnTo>
                  <a:pt x="46" y="12"/>
                </a:lnTo>
                <a:lnTo>
                  <a:pt x="40" y="9"/>
                </a:lnTo>
                <a:lnTo>
                  <a:pt x="34" y="6"/>
                </a:lnTo>
                <a:lnTo>
                  <a:pt x="26" y="3"/>
                </a:lnTo>
                <a:lnTo>
                  <a:pt x="19" y="1"/>
                </a:lnTo>
                <a:lnTo>
                  <a:pt x="13" y="0"/>
                </a:lnTo>
                <a:lnTo>
                  <a:pt x="9" y="1"/>
                </a:lnTo>
                <a:lnTo>
                  <a:pt x="6" y="1"/>
                </a:lnTo>
                <a:lnTo>
                  <a:pt x="3" y="4"/>
                </a:lnTo>
                <a:lnTo>
                  <a:pt x="1" y="6"/>
                </a:lnTo>
                <a:lnTo>
                  <a:pt x="0" y="9"/>
                </a:lnTo>
                <a:lnTo>
                  <a:pt x="0" y="12"/>
                </a:lnTo>
                <a:lnTo>
                  <a:pt x="0" y="16"/>
                </a:lnTo>
                <a:lnTo>
                  <a:pt x="0" y="19"/>
                </a:lnTo>
                <a:lnTo>
                  <a:pt x="1" y="22"/>
                </a:lnTo>
                <a:lnTo>
                  <a:pt x="3" y="25"/>
                </a:lnTo>
                <a:lnTo>
                  <a:pt x="4" y="28"/>
                </a:lnTo>
                <a:lnTo>
                  <a:pt x="6" y="31"/>
                </a:lnTo>
                <a:lnTo>
                  <a:pt x="9" y="32"/>
                </a:lnTo>
                <a:lnTo>
                  <a:pt x="10" y="34"/>
                </a:lnTo>
                <a:lnTo>
                  <a:pt x="13" y="34"/>
                </a:lnTo>
                <a:lnTo>
                  <a:pt x="14" y="34"/>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406" name="Freeform 157"/>
          <p:cNvSpPr>
            <a:spLocks/>
          </p:cNvSpPr>
          <p:nvPr/>
        </p:nvSpPr>
        <p:spPr bwMode="auto">
          <a:xfrm>
            <a:off x="6157913" y="4516442"/>
            <a:ext cx="76200" cy="53975"/>
          </a:xfrm>
          <a:custGeom>
            <a:avLst/>
            <a:gdLst>
              <a:gd name="T0" fmla="*/ 2147483647 w 54"/>
              <a:gd name="T1" fmla="*/ 2147483647 h 34"/>
              <a:gd name="T2" fmla="*/ 2147483647 w 54"/>
              <a:gd name="T3" fmla="*/ 2147483647 h 34"/>
              <a:gd name="T4" fmla="*/ 2147483647 w 54"/>
              <a:gd name="T5" fmla="*/ 2147483647 h 34"/>
              <a:gd name="T6" fmla="*/ 2147483647 w 54"/>
              <a:gd name="T7" fmla="*/ 2147483647 h 34"/>
              <a:gd name="T8" fmla="*/ 2147483647 w 54"/>
              <a:gd name="T9" fmla="*/ 2147483647 h 34"/>
              <a:gd name="T10" fmla="*/ 2147483647 w 54"/>
              <a:gd name="T11" fmla="*/ 2147483647 h 34"/>
              <a:gd name="T12" fmla="*/ 2147483647 w 54"/>
              <a:gd name="T13" fmla="*/ 2147483647 h 34"/>
              <a:gd name="T14" fmla="*/ 2147483647 w 54"/>
              <a:gd name="T15" fmla="*/ 2147483647 h 34"/>
              <a:gd name="T16" fmla="*/ 2147483647 w 54"/>
              <a:gd name="T17" fmla="*/ 2147483647 h 34"/>
              <a:gd name="T18" fmla="*/ 2147483647 w 54"/>
              <a:gd name="T19" fmla="*/ 2147483647 h 34"/>
              <a:gd name="T20" fmla="*/ 2147483647 w 54"/>
              <a:gd name="T21" fmla="*/ 2147483647 h 34"/>
              <a:gd name="T22" fmla="*/ 2147483647 w 54"/>
              <a:gd name="T23" fmla="*/ 2147483647 h 34"/>
              <a:gd name="T24" fmla="*/ 2147483647 w 54"/>
              <a:gd name="T25" fmla="*/ 2147483647 h 34"/>
              <a:gd name="T26" fmla="*/ 2147483647 w 54"/>
              <a:gd name="T27" fmla="*/ 2147483647 h 34"/>
              <a:gd name="T28" fmla="*/ 2147483647 w 54"/>
              <a:gd name="T29" fmla="*/ 2147483647 h 34"/>
              <a:gd name="T30" fmla="*/ 2147483647 w 54"/>
              <a:gd name="T31" fmla="*/ 2147483647 h 34"/>
              <a:gd name="T32" fmla="*/ 2147483647 w 54"/>
              <a:gd name="T33" fmla="*/ 2147483647 h 34"/>
              <a:gd name="T34" fmla="*/ 2147483647 w 54"/>
              <a:gd name="T35" fmla="*/ 2147483647 h 34"/>
              <a:gd name="T36" fmla="*/ 2147483647 w 54"/>
              <a:gd name="T37" fmla="*/ 2147483647 h 34"/>
              <a:gd name="T38" fmla="*/ 2147483647 w 54"/>
              <a:gd name="T39" fmla="*/ 2147483647 h 34"/>
              <a:gd name="T40" fmla="*/ 2147483647 w 54"/>
              <a:gd name="T41" fmla="*/ 2147483647 h 34"/>
              <a:gd name="T42" fmla="*/ 2147483647 w 54"/>
              <a:gd name="T43" fmla="*/ 2147483647 h 34"/>
              <a:gd name="T44" fmla="*/ 2147483647 w 54"/>
              <a:gd name="T45" fmla="*/ 2147483647 h 34"/>
              <a:gd name="T46" fmla="*/ 2147483647 w 54"/>
              <a:gd name="T47" fmla="*/ 2147483647 h 34"/>
              <a:gd name="T48" fmla="*/ 2147483647 w 54"/>
              <a:gd name="T49" fmla="*/ 0 h 34"/>
              <a:gd name="T50" fmla="*/ 2147483647 w 54"/>
              <a:gd name="T51" fmla="*/ 2147483647 h 34"/>
              <a:gd name="T52" fmla="*/ 2147483647 w 54"/>
              <a:gd name="T53" fmla="*/ 2147483647 h 34"/>
              <a:gd name="T54" fmla="*/ 2147483647 w 54"/>
              <a:gd name="T55" fmla="*/ 2147483647 h 34"/>
              <a:gd name="T56" fmla="*/ 2147483647 w 54"/>
              <a:gd name="T57" fmla="*/ 2147483647 h 34"/>
              <a:gd name="T58" fmla="*/ 0 w 54"/>
              <a:gd name="T59" fmla="*/ 2147483647 h 34"/>
              <a:gd name="T60" fmla="*/ 0 w 54"/>
              <a:gd name="T61" fmla="*/ 2147483647 h 34"/>
              <a:gd name="T62" fmla="*/ 0 w 54"/>
              <a:gd name="T63" fmla="*/ 2147483647 h 34"/>
              <a:gd name="T64" fmla="*/ 0 w 54"/>
              <a:gd name="T65" fmla="*/ 2147483647 h 34"/>
              <a:gd name="T66" fmla="*/ 2147483647 w 54"/>
              <a:gd name="T67" fmla="*/ 2147483647 h 34"/>
              <a:gd name="T68" fmla="*/ 2147483647 w 54"/>
              <a:gd name="T69" fmla="*/ 2147483647 h 34"/>
              <a:gd name="T70" fmla="*/ 2147483647 w 54"/>
              <a:gd name="T71" fmla="*/ 2147483647 h 34"/>
              <a:gd name="T72" fmla="*/ 2147483647 w 54"/>
              <a:gd name="T73" fmla="*/ 2147483647 h 34"/>
              <a:gd name="T74" fmla="*/ 2147483647 w 54"/>
              <a:gd name="T75" fmla="*/ 2147483647 h 34"/>
              <a:gd name="T76" fmla="*/ 2147483647 w 54"/>
              <a:gd name="T77" fmla="*/ 2147483647 h 34"/>
              <a:gd name="T78" fmla="*/ 2147483647 w 54"/>
              <a:gd name="T79" fmla="*/ 2147483647 h 34"/>
              <a:gd name="T80" fmla="*/ 2147483647 w 54"/>
              <a:gd name="T81" fmla="*/ 2147483647 h 34"/>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54"/>
              <a:gd name="T124" fmla="*/ 0 h 34"/>
              <a:gd name="T125" fmla="*/ 54 w 54"/>
              <a:gd name="T126" fmla="*/ 34 h 34"/>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54" h="34">
                <a:moveTo>
                  <a:pt x="14" y="34"/>
                </a:moveTo>
                <a:lnTo>
                  <a:pt x="19" y="32"/>
                </a:lnTo>
                <a:lnTo>
                  <a:pt x="22" y="32"/>
                </a:lnTo>
                <a:lnTo>
                  <a:pt x="26" y="31"/>
                </a:lnTo>
                <a:lnTo>
                  <a:pt x="31" y="31"/>
                </a:lnTo>
                <a:lnTo>
                  <a:pt x="34" y="31"/>
                </a:lnTo>
                <a:lnTo>
                  <a:pt x="38" y="31"/>
                </a:lnTo>
                <a:lnTo>
                  <a:pt x="43" y="31"/>
                </a:lnTo>
                <a:lnTo>
                  <a:pt x="46" y="29"/>
                </a:lnTo>
                <a:lnTo>
                  <a:pt x="49" y="29"/>
                </a:lnTo>
                <a:lnTo>
                  <a:pt x="50" y="28"/>
                </a:lnTo>
                <a:lnTo>
                  <a:pt x="51" y="26"/>
                </a:lnTo>
                <a:lnTo>
                  <a:pt x="53" y="23"/>
                </a:lnTo>
                <a:lnTo>
                  <a:pt x="53" y="22"/>
                </a:lnTo>
                <a:lnTo>
                  <a:pt x="54" y="21"/>
                </a:lnTo>
                <a:lnTo>
                  <a:pt x="54" y="18"/>
                </a:lnTo>
                <a:lnTo>
                  <a:pt x="54" y="16"/>
                </a:lnTo>
                <a:lnTo>
                  <a:pt x="53" y="16"/>
                </a:lnTo>
                <a:lnTo>
                  <a:pt x="50" y="13"/>
                </a:lnTo>
                <a:lnTo>
                  <a:pt x="46" y="12"/>
                </a:lnTo>
                <a:lnTo>
                  <a:pt x="40" y="9"/>
                </a:lnTo>
                <a:lnTo>
                  <a:pt x="34" y="6"/>
                </a:lnTo>
                <a:lnTo>
                  <a:pt x="26" y="3"/>
                </a:lnTo>
                <a:lnTo>
                  <a:pt x="19" y="1"/>
                </a:lnTo>
                <a:lnTo>
                  <a:pt x="13" y="0"/>
                </a:lnTo>
                <a:lnTo>
                  <a:pt x="9" y="1"/>
                </a:lnTo>
                <a:lnTo>
                  <a:pt x="6" y="1"/>
                </a:lnTo>
                <a:lnTo>
                  <a:pt x="3" y="4"/>
                </a:lnTo>
                <a:lnTo>
                  <a:pt x="1" y="6"/>
                </a:lnTo>
                <a:lnTo>
                  <a:pt x="0" y="9"/>
                </a:lnTo>
                <a:lnTo>
                  <a:pt x="0" y="12"/>
                </a:lnTo>
                <a:lnTo>
                  <a:pt x="0" y="16"/>
                </a:lnTo>
                <a:lnTo>
                  <a:pt x="0" y="19"/>
                </a:lnTo>
                <a:lnTo>
                  <a:pt x="1" y="22"/>
                </a:lnTo>
                <a:lnTo>
                  <a:pt x="3" y="25"/>
                </a:lnTo>
                <a:lnTo>
                  <a:pt x="4" y="28"/>
                </a:lnTo>
                <a:lnTo>
                  <a:pt x="6" y="31"/>
                </a:lnTo>
                <a:lnTo>
                  <a:pt x="9" y="32"/>
                </a:lnTo>
                <a:lnTo>
                  <a:pt x="10" y="34"/>
                </a:lnTo>
                <a:lnTo>
                  <a:pt x="13" y="34"/>
                </a:lnTo>
                <a:lnTo>
                  <a:pt x="14" y="34"/>
                </a:lnTo>
              </a:path>
            </a:pathLst>
          </a:custGeom>
          <a:solidFill>
            <a:srgbClr val="FFFF00"/>
          </a:solidFill>
          <a:ln w="4763">
            <a:solidFill>
              <a:srgbClr val="990000"/>
            </a:solidFill>
            <a:round/>
            <a:headEnd/>
            <a:tailEnd/>
          </a:ln>
        </p:spPr>
        <p:txBody>
          <a:bodyPr/>
          <a:lstStyle/>
          <a:p>
            <a:endParaRPr lang="en-US"/>
          </a:p>
        </p:txBody>
      </p:sp>
      <p:sp>
        <p:nvSpPr>
          <p:cNvPr id="53407" name="Freeform 158"/>
          <p:cNvSpPr>
            <a:spLocks/>
          </p:cNvSpPr>
          <p:nvPr/>
        </p:nvSpPr>
        <p:spPr bwMode="auto">
          <a:xfrm>
            <a:off x="6192841" y="4775203"/>
            <a:ext cx="46037" cy="73025"/>
          </a:xfrm>
          <a:custGeom>
            <a:avLst/>
            <a:gdLst>
              <a:gd name="T0" fmla="*/ 2147483647 w 32"/>
              <a:gd name="T1" fmla="*/ 2147483647 h 46"/>
              <a:gd name="T2" fmla="*/ 2147483647 w 32"/>
              <a:gd name="T3" fmla="*/ 2147483647 h 46"/>
              <a:gd name="T4" fmla="*/ 2147483647 w 32"/>
              <a:gd name="T5" fmla="*/ 2147483647 h 46"/>
              <a:gd name="T6" fmla="*/ 2147483647 w 32"/>
              <a:gd name="T7" fmla="*/ 2147483647 h 46"/>
              <a:gd name="T8" fmla="*/ 2147483647 w 32"/>
              <a:gd name="T9" fmla="*/ 2147483647 h 46"/>
              <a:gd name="T10" fmla="*/ 2147483647 w 32"/>
              <a:gd name="T11" fmla="*/ 2147483647 h 46"/>
              <a:gd name="T12" fmla="*/ 2147483647 w 32"/>
              <a:gd name="T13" fmla="*/ 2147483647 h 46"/>
              <a:gd name="T14" fmla="*/ 2147483647 w 32"/>
              <a:gd name="T15" fmla="*/ 2147483647 h 46"/>
              <a:gd name="T16" fmla="*/ 2147483647 w 32"/>
              <a:gd name="T17" fmla="*/ 2147483647 h 46"/>
              <a:gd name="T18" fmla="*/ 2147483647 w 32"/>
              <a:gd name="T19" fmla="*/ 2147483647 h 46"/>
              <a:gd name="T20" fmla="*/ 2147483647 w 32"/>
              <a:gd name="T21" fmla="*/ 2147483647 h 46"/>
              <a:gd name="T22" fmla="*/ 2147483647 w 32"/>
              <a:gd name="T23" fmla="*/ 2147483647 h 46"/>
              <a:gd name="T24" fmla="*/ 2147483647 w 32"/>
              <a:gd name="T25" fmla="*/ 2147483647 h 46"/>
              <a:gd name="T26" fmla="*/ 2147483647 w 32"/>
              <a:gd name="T27" fmla="*/ 2147483647 h 46"/>
              <a:gd name="T28" fmla="*/ 2147483647 w 32"/>
              <a:gd name="T29" fmla="*/ 2147483647 h 46"/>
              <a:gd name="T30" fmla="*/ 2147483647 w 32"/>
              <a:gd name="T31" fmla="*/ 2147483647 h 46"/>
              <a:gd name="T32" fmla="*/ 2147483647 w 32"/>
              <a:gd name="T33" fmla="*/ 2147483647 h 46"/>
              <a:gd name="T34" fmla="*/ 2147483647 w 32"/>
              <a:gd name="T35" fmla="*/ 2147483647 h 46"/>
              <a:gd name="T36" fmla="*/ 2147483647 w 32"/>
              <a:gd name="T37" fmla="*/ 2147483647 h 46"/>
              <a:gd name="T38" fmla="*/ 2147483647 w 32"/>
              <a:gd name="T39" fmla="*/ 2147483647 h 46"/>
              <a:gd name="T40" fmla="*/ 2147483647 w 32"/>
              <a:gd name="T41" fmla="*/ 2147483647 h 46"/>
              <a:gd name="T42" fmla="*/ 2147483647 w 32"/>
              <a:gd name="T43" fmla="*/ 2147483647 h 46"/>
              <a:gd name="T44" fmla="*/ 2147483647 w 32"/>
              <a:gd name="T45" fmla="*/ 2147483647 h 46"/>
              <a:gd name="T46" fmla="*/ 2147483647 w 32"/>
              <a:gd name="T47" fmla="*/ 2147483647 h 46"/>
              <a:gd name="T48" fmla="*/ 2147483647 w 32"/>
              <a:gd name="T49" fmla="*/ 0 h 46"/>
              <a:gd name="T50" fmla="*/ 2147483647 w 32"/>
              <a:gd name="T51" fmla="*/ 0 h 46"/>
              <a:gd name="T52" fmla="*/ 2147483647 w 32"/>
              <a:gd name="T53" fmla="*/ 0 h 46"/>
              <a:gd name="T54" fmla="*/ 2147483647 w 32"/>
              <a:gd name="T55" fmla="*/ 2147483647 h 46"/>
              <a:gd name="T56" fmla="*/ 2147483647 w 32"/>
              <a:gd name="T57" fmla="*/ 2147483647 h 46"/>
              <a:gd name="T58" fmla="*/ 2147483647 w 32"/>
              <a:gd name="T59" fmla="*/ 2147483647 h 46"/>
              <a:gd name="T60" fmla="*/ 2147483647 w 32"/>
              <a:gd name="T61" fmla="*/ 2147483647 h 46"/>
              <a:gd name="T62" fmla="*/ 2147483647 w 32"/>
              <a:gd name="T63" fmla="*/ 2147483647 h 46"/>
              <a:gd name="T64" fmla="*/ 2147483647 w 32"/>
              <a:gd name="T65" fmla="*/ 2147483647 h 46"/>
              <a:gd name="T66" fmla="*/ 2147483647 w 32"/>
              <a:gd name="T67" fmla="*/ 2147483647 h 46"/>
              <a:gd name="T68" fmla="*/ 2147483647 w 32"/>
              <a:gd name="T69" fmla="*/ 2147483647 h 46"/>
              <a:gd name="T70" fmla="*/ 2147483647 w 32"/>
              <a:gd name="T71" fmla="*/ 2147483647 h 46"/>
              <a:gd name="T72" fmla="*/ 2147483647 w 32"/>
              <a:gd name="T73" fmla="*/ 2147483647 h 46"/>
              <a:gd name="T74" fmla="*/ 2147483647 w 32"/>
              <a:gd name="T75" fmla="*/ 2147483647 h 46"/>
              <a:gd name="T76" fmla="*/ 2147483647 w 32"/>
              <a:gd name="T77" fmla="*/ 2147483647 h 46"/>
              <a:gd name="T78" fmla="*/ 2147483647 w 32"/>
              <a:gd name="T79" fmla="*/ 2147483647 h 46"/>
              <a:gd name="T80" fmla="*/ 0 w 32"/>
              <a:gd name="T81" fmla="*/ 2147483647 h 46"/>
              <a:gd name="T82" fmla="*/ 0 w 32"/>
              <a:gd name="T83" fmla="*/ 2147483647 h 46"/>
              <a:gd name="T84" fmla="*/ 2147483647 w 32"/>
              <a:gd name="T85" fmla="*/ 2147483647 h 46"/>
              <a:gd name="T86" fmla="*/ 2147483647 w 32"/>
              <a:gd name="T87" fmla="*/ 2147483647 h 46"/>
              <a:gd name="T88" fmla="*/ 2147483647 w 32"/>
              <a:gd name="T89" fmla="*/ 2147483647 h 46"/>
              <a:gd name="T90" fmla="*/ 2147483647 w 32"/>
              <a:gd name="T91" fmla="*/ 2147483647 h 46"/>
              <a:gd name="T92" fmla="*/ 2147483647 w 32"/>
              <a:gd name="T93" fmla="*/ 2147483647 h 46"/>
              <a:gd name="T94" fmla="*/ 2147483647 w 32"/>
              <a:gd name="T95" fmla="*/ 2147483647 h 46"/>
              <a:gd name="T96" fmla="*/ 2147483647 w 32"/>
              <a:gd name="T97" fmla="*/ 2147483647 h 4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32"/>
              <a:gd name="T148" fmla="*/ 0 h 46"/>
              <a:gd name="T149" fmla="*/ 32 w 32"/>
              <a:gd name="T150" fmla="*/ 46 h 4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32" h="46">
                <a:moveTo>
                  <a:pt x="10" y="28"/>
                </a:moveTo>
                <a:lnTo>
                  <a:pt x="12" y="29"/>
                </a:lnTo>
                <a:lnTo>
                  <a:pt x="12" y="32"/>
                </a:lnTo>
                <a:lnTo>
                  <a:pt x="13" y="34"/>
                </a:lnTo>
                <a:lnTo>
                  <a:pt x="15" y="37"/>
                </a:lnTo>
                <a:lnTo>
                  <a:pt x="15" y="38"/>
                </a:lnTo>
                <a:lnTo>
                  <a:pt x="16" y="40"/>
                </a:lnTo>
                <a:lnTo>
                  <a:pt x="18" y="43"/>
                </a:lnTo>
                <a:lnTo>
                  <a:pt x="18" y="44"/>
                </a:lnTo>
                <a:lnTo>
                  <a:pt x="19" y="44"/>
                </a:lnTo>
                <a:lnTo>
                  <a:pt x="19" y="46"/>
                </a:lnTo>
                <a:lnTo>
                  <a:pt x="21" y="46"/>
                </a:lnTo>
                <a:lnTo>
                  <a:pt x="22" y="46"/>
                </a:lnTo>
                <a:lnTo>
                  <a:pt x="22" y="44"/>
                </a:lnTo>
                <a:lnTo>
                  <a:pt x="26" y="40"/>
                </a:lnTo>
                <a:lnTo>
                  <a:pt x="29" y="34"/>
                </a:lnTo>
                <a:lnTo>
                  <a:pt x="32" y="28"/>
                </a:lnTo>
                <a:lnTo>
                  <a:pt x="32" y="20"/>
                </a:lnTo>
                <a:lnTo>
                  <a:pt x="31" y="14"/>
                </a:lnTo>
                <a:lnTo>
                  <a:pt x="29" y="9"/>
                </a:lnTo>
                <a:lnTo>
                  <a:pt x="25" y="4"/>
                </a:lnTo>
                <a:lnTo>
                  <a:pt x="21" y="0"/>
                </a:lnTo>
                <a:lnTo>
                  <a:pt x="19" y="0"/>
                </a:lnTo>
                <a:lnTo>
                  <a:pt x="18" y="0"/>
                </a:lnTo>
                <a:lnTo>
                  <a:pt x="16" y="1"/>
                </a:lnTo>
                <a:lnTo>
                  <a:pt x="15" y="3"/>
                </a:lnTo>
                <a:lnTo>
                  <a:pt x="13" y="4"/>
                </a:lnTo>
                <a:lnTo>
                  <a:pt x="12" y="6"/>
                </a:lnTo>
                <a:lnTo>
                  <a:pt x="10" y="7"/>
                </a:lnTo>
                <a:lnTo>
                  <a:pt x="10" y="9"/>
                </a:lnTo>
                <a:lnTo>
                  <a:pt x="9" y="10"/>
                </a:lnTo>
                <a:lnTo>
                  <a:pt x="7" y="10"/>
                </a:lnTo>
                <a:lnTo>
                  <a:pt x="6" y="10"/>
                </a:lnTo>
                <a:lnTo>
                  <a:pt x="4" y="10"/>
                </a:lnTo>
                <a:lnTo>
                  <a:pt x="3" y="10"/>
                </a:lnTo>
                <a:lnTo>
                  <a:pt x="1" y="10"/>
                </a:lnTo>
                <a:lnTo>
                  <a:pt x="0" y="12"/>
                </a:lnTo>
                <a:lnTo>
                  <a:pt x="0" y="13"/>
                </a:lnTo>
                <a:lnTo>
                  <a:pt x="1" y="16"/>
                </a:lnTo>
                <a:lnTo>
                  <a:pt x="3" y="17"/>
                </a:lnTo>
                <a:lnTo>
                  <a:pt x="4" y="20"/>
                </a:lnTo>
                <a:lnTo>
                  <a:pt x="6" y="22"/>
                </a:lnTo>
                <a:lnTo>
                  <a:pt x="7" y="23"/>
                </a:lnTo>
                <a:lnTo>
                  <a:pt x="9" y="26"/>
                </a:lnTo>
                <a:lnTo>
                  <a:pt x="10" y="28"/>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408" name="Freeform 159"/>
          <p:cNvSpPr>
            <a:spLocks/>
          </p:cNvSpPr>
          <p:nvPr/>
        </p:nvSpPr>
        <p:spPr bwMode="auto">
          <a:xfrm>
            <a:off x="6192841" y="4775203"/>
            <a:ext cx="46037" cy="73025"/>
          </a:xfrm>
          <a:custGeom>
            <a:avLst/>
            <a:gdLst>
              <a:gd name="T0" fmla="*/ 2147483647 w 32"/>
              <a:gd name="T1" fmla="*/ 2147483647 h 46"/>
              <a:gd name="T2" fmla="*/ 2147483647 w 32"/>
              <a:gd name="T3" fmla="*/ 2147483647 h 46"/>
              <a:gd name="T4" fmla="*/ 2147483647 w 32"/>
              <a:gd name="T5" fmla="*/ 2147483647 h 46"/>
              <a:gd name="T6" fmla="*/ 2147483647 w 32"/>
              <a:gd name="T7" fmla="*/ 2147483647 h 46"/>
              <a:gd name="T8" fmla="*/ 2147483647 w 32"/>
              <a:gd name="T9" fmla="*/ 2147483647 h 46"/>
              <a:gd name="T10" fmla="*/ 2147483647 w 32"/>
              <a:gd name="T11" fmla="*/ 2147483647 h 46"/>
              <a:gd name="T12" fmla="*/ 2147483647 w 32"/>
              <a:gd name="T13" fmla="*/ 2147483647 h 46"/>
              <a:gd name="T14" fmla="*/ 2147483647 w 32"/>
              <a:gd name="T15" fmla="*/ 2147483647 h 46"/>
              <a:gd name="T16" fmla="*/ 2147483647 w 32"/>
              <a:gd name="T17" fmla="*/ 2147483647 h 46"/>
              <a:gd name="T18" fmla="*/ 2147483647 w 32"/>
              <a:gd name="T19" fmla="*/ 2147483647 h 46"/>
              <a:gd name="T20" fmla="*/ 2147483647 w 32"/>
              <a:gd name="T21" fmla="*/ 2147483647 h 46"/>
              <a:gd name="T22" fmla="*/ 2147483647 w 32"/>
              <a:gd name="T23" fmla="*/ 2147483647 h 46"/>
              <a:gd name="T24" fmla="*/ 2147483647 w 32"/>
              <a:gd name="T25" fmla="*/ 2147483647 h 46"/>
              <a:gd name="T26" fmla="*/ 2147483647 w 32"/>
              <a:gd name="T27" fmla="*/ 2147483647 h 46"/>
              <a:gd name="T28" fmla="*/ 2147483647 w 32"/>
              <a:gd name="T29" fmla="*/ 2147483647 h 46"/>
              <a:gd name="T30" fmla="*/ 2147483647 w 32"/>
              <a:gd name="T31" fmla="*/ 2147483647 h 46"/>
              <a:gd name="T32" fmla="*/ 2147483647 w 32"/>
              <a:gd name="T33" fmla="*/ 2147483647 h 46"/>
              <a:gd name="T34" fmla="*/ 2147483647 w 32"/>
              <a:gd name="T35" fmla="*/ 2147483647 h 46"/>
              <a:gd name="T36" fmla="*/ 2147483647 w 32"/>
              <a:gd name="T37" fmla="*/ 2147483647 h 46"/>
              <a:gd name="T38" fmla="*/ 2147483647 w 32"/>
              <a:gd name="T39" fmla="*/ 2147483647 h 46"/>
              <a:gd name="T40" fmla="*/ 2147483647 w 32"/>
              <a:gd name="T41" fmla="*/ 2147483647 h 46"/>
              <a:gd name="T42" fmla="*/ 2147483647 w 32"/>
              <a:gd name="T43" fmla="*/ 2147483647 h 46"/>
              <a:gd name="T44" fmla="*/ 2147483647 w 32"/>
              <a:gd name="T45" fmla="*/ 2147483647 h 46"/>
              <a:gd name="T46" fmla="*/ 2147483647 w 32"/>
              <a:gd name="T47" fmla="*/ 2147483647 h 46"/>
              <a:gd name="T48" fmla="*/ 2147483647 w 32"/>
              <a:gd name="T49" fmla="*/ 0 h 46"/>
              <a:gd name="T50" fmla="*/ 2147483647 w 32"/>
              <a:gd name="T51" fmla="*/ 0 h 46"/>
              <a:gd name="T52" fmla="*/ 2147483647 w 32"/>
              <a:gd name="T53" fmla="*/ 0 h 46"/>
              <a:gd name="T54" fmla="*/ 2147483647 w 32"/>
              <a:gd name="T55" fmla="*/ 2147483647 h 46"/>
              <a:gd name="T56" fmla="*/ 2147483647 w 32"/>
              <a:gd name="T57" fmla="*/ 2147483647 h 46"/>
              <a:gd name="T58" fmla="*/ 2147483647 w 32"/>
              <a:gd name="T59" fmla="*/ 2147483647 h 46"/>
              <a:gd name="T60" fmla="*/ 2147483647 w 32"/>
              <a:gd name="T61" fmla="*/ 2147483647 h 46"/>
              <a:gd name="T62" fmla="*/ 2147483647 w 32"/>
              <a:gd name="T63" fmla="*/ 2147483647 h 46"/>
              <a:gd name="T64" fmla="*/ 2147483647 w 32"/>
              <a:gd name="T65" fmla="*/ 2147483647 h 46"/>
              <a:gd name="T66" fmla="*/ 2147483647 w 32"/>
              <a:gd name="T67" fmla="*/ 2147483647 h 46"/>
              <a:gd name="T68" fmla="*/ 2147483647 w 32"/>
              <a:gd name="T69" fmla="*/ 2147483647 h 46"/>
              <a:gd name="T70" fmla="*/ 2147483647 w 32"/>
              <a:gd name="T71" fmla="*/ 2147483647 h 46"/>
              <a:gd name="T72" fmla="*/ 2147483647 w 32"/>
              <a:gd name="T73" fmla="*/ 2147483647 h 46"/>
              <a:gd name="T74" fmla="*/ 2147483647 w 32"/>
              <a:gd name="T75" fmla="*/ 2147483647 h 46"/>
              <a:gd name="T76" fmla="*/ 2147483647 w 32"/>
              <a:gd name="T77" fmla="*/ 2147483647 h 46"/>
              <a:gd name="T78" fmla="*/ 2147483647 w 32"/>
              <a:gd name="T79" fmla="*/ 2147483647 h 46"/>
              <a:gd name="T80" fmla="*/ 0 w 32"/>
              <a:gd name="T81" fmla="*/ 2147483647 h 46"/>
              <a:gd name="T82" fmla="*/ 0 w 32"/>
              <a:gd name="T83" fmla="*/ 2147483647 h 46"/>
              <a:gd name="T84" fmla="*/ 2147483647 w 32"/>
              <a:gd name="T85" fmla="*/ 2147483647 h 46"/>
              <a:gd name="T86" fmla="*/ 2147483647 w 32"/>
              <a:gd name="T87" fmla="*/ 2147483647 h 46"/>
              <a:gd name="T88" fmla="*/ 2147483647 w 32"/>
              <a:gd name="T89" fmla="*/ 2147483647 h 46"/>
              <a:gd name="T90" fmla="*/ 2147483647 w 32"/>
              <a:gd name="T91" fmla="*/ 2147483647 h 46"/>
              <a:gd name="T92" fmla="*/ 2147483647 w 32"/>
              <a:gd name="T93" fmla="*/ 2147483647 h 46"/>
              <a:gd name="T94" fmla="*/ 2147483647 w 32"/>
              <a:gd name="T95" fmla="*/ 2147483647 h 46"/>
              <a:gd name="T96" fmla="*/ 2147483647 w 32"/>
              <a:gd name="T97" fmla="*/ 2147483647 h 4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32"/>
              <a:gd name="T148" fmla="*/ 0 h 46"/>
              <a:gd name="T149" fmla="*/ 32 w 32"/>
              <a:gd name="T150" fmla="*/ 46 h 4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32" h="46">
                <a:moveTo>
                  <a:pt x="10" y="28"/>
                </a:moveTo>
                <a:lnTo>
                  <a:pt x="12" y="29"/>
                </a:lnTo>
                <a:lnTo>
                  <a:pt x="12" y="32"/>
                </a:lnTo>
                <a:lnTo>
                  <a:pt x="13" y="34"/>
                </a:lnTo>
                <a:lnTo>
                  <a:pt x="15" y="37"/>
                </a:lnTo>
                <a:lnTo>
                  <a:pt x="15" y="38"/>
                </a:lnTo>
                <a:lnTo>
                  <a:pt x="16" y="40"/>
                </a:lnTo>
                <a:lnTo>
                  <a:pt x="18" y="43"/>
                </a:lnTo>
                <a:lnTo>
                  <a:pt x="18" y="44"/>
                </a:lnTo>
                <a:lnTo>
                  <a:pt x="19" y="44"/>
                </a:lnTo>
                <a:lnTo>
                  <a:pt x="19" y="46"/>
                </a:lnTo>
                <a:lnTo>
                  <a:pt x="21" y="46"/>
                </a:lnTo>
                <a:lnTo>
                  <a:pt x="22" y="46"/>
                </a:lnTo>
                <a:lnTo>
                  <a:pt x="22" y="44"/>
                </a:lnTo>
                <a:lnTo>
                  <a:pt x="26" y="40"/>
                </a:lnTo>
                <a:lnTo>
                  <a:pt x="29" y="34"/>
                </a:lnTo>
                <a:lnTo>
                  <a:pt x="32" y="28"/>
                </a:lnTo>
                <a:lnTo>
                  <a:pt x="32" y="20"/>
                </a:lnTo>
                <a:lnTo>
                  <a:pt x="31" y="14"/>
                </a:lnTo>
                <a:lnTo>
                  <a:pt x="29" y="9"/>
                </a:lnTo>
                <a:lnTo>
                  <a:pt x="25" y="4"/>
                </a:lnTo>
                <a:lnTo>
                  <a:pt x="21" y="0"/>
                </a:lnTo>
                <a:lnTo>
                  <a:pt x="19" y="0"/>
                </a:lnTo>
                <a:lnTo>
                  <a:pt x="18" y="0"/>
                </a:lnTo>
                <a:lnTo>
                  <a:pt x="16" y="1"/>
                </a:lnTo>
                <a:lnTo>
                  <a:pt x="15" y="3"/>
                </a:lnTo>
                <a:lnTo>
                  <a:pt x="13" y="4"/>
                </a:lnTo>
                <a:lnTo>
                  <a:pt x="12" y="6"/>
                </a:lnTo>
                <a:lnTo>
                  <a:pt x="10" y="7"/>
                </a:lnTo>
                <a:lnTo>
                  <a:pt x="10" y="9"/>
                </a:lnTo>
                <a:lnTo>
                  <a:pt x="9" y="10"/>
                </a:lnTo>
                <a:lnTo>
                  <a:pt x="7" y="10"/>
                </a:lnTo>
                <a:lnTo>
                  <a:pt x="6" y="10"/>
                </a:lnTo>
                <a:lnTo>
                  <a:pt x="4" y="10"/>
                </a:lnTo>
                <a:lnTo>
                  <a:pt x="3" y="10"/>
                </a:lnTo>
                <a:lnTo>
                  <a:pt x="1" y="10"/>
                </a:lnTo>
                <a:lnTo>
                  <a:pt x="0" y="12"/>
                </a:lnTo>
                <a:lnTo>
                  <a:pt x="0" y="13"/>
                </a:lnTo>
                <a:lnTo>
                  <a:pt x="1" y="16"/>
                </a:lnTo>
                <a:lnTo>
                  <a:pt x="3" y="17"/>
                </a:lnTo>
                <a:lnTo>
                  <a:pt x="4" y="20"/>
                </a:lnTo>
                <a:lnTo>
                  <a:pt x="6" y="22"/>
                </a:lnTo>
                <a:lnTo>
                  <a:pt x="7" y="23"/>
                </a:lnTo>
                <a:lnTo>
                  <a:pt x="9" y="26"/>
                </a:lnTo>
                <a:lnTo>
                  <a:pt x="10" y="28"/>
                </a:lnTo>
              </a:path>
            </a:pathLst>
          </a:custGeom>
          <a:solidFill>
            <a:srgbClr val="FFFF00"/>
          </a:solidFill>
          <a:ln w="1588">
            <a:solidFill>
              <a:srgbClr val="990000"/>
            </a:solidFill>
            <a:round/>
            <a:headEnd/>
            <a:tailEnd/>
          </a:ln>
        </p:spPr>
        <p:txBody>
          <a:bodyPr/>
          <a:lstStyle/>
          <a:p>
            <a:endParaRPr lang="en-US"/>
          </a:p>
        </p:txBody>
      </p:sp>
      <p:sp>
        <p:nvSpPr>
          <p:cNvPr id="53409" name="Freeform 160"/>
          <p:cNvSpPr>
            <a:spLocks/>
          </p:cNvSpPr>
          <p:nvPr/>
        </p:nvSpPr>
        <p:spPr bwMode="auto">
          <a:xfrm>
            <a:off x="6192841" y="4775203"/>
            <a:ext cx="46037" cy="73025"/>
          </a:xfrm>
          <a:custGeom>
            <a:avLst/>
            <a:gdLst>
              <a:gd name="T0" fmla="*/ 2147483647 w 32"/>
              <a:gd name="T1" fmla="*/ 2147483647 h 46"/>
              <a:gd name="T2" fmla="*/ 2147483647 w 32"/>
              <a:gd name="T3" fmla="*/ 2147483647 h 46"/>
              <a:gd name="T4" fmla="*/ 2147483647 w 32"/>
              <a:gd name="T5" fmla="*/ 2147483647 h 46"/>
              <a:gd name="T6" fmla="*/ 2147483647 w 32"/>
              <a:gd name="T7" fmla="*/ 2147483647 h 46"/>
              <a:gd name="T8" fmla="*/ 2147483647 w 32"/>
              <a:gd name="T9" fmla="*/ 2147483647 h 46"/>
              <a:gd name="T10" fmla="*/ 2147483647 w 32"/>
              <a:gd name="T11" fmla="*/ 2147483647 h 46"/>
              <a:gd name="T12" fmla="*/ 2147483647 w 32"/>
              <a:gd name="T13" fmla="*/ 2147483647 h 46"/>
              <a:gd name="T14" fmla="*/ 2147483647 w 32"/>
              <a:gd name="T15" fmla="*/ 2147483647 h 46"/>
              <a:gd name="T16" fmla="*/ 2147483647 w 32"/>
              <a:gd name="T17" fmla="*/ 2147483647 h 46"/>
              <a:gd name="T18" fmla="*/ 2147483647 w 32"/>
              <a:gd name="T19" fmla="*/ 2147483647 h 46"/>
              <a:gd name="T20" fmla="*/ 2147483647 w 32"/>
              <a:gd name="T21" fmla="*/ 2147483647 h 46"/>
              <a:gd name="T22" fmla="*/ 2147483647 w 32"/>
              <a:gd name="T23" fmla="*/ 2147483647 h 46"/>
              <a:gd name="T24" fmla="*/ 2147483647 w 32"/>
              <a:gd name="T25" fmla="*/ 2147483647 h 46"/>
              <a:gd name="T26" fmla="*/ 2147483647 w 32"/>
              <a:gd name="T27" fmla="*/ 2147483647 h 46"/>
              <a:gd name="T28" fmla="*/ 2147483647 w 32"/>
              <a:gd name="T29" fmla="*/ 2147483647 h 46"/>
              <a:gd name="T30" fmla="*/ 2147483647 w 32"/>
              <a:gd name="T31" fmla="*/ 2147483647 h 46"/>
              <a:gd name="T32" fmla="*/ 2147483647 w 32"/>
              <a:gd name="T33" fmla="*/ 2147483647 h 46"/>
              <a:gd name="T34" fmla="*/ 2147483647 w 32"/>
              <a:gd name="T35" fmla="*/ 2147483647 h 46"/>
              <a:gd name="T36" fmla="*/ 2147483647 w 32"/>
              <a:gd name="T37" fmla="*/ 2147483647 h 46"/>
              <a:gd name="T38" fmla="*/ 2147483647 w 32"/>
              <a:gd name="T39" fmla="*/ 2147483647 h 46"/>
              <a:gd name="T40" fmla="*/ 2147483647 w 32"/>
              <a:gd name="T41" fmla="*/ 2147483647 h 46"/>
              <a:gd name="T42" fmla="*/ 2147483647 w 32"/>
              <a:gd name="T43" fmla="*/ 2147483647 h 46"/>
              <a:gd name="T44" fmla="*/ 2147483647 w 32"/>
              <a:gd name="T45" fmla="*/ 2147483647 h 46"/>
              <a:gd name="T46" fmla="*/ 2147483647 w 32"/>
              <a:gd name="T47" fmla="*/ 2147483647 h 46"/>
              <a:gd name="T48" fmla="*/ 2147483647 w 32"/>
              <a:gd name="T49" fmla="*/ 0 h 46"/>
              <a:gd name="T50" fmla="*/ 2147483647 w 32"/>
              <a:gd name="T51" fmla="*/ 0 h 46"/>
              <a:gd name="T52" fmla="*/ 2147483647 w 32"/>
              <a:gd name="T53" fmla="*/ 0 h 46"/>
              <a:gd name="T54" fmla="*/ 2147483647 w 32"/>
              <a:gd name="T55" fmla="*/ 2147483647 h 46"/>
              <a:gd name="T56" fmla="*/ 2147483647 w 32"/>
              <a:gd name="T57" fmla="*/ 2147483647 h 46"/>
              <a:gd name="T58" fmla="*/ 2147483647 w 32"/>
              <a:gd name="T59" fmla="*/ 2147483647 h 46"/>
              <a:gd name="T60" fmla="*/ 2147483647 w 32"/>
              <a:gd name="T61" fmla="*/ 2147483647 h 46"/>
              <a:gd name="T62" fmla="*/ 2147483647 w 32"/>
              <a:gd name="T63" fmla="*/ 2147483647 h 46"/>
              <a:gd name="T64" fmla="*/ 2147483647 w 32"/>
              <a:gd name="T65" fmla="*/ 2147483647 h 46"/>
              <a:gd name="T66" fmla="*/ 2147483647 w 32"/>
              <a:gd name="T67" fmla="*/ 2147483647 h 46"/>
              <a:gd name="T68" fmla="*/ 2147483647 w 32"/>
              <a:gd name="T69" fmla="*/ 2147483647 h 46"/>
              <a:gd name="T70" fmla="*/ 2147483647 w 32"/>
              <a:gd name="T71" fmla="*/ 2147483647 h 46"/>
              <a:gd name="T72" fmla="*/ 2147483647 w 32"/>
              <a:gd name="T73" fmla="*/ 2147483647 h 46"/>
              <a:gd name="T74" fmla="*/ 2147483647 w 32"/>
              <a:gd name="T75" fmla="*/ 2147483647 h 46"/>
              <a:gd name="T76" fmla="*/ 2147483647 w 32"/>
              <a:gd name="T77" fmla="*/ 2147483647 h 46"/>
              <a:gd name="T78" fmla="*/ 2147483647 w 32"/>
              <a:gd name="T79" fmla="*/ 2147483647 h 46"/>
              <a:gd name="T80" fmla="*/ 0 w 32"/>
              <a:gd name="T81" fmla="*/ 2147483647 h 46"/>
              <a:gd name="T82" fmla="*/ 0 w 32"/>
              <a:gd name="T83" fmla="*/ 2147483647 h 46"/>
              <a:gd name="T84" fmla="*/ 2147483647 w 32"/>
              <a:gd name="T85" fmla="*/ 2147483647 h 46"/>
              <a:gd name="T86" fmla="*/ 2147483647 w 32"/>
              <a:gd name="T87" fmla="*/ 2147483647 h 46"/>
              <a:gd name="T88" fmla="*/ 2147483647 w 32"/>
              <a:gd name="T89" fmla="*/ 2147483647 h 46"/>
              <a:gd name="T90" fmla="*/ 2147483647 w 32"/>
              <a:gd name="T91" fmla="*/ 2147483647 h 46"/>
              <a:gd name="T92" fmla="*/ 2147483647 w 32"/>
              <a:gd name="T93" fmla="*/ 2147483647 h 46"/>
              <a:gd name="T94" fmla="*/ 2147483647 w 32"/>
              <a:gd name="T95" fmla="*/ 2147483647 h 46"/>
              <a:gd name="T96" fmla="*/ 2147483647 w 32"/>
              <a:gd name="T97" fmla="*/ 2147483647 h 4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32"/>
              <a:gd name="T148" fmla="*/ 0 h 46"/>
              <a:gd name="T149" fmla="*/ 32 w 32"/>
              <a:gd name="T150" fmla="*/ 46 h 4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32" h="46">
                <a:moveTo>
                  <a:pt x="10" y="28"/>
                </a:moveTo>
                <a:lnTo>
                  <a:pt x="12" y="29"/>
                </a:lnTo>
                <a:lnTo>
                  <a:pt x="12" y="32"/>
                </a:lnTo>
                <a:lnTo>
                  <a:pt x="13" y="34"/>
                </a:lnTo>
                <a:lnTo>
                  <a:pt x="15" y="37"/>
                </a:lnTo>
                <a:lnTo>
                  <a:pt x="15" y="38"/>
                </a:lnTo>
                <a:lnTo>
                  <a:pt x="16" y="40"/>
                </a:lnTo>
                <a:lnTo>
                  <a:pt x="18" y="43"/>
                </a:lnTo>
                <a:lnTo>
                  <a:pt x="18" y="44"/>
                </a:lnTo>
                <a:lnTo>
                  <a:pt x="19" y="44"/>
                </a:lnTo>
                <a:lnTo>
                  <a:pt x="19" y="46"/>
                </a:lnTo>
                <a:lnTo>
                  <a:pt x="21" y="46"/>
                </a:lnTo>
                <a:lnTo>
                  <a:pt x="22" y="46"/>
                </a:lnTo>
                <a:lnTo>
                  <a:pt x="22" y="44"/>
                </a:lnTo>
                <a:lnTo>
                  <a:pt x="26" y="40"/>
                </a:lnTo>
                <a:lnTo>
                  <a:pt x="29" y="34"/>
                </a:lnTo>
                <a:lnTo>
                  <a:pt x="32" y="28"/>
                </a:lnTo>
                <a:lnTo>
                  <a:pt x="32" y="20"/>
                </a:lnTo>
                <a:lnTo>
                  <a:pt x="31" y="14"/>
                </a:lnTo>
                <a:lnTo>
                  <a:pt x="29" y="9"/>
                </a:lnTo>
                <a:lnTo>
                  <a:pt x="25" y="4"/>
                </a:lnTo>
                <a:lnTo>
                  <a:pt x="21" y="0"/>
                </a:lnTo>
                <a:lnTo>
                  <a:pt x="19" y="0"/>
                </a:lnTo>
                <a:lnTo>
                  <a:pt x="18" y="0"/>
                </a:lnTo>
                <a:lnTo>
                  <a:pt x="16" y="1"/>
                </a:lnTo>
                <a:lnTo>
                  <a:pt x="15" y="3"/>
                </a:lnTo>
                <a:lnTo>
                  <a:pt x="13" y="4"/>
                </a:lnTo>
                <a:lnTo>
                  <a:pt x="12" y="6"/>
                </a:lnTo>
                <a:lnTo>
                  <a:pt x="10" y="7"/>
                </a:lnTo>
                <a:lnTo>
                  <a:pt x="10" y="9"/>
                </a:lnTo>
                <a:lnTo>
                  <a:pt x="9" y="10"/>
                </a:lnTo>
                <a:lnTo>
                  <a:pt x="7" y="10"/>
                </a:lnTo>
                <a:lnTo>
                  <a:pt x="6" y="10"/>
                </a:lnTo>
                <a:lnTo>
                  <a:pt x="4" y="10"/>
                </a:lnTo>
                <a:lnTo>
                  <a:pt x="3" y="10"/>
                </a:lnTo>
                <a:lnTo>
                  <a:pt x="1" y="10"/>
                </a:lnTo>
                <a:lnTo>
                  <a:pt x="0" y="12"/>
                </a:lnTo>
                <a:lnTo>
                  <a:pt x="0" y="13"/>
                </a:lnTo>
                <a:lnTo>
                  <a:pt x="1" y="16"/>
                </a:lnTo>
                <a:lnTo>
                  <a:pt x="3" y="17"/>
                </a:lnTo>
                <a:lnTo>
                  <a:pt x="4" y="20"/>
                </a:lnTo>
                <a:lnTo>
                  <a:pt x="6" y="22"/>
                </a:lnTo>
                <a:lnTo>
                  <a:pt x="7" y="23"/>
                </a:lnTo>
                <a:lnTo>
                  <a:pt x="9" y="26"/>
                </a:lnTo>
                <a:lnTo>
                  <a:pt x="10" y="28"/>
                </a:lnTo>
              </a:path>
            </a:pathLst>
          </a:custGeom>
          <a:solidFill>
            <a:srgbClr val="FFFF00"/>
          </a:solidFill>
          <a:ln w="4763">
            <a:solidFill>
              <a:srgbClr val="990000"/>
            </a:solidFill>
            <a:round/>
            <a:headEnd/>
            <a:tailEnd/>
          </a:ln>
        </p:spPr>
        <p:txBody>
          <a:bodyPr/>
          <a:lstStyle/>
          <a:p>
            <a:endParaRPr lang="en-US"/>
          </a:p>
        </p:txBody>
      </p:sp>
      <p:sp>
        <p:nvSpPr>
          <p:cNvPr id="53410" name="Freeform 161"/>
          <p:cNvSpPr>
            <a:spLocks/>
          </p:cNvSpPr>
          <p:nvPr/>
        </p:nvSpPr>
        <p:spPr bwMode="auto">
          <a:xfrm>
            <a:off x="6175376" y="4181475"/>
            <a:ext cx="374651" cy="369888"/>
          </a:xfrm>
          <a:custGeom>
            <a:avLst/>
            <a:gdLst>
              <a:gd name="T0" fmla="*/ 2147483647 w 266"/>
              <a:gd name="T1" fmla="*/ 2147483647 h 233"/>
              <a:gd name="T2" fmla="*/ 2147483647 w 266"/>
              <a:gd name="T3" fmla="*/ 2147483647 h 233"/>
              <a:gd name="T4" fmla="*/ 2147483647 w 266"/>
              <a:gd name="T5" fmla="*/ 2147483647 h 233"/>
              <a:gd name="T6" fmla="*/ 2147483647 w 266"/>
              <a:gd name="T7" fmla="*/ 2147483647 h 233"/>
              <a:gd name="T8" fmla="*/ 2147483647 w 266"/>
              <a:gd name="T9" fmla="*/ 2147483647 h 233"/>
              <a:gd name="T10" fmla="*/ 2147483647 w 266"/>
              <a:gd name="T11" fmla="*/ 2147483647 h 233"/>
              <a:gd name="T12" fmla="*/ 2147483647 w 266"/>
              <a:gd name="T13" fmla="*/ 2147483647 h 233"/>
              <a:gd name="T14" fmla="*/ 2147483647 w 266"/>
              <a:gd name="T15" fmla="*/ 2147483647 h 233"/>
              <a:gd name="T16" fmla="*/ 2147483647 w 266"/>
              <a:gd name="T17" fmla="*/ 2147483647 h 233"/>
              <a:gd name="T18" fmla="*/ 2147483647 w 266"/>
              <a:gd name="T19" fmla="*/ 2147483647 h 233"/>
              <a:gd name="T20" fmla="*/ 2147483647 w 266"/>
              <a:gd name="T21" fmla="*/ 2147483647 h 233"/>
              <a:gd name="T22" fmla="*/ 2147483647 w 266"/>
              <a:gd name="T23" fmla="*/ 2147483647 h 233"/>
              <a:gd name="T24" fmla="*/ 2147483647 w 266"/>
              <a:gd name="T25" fmla="*/ 2147483647 h 233"/>
              <a:gd name="T26" fmla="*/ 2147483647 w 266"/>
              <a:gd name="T27" fmla="*/ 2147483647 h 233"/>
              <a:gd name="T28" fmla="*/ 2147483647 w 266"/>
              <a:gd name="T29" fmla="*/ 2147483647 h 233"/>
              <a:gd name="T30" fmla="*/ 2147483647 w 266"/>
              <a:gd name="T31" fmla="*/ 2147483647 h 233"/>
              <a:gd name="T32" fmla="*/ 2147483647 w 266"/>
              <a:gd name="T33" fmla="*/ 2147483647 h 233"/>
              <a:gd name="T34" fmla="*/ 2147483647 w 266"/>
              <a:gd name="T35" fmla="*/ 2147483647 h 233"/>
              <a:gd name="T36" fmla="*/ 2147483647 w 266"/>
              <a:gd name="T37" fmla="*/ 2147483647 h 233"/>
              <a:gd name="T38" fmla="*/ 2147483647 w 266"/>
              <a:gd name="T39" fmla="*/ 2147483647 h 233"/>
              <a:gd name="T40" fmla="*/ 2147483647 w 266"/>
              <a:gd name="T41" fmla="*/ 2147483647 h 233"/>
              <a:gd name="T42" fmla="*/ 2147483647 w 266"/>
              <a:gd name="T43" fmla="*/ 2147483647 h 233"/>
              <a:gd name="T44" fmla="*/ 2147483647 w 266"/>
              <a:gd name="T45" fmla="*/ 2147483647 h 233"/>
              <a:gd name="T46" fmla="*/ 2147483647 w 266"/>
              <a:gd name="T47" fmla="*/ 2147483647 h 233"/>
              <a:gd name="T48" fmla="*/ 2147483647 w 266"/>
              <a:gd name="T49" fmla="*/ 2147483647 h 233"/>
              <a:gd name="T50" fmla="*/ 2147483647 w 266"/>
              <a:gd name="T51" fmla="*/ 2147483647 h 233"/>
              <a:gd name="T52" fmla="*/ 2147483647 w 266"/>
              <a:gd name="T53" fmla="*/ 2147483647 h 233"/>
              <a:gd name="T54" fmla="*/ 2147483647 w 266"/>
              <a:gd name="T55" fmla="*/ 2147483647 h 233"/>
              <a:gd name="T56" fmla="*/ 2147483647 w 266"/>
              <a:gd name="T57" fmla="*/ 2147483647 h 233"/>
              <a:gd name="T58" fmla="*/ 2147483647 w 266"/>
              <a:gd name="T59" fmla="*/ 2147483647 h 233"/>
              <a:gd name="T60" fmla="*/ 2147483647 w 266"/>
              <a:gd name="T61" fmla="*/ 2147483647 h 233"/>
              <a:gd name="T62" fmla="*/ 2147483647 w 266"/>
              <a:gd name="T63" fmla="*/ 2147483647 h 233"/>
              <a:gd name="T64" fmla="*/ 2147483647 w 266"/>
              <a:gd name="T65" fmla="*/ 2147483647 h 233"/>
              <a:gd name="T66" fmla="*/ 2147483647 w 266"/>
              <a:gd name="T67" fmla="*/ 0 h 233"/>
              <a:gd name="T68" fmla="*/ 2147483647 w 266"/>
              <a:gd name="T69" fmla="*/ 2147483647 h 233"/>
              <a:gd name="T70" fmla="*/ 2147483647 w 266"/>
              <a:gd name="T71" fmla="*/ 2147483647 h 233"/>
              <a:gd name="T72" fmla="*/ 2147483647 w 266"/>
              <a:gd name="T73" fmla="*/ 2147483647 h 233"/>
              <a:gd name="T74" fmla="*/ 2147483647 w 266"/>
              <a:gd name="T75" fmla="*/ 2147483647 h 233"/>
              <a:gd name="T76" fmla="*/ 2147483647 w 266"/>
              <a:gd name="T77" fmla="*/ 2147483647 h 233"/>
              <a:gd name="T78" fmla="*/ 2147483647 w 266"/>
              <a:gd name="T79" fmla="*/ 2147483647 h 233"/>
              <a:gd name="T80" fmla="*/ 0 w 266"/>
              <a:gd name="T81" fmla="*/ 2147483647 h 233"/>
              <a:gd name="T82" fmla="*/ 2147483647 w 266"/>
              <a:gd name="T83" fmla="*/ 2147483647 h 233"/>
              <a:gd name="T84" fmla="*/ 2147483647 w 266"/>
              <a:gd name="T85" fmla="*/ 2147483647 h 233"/>
              <a:gd name="T86" fmla="*/ 2147483647 w 266"/>
              <a:gd name="T87" fmla="*/ 2147483647 h 233"/>
              <a:gd name="T88" fmla="*/ 2147483647 w 266"/>
              <a:gd name="T89" fmla="*/ 2147483647 h 233"/>
              <a:gd name="T90" fmla="*/ 2147483647 w 266"/>
              <a:gd name="T91" fmla="*/ 2147483647 h 233"/>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266"/>
              <a:gd name="T139" fmla="*/ 0 h 233"/>
              <a:gd name="T140" fmla="*/ 266 w 266"/>
              <a:gd name="T141" fmla="*/ 233 h 233"/>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266" h="233">
                <a:moveTo>
                  <a:pt x="78" y="190"/>
                </a:moveTo>
                <a:lnTo>
                  <a:pt x="82" y="194"/>
                </a:lnTo>
                <a:lnTo>
                  <a:pt x="85" y="197"/>
                </a:lnTo>
                <a:lnTo>
                  <a:pt x="87" y="202"/>
                </a:lnTo>
                <a:lnTo>
                  <a:pt x="87" y="205"/>
                </a:lnTo>
                <a:lnTo>
                  <a:pt x="90" y="208"/>
                </a:lnTo>
                <a:lnTo>
                  <a:pt x="94" y="212"/>
                </a:lnTo>
                <a:lnTo>
                  <a:pt x="103" y="218"/>
                </a:lnTo>
                <a:lnTo>
                  <a:pt x="116" y="227"/>
                </a:lnTo>
                <a:lnTo>
                  <a:pt x="119" y="229"/>
                </a:lnTo>
                <a:lnTo>
                  <a:pt x="122" y="229"/>
                </a:lnTo>
                <a:lnTo>
                  <a:pt x="125" y="230"/>
                </a:lnTo>
                <a:lnTo>
                  <a:pt x="130" y="232"/>
                </a:lnTo>
                <a:lnTo>
                  <a:pt x="133" y="233"/>
                </a:lnTo>
                <a:lnTo>
                  <a:pt x="139" y="233"/>
                </a:lnTo>
                <a:lnTo>
                  <a:pt x="143" y="233"/>
                </a:lnTo>
                <a:lnTo>
                  <a:pt x="149" y="233"/>
                </a:lnTo>
                <a:lnTo>
                  <a:pt x="152" y="233"/>
                </a:lnTo>
                <a:lnTo>
                  <a:pt x="158" y="232"/>
                </a:lnTo>
                <a:lnTo>
                  <a:pt x="162" y="229"/>
                </a:lnTo>
                <a:lnTo>
                  <a:pt x="168" y="226"/>
                </a:lnTo>
                <a:lnTo>
                  <a:pt x="173" y="224"/>
                </a:lnTo>
                <a:lnTo>
                  <a:pt x="177" y="221"/>
                </a:lnTo>
                <a:lnTo>
                  <a:pt x="181" y="218"/>
                </a:lnTo>
                <a:lnTo>
                  <a:pt x="186" y="217"/>
                </a:lnTo>
                <a:lnTo>
                  <a:pt x="187" y="215"/>
                </a:lnTo>
                <a:lnTo>
                  <a:pt x="187" y="214"/>
                </a:lnTo>
                <a:lnTo>
                  <a:pt x="189" y="212"/>
                </a:lnTo>
                <a:lnTo>
                  <a:pt x="190" y="211"/>
                </a:lnTo>
                <a:lnTo>
                  <a:pt x="190" y="209"/>
                </a:lnTo>
                <a:lnTo>
                  <a:pt x="192" y="208"/>
                </a:lnTo>
                <a:lnTo>
                  <a:pt x="193" y="206"/>
                </a:lnTo>
                <a:lnTo>
                  <a:pt x="201" y="203"/>
                </a:lnTo>
                <a:lnTo>
                  <a:pt x="208" y="202"/>
                </a:lnTo>
                <a:lnTo>
                  <a:pt x="215" y="202"/>
                </a:lnTo>
                <a:lnTo>
                  <a:pt x="224" y="202"/>
                </a:lnTo>
                <a:lnTo>
                  <a:pt x="232" y="203"/>
                </a:lnTo>
                <a:lnTo>
                  <a:pt x="239" y="202"/>
                </a:lnTo>
                <a:lnTo>
                  <a:pt x="247" y="200"/>
                </a:lnTo>
                <a:lnTo>
                  <a:pt x="254" y="197"/>
                </a:lnTo>
                <a:lnTo>
                  <a:pt x="257" y="194"/>
                </a:lnTo>
                <a:lnTo>
                  <a:pt x="260" y="192"/>
                </a:lnTo>
                <a:lnTo>
                  <a:pt x="263" y="189"/>
                </a:lnTo>
                <a:lnTo>
                  <a:pt x="264" y="184"/>
                </a:lnTo>
                <a:lnTo>
                  <a:pt x="266" y="180"/>
                </a:lnTo>
                <a:lnTo>
                  <a:pt x="266" y="175"/>
                </a:lnTo>
                <a:lnTo>
                  <a:pt x="266" y="172"/>
                </a:lnTo>
                <a:lnTo>
                  <a:pt x="264" y="168"/>
                </a:lnTo>
                <a:lnTo>
                  <a:pt x="261" y="163"/>
                </a:lnTo>
                <a:lnTo>
                  <a:pt x="258" y="159"/>
                </a:lnTo>
                <a:lnTo>
                  <a:pt x="254" y="155"/>
                </a:lnTo>
                <a:lnTo>
                  <a:pt x="251" y="152"/>
                </a:lnTo>
                <a:lnTo>
                  <a:pt x="247" y="149"/>
                </a:lnTo>
                <a:lnTo>
                  <a:pt x="244" y="144"/>
                </a:lnTo>
                <a:lnTo>
                  <a:pt x="241" y="141"/>
                </a:lnTo>
                <a:lnTo>
                  <a:pt x="238" y="138"/>
                </a:lnTo>
                <a:lnTo>
                  <a:pt x="236" y="134"/>
                </a:lnTo>
                <a:lnTo>
                  <a:pt x="236" y="129"/>
                </a:lnTo>
                <a:lnTo>
                  <a:pt x="236" y="125"/>
                </a:lnTo>
                <a:lnTo>
                  <a:pt x="238" y="120"/>
                </a:lnTo>
                <a:lnTo>
                  <a:pt x="241" y="113"/>
                </a:lnTo>
                <a:lnTo>
                  <a:pt x="245" y="104"/>
                </a:lnTo>
                <a:lnTo>
                  <a:pt x="250" y="95"/>
                </a:lnTo>
                <a:lnTo>
                  <a:pt x="252" y="88"/>
                </a:lnTo>
                <a:lnTo>
                  <a:pt x="254" y="83"/>
                </a:lnTo>
                <a:lnTo>
                  <a:pt x="254" y="79"/>
                </a:lnTo>
                <a:lnTo>
                  <a:pt x="252" y="75"/>
                </a:lnTo>
                <a:lnTo>
                  <a:pt x="251" y="69"/>
                </a:lnTo>
                <a:lnTo>
                  <a:pt x="250" y="67"/>
                </a:lnTo>
                <a:lnTo>
                  <a:pt x="248" y="66"/>
                </a:lnTo>
                <a:lnTo>
                  <a:pt x="247" y="64"/>
                </a:lnTo>
                <a:lnTo>
                  <a:pt x="244" y="64"/>
                </a:lnTo>
                <a:lnTo>
                  <a:pt x="242" y="63"/>
                </a:lnTo>
                <a:lnTo>
                  <a:pt x="239" y="63"/>
                </a:lnTo>
                <a:lnTo>
                  <a:pt x="236" y="63"/>
                </a:lnTo>
                <a:lnTo>
                  <a:pt x="233" y="61"/>
                </a:lnTo>
                <a:lnTo>
                  <a:pt x="230" y="60"/>
                </a:lnTo>
                <a:lnTo>
                  <a:pt x="227" y="58"/>
                </a:lnTo>
                <a:lnTo>
                  <a:pt x="226" y="57"/>
                </a:lnTo>
                <a:lnTo>
                  <a:pt x="226" y="55"/>
                </a:lnTo>
                <a:lnTo>
                  <a:pt x="224" y="54"/>
                </a:lnTo>
                <a:lnTo>
                  <a:pt x="224" y="52"/>
                </a:lnTo>
                <a:lnTo>
                  <a:pt x="224" y="49"/>
                </a:lnTo>
                <a:lnTo>
                  <a:pt x="224" y="46"/>
                </a:lnTo>
                <a:lnTo>
                  <a:pt x="223" y="42"/>
                </a:lnTo>
                <a:lnTo>
                  <a:pt x="220" y="36"/>
                </a:lnTo>
                <a:lnTo>
                  <a:pt x="215" y="32"/>
                </a:lnTo>
                <a:lnTo>
                  <a:pt x="211" y="27"/>
                </a:lnTo>
                <a:lnTo>
                  <a:pt x="204" y="24"/>
                </a:lnTo>
                <a:lnTo>
                  <a:pt x="198" y="21"/>
                </a:lnTo>
                <a:lnTo>
                  <a:pt x="190" y="21"/>
                </a:lnTo>
                <a:lnTo>
                  <a:pt x="184" y="21"/>
                </a:lnTo>
                <a:lnTo>
                  <a:pt x="176" y="21"/>
                </a:lnTo>
                <a:lnTo>
                  <a:pt x="167" y="20"/>
                </a:lnTo>
                <a:lnTo>
                  <a:pt x="159" y="15"/>
                </a:lnTo>
                <a:lnTo>
                  <a:pt x="150" y="11"/>
                </a:lnTo>
                <a:lnTo>
                  <a:pt x="142" y="5"/>
                </a:lnTo>
                <a:lnTo>
                  <a:pt x="133" y="2"/>
                </a:lnTo>
                <a:lnTo>
                  <a:pt x="128" y="0"/>
                </a:lnTo>
                <a:lnTo>
                  <a:pt x="122" y="0"/>
                </a:lnTo>
                <a:lnTo>
                  <a:pt x="118" y="0"/>
                </a:lnTo>
                <a:lnTo>
                  <a:pt x="113" y="2"/>
                </a:lnTo>
                <a:lnTo>
                  <a:pt x="109" y="3"/>
                </a:lnTo>
                <a:lnTo>
                  <a:pt x="108" y="6"/>
                </a:lnTo>
                <a:lnTo>
                  <a:pt x="105" y="9"/>
                </a:lnTo>
                <a:lnTo>
                  <a:pt x="102" y="12"/>
                </a:lnTo>
                <a:lnTo>
                  <a:pt x="100" y="17"/>
                </a:lnTo>
                <a:lnTo>
                  <a:pt x="97" y="20"/>
                </a:lnTo>
                <a:lnTo>
                  <a:pt x="96" y="21"/>
                </a:lnTo>
                <a:lnTo>
                  <a:pt x="94" y="23"/>
                </a:lnTo>
                <a:lnTo>
                  <a:pt x="82" y="27"/>
                </a:lnTo>
                <a:lnTo>
                  <a:pt x="71" y="29"/>
                </a:lnTo>
                <a:lnTo>
                  <a:pt x="57" y="30"/>
                </a:lnTo>
                <a:lnTo>
                  <a:pt x="44" y="30"/>
                </a:lnTo>
                <a:lnTo>
                  <a:pt x="32" y="32"/>
                </a:lnTo>
                <a:lnTo>
                  <a:pt x="20" y="33"/>
                </a:lnTo>
                <a:lnTo>
                  <a:pt x="16" y="36"/>
                </a:lnTo>
                <a:lnTo>
                  <a:pt x="10" y="39"/>
                </a:lnTo>
                <a:lnTo>
                  <a:pt x="7" y="42"/>
                </a:lnTo>
                <a:lnTo>
                  <a:pt x="4" y="46"/>
                </a:lnTo>
                <a:lnTo>
                  <a:pt x="1" y="55"/>
                </a:lnTo>
                <a:lnTo>
                  <a:pt x="0" y="70"/>
                </a:lnTo>
                <a:lnTo>
                  <a:pt x="0" y="86"/>
                </a:lnTo>
                <a:lnTo>
                  <a:pt x="0" y="106"/>
                </a:lnTo>
                <a:lnTo>
                  <a:pt x="1" y="125"/>
                </a:lnTo>
                <a:lnTo>
                  <a:pt x="4" y="143"/>
                </a:lnTo>
                <a:lnTo>
                  <a:pt x="7" y="156"/>
                </a:lnTo>
                <a:lnTo>
                  <a:pt x="10" y="165"/>
                </a:lnTo>
                <a:lnTo>
                  <a:pt x="14" y="171"/>
                </a:lnTo>
                <a:lnTo>
                  <a:pt x="20" y="177"/>
                </a:lnTo>
                <a:lnTo>
                  <a:pt x="29" y="183"/>
                </a:lnTo>
                <a:lnTo>
                  <a:pt x="39" y="187"/>
                </a:lnTo>
                <a:lnTo>
                  <a:pt x="50" y="190"/>
                </a:lnTo>
                <a:lnTo>
                  <a:pt x="60" y="193"/>
                </a:lnTo>
                <a:lnTo>
                  <a:pt x="65" y="193"/>
                </a:lnTo>
                <a:lnTo>
                  <a:pt x="71" y="193"/>
                </a:lnTo>
                <a:lnTo>
                  <a:pt x="73" y="192"/>
                </a:lnTo>
                <a:lnTo>
                  <a:pt x="78" y="190"/>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411" name="Freeform 162"/>
          <p:cNvSpPr>
            <a:spLocks/>
          </p:cNvSpPr>
          <p:nvPr/>
        </p:nvSpPr>
        <p:spPr bwMode="auto">
          <a:xfrm>
            <a:off x="6445253" y="4405314"/>
            <a:ext cx="92075" cy="88900"/>
          </a:xfrm>
          <a:custGeom>
            <a:avLst/>
            <a:gdLst>
              <a:gd name="T0" fmla="*/ 0 w 65"/>
              <a:gd name="T1" fmla="*/ 2147483647 h 56"/>
              <a:gd name="T2" fmla="*/ 2147483647 w 65"/>
              <a:gd name="T3" fmla="*/ 2147483647 h 56"/>
              <a:gd name="T4" fmla="*/ 2147483647 w 65"/>
              <a:gd name="T5" fmla="*/ 2147483647 h 56"/>
              <a:gd name="T6" fmla="*/ 2147483647 w 65"/>
              <a:gd name="T7" fmla="*/ 2147483647 h 56"/>
              <a:gd name="T8" fmla="*/ 2147483647 w 65"/>
              <a:gd name="T9" fmla="*/ 2147483647 h 56"/>
              <a:gd name="T10" fmla="*/ 2147483647 w 65"/>
              <a:gd name="T11" fmla="*/ 2147483647 h 56"/>
              <a:gd name="T12" fmla="*/ 2147483647 w 65"/>
              <a:gd name="T13" fmla="*/ 2147483647 h 56"/>
              <a:gd name="T14" fmla="*/ 2147483647 w 65"/>
              <a:gd name="T15" fmla="*/ 2147483647 h 56"/>
              <a:gd name="T16" fmla="*/ 2147483647 w 65"/>
              <a:gd name="T17" fmla="*/ 2147483647 h 56"/>
              <a:gd name="T18" fmla="*/ 2147483647 w 65"/>
              <a:gd name="T19" fmla="*/ 2147483647 h 56"/>
              <a:gd name="T20" fmla="*/ 2147483647 w 65"/>
              <a:gd name="T21" fmla="*/ 2147483647 h 56"/>
              <a:gd name="T22" fmla="*/ 2147483647 w 65"/>
              <a:gd name="T23" fmla="*/ 2147483647 h 56"/>
              <a:gd name="T24" fmla="*/ 2147483647 w 65"/>
              <a:gd name="T25" fmla="*/ 2147483647 h 56"/>
              <a:gd name="T26" fmla="*/ 2147483647 w 65"/>
              <a:gd name="T27" fmla="*/ 2147483647 h 56"/>
              <a:gd name="T28" fmla="*/ 2147483647 w 65"/>
              <a:gd name="T29" fmla="*/ 2147483647 h 56"/>
              <a:gd name="T30" fmla="*/ 2147483647 w 65"/>
              <a:gd name="T31" fmla="*/ 2147483647 h 56"/>
              <a:gd name="T32" fmla="*/ 2147483647 w 65"/>
              <a:gd name="T33" fmla="*/ 2147483647 h 56"/>
              <a:gd name="T34" fmla="*/ 2147483647 w 65"/>
              <a:gd name="T35" fmla="*/ 2147483647 h 56"/>
              <a:gd name="T36" fmla="*/ 2147483647 w 65"/>
              <a:gd name="T37" fmla="*/ 2147483647 h 56"/>
              <a:gd name="T38" fmla="*/ 2147483647 w 65"/>
              <a:gd name="T39" fmla="*/ 2147483647 h 56"/>
              <a:gd name="T40" fmla="*/ 2147483647 w 65"/>
              <a:gd name="T41" fmla="*/ 2147483647 h 56"/>
              <a:gd name="T42" fmla="*/ 2147483647 w 65"/>
              <a:gd name="T43" fmla="*/ 2147483647 h 56"/>
              <a:gd name="T44" fmla="*/ 2147483647 w 65"/>
              <a:gd name="T45" fmla="*/ 2147483647 h 56"/>
              <a:gd name="T46" fmla="*/ 2147483647 w 65"/>
              <a:gd name="T47" fmla="*/ 2147483647 h 56"/>
              <a:gd name="T48" fmla="*/ 2147483647 w 65"/>
              <a:gd name="T49" fmla="*/ 2147483647 h 56"/>
              <a:gd name="T50" fmla="*/ 2147483647 w 65"/>
              <a:gd name="T51" fmla="*/ 2147483647 h 56"/>
              <a:gd name="T52" fmla="*/ 2147483647 w 65"/>
              <a:gd name="T53" fmla="*/ 2147483647 h 56"/>
              <a:gd name="T54" fmla="*/ 2147483647 w 65"/>
              <a:gd name="T55" fmla="*/ 2147483647 h 56"/>
              <a:gd name="T56" fmla="*/ 2147483647 w 65"/>
              <a:gd name="T57" fmla="*/ 2147483647 h 56"/>
              <a:gd name="T58" fmla="*/ 2147483647 w 65"/>
              <a:gd name="T59" fmla="*/ 2147483647 h 56"/>
              <a:gd name="T60" fmla="*/ 2147483647 w 65"/>
              <a:gd name="T61" fmla="*/ 2147483647 h 56"/>
              <a:gd name="T62" fmla="*/ 2147483647 w 65"/>
              <a:gd name="T63" fmla="*/ 2147483647 h 56"/>
              <a:gd name="T64" fmla="*/ 2147483647 w 65"/>
              <a:gd name="T65" fmla="*/ 2147483647 h 56"/>
              <a:gd name="T66" fmla="*/ 2147483647 w 65"/>
              <a:gd name="T67" fmla="*/ 0 h 56"/>
              <a:gd name="T68" fmla="*/ 2147483647 w 65"/>
              <a:gd name="T69" fmla="*/ 2147483647 h 56"/>
              <a:gd name="T70" fmla="*/ 2147483647 w 65"/>
              <a:gd name="T71" fmla="*/ 2147483647 h 56"/>
              <a:gd name="T72" fmla="*/ 2147483647 w 65"/>
              <a:gd name="T73" fmla="*/ 2147483647 h 56"/>
              <a:gd name="T74" fmla="*/ 2147483647 w 65"/>
              <a:gd name="T75" fmla="*/ 2147483647 h 56"/>
              <a:gd name="T76" fmla="*/ 2147483647 w 65"/>
              <a:gd name="T77" fmla="*/ 2147483647 h 56"/>
              <a:gd name="T78" fmla="*/ 2147483647 w 65"/>
              <a:gd name="T79" fmla="*/ 2147483647 h 56"/>
              <a:gd name="T80" fmla="*/ 0 w 65"/>
              <a:gd name="T81" fmla="*/ 2147483647 h 56"/>
              <a:gd name="T82" fmla="*/ 0 w 65"/>
              <a:gd name="T83" fmla="*/ 2147483647 h 5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65"/>
              <a:gd name="T127" fmla="*/ 0 h 56"/>
              <a:gd name="T128" fmla="*/ 65 w 65"/>
              <a:gd name="T129" fmla="*/ 56 h 5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65" h="56">
                <a:moveTo>
                  <a:pt x="0" y="33"/>
                </a:moveTo>
                <a:lnTo>
                  <a:pt x="1" y="36"/>
                </a:lnTo>
                <a:lnTo>
                  <a:pt x="3" y="40"/>
                </a:lnTo>
                <a:lnTo>
                  <a:pt x="4" y="43"/>
                </a:lnTo>
                <a:lnTo>
                  <a:pt x="6" y="46"/>
                </a:lnTo>
                <a:lnTo>
                  <a:pt x="7" y="49"/>
                </a:lnTo>
                <a:lnTo>
                  <a:pt x="10" y="51"/>
                </a:lnTo>
                <a:lnTo>
                  <a:pt x="13" y="53"/>
                </a:lnTo>
                <a:lnTo>
                  <a:pt x="16" y="53"/>
                </a:lnTo>
                <a:lnTo>
                  <a:pt x="22" y="55"/>
                </a:lnTo>
                <a:lnTo>
                  <a:pt x="29" y="56"/>
                </a:lnTo>
                <a:lnTo>
                  <a:pt x="37" y="55"/>
                </a:lnTo>
                <a:lnTo>
                  <a:pt x="43" y="55"/>
                </a:lnTo>
                <a:lnTo>
                  <a:pt x="50" y="53"/>
                </a:lnTo>
                <a:lnTo>
                  <a:pt x="55" y="51"/>
                </a:lnTo>
                <a:lnTo>
                  <a:pt x="59" y="48"/>
                </a:lnTo>
                <a:lnTo>
                  <a:pt x="62" y="43"/>
                </a:lnTo>
                <a:lnTo>
                  <a:pt x="63" y="40"/>
                </a:lnTo>
                <a:lnTo>
                  <a:pt x="65" y="37"/>
                </a:lnTo>
                <a:lnTo>
                  <a:pt x="65" y="33"/>
                </a:lnTo>
                <a:lnTo>
                  <a:pt x="65" y="30"/>
                </a:lnTo>
                <a:lnTo>
                  <a:pt x="65" y="27"/>
                </a:lnTo>
                <a:lnTo>
                  <a:pt x="63" y="24"/>
                </a:lnTo>
                <a:lnTo>
                  <a:pt x="62" y="22"/>
                </a:lnTo>
                <a:lnTo>
                  <a:pt x="59" y="19"/>
                </a:lnTo>
                <a:lnTo>
                  <a:pt x="58" y="19"/>
                </a:lnTo>
                <a:lnTo>
                  <a:pt x="56" y="16"/>
                </a:lnTo>
                <a:lnTo>
                  <a:pt x="53" y="14"/>
                </a:lnTo>
                <a:lnTo>
                  <a:pt x="49" y="11"/>
                </a:lnTo>
                <a:lnTo>
                  <a:pt x="46" y="8"/>
                </a:lnTo>
                <a:lnTo>
                  <a:pt x="43" y="6"/>
                </a:lnTo>
                <a:lnTo>
                  <a:pt x="38" y="3"/>
                </a:lnTo>
                <a:lnTo>
                  <a:pt x="35" y="2"/>
                </a:lnTo>
                <a:lnTo>
                  <a:pt x="29" y="0"/>
                </a:lnTo>
                <a:lnTo>
                  <a:pt x="23" y="2"/>
                </a:lnTo>
                <a:lnTo>
                  <a:pt x="18" y="5"/>
                </a:lnTo>
                <a:lnTo>
                  <a:pt x="13" y="9"/>
                </a:lnTo>
                <a:lnTo>
                  <a:pt x="9" y="14"/>
                </a:lnTo>
                <a:lnTo>
                  <a:pt x="4" y="19"/>
                </a:lnTo>
                <a:lnTo>
                  <a:pt x="1" y="25"/>
                </a:lnTo>
                <a:lnTo>
                  <a:pt x="0" y="31"/>
                </a:lnTo>
                <a:lnTo>
                  <a:pt x="0" y="33"/>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412" name="Freeform 163"/>
          <p:cNvSpPr>
            <a:spLocks/>
          </p:cNvSpPr>
          <p:nvPr/>
        </p:nvSpPr>
        <p:spPr bwMode="auto">
          <a:xfrm>
            <a:off x="6445253" y="4405314"/>
            <a:ext cx="92075" cy="88900"/>
          </a:xfrm>
          <a:custGeom>
            <a:avLst/>
            <a:gdLst>
              <a:gd name="T0" fmla="*/ 0 w 65"/>
              <a:gd name="T1" fmla="*/ 2147483647 h 56"/>
              <a:gd name="T2" fmla="*/ 2147483647 w 65"/>
              <a:gd name="T3" fmla="*/ 2147483647 h 56"/>
              <a:gd name="T4" fmla="*/ 2147483647 w 65"/>
              <a:gd name="T5" fmla="*/ 2147483647 h 56"/>
              <a:gd name="T6" fmla="*/ 2147483647 w 65"/>
              <a:gd name="T7" fmla="*/ 2147483647 h 56"/>
              <a:gd name="T8" fmla="*/ 2147483647 w 65"/>
              <a:gd name="T9" fmla="*/ 2147483647 h 56"/>
              <a:gd name="T10" fmla="*/ 2147483647 w 65"/>
              <a:gd name="T11" fmla="*/ 2147483647 h 56"/>
              <a:gd name="T12" fmla="*/ 2147483647 w 65"/>
              <a:gd name="T13" fmla="*/ 2147483647 h 56"/>
              <a:gd name="T14" fmla="*/ 2147483647 w 65"/>
              <a:gd name="T15" fmla="*/ 2147483647 h 56"/>
              <a:gd name="T16" fmla="*/ 2147483647 w 65"/>
              <a:gd name="T17" fmla="*/ 2147483647 h 56"/>
              <a:gd name="T18" fmla="*/ 2147483647 w 65"/>
              <a:gd name="T19" fmla="*/ 2147483647 h 56"/>
              <a:gd name="T20" fmla="*/ 2147483647 w 65"/>
              <a:gd name="T21" fmla="*/ 2147483647 h 56"/>
              <a:gd name="T22" fmla="*/ 2147483647 w 65"/>
              <a:gd name="T23" fmla="*/ 2147483647 h 56"/>
              <a:gd name="T24" fmla="*/ 2147483647 w 65"/>
              <a:gd name="T25" fmla="*/ 2147483647 h 56"/>
              <a:gd name="T26" fmla="*/ 2147483647 w 65"/>
              <a:gd name="T27" fmla="*/ 2147483647 h 56"/>
              <a:gd name="T28" fmla="*/ 2147483647 w 65"/>
              <a:gd name="T29" fmla="*/ 2147483647 h 56"/>
              <a:gd name="T30" fmla="*/ 2147483647 w 65"/>
              <a:gd name="T31" fmla="*/ 2147483647 h 56"/>
              <a:gd name="T32" fmla="*/ 2147483647 w 65"/>
              <a:gd name="T33" fmla="*/ 2147483647 h 56"/>
              <a:gd name="T34" fmla="*/ 2147483647 w 65"/>
              <a:gd name="T35" fmla="*/ 2147483647 h 56"/>
              <a:gd name="T36" fmla="*/ 2147483647 w 65"/>
              <a:gd name="T37" fmla="*/ 2147483647 h 56"/>
              <a:gd name="T38" fmla="*/ 2147483647 w 65"/>
              <a:gd name="T39" fmla="*/ 2147483647 h 56"/>
              <a:gd name="T40" fmla="*/ 2147483647 w 65"/>
              <a:gd name="T41" fmla="*/ 2147483647 h 56"/>
              <a:gd name="T42" fmla="*/ 2147483647 w 65"/>
              <a:gd name="T43" fmla="*/ 2147483647 h 56"/>
              <a:gd name="T44" fmla="*/ 2147483647 w 65"/>
              <a:gd name="T45" fmla="*/ 2147483647 h 56"/>
              <a:gd name="T46" fmla="*/ 2147483647 w 65"/>
              <a:gd name="T47" fmla="*/ 2147483647 h 56"/>
              <a:gd name="T48" fmla="*/ 2147483647 w 65"/>
              <a:gd name="T49" fmla="*/ 2147483647 h 56"/>
              <a:gd name="T50" fmla="*/ 2147483647 w 65"/>
              <a:gd name="T51" fmla="*/ 2147483647 h 56"/>
              <a:gd name="T52" fmla="*/ 2147483647 w 65"/>
              <a:gd name="T53" fmla="*/ 2147483647 h 56"/>
              <a:gd name="T54" fmla="*/ 2147483647 w 65"/>
              <a:gd name="T55" fmla="*/ 2147483647 h 56"/>
              <a:gd name="T56" fmla="*/ 2147483647 w 65"/>
              <a:gd name="T57" fmla="*/ 2147483647 h 56"/>
              <a:gd name="T58" fmla="*/ 2147483647 w 65"/>
              <a:gd name="T59" fmla="*/ 2147483647 h 56"/>
              <a:gd name="T60" fmla="*/ 2147483647 w 65"/>
              <a:gd name="T61" fmla="*/ 2147483647 h 56"/>
              <a:gd name="T62" fmla="*/ 2147483647 w 65"/>
              <a:gd name="T63" fmla="*/ 2147483647 h 56"/>
              <a:gd name="T64" fmla="*/ 2147483647 w 65"/>
              <a:gd name="T65" fmla="*/ 2147483647 h 56"/>
              <a:gd name="T66" fmla="*/ 2147483647 w 65"/>
              <a:gd name="T67" fmla="*/ 0 h 56"/>
              <a:gd name="T68" fmla="*/ 2147483647 w 65"/>
              <a:gd name="T69" fmla="*/ 2147483647 h 56"/>
              <a:gd name="T70" fmla="*/ 2147483647 w 65"/>
              <a:gd name="T71" fmla="*/ 2147483647 h 56"/>
              <a:gd name="T72" fmla="*/ 2147483647 w 65"/>
              <a:gd name="T73" fmla="*/ 2147483647 h 56"/>
              <a:gd name="T74" fmla="*/ 2147483647 w 65"/>
              <a:gd name="T75" fmla="*/ 2147483647 h 56"/>
              <a:gd name="T76" fmla="*/ 2147483647 w 65"/>
              <a:gd name="T77" fmla="*/ 2147483647 h 56"/>
              <a:gd name="T78" fmla="*/ 2147483647 w 65"/>
              <a:gd name="T79" fmla="*/ 2147483647 h 56"/>
              <a:gd name="T80" fmla="*/ 0 w 65"/>
              <a:gd name="T81" fmla="*/ 2147483647 h 56"/>
              <a:gd name="T82" fmla="*/ 0 w 65"/>
              <a:gd name="T83" fmla="*/ 2147483647 h 5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65"/>
              <a:gd name="T127" fmla="*/ 0 h 56"/>
              <a:gd name="T128" fmla="*/ 65 w 65"/>
              <a:gd name="T129" fmla="*/ 56 h 5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65" h="56">
                <a:moveTo>
                  <a:pt x="0" y="33"/>
                </a:moveTo>
                <a:lnTo>
                  <a:pt x="1" y="36"/>
                </a:lnTo>
                <a:lnTo>
                  <a:pt x="3" y="40"/>
                </a:lnTo>
                <a:lnTo>
                  <a:pt x="4" y="43"/>
                </a:lnTo>
                <a:lnTo>
                  <a:pt x="6" y="46"/>
                </a:lnTo>
                <a:lnTo>
                  <a:pt x="7" y="49"/>
                </a:lnTo>
                <a:lnTo>
                  <a:pt x="10" y="51"/>
                </a:lnTo>
                <a:lnTo>
                  <a:pt x="13" y="53"/>
                </a:lnTo>
                <a:lnTo>
                  <a:pt x="16" y="53"/>
                </a:lnTo>
                <a:lnTo>
                  <a:pt x="22" y="55"/>
                </a:lnTo>
                <a:lnTo>
                  <a:pt x="29" y="56"/>
                </a:lnTo>
                <a:lnTo>
                  <a:pt x="37" y="55"/>
                </a:lnTo>
                <a:lnTo>
                  <a:pt x="43" y="55"/>
                </a:lnTo>
                <a:lnTo>
                  <a:pt x="50" y="53"/>
                </a:lnTo>
                <a:lnTo>
                  <a:pt x="55" y="51"/>
                </a:lnTo>
                <a:lnTo>
                  <a:pt x="59" y="48"/>
                </a:lnTo>
                <a:lnTo>
                  <a:pt x="62" y="43"/>
                </a:lnTo>
                <a:lnTo>
                  <a:pt x="63" y="40"/>
                </a:lnTo>
                <a:lnTo>
                  <a:pt x="65" y="37"/>
                </a:lnTo>
                <a:lnTo>
                  <a:pt x="65" y="33"/>
                </a:lnTo>
                <a:lnTo>
                  <a:pt x="65" y="30"/>
                </a:lnTo>
                <a:lnTo>
                  <a:pt x="65" y="27"/>
                </a:lnTo>
                <a:lnTo>
                  <a:pt x="63" y="24"/>
                </a:lnTo>
                <a:lnTo>
                  <a:pt x="62" y="22"/>
                </a:lnTo>
                <a:lnTo>
                  <a:pt x="59" y="19"/>
                </a:lnTo>
                <a:lnTo>
                  <a:pt x="58" y="19"/>
                </a:lnTo>
                <a:lnTo>
                  <a:pt x="56" y="16"/>
                </a:lnTo>
                <a:lnTo>
                  <a:pt x="53" y="14"/>
                </a:lnTo>
                <a:lnTo>
                  <a:pt x="49" y="11"/>
                </a:lnTo>
                <a:lnTo>
                  <a:pt x="46" y="8"/>
                </a:lnTo>
                <a:lnTo>
                  <a:pt x="43" y="6"/>
                </a:lnTo>
                <a:lnTo>
                  <a:pt x="38" y="3"/>
                </a:lnTo>
                <a:lnTo>
                  <a:pt x="35" y="2"/>
                </a:lnTo>
                <a:lnTo>
                  <a:pt x="29" y="0"/>
                </a:lnTo>
                <a:lnTo>
                  <a:pt x="23" y="2"/>
                </a:lnTo>
                <a:lnTo>
                  <a:pt x="18" y="5"/>
                </a:lnTo>
                <a:lnTo>
                  <a:pt x="13" y="9"/>
                </a:lnTo>
                <a:lnTo>
                  <a:pt x="9" y="14"/>
                </a:lnTo>
                <a:lnTo>
                  <a:pt x="4" y="19"/>
                </a:lnTo>
                <a:lnTo>
                  <a:pt x="1" y="25"/>
                </a:lnTo>
                <a:lnTo>
                  <a:pt x="0" y="31"/>
                </a:lnTo>
                <a:lnTo>
                  <a:pt x="0" y="33"/>
                </a:lnTo>
              </a:path>
            </a:pathLst>
          </a:custGeom>
          <a:solidFill>
            <a:srgbClr val="FFFF00"/>
          </a:solidFill>
          <a:ln w="4763">
            <a:solidFill>
              <a:srgbClr val="990000"/>
            </a:solidFill>
            <a:round/>
            <a:headEnd/>
            <a:tailEnd/>
          </a:ln>
        </p:spPr>
        <p:txBody>
          <a:bodyPr/>
          <a:lstStyle/>
          <a:p>
            <a:endParaRPr lang="en-US"/>
          </a:p>
        </p:txBody>
      </p:sp>
      <p:sp>
        <p:nvSpPr>
          <p:cNvPr id="53413" name="Freeform 164"/>
          <p:cNvSpPr>
            <a:spLocks/>
          </p:cNvSpPr>
          <p:nvPr/>
        </p:nvSpPr>
        <p:spPr bwMode="auto">
          <a:xfrm>
            <a:off x="6445253" y="4405314"/>
            <a:ext cx="92075" cy="88900"/>
          </a:xfrm>
          <a:custGeom>
            <a:avLst/>
            <a:gdLst>
              <a:gd name="T0" fmla="*/ 0 w 65"/>
              <a:gd name="T1" fmla="*/ 2147483647 h 56"/>
              <a:gd name="T2" fmla="*/ 2147483647 w 65"/>
              <a:gd name="T3" fmla="*/ 2147483647 h 56"/>
              <a:gd name="T4" fmla="*/ 2147483647 w 65"/>
              <a:gd name="T5" fmla="*/ 2147483647 h 56"/>
              <a:gd name="T6" fmla="*/ 2147483647 w 65"/>
              <a:gd name="T7" fmla="*/ 2147483647 h 56"/>
              <a:gd name="T8" fmla="*/ 2147483647 w 65"/>
              <a:gd name="T9" fmla="*/ 2147483647 h 56"/>
              <a:gd name="T10" fmla="*/ 2147483647 w 65"/>
              <a:gd name="T11" fmla="*/ 2147483647 h 56"/>
              <a:gd name="T12" fmla="*/ 2147483647 w 65"/>
              <a:gd name="T13" fmla="*/ 2147483647 h 56"/>
              <a:gd name="T14" fmla="*/ 2147483647 w 65"/>
              <a:gd name="T15" fmla="*/ 2147483647 h 56"/>
              <a:gd name="T16" fmla="*/ 2147483647 w 65"/>
              <a:gd name="T17" fmla="*/ 2147483647 h 56"/>
              <a:gd name="T18" fmla="*/ 2147483647 w 65"/>
              <a:gd name="T19" fmla="*/ 2147483647 h 56"/>
              <a:gd name="T20" fmla="*/ 2147483647 w 65"/>
              <a:gd name="T21" fmla="*/ 2147483647 h 56"/>
              <a:gd name="T22" fmla="*/ 2147483647 w 65"/>
              <a:gd name="T23" fmla="*/ 2147483647 h 56"/>
              <a:gd name="T24" fmla="*/ 2147483647 w 65"/>
              <a:gd name="T25" fmla="*/ 2147483647 h 56"/>
              <a:gd name="T26" fmla="*/ 2147483647 w 65"/>
              <a:gd name="T27" fmla="*/ 2147483647 h 56"/>
              <a:gd name="T28" fmla="*/ 2147483647 w 65"/>
              <a:gd name="T29" fmla="*/ 2147483647 h 56"/>
              <a:gd name="T30" fmla="*/ 2147483647 w 65"/>
              <a:gd name="T31" fmla="*/ 2147483647 h 56"/>
              <a:gd name="T32" fmla="*/ 2147483647 w 65"/>
              <a:gd name="T33" fmla="*/ 2147483647 h 56"/>
              <a:gd name="T34" fmla="*/ 2147483647 w 65"/>
              <a:gd name="T35" fmla="*/ 2147483647 h 56"/>
              <a:gd name="T36" fmla="*/ 2147483647 w 65"/>
              <a:gd name="T37" fmla="*/ 2147483647 h 56"/>
              <a:gd name="T38" fmla="*/ 2147483647 w 65"/>
              <a:gd name="T39" fmla="*/ 2147483647 h 56"/>
              <a:gd name="T40" fmla="*/ 2147483647 w 65"/>
              <a:gd name="T41" fmla="*/ 2147483647 h 56"/>
              <a:gd name="T42" fmla="*/ 2147483647 w 65"/>
              <a:gd name="T43" fmla="*/ 2147483647 h 56"/>
              <a:gd name="T44" fmla="*/ 2147483647 w 65"/>
              <a:gd name="T45" fmla="*/ 2147483647 h 56"/>
              <a:gd name="T46" fmla="*/ 2147483647 w 65"/>
              <a:gd name="T47" fmla="*/ 2147483647 h 56"/>
              <a:gd name="T48" fmla="*/ 2147483647 w 65"/>
              <a:gd name="T49" fmla="*/ 2147483647 h 56"/>
              <a:gd name="T50" fmla="*/ 2147483647 w 65"/>
              <a:gd name="T51" fmla="*/ 2147483647 h 56"/>
              <a:gd name="T52" fmla="*/ 2147483647 w 65"/>
              <a:gd name="T53" fmla="*/ 2147483647 h 56"/>
              <a:gd name="T54" fmla="*/ 2147483647 w 65"/>
              <a:gd name="T55" fmla="*/ 2147483647 h 56"/>
              <a:gd name="T56" fmla="*/ 2147483647 w 65"/>
              <a:gd name="T57" fmla="*/ 2147483647 h 56"/>
              <a:gd name="T58" fmla="*/ 2147483647 w 65"/>
              <a:gd name="T59" fmla="*/ 2147483647 h 56"/>
              <a:gd name="T60" fmla="*/ 2147483647 w 65"/>
              <a:gd name="T61" fmla="*/ 2147483647 h 56"/>
              <a:gd name="T62" fmla="*/ 2147483647 w 65"/>
              <a:gd name="T63" fmla="*/ 2147483647 h 56"/>
              <a:gd name="T64" fmla="*/ 2147483647 w 65"/>
              <a:gd name="T65" fmla="*/ 2147483647 h 56"/>
              <a:gd name="T66" fmla="*/ 2147483647 w 65"/>
              <a:gd name="T67" fmla="*/ 0 h 56"/>
              <a:gd name="T68" fmla="*/ 2147483647 w 65"/>
              <a:gd name="T69" fmla="*/ 2147483647 h 56"/>
              <a:gd name="T70" fmla="*/ 2147483647 w 65"/>
              <a:gd name="T71" fmla="*/ 2147483647 h 56"/>
              <a:gd name="T72" fmla="*/ 2147483647 w 65"/>
              <a:gd name="T73" fmla="*/ 2147483647 h 56"/>
              <a:gd name="T74" fmla="*/ 2147483647 w 65"/>
              <a:gd name="T75" fmla="*/ 2147483647 h 56"/>
              <a:gd name="T76" fmla="*/ 2147483647 w 65"/>
              <a:gd name="T77" fmla="*/ 2147483647 h 56"/>
              <a:gd name="T78" fmla="*/ 2147483647 w 65"/>
              <a:gd name="T79" fmla="*/ 2147483647 h 56"/>
              <a:gd name="T80" fmla="*/ 0 w 65"/>
              <a:gd name="T81" fmla="*/ 2147483647 h 5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65"/>
              <a:gd name="T124" fmla="*/ 0 h 56"/>
              <a:gd name="T125" fmla="*/ 65 w 65"/>
              <a:gd name="T126" fmla="*/ 56 h 5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65" h="56">
                <a:moveTo>
                  <a:pt x="0" y="33"/>
                </a:moveTo>
                <a:lnTo>
                  <a:pt x="1" y="36"/>
                </a:lnTo>
                <a:lnTo>
                  <a:pt x="3" y="40"/>
                </a:lnTo>
                <a:lnTo>
                  <a:pt x="4" y="43"/>
                </a:lnTo>
                <a:lnTo>
                  <a:pt x="6" y="46"/>
                </a:lnTo>
                <a:lnTo>
                  <a:pt x="7" y="49"/>
                </a:lnTo>
                <a:lnTo>
                  <a:pt x="10" y="51"/>
                </a:lnTo>
                <a:lnTo>
                  <a:pt x="13" y="53"/>
                </a:lnTo>
                <a:lnTo>
                  <a:pt x="16" y="53"/>
                </a:lnTo>
                <a:lnTo>
                  <a:pt x="22" y="55"/>
                </a:lnTo>
                <a:lnTo>
                  <a:pt x="29" y="56"/>
                </a:lnTo>
                <a:lnTo>
                  <a:pt x="37" y="55"/>
                </a:lnTo>
                <a:lnTo>
                  <a:pt x="43" y="55"/>
                </a:lnTo>
                <a:lnTo>
                  <a:pt x="50" y="53"/>
                </a:lnTo>
                <a:lnTo>
                  <a:pt x="55" y="51"/>
                </a:lnTo>
                <a:lnTo>
                  <a:pt x="59" y="48"/>
                </a:lnTo>
                <a:lnTo>
                  <a:pt x="62" y="43"/>
                </a:lnTo>
                <a:lnTo>
                  <a:pt x="63" y="40"/>
                </a:lnTo>
                <a:lnTo>
                  <a:pt x="65" y="37"/>
                </a:lnTo>
                <a:lnTo>
                  <a:pt x="65" y="33"/>
                </a:lnTo>
                <a:lnTo>
                  <a:pt x="65" y="30"/>
                </a:lnTo>
                <a:lnTo>
                  <a:pt x="65" y="27"/>
                </a:lnTo>
                <a:lnTo>
                  <a:pt x="63" y="24"/>
                </a:lnTo>
                <a:lnTo>
                  <a:pt x="62" y="22"/>
                </a:lnTo>
                <a:lnTo>
                  <a:pt x="59" y="19"/>
                </a:lnTo>
                <a:lnTo>
                  <a:pt x="58" y="19"/>
                </a:lnTo>
                <a:lnTo>
                  <a:pt x="56" y="16"/>
                </a:lnTo>
                <a:lnTo>
                  <a:pt x="53" y="14"/>
                </a:lnTo>
                <a:lnTo>
                  <a:pt x="49" y="11"/>
                </a:lnTo>
                <a:lnTo>
                  <a:pt x="46" y="8"/>
                </a:lnTo>
                <a:lnTo>
                  <a:pt x="43" y="6"/>
                </a:lnTo>
                <a:lnTo>
                  <a:pt x="38" y="3"/>
                </a:lnTo>
                <a:lnTo>
                  <a:pt x="35" y="2"/>
                </a:lnTo>
                <a:lnTo>
                  <a:pt x="29" y="0"/>
                </a:lnTo>
                <a:lnTo>
                  <a:pt x="23" y="2"/>
                </a:lnTo>
                <a:lnTo>
                  <a:pt x="18" y="5"/>
                </a:lnTo>
                <a:lnTo>
                  <a:pt x="13" y="9"/>
                </a:lnTo>
                <a:lnTo>
                  <a:pt x="9" y="14"/>
                </a:lnTo>
                <a:lnTo>
                  <a:pt x="4" y="19"/>
                </a:lnTo>
                <a:lnTo>
                  <a:pt x="1" y="25"/>
                </a:lnTo>
                <a:lnTo>
                  <a:pt x="0" y="31"/>
                </a:lnTo>
              </a:path>
            </a:pathLst>
          </a:custGeom>
          <a:solidFill>
            <a:srgbClr val="FFFF00"/>
          </a:solidFill>
          <a:ln w="4763">
            <a:solidFill>
              <a:srgbClr val="990000"/>
            </a:solidFill>
            <a:round/>
            <a:headEnd/>
            <a:tailEnd/>
          </a:ln>
        </p:spPr>
        <p:txBody>
          <a:bodyPr/>
          <a:lstStyle/>
          <a:p>
            <a:endParaRPr lang="en-US"/>
          </a:p>
        </p:txBody>
      </p:sp>
      <p:sp>
        <p:nvSpPr>
          <p:cNvPr id="53414" name="Freeform 165"/>
          <p:cNvSpPr>
            <a:spLocks/>
          </p:cNvSpPr>
          <p:nvPr/>
        </p:nvSpPr>
        <p:spPr bwMode="auto">
          <a:xfrm>
            <a:off x="6423028" y="4303713"/>
            <a:ext cx="74613" cy="87312"/>
          </a:xfrm>
          <a:custGeom>
            <a:avLst/>
            <a:gdLst>
              <a:gd name="T0" fmla="*/ 2147483647 w 53"/>
              <a:gd name="T1" fmla="*/ 2147483647 h 55"/>
              <a:gd name="T2" fmla="*/ 2147483647 w 53"/>
              <a:gd name="T3" fmla="*/ 2147483647 h 55"/>
              <a:gd name="T4" fmla="*/ 2147483647 w 53"/>
              <a:gd name="T5" fmla="*/ 2147483647 h 55"/>
              <a:gd name="T6" fmla="*/ 2147483647 w 53"/>
              <a:gd name="T7" fmla="*/ 2147483647 h 55"/>
              <a:gd name="T8" fmla="*/ 2147483647 w 53"/>
              <a:gd name="T9" fmla="*/ 2147483647 h 55"/>
              <a:gd name="T10" fmla="*/ 2147483647 w 53"/>
              <a:gd name="T11" fmla="*/ 2147483647 h 55"/>
              <a:gd name="T12" fmla="*/ 2147483647 w 53"/>
              <a:gd name="T13" fmla="*/ 2147483647 h 55"/>
              <a:gd name="T14" fmla="*/ 2147483647 w 53"/>
              <a:gd name="T15" fmla="*/ 2147483647 h 55"/>
              <a:gd name="T16" fmla="*/ 2147483647 w 53"/>
              <a:gd name="T17" fmla="*/ 2147483647 h 55"/>
              <a:gd name="T18" fmla="*/ 2147483647 w 53"/>
              <a:gd name="T19" fmla="*/ 2147483647 h 55"/>
              <a:gd name="T20" fmla="*/ 2147483647 w 53"/>
              <a:gd name="T21" fmla="*/ 2147483647 h 55"/>
              <a:gd name="T22" fmla="*/ 2147483647 w 53"/>
              <a:gd name="T23" fmla="*/ 2147483647 h 55"/>
              <a:gd name="T24" fmla="*/ 2147483647 w 53"/>
              <a:gd name="T25" fmla="*/ 2147483647 h 55"/>
              <a:gd name="T26" fmla="*/ 2147483647 w 53"/>
              <a:gd name="T27" fmla="*/ 2147483647 h 55"/>
              <a:gd name="T28" fmla="*/ 2147483647 w 53"/>
              <a:gd name="T29" fmla="*/ 2147483647 h 55"/>
              <a:gd name="T30" fmla="*/ 2147483647 w 53"/>
              <a:gd name="T31" fmla="*/ 2147483647 h 55"/>
              <a:gd name="T32" fmla="*/ 2147483647 w 53"/>
              <a:gd name="T33" fmla="*/ 2147483647 h 55"/>
              <a:gd name="T34" fmla="*/ 2147483647 w 53"/>
              <a:gd name="T35" fmla="*/ 2147483647 h 55"/>
              <a:gd name="T36" fmla="*/ 2147483647 w 53"/>
              <a:gd name="T37" fmla="*/ 2147483647 h 55"/>
              <a:gd name="T38" fmla="*/ 2147483647 w 53"/>
              <a:gd name="T39" fmla="*/ 2147483647 h 55"/>
              <a:gd name="T40" fmla="*/ 2147483647 w 53"/>
              <a:gd name="T41" fmla="*/ 2147483647 h 55"/>
              <a:gd name="T42" fmla="*/ 2147483647 w 53"/>
              <a:gd name="T43" fmla="*/ 2147483647 h 55"/>
              <a:gd name="T44" fmla="*/ 2147483647 w 53"/>
              <a:gd name="T45" fmla="*/ 2147483647 h 55"/>
              <a:gd name="T46" fmla="*/ 2147483647 w 53"/>
              <a:gd name="T47" fmla="*/ 2147483647 h 55"/>
              <a:gd name="T48" fmla="*/ 2147483647 w 53"/>
              <a:gd name="T49" fmla="*/ 2147483647 h 55"/>
              <a:gd name="T50" fmla="*/ 2147483647 w 53"/>
              <a:gd name="T51" fmla="*/ 0 h 55"/>
              <a:gd name="T52" fmla="*/ 2147483647 w 53"/>
              <a:gd name="T53" fmla="*/ 0 h 55"/>
              <a:gd name="T54" fmla="*/ 2147483647 w 53"/>
              <a:gd name="T55" fmla="*/ 2147483647 h 55"/>
              <a:gd name="T56" fmla="*/ 2147483647 w 53"/>
              <a:gd name="T57" fmla="*/ 2147483647 h 55"/>
              <a:gd name="T58" fmla="*/ 2147483647 w 53"/>
              <a:gd name="T59" fmla="*/ 2147483647 h 55"/>
              <a:gd name="T60" fmla="*/ 2147483647 w 53"/>
              <a:gd name="T61" fmla="*/ 2147483647 h 55"/>
              <a:gd name="T62" fmla="*/ 2147483647 w 53"/>
              <a:gd name="T63" fmla="*/ 2147483647 h 55"/>
              <a:gd name="T64" fmla="*/ 2147483647 w 53"/>
              <a:gd name="T65" fmla="*/ 2147483647 h 55"/>
              <a:gd name="T66" fmla="*/ 0 w 53"/>
              <a:gd name="T67" fmla="*/ 2147483647 h 55"/>
              <a:gd name="T68" fmla="*/ 0 w 53"/>
              <a:gd name="T69" fmla="*/ 2147483647 h 55"/>
              <a:gd name="T70" fmla="*/ 2147483647 w 53"/>
              <a:gd name="T71" fmla="*/ 2147483647 h 55"/>
              <a:gd name="T72" fmla="*/ 2147483647 w 53"/>
              <a:gd name="T73" fmla="*/ 2147483647 h 55"/>
              <a:gd name="T74" fmla="*/ 2147483647 w 53"/>
              <a:gd name="T75" fmla="*/ 2147483647 h 55"/>
              <a:gd name="T76" fmla="*/ 2147483647 w 53"/>
              <a:gd name="T77" fmla="*/ 2147483647 h 55"/>
              <a:gd name="T78" fmla="*/ 2147483647 w 53"/>
              <a:gd name="T79" fmla="*/ 2147483647 h 55"/>
              <a:gd name="T80" fmla="*/ 2147483647 w 53"/>
              <a:gd name="T81" fmla="*/ 2147483647 h 55"/>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53"/>
              <a:gd name="T124" fmla="*/ 0 h 55"/>
              <a:gd name="T125" fmla="*/ 53 w 53"/>
              <a:gd name="T126" fmla="*/ 55 h 55"/>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53" h="55">
                <a:moveTo>
                  <a:pt x="14" y="35"/>
                </a:moveTo>
                <a:lnTo>
                  <a:pt x="19" y="39"/>
                </a:lnTo>
                <a:lnTo>
                  <a:pt x="23" y="43"/>
                </a:lnTo>
                <a:lnTo>
                  <a:pt x="26" y="48"/>
                </a:lnTo>
                <a:lnTo>
                  <a:pt x="28" y="51"/>
                </a:lnTo>
                <a:lnTo>
                  <a:pt x="31" y="52"/>
                </a:lnTo>
                <a:lnTo>
                  <a:pt x="35" y="54"/>
                </a:lnTo>
                <a:lnTo>
                  <a:pt x="38" y="55"/>
                </a:lnTo>
                <a:lnTo>
                  <a:pt x="44" y="55"/>
                </a:lnTo>
                <a:lnTo>
                  <a:pt x="45" y="54"/>
                </a:lnTo>
                <a:lnTo>
                  <a:pt x="47" y="54"/>
                </a:lnTo>
                <a:lnTo>
                  <a:pt x="48" y="52"/>
                </a:lnTo>
                <a:lnTo>
                  <a:pt x="50" y="51"/>
                </a:lnTo>
                <a:lnTo>
                  <a:pt x="51" y="49"/>
                </a:lnTo>
                <a:lnTo>
                  <a:pt x="53" y="48"/>
                </a:lnTo>
                <a:lnTo>
                  <a:pt x="53" y="46"/>
                </a:lnTo>
                <a:lnTo>
                  <a:pt x="53" y="43"/>
                </a:lnTo>
                <a:lnTo>
                  <a:pt x="53" y="38"/>
                </a:lnTo>
                <a:lnTo>
                  <a:pt x="50" y="32"/>
                </a:lnTo>
                <a:lnTo>
                  <a:pt x="48" y="26"/>
                </a:lnTo>
                <a:lnTo>
                  <a:pt x="44" y="20"/>
                </a:lnTo>
                <a:lnTo>
                  <a:pt x="39" y="15"/>
                </a:lnTo>
                <a:lnTo>
                  <a:pt x="35" y="11"/>
                </a:lnTo>
                <a:lnTo>
                  <a:pt x="31" y="6"/>
                </a:lnTo>
                <a:lnTo>
                  <a:pt x="25" y="2"/>
                </a:lnTo>
                <a:lnTo>
                  <a:pt x="22" y="0"/>
                </a:lnTo>
                <a:lnTo>
                  <a:pt x="19" y="0"/>
                </a:lnTo>
                <a:lnTo>
                  <a:pt x="16" y="2"/>
                </a:lnTo>
                <a:lnTo>
                  <a:pt x="11" y="3"/>
                </a:lnTo>
                <a:lnTo>
                  <a:pt x="8" y="5"/>
                </a:lnTo>
                <a:lnTo>
                  <a:pt x="5" y="8"/>
                </a:lnTo>
                <a:lnTo>
                  <a:pt x="3" y="11"/>
                </a:lnTo>
                <a:lnTo>
                  <a:pt x="1" y="15"/>
                </a:lnTo>
                <a:lnTo>
                  <a:pt x="0" y="18"/>
                </a:lnTo>
                <a:lnTo>
                  <a:pt x="0" y="23"/>
                </a:lnTo>
                <a:lnTo>
                  <a:pt x="1" y="26"/>
                </a:lnTo>
                <a:lnTo>
                  <a:pt x="3" y="29"/>
                </a:lnTo>
                <a:lnTo>
                  <a:pt x="4" y="32"/>
                </a:lnTo>
                <a:lnTo>
                  <a:pt x="7" y="33"/>
                </a:lnTo>
                <a:lnTo>
                  <a:pt x="10" y="35"/>
                </a:lnTo>
                <a:lnTo>
                  <a:pt x="14" y="35"/>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415" name="Freeform 166"/>
          <p:cNvSpPr>
            <a:spLocks/>
          </p:cNvSpPr>
          <p:nvPr/>
        </p:nvSpPr>
        <p:spPr bwMode="auto">
          <a:xfrm>
            <a:off x="6423028" y="4303713"/>
            <a:ext cx="74613" cy="87312"/>
          </a:xfrm>
          <a:custGeom>
            <a:avLst/>
            <a:gdLst>
              <a:gd name="T0" fmla="*/ 2147483647 w 53"/>
              <a:gd name="T1" fmla="*/ 2147483647 h 55"/>
              <a:gd name="T2" fmla="*/ 2147483647 w 53"/>
              <a:gd name="T3" fmla="*/ 2147483647 h 55"/>
              <a:gd name="T4" fmla="*/ 2147483647 w 53"/>
              <a:gd name="T5" fmla="*/ 2147483647 h 55"/>
              <a:gd name="T6" fmla="*/ 2147483647 w 53"/>
              <a:gd name="T7" fmla="*/ 2147483647 h 55"/>
              <a:gd name="T8" fmla="*/ 2147483647 w 53"/>
              <a:gd name="T9" fmla="*/ 2147483647 h 55"/>
              <a:gd name="T10" fmla="*/ 2147483647 w 53"/>
              <a:gd name="T11" fmla="*/ 2147483647 h 55"/>
              <a:gd name="T12" fmla="*/ 2147483647 w 53"/>
              <a:gd name="T13" fmla="*/ 2147483647 h 55"/>
              <a:gd name="T14" fmla="*/ 2147483647 w 53"/>
              <a:gd name="T15" fmla="*/ 2147483647 h 55"/>
              <a:gd name="T16" fmla="*/ 2147483647 w 53"/>
              <a:gd name="T17" fmla="*/ 2147483647 h 55"/>
              <a:gd name="T18" fmla="*/ 2147483647 w 53"/>
              <a:gd name="T19" fmla="*/ 2147483647 h 55"/>
              <a:gd name="T20" fmla="*/ 2147483647 w 53"/>
              <a:gd name="T21" fmla="*/ 2147483647 h 55"/>
              <a:gd name="T22" fmla="*/ 2147483647 w 53"/>
              <a:gd name="T23" fmla="*/ 2147483647 h 55"/>
              <a:gd name="T24" fmla="*/ 2147483647 w 53"/>
              <a:gd name="T25" fmla="*/ 2147483647 h 55"/>
              <a:gd name="T26" fmla="*/ 2147483647 w 53"/>
              <a:gd name="T27" fmla="*/ 2147483647 h 55"/>
              <a:gd name="T28" fmla="*/ 2147483647 w 53"/>
              <a:gd name="T29" fmla="*/ 2147483647 h 55"/>
              <a:gd name="T30" fmla="*/ 2147483647 w 53"/>
              <a:gd name="T31" fmla="*/ 2147483647 h 55"/>
              <a:gd name="T32" fmla="*/ 2147483647 w 53"/>
              <a:gd name="T33" fmla="*/ 2147483647 h 55"/>
              <a:gd name="T34" fmla="*/ 2147483647 w 53"/>
              <a:gd name="T35" fmla="*/ 2147483647 h 55"/>
              <a:gd name="T36" fmla="*/ 2147483647 w 53"/>
              <a:gd name="T37" fmla="*/ 2147483647 h 55"/>
              <a:gd name="T38" fmla="*/ 2147483647 w 53"/>
              <a:gd name="T39" fmla="*/ 2147483647 h 55"/>
              <a:gd name="T40" fmla="*/ 2147483647 w 53"/>
              <a:gd name="T41" fmla="*/ 2147483647 h 55"/>
              <a:gd name="T42" fmla="*/ 2147483647 w 53"/>
              <a:gd name="T43" fmla="*/ 2147483647 h 55"/>
              <a:gd name="T44" fmla="*/ 2147483647 w 53"/>
              <a:gd name="T45" fmla="*/ 2147483647 h 55"/>
              <a:gd name="T46" fmla="*/ 2147483647 w 53"/>
              <a:gd name="T47" fmla="*/ 2147483647 h 55"/>
              <a:gd name="T48" fmla="*/ 2147483647 w 53"/>
              <a:gd name="T49" fmla="*/ 2147483647 h 55"/>
              <a:gd name="T50" fmla="*/ 2147483647 w 53"/>
              <a:gd name="T51" fmla="*/ 0 h 55"/>
              <a:gd name="T52" fmla="*/ 2147483647 w 53"/>
              <a:gd name="T53" fmla="*/ 0 h 55"/>
              <a:gd name="T54" fmla="*/ 2147483647 w 53"/>
              <a:gd name="T55" fmla="*/ 2147483647 h 55"/>
              <a:gd name="T56" fmla="*/ 2147483647 w 53"/>
              <a:gd name="T57" fmla="*/ 2147483647 h 55"/>
              <a:gd name="T58" fmla="*/ 2147483647 w 53"/>
              <a:gd name="T59" fmla="*/ 2147483647 h 55"/>
              <a:gd name="T60" fmla="*/ 2147483647 w 53"/>
              <a:gd name="T61" fmla="*/ 2147483647 h 55"/>
              <a:gd name="T62" fmla="*/ 2147483647 w 53"/>
              <a:gd name="T63" fmla="*/ 2147483647 h 55"/>
              <a:gd name="T64" fmla="*/ 2147483647 w 53"/>
              <a:gd name="T65" fmla="*/ 2147483647 h 55"/>
              <a:gd name="T66" fmla="*/ 0 w 53"/>
              <a:gd name="T67" fmla="*/ 2147483647 h 55"/>
              <a:gd name="T68" fmla="*/ 0 w 53"/>
              <a:gd name="T69" fmla="*/ 2147483647 h 55"/>
              <a:gd name="T70" fmla="*/ 2147483647 w 53"/>
              <a:gd name="T71" fmla="*/ 2147483647 h 55"/>
              <a:gd name="T72" fmla="*/ 2147483647 w 53"/>
              <a:gd name="T73" fmla="*/ 2147483647 h 55"/>
              <a:gd name="T74" fmla="*/ 2147483647 w 53"/>
              <a:gd name="T75" fmla="*/ 2147483647 h 55"/>
              <a:gd name="T76" fmla="*/ 2147483647 w 53"/>
              <a:gd name="T77" fmla="*/ 2147483647 h 55"/>
              <a:gd name="T78" fmla="*/ 2147483647 w 53"/>
              <a:gd name="T79" fmla="*/ 2147483647 h 55"/>
              <a:gd name="T80" fmla="*/ 2147483647 w 53"/>
              <a:gd name="T81" fmla="*/ 2147483647 h 55"/>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53"/>
              <a:gd name="T124" fmla="*/ 0 h 55"/>
              <a:gd name="T125" fmla="*/ 53 w 53"/>
              <a:gd name="T126" fmla="*/ 55 h 55"/>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53" h="55">
                <a:moveTo>
                  <a:pt x="14" y="35"/>
                </a:moveTo>
                <a:lnTo>
                  <a:pt x="19" y="39"/>
                </a:lnTo>
                <a:lnTo>
                  <a:pt x="23" y="43"/>
                </a:lnTo>
                <a:lnTo>
                  <a:pt x="26" y="48"/>
                </a:lnTo>
                <a:lnTo>
                  <a:pt x="28" y="51"/>
                </a:lnTo>
                <a:lnTo>
                  <a:pt x="31" y="52"/>
                </a:lnTo>
                <a:lnTo>
                  <a:pt x="35" y="54"/>
                </a:lnTo>
                <a:lnTo>
                  <a:pt x="38" y="55"/>
                </a:lnTo>
                <a:lnTo>
                  <a:pt x="44" y="55"/>
                </a:lnTo>
                <a:lnTo>
                  <a:pt x="45" y="54"/>
                </a:lnTo>
                <a:lnTo>
                  <a:pt x="47" y="54"/>
                </a:lnTo>
                <a:lnTo>
                  <a:pt x="48" y="52"/>
                </a:lnTo>
                <a:lnTo>
                  <a:pt x="50" y="51"/>
                </a:lnTo>
                <a:lnTo>
                  <a:pt x="51" y="49"/>
                </a:lnTo>
                <a:lnTo>
                  <a:pt x="53" y="48"/>
                </a:lnTo>
                <a:lnTo>
                  <a:pt x="53" y="46"/>
                </a:lnTo>
                <a:lnTo>
                  <a:pt x="53" y="43"/>
                </a:lnTo>
                <a:lnTo>
                  <a:pt x="53" y="38"/>
                </a:lnTo>
                <a:lnTo>
                  <a:pt x="50" y="32"/>
                </a:lnTo>
                <a:lnTo>
                  <a:pt x="48" y="26"/>
                </a:lnTo>
                <a:lnTo>
                  <a:pt x="44" y="20"/>
                </a:lnTo>
                <a:lnTo>
                  <a:pt x="39" y="15"/>
                </a:lnTo>
                <a:lnTo>
                  <a:pt x="35" y="11"/>
                </a:lnTo>
                <a:lnTo>
                  <a:pt x="31" y="6"/>
                </a:lnTo>
                <a:lnTo>
                  <a:pt x="25" y="2"/>
                </a:lnTo>
                <a:lnTo>
                  <a:pt x="22" y="0"/>
                </a:lnTo>
                <a:lnTo>
                  <a:pt x="19" y="0"/>
                </a:lnTo>
                <a:lnTo>
                  <a:pt x="16" y="2"/>
                </a:lnTo>
                <a:lnTo>
                  <a:pt x="11" y="3"/>
                </a:lnTo>
                <a:lnTo>
                  <a:pt x="8" y="5"/>
                </a:lnTo>
                <a:lnTo>
                  <a:pt x="5" y="8"/>
                </a:lnTo>
                <a:lnTo>
                  <a:pt x="3" y="11"/>
                </a:lnTo>
                <a:lnTo>
                  <a:pt x="1" y="15"/>
                </a:lnTo>
                <a:lnTo>
                  <a:pt x="0" y="18"/>
                </a:lnTo>
                <a:lnTo>
                  <a:pt x="0" y="23"/>
                </a:lnTo>
                <a:lnTo>
                  <a:pt x="1" y="26"/>
                </a:lnTo>
                <a:lnTo>
                  <a:pt x="3" y="29"/>
                </a:lnTo>
                <a:lnTo>
                  <a:pt x="4" y="32"/>
                </a:lnTo>
                <a:lnTo>
                  <a:pt x="7" y="33"/>
                </a:lnTo>
                <a:lnTo>
                  <a:pt x="10" y="35"/>
                </a:lnTo>
                <a:lnTo>
                  <a:pt x="14" y="35"/>
                </a:lnTo>
              </a:path>
            </a:pathLst>
          </a:custGeom>
          <a:solidFill>
            <a:srgbClr val="FFFF00"/>
          </a:solidFill>
          <a:ln w="4763">
            <a:solidFill>
              <a:srgbClr val="990000"/>
            </a:solidFill>
            <a:round/>
            <a:headEnd/>
            <a:tailEnd/>
          </a:ln>
        </p:spPr>
        <p:txBody>
          <a:bodyPr/>
          <a:lstStyle/>
          <a:p>
            <a:endParaRPr lang="en-US"/>
          </a:p>
        </p:txBody>
      </p:sp>
      <p:sp>
        <p:nvSpPr>
          <p:cNvPr id="53416" name="Freeform 167"/>
          <p:cNvSpPr>
            <a:spLocks/>
          </p:cNvSpPr>
          <p:nvPr/>
        </p:nvSpPr>
        <p:spPr bwMode="auto">
          <a:xfrm>
            <a:off x="6423028" y="4303713"/>
            <a:ext cx="74613" cy="87312"/>
          </a:xfrm>
          <a:custGeom>
            <a:avLst/>
            <a:gdLst>
              <a:gd name="T0" fmla="*/ 2147483647 w 53"/>
              <a:gd name="T1" fmla="*/ 2147483647 h 55"/>
              <a:gd name="T2" fmla="*/ 2147483647 w 53"/>
              <a:gd name="T3" fmla="*/ 2147483647 h 55"/>
              <a:gd name="T4" fmla="*/ 2147483647 w 53"/>
              <a:gd name="T5" fmla="*/ 2147483647 h 55"/>
              <a:gd name="T6" fmla="*/ 2147483647 w 53"/>
              <a:gd name="T7" fmla="*/ 2147483647 h 55"/>
              <a:gd name="T8" fmla="*/ 2147483647 w 53"/>
              <a:gd name="T9" fmla="*/ 2147483647 h 55"/>
              <a:gd name="T10" fmla="*/ 2147483647 w 53"/>
              <a:gd name="T11" fmla="*/ 2147483647 h 55"/>
              <a:gd name="T12" fmla="*/ 2147483647 w 53"/>
              <a:gd name="T13" fmla="*/ 2147483647 h 55"/>
              <a:gd name="T14" fmla="*/ 2147483647 w 53"/>
              <a:gd name="T15" fmla="*/ 2147483647 h 55"/>
              <a:gd name="T16" fmla="*/ 2147483647 w 53"/>
              <a:gd name="T17" fmla="*/ 2147483647 h 55"/>
              <a:gd name="T18" fmla="*/ 2147483647 w 53"/>
              <a:gd name="T19" fmla="*/ 2147483647 h 55"/>
              <a:gd name="T20" fmla="*/ 2147483647 w 53"/>
              <a:gd name="T21" fmla="*/ 2147483647 h 55"/>
              <a:gd name="T22" fmla="*/ 2147483647 w 53"/>
              <a:gd name="T23" fmla="*/ 2147483647 h 55"/>
              <a:gd name="T24" fmla="*/ 2147483647 w 53"/>
              <a:gd name="T25" fmla="*/ 2147483647 h 55"/>
              <a:gd name="T26" fmla="*/ 2147483647 w 53"/>
              <a:gd name="T27" fmla="*/ 2147483647 h 55"/>
              <a:gd name="T28" fmla="*/ 2147483647 w 53"/>
              <a:gd name="T29" fmla="*/ 2147483647 h 55"/>
              <a:gd name="T30" fmla="*/ 2147483647 w 53"/>
              <a:gd name="T31" fmla="*/ 2147483647 h 55"/>
              <a:gd name="T32" fmla="*/ 2147483647 w 53"/>
              <a:gd name="T33" fmla="*/ 2147483647 h 55"/>
              <a:gd name="T34" fmla="*/ 2147483647 w 53"/>
              <a:gd name="T35" fmla="*/ 2147483647 h 55"/>
              <a:gd name="T36" fmla="*/ 2147483647 w 53"/>
              <a:gd name="T37" fmla="*/ 2147483647 h 55"/>
              <a:gd name="T38" fmla="*/ 2147483647 w 53"/>
              <a:gd name="T39" fmla="*/ 2147483647 h 55"/>
              <a:gd name="T40" fmla="*/ 2147483647 w 53"/>
              <a:gd name="T41" fmla="*/ 2147483647 h 55"/>
              <a:gd name="T42" fmla="*/ 2147483647 w 53"/>
              <a:gd name="T43" fmla="*/ 2147483647 h 55"/>
              <a:gd name="T44" fmla="*/ 2147483647 w 53"/>
              <a:gd name="T45" fmla="*/ 2147483647 h 55"/>
              <a:gd name="T46" fmla="*/ 2147483647 w 53"/>
              <a:gd name="T47" fmla="*/ 2147483647 h 55"/>
              <a:gd name="T48" fmla="*/ 2147483647 w 53"/>
              <a:gd name="T49" fmla="*/ 2147483647 h 55"/>
              <a:gd name="T50" fmla="*/ 2147483647 w 53"/>
              <a:gd name="T51" fmla="*/ 0 h 55"/>
              <a:gd name="T52" fmla="*/ 2147483647 w 53"/>
              <a:gd name="T53" fmla="*/ 0 h 55"/>
              <a:gd name="T54" fmla="*/ 2147483647 w 53"/>
              <a:gd name="T55" fmla="*/ 2147483647 h 55"/>
              <a:gd name="T56" fmla="*/ 2147483647 w 53"/>
              <a:gd name="T57" fmla="*/ 2147483647 h 55"/>
              <a:gd name="T58" fmla="*/ 2147483647 w 53"/>
              <a:gd name="T59" fmla="*/ 2147483647 h 55"/>
              <a:gd name="T60" fmla="*/ 2147483647 w 53"/>
              <a:gd name="T61" fmla="*/ 2147483647 h 55"/>
              <a:gd name="T62" fmla="*/ 2147483647 w 53"/>
              <a:gd name="T63" fmla="*/ 2147483647 h 55"/>
              <a:gd name="T64" fmla="*/ 2147483647 w 53"/>
              <a:gd name="T65" fmla="*/ 2147483647 h 55"/>
              <a:gd name="T66" fmla="*/ 0 w 53"/>
              <a:gd name="T67" fmla="*/ 2147483647 h 55"/>
              <a:gd name="T68" fmla="*/ 0 w 53"/>
              <a:gd name="T69" fmla="*/ 2147483647 h 55"/>
              <a:gd name="T70" fmla="*/ 2147483647 w 53"/>
              <a:gd name="T71" fmla="*/ 2147483647 h 55"/>
              <a:gd name="T72" fmla="*/ 2147483647 w 53"/>
              <a:gd name="T73" fmla="*/ 2147483647 h 55"/>
              <a:gd name="T74" fmla="*/ 2147483647 w 53"/>
              <a:gd name="T75" fmla="*/ 2147483647 h 55"/>
              <a:gd name="T76" fmla="*/ 2147483647 w 53"/>
              <a:gd name="T77" fmla="*/ 2147483647 h 55"/>
              <a:gd name="T78" fmla="*/ 2147483647 w 53"/>
              <a:gd name="T79" fmla="*/ 2147483647 h 55"/>
              <a:gd name="T80" fmla="*/ 2147483647 w 53"/>
              <a:gd name="T81" fmla="*/ 2147483647 h 55"/>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53"/>
              <a:gd name="T124" fmla="*/ 0 h 55"/>
              <a:gd name="T125" fmla="*/ 53 w 53"/>
              <a:gd name="T126" fmla="*/ 55 h 55"/>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53" h="55">
                <a:moveTo>
                  <a:pt x="14" y="35"/>
                </a:moveTo>
                <a:lnTo>
                  <a:pt x="19" y="39"/>
                </a:lnTo>
                <a:lnTo>
                  <a:pt x="23" y="43"/>
                </a:lnTo>
                <a:lnTo>
                  <a:pt x="26" y="48"/>
                </a:lnTo>
                <a:lnTo>
                  <a:pt x="28" y="51"/>
                </a:lnTo>
                <a:lnTo>
                  <a:pt x="31" y="52"/>
                </a:lnTo>
                <a:lnTo>
                  <a:pt x="35" y="54"/>
                </a:lnTo>
                <a:lnTo>
                  <a:pt x="38" y="55"/>
                </a:lnTo>
                <a:lnTo>
                  <a:pt x="44" y="55"/>
                </a:lnTo>
                <a:lnTo>
                  <a:pt x="45" y="54"/>
                </a:lnTo>
                <a:lnTo>
                  <a:pt x="47" y="54"/>
                </a:lnTo>
                <a:lnTo>
                  <a:pt x="48" y="52"/>
                </a:lnTo>
                <a:lnTo>
                  <a:pt x="50" y="51"/>
                </a:lnTo>
                <a:lnTo>
                  <a:pt x="51" y="49"/>
                </a:lnTo>
                <a:lnTo>
                  <a:pt x="53" y="48"/>
                </a:lnTo>
                <a:lnTo>
                  <a:pt x="53" y="46"/>
                </a:lnTo>
                <a:lnTo>
                  <a:pt x="53" y="43"/>
                </a:lnTo>
                <a:lnTo>
                  <a:pt x="53" y="38"/>
                </a:lnTo>
                <a:lnTo>
                  <a:pt x="50" y="32"/>
                </a:lnTo>
                <a:lnTo>
                  <a:pt x="48" y="26"/>
                </a:lnTo>
                <a:lnTo>
                  <a:pt x="44" y="20"/>
                </a:lnTo>
                <a:lnTo>
                  <a:pt x="39" y="15"/>
                </a:lnTo>
                <a:lnTo>
                  <a:pt x="35" y="11"/>
                </a:lnTo>
                <a:lnTo>
                  <a:pt x="31" y="6"/>
                </a:lnTo>
                <a:lnTo>
                  <a:pt x="25" y="2"/>
                </a:lnTo>
                <a:lnTo>
                  <a:pt x="22" y="0"/>
                </a:lnTo>
                <a:lnTo>
                  <a:pt x="19" y="0"/>
                </a:lnTo>
                <a:lnTo>
                  <a:pt x="16" y="2"/>
                </a:lnTo>
                <a:lnTo>
                  <a:pt x="11" y="3"/>
                </a:lnTo>
                <a:lnTo>
                  <a:pt x="8" y="5"/>
                </a:lnTo>
                <a:lnTo>
                  <a:pt x="5" y="8"/>
                </a:lnTo>
                <a:lnTo>
                  <a:pt x="3" y="11"/>
                </a:lnTo>
                <a:lnTo>
                  <a:pt x="1" y="15"/>
                </a:lnTo>
                <a:lnTo>
                  <a:pt x="0" y="18"/>
                </a:lnTo>
                <a:lnTo>
                  <a:pt x="0" y="23"/>
                </a:lnTo>
                <a:lnTo>
                  <a:pt x="1" y="26"/>
                </a:lnTo>
                <a:lnTo>
                  <a:pt x="3" y="29"/>
                </a:lnTo>
                <a:lnTo>
                  <a:pt x="4" y="32"/>
                </a:lnTo>
                <a:lnTo>
                  <a:pt x="7" y="33"/>
                </a:lnTo>
                <a:lnTo>
                  <a:pt x="10" y="35"/>
                </a:lnTo>
                <a:lnTo>
                  <a:pt x="14" y="35"/>
                </a:lnTo>
              </a:path>
            </a:pathLst>
          </a:custGeom>
          <a:solidFill>
            <a:srgbClr val="FFFF00"/>
          </a:solidFill>
          <a:ln w="4763">
            <a:solidFill>
              <a:srgbClr val="990000"/>
            </a:solidFill>
            <a:round/>
            <a:headEnd/>
            <a:tailEnd/>
          </a:ln>
        </p:spPr>
        <p:txBody>
          <a:bodyPr/>
          <a:lstStyle/>
          <a:p>
            <a:endParaRPr lang="en-US"/>
          </a:p>
        </p:txBody>
      </p:sp>
      <p:sp>
        <p:nvSpPr>
          <p:cNvPr id="53417" name="Freeform 168"/>
          <p:cNvSpPr>
            <a:spLocks/>
          </p:cNvSpPr>
          <p:nvPr/>
        </p:nvSpPr>
        <p:spPr bwMode="auto">
          <a:xfrm>
            <a:off x="6369053" y="4340229"/>
            <a:ext cx="85725" cy="87313"/>
          </a:xfrm>
          <a:custGeom>
            <a:avLst/>
            <a:gdLst>
              <a:gd name="T0" fmla="*/ 2147483647 w 61"/>
              <a:gd name="T1" fmla="*/ 2147483647 h 55"/>
              <a:gd name="T2" fmla="*/ 0 w 61"/>
              <a:gd name="T3" fmla="*/ 2147483647 h 55"/>
              <a:gd name="T4" fmla="*/ 2147483647 w 61"/>
              <a:gd name="T5" fmla="*/ 2147483647 h 55"/>
              <a:gd name="T6" fmla="*/ 2147483647 w 61"/>
              <a:gd name="T7" fmla="*/ 2147483647 h 55"/>
              <a:gd name="T8" fmla="*/ 2147483647 w 61"/>
              <a:gd name="T9" fmla="*/ 2147483647 h 55"/>
              <a:gd name="T10" fmla="*/ 2147483647 w 61"/>
              <a:gd name="T11" fmla="*/ 2147483647 h 55"/>
              <a:gd name="T12" fmla="*/ 2147483647 w 61"/>
              <a:gd name="T13" fmla="*/ 2147483647 h 55"/>
              <a:gd name="T14" fmla="*/ 2147483647 w 61"/>
              <a:gd name="T15" fmla="*/ 2147483647 h 55"/>
              <a:gd name="T16" fmla="*/ 2147483647 w 61"/>
              <a:gd name="T17" fmla="*/ 2147483647 h 55"/>
              <a:gd name="T18" fmla="*/ 2147483647 w 61"/>
              <a:gd name="T19" fmla="*/ 2147483647 h 55"/>
              <a:gd name="T20" fmla="*/ 2147483647 w 61"/>
              <a:gd name="T21" fmla="*/ 2147483647 h 55"/>
              <a:gd name="T22" fmla="*/ 2147483647 w 61"/>
              <a:gd name="T23" fmla="*/ 2147483647 h 55"/>
              <a:gd name="T24" fmla="*/ 2147483647 w 61"/>
              <a:gd name="T25" fmla="*/ 2147483647 h 55"/>
              <a:gd name="T26" fmla="*/ 2147483647 w 61"/>
              <a:gd name="T27" fmla="*/ 2147483647 h 55"/>
              <a:gd name="T28" fmla="*/ 2147483647 w 61"/>
              <a:gd name="T29" fmla="*/ 2147483647 h 55"/>
              <a:gd name="T30" fmla="*/ 2147483647 w 61"/>
              <a:gd name="T31" fmla="*/ 2147483647 h 55"/>
              <a:gd name="T32" fmla="*/ 2147483647 w 61"/>
              <a:gd name="T33" fmla="*/ 2147483647 h 55"/>
              <a:gd name="T34" fmla="*/ 2147483647 w 61"/>
              <a:gd name="T35" fmla="*/ 2147483647 h 55"/>
              <a:gd name="T36" fmla="*/ 2147483647 w 61"/>
              <a:gd name="T37" fmla="*/ 2147483647 h 55"/>
              <a:gd name="T38" fmla="*/ 2147483647 w 61"/>
              <a:gd name="T39" fmla="*/ 2147483647 h 55"/>
              <a:gd name="T40" fmla="*/ 2147483647 w 61"/>
              <a:gd name="T41" fmla="*/ 2147483647 h 55"/>
              <a:gd name="T42" fmla="*/ 2147483647 w 61"/>
              <a:gd name="T43" fmla="*/ 2147483647 h 55"/>
              <a:gd name="T44" fmla="*/ 2147483647 w 61"/>
              <a:gd name="T45" fmla="*/ 2147483647 h 55"/>
              <a:gd name="T46" fmla="*/ 2147483647 w 61"/>
              <a:gd name="T47" fmla="*/ 2147483647 h 55"/>
              <a:gd name="T48" fmla="*/ 2147483647 w 61"/>
              <a:gd name="T49" fmla="*/ 2147483647 h 55"/>
              <a:gd name="T50" fmla="*/ 2147483647 w 61"/>
              <a:gd name="T51" fmla="*/ 2147483647 h 55"/>
              <a:gd name="T52" fmla="*/ 2147483647 w 61"/>
              <a:gd name="T53" fmla="*/ 2147483647 h 55"/>
              <a:gd name="T54" fmla="*/ 2147483647 w 61"/>
              <a:gd name="T55" fmla="*/ 2147483647 h 55"/>
              <a:gd name="T56" fmla="*/ 2147483647 w 61"/>
              <a:gd name="T57" fmla="*/ 2147483647 h 55"/>
              <a:gd name="T58" fmla="*/ 2147483647 w 61"/>
              <a:gd name="T59" fmla="*/ 2147483647 h 55"/>
              <a:gd name="T60" fmla="*/ 2147483647 w 61"/>
              <a:gd name="T61" fmla="*/ 2147483647 h 55"/>
              <a:gd name="T62" fmla="*/ 2147483647 w 61"/>
              <a:gd name="T63" fmla="*/ 2147483647 h 55"/>
              <a:gd name="T64" fmla="*/ 2147483647 w 61"/>
              <a:gd name="T65" fmla="*/ 2147483647 h 55"/>
              <a:gd name="T66" fmla="*/ 2147483647 w 61"/>
              <a:gd name="T67" fmla="*/ 2147483647 h 55"/>
              <a:gd name="T68" fmla="*/ 2147483647 w 61"/>
              <a:gd name="T69" fmla="*/ 2147483647 h 55"/>
              <a:gd name="T70" fmla="*/ 2147483647 w 61"/>
              <a:gd name="T71" fmla="*/ 2147483647 h 55"/>
              <a:gd name="T72" fmla="*/ 2147483647 w 61"/>
              <a:gd name="T73" fmla="*/ 2147483647 h 55"/>
              <a:gd name="T74" fmla="*/ 2147483647 w 61"/>
              <a:gd name="T75" fmla="*/ 2147483647 h 55"/>
              <a:gd name="T76" fmla="*/ 2147483647 w 61"/>
              <a:gd name="T77" fmla="*/ 2147483647 h 55"/>
              <a:gd name="T78" fmla="*/ 2147483647 w 61"/>
              <a:gd name="T79" fmla="*/ 2147483647 h 55"/>
              <a:gd name="T80" fmla="*/ 2147483647 w 61"/>
              <a:gd name="T81" fmla="*/ 2147483647 h 55"/>
              <a:gd name="T82" fmla="*/ 2147483647 w 61"/>
              <a:gd name="T83" fmla="*/ 0 h 55"/>
              <a:gd name="T84" fmla="*/ 2147483647 w 61"/>
              <a:gd name="T85" fmla="*/ 0 h 55"/>
              <a:gd name="T86" fmla="*/ 2147483647 w 61"/>
              <a:gd name="T87" fmla="*/ 0 h 55"/>
              <a:gd name="T88" fmla="*/ 2147483647 w 61"/>
              <a:gd name="T89" fmla="*/ 2147483647 h 55"/>
              <a:gd name="T90" fmla="*/ 2147483647 w 61"/>
              <a:gd name="T91" fmla="*/ 2147483647 h 55"/>
              <a:gd name="T92" fmla="*/ 2147483647 w 61"/>
              <a:gd name="T93" fmla="*/ 2147483647 h 55"/>
              <a:gd name="T94" fmla="*/ 2147483647 w 61"/>
              <a:gd name="T95" fmla="*/ 2147483647 h 55"/>
              <a:gd name="T96" fmla="*/ 2147483647 w 61"/>
              <a:gd name="T97" fmla="*/ 2147483647 h 55"/>
              <a:gd name="T98" fmla="*/ 2147483647 w 61"/>
              <a:gd name="T99" fmla="*/ 2147483647 h 55"/>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61"/>
              <a:gd name="T151" fmla="*/ 0 h 55"/>
              <a:gd name="T152" fmla="*/ 61 w 61"/>
              <a:gd name="T153" fmla="*/ 55 h 55"/>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61" h="55">
                <a:moveTo>
                  <a:pt x="2" y="19"/>
                </a:moveTo>
                <a:lnTo>
                  <a:pt x="0" y="23"/>
                </a:lnTo>
                <a:lnTo>
                  <a:pt x="2" y="28"/>
                </a:lnTo>
                <a:lnTo>
                  <a:pt x="3" y="32"/>
                </a:lnTo>
                <a:lnTo>
                  <a:pt x="6" y="37"/>
                </a:lnTo>
                <a:lnTo>
                  <a:pt x="10" y="40"/>
                </a:lnTo>
                <a:lnTo>
                  <a:pt x="15" y="41"/>
                </a:lnTo>
                <a:lnTo>
                  <a:pt x="19" y="44"/>
                </a:lnTo>
                <a:lnTo>
                  <a:pt x="22" y="46"/>
                </a:lnTo>
                <a:lnTo>
                  <a:pt x="27" y="47"/>
                </a:lnTo>
                <a:lnTo>
                  <a:pt x="30" y="49"/>
                </a:lnTo>
                <a:lnTo>
                  <a:pt x="33" y="49"/>
                </a:lnTo>
                <a:lnTo>
                  <a:pt x="36" y="50"/>
                </a:lnTo>
                <a:lnTo>
                  <a:pt x="37" y="50"/>
                </a:lnTo>
                <a:lnTo>
                  <a:pt x="40" y="52"/>
                </a:lnTo>
                <a:lnTo>
                  <a:pt x="43" y="52"/>
                </a:lnTo>
                <a:lnTo>
                  <a:pt x="46" y="53"/>
                </a:lnTo>
                <a:lnTo>
                  <a:pt x="49" y="55"/>
                </a:lnTo>
                <a:lnTo>
                  <a:pt x="50" y="55"/>
                </a:lnTo>
                <a:lnTo>
                  <a:pt x="52" y="55"/>
                </a:lnTo>
                <a:lnTo>
                  <a:pt x="53" y="55"/>
                </a:lnTo>
                <a:lnTo>
                  <a:pt x="53" y="53"/>
                </a:lnTo>
                <a:lnTo>
                  <a:pt x="55" y="52"/>
                </a:lnTo>
                <a:lnTo>
                  <a:pt x="56" y="50"/>
                </a:lnTo>
                <a:lnTo>
                  <a:pt x="58" y="47"/>
                </a:lnTo>
                <a:lnTo>
                  <a:pt x="59" y="44"/>
                </a:lnTo>
                <a:lnTo>
                  <a:pt x="61" y="41"/>
                </a:lnTo>
                <a:lnTo>
                  <a:pt x="61" y="38"/>
                </a:lnTo>
                <a:lnTo>
                  <a:pt x="61" y="35"/>
                </a:lnTo>
                <a:lnTo>
                  <a:pt x="59" y="32"/>
                </a:lnTo>
                <a:lnTo>
                  <a:pt x="58" y="29"/>
                </a:lnTo>
                <a:lnTo>
                  <a:pt x="56" y="28"/>
                </a:lnTo>
                <a:lnTo>
                  <a:pt x="52" y="23"/>
                </a:lnTo>
                <a:lnTo>
                  <a:pt x="47" y="20"/>
                </a:lnTo>
                <a:lnTo>
                  <a:pt x="44" y="17"/>
                </a:lnTo>
                <a:lnTo>
                  <a:pt x="42" y="15"/>
                </a:lnTo>
                <a:lnTo>
                  <a:pt x="37" y="12"/>
                </a:lnTo>
                <a:lnTo>
                  <a:pt x="34" y="9"/>
                </a:lnTo>
                <a:lnTo>
                  <a:pt x="30" y="6"/>
                </a:lnTo>
                <a:lnTo>
                  <a:pt x="25" y="3"/>
                </a:lnTo>
                <a:lnTo>
                  <a:pt x="22" y="0"/>
                </a:lnTo>
                <a:lnTo>
                  <a:pt x="19" y="0"/>
                </a:lnTo>
                <a:lnTo>
                  <a:pt x="15" y="0"/>
                </a:lnTo>
                <a:lnTo>
                  <a:pt x="12" y="1"/>
                </a:lnTo>
                <a:lnTo>
                  <a:pt x="9" y="4"/>
                </a:lnTo>
                <a:lnTo>
                  <a:pt x="6" y="7"/>
                </a:lnTo>
                <a:lnTo>
                  <a:pt x="5" y="12"/>
                </a:lnTo>
                <a:lnTo>
                  <a:pt x="3" y="17"/>
                </a:lnTo>
                <a:lnTo>
                  <a:pt x="2" y="19"/>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418" name="Freeform 169"/>
          <p:cNvSpPr>
            <a:spLocks/>
          </p:cNvSpPr>
          <p:nvPr/>
        </p:nvSpPr>
        <p:spPr bwMode="auto">
          <a:xfrm>
            <a:off x="6369053" y="4340229"/>
            <a:ext cx="85725" cy="87313"/>
          </a:xfrm>
          <a:custGeom>
            <a:avLst/>
            <a:gdLst>
              <a:gd name="T0" fmla="*/ 2147483647 w 61"/>
              <a:gd name="T1" fmla="*/ 2147483647 h 55"/>
              <a:gd name="T2" fmla="*/ 0 w 61"/>
              <a:gd name="T3" fmla="*/ 2147483647 h 55"/>
              <a:gd name="T4" fmla="*/ 2147483647 w 61"/>
              <a:gd name="T5" fmla="*/ 2147483647 h 55"/>
              <a:gd name="T6" fmla="*/ 2147483647 w 61"/>
              <a:gd name="T7" fmla="*/ 2147483647 h 55"/>
              <a:gd name="T8" fmla="*/ 2147483647 w 61"/>
              <a:gd name="T9" fmla="*/ 2147483647 h 55"/>
              <a:gd name="T10" fmla="*/ 2147483647 w 61"/>
              <a:gd name="T11" fmla="*/ 2147483647 h 55"/>
              <a:gd name="T12" fmla="*/ 2147483647 w 61"/>
              <a:gd name="T13" fmla="*/ 2147483647 h 55"/>
              <a:gd name="T14" fmla="*/ 2147483647 w 61"/>
              <a:gd name="T15" fmla="*/ 2147483647 h 55"/>
              <a:gd name="T16" fmla="*/ 2147483647 w 61"/>
              <a:gd name="T17" fmla="*/ 2147483647 h 55"/>
              <a:gd name="T18" fmla="*/ 2147483647 w 61"/>
              <a:gd name="T19" fmla="*/ 2147483647 h 55"/>
              <a:gd name="T20" fmla="*/ 2147483647 w 61"/>
              <a:gd name="T21" fmla="*/ 2147483647 h 55"/>
              <a:gd name="T22" fmla="*/ 2147483647 w 61"/>
              <a:gd name="T23" fmla="*/ 2147483647 h 55"/>
              <a:gd name="T24" fmla="*/ 2147483647 w 61"/>
              <a:gd name="T25" fmla="*/ 2147483647 h 55"/>
              <a:gd name="T26" fmla="*/ 2147483647 w 61"/>
              <a:gd name="T27" fmla="*/ 2147483647 h 55"/>
              <a:gd name="T28" fmla="*/ 2147483647 w 61"/>
              <a:gd name="T29" fmla="*/ 2147483647 h 55"/>
              <a:gd name="T30" fmla="*/ 2147483647 w 61"/>
              <a:gd name="T31" fmla="*/ 2147483647 h 55"/>
              <a:gd name="T32" fmla="*/ 2147483647 w 61"/>
              <a:gd name="T33" fmla="*/ 2147483647 h 55"/>
              <a:gd name="T34" fmla="*/ 2147483647 w 61"/>
              <a:gd name="T35" fmla="*/ 2147483647 h 55"/>
              <a:gd name="T36" fmla="*/ 2147483647 w 61"/>
              <a:gd name="T37" fmla="*/ 2147483647 h 55"/>
              <a:gd name="T38" fmla="*/ 2147483647 w 61"/>
              <a:gd name="T39" fmla="*/ 2147483647 h 55"/>
              <a:gd name="T40" fmla="*/ 2147483647 w 61"/>
              <a:gd name="T41" fmla="*/ 2147483647 h 55"/>
              <a:gd name="T42" fmla="*/ 2147483647 w 61"/>
              <a:gd name="T43" fmla="*/ 2147483647 h 55"/>
              <a:gd name="T44" fmla="*/ 2147483647 w 61"/>
              <a:gd name="T45" fmla="*/ 2147483647 h 55"/>
              <a:gd name="T46" fmla="*/ 2147483647 w 61"/>
              <a:gd name="T47" fmla="*/ 2147483647 h 55"/>
              <a:gd name="T48" fmla="*/ 2147483647 w 61"/>
              <a:gd name="T49" fmla="*/ 2147483647 h 55"/>
              <a:gd name="T50" fmla="*/ 2147483647 w 61"/>
              <a:gd name="T51" fmla="*/ 2147483647 h 55"/>
              <a:gd name="T52" fmla="*/ 2147483647 w 61"/>
              <a:gd name="T53" fmla="*/ 2147483647 h 55"/>
              <a:gd name="T54" fmla="*/ 2147483647 w 61"/>
              <a:gd name="T55" fmla="*/ 2147483647 h 55"/>
              <a:gd name="T56" fmla="*/ 2147483647 w 61"/>
              <a:gd name="T57" fmla="*/ 2147483647 h 55"/>
              <a:gd name="T58" fmla="*/ 2147483647 w 61"/>
              <a:gd name="T59" fmla="*/ 2147483647 h 55"/>
              <a:gd name="T60" fmla="*/ 2147483647 w 61"/>
              <a:gd name="T61" fmla="*/ 2147483647 h 55"/>
              <a:gd name="T62" fmla="*/ 2147483647 w 61"/>
              <a:gd name="T63" fmla="*/ 2147483647 h 55"/>
              <a:gd name="T64" fmla="*/ 2147483647 w 61"/>
              <a:gd name="T65" fmla="*/ 2147483647 h 55"/>
              <a:gd name="T66" fmla="*/ 2147483647 w 61"/>
              <a:gd name="T67" fmla="*/ 2147483647 h 55"/>
              <a:gd name="T68" fmla="*/ 2147483647 w 61"/>
              <a:gd name="T69" fmla="*/ 2147483647 h 55"/>
              <a:gd name="T70" fmla="*/ 2147483647 w 61"/>
              <a:gd name="T71" fmla="*/ 2147483647 h 55"/>
              <a:gd name="T72" fmla="*/ 2147483647 w 61"/>
              <a:gd name="T73" fmla="*/ 2147483647 h 55"/>
              <a:gd name="T74" fmla="*/ 2147483647 w 61"/>
              <a:gd name="T75" fmla="*/ 2147483647 h 55"/>
              <a:gd name="T76" fmla="*/ 2147483647 w 61"/>
              <a:gd name="T77" fmla="*/ 2147483647 h 55"/>
              <a:gd name="T78" fmla="*/ 2147483647 w 61"/>
              <a:gd name="T79" fmla="*/ 2147483647 h 55"/>
              <a:gd name="T80" fmla="*/ 2147483647 w 61"/>
              <a:gd name="T81" fmla="*/ 2147483647 h 55"/>
              <a:gd name="T82" fmla="*/ 2147483647 w 61"/>
              <a:gd name="T83" fmla="*/ 0 h 55"/>
              <a:gd name="T84" fmla="*/ 2147483647 w 61"/>
              <a:gd name="T85" fmla="*/ 0 h 55"/>
              <a:gd name="T86" fmla="*/ 2147483647 w 61"/>
              <a:gd name="T87" fmla="*/ 0 h 55"/>
              <a:gd name="T88" fmla="*/ 2147483647 w 61"/>
              <a:gd name="T89" fmla="*/ 2147483647 h 55"/>
              <a:gd name="T90" fmla="*/ 2147483647 w 61"/>
              <a:gd name="T91" fmla="*/ 2147483647 h 55"/>
              <a:gd name="T92" fmla="*/ 2147483647 w 61"/>
              <a:gd name="T93" fmla="*/ 2147483647 h 55"/>
              <a:gd name="T94" fmla="*/ 2147483647 w 61"/>
              <a:gd name="T95" fmla="*/ 2147483647 h 55"/>
              <a:gd name="T96" fmla="*/ 2147483647 w 61"/>
              <a:gd name="T97" fmla="*/ 2147483647 h 55"/>
              <a:gd name="T98" fmla="*/ 2147483647 w 61"/>
              <a:gd name="T99" fmla="*/ 2147483647 h 55"/>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61"/>
              <a:gd name="T151" fmla="*/ 0 h 55"/>
              <a:gd name="T152" fmla="*/ 61 w 61"/>
              <a:gd name="T153" fmla="*/ 55 h 55"/>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61" h="55">
                <a:moveTo>
                  <a:pt x="2" y="19"/>
                </a:moveTo>
                <a:lnTo>
                  <a:pt x="0" y="23"/>
                </a:lnTo>
                <a:lnTo>
                  <a:pt x="2" y="28"/>
                </a:lnTo>
                <a:lnTo>
                  <a:pt x="3" y="32"/>
                </a:lnTo>
                <a:lnTo>
                  <a:pt x="6" y="37"/>
                </a:lnTo>
                <a:lnTo>
                  <a:pt x="10" y="40"/>
                </a:lnTo>
                <a:lnTo>
                  <a:pt x="15" y="41"/>
                </a:lnTo>
                <a:lnTo>
                  <a:pt x="19" y="44"/>
                </a:lnTo>
                <a:lnTo>
                  <a:pt x="22" y="46"/>
                </a:lnTo>
                <a:lnTo>
                  <a:pt x="27" y="47"/>
                </a:lnTo>
                <a:lnTo>
                  <a:pt x="30" y="49"/>
                </a:lnTo>
                <a:lnTo>
                  <a:pt x="33" y="49"/>
                </a:lnTo>
                <a:lnTo>
                  <a:pt x="36" y="50"/>
                </a:lnTo>
                <a:lnTo>
                  <a:pt x="37" y="50"/>
                </a:lnTo>
                <a:lnTo>
                  <a:pt x="40" y="52"/>
                </a:lnTo>
                <a:lnTo>
                  <a:pt x="43" y="52"/>
                </a:lnTo>
                <a:lnTo>
                  <a:pt x="46" y="53"/>
                </a:lnTo>
                <a:lnTo>
                  <a:pt x="49" y="55"/>
                </a:lnTo>
                <a:lnTo>
                  <a:pt x="50" y="55"/>
                </a:lnTo>
                <a:lnTo>
                  <a:pt x="52" y="55"/>
                </a:lnTo>
                <a:lnTo>
                  <a:pt x="53" y="55"/>
                </a:lnTo>
                <a:lnTo>
                  <a:pt x="53" y="53"/>
                </a:lnTo>
                <a:lnTo>
                  <a:pt x="55" y="52"/>
                </a:lnTo>
                <a:lnTo>
                  <a:pt x="56" y="50"/>
                </a:lnTo>
                <a:lnTo>
                  <a:pt x="58" y="47"/>
                </a:lnTo>
                <a:lnTo>
                  <a:pt x="59" y="44"/>
                </a:lnTo>
                <a:lnTo>
                  <a:pt x="61" y="41"/>
                </a:lnTo>
                <a:lnTo>
                  <a:pt x="61" y="38"/>
                </a:lnTo>
                <a:lnTo>
                  <a:pt x="61" y="35"/>
                </a:lnTo>
                <a:lnTo>
                  <a:pt x="59" y="32"/>
                </a:lnTo>
                <a:lnTo>
                  <a:pt x="58" y="29"/>
                </a:lnTo>
                <a:lnTo>
                  <a:pt x="56" y="28"/>
                </a:lnTo>
                <a:lnTo>
                  <a:pt x="52" y="23"/>
                </a:lnTo>
                <a:lnTo>
                  <a:pt x="47" y="20"/>
                </a:lnTo>
                <a:lnTo>
                  <a:pt x="44" y="17"/>
                </a:lnTo>
                <a:lnTo>
                  <a:pt x="42" y="15"/>
                </a:lnTo>
                <a:lnTo>
                  <a:pt x="37" y="12"/>
                </a:lnTo>
                <a:lnTo>
                  <a:pt x="34" y="9"/>
                </a:lnTo>
                <a:lnTo>
                  <a:pt x="30" y="6"/>
                </a:lnTo>
                <a:lnTo>
                  <a:pt x="25" y="3"/>
                </a:lnTo>
                <a:lnTo>
                  <a:pt x="22" y="0"/>
                </a:lnTo>
                <a:lnTo>
                  <a:pt x="19" y="0"/>
                </a:lnTo>
                <a:lnTo>
                  <a:pt x="15" y="0"/>
                </a:lnTo>
                <a:lnTo>
                  <a:pt x="12" y="1"/>
                </a:lnTo>
                <a:lnTo>
                  <a:pt x="9" y="4"/>
                </a:lnTo>
                <a:lnTo>
                  <a:pt x="6" y="7"/>
                </a:lnTo>
                <a:lnTo>
                  <a:pt x="5" y="12"/>
                </a:lnTo>
                <a:lnTo>
                  <a:pt x="3" y="17"/>
                </a:lnTo>
                <a:lnTo>
                  <a:pt x="2" y="19"/>
                </a:lnTo>
              </a:path>
            </a:pathLst>
          </a:custGeom>
          <a:solidFill>
            <a:srgbClr val="FFFF00"/>
          </a:solidFill>
          <a:ln w="4763">
            <a:solidFill>
              <a:srgbClr val="990000"/>
            </a:solidFill>
            <a:round/>
            <a:headEnd/>
            <a:tailEnd/>
          </a:ln>
        </p:spPr>
        <p:txBody>
          <a:bodyPr/>
          <a:lstStyle/>
          <a:p>
            <a:endParaRPr lang="en-US"/>
          </a:p>
        </p:txBody>
      </p:sp>
      <p:sp>
        <p:nvSpPr>
          <p:cNvPr id="53419" name="Freeform 170"/>
          <p:cNvSpPr>
            <a:spLocks/>
          </p:cNvSpPr>
          <p:nvPr/>
        </p:nvSpPr>
        <p:spPr bwMode="auto">
          <a:xfrm>
            <a:off x="6369053" y="4340229"/>
            <a:ext cx="85725" cy="87313"/>
          </a:xfrm>
          <a:custGeom>
            <a:avLst/>
            <a:gdLst>
              <a:gd name="T0" fmla="*/ 2147483647 w 61"/>
              <a:gd name="T1" fmla="*/ 2147483647 h 55"/>
              <a:gd name="T2" fmla="*/ 0 w 61"/>
              <a:gd name="T3" fmla="*/ 2147483647 h 55"/>
              <a:gd name="T4" fmla="*/ 2147483647 w 61"/>
              <a:gd name="T5" fmla="*/ 2147483647 h 55"/>
              <a:gd name="T6" fmla="*/ 2147483647 w 61"/>
              <a:gd name="T7" fmla="*/ 2147483647 h 55"/>
              <a:gd name="T8" fmla="*/ 2147483647 w 61"/>
              <a:gd name="T9" fmla="*/ 2147483647 h 55"/>
              <a:gd name="T10" fmla="*/ 2147483647 w 61"/>
              <a:gd name="T11" fmla="*/ 2147483647 h 55"/>
              <a:gd name="T12" fmla="*/ 2147483647 w 61"/>
              <a:gd name="T13" fmla="*/ 2147483647 h 55"/>
              <a:gd name="T14" fmla="*/ 2147483647 w 61"/>
              <a:gd name="T15" fmla="*/ 2147483647 h 55"/>
              <a:gd name="T16" fmla="*/ 2147483647 w 61"/>
              <a:gd name="T17" fmla="*/ 2147483647 h 55"/>
              <a:gd name="T18" fmla="*/ 2147483647 w 61"/>
              <a:gd name="T19" fmla="*/ 2147483647 h 55"/>
              <a:gd name="T20" fmla="*/ 2147483647 w 61"/>
              <a:gd name="T21" fmla="*/ 2147483647 h 55"/>
              <a:gd name="T22" fmla="*/ 2147483647 w 61"/>
              <a:gd name="T23" fmla="*/ 2147483647 h 55"/>
              <a:gd name="T24" fmla="*/ 2147483647 w 61"/>
              <a:gd name="T25" fmla="*/ 2147483647 h 55"/>
              <a:gd name="T26" fmla="*/ 2147483647 w 61"/>
              <a:gd name="T27" fmla="*/ 2147483647 h 55"/>
              <a:gd name="T28" fmla="*/ 2147483647 w 61"/>
              <a:gd name="T29" fmla="*/ 2147483647 h 55"/>
              <a:gd name="T30" fmla="*/ 2147483647 w 61"/>
              <a:gd name="T31" fmla="*/ 2147483647 h 55"/>
              <a:gd name="T32" fmla="*/ 2147483647 w 61"/>
              <a:gd name="T33" fmla="*/ 2147483647 h 55"/>
              <a:gd name="T34" fmla="*/ 2147483647 w 61"/>
              <a:gd name="T35" fmla="*/ 2147483647 h 55"/>
              <a:gd name="T36" fmla="*/ 2147483647 w 61"/>
              <a:gd name="T37" fmla="*/ 2147483647 h 55"/>
              <a:gd name="T38" fmla="*/ 2147483647 w 61"/>
              <a:gd name="T39" fmla="*/ 2147483647 h 55"/>
              <a:gd name="T40" fmla="*/ 2147483647 w 61"/>
              <a:gd name="T41" fmla="*/ 2147483647 h 55"/>
              <a:gd name="T42" fmla="*/ 2147483647 w 61"/>
              <a:gd name="T43" fmla="*/ 2147483647 h 55"/>
              <a:gd name="T44" fmla="*/ 2147483647 w 61"/>
              <a:gd name="T45" fmla="*/ 2147483647 h 55"/>
              <a:gd name="T46" fmla="*/ 2147483647 w 61"/>
              <a:gd name="T47" fmla="*/ 2147483647 h 55"/>
              <a:gd name="T48" fmla="*/ 2147483647 w 61"/>
              <a:gd name="T49" fmla="*/ 2147483647 h 55"/>
              <a:gd name="T50" fmla="*/ 2147483647 w 61"/>
              <a:gd name="T51" fmla="*/ 2147483647 h 55"/>
              <a:gd name="T52" fmla="*/ 2147483647 w 61"/>
              <a:gd name="T53" fmla="*/ 2147483647 h 55"/>
              <a:gd name="T54" fmla="*/ 2147483647 w 61"/>
              <a:gd name="T55" fmla="*/ 2147483647 h 55"/>
              <a:gd name="T56" fmla="*/ 2147483647 w 61"/>
              <a:gd name="T57" fmla="*/ 2147483647 h 55"/>
              <a:gd name="T58" fmla="*/ 2147483647 w 61"/>
              <a:gd name="T59" fmla="*/ 2147483647 h 55"/>
              <a:gd name="T60" fmla="*/ 2147483647 w 61"/>
              <a:gd name="T61" fmla="*/ 2147483647 h 55"/>
              <a:gd name="T62" fmla="*/ 2147483647 w 61"/>
              <a:gd name="T63" fmla="*/ 2147483647 h 55"/>
              <a:gd name="T64" fmla="*/ 2147483647 w 61"/>
              <a:gd name="T65" fmla="*/ 2147483647 h 55"/>
              <a:gd name="T66" fmla="*/ 2147483647 w 61"/>
              <a:gd name="T67" fmla="*/ 2147483647 h 55"/>
              <a:gd name="T68" fmla="*/ 2147483647 w 61"/>
              <a:gd name="T69" fmla="*/ 2147483647 h 55"/>
              <a:gd name="T70" fmla="*/ 2147483647 w 61"/>
              <a:gd name="T71" fmla="*/ 2147483647 h 55"/>
              <a:gd name="T72" fmla="*/ 2147483647 w 61"/>
              <a:gd name="T73" fmla="*/ 2147483647 h 55"/>
              <a:gd name="T74" fmla="*/ 2147483647 w 61"/>
              <a:gd name="T75" fmla="*/ 2147483647 h 55"/>
              <a:gd name="T76" fmla="*/ 2147483647 w 61"/>
              <a:gd name="T77" fmla="*/ 2147483647 h 55"/>
              <a:gd name="T78" fmla="*/ 2147483647 w 61"/>
              <a:gd name="T79" fmla="*/ 2147483647 h 55"/>
              <a:gd name="T80" fmla="*/ 2147483647 w 61"/>
              <a:gd name="T81" fmla="*/ 2147483647 h 55"/>
              <a:gd name="T82" fmla="*/ 2147483647 w 61"/>
              <a:gd name="T83" fmla="*/ 0 h 55"/>
              <a:gd name="T84" fmla="*/ 2147483647 w 61"/>
              <a:gd name="T85" fmla="*/ 0 h 55"/>
              <a:gd name="T86" fmla="*/ 2147483647 w 61"/>
              <a:gd name="T87" fmla="*/ 0 h 55"/>
              <a:gd name="T88" fmla="*/ 2147483647 w 61"/>
              <a:gd name="T89" fmla="*/ 2147483647 h 55"/>
              <a:gd name="T90" fmla="*/ 2147483647 w 61"/>
              <a:gd name="T91" fmla="*/ 2147483647 h 55"/>
              <a:gd name="T92" fmla="*/ 2147483647 w 61"/>
              <a:gd name="T93" fmla="*/ 2147483647 h 55"/>
              <a:gd name="T94" fmla="*/ 2147483647 w 61"/>
              <a:gd name="T95" fmla="*/ 2147483647 h 55"/>
              <a:gd name="T96" fmla="*/ 2147483647 w 61"/>
              <a:gd name="T97" fmla="*/ 2147483647 h 55"/>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61"/>
              <a:gd name="T148" fmla="*/ 0 h 55"/>
              <a:gd name="T149" fmla="*/ 61 w 61"/>
              <a:gd name="T150" fmla="*/ 55 h 55"/>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61" h="55">
                <a:moveTo>
                  <a:pt x="2" y="19"/>
                </a:moveTo>
                <a:lnTo>
                  <a:pt x="0" y="23"/>
                </a:lnTo>
                <a:lnTo>
                  <a:pt x="2" y="28"/>
                </a:lnTo>
                <a:lnTo>
                  <a:pt x="3" y="32"/>
                </a:lnTo>
                <a:lnTo>
                  <a:pt x="6" y="37"/>
                </a:lnTo>
                <a:lnTo>
                  <a:pt x="10" y="40"/>
                </a:lnTo>
                <a:lnTo>
                  <a:pt x="15" y="41"/>
                </a:lnTo>
                <a:lnTo>
                  <a:pt x="19" y="44"/>
                </a:lnTo>
                <a:lnTo>
                  <a:pt x="22" y="46"/>
                </a:lnTo>
                <a:lnTo>
                  <a:pt x="27" y="47"/>
                </a:lnTo>
                <a:lnTo>
                  <a:pt x="30" y="49"/>
                </a:lnTo>
                <a:lnTo>
                  <a:pt x="33" y="49"/>
                </a:lnTo>
                <a:lnTo>
                  <a:pt x="36" y="50"/>
                </a:lnTo>
                <a:lnTo>
                  <a:pt x="37" y="50"/>
                </a:lnTo>
                <a:lnTo>
                  <a:pt x="40" y="52"/>
                </a:lnTo>
                <a:lnTo>
                  <a:pt x="43" y="52"/>
                </a:lnTo>
                <a:lnTo>
                  <a:pt x="46" y="53"/>
                </a:lnTo>
                <a:lnTo>
                  <a:pt x="49" y="55"/>
                </a:lnTo>
                <a:lnTo>
                  <a:pt x="50" y="55"/>
                </a:lnTo>
                <a:lnTo>
                  <a:pt x="52" y="55"/>
                </a:lnTo>
                <a:lnTo>
                  <a:pt x="53" y="55"/>
                </a:lnTo>
                <a:lnTo>
                  <a:pt x="53" y="53"/>
                </a:lnTo>
                <a:lnTo>
                  <a:pt x="55" y="52"/>
                </a:lnTo>
                <a:lnTo>
                  <a:pt x="56" y="50"/>
                </a:lnTo>
                <a:lnTo>
                  <a:pt x="58" y="47"/>
                </a:lnTo>
                <a:lnTo>
                  <a:pt x="59" y="44"/>
                </a:lnTo>
                <a:lnTo>
                  <a:pt x="61" y="41"/>
                </a:lnTo>
                <a:lnTo>
                  <a:pt x="61" y="38"/>
                </a:lnTo>
                <a:lnTo>
                  <a:pt x="61" y="35"/>
                </a:lnTo>
                <a:lnTo>
                  <a:pt x="59" y="32"/>
                </a:lnTo>
                <a:lnTo>
                  <a:pt x="58" y="29"/>
                </a:lnTo>
                <a:lnTo>
                  <a:pt x="56" y="28"/>
                </a:lnTo>
                <a:lnTo>
                  <a:pt x="52" y="23"/>
                </a:lnTo>
                <a:lnTo>
                  <a:pt x="47" y="20"/>
                </a:lnTo>
                <a:lnTo>
                  <a:pt x="44" y="17"/>
                </a:lnTo>
                <a:lnTo>
                  <a:pt x="42" y="15"/>
                </a:lnTo>
                <a:lnTo>
                  <a:pt x="37" y="12"/>
                </a:lnTo>
                <a:lnTo>
                  <a:pt x="34" y="9"/>
                </a:lnTo>
                <a:lnTo>
                  <a:pt x="30" y="6"/>
                </a:lnTo>
                <a:lnTo>
                  <a:pt x="25" y="3"/>
                </a:lnTo>
                <a:lnTo>
                  <a:pt x="22" y="0"/>
                </a:lnTo>
                <a:lnTo>
                  <a:pt x="19" y="0"/>
                </a:lnTo>
                <a:lnTo>
                  <a:pt x="15" y="0"/>
                </a:lnTo>
                <a:lnTo>
                  <a:pt x="12" y="1"/>
                </a:lnTo>
                <a:lnTo>
                  <a:pt x="9" y="4"/>
                </a:lnTo>
                <a:lnTo>
                  <a:pt x="6" y="7"/>
                </a:lnTo>
                <a:lnTo>
                  <a:pt x="5" y="12"/>
                </a:lnTo>
                <a:lnTo>
                  <a:pt x="3" y="17"/>
                </a:lnTo>
              </a:path>
            </a:pathLst>
          </a:custGeom>
          <a:solidFill>
            <a:srgbClr val="FFFF00"/>
          </a:solidFill>
          <a:ln w="4763">
            <a:solidFill>
              <a:srgbClr val="990000"/>
            </a:solidFill>
            <a:round/>
            <a:headEnd/>
            <a:tailEnd/>
          </a:ln>
        </p:spPr>
        <p:txBody>
          <a:bodyPr/>
          <a:lstStyle/>
          <a:p>
            <a:endParaRPr lang="en-US"/>
          </a:p>
        </p:txBody>
      </p:sp>
      <p:sp>
        <p:nvSpPr>
          <p:cNvPr id="53420" name="Freeform 171"/>
          <p:cNvSpPr>
            <a:spLocks/>
          </p:cNvSpPr>
          <p:nvPr/>
        </p:nvSpPr>
        <p:spPr bwMode="auto">
          <a:xfrm>
            <a:off x="6469066" y="4286254"/>
            <a:ext cx="47625" cy="53975"/>
          </a:xfrm>
          <a:custGeom>
            <a:avLst/>
            <a:gdLst>
              <a:gd name="T0" fmla="*/ 2147483647 w 34"/>
              <a:gd name="T1" fmla="*/ 2147483647 h 34"/>
              <a:gd name="T2" fmla="*/ 2147483647 w 34"/>
              <a:gd name="T3" fmla="*/ 2147483647 h 34"/>
              <a:gd name="T4" fmla="*/ 2147483647 w 34"/>
              <a:gd name="T5" fmla="*/ 2147483647 h 34"/>
              <a:gd name="T6" fmla="*/ 2147483647 w 34"/>
              <a:gd name="T7" fmla="*/ 2147483647 h 34"/>
              <a:gd name="T8" fmla="*/ 2147483647 w 34"/>
              <a:gd name="T9" fmla="*/ 2147483647 h 34"/>
              <a:gd name="T10" fmla="*/ 2147483647 w 34"/>
              <a:gd name="T11" fmla="*/ 2147483647 h 34"/>
              <a:gd name="T12" fmla="*/ 2147483647 w 34"/>
              <a:gd name="T13" fmla="*/ 2147483647 h 34"/>
              <a:gd name="T14" fmla="*/ 2147483647 w 34"/>
              <a:gd name="T15" fmla="*/ 2147483647 h 34"/>
              <a:gd name="T16" fmla="*/ 2147483647 w 34"/>
              <a:gd name="T17" fmla="*/ 2147483647 h 34"/>
              <a:gd name="T18" fmla="*/ 2147483647 w 34"/>
              <a:gd name="T19" fmla="*/ 2147483647 h 34"/>
              <a:gd name="T20" fmla="*/ 2147483647 w 34"/>
              <a:gd name="T21" fmla="*/ 2147483647 h 34"/>
              <a:gd name="T22" fmla="*/ 2147483647 w 34"/>
              <a:gd name="T23" fmla="*/ 2147483647 h 34"/>
              <a:gd name="T24" fmla="*/ 2147483647 w 34"/>
              <a:gd name="T25" fmla="*/ 2147483647 h 34"/>
              <a:gd name="T26" fmla="*/ 2147483647 w 34"/>
              <a:gd name="T27" fmla="*/ 2147483647 h 34"/>
              <a:gd name="T28" fmla="*/ 2147483647 w 34"/>
              <a:gd name="T29" fmla="*/ 2147483647 h 34"/>
              <a:gd name="T30" fmla="*/ 2147483647 w 34"/>
              <a:gd name="T31" fmla="*/ 2147483647 h 34"/>
              <a:gd name="T32" fmla="*/ 2147483647 w 34"/>
              <a:gd name="T33" fmla="*/ 2147483647 h 34"/>
              <a:gd name="T34" fmla="*/ 2147483647 w 34"/>
              <a:gd name="T35" fmla="*/ 2147483647 h 34"/>
              <a:gd name="T36" fmla="*/ 2147483647 w 34"/>
              <a:gd name="T37" fmla="*/ 2147483647 h 34"/>
              <a:gd name="T38" fmla="*/ 2147483647 w 34"/>
              <a:gd name="T39" fmla="*/ 2147483647 h 34"/>
              <a:gd name="T40" fmla="*/ 2147483647 w 34"/>
              <a:gd name="T41" fmla="*/ 2147483647 h 34"/>
              <a:gd name="T42" fmla="*/ 2147483647 w 34"/>
              <a:gd name="T43" fmla="*/ 2147483647 h 34"/>
              <a:gd name="T44" fmla="*/ 2147483647 w 34"/>
              <a:gd name="T45" fmla="*/ 2147483647 h 34"/>
              <a:gd name="T46" fmla="*/ 2147483647 w 34"/>
              <a:gd name="T47" fmla="*/ 0 h 34"/>
              <a:gd name="T48" fmla="*/ 2147483647 w 34"/>
              <a:gd name="T49" fmla="*/ 0 h 34"/>
              <a:gd name="T50" fmla="*/ 2147483647 w 34"/>
              <a:gd name="T51" fmla="*/ 2147483647 h 34"/>
              <a:gd name="T52" fmla="*/ 2147483647 w 34"/>
              <a:gd name="T53" fmla="*/ 2147483647 h 34"/>
              <a:gd name="T54" fmla="*/ 0 w 34"/>
              <a:gd name="T55" fmla="*/ 2147483647 h 34"/>
              <a:gd name="T56" fmla="*/ 2147483647 w 34"/>
              <a:gd name="T57" fmla="*/ 2147483647 h 34"/>
              <a:gd name="T58" fmla="*/ 2147483647 w 34"/>
              <a:gd name="T59" fmla="*/ 2147483647 h 34"/>
              <a:gd name="T60" fmla="*/ 2147483647 w 34"/>
              <a:gd name="T61" fmla="*/ 2147483647 h 34"/>
              <a:gd name="T62" fmla="*/ 2147483647 w 34"/>
              <a:gd name="T63" fmla="*/ 2147483647 h 34"/>
              <a:gd name="T64" fmla="*/ 2147483647 w 34"/>
              <a:gd name="T65" fmla="*/ 2147483647 h 34"/>
              <a:gd name="T66" fmla="*/ 2147483647 w 34"/>
              <a:gd name="T67" fmla="*/ 2147483647 h 34"/>
              <a:gd name="T68" fmla="*/ 2147483647 w 34"/>
              <a:gd name="T69" fmla="*/ 2147483647 h 34"/>
              <a:gd name="T70" fmla="*/ 2147483647 w 34"/>
              <a:gd name="T71" fmla="*/ 2147483647 h 34"/>
              <a:gd name="T72" fmla="*/ 2147483647 w 34"/>
              <a:gd name="T73" fmla="*/ 2147483647 h 34"/>
              <a:gd name="T74" fmla="*/ 2147483647 w 34"/>
              <a:gd name="T75" fmla="*/ 2147483647 h 34"/>
              <a:gd name="T76" fmla="*/ 2147483647 w 34"/>
              <a:gd name="T77" fmla="*/ 2147483647 h 34"/>
              <a:gd name="T78" fmla="*/ 2147483647 w 34"/>
              <a:gd name="T79" fmla="*/ 2147483647 h 34"/>
              <a:gd name="T80" fmla="*/ 2147483647 w 34"/>
              <a:gd name="T81" fmla="*/ 2147483647 h 34"/>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34"/>
              <a:gd name="T124" fmla="*/ 0 h 34"/>
              <a:gd name="T125" fmla="*/ 34 w 34"/>
              <a:gd name="T126" fmla="*/ 34 h 34"/>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34" h="34">
                <a:moveTo>
                  <a:pt x="5" y="16"/>
                </a:moveTo>
                <a:lnTo>
                  <a:pt x="6" y="17"/>
                </a:lnTo>
                <a:lnTo>
                  <a:pt x="9" y="19"/>
                </a:lnTo>
                <a:lnTo>
                  <a:pt x="10" y="22"/>
                </a:lnTo>
                <a:lnTo>
                  <a:pt x="12" y="23"/>
                </a:lnTo>
                <a:lnTo>
                  <a:pt x="13" y="25"/>
                </a:lnTo>
                <a:lnTo>
                  <a:pt x="15" y="28"/>
                </a:lnTo>
                <a:lnTo>
                  <a:pt x="16" y="29"/>
                </a:lnTo>
                <a:lnTo>
                  <a:pt x="18" y="32"/>
                </a:lnTo>
                <a:lnTo>
                  <a:pt x="19" y="34"/>
                </a:lnTo>
                <a:lnTo>
                  <a:pt x="21" y="34"/>
                </a:lnTo>
                <a:lnTo>
                  <a:pt x="24" y="34"/>
                </a:lnTo>
                <a:lnTo>
                  <a:pt x="25" y="34"/>
                </a:lnTo>
                <a:lnTo>
                  <a:pt x="27" y="32"/>
                </a:lnTo>
                <a:lnTo>
                  <a:pt x="30" y="32"/>
                </a:lnTo>
                <a:lnTo>
                  <a:pt x="31" y="31"/>
                </a:lnTo>
                <a:lnTo>
                  <a:pt x="33" y="28"/>
                </a:lnTo>
                <a:lnTo>
                  <a:pt x="34" y="22"/>
                </a:lnTo>
                <a:lnTo>
                  <a:pt x="34" y="16"/>
                </a:lnTo>
                <a:lnTo>
                  <a:pt x="31" y="10"/>
                </a:lnTo>
                <a:lnTo>
                  <a:pt x="27" y="6"/>
                </a:lnTo>
                <a:lnTo>
                  <a:pt x="21" y="3"/>
                </a:lnTo>
                <a:lnTo>
                  <a:pt x="15" y="1"/>
                </a:lnTo>
                <a:lnTo>
                  <a:pt x="9" y="0"/>
                </a:lnTo>
                <a:lnTo>
                  <a:pt x="3" y="0"/>
                </a:lnTo>
                <a:lnTo>
                  <a:pt x="2" y="1"/>
                </a:lnTo>
                <a:lnTo>
                  <a:pt x="2" y="3"/>
                </a:lnTo>
                <a:lnTo>
                  <a:pt x="0" y="4"/>
                </a:lnTo>
                <a:lnTo>
                  <a:pt x="2" y="6"/>
                </a:lnTo>
                <a:lnTo>
                  <a:pt x="2" y="9"/>
                </a:lnTo>
                <a:lnTo>
                  <a:pt x="3" y="11"/>
                </a:lnTo>
                <a:lnTo>
                  <a:pt x="5" y="13"/>
                </a:lnTo>
                <a:lnTo>
                  <a:pt x="5" y="16"/>
                </a:lnTo>
                <a:lnTo>
                  <a:pt x="6" y="16"/>
                </a:lnTo>
                <a:lnTo>
                  <a:pt x="5" y="16"/>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421" name="Freeform 172"/>
          <p:cNvSpPr>
            <a:spLocks/>
          </p:cNvSpPr>
          <p:nvPr/>
        </p:nvSpPr>
        <p:spPr bwMode="auto">
          <a:xfrm>
            <a:off x="6469066" y="4286254"/>
            <a:ext cx="47625" cy="53975"/>
          </a:xfrm>
          <a:custGeom>
            <a:avLst/>
            <a:gdLst>
              <a:gd name="T0" fmla="*/ 2147483647 w 34"/>
              <a:gd name="T1" fmla="*/ 2147483647 h 34"/>
              <a:gd name="T2" fmla="*/ 2147483647 w 34"/>
              <a:gd name="T3" fmla="*/ 2147483647 h 34"/>
              <a:gd name="T4" fmla="*/ 2147483647 w 34"/>
              <a:gd name="T5" fmla="*/ 2147483647 h 34"/>
              <a:gd name="T6" fmla="*/ 2147483647 w 34"/>
              <a:gd name="T7" fmla="*/ 2147483647 h 34"/>
              <a:gd name="T8" fmla="*/ 2147483647 w 34"/>
              <a:gd name="T9" fmla="*/ 2147483647 h 34"/>
              <a:gd name="T10" fmla="*/ 2147483647 w 34"/>
              <a:gd name="T11" fmla="*/ 2147483647 h 34"/>
              <a:gd name="T12" fmla="*/ 2147483647 w 34"/>
              <a:gd name="T13" fmla="*/ 2147483647 h 34"/>
              <a:gd name="T14" fmla="*/ 2147483647 w 34"/>
              <a:gd name="T15" fmla="*/ 2147483647 h 34"/>
              <a:gd name="T16" fmla="*/ 2147483647 w 34"/>
              <a:gd name="T17" fmla="*/ 2147483647 h 34"/>
              <a:gd name="T18" fmla="*/ 2147483647 w 34"/>
              <a:gd name="T19" fmla="*/ 2147483647 h 34"/>
              <a:gd name="T20" fmla="*/ 2147483647 w 34"/>
              <a:gd name="T21" fmla="*/ 2147483647 h 34"/>
              <a:gd name="T22" fmla="*/ 2147483647 w 34"/>
              <a:gd name="T23" fmla="*/ 2147483647 h 34"/>
              <a:gd name="T24" fmla="*/ 2147483647 w 34"/>
              <a:gd name="T25" fmla="*/ 2147483647 h 34"/>
              <a:gd name="T26" fmla="*/ 2147483647 w 34"/>
              <a:gd name="T27" fmla="*/ 2147483647 h 34"/>
              <a:gd name="T28" fmla="*/ 2147483647 w 34"/>
              <a:gd name="T29" fmla="*/ 2147483647 h 34"/>
              <a:gd name="T30" fmla="*/ 2147483647 w 34"/>
              <a:gd name="T31" fmla="*/ 2147483647 h 34"/>
              <a:gd name="T32" fmla="*/ 2147483647 w 34"/>
              <a:gd name="T33" fmla="*/ 2147483647 h 34"/>
              <a:gd name="T34" fmla="*/ 2147483647 w 34"/>
              <a:gd name="T35" fmla="*/ 2147483647 h 34"/>
              <a:gd name="T36" fmla="*/ 2147483647 w 34"/>
              <a:gd name="T37" fmla="*/ 2147483647 h 34"/>
              <a:gd name="T38" fmla="*/ 2147483647 w 34"/>
              <a:gd name="T39" fmla="*/ 2147483647 h 34"/>
              <a:gd name="T40" fmla="*/ 2147483647 w 34"/>
              <a:gd name="T41" fmla="*/ 2147483647 h 34"/>
              <a:gd name="T42" fmla="*/ 2147483647 w 34"/>
              <a:gd name="T43" fmla="*/ 2147483647 h 34"/>
              <a:gd name="T44" fmla="*/ 2147483647 w 34"/>
              <a:gd name="T45" fmla="*/ 2147483647 h 34"/>
              <a:gd name="T46" fmla="*/ 2147483647 w 34"/>
              <a:gd name="T47" fmla="*/ 0 h 34"/>
              <a:gd name="T48" fmla="*/ 2147483647 w 34"/>
              <a:gd name="T49" fmla="*/ 0 h 34"/>
              <a:gd name="T50" fmla="*/ 2147483647 w 34"/>
              <a:gd name="T51" fmla="*/ 2147483647 h 34"/>
              <a:gd name="T52" fmla="*/ 2147483647 w 34"/>
              <a:gd name="T53" fmla="*/ 2147483647 h 34"/>
              <a:gd name="T54" fmla="*/ 0 w 34"/>
              <a:gd name="T55" fmla="*/ 2147483647 h 34"/>
              <a:gd name="T56" fmla="*/ 2147483647 w 34"/>
              <a:gd name="T57" fmla="*/ 2147483647 h 34"/>
              <a:gd name="T58" fmla="*/ 2147483647 w 34"/>
              <a:gd name="T59" fmla="*/ 2147483647 h 34"/>
              <a:gd name="T60" fmla="*/ 2147483647 w 34"/>
              <a:gd name="T61" fmla="*/ 2147483647 h 34"/>
              <a:gd name="T62" fmla="*/ 2147483647 w 34"/>
              <a:gd name="T63" fmla="*/ 2147483647 h 34"/>
              <a:gd name="T64" fmla="*/ 2147483647 w 34"/>
              <a:gd name="T65" fmla="*/ 2147483647 h 34"/>
              <a:gd name="T66" fmla="*/ 2147483647 w 34"/>
              <a:gd name="T67" fmla="*/ 2147483647 h 34"/>
              <a:gd name="T68" fmla="*/ 2147483647 w 34"/>
              <a:gd name="T69" fmla="*/ 2147483647 h 34"/>
              <a:gd name="T70" fmla="*/ 2147483647 w 34"/>
              <a:gd name="T71" fmla="*/ 2147483647 h 34"/>
              <a:gd name="T72" fmla="*/ 2147483647 w 34"/>
              <a:gd name="T73" fmla="*/ 2147483647 h 34"/>
              <a:gd name="T74" fmla="*/ 2147483647 w 34"/>
              <a:gd name="T75" fmla="*/ 2147483647 h 34"/>
              <a:gd name="T76" fmla="*/ 2147483647 w 34"/>
              <a:gd name="T77" fmla="*/ 2147483647 h 34"/>
              <a:gd name="T78" fmla="*/ 2147483647 w 34"/>
              <a:gd name="T79" fmla="*/ 2147483647 h 34"/>
              <a:gd name="T80" fmla="*/ 2147483647 w 34"/>
              <a:gd name="T81" fmla="*/ 2147483647 h 34"/>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34"/>
              <a:gd name="T124" fmla="*/ 0 h 34"/>
              <a:gd name="T125" fmla="*/ 34 w 34"/>
              <a:gd name="T126" fmla="*/ 34 h 34"/>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34" h="34">
                <a:moveTo>
                  <a:pt x="5" y="16"/>
                </a:moveTo>
                <a:lnTo>
                  <a:pt x="6" y="17"/>
                </a:lnTo>
                <a:lnTo>
                  <a:pt x="9" y="19"/>
                </a:lnTo>
                <a:lnTo>
                  <a:pt x="10" y="22"/>
                </a:lnTo>
                <a:lnTo>
                  <a:pt x="12" y="23"/>
                </a:lnTo>
                <a:lnTo>
                  <a:pt x="13" y="25"/>
                </a:lnTo>
                <a:lnTo>
                  <a:pt x="15" y="28"/>
                </a:lnTo>
                <a:lnTo>
                  <a:pt x="16" y="29"/>
                </a:lnTo>
                <a:lnTo>
                  <a:pt x="18" y="32"/>
                </a:lnTo>
                <a:lnTo>
                  <a:pt x="19" y="34"/>
                </a:lnTo>
                <a:lnTo>
                  <a:pt x="21" y="34"/>
                </a:lnTo>
                <a:lnTo>
                  <a:pt x="24" y="34"/>
                </a:lnTo>
                <a:lnTo>
                  <a:pt x="25" y="34"/>
                </a:lnTo>
                <a:lnTo>
                  <a:pt x="27" y="32"/>
                </a:lnTo>
                <a:lnTo>
                  <a:pt x="30" y="32"/>
                </a:lnTo>
                <a:lnTo>
                  <a:pt x="31" y="31"/>
                </a:lnTo>
                <a:lnTo>
                  <a:pt x="33" y="28"/>
                </a:lnTo>
                <a:lnTo>
                  <a:pt x="34" y="22"/>
                </a:lnTo>
                <a:lnTo>
                  <a:pt x="34" y="16"/>
                </a:lnTo>
                <a:lnTo>
                  <a:pt x="31" y="10"/>
                </a:lnTo>
                <a:lnTo>
                  <a:pt x="27" y="6"/>
                </a:lnTo>
                <a:lnTo>
                  <a:pt x="21" y="3"/>
                </a:lnTo>
                <a:lnTo>
                  <a:pt x="15" y="1"/>
                </a:lnTo>
                <a:lnTo>
                  <a:pt x="9" y="0"/>
                </a:lnTo>
                <a:lnTo>
                  <a:pt x="3" y="0"/>
                </a:lnTo>
                <a:lnTo>
                  <a:pt x="2" y="1"/>
                </a:lnTo>
                <a:lnTo>
                  <a:pt x="2" y="3"/>
                </a:lnTo>
                <a:lnTo>
                  <a:pt x="0" y="4"/>
                </a:lnTo>
                <a:lnTo>
                  <a:pt x="2" y="6"/>
                </a:lnTo>
                <a:lnTo>
                  <a:pt x="2" y="9"/>
                </a:lnTo>
                <a:lnTo>
                  <a:pt x="3" y="11"/>
                </a:lnTo>
                <a:lnTo>
                  <a:pt x="5" y="13"/>
                </a:lnTo>
                <a:lnTo>
                  <a:pt x="5" y="16"/>
                </a:lnTo>
                <a:lnTo>
                  <a:pt x="6" y="16"/>
                </a:lnTo>
                <a:lnTo>
                  <a:pt x="5" y="16"/>
                </a:lnTo>
              </a:path>
            </a:pathLst>
          </a:custGeom>
          <a:solidFill>
            <a:srgbClr val="FFFF00"/>
          </a:solidFill>
          <a:ln w="4763">
            <a:solidFill>
              <a:srgbClr val="990000"/>
            </a:solidFill>
            <a:round/>
            <a:headEnd/>
            <a:tailEnd/>
          </a:ln>
        </p:spPr>
        <p:txBody>
          <a:bodyPr/>
          <a:lstStyle/>
          <a:p>
            <a:endParaRPr lang="en-US"/>
          </a:p>
        </p:txBody>
      </p:sp>
      <p:sp>
        <p:nvSpPr>
          <p:cNvPr id="53422" name="Freeform 173"/>
          <p:cNvSpPr>
            <a:spLocks/>
          </p:cNvSpPr>
          <p:nvPr/>
        </p:nvSpPr>
        <p:spPr bwMode="auto">
          <a:xfrm>
            <a:off x="6469066" y="4286254"/>
            <a:ext cx="47625" cy="53975"/>
          </a:xfrm>
          <a:custGeom>
            <a:avLst/>
            <a:gdLst>
              <a:gd name="T0" fmla="*/ 2147483647 w 34"/>
              <a:gd name="T1" fmla="*/ 2147483647 h 34"/>
              <a:gd name="T2" fmla="*/ 2147483647 w 34"/>
              <a:gd name="T3" fmla="*/ 2147483647 h 34"/>
              <a:gd name="T4" fmla="*/ 2147483647 w 34"/>
              <a:gd name="T5" fmla="*/ 2147483647 h 34"/>
              <a:gd name="T6" fmla="*/ 2147483647 w 34"/>
              <a:gd name="T7" fmla="*/ 2147483647 h 34"/>
              <a:gd name="T8" fmla="*/ 2147483647 w 34"/>
              <a:gd name="T9" fmla="*/ 2147483647 h 34"/>
              <a:gd name="T10" fmla="*/ 2147483647 w 34"/>
              <a:gd name="T11" fmla="*/ 2147483647 h 34"/>
              <a:gd name="T12" fmla="*/ 2147483647 w 34"/>
              <a:gd name="T13" fmla="*/ 2147483647 h 34"/>
              <a:gd name="T14" fmla="*/ 2147483647 w 34"/>
              <a:gd name="T15" fmla="*/ 2147483647 h 34"/>
              <a:gd name="T16" fmla="*/ 2147483647 w 34"/>
              <a:gd name="T17" fmla="*/ 2147483647 h 34"/>
              <a:gd name="T18" fmla="*/ 2147483647 w 34"/>
              <a:gd name="T19" fmla="*/ 2147483647 h 34"/>
              <a:gd name="T20" fmla="*/ 2147483647 w 34"/>
              <a:gd name="T21" fmla="*/ 2147483647 h 34"/>
              <a:gd name="T22" fmla="*/ 2147483647 w 34"/>
              <a:gd name="T23" fmla="*/ 2147483647 h 34"/>
              <a:gd name="T24" fmla="*/ 2147483647 w 34"/>
              <a:gd name="T25" fmla="*/ 2147483647 h 34"/>
              <a:gd name="T26" fmla="*/ 2147483647 w 34"/>
              <a:gd name="T27" fmla="*/ 2147483647 h 34"/>
              <a:gd name="T28" fmla="*/ 2147483647 w 34"/>
              <a:gd name="T29" fmla="*/ 2147483647 h 34"/>
              <a:gd name="T30" fmla="*/ 2147483647 w 34"/>
              <a:gd name="T31" fmla="*/ 2147483647 h 34"/>
              <a:gd name="T32" fmla="*/ 2147483647 w 34"/>
              <a:gd name="T33" fmla="*/ 2147483647 h 34"/>
              <a:gd name="T34" fmla="*/ 2147483647 w 34"/>
              <a:gd name="T35" fmla="*/ 2147483647 h 34"/>
              <a:gd name="T36" fmla="*/ 2147483647 w 34"/>
              <a:gd name="T37" fmla="*/ 2147483647 h 34"/>
              <a:gd name="T38" fmla="*/ 2147483647 w 34"/>
              <a:gd name="T39" fmla="*/ 2147483647 h 34"/>
              <a:gd name="T40" fmla="*/ 2147483647 w 34"/>
              <a:gd name="T41" fmla="*/ 2147483647 h 34"/>
              <a:gd name="T42" fmla="*/ 2147483647 w 34"/>
              <a:gd name="T43" fmla="*/ 2147483647 h 34"/>
              <a:gd name="T44" fmla="*/ 2147483647 w 34"/>
              <a:gd name="T45" fmla="*/ 2147483647 h 34"/>
              <a:gd name="T46" fmla="*/ 2147483647 w 34"/>
              <a:gd name="T47" fmla="*/ 0 h 34"/>
              <a:gd name="T48" fmla="*/ 2147483647 w 34"/>
              <a:gd name="T49" fmla="*/ 0 h 34"/>
              <a:gd name="T50" fmla="*/ 2147483647 w 34"/>
              <a:gd name="T51" fmla="*/ 2147483647 h 34"/>
              <a:gd name="T52" fmla="*/ 2147483647 w 34"/>
              <a:gd name="T53" fmla="*/ 2147483647 h 34"/>
              <a:gd name="T54" fmla="*/ 0 w 34"/>
              <a:gd name="T55" fmla="*/ 2147483647 h 34"/>
              <a:gd name="T56" fmla="*/ 2147483647 w 34"/>
              <a:gd name="T57" fmla="*/ 2147483647 h 34"/>
              <a:gd name="T58" fmla="*/ 2147483647 w 34"/>
              <a:gd name="T59" fmla="*/ 2147483647 h 34"/>
              <a:gd name="T60" fmla="*/ 2147483647 w 34"/>
              <a:gd name="T61" fmla="*/ 2147483647 h 34"/>
              <a:gd name="T62" fmla="*/ 2147483647 w 34"/>
              <a:gd name="T63" fmla="*/ 2147483647 h 34"/>
              <a:gd name="T64" fmla="*/ 2147483647 w 34"/>
              <a:gd name="T65" fmla="*/ 2147483647 h 34"/>
              <a:gd name="T66" fmla="*/ 2147483647 w 34"/>
              <a:gd name="T67" fmla="*/ 2147483647 h 34"/>
              <a:gd name="T68" fmla="*/ 2147483647 w 34"/>
              <a:gd name="T69" fmla="*/ 2147483647 h 34"/>
              <a:gd name="T70" fmla="*/ 2147483647 w 34"/>
              <a:gd name="T71" fmla="*/ 2147483647 h 34"/>
              <a:gd name="T72" fmla="*/ 2147483647 w 34"/>
              <a:gd name="T73" fmla="*/ 2147483647 h 34"/>
              <a:gd name="T74" fmla="*/ 2147483647 w 34"/>
              <a:gd name="T75" fmla="*/ 2147483647 h 34"/>
              <a:gd name="T76" fmla="*/ 2147483647 w 34"/>
              <a:gd name="T77" fmla="*/ 2147483647 h 34"/>
              <a:gd name="T78" fmla="*/ 2147483647 w 34"/>
              <a:gd name="T79" fmla="*/ 2147483647 h 34"/>
              <a:gd name="T80" fmla="*/ 2147483647 w 34"/>
              <a:gd name="T81" fmla="*/ 2147483647 h 34"/>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34"/>
              <a:gd name="T124" fmla="*/ 0 h 34"/>
              <a:gd name="T125" fmla="*/ 34 w 34"/>
              <a:gd name="T126" fmla="*/ 34 h 34"/>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34" h="34">
                <a:moveTo>
                  <a:pt x="5" y="16"/>
                </a:moveTo>
                <a:lnTo>
                  <a:pt x="6" y="17"/>
                </a:lnTo>
                <a:lnTo>
                  <a:pt x="9" y="19"/>
                </a:lnTo>
                <a:lnTo>
                  <a:pt x="10" y="22"/>
                </a:lnTo>
                <a:lnTo>
                  <a:pt x="12" y="23"/>
                </a:lnTo>
                <a:lnTo>
                  <a:pt x="13" y="25"/>
                </a:lnTo>
                <a:lnTo>
                  <a:pt x="15" y="28"/>
                </a:lnTo>
                <a:lnTo>
                  <a:pt x="16" y="29"/>
                </a:lnTo>
                <a:lnTo>
                  <a:pt x="18" y="32"/>
                </a:lnTo>
                <a:lnTo>
                  <a:pt x="19" y="34"/>
                </a:lnTo>
                <a:lnTo>
                  <a:pt x="21" y="34"/>
                </a:lnTo>
                <a:lnTo>
                  <a:pt x="24" y="34"/>
                </a:lnTo>
                <a:lnTo>
                  <a:pt x="25" y="34"/>
                </a:lnTo>
                <a:lnTo>
                  <a:pt x="27" y="32"/>
                </a:lnTo>
                <a:lnTo>
                  <a:pt x="30" y="32"/>
                </a:lnTo>
                <a:lnTo>
                  <a:pt x="31" y="31"/>
                </a:lnTo>
                <a:lnTo>
                  <a:pt x="33" y="28"/>
                </a:lnTo>
                <a:lnTo>
                  <a:pt x="34" y="22"/>
                </a:lnTo>
                <a:lnTo>
                  <a:pt x="34" y="16"/>
                </a:lnTo>
                <a:lnTo>
                  <a:pt x="31" y="10"/>
                </a:lnTo>
                <a:lnTo>
                  <a:pt x="27" y="6"/>
                </a:lnTo>
                <a:lnTo>
                  <a:pt x="21" y="3"/>
                </a:lnTo>
                <a:lnTo>
                  <a:pt x="15" y="1"/>
                </a:lnTo>
                <a:lnTo>
                  <a:pt x="9" y="0"/>
                </a:lnTo>
                <a:lnTo>
                  <a:pt x="3" y="0"/>
                </a:lnTo>
                <a:lnTo>
                  <a:pt x="2" y="1"/>
                </a:lnTo>
                <a:lnTo>
                  <a:pt x="2" y="3"/>
                </a:lnTo>
                <a:lnTo>
                  <a:pt x="0" y="4"/>
                </a:lnTo>
                <a:lnTo>
                  <a:pt x="2" y="6"/>
                </a:lnTo>
                <a:lnTo>
                  <a:pt x="2" y="9"/>
                </a:lnTo>
                <a:lnTo>
                  <a:pt x="3" y="11"/>
                </a:lnTo>
                <a:lnTo>
                  <a:pt x="5" y="13"/>
                </a:lnTo>
                <a:lnTo>
                  <a:pt x="5" y="16"/>
                </a:lnTo>
                <a:lnTo>
                  <a:pt x="6" y="16"/>
                </a:lnTo>
                <a:lnTo>
                  <a:pt x="5" y="16"/>
                </a:lnTo>
              </a:path>
            </a:pathLst>
          </a:custGeom>
          <a:solidFill>
            <a:srgbClr val="FFFF00"/>
          </a:solidFill>
          <a:ln w="4763">
            <a:solidFill>
              <a:srgbClr val="990000"/>
            </a:solidFill>
            <a:round/>
            <a:headEnd/>
            <a:tailEnd/>
          </a:ln>
        </p:spPr>
        <p:txBody>
          <a:bodyPr/>
          <a:lstStyle/>
          <a:p>
            <a:endParaRPr lang="en-US"/>
          </a:p>
        </p:txBody>
      </p:sp>
      <p:sp>
        <p:nvSpPr>
          <p:cNvPr id="53423" name="Freeform 174"/>
          <p:cNvSpPr>
            <a:spLocks/>
          </p:cNvSpPr>
          <p:nvPr/>
        </p:nvSpPr>
        <p:spPr bwMode="auto">
          <a:xfrm>
            <a:off x="6429375" y="4224339"/>
            <a:ext cx="52388" cy="49212"/>
          </a:xfrm>
          <a:custGeom>
            <a:avLst/>
            <a:gdLst>
              <a:gd name="T0" fmla="*/ 2147483647 w 37"/>
              <a:gd name="T1" fmla="*/ 2147483647 h 31"/>
              <a:gd name="T2" fmla="*/ 0 w 37"/>
              <a:gd name="T3" fmla="*/ 2147483647 h 31"/>
              <a:gd name="T4" fmla="*/ 0 w 37"/>
              <a:gd name="T5" fmla="*/ 2147483647 h 31"/>
              <a:gd name="T6" fmla="*/ 0 w 37"/>
              <a:gd name="T7" fmla="*/ 2147483647 h 31"/>
              <a:gd name="T8" fmla="*/ 0 w 37"/>
              <a:gd name="T9" fmla="*/ 2147483647 h 31"/>
              <a:gd name="T10" fmla="*/ 2147483647 w 37"/>
              <a:gd name="T11" fmla="*/ 2147483647 h 31"/>
              <a:gd name="T12" fmla="*/ 2147483647 w 37"/>
              <a:gd name="T13" fmla="*/ 2147483647 h 31"/>
              <a:gd name="T14" fmla="*/ 2147483647 w 37"/>
              <a:gd name="T15" fmla="*/ 2147483647 h 31"/>
              <a:gd name="T16" fmla="*/ 2147483647 w 37"/>
              <a:gd name="T17" fmla="*/ 2147483647 h 31"/>
              <a:gd name="T18" fmla="*/ 2147483647 w 37"/>
              <a:gd name="T19" fmla="*/ 2147483647 h 31"/>
              <a:gd name="T20" fmla="*/ 2147483647 w 37"/>
              <a:gd name="T21" fmla="*/ 2147483647 h 31"/>
              <a:gd name="T22" fmla="*/ 2147483647 w 37"/>
              <a:gd name="T23" fmla="*/ 2147483647 h 31"/>
              <a:gd name="T24" fmla="*/ 2147483647 w 37"/>
              <a:gd name="T25" fmla="*/ 2147483647 h 31"/>
              <a:gd name="T26" fmla="*/ 2147483647 w 37"/>
              <a:gd name="T27" fmla="*/ 2147483647 h 31"/>
              <a:gd name="T28" fmla="*/ 2147483647 w 37"/>
              <a:gd name="T29" fmla="*/ 2147483647 h 31"/>
              <a:gd name="T30" fmla="*/ 2147483647 w 37"/>
              <a:gd name="T31" fmla="*/ 2147483647 h 31"/>
              <a:gd name="T32" fmla="*/ 2147483647 w 37"/>
              <a:gd name="T33" fmla="*/ 2147483647 h 31"/>
              <a:gd name="T34" fmla="*/ 2147483647 w 37"/>
              <a:gd name="T35" fmla="*/ 2147483647 h 31"/>
              <a:gd name="T36" fmla="*/ 2147483647 w 37"/>
              <a:gd name="T37" fmla="*/ 2147483647 h 31"/>
              <a:gd name="T38" fmla="*/ 2147483647 w 37"/>
              <a:gd name="T39" fmla="*/ 2147483647 h 31"/>
              <a:gd name="T40" fmla="*/ 2147483647 w 37"/>
              <a:gd name="T41" fmla="*/ 2147483647 h 31"/>
              <a:gd name="T42" fmla="*/ 2147483647 w 37"/>
              <a:gd name="T43" fmla="*/ 2147483647 h 31"/>
              <a:gd name="T44" fmla="*/ 2147483647 w 37"/>
              <a:gd name="T45" fmla="*/ 2147483647 h 31"/>
              <a:gd name="T46" fmla="*/ 2147483647 w 37"/>
              <a:gd name="T47" fmla="*/ 2147483647 h 31"/>
              <a:gd name="T48" fmla="*/ 2147483647 w 37"/>
              <a:gd name="T49" fmla="*/ 2147483647 h 31"/>
              <a:gd name="T50" fmla="*/ 2147483647 w 37"/>
              <a:gd name="T51" fmla="*/ 2147483647 h 31"/>
              <a:gd name="T52" fmla="*/ 2147483647 w 37"/>
              <a:gd name="T53" fmla="*/ 2147483647 h 31"/>
              <a:gd name="T54" fmla="*/ 2147483647 w 37"/>
              <a:gd name="T55" fmla="*/ 2147483647 h 31"/>
              <a:gd name="T56" fmla="*/ 2147483647 w 37"/>
              <a:gd name="T57" fmla="*/ 2147483647 h 31"/>
              <a:gd name="T58" fmla="*/ 2147483647 w 37"/>
              <a:gd name="T59" fmla="*/ 0 h 31"/>
              <a:gd name="T60" fmla="*/ 2147483647 w 37"/>
              <a:gd name="T61" fmla="*/ 0 h 31"/>
              <a:gd name="T62" fmla="*/ 2147483647 w 37"/>
              <a:gd name="T63" fmla="*/ 2147483647 h 31"/>
              <a:gd name="T64" fmla="*/ 2147483647 w 37"/>
              <a:gd name="T65" fmla="*/ 2147483647 h 3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37"/>
              <a:gd name="T100" fmla="*/ 0 h 31"/>
              <a:gd name="T101" fmla="*/ 37 w 37"/>
              <a:gd name="T102" fmla="*/ 31 h 31"/>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37" h="31">
                <a:moveTo>
                  <a:pt x="1" y="5"/>
                </a:moveTo>
                <a:lnTo>
                  <a:pt x="0" y="8"/>
                </a:lnTo>
                <a:lnTo>
                  <a:pt x="0" y="9"/>
                </a:lnTo>
                <a:lnTo>
                  <a:pt x="0" y="12"/>
                </a:lnTo>
                <a:lnTo>
                  <a:pt x="0" y="15"/>
                </a:lnTo>
                <a:lnTo>
                  <a:pt x="1" y="16"/>
                </a:lnTo>
                <a:lnTo>
                  <a:pt x="3" y="19"/>
                </a:lnTo>
                <a:lnTo>
                  <a:pt x="3" y="22"/>
                </a:lnTo>
                <a:lnTo>
                  <a:pt x="4" y="24"/>
                </a:lnTo>
                <a:lnTo>
                  <a:pt x="7" y="27"/>
                </a:lnTo>
                <a:lnTo>
                  <a:pt x="9" y="28"/>
                </a:lnTo>
                <a:lnTo>
                  <a:pt x="13" y="30"/>
                </a:lnTo>
                <a:lnTo>
                  <a:pt x="16" y="31"/>
                </a:lnTo>
                <a:lnTo>
                  <a:pt x="19" y="31"/>
                </a:lnTo>
                <a:lnTo>
                  <a:pt x="24" y="31"/>
                </a:lnTo>
                <a:lnTo>
                  <a:pt x="27" y="31"/>
                </a:lnTo>
                <a:lnTo>
                  <a:pt x="31" y="30"/>
                </a:lnTo>
                <a:lnTo>
                  <a:pt x="34" y="30"/>
                </a:lnTo>
                <a:lnTo>
                  <a:pt x="35" y="28"/>
                </a:lnTo>
                <a:lnTo>
                  <a:pt x="37" y="25"/>
                </a:lnTo>
                <a:lnTo>
                  <a:pt x="37" y="24"/>
                </a:lnTo>
                <a:lnTo>
                  <a:pt x="37" y="21"/>
                </a:lnTo>
                <a:lnTo>
                  <a:pt x="37" y="18"/>
                </a:lnTo>
                <a:lnTo>
                  <a:pt x="37" y="16"/>
                </a:lnTo>
                <a:lnTo>
                  <a:pt x="35" y="13"/>
                </a:lnTo>
                <a:lnTo>
                  <a:pt x="33" y="11"/>
                </a:lnTo>
                <a:lnTo>
                  <a:pt x="28" y="6"/>
                </a:lnTo>
                <a:lnTo>
                  <a:pt x="24" y="5"/>
                </a:lnTo>
                <a:lnTo>
                  <a:pt x="19" y="2"/>
                </a:lnTo>
                <a:lnTo>
                  <a:pt x="15" y="0"/>
                </a:lnTo>
                <a:lnTo>
                  <a:pt x="10" y="0"/>
                </a:lnTo>
                <a:lnTo>
                  <a:pt x="6" y="2"/>
                </a:lnTo>
                <a:lnTo>
                  <a:pt x="1" y="5"/>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424" name="Freeform 175"/>
          <p:cNvSpPr>
            <a:spLocks/>
          </p:cNvSpPr>
          <p:nvPr/>
        </p:nvSpPr>
        <p:spPr bwMode="auto">
          <a:xfrm>
            <a:off x="6429375" y="4224339"/>
            <a:ext cx="52388" cy="49212"/>
          </a:xfrm>
          <a:custGeom>
            <a:avLst/>
            <a:gdLst>
              <a:gd name="T0" fmla="*/ 2147483647 w 37"/>
              <a:gd name="T1" fmla="*/ 2147483647 h 31"/>
              <a:gd name="T2" fmla="*/ 0 w 37"/>
              <a:gd name="T3" fmla="*/ 2147483647 h 31"/>
              <a:gd name="T4" fmla="*/ 0 w 37"/>
              <a:gd name="T5" fmla="*/ 2147483647 h 31"/>
              <a:gd name="T6" fmla="*/ 0 w 37"/>
              <a:gd name="T7" fmla="*/ 2147483647 h 31"/>
              <a:gd name="T8" fmla="*/ 0 w 37"/>
              <a:gd name="T9" fmla="*/ 2147483647 h 31"/>
              <a:gd name="T10" fmla="*/ 2147483647 w 37"/>
              <a:gd name="T11" fmla="*/ 2147483647 h 31"/>
              <a:gd name="T12" fmla="*/ 2147483647 w 37"/>
              <a:gd name="T13" fmla="*/ 2147483647 h 31"/>
              <a:gd name="T14" fmla="*/ 2147483647 w 37"/>
              <a:gd name="T15" fmla="*/ 2147483647 h 31"/>
              <a:gd name="T16" fmla="*/ 2147483647 w 37"/>
              <a:gd name="T17" fmla="*/ 2147483647 h 31"/>
              <a:gd name="T18" fmla="*/ 2147483647 w 37"/>
              <a:gd name="T19" fmla="*/ 2147483647 h 31"/>
              <a:gd name="T20" fmla="*/ 2147483647 w 37"/>
              <a:gd name="T21" fmla="*/ 2147483647 h 31"/>
              <a:gd name="T22" fmla="*/ 2147483647 w 37"/>
              <a:gd name="T23" fmla="*/ 2147483647 h 31"/>
              <a:gd name="T24" fmla="*/ 2147483647 w 37"/>
              <a:gd name="T25" fmla="*/ 2147483647 h 31"/>
              <a:gd name="T26" fmla="*/ 2147483647 w 37"/>
              <a:gd name="T27" fmla="*/ 2147483647 h 31"/>
              <a:gd name="T28" fmla="*/ 2147483647 w 37"/>
              <a:gd name="T29" fmla="*/ 2147483647 h 31"/>
              <a:gd name="T30" fmla="*/ 2147483647 w 37"/>
              <a:gd name="T31" fmla="*/ 2147483647 h 31"/>
              <a:gd name="T32" fmla="*/ 2147483647 w 37"/>
              <a:gd name="T33" fmla="*/ 2147483647 h 31"/>
              <a:gd name="T34" fmla="*/ 2147483647 w 37"/>
              <a:gd name="T35" fmla="*/ 2147483647 h 31"/>
              <a:gd name="T36" fmla="*/ 2147483647 w 37"/>
              <a:gd name="T37" fmla="*/ 2147483647 h 31"/>
              <a:gd name="T38" fmla="*/ 2147483647 w 37"/>
              <a:gd name="T39" fmla="*/ 2147483647 h 31"/>
              <a:gd name="T40" fmla="*/ 2147483647 w 37"/>
              <a:gd name="T41" fmla="*/ 2147483647 h 31"/>
              <a:gd name="T42" fmla="*/ 2147483647 w 37"/>
              <a:gd name="T43" fmla="*/ 2147483647 h 31"/>
              <a:gd name="T44" fmla="*/ 2147483647 w 37"/>
              <a:gd name="T45" fmla="*/ 2147483647 h 31"/>
              <a:gd name="T46" fmla="*/ 2147483647 w 37"/>
              <a:gd name="T47" fmla="*/ 2147483647 h 31"/>
              <a:gd name="T48" fmla="*/ 2147483647 w 37"/>
              <a:gd name="T49" fmla="*/ 2147483647 h 31"/>
              <a:gd name="T50" fmla="*/ 2147483647 w 37"/>
              <a:gd name="T51" fmla="*/ 2147483647 h 31"/>
              <a:gd name="T52" fmla="*/ 2147483647 w 37"/>
              <a:gd name="T53" fmla="*/ 2147483647 h 31"/>
              <a:gd name="T54" fmla="*/ 2147483647 w 37"/>
              <a:gd name="T55" fmla="*/ 2147483647 h 31"/>
              <a:gd name="T56" fmla="*/ 2147483647 w 37"/>
              <a:gd name="T57" fmla="*/ 2147483647 h 31"/>
              <a:gd name="T58" fmla="*/ 2147483647 w 37"/>
              <a:gd name="T59" fmla="*/ 0 h 31"/>
              <a:gd name="T60" fmla="*/ 2147483647 w 37"/>
              <a:gd name="T61" fmla="*/ 0 h 31"/>
              <a:gd name="T62" fmla="*/ 2147483647 w 37"/>
              <a:gd name="T63" fmla="*/ 2147483647 h 31"/>
              <a:gd name="T64" fmla="*/ 2147483647 w 37"/>
              <a:gd name="T65" fmla="*/ 2147483647 h 3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37"/>
              <a:gd name="T100" fmla="*/ 0 h 31"/>
              <a:gd name="T101" fmla="*/ 37 w 37"/>
              <a:gd name="T102" fmla="*/ 31 h 31"/>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37" h="31">
                <a:moveTo>
                  <a:pt x="1" y="5"/>
                </a:moveTo>
                <a:lnTo>
                  <a:pt x="0" y="8"/>
                </a:lnTo>
                <a:lnTo>
                  <a:pt x="0" y="9"/>
                </a:lnTo>
                <a:lnTo>
                  <a:pt x="0" y="12"/>
                </a:lnTo>
                <a:lnTo>
                  <a:pt x="0" y="15"/>
                </a:lnTo>
                <a:lnTo>
                  <a:pt x="1" y="16"/>
                </a:lnTo>
                <a:lnTo>
                  <a:pt x="3" y="19"/>
                </a:lnTo>
                <a:lnTo>
                  <a:pt x="3" y="22"/>
                </a:lnTo>
                <a:lnTo>
                  <a:pt x="4" y="24"/>
                </a:lnTo>
                <a:lnTo>
                  <a:pt x="7" y="27"/>
                </a:lnTo>
                <a:lnTo>
                  <a:pt x="9" y="28"/>
                </a:lnTo>
                <a:lnTo>
                  <a:pt x="13" y="30"/>
                </a:lnTo>
                <a:lnTo>
                  <a:pt x="16" y="31"/>
                </a:lnTo>
                <a:lnTo>
                  <a:pt x="19" y="31"/>
                </a:lnTo>
                <a:lnTo>
                  <a:pt x="24" y="31"/>
                </a:lnTo>
                <a:lnTo>
                  <a:pt x="27" y="31"/>
                </a:lnTo>
                <a:lnTo>
                  <a:pt x="31" y="30"/>
                </a:lnTo>
                <a:lnTo>
                  <a:pt x="34" y="30"/>
                </a:lnTo>
                <a:lnTo>
                  <a:pt x="35" y="28"/>
                </a:lnTo>
                <a:lnTo>
                  <a:pt x="37" y="25"/>
                </a:lnTo>
                <a:lnTo>
                  <a:pt x="37" y="24"/>
                </a:lnTo>
                <a:lnTo>
                  <a:pt x="37" y="21"/>
                </a:lnTo>
                <a:lnTo>
                  <a:pt x="37" y="18"/>
                </a:lnTo>
                <a:lnTo>
                  <a:pt x="37" y="16"/>
                </a:lnTo>
                <a:lnTo>
                  <a:pt x="35" y="13"/>
                </a:lnTo>
                <a:lnTo>
                  <a:pt x="33" y="11"/>
                </a:lnTo>
                <a:lnTo>
                  <a:pt x="28" y="6"/>
                </a:lnTo>
                <a:lnTo>
                  <a:pt x="24" y="5"/>
                </a:lnTo>
                <a:lnTo>
                  <a:pt x="19" y="2"/>
                </a:lnTo>
                <a:lnTo>
                  <a:pt x="15" y="0"/>
                </a:lnTo>
                <a:lnTo>
                  <a:pt x="10" y="0"/>
                </a:lnTo>
                <a:lnTo>
                  <a:pt x="6" y="2"/>
                </a:lnTo>
                <a:lnTo>
                  <a:pt x="1" y="5"/>
                </a:lnTo>
              </a:path>
            </a:pathLst>
          </a:custGeom>
          <a:solidFill>
            <a:srgbClr val="FFFF00"/>
          </a:solidFill>
          <a:ln w="4763">
            <a:solidFill>
              <a:srgbClr val="990000"/>
            </a:solidFill>
            <a:round/>
            <a:headEnd/>
            <a:tailEnd/>
          </a:ln>
        </p:spPr>
        <p:txBody>
          <a:bodyPr/>
          <a:lstStyle/>
          <a:p>
            <a:endParaRPr lang="en-US"/>
          </a:p>
        </p:txBody>
      </p:sp>
      <p:sp>
        <p:nvSpPr>
          <p:cNvPr id="53425" name="Freeform 176"/>
          <p:cNvSpPr>
            <a:spLocks/>
          </p:cNvSpPr>
          <p:nvPr/>
        </p:nvSpPr>
        <p:spPr bwMode="auto">
          <a:xfrm>
            <a:off x="6351589" y="4241801"/>
            <a:ext cx="80963" cy="88900"/>
          </a:xfrm>
          <a:custGeom>
            <a:avLst/>
            <a:gdLst>
              <a:gd name="T0" fmla="*/ 2147483647 w 58"/>
              <a:gd name="T1" fmla="*/ 2147483647 h 56"/>
              <a:gd name="T2" fmla="*/ 2147483647 w 58"/>
              <a:gd name="T3" fmla="*/ 2147483647 h 56"/>
              <a:gd name="T4" fmla="*/ 0 w 58"/>
              <a:gd name="T5" fmla="*/ 2147483647 h 56"/>
              <a:gd name="T6" fmla="*/ 0 w 58"/>
              <a:gd name="T7" fmla="*/ 2147483647 h 56"/>
              <a:gd name="T8" fmla="*/ 2147483647 w 58"/>
              <a:gd name="T9" fmla="*/ 2147483647 h 56"/>
              <a:gd name="T10" fmla="*/ 2147483647 w 58"/>
              <a:gd name="T11" fmla="*/ 2147483647 h 56"/>
              <a:gd name="T12" fmla="*/ 2147483647 w 58"/>
              <a:gd name="T13" fmla="*/ 2147483647 h 56"/>
              <a:gd name="T14" fmla="*/ 2147483647 w 58"/>
              <a:gd name="T15" fmla="*/ 2147483647 h 56"/>
              <a:gd name="T16" fmla="*/ 2147483647 w 58"/>
              <a:gd name="T17" fmla="*/ 2147483647 h 56"/>
              <a:gd name="T18" fmla="*/ 2147483647 w 58"/>
              <a:gd name="T19" fmla="*/ 2147483647 h 56"/>
              <a:gd name="T20" fmla="*/ 2147483647 w 58"/>
              <a:gd name="T21" fmla="*/ 2147483647 h 56"/>
              <a:gd name="T22" fmla="*/ 2147483647 w 58"/>
              <a:gd name="T23" fmla="*/ 2147483647 h 56"/>
              <a:gd name="T24" fmla="*/ 2147483647 w 58"/>
              <a:gd name="T25" fmla="*/ 2147483647 h 56"/>
              <a:gd name="T26" fmla="*/ 2147483647 w 58"/>
              <a:gd name="T27" fmla="*/ 2147483647 h 56"/>
              <a:gd name="T28" fmla="*/ 2147483647 w 58"/>
              <a:gd name="T29" fmla="*/ 2147483647 h 56"/>
              <a:gd name="T30" fmla="*/ 2147483647 w 58"/>
              <a:gd name="T31" fmla="*/ 2147483647 h 56"/>
              <a:gd name="T32" fmla="*/ 2147483647 w 58"/>
              <a:gd name="T33" fmla="*/ 2147483647 h 56"/>
              <a:gd name="T34" fmla="*/ 2147483647 w 58"/>
              <a:gd name="T35" fmla="*/ 2147483647 h 56"/>
              <a:gd name="T36" fmla="*/ 2147483647 w 58"/>
              <a:gd name="T37" fmla="*/ 2147483647 h 56"/>
              <a:gd name="T38" fmla="*/ 2147483647 w 58"/>
              <a:gd name="T39" fmla="*/ 2147483647 h 56"/>
              <a:gd name="T40" fmla="*/ 2147483647 w 58"/>
              <a:gd name="T41" fmla="*/ 2147483647 h 56"/>
              <a:gd name="T42" fmla="*/ 2147483647 w 58"/>
              <a:gd name="T43" fmla="*/ 2147483647 h 56"/>
              <a:gd name="T44" fmla="*/ 2147483647 w 58"/>
              <a:gd name="T45" fmla="*/ 2147483647 h 56"/>
              <a:gd name="T46" fmla="*/ 2147483647 w 58"/>
              <a:gd name="T47" fmla="*/ 2147483647 h 56"/>
              <a:gd name="T48" fmla="*/ 2147483647 w 58"/>
              <a:gd name="T49" fmla="*/ 2147483647 h 56"/>
              <a:gd name="T50" fmla="*/ 2147483647 w 58"/>
              <a:gd name="T51" fmla="*/ 2147483647 h 56"/>
              <a:gd name="T52" fmla="*/ 2147483647 w 58"/>
              <a:gd name="T53" fmla="*/ 2147483647 h 56"/>
              <a:gd name="T54" fmla="*/ 2147483647 w 58"/>
              <a:gd name="T55" fmla="*/ 2147483647 h 56"/>
              <a:gd name="T56" fmla="*/ 2147483647 w 58"/>
              <a:gd name="T57" fmla="*/ 0 h 56"/>
              <a:gd name="T58" fmla="*/ 2147483647 w 58"/>
              <a:gd name="T59" fmla="*/ 0 h 56"/>
              <a:gd name="T60" fmla="*/ 2147483647 w 58"/>
              <a:gd name="T61" fmla="*/ 2147483647 h 56"/>
              <a:gd name="T62" fmla="*/ 2147483647 w 58"/>
              <a:gd name="T63" fmla="*/ 2147483647 h 5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58"/>
              <a:gd name="T97" fmla="*/ 0 h 56"/>
              <a:gd name="T98" fmla="*/ 58 w 58"/>
              <a:gd name="T99" fmla="*/ 56 h 5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58" h="56">
                <a:moveTo>
                  <a:pt x="8" y="13"/>
                </a:moveTo>
                <a:lnTo>
                  <a:pt x="5" y="16"/>
                </a:lnTo>
                <a:lnTo>
                  <a:pt x="3" y="19"/>
                </a:lnTo>
                <a:lnTo>
                  <a:pt x="2" y="23"/>
                </a:lnTo>
                <a:lnTo>
                  <a:pt x="0" y="28"/>
                </a:lnTo>
                <a:lnTo>
                  <a:pt x="0" y="32"/>
                </a:lnTo>
                <a:lnTo>
                  <a:pt x="0" y="35"/>
                </a:lnTo>
                <a:lnTo>
                  <a:pt x="0" y="39"/>
                </a:lnTo>
                <a:lnTo>
                  <a:pt x="2" y="44"/>
                </a:lnTo>
                <a:lnTo>
                  <a:pt x="2" y="45"/>
                </a:lnTo>
                <a:lnTo>
                  <a:pt x="3" y="45"/>
                </a:lnTo>
                <a:lnTo>
                  <a:pt x="3" y="47"/>
                </a:lnTo>
                <a:lnTo>
                  <a:pt x="5" y="47"/>
                </a:lnTo>
                <a:lnTo>
                  <a:pt x="6" y="48"/>
                </a:lnTo>
                <a:lnTo>
                  <a:pt x="8" y="48"/>
                </a:lnTo>
                <a:lnTo>
                  <a:pt x="8" y="50"/>
                </a:lnTo>
                <a:lnTo>
                  <a:pt x="9" y="50"/>
                </a:lnTo>
                <a:lnTo>
                  <a:pt x="14" y="51"/>
                </a:lnTo>
                <a:lnTo>
                  <a:pt x="18" y="53"/>
                </a:lnTo>
                <a:lnTo>
                  <a:pt x="21" y="54"/>
                </a:lnTo>
                <a:lnTo>
                  <a:pt x="25" y="56"/>
                </a:lnTo>
                <a:lnTo>
                  <a:pt x="30" y="56"/>
                </a:lnTo>
                <a:lnTo>
                  <a:pt x="33" y="56"/>
                </a:lnTo>
                <a:lnTo>
                  <a:pt x="37" y="56"/>
                </a:lnTo>
                <a:lnTo>
                  <a:pt x="40" y="56"/>
                </a:lnTo>
                <a:lnTo>
                  <a:pt x="42" y="54"/>
                </a:lnTo>
                <a:lnTo>
                  <a:pt x="43" y="53"/>
                </a:lnTo>
                <a:lnTo>
                  <a:pt x="45" y="51"/>
                </a:lnTo>
                <a:lnTo>
                  <a:pt x="45" y="48"/>
                </a:lnTo>
                <a:lnTo>
                  <a:pt x="45" y="47"/>
                </a:lnTo>
                <a:lnTo>
                  <a:pt x="46" y="44"/>
                </a:lnTo>
                <a:lnTo>
                  <a:pt x="46" y="42"/>
                </a:lnTo>
                <a:lnTo>
                  <a:pt x="48" y="41"/>
                </a:lnTo>
                <a:lnTo>
                  <a:pt x="49" y="39"/>
                </a:lnTo>
                <a:lnTo>
                  <a:pt x="51" y="38"/>
                </a:lnTo>
                <a:lnTo>
                  <a:pt x="52" y="35"/>
                </a:lnTo>
                <a:lnTo>
                  <a:pt x="54" y="34"/>
                </a:lnTo>
                <a:lnTo>
                  <a:pt x="55" y="32"/>
                </a:lnTo>
                <a:lnTo>
                  <a:pt x="56" y="31"/>
                </a:lnTo>
                <a:lnTo>
                  <a:pt x="56" y="28"/>
                </a:lnTo>
                <a:lnTo>
                  <a:pt x="58" y="26"/>
                </a:lnTo>
                <a:lnTo>
                  <a:pt x="58" y="23"/>
                </a:lnTo>
                <a:lnTo>
                  <a:pt x="56" y="20"/>
                </a:lnTo>
                <a:lnTo>
                  <a:pt x="55" y="17"/>
                </a:lnTo>
                <a:lnTo>
                  <a:pt x="54" y="16"/>
                </a:lnTo>
                <a:lnTo>
                  <a:pt x="52" y="13"/>
                </a:lnTo>
                <a:lnTo>
                  <a:pt x="49" y="11"/>
                </a:lnTo>
                <a:lnTo>
                  <a:pt x="46" y="10"/>
                </a:lnTo>
                <a:lnTo>
                  <a:pt x="42" y="7"/>
                </a:lnTo>
                <a:lnTo>
                  <a:pt x="40" y="5"/>
                </a:lnTo>
                <a:lnTo>
                  <a:pt x="40" y="4"/>
                </a:lnTo>
                <a:lnTo>
                  <a:pt x="40" y="2"/>
                </a:lnTo>
                <a:lnTo>
                  <a:pt x="39" y="2"/>
                </a:lnTo>
                <a:lnTo>
                  <a:pt x="39" y="1"/>
                </a:lnTo>
                <a:lnTo>
                  <a:pt x="36" y="0"/>
                </a:lnTo>
                <a:lnTo>
                  <a:pt x="31" y="0"/>
                </a:lnTo>
                <a:lnTo>
                  <a:pt x="28" y="0"/>
                </a:lnTo>
                <a:lnTo>
                  <a:pt x="24" y="1"/>
                </a:lnTo>
                <a:lnTo>
                  <a:pt x="19" y="2"/>
                </a:lnTo>
                <a:lnTo>
                  <a:pt x="15" y="5"/>
                </a:lnTo>
                <a:lnTo>
                  <a:pt x="12" y="8"/>
                </a:lnTo>
                <a:lnTo>
                  <a:pt x="8" y="13"/>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426" name="Freeform 177"/>
          <p:cNvSpPr>
            <a:spLocks/>
          </p:cNvSpPr>
          <p:nvPr/>
        </p:nvSpPr>
        <p:spPr bwMode="auto">
          <a:xfrm>
            <a:off x="6351589" y="4241801"/>
            <a:ext cx="80963" cy="88900"/>
          </a:xfrm>
          <a:custGeom>
            <a:avLst/>
            <a:gdLst>
              <a:gd name="T0" fmla="*/ 2147483647 w 58"/>
              <a:gd name="T1" fmla="*/ 2147483647 h 56"/>
              <a:gd name="T2" fmla="*/ 2147483647 w 58"/>
              <a:gd name="T3" fmla="*/ 2147483647 h 56"/>
              <a:gd name="T4" fmla="*/ 0 w 58"/>
              <a:gd name="T5" fmla="*/ 2147483647 h 56"/>
              <a:gd name="T6" fmla="*/ 0 w 58"/>
              <a:gd name="T7" fmla="*/ 2147483647 h 56"/>
              <a:gd name="T8" fmla="*/ 2147483647 w 58"/>
              <a:gd name="T9" fmla="*/ 2147483647 h 56"/>
              <a:gd name="T10" fmla="*/ 2147483647 w 58"/>
              <a:gd name="T11" fmla="*/ 2147483647 h 56"/>
              <a:gd name="T12" fmla="*/ 2147483647 w 58"/>
              <a:gd name="T13" fmla="*/ 2147483647 h 56"/>
              <a:gd name="T14" fmla="*/ 2147483647 w 58"/>
              <a:gd name="T15" fmla="*/ 2147483647 h 56"/>
              <a:gd name="T16" fmla="*/ 2147483647 w 58"/>
              <a:gd name="T17" fmla="*/ 2147483647 h 56"/>
              <a:gd name="T18" fmla="*/ 2147483647 w 58"/>
              <a:gd name="T19" fmla="*/ 2147483647 h 56"/>
              <a:gd name="T20" fmla="*/ 2147483647 w 58"/>
              <a:gd name="T21" fmla="*/ 2147483647 h 56"/>
              <a:gd name="T22" fmla="*/ 2147483647 w 58"/>
              <a:gd name="T23" fmla="*/ 2147483647 h 56"/>
              <a:gd name="T24" fmla="*/ 2147483647 w 58"/>
              <a:gd name="T25" fmla="*/ 2147483647 h 56"/>
              <a:gd name="T26" fmla="*/ 2147483647 w 58"/>
              <a:gd name="T27" fmla="*/ 2147483647 h 56"/>
              <a:gd name="T28" fmla="*/ 2147483647 w 58"/>
              <a:gd name="T29" fmla="*/ 2147483647 h 56"/>
              <a:gd name="T30" fmla="*/ 2147483647 w 58"/>
              <a:gd name="T31" fmla="*/ 2147483647 h 56"/>
              <a:gd name="T32" fmla="*/ 2147483647 w 58"/>
              <a:gd name="T33" fmla="*/ 2147483647 h 56"/>
              <a:gd name="T34" fmla="*/ 2147483647 w 58"/>
              <a:gd name="T35" fmla="*/ 2147483647 h 56"/>
              <a:gd name="T36" fmla="*/ 2147483647 w 58"/>
              <a:gd name="T37" fmla="*/ 2147483647 h 56"/>
              <a:gd name="T38" fmla="*/ 2147483647 w 58"/>
              <a:gd name="T39" fmla="*/ 2147483647 h 56"/>
              <a:gd name="T40" fmla="*/ 2147483647 w 58"/>
              <a:gd name="T41" fmla="*/ 2147483647 h 56"/>
              <a:gd name="T42" fmla="*/ 2147483647 w 58"/>
              <a:gd name="T43" fmla="*/ 2147483647 h 56"/>
              <a:gd name="T44" fmla="*/ 2147483647 w 58"/>
              <a:gd name="T45" fmla="*/ 2147483647 h 56"/>
              <a:gd name="T46" fmla="*/ 2147483647 w 58"/>
              <a:gd name="T47" fmla="*/ 2147483647 h 56"/>
              <a:gd name="T48" fmla="*/ 2147483647 w 58"/>
              <a:gd name="T49" fmla="*/ 2147483647 h 56"/>
              <a:gd name="T50" fmla="*/ 2147483647 w 58"/>
              <a:gd name="T51" fmla="*/ 2147483647 h 56"/>
              <a:gd name="T52" fmla="*/ 2147483647 w 58"/>
              <a:gd name="T53" fmla="*/ 2147483647 h 56"/>
              <a:gd name="T54" fmla="*/ 2147483647 w 58"/>
              <a:gd name="T55" fmla="*/ 2147483647 h 56"/>
              <a:gd name="T56" fmla="*/ 2147483647 w 58"/>
              <a:gd name="T57" fmla="*/ 0 h 56"/>
              <a:gd name="T58" fmla="*/ 2147483647 w 58"/>
              <a:gd name="T59" fmla="*/ 0 h 56"/>
              <a:gd name="T60" fmla="*/ 2147483647 w 58"/>
              <a:gd name="T61" fmla="*/ 2147483647 h 56"/>
              <a:gd name="T62" fmla="*/ 2147483647 w 58"/>
              <a:gd name="T63" fmla="*/ 2147483647 h 5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58"/>
              <a:gd name="T97" fmla="*/ 0 h 56"/>
              <a:gd name="T98" fmla="*/ 58 w 58"/>
              <a:gd name="T99" fmla="*/ 56 h 5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58" h="56">
                <a:moveTo>
                  <a:pt x="8" y="13"/>
                </a:moveTo>
                <a:lnTo>
                  <a:pt x="5" y="16"/>
                </a:lnTo>
                <a:lnTo>
                  <a:pt x="3" y="19"/>
                </a:lnTo>
                <a:lnTo>
                  <a:pt x="2" y="23"/>
                </a:lnTo>
                <a:lnTo>
                  <a:pt x="0" y="28"/>
                </a:lnTo>
                <a:lnTo>
                  <a:pt x="0" y="32"/>
                </a:lnTo>
                <a:lnTo>
                  <a:pt x="0" y="35"/>
                </a:lnTo>
                <a:lnTo>
                  <a:pt x="0" y="39"/>
                </a:lnTo>
                <a:lnTo>
                  <a:pt x="2" y="44"/>
                </a:lnTo>
                <a:lnTo>
                  <a:pt x="2" y="45"/>
                </a:lnTo>
                <a:lnTo>
                  <a:pt x="3" y="45"/>
                </a:lnTo>
                <a:lnTo>
                  <a:pt x="3" y="47"/>
                </a:lnTo>
                <a:lnTo>
                  <a:pt x="5" y="47"/>
                </a:lnTo>
                <a:lnTo>
                  <a:pt x="6" y="48"/>
                </a:lnTo>
                <a:lnTo>
                  <a:pt x="8" y="48"/>
                </a:lnTo>
                <a:lnTo>
                  <a:pt x="8" y="50"/>
                </a:lnTo>
                <a:lnTo>
                  <a:pt x="9" y="50"/>
                </a:lnTo>
                <a:lnTo>
                  <a:pt x="14" y="51"/>
                </a:lnTo>
                <a:lnTo>
                  <a:pt x="18" y="53"/>
                </a:lnTo>
                <a:lnTo>
                  <a:pt x="21" y="54"/>
                </a:lnTo>
                <a:lnTo>
                  <a:pt x="25" y="56"/>
                </a:lnTo>
                <a:lnTo>
                  <a:pt x="30" y="56"/>
                </a:lnTo>
                <a:lnTo>
                  <a:pt x="33" y="56"/>
                </a:lnTo>
                <a:lnTo>
                  <a:pt x="37" y="56"/>
                </a:lnTo>
                <a:lnTo>
                  <a:pt x="40" y="56"/>
                </a:lnTo>
                <a:lnTo>
                  <a:pt x="42" y="54"/>
                </a:lnTo>
                <a:lnTo>
                  <a:pt x="43" y="53"/>
                </a:lnTo>
                <a:lnTo>
                  <a:pt x="45" y="51"/>
                </a:lnTo>
                <a:lnTo>
                  <a:pt x="45" y="48"/>
                </a:lnTo>
                <a:lnTo>
                  <a:pt x="45" y="47"/>
                </a:lnTo>
                <a:lnTo>
                  <a:pt x="46" y="44"/>
                </a:lnTo>
                <a:lnTo>
                  <a:pt x="46" y="42"/>
                </a:lnTo>
                <a:lnTo>
                  <a:pt x="48" y="41"/>
                </a:lnTo>
                <a:lnTo>
                  <a:pt x="49" y="39"/>
                </a:lnTo>
                <a:lnTo>
                  <a:pt x="51" y="38"/>
                </a:lnTo>
                <a:lnTo>
                  <a:pt x="52" y="35"/>
                </a:lnTo>
                <a:lnTo>
                  <a:pt x="54" y="34"/>
                </a:lnTo>
                <a:lnTo>
                  <a:pt x="55" y="32"/>
                </a:lnTo>
                <a:lnTo>
                  <a:pt x="56" y="31"/>
                </a:lnTo>
                <a:lnTo>
                  <a:pt x="56" y="28"/>
                </a:lnTo>
                <a:lnTo>
                  <a:pt x="58" y="26"/>
                </a:lnTo>
                <a:lnTo>
                  <a:pt x="58" y="23"/>
                </a:lnTo>
                <a:lnTo>
                  <a:pt x="56" y="20"/>
                </a:lnTo>
                <a:lnTo>
                  <a:pt x="55" y="17"/>
                </a:lnTo>
                <a:lnTo>
                  <a:pt x="54" y="16"/>
                </a:lnTo>
                <a:lnTo>
                  <a:pt x="52" y="13"/>
                </a:lnTo>
                <a:lnTo>
                  <a:pt x="49" y="11"/>
                </a:lnTo>
                <a:lnTo>
                  <a:pt x="46" y="10"/>
                </a:lnTo>
                <a:lnTo>
                  <a:pt x="42" y="7"/>
                </a:lnTo>
                <a:lnTo>
                  <a:pt x="40" y="5"/>
                </a:lnTo>
                <a:lnTo>
                  <a:pt x="40" y="4"/>
                </a:lnTo>
                <a:lnTo>
                  <a:pt x="40" y="2"/>
                </a:lnTo>
                <a:lnTo>
                  <a:pt x="39" y="2"/>
                </a:lnTo>
                <a:lnTo>
                  <a:pt x="39" y="1"/>
                </a:lnTo>
                <a:lnTo>
                  <a:pt x="36" y="0"/>
                </a:lnTo>
                <a:lnTo>
                  <a:pt x="31" y="0"/>
                </a:lnTo>
                <a:lnTo>
                  <a:pt x="28" y="0"/>
                </a:lnTo>
                <a:lnTo>
                  <a:pt x="24" y="1"/>
                </a:lnTo>
                <a:lnTo>
                  <a:pt x="19" y="2"/>
                </a:lnTo>
                <a:lnTo>
                  <a:pt x="15" y="5"/>
                </a:lnTo>
                <a:lnTo>
                  <a:pt x="12" y="8"/>
                </a:lnTo>
                <a:lnTo>
                  <a:pt x="8" y="13"/>
                </a:lnTo>
              </a:path>
            </a:pathLst>
          </a:custGeom>
          <a:solidFill>
            <a:srgbClr val="FFFF00"/>
          </a:solidFill>
          <a:ln w="4763">
            <a:solidFill>
              <a:srgbClr val="990000"/>
            </a:solidFill>
            <a:round/>
            <a:headEnd/>
            <a:tailEnd/>
          </a:ln>
        </p:spPr>
        <p:txBody>
          <a:bodyPr/>
          <a:lstStyle/>
          <a:p>
            <a:endParaRPr lang="en-US"/>
          </a:p>
        </p:txBody>
      </p:sp>
      <p:sp>
        <p:nvSpPr>
          <p:cNvPr id="53427" name="Freeform 178"/>
          <p:cNvSpPr>
            <a:spLocks/>
          </p:cNvSpPr>
          <p:nvPr/>
        </p:nvSpPr>
        <p:spPr bwMode="auto">
          <a:xfrm>
            <a:off x="6351589" y="4241801"/>
            <a:ext cx="80963" cy="88900"/>
          </a:xfrm>
          <a:custGeom>
            <a:avLst/>
            <a:gdLst>
              <a:gd name="T0" fmla="*/ 2147483647 w 58"/>
              <a:gd name="T1" fmla="*/ 2147483647 h 56"/>
              <a:gd name="T2" fmla="*/ 2147483647 w 58"/>
              <a:gd name="T3" fmla="*/ 2147483647 h 56"/>
              <a:gd name="T4" fmla="*/ 0 w 58"/>
              <a:gd name="T5" fmla="*/ 2147483647 h 56"/>
              <a:gd name="T6" fmla="*/ 0 w 58"/>
              <a:gd name="T7" fmla="*/ 2147483647 h 56"/>
              <a:gd name="T8" fmla="*/ 2147483647 w 58"/>
              <a:gd name="T9" fmla="*/ 2147483647 h 56"/>
              <a:gd name="T10" fmla="*/ 2147483647 w 58"/>
              <a:gd name="T11" fmla="*/ 2147483647 h 56"/>
              <a:gd name="T12" fmla="*/ 2147483647 w 58"/>
              <a:gd name="T13" fmla="*/ 2147483647 h 56"/>
              <a:gd name="T14" fmla="*/ 2147483647 w 58"/>
              <a:gd name="T15" fmla="*/ 2147483647 h 56"/>
              <a:gd name="T16" fmla="*/ 2147483647 w 58"/>
              <a:gd name="T17" fmla="*/ 2147483647 h 56"/>
              <a:gd name="T18" fmla="*/ 2147483647 w 58"/>
              <a:gd name="T19" fmla="*/ 2147483647 h 56"/>
              <a:gd name="T20" fmla="*/ 2147483647 w 58"/>
              <a:gd name="T21" fmla="*/ 2147483647 h 56"/>
              <a:gd name="T22" fmla="*/ 2147483647 w 58"/>
              <a:gd name="T23" fmla="*/ 2147483647 h 56"/>
              <a:gd name="T24" fmla="*/ 2147483647 w 58"/>
              <a:gd name="T25" fmla="*/ 2147483647 h 56"/>
              <a:gd name="T26" fmla="*/ 2147483647 w 58"/>
              <a:gd name="T27" fmla="*/ 2147483647 h 56"/>
              <a:gd name="T28" fmla="*/ 2147483647 w 58"/>
              <a:gd name="T29" fmla="*/ 2147483647 h 56"/>
              <a:gd name="T30" fmla="*/ 2147483647 w 58"/>
              <a:gd name="T31" fmla="*/ 2147483647 h 56"/>
              <a:gd name="T32" fmla="*/ 2147483647 w 58"/>
              <a:gd name="T33" fmla="*/ 2147483647 h 56"/>
              <a:gd name="T34" fmla="*/ 2147483647 w 58"/>
              <a:gd name="T35" fmla="*/ 2147483647 h 56"/>
              <a:gd name="T36" fmla="*/ 2147483647 w 58"/>
              <a:gd name="T37" fmla="*/ 2147483647 h 56"/>
              <a:gd name="T38" fmla="*/ 2147483647 w 58"/>
              <a:gd name="T39" fmla="*/ 2147483647 h 56"/>
              <a:gd name="T40" fmla="*/ 2147483647 w 58"/>
              <a:gd name="T41" fmla="*/ 2147483647 h 56"/>
              <a:gd name="T42" fmla="*/ 2147483647 w 58"/>
              <a:gd name="T43" fmla="*/ 2147483647 h 56"/>
              <a:gd name="T44" fmla="*/ 2147483647 w 58"/>
              <a:gd name="T45" fmla="*/ 2147483647 h 56"/>
              <a:gd name="T46" fmla="*/ 2147483647 w 58"/>
              <a:gd name="T47" fmla="*/ 2147483647 h 56"/>
              <a:gd name="T48" fmla="*/ 2147483647 w 58"/>
              <a:gd name="T49" fmla="*/ 2147483647 h 56"/>
              <a:gd name="T50" fmla="*/ 2147483647 w 58"/>
              <a:gd name="T51" fmla="*/ 2147483647 h 56"/>
              <a:gd name="T52" fmla="*/ 2147483647 w 58"/>
              <a:gd name="T53" fmla="*/ 2147483647 h 56"/>
              <a:gd name="T54" fmla="*/ 2147483647 w 58"/>
              <a:gd name="T55" fmla="*/ 2147483647 h 56"/>
              <a:gd name="T56" fmla="*/ 2147483647 w 58"/>
              <a:gd name="T57" fmla="*/ 0 h 56"/>
              <a:gd name="T58" fmla="*/ 2147483647 w 58"/>
              <a:gd name="T59" fmla="*/ 0 h 56"/>
              <a:gd name="T60" fmla="*/ 2147483647 w 58"/>
              <a:gd name="T61" fmla="*/ 2147483647 h 56"/>
              <a:gd name="T62" fmla="*/ 2147483647 w 58"/>
              <a:gd name="T63" fmla="*/ 2147483647 h 5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58"/>
              <a:gd name="T97" fmla="*/ 0 h 56"/>
              <a:gd name="T98" fmla="*/ 58 w 58"/>
              <a:gd name="T99" fmla="*/ 56 h 5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58" h="56">
                <a:moveTo>
                  <a:pt x="8" y="13"/>
                </a:moveTo>
                <a:lnTo>
                  <a:pt x="5" y="16"/>
                </a:lnTo>
                <a:lnTo>
                  <a:pt x="3" y="19"/>
                </a:lnTo>
                <a:lnTo>
                  <a:pt x="2" y="23"/>
                </a:lnTo>
                <a:lnTo>
                  <a:pt x="0" y="28"/>
                </a:lnTo>
                <a:lnTo>
                  <a:pt x="0" y="32"/>
                </a:lnTo>
                <a:lnTo>
                  <a:pt x="0" y="35"/>
                </a:lnTo>
                <a:lnTo>
                  <a:pt x="0" y="39"/>
                </a:lnTo>
                <a:lnTo>
                  <a:pt x="2" y="44"/>
                </a:lnTo>
                <a:lnTo>
                  <a:pt x="2" y="45"/>
                </a:lnTo>
                <a:lnTo>
                  <a:pt x="3" y="45"/>
                </a:lnTo>
                <a:lnTo>
                  <a:pt x="3" y="47"/>
                </a:lnTo>
                <a:lnTo>
                  <a:pt x="5" y="47"/>
                </a:lnTo>
                <a:lnTo>
                  <a:pt x="6" y="48"/>
                </a:lnTo>
                <a:lnTo>
                  <a:pt x="8" y="48"/>
                </a:lnTo>
                <a:lnTo>
                  <a:pt x="8" y="50"/>
                </a:lnTo>
                <a:lnTo>
                  <a:pt x="9" y="50"/>
                </a:lnTo>
                <a:lnTo>
                  <a:pt x="14" y="51"/>
                </a:lnTo>
                <a:lnTo>
                  <a:pt x="18" y="53"/>
                </a:lnTo>
                <a:lnTo>
                  <a:pt x="21" y="54"/>
                </a:lnTo>
                <a:lnTo>
                  <a:pt x="25" y="56"/>
                </a:lnTo>
                <a:lnTo>
                  <a:pt x="30" y="56"/>
                </a:lnTo>
                <a:lnTo>
                  <a:pt x="33" y="56"/>
                </a:lnTo>
                <a:lnTo>
                  <a:pt x="37" y="56"/>
                </a:lnTo>
                <a:lnTo>
                  <a:pt x="40" y="56"/>
                </a:lnTo>
                <a:lnTo>
                  <a:pt x="42" y="54"/>
                </a:lnTo>
                <a:lnTo>
                  <a:pt x="43" y="53"/>
                </a:lnTo>
                <a:lnTo>
                  <a:pt x="45" y="51"/>
                </a:lnTo>
                <a:lnTo>
                  <a:pt x="45" y="48"/>
                </a:lnTo>
                <a:lnTo>
                  <a:pt x="45" y="47"/>
                </a:lnTo>
                <a:lnTo>
                  <a:pt x="46" y="44"/>
                </a:lnTo>
                <a:lnTo>
                  <a:pt x="46" y="42"/>
                </a:lnTo>
                <a:lnTo>
                  <a:pt x="48" y="41"/>
                </a:lnTo>
                <a:lnTo>
                  <a:pt x="49" y="39"/>
                </a:lnTo>
                <a:lnTo>
                  <a:pt x="51" y="38"/>
                </a:lnTo>
                <a:lnTo>
                  <a:pt x="52" y="35"/>
                </a:lnTo>
                <a:lnTo>
                  <a:pt x="54" y="34"/>
                </a:lnTo>
                <a:lnTo>
                  <a:pt x="55" y="32"/>
                </a:lnTo>
                <a:lnTo>
                  <a:pt x="56" y="31"/>
                </a:lnTo>
                <a:lnTo>
                  <a:pt x="56" y="28"/>
                </a:lnTo>
                <a:lnTo>
                  <a:pt x="58" y="26"/>
                </a:lnTo>
                <a:lnTo>
                  <a:pt x="58" y="23"/>
                </a:lnTo>
                <a:lnTo>
                  <a:pt x="56" y="20"/>
                </a:lnTo>
                <a:lnTo>
                  <a:pt x="55" y="17"/>
                </a:lnTo>
                <a:lnTo>
                  <a:pt x="54" y="16"/>
                </a:lnTo>
                <a:lnTo>
                  <a:pt x="52" y="13"/>
                </a:lnTo>
                <a:lnTo>
                  <a:pt x="49" y="11"/>
                </a:lnTo>
                <a:lnTo>
                  <a:pt x="46" y="10"/>
                </a:lnTo>
                <a:lnTo>
                  <a:pt x="42" y="7"/>
                </a:lnTo>
                <a:lnTo>
                  <a:pt x="40" y="5"/>
                </a:lnTo>
                <a:lnTo>
                  <a:pt x="40" y="4"/>
                </a:lnTo>
                <a:lnTo>
                  <a:pt x="40" y="2"/>
                </a:lnTo>
                <a:lnTo>
                  <a:pt x="39" y="2"/>
                </a:lnTo>
                <a:lnTo>
                  <a:pt x="39" y="1"/>
                </a:lnTo>
                <a:lnTo>
                  <a:pt x="36" y="0"/>
                </a:lnTo>
                <a:lnTo>
                  <a:pt x="31" y="0"/>
                </a:lnTo>
                <a:lnTo>
                  <a:pt x="28" y="0"/>
                </a:lnTo>
                <a:lnTo>
                  <a:pt x="24" y="1"/>
                </a:lnTo>
                <a:lnTo>
                  <a:pt x="19" y="2"/>
                </a:lnTo>
                <a:lnTo>
                  <a:pt x="15" y="5"/>
                </a:lnTo>
                <a:lnTo>
                  <a:pt x="12" y="8"/>
                </a:lnTo>
                <a:lnTo>
                  <a:pt x="8" y="13"/>
                </a:lnTo>
              </a:path>
            </a:pathLst>
          </a:custGeom>
          <a:solidFill>
            <a:srgbClr val="FFFF00"/>
          </a:solidFill>
          <a:ln w="4763">
            <a:solidFill>
              <a:srgbClr val="990000"/>
            </a:solidFill>
            <a:round/>
            <a:headEnd/>
            <a:tailEnd/>
          </a:ln>
        </p:spPr>
        <p:txBody>
          <a:bodyPr/>
          <a:lstStyle/>
          <a:p>
            <a:endParaRPr lang="en-US"/>
          </a:p>
        </p:txBody>
      </p:sp>
      <p:sp>
        <p:nvSpPr>
          <p:cNvPr id="53428" name="Freeform 179"/>
          <p:cNvSpPr>
            <a:spLocks/>
          </p:cNvSpPr>
          <p:nvPr/>
        </p:nvSpPr>
        <p:spPr bwMode="auto">
          <a:xfrm>
            <a:off x="6375403" y="4205289"/>
            <a:ext cx="36513" cy="23812"/>
          </a:xfrm>
          <a:custGeom>
            <a:avLst/>
            <a:gdLst>
              <a:gd name="T0" fmla="*/ 0 w 26"/>
              <a:gd name="T1" fmla="*/ 2147483647 h 15"/>
              <a:gd name="T2" fmla="*/ 2147483647 w 26"/>
              <a:gd name="T3" fmla="*/ 2147483647 h 15"/>
              <a:gd name="T4" fmla="*/ 2147483647 w 26"/>
              <a:gd name="T5" fmla="*/ 2147483647 h 15"/>
              <a:gd name="T6" fmla="*/ 2147483647 w 26"/>
              <a:gd name="T7" fmla="*/ 2147483647 h 15"/>
              <a:gd name="T8" fmla="*/ 2147483647 w 26"/>
              <a:gd name="T9" fmla="*/ 2147483647 h 15"/>
              <a:gd name="T10" fmla="*/ 2147483647 w 26"/>
              <a:gd name="T11" fmla="*/ 2147483647 h 15"/>
              <a:gd name="T12" fmla="*/ 2147483647 w 26"/>
              <a:gd name="T13" fmla="*/ 2147483647 h 15"/>
              <a:gd name="T14" fmla="*/ 2147483647 w 26"/>
              <a:gd name="T15" fmla="*/ 2147483647 h 15"/>
              <a:gd name="T16" fmla="*/ 2147483647 w 26"/>
              <a:gd name="T17" fmla="*/ 2147483647 h 15"/>
              <a:gd name="T18" fmla="*/ 2147483647 w 26"/>
              <a:gd name="T19" fmla="*/ 2147483647 h 15"/>
              <a:gd name="T20" fmla="*/ 2147483647 w 26"/>
              <a:gd name="T21" fmla="*/ 2147483647 h 15"/>
              <a:gd name="T22" fmla="*/ 2147483647 w 26"/>
              <a:gd name="T23" fmla="*/ 2147483647 h 15"/>
              <a:gd name="T24" fmla="*/ 2147483647 w 26"/>
              <a:gd name="T25" fmla="*/ 2147483647 h 15"/>
              <a:gd name="T26" fmla="*/ 2147483647 w 26"/>
              <a:gd name="T27" fmla="*/ 2147483647 h 15"/>
              <a:gd name="T28" fmla="*/ 2147483647 w 26"/>
              <a:gd name="T29" fmla="*/ 2147483647 h 15"/>
              <a:gd name="T30" fmla="*/ 2147483647 w 26"/>
              <a:gd name="T31" fmla="*/ 2147483647 h 15"/>
              <a:gd name="T32" fmla="*/ 2147483647 w 26"/>
              <a:gd name="T33" fmla="*/ 2147483647 h 15"/>
              <a:gd name="T34" fmla="*/ 2147483647 w 26"/>
              <a:gd name="T35" fmla="*/ 2147483647 h 15"/>
              <a:gd name="T36" fmla="*/ 2147483647 w 26"/>
              <a:gd name="T37" fmla="*/ 2147483647 h 15"/>
              <a:gd name="T38" fmla="*/ 2147483647 w 26"/>
              <a:gd name="T39" fmla="*/ 2147483647 h 15"/>
              <a:gd name="T40" fmla="*/ 2147483647 w 26"/>
              <a:gd name="T41" fmla="*/ 2147483647 h 15"/>
              <a:gd name="T42" fmla="*/ 2147483647 w 26"/>
              <a:gd name="T43" fmla="*/ 2147483647 h 15"/>
              <a:gd name="T44" fmla="*/ 2147483647 w 26"/>
              <a:gd name="T45" fmla="*/ 0 h 15"/>
              <a:gd name="T46" fmla="*/ 2147483647 w 26"/>
              <a:gd name="T47" fmla="*/ 0 h 15"/>
              <a:gd name="T48" fmla="*/ 0 w 26"/>
              <a:gd name="T49" fmla="*/ 0 h 15"/>
              <a:gd name="T50" fmla="*/ 0 w 26"/>
              <a:gd name="T51" fmla="*/ 2147483647 h 15"/>
              <a:gd name="T52" fmla="*/ 0 w 26"/>
              <a:gd name="T53" fmla="*/ 2147483647 h 15"/>
              <a:gd name="T54" fmla="*/ 0 w 26"/>
              <a:gd name="T55" fmla="*/ 2147483647 h 15"/>
              <a:gd name="T56" fmla="*/ 0 w 26"/>
              <a:gd name="T57" fmla="*/ 2147483647 h 15"/>
              <a:gd name="T58" fmla="*/ 0 w 26"/>
              <a:gd name="T59" fmla="*/ 2147483647 h 15"/>
              <a:gd name="T60" fmla="*/ 0 w 26"/>
              <a:gd name="T61" fmla="*/ 2147483647 h 15"/>
              <a:gd name="T62" fmla="*/ 0 w 26"/>
              <a:gd name="T63" fmla="*/ 2147483647 h 15"/>
              <a:gd name="T64" fmla="*/ 0 w 26"/>
              <a:gd name="T65" fmla="*/ 2147483647 h 15"/>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26"/>
              <a:gd name="T100" fmla="*/ 0 h 15"/>
              <a:gd name="T101" fmla="*/ 26 w 26"/>
              <a:gd name="T102" fmla="*/ 15 h 15"/>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26" h="15">
                <a:moveTo>
                  <a:pt x="0" y="5"/>
                </a:moveTo>
                <a:lnTo>
                  <a:pt x="1" y="8"/>
                </a:lnTo>
                <a:lnTo>
                  <a:pt x="4" y="11"/>
                </a:lnTo>
                <a:lnTo>
                  <a:pt x="7" y="12"/>
                </a:lnTo>
                <a:lnTo>
                  <a:pt x="11" y="14"/>
                </a:lnTo>
                <a:lnTo>
                  <a:pt x="14" y="14"/>
                </a:lnTo>
                <a:lnTo>
                  <a:pt x="19" y="15"/>
                </a:lnTo>
                <a:lnTo>
                  <a:pt x="22" y="15"/>
                </a:lnTo>
                <a:lnTo>
                  <a:pt x="26" y="15"/>
                </a:lnTo>
                <a:lnTo>
                  <a:pt x="26" y="14"/>
                </a:lnTo>
                <a:lnTo>
                  <a:pt x="25" y="12"/>
                </a:lnTo>
                <a:lnTo>
                  <a:pt x="25" y="11"/>
                </a:lnTo>
                <a:lnTo>
                  <a:pt x="23" y="11"/>
                </a:lnTo>
                <a:lnTo>
                  <a:pt x="23" y="9"/>
                </a:lnTo>
                <a:lnTo>
                  <a:pt x="22" y="9"/>
                </a:lnTo>
                <a:lnTo>
                  <a:pt x="22" y="8"/>
                </a:lnTo>
                <a:lnTo>
                  <a:pt x="19" y="8"/>
                </a:lnTo>
                <a:lnTo>
                  <a:pt x="17" y="5"/>
                </a:lnTo>
                <a:lnTo>
                  <a:pt x="14" y="3"/>
                </a:lnTo>
                <a:lnTo>
                  <a:pt x="11" y="2"/>
                </a:lnTo>
                <a:lnTo>
                  <a:pt x="8" y="2"/>
                </a:lnTo>
                <a:lnTo>
                  <a:pt x="5" y="0"/>
                </a:lnTo>
                <a:lnTo>
                  <a:pt x="2" y="0"/>
                </a:lnTo>
                <a:lnTo>
                  <a:pt x="0" y="0"/>
                </a:lnTo>
                <a:lnTo>
                  <a:pt x="0" y="2"/>
                </a:lnTo>
                <a:lnTo>
                  <a:pt x="0" y="3"/>
                </a:lnTo>
                <a:lnTo>
                  <a:pt x="0" y="5"/>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429" name="Freeform 180"/>
          <p:cNvSpPr>
            <a:spLocks/>
          </p:cNvSpPr>
          <p:nvPr/>
        </p:nvSpPr>
        <p:spPr bwMode="auto">
          <a:xfrm>
            <a:off x="6375403" y="4205289"/>
            <a:ext cx="36513" cy="23812"/>
          </a:xfrm>
          <a:custGeom>
            <a:avLst/>
            <a:gdLst>
              <a:gd name="T0" fmla="*/ 0 w 26"/>
              <a:gd name="T1" fmla="*/ 2147483647 h 15"/>
              <a:gd name="T2" fmla="*/ 2147483647 w 26"/>
              <a:gd name="T3" fmla="*/ 2147483647 h 15"/>
              <a:gd name="T4" fmla="*/ 2147483647 w 26"/>
              <a:gd name="T5" fmla="*/ 2147483647 h 15"/>
              <a:gd name="T6" fmla="*/ 2147483647 w 26"/>
              <a:gd name="T7" fmla="*/ 2147483647 h 15"/>
              <a:gd name="T8" fmla="*/ 2147483647 w 26"/>
              <a:gd name="T9" fmla="*/ 2147483647 h 15"/>
              <a:gd name="T10" fmla="*/ 2147483647 w 26"/>
              <a:gd name="T11" fmla="*/ 2147483647 h 15"/>
              <a:gd name="T12" fmla="*/ 2147483647 w 26"/>
              <a:gd name="T13" fmla="*/ 2147483647 h 15"/>
              <a:gd name="T14" fmla="*/ 2147483647 w 26"/>
              <a:gd name="T15" fmla="*/ 2147483647 h 15"/>
              <a:gd name="T16" fmla="*/ 2147483647 w 26"/>
              <a:gd name="T17" fmla="*/ 2147483647 h 15"/>
              <a:gd name="T18" fmla="*/ 2147483647 w 26"/>
              <a:gd name="T19" fmla="*/ 2147483647 h 15"/>
              <a:gd name="T20" fmla="*/ 2147483647 w 26"/>
              <a:gd name="T21" fmla="*/ 2147483647 h 15"/>
              <a:gd name="T22" fmla="*/ 2147483647 w 26"/>
              <a:gd name="T23" fmla="*/ 2147483647 h 15"/>
              <a:gd name="T24" fmla="*/ 2147483647 w 26"/>
              <a:gd name="T25" fmla="*/ 2147483647 h 15"/>
              <a:gd name="T26" fmla="*/ 2147483647 w 26"/>
              <a:gd name="T27" fmla="*/ 2147483647 h 15"/>
              <a:gd name="T28" fmla="*/ 2147483647 w 26"/>
              <a:gd name="T29" fmla="*/ 2147483647 h 15"/>
              <a:gd name="T30" fmla="*/ 2147483647 w 26"/>
              <a:gd name="T31" fmla="*/ 2147483647 h 15"/>
              <a:gd name="T32" fmla="*/ 2147483647 w 26"/>
              <a:gd name="T33" fmla="*/ 2147483647 h 15"/>
              <a:gd name="T34" fmla="*/ 2147483647 w 26"/>
              <a:gd name="T35" fmla="*/ 2147483647 h 15"/>
              <a:gd name="T36" fmla="*/ 2147483647 w 26"/>
              <a:gd name="T37" fmla="*/ 2147483647 h 15"/>
              <a:gd name="T38" fmla="*/ 2147483647 w 26"/>
              <a:gd name="T39" fmla="*/ 2147483647 h 15"/>
              <a:gd name="T40" fmla="*/ 2147483647 w 26"/>
              <a:gd name="T41" fmla="*/ 2147483647 h 15"/>
              <a:gd name="T42" fmla="*/ 2147483647 w 26"/>
              <a:gd name="T43" fmla="*/ 2147483647 h 15"/>
              <a:gd name="T44" fmla="*/ 2147483647 w 26"/>
              <a:gd name="T45" fmla="*/ 0 h 15"/>
              <a:gd name="T46" fmla="*/ 2147483647 w 26"/>
              <a:gd name="T47" fmla="*/ 0 h 15"/>
              <a:gd name="T48" fmla="*/ 0 w 26"/>
              <a:gd name="T49" fmla="*/ 0 h 15"/>
              <a:gd name="T50" fmla="*/ 0 w 26"/>
              <a:gd name="T51" fmla="*/ 2147483647 h 15"/>
              <a:gd name="T52" fmla="*/ 0 w 26"/>
              <a:gd name="T53" fmla="*/ 2147483647 h 15"/>
              <a:gd name="T54" fmla="*/ 0 w 26"/>
              <a:gd name="T55" fmla="*/ 2147483647 h 15"/>
              <a:gd name="T56" fmla="*/ 0 w 26"/>
              <a:gd name="T57" fmla="*/ 2147483647 h 15"/>
              <a:gd name="T58" fmla="*/ 0 w 26"/>
              <a:gd name="T59" fmla="*/ 2147483647 h 15"/>
              <a:gd name="T60" fmla="*/ 0 w 26"/>
              <a:gd name="T61" fmla="*/ 2147483647 h 15"/>
              <a:gd name="T62" fmla="*/ 0 w 26"/>
              <a:gd name="T63" fmla="*/ 2147483647 h 15"/>
              <a:gd name="T64" fmla="*/ 0 w 26"/>
              <a:gd name="T65" fmla="*/ 2147483647 h 15"/>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26"/>
              <a:gd name="T100" fmla="*/ 0 h 15"/>
              <a:gd name="T101" fmla="*/ 26 w 26"/>
              <a:gd name="T102" fmla="*/ 15 h 15"/>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26" h="15">
                <a:moveTo>
                  <a:pt x="0" y="5"/>
                </a:moveTo>
                <a:lnTo>
                  <a:pt x="1" y="8"/>
                </a:lnTo>
                <a:lnTo>
                  <a:pt x="4" y="11"/>
                </a:lnTo>
                <a:lnTo>
                  <a:pt x="7" y="12"/>
                </a:lnTo>
                <a:lnTo>
                  <a:pt x="11" y="14"/>
                </a:lnTo>
                <a:lnTo>
                  <a:pt x="14" y="14"/>
                </a:lnTo>
                <a:lnTo>
                  <a:pt x="19" y="15"/>
                </a:lnTo>
                <a:lnTo>
                  <a:pt x="22" y="15"/>
                </a:lnTo>
                <a:lnTo>
                  <a:pt x="26" y="15"/>
                </a:lnTo>
                <a:lnTo>
                  <a:pt x="26" y="14"/>
                </a:lnTo>
                <a:lnTo>
                  <a:pt x="25" y="12"/>
                </a:lnTo>
                <a:lnTo>
                  <a:pt x="25" y="11"/>
                </a:lnTo>
                <a:lnTo>
                  <a:pt x="23" y="11"/>
                </a:lnTo>
                <a:lnTo>
                  <a:pt x="23" y="9"/>
                </a:lnTo>
                <a:lnTo>
                  <a:pt x="22" y="9"/>
                </a:lnTo>
                <a:lnTo>
                  <a:pt x="22" y="8"/>
                </a:lnTo>
                <a:lnTo>
                  <a:pt x="19" y="8"/>
                </a:lnTo>
                <a:lnTo>
                  <a:pt x="17" y="5"/>
                </a:lnTo>
                <a:lnTo>
                  <a:pt x="14" y="3"/>
                </a:lnTo>
                <a:lnTo>
                  <a:pt x="11" y="2"/>
                </a:lnTo>
                <a:lnTo>
                  <a:pt x="8" y="2"/>
                </a:lnTo>
                <a:lnTo>
                  <a:pt x="5" y="0"/>
                </a:lnTo>
                <a:lnTo>
                  <a:pt x="2" y="0"/>
                </a:lnTo>
                <a:lnTo>
                  <a:pt x="0" y="0"/>
                </a:lnTo>
                <a:lnTo>
                  <a:pt x="0" y="2"/>
                </a:lnTo>
                <a:lnTo>
                  <a:pt x="0" y="3"/>
                </a:lnTo>
                <a:lnTo>
                  <a:pt x="0" y="5"/>
                </a:lnTo>
              </a:path>
            </a:pathLst>
          </a:custGeom>
          <a:solidFill>
            <a:srgbClr val="FFFF00"/>
          </a:solidFill>
          <a:ln w="4763">
            <a:solidFill>
              <a:srgbClr val="990000"/>
            </a:solidFill>
            <a:round/>
            <a:headEnd/>
            <a:tailEnd/>
          </a:ln>
        </p:spPr>
        <p:txBody>
          <a:bodyPr/>
          <a:lstStyle/>
          <a:p>
            <a:endParaRPr lang="en-US"/>
          </a:p>
        </p:txBody>
      </p:sp>
      <p:sp>
        <p:nvSpPr>
          <p:cNvPr id="53430" name="Freeform 181"/>
          <p:cNvSpPr>
            <a:spLocks/>
          </p:cNvSpPr>
          <p:nvPr/>
        </p:nvSpPr>
        <p:spPr bwMode="auto">
          <a:xfrm>
            <a:off x="6189664" y="4286251"/>
            <a:ext cx="107951" cy="90488"/>
          </a:xfrm>
          <a:custGeom>
            <a:avLst/>
            <a:gdLst>
              <a:gd name="T0" fmla="*/ 2147483647 w 77"/>
              <a:gd name="T1" fmla="*/ 2147483647 h 57"/>
              <a:gd name="T2" fmla="*/ 0 w 77"/>
              <a:gd name="T3" fmla="*/ 2147483647 h 57"/>
              <a:gd name="T4" fmla="*/ 0 w 77"/>
              <a:gd name="T5" fmla="*/ 2147483647 h 57"/>
              <a:gd name="T6" fmla="*/ 2147483647 w 77"/>
              <a:gd name="T7" fmla="*/ 2147483647 h 57"/>
              <a:gd name="T8" fmla="*/ 2147483647 w 77"/>
              <a:gd name="T9" fmla="*/ 2147483647 h 57"/>
              <a:gd name="T10" fmla="*/ 2147483647 w 77"/>
              <a:gd name="T11" fmla="*/ 2147483647 h 57"/>
              <a:gd name="T12" fmla="*/ 2147483647 w 77"/>
              <a:gd name="T13" fmla="*/ 2147483647 h 57"/>
              <a:gd name="T14" fmla="*/ 2147483647 w 77"/>
              <a:gd name="T15" fmla="*/ 2147483647 h 57"/>
              <a:gd name="T16" fmla="*/ 2147483647 w 77"/>
              <a:gd name="T17" fmla="*/ 2147483647 h 57"/>
              <a:gd name="T18" fmla="*/ 2147483647 w 77"/>
              <a:gd name="T19" fmla="*/ 2147483647 h 57"/>
              <a:gd name="T20" fmla="*/ 2147483647 w 77"/>
              <a:gd name="T21" fmla="*/ 2147483647 h 57"/>
              <a:gd name="T22" fmla="*/ 2147483647 w 77"/>
              <a:gd name="T23" fmla="*/ 2147483647 h 57"/>
              <a:gd name="T24" fmla="*/ 2147483647 w 77"/>
              <a:gd name="T25" fmla="*/ 2147483647 h 57"/>
              <a:gd name="T26" fmla="*/ 2147483647 w 77"/>
              <a:gd name="T27" fmla="*/ 2147483647 h 57"/>
              <a:gd name="T28" fmla="*/ 2147483647 w 77"/>
              <a:gd name="T29" fmla="*/ 2147483647 h 57"/>
              <a:gd name="T30" fmla="*/ 2147483647 w 77"/>
              <a:gd name="T31" fmla="*/ 2147483647 h 57"/>
              <a:gd name="T32" fmla="*/ 2147483647 w 77"/>
              <a:gd name="T33" fmla="*/ 2147483647 h 57"/>
              <a:gd name="T34" fmla="*/ 2147483647 w 77"/>
              <a:gd name="T35" fmla="*/ 2147483647 h 57"/>
              <a:gd name="T36" fmla="*/ 2147483647 w 77"/>
              <a:gd name="T37" fmla="*/ 2147483647 h 57"/>
              <a:gd name="T38" fmla="*/ 2147483647 w 77"/>
              <a:gd name="T39" fmla="*/ 2147483647 h 57"/>
              <a:gd name="T40" fmla="*/ 2147483647 w 77"/>
              <a:gd name="T41" fmla="*/ 2147483647 h 57"/>
              <a:gd name="T42" fmla="*/ 2147483647 w 77"/>
              <a:gd name="T43" fmla="*/ 2147483647 h 57"/>
              <a:gd name="T44" fmla="*/ 2147483647 w 77"/>
              <a:gd name="T45" fmla="*/ 2147483647 h 57"/>
              <a:gd name="T46" fmla="*/ 2147483647 w 77"/>
              <a:gd name="T47" fmla="*/ 2147483647 h 57"/>
              <a:gd name="T48" fmla="*/ 2147483647 w 77"/>
              <a:gd name="T49" fmla="*/ 2147483647 h 57"/>
              <a:gd name="T50" fmla="*/ 2147483647 w 77"/>
              <a:gd name="T51" fmla="*/ 2147483647 h 57"/>
              <a:gd name="T52" fmla="*/ 2147483647 w 77"/>
              <a:gd name="T53" fmla="*/ 2147483647 h 57"/>
              <a:gd name="T54" fmla="*/ 2147483647 w 77"/>
              <a:gd name="T55" fmla="*/ 2147483647 h 57"/>
              <a:gd name="T56" fmla="*/ 2147483647 w 77"/>
              <a:gd name="T57" fmla="*/ 2147483647 h 57"/>
              <a:gd name="T58" fmla="*/ 2147483647 w 77"/>
              <a:gd name="T59" fmla="*/ 2147483647 h 57"/>
              <a:gd name="T60" fmla="*/ 2147483647 w 77"/>
              <a:gd name="T61" fmla="*/ 2147483647 h 57"/>
              <a:gd name="T62" fmla="*/ 2147483647 w 77"/>
              <a:gd name="T63" fmla="*/ 2147483647 h 57"/>
              <a:gd name="T64" fmla="*/ 2147483647 w 77"/>
              <a:gd name="T65" fmla="*/ 2147483647 h 57"/>
              <a:gd name="T66" fmla="*/ 2147483647 w 77"/>
              <a:gd name="T67" fmla="*/ 2147483647 h 57"/>
              <a:gd name="T68" fmla="*/ 2147483647 w 77"/>
              <a:gd name="T69" fmla="*/ 2147483647 h 57"/>
              <a:gd name="T70" fmla="*/ 2147483647 w 77"/>
              <a:gd name="T71" fmla="*/ 2147483647 h 57"/>
              <a:gd name="T72" fmla="*/ 2147483647 w 77"/>
              <a:gd name="T73" fmla="*/ 2147483647 h 57"/>
              <a:gd name="T74" fmla="*/ 2147483647 w 77"/>
              <a:gd name="T75" fmla="*/ 2147483647 h 57"/>
              <a:gd name="T76" fmla="*/ 2147483647 w 77"/>
              <a:gd name="T77" fmla="*/ 2147483647 h 57"/>
              <a:gd name="T78" fmla="*/ 2147483647 w 77"/>
              <a:gd name="T79" fmla="*/ 2147483647 h 57"/>
              <a:gd name="T80" fmla="*/ 2147483647 w 77"/>
              <a:gd name="T81" fmla="*/ 2147483647 h 57"/>
              <a:gd name="T82" fmla="*/ 2147483647 w 77"/>
              <a:gd name="T83" fmla="*/ 2147483647 h 57"/>
              <a:gd name="T84" fmla="*/ 2147483647 w 77"/>
              <a:gd name="T85" fmla="*/ 2147483647 h 57"/>
              <a:gd name="T86" fmla="*/ 2147483647 w 77"/>
              <a:gd name="T87" fmla="*/ 2147483647 h 57"/>
              <a:gd name="T88" fmla="*/ 2147483647 w 77"/>
              <a:gd name="T89" fmla="*/ 2147483647 h 57"/>
              <a:gd name="T90" fmla="*/ 2147483647 w 77"/>
              <a:gd name="T91" fmla="*/ 2147483647 h 57"/>
              <a:gd name="T92" fmla="*/ 2147483647 w 77"/>
              <a:gd name="T93" fmla="*/ 2147483647 h 57"/>
              <a:gd name="T94" fmla="*/ 2147483647 w 77"/>
              <a:gd name="T95" fmla="*/ 2147483647 h 57"/>
              <a:gd name="T96" fmla="*/ 2147483647 w 77"/>
              <a:gd name="T97" fmla="*/ 0 h 57"/>
              <a:gd name="T98" fmla="*/ 2147483647 w 77"/>
              <a:gd name="T99" fmla="*/ 0 h 57"/>
              <a:gd name="T100" fmla="*/ 2147483647 w 77"/>
              <a:gd name="T101" fmla="*/ 0 h 57"/>
              <a:gd name="T102" fmla="*/ 2147483647 w 77"/>
              <a:gd name="T103" fmla="*/ 0 h 57"/>
              <a:gd name="T104" fmla="*/ 2147483647 w 77"/>
              <a:gd name="T105" fmla="*/ 2147483647 h 57"/>
              <a:gd name="T106" fmla="*/ 2147483647 w 77"/>
              <a:gd name="T107" fmla="*/ 2147483647 h 57"/>
              <a:gd name="T108" fmla="*/ 2147483647 w 77"/>
              <a:gd name="T109" fmla="*/ 2147483647 h 57"/>
              <a:gd name="T110" fmla="*/ 2147483647 w 77"/>
              <a:gd name="T111" fmla="*/ 2147483647 h 57"/>
              <a:gd name="T112" fmla="*/ 2147483647 w 77"/>
              <a:gd name="T113" fmla="*/ 2147483647 h 57"/>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77"/>
              <a:gd name="T172" fmla="*/ 0 h 57"/>
              <a:gd name="T173" fmla="*/ 77 w 77"/>
              <a:gd name="T174" fmla="*/ 57 h 57"/>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77" h="57">
                <a:moveTo>
                  <a:pt x="1" y="7"/>
                </a:moveTo>
                <a:lnTo>
                  <a:pt x="0" y="10"/>
                </a:lnTo>
                <a:lnTo>
                  <a:pt x="0" y="13"/>
                </a:lnTo>
                <a:lnTo>
                  <a:pt x="1" y="17"/>
                </a:lnTo>
                <a:lnTo>
                  <a:pt x="1" y="20"/>
                </a:lnTo>
                <a:lnTo>
                  <a:pt x="1" y="25"/>
                </a:lnTo>
                <a:lnTo>
                  <a:pt x="3" y="29"/>
                </a:lnTo>
                <a:lnTo>
                  <a:pt x="3" y="32"/>
                </a:lnTo>
                <a:lnTo>
                  <a:pt x="4" y="35"/>
                </a:lnTo>
                <a:lnTo>
                  <a:pt x="7" y="40"/>
                </a:lnTo>
                <a:lnTo>
                  <a:pt x="12" y="43"/>
                </a:lnTo>
                <a:lnTo>
                  <a:pt x="15" y="46"/>
                </a:lnTo>
                <a:lnTo>
                  <a:pt x="19" y="47"/>
                </a:lnTo>
                <a:lnTo>
                  <a:pt x="24" y="49"/>
                </a:lnTo>
                <a:lnTo>
                  <a:pt x="29" y="49"/>
                </a:lnTo>
                <a:lnTo>
                  <a:pt x="34" y="47"/>
                </a:lnTo>
                <a:lnTo>
                  <a:pt x="38" y="44"/>
                </a:lnTo>
                <a:lnTo>
                  <a:pt x="41" y="44"/>
                </a:lnTo>
                <a:lnTo>
                  <a:pt x="44" y="46"/>
                </a:lnTo>
                <a:lnTo>
                  <a:pt x="50" y="47"/>
                </a:lnTo>
                <a:lnTo>
                  <a:pt x="55" y="50"/>
                </a:lnTo>
                <a:lnTo>
                  <a:pt x="61" y="53"/>
                </a:lnTo>
                <a:lnTo>
                  <a:pt x="66" y="54"/>
                </a:lnTo>
                <a:lnTo>
                  <a:pt x="71" y="57"/>
                </a:lnTo>
                <a:lnTo>
                  <a:pt x="72" y="57"/>
                </a:lnTo>
                <a:lnTo>
                  <a:pt x="74" y="57"/>
                </a:lnTo>
                <a:lnTo>
                  <a:pt x="75" y="56"/>
                </a:lnTo>
                <a:lnTo>
                  <a:pt x="77" y="56"/>
                </a:lnTo>
                <a:lnTo>
                  <a:pt x="77" y="54"/>
                </a:lnTo>
                <a:lnTo>
                  <a:pt x="75" y="51"/>
                </a:lnTo>
                <a:lnTo>
                  <a:pt x="72" y="47"/>
                </a:lnTo>
                <a:lnTo>
                  <a:pt x="68" y="41"/>
                </a:lnTo>
                <a:lnTo>
                  <a:pt x="63" y="37"/>
                </a:lnTo>
                <a:lnTo>
                  <a:pt x="58" y="31"/>
                </a:lnTo>
                <a:lnTo>
                  <a:pt x="52" y="26"/>
                </a:lnTo>
                <a:lnTo>
                  <a:pt x="47" y="23"/>
                </a:lnTo>
                <a:lnTo>
                  <a:pt x="43" y="22"/>
                </a:lnTo>
                <a:lnTo>
                  <a:pt x="38" y="20"/>
                </a:lnTo>
                <a:lnTo>
                  <a:pt x="34" y="17"/>
                </a:lnTo>
                <a:lnTo>
                  <a:pt x="31" y="14"/>
                </a:lnTo>
                <a:lnTo>
                  <a:pt x="28" y="11"/>
                </a:lnTo>
                <a:lnTo>
                  <a:pt x="24" y="9"/>
                </a:lnTo>
                <a:lnTo>
                  <a:pt x="21" y="6"/>
                </a:lnTo>
                <a:lnTo>
                  <a:pt x="16" y="3"/>
                </a:lnTo>
                <a:lnTo>
                  <a:pt x="12" y="0"/>
                </a:lnTo>
                <a:lnTo>
                  <a:pt x="10" y="0"/>
                </a:lnTo>
                <a:lnTo>
                  <a:pt x="9" y="0"/>
                </a:lnTo>
                <a:lnTo>
                  <a:pt x="7" y="0"/>
                </a:lnTo>
                <a:lnTo>
                  <a:pt x="6" y="1"/>
                </a:lnTo>
                <a:lnTo>
                  <a:pt x="4" y="1"/>
                </a:lnTo>
                <a:lnTo>
                  <a:pt x="3" y="3"/>
                </a:lnTo>
                <a:lnTo>
                  <a:pt x="1" y="4"/>
                </a:lnTo>
                <a:lnTo>
                  <a:pt x="1" y="7"/>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431" name="Freeform 182"/>
          <p:cNvSpPr>
            <a:spLocks/>
          </p:cNvSpPr>
          <p:nvPr/>
        </p:nvSpPr>
        <p:spPr bwMode="auto">
          <a:xfrm>
            <a:off x="6189664" y="4286251"/>
            <a:ext cx="107951" cy="90488"/>
          </a:xfrm>
          <a:custGeom>
            <a:avLst/>
            <a:gdLst>
              <a:gd name="T0" fmla="*/ 2147483647 w 77"/>
              <a:gd name="T1" fmla="*/ 2147483647 h 57"/>
              <a:gd name="T2" fmla="*/ 0 w 77"/>
              <a:gd name="T3" fmla="*/ 2147483647 h 57"/>
              <a:gd name="T4" fmla="*/ 0 w 77"/>
              <a:gd name="T5" fmla="*/ 2147483647 h 57"/>
              <a:gd name="T6" fmla="*/ 2147483647 w 77"/>
              <a:gd name="T7" fmla="*/ 2147483647 h 57"/>
              <a:gd name="T8" fmla="*/ 2147483647 w 77"/>
              <a:gd name="T9" fmla="*/ 2147483647 h 57"/>
              <a:gd name="T10" fmla="*/ 2147483647 w 77"/>
              <a:gd name="T11" fmla="*/ 2147483647 h 57"/>
              <a:gd name="T12" fmla="*/ 2147483647 w 77"/>
              <a:gd name="T13" fmla="*/ 2147483647 h 57"/>
              <a:gd name="T14" fmla="*/ 2147483647 w 77"/>
              <a:gd name="T15" fmla="*/ 2147483647 h 57"/>
              <a:gd name="T16" fmla="*/ 2147483647 w 77"/>
              <a:gd name="T17" fmla="*/ 2147483647 h 57"/>
              <a:gd name="T18" fmla="*/ 2147483647 w 77"/>
              <a:gd name="T19" fmla="*/ 2147483647 h 57"/>
              <a:gd name="T20" fmla="*/ 2147483647 w 77"/>
              <a:gd name="T21" fmla="*/ 2147483647 h 57"/>
              <a:gd name="T22" fmla="*/ 2147483647 w 77"/>
              <a:gd name="T23" fmla="*/ 2147483647 h 57"/>
              <a:gd name="T24" fmla="*/ 2147483647 w 77"/>
              <a:gd name="T25" fmla="*/ 2147483647 h 57"/>
              <a:gd name="T26" fmla="*/ 2147483647 w 77"/>
              <a:gd name="T27" fmla="*/ 2147483647 h 57"/>
              <a:gd name="T28" fmla="*/ 2147483647 w 77"/>
              <a:gd name="T29" fmla="*/ 2147483647 h 57"/>
              <a:gd name="T30" fmla="*/ 2147483647 w 77"/>
              <a:gd name="T31" fmla="*/ 2147483647 h 57"/>
              <a:gd name="T32" fmla="*/ 2147483647 w 77"/>
              <a:gd name="T33" fmla="*/ 2147483647 h 57"/>
              <a:gd name="T34" fmla="*/ 2147483647 w 77"/>
              <a:gd name="T35" fmla="*/ 2147483647 h 57"/>
              <a:gd name="T36" fmla="*/ 2147483647 w 77"/>
              <a:gd name="T37" fmla="*/ 2147483647 h 57"/>
              <a:gd name="T38" fmla="*/ 2147483647 w 77"/>
              <a:gd name="T39" fmla="*/ 2147483647 h 57"/>
              <a:gd name="T40" fmla="*/ 2147483647 w 77"/>
              <a:gd name="T41" fmla="*/ 2147483647 h 57"/>
              <a:gd name="T42" fmla="*/ 2147483647 w 77"/>
              <a:gd name="T43" fmla="*/ 2147483647 h 57"/>
              <a:gd name="T44" fmla="*/ 2147483647 w 77"/>
              <a:gd name="T45" fmla="*/ 2147483647 h 57"/>
              <a:gd name="T46" fmla="*/ 2147483647 w 77"/>
              <a:gd name="T47" fmla="*/ 2147483647 h 57"/>
              <a:gd name="T48" fmla="*/ 2147483647 w 77"/>
              <a:gd name="T49" fmla="*/ 2147483647 h 57"/>
              <a:gd name="T50" fmla="*/ 2147483647 w 77"/>
              <a:gd name="T51" fmla="*/ 2147483647 h 57"/>
              <a:gd name="T52" fmla="*/ 2147483647 w 77"/>
              <a:gd name="T53" fmla="*/ 2147483647 h 57"/>
              <a:gd name="T54" fmla="*/ 2147483647 w 77"/>
              <a:gd name="T55" fmla="*/ 2147483647 h 57"/>
              <a:gd name="T56" fmla="*/ 2147483647 w 77"/>
              <a:gd name="T57" fmla="*/ 2147483647 h 57"/>
              <a:gd name="T58" fmla="*/ 2147483647 w 77"/>
              <a:gd name="T59" fmla="*/ 2147483647 h 57"/>
              <a:gd name="T60" fmla="*/ 2147483647 w 77"/>
              <a:gd name="T61" fmla="*/ 2147483647 h 57"/>
              <a:gd name="T62" fmla="*/ 2147483647 w 77"/>
              <a:gd name="T63" fmla="*/ 2147483647 h 57"/>
              <a:gd name="T64" fmla="*/ 2147483647 w 77"/>
              <a:gd name="T65" fmla="*/ 2147483647 h 57"/>
              <a:gd name="T66" fmla="*/ 2147483647 w 77"/>
              <a:gd name="T67" fmla="*/ 2147483647 h 57"/>
              <a:gd name="T68" fmla="*/ 2147483647 w 77"/>
              <a:gd name="T69" fmla="*/ 2147483647 h 57"/>
              <a:gd name="T70" fmla="*/ 2147483647 w 77"/>
              <a:gd name="T71" fmla="*/ 2147483647 h 57"/>
              <a:gd name="T72" fmla="*/ 2147483647 w 77"/>
              <a:gd name="T73" fmla="*/ 2147483647 h 57"/>
              <a:gd name="T74" fmla="*/ 2147483647 w 77"/>
              <a:gd name="T75" fmla="*/ 2147483647 h 57"/>
              <a:gd name="T76" fmla="*/ 2147483647 w 77"/>
              <a:gd name="T77" fmla="*/ 2147483647 h 57"/>
              <a:gd name="T78" fmla="*/ 2147483647 w 77"/>
              <a:gd name="T79" fmla="*/ 2147483647 h 57"/>
              <a:gd name="T80" fmla="*/ 2147483647 w 77"/>
              <a:gd name="T81" fmla="*/ 2147483647 h 57"/>
              <a:gd name="T82" fmla="*/ 2147483647 w 77"/>
              <a:gd name="T83" fmla="*/ 2147483647 h 57"/>
              <a:gd name="T84" fmla="*/ 2147483647 w 77"/>
              <a:gd name="T85" fmla="*/ 2147483647 h 57"/>
              <a:gd name="T86" fmla="*/ 2147483647 w 77"/>
              <a:gd name="T87" fmla="*/ 2147483647 h 57"/>
              <a:gd name="T88" fmla="*/ 2147483647 w 77"/>
              <a:gd name="T89" fmla="*/ 2147483647 h 57"/>
              <a:gd name="T90" fmla="*/ 2147483647 w 77"/>
              <a:gd name="T91" fmla="*/ 2147483647 h 57"/>
              <a:gd name="T92" fmla="*/ 2147483647 w 77"/>
              <a:gd name="T93" fmla="*/ 2147483647 h 57"/>
              <a:gd name="T94" fmla="*/ 2147483647 w 77"/>
              <a:gd name="T95" fmla="*/ 2147483647 h 57"/>
              <a:gd name="T96" fmla="*/ 2147483647 w 77"/>
              <a:gd name="T97" fmla="*/ 0 h 57"/>
              <a:gd name="T98" fmla="*/ 2147483647 w 77"/>
              <a:gd name="T99" fmla="*/ 0 h 57"/>
              <a:gd name="T100" fmla="*/ 2147483647 w 77"/>
              <a:gd name="T101" fmla="*/ 0 h 57"/>
              <a:gd name="T102" fmla="*/ 2147483647 w 77"/>
              <a:gd name="T103" fmla="*/ 0 h 57"/>
              <a:gd name="T104" fmla="*/ 2147483647 w 77"/>
              <a:gd name="T105" fmla="*/ 2147483647 h 57"/>
              <a:gd name="T106" fmla="*/ 2147483647 w 77"/>
              <a:gd name="T107" fmla="*/ 2147483647 h 57"/>
              <a:gd name="T108" fmla="*/ 2147483647 w 77"/>
              <a:gd name="T109" fmla="*/ 2147483647 h 57"/>
              <a:gd name="T110" fmla="*/ 2147483647 w 77"/>
              <a:gd name="T111" fmla="*/ 2147483647 h 57"/>
              <a:gd name="T112" fmla="*/ 2147483647 w 77"/>
              <a:gd name="T113" fmla="*/ 2147483647 h 57"/>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77"/>
              <a:gd name="T172" fmla="*/ 0 h 57"/>
              <a:gd name="T173" fmla="*/ 77 w 77"/>
              <a:gd name="T174" fmla="*/ 57 h 57"/>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77" h="57">
                <a:moveTo>
                  <a:pt x="1" y="7"/>
                </a:moveTo>
                <a:lnTo>
                  <a:pt x="0" y="10"/>
                </a:lnTo>
                <a:lnTo>
                  <a:pt x="0" y="13"/>
                </a:lnTo>
                <a:lnTo>
                  <a:pt x="1" y="17"/>
                </a:lnTo>
                <a:lnTo>
                  <a:pt x="1" y="20"/>
                </a:lnTo>
                <a:lnTo>
                  <a:pt x="1" y="25"/>
                </a:lnTo>
                <a:lnTo>
                  <a:pt x="3" y="29"/>
                </a:lnTo>
                <a:lnTo>
                  <a:pt x="3" y="32"/>
                </a:lnTo>
                <a:lnTo>
                  <a:pt x="4" y="35"/>
                </a:lnTo>
                <a:lnTo>
                  <a:pt x="7" y="40"/>
                </a:lnTo>
                <a:lnTo>
                  <a:pt x="12" y="43"/>
                </a:lnTo>
                <a:lnTo>
                  <a:pt x="15" y="46"/>
                </a:lnTo>
                <a:lnTo>
                  <a:pt x="19" y="47"/>
                </a:lnTo>
                <a:lnTo>
                  <a:pt x="24" y="49"/>
                </a:lnTo>
                <a:lnTo>
                  <a:pt x="29" y="49"/>
                </a:lnTo>
                <a:lnTo>
                  <a:pt x="34" y="47"/>
                </a:lnTo>
                <a:lnTo>
                  <a:pt x="38" y="44"/>
                </a:lnTo>
                <a:lnTo>
                  <a:pt x="41" y="44"/>
                </a:lnTo>
                <a:lnTo>
                  <a:pt x="44" y="46"/>
                </a:lnTo>
                <a:lnTo>
                  <a:pt x="50" y="47"/>
                </a:lnTo>
                <a:lnTo>
                  <a:pt x="55" y="50"/>
                </a:lnTo>
                <a:lnTo>
                  <a:pt x="61" y="53"/>
                </a:lnTo>
                <a:lnTo>
                  <a:pt x="66" y="54"/>
                </a:lnTo>
                <a:lnTo>
                  <a:pt x="71" y="57"/>
                </a:lnTo>
                <a:lnTo>
                  <a:pt x="72" y="57"/>
                </a:lnTo>
                <a:lnTo>
                  <a:pt x="74" y="57"/>
                </a:lnTo>
                <a:lnTo>
                  <a:pt x="75" y="56"/>
                </a:lnTo>
                <a:lnTo>
                  <a:pt x="77" y="56"/>
                </a:lnTo>
                <a:lnTo>
                  <a:pt x="77" y="54"/>
                </a:lnTo>
                <a:lnTo>
                  <a:pt x="75" y="51"/>
                </a:lnTo>
                <a:lnTo>
                  <a:pt x="72" y="47"/>
                </a:lnTo>
                <a:lnTo>
                  <a:pt x="68" y="41"/>
                </a:lnTo>
                <a:lnTo>
                  <a:pt x="63" y="37"/>
                </a:lnTo>
                <a:lnTo>
                  <a:pt x="58" y="31"/>
                </a:lnTo>
                <a:lnTo>
                  <a:pt x="52" y="26"/>
                </a:lnTo>
                <a:lnTo>
                  <a:pt x="47" y="23"/>
                </a:lnTo>
                <a:lnTo>
                  <a:pt x="43" y="22"/>
                </a:lnTo>
                <a:lnTo>
                  <a:pt x="38" y="20"/>
                </a:lnTo>
                <a:lnTo>
                  <a:pt x="34" y="17"/>
                </a:lnTo>
                <a:lnTo>
                  <a:pt x="31" y="14"/>
                </a:lnTo>
                <a:lnTo>
                  <a:pt x="28" y="11"/>
                </a:lnTo>
                <a:lnTo>
                  <a:pt x="24" y="9"/>
                </a:lnTo>
                <a:lnTo>
                  <a:pt x="21" y="6"/>
                </a:lnTo>
                <a:lnTo>
                  <a:pt x="16" y="3"/>
                </a:lnTo>
                <a:lnTo>
                  <a:pt x="12" y="0"/>
                </a:lnTo>
                <a:lnTo>
                  <a:pt x="10" y="0"/>
                </a:lnTo>
                <a:lnTo>
                  <a:pt x="9" y="0"/>
                </a:lnTo>
                <a:lnTo>
                  <a:pt x="7" y="0"/>
                </a:lnTo>
                <a:lnTo>
                  <a:pt x="6" y="1"/>
                </a:lnTo>
                <a:lnTo>
                  <a:pt x="4" y="1"/>
                </a:lnTo>
                <a:lnTo>
                  <a:pt x="3" y="3"/>
                </a:lnTo>
                <a:lnTo>
                  <a:pt x="1" y="4"/>
                </a:lnTo>
                <a:lnTo>
                  <a:pt x="1" y="7"/>
                </a:lnTo>
              </a:path>
            </a:pathLst>
          </a:custGeom>
          <a:solidFill>
            <a:srgbClr val="FFFF00"/>
          </a:solidFill>
          <a:ln w="4763">
            <a:solidFill>
              <a:srgbClr val="990000"/>
            </a:solidFill>
            <a:round/>
            <a:headEnd/>
            <a:tailEnd/>
          </a:ln>
        </p:spPr>
        <p:txBody>
          <a:bodyPr/>
          <a:lstStyle/>
          <a:p>
            <a:endParaRPr lang="en-US"/>
          </a:p>
        </p:txBody>
      </p:sp>
      <p:sp>
        <p:nvSpPr>
          <p:cNvPr id="53432" name="Freeform 183"/>
          <p:cNvSpPr>
            <a:spLocks/>
          </p:cNvSpPr>
          <p:nvPr/>
        </p:nvSpPr>
        <p:spPr bwMode="auto">
          <a:xfrm>
            <a:off x="6189664" y="4286251"/>
            <a:ext cx="107951" cy="90488"/>
          </a:xfrm>
          <a:custGeom>
            <a:avLst/>
            <a:gdLst>
              <a:gd name="T0" fmla="*/ 2147483647 w 77"/>
              <a:gd name="T1" fmla="*/ 2147483647 h 57"/>
              <a:gd name="T2" fmla="*/ 0 w 77"/>
              <a:gd name="T3" fmla="*/ 2147483647 h 57"/>
              <a:gd name="T4" fmla="*/ 0 w 77"/>
              <a:gd name="T5" fmla="*/ 2147483647 h 57"/>
              <a:gd name="T6" fmla="*/ 2147483647 w 77"/>
              <a:gd name="T7" fmla="*/ 2147483647 h 57"/>
              <a:gd name="T8" fmla="*/ 2147483647 w 77"/>
              <a:gd name="T9" fmla="*/ 2147483647 h 57"/>
              <a:gd name="T10" fmla="*/ 2147483647 w 77"/>
              <a:gd name="T11" fmla="*/ 2147483647 h 57"/>
              <a:gd name="T12" fmla="*/ 2147483647 w 77"/>
              <a:gd name="T13" fmla="*/ 2147483647 h 57"/>
              <a:gd name="T14" fmla="*/ 2147483647 w 77"/>
              <a:gd name="T15" fmla="*/ 2147483647 h 57"/>
              <a:gd name="T16" fmla="*/ 2147483647 w 77"/>
              <a:gd name="T17" fmla="*/ 2147483647 h 57"/>
              <a:gd name="T18" fmla="*/ 2147483647 w 77"/>
              <a:gd name="T19" fmla="*/ 2147483647 h 57"/>
              <a:gd name="T20" fmla="*/ 2147483647 w 77"/>
              <a:gd name="T21" fmla="*/ 2147483647 h 57"/>
              <a:gd name="T22" fmla="*/ 2147483647 w 77"/>
              <a:gd name="T23" fmla="*/ 2147483647 h 57"/>
              <a:gd name="T24" fmla="*/ 2147483647 w 77"/>
              <a:gd name="T25" fmla="*/ 2147483647 h 57"/>
              <a:gd name="T26" fmla="*/ 2147483647 w 77"/>
              <a:gd name="T27" fmla="*/ 2147483647 h 57"/>
              <a:gd name="T28" fmla="*/ 2147483647 w 77"/>
              <a:gd name="T29" fmla="*/ 2147483647 h 57"/>
              <a:gd name="T30" fmla="*/ 2147483647 w 77"/>
              <a:gd name="T31" fmla="*/ 2147483647 h 57"/>
              <a:gd name="T32" fmla="*/ 2147483647 w 77"/>
              <a:gd name="T33" fmla="*/ 2147483647 h 57"/>
              <a:gd name="T34" fmla="*/ 2147483647 w 77"/>
              <a:gd name="T35" fmla="*/ 2147483647 h 57"/>
              <a:gd name="T36" fmla="*/ 2147483647 w 77"/>
              <a:gd name="T37" fmla="*/ 2147483647 h 57"/>
              <a:gd name="T38" fmla="*/ 2147483647 w 77"/>
              <a:gd name="T39" fmla="*/ 2147483647 h 57"/>
              <a:gd name="T40" fmla="*/ 2147483647 w 77"/>
              <a:gd name="T41" fmla="*/ 2147483647 h 57"/>
              <a:gd name="T42" fmla="*/ 2147483647 w 77"/>
              <a:gd name="T43" fmla="*/ 2147483647 h 57"/>
              <a:gd name="T44" fmla="*/ 2147483647 w 77"/>
              <a:gd name="T45" fmla="*/ 2147483647 h 57"/>
              <a:gd name="T46" fmla="*/ 2147483647 w 77"/>
              <a:gd name="T47" fmla="*/ 2147483647 h 57"/>
              <a:gd name="T48" fmla="*/ 2147483647 w 77"/>
              <a:gd name="T49" fmla="*/ 2147483647 h 57"/>
              <a:gd name="T50" fmla="*/ 2147483647 w 77"/>
              <a:gd name="T51" fmla="*/ 2147483647 h 57"/>
              <a:gd name="T52" fmla="*/ 2147483647 w 77"/>
              <a:gd name="T53" fmla="*/ 2147483647 h 57"/>
              <a:gd name="T54" fmla="*/ 2147483647 w 77"/>
              <a:gd name="T55" fmla="*/ 2147483647 h 57"/>
              <a:gd name="T56" fmla="*/ 2147483647 w 77"/>
              <a:gd name="T57" fmla="*/ 2147483647 h 57"/>
              <a:gd name="T58" fmla="*/ 2147483647 w 77"/>
              <a:gd name="T59" fmla="*/ 2147483647 h 57"/>
              <a:gd name="T60" fmla="*/ 2147483647 w 77"/>
              <a:gd name="T61" fmla="*/ 2147483647 h 57"/>
              <a:gd name="T62" fmla="*/ 2147483647 w 77"/>
              <a:gd name="T63" fmla="*/ 2147483647 h 57"/>
              <a:gd name="T64" fmla="*/ 2147483647 w 77"/>
              <a:gd name="T65" fmla="*/ 2147483647 h 57"/>
              <a:gd name="T66" fmla="*/ 2147483647 w 77"/>
              <a:gd name="T67" fmla="*/ 2147483647 h 57"/>
              <a:gd name="T68" fmla="*/ 2147483647 w 77"/>
              <a:gd name="T69" fmla="*/ 2147483647 h 57"/>
              <a:gd name="T70" fmla="*/ 2147483647 w 77"/>
              <a:gd name="T71" fmla="*/ 2147483647 h 57"/>
              <a:gd name="T72" fmla="*/ 2147483647 w 77"/>
              <a:gd name="T73" fmla="*/ 2147483647 h 57"/>
              <a:gd name="T74" fmla="*/ 2147483647 w 77"/>
              <a:gd name="T75" fmla="*/ 2147483647 h 57"/>
              <a:gd name="T76" fmla="*/ 2147483647 w 77"/>
              <a:gd name="T77" fmla="*/ 2147483647 h 57"/>
              <a:gd name="T78" fmla="*/ 2147483647 w 77"/>
              <a:gd name="T79" fmla="*/ 2147483647 h 57"/>
              <a:gd name="T80" fmla="*/ 2147483647 w 77"/>
              <a:gd name="T81" fmla="*/ 2147483647 h 57"/>
              <a:gd name="T82" fmla="*/ 2147483647 w 77"/>
              <a:gd name="T83" fmla="*/ 2147483647 h 57"/>
              <a:gd name="T84" fmla="*/ 2147483647 w 77"/>
              <a:gd name="T85" fmla="*/ 2147483647 h 57"/>
              <a:gd name="T86" fmla="*/ 2147483647 w 77"/>
              <a:gd name="T87" fmla="*/ 2147483647 h 57"/>
              <a:gd name="T88" fmla="*/ 2147483647 w 77"/>
              <a:gd name="T89" fmla="*/ 2147483647 h 57"/>
              <a:gd name="T90" fmla="*/ 2147483647 w 77"/>
              <a:gd name="T91" fmla="*/ 2147483647 h 57"/>
              <a:gd name="T92" fmla="*/ 2147483647 w 77"/>
              <a:gd name="T93" fmla="*/ 2147483647 h 57"/>
              <a:gd name="T94" fmla="*/ 2147483647 w 77"/>
              <a:gd name="T95" fmla="*/ 2147483647 h 57"/>
              <a:gd name="T96" fmla="*/ 2147483647 w 77"/>
              <a:gd name="T97" fmla="*/ 0 h 57"/>
              <a:gd name="T98" fmla="*/ 2147483647 w 77"/>
              <a:gd name="T99" fmla="*/ 0 h 57"/>
              <a:gd name="T100" fmla="*/ 2147483647 w 77"/>
              <a:gd name="T101" fmla="*/ 0 h 57"/>
              <a:gd name="T102" fmla="*/ 2147483647 w 77"/>
              <a:gd name="T103" fmla="*/ 0 h 57"/>
              <a:gd name="T104" fmla="*/ 2147483647 w 77"/>
              <a:gd name="T105" fmla="*/ 2147483647 h 57"/>
              <a:gd name="T106" fmla="*/ 2147483647 w 77"/>
              <a:gd name="T107" fmla="*/ 2147483647 h 57"/>
              <a:gd name="T108" fmla="*/ 2147483647 w 77"/>
              <a:gd name="T109" fmla="*/ 2147483647 h 57"/>
              <a:gd name="T110" fmla="*/ 2147483647 w 77"/>
              <a:gd name="T111" fmla="*/ 2147483647 h 57"/>
              <a:gd name="T112" fmla="*/ 2147483647 w 77"/>
              <a:gd name="T113" fmla="*/ 2147483647 h 57"/>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77"/>
              <a:gd name="T172" fmla="*/ 0 h 57"/>
              <a:gd name="T173" fmla="*/ 77 w 77"/>
              <a:gd name="T174" fmla="*/ 57 h 57"/>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77" h="57">
                <a:moveTo>
                  <a:pt x="1" y="7"/>
                </a:moveTo>
                <a:lnTo>
                  <a:pt x="0" y="10"/>
                </a:lnTo>
                <a:lnTo>
                  <a:pt x="0" y="13"/>
                </a:lnTo>
                <a:lnTo>
                  <a:pt x="1" y="17"/>
                </a:lnTo>
                <a:lnTo>
                  <a:pt x="1" y="20"/>
                </a:lnTo>
                <a:lnTo>
                  <a:pt x="1" y="25"/>
                </a:lnTo>
                <a:lnTo>
                  <a:pt x="3" y="29"/>
                </a:lnTo>
                <a:lnTo>
                  <a:pt x="3" y="32"/>
                </a:lnTo>
                <a:lnTo>
                  <a:pt x="4" y="35"/>
                </a:lnTo>
                <a:lnTo>
                  <a:pt x="7" y="40"/>
                </a:lnTo>
                <a:lnTo>
                  <a:pt x="12" y="43"/>
                </a:lnTo>
                <a:lnTo>
                  <a:pt x="15" y="46"/>
                </a:lnTo>
                <a:lnTo>
                  <a:pt x="19" y="47"/>
                </a:lnTo>
                <a:lnTo>
                  <a:pt x="24" y="49"/>
                </a:lnTo>
                <a:lnTo>
                  <a:pt x="29" y="49"/>
                </a:lnTo>
                <a:lnTo>
                  <a:pt x="34" y="47"/>
                </a:lnTo>
                <a:lnTo>
                  <a:pt x="38" y="44"/>
                </a:lnTo>
                <a:lnTo>
                  <a:pt x="41" y="44"/>
                </a:lnTo>
                <a:lnTo>
                  <a:pt x="44" y="46"/>
                </a:lnTo>
                <a:lnTo>
                  <a:pt x="50" y="47"/>
                </a:lnTo>
                <a:lnTo>
                  <a:pt x="55" y="50"/>
                </a:lnTo>
                <a:lnTo>
                  <a:pt x="61" y="53"/>
                </a:lnTo>
                <a:lnTo>
                  <a:pt x="66" y="54"/>
                </a:lnTo>
                <a:lnTo>
                  <a:pt x="71" y="57"/>
                </a:lnTo>
                <a:lnTo>
                  <a:pt x="72" y="57"/>
                </a:lnTo>
                <a:lnTo>
                  <a:pt x="74" y="57"/>
                </a:lnTo>
                <a:lnTo>
                  <a:pt x="75" y="56"/>
                </a:lnTo>
                <a:lnTo>
                  <a:pt x="77" y="56"/>
                </a:lnTo>
                <a:lnTo>
                  <a:pt x="77" y="54"/>
                </a:lnTo>
                <a:lnTo>
                  <a:pt x="75" y="51"/>
                </a:lnTo>
                <a:lnTo>
                  <a:pt x="72" y="47"/>
                </a:lnTo>
                <a:lnTo>
                  <a:pt x="68" y="41"/>
                </a:lnTo>
                <a:lnTo>
                  <a:pt x="63" y="37"/>
                </a:lnTo>
                <a:lnTo>
                  <a:pt x="58" y="31"/>
                </a:lnTo>
                <a:lnTo>
                  <a:pt x="52" y="26"/>
                </a:lnTo>
                <a:lnTo>
                  <a:pt x="47" y="23"/>
                </a:lnTo>
                <a:lnTo>
                  <a:pt x="43" y="22"/>
                </a:lnTo>
                <a:lnTo>
                  <a:pt x="38" y="20"/>
                </a:lnTo>
                <a:lnTo>
                  <a:pt x="34" y="17"/>
                </a:lnTo>
                <a:lnTo>
                  <a:pt x="31" y="14"/>
                </a:lnTo>
                <a:lnTo>
                  <a:pt x="28" y="11"/>
                </a:lnTo>
                <a:lnTo>
                  <a:pt x="24" y="9"/>
                </a:lnTo>
                <a:lnTo>
                  <a:pt x="21" y="6"/>
                </a:lnTo>
                <a:lnTo>
                  <a:pt x="16" y="3"/>
                </a:lnTo>
                <a:lnTo>
                  <a:pt x="12" y="0"/>
                </a:lnTo>
                <a:lnTo>
                  <a:pt x="10" y="0"/>
                </a:lnTo>
                <a:lnTo>
                  <a:pt x="9" y="0"/>
                </a:lnTo>
                <a:lnTo>
                  <a:pt x="7" y="0"/>
                </a:lnTo>
                <a:lnTo>
                  <a:pt x="6" y="1"/>
                </a:lnTo>
                <a:lnTo>
                  <a:pt x="4" y="1"/>
                </a:lnTo>
                <a:lnTo>
                  <a:pt x="3" y="3"/>
                </a:lnTo>
                <a:lnTo>
                  <a:pt x="1" y="4"/>
                </a:lnTo>
                <a:lnTo>
                  <a:pt x="1" y="7"/>
                </a:lnTo>
              </a:path>
            </a:pathLst>
          </a:custGeom>
          <a:solidFill>
            <a:srgbClr val="FFFF00"/>
          </a:solidFill>
          <a:ln w="4763">
            <a:solidFill>
              <a:srgbClr val="990000"/>
            </a:solidFill>
            <a:round/>
            <a:headEnd/>
            <a:tailEnd/>
          </a:ln>
        </p:spPr>
        <p:txBody>
          <a:bodyPr/>
          <a:lstStyle/>
          <a:p>
            <a:endParaRPr lang="en-US"/>
          </a:p>
        </p:txBody>
      </p:sp>
      <p:sp>
        <p:nvSpPr>
          <p:cNvPr id="53433" name="Freeform 184"/>
          <p:cNvSpPr>
            <a:spLocks/>
          </p:cNvSpPr>
          <p:nvPr/>
        </p:nvSpPr>
        <p:spPr bwMode="auto">
          <a:xfrm>
            <a:off x="6199188" y="4233864"/>
            <a:ext cx="112712" cy="57151"/>
          </a:xfrm>
          <a:custGeom>
            <a:avLst/>
            <a:gdLst>
              <a:gd name="T0" fmla="*/ 2147483647 w 80"/>
              <a:gd name="T1" fmla="*/ 2147483647 h 36"/>
              <a:gd name="T2" fmla="*/ 2147483647 w 80"/>
              <a:gd name="T3" fmla="*/ 2147483647 h 36"/>
              <a:gd name="T4" fmla="*/ 2147483647 w 80"/>
              <a:gd name="T5" fmla="*/ 2147483647 h 36"/>
              <a:gd name="T6" fmla="*/ 2147483647 w 80"/>
              <a:gd name="T7" fmla="*/ 2147483647 h 36"/>
              <a:gd name="T8" fmla="*/ 2147483647 w 80"/>
              <a:gd name="T9" fmla="*/ 2147483647 h 36"/>
              <a:gd name="T10" fmla="*/ 2147483647 w 80"/>
              <a:gd name="T11" fmla="*/ 2147483647 h 36"/>
              <a:gd name="T12" fmla="*/ 2147483647 w 80"/>
              <a:gd name="T13" fmla="*/ 2147483647 h 36"/>
              <a:gd name="T14" fmla="*/ 0 w 80"/>
              <a:gd name="T15" fmla="*/ 2147483647 h 36"/>
              <a:gd name="T16" fmla="*/ 0 w 80"/>
              <a:gd name="T17" fmla="*/ 2147483647 h 36"/>
              <a:gd name="T18" fmla="*/ 2147483647 w 80"/>
              <a:gd name="T19" fmla="*/ 2147483647 h 36"/>
              <a:gd name="T20" fmla="*/ 2147483647 w 80"/>
              <a:gd name="T21" fmla="*/ 2147483647 h 36"/>
              <a:gd name="T22" fmla="*/ 2147483647 w 80"/>
              <a:gd name="T23" fmla="*/ 2147483647 h 36"/>
              <a:gd name="T24" fmla="*/ 2147483647 w 80"/>
              <a:gd name="T25" fmla="*/ 2147483647 h 36"/>
              <a:gd name="T26" fmla="*/ 2147483647 w 80"/>
              <a:gd name="T27" fmla="*/ 2147483647 h 36"/>
              <a:gd name="T28" fmla="*/ 2147483647 w 80"/>
              <a:gd name="T29" fmla="*/ 2147483647 h 36"/>
              <a:gd name="T30" fmla="*/ 2147483647 w 80"/>
              <a:gd name="T31" fmla="*/ 2147483647 h 36"/>
              <a:gd name="T32" fmla="*/ 2147483647 w 80"/>
              <a:gd name="T33" fmla="*/ 2147483647 h 36"/>
              <a:gd name="T34" fmla="*/ 2147483647 w 80"/>
              <a:gd name="T35" fmla="*/ 2147483647 h 36"/>
              <a:gd name="T36" fmla="*/ 2147483647 w 80"/>
              <a:gd name="T37" fmla="*/ 2147483647 h 36"/>
              <a:gd name="T38" fmla="*/ 2147483647 w 80"/>
              <a:gd name="T39" fmla="*/ 2147483647 h 36"/>
              <a:gd name="T40" fmla="*/ 2147483647 w 80"/>
              <a:gd name="T41" fmla="*/ 2147483647 h 36"/>
              <a:gd name="T42" fmla="*/ 2147483647 w 80"/>
              <a:gd name="T43" fmla="*/ 2147483647 h 36"/>
              <a:gd name="T44" fmla="*/ 2147483647 w 80"/>
              <a:gd name="T45" fmla="*/ 2147483647 h 36"/>
              <a:gd name="T46" fmla="*/ 2147483647 w 80"/>
              <a:gd name="T47" fmla="*/ 2147483647 h 36"/>
              <a:gd name="T48" fmla="*/ 2147483647 w 80"/>
              <a:gd name="T49" fmla="*/ 2147483647 h 36"/>
              <a:gd name="T50" fmla="*/ 2147483647 w 80"/>
              <a:gd name="T51" fmla="*/ 2147483647 h 36"/>
              <a:gd name="T52" fmla="*/ 2147483647 w 80"/>
              <a:gd name="T53" fmla="*/ 2147483647 h 36"/>
              <a:gd name="T54" fmla="*/ 2147483647 w 80"/>
              <a:gd name="T55" fmla="*/ 2147483647 h 36"/>
              <a:gd name="T56" fmla="*/ 2147483647 w 80"/>
              <a:gd name="T57" fmla="*/ 2147483647 h 36"/>
              <a:gd name="T58" fmla="*/ 2147483647 w 80"/>
              <a:gd name="T59" fmla="*/ 2147483647 h 36"/>
              <a:gd name="T60" fmla="*/ 2147483647 w 80"/>
              <a:gd name="T61" fmla="*/ 2147483647 h 36"/>
              <a:gd name="T62" fmla="*/ 2147483647 w 80"/>
              <a:gd name="T63" fmla="*/ 2147483647 h 36"/>
              <a:gd name="T64" fmla="*/ 2147483647 w 80"/>
              <a:gd name="T65" fmla="*/ 2147483647 h 36"/>
              <a:gd name="T66" fmla="*/ 2147483647 w 80"/>
              <a:gd name="T67" fmla="*/ 2147483647 h 36"/>
              <a:gd name="T68" fmla="*/ 2147483647 w 80"/>
              <a:gd name="T69" fmla="*/ 2147483647 h 36"/>
              <a:gd name="T70" fmla="*/ 2147483647 w 80"/>
              <a:gd name="T71" fmla="*/ 2147483647 h 36"/>
              <a:gd name="T72" fmla="*/ 2147483647 w 80"/>
              <a:gd name="T73" fmla="*/ 2147483647 h 36"/>
              <a:gd name="T74" fmla="*/ 2147483647 w 80"/>
              <a:gd name="T75" fmla="*/ 0 h 36"/>
              <a:gd name="T76" fmla="*/ 2147483647 w 80"/>
              <a:gd name="T77" fmla="*/ 0 h 36"/>
              <a:gd name="T78" fmla="*/ 2147483647 w 80"/>
              <a:gd name="T79" fmla="*/ 0 h 36"/>
              <a:gd name="T80" fmla="*/ 2147483647 w 80"/>
              <a:gd name="T81" fmla="*/ 2147483647 h 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80"/>
              <a:gd name="T124" fmla="*/ 0 h 36"/>
              <a:gd name="T125" fmla="*/ 80 w 80"/>
              <a:gd name="T126" fmla="*/ 36 h 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80" h="36">
                <a:moveTo>
                  <a:pt x="12" y="3"/>
                </a:moveTo>
                <a:lnTo>
                  <a:pt x="9" y="5"/>
                </a:lnTo>
                <a:lnTo>
                  <a:pt x="8" y="6"/>
                </a:lnTo>
                <a:lnTo>
                  <a:pt x="6" y="6"/>
                </a:lnTo>
                <a:lnTo>
                  <a:pt x="5" y="7"/>
                </a:lnTo>
                <a:lnTo>
                  <a:pt x="2" y="9"/>
                </a:lnTo>
                <a:lnTo>
                  <a:pt x="0" y="10"/>
                </a:lnTo>
                <a:lnTo>
                  <a:pt x="2" y="15"/>
                </a:lnTo>
                <a:lnTo>
                  <a:pt x="5" y="18"/>
                </a:lnTo>
                <a:lnTo>
                  <a:pt x="6" y="22"/>
                </a:lnTo>
                <a:lnTo>
                  <a:pt x="11" y="25"/>
                </a:lnTo>
                <a:lnTo>
                  <a:pt x="14" y="28"/>
                </a:lnTo>
                <a:lnTo>
                  <a:pt x="18" y="31"/>
                </a:lnTo>
                <a:lnTo>
                  <a:pt x="21" y="33"/>
                </a:lnTo>
                <a:lnTo>
                  <a:pt x="25" y="33"/>
                </a:lnTo>
                <a:lnTo>
                  <a:pt x="31" y="33"/>
                </a:lnTo>
                <a:lnTo>
                  <a:pt x="37" y="34"/>
                </a:lnTo>
                <a:lnTo>
                  <a:pt x="45" y="34"/>
                </a:lnTo>
                <a:lnTo>
                  <a:pt x="52" y="36"/>
                </a:lnTo>
                <a:lnTo>
                  <a:pt x="59" y="36"/>
                </a:lnTo>
                <a:lnTo>
                  <a:pt x="67" y="36"/>
                </a:lnTo>
                <a:lnTo>
                  <a:pt x="73" y="36"/>
                </a:lnTo>
                <a:lnTo>
                  <a:pt x="77" y="34"/>
                </a:lnTo>
                <a:lnTo>
                  <a:pt x="79" y="33"/>
                </a:lnTo>
                <a:lnTo>
                  <a:pt x="80" y="30"/>
                </a:lnTo>
                <a:lnTo>
                  <a:pt x="80" y="25"/>
                </a:lnTo>
                <a:lnTo>
                  <a:pt x="80" y="22"/>
                </a:lnTo>
                <a:lnTo>
                  <a:pt x="79" y="19"/>
                </a:lnTo>
                <a:lnTo>
                  <a:pt x="77" y="15"/>
                </a:lnTo>
                <a:lnTo>
                  <a:pt x="76" y="13"/>
                </a:lnTo>
                <a:lnTo>
                  <a:pt x="71" y="12"/>
                </a:lnTo>
                <a:lnTo>
                  <a:pt x="65" y="9"/>
                </a:lnTo>
                <a:lnTo>
                  <a:pt x="58" y="7"/>
                </a:lnTo>
                <a:lnTo>
                  <a:pt x="51" y="5"/>
                </a:lnTo>
                <a:lnTo>
                  <a:pt x="42" y="2"/>
                </a:lnTo>
                <a:lnTo>
                  <a:pt x="33" y="0"/>
                </a:lnTo>
                <a:lnTo>
                  <a:pt x="25" y="0"/>
                </a:lnTo>
                <a:lnTo>
                  <a:pt x="18" y="0"/>
                </a:lnTo>
                <a:lnTo>
                  <a:pt x="12" y="3"/>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434" name="Freeform 185"/>
          <p:cNvSpPr>
            <a:spLocks/>
          </p:cNvSpPr>
          <p:nvPr/>
        </p:nvSpPr>
        <p:spPr bwMode="auto">
          <a:xfrm>
            <a:off x="6199188" y="4233864"/>
            <a:ext cx="112712" cy="57151"/>
          </a:xfrm>
          <a:custGeom>
            <a:avLst/>
            <a:gdLst>
              <a:gd name="T0" fmla="*/ 2147483647 w 80"/>
              <a:gd name="T1" fmla="*/ 2147483647 h 36"/>
              <a:gd name="T2" fmla="*/ 2147483647 w 80"/>
              <a:gd name="T3" fmla="*/ 2147483647 h 36"/>
              <a:gd name="T4" fmla="*/ 2147483647 w 80"/>
              <a:gd name="T5" fmla="*/ 2147483647 h 36"/>
              <a:gd name="T6" fmla="*/ 2147483647 w 80"/>
              <a:gd name="T7" fmla="*/ 2147483647 h 36"/>
              <a:gd name="T8" fmla="*/ 2147483647 w 80"/>
              <a:gd name="T9" fmla="*/ 2147483647 h 36"/>
              <a:gd name="T10" fmla="*/ 2147483647 w 80"/>
              <a:gd name="T11" fmla="*/ 2147483647 h 36"/>
              <a:gd name="T12" fmla="*/ 2147483647 w 80"/>
              <a:gd name="T13" fmla="*/ 2147483647 h 36"/>
              <a:gd name="T14" fmla="*/ 0 w 80"/>
              <a:gd name="T15" fmla="*/ 2147483647 h 36"/>
              <a:gd name="T16" fmla="*/ 0 w 80"/>
              <a:gd name="T17" fmla="*/ 2147483647 h 36"/>
              <a:gd name="T18" fmla="*/ 2147483647 w 80"/>
              <a:gd name="T19" fmla="*/ 2147483647 h 36"/>
              <a:gd name="T20" fmla="*/ 2147483647 w 80"/>
              <a:gd name="T21" fmla="*/ 2147483647 h 36"/>
              <a:gd name="T22" fmla="*/ 2147483647 w 80"/>
              <a:gd name="T23" fmla="*/ 2147483647 h 36"/>
              <a:gd name="T24" fmla="*/ 2147483647 w 80"/>
              <a:gd name="T25" fmla="*/ 2147483647 h 36"/>
              <a:gd name="T26" fmla="*/ 2147483647 w 80"/>
              <a:gd name="T27" fmla="*/ 2147483647 h 36"/>
              <a:gd name="T28" fmla="*/ 2147483647 w 80"/>
              <a:gd name="T29" fmla="*/ 2147483647 h 36"/>
              <a:gd name="T30" fmla="*/ 2147483647 w 80"/>
              <a:gd name="T31" fmla="*/ 2147483647 h 36"/>
              <a:gd name="T32" fmla="*/ 2147483647 w 80"/>
              <a:gd name="T33" fmla="*/ 2147483647 h 36"/>
              <a:gd name="T34" fmla="*/ 2147483647 w 80"/>
              <a:gd name="T35" fmla="*/ 2147483647 h 36"/>
              <a:gd name="T36" fmla="*/ 2147483647 w 80"/>
              <a:gd name="T37" fmla="*/ 2147483647 h 36"/>
              <a:gd name="T38" fmla="*/ 2147483647 w 80"/>
              <a:gd name="T39" fmla="*/ 2147483647 h 36"/>
              <a:gd name="T40" fmla="*/ 2147483647 w 80"/>
              <a:gd name="T41" fmla="*/ 2147483647 h 36"/>
              <a:gd name="T42" fmla="*/ 2147483647 w 80"/>
              <a:gd name="T43" fmla="*/ 2147483647 h 36"/>
              <a:gd name="T44" fmla="*/ 2147483647 w 80"/>
              <a:gd name="T45" fmla="*/ 2147483647 h 36"/>
              <a:gd name="T46" fmla="*/ 2147483647 w 80"/>
              <a:gd name="T47" fmla="*/ 2147483647 h 36"/>
              <a:gd name="T48" fmla="*/ 2147483647 w 80"/>
              <a:gd name="T49" fmla="*/ 2147483647 h 36"/>
              <a:gd name="T50" fmla="*/ 2147483647 w 80"/>
              <a:gd name="T51" fmla="*/ 2147483647 h 36"/>
              <a:gd name="T52" fmla="*/ 2147483647 w 80"/>
              <a:gd name="T53" fmla="*/ 2147483647 h 36"/>
              <a:gd name="T54" fmla="*/ 2147483647 w 80"/>
              <a:gd name="T55" fmla="*/ 2147483647 h 36"/>
              <a:gd name="T56" fmla="*/ 2147483647 w 80"/>
              <a:gd name="T57" fmla="*/ 2147483647 h 36"/>
              <a:gd name="T58" fmla="*/ 2147483647 w 80"/>
              <a:gd name="T59" fmla="*/ 2147483647 h 36"/>
              <a:gd name="T60" fmla="*/ 2147483647 w 80"/>
              <a:gd name="T61" fmla="*/ 2147483647 h 36"/>
              <a:gd name="T62" fmla="*/ 2147483647 w 80"/>
              <a:gd name="T63" fmla="*/ 2147483647 h 36"/>
              <a:gd name="T64" fmla="*/ 2147483647 w 80"/>
              <a:gd name="T65" fmla="*/ 2147483647 h 36"/>
              <a:gd name="T66" fmla="*/ 2147483647 w 80"/>
              <a:gd name="T67" fmla="*/ 2147483647 h 36"/>
              <a:gd name="T68" fmla="*/ 2147483647 w 80"/>
              <a:gd name="T69" fmla="*/ 2147483647 h 36"/>
              <a:gd name="T70" fmla="*/ 2147483647 w 80"/>
              <a:gd name="T71" fmla="*/ 2147483647 h 36"/>
              <a:gd name="T72" fmla="*/ 2147483647 w 80"/>
              <a:gd name="T73" fmla="*/ 2147483647 h 36"/>
              <a:gd name="T74" fmla="*/ 2147483647 w 80"/>
              <a:gd name="T75" fmla="*/ 0 h 36"/>
              <a:gd name="T76" fmla="*/ 2147483647 w 80"/>
              <a:gd name="T77" fmla="*/ 0 h 36"/>
              <a:gd name="T78" fmla="*/ 2147483647 w 80"/>
              <a:gd name="T79" fmla="*/ 0 h 36"/>
              <a:gd name="T80" fmla="*/ 2147483647 w 80"/>
              <a:gd name="T81" fmla="*/ 2147483647 h 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80"/>
              <a:gd name="T124" fmla="*/ 0 h 36"/>
              <a:gd name="T125" fmla="*/ 80 w 80"/>
              <a:gd name="T126" fmla="*/ 36 h 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80" h="36">
                <a:moveTo>
                  <a:pt x="12" y="3"/>
                </a:moveTo>
                <a:lnTo>
                  <a:pt x="9" y="5"/>
                </a:lnTo>
                <a:lnTo>
                  <a:pt x="8" y="6"/>
                </a:lnTo>
                <a:lnTo>
                  <a:pt x="6" y="6"/>
                </a:lnTo>
                <a:lnTo>
                  <a:pt x="5" y="7"/>
                </a:lnTo>
                <a:lnTo>
                  <a:pt x="2" y="9"/>
                </a:lnTo>
                <a:lnTo>
                  <a:pt x="0" y="10"/>
                </a:lnTo>
                <a:lnTo>
                  <a:pt x="2" y="15"/>
                </a:lnTo>
                <a:lnTo>
                  <a:pt x="5" y="18"/>
                </a:lnTo>
                <a:lnTo>
                  <a:pt x="6" y="22"/>
                </a:lnTo>
                <a:lnTo>
                  <a:pt x="11" y="25"/>
                </a:lnTo>
                <a:lnTo>
                  <a:pt x="14" y="28"/>
                </a:lnTo>
                <a:lnTo>
                  <a:pt x="18" y="31"/>
                </a:lnTo>
                <a:lnTo>
                  <a:pt x="21" y="33"/>
                </a:lnTo>
                <a:lnTo>
                  <a:pt x="25" y="33"/>
                </a:lnTo>
                <a:lnTo>
                  <a:pt x="31" y="33"/>
                </a:lnTo>
                <a:lnTo>
                  <a:pt x="37" y="34"/>
                </a:lnTo>
                <a:lnTo>
                  <a:pt x="45" y="34"/>
                </a:lnTo>
                <a:lnTo>
                  <a:pt x="52" y="36"/>
                </a:lnTo>
                <a:lnTo>
                  <a:pt x="59" y="36"/>
                </a:lnTo>
                <a:lnTo>
                  <a:pt x="67" y="36"/>
                </a:lnTo>
                <a:lnTo>
                  <a:pt x="73" y="36"/>
                </a:lnTo>
                <a:lnTo>
                  <a:pt x="77" y="34"/>
                </a:lnTo>
                <a:lnTo>
                  <a:pt x="79" y="33"/>
                </a:lnTo>
                <a:lnTo>
                  <a:pt x="80" y="30"/>
                </a:lnTo>
                <a:lnTo>
                  <a:pt x="80" y="25"/>
                </a:lnTo>
                <a:lnTo>
                  <a:pt x="80" y="22"/>
                </a:lnTo>
                <a:lnTo>
                  <a:pt x="79" y="19"/>
                </a:lnTo>
                <a:lnTo>
                  <a:pt x="77" y="15"/>
                </a:lnTo>
                <a:lnTo>
                  <a:pt x="76" y="13"/>
                </a:lnTo>
                <a:lnTo>
                  <a:pt x="71" y="12"/>
                </a:lnTo>
                <a:lnTo>
                  <a:pt x="65" y="9"/>
                </a:lnTo>
                <a:lnTo>
                  <a:pt x="58" y="7"/>
                </a:lnTo>
                <a:lnTo>
                  <a:pt x="51" y="5"/>
                </a:lnTo>
                <a:lnTo>
                  <a:pt x="42" y="2"/>
                </a:lnTo>
                <a:lnTo>
                  <a:pt x="33" y="0"/>
                </a:lnTo>
                <a:lnTo>
                  <a:pt x="25" y="0"/>
                </a:lnTo>
                <a:lnTo>
                  <a:pt x="18" y="0"/>
                </a:lnTo>
                <a:lnTo>
                  <a:pt x="12" y="3"/>
                </a:lnTo>
              </a:path>
            </a:pathLst>
          </a:custGeom>
          <a:solidFill>
            <a:srgbClr val="FFFF00"/>
          </a:solidFill>
          <a:ln w="4763">
            <a:solidFill>
              <a:srgbClr val="990000"/>
            </a:solidFill>
            <a:round/>
            <a:headEnd/>
            <a:tailEnd/>
          </a:ln>
        </p:spPr>
        <p:txBody>
          <a:bodyPr/>
          <a:lstStyle/>
          <a:p>
            <a:endParaRPr lang="en-US"/>
          </a:p>
        </p:txBody>
      </p:sp>
      <p:sp>
        <p:nvSpPr>
          <p:cNvPr id="53435" name="Freeform 186"/>
          <p:cNvSpPr>
            <a:spLocks/>
          </p:cNvSpPr>
          <p:nvPr/>
        </p:nvSpPr>
        <p:spPr bwMode="auto">
          <a:xfrm>
            <a:off x="6310315" y="4198941"/>
            <a:ext cx="57151" cy="77787"/>
          </a:xfrm>
          <a:custGeom>
            <a:avLst/>
            <a:gdLst>
              <a:gd name="T0" fmla="*/ 2147483647 w 40"/>
              <a:gd name="T1" fmla="*/ 2147483647 h 49"/>
              <a:gd name="T2" fmla="*/ 2147483647 w 40"/>
              <a:gd name="T3" fmla="*/ 2147483647 h 49"/>
              <a:gd name="T4" fmla="*/ 2147483647 w 40"/>
              <a:gd name="T5" fmla="*/ 2147483647 h 49"/>
              <a:gd name="T6" fmla="*/ 0 w 40"/>
              <a:gd name="T7" fmla="*/ 2147483647 h 49"/>
              <a:gd name="T8" fmla="*/ 0 w 40"/>
              <a:gd name="T9" fmla="*/ 2147483647 h 49"/>
              <a:gd name="T10" fmla="*/ 0 w 40"/>
              <a:gd name="T11" fmla="*/ 2147483647 h 49"/>
              <a:gd name="T12" fmla="*/ 0 w 40"/>
              <a:gd name="T13" fmla="*/ 2147483647 h 49"/>
              <a:gd name="T14" fmla="*/ 0 w 40"/>
              <a:gd name="T15" fmla="*/ 2147483647 h 49"/>
              <a:gd name="T16" fmla="*/ 2147483647 w 40"/>
              <a:gd name="T17" fmla="*/ 2147483647 h 49"/>
              <a:gd name="T18" fmla="*/ 2147483647 w 40"/>
              <a:gd name="T19" fmla="*/ 2147483647 h 49"/>
              <a:gd name="T20" fmla="*/ 2147483647 w 40"/>
              <a:gd name="T21" fmla="*/ 2147483647 h 49"/>
              <a:gd name="T22" fmla="*/ 2147483647 w 40"/>
              <a:gd name="T23" fmla="*/ 2147483647 h 49"/>
              <a:gd name="T24" fmla="*/ 2147483647 w 40"/>
              <a:gd name="T25" fmla="*/ 2147483647 h 49"/>
              <a:gd name="T26" fmla="*/ 2147483647 w 40"/>
              <a:gd name="T27" fmla="*/ 2147483647 h 49"/>
              <a:gd name="T28" fmla="*/ 2147483647 w 40"/>
              <a:gd name="T29" fmla="*/ 2147483647 h 49"/>
              <a:gd name="T30" fmla="*/ 2147483647 w 40"/>
              <a:gd name="T31" fmla="*/ 2147483647 h 49"/>
              <a:gd name="T32" fmla="*/ 2147483647 w 40"/>
              <a:gd name="T33" fmla="*/ 2147483647 h 49"/>
              <a:gd name="T34" fmla="*/ 2147483647 w 40"/>
              <a:gd name="T35" fmla="*/ 2147483647 h 49"/>
              <a:gd name="T36" fmla="*/ 2147483647 w 40"/>
              <a:gd name="T37" fmla="*/ 2147483647 h 49"/>
              <a:gd name="T38" fmla="*/ 2147483647 w 40"/>
              <a:gd name="T39" fmla="*/ 2147483647 h 49"/>
              <a:gd name="T40" fmla="*/ 2147483647 w 40"/>
              <a:gd name="T41" fmla="*/ 2147483647 h 49"/>
              <a:gd name="T42" fmla="*/ 2147483647 w 40"/>
              <a:gd name="T43" fmla="*/ 2147483647 h 49"/>
              <a:gd name="T44" fmla="*/ 2147483647 w 40"/>
              <a:gd name="T45" fmla="*/ 2147483647 h 49"/>
              <a:gd name="T46" fmla="*/ 2147483647 w 40"/>
              <a:gd name="T47" fmla="*/ 2147483647 h 49"/>
              <a:gd name="T48" fmla="*/ 2147483647 w 40"/>
              <a:gd name="T49" fmla="*/ 2147483647 h 49"/>
              <a:gd name="T50" fmla="*/ 2147483647 w 40"/>
              <a:gd name="T51" fmla="*/ 2147483647 h 49"/>
              <a:gd name="T52" fmla="*/ 2147483647 w 40"/>
              <a:gd name="T53" fmla="*/ 2147483647 h 49"/>
              <a:gd name="T54" fmla="*/ 2147483647 w 40"/>
              <a:gd name="T55" fmla="*/ 2147483647 h 49"/>
              <a:gd name="T56" fmla="*/ 2147483647 w 40"/>
              <a:gd name="T57" fmla="*/ 2147483647 h 49"/>
              <a:gd name="T58" fmla="*/ 2147483647 w 40"/>
              <a:gd name="T59" fmla="*/ 2147483647 h 49"/>
              <a:gd name="T60" fmla="*/ 2147483647 w 40"/>
              <a:gd name="T61" fmla="*/ 2147483647 h 49"/>
              <a:gd name="T62" fmla="*/ 2147483647 w 40"/>
              <a:gd name="T63" fmla="*/ 2147483647 h 49"/>
              <a:gd name="T64" fmla="*/ 2147483647 w 40"/>
              <a:gd name="T65" fmla="*/ 2147483647 h 49"/>
              <a:gd name="T66" fmla="*/ 2147483647 w 40"/>
              <a:gd name="T67" fmla="*/ 2147483647 h 49"/>
              <a:gd name="T68" fmla="*/ 2147483647 w 40"/>
              <a:gd name="T69" fmla="*/ 2147483647 h 49"/>
              <a:gd name="T70" fmla="*/ 2147483647 w 40"/>
              <a:gd name="T71" fmla="*/ 2147483647 h 49"/>
              <a:gd name="T72" fmla="*/ 2147483647 w 40"/>
              <a:gd name="T73" fmla="*/ 2147483647 h 49"/>
              <a:gd name="T74" fmla="*/ 2147483647 w 40"/>
              <a:gd name="T75" fmla="*/ 2147483647 h 49"/>
              <a:gd name="T76" fmla="*/ 2147483647 w 40"/>
              <a:gd name="T77" fmla="*/ 2147483647 h 49"/>
              <a:gd name="T78" fmla="*/ 2147483647 w 40"/>
              <a:gd name="T79" fmla="*/ 2147483647 h 49"/>
              <a:gd name="T80" fmla="*/ 2147483647 w 40"/>
              <a:gd name="T81" fmla="*/ 2147483647 h 49"/>
              <a:gd name="T82" fmla="*/ 2147483647 w 40"/>
              <a:gd name="T83" fmla="*/ 0 h 49"/>
              <a:gd name="T84" fmla="*/ 2147483647 w 40"/>
              <a:gd name="T85" fmla="*/ 2147483647 h 49"/>
              <a:gd name="T86" fmla="*/ 2147483647 w 40"/>
              <a:gd name="T87" fmla="*/ 2147483647 h 49"/>
              <a:gd name="T88" fmla="*/ 2147483647 w 40"/>
              <a:gd name="T89" fmla="*/ 2147483647 h 49"/>
              <a:gd name="T90" fmla="*/ 2147483647 w 40"/>
              <a:gd name="T91" fmla="*/ 2147483647 h 49"/>
              <a:gd name="T92" fmla="*/ 2147483647 w 40"/>
              <a:gd name="T93" fmla="*/ 2147483647 h 49"/>
              <a:gd name="T94" fmla="*/ 2147483647 w 40"/>
              <a:gd name="T95" fmla="*/ 2147483647 h 49"/>
              <a:gd name="T96" fmla="*/ 2147483647 w 40"/>
              <a:gd name="T97" fmla="*/ 2147483647 h 49"/>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40"/>
              <a:gd name="T148" fmla="*/ 0 h 49"/>
              <a:gd name="T149" fmla="*/ 40 w 40"/>
              <a:gd name="T150" fmla="*/ 49 h 49"/>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40" h="49">
                <a:moveTo>
                  <a:pt x="4" y="19"/>
                </a:moveTo>
                <a:lnTo>
                  <a:pt x="3" y="21"/>
                </a:lnTo>
                <a:lnTo>
                  <a:pt x="1" y="22"/>
                </a:lnTo>
                <a:lnTo>
                  <a:pt x="0" y="24"/>
                </a:lnTo>
                <a:lnTo>
                  <a:pt x="0" y="25"/>
                </a:lnTo>
                <a:lnTo>
                  <a:pt x="0" y="27"/>
                </a:lnTo>
                <a:lnTo>
                  <a:pt x="0" y="28"/>
                </a:lnTo>
                <a:lnTo>
                  <a:pt x="0" y="29"/>
                </a:lnTo>
                <a:lnTo>
                  <a:pt x="1" y="31"/>
                </a:lnTo>
                <a:lnTo>
                  <a:pt x="3" y="32"/>
                </a:lnTo>
                <a:lnTo>
                  <a:pt x="4" y="35"/>
                </a:lnTo>
                <a:lnTo>
                  <a:pt x="4" y="37"/>
                </a:lnTo>
                <a:lnTo>
                  <a:pt x="4" y="40"/>
                </a:lnTo>
                <a:lnTo>
                  <a:pt x="6" y="43"/>
                </a:lnTo>
                <a:lnTo>
                  <a:pt x="6" y="44"/>
                </a:lnTo>
                <a:lnTo>
                  <a:pt x="7" y="46"/>
                </a:lnTo>
                <a:lnTo>
                  <a:pt x="9" y="47"/>
                </a:lnTo>
                <a:lnTo>
                  <a:pt x="13" y="49"/>
                </a:lnTo>
                <a:lnTo>
                  <a:pt x="17" y="49"/>
                </a:lnTo>
                <a:lnTo>
                  <a:pt x="22" y="46"/>
                </a:lnTo>
                <a:lnTo>
                  <a:pt x="25" y="43"/>
                </a:lnTo>
                <a:lnTo>
                  <a:pt x="29" y="38"/>
                </a:lnTo>
                <a:lnTo>
                  <a:pt x="32" y="32"/>
                </a:lnTo>
                <a:lnTo>
                  <a:pt x="35" y="28"/>
                </a:lnTo>
                <a:lnTo>
                  <a:pt x="38" y="24"/>
                </a:lnTo>
                <a:lnTo>
                  <a:pt x="40" y="22"/>
                </a:lnTo>
                <a:lnTo>
                  <a:pt x="40" y="19"/>
                </a:lnTo>
                <a:lnTo>
                  <a:pt x="40" y="18"/>
                </a:lnTo>
                <a:lnTo>
                  <a:pt x="38" y="16"/>
                </a:lnTo>
                <a:lnTo>
                  <a:pt x="37" y="15"/>
                </a:lnTo>
                <a:lnTo>
                  <a:pt x="35" y="13"/>
                </a:lnTo>
                <a:lnTo>
                  <a:pt x="35" y="12"/>
                </a:lnTo>
                <a:lnTo>
                  <a:pt x="35" y="9"/>
                </a:lnTo>
                <a:lnTo>
                  <a:pt x="35" y="7"/>
                </a:lnTo>
                <a:lnTo>
                  <a:pt x="37" y="6"/>
                </a:lnTo>
                <a:lnTo>
                  <a:pt x="37" y="4"/>
                </a:lnTo>
                <a:lnTo>
                  <a:pt x="37" y="3"/>
                </a:lnTo>
                <a:lnTo>
                  <a:pt x="37" y="1"/>
                </a:lnTo>
                <a:lnTo>
                  <a:pt x="31" y="0"/>
                </a:lnTo>
                <a:lnTo>
                  <a:pt x="25" y="1"/>
                </a:lnTo>
                <a:lnTo>
                  <a:pt x="22" y="1"/>
                </a:lnTo>
                <a:lnTo>
                  <a:pt x="17" y="4"/>
                </a:lnTo>
                <a:lnTo>
                  <a:pt x="14" y="7"/>
                </a:lnTo>
                <a:lnTo>
                  <a:pt x="10" y="12"/>
                </a:lnTo>
                <a:lnTo>
                  <a:pt x="7" y="16"/>
                </a:lnTo>
                <a:lnTo>
                  <a:pt x="4" y="19"/>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436" name="Freeform 187"/>
          <p:cNvSpPr>
            <a:spLocks/>
          </p:cNvSpPr>
          <p:nvPr/>
        </p:nvSpPr>
        <p:spPr bwMode="auto">
          <a:xfrm>
            <a:off x="6310315" y="4198941"/>
            <a:ext cx="57151" cy="77787"/>
          </a:xfrm>
          <a:custGeom>
            <a:avLst/>
            <a:gdLst>
              <a:gd name="T0" fmla="*/ 2147483647 w 40"/>
              <a:gd name="T1" fmla="*/ 2147483647 h 49"/>
              <a:gd name="T2" fmla="*/ 2147483647 w 40"/>
              <a:gd name="T3" fmla="*/ 2147483647 h 49"/>
              <a:gd name="T4" fmla="*/ 2147483647 w 40"/>
              <a:gd name="T5" fmla="*/ 2147483647 h 49"/>
              <a:gd name="T6" fmla="*/ 0 w 40"/>
              <a:gd name="T7" fmla="*/ 2147483647 h 49"/>
              <a:gd name="T8" fmla="*/ 0 w 40"/>
              <a:gd name="T9" fmla="*/ 2147483647 h 49"/>
              <a:gd name="T10" fmla="*/ 0 w 40"/>
              <a:gd name="T11" fmla="*/ 2147483647 h 49"/>
              <a:gd name="T12" fmla="*/ 0 w 40"/>
              <a:gd name="T13" fmla="*/ 2147483647 h 49"/>
              <a:gd name="T14" fmla="*/ 0 w 40"/>
              <a:gd name="T15" fmla="*/ 2147483647 h 49"/>
              <a:gd name="T16" fmla="*/ 2147483647 w 40"/>
              <a:gd name="T17" fmla="*/ 2147483647 h 49"/>
              <a:gd name="T18" fmla="*/ 2147483647 w 40"/>
              <a:gd name="T19" fmla="*/ 2147483647 h 49"/>
              <a:gd name="T20" fmla="*/ 2147483647 w 40"/>
              <a:gd name="T21" fmla="*/ 2147483647 h 49"/>
              <a:gd name="T22" fmla="*/ 2147483647 w 40"/>
              <a:gd name="T23" fmla="*/ 2147483647 h 49"/>
              <a:gd name="T24" fmla="*/ 2147483647 w 40"/>
              <a:gd name="T25" fmla="*/ 2147483647 h 49"/>
              <a:gd name="T26" fmla="*/ 2147483647 w 40"/>
              <a:gd name="T27" fmla="*/ 2147483647 h 49"/>
              <a:gd name="T28" fmla="*/ 2147483647 w 40"/>
              <a:gd name="T29" fmla="*/ 2147483647 h 49"/>
              <a:gd name="T30" fmla="*/ 2147483647 w 40"/>
              <a:gd name="T31" fmla="*/ 2147483647 h 49"/>
              <a:gd name="T32" fmla="*/ 2147483647 w 40"/>
              <a:gd name="T33" fmla="*/ 2147483647 h 49"/>
              <a:gd name="T34" fmla="*/ 2147483647 w 40"/>
              <a:gd name="T35" fmla="*/ 2147483647 h 49"/>
              <a:gd name="T36" fmla="*/ 2147483647 w 40"/>
              <a:gd name="T37" fmla="*/ 2147483647 h 49"/>
              <a:gd name="T38" fmla="*/ 2147483647 w 40"/>
              <a:gd name="T39" fmla="*/ 2147483647 h 49"/>
              <a:gd name="T40" fmla="*/ 2147483647 w 40"/>
              <a:gd name="T41" fmla="*/ 2147483647 h 49"/>
              <a:gd name="T42" fmla="*/ 2147483647 w 40"/>
              <a:gd name="T43" fmla="*/ 2147483647 h 49"/>
              <a:gd name="T44" fmla="*/ 2147483647 w 40"/>
              <a:gd name="T45" fmla="*/ 2147483647 h 49"/>
              <a:gd name="T46" fmla="*/ 2147483647 w 40"/>
              <a:gd name="T47" fmla="*/ 2147483647 h 49"/>
              <a:gd name="T48" fmla="*/ 2147483647 w 40"/>
              <a:gd name="T49" fmla="*/ 2147483647 h 49"/>
              <a:gd name="T50" fmla="*/ 2147483647 w 40"/>
              <a:gd name="T51" fmla="*/ 2147483647 h 49"/>
              <a:gd name="T52" fmla="*/ 2147483647 w 40"/>
              <a:gd name="T53" fmla="*/ 2147483647 h 49"/>
              <a:gd name="T54" fmla="*/ 2147483647 w 40"/>
              <a:gd name="T55" fmla="*/ 2147483647 h 49"/>
              <a:gd name="T56" fmla="*/ 2147483647 w 40"/>
              <a:gd name="T57" fmla="*/ 2147483647 h 49"/>
              <a:gd name="T58" fmla="*/ 2147483647 w 40"/>
              <a:gd name="T59" fmla="*/ 2147483647 h 49"/>
              <a:gd name="T60" fmla="*/ 2147483647 w 40"/>
              <a:gd name="T61" fmla="*/ 2147483647 h 49"/>
              <a:gd name="T62" fmla="*/ 2147483647 w 40"/>
              <a:gd name="T63" fmla="*/ 2147483647 h 49"/>
              <a:gd name="T64" fmla="*/ 2147483647 w 40"/>
              <a:gd name="T65" fmla="*/ 2147483647 h 49"/>
              <a:gd name="T66" fmla="*/ 2147483647 w 40"/>
              <a:gd name="T67" fmla="*/ 2147483647 h 49"/>
              <a:gd name="T68" fmla="*/ 2147483647 w 40"/>
              <a:gd name="T69" fmla="*/ 2147483647 h 49"/>
              <a:gd name="T70" fmla="*/ 2147483647 w 40"/>
              <a:gd name="T71" fmla="*/ 2147483647 h 49"/>
              <a:gd name="T72" fmla="*/ 2147483647 w 40"/>
              <a:gd name="T73" fmla="*/ 2147483647 h 49"/>
              <a:gd name="T74" fmla="*/ 2147483647 w 40"/>
              <a:gd name="T75" fmla="*/ 2147483647 h 49"/>
              <a:gd name="T76" fmla="*/ 2147483647 w 40"/>
              <a:gd name="T77" fmla="*/ 2147483647 h 49"/>
              <a:gd name="T78" fmla="*/ 2147483647 w 40"/>
              <a:gd name="T79" fmla="*/ 2147483647 h 49"/>
              <a:gd name="T80" fmla="*/ 2147483647 w 40"/>
              <a:gd name="T81" fmla="*/ 2147483647 h 49"/>
              <a:gd name="T82" fmla="*/ 2147483647 w 40"/>
              <a:gd name="T83" fmla="*/ 0 h 49"/>
              <a:gd name="T84" fmla="*/ 2147483647 w 40"/>
              <a:gd name="T85" fmla="*/ 2147483647 h 49"/>
              <a:gd name="T86" fmla="*/ 2147483647 w 40"/>
              <a:gd name="T87" fmla="*/ 2147483647 h 49"/>
              <a:gd name="T88" fmla="*/ 2147483647 w 40"/>
              <a:gd name="T89" fmla="*/ 2147483647 h 49"/>
              <a:gd name="T90" fmla="*/ 2147483647 w 40"/>
              <a:gd name="T91" fmla="*/ 2147483647 h 49"/>
              <a:gd name="T92" fmla="*/ 2147483647 w 40"/>
              <a:gd name="T93" fmla="*/ 2147483647 h 49"/>
              <a:gd name="T94" fmla="*/ 2147483647 w 40"/>
              <a:gd name="T95" fmla="*/ 2147483647 h 49"/>
              <a:gd name="T96" fmla="*/ 2147483647 w 40"/>
              <a:gd name="T97" fmla="*/ 2147483647 h 49"/>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40"/>
              <a:gd name="T148" fmla="*/ 0 h 49"/>
              <a:gd name="T149" fmla="*/ 40 w 40"/>
              <a:gd name="T150" fmla="*/ 49 h 49"/>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40" h="49">
                <a:moveTo>
                  <a:pt x="4" y="19"/>
                </a:moveTo>
                <a:lnTo>
                  <a:pt x="3" y="21"/>
                </a:lnTo>
                <a:lnTo>
                  <a:pt x="1" y="22"/>
                </a:lnTo>
                <a:lnTo>
                  <a:pt x="0" y="24"/>
                </a:lnTo>
                <a:lnTo>
                  <a:pt x="0" y="25"/>
                </a:lnTo>
                <a:lnTo>
                  <a:pt x="0" y="27"/>
                </a:lnTo>
                <a:lnTo>
                  <a:pt x="0" y="28"/>
                </a:lnTo>
                <a:lnTo>
                  <a:pt x="0" y="29"/>
                </a:lnTo>
                <a:lnTo>
                  <a:pt x="1" y="31"/>
                </a:lnTo>
                <a:lnTo>
                  <a:pt x="3" y="32"/>
                </a:lnTo>
                <a:lnTo>
                  <a:pt x="4" y="35"/>
                </a:lnTo>
                <a:lnTo>
                  <a:pt x="4" y="37"/>
                </a:lnTo>
                <a:lnTo>
                  <a:pt x="4" y="40"/>
                </a:lnTo>
                <a:lnTo>
                  <a:pt x="6" y="43"/>
                </a:lnTo>
                <a:lnTo>
                  <a:pt x="6" y="44"/>
                </a:lnTo>
                <a:lnTo>
                  <a:pt x="7" y="46"/>
                </a:lnTo>
                <a:lnTo>
                  <a:pt x="9" y="47"/>
                </a:lnTo>
                <a:lnTo>
                  <a:pt x="13" y="49"/>
                </a:lnTo>
                <a:lnTo>
                  <a:pt x="17" y="49"/>
                </a:lnTo>
                <a:lnTo>
                  <a:pt x="22" y="46"/>
                </a:lnTo>
                <a:lnTo>
                  <a:pt x="25" y="43"/>
                </a:lnTo>
                <a:lnTo>
                  <a:pt x="29" y="38"/>
                </a:lnTo>
                <a:lnTo>
                  <a:pt x="32" y="32"/>
                </a:lnTo>
                <a:lnTo>
                  <a:pt x="35" y="28"/>
                </a:lnTo>
                <a:lnTo>
                  <a:pt x="38" y="24"/>
                </a:lnTo>
                <a:lnTo>
                  <a:pt x="40" y="22"/>
                </a:lnTo>
                <a:lnTo>
                  <a:pt x="40" y="19"/>
                </a:lnTo>
                <a:lnTo>
                  <a:pt x="40" y="18"/>
                </a:lnTo>
                <a:lnTo>
                  <a:pt x="38" y="16"/>
                </a:lnTo>
                <a:lnTo>
                  <a:pt x="37" y="15"/>
                </a:lnTo>
                <a:lnTo>
                  <a:pt x="35" y="13"/>
                </a:lnTo>
                <a:lnTo>
                  <a:pt x="35" y="12"/>
                </a:lnTo>
                <a:lnTo>
                  <a:pt x="35" y="9"/>
                </a:lnTo>
                <a:lnTo>
                  <a:pt x="35" y="7"/>
                </a:lnTo>
                <a:lnTo>
                  <a:pt x="37" y="6"/>
                </a:lnTo>
                <a:lnTo>
                  <a:pt x="37" y="4"/>
                </a:lnTo>
                <a:lnTo>
                  <a:pt x="37" y="3"/>
                </a:lnTo>
                <a:lnTo>
                  <a:pt x="37" y="1"/>
                </a:lnTo>
                <a:lnTo>
                  <a:pt x="31" y="0"/>
                </a:lnTo>
                <a:lnTo>
                  <a:pt x="25" y="1"/>
                </a:lnTo>
                <a:lnTo>
                  <a:pt x="22" y="1"/>
                </a:lnTo>
                <a:lnTo>
                  <a:pt x="17" y="4"/>
                </a:lnTo>
                <a:lnTo>
                  <a:pt x="14" y="7"/>
                </a:lnTo>
                <a:lnTo>
                  <a:pt x="10" y="12"/>
                </a:lnTo>
                <a:lnTo>
                  <a:pt x="7" y="16"/>
                </a:lnTo>
                <a:lnTo>
                  <a:pt x="4" y="19"/>
                </a:lnTo>
              </a:path>
            </a:pathLst>
          </a:custGeom>
          <a:solidFill>
            <a:srgbClr val="FFFF00"/>
          </a:solidFill>
          <a:ln w="4763">
            <a:solidFill>
              <a:srgbClr val="990000"/>
            </a:solidFill>
            <a:round/>
            <a:headEnd/>
            <a:tailEnd/>
          </a:ln>
        </p:spPr>
        <p:txBody>
          <a:bodyPr/>
          <a:lstStyle/>
          <a:p>
            <a:endParaRPr lang="en-US"/>
          </a:p>
        </p:txBody>
      </p:sp>
      <p:sp>
        <p:nvSpPr>
          <p:cNvPr id="53437" name="Freeform 188"/>
          <p:cNvSpPr>
            <a:spLocks/>
          </p:cNvSpPr>
          <p:nvPr/>
        </p:nvSpPr>
        <p:spPr bwMode="auto">
          <a:xfrm>
            <a:off x="6310315" y="4198941"/>
            <a:ext cx="57151" cy="77787"/>
          </a:xfrm>
          <a:custGeom>
            <a:avLst/>
            <a:gdLst>
              <a:gd name="T0" fmla="*/ 2147483647 w 40"/>
              <a:gd name="T1" fmla="*/ 2147483647 h 49"/>
              <a:gd name="T2" fmla="*/ 2147483647 w 40"/>
              <a:gd name="T3" fmla="*/ 2147483647 h 49"/>
              <a:gd name="T4" fmla="*/ 2147483647 w 40"/>
              <a:gd name="T5" fmla="*/ 2147483647 h 49"/>
              <a:gd name="T6" fmla="*/ 0 w 40"/>
              <a:gd name="T7" fmla="*/ 2147483647 h 49"/>
              <a:gd name="T8" fmla="*/ 0 w 40"/>
              <a:gd name="T9" fmla="*/ 2147483647 h 49"/>
              <a:gd name="T10" fmla="*/ 0 w 40"/>
              <a:gd name="T11" fmla="*/ 2147483647 h 49"/>
              <a:gd name="T12" fmla="*/ 0 w 40"/>
              <a:gd name="T13" fmla="*/ 2147483647 h 49"/>
              <a:gd name="T14" fmla="*/ 0 w 40"/>
              <a:gd name="T15" fmla="*/ 2147483647 h 49"/>
              <a:gd name="T16" fmla="*/ 2147483647 w 40"/>
              <a:gd name="T17" fmla="*/ 2147483647 h 49"/>
              <a:gd name="T18" fmla="*/ 2147483647 w 40"/>
              <a:gd name="T19" fmla="*/ 2147483647 h 49"/>
              <a:gd name="T20" fmla="*/ 2147483647 w 40"/>
              <a:gd name="T21" fmla="*/ 2147483647 h 49"/>
              <a:gd name="T22" fmla="*/ 2147483647 w 40"/>
              <a:gd name="T23" fmla="*/ 2147483647 h 49"/>
              <a:gd name="T24" fmla="*/ 2147483647 w 40"/>
              <a:gd name="T25" fmla="*/ 2147483647 h 49"/>
              <a:gd name="T26" fmla="*/ 2147483647 w 40"/>
              <a:gd name="T27" fmla="*/ 2147483647 h 49"/>
              <a:gd name="T28" fmla="*/ 2147483647 w 40"/>
              <a:gd name="T29" fmla="*/ 2147483647 h 49"/>
              <a:gd name="T30" fmla="*/ 2147483647 w 40"/>
              <a:gd name="T31" fmla="*/ 2147483647 h 49"/>
              <a:gd name="T32" fmla="*/ 2147483647 w 40"/>
              <a:gd name="T33" fmla="*/ 2147483647 h 49"/>
              <a:gd name="T34" fmla="*/ 2147483647 w 40"/>
              <a:gd name="T35" fmla="*/ 2147483647 h 49"/>
              <a:gd name="T36" fmla="*/ 2147483647 w 40"/>
              <a:gd name="T37" fmla="*/ 2147483647 h 49"/>
              <a:gd name="T38" fmla="*/ 2147483647 w 40"/>
              <a:gd name="T39" fmla="*/ 2147483647 h 49"/>
              <a:gd name="T40" fmla="*/ 2147483647 w 40"/>
              <a:gd name="T41" fmla="*/ 2147483647 h 49"/>
              <a:gd name="T42" fmla="*/ 2147483647 w 40"/>
              <a:gd name="T43" fmla="*/ 2147483647 h 49"/>
              <a:gd name="T44" fmla="*/ 2147483647 w 40"/>
              <a:gd name="T45" fmla="*/ 2147483647 h 49"/>
              <a:gd name="T46" fmla="*/ 2147483647 w 40"/>
              <a:gd name="T47" fmla="*/ 2147483647 h 49"/>
              <a:gd name="T48" fmla="*/ 2147483647 w 40"/>
              <a:gd name="T49" fmla="*/ 2147483647 h 49"/>
              <a:gd name="T50" fmla="*/ 2147483647 w 40"/>
              <a:gd name="T51" fmla="*/ 2147483647 h 49"/>
              <a:gd name="T52" fmla="*/ 2147483647 w 40"/>
              <a:gd name="T53" fmla="*/ 2147483647 h 49"/>
              <a:gd name="T54" fmla="*/ 2147483647 w 40"/>
              <a:gd name="T55" fmla="*/ 2147483647 h 49"/>
              <a:gd name="T56" fmla="*/ 2147483647 w 40"/>
              <a:gd name="T57" fmla="*/ 2147483647 h 49"/>
              <a:gd name="T58" fmla="*/ 2147483647 w 40"/>
              <a:gd name="T59" fmla="*/ 2147483647 h 49"/>
              <a:gd name="T60" fmla="*/ 2147483647 w 40"/>
              <a:gd name="T61" fmla="*/ 2147483647 h 49"/>
              <a:gd name="T62" fmla="*/ 2147483647 w 40"/>
              <a:gd name="T63" fmla="*/ 2147483647 h 49"/>
              <a:gd name="T64" fmla="*/ 2147483647 w 40"/>
              <a:gd name="T65" fmla="*/ 2147483647 h 49"/>
              <a:gd name="T66" fmla="*/ 2147483647 w 40"/>
              <a:gd name="T67" fmla="*/ 2147483647 h 49"/>
              <a:gd name="T68" fmla="*/ 2147483647 w 40"/>
              <a:gd name="T69" fmla="*/ 2147483647 h 49"/>
              <a:gd name="T70" fmla="*/ 2147483647 w 40"/>
              <a:gd name="T71" fmla="*/ 2147483647 h 49"/>
              <a:gd name="T72" fmla="*/ 2147483647 w 40"/>
              <a:gd name="T73" fmla="*/ 2147483647 h 49"/>
              <a:gd name="T74" fmla="*/ 2147483647 w 40"/>
              <a:gd name="T75" fmla="*/ 2147483647 h 49"/>
              <a:gd name="T76" fmla="*/ 2147483647 w 40"/>
              <a:gd name="T77" fmla="*/ 2147483647 h 49"/>
              <a:gd name="T78" fmla="*/ 2147483647 w 40"/>
              <a:gd name="T79" fmla="*/ 2147483647 h 49"/>
              <a:gd name="T80" fmla="*/ 2147483647 w 40"/>
              <a:gd name="T81" fmla="*/ 2147483647 h 49"/>
              <a:gd name="T82" fmla="*/ 2147483647 w 40"/>
              <a:gd name="T83" fmla="*/ 0 h 49"/>
              <a:gd name="T84" fmla="*/ 2147483647 w 40"/>
              <a:gd name="T85" fmla="*/ 2147483647 h 49"/>
              <a:gd name="T86" fmla="*/ 2147483647 w 40"/>
              <a:gd name="T87" fmla="*/ 2147483647 h 49"/>
              <a:gd name="T88" fmla="*/ 2147483647 w 40"/>
              <a:gd name="T89" fmla="*/ 2147483647 h 49"/>
              <a:gd name="T90" fmla="*/ 2147483647 w 40"/>
              <a:gd name="T91" fmla="*/ 2147483647 h 49"/>
              <a:gd name="T92" fmla="*/ 2147483647 w 40"/>
              <a:gd name="T93" fmla="*/ 2147483647 h 49"/>
              <a:gd name="T94" fmla="*/ 2147483647 w 40"/>
              <a:gd name="T95" fmla="*/ 2147483647 h 49"/>
              <a:gd name="T96" fmla="*/ 2147483647 w 40"/>
              <a:gd name="T97" fmla="*/ 2147483647 h 49"/>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40"/>
              <a:gd name="T148" fmla="*/ 0 h 49"/>
              <a:gd name="T149" fmla="*/ 40 w 40"/>
              <a:gd name="T150" fmla="*/ 49 h 49"/>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40" h="49">
                <a:moveTo>
                  <a:pt x="4" y="19"/>
                </a:moveTo>
                <a:lnTo>
                  <a:pt x="3" y="21"/>
                </a:lnTo>
                <a:lnTo>
                  <a:pt x="1" y="22"/>
                </a:lnTo>
                <a:lnTo>
                  <a:pt x="0" y="24"/>
                </a:lnTo>
                <a:lnTo>
                  <a:pt x="0" y="25"/>
                </a:lnTo>
                <a:lnTo>
                  <a:pt x="0" y="27"/>
                </a:lnTo>
                <a:lnTo>
                  <a:pt x="0" y="28"/>
                </a:lnTo>
                <a:lnTo>
                  <a:pt x="0" y="29"/>
                </a:lnTo>
                <a:lnTo>
                  <a:pt x="1" y="31"/>
                </a:lnTo>
                <a:lnTo>
                  <a:pt x="3" y="32"/>
                </a:lnTo>
                <a:lnTo>
                  <a:pt x="4" y="35"/>
                </a:lnTo>
                <a:lnTo>
                  <a:pt x="4" y="37"/>
                </a:lnTo>
                <a:lnTo>
                  <a:pt x="4" y="40"/>
                </a:lnTo>
                <a:lnTo>
                  <a:pt x="6" y="43"/>
                </a:lnTo>
                <a:lnTo>
                  <a:pt x="6" y="44"/>
                </a:lnTo>
                <a:lnTo>
                  <a:pt x="7" y="46"/>
                </a:lnTo>
                <a:lnTo>
                  <a:pt x="9" y="47"/>
                </a:lnTo>
                <a:lnTo>
                  <a:pt x="13" y="49"/>
                </a:lnTo>
                <a:lnTo>
                  <a:pt x="17" y="49"/>
                </a:lnTo>
                <a:lnTo>
                  <a:pt x="22" y="46"/>
                </a:lnTo>
                <a:lnTo>
                  <a:pt x="25" y="43"/>
                </a:lnTo>
                <a:lnTo>
                  <a:pt x="29" y="38"/>
                </a:lnTo>
                <a:lnTo>
                  <a:pt x="32" y="32"/>
                </a:lnTo>
                <a:lnTo>
                  <a:pt x="35" y="28"/>
                </a:lnTo>
                <a:lnTo>
                  <a:pt x="38" y="24"/>
                </a:lnTo>
                <a:lnTo>
                  <a:pt x="40" y="22"/>
                </a:lnTo>
                <a:lnTo>
                  <a:pt x="40" y="19"/>
                </a:lnTo>
                <a:lnTo>
                  <a:pt x="40" y="18"/>
                </a:lnTo>
                <a:lnTo>
                  <a:pt x="38" y="16"/>
                </a:lnTo>
                <a:lnTo>
                  <a:pt x="37" y="15"/>
                </a:lnTo>
                <a:lnTo>
                  <a:pt x="35" y="13"/>
                </a:lnTo>
                <a:lnTo>
                  <a:pt x="35" y="12"/>
                </a:lnTo>
                <a:lnTo>
                  <a:pt x="35" y="9"/>
                </a:lnTo>
                <a:lnTo>
                  <a:pt x="35" y="7"/>
                </a:lnTo>
                <a:lnTo>
                  <a:pt x="37" y="6"/>
                </a:lnTo>
                <a:lnTo>
                  <a:pt x="37" y="4"/>
                </a:lnTo>
                <a:lnTo>
                  <a:pt x="37" y="3"/>
                </a:lnTo>
                <a:lnTo>
                  <a:pt x="37" y="1"/>
                </a:lnTo>
                <a:lnTo>
                  <a:pt x="31" y="0"/>
                </a:lnTo>
                <a:lnTo>
                  <a:pt x="25" y="1"/>
                </a:lnTo>
                <a:lnTo>
                  <a:pt x="22" y="1"/>
                </a:lnTo>
                <a:lnTo>
                  <a:pt x="17" y="4"/>
                </a:lnTo>
                <a:lnTo>
                  <a:pt x="14" y="7"/>
                </a:lnTo>
                <a:lnTo>
                  <a:pt x="10" y="12"/>
                </a:lnTo>
                <a:lnTo>
                  <a:pt x="7" y="16"/>
                </a:lnTo>
                <a:lnTo>
                  <a:pt x="4" y="19"/>
                </a:lnTo>
              </a:path>
            </a:pathLst>
          </a:custGeom>
          <a:solidFill>
            <a:srgbClr val="FFFF00"/>
          </a:solidFill>
          <a:ln w="4763">
            <a:solidFill>
              <a:srgbClr val="990000"/>
            </a:solidFill>
            <a:round/>
            <a:headEnd/>
            <a:tailEnd/>
          </a:ln>
        </p:spPr>
        <p:txBody>
          <a:bodyPr/>
          <a:lstStyle/>
          <a:p>
            <a:endParaRPr lang="en-US"/>
          </a:p>
        </p:txBody>
      </p:sp>
      <p:sp>
        <p:nvSpPr>
          <p:cNvPr id="53438" name="Freeform 189"/>
          <p:cNvSpPr>
            <a:spLocks/>
          </p:cNvSpPr>
          <p:nvPr/>
        </p:nvSpPr>
        <p:spPr bwMode="auto">
          <a:xfrm>
            <a:off x="6249989" y="4287839"/>
            <a:ext cx="114300" cy="88900"/>
          </a:xfrm>
          <a:custGeom>
            <a:avLst/>
            <a:gdLst>
              <a:gd name="T0" fmla="*/ 2147483647 w 81"/>
              <a:gd name="T1" fmla="*/ 2147483647 h 56"/>
              <a:gd name="T2" fmla="*/ 2147483647 w 81"/>
              <a:gd name="T3" fmla="*/ 2147483647 h 56"/>
              <a:gd name="T4" fmla="*/ 2147483647 w 81"/>
              <a:gd name="T5" fmla="*/ 2147483647 h 56"/>
              <a:gd name="T6" fmla="*/ 2147483647 w 81"/>
              <a:gd name="T7" fmla="*/ 2147483647 h 56"/>
              <a:gd name="T8" fmla="*/ 2147483647 w 81"/>
              <a:gd name="T9" fmla="*/ 2147483647 h 56"/>
              <a:gd name="T10" fmla="*/ 2147483647 w 81"/>
              <a:gd name="T11" fmla="*/ 2147483647 h 56"/>
              <a:gd name="T12" fmla="*/ 2147483647 w 81"/>
              <a:gd name="T13" fmla="*/ 2147483647 h 56"/>
              <a:gd name="T14" fmla="*/ 2147483647 w 81"/>
              <a:gd name="T15" fmla="*/ 2147483647 h 56"/>
              <a:gd name="T16" fmla="*/ 2147483647 w 81"/>
              <a:gd name="T17" fmla="*/ 2147483647 h 56"/>
              <a:gd name="T18" fmla="*/ 2147483647 w 81"/>
              <a:gd name="T19" fmla="*/ 2147483647 h 56"/>
              <a:gd name="T20" fmla="*/ 2147483647 w 81"/>
              <a:gd name="T21" fmla="*/ 2147483647 h 56"/>
              <a:gd name="T22" fmla="*/ 2147483647 w 81"/>
              <a:gd name="T23" fmla="*/ 2147483647 h 56"/>
              <a:gd name="T24" fmla="*/ 2147483647 w 81"/>
              <a:gd name="T25" fmla="*/ 2147483647 h 56"/>
              <a:gd name="T26" fmla="*/ 2147483647 w 81"/>
              <a:gd name="T27" fmla="*/ 2147483647 h 56"/>
              <a:gd name="T28" fmla="*/ 2147483647 w 81"/>
              <a:gd name="T29" fmla="*/ 2147483647 h 56"/>
              <a:gd name="T30" fmla="*/ 2147483647 w 81"/>
              <a:gd name="T31" fmla="*/ 2147483647 h 56"/>
              <a:gd name="T32" fmla="*/ 2147483647 w 81"/>
              <a:gd name="T33" fmla="*/ 2147483647 h 56"/>
              <a:gd name="T34" fmla="*/ 2147483647 w 81"/>
              <a:gd name="T35" fmla="*/ 2147483647 h 56"/>
              <a:gd name="T36" fmla="*/ 2147483647 w 81"/>
              <a:gd name="T37" fmla="*/ 2147483647 h 56"/>
              <a:gd name="T38" fmla="*/ 2147483647 w 81"/>
              <a:gd name="T39" fmla="*/ 2147483647 h 56"/>
              <a:gd name="T40" fmla="*/ 2147483647 w 81"/>
              <a:gd name="T41" fmla="*/ 2147483647 h 56"/>
              <a:gd name="T42" fmla="*/ 2147483647 w 81"/>
              <a:gd name="T43" fmla="*/ 2147483647 h 56"/>
              <a:gd name="T44" fmla="*/ 2147483647 w 81"/>
              <a:gd name="T45" fmla="*/ 2147483647 h 56"/>
              <a:gd name="T46" fmla="*/ 2147483647 w 81"/>
              <a:gd name="T47" fmla="*/ 2147483647 h 56"/>
              <a:gd name="T48" fmla="*/ 2147483647 w 81"/>
              <a:gd name="T49" fmla="*/ 2147483647 h 56"/>
              <a:gd name="T50" fmla="*/ 2147483647 w 81"/>
              <a:gd name="T51" fmla="*/ 2147483647 h 56"/>
              <a:gd name="T52" fmla="*/ 2147483647 w 81"/>
              <a:gd name="T53" fmla="*/ 2147483647 h 56"/>
              <a:gd name="T54" fmla="*/ 2147483647 w 81"/>
              <a:gd name="T55" fmla="*/ 2147483647 h 56"/>
              <a:gd name="T56" fmla="*/ 2147483647 w 81"/>
              <a:gd name="T57" fmla="*/ 2147483647 h 56"/>
              <a:gd name="T58" fmla="*/ 2147483647 w 81"/>
              <a:gd name="T59" fmla="*/ 2147483647 h 56"/>
              <a:gd name="T60" fmla="*/ 2147483647 w 81"/>
              <a:gd name="T61" fmla="*/ 2147483647 h 56"/>
              <a:gd name="T62" fmla="*/ 2147483647 w 81"/>
              <a:gd name="T63" fmla="*/ 2147483647 h 56"/>
              <a:gd name="T64" fmla="*/ 2147483647 w 81"/>
              <a:gd name="T65" fmla="*/ 2147483647 h 56"/>
              <a:gd name="T66" fmla="*/ 2147483647 w 81"/>
              <a:gd name="T67" fmla="*/ 2147483647 h 56"/>
              <a:gd name="T68" fmla="*/ 2147483647 w 81"/>
              <a:gd name="T69" fmla="*/ 2147483647 h 56"/>
              <a:gd name="T70" fmla="*/ 2147483647 w 81"/>
              <a:gd name="T71" fmla="*/ 2147483647 h 56"/>
              <a:gd name="T72" fmla="*/ 2147483647 w 81"/>
              <a:gd name="T73" fmla="*/ 2147483647 h 56"/>
              <a:gd name="T74" fmla="*/ 2147483647 w 81"/>
              <a:gd name="T75" fmla="*/ 2147483647 h 56"/>
              <a:gd name="T76" fmla="*/ 2147483647 w 81"/>
              <a:gd name="T77" fmla="*/ 2147483647 h 56"/>
              <a:gd name="T78" fmla="*/ 2147483647 w 81"/>
              <a:gd name="T79" fmla="*/ 2147483647 h 56"/>
              <a:gd name="T80" fmla="*/ 2147483647 w 81"/>
              <a:gd name="T81" fmla="*/ 2147483647 h 56"/>
              <a:gd name="T82" fmla="*/ 2147483647 w 81"/>
              <a:gd name="T83" fmla="*/ 2147483647 h 56"/>
              <a:gd name="T84" fmla="*/ 2147483647 w 81"/>
              <a:gd name="T85" fmla="*/ 2147483647 h 56"/>
              <a:gd name="T86" fmla="*/ 2147483647 w 81"/>
              <a:gd name="T87" fmla="*/ 2147483647 h 56"/>
              <a:gd name="T88" fmla="*/ 2147483647 w 81"/>
              <a:gd name="T89" fmla="*/ 0 h 56"/>
              <a:gd name="T90" fmla="*/ 2147483647 w 81"/>
              <a:gd name="T91" fmla="*/ 0 h 56"/>
              <a:gd name="T92" fmla="*/ 2147483647 w 81"/>
              <a:gd name="T93" fmla="*/ 2147483647 h 56"/>
              <a:gd name="T94" fmla="*/ 2147483647 w 81"/>
              <a:gd name="T95" fmla="*/ 2147483647 h 56"/>
              <a:gd name="T96" fmla="*/ 0 w 81"/>
              <a:gd name="T97" fmla="*/ 2147483647 h 56"/>
              <a:gd name="T98" fmla="*/ 0 w 81"/>
              <a:gd name="T99" fmla="*/ 2147483647 h 56"/>
              <a:gd name="T100" fmla="*/ 2147483647 w 81"/>
              <a:gd name="T101" fmla="*/ 2147483647 h 56"/>
              <a:gd name="T102" fmla="*/ 2147483647 w 81"/>
              <a:gd name="T103" fmla="*/ 2147483647 h 56"/>
              <a:gd name="T104" fmla="*/ 2147483647 w 81"/>
              <a:gd name="T105" fmla="*/ 2147483647 h 56"/>
              <a:gd name="T106" fmla="*/ 2147483647 w 81"/>
              <a:gd name="T107" fmla="*/ 2147483647 h 56"/>
              <a:gd name="T108" fmla="*/ 2147483647 w 81"/>
              <a:gd name="T109" fmla="*/ 2147483647 h 56"/>
              <a:gd name="T110" fmla="*/ 2147483647 w 81"/>
              <a:gd name="T111" fmla="*/ 2147483647 h 56"/>
              <a:gd name="T112" fmla="*/ 2147483647 w 81"/>
              <a:gd name="T113" fmla="*/ 2147483647 h 5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81"/>
              <a:gd name="T172" fmla="*/ 0 h 56"/>
              <a:gd name="T173" fmla="*/ 81 w 81"/>
              <a:gd name="T174" fmla="*/ 56 h 5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81" h="56">
                <a:moveTo>
                  <a:pt x="22" y="24"/>
                </a:moveTo>
                <a:lnTo>
                  <a:pt x="23" y="25"/>
                </a:lnTo>
                <a:lnTo>
                  <a:pt x="25" y="27"/>
                </a:lnTo>
                <a:lnTo>
                  <a:pt x="26" y="28"/>
                </a:lnTo>
                <a:lnTo>
                  <a:pt x="29" y="30"/>
                </a:lnTo>
                <a:lnTo>
                  <a:pt x="31" y="30"/>
                </a:lnTo>
                <a:lnTo>
                  <a:pt x="32" y="31"/>
                </a:lnTo>
                <a:lnTo>
                  <a:pt x="32" y="33"/>
                </a:lnTo>
                <a:lnTo>
                  <a:pt x="34" y="34"/>
                </a:lnTo>
                <a:lnTo>
                  <a:pt x="35" y="40"/>
                </a:lnTo>
                <a:lnTo>
                  <a:pt x="40" y="45"/>
                </a:lnTo>
                <a:lnTo>
                  <a:pt x="44" y="48"/>
                </a:lnTo>
                <a:lnTo>
                  <a:pt x="50" y="49"/>
                </a:lnTo>
                <a:lnTo>
                  <a:pt x="56" y="50"/>
                </a:lnTo>
                <a:lnTo>
                  <a:pt x="62" y="52"/>
                </a:lnTo>
                <a:lnTo>
                  <a:pt x="68" y="53"/>
                </a:lnTo>
                <a:lnTo>
                  <a:pt x="72" y="56"/>
                </a:lnTo>
                <a:lnTo>
                  <a:pt x="75" y="53"/>
                </a:lnTo>
                <a:lnTo>
                  <a:pt x="78" y="49"/>
                </a:lnTo>
                <a:lnTo>
                  <a:pt x="80" y="46"/>
                </a:lnTo>
                <a:lnTo>
                  <a:pt x="80" y="43"/>
                </a:lnTo>
                <a:lnTo>
                  <a:pt x="81" y="40"/>
                </a:lnTo>
                <a:lnTo>
                  <a:pt x="81" y="37"/>
                </a:lnTo>
                <a:lnTo>
                  <a:pt x="81" y="33"/>
                </a:lnTo>
                <a:lnTo>
                  <a:pt x="81" y="28"/>
                </a:lnTo>
                <a:lnTo>
                  <a:pt x="81" y="27"/>
                </a:lnTo>
                <a:lnTo>
                  <a:pt x="81" y="25"/>
                </a:lnTo>
                <a:lnTo>
                  <a:pt x="80" y="24"/>
                </a:lnTo>
                <a:lnTo>
                  <a:pt x="80" y="22"/>
                </a:lnTo>
                <a:lnTo>
                  <a:pt x="78" y="22"/>
                </a:lnTo>
                <a:lnTo>
                  <a:pt x="77" y="21"/>
                </a:lnTo>
                <a:lnTo>
                  <a:pt x="75" y="19"/>
                </a:lnTo>
                <a:lnTo>
                  <a:pt x="74" y="19"/>
                </a:lnTo>
                <a:lnTo>
                  <a:pt x="71" y="18"/>
                </a:lnTo>
                <a:lnTo>
                  <a:pt x="66" y="16"/>
                </a:lnTo>
                <a:lnTo>
                  <a:pt x="63" y="15"/>
                </a:lnTo>
                <a:lnTo>
                  <a:pt x="60" y="12"/>
                </a:lnTo>
                <a:lnTo>
                  <a:pt x="59" y="9"/>
                </a:lnTo>
                <a:lnTo>
                  <a:pt x="56" y="8"/>
                </a:lnTo>
                <a:lnTo>
                  <a:pt x="53" y="6"/>
                </a:lnTo>
                <a:lnTo>
                  <a:pt x="50" y="5"/>
                </a:lnTo>
                <a:lnTo>
                  <a:pt x="44" y="3"/>
                </a:lnTo>
                <a:lnTo>
                  <a:pt x="38" y="3"/>
                </a:lnTo>
                <a:lnTo>
                  <a:pt x="31" y="2"/>
                </a:lnTo>
                <a:lnTo>
                  <a:pt x="23" y="0"/>
                </a:lnTo>
                <a:lnTo>
                  <a:pt x="16" y="0"/>
                </a:lnTo>
                <a:lnTo>
                  <a:pt x="9" y="2"/>
                </a:lnTo>
                <a:lnTo>
                  <a:pt x="3" y="2"/>
                </a:lnTo>
                <a:lnTo>
                  <a:pt x="0" y="5"/>
                </a:lnTo>
                <a:lnTo>
                  <a:pt x="0" y="6"/>
                </a:lnTo>
                <a:lnTo>
                  <a:pt x="1" y="8"/>
                </a:lnTo>
                <a:lnTo>
                  <a:pt x="4" y="10"/>
                </a:lnTo>
                <a:lnTo>
                  <a:pt x="9" y="15"/>
                </a:lnTo>
                <a:lnTo>
                  <a:pt x="13" y="18"/>
                </a:lnTo>
                <a:lnTo>
                  <a:pt x="18" y="21"/>
                </a:lnTo>
                <a:lnTo>
                  <a:pt x="20" y="22"/>
                </a:lnTo>
                <a:lnTo>
                  <a:pt x="22" y="24"/>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439" name="Freeform 190"/>
          <p:cNvSpPr>
            <a:spLocks/>
          </p:cNvSpPr>
          <p:nvPr/>
        </p:nvSpPr>
        <p:spPr bwMode="auto">
          <a:xfrm>
            <a:off x="6249989" y="4287839"/>
            <a:ext cx="114300" cy="88900"/>
          </a:xfrm>
          <a:custGeom>
            <a:avLst/>
            <a:gdLst>
              <a:gd name="T0" fmla="*/ 2147483647 w 81"/>
              <a:gd name="T1" fmla="*/ 2147483647 h 56"/>
              <a:gd name="T2" fmla="*/ 2147483647 w 81"/>
              <a:gd name="T3" fmla="*/ 2147483647 h 56"/>
              <a:gd name="T4" fmla="*/ 2147483647 w 81"/>
              <a:gd name="T5" fmla="*/ 2147483647 h 56"/>
              <a:gd name="T6" fmla="*/ 2147483647 w 81"/>
              <a:gd name="T7" fmla="*/ 2147483647 h 56"/>
              <a:gd name="T8" fmla="*/ 2147483647 w 81"/>
              <a:gd name="T9" fmla="*/ 2147483647 h 56"/>
              <a:gd name="T10" fmla="*/ 2147483647 w 81"/>
              <a:gd name="T11" fmla="*/ 2147483647 h 56"/>
              <a:gd name="T12" fmla="*/ 2147483647 w 81"/>
              <a:gd name="T13" fmla="*/ 2147483647 h 56"/>
              <a:gd name="T14" fmla="*/ 2147483647 w 81"/>
              <a:gd name="T15" fmla="*/ 2147483647 h 56"/>
              <a:gd name="T16" fmla="*/ 2147483647 w 81"/>
              <a:gd name="T17" fmla="*/ 2147483647 h 56"/>
              <a:gd name="T18" fmla="*/ 2147483647 w 81"/>
              <a:gd name="T19" fmla="*/ 2147483647 h 56"/>
              <a:gd name="T20" fmla="*/ 2147483647 w 81"/>
              <a:gd name="T21" fmla="*/ 2147483647 h 56"/>
              <a:gd name="T22" fmla="*/ 2147483647 w 81"/>
              <a:gd name="T23" fmla="*/ 2147483647 h 56"/>
              <a:gd name="T24" fmla="*/ 2147483647 w 81"/>
              <a:gd name="T25" fmla="*/ 2147483647 h 56"/>
              <a:gd name="T26" fmla="*/ 2147483647 w 81"/>
              <a:gd name="T27" fmla="*/ 2147483647 h 56"/>
              <a:gd name="T28" fmla="*/ 2147483647 w 81"/>
              <a:gd name="T29" fmla="*/ 2147483647 h 56"/>
              <a:gd name="T30" fmla="*/ 2147483647 w 81"/>
              <a:gd name="T31" fmla="*/ 2147483647 h 56"/>
              <a:gd name="T32" fmla="*/ 2147483647 w 81"/>
              <a:gd name="T33" fmla="*/ 2147483647 h 56"/>
              <a:gd name="T34" fmla="*/ 2147483647 w 81"/>
              <a:gd name="T35" fmla="*/ 2147483647 h 56"/>
              <a:gd name="T36" fmla="*/ 2147483647 w 81"/>
              <a:gd name="T37" fmla="*/ 2147483647 h 56"/>
              <a:gd name="T38" fmla="*/ 2147483647 w 81"/>
              <a:gd name="T39" fmla="*/ 2147483647 h 56"/>
              <a:gd name="T40" fmla="*/ 2147483647 w 81"/>
              <a:gd name="T41" fmla="*/ 2147483647 h 56"/>
              <a:gd name="T42" fmla="*/ 2147483647 w 81"/>
              <a:gd name="T43" fmla="*/ 2147483647 h 56"/>
              <a:gd name="T44" fmla="*/ 2147483647 w 81"/>
              <a:gd name="T45" fmla="*/ 2147483647 h 56"/>
              <a:gd name="T46" fmla="*/ 2147483647 w 81"/>
              <a:gd name="T47" fmla="*/ 2147483647 h 56"/>
              <a:gd name="T48" fmla="*/ 2147483647 w 81"/>
              <a:gd name="T49" fmla="*/ 2147483647 h 56"/>
              <a:gd name="T50" fmla="*/ 2147483647 w 81"/>
              <a:gd name="T51" fmla="*/ 2147483647 h 56"/>
              <a:gd name="T52" fmla="*/ 2147483647 w 81"/>
              <a:gd name="T53" fmla="*/ 2147483647 h 56"/>
              <a:gd name="T54" fmla="*/ 2147483647 w 81"/>
              <a:gd name="T55" fmla="*/ 2147483647 h 56"/>
              <a:gd name="T56" fmla="*/ 2147483647 w 81"/>
              <a:gd name="T57" fmla="*/ 2147483647 h 56"/>
              <a:gd name="T58" fmla="*/ 2147483647 w 81"/>
              <a:gd name="T59" fmla="*/ 2147483647 h 56"/>
              <a:gd name="T60" fmla="*/ 2147483647 w 81"/>
              <a:gd name="T61" fmla="*/ 2147483647 h 56"/>
              <a:gd name="T62" fmla="*/ 2147483647 w 81"/>
              <a:gd name="T63" fmla="*/ 2147483647 h 56"/>
              <a:gd name="T64" fmla="*/ 2147483647 w 81"/>
              <a:gd name="T65" fmla="*/ 2147483647 h 56"/>
              <a:gd name="T66" fmla="*/ 2147483647 w 81"/>
              <a:gd name="T67" fmla="*/ 2147483647 h 56"/>
              <a:gd name="T68" fmla="*/ 2147483647 w 81"/>
              <a:gd name="T69" fmla="*/ 2147483647 h 56"/>
              <a:gd name="T70" fmla="*/ 2147483647 w 81"/>
              <a:gd name="T71" fmla="*/ 2147483647 h 56"/>
              <a:gd name="T72" fmla="*/ 2147483647 w 81"/>
              <a:gd name="T73" fmla="*/ 2147483647 h 56"/>
              <a:gd name="T74" fmla="*/ 2147483647 w 81"/>
              <a:gd name="T75" fmla="*/ 2147483647 h 56"/>
              <a:gd name="T76" fmla="*/ 2147483647 w 81"/>
              <a:gd name="T77" fmla="*/ 2147483647 h 56"/>
              <a:gd name="T78" fmla="*/ 2147483647 w 81"/>
              <a:gd name="T79" fmla="*/ 2147483647 h 56"/>
              <a:gd name="T80" fmla="*/ 2147483647 w 81"/>
              <a:gd name="T81" fmla="*/ 2147483647 h 56"/>
              <a:gd name="T82" fmla="*/ 2147483647 w 81"/>
              <a:gd name="T83" fmla="*/ 2147483647 h 56"/>
              <a:gd name="T84" fmla="*/ 2147483647 w 81"/>
              <a:gd name="T85" fmla="*/ 2147483647 h 56"/>
              <a:gd name="T86" fmla="*/ 2147483647 w 81"/>
              <a:gd name="T87" fmla="*/ 2147483647 h 56"/>
              <a:gd name="T88" fmla="*/ 2147483647 w 81"/>
              <a:gd name="T89" fmla="*/ 0 h 56"/>
              <a:gd name="T90" fmla="*/ 2147483647 w 81"/>
              <a:gd name="T91" fmla="*/ 0 h 56"/>
              <a:gd name="T92" fmla="*/ 2147483647 w 81"/>
              <a:gd name="T93" fmla="*/ 2147483647 h 56"/>
              <a:gd name="T94" fmla="*/ 2147483647 w 81"/>
              <a:gd name="T95" fmla="*/ 2147483647 h 56"/>
              <a:gd name="T96" fmla="*/ 0 w 81"/>
              <a:gd name="T97" fmla="*/ 2147483647 h 56"/>
              <a:gd name="T98" fmla="*/ 0 w 81"/>
              <a:gd name="T99" fmla="*/ 2147483647 h 56"/>
              <a:gd name="T100" fmla="*/ 2147483647 w 81"/>
              <a:gd name="T101" fmla="*/ 2147483647 h 56"/>
              <a:gd name="T102" fmla="*/ 2147483647 w 81"/>
              <a:gd name="T103" fmla="*/ 2147483647 h 56"/>
              <a:gd name="T104" fmla="*/ 2147483647 w 81"/>
              <a:gd name="T105" fmla="*/ 2147483647 h 56"/>
              <a:gd name="T106" fmla="*/ 2147483647 w 81"/>
              <a:gd name="T107" fmla="*/ 2147483647 h 56"/>
              <a:gd name="T108" fmla="*/ 2147483647 w 81"/>
              <a:gd name="T109" fmla="*/ 2147483647 h 56"/>
              <a:gd name="T110" fmla="*/ 2147483647 w 81"/>
              <a:gd name="T111" fmla="*/ 2147483647 h 56"/>
              <a:gd name="T112" fmla="*/ 2147483647 w 81"/>
              <a:gd name="T113" fmla="*/ 2147483647 h 5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81"/>
              <a:gd name="T172" fmla="*/ 0 h 56"/>
              <a:gd name="T173" fmla="*/ 81 w 81"/>
              <a:gd name="T174" fmla="*/ 56 h 5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81" h="56">
                <a:moveTo>
                  <a:pt x="22" y="24"/>
                </a:moveTo>
                <a:lnTo>
                  <a:pt x="23" y="25"/>
                </a:lnTo>
                <a:lnTo>
                  <a:pt x="25" y="27"/>
                </a:lnTo>
                <a:lnTo>
                  <a:pt x="26" y="28"/>
                </a:lnTo>
                <a:lnTo>
                  <a:pt x="29" y="30"/>
                </a:lnTo>
                <a:lnTo>
                  <a:pt x="31" y="30"/>
                </a:lnTo>
                <a:lnTo>
                  <a:pt x="32" y="31"/>
                </a:lnTo>
                <a:lnTo>
                  <a:pt x="32" y="33"/>
                </a:lnTo>
                <a:lnTo>
                  <a:pt x="34" y="34"/>
                </a:lnTo>
                <a:lnTo>
                  <a:pt x="35" y="40"/>
                </a:lnTo>
                <a:lnTo>
                  <a:pt x="40" y="45"/>
                </a:lnTo>
                <a:lnTo>
                  <a:pt x="44" y="48"/>
                </a:lnTo>
                <a:lnTo>
                  <a:pt x="50" y="49"/>
                </a:lnTo>
                <a:lnTo>
                  <a:pt x="56" y="50"/>
                </a:lnTo>
                <a:lnTo>
                  <a:pt x="62" y="52"/>
                </a:lnTo>
                <a:lnTo>
                  <a:pt x="68" y="53"/>
                </a:lnTo>
                <a:lnTo>
                  <a:pt x="72" y="56"/>
                </a:lnTo>
                <a:lnTo>
                  <a:pt x="75" y="53"/>
                </a:lnTo>
                <a:lnTo>
                  <a:pt x="78" y="49"/>
                </a:lnTo>
                <a:lnTo>
                  <a:pt x="80" y="46"/>
                </a:lnTo>
                <a:lnTo>
                  <a:pt x="80" y="43"/>
                </a:lnTo>
                <a:lnTo>
                  <a:pt x="81" y="40"/>
                </a:lnTo>
                <a:lnTo>
                  <a:pt x="81" y="37"/>
                </a:lnTo>
                <a:lnTo>
                  <a:pt x="81" y="33"/>
                </a:lnTo>
                <a:lnTo>
                  <a:pt x="81" y="28"/>
                </a:lnTo>
                <a:lnTo>
                  <a:pt x="81" y="27"/>
                </a:lnTo>
                <a:lnTo>
                  <a:pt x="81" y="25"/>
                </a:lnTo>
                <a:lnTo>
                  <a:pt x="80" y="24"/>
                </a:lnTo>
                <a:lnTo>
                  <a:pt x="80" y="22"/>
                </a:lnTo>
                <a:lnTo>
                  <a:pt x="78" y="22"/>
                </a:lnTo>
                <a:lnTo>
                  <a:pt x="77" y="21"/>
                </a:lnTo>
                <a:lnTo>
                  <a:pt x="75" y="19"/>
                </a:lnTo>
                <a:lnTo>
                  <a:pt x="74" y="19"/>
                </a:lnTo>
                <a:lnTo>
                  <a:pt x="71" y="18"/>
                </a:lnTo>
                <a:lnTo>
                  <a:pt x="66" y="16"/>
                </a:lnTo>
                <a:lnTo>
                  <a:pt x="63" y="15"/>
                </a:lnTo>
                <a:lnTo>
                  <a:pt x="60" y="12"/>
                </a:lnTo>
                <a:lnTo>
                  <a:pt x="59" y="9"/>
                </a:lnTo>
                <a:lnTo>
                  <a:pt x="56" y="8"/>
                </a:lnTo>
                <a:lnTo>
                  <a:pt x="53" y="6"/>
                </a:lnTo>
                <a:lnTo>
                  <a:pt x="50" y="5"/>
                </a:lnTo>
                <a:lnTo>
                  <a:pt x="44" y="3"/>
                </a:lnTo>
                <a:lnTo>
                  <a:pt x="38" y="3"/>
                </a:lnTo>
                <a:lnTo>
                  <a:pt x="31" y="2"/>
                </a:lnTo>
                <a:lnTo>
                  <a:pt x="23" y="0"/>
                </a:lnTo>
                <a:lnTo>
                  <a:pt x="16" y="0"/>
                </a:lnTo>
                <a:lnTo>
                  <a:pt x="9" y="2"/>
                </a:lnTo>
                <a:lnTo>
                  <a:pt x="3" y="2"/>
                </a:lnTo>
                <a:lnTo>
                  <a:pt x="0" y="5"/>
                </a:lnTo>
                <a:lnTo>
                  <a:pt x="0" y="6"/>
                </a:lnTo>
                <a:lnTo>
                  <a:pt x="1" y="8"/>
                </a:lnTo>
                <a:lnTo>
                  <a:pt x="4" y="10"/>
                </a:lnTo>
                <a:lnTo>
                  <a:pt x="9" y="15"/>
                </a:lnTo>
                <a:lnTo>
                  <a:pt x="13" y="18"/>
                </a:lnTo>
                <a:lnTo>
                  <a:pt x="18" y="21"/>
                </a:lnTo>
                <a:lnTo>
                  <a:pt x="20" y="22"/>
                </a:lnTo>
                <a:lnTo>
                  <a:pt x="22" y="24"/>
                </a:lnTo>
              </a:path>
            </a:pathLst>
          </a:custGeom>
          <a:solidFill>
            <a:srgbClr val="FFFF00"/>
          </a:solidFill>
          <a:ln w="4763">
            <a:solidFill>
              <a:srgbClr val="990000"/>
            </a:solidFill>
            <a:round/>
            <a:headEnd/>
            <a:tailEnd/>
          </a:ln>
        </p:spPr>
        <p:txBody>
          <a:bodyPr/>
          <a:lstStyle/>
          <a:p>
            <a:endParaRPr lang="en-US"/>
          </a:p>
        </p:txBody>
      </p:sp>
      <p:sp>
        <p:nvSpPr>
          <p:cNvPr id="53440" name="Freeform 191"/>
          <p:cNvSpPr>
            <a:spLocks/>
          </p:cNvSpPr>
          <p:nvPr/>
        </p:nvSpPr>
        <p:spPr bwMode="auto">
          <a:xfrm>
            <a:off x="6302377" y="4379914"/>
            <a:ext cx="74613" cy="55563"/>
          </a:xfrm>
          <a:custGeom>
            <a:avLst/>
            <a:gdLst>
              <a:gd name="T0" fmla="*/ 2147483647 w 53"/>
              <a:gd name="T1" fmla="*/ 2147483647 h 35"/>
              <a:gd name="T2" fmla="*/ 2147483647 w 53"/>
              <a:gd name="T3" fmla="*/ 2147483647 h 35"/>
              <a:gd name="T4" fmla="*/ 2147483647 w 53"/>
              <a:gd name="T5" fmla="*/ 2147483647 h 35"/>
              <a:gd name="T6" fmla="*/ 2147483647 w 53"/>
              <a:gd name="T7" fmla="*/ 2147483647 h 35"/>
              <a:gd name="T8" fmla="*/ 2147483647 w 53"/>
              <a:gd name="T9" fmla="*/ 2147483647 h 35"/>
              <a:gd name="T10" fmla="*/ 2147483647 w 53"/>
              <a:gd name="T11" fmla="*/ 2147483647 h 35"/>
              <a:gd name="T12" fmla="*/ 2147483647 w 53"/>
              <a:gd name="T13" fmla="*/ 2147483647 h 35"/>
              <a:gd name="T14" fmla="*/ 2147483647 w 53"/>
              <a:gd name="T15" fmla="*/ 2147483647 h 35"/>
              <a:gd name="T16" fmla="*/ 2147483647 w 53"/>
              <a:gd name="T17" fmla="*/ 2147483647 h 35"/>
              <a:gd name="T18" fmla="*/ 2147483647 w 53"/>
              <a:gd name="T19" fmla="*/ 2147483647 h 35"/>
              <a:gd name="T20" fmla="*/ 2147483647 w 53"/>
              <a:gd name="T21" fmla="*/ 2147483647 h 35"/>
              <a:gd name="T22" fmla="*/ 2147483647 w 53"/>
              <a:gd name="T23" fmla="*/ 2147483647 h 35"/>
              <a:gd name="T24" fmla="*/ 2147483647 w 53"/>
              <a:gd name="T25" fmla="*/ 2147483647 h 35"/>
              <a:gd name="T26" fmla="*/ 2147483647 w 53"/>
              <a:gd name="T27" fmla="*/ 2147483647 h 35"/>
              <a:gd name="T28" fmla="*/ 2147483647 w 53"/>
              <a:gd name="T29" fmla="*/ 2147483647 h 35"/>
              <a:gd name="T30" fmla="*/ 2147483647 w 53"/>
              <a:gd name="T31" fmla="*/ 2147483647 h 35"/>
              <a:gd name="T32" fmla="*/ 2147483647 w 53"/>
              <a:gd name="T33" fmla="*/ 2147483647 h 35"/>
              <a:gd name="T34" fmla="*/ 2147483647 w 53"/>
              <a:gd name="T35" fmla="*/ 2147483647 h 35"/>
              <a:gd name="T36" fmla="*/ 2147483647 w 53"/>
              <a:gd name="T37" fmla="*/ 2147483647 h 35"/>
              <a:gd name="T38" fmla="*/ 2147483647 w 53"/>
              <a:gd name="T39" fmla="*/ 2147483647 h 35"/>
              <a:gd name="T40" fmla="*/ 2147483647 w 53"/>
              <a:gd name="T41" fmla="*/ 2147483647 h 35"/>
              <a:gd name="T42" fmla="*/ 2147483647 w 53"/>
              <a:gd name="T43" fmla="*/ 2147483647 h 35"/>
              <a:gd name="T44" fmla="*/ 2147483647 w 53"/>
              <a:gd name="T45" fmla="*/ 2147483647 h 35"/>
              <a:gd name="T46" fmla="*/ 2147483647 w 53"/>
              <a:gd name="T47" fmla="*/ 2147483647 h 35"/>
              <a:gd name="T48" fmla="*/ 2147483647 w 53"/>
              <a:gd name="T49" fmla="*/ 2147483647 h 35"/>
              <a:gd name="T50" fmla="*/ 2147483647 w 53"/>
              <a:gd name="T51" fmla="*/ 2147483647 h 35"/>
              <a:gd name="T52" fmla="*/ 2147483647 w 53"/>
              <a:gd name="T53" fmla="*/ 2147483647 h 35"/>
              <a:gd name="T54" fmla="*/ 2147483647 w 53"/>
              <a:gd name="T55" fmla="*/ 2147483647 h 35"/>
              <a:gd name="T56" fmla="*/ 2147483647 w 53"/>
              <a:gd name="T57" fmla="*/ 2147483647 h 35"/>
              <a:gd name="T58" fmla="*/ 2147483647 w 53"/>
              <a:gd name="T59" fmla="*/ 2147483647 h 35"/>
              <a:gd name="T60" fmla="*/ 2147483647 w 53"/>
              <a:gd name="T61" fmla="*/ 2147483647 h 35"/>
              <a:gd name="T62" fmla="*/ 2147483647 w 53"/>
              <a:gd name="T63" fmla="*/ 2147483647 h 35"/>
              <a:gd name="T64" fmla="*/ 2147483647 w 53"/>
              <a:gd name="T65" fmla="*/ 2147483647 h 35"/>
              <a:gd name="T66" fmla="*/ 2147483647 w 53"/>
              <a:gd name="T67" fmla="*/ 2147483647 h 35"/>
              <a:gd name="T68" fmla="*/ 2147483647 w 53"/>
              <a:gd name="T69" fmla="*/ 2147483647 h 35"/>
              <a:gd name="T70" fmla="*/ 2147483647 w 53"/>
              <a:gd name="T71" fmla="*/ 2147483647 h 35"/>
              <a:gd name="T72" fmla="*/ 2147483647 w 53"/>
              <a:gd name="T73" fmla="*/ 2147483647 h 35"/>
              <a:gd name="T74" fmla="*/ 2147483647 w 53"/>
              <a:gd name="T75" fmla="*/ 2147483647 h 35"/>
              <a:gd name="T76" fmla="*/ 2147483647 w 53"/>
              <a:gd name="T77" fmla="*/ 2147483647 h 35"/>
              <a:gd name="T78" fmla="*/ 2147483647 w 53"/>
              <a:gd name="T79" fmla="*/ 2147483647 h 35"/>
              <a:gd name="T80" fmla="*/ 2147483647 w 53"/>
              <a:gd name="T81" fmla="*/ 2147483647 h 35"/>
              <a:gd name="T82" fmla="*/ 2147483647 w 53"/>
              <a:gd name="T83" fmla="*/ 2147483647 h 35"/>
              <a:gd name="T84" fmla="*/ 2147483647 w 53"/>
              <a:gd name="T85" fmla="*/ 2147483647 h 35"/>
              <a:gd name="T86" fmla="*/ 2147483647 w 53"/>
              <a:gd name="T87" fmla="*/ 2147483647 h 35"/>
              <a:gd name="T88" fmla="*/ 2147483647 w 53"/>
              <a:gd name="T89" fmla="*/ 2147483647 h 35"/>
              <a:gd name="T90" fmla="*/ 2147483647 w 53"/>
              <a:gd name="T91" fmla="*/ 2147483647 h 35"/>
              <a:gd name="T92" fmla="*/ 2147483647 w 53"/>
              <a:gd name="T93" fmla="*/ 0 h 35"/>
              <a:gd name="T94" fmla="*/ 2147483647 w 53"/>
              <a:gd name="T95" fmla="*/ 0 h 35"/>
              <a:gd name="T96" fmla="*/ 2147483647 w 53"/>
              <a:gd name="T97" fmla="*/ 0 h 35"/>
              <a:gd name="T98" fmla="*/ 0 w 53"/>
              <a:gd name="T99" fmla="*/ 0 h 35"/>
              <a:gd name="T100" fmla="*/ 0 w 53"/>
              <a:gd name="T101" fmla="*/ 2147483647 h 35"/>
              <a:gd name="T102" fmla="*/ 0 w 53"/>
              <a:gd name="T103" fmla="*/ 2147483647 h 35"/>
              <a:gd name="T104" fmla="*/ 0 w 53"/>
              <a:gd name="T105" fmla="*/ 2147483647 h 35"/>
              <a:gd name="T106" fmla="*/ 0 w 53"/>
              <a:gd name="T107" fmla="*/ 2147483647 h 35"/>
              <a:gd name="T108" fmla="*/ 0 w 53"/>
              <a:gd name="T109" fmla="*/ 2147483647 h 35"/>
              <a:gd name="T110" fmla="*/ 0 w 53"/>
              <a:gd name="T111" fmla="*/ 2147483647 h 35"/>
              <a:gd name="T112" fmla="*/ 2147483647 w 53"/>
              <a:gd name="T113" fmla="*/ 2147483647 h 35"/>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53"/>
              <a:gd name="T172" fmla="*/ 0 h 35"/>
              <a:gd name="T173" fmla="*/ 53 w 53"/>
              <a:gd name="T174" fmla="*/ 35 h 35"/>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53" h="35">
                <a:moveTo>
                  <a:pt x="1" y="4"/>
                </a:moveTo>
                <a:lnTo>
                  <a:pt x="1" y="9"/>
                </a:lnTo>
                <a:lnTo>
                  <a:pt x="3" y="13"/>
                </a:lnTo>
                <a:lnTo>
                  <a:pt x="6" y="16"/>
                </a:lnTo>
                <a:lnTo>
                  <a:pt x="10" y="18"/>
                </a:lnTo>
                <a:lnTo>
                  <a:pt x="15" y="21"/>
                </a:lnTo>
                <a:lnTo>
                  <a:pt x="19" y="22"/>
                </a:lnTo>
                <a:lnTo>
                  <a:pt x="23" y="24"/>
                </a:lnTo>
                <a:lnTo>
                  <a:pt x="26" y="25"/>
                </a:lnTo>
                <a:lnTo>
                  <a:pt x="29" y="27"/>
                </a:lnTo>
                <a:lnTo>
                  <a:pt x="31" y="27"/>
                </a:lnTo>
                <a:lnTo>
                  <a:pt x="31" y="28"/>
                </a:lnTo>
                <a:lnTo>
                  <a:pt x="32" y="30"/>
                </a:lnTo>
                <a:lnTo>
                  <a:pt x="34" y="31"/>
                </a:lnTo>
                <a:lnTo>
                  <a:pt x="35" y="32"/>
                </a:lnTo>
                <a:lnTo>
                  <a:pt x="37" y="34"/>
                </a:lnTo>
                <a:lnTo>
                  <a:pt x="38" y="34"/>
                </a:lnTo>
                <a:lnTo>
                  <a:pt x="40" y="34"/>
                </a:lnTo>
                <a:lnTo>
                  <a:pt x="41" y="35"/>
                </a:lnTo>
                <a:lnTo>
                  <a:pt x="43" y="35"/>
                </a:lnTo>
                <a:lnTo>
                  <a:pt x="44" y="35"/>
                </a:lnTo>
                <a:lnTo>
                  <a:pt x="46" y="35"/>
                </a:lnTo>
                <a:lnTo>
                  <a:pt x="47" y="34"/>
                </a:lnTo>
                <a:lnTo>
                  <a:pt x="49" y="32"/>
                </a:lnTo>
                <a:lnTo>
                  <a:pt x="50" y="31"/>
                </a:lnTo>
                <a:lnTo>
                  <a:pt x="52" y="30"/>
                </a:lnTo>
                <a:lnTo>
                  <a:pt x="52" y="28"/>
                </a:lnTo>
                <a:lnTo>
                  <a:pt x="53" y="27"/>
                </a:lnTo>
                <a:lnTo>
                  <a:pt x="53" y="25"/>
                </a:lnTo>
                <a:lnTo>
                  <a:pt x="53" y="24"/>
                </a:lnTo>
                <a:lnTo>
                  <a:pt x="52" y="22"/>
                </a:lnTo>
                <a:lnTo>
                  <a:pt x="50" y="19"/>
                </a:lnTo>
                <a:lnTo>
                  <a:pt x="49" y="16"/>
                </a:lnTo>
                <a:lnTo>
                  <a:pt x="47" y="15"/>
                </a:lnTo>
                <a:lnTo>
                  <a:pt x="46" y="13"/>
                </a:lnTo>
                <a:lnTo>
                  <a:pt x="44" y="12"/>
                </a:lnTo>
                <a:lnTo>
                  <a:pt x="43" y="10"/>
                </a:lnTo>
                <a:lnTo>
                  <a:pt x="40" y="10"/>
                </a:lnTo>
                <a:lnTo>
                  <a:pt x="37" y="10"/>
                </a:lnTo>
                <a:lnTo>
                  <a:pt x="34" y="10"/>
                </a:lnTo>
                <a:lnTo>
                  <a:pt x="29" y="9"/>
                </a:lnTo>
                <a:lnTo>
                  <a:pt x="25" y="7"/>
                </a:lnTo>
                <a:lnTo>
                  <a:pt x="20" y="6"/>
                </a:lnTo>
                <a:lnTo>
                  <a:pt x="18" y="4"/>
                </a:lnTo>
                <a:lnTo>
                  <a:pt x="13" y="1"/>
                </a:lnTo>
                <a:lnTo>
                  <a:pt x="9" y="0"/>
                </a:lnTo>
                <a:lnTo>
                  <a:pt x="4" y="0"/>
                </a:lnTo>
                <a:lnTo>
                  <a:pt x="1" y="0"/>
                </a:lnTo>
                <a:lnTo>
                  <a:pt x="0" y="0"/>
                </a:lnTo>
                <a:lnTo>
                  <a:pt x="0" y="1"/>
                </a:lnTo>
                <a:lnTo>
                  <a:pt x="0" y="3"/>
                </a:lnTo>
                <a:lnTo>
                  <a:pt x="0" y="4"/>
                </a:lnTo>
                <a:lnTo>
                  <a:pt x="1" y="4"/>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441" name="Freeform 192"/>
          <p:cNvSpPr>
            <a:spLocks/>
          </p:cNvSpPr>
          <p:nvPr/>
        </p:nvSpPr>
        <p:spPr bwMode="auto">
          <a:xfrm>
            <a:off x="6302377" y="4379914"/>
            <a:ext cx="74613" cy="55563"/>
          </a:xfrm>
          <a:custGeom>
            <a:avLst/>
            <a:gdLst>
              <a:gd name="T0" fmla="*/ 2147483647 w 53"/>
              <a:gd name="T1" fmla="*/ 2147483647 h 35"/>
              <a:gd name="T2" fmla="*/ 2147483647 w 53"/>
              <a:gd name="T3" fmla="*/ 2147483647 h 35"/>
              <a:gd name="T4" fmla="*/ 2147483647 w 53"/>
              <a:gd name="T5" fmla="*/ 2147483647 h 35"/>
              <a:gd name="T6" fmla="*/ 2147483647 w 53"/>
              <a:gd name="T7" fmla="*/ 2147483647 h 35"/>
              <a:gd name="T8" fmla="*/ 2147483647 w 53"/>
              <a:gd name="T9" fmla="*/ 2147483647 h 35"/>
              <a:gd name="T10" fmla="*/ 2147483647 w 53"/>
              <a:gd name="T11" fmla="*/ 2147483647 h 35"/>
              <a:gd name="T12" fmla="*/ 2147483647 w 53"/>
              <a:gd name="T13" fmla="*/ 2147483647 h 35"/>
              <a:gd name="T14" fmla="*/ 2147483647 w 53"/>
              <a:gd name="T15" fmla="*/ 2147483647 h 35"/>
              <a:gd name="T16" fmla="*/ 2147483647 w 53"/>
              <a:gd name="T17" fmla="*/ 2147483647 h 35"/>
              <a:gd name="T18" fmla="*/ 2147483647 w 53"/>
              <a:gd name="T19" fmla="*/ 2147483647 h 35"/>
              <a:gd name="T20" fmla="*/ 2147483647 w 53"/>
              <a:gd name="T21" fmla="*/ 2147483647 h 35"/>
              <a:gd name="T22" fmla="*/ 2147483647 w 53"/>
              <a:gd name="T23" fmla="*/ 2147483647 h 35"/>
              <a:gd name="T24" fmla="*/ 2147483647 w 53"/>
              <a:gd name="T25" fmla="*/ 2147483647 h 35"/>
              <a:gd name="T26" fmla="*/ 2147483647 w 53"/>
              <a:gd name="T27" fmla="*/ 2147483647 h 35"/>
              <a:gd name="T28" fmla="*/ 2147483647 w 53"/>
              <a:gd name="T29" fmla="*/ 2147483647 h 35"/>
              <a:gd name="T30" fmla="*/ 2147483647 w 53"/>
              <a:gd name="T31" fmla="*/ 2147483647 h 35"/>
              <a:gd name="T32" fmla="*/ 2147483647 w 53"/>
              <a:gd name="T33" fmla="*/ 2147483647 h 35"/>
              <a:gd name="T34" fmla="*/ 2147483647 w 53"/>
              <a:gd name="T35" fmla="*/ 2147483647 h 35"/>
              <a:gd name="T36" fmla="*/ 2147483647 w 53"/>
              <a:gd name="T37" fmla="*/ 2147483647 h 35"/>
              <a:gd name="T38" fmla="*/ 2147483647 w 53"/>
              <a:gd name="T39" fmla="*/ 2147483647 h 35"/>
              <a:gd name="T40" fmla="*/ 2147483647 w 53"/>
              <a:gd name="T41" fmla="*/ 2147483647 h 35"/>
              <a:gd name="T42" fmla="*/ 2147483647 w 53"/>
              <a:gd name="T43" fmla="*/ 2147483647 h 35"/>
              <a:gd name="T44" fmla="*/ 2147483647 w 53"/>
              <a:gd name="T45" fmla="*/ 2147483647 h 35"/>
              <a:gd name="T46" fmla="*/ 2147483647 w 53"/>
              <a:gd name="T47" fmla="*/ 2147483647 h 35"/>
              <a:gd name="T48" fmla="*/ 2147483647 w 53"/>
              <a:gd name="T49" fmla="*/ 2147483647 h 35"/>
              <a:gd name="T50" fmla="*/ 2147483647 w 53"/>
              <a:gd name="T51" fmla="*/ 2147483647 h 35"/>
              <a:gd name="T52" fmla="*/ 2147483647 w 53"/>
              <a:gd name="T53" fmla="*/ 2147483647 h 35"/>
              <a:gd name="T54" fmla="*/ 2147483647 w 53"/>
              <a:gd name="T55" fmla="*/ 2147483647 h 35"/>
              <a:gd name="T56" fmla="*/ 2147483647 w 53"/>
              <a:gd name="T57" fmla="*/ 2147483647 h 35"/>
              <a:gd name="T58" fmla="*/ 2147483647 w 53"/>
              <a:gd name="T59" fmla="*/ 2147483647 h 35"/>
              <a:gd name="T60" fmla="*/ 2147483647 w 53"/>
              <a:gd name="T61" fmla="*/ 2147483647 h 35"/>
              <a:gd name="T62" fmla="*/ 2147483647 w 53"/>
              <a:gd name="T63" fmla="*/ 2147483647 h 35"/>
              <a:gd name="T64" fmla="*/ 2147483647 w 53"/>
              <a:gd name="T65" fmla="*/ 2147483647 h 35"/>
              <a:gd name="T66" fmla="*/ 2147483647 w 53"/>
              <a:gd name="T67" fmla="*/ 2147483647 h 35"/>
              <a:gd name="T68" fmla="*/ 2147483647 w 53"/>
              <a:gd name="T69" fmla="*/ 2147483647 h 35"/>
              <a:gd name="T70" fmla="*/ 2147483647 w 53"/>
              <a:gd name="T71" fmla="*/ 2147483647 h 35"/>
              <a:gd name="T72" fmla="*/ 2147483647 w 53"/>
              <a:gd name="T73" fmla="*/ 2147483647 h 35"/>
              <a:gd name="T74" fmla="*/ 2147483647 w 53"/>
              <a:gd name="T75" fmla="*/ 2147483647 h 35"/>
              <a:gd name="T76" fmla="*/ 2147483647 w 53"/>
              <a:gd name="T77" fmla="*/ 2147483647 h 35"/>
              <a:gd name="T78" fmla="*/ 2147483647 w 53"/>
              <a:gd name="T79" fmla="*/ 2147483647 h 35"/>
              <a:gd name="T80" fmla="*/ 2147483647 w 53"/>
              <a:gd name="T81" fmla="*/ 2147483647 h 35"/>
              <a:gd name="T82" fmla="*/ 2147483647 w 53"/>
              <a:gd name="T83" fmla="*/ 2147483647 h 35"/>
              <a:gd name="T84" fmla="*/ 2147483647 w 53"/>
              <a:gd name="T85" fmla="*/ 2147483647 h 35"/>
              <a:gd name="T86" fmla="*/ 2147483647 w 53"/>
              <a:gd name="T87" fmla="*/ 2147483647 h 35"/>
              <a:gd name="T88" fmla="*/ 2147483647 w 53"/>
              <a:gd name="T89" fmla="*/ 2147483647 h 35"/>
              <a:gd name="T90" fmla="*/ 2147483647 w 53"/>
              <a:gd name="T91" fmla="*/ 2147483647 h 35"/>
              <a:gd name="T92" fmla="*/ 2147483647 w 53"/>
              <a:gd name="T93" fmla="*/ 0 h 35"/>
              <a:gd name="T94" fmla="*/ 2147483647 w 53"/>
              <a:gd name="T95" fmla="*/ 0 h 35"/>
              <a:gd name="T96" fmla="*/ 2147483647 w 53"/>
              <a:gd name="T97" fmla="*/ 0 h 35"/>
              <a:gd name="T98" fmla="*/ 0 w 53"/>
              <a:gd name="T99" fmla="*/ 0 h 35"/>
              <a:gd name="T100" fmla="*/ 0 w 53"/>
              <a:gd name="T101" fmla="*/ 2147483647 h 35"/>
              <a:gd name="T102" fmla="*/ 0 w 53"/>
              <a:gd name="T103" fmla="*/ 2147483647 h 35"/>
              <a:gd name="T104" fmla="*/ 0 w 53"/>
              <a:gd name="T105" fmla="*/ 2147483647 h 35"/>
              <a:gd name="T106" fmla="*/ 0 w 53"/>
              <a:gd name="T107" fmla="*/ 2147483647 h 35"/>
              <a:gd name="T108" fmla="*/ 0 w 53"/>
              <a:gd name="T109" fmla="*/ 2147483647 h 35"/>
              <a:gd name="T110" fmla="*/ 0 w 53"/>
              <a:gd name="T111" fmla="*/ 2147483647 h 35"/>
              <a:gd name="T112" fmla="*/ 2147483647 w 53"/>
              <a:gd name="T113" fmla="*/ 2147483647 h 35"/>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53"/>
              <a:gd name="T172" fmla="*/ 0 h 35"/>
              <a:gd name="T173" fmla="*/ 53 w 53"/>
              <a:gd name="T174" fmla="*/ 35 h 35"/>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53" h="35">
                <a:moveTo>
                  <a:pt x="1" y="4"/>
                </a:moveTo>
                <a:lnTo>
                  <a:pt x="1" y="9"/>
                </a:lnTo>
                <a:lnTo>
                  <a:pt x="3" y="13"/>
                </a:lnTo>
                <a:lnTo>
                  <a:pt x="6" y="16"/>
                </a:lnTo>
                <a:lnTo>
                  <a:pt x="10" y="18"/>
                </a:lnTo>
                <a:lnTo>
                  <a:pt x="15" y="21"/>
                </a:lnTo>
                <a:lnTo>
                  <a:pt x="19" y="22"/>
                </a:lnTo>
                <a:lnTo>
                  <a:pt x="23" y="24"/>
                </a:lnTo>
                <a:lnTo>
                  <a:pt x="26" y="25"/>
                </a:lnTo>
                <a:lnTo>
                  <a:pt x="29" y="27"/>
                </a:lnTo>
                <a:lnTo>
                  <a:pt x="31" y="27"/>
                </a:lnTo>
                <a:lnTo>
                  <a:pt x="31" y="28"/>
                </a:lnTo>
                <a:lnTo>
                  <a:pt x="32" y="30"/>
                </a:lnTo>
                <a:lnTo>
                  <a:pt x="34" y="31"/>
                </a:lnTo>
                <a:lnTo>
                  <a:pt x="35" y="32"/>
                </a:lnTo>
                <a:lnTo>
                  <a:pt x="37" y="34"/>
                </a:lnTo>
                <a:lnTo>
                  <a:pt x="38" y="34"/>
                </a:lnTo>
                <a:lnTo>
                  <a:pt x="40" y="34"/>
                </a:lnTo>
                <a:lnTo>
                  <a:pt x="41" y="35"/>
                </a:lnTo>
                <a:lnTo>
                  <a:pt x="43" y="35"/>
                </a:lnTo>
                <a:lnTo>
                  <a:pt x="44" y="35"/>
                </a:lnTo>
                <a:lnTo>
                  <a:pt x="46" y="35"/>
                </a:lnTo>
                <a:lnTo>
                  <a:pt x="47" y="34"/>
                </a:lnTo>
                <a:lnTo>
                  <a:pt x="49" y="32"/>
                </a:lnTo>
                <a:lnTo>
                  <a:pt x="50" y="31"/>
                </a:lnTo>
                <a:lnTo>
                  <a:pt x="52" y="30"/>
                </a:lnTo>
                <a:lnTo>
                  <a:pt x="52" y="28"/>
                </a:lnTo>
                <a:lnTo>
                  <a:pt x="53" y="27"/>
                </a:lnTo>
                <a:lnTo>
                  <a:pt x="53" y="25"/>
                </a:lnTo>
                <a:lnTo>
                  <a:pt x="53" y="24"/>
                </a:lnTo>
                <a:lnTo>
                  <a:pt x="52" y="22"/>
                </a:lnTo>
                <a:lnTo>
                  <a:pt x="50" y="19"/>
                </a:lnTo>
                <a:lnTo>
                  <a:pt x="49" y="16"/>
                </a:lnTo>
                <a:lnTo>
                  <a:pt x="47" y="15"/>
                </a:lnTo>
                <a:lnTo>
                  <a:pt x="46" y="13"/>
                </a:lnTo>
                <a:lnTo>
                  <a:pt x="44" y="12"/>
                </a:lnTo>
                <a:lnTo>
                  <a:pt x="43" y="10"/>
                </a:lnTo>
                <a:lnTo>
                  <a:pt x="40" y="10"/>
                </a:lnTo>
                <a:lnTo>
                  <a:pt x="37" y="10"/>
                </a:lnTo>
                <a:lnTo>
                  <a:pt x="34" y="10"/>
                </a:lnTo>
                <a:lnTo>
                  <a:pt x="29" y="9"/>
                </a:lnTo>
                <a:lnTo>
                  <a:pt x="25" y="7"/>
                </a:lnTo>
                <a:lnTo>
                  <a:pt x="20" y="6"/>
                </a:lnTo>
                <a:lnTo>
                  <a:pt x="18" y="4"/>
                </a:lnTo>
                <a:lnTo>
                  <a:pt x="13" y="1"/>
                </a:lnTo>
                <a:lnTo>
                  <a:pt x="9" y="0"/>
                </a:lnTo>
                <a:lnTo>
                  <a:pt x="4" y="0"/>
                </a:lnTo>
                <a:lnTo>
                  <a:pt x="1" y="0"/>
                </a:lnTo>
                <a:lnTo>
                  <a:pt x="0" y="0"/>
                </a:lnTo>
                <a:lnTo>
                  <a:pt x="0" y="1"/>
                </a:lnTo>
                <a:lnTo>
                  <a:pt x="0" y="3"/>
                </a:lnTo>
                <a:lnTo>
                  <a:pt x="0" y="4"/>
                </a:lnTo>
                <a:lnTo>
                  <a:pt x="1" y="4"/>
                </a:lnTo>
              </a:path>
            </a:pathLst>
          </a:custGeom>
          <a:solidFill>
            <a:srgbClr val="FFFF00"/>
          </a:solidFill>
          <a:ln w="4763">
            <a:solidFill>
              <a:srgbClr val="990000"/>
            </a:solidFill>
            <a:round/>
            <a:headEnd/>
            <a:tailEnd/>
          </a:ln>
        </p:spPr>
        <p:txBody>
          <a:bodyPr/>
          <a:lstStyle/>
          <a:p>
            <a:endParaRPr lang="en-US"/>
          </a:p>
        </p:txBody>
      </p:sp>
      <p:sp>
        <p:nvSpPr>
          <p:cNvPr id="53442" name="Freeform 193"/>
          <p:cNvSpPr>
            <a:spLocks/>
          </p:cNvSpPr>
          <p:nvPr/>
        </p:nvSpPr>
        <p:spPr bwMode="auto">
          <a:xfrm>
            <a:off x="6378575" y="4433891"/>
            <a:ext cx="65088" cy="73025"/>
          </a:xfrm>
          <a:custGeom>
            <a:avLst/>
            <a:gdLst>
              <a:gd name="T0" fmla="*/ 2147483647 w 46"/>
              <a:gd name="T1" fmla="*/ 2147483647 h 46"/>
              <a:gd name="T2" fmla="*/ 2147483647 w 46"/>
              <a:gd name="T3" fmla="*/ 2147483647 h 46"/>
              <a:gd name="T4" fmla="*/ 2147483647 w 46"/>
              <a:gd name="T5" fmla="*/ 2147483647 h 46"/>
              <a:gd name="T6" fmla="*/ 2147483647 w 46"/>
              <a:gd name="T7" fmla="*/ 2147483647 h 46"/>
              <a:gd name="T8" fmla="*/ 2147483647 w 46"/>
              <a:gd name="T9" fmla="*/ 2147483647 h 46"/>
              <a:gd name="T10" fmla="*/ 2147483647 w 46"/>
              <a:gd name="T11" fmla="*/ 2147483647 h 46"/>
              <a:gd name="T12" fmla="*/ 2147483647 w 46"/>
              <a:gd name="T13" fmla="*/ 2147483647 h 46"/>
              <a:gd name="T14" fmla="*/ 2147483647 w 46"/>
              <a:gd name="T15" fmla="*/ 2147483647 h 46"/>
              <a:gd name="T16" fmla="*/ 2147483647 w 46"/>
              <a:gd name="T17" fmla="*/ 2147483647 h 46"/>
              <a:gd name="T18" fmla="*/ 2147483647 w 46"/>
              <a:gd name="T19" fmla="*/ 2147483647 h 46"/>
              <a:gd name="T20" fmla="*/ 2147483647 w 46"/>
              <a:gd name="T21" fmla="*/ 2147483647 h 46"/>
              <a:gd name="T22" fmla="*/ 2147483647 w 46"/>
              <a:gd name="T23" fmla="*/ 2147483647 h 46"/>
              <a:gd name="T24" fmla="*/ 2147483647 w 46"/>
              <a:gd name="T25" fmla="*/ 2147483647 h 46"/>
              <a:gd name="T26" fmla="*/ 2147483647 w 46"/>
              <a:gd name="T27" fmla="*/ 2147483647 h 46"/>
              <a:gd name="T28" fmla="*/ 2147483647 w 46"/>
              <a:gd name="T29" fmla="*/ 2147483647 h 46"/>
              <a:gd name="T30" fmla="*/ 2147483647 w 46"/>
              <a:gd name="T31" fmla="*/ 2147483647 h 46"/>
              <a:gd name="T32" fmla="*/ 2147483647 w 46"/>
              <a:gd name="T33" fmla="*/ 2147483647 h 46"/>
              <a:gd name="T34" fmla="*/ 2147483647 w 46"/>
              <a:gd name="T35" fmla="*/ 2147483647 h 46"/>
              <a:gd name="T36" fmla="*/ 2147483647 w 46"/>
              <a:gd name="T37" fmla="*/ 2147483647 h 46"/>
              <a:gd name="T38" fmla="*/ 2147483647 w 46"/>
              <a:gd name="T39" fmla="*/ 2147483647 h 46"/>
              <a:gd name="T40" fmla="*/ 2147483647 w 46"/>
              <a:gd name="T41" fmla="*/ 2147483647 h 46"/>
              <a:gd name="T42" fmla="*/ 2147483647 w 46"/>
              <a:gd name="T43" fmla="*/ 2147483647 h 46"/>
              <a:gd name="T44" fmla="*/ 2147483647 w 46"/>
              <a:gd name="T45" fmla="*/ 2147483647 h 46"/>
              <a:gd name="T46" fmla="*/ 2147483647 w 46"/>
              <a:gd name="T47" fmla="*/ 2147483647 h 46"/>
              <a:gd name="T48" fmla="*/ 2147483647 w 46"/>
              <a:gd name="T49" fmla="*/ 2147483647 h 46"/>
              <a:gd name="T50" fmla="*/ 2147483647 w 46"/>
              <a:gd name="T51" fmla="*/ 2147483647 h 46"/>
              <a:gd name="T52" fmla="*/ 2147483647 w 46"/>
              <a:gd name="T53" fmla="*/ 2147483647 h 46"/>
              <a:gd name="T54" fmla="*/ 2147483647 w 46"/>
              <a:gd name="T55" fmla="*/ 2147483647 h 46"/>
              <a:gd name="T56" fmla="*/ 2147483647 w 46"/>
              <a:gd name="T57" fmla="*/ 2147483647 h 46"/>
              <a:gd name="T58" fmla="*/ 2147483647 w 46"/>
              <a:gd name="T59" fmla="*/ 2147483647 h 46"/>
              <a:gd name="T60" fmla="*/ 2147483647 w 46"/>
              <a:gd name="T61" fmla="*/ 2147483647 h 46"/>
              <a:gd name="T62" fmla="*/ 2147483647 w 46"/>
              <a:gd name="T63" fmla="*/ 2147483647 h 46"/>
              <a:gd name="T64" fmla="*/ 2147483647 w 46"/>
              <a:gd name="T65" fmla="*/ 2147483647 h 46"/>
              <a:gd name="T66" fmla="*/ 2147483647 w 46"/>
              <a:gd name="T67" fmla="*/ 2147483647 h 46"/>
              <a:gd name="T68" fmla="*/ 2147483647 w 46"/>
              <a:gd name="T69" fmla="*/ 2147483647 h 46"/>
              <a:gd name="T70" fmla="*/ 2147483647 w 46"/>
              <a:gd name="T71" fmla="*/ 0 h 46"/>
              <a:gd name="T72" fmla="*/ 2147483647 w 46"/>
              <a:gd name="T73" fmla="*/ 0 h 46"/>
              <a:gd name="T74" fmla="*/ 2147483647 w 46"/>
              <a:gd name="T75" fmla="*/ 0 h 46"/>
              <a:gd name="T76" fmla="*/ 2147483647 w 46"/>
              <a:gd name="T77" fmla="*/ 0 h 46"/>
              <a:gd name="T78" fmla="*/ 2147483647 w 46"/>
              <a:gd name="T79" fmla="*/ 0 h 46"/>
              <a:gd name="T80" fmla="*/ 2147483647 w 46"/>
              <a:gd name="T81" fmla="*/ 2147483647 h 46"/>
              <a:gd name="T82" fmla="*/ 2147483647 w 46"/>
              <a:gd name="T83" fmla="*/ 2147483647 h 46"/>
              <a:gd name="T84" fmla="*/ 2147483647 w 46"/>
              <a:gd name="T85" fmla="*/ 2147483647 h 46"/>
              <a:gd name="T86" fmla="*/ 2147483647 w 46"/>
              <a:gd name="T87" fmla="*/ 2147483647 h 46"/>
              <a:gd name="T88" fmla="*/ 0 w 46"/>
              <a:gd name="T89" fmla="*/ 2147483647 h 46"/>
              <a:gd name="T90" fmla="*/ 0 w 46"/>
              <a:gd name="T91" fmla="*/ 2147483647 h 46"/>
              <a:gd name="T92" fmla="*/ 0 w 46"/>
              <a:gd name="T93" fmla="*/ 2147483647 h 46"/>
              <a:gd name="T94" fmla="*/ 0 w 46"/>
              <a:gd name="T95" fmla="*/ 2147483647 h 46"/>
              <a:gd name="T96" fmla="*/ 2147483647 w 46"/>
              <a:gd name="T97" fmla="*/ 2147483647 h 4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46"/>
              <a:gd name="T148" fmla="*/ 0 h 46"/>
              <a:gd name="T149" fmla="*/ 46 w 46"/>
              <a:gd name="T150" fmla="*/ 46 h 4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46" h="46">
                <a:moveTo>
                  <a:pt x="2" y="15"/>
                </a:moveTo>
                <a:lnTo>
                  <a:pt x="5" y="18"/>
                </a:lnTo>
                <a:lnTo>
                  <a:pt x="8" y="19"/>
                </a:lnTo>
                <a:lnTo>
                  <a:pt x="9" y="22"/>
                </a:lnTo>
                <a:lnTo>
                  <a:pt x="11" y="25"/>
                </a:lnTo>
                <a:lnTo>
                  <a:pt x="12" y="28"/>
                </a:lnTo>
                <a:lnTo>
                  <a:pt x="14" y="31"/>
                </a:lnTo>
                <a:lnTo>
                  <a:pt x="15" y="34"/>
                </a:lnTo>
                <a:lnTo>
                  <a:pt x="17" y="37"/>
                </a:lnTo>
                <a:lnTo>
                  <a:pt x="20" y="38"/>
                </a:lnTo>
                <a:lnTo>
                  <a:pt x="21" y="40"/>
                </a:lnTo>
                <a:lnTo>
                  <a:pt x="24" y="43"/>
                </a:lnTo>
                <a:lnTo>
                  <a:pt x="26" y="44"/>
                </a:lnTo>
                <a:lnTo>
                  <a:pt x="29" y="46"/>
                </a:lnTo>
                <a:lnTo>
                  <a:pt x="32" y="46"/>
                </a:lnTo>
                <a:lnTo>
                  <a:pt x="35" y="46"/>
                </a:lnTo>
                <a:lnTo>
                  <a:pt x="37" y="46"/>
                </a:lnTo>
                <a:lnTo>
                  <a:pt x="39" y="44"/>
                </a:lnTo>
                <a:lnTo>
                  <a:pt x="42" y="43"/>
                </a:lnTo>
                <a:lnTo>
                  <a:pt x="43" y="41"/>
                </a:lnTo>
                <a:lnTo>
                  <a:pt x="45" y="38"/>
                </a:lnTo>
                <a:lnTo>
                  <a:pt x="45" y="37"/>
                </a:lnTo>
                <a:lnTo>
                  <a:pt x="46" y="34"/>
                </a:lnTo>
                <a:lnTo>
                  <a:pt x="46" y="31"/>
                </a:lnTo>
                <a:lnTo>
                  <a:pt x="46" y="30"/>
                </a:lnTo>
                <a:lnTo>
                  <a:pt x="45" y="27"/>
                </a:lnTo>
                <a:lnTo>
                  <a:pt x="43" y="24"/>
                </a:lnTo>
                <a:lnTo>
                  <a:pt x="42" y="21"/>
                </a:lnTo>
                <a:lnTo>
                  <a:pt x="40" y="18"/>
                </a:lnTo>
                <a:lnTo>
                  <a:pt x="37" y="15"/>
                </a:lnTo>
                <a:lnTo>
                  <a:pt x="36" y="13"/>
                </a:lnTo>
                <a:lnTo>
                  <a:pt x="35" y="10"/>
                </a:lnTo>
                <a:lnTo>
                  <a:pt x="33" y="7"/>
                </a:lnTo>
                <a:lnTo>
                  <a:pt x="32" y="4"/>
                </a:lnTo>
                <a:lnTo>
                  <a:pt x="29" y="1"/>
                </a:lnTo>
                <a:lnTo>
                  <a:pt x="26" y="0"/>
                </a:lnTo>
                <a:lnTo>
                  <a:pt x="23" y="0"/>
                </a:lnTo>
                <a:lnTo>
                  <a:pt x="18" y="0"/>
                </a:lnTo>
                <a:lnTo>
                  <a:pt x="15" y="0"/>
                </a:lnTo>
                <a:lnTo>
                  <a:pt x="11" y="0"/>
                </a:lnTo>
                <a:lnTo>
                  <a:pt x="6" y="1"/>
                </a:lnTo>
                <a:lnTo>
                  <a:pt x="5" y="1"/>
                </a:lnTo>
                <a:lnTo>
                  <a:pt x="3" y="3"/>
                </a:lnTo>
                <a:lnTo>
                  <a:pt x="2" y="4"/>
                </a:lnTo>
                <a:lnTo>
                  <a:pt x="0" y="6"/>
                </a:lnTo>
                <a:lnTo>
                  <a:pt x="0" y="9"/>
                </a:lnTo>
                <a:lnTo>
                  <a:pt x="0" y="10"/>
                </a:lnTo>
                <a:lnTo>
                  <a:pt x="0" y="13"/>
                </a:lnTo>
                <a:lnTo>
                  <a:pt x="2" y="15"/>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443" name="Freeform 194"/>
          <p:cNvSpPr>
            <a:spLocks/>
          </p:cNvSpPr>
          <p:nvPr/>
        </p:nvSpPr>
        <p:spPr bwMode="auto">
          <a:xfrm>
            <a:off x="6378575" y="4433891"/>
            <a:ext cx="65088" cy="73025"/>
          </a:xfrm>
          <a:custGeom>
            <a:avLst/>
            <a:gdLst>
              <a:gd name="T0" fmla="*/ 2147483647 w 46"/>
              <a:gd name="T1" fmla="*/ 2147483647 h 46"/>
              <a:gd name="T2" fmla="*/ 2147483647 w 46"/>
              <a:gd name="T3" fmla="*/ 2147483647 h 46"/>
              <a:gd name="T4" fmla="*/ 2147483647 w 46"/>
              <a:gd name="T5" fmla="*/ 2147483647 h 46"/>
              <a:gd name="T6" fmla="*/ 2147483647 w 46"/>
              <a:gd name="T7" fmla="*/ 2147483647 h 46"/>
              <a:gd name="T8" fmla="*/ 2147483647 w 46"/>
              <a:gd name="T9" fmla="*/ 2147483647 h 46"/>
              <a:gd name="T10" fmla="*/ 2147483647 w 46"/>
              <a:gd name="T11" fmla="*/ 2147483647 h 46"/>
              <a:gd name="T12" fmla="*/ 2147483647 w 46"/>
              <a:gd name="T13" fmla="*/ 2147483647 h 46"/>
              <a:gd name="T14" fmla="*/ 2147483647 w 46"/>
              <a:gd name="T15" fmla="*/ 2147483647 h 46"/>
              <a:gd name="T16" fmla="*/ 2147483647 w 46"/>
              <a:gd name="T17" fmla="*/ 2147483647 h 46"/>
              <a:gd name="T18" fmla="*/ 2147483647 w 46"/>
              <a:gd name="T19" fmla="*/ 2147483647 h 46"/>
              <a:gd name="T20" fmla="*/ 2147483647 w 46"/>
              <a:gd name="T21" fmla="*/ 2147483647 h 46"/>
              <a:gd name="T22" fmla="*/ 2147483647 w 46"/>
              <a:gd name="T23" fmla="*/ 2147483647 h 46"/>
              <a:gd name="T24" fmla="*/ 2147483647 w 46"/>
              <a:gd name="T25" fmla="*/ 2147483647 h 46"/>
              <a:gd name="T26" fmla="*/ 2147483647 w 46"/>
              <a:gd name="T27" fmla="*/ 2147483647 h 46"/>
              <a:gd name="T28" fmla="*/ 2147483647 w 46"/>
              <a:gd name="T29" fmla="*/ 2147483647 h 46"/>
              <a:gd name="T30" fmla="*/ 2147483647 w 46"/>
              <a:gd name="T31" fmla="*/ 2147483647 h 46"/>
              <a:gd name="T32" fmla="*/ 2147483647 w 46"/>
              <a:gd name="T33" fmla="*/ 2147483647 h 46"/>
              <a:gd name="T34" fmla="*/ 2147483647 w 46"/>
              <a:gd name="T35" fmla="*/ 2147483647 h 46"/>
              <a:gd name="T36" fmla="*/ 2147483647 w 46"/>
              <a:gd name="T37" fmla="*/ 2147483647 h 46"/>
              <a:gd name="T38" fmla="*/ 2147483647 w 46"/>
              <a:gd name="T39" fmla="*/ 2147483647 h 46"/>
              <a:gd name="T40" fmla="*/ 2147483647 w 46"/>
              <a:gd name="T41" fmla="*/ 2147483647 h 46"/>
              <a:gd name="T42" fmla="*/ 2147483647 w 46"/>
              <a:gd name="T43" fmla="*/ 2147483647 h 46"/>
              <a:gd name="T44" fmla="*/ 2147483647 w 46"/>
              <a:gd name="T45" fmla="*/ 2147483647 h 46"/>
              <a:gd name="T46" fmla="*/ 2147483647 w 46"/>
              <a:gd name="T47" fmla="*/ 2147483647 h 46"/>
              <a:gd name="T48" fmla="*/ 2147483647 w 46"/>
              <a:gd name="T49" fmla="*/ 2147483647 h 46"/>
              <a:gd name="T50" fmla="*/ 2147483647 w 46"/>
              <a:gd name="T51" fmla="*/ 2147483647 h 46"/>
              <a:gd name="T52" fmla="*/ 2147483647 w 46"/>
              <a:gd name="T53" fmla="*/ 2147483647 h 46"/>
              <a:gd name="T54" fmla="*/ 2147483647 w 46"/>
              <a:gd name="T55" fmla="*/ 2147483647 h 46"/>
              <a:gd name="T56" fmla="*/ 2147483647 w 46"/>
              <a:gd name="T57" fmla="*/ 2147483647 h 46"/>
              <a:gd name="T58" fmla="*/ 2147483647 w 46"/>
              <a:gd name="T59" fmla="*/ 2147483647 h 46"/>
              <a:gd name="T60" fmla="*/ 2147483647 w 46"/>
              <a:gd name="T61" fmla="*/ 2147483647 h 46"/>
              <a:gd name="T62" fmla="*/ 2147483647 w 46"/>
              <a:gd name="T63" fmla="*/ 2147483647 h 46"/>
              <a:gd name="T64" fmla="*/ 2147483647 w 46"/>
              <a:gd name="T65" fmla="*/ 2147483647 h 46"/>
              <a:gd name="T66" fmla="*/ 2147483647 w 46"/>
              <a:gd name="T67" fmla="*/ 2147483647 h 46"/>
              <a:gd name="T68" fmla="*/ 2147483647 w 46"/>
              <a:gd name="T69" fmla="*/ 2147483647 h 46"/>
              <a:gd name="T70" fmla="*/ 2147483647 w 46"/>
              <a:gd name="T71" fmla="*/ 0 h 46"/>
              <a:gd name="T72" fmla="*/ 2147483647 w 46"/>
              <a:gd name="T73" fmla="*/ 0 h 46"/>
              <a:gd name="T74" fmla="*/ 2147483647 w 46"/>
              <a:gd name="T75" fmla="*/ 0 h 46"/>
              <a:gd name="T76" fmla="*/ 2147483647 w 46"/>
              <a:gd name="T77" fmla="*/ 0 h 46"/>
              <a:gd name="T78" fmla="*/ 2147483647 w 46"/>
              <a:gd name="T79" fmla="*/ 0 h 46"/>
              <a:gd name="T80" fmla="*/ 2147483647 w 46"/>
              <a:gd name="T81" fmla="*/ 2147483647 h 46"/>
              <a:gd name="T82" fmla="*/ 2147483647 w 46"/>
              <a:gd name="T83" fmla="*/ 2147483647 h 46"/>
              <a:gd name="T84" fmla="*/ 2147483647 w 46"/>
              <a:gd name="T85" fmla="*/ 2147483647 h 46"/>
              <a:gd name="T86" fmla="*/ 2147483647 w 46"/>
              <a:gd name="T87" fmla="*/ 2147483647 h 46"/>
              <a:gd name="T88" fmla="*/ 0 w 46"/>
              <a:gd name="T89" fmla="*/ 2147483647 h 46"/>
              <a:gd name="T90" fmla="*/ 0 w 46"/>
              <a:gd name="T91" fmla="*/ 2147483647 h 46"/>
              <a:gd name="T92" fmla="*/ 0 w 46"/>
              <a:gd name="T93" fmla="*/ 2147483647 h 46"/>
              <a:gd name="T94" fmla="*/ 0 w 46"/>
              <a:gd name="T95" fmla="*/ 2147483647 h 46"/>
              <a:gd name="T96" fmla="*/ 2147483647 w 46"/>
              <a:gd name="T97" fmla="*/ 2147483647 h 4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46"/>
              <a:gd name="T148" fmla="*/ 0 h 46"/>
              <a:gd name="T149" fmla="*/ 46 w 46"/>
              <a:gd name="T150" fmla="*/ 46 h 4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46" h="46">
                <a:moveTo>
                  <a:pt x="2" y="15"/>
                </a:moveTo>
                <a:lnTo>
                  <a:pt x="5" y="18"/>
                </a:lnTo>
                <a:lnTo>
                  <a:pt x="8" y="19"/>
                </a:lnTo>
                <a:lnTo>
                  <a:pt x="9" y="22"/>
                </a:lnTo>
                <a:lnTo>
                  <a:pt x="11" y="25"/>
                </a:lnTo>
                <a:lnTo>
                  <a:pt x="12" y="28"/>
                </a:lnTo>
                <a:lnTo>
                  <a:pt x="14" y="31"/>
                </a:lnTo>
                <a:lnTo>
                  <a:pt x="15" y="34"/>
                </a:lnTo>
                <a:lnTo>
                  <a:pt x="17" y="37"/>
                </a:lnTo>
                <a:lnTo>
                  <a:pt x="20" y="38"/>
                </a:lnTo>
                <a:lnTo>
                  <a:pt x="21" y="40"/>
                </a:lnTo>
                <a:lnTo>
                  <a:pt x="24" y="43"/>
                </a:lnTo>
                <a:lnTo>
                  <a:pt x="26" y="44"/>
                </a:lnTo>
                <a:lnTo>
                  <a:pt x="29" y="46"/>
                </a:lnTo>
                <a:lnTo>
                  <a:pt x="32" y="46"/>
                </a:lnTo>
                <a:lnTo>
                  <a:pt x="35" y="46"/>
                </a:lnTo>
                <a:lnTo>
                  <a:pt x="37" y="46"/>
                </a:lnTo>
                <a:lnTo>
                  <a:pt x="39" y="44"/>
                </a:lnTo>
                <a:lnTo>
                  <a:pt x="42" y="43"/>
                </a:lnTo>
                <a:lnTo>
                  <a:pt x="43" y="41"/>
                </a:lnTo>
                <a:lnTo>
                  <a:pt x="45" y="38"/>
                </a:lnTo>
                <a:lnTo>
                  <a:pt x="45" y="37"/>
                </a:lnTo>
                <a:lnTo>
                  <a:pt x="46" y="34"/>
                </a:lnTo>
                <a:lnTo>
                  <a:pt x="46" y="31"/>
                </a:lnTo>
                <a:lnTo>
                  <a:pt x="46" y="30"/>
                </a:lnTo>
                <a:lnTo>
                  <a:pt x="45" y="27"/>
                </a:lnTo>
                <a:lnTo>
                  <a:pt x="43" y="24"/>
                </a:lnTo>
                <a:lnTo>
                  <a:pt x="42" y="21"/>
                </a:lnTo>
                <a:lnTo>
                  <a:pt x="40" y="18"/>
                </a:lnTo>
                <a:lnTo>
                  <a:pt x="37" y="15"/>
                </a:lnTo>
                <a:lnTo>
                  <a:pt x="36" y="13"/>
                </a:lnTo>
                <a:lnTo>
                  <a:pt x="35" y="10"/>
                </a:lnTo>
                <a:lnTo>
                  <a:pt x="33" y="7"/>
                </a:lnTo>
                <a:lnTo>
                  <a:pt x="32" y="4"/>
                </a:lnTo>
                <a:lnTo>
                  <a:pt x="29" y="1"/>
                </a:lnTo>
                <a:lnTo>
                  <a:pt x="26" y="0"/>
                </a:lnTo>
                <a:lnTo>
                  <a:pt x="23" y="0"/>
                </a:lnTo>
                <a:lnTo>
                  <a:pt x="18" y="0"/>
                </a:lnTo>
                <a:lnTo>
                  <a:pt x="15" y="0"/>
                </a:lnTo>
                <a:lnTo>
                  <a:pt x="11" y="0"/>
                </a:lnTo>
                <a:lnTo>
                  <a:pt x="6" y="1"/>
                </a:lnTo>
                <a:lnTo>
                  <a:pt x="5" y="1"/>
                </a:lnTo>
                <a:lnTo>
                  <a:pt x="3" y="3"/>
                </a:lnTo>
                <a:lnTo>
                  <a:pt x="2" y="4"/>
                </a:lnTo>
                <a:lnTo>
                  <a:pt x="0" y="6"/>
                </a:lnTo>
                <a:lnTo>
                  <a:pt x="0" y="9"/>
                </a:lnTo>
                <a:lnTo>
                  <a:pt x="0" y="10"/>
                </a:lnTo>
                <a:lnTo>
                  <a:pt x="0" y="13"/>
                </a:lnTo>
                <a:lnTo>
                  <a:pt x="2" y="15"/>
                </a:lnTo>
              </a:path>
            </a:pathLst>
          </a:custGeom>
          <a:solidFill>
            <a:srgbClr val="FFFF00"/>
          </a:solidFill>
          <a:ln w="4763">
            <a:solidFill>
              <a:srgbClr val="990000"/>
            </a:solidFill>
            <a:round/>
            <a:headEnd/>
            <a:tailEnd/>
          </a:ln>
        </p:spPr>
        <p:txBody>
          <a:bodyPr/>
          <a:lstStyle/>
          <a:p>
            <a:endParaRPr lang="en-US"/>
          </a:p>
        </p:txBody>
      </p:sp>
      <p:sp>
        <p:nvSpPr>
          <p:cNvPr id="53444" name="Freeform 195"/>
          <p:cNvSpPr>
            <a:spLocks/>
          </p:cNvSpPr>
          <p:nvPr/>
        </p:nvSpPr>
        <p:spPr bwMode="auto">
          <a:xfrm>
            <a:off x="6532563" y="4433891"/>
            <a:ext cx="65088" cy="73025"/>
          </a:xfrm>
          <a:custGeom>
            <a:avLst/>
            <a:gdLst>
              <a:gd name="T0" fmla="*/ 2147483647 w 46"/>
              <a:gd name="T1" fmla="*/ 2147483647 h 46"/>
              <a:gd name="T2" fmla="*/ 2147483647 w 46"/>
              <a:gd name="T3" fmla="*/ 2147483647 h 46"/>
              <a:gd name="T4" fmla="*/ 2147483647 w 46"/>
              <a:gd name="T5" fmla="*/ 2147483647 h 46"/>
              <a:gd name="T6" fmla="*/ 2147483647 w 46"/>
              <a:gd name="T7" fmla="*/ 2147483647 h 46"/>
              <a:gd name="T8" fmla="*/ 2147483647 w 46"/>
              <a:gd name="T9" fmla="*/ 2147483647 h 46"/>
              <a:gd name="T10" fmla="*/ 2147483647 w 46"/>
              <a:gd name="T11" fmla="*/ 2147483647 h 46"/>
              <a:gd name="T12" fmla="*/ 2147483647 w 46"/>
              <a:gd name="T13" fmla="*/ 2147483647 h 46"/>
              <a:gd name="T14" fmla="*/ 2147483647 w 46"/>
              <a:gd name="T15" fmla="*/ 2147483647 h 46"/>
              <a:gd name="T16" fmla="*/ 2147483647 w 46"/>
              <a:gd name="T17" fmla="*/ 2147483647 h 46"/>
              <a:gd name="T18" fmla="*/ 2147483647 w 46"/>
              <a:gd name="T19" fmla="*/ 2147483647 h 46"/>
              <a:gd name="T20" fmla="*/ 2147483647 w 46"/>
              <a:gd name="T21" fmla="*/ 2147483647 h 46"/>
              <a:gd name="T22" fmla="*/ 2147483647 w 46"/>
              <a:gd name="T23" fmla="*/ 2147483647 h 46"/>
              <a:gd name="T24" fmla="*/ 2147483647 w 46"/>
              <a:gd name="T25" fmla="*/ 2147483647 h 46"/>
              <a:gd name="T26" fmla="*/ 2147483647 w 46"/>
              <a:gd name="T27" fmla="*/ 2147483647 h 46"/>
              <a:gd name="T28" fmla="*/ 2147483647 w 46"/>
              <a:gd name="T29" fmla="*/ 2147483647 h 46"/>
              <a:gd name="T30" fmla="*/ 2147483647 w 46"/>
              <a:gd name="T31" fmla="*/ 2147483647 h 46"/>
              <a:gd name="T32" fmla="*/ 2147483647 w 46"/>
              <a:gd name="T33" fmla="*/ 2147483647 h 46"/>
              <a:gd name="T34" fmla="*/ 2147483647 w 46"/>
              <a:gd name="T35" fmla="*/ 2147483647 h 46"/>
              <a:gd name="T36" fmla="*/ 2147483647 w 46"/>
              <a:gd name="T37" fmla="*/ 2147483647 h 46"/>
              <a:gd name="T38" fmla="*/ 2147483647 w 46"/>
              <a:gd name="T39" fmla="*/ 2147483647 h 46"/>
              <a:gd name="T40" fmla="*/ 2147483647 w 46"/>
              <a:gd name="T41" fmla="*/ 2147483647 h 46"/>
              <a:gd name="T42" fmla="*/ 2147483647 w 46"/>
              <a:gd name="T43" fmla="*/ 2147483647 h 46"/>
              <a:gd name="T44" fmla="*/ 2147483647 w 46"/>
              <a:gd name="T45" fmla="*/ 2147483647 h 46"/>
              <a:gd name="T46" fmla="*/ 2147483647 w 46"/>
              <a:gd name="T47" fmla="*/ 2147483647 h 46"/>
              <a:gd name="T48" fmla="*/ 2147483647 w 46"/>
              <a:gd name="T49" fmla="*/ 2147483647 h 46"/>
              <a:gd name="T50" fmla="*/ 2147483647 w 46"/>
              <a:gd name="T51" fmla="*/ 2147483647 h 46"/>
              <a:gd name="T52" fmla="*/ 2147483647 w 46"/>
              <a:gd name="T53" fmla="*/ 2147483647 h 46"/>
              <a:gd name="T54" fmla="*/ 2147483647 w 46"/>
              <a:gd name="T55" fmla="*/ 2147483647 h 46"/>
              <a:gd name="T56" fmla="*/ 2147483647 w 46"/>
              <a:gd name="T57" fmla="*/ 2147483647 h 46"/>
              <a:gd name="T58" fmla="*/ 2147483647 w 46"/>
              <a:gd name="T59" fmla="*/ 2147483647 h 46"/>
              <a:gd name="T60" fmla="*/ 2147483647 w 46"/>
              <a:gd name="T61" fmla="*/ 2147483647 h 46"/>
              <a:gd name="T62" fmla="*/ 2147483647 w 46"/>
              <a:gd name="T63" fmla="*/ 2147483647 h 46"/>
              <a:gd name="T64" fmla="*/ 2147483647 w 46"/>
              <a:gd name="T65" fmla="*/ 2147483647 h 46"/>
              <a:gd name="T66" fmla="*/ 2147483647 w 46"/>
              <a:gd name="T67" fmla="*/ 2147483647 h 46"/>
              <a:gd name="T68" fmla="*/ 2147483647 w 46"/>
              <a:gd name="T69" fmla="*/ 2147483647 h 46"/>
              <a:gd name="T70" fmla="*/ 2147483647 w 46"/>
              <a:gd name="T71" fmla="*/ 0 h 46"/>
              <a:gd name="T72" fmla="*/ 2147483647 w 46"/>
              <a:gd name="T73" fmla="*/ 0 h 46"/>
              <a:gd name="T74" fmla="*/ 2147483647 w 46"/>
              <a:gd name="T75" fmla="*/ 0 h 46"/>
              <a:gd name="T76" fmla="*/ 2147483647 w 46"/>
              <a:gd name="T77" fmla="*/ 0 h 46"/>
              <a:gd name="T78" fmla="*/ 2147483647 w 46"/>
              <a:gd name="T79" fmla="*/ 0 h 46"/>
              <a:gd name="T80" fmla="*/ 2147483647 w 46"/>
              <a:gd name="T81" fmla="*/ 2147483647 h 46"/>
              <a:gd name="T82" fmla="*/ 2147483647 w 46"/>
              <a:gd name="T83" fmla="*/ 2147483647 h 46"/>
              <a:gd name="T84" fmla="*/ 2147483647 w 46"/>
              <a:gd name="T85" fmla="*/ 2147483647 h 46"/>
              <a:gd name="T86" fmla="*/ 2147483647 w 46"/>
              <a:gd name="T87" fmla="*/ 2147483647 h 46"/>
              <a:gd name="T88" fmla="*/ 0 w 46"/>
              <a:gd name="T89" fmla="*/ 2147483647 h 46"/>
              <a:gd name="T90" fmla="*/ 0 w 46"/>
              <a:gd name="T91" fmla="*/ 2147483647 h 46"/>
              <a:gd name="T92" fmla="*/ 0 w 46"/>
              <a:gd name="T93" fmla="*/ 2147483647 h 46"/>
              <a:gd name="T94" fmla="*/ 0 w 46"/>
              <a:gd name="T95" fmla="*/ 2147483647 h 46"/>
              <a:gd name="T96" fmla="*/ 2147483647 w 46"/>
              <a:gd name="T97" fmla="*/ 2147483647 h 4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46"/>
              <a:gd name="T148" fmla="*/ 0 h 46"/>
              <a:gd name="T149" fmla="*/ 46 w 46"/>
              <a:gd name="T150" fmla="*/ 46 h 4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46" h="46">
                <a:moveTo>
                  <a:pt x="2" y="15"/>
                </a:moveTo>
                <a:lnTo>
                  <a:pt x="5" y="18"/>
                </a:lnTo>
                <a:lnTo>
                  <a:pt x="8" y="19"/>
                </a:lnTo>
                <a:lnTo>
                  <a:pt x="9" y="22"/>
                </a:lnTo>
                <a:lnTo>
                  <a:pt x="11" y="25"/>
                </a:lnTo>
                <a:lnTo>
                  <a:pt x="12" y="28"/>
                </a:lnTo>
                <a:lnTo>
                  <a:pt x="14" y="31"/>
                </a:lnTo>
                <a:lnTo>
                  <a:pt x="15" y="34"/>
                </a:lnTo>
                <a:lnTo>
                  <a:pt x="17" y="37"/>
                </a:lnTo>
                <a:lnTo>
                  <a:pt x="20" y="38"/>
                </a:lnTo>
                <a:lnTo>
                  <a:pt x="21" y="40"/>
                </a:lnTo>
                <a:lnTo>
                  <a:pt x="24" y="43"/>
                </a:lnTo>
                <a:lnTo>
                  <a:pt x="26" y="44"/>
                </a:lnTo>
                <a:lnTo>
                  <a:pt x="29" y="46"/>
                </a:lnTo>
                <a:lnTo>
                  <a:pt x="32" y="46"/>
                </a:lnTo>
                <a:lnTo>
                  <a:pt x="35" y="46"/>
                </a:lnTo>
                <a:lnTo>
                  <a:pt x="37" y="46"/>
                </a:lnTo>
                <a:lnTo>
                  <a:pt x="39" y="44"/>
                </a:lnTo>
                <a:lnTo>
                  <a:pt x="42" y="43"/>
                </a:lnTo>
                <a:lnTo>
                  <a:pt x="43" y="41"/>
                </a:lnTo>
                <a:lnTo>
                  <a:pt x="45" y="38"/>
                </a:lnTo>
                <a:lnTo>
                  <a:pt x="45" y="37"/>
                </a:lnTo>
                <a:lnTo>
                  <a:pt x="46" y="34"/>
                </a:lnTo>
                <a:lnTo>
                  <a:pt x="46" y="31"/>
                </a:lnTo>
                <a:lnTo>
                  <a:pt x="46" y="30"/>
                </a:lnTo>
                <a:lnTo>
                  <a:pt x="45" y="27"/>
                </a:lnTo>
                <a:lnTo>
                  <a:pt x="43" y="24"/>
                </a:lnTo>
                <a:lnTo>
                  <a:pt x="42" y="21"/>
                </a:lnTo>
                <a:lnTo>
                  <a:pt x="40" y="18"/>
                </a:lnTo>
                <a:lnTo>
                  <a:pt x="37" y="15"/>
                </a:lnTo>
                <a:lnTo>
                  <a:pt x="36" y="13"/>
                </a:lnTo>
                <a:lnTo>
                  <a:pt x="35" y="10"/>
                </a:lnTo>
                <a:lnTo>
                  <a:pt x="33" y="7"/>
                </a:lnTo>
                <a:lnTo>
                  <a:pt x="32" y="4"/>
                </a:lnTo>
                <a:lnTo>
                  <a:pt x="29" y="1"/>
                </a:lnTo>
                <a:lnTo>
                  <a:pt x="26" y="0"/>
                </a:lnTo>
                <a:lnTo>
                  <a:pt x="23" y="0"/>
                </a:lnTo>
                <a:lnTo>
                  <a:pt x="18" y="0"/>
                </a:lnTo>
                <a:lnTo>
                  <a:pt x="15" y="0"/>
                </a:lnTo>
                <a:lnTo>
                  <a:pt x="11" y="0"/>
                </a:lnTo>
                <a:lnTo>
                  <a:pt x="6" y="1"/>
                </a:lnTo>
                <a:lnTo>
                  <a:pt x="5" y="1"/>
                </a:lnTo>
                <a:lnTo>
                  <a:pt x="3" y="3"/>
                </a:lnTo>
                <a:lnTo>
                  <a:pt x="2" y="4"/>
                </a:lnTo>
                <a:lnTo>
                  <a:pt x="0" y="6"/>
                </a:lnTo>
                <a:lnTo>
                  <a:pt x="0" y="9"/>
                </a:lnTo>
                <a:lnTo>
                  <a:pt x="0" y="10"/>
                </a:lnTo>
                <a:lnTo>
                  <a:pt x="0" y="13"/>
                </a:lnTo>
                <a:lnTo>
                  <a:pt x="2" y="15"/>
                </a:lnTo>
              </a:path>
            </a:pathLst>
          </a:custGeom>
          <a:solidFill>
            <a:srgbClr val="FFFF00"/>
          </a:solidFill>
          <a:ln w="4763">
            <a:solidFill>
              <a:srgbClr val="990000"/>
            </a:solidFill>
            <a:round/>
            <a:headEnd/>
            <a:tailEnd/>
          </a:ln>
        </p:spPr>
        <p:txBody>
          <a:bodyPr/>
          <a:lstStyle/>
          <a:p>
            <a:endParaRPr lang="en-US"/>
          </a:p>
        </p:txBody>
      </p:sp>
      <p:sp>
        <p:nvSpPr>
          <p:cNvPr id="53445" name="Freeform 196"/>
          <p:cNvSpPr>
            <a:spLocks/>
          </p:cNvSpPr>
          <p:nvPr/>
        </p:nvSpPr>
        <p:spPr bwMode="auto">
          <a:xfrm>
            <a:off x="6303963" y="4438654"/>
            <a:ext cx="87312" cy="98425"/>
          </a:xfrm>
          <a:custGeom>
            <a:avLst/>
            <a:gdLst>
              <a:gd name="T0" fmla="*/ 2147483647 w 62"/>
              <a:gd name="T1" fmla="*/ 2147483647 h 62"/>
              <a:gd name="T2" fmla="*/ 2147483647 w 62"/>
              <a:gd name="T3" fmla="*/ 2147483647 h 62"/>
              <a:gd name="T4" fmla="*/ 2147483647 w 62"/>
              <a:gd name="T5" fmla="*/ 2147483647 h 62"/>
              <a:gd name="T6" fmla="*/ 2147483647 w 62"/>
              <a:gd name="T7" fmla="*/ 2147483647 h 62"/>
              <a:gd name="T8" fmla="*/ 2147483647 w 62"/>
              <a:gd name="T9" fmla="*/ 2147483647 h 62"/>
              <a:gd name="T10" fmla="*/ 2147483647 w 62"/>
              <a:gd name="T11" fmla="*/ 2147483647 h 62"/>
              <a:gd name="T12" fmla="*/ 2147483647 w 62"/>
              <a:gd name="T13" fmla="*/ 2147483647 h 62"/>
              <a:gd name="T14" fmla="*/ 2147483647 w 62"/>
              <a:gd name="T15" fmla="*/ 2147483647 h 62"/>
              <a:gd name="T16" fmla="*/ 2147483647 w 62"/>
              <a:gd name="T17" fmla="*/ 2147483647 h 62"/>
              <a:gd name="T18" fmla="*/ 2147483647 w 62"/>
              <a:gd name="T19" fmla="*/ 2147483647 h 62"/>
              <a:gd name="T20" fmla="*/ 2147483647 w 62"/>
              <a:gd name="T21" fmla="*/ 2147483647 h 62"/>
              <a:gd name="T22" fmla="*/ 2147483647 w 62"/>
              <a:gd name="T23" fmla="*/ 2147483647 h 62"/>
              <a:gd name="T24" fmla="*/ 2147483647 w 62"/>
              <a:gd name="T25" fmla="*/ 2147483647 h 62"/>
              <a:gd name="T26" fmla="*/ 2147483647 w 62"/>
              <a:gd name="T27" fmla="*/ 2147483647 h 62"/>
              <a:gd name="T28" fmla="*/ 2147483647 w 62"/>
              <a:gd name="T29" fmla="*/ 2147483647 h 62"/>
              <a:gd name="T30" fmla="*/ 2147483647 w 62"/>
              <a:gd name="T31" fmla="*/ 2147483647 h 62"/>
              <a:gd name="T32" fmla="*/ 2147483647 w 62"/>
              <a:gd name="T33" fmla="*/ 2147483647 h 62"/>
              <a:gd name="T34" fmla="*/ 2147483647 w 62"/>
              <a:gd name="T35" fmla="*/ 2147483647 h 62"/>
              <a:gd name="T36" fmla="*/ 2147483647 w 62"/>
              <a:gd name="T37" fmla="*/ 2147483647 h 62"/>
              <a:gd name="T38" fmla="*/ 2147483647 w 62"/>
              <a:gd name="T39" fmla="*/ 2147483647 h 62"/>
              <a:gd name="T40" fmla="*/ 2147483647 w 62"/>
              <a:gd name="T41" fmla="*/ 0 h 62"/>
              <a:gd name="T42" fmla="*/ 2147483647 w 62"/>
              <a:gd name="T43" fmla="*/ 2147483647 h 62"/>
              <a:gd name="T44" fmla="*/ 2147483647 w 62"/>
              <a:gd name="T45" fmla="*/ 2147483647 h 62"/>
              <a:gd name="T46" fmla="*/ 2147483647 w 62"/>
              <a:gd name="T47" fmla="*/ 2147483647 h 62"/>
              <a:gd name="T48" fmla="*/ 2147483647 w 62"/>
              <a:gd name="T49" fmla="*/ 2147483647 h 62"/>
              <a:gd name="T50" fmla="*/ 2147483647 w 62"/>
              <a:gd name="T51" fmla="*/ 2147483647 h 62"/>
              <a:gd name="T52" fmla="*/ 2147483647 w 62"/>
              <a:gd name="T53" fmla="*/ 2147483647 h 62"/>
              <a:gd name="T54" fmla="*/ 2147483647 w 62"/>
              <a:gd name="T55" fmla="*/ 2147483647 h 62"/>
              <a:gd name="T56" fmla="*/ 2147483647 w 62"/>
              <a:gd name="T57" fmla="*/ 2147483647 h 62"/>
              <a:gd name="T58" fmla="*/ 2147483647 w 62"/>
              <a:gd name="T59" fmla="*/ 2147483647 h 62"/>
              <a:gd name="T60" fmla="*/ 2147483647 w 62"/>
              <a:gd name="T61" fmla="*/ 2147483647 h 62"/>
              <a:gd name="T62" fmla="*/ 2147483647 w 62"/>
              <a:gd name="T63" fmla="*/ 2147483647 h 62"/>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62"/>
              <a:gd name="T97" fmla="*/ 0 h 62"/>
              <a:gd name="T98" fmla="*/ 62 w 62"/>
              <a:gd name="T99" fmla="*/ 62 h 62"/>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62" h="62">
                <a:moveTo>
                  <a:pt x="5" y="24"/>
                </a:moveTo>
                <a:lnTo>
                  <a:pt x="5" y="24"/>
                </a:lnTo>
                <a:lnTo>
                  <a:pt x="6" y="25"/>
                </a:lnTo>
                <a:lnTo>
                  <a:pt x="8" y="28"/>
                </a:lnTo>
                <a:lnTo>
                  <a:pt x="9" y="31"/>
                </a:lnTo>
                <a:lnTo>
                  <a:pt x="11" y="35"/>
                </a:lnTo>
                <a:lnTo>
                  <a:pt x="14" y="41"/>
                </a:lnTo>
                <a:lnTo>
                  <a:pt x="18" y="47"/>
                </a:lnTo>
                <a:lnTo>
                  <a:pt x="22" y="55"/>
                </a:lnTo>
                <a:lnTo>
                  <a:pt x="24" y="56"/>
                </a:lnTo>
                <a:lnTo>
                  <a:pt x="25" y="58"/>
                </a:lnTo>
                <a:lnTo>
                  <a:pt x="27" y="59"/>
                </a:lnTo>
                <a:lnTo>
                  <a:pt x="28" y="61"/>
                </a:lnTo>
                <a:lnTo>
                  <a:pt x="30" y="62"/>
                </a:lnTo>
                <a:lnTo>
                  <a:pt x="31" y="62"/>
                </a:lnTo>
                <a:lnTo>
                  <a:pt x="33" y="62"/>
                </a:lnTo>
                <a:lnTo>
                  <a:pt x="34" y="62"/>
                </a:lnTo>
                <a:lnTo>
                  <a:pt x="39" y="61"/>
                </a:lnTo>
                <a:lnTo>
                  <a:pt x="42" y="59"/>
                </a:lnTo>
                <a:lnTo>
                  <a:pt x="46" y="58"/>
                </a:lnTo>
                <a:lnTo>
                  <a:pt x="51" y="56"/>
                </a:lnTo>
                <a:lnTo>
                  <a:pt x="55" y="55"/>
                </a:lnTo>
                <a:lnTo>
                  <a:pt x="58" y="52"/>
                </a:lnTo>
                <a:lnTo>
                  <a:pt x="61" y="49"/>
                </a:lnTo>
                <a:lnTo>
                  <a:pt x="62" y="46"/>
                </a:lnTo>
                <a:lnTo>
                  <a:pt x="62" y="41"/>
                </a:lnTo>
                <a:lnTo>
                  <a:pt x="62" y="38"/>
                </a:lnTo>
                <a:lnTo>
                  <a:pt x="62" y="35"/>
                </a:lnTo>
                <a:lnTo>
                  <a:pt x="61" y="32"/>
                </a:lnTo>
                <a:lnTo>
                  <a:pt x="58" y="28"/>
                </a:lnTo>
                <a:lnTo>
                  <a:pt x="56" y="25"/>
                </a:lnTo>
                <a:lnTo>
                  <a:pt x="53" y="22"/>
                </a:lnTo>
                <a:lnTo>
                  <a:pt x="51" y="19"/>
                </a:lnTo>
                <a:lnTo>
                  <a:pt x="46" y="16"/>
                </a:lnTo>
                <a:lnTo>
                  <a:pt x="43" y="13"/>
                </a:lnTo>
                <a:lnTo>
                  <a:pt x="39" y="12"/>
                </a:lnTo>
                <a:lnTo>
                  <a:pt x="34" y="9"/>
                </a:lnTo>
                <a:lnTo>
                  <a:pt x="30" y="7"/>
                </a:lnTo>
                <a:lnTo>
                  <a:pt x="25" y="4"/>
                </a:lnTo>
                <a:lnTo>
                  <a:pt x="21" y="3"/>
                </a:lnTo>
                <a:lnTo>
                  <a:pt x="17" y="1"/>
                </a:lnTo>
                <a:lnTo>
                  <a:pt x="14" y="0"/>
                </a:lnTo>
                <a:lnTo>
                  <a:pt x="11" y="1"/>
                </a:lnTo>
                <a:lnTo>
                  <a:pt x="9" y="3"/>
                </a:lnTo>
                <a:lnTo>
                  <a:pt x="6" y="4"/>
                </a:lnTo>
                <a:lnTo>
                  <a:pt x="5" y="7"/>
                </a:lnTo>
                <a:lnTo>
                  <a:pt x="3" y="9"/>
                </a:lnTo>
                <a:lnTo>
                  <a:pt x="2" y="12"/>
                </a:lnTo>
                <a:lnTo>
                  <a:pt x="0" y="15"/>
                </a:lnTo>
                <a:lnTo>
                  <a:pt x="2" y="15"/>
                </a:lnTo>
                <a:lnTo>
                  <a:pt x="2" y="16"/>
                </a:lnTo>
                <a:lnTo>
                  <a:pt x="3" y="18"/>
                </a:lnTo>
                <a:lnTo>
                  <a:pt x="3" y="19"/>
                </a:lnTo>
                <a:lnTo>
                  <a:pt x="3" y="21"/>
                </a:lnTo>
                <a:lnTo>
                  <a:pt x="3" y="22"/>
                </a:lnTo>
                <a:lnTo>
                  <a:pt x="5" y="24"/>
                </a:lnTo>
                <a:lnTo>
                  <a:pt x="3" y="24"/>
                </a:lnTo>
                <a:lnTo>
                  <a:pt x="5" y="24"/>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446" name="Freeform 197"/>
          <p:cNvSpPr>
            <a:spLocks/>
          </p:cNvSpPr>
          <p:nvPr/>
        </p:nvSpPr>
        <p:spPr bwMode="auto">
          <a:xfrm>
            <a:off x="6303963" y="4438654"/>
            <a:ext cx="87312" cy="98425"/>
          </a:xfrm>
          <a:custGeom>
            <a:avLst/>
            <a:gdLst>
              <a:gd name="T0" fmla="*/ 2147483647 w 62"/>
              <a:gd name="T1" fmla="*/ 2147483647 h 62"/>
              <a:gd name="T2" fmla="*/ 2147483647 w 62"/>
              <a:gd name="T3" fmla="*/ 2147483647 h 62"/>
              <a:gd name="T4" fmla="*/ 2147483647 w 62"/>
              <a:gd name="T5" fmla="*/ 2147483647 h 62"/>
              <a:gd name="T6" fmla="*/ 2147483647 w 62"/>
              <a:gd name="T7" fmla="*/ 2147483647 h 62"/>
              <a:gd name="T8" fmla="*/ 2147483647 w 62"/>
              <a:gd name="T9" fmla="*/ 2147483647 h 62"/>
              <a:gd name="T10" fmla="*/ 2147483647 w 62"/>
              <a:gd name="T11" fmla="*/ 2147483647 h 62"/>
              <a:gd name="T12" fmla="*/ 2147483647 w 62"/>
              <a:gd name="T13" fmla="*/ 2147483647 h 62"/>
              <a:gd name="T14" fmla="*/ 2147483647 w 62"/>
              <a:gd name="T15" fmla="*/ 2147483647 h 62"/>
              <a:gd name="T16" fmla="*/ 2147483647 w 62"/>
              <a:gd name="T17" fmla="*/ 2147483647 h 62"/>
              <a:gd name="T18" fmla="*/ 2147483647 w 62"/>
              <a:gd name="T19" fmla="*/ 2147483647 h 62"/>
              <a:gd name="T20" fmla="*/ 2147483647 w 62"/>
              <a:gd name="T21" fmla="*/ 2147483647 h 62"/>
              <a:gd name="T22" fmla="*/ 2147483647 w 62"/>
              <a:gd name="T23" fmla="*/ 2147483647 h 62"/>
              <a:gd name="T24" fmla="*/ 2147483647 w 62"/>
              <a:gd name="T25" fmla="*/ 2147483647 h 62"/>
              <a:gd name="T26" fmla="*/ 2147483647 w 62"/>
              <a:gd name="T27" fmla="*/ 2147483647 h 62"/>
              <a:gd name="T28" fmla="*/ 2147483647 w 62"/>
              <a:gd name="T29" fmla="*/ 2147483647 h 62"/>
              <a:gd name="T30" fmla="*/ 2147483647 w 62"/>
              <a:gd name="T31" fmla="*/ 2147483647 h 62"/>
              <a:gd name="T32" fmla="*/ 2147483647 w 62"/>
              <a:gd name="T33" fmla="*/ 2147483647 h 62"/>
              <a:gd name="T34" fmla="*/ 2147483647 w 62"/>
              <a:gd name="T35" fmla="*/ 2147483647 h 62"/>
              <a:gd name="T36" fmla="*/ 2147483647 w 62"/>
              <a:gd name="T37" fmla="*/ 2147483647 h 62"/>
              <a:gd name="T38" fmla="*/ 2147483647 w 62"/>
              <a:gd name="T39" fmla="*/ 2147483647 h 62"/>
              <a:gd name="T40" fmla="*/ 2147483647 w 62"/>
              <a:gd name="T41" fmla="*/ 0 h 62"/>
              <a:gd name="T42" fmla="*/ 2147483647 w 62"/>
              <a:gd name="T43" fmla="*/ 2147483647 h 62"/>
              <a:gd name="T44" fmla="*/ 2147483647 w 62"/>
              <a:gd name="T45" fmla="*/ 2147483647 h 62"/>
              <a:gd name="T46" fmla="*/ 2147483647 w 62"/>
              <a:gd name="T47" fmla="*/ 2147483647 h 62"/>
              <a:gd name="T48" fmla="*/ 2147483647 w 62"/>
              <a:gd name="T49" fmla="*/ 2147483647 h 62"/>
              <a:gd name="T50" fmla="*/ 2147483647 w 62"/>
              <a:gd name="T51" fmla="*/ 2147483647 h 62"/>
              <a:gd name="T52" fmla="*/ 2147483647 w 62"/>
              <a:gd name="T53" fmla="*/ 2147483647 h 62"/>
              <a:gd name="T54" fmla="*/ 2147483647 w 62"/>
              <a:gd name="T55" fmla="*/ 2147483647 h 62"/>
              <a:gd name="T56" fmla="*/ 2147483647 w 62"/>
              <a:gd name="T57" fmla="*/ 2147483647 h 62"/>
              <a:gd name="T58" fmla="*/ 2147483647 w 62"/>
              <a:gd name="T59" fmla="*/ 2147483647 h 62"/>
              <a:gd name="T60" fmla="*/ 2147483647 w 62"/>
              <a:gd name="T61" fmla="*/ 2147483647 h 62"/>
              <a:gd name="T62" fmla="*/ 2147483647 w 62"/>
              <a:gd name="T63" fmla="*/ 2147483647 h 62"/>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62"/>
              <a:gd name="T97" fmla="*/ 0 h 62"/>
              <a:gd name="T98" fmla="*/ 62 w 62"/>
              <a:gd name="T99" fmla="*/ 62 h 62"/>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62" h="62">
                <a:moveTo>
                  <a:pt x="5" y="24"/>
                </a:moveTo>
                <a:lnTo>
                  <a:pt x="5" y="24"/>
                </a:lnTo>
                <a:lnTo>
                  <a:pt x="6" y="25"/>
                </a:lnTo>
                <a:lnTo>
                  <a:pt x="8" y="28"/>
                </a:lnTo>
                <a:lnTo>
                  <a:pt x="9" y="31"/>
                </a:lnTo>
                <a:lnTo>
                  <a:pt x="11" y="35"/>
                </a:lnTo>
                <a:lnTo>
                  <a:pt x="14" y="41"/>
                </a:lnTo>
                <a:lnTo>
                  <a:pt x="18" y="47"/>
                </a:lnTo>
                <a:lnTo>
                  <a:pt x="22" y="55"/>
                </a:lnTo>
                <a:lnTo>
                  <a:pt x="24" y="56"/>
                </a:lnTo>
                <a:lnTo>
                  <a:pt x="25" y="58"/>
                </a:lnTo>
                <a:lnTo>
                  <a:pt x="27" y="59"/>
                </a:lnTo>
                <a:lnTo>
                  <a:pt x="28" y="61"/>
                </a:lnTo>
                <a:lnTo>
                  <a:pt x="30" y="62"/>
                </a:lnTo>
                <a:lnTo>
                  <a:pt x="31" y="62"/>
                </a:lnTo>
                <a:lnTo>
                  <a:pt x="33" y="62"/>
                </a:lnTo>
                <a:lnTo>
                  <a:pt x="34" y="62"/>
                </a:lnTo>
                <a:lnTo>
                  <a:pt x="39" y="61"/>
                </a:lnTo>
                <a:lnTo>
                  <a:pt x="42" y="59"/>
                </a:lnTo>
                <a:lnTo>
                  <a:pt x="46" y="58"/>
                </a:lnTo>
                <a:lnTo>
                  <a:pt x="51" y="56"/>
                </a:lnTo>
                <a:lnTo>
                  <a:pt x="55" y="55"/>
                </a:lnTo>
                <a:lnTo>
                  <a:pt x="58" y="52"/>
                </a:lnTo>
                <a:lnTo>
                  <a:pt x="61" y="49"/>
                </a:lnTo>
                <a:lnTo>
                  <a:pt x="62" y="46"/>
                </a:lnTo>
                <a:lnTo>
                  <a:pt x="62" y="41"/>
                </a:lnTo>
                <a:lnTo>
                  <a:pt x="62" y="38"/>
                </a:lnTo>
                <a:lnTo>
                  <a:pt x="62" y="35"/>
                </a:lnTo>
                <a:lnTo>
                  <a:pt x="61" y="32"/>
                </a:lnTo>
                <a:lnTo>
                  <a:pt x="58" y="28"/>
                </a:lnTo>
                <a:lnTo>
                  <a:pt x="56" y="25"/>
                </a:lnTo>
                <a:lnTo>
                  <a:pt x="53" y="22"/>
                </a:lnTo>
                <a:lnTo>
                  <a:pt x="51" y="19"/>
                </a:lnTo>
                <a:lnTo>
                  <a:pt x="46" y="16"/>
                </a:lnTo>
                <a:lnTo>
                  <a:pt x="43" y="13"/>
                </a:lnTo>
                <a:lnTo>
                  <a:pt x="39" y="12"/>
                </a:lnTo>
                <a:lnTo>
                  <a:pt x="34" y="9"/>
                </a:lnTo>
                <a:lnTo>
                  <a:pt x="30" y="7"/>
                </a:lnTo>
                <a:lnTo>
                  <a:pt x="25" y="4"/>
                </a:lnTo>
                <a:lnTo>
                  <a:pt x="21" y="3"/>
                </a:lnTo>
                <a:lnTo>
                  <a:pt x="17" y="1"/>
                </a:lnTo>
                <a:lnTo>
                  <a:pt x="14" y="0"/>
                </a:lnTo>
                <a:lnTo>
                  <a:pt x="11" y="1"/>
                </a:lnTo>
                <a:lnTo>
                  <a:pt x="9" y="3"/>
                </a:lnTo>
                <a:lnTo>
                  <a:pt x="6" y="4"/>
                </a:lnTo>
                <a:lnTo>
                  <a:pt x="5" y="7"/>
                </a:lnTo>
                <a:lnTo>
                  <a:pt x="3" y="9"/>
                </a:lnTo>
                <a:lnTo>
                  <a:pt x="2" y="12"/>
                </a:lnTo>
                <a:lnTo>
                  <a:pt x="0" y="15"/>
                </a:lnTo>
                <a:lnTo>
                  <a:pt x="2" y="15"/>
                </a:lnTo>
                <a:lnTo>
                  <a:pt x="2" y="16"/>
                </a:lnTo>
                <a:lnTo>
                  <a:pt x="3" y="18"/>
                </a:lnTo>
                <a:lnTo>
                  <a:pt x="3" y="19"/>
                </a:lnTo>
                <a:lnTo>
                  <a:pt x="3" y="21"/>
                </a:lnTo>
                <a:lnTo>
                  <a:pt x="3" y="22"/>
                </a:lnTo>
                <a:lnTo>
                  <a:pt x="5" y="24"/>
                </a:lnTo>
                <a:lnTo>
                  <a:pt x="3" y="24"/>
                </a:lnTo>
                <a:lnTo>
                  <a:pt x="5" y="24"/>
                </a:lnTo>
              </a:path>
            </a:pathLst>
          </a:custGeom>
          <a:solidFill>
            <a:srgbClr val="FFFF00"/>
          </a:solidFill>
          <a:ln w="4763">
            <a:solidFill>
              <a:srgbClr val="990000"/>
            </a:solidFill>
            <a:round/>
            <a:headEnd/>
            <a:tailEnd/>
          </a:ln>
        </p:spPr>
        <p:txBody>
          <a:bodyPr/>
          <a:lstStyle/>
          <a:p>
            <a:endParaRPr lang="en-US"/>
          </a:p>
        </p:txBody>
      </p:sp>
      <p:sp>
        <p:nvSpPr>
          <p:cNvPr id="53447" name="Freeform 198"/>
          <p:cNvSpPr>
            <a:spLocks/>
          </p:cNvSpPr>
          <p:nvPr/>
        </p:nvSpPr>
        <p:spPr bwMode="auto">
          <a:xfrm>
            <a:off x="6303963" y="4438654"/>
            <a:ext cx="87312" cy="98425"/>
          </a:xfrm>
          <a:custGeom>
            <a:avLst/>
            <a:gdLst>
              <a:gd name="T0" fmla="*/ 2147483647 w 62"/>
              <a:gd name="T1" fmla="*/ 2147483647 h 62"/>
              <a:gd name="T2" fmla="*/ 2147483647 w 62"/>
              <a:gd name="T3" fmla="*/ 2147483647 h 62"/>
              <a:gd name="T4" fmla="*/ 2147483647 w 62"/>
              <a:gd name="T5" fmla="*/ 2147483647 h 62"/>
              <a:gd name="T6" fmla="*/ 2147483647 w 62"/>
              <a:gd name="T7" fmla="*/ 2147483647 h 62"/>
              <a:gd name="T8" fmla="*/ 2147483647 w 62"/>
              <a:gd name="T9" fmla="*/ 2147483647 h 62"/>
              <a:gd name="T10" fmla="*/ 2147483647 w 62"/>
              <a:gd name="T11" fmla="*/ 2147483647 h 62"/>
              <a:gd name="T12" fmla="*/ 2147483647 w 62"/>
              <a:gd name="T13" fmla="*/ 2147483647 h 62"/>
              <a:gd name="T14" fmla="*/ 2147483647 w 62"/>
              <a:gd name="T15" fmla="*/ 2147483647 h 62"/>
              <a:gd name="T16" fmla="*/ 2147483647 w 62"/>
              <a:gd name="T17" fmla="*/ 2147483647 h 62"/>
              <a:gd name="T18" fmla="*/ 2147483647 w 62"/>
              <a:gd name="T19" fmla="*/ 2147483647 h 62"/>
              <a:gd name="T20" fmla="*/ 2147483647 w 62"/>
              <a:gd name="T21" fmla="*/ 2147483647 h 62"/>
              <a:gd name="T22" fmla="*/ 2147483647 w 62"/>
              <a:gd name="T23" fmla="*/ 2147483647 h 62"/>
              <a:gd name="T24" fmla="*/ 2147483647 w 62"/>
              <a:gd name="T25" fmla="*/ 2147483647 h 62"/>
              <a:gd name="T26" fmla="*/ 2147483647 w 62"/>
              <a:gd name="T27" fmla="*/ 2147483647 h 62"/>
              <a:gd name="T28" fmla="*/ 2147483647 w 62"/>
              <a:gd name="T29" fmla="*/ 2147483647 h 62"/>
              <a:gd name="T30" fmla="*/ 2147483647 w 62"/>
              <a:gd name="T31" fmla="*/ 2147483647 h 62"/>
              <a:gd name="T32" fmla="*/ 2147483647 w 62"/>
              <a:gd name="T33" fmla="*/ 2147483647 h 62"/>
              <a:gd name="T34" fmla="*/ 2147483647 w 62"/>
              <a:gd name="T35" fmla="*/ 2147483647 h 62"/>
              <a:gd name="T36" fmla="*/ 2147483647 w 62"/>
              <a:gd name="T37" fmla="*/ 2147483647 h 62"/>
              <a:gd name="T38" fmla="*/ 2147483647 w 62"/>
              <a:gd name="T39" fmla="*/ 2147483647 h 62"/>
              <a:gd name="T40" fmla="*/ 2147483647 w 62"/>
              <a:gd name="T41" fmla="*/ 0 h 62"/>
              <a:gd name="T42" fmla="*/ 2147483647 w 62"/>
              <a:gd name="T43" fmla="*/ 2147483647 h 62"/>
              <a:gd name="T44" fmla="*/ 2147483647 w 62"/>
              <a:gd name="T45" fmla="*/ 2147483647 h 62"/>
              <a:gd name="T46" fmla="*/ 2147483647 w 62"/>
              <a:gd name="T47" fmla="*/ 2147483647 h 62"/>
              <a:gd name="T48" fmla="*/ 2147483647 w 62"/>
              <a:gd name="T49" fmla="*/ 2147483647 h 62"/>
              <a:gd name="T50" fmla="*/ 2147483647 w 62"/>
              <a:gd name="T51" fmla="*/ 2147483647 h 62"/>
              <a:gd name="T52" fmla="*/ 2147483647 w 62"/>
              <a:gd name="T53" fmla="*/ 2147483647 h 62"/>
              <a:gd name="T54" fmla="*/ 2147483647 w 62"/>
              <a:gd name="T55" fmla="*/ 2147483647 h 62"/>
              <a:gd name="T56" fmla="*/ 2147483647 w 62"/>
              <a:gd name="T57" fmla="*/ 2147483647 h 62"/>
              <a:gd name="T58" fmla="*/ 2147483647 w 62"/>
              <a:gd name="T59" fmla="*/ 2147483647 h 62"/>
              <a:gd name="T60" fmla="*/ 2147483647 w 62"/>
              <a:gd name="T61" fmla="*/ 2147483647 h 62"/>
              <a:gd name="T62" fmla="*/ 2147483647 w 62"/>
              <a:gd name="T63" fmla="*/ 2147483647 h 62"/>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62"/>
              <a:gd name="T97" fmla="*/ 0 h 62"/>
              <a:gd name="T98" fmla="*/ 62 w 62"/>
              <a:gd name="T99" fmla="*/ 62 h 62"/>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62" h="62">
                <a:moveTo>
                  <a:pt x="5" y="24"/>
                </a:moveTo>
                <a:lnTo>
                  <a:pt x="5" y="24"/>
                </a:lnTo>
                <a:lnTo>
                  <a:pt x="6" y="25"/>
                </a:lnTo>
                <a:lnTo>
                  <a:pt x="8" y="28"/>
                </a:lnTo>
                <a:lnTo>
                  <a:pt x="9" y="31"/>
                </a:lnTo>
                <a:lnTo>
                  <a:pt x="11" y="35"/>
                </a:lnTo>
                <a:lnTo>
                  <a:pt x="14" y="41"/>
                </a:lnTo>
                <a:lnTo>
                  <a:pt x="18" y="47"/>
                </a:lnTo>
                <a:lnTo>
                  <a:pt x="22" y="55"/>
                </a:lnTo>
                <a:lnTo>
                  <a:pt x="24" y="56"/>
                </a:lnTo>
                <a:lnTo>
                  <a:pt x="25" y="58"/>
                </a:lnTo>
                <a:lnTo>
                  <a:pt x="27" y="59"/>
                </a:lnTo>
                <a:lnTo>
                  <a:pt x="28" y="61"/>
                </a:lnTo>
                <a:lnTo>
                  <a:pt x="30" y="62"/>
                </a:lnTo>
                <a:lnTo>
                  <a:pt x="31" y="62"/>
                </a:lnTo>
                <a:lnTo>
                  <a:pt x="33" y="62"/>
                </a:lnTo>
                <a:lnTo>
                  <a:pt x="34" y="62"/>
                </a:lnTo>
                <a:lnTo>
                  <a:pt x="39" y="61"/>
                </a:lnTo>
                <a:lnTo>
                  <a:pt x="42" y="59"/>
                </a:lnTo>
                <a:lnTo>
                  <a:pt x="46" y="58"/>
                </a:lnTo>
                <a:lnTo>
                  <a:pt x="51" y="56"/>
                </a:lnTo>
                <a:lnTo>
                  <a:pt x="55" y="55"/>
                </a:lnTo>
                <a:lnTo>
                  <a:pt x="58" y="52"/>
                </a:lnTo>
                <a:lnTo>
                  <a:pt x="61" y="49"/>
                </a:lnTo>
                <a:lnTo>
                  <a:pt x="62" y="46"/>
                </a:lnTo>
                <a:lnTo>
                  <a:pt x="62" y="41"/>
                </a:lnTo>
                <a:lnTo>
                  <a:pt x="62" y="38"/>
                </a:lnTo>
                <a:lnTo>
                  <a:pt x="62" y="35"/>
                </a:lnTo>
                <a:lnTo>
                  <a:pt x="61" y="32"/>
                </a:lnTo>
                <a:lnTo>
                  <a:pt x="58" y="28"/>
                </a:lnTo>
                <a:lnTo>
                  <a:pt x="56" y="25"/>
                </a:lnTo>
                <a:lnTo>
                  <a:pt x="53" y="22"/>
                </a:lnTo>
                <a:lnTo>
                  <a:pt x="51" y="19"/>
                </a:lnTo>
                <a:lnTo>
                  <a:pt x="46" y="16"/>
                </a:lnTo>
                <a:lnTo>
                  <a:pt x="43" y="13"/>
                </a:lnTo>
                <a:lnTo>
                  <a:pt x="39" y="12"/>
                </a:lnTo>
                <a:lnTo>
                  <a:pt x="34" y="9"/>
                </a:lnTo>
                <a:lnTo>
                  <a:pt x="30" y="7"/>
                </a:lnTo>
                <a:lnTo>
                  <a:pt x="25" y="4"/>
                </a:lnTo>
                <a:lnTo>
                  <a:pt x="21" y="3"/>
                </a:lnTo>
                <a:lnTo>
                  <a:pt x="17" y="1"/>
                </a:lnTo>
                <a:lnTo>
                  <a:pt x="14" y="0"/>
                </a:lnTo>
                <a:lnTo>
                  <a:pt x="11" y="1"/>
                </a:lnTo>
                <a:lnTo>
                  <a:pt x="9" y="3"/>
                </a:lnTo>
                <a:lnTo>
                  <a:pt x="6" y="4"/>
                </a:lnTo>
                <a:lnTo>
                  <a:pt x="5" y="7"/>
                </a:lnTo>
                <a:lnTo>
                  <a:pt x="3" y="9"/>
                </a:lnTo>
                <a:lnTo>
                  <a:pt x="2" y="12"/>
                </a:lnTo>
                <a:lnTo>
                  <a:pt x="0" y="15"/>
                </a:lnTo>
                <a:lnTo>
                  <a:pt x="2" y="15"/>
                </a:lnTo>
                <a:lnTo>
                  <a:pt x="2" y="16"/>
                </a:lnTo>
                <a:lnTo>
                  <a:pt x="3" y="18"/>
                </a:lnTo>
                <a:lnTo>
                  <a:pt x="3" y="19"/>
                </a:lnTo>
                <a:lnTo>
                  <a:pt x="3" y="21"/>
                </a:lnTo>
                <a:lnTo>
                  <a:pt x="3" y="22"/>
                </a:lnTo>
                <a:lnTo>
                  <a:pt x="5" y="24"/>
                </a:lnTo>
                <a:lnTo>
                  <a:pt x="3" y="24"/>
                </a:lnTo>
                <a:lnTo>
                  <a:pt x="5" y="24"/>
                </a:lnTo>
              </a:path>
            </a:pathLst>
          </a:custGeom>
          <a:solidFill>
            <a:srgbClr val="FFFF00"/>
          </a:solidFill>
          <a:ln w="4763">
            <a:solidFill>
              <a:srgbClr val="990000"/>
            </a:solidFill>
            <a:round/>
            <a:headEnd/>
            <a:tailEnd/>
          </a:ln>
        </p:spPr>
        <p:txBody>
          <a:bodyPr/>
          <a:lstStyle/>
          <a:p>
            <a:endParaRPr lang="en-US"/>
          </a:p>
        </p:txBody>
      </p:sp>
      <p:sp>
        <p:nvSpPr>
          <p:cNvPr id="53448" name="Freeform 199"/>
          <p:cNvSpPr>
            <a:spLocks/>
          </p:cNvSpPr>
          <p:nvPr/>
        </p:nvSpPr>
        <p:spPr bwMode="auto">
          <a:xfrm>
            <a:off x="6242050" y="4386263"/>
            <a:ext cx="69851" cy="63500"/>
          </a:xfrm>
          <a:custGeom>
            <a:avLst/>
            <a:gdLst>
              <a:gd name="T0" fmla="*/ 2147483647 w 50"/>
              <a:gd name="T1" fmla="*/ 2147483647 h 40"/>
              <a:gd name="T2" fmla="*/ 2147483647 w 50"/>
              <a:gd name="T3" fmla="*/ 2147483647 h 40"/>
              <a:gd name="T4" fmla="*/ 2147483647 w 50"/>
              <a:gd name="T5" fmla="*/ 2147483647 h 40"/>
              <a:gd name="T6" fmla="*/ 2147483647 w 50"/>
              <a:gd name="T7" fmla="*/ 2147483647 h 40"/>
              <a:gd name="T8" fmla="*/ 2147483647 w 50"/>
              <a:gd name="T9" fmla="*/ 2147483647 h 40"/>
              <a:gd name="T10" fmla="*/ 2147483647 w 50"/>
              <a:gd name="T11" fmla="*/ 2147483647 h 40"/>
              <a:gd name="T12" fmla="*/ 2147483647 w 50"/>
              <a:gd name="T13" fmla="*/ 2147483647 h 40"/>
              <a:gd name="T14" fmla="*/ 2147483647 w 50"/>
              <a:gd name="T15" fmla="*/ 2147483647 h 40"/>
              <a:gd name="T16" fmla="*/ 2147483647 w 50"/>
              <a:gd name="T17" fmla="*/ 2147483647 h 40"/>
              <a:gd name="T18" fmla="*/ 2147483647 w 50"/>
              <a:gd name="T19" fmla="*/ 2147483647 h 40"/>
              <a:gd name="T20" fmla="*/ 2147483647 w 50"/>
              <a:gd name="T21" fmla="*/ 2147483647 h 40"/>
              <a:gd name="T22" fmla="*/ 2147483647 w 50"/>
              <a:gd name="T23" fmla="*/ 2147483647 h 40"/>
              <a:gd name="T24" fmla="*/ 2147483647 w 50"/>
              <a:gd name="T25" fmla="*/ 2147483647 h 40"/>
              <a:gd name="T26" fmla="*/ 2147483647 w 50"/>
              <a:gd name="T27" fmla="*/ 2147483647 h 40"/>
              <a:gd name="T28" fmla="*/ 2147483647 w 50"/>
              <a:gd name="T29" fmla="*/ 2147483647 h 40"/>
              <a:gd name="T30" fmla="*/ 2147483647 w 50"/>
              <a:gd name="T31" fmla="*/ 2147483647 h 40"/>
              <a:gd name="T32" fmla="*/ 2147483647 w 50"/>
              <a:gd name="T33" fmla="*/ 2147483647 h 40"/>
              <a:gd name="T34" fmla="*/ 2147483647 w 50"/>
              <a:gd name="T35" fmla="*/ 2147483647 h 40"/>
              <a:gd name="T36" fmla="*/ 2147483647 w 50"/>
              <a:gd name="T37" fmla="*/ 2147483647 h 40"/>
              <a:gd name="T38" fmla="*/ 2147483647 w 50"/>
              <a:gd name="T39" fmla="*/ 2147483647 h 40"/>
              <a:gd name="T40" fmla="*/ 2147483647 w 50"/>
              <a:gd name="T41" fmla="*/ 2147483647 h 40"/>
              <a:gd name="T42" fmla="*/ 2147483647 w 50"/>
              <a:gd name="T43" fmla="*/ 2147483647 h 40"/>
              <a:gd name="T44" fmla="*/ 2147483647 w 50"/>
              <a:gd name="T45" fmla="*/ 2147483647 h 40"/>
              <a:gd name="T46" fmla="*/ 2147483647 w 50"/>
              <a:gd name="T47" fmla="*/ 2147483647 h 40"/>
              <a:gd name="T48" fmla="*/ 2147483647 w 50"/>
              <a:gd name="T49" fmla="*/ 2147483647 h 40"/>
              <a:gd name="T50" fmla="*/ 2147483647 w 50"/>
              <a:gd name="T51" fmla="*/ 2147483647 h 40"/>
              <a:gd name="T52" fmla="*/ 2147483647 w 50"/>
              <a:gd name="T53" fmla="*/ 2147483647 h 40"/>
              <a:gd name="T54" fmla="*/ 2147483647 w 50"/>
              <a:gd name="T55" fmla="*/ 2147483647 h 40"/>
              <a:gd name="T56" fmla="*/ 2147483647 w 50"/>
              <a:gd name="T57" fmla="*/ 2147483647 h 40"/>
              <a:gd name="T58" fmla="*/ 2147483647 w 50"/>
              <a:gd name="T59" fmla="*/ 2147483647 h 40"/>
              <a:gd name="T60" fmla="*/ 2147483647 w 50"/>
              <a:gd name="T61" fmla="*/ 2147483647 h 40"/>
              <a:gd name="T62" fmla="*/ 2147483647 w 50"/>
              <a:gd name="T63" fmla="*/ 2147483647 h 40"/>
              <a:gd name="T64" fmla="*/ 2147483647 w 50"/>
              <a:gd name="T65" fmla="*/ 2147483647 h 40"/>
              <a:gd name="T66" fmla="*/ 2147483647 w 50"/>
              <a:gd name="T67" fmla="*/ 2147483647 h 40"/>
              <a:gd name="T68" fmla="*/ 2147483647 w 50"/>
              <a:gd name="T69" fmla="*/ 2147483647 h 40"/>
              <a:gd name="T70" fmla="*/ 2147483647 w 50"/>
              <a:gd name="T71" fmla="*/ 2147483647 h 40"/>
              <a:gd name="T72" fmla="*/ 2147483647 w 50"/>
              <a:gd name="T73" fmla="*/ 2147483647 h 40"/>
              <a:gd name="T74" fmla="*/ 2147483647 w 50"/>
              <a:gd name="T75" fmla="*/ 0 h 40"/>
              <a:gd name="T76" fmla="*/ 2147483647 w 50"/>
              <a:gd name="T77" fmla="*/ 0 h 40"/>
              <a:gd name="T78" fmla="*/ 2147483647 w 50"/>
              <a:gd name="T79" fmla="*/ 0 h 40"/>
              <a:gd name="T80" fmla="*/ 2147483647 w 50"/>
              <a:gd name="T81" fmla="*/ 2147483647 h 40"/>
              <a:gd name="T82" fmla="*/ 2147483647 w 50"/>
              <a:gd name="T83" fmla="*/ 2147483647 h 40"/>
              <a:gd name="T84" fmla="*/ 2147483647 w 50"/>
              <a:gd name="T85" fmla="*/ 2147483647 h 40"/>
              <a:gd name="T86" fmla="*/ 0 w 50"/>
              <a:gd name="T87" fmla="*/ 2147483647 h 40"/>
              <a:gd name="T88" fmla="*/ 0 w 50"/>
              <a:gd name="T89" fmla="*/ 2147483647 h 40"/>
              <a:gd name="T90" fmla="*/ 0 w 50"/>
              <a:gd name="T91" fmla="*/ 2147483647 h 40"/>
              <a:gd name="T92" fmla="*/ 2147483647 w 50"/>
              <a:gd name="T93" fmla="*/ 2147483647 h 40"/>
              <a:gd name="T94" fmla="*/ 2147483647 w 50"/>
              <a:gd name="T95" fmla="*/ 2147483647 h 40"/>
              <a:gd name="T96" fmla="*/ 2147483647 w 50"/>
              <a:gd name="T97" fmla="*/ 2147483647 h 40"/>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50"/>
              <a:gd name="T148" fmla="*/ 0 h 40"/>
              <a:gd name="T149" fmla="*/ 50 w 50"/>
              <a:gd name="T150" fmla="*/ 40 h 40"/>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50" h="40">
                <a:moveTo>
                  <a:pt x="6" y="30"/>
                </a:moveTo>
                <a:lnTo>
                  <a:pt x="10" y="33"/>
                </a:lnTo>
                <a:lnTo>
                  <a:pt x="13" y="34"/>
                </a:lnTo>
                <a:lnTo>
                  <a:pt x="18" y="37"/>
                </a:lnTo>
                <a:lnTo>
                  <a:pt x="21" y="39"/>
                </a:lnTo>
                <a:lnTo>
                  <a:pt x="25" y="40"/>
                </a:lnTo>
                <a:lnTo>
                  <a:pt x="28" y="40"/>
                </a:lnTo>
                <a:lnTo>
                  <a:pt x="32" y="40"/>
                </a:lnTo>
                <a:lnTo>
                  <a:pt x="37" y="39"/>
                </a:lnTo>
                <a:lnTo>
                  <a:pt x="40" y="37"/>
                </a:lnTo>
                <a:lnTo>
                  <a:pt x="43" y="34"/>
                </a:lnTo>
                <a:lnTo>
                  <a:pt x="43" y="33"/>
                </a:lnTo>
                <a:lnTo>
                  <a:pt x="44" y="30"/>
                </a:lnTo>
                <a:lnTo>
                  <a:pt x="44" y="27"/>
                </a:lnTo>
                <a:lnTo>
                  <a:pt x="46" y="24"/>
                </a:lnTo>
                <a:lnTo>
                  <a:pt x="46" y="21"/>
                </a:lnTo>
                <a:lnTo>
                  <a:pt x="47" y="18"/>
                </a:lnTo>
                <a:lnTo>
                  <a:pt x="49" y="17"/>
                </a:lnTo>
                <a:lnTo>
                  <a:pt x="49" y="15"/>
                </a:lnTo>
                <a:lnTo>
                  <a:pt x="50" y="14"/>
                </a:lnTo>
                <a:lnTo>
                  <a:pt x="50" y="11"/>
                </a:lnTo>
                <a:lnTo>
                  <a:pt x="49" y="9"/>
                </a:lnTo>
                <a:lnTo>
                  <a:pt x="49" y="8"/>
                </a:lnTo>
                <a:lnTo>
                  <a:pt x="47" y="6"/>
                </a:lnTo>
                <a:lnTo>
                  <a:pt x="46" y="5"/>
                </a:lnTo>
                <a:lnTo>
                  <a:pt x="44" y="3"/>
                </a:lnTo>
                <a:lnTo>
                  <a:pt x="43" y="3"/>
                </a:lnTo>
                <a:lnTo>
                  <a:pt x="40" y="3"/>
                </a:lnTo>
                <a:lnTo>
                  <a:pt x="38" y="3"/>
                </a:lnTo>
                <a:lnTo>
                  <a:pt x="37" y="3"/>
                </a:lnTo>
                <a:lnTo>
                  <a:pt x="34" y="5"/>
                </a:lnTo>
                <a:lnTo>
                  <a:pt x="32" y="5"/>
                </a:lnTo>
                <a:lnTo>
                  <a:pt x="31" y="5"/>
                </a:lnTo>
                <a:lnTo>
                  <a:pt x="28" y="3"/>
                </a:lnTo>
                <a:lnTo>
                  <a:pt x="25" y="3"/>
                </a:lnTo>
                <a:lnTo>
                  <a:pt x="22" y="2"/>
                </a:lnTo>
                <a:lnTo>
                  <a:pt x="21" y="2"/>
                </a:lnTo>
                <a:lnTo>
                  <a:pt x="18" y="0"/>
                </a:lnTo>
                <a:lnTo>
                  <a:pt x="15" y="0"/>
                </a:lnTo>
                <a:lnTo>
                  <a:pt x="12" y="0"/>
                </a:lnTo>
                <a:lnTo>
                  <a:pt x="10" y="2"/>
                </a:lnTo>
                <a:lnTo>
                  <a:pt x="6" y="3"/>
                </a:lnTo>
                <a:lnTo>
                  <a:pt x="3" y="8"/>
                </a:lnTo>
                <a:lnTo>
                  <a:pt x="0" y="11"/>
                </a:lnTo>
                <a:lnTo>
                  <a:pt x="0" y="15"/>
                </a:lnTo>
                <a:lnTo>
                  <a:pt x="0" y="20"/>
                </a:lnTo>
                <a:lnTo>
                  <a:pt x="1" y="24"/>
                </a:lnTo>
                <a:lnTo>
                  <a:pt x="3" y="27"/>
                </a:lnTo>
                <a:lnTo>
                  <a:pt x="6" y="30"/>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449" name="Freeform 200"/>
          <p:cNvSpPr>
            <a:spLocks/>
          </p:cNvSpPr>
          <p:nvPr/>
        </p:nvSpPr>
        <p:spPr bwMode="auto">
          <a:xfrm>
            <a:off x="6242050" y="4386263"/>
            <a:ext cx="69851" cy="63500"/>
          </a:xfrm>
          <a:custGeom>
            <a:avLst/>
            <a:gdLst>
              <a:gd name="T0" fmla="*/ 2147483647 w 50"/>
              <a:gd name="T1" fmla="*/ 2147483647 h 40"/>
              <a:gd name="T2" fmla="*/ 2147483647 w 50"/>
              <a:gd name="T3" fmla="*/ 2147483647 h 40"/>
              <a:gd name="T4" fmla="*/ 2147483647 w 50"/>
              <a:gd name="T5" fmla="*/ 2147483647 h 40"/>
              <a:gd name="T6" fmla="*/ 2147483647 w 50"/>
              <a:gd name="T7" fmla="*/ 2147483647 h 40"/>
              <a:gd name="T8" fmla="*/ 2147483647 w 50"/>
              <a:gd name="T9" fmla="*/ 2147483647 h 40"/>
              <a:gd name="T10" fmla="*/ 2147483647 w 50"/>
              <a:gd name="T11" fmla="*/ 2147483647 h 40"/>
              <a:gd name="T12" fmla="*/ 2147483647 w 50"/>
              <a:gd name="T13" fmla="*/ 2147483647 h 40"/>
              <a:gd name="T14" fmla="*/ 2147483647 w 50"/>
              <a:gd name="T15" fmla="*/ 2147483647 h 40"/>
              <a:gd name="T16" fmla="*/ 2147483647 w 50"/>
              <a:gd name="T17" fmla="*/ 2147483647 h 40"/>
              <a:gd name="T18" fmla="*/ 2147483647 w 50"/>
              <a:gd name="T19" fmla="*/ 2147483647 h 40"/>
              <a:gd name="T20" fmla="*/ 2147483647 w 50"/>
              <a:gd name="T21" fmla="*/ 2147483647 h 40"/>
              <a:gd name="T22" fmla="*/ 2147483647 w 50"/>
              <a:gd name="T23" fmla="*/ 2147483647 h 40"/>
              <a:gd name="T24" fmla="*/ 2147483647 w 50"/>
              <a:gd name="T25" fmla="*/ 2147483647 h 40"/>
              <a:gd name="T26" fmla="*/ 2147483647 w 50"/>
              <a:gd name="T27" fmla="*/ 2147483647 h 40"/>
              <a:gd name="T28" fmla="*/ 2147483647 w 50"/>
              <a:gd name="T29" fmla="*/ 2147483647 h 40"/>
              <a:gd name="T30" fmla="*/ 2147483647 w 50"/>
              <a:gd name="T31" fmla="*/ 2147483647 h 40"/>
              <a:gd name="T32" fmla="*/ 2147483647 w 50"/>
              <a:gd name="T33" fmla="*/ 2147483647 h 40"/>
              <a:gd name="T34" fmla="*/ 2147483647 w 50"/>
              <a:gd name="T35" fmla="*/ 2147483647 h 40"/>
              <a:gd name="T36" fmla="*/ 2147483647 w 50"/>
              <a:gd name="T37" fmla="*/ 2147483647 h 40"/>
              <a:gd name="T38" fmla="*/ 2147483647 w 50"/>
              <a:gd name="T39" fmla="*/ 2147483647 h 40"/>
              <a:gd name="T40" fmla="*/ 2147483647 w 50"/>
              <a:gd name="T41" fmla="*/ 2147483647 h 40"/>
              <a:gd name="T42" fmla="*/ 2147483647 w 50"/>
              <a:gd name="T43" fmla="*/ 2147483647 h 40"/>
              <a:gd name="T44" fmla="*/ 2147483647 w 50"/>
              <a:gd name="T45" fmla="*/ 2147483647 h 40"/>
              <a:gd name="T46" fmla="*/ 2147483647 w 50"/>
              <a:gd name="T47" fmla="*/ 2147483647 h 40"/>
              <a:gd name="T48" fmla="*/ 2147483647 w 50"/>
              <a:gd name="T49" fmla="*/ 2147483647 h 40"/>
              <a:gd name="T50" fmla="*/ 2147483647 w 50"/>
              <a:gd name="T51" fmla="*/ 2147483647 h 40"/>
              <a:gd name="T52" fmla="*/ 2147483647 w 50"/>
              <a:gd name="T53" fmla="*/ 2147483647 h 40"/>
              <a:gd name="T54" fmla="*/ 2147483647 w 50"/>
              <a:gd name="T55" fmla="*/ 2147483647 h 40"/>
              <a:gd name="T56" fmla="*/ 2147483647 w 50"/>
              <a:gd name="T57" fmla="*/ 2147483647 h 40"/>
              <a:gd name="T58" fmla="*/ 2147483647 w 50"/>
              <a:gd name="T59" fmla="*/ 2147483647 h 40"/>
              <a:gd name="T60" fmla="*/ 2147483647 w 50"/>
              <a:gd name="T61" fmla="*/ 2147483647 h 40"/>
              <a:gd name="T62" fmla="*/ 2147483647 w 50"/>
              <a:gd name="T63" fmla="*/ 2147483647 h 40"/>
              <a:gd name="T64" fmla="*/ 2147483647 w 50"/>
              <a:gd name="T65" fmla="*/ 2147483647 h 40"/>
              <a:gd name="T66" fmla="*/ 2147483647 w 50"/>
              <a:gd name="T67" fmla="*/ 2147483647 h 40"/>
              <a:gd name="T68" fmla="*/ 2147483647 w 50"/>
              <a:gd name="T69" fmla="*/ 2147483647 h 40"/>
              <a:gd name="T70" fmla="*/ 2147483647 w 50"/>
              <a:gd name="T71" fmla="*/ 2147483647 h 40"/>
              <a:gd name="T72" fmla="*/ 2147483647 w 50"/>
              <a:gd name="T73" fmla="*/ 2147483647 h 40"/>
              <a:gd name="T74" fmla="*/ 2147483647 w 50"/>
              <a:gd name="T75" fmla="*/ 0 h 40"/>
              <a:gd name="T76" fmla="*/ 2147483647 w 50"/>
              <a:gd name="T77" fmla="*/ 0 h 40"/>
              <a:gd name="T78" fmla="*/ 2147483647 w 50"/>
              <a:gd name="T79" fmla="*/ 0 h 40"/>
              <a:gd name="T80" fmla="*/ 2147483647 w 50"/>
              <a:gd name="T81" fmla="*/ 2147483647 h 40"/>
              <a:gd name="T82" fmla="*/ 2147483647 w 50"/>
              <a:gd name="T83" fmla="*/ 2147483647 h 40"/>
              <a:gd name="T84" fmla="*/ 2147483647 w 50"/>
              <a:gd name="T85" fmla="*/ 2147483647 h 40"/>
              <a:gd name="T86" fmla="*/ 0 w 50"/>
              <a:gd name="T87" fmla="*/ 2147483647 h 40"/>
              <a:gd name="T88" fmla="*/ 0 w 50"/>
              <a:gd name="T89" fmla="*/ 2147483647 h 40"/>
              <a:gd name="T90" fmla="*/ 0 w 50"/>
              <a:gd name="T91" fmla="*/ 2147483647 h 40"/>
              <a:gd name="T92" fmla="*/ 2147483647 w 50"/>
              <a:gd name="T93" fmla="*/ 2147483647 h 40"/>
              <a:gd name="T94" fmla="*/ 2147483647 w 50"/>
              <a:gd name="T95" fmla="*/ 2147483647 h 40"/>
              <a:gd name="T96" fmla="*/ 2147483647 w 50"/>
              <a:gd name="T97" fmla="*/ 2147483647 h 40"/>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50"/>
              <a:gd name="T148" fmla="*/ 0 h 40"/>
              <a:gd name="T149" fmla="*/ 50 w 50"/>
              <a:gd name="T150" fmla="*/ 40 h 40"/>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50" h="40">
                <a:moveTo>
                  <a:pt x="6" y="30"/>
                </a:moveTo>
                <a:lnTo>
                  <a:pt x="10" y="33"/>
                </a:lnTo>
                <a:lnTo>
                  <a:pt x="13" y="34"/>
                </a:lnTo>
                <a:lnTo>
                  <a:pt x="18" y="37"/>
                </a:lnTo>
                <a:lnTo>
                  <a:pt x="21" y="39"/>
                </a:lnTo>
                <a:lnTo>
                  <a:pt x="25" y="40"/>
                </a:lnTo>
                <a:lnTo>
                  <a:pt x="28" y="40"/>
                </a:lnTo>
                <a:lnTo>
                  <a:pt x="32" y="40"/>
                </a:lnTo>
                <a:lnTo>
                  <a:pt x="37" y="39"/>
                </a:lnTo>
                <a:lnTo>
                  <a:pt x="40" y="37"/>
                </a:lnTo>
                <a:lnTo>
                  <a:pt x="43" y="34"/>
                </a:lnTo>
                <a:lnTo>
                  <a:pt x="43" y="33"/>
                </a:lnTo>
                <a:lnTo>
                  <a:pt x="44" y="30"/>
                </a:lnTo>
                <a:lnTo>
                  <a:pt x="44" y="27"/>
                </a:lnTo>
                <a:lnTo>
                  <a:pt x="46" y="24"/>
                </a:lnTo>
                <a:lnTo>
                  <a:pt x="46" y="21"/>
                </a:lnTo>
                <a:lnTo>
                  <a:pt x="47" y="18"/>
                </a:lnTo>
                <a:lnTo>
                  <a:pt x="49" y="17"/>
                </a:lnTo>
                <a:lnTo>
                  <a:pt x="49" y="15"/>
                </a:lnTo>
                <a:lnTo>
                  <a:pt x="50" y="14"/>
                </a:lnTo>
                <a:lnTo>
                  <a:pt x="50" y="11"/>
                </a:lnTo>
                <a:lnTo>
                  <a:pt x="49" y="9"/>
                </a:lnTo>
                <a:lnTo>
                  <a:pt x="49" y="8"/>
                </a:lnTo>
                <a:lnTo>
                  <a:pt x="47" y="6"/>
                </a:lnTo>
                <a:lnTo>
                  <a:pt x="46" y="5"/>
                </a:lnTo>
                <a:lnTo>
                  <a:pt x="44" y="3"/>
                </a:lnTo>
                <a:lnTo>
                  <a:pt x="43" y="3"/>
                </a:lnTo>
                <a:lnTo>
                  <a:pt x="40" y="3"/>
                </a:lnTo>
                <a:lnTo>
                  <a:pt x="38" y="3"/>
                </a:lnTo>
                <a:lnTo>
                  <a:pt x="37" y="3"/>
                </a:lnTo>
                <a:lnTo>
                  <a:pt x="34" y="5"/>
                </a:lnTo>
                <a:lnTo>
                  <a:pt x="32" y="5"/>
                </a:lnTo>
                <a:lnTo>
                  <a:pt x="31" y="5"/>
                </a:lnTo>
                <a:lnTo>
                  <a:pt x="28" y="3"/>
                </a:lnTo>
                <a:lnTo>
                  <a:pt x="25" y="3"/>
                </a:lnTo>
                <a:lnTo>
                  <a:pt x="22" y="2"/>
                </a:lnTo>
                <a:lnTo>
                  <a:pt x="21" y="2"/>
                </a:lnTo>
                <a:lnTo>
                  <a:pt x="18" y="0"/>
                </a:lnTo>
                <a:lnTo>
                  <a:pt x="15" y="0"/>
                </a:lnTo>
                <a:lnTo>
                  <a:pt x="12" y="0"/>
                </a:lnTo>
                <a:lnTo>
                  <a:pt x="10" y="2"/>
                </a:lnTo>
                <a:lnTo>
                  <a:pt x="6" y="3"/>
                </a:lnTo>
                <a:lnTo>
                  <a:pt x="3" y="8"/>
                </a:lnTo>
                <a:lnTo>
                  <a:pt x="0" y="11"/>
                </a:lnTo>
                <a:lnTo>
                  <a:pt x="0" y="15"/>
                </a:lnTo>
                <a:lnTo>
                  <a:pt x="0" y="20"/>
                </a:lnTo>
                <a:lnTo>
                  <a:pt x="1" y="24"/>
                </a:lnTo>
                <a:lnTo>
                  <a:pt x="3" y="27"/>
                </a:lnTo>
                <a:lnTo>
                  <a:pt x="6" y="30"/>
                </a:lnTo>
              </a:path>
            </a:pathLst>
          </a:custGeom>
          <a:solidFill>
            <a:srgbClr val="FFFF00"/>
          </a:solidFill>
          <a:ln w="4763">
            <a:solidFill>
              <a:srgbClr val="990000"/>
            </a:solidFill>
            <a:round/>
            <a:headEnd/>
            <a:tailEnd/>
          </a:ln>
        </p:spPr>
        <p:txBody>
          <a:bodyPr/>
          <a:lstStyle/>
          <a:p>
            <a:endParaRPr lang="en-US"/>
          </a:p>
        </p:txBody>
      </p:sp>
      <p:sp>
        <p:nvSpPr>
          <p:cNvPr id="53450" name="Freeform 201"/>
          <p:cNvSpPr>
            <a:spLocks/>
          </p:cNvSpPr>
          <p:nvPr/>
        </p:nvSpPr>
        <p:spPr bwMode="auto">
          <a:xfrm>
            <a:off x="6189667" y="4370389"/>
            <a:ext cx="39687" cy="74612"/>
          </a:xfrm>
          <a:custGeom>
            <a:avLst/>
            <a:gdLst>
              <a:gd name="T0" fmla="*/ 0 w 28"/>
              <a:gd name="T1" fmla="*/ 2147483647 h 47"/>
              <a:gd name="T2" fmla="*/ 0 w 28"/>
              <a:gd name="T3" fmla="*/ 2147483647 h 47"/>
              <a:gd name="T4" fmla="*/ 0 w 28"/>
              <a:gd name="T5" fmla="*/ 2147483647 h 47"/>
              <a:gd name="T6" fmla="*/ 2147483647 w 28"/>
              <a:gd name="T7" fmla="*/ 2147483647 h 47"/>
              <a:gd name="T8" fmla="*/ 2147483647 w 28"/>
              <a:gd name="T9" fmla="*/ 2147483647 h 47"/>
              <a:gd name="T10" fmla="*/ 2147483647 w 28"/>
              <a:gd name="T11" fmla="*/ 2147483647 h 47"/>
              <a:gd name="T12" fmla="*/ 2147483647 w 28"/>
              <a:gd name="T13" fmla="*/ 2147483647 h 47"/>
              <a:gd name="T14" fmla="*/ 2147483647 w 28"/>
              <a:gd name="T15" fmla="*/ 2147483647 h 47"/>
              <a:gd name="T16" fmla="*/ 2147483647 w 28"/>
              <a:gd name="T17" fmla="*/ 2147483647 h 47"/>
              <a:gd name="T18" fmla="*/ 2147483647 w 28"/>
              <a:gd name="T19" fmla="*/ 2147483647 h 47"/>
              <a:gd name="T20" fmla="*/ 2147483647 w 28"/>
              <a:gd name="T21" fmla="*/ 2147483647 h 47"/>
              <a:gd name="T22" fmla="*/ 2147483647 w 28"/>
              <a:gd name="T23" fmla="*/ 2147483647 h 47"/>
              <a:gd name="T24" fmla="*/ 2147483647 w 28"/>
              <a:gd name="T25" fmla="*/ 2147483647 h 47"/>
              <a:gd name="T26" fmla="*/ 2147483647 w 28"/>
              <a:gd name="T27" fmla="*/ 2147483647 h 47"/>
              <a:gd name="T28" fmla="*/ 2147483647 w 28"/>
              <a:gd name="T29" fmla="*/ 2147483647 h 47"/>
              <a:gd name="T30" fmla="*/ 2147483647 w 28"/>
              <a:gd name="T31" fmla="*/ 2147483647 h 47"/>
              <a:gd name="T32" fmla="*/ 2147483647 w 28"/>
              <a:gd name="T33" fmla="*/ 2147483647 h 47"/>
              <a:gd name="T34" fmla="*/ 2147483647 w 28"/>
              <a:gd name="T35" fmla="*/ 0 h 47"/>
              <a:gd name="T36" fmla="*/ 2147483647 w 28"/>
              <a:gd name="T37" fmla="*/ 0 h 47"/>
              <a:gd name="T38" fmla="*/ 2147483647 w 28"/>
              <a:gd name="T39" fmla="*/ 2147483647 h 47"/>
              <a:gd name="T40" fmla="*/ 2147483647 w 28"/>
              <a:gd name="T41" fmla="*/ 2147483647 h 47"/>
              <a:gd name="T42" fmla="*/ 0 w 28"/>
              <a:gd name="T43" fmla="*/ 2147483647 h 47"/>
              <a:gd name="T44" fmla="*/ 0 w 28"/>
              <a:gd name="T45" fmla="*/ 2147483647 h 47"/>
              <a:gd name="T46" fmla="*/ 0 w 28"/>
              <a:gd name="T47" fmla="*/ 2147483647 h 47"/>
              <a:gd name="T48" fmla="*/ 0 w 28"/>
              <a:gd name="T49" fmla="*/ 2147483647 h 47"/>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28"/>
              <a:gd name="T76" fmla="*/ 0 h 47"/>
              <a:gd name="T77" fmla="*/ 28 w 28"/>
              <a:gd name="T78" fmla="*/ 47 h 47"/>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28" h="47">
                <a:moveTo>
                  <a:pt x="0" y="18"/>
                </a:moveTo>
                <a:lnTo>
                  <a:pt x="0" y="25"/>
                </a:lnTo>
                <a:lnTo>
                  <a:pt x="0" y="31"/>
                </a:lnTo>
                <a:lnTo>
                  <a:pt x="3" y="37"/>
                </a:lnTo>
                <a:lnTo>
                  <a:pt x="6" y="41"/>
                </a:lnTo>
                <a:lnTo>
                  <a:pt x="9" y="44"/>
                </a:lnTo>
                <a:lnTo>
                  <a:pt x="13" y="47"/>
                </a:lnTo>
                <a:lnTo>
                  <a:pt x="16" y="47"/>
                </a:lnTo>
                <a:lnTo>
                  <a:pt x="21" y="44"/>
                </a:lnTo>
                <a:lnTo>
                  <a:pt x="25" y="40"/>
                </a:lnTo>
                <a:lnTo>
                  <a:pt x="28" y="34"/>
                </a:lnTo>
                <a:lnTo>
                  <a:pt x="28" y="30"/>
                </a:lnTo>
                <a:lnTo>
                  <a:pt x="27" y="24"/>
                </a:lnTo>
                <a:lnTo>
                  <a:pt x="24" y="18"/>
                </a:lnTo>
                <a:lnTo>
                  <a:pt x="21" y="12"/>
                </a:lnTo>
                <a:lnTo>
                  <a:pt x="16" y="7"/>
                </a:lnTo>
                <a:lnTo>
                  <a:pt x="12" y="1"/>
                </a:lnTo>
                <a:lnTo>
                  <a:pt x="7" y="0"/>
                </a:lnTo>
                <a:lnTo>
                  <a:pt x="6" y="0"/>
                </a:lnTo>
                <a:lnTo>
                  <a:pt x="3" y="1"/>
                </a:lnTo>
                <a:lnTo>
                  <a:pt x="1" y="4"/>
                </a:lnTo>
                <a:lnTo>
                  <a:pt x="0" y="9"/>
                </a:lnTo>
                <a:lnTo>
                  <a:pt x="0" y="12"/>
                </a:lnTo>
                <a:lnTo>
                  <a:pt x="0" y="15"/>
                </a:lnTo>
                <a:lnTo>
                  <a:pt x="0" y="18"/>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451" name="Freeform 202"/>
          <p:cNvSpPr>
            <a:spLocks/>
          </p:cNvSpPr>
          <p:nvPr/>
        </p:nvSpPr>
        <p:spPr bwMode="auto">
          <a:xfrm>
            <a:off x="6189667" y="4370389"/>
            <a:ext cx="39687" cy="74612"/>
          </a:xfrm>
          <a:custGeom>
            <a:avLst/>
            <a:gdLst>
              <a:gd name="T0" fmla="*/ 0 w 28"/>
              <a:gd name="T1" fmla="*/ 2147483647 h 47"/>
              <a:gd name="T2" fmla="*/ 0 w 28"/>
              <a:gd name="T3" fmla="*/ 2147483647 h 47"/>
              <a:gd name="T4" fmla="*/ 0 w 28"/>
              <a:gd name="T5" fmla="*/ 2147483647 h 47"/>
              <a:gd name="T6" fmla="*/ 2147483647 w 28"/>
              <a:gd name="T7" fmla="*/ 2147483647 h 47"/>
              <a:gd name="T8" fmla="*/ 2147483647 w 28"/>
              <a:gd name="T9" fmla="*/ 2147483647 h 47"/>
              <a:gd name="T10" fmla="*/ 2147483647 w 28"/>
              <a:gd name="T11" fmla="*/ 2147483647 h 47"/>
              <a:gd name="T12" fmla="*/ 2147483647 w 28"/>
              <a:gd name="T13" fmla="*/ 2147483647 h 47"/>
              <a:gd name="T14" fmla="*/ 2147483647 w 28"/>
              <a:gd name="T15" fmla="*/ 2147483647 h 47"/>
              <a:gd name="T16" fmla="*/ 2147483647 w 28"/>
              <a:gd name="T17" fmla="*/ 2147483647 h 47"/>
              <a:gd name="T18" fmla="*/ 2147483647 w 28"/>
              <a:gd name="T19" fmla="*/ 2147483647 h 47"/>
              <a:gd name="T20" fmla="*/ 2147483647 w 28"/>
              <a:gd name="T21" fmla="*/ 2147483647 h 47"/>
              <a:gd name="T22" fmla="*/ 2147483647 w 28"/>
              <a:gd name="T23" fmla="*/ 2147483647 h 47"/>
              <a:gd name="T24" fmla="*/ 2147483647 w 28"/>
              <a:gd name="T25" fmla="*/ 2147483647 h 47"/>
              <a:gd name="T26" fmla="*/ 2147483647 w 28"/>
              <a:gd name="T27" fmla="*/ 2147483647 h 47"/>
              <a:gd name="T28" fmla="*/ 2147483647 w 28"/>
              <a:gd name="T29" fmla="*/ 2147483647 h 47"/>
              <a:gd name="T30" fmla="*/ 2147483647 w 28"/>
              <a:gd name="T31" fmla="*/ 2147483647 h 47"/>
              <a:gd name="T32" fmla="*/ 2147483647 w 28"/>
              <a:gd name="T33" fmla="*/ 2147483647 h 47"/>
              <a:gd name="T34" fmla="*/ 2147483647 w 28"/>
              <a:gd name="T35" fmla="*/ 0 h 47"/>
              <a:gd name="T36" fmla="*/ 2147483647 w 28"/>
              <a:gd name="T37" fmla="*/ 0 h 47"/>
              <a:gd name="T38" fmla="*/ 2147483647 w 28"/>
              <a:gd name="T39" fmla="*/ 2147483647 h 47"/>
              <a:gd name="T40" fmla="*/ 2147483647 w 28"/>
              <a:gd name="T41" fmla="*/ 2147483647 h 47"/>
              <a:gd name="T42" fmla="*/ 0 w 28"/>
              <a:gd name="T43" fmla="*/ 2147483647 h 47"/>
              <a:gd name="T44" fmla="*/ 0 w 28"/>
              <a:gd name="T45" fmla="*/ 2147483647 h 47"/>
              <a:gd name="T46" fmla="*/ 0 w 28"/>
              <a:gd name="T47" fmla="*/ 2147483647 h 47"/>
              <a:gd name="T48" fmla="*/ 0 w 28"/>
              <a:gd name="T49" fmla="*/ 2147483647 h 47"/>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28"/>
              <a:gd name="T76" fmla="*/ 0 h 47"/>
              <a:gd name="T77" fmla="*/ 28 w 28"/>
              <a:gd name="T78" fmla="*/ 47 h 47"/>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28" h="47">
                <a:moveTo>
                  <a:pt x="0" y="18"/>
                </a:moveTo>
                <a:lnTo>
                  <a:pt x="0" y="25"/>
                </a:lnTo>
                <a:lnTo>
                  <a:pt x="0" y="31"/>
                </a:lnTo>
                <a:lnTo>
                  <a:pt x="3" y="37"/>
                </a:lnTo>
                <a:lnTo>
                  <a:pt x="6" y="41"/>
                </a:lnTo>
                <a:lnTo>
                  <a:pt x="9" y="44"/>
                </a:lnTo>
                <a:lnTo>
                  <a:pt x="13" y="47"/>
                </a:lnTo>
                <a:lnTo>
                  <a:pt x="16" y="47"/>
                </a:lnTo>
                <a:lnTo>
                  <a:pt x="21" y="44"/>
                </a:lnTo>
                <a:lnTo>
                  <a:pt x="25" y="40"/>
                </a:lnTo>
                <a:lnTo>
                  <a:pt x="28" y="34"/>
                </a:lnTo>
                <a:lnTo>
                  <a:pt x="28" y="30"/>
                </a:lnTo>
                <a:lnTo>
                  <a:pt x="27" y="24"/>
                </a:lnTo>
                <a:lnTo>
                  <a:pt x="24" y="18"/>
                </a:lnTo>
                <a:lnTo>
                  <a:pt x="21" y="12"/>
                </a:lnTo>
                <a:lnTo>
                  <a:pt x="16" y="7"/>
                </a:lnTo>
                <a:lnTo>
                  <a:pt x="12" y="1"/>
                </a:lnTo>
                <a:lnTo>
                  <a:pt x="7" y="0"/>
                </a:lnTo>
                <a:lnTo>
                  <a:pt x="6" y="0"/>
                </a:lnTo>
                <a:lnTo>
                  <a:pt x="3" y="1"/>
                </a:lnTo>
                <a:lnTo>
                  <a:pt x="1" y="4"/>
                </a:lnTo>
                <a:lnTo>
                  <a:pt x="0" y="9"/>
                </a:lnTo>
                <a:lnTo>
                  <a:pt x="0" y="12"/>
                </a:lnTo>
                <a:lnTo>
                  <a:pt x="0" y="15"/>
                </a:lnTo>
                <a:lnTo>
                  <a:pt x="0" y="18"/>
                </a:lnTo>
              </a:path>
            </a:pathLst>
          </a:custGeom>
          <a:solidFill>
            <a:srgbClr val="FFFF00"/>
          </a:solidFill>
          <a:ln w="4763">
            <a:solidFill>
              <a:srgbClr val="990000"/>
            </a:solidFill>
            <a:round/>
            <a:headEnd/>
            <a:tailEnd/>
          </a:ln>
        </p:spPr>
        <p:txBody>
          <a:bodyPr/>
          <a:lstStyle/>
          <a:p>
            <a:endParaRPr lang="en-US"/>
          </a:p>
        </p:txBody>
      </p:sp>
      <p:pic>
        <p:nvPicPr>
          <p:cNvPr id="53452" name="Picture 203"/>
          <p:cNvPicPr>
            <a:picLocks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177668" y="4675984"/>
            <a:ext cx="1797051" cy="1457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
        <p:nvSpPr>
          <p:cNvPr id="1290444" name="Rectangle 204"/>
          <p:cNvSpPr>
            <a:spLocks noChangeArrowheads="1"/>
          </p:cNvSpPr>
          <p:nvPr/>
        </p:nvSpPr>
        <p:spPr bwMode="white">
          <a:xfrm>
            <a:off x="1828800" y="3694945"/>
            <a:ext cx="1978025" cy="4924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nchorCtr="1">
            <a:spAutoFit/>
          </a:bodyPr>
          <a:lstStyle/>
          <a:p>
            <a:pPr algn="ctr"/>
            <a:r>
              <a:rPr lang="en-US" sz="1600" b="1" dirty="0">
                <a:latin typeface="Helvetica" pitchFamily="34" charset="0"/>
              </a:rPr>
              <a:t>Increased glucagon </a:t>
            </a:r>
            <a:r>
              <a:rPr lang="el-GR" sz="1600" b="1" dirty="0">
                <a:latin typeface="Helvetica" pitchFamily="34" charset="0"/>
              </a:rPr>
              <a:t>α</a:t>
            </a:r>
            <a:r>
              <a:rPr lang="en-US" sz="1600" b="1" dirty="0">
                <a:latin typeface="Helvetica" pitchFamily="34" charset="0"/>
              </a:rPr>
              <a:t>-cell secretion </a:t>
            </a:r>
          </a:p>
        </p:txBody>
      </p:sp>
      <p:pic>
        <p:nvPicPr>
          <p:cNvPr id="53454" name="Picture 205"/>
          <p:cNvPicPr>
            <a:picLocks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4634036" y="1994964"/>
            <a:ext cx="1524000" cy="1423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pic>
        <p:nvPicPr>
          <p:cNvPr id="53455" name="Picture 206"/>
          <p:cNvPicPr>
            <a:picLocks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3352800" y="947705"/>
            <a:ext cx="1620839" cy="8064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
        <p:nvSpPr>
          <p:cNvPr id="53456" name="Rectangle 207"/>
          <p:cNvSpPr>
            <a:spLocks noChangeArrowheads="1"/>
          </p:cNvSpPr>
          <p:nvPr/>
        </p:nvSpPr>
        <p:spPr bwMode="white">
          <a:xfrm>
            <a:off x="5181603" y="2514601"/>
            <a:ext cx="1039813" cy="2744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1" rIns="90488" bIns="44451">
            <a:spAutoFit/>
          </a:bodyPr>
          <a:lstStyle/>
          <a:p>
            <a:endParaRPr lang="en-US" sz="1200" b="1">
              <a:latin typeface="Helvetica" pitchFamily="34" charset="0"/>
            </a:endParaRPr>
          </a:p>
        </p:txBody>
      </p:sp>
      <p:sp>
        <p:nvSpPr>
          <p:cNvPr id="1290458" name="Rectangle 218"/>
          <p:cNvSpPr>
            <a:spLocks noChangeArrowheads="1"/>
          </p:cNvSpPr>
          <p:nvPr/>
        </p:nvSpPr>
        <p:spPr bwMode="auto">
          <a:xfrm>
            <a:off x="3145154" y="1752600"/>
            <a:ext cx="2396491" cy="582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1" rIns="90488" bIns="44451">
            <a:spAutoFit/>
          </a:bodyPr>
          <a:lstStyle/>
          <a:p>
            <a:r>
              <a:rPr lang="en-US" sz="1600" b="1" dirty="0">
                <a:latin typeface="Helvetica" pitchFamily="34" charset="0"/>
              </a:rPr>
              <a:t>     Decreased </a:t>
            </a:r>
            <a:br>
              <a:rPr lang="en-US" sz="1600" b="1" dirty="0">
                <a:latin typeface="Helvetica" pitchFamily="34" charset="0"/>
              </a:rPr>
            </a:br>
            <a:r>
              <a:rPr lang="en-US" sz="1600" b="1" dirty="0">
                <a:latin typeface="Helvetica" pitchFamily="34" charset="0"/>
              </a:rPr>
              <a:t>Insulin </a:t>
            </a:r>
            <a:r>
              <a:rPr lang="en-GB" sz="1600" dirty="0">
                <a:latin typeface="Helvetica" pitchFamily="34" charset="0"/>
                <a:sym typeface="Symbol" pitchFamily="18" charset="2"/>
              </a:rPr>
              <a:t></a:t>
            </a:r>
            <a:r>
              <a:rPr lang="en-US" sz="1600" b="1" dirty="0">
                <a:latin typeface="Helvetica" pitchFamily="34" charset="0"/>
                <a:sym typeface="Symbol" pitchFamily="18" charset="2"/>
              </a:rPr>
              <a:t>-</a:t>
            </a:r>
            <a:r>
              <a:rPr lang="en-US" sz="1600" b="1" dirty="0">
                <a:latin typeface="Helvetica" pitchFamily="34" charset="0"/>
              </a:rPr>
              <a:t>cell secretion</a:t>
            </a:r>
          </a:p>
        </p:txBody>
      </p:sp>
      <p:sp>
        <p:nvSpPr>
          <p:cNvPr id="53458" name="AutoShape 219"/>
          <p:cNvSpPr>
            <a:spLocks noChangeArrowheads="1"/>
          </p:cNvSpPr>
          <p:nvPr/>
        </p:nvSpPr>
        <p:spPr bwMode="auto">
          <a:xfrm rot="13440184">
            <a:off x="4463249" y="1601399"/>
            <a:ext cx="403909" cy="206725"/>
          </a:xfrm>
          <a:prstGeom prst="rightArrow">
            <a:avLst>
              <a:gd name="adj1" fmla="val 50000"/>
              <a:gd name="adj2" fmla="val 96119"/>
            </a:avLst>
          </a:prstGeom>
          <a:solidFill>
            <a:schemeClr val="tx1"/>
          </a:solidFill>
          <a:ln w="12700">
            <a:solidFill>
              <a:schemeClr val="tx1"/>
            </a:solidFill>
            <a:miter lim="800000"/>
            <a:headEnd/>
            <a:tailEnd/>
          </a:ln>
        </p:spPr>
        <p:txBody>
          <a:bodyPr wrap="none" anchor="ctr"/>
          <a:lstStyle/>
          <a:p>
            <a:endParaRPr lang="en-US" dirty="0"/>
          </a:p>
        </p:txBody>
      </p:sp>
      <p:sp>
        <p:nvSpPr>
          <p:cNvPr id="1290460" name="Rectangle 220"/>
          <p:cNvSpPr>
            <a:spLocks noChangeArrowheads="1"/>
          </p:cNvSpPr>
          <p:nvPr/>
        </p:nvSpPr>
        <p:spPr bwMode="auto">
          <a:xfrm>
            <a:off x="609600" y="5357815"/>
            <a:ext cx="1447800" cy="10746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1" rIns="90488" bIns="44451">
            <a:spAutoFit/>
          </a:bodyPr>
          <a:lstStyle/>
          <a:p>
            <a:r>
              <a:rPr lang="en-US" sz="1600" b="1" dirty="0">
                <a:latin typeface="Helvetica" pitchFamily="34" charset="0"/>
              </a:rPr>
              <a:t>Increased hepatic glucose</a:t>
            </a:r>
          </a:p>
          <a:p>
            <a:r>
              <a:rPr lang="en-US" sz="1600" b="1" dirty="0">
                <a:latin typeface="Helvetica" pitchFamily="34" charset="0"/>
              </a:rPr>
              <a:t>production</a:t>
            </a:r>
          </a:p>
        </p:txBody>
      </p:sp>
      <p:sp>
        <p:nvSpPr>
          <p:cNvPr id="53460" name="AutoShape 221"/>
          <p:cNvSpPr>
            <a:spLocks noChangeArrowheads="1"/>
          </p:cNvSpPr>
          <p:nvPr/>
        </p:nvSpPr>
        <p:spPr bwMode="auto">
          <a:xfrm>
            <a:off x="1685925" y="5465767"/>
            <a:ext cx="750888" cy="257175"/>
          </a:xfrm>
          <a:prstGeom prst="rightArrow">
            <a:avLst>
              <a:gd name="adj1" fmla="val 50000"/>
              <a:gd name="adj2" fmla="val 146015"/>
            </a:avLst>
          </a:prstGeom>
          <a:solidFill>
            <a:schemeClr val="tx1"/>
          </a:solidFill>
          <a:ln w="12700">
            <a:solidFill>
              <a:schemeClr val="tx1"/>
            </a:solidFill>
            <a:miter lim="800000"/>
            <a:headEnd/>
            <a:tailEnd/>
          </a:ln>
        </p:spPr>
        <p:txBody>
          <a:bodyPr wrap="none" anchor="ctr"/>
          <a:lstStyle/>
          <a:p>
            <a:endParaRPr lang="en-US"/>
          </a:p>
        </p:txBody>
      </p:sp>
      <p:sp>
        <p:nvSpPr>
          <p:cNvPr id="1290462" name="Rectangle 222"/>
          <p:cNvSpPr>
            <a:spLocks noChangeArrowheads="1"/>
          </p:cNvSpPr>
          <p:nvPr/>
        </p:nvSpPr>
        <p:spPr bwMode="auto">
          <a:xfrm>
            <a:off x="6968220" y="4371381"/>
            <a:ext cx="1570892" cy="582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square" lIns="90488" tIns="44451" rIns="90488" bIns="44451">
            <a:spAutoFit/>
          </a:bodyPr>
          <a:lstStyle/>
          <a:p>
            <a:r>
              <a:rPr lang="en-US" sz="1600" b="1" dirty="0">
                <a:latin typeface="Helvetica" pitchFamily="34" charset="0"/>
              </a:rPr>
              <a:t>Increased lipolysis</a:t>
            </a:r>
          </a:p>
        </p:txBody>
      </p:sp>
      <p:sp>
        <p:nvSpPr>
          <p:cNvPr id="53463" name="AutoShape 228"/>
          <p:cNvSpPr>
            <a:spLocks noChangeArrowheads="1"/>
          </p:cNvSpPr>
          <p:nvPr/>
        </p:nvSpPr>
        <p:spPr bwMode="auto">
          <a:xfrm rot="1160736" flipH="1">
            <a:off x="5943600" y="5943603"/>
            <a:ext cx="914400" cy="163513"/>
          </a:xfrm>
          <a:prstGeom prst="rightArrow">
            <a:avLst>
              <a:gd name="adj1" fmla="val 50000"/>
              <a:gd name="adj2" fmla="val 279663"/>
            </a:avLst>
          </a:prstGeom>
          <a:solidFill>
            <a:schemeClr val="tx1"/>
          </a:solidFill>
          <a:ln w="12700">
            <a:solidFill>
              <a:schemeClr val="tx1"/>
            </a:solidFill>
            <a:miter lim="800000"/>
            <a:headEnd/>
            <a:tailEnd/>
          </a:ln>
        </p:spPr>
        <p:txBody>
          <a:bodyPr wrap="none" anchor="ctr"/>
          <a:lstStyle/>
          <a:p>
            <a:endParaRPr lang="en-US"/>
          </a:p>
        </p:txBody>
      </p:sp>
      <p:sp>
        <p:nvSpPr>
          <p:cNvPr id="1290469" name="Rectangle 229"/>
          <p:cNvSpPr>
            <a:spLocks noChangeArrowheads="1"/>
          </p:cNvSpPr>
          <p:nvPr/>
        </p:nvSpPr>
        <p:spPr bwMode="auto">
          <a:xfrm>
            <a:off x="6290829" y="6116753"/>
            <a:ext cx="2209800" cy="582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1" rIns="90488" bIns="44451">
            <a:spAutoFit/>
          </a:bodyPr>
          <a:lstStyle/>
          <a:p>
            <a:r>
              <a:rPr lang="en-US" sz="1600" b="1" dirty="0">
                <a:latin typeface="Helvetica" pitchFamily="34" charset="0"/>
              </a:rPr>
              <a:t>Decreased muscle glucose uptake</a:t>
            </a:r>
          </a:p>
        </p:txBody>
      </p:sp>
      <p:sp>
        <p:nvSpPr>
          <p:cNvPr id="53465" name="Freeform 231"/>
          <p:cNvSpPr>
            <a:spLocks/>
          </p:cNvSpPr>
          <p:nvPr/>
        </p:nvSpPr>
        <p:spPr bwMode="auto">
          <a:xfrm>
            <a:off x="4945066" y="3259141"/>
            <a:ext cx="1285875" cy="1163637"/>
          </a:xfrm>
          <a:custGeom>
            <a:avLst/>
            <a:gdLst>
              <a:gd name="T0" fmla="*/ 2147483647 w 891"/>
              <a:gd name="T1" fmla="*/ 2147483647 h 806"/>
              <a:gd name="T2" fmla="*/ 2147483647 w 891"/>
              <a:gd name="T3" fmla="*/ 2147483647 h 806"/>
              <a:gd name="T4" fmla="*/ 2147483647 w 891"/>
              <a:gd name="T5" fmla="*/ 2147483647 h 806"/>
              <a:gd name="T6" fmla="*/ 2147483647 w 891"/>
              <a:gd name="T7" fmla="*/ 2147483647 h 806"/>
              <a:gd name="T8" fmla="*/ 2147483647 w 891"/>
              <a:gd name="T9" fmla="*/ 2147483647 h 806"/>
              <a:gd name="T10" fmla="*/ 2147483647 w 891"/>
              <a:gd name="T11" fmla="*/ 2147483647 h 806"/>
              <a:gd name="T12" fmla="*/ 2147483647 w 891"/>
              <a:gd name="T13" fmla="*/ 2147483647 h 806"/>
              <a:gd name="T14" fmla="*/ 2147483647 w 891"/>
              <a:gd name="T15" fmla="*/ 2147483647 h 806"/>
              <a:gd name="T16" fmla="*/ 2147483647 w 891"/>
              <a:gd name="T17" fmla="*/ 2147483647 h 806"/>
              <a:gd name="T18" fmla="*/ 2147483647 w 891"/>
              <a:gd name="T19" fmla="*/ 2147483647 h 806"/>
              <a:gd name="T20" fmla="*/ 2147483647 w 891"/>
              <a:gd name="T21" fmla="*/ 2147483647 h 806"/>
              <a:gd name="T22" fmla="*/ 2147483647 w 891"/>
              <a:gd name="T23" fmla="*/ 2147483647 h 806"/>
              <a:gd name="T24" fmla="*/ 2147483647 w 891"/>
              <a:gd name="T25" fmla="*/ 2147483647 h 806"/>
              <a:gd name="T26" fmla="*/ 2147483647 w 891"/>
              <a:gd name="T27" fmla="*/ 2147483647 h 806"/>
              <a:gd name="T28" fmla="*/ 2147483647 w 891"/>
              <a:gd name="T29" fmla="*/ 2147483647 h 806"/>
              <a:gd name="T30" fmla="*/ 2147483647 w 891"/>
              <a:gd name="T31" fmla="*/ 2147483647 h 806"/>
              <a:gd name="T32" fmla="*/ 0 w 891"/>
              <a:gd name="T33" fmla="*/ 2147483647 h 806"/>
              <a:gd name="T34" fmla="*/ 2147483647 w 891"/>
              <a:gd name="T35" fmla="*/ 2147483647 h 806"/>
              <a:gd name="T36" fmla="*/ 2147483647 w 891"/>
              <a:gd name="T37" fmla="*/ 2147483647 h 806"/>
              <a:gd name="T38" fmla="*/ 2147483647 w 891"/>
              <a:gd name="T39" fmla="*/ 2147483647 h 806"/>
              <a:gd name="T40" fmla="*/ 2147483647 w 891"/>
              <a:gd name="T41" fmla="*/ 2147483647 h 806"/>
              <a:gd name="T42" fmla="*/ 2147483647 w 891"/>
              <a:gd name="T43" fmla="*/ 2147483647 h 806"/>
              <a:gd name="T44" fmla="*/ 2147483647 w 891"/>
              <a:gd name="T45" fmla="*/ 2147483647 h 806"/>
              <a:gd name="T46" fmla="*/ 2147483647 w 891"/>
              <a:gd name="T47" fmla="*/ 2147483647 h 806"/>
              <a:gd name="T48" fmla="*/ 2147483647 w 891"/>
              <a:gd name="T49" fmla="*/ 2147483647 h 806"/>
              <a:gd name="T50" fmla="*/ 2147483647 w 891"/>
              <a:gd name="T51" fmla="*/ 2147483647 h 806"/>
              <a:gd name="T52" fmla="*/ 2147483647 w 891"/>
              <a:gd name="T53" fmla="*/ 2147483647 h 806"/>
              <a:gd name="T54" fmla="*/ 2147483647 w 891"/>
              <a:gd name="T55" fmla="*/ 2147483647 h 806"/>
              <a:gd name="T56" fmla="*/ 2147483647 w 891"/>
              <a:gd name="T57" fmla="*/ 2147483647 h 806"/>
              <a:gd name="T58" fmla="*/ 2147483647 w 891"/>
              <a:gd name="T59" fmla="*/ 2147483647 h 806"/>
              <a:gd name="T60" fmla="*/ 2147483647 w 891"/>
              <a:gd name="T61" fmla="*/ 2147483647 h 806"/>
              <a:gd name="T62" fmla="*/ 2147483647 w 891"/>
              <a:gd name="T63" fmla="*/ 2147483647 h 806"/>
              <a:gd name="T64" fmla="*/ 2147483647 w 891"/>
              <a:gd name="T65" fmla="*/ 2147483647 h 80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891"/>
              <a:gd name="T100" fmla="*/ 0 h 806"/>
              <a:gd name="T101" fmla="*/ 891 w 891"/>
              <a:gd name="T102" fmla="*/ 806 h 80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891" h="806">
                <a:moveTo>
                  <a:pt x="890" y="795"/>
                </a:moveTo>
                <a:lnTo>
                  <a:pt x="806" y="782"/>
                </a:lnTo>
                <a:lnTo>
                  <a:pt x="729" y="767"/>
                </a:lnTo>
                <a:lnTo>
                  <a:pt x="659" y="750"/>
                </a:lnTo>
                <a:lnTo>
                  <a:pt x="594" y="729"/>
                </a:lnTo>
                <a:lnTo>
                  <a:pt x="534" y="708"/>
                </a:lnTo>
                <a:lnTo>
                  <a:pt x="482" y="684"/>
                </a:lnTo>
                <a:lnTo>
                  <a:pt x="433" y="659"/>
                </a:lnTo>
                <a:lnTo>
                  <a:pt x="390" y="632"/>
                </a:lnTo>
                <a:lnTo>
                  <a:pt x="351" y="604"/>
                </a:lnTo>
                <a:lnTo>
                  <a:pt x="316" y="573"/>
                </a:lnTo>
                <a:lnTo>
                  <a:pt x="287" y="543"/>
                </a:lnTo>
                <a:lnTo>
                  <a:pt x="260" y="512"/>
                </a:lnTo>
                <a:lnTo>
                  <a:pt x="235" y="480"/>
                </a:lnTo>
                <a:lnTo>
                  <a:pt x="215" y="447"/>
                </a:lnTo>
                <a:lnTo>
                  <a:pt x="197" y="414"/>
                </a:lnTo>
                <a:lnTo>
                  <a:pt x="182" y="382"/>
                </a:lnTo>
                <a:lnTo>
                  <a:pt x="168" y="350"/>
                </a:lnTo>
                <a:lnTo>
                  <a:pt x="156" y="318"/>
                </a:lnTo>
                <a:lnTo>
                  <a:pt x="147" y="284"/>
                </a:lnTo>
                <a:lnTo>
                  <a:pt x="138" y="254"/>
                </a:lnTo>
                <a:lnTo>
                  <a:pt x="130" y="223"/>
                </a:lnTo>
                <a:lnTo>
                  <a:pt x="122" y="194"/>
                </a:lnTo>
                <a:lnTo>
                  <a:pt x="113" y="166"/>
                </a:lnTo>
                <a:lnTo>
                  <a:pt x="106" y="140"/>
                </a:lnTo>
                <a:lnTo>
                  <a:pt x="98" y="115"/>
                </a:lnTo>
                <a:lnTo>
                  <a:pt x="89" y="91"/>
                </a:lnTo>
                <a:lnTo>
                  <a:pt x="80" y="70"/>
                </a:lnTo>
                <a:lnTo>
                  <a:pt x="70" y="51"/>
                </a:lnTo>
                <a:lnTo>
                  <a:pt x="57" y="34"/>
                </a:lnTo>
                <a:lnTo>
                  <a:pt x="42" y="20"/>
                </a:lnTo>
                <a:lnTo>
                  <a:pt x="24" y="8"/>
                </a:lnTo>
                <a:lnTo>
                  <a:pt x="4" y="0"/>
                </a:lnTo>
                <a:lnTo>
                  <a:pt x="0" y="8"/>
                </a:lnTo>
                <a:lnTo>
                  <a:pt x="17" y="16"/>
                </a:lnTo>
                <a:lnTo>
                  <a:pt x="33" y="26"/>
                </a:lnTo>
                <a:lnTo>
                  <a:pt x="46" y="40"/>
                </a:lnTo>
                <a:lnTo>
                  <a:pt x="58" y="55"/>
                </a:lnTo>
                <a:lnTo>
                  <a:pt x="69" y="74"/>
                </a:lnTo>
                <a:lnTo>
                  <a:pt x="78" y="94"/>
                </a:lnTo>
                <a:lnTo>
                  <a:pt x="87" y="117"/>
                </a:lnTo>
                <a:lnTo>
                  <a:pt x="95" y="142"/>
                </a:lnTo>
                <a:lnTo>
                  <a:pt x="102" y="168"/>
                </a:lnTo>
                <a:lnTo>
                  <a:pt x="110" y="197"/>
                </a:lnTo>
                <a:lnTo>
                  <a:pt x="116" y="226"/>
                </a:lnTo>
                <a:lnTo>
                  <a:pt x="125" y="256"/>
                </a:lnTo>
                <a:lnTo>
                  <a:pt x="134" y="287"/>
                </a:lnTo>
                <a:lnTo>
                  <a:pt x="144" y="320"/>
                </a:lnTo>
                <a:lnTo>
                  <a:pt x="156" y="352"/>
                </a:lnTo>
                <a:lnTo>
                  <a:pt x="170" y="386"/>
                </a:lnTo>
                <a:lnTo>
                  <a:pt x="186" y="419"/>
                </a:lnTo>
                <a:lnTo>
                  <a:pt x="204" y="452"/>
                </a:lnTo>
                <a:lnTo>
                  <a:pt x="225" y="484"/>
                </a:lnTo>
                <a:lnTo>
                  <a:pt x="249" y="518"/>
                </a:lnTo>
                <a:lnTo>
                  <a:pt x="277" y="549"/>
                </a:lnTo>
                <a:lnTo>
                  <a:pt x="307" y="580"/>
                </a:lnTo>
                <a:lnTo>
                  <a:pt x="342" y="611"/>
                </a:lnTo>
                <a:lnTo>
                  <a:pt x="382" y="639"/>
                </a:lnTo>
                <a:lnTo>
                  <a:pt x="427" y="667"/>
                </a:lnTo>
                <a:lnTo>
                  <a:pt x="475" y="693"/>
                </a:lnTo>
                <a:lnTo>
                  <a:pt x="529" y="718"/>
                </a:lnTo>
                <a:lnTo>
                  <a:pt x="589" y="740"/>
                </a:lnTo>
                <a:lnTo>
                  <a:pt x="655" y="759"/>
                </a:lnTo>
                <a:lnTo>
                  <a:pt x="726" y="777"/>
                </a:lnTo>
                <a:lnTo>
                  <a:pt x="803" y="792"/>
                </a:lnTo>
                <a:lnTo>
                  <a:pt x="888" y="805"/>
                </a:lnTo>
                <a:lnTo>
                  <a:pt x="890" y="795"/>
                </a:lnTo>
              </a:path>
            </a:pathLst>
          </a:custGeom>
          <a:solidFill>
            <a:srgbClr val="790015"/>
          </a:solidFill>
          <a:ln w="12700" cap="rnd">
            <a:solidFill>
              <a:srgbClr val="FC0128"/>
            </a:solidFill>
            <a:round/>
            <a:headEnd/>
            <a:tailEnd/>
          </a:ln>
        </p:spPr>
        <p:txBody>
          <a:bodyPr/>
          <a:lstStyle/>
          <a:p>
            <a:endParaRPr lang="en-US"/>
          </a:p>
        </p:txBody>
      </p:sp>
      <p:sp>
        <p:nvSpPr>
          <p:cNvPr id="53466" name="Freeform 232"/>
          <p:cNvSpPr>
            <a:spLocks/>
          </p:cNvSpPr>
          <p:nvPr/>
        </p:nvSpPr>
        <p:spPr bwMode="auto">
          <a:xfrm>
            <a:off x="5156202" y="4068763"/>
            <a:ext cx="971551" cy="468312"/>
          </a:xfrm>
          <a:custGeom>
            <a:avLst/>
            <a:gdLst>
              <a:gd name="T0" fmla="*/ 2147483647 w 674"/>
              <a:gd name="T1" fmla="*/ 2147483647 h 324"/>
              <a:gd name="T2" fmla="*/ 2147483647 w 674"/>
              <a:gd name="T3" fmla="*/ 2147483647 h 324"/>
              <a:gd name="T4" fmla="*/ 2147483647 w 674"/>
              <a:gd name="T5" fmla="*/ 2147483647 h 324"/>
              <a:gd name="T6" fmla="*/ 2147483647 w 674"/>
              <a:gd name="T7" fmla="*/ 2147483647 h 324"/>
              <a:gd name="T8" fmla="*/ 2147483647 w 674"/>
              <a:gd name="T9" fmla="*/ 2147483647 h 324"/>
              <a:gd name="T10" fmla="*/ 2147483647 w 674"/>
              <a:gd name="T11" fmla="*/ 2147483647 h 324"/>
              <a:gd name="T12" fmla="*/ 2147483647 w 674"/>
              <a:gd name="T13" fmla="*/ 2147483647 h 324"/>
              <a:gd name="T14" fmla="*/ 2147483647 w 674"/>
              <a:gd name="T15" fmla="*/ 2147483647 h 324"/>
              <a:gd name="T16" fmla="*/ 2147483647 w 674"/>
              <a:gd name="T17" fmla="*/ 2147483647 h 324"/>
              <a:gd name="T18" fmla="*/ 2147483647 w 674"/>
              <a:gd name="T19" fmla="*/ 2147483647 h 324"/>
              <a:gd name="T20" fmla="*/ 2147483647 w 674"/>
              <a:gd name="T21" fmla="*/ 2147483647 h 324"/>
              <a:gd name="T22" fmla="*/ 2147483647 w 674"/>
              <a:gd name="T23" fmla="*/ 2147483647 h 324"/>
              <a:gd name="T24" fmla="*/ 2147483647 w 674"/>
              <a:gd name="T25" fmla="*/ 2147483647 h 324"/>
              <a:gd name="T26" fmla="*/ 2147483647 w 674"/>
              <a:gd name="T27" fmla="*/ 2147483647 h 324"/>
              <a:gd name="T28" fmla="*/ 2147483647 w 674"/>
              <a:gd name="T29" fmla="*/ 2147483647 h 324"/>
              <a:gd name="T30" fmla="*/ 2147483647 w 674"/>
              <a:gd name="T31" fmla="*/ 2147483647 h 324"/>
              <a:gd name="T32" fmla="*/ 2147483647 w 674"/>
              <a:gd name="T33" fmla="*/ 2147483647 h 324"/>
              <a:gd name="T34" fmla="*/ 2147483647 w 674"/>
              <a:gd name="T35" fmla="*/ 2147483647 h 324"/>
              <a:gd name="T36" fmla="*/ 2147483647 w 674"/>
              <a:gd name="T37" fmla="*/ 2147483647 h 324"/>
              <a:gd name="T38" fmla="*/ 2147483647 w 674"/>
              <a:gd name="T39" fmla="*/ 2147483647 h 324"/>
              <a:gd name="T40" fmla="*/ 2147483647 w 674"/>
              <a:gd name="T41" fmla="*/ 2147483647 h 324"/>
              <a:gd name="T42" fmla="*/ 2147483647 w 674"/>
              <a:gd name="T43" fmla="*/ 2147483647 h 324"/>
              <a:gd name="T44" fmla="*/ 2147483647 w 674"/>
              <a:gd name="T45" fmla="*/ 2147483647 h 324"/>
              <a:gd name="T46" fmla="*/ 2147483647 w 674"/>
              <a:gd name="T47" fmla="*/ 2147483647 h 324"/>
              <a:gd name="T48" fmla="*/ 2147483647 w 674"/>
              <a:gd name="T49" fmla="*/ 2147483647 h 324"/>
              <a:gd name="T50" fmla="*/ 2147483647 w 674"/>
              <a:gd name="T51" fmla="*/ 2147483647 h 324"/>
              <a:gd name="T52" fmla="*/ 2147483647 w 674"/>
              <a:gd name="T53" fmla="*/ 2147483647 h 324"/>
              <a:gd name="T54" fmla="*/ 2147483647 w 674"/>
              <a:gd name="T55" fmla="*/ 2147483647 h 324"/>
              <a:gd name="T56" fmla="*/ 2147483647 w 674"/>
              <a:gd name="T57" fmla="*/ 2147483647 h 324"/>
              <a:gd name="T58" fmla="*/ 2147483647 w 674"/>
              <a:gd name="T59" fmla="*/ 2147483647 h 324"/>
              <a:gd name="T60" fmla="*/ 2147483647 w 674"/>
              <a:gd name="T61" fmla="*/ 2147483647 h 324"/>
              <a:gd name="T62" fmla="*/ 2147483647 w 674"/>
              <a:gd name="T63" fmla="*/ 2147483647 h 324"/>
              <a:gd name="T64" fmla="*/ 2147483647 w 674"/>
              <a:gd name="T65" fmla="*/ 2147483647 h 324"/>
              <a:gd name="T66" fmla="*/ 2147483647 w 674"/>
              <a:gd name="T67" fmla="*/ 2147483647 h 324"/>
              <a:gd name="T68" fmla="*/ 0 w 674"/>
              <a:gd name="T69" fmla="*/ 0 h 324"/>
              <a:gd name="T70" fmla="*/ 2147483647 w 674"/>
              <a:gd name="T71" fmla="*/ 2147483647 h 324"/>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674"/>
              <a:gd name="T109" fmla="*/ 0 h 324"/>
              <a:gd name="T110" fmla="*/ 674 w 674"/>
              <a:gd name="T111" fmla="*/ 324 h 324"/>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674" h="324">
                <a:moveTo>
                  <a:pt x="13" y="19"/>
                </a:moveTo>
                <a:lnTo>
                  <a:pt x="3" y="22"/>
                </a:lnTo>
                <a:lnTo>
                  <a:pt x="16" y="40"/>
                </a:lnTo>
                <a:lnTo>
                  <a:pt x="31" y="58"/>
                </a:lnTo>
                <a:lnTo>
                  <a:pt x="47" y="75"/>
                </a:lnTo>
                <a:lnTo>
                  <a:pt x="62" y="90"/>
                </a:lnTo>
                <a:lnTo>
                  <a:pt x="78" y="105"/>
                </a:lnTo>
                <a:lnTo>
                  <a:pt x="95" y="120"/>
                </a:lnTo>
                <a:lnTo>
                  <a:pt x="113" y="133"/>
                </a:lnTo>
                <a:lnTo>
                  <a:pt x="131" y="147"/>
                </a:lnTo>
                <a:lnTo>
                  <a:pt x="149" y="159"/>
                </a:lnTo>
                <a:lnTo>
                  <a:pt x="167" y="170"/>
                </a:lnTo>
                <a:lnTo>
                  <a:pt x="187" y="182"/>
                </a:lnTo>
                <a:lnTo>
                  <a:pt x="206" y="193"/>
                </a:lnTo>
                <a:lnTo>
                  <a:pt x="226" y="203"/>
                </a:lnTo>
                <a:lnTo>
                  <a:pt x="247" y="212"/>
                </a:lnTo>
                <a:lnTo>
                  <a:pt x="268" y="221"/>
                </a:lnTo>
                <a:lnTo>
                  <a:pt x="289" y="231"/>
                </a:lnTo>
                <a:lnTo>
                  <a:pt x="311" y="238"/>
                </a:lnTo>
                <a:lnTo>
                  <a:pt x="333" y="246"/>
                </a:lnTo>
                <a:lnTo>
                  <a:pt x="355" y="253"/>
                </a:lnTo>
                <a:lnTo>
                  <a:pt x="378" y="260"/>
                </a:lnTo>
                <a:lnTo>
                  <a:pt x="401" y="267"/>
                </a:lnTo>
                <a:lnTo>
                  <a:pt x="423" y="273"/>
                </a:lnTo>
                <a:lnTo>
                  <a:pt x="447" y="279"/>
                </a:lnTo>
                <a:lnTo>
                  <a:pt x="471" y="284"/>
                </a:lnTo>
                <a:lnTo>
                  <a:pt x="495" y="290"/>
                </a:lnTo>
                <a:lnTo>
                  <a:pt x="520" y="295"/>
                </a:lnTo>
                <a:lnTo>
                  <a:pt x="544" y="300"/>
                </a:lnTo>
                <a:lnTo>
                  <a:pt x="569" y="305"/>
                </a:lnTo>
                <a:lnTo>
                  <a:pt x="594" y="309"/>
                </a:lnTo>
                <a:lnTo>
                  <a:pt x="619" y="315"/>
                </a:lnTo>
                <a:lnTo>
                  <a:pt x="644" y="319"/>
                </a:lnTo>
                <a:lnTo>
                  <a:pt x="670" y="323"/>
                </a:lnTo>
                <a:lnTo>
                  <a:pt x="673" y="314"/>
                </a:lnTo>
                <a:lnTo>
                  <a:pt x="648" y="309"/>
                </a:lnTo>
                <a:lnTo>
                  <a:pt x="622" y="304"/>
                </a:lnTo>
                <a:lnTo>
                  <a:pt x="597" y="300"/>
                </a:lnTo>
                <a:lnTo>
                  <a:pt x="571" y="295"/>
                </a:lnTo>
                <a:lnTo>
                  <a:pt x="548" y="290"/>
                </a:lnTo>
                <a:lnTo>
                  <a:pt x="523" y="285"/>
                </a:lnTo>
                <a:lnTo>
                  <a:pt x="498" y="281"/>
                </a:lnTo>
                <a:lnTo>
                  <a:pt x="475" y="275"/>
                </a:lnTo>
                <a:lnTo>
                  <a:pt x="451" y="270"/>
                </a:lnTo>
                <a:lnTo>
                  <a:pt x="428" y="264"/>
                </a:lnTo>
                <a:lnTo>
                  <a:pt x="405" y="257"/>
                </a:lnTo>
                <a:lnTo>
                  <a:pt x="382" y="250"/>
                </a:lnTo>
                <a:lnTo>
                  <a:pt x="360" y="243"/>
                </a:lnTo>
                <a:lnTo>
                  <a:pt x="337" y="237"/>
                </a:lnTo>
                <a:lnTo>
                  <a:pt x="315" y="229"/>
                </a:lnTo>
                <a:lnTo>
                  <a:pt x="294" y="221"/>
                </a:lnTo>
                <a:lnTo>
                  <a:pt x="274" y="212"/>
                </a:lnTo>
                <a:lnTo>
                  <a:pt x="252" y="203"/>
                </a:lnTo>
                <a:lnTo>
                  <a:pt x="233" y="195"/>
                </a:lnTo>
                <a:lnTo>
                  <a:pt x="213" y="185"/>
                </a:lnTo>
                <a:lnTo>
                  <a:pt x="194" y="174"/>
                </a:lnTo>
                <a:lnTo>
                  <a:pt x="175" y="163"/>
                </a:lnTo>
                <a:lnTo>
                  <a:pt x="157" y="152"/>
                </a:lnTo>
                <a:lnTo>
                  <a:pt x="139" y="139"/>
                </a:lnTo>
                <a:lnTo>
                  <a:pt x="121" y="126"/>
                </a:lnTo>
                <a:lnTo>
                  <a:pt x="104" y="114"/>
                </a:lnTo>
                <a:lnTo>
                  <a:pt x="88" y="98"/>
                </a:lnTo>
                <a:lnTo>
                  <a:pt x="72" y="83"/>
                </a:lnTo>
                <a:lnTo>
                  <a:pt x="56" y="69"/>
                </a:lnTo>
                <a:lnTo>
                  <a:pt x="41" y="52"/>
                </a:lnTo>
                <a:lnTo>
                  <a:pt x="26" y="35"/>
                </a:lnTo>
                <a:lnTo>
                  <a:pt x="13" y="17"/>
                </a:lnTo>
                <a:lnTo>
                  <a:pt x="2" y="19"/>
                </a:lnTo>
                <a:lnTo>
                  <a:pt x="13" y="17"/>
                </a:lnTo>
                <a:lnTo>
                  <a:pt x="0" y="0"/>
                </a:lnTo>
                <a:lnTo>
                  <a:pt x="2" y="19"/>
                </a:lnTo>
                <a:lnTo>
                  <a:pt x="13" y="19"/>
                </a:lnTo>
              </a:path>
            </a:pathLst>
          </a:custGeom>
          <a:solidFill>
            <a:srgbClr val="790015"/>
          </a:solidFill>
          <a:ln w="12700" cap="rnd">
            <a:solidFill>
              <a:srgbClr val="FC0128"/>
            </a:solidFill>
            <a:round/>
            <a:headEnd/>
            <a:tailEnd/>
          </a:ln>
        </p:spPr>
        <p:txBody>
          <a:bodyPr/>
          <a:lstStyle/>
          <a:p>
            <a:endParaRPr lang="en-US"/>
          </a:p>
        </p:txBody>
      </p:sp>
      <p:sp>
        <p:nvSpPr>
          <p:cNvPr id="53467" name="Freeform 233"/>
          <p:cNvSpPr>
            <a:spLocks/>
          </p:cNvSpPr>
          <p:nvPr/>
        </p:nvSpPr>
        <p:spPr bwMode="auto">
          <a:xfrm>
            <a:off x="5181603" y="4114802"/>
            <a:ext cx="144463" cy="461963"/>
          </a:xfrm>
          <a:custGeom>
            <a:avLst/>
            <a:gdLst>
              <a:gd name="T0" fmla="*/ 2147483647 w 101"/>
              <a:gd name="T1" fmla="*/ 2147483647 h 320"/>
              <a:gd name="T2" fmla="*/ 2147483647 w 101"/>
              <a:gd name="T3" fmla="*/ 2147483647 h 320"/>
              <a:gd name="T4" fmla="*/ 2147483647 w 101"/>
              <a:gd name="T5" fmla="*/ 2147483647 h 320"/>
              <a:gd name="T6" fmla="*/ 2147483647 w 101"/>
              <a:gd name="T7" fmla="*/ 2147483647 h 320"/>
              <a:gd name="T8" fmla="*/ 2147483647 w 101"/>
              <a:gd name="T9" fmla="*/ 2147483647 h 320"/>
              <a:gd name="T10" fmla="*/ 2147483647 w 101"/>
              <a:gd name="T11" fmla="*/ 2147483647 h 320"/>
              <a:gd name="T12" fmla="*/ 2147483647 w 101"/>
              <a:gd name="T13" fmla="*/ 2147483647 h 320"/>
              <a:gd name="T14" fmla="*/ 2147483647 w 101"/>
              <a:gd name="T15" fmla="*/ 2147483647 h 320"/>
              <a:gd name="T16" fmla="*/ 2147483647 w 101"/>
              <a:gd name="T17" fmla="*/ 2147483647 h 320"/>
              <a:gd name="T18" fmla="*/ 2147483647 w 101"/>
              <a:gd name="T19" fmla="*/ 2147483647 h 320"/>
              <a:gd name="T20" fmla="*/ 2147483647 w 101"/>
              <a:gd name="T21" fmla="*/ 2147483647 h 320"/>
              <a:gd name="T22" fmla="*/ 2147483647 w 101"/>
              <a:gd name="T23" fmla="*/ 2147483647 h 320"/>
              <a:gd name="T24" fmla="*/ 2147483647 w 101"/>
              <a:gd name="T25" fmla="*/ 2147483647 h 320"/>
              <a:gd name="T26" fmla="*/ 2147483647 w 101"/>
              <a:gd name="T27" fmla="*/ 2147483647 h 320"/>
              <a:gd name="T28" fmla="*/ 2147483647 w 101"/>
              <a:gd name="T29" fmla="*/ 2147483647 h 320"/>
              <a:gd name="T30" fmla="*/ 2147483647 w 101"/>
              <a:gd name="T31" fmla="*/ 2147483647 h 320"/>
              <a:gd name="T32" fmla="*/ 2147483647 w 101"/>
              <a:gd name="T33" fmla="*/ 0 h 320"/>
              <a:gd name="T34" fmla="*/ 2147483647 w 101"/>
              <a:gd name="T35" fmla="*/ 2147483647 h 320"/>
              <a:gd name="T36" fmla="*/ 2147483647 w 101"/>
              <a:gd name="T37" fmla="*/ 2147483647 h 320"/>
              <a:gd name="T38" fmla="*/ 2147483647 w 101"/>
              <a:gd name="T39" fmla="*/ 2147483647 h 320"/>
              <a:gd name="T40" fmla="*/ 2147483647 w 101"/>
              <a:gd name="T41" fmla="*/ 2147483647 h 320"/>
              <a:gd name="T42" fmla="*/ 2147483647 w 101"/>
              <a:gd name="T43" fmla="*/ 2147483647 h 320"/>
              <a:gd name="T44" fmla="*/ 2147483647 w 101"/>
              <a:gd name="T45" fmla="*/ 2147483647 h 320"/>
              <a:gd name="T46" fmla="*/ 2147483647 w 101"/>
              <a:gd name="T47" fmla="*/ 2147483647 h 320"/>
              <a:gd name="T48" fmla="*/ 2147483647 w 101"/>
              <a:gd name="T49" fmla="*/ 2147483647 h 320"/>
              <a:gd name="T50" fmla="*/ 2147483647 w 101"/>
              <a:gd name="T51" fmla="*/ 2147483647 h 320"/>
              <a:gd name="T52" fmla="*/ 2147483647 w 101"/>
              <a:gd name="T53" fmla="*/ 2147483647 h 320"/>
              <a:gd name="T54" fmla="*/ 2147483647 w 101"/>
              <a:gd name="T55" fmla="*/ 2147483647 h 320"/>
              <a:gd name="T56" fmla="*/ 2147483647 w 101"/>
              <a:gd name="T57" fmla="*/ 2147483647 h 320"/>
              <a:gd name="T58" fmla="*/ 2147483647 w 101"/>
              <a:gd name="T59" fmla="*/ 2147483647 h 320"/>
              <a:gd name="T60" fmla="*/ 2147483647 w 101"/>
              <a:gd name="T61" fmla="*/ 2147483647 h 320"/>
              <a:gd name="T62" fmla="*/ 2147483647 w 101"/>
              <a:gd name="T63" fmla="*/ 2147483647 h 320"/>
              <a:gd name="T64" fmla="*/ 2147483647 w 101"/>
              <a:gd name="T65" fmla="*/ 2147483647 h 320"/>
              <a:gd name="T66" fmla="*/ 2147483647 w 101"/>
              <a:gd name="T67" fmla="*/ 2147483647 h 320"/>
              <a:gd name="T68" fmla="*/ 2147483647 w 101"/>
              <a:gd name="T69" fmla="*/ 2147483647 h 320"/>
              <a:gd name="T70" fmla="*/ 2147483647 w 101"/>
              <a:gd name="T71" fmla="*/ 2147483647 h 320"/>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101"/>
              <a:gd name="T109" fmla="*/ 0 h 320"/>
              <a:gd name="T110" fmla="*/ 101 w 101"/>
              <a:gd name="T111" fmla="*/ 320 h 320"/>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101" h="320">
                <a:moveTo>
                  <a:pt x="98" y="313"/>
                </a:moveTo>
                <a:lnTo>
                  <a:pt x="100" y="314"/>
                </a:lnTo>
                <a:lnTo>
                  <a:pt x="96" y="305"/>
                </a:lnTo>
                <a:lnTo>
                  <a:pt x="92" y="294"/>
                </a:lnTo>
                <a:lnTo>
                  <a:pt x="87" y="284"/>
                </a:lnTo>
                <a:lnTo>
                  <a:pt x="83" y="276"/>
                </a:lnTo>
                <a:lnTo>
                  <a:pt x="79" y="265"/>
                </a:lnTo>
                <a:lnTo>
                  <a:pt x="76" y="256"/>
                </a:lnTo>
                <a:lnTo>
                  <a:pt x="71" y="246"/>
                </a:lnTo>
                <a:lnTo>
                  <a:pt x="68" y="236"/>
                </a:lnTo>
                <a:lnTo>
                  <a:pt x="65" y="227"/>
                </a:lnTo>
                <a:lnTo>
                  <a:pt x="61" y="217"/>
                </a:lnTo>
                <a:lnTo>
                  <a:pt x="58" y="207"/>
                </a:lnTo>
                <a:lnTo>
                  <a:pt x="54" y="198"/>
                </a:lnTo>
                <a:lnTo>
                  <a:pt x="51" y="188"/>
                </a:lnTo>
                <a:lnTo>
                  <a:pt x="48" y="178"/>
                </a:lnTo>
                <a:lnTo>
                  <a:pt x="46" y="168"/>
                </a:lnTo>
                <a:lnTo>
                  <a:pt x="42" y="158"/>
                </a:lnTo>
                <a:lnTo>
                  <a:pt x="39" y="149"/>
                </a:lnTo>
                <a:lnTo>
                  <a:pt x="38" y="139"/>
                </a:lnTo>
                <a:lnTo>
                  <a:pt x="34" y="128"/>
                </a:lnTo>
                <a:lnTo>
                  <a:pt x="32" y="119"/>
                </a:lnTo>
                <a:lnTo>
                  <a:pt x="29" y="109"/>
                </a:lnTo>
                <a:lnTo>
                  <a:pt x="28" y="100"/>
                </a:lnTo>
                <a:lnTo>
                  <a:pt x="25" y="89"/>
                </a:lnTo>
                <a:lnTo>
                  <a:pt x="23" y="79"/>
                </a:lnTo>
                <a:lnTo>
                  <a:pt x="21" y="70"/>
                </a:lnTo>
                <a:lnTo>
                  <a:pt x="20" y="60"/>
                </a:lnTo>
                <a:lnTo>
                  <a:pt x="19" y="49"/>
                </a:lnTo>
                <a:lnTo>
                  <a:pt x="16" y="39"/>
                </a:lnTo>
                <a:lnTo>
                  <a:pt x="15" y="30"/>
                </a:lnTo>
                <a:lnTo>
                  <a:pt x="13" y="20"/>
                </a:lnTo>
                <a:lnTo>
                  <a:pt x="13" y="9"/>
                </a:lnTo>
                <a:lnTo>
                  <a:pt x="12" y="0"/>
                </a:lnTo>
                <a:lnTo>
                  <a:pt x="0" y="0"/>
                </a:lnTo>
                <a:lnTo>
                  <a:pt x="1" y="10"/>
                </a:lnTo>
                <a:lnTo>
                  <a:pt x="2" y="20"/>
                </a:lnTo>
                <a:lnTo>
                  <a:pt x="3" y="31"/>
                </a:lnTo>
                <a:lnTo>
                  <a:pt x="4" y="40"/>
                </a:lnTo>
                <a:lnTo>
                  <a:pt x="5" y="51"/>
                </a:lnTo>
                <a:lnTo>
                  <a:pt x="7" y="61"/>
                </a:lnTo>
                <a:lnTo>
                  <a:pt x="10" y="71"/>
                </a:lnTo>
                <a:lnTo>
                  <a:pt x="12" y="81"/>
                </a:lnTo>
                <a:lnTo>
                  <a:pt x="13" y="91"/>
                </a:lnTo>
                <a:lnTo>
                  <a:pt x="15" y="101"/>
                </a:lnTo>
                <a:lnTo>
                  <a:pt x="17" y="111"/>
                </a:lnTo>
                <a:lnTo>
                  <a:pt x="20" y="121"/>
                </a:lnTo>
                <a:lnTo>
                  <a:pt x="22" y="131"/>
                </a:lnTo>
                <a:lnTo>
                  <a:pt x="25" y="140"/>
                </a:lnTo>
                <a:lnTo>
                  <a:pt x="28" y="151"/>
                </a:lnTo>
                <a:lnTo>
                  <a:pt x="30" y="160"/>
                </a:lnTo>
                <a:lnTo>
                  <a:pt x="33" y="170"/>
                </a:lnTo>
                <a:lnTo>
                  <a:pt x="37" y="180"/>
                </a:lnTo>
                <a:lnTo>
                  <a:pt x="39" y="191"/>
                </a:lnTo>
                <a:lnTo>
                  <a:pt x="42" y="200"/>
                </a:lnTo>
                <a:lnTo>
                  <a:pt x="46" y="210"/>
                </a:lnTo>
                <a:lnTo>
                  <a:pt x="49" y="219"/>
                </a:lnTo>
                <a:lnTo>
                  <a:pt x="53" y="230"/>
                </a:lnTo>
                <a:lnTo>
                  <a:pt x="56" y="239"/>
                </a:lnTo>
                <a:lnTo>
                  <a:pt x="60" y="248"/>
                </a:lnTo>
                <a:lnTo>
                  <a:pt x="64" y="259"/>
                </a:lnTo>
                <a:lnTo>
                  <a:pt x="68" y="269"/>
                </a:lnTo>
                <a:lnTo>
                  <a:pt x="71" y="279"/>
                </a:lnTo>
                <a:lnTo>
                  <a:pt x="76" y="288"/>
                </a:lnTo>
                <a:lnTo>
                  <a:pt x="79" y="298"/>
                </a:lnTo>
                <a:lnTo>
                  <a:pt x="84" y="308"/>
                </a:lnTo>
                <a:lnTo>
                  <a:pt x="88" y="317"/>
                </a:lnTo>
                <a:lnTo>
                  <a:pt x="88" y="319"/>
                </a:lnTo>
                <a:lnTo>
                  <a:pt x="88" y="317"/>
                </a:lnTo>
                <a:lnTo>
                  <a:pt x="88" y="318"/>
                </a:lnTo>
                <a:lnTo>
                  <a:pt x="88" y="319"/>
                </a:lnTo>
                <a:lnTo>
                  <a:pt x="98" y="313"/>
                </a:lnTo>
              </a:path>
            </a:pathLst>
          </a:custGeom>
          <a:solidFill>
            <a:srgbClr val="790015"/>
          </a:solidFill>
          <a:ln w="12700" cap="rnd">
            <a:solidFill>
              <a:srgbClr val="FC0128"/>
            </a:solidFill>
            <a:round/>
            <a:headEnd/>
            <a:tailEnd/>
          </a:ln>
        </p:spPr>
        <p:txBody>
          <a:bodyPr/>
          <a:lstStyle/>
          <a:p>
            <a:endParaRPr lang="en-US"/>
          </a:p>
        </p:txBody>
      </p:sp>
      <p:sp>
        <p:nvSpPr>
          <p:cNvPr id="53468" name="Freeform 234"/>
          <p:cNvSpPr>
            <a:spLocks/>
          </p:cNvSpPr>
          <p:nvPr/>
        </p:nvSpPr>
        <p:spPr bwMode="auto">
          <a:xfrm>
            <a:off x="5289553" y="4549775"/>
            <a:ext cx="157163" cy="1030288"/>
          </a:xfrm>
          <a:custGeom>
            <a:avLst/>
            <a:gdLst>
              <a:gd name="T0" fmla="*/ 2147483647 w 110"/>
              <a:gd name="T1" fmla="*/ 2147483647 h 714"/>
              <a:gd name="T2" fmla="*/ 2147483647 w 110"/>
              <a:gd name="T3" fmla="*/ 2147483647 h 714"/>
              <a:gd name="T4" fmla="*/ 2147483647 w 110"/>
              <a:gd name="T5" fmla="*/ 2147483647 h 714"/>
              <a:gd name="T6" fmla="*/ 2147483647 w 110"/>
              <a:gd name="T7" fmla="*/ 2147483647 h 714"/>
              <a:gd name="T8" fmla="*/ 2147483647 w 110"/>
              <a:gd name="T9" fmla="*/ 2147483647 h 714"/>
              <a:gd name="T10" fmla="*/ 2147483647 w 110"/>
              <a:gd name="T11" fmla="*/ 2147483647 h 714"/>
              <a:gd name="T12" fmla="*/ 2147483647 w 110"/>
              <a:gd name="T13" fmla="*/ 2147483647 h 714"/>
              <a:gd name="T14" fmla="*/ 2147483647 w 110"/>
              <a:gd name="T15" fmla="*/ 2147483647 h 714"/>
              <a:gd name="T16" fmla="*/ 2147483647 w 110"/>
              <a:gd name="T17" fmla="*/ 2147483647 h 714"/>
              <a:gd name="T18" fmla="*/ 2147483647 w 110"/>
              <a:gd name="T19" fmla="*/ 2147483647 h 714"/>
              <a:gd name="T20" fmla="*/ 2147483647 w 110"/>
              <a:gd name="T21" fmla="*/ 2147483647 h 714"/>
              <a:gd name="T22" fmla="*/ 2147483647 w 110"/>
              <a:gd name="T23" fmla="*/ 2147483647 h 714"/>
              <a:gd name="T24" fmla="*/ 2147483647 w 110"/>
              <a:gd name="T25" fmla="*/ 2147483647 h 714"/>
              <a:gd name="T26" fmla="*/ 2147483647 w 110"/>
              <a:gd name="T27" fmla="*/ 2147483647 h 714"/>
              <a:gd name="T28" fmla="*/ 2147483647 w 110"/>
              <a:gd name="T29" fmla="*/ 2147483647 h 714"/>
              <a:gd name="T30" fmla="*/ 2147483647 w 110"/>
              <a:gd name="T31" fmla="*/ 2147483647 h 714"/>
              <a:gd name="T32" fmla="*/ 0 w 110"/>
              <a:gd name="T33" fmla="*/ 2147483647 h 714"/>
              <a:gd name="T34" fmla="*/ 2147483647 w 110"/>
              <a:gd name="T35" fmla="*/ 2147483647 h 714"/>
              <a:gd name="T36" fmla="*/ 2147483647 w 110"/>
              <a:gd name="T37" fmla="*/ 2147483647 h 714"/>
              <a:gd name="T38" fmla="*/ 2147483647 w 110"/>
              <a:gd name="T39" fmla="*/ 2147483647 h 714"/>
              <a:gd name="T40" fmla="*/ 2147483647 w 110"/>
              <a:gd name="T41" fmla="*/ 2147483647 h 714"/>
              <a:gd name="T42" fmla="*/ 2147483647 w 110"/>
              <a:gd name="T43" fmla="*/ 2147483647 h 714"/>
              <a:gd name="T44" fmla="*/ 2147483647 w 110"/>
              <a:gd name="T45" fmla="*/ 2147483647 h 714"/>
              <a:gd name="T46" fmla="*/ 2147483647 w 110"/>
              <a:gd name="T47" fmla="*/ 2147483647 h 714"/>
              <a:gd name="T48" fmla="*/ 2147483647 w 110"/>
              <a:gd name="T49" fmla="*/ 2147483647 h 714"/>
              <a:gd name="T50" fmla="*/ 2147483647 w 110"/>
              <a:gd name="T51" fmla="*/ 2147483647 h 714"/>
              <a:gd name="T52" fmla="*/ 2147483647 w 110"/>
              <a:gd name="T53" fmla="*/ 2147483647 h 714"/>
              <a:gd name="T54" fmla="*/ 2147483647 w 110"/>
              <a:gd name="T55" fmla="*/ 2147483647 h 714"/>
              <a:gd name="T56" fmla="*/ 2147483647 w 110"/>
              <a:gd name="T57" fmla="*/ 2147483647 h 714"/>
              <a:gd name="T58" fmla="*/ 2147483647 w 110"/>
              <a:gd name="T59" fmla="*/ 2147483647 h 714"/>
              <a:gd name="T60" fmla="*/ 2147483647 w 110"/>
              <a:gd name="T61" fmla="*/ 2147483647 h 714"/>
              <a:gd name="T62" fmla="*/ 2147483647 w 110"/>
              <a:gd name="T63" fmla="*/ 2147483647 h 714"/>
              <a:gd name="T64" fmla="*/ 2147483647 w 110"/>
              <a:gd name="T65" fmla="*/ 2147483647 h 714"/>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10"/>
              <a:gd name="T100" fmla="*/ 0 h 714"/>
              <a:gd name="T101" fmla="*/ 110 w 110"/>
              <a:gd name="T102" fmla="*/ 714 h 714"/>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10" h="714">
                <a:moveTo>
                  <a:pt x="96" y="713"/>
                </a:moveTo>
                <a:lnTo>
                  <a:pt x="96" y="689"/>
                </a:lnTo>
                <a:lnTo>
                  <a:pt x="97" y="667"/>
                </a:lnTo>
                <a:lnTo>
                  <a:pt x="98" y="643"/>
                </a:lnTo>
                <a:lnTo>
                  <a:pt x="100" y="621"/>
                </a:lnTo>
                <a:lnTo>
                  <a:pt x="101" y="596"/>
                </a:lnTo>
                <a:lnTo>
                  <a:pt x="102" y="572"/>
                </a:lnTo>
                <a:lnTo>
                  <a:pt x="103" y="547"/>
                </a:lnTo>
                <a:lnTo>
                  <a:pt x="104" y="523"/>
                </a:lnTo>
                <a:lnTo>
                  <a:pt x="105" y="499"/>
                </a:lnTo>
                <a:lnTo>
                  <a:pt x="106" y="473"/>
                </a:lnTo>
                <a:lnTo>
                  <a:pt x="107" y="448"/>
                </a:lnTo>
                <a:lnTo>
                  <a:pt x="107" y="423"/>
                </a:lnTo>
                <a:lnTo>
                  <a:pt x="109" y="398"/>
                </a:lnTo>
                <a:lnTo>
                  <a:pt x="109" y="375"/>
                </a:lnTo>
                <a:lnTo>
                  <a:pt x="109" y="349"/>
                </a:lnTo>
                <a:lnTo>
                  <a:pt x="107" y="326"/>
                </a:lnTo>
                <a:lnTo>
                  <a:pt x="106" y="301"/>
                </a:lnTo>
                <a:lnTo>
                  <a:pt x="105" y="277"/>
                </a:lnTo>
                <a:lnTo>
                  <a:pt x="104" y="253"/>
                </a:lnTo>
                <a:lnTo>
                  <a:pt x="101" y="231"/>
                </a:lnTo>
                <a:lnTo>
                  <a:pt x="97" y="209"/>
                </a:lnTo>
                <a:lnTo>
                  <a:pt x="94" y="186"/>
                </a:lnTo>
                <a:lnTo>
                  <a:pt x="89" y="164"/>
                </a:lnTo>
                <a:lnTo>
                  <a:pt x="85" y="142"/>
                </a:lnTo>
                <a:lnTo>
                  <a:pt x="79" y="123"/>
                </a:lnTo>
                <a:lnTo>
                  <a:pt x="71" y="103"/>
                </a:lnTo>
                <a:lnTo>
                  <a:pt x="64" y="83"/>
                </a:lnTo>
                <a:lnTo>
                  <a:pt x="55" y="64"/>
                </a:lnTo>
                <a:lnTo>
                  <a:pt x="46" y="47"/>
                </a:lnTo>
                <a:lnTo>
                  <a:pt x="34" y="31"/>
                </a:lnTo>
                <a:lnTo>
                  <a:pt x="22" y="14"/>
                </a:lnTo>
                <a:lnTo>
                  <a:pt x="10" y="0"/>
                </a:lnTo>
                <a:lnTo>
                  <a:pt x="0" y="5"/>
                </a:lnTo>
                <a:lnTo>
                  <a:pt x="13" y="19"/>
                </a:lnTo>
                <a:lnTo>
                  <a:pt x="24" y="36"/>
                </a:lnTo>
                <a:lnTo>
                  <a:pt x="34" y="51"/>
                </a:lnTo>
                <a:lnTo>
                  <a:pt x="43" y="69"/>
                </a:lnTo>
                <a:lnTo>
                  <a:pt x="52" y="86"/>
                </a:lnTo>
                <a:lnTo>
                  <a:pt x="60" y="105"/>
                </a:lnTo>
                <a:lnTo>
                  <a:pt x="66" y="125"/>
                </a:lnTo>
                <a:lnTo>
                  <a:pt x="73" y="145"/>
                </a:lnTo>
                <a:lnTo>
                  <a:pt x="78" y="166"/>
                </a:lnTo>
                <a:lnTo>
                  <a:pt x="82" y="187"/>
                </a:lnTo>
                <a:lnTo>
                  <a:pt x="86" y="209"/>
                </a:lnTo>
                <a:lnTo>
                  <a:pt x="88" y="231"/>
                </a:lnTo>
                <a:lnTo>
                  <a:pt x="91" y="254"/>
                </a:lnTo>
                <a:lnTo>
                  <a:pt x="93" y="278"/>
                </a:lnTo>
                <a:lnTo>
                  <a:pt x="95" y="301"/>
                </a:lnTo>
                <a:lnTo>
                  <a:pt x="96" y="326"/>
                </a:lnTo>
                <a:lnTo>
                  <a:pt x="96" y="349"/>
                </a:lnTo>
                <a:lnTo>
                  <a:pt x="96" y="375"/>
                </a:lnTo>
                <a:lnTo>
                  <a:pt x="96" y="398"/>
                </a:lnTo>
                <a:lnTo>
                  <a:pt x="96" y="423"/>
                </a:lnTo>
                <a:lnTo>
                  <a:pt x="95" y="448"/>
                </a:lnTo>
                <a:lnTo>
                  <a:pt x="94" y="473"/>
                </a:lnTo>
                <a:lnTo>
                  <a:pt x="93" y="499"/>
                </a:lnTo>
                <a:lnTo>
                  <a:pt x="92" y="522"/>
                </a:lnTo>
                <a:lnTo>
                  <a:pt x="91" y="547"/>
                </a:lnTo>
                <a:lnTo>
                  <a:pt x="88" y="571"/>
                </a:lnTo>
                <a:lnTo>
                  <a:pt x="88" y="596"/>
                </a:lnTo>
                <a:lnTo>
                  <a:pt x="87" y="620"/>
                </a:lnTo>
                <a:lnTo>
                  <a:pt x="86" y="643"/>
                </a:lnTo>
                <a:lnTo>
                  <a:pt x="85" y="667"/>
                </a:lnTo>
                <a:lnTo>
                  <a:pt x="85" y="689"/>
                </a:lnTo>
                <a:lnTo>
                  <a:pt x="85" y="713"/>
                </a:lnTo>
                <a:lnTo>
                  <a:pt x="96" y="713"/>
                </a:lnTo>
              </a:path>
            </a:pathLst>
          </a:custGeom>
          <a:solidFill>
            <a:srgbClr val="790015"/>
          </a:solidFill>
          <a:ln w="12700" cap="rnd">
            <a:solidFill>
              <a:srgbClr val="FC0128"/>
            </a:solidFill>
            <a:round/>
            <a:headEnd/>
            <a:tailEnd/>
          </a:ln>
        </p:spPr>
        <p:txBody>
          <a:bodyPr/>
          <a:lstStyle/>
          <a:p>
            <a:endParaRPr lang="en-US"/>
          </a:p>
        </p:txBody>
      </p:sp>
      <p:sp>
        <p:nvSpPr>
          <p:cNvPr id="53469" name="Freeform 235"/>
          <p:cNvSpPr>
            <a:spLocks/>
          </p:cNvSpPr>
          <p:nvPr/>
        </p:nvSpPr>
        <p:spPr bwMode="auto">
          <a:xfrm>
            <a:off x="5230815" y="4891090"/>
            <a:ext cx="57151" cy="768351"/>
          </a:xfrm>
          <a:custGeom>
            <a:avLst/>
            <a:gdLst>
              <a:gd name="T0" fmla="*/ 2147483647 w 39"/>
              <a:gd name="T1" fmla="*/ 2147483647 h 532"/>
              <a:gd name="T2" fmla="*/ 2147483647 w 39"/>
              <a:gd name="T3" fmla="*/ 2147483647 h 532"/>
              <a:gd name="T4" fmla="*/ 2147483647 w 39"/>
              <a:gd name="T5" fmla="*/ 2147483647 h 532"/>
              <a:gd name="T6" fmla="*/ 2147483647 w 39"/>
              <a:gd name="T7" fmla="*/ 2147483647 h 532"/>
              <a:gd name="T8" fmla="*/ 2147483647 w 39"/>
              <a:gd name="T9" fmla="*/ 2147483647 h 532"/>
              <a:gd name="T10" fmla="*/ 2147483647 w 39"/>
              <a:gd name="T11" fmla="*/ 2147483647 h 532"/>
              <a:gd name="T12" fmla="*/ 2147483647 w 39"/>
              <a:gd name="T13" fmla="*/ 2147483647 h 532"/>
              <a:gd name="T14" fmla="*/ 2147483647 w 39"/>
              <a:gd name="T15" fmla="*/ 2147483647 h 532"/>
              <a:gd name="T16" fmla="*/ 2147483647 w 39"/>
              <a:gd name="T17" fmla="*/ 2147483647 h 532"/>
              <a:gd name="T18" fmla="*/ 2147483647 w 39"/>
              <a:gd name="T19" fmla="*/ 2147483647 h 532"/>
              <a:gd name="T20" fmla="*/ 2147483647 w 39"/>
              <a:gd name="T21" fmla="*/ 2147483647 h 532"/>
              <a:gd name="T22" fmla="*/ 2147483647 w 39"/>
              <a:gd name="T23" fmla="*/ 2147483647 h 532"/>
              <a:gd name="T24" fmla="*/ 2147483647 w 39"/>
              <a:gd name="T25" fmla="*/ 2147483647 h 532"/>
              <a:gd name="T26" fmla="*/ 2147483647 w 39"/>
              <a:gd name="T27" fmla="*/ 2147483647 h 532"/>
              <a:gd name="T28" fmla="*/ 2147483647 w 39"/>
              <a:gd name="T29" fmla="*/ 2147483647 h 532"/>
              <a:gd name="T30" fmla="*/ 2147483647 w 39"/>
              <a:gd name="T31" fmla="*/ 2147483647 h 532"/>
              <a:gd name="T32" fmla="*/ 2147483647 w 39"/>
              <a:gd name="T33" fmla="*/ 2147483647 h 532"/>
              <a:gd name="T34" fmla="*/ 2147483647 w 39"/>
              <a:gd name="T35" fmla="*/ 2147483647 h 532"/>
              <a:gd name="T36" fmla="*/ 2147483647 w 39"/>
              <a:gd name="T37" fmla="*/ 2147483647 h 532"/>
              <a:gd name="T38" fmla="*/ 2147483647 w 39"/>
              <a:gd name="T39" fmla="*/ 2147483647 h 532"/>
              <a:gd name="T40" fmla="*/ 2147483647 w 39"/>
              <a:gd name="T41" fmla="*/ 2147483647 h 532"/>
              <a:gd name="T42" fmla="*/ 2147483647 w 39"/>
              <a:gd name="T43" fmla="*/ 2147483647 h 532"/>
              <a:gd name="T44" fmla="*/ 2147483647 w 39"/>
              <a:gd name="T45" fmla="*/ 2147483647 h 532"/>
              <a:gd name="T46" fmla="*/ 2147483647 w 39"/>
              <a:gd name="T47" fmla="*/ 2147483647 h 532"/>
              <a:gd name="T48" fmla="*/ 2147483647 w 39"/>
              <a:gd name="T49" fmla="*/ 2147483647 h 532"/>
              <a:gd name="T50" fmla="*/ 2147483647 w 39"/>
              <a:gd name="T51" fmla="*/ 2147483647 h 532"/>
              <a:gd name="T52" fmla="*/ 2147483647 w 39"/>
              <a:gd name="T53" fmla="*/ 2147483647 h 532"/>
              <a:gd name="T54" fmla="*/ 2147483647 w 39"/>
              <a:gd name="T55" fmla="*/ 2147483647 h 532"/>
              <a:gd name="T56" fmla="*/ 2147483647 w 39"/>
              <a:gd name="T57" fmla="*/ 2147483647 h 532"/>
              <a:gd name="T58" fmla="*/ 2147483647 w 39"/>
              <a:gd name="T59" fmla="*/ 2147483647 h 532"/>
              <a:gd name="T60" fmla="*/ 2147483647 w 39"/>
              <a:gd name="T61" fmla="*/ 2147483647 h 532"/>
              <a:gd name="T62" fmla="*/ 2147483647 w 39"/>
              <a:gd name="T63" fmla="*/ 2147483647 h 532"/>
              <a:gd name="T64" fmla="*/ 2147483647 w 39"/>
              <a:gd name="T65" fmla="*/ 0 h 53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39"/>
              <a:gd name="T100" fmla="*/ 0 h 532"/>
              <a:gd name="T101" fmla="*/ 39 w 39"/>
              <a:gd name="T102" fmla="*/ 532 h 532"/>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39" h="532">
                <a:moveTo>
                  <a:pt x="16" y="0"/>
                </a:moveTo>
                <a:lnTo>
                  <a:pt x="17" y="18"/>
                </a:lnTo>
                <a:lnTo>
                  <a:pt x="19" y="35"/>
                </a:lnTo>
                <a:lnTo>
                  <a:pt x="21" y="51"/>
                </a:lnTo>
                <a:lnTo>
                  <a:pt x="22" y="69"/>
                </a:lnTo>
                <a:lnTo>
                  <a:pt x="23" y="85"/>
                </a:lnTo>
                <a:lnTo>
                  <a:pt x="23" y="102"/>
                </a:lnTo>
                <a:lnTo>
                  <a:pt x="24" y="120"/>
                </a:lnTo>
                <a:lnTo>
                  <a:pt x="24" y="136"/>
                </a:lnTo>
                <a:lnTo>
                  <a:pt x="24" y="153"/>
                </a:lnTo>
                <a:lnTo>
                  <a:pt x="25" y="169"/>
                </a:lnTo>
                <a:lnTo>
                  <a:pt x="25" y="186"/>
                </a:lnTo>
                <a:lnTo>
                  <a:pt x="25" y="203"/>
                </a:lnTo>
                <a:lnTo>
                  <a:pt x="25" y="219"/>
                </a:lnTo>
                <a:lnTo>
                  <a:pt x="25" y="235"/>
                </a:lnTo>
                <a:lnTo>
                  <a:pt x="24" y="251"/>
                </a:lnTo>
                <a:lnTo>
                  <a:pt x="24" y="268"/>
                </a:lnTo>
                <a:lnTo>
                  <a:pt x="24" y="285"/>
                </a:lnTo>
                <a:lnTo>
                  <a:pt x="23" y="301"/>
                </a:lnTo>
                <a:lnTo>
                  <a:pt x="23" y="318"/>
                </a:lnTo>
                <a:lnTo>
                  <a:pt x="22" y="334"/>
                </a:lnTo>
                <a:lnTo>
                  <a:pt x="21" y="350"/>
                </a:lnTo>
                <a:lnTo>
                  <a:pt x="19" y="367"/>
                </a:lnTo>
                <a:lnTo>
                  <a:pt x="17" y="382"/>
                </a:lnTo>
                <a:lnTo>
                  <a:pt x="16" y="399"/>
                </a:lnTo>
                <a:lnTo>
                  <a:pt x="14" y="415"/>
                </a:lnTo>
                <a:lnTo>
                  <a:pt x="13" y="432"/>
                </a:lnTo>
                <a:lnTo>
                  <a:pt x="11" y="449"/>
                </a:lnTo>
                <a:lnTo>
                  <a:pt x="8" y="464"/>
                </a:lnTo>
                <a:lnTo>
                  <a:pt x="6" y="481"/>
                </a:lnTo>
                <a:lnTo>
                  <a:pt x="5" y="496"/>
                </a:lnTo>
                <a:lnTo>
                  <a:pt x="2" y="513"/>
                </a:lnTo>
                <a:lnTo>
                  <a:pt x="0" y="530"/>
                </a:lnTo>
                <a:lnTo>
                  <a:pt x="13" y="531"/>
                </a:lnTo>
                <a:lnTo>
                  <a:pt x="14" y="514"/>
                </a:lnTo>
                <a:lnTo>
                  <a:pt x="16" y="498"/>
                </a:lnTo>
                <a:lnTo>
                  <a:pt x="20" y="482"/>
                </a:lnTo>
                <a:lnTo>
                  <a:pt x="22" y="465"/>
                </a:lnTo>
                <a:lnTo>
                  <a:pt x="24" y="449"/>
                </a:lnTo>
                <a:lnTo>
                  <a:pt x="25" y="432"/>
                </a:lnTo>
                <a:lnTo>
                  <a:pt x="26" y="415"/>
                </a:lnTo>
                <a:lnTo>
                  <a:pt x="29" y="400"/>
                </a:lnTo>
                <a:lnTo>
                  <a:pt x="31" y="383"/>
                </a:lnTo>
                <a:lnTo>
                  <a:pt x="32" y="367"/>
                </a:lnTo>
                <a:lnTo>
                  <a:pt x="33" y="351"/>
                </a:lnTo>
                <a:lnTo>
                  <a:pt x="33" y="334"/>
                </a:lnTo>
                <a:lnTo>
                  <a:pt x="34" y="318"/>
                </a:lnTo>
                <a:lnTo>
                  <a:pt x="35" y="302"/>
                </a:lnTo>
                <a:lnTo>
                  <a:pt x="36" y="285"/>
                </a:lnTo>
                <a:lnTo>
                  <a:pt x="36" y="268"/>
                </a:lnTo>
                <a:lnTo>
                  <a:pt x="38" y="251"/>
                </a:lnTo>
                <a:lnTo>
                  <a:pt x="38" y="235"/>
                </a:lnTo>
                <a:lnTo>
                  <a:pt x="38" y="219"/>
                </a:lnTo>
                <a:lnTo>
                  <a:pt x="38" y="203"/>
                </a:lnTo>
                <a:lnTo>
                  <a:pt x="38" y="186"/>
                </a:lnTo>
                <a:lnTo>
                  <a:pt x="38" y="169"/>
                </a:lnTo>
                <a:lnTo>
                  <a:pt x="38" y="152"/>
                </a:lnTo>
                <a:lnTo>
                  <a:pt x="36" y="135"/>
                </a:lnTo>
                <a:lnTo>
                  <a:pt x="36" y="119"/>
                </a:lnTo>
                <a:lnTo>
                  <a:pt x="35" y="102"/>
                </a:lnTo>
                <a:lnTo>
                  <a:pt x="34" y="85"/>
                </a:lnTo>
                <a:lnTo>
                  <a:pt x="33" y="68"/>
                </a:lnTo>
                <a:lnTo>
                  <a:pt x="33" y="51"/>
                </a:lnTo>
                <a:lnTo>
                  <a:pt x="32" y="34"/>
                </a:lnTo>
                <a:lnTo>
                  <a:pt x="31" y="17"/>
                </a:lnTo>
                <a:lnTo>
                  <a:pt x="29" y="0"/>
                </a:lnTo>
                <a:lnTo>
                  <a:pt x="16" y="0"/>
                </a:lnTo>
              </a:path>
            </a:pathLst>
          </a:custGeom>
          <a:solidFill>
            <a:srgbClr val="790015"/>
          </a:solidFill>
          <a:ln w="12700" cap="rnd">
            <a:solidFill>
              <a:srgbClr val="FC0128"/>
            </a:solidFill>
            <a:round/>
            <a:headEnd/>
            <a:tailEnd/>
          </a:ln>
        </p:spPr>
        <p:txBody>
          <a:bodyPr/>
          <a:lstStyle/>
          <a:p>
            <a:endParaRPr lang="en-US"/>
          </a:p>
        </p:txBody>
      </p:sp>
      <p:sp>
        <p:nvSpPr>
          <p:cNvPr id="53470" name="Freeform 236"/>
          <p:cNvSpPr>
            <a:spLocks/>
          </p:cNvSpPr>
          <p:nvPr/>
        </p:nvSpPr>
        <p:spPr bwMode="auto">
          <a:xfrm>
            <a:off x="5075242" y="4443414"/>
            <a:ext cx="200025" cy="450851"/>
          </a:xfrm>
          <a:custGeom>
            <a:avLst/>
            <a:gdLst>
              <a:gd name="T0" fmla="*/ 2147483647 w 137"/>
              <a:gd name="T1" fmla="*/ 2147483647 h 313"/>
              <a:gd name="T2" fmla="*/ 2147483647 w 137"/>
              <a:gd name="T3" fmla="*/ 2147483647 h 313"/>
              <a:gd name="T4" fmla="*/ 2147483647 w 137"/>
              <a:gd name="T5" fmla="*/ 2147483647 h 313"/>
              <a:gd name="T6" fmla="*/ 2147483647 w 137"/>
              <a:gd name="T7" fmla="*/ 2147483647 h 313"/>
              <a:gd name="T8" fmla="*/ 2147483647 w 137"/>
              <a:gd name="T9" fmla="*/ 2147483647 h 313"/>
              <a:gd name="T10" fmla="*/ 2147483647 w 137"/>
              <a:gd name="T11" fmla="*/ 2147483647 h 313"/>
              <a:gd name="T12" fmla="*/ 2147483647 w 137"/>
              <a:gd name="T13" fmla="*/ 2147483647 h 313"/>
              <a:gd name="T14" fmla="*/ 2147483647 w 137"/>
              <a:gd name="T15" fmla="*/ 2147483647 h 313"/>
              <a:gd name="T16" fmla="*/ 2147483647 w 137"/>
              <a:gd name="T17" fmla="*/ 2147483647 h 313"/>
              <a:gd name="T18" fmla="*/ 2147483647 w 137"/>
              <a:gd name="T19" fmla="*/ 2147483647 h 313"/>
              <a:gd name="T20" fmla="*/ 2147483647 w 137"/>
              <a:gd name="T21" fmla="*/ 2147483647 h 313"/>
              <a:gd name="T22" fmla="*/ 2147483647 w 137"/>
              <a:gd name="T23" fmla="*/ 2147483647 h 313"/>
              <a:gd name="T24" fmla="*/ 2147483647 w 137"/>
              <a:gd name="T25" fmla="*/ 2147483647 h 313"/>
              <a:gd name="T26" fmla="*/ 2147483647 w 137"/>
              <a:gd name="T27" fmla="*/ 2147483647 h 313"/>
              <a:gd name="T28" fmla="*/ 2147483647 w 137"/>
              <a:gd name="T29" fmla="*/ 2147483647 h 313"/>
              <a:gd name="T30" fmla="*/ 2147483647 w 137"/>
              <a:gd name="T31" fmla="*/ 2147483647 h 313"/>
              <a:gd name="T32" fmla="*/ 2147483647 w 137"/>
              <a:gd name="T33" fmla="*/ 2147483647 h 313"/>
              <a:gd name="T34" fmla="*/ 2147483647 w 137"/>
              <a:gd name="T35" fmla="*/ 2147483647 h 313"/>
              <a:gd name="T36" fmla="*/ 2147483647 w 137"/>
              <a:gd name="T37" fmla="*/ 2147483647 h 313"/>
              <a:gd name="T38" fmla="*/ 2147483647 w 137"/>
              <a:gd name="T39" fmla="*/ 2147483647 h 313"/>
              <a:gd name="T40" fmla="*/ 2147483647 w 137"/>
              <a:gd name="T41" fmla="*/ 2147483647 h 313"/>
              <a:gd name="T42" fmla="*/ 2147483647 w 137"/>
              <a:gd name="T43" fmla="*/ 2147483647 h 313"/>
              <a:gd name="T44" fmla="*/ 2147483647 w 137"/>
              <a:gd name="T45" fmla="*/ 2147483647 h 313"/>
              <a:gd name="T46" fmla="*/ 2147483647 w 137"/>
              <a:gd name="T47" fmla="*/ 2147483647 h 313"/>
              <a:gd name="T48" fmla="*/ 2147483647 w 137"/>
              <a:gd name="T49" fmla="*/ 2147483647 h 313"/>
              <a:gd name="T50" fmla="*/ 2147483647 w 137"/>
              <a:gd name="T51" fmla="*/ 2147483647 h 313"/>
              <a:gd name="T52" fmla="*/ 2147483647 w 137"/>
              <a:gd name="T53" fmla="*/ 2147483647 h 313"/>
              <a:gd name="T54" fmla="*/ 2147483647 w 137"/>
              <a:gd name="T55" fmla="*/ 2147483647 h 313"/>
              <a:gd name="T56" fmla="*/ 2147483647 w 137"/>
              <a:gd name="T57" fmla="*/ 2147483647 h 313"/>
              <a:gd name="T58" fmla="*/ 2147483647 w 137"/>
              <a:gd name="T59" fmla="*/ 2147483647 h 313"/>
              <a:gd name="T60" fmla="*/ 2147483647 w 137"/>
              <a:gd name="T61" fmla="*/ 2147483647 h 313"/>
              <a:gd name="T62" fmla="*/ 2147483647 w 137"/>
              <a:gd name="T63" fmla="*/ 2147483647 h 313"/>
              <a:gd name="T64" fmla="*/ 2147483647 w 137"/>
              <a:gd name="T65" fmla="*/ 0 h 313"/>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37"/>
              <a:gd name="T100" fmla="*/ 0 h 313"/>
              <a:gd name="T101" fmla="*/ 137 w 137"/>
              <a:gd name="T102" fmla="*/ 313 h 313"/>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37" h="313">
                <a:moveTo>
                  <a:pt x="0" y="3"/>
                </a:moveTo>
                <a:lnTo>
                  <a:pt x="4" y="13"/>
                </a:lnTo>
                <a:lnTo>
                  <a:pt x="8" y="22"/>
                </a:lnTo>
                <a:lnTo>
                  <a:pt x="13" y="31"/>
                </a:lnTo>
                <a:lnTo>
                  <a:pt x="19" y="41"/>
                </a:lnTo>
                <a:lnTo>
                  <a:pt x="22" y="50"/>
                </a:lnTo>
                <a:lnTo>
                  <a:pt x="28" y="59"/>
                </a:lnTo>
                <a:lnTo>
                  <a:pt x="32" y="68"/>
                </a:lnTo>
                <a:lnTo>
                  <a:pt x="37" y="77"/>
                </a:lnTo>
                <a:lnTo>
                  <a:pt x="41" y="86"/>
                </a:lnTo>
                <a:lnTo>
                  <a:pt x="47" y="95"/>
                </a:lnTo>
                <a:lnTo>
                  <a:pt x="50" y="103"/>
                </a:lnTo>
                <a:lnTo>
                  <a:pt x="55" y="112"/>
                </a:lnTo>
                <a:lnTo>
                  <a:pt x="59" y="122"/>
                </a:lnTo>
                <a:lnTo>
                  <a:pt x="64" y="130"/>
                </a:lnTo>
                <a:lnTo>
                  <a:pt x="68" y="139"/>
                </a:lnTo>
                <a:lnTo>
                  <a:pt x="72" y="148"/>
                </a:lnTo>
                <a:lnTo>
                  <a:pt x="76" y="157"/>
                </a:lnTo>
                <a:lnTo>
                  <a:pt x="80" y="167"/>
                </a:lnTo>
                <a:lnTo>
                  <a:pt x="84" y="176"/>
                </a:lnTo>
                <a:lnTo>
                  <a:pt x="88" y="184"/>
                </a:lnTo>
                <a:lnTo>
                  <a:pt x="91" y="194"/>
                </a:lnTo>
                <a:lnTo>
                  <a:pt x="95" y="204"/>
                </a:lnTo>
                <a:lnTo>
                  <a:pt x="98" y="214"/>
                </a:lnTo>
                <a:lnTo>
                  <a:pt x="102" y="223"/>
                </a:lnTo>
                <a:lnTo>
                  <a:pt x="105" y="233"/>
                </a:lnTo>
                <a:lnTo>
                  <a:pt x="107" y="244"/>
                </a:lnTo>
                <a:lnTo>
                  <a:pt x="111" y="255"/>
                </a:lnTo>
                <a:lnTo>
                  <a:pt x="114" y="266"/>
                </a:lnTo>
                <a:lnTo>
                  <a:pt x="116" y="276"/>
                </a:lnTo>
                <a:lnTo>
                  <a:pt x="119" y="288"/>
                </a:lnTo>
                <a:lnTo>
                  <a:pt x="121" y="300"/>
                </a:lnTo>
                <a:lnTo>
                  <a:pt x="123" y="312"/>
                </a:lnTo>
                <a:lnTo>
                  <a:pt x="136" y="311"/>
                </a:lnTo>
                <a:lnTo>
                  <a:pt x="133" y="298"/>
                </a:lnTo>
                <a:lnTo>
                  <a:pt x="132" y="287"/>
                </a:lnTo>
                <a:lnTo>
                  <a:pt x="129" y="275"/>
                </a:lnTo>
                <a:lnTo>
                  <a:pt x="125" y="265"/>
                </a:lnTo>
                <a:lnTo>
                  <a:pt x="123" y="253"/>
                </a:lnTo>
                <a:lnTo>
                  <a:pt x="120" y="242"/>
                </a:lnTo>
                <a:lnTo>
                  <a:pt x="116" y="231"/>
                </a:lnTo>
                <a:lnTo>
                  <a:pt x="114" y="222"/>
                </a:lnTo>
                <a:lnTo>
                  <a:pt x="111" y="211"/>
                </a:lnTo>
                <a:lnTo>
                  <a:pt x="106" y="201"/>
                </a:lnTo>
                <a:lnTo>
                  <a:pt x="103" y="191"/>
                </a:lnTo>
                <a:lnTo>
                  <a:pt x="100" y="181"/>
                </a:lnTo>
                <a:lnTo>
                  <a:pt x="96" y="172"/>
                </a:lnTo>
                <a:lnTo>
                  <a:pt x="92" y="163"/>
                </a:lnTo>
                <a:lnTo>
                  <a:pt x="88" y="154"/>
                </a:lnTo>
                <a:lnTo>
                  <a:pt x="84" y="144"/>
                </a:lnTo>
                <a:lnTo>
                  <a:pt x="79" y="135"/>
                </a:lnTo>
                <a:lnTo>
                  <a:pt x="75" y="127"/>
                </a:lnTo>
                <a:lnTo>
                  <a:pt x="71" y="118"/>
                </a:lnTo>
                <a:lnTo>
                  <a:pt x="66" y="108"/>
                </a:lnTo>
                <a:lnTo>
                  <a:pt x="62" y="100"/>
                </a:lnTo>
                <a:lnTo>
                  <a:pt x="57" y="90"/>
                </a:lnTo>
                <a:lnTo>
                  <a:pt x="53" y="82"/>
                </a:lnTo>
                <a:lnTo>
                  <a:pt x="48" y="73"/>
                </a:lnTo>
                <a:lnTo>
                  <a:pt x="43" y="64"/>
                </a:lnTo>
                <a:lnTo>
                  <a:pt x="39" y="55"/>
                </a:lnTo>
                <a:lnTo>
                  <a:pt x="34" y="46"/>
                </a:lnTo>
                <a:lnTo>
                  <a:pt x="30" y="37"/>
                </a:lnTo>
                <a:lnTo>
                  <a:pt x="25" y="28"/>
                </a:lnTo>
                <a:lnTo>
                  <a:pt x="21" y="19"/>
                </a:lnTo>
                <a:lnTo>
                  <a:pt x="15" y="9"/>
                </a:lnTo>
                <a:lnTo>
                  <a:pt x="11" y="0"/>
                </a:lnTo>
                <a:lnTo>
                  <a:pt x="0" y="3"/>
                </a:lnTo>
              </a:path>
            </a:pathLst>
          </a:custGeom>
          <a:solidFill>
            <a:srgbClr val="790015"/>
          </a:solidFill>
          <a:ln w="12700" cap="rnd">
            <a:solidFill>
              <a:srgbClr val="FC0128"/>
            </a:solidFill>
            <a:round/>
            <a:headEnd/>
            <a:tailEnd/>
          </a:ln>
        </p:spPr>
        <p:txBody>
          <a:bodyPr/>
          <a:lstStyle/>
          <a:p>
            <a:endParaRPr lang="en-US"/>
          </a:p>
        </p:txBody>
      </p:sp>
      <p:sp>
        <p:nvSpPr>
          <p:cNvPr id="53471" name="Freeform 237"/>
          <p:cNvSpPr>
            <a:spLocks/>
          </p:cNvSpPr>
          <p:nvPr/>
        </p:nvSpPr>
        <p:spPr bwMode="auto">
          <a:xfrm>
            <a:off x="4010028" y="5275263"/>
            <a:ext cx="506413" cy="341312"/>
          </a:xfrm>
          <a:custGeom>
            <a:avLst/>
            <a:gdLst>
              <a:gd name="T0" fmla="*/ 2147483647 w 350"/>
              <a:gd name="T1" fmla="*/ 2147483647 h 236"/>
              <a:gd name="T2" fmla="*/ 2147483647 w 350"/>
              <a:gd name="T3" fmla="*/ 2147483647 h 236"/>
              <a:gd name="T4" fmla="*/ 2147483647 w 350"/>
              <a:gd name="T5" fmla="*/ 2147483647 h 236"/>
              <a:gd name="T6" fmla="*/ 2147483647 w 350"/>
              <a:gd name="T7" fmla="*/ 2147483647 h 236"/>
              <a:gd name="T8" fmla="*/ 2147483647 w 350"/>
              <a:gd name="T9" fmla="*/ 2147483647 h 236"/>
              <a:gd name="T10" fmla="*/ 2147483647 w 350"/>
              <a:gd name="T11" fmla="*/ 2147483647 h 236"/>
              <a:gd name="T12" fmla="*/ 2147483647 w 350"/>
              <a:gd name="T13" fmla="*/ 2147483647 h 236"/>
              <a:gd name="T14" fmla="*/ 2147483647 w 350"/>
              <a:gd name="T15" fmla="*/ 2147483647 h 236"/>
              <a:gd name="T16" fmla="*/ 2147483647 w 350"/>
              <a:gd name="T17" fmla="*/ 2147483647 h 236"/>
              <a:gd name="T18" fmla="*/ 2147483647 w 350"/>
              <a:gd name="T19" fmla="*/ 2147483647 h 236"/>
              <a:gd name="T20" fmla="*/ 2147483647 w 350"/>
              <a:gd name="T21" fmla="*/ 2147483647 h 236"/>
              <a:gd name="T22" fmla="*/ 2147483647 w 350"/>
              <a:gd name="T23" fmla="*/ 2147483647 h 236"/>
              <a:gd name="T24" fmla="*/ 2147483647 w 350"/>
              <a:gd name="T25" fmla="*/ 2147483647 h 236"/>
              <a:gd name="T26" fmla="*/ 2147483647 w 350"/>
              <a:gd name="T27" fmla="*/ 2147483647 h 236"/>
              <a:gd name="T28" fmla="*/ 2147483647 w 350"/>
              <a:gd name="T29" fmla="*/ 2147483647 h 236"/>
              <a:gd name="T30" fmla="*/ 2147483647 w 350"/>
              <a:gd name="T31" fmla="*/ 2147483647 h 236"/>
              <a:gd name="T32" fmla="*/ 2147483647 w 350"/>
              <a:gd name="T33" fmla="*/ 2147483647 h 236"/>
              <a:gd name="T34" fmla="*/ 2147483647 w 350"/>
              <a:gd name="T35" fmla="*/ 2147483647 h 236"/>
              <a:gd name="T36" fmla="*/ 2147483647 w 350"/>
              <a:gd name="T37" fmla="*/ 2147483647 h 236"/>
              <a:gd name="T38" fmla="*/ 2147483647 w 350"/>
              <a:gd name="T39" fmla="*/ 2147483647 h 236"/>
              <a:gd name="T40" fmla="*/ 2147483647 w 350"/>
              <a:gd name="T41" fmla="*/ 2147483647 h 236"/>
              <a:gd name="T42" fmla="*/ 2147483647 w 350"/>
              <a:gd name="T43" fmla="*/ 2147483647 h 236"/>
              <a:gd name="T44" fmla="*/ 2147483647 w 350"/>
              <a:gd name="T45" fmla="*/ 2147483647 h 236"/>
              <a:gd name="T46" fmla="*/ 2147483647 w 350"/>
              <a:gd name="T47" fmla="*/ 2147483647 h 236"/>
              <a:gd name="T48" fmla="*/ 2147483647 w 350"/>
              <a:gd name="T49" fmla="*/ 2147483647 h 236"/>
              <a:gd name="T50" fmla="*/ 2147483647 w 350"/>
              <a:gd name="T51" fmla="*/ 2147483647 h 236"/>
              <a:gd name="T52" fmla="*/ 2147483647 w 350"/>
              <a:gd name="T53" fmla="*/ 2147483647 h 236"/>
              <a:gd name="T54" fmla="*/ 2147483647 w 350"/>
              <a:gd name="T55" fmla="*/ 2147483647 h 236"/>
              <a:gd name="T56" fmla="*/ 2147483647 w 350"/>
              <a:gd name="T57" fmla="*/ 2147483647 h 236"/>
              <a:gd name="T58" fmla="*/ 2147483647 w 350"/>
              <a:gd name="T59" fmla="*/ 2147483647 h 236"/>
              <a:gd name="T60" fmla="*/ 2147483647 w 350"/>
              <a:gd name="T61" fmla="*/ 2147483647 h 236"/>
              <a:gd name="T62" fmla="*/ 2147483647 w 350"/>
              <a:gd name="T63" fmla="*/ 2147483647 h 236"/>
              <a:gd name="T64" fmla="*/ 2147483647 w 350"/>
              <a:gd name="T65" fmla="*/ 2147483647 h 2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350"/>
              <a:gd name="T100" fmla="*/ 0 h 236"/>
              <a:gd name="T101" fmla="*/ 350 w 350"/>
              <a:gd name="T102" fmla="*/ 236 h 2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350" h="236">
                <a:moveTo>
                  <a:pt x="337" y="0"/>
                </a:moveTo>
                <a:lnTo>
                  <a:pt x="333" y="8"/>
                </a:lnTo>
                <a:lnTo>
                  <a:pt x="327" y="16"/>
                </a:lnTo>
                <a:lnTo>
                  <a:pt x="322" y="26"/>
                </a:lnTo>
                <a:lnTo>
                  <a:pt x="316" y="35"/>
                </a:lnTo>
                <a:lnTo>
                  <a:pt x="309" y="43"/>
                </a:lnTo>
                <a:lnTo>
                  <a:pt x="302" y="53"/>
                </a:lnTo>
                <a:lnTo>
                  <a:pt x="295" y="62"/>
                </a:lnTo>
                <a:lnTo>
                  <a:pt x="287" y="72"/>
                </a:lnTo>
                <a:lnTo>
                  <a:pt x="279" y="80"/>
                </a:lnTo>
                <a:lnTo>
                  <a:pt x="271" y="89"/>
                </a:lnTo>
                <a:lnTo>
                  <a:pt x="262" y="99"/>
                </a:lnTo>
                <a:lnTo>
                  <a:pt x="253" y="108"/>
                </a:lnTo>
                <a:lnTo>
                  <a:pt x="245" y="117"/>
                </a:lnTo>
                <a:lnTo>
                  <a:pt x="235" y="125"/>
                </a:lnTo>
                <a:lnTo>
                  <a:pt x="225" y="134"/>
                </a:lnTo>
                <a:lnTo>
                  <a:pt x="213" y="142"/>
                </a:lnTo>
                <a:lnTo>
                  <a:pt x="203" y="151"/>
                </a:lnTo>
                <a:lnTo>
                  <a:pt x="192" y="158"/>
                </a:lnTo>
                <a:lnTo>
                  <a:pt x="180" y="165"/>
                </a:lnTo>
                <a:lnTo>
                  <a:pt x="168" y="172"/>
                </a:lnTo>
                <a:lnTo>
                  <a:pt x="156" y="180"/>
                </a:lnTo>
                <a:lnTo>
                  <a:pt x="144" y="186"/>
                </a:lnTo>
                <a:lnTo>
                  <a:pt x="130" y="192"/>
                </a:lnTo>
                <a:lnTo>
                  <a:pt x="118" y="198"/>
                </a:lnTo>
                <a:lnTo>
                  <a:pt x="104" y="203"/>
                </a:lnTo>
                <a:lnTo>
                  <a:pt x="90" y="207"/>
                </a:lnTo>
                <a:lnTo>
                  <a:pt x="76" y="212"/>
                </a:lnTo>
                <a:lnTo>
                  <a:pt x="61" y="215"/>
                </a:lnTo>
                <a:lnTo>
                  <a:pt x="46" y="219"/>
                </a:lnTo>
                <a:lnTo>
                  <a:pt x="31" y="221"/>
                </a:lnTo>
                <a:lnTo>
                  <a:pt x="15" y="223"/>
                </a:lnTo>
                <a:lnTo>
                  <a:pt x="0" y="225"/>
                </a:lnTo>
                <a:lnTo>
                  <a:pt x="1" y="235"/>
                </a:lnTo>
                <a:lnTo>
                  <a:pt x="17" y="233"/>
                </a:lnTo>
                <a:lnTo>
                  <a:pt x="33" y="232"/>
                </a:lnTo>
                <a:lnTo>
                  <a:pt x="49" y="228"/>
                </a:lnTo>
                <a:lnTo>
                  <a:pt x="65" y="225"/>
                </a:lnTo>
                <a:lnTo>
                  <a:pt x="79" y="221"/>
                </a:lnTo>
                <a:lnTo>
                  <a:pt x="95" y="217"/>
                </a:lnTo>
                <a:lnTo>
                  <a:pt x="109" y="212"/>
                </a:lnTo>
                <a:lnTo>
                  <a:pt x="122" y="206"/>
                </a:lnTo>
                <a:lnTo>
                  <a:pt x="137" y="200"/>
                </a:lnTo>
                <a:lnTo>
                  <a:pt x="150" y="195"/>
                </a:lnTo>
                <a:lnTo>
                  <a:pt x="163" y="188"/>
                </a:lnTo>
                <a:lnTo>
                  <a:pt x="176" y="181"/>
                </a:lnTo>
                <a:lnTo>
                  <a:pt x="188" y="173"/>
                </a:lnTo>
                <a:lnTo>
                  <a:pt x="200" y="165"/>
                </a:lnTo>
                <a:lnTo>
                  <a:pt x="211" y="158"/>
                </a:lnTo>
                <a:lnTo>
                  <a:pt x="222" y="150"/>
                </a:lnTo>
                <a:lnTo>
                  <a:pt x="234" y="140"/>
                </a:lnTo>
                <a:lnTo>
                  <a:pt x="244" y="132"/>
                </a:lnTo>
                <a:lnTo>
                  <a:pt x="253" y="123"/>
                </a:lnTo>
                <a:lnTo>
                  <a:pt x="263" y="114"/>
                </a:lnTo>
                <a:lnTo>
                  <a:pt x="272" y="105"/>
                </a:lnTo>
                <a:lnTo>
                  <a:pt x="281" y="95"/>
                </a:lnTo>
                <a:lnTo>
                  <a:pt x="290" y="86"/>
                </a:lnTo>
                <a:lnTo>
                  <a:pt x="298" y="77"/>
                </a:lnTo>
                <a:lnTo>
                  <a:pt x="305" y="67"/>
                </a:lnTo>
                <a:lnTo>
                  <a:pt x="313" y="58"/>
                </a:lnTo>
                <a:lnTo>
                  <a:pt x="320" y="49"/>
                </a:lnTo>
                <a:lnTo>
                  <a:pt x="326" y="39"/>
                </a:lnTo>
                <a:lnTo>
                  <a:pt x="333" y="31"/>
                </a:lnTo>
                <a:lnTo>
                  <a:pt x="338" y="21"/>
                </a:lnTo>
                <a:lnTo>
                  <a:pt x="344" y="12"/>
                </a:lnTo>
                <a:lnTo>
                  <a:pt x="349" y="3"/>
                </a:lnTo>
                <a:lnTo>
                  <a:pt x="337" y="0"/>
                </a:lnTo>
              </a:path>
            </a:pathLst>
          </a:custGeom>
          <a:solidFill>
            <a:srgbClr val="790015"/>
          </a:solidFill>
          <a:ln w="12700" cap="rnd">
            <a:solidFill>
              <a:srgbClr val="FC0128"/>
            </a:solidFill>
            <a:round/>
            <a:headEnd/>
            <a:tailEnd/>
          </a:ln>
        </p:spPr>
        <p:txBody>
          <a:bodyPr/>
          <a:lstStyle/>
          <a:p>
            <a:endParaRPr lang="en-US"/>
          </a:p>
        </p:txBody>
      </p:sp>
      <p:sp>
        <p:nvSpPr>
          <p:cNvPr id="53472" name="Freeform 238"/>
          <p:cNvSpPr>
            <a:spLocks/>
          </p:cNvSpPr>
          <p:nvPr/>
        </p:nvSpPr>
        <p:spPr bwMode="auto">
          <a:xfrm>
            <a:off x="4497389" y="5021265"/>
            <a:ext cx="171451" cy="263525"/>
          </a:xfrm>
          <a:custGeom>
            <a:avLst/>
            <a:gdLst>
              <a:gd name="T0" fmla="*/ 2147483647 w 119"/>
              <a:gd name="T1" fmla="*/ 2147483647 h 182"/>
              <a:gd name="T2" fmla="*/ 2147483647 w 119"/>
              <a:gd name="T3" fmla="*/ 2147483647 h 182"/>
              <a:gd name="T4" fmla="*/ 2147483647 w 119"/>
              <a:gd name="T5" fmla="*/ 2147483647 h 182"/>
              <a:gd name="T6" fmla="*/ 2147483647 w 119"/>
              <a:gd name="T7" fmla="*/ 2147483647 h 182"/>
              <a:gd name="T8" fmla="*/ 2147483647 w 119"/>
              <a:gd name="T9" fmla="*/ 2147483647 h 182"/>
              <a:gd name="T10" fmla="*/ 2147483647 w 119"/>
              <a:gd name="T11" fmla="*/ 2147483647 h 182"/>
              <a:gd name="T12" fmla="*/ 2147483647 w 119"/>
              <a:gd name="T13" fmla="*/ 2147483647 h 182"/>
              <a:gd name="T14" fmla="*/ 2147483647 w 119"/>
              <a:gd name="T15" fmla="*/ 2147483647 h 182"/>
              <a:gd name="T16" fmla="*/ 2147483647 w 119"/>
              <a:gd name="T17" fmla="*/ 2147483647 h 182"/>
              <a:gd name="T18" fmla="*/ 2147483647 w 119"/>
              <a:gd name="T19" fmla="*/ 2147483647 h 182"/>
              <a:gd name="T20" fmla="*/ 2147483647 w 119"/>
              <a:gd name="T21" fmla="*/ 2147483647 h 182"/>
              <a:gd name="T22" fmla="*/ 2147483647 w 119"/>
              <a:gd name="T23" fmla="*/ 2147483647 h 182"/>
              <a:gd name="T24" fmla="*/ 2147483647 w 119"/>
              <a:gd name="T25" fmla="*/ 2147483647 h 182"/>
              <a:gd name="T26" fmla="*/ 2147483647 w 119"/>
              <a:gd name="T27" fmla="*/ 2147483647 h 182"/>
              <a:gd name="T28" fmla="*/ 2147483647 w 119"/>
              <a:gd name="T29" fmla="*/ 2147483647 h 182"/>
              <a:gd name="T30" fmla="*/ 2147483647 w 119"/>
              <a:gd name="T31" fmla="*/ 2147483647 h 182"/>
              <a:gd name="T32" fmla="*/ 2147483647 w 119"/>
              <a:gd name="T33" fmla="*/ 2147483647 h 182"/>
              <a:gd name="T34" fmla="*/ 2147483647 w 119"/>
              <a:gd name="T35" fmla="*/ 2147483647 h 182"/>
              <a:gd name="T36" fmla="*/ 2147483647 w 119"/>
              <a:gd name="T37" fmla="*/ 2147483647 h 182"/>
              <a:gd name="T38" fmla="*/ 2147483647 w 119"/>
              <a:gd name="T39" fmla="*/ 2147483647 h 182"/>
              <a:gd name="T40" fmla="*/ 2147483647 w 119"/>
              <a:gd name="T41" fmla="*/ 2147483647 h 182"/>
              <a:gd name="T42" fmla="*/ 2147483647 w 119"/>
              <a:gd name="T43" fmla="*/ 2147483647 h 182"/>
              <a:gd name="T44" fmla="*/ 2147483647 w 119"/>
              <a:gd name="T45" fmla="*/ 2147483647 h 182"/>
              <a:gd name="T46" fmla="*/ 2147483647 w 119"/>
              <a:gd name="T47" fmla="*/ 2147483647 h 182"/>
              <a:gd name="T48" fmla="*/ 2147483647 w 119"/>
              <a:gd name="T49" fmla="*/ 2147483647 h 182"/>
              <a:gd name="T50" fmla="*/ 2147483647 w 119"/>
              <a:gd name="T51" fmla="*/ 2147483647 h 182"/>
              <a:gd name="T52" fmla="*/ 2147483647 w 119"/>
              <a:gd name="T53" fmla="*/ 2147483647 h 182"/>
              <a:gd name="T54" fmla="*/ 2147483647 w 119"/>
              <a:gd name="T55" fmla="*/ 2147483647 h 182"/>
              <a:gd name="T56" fmla="*/ 2147483647 w 119"/>
              <a:gd name="T57" fmla="*/ 2147483647 h 182"/>
              <a:gd name="T58" fmla="*/ 2147483647 w 119"/>
              <a:gd name="T59" fmla="*/ 2147483647 h 182"/>
              <a:gd name="T60" fmla="*/ 2147483647 w 119"/>
              <a:gd name="T61" fmla="*/ 2147483647 h 182"/>
              <a:gd name="T62" fmla="*/ 2147483647 w 119"/>
              <a:gd name="T63" fmla="*/ 2147483647 h 182"/>
              <a:gd name="T64" fmla="*/ 2147483647 w 119"/>
              <a:gd name="T65" fmla="*/ 2147483647 h 18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19"/>
              <a:gd name="T100" fmla="*/ 0 h 182"/>
              <a:gd name="T101" fmla="*/ 119 w 119"/>
              <a:gd name="T102" fmla="*/ 182 h 182"/>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19" h="182">
                <a:moveTo>
                  <a:pt x="107" y="0"/>
                </a:moveTo>
                <a:lnTo>
                  <a:pt x="103" y="5"/>
                </a:lnTo>
                <a:lnTo>
                  <a:pt x="98" y="10"/>
                </a:lnTo>
                <a:lnTo>
                  <a:pt x="93" y="15"/>
                </a:lnTo>
                <a:lnTo>
                  <a:pt x="88" y="20"/>
                </a:lnTo>
                <a:lnTo>
                  <a:pt x="84" y="26"/>
                </a:lnTo>
                <a:lnTo>
                  <a:pt x="80" y="32"/>
                </a:lnTo>
                <a:lnTo>
                  <a:pt x="76" y="38"/>
                </a:lnTo>
                <a:lnTo>
                  <a:pt x="73" y="43"/>
                </a:lnTo>
                <a:lnTo>
                  <a:pt x="68" y="47"/>
                </a:lnTo>
                <a:lnTo>
                  <a:pt x="65" y="53"/>
                </a:lnTo>
                <a:lnTo>
                  <a:pt x="61" y="59"/>
                </a:lnTo>
                <a:lnTo>
                  <a:pt x="58" y="64"/>
                </a:lnTo>
                <a:lnTo>
                  <a:pt x="55" y="70"/>
                </a:lnTo>
                <a:lnTo>
                  <a:pt x="51" y="75"/>
                </a:lnTo>
                <a:lnTo>
                  <a:pt x="48" y="81"/>
                </a:lnTo>
                <a:lnTo>
                  <a:pt x="44" y="87"/>
                </a:lnTo>
                <a:lnTo>
                  <a:pt x="42" y="91"/>
                </a:lnTo>
                <a:lnTo>
                  <a:pt x="39" y="97"/>
                </a:lnTo>
                <a:lnTo>
                  <a:pt x="36" y="103"/>
                </a:lnTo>
                <a:lnTo>
                  <a:pt x="34" y="109"/>
                </a:lnTo>
                <a:lnTo>
                  <a:pt x="31" y="114"/>
                </a:lnTo>
                <a:lnTo>
                  <a:pt x="28" y="120"/>
                </a:lnTo>
                <a:lnTo>
                  <a:pt x="25" y="126"/>
                </a:lnTo>
                <a:lnTo>
                  <a:pt x="23" y="132"/>
                </a:lnTo>
                <a:lnTo>
                  <a:pt x="20" y="137"/>
                </a:lnTo>
                <a:lnTo>
                  <a:pt x="17" y="143"/>
                </a:lnTo>
                <a:lnTo>
                  <a:pt x="14" y="149"/>
                </a:lnTo>
                <a:lnTo>
                  <a:pt x="12" y="155"/>
                </a:lnTo>
                <a:lnTo>
                  <a:pt x="8" y="160"/>
                </a:lnTo>
                <a:lnTo>
                  <a:pt x="5" y="166"/>
                </a:lnTo>
                <a:lnTo>
                  <a:pt x="4" y="172"/>
                </a:lnTo>
                <a:lnTo>
                  <a:pt x="0" y="178"/>
                </a:lnTo>
                <a:lnTo>
                  <a:pt x="12" y="181"/>
                </a:lnTo>
                <a:lnTo>
                  <a:pt x="14" y="175"/>
                </a:lnTo>
                <a:lnTo>
                  <a:pt x="17" y="170"/>
                </a:lnTo>
                <a:lnTo>
                  <a:pt x="20" y="164"/>
                </a:lnTo>
                <a:lnTo>
                  <a:pt x="23" y="158"/>
                </a:lnTo>
                <a:lnTo>
                  <a:pt x="26" y="152"/>
                </a:lnTo>
                <a:lnTo>
                  <a:pt x="29" y="146"/>
                </a:lnTo>
                <a:lnTo>
                  <a:pt x="31" y="141"/>
                </a:lnTo>
                <a:lnTo>
                  <a:pt x="34" y="136"/>
                </a:lnTo>
                <a:lnTo>
                  <a:pt x="37" y="130"/>
                </a:lnTo>
                <a:lnTo>
                  <a:pt x="40" y="124"/>
                </a:lnTo>
                <a:lnTo>
                  <a:pt x="43" y="119"/>
                </a:lnTo>
                <a:lnTo>
                  <a:pt x="44" y="113"/>
                </a:lnTo>
                <a:lnTo>
                  <a:pt x="48" y="107"/>
                </a:lnTo>
                <a:lnTo>
                  <a:pt x="51" y="102"/>
                </a:lnTo>
                <a:lnTo>
                  <a:pt x="53" y="96"/>
                </a:lnTo>
                <a:lnTo>
                  <a:pt x="57" y="91"/>
                </a:lnTo>
                <a:lnTo>
                  <a:pt x="59" y="85"/>
                </a:lnTo>
                <a:lnTo>
                  <a:pt x="62" y="79"/>
                </a:lnTo>
                <a:lnTo>
                  <a:pt x="66" y="74"/>
                </a:lnTo>
                <a:lnTo>
                  <a:pt x="68" y="68"/>
                </a:lnTo>
                <a:lnTo>
                  <a:pt x="73" y="63"/>
                </a:lnTo>
                <a:lnTo>
                  <a:pt x="75" y="58"/>
                </a:lnTo>
                <a:lnTo>
                  <a:pt x="79" y="52"/>
                </a:lnTo>
                <a:lnTo>
                  <a:pt x="83" y="47"/>
                </a:lnTo>
                <a:lnTo>
                  <a:pt x="86" y="43"/>
                </a:lnTo>
                <a:lnTo>
                  <a:pt x="90" y="38"/>
                </a:lnTo>
                <a:lnTo>
                  <a:pt x="95" y="32"/>
                </a:lnTo>
                <a:lnTo>
                  <a:pt x="98" y="26"/>
                </a:lnTo>
                <a:lnTo>
                  <a:pt x="103" y="21"/>
                </a:lnTo>
                <a:lnTo>
                  <a:pt x="107" y="16"/>
                </a:lnTo>
                <a:lnTo>
                  <a:pt x="113" y="11"/>
                </a:lnTo>
                <a:lnTo>
                  <a:pt x="118" y="6"/>
                </a:lnTo>
                <a:lnTo>
                  <a:pt x="107" y="0"/>
                </a:lnTo>
              </a:path>
            </a:pathLst>
          </a:custGeom>
          <a:solidFill>
            <a:srgbClr val="790015"/>
          </a:solidFill>
          <a:ln w="12700" cap="rnd">
            <a:solidFill>
              <a:srgbClr val="FC0128"/>
            </a:solidFill>
            <a:round/>
            <a:headEnd/>
            <a:tailEnd/>
          </a:ln>
        </p:spPr>
        <p:txBody>
          <a:bodyPr/>
          <a:lstStyle/>
          <a:p>
            <a:endParaRPr lang="en-US"/>
          </a:p>
        </p:txBody>
      </p:sp>
      <p:sp>
        <p:nvSpPr>
          <p:cNvPr id="53473" name="Freeform 239"/>
          <p:cNvSpPr>
            <a:spLocks/>
          </p:cNvSpPr>
          <p:nvPr/>
        </p:nvSpPr>
        <p:spPr bwMode="auto">
          <a:xfrm>
            <a:off x="4654553" y="4459289"/>
            <a:ext cx="441325" cy="571500"/>
          </a:xfrm>
          <a:custGeom>
            <a:avLst/>
            <a:gdLst>
              <a:gd name="T0" fmla="*/ 2147483647 w 305"/>
              <a:gd name="T1" fmla="*/ 0 h 397"/>
              <a:gd name="T2" fmla="*/ 2147483647 w 305"/>
              <a:gd name="T3" fmla="*/ 2147483647 h 397"/>
              <a:gd name="T4" fmla="*/ 2147483647 w 305"/>
              <a:gd name="T5" fmla="*/ 2147483647 h 397"/>
              <a:gd name="T6" fmla="*/ 2147483647 w 305"/>
              <a:gd name="T7" fmla="*/ 2147483647 h 397"/>
              <a:gd name="T8" fmla="*/ 2147483647 w 305"/>
              <a:gd name="T9" fmla="*/ 2147483647 h 397"/>
              <a:gd name="T10" fmla="*/ 2147483647 w 305"/>
              <a:gd name="T11" fmla="*/ 2147483647 h 397"/>
              <a:gd name="T12" fmla="*/ 2147483647 w 305"/>
              <a:gd name="T13" fmla="*/ 2147483647 h 397"/>
              <a:gd name="T14" fmla="*/ 2147483647 w 305"/>
              <a:gd name="T15" fmla="*/ 2147483647 h 397"/>
              <a:gd name="T16" fmla="*/ 2147483647 w 305"/>
              <a:gd name="T17" fmla="*/ 2147483647 h 397"/>
              <a:gd name="T18" fmla="*/ 2147483647 w 305"/>
              <a:gd name="T19" fmla="*/ 2147483647 h 397"/>
              <a:gd name="T20" fmla="*/ 2147483647 w 305"/>
              <a:gd name="T21" fmla="*/ 2147483647 h 397"/>
              <a:gd name="T22" fmla="*/ 2147483647 w 305"/>
              <a:gd name="T23" fmla="*/ 2147483647 h 397"/>
              <a:gd name="T24" fmla="*/ 2147483647 w 305"/>
              <a:gd name="T25" fmla="*/ 2147483647 h 397"/>
              <a:gd name="T26" fmla="*/ 2147483647 w 305"/>
              <a:gd name="T27" fmla="*/ 2147483647 h 397"/>
              <a:gd name="T28" fmla="*/ 2147483647 w 305"/>
              <a:gd name="T29" fmla="*/ 2147483647 h 397"/>
              <a:gd name="T30" fmla="*/ 2147483647 w 305"/>
              <a:gd name="T31" fmla="*/ 2147483647 h 397"/>
              <a:gd name="T32" fmla="*/ 0 w 305"/>
              <a:gd name="T33" fmla="*/ 2147483647 h 397"/>
              <a:gd name="T34" fmla="*/ 2147483647 w 305"/>
              <a:gd name="T35" fmla="*/ 2147483647 h 397"/>
              <a:gd name="T36" fmla="*/ 2147483647 w 305"/>
              <a:gd name="T37" fmla="*/ 2147483647 h 397"/>
              <a:gd name="T38" fmla="*/ 2147483647 w 305"/>
              <a:gd name="T39" fmla="*/ 2147483647 h 397"/>
              <a:gd name="T40" fmla="*/ 2147483647 w 305"/>
              <a:gd name="T41" fmla="*/ 2147483647 h 397"/>
              <a:gd name="T42" fmla="*/ 2147483647 w 305"/>
              <a:gd name="T43" fmla="*/ 2147483647 h 397"/>
              <a:gd name="T44" fmla="*/ 2147483647 w 305"/>
              <a:gd name="T45" fmla="*/ 2147483647 h 397"/>
              <a:gd name="T46" fmla="*/ 2147483647 w 305"/>
              <a:gd name="T47" fmla="*/ 2147483647 h 397"/>
              <a:gd name="T48" fmla="*/ 2147483647 w 305"/>
              <a:gd name="T49" fmla="*/ 2147483647 h 397"/>
              <a:gd name="T50" fmla="*/ 2147483647 w 305"/>
              <a:gd name="T51" fmla="*/ 2147483647 h 397"/>
              <a:gd name="T52" fmla="*/ 2147483647 w 305"/>
              <a:gd name="T53" fmla="*/ 2147483647 h 397"/>
              <a:gd name="T54" fmla="*/ 2147483647 w 305"/>
              <a:gd name="T55" fmla="*/ 2147483647 h 397"/>
              <a:gd name="T56" fmla="*/ 2147483647 w 305"/>
              <a:gd name="T57" fmla="*/ 2147483647 h 397"/>
              <a:gd name="T58" fmla="*/ 2147483647 w 305"/>
              <a:gd name="T59" fmla="*/ 2147483647 h 397"/>
              <a:gd name="T60" fmla="*/ 2147483647 w 305"/>
              <a:gd name="T61" fmla="*/ 2147483647 h 397"/>
              <a:gd name="T62" fmla="*/ 2147483647 w 305"/>
              <a:gd name="T63" fmla="*/ 2147483647 h 397"/>
              <a:gd name="T64" fmla="*/ 2147483647 w 305"/>
              <a:gd name="T65" fmla="*/ 2147483647 h 397"/>
              <a:gd name="T66" fmla="*/ 2147483647 w 305"/>
              <a:gd name="T67" fmla="*/ 2147483647 h 397"/>
              <a:gd name="T68" fmla="*/ 2147483647 w 305"/>
              <a:gd name="T69" fmla="*/ 2147483647 h 397"/>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305"/>
              <a:gd name="T106" fmla="*/ 0 h 397"/>
              <a:gd name="T107" fmla="*/ 305 w 305"/>
              <a:gd name="T108" fmla="*/ 397 h 397"/>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305" h="397">
                <a:moveTo>
                  <a:pt x="291" y="1"/>
                </a:moveTo>
                <a:lnTo>
                  <a:pt x="291" y="0"/>
                </a:lnTo>
                <a:lnTo>
                  <a:pt x="288" y="9"/>
                </a:lnTo>
                <a:lnTo>
                  <a:pt x="284" y="19"/>
                </a:lnTo>
                <a:lnTo>
                  <a:pt x="281" y="30"/>
                </a:lnTo>
                <a:lnTo>
                  <a:pt x="277" y="40"/>
                </a:lnTo>
                <a:lnTo>
                  <a:pt x="272" y="51"/>
                </a:lnTo>
                <a:lnTo>
                  <a:pt x="267" y="62"/>
                </a:lnTo>
                <a:lnTo>
                  <a:pt x="261" y="73"/>
                </a:lnTo>
                <a:lnTo>
                  <a:pt x="255" y="84"/>
                </a:lnTo>
                <a:lnTo>
                  <a:pt x="249" y="95"/>
                </a:lnTo>
                <a:lnTo>
                  <a:pt x="242" y="107"/>
                </a:lnTo>
                <a:lnTo>
                  <a:pt x="235" y="118"/>
                </a:lnTo>
                <a:lnTo>
                  <a:pt x="227" y="130"/>
                </a:lnTo>
                <a:lnTo>
                  <a:pt x="219" y="142"/>
                </a:lnTo>
                <a:lnTo>
                  <a:pt x="211" y="155"/>
                </a:lnTo>
                <a:lnTo>
                  <a:pt x="203" y="167"/>
                </a:lnTo>
                <a:lnTo>
                  <a:pt x="194" y="179"/>
                </a:lnTo>
                <a:lnTo>
                  <a:pt x="185" y="192"/>
                </a:lnTo>
                <a:lnTo>
                  <a:pt x="175" y="204"/>
                </a:lnTo>
                <a:lnTo>
                  <a:pt x="165" y="217"/>
                </a:lnTo>
                <a:lnTo>
                  <a:pt x="155" y="230"/>
                </a:lnTo>
                <a:lnTo>
                  <a:pt x="144" y="243"/>
                </a:lnTo>
                <a:lnTo>
                  <a:pt x="132" y="256"/>
                </a:lnTo>
                <a:lnTo>
                  <a:pt x="120" y="270"/>
                </a:lnTo>
                <a:lnTo>
                  <a:pt x="109" y="282"/>
                </a:lnTo>
                <a:lnTo>
                  <a:pt x="96" y="295"/>
                </a:lnTo>
                <a:lnTo>
                  <a:pt x="84" y="309"/>
                </a:lnTo>
                <a:lnTo>
                  <a:pt x="70" y="322"/>
                </a:lnTo>
                <a:lnTo>
                  <a:pt x="57" y="336"/>
                </a:lnTo>
                <a:lnTo>
                  <a:pt x="43" y="349"/>
                </a:lnTo>
                <a:lnTo>
                  <a:pt x="29" y="362"/>
                </a:lnTo>
                <a:lnTo>
                  <a:pt x="14" y="376"/>
                </a:lnTo>
                <a:lnTo>
                  <a:pt x="0" y="389"/>
                </a:lnTo>
                <a:lnTo>
                  <a:pt x="10" y="396"/>
                </a:lnTo>
                <a:lnTo>
                  <a:pt x="24" y="382"/>
                </a:lnTo>
                <a:lnTo>
                  <a:pt x="38" y="369"/>
                </a:lnTo>
                <a:lnTo>
                  <a:pt x="53" y="355"/>
                </a:lnTo>
                <a:lnTo>
                  <a:pt x="67" y="342"/>
                </a:lnTo>
                <a:lnTo>
                  <a:pt x="81" y="328"/>
                </a:lnTo>
                <a:lnTo>
                  <a:pt x="94" y="316"/>
                </a:lnTo>
                <a:lnTo>
                  <a:pt x="106" y="302"/>
                </a:lnTo>
                <a:lnTo>
                  <a:pt x="119" y="289"/>
                </a:lnTo>
                <a:lnTo>
                  <a:pt x="131" y="275"/>
                </a:lnTo>
                <a:lnTo>
                  <a:pt x="142" y="262"/>
                </a:lnTo>
                <a:lnTo>
                  <a:pt x="154" y="249"/>
                </a:lnTo>
                <a:lnTo>
                  <a:pt x="165" y="236"/>
                </a:lnTo>
                <a:lnTo>
                  <a:pt x="176" y="223"/>
                </a:lnTo>
                <a:lnTo>
                  <a:pt x="185" y="210"/>
                </a:lnTo>
                <a:lnTo>
                  <a:pt x="195" y="197"/>
                </a:lnTo>
                <a:lnTo>
                  <a:pt x="204" y="184"/>
                </a:lnTo>
                <a:lnTo>
                  <a:pt x="213" y="172"/>
                </a:lnTo>
                <a:lnTo>
                  <a:pt x="222" y="159"/>
                </a:lnTo>
                <a:lnTo>
                  <a:pt x="231" y="147"/>
                </a:lnTo>
                <a:lnTo>
                  <a:pt x="238" y="135"/>
                </a:lnTo>
                <a:lnTo>
                  <a:pt x="246" y="123"/>
                </a:lnTo>
                <a:lnTo>
                  <a:pt x="253" y="111"/>
                </a:lnTo>
                <a:lnTo>
                  <a:pt x="260" y="99"/>
                </a:lnTo>
                <a:lnTo>
                  <a:pt x="267" y="87"/>
                </a:lnTo>
                <a:lnTo>
                  <a:pt x="273" y="77"/>
                </a:lnTo>
                <a:lnTo>
                  <a:pt x="278" y="65"/>
                </a:lnTo>
                <a:lnTo>
                  <a:pt x="283" y="54"/>
                </a:lnTo>
                <a:lnTo>
                  <a:pt x="288" y="43"/>
                </a:lnTo>
                <a:lnTo>
                  <a:pt x="292" y="33"/>
                </a:lnTo>
                <a:lnTo>
                  <a:pt x="297" y="22"/>
                </a:lnTo>
                <a:lnTo>
                  <a:pt x="300" y="12"/>
                </a:lnTo>
                <a:lnTo>
                  <a:pt x="302" y="2"/>
                </a:lnTo>
                <a:lnTo>
                  <a:pt x="304" y="1"/>
                </a:lnTo>
                <a:lnTo>
                  <a:pt x="302" y="2"/>
                </a:lnTo>
                <a:lnTo>
                  <a:pt x="304" y="1"/>
                </a:lnTo>
                <a:lnTo>
                  <a:pt x="291" y="1"/>
                </a:lnTo>
              </a:path>
            </a:pathLst>
          </a:custGeom>
          <a:solidFill>
            <a:srgbClr val="790015"/>
          </a:solidFill>
          <a:ln w="12700" cap="rnd">
            <a:solidFill>
              <a:srgbClr val="FC0128"/>
            </a:solidFill>
            <a:round/>
            <a:headEnd/>
            <a:tailEnd/>
          </a:ln>
        </p:spPr>
        <p:txBody>
          <a:bodyPr/>
          <a:lstStyle/>
          <a:p>
            <a:endParaRPr lang="en-US"/>
          </a:p>
        </p:txBody>
      </p:sp>
      <p:sp>
        <p:nvSpPr>
          <p:cNvPr id="53474" name="Freeform 240"/>
          <p:cNvSpPr>
            <a:spLocks/>
          </p:cNvSpPr>
          <p:nvPr/>
        </p:nvSpPr>
        <p:spPr bwMode="auto">
          <a:xfrm>
            <a:off x="3609978" y="5534027"/>
            <a:ext cx="403225" cy="82551"/>
          </a:xfrm>
          <a:custGeom>
            <a:avLst/>
            <a:gdLst>
              <a:gd name="T0" fmla="*/ 2147483647 w 280"/>
              <a:gd name="T1" fmla="*/ 2147483647 h 57"/>
              <a:gd name="T2" fmla="*/ 2147483647 w 280"/>
              <a:gd name="T3" fmla="*/ 2147483647 h 57"/>
              <a:gd name="T4" fmla="*/ 2147483647 w 280"/>
              <a:gd name="T5" fmla="*/ 2147483647 h 57"/>
              <a:gd name="T6" fmla="*/ 2147483647 w 280"/>
              <a:gd name="T7" fmla="*/ 2147483647 h 57"/>
              <a:gd name="T8" fmla="*/ 2147483647 w 280"/>
              <a:gd name="T9" fmla="*/ 2147483647 h 57"/>
              <a:gd name="T10" fmla="*/ 2147483647 w 280"/>
              <a:gd name="T11" fmla="*/ 2147483647 h 57"/>
              <a:gd name="T12" fmla="*/ 2147483647 w 280"/>
              <a:gd name="T13" fmla="*/ 2147483647 h 57"/>
              <a:gd name="T14" fmla="*/ 2147483647 w 280"/>
              <a:gd name="T15" fmla="*/ 2147483647 h 57"/>
              <a:gd name="T16" fmla="*/ 2147483647 w 280"/>
              <a:gd name="T17" fmla="*/ 2147483647 h 57"/>
              <a:gd name="T18" fmla="*/ 2147483647 w 280"/>
              <a:gd name="T19" fmla="*/ 2147483647 h 57"/>
              <a:gd name="T20" fmla="*/ 2147483647 w 280"/>
              <a:gd name="T21" fmla="*/ 2147483647 h 57"/>
              <a:gd name="T22" fmla="*/ 2147483647 w 280"/>
              <a:gd name="T23" fmla="*/ 2147483647 h 57"/>
              <a:gd name="T24" fmla="*/ 2147483647 w 280"/>
              <a:gd name="T25" fmla="*/ 2147483647 h 57"/>
              <a:gd name="T26" fmla="*/ 2147483647 w 280"/>
              <a:gd name="T27" fmla="*/ 2147483647 h 57"/>
              <a:gd name="T28" fmla="*/ 2147483647 w 280"/>
              <a:gd name="T29" fmla="*/ 2147483647 h 57"/>
              <a:gd name="T30" fmla="*/ 2147483647 w 280"/>
              <a:gd name="T31" fmla="*/ 2147483647 h 57"/>
              <a:gd name="T32" fmla="*/ 0 w 280"/>
              <a:gd name="T33" fmla="*/ 2147483647 h 57"/>
              <a:gd name="T34" fmla="*/ 2147483647 w 280"/>
              <a:gd name="T35" fmla="*/ 2147483647 h 57"/>
              <a:gd name="T36" fmla="*/ 2147483647 w 280"/>
              <a:gd name="T37" fmla="*/ 2147483647 h 57"/>
              <a:gd name="T38" fmla="*/ 2147483647 w 280"/>
              <a:gd name="T39" fmla="*/ 2147483647 h 57"/>
              <a:gd name="T40" fmla="*/ 2147483647 w 280"/>
              <a:gd name="T41" fmla="*/ 2147483647 h 57"/>
              <a:gd name="T42" fmla="*/ 2147483647 w 280"/>
              <a:gd name="T43" fmla="*/ 2147483647 h 57"/>
              <a:gd name="T44" fmla="*/ 2147483647 w 280"/>
              <a:gd name="T45" fmla="*/ 2147483647 h 57"/>
              <a:gd name="T46" fmla="*/ 2147483647 w 280"/>
              <a:gd name="T47" fmla="*/ 2147483647 h 57"/>
              <a:gd name="T48" fmla="*/ 2147483647 w 280"/>
              <a:gd name="T49" fmla="*/ 2147483647 h 57"/>
              <a:gd name="T50" fmla="*/ 2147483647 w 280"/>
              <a:gd name="T51" fmla="*/ 2147483647 h 57"/>
              <a:gd name="T52" fmla="*/ 2147483647 w 280"/>
              <a:gd name="T53" fmla="*/ 2147483647 h 57"/>
              <a:gd name="T54" fmla="*/ 2147483647 w 280"/>
              <a:gd name="T55" fmla="*/ 2147483647 h 57"/>
              <a:gd name="T56" fmla="*/ 2147483647 w 280"/>
              <a:gd name="T57" fmla="*/ 2147483647 h 57"/>
              <a:gd name="T58" fmla="*/ 2147483647 w 280"/>
              <a:gd name="T59" fmla="*/ 2147483647 h 57"/>
              <a:gd name="T60" fmla="*/ 2147483647 w 280"/>
              <a:gd name="T61" fmla="*/ 2147483647 h 57"/>
              <a:gd name="T62" fmla="*/ 2147483647 w 280"/>
              <a:gd name="T63" fmla="*/ 2147483647 h 57"/>
              <a:gd name="T64" fmla="*/ 2147483647 w 280"/>
              <a:gd name="T65" fmla="*/ 2147483647 h 5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280"/>
              <a:gd name="T100" fmla="*/ 0 h 57"/>
              <a:gd name="T101" fmla="*/ 280 w 280"/>
              <a:gd name="T102" fmla="*/ 57 h 57"/>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280" h="57">
                <a:moveTo>
                  <a:pt x="277" y="46"/>
                </a:moveTo>
                <a:lnTo>
                  <a:pt x="268" y="46"/>
                </a:lnTo>
                <a:lnTo>
                  <a:pt x="258" y="46"/>
                </a:lnTo>
                <a:lnTo>
                  <a:pt x="249" y="46"/>
                </a:lnTo>
                <a:lnTo>
                  <a:pt x="240" y="46"/>
                </a:lnTo>
                <a:lnTo>
                  <a:pt x="231" y="46"/>
                </a:lnTo>
                <a:lnTo>
                  <a:pt x="222" y="46"/>
                </a:lnTo>
                <a:lnTo>
                  <a:pt x="212" y="45"/>
                </a:lnTo>
                <a:lnTo>
                  <a:pt x="203" y="45"/>
                </a:lnTo>
                <a:lnTo>
                  <a:pt x="195" y="44"/>
                </a:lnTo>
                <a:lnTo>
                  <a:pt x="186" y="44"/>
                </a:lnTo>
                <a:lnTo>
                  <a:pt x="177" y="43"/>
                </a:lnTo>
                <a:lnTo>
                  <a:pt x="168" y="42"/>
                </a:lnTo>
                <a:lnTo>
                  <a:pt x="160" y="42"/>
                </a:lnTo>
                <a:lnTo>
                  <a:pt x="152" y="41"/>
                </a:lnTo>
                <a:lnTo>
                  <a:pt x="143" y="39"/>
                </a:lnTo>
                <a:lnTo>
                  <a:pt x="135" y="38"/>
                </a:lnTo>
                <a:lnTo>
                  <a:pt x="127" y="36"/>
                </a:lnTo>
                <a:lnTo>
                  <a:pt x="119" y="35"/>
                </a:lnTo>
                <a:lnTo>
                  <a:pt x="111" y="33"/>
                </a:lnTo>
                <a:lnTo>
                  <a:pt x="102" y="31"/>
                </a:lnTo>
                <a:lnTo>
                  <a:pt x="94" y="30"/>
                </a:lnTo>
                <a:lnTo>
                  <a:pt x="86" y="28"/>
                </a:lnTo>
                <a:lnTo>
                  <a:pt x="78" y="26"/>
                </a:lnTo>
                <a:lnTo>
                  <a:pt x="70" y="24"/>
                </a:lnTo>
                <a:lnTo>
                  <a:pt x="61" y="21"/>
                </a:lnTo>
                <a:lnTo>
                  <a:pt x="53" y="19"/>
                </a:lnTo>
                <a:lnTo>
                  <a:pt x="45" y="16"/>
                </a:lnTo>
                <a:lnTo>
                  <a:pt x="37" y="13"/>
                </a:lnTo>
                <a:lnTo>
                  <a:pt x="29" y="10"/>
                </a:lnTo>
                <a:lnTo>
                  <a:pt x="21" y="7"/>
                </a:lnTo>
                <a:lnTo>
                  <a:pt x="13" y="3"/>
                </a:lnTo>
                <a:lnTo>
                  <a:pt x="5" y="0"/>
                </a:lnTo>
                <a:lnTo>
                  <a:pt x="0" y="8"/>
                </a:lnTo>
                <a:lnTo>
                  <a:pt x="7" y="12"/>
                </a:lnTo>
                <a:lnTo>
                  <a:pt x="15" y="15"/>
                </a:lnTo>
                <a:lnTo>
                  <a:pt x="24" y="20"/>
                </a:lnTo>
                <a:lnTo>
                  <a:pt x="32" y="22"/>
                </a:lnTo>
                <a:lnTo>
                  <a:pt x="40" y="25"/>
                </a:lnTo>
                <a:lnTo>
                  <a:pt x="49" y="28"/>
                </a:lnTo>
                <a:lnTo>
                  <a:pt x="57" y="31"/>
                </a:lnTo>
                <a:lnTo>
                  <a:pt x="65" y="33"/>
                </a:lnTo>
                <a:lnTo>
                  <a:pt x="74" y="35"/>
                </a:lnTo>
                <a:lnTo>
                  <a:pt x="82" y="37"/>
                </a:lnTo>
                <a:lnTo>
                  <a:pt x="91" y="40"/>
                </a:lnTo>
                <a:lnTo>
                  <a:pt x="98" y="42"/>
                </a:lnTo>
                <a:lnTo>
                  <a:pt x="107" y="43"/>
                </a:lnTo>
                <a:lnTo>
                  <a:pt x="115" y="45"/>
                </a:lnTo>
                <a:lnTo>
                  <a:pt x="124" y="47"/>
                </a:lnTo>
                <a:lnTo>
                  <a:pt x="133" y="48"/>
                </a:lnTo>
                <a:lnTo>
                  <a:pt x="141" y="49"/>
                </a:lnTo>
                <a:lnTo>
                  <a:pt x="150" y="51"/>
                </a:lnTo>
                <a:lnTo>
                  <a:pt x="159" y="52"/>
                </a:lnTo>
                <a:lnTo>
                  <a:pt x="168" y="53"/>
                </a:lnTo>
                <a:lnTo>
                  <a:pt x="176" y="53"/>
                </a:lnTo>
                <a:lnTo>
                  <a:pt x="185" y="54"/>
                </a:lnTo>
                <a:lnTo>
                  <a:pt x="194" y="54"/>
                </a:lnTo>
                <a:lnTo>
                  <a:pt x="203" y="55"/>
                </a:lnTo>
                <a:lnTo>
                  <a:pt x="212" y="55"/>
                </a:lnTo>
                <a:lnTo>
                  <a:pt x="221" y="56"/>
                </a:lnTo>
                <a:lnTo>
                  <a:pt x="230" y="56"/>
                </a:lnTo>
                <a:lnTo>
                  <a:pt x="240" y="56"/>
                </a:lnTo>
                <a:lnTo>
                  <a:pt x="249" y="56"/>
                </a:lnTo>
                <a:lnTo>
                  <a:pt x="258" y="56"/>
                </a:lnTo>
                <a:lnTo>
                  <a:pt x="268" y="56"/>
                </a:lnTo>
                <a:lnTo>
                  <a:pt x="279" y="56"/>
                </a:lnTo>
                <a:lnTo>
                  <a:pt x="277" y="46"/>
                </a:lnTo>
              </a:path>
            </a:pathLst>
          </a:custGeom>
          <a:solidFill>
            <a:srgbClr val="790015"/>
          </a:solidFill>
          <a:ln w="12700" cap="rnd">
            <a:solidFill>
              <a:srgbClr val="FC0128"/>
            </a:solidFill>
            <a:round/>
            <a:headEnd/>
            <a:tailEnd/>
          </a:ln>
        </p:spPr>
        <p:txBody>
          <a:bodyPr/>
          <a:lstStyle/>
          <a:p>
            <a:endParaRPr lang="en-US"/>
          </a:p>
        </p:txBody>
      </p:sp>
      <p:sp>
        <p:nvSpPr>
          <p:cNvPr id="53475" name="Freeform 241"/>
          <p:cNvSpPr>
            <a:spLocks/>
          </p:cNvSpPr>
          <p:nvPr/>
        </p:nvSpPr>
        <p:spPr bwMode="auto">
          <a:xfrm>
            <a:off x="3676653" y="5418142"/>
            <a:ext cx="379413" cy="58737"/>
          </a:xfrm>
          <a:custGeom>
            <a:avLst/>
            <a:gdLst>
              <a:gd name="T0" fmla="*/ 2147483647 w 263"/>
              <a:gd name="T1" fmla="*/ 2147483647 h 41"/>
              <a:gd name="T2" fmla="*/ 2147483647 w 263"/>
              <a:gd name="T3" fmla="*/ 2147483647 h 41"/>
              <a:gd name="T4" fmla="*/ 2147483647 w 263"/>
              <a:gd name="T5" fmla="*/ 2147483647 h 41"/>
              <a:gd name="T6" fmla="*/ 2147483647 w 263"/>
              <a:gd name="T7" fmla="*/ 2147483647 h 41"/>
              <a:gd name="T8" fmla="*/ 2147483647 w 263"/>
              <a:gd name="T9" fmla="*/ 2147483647 h 41"/>
              <a:gd name="T10" fmla="*/ 2147483647 w 263"/>
              <a:gd name="T11" fmla="*/ 2147483647 h 41"/>
              <a:gd name="T12" fmla="*/ 2147483647 w 263"/>
              <a:gd name="T13" fmla="*/ 2147483647 h 41"/>
              <a:gd name="T14" fmla="*/ 2147483647 w 263"/>
              <a:gd name="T15" fmla="*/ 2147483647 h 41"/>
              <a:gd name="T16" fmla="*/ 2147483647 w 263"/>
              <a:gd name="T17" fmla="*/ 2147483647 h 41"/>
              <a:gd name="T18" fmla="*/ 2147483647 w 263"/>
              <a:gd name="T19" fmla="*/ 2147483647 h 41"/>
              <a:gd name="T20" fmla="*/ 2147483647 w 263"/>
              <a:gd name="T21" fmla="*/ 2147483647 h 41"/>
              <a:gd name="T22" fmla="*/ 2147483647 w 263"/>
              <a:gd name="T23" fmla="*/ 2147483647 h 41"/>
              <a:gd name="T24" fmla="*/ 2147483647 w 263"/>
              <a:gd name="T25" fmla="*/ 2147483647 h 41"/>
              <a:gd name="T26" fmla="*/ 2147483647 w 263"/>
              <a:gd name="T27" fmla="*/ 2147483647 h 41"/>
              <a:gd name="T28" fmla="*/ 2147483647 w 263"/>
              <a:gd name="T29" fmla="*/ 2147483647 h 41"/>
              <a:gd name="T30" fmla="*/ 2147483647 w 263"/>
              <a:gd name="T31" fmla="*/ 2147483647 h 41"/>
              <a:gd name="T32" fmla="*/ 0 w 263"/>
              <a:gd name="T33" fmla="*/ 2147483647 h 41"/>
              <a:gd name="T34" fmla="*/ 2147483647 w 263"/>
              <a:gd name="T35" fmla="*/ 2147483647 h 41"/>
              <a:gd name="T36" fmla="*/ 2147483647 w 263"/>
              <a:gd name="T37" fmla="*/ 2147483647 h 41"/>
              <a:gd name="T38" fmla="*/ 2147483647 w 263"/>
              <a:gd name="T39" fmla="*/ 2147483647 h 41"/>
              <a:gd name="T40" fmla="*/ 2147483647 w 263"/>
              <a:gd name="T41" fmla="*/ 2147483647 h 41"/>
              <a:gd name="T42" fmla="*/ 2147483647 w 263"/>
              <a:gd name="T43" fmla="*/ 2147483647 h 41"/>
              <a:gd name="T44" fmla="*/ 2147483647 w 263"/>
              <a:gd name="T45" fmla="*/ 2147483647 h 41"/>
              <a:gd name="T46" fmla="*/ 2147483647 w 263"/>
              <a:gd name="T47" fmla="*/ 2147483647 h 41"/>
              <a:gd name="T48" fmla="*/ 2147483647 w 263"/>
              <a:gd name="T49" fmla="*/ 2147483647 h 41"/>
              <a:gd name="T50" fmla="*/ 2147483647 w 263"/>
              <a:gd name="T51" fmla="*/ 2147483647 h 41"/>
              <a:gd name="T52" fmla="*/ 2147483647 w 263"/>
              <a:gd name="T53" fmla="*/ 2147483647 h 41"/>
              <a:gd name="T54" fmla="*/ 2147483647 w 263"/>
              <a:gd name="T55" fmla="*/ 2147483647 h 41"/>
              <a:gd name="T56" fmla="*/ 2147483647 w 263"/>
              <a:gd name="T57" fmla="*/ 2147483647 h 41"/>
              <a:gd name="T58" fmla="*/ 2147483647 w 263"/>
              <a:gd name="T59" fmla="*/ 2147483647 h 41"/>
              <a:gd name="T60" fmla="*/ 2147483647 w 263"/>
              <a:gd name="T61" fmla="*/ 2147483647 h 41"/>
              <a:gd name="T62" fmla="*/ 2147483647 w 263"/>
              <a:gd name="T63" fmla="*/ 2147483647 h 41"/>
              <a:gd name="T64" fmla="*/ 2147483647 w 263"/>
              <a:gd name="T65" fmla="*/ 2147483647 h 41"/>
              <a:gd name="T66" fmla="*/ 2147483647 w 263"/>
              <a:gd name="T67" fmla="*/ 2147483647 h 41"/>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263"/>
              <a:gd name="T103" fmla="*/ 0 h 41"/>
              <a:gd name="T104" fmla="*/ 263 w 263"/>
              <a:gd name="T105" fmla="*/ 41 h 41"/>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263" h="41">
                <a:moveTo>
                  <a:pt x="258" y="21"/>
                </a:moveTo>
                <a:lnTo>
                  <a:pt x="249" y="22"/>
                </a:lnTo>
                <a:lnTo>
                  <a:pt x="240" y="24"/>
                </a:lnTo>
                <a:lnTo>
                  <a:pt x="230" y="25"/>
                </a:lnTo>
                <a:lnTo>
                  <a:pt x="221" y="26"/>
                </a:lnTo>
                <a:lnTo>
                  <a:pt x="212" y="26"/>
                </a:lnTo>
                <a:lnTo>
                  <a:pt x="203" y="27"/>
                </a:lnTo>
                <a:lnTo>
                  <a:pt x="194" y="28"/>
                </a:lnTo>
                <a:lnTo>
                  <a:pt x="185" y="29"/>
                </a:lnTo>
                <a:lnTo>
                  <a:pt x="176" y="29"/>
                </a:lnTo>
                <a:lnTo>
                  <a:pt x="168" y="30"/>
                </a:lnTo>
                <a:lnTo>
                  <a:pt x="159" y="30"/>
                </a:lnTo>
                <a:lnTo>
                  <a:pt x="151" y="30"/>
                </a:lnTo>
                <a:lnTo>
                  <a:pt x="143" y="30"/>
                </a:lnTo>
                <a:lnTo>
                  <a:pt x="134" y="29"/>
                </a:lnTo>
                <a:lnTo>
                  <a:pt x="128" y="29"/>
                </a:lnTo>
                <a:lnTo>
                  <a:pt x="120" y="28"/>
                </a:lnTo>
                <a:lnTo>
                  <a:pt x="112" y="27"/>
                </a:lnTo>
                <a:lnTo>
                  <a:pt x="104" y="27"/>
                </a:lnTo>
                <a:lnTo>
                  <a:pt x="97" y="26"/>
                </a:lnTo>
                <a:lnTo>
                  <a:pt x="89" y="25"/>
                </a:lnTo>
                <a:lnTo>
                  <a:pt x="82" y="24"/>
                </a:lnTo>
                <a:lnTo>
                  <a:pt x="74" y="22"/>
                </a:lnTo>
                <a:lnTo>
                  <a:pt x="67" y="20"/>
                </a:lnTo>
                <a:lnTo>
                  <a:pt x="60" y="19"/>
                </a:lnTo>
                <a:lnTo>
                  <a:pt x="53" y="17"/>
                </a:lnTo>
                <a:lnTo>
                  <a:pt x="46" y="14"/>
                </a:lnTo>
                <a:lnTo>
                  <a:pt x="39" y="13"/>
                </a:lnTo>
                <a:lnTo>
                  <a:pt x="32" y="10"/>
                </a:lnTo>
                <a:lnTo>
                  <a:pt x="25" y="8"/>
                </a:lnTo>
                <a:lnTo>
                  <a:pt x="20" y="5"/>
                </a:lnTo>
                <a:lnTo>
                  <a:pt x="13" y="2"/>
                </a:lnTo>
                <a:lnTo>
                  <a:pt x="5" y="0"/>
                </a:lnTo>
                <a:lnTo>
                  <a:pt x="0" y="8"/>
                </a:lnTo>
                <a:lnTo>
                  <a:pt x="6" y="11"/>
                </a:lnTo>
                <a:lnTo>
                  <a:pt x="13" y="14"/>
                </a:lnTo>
                <a:lnTo>
                  <a:pt x="21" y="17"/>
                </a:lnTo>
                <a:lnTo>
                  <a:pt x="28" y="20"/>
                </a:lnTo>
                <a:lnTo>
                  <a:pt x="34" y="22"/>
                </a:lnTo>
                <a:lnTo>
                  <a:pt x="42" y="24"/>
                </a:lnTo>
                <a:lnTo>
                  <a:pt x="49" y="26"/>
                </a:lnTo>
                <a:lnTo>
                  <a:pt x="56" y="29"/>
                </a:lnTo>
                <a:lnTo>
                  <a:pt x="64" y="31"/>
                </a:lnTo>
                <a:lnTo>
                  <a:pt x="71" y="32"/>
                </a:lnTo>
                <a:lnTo>
                  <a:pt x="79" y="33"/>
                </a:lnTo>
                <a:lnTo>
                  <a:pt x="87" y="35"/>
                </a:lnTo>
                <a:lnTo>
                  <a:pt x="95" y="36"/>
                </a:lnTo>
                <a:lnTo>
                  <a:pt x="102" y="37"/>
                </a:lnTo>
                <a:lnTo>
                  <a:pt x="110" y="37"/>
                </a:lnTo>
                <a:lnTo>
                  <a:pt x="118" y="38"/>
                </a:lnTo>
                <a:lnTo>
                  <a:pt x="127" y="39"/>
                </a:lnTo>
                <a:lnTo>
                  <a:pt x="134" y="39"/>
                </a:lnTo>
                <a:lnTo>
                  <a:pt x="142" y="40"/>
                </a:lnTo>
                <a:lnTo>
                  <a:pt x="151" y="40"/>
                </a:lnTo>
                <a:lnTo>
                  <a:pt x="159" y="40"/>
                </a:lnTo>
                <a:lnTo>
                  <a:pt x="168" y="40"/>
                </a:lnTo>
                <a:lnTo>
                  <a:pt x="177" y="39"/>
                </a:lnTo>
                <a:lnTo>
                  <a:pt x="186" y="39"/>
                </a:lnTo>
                <a:lnTo>
                  <a:pt x="195" y="38"/>
                </a:lnTo>
                <a:lnTo>
                  <a:pt x="204" y="37"/>
                </a:lnTo>
                <a:lnTo>
                  <a:pt x="213" y="37"/>
                </a:lnTo>
                <a:lnTo>
                  <a:pt x="222" y="36"/>
                </a:lnTo>
                <a:lnTo>
                  <a:pt x="232" y="35"/>
                </a:lnTo>
                <a:lnTo>
                  <a:pt x="241" y="34"/>
                </a:lnTo>
                <a:lnTo>
                  <a:pt x="250" y="32"/>
                </a:lnTo>
                <a:lnTo>
                  <a:pt x="260" y="31"/>
                </a:lnTo>
                <a:lnTo>
                  <a:pt x="262" y="31"/>
                </a:lnTo>
                <a:lnTo>
                  <a:pt x="258" y="21"/>
                </a:lnTo>
              </a:path>
            </a:pathLst>
          </a:custGeom>
          <a:solidFill>
            <a:srgbClr val="790015"/>
          </a:solidFill>
          <a:ln w="12700" cap="rnd">
            <a:solidFill>
              <a:srgbClr val="FC0128"/>
            </a:solidFill>
            <a:round/>
            <a:headEnd/>
            <a:tailEnd/>
          </a:ln>
        </p:spPr>
        <p:txBody>
          <a:bodyPr/>
          <a:lstStyle/>
          <a:p>
            <a:endParaRPr lang="en-US"/>
          </a:p>
        </p:txBody>
      </p:sp>
      <p:sp>
        <p:nvSpPr>
          <p:cNvPr id="53476" name="Freeform 242"/>
          <p:cNvSpPr>
            <a:spLocks/>
          </p:cNvSpPr>
          <p:nvPr/>
        </p:nvSpPr>
        <p:spPr bwMode="auto">
          <a:xfrm>
            <a:off x="4048125" y="5173663"/>
            <a:ext cx="344488" cy="290512"/>
          </a:xfrm>
          <a:custGeom>
            <a:avLst/>
            <a:gdLst>
              <a:gd name="T0" fmla="*/ 2147483647 w 238"/>
              <a:gd name="T1" fmla="*/ 2147483647 h 202"/>
              <a:gd name="T2" fmla="*/ 2147483647 w 238"/>
              <a:gd name="T3" fmla="*/ 2147483647 h 202"/>
              <a:gd name="T4" fmla="*/ 2147483647 w 238"/>
              <a:gd name="T5" fmla="*/ 2147483647 h 202"/>
              <a:gd name="T6" fmla="*/ 2147483647 w 238"/>
              <a:gd name="T7" fmla="*/ 2147483647 h 202"/>
              <a:gd name="T8" fmla="*/ 2147483647 w 238"/>
              <a:gd name="T9" fmla="*/ 2147483647 h 202"/>
              <a:gd name="T10" fmla="*/ 2147483647 w 238"/>
              <a:gd name="T11" fmla="*/ 2147483647 h 202"/>
              <a:gd name="T12" fmla="*/ 2147483647 w 238"/>
              <a:gd name="T13" fmla="*/ 2147483647 h 202"/>
              <a:gd name="T14" fmla="*/ 2147483647 w 238"/>
              <a:gd name="T15" fmla="*/ 2147483647 h 202"/>
              <a:gd name="T16" fmla="*/ 2147483647 w 238"/>
              <a:gd name="T17" fmla="*/ 2147483647 h 202"/>
              <a:gd name="T18" fmla="*/ 2147483647 w 238"/>
              <a:gd name="T19" fmla="*/ 2147483647 h 202"/>
              <a:gd name="T20" fmla="*/ 2147483647 w 238"/>
              <a:gd name="T21" fmla="*/ 2147483647 h 202"/>
              <a:gd name="T22" fmla="*/ 2147483647 w 238"/>
              <a:gd name="T23" fmla="*/ 2147483647 h 202"/>
              <a:gd name="T24" fmla="*/ 2147483647 w 238"/>
              <a:gd name="T25" fmla="*/ 2147483647 h 202"/>
              <a:gd name="T26" fmla="*/ 2147483647 w 238"/>
              <a:gd name="T27" fmla="*/ 2147483647 h 202"/>
              <a:gd name="T28" fmla="*/ 2147483647 w 238"/>
              <a:gd name="T29" fmla="*/ 2147483647 h 202"/>
              <a:gd name="T30" fmla="*/ 2147483647 w 238"/>
              <a:gd name="T31" fmla="*/ 2147483647 h 202"/>
              <a:gd name="T32" fmla="*/ 2147483647 w 238"/>
              <a:gd name="T33" fmla="*/ 2147483647 h 202"/>
              <a:gd name="T34" fmla="*/ 2147483647 w 238"/>
              <a:gd name="T35" fmla="*/ 2147483647 h 202"/>
              <a:gd name="T36" fmla="*/ 2147483647 w 238"/>
              <a:gd name="T37" fmla="*/ 2147483647 h 202"/>
              <a:gd name="T38" fmla="*/ 2147483647 w 238"/>
              <a:gd name="T39" fmla="*/ 2147483647 h 202"/>
              <a:gd name="T40" fmla="*/ 2147483647 w 238"/>
              <a:gd name="T41" fmla="*/ 2147483647 h 202"/>
              <a:gd name="T42" fmla="*/ 2147483647 w 238"/>
              <a:gd name="T43" fmla="*/ 2147483647 h 202"/>
              <a:gd name="T44" fmla="*/ 2147483647 w 238"/>
              <a:gd name="T45" fmla="*/ 2147483647 h 202"/>
              <a:gd name="T46" fmla="*/ 2147483647 w 238"/>
              <a:gd name="T47" fmla="*/ 2147483647 h 202"/>
              <a:gd name="T48" fmla="*/ 2147483647 w 238"/>
              <a:gd name="T49" fmla="*/ 2147483647 h 202"/>
              <a:gd name="T50" fmla="*/ 2147483647 w 238"/>
              <a:gd name="T51" fmla="*/ 2147483647 h 202"/>
              <a:gd name="T52" fmla="*/ 2147483647 w 238"/>
              <a:gd name="T53" fmla="*/ 2147483647 h 202"/>
              <a:gd name="T54" fmla="*/ 2147483647 w 238"/>
              <a:gd name="T55" fmla="*/ 2147483647 h 202"/>
              <a:gd name="T56" fmla="*/ 2147483647 w 238"/>
              <a:gd name="T57" fmla="*/ 2147483647 h 202"/>
              <a:gd name="T58" fmla="*/ 2147483647 w 238"/>
              <a:gd name="T59" fmla="*/ 2147483647 h 202"/>
              <a:gd name="T60" fmla="*/ 2147483647 w 238"/>
              <a:gd name="T61" fmla="*/ 2147483647 h 202"/>
              <a:gd name="T62" fmla="*/ 2147483647 w 238"/>
              <a:gd name="T63" fmla="*/ 2147483647 h 202"/>
              <a:gd name="T64" fmla="*/ 2147483647 w 238"/>
              <a:gd name="T65" fmla="*/ 2147483647 h 20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238"/>
              <a:gd name="T100" fmla="*/ 0 h 202"/>
              <a:gd name="T101" fmla="*/ 238 w 238"/>
              <a:gd name="T102" fmla="*/ 202 h 202"/>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238" h="202">
                <a:moveTo>
                  <a:pt x="224" y="0"/>
                </a:moveTo>
                <a:lnTo>
                  <a:pt x="221" y="7"/>
                </a:lnTo>
                <a:lnTo>
                  <a:pt x="216" y="14"/>
                </a:lnTo>
                <a:lnTo>
                  <a:pt x="213" y="23"/>
                </a:lnTo>
                <a:lnTo>
                  <a:pt x="207" y="31"/>
                </a:lnTo>
                <a:lnTo>
                  <a:pt x="203" y="38"/>
                </a:lnTo>
                <a:lnTo>
                  <a:pt x="198" y="45"/>
                </a:lnTo>
                <a:lnTo>
                  <a:pt x="193" y="54"/>
                </a:lnTo>
                <a:lnTo>
                  <a:pt x="187" y="61"/>
                </a:lnTo>
                <a:lnTo>
                  <a:pt x="182" y="69"/>
                </a:lnTo>
                <a:lnTo>
                  <a:pt x="176" y="77"/>
                </a:lnTo>
                <a:lnTo>
                  <a:pt x="170" y="83"/>
                </a:lnTo>
                <a:lnTo>
                  <a:pt x="163" y="90"/>
                </a:lnTo>
                <a:lnTo>
                  <a:pt x="157" y="98"/>
                </a:lnTo>
                <a:lnTo>
                  <a:pt x="150" y="105"/>
                </a:lnTo>
                <a:lnTo>
                  <a:pt x="143" y="112"/>
                </a:lnTo>
                <a:lnTo>
                  <a:pt x="137" y="118"/>
                </a:lnTo>
                <a:lnTo>
                  <a:pt x="130" y="124"/>
                </a:lnTo>
                <a:lnTo>
                  <a:pt x="123" y="130"/>
                </a:lnTo>
                <a:lnTo>
                  <a:pt x="114" y="137"/>
                </a:lnTo>
                <a:lnTo>
                  <a:pt x="106" y="143"/>
                </a:lnTo>
                <a:lnTo>
                  <a:pt x="98" y="148"/>
                </a:lnTo>
                <a:lnTo>
                  <a:pt x="91" y="154"/>
                </a:lnTo>
                <a:lnTo>
                  <a:pt x="82" y="159"/>
                </a:lnTo>
                <a:lnTo>
                  <a:pt x="74" y="164"/>
                </a:lnTo>
                <a:lnTo>
                  <a:pt x="65" y="168"/>
                </a:lnTo>
                <a:lnTo>
                  <a:pt x="56" y="172"/>
                </a:lnTo>
                <a:lnTo>
                  <a:pt x="47" y="176"/>
                </a:lnTo>
                <a:lnTo>
                  <a:pt x="38" y="181"/>
                </a:lnTo>
                <a:lnTo>
                  <a:pt x="29" y="183"/>
                </a:lnTo>
                <a:lnTo>
                  <a:pt x="20" y="187"/>
                </a:lnTo>
                <a:lnTo>
                  <a:pt x="10" y="189"/>
                </a:lnTo>
                <a:lnTo>
                  <a:pt x="0" y="192"/>
                </a:lnTo>
                <a:lnTo>
                  <a:pt x="3" y="201"/>
                </a:lnTo>
                <a:lnTo>
                  <a:pt x="13" y="199"/>
                </a:lnTo>
                <a:lnTo>
                  <a:pt x="23" y="196"/>
                </a:lnTo>
                <a:lnTo>
                  <a:pt x="33" y="193"/>
                </a:lnTo>
                <a:lnTo>
                  <a:pt x="43" y="189"/>
                </a:lnTo>
                <a:lnTo>
                  <a:pt x="53" y="186"/>
                </a:lnTo>
                <a:lnTo>
                  <a:pt x="62" y="181"/>
                </a:lnTo>
                <a:lnTo>
                  <a:pt x="72" y="177"/>
                </a:lnTo>
                <a:lnTo>
                  <a:pt x="80" y="172"/>
                </a:lnTo>
                <a:lnTo>
                  <a:pt x="89" y="167"/>
                </a:lnTo>
                <a:lnTo>
                  <a:pt x="98" y="161"/>
                </a:lnTo>
                <a:lnTo>
                  <a:pt x="106" y="156"/>
                </a:lnTo>
                <a:lnTo>
                  <a:pt x="115" y="151"/>
                </a:lnTo>
                <a:lnTo>
                  <a:pt x="123" y="144"/>
                </a:lnTo>
                <a:lnTo>
                  <a:pt x="131" y="138"/>
                </a:lnTo>
                <a:lnTo>
                  <a:pt x="139" y="131"/>
                </a:lnTo>
                <a:lnTo>
                  <a:pt x="147" y="124"/>
                </a:lnTo>
                <a:lnTo>
                  <a:pt x="153" y="118"/>
                </a:lnTo>
                <a:lnTo>
                  <a:pt x="160" y="111"/>
                </a:lnTo>
                <a:lnTo>
                  <a:pt x="167" y="104"/>
                </a:lnTo>
                <a:lnTo>
                  <a:pt x="174" y="96"/>
                </a:lnTo>
                <a:lnTo>
                  <a:pt x="180" y="89"/>
                </a:lnTo>
                <a:lnTo>
                  <a:pt x="186" y="81"/>
                </a:lnTo>
                <a:lnTo>
                  <a:pt x="192" y="74"/>
                </a:lnTo>
                <a:lnTo>
                  <a:pt x="198" y="66"/>
                </a:lnTo>
                <a:lnTo>
                  <a:pt x="204" y="59"/>
                </a:lnTo>
                <a:lnTo>
                  <a:pt x="208" y="50"/>
                </a:lnTo>
                <a:lnTo>
                  <a:pt x="214" y="43"/>
                </a:lnTo>
                <a:lnTo>
                  <a:pt x="219" y="35"/>
                </a:lnTo>
                <a:lnTo>
                  <a:pt x="224" y="26"/>
                </a:lnTo>
                <a:lnTo>
                  <a:pt x="228" y="19"/>
                </a:lnTo>
                <a:lnTo>
                  <a:pt x="233" y="11"/>
                </a:lnTo>
                <a:lnTo>
                  <a:pt x="237" y="3"/>
                </a:lnTo>
                <a:lnTo>
                  <a:pt x="224" y="0"/>
                </a:lnTo>
              </a:path>
            </a:pathLst>
          </a:custGeom>
          <a:solidFill>
            <a:srgbClr val="790015"/>
          </a:solidFill>
          <a:ln w="12700" cap="rnd">
            <a:solidFill>
              <a:srgbClr val="FC0128"/>
            </a:solidFill>
            <a:round/>
            <a:headEnd/>
            <a:tailEnd/>
          </a:ln>
        </p:spPr>
        <p:txBody>
          <a:bodyPr/>
          <a:lstStyle/>
          <a:p>
            <a:endParaRPr lang="en-US"/>
          </a:p>
        </p:txBody>
      </p:sp>
      <p:sp>
        <p:nvSpPr>
          <p:cNvPr id="53477" name="Freeform 243"/>
          <p:cNvSpPr>
            <a:spLocks/>
          </p:cNvSpPr>
          <p:nvPr/>
        </p:nvSpPr>
        <p:spPr bwMode="auto">
          <a:xfrm>
            <a:off x="4375154" y="4829178"/>
            <a:ext cx="257175" cy="352425"/>
          </a:xfrm>
          <a:custGeom>
            <a:avLst/>
            <a:gdLst>
              <a:gd name="T0" fmla="*/ 2147483647 w 179"/>
              <a:gd name="T1" fmla="*/ 0 h 244"/>
              <a:gd name="T2" fmla="*/ 2147483647 w 179"/>
              <a:gd name="T3" fmla="*/ 2147483647 h 244"/>
              <a:gd name="T4" fmla="*/ 2147483647 w 179"/>
              <a:gd name="T5" fmla="*/ 2147483647 h 244"/>
              <a:gd name="T6" fmla="*/ 2147483647 w 179"/>
              <a:gd name="T7" fmla="*/ 2147483647 h 244"/>
              <a:gd name="T8" fmla="*/ 2147483647 w 179"/>
              <a:gd name="T9" fmla="*/ 2147483647 h 244"/>
              <a:gd name="T10" fmla="*/ 2147483647 w 179"/>
              <a:gd name="T11" fmla="*/ 2147483647 h 244"/>
              <a:gd name="T12" fmla="*/ 2147483647 w 179"/>
              <a:gd name="T13" fmla="*/ 2147483647 h 244"/>
              <a:gd name="T14" fmla="*/ 2147483647 w 179"/>
              <a:gd name="T15" fmla="*/ 2147483647 h 244"/>
              <a:gd name="T16" fmla="*/ 2147483647 w 179"/>
              <a:gd name="T17" fmla="*/ 2147483647 h 244"/>
              <a:gd name="T18" fmla="*/ 2147483647 w 179"/>
              <a:gd name="T19" fmla="*/ 2147483647 h 244"/>
              <a:gd name="T20" fmla="*/ 2147483647 w 179"/>
              <a:gd name="T21" fmla="*/ 2147483647 h 244"/>
              <a:gd name="T22" fmla="*/ 2147483647 w 179"/>
              <a:gd name="T23" fmla="*/ 2147483647 h 244"/>
              <a:gd name="T24" fmla="*/ 2147483647 w 179"/>
              <a:gd name="T25" fmla="*/ 2147483647 h 244"/>
              <a:gd name="T26" fmla="*/ 2147483647 w 179"/>
              <a:gd name="T27" fmla="*/ 2147483647 h 244"/>
              <a:gd name="T28" fmla="*/ 2147483647 w 179"/>
              <a:gd name="T29" fmla="*/ 2147483647 h 244"/>
              <a:gd name="T30" fmla="*/ 2147483647 w 179"/>
              <a:gd name="T31" fmla="*/ 2147483647 h 244"/>
              <a:gd name="T32" fmla="*/ 0 w 179"/>
              <a:gd name="T33" fmla="*/ 2147483647 h 244"/>
              <a:gd name="T34" fmla="*/ 2147483647 w 179"/>
              <a:gd name="T35" fmla="*/ 2147483647 h 244"/>
              <a:gd name="T36" fmla="*/ 2147483647 w 179"/>
              <a:gd name="T37" fmla="*/ 2147483647 h 244"/>
              <a:gd name="T38" fmla="*/ 2147483647 w 179"/>
              <a:gd name="T39" fmla="*/ 2147483647 h 244"/>
              <a:gd name="T40" fmla="*/ 2147483647 w 179"/>
              <a:gd name="T41" fmla="*/ 2147483647 h 244"/>
              <a:gd name="T42" fmla="*/ 2147483647 w 179"/>
              <a:gd name="T43" fmla="*/ 2147483647 h 244"/>
              <a:gd name="T44" fmla="*/ 2147483647 w 179"/>
              <a:gd name="T45" fmla="*/ 2147483647 h 244"/>
              <a:gd name="T46" fmla="*/ 2147483647 w 179"/>
              <a:gd name="T47" fmla="*/ 2147483647 h 244"/>
              <a:gd name="T48" fmla="*/ 2147483647 w 179"/>
              <a:gd name="T49" fmla="*/ 2147483647 h 244"/>
              <a:gd name="T50" fmla="*/ 2147483647 w 179"/>
              <a:gd name="T51" fmla="*/ 2147483647 h 244"/>
              <a:gd name="T52" fmla="*/ 2147483647 w 179"/>
              <a:gd name="T53" fmla="*/ 2147483647 h 244"/>
              <a:gd name="T54" fmla="*/ 2147483647 w 179"/>
              <a:gd name="T55" fmla="*/ 2147483647 h 244"/>
              <a:gd name="T56" fmla="*/ 2147483647 w 179"/>
              <a:gd name="T57" fmla="*/ 2147483647 h 244"/>
              <a:gd name="T58" fmla="*/ 2147483647 w 179"/>
              <a:gd name="T59" fmla="*/ 2147483647 h 244"/>
              <a:gd name="T60" fmla="*/ 2147483647 w 179"/>
              <a:gd name="T61" fmla="*/ 2147483647 h 244"/>
              <a:gd name="T62" fmla="*/ 2147483647 w 179"/>
              <a:gd name="T63" fmla="*/ 2147483647 h 244"/>
              <a:gd name="T64" fmla="*/ 2147483647 w 179"/>
              <a:gd name="T65" fmla="*/ 2147483647 h 244"/>
              <a:gd name="T66" fmla="*/ 2147483647 w 179"/>
              <a:gd name="T67" fmla="*/ 2147483647 h 244"/>
              <a:gd name="T68" fmla="*/ 2147483647 w 179"/>
              <a:gd name="T69" fmla="*/ 0 h 244"/>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179"/>
              <a:gd name="T106" fmla="*/ 0 h 244"/>
              <a:gd name="T107" fmla="*/ 179 w 179"/>
              <a:gd name="T108" fmla="*/ 244 h 244"/>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179" h="244">
                <a:moveTo>
                  <a:pt x="170" y="0"/>
                </a:moveTo>
                <a:lnTo>
                  <a:pt x="169" y="0"/>
                </a:lnTo>
                <a:lnTo>
                  <a:pt x="161" y="7"/>
                </a:lnTo>
                <a:lnTo>
                  <a:pt x="153" y="14"/>
                </a:lnTo>
                <a:lnTo>
                  <a:pt x="145" y="22"/>
                </a:lnTo>
                <a:lnTo>
                  <a:pt x="138" y="30"/>
                </a:lnTo>
                <a:lnTo>
                  <a:pt x="131" y="37"/>
                </a:lnTo>
                <a:lnTo>
                  <a:pt x="124" y="43"/>
                </a:lnTo>
                <a:lnTo>
                  <a:pt x="117" y="51"/>
                </a:lnTo>
                <a:lnTo>
                  <a:pt x="111" y="59"/>
                </a:lnTo>
                <a:lnTo>
                  <a:pt x="106" y="67"/>
                </a:lnTo>
                <a:lnTo>
                  <a:pt x="99" y="74"/>
                </a:lnTo>
                <a:lnTo>
                  <a:pt x="94" y="81"/>
                </a:lnTo>
                <a:lnTo>
                  <a:pt x="88" y="89"/>
                </a:lnTo>
                <a:lnTo>
                  <a:pt x="82" y="96"/>
                </a:lnTo>
                <a:lnTo>
                  <a:pt x="78" y="104"/>
                </a:lnTo>
                <a:lnTo>
                  <a:pt x="72" y="112"/>
                </a:lnTo>
                <a:lnTo>
                  <a:pt x="67" y="119"/>
                </a:lnTo>
                <a:lnTo>
                  <a:pt x="62" y="126"/>
                </a:lnTo>
                <a:lnTo>
                  <a:pt x="58" y="134"/>
                </a:lnTo>
                <a:lnTo>
                  <a:pt x="53" y="142"/>
                </a:lnTo>
                <a:lnTo>
                  <a:pt x="49" y="149"/>
                </a:lnTo>
                <a:lnTo>
                  <a:pt x="44" y="157"/>
                </a:lnTo>
                <a:lnTo>
                  <a:pt x="40" y="164"/>
                </a:lnTo>
                <a:lnTo>
                  <a:pt x="36" y="171"/>
                </a:lnTo>
                <a:lnTo>
                  <a:pt x="31" y="179"/>
                </a:lnTo>
                <a:lnTo>
                  <a:pt x="27" y="187"/>
                </a:lnTo>
                <a:lnTo>
                  <a:pt x="23" y="194"/>
                </a:lnTo>
                <a:lnTo>
                  <a:pt x="20" y="202"/>
                </a:lnTo>
                <a:lnTo>
                  <a:pt x="15" y="209"/>
                </a:lnTo>
                <a:lnTo>
                  <a:pt x="12" y="217"/>
                </a:lnTo>
                <a:lnTo>
                  <a:pt x="7" y="224"/>
                </a:lnTo>
                <a:lnTo>
                  <a:pt x="4" y="232"/>
                </a:lnTo>
                <a:lnTo>
                  <a:pt x="0" y="240"/>
                </a:lnTo>
                <a:lnTo>
                  <a:pt x="12" y="243"/>
                </a:lnTo>
                <a:lnTo>
                  <a:pt x="15" y="236"/>
                </a:lnTo>
                <a:lnTo>
                  <a:pt x="20" y="228"/>
                </a:lnTo>
                <a:lnTo>
                  <a:pt x="23" y="221"/>
                </a:lnTo>
                <a:lnTo>
                  <a:pt x="26" y="213"/>
                </a:lnTo>
                <a:lnTo>
                  <a:pt x="30" y="205"/>
                </a:lnTo>
                <a:lnTo>
                  <a:pt x="35" y="199"/>
                </a:lnTo>
                <a:lnTo>
                  <a:pt x="39" y="191"/>
                </a:lnTo>
                <a:lnTo>
                  <a:pt x="42" y="183"/>
                </a:lnTo>
                <a:lnTo>
                  <a:pt x="47" y="176"/>
                </a:lnTo>
                <a:lnTo>
                  <a:pt x="51" y="168"/>
                </a:lnTo>
                <a:lnTo>
                  <a:pt x="55" y="161"/>
                </a:lnTo>
                <a:lnTo>
                  <a:pt x="60" y="153"/>
                </a:lnTo>
                <a:lnTo>
                  <a:pt x="64" y="146"/>
                </a:lnTo>
                <a:lnTo>
                  <a:pt x="69" y="138"/>
                </a:lnTo>
                <a:lnTo>
                  <a:pt x="73" y="131"/>
                </a:lnTo>
                <a:lnTo>
                  <a:pt x="78" y="124"/>
                </a:lnTo>
                <a:lnTo>
                  <a:pt x="82" y="117"/>
                </a:lnTo>
                <a:lnTo>
                  <a:pt x="88" y="109"/>
                </a:lnTo>
                <a:lnTo>
                  <a:pt x="94" y="101"/>
                </a:lnTo>
                <a:lnTo>
                  <a:pt x="98" y="94"/>
                </a:lnTo>
                <a:lnTo>
                  <a:pt x="105" y="86"/>
                </a:lnTo>
                <a:lnTo>
                  <a:pt x="109" y="79"/>
                </a:lnTo>
                <a:lnTo>
                  <a:pt x="115" y="72"/>
                </a:lnTo>
                <a:lnTo>
                  <a:pt x="121" y="65"/>
                </a:lnTo>
                <a:lnTo>
                  <a:pt x="128" y="57"/>
                </a:lnTo>
                <a:lnTo>
                  <a:pt x="134" y="49"/>
                </a:lnTo>
                <a:lnTo>
                  <a:pt x="141" y="43"/>
                </a:lnTo>
                <a:lnTo>
                  <a:pt x="148" y="36"/>
                </a:lnTo>
                <a:lnTo>
                  <a:pt x="155" y="28"/>
                </a:lnTo>
                <a:lnTo>
                  <a:pt x="163" y="21"/>
                </a:lnTo>
                <a:lnTo>
                  <a:pt x="170" y="14"/>
                </a:lnTo>
                <a:lnTo>
                  <a:pt x="178" y="6"/>
                </a:lnTo>
                <a:lnTo>
                  <a:pt x="178" y="7"/>
                </a:lnTo>
                <a:lnTo>
                  <a:pt x="170" y="0"/>
                </a:lnTo>
                <a:lnTo>
                  <a:pt x="169" y="0"/>
                </a:lnTo>
                <a:lnTo>
                  <a:pt x="170" y="0"/>
                </a:lnTo>
              </a:path>
            </a:pathLst>
          </a:custGeom>
          <a:solidFill>
            <a:srgbClr val="790015"/>
          </a:solidFill>
          <a:ln w="12700" cap="rnd">
            <a:solidFill>
              <a:srgbClr val="FC0128"/>
            </a:solidFill>
            <a:round/>
            <a:headEnd/>
            <a:tailEnd/>
          </a:ln>
        </p:spPr>
        <p:txBody>
          <a:bodyPr/>
          <a:lstStyle/>
          <a:p>
            <a:endParaRPr lang="en-US"/>
          </a:p>
        </p:txBody>
      </p:sp>
      <p:sp>
        <p:nvSpPr>
          <p:cNvPr id="53478" name="Freeform 244"/>
          <p:cNvSpPr>
            <a:spLocks/>
          </p:cNvSpPr>
          <p:nvPr/>
        </p:nvSpPr>
        <p:spPr bwMode="auto">
          <a:xfrm>
            <a:off x="4619628" y="4433888"/>
            <a:ext cx="307975" cy="406400"/>
          </a:xfrm>
          <a:custGeom>
            <a:avLst/>
            <a:gdLst>
              <a:gd name="T0" fmla="*/ 2147483647 w 213"/>
              <a:gd name="T1" fmla="*/ 2147483647 h 281"/>
              <a:gd name="T2" fmla="*/ 2147483647 w 213"/>
              <a:gd name="T3" fmla="*/ 2147483647 h 281"/>
              <a:gd name="T4" fmla="*/ 2147483647 w 213"/>
              <a:gd name="T5" fmla="*/ 2147483647 h 281"/>
              <a:gd name="T6" fmla="*/ 2147483647 w 213"/>
              <a:gd name="T7" fmla="*/ 2147483647 h 281"/>
              <a:gd name="T8" fmla="*/ 2147483647 w 213"/>
              <a:gd name="T9" fmla="*/ 2147483647 h 281"/>
              <a:gd name="T10" fmla="*/ 2147483647 w 213"/>
              <a:gd name="T11" fmla="*/ 2147483647 h 281"/>
              <a:gd name="T12" fmla="*/ 2147483647 w 213"/>
              <a:gd name="T13" fmla="*/ 2147483647 h 281"/>
              <a:gd name="T14" fmla="*/ 2147483647 w 213"/>
              <a:gd name="T15" fmla="*/ 2147483647 h 281"/>
              <a:gd name="T16" fmla="*/ 2147483647 w 213"/>
              <a:gd name="T17" fmla="*/ 2147483647 h 281"/>
              <a:gd name="T18" fmla="*/ 2147483647 w 213"/>
              <a:gd name="T19" fmla="*/ 2147483647 h 281"/>
              <a:gd name="T20" fmla="*/ 2147483647 w 213"/>
              <a:gd name="T21" fmla="*/ 2147483647 h 281"/>
              <a:gd name="T22" fmla="*/ 2147483647 w 213"/>
              <a:gd name="T23" fmla="*/ 2147483647 h 281"/>
              <a:gd name="T24" fmla="*/ 2147483647 w 213"/>
              <a:gd name="T25" fmla="*/ 2147483647 h 281"/>
              <a:gd name="T26" fmla="*/ 2147483647 w 213"/>
              <a:gd name="T27" fmla="*/ 2147483647 h 281"/>
              <a:gd name="T28" fmla="*/ 2147483647 w 213"/>
              <a:gd name="T29" fmla="*/ 2147483647 h 281"/>
              <a:gd name="T30" fmla="*/ 2147483647 w 213"/>
              <a:gd name="T31" fmla="*/ 2147483647 h 281"/>
              <a:gd name="T32" fmla="*/ 2147483647 w 213"/>
              <a:gd name="T33" fmla="*/ 2147483647 h 281"/>
              <a:gd name="T34" fmla="*/ 2147483647 w 213"/>
              <a:gd name="T35" fmla="*/ 2147483647 h 281"/>
              <a:gd name="T36" fmla="*/ 2147483647 w 213"/>
              <a:gd name="T37" fmla="*/ 2147483647 h 281"/>
              <a:gd name="T38" fmla="*/ 2147483647 w 213"/>
              <a:gd name="T39" fmla="*/ 2147483647 h 281"/>
              <a:gd name="T40" fmla="*/ 2147483647 w 213"/>
              <a:gd name="T41" fmla="*/ 2147483647 h 281"/>
              <a:gd name="T42" fmla="*/ 2147483647 w 213"/>
              <a:gd name="T43" fmla="*/ 2147483647 h 281"/>
              <a:gd name="T44" fmla="*/ 2147483647 w 213"/>
              <a:gd name="T45" fmla="*/ 2147483647 h 281"/>
              <a:gd name="T46" fmla="*/ 2147483647 w 213"/>
              <a:gd name="T47" fmla="*/ 2147483647 h 281"/>
              <a:gd name="T48" fmla="*/ 2147483647 w 213"/>
              <a:gd name="T49" fmla="*/ 2147483647 h 281"/>
              <a:gd name="T50" fmla="*/ 2147483647 w 213"/>
              <a:gd name="T51" fmla="*/ 2147483647 h 281"/>
              <a:gd name="T52" fmla="*/ 2147483647 w 213"/>
              <a:gd name="T53" fmla="*/ 2147483647 h 281"/>
              <a:gd name="T54" fmla="*/ 2147483647 w 213"/>
              <a:gd name="T55" fmla="*/ 2147483647 h 281"/>
              <a:gd name="T56" fmla="*/ 2147483647 w 213"/>
              <a:gd name="T57" fmla="*/ 2147483647 h 281"/>
              <a:gd name="T58" fmla="*/ 2147483647 w 213"/>
              <a:gd name="T59" fmla="*/ 2147483647 h 281"/>
              <a:gd name="T60" fmla="*/ 2147483647 w 213"/>
              <a:gd name="T61" fmla="*/ 2147483647 h 281"/>
              <a:gd name="T62" fmla="*/ 2147483647 w 213"/>
              <a:gd name="T63" fmla="*/ 2147483647 h 281"/>
              <a:gd name="T64" fmla="*/ 2147483647 w 213"/>
              <a:gd name="T65" fmla="*/ 2147483647 h 281"/>
              <a:gd name="T66" fmla="*/ 2147483647 w 213"/>
              <a:gd name="T67" fmla="*/ 0 h 281"/>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213"/>
              <a:gd name="T103" fmla="*/ 0 h 281"/>
              <a:gd name="T104" fmla="*/ 213 w 213"/>
              <a:gd name="T105" fmla="*/ 281 h 281"/>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213" h="281">
                <a:moveTo>
                  <a:pt x="199" y="0"/>
                </a:moveTo>
                <a:lnTo>
                  <a:pt x="197" y="10"/>
                </a:lnTo>
                <a:lnTo>
                  <a:pt x="195" y="20"/>
                </a:lnTo>
                <a:lnTo>
                  <a:pt x="192" y="31"/>
                </a:lnTo>
                <a:lnTo>
                  <a:pt x="190" y="40"/>
                </a:lnTo>
                <a:lnTo>
                  <a:pt x="187" y="49"/>
                </a:lnTo>
                <a:lnTo>
                  <a:pt x="183" y="59"/>
                </a:lnTo>
                <a:lnTo>
                  <a:pt x="180" y="69"/>
                </a:lnTo>
                <a:lnTo>
                  <a:pt x="177" y="78"/>
                </a:lnTo>
                <a:lnTo>
                  <a:pt x="173" y="87"/>
                </a:lnTo>
                <a:lnTo>
                  <a:pt x="168" y="96"/>
                </a:lnTo>
                <a:lnTo>
                  <a:pt x="164" y="105"/>
                </a:lnTo>
                <a:lnTo>
                  <a:pt x="159" y="114"/>
                </a:lnTo>
                <a:lnTo>
                  <a:pt x="154" y="122"/>
                </a:lnTo>
                <a:lnTo>
                  <a:pt x="148" y="131"/>
                </a:lnTo>
                <a:lnTo>
                  <a:pt x="143" y="140"/>
                </a:lnTo>
                <a:lnTo>
                  <a:pt x="137" y="148"/>
                </a:lnTo>
                <a:lnTo>
                  <a:pt x="131" y="157"/>
                </a:lnTo>
                <a:lnTo>
                  <a:pt x="124" y="165"/>
                </a:lnTo>
                <a:lnTo>
                  <a:pt x="117" y="173"/>
                </a:lnTo>
                <a:lnTo>
                  <a:pt x="111" y="182"/>
                </a:lnTo>
                <a:lnTo>
                  <a:pt x="103" y="190"/>
                </a:lnTo>
                <a:lnTo>
                  <a:pt x="96" y="199"/>
                </a:lnTo>
                <a:lnTo>
                  <a:pt x="87" y="205"/>
                </a:lnTo>
                <a:lnTo>
                  <a:pt x="79" y="213"/>
                </a:lnTo>
                <a:lnTo>
                  <a:pt x="70" y="221"/>
                </a:lnTo>
                <a:lnTo>
                  <a:pt x="61" y="228"/>
                </a:lnTo>
                <a:lnTo>
                  <a:pt x="52" y="237"/>
                </a:lnTo>
                <a:lnTo>
                  <a:pt x="42" y="243"/>
                </a:lnTo>
                <a:lnTo>
                  <a:pt x="32" y="250"/>
                </a:lnTo>
                <a:lnTo>
                  <a:pt x="21" y="258"/>
                </a:lnTo>
                <a:lnTo>
                  <a:pt x="11" y="265"/>
                </a:lnTo>
                <a:lnTo>
                  <a:pt x="0" y="272"/>
                </a:lnTo>
                <a:lnTo>
                  <a:pt x="7" y="280"/>
                </a:lnTo>
                <a:lnTo>
                  <a:pt x="19" y="273"/>
                </a:lnTo>
                <a:lnTo>
                  <a:pt x="30" y="266"/>
                </a:lnTo>
                <a:lnTo>
                  <a:pt x="40" y="258"/>
                </a:lnTo>
                <a:lnTo>
                  <a:pt x="50" y="250"/>
                </a:lnTo>
                <a:lnTo>
                  <a:pt x="60" y="243"/>
                </a:lnTo>
                <a:lnTo>
                  <a:pt x="70" y="236"/>
                </a:lnTo>
                <a:lnTo>
                  <a:pt x="79" y="228"/>
                </a:lnTo>
                <a:lnTo>
                  <a:pt x="88" y="220"/>
                </a:lnTo>
                <a:lnTo>
                  <a:pt x="97" y="212"/>
                </a:lnTo>
                <a:lnTo>
                  <a:pt x="105" y="204"/>
                </a:lnTo>
                <a:lnTo>
                  <a:pt x="113" y="196"/>
                </a:lnTo>
                <a:lnTo>
                  <a:pt x="121" y="188"/>
                </a:lnTo>
                <a:lnTo>
                  <a:pt x="127" y="179"/>
                </a:lnTo>
                <a:lnTo>
                  <a:pt x="135" y="171"/>
                </a:lnTo>
                <a:lnTo>
                  <a:pt x="141" y="161"/>
                </a:lnTo>
                <a:lnTo>
                  <a:pt x="148" y="154"/>
                </a:lnTo>
                <a:lnTo>
                  <a:pt x="154" y="145"/>
                </a:lnTo>
                <a:lnTo>
                  <a:pt x="160" y="136"/>
                </a:lnTo>
                <a:lnTo>
                  <a:pt x="165" y="126"/>
                </a:lnTo>
                <a:lnTo>
                  <a:pt x="170" y="118"/>
                </a:lnTo>
                <a:lnTo>
                  <a:pt x="175" y="109"/>
                </a:lnTo>
                <a:lnTo>
                  <a:pt x="180" y="99"/>
                </a:lnTo>
                <a:lnTo>
                  <a:pt x="183" y="90"/>
                </a:lnTo>
                <a:lnTo>
                  <a:pt x="188" y="81"/>
                </a:lnTo>
                <a:lnTo>
                  <a:pt x="191" y="71"/>
                </a:lnTo>
                <a:lnTo>
                  <a:pt x="196" y="62"/>
                </a:lnTo>
                <a:lnTo>
                  <a:pt x="199" y="52"/>
                </a:lnTo>
                <a:lnTo>
                  <a:pt x="201" y="42"/>
                </a:lnTo>
                <a:lnTo>
                  <a:pt x="205" y="32"/>
                </a:lnTo>
                <a:lnTo>
                  <a:pt x="207" y="22"/>
                </a:lnTo>
                <a:lnTo>
                  <a:pt x="209" y="12"/>
                </a:lnTo>
                <a:lnTo>
                  <a:pt x="212" y="2"/>
                </a:lnTo>
                <a:lnTo>
                  <a:pt x="210" y="2"/>
                </a:lnTo>
                <a:lnTo>
                  <a:pt x="199" y="0"/>
                </a:lnTo>
              </a:path>
            </a:pathLst>
          </a:custGeom>
          <a:solidFill>
            <a:srgbClr val="790015"/>
          </a:solidFill>
          <a:ln w="12700" cap="rnd">
            <a:solidFill>
              <a:srgbClr val="FC0128"/>
            </a:solidFill>
            <a:round/>
            <a:headEnd/>
            <a:tailEnd/>
          </a:ln>
        </p:spPr>
        <p:txBody>
          <a:bodyPr/>
          <a:lstStyle/>
          <a:p>
            <a:endParaRPr lang="en-US"/>
          </a:p>
        </p:txBody>
      </p:sp>
      <p:sp>
        <p:nvSpPr>
          <p:cNvPr id="53479" name="Freeform 245"/>
          <p:cNvSpPr>
            <a:spLocks/>
          </p:cNvSpPr>
          <p:nvPr/>
        </p:nvSpPr>
        <p:spPr bwMode="auto">
          <a:xfrm>
            <a:off x="4908554" y="3560764"/>
            <a:ext cx="112713" cy="881063"/>
          </a:xfrm>
          <a:custGeom>
            <a:avLst/>
            <a:gdLst>
              <a:gd name="T0" fmla="*/ 2147483647 w 78"/>
              <a:gd name="T1" fmla="*/ 2147483647 h 610"/>
              <a:gd name="T2" fmla="*/ 2147483647 w 78"/>
              <a:gd name="T3" fmla="*/ 2147483647 h 610"/>
              <a:gd name="T4" fmla="*/ 2147483647 w 78"/>
              <a:gd name="T5" fmla="*/ 2147483647 h 610"/>
              <a:gd name="T6" fmla="*/ 2147483647 w 78"/>
              <a:gd name="T7" fmla="*/ 2147483647 h 610"/>
              <a:gd name="T8" fmla="*/ 2147483647 w 78"/>
              <a:gd name="T9" fmla="*/ 2147483647 h 610"/>
              <a:gd name="T10" fmla="*/ 2147483647 w 78"/>
              <a:gd name="T11" fmla="*/ 2147483647 h 610"/>
              <a:gd name="T12" fmla="*/ 2147483647 w 78"/>
              <a:gd name="T13" fmla="*/ 2147483647 h 610"/>
              <a:gd name="T14" fmla="*/ 2147483647 w 78"/>
              <a:gd name="T15" fmla="*/ 2147483647 h 610"/>
              <a:gd name="T16" fmla="*/ 2147483647 w 78"/>
              <a:gd name="T17" fmla="*/ 2147483647 h 610"/>
              <a:gd name="T18" fmla="*/ 2147483647 w 78"/>
              <a:gd name="T19" fmla="*/ 2147483647 h 610"/>
              <a:gd name="T20" fmla="*/ 2147483647 w 78"/>
              <a:gd name="T21" fmla="*/ 2147483647 h 610"/>
              <a:gd name="T22" fmla="*/ 2147483647 w 78"/>
              <a:gd name="T23" fmla="*/ 2147483647 h 610"/>
              <a:gd name="T24" fmla="*/ 2147483647 w 78"/>
              <a:gd name="T25" fmla="*/ 2147483647 h 610"/>
              <a:gd name="T26" fmla="*/ 2147483647 w 78"/>
              <a:gd name="T27" fmla="*/ 2147483647 h 610"/>
              <a:gd name="T28" fmla="*/ 2147483647 w 78"/>
              <a:gd name="T29" fmla="*/ 2147483647 h 610"/>
              <a:gd name="T30" fmla="*/ 2147483647 w 78"/>
              <a:gd name="T31" fmla="*/ 2147483647 h 610"/>
              <a:gd name="T32" fmla="*/ 2147483647 w 78"/>
              <a:gd name="T33" fmla="*/ 2147483647 h 610"/>
              <a:gd name="T34" fmla="*/ 2147483647 w 78"/>
              <a:gd name="T35" fmla="*/ 2147483647 h 610"/>
              <a:gd name="T36" fmla="*/ 2147483647 w 78"/>
              <a:gd name="T37" fmla="*/ 2147483647 h 610"/>
              <a:gd name="T38" fmla="*/ 2147483647 w 78"/>
              <a:gd name="T39" fmla="*/ 2147483647 h 610"/>
              <a:gd name="T40" fmla="*/ 2147483647 w 78"/>
              <a:gd name="T41" fmla="*/ 2147483647 h 610"/>
              <a:gd name="T42" fmla="*/ 2147483647 w 78"/>
              <a:gd name="T43" fmla="*/ 2147483647 h 610"/>
              <a:gd name="T44" fmla="*/ 2147483647 w 78"/>
              <a:gd name="T45" fmla="*/ 2147483647 h 610"/>
              <a:gd name="T46" fmla="*/ 2147483647 w 78"/>
              <a:gd name="T47" fmla="*/ 2147483647 h 610"/>
              <a:gd name="T48" fmla="*/ 2147483647 w 78"/>
              <a:gd name="T49" fmla="*/ 2147483647 h 610"/>
              <a:gd name="T50" fmla="*/ 2147483647 w 78"/>
              <a:gd name="T51" fmla="*/ 2147483647 h 610"/>
              <a:gd name="T52" fmla="*/ 2147483647 w 78"/>
              <a:gd name="T53" fmla="*/ 2147483647 h 610"/>
              <a:gd name="T54" fmla="*/ 2147483647 w 78"/>
              <a:gd name="T55" fmla="*/ 2147483647 h 610"/>
              <a:gd name="T56" fmla="*/ 2147483647 w 78"/>
              <a:gd name="T57" fmla="*/ 2147483647 h 610"/>
              <a:gd name="T58" fmla="*/ 2147483647 w 78"/>
              <a:gd name="T59" fmla="*/ 2147483647 h 610"/>
              <a:gd name="T60" fmla="*/ 2147483647 w 78"/>
              <a:gd name="T61" fmla="*/ 2147483647 h 610"/>
              <a:gd name="T62" fmla="*/ 2147483647 w 78"/>
              <a:gd name="T63" fmla="*/ 2147483647 h 610"/>
              <a:gd name="T64" fmla="*/ 2147483647 w 78"/>
              <a:gd name="T65" fmla="*/ 0 h 610"/>
              <a:gd name="T66" fmla="*/ 2147483647 w 78"/>
              <a:gd name="T67" fmla="*/ 2147483647 h 610"/>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78"/>
              <a:gd name="T103" fmla="*/ 0 h 610"/>
              <a:gd name="T104" fmla="*/ 78 w 78"/>
              <a:gd name="T105" fmla="*/ 610 h 610"/>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78" h="610">
                <a:moveTo>
                  <a:pt x="39" y="2"/>
                </a:moveTo>
                <a:lnTo>
                  <a:pt x="43" y="20"/>
                </a:lnTo>
                <a:lnTo>
                  <a:pt x="47" y="40"/>
                </a:lnTo>
                <a:lnTo>
                  <a:pt x="49" y="60"/>
                </a:lnTo>
                <a:lnTo>
                  <a:pt x="53" y="78"/>
                </a:lnTo>
                <a:lnTo>
                  <a:pt x="56" y="98"/>
                </a:lnTo>
                <a:lnTo>
                  <a:pt x="57" y="117"/>
                </a:lnTo>
                <a:lnTo>
                  <a:pt x="60" y="136"/>
                </a:lnTo>
                <a:lnTo>
                  <a:pt x="62" y="156"/>
                </a:lnTo>
                <a:lnTo>
                  <a:pt x="63" y="174"/>
                </a:lnTo>
                <a:lnTo>
                  <a:pt x="64" y="194"/>
                </a:lnTo>
                <a:lnTo>
                  <a:pt x="64" y="213"/>
                </a:lnTo>
                <a:lnTo>
                  <a:pt x="64" y="232"/>
                </a:lnTo>
                <a:lnTo>
                  <a:pt x="64" y="252"/>
                </a:lnTo>
                <a:lnTo>
                  <a:pt x="64" y="270"/>
                </a:lnTo>
                <a:lnTo>
                  <a:pt x="64" y="289"/>
                </a:lnTo>
                <a:lnTo>
                  <a:pt x="63" y="310"/>
                </a:lnTo>
                <a:lnTo>
                  <a:pt x="61" y="327"/>
                </a:lnTo>
                <a:lnTo>
                  <a:pt x="60" y="347"/>
                </a:lnTo>
                <a:lnTo>
                  <a:pt x="57" y="366"/>
                </a:lnTo>
                <a:lnTo>
                  <a:pt x="55" y="385"/>
                </a:lnTo>
                <a:lnTo>
                  <a:pt x="52" y="404"/>
                </a:lnTo>
                <a:lnTo>
                  <a:pt x="48" y="423"/>
                </a:lnTo>
                <a:lnTo>
                  <a:pt x="46" y="441"/>
                </a:lnTo>
                <a:lnTo>
                  <a:pt x="41" y="460"/>
                </a:lnTo>
                <a:lnTo>
                  <a:pt x="38" y="479"/>
                </a:lnTo>
                <a:lnTo>
                  <a:pt x="33" y="497"/>
                </a:lnTo>
                <a:lnTo>
                  <a:pt x="29" y="515"/>
                </a:lnTo>
                <a:lnTo>
                  <a:pt x="23" y="533"/>
                </a:lnTo>
                <a:lnTo>
                  <a:pt x="19" y="552"/>
                </a:lnTo>
                <a:lnTo>
                  <a:pt x="13" y="570"/>
                </a:lnTo>
                <a:lnTo>
                  <a:pt x="6" y="589"/>
                </a:lnTo>
                <a:lnTo>
                  <a:pt x="0" y="606"/>
                </a:lnTo>
                <a:lnTo>
                  <a:pt x="12" y="609"/>
                </a:lnTo>
                <a:lnTo>
                  <a:pt x="19" y="591"/>
                </a:lnTo>
                <a:lnTo>
                  <a:pt x="24" y="572"/>
                </a:lnTo>
                <a:lnTo>
                  <a:pt x="30" y="555"/>
                </a:lnTo>
                <a:lnTo>
                  <a:pt x="36" y="536"/>
                </a:lnTo>
                <a:lnTo>
                  <a:pt x="40" y="518"/>
                </a:lnTo>
                <a:lnTo>
                  <a:pt x="46" y="498"/>
                </a:lnTo>
                <a:lnTo>
                  <a:pt x="49" y="481"/>
                </a:lnTo>
                <a:lnTo>
                  <a:pt x="55" y="462"/>
                </a:lnTo>
                <a:lnTo>
                  <a:pt x="57" y="443"/>
                </a:lnTo>
                <a:lnTo>
                  <a:pt x="62" y="424"/>
                </a:lnTo>
                <a:lnTo>
                  <a:pt x="64" y="406"/>
                </a:lnTo>
                <a:lnTo>
                  <a:pt x="67" y="386"/>
                </a:lnTo>
                <a:lnTo>
                  <a:pt x="70" y="367"/>
                </a:lnTo>
                <a:lnTo>
                  <a:pt x="72" y="348"/>
                </a:lnTo>
                <a:lnTo>
                  <a:pt x="73" y="328"/>
                </a:lnTo>
                <a:lnTo>
                  <a:pt x="74" y="310"/>
                </a:lnTo>
                <a:lnTo>
                  <a:pt x="75" y="290"/>
                </a:lnTo>
                <a:lnTo>
                  <a:pt x="77" y="271"/>
                </a:lnTo>
                <a:lnTo>
                  <a:pt x="77" y="252"/>
                </a:lnTo>
                <a:lnTo>
                  <a:pt x="77" y="232"/>
                </a:lnTo>
                <a:lnTo>
                  <a:pt x="77" y="213"/>
                </a:lnTo>
                <a:lnTo>
                  <a:pt x="75" y="194"/>
                </a:lnTo>
                <a:lnTo>
                  <a:pt x="74" y="174"/>
                </a:lnTo>
                <a:lnTo>
                  <a:pt x="73" y="155"/>
                </a:lnTo>
                <a:lnTo>
                  <a:pt x="72" y="135"/>
                </a:lnTo>
                <a:lnTo>
                  <a:pt x="70" y="117"/>
                </a:lnTo>
                <a:lnTo>
                  <a:pt x="67" y="96"/>
                </a:lnTo>
                <a:lnTo>
                  <a:pt x="65" y="77"/>
                </a:lnTo>
                <a:lnTo>
                  <a:pt x="62" y="58"/>
                </a:lnTo>
                <a:lnTo>
                  <a:pt x="58" y="39"/>
                </a:lnTo>
                <a:lnTo>
                  <a:pt x="56" y="20"/>
                </a:lnTo>
                <a:lnTo>
                  <a:pt x="52" y="0"/>
                </a:lnTo>
                <a:lnTo>
                  <a:pt x="50" y="0"/>
                </a:lnTo>
                <a:lnTo>
                  <a:pt x="39" y="2"/>
                </a:lnTo>
              </a:path>
            </a:pathLst>
          </a:custGeom>
          <a:solidFill>
            <a:srgbClr val="790015"/>
          </a:solidFill>
          <a:ln w="12700" cap="rnd">
            <a:solidFill>
              <a:srgbClr val="FC0128"/>
            </a:solidFill>
            <a:round/>
            <a:headEnd/>
            <a:tailEnd/>
          </a:ln>
        </p:spPr>
        <p:txBody>
          <a:bodyPr/>
          <a:lstStyle/>
          <a:p>
            <a:endParaRPr lang="en-US"/>
          </a:p>
        </p:txBody>
      </p:sp>
      <p:sp>
        <p:nvSpPr>
          <p:cNvPr id="53480" name="Freeform 246"/>
          <p:cNvSpPr>
            <a:spLocks/>
          </p:cNvSpPr>
          <p:nvPr/>
        </p:nvSpPr>
        <p:spPr bwMode="auto">
          <a:xfrm>
            <a:off x="4826002" y="3338513"/>
            <a:ext cx="157163" cy="228600"/>
          </a:xfrm>
          <a:custGeom>
            <a:avLst/>
            <a:gdLst>
              <a:gd name="T0" fmla="*/ 2147483647 w 108"/>
              <a:gd name="T1" fmla="*/ 2147483647 h 158"/>
              <a:gd name="T2" fmla="*/ 2147483647 w 108"/>
              <a:gd name="T3" fmla="*/ 2147483647 h 158"/>
              <a:gd name="T4" fmla="*/ 2147483647 w 108"/>
              <a:gd name="T5" fmla="*/ 2147483647 h 158"/>
              <a:gd name="T6" fmla="*/ 2147483647 w 108"/>
              <a:gd name="T7" fmla="*/ 2147483647 h 158"/>
              <a:gd name="T8" fmla="*/ 2147483647 w 108"/>
              <a:gd name="T9" fmla="*/ 2147483647 h 158"/>
              <a:gd name="T10" fmla="*/ 2147483647 w 108"/>
              <a:gd name="T11" fmla="*/ 2147483647 h 158"/>
              <a:gd name="T12" fmla="*/ 2147483647 w 108"/>
              <a:gd name="T13" fmla="*/ 2147483647 h 158"/>
              <a:gd name="T14" fmla="*/ 2147483647 w 108"/>
              <a:gd name="T15" fmla="*/ 2147483647 h 158"/>
              <a:gd name="T16" fmla="*/ 2147483647 w 108"/>
              <a:gd name="T17" fmla="*/ 2147483647 h 158"/>
              <a:gd name="T18" fmla="*/ 2147483647 w 108"/>
              <a:gd name="T19" fmla="*/ 2147483647 h 158"/>
              <a:gd name="T20" fmla="*/ 2147483647 w 108"/>
              <a:gd name="T21" fmla="*/ 2147483647 h 158"/>
              <a:gd name="T22" fmla="*/ 2147483647 w 108"/>
              <a:gd name="T23" fmla="*/ 2147483647 h 158"/>
              <a:gd name="T24" fmla="*/ 2147483647 w 108"/>
              <a:gd name="T25" fmla="*/ 2147483647 h 158"/>
              <a:gd name="T26" fmla="*/ 2147483647 w 108"/>
              <a:gd name="T27" fmla="*/ 2147483647 h 158"/>
              <a:gd name="T28" fmla="*/ 2147483647 w 108"/>
              <a:gd name="T29" fmla="*/ 2147483647 h 158"/>
              <a:gd name="T30" fmla="*/ 2147483647 w 108"/>
              <a:gd name="T31" fmla="*/ 2147483647 h 158"/>
              <a:gd name="T32" fmla="*/ 2147483647 w 108"/>
              <a:gd name="T33" fmla="*/ 2147483647 h 158"/>
              <a:gd name="T34" fmla="*/ 2147483647 w 108"/>
              <a:gd name="T35" fmla="*/ 2147483647 h 158"/>
              <a:gd name="T36" fmla="*/ 2147483647 w 108"/>
              <a:gd name="T37" fmla="*/ 2147483647 h 158"/>
              <a:gd name="T38" fmla="*/ 2147483647 w 108"/>
              <a:gd name="T39" fmla="*/ 2147483647 h 158"/>
              <a:gd name="T40" fmla="*/ 2147483647 w 108"/>
              <a:gd name="T41" fmla="*/ 2147483647 h 158"/>
              <a:gd name="T42" fmla="*/ 2147483647 w 108"/>
              <a:gd name="T43" fmla="*/ 2147483647 h 158"/>
              <a:gd name="T44" fmla="*/ 2147483647 w 108"/>
              <a:gd name="T45" fmla="*/ 2147483647 h 158"/>
              <a:gd name="T46" fmla="*/ 2147483647 w 108"/>
              <a:gd name="T47" fmla="*/ 2147483647 h 158"/>
              <a:gd name="T48" fmla="*/ 2147483647 w 108"/>
              <a:gd name="T49" fmla="*/ 2147483647 h 158"/>
              <a:gd name="T50" fmla="*/ 2147483647 w 108"/>
              <a:gd name="T51" fmla="*/ 2147483647 h 158"/>
              <a:gd name="T52" fmla="*/ 2147483647 w 108"/>
              <a:gd name="T53" fmla="*/ 2147483647 h 158"/>
              <a:gd name="T54" fmla="*/ 2147483647 w 108"/>
              <a:gd name="T55" fmla="*/ 2147483647 h 158"/>
              <a:gd name="T56" fmla="*/ 2147483647 w 108"/>
              <a:gd name="T57" fmla="*/ 2147483647 h 158"/>
              <a:gd name="T58" fmla="*/ 2147483647 w 108"/>
              <a:gd name="T59" fmla="*/ 2147483647 h 158"/>
              <a:gd name="T60" fmla="*/ 2147483647 w 108"/>
              <a:gd name="T61" fmla="*/ 2147483647 h 158"/>
              <a:gd name="T62" fmla="*/ 2147483647 w 108"/>
              <a:gd name="T63" fmla="*/ 2147483647 h 158"/>
              <a:gd name="T64" fmla="*/ 2147483647 w 108"/>
              <a:gd name="T65" fmla="*/ 0 h 15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08"/>
              <a:gd name="T100" fmla="*/ 0 h 158"/>
              <a:gd name="T101" fmla="*/ 108 w 108"/>
              <a:gd name="T102" fmla="*/ 158 h 158"/>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08" h="158">
                <a:moveTo>
                  <a:pt x="0" y="4"/>
                </a:moveTo>
                <a:lnTo>
                  <a:pt x="4" y="9"/>
                </a:lnTo>
                <a:lnTo>
                  <a:pt x="7" y="14"/>
                </a:lnTo>
                <a:lnTo>
                  <a:pt x="12" y="19"/>
                </a:lnTo>
                <a:lnTo>
                  <a:pt x="15" y="23"/>
                </a:lnTo>
                <a:lnTo>
                  <a:pt x="20" y="28"/>
                </a:lnTo>
                <a:lnTo>
                  <a:pt x="23" y="33"/>
                </a:lnTo>
                <a:lnTo>
                  <a:pt x="27" y="38"/>
                </a:lnTo>
                <a:lnTo>
                  <a:pt x="30" y="42"/>
                </a:lnTo>
                <a:lnTo>
                  <a:pt x="34" y="47"/>
                </a:lnTo>
                <a:lnTo>
                  <a:pt x="37" y="52"/>
                </a:lnTo>
                <a:lnTo>
                  <a:pt x="41" y="55"/>
                </a:lnTo>
                <a:lnTo>
                  <a:pt x="45" y="61"/>
                </a:lnTo>
                <a:lnTo>
                  <a:pt x="48" y="65"/>
                </a:lnTo>
                <a:lnTo>
                  <a:pt x="51" y="70"/>
                </a:lnTo>
                <a:lnTo>
                  <a:pt x="54" y="74"/>
                </a:lnTo>
                <a:lnTo>
                  <a:pt x="57" y="79"/>
                </a:lnTo>
                <a:lnTo>
                  <a:pt x="61" y="84"/>
                </a:lnTo>
                <a:lnTo>
                  <a:pt x="64" y="89"/>
                </a:lnTo>
                <a:lnTo>
                  <a:pt x="67" y="94"/>
                </a:lnTo>
                <a:lnTo>
                  <a:pt x="69" y="99"/>
                </a:lnTo>
                <a:lnTo>
                  <a:pt x="72" y="103"/>
                </a:lnTo>
                <a:lnTo>
                  <a:pt x="75" y="108"/>
                </a:lnTo>
                <a:lnTo>
                  <a:pt x="77" y="113"/>
                </a:lnTo>
                <a:lnTo>
                  <a:pt x="80" y="118"/>
                </a:lnTo>
                <a:lnTo>
                  <a:pt x="82" y="122"/>
                </a:lnTo>
                <a:lnTo>
                  <a:pt x="84" y="127"/>
                </a:lnTo>
                <a:lnTo>
                  <a:pt x="86" y="132"/>
                </a:lnTo>
                <a:lnTo>
                  <a:pt x="87" y="137"/>
                </a:lnTo>
                <a:lnTo>
                  <a:pt x="90" y="142"/>
                </a:lnTo>
                <a:lnTo>
                  <a:pt x="92" y="147"/>
                </a:lnTo>
                <a:lnTo>
                  <a:pt x="94" y="152"/>
                </a:lnTo>
                <a:lnTo>
                  <a:pt x="95" y="157"/>
                </a:lnTo>
                <a:lnTo>
                  <a:pt x="107" y="154"/>
                </a:lnTo>
                <a:lnTo>
                  <a:pt x="105" y="149"/>
                </a:lnTo>
                <a:lnTo>
                  <a:pt x="103" y="144"/>
                </a:lnTo>
                <a:lnTo>
                  <a:pt x="102" y="139"/>
                </a:lnTo>
                <a:lnTo>
                  <a:pt x="101" y="134"/>
                </a:lnTo>
                <a:lnTo>
                  <a:pt x="98" y="129"/>
                </a:lnTo>
                <a:lnTo>
                  <a:pt x="95" y="124"/>
                </a:lnTo>
                <a:lnTo>
                  <a:pt x="94" y="119"/>
                </a:lnTo>
                <a:lnTo>
                  <a:pt x="91" y="113"/>
                </a:lnTo>
                <a:lnTo>
                  <a:pt x="89" y="108"/>
                </a:lnTo>
                <a:lnTo>
                  <a:pt x="86" y="104"/>
                </a:lnTo>
                <a:lnTo>
                  <a:pt x="84" y="100"/>
                </a:lnTo>
                <a:lnTo>
                  <a:pt x="81" y="95"/>
                </a:lnTo>
                <a:lnTo>
                  <a:pt x="78" y="90"/>
                </a:lnTo>
                <a:lnTo>
                  <a:pt x="75" y="84"/>
                </a:lnTo>
                <a:lnTo>
                  <a:pt x="72" y="79"/>
                </a:lnTo>
                <a:lnTo>
                  <a:pt x="69" y="74"/>
                </a:lnTo>
                <a:lnTo>
                  <a:pt x="65" y="70"/>
                </a:lnTo>
                <a:lnTo>
                  <a:pt x="62" y="65"/>
                </a:lnTo>
                <a:lnTo>
                  <a:pt x="59" y="60"/>
                </a:lnTo>
                <a:lnTo>
                  <a:pt x="55" y="55"/>
                </a:lnTo>
                <a:lnTo>
                  <a:pt x="51" y="51"/>
                </a:lnTo>
                <a:lnTo>
                  <a:pt x="48" y="46"/>
                </a:lnTo>
                <a:lnTo>
                  <a:pt x="45" y="41"/>
                </a:lnTo>
                <a:lnTo>
                  <a:pt x="41" y="37"/>
                </a:lnTo>
                <a:lnTo>
                  <a:pt x="37" y="32"/>
                </a:lnTo>
                <a:lnTo>
                  <a:pt x="33" y="27"/>
                </a:lnTo>
                <a:lnTo>
                  <a:pt x="29" y="22"/>
                </a:lnTo>
                <a:lnTo>
                  <a:pt x="25" y="18"/>
                </a:lnTo>
                <a:lnTo>
                  <a:pt x="21" y="13"/>
                </a:lnTo>
                <a:lnTo>
                  <a:pt x="18" y="9"/>
                </a:lnTo>
                <a:lnTo>
                  <a:pt x="13" y="3"/>
                </a:lnTo>
                <a:lnTo>
                  <a:pt x="10" y="0"/>
                </a:lnTo>
                <a:lnTo>
                  <a:pt x="0" y="4"/>
                </a:lnTo>
              </a:path>
            </a:pathLst>
          </a:custGeom>
          <a:solidFill>
            <a:srgbClr val="790015"/>
          </a:solidFill>
          <a:ln w="12700" cap="rnd">
            <a:solidFill>
              <a:srgbClr val="FC0128"/>
            </a:solidFill>
            <a:round/>
            <a:headEnd/>
            <a:tailEnd/>
          </a:ln>
        </p:spPr>
        <p:txBody>
          <a:bodyPr/>
          <a:lstStyle/>
          <a:p>
            <a:endParaRPr lang="en-US"/>
          </a:p>
        </p:txBody>
      </p:sp>
      <p:grpSp>
        <p:nvGrpSpPr>
          <p:cNvPr id="53481" name="Group 247"/>
          <p:cNvGrpSpPr>
            <a:grpSpLocks/>
          </p:cNvGrpSpPr>
          <p:nvPr/>
        </p:nvGrpSpPr>
        <p:grpSpPr bwMode="auto">
          <a:xfrm rot="363424">
            <a:off x="3443289" y="5305429"/>
            <a:ext cx="411163" cy="265113"/>
            <a:chOff x="2440" y="3310"/>
            <a:chExt cx="292" cy="167"/>
          </a:xfrm>
        </p:grpSpPr>
        <p:sp>
          <p:nvSpPr>
            <p:cNvPr id="53510" name="Freeform 248"/>
            <p:cNvSpPr>
              <a:spLocks/>
            </p:cNvSpPr>
            <p:nvPr/>
          </p:nvSpPr>
          <p:spPr bwMode="gray">
            <a:xfrm rot="-900000">
              <a:off x="2490" y="3310"/>
              <a:ext cx="242" cy="167"/>
            </a:xfrm>
            <a:custGeom>
              <a:avLst/>
              <a:gdLst>
                <a:gd name="T0" fmla="*/ 2 w 314"/>
                <a:gd name="T1" fmla="*/ 2147483647 h 83"/>
                <a:gd name="T2" fmla="*/ 2 w 314"/>
                <a:gd name="T3" fmla="*/ 2147483647 h 83"/>
                <a:gd name="T4" fmla="*/ 2 w 314"/>
                <a:gd name="T5" fmla="*/ 2147483647 h 83"/>
                <a:gd name="T6" fmla="*/ 2 w 314"/>
                <a:gd name="T7" fmla="*/ 2147483647 h 83"/>
                <a:gd name="T8" fmla="*/ 2 w 314"/>
                <a:gd name="T9" fmla="*/ 2147483647 h 83"/>
                <a:gd name="T10" fmla="*/ 2 w 314"/>
                <a:gd name="T11" fmla="*/ 2147483647 h 83"/>
                <a:gd name="T12" fmla="*/ 2 w 314"/>
                <a:gd name="T13" fmla="*/ 2147483647 h 83"/>
                <a:gd name="T14" fmla="*/ 2 w 314"/>
                <a:gd name="T15" fmla="*/ 2147483647 h 83"/>
                <a:gd name="T16" fmla="*/ 2 w 314"/>
                <a:gd name="T17" fmla="*/ 2147483647 h 83"/>
                <a:gd name="T18" fmla="*/ 2 w 314"/>
                <a:gd name="T19" fmla="*/ 2147483647 h 83"/>
                <a:gd name="T20" fmla="*/ 2 w 314"/>
                <a:gd name="T21" fmla="*/ 2147483647 h 83"/>
                <a:gd name="T22" fmla="*/ 2 w 314"/>
                <a:gd name="T23" fmla="*/ 2147483647 h 83"/>
                <a:gd name="T24" fmla="*/ 2 w 314"/>
                <a:gd name="T25" fmla="*/ 2147483647 h 83"/>
                <a:gd name="T26" fmla="*/ 2 w 314"/>
                <a:gd name="T27" fmla="*/ 2147483647 h 83"/>
                <a:gd name="T28" fmla="*/ 2 w 314"/>
                <a:gd name="T29" fmla="*/ 2147483647 h 83"/>
                <a:gd name="T30" fmla="*/ 2 w 314"/>
                <a:gd name="T31" fmla="*/ 2147483647 h 83"/>
                <a:gd name="T32" fmla="*/ 2 w 314"/>
                <a:gd name="T33" fmla="*/ 2147483647 h 83"/>
                <a:gd name="T34" fmla="*/ 2 w 314"/>
                <a:gd name="T35" fmla="*/ 2147483647 h 83"/>
                <a:gd name="T36" fmla="*/ 2 w 314"/>
                <a:gd name="T37" fmla="*/ 2147483647 h 83"/>
                <a:gd name="T38" fmla="*/ 2 w 314"/>
                <a:gd name="T39" fmla="*/ 2147483647 h 83"/>
                <a:gd name="T40" fmla="*/ 2 w 314"/>
                <a:gd name="T41" fmla="*/ 2147483647 h 83"/>
                <a:gd name="T42" fmla="*/ 2 w 314"/>
                <a:gd name="T43" fmla="*/ 2147483647 h 83"/>
                <a:gd name="T44" fmla="*/ 2 w 314"/>
                <a:gd name="T45" fmla="*/ 2147483647 h 83"/>
                <a:gd name="T46" fmla="*/ 2 w 314"/>
                <a:gd name="T47" fmla="*/ 2147483647 h 83"/>
                <a:gd name="T48" fmla="*/ 2 w 314"/>
                <a:gd name="T49" fmla="*/ 2147483647 h 83"/>
                <a:gd name="T50" fmla="*/ 2 w 314"/>
                <a:gd name="T51" fmla="*/ 2147483647 h 83"/>
                <a:gd name="T52" fmla="*/ 2 w 314"/>
                <a:gd name="T53" fmla="*/ 2147483647 h 83"/>
                <a:gd name="T54" fmla="*/ 2 w 314"/>
                <a:gd name="T55" fmla="*/ 2147483647 h 83"/>
                <a:gd name="T56" fmla="*/ 2 w 314"/>
                <a:gd name="T57" fmla="*/ 2147483647 h 83"/>
                <a:gd name="T58" fmla="*/ 2 w 314"/>
                <a:gd name="T59" fmla="*/ 2147483647 h 83"/>
                <a:gd name="T60" fmla="*/ 2 w 314"/>
                <a:gd name="T61" fmla="*/ 2147483647 h 83"/>
                <a:gd name="T62" fmla="*/ 2 w 314"/>
                <a:gd name="T63" fmla="*/ 2147483647 h 83"/>
                <a:gd name="T64" fmla="*/ 2 w 314"/>
                <a:gd name="T65" fmla="*/ 0 h 83"/>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314"/>
                <a:gd name="T100" fmla="*/ 0 h 83"/>
                <a:gd name="T101" fmla="*/ 314 w 314"/>
                <a:gd name="T102" fmla="*/ 83 h 83"/>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314" h="83">
                  <a:moveTo>
                    <a:pt x="0" y="7"/>
                  </a:moveTo>
                  <a:lnTo>
                    <a:pt x="7" y="13"/>
                  </a:lnTo>
                  <a:lnTo>
                    <a:pt x="16" y="18"/>
                  </a:lnTo>
                  <a:lnTo>
                    <a:pt x="25" y="23"/>
                  </a:lnTo>
                  <a:lnTo>
                    <a:pt x="33" y="27"/>
                  </a:lnTo>
                  <a:lnTo>
                    <a:pt x="43" y="32"/>
                  </a:lnTo>
                  <a:lnTo>
                    <a:pt x="52" y="36"/>
                  </a:lnTo>
                  <a:lnTo>
                    <a:pt x="61" y="39"/>
                  </a:lnTo>
                  <a:lnTo>
                    <a:pt x="71" y="43"/>
                  </a:lnTo>
                  <a:lnTo>
                    <a:pt x="80" y="46"/>
                  </a:lnTo>
                  <a:lnTo>
                    <a:pt x="89" y="50"/>
                  </a:lnTo>
                  <a:lnTo>
                    <a:pt x="99" y="53"/>
                  </a:lnTo>
                  <a:lnTo>
                    <a:pt x="109" y="56"/>
                  </a:lnTo>
                  <a:lnTo>
                    <a:pt x="120" y="59"/>
                  </a:lnTo>
                  <a:lnTo>
                    <a:pt x="130" y="61"/>
                  </a:lnTo>
                  <a:lnTo>
                    <a:pt x="140" y="64"/>
                  </a:lnTo>
                  <a:lnTo>
                    <a:pt x="150" y="66"/>
                  </a:lnTo>
                  <a:lnTo>
                    <a:pt x="160" y="68"/>
                  </a:lnTo>
                  <a:lnTo>
                    <a:pt x="170" y="70"/>
                  </a:lnTo>
                  <a:lnTo>
                    <a:pt x="181" y="72"/>
                  </a:lnTo>
                  <a:lnTo>
                    <a:pt x="190" y="74"/>
                  </a:lnTo>
                  <a:lnTo>
                    <a:pt x="201" y="75"/>
                  </a:lnTo>
                  <a:lnTo>
                    <a:pt x="212" y="76"/>
                  </a:lnTo>
                  <a:lnTo>
                    <a:pt x="222" y="78"/>
                  </a:lnTo>
                  <a:lnTo>
                    <a:pt x="233" y="79"/>
                  </a:lnTo>
                  <a:lnTo>
                    <a:pt x="242" y="79"/>
                  </a:lnTo>
                  <a:lnTo>
                    <a:pt x="252" y="80"/>
                  </a:lnTo>
                  <a:lnTo>
                    <a:pt x="262" y="81"/>
                  </a:lnTo>
                  <a:lnTo>
                    <a:pt x="272" y="81"/>
                  </a:lnTo>
                  <a:lnTo>
                    <a:pt x="283" y="82"/>
                  </a:lnTo>
                  <a:lnTo>
                    <a:pt x="292" y="82"/>
                  </a:lnTo>
                  <a:lnTo>
                    <a:pt x="302" y="82"/>
                  </a:lnTo>
                  <a:lnTo>
                    <a:pt x="313" y="82"/>
                  </a:lnTo>
                  <a:lnTo>
                    <a:pt x="313" y="72"/>
                  </a:lnTo>
                  <a:lnTo>
                    <a:pt x="302" y="72"/>
                  </a:lnTo>
                  <a:lnTo>
                    <a:pt x="292" y="72"/>
                  </a:lnTo>
                  <a:lnTo>
                    <a:pt x="283" y="72"/>
                  </a:lnTo>
                  <a:lnTo>
                    <a:pt x="273" y="71"/>
                  </a:lnTo>
                  <a:lnTo>
                    <a:pt x="263" y="70"/>
                  </a:lnTo>
                  <a:lnTo>
                    <a:pt x="253" y="70"/>
                  </a:lnTo>
                  <a:lnTo>
                    <a:pt x="243" y="69"/>
                  </a:lnTo>
                  <a:lnTo>
                    <a:pt x="233" y="69"/>
                  </a:lnTo>
                  <a:lnTo>
                    <a:pt x="224" y="68"/>
                  </a:lnTo>
                  <a:lnTo>
                    <a:pt x="214" y="66"/>
                  </a:lnTo>
                  <a:lnTo>
                    <a:pt x="203" y="65"/>
                  </a:lnTo>
                  <a:lnTo>
                    <a:pt x="192" y="64"/>
                  </a:lnTo>
                  <a:lnTo>
                    <a:pt x="182" y="62"/>
                  </a:lnTo>
                  <a:lnTo>
                    <a:pt x="173" y="60"/>
                  </a:lnTo>
                  <a:lnTo>
                    <a:pt x="163" y="59"/>
                  </a:lnTo>
                  <a:lnTo>
                    <a:pt x="153" y="56"/>
                  </a:lnTo>
                  <a:lnTo>
                    <a:pt x="143" y="54"/>
                  </a:lnTo>
                  <a:lnTo>
                    <a:pt x="133" y="52"/>
                  </a:lnTo>
                  <a:lnTo>
                    <a:pt x="123" y="49"/>
                  </a:lnTo>
                  <a:lnTo>
                    <a:pt x="114" y="47"/>
                  </a:lnTo>
                  <a:lnTo>
                    <a:pt x="104" y="44"/>
                  </a:lnTo>
                  <a:lnTo>
                    <a:pt x="95" y="41"/>
                  </a:lnTo>
                  <a:lnTo>
                    <a:pt x="85" y="38"/>
                  </a:lnTo>
                  <a:lnTo>
                    <a:pt x="76" y="34"/>
                  </a:lnTo>
                  <a:lnTo>
                    <a:pt x="67" y="31"/>
                  </a:lnTo>
                  <a:lnTo>
                    <a:pt x="58" y="27"/>
                  </a:lnTo>
                  <a:lnTo>
                    <a:pt x="49" y="23"/>
                  </a:lnTo>
                  <a:lnTo>
                    <a:pt x="40" y="18"/>
                  </a:lnTo>
                  <a:lnTo>
                    <a:pt x="31" y="14"/>
                  </a:lnTo>
                  <a:lnTo>
                    <a:pt x="23" y="9"/>
                  </a:lnTo>
                  <a:lnTo>
                    <a:pt x="15" y="4"/>
                  </a:lnTo>
                  <a:lnTo>
                    <a:pt x="7" y="0"/>
                  </a:lnTo>
                  <a:lnTo>
                    <a:pt x="0" y="7"/>
                  </a:lnTo>
                </a:path>
              </a:pathLst>
            </a:custGeom>
            <a:solidFill>
              <a:schemeClr val="tx1"/>
            </a:solidFill>
            <a:ln w="12700" cap="rnd">
              <a:solidFill>
                <a:schemeClr val="bg2"/>
              </a:solidFill>
              <a:round/>
              <a:headEnd/>
              <a:tailEnd/>
            </a:ln>
          </p:spPr>
          <p:txBody>
            <a:bodyPr/>
            <a:lstStyle/>
            <a:p>
              <a:endParaRPr lang="en-US"/>
            </a:p>
          </p:txBody>
        </p:sp>
        <p:sp>
          <p:nvSpPr>
            <p:cNvPr id="53511" name="Freeform 249"/>
            <p:cNvSpPr>
              <a:spLocks/>
            </p:cNvSpPr>
            <p:nvPr/>
          </p:nvSpPr>
          <p:spPr bwMode="gray">
            <a:xfrm>
              <a:off x="2440" y="3329"/>
              <a:ext cx="87" cy="60"/>
            </a:xfrm>
            <a:custGeom>
              <a:avLst/>
              <a:gdLst>
                <a:gd name="T0" fmla="*/ 0 w 86"/>
                <a:gd name="T1" fmla="*/ 0 h 66"/>
                <a:gd name="T2" fmla="*/ 35 w 86"/>
                <a:gd name="T3" fmla="*/ 5 h 66"/>
                <a:gd name="T4" fmla="*/ 139 w 86"/>
                <a:gd name="T5" fmla="*/ 5 h 66"/>
                <a:gd name="T6" fmla="*/ 0 w 86"/>
                <a:gd name="T7" fmla="*/ 0 h 66"/>
                <a:gd name="T8" fmla="*/ 0 60000 65536"/>
                <a:gd name="T9" fmla="*/ 0 60000 65536"/>
                <a:gd name="T10" fmla="*/ 0 60000 65536"/>
                <a:gd name="T11" fmla="*/ 0 60000 65536"/>
                <a:gd name="T12" fmla="*/ 0 w 86"/>
                <a:gd name="T13" fmla="*/ 0 h 66"/>
                <a:gd name="T14" fmla="*/ 86 w 86"/>
                <a:gd name="T15" fmla="*/ 66 h 66"/>
              </a:gdLst>
              <a:ahLst/>
              <a:cxnLst>
                <a:cxn ang="T8">
                  <a:pos x="T0" y="T1"/>
                </a:cxn>
                <a:cxn ang="T9">
                  <a:pos x="T2" y="T3"/>
                </a:cxn>
                <a:cxn ang="T10">
                  <a:pos x="T4" y="T5"/>
                </a:cxn>
                <a:cxn ang="T11">
                  <a:pos x="T6" y="T7"/>
                </a:cxn>
              </a:cxnLst>
              <a:rect l="T12" t="T13" r="T14" b="T15"/>
              <a:pathLst>
                <a:path w="86" h="66">
                  <a:moveTo>
                    <a:pt x="0" y="0"/>
                  </a:moveTo>
                  <a:lnTo>
                    <a:pt x="35" y="65"/>
                  </a:lnTo>
                  <a:lnTo>
                    <a:pt x="85" y="15"/>
                  </a:lnTo>
                  <a:lnTo>
                    <a:pt x="0" y="0"/>
                  </a:lnTo>
                </a:path>
              </a:pathLst>
            </a:custGeom>
            <a:solidFill>
              <a:srgbClr val="FFFFFF"/>
            </a:solidFill>
            <a:ln w="12700" cap="rnd">
              <a:solidFill>
                <a:schemeClr val="bg2"/>
              </a:solidFill>
              <a:round/>
              <a:headEnd/>
              <a:tailEnd/>
            </a:ln>
          </p:spPr>
          <p:txBody>
            <a:bodyPr/>
            <a:lstStyle/>
            <a:p>
              <a:endParaRPr lang="en-US"/>
            </a:p>
          </p:txBody>
        </p:sp>
      </p:grpSp>
      <p:sp>
        <p:nvSpPr>
          <p:cNvPr id="53482" name="Rectangle 250"/>
          <p:cNvSpPr>
            <a:spLocks noChangeArrowheads="1"/>
          </p:cNvSpPr>
          <p:nvPr/>
        </p:nvSpPr>
        <p:spPr bwMode="gray">
          <a:xfrm>
            <a:off x="5057775" y="3638961"/>
            <a:ext cx="6412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0" tIns="0" rIns="0" bIns="0" anchor="ctr" anchorCtr="1">
            <a:spAutoFit/>
          </a:bodyPr>
          <a:lstStyle/>
          <a:p>
            <a:r>
              <a:rPr lang="en-US" b="1">
                <a:latin typeface="Helvetica" pitchFamily="34" charset="0"/>
              </a:rPr>
              <a:t>I</a:t>
            </a:r>
          </a:p>
        </p:txBody>
      </p:sp>
      <p:sp>
        <p:nvSpPr>
          <p:cNvPr id="53483" name="Rectangle 251"/>
          <p:cNvSpPr>
            <a:spLocks noChangeArrowheads="1"/>
          </p:cNvSpPr>
          <p:nvPr/>
        </p:nvSpPr>
        <p:spPr bwMode="gray">
          <a:xfrm rot="1500000">
            <a:off x="4930465" y="4445410"/>
            <a:ext cx="6412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0" tIns="0" rIns="0" bIns="0" anchor="ctr" anchorCtr="1">
            <a:spAutoFit/>
          </a:bodyPr>
          <a:lstStyle/>
          <a:p>
            <a:r>
              <a:rPr lang="en-US" b="1">
                <a:latin typeface="Helvetica" pitchFamily="34" charset="0"/>
              </a:rPr>
              <a:t>I</a:t>
            </a:r>
          </a:p>
        </p:txBody>
      </p:sp>
      <p:sp>
        <p:nvSpPr>
          <p:cNvPr id="53484" name="Rectangle 252"/>
          <p:cNvSpPr>
            <a:spLocks noChangeArrowheads="1"/>
          </p:cNvSpPr>
          <p:nvPr/>
        </p:nvSpPr>
        <p:spPr bwMode="gray">
          <a:xfrm rot="2040000">
            <a:off x="4549465" y="4854985"/>
            <a:ext cx="6412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0" tIns="0" rIns="0" bIns="0" anchor="ctr" anchorCtr="1">
            <a:spAutoFit/>
          </a:bodyPr>
          <a:lstStyle/>
          <a:p>
            <a:r>
              <a:rPr lang="en-US" b="1">
                <a:latin typeface="Helvetica" pitchFamily="34" charset="0"/>
              </a:rPr>
              <a:t>I</a:t>
            </a:r>
          </a:p>
        </p:txBody>
      </p:sp>
      <p:sp>
        <p:nvSpPr>
          <p:cNvPr id="53485" name="Rectangle 253"/>
          <p:cNvSpPr>
            <a:spLocks noChangeArrowheads="1"/>
          </p:cNvSpPr>
          <p:nvPr/>
        </p:nvSpPr>
        <p:spPr bwMode="gray">
          <a:xfrm rot="-960000">
            <a:off x="5292414" y="4639085"/>
            <a:ext cx="6412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0" tIns="0" rIns="0" bIns="0" anchor="ctr" anchorCtr="1">
            <a:spAutoFit/>
          </a:bodyPr>
          <a:lstStyle/>
          <a:p>
            <a:r>
              <a:rPr lang="en-US" b="1">
                <a:latin typeface="Helvetica" pitchFamily="34" charset="0"/>
              </a:rPr>
              <a:t>I</a:t>
            </a:r>
          </a:p>
        </p:txBody>
      </p:sp>
      <p:sp>
        <p:nvSpPr>
          <p:cNvPr id="53486" name="Rectangle 254"/>
          <p:cNvSpPr>
            <a:spLocks noChangeArrowheads="1"/>
          </p:cNvSpPr>
          <p:nvPr/>
        </p:nvSpPr>
        <p:spPr bwMode="gray">
          <a:xfrm>
            <a:off x="5329238" y="5129624"/>
            <a:ext cx="6412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0" tIns="0" rIns="0" bIns="0" anchor="ctr" anchorCtr="1">
            <a:spAutoFit/>
          </a:bodyPr>
          <a:lstStyle/>
          <a:p>
            <a:r>
              <a:rPr lang="en-US" b="1">
                <a:latin typeface="Helvetica" pitchFamily="34" charset="0"/>
              </a:rPr>
              <a:t>I</a:t>
            </a:r>
          </a:p>
        </p:txBody>
      </p:sp>
      <p:sp>
        <p:nvSpPr>
          <p:cNvPr id="53487" name="Rectangle 255"/>
          <p:cNvSpPr>
            <a:spLocks noChangeArrowheads="1"/>
          </p:cNvSpPr>
          <p:nvPr/>
        </p:nvSpPr>
        <p:spPr bwMode="gray">
          <a:xfrm rot="-2460000">
            <a:off x="5254314" y="3948524"/>
            <a:ext cx="6412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0" tIns="0" rIns="0" bIns="0" anchor="ctr" anchorCtr="1">
            <a:spAutoFit/>
          </a:bodyPr>
          <a:lstStyle/>
          <a:p>
            <a:r>
              <a:rPr lang="en-US" b="1">
                <a:latin typeface="Helvetica" pitchFamily="34" charset="0"/>
              </a:rPr>
              <a:t>I</a:t>
            </a:r>
          </a:p>
        </p:txBody>
      </p:sp>
      <p:sp>
        <p:nvSpPr>
          <p:cNvPr id="53488" name="Rectangle 256"/>
          <p:cNvSpPr>
            <a:spLocks noChangeArrowheads="1"/>
          </p:cNvSpPr>
          <p:nvPr/>
        </p:nvSpPr>
        <p:spPr bwMode="gray">
          <a:xfrm rot="-4320000">
            <a:off x="5705166" y="4230304"/>
            <a:ext cx="6412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0" tIns="0" rIns="0" bIns="0" anchor="ctr" anchorCtr="1">
            <a:spAutoFit/>
          </a:bodyPr>
          <a:lstStyle/>
          <a:p>
            <a:r>
              <a:rPr lang="en-US" b="1">
                <a:latin typeface="Helvetica" pitchFamily="34" charset="0"/>
              </a:rPr>
              <a:t>I</a:t>
            </a:r>
          </a:p>
        </p:txBody>
      </p:sp>
      <p:sp>
        <p:nvSpPr>
          <p:cNvPr id="53489" name="Rectangle 257"/>
          <p:cNvSpPr>
            <a:spLocks noChangeArrowheads="1"/>
          </p:cNvSpPr>
          <p:nvPr/>
        </p:nvSpPr>
        <p:spPr bwMode="gray">
          <a:xfrm rot="-600000">
            <a:off x="4971469" y="3416837"/>
            <a:ext cx="120226"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0" tIns="0" rIns="0" bIns="0">
            <a:spAutoFit/>
          </a:bodyPr>
          <a:lstStyle/>
          <a:p>
            <a:r>
              <a:rPr lang="en-US" sz="1200" b="1">
                <a:latin typeface="Helvetica" pitchFamily="34" charset="0"/>
              </a:rPr>
              <a:t>G</a:t>
            </a:r>
          </a:p>
        </p:txBody>
      </p:sp>
      <p:sp>
        <p:nvSpPr>
          <p:cNvPr id="53490" name="Rectangle 258"/>
          <p:cNvSpPr>
            <a:spLocks noChangeArrowheads="1"/>
          </p:cNvSpPr>
          <p:nvPr/>
        </p:nvSpPr>
        <p:spPr bwMode="gray">
          <a:xfrm rot="-960000">
            <a:off x="5176256" y="4482051"/>
            <a:ext cx="120226"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0" tIns="0" rIns="0" bIns="0">
            <a:spAutoFit/>
          </a:bodyPr>
          <a:lstStyle/>
          <a:p>
            <a:r>
              <a:rPr lang="en-US" sz="1200" b="1">
                <a:latin typeface="Helvetica" pitchFamily="34" charset="0"/>
              </a:rPr>
              <a:t>G</a:t>
            </a:r>
          </a:p>
        </p:txBody>
      </p:sp>
      <p:sp>
        <p:nvSpPr>
          <p:cNvPr id="53491" name="Rectangle 259"/>
          <p:cNvSpPr>
            <a:spLocks noChangeArrowheads="1"/>
          </p:cNvSpPr>
          <p:nvPr/>
        </p:nvSpPr>
        <p:spPr bwMode="gray">
          <a:xfrm rot="180000">
            <a:off x="5031793" y="3980400"/>
            <a:ext cx="120226"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0" tIns="0" rIns="0" bIns="0">
            <a:spAutoFit/>
          </a:bodyPr>
          <a:lstStyle/>
          <a:p>
            <a:r>
              <a:rPr lang="en-US" sz="1200" b="1">
                <a:latin typeface="Helvetica" pitchFamily="34" charset="0"/>
              </a:rPr>
              <a:t>G</a:t>
            </a:r>
          </a:p>
        </p:txBody>
      </p:sp>
      <p:sp>
        <p:nvSpPr>
          <p:cNvPr id="53492" name="Rectangle 260"/>
          <p:cNvSpPr>
            <a:spLocks noChangeArrowheads="1"/>
          </p:cNvSpPr>
          <p:nvPr/>
        </p:nvSpPr>
        <p:spPr bwMode="gray">
          <a:xfrm rot="900000">
            <a:off x="4971469" y="4266151"/>
            <a:ext cx="120226"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0" tIns="0" rIns="0" bIns="0">
            <a:spAutoFit/>
          </a:bodyPr>
          <a:lstStyle/>
          <a:p>
            <a:r>
              <a:rPr lang="en-US" sz="1200" b="1">
                <a:latin typeface="Helvetica" pitchFamily="34" charset="0"/>
              </a:rPr>
              <a:t>G</a:t>
            </a:r>
          </a:p>
        </p:txBody>
      </p:sp>
      <p:sp>
        <p:nvSpPr>
          <p:cNvPr id="53493" name="Rectangle 261"/>
          <p:cNvSpPr>
            <a:spLocks noChangeArrowheads="1"/>
          </p:cNvSpPr>
          <p:nvPr/>
        </p:nvSpPr>
        <p:spPr bwMode="gray">
          <a:xfrm rot="180000">
            <a:off x="5291349" y="4950363"/>
            <a:ext cx="120226"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0" tIns="0" rIns="0" bIns="0">
            <a:spAutoFit/>
          </a:bodyPr>
          <a:lstStyle/>
          <a:p>
            <a:r>
              <a:rPr lang="en-US" sz="1200" b="1">
                <a:latin typeface="Helvetica" pitchFamily="34" charset="0"/>
              </a:rPr>
              <a:t>G</a:t>
            </a:r>
          </a:p>
        </p:txBody>
      </p:sp>
      <p:sp>
        <p:nvSpPr>
          <p:cNvPr id="53494" name="Rectangle 262"/>
          <p:cNvSpPr>
            <a:spLocks noChangeArrowheads="1"/>
          </p:cNvSpPr>
          <p:nvPr/>
        </p:nvSpPr>
        <p:spPr bwMode="gray">
          <a:xfrm rot="-4860000">
            <a:off x="5961275" y="4343937"/>
            <a:ext cx="120226"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0" tIns="0" rIns="0" bIns="0">
            <a:spAutoFit/>
          </a:bodyPr>
          <a:lstStyle/>
          <a:p>
            <a:r>
              <a:rPr lang="en-US" sz="1200" b="1">
                <a:latin typeface="Helvetica" pitchFamily="34" charset="0"/>
              </a:rPr>
              <a:t>G</a:t>
            </a:r>
          </a:p>
        </p:txBody>
      </p:sp>
      <p:sp>
        <p:nvSpPr>
          <p:cNvPr id="53495" name="Rectangle 263"/>
          <p:cNvSpPr>
            <a:spLocks noChangeArrowheads="1"/>
          </p:cNvSpPr>
          <p:nvPr/>
        </p:nvSpPr>
        <p:spPr bwMode="gray">
          <a:xfrm rot="-3720000">
            <a:off x="5434225" y="4159787"/>
            <a:ext cx="120226"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0" tIns="0" rIns="0" bIns="0">
            <a:spAutoFit/>
          </a:bodyPr>
          <a:lstStyle/>
          <a:p>
            <a:r>
              <a:rPr lang="en-US" sz="1200" b="1">
                <a:latin typeface="Helvetica" pitchFamily="34" charset="0"/>
              </a:rPr>
              <a:t>G</a:t>
            </a:r>
          </a:p>
        </p:txBody>
      </p:sp>
      <p:sp>
        <p:nvSpPr>
          <p:cNvPr id="53496" name="Rectangle 264"/>
          <p:cNvSpPr>
            <a:spLocks noChangeArrowheads="1"/>
          </p:cNvSpPr>
          <p:nvPr/>
        </p:nvSpPr>
        <p:spPr bwMode="gray">
          <a:xfrm rot="180000">
            <a:off x="5277856" y="5396451"/>
            <a:ext cx="120226"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0" tIns="0" rIns="0" bIns="0">
            <a:spAutoFit/>
          </a:bodyPr>
          <a:lstStyle/>
          <a:p>
            <a:r>
              <a:rPr lang="en-US" sz="1200" b="1">
                <a:latin typeface="Helvetica" pitchFamily="34" charset="0"/>
              </a:rPr>
              <a:t>G</a:t>
            </a:r>
          </a:p>
        </p:txBody>
      </p:sp>
      <p:sp>
        <p:nvSpPr>
          <p:cNvPr id="53497" name="Rectangle 265"/>
          <p:cNvSpPr>
            <a:spLocks noChangeArrowheads="1"/>
          </p:cNvSpPr>
          <p:nvPr/>
        </p:nvSpPr>
        <p:spPr bwMode="gray">
          <a:xfrm rot="2700000">
            <a:off x="4244666" y="5285992"/>
            <a:ext cx="6412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0" tIns="0" rIns="0" bIns="0" anchor="ctr" anchorCtr="1">
            <a:spAutoFit/>
          </a:bodyPr>
          <a:lstStyle/>
          <a:p>
            <a:r>
              <a:rPr lang="en-US" b="1">
                <a:latin typeface="Helvetica" pitchFamily="34" charset="0"/>
              </a:rPr>
              <a:t>I</a:t>
            </a:r>
          </a:p>
        </p:txBody>
      </p:sp>
      <p:sp>
        <p:nvSpPr>
          <p:cNvPr id="53498" name="Rectangle 266"/>
          <p:cNvSpPr>
            <a:spLocks noChangeArrowheads="1"/>
          </p:cNvSpPr>
          <p:nvPr/>
        </p:nvSpPr>
        <p:spPr bwMode="gray">
          <a:xfrm rot="2640000">
            <a:off x="4728581" y="4704300"/>
            <a:ext cx="120226"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0" tIns="0" rIns="0" bIns="0">
            <a:spAutoFit/>
          </a:bodyPr>
          <a:lstStyle/>
          <a:p>
            <a:r>
              <a:rPr lang="en-US" sz="1200" b="1">
                <a:latin typeface="Helvetica" pitchFamily="34" charset="0"/>
              </a:rPr>
              <a:t>G</a:t>
            </a:r>
          </a:p>
        </p:txBody>
      </p:sp>
      <p:sp>
        <p:nvSpPr>
          <p:cNvPr id="53499" name="Rectangle 267"/>
          <p:cNvSpPr>
            <a:spLocks noChangeArrowheads="1"/>
          </p:cNvSpPr>
          <p:nvPr/>
        </p:nvSpPr>
        <p:spPr bwMode="gray">
          <a:xfrm rot="1740000">
            <a:off x="4392825" y="5131337"/>
            <a:ext cx="120226"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0" tIns="0" rIns="0" bIns="0">
            <a:spAutoFit/>
          </a:bodyPr>
          <a:lstStyle/>
          <a:p>
            <a:r>
              <a:rPr lang="en-US" sz="1200" b="1">
                <a:latin typeface="Helvetica" pitchFamily="34" charset="0"/>
              </a:rPr>
              <a:t>G</a:t>
            </a:r>
          </a:p>
        </p:txBody>
      </p:sp>
      <p:sp>
        <p:nvSpPr>
          <p:cNvPr id="53500" name="Rectangle 268"/>
          <p:cNvSpPr>
            <a:spLocks noChangeArrowheads="1"/>
          </p:cNvSpPr>
          <p:nvPr/>
        </p:nvSpPr>
        <p:spPr bwMode="gray">
          <a:xfrm rot="4560000">
            <a:off x="4013413" y="5436137"/>
            <a:ext cx="120226"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0" tIns="0" rIns="0" bIns="0">
            <a:spAutoFit/>
          </a:bodyPr>
          <a:lstStyle/>
          <a:p>
            <a:r>
              <a:rPr lang="en-US" sz="1200" b="1">
                <a:latin typeface="Helvetica" pitchFamily="34" charset="0"/>
              </a:rPr>
              <a:t>G</a:t>
            </a:r>
          </a:p>
        </p:txBody>
      </p:sp>
      <p:sp>
        <p:nvSpPr>
          <p:cNvPr id="1290521" name="Rectangle 281"/>
          <p:cNvSpPr>
            <a:spLocks noChangeArrowheads="1"/>
          </p:cNvSpPr>
          <p:nvPr/>
        </p:nvSpPr>
        <p:spPr bwMode="auto">
          <a:xfrm>
            <a:off x="1714119" y="1127938"/>
            <a:ext cx="1333881" cy="8284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square" lIns="90488" tIns="44451" rIns="90488" bIns="44451">
            <a:spAutoFit/>
          </a:bodyPr>
          <a:lstStyle/>
          <a:p>
            <a:r>
              <a:rPr lang="en-GB" sz="1600" b="1" dirty="0" err="1">
                <a:latin typeface="Helvetica" pitchFamily="34" charset="0"/>
                <a:sym typeface="Symbol" pitchFamily="18" charset="2"/>
              </a:rPr>
              <a:t>Neurotrans</a:t>
            </a:r>
            <a:r>
              <a:rPr lang="en-GB" sz="1600" b="1" dirty="0">
                <a:latin typeface="Helvetica" pitchFamily="34" charset="0"/>
                <a:sym typeface="Symbol" pitchFamily="18" charset="2"/>
              </a:rPr>
              <a:t>-mission dysfunction</a:t>
            </a:r>
            <a:endParaRPr lang="en-US" sz="1600" b="1" dirty="0">
              <a:latin typeface="Helvetica" pitchFamily="34" charset="0"/>
            </a:endParaRPr>
          </a:p>
        </p:txBody>
      </p:sp>
      <p:sp>
        <p:nvSpPr>
          <p:cNvPr id="53503" name="AutoShape 282"/>
          <p:cNvSpPr>
            <a:spLocks noChangeArrowheads="1"/>
          </p:cNvSpPr>
          <p:nvPr/>
        </p:nvSpPr>
        <p:spPr bwMode="auto">
          <a:xfrm rot="70396" flipH="1">
            <a:off x="1830377" y="3347243"/>
            <a:ext cx="914400" cy="163513"/>
          </a:xfrm>
          <a:prstGeom prst="rightArrow">
            <a:avLst>
              <a:gd name="adj1" fmla="val 50000"/>
              <a:gd name="adj2" fmla="val 279663"/>
            </a:avLst>
          </a:prstGeom>
          <a:solidFill>
            <a:schemeClr val="tx1"/>
          </a:solidFill>
          <a:ln w="12700">
            <a:solidFill>
              <a:schemeClr val="tx1"/>
            </a:solidFill>
            <a:miter lim="800000"/>
            <a:headEnd/>
            <a:tailEnd/>
          </a:ln>
        </p:spPr>
        <p:txBody>
          <a:bodyPr wrap="none" anchor="ctr"/>
          <a:lstStyle/>
          <a:p>
            <a:endParaRPr lang="en-US"/>
          </a:p>
        </p:txBody>
      </p:sp>
      <p:sp>
        <p:nvSpPr>
          <p:cNvPr id="1290523" name="Rectangle 283"/>
          <p:cNvSpPr>
            <a:spLocks noChangeArrowheads="1"/>
          </p:cNvSpPr>
          <p:nvPr/>
        </p:nvSpPr>
        <p:spPr bwMode="white">
          <a:xfrm>
            <a:off x="7269158" y="2886128"/>
            <a:ext cx="1874842"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square" lIns="0" tIns="0" rIns="0" bIns="0" anchor="ctr" anchorCtr="1">
            <a:spAutoFit/>
          </a:bodyPr>
          <a:lstStyle/>
          <a:p>
            <a:pPr algn="ctr"/>
            <a:r>
              <a:rPr lang="en-US" sz="1600" b="1" dirty="0">
                <a:latin typeface="Helvetica" pitchFamily="34" charset="0"/>
              </a:rPr>
              <a:t>Increased renal glucose reabsorption</a:t>
            </a:r>
          </a:p>
        </p:txBody>
      </p:sp>
      <p:sp>
        <p:nvSpPr>
          <p:cNvPr id="1290524" name="Rectangle 284"/>
          <p:cNvSpPr>
            <a:spLocks noChangeArrowheads="1"/>
          </p:cNvSpPr>
          <p:nvPr/>
        </p:nvSpPr>
        <p:spPr bwMode="auto">
          <a:xfrm>
            <a:off x="5194866" y="3023735"/>
            <a:ext cx="1585371" cy="8284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1" rIns="90488" bIns="44451">
            <a:spAutoFit/>
          </a:bodyPr>
          <a:lstStyle/>
          <a:p>
            <a:r>
              <a:rPr lang="en-US" sz="1600" b="1" dirty="0">
                <a:latin typeface="Helvetica" pitchFamily="34" charset="0"/>
              </a:rPr>
              <a:t>Decreased </a:t>
            </a:r>
            <a:br>
              <a:rPr lang="en-US" sz="1600" b="1" dirty="0">
                <a:latin typeface="Helvetica" pitchFamily="34" charset="0"/>
              </a:rPr>
            </a:br>
            <a:r>
              <a:rPr lang="en-US" sz="1600" b="1" dirty="0">
                <a:latin typeface="Helvetica" pitchFamily="34" charset="0"/>
              </a:rPr>
              <a:t>incretin effect</a:t>
            </a:r>
            <a:br>
              <a:rPr lang="en-US" sz="1600" b="1" dirty="0">
                <a:latin typeface="Helvetica" pitchFamily="34" charset="0"/>
              </a:rPr>
            </a:br>
            <a:r>
              <a:rPr lang="en-GB" sz="1600" b="1" dirty="0">
                <a:latin typeface="Helvetica" pitchFamily="34" charset="0"/>
                <a:sym typeface="Symbol" pitchFamily="18" charset="2"/>
              </a:rPr>
              <a:t>Gut hormones</a:t>
            </a:r>
            <a:endParaRPr lang="en-US" sz="1600" b="1" dirty="0">
              <a:latin typeface="Helvetica" pitchFamily="34" charset="0"/>
            </a:endParaRPr>
          </a:p>
        </p:txBody>
      </p:sp>
      <p:sp>
        <p:nvSpPr>
          <p:cNvPr id="53506" name="AutoShape 285"/>
          <p:cNvSpPr>
            <a:spLocks noChangeArrowheads="1"/>
          </p:cNvSpPr>
          <p:nvPr/>
        </p:nvSpPr>
        <p:spPr bwMode="auto">
          <a:xfrm rot="12520457">
            <a:off x="8667949" y="2557299"/>
            <a:ext cx="412990" cy="200077"/>
          </a:xfrm>
          <a:prstGeom prst="rightArrow">
            <a:avLst>
              <a:gd name="adj1" fmla="val 50000"/>
              <a:gd name="adj2" fmla="val 103723"/>
            </a:avLst>
          </a:prstGeom>
          <a:solidFill>
            <a:schemeClr val="tx1"/>
          </a:solidFill>
          <a:ln w="12700">
            <a:solidFill>
              <a:schemeClr val="tx1"/>
            </a:solidFill>
            <a:miter lim="800000"/>
            <a:headEnd/>
            <a:tailEnd/>
          </a:ln>
        </p:spPr>
        <p:txBody>
          <a:bodyPr wrap="none" anchor="ctr"/>
          <a:lstStyle/>
          <a:p>
            <a:endParaRPr lang="en-US"/>
          </a:p>
        </p:txBody>
      </p:sp>
      <p:sp>
        <p:nvSpPr>
          <p:cNvPr id="53507" name="AutoShape 286"/>
          <p:cNvSpPr>
            <a:spLocks noChangeArrowheads="1"/>
          </p:cNvSpPr>
          <p:nvPr/>
        </p:nvSpPr>
        <p:spPr bwMode="auto">
          <a:xfrm rot="-9630385">
            <a:off x="6804867" y="5072641"/>
            <a:ext cx="844551" cy="195263"/>
          </a:xfrm>
          <a:prstGeom prst="rightArrow">
            <a:avLst>
              <a:gd name="adj1" fmla="val 50000"/>
              <a:gd name="adj2" fmla="val 216300"/>
            </a:avLst>
          </a:prstGeom>
          <a:solidFill>
            <a:schemeClr val="tx1"/>
          </a:solidFill>
          <a:ln w="12700">
            <a:solidFill>
              <a:schemeClr val="tx1"/>
            </a:solidFill>
            <a:miter lim="800000"/>
            <a:headEnd/>
            <a:tailEnd/>
          </a:ln>
        </p:spPr>
        <p:txBody>
          <a:bodyPr wrap="none" anchor="ctr"/>
          <a:lstStyle/>
          <a:p>
            <a:endParaRPr lang="en-US"/>
          </a:p>
        </p:txBody>
      </p:sp>
      <p:sp>
        <p:nvSpPr>
          <p:cNvPr id="53508" name="AutoShape 287"/>
          <p:cNvSpPr>
            <a:spLocks noChangeArrowheads="1"/>
          </p:cNvSpPr>
          <p:nvPr/>
        </p:nvSpPr>
        <p:spPr bwMode="auto">
          <a:xfrm rot="11330193">
            <a:off x="1762753" y="1919219"/>
            <a:ext cx="691487" cy="185615"/>
          </a:xfrm>
          <a:prstGeom prst="rightArrow">
            <a:avLst>
              <a:gd name="adj1" fmla="val 50000"/>
              <a:gd name="adj2" fmla="val 216300"/>
            </a:avLst>
          </a:prstGeom>
          <a:solidFill>
            <a:schemeClr val="tx1"/>
          </a:solidFill>
          <a:ln w="12700">
            <a:solidFill>
              <a:schemeClr val="tx1"/>
            </a:solidFill>
            <a:miter lim="800000"/>
            <a:headEnd/>
            <a:tailEnd/>
          </a:ln>
        </p:spPr>
        <p:txBody>
          <a:bodyPr wrap="none" anchor="ctr"/>
          <a:lstStyle/>
          <a:p>
            <a:endParaRPr lang="en-US" dirty="0"/>
          </a:p>
        </p:txBody>
      </p:sp>
      <p:pic>
        <p:nvPicPr>
          <p:cNvPr id="5" name="Picture 4">
            <a:extLst>
              <a:ext uri="{FF2B5EF4-FFF2-40B4-BE49-F238E27FC236}">
                <a16:creationId xmlns:a16="http://schemas.microsoft.com/office/drawing/2014/main" id="{4E9749CF-F8D1-07F7-747A-8CCFFCB9921E}"/>
              </a:ext>
            </a:extLst>
          </p:cNvPr>
          <p:cNvPicPr>
            <a:picLocks noChangeAspect="1"/>
          </p:cNvPicPr>
          <p:nvPr/>
        </p:nvPicPr>
        <p:blipFill>
          <a:blip r:embed="rId12"/>
          <a:stretch>
            <a:fillRect/>
          </a:stretch>
        </p:blipFill>
        <p:spPr>
          <a:xfrm>
            <a:off x="7330856" y="1225442"/>
            <a:ext cx="1301271" cy="1658100"/>
          </a:xfrm>
          <a:prstGeom prst="rect">
            <a:avLst/>
          </a:prstGeom>
        </p:spPr>
      </p:pic>
      <p:sp>
        <p:nvSpPr>
          <p:cNvPr id="6" name="Rectangle 222">
            <a:extLst>
              <a:ext uri="{FF2B5EF4-FFF2-40B4-BE49-F238E27FC236}">
                <a16:creationId xmlns:a16="http://schemas.microsoft.com/office/drawing/2014/main" id="{69F3C829-476E-E6E2-85F6-C76D3E0B0759}"/>
              </a:ext>
            </a:extLst>
          </p:cNvPr>
          <p:cNvSpPr>
            <a:spLocks noChangeArrowheads="1"/>
          </p:cNvSpPr>
          <p:nvPr/>
        </p:nvSpPr>
        <p:spPr bwMode="auto">
          <a:xfrm>
            <a:off x="5922963" y="974499"/>
            <a:ext cx="2116198" cy="366769"/>
          </a:xfrm>
          <a:prstGeom prst="rect">
            <a:avLst/>
          </a:prstGeom>
          <a:solidFill>
            <a:schemeClr val="bg1"/>
          </a:solidFill>
          <a:ln>
            <a:noFill/>
          </a:ln>
        </p:spPr>
        <p:txBody>
          <a:bodyPr wrap="square" lIns="90488" tIns="44451" rIns="90488" bIns="44451">
            <a:spAutoFit/>
          </a:bodyPr>
          <a:lstStyle/>
          <a:p>
            <a:r>
              <a:rPr lang="en-US" b="1" dirty="0">
                <a:solidFill>
                  <a:srgbClr val="0070C0"/>
                </a:solidFill>
                <a:latin typeface="Helvetica" pitchFamily="34" charset="0"/>
              </a:rPr>
              <a:t>Hypercortisolism</a:t>
            </a:r>
          </a:p>
        </p:txBody>
      </p:sp>
      <p:sp>
        <p:nvSpPr>
          <p:cNvPr id="7" name="AutoShape 219">
            <a:extLst>
              <a:ext uri="{FF2B5EF4-FFF2-40B4-BE49-F238E27FC236}">
                <a16:creationId xmlns:a16="http://schemas.microsoft.com/office/drawing/2014/main" id="{288EC15D-89CA-A3C5-4A20-F87E2DD13428}"/>
              </a:ext>
            </a:extLst>
          </p:cNvPr>
          <p:cNvSpPr>
            <a:spLocks noChangeArrowheads="1"/>
          </p:cNvSpPr>
          <p:nvPr/>
        </p:nvSpPr>
        <p:spPr bwMode="auto">
          <a:xfrm>
            <a:off x="6699251" y="1281864"/>
            <a:ext cx="524561" cy="270544"/>
          </a:xfrm>
          <a:prstGeom prst="rightArrow">
            <a:avLst>
              <a:gd name="adj1" fmla="val 50000"/>
              <a:gd name="adj2" fmla="val 103723"/>
            </a:avLst>
          </a:prstGeom>
          <a:solidFill>
            <a:schemeClr val="tx1"/>
          </a:solidFill>
          <a:ln w="12700">
            <a:solidFill>
              <a:schemeClr val="tx1"/>
            </a:solidFill>
            <a:miter lim="800000"/>
            <a:headEnd/>
            <a:tailEnd/>
          </a:ln>
        </p:spPr>
        <p:txBody>
          <a:bodyPr wrap="none" anchor="ctr"/>
          <a:lstStyle/>
          <a:p>
            <a:endParaRPr lang="en-US" dirty="0"/>
          </a:p>
        </p:txBody>
      </p:sp>
      <p:sp>
        <p:nvSpPr>
          <p:cNvPr id="2" name="TextBox 1">
            <a:extLst>
              <a:ext uri="{FF2B5EF4-FFF2-40B4-BE49-F238E27FC236}">
                <a16:creationId xmlns:a16="http://schemas.microsoft.com/office/drawing/2014/main" id="{80ED1BC3-3DAC-0877-ADB5-06C4BAC6E41F}"/>
              </a:ext>
            </a:extLst>
          </p:cNvPr>
          <p:cNvSpPr txBox="1"/>
          <p:nvPr/>
        </p:nvSpPr>
        <p:spPr>
          <a:xfrm>
            <a:off x="685800" y="6488668"/>
            <a:ext cx="4800600" cy="369332"/>
          </a:xfrm>
          <a:prstGeom prst="rect">
            <a:avLst/>
          </a:prstGeom>
          <a:noFill/>
        </p:spPr>
        <p:txBody>
          <a:bodyPr wrap="square" rtlCol="0">
            <a:spAutoFit/>
          </a:bodyPr>
          <a:lstStyle/>
          <a:p>
            <a:r>
              <a:rPr lang="en-US" dirty="0"/>
              <a:t>DeFronzo, </a:t>
            </a:r>
            <a:r>
              <a:rPr lang="en-US" dirty="0" err="1"/>
              <a:t>Auchus</a:t>
            </a:r>
            <a:r>
              <a:rPr lang="en-US" dirty="0"/>
              <a:t>-Hypercortisolism June 2025 </a:t>
            </a:r>
          </a:p>
        </p:txBody>
      </p:sp>
    </p:spTree>
    <p:custDataLst>
      <p:tags r:id="rId1"/>
    </p:custDataLst>
    <p:extLst>
      <p:ext uri="{BB962C8B-B14F-4D97-AF65-F5344CB8AC3E}">
        <p14:creationId xmlns:p14="http://schemas.microsoft.com/office/powerpoint/2010/main" val="9338976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9" fill="hold" grpId="0" nodeType="clickEffect">
                                  <p:stCondLst>
                                    <p:cond delay="0"/>
                                  </p:stCondLst>
                                  <p:childTnLst>
                                    <p:set>
                                      <p:cBhvr>
                                        <p:cTn id="6" dur="1" fill="hold">
                                          <p:stCondLst>
                                            <p:cond delay="0"/>
                                          </p:stCondLst>
                                        </p:cTn>
                                        <p:tgtEl>
                                          <p:spTgt spid="1290458"/>
                                        </p:tgtEl>
                                        <p:attrNameLst>
                                          <p:attrName>style.visibility</p:attrName>
                                        </p:attrNameLst>
                                      </p:cBhvr>
                                      <p:to>
                                        <p:strVal val="visible"/>
                                      </p:to>
                                    </p:set>
                                    <p:anim calcmode="lin" valueType="num">
                                      <p:cBhvr additive="base">
                                        <p:cTn id="7" dur="1000" fill="hold"/>
                                        <p:tgtEl>
                                          <p:spTgt spid="1290458"/>
                                        </p:tgtEl>
                                        <p:attrNameLst>
                                          <p:attrName>ppt_x</p:attrName>
                                        </p:attrNameLst>
                                      </p:cBhvr>
                                      <p:tavLst>
                                        <p:tav tm="0">
                                          <p:val>
                                            <p:strVal val="0-#ppt_w/2"/>
                                          </p:val>
                                        </p:tav>
                                        <p:tav tm="100000">
                                          <p:val>
                                            <p:strVal val="#ppt_x"/>
                                          </p:val>
                                        </p:tav>
                                      </p:tavLst>
                                    </p:anim>
                                    <p:anim calcmode="lin" valueType="num">
                                      <p:cBhvr additive="base">
                                        <p:cTn id="8" dur="1000" fill="hold"/>
                                        <p:tgtEl>
                                          <p:spTgt spid="1290458"/>
                                        </p:tgtEl>
                                        <p:attrNameLst>
                                          <p:attrName>ppt_y</p:attrName>
                                        </p:attrNameLst>
                                      </p:cBhvr>
                                      <p:tavLst>
                                        <p:tav tm="0">
                                          <p:val>
                                            <p:strVal val="0-#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9" fill="hold" grpId="0" nodeType="clickEffect">
                                  <p:stCondLst>
                                    <p:cond delay="0"/>
                                  </p:stCondLst>
                                  <p:childTnLst>
                                    <p:set>
                                      <p:cBhvr>
                                        <p:cTn id="12" dur="1" fill="hold">
                                          <p:stCondLst>
                                            <p:cond delay="0"/>
                                          </p:stCondLst>
                                        </p:cTn>
                                        <p:tgtEl>
                                          <p:spTgt spid="1290460"/>
                                        </p:tgtEl>
                                        <p:attrNameLst>
                                          <p:attrName>style.visibility</p:attrName>
                                        </p:attrNameLst>
                                      </p:cBhvr>
                                      <p:to>
                                        <p:strVal val="visible"/>
                                      </p:to>
                                    </p:set>
                                    <p:anim calcmode="lin" valueType="num">
                                      <p:cBhvr additive="base">
                                        <p:cTn id="13" dur="1000" fill="hold"/>
                                        <p:tgtEl>
                                          <p:spTgt spid="1290460"/>
                                        </p:tgtEl>
                                        <p:attrNameLst>
                                          <p:attrName>ppt_x</p:attrName>
                                        </p:attrNameLst>
                                      </p:cBhvr>
                                      <p:tavLst>
                                        <p:tav tm="0">
                                          <p:val>
                                            <p:strVal val="0-#ppt_w/2"/>
                                          </p:val>
                                        </p:tav>
                                        <p:tav tm="100000">
                                          <p:val>
                                            <p:strVal val="#ppt_x"/>
                                          </p:val>
                                        </p:tav>
                                      </p:tavLst>
                                    </p:anim>
                                    <p:anim calcmode="lin" valueType="num">
                                      <p:cBhvr additive="base">
                                        <p:cTn id="14" dur="1000" fill="hold"/>
                                        <p:tgtEl>
                                          <p:spTgt spid="1290460"/>
                                        </p:tgtEl>
                                        <p:attrNameLst>
                                          <p:attrName>ppt_y</p:attrName>
                                        </p:attrNameLst>
                                      </p:cBhvr>
                                      <p:tavLst>
                                        <p:tav tm="0">
                                          <p:val>
                                            <p:strVal val="0-#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12" fill="hold" grpId="0" nodeType="clickEffect">
                                  <p:stCondLst>
                                    <p:cond delay="0"/>
                                  </p:stCondLst>
                                  <p:childTnLst>
                                    <p:set>
                                      <p:cBhvr>
                                        <p:cTn id="18" dur="1" fill="hold">
                                          <p:stCondLst>
                                            <p:cond delay="0"/>
                                          </p:stCondLst>
                                        </p:cTn>
                                        <p:tgtEl>
                                          <p:spTgt spid="1290462"/>
                                        </p:tgtEl>
                                        <p:attrNameLst>
                                          <p:attrName>style.visibility</p:attrName>
                                        </p:attrNameLst>
                                      </p:cBhvr>
                                      <p:to>
                                        <p:strVal val="visible"/>
                                      </p:to>
                                    </p:set>
                                    <p:anim calcmode="lin" valueType="num">
                                      <p:cBhvr additive="base">
                                        <p:cTn id="19" dur="2000" fill="hold"/>
                                        <p:tgtEl>
                                          <p:spTgt spid="1290462"/>
                                        </p:tgtEl>
                                        <p:attrNameLst>
                                          <p:attrName>ppt_x</p:attrName>
                                        </p:attrNameLst>
                                      </p:cBhvr>
                                      <p:tavLst>
                                        <p:tav tm="0">
                                          <p:val>
                                            <p:strVal val="0-#ppt_w/2"/>
                                          </p:val>
                                        </p:tav>
                                        <p:tav tm="100000">
                                          <p:val>
                                            <p:strVal val="#ppt_x"/>
                                          </p:val>
                                        </p:tav>
                                      </p:tavLst>
                                    </p:anim>
                                    <p:anim calcmode="lin" valueType="num">
                                      <p:cBhvr additive="base">
                                        <p:cTn id="20" dur="2000" fill="hold"/>
                                        <p:tgtEl>
                                          <p:spTgt spid="1290462"/>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290444"/>
                                        </p:tgtEl>
                                        <p:attrNameLst>
                                          <p:attrName>style.visibility</p:attrName>
                                        </p:attrNameLst>
                                      </p:cBhvr>
                                      <p:to>
                                        <p:strVal val="visible"/>
                                      </p:to>
                                    </p:set>
                                    <p:anim calcmode="lin" valueType="num">
                                      <p:cBhvr additive="base">
                                        <p:cTn id="25" dur="500" fill="hold"/>
                                        <p:tgtEl>
                                          <p:spTgt spid="1290444"/>
                                        </p:tgtEl>
                                        <p:attrNameLst>
                                          <p:attrName>ppt_x</p:attrName>
                                        </p:attrNameLst>
                                      </p:cBhvr>
                                      <p:tavLst>
                                        <p:tav tm="0">
                                          <p:val>
                                            <p:strVal val="#ppt_x"/>
                                          </p:val>
                                        </p:tav>
                                        <p:tav tm="100000">
                                          <p:val>
                                            <p:strVal val="#ppt_x"/>
                                          </p:val>
                                        </p:tav>
                                      </p:tavLst>
                                    </p:anim>
                                    <p:anim calcmode="lin" valueType="num">
                                      <p:cBhvr additive="base">
                                        <p:cTn id="26" dur="500" fill="hold"/>
                                        <p:tgtEl>
                                          <p:spTgt spid="1290444"/>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9" fill="hold" grpId="0" nodeType="clickEffect">
                                  <p:stCondLst>
                                    <p:cond delay="0"/>
                                  </p:stCondLst>
                                  <p:childTnLst>
                                    <p:set>
                                      <p:cBhvr>
                                        <p:cTn id="30" dur="1" fill="hold">
                                          <p:stCondLst>
                                            <p:cond delay="0"/>
                                          </p:stCondLst>
                                        </p:cTn>
                                        <p:tgtEl>
                                          <p:spTgt spid="1290469"/>
                                        </p:tgtEl>
                                        <p:attrNameLst>
                                          <p:attrName>style.visibility</p:attrName>
                                        </p:attrNameLst>
                                      </p:cBhvr>
                                      <p:to>
                                        <p:strVal val="visible"/>
                                      </p:to>
                                    </p:set>
                                    <p:anim calcmode="lin" valueType="num">
                                      <p:cBhvr additive="base">
                                        <p:cTn id="31" dur="2000" fill="hold"/>
                                        <p:tgtEl>
                                          <p:spTgt spid="1290469"/>
                                        </p:tgtEl>
                                        <p:attrNameLst>
                                          <p:attrName>ppt_x</p:attrName>
                                        </p:attrNameLst>
                                      </p:cBhvr>
                                      <p:tavLst>
                                        <p:tav tm="0">
                                          <p:val>
                                            <p:strVal val="0-#ppt_w/2"/>
                                          </p:val>
                                        </p:tav>
                                        <p:tav tm="100000">
                                          <p:val>
                                            <p:strVal val="#ppt_x"/>
                                          </p:val>
                                        </p:tav>
                                      </p:tavLst>
                                    </p:anim>
                                    <p:anim calcmode="lin" valueType="num">
                                      <p:cBhvr additive="base">
                                        <p:cTn id="32" dur="2000" fill="hold"/>
                                        <p:tgtEl>
                                          <p:spTgt spid="1290469"/>
                                        </p:tgtEl>
                                        <p:attrNameLst>
                                          <p:attrName>ppt_y</p:attrName>
                                        </p:attrNameLst>
                                      </p:cBhvr>
                                      <p:tavLst>
                                        <p:tav tm="0">
                                          <p:val>
                                            <p:strVal val="0-#ppt_h/2"/>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9" fill="hold" grpId="0" nodeType="clickEffect">
                                  <p:stCondLst>
                                    <p:cond delay="0"/>
                                  </p:stCondLst>
                                  <p:childTnLst>
                                    <p:set>
                                      <p:cBhvr>
                                        <p:cTn id="36" dur="1" fill="hold">
                                          <p:stCondLst>
                                            <p:cond delay="0"/>
                                          </p:stCondLst>
                                        </p:cTn>
                                        <p:tgtEl>
                                          <p:spTgt spid="1290524"/>
                                        </p:tgtEl>
                                        <p:attrNameLst>
                                          <p:attrName>style.visibility</p:attrName>
                                        </p:attrNameLst>
                                      </p:cBhvr>
                                      <p:to>
                                        <p:strVal val="visible"/>
                                      </p:to>
                                    </p:set>
                                    <p:anim calcmode="lin" valueType="num">
                                      <p:cBhvr additive="base">
                                        <p:cTn id="37" dur="1000" fill="hold"/>
                                        <p:tgtEl>
                                          <p:spTgt spid="1290524"/>
                                        </p:tgtEl>
                                        <p:attrNameLst>
                                          <p:attrName>ppt_x</p:attrName>
                                        </p:attrNameLst>
                                      </p:cBhvr>
                                      <p:tavLst>
                                        <p:tav tm="0">
                                          <p:val>
                                            <p:strVal val="0-#ppt_w/2"/>
                                          </p:val>
                                        </p:tav>
                                        <p:tav tm="100000">
                                          <p:val>
                                            <p:strVal val="#ppt_x"/>
                                          </p:val>
                                        </p:tav>
                                      </p:tavLst>
                                    </p:anim>
                                    <p:anim calcmode="lin" valueType="num">
                                      <p:cBhvr additive="base">
                                        <p:cTn id="38" dur="1000" fill="hold"/>
                                        <p:tgtEl>
                                          <p:spTgt spid="1290524"/>
                                        </p:tgtEl>
                                        <p:attrNameLst>
                                          <p:attrName>ppt_y</p:attrName>
                                        </p:attrNameLst>
                                      </p:cBhvr>
                                      <p:tavLst>
                                        <p:tav tm="0">
                                          <p:val>
                                            <p:strVal val="0-#ppt_h/2"/>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1290521"/>
                                        </p:tgtEl>
                                        <p:attrNameLst>
                                          <p:attrName>style.visibility</p:attrName>
                                        </p:attrNameLst>
                                      </p:cBhvr>
                                      <p:to>
                                        <p:strVal val="visible"/>
                                      </p:to>
                                    </p:set>
                                    <p:anim calcmode="lin" valueType="num">
                                      <p:cBhvr additive="base">
                                        <p:cTn id="43" dur="500" fill="hold"/>
                                        <p:tgtEl>
                                          <p:spTgt spid="1290521"/>
                                        </p:tgtEl>
                                        <p:attrNameLst>
                                          <p:attrName>ppt_x</p:attrName>
                                        </p:attrNameLst>
                                      </p:cBhvr>
                                      <p:tavLst>
                                        <p:tav tm="0">
                                          <p:val>
                                            <p:strVal val="#ppt_x"/>
                                          </p:val>
                                        </p:tav>
                                        <p:tav tm="100000">
                                          <p:val>
                                            <p:strVal val="#ppt_x"/>
                                          </p:val>
                                        </p:tav>
                                      </p:tavLst>
                                    </p:anim>
                                    <p:anim calcmode="lin" valueType="num">
                                      <p:cBhvr additive="base">
                                        <p:cTn id="44" dur="500" fill="hold"/>
                                        <p:tgtEl>
                                          <p:spTgt spid="1290521"/>
                                        </p:tgtEl>
                                        <p:attrNameLst>
                                          <p:attrName>ppt_y</p:attrName>
                                        </p:attrNameLst>
                                      </p:cBhvr>
                                      <p:tavLst>
                                        <p:tav tm="0">
                                          <p:val>
                                            <p:strVal val="1+#ppt_h/2"/>
                                          </p:val>
                                        </p:tav>
                                        <p:tav tm="100000">
                                          <p:val>
                                            <p:strVal val="#ppt_y"/>
                                          </p:val>
                                        </p:tav>
                                      </p:tavLst>
                                    </p:anim>
                                  </p:childTnLst>
                                </p:cTn>
                              </p:par>
                            </p:childTnLst>
                          </p:cTn>
                        </p:par>
                      </p:childTnLst>
                    </p:cTn>
                  </p:par>
                  <p:par>
                    <p:cTn id="45" fill="hold" nodeType="clickPar">
                      <p:stCondLst>
                        <p:cond delay="indefinite"/>
                      </p:stCondLst>
                      <p:childTnLst>
                        <p:par>
                          <p:cTn id="46" fill="hold" nodeType="withGroup">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1290523"/>
                                        </p:tgtEl>
                                        <p:attrNameLst>
                                          <p:attrName>style.visibility</p:attrName>
                                        </p:attrNameLst>
                                      </p:cBhvr>
                                      <p:to>
                                        <p:strVal val="visible"/>
                                      </p:to>
                                    </p:set>
                                    <p:anim calcmode="lin" valueType="num">
                                      <p:cBhvr additive="base">
                                        <p:cTn id="49" dur="500" fill="hold"/>
                                        <p:tgtEl>
                                          <p:spTgt spid="1290523"/>
                                        </p:tgtEl>
                                        <p:attrNameLst>
                                          <p:attrName>ppt_x</p:attrName>
                                        </p:attrNameLst>
                                      </p:cBhvr>
                                      <p:tavLst>
                                        <p:tav tm="0">
                                          <p:val>
                                            <p:strVal val="#ppt_x"/>
                                          </p:val>
                                        </p:tav>
                                        <p:tav tm="100000">
                                          <p:val>
                                            <p:strVal val="#ppt_x"/>
                                          </p:val>
                                        </p:tav>
                                      </p:tavLst>
                                    </p:anim>
                                    <p:anim calcmode="lin" valueType="num">
                                      <p:cBhvr additive="base">
                                        <p:cTn id="50" dur="500" fill="hold"/>
                                        <p:tgtEl>
                                          <p:spTgt spid="1290523"/>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12" fill="hold" grpId="0" nodeType="clickEffect">
                                  <p:stCondLst>
                                    <p:cond delay="0"/>
                                  </p:stCondLst>
                                  <p:childTnLst>
                                    <p:set>
                                      <p:cBhvr>
                                        <p:cTn id="54" dur="1" fill="hold">
                                          <p:stCondLst>
                                            <p:cond delay="0"/>
                                          </p:stCondLst>
                                        </p:cTn>
                                        <p:tgtEl>
                                          <p:spTgt spid="6"/>
                                        </p:tgtEl>
                                        <p:attrNameLst>
                                          <p:attrName>style.visibility</p:attrName>
                                        </p:attrNameLst>
                                      </p:cBhvr>
                                      <p:to>
                                        <p:strVal val="visible"/>
                                      </p:to>
                                    </p:set>
                                    <p:anim calcmode="lin" valueType="num">
                                      <p:cBhvr additive="base">
                                        <p:cTn id="55" dur="2000" fill="hold"/>
                                        <p:tgtEl>
                                          <p:spTgt spid="6"/>
                                        </p:tgtEl>
                                        <p:attrNameLst>
                                          <p:attrName>ppt_x</p:attrName>
                                        </p:attrNameLst>
                                      </p:cBhvr>
                                      <p:tavLst>
                                        <p:tav tm="0">
                                          <p:val>
                                            <p:strVal val="0-#ppt_w/2"/>
                                          </p:val>
                                        </p:tav>
                                        <p:tav tm="100000">
                                          <p:val>
                                            <p:strVal val="#ppt_x"/>
                                          </p:val>
                                        </p:tav>
                                      </p:tavLst>
                                    </p:anim>
                                    <p:anim calcmode="lin" valueType="num">
                                      <p:cBhvr additive="base">
                                        <p:cTn id="56" dur="20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video>
              <p:cMediaNode>
                <p:cTn id="57" fill="hold" display="0">
                  <p:stCondLst>
                    <p:cond delay="indefinite"/>
                  </p:stCondLst>
                  <p:endCondLst>
                    <p:cond evt="onNext" delay="0">
                      <p:tgtEl>
                        <p:sldTgt/>
                      </p:tgtEl>
                    </p:cond>
                    <p:cond evt="onPrev" delay="0">
                      <p:tgtEl>
                        <p:sldTgt/>
                      </p:tgtEl>
                    </p:cond>
                  </p:endCondLst>
                </p:cTn>
                <p:tgtEl>
                  <p:spTgt spid="1290519"/>
                </p:tgtEl>
              </p:cMediaNode>
            </p:video>
          </p:childTnLst>
        </p:cTn>
      </p:par>
    </p:tnLst>
    <p:bldLst>
      <p:bldP spid="1290444" grpId="0"/>
      <p:bldP spid="1290458" grpId="0"/>
      <p:bldP spid="1290460" grpId="0"/>
      <p:bldP spid="1290462" grpId="0"/>
      <p:bldP spid="1290469" grpId="0"/>
      <p:bldP spid="1290521" grpId="0"/>
      <p:bldP spid="1290523" grpId="0"/>
      <p:bldP spid="1290524" grpId="0"/>
      <p:bldP spid="6" grpId="0" animBg="1"/>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74D6E5-51D0-ABED-0593-24F57B544148}"/>
              </a:ext>
            </a:extLst>
          </p:cNvPr>
          <p:cNvSpPr>
            <a:spLocks noGrp="1"/>
          </p:cNvSpPr>
          <p:nvPr>
            <p:ph type="title"/>
          </p:nvPr>
        </p:nvSpPr>
        <p:spPr>
          <a:xfrm>
            <a:off x="457200" y="228600"/>
            <a:ext cx="8229600" cy="914400"/>
          </a:xfrm>
        </p:spPr>
        <p:txBody>
          <a:bodyPr anchor="b">
            <a:normAutofit/>
          </a:bodyPr>
          <a:lstStyle/>
          <a:p>
            <a:r>
              <a:rPr lang="en-US" dirty="0"/>
              <a:t>Hypercortisolism in Type 2</a:t>
            </a:r>
          </a:p>
        </p:txBody>
      </p:sp>
      <p:sp>
        <p:nvSpPr>
          <p:cNvPr id="4" name="Content Placeholder 3">
            <a:extLst>
              <a:ext uri="{FF2B5EF4-FFF2-40B4-BE49-F238E27FC236}">
                <a16:creationId xmlns:a16="http://schemas.microsoft.com/office/drawing/2014/main" id="{B773A2B6-5385-EE7F-9CA1-45B94B307A77}"/>
              </a:ext>
            </a:extLst>
          </p:cNvPr>
          <p:cNvSpPr>
            <a:spLocks noGrp="1"/>
          </p:cNvSpPr>
          <p:nvPr>
            <p:ph sz="quarter" idx="1"/>
          </p:nvPr>
        </p:nvSpPr>
        <p:spPr>
          <a:xfrm>
            <a:off x="4800600" y="1371600"/>
            <a:ext cx="3886200" cy="4937760"/>
          </a:xfrm>
        </p:spPr>
        <p:txBody>
          <a:bodyPr>
            <a:normAutofit/>
          </a:bodyPr>
          <a:lstStyle/>
          <a:p>
            <a:pPr>
              <a:lnSpc>
                <a:spcPct val="90000"/>
              </a:lnSpc>
            </a:pPr>
            <a:r>
              <a:rPr lang="en-US" sz="2800" dirty="0"/>
              <a:t>Can lead to “Difficult to Control Type 2 Diabetes”</a:t>
            </a:r>
          </a:p>
          <a:p>
            <a:pPr>
              <a:lnSpc>
                <a:spcPct val="90000"/>
              </a:lnSpc>
            </a:pPr>
            <a:r>
              <a:rPr lang="en-US" sz="2800" dirty="0"/>
              <a:t>CATALYST study revealed  about 24% of people with elevated BG despite meds, may be due to hypercortisolism.</a:t>
            </a:r>
          </a:p>
          <a:p>
            <a:pPr>
              <a:lnSpc>
                <a:spcPct val="90000"/>
              </a:lnSpc>
            </a:pPr>
            <a:r>
              <a:rPr lang="en-US" sz="2800" dirty="0"/>
              <a:t>Treatment with mifepristone decreased weight and BG. </a:t>
            </a:r>
          </a:p>
        </p:txBody>
      </p:sp>
      <p:graphicFrame>
        <p:nvGraphicFramePr>
          <p:cNvPr id="6" name="Content Placeholder 2">
            <a:extLst>
              <a:ext uri="{FF2B5EF4-FFF2-40B4-BE49-F238E27FC236}">
                <a16:creationId xmlns:a16="http://schemas.microsoft.com/office/drawing/2014/main" id="{DB10949A-6F15-F95B-C81A-79D770551703}"/>
              </a:ext>
            </a:extLst>
          </p:cNvPr>
          <p:cNvGraphicFramePr>
            <a:graphicFrameLocks noGrp="1"/>
          </p:cNvGraphicFramePr>
          <p:nvPr>
            <p:ph sz="quarter" idx="2"/>
            <p:extLst>
              <p:ext uri="{D42A27DB-BD31-4B8C-83A1-F6EECF244321}">
                <p14:modId xmlns:p14="http://schemas.microsoft.com/office/powerpoint/2010/main" val="1864502785"/>
              </p:ext>
            </p:extLst>
          </p:nvPr>
        </p:nvGraphicFramePr>
        <p:xfrm>
          <a:off x="457200" y="1236034"/>
          <a:ext cx="4114800" cy="50733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5" name="Picture 4">
            <a:extLst>
              <a:ext uri="{FF2B5EF4-FFF2-40B4-BE49-F238E27FC236}">
                <a16:creationId xmlns:a16="http://schemas.microsoft.com/office/drawing/2014/main" id="{B85C3DCE-21FB-451C-5888-3DD838B86AAA}"/>
              </a:ext>
            </a:extLst>
          </p:cNvPr>
          <p:cNvPicPr>
            <a:picLocks noChangeAspect="1"/>
          </p:cNvPicPr>
          <p:nvPr/>
        </p:nvPicPr>
        <p:blipFill>
          <a:blip r:embed="rId8"/>
          <a:stretch>
            <a:fillRect/>
          </a:stretch>
        </p:blipFill>
        <p:spPr>
          <a:xfrm>
            <a:off x="7620000" y="1828800"/>
            <a:ext cx="831371" cy="1059346"/>
          </a:xfrm>
          <a:prstGeom prst="rect">
            <a:avLst/>
          </a:prstGeom>
        </p:spPr>
      </p:pic>
      <p:sp>
        <p:nvSpPr>
          <p:cNvPr id="7" name="TextBox 6">
            <a:extLst>
              <a:ext uri="{FF2B5EF4-FFF2-40B4-BE49-F238E27FC236}">
                <a16:creationId xmlns:a16="http://schemas.microsoft.com/office/drawing/2014/main" id="{8F05E84B-1C5F-7520-C0FA-D68F5D5E7C32}"/>
              </a:ext>
            </a:extLst>
          </p:cNvPr>
          <p:cNvSpPr txBox="1"/>
          <p:nvPr/>
        </p:nvSpPr>
        <p:spPr>
          <a:xfrm>
            <a:off x="304800" y="6309360"/>
            <a:ext cx="4800600" cy="369332"/>
          </a:xfrm>
          <a:prstGeom prst="rect">
            <a:avLst/>
          </a:prstGeom>
          <a:noFill/>
        </p:spPr>
        <p:txBody>
          <a:bodyPr wrap="square" rtlCol="0">
            <a:spAutoFit/>
          </a:bodyPr>
          <a:lstStyle/>
          <a:p>
            <a:r>
              <a:rPr lang="en-US" dirty="0"/>
              <a:t>DeFronzo, </a:t>
            </a:r>
            <a:r>
              <a:rPr lang="en-US" dirty="0" err="1"/>
              <a:t>Auchus</a:t>
            </a:r>
            <a:r>
              <a:rPr lang="en-US" dirty="0"/>
              <a:t>-Hypercortisolism June 2025 </a:t>
            </a:r>
          </a:p>
        </p:txBody>
      </p:sp>
      <p:sp>
        <p:nvSpPr>
          <p:cNvPr id="9" name="TextBox 8">
            <a:extLst>
              <a:ext uri="{FF2B5EF4-FFF2-40B4-BE49-F238E27FC236}">
                <a16:creationId xmlns:a16="http://schemas.microsoft.com/office/drawing/2014/main" id="{49952227-33BD-CDD8-F148-947A086A6B57}"/>
              </a:ext>
            </a:extLst>
          </p:cNvPr>
          <p:cNvSpPr txBox="1"/>
          <p:nvPr/>
        </p:nvSpPr>
        <p:spPr>
          <a:xfrm>
            <a:off x="5029200" y="6285468"/>
            <a:ext cx="3429000" cy="369332"/>
          </a:xfrm>
          <a:prstGeom prst="rect">
            <a:avLst/>
          </a:prstGeom>
          <a:noFill/>
        </p:spPr>
        <p:txBody>
          <a:bodyPr wrap="square">
            <a:spAutoFit/>
          </a:bodyPr>
          <a:lstStyle/>
          <a:p>
            <a:r>
              <a:rPr lang="en-US" dirty="0">
                <a:hlinkClick r:id="rId9"/>
              </a:rPr>
              <a:t>pmc.ncbi.nlm.nih.gov+3HCP </a:t>
            </a:r>
            <a:endParaRPr lang="en-US" dirty="0"/>
          </a:p>
        </p:txBody>
      </p:sp>
    </p:spTree>
    <p:extLst>
      <p:ext uri="{BB962C8B-B14F-4D97-AF65-F5344CB8AC3E}">
        <p14:creationId xmlns:p14="http://schemas.microsoft.com/office/powerpoint/2010/main" val="31000005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6950BFC3-D8DA-4A85-94F7-54DA5524770B}">
      <p188:commentRel xmlns:p188="http://schemas.microsoft.com/office/powerpoint/2018/8/main" r:id="rId2"/>
    </p:ext>
  </p:extLst>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4786" name="Rectangle 1026"/>
          <p:cNvSpPr>
            <a:spLocks noGrp="1" noChangeArrowheads="1"/>
          </p:cNvSpPr>
          <p:nvPr>
            <p:ph type="title"/>
          </p:nvPr>
        </p:nvSpPr>
        <p:spPr>
          <a:xfrm>
            <a:off x="326399" y="326063"/>
            <a:ext cx="8389369" cy="910983"/>
          </a:xfrm>
        </p:spPr>
        <p:txBody>
          <a:bodyPr vert="horz" lIns="92075" tIns="46039" rIns="92075" bIns="46039" anchor="b" anchorCtr="0">
            <a:normAutofit/>
          </a:bodyPr>
          <a:lstStyle/>
          <a:p>
            <a:pPr eaLnBrk="1" hangingPunct="1">
              <a:defRPr/>
            </a:pPr>
            <a:r>
              <a:rPr lang="en-US" sz="4000" dirty="0"/>
              <a:t>Comparison of Type 1,Type 2, LADA</a:t>
            </a:r>
          </a:p>
        </p:txBody>
      </p:sp>
      <p:grpSp>
        <p:nvGrpSpPr>
          <p:cNvPr id="81923" name="Group 1027"/>
          <p:cNvGrpSpPr>
            <a:grpSpLocks/>
          </p:cNvGrpSpPr>
          <p:nvPr/>
        </p:nvGrpSpPr>
        <p:grpSpPr bwMode="auto">
          <a:xfrm>
            <a:off x="533400" y="1524001"/>
            <a:ext cx="8413399" cy="3918205"/>
            <a:chOff x="693" y="1188"/>
            <a:chExt cx="6166" cy="2469"/>
          </a:xfrm>
        </p:grpSpPr>
        <p:sp>
          <p:nvSpPr>
            <p:cNvPr id="81932" name="Line 1028"/>
            <p:cNvSpPr>
              <a:spLocks noChangeShapeType="1"/>
            </p:cNvSpPr>
            <p:nvPr/>
          </p:nvSpPr>
          <p:spPr bwMode="auto">
            <a:xfrm>
              <a:off x="693" y="3643"/>
              <a:ext cx="1" cy="1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a:ln>
                  <a:noFill/>
                </a:ln>
                <a:solidFill>
                  <a:srgbClr val="5E3886"/>
                </a:solidFill>
                <a:uLnTx/>
                <a:uFillTx/>
                <a:latin typeface="Calibri" panose="020F0502020204030204"/>
                <a:ea typeface="+mn-ea"/>
                <a:cs typeface="+mn-cs"/>
              </a:endParaRPr>
            </a:p>
          </p:txBody>
        </p:sp>
        <p:sp>
          <p:nvSpPr>
            <p:cNvPr id="81933" name="Line 1029"/>
            <p:cNvSpPr>
              <a:spLocks noChangeShapeType="1"/>
            </p:cNvSpPr>
            <p:nvPr/>
          </p:nvSpPr>
          <p:spPr bwMode="auto">
            <a:xfrm>
              <a:off x="5471" y="1188"/>
              <a:ext cx="15" cy="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a:ln>
                  <a:noFill/>
                </a:ln>
                <a:solidFill>
                  <a:srgbClr val="5E3886"/>
                </a:solidFill>
                <a:uLnTx/>
                <a:uFillTx/>
                <a:latin typeface="Calibri" panose="020F0502020204030204"/>
                <a:ea typeface="+mn-ea"/>
                <a:cs typeface="+mn-cs"/>
              </a:endParaRPr>
            </a:p>
          </p:txBody>
        </p:sp>
        <p:sp>
          <p:nvSpPr>
            <p:cNvPr id="1654790" name="Rectangle 1030"/>
            <p:cNvSpPr>
              <a:spLocks noChangeArrowheads="1"/>
            </p:cNvSpPr>
            <p:nvPr/>
          </p:nvSpPr>
          <p:spPr bwMode="auto">
            <a:xfrm>
              <a:off x="3603" y="1200"/>
              <a:ext cx="611" cy="233"/>
            </a:xfrm>
            <a:prstGeom prst="rect">
              <a:avLst/>
            </a:prstGeom>
            <a:noFill/>
            <a:ln w="9525">
              <a:noFill/>
              <a:miter lim="800000"/>
              <a:headEnd/>
              <a:tailEnd/>
            </a:ln>
          </p:spPr>
          <p:txBody>
            <a:bodyPr wrap="none" lIns="0" tIns="0" rIns="0" bIns="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a-DK" sz="2400" b="1" i="0" u="sng" strike="noStrike" kern="1200" cap="none" spc="0" normalizeH="0" baseline="0" noProof="0" dirty="0">
                  <a:ln>
                    <a:noFill/>
                  </a:ln>
                  <a:solidFill>
                    <a:srgbClr val="5E3886"/>
                  </a:solidFill>
                  <a:uLnTx/>
                  <a:uFillTx/>
                  <a:latin typeface="Calibri" panose="020F0502020204030204"/>
                  <a:ea typeface="+mn-ea"/>
                  <a:cs typeface="+mn-cs"/>
                </a:rPr>
                <a:t>Type 1</a:t>
              </a:r>
            </a:p>
          </p:txBody>
        </p:sp>
        <p:sp>
          <p:nvSpPr>
            <p:cNvPr id="1654791" name="Rectangle 1031"/>
            <p:cNvSpPr>
              <a:spLocks noChangeArrowheads="1"/>
            </p:cNvSpPr>
            <p:nvPr/>
          </p:nvSpPr>
          <p:spPr bwMode="auto">
            <a:xfrm>
              <a:off x="4561" y="1200"/>
              <a:ext cx="1368" cy="233"/>
            </a:xfrm>
            <a:prstGeom prst="rect">
              <a:avLst/>
            </a:prstGeom>
            <a:noFill/>
            <a:ln w="9525">
              <a:noFill/>
              <a:miter lim="800000"/>
              <a:headEnd/>
              <a:tailEnd/>
            </a:ln>
          </p:spPr>
          <p:txBody>
            <a:bodyPr wrap="none" lIns="0" tIns="0" rIns="0" bIns="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a-DK" sz="2400" b="1" i="0" u="sng" strike="noStrike" kern="1200" cap="none" spc="0" normalizeH="0" baseline="0" noProof="0" dirty="0">
                  <a:ln>
                    <a:noFill/>
                  </a:ln>
                  <a:solidFill>
                    <a:srgbClr val="5E3886"/>
                  </a:solidFill>
                  <a:uLnTx/>
                  <a:uFillTx/>
                  <a:latin typeface="Calibri" panose="020F0502020204030204"/>
                  <a:ea typeface="+mn-ea"/>
                  <a:cs typeface="+mn-cs"/>
                </a:rPr>
                <a:t>Type 2</a:t>
              </a:r>
              <a:r>
                <a:rPr kumimoji="0" lang="da-DK" sz="2400" b="1" i="0" u="none" strike="noStrike" kern="1200" cap="none" spc="0" normalizeH="0" baseline="0" noProof="0" dirty="0">
                  <a:ln>
                    <a:noFill/>
                  </a:ln>
                  <a:solidFill>
                    <a:srgbClr val="5E3886"/>
                  </a:solidFill>
                  <a:uLnTx/>
                  <a:uFillTx/>
                  <a:latin typeface="Calibri" panose="020F0502020204030204"/>
                  <a:ea typeface="+mn-ea"/>
                  <a:cs typeface="+mn-cs"/>
                </a:rPr>
                <a:t>     </a:t>
              </a:r>
              <a:r>
                <a:rPr kumimoji="0" lang="da-DK" sz="2400" b="1" i="0" u="sng" strike="noStrike" kern="1200" cap="none" spc="0" normalizeH="0" baseline="0" noProof="0" dirty="0">
                  <a:ln>
                    <a:noFill/>
                  </a:ln>
                  <a:solidFill>
                    <a:srgbClr val="5E3886"/>
                  </a:solidFill>
                  <a:uLnTx/>
                  <a:uFillTx/>
                  <a:latin typeface="Calibri" panose="020F0502020204030204"/>
                  <a:ea typeface="+mn-ea"/>
                  <a:cs typeface="+mn-cs"/>
                </a:rPr>
                <a:t>LADA</a:t>
              </a:r>
            </a:p>
          </p:txBody>
        </p:sp>
        <p:sp>
          <p:nvSpPr>
            <p:cNvPr id="1654792" name="Rectangle 1032"/>
            <p:cNvSpPr>
              <a:spLocks noChangeArrowheads="1"/>
            </p:cNvSpPr>
            <p:nvPr/>
          </p:nvSpPr>
          <p:spPr bwMode="auto">
            <a:xfrm>
              <a:off x="718" y="1491"/>
              <a:ext cx="1671" cy="233"/>
            </a:xfrm>
            <a:prstGeom prst="rect">
              <a:avLst/>
            </a:prstGeom>
            <a:noFill/>
            <a:ln w="9525">
              <a:noFill/>
              <a:miter lim="800000"/>
              <a:headEnd/>
              <a:tailEnd/>
            </a:ln>
          </p:spPr>
          <p:txBody>
            <a:bodyPr wrap="square" lIns="0" tIns="0" rIns="0" bIns="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a-DK" sz="2400" b="1" i="0" u="none" strike="noStrike" kern="1200" cap="none" spc="0" normalizeH="0" baseline="0" noProof="0" dirty="0">
                  <a:ln>
                    <a:noFill/>
                  </a:ln>
                  <a:solidFill>
                    <a:srgbClr val="5E3886"/>
                  </a:solidFill>
                  <a:uLnTx/>
                  <a:uFillTx/>
                  <a:latin typeface="Calibri" panose="020F0502020204030204"/>
                  <a:ea typeface="+mn-ea"/>
                  <a:cs typeface="+mn-cs"/>
                </a:rPr>
                <a:t>Excess weight</a:t>
              </a:r>
            </a:p>
          </p:txBody>
        </p:sp>
        <p:sp>
          <p:nvSpPr>
            <p:cNvPr id="1654793" name="Rectangle 1033"/>
            <p:cNvSpPr>
              <a:spLocks noChangeArrowheads="1"/>
            </p:cNvSpPr>
            <p:nvPr/>
          </p:nvSpPr>
          <p:spPr bwMode="auto">
            <a:xfrm>
              <a:off x="3874" y="1473"/>
              <a:ext cx="204" cy="233"/>
            </a:xfrm>
            <a:prstGeom prst="rect">
              <a:avLst/>
            </a:prstGeom>
            <a:noFill/>
            <a:ln w="9525">
              <a:noFill/>
              <a:miter lim="800000"/>
              <a:headEnd/>
              <a:tailEnd/>
            </a:ln>
          </p:spPr>
          <p:txBody>
            <a:bodyPr wrap="none" lIns="0" tIns="0" rIns="0" bIns="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a-DK" sz="2400" b="1" i="0" u="none" strike="noStrike" kern="1200" cap="none" spc="0" normalizeH="0" baseline="0" noProof="0" dirty="0">
                  <a:ln>
                    <a:noFill/>
                  </a:ln>
                  <a:solidFill>
                    <a:srgbClr val="5E3886"/>
                  </a:solidFill>
                  <a:uLnTx/>
                  <a:uFillTx/>
                  <a:latin typeface="Calibri" panose="020F0502020204030204"/>
                  <a:ea typeface="+mn-ea"/>
                  <a:cs typeface="+mn-cs"/>
                </a:rPr>
                <a:t> x </a:t>
              </a:r>
            </a:p>
          </p:txBody>
        </p:sp>
        <p:sp>
          <p:nvSpPr>
            <p:cNvPr id="1654794" name="Rectangle 1034"/>
            <p:cNvSpPr>
              <a:spLocks noChangeArrowheads="1"/>
            </p:cNvSpPr>
            <p:nvPr/>
          </p:nvSpPr>
          <p:spPr bwMode="auto">
            <a:xfrm>
              <a:off x="4829" y="1473"/>
              <a:ext cx="2030" cy="233"/>
            </a:xfrm>
            <a:prstGeom prst="rect">
              <a:avLst/>
            </a:prstGeom>
            <a:noFill/>
            <a:ln w="9525">
              <a:noFill/>
              <a:miter lim="800000"/>
              <a:headEnd/>
              <a:tailEnd/>
            </a:ln>
          </p:spPr>
          <p:txBody>
            <a:bodyPr wrap="none" lIns="0" tIns="0" rIns="0" bIns="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a-DK" sz="2400" b="1" i="0" u="none" strike="noStrike" kern="1200" cap="none" spc="0" normalizeH="0" baseline="0" noProof="0" dirty="0">
                  <a:ln>
                    <a:noFill/>
                  </a:ln>
                  <a:solidFill>
                    <a:srgbClr val="5E3886"/>
                  </a:solidFill>
                  <a:uLnTx/>
                  <a:uFillTx/>
                  <a:latin typeface="Calibri" panose="020F0502020204030204"/>
                  <a:ea typeface="+mn-ea"/>
                  <a:cs typeface="+mn-cs"/>
                </a:rPr>
                <a:t>xxx	  x		</a:t>
              </a:r>
            </a:p>
          </p:txBody>
        </p:sp>
        <p:sp>
          <p:nvSpPr>
            <p:cNvPr id="1654795" name="Rectangle 1035"/>
            <p:cNvSpPr>
              <a:spLocks noChangeArrowheads="1"/>
            </p:cNvSpPr>
            <p:nvPr/>
          </p:nvSpPr>
          <p:spPr bwMode="auto">
            <a:xfrm>
              <a:off x="738" y="1746"/>
              <a:ext cx="1829" cy="233"/>
            </a:xfrm>
            <a:prstGeom prst="rect">
              <a:avLst/>
            </a:prstGeom>
            <a:noFill/>
            <a:ln w="9525">
              <a:noFill/>
              <a:miter lim="800000"/>
              <a:headEnd/>
              <a:tailEnd/>
            </a:ln>
          </p:spPr>
          <p:txBody>
            <a:bodyPr wrap="none" lIns="0" tIns="0" rIns="0" bIns="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a-DK" sz="2400" b="1" i="0" u="none" strike="noStrike" kern="1200" cap="none" spc="0" normalizeH="0" baseline="0" noProof="0" dirty="0">
                  <a:ln>
                    <a:noFill/>
                  </a:ln>
                  <a:solidFill>
                    <a:srgbClr val="5E3886"/>
                  </a:solidFill>
                  <a:uLnTx/>
                  <a:uFillTx/>
                  <a:latin typeface="Calibri" panose="020F0502020204030204"/>
                  <a:ea typeface="+mn-ea"/>
                  <a:cs typeface="+mn-cs"/>
                </a:rPr>
                <a:t>Insulin dependence</a:t>
              </a:r>
            </a:p>
          </p:txBody>
        </p:sp>
        <p:sp>
          <p:nvSpPr>
            <p:cNvPr id="1654796" name="Rectangle 1036"/>
            <p:cNvSpPr>
              <a:spLocks noChangeArrowheads="1"/>
            </p:cNvSpPr>
            <p:nvPr/>
          </p:nvSpPr>
          <p:spPr bwMode="auto">
            <a:xfrm>
              <a:off x="3841" y="1781"/>
              <a:ext cx="385" cy="233"/>
            </a:xfrm>
            <a:prstGeom prst="rect">
              <a:avLst/>
            </a:prstGeom>
            <a:noFill/>
            <a:ln w="9525">
              <a:noFill/>
              <a:miter lim="800000"/>
              <a:headEnd/>
              <a:tailEnd/>
            </a:ln>
          </p:spPr>
          <p:txBody>
            <a:bodyPr wrap="square" lIns="0" tIns="0" rIns="0" bIns="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a-DK" sz="2400" b="1" i="0" u="none" strike="noStrike" kern="1200" cap="none" spc="0" normalizeH="0" baseline="0" noProof="0" dirty="0">
                  <a:ln>
                    <a:noFill/>
                  </a:ln>
                  <a:solidFill>
                    <a:srgbClr val="5E3886"/>
                  </a:solidFill>
                  <a:uLnTx/>
                  <a:uFillTx/>
                  <a:latin typeface="Calibri" panose="020F0502020204030204"/>
                  <a:ea typeface="+mn-ea"/>
                  <a:cs typeface="+mn-cs"/>
                </a:rPr>
                <a:t>xxx </a:t>
              </a:r>
            </a:p>
          </p:txBody>
        </p:sp>
        <p:sp>
          <p:nvSpPr>
            <p:cNvPr id="1654797" name="Rectangle 1037"/>
            <p:cNvSpPr>
              <a:spLocks noChangeArrowheads="1"/>
            </p:cNvSpPr>
            <p:nvPr/>
          </p:nvSpPr>
          <p:spPr bwMode="auto">
            <a:xfrm>
              <a:off x="4752" y="1746"/>
              <a:ext cx="1439" cy="233"/>
            </a:xfrm>
            <a:prstGeom prst="rect">
              <a:avLst/>
            </a:prstGeom>
            <a:noFill/>
            <a:ln w="9525">
              <a:noFill/>
              <a:miter lim="800000"/>
              <a:headEnd/>
              <a:tailEnd/>
            </a:ln>
          </p:spPr>
          <p:txBody>
            <a:bodyPr lIns="0" tIns="0" rIns="0" bIns="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a-DK" sz="2400" b="1" i="0" u="none" strike="noStrike" kern="1200" cap="none" spc="0" normalizeH="0" baseline="0" noProof="0" dirty="0">
                  <a:ln>
                    <a:noFill/>
                  </a:ln>
                  <a:solidFill>
                    <a:srgbClr val="5E3886"/>
                  </a:solidFill>
                  <a:uLnTx/>
                  <a:uFillTx/>
                  <a:latin typeface="Calibri" panose="020F0502020204030204"/>
                  <a:ea typeface="+mn-ea"/>
                  <a:cs typeface="+mn-cs"/>
                </a:rPr>
                <a:t>30%	   6mos</a:t>
              </a:r>
            </a:p>
          </p:txBody>
        </p:sp>
        <p:sp>
          <p:nvSpPr>
            <p:cNvPr id="1654798" name="Rectangle 1038"/>
            <p:cNvSpPr>
              <a:spLocks noChangeArrowheads="1"/>
            </p:cNvSpPr>
            <p:nvPr/>
          </p:nvSpPr>
          <p:spPr bwMode="auto">
            <a:xfrm>
              <a:off x="738" y="2019"/>
              <a:ext cx="2142" cy="233"/>
            </a:xfrm>
            <a:prstGeom prst="rect">
              <a:avLst/>
            </a:prstGeom>
            <a:noFill/>
            <a:ln w="9525">
              <a:noFill/>
              <a:miter lim="800000"/>
              <a:headEnd/>
              <a:tailEnd/>
            </a:ln>
          </p:spPr>
          <p:txBody>
            <a:bodyPr wrap="none" lIns="0" tIns="0" rIns="0" bIns="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a-DK" sz="2400" b="1" i="0" u="none" strike="noStrike" kern="1200" cap="none" spc="0" normalizeH="0" baseline="0" noProof="0" dirty="0">
                  <a:ln>
                    <a:noFill/>
                  </a:ln>
                  <a:solidFill>
                    <a:srgbClr val="5E3886"/>
                  </a:solidFill>
                  <a:uLnTx/>
                  <a:uFillTx/>
                  <a:latin typeface="Calibri" panose="020F0502020204030204"/>
                  <a:ea typeface="+mn-ea"/>
                  <a:cs typeface="+mn-cs"/>
                </a:rPr>
                <a:t>Respond to oral agents</a:t>
              </a:r>
            </a:p>
          </p:txBody>
        </p:sp>
        <p:sp>
          <p:nvSpPr>
            <p:cNvPr id="1654799" name="Rectangle 1039"/>
            <p:cNvSpPr>
              <a:spLocks noChangeArrowheads="1"/>
            </p:cNvSpPr>
            <p:nvPr/>
          </p:nvSpPr>
          <p:spPr bwMode="auto">
            <a:xfrm>
              <a:off x="3874" y="1994"/>
              <a:ext cx="202" cy="233"/>
            </a:xfrm>
            <a:prstGeom prst="rect">
              <a:avLst/>
            </a:prstGeom>
            <a:noFill/>
            <a:ln w="9525">
              <a:noFill/>
              <a:miter lim="800000"/>
              <a:headEnd/>
              <a:tailEnd/>
            </a:ln>
          </p:spPr>
          <p:txBody>
            <a:bodyPr wrap="square" lIns="0" tIns="0" rIns="0" bIns="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a-DK" sz="2400" b="1" i="0" u="none" strike="noStrike" kern="1200" cap="none" spc="0" normalizeH="0" baseline="0" noProof="0" dirty="0">
                  <a:ln>
                    <a:noFill/>
                  </a:ln>
                  <a:solidFill>
                    <a:srgbClr val="5E3886"/>
                  </a:solidFill>
                  <a:uLnTx/>
                  <a:uFillTx/>
                  <a:latin typeface="Calibri" panose="020F0502020204030204"/>
                  <a:ea typeface="+mn-ea"/>
                  <a:cs typeface="+mn-cs"/>
                </a:rPr>
                <a:t>0</a:t>
              </a:r>
            </a:p>
          </p:txBody>
        </p:sp>
        <p:sp>
          <p:nvSpPr>
            <p:cNvPr id="1654800" name="Rectangle 1040"/>
            <p:cNvSpPr>
              <a:spLocks noChangeArrowheads="1"/>
            </p:cNvSpPr>
            <p:nvPr/>
          </p:nvSpPr>
          <p:spPr bwMode="auto">
            <a:xfrm>
              <a:off x="4752" y="2002"/>
              <a:ext cx="1527" cy="233"/>
            </a:xfrm>
            <a:prstGeom prst="rect">
              <a:avLst/>
            </a:prstGeom>
            <a:noFill/>
            <a:ln w="9525">
              <a:noFill/>
              <a:miter lim="800000"/>
              <a:headEnd/>
              <a:tailEnd/>
            </a:ln>
          </p:spPr>
          <p:txBody>
            <a:bodyPr wrap="square" lIns="0" tIns="0" rIns="0" bIns="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a-DK" sz="2400" b="1" i="0" u="none" strike="noStrike" kern="1200" cap="none" spc="0" normalizeH="0" baseline="0" noProof="0" dirty="0">
                  <a:ln>
                    <a:noFill/>
                  </a:ln>
                  <a:solidFill>
                    <a:srgbClr val="5E3886"/>
                  </a:solidFill>
                  <a:uLnTx/>
                  <a:uFillTx/>
                  <a:latin typeface="Calibri" panose="020F0502020204030204"/>
                  <a:ea typeface="+mn-ea"/>
                  <a:cs typeface="+mn-cs"/>
                </a:rPr>
                <a:t>  xxx	     x </a:t>
              </a:r>
            </a:p>
          </p:txBody>
        </p:sp>
        <p:sp>
          <p:nvSpPr>
            <p:cNvPr id="1654801" name="Rectangle 1041"/>
            <p:cNvSpPr>
              <a:spLocks noChangeArrowheads="1"/>
            </p:cNvSpPr>
            <p:nvPr/>
          </p:nvSpPr>
          <p:spPr bwMode="auto">
            <a:xfrm>
              <a:off x="738" y="2291"/>
              <a:ext cx="665" cy="233"/>
            </a:xfrm>
            <a:prstGeom prst="rect">
              <a:avLst/>
            </a:prstGeom>
            <a:noFill/>
            <a:ln w="9525">
              <a:noFill/>
              <a:miter lim="800000"/>
              <a:headEnd/>
              <a:tailEnd/>
            </a:ln>
          </p:spPr>
          <p:txBody>
            <a:bodyPr wrap="none" lIns="0" tIns="0" rIns="0" bIns="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a-DK" sz="2400" b="1" i="0" u="none" strike="noStrike" kern="1200" cap="none" spc="0" normalizeH="0" baseline="0" noProof="0" dirty="0">
                  <a:ln>
                    <a:noFill/>
                  </a:ln>
                  <a:solidFill>
                    <a:srgbClr val="5E3886"/>
                  </a:solidFill>
                  <a:uLnTx/>
                  <a:uFillTx/>
                  <a:latin typeface="Calibri" panose="020F0502020204030204"/>
                  <a:ea typeface="+mn-ea"/>
                  <a:cs typeface="+mn-cs"/>
                </a:rPr>
                <a:t>Ketosis</a:t>
              </a:r>
            </a:p>
          </p:txBody>
        </p:sp>
        <p:sp>
          <p:nvSpPr>
            <p:cNvPr id="1654802" name="Rectangle 1042"/>
            <p:cNvSpPr>
              <a:spLocks noChangeArrowheads="1"/>
            </p:cNvSpPr>
            <p:nvPr/>
          </p:nvSpPr>
          <p:spPr bwMode="auto">
            <a:xfrm>
              <a:off x="3821" y="2316"/>
              <a:ext cx="310" cy="233"/>
            </a:xfrm>
            <a:prstGeom prst="rect">
              <a:avLst/>
            </a:prstGeom>
            <a:noFill/>
            <a:ln w="9525">
              <a:noFill/>
              <a:miter lim="800000"/>
              <a:headEnd/>
              <a:tailEnd/>
            </a:ln>
          </p:spPr>
          <p:txBody>
            <a:bodyPr wrap="none" lIns="0" tIns="0" rIns="0" bIns="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a-DK" sz="2400" b="1" i="0" u="none" strike="noStrike" kern="1200" cap="none" spc="0" normalizeH="0" baseline="0" noProof="0" dirty="0">
                  <a:ln>
                    <a:noFill/>
                  </a:ln>
                  <a:solidFill>
                    <a:srgbClr val="5E3886"/>
                  </a:solidFill>
                  <a:uLnTx/>
                  <a:uFillTx/>
                  <a:latin typeface="Calibri" panose="020F0502020204030204"/>
                  <a:ea typeface="+mn-ea"/>
                  <a:cs typeface="+mn-cs"/>
                </a:rPr>
                <a:t>xxx</a:t>
              </a:r>
            </a:p>
          </p:txBody>
        </p:sp>
        <p:sp>
          <p:nvSpPr>
            <p:cNvPr id="1654803" name="Rectangle 1043"/>
            <p:cNvSpPr>
              <a:spLocks noChangeArrowheads="1"/>
            </p:cNvSpPr>
            <p:nvPr/>
          </p:nvSpPr>
          <p:spPr bwMode="auto">
            <a:xfrm>
              <a:off x="4889" y="2291"/>
              <a:ext cx="984" cy="233"/>
            </a:xfrm>
            <a:prstGeom prst="rect">
              <a:avLst/>
            </a:prstGeom>
            <a:noFill/>
            <a:ln w="9525">
              <a:noFill/>
              <a:miter lim="800000"/>
              <a:headEnd/>
              <a:tailEnd/>
            </a:ln>
          </p:spPr>
          <p:txBody>
            <a:bodyPr wrap="none" lIns="0" tIns="0" rIns="0" bIns="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a-DK" sz="2400" b="1" i="0" u="none" strike="noStrike" kern="1200" cap="none" spc="0" normalizeH="0" baseline="0" noProof="0" dirty="0">
                  <a:ln>
                    <a:noFill/>
                  </a:ln>
                  <a:solidFill>
                    <a:srgbClr val="5E3886"/>
                  </a:solidFill>
                  <a:uLnTx/>
                  <a:uFillTx/>
                  <a:latin typeface="Calibri" panose="020F0502020204030204"/>
                  <a:ea typeface="+mn-ea"/>
                  <a:cs typeface="+mn-cs"/>
                </a:rPr>
                <a:t> x	   x </a:t>
              </a:r>
            </a:p>
          </p:txBody>
        </p:sp>
        <p:sp>
          <p:nvSpPr>
            <p:cNvPr id="1654804" name="Rectangle 1044"/>
            <p:cNvSpPr>
              <a:spLocks noChangeArrowheads="1"/>
            </p:cNvSpPr>
            <p:nvPr/>
          </p:nvSpPr>
          <p:spPr bwMode="auto">
            <a:xfrm>
              <a:off x="738" y="2564"/>
              <a:ext cx="1777" cy="233"/>
            </a:xfrm>
            <a:prstGeom prst="rect">
              <a:avLst/>
            </a:prstGeom>
            <a:noFill/>
            <a:ln w="9525">
              <a:noFill/>
              <a:miter lim="800000"/>
              <a:headEnd/>
              <a:tailEnd/>
            </a:ln>
          </p:spPr>
          <p:txBody>
            <a:bodyPr wrap="none" lIns="0" tIns="0" rIns="0" bIns="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a-DK" sz="2400" b="1" i="0" u="none" strike="noStrike" kern="1200" cap="none" spc="0" normalizeH="0" baseline="0" noProof="0" dirty="0">
                  <a:ln>
                    <a:noFill/>
                  </a:ln>
                  <a:solidFill>
                    <a:srgbClr val="5E3886"/>
                  </a:solidFill>
                  <a:uLnTx/>
                  <a:uFillTx/>
                  <a:latin typeface="Calibri" panose="020F0502020204030204"/>
                  <a:ea typeface="+mn-ea"/>
                  <a:cs typeface="+mn-cs"/>
                </a:rPr>
                <a:t>Antibodies present</a:t>
              </a:r>
            </a:p>
          </p:txBody>
        </p:sp>
        <p:sp>
          <p:nvSpPr>
            <p:cNvPr id="1654805" name="Rectangle 1045"/>
            <p:cNvSpPr>
              <a:spLocks noChangeArrowheads="1"/>
            </p:cNvSpPr>
            <p:nvPr/>
          </p:nvSpPr>
          <p:spPr bwMode="auto">
            <a:xfrm>
              <a:off x="3841" y="2546"/>
              <a:ext cx="411" cy="233"/>
            </a:xfrm>
            <a:prstGeom prst="rect">
              <a:avLst/>
            </a:prstGeom>
            <a:noFill/>
            <a:ln w="9525">
              <a:noFill/>
              <a:miter lim="800000"/>
              <a:headEnd/>
              <a:tailEnd/>
            </a:ln>
          </p:spPr>
          <p:txBody>
            <a:bodyPr wrap="none" lIns="0" tIns="0" rIns="0" bIns="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a-DK" sz="2400" b="1" i="0" u="none" strike="noStrike" kern="1200" cap="none" spc="0" normalizeH="0" baseline="0" noProof="0" dirty="0">
                  <a:ln>
                    <a:noFill/>
                  </a:ln>
                  <a:solidFill>
                    <a:srgbClr val="5E3886"/>
                  </a:solidFill>
                  <a:uLnTx/>
                  <a:uFillTx/>
                  <a:latin typeface="Calibri" panose="020F0502020204030204"/>
                  <a:ea typeface="+mn-ea"/>
                  <a:cs typeface="+mn-cs"/>
                </a:rPr>
                <a:t>xxx  </a:t>
              </a:r>
            </a:p>
          </p:txBody>
        </p:sp>
        <p:sp>
          <p:nvSpPr>
            <p:cNvPr id="1654806" name="Rectangle 1046"/>
            <p:cNvSpPr>
              <a:spLocks noChangeArrowheads="1"/>
            </p:cNvSpPr>
            <p:nvPr/>
          </p:nvSpPr>
          <p:spPr bwMode="auto">
            <a:xfrm>
              <a:off x="4829" y="2564"/>
              <a:ext cx="1032" cy="233"/>
            </a:xfrm>
            <a:prstGeom prst="rect">
              <a:avLst/>
            </a:prstGeom>
            <a:noFill/>
            <a:ln w="9525">
              <a:noFill/>
              <a:miter lim="800000"/>
              <a:headEnd/>
              <a:tailEnd/>
            </a:ln>
          </p:spPr>
          <p:txBody>
            <a:bodyPr wrap="none" lIns="0" tIns="0" rIns="0" bIns="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a-DK" sz="2400" b="1" i="0" u="none" strike="noStrike" kern="1200" cap="none" spc="0" normalizeH="0" baseline="0" noProof="0" dirty="0">
                  <a:ln>
                    <a:noFill/>
                  </a:ln>
                  <a:solidFill>
                    <a:srgbClr val="5E3886"/>
                  </a:solidFill>
                  <a:uLnTx/>
                  <a:uFillTx/>
                  <a:latin typeface="Calibri" panose="020F0502020204030204"/>
                  <a:ea typeface="+mn-ea"/>
                  <a:cs typeface="+mn-cs"/>
                </a:rPr>
                <a:t> 0	   xx</a:t>
              </a:r>
            </a:p>
          </p:txBody>
        </p:sp>
        <p:sp>
          <p:nvSpPr>
            <p:cNvPr id="1654807" name="Rectangle 1047"/>
            <p:cNvSpPr>
              <a:spLocks noChangeArrowheads="1"/>
            </p:cNvSpPr>
            <p:nvPr/>
          </p:nvSpPr>
          <p:spPr bwMode="auto">
            <a:xfrm>
              <a:off x="738" y="2837"/>
              <a:ext cx="1870" cy="233"/>
            </a:xfrm>
            <a:prstGeom prst="rect">
              <a:avLst/>
            </a:prstGeom>
            <a:noFill/>
            <a:ln w="9525">
              <a:noFill/>
              <a:miter lim="800000"/>
              <a:headEnd/>
              <a:tailEnd/>
            </a:ln>
          </p:spPr>
          <p:txBody>
            <a:bodyPr wrap="none" lIns="0" tIns="0" rIns="0" bIns="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a-DK" sz="2400" b="1" i="0" u="none" strike="noStrike" kern="1200" cap="none" spc="0" normalizeH="0" baseline="0" noProof="0" dirty="0">
                  <a:ln>
                    <a:noFill/>
                  </a:ln>
                  <a:solidFill>
                    <a:srgbClr val="5E3886"/>
                  </a:solidFill>
                  <a:uLnTx/>
                  <a:uFillTx/>
                  <a:latin typeface="Calibri" panose="020F0502020204030204"/>
                  <a:ea typeface="+mn-ea"/>
                  <a:cs typeface="+mn-cs"/>
                </a:rPr>
                <a:t>Typical Age of onset</a:t>
              </a:r>
            </a:p>
          </p:txBody>
        </p:sp>
        <p:sp>
          <p:nvSpPr>
            <p:cNvPr id="1654808" name="Rectangle 1048"/>
            <p:cNvSpPr>
              <a:spLocks noChangeArrowheads="1"/>
            </p:cNvSpPr>
            <p:nvPr/>
          </p:nvSpPr>
          <p:spPr bwMode="auto">
            <a:xfrm>
              <a:off x="3774" y="2837"/>
              <a:ext cx="566" cy="233"/>
            </a:xfrm>
            <a:prstGeom prst="rect">
              <a:avLst/>
            </a:prstGeom>
            <a:noFill/>
            <a:ln w="9525">
              <a:noFill/>
              <a:miter lim="800000"/>
              <a:headEnd/>
              <a:tailEnd/>
            </a:ln>
          </p:spPr>
          <p:txBody>
            <a:bodyPr wrap="none" lIns="0" tIns="0" rIns="0" bIns="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a-DK" sz="2400" b="1" i="0" u="none" strike="noStrike" kern="1200" cap="none" spc="0" normalizeH="0" baseline="0" noProof="0" dirty="0">
                  <a:ln>
                    <a:noFill/>
                  </a:ln>
                  <a:solidFill>
                    <a:srgbClr val="5E3886"/>
                  </a:solidFill>
                  <a:uLnTx/>
                  <a:uFillTx/>
                  <a:latin typeface="Calibri" panose="020F0502020204030204"/>
                  <a:ea typeface="+mn-ea"/>
                  <a:cs typeface="+mn-cs"/>
                </a:rPr>
                <a:t> teens</a:t>
              </a:r>
            </a:p>
          </p:txBody>
        </p:sp>
        <p:sp>
          <p:nvSpPr>
            <p:cNvPr id="1654809" name="Rectangle 1049"/>
            <p:cNvSpPr>
              <a:spLocks noChangeArrowheads="1"/>
            </p:cNvSpPr>
            <p:nvPr/>
          </p:nvSpPr>
          <p:spPr bwMode="auto">
            <a:xfrm>
              <a:off x="4829" y="2837"/>
              <a:ext cx="1316" cy="233"/>
            </a:xfrm>
            <a:prstGeom prst="rect">
              <a:avLst/>
            </a:prstGeom>
            <a:noFill/>
            <a:ln w="9525">
              <a:noFill/>
              <a:miter lim="800000"/>
              <a:headEnd/>
              <a:tailEnd/>
            </a:ln>
          </p:spPr>
          <p:txBody>
            <a:bodyPr wrap="none" lIns="0" tIns="0" rIns="0" bIns="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a-DK" sz="2400" b="1" i="0" u="none" strike="noStrike" kern="1200" cap="none" spc="0" normalizeH="0" baseline="0" noProof="0" dirty="0">
                  <a:ln>
                    <a:noFill/>
                  </a:ln>
                  <a:solidFill>
                    <a:srgbClr val="5E3886"/>
                  </a:solidFill>
                  <a:uLnTx/>
                  <a:uFillTx/>
                  <a:latin typeface="Calibri" panose="020F0502020204030204"/>
                  <a:ea typeface="+mn-ea"/>
                  <a:cs typeface="+mn-cs"/>
                </a:rPr>
                <a:t>adult	   adult</a:t>
              </a:r>
            </a:p>
          </p:txBody>
        </p:sp>
        <p:sp>
          <p:nvSpPr>
            <p:cNvPr id="1654810" name="Rectangle 1050"/>
            <p:cNvSpPr>
              <a:spLocks noChangeArrowheads="1"/>
            </p:cNvSpPr>
            <p:nvPr/>
          </p:nvSpPr>
          <p:spPr bwMode="auto">
            <a:xfrm>
              <a:off x="1303" y="3127"/>
              <a:ext cx="51" cy="233"/>
            </a:xfrm>
            <a:prstGeom prst="rect">
              <a:avLst/>
            </a:prstGeom>
            <a:noFill/>
            <a:ln w="9525">
              <a:noFill/>
              <a:miter lim="800000"/>
              <a:headEnd/>
              <a:tailEnd/>
            </a:ln>
          </p:spPr>
          <p:txBody>
            <a:bodyPr wrap="none" lIns="0" tIns="0" rIns="0" bIns="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a-DK" sz="2400" b="1" i="0" u="none" strike="noStrike" kern="1200" cap="none" spc="0" normalizeH="0" baseline="0" noProof="0">
                  <a:ln>
                    <a:noFill/>
                  </a:ln>
                  <a:solidFill>
                    <a:srgbClr val="5E3886"/>
                  </a:solidFill>
                  <a:uLnTx/>
                  <a:uFillTx/>
                  <a:latin typeface="Calibri" panose="020F0502020204030204"/>
                  <a:ea typeface="+mn-ea"/>
                  <a:cs typeface="+mn-cs"/>
                </a:rPr>
                <a:t> </a:t>
              </a:r>
            </a:p>
          </p:txBody>
        </p:sp>
        <p:sp>
          <p:nvSpPr>
            <p:cNvPr id="1654811" name="Rectangle 1051"/>
            <p:cNvSpPr>
              <a:spLocks noChangeArrowheads="1"/>
            </p:cNvSpPr>
            <p:nvPr/>
          </p:nvSpPr>
          <p:spPr bwMode="auto">
            <a:xfrm>
              <a:off x="3993" y="3111"/>
              <a:ext cx="0" cy="233"/>
            </a:xfrm>
            <a:prstGeom prst="rect">
              <a:avLst/>
            </a:prstGeom>
            <a:noFill/>
            <a:ln w="9525">
              <a:noFill/>
              <a:miter lim="800000"/>
              <a:headEnd/>
              <a:tailEnd/>
            </a:ln>
          </p:spPr>
          <p:txBody>
            <a:bodyPr wrap="none" lIns="0" tIns="0" rIns="0" bIns="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a-DK" sz="2400" b="1" i="0" u="none" strike="noStrike" kern="1200" cap="none" spc="0" normalizeH="0" baseline="0" noProof="0" dirty="0">
                <a:ln>
                  <a:noFill/>
                </a:ln>
                <a:solidFill>
                  <a:srgbClr val="5E3886"/>
                </a:solidFill>
                <a:uLnTx/>
                <a:uFillTx/>
                <a:latin typeface="Calibri" panose="020F0502020204030204"/>
                <a:ea typeface="+mn-ea"/>
                <a:cs typeface="+mn-cs"/>
              </a:endParaRPr>
            </a:p>
          </p:txBody>
        </p:sp>
        <p:sp>
          <p:nvSpPr>
            <p:cNvPr id="1654812" name="Rectangle 1052"/>
            <p:cNvSpPr>
              <a:spLocks noChangeArrowheads="1"/>
            </p:cNvSpPr>
            <p:nvPr/>
          </p:nvSpPr>
          <p:spPr bwMode="auto">
            <a:xfrm>
              <a:off x="4829" y="3111"/>
              <a:ext cx="877" cy="233"/>
            </a:xfrm>
            <a:prstGeom prst="rect">
              <a:avLst/>
            </a:prstGeom>
            <a:noFill/>
            <a:ln w="9525">
              <a:noFill/>
              <a:miter lim="800000"/>
              <a:headEnd/>
              <a:tailEnd/>
            </a:ln>
          </p:spPr>
          <p:txBody>
            <a:bodyPr wrap="none" lIns="0" tIns="0" rIns="0" bIns="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a-DK" sz="2400" b="1" i="0" u="none" strike="noStrike" kern="1200" cap="none" spc="0" normalizeH="0" baseline="0" noProof="0">
                  <a:ln>
                    <a:noFill/>
                  </a:ln>
                  <a:solidFill>
                    <a:srgbClr val="5E3886"/>
                  </a:solidFill>
                  <a:uLnTx/>
                  <a:uFillTx/>
                  <a:latin typeface="Calibri" panose="020F0502020204030204"/>
                  <a:ea typeface="+mn-ea"/>
                  <a:cs typeface="+mn-cs"/>
                </a:rPr>
                <a:t> 	    </a:t>
              </a:r>
            </a:p>
          </p:txBody>
        </p:sp>
        <p:sp>
          <p:nvSpPr>
            <p:cNvPr id="1654813" name="Rectangle 1053"/>
            <p:cNvSpPr>
              <a:spLocks noChangeArrowheads="1"/>
            </p:cNvSpPr>
            <p:nvPr/>
          </p:nvSpPr>
          <p:spPr bwMode="auto">
            <a:xfrm>
              <a:off x="738" y="3382"/>
              <a:ext cx="51" cy="233"/>
            </a:xfrm>
            <a:prstGeom prst="rect">
              <a:avLst/>
            </a:prstGeom>
            <a:noFill/>
            <a:ln w="9525">
              <a:noFill/>
              <a:miter lim="800000"/>
              <a:headEnd/>
              <a:tailEnd/>
            </a:ln>
          </p:spPr>
          <p:txBody>
            <a:bodyPr wrap="none" lIns="0" tIns="0" rIns="0" bIns="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a-DK" sz="2400" b="1" i="0" u="none" strike="noStrike" kern="1200" cap="none" spc="0" normalizeH="0" baseline="0" noProof="0">
                  <a:ln>
                    <a:noFill/>
                  </a:ln>
                  <a:solidFill>
                    <a:srgbClr val="5E3886"/>
                  </a:solidFill>
                  <a:uLnTx/>
                  <a:uFillTx/>
                  <a:latin typeface="Calibri" panose="020F0502020204030204"/>
                  <a:ea typeface="+mn-ea"/>
                  <a:cs typeface="+mn-cs"/>
                </a:rPr>
                <a:t> </a:t>
              </a:r>
            </a:p>
          </p:txBody>
        </p:sp>
        <p:sp>
          <p:nvSpPr>
            <p:cNvPr id="1654814" name="Rectangle 1054"/>
            <p:cNvSpPr>
              <a:spLocks noChangeArrowheads="1"/>
            </p:cNvSpPr>
            <p:nvPr/>
          </p:nvSpPr>
          <p:spPr bwMode="auto">
            <a:xfrm>
              <a:off x="3993" y="3382"/>
              <a:ext cx="51" cy="233"/>
            </a:xfrm>
            <a:prstGeom prst="rect">
              <a:avLst/>
            </a:prstGeom>
            <a:noFill/>
            <a:ln w="9525">
              <a:noFill/>
              <a:miter lim="800000"/>
              <a:headEnd/>
              <a:tailEnd/>
            </a:ln>
          </p:spPr>
          <p:txBody>
            <a:bodyPr wrap="none" lIns="0" tIns="0" rIns="0" bIns="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a-DK" sz="2400" b="1" i="0" u="none" strike="noStrike" kern="1200" cap="none" spc="0" normalizeH="0" baseline="0" noProof="0">
                  <a:ln>
                    <a:noFill/>
                  </a:ln>
                  <a:solidFill>
                    <a:srgbClr val="5E3886"/>
                  </a:solidFill>
                  <a:uLnTx/>
                  <a:uFillTx/>
                  <a:latin typeface="Calibri" panose="020F0502020204030204"/>
                  <a:ea typeface="+mn-ea"/>
                  <a:cs typeface="+mn-cs"/>
                </a:rPr>
                <a:t> </a:t>
              </a:r>
            </a:p>
          </p:txBody>
        </p:sp>
        <p:sp>
          <p:nvSpPr>
            <p:cNvPr id="1654815" name="Rectangle 1055"/>
            <p:cNvSpPr>
              <a:spLocks noChangeArrowheads="1"/>
            </p:cNvSpPr>
            <p:nvPr/>
          </p:nvSpPr>
          <p:spPr bwMode="auto">
            <a:xfrm>
              <a:off x="4829" y="3382"/>
              <a:ext cx="727" cy="233"/>
            </a:xfrm>
            <a:prstGeom prst="rect">
              <a:avLst/>
            </a:prstGeom>
            <a:noFill/>
            <a:ln w="9525">
              <a:noFill/>
              <a:miter lim="800000"/>
              <a:headEnd/>
              <a:tailEnd/>
            </a:ln>
          </p:spPr>
          <p:txBody>
            <a:bodyPr wrap="none" lIns="0" tIns="0" rIns="0" bIns="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a-DK" sz="2400" b="1" i="0" u="none" strike="noStrike" kern="1200" cap="none" spc="0" normalizeH="0" baseline="0" noProof="0" dirty="0">
                  <a:ln>
                    <a:noFill/>
                  </a:ln>
                  <a:solidFill>
                    <a:srgbClr val="5E3886"/>
                  </a:solidFill>
                  <a:uLnTx/>
                  <a:uFillTx/>
                  <a:latin typeface="Calibri" panose="020F0502020204030204"/>
                  <a:ea typeface="+mn-ea"/>
                  <a:cs typeface="+mn-cs"/>
                </a:rPr>
                <a:t>   	 </a:t>
              </a:r>
            </a:p>
          </p:txBody>
        </p:sp>
      </p:grpSp>
      <p:sp>
        <p:nvSpPr>
          <p:cNvPr id="1654816" name="Rectangle 1056"/>
          <p:cNvSpPr>
            <a:spLocks noChangeArrowheads="1"/>
          </p:cNvSpPr>
          <p:nvPr/>
        </p:nvSpPr>
        <p:spPr bwMode="auto">
          <a:xfrm>
            <a:off x="533400" y="5486402"/>
            <a:ext cx="253596" cy="461665"/>
          </a:xfrm>
          <a:prstGeom prst="rect">
            <a:avLst/>
          </a:prstGeom>
          <a:noFill/>
          <a:ln w="12700">
            <a:noFill/>
            <a:miter lim="800000"/>
            <a:headEnd/>
            <a:tailEnd/>
          </a:ln>
          <a:effectLst/>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a-DK" sz="2400" b="0" i="0" u="none" strike="noStrike" kern="1200" cap="none" spc="0" normalizeH="0" baseline="0" noProof="0">
                <a:ln>
                  <a:noFill/>
                </a:ln>
                <a:solidFill>
                  <a:srgbClr val="5E3886"/>
                </a:solidFill>
                <a:effectLst>
                  <a:outerShdw blurRad="38100" dist="38100" dir="2700000" algn="tl">
                    <a:srgbClr val="000000"/>
                  </a:outerShdw>
                </a:effectLst>
                <a:uLnTx/>
                <a:uFillTx/>
                <a:latin typeface="Calibri" panose="020F0502020204030204"/>
                <a:ea typeface="+mn-ea"/>
                <a:cs typeface="+mn-cs"/>
              </a:rPr>
              <a:t> </a:t>
            </a:r>
          </a:p>
        </p:txBody>
      </p:sp>
      <p:sp>
        <p:nvSpPr>
          <p:cNvPr id="81925" name="Text Box 1057"/>
          <p:cNvSpPr txBox="1">
            <a:spLocks noChangeArrowheads="1"/>
          </p:cNvSpPr>
          <p:nvPr/>
        </p:nvSpPr>
        <p:spPr bwMode="auto">
          <a:xfrm>
            <a:off x="5334000" y="5638802"/>
            <a:ext cx="8382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0" fontAlgn="auto" latinLnBrk="0" hangingPunct="0">
              <a:lnSpc>
                <a:spcPct val="100000"/>
              </a:lnSpc>
              <a:spcBef>
                <a:spcPct val="50000"/>
              </a:spcBef>
              <a:spcAft>
                <a:spcPts val="0"/>
              </a:spcAft>
              <a:buClrTx/>
              <a:buSzTx/>
              <a:buFontTx/>
              <a:buNone/>
              <a:tabLst/>
              <a:defRPr/>
            </a:pPr>
            <a:r>
              <a:rPr kumimoji="0" lang="en-US" sz="2400" b="0" i="0" u="none" strike="noStrike" kern="1200" cap="none" spc="0" normalizeH="0" baseline="0" noProof="0">
                <a:ln>
                  <a:noFill/>
                </a:ln>
                <a:solidFill>
                  <a:srgbClr val="5E3886"/>
                </a:solidFill>
                <a:effectLst/>
                <a:uLnTx/>
                <a:uFillTx/>
                <a:latin typeface="Arial" pitchFamily="34" charset="0"/>
                <a:ea typeface="+mn-ea"/>
                <a:cs typeface="Arial" pitchFamily="34" charset="0"/>
              </a:rPr>
              <a:t> </a:t>
            </a:r>
          </a:p>
        </p:txBody>
      </p:sp>
      <p:sp>
        <p:nvSpPr>
          <p:cNvPr id="81926" name="Text Box 1058"/>
          <p:cNvSpPr txBox="1">
            <a:spLocks noChangeArrowheads="1"/>
          </p:cNvSpPr>
          <p:nvPr/>
        </p:nvSpPr>
        <p:spPr bwMode="auto">
          <a:xfrm>
            <a:off x="6477000" y="5638802"/>
            <a:ext cx="8382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0" fontAlgn="auto" latinLnBrk="0" hangingPunct="0">
              <a:lnSpc>
                <a:spcPct val="100000"/>
              </a:lnSpc>
              <a:spcBef>
                <a:spcPct val="50000"/>
              </a:spcBef>
              <a:spcAft>
                <a:spcPts val="0"/>
              </a:spcAft>
              <a:buClrTx/>
              <a:buSzTx/>
              <a:buFontTx/>
              <a:buNone/>
              <a:tabLst/>
              <a:defRPr/>
            </a:pPr>
            <a:r>
              <a:rPr kumimoji="0" lang="en-US" sz="2400" b="0" i="0" u="none" strike="noStrike" kern="1200" cap="none" spc="0" normalizeH="0" baseline="0" noProof="0">
                <a:ln>
                  <a:noFill/>
                </a:ln>
                <a:solidFill>
                  <a:srgbClr val="5E3886"/>
                </a:solidFill>
                <a:effectLst/>
                <a:uLnTx/>
                <a:uFillTx/>
                <a:latin typeface="Arial" pitchFamily="34" charset="0"/>
                <a:ea typeface="+mn-ea"/>
                <a:cs typeface="Arial" pitchFamily="34" charset="0"/>
              </a:rPr>
              <a:t> </a:t>
            </a:r>
          </a:p>
        </p:txBody>
      </p:sp>
      <p:sp>
        <p:nvSpPr>
          <p:cNvPr id="81927" name="Text Box 1059"/>
          <p:cNvSpPr txBox="1">
            <a:spLocks noChangeArrowheads="1"/>
          </p:cNvSpPr>
          <p:nvPr/>
        </p:nvSpPr>
        <p:spPr bwMode="auto">
          <a:xfrm>
            <a:off x="7543800" y="5638802"/>
            <a:ext cx="8382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0" fontAlgn="auto" latinLnBrk="0" hangingPunct="0">
              <a:lnSpc>
                <a:spcPct val="100000"/>
              </a:lnSpc>
              <a:spcBef>
                <a:spcPct val="50000"/>
              </a:spcBef>
              <a:spcAft>
                <a:spcPts val="0"/>
              </a:spcAft>
              <a:buClrTx/>
              <a:buSzTx/>
              <a:buFontTx/>
              <a:buNone/>
              <a:tabLst/>
              <a:defRPr/>
            </a:pPr>
            <a:r>
              <a:rPr kumimoji="0" lang="en-US" sz="2400" b="0" i="0" u="none" strike="noStrike" kern="1200" cap="none" spc="0" normalizeH="0" baseline="0" noProof="0">
                <a:ln>
                  <a:noFill/>
                </a:ln>
                <a:solidFill>
                  <a:srgbClr val="5E3886"/>
                </a:solidFill>
                <a:effectLst/>
                <a:uLnTx/>
                <a:uFillTx/>
                <a:latin typeface="Arial" pitchFamily="34" charset="0"/>
                <a:ea typeface="+mn-ea"/>
                <a:cs typeface="Arial" pitchFamily="34" charset="0"/>
              </a:rPr>
              <a:t> </a:t>
            </a:r>
          </a:p>
        </p:txBody>
      </p:sp>
      <p:sp>
        <p:nvSpPr>
          <p:cNvPr id="36" name="Rectangle 1047"/>
          <p:cNvSpPr>
            <a:spLocks noChangeArrowheads="1"/>
          </p:cNvSpPr>
          <p:nvPr/>
        </p:nvSpPr>
        <p:spPr bwMode="auto">
          <a:xfrm>
            <a:off x="613842" y="4636460"/>
            <a:ext cx="2908300" cy="369332"/>
          </a:xfrm>
          <a:prstGeom prst="rect">
            <a:avLst/>
          </a:prstGeom>
          <a:noFill/>
          <a:ln w="9525">
            <a:noFill/>
            <a:miter lim="800000"/>
            <a:headEnd/>
            <a:tailEnd/>
          </a:ln>
        </p:spPr>
        <p:txBody>
          <a:bodyPr lIns="0" tIns="0" rIns="0" bIns="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a-DK" sz="2400" b="1" i="0" u="none" strike="noStrike" kern="1200" cap="none" spc="0" normalizeH="0" baseline="0" noProof="0" dirty="0">
                <a:ln>
                  <a:noFill/>
                </a:ln>
                <a:solidFill>
                  <a:srgbClr val="5E3886"/>
                </a:solidFill>
                <a:uLnTx/>
                <a:uFillTx/>
                <a:latin typeface="Calibri" panose="020F0502020204030204"/>
                <a:ea typeface="+mn-ea"/>
                <a:cs typeface="+mn-cs"/>
              </a:rPr>
              <a:t>Insulin Resistance</a:t>
            </a:r>
          </a:p>
        </p:txBody>
      </p:sp>
      <p:sp>
        <p:nvSpPr>
          <p:cNvPr id="37" name="Rectangle 1048"/>
          <p:cNvSpPr>
            <a:spLocks noChangeArrowheads="1"/>
          </p:cNvSpPr>
          <p:nvPr/>
        </p:nvSpPr>
        <p:spPr bwMode="auto">
          <a:xfrm>
            <a:off x="6057100" y="4706273"/>
            <a:ext cx="561051" cy="369332"/>
          </a:xfrm>
          <a:prstGeom prst="rect">
            <a:avLst/>
          </a:prstGeom>
          <a:noFill/>
          <a:ln w="9525">
            <a:noFill/>
            <a:miter lim="800000"/>
            <a:headEnd/>
            <a:tailEnd/>
          </a:ln>
        </p:spPr>
        <p:txBody>
          <a:bodyPr wrap="none" lIns="0" tIns="0" rIns="0" bIns="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a-DK" sz="2400" b="1" i="0" u="none" strike="noStrike" kern="1200" cap="none" spc="0" normalizeH="0" baseline="0" noProof="0" dirty="0">
                <a:ln>
                  <a:noFill/>
                </a:ln>
                <a:solidFill>
                  <a:srgbClr val="5E3886"/>
                </a:solidFill>
                <a:uLnTx/>
                <a:uFillTx/>
                <a:latin typeface="Calibri" panose="020F0502020204030204"/>
                <a:ea typeface="+mn-ea"/>
                <a:cs typeface="+mn-cs"/>
              </a:rPr>
              <a:t>  xxx</a:t>
            </a:r>
          </a:p>
        </p:txBody>
      </p:sp>
      <p:sp>
        <p:nvSpPr>
          <p:cNvPr id="38" name="Rectangle 1048"/>
          <p:cNvSpPr>
            <a:spLocks noChangeArrowheads="1"/>
          </p:cNvSpPr>
          <p:nvPr/>
        </p:nvSpPr>
        <p:spPr bwMode="auto">
          <a:xfrm>
            <a:off x="5008119" y="4706829"/>
            <a:ext cx="155492" cy="369332"/>
          </a:xfrm>
          <a:prstGeom prst="rect">
            <a:avLst/>
          </a:prstGeom>
          <a:noFill/>
          <a:ln w="9525">
            <a:noFill/>
            <a:miter lim="800000"/>
            <a:headEnd/>
            <a:tailEnd/>
          </a:ln>
        </p:spPr>
        <p:txBody>
          <a:bodyPr wrap="none" lIns="0" tIns="0" rIns="0" bIns="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a-DK" sz="2400" b="1" i="0" u="none" strike="noStrike" kern="1200" cap="none" spc="0" normalizeH="0" baseline="0" noProof="0" dirty="0">
                <a:ln>
                  <a:noFill/>
                </a:ln>
                <a:solidFill>
                  <a:srgbClr val="5E3886"/>
                </a:solidFill>
                <a:uLnTx/>
                <a:uFillTx/>
                <a:latin typeface="Calibri" panose="020F0502020204030204"/>
                <a:ea typeface="+mn-ea"/>
                <a:cs typeface="+mn-cs"/>
              </a:rPr>
              <a:t>0</a:t>
            </a:r>
          </a:p>
        </p:txBody>
      </p:sp>
      <p:sp>
        <p:nvSpPr>
          <p:cNvPr id="39" name="Rectangle 1048"/>
          <p:cNvSpPr>
            <a:spLocks noChangeArrowheads="1"/>
          </p:cNvSpPr>
          <p:nvPr/>
        </p:nvSpPr>
        <p:spPr bwMode="auto">
          <a:xfrm>
            <a:off x="7396173" y="4660920"/>
            <a:ext cx="533400" cy="369332"/>
          </a:xfrm>
          <a:prstGeom prst="rect">
            <a:avLst/>
          </a:prstGeom>
          <a:noFill/>
          <a:ln w="9525">
            <a:noFill/>
            <a:miter lim="800000"/>
            <a:headEnd/>
            <a:tailEnd/>
          </a:ln>
        </p:spPr>
        <p:txBody>
          <a:bodyPr lIns="0" tIns="0" rIns="0" bIns="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a-DK" sz="2400" b="1" i="0" u="none" strike="noStrike" kern="1200" cap="none" spc="0" normalizeH="0" baseline="0" noProof="0" dirty="0">
                <a:ln>
                  <a:noFill/>
                </a:ln>
                <a:solidFill>
                  <a:srgbClr val="5E3886"/>
                </a:solidFill>
                <a:uLnTx/>
                <a:uFillTx/>
                <a:latin typeface="Calibri" panose="020F0502020204030204"/>
                <a:ea typeface="+mn-ea"/>
                <a:cs typeface="+mn-cs"/>
              </a:rPr>
              <a:t>  x</a:t>
            </a:r>
          </a:p>
        </p:txBody>
      </p:sp>
    </p:spTree>
    <p:custDataLst>
      <p:tags r:id="rId1"/>
    </p:custDataLst>
    <p:extLst>
      <p:ext uri="{BB962C8B-B14F-4D97-AF65-F5344CB8AC3E}">
        <p14:creationId xmlns:p14="http://schemas.microsoft.com/office/powerpoint/2010/main" val="3165464319"/>
      </p:ext>
    </p:extLst>
  </p:cSld>
  <p:clrMapOvr>
    <a:masterClrMapping/>
  </p:clrMapOvr>
  <p:transition/>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le 1"/>
          <p:cNvSpPr>
            <a:spLocks noGrp="1"/>
          </p:cNvSpPr>
          <p:nvPr>
            <p:ph type="title"/>
          </p:nvPr>
        </p:nvSpPr>
        <p:spPr>
          <a:xfrm>
            <a:off x="457200" y="228600"/>
            <a:ext cx="8229600" cy="1143000"/>
          </a:xfrm>
        </p:spPr>
        <p:txBody>
          <a:bodyPr>
            <a:noAutofit/>
          </a:bodyPr>
          <a:lstStyle/>
          <a:p>
            <a:r>
              <a:rPr lang="en-US" sz="3600" dirty="0"/>
              <a:t>Specific type of diabetes due to other causes</a:t>
            </a:r>
          </a:p>
        </p:txBody>
      </p:sp>
      <p:sp>
        <p:nvSpPr>
          <p:cNvPr id="3" name="Content Placeholder 2"/>
          <p:cNvSpPr>
            <a:spLocks noGrp="1"/>
          </p:cNvSpPr>
          <p:nvPr>
            <p:ph sz="quarter" idx="1"/>
          </p:nvPr>
        </p:nvSpPr>
        <p:spPr>
          <a:xfrm>
            <a:off x="457200" y="1371600"/>
            <a:ext cx="4041648" cy="4785360"/>
          </a:xfrm>
        </p:spPr>
        <p:txBody>
          <a:bodyPr>
            <a:normAutofit/>
          </a:bodyPr>
          <a:lstStyle/>
          <a:p>
            <a:pPr lvl="1">
              <a:defRPr/>
            </a:pPr>
            <a:r>
              <a:rPr lang="en-US" sz="3200" dirty="0"/>
              <a:t>Medications: </a:t>
            </a:r>
          </a:p>
          <a:p>
            <a:pPr lvl="2">
              <a:defRPr/>
            </a:pPr>
            <a:r>
              <a:rPr lang="en-US" sz="2800" dirty="0"/>
              <a:t>Steroids</a:t>
            </a:r>
          </a:p>
          <a:p>
            <a:pPr lvl="2">
              <a:defRPr/>
            </a:pPr>
            <a:r>
              <a:rPr lang="en-US" sz="2800" dirty="0"/>
              <a:t>Anti-retroviral meds,</a:t>
            </a:r>
          </a:p>
          <a:p>
            <a:pPr lvl="2">
              <a:defRPr/>
            </a:pPr>
            <a:r>
              <a:rPr lang="en-US" sz="2800" dirty="0"/>
              <a:t>Antipsychotic meds</a:t>
            </a:r>
          </a:p>
          <a:p>
            <a:pPr lvl="2">
              <a:defRPr/>
            </a:pPr>
            <a:r>
              <a:rPr lang="en-US" sz="2800" dirty="0"/>
              <a:t>Transplant meds</a:t>
            </a:r>
          </a:p>
          <a:p>
            <a:pPr lvl="2">
              <a:defRPr/>
            </a:pPr>
            <a:r>
              <a:rPr lang="en-US" sz="2800" dirty="0"/>
              <a:t>Checkpoint inhibitors</a:t>
            </a:r>
          </a:p>
          <a:p>
            <a:pPr lvl="1">
              <a:defRPr/>
            </a:pPr>
            <a:endParaRPr lang="en-US" sz="3200" dirty="0"/>
          </a:p>
        </p:txBody>
      </p:sp>
      <p:sp>
        <p:nvSpPr>
          <p:cNvPr id="4" name="Content Placeholder 3"/>
          <p:cNvSpPr>
            <a:spLocks noGrp="1"/>
          </p:cNvSpPr>
          <p:nvPr>
            <p:ph sz="quarter" idx="2"/>
          </p:nvPr>
        </p:nvSpPr>
        <p:spPr>
          <a:xfrm>
            <a:off x="4645154" y="1524000"/>
            <a:ext cx="4041648" cy="4785360"/>
          </a:xfrm>
          <a:ln w="76200">
            <a:solidFill>
              <a:srgbClr val="92D050"/>
            </a:solidFill>
          </a:ln>
        </p:spPr>
        <p:txBody>
          <a:bodyPr>
            <a:normAutofit/>
          </a:bodyPr>
          <a:lstStyle/>
          <a:p>
            <a:pPr lvl="1">
              <a:defRPr/>
            </a:pPr>
            <a:r>
              <a:rPr lang="en-US" sz="3200" dirty="0"/>
              <a:t> Exocrine pancreas disease:</a:t>
            </a:r>
          </a:p>
          <a:p>
            <a:pPr lvl="2">
              <a:defRPr/>
            </a:pPr>
            <a:r>
              <a:rPr lang="en-US" sz="2800" dirty="0"/>
              <a:t>Cystic fibrosis </a:t>
            </a:r>
          </a:p>
          <a:p>
            <a:pPr lvl="2">
              <a:defRPr/>
            </a:pPr>
            <a:r>
              <a:rPr lang="en-US" sz="2800" dirty="0"/>
              <a:t>Type 3c</a:t>
            </a:r>
          </a:p>
          <a:p>
            <a:pPr lvl="2">
              <a:defRPr/>
            </a:pPr>
            <a:r>
              <a:rPr lang="en-US" sz="2800" dirty="0"/>
              <a:t>Pancreatitis</a:t>
            </a:r>
          </a:p>
          <a:p>
            <a:pPr lvl="1">
              <a:defRPr/>
            </a:pPr>
            <a:r>
              <a:rPr lang="en-US" sz="2800" dirty="0"/>
              <a:t>Monogenic diabetes </a:t>
            </a:r>
            <a:br>
              <a:rPr lang="en-US" sz="2800" dirty="0"/>
            </a:br>
            <a:r>
              <a:rPr lang="en-US" sz="2800" dirty="0"/>
              <a:t>syndromes</a:t>
            </a:r>
          </a:p>
          <a:p>
            <a:pPr lvl="1">
              <a:defRPr/>
            </a:pPr>
            <a:r>
              <a:rPr lang="en-US" sz="2800" dirty="0"/>
              <a:t>Agent Orange</a:t>
            </a:r>
          </a:p>
        </p:txBody>
      </p:sp>
      <p:pic>
        <p:nvPicPr>
          <p:cNvPr id="2" name="Picture 1">
            <a:extLst>
              <a:ext uri="{FF2B5EF4-FFF2-40B4-BE49-F238E27FC236}">
                <a16:creationId xmlns:a16="http://schemas.microsoft.com/office/drawing/2014/main" id="{3D57ED13-6105-2F6C-7A8E-09BA027E0FC3}"/>
              </a:ext>
            </a:extLst>
          </p:cNvPr>
          <p:cNvPicPr>
            <a:picLocks noChangeAspect="1"/>
          </p:cNvPicPr>
          <p:nvPr/>
        </p:nvPicPr>
        <p:blipFill>
          <a:blip r:embed="rId4"/>
          <a:stretch>
            <a:fillRect/>
          </a:stretch>
        </p:blipFill>
        <p:spPr>
          <a:xfrm>
            <a:off x="938317" y="5620216"/>
            <a:ext cx="3079414" cy="689144"/>
          </a:xfrm>
          <a:prstGeom prst="rect">
            <a:avLst/>
          </a:prstGeom>
        </p:spPr>
      </p:pic>
    </p:spTree>
    <p:custDataLst>
      <p:tags r:id="rId1"/>
    </p:custDataLst>
    <p:extLst>
      <p:ext uri="{BB962C8B-B14F-4D97-AF65-F5344CB8AC3E}">
        <p14:creationId xmlns:p14="http://schemas.microsoft.com/office/powerpoint/2010/main" val="32763803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6950BFC3-D8DA-4A85-94F7-54DA5524770B}">
      <p188:commentRel xmlns:p188="http://schemas.microsoft.com/office/powerpoint/2018/8/main" r:id="rId3"/>
    </p:ext>
  </p:extLst>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4702FE-8398-5B8F-6E5E-6D5E7069A2B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583412B-0DA1-8BBF-B9D8-15E3617C3FF1}"/>
              </a:ext>
            </a:extLst>
          </p:cNvPr>
          <p:cNvSpPr>
            <a:spLocks noGrp="1"/>
          </p:cNvSpPr>
          <p:nvPr>
            <p:ph type="title"/>
          </p:nvPr>
        </p:nvSpPr>
        <p:spPr>
          <a:xfrm>
            <a:off x="457200" y="228600"/>
            <a:ext cx="8229600" cy="914400"/>
          </a:xfrm>
        </p:spPr>
        <p:txBody>
          <a:bodyPr anchor="b">
            <a:normAutofit/>
          </a:bodyPr>
          <a:lstStyle/>
          <a:p>
            <a:r>
              <a:rPr lang="en-US"/>
              <a:t>Diabetes in Pregnancy Background</a:t>
            </a:r>
          </a:p>
        </p:txBody>
      </p:sp>
      <p:sp>
        <p:nvSpPr>
          <p:cNvPr id="3" name="Content Placeholder 2">
            <a:extLst>
              <a:ext uri="{FF2B5EF4-FFF2-40B4-BE49-F238E27FC236}">
                <a16:creationId xmlns:a16="http://schemas.microsoft.com/office/drawing/2014/main" id="{01AD0A1A-EFBE-56B9-71CE-E9B507BD5D10}"/>
              </a:ext>
            </a:extLst>
          </p:cNvPr>
          <p:cNvSpPr>
            <a:spLocks noGrp="1"/>
          </p:cNvSpPr>
          <p:nvPr>
            <p:ph sz="quarter" idx="1"/>
          </p:nvPr>
        </p:nvSpPr>
        <p:spPr>
          <a:xfrm>
            <a:off x="457200" y="1219200"/>
            <a:ext cx="4419600" cy="4937760"/>
          </a:xfrm>
        </p:spPr>
        <p:txBody>
          <a:bodyPr>
            <a:normAutofit/>
          </a:bodyPr>
          <a:lstStyle/>
          <a:p>
            <a:r>
              <a:rPr lang="en-US" sz="2800" dirty="0"/>
              <a:t>Prevalence of diabetes in pregnancy is increasing </a:t>
            </a:r>
          </a:p>
          <a:p>
            <a:r>
              <a:rPr lang="en-US" sz="2800" dirty="0"/>
              <a:t>Definitions</a:t>
            </a:r>
          </a:p>
          <a:p>
            <a:pPr lvl="1"/>
            <a:r>
              <a:rPr lang="en-US" sz="2800" dirty="0"/>
              <a:t>Pre-gestational diabetes: pre-existing type 1 or type 2 diabetes in pregnancy</a:t>
            </a:r>
          </a:p>
          <a:p>
            <a:pPr lvl="1"/>
            <a:r>
              <a:rPr lang="en-US" sz="2800" dirty="0"/>
              <a:t>Gestational diabetes: diabetes diagnosed in the 2</a:t>
            </a:r>
            <a:r>
              <a:rPr lang="en-US" sz="2800" baseline="30000" dirty="0"/>
              <a:t>nd</a:t>
            </a:r>
            <a:r>
              <a:rPr lang="en-US" sz="2800" dirty="0"/>
              <a:t> or 3</a:t>
            </a:r>
            <a:r>
              <a:rPr lang="en-US" sz="2800" baseline="30000" dirty="0"/>
              <a:t>rd</a:t>
            </a:r>
            <a:r>
              <a:rPr lang="en-US" sz="2800" dirty="0"/>
              <a:t> trimester of pregnancy</a:t>
            </a:r>
          </a:p>
        </p:txBody>
      </p:sp>
      <p:pic>
        <p:nvPicPr>
          <p:cNvPr id="5" name="Picture 4" descr="Mother and son at home">
            <a:extLst>
              <a:ext uri="{FF2B5EF4-FFF2-40B4-BE49-F238E27FC236}">
                <a16:creationId xmlns:a16="http://schemas.microsoft.com/office/drawing/2014/main" id="{4C3B1DD1-C5E1-AECA-75D9-7B76D7A4C98D}"/>
              </a:ext>
            </a:extLst>
          </p:cNvPr>
          <p:cNvPicPr>
            <a:picLocks noChangeAspect="1"/>
          </p:cNvPicPr>
          <p:nvPr/>
        </p:nvPicPr>
        <p:blipFill>
          <a:blip r:embed="rId4" cstate="print">
            <a:extLst>
              <a:ext uri="{28A0092B-C50C-407E-A947-70E740481C1C}">
                <a14:useLocalDpi xmlns:a14="http://schemas.microsoft.com/office/drawing/2010/main" val="0"/>
              </a:ext>
            </a:extLst>
          </a:blip>
          <a:srcRect l="37288" r="8074" b="-3"/>
          <a:stretch>
            <a:fillRect/>
          </a:stretch>
        </p:blipFill>
        <p:spPr>
          <a:xfrm>
            <a:off x="5208987" y="1371600"/>
            <a:ext cx="3477813" cy="4248912"/>
          </a:xfrm>
          <a:prstGeom prst="rect">
            <a:avLst/>
          </a:prstGeom>
          <a:noFill/>
        </p:spPr>
      </p:pic>
    </p:spTree>
    <p:extLst>
      <p:ext uri="{BB962C8B-B14F-4D97-AF65-F5344CB8AC3E}">
        <p14:creationId xmlns:p14="http://schemas.microsoft.com/office/powerpoint/2010/main" val="20339894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6950BFC3-D8DA-4A85-94F7-54DA5524770B}">
      <p188:commentRel xmlns:p188="http://schemas.microsoft.com/office/powerpoint/2018/8/main" r:id="rId3"/>
    </p:ext>
  </p:extLst>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AAA14B-0833-326F-F44F-73ADDE5C3F2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C9B3DC1-15FC-4A92-0426-CA29B7E343D4}"/>
              </a:ext>
            </a:extLst>
          </p:cNvPr>
          <p:cNvSpPr>
            <a:spLocks noGrp="1"/>
          </p:cNvSpPr>
          <p:nvPr>
            <p:ph type="title"/>
          </p:nvPr>
        </p:nvSpPr>
        <p:spPr/>
        <p:txBody>
          <a:bodyPr/>
          <a:lstStyle/>
          <a:p>
            <a:r>
              <a:rPr lang="en-US" dirty="0"/>
              <a:t>Standard 2 &amp; 15 Pregnancy &amp; Diabetes</a:t>
            </a:r>
          </a:p>
        </p:txBody>
      </p:sp>
      <p:pic>
        <p:nvPicPr>
          <p:cNvPr id="5" name="Picture 4" descr="Diabetes Care Cover Image for Volume 49, Issue Supplement_1">
            <a:extLst>
              <a:ext uri="{FF2B5EF4-FFF2-40B4-BE49-F238E27FC236}">
                <a16:creationId xmlns:a16="http://schemas.microsoft.com/office/drawing/2014/main" id="{05D3D193-3303-563F-DB43-7A4676A03C7B}"/>
              </a:ext>
            </a:extLst>
          </p:cNvPr>
          <p:cNvPicPr>
            <a:picLocks noChangeAspect="1"/>
          </p:cNvPicPr>
          <p:nvPr/>
        </p:nvPicPr>
        <p:blipFill>
          <a:blip r:embed="rId2"/>
          <a:stretch>
            <a:fillRect/>
          </a:stretch>
        </p:blipFill>
        <p:spPr>
          <a:xfrm>
            <a:off x="685800" y="1524000"/>
            <a:ext cx="3419068" cy="4497387"/>
          </a:xfrm>
          <a:prstGeom prst="rect">
            <a:avLst/>
          </a:prstGeom>
        </p:spPr>
      </p:pic>
      <p:sp>
        <p:nvSpPr>
          <p:cNvPr id="4" name="Content Placeholder 3">
            <a:extLst>
              <a:ext uri="{FF2B5EF4-FFF2-40B4-BE49-F238E27FC236}">
                <a16:creationId xmlns:a16="http://schemas.microsoft.com/office/drawing/2014/main" id="{9DFF0799-6A5F-F703-025C-6AF63400E2D2}"/>
              </a:ext>
            </a:extLst>
          </p:cNvPr>
          <p:cNvSpPr>
            <a:spLocks noGrp="1"/>
          </p:cNvSpPr>
          <p:nvPr>
            <p:ph sz="half" idx="2"/>
          </p:nvPr>
        </p:nvSpPr>
        <p:spPr/>
        <p:txBody>
          <a:bodyPr/>
          <a:lstStyle/>
          <a:p>
            <a:endParaRPr lang="en-US" dirty="0"/>
          </a:p>
        </p:txBody>
      </p:sp>
    </p:spTree>
    <p:extLst>
      <p:ext uri="{BB962C8B-B14F-4D97-AF65-F5344CB8AC3E}">
        <p14:creationId xmlns:p14="http://schemas.microsoft.com/office/powerpoint/2010/main" val="424179874"/>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692463-A11B-7B99-72FF-E5D9EC7563C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488B4F9-7041-51B1-F194-81915F65103F}"/>
              </a:ext>
            </a:extLst>
          </p:cNvPr>
          <p:cNvSpPr>
            <a:spLocks noGrp="1"/>
          </p:cNvSpPr>
          <p:nvPr>
            <p:ph type="title"/>
          </p:nvPr>
        </p:nvSpPr>
        <p:spPr>
          <a:xfrm>
            <a:off x="457200" y="228600"/>
            <a:ext cx="8229600" cy="990600"/>
          </a:xfrm>
          <a:solidFill>
            <a:srgbClr val="B1D45A"/>
          </a:solidFill>
        </p:spPr>
        <p:txBody>
          <a:bodyPr/>
          <a:lstStyle/>
          <a:p>
            <a:r>
              <a:rPr lang="en-US" dirty="0">
                <a:solidFill>
                  <a:schemeClr val="tx1"/>
                </a:solidFill>
              </a:rPr>
              <a:t>Poll question 6</a:t>
            </a:r>
          </a:p>
        </p:txBody>
      </p:sp>
      <p:sp>
        <p:nvSpPr>
          <p:cNvPr id="3" name="Content Placeholder 2">
            <a:extLst>
              <a:ext uri="{FF2B5EF4-FFF2-40B4-BE49-F238E27FC236}">
                <a16:creationId xmlns:a16="http://schemas.microsoft.com/office/drawing/2014/main" id="{C52A4FE5-DFAD-6896-4D4B-3977D86CAF43}"/>
              </a:ext>
            </a:extLst>
          </p:cNvPr>
          <p:cNvSpPr>
            <a:spLocks noGrp="1"/>
          </p:cNvSpPr>
          <p:nvPr>
            <p:ph sz="quarter" idx="1"/>
          </p:nvPr>
        </p:nvSpPr>
        <p:spPr>
          <a:xfrm>
            <a:off x="457200" y="1140460"/>
            <a:ext cx="6781800" cy="5793740"/>
          </a:xfrm>
        </p:spPr>
        <p:txBody>
          <a:bodyPr>
            <a:normAutofit fontScale="85000" lnSpcReduction="20000"/>
          </a:bodyPr>
          <a:lstStyle/>
          <a:p>
            <a:pPr>
              <a:lnSpc>
                <a:spcPct val="120000"/>
              </a:lnSpc>
            </a:pPr>
            <a:r>
              <a:rPr lang="en-US" dirty="0"/>
              <a:t>What best describes gestational diabetes?</a:t>
            </a:r>
          </a:p>
          <a:p>
            <a:pPr marL="514350" indent="-514350">
              <a:lnSpc>
                <a:spcPct val="120000"/>
              </a:lnSpc>
              <a:buAutoNum type="alphaLcPeriod"/>
            </a:pPr>
            <a:r>
              <a:rPr lang="en-US" dirty="0"/>
              <a:t>Diabetes discovered within the first 12 weeks of pregnancy.</a:t>
            </a:r>
          </a:p>
          <a:p>
            <a:pPr marL="514350" indent="-514350">
              <a:lnSpc>
                <a:spcPct val="120000"/>
              </a:lnSpc>
              <a:buAutoNum type="alphaLcPeriod"/>
            </a:pPr>
            <a:r>
              <a:rPr lang="en-US" dirty="0"/>
              <a:t>Diabetes discovered in the 24-28 weeks of pregnancy.</a:t>
            </a:r>
          </a:p>
          <a:p>
            <a:pPr marL="514350" indent="-514350">
              <a:lnSpc>
                <a:spcPct val="120000"/>
              </a:lnSpc>
              <a:buAutoNum type="alphaLcPeriod"/>
            </a:pPr>
            <a:r>
              <a:rPr lang="en-US" dirty="0"/>
              <a:t>Risk of getting diabetes before pregnancy.</a:t>
            </a:r>
          </a:p>
          <a:p>
            <a:pPr marL="514350" indent="-514350">
              <a:lnSpc>
                <a:spcPct val="120000"/>
              </a:lnSpc>
              <a:buAutoNum type="alphaLcPeriod"/>
            </a:pPr>
            <a:r>
              <a:rPr lang="en-US" dirty="0"/>
              <a:t>Diabetes discovered at any point during pregnancy.</a:t>
            </a:r>
          </a:p>
        </p:txBody>
      </p:sp>
      <p:pic>
        <p:nvPicPr>
          <p:cNvPr id="5" name="Picture 4">
            <a:extLst>
              <a:ext uri="{FF2B5EF4-FFF2-40B4-BE49-F238E27FC236}">
                <a16:creationId xmlns:a16="http://schemas.microsoft.com/office/drawing/2014/main" id="{2B830A8D-F5F6-F120-07DC-BD1AB81F3D8E}"/>
              </a:ext>
            </a:extLst>
          </p:cNvPr>
          <p:cNvPicPr>
            <a:picLocks noChangeAspect="1"/>
          </p:cNvPicPr>
          <p:nvPr/>
        </p:nvPicPr>
        <p:blipFill>
          <a:blip r:embed="rId4"/>
          <a:stretch>
            <a:fillRect/>
          </a:stretch>
        </p:blipFill>
        <p:spPr>
          <a:xfrm>
            <a:off x="7239000" y="1447800"/>
            <a:ext cx="1700931" cy="2017951"/>
          </a:xfrm>
          <a:prstGeom prst="rect">
            <a:avLst/>
          </a:prstGeom>
        </p:spPr>
      </p:pic>
      <p:sp>
        <p:nvSpPr>
          <p:cNvPr id="4" name="Oval 3">
            <a:extLst>
              <a:ext uri="{FF2B5EF4-FFF2-40B4-BE49-F238E27FC236}">
                <a16:creationId xmlns:a16="http://schemas.microsoft.com/office/drawing/2014/main" id="{31368D33-6A38-2A5C-FA3F-CCF370A29F30}"/>
              </a:ext>
            </a:extLst>
          </p:cNvPr>
          <p:cNvSpPr/>
          <p:nvPr/>
        </p:nvSpPr>
        <p:spPr>
          <a:xfrm>
            <a:off x="457200" y="3200400"/>
            <a:ext cx="7620000" cy="1524000"/>
          </a:xfrm>
          <a:prstGeom prst="ellipse">
            <a:avLst/>
          </a:prstGeom>
          <a:noFill/>
          <a:ln w="57150">
            <a:solidFill>
              <a:srgbClr val="7030A0"/>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w="38100">
                <a:solidFill>
                  <a:prstClr val="black"/>
                </a:solidFill>
              </a:ln>
              <a:solidFill>
                <a:prstClr val="white"/>
              </a:solidFill>
              <a:effectLst/>
              <a:uLnTx/>
              <a:uFillTx/>
              <a:latin typeface="Gill Sans MT"/>
              <a:ea typeface="+mn-ea"/>
              <a:cs typeface="+mn-cs"/>
            </a:endParaRPr>
          </a:p>
        </p:txBody>
      </p:sp>
    </p:spTree>
    <p:custDataLst>
      <p:tags r:id="rId1"/>
    </p:custDataLst>
    <p:extLst>
      <p:ext uri="{BB962C8B-B14F-4D97-AF65-F5344CB8AC3E}">
        <p14:creationId xmlns:p14="http://schemas.microsoft.com/office/powerpoint/2010/main" val="27447792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4A2811-37C0-6657-3BED-CA7ACF5424CC}"/>
            </a:ext>
          </a:extLst>
        </p:cNvPr>
        <p:cNvGrpSpPr/>
        <p:nvPr/>
      </p:nvGrpSpPr>
      <p:grpSpPr>
        <a:xfrm>
          <a:off x="0" y="0"/>
          <a:ext cx="0" cy="0"/>
          <a:chOff x="0" y="0"/>
          <a:chExt cx="0" cy="0"/>
        </a:xfrm>
      </p:grpSpPr>
      <p:sp>
        <p:nvSpPr>
          <p:cNvPr id="55298" name="Title 1">
            <a:extLst>
              <a:ext uri="{FF2B5EF4-FFF2-40B4-BE49-F238E27FC236}">
                <a16:creationId xmlns:a16="http://schemas.microsoft.com/office/drawing/2014/main" id="{0076A2DA-E288-5580-399D-21545B4D96DE}"/>
              </a:ext>
            </a:extLst>
          </p:cNvPr>
          <p:cNvSpPr>
            <a:spLocks noGrp="1"/>
          </p:cNvSpPr>
          <p:nvPr>
            <p:ph type="title"/>
          </p:nvPr>
        </p:nvSpPr>
        <p:spPr>
          <a:xfrm>
            <a:off x="457200" y="228600"/>
            <a:ext cx="8229600" cy="1219200"/>
          </a:xfrm>
          <a:solidFill>
            <a:srgbClr val="B1D45A"/>
          </a:solidFill>
        </p:spPr>
        <p:txBody>
          <a:bodyPr>
            <a:normAutofit fontScale="90000"/>
          </a:bodyPr>
          <a:lstStyle/>
          <a:p>
            <a:r>
              <a:rPr lang="en-US" dirty="0">
                <a:solidFill>
                  <a:schemeClr val="tx1"/>
                </a:solidFill>
              </a:rPr>
              <a:t>Rates of Gestational Diabetes (GDM) and Diabetes in Pregnancy increasing</a:t>
            </a:r>
          </a:p>
        </p:txBody>
      </p:sp>
      <p:sp>
        <p:nvSpPr>
          <p:cNvPr id="2" name="Content Placeholder 1">
            <a:extLst>
              <a:ext uri="{FF2B5EF4-FFF2-40B4-BE49-F238E27FC236}">
                <a16:creationId xmlns:a16="http://schemas.microsoft.com/office/drawing/2014/main" id="{F39A8299-826E-DB81-3919-E0D3024830B7}"/>
              </a:ext>
            </a:extLst>
          </p:cNvPr>
          <p:cNvSpPr>
            <a:spLocks noGrp="1"/>
          </p:cNvSpPr>
          <p:nvPr>
            <p:ph sz="quarter" idx="1"/>
          </p:nvPr>
        </p:nvSpPr>
        <p:spPr>
          <a:xfrm>
            <a:off x="457200" y="1600200"/>
            <a:ext cx="4495800" cy="5334000"/>
          </a:xfrm>
        </p:spPr>
        <p:txBody>
          <a:bodyPr>
            <a:noAutofit/>
          </a:bodyPr>
          <a:lstStyle/>
          <a:p>
            <a:pPr>
              <a:defRPr/>
            </a:pPr>
            <a:r>
              <a:rPr lang="en-US" sz="3200" dirty="0"/>
              <a:t>1% to 2% have type 1 or type 2 during pregnancy</a:t>
            </a:r>
          </a:p>
          <a:p>
            <a:pPr>
              <a:defRPr/>
            </a:pPr>
            <a:r>
              <a:rPr lang="en-US" sz="3200" dirty="0"/>
              <a:t>6% to 9% develop GDM</a:t>
            </a:r>
          </a:p>
          <a:p>
            <a:pPr>
              <a:defRPr/>
            </a:pPr>
            <a:r>
              <a:rPr lang="en-US" sz="3200" dirty="0"/>
              <a:t>From 2000 to 2010</a:t>
            </a:r>
          </a:p>
          <a:p>
            <a:pPr lvl="1">
              <a:defRPr/>
            </a:pPr>
            <a:r>
              <a:rPr lang="en-US" sz="2400" dirty="0"/>
              <a:t>GDM rates increased 56%</a:t>
            </a:r>
          </a:p>
          <a:p>
            <a:pPr lvl="1">
              <a:defRPr/>
            </a:pPr>
            <a:r>
              <a:rPr lang="en-US" sz="2400" dirty="0"/>
              <a:t>Type 1 or type 2 before pregnancy increased 37%.</a:t>
            </a:r>
          </a:p>
          <a:p>
            <a:pPr>
              <a:defRPr/>
            </a:pPr>
            <a:endParaRPr lang="en-US" sz="3200" dirty="0"/>
          </a:p>
          <a:p>
            <a:pPr>
              <a:defRPr/>
            </a:pPr>
            <a:endParaRPr lang="en-US" dirty="0"/>
          </a:p>
        </p:txBody>
      </p:sp>
      <p:sp>
        <p:nvSpPr>
          <p:cNvPr id="3" name="Content Placeholder 2">
            <a:extLst>
              <a:ext uri="{FF2B5EF4-FFF2-40B4-BE49-F238E27FC236}">
                <a16:creationId xmlns:a16="http://schemas.microsoft.com/office/drawing/2014/main" id="{5D878B9D-B40E-9DD6-9B03-581A61CB6670}"/>
              </a:ext>
            </a:extLst>
          </p:cNvPr>
          <p:cNvSpPr>
            <a:spLocks noGrp="1"/>
          </p:cNvSpPr>
          <p:nvPr>
            <p:ph sz="quarter" idx="2"/>
          </p:nvPr>
        </p:nvSpPr>
        <p:spPr>
          <a:xfrm>
            <a:off x="5333999" y="1636776"/>
            <a:ext cx="3339846" cy="3584448"/>
          </a:xfrm>
        </p:spPr>
        <p:txBody>
          <a:bodyPr>
            <a:normAutofit fontScale="70000" lnSpcReduction="20000"/>
          </a:bodyPr>
          <a:lstStyle/>
          <a:p>
            <a:r>
              <a:rPr lang="en-US" dirty="0"/>
              <a:t>Asian and Hispanic women have higher rates of GDM</a:t>
            </a:r>
          </a:p>
          <a:p>
            <a:r>
              <a:rPr lang="en-US" dirty="0"/>
              <a:t>Black and Hispanic women have higher rates of type 1 or type 2 diabetes during pregnancy.</a:t>
            </a:r>
          </a:p>
          <a:p>
            <a:endParaRPr lang="en-US" dirty="0"/>
          </a:p>
        </p:txBody>
      </p:sp>
      <p:pic>
        <p:nvPicPr>
          <p:cNvPr id="55299" name="Picture 9" descr="C:\Documents and Settings\Owner\Local Settings\Temporary Internet Files\Content.IE5\PUKT6R4U\MP900443093[1].jpg">
            <a:extLst>
              <a:ext uri="{FF2B5EF4-FFF2-40B4-BE49-F238E27FC236}">
                <a16:creationId xmlns:a16="http://schemas.microsoft.com/office/drawing/2014/main" id="{455F6FA2-020C-4A87-32C6-DD0C041BE3A3}"/>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260973" y="4854804"/>
            <a:ext cx="1485899" cy="198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a:extLst>
              <a:ext uri="{FF2B5EF4-FFF2-40B4-BE49-F238E27FC236}">
                <a16:creationId xmlns:a16="http://schemas.microsoft.com/office/drawing/2014/main" id="{2F405FBE-2C12-8CB1-F928-B58267797368}"/>
              </a:ext>
            </a:extLst>
          </p:cNvPr>
          <p:cNvSpPr/>
          <p:nvPr/>
        </p:nvSpPr>
        <p:spPr>
          <a:xfrm>
            <a:off x="304800" y="5845404"/>
            <a:ext cx="5638800" cy="923330"/>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Gill Sans MT"/>
                <a:ea typeface="+mn-ea"/>
                <a:cs typeface="+mn-cs"/>
              </a:rPr>
              <a:t>CDC https://www.cdc.gov/reproductivehealth/maternalinfanthealth/diabetes-during-pregnancy.htm</a:t>
            </a:r>
          </a:p>
        </p:txBody>
      </p:sp>
    </p:spTree>
    <p:custDataLst>
      <p:tags r:id="rId1"/>
    </p:custDataLst>
    <p:extLst>
      <p:ext uri="{BB962C8B-B14F-4D97-AF65-F5344CB8AC3E}">
        <p14:creationId xmlns:p14="http://schemas.microsoft.com/office/powerpoint/2010/main" val="14214587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2C06F9-27B0-47DE-A525-CA8C7993532B}"/>
              </a:ext>
            </a:extLst>
          </p:cNvPr>
          <p:cNvSpPr>
            <a:spLocks noGrp="1"/>
          </p:cNvSpPr>
          <p:nvPr>
            <p:ph type="title"/>
          </p:nvPr>
        </p:nvSpPr>
        <p:spPr>
          <a:xfrm>
            <a:off x="457200" y="152400"/>
            <a:ext cx="8229600" cy="990600"/>
          </a:xfrm>
        </p:spPr>
        <p:txBody>
          <a:bodyPr anchor="b">
            <a:normAutofit/>
          </a:bodyPr>
          <a:lstStyle/>
          <a:p>
            <a:r>
              <a:rPr lang="en-US" dirty="0"/>
              <a:t>What motivated you to attend?</a:t>
            </a:r>
          </a:p>
        </p:txBody>
      </p:sp>
      <p:pic>
        <p:nvPicPr>
          <p:cNvPr id="4" name="Picture 3">
            <a:extLst>
              <a:ext uri="{FF2B5EF4-FFF2-40B4-BE49-F238E27FC236}">
                <a16:creationId xmlns:a16="http://schemas.microsoft.com/office/drawing/2014/main" id="{84E8D24E-200C-47B8-945E-CF32DCF9AB14}"/>
              </a:ext>
            </a:extLst>
          </p:cNvPr>
          <p:cNvPicPr>
            <a:picLocks noChangeAspect="1"/>
          </p:cNvPicPr>
          <p:nvPr/>
        </p:nvPicPr>
        <p:blipFill>
          <a:blip r:embed="rId3"/>
          <a:stretch>
            <a:fillRect/>
          </a:stretch>
        </p:blipFill>
        <p:spPr>
          <a:xfrm>
            <a:off x="457200" y="1229487"/>
            <a:ext cx="8229600" cy="4917186"/>
          </a:xfrm>
          <a:prstGeom prst="rect">
            <a:avLst/>
          </a:prstGeom>
          <a:noFill/>
        </p:spPr>
      </p:pic>
      <p:pic>
        <p:nvPicPr>
          <p:cNvPr id="5" name="Picture 4">
            <a:extLst>
              <a:ext uri="{FF2B5EF4-FFF2-40B4-BE49-F238E27FC236}">
                <a16:creationId xmlns:a16="http://schemas.microsoft.com/office/drawing/2014/main" id="{3D8BC801-765B-6477-9687-A0B166F8D4C2}"/>
              </a:ext>
            </a:extLst>
          </p:cNvPr>
          <p:cNvPicPr>
            <a:picLocks noChangeAspect="1"/>
          </p:cNvPicPr>
          <p:nvPr/>
        </p:nvPicPr>
        <p:blipFill>
          <a:blip r:embed="rId4"/>
          <a:stretch>
            <a:fillRect/>
          </a:stretch>
        </p:blipFill>
        <p:spPr>
          <a:xfrm>
            <a:off x="351976" y="1266063"/>
            <a:ext cx="8334824" cy="5134737"/>
          </a:xfrm>
          <a:prstGeom prst="rect">
            <a:avLst/>
          </a:prstGeom>
        </p:spPr>
      </p:pic>
      <p:pic>
        <p:nvPicPr>
          <p:cNvPr id="6" name="Picture 5">
            <a:extLst>
              <a:ext uri="{FF2B5EF4-FFF2-40B4-BE49-F238E27FC236}">
                <a16:creationId xmlns:a16="http://schemas.microsoft.com/office/drawing/2014/main" id="{1C3881A2-C7DA-4D53-A8EF-3A6D17279143}"/>
              </a:ext>
            </a:extLst>
          </p:cNvPr>
          <p:cNvPicPr>
            <a:picLocks noChangeAspect="1"/>
          </p:cNvPicPr>
          <p:nvPr/>
        </p:nvPicPr>
        <p:blipFill>
          <a:blip r:embed="rId5"/>
          <a:stretch>
            <a:fillRect/>
          </a:stretch>
        </p:blipFill>
        <p:spPr>
          <a:xfrm>
            <a:off x="838200" y="1266063"/>
            <a:ext cx="6932808" cy="3514555"/>
          </a:xfrm>
          <a:prstGeom prst="rect">
            <a:avLst/>
          </a:prstGeom>
        </p:spPr>
      </p:pic>
      <p:pic>
        <p:nvPicPr>
          <p:cNvPr id="7" name="Picture 6">
            <a:extLst>
              <a:ext uri="{FF2B5EF4-FFF2-40B4-BE49-F238E27FC236}">
                <a16:creationId xmlns:a16="http://schemas.microsoft.com/office/drawing/2014/main" id="{A81B0F2E-E7AB-1DF4-B118-4930A15F08E3}"/>
              </a:ext>
            </a:extLst>
          </p:cNvPr>
          <p:cNvPicPr>
            <a:picLocks noChangeAspect="1"/>
          </p:cNvPicPr>
          <p:nvPr/>
        </p:nvPicPr>
        <p:blipFill>
          <a:blip r:embed="rId6"/>
          <a:stretch>
            <a:fillRect/>
          </a:stretch>
        </p:blipFill>
        <p:spPr>
          <a:xfrm>
            <a:off x="364676" y="1266063"/>
            <a:ext cx="7953824" cy="3527907"/>
          </a:xfrm>
          <a:prstGeom prst="rect">
            <a:avLst/>
          </a:prstGeom>
        </p:spPr>
      </p:pic>
      <p:sp>
        <p:nvSpPr>
          <p:cNvPr id="9" name="TextBox 8">
            <a:extLst>
              <a:ext uri="{FF2B5EF4-FFF2-40B4-BE49-F238E27FC236}">
                <a16:creationId xmlns:a16="http://schemas.microsoft.com/office/drawing/2014/main" id="{A21B9AD3-6A1A-474F-2C15-FC47402175AF}"/>
              </a:ext>
            </a:extLst>
          </p:cNvPr>
          <p:cNvSpPr txBox="1"/>
          <p:nvPr/>
        </p:nvSpPr>
        <p:spPr>
          <a:xfrm>
            <a:off x="1104204" y="6400800"/>
            <a:ext cx="6400800" cy="369332"/>
          </a:xfrm>
          <a:prstGeom prst="rect">
            <a:avLst/>
          </a:prstGeom>
          <a:noFill/>
        </p:spPr>
        <p:txBody>
          <a:bodyPr wrap="square">
            <a:spAutoFit/>
          </a:bodyPr>
          <a:lstStyle/>
          <a:p>
            <a:r>
              <a:rPr lang="en-US" b="0" i="0" dirty="0">
                <a:solidFill>
                  <a:srgbClr val="C00000"/>
                </a:solidFill>
                <a:effectLst/>
                <a:latin typeface="Zoho_Puvi_Regular"/>
              </a:rPr>
              <a:t>“</a:t>
            </a:r>
            <a:r>
              <a:rPr lang="en-US" b="0" i="1" dirty="0">
                <a:solidFill>
                  <a:srgbClr val="C00000"/>
                </a:solidFill>
                <a:effectLst/>
                <a:latin typeface="Zoho_Puvi_Regular"/>
              </a:rPr>
              <a:t>I attend this conference either in person or virtually every 1-2 yrs”</a:t>
            </a:r>
            <a:endParaRPr lang="en-US" i="1" dirty="0">
              <a:solidFill>
                <a:srgbClr val="C00000"/>
              </a:solidFill>
            </a:endParaRPr>
          </a:p>
        </p:txBody>
      </p:sp>
    </p:spTree>
    <p:extLst>
      <p:ext uri="{BB962C8B-B14F-4D97-AF65-F5344CB8AC3E}">
        <p14:creationId xmlns:p14="http://schemas.microsoft.com/office/powerpoint/2010/main" val="8709820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40F4A2-DEFD-1660-4098-35DBCFD6C99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9F73458-123B-0F32-562A-D403C3598C33}"/>
              </a:ext>
            </a:extLst>
          </p:cNvPr>
          <p:cNvSpPr>
            <a:spLocks noGrp="1"/>
          </p:cNvSpPr>
          <p:nvPr>
            <p:ph type="title"/>
          </p:nvPr>
        </p:nvSpPr>
        <p:spPr>
          <a:solidFill>
            <a:srgbClr val="B1D45A"/>
          </a:solidFill>
        </p:spPr>
        <p:txBody>
          <a:bodyPr/>
          <a:lstStyle/>
          <a:p>
            <a:r>
              <a:rPr lang="en-US" dirty="0">
                <a:solidFill>
                  <a:schemeClr val="tx1"/>
                </a:solidFill>
              </a:rPr>
              <a:t>Screening in Early Pregnancy</a:t>
            </a:r>
          </a:p>
        </p:txBody>
      </p:sp>
      <p:sp>
        <p:nvSpPr>
          <p:cNvPr id="3" name="Content Placeholder 2">
            <a:extLst>
              <a:ext uri="{FF2B5EF4-FFF2-40B4-BE49-F238E27FC236}">
                <a16:creationId xmlns:a16="http://schemas.microsoft.com/office/drawing/2014/main" id="{872CA88B-EAB5-9E93-73DA-A7A2584BB1E0}"/>
              </a:ext>
            </a:extLst>
          </p:cNvPr>
          <p:cNvSpPr>
            <a:spLocks noGrp="1"/>
          </p:cNvSpPr>
          <p:nvPr>
            <p:ph sz="quarter" idx="1"/>
          </p:nvPr>
        </p:nvSpPr>
        <p:spPr/>
        <p:txBody>
          <a:bodyPr/>
          <a:lstStyle/>
          <a:p>
            <a:r>
              <a:rPr lang="en-US" dirty="0"/>
              <a:t>Before 15 weeks, screen those with </a:t>
            </a:r>
            <a:r>
              <a:rPr lang="en-US" b="1" dirty="0"/>
              <a:t>risk factors </a:t>
            </a:r>
            <a:r>
              <a:rPr lang="en-US" dirty="0"/>
              <a:t>(B)</a:t>
            </a:r>
          </a:p>
        </p:txBody>
      </p:sp>
      <p:sp>
        <p:nvSpPr>
          <p:cNvPr id="4" name="Content Placeholder 3">
            <a:extLst>
              <a:ext uri="{FF2B5EF4-FFF2-40B4-BE49-F238E27FC236}">
                <a16:creationId xmlns:a16="http://schemas.microsoft.com/office/drawing/2014/main" id="{4B027C97-6444-E094-6B08-DB057F9FB080}"/>
              </a:ext>
            </a:extLst>
          </p:cNvPr>
          <p:cNvSpPr>
            <a:spLocks noGrp="1"/>
          </p:cNvSpPr>
          <p:nvPr>
            <p:ph sz="quarter" idx="2"/>
          </p:nvPr>
        </p:nvSpPr>
        <p:spPr/>
        <p:txBody>
          <a:bodyPr/>
          <a:lstStyle/>
          <a:p>
            <a:r>
              <a:rPr lang="en-US" dirty="0"/>
              <a:t>Consider screening </a:t>
            </a:r>
            <a:r>
              <a:rPr lang="en-US" b="1" dirty="0"/>
              <a:t>everyone</a:t>
            </a:r>
            <a:r>
              <a:rPr lang="en-US" dirty="0"/>
              <a:t> before 15 weeks (E)</a:t>
            </a:r>
          </a:p>
        </p:txBody>
      </p:sp>
      <p:sp>
        <p:nvSpPr>
          <p:cNvPr id="6" name="TextBox 5">
            <a:extLst>
              <a:ext uri="{FF2B5EF4-FFF2-40B4-BE49-F238E27FC236}">
                <a16:creationId xmlns:a16="http://schemas.microsoft.com/office/drawing/2014/main" id="{40686D8B-22E9-FD7A-786F-BA4020CDB9C2}"/>
              </a:ext>
            </a:extLst>
          </p:cNvPr>
          <p:cNvSpPr txBox="1"/>
          <p:nvPr/>
        </p:nvSpPr>
        <p:spPr>
          <a:xfrm>
            <a:off x="650748" y="3124200"/>
            <a:ext cx="7696200" cy="2830775"/>
          </a:xfrm>
          <a:prstGeom prst="rect">
            <a:avLst/>
          </a:prstGeom>
          <a:noFill/>
        </p:spPr>
        <p:txBody>
          <a:bodyPr wrap="square">
            <a:spAutoFit/>
          </a:bodyPr>
          <a:lstStyle/>
          <a:p>
            <a:pPr marL="457200" marR="0" lvl="0" indent="-457200" algn="l" defTabSz="914400" rtl="0" eaLnBrk="0" fontAlgn="base" latinLnBrk="0" hangingPunct="0">
              <a:lnSpc>
                <a:spcPct val="120000"/>
              </a:lnSpc>
              <a:spcBef>
                <a:spcPct val="0"/>
              </a:spcBef>
              <a:spcAft>
                <a:spcPct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prstClr val="black"/>
                </a:solidFill>
                <a:effectLst/>
                <a:uLnTx/>
                <a:uFillTx/>
                <a:latin typeface="Arial" pitchFamily="34" charset="0"/>
                <a:ea typeface="+mn-ea"/>
                <a:cs typeface="+mn-cs"/>
              </a:rPr>
              <a:t>If BG in normal range, recheck at 24-28 weeks for Gestational Diabetes using OGTT</a:t>
            </a:r>
          </a:p>
          <a:p>
            <a:pPr marL="0" marR="0" lvl="0" indent="0" algn="l" defTabSz="914400" rtl="0" eaLnBrk="0" fontAlgn="base" latinLnBrk="0" hangingPunct="0">
              <a:lnSpc>
                <a:spcPct val="120000"/>
              </a:lnSpc>
              <a:spcBef>
                <a:spcPct val="0"/>
              </a:spcBef>
              <a:spcAft>
                <a:spcPct val="0"/>
              </a:spcAft>
              <a:buClrTx/>
              <a:buSzTx/>
              <a:buFontTx/>
              <a:buNone/>
              <a:tabLst/>
              <a:defRPr/>
            </a:pPr>
            <a:endParaRPr kumimoji="0" lang="en-US" sz="2800" b="0" i="0" u="none" strike="noStrike" kern="1200" cap="none" spc="0" normalizeH="0" baseline="0" noProof="0" dirty="0">
              <a:ln>
                <a:noFill/>
              </a:ln>
              <a:solidFill>
                <a:prstClr val="black"/>
              </a:solidFill>
              <a:effectLst/>
              <a:uLnTx/>
              <a:uFillTx/>
              <a:latin typeface="Arial" pitchFamily="34" charset="0"/>
              <a:ea typeface="+mn-ea"/>
              <a:cs typeface="+mn-cs"/>
            </a:endParaRPr>
          </a:p>
          <a:p>
            <a:pPr marL="342900" marR="0" lvl="0" indent="-342900" algn="l" defTabSz="914400" rtl="0" eaLnBrk="0" fontAlgn="base" latinLnBrk="0" hangingPunct="0">
              <a:lnSpc>
                <a:spcPct val="110000"/>
              </a:lnSpc>
              <a:spcBef>
                <a:spcPct val="0"/>
              </a:spcBef>
              <a:spcAft>
                <a:spcPct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70C0"/>
                </a:solidFill>
                <a:effectLst/>
                <a:uLnTx/>
                <a:uFillTx/>
                <a:latin typeface="Arial" pitchFamily="34" charset="0"/>
                <a:ea typeface="+mn-ea"/>
                <a:cs typeface="+mn-cs"/>
              </a:rPr>
              <a:t>If fasting BG 110+ or A1C 5.9%+</a:t>
            </a:r>
          </a:p>
          <a:p>
            <a:pPr marL="800100" marR="0" lvl="1" indent="-342900" algn="l" defTabSz="914400" rtl="0" eaLnBrk="0" fontAlgn="base" latinLnBrk="0" hangingPunct="0">
              <a:lnSpc>
                <a:spcPct val="110000"/>
              </a:lnSpc>
              <a:spcBef>
                <a:spcPct val="0"/>
              </a:spcBef>
              <a:spcAft>
                <a:spcPct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Arial" pitchFamily="34" charset="0"/>
                <a:ea typeface="+mn-ea"/>
                <a:cs typeface="+mn-cs"/>
              </a:rPr>
              <a:t>At higher risk of adverse outcomes and more likely to experience GDM and need insulin.</a:t>
            </a:r>
          </a:p>
        </p:txBody>
      </p:sp>
      <p:sp>
        <p:nvSpPr>
          <p:cNvPr id="7" name="TextBox 6">
            <a:extLst>
              <a:ext uri="{FF2B5EF4-FFF2-40B4-BE49-F238E27FC236}">
                <a16:creationId xmlns:a16="http://schemas.microsoft.com/office/drawing/2014/main" id="{ED01E739-503F-F861-17C1-78A97B797204}"/>
              </a:ext>
            </a:extLst>
          </p:cNvPr>
          <p:cNvSpPr txBox="1"/>
          <p:nvPr/>
        </p:nvSpPr>
        <p:spPr>
          <a:xfrm>
            <a:off x="381000" y="6271967"/>
            <a:ext cx="7696200" cy="461665"/>
          </a:xfrm>
          <a:prstGeom prst="rect">
            <a:avLst/>
          </a:prstGeom>
          <a:noFill/>
        </p:spPr>
        <p:txBody>
          <a:bodyPr wrap="square" lIns="91440" tIns="45720" rIns="91440" bIns="45720" anchor="t">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Arial"/>
                <a:ea typeface="+mn-ea"/>
                <a:cs typeface="Arial"/>
              </a:rPr>
              <a:t>2. </a:t>
            </a:r>
            <a:r>
              <a:rPr kumimoji="0" lang="en-US" sz="1200" b="0" i="0" u="none" strike="noStrike" kern="1200" cap="none" spc="0" normalizeH="0" baseline="0" noProof="0" dirty="0">
                <a:ln>
                  <a:noFill/>
                </a:ln>
                <a:solidFill>
                  <a:prstClr val="black"/>
                </a:solidFill>
                <a:effectLst/>
                <a:uLnTx/>
                <a:uFillTx/>
                <a:latin typeface="Arial" pitchFamily="34" charset="0"/>
                <a:ea typeface="+mn-ea"/>
                <a:cs typeface="+mn-cs"/>
              </a:rPr>
              <a:t> Diagnosis and Classification of Diabetes: Standards of Care in Diabetes—2026 Diabetes Care 2026;49(Suppl. 1):S27–S49 | https://doi.org/10.2337/dc26-S002</a:t>
            </a:r>
          </a:p>
        </p:txBody>
      </p:sp>
    </p:spTree>
    <p:extLst>
      <p:ext uri="{BB962C8B-B14F-4D97-AF65-F5344CB8AC3E}">
        <p14:creationId xmlns:p14="http://schemas.microsoft.com/office/powerpoint/2010/main" val="24631069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6950BFC3-D8DA-4A85-94F7-54DA5524770B}">
      <p188:commentRel xmlns:p188="http://schemas.microsoft.com/office/powerpoint/2018/8/main" r:id="rId3"/>
    </p:ext>
  </p:extLst>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DF8645-3C6D-A428-7607-70CF6FCFE66E}"/>
            </a:ext>
          </a:extLst>
        </p:cNvPr>
        <p:cNvGrpSpPr/>
        <p:nvPr/>
      </p:nvGrpSpPr>
      <p:grpSpPr>
        <a:xfrm>
          <a:off x="0" y="0"/>
          <a:ext cx="0" cy="0"/>
          <a:chOff x="0" y="0"/>
          <a:chExt cx="0" cy="0"/>
        </a:xfrm>
      </p:grpSpPr>
      <p:sp>
        <p:nvSpPr>
          <p:cNvPr id="55298" name="Title 1">
            <a:extLst>
              <a:ext uri="{FF2B5EF4-FFF2-40B4-BE49-F238E27FC236}">
                <a16:creationId xmlns:a16="http://schemas.microsoft.com/office/drawing/2014/main" id="{5AC9A21E-9170-360D-78B7-B3309E7A2A59}"/>
              </a:ext>
            </a:extLst>
          </p:cNvPr>
          <p:cNvSpPr>
            <a:spLocks noGrp="1"/>
          </p:cNvSpPr>
          <p:nvPr>
            <p:ph type="title"/>
          </p:nvPr>
        </p:nvSpPr>
        <p:spPr>
          <a:xfrm>
            <a:off x="356396" y="76200"/>
            <a:ext cx="8254204" cy="1600200"/>
          </a:xfrm>
          <a:solidFill>
            <a:srgbClr val="B1D45A"/>
          </a:solidFill>
        </p:spPr>
        <p:txBody>
          <a:bodyPr>
            <a:normAutofit/>
          </a:bodyPr>
          <a:lstStyle/>
          <a:p>
            <a:r>
              <a:rPr lang="en-US" dirty="0">
                <a:solidFill>
                  <a:schemeClr val="tx1"/>
                </a:solidFill>
              </a:rPr>
              <a:t>Gestational DM ~ 9% of all Pregnancies</a:t>
            </a:r>
          </a:p>
        </p:txBody>
      </p:sp>
      <p:sp>
        <p:nvSpPr>
          <p:cNvPr id="2" name="Content Placeholder 1">
            <a:extLst>
              <a:ext uri="{FF2B5EF4-FFF2-40B4-BE49-F238E27FC236}">
                <a16:creationId xmlns:a16="http://schemas.microsoft.com/office/drawing/2014/main" id="{1ACC9DEB-93D7-1398-F42D-676A6C9EBA11}"/>
              </a:ext>
            </a:extLst>
          </p:cNvPr>
          <p:cNvSpPr>
            <a:spLocks noGrp="1"/>
          </p:cNvSpPr>
          <p:nvPr>
            <p:ph idx="1"/>
          </p:nvPr>
        </p:nvSpPr>
        <p:spPr>
          <a:xfrm>
            <a:off x="356396" y="1920732"/>
            <a:ext cx="4825204" cy="4512851"/>
          </a:xfrm>
        </p:spPr>
        <p:txBody>
          <a:bodyPr>
            <a:noAutofit/>
          </a:bodyPr>
          <a:lstStyle/>
          <a:p>
            <a:pPr>
              <a:defRPr/>
            </a:pPr>
            <a:r>
              <a:rPr lang="en-US" sz="3200" dirty="0"/>
              <a:t>Detected at 24-28 weeks </a:t>
            </a:r>
            <a:r>
              <a:rPr lang="en-US" sz="2800" dirty="0"/>
              <a:t>of pregnancy (most insulin resistant phase)</a:t>
            </a:r>
          </a:p>
          <a:p>
            <a:pPr>
              <a:defRPr/>
            </a:pPr>
            <a:r>
              <a:rPr lang="en-US" sz="2800" dirty="0"/>
              <a:t>Rates are increasing:</a:t>
            </a:r>
          </a:p>
          <a:p>
            <a:pPr lvl="1">
              <a:defRPr/>
            </a:pPr>
            <a:r>
              <a:rPr lang="en-US" sz="2000" dirty="0"/>
              <a:t>Women getting pregnant later</a:t>
            </a:r>
          </a:p>
          <a:p>
            <a:pPr lvl="1">
              <a:defRPr/>
            </a:pPr>
            <a:r>
              <a:rPr lang="en-US" sz="2000" dirty="0"/>
              <a:t>Higher rates of obesity </a:t>
            </a:r>
          </a:p>
          <a:p>
            <a:pPr>
              <a:defRPr/>
            </a:pPr>
            <a:r>
              <a:rPr lang="en-US" sz="2800" dirty="0"/>
              <a:t>50% chance of getting diabetes post delivery</a:t>
            </a:r>
          </a:p>
          <a:p>
            <a:pPr>
              <a:defRPr/>
            </a:pPr>
            <a:r>
              <a:rPr lang="en-US" sz="2800" dirty="0"/>
              <a:t>Offspring at greater risk of insulin resistance and diabetes</a:t>
            </a:r>
            <a:endParaRPr lang="en-US" sz="2400" dirty="0"/>
          </a:p>
        </p:txBody>
      </p:sp>
      <p:pic>
        <p:nvPicPr>
          <p:cNvPr id="55299" name="Picture 9" descr="C:\Documents and Settings\Owner\Local Settings\Temporary Internet Files\Content.IE5\PUKT6R4U\MP900443093[1].jpg">
            <a:extLst>
              <a:ext uri="{FF2B5EF4-FFF2-40B4-BE49-F238E27FC236}">
                <a16:creationId xmlns:a16="http://schemas.microsoft.com/office/drawing/2014/main" id="{6A7C9834-971F-38B9-278F-C35350EDA78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0" y="2133600"/>
            <a:ext cx="3065337" cy="40871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31025629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D3015A-D7E7-083D-28BD-E8C9BEF0624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742F0A4-C9EF-8C33-3440-6FD6D9157788}"/>
              </a:ext>
            </a:extLst>
          </p:cNvPr>
          <p:cNvSpPr>
            <a:spLocks noGrp="1"/>
          </p:cNvSpPr>
          <p:nvPr>
            <p:ph type="title"/>
          </p:nvPr>
        </p:nvSpPr>
        <p:spPr>
          <a:xfrm>
            <a:off x="457200" y="152400"/>
            <a:ext cx="8229600" cy="1066800"/>
          </a:xfrm>
        </p:spPr>
        <p:txBody>
          <a:bodyPr>
            <a:normAutofit/>
          </a:bodyPr>
          <a:lstStyle/>
          <a:p>
            <a:r>
              <a:rPr lang="en-US" dirty="0"/>
              <a:t>Glucose Monitoring in Pregnancy</a:t>
            </a:r>
          </a:p>
        </p:txBody>
      </p:sp>
      <p:sp>
        <p:nvSpPr>
          <p:cNvPr id="3" name="Content Placeholder 2">
            <a:extLst>
              <a:ext uri="{FF2B5EF4-FFF2-40B4-BE49-F238E27FC236}">
                <a16:creationId xmlns:a16="http://schemas.microsoft.com/office/drawing/2014/main" id="{498A772A-15F1-0B8F-EDE2-473C985B395E}"/>
              </a:ext>
            </a:extLst>
          </p:cNvPr>
          <p:cNvSpPr>
            <a:spLocks noGrp="1"/>
          </p:cNvSpPr>
          <p:nvPr>
            <p:ph sz="quarter" idx="1"/>
          </p:nvPr>
        </p:nvSpPr>
        <p:spPr>
          <a:xfrm>
            <a:off x="457200" y="1245577"/>
            <a:ext cx="6705600" cy="5127331"/>
          </a:xfrm>
        </p:spPr>
        <p:txBody>
          <a:bodyPr vert="horz" lIns="91440" tIns="45720" rIns="91440" bIns="45720" anchor="t">
            <a:noAutofit/>
          </a:bodyPr>
          <a:lstStyle/>
          <a:p>
            <a:r>
              <a:rPr lang="en-US" sz="2800" dirty="0"/>
              <a:t>Check FBG and 1 or 2 hour PPG</a:t>
            </a:r>
          </a:p>
          <a:p>
            <a:r>
              <a:rPr lang="en-US" sz="2800" dirty="0"/>
              <a:t>Pre-existing type 1, need to also check premeal BG</a:t>
            </a:r>
          </a:p>
          <a:p>
            <a:r>
              <a:rPr lang="en-US" sz="2800" dirty="0"/>
              <a:t>CGM can help to achieve A1C targets when used in addition to pre- and postprandial glucose monitoring</a:t>
            </a:r>
          </a:p>
          <a:p>
            <a:r>
              <a:rPr lang="en-US" sz="2800" dirty="0"/>
              <a:t>Recommended for T1D and may be beneficial for other types of diabetes in pregnancy</a:t>
            </a:r>
          </a:p>
          <a:p>
            <a:pPr lvl="1"/>
            <a:r>
              <a:rPr lang="en-US" sz="2800" dirty="0">
                <a:latin typeface="Calibri"/>
                <a:ea typeface="Calibri"/>
                <a:cs typeface="Calibri"/>
              </a:rPr>
              <a:t>Can reduce macrosomia and neonatal hypoglycemia in pregnancy complicated by type 1 diabetes.  </a:t>
            </a:r>
          </a:p>
        </p:txBody>
      </p:sp>
      <p:pic>
        <p:nvPicPr>
          <p:cNvPr id="6" name="Picture 5" descr="A picture containing person, holding, hand&#10;&#10;Description automatically generated">
            <a:extLst>
              <a:ext uri="{FF2B5EF4-FFF2-40B4-BE49-F238E27FC236}">
                <a16:creationId xmlns:a16="http://schemas.microsoft.com/office/drawing/2014/main" id="{CE9C8FE2-318B-BD54-7E77-A7DEFC709FA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162800" y="1452562"/>
            <a:ext cx="1685925" cy="1685925"/>
          </a:xfrm>
          <a:prstGeom prst="rect">
            <a:avLst/>
          </a:prstGeom>
        </p:spPr>
      </p:pic>
      <p:sp>
        <p:nvSpPr>
          <p:cNvPr id="4" name="TextBox 3">
            <a:extLst>
              <a:ext uri="{FF2B5EF4-FFF2-40B4-BE49-F238E27FC236}">
                <a16:creationId xmlns:a16="http://schemas.microsoft.com/office/drawing/2014/main" id="{5F00588E-1BB9-FE1A-185A-1C94EC3779A9}"/>
              </a:ext>
            </a:extLst>
          </p:cNvPr>
          <p:cNvSpPr txBox="1"/>
          <p:nvPr/>
        </p:nvSpPr>
        <p:spPr>
          <a:xfrm>
            <a:off x="4191000" y="6294079"/>
            <a:ext cx="5029200" cy="461665"/>
          </a:xfrm>
          <a:prstGeom prst="rect">
            <a:avLst/>
          </a:prstGeom>
          <a:noFill/>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Gill Sans MT"/>
                <a:ea typeface="+mn-ea"/>
                <a:cs typeface="+mn-cs"/>
              </a:rPr>
              <a:t>15. Management of Diabetes in Pregnancy: Standards of Care in Diabetes—2026 Diabetes Care 2026;49(Suppl. 1):S321–S338</a:t>
            </a:r>
          </a:p>
        </p:txBody>
      </p:sp>
    </p:spTree>
    <p:extLst>
      <p:ext uri="{BB962C8B-B14F-4D97-AF65-F5344CB8AC3E}">
        <p14:creationId xmlns:p14="http://schemas.microsoft.com/office/powerpoint/2010/main" val="1970617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6950BFC3-D8DA-4A85-94F7-54DA5524770B}">
      <p188:commentRel xmlns:p188="http://schemas.microsoft.com/office/powerpoint/2018/8/main" r:id="rId3"/>
    </p:ext>
  </p:extLst>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92EA05-BC1C-A67D-9FF3-C84608808AE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C54ABB8-F5AC-9CBD-89F4-EE9F6B3A1BE1}"/>
              </a:ext>
            </a:extLst>
          </p:cNvPr>
          <p:cNvSpPr>
            <a:spLocks noGrp="1"/>
          </p:cNvSpPr>
          <p:nvPr>
            <p:ph type="title"/>
          </p:nvPr>
        </p:nvSpPr>
        <p:spPr>
          <a:solidFill>
            <a:srgbClr val="B1D45A"/>
          </a:solidFill>
        </p:spPr>
        <p:txBody>
          <a:bodyPr/>
          <a:lstStyle/>
          <a:p>
            <a:r>
              <a:rPr lang="en-US" dirty="0">
                <a:solidFill>
                  <a:schemeClr val="tx1"/>
                </a:solidFill>
              </a:rPr>
              <a:t>Glucose Targets in Pregnancy</a:t>
            </a:r>
          </a:p>
        </p:txBody>
      </p:sp>
      <p:graphicFrame>
        <p:nvGraphicFramePr>
          <p:cNvPr id="7" name="Content Placeholder 6">
            <a:extLst>
              <a:ext uri="{FF2B5EF4-FFF2-40B4-BE49-F238E27FC236}">
                <a16:creationId xmlns:a16="http://schemas.microsoft.com/office/drawing/2014/main" id="{42FDC8F5-CB69-F338-3376-59BED0AFD41D}"/>
              </a:ext>
            </a:extLst>
          </p:cNvPr>
          <p:cNvGraphicFramePr>
            <a:graphicFrameLocks noGrp="1"/>
          </p:cNvGraphicFramePr>
          <p:nvPr>
            <p:ph idx="4294967295"/>
          </p:nvPr>
        </p:nvGraphicFramePr>
        <p:xfrm>
          <a:off x="304800" y="2144488"/>
          <a:ext cx="8607972" cy="2839927"/>
        </p:xfrm>
        <a:graphic>
          <a:graphicData uri="http://schemas.openxmlformats.org/drawingml/2006/table">
            <a:tbl>
              <a:tblPr firstRow="1" bandRow="1">
                <a:tableStyleId>{5C22544A-7EE6-4342-B048-85BDC9FD1C3A}</a:tableStyleId>
              </a:tblPr>
              <a:tblGrid>
                <a:gridCol w="2151993">
                  <a:extLst>
                    <a:ext uri="{9D8B030D-6E8A-4147-A177-3AD203B41FA5}">
                      <a16:colId xmlns:a16="http://schemas.microsoft.com/office/drawing/2014/main" val="13382682"/>
                    </a:ext>
                  </a:extLst>
                </a:gridCol>
                <a:gridCol w="2151993">
                  <a:extLst>
                    <a:ext uri="{9D8B030D-6E8A-4147-A177-3AD203B41FA5}">
                      <a16:colId xmlns:a16="http://schemas.microsoft.com/office/drawing/2014/main" val="3864684476"/>
                    </a:ext>
                  </a:extLst>
                </a:gridCol>
                <a:gridCol w="2151993">
                  <a:extLst>
                    <a:ext uri="{9D8B030D-6E8A-4147-A177-3AD203B41FA5}">
                      <a16:colId xmlns:a16="http://schemas.microsoft.com/office/drawing/2014/main" val="1688058734"/>
                    </a:ext>
                  </a:extLst>
                </a:gridCol>
                <a:gridCol w="2151993">
                  <a:extLst>
                    <a:ext uri="{9D8B030D-6E8A-4147-A177-3AD203B41FA5}">
                      <a16:colId xmlns:a16="http://schemas.microsoft.com/office/drawing/2014/main" val="234259679"/>
                    </a:ext>
                  </a:extLst>
                </a:gridCol>
              </a:tblGrid>
              <a:tr h="395639">
                <a:tc>
                  <a:txBody>
                    <a:bodyPr/>
                    <a:lstStyle/>
                    <a:p>
                      <a:endParaRPr lang="en-US" sz="2000" dirty="0"/>
                    </a:p>
                  </a:txBody>
                  <a:tcPr marL="68580" marR="68580" marT="34290" marB="34290">
                    <a:solidFill>
                      <a:schemeClr val="bg2"/>
                    </a:solidFill>
                  </a:tcPr>
                </a:tc>
                <a:tc gridSpan="3">
                  <a:txBody>
                    <a:bodyPr/>
                    <a:lstStyle/>
                    <a:p>
                      <a:pPr algn="ctr"/>
                      <a:r>
                        <a:rPr lang="en-US" sz="2000" dirty="0"/>
                        <a:t>Blood Glucose Goal</a:t>
                      </a:r>
                    </a:p>
                  </a:txBody>
                  <a:tcPr marL="68580" marR="68580" marT="34290" marB="34290"/>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135491516"/>
                  </a:ext>
                </a:extLst>
              </a:tr>
              <a:tr h="682883">
                <a:tc>
                  <a:txBody>
                    <a:bodyPr/>
                    <a:lstStyle/>
                    <a:p>
                      <a:r>
                        <a:rPr lang="en-US" sz="2000" b="1"/>
                        <a:t>Glucose measurement</a:t>
                      </a:r>
                    </a:p>
                  </a:txBody>
                  <a:tcPr marL="68580" marR="68580" marT="34290" marB="34290"/>
                </a:tc>
                <a:tc>
                  <a:txBody>
                    <a:bodyPr/>
                    <a:lstStyle/>
                    <a:p>
                      <a:r>
                        <a:rPr lang="en-US" sz="2000" dirty="0"/>
                        <a:t>T1D or T2D </a:t>
                      </a:r>
                    </a:p>
                  </a:txBody>
                  <a:tcPr marL="68580" marR="68580" marT="34290" marB="34290"/>
                </a:tc>
                <a:tc>
                  <a:txBody>
                    <a:bodyPr/>
                    <a:lstStyle/>
                    <a:p>
                      <a:r>
                        <a:rPr lang="en-US" sz="2000" dirty="0"/>
                        <a:t>GD treated with insulin </a:t>
                      </a:r>
                    </a:p>
                  </a:txBody>
                  <a:tcPr marL="68580" marR="68580" marT="34290" marB="34290"/>
                </a:tc>
                <a:tc>
                  <a:txBody>
                    <a:bodyPr/>
                    <a:lstStyle/>
                    <a:p>
                      <a:r>
                        <a:rPr lang="en-US" sz="2000" dirty="0"/>
                        <a:t>GD not treated with insulin</a:t>
                      </a:r>
                    </a:p>
                  </a:txBody>
                  <a:tcPr marL="68580" marR="68580" marT="34290" marB="34290"/>
                </a:tc>
                <a:extLst>
                  <a:ext uri="{0D108BD9-81ED-4DB2-BD59-A6C34878D82A}">
                    <a16:rowId xmlns:a16="http://schemas.microsoft.com/office/drawing/2014/main" val="882328806"/>
                  </a:ext>
                </a:extLst>
              </a:tr>
              <a:tr h="395639">
                <a:tc>
                  <a:txBody>
                    <a:bodyPr/>
                    <a:lstStyle/>
                    <a:p>
                      <a:r>
                        <a:rPr lang="en-US" sz="2000"/>
                        <a:t>Fasting glucose</a:t>
                      </a:r>
                    </a:p>
                  </a:txBody>
                  <a:tcPr marL="68580" marR="68580" marT="34290" marB="34290"/>
                </a:tc>
                <a:tc>
                  <a:txBody>
                    <a:bodyPr/>
                    <a:lstStyle/>
                    <a:p>
                      <a:r>
                        <a:rPr lang="en-US" sz="2000" dirty="0"/>
                        <a:t>70-95 mg/dL</a:t>
                      </a:r>
                    </a:p>
                  </a:txBody>
                  <a:tcPr marL="68580" marR="68580" marT="34290" marB="34290"/>
                </a:tc>
                <a:tc>
                  <a:txBody>
                    <a:bodyPr/>
                    <a:lstStyle/>
                    <a:p>
                      <a:r>
                        <a:rPr lang="en-US" sz="2000"/>
                        <a:t>70-95 mg/dL</a:t>
                      </a:r>
                    </a:p>
                  </a:txBody>
                  <a:tcPr marL="68580" marR="68580" marT="34290" marB="34290"/>
                </a:tc>
                <a:tc>
                  <a:txBody>
                    <a:bodyPr/>
                    <a:lstStyle/>
                    <a:p>
                      <a:r>
                        <a:rPr lang="en-US" sz="2000"/>
                        <a:t>&lt;95 mg/dL </a:t>
                      </a:r>
                    </a:p>
                  </a:txBody>
                  <a:tcPr marL="68580" marR="68580" marT="34290" marB="34290"/>
                </a:tc>
                <a:extLst>
                  <a:ext uri="{0D108BD9-81ED-4DB2-BD59-A6C34878D82A}">
                    <a16:rowId xmlns:a16="http://schemas.microsoft.com/office/drawing/2014/main" val="698890975"/>
                  </a:ext>
                </a:extLst>
              </a:tr>
              <a:tr h="682883">
                <a:tc>
                  <a:txBody>
                    <a:bodyPr/>
                    <a:lstStyle/>
                    <a:p>
                      <a:r>
                        <a:rPr lang="en-US" sz="2000" dirty="0"/>
                        <a:t>1 </a:t>
                      </a:r>
                      <a:r>
                        <a:rPr lang="en-US" sz="2000" dirty="0" err="1"/>
                        <a:t>hr</a:t>
                      </a:r>
                      <a:r>
                        <a:rPr lang="en-US" sz="2000" dirty="0"/>
                        <a:t> post-prandial</a:t>
                      </a:r>
                    </a:p>
                    <a:p>
                      <a:r>
                        <a:rPr lang="en-US" sz="2000" dirty="0"/>
                        <a:t>glucose</a:t>
                      </a:r>
                    </a:p>
                  </a:txBody>
                  <a:tcPr marL="68580" marR="68580" marT="34290" marB="34290"/>
                </a:tc>
                <a:tc>
                  <a:txBody>
                    <a:bodyPr/>
                    <a:lstStyle/>
                    <a:p>
                      <a:r>
                        <a:rPr lang="en-US" sz="2000"/>
                        <a:t>110-140 mg/dL</a:t>
                      </a:r>
                    </a:p>
                  </a:txBody>
                  <a:tcPr marL="68580" marR="68580" marT="34290" marB="34290"/>
                </a:tc>
                <a:tc>
                  <a:txBody>
                    <a:bodyPr/>
                    <a:lstStyle/>
                    <a:p>
                      <a:r>
                        <a:rPr lang="en-US" sz="2000" dirty="0"/>
                        <a:t>110-140 mg/dL</a:t>
                      </a:r>
                    </a:p>
                  </a:txBody>
                  <a:tcPr marL="68580" marR="68580" marT="34290" marB="34290"/>
                </a:tc>
                <a:tc>
                  <a:txBody>
                    <a:bodyPr/>
                    <a:lstStyle/>
                    <a:p>
                      <a:r>
                        <a:rPr lang="en-US" sz="2000"/>
                        <a:t>&lt;140 mg/dL </a:t>
                      </a:r>
                    </a:p>
                  </a:txBody>
                  <a:tcPr marL="68580" marR="68580" marT="34290" marB="34290"/>
                </a:tc>
                <a:extLst>
                  <a:ext uri="{0D108BD9-81ED-4DB2-BD59-A6C34878D82A}">
                    <a16:rowId xmlns:a16="http://schemas.microsoft.com/office/drawing/2014/main" val="1979945099"/>
                  </a:ext>
                </a:extLst>
              </a:tr>
              <a:tr h="682883">
                <a:tc>
                  <a:txBody>
                    <a:bodyPr/>
                    <a:lstStyle/>
                    <a:p>
                      <a:r>
                        <a:rPr lang="en-US" sz="2000"/>
                        <a:t>2 </a:t>
                      </a:r>
                      <a:r>
                        <a:rPr lang="en-US" sz="2000" err="1"/>
                        <a:t>hr</a:t>
                      </a:r>
                      <a:r>
                        <a:rPr lang="en-US" sz="2000"/>
                        <a:t> post-prandial glucose</a:t>
                      </a:r>
                    </a:p>
                  </a:txBody>
                  <a:tcPr marL="68580" marR="68580" marT="34290" marB="34290"/>
                </a:tc>
                <a:tc>
                  <a:txBody>
                    <a:bodyPr/>
                    <a:lstStyle/>
                    <a:p>
                      <a:r>
                        <a:rPr lang="en-US" sz="2000"/>
                        <a:t>100-120 mg/dL </a:t>
                      </a:r>
                    </a:p>
                  </a:txBody>
                  <a:tcPr marL="68580" marR="68580" marT="34290" marB="34290"/>
                </a:tc>
                <a:tc>
                  <a:txBody>
                    <a:bodyPr/>
                    <a:lstStyle/>
                    <a:p>
                      <a:r>
                        <a:rPr lang="en-US" sz="2000"/>
                        <a:t>100-120 mg/dL</a:t>
                      </a:r>
                    </a:p>
                  </a:txBody>
                  <a:tcPr marL="68580" marR="68580" marT="34290" marB="34290"/>
                </a:tc>
                <a:tc>
                  <a:txBody>
                    <a:bodyPr/>
                    <a:lstStyle/>
                    <a:p>
                      <a:r>
                        <a:rPr lang="en-US" sz="2000" dirty="0"/>
                        <a:t>&lt;120 mg/dL</a:t>
                      </a:r>
                    </a:p>
                  </a:txBody>
                  <a:tcPr marL="68580" marR="68580" marT="34290" marB="34290"/>
                </a:tc>
                <a:extLst>
                  <a:ext uri="{0D108BD9-81ED-4DB2-BD59-A6C34878D82A}">
                    <a16:rowId xmlns:a16="http://schemas.microsoft.com/office/drawing/2014/main" val="3299447586"/>
                  </a:ext>
                </a:extLst>
              </a:tr>
            </a:tbl>
          </a:graphicData>
        </a:graphic>
      </p:graphicFrame>
      <p:sp>
        <p:nvSpPr>
          <p:cNvPr id="8" name="TextBox 7">
            <a:extLst>
              <a:ext uri="{FF2B5EF4-FFF2-40B4-BE49-F238E27FC236}">
                <a16:creationId xmlns:a16="http://schemas.microsoft.com/office/drawing/2014/main" id="{ADDEF08D-FD1E-B9E0-9F30-C501113833D1}"/>
              </a:ext>
            </a:extLst>
          </p:cNvPr>
          <p:cNvSpPr txBox="1"/>
          <p:nvPr/>
        </p:nvSpPr>
        <p:spPr>
          <a:xfrm>
            <a:off x="518809" y="6383179"/>
            <a:ext cx="554251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black"/>
                </a:solidFill>
                <a:effectLst/>
                <a:uLnTx/>
                <a:uFillTx/>
                <a:latin typeface="Gill Sans MT"/>
                <a:ea typeface="+mn-ea"/>
                <a:cs typeface="+mn-cs"/>
              </a:rPr>
              <a:t>ADA. Diabetes Care. 2026; 49(Suppl 1): S27-49</a:t>
            </a:r>
          </a:p>
        </p:txBody>
      </p:sp>
      <p:sp>
        <p:nvSpPr>
          <p:cNvPr id="3" name="TextBox 2">
            <a:extLst>
              <a:ext uri="{FF2B5EF4-FFF2-40B4-BE49-F238E27FC236}">
                <a16:creationId xmlns:a16="http://schemas.microsoft.com/office/drawing/2014/main" id="{A65D3A3E-8A92-9F6D-3CFD-2C9BA68CE0A8}"/>
              </a:ext>
            </a:extLst>
          </p:cNvPr>
          <p:cNvSpPr txBox="1"/>
          <p:nvPr/>
        </p:nvSpPr>
        <p:spPr>
          <a:xfrm>
            <a:off x="518808" y="5130824"/>
            <a:ext cx="6643991"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Gill Sans MT"/>
                <a:ea typeface="+mn-ea"/>
                <a:cs typeface="+mn-cs"/>
              </a:rPr>
              <a:t>Monitor at least 4 times daily (FBG, PPG after each meal) or use CGM)</a:t>
            </a:r>
          </a:p>
        </p:txBody>
      </p:sp>
    </p:spTree>
    <p:extLst>
      <p:ext uri="{BB962C8B-B14F-4D97-AF65-F5344CB8AC3E}">
        <p14:creationId xmlns:p14="http://schemas.microsoft.com/office/powerpoint/2010/main" val="25906471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6950BFC3-D8DA-4A85-94F7-54DA5524770B}">
      <p188:commentRel xmlns:p188="http://schemas.microsoft.com/office/powerpoint/2018/8/main" r:id="rId3"/>
    </p:ext>
  </p:extLst>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26D8E6-FB52-7BBD-53A3-6CF8127849E9}"/>
            </a:ext>
          </a:extLst>
        </p:cNvPr>
        <p:cNvGrpSpPr/>
        <p:nvPr/>
      </p:nvGrpSpPr>
      <p:grpSpPr>
        <a:xfrm>
          <a:off x="0" y="0"/>
          <a:ext cx="0" cy="0"/>
          <a:chOff x="0" y="0"/>
          <a:chExt cx="0" cy="0"/>
        </a:xfrm>
      </p:grpSpPr>
      <p:sp>
        <p:nvSpPr>
          <p:cNvPr id="17" name="Title 16">
            <a:extLst>
              <a:ext uri="{FF2B5EF4-FFF2-40B4-BE49-F238E27FC236}">
                <a16:creationId xmlns:a16="http://schemas.microsoft.com/office/drawing/2014/main" id="{28FD0966-382D-3832-CEC6-F270702A8C96}"/>
              </a:ext>
            </a:extLst>
          </p:cNvPr>
          <p:cNvSpPr>
            <a:spLocks noGrp="1"/>
          </p:cNvSpPr>
          <p:nvPr>
            <p:ph type="title"/>
          </p:nvPr>
        </p:nvSpPr>
        <p:spPr>
          <a:xfrm>
            <a:off x="345185" y="460694"/>
            <a:ext cx="8455914" cy="820742"/>
          </a:xfrm>
        </p:spPr>
        <p:txBody>
          <a:bodyPr>
            <a:normAutofit/>
          </a:bodyPr>
          <a:lstStyle/>
          <a:p>
            <a:r>
              <a:rPr lang="en-US" dirty="0">
                <a:latin typeface="Arial" panose="020B0604020202020204" pitchFamily="34" charset="0"/>
                <a:cs typeface="Arial" panose="020B0604020202020204" pitchFamily="34" charset="0"/>
              </a:rPr>
              <a:t>CGM </a:t>
            </a:r>
            <a:r>
              <a:rPr lang="en-US" dirty="0"/>
              <a:t>t</a:t>
            </a:r>
            <a:r>
              <a:rPr lang="en-US" dirty="0">
                <a:latin typeface="Arial" panose="020B0604020202020204" pitchFamily="34" charset="0"/>
                <a:cs typeface="Arial" panose="020B0604020202020204" pitchFamily="34" charset="0"/>
              </a:rPr>
              <a:t>argets in Pregnancy</a:t>
            </a:r>
            <a:endParaRPr lang="en-US" baseline="30000" dirty="0"/>
          </a:p>
        </p:txBody>
      </p:sp>
      <p:sp>
        <p:nvSpPr>
          <p:cNvPr id="4" name="Text Placeholder 3">
            <a:extLst>
              <a:ext uri="{FF2B5EF4-FFF2-40B4-BE49-F238E27FC236}">
                <a16:creationId xmlns:a16="http://schemas.microsoft.com/office/drawing/2014/main" id="{48B1C3B1-1B2B-E316-79B4-746D5FAB3AE5}"/>
              </a:ext>
            </a:extLst>
          </p:cNvPr>
          <p:cNvSpPr>
            <a:spLocks noGrp="1"/>
          </p:cNvSpPr>
          <p:nvPr>
            <p:ph type="body" sz="quarter" idx="16"/>
          </p:nvPr>
        </p:nvSpPr>
        <p:spPr>
          <a:xfrm>
            <a:off x="379429" y="5860875"/>
            <a:ext cx="8455914" cy="592957"/>
          </a:xfrm>
        </p:spPr>
        <p:txBody>
          <a:bodyPr>
            <a:noAutofit/>
          </a:bodyPr>
          <a:lstStyle/>
          <a:p>
            <a:pPr marL="0" indent="0">
              <a:buNone/>
            </a:pPr>
            <a:r>
              <a:rPr lang="en-US" sz="800" dirty="0">
                <a:latin typeface="+mj-lt"/>
              </a:rPr>
              <a:t>.</a:t>
            </a:r>
            <a:endParaRPr lang="en-US" sz="1200" dirty="0">
              <a:solidFill>
                <a:schemeClr val="tx1"/>
              </a:solidFill>
              <a:latin typeface="Arial" panose="020B0604020202020204" pitchFamily="34" charset="0"/>
              <a:cs typeface="Arial" panose="020B0604020202020204" pitchFamily="34" charset="0"/>
            </a:endParaRPr>
          </a:p>
          <a:p>
            <a:pPr marL="0" indent="0">
              <a:buNone/>
            </a:pPr>
            <a:r>
              <a:rPr lang="en-US" sz="1200" dirty="0" err="1">
                <a:solidFill>
                  <a:schemeClr val="tx1"/>
                </a:solidFill>
                <a:latin typeface="Arial" panose="020B0604020202020204" pitchFamily="34" charset="0"/>
                <a:cs typeface="Arial" panose="020B0604020202020204" pitchFamily="34" charset="0"/>
              </a:rPr>
              <a:t>Battelino</a:t>
            </a:r>
            <a:r>
              <a:rPr lang="en-US" sz="1200" dirty="0">
                <a:solidFill>
                  <a:schemeClr val="tx1"/>
                </a:solidFill>
                <a:latin typeface="Arial" panose="020B0604020202020204" pitchFamily="34" charset="0"/>
                <a:cs typeface="Arial" panose="020B0604020202020204" pitchFamily="34" charset="0"/>
              </a:rPr>
              <a:t> T, et al. </a:t>
            </a:r>
            <a:r>
              <a:rPr lang="en-US" sz="1200" i="1" dirty="0">
                <a:solidFill>
                  <a:schemeClr val="tx1"/>
                </a:solidFill>
                <a:latin typeface="Arial" panose="020B0604020202020204" pitchFamily="34" charset="0"/>
                <a:cs typeface="Arial" panose="020B0604020202020204" pitchFamily="34" charset="0"/>
              </a:rPr>
              <a:t>Diabetes Care. </a:t>
            </a:r>
            <a:r>
              <a:rPr lang="en-US" sz="1200" dirty="0">
                <a:solidFill>
                  <a:schemeClr val="tx1"/>
                </a:solidFill>
                <a:latin typeface="Arial" panose="020B0604020202020204" pitchFamily="34" charset="0"/>
                <a:cs typeface="Arial" panose="020B0604020202020204" pitchFamily="34" charset="0"/>
              </a:rPr>
              <a:t>2019;42(8):1593-1603. </a:t>
            </a:r>
          </a:p>
          <a:p>
            <a:pPr marL="0" indent="0">
              <a:buNone/>
            </a:pPr>
            <a:r>
              <a:rPr lang="en-US" sz="1200" dirty="0">
                <a:solidFill>
                  <a:schemeClr val="tx1"/>
                </a:solidFill>
                <a:latin typeface="Arial" panose="020B0604020202020204" pitchFamily="34" charset="0"/>
                <a:cs typeface="Arial" panose="020B0604020202020204" pitchFamily="34" charset="0"/>
              </a:rPr>
              <a:t>Benhalima K, et al. </a:t>
            </a:r>
            <a:r>
              <a:rPr lang="en-US" sz="1200" i="1" dirty="0" err="1">
                <a:solidFill>
                  <a:schemeClr val="tx1"/>
                </a:solidFill>
                <a:latin typeface="Arial" panose="020B0604020202020204" pitchFamily="34" charset="0"/>
                <a:cs typeface="Arial" panose="020B0604020202020204" pitchFamily="34" charset="0"/>
              </a:rPr>
              <a:t>Lancel</a:t>
            </a:r>
            <a:r>
              <a:rPr lang="en-US" sz="1200" i="1" dirty="0">
                <a:solidFill>
                  <a:schemeClr val="tx1"/>
                </a:solidFill>
                <a:latin typeface="Arial" panose="020B0604020202020204" pitchFamily="34" charset="0"/>
                <a:cs typeface="Arial" panose="020B0604020202020204" pitchFamily="34" charset="0"/>
              </a:rPr>
              <a:t> Diab</a:t>
            </a:r>
            <a:r>
              <a:rPr lang="en-US" sz="1200" dirty="0">
                <a:solidFill>
                  <a:schemeClr val="tx1"/>
                </a:solidFill>
                <a:latin typeface="Arial" panose="020B0604020202020204" pitchFamily="34" charset="0"/>
                <a:cs typeface="Arial" panose="020B0604020202020204" pitchFamily="34" charset="0"/>
              </a:rPr>
              <a:t>, 2025. </a:t>
            </a:r>
            <a:r>
              <a:rPr lang="en-US" sz="1200" dirty="0" err="1">
                <a:solidFill>
                  <a:schemeClr val="tx1"/>
                </a:solidFill>
                <a:latin typeface="Arial" panose="020B0604020202020204" pitchFamily="34" charset="0"/>
                <a:cs typeface="Arial" panose="020B0604020202020204" pitchFamily="34" charset="0"/>
              </a:rPr>
              <a:t>doi</a:t>
            </a:r>
            <a:r>
              <a:rPr lang="en-US" sz="1200" dirty="0">
                <a:solidFill>
                  <a:schemeClr val="tx1"/>
                </a:solidFill>
                <a:latin typeface="Arial" panose="020B0604020202020204" pitchFamily="34" charset="0"/>
                <a:cs typeface="Arial" panose="020B0604020202020204" pitchFamily="34" charset="0"/>
              </a:rPr>
              <a:t>: 10.1016/S2213-8587(25)00335-3</a:t>
            </a:r>
            <a:r>
              <a:rPr lang="en-US" dirty="0">
                <a:latin typeface="+mj-lt"/>
              </a:rPr>
              <a:t>.</a:t>
            </a:r>
          </a:p>
        </p:txBody>
      </p:sp>
      <p:sp>
        <p:nvSpPr>
          <p:cNvPr id="2" name="Footer Placeholder 1">
            <a:extLst>
              <a:ext uri="{FF2B5EF4-FFF2-40B4-BE49-F238E27FC236}">
                <a16:creationId xmlns:a16="http://schemas.microsoft.com/office/drawing/2014/main" id="{BF647923-9B56-89DD-054B-4A0637FC2665}"/>
              </a:ext>
            </a:extLst>
          </p:cNvPr>
          <p:cNvSpPr>
            <a:spLocks noGrp="1"/>
          </p:cNvSpPr>
          <p:nvPr>
            <p:ph type="ftr" sz="quarter" idx="18"/>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Gill Sans MT"/>
              <a:ea typeface="+mn-ea"/>
              <a:cs typeface="+mn-cs"/>
            </a:endParaRPr>
          </a:p>
        </p:txBody>
      </p:sp>
      <p:grpSp>
        <p:nvGrpSpPr>
          <p:cNvPr id="35" name="Group 34">
            <a:extLst>
              <a:ext uri="{FF2B5EF4-FFF2-40B4-BE49-F238E27FC236}">
                <a16:creationId xmlns:a16="http://schemas.microsoft.com/office/drawing/2014/main" id="{D63BAB0C-308A-2E03-BB6C-97A6ADC69FD9}"/>
              </a:ext>
            </a:extLst>
          </p:cNvPr>
          <p:cNvGrpSpPr/>
          <p:nvPr/>
        </p:nvGrpSpPr>
        <p:grpSpPr>
          <a:xfrm>
            <a:off x="78630" y="2034298"/>
            <a:ext cx="2498344" cy="3234393"/>
            <a:chOff x="7990039" y="1219334"/>
            <a:chExt cx="3744759" cy="4548952"/>
          </a:xfrm>
        </p:grpSpPr>
        <p:sp>
          <p:nvSpPr>
            <p:cNvPr id="36" name="Rectangle: Rounded Corners 35">
              <a:extLst>
                <a:ext uri="{FF2B5EF4-FFF2-40B4-BE49-F238E27FC236}">
                  <a16:creationId xmlns:a16="http://schemas.microsoft.com/office/drawing/2014/main" id="{294504CE-8855-D24E-22D5-ADE480C9C372}"/>
                </a:ext>
              </a:extLst>
            </p:cNvPr>
            <p:cNvSpPr/>
            <p:nvPr/>
          </p:nvSpPr>
          <p:spPr>
            <a:xfrm>
              <a:off x="8361036" y="1221544"/>
              <a:ext cx="3373762" cy="4546742"/>
            </a:xfrm>
            <a:prstGeom prst="roundRect">
              <a:avLst>
                <a:gd name="adj" fmla="val 3232"/>
              </a:avLst>
            </a:prstGeom>
            <a:solidFill>
              <a:srgbClr val="FFFFFF"/>
            </a:solidFill>
            <a:ln w="12700" cap="flat" cmpd="sng" algn="ctr">
              <a:noFill/>
              <a:prstDash val="solid"/>
              <a:miter lim="800000"/>
            </a:ln>
            <a:effectLst>
              <a:outerShdw blurRad="127000" dist="38100" dir="2700000" algn="tl" rotWithShape="0">
                <a:prstClr val="black">
                  <a:alpha val="15000"/>
                </a:prst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rial" panose="020B0604020202020204"/>
                <a:ea typeface="+mn-ea"/>
                <a:cs typeface="+mn-cs"/>
              </a:endParaRPr>
            </a:p>
          </p:txBody>
        </p:sp>
        <p:sp>
          <p:nvSpPr>
            <p:cNvPr id="37" name="Rectangle: Top Corners Rounded 36">
              <a:extLst>
                <a:ext uri="{FF2B5EF4-FFF2-40B4-BE49-F238E27FC236}">
                  <a16:creationId xmlns:a16="http://schemas.microsoft.com/office/drawing/2014/main" id="{ECC107DA-A6FA-72A8-DF10-812BC6BB54A8}"/>
                </a:ext>
              </a:extLst>
            </p:cNvPr>
            <p:cNvSpPr/>
            <p:nvPr/>
          </p:nvSpPr>
          <p:spPr>
            <a:xfrm flipH="1">
              <a:off x="8361035" y="1219334"/>
              <a:ext cx="3373762" cy="611360"/>
            </a:xfrm>
            <a:prstGeom prst="round2SameRect">
              <a:avLst>
                <a:gd name="adj1" fmla="val 23102"/>
                <a:gd name="adj2" fmla="val 0"/>
              </a:avLst>
            </a:prstGeom>
            <a:solidFill>
              <a:srgbClr val="30AB0D"/>
            </a:solidFill>
            <a:ln w="12700" cap="flat" cmpd="sng" algn="ctr">
              <a:no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a:ln>
                  <a:noFill/>
                </a:ln>
                <a:solidFill>
                  <a:srgbClr val="FFFFFF"/>
                </a:solidFill>
                <a:effectLst/>
                <a:uLnTx/>
                <a:uFillTx/>
                <a:latin typeface="Arial"/>
                <a:ea typeface="+mn-ea"/>
                <a:cs typeface="+mn-cs"/>
              </a:endParaRPr>
            </a:p>
          </p:txBody>
        </p:sp>
        <p:sp>
          <p:nvSpPr>
            <p:cNvPr id="38" name="TextBox 37">
              <a:extLst>
                <a:ext uri="{FF2B5EF4-FFF2-40B4-BE49-F238E27FC236}">
                  <a16:creationId xmlns:a16="http://schemas.microsoft.com/office/drawing/2014/main" id="{2B21BB45-EA53-753F-FE7B-124A54CB740F}"/>
                </a:ext>
              </a:extLst>
            </p:cNvPr>
            <p:cNvSpPr txBox="1"/>
            <p:nvPr/>
          </p:nvSpPr>
          <p:spPr>
            <a:xfrm>
              <a:off x="8361034" y="1286273"/>
              <a:ext cx="3373762" cy="477484"/>
            </a:xfrm>
            <a:prstGeom prst="rect">
              <a:avLst/>
            </a:prstGeom>
            <a:noFill/>
            <a:ln w="12700" cap="flat" cmpd="sng" algn="ctr">
              <a:noFill/>
              <a:prstDash val="solid"/>
              <a:miter lim="800000"/>
            </a:ln>
            <a:effectLst/>
          </p:spPr>
          <p:txBody>
            <a:bodyPr rtlCol="0" anchor="ctr"/>
            <a:lstStyle>
              <a:defPPr>
                <a:defRPr lang="en-US"/>
              </a:defPPr>
              <a:lvl1pPr lvl="0" algn="ctr" defTabSz="914400">
                <a:defRPr kumimoji="0" sz="1600" i="0" u="none" strike="noStrike" kern="0" cap="none" spc="0" normalizeH="0" baseline="0">
                  <a:ln>
                    <a:noFill/>
                  </a:ln>
                  <a:solidFill>
                    <a:srgbClr val="4D4D4F"/>
                  </a:solidFill>
                  <a:effectLst/>
                  <a:uLnTx/>
                  <a:uFillTx/>
                  <a:latin typeface="Arial" panose="020B0604020202020204"/>
                  <a:cs typeface="Arial" charset="0"/>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a:ln>
                    <a:noFill/>
                  </a:ln>
                  <a:solidFill>
                    <a:srgbClr val="FFFFFF"/>
                  </a:solidFill>
                  <a:effectLst/>
                  <a:uLnTx/>
                  <a:uFillTx/>
                  <a:latin typeface="Arial" panose="020B0604020202020204"/>
                  <a:ea typeface="+mn-ea"/>
                  <a:cs typeface="Arial" charset="0"/>
                </a:rPr>
                <a:t>Pregnancy:</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a:ln>
                    <a:noFill/>
                  </a:ln>
                  <a:solidFill>
                    <a:srgbClr val="FFFFFF"/>
                  </a:solidFill>
                  <a:effectLst/>
                  <a:uLnTx/>
                  <a:uFillTx/>
                  <a:latin typeface="Arial" panose="020B0604020202020204"/>
                  <a:ea typeface="+mn-ea"/>
                  <a:cs typeface="Arial" charset="0"/>
                </a:rPr>
                <a:t>T1D</a:t>
              </a:r>
            </a:p>
          </p:txBody>
        </p:sp>
        <p:grpSp>
          <p:nvGrpSpPr>
            <p:cNvPr id="39" name="Group 38">
              <a:extLst>
                <a:ext uri="{FF2B5EF4-FFF2-40B4-BE49-F238E27FC236}">
                  <a16:creationId xmlns:a16="http://schemas.microsoft.com/office/drawing/2014/main" id="{ABACE761-19A0-3FD4-1229-3B03DE02A81C}"/>
                </a:ext>
              </a:extLst>
            </p:cNvPr>
            <p:cNvGrpSpPr/>
            <p:nvPr/>
          </p:nvGrpSpPr>
          <p:grpSpPr>
            <a:xfrm>
              <a:off x="7990039" y="2097417"/>
              <a:ext cx="3491578" cy="3454718"/>
              <a:chOff x="7900965" y="2217487"/>
              <a:chExt cx="3491578" cy="3454718"/>
            </a:xfrm>
          </p:grpSpPr>
          <p:sp>
            <p:nvSpPr>
              <p:cNvPr id="40" name="Rectangle 39">
                <a:extLst>
                  <a:ext uri="{FF2B5EF4-FFF2-40B4-BE49-F238E27FC236}">
                    <a16:creationId xmlns:a16="http://schemas.microsoft.com/office/drawing/2014/main" id="{8A65F757-E353-FEA0-4CEA-7BBDC6901C89}"/>
                  </a:ext>
                </a:extLst>
              </p:cNvPr>
              <p:cNvSpPr/>
              <p:nvPr/>
            </p:nvSpPr>
            <p:spPr>
              <a:xfrm>
                <a:off x="10597237" y="3910791"/>
                <a:ext cx="795306" cy="346293"/>
              </a:xfrm>
              <a:prstGeom prst="rect">
                <a:avLst/>
              </a:prstGeom>
              <a:noFill/>
              <a:ln w="12700" cap="flat" cmpd="sng" algn="ctr">
                <a:noFill/>
                <a:prstDash val="solid"/>
                <a:miter lim="800000"/>
              </a:ln>
              <a:effectLst/>
            </p:spPr>
            <p:txBody>
              <a:bodyPr wrap="none" lIns="0" tIns="0" rIns="0" bIns="0" rtlCol="0" anchor="ctr">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a:ln>
                      <a:noFill/>
                    </a:ln>
                    <a:solidFill>
                      <a:srgbClr val="32AD10"/>
                    </a:solidFill>
                    <a:effectLst/>
                    <a:uLnTx/>
                    <a:uFillTx/>
                    <a:latin typeface="Gill Sans MT"/>
                    <a:ea typeface="+mn-ea"/>
                    <a:cs typeface="Arial" panose="020B0604020202020204" pitchFamily="34" charset="0"/>
                  </a:rPr>
                  <a:t>&gt;70%</a:t>
                </a:r>
              </a:p>
            </p:txBody>
          </p:sp>
          <p:graphicFrame>
            <p:nvGraphicFramePr>
              <p:cNvPr id="52" name="Chart 51">
                <a:extLst>
                  <a:ext uri="{FF2B5EF4-FFF2-40B4-BE49-F238E27FC236}">
                    <a16:creationId xmlns:a16="http://schemas.microsoft.com/office/drawing/2014/main" id="{2C6BA3AC-FF5D-E52D-6B0A-149CFBF62883}"/>
                  </a:ext>
                </a:extLst>
              </p:cNvPr>
              <p:cNvGraphicFramePr/>
              <p:nvPr/>
            </p:nvGraphicFramePr>
            <p:xfrm>
              <a:off x="9202330" y="2217487"/>
              <a:ext cx="1833983" cy="3252111"/>
            </p:xfrm>
            <a:graphic>
              <a:graphicData uri="http://schemas.openxmlformats.org/drawingml/2006/chart">
                <c:chart xmlns:c="http://schemas.openxmlformats.org/drawingml/2006/chart" xmlns:r="http://schemas.openxmlformats.org/officeDocument/2006/relationships" r:id="rId5"/>
              </a:graphicData>
            </a:graphic>
          </p:graphicFrame>
          <p:sp>
            <p:nvSpPr>
              <p:cNvPr id="53" name="Rectangle 52">
                <a:extLst>
                  <a:ext uri="{FF2B5EF4-FFF2-40B4-BE49-F238E27FC236}">
                    <a16:creationId xmlns:a16="http://schemas.microsoft.com/office/drawing/2014/main" id="{BA29AE2E-ED6B-17EF-6C54-E2D81A57B457}"/>
                  </a:ext>
                </a:extLst>
              </p:cNvPr>
              <p:cNvSpPr/>
              <p:nvPr/>
            </p:nvSpPr>
            <p:spPr>
              <a:xfrm>
                <a:off x="8340666" y="5142360"/>
                <a:ext cx="1273452" cy="303007"/>
              </a:xfrm>
              <a:prstGeom prst="rect">
                <a:avLst/>
              </a:prstGeom>
              <a:noFill/>
              <a:ln w="12700" cap="flat" cmpd="sng" algn="ctr">
                <a:noFill/>
                <a:prstDash val="solid"/>
                <a:miter lim="800000"/>
              </a:ln>
              <a:effectLst/>
            </p:spPr>
            <p:txBody>
              <a:bodyPr wrap="none" lIns="0" tIns="0" rIns="0" bIns="0" rtlCol="0" anchor="ctr">
                <a:spAutoFit/>
              </a:bodyPr>
              <a:lstStyle/>
              <a:p>
                <a:pPr marL="0" marR="0" lvl="0" indent="0" algn="r" defTabSz="914377" rtl="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a:ln>
                      <a:noFill/>
                    </a:ln>
                    <a:solidFill>
                      <a:srgbClr val="434141"/>
                    </a:solidFill>
                    <a:effectLst/>
                    <a:uLnTx/>
                    <a:uFillTx/>
                    <a:latin typeface="Gill Sans MT"/>
                    <a:ea typeface="+mn-ea"/>
                    <a:cs typeface="Arial" panose="020B0604020202020204" pitchFamily="34" charset="0"/>
                  </a:rPr>
                  <a:t>&lt;63 mg/dL</a:t>
                </a:r>
              </a:p>
            </p:txBody>
          </p:sp>
          <p:sp>
            <p:nvSpPr>
              <p:cNvPr id="54" name="Rectangle 53">
                <a:extLst>
                  <a:ext uri="{FF2B5EF4-FFF2-40B4-BE49-F238E27FC236}">
                    <a16:creationId xmlns:a16="http://schemas.microsoft.com/office/drawing/2014/main" id="{5A46D250-9B67-5D27-B749-A4ADFD508CB5}"/>
                  </a:ext>
                </a:extLst>
              </p:cNvPr>
              <p:cNvSpPr/>
              <p:nvPr/>
            </p:nvSpPr>
            <p:spPr>
              <a:xfrm>
                <a:off x="8340666" y="5369198"/>
                <a:ext cx="1273452" cy="303007"/>
              </a:xfrm>
              <a:prstGeom prst="rect">
                <a:avLst/>
              </a:prstGeom>
              <a:noFill/>
              <a:ln w="12700" cap="flat" cmpd="sng" algn="ctr">
                <a:noFill/>
                <a:prstDash val="solid"/>
                <a:miter lim="800000"/>
              </a:ln>
              <a:effectLst/>
            </p:spPr>
            <p:txBody>
              <a:bodyPr wrap="none" lIns="0" tIns="0" rIns="0" bIns="0" rtlCol="0" anchor="ctr">
                <a:spAutoFit/>
              </a:bodyPr>
              <a:lstStyle/>
              <a:p>
                <a:pPr marL="0" marR="0" lvl="0" indent="0" algn="r" defTabSz="914377" rtl="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a:ln>
                      <a:noFill/>
                    </a:ln>
                    <a:solidFill>
                      <a:srgbClr val="434141"/>
                    </a:solidFill>
                    <a:effectLst/>
                    <a:uLnTx/>
                    <a:uFillTx/>
                    <a:latin typeface="Gill Sans MT"/>
                    <a:ea typeface="+mn-ea"/>
                    <a:cs typeface="Arial" panose="020B0604020202020204" pitchFamily="34" charset="0"/>
                  </a:rPr>
                  <a:t>&lt;54 mg/dL</a:t>
                </a:r>
              </a:p>
            </p:txBody>
          </p:sp>
          <p:sp>
            <p:nvSpPr>
              <p:cNvPr id="55" name="Rectangle 54">
                <a:extLst>
                  <a:ext uri="{FF2B5EF4-FFF2-40B4-BE49-F238E27FC236}">
                    <a16:creationId xmlns:a16="http://schemas.microsoft.com/office/drawing/2014/main" id="{0A8A87AF-3EDD-A302-8532-C132413A1EB6}"/>
                  </a:ext>
                </a:extLst>
              </p:cNvPr>
              <p:cNvSpPr/>
              <p:nvPr/>
            </p:nvSpPr>
            <p:spPr>
              <a:xfrm>
                <a:off x="10597238" y="5177261"/>
                <a:ext cx="545421" cy="303007"/>
              </a:xfrm>
              <a:prstGeom prst="rect">
                <a:avLst/>
              </a:prstGeom>
              <a:noFill/>
              <a:ln w="12700" cap="flat" cmpd="sng" algn="ctr">
                <a:noFill/>
                <a:prstDash val="solid"/>
                <a:miter lim="800000"/>
              </a:ln>
              <a:effectLst/>
            </p:spPr>
            <p:txBody>
              <a:bodyPr wrap="none" lIns="0" tIns="0" rIns="0" bIns="0" rtlCol="0" anchor="ctr">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a:ln>
                      <a:noFill/>
                    </a:ln>
                    <a:solidFill>
                      <a:srgbClr val="D52B1E"/>
                    </a:solidFill>
                    <a:effectLst/>
                    <a:uLnTx/>
                    <a:uFillTx/>
                    <a:latin typeface="Gill Sans MT"/>
                    <a:ea typeface="+mn-ea"/>
                    <a:cs typeface="Arial" panose="020B0604020202020204" pitchFamily="34" charset="0"/>
                  </a:rPr>
                  <a:t>&lt;4%</a:t>
                </a:r>
                <a:endParaRPr kumimoji="0" lang="en-US" sz="1400" b="1" i="0" u="none" strike="noStrike" kern="0" cap="none" spc="0" normalizeH="0" baseline="30000" noProof="0" dirty="0">
                  <a:ln>
                    <a:noFill/>
                  </a:ln>
                  <a:solidFill>
                    <a:srgbClr val="D52B1E"/>
                  </a:solidFill>
                  <a:effectLst/>
                  <a:uLnTx/>
                  <a:uFillTx/>
                  <a:latin typeface="Gill Sans MT"/>
                  <a:ea typeface="+mn-ea"/>
                  <a:cs typeface="Arial" panose="020B0604020202020204" pitchFamily="34" charset="0"/>
                </a:endParaRPr>
              </a:p>
            </p:txBody>
          </p:sp>
          <p:sp>
            <p:nvSpPr>
              <p:cNvPr id="56" name="Rectangle 55">
                <a:extLst>
                  <a:ext uri="{FF2B5EF4-FFF2-40B4-BE49-F238E27FC236}">
                    <a16:creationId xmlns:a16="http://schemas.microsoft.com/office/drawing/2014/main" id="{1657BB4E-AE21-5990-DC1C-9C3D0123E794}"/>
                  </a:ext>
                </a:extLst>
              </p:cNvPr>
              <p:cNvSpPr/>
              <p:nvPr/>
            </p:nvSpPr>
            <p:spPr>
              <a:xfrm>
                <a:off x="10597238" y="5347190"/>
                <a:ext cx="545421" cy="303007"/>
              </a:xfrm>
              <a:prstGeom prst="rect">
                <a:avLst/>
              </a:prstGeom>
              <a:noFill/>
              <a:ln w="12700" cap="flat" cmpd="sng" algn="ctr">
                <a:noFill/>
                <a:prstDash val="solid"/>
                <a:miter lim="800000"/>
              </a:ln>
              <a:effectLst/>
            </p:spPr>
            <p:txBody>
              <a:bodyPr wrap="none" lIns="0" tIns="0" rIns="0" bIns="0" rtlCol="0" anchor="ctr">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a:ln>
                      <a:noFill/>
                    </a:ln>
                    <a:solidFill>
                      <a:srgbClr val="A02016"/>
                    </a:solidFill>
                    <a:effectLst/>
                    <a:uLnTx/>
                    <a:uFillTx/>
                    <a:latin typeface="Gill Sans MT"/>
                    <a:ea typeface="+mn-ea"/>
                    <a:cs typeface="Arial" panose="020B0604020202020204" pitchFamily="34" charset="0"/>
                  </a:rPr>
                  <a:t>&lt;1%</a:t>
                </a:r>
              </a:p>
            </p:txBody>
          </p:sp>
          <p:sp>
            <p:nvSpPr>
              <p:cNvPr id="57" name="Rectangle 56">
                <a:extLst>
                  <a:ext uri="{FF2B5EF4-FFF2-40B4-BE49-F238E27FC236}">
                    <a16:creationId xmlns:a16="http://schemas.microsoft.com/office/drawing/2014/main" id="{CBDFECFB-B765-33CA-5673-0CE207A2A24B}"/>
                  </a:ext>
                </a:extLst>
              </p:cNvPr>
              <p:cNvSpPr/>
              <p:nvPr/>
            </p:nvSpPr>
            <p:spPr>
              <a:xfrm>
                <a:off x="7900965" y="3767960"/>
                <a:ext cx="1713151" cy="606013"/>
              </a:xfrm>
              <a:prstGeom prst="rect">
                <a:avLst/>
              </a:prstGeom>
              <a:noFill/>
              <a:ln w="12700" cap="flat" cmpd="sng" algn="ctr">
                <a:noFill/>
                <a:prstDash val="solid"/>
                <a:miter lim="800000"/>
              </a:ln>
              <a:effectLst/>
            </p:spPr>
            <p:txBody>
              <a:bodyPr wrap="none" lIns="0" tIns="0" rIns="0" bIns="0" rtlCol="0" anchor="ctr">
                <a:spAutoFit/>
              </a:bodyPr>
              <a:lstStyle/>
              <a:p>
                <a:pPr marL="0" marR="0" lvl="0" indent="0" algn="r" defTabSz="914377" rtl="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a:ln>
                      <a:noFill/>
                    </a:ln>
                    <a:solidFill>
                      <a:srgbClr val="434141"/>
                    </a:solidFill>
                    <a:effectLst/>
                    <a:uLnTx/>
                    <a:uFillTx/>
                    <a:latin typeface="Gill Sans MT"/>
                    <a:ea typeface="+mn-ea"/>
                    <a:cs typeface="Arial" panose="020B0604020202020204" pitchFamily="34" charset="0"/>
                  </a:rPr>
                  <a:t>Target range:</a:t>
                </a:r>
              </a:p>
              <a:p>
                <a:pPr marL="0" marR="0" lvl="0" indent="0" algn="r" defTabSz="914377" rtl="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a:ln>
                      <a:noFill/>
                    </a:ln>
                    <a:solidFill>
                      <a:srgbClr val="434141"/>
                    </a:solidFill>
                    <a:effectLst/>
                    <a:uLnTx/>
                    <a:uFillTx/>
                    <a:latin typeface="Gill Sans MT"/>
                    <a:ea typeface="+mn-ea"/>
                    <a:cs typeface="Arial" panose="020B0604020202020204" pitchFamily="34" charset="0"/>
                  </a:rPr>
                  <a:t>63-140 mg/dL</a:t>
                </a:r>
              </a:p>
            </p:txBody>
          </p:sp>
          <p:sp>
            <p:nvSpPr>
              <p:cNvPr id="58" name="Rectangle 57">
                <a:extLst>
                  <a:ext uri="{FF2B5EF4-FFF2-40B4-BE49-F238E27FC236}">
                    <a16:creationId xmlns:a16="http://schemas.microsoft.com/office/drawing/2014/main" id="{75815186-1194-F8ED-BCAC-E71E4EA46D95}"/>
                  </a:ext>
                </a:extLst>
              </p:cNvPr>
              <p:cNvSpPr/>
              <p:nvPr/>
            </p:nvSpPr>
            <p:spPr>
              <a:xfrm>
                <a:off x="8191697" y="2545695"/>
                <a:ext cx="1422420" cy="303007"/>
              </a:xfrm>
              <a:prstGeom prst="rect">
                <a:avLst/>
              </a:prstGeom>
              <a:noFill/>
              <a:ln w="12700" cap="flat" cmpd="sng" algn="ctr">
                <a:noFill/>
                <a:prstDash val="solid"/>
                <a:miter lim="800000"/>
              </a:ln>
              <a:effectLst/>
            </p:spPr>
            <p:txBody>
              <a:bodyPr wrap="none" lIns="0" tIns="0" rIns="0" bIns="0" rtlCol="0" anchor="ctr">
                <a:spAutoFit/>
              </a:bodyPr>
              <a:lstStyle/>
              <a:p>
                <a:pPr marL="0" marR="0" lvl="0" indent="0" algn="r" defTabSz="914377" rtl="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srgbClr val="434141"/>
                    </a:solidFill>
                    <a:effectLst/>
                    <a:uLnTx/>
                    <a:uFillTx/>
                    <a:latin typeface="Gill Sans MT"/>
                    <a:ea typeface="+mn-ea"/>
                    <a:cs typeface="Arial" panose="020B0604020202020204" pitchFamily="34" charset="0"/>
                  </a:rPr>
                  <a:t>&gt;140 mg/dL</a:t>
                </a:r>
              </a:p>
            </p:txBody>
          </p:sp>
          <p:sp>
            <p:nvSpPr>
              <p:cNvPr id="60" name="Rectangle 59">
                <a:extLst>
                  <a:ext uri="{FF2B5EF4-FFF2-40B4-BE49-F238E27FC236}">
                    <a16:creationId xmlns:a16="http://schemas.microsoft.com/office/drawing/2014/main" id="{1C71AB34-02A4-68CC-8174-BCA81E8B43D7}"/>
                  </a:ext>
                </a:extLst>
              </p:cNvPr>
              <p:cNvSpPr/>
              <p:nvPr/>
            </p:nvSpPr>
            <p:spPr>
              <a:xfrm>
                <a:off x="10597237" y="2548937"/>
                <a:ext cx="694391" cy="303007"/>
              </a:xfrm>
              <a:prstGeom prst="rect">
                <a:avLst/>
              </a:prstGeom>
              <a:noFill/>
              <a:ln w="12700" cap="flat" cmpd="sng" algn="ctr">
                <a:noFill/>
                <a:prstDash val="solid"/>
                <a:miter lim="800000"/>
              </a:ln>
              <a:effectLst/>
            </p:spPr>
            <p:txBody>
              <a:bodyPr wrap="none" lIns="0" tIns="0" rIns="0" bIns="0" rtlCol="0" anchor="ctr">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a:ln>
                      <a:noFill/>
                    </a:ln>
                    <a:solidFill>
                      <a:srgbClr val="FFC000"/>
                    </a:solidFill>
                    <a:effectLst/>
                    <a:uLnTx/>
                    <a:uFillTx/>
                    <a:latin typeface="Gill Sans MT"/>
                    <a:ea typeface="+mn-ea"/>
                    <a:cs typeface="Arial" panose="020B0604020202020204" pitchFamily="34" charset="0"/>
                  </a:rPr>
                  <a:t>&lt;25%</a:t>
                </a:r>
              </a:p>
            </p:txBody>
          </p:sp>
        </p:grpSp>
      </p:grpSp>
      <p:grpSp>
        <p:nvGrpSpPr>
          <p:cNvPr id="75" name="Group 74">
            <a:extLst>
              <a:ext uri="{FF2B5EF4-FFF2-40B4-BE49-F238E27FC236}">
                <a16:creationId xmlns:a16="http://schemas.microsoft.com/office/drawing/2014/main" id="{A9C4C0D8-ACAA-4BBD-5A82-1265A729C4FB}"/>
              </a:ext>
            </a:extLst>
          </p:cNvPr>
          <p:cNvGrpSpPr/>
          <p:nvPr/>
        </p:nvGrpSpPr>
        <p:grpSpPr>
          <a:xfrm>
            <a:off x="2838227" y="2034298"/>
            <a:ext cx="2437013" cy="3305369"/>
            <a:chOff x="7908847" y="1219334"/>
            <a:chExt cx="3825951" cy="4548952"/>
          </a:xfrm>
        </p:grpSpPr>
        <p:sp>
          <p:nvSpPr>
            <p:cNvPr id="76" name="Rectangle: Rounded Corners 75">
              <a:extLst>
                <a:ext uri="{FF2B5EF4-FFF2-40B4-BE49-F238E27FC236}">
                  <a16:creationId xmlns:a16="http://schemas.microsoft.com/office/drawing/2014/main" id="{52563C01-B36F-4682-3011-122E9BD6267E}"/>
                </a:ext>
              </a:extLst>
            </p:cNvPr>
            <p:cNvSpPr/>
            <p:nvPr/>
          </p:nvSpPr>
          <p:spPr>
            <a:xfrm>
              <a:off x="8361036" y="1221544"/>
              <a:ext cx="3373762" cy="4546742"/>
            </a:xfrm>
            <a:prstGeom prst="roundRect">
              <a:avLst>
                <a:gd name="adj" fmla="val 3232"/>
              </a:avLst>
            </a:prstGeom>
            <a:solidFill>
              <a:srgbClr val="FFFFFF"/>
            </a:solidFill>
            <a:ln w="12700" cap="flat" cmpd="sng" algn="ctr">
              <a:noFill/>
              <a:prstDash val="solid"/>
              <a:miter lim="800000"/>
            </a:ln>
            <a:effectLst>
              <a:outerShdw blurRad="127000" dist="38100" dir="2700000" algn="tl" rotWithShape="0">
                <a:prstClr val="black">
                  <a:alpha val="15000"/>
                </a:prst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rial" panose="020B0604020202020204"/>
                <a:ea typeface="+mn-ea"/>
                <a:cs typeface="+mn-cs"/>
              </a:endParaRPr>
            </a:p>
          </p:txBody>
        </p:sp>
        <p:sp>
          <p:nvSpPr>
            <p:cNvPr id="77" name="Rectangle: Top Corners Rounded 76">
              <a:extLst>
                <a:ext uri="{FF2B5EF4-FFF2-40B4-BE49-F238E27FC236}">
                  <a16:creationId xmlns:a16="http://schemas.microsoft.com/office/drawing/2014/main" id="{00C0944E-E0BA-5FB9-3E99-7CCB47784CBF}"/>
                </a:ext>
              </a:extLst>
            </p:cNvPr>
            <p:cNvSpPr/>
            <p:nvPr/>
          </p:nvSpPr>
          <p:spPr>
            <a:xfrm flipH="1">
              <a:off x="8361035" y="1219334"/>
              <a:ext cx="3373762" cy="611360"/>
            </a:xfrm>
            <a:prstGeom prst="round2SameRect">
              <a:avLst>
                <a:gd name="adj1" fmla="val 23102"/>
                <a:gd name="adj2" fmla="val 0"/>
              </a:avLst>
            </a:prstGeom>
            <a:solidFill>
              <a:srgbClr val="30AB0D"/>
            </a:solidFill>
            <a:ln w="12700" cap="flat" cmpd="sng" algn="ctr">
              <a:no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a:ln>
                  <a:noFill/>
                </a:ln>
                <a:solidFill>
                  <a:srgbClr val="FFFFFF"/>
                </a:solidFill>
                <a:effectLst/>
                <a:uLnTx/>
                <a:uFillTx/>
                <a:latin typeface="Arial"/>
                <a:ea typeface="+mn-ea"/>
                <a:cs typeface="+mn-cs"/>
              </a:endParaRPr>
            </a:p>
          </p:txBody>
        </p:sp>
        <p:sp>
          <p:nvSpPr>
            <p:cNvPr id="78" name="TextBox 77">
              <a:extLst>
                <a:ext uri="{FF2B5EF4-FFF2-40B4-BE49-F238E27FC236}">
                  <a16:creationId xmlns:a16="http://schemas.microsoft.com/office/drawing/2014/main" id="{A2C7EA1E-AB6E-B3E9-ECB2-43C7ACFF98B2}"/>
                </a:ext>
              </a:extLst>
            </p:cNvPr>
            <p:cNvSpPr txBox="1"/>
            <p:nvPr/>
          </p:nvSpPr>
          <p:spPr>
            <a:xfrm>
              <a:off x="8361034" y="1286273"/>
              <a:ext cx="3373762" cy="477484"/>
            </a:xfrm>
            <a:prstGeom prst="rect">
              <a:avLst/>
            </a:prstGeom>
            <a:noFill/>
            <a:ln w="12700" cap="flat" cmpd="sng" algn="ctr">
              <a:noFill/>
              <a:prstDash val="solid"/>
              <a:miter lim="800000"/>
            </a:ln>
            <a:effectLst/>
          </p:spPr>
          <p:txBody>
            <a:bodyPr rtlCol="0" anchor="ctr"/>
            <a:lstStyle>
              <a:defPPr>
                <a:defRPr lang="en-US"/>
              </a:defPPr>
              <a:lvl1pPr lvl="0" algn="ctr" defTabSz="914400">
                <a:defRPr kumimoji="0" sz="1600" i="0" u="none" strike="noStrike" kern="0" cap="none" spc="0" normalizeH="0" baseline="0">
                  <a:ln>
                    <a:noFill/>
                  </a:ln>
                  <a:solidFill>
                    <a:srgbClr val="4D4D4F"/>
                  </a:solidFill>
                  <a:effectLst/>
                  <a:uLnTx/>
                  <a:uFillTx/>
                  <a:latin typeface="Arial" panose="020B0604020202020204"/>
                  <a:cs typeface="Arial" charset="0"/>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a:ln>
                    <a:noFill/>
                  </a:ln>
                  <a:solidFill>
                    <a:srgbClr val="FFFFFF"/>
                  </a:solidFill>
                  <a:effectLst/>
                  <a:uLnTx/>
                  <a:uFillTx/>
                  <a:latin typeface="Arial" panose="020B0604020202020204"/>
                  <a:ea typeface="+mn-ea"/>
                  <a:cs typeface="Arial" charset="0"/>
                </a:rPr>
                <a:t>Pregnancy:</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a:ln>
                    <a:noFill/>
                  </a:ln>
                  <a:solidFill>
                    <a:srgbClr val="FFFFFF"/>
                  </a:solidFill>
                  <a:effectLst/>
                  <a:uLnTx/>
                  <a:uFillTx/>
                  <a:latin typeface="Arial" panose="020B0604020202020204"/>
                  <a:ea typeface="+mn-ea"/>
                  <a:cs typeface="Arial" charset="0"/>
                </a:rPr>
                <a:t>T2D</a:t>
              </a:r>
            </a:p>
          </p:txBody>
        </p:sp>
        <p:grpSp>
          <p:nvGrpSpPr>
            <p:cNvPr id="79" name="Group 78">
              <a:extLst>
                <a:ext uri="{FF2B5EF4-FFF2-40B4-BE49-F238E27FC236}">
                  <a16:creationId xmlns:a16="http://schemas.microsoft.com/office/drawing/2014/main" id="{38B73194-4D46-F387-F760-B4573CE5CD46}"/>
                </a:ext>
              </a:extLst>
            </p:cNvPr>
            <p:cNvGrpSpPr/>
            <p:nvPr/>
          </p:nvGrpSpPr>
          <p:grpSpPr>
            <a:xfrm>
              <a:off x="7908847" y="2097417"/>
              <a:ext cx="3610462" cy="3451465"/>
              <a:chOff x="7819773" y="2217487"/>
              <a:chExt cx="3610462" cy="3451465"/>
            </a:xfrm>
          </p:grpSpPr>
          <p:sp>
            <p:nvSpPr>
              <p:cNvPr id="80" name="Rectangle 79">
                <a:extLst>
                  <a:ext uri="{FF2B5EF4-FFF2-40B4-BE49-F238E27FC236}">
                    <a16:creationId xmlns:a16="http://schemas.microsoft.com/office/drawing/2014/main" id="{FAAC6C2B-814B-F6DA-387A-B1BA4160DB82}"/>
                  </a:ext>
                </a:extLst>
              </p:cNvPr>
              <p:cNvSpPr/>
              <p:nvPr/>
            </p:nvSpPr>
            <p:spPr>
              <a:xfrm>
                <a:off x="10597237" y="3914508"/>
                <a:ext cx="832998" cy="338857"/>
              </a:xfrm>
              <a:prstGeom prst="rect">
                <a:avLst/>
              </a:prstGeom>
              <a:noFill/>
              <a:ln w="12700" cap="flat" cmpd="sng" algn="ctr">
                <a:noFill/>
                <a:prstDash val="solid"/>
                <a:miter lim="800000"/>
              </a:ln>
              <a:effectLst/>
            </p:spPr>
            <p:txBody>
              <a:bodyPr wrap="none" lIns="0" tIns="0" rIns="0" bIns="0" rtlCol="0" anchor="ctr">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a:ln>
                      <a:noFill/>
                    </a:ln>
                    <a:solidFill>
                      <a:srgbClr val="32AD10"/>
                    </a:solidFill>
                    <a:effectLst/>
                    <a:uLnTx/>
                    <a:uFillTx/>
                    <a:latin typeface="Gill Sans MT"/>
                    <a:ea typeface="+mn-ea"/>
                    <a:cs typeface="Arial" panose="020B0604020202020204" pitchFamily="34" charset="0"/>
                  </a:rPr>
                  <a:t>&gt;80%</a:t>
                </a:r>
              </a:p>
            </p:txBody>
          </p:sp>
          <p:graphicFrame>
            <p:nvGraphicFramePr>
              <p:cNvPr id="81" name="Chart 80">
                <a:extLst>
                  <a:ext uri="{FF2B5EF4-FFF2-40B4-BE49-F238E27FC236}">
                    <a16:creationId xmlns:a16="http://schemas.microsoft.com/office/drawing/2014/main" id="{7AE70D86-3769-AF06-BD5A-AB9DEC00AD37}"/>
                  </a:ext>
                </a:extLst>
              </p:cNvPr>
              <p:cNvGraphicFramePr/>
              <p:nvPr/>
            </p:nvGraphicFramePr>
            <p:xfrm>
              <a:off x="9202330" y="2217487"/>
              <a:ext cx="1833983" cy="3252111"/>
            </p:xfrm>
            <a:graphic>
              <a:graphicData uri="http://schemas.openxmlformats.org/drawingml/2006/chart">
                <c:chart xmlns:c="http://schemas.openxmlformats.org/drawingml/2006/chart" xmlns:r="http://schemas.openxmlformats.org/officeDocument/2006/relationships" r:id="rId6"/>
              </a:graphicData>
            </a:graphic>
          </p:graphicFrame>
          <p:sp>
            <p:nvSpPr>
              <p:cNvPr id="82" name="Rectangle 81">
                <a:extLst>
                  <a:ext uri="{FF2B5EF4-FFF2-40B4-BE49-F238E27FC236}">
                    <a16:creationId xmlns:a16="http://schemas.microsoft.com/office/drawing/2014/main" id="{B32BF0B1-6FF9-C07B-3AD0-EA7B5FBB9D65}"/>
                  </a:ext>
                </a:extLst>
              </p:cNvPr>
              <p:cNvSpPr/>
              <p:nvPr/>
            </p:nvSpPr>
            <p:spPr>
              <a:xfrm>
                <a:off x="8280313" y="5145612"/>
                <a:ext cx="1333804" cy="296501"/>
              </a:xfrm>
              <a:prstGeom prst="rect">
                <a:avLst/>
              </a:prstGeom>
              <a:noFill/>
              <a:ln w="12700" cap="flat" cmpd="sng" algn="ctr">
                <a:noFill/>
                <a:prstDash val="solid"/>
                <a:miter lim="800000"/>
              </a:ln>
              <a:effectLst/>
            </p:spPr>
            <p:txBody>
              <a:bodyPr wrap="none" lIns="0" tIns="0" rIns="0" bIns="0" rtlCol="0" anchor="ctr">
                <a:spAutoFit/>
              </a:bodyPr>
              <a:lstStyle/>
              <a:p>
                <a:pPr marL="0" marR="0" lvl="0" indent="0" algn="r" defTabSz="914377" rtl="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a:ln>
                      <a:noFill/>
                    </a:ln>
                    <a:solidFill>
                      <a:srgbClr val="434141"/>
                    </a:solidFill>
                    <a:effectLst/>
                    <a:uLnTx/>
                    <a:uFillTx/>
                    <a:latin typeface="Gill Sans MT"/>
                    <a:ea typeface="+mn-ea"/>
                    <a:cs typeface="Arial" panose="020B0604020202020204" pitchFamily="34" charset="0"/>
                  </a:rPr>
                  <a:t>&lt;63 mg/dL</a:t>
                </a:r>
              </a:p>
            </p:txBody>
          </p:sp>
          <p:sp>
            <p:nvSpPr>
              <p:cNvPr id="83" name="Rectangle 82">
                <a:extLst>
                  <a:ext uri="{FF2B5EF4-FFF2-40B4-BE49-F238E27FC236}">
                    <a16:creationId xmlns:a16="http://schemas.microsoft.com/office/drawing/2014/main" id="{E7834E60-DCAB-A5D9-1CE4-641AD8B39AC1}"/>
                  </a:ext>
                </a:extLst>
              </p:cNvPr>
              <p:cNvSpPr/>
              <p:nvPr/>
            </p:nvSpPr>
            <p:spPr>
              <a:xfrm>
                <a:off x="8280313" y="5372451"/>
                <a:ext cx="1333803" cy="296501"/>
              </a:xfrm>
              <a:prstGeom prst="rect">
                <a:avLst/>
              </a:prstGeom>
              <a:noFill/>
              <a:ln w="12700" cap="flat" cmpd="sng" algn="ctr">
                <a:noFill/>
                <a:prstDash val="solid"/>
                <a:miter lim="800000"/>
              </a:ln>
              <a:effectLst/>
            </p:spPr>
            <p:txBody>
              <a:bodyPr wrap="none" lIns="0" tIns="0" rIns="0" bIns="0" rtlCol="0" anchor="ctr">
                <a:spAutoFit/>
              </a:bodyPr>
              <a:lstStyle/>
              <a:p>
                <a:pPr marL="0" marR="0" lvl="0" indent="0" algn="r" defTabSz="914377" rtl="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a:ln>
                      <a:noFill/>
                    </a:ln>
                    <a:solidFill>
                      <a:srgbClr val="434141"/>
                    </a:solidFill>
                    <a:effectLst/>
                    <a:uLnTx/>
                    <a:uFillTx/>
                    <a:latin typeface="Gill Sans MT"/>
                    <a:ea typeface="+mn-ea"/>
                    <a:cs typeface="Arial" panose="020B0604020202020204" pitchFamily="34" charset="0"/>
                  </a:rPr>
                  <a:t>&lt;54 mg/dL</a:t>
                </a:r>
              </a:p>
            </p:txBody>
          </p:sp>
          <p:sp>
            <p:nvSpPr>
              <p:cNvPr id="84" name="Rectangle 83">
                <a:extLst>
                  <a:ext uri="{FF2B5EF4-FFF2-40B4-BE49-F238E27FC236}">
                    <a16:creationId xmlns:a16="http://schemas.microsoft.com/office/drawing/2014/main" id="{85DF081A-EFBA-3559-435F-5FA665E8FBE0}"/>
                  </a:ext>
                </a:extLst>
              </p:cNvPr>
              <p:cNvSpPr/>
              <p:nvPr/>
            </p:nvSpPr>
            <p:spPr>
              <a:xfrm>
                <a:off x="10597237" y="5180514"/>
                <a:ext cx="571271" cy="296501"/>
              </a:xfrm>
              <a:prstGeom prst="rect">
                <a:avLst/>
              </a:prstGeom>
              <a:noFill/>
              <a:ln w="12700" cap="flat" cmpd="sng" algn="ctr">
                <a:noFill/>
                <a:prstDash val="solid"/>
                <a:miter lim="800000"/>
              </a:ln>
              <a:effectLst/>
            </p:spPr>
            <p:txBody>
              <a:bodyPr wrap="none" lIns="0" tIns="0" rIns="0" bIns="0" rtlCol="0" anchor="ctr">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a:ln>
                      <a:noFill/>
                    </a:ln>
                    <a:solidFill>
                      <a:srgbClr val="D52B1E"/>
                    </a:solidFill>
                    <a:effectLst/>
                    <a:uLnTx/>
                    <a:uFillTx/>
                    <a:latin typeface="Gill Sans MT"/>
                    <a:ea typeface="+mn-ea"/>
                    <a:cs typeface="Arial" panose="020B0604020202020204" pitchFamily="34" charset="0"/>
                  </a:rPr>
                  <a:t>&lt;4%</a:t>
                </a:r>
                <a:endParaRPr kumimoji="0" lang="en-US" sz="1400" b="1" i="0" u="none" strike="noStrike" kern="0" cap="none" spc="0" normalizeH="0" baseline="30000" noProof="0" dirty="0">
                  <a:ln>
                    <a:noFill/>
                  </a:ln>
                  <a:solidFill>
                    <a:srgbClr val="D52B1E"/>
                  </a:solidFill>
                  <a:effectLst/>
                  <a:uLnTx/>
                  <a:uFillTx/>
                  <a:latin typeface="Gill Sans MT"/>
                  <a:ea typeface="+mn-ea"/>
                  <a:cs typeface="Arial" panose="020B0604020202020204" pitchFamily="34" charset="0"/>
                </a:endParaRPr>
              </a:p>
            </p:txBody>
          </p:sp>
          <p:sp>
            <p:nvSpPr>
              <p:cNvPr id="85" name="Rectangle 84">
                <a:extLst>
                  <a:ext uri="{FF2B5EF4-FFF2-40B4-BE49-F238E27FC236}">
                    <a16:creationId xmlns:a16="http://schemas.microsoft.com/office/drawing/2014/main" id="{8981A148-58A8-4A97-7DAC-FDE2966F05E6}"/>
                  </a:ext>
                </a:extLst>
              </p:cNvPr>
              <p:cNvSpPr/>
              <p:nvPr/>
            </p:nvSpPr>
            <p:spPr>
              <a:xfrm>
                <a:off x="10597237" y="5350441"/>
                <a:ext cx="571271" cy="296501"/>
              </a:xfrm>
              <a:prstGeom prst="rect">
                <a:avLst/>
              </a:prstGeom>
              <a:noFill/>
              <a:ln w="12700" cap="flat" cmpd="sng" algn="ctr">
                <a:noFill/>
                <a:prstDash val="solid"/>
                <a:miter lim="800000"/>
              </a:ln>
              <a:effectLst/>
            </p:spPr>
            <p:txBody>
              <a:bodyPr wrap="none" lIns="0" tIns="0" rIns="0" bIns="0" rtlCol="0" anchor="ctr">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a:ln>
                      <a:noFill/>
                    </a:ln>
                    <a:solidFill>
                      <a:srgbClr val="A02016"/>
                    </a:solidFill>
                    <a:effectLst/>
                    <a:uLnTx/>
                    <a:uFillTx/>
                    <a:latin typeface="Gill Sans MT"/>
                    <a:ea typeface="+mn-ea"/>
                    <a:cs typeface="Arial" panose="020B0604020202020204" pitchFamily="34" charset="0"/>
                  </a:rPr>
                  <a:t>&lt;1%</a:t>
                </a:r>
              </a:p>
            </p:txBody>
          </p:sp>
          <p:sp>
            <p:nvSpPr>
              <p:cNvPr id="86" name="Rectangle 85">
                <a:extLst>
                  <a:ext uri="{FF2B5EF4-FFF2-40B4-BE49-F238E27FC236}">
                    <a16:creationId xmlns:a16="http://schemas.microsoft.com/office/drawing/2014/main" id="{9F9969EE-77A1-C57A-0D2B-9D8294E72C9F}"/>
                  </a:ext>
                </a:extLst>
              </p:cNvPr>
              <p:cNvSpPr/>
              <p:nvPr/>
            </p:nvSpPr>
            <p:spPr>
              <a:xfrm>
                <a:off x="7819773" y="3774467"/>
                <a:ext cx="1794344" cy="593000"/>
              </a:xfrm>
              <a:prstGeom prst="rect">
                <a:avLst/>
              </a:prstGeom>
              <a:noFill/>
              <a:ln w="12700" cap="flat" cmpd="sng" algn="ctr">
                <a:noFill/>
                <a:prstDash val="solid"/>
                <a:miter lim="800000"/>
              </a:ln>
              <a:effectLst/>
            </p:spPr>
            <p:txBody>
              <a:bodyPr wrap="none" lIns="0" tIns="0" rIns="0" bIns="0" rtlCol="0" anchor="ctr">
                <a:spAutoFit/>
              </a:bodyPr>
              <a:lstStyle/>
              <a:p>
                <a:pPr marL="0" marR="0" lvl="0" indent="0" algn="r" defTabSz="914377" rtl="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srgbClr val="434141"/>
                    </a:solidFill>
                    <a:effectLst/>
                    <a:uLnTx/>
                    <a:uFillTx/>
                    <a:latin typeface="Gill Sans MT"/>
                    <a:ea typeface="+mn-ea"/>
                    <a:cs typeface="Arial" panose="020B0604020202020204" pitchFamily="34" charset="0"/>
                  </a:rPr>
                  <a:t>Target range:</a:t>
                </a:r>
              </a:p>
              <a:p>
                <a:pPr marL="0" marR="0" lvl="0" indent="0" algn="r" defTabSz="914377" rtl="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a:ln>
                      <a:noFill/>
                    </a:ln>
                    <a:solidFill>
                      <a:srgbClr val="434141"/>
                    </a:solidFill>
                    <a:effectLst/>
                    <a:uLnTx/>
                    <a:uFillTx/>
                    <a:latin typeface="Gill Sans MT"/>
                    <a:ea typeface="+mn-ea"/>
                    <a:cs typeface="Arial" panose="020B0604020202020204" pitchFamily="34" charset="0"/>
                  </a:rPr>
                  <a:t>63-140 mg/dL</a:t>
                </a:r>
              </a:p>
            </p:txBody>
          </p:sp>
          <p:sp>
            <p:nvSpPr>
              <p:cNvPr id="87" name="Rectangle 86">
                <a:extLst>
                  <a:ext uri="{FF2B5EF4-FFF2-40B4-BE49-F238E27FC236}">
                    <a16:creationId xmlns:a16="http://schemas.microsoft.com/office/drawing/2014/main" id="{54103A34-093F-710D-7DBD-2B9CB68E3B87}"/>
                  </a:ext>
                </a:extLst>
              </p:cNvPr>
              <p:cNvSpPr/>
              <p:nvPr/>
            </p:nvSpPr>
            <p:spPr>
              <a:xfrm>
                <a:off x="8124284" y="2548947"/>
                <a:ext cx="1489833" cy="296501"/>
              </a:xfrm>
              <a:prstGeom prst="rect">
                <a:avLst/>
              </a:prstGeom>
              <a:noFill/>
              <a:ln w="12700" cap="flat" cmpd="sng" algn="ctr">
                <a:noFill/>
                <a:prstDash val="solid"/>
                <a:miter lim="800000"/>
              </a:ln>
              <a:effectLst/>
            </p:spPr>
            <p:txBody>
              <a:bodyPr wrap="none" lIns="0" tIns="0" rIns="0" bIns="0" rtlCol="0" anchor="ctr">
                <a:spAutoFit/>
              </a:bodyPr>
              <a:lstStyle/>
              <a:p>
                <a:pPr marL="0" marR="0" lvl="0" indent="0" algn="r" defTabSz="914377" rtl="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a:ln>
                      <a:noFill/>
                    </a:ln>
                    <a:solidFill>
                      <a:srgbClr val="434141"/>
                    </a:solidFill>
                    <a:effectLst/>
                    <a:uLnTx/>
                    <a:uFillTx/>
                    <a:latin typeface="Gill Sans MT"/>
                    <a:ea typeface="+mn-ea"/>
                    <a:cs typeface="Arial" panose="020B0604020202020204" pitchFamily="34" charset="0"/>
                  </a:rPr>
                  <a:t>&gt;140 mg/dL</a:t>
                </a:r>
              </a:p>
            </p:txBody>
          </p:sp>
          <p:sp>
            <p:nvSpPr>
              <p:cNvPr id="88" name="Rectangle 87">
                <a:extLst>
                  <a:ext uri="{FF2B5EF4-FFF2-40B4-BE49-F238E27FC236}">
                    <a16:creationId xmlns:a16="http://schemas.microsoft.com/office/drawing/2014/main" id="{CA9B491B-951F-0DB8-6BCA-F63C2159C30C}"/>
                  </a:ext>
                </a:extLst>
              </p:cNvPr>
              <p:cNvSpPr/>
              <p:nvPr/>
            </p:nvSpPr>
            <p:spPr>
              <a:xfrm>
                <a:off x="10597237" y="2552191"/>
                <a:ext cx="727301" cy="296501"/>
              </a:xfrm>
              <a:prstGeom prst="rect">
                <a:avLst/>
              </a:prstGeom>
              <a:noFill/>
              <a:ln w="12700" cap="flat" cmpd="sng" algn="ctr">
                <a:noFill/>
                <a:prstDash val="solid"/>
                <a:miter lim="800000"/>
              </a:ln>
              <a:effectLst/>
            </p:spPr>
            <p:txBody>
              <a:bodyPr wrap="none" lIns="0" tIns="0" rIns="0" bIns="0" rtlCol="0" anchor="ctr">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a:ln>
                      <a:noFill/>
                    </a:ln>
                    <a:solidFill>
                      <a:srgbClr val="FFC000"/>
                    </a:solidFill>
                    <a:effectLst/>
                    <a:uLnTx/>
                    <a:uFillTx/>
                    <a:latin typeface="Gill Sans MT"/>
                    <a:ea typeface="+mn-ea"/>
                    <a:cs typeface="Arial" panose="020B0604020202020204" pitchFamily="34" charset="0"/>
                  </a:rPr>
                  <a:t>&lt;15%</a:t>
                </a:r>
              </a:p>
            </p:txBody>
          </p:sp>
        </p:grpSp>
      </p:grpSp>
      <p:grpSp>
        <p:nvGrpSpPr>
          <p:cNvPr id="103" name="Group 102">
            <a:extLst>
              <a:ext uri="{FF2B5EF4-FFF2-40B4-BE49-F238E27FC236}">
                <a16:creationId xmlns:a16="http://schemas.microsoft.com/office/drawing/2014/main" id="{8181BEC2-A822-DEF5-D5B2-84319AA9867F}"/>
              </a:ext>
            </a:extLst>
          </p:cNvPr>
          <p:cNvGrpSpPr/>
          <p:nvPr/>
        </p:nvGrpSpPr>
        <p:grpSpPr>
          <a:xfrm>
            <a:off x="5396261" y="2034297"/>
            <a:ext cx="2337231" cy="3313396"/>
            <a:chOff x="7758930" y="1219334"/>
            <a:chExt cx="3975868" cy="4548952"/>
          </a:xfrm>
        </p:grpSpPr>
        <p:sp>
          <p:nvSpPr>
            <p:cNvPr id="104" name="Rectangle: Rounded Corners 103">
              <a:extLst>
                <a:ext uri="{FF2B5EF4-FFF2-40B4-BE49-F238E27FC236}">
                  <a16:creationId xmlns:a16="http://schemas.microsoft.com/office/drawing/2014/main" id="{F8B638AA-9610-1B16-B29D-03F314773666}"/>
                </a:ext>
              </a:extLst>
            </p:cNvPr>
            <p:cNvSpPr/>
            <p:nvPr/>
          </p:nvSpPr>
          <p:spPr>
            <a:xfrm>
              <a:off x="8361036" y="1221544"/>
              <a:ext cx="3373762" cy="4546742"/>
            </a:xfrm>
            <a:prstGeom prst="roundRect">
              <a:avLst>
                <a:gd name="adj" fmla="val 3232"/>
              </a:avLst>
            </a:prstGeom>
            <a:solidFill>
              <a:srgbClr val="FFFFFF"/>
            </a:solidFill>
            <a:ln w="12700" cap="flat" cmpd="sng" algn="ctr">
              <a:noFill/>
              <a:prstDash val="solid"/>
              <a:miter lim="800000"/>
            </a:ln>
            <a:effectLst>
              <a:outerShdw blurRad="127000" dist="38100" dir="2700000" algn="tl" rotWithShape="0">
                <a:prstClr val="black">
                  <a:alpha val="15000"/>
                </a:prst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rial" panose="020B0604020202020204"/>
                <a:ea typeface="+mn-ea"/>
                <a:cs typeface="+mn-cs"/>
              </a:endParaRPr>
            </a:p>
          </p:txBody>
        </p:sp>
        <p:sp>
          <p:nvSpPr>
            <p:cNvPr id="105" name="Rectangle: Top Corners Rounded 104">
              <a:extLst>
                <a:ext uri="{FF2B5EF4-FFF2-40B4-BE49-F238E27FC236}">
                  <a16:creationId xmlns:a16="http://schemas.microsoft.com/office/drawing/2014/main" id="{F1634F05-21E6-5F3E-8DBC-DB81D9FCC993}"/>
                </a:ext>
              </a:extLst>
            </p:cNvPr>
            <p:cNvSpPr/>
            <p:nvPr/>
          </p:nvSpPr>
          <p:spPr>
            <a:xfrm flipH="1">
              <a:off x="8361035" y="1219334"/>
              <a:ext cx="3373762" cy="611360"/>
            </a:xfrm>
            <a:prstGeom prst="round2SameRect">
              <a:avLst>
                <a:gd name="adj1" fmla="val 23102"/>
                <a:gd name="adj2" fmla="val 0"/>
              </a:avLst>
            </a:prstGeom>
            <a:solidFill>
              <a:srgbClr val="30AB0D"/>
            </a:solidFill>
            <a:ln w="12700" cap="flat" cmpd="sng" algn="ctr">
              <a:no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a:ln>
                  <a:noFill/>
                </a:ln>
                <a:solidFill>
                  <a:srgbClr val="FFFFFF"/>
                </a:solidFill>
                <a:effectLst/>
                <a:uLnTx/>
                <a:uFillTx/>
                <a:latin typeface="Arial"/>
                <a:ea typeface="+mn-ea"/>
                <a:cs typeface="+mn-cs"/>
              </a:endParaRPr>
            </a:p>
          </p:txBody>
        </p:sp>
        <p:sp>
          <p:nvSpPr>
            <p:cNvPr id="106" name="TextBox 105">
              <a:extLst>
                <a:ext uri="{FF2B5EF4-FFF2-40B4-BE49-F238E27FC236}">
                  <a16:creationId xmlns:a16="http://schemas.microsoft.com/office/drawing/2014/main" id="{C1306DD0-D501-ABD8-7B52-AF8B32057B7C}"/>
                </a:ext>
              </a:extLst>
            </p:cNvPr>
            <p:cNvSpPr txBox="1"/>
            <p:nvPr/>
          </p:nvSpPr>
          <p:spPr>
            <a:xfrm>
              <a:off x="8361034" y="1286273"/>
              <a:ext cx="3373762" cy="477484"/>
            </a:xfrm>
            <a:prstGeom prst="rect">
              <a:avLst/>
            </a:prstGeom>
            <a:noFill/>
            <a:ln w="12700" cap="flat" cmpd="sng" algn="ctr">
              <a:noFill/>
              <a:prstDash val="solid"/>
              <a:miter lim="800000"/>
            </a:ln>
            <a:effectLst/>
          </p:spPr>
          <p:txBody>
            <a:bodyPr rtlCol="0" anchor="ctr"/>
            <a:lstStyle>
              <a:defPPr>
                <a:defRPr lang="en-US"/>
              </a:defPPr>
              <a:lvl1pPr lvl="0" algn="ctr" defTabSz="914400">
                <a:defRPr kumimoji="0" sz="1600" i="0" u="none" strike="noStrike" kern="0" cap="none" spc="0" normalizeH="0" baseline="0">
                  <a:ln>
                    <a:noFill/>
                  </a:ln>
                  <a:solidFill>
                    <a:srgbClr val="4D4D4F"/>
                  </a:solidFill>
                  <a:effectLst/>
                  <a:uLnTx/>
                  <a:uFillTx/>
                  <a:latin typeface="Arial" panose="020B0604020202020204"/>
                  <a:cs typeface="Arial" charset="0"/>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a:ln>
                    <a:noFill/>
                  </a:ln>
                  <a:solidFill>
                    <a:srgbClr val="FFFFFF"/>
                  </a:solidFill>
                  <a:effectLst/>
                  <a:uLnTx/>
                  <a:uFillTx/>
                  <a:latin typeface="Arial" panose="020B0604020202020204"/>
                  <a:ea typeface="+mn-ea"/>
                  <a:cs typeface="Arial" charset="0"/>
                </a:rPr>
                <a:t>Pregnancy: GD</a:t>
              </a:r>
            </a:p>
          </p:txBody>
        </p:sp>
        <p:grpSp>
          <p:nvGrpSpPr>
            <p:cNvPr id="107" name="Group 106">
              <a:extLst>
                <a:ext uri="{FF2B5EF4-FFF2-40B4-BE49-F238E27FC236}">
                  <a16:creationId xmlns:a16="http://schemas.microsoft.com/office/drawing/2014/main" id="{DEE0AE40-611B-8090-DB8E-80B69A61E77C}"/>
                </a:ext>
              </a:extLst>
            </p:cNvPr>
            <p:cNvGrpSpPr/>
            <p:nvPr/>
          </p:nvGrpSpPr>
          <p:grpSpPr>
            <a:xfrm>
              <a:off x="7758930" y="2097417"/>
              <a:ext cx="3829977" cy="3451105"/>
              <a:chOff x="7669856" y="2217487"/>
              <a:chExt cx="3829977" cy="3451105"/>
            </a:xfrm>
          </p:grpSpPr>
          <p:sp>
            <p:nvSpPr>
              <p:cNvPr id="108" name="Rectangle 107">
                <a:extLst>
                  <a:ext uri="{FF2B5EF4-FFF2-40B4-BE49-F238E27FC236}">
                    <a16:creationId xmlns:a16="http://schemas.microsoft.com/office/drawing/2014/main" id="{DD47B37B-C60C-886D-2F06-B6C9E77C9090}"/>
                  </a:ext>
                </a:extLst>
              </p:cNvPr>
              <p:cNvSpPr/>
              <p:nvPr/>
            </p:nvSpPr>
            <p:spPr>
              <a:xfrm>
                <a:off x="10597238" y="3914919"/>
                <a:ext cx="902595" cy="338036"/>
              </a:xfrm>
              <a:prstGeom prst="rect">
                <a:avLst/>
              </a:prstGeom>
              <a:noFill/>
              <a:ln w="12700" cap="flat" cmpd="sng" algn="ctr">
                <a:noFill/>
                <a:prstDash val="solid"/>
                <a:miter lim="800000"/>
              </a:ln>
              <a:effectLst/>
            </p:spPr>
            <p:txBody>
              <a:bodyPr wrap="none" lIns="0" tIns="0" rIns="0" bIns="0" rtlCol="0" anchor="ctr">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a:ln>
                      <a:noFill/>
                    </a:ln>
                    <a:solidFill>
                      <a:srgbClr val="32AD10"/>
                    </a:solidFill>
                    <a:effectLst/>
                    <a:uLnTx/>
                    <a:uFillTx/>
                    <a:latin typeface="Gill Sans MT"/>
                    <a:ea typeface="+mn-ea"/>
                    <a:cs typeface="Arial" panose="020B0604020202020204" pitchFamily="34" charset="0"/>
                  </a:rPr>
                  <a:t>&gt;90%</a:t>
                </a:r>
              </a:p>
            </p:txBody>
          </p:sp>
          <p:graphicFrame>
            <p:nvGraphicFramePr>
              <p:cNvPr id="110" name="Chart 109">
                <a:extLst>
                  <a:ext uri="{FF2B5EF4-FFF2-40B4-BE49-F238E27FC236}">
                    <a16:creationId xmlns:a16="http://schemas.microsoft.com/office/drawing/2014/main" id="{71342754-2555-F7E3-D732-D07CC06F1B3E}"/>
                  </a:ext>
                </a:extLst>
              </p:cNvPr>
              <p:cNvGraphicFramePr/>
              <p:nvPr/>
            </p:nvGraphicFramePr>
            <p:xfrm>
              <a:off x="9202330" y="2217487"/>
              <a:ext cx="1833983" cy="3252111"/>
            </p:xfrm>
            <a:graphic>
              <a:graphicData uri="http://schemas.openxmlformats.org/drawingml/2006/chart">
                <c:chart xmlns:c="http://schemas.openxmlformats.org/drawingml/2006/chart" xmlns:r="http://schemas.openxmlformats.org/officeDocument/2006/relationships" r:id="rId7"/>
              </a:graphicData>
            </a:graphic>
          </p:graphicFrame>
          <p:sp>
            <p:nvSpPr>
              <p:cNvPr id="113" name="Rectangle 112">
                <a:extLst>
                  <a:ext uri="{FF2B5EF4-FFF2-40B4-BE49-F238E27FC236}">
                    <a16:creationId xmlns:a16="http://schemas.microsoft.com/office/drawing/2014/main" id="{C7E24AFC-4610-9A05-83C4-AB18F55301F8}"/>
                  </a:ext>
                </a:extLst>
              </p:cNvPr>
              <p:cNvSpPr/>
              <p:nvPr/>
            </p:nvSpPr>
            <p:spPr>
              <a:xfrm>
                <a:off x="8168874" y="5145973"/>
                <a:ext cx="1445243" cy="295782"/>
              </a:xfrm>
              <a:prstGeom prst="rect">
                <a:avLst/>
              </a:prstGeom>
              <a:noFill/>
              <a:ln w="12700" cap="flat" cmpd="sng" algn="ctr">
                <a:noFill/>
                <a:prstDash val="solid"/>
                <a:miter lim="800000"/>
              </a:ln>
              <a:effectLst/>
            </p:spPr>
            <p:txBody>
              <a:bodyPr wrap="none" lIns="0" tIns="0" rIns="0" bIns="0" rtlCol="0" anchor="ctr">
                <a:spAutoFit/>
              </a:bodyPr>
              <a:lstStyle/>
              <a:p>
                <a:pPr marL="0" marR="0" lvl="0" indent="0" algn="r" defTabSz="914377" rtl="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a:ln>
                      <a:noFill/>
                    </a:ln>
                    <a:solidFill>
                      <a:srgbClr val="434141"/>
                    </a:solidFill>
                    <a:effectLst/>
                    <a:uLnTx/>
                    <a:uFillTx/>
                    <a:latin typeface="Gill Sans MT"/>
                    <a:ea typeface="+mn-ea"/>
                    <a:cs typeface="Arial" panose="020B0604020202020204" pitchFamily="34" charset="0"/>
                  </a:rPr>
                  <a:t>&lt;63 mg/dL</a:t>
                </a:r>
              </a:p>
            </p:txBody>
          </p:sp>
          <p:sp>
            <p:nvSpPr>
              <p:cNvPr id="114" name="Rectangle 113">
                <a:extLst>
                  <a:ext uri="{FF2B5EF4-FFF2-40B4-BE49-F238E27FC236}">
                    <a16:creationId xmlns:a16="http://schemas.microsoft.com/office/drawing/2014/main" id="{4D6693A6-4AD6-6F0C-B1A5-8961008C7707}"/>
                  </a:ext>
                </a:extLst>
              </p:cNvPr>
              <p:cNvSpPr/>
              <p:nvPr/>
            </p:nvSpPr>
            <p:spPr>
              <a:xfrm>
                <a:off x="8168874" y="5372810"/>
                <a:ext cx="1445243" cy="295782"/>
              </a:xfrm>
              <a:prstGeom prst="rect">
                <a:avLst/>
              </a:prstGeom>
              <a:noFill/>
              <a:ln w="12700" cap="flat" cmpd="sng" algn="ctr">
                <a:noFill/>
                <a:prstDash val="solid"/>
                <a:miter lim="800000"/>
              </a:ln>
              <a:effectLst/>
            </p:spPr>
            <p:txBody>
              <a:bodyPr wrap="none" lIns="0" tIns="0" rIns="0" bIns="0" rtlCol="0" anchor="ctr">
                <a:spAutoFit/>
              </a:bodyPr>
              <a:lstStyle/>
              <a:p>
                <a:pPr marL="0" marR="0" lvl="0" indent="0" algn="r" defTabSz="914377" rtl="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a:ln>
                      <a:noFill/>
                    </a:ln>
                    <a:solidFill>
                      <a:srgbClr val="434141"/>
                    </a:solidFill>
                    <a:effectLst/>
                    <a:uLnTx/>
                    <a:uFillTx/>
                    <a:latin typeface="Gill Sans MT"/>
                    <a:ea typeface="+mn-ea"/>
                    <a:cs typeface="Arial" panose="020B0604020202020204" pitchFamily="34" charset="0"/>
                  </a:rPr>
                  <a:t>&lt;54 mg/dL</a:t>
                </a:r>
              </a:p>
            </p:txBody>
          </p:sp>
          <p:sp>
            <p:nvSpPr>
              <p:cNvPr id="116" name="Rectangle 115">
                <a:extLst>
                  <a:ext uri="{FF2B5EF4-FFF2-40B4-BE49-F238E27FC236}">
                    <a16:creationId xmlns:a16="http://schemas.microsoft.com/office/drawing/2014/main" id="{DDFB6DEB-7310-54E8-751B-9C3D32F61258}"/>
                  </a:ext>
                </a:extLst>
              </p:cNvPr>
              <p:cNvSpPr/>
              <p:nvPr/>
            </p:nvSpPr>
            <p:spPr>
              <a:xfrm>
                <a:off x="10597238" y="5180872"/>
                <a:ext cx="619001" cy="295782"/>
              </a:xfrm>
              <a:prstGeom prst="rect">
                <a:avLst/>
              </a:prstGeom>
              <a:noFill/>
              <a:ln w="12700" cap="flat" cmpd="sng" algn="ctr">
                <a:noFill/>
                <a:prstDash val="solid"/>
                <a:miter lim="800000"/>
              </a:ln>
              <a:effectLst/>
            </p:spPr>
            <p:txBody>
              <a:bodyPr wrap="none" lIns="0" tIns="0" rIns="0" bIns="0" rtlCol="0" anchor="ctr">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a:ln>
                      <a:noFill/>
                    </a:ln>
                    <a:solidFill>
                      <a:srgbClr val="D52B1E"/>
                    </a:solidFill>
                    <a:effectLst/>
                    <a:uLnTx/>
                    <a:uFillTx/>
                    <a:latin typeface="Gill Sans MT"/>
                    <a:ea typeface="+mn-ea"/>
                    <a:cs typeface="Arial" panose="020B0604020202020204" pitchFamily="34" charset="0"/>
                  </a:rPr>
                  <a:t>&lt;4%</a:t>
                </a:r>
                <a:endParaRPr kumimoji="0" lang="en-US" sz="1400" b="1" i="0" u="none" strike="noStrike" kern="0" cap="none" spc="0" normalizeH="0" baseline="30000" noProof="0" dirty="0">
                  <a:ln>
                    <a:noFill/>
                  </a:ln>
                  <a:solidFill>
                    <a:srgbClr val="D52B1E"/>
                  </a:solidFill>
                  <a:effectLst/>
                  <a:uLnTx/>
                  <a:uFillTx/>
                  <a:latin typeface="Gill Sans MT"/>
                  <a:ea typeface="+mn-ea"/>
                  <a:cs typeface="Arial" panose="020B0604020202020204" pitchFamily="34" charset="0"/>
                </a:endParaRPr>
              </a:p>
            </p:txBody>
          </p:sp>
          <p:sp>
            <p:nvSpPr>
              <p:cNvPr id="122" name="Rectangle 121">
                <a:extLst>
                  <a:ext uri="{FF2B5EF4-FFF2-40B4-BE49-F238E27FC236}">
                    <a16:creationId xmlns:a16="http://schemas.microsoft.com/office/drawing/2014/main" id="{148DF143-C41E-1CC8-CB24-5596FDDC8579}"/>
                  </a:ext>
                </a:extLst>
              </p:cNvPr>
              <p:cNvSpPr/>
              <p:nvPr/>
            </p:nvSpPr>
            <p:spPr>
              <a:xfrm>
                <a:off x="10597237" y="5350802"/>
                <a:ext cx="619001" cy="295782"/>
              </a:xfrm>
              <a:prstGeom prst="rect">
                <a:avLst/>
              </a:prstGeom>
              <a:noFill/>
              <a:ln w="12700" cap="flat" cmpd="sng" algn="ctr">
                <a:noFill/>
                <a:prstDash val="solid"/>
                <a:miter lim="800000"/>
              </a:ln>
              <a:effectLst/>
            </p:spPr>
            <p:txBody>
              <a:bodyPr wrap="none" lIns="0" tIns="0" rIns="0" bIns="0" rtlCol="0" anchor="ctr">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a:ln>
                      <a:noFill/>
                    </a:ln>
                    <a:solidFill>
                      <a:srgbClr val="A02016"/>
                    </a:solidFill>
                    <a:effectLst/>
                    <a:uLnTx/>
                    <a:uFillTx/>
                    <a:latin typeface="Gill Sans MT"/>
                    <a:ea typeface="+mn-ea"/>
                    <a:cs typeface="Arial" panose="020B0604020202020204" pitchFamily="34" charset="0"/>
                  </a:rPr>
                  <a:t>&lt;1%</a:t>
                </a:r>
              </a:p>
            </p:txBody>
          </p:sp>
          <p:sp>
            <p:nvSpPr>
              <p:cNvPr id="128" name="Rectangle 127">
                <a:extLst>
                  <a:ext uri="{FF2B5EF4-FFF2-40B4-BE49-F238E27FC236}">
                    <a16:creationId xmlns:a16="http://schemas.microsoft.com/office/drawing/2014/main" id="{99B1975B-86DB-4DCC-B57D-8D04AAEDD2B8}"/>
                  </a:ext>
                </a:extLst>
              </p:cNvPr>
              <p:cNvSpPr/>
              <p:nvPr/>
            </p:nvSpPr>
            <p:spPr>
              <a:xfrm>
                <a:off x="7669856" y="3775186"/>
                <a:ext cx="1944261" cy="591564"/>
              </a:xfrm>
              <a:prstGeom prst="rect">
                <a:avLst/>
              </a:prstGeom>
              <a:noFill/>
              <a:ln w="12700" cap="flat" cmpd="sng" algn="ctr">
                <a:noFill/>
                <a:prstDash val="solid"/>
                <a:miter lim="800000"/>
              </a:ln>
              <a:effectLst/>
            </p:spPr>
            <p:txBody>
              <a:bodyPr wrap="none" lIns="0" tIns="0" rIns="0" bIns="0" rtlCol="0" anchor="ctr">
                <a:spAutoFit/>
              </a:bodyPr>
              <a:lstStyle/>
              <a:p>
                <a:pPr marL="0" marR="0" lvl="0" indent="0" algn="r" defTabSz="914377" rtl="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a:ln>
                      <a:noFill/>
                    </a:ln>
                    <a:solidFill>
                      <a:srgbClr val="434141"/>
                    </a:solidFill>
                    <a:effectLst/>
                    <a:uLnTx/>
                    <a:uFillTx/>
                    <a:latin typeface="Gill Sans MT"/>
                    <a:ea typeface="+mn-ea"/>
                    <a:cs typeface="Arial" panose="020B0604020202020204" pitchFamily="34" charset="0"/>
                  </a:rPr>
                  <a:t>Target range:</a:t>
                </a:r>
              </a:p>
              <a:p>
                <a:pPr marL="0" marR="0" lvl="0" indent="0" algn="r" defTabSz="914377" rtl="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a:ln>
                      <a:noFill/>
                    </a:ln>
                    <a:solidFill>
                      <a:srgbClr val="434141"/>
                    </a:solidFill>
                    <a:effectLst/>
                    <a:uLnTx/>
                    <a:uFillTx/>
                    <a:latin typeface="Gill Sans MT"/>
                    <a:ea typeface="+mn-ea"/>
                    <a:cs typeface="Arial" panose="020B0604020202020204" pitchFamily="34" charset="0"/>
                  </a:rPr>
                  <a:t>63-140 mg/dL</a:t>
                </a:r>
              </a:p>
            </p:txBody>
          </p:sp>
          <p:sp>
            <p:nvSpPr>
              <p:cNvPr id="129" name="Rectangle 128">
                <a:extLst>
                  <a:ext uri="{FF2B5EF4-FFF2-40B4-BE49-F238E27FC236}">
                    <a16:creationId xmlns:a16="http://schemas.microsoft.com/office/drawing/2014/main" id="{37922466-B3F9-7D14-EE52-6FD1DA1789DE}"/>
                  </a:ext>
                </a:extLst>
              </p:cNvPr>
              <p:cNvSpPr/>
              <p:nvPr/>
            </p:nvSpPr>
            <p:spPr>
              <a:xfrm>
                <a:off x="7999807" y="2549307"/>
                <a:ext cx="1614310" cy="295782"/>
              </a:xfrm>
              <a:prstGeom prst="rect">
                <a:avLst/>
              </a:prstGeom>
              <a:noFill/>
              <a:ln w="12700" cap="flat" cmpd="sng" algn="ctr">
                <a:noFill/>
                <a:prstDash val="solid"/>
                <a:miter lim="800000"/>
              </a:ln>
              <a:effectLst/>
            </p:spPr>
            <p:txBody>
              <a:bodyPr wrap="none" lIns="0" tIns="0" rIns="0" bIns="0" rtlCol="0" anchor="ctr">
                <a:spAutoFit/>
              </a:bodyPr>
              <a:lstStyle/>
              <a:p>
                <a:pPr marL="0" marR="0" lvl="0" indent="0" algn="r" defTabSz="914377" rtl="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a:ln>
                      <a:noFill/>
                    </a:ln>
                    <a:solidFill>
                      <a:srgbClr val="434141"/>
                    </a:solidFill>
                    <a:effectLst/>
                    <a:uLnTx/>
                    <a:uFillTx/>
                    <a:latin typeface="Gill Sans MT"/>
                    <a:ea typeface="+mn-ea"/>
                    <a:cs typeface="Arial" panose="020B0604020202020204" pitchFamily="34" charset="0"/>
                  </a:rPr>
                  <a:t>&gt;140 mg/dL</a:t>
                </a:r>
              </a:p>
            </p:txBody>
          </p:sp>
          <p:sp>
            <p:nvSpPr>
              <p:cNvPr id="130" name="Rectangle 129">
                <a:extLst>
                  <a:ext uri="{FF2B5EF4-FFF2-40B4-BE49-F238E27FC236}">
                    <a16:creationId xmlns:a16="http://schemas.microsoft.com/office/drawing/2014/main" id="{6342F9D0-99D6-9D56-AF29-058F436D242D}"/>
                  </a:ext>
                </a:extLst>
              </p:cNvPr>
              <p:cNvSpPr/>
              <p:nvPr/>
            </p:nvSpPr>
            <p:spPr>
              <a:xfrm>
                <a:off x="10597238" y="2552548"/>
                <a:ext cx="788066" cy="295782"/>
              </a:xfrm>
              <a:prstGeom prst="rect">
                <a:avLst/>
              </a:prstGeom>
              <a:noFill/>
              <a:ln w="12700" cap="flat" cmpd="sng" algn="ctr">
                <a:noFill/>
                <a:prstDash val="solid"/>
                <a:miter lim="800000"/>
              </a:ln>
              <a:effectLst/>
            </p:spPr>
            <p:txBody>
              <a:bodyPr wrap="none" lIns="0" tIns="0" rIns="0" bIns="0" rtlCol="0" anchor="ctr">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a:ln>
                      <a:noFill/>
                    </a:ln>
                    <a:solidFill>
                      <a:srgbClr val="FFC000"/>
                    </a:solidFill>
                    <a:effectLst/>
                    <a:uLnTx/>
                    <a:uFillTx/>
                    <a:latin typeface="Gill Sans MT"/>
                    <a:ea typeface="+mn-ea"/>
                    <a:cs typeface="Arial" panose="020B0604020202020204" pitchFamily="34" charset="0"/>
                  </a:rPr>
                  <a:t>&lt;15%</a:t>
                </a:r>
              </a:p>
            </p:txBody>
          </p:sp>
        </p:grpSp>
      </p:grpSp>
    </p:spTree>
    <p:custDataLst>
      <p:tags r:id="rId1"/>
    </p:custDataLst>
    <p:extLst>
      <p:ext uri="{BB962C8B-B14F-4D97-AF65-F5344CB8AC3E}">
        <p14:creationId xmlns:p14="http://schemas.microsoft.com/office/powerpoint/2010/main" val="10093686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nodeType="withEffect">
                                  <p:stCondLst>
                                    <p:cond delay="0"/>
                                  </p:stCondLst>
                                  <p:childTnLst>
                                    <p:set>
                                      <p:cBhvr>
                                        <p:cTn id="6" dur="1" fill="hold">
                                          <p:stCondLst>
                                            <p:cond delay="0"/>
                                          </p:stCondLst>
                                        </p:cTn>
                                        <p:tgtEl>
                                          <p:spTgt spid="35"/>
                                        </p:tgtEl>
                                        <p:attrNameLst>
                                          <p:attrName>style.visibility</p:attrName>
                                        </p:attrNameLst>
                                      </p:cBhvr>
                                      <p:to>
                                        <p:strVal val="visible"/>
                                      </p:to>
                                    </p:set>
                                    <p:anim calcmode="lin" valueType="num">
                                      <p:cBhvr additive="base">
                                        <p:cTn id="7" dur="750" fill="hold"/>
                                        <p:tgtEl>
                                          <p:spTgt spid="35"/>
                                        </p:tgtEl>
                                        <p:attrNameLst>
                                          <p:attrName>ppt_x</p:attrName>
                                        </p:attrNameLst>
                                      </p:cBhvr>
                                      <p:tavLst>
                                        <p:tav tm="0">
                                          <p:val>
                                            <p:strVal val="0-#ppt_w/2"/>
                                          </p:val>
                                        </p:tav>
                                        <p:tav tm="100000">
                                          <p:val>
                                            <p:strVal val="#ppt_x"/>
                                          </p:val>
                                        </p:tav>
                                      </p:tavLst>
                                    </p:anim>
                                    <p:anim calcmode="lin" valueType="num">
                                      <p:cBhvr additive="base">
                                        <p:cTn id="8" dur="750" fill="hold"/>
                                        <p:tgtEl>
                                          <p:spTgt spid="35"/>
                                        </p:tgtEl>
                                        <p:attrNameLst>
                                          <p:attrName>ppt_y</p:attrName>
                                        </p:attrNameLst>
                                      </p:cBhvr>
                                      <p:tavLst>
                                        <p:tav tm="0">
                                          <p:val>
                                            <p:strVal val="#ppt_y"/>
                                          </p:val>
                                        </p:tav>
                                        <p:tav tm="100000">
                                          <p:val>
                                            <p:strVal val="#ppt_y"/>
                                          </p:val>
                                        </p:tav>
                                      </p:tavLst>
                                    </p:anim>
                                  </p:childTnLst>
                                </p:cTn>
                              </p:par>
                              <p:par>
                                <p:cTn id="9" presetID="2" presetClass="entr" presetSubtype="8" decel="100000" fill="hold" nodeType="withEffect">
                                  <p:stCondLst>
                                    <p:cond delay="0"/>
                                  </p:stCondLst>
                                  <p:childTnLst>
                                    <p:set>
                                      <p:cBhvr>
                                        <p:cTn id="10" dur="1" fill="hold">
                                          <p:stCondLst>
                                            <p:cond delay="0"/>
                                          </p:stCondLst>
                                        </p:cTn>
                                        <p:tgtEl>
                                          <p:spTgt spid="75"/>
                                        </p:tgtEl>
                                        <p:attrNameLst>
                                          <p:attrName>style.visibility</p:attrName>
                                        </p:attrNameLst>
                                      </p:cBhvr>
                                      <p:to>
                                        <p:strVal val="visible"/>
                                      </p:to>
                                    </p:set>
                                    <p:anim calcmode="lin" valueType="num">
                                      <p:cBhvr additive="base">
                                        <p:cTn id="11" dur="750" fill="hold"/>
                                        <p:tgtEl>
                                          <p:spTgt spid="75"/>
                                        </p:tgtEl>
                                        <p:attrNameLst>
                                          <p:attrName>ppt_x</p:attrName>
                                        </p:attrNameLst>
                                      </p:cBhvr>
                                      <p:tavLst>
                                        <p:tav tm="0">
                                          <p:val>
                                            <p:strVal val="0-#ppt_w/2"/>
                                          </p:val>
                                        </p:tav>
                                        <p:tav tm="100000">
                                          <p:val>
                                            <p:strVal val="#ppt_x"/>
                                          </p:val>
                                        </p:tav>
                                      </p:tavLst>
                                    </p:anim>
                                    <p:anim calcmode="lin" valueType="num">
                                      <p:cBhvr additive="base">
                                        <p:cTn id="12" dur="750" fill="hold"/>
                                        <p:tgtEl>
                                          <p:spTgt spid="75"/>
                                        </p:tgtEl>
                                        <p:attrNameLst>
                                          <p:attrName>ppt_y</p:attrName>
                                        </p:attrNameLst>
                                      </p:cBhvr>
                                      <p:tavLst>
                                        <p:tav tm="0">
                                          <p:val>
                                            <p:strVal val="#ppt_y"/>
                                          </p:val>
                                        </p:tav>
                                        <p:tav tm="100000">
                                          <p:val>
                                            <p:strVal val="#ppt_y"/>
                                          </p:val>
                                        </p:tav>
                                      </p:tavLst>
                                    </p:anim>
                                  </p:childTnLst>
                                </p:cTn>
                              </p:par>
                              <p:par>
                                <p:cTn id="13" presetID="2" presetClass="entr" presetSubtype="8" decel="100000" fill="hold" nodeType="withEffect">
                                  <p:stCondLst>
                                    <p:cond delay="0"/>
                                  </p:stCondLst>
                                  <p:childTnLst>
                                    <p:set>
                                      <p:cBhvr>
                                        <p:cTn id="14" dur="1" fill="hold">
                                          <p:stCondLst>
                                            <p:cond delay="0"/>
                                          </p:stCondLst>
                                        </p:cTn>
                                        <p:tgtEl>
                                          <p:spTgt spid="103"/>
                                        </p:tgtEl>
                                        <p:attrNameLst>
                                          <p:attrName>style.visibility</p:attrName>
                                        </p:attrNameLst>
                                      </p:cBhvr>
                                      <p:to>
                                        <p:strVal val="visible"/>
                                      </p:to>
                                    </p:set>
                                    <p:anim calcmode="lin" valueType="num">
                                      <p:cBhvr additive="base">
                                        <p:cTn id="15" dur="750" fill="hold"/>
                                        <p:tgtEl>
                                          <p:spTgt spid="103"/>
                                        </p:tgtEl>
                                        <p:attrNameLst>
                                          <p:attrName>ppt_x</p:attrName>
                                        </p:attrNameLst>
                                      </p:cBhvr>
                                      <p:tavLst>
                                        <p:tav tm="0">
                                          <p:val>
                                            <p:strVal val="0-#ppt_w/2"/>
                                          </p:val>
                                        </p:tav>
                                        <p:tav tm="100000">
                                          <p:val>
                                            <p:strVal val="#ppt_x"/>
                                          </p:val>
                                        </p:tav>
                                      </p:tavLst>
                                    </p:anim>
                                    <p:anim calcmode="lin" valueType="num">
                                      <p:cBhvr additive="base">
                                        <p:cTn id="16" dur="750" fill="hold"/>
                                        <p:tgtEl>
                                          <p:spTgt spid="10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6950BFC3-D8DA-4A85-94F7-54DA5524770B}">
      <p188:commentRel xmlns:p188="http://schemas.microsoft.com/office/powerpoint/2018/8/main" r:id="rId4"/>
    </p:ext>
  </p:extLst>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915772-72BD-373F-E2BA-D2695EFD67C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AA05D73-F794-7AF7-BD40-E1C711666BA3}"/>
              </a:ext>
            </a:extLst>
          </p:cNvPr>
          <p:cNvSpPr>
            <a:spLocks noGrp="1"/>
          </p:cNvSpPr>
          <p:nvPr>
            <p:ph type="title"/>
          </p:nvPr>
        </p:nvSpPr>
        <p:spPr/>
        <p:txBody>
          <a:bodyPr>
            <a:noAutofit/>
          </a:bodyPr>
          <a:lstStyle/>
          <a:p>
            <a:r>
              <a:rPr lang="en-US" sz="3200" dirty="0"/>
              <a:t>Pharmacologic Treatment during Pregnancy</a:t>
            </a:r>
          </a:p>
        </p:txBody>
      </p:sp>
      <p:sp>
        <p:nvSpPr>
          <p:cNvPr id="3" name="Content Placeholder 2">
            <a:extLst>
              <a:ext uri="{FF2B5EF4-FFF2-40B4-BE49-F238E27FC236}">
                <a16:creationId xmlns:a16="http://schemas.microsoft.com/office/drawing/2014/main" id="{273BA6A9-3D74-9A82-F549-EB0F52E51465}"/>
              </a:ext>
            </a:extLst>
          </p:cNvPr>
          <p:cNvSpPr>
            <a:spLocks noGrp="1"/>
          </p:cNvSpPr>
          <p:nvPr>
            <p:ph sz="quarter" idx="1"/>
          </p:nvPr>
        </p:nvSpPr>
        <p:spPr>
          <a:xfrm>
            <a:off x="304800" y="1447800"/>
            <a:ext cx="6915150" cy="5486400"/>
          </a:xfrm>
        </p:spPr>
        <p:txBody>
          <a:bodyPr>
            <a:normAutofit lnSpcReduction="10000"/>
          </a:bodyPr>
          <a:lstStyle/>
          <a:p>
            <a:r>
              <a:rPr lang="en-US" sz="2800" dirty="0"/>
              <a:t>Insulin is preferred therapy for all forms of diabetes in pregnancy</a:t>
            </a:r>
          </a:p>
          <a:p>
            <a:pPr lvl="1"/>
            <a:r>
              <a:rPr lang="en-US" sz="2400" dirty="0"/>
              <a:t>Does not cross placenta</a:t>
            </a:r>
          </a:p>
          <a:p>
            <a:pPr lvl="1"/>
            <a:r>
              <a:rPr lang="en-US" sz="2400" dirty="0"/>
              <a:t>Can overcome insulin resistance </a:t>
            </a:r>
            <a:r>
              <a:rPr lang="en-US" sz="2400" dirty="0" err="1"/>
              <a:t>assoc</a:t>
            </a:r>
            <a:r>
              <a:rPr lang="en-US" sz="2400" dirty="0"/>
              <a:t> w/ type 2</a:t>
            </a:r>
          </a:p>
          <a:p>
            <a:r>
              <a:rPr lang="en-US" sz="2800" dirty="0"/>
              <a:t>Sulfonylureas pass through placenta / associated with neonatal hypo (glyburide)</a:t>
            </a:r>
          </a:p>
          <a:p>
            <a:pPr>
              <a:lnSpc>
                <a:spcPct val="120000"/>
              </a:lnSpc>
            </a:pPr>
            <a:r>
              <a:rPr lang="en-US" sz="2800" dirty="0"/>
              <a:t>Metformin – lower risk of hypo and maternal </a:t>
            </a:r>
            <a:r>
              <a:rPr lang="en-US" sz="2800" dirty="0" err="1"/>
              <a:t>wt</a:t>
            </a:r>
            <a:r>
              <a:rPr lang="en-US" sz="2800" dirty="0"/>
              <a:t> gain but may increase prematurity rate/childhood obesity </a:t>
            </a:r>
          </a:p>
          <a:p>
            <a:pPr lvl="1">
              <a:lnSpc>
                <a:spcPct val="120000"/>
              </a:lnSpc>
            </a:pPr>
            <a:r>
              <a:rPr lang="en-US" sz="2400" dirty="0"/>
              <a:t>Passes through placenta</a:t>
            </a:r>
          </a:p>
          <a:p>
            <a:pPr lvl="1">
              <a:lnSpc>
                <a:spcPct val="120000"/>
              </a:lnSpc>
            </a:pPr>
            <a:r>
              <a:rPr lang="en-US" sz="2400" dirty="0"/>
              <a:t>If using for PCOS, stop by end of first trimester</a:t>
            </a:r>
          </a:p>
          <a:p>
            <a:r>
              <a:rPr lang="en-US" sz="2800" dirty="0"/>
              <a:t>Refer to specialized center</a:t>
            </a:r>
          </a:p>
          <a:p>
            <a:endParaRPr lang="en-US" dirty="0"/>
          </a:p>
        </p:txBody>
      </p:sp>
      <p:pic>
        <p:nvPicPr>
          <p:cNvPr id="4" name="Picture 3">
            <a:extLst>
              <a:ext uri="{FF2B5EF4-FFF2-40B4-BE49-F238E27FC236}">
                <a16:creationId xmlns:a16="http://schemas.microsoft.com/office/drawing/2014/main" id="{031CEE28-A2B4-688F-C8C6-E95DBD6909C9}"/>
              </a:ext>
            </a:extLst>
          </p:cNvPr>
          <p:cNvPicPr>
            <a:picLocks noChangeAspect="1"/>
          </p:cNvPicPr>
          <p:nvPr/>
        </p:nvPicPr>
        <p:blipFill>
          <a:blip r:embed="rId3"/>
          <a:stretch>
            <a:fillRect/>
          </a:stretch>
        </p:blipFill>
        <p:spPr>
          <a:xfrm>
            <a:off x="7204710" y="1447800"/>
            <a:ext cx="1924050" cy="2813665"/>
          </a:xfrm>
          <a:prstGeom prst="rect">
            <a:avLst/>
          </a:prstGeom>
        </p:spPr>
      </p:pic>
    </p:spTree>
    <p:extLst>
      <p:ext uri="{BB962C8B-B14F-4D97-AF65-F5344CB8AC3E}">
        <p14:creationId xmlns:p14="http://schemas.microsoft.com/office/powerpoint/2010/main" val="39580780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23ECD6-68DB-9A0C-4115-E3405C138F8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B77ED1D-1A98-424E-7BF8-4313C7F6C15D}"/>
              </a:ext>
            </a:extLst>
          </p:cNvPr>
          <p:cNvSpPr>
            <a:spLocks noGrp="1"/>
          </p:cNvSpPr>
          <p:nvPr>
            <p:ph type="title"/>
          </p:nvPr>
        </p:nvSpPr>
        <p:spPr/>
        <p:txBody>
          <a:bodyPr>
            <a:normAutofit/>
          </a:bodyPr>
          <a:lstStyle/>
          <a:p>
            <a:r>
              <a:rPr lang="en-US" sz="4400" dirty="0"/>
              <a:t>Pregnancy and Hypertension</a:t>
            </a:r>
          </a:p>
        </p:txBody>
      </p:sp>
      <p:sp>
        <p:nvSpPr>
          <p:cNvPr id="3" name="Content Placeholder 2">
            <a:extLst>
              <a:ext uri="{FF2B5EF4-FFF2-40B4-BE49-F238E27FC236}">
                <a16:creationId xmlns:a16="http://schemas.microsoft.com/office/drawing/2014/main" id="{205F6943-5E8E-62D2-F803-80DCC0C21303}"/>
              </a:ext>
            </a:extLst>
          </p:cNvPr>
          <p:cNvSpPr>
            <a:spLocks noGrp="1"/>
          </p:cNvSpPr>
          <p:nvPr>
            <p:ph sz="quarter" idx="1"/>
          </p:nvPr>
        </p:nvSpPr>
        <p:spPr>
          <a:xfrm>
            <a:off x="234042" y="1052141"/>
            <a:ext cx="6629400" cy="5486400"/>
          </a:xfrm>
        </p:spPr>
        <p:txBody>
          <a:bodyPr>
            <a:normAutofit fontScale="92500"/>
          </a:bodyPr>
          <a:lstStyle/>
          <a:p>
            <a:r>
              <a:rPr lang="en-US" sz="3600" dirty="0">
                <a:latin typeface="AdvOT7b515deb"/>
              </a:rPr>
              <a:t>If pregnant with diabetes and hypertension</a:t>
            </a:r>
          </a:p>
          <a:p>
            <a:pPr lvl="1"/>
            <a:r>
              <a:rPr lang="en-US" sz="2800" dirty="0">
                <a:latin typeface="AdvOT7b515deb"/>
              </a:rPr>
              <a:t> Blood pressure target of 110–135/85 mmHg</a:t>
            </a:r>
          </a:p>
          <a:p>
            <a:pPr lvl="2"/>
            <a:r>
              <a:rPr lang="en-US" sz="2400" dirty="0">
                <a:latin typeface="AdvOT7b515deb"/>
              </a:rPr>
              <a:t>Reduces risk for accelerated maternal hypertension</a:t>
            </a:r>
          </a:p>
          <a:p>
            <a:pPr lvl="2"/>
            <a:r>
              <a:rPr lang="en-US" sz="2400" dirty="0">
                <a:latin typeface="AdvOT7b515deb"/>
              </a:rPr>
              <a:t>Minimizes impaired fetal growth</a:t>
            </a:r>
            <a:endParaRPr lang="en-US" sz="2400" dirty="0">
              <a:solidFill>
                <a:srgbClr val="A6192E"/>
              </a:solidFill>
              <a:latin typeface="AdvOT8eb9eec2.B"/>
            </a:endParaRPr>
          </a:p>
          <a:p>
            <a:pPr lvl="1"/>
            <a:r>
              <a:rPr lang="en-US" sz="2800" dirty="0">
                <a:latin typeface="AdvOT7b515deb"/>
              </a:rPr>
              <a:t>Stop potentially harmful medications in prep for pregnancy </a:t>
            </a:r>
          </a:p>
          <a:p>
            <a:pPr lvl="2"/>
            <a:r>
              <a:rPr lang="en-US" sz="2400" dirty="0">
                <a:latin typeface="AdvOT7b515deb"/>
              </a:rPr>
              <a:t>Avoid ACE inhibitors, angiotensin receptor blockers (ARBs), statins in sexually active women of childbearing age if not using reliable contraception </a:t>
            </a:r>
          </a:p>
          <a:p>
            <a:pPr lvl="2"/>
            <a:r>
              <a:rPr lang="en-US" sz="2400" dirty="0">
                <a:latin typeface="AdvOT7b515deb"/>
              </a:rPr>
              <a:t>Preferred HTN meds: </a:t>
            </a:r>
            <a:r>
              <a:rPr lang="en-US" sz="2400" dirty="0" err="1">
                <a:latin typeface="AdvOT7b515deb"/>
              </a:rPr>
              <a:t>labetolol</a:t>
            </a:r>
            <a:r>
              <a:rPr lang="en-US" sz="2400" dirty="0">
                <a:latin typeface="AdvOT7b515deb"/>
              </a:rPr>
              <a:t>, nifedipine , clonidine, methyldopa</a:t>
            </a:r>
          </a:p>
          <a:p>
            <a:pPr lvl="2"/>
            <a:r>
              <a:rPr lang="en-US" sz="2400" dirty="0">
                <a:latin typeface="AdvOT7b515deb"/>
              </a:rPr>
              <a:t>Other beta blockers except atenolol can be used</a:t>
            </a:r>
            <a:endParaRPr lang="en-US" dirty="0"/>
          </a:p>
        </p:txBody>
      </p:sp>
      <p:pic>
        <p:nvPicPr>
          <p:cNvPr id="5" name="Picture 4" descr="A picture containing toy&#10;&#10;Description automatically generated">
            <a:extLst>
              <a:ext uri="{FF2B5EF4-FFF2-40B4-BE49-F238E27FC236}">
                <a16:creationId xmlns:a16="http://schemas.microsoft.com/office/drawing/2014/main" id="{055E75C4-0BDE-1663-5FD1-6F11C45B8E87}"/>
              </a:ext>
            </a:extLst>
          </p:cNvPr>
          <p:cNvPicPr>
            <a:picLocks noChangeAspect="1"/>
          </p:cNvPicPr>
          <p:nvPr/>
        </p:nvPicPr>
        <p:blipFill>
          <a:blip r:embed="rId4" cstate="print">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7097210" y="1593756"/>
            <a:ext cx="1943805" cy="2331991"/>
          </a:xfrm>
          <a:prstGeom prst="rect">
            <a:avLst/>
          </a:prstGeom>
        </p:spPr>
      </p:pic>
      <p:sp>
        <p:nvSpPr>
          <p:cNvPr id="4" name="TextBox 3">
            <a:extLst>
              <a:ext uri="{FF2B5EF4-FFF2-40B4-BE49-F238E27FC236}">
                <a16:creationId xmlns:a16="http://schemas.microsoft.com/office/drawing/2014/main" id="{2BEAE73C-2A45-1133-F651-DB0455EA4653}"/>
              </a:ext>
            </a:extLst>
          </p:cNvPr>
          <p:cNvSpPr txBox="1"/>
          <p:nvPr/>
        </p:nvSpPr>
        <p:spPr>
          <a:xfrm>
            <a:off x="4572000" y="6396335"/>
            <a:ext cx="4582885"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Gill Sans MT"/>
                <a:ea typeface="+mn-ea"/>
                <a:cs typeface="+mn-cs"/>
              </a:rPr>
              <a:t>15. Management of Diabetes in Pregnancy: Standards of Care in Diabetes—2026 Diabetes Care 2026;49(Suppl. 1):S321–S338</a:t>
            </a:r>
          </a:p>
        </p:txBody>
      </p:sp>
    </p:spTree>
    <p:extLst>
      <p:ext uri="{BB962C8B-B14F-4D97-AF65-F5344CB8AC3E}">
        <p14:creationId xmlns:p14="http://schemas.microsoft.com/office/powerpoint/2010/main" val="5576893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6950BFC3-D8DA-4A85-94F7-54DA5524770B}">
      <p188:commentRel xmlns:p188="http://schemas.microsoft.com/office/powerpoint/2018/8/main" r:id="rId3"/>
    </p:ext>
  </p:extLst>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0A15D8-364C-12B1-D315-9F7894BBC40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F9FDC67-51E4-7EE5-3E9D-F0883899E1EC}"/>
              </a:ext>
            </a:extLst>
          </p:cNvPr>
          <p:cNvSpPr>
            <a:spLocks noGrp="1"/>
          </p:cNvSpPr>
          <p:nvPr>
            <p:ph type="title"/>
          </p:nvPr>
        </p:nvSpPr>
        <p:spPr>
          <a:solidFill>
            <a:srgbClr val="B1D45A"/>
          </a:solidFill>
        </p:spPr>
        <p:txBody>
          <a:bodyPr vert="horz" lIns="274320" anchor="ctr" anchorCtr="0">
            <a:normAutofit/>
          </a:bodyPr>
          <a:lstStyle/>
          <a:p>
            <a:pPr>
              <a:lnSpc>
                <a:spcPct val="90000"/>
              </a:lnSpc>
            </a:pPr>
            <a:r>
              <a:rPr kumimoji="0" lang="en-US" sz="4100" b="0" kern="1200" dirty="0">
                <a:solidFill>
                  <a:schemeClr val="tx1"/>
                </a:solidFill>
                <a:latin typeface="Calibri" panose="020F0502020204030204" pitchFamily="34" charset="0"/>
                <a:ea typeface="+mj-ea"/>
                <a:cs typeface="+mj-cs"/>
              </a:rPr>
              <a:t>See Diabetes and Pregnancy Level 2</a:t>
            </a:r>
          </a:p>
        </p:txBody>
      </p:sp>
      <p:sp>
        <p:nvSpPr>
          <p:cNvPr id="6" name="TextBox 5">
            <a:extLst>
              <a:ext uri="{FF2B5EF4-FFF2-40B4-BE49-F238E27FC236}">
                <a16:creationId xmlns:a16="http://schemas.microsoft.com/office/drawing/2014/main" id="{60E2FD27-0089-EF66-93BC-E38DE44E3092}"/>
              </a:ext>
            </a:extLst>
          </p:cNvPr>
          <p:cNvSpPr txBox="1"/>
          <p:nvPr/>
        </p:nvSpPr>
        <p:spPr>
          <a:xfrm>
            <a:off x="457200" y="1219200"/>
            <a:ext cx="8229600" cy="533400"/>
          </a:xfrm>
          <a:prstGeom prst="rect">
            <a:avLst/>
          </a:prstGeom>
          <a:solidFill>
            <a:srgbClr val="5E3886"/>
          </a:solidFill>
        </p:spPr>
        <p:txBody>
          <a:bodyPr vert="horz" rtlCol="0" anchor="ctr" anchorCtr="0">
            <a:normAutofit/>
          </a:bodyPr>
          <a:lstStyle/>
          <a:p>
            <a:pPr marL="0" marR="0" lvl="0" indent="0" algn="l" defTabSz="914400" rtl="0" eaLnBrk="1" fontAlgn="auto" latinLnBrk="0" hangingPunct="1">
              <a:lnSpc>
                <a:spcPct val="90000"/>
              </a:lnSpc>
              <a:spcBef>
                <a:spcPts val="600"/>
              </a:spcBef>
              <a:spcAft>
                <a:spcPts val="0"/>
              </a:spcAft>
              <a:buClr>
                <a:srgbClr val="86AA2C"/>
              </a:buClr>
              <a:buSzPct val="76000"/>
              <a:buFontTx/>
              <a:buNone/>
              <a:tabLst/>
              <a:defRPr/>
            </a:pPr>
            <a:r>
              <a:rPr kumimoji="0" lang="en-US" sz="3200" b="0" i="0" u="none" strike="noStrike" kern="1200" cap="none" spc="0" normalizeH="0" baseline="0" noProof="0" dirty="0">
                <a:ln>
                  <a:noFill/>
                </a:ln>
                <a:solidFill>
                  <a:prstClr val="white"/>
                </a:solidFill>
                <a:effectLst/>
                <a:uLnTx/>
                <a:uFillTx/>
                <a:latin typeface="Calibri" panose="020F0502020204030204" pitchFamily="34" charset="0"/>
                <a:ea typeface="+mn-ea"/>
                <a:cs typeface="+mn-cs"/>
              </a:rPr>
              <a:t>Screening and Diagnosis of Diabetes Cheat Sheet</a:t>
            </a:r>
          </a:p>
        </p:txBody>
      </p:sp>
      <p:pic>
        <p:nvPicPr>
          <p:cNvPr id="3" name="Picture 2">
            <a:extLst>
              <a:ext uri="{FF2B5EF4-FFF2-40B4-BE49-F238E27FC236}">
                <a16:creationId xmlns:a16="http://schemas.microsoft.com/office/drawing/2014/main" id="{2FCE824A-4D49-E106-F5CF-4CEDD321581D}"/>
              </a:ext>
            </a:extLst>
          </p:cNvPr>
          <p:cNvPicPr>
            <a:picLocks noChangeAspect="1"/>
          </p:cNvPicPr>
          <p:nvPr/>
        </p:nvPicPr>
        <p:blipFill>
          <a:blip r:embed="rId3"/>
          <a:stretch>
            <a:fillRect/>
          </a:stretch>
        </p:blipFill>
        <p:spPr>
          <a:xfrm>
            <a:off x="149659" y="1828800"/>
            <a:ext cx="8844682" cy="3995118"/>
          </a:xfrm>
          <a:prstGeom prst="rect">
            <a:avLst/>
          </a:prstGeom>
        </p:spPr>
      </p:pic>
      <p:pic>
        <p:nvPicPr>
          <p:cNvPr id="4" name="Picture 3">
            <a:extLst>
              <a:ext uri="{FF2B5EF4-FFF2-40B4-BE49-F238E27FC236}">
                <a16:creationId xmlns:a16="http://schemas.microsoft.com/office/drawing/2014/main" id="{A29C97D7-4FF0-D2B7-E5B1-400AAE128965}"/>
              </a:ext>
            </a:extLst>
          </p:cNvPr>
          <p:cNvPicPr>
            <a:picLocks noChangeAspect="1"/>
          </p:cNvPicPr>
          <p:nvPr/>
        </p:nvPicPr>
        <p:blipFill>
          <a:blip r:embed="rId4"/>
          <a:stretch>
            <a:fillRect/>
          </a:stretch>
        </p:blipFill>
        <p:spPr>
          <a:xfrm>
            <a:off x="201685" y="6100161"/>
            <a:ext cx="3079414" cy="689144"/>
          </a:xfrm>
          <a:prstGeom prst="rect">
            <a:avLst/>
          </a:prstGeom>
        </p:spPr>
      </p:pic>
    </p:spTree>
    <p:extLst>
      <p:ext uri="{BB962C8B-B14F-4D97-AF65-F5344CB8AC3E}">
        <p14:creationId xmlns:p14="http://schemas.microsoft.com/office/powerpoint/2010/main" val="12287702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6950BFC3-D8DA-4A85-94F7-54DA5524770B}">
      <p188:commentRel xmlns:p188="http://schemas.microsoft.com/office/powerpoint/2018/8/main" r:id="rId2"/>
    </p:ext>
  </p:extLst>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91828B-EC6B-C700-D55A-19B94778E21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F31E0A9-77EF-2D2C-7BFD-167D0C1A9DF7}"/>
              </a:ext>
            </a:extLst>
          </p:cNvPr>
          <p:cNvSpPr>
            <a:spLocks noGrp="1"/>
          </p:cNvSpPr>
          <p:nvPr>
            <p:ph type="title"/>
          </p:nvPr>
        </p:nvSpPr>
        <p:spPr>
          <a:solidFill>
            <a:schemeClr val="bg2">
              <a:lumMod val="75000"/>
            </a:schemeClr>
          </a:solidFill>
        </p:spPr>
        <p:txBody>
          <a:bodyPr/>
          <a:lstStyle/>
          <a:p>
            <a:r>
              <a:rPr lang="en-US" dirty="0"/>
              <a:t>Standard 3 &amp; AACE</a:t>
            </a:r>
          </a:p>
        </p:txBody>
      </p:sp>
      <p:pic>
        <p:nvPicPr>
          <p:cNvPr id="5" name="Picture 4" descr="Diabetes Care Cover Image for Volume 49, Issue Supplement_1">
            <a:extLst>
              <a:ext uri="{FF2B5EF4-FFF2-40B4-BE49-F238E27FC236}">
                <a16:creationId xmlns:a16="http://schemas.microsoft.com/office/drawing/2014/main" id="{28291461-9216-390B-8805-292EE390D290}"/>
              </a:ext>
            </a:extLst>
          </p:cNvPr>
          <p:cNvPicPr>
            <a:picLocks noChangeAspect="1"/>
          </p:cNvPicPr>
          <p:nvPr/>
        </p:nvPicPr>
        <p:blipFill>
          <a:blip r:embed="rId2"/>
          <a:stretch>
            <a:fillRect/>
          </a:stretch>
        </p:blipFill>
        <p:spPr>
          <a:xfrm>
            <a:off x="685800" y="1524000"/>
            <a:ext cx="3419068" cy="4497387"/>
          </a:xfrm>
          <a:prstGeom prst="rect">
            <a:avLst/>
          </a:prstGeom>
        </p:spPr>
      </p:pic>
      <p:sp>
        <p:nvSpPr>
          <p:cNvPr id="4" name="Content Placeholder 3">
            <a:extLst>
              <a:ext uri="{FF2B5EF4-FFF2-40B4-BE49-F238E27FC236}">
                <a16:creationId xmlns:a16="http://schemas.microsoft.com/office/drawing/2014/main" id="{E980E957-7333-8BBE-D1CB-CB110A594991}"/>
              </a:ext>
            </a:extLst>
          </p:cNvPr>
          <p:cNvSpPr>
            <a:spLocks noGrp="1"/>
          </p:cNvSpPr>
          <p:nvPr>
            <p:ph sz="half" idx="2"/>
          </p:nvPr>
        </p:nvSpPr>
        <p:spPr/>
        <p:txBody>
          <a:bodyPr/>
          <a:lstStyle/>
          <a:p>
            <a:endParaRPr lang="en-US" dirty="0"/>
          </a:p>
        </p:txBody>
      </p:sp>
    </p:spTree>
    <p:extLst>
      <p:ext uri="{BB962C8B-B14F-4D97-AF65-F5344CB8AC3E}">
        <p14:creationId xmlns:p14="http://schemas.microsoft.com/office/powerpoint/2010/main" val="464805883"/>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Poll Question 3</a:t>
            </a:r>
          </a:p>
        </p:txBody>
      </p:sp>
      <p:sp>
        <p:nvSpPr>
          <p:cNvPr id="3" name="Content Placeholder 2"/>
          <p:cNvSpPr>
            <a:spLocks noGrp="1"/>
          </p:cNvSpPr>
          <p:nvPr>
            <p:ph sz="quarter" idx="1"/>
          </p:nvPr>
        </p:nvSpPr>
        <p:spPr>
          <a:xfrm>
            <a:off x="514350" y="1324999"/>
            <a:ext cx="7486650" cy="5152001"/>
          </a:xfrm>
        </p:spPr>
        <p:txBody>
          <a:bodyPr>
            <a:normAutofit/>
          </a:bodyPr>
          <a:lstStyle/>
          <a:p>
            <a:pPr lvl="0" fontAlgn="base"/>
            <a:r>
              <a:rPr lang="en-US" sz="3200" dirty="0"/>
              <a:t>What best describes prediabetes?     </a:t>
            </a:r>
          </a:p>
          <a:p>
            <a:pPr marL="548627" lvl="1" indent="-342892" fontAlgn="base">
              <a:buFont typeface="+mj-lt"/>
              <a:buAutoNum type="alphaLcPeriod"/>
            </a:pPr>
            <a:r>
              <a:rPr lang="en-US" dirty="0"/>
              <a:t>Prediabetes affects 18-20% of people above the age of 20.</a:t>
            </a:r>
          </a:p>
          <a:p>
            <a:pPr marL="548627" lvl="1" indent="-342892" fontAlgn="base">
              <a:buFont typeface="+mj-lt"/>
              <a:buAutoNum type="alphaLcPeriod"/>
            </a:pPr>
            <a:r>
              <a:rPr lang="en-US" dirty="0"/>
              <a:t>The prevalence of prediabetes and diabetes are almost equal.</a:t>
            </a:r>
          </a:p>
          <a:p>
            <a:pPr marL="548627" lvl="1" indent="-342892" fontAlgn="base">
              <a:buFont typeface="+mj-lt"/>
              <a:buAutoNum type="alphaLcPeriod"/>
            </a:pPr>
            <a:r>
              <a:rPr lang="en-US" dirty="0"/>
              <a:t>Most people with BMI of 30 or greater have prediabetes.</a:t>
            </a:r>
          </a:p>
          <a:p>
            <a:pPr marL="548627" lvl="1" indent="-342892" fontAlgn="base">
              <a:buFont typeface="+mj-lt"/>
              <a:buAutoNum type="alphaLcPeriod"/>
            </a:pPr>
            <a:r>
              <a:rPr lang="en-US" dirty="0"/>
              <a:t>Prediabetes is associated with increased risk of CV disease</a:t>
            </a:r>
          </a:p>
        </p:txBody>
      </p:sp>
      <p:pic>
        <p:nvPicPr>
          <p:cNvPr id="4" name="Picture 3">
            <a:hlinkClick r:id="rId4"/>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253358" y="1676400"/>
            <a:ext cx="1609583" cy="1596001"/>
          </a:xfrm>
          <a:prstGeom prst="rect">
            <a:avLst/>
          </a:prstGeom>
        </p:spPr>
      </p:pic>
      <p:sp>
        <p:nvSpPr>
          <p:cNvPr id="5" name="Oval 4">
            <a:extLst>
              <a:ext uri="{FF2B5EF4-FFF2-40B4-BE49-F238E27FC236}">
                <a16:creationId xmlns:a16="http://schemas.microsoft.com/office/drawing/2014/main" id="{125F0F17-1367-59C5-3EAA-2191462A2210}"/>
              </a:ext>
            </a:extLst>
          </p:cNvPr>
          <p:cNvSpPr/>
          <p:nvPr/>
        </p:nvSpPr>
        <p:spPr>
          <a:xfrm>
            <a:off x="457200" y="4576199"/>
            <a:ext cx="7886700" cy="1596001"/>
          </a:xfrm>
          <a:prstGeom prst="ellipse">
            <a:avLst/>
          </a:prstGeom>
          <a:noFill/>
          <a:ln w="57150">
            <a:solidFill>
              <a:srgbClr val="7030A0"/>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w="38100">
                <a:solidFill>
                  <a:schemeClr val="tx1"/>
                </a:solidFill>
              </a:ln>
            </a:endParaRPr>
          </a:p>
        </p:txBody>
      </p:sp>
    </p:spTree>
    <p:custDataLst>
      <p:tags r:id="rId1"/>
    </p:custDataLst>
    <p:extLst>
      <p:ext uri="{BB962C8B-B14F-4D97-AF65-F5344CB8AC3E}">
        <p14:creationId xmlns:p14="http://schemas.microsoft.com/office/powerpoint/2010/main" val="21449904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A61912-AC38-9AF7-7033-574A3C94EC4B}"/>
              </a:ext>
            </a:extLst>
          </p:cNvPr>
          <p:cNvSpPr>
            <a:spLocks noGrp="1"/>
          </p:cNvSpPr>
          <p:nvPr>
            <p:ph type="title"/>
          </p:nvPr>
        </p:nvSpPr>
        <p:spPr/>
        <p:txBody>
          <a:bodyPr/>
          <a:lstStyle/>
          <a:p>
            <a:r>
              <a:rPr lang="en-US" dirty="0"/>
              <a:t>Other Comments of Interest</a:t>
            </a:r>
          </a:p>
        </p:txBody>
      </p:sp>
      <p:pic>
        <p:nvPicPr>
          <p:cNvPr id="4" name="Content Placeholder 3">
            <a:extLst>
              <a:ext uri="{FF2B5EF4-FFF2-40B4-BE49-F238E27FC236}">
                <a16:creationId xmlns:a16="http://schemas.microsoft.com/office/drawing/2014/main" id="{2A7ECEBD-89C9-DD44-37AE-00D8912DD4CF}"/>
              </a:ext>
            </a:extLst>
          </p:cNvPr>
          <p:cNvPicPr>
            <a:picLocks noGrp="1" noChangeAspect="1"/>
          </p:cNvPicPr>
          <p:nvPr>
            <p:ph sz="quarter" idx="1"/>
          </p:nvPr>
        </p:nvPicPr>
        <p:blipFill>
          <a:blip r:embed="rId2"/>
          <a:stretch>
            <a:fillRect/>
          </a:stretch>
        </p:blipFill>
        <p:spPr>
          <a:xfrm>
            <a:off x="41668" y="1304729"/>
            <a:ext cx="9060664" cy="4248541"/>
          </a:xfrm>
          <a:prstGeom prst="rect">
            <a:avLst/>
          </a:prstGeom>
        </p:spPr>
      </p:pic>
    </p:spTree>
    <p:extLst>
      <p:ext uri="{BB962C8B-B14F-4D97-AF65-F5344CB8AC3E}">
        <p14:creationId xmlns:p14="http://schemas.microsoft.com/office/powerpoint/2010/main" val="29314169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err="1"/>
              <a:t>PreDiabetes</a:t>
            </a:r>
            <a:r>
              <a:rPr lang="en-US" dirty="0"/>
              <a:t> is FREAKING ME OUT</a:t>
            </a:r>
          </a:p>
        </p:txBody>
      </p:sp>
      <p:sp>
        <p:nvSpPr>
          <p:cNvPr id="3" name="Content Placeholder 2"/>
          <p:cNvSpPr>
            <a:spLocks noGrp="1"/>
          </p:cNvSpPr>
          <p:nvPr>
            <p:ph sz="quarter" idx="1"/>
          </p:nvPr>
        </p:nvSpPr>
        <p:spPr>
          <a:xfrm>
            <a:off x="445477" y="1295402"/>
            <a:ext cx="5105400" cy="5562598"/>
          </a:xfrm>
        </p:spPr>
        <p:txBody>
          <a:bodyPr>
            <a:normAutofit fontScale="70000" lnSpcReduction="20000"/>
          </a:bodyPr>
          <a:lstStyle/>
          <a:p>
            <a:pPr>
              <a:lnSpc>
                <a:spcPct val="120000"/>
              </a:lnSpc>
            </a:pPr>
            <a:r>
              <a:rPr lang="en-US" dirty="0"/>
              <a:t>96 million people in US</a:t>
            </a:r>
          </a:p>
          <a:p>
            <a:pPr>
              <a:lnSpc>
                <a:spcPct val="120000"/>
              </a:lnSpc>
            </a:pPr>
            <a:r>
              <a:rPr lang="en-US" dirty="0"/>
              <a:t>80% don’t know they have it</a:t>
            </a:r>
          </a:p>
          <a:p>
            <a:pPr>
              <a:lnSpc>
                <a:spcPct val="120000"/>
              </a:lnSpc>
            </a:pPr>
            <a:r>
              <a:rPr lang="en-US" dirty="0"/>
              <a:t>In 3-5 years, about 30% of </a:t>
            </a:r>
            <a:r>
              <a:rPr lang="en-US" dirty="0" err="1"/>
              <a:t>predm</a:t>
            </a:r>
            <a:r>
              <a:rPr lang="en-US" dirty="0"/>
              <a:t> will get diabetes</a:t>
            </a:r>
          </a:p>
          <a:p>
            <a:pPr>
              <a:lnSpc>
                <a:spcPct val="120000"/>
              </a:lnSpc>
            </a:pPr>
            <a:endParaRPr lang="en-US" dirty="0"/>
          </a:p>
          <a:p>
            <a:pPr>
              <a:lnSpc>
                <a:spcPct val="120000"/>
              </a:lnSpc>
            </a:pPr>
            <a:endParaRPr lang="en-US" dirty="0"/>
          </a:p>
          <a:p>
            <a:pPr>
              <a:lnSpc>
                <a:spcPct val="120000"/>
              </a:lnSpc>
            </a:pPr>
            <a:endParaRPr lang="en-US" dirty="0"/>
          </a:p>
          <a:p>
            <a:pPr>
              <a:lnSpc>
                <a:spcPct val="120000"/>
              </a:lnSpc>
            </a:pPr>
            <a:endParaRPr lang="en-US" dirty="0"/>
          </a:p>
          <a:p>
            <a:pPr>
              <a:lnSpc>
                <a:spcPct val="120000"/>
              </a:lnSpc>
            </a:pPr>
            <a:r>
              <a:rPr lang="en-US" dirty="0"/>
              <a:t>Associated with higher rates of heart attack, stroke, neuropathy and vessel disease</a:t>
            </a:r>
          </a:p>
          <a:p>
            <a:endParaRPr lang="en-US" dirty="0"/>
          </a:p>
        </p:txBody>
      </p:sp>
      <p:pic>
        <p:nvPicPr>
          <p:cNvPr id="4" name="Picture 3"/>
          <p:cNvPicPr>
            <a:picLocks noChangeAspect="1"/>
          </p:cNvPicPr>
          <p:nvPr/>
        </p:nvPicPr>
        <p:blipFill>
          <a:blip r:embed="rId4"/>
          <a:stretch>
            <a:fillRect/>
          </a:stretch>
        </p:blipFill>
        <p:spPr>
          <a:xfrm>
            <a:off x="5669814" y="1295402"/>
            <a:ext cx="3028709" cy="2882747"/>
          </a:xfrm>
          <a:prstGeom prst="rect">
            <a:avLst/>
          </a:prstGeom>
        </p:spPr>
      </p:pic>
      <p:pic>
        <p:nvPicPr>
          <p:cNvPr id="5" name="Picture 4">
            <a:extLst>
              <a:ext uri="{FF2B5EF4-FFF2-40B4-BE49-F238E27FC236}">
                <a16:creationId xmlns:a16="http://schemas.microsoft.com/office/drawing/2014/main" id="{E43AE5BC-D667-198A-AAFF-80E94A80F5E3}"/>
              </a:ext>
            </a:extLst>
          </p:cNvPr>
          <p:cNvPicPr>
            <a:picLocks noChangeAspect="1"/>
          </p:cNvPicPr>
          <p:nvPr/>
        </p:nvPicPr>
        <p:blipFill>
          <a:blip r:embed="rId5"/>
          <a:stretch>
            <a:fillRect/>
          </a:stretch>
        </p:blipFill>
        <p:spPr>
          <a:xfrm>
            <a:off x="479809" y="1152211"/>
            <a:ext cx="4700954" cy="3803631"/>
          </a:xfrm>
          <a:prstGeom prst="rect">
            <a:avLst/>
          </a:prstGeom>
        </p:spPr>
      </p:pic>
      <p:pic>
        <p:nvPicPr>
          <p:cNvPr id="7" name="Picture 6">
            <a:extLst>
              <a:ext uri="{FF2B5EF4-FFF2-40B4-BE49-F238E27FC236}">
                <a16:creationId xmlns:a16="http://schemas.microsoft.com/office/drawing/2014/main" id="{729FD4CA-A439-6A56-5C0F-72E5F04236F3}"/>
              </a:ext>
            </a:extLst>
          </p:cNvPr>
          <p:cNvPicPr>
            <a:picLocks noChangeAspect="1"/>
          </p:cNvPicPr>
          <p:nvPr/>
        </p:nvPicPr>
        <p:blipFill>
          <a:blip r:embed="rId6"/>
          <a:stretch>
            <a:fillRect/>
          </a:stretch>
        </p:blipFill>
        <p:spPr>
          <a:xfrm>
            <a:off x="6211952" y="4214156"/>
            <a:ext cx="2452239" cy="490448"/>
          </a:xfrm>
          <a:prstGeom prst="rect">
            <a:avLst/>
          </a:prstGeom>
        </p:spPr>
      </p:pic>
    </p:spTree>
    <p:extLst>
      <p:ext uri="{BB962C8B-B14F-4D97-AF65-F5344CB8AC3E}">
        <p14:creationId xmlns:p14="http://schemas.microsoft.com/office/powerpoint/2010/main" val="9108737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fltVal val="0"/>
                                          </p:val>
                                        </p:tav>
                                        <p:tav tm="100000">
                                          <p:val>
                                            <p:strVal val="#ppt_w"/>
                                          </p:val>
                                        </p:tav>
                                      </p:tavLst>
                                    </p:anim>
                                    <p:anim calcmode="lin" valueType="num">
                                      <p:cBhvr>
                                        <p:cTn id="8" dur="1000" fill="hold"/>
                                        <p:tgtEl>
                                          <p:spTgt spid="5"/>
                                        </p:tgtEl>
                                        <p:attrNameLst>
                                          <p:attrName>ppt_h</p:attrName>
                                        </p:attrNameLst>
                                      </p:cBhvr>
                                      <p:tavLst>
                                        <p:tav tm="0">
                                          <p:val>
                                            <p:fltVal val="0"/>
                                          </p:val>
                                        </p:tav>
                                        <p:tav tm="100000">
                                          <p:val>
                                            <p:strVal val="#ppt_h"/>
                                          </p:val>
                                        </p:tav>
                                      </p:tavLst>
                                    </p:anim>
                                    <p:anim calcmode="lin" valueType="num">
                                      <p:cBhvr>
                                        <p:cTn id="9" dur="1000" fill="hold"/>
                                        <p:tgtEl>
                                          <p:spTgt spid="5"/>
                                        </p:tgtEl>
                                        <p:attrNameLst>
                                          <p:attrName>style.rotation</p:attrName>
                                        </p:attrNameLst>
                                      </p:cBhvr>
                                      <p:tavLst>
                                        <p:tav tm="0">
                                          <p:val>
                                            <p:fltVal val="90"/>
                                          </p:val>
                                        </p:tav>
                                        <p:tav tm="100000">
                                          <p:val>
                                            <p:fltVal val="0"/>
                                          </p:val>
                                        </p:tav>
                                      </p:tavLst>
                                    </p:anim>
                                    <p:animEffect transition="in" filter="fade">
                                      <p:cBhvr>
                                        <p:cTn id="10"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6950BFC3-D8DA-4A85-94F7-54DA5524770B}">
      <p188:commentRel xmlns:p188="http://schemas.microsoft.com/office/powerpoint/2018/8/main" r:id="rId3"/>
    </p:ext>
  </p:extLst>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81800" y="1371600"/>
            <a:ext cx="2101273" cy="2133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4754" name="Rectangle 2"/>
          <p:cNvSpPr>
            <a:spLocks noGrp="1" noChangeArrowheads="1"/>
          </p:cNvSpPr>
          <p:nvPr>
            <p:ph type="title"/>
          </p:nvPr>
        </p:nvSpPr>
        <p:spPr>
          <a:xfrm>
            <a:off x="457200" y="300196"/>
            <a:ext cx="8547100" cy="1223804"/>
          </a:xfrm>
        </p:spPr>
        <p:txBody>
          <a:bodyPr>
            <a:normAutofit fontScale="90000"/>
          </a:bodyPr>
          <a:lstStyle/>
          <a:p>
            <a:pPr eaLnBrk="1" hangingPunct="1"/>
            <a:r>
              <a:rPr lang="en-US" sz="4000" dirty="0"/>
              <a:t>3. Prevent or Delay Diabetes for those with Prediabetes</a:t>
            </a:r>
          </a:p>
        </p:txBody>
      </p:sp>
      <p:sp>
        <p:nvSpPr>
          <p:cNvPr id="74755" name="Rectangle 3"/>
          <p:cNvSpPr>
            <a:spLocks noGrp="1" noChangeArrowheads="1"/>
          </p:cNvSpPr>
          <p:nvPr>
            <p:ph sz="quarter" idx="1"/>
          </p:nvPr>
        </p:nvSpPr>
        <p:spPr>
          <a:xfrm>
            <a:off x="457200" y="1676400"/>
            <a:ext cx="6096000" cy="5181600"/>
          </a:xfrm>
        </p:spPr>
        <p:txBody>
          <a:bodyPr>
            <a:normAutofit lnSpcReduction="10000"/>
          </a:bodyPr>
          <a:lstStyle/>
          <a:p>
            <a:pPr eaLnBrk="1" hangingPunct="1"/>
            <a:r>
              <a:rPr lang="en-US" sz="2800" dirty="0"/>
              <a:t> Prediabetes defined as:</a:t>
            </a:r>
          </a:p>
          <a:p>
            <a:pPr lvl="1"/>
            <a:r>
              <a:rPr lang="en-US" sz="2400" dirty="0"/>
              <a:t>A1c 5.7 – 6.4% or fasting BG 100 -125mg/dl</a:t>
            </a:r>
          </a:p>
          <a:p>
            <a:r>
              <a:rPr lang="en-US" sz="2800" dirty="0"/>
              <a:t>Action:</a:t>
            </a:r>
          </a:p>
          <a:p>
            <a:pPr lvl="1"/>
            <a:r>
              <a:rPr lang="en-US" sz="2800" dirty="0"/>
              <a:t>Screen yearly for diabetes </a:t>
            </a:r>
          </a:p>
          <a:p>
            <a:pPr lvl="1"/>
            <a:r>
              <a:rPr lang="en-US" sz="2800" dirty="0"/>
              <a:t>For adults with BMI 23/25</a:t>
            </a:r>
          </a:p>
          <a:p>
            <a:pPr lvl="2"/>
            <a:r>
              <a:rPr lang="en-US" sz="2400" dirty="0"/>
              <a:t>Refer to DPP approved programs</a:t>
            </a:r>
          </a:p>
          <a:p>
            <a:pPr lvl="1"/>
            <a:r>
              <a:rPr lang="en-US" sz="2400" dirty="0"/>
              <a:t>Should be covered by third-party payers, </a:t>
            </a:r>
          </a:p>
          <a:p>
            <a:pPr lvl="1"/>
            <a:r>
              <a:rPr lang="en-US" sz="2400" dirty="0"/>
              <a:t>Address inconsistencies in access – leverage technology</a:t>
            </a:r>
          </a:p>
          <a:p>
            <a:r>
              <a:rPr lang="en-US" sz="2800" dirty="0"/>
              <a:t>Monitor people with prediabetes at least annually for development of type 2 diabetes. </a:t>
            </a:r>
          </a:p>
        </p:txBody>
      </p:sp>
      <p:pic>
        <p:nvPicPr>
          <p:cNvPr id="3" name="Picture 2">
            <a:extLst>
              <a:ext uri="{FF2B5EF4-FFF2-40B4-BE49-F238E27FC236}">
                <a16:creationId xmlns:a16="http://schemas.microsoft.com/office/drawing/2014/main" id="{ABE75754-8B6F-9FD1-5CEF-F07B9BAF85FF}"/>
              </a:ext>
            </a:extLst>
          </p:cNvPr>
          <p:cNvPicPr>
            <a:picLocks noChangeAspect="1"/>
          </p:cNvPicPr>
          <p:nvPr/>
        </p:nvPicPr>
        <p:blipFill>
          <a:blip r:embed="rId5"/>
          <a:stretch>
            <a:fillRect/>
          </a:stretch>
        </p:blipFill>
        <p:spPr>
          <a:xfrm>
            <a:off x="6781799" y="3581400"/>
            <a:ext cx="2101273" cy="420255"/>
          </a:xfrm>
          <a:prstGeom prst="rect">
            <a:avLst/>
          </a:prstGeom>
        </p:spPr>
      </p:pic>
    </p:spTree>
    <p:custDataLst>
      <p:tags r:id="rId1"/>
    </p:custDataLst>
    <p:extLst>
      <p:ext uri="{BB962C8B-B14F-4D97-AF65-F5344CB8AC3E}">
        <p14:creationId xmlns:p14="http://schemas.microsoft.com/office/powerpoint/2010/main" val="29730453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A15ABD-DC95-FF1A-C34F-44FEA1FAE34A}"/>
              </a:ext>
            </a:extLst>
          </p:cNvPr>
          <p:cNvSpPr>
            <a:spLocks noGrp="1"/>
          </p:cNvSpPr>
          <p:nvPr>
            <p:ph type="title"/>
          </p:nvPr>
        </p:nvSpPr>
        <p:spPr/>
        <p:txBody>
          <a:bodyPr/>
          <a:lstStyle/>
          <a:p>
            <a:r>
              <a:rPr lang="en-US" dirty="0"/>
              <a:t>Diabetes Prevention Program</a:t>
            </a:r>
          </a:p>
        </p:txBody>
      </p:sp>
      <p:pic>
        <p:nvPicPr>
          <p:cNvPr id="5" name="Content Placeholder 4">
            <a:extLst>
              <a:ext uri="{FF2B5EF4-FFF2-40B4-BE49-F238E27FC236}">
                <a16:creationId xmlns:a16="http://schemas.microsoft.com/office/drawing/2014/main" id="{6EAE0591-0053-B18B-7D31-8B3C7A2CC87C}"/>
              </a:ext>
            </a:extLst>
          </p:cNvPr>
          <p:cNvPicPr>
            <a:picLocks noGrp="1" noChangeAspect="1"/>
          </p:cNvPicPr>
          <p:nvPr>
            <p:ph sz="quarter" idx="1"/>
          </p:nvPr>
        </p:nvPicPr>
        <p:blipFill>
          <a:blip r:embed="rId2"/>
          <a:stretch>
            <a:fillRect/>
          </a:stretch>
        </p:blipFill>
        <p:spPr>
          <a:xfrm>
            <a:off x="381000" y="1447800"/>
            <a:ext cx="8229600" cy="3505032"/>
          </a:xfrm>
          <a:prstGeom prst="rect">
            <a:avLst/>
          </a:prstGeom>
        </p:spPr>
      </p:pic>
    </p:spTree>
    <p:extLst>
      <p:ext uri="{BB962C8B-B14F-4D97-AF65-F5344CB8AC3E}">
        <p14:creationId xmlns:p14="http://schemas.microsoft.com/office/powerpoint/2010/main" val="19808134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720D20-C094-782E-8102-29D0B9526420}"/>
              </a:ext>
            </a:extLst>
          </p:cNvPr>
          <p:cNvSpPr>
            <a:spLocks noGrp="1"/>
          </p:cNvSpPr>
          <p:nvPr>
            <p:ph type="title"/>
          </p:nvPr>
        </p:nvSpPr>
        <p:spPr>
          <a:xfrm>
            <a:off x="455616" y="273050"/>
            <a:ext cx="8226425" cy="749299"/>
          </a:xfrm>
        </p:spPr>
        <p:txBody>
          <a:bodyPr anchor="b">
            <a:normAutofit/>
          </a:bodyPr>
          <a:lstStyle/>
          <a:p>
            <a:pPr>
              <a:lnSpc>
                <a:spcPct val="90000"/>
              </a:lnSpc>
            </a:pPr>
            <a:r>
              <a:rPr lang="en-US" sz="3700" dirty="0"/>
              <a:t>DPP Short Term &amp; Long-Term Evidence</a:t>
            </a:r>
          </a:p>
        </p:txBody>
      </p:sp>
      <p:sp>
        <p:nvSpPr>
          <p:cNvPr id="3" name="Content Placeholder 2">
            <a:extLst>
              <a:ext uri="{FF2B5EF4-FFF2-40B4-BE49-F238E27FC236}">
                <a16:creationId xmlns:a16="http://schemas.microsoft.com/office/drawing/2014/main" id="{007D159A-6620-C843-D7BE-42232A6E62B2}"/>
              </a:ext>
            </a:extLst>
          </p:cNvPr>
          <p:cNvSpPr>
            <a:spLocks noGrp="1"/>
          </p:cNvSpPr>
          <p:nvPr>
            <p:ph type="body" sz="half" idx="1"/>
          </p:nvPr>
        </p:nvSpPr>
        <p:spPr>
          <a:xfrm>
            <a:off x="685800" y="1022350"/>
            <a:ext cx="4497386" cy="5331262"/>
          </a:xfrm>
        </p:spPr>
        <p:txBody>
          <a:bodyPr>
            <a:normAutofit fontScale="92500"/>
          </a:bodyPr>
          <a:lstStyle/>
          <a:p>
            <a:pPr marL="0" indent="0">
              <a:lnSpc>
                <a:spcPct val="110000"/>
              </a:lnSpc>
              <a:buNone/>
            </a:pPr>
            <a:r>
              <a:rPr lang="en-US" sz="2800" dirty="0"/>
              <a:t>The U.S. DPP trial demonstrated intensive lifestyle intervention </a:t>
            </a:r>
            <a:br>
              <a:rPr lang="en-US" sz="2800" dirty="0"/>
            </a:br>
            <a:r>
              <a:rPr lang="en-US" sz="2800" b="1" dirty="0"/>
              <a:t>Reduces risk of incident type 2 diabetes by 58% over 3 years. </a:t>
            </a:r>
          </a:p>
          <a:p>
            <a:pPr>
              <a:lnSpc>
                <a:spcPct val="110000"/>
              </a:lnSpc>
            </a:pPr>
            <a:r>
              <a:rPr lang="en-US" sz="2800" dirty="0"/>
              <a:t>In the U.S. Diabetes Prevention Program Outcomes Study (DPPOS) benefits continued:</a:t>
            </a:r>
          </a:p>
          <a:p>
            <a:pPr lvl="1">
              <a:lnSpc>
                <a:spcPct val="110000"/>
              </a:lnSpc>
            </a:pPr>
            <a:r>
              <a:rPr lang="en-US" sz="2800" dirty="0"/>
              <a:t>34% reduction at 10 years </a:t>
            </a:r>
            <a:r>
              <a:rPr lang="en-US" sz="2800" b="1" u="sng" dirty="0"/>
              <a:t> </a:t>
            </a:r>
            <a:endParaRPr lang="en-US" sz="2800" dirty="0"/>
          </a:p>
          <a:p>
            <a:pPr lvl="1">
              <a:lnSpc>
                <a:spcPct val="110000"/>
              </a:lnSpc>
            </a:pPr>
            <a:r>
              <a:rPr lang="en-US" sz="2800" dirty="0"/>
              <a:t>27% reduction at 15 years  </a:t>
            </a:r>
          </a:p>
          <a:p>
            <a:pPr lvl="1">
              <a:lnSpc>
                <a:spcPct val="110000"/>
              </a:lnSpc>
            </a:pPr>
            <a:r>
              <a:rPr lang="en-US" sz="2800" dirty="0"/>
              <a:t>24% reduction at 21 years* </a:t>
            </a:r>
          </a:p>
        </p:txBody>
      </p:sp>
      <p:pic>
        <p:nvPicPr>
          <p:cNvPr id="5" name="Picture 4" descr="Person walking in field at sunset">
            <a:extLst>
              <a:ext uri="{FF2B5EF4-FFF2-40B4-BE49-F238E27FC236}">
                <a16:creationId xmlns:a16="http://schemas.microsoft.com/office/drawing/2014/main" id="{098A8475-5412-9D95-DDAF-3F395E161509}"/>
              </a:ext>
            </a:extLst>
          </p:cNvPr>
          <p:cNvPicPr>
            <a:picLocks noChangeAspect="1"/>
          </p:cNvPicPr>
          <p:nvPr/>
        </p:nvPicPr>
        <p:blipFill>
          <a:blip r:embed="rId3" cstate="print">
            <a:extLst>
              <a:ext uri="{28A0092B-C50C-407E-A947-70E740481C1C}">
                <a14:useLocalDpi xmlns:a14="http://schemas.microsoft.com/office/drawing/2010/main" val="0"/>
              </a:ext>
            </a:extLst>
          </a:blip>
          <a:srcRect l="28833" r="8332" b="-1"/>
          <a:stretch>
            <a:fillRect/>
          </a:stretch>
        </p:blipFill>
        <p:spPr>
          <a:xfrm>
            <a:off x="5333459" y="1219200"/>
            <a:ext cx="3124741" cy="3481081"/>
          </a:xfrm>
          <a:prstGeom prst="rect">
            <a:avLst/>
          </a:prstGeom>
          <a:noFill/>
        </p:spPr>
      </p:pic>
      <p:sp>
        <p:nvSpPr>
          <p:cNvPr id="7" name="TextBox 6">
            <a:extLst>
              <a:ext uri="{FF2B5EF4-FFF2-40B4-BE49-F238E27FC236}">
                <a16:creationId xmlns:a16="http://schemas.microsoft.com/office/drawing/2014/main" id="{FA1C3913-E7A4-4378-E679-7A11E8D1233B}"/>
              </a:ext>
            </a:extLst>
          </p:cNvPr>
          <p:cNvSpPr txBox="1"/>
          <p:nvPr/>
        </p:nvSpPr>
        <p:spPr>
          <a:xfrm>
            <a:off x="5557299" y="5124272"/>
            <a:ext cx="3124742" cy="1477328"/>
          </a:xfrm>
          <a:prstGeom prst="rect">
            <a:avLst/>
          </a:prstGeom>
          <a:noFill/>
        </p:spPr>
        <p:txBody>
          <a:bodyPr wrap="square">
            <a:spAutoFit/>
          </a:bodyPr>
          <a:lstStyle/>
          <a:p>
            <a:r>
              <a:rPr lang="en-US" b="0" i="0" dirty="0">
                <a:solidFill>
                  <a:srgbClr val="383636"/>
                </a:solidFill>
                <a:effectLst/>
                <a:latin typeface="Helvetica Neue"/>
              </a:rPr>
              <a:t>*major cardiovascular events were not significantly different from comp group 21 years after the DPP concluded.</a:t>
            </a:r>
            <a:endParaRPr lang="en-US" dirty="0"/>
          </a:p>
        </p:txBody>
      </p:sp>
      <p:pic>
        <p:nvPicPr>
          <p:cNvPr id="8" name="Picture 7">
            <a:extLst>
              <a:ext uri="{FF2B5EF4-FFF2-40B4-BE49-F238E27FC236}">
                <a16:creationId xmlns:a16="http://schemas.microsoft.com/office/drawing/2014/main" id="{025A873D-30E4-2064-D402-6CB8D163F245}"/>
              </a:ext>
            </a:extLst>
          </p:cNvPr>
          <p:cNvPicPr>
            <a:picLocks noChangeAspect="1"/>
          </p:cNvPicPr>
          <p:nvPr/>
        </p:nvPicPr>
        <p:blipFill>
          <a:blip r:embed="rId4"/>
          <a:stretch>
            <a:fillRect/>
          </a:stretch>
        </p:blipFill>
        <p:spPr>
          <a:xfrm>
            <a:off x="1295400" y="6248400"/>
            <a:ext cx="2521945" cy="504389"/>
          </a:xfrm>
          <a:prstGeom prst="rect">
            <a:avLst/>
          </a:prstGeom>
        </p:spPr>
      </p:pic>
      <p:pic>
        <p:nvPicPr>
          <p:cNvPr id="4" name="Graphic 3" descr="Brainstorm outline">
            <a:extLst>
              <a:ext uri="{FF2B5EF4-FFF2-40B4-BE49-F238E27FC236}">
                <a16:creationId xmlns:a16="http://schemas.microsoft.com/office/drawing/2014/main" id="{C4708149-CD9B-9B46-1BEC-56C7CD389A1D}"/>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019800" y="3881272"/>
            <a:ext cx="609600" cy="609600"/>
          </a:xfrm>
          <a:prstGeom prst="rect">
            <a:avLst/>
          </a:prstGeom>
        </p:spPr>
      </p:pic>
    </p:spTree>
    <p:extLst>
      <p:ext uri="{BB962C8B-B14F-4D97-AF65-F5344CB8AC3E}">
        <p14:creationId xmlns:p14="http://schemas.microsoft.com/office/powerpoint/2010/main" val="891791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80C5FF-7B85-CBA1-0265-1A4A014556A2}"/>
              </a:ext>
            </a:extLst>
          </p:cNvPr>
          <p:cNvSpPr>
            <a:spLocks noGrp="1"/>
          </p:cNvSpPr>
          <p:nvPr>
            <p:ph type="title"/>
          </p:nvPr>
        </p:nvSpPr>
        <p:spPr>
          <a:xfrm>
            <a:off x="457200" y="228600"/>
            <a:ext cx="8229600" cy="914400"/>
          </a:xfrm>
          <a:solidFill>
            <a:srgbClr val="5E3886"/>
          </a:solidFill>
        </p:spPr>
        <p:txBody>
          <a:bodyPr anchor="b">
            <a:normAutofit/>
          </a:bodyPr>
          <a:lstStyle/>
          <a:p>
            <a:r>
              <a:rPr lang="en-US" dirty="0">
                <a:solidFill>
                  <a:schemeClr val="bg1"/>
                </a:solidFill>
              </a:rPr>
              <a:t>Sleep quality and Diabetes Risk</a:t>
            </a:r>
          </a:p>
        </p:txBody>
      </p:sp>
      <p:sp>
        <p:nvSpPr>
          <p:cNvPr id="3" name="Content Placeholder 2">
            <a:extLst>
              <a:ext uri="{FF2B5EF4-FFF2-40B4-BE49-F238E27FC236}">
                <a16:creationId xmlns:a16="http://schemas.microsoft.com/office/drawing/2014/main" id="{6A8157A6-D04C-A79D-613D-108716800BAD}"/>
              </a:ext>
            </a:extLst>
          </p:cNvPr>
          <p:cNvSpPr>
            <a:spLocks noGrp="1"/>
          </p:cNvSpPr>
          <p:nvPr>
            <p:ph sz="quarter" idx="1"/>
          </p:nvPr>
        </p:nvSpPr>
        <p:spPr>
          <a:xfrm>
            <a:off x="457200" y="1219200"/>
            <a:ext cx="5719306" cy="5638800"/>
          </a:xfrm>
        </p:spPr>
        <p:txBody>
          <a:bodyPr>
            <a:normAutofit/>
          </a:bodyPr>
          <a:lstStyle/>
          <a:p>
            <a:r>
              <a:rPr lang="en-US" sz="2800" dirty="0"/>
              <a:t>Sleep quality “an individual’s self-satisfaction with all aspects of sleep experience.”</a:t>
            </a:r>
          </a:p>
          <a:p>
            <a:r>
              <a:rPr lang="en-US" sz="2800" dirty="0"/>
              <a:t>Sleep modulates important metabolic, endocrine, cardiovascular processes.</a:t>
            </a:r>
          </a:p>
          <a:p>
            <a:r>
              <a:rPr lang="en-US" sz="2800" dirty="0"/>
              <a:t>Poor sleep quality associated with 40% increased risk of developing type 2 diabetes</a:t>
            </a:r>
          </a:p>
          <a:p>
            <a:r>
              <a:rPr lang="en-US" sz="2800" dirty="0"/>
              <a:t>Night owls have 2.5 higher odds for type 2 than early birds (chronotype)</a:t>
            </a:r>
          </a:p>
        </p:txBody>
      </p:sp>
      <p:pic>
        <p:nvPicPr>
          <p:cNvPr id="5" name="Picture 4" descr="Dog in sleep mask">
            <a:extLst>
              <a:ext uri="{FF2B5EF4-FFF2-40B4-BE49-F238E27FC236}">
                <a16:creationId xmlns:a16="http://schemas.microsoft.com/office/drawing/2014/main" id="{F662ED5A-793B-B16D-8C3C-599BEB6DFFBB}"/>
              </a:ext>
            </a:extLst>
          </p:cNvPr>
          <p:cNvPicPr>
            <a:picLocks noChangeAspect="1"/>
          </p:cNvPicPr>
          <p:nvPr/>
        </p:nvPicPr>
        <p:blipFill>
          <a:blip r:embed="rId3" cstate="print">
            <a:extLst>
              <a:ext uri="{28A0092B-C50C-407E-A947-70E740481C1C}">
                <a14:useLocalDpi xmlns:a14="http://schemas.microsoft.com/office/drawing/2010/main" val="0"/>
              </a:ext>
            </a:extLst>
          </a:blip>
          <a:srcRect l="29247" r="16115" b="-3"/>
          <a:stretch>
            <a:fillRect/>
          </a:stretch>
        </p:blipFill>
        <p:spPr>
          <a:xfrm>
            <a:off x="6176506" y="1216152"/>
            <a:ext cx="2497339" cy="3051048"/>
          </a:xfrm>
          <a:prstGeom prst="rect">
            <a:avLst/>
          </a:prstGeom>
          <a:noFill/>
        </p:spPr>
      </p:pic>
      <p:pic>
        <p:nvPicPr>
          <p:cNvPr id="6" name="Picture 5">
            <a:extLst>
              <a:ext uri="{FF2B5EF4-FFF2-40B4-BE49-F238E27FC236}">
                <a16:creationId xmlns:a16="http://schemas.microsoft.com/office/drawing/2014/main" id="{A311572F-5842-AF7F-6F54-4BAD81AD7D3C}"/>
              </a:ext>
            </a:extLst>
          </p:cNvPr>
          <p:cNvPicPr>
            <a:picLocks noChangeAspect="1"/>
          </p:cNvPicPr>
          <p:nvPr/>
        </p:nvPicPr>
        <p:blipFill>
          <a:blip r:embed="rId4"/>
          <a:stretch>
            <a:fillRect/>
          </a:stretch>
        </p:blipFill>
        <p:spPr>
          <a:xfrm>
            <a:off x="6324600" y="4354123"/>
            <a:ext cx="2521945" cy="504389"/>
          </a:xfrm>
          <a:prstGeom prst="rect">
            <a:avLst/>
          </a:prstGeom>
        </p:spPr>
      </p:pic>
      <p:pic>
        <p:nvPicPr>
          <p:cNvPr id="4" name="Graphic 3" descr="Brainstorm outline">
            <a:extLst>
              <a:ext uri="{FF2B5EF4-FFF2-40B4-BE49-F238E27FC236}">
                <a16:creationId xmlns:a16="http://schemas.microsoft.com/office/drawing/2014/main" id="{11FB205E-62B0-81FC-BC21-7519FF08A228}"/>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019800" y="3881272"/>
            <a:ext cx="609600" cy="609600"/>
          </a:xfrm>
          <a:prstGeom prst="rect">
            <a:avLst/>
          </a:prstGeom>
        </p:spPr>
      </p:pic>
    </p:spTree>
    <p:extLst>
      <p:ext uri="{BB962C8B-B14F-4D97-AF65-F5344CB8AC3E}">
        <p14:creationId xmlns:p14="http://schemas.microsoft.com/office/powerpoint/2010/main" val="7782201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6950BFC3-D8DA-4A85-94F7-54DA5524770B}">
      <p188:commentRel xmlns:p188="http://schemas.microsoft.com/office/powerpoint/2018/8/main" r:id="rId2"/>
    </p:ext>
  </p:extLst>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C595A9-FC8D-D155-1B39-ADB343A76641}"/>
              </a:ext>
            </a:extLst>
          </p:cNvPr>
          <p:cNvSpPr>
            <a:spLocks noGrp="1"/>
          </p:cNvSpPr>
          <p:nvPr>
            <p:ph type="title"/>
          </p:nvPr>
        </p:nvSpPr>
        <p:spPr>
          <a:solidFill>
            <a:srgbClr val="5E3886"/>
          </a:solidFill>
        </p:spPr>
        <p:txBody>
          <a:bodyPr/>
          <a:lstStyle/>
          <a:p>
            <a:r>
              <a:rPr lang="en-US" dirty="0">
                <a:solidFill>
                  <a:schemeClr val="bg1"/>
                </a:solidFill>
              </a:rPr>
              <a:t>3. Metformin &amp; Prediabetes</a:t>
            </a:r>
          </a:p>
        </p:txBody>
      </p:sp>
      <p:sp>
        <p:nvSpPr>
          <p:cNvPr id="3" name="Content Placeholder 2">
            <a:extLst>
              <a:ext uri="{FF2B5EF4-FFF2-40B4-BE49-F238E27FC236}">
                <a16:creationId xmlns:a16="http://schemas.microsoft.com/office/drawing/2014/main" id="{634A71CB-ED38-4E24-C36B-9E868794A418}"/>
              </a:ext>
            </a:extLst>
          </p:cNvPr>
          <p:cNvSpPr>
            <a:spLocks noGrp="1"/>
          </p:cNvSpPr>
          <p:nvPr>
            <p:ph sz="quarter" idx="1"/>
          </p:nvPr>
        </p:nvSpPr>
        <p:spPr/>
        <p:txBody>
          <a:bodyPr>
            <a:normAutofit fontScale="77500" lnSpcReduction="20000"/>
          </a:bodyPr>
          <a:lstStyle/>
          <a:p>
            <a:r>
              <a:rPr lang="en-US" dirty="0"/>
              <a:t>Use metformin for prevention of type 2 for those at high risk:</a:t>
            </a:r>
          </a:p>
          <a:p>
            <a:pPr lvl="1"/>
            <a:r>
              <a:rPr lang="en-US" dirty="0"/>
              <a:t>25–59 yrs with BMI ≥35</a:t>
            </a:r>
          </a:p>
          <a:p>
            <a:pPr lvl="1"/>
            <a:r>
              <a:rPr lang="en-US" dirty="0"/>
              <a:t>A1C 6.0% or more</a:t>
            </a:r>
          </a:p>
          <a:p>
            <a:pPr lvl="1"/>
            <a:r>
              <a:rPr lang="en-US" dirty="0"/>
              <a:t>History of GDM</a:t>
            </a:r>
          </a:p>
          <a:p>
            <a:pPr lvl="1"/>
            <a:endParaRPr lang="en-US" dirty="0"/>
          </a:p>
          <a:p>
            <a:r>
              <a:rPr lang="en-US" dirty="0"/>
              <a:t>Periodic assess of B12, </a:t>
            </a:r>
            <a:r>
              <a:rPr lang="en-US" dirty="0" err="1"/>
              <a:t>esp</a:t>
            </a:r>
            <a:r>
              <a:rPr lang="en-US" dirty="0"/>
              <a:t> if have anemia, peripheral neuropathy.</a:t>
            </a:r>
          </a:p>
          <a:p>
            <a:pPr marL="274320" lvl="1" indent="0">
              <a:buNone/>
            </a:pPr>
            <a:r>
              <a:rPr lang="en-US" dirty="0"/>
              <a:t> </a:t>
            </a:r>
          </a:p>
        </p:txBody>
      </p:sp>
      <p:sp>
        <p:nvSpPr>
          <p:cNvPr id="4" name="Content Placeholder 3">
            <a:extLst>
              <a:ext uri="{FF2B5EF4-FFF2-40B4-BE49-F238E27FC236}">
                <a16:creationId xmlns:a16="http://schemas.microsoft.com/office/drawing/2014/main" id="{D4A702ED-E80B-6DAC-36FA-947AD96E27D1}"/>
              </a:ext>
            </a:extLst>
          </p:cNvPr>
          <p:cNvSpPr>
            <a:spLocks noGrp="1"/>
          </p:cNvSpPr>
          <p:nvPr>
            <p:ph sz="quarter" idx="2"/>
          </p:nvPr>
        </p:nvSpPr>
        <p:spPr>
          <a:xfrm>
            <a:off x="4498848" y="1219200"/>
            <a:ext cx="4394917" cy="4937760"/>
          </a:xfrm>
        </p:spPr>
        <p:txBody>
          <a:bodyPr>
            <a:normAutofit fontScale="77500" lnSpcReduction="20000"/>
          </a:bodyPr>
          <a:lstStyle/>
          <a:p>
            <a:r>
              <a:rPr lang="en-US" dirty="0"/>
              <a:t>Consider Metformin to prevent hyperglycemia in high-risk individuals:</a:t>
            </a:r>
          </a:p>
          <a:p>
            <a:r>
              <a:rPr lang="en-US" dirty="0"/>
              <a:t>Ind’s treated with Chemo medications:</a:t>
            </a:r>
          </a:p>
          <a:p>
            <a:pPr lvl="1"/>
            <a:r>
              <a:rPr lang="en-US" sz="3000" dirty="0"/>
              <a:t>Phosphatidylinositol 3-kinase </a:t>
            </a:r>
            <a:r>
              <a:rPr lang="el-GR" sz="3000" dirty="0"/>
              <a:t>α (</a:t>
            </a:r>
            <a:r>
              <a:rPr lang="en-US" sz="3000" dirty="0"/>
              <a:t>PI3K</a:t>
            </a:r>
            <a:r>
              <a:rPr lang="el-GR" sz="3000" dirty="0"/>
              <a:t>α) </a:t>
            </a:r>
            <a:r>
              <a:rPr lang="en-US" sz="3000" dirty="0"/>
              <a:t>inhibitor (e.g., </a:t>
            </a:r>
            <a:r>
              <a:rPr lang="en-US" sz="3000" dirty="0" err="1"/>
              <a:t>alpelisib</a:t>
            </a:r>
            <a:r>
              <a:rPr lang="en-US" sz="3000" dirty="0"/>
              <a:t> and </a:t>
            </a:r>
            <a:r>
              <a:rPr lang="en-US" sz="3000" dirty="0" err="1"/>
              <a:t>inavolisib</a:t>
            </a:r>
            <a:r>
              <a:rPr lang="en-US" sz="3000" dirty="0"/>
              <a:t>). </a:t>
            </a:r>
            <a:endParaRPr lang="en-US" sz="3000" b="1" dirty="0"/>
          </a:p>
          <a:p>
            <a:pPr lvl="1"/>
            <a:r>
              <a:rPr lang="en-US" sz="3000" dirty="0"/>
              <a:t>High dose steroids</a:t>
            </a:r>
          </a:p>
        </p:txBody>
      </p:sp>
      <p:pic>
        <p:nvPicPr>
          <p:cNvPr id="5" name="Picture 4">
            <a:extLst>
              <a:ext uri="{FF2B5EF4-FFF2-40B4-BE49-F238E27FC236}">
                <a16:creationId xmlns:a16="http://schemas.microsoft.com/office/drawing/2014/main" id="{F0067AFD-77BF-066C-6452-02C89D4D1EEC}"/>
              </a:ext>
            </a:extLst>
          </p:cNvPr>
          <p:cNvPicPr>
            <a:picLocks noChangeAspect="1"/>
          </p:cNvPicPr>
          <p:nvPr/>
        </p:nvPicPr>
        <p:blipFill>
          <a:blip r:embed="rId3"/>
          <a:stretch>
            <a:fillRect/>
          </a:stretch>
        </p:blipFill>
        <p:spPr>
          <a:xfrm>
            <a:off x="6129968" y="6156960"/>
            <a:ext cx="2521945" cy="504389"/>
          </a:xfrm>
          <a:prstGeom prst="rect">
            <a:avLst/>
          </a:prstGeom>
        </p:spPr>
      </p:pic>
      <p:pic>
        <p:nvPicPr>
          <p:cNvPr id="6" name="Graphic 5" descr="Brainstorm outline">
            <a:extLst>
              <a:ext uri="{FF2B5EF4-FFF2-40B4-BE49-F238E27FC236}">
                <a16:creationId xmlns:a16="http://schemas.microsoft.com/office/drawing/2014/main" id="{36FAF8C9-BF86-1472-9BFB-8B77CFDF079A}"/>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5305020" y="6104354"/>
            <a:ext cx="609600" cy="609600"/>
          </a:xfrm>
          <a:prstGeom prst="rect">
            <a:avLst/>
          </a:prstGeom>
        </p:spPr>
      </p:pic>
    </p:spTree>
    <p:extLst>
      <p:ext uri="{BB962C8B-B14F-4D97-AF65-F5344CB8AC3E}">
        <p14:creationId xmlns:p14="http://schemas.microsoft.com/office/powerpoint/2010/main" val="11639586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6950BFC3-D8DA-4A85-94F7-54DA5524770B}">
      <p188:commentRel xmlns:p188="http://schemas.microsoft.com/office/powerpoint/2018/8/main" r:id="rId2"/>
    </p:ext>
  </p:extLst>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FB10C1A-C83D-A340-26B6-0940A351406A}"/>
              </a:ext>
            </a:extLst>
          </p:cNvPr>
          <p:cNvSpPr>
            <a:spLocks noGrp="1"/>
          </p:cNvSpPr>
          <p:nvPr>
            <p:ph type="body" sz="half" idx="1"/>
          </p:nvPr>
        </p:nvSpPr>
        <p:spPr/>
        <p:txBody>
          <a:bodyPr/>
          <a:lstStyle/>
          <a:p>
            <a:endParaRPr lang="en-US" dirty="0"/>
          </a:p>
        </p:txBody>
      </p:sp>
      <p:sp>
        <p:nvSpPr>
          <p:cNvPr id="4" name="Content Placeholder 3">
            <a:extLst>
              <a:ext uri="{FF2B5EF4-FFF2-40B4-BE49-F238E27FC236}">
                <a16:creationId xmlns:a16="http://schemas.microsoft.com/office/drawing/2014/main" id="{CC9F181D-A020-E783-5188-36426A943F84}"/>
              </a:ext>
            </a:extLst>
          </p:cNvPr>
          <p:cNvSpPr>
            <a:spLocks noGrp="1"/>
          </p:cNvSpPr>
          <p:nvPr>
            <p:ph sz="quarter" idx="2"/>
          </p:nvPr>
        </p:nvSpPr>
        <p:spPr/>
        <p:txBody>
          <a:bodyPr/>
          <a:lstStyle/>
          <a:p>
            <a:endParaRPr lang="en-US"/>
          </a:p>
        </p:txBody>
      </p:sp>
      <p:sp>
        <p:nvSpPr>
          <p:cNvPr id="5" name="Content Placeholder 4">
            <a:extLst>
              <a:ext uri="{FF2B5EF4-FFF2-40B4-BE49-F238E27FC236}">
                <a16:creationId xmlns:a16="http://schemas.microsoft.com/office/drawing/2014/main" id="{3CBB1B64-C713-418C-F961-3185987C1E6E}"/>
              </a:ext>
            </a:extLst>
          </p:cNvPr>
          <p:cNvSpPr>
            <a:spLocks noGrp="1"/>
          </p:cNvSpPr>
          <p:nvPr>
            <p:ph sz="quarter" idx="3"/>
          </p:nvPr>
        </p:nvSpPr>
        <p:spPr/>
        <p:txBody>
          <a:bodyPr/>
          <a:lstStyle/>
          <a:p>
            <a:endParaRPr lang="en-US"/>
          </a:p>
        </p:txBody>
      </p:sp>
      <p:pic>
        <p:nvPicPr>
          <p:cNvPr id="7" name="Picture 6">
            <a:extLst>
              <a:ext uri="{FF2B5EF4-FFF2-40B4-BE49-F238E27FC236}">
                <a16:creationId xmlns:a16="http://schemas.microsoft.com/office/drawing/2014/main" id="{698E47F9-D46E-8FBD-D532-3E83D77CE77C}"/>
              </a:ext>
            </a:extLst>
          </p:cNvPr>
          <p:cNvPicPr>
            <a:picLocks noChangeAspect="1"/>
          </p:cNvPicPr>
          <p:nvPr/>
        </p:nvPicPr>
        <p:blipFill>
          <a:blip r:embed="rId3"/>
          <a:stretch>
            <a:fillRect/>
          </a:stretch>
        </p:blipFill>
        <p:spPr>
          <a:xfrm>
            <a:off x="0" y="190731"/>
            <a:ext cx="9144000" cy="5917674"/>
          </a:xfrm>
          <a:prstGeom prst="rect">
            <a:avLst/>
          </a:prstGeom>
        </p:spPr>
      </p:pic>
      <p:pic>
        <p:nvPicPr>
          <p:cNvPr id="9" name="Picture 8">
            <a:extLst>
              <a:ext uri="{FF2B5EF4-FFF2-40B4-BE49-F238E27FC236}">
                <a16:creationId xmlns:a16="http://schemas.microsoft.com/office/drawing/2014/main" id="{CA50FD0C-66DC-9F37-CDAB-AAED78A47BEB}"/>
              </a:ext>
            </a:extLst>
          </p:cNvPr>
          <p:cNvPicPr>
            <a:picLocks noChangeAspect="1"/>
          </p:cNvPicPr>
          <p:nvPr/>
        </p:nvPicPr>
        <p:blipFill>
          <a:blip r:embed="rId4"/>
          <a:stretch>
            <a:fillRect/>
          </a:stretch>
        </p:blipFill>
        <p:spPr>
          <a:xfrm>
            <a:off x="3147585" y="6139270"/>
            <a:ext cx="2690079" cy="714485"/>
          </a:xfrm>
          <a:prstGeom prst="rect">
            <a:avLst/>
          </a:prstGeom>
        </p:spPr>
      </p:pic>
    </p:spTree>
    <p:extLst>
      <p:ext uri="{BB962C8B-B14F-4D97-AF65-F5344CB8AC3E}">
        <p14:creationId xmlns:p14="http://schemas.microsoft.com/office/powerpoint/2010/main" val="112935249"/>
      </p:ext>
    </p:extLst>
  </p:cSld>
  <p:clrMapOvr>
    <a:masterClrMapping/>
  </p:clrMapOvr>
  <p:extLst>
    <p:ext uri="{6950BFC3-D8DA-4A85-94F7-54DA5524770B}">
      <p188:commentRel xmlns:p188="http://schemas.microsoft.com/office/powerpoint/2018/8/main" r:id="rId2"/>
    </p:ext>
  </p:extLst>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93FBED19-0DE6-2054-4303-954EB4045710}"/>
              </a:ext>
            </a:extLst>
          </p:cNvPr>
          <p:cNvSpPr>
            <a:spLocks noGrp="1"/>
          </p:cNvSpPr>
          <p:nvPr>
            <p:ph type="title"/>
          </p:nvPr>
        </p:nvSpPr>
        <p:spPr>
          <a:xfrm>
            <a:off x="455613" y="273050"/>
            <a:ext cx="8226425" cy="1143000"/>
          </a:xfrm>
          <a:solidFill>
            <a:srgbClr val="5E3886"/>
          </a:solidFill>
        </p:spPr>
        <p:txBody>
          <a:bodyPr anchor="b">
            <a:normAutofit/>
          </a:bodyPr>
          <a:lstStyle/>
          <a:p>
            <a:r>
              <a:rPr lang="en-US" dirty="0">
                <a:solidFill>
                  <a:schemeClr val="bg1"/>
                </a:solidFill>
              </a:rPr>
              <a:t>GLP-1 Therapy for Prediabetes?</a:t>
            </a:r>
          </a:p>
        </p:txBody>
      </p:sp>
      <p:sp>
        <p:nvSpPr>
          <p:cNvPr id="6" name="Content Placeholder 5">
            <a:extLst>
              <a:ext uri="{FF2B5EF4-FFF2-40B4-BE49-F238E27FC236}">
                <a16:creationId xmlns:a16="http://schemas.microsoft.com/office/drawing/2014/main" id="{65F8F56C-BCAB-8F0B-C7A0-02D409A93E0C}"/>
              </a:ext>
            </a:extLst>
          </p:cNvPr>
          <p:cNvSpPr>
            <a:spLocks noGrp="1"/>
          </p:cNvSpPr>
          <p:nvPr>
            <p:ph type="body" sz="half" idx="1"/>
          </p:nvPr>
        </p:nvSpPr>
        <p:spPr>
          <a:xfrm>
            <a:off x="455612" y="1598613"/>
            <a:ext cx="4954588" cy="5411787"/>
          </a:xfrm>
        </p:spPr>
        <p:txBody>
          <a:bodyPr>
            <a:noAutofit/>
          </a:bodyPr>
          <a:lstStyle/>
          <a:p>
            <a:pPr>
              <a:lnSpc>
                <a:spcPct val="90000"/>
              </a:lnSpc>
            </a:pPr>
            <a:r>
              <a:rPr lang="en-US" sz="3200" dirty="0"/>
              <a:t>The use glucagon-like peptide 1–based therapies for weight management in individuals with BMI of 25+ is highly beneficial and should be considered.</a:t>
            </a:r>
          </a:p>
          <a:p>
            <a:pPr>
              <a:lnSpc>
                <a:spcPct val="90000"/>
              </a:lnSpc>
            </a:pPr>
            <a:r>
              <a:rPr lang="en-US" sz="3200" dirty="0"/>
              <a:t>Every kilogram of weight loss confers a 16% reduction in risk of progression over 3.2 years</a:t>
            </a:r>
          </a:p>
        </p:txBody>
      </p:sp>
      <p:pic>
        <p:nvPicPr>
          <p:cNvPr id="10" name="Picture 9" descr="Doctor talking with patient">
            <a:extLst>
              <a:ext uri="{FF2B5EF4-FFF2-40B4-BE49-F238E27FC236}">
                <a16:creationId xmlns:a16="http://schemas.microsoft.com/office/drawing/2014/main" id="{0B09F70D-4A06-9860-FE2A-3740DCB62C56}"/>
              </a:ext>
            </a:extLst>
          </p:cNvPr>
          <p:cNvPicPr>
            <a:picLocks noChangeAspect="1"/>
          </p:cNvPicPr>
          <p:nvPr/>
        </p:nvPicPr>
        <p:blipFill>
          <a:blip r:embed="rId3" cstate="print">
            <a:extLst>
              <a:ext uri="{28A0092B-C50C-407E-A947-70E740481C1C}">
                <a14:useLocalDpi xmlns:a14="http://schemas.microsoft.com/office/drawing/2010/main" val="0"/>
              </a:ext>
            </a:extLst>
          </a:blip>
          <a:srcRect l="16668" r="17500"/>
          <a:stretch>
            <a:fillRect/>
          </a:stretch>
        </p:blipFill>
        <p:spPr>
          <a:xfrm>
            <a:off x="5766623" y="1598613"/>
            <a:ext cx="2971800" cy="3009418"/>
          </a:xfrm>
          <a:prstGeom prst="rect">
            <a:avLst/>
          </a:prstGeom>
        </p:spPr>
      </p:pic>
      <p:pic>
        <p:nvPicPr>
          <p:cNvPr id="11" name="Picture 10">
            <a:extLst>
              <a:ext uri="{FF2B5EF4-FFF2-40B4-BE49-F238E27FC236}">
                <a16:creationId xmlns:a16="http://schemas.microsoft.com/office/drawing/2014/main" id="{0FF259DF-DD7B-9031-339D-8716C13D7315}"/>
              </a:ext>
            </a:extLst>
          </p:cNvPr>
          <p:cNvPicPr>
            <a:picLocks noChangeAspect="1"/>
          </p:cNvPicPr>
          <p:nvPr/>
        </p:nvPicPr>
        <p:blipFill>
          <a:blip r:embed="rId4"/>
          <a:stretch>
            <a:fillRect/>
          </a:stretch>
        </p:blipFill>
        <p:spPr>
          <a:xfrm>
            <a:off x="5991550" y="4754998"/>
            <a:ext cx="2521945" cy="504389"/>
          </a:xfrm>
          <a:prstGeom prst="rect">
            <a:avLst/>
          </a:prstGeom>
        </p:spPr>
      </p:pic>
      <p:pic>
        <p:nvPicPr>
          <p:cNvPr id="2" name="Graphic 1" descr="Brainstorm outline">
            <a:extLst>
              <a:ext uri="{FF2B5EF4-FFF2-40B4-BE49-F238E27FC236}">
                <a16:creationId xmlns:a16="http://schemas.microsoft.com/office/drawing/2014/main" id="{E318C269-52CB-2DBA-3158-40326581A498}"/>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019800" y="3881272"/>
            <a:ext cx="609600" cy="609600"/>
          </a:xfrm>
          <a:prstGeom prst="rect">
            <a:avLst/>
          </a:prstGeom>
        </p:spPr>
      </p:pic>
    </p:spTree>
    <p:extLst>
      <p:ext uri="{BB962C8B-B14F-4D97-AF65-F5344CB8AC3E}">
        <p14:creationId xmlns:p14="http://schemas.microsoft.com/office/powerpoint/2010/main" val="40821929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6950BFC3-D8DA-4A85-94F7-54DA5524770B}">
      <p188:commentRel xmlns:p188="http://schemas.microsoft.com/office/powerpoint/2018/8/main" r:id="rId2"/>
    </p:ext>
  </p:extLst>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6562" name="Picture 4" descr="C:\Users\disaacs\AppData\Local\Microsoft\Windows\INetCache\IE\IX84MDPU\Andy_blue_horizon_silhouette_clouds[1].png">
            <a:extLst>
              <a:ext uri="{FF2B5EF4-FFF2-40B4-BE49-F238E27FC236}">
                <a16:creationId xmlns:a16="http://schemas.microsoft.com/office/drawing/2014/main" id="{D425B061-E076-4F59-9399-BA354DFF21C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340004"/>
            <a:ext cx="9144000" cy="6177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6563" name="Content Placeholder 2">
            <a:extLst>
              <a:ext uri="{FF2B5EF4-FFF2-40B4-BE49-F238E27FC236}">
                <a16:creationId xmlns:a16="http://schemas.microsoft.com/office/drawing/2014/main" id="{EEA2DCF8-22A7-412D-9B9F-BE65BA88ED0E}"/>
              </a:ext>
            </a:extLst>
          </p:cNvPr>
          <p:cNvSpPr>
            <a:spLocks noGrp="1"/>
          </p:cNvSpPr>
          <p:nvPr>
            <p:ph sz="quarter" idx="4294967295"/>
          </p:nvPr>
        </p:nvSpPr>
        <p:spPr>
          <a:xfrm>
            <a:off x="0" y="1219200"/>
            <a:ext cx="8229600" cy="5486400"/>
          </a:xfrm>
        </p:spPr>
        <p:txBody>
          <a:bodyPr/>
          <a:lstStyle/>
          <a:p>
            <a:pPr marL="0" indent="0" algn="ctr" eaLnBrk="1" hangingPunct="1">
              <a:buNone/>
            </a:pPr>
            <a:r>
              <a:rPr lang="en-US" altLang="en-US" sz="5225" dirty="0">
                <a:solidFill>
                  <a:schemeClr val="bg1"/>
                </a:solidFill>
              </a:rPr>
              <a:t>Incretins:</a:t>
            </a:r>
          </a:p>
          <a:p>
            <a:pPr marL="0" indent="0" algn="ctr" eaLnBrk="1" hangingPunct="1">
              <a:buNone/>
            </a:pPr>
            <a:r>
              <a:rPr lang="en-US" altLang="en-US" sz="5225" dirty="0">
                <a:solidFill>
                  <a:schemeClr val="bg1"/>
                </a:solidFill>
              </a:rPr>
              <a:t>GLP-1 &amp; GLP-1/GIP                     Receptor Agonists</a:t>
            </a:r>
          </a:p>
        </p:txBody>
      </p:sp>
      <p:sp>
        <p:nvSpPr>
          <p:cNvPr id="2" name="TextBox 1">
            <a:extLst>
              <a:ext uri="{FF2B5EF4-FFF2-40B4-BE49-F238E27FC236}">
                <a16:creationId xmlns:a16="http://schemas.microsoft.com/office/drawing/2014/main" id="{5DAB94EE-537F-1F86-7952-79C06D005AC2}"/>
              </a:ext>
            </a:extLst>
          </p:cNvPr>
          <p:cNvSpPr txBox="1"/>
          <p:nvPr/>
        </p:nvSpPr>
        <p:spPr>
          <a:xfrm>
            <a:off x="762000" y="5230090"/>
            <a:ext cx="6629400" cy="646331"/>
          </a:xfrm>
          <a:prstGeom prst="rect">
            <a:avLst/>
          </a:prstGeom>
          <a:noFill/>
        </p:spPr>
        <p:txBody>
          <a:bodyPr wrap="square" rtlCol="0">
            <a:spAutoFit/>
          </a:bodyPr>
          <a:lstStyle/>
          <a:p>
            <a:r>
              <a:rPr lang="en-US" dirty="0">
                <a:solidFill>
                  <a:schemeClr val="bg1"/>
                </a:solidFill>
              </a:rPr>
              <a:t>GLP-1: glucagon like peptide 1</a:t>
            </a:r>
          </a:p>
          <a:p>
            <a:r>
              <a:rPr lang="en-US" dirty="0">
                <a:solidFill>
                  <a:schemeClr val="bg1"/>
                </a:solidFill>
              </a:rPr>
              <a:t>GIP: glucose-dependent insulinotropic polypeptide</a:t>
            </a:r>
          </a:p>
        </p:txBody>
      </p:sp>
    </p:spTree>
    <p:extLst>
      <p:ext uri="{BB962C8B-B14F-4D97-AF65-F5344CB8AC3E}">
        <p14:creationId xmlns:p14="http://schemas.microsoft.com/office/powerpoint/2010/main" val="11583391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BC987F-03F3-FAB9-4F48-2FCA081E5A22}"/>
            </a:ext>
          </a:extLst>
        </p:cNvPr>
        <p:cNvGrpSpPr/>
        <p:nvPr/>
      </p:nvGrpSpPr>
      <p:grpSpPr>
        <a:xfrm>
          <a:off x="0" y="0"/>
          <a:ext cx="0" cy="0"/>
          <a:chOff x="0" y="0"/>
          <a:chExt cx="0" cy="0"/>
        </a:xfrm>
      </p:grpSpPr>
      <p:sp>
        <p:nvSpPr>
          <p:cNvPr id="50178" name="Title 1">
            <a:extLst>
              <a:ext uri="{FF2B5EF4-FFF2-40B4-BE49-F238E27FC236}">
                <a16:creationId xmlns:a16="http://schemas.microsoft.com/office/drawing/2014/main" id="{0AD266B4-58E7-3364-7257-B785BFAD6A58}"/>
              </a:ext>
            </a:extLst>
          </p:cNvPr>
          <p:cNvSpPr>
            <a:spLocks noGrp="1" noChangeArrowheads="1"/>
          </p:cNvSpPr>
          <p:nvPr>
            <p:ph type="title"/>
          </p:nvPr>
        </p:nvSpPr>
        <p:spPr>
          <a:xfrm>
            <a:off x="457200" y="152400"/>
            <a:ext cx="8229600" cy="838200"/>
          </a:xfrm>
        </p:spPr>
        <p:txBody>
          <a:bodyPr/>
          <a:lstStyle/>
          <a:p>
            <a:pPr eaLnBrk="1" hangingPunct="1"/>
            <a:r>
              <a:rPr lang="en-US" altLang="en-US" dirty="0"/>
              <a:t> Case Study - Janet</a:t>
            </a:r>
          </a:p>
        </p:txBody>
      </p:sp>
      <p:sp>
        <p:nvSpPr>
          <p:cNvPr id="3" name="Content Placeholder 2">
            <a:extLst>
              <a:ext uri="{FF2B5EF4-FFF2-40B4-BE49-F238E27FC236}">
                <a16:creationId xmlns:a16="http://schemas.microsoft.com/office/drawing/2014/main" id="{D7930EE9-12A8-3573-FBAF-B8E1E0AE3519}"/>
              </a:ext>
            </a:extLst>
          </p:cNvPr>
          <p:cNvSpPr>
            <a:spLocks noGrp="1"/>
          </p:cNvSpPr>
          <p:nvPr>
            <p:ph sz="quarter" idx="1"/>
          </p:nvPr>
        </p:nvSpPr>
        <p:spPr>
          <a:xfrm>
            <a:off x="429567" y="1057314"/>
            <a:ext cx="4828233" cy="5648286"/>
          </a:xfrm>
        </p:spPr>
        <p:txBody>
          <a:bodyPr rtlCol="0">
            <a:normAutofit fontScale="77500" lnSpcReduction="20000"/>
          </a:bodyPr>
          <a:lstStyle/>
          <a:p>
            <a:pPr marL="0" indent="0">
              <a:lnSpc>
                <a:spcPct val="120000"/>
              </a:lnSpc>
              <a:buNone/>
              <a:defRPr/>
            </a:pPr>
            <a:r>
              <a:rPr lang="en-US" sz="3153" dirty="0"/>
              <a:t>Janet is a 36yoF with a history of GDM and newly diagnosed with type 2 diabetes. A1C=7.4%.   Normal kidney function.  Past medical history includes hypertension for which she takes HCTZ 25mg daily. </a:t>
            </a:r>
          </a:p>
          <a:p>
            <a:pPr marL="0" indent="0">
              <a:lnSpc>
                <a:spcPct val="120000"/>
              </a:lnSpc>
              <a:buNone/>
              <a:defRPr/>
            </a:pPr>
            <a:r>
              <a:rPr lang="en-US" sz="3153" dirty="0"/>
              <a:t>Weight: 140lbs, BMI=26kg/m</a:t>
            </a:r>
            <a:r>
              <a:rPr lang="en-US" sz="3153" baseline="30000" dirty="0"/>
              <a:t>2</a:t>
            </a:r>
          </a:p>
          <a:p>
            <a:pPr marL="0" indent="0">
              <a:lnSpc>
                <a:spcPct val="120000"/>
              </a:lnSpc>
              <a:buNone/>
              <a:defRPr/>
            </a:pPr>
            <a:r>
              <a:rPr lang="en-US" sz="3153" dirty="0"/>
              <a:t>Social history</a:t>
            </a:r>
          </a:p>
          <a:p>
            <a:pPr lvl="1">
              <a:lnSpc>
                <a:spcPct val="120000"/>
              </a:lnSpc>
              <a:defRPr/>
            </a:pPr>
            <a:r>
              <a:rPr lang="en-US" sz="2702" dirty="0"/>
              <a:t>Works full time as an accountant</a:t>
            </a:r>
          </a:p>
          <a:p>
            <a:pPr lvl="1">
              <a:lnSpc>
                <a:spcPct val="120000"/>
              </a:lnSpc>
              <a:defRPr/>
            </a:pPr>
            <a:r>
              <a:rPr lang="en-US" sz="2702" dirty="0"/>
              <a:t>Skips breakfast, eats a small lunch, eats a large dinner, snacks in evening</a:t>
            </a:r>
          </a:p>
          <a:p>
            <a:pPr lvl="1">
              <a:lnSpc>
                <a:spcPct val="120000"/>
              </a:lnSpc>
              <a:defRPr/>
            </a:pPr>
            <a:r>
              <a:rPr lang="en-US" sz="2702" dirty="0"/>
              <a:t>No Exercise</a:t>
            </a:r>
          </a:p>
          <a:p>
            <a:pPr lvl="1">
              <a:lnSpc>
                <a:spcPct val="120000"/>
              </a:lnSpc>
              <a:defRPr/>
            </a:pPr>
            <a:r>
              <a:rPr lang="en-US" sz="2702" dirty="0"/>
              <a:t>Loves Starbucks Frappuccino's</a:t>
            </a:r>
          </a:p>
          <a:p>
            <a:pPr marL="0" indent="0">
              <a:buNone/>
              <a:defRPr/>
            </a:pPr>
            <a:endParaRPr lang="en-US" dirty="0"/>
          </a:p>
          <a:p>
            <a:pPr>
              <a:defRPr/>
            </a:pPr>
            <a:endParaRPr lang="en-US" dirty="0"/>
          </a:p>
        </p:txBody>
      </p:sp>
      <p:pic>
        <p:nvPicPr>
          <p:cNvPr id="6" name="Picture 5" descr="Woman in shades and denim jacket">
            <a:extLst>
              <a:ext uri="{FF2B5EF4-FFF2-40B4-BE49-F238E27FC236}">
                <a16:creationId xmlns:a16="http://schemas.microsoft.com/office/drawing/2014/main" id="{161B3201-B783-8A77-5039-500AB5BC1A2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68816" y="1219200"/>
            <a:ext cx="3451849" cy="2348173"/>
          </a:xfrm>
          <a:prstGeom prst="rect">
            <a:avLst/>
          </a:prstGeom>
        </p:spPr>
      </p:pic>
    </p:spTree>
    <p:extLst>
      <p:ext uri="{BB962C8B-B14F-4D97-AF65-F5344CB8AC3E}">
        <p14:creationId xmlns:p14="http://schemas.microsoft.com/office/powerpoint/2010/main" val="40459394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TAG_BACKING_FORM_KEY" val="1771610-c:\users\bev_000\dropbox\a des admin folder\boot camp\boot camp slides 2014\boot camp class 2 handout questions.pptx"/>
  <p:tag name="ARTICULATE_PRESENTER_VERSION" val="7"/>
  <p:tag name="ARTICULATE_SLIDE_COUNT" val="86"/>
  <p:tag name="ARTICULATE_PROJECT_OPEN" val="0"/>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UDIO_ID" val="552"/>
  <p:tag name="ANNOTATION_TYPE_1" val="0"/>
  <p:tag name="ANNOTATION_ANIMATION_1" val="3"/>
  <p:tag name="ANNOTATION_ROTATION_1" val="0"/>
  <p:tag name="ANNOTATION_SUB_TYPE_1" val="2"/>
  <p:tag name="ANNOTATION_LOOP_COUNT_1" val="1"/>
  <p:tag name="ANNOTATION_BOX_RADIUS_1" val="0"/>
  <p:tag name="ANNOTATION_BORDER_ALPHA_1" val="100"/>
  <p:tag name="ANNOTATION_BORDER_COLOR_1" val="16777215"/>
  <p:tag name="ANNOTATION_FILL_COLOR_1" val="683492"/>
  <p:tag name="ANNOTATION_FILL_ALPHA_1" val="100"/>
  <p:tag name="ANNOTATION_BORDER_WIDTH_1" val="2"/>
  <p:tag name="ANNOTATION_TYPE_2" val="0"/>
  <p:tag name="ANNOTATION_ANIMATION_2" val="3"/>
  <p:tag name="ANNOTATION_ROTATION_2" val="0"/>
  <p:tag name="ANNOTATION_SUB_TYPE_2" val="2"/>
  <p:tag name="ANNOTATION_LOOP_COUNT_2" val="1"/>
  <p:tag name="ANNOTATION_BOX_RADIUS_2" val="0"/>
  <p:tag name="ANNOTATION_BORDER_ALPHA_2" val="100"/>
  <p:tag name="ANNOTATION_BORDER_COLOR_2" val="16777215"/>
  <p:tag name="ANNOTATION_FILL_COLOR_2" val="683492"/>
  <p:tag name="ANNOTATION_FILL_ALPHA_2" val="100"/>
  <p:tag name="ANNOTATION_BORDER_WIDTH_2" val="2"/>
  <p:tag name="ANNOTATION_TYPE_3" val="0"/>
  <p:tag name="ANNOTATION_ANIMATION_3" val="3"/>
  <p:tag name="ANNOTATION_ROTATION_3" val="0"/>
  <p:tag name="ANNOTATION_SUB_TYPE_3" val="2"/>
  <p:tag name="ANNOTATION_LOOP_COUNT_3" val="1"/>
  <p:tag name="ANNOTATION_BOX_RADIUS_3" val="0"/>
  <p:tag name="ANNOTATION_BORDER_ALPHA_3" val="100"/>
  <p:tag name="ANNOTATION_BORDER_COLOR_3" val="16777215"/>
  <p:tag name="ANNOTATION_FILL_COLOR_3" val="683492"/>
  <p:tag name="ANNOTATION_FILL_ALPHA_3" val="100"/>
  <p:tag name="ANNOTATION_BORDER_WIDTH_3" val="2"/>
  <p:tag name="ANNOTATION_TYPE_4" val="0"/>
  <p:tag name="ANNOTATION_ANIMATION_4" val="3"/>
  <p:tag name="ANNOTATION_ROTATION_4" val="0"/>
  <p:tag name="ANNOTATION_SUB_TYPE_4" val="2"/>
  <p:tag name="ANNOTATION_LOOP_COUNT_4" val="1"/>
  <p:tag name="ANNOTATION_BOX_RADIUS_4" val="0"/>
  <p:tag name="ANNOTATION_BORDER_ALPHA_4" val="100"/>
  <p:tag name="ANNOTATION_BORDER_COLOR_4" val="16777215"/>
  <p:tag name="ANNOTATION_FILL_COLOR_4" val="683492"/>
  <p:tag name="ANNOTATION_FILL_ALPHA_4" val="100"/>
  <p:tag name="ANNOTATION_BORDER_WIDTH_4" val="2"/>
  <p:tag name="ANNOTATION_TYPE_5" val="0"/>
  <p:tag name="ANNOTATION_ANIMATION_5" val="3"/>
  <p:tag name="ANNOTATION_ROTATION_5" val="0"/>
  <p:tag name="ANNOTATION_SUB_TYPE_5" val="2"/>
  <p:tag name="ANNOTATION_LOOP_COUNT_5" val="1"/>
  <p:tag name="ANNOTATION_BOX_RADIUS_5" val="0"/>
  <p:tag name="ANNOTATION_BORDER_ALPHA_5" val="100"/>
  <p:tag name="ANNOTATION_BORDER_COLOR_5" val="16777215"/>
  <p:tag name="ANNOTATION_FILL_COLOR_5" val="683492"/>
  <p:tag name="ANNOTATION_FILL_ALPHA_5" val="100"/>
  <p:tag name="ANNOTATION_BORDER_WIDTH_5" val="2"/>
  <p:tag name="ANNOTATION_COUNT" val="5"/>
  <p:tag name="ARTICULATE_SLIDE_GUID" val="23b34ebb-f55b-4b66-8093-5a200e43006c"/>
  <p:tag name="ARTICULATE_SLIDE_NAV" val="32"/>
  <p:tag name="ANNOTATION_TOP_1" val="326"/>
  <p:tag name="ANNOTATION_LEFT_1" val="27.33333"/>
  <p:tag name="ANNOTATION_HEIGHT_1" val="185.8333"/>
  <p:tag name="ANNOTATION_WIDTH_1" val="186.3333"/>
  <p:tag name="ANNOTATION_START_1" val="25.8"/>
  <p:tag name="ANNOTATION_END_1" val="27"/>
  <p:tag name="ANNOTATION_SLIDE_HEIGHT_1" val="720"/>
  <p:tag name="ANNOTATION_SLIDE_WIDTH_1" val="960"/>
  <p:tag name="ANNOTATION_SCALE_1" val="100"/>
  <p:tag name="ANNOTATION_TOP_2" val="369.3333"/>
  <p:tag name="ANNOTATION_LEFT_2" val="89.5"/>
  <p:tag name="ANNOTATION_HEIGHT_2" val="185.8333"/>
  <p:tag name="ANNOTATION_WIDTH_2" val="186.3333"/>
  <p:tag name="ANNOTATION_START_2" val="27"/>
  <p:tag name="ANNOTATION_END_2" val="61"/>
  <p:tag name="ANNOTATION_SLIDE_HEIGHT_2" val="720"/>
  <p:tag name="ANNOTATION_SLIDE_WIDTH_2" val="960"/>
  <p:tag name="ANNOTATION_SCALE_2" val="100"/>
  <p:tag name="ANNOTATION_TOP_3" val="489.5"/>
  <p:tag name="ANNOTATION_LEFT_3" val="88.16667"/>
  <p:tag name="ANNOTATION_HEIGHT_3" val="185.8333"/>
  <p:tag name="ANNOTATION_WIDTH_3" val="186.3333"/>
  <p:tag name="ANNOTATION_START_3" val="61"/>
  <p:tag name="ANNOTATION_END_3" val="73.3"/>
  <p:tag name="ANNOTATION_SLIDE_HEIGHT_3" val="720"/>
  <p:tag name="ANNOTATION_SLIDE_WIDTH_3" val="960"/>
  <p:tag name="ANNOTATION_SCALE_3" val="100"/>
  <p:tag name="ANNOTATION_TOP_4" val="547.6667"/>
  <p:tag name="ANNOTATION_LEFT_4" val="95.66667"/>
  <p:tag name="ANNOTATION_HEIGHT_4" val="185.8333"/>
  <p:tag name="ANNOTATION_WIDTH_4" val="186.3333"/>
  <p:tag name="ANNOTATION_START_4" val="73.3"/>
  <p:tag name="ANNOTATION_END_4" val="74.2"/>
  <p:tag name="ANNOTATION_SLIDE_HEIGHT_4" val="720"/>
  <p:tag name="ANNOTATION_SLIDE_WIDTH_4" val="960"/>
  <p:tag name="ANNOTATION_SCALE_4" val="100"/>
  <p:tag name="ANNOTATION_TOP_5" val="586.1667"/>
  <p:tag name="ANNOTATION_LEFT_5" val="94.33333"/>
  <p:tag name="ANNOTATION_HEIGHT_5" val="185.8333"/>
  <p:tag name="ANNOTATION_WIDTH_5" val="186.3333"/>
  <p:tag name="ANNOTATION_START_5" val="74.2"/>
  <p:tag name="ANNOTATION_END_5" val="-1"/>
  <p:tag name="ANNOTATION_SLIDE_HEIGHT_5" val="720"/>
  <p:tag name="ANNOTATION_SLIDE_WIDTH_5" val="960"/>
  <p:tag name="ANNOTATION_SCALE_5" val="100"/>
  <p:tag name="ARTICULATE_LOCK_SLIDE" val="0"/>
  <p:tag name="ELAPSEDTIME" val="99.10"/>
  <p:tag name="ARTICULATE_USED_LAYOUT" val="2"/>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7.xml><?xml version="1.0" encoding="utf-8"?>
<p:tagLst xmlns:a="http://schemas.openxmlformats.org/drawingml/2006/main" xmlns:r="http://schemas.openxmlformats.org/officeDocument/2006/relationships" xmlns:p="http://schemas.openxmlformats.org/presentationml/2006/main">
  <p:tag name="AUDIO_ID" val="1274"/>
  <p:tag name="TIMELINE" val="3.1/8.6/53.0/67.5"/>
  <p:tag name="ELAPSEDTIME" val="101.3"/>
  <p:tag name="ANNOTATION_TYPE_1" val="2"/>
  <p:tag name="ANNOTATION_START_1" val="18.7"/>
  <p:tag name="ANNOTATION_END_1" val="18.7"/>
  <p:tag name="ANNOTATION_TOP_1" val="-37.2"/>
  <p:tag name="ANNOTATION_LEFT_1" val="-37.3"/>
  <p:tag name="ANNOTATION_WIDTH_1" val="650.5"/>
  <p:tag name="ANNOTATION_HEIGHT_1" val="506.4"/>
  <p:tag name="ANNOTATION_ANIMATION_1" val="4"/>
  <p:tag name="ANNOTATION_ROTATION_1" val="0"/>
  <p:tag name="ANNOTATION_SUB_TYPE_1" val="11"/>
  <p:tag name="ANNOTATION_LOOP_COUNT_1" val="1"/>
  <p:tag name="ANNOTATION_BOX_RADIUS_1" val="0"/>
  <p:tag name="ANNOTATION_SCALE_1" val="0"/>
  <p:tag name="ANNOTATION_BORDER_ALPHA_1" val="100"/>
  <p:tag name="ANNOTATION_BORDER_COLOR_1" val="16777215"/>
  <p:tag name="ANNOTATION_FILL_COLOR_1" val="855309"/>
  <p:tag name="ANNOTATION_FILL_ALPHA_1" val="50"/>
  <p:tag name="ANNOTATION_BORDER_WIDTH_1" val="2"/>
  <p:tag name="ANNOTATION_TYPE_2" val="2"/>
  <p:tag name="ANNOTATION_START_2" val="18.7"/>
  <p:tag name="ANNOTATION_END_2" val="50.1"/>
  <p:tag name="ANNOTATION_TOP_2" val="210.4"/>
  <p:tag name="ANNOTATION_LEFT_2" val="41.7"/>
  <p:tag name="ANNOTATION_WIDTH_2" val="397.9"/>
  <p:tag name="ANNOTATION_HEIGHT_2" val="60.2"/>
  <p:tag name="ANNOTATION_ANIMATION_2" val="4"/>
  <p:tag name="ANNOTATION_ROTATION_2" val="0"/>
  <p:tag name="ANNOTATION_SUB_TYPE_2" val="11"/>
  <p:tag name="ANNOTATION_LOOP_COUNT_2" val="1"/>
  <p:tag name="ANNOTATION_BOX_RADIUS_2" val="5"/>
  <p:tag name="ANNOTATION_SCALE_2" val="0"/>
  <p:tag name="ANNOTATION_BORDER_ALPHA_2" val="100"/>
  <p:tag name="ANNOTATION_BORDER_COLOR_2" val="16777215"/>
  <p:tag name="ANNOTATION_FILL_COLOR_2" val="855309"/>
  <p:tag name="ANNOTATION_FILL_ALPHA_2" val="50"/>
  <p:tag name="ANNOTATION_BORDER_WIDTH_2" val="2"/>
  <p:tag name="ANNOTATION_TYPE_3" val="2"/>
  <p:tag name="ANNOTATION_START_3" val="50.1"/>
  <p:tag name="ANNOTATION_TOP_3" val="-37.2"/>
  <p:tag name="ANNOTATION_LEFT_3" val="-37.3"/>
  <p:tag name="ANNOTATION_WIDTH_3" val="650.5"/>
  <p:tag name="ANNOTATION_HEIGHT_3" val="506.4"/>
  <p:tag name="ANNOTATION_ANIMATION_3" val="4"/>
  <p:tag name="ANNOTATION_ROTATION_3" val="0"/>
  <p:tag name="ANNOTATION_SUB_TYPE_3" val="11"/>
  <p:tag name="ANNOTATION_LOOP_COUNT_3" val="1"/>
  <p:tag name="ANNOTATION_BOX_RADIUS_3" val="0"/>
  <p:tag name="ANNOTATION_SCALE_3" val="0"/>
  <p:tag name="ANNOTATION_BORDER_ALPHA_3" val="100"/>
  <p:tag name="ANNOTATION_BORDER_COLOR_3" val="16777215"/>
  <p:tag name="ANNOTATION_FILL_COLOR_3" val="855309"/>
  <p:tag name="ANNOTATION_FILL_ALPHA_3" val="50"/>
  <p:tag name="ANNOTATION_BORDER_WIDTH_3" val="2"/>
  <p:tag name="ANNOTATION_COUNT" val="3"/>
  <p:tag name="ARTICULATE_SLIDE_NAV" val="45"/>
  <p:tag name="ARTICULATE_SLIDE_THUMBNAIL_REFRESH" val="1"/>
</p:tagLst>
</file>

<file path=ppt/tags/tag48.xml><?xml version="1.0" encoding="utf-8"?>
<p:tagLst xmlns:a="http://schemas.openxmlformats.org/drawingml/2006/main" xmlns:r="http://schemas.openxmlformats.org/officeDocument/2006/relationships" xmlns:p="http://schemas.openxmlformats.org/presentationml/2006/main">
  <p:tag name="BULLET_1" val="8226"/>
  <p:tag name="BULLET_2" val="8226"/>
  <p:tag name="BULLET_3" val="8226"/>
  <p:tag name="BULLET_4" val="8226"/>
  <p:tag name="BULLET_5" val="8226"/>
  <p:tag name="BULLET_6" val="8226"/>
  <p:tag name="BULLET_7" val="8226"/>
  <p:tag name="BULLET_8" val="8226"/>
  <p:tag name="BULLET_9" val="8226"/>
  <p:tag name="BULLET_10" val="8226"/>
  <p:tag name="MARGIN_1" val="0"/>
  <p:tag name="MARGIN_2" val="36"/>
  <p:tag name="MARGIN_3" val="72"/>
  <p:tag name="MARGIN_4" val="108"/>
  <p:tag name="MARGIN_5" val="144"/>
  <p:tag name="FONT_SIZE" val="12"/>
</p:tagLst>
</file>

<file path=ppt/tags/tag4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3.xml><?xml version="1.0" encoding="utf-8"?>
<p:tagLst xmlns:a="http://schemas.openxmlformats.org/drawingml/2006/main" xmlns:r="http://schemas.openxmlformats.org/officeDocument/2006/relationships" xmlns:p="http://schemas.openxmlformats.org/presentationml/2006/main">
  <p:tag name="AUDIO_ID" val="1314"/>
  <p:tag name="TIMELINE" val="6.7/36.7/69.0"/>
  <p:tag name="ELAPSEDTIME" val="104.2"/>
  <p:tag name="ANNOTATION_TYPE_1" val="0"/>
  <p:tag name="ANNOTATION_START_1" val="11.0"/>
  <p:tag name="ANNOTATION_END_1" val="22.4"/>
  <p:tag name="ANNOTATION_TOP_1" val="116.2"/>
  <p:tag name="ANNOTATION_LEFT_1" val="117.3"/>
  <p:tag name="ANNOTATION_WIDTH_1" val="109.9"/>
  <p:tag name="ANNOTATION_HEIGHT_1" val="109.6"/>
  <p:tag name="ANNOTATION_ANIMATION_1" val="3"/>
  <p:tag name="ANNOTATION_ROTATION_1" val="0"/>
  <p:tag name="ANNOTATION_SUB_TYPE_1" val="2"/>
  <p:tag name="ANNOTATION_LOOP_COUNT_1" val="1"/>
  <p:tag name="ANNOTATION_BOX_RADIUS_1" val="0"/>
  <p:tag name="ANNOTATION_SCALE_1" val="125"/>
  <p:tag name="ANNOTATION_BORDER_ALPHA_1" val="100"/>
  <p:tag name="ANNOTATION_BORDER_COLOR_1" val="16777215"/>
  <p:tag name="ANNOTATION_FILL_COLOR_1" val="683492"/>
  <p:tag name="ANNOTATION_FILL_ALPHA_1" val="100"/>
  <p:tag name="ANNOTATION_BORDER_WIDTH_1" val="2"/>
  <p:tag name="ANNOTATION_TYPE_2" val="0"/>
  <p:tag name="ANNOTATION_START_2" val="22.4"/>
  <p:tag name="ANNOTATION_END_2" val="30.0"/>
  <p:tag name="ANNOTATION_TOP_2" val="93.6"/>
  <p:tag name="ANNOTATION_LEFT_2" val="56.4"/>
  <p:tag name="ANNOTATION_WIDTH_2" val="109.9"/>
  <p:tag name="ANNOTATION_HEIGHT_2" val="109.6"/>
  <p:tag name="ANNOTATION_ANIMATION_2" val="3"/>
  <p:tag name="ANNOTATION_ROTATION_2" val="0"/>
  <p:tag name="ANNOTATION_SUB_TYPE_2" val="2"/>
  <p:tag name="ANNOTATION_LOOP_COUNT_2" val="1"/>
  <p:tag name="ANNOTATION_BOX_RADIUS_2" val="0"/>
  <p:tag name="ANNOTATION_SCALE_2" val="125"/>
  <p:tag name="ANNOTATION_BORDER_ALPHA_2" val="100"/>
  <p:tag name="ANNOTATION_BORDER_COLOR_2" val="16777215"/>
  <p:tag name="ANNOTATION_FILL_COLOR_2" val="683492"/>
  <p:tag name="ANNOTATION_FILL_ALPHA_2" val="100"/>
  <p:tag name="ANNOTATION_BORDER_WIDTH_2" val="2"/>
  <p:tag name="ANNOTATION_TYPE_3" val="0"/>
  <p:tag name="ANNOTATION_START_3" val="30.0"/>
  <p:tag name="ANNOTATION_END_3" val="41.2"/>
  <p:tag name="ANNOTATION_TOP_3" val="97.2"/>
  <p:tag name="ANNOTATION_LEFT_3" val="250.6"/>
  <p:tag name="ANNOTATION_WIDTH_3" val="109.9"/>
  <p:tag name="ANNOTATION_HEIGHT_3" val="109.6"/>
  <p:tag name="ANNOTATION_ANIMATION_3" val="3"/>
  <p:tag name="ANNOTATION_ROTATION_3" val="0"/>
  <p:tag name="ANNOTATION_SUB_TYPE_3" val="2"/>
  <p:tag name="ANNOTATION_LOOP_COUNT_3" val="1"/>
  <p:tag name="ANNOTATION_BOX_RADIUS_3" val="0"/>
  <p:tag name="ANNOTATION_SCALE_3" val="125"/>
  <p:tag name="ANNOTATION_BORDER_ALPHA_3" val="100"/>
  <p:tag name="ANNOTATION_BORDER_COLOR_3" val="16777215"/>
  <p:tag name="ANNOTATION_FILL_COLOR_3" val="683492"/>
  <p:tag name="ANNOTATION_FILL_ALPHA_3" val="100"/>
  <p:tag name="ANNOTATION_BORDER_WIDTH_3" val="2"/>
  <p:tag name="ANNOTATION_TYPE_4" val="0"/>
  <p:tag name="ANNOTATION_START_4" val="41.2"/>
  <p:tag name="ANNOTATION_END_4" val="47.5"/>
  <p:tag name="ANNOTATION_TOP_4" val="188.6"/>
  <p:tag name="ANNOTATION_LEFT_4" val="57.9"/>
  <p:tag name="ANNOTATION_WIDTH_4" val="109.9"/>
  <p:tag name="ANNOTATION_HEIGHT_4" val="109.6"/>
  <p:tag name="ANNOTATION_ANIMATION_4" val="3"/>
  <p:tag name="ANNOTATION_ROTATION_4" val="0"/>
  <p:tag name="ANNOTATION_SUB_TYPE_4" val="2"/>
  <p:tag name="ANNOTATION_LOOP_COUNT_4" val="1"/>
  <p:tag name="ANNOTATION_BOX_RADIUS_4" val="0"/>
  <p:tag name="ANNOTATION_SCALE_4" val="125"/>
  <p:tag name="ANNOTATION_BORDER_ALPHA_4" val="100"/>
  <p:tag name="ANNOTATION_BORDER_COLOR_4" val="16777215"/>
  <p:tag name="ANNOTATION_FILL_COLOR_4" val="683492"/>
  <p:tag name="ANNOTATION_FILL_ALPHA_4" val="100"/>
  <p:tag name="ANNOTATION_BORDER_WIDTH_4" val="2"/>
  <p:tag name="ANNOTATION_TYPE_5" val="0"/>
  <p:tag name="ANNOTATION_START_5" val="47.5"/>
  <p:tag name="ANNOTATION_END_5" val="55.5"/>
  <p:tag name="ANNOTATION_TOP_5" val="228.1"/>
  <p:tag name="ANNOTATION_LEFT_5" val="68.2"/>
  <p:tag name="ANNOTATION_WIDTH_5" val="109.9"/>
  <p:tag name="ANNOTATION_HEIGHT_5" val="109.6"/>
  <p:tag name="ANNOTATION_ANIMATION_5" val="3"/>
  <p:tag name="ANNOTATION_ROTATION_5" val="0"/>
  <p:tag name="ANNOTATION_SUB_TYPE_5" val="2"/>
  <p:tag name="ANNOTATION_LOOP_COUNT_5" val="1"/>
  <p:tag name="ANNOTATION_BOX_RADIUS_5" val="0"/>
  <p:tag name="ANNOTATION_SCALE_5" val="125"/>
  <p:tag name="ANNOTATION_BORDER_ALPHA_5" val="100"/>
  <p:tag name="ANNOTATION_BORDER_COLOR_5" val="16777215"/>
  <p:tag name="ANNOTATION_FILL_COLOR_5" val="683492"/>
  <p:tag name="ANNOTATION_FILL_ALPHA_5" val="100"/>
  <p:tag name="ANNOTATION_BORDER_WIDTH_5" val="2"/>
  <p:tag name="ANNOTATION_TYPE_6" val="0"/>
  <p:tag name="ANNOTATION_START_6" val="55.5"/>
  <p:tag name="ANNOTATION_END_6" val="63.6"/>
  <p:tag name="ANNOTATION_TOP_6" val="253.6"/>
  <p:tag name="ANNOTATION_LEFT_6" val="80.6"/>
  <p:tag name="ANNOTATION_WIDTH_6" val="109.9"/>
  <p:tag name="ANNOTATION_HEIGHT_6" val="109.6"/>
  <p:tag name="ANNOTATION_ANIMATION_6" val="3"/>
  <p:tag name="ANNOTATION_ROTATION_6" val="0"/>
  <p:tag name="ANNOTATION_SUB_TYPE_6" val="2"/>
  <p:tag name="ANNOTATION_LOOP_COUNT_6" val="1"/>
  <p:tag name="ANNOTATION_BOX_RADIUS_6" val="0"/>
  <p:tag name="ANNOTATION_SCALE_6" val="125"/>
  <p:tag name="ANNOTATION_BORDER_ALPHA_6" val="100"/>
  <p:tag name="ANNOTATION_BORDER_COLOR_6" val="16777215"/>
  <p:tag name="ANNOTATION_FILL_COLOR_6" val="683492"/>
  <p:tag name="ANNOTATION_FILL_ALPHA_6" val="100"/>
  <p:tag name="ANNOTATION_BORDER_WIDTH_6" val="2"/>
  <p:tag name="ANNOTATION_TYPE_7" val="0"/>
  <p:tag name="ANNOTATION_START_7" val="63.6"/>
  <p:tag name="ANNOTATION_END_7" val="73.2"/>
  <p:tag name="ANNOTATION_TOP_7" val="273.4"/>
  <p:tag name="ANNOTATION_LEFT_7" val="89.4"/>
  <p:tag name="ANNOTATION_WIDTH_7" val="109.9"/>
  <p:tag name="ANNOTATION_HEIGHT_7" val="109.6"/>
  <p:tag name="ANNOTATION_ANIMATION_7" val="3"/>
  <p:tag name="ANNOTATION_ROTATION_7" val="0"/>
  <p:tag name="ANNOTATION_SUB_TYPE_7" val="2"/>
  <p:tag name="ANNOTATION_LOOP_COUNT_7" val="1"/>
  <p:tag name="ANNOTATION_BOX_RADIUS_7" val="0"/>
  <p:tag name="ANNOTATION_SCALE_7" val="125"/>
  <p:tag name="ANNOTATION_BORDER_ALPHA_7" val="100"/>
  <p:tag name="ANNOTATION_BORDER_COLOR_7" val="16777215"/>
  <p:tag name="ANNOTATION_FILL_COLOR_7" val="683492"/>
  <p:tag name="ANNOTATION_FILL_ALPHA_7" val="100"/>
  <p:tag name="ANNOTATION_BORDER_WIDTH_7" val="2"/>
  <p:tag name="ANNOTATION_TYPE_8" val="0"/>
  <p:tag name="ANNOTATION_START_8" val="73.2"/>
  <p:tag name="ANNOTATION_END_8" val="87.6"/>
  <p:tag name="ANNOTATION_TOP_8" val="349.4"/>
  <p:tag name="ANNOTATION_LEFT_8" val="66.0"/>
  <p:tag name="ANNOTATION_WIDTH_8" val="109.9"/>
  <p:tag name="ANNOTATION_HEIGHT_8" val="109.6"/>
  <p:tag name="ANNOTATION_ANIMATION_8" val="3"/>
  <p:tag name="ANNOTATION_ROTATION_8" val="0"/>
  <p:tag name="ANNOTATION_SUB_TYPE_8" val="2"/>
  <p:tag name="ANNOTATION_LOOP_COUNT_8" val="1"/>
  <p:tag name="ANNOTATION_BOX_RADIUS_8" val="0"/>
  <p:tag name="ANNOTATION_SCALE_8" val="125"/>
  <p:tag name="ANNOTATION_BORDER_ALPHA_8" val="100"/>
  <p:tag name="ANNOTATION_BORDER_COLOR_8" val="16777215"/>
  <p:tag name="ANNOTATION_FILL_COLOR_8" val="683492"/>
  <p:tag name="ANNOTATION_FILL_ALPHA_8" val="100"/>
  <p:tag name="ANNOTATION_BORDER_WIDTH_8" val="2"/>
  <p:tag name="ANNOTATION_TYPE_9" val="0"/>
  <p:tag name="ANNOTATION_START_9" val="87.6"/>
  <p:tag name="ANNOTATION_TOP_9" val="376.4"/>
  <p:tag name="ANNOTATION_LEFT_9" val="68.9"/>
  <p:tag name="ANNOTATION_WIDTH_9" val="109.9"/>
  <p:tag name="ANNOTATION_HEIGHT_9" val="109.6"/>
  <p:tag name="ANNOTATION_ANIMATION_9" val="3"/>
  <p:tag name="ANNOTATION_ROTATION_9" val="0"/>
  <p:tag name="ANNOTATION_SUB_TYPE_9" val="2"/>
  <p:tag name="ANNOTATION_LOOP_COUNT_9" val="1"/>
  <p:tag name="ANNOTATION_BOX_RADIUS_9" val="0"/>
  <p:tag name="ANNOTATION_SCALE_9" val="125"/>
  <p:tag name="ANNOTATION_BORDER_ALPHA_9" val="100"/>
  <p:tag name="ANNOTATION_BORDER_COLOR_9" val="16777215"/>
  <p:tag name="ANNOTATION_FILL_COLOR_9" val="683492"/>
  <p:tag name="ANNOTATION_FILL_ALPHA_9" val="100"/>
  <p:tag name="ANNOTATION_BORDER_WIDTH_9" val="2"/>
  <p:tag name="ANNOTATION_COUNT" val="9"/>
  <p:tag name="ARTICULATE_SLIDE_GUID" val="cc8141c5-0f74-4eeb-a055-5cacdb5a870b"/>
  <p:tag name="ARTICULATE_SLIDE_NAV" val="54"/>
  <p:tag name="ARTICULATE_SLIDE_THUMBNAIL_REFRESH" val="1"/>
</p:tagLst>
</file>

<file path=ppt/tags/tag54.xml><?xml version="1.0" encoding="utf-8"?>
<p:tagLst xmlns:a="http://schemas.openxmlformats.org/drawingml/2006/main" xmlns:r="http://schemas.openxmlformats.org/officeDocument/2006/relationships" xmlns:p="http://schemas.openxmlformats.org/presentationml/2006/main">
  <p:tag name="BULLET_1" val="8226"/>
  <p:tag name="BULLET_2" val="8226"/>
  <p:tag name="BULLET_3" val="8226"/>
  <p:tag name="BULLET_4" val="8226"/>
  <p:tag name="BULLET_5" val="8226"/>
  <p:tag name="BULLET_6" val="8226"/>
  <p:tag name="BULLET_7" val="8226"/>
  <p:tag name="BULLET_8" val="8226"/>
  <p:tag name="BULLET_9" val="8226"/>
  <p:tag name="BULLET_10" val="8226"/>
  <p:tag name="MARGIN_1" val="0"/>
  <p:tag name="MARGIN_2" val="36"/>
  <p:tag name="MARGIN_3" val="72"/>
  <p:tag name="MARGIN_4" val="108"/>
  <p:tag name="MARGIN_5" val="144"/>
  <p:tag name="FONT_SIZE" val="12"/>
</p:tagLst>
</file>

<file path=ppt/tags/tag55.xml><?xml version="1.0" encoding="utf-8"?>
<p:tagLst xmlns:a="http://schemas.openxmlformats.org/drawingml/2006/main" xmlns:r="http://schemas.openxmlformats.org/officeDocument/2006/relationships" xmlns:p="http://schemas.openxmlformats.org/presentationml/2006/main">
  <p:tag name="ANNOTATION_TYPE_1" val="0"/>
  <p:tag name="ANNOTATION_START_1" val="17.5"/>
  <p:tag name="ANNOTATION_END_1" val="89.3"/>
  <p:tag name="ANNOTATION_TOP_1" val="171.0"/>
  <p:tag name="ANNOTATION_LEFT_1" val="367.4"/>
  <p:tag name="ANNOTATION_WIDTH_1" val="111.8"/>
  <p:tag name="ANNOTATION_HEIGHT_1" val="111.5"/>
  <p:tag name="ANNOTATION_ANIMATION_1" val="3"/>
  <p:tag name="ANNOTATION_ROTATION_1" val="0"/>
  <p:tag name="ANNOTATION_SUB_TYPE_1" val="2"/>
  <p:tag name="ANNOTATION_LOOP_COUNT_1" val="1"/>
  <p:tag name="ANNOTATION_BOX_RADIUS_1" val="0"/>
  <p:tag name="ANNOTATION_SCALE_1" val="125"/>
  <p:tag name="ANNOTATION_BORDER_ALPHA_1" val="100"/>
  <p:tag name="ANNOTATION_BORDER_COLOR_1" val="16777215"/>
  <p:tag name="ANNOTATION_FILL_COLOR_1" val="683492"/>
  <p:tag name="ANNOTATION_FILL_ALPHA_1" val="100"/>
  <p:tag name="ANNOTATION_BORDER_WIDTH_1" val="2"/>
  <p:tag name="ANNOTATION_TYPE_2" val="0"/>
  <p:tag name="ANNOTATION_START_2" val="89.3"/>
  <p:tag name="ANNOTATION_TOP_2" val="257.3"/>
  <p:tag name="ANNOTATION_LEFT_2" val="367.4"/>
  <p:tag name="ANNOTATION_WIDTH_2" val="111.8"/>
  <p:tag name="ANNOTATION_HEIGHT_2" val="111.5"/>
  <p:tag name="ANNOTATION_ANIMATION_2" val="3"/>
  <p:tag name="ANNOTATION_ROTATION_2" val="0"/>
  <p:tag name="ANNOTATION_SUB_TYPE_2" val="2"/>
  <p:tag name="ANNOTATION_LOOP_COUNT_2" val="1"/>
  <p:tag name="ANNOTATION_BOX_RADIUS_2" val="0"/>
  <p:tag name="ANNOTATION_SCALE_2" val="125"/>
  <p:tag name="ANNOTATION_BORDER_ALPHA_2" val="100"/>
  <p:tag name="ANNOTATION_BORDER_COLOR_2" val="16777215"/>
  <p:tag name="ANNOTATION_FILL_COLOR_2" val="683492"/>
  <p:tag name="ANNOTATION_FILL_ALPHA_2" val="100"/>
  <p:tag name="ANNOTATION_BORDER_WIDTH_2" val="2"/>
  <p:tag name="AUDIO_ID" val="1296"/>
  <p:tag name="TIMELINE" val="13.7/22.0/45.9/49.1/65.2/89.9"/>
  <p:tag name="ELAPSEDTIME" val="109.8"/>
  <p:tag name="ANNOTATION_COUNT" val="0"/>
  <p:tag name="ARTICULATE_SLIDE_NAV" val="48"/>
  <p:tag name="ARTICULATE_SLIDE_THUMBNAIL_REFRESH" val="1"/>
</p:tagLst>
</file>

<file path=ppt/tags/tag5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5.xml><?xml version="1.0" encoding="utf-8"?>
<p:tagLst xmlns:a="http://schemas.openxmlformats.org/drawingml/2006/main" xmlns:r="http://schemas.openxmlformats.org/officeDocument/2006/relationships" xmlns:p="http://schemas.openxmlformats.org/presentationml/2006/main">
  <p:tag name="AUDIO_ID" val="1103"/>
  <p:tag name="TIMELINE" val="3.9/12.0/89.5"/>
  <p:tag name="ELAPSEDTIME" val="107.2"/>
  <p:tag name="ANNOTATION_TYPE_1" val="2"/>
  <p:tag name="ANNOTATION_START_1" val="63.9"/>
  <p:tag name="ANNOTATION_END_1" val="63.9"/>
  <p:tag name="ANNOTATION_TOP_1" val="-29.9"/>
  <p:tag name="ANNOTATION_LEFT_1" val="-30.0"/>
  <p:tag name="ANNOTATION_WIDTH_1" val="635.9"/>
  <p:tag name="ANNOTATION_HEIGHT_1" val="491.8"/>
  <p:tag name="ANNOTATION_ANIMATION_1" val="4"/>
  <p:tag name="ANNOTATION_ROTATION_1" val="0"/>
  <p:tag name="ANNOTATION_SUB_TYPE_1" val="11"/>
  <p:tag name="ANNOTATION_LOOP_COUNT_1" val="1"/>
  <p:tag name="ANNOTATION_BOX_RADIUS_1" val="0"/>
  <p:tag name="ANNOTATION_SCALE_1" val="0"/>
  <p:tag name="ANNOTATION_BORDER_ALPHA_1" val="100"/>
  <p:tag name="ANNOTATION_BORDER_COLOR_1" val="16777215"/>
  <p:tag name="ANNOTATION_FILL_COLOR_1" val="855309"/>
  <p:tag name="ANNOTATION_FILL_ALPHA_1" val="50"/>
  <p:tag name="ANNOTATION_BORDER_WIDTH_1" val="2"/>
  <p:tag name="ANNOTATION_TYPE_2" val="2"/>
  <p:tag name="ANNOTATION_START_2" val="63.9"/>
  <p:tag name="ANNOTATION_END_2" val="79.0"/>
  <p:tag name="ANNOTATION_TOP_2" val="196.0"/>
  <p:tag name="ANNOTATION_LEFT_2" val="73.7"/>
  <p:tag name="ANNOTATION_WIDTH_2" val="477.7"/>
  <p:tag name="ANNOTATION_HEIGHT_2" val="31.7"/>
  <p:tag name="ANNOTATION_ANIMATION_2" val="4"/>
  <p:tag name="ANNOTATION_ROTATION_2" val="0"/>
  <p:tag name="ANNOTATION_SUB_TYPE_2" val="11"/>
  <p:tag name="ANNOTATION_LOOP_COUNT_2" val="1"/>
  <p:tag name="ANNOTATION_BOX_RADIUS_2" val="5"/>
  <p:tag name="ANNOTATION_SCALE_2" val="0"/>
  <p:tag name="ANNOTATION_BORDER_ALPHA_2" val="100"/>
  <p:tag name="ANNOTATION_BORDER_COLOR_2" val="16777215"/>
  <p:tag name="ANNOTATION_FILL_COLOR_2" val="855309"/>
  <p:tag name="ANNOTATION_FILL_ALPHA_2" val="50"/>
  <p:tag name="ANNOTATION_BORDER_WIDTH_2" val="2"/>
  <p:tag name="ANNOTATION_TYPE_3" val="2"/>
  <p:tag name="ANNOTATION_START_3" val="79.0"/>
  <p:tag name="ANNOTATION_END_3" val="79.0"/>
  <p:tag name="ANNOTATION_TOP_3" val="-29.9"/>
  <p:tag name="ANNOTATION_LEFT_3" val="-30.0"/>
  <p:tag name="ANNOTATION_WIDTH_3" val="635.9"/>
  <p:tag name="ANNOTATION_HEIGHT_3" val="491.8"/>
  <p:tag name="ANNOTATION_ANIMATION_3" val="4"/>
  <p:tag name="ANNOTATION_ROTATION_3" val="0"/>
  <p:tag name="ANNOTATION_SUB_TYPE_3" val="11"/>
  <p:tag name="ANNOTATION_LOOP_COUNT_3" val="1"/>
  <p:tag name="ANNOTATION_BOX_RADIUS_3" val="0"/>
  <p:tag name="ANNOTATION_SCALE_3" val="0"/>
  <p:tag name="ANNOTATION_BORDER_ALPHA_3" val="100"/>
  <p:tag name="ANNOTATION_BORDER_COLOR_3" val="16777215"/>
  <p:tag name="ANNOTATION_FILL_COLOR_3" val="855309"/>
  <p:tag name="ANNOTATION_FILL_ALPHA_3" val="50"/>
  <p:tag name="ANNOTATION_BORDER_WIDTH_3" val="2"/>
  <p:tag name="ANNOTATION_TYPE_4" val="2"/>
  <p:tag name="ANNOTATION_START_4" val="79.0"/>
  <p:tag name="ANNOTATION_END_4" val="87.2"/>
  <p:tag name="ANNOTATION_TOP_4" val="277.8"/>
  <p:tag name="ANNOTATION_LEFT_4" val="70.7"/>
  <p:tag name="ANNOTATION_WIDTH_4" val="346.4"/>
  <p:tag name="ANNOTATION_HEIGHT_4" val="38.2"/>
  <p:tag name="ANNOTATION_ANIMATION_4" val="4"/>
  <p:tag name="ANNOTATION_ROTATION_4" val="0"/>
  <p:tag name="ANNOTATION_SUB_TYPE_4" val="11"/>
  <p:tag name="ANNOTATION_LOOP_COUNT_4" val="1"/>
  <p:tag name="ANNOTATION_BOX_RADIUS_4" val="5"/>
  <p:tag name="ANNOTATION_SCALE_4" val="0"/>
  <p:tag name="ANNOTATION_BORDER_ALPHA_4" val="100"/>
  <p:tag name="ANNOTATION_BORDER_COLOR_4" val="16777215"/>
  <p:tag name="ANNOTATION_FILL_COLOR_4" val="855309"/>
  <p:tag name="ANNOTATION_FILL_ALPHA_4" val="50"/>
  <p:tag name="ANNOTATION_BORDER_WIDTH_4" val="2"/>
  <p:tag name="ANNOTATION_TYPE_5" val="2"/>
  <p:tag name="ANNOTATION_START_5" val="87.2"/>
  <p:tag name="ANNOTATION_TOP_5" val="-29.9"/>
  <p:tag name="ANNOTATION_LEFT_5" val="-30.0"/>
  <p:tag name="ANNOTATION_WIDTH_5" val="635.9"/>
  <p:tag name="ANNOTATION_HEIGHT_5" val="491.8"/>
  <p:tag name="ANNOTATION_ANIMATION_5" val="4"/>
  <p:tag name="ANNOTATION_ROTATION_5" val="0"/>
  <p:tag name="ANNOTATION_SUB_TYPE_5" val="11"/>
  <p:tag name="ANNOTATION_LOOP_COUNT_5" val="1"/>
  <p:tag name="ANNOTATION_BOX_RADIUS_5" val="0"/>
  <p:tag name="ANNOTATION_SCALE_5" val="0"/>
  <p:tag name="ANNOTATION_BORDER_ALPHA_5" val="100"/>
  <p:tag name="ANNOTATION_BORDER_COLOR_5" val="16777215"/>
  <p:tag name="ANNOTATION_FILL_COLOR_5" val="855309"/>
  <p:tag name="ANNOTATION_FILL_ALPHA_5" val="50"/>
  <p:tag name="ANNOTATION_BORDER_WIDTH_5" val="2"/>
  <p:tag name="ANNOTATION_COUNT" val="5"/>
  <p:tag name="ARTICULATE_SLIDE_GUID" val="6bf462bb-fe17-41fd-a819-fca7a5ad4efc"/>
  <p:tag name="ARTICULATE_SLIDE_NAV" val="25"/>
  <p:tag name="ARTICULATE_SLIDE_THUMBNAIL_REFRESH" val="1"/>
</p:tagLst>
</file>

<file path=ppt/tags/tag66.xml><?xml version="1.0" encoding="utf-8"?>
<p:tagLst xmlns:a="http://schemas.openxmlformats.org/drawingml/2006/main" xmlns:r="http://schemas.openxmlformats.org/officeDocument/2006/relationships" xmlns:p="http://schemas.openxmlformats.org/presentationml/2006/main">
  <p:tag name="BULLET_1" val="8226"/>
  <p:tag name="BULLET_2" val="8226"/>
  <p:tag name="BULLET_3" val="8226"/>
  <p:tag name="MARGIN_1" val="0"/>
  <p:tag name="MARGIN_2" val="36"/>
  <p:tag name="MARGIN_3" val="72"/>
  <p:tag name="MARGIN_4" val="108"/>
  <p:tag name="MARGIN_5" val="144"/>
  <p:tag name="FONT_SIZE" val="12"/>
</p:tagLst>
</file>

<file path=ppt/tags/tag6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1.xml><?xml version="1.0" encoding="utf-8"?>
<p:tagLst xmlns:a="http://schemas.openxmlformats.org/drawingml/2006/main" xmlns:r="http://schemas.openxmlformats.org/officeDocument/2006/relationships" xmlns:p="http://schemas.openxmlformats.org/presentationml/2006/main">
  <p:tag name="AUDIO_ID" val="1291"/>
  <p:tag name="TIMELINE" val="41.1/51.3/59.2/73.4/90.6/112.6"/>
  <p:tag name="ELAPSEDTIME" val="135.7"/>
  <p:tag name="ANNOTATION_COUNT" val="0"/>
  <p:tag name="ARTICULATE_SLIDE_NAV" val="17"/>
  <p:tag name="ARTICULATE_SLIDE_THUMBNAIL_REFRESH" val="1"/>
</p:tagLst>
</file>

<file path=ppt/tags/tag7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5.xml><?xml version="1.0" encoding="utf-8"?>
<p:tagLst xmlns:a="http://schemas.openxmlformats.org/drawingml/2006/main" xmlns:r="http://schemas.openxmlformats.org/officeDocument/2006/relationships" xmlns:p="http://schemas.openxmlformats.org/presentationml/2006/main">
  <p:tag name="AUDIO_ID" val="1005"/>
  <p:tag name="ELAPSEDTIME" val="85.1"/>
  <p:tag name="ANNOTATION_TYPE_1" val="2"/>
  <p:tag name="ANNOTATION_START_1" val="13.7"/>
  <p:tag name="ANNOTATION_END_1" val="13.7"/>
  <p:tag name="ANNOTATION_TOP_1" val="-37.2"/>
  <p:tag name="ANNOTATION_LEFT_1" val="-37.3"/>
  <p:tag name="ANNOTATION_WIDTH_1" val="650.5"/>
  <p:tag name="ANNOTATION_HEIGHT_1" val="506.4"/>
  <p:tag name="ANNOTATION_ANIMATION_1" val="4"/>
  <p:tag name="ANNOTATION_ROTATION_1" val="0"/>
  <p:tag name="ANNOTATION_SUB_TYPE_1" val="11"/>
  <p:tag name="ANNOTATION_LOOP_COUNT_1" val="1"/>
  <p:tag name="ANNOTATION_BOX_RADIUS_1" val="0"/>
  <p:tag name="ANNOTATION_SCALE_1" val="0"/>
  <p:tag name="ANNOTATION_BORDER_ALPHA_1" val="100"/>
  <p:tag name="ANNOTATION_BORDER_COLOR_1" val="16777215"/>
  <p:tag name="ANNOTATION_FILL_COLOR_1" val="855309"/>
  <p:tag name="ANNOTATION_FILL_ALPHA_1" val="50"/>
  <p:tag name="ANNOTATION_BORDER_WIDTH_1" val="2"/>
  <p:tag name="ANNOTATION_TYPE_2" val="2"/>
  <p:tag name="ANNOTATION_START_2" val="13.7"/>
  <p:tag name="ANNOTATION_END_2" val="27.9"/>
  <p:tag name="ANNOTATION_TOP_2" val="107.8"/>
  <p:tag name="ANNOTATION_LEFT_2" val="46.9"/>
  <p:tag name="ANNOTATION_WIDTH_2" val="353.9"/>
  <p:tag name="ANNOTATION_HEIGHT_2" val="105.6"/>
  <p:tag name="ANNOTATION_ANIMATION_2" val="4"/>
  <p:tag name="ANNOTATION_ROTATION_2" val="0"/>
  <p:tag name="ANNOTATION_SUB_TYPE_2" val="11"/>
  <p:tag name="ANNOTATION_LOOP_COUNT_2" val="1"/>
  <p:tag name="ANNOTATION_BOX_RADIUS_2" val="5"/>
  <p:tag name="ANNOTATION_SCALE_2" val="0"/>
  <p:tag name="ANNOTATION_BORDER_ALPHA_2" val="100"/>
  <p:tag name="ANNOTATION_BORDER_COLOR_2" val="16777215"/>
  <p:tag name="ANNOTATION_FILL_COLOR_2" val="855309"/>
  <p:tag name="ANNOTATION_FILL_ALPHA_2" val="50"/>
  <p:tag name="ANNOTATION_BORDER_WIDTH_2" val="2"/>
  <p:tag name="ANNOTATION_TYPE_3" val="2"/>
  <p:tag name="ANNOTATION_START_3" val="27.9"/>
  <p:tag name="ANNOTATION_END_3" val="31.6"/>
  <p:tag name="ANNOTATION_TOP_3" val="-37.2"/>
  <p:tag name="ANNOTATION_LEFT_3" val="-37.3"/>
  <p:tag name="ANNOTATION_WIDTH_3" val="650.5"/>
  <p:tag name="ANNOTATION_HEIGHT_3" val="506.4"/>
  <p:tag name="ANNOTATION_ANIMATION_3" val="4"/>
  <p:tag name="ANNOTATION_ROTATION_3" val="0"/>
  <p:tag name="ANNOTATION_SUB_TYPE_3" val="11"/>
  <p:tag name="ANNOTATION_LOOP_COUNT_3" val="1"/>
  <p:tag name="ANNOTATION_BOX_RADIUS_3" val="0"/>
  <p:tag name="ANNOTATION_SCALE_3" val="0"/>
  <p:tag name="ANNOTATION_BORDER_ALPHA_3" val="100"/>
  <p:tag name="ANNOTATION_BORDER_COLOR_3" val="16777215"/>
  <p:tag name="ANNOTATION_FILL_COLOR_3" val="855309"/>
  <p:tag name="ANNOTATION_FILL_ALPHA_3" val="50"/>
  <p:tag name="ANNOTATION_BORDER_WIDTH_3" val="2"/>
  <p:tag name="ANNOTATION_TYPE_4" val="2"/>
  <p:tag name="ANNOTATION_START_4" val="31.6"/>
  <p:tag name="ANNOTATION_END_4" val="31.6"/>
  <p:tag name="ANNOTATION_TOP_4" val="-37.2"/>
  <p:tag name="ANNOTATION_LEFT_4" val="-37.3"/>
  <p:tag name="ANNOTATION_WIDTH_4" val="650.5"/>
  <p:tag name="ANNOTATION_HEIGHT_4" val="506.4"/>
  <p:tag name="ANNOTATION_ANIMATION_4" val="4"/>
  <p:tag name="ANNOTATION_ROTATION_4" val="0"/>
  <p:tag name="ANNOTATION_SUB_TYPE_4" val="11"/>
  <p:tag name="ANNOTATION_LOOP_COUNT_4" val="1"/>
  <p:tag name="ANNOTATION_BOX_RADIUS_4" val="0"/>
  <p:tag name="ANNOTATION_SCALE_4" val="0"/>
  <p:tag name="ANNOTATION_BORDER_ALPHA_4" val="100"/>
  <p:tag name="ANNOTATION_BORDER_COLOR_4" val="16777215"/>
  <p:tag name="ANNOTATION_FILL_COLOR_4" val="855309"/>
  <p:tag name="ANNOTATION_FILL_ALPHA_4" val="50"/>
  <p:tag name="ANNOTATION_BORDER_WIDTH_4" val="2"/>
  <p:tag name="ANNOTATION_TYPE_5" val="2"/>
  <p:tag name="ANNOTATION_START_5" val="31.6"/>
  <p:tag name="ANNOTATION_END_5" val="71.0"/>
  <p:tag name="ANNOTATION_TOP_5" val="200.0"/>
  <p:tag name="ANNOTATION_LEFT_5" val="36.5"/>
  <p:tag name="ANNOTATION_WIDTH_5" val="348.0"/>
  <p:tag name="ANNOTATION_HEIGHT_5" val="180.7"/>
  <p:tag name="ANNOTATION_ANIMATION_5" val="4"/>
  <p:tag name="ANNOTATION_ROTATION_5" val="0"/>
  <p:tag name="ANNOTATION_SUB_TYPE_5" val="11"/>
  <p:tag name="ANNOTATION_LOOP_COUNT_5" val="1"/>
  <p:tag name="ANNOTATION_BOX_RADIUS_5" val="5"/>
  <p:tag name="ANNOTATION_SCALE_5" val="0"/>
  <p:tag name="ANNOTATION_BORDER_ALPHA_5" val="100"/>
  <p:tag name="ANNOTATION_BORDER_COLOR_5" val="16777215"/>
  <p:tag name="ANNOTATION_FILL_COLOR_5" val="855309"/>
  <p:tag name="ANNOTATION_FILL_ALPHA_5" val="50"/>
  <p:tag name="ANNOTATION_BORDER_WIDTH_5" val="2"/>
  <p:tag name="ANNOTATION_TYPE_6" val="2"/>
  <p:tag name="ANNOTATION_START_6" val="71.0"/>
  <p:tag name="ANNOTATION_TOP_6" val="-37.2"/>
  <p:tag name="ANNOTATION_LEFT_6" val="-37.3"/>
  <p:tag name="ANNOTATION_WIDTH_6" val="650.5"/>
  <p:tag name="ANNOTATION_HEIGHT_6" val="506.4"/>
  <p:tag name="ANNOTATION_ANIMATION_6" val="4"/>
  <p:tag name="ANNOTATION_ROTATION_6" val="0"/>
  <p:tag name="ANNOTATION_SUB_TYPE_6" val="11"/>
  <p:tag name="ANNOTATION_LOOP_COUNT_6" val="1"/>
  <p:tag name="ANNOTATION_BOX_RADIUS_6" val="0"/>
  <p:tag name="ANNOTATION_SCALE_6" val="0"/>
  <p:tag name="ANNOTATION_BORDER_ALPHA_6" val="100"/>
  <p:tag name="ANNOTATION_BORDER_COLOR_6" val="16777215"/>
  <p:tag name="ANNOTATION_FILL_COLOR_6" val="855309"/>
  <p:tag name="ANNOTATION_FILL_ALPHA_6" val="50"/>
  <p:tag name="ANNOTATION_BORDER_WIDTH_6" val="2"/>
  <p:tag name="ANNOTATION_COUNT" val="6"/>
  <p:tag name="ARTICULATE_SLIDE_GUID" val="e8212437-1871-4693-8e9c-93ed178075a6"/>
  <p:tag name="ARTICULATE_SLIDE_NAV" val="6"/>
  <p:tag name="ARTICULATE_SLIDE_THUMBNAIL_REFRESH" val="1"/>
</p:tagLst>
</file>

<file path=ppt/tags/tag76.xml><?xml version="1.0" encoding="utf-8"?>
<p:tagLst xmlns:a="http://schemas.openxmlformats.org/drawingml/2006/main" xmlns:r="http://schemas.openxmlformats.org/officeDocument/2006/relationships" xmlns:p="http://schemas.openxmlformats.org/presentationml/2006/main">
  <p:tag name="ARTICULATE_PUBLISH_MODE" val="2"/>
  <p:tag name="ARTICULATE_SOURCE_IMAGE" val="C:\Users\bev\AppData\Local\Temp\articulate\presenter\imgtemp\ai2Rn1fD_files\slide0001_image001.jpg"/>
</p:tagLst>
</file>

<file path=ppt/tags/tag77.xml><?xml version="1.0" encoding="utf-8"?>
<p:tagLst xmlns:a="http://schemas.openxmlformats.org/drawingml/2006/main" xmlns:r="http://schemas.openxmlformats.org/officeDocument/2006/relationships" xmlns:p="http://schemas.openxmlformats.org/presentationml/2006/main">
  <p:tag name="AUDIO_ID" val="1005"/>
  <p:tag name="ELAPSEDTIME" val="85.1"/>
  <p:tag name="ANNOTATION_TYPE_1" val="2"/>
  <p:tag name="ANNOTATION_START_1" val="13.7"/>
  <p:tag name="ANNOTATION_END_1" val="13.7"/>
  <p:tag name="ANNOTATION_TOP_1" val="-37.2"/>
  <p:tag name="ANNOTATION_LEFT_1" val="-37.3"/>
  <p:tag name="ANNOTATION_WIDTH_1" val="650.5"/>
  <p:tag name="ANNOTATION_HEIGHT_1" val="506.4"/>
  <p:tag name="ANNOTATION_ANIMATION_1" val="4"/>
  <p:tag name="ANNOTATION_ROTATION_1" val="0"/>
  <p:tag name="ANNOTATION_SUB_TYPE_1" val="11"/>
  <p:tag name="ANNOTATION_LOOP_COUNT_1" val="1"/>
  <p:tag name="ANNOTATION_BOX_RADIUS_1" val="0"/>
  <p:tag name="ANNOTATION_SCALE_1" val="0"/>
  <p:tag name="ANNOTATION_BORDER_ALPHA_1" val="100"/>
  <p:tag name="ANNOTATION_BORDER_COLOR_1" val="16777215"/>
  <p:tag name="ANNOTATION_FILL_COLOR_1" val="855309"/>
  <p:tag name="ANNOTATION_FILL_ALPHA_1" val="50"/>
  <p:tag name="ANNOTATION_BORDER_WIDTH_1" val="2"/>
  <p:tag name="ANNOTATION_TYPE_2" val="2"/>
  <p:tag name="ANNOTATION_START_2" val="13.7"/>
  <p:tag name="ANNOTATION_END_2" val="27.9"/>
  <p:tag name="ANNOTATION_TOP_2" val="107.8"/>
  <p:tag name="ANNOTATION_LEFT_2" val="46.9"/>
  <p:tag name="ANNOTATION_WIDTH_2" val="353.9"/>
  <p:tag name="ANNOTATION_HEIGHT_2" val="105.6"/>
  <p:tag name="ANNOTATION_ANIMATION_2" val="4"/>
  <p:tag name="ANNOTATION_ROTATION_2" val="0"/>
  <p:tag name="ANNOTATION_SUB_TYPE_2" val="11"/>
  <p:tag name="ANNOTATION_LOOP_COUNT_2" val="1"/>
  <p:tag name="ANNOTATION_BOX_RADIUS_2" val="5"/>
  <p:tag name="ANNOTATION_SCALE_2" val="0"/>
  <p:tag name="ANNOTATION_BORDER_ALPHA_2" val="100"/>
  <p:tag name="ANNOTATION_BORDER_COLOR_2" val="16777215"/>
  <p:tag name="ANNOTATION_FILL_COLOR_2" val="855309"/>
  <p:tag name="ANNOTATION_FILL_ALPHA_2" val="50"/>
  <p:tag name="ANNOTATION_BORDER_WIDTH_2" val="2"/>
  <p:tag name="ANNOTATION_TYPE_3" val="2"/>
  <p:tag name="ANNOTATION_START_3" val="27.9"/>
  <p:tag name="ANNOTATION_END_3" val="31.6"/>
  <p:tag name="ANNOTATION_TOP_3" val="-37.2"/>
  <p:tag name="ANNOTATION_LEFT_3" val="-37.3"/>
  <p:tag name="ANNOTATION_WIDTH_3" val="650.5"/>
  <p:tag name="ANNOTATION_HEIGHT_3" val="506.4"/>
  <p:tag name="ANNOTATION_ANIMATION_3" val="4"/>
  <p:tag name="ANNOTATION_ROTATION_3" val="0"/>
  <p:tag name="ANNOTATION_SUB_TYPE_3" val="11"/>
  <p:tag name="ANNOTATION_LOOP_COUNT_3" val="1"/>
  <p:tag name="ANNOTATION_BOX_RADIUS_3" val="0"/>
  <p:tag name="ANNOTATION_SCALE_3" val="0"/>
  <p:tag name="ANNOTATION_BORDER_ALPHA_3" val="100"/>
  <p:tag name="ANNOTATION_BORDER_COLOR_3" val="16777215"/>
  <p:tag name="ANNOTATION_FILL_COLOR_3" val="855309"/>
  <p:tag name="ANNOTATION_FILL_ALPHA_3" val="50"/>
  <p:tag name="ANNOTATION_BORDER_WIDTH_3" val="2"/>
  <p:tag name="ANNOTATION_TYPE_4" val="2"/>
  <p:tag name="ANNOTATION_START_4" val="31.6"/>
  <p:tag name="ANNOTATION_END_4" val="31.6"/>
  <p:tag name="ANNOTATION_TOP_4" val="-37.2"/>
  <p:tag name="ANNOTATION_LEFT_4" val="-37.3"/>
  <p:tag name="ANNOTATION_WIDTH_4" val="650.5"/>
  <p:tag name="ANNOTATION_HEIGHT_4" val="506.4"/>
  <p:tag name="ANNOTATION_ANIMATION_4" val="4"/>
  <p:tag name="ANNOTATION_ROTATION_4" val="0"/>
  <p:tag name="ANNOTATION_SUB_TYPE_4" val="11"/>
  <p:tag name="ANNOTATION_LOOP_COUNT_4" val="1"/>
  <p:tag name="ANNOTATION_BOX_RADIUS_4" val="0"/>
  <p:tag name="ANNOTATION_SCALE_4" val="0"/>
  <p:tag name="ANNOTATION_BORDER_ALPHA_4" val="100"/>
  <p:tag name="ANNOTATION_BORDER_COLOR_4" val="16777215"/>
  <p:tag name="ANNOTATION_FILL_COLOR_4" val="855309"/>
  <p:tag name="ANNOTATION_FILL_ALPHA_4" val="50"/>
  <p:tag name="ANNOTATION_BORDER_WIDTH_4" val="2"/>
  <p:tag name="ANNOTATION_TYPE_5" val="2"/>
  <p:tag name="ANNOTATION_START_5" val="31.6"/>
  <p:tag name="ANNOTATION_END_5" val="71.0"/>
  <p:tag name="ANNOTATION_TOP_5" val="200.0"/>
  <p:tag name="ANNOTATION_LEFT_5" val="36.5"/>
  <p:tag name="ANNOTATION_WIDTH_5" val="348.0"/>
  <p:tag name="ANNOTATION_HEIGHT_5" val="180.7"/>
  <p:tag name="ANNOTATION_ANIMATION_5" val="4"/>
  <p:tag name="ANNOTATION_ROTATION_5" val="0"/>
  <p:tag name="ANNOTATION_SUB_TYPE_5" val="11"/>
  <p:tag name="ANNOTATION_LOOP_COUNT_5" val="1"/>
  <p:tag name="ANNOTATION_BOX_RADIUS_5" val="5"/>
  <p:tag name="ANNOTATION_SCALE_5" val="0"/>
  <p:tag name="ANNOTATION_BORDER_ALPHA_5" val="100"/>
  <p:tag name="ANNOTATION_BORDER_COLOR_5" val="16777215"/>
  <p:tag name="ANNOTATION_FILL_COLOR_5" val="855309"/>
  <p:tag name="ANNOTATION_FILL_ALPHA_5" val="50"/>
  <p:tag name="ANNOTATION_BORDER_WIDTH_5" val="2"/>
  <p:tag name="ANNOTATION_TYPE_6" val="2"/>
  <p:tag name="ANNOTATION_START_6" val="71.0"/>
  <p:tag name="ANNOTATION_TOP_6" val="-37.2"/>
  <p:tag name="ANNOTATION_LEFT_6" val="-37.3"/>
  <p:tag name="ANNOTATION_WIDTH_6" val="650.5"/>
  <p:tag name="ANNOTATION_HEIGHT_6" val="506.4"/>
  <p:tag name="ANNOTATION_ANIMATION_6" val="4"/>
  <p:tag name="ANNOTATION_ROTATION_6" val="0"/>
  <p:tag name="ANNOTATION_SUB_TYPE_6" val="11"/>
  <p:tag name="ANNOTATION_LOOP_COUNT_6" val="1"/>
  <p:tag name="ANNOTATION_BOX_RADIUS_6" val="0"/>
  <p:tag name="ANNOTATION_SCALE_6" val="0"/>
  <p:tag name="ANNOTATION_BORDER_ALPHA_6" val="100"/>
  <p:tag name="ANNOTATION_BORDER_COLOR_6" val="16777215"/>
  <p:tag name="ANNOTATION_FILL_COLOR_6" val="855309"/>
  <p:tag name="ANNOTATION_FILL_ALPHA_6" val="50"/>
  <p:tag name="ANNOTATION_BORDER_WIDTH_6" val="2"/>
  <p:tag name="ANNOTATION_COUNT" val="6"/>
  <p:tag name="ARTICULATE_SLIDE_GUID" val="e8212437-1871-4693-8e9c-93ed178075a6"/>
  <p:tag name="ARTICULATE_SLIDE_NAV" val="6"/>
  <p:tag name="ARTICULATE_SLIDE_THUMBNAIL_REFRESH" val="1"/>
</p:tagLst>
</file>

<file path=ppt/tags/tag78.xml><?xml version="1.0" encoding="utf-8"?>
<p:tagLst xmlns:a="http://schemas.openxmlformats.org/drawingml/2006/main" xmlns:r="http://schemas.openxmlformats.org/officeDocument/2006/relationships" xmlns:p="http://schemas.openxmlformats.org/presentationml/2006/main">
  <p:tag name="ANNOTATION_TYPE_8" val="2"/>
  <p:tag name="ANNOTATION_START_8" val="139.6"/>
  <p:tag name="ANNOTATION_END_8" val="157.6"/>
  <p:tag name="ANNOTATION_TOP_8" val="210.9"/>
  <p:tag name="ANNOTATION_LEFT_8" val="20.4"/>
  <p:tag name="ANNOTATION_WIDTH_8" val="337.4"/>
  <p:tag name="ANNOTATION_HEIGHT_8" val="139.8"/>
  <p:tag name="ANNOTATION_ANIMATION_8" val="4"/>
  <p:tag name="ANNOTATION_ROTATION_8" val="0"/>
  <p:tag name="ANNOTATION_SUB_TYPE_8" val="11"/>
  <p:tag name="ANNOTATION_LOOP_COUNT_8" val="1"/>
  <p:tag name="ANNOTATION_BOX_RADIUS_8" val="5"/>
  <p:tag name="ANNOTATION_SCALE_8" val="0"/>
  <p:tag name="ANNOTATION_BORDER_ALPHA_8" val="100"/>
  <p:tag name="ANNOTATION_BORDER_COLOR_8" val="16777215"/>
  <p:tag name="ANNOTATION_FILL_COLOR_8" val="855309"/>
  <p:tag name="ANNOTATION_FILL_ALPHA_8" val="50"/>
  <p:tag name="ANNOTATION_BORDER_WIDTH_8" val="2"/>
  <p:tag name="ANNOTATION_TYPE_9" val="2"/>
  <p:tag name="ANNOTATION_START_9" val="157.6"/>
  <p:tag name="ANNOTATION_END_9" val="163.2"/>
  <p:tag name="ANNOTATION_TOP_9" val="-29.9"/>
  <p:tag name="ANNOTATION_LEFT_9" val="-30.0"/>
  <p:tag name="ANNOTATION_WIDTH_9" val="635.9"/>
  <p:tag name="ANNOTATION_HEIGHT_9" val="491.8"/>
  <p:tag name="ANNOTATION_ANIMATION_9" val="4"/>
  <p:tag name="ANNOTATION_ROTATION_9" val="0"/>
  <p:tag name="ANNOTATION_SUB_TYPE_9" val="11"/>
  <p:tag name="ANNOTATION_LOOP_COUNT_9" val="1"/>
  <p:tag name="ANNOTATION_BOX_RADIUS_9" val="0"/>
  <p:tag name="ANNOTATION_SCALE_9" val="0"/>
  <p:tag name="ANNOTATION_BORDER_ALPHA_9" val="100"/>
  <p:tag name="ANNOTATION_BORDER_COLOR_9" val="16777215"/>
  <p:tag name="ANNOTATION_FILL_COLOR_9" val="855309"/>
  <p:tag name="ANNOTATION_FILL_ALPHA_9" val="50"/>
  <p:tag name="ANNOTATION_BORDER_WIDTH_9" val="2"/>
  <p:tag name="ANNOTATION_TYPE_10" val="2"/>
  <p:tag name="ANNOTATION_START_10" val="163.2"/>
  <p:tag name="ANNOTATION_END_10" val="163.2"/>
  <p:tag name="ANNOTATION_TOP_10" val="-29.9"/>
  <p:tag name="ANNOTATION_LEFT_10" val="-30.0"/>
  <p:tag name="ANNOTATION_WIDTH_10" val="635.9"/>
  <p:tag name="ANNOTATION_HEIGHT_10" val="491.8"/>
  <p:tag name="ANNOTATION_ANIMATION_10" val="4"/>
  <p:tag name="ANNOTATION_ROTATION_10" val="0"/>
  <p:tag name="ANNOTATION_SUB_TYPE_10" val="11"/>
  <p:tag name="ANNOTATION_LOOP_COUNT_10" val="1"/>
  <p:tag name="ANNOTATION_BOX_RADIUS_10" val="0"/>
  <p:tag name="ANNOTATION_SCALE_10" val="0"/>
  <p:tag name="ANNOTATION_BORDER_ALPHA_10" val="100"/>
  <p:tag name="ANNOTATION_BORDER_COLOR_10" val="16777215"/>
  <p:tag name="ANNOTATION_FILL_COLOR_10" val="855309"/>
  <p:tag name="ANNOTATION_FILL_ALPHA_10" val="50"/>
  <p:tag name="ANNOTATION_BORDER_WIDTH_10" val="2"/>
  <p:tag name="ANNOTATION_TYPE_11" val="2"/>
  <p:tag name="ANNOTATION_START_11" val="163.2"/>
  <p:tag name="ANNOTATION_END_11" val="178.8"/>
  <p:tag name="ANNOTATION_TOP_11" val="340.6"/>
  <p:tag name="ANNOTATION_LEFT_11" val="22.2"/>
  <p:tag name="ANNOTATION_WIDTH_11" val="500.5"/>
  <p:tag name="ANNOTATION_HEIGHT_11" val="47.8"/>
  <p:tag name="ANNOTATION_ANIMATION_11" val="4"/>
  <p:tag name="ANNOTATION_ROTATION_11" val="0"/>
  <p:tag name="ANNOTATION_SUB_TYPE_11" val="11"/>
  <p:tag name="ANNOTATION_LOOP_COUNT_11" val="1"/>
  <p:tag name="ANNOTATION_BOX_RADIUS_11" val="5"/>
  <p:tag name="ANNOTATION_SCALE_11" val="0"/>
  <p:tag name="ANNOTATION_BORDER_ALPHA_11" val="100"/>
  <p:tag name="ANNOTATION_BORDER_COLOR_11" val="16777215"/>
  <p:tag name="ANNOTATION_FILL_COLOR_11" val="855309"/>
  <p:tag name="ANNOTATION_FILL_ALPHA_11" val="50"/>
  <p:tag name="ANNOTATION_BORDER_WIDTH_11" val="2"/>
  <p:tag name="ANNOTATION_TYPE_12" val="2"/>
  <p:tag name="ANNOTATION_START_12" val="178.8"/>
  <p:tag name="ANNOTATION_TOP_12" val="-29.9"/>
  <p:tag name="ANNOTATION_LEFT_12" val="-30.0"/>
  <p:tag name="ANNOTATION_WIDTH_12" val="635.9"/>
  <p:tag name="ANNOTATION_HEIGHT_12" val="491.8"/>
  <p:tag name="ANNOTATION_ANIMATION_12" val="4"/>
  <p:tag name="ANNOTATION_ROTATION_12" val="0"/>
  <p:tag name="ANNOTATION_SUB_TYPE_12" val="11"/>
  <p:tag name="ANNOTATION_LOOP_COUNT_12" val="1"/>
  <p:tag name="ANNOTATION_BOX_RADIUS_12" val="0"/>
  <p:tag name="ANNOTATION_SCALE_12" val="0"/>
  <p:tag name="ANNOTATION_BORDER_ALPHA_12" val="100"/>
  <p:tag name="ANNOTATION_BORDER_COLOR_12" val="16777215"/>
  <p:tag name="ANNOTATION_FILL_COLOR_12" val="855309"/>
  <p:tag name="ANNOTATION_FILL_ALPHA_12" val="50"/>
  <p:tag name="ANNOTATION_BORDER_WIDTH_12" val="2"/>
  <p:tag name="AUDIO_ID" val="789"/>
  <p:tag name="ELAPSEDTIME" val="36.7"/>
  <p:tag name="ANNOTATION_TYPE_1" val="0"/>
  <p:tag name="ANNOTATION_START_1" val="8.4"/>
  <p:tag name="ANNOTATION_END_1" val="10.2"/>
  <p:tag name="ANNOTATION_TOP_1" val="137.6"/>
  <p:tag name="ANNOTATION_LEFT_1" val="52.2"/>
  <p:tag name="ANNOTATION_WIDTH_1" val="111.8"/>
  <p:tag name="ANNOTATION_HEIGHT_1" val="111.5"/>
  <p:tag name="ANNOTATION_ANIMATION_1" val="3"/>
  <p:tag name="ANNOTATION_ROTATION_1" val="0"/>
  <p:tag name="ANNOTATION_SUB_TYPE_1" val="2"/>
  <p:tag name="ANNOTATION_LOOP_COUNT_1" val="1"/>
  <p:tag name="ANNOTATION_BOX_RADIUS_1" val="0"/>
  <p:tag name="ANNOTATION_SCALE_1" val="125"/>
  <p:tag name="ANNOTATION_BORDER_ALPHA_1" val="100"/>
  <p:tag name="ANNOTATION_BORDER_COLOR_1" val="16777215"/>
  <p:tag name="ANNOTATION_FILL_COLOR_1" val="683492"/>
  <p:tag name="ANNOTATION_FILL_ALPHA_1" val="100"/>
  <p:tag name="ANNOTATION_BORDER_WIDTH_1" val="2"/>
  <p:tag name="ANNOTATION_TYPE_2" val="0"/>
  <p:tag name="ANNOTATION_START_2" val="10.2"/>
  <p:tag name="ANNOTATION_END_2" val="16.1"/>
  <p:tag name="ANNOTATION_TOP_2" val="166.6"/>
  <p:tag name="ANNOTATION_LEFT_2" val="35.0"/>
  <p:tag name="ANNOTATION_WIDTH_2" val="111.8"/>
  <p:tag name="ANNOTATION_HEIGHT_2" val="111.5"/>
  <p:tag name="ANNOTATION_ANIMATION_2" val="3"/>
  <p:tag name="ANNOTATION_ROTATION_2" val="0"/>
  <p:tag name="ANNOTATION_SUB_TYPE_2" val="2"/>
  <p:tag name="ANNOTATION_LOOP_COUNT_2" val="1"/>
  <p:tag name="ANNOTATION_BOX_RADIUS_2" val="0"/>
  <p:tag name="ANNOTATION_SCALE_2" val="125"/>
  <p:tag name="ANNOTATION_BORDER_ALPHA_2" val="100"/>
  <p:tag name="ANNOTATION_BORDER_COLOR_2" val="16777215"/>
  <p:tag name="ANNOTATION_FILL_COLOR_2" val="683492"/>
  <p:tag name="ANNOTATION_FILL_ALPHA_2" val="100"/>
  <p:tag name="ANNOTATION_BORDER_WIDTH_2" val="2"/>
  <p:tag name="ANNOTATION_TYPE_3" val="0"/>
  <p:tag name="ANNOTATION_START_3" val="16.1"/>
  <p:tag name="ANNOTATION_END_3" val="20.7"/>
  <p:tag name="ANNOTATION_TOP_3" val="191.8"/>
  <p:tag name="ANNOTATION_LEFT_3" val="39.5"/>
  <p:tag name="ANNOTATION_WIDTH_3" val="111.8"/>
  <p:tag name="ANNOTATION_HEIGHT_3" val="111.5"/>
  <p:tag name="ANNOTATION_ANIMATION_3" val="3"/>
  <p:tag name="ANNOTATION_ROTATION_3" val="0"/>
  <p:tag name="ANNOTATION_SUB_TYPE_3" val="2"/>
  <p:tag name="ANNOTATION_LOOP_COUNT_3" val="1"/>
  <p:tag name="ANNOTATION_BOX_RADIUS_3" val="0"/>
  <p:tag name="ANNOTATION_SCALE_3" val="125"/>
  <p:tag name="ANNOTATION_BORDER_ALPHA_3" val="100"/>
  <p:tag name="ANNOTATION_BORDER_COLOR_3" val="16777215"/>
  <p:tag name="ANNOTATION_FILL_COLOR_3" val="683492"/>
  <p:tag name="ANNOTATION_FILL_ALPHA_3" val="100"/>
  <p:tag name="ANNOTATION_BORDER_WIDTH_3" val="2"/>
  <p:tag name="ANNOTATION_TYPE_4" val="0"/>
  <p:tag name="ANNOTATION_START_4" val="20.7"/>
  <p:tag name="ANNOTATION_END_4" val="27.1"/>
  <p:tag name="ANNOTATION_TOP_4" val="232.7"/>
  <p:tag name="ANNOTATION_LEFT_4" val="35.0"/>
  <p:tag name="ANNOTATION_WIDTH_4" val="111.8"/>
  <p:tag name="ANNOTATION_HEIGHT_4" val="111.5"/>
  <p:tag name="ANNOTATION_ANIMATION_4" val="3"/>
  <p:tag name="ANNOTATION_ROTATION_4" val="0"/>
  <p:tag name="ANNOTATION_SUB_TYPE_4" val="2"/>
  <p:tag name="ANNOTATION_LOOP_COUNT_4" val="1"/>
  <p:tag name="ANNOTATION_BOX_RADIUS_4" val="0"/>
  <p:tag name="ANNOTATION_SCALE_4" val="125"/>
  <p:tag name="ANNOTATION_BORDER_ALPHA_4" val="100"/>
  <p:tag name="ANNOTATION_BORDER_COLOR_4" val="16777215"/>
  <p:tag name="ANNOTATION_FILL_COLOR_4" val="683492"/>
  <p:tag name="ANNOTATION_FILL_ALPHA_4" val="100"/>
  <p:tag name="ANNOTATION_BORDER_WIDTH_4" val="2"/>
  <p:tag name="ANNOTATION_TYPE_5" val="0"/>
  <p:tag name="ANNOTATION_START_5" val="27.1"/>
  <p:tag name="ANNOTATION_END_5" val="30.5"/>
  <p:tag name="ANNOTATION_TOP_5" val="283.3"/>
  <p:tag name="ANNOTATION_LEFT_5" val="52.9"/>
  <p:tag name="ANNOTATION_WIDTH_5" val="111.8"/>
  <p:tag name="ANNOTATION_HEIGHT_5" val="111.5"/>
  <p:tag name="ANNOTATION_ANIMATION_5" val="3"/>
  <p:tag name="ANNOTATION_ROTATION_5" val="0"/>
  <p:tag name="ANNOTATION_SUB_TYPE_5" val="2"/>
  <p:tag name="ANNOTATION_LOOP_COUNT_5" val="1"/>
  <p:tag name="ANNOTATION_BOX_RADIUS_5" val="0"/>
  <p:tag name="ANNOTATION_SCALE_5" val="125"/>
  <p:tag name="ANNOTATION_BORDER_ALPHA_5" val="100"/>
  <p:tag name="ANNOTATION_BORDER_COLOR_5" val="16777215"/>
  <p:tag name="ANNOTATION_FILL_COLOR_5" val="683492"/>
  <p:tag name="ANNOTATION_FILL_ALPHA_5" val="100"/>
  <p:tag name="ANNOTATION_BORDER_WIDTH_5" val="2"/>
  <p:tag name="ANNOTATION_TYPE_6" val="0"/>
  <p:tag name="ANNOTATION_START_6" val="30.5"/>
  <p:tag name="ANNOTATION_END_6" val="32.6"/>
  <p:tag name="ANNOTATION_TOP_6" val="307.1"/>
  <p:tag name="ANNOTATION_LEFT_6" val="60.4"/>
  <p:tag name="ANNOTATION_WIDTH_6" val="111.8"/>
  <p:tag name="ANNOTATION_HEIGHT_6" val="111.5"/>
  <p:tag name="ANNOTATION_ANIMATION_6" val="3"/>
  <p:tag name="ANNOTATION_ROTATION_6" val="0"/>
  <p:tag name="ANNOTATION_SUB_TYPE_6" val="2"/>
  <p:tag name="ANNOTATION_LOOP_COUNT_6" val="1"/>
  <p:tag name="ANNOTATION_BOX_RADIUS_6" val="0"/>
  <p:tag name="ANNOTATION_SCALE_6" val="125"/>
  <p:tag name="ANNOTATION_BORDER_ALPHA_6" val="100"/>
  <p:tag name="ANNOTATION_BORDER_COLOR_6" val="16777215"/>
  <p:tag name="ANNOTATION_FILL_COLOR_6" val="683492"/>
  <p:tag name="ANNOTATION_FILL_ALPHA_6" val="100"/>
  <p:tag name="ANNOTATION_BORDER_WIDTH_6" val="2"/>
  <p:tag name="ANNOTATION_TYPE_7" val="0"/>
  <p:tag name="ANNOTATION_START_7" val="32.6"/>
  <p:tag name="ANNOTATION_TOP_7" val="346.5"/>
  <p:tag name="ANNOTATION_LEFT_7" val="33.5"/>
  <p:tag name="ANNOTATION_WIDTH_7" val="111.8"/>
  <p:tag name="ANNOTATION_HEIGHT_7" val="111.5"/>
  <p:tag name="ANNOTATION_ANIMATION_7" val="3"/>
  <p:tag name="ANNOTATION_ROTATION_7" val="0"/>
  <p:tag name="ANNOTATION_SUB_TYPE_7" val="2"/>
  <p:tag name="ANNOTATION_LOOP_COUNT_7" val="1"/>
  <p:tag name="ANNOTATION_BOX_RADIUS_7" val="0"/>
  <p:tag name="ANNOTATION_SCALE_7" val="125"/>
  <p:tag name="ANNOTATION_BORDER_ALPHA_7" val="100"/>
  <p:tag name="ANNOTATION_BORDER_COLOR_7" val="16777215"/>
  <p:tag name="ANNOTATION_FILL_COLOR_7" val="683492"/>
  <p:tag name="ANNOTATION_FILL_ALPHA_7" val="100"/>
  <p:tag name="ANNOTATION_BORDER_WIDTH_7" val="2"/>
  <p:tag name="ANNOTATION_COUNT" val="7"/>
  <p:tag name="ARTICULATE_SLIDE_GUID" val="8550d598-4913-465e-9d55-7ff4e966e5d7"/>
  <p:tag name="ARTICULATE_SLIDE_NAV" val="12"/>
</p:tagLst>
</file>

<file path=ppt/tags/tag7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2.xml><?xml version="1.0" encoding="utf-8"?>
<p:tagLst xmlns:a="http://schemas.openxmlformats.org/drawingml/2006/main" xmlns:r="http://schemas.openxmlformats.org/officeDocument/2006/relationships" xmlns:p="http://schemas.openxmlformats.org/presentationml/2006/main">
  <p:tag name="AUDIO_ID" val="1119"/>
  <p:tag name="ELAPSEDTIME" val="124.9"/>
  <p:tag name="ANNOTATION_TYPE_1" val="2"/>
  <p:tag name="ANNOTATION_START_1" val="25.0"/>
  <p:tag name="ANNOTATION_END_1" val="25.0"/>
  <p:tag name="ANNOTATION_TOP_1" val="-29.9"/>
  <p:tag name="ANNOTATION_LEFT_1" val="-30.0"/>
  <p:tag name="ANNOTATION_WIDTH_1" val="635.9"/>
  <p:tag name="ANNOTATION_HEIGHT_1" val="491.8"/>
  <p:tag name="ANNOTATION_ANIMATION_1" val="4"/>
  <p:tag name="ANNOTATION_ROTATION_1" val="0"/>
  <p:tag name="ANNOTATION_SUB_TYPE_1" val="11"/>
  <p:tag name="ANNOTATION_LOOP_COUNT_1" val="1"/>
  <p:tag name="ANNOTATION_BOX_RADIUS_1" val="0"/>
  <p:tag name="ANNOTATION_SCALE_1" val="0"/>
  <p:tag name="ANNOTATION_BORDER_ALPHA_1" val="100"/>
  <p:tag name="ANNOTATION_BORDER_COLOR_1" val="16777215"/>
  <p:tag name="ANNOTATION_FILL_COLOR_1" val="855309"/>
  <p:tag name="ANNOTATION_FILL_ALPHA_1" val="50"/>
  <p:tag name="ANNOTATION_BORDER_WIDTH_1" val="2"/>
  <p:tag name="ANNOTATION_TYPE_2" val="2"/>
  <p:tag name="ANNOTATION_START_2" val="25.0"/>
  <p:tag name="ANNOTATION_END_2" val="49.1"/>
  <p:tag name="ANNOTATION_TOP_2" val="209.7"/>
  <p:tag name="ANNOTATION_LEFT_2" val="33.0"/>
  <p:tag name="ANNOTATION_WIDTH_2" val="478.9"/>
  <p:tag name="ANNOTATION_HEIGHT_2" val="107.0"/>
  <p:tag name="ANNOTATION_ANIMATION_2" val="4"/>
  <p:tag name="ANNOTATION_ROTATION_2" val="0"/>
  <p:tag name="ANNOTATION_SUB_TYPE_2" val="11"/>
  <p:tag name="ANNOTATION_LOOP_COUNT_2" val="1"/>
  <p:tag name="ANNOTATION_BOX_RADIUS_2" val="5"/>
  <p:tag name="ANNOTATION_SCALE_2" val="0"/>
  <p:tag name="ANNOTATION_BORDER_ALPHA_2" val="100"/>
  <p:tag name="ANNOTATION_BORDER_COLOR_2" val="16777215"/>
  <p:tag name="ANNOTATION_FILL_COLOR_2" val="855309"/>
  <p:tag name="ANNOTATION_FILL_ALPHA_2" val="50"/>
  <p:tag name="ANNOTATION_BORDER_WIDTH_2" val="2"/>
  <p:tag name="ANNOTATION_TYPE_3" val="2"/>
  <p:tag name="ANNOTATION_START_3" val="49.1"/>
  <p:tag name="ANNOTATION_END_3" val="49.1"/>
  <p:tag name="ANNOTATION_TOP_3" val="-29.9"/>
  <p:tag name="ANNOTATION_LEFT_3" val="-30.0"/>
  <p:tag name="ANNOTATION_WIDTH_3" val="635.9"/>
  <p:tag name="ANNOTATION_HEIGHT_3" val="491.8"/>
  <p:tag name="ANNOTATION_ANIMATION_3" val="4"/>
  <p:tag name="ANNOTATION_ROTATION_3" val="0"/>
  <p:tag name="ANNOTATION_SUB_TYPE_3" val="11"/>
  <p:tag name="ANNOTATION_LOOP_COUNT_3" val="1"/>
  <p:tag name="ANNOTATION_BOX_RADIUS_3" val="0"/>
  <p:tag name="ANNOTATION_SCALE_3" val="0"/>
  <p:tag name="ANNOTATION_BORDER_ALPHA_3" val="100"/>
  <p:tag name="ANNOTATION_BORDER_COLOR_3" val="16777215"/>
  <p:tag name="ANNOTATION_FILL_COLOR_3" val="855309"/>
  <p:tag name="ANNOTATION_FILL_ALPHA_3" val="50"/>
  <p:tag name="ANNOTATION_BORDER_WIDTH_3" val="2"/>
  <p:tag name="ANNOTATION_TYPE_4" val="2"/>
  <p:tag name="ANNOTATION_START_4" val="49.1"/>
  <p:tag name="ANNOTATION_END_4" val="69.5"/>
  <p:tag name="ANNOTATION_TOP_4" val="148.2"/>
  <p:tag name="ANNOTATION_LEFT_4" val="59.9"/>
  <p:tag name="ANNOTATION_WIDTH_4" val="408.2"/>
  <p:tag name="ANNOTATION_HEIGHT_4" val="68.7"/>
  <p:tag name="ANNOTATION_ANIMATION_4" val="4"/>
  <p:tag name="ANNOTATION_ROTATION_4" val="0"/>
  <p:tag name="ANNOTATION_SUB_TYPE_4" val="11"/>
  <p:tag name="ANNOTATION_LOOP_COUNT_4" val="1"/>
  <p:tag name="ANNOTATION_BOX_RADIUS_4" val="5"/>
  <p:tag name="ANNOTATION_SCALE_4" val="0"/>
  <p:tag name="ANNOTATION_BORDER_ALPHA_4" val="100"/>
  <p:tag name="ANNOTATION_BORDER_COLOR_4" val="16777215"/>
  <p:tag name="ANNOTATION_FILL_COLOR_4" val="855309"/>
  <p:tag name="ANNOTATION_FILL_ALPHA_4" val="50"/>
  <p:tag name="ANNOTATION_BORDER_WIDTH_4" val="2"/>
  <p:tag name="ANNOTATION_TYPE_5" val="2"/>
  <p:tag name="ANNOTATION_START_5" val="69.5"/>
  <p:tag name="ANNOTATION_END_5" val="91.0"/>
  <p:tag name="ANNOTATION_TOP_5" val="-29.9"/>
  <p:tag name="ANNOTATION_LEFT_5" val="-30.0"/>
  <p:tag name="ANNOTATION_WIDTH_5" val="635.9"/>
  <p:tag name="ANNOTATION_HEIGHT_5" val="491.8"/>
  <p:tag name="ANNOTATION_ANIMATION_5" val="4"/>
  <p:tag name="ANNOTATION_ROTATION_5" val="0"/>
  <p:tag name="ANNOTATION_SUB_TYPE_5" val="11"/>
  <p:tag name="ANNOTATION_LOOP_COUNT_5" val="1"/>
  <p:tag name="ANNOTATION_BOX_RADIUS_5" val="0"/>
  <p:tag name="ANNOTATION_SCALE_5" val="0"/>
  <p:tag name="ANNOTATION_BORDER_ALPHA_5" val="100"/>
  <p:tag name="ANNOTATION_BORDER_COLOR_5" val="16777215"/>
  <p:tag name="ANNOTATION_FILL_COLOR_5" val="855309"/>
  <p:tag name="ANNOTATION_FILL_ALPHA_5" val="50"/>
  <p:tag name="ANNOTATION_BORDER_WIDTH_5" val="2"/>
  <p:tag name="ANNOTATION_TYPE_6" val="2"/>
  <p:tag name="ANNOTATION_START_6" val="91.0"/>
  <p:tag name="ANNOTATION_END_6" val="91.0"/>
  <p:tag name="ANNOTATION_TOP_6" val="-29.9"/>
  <p:tag name="ANNOTATION_LEFT_6" val="-30.0"/>
  <p:tag name="ANNOTATION_WIDTH_6" val="635.9"/>
  <p:tag name="ANNOTATION_HEIGHT_6" val="491.8"/>
  <p:tag name="ANNOTATION_ANIMATION_6" val="4"/>
  <p:tag name="ANNOTATION_ROTATION_6" val="0"/>
  <p:tag name="ANNOTATION_SUB_TYPE_6" val="11"/>
  <p:tag name="ANNOTATION_LOOP_COUNT_6" val="1"/>
  <p:tag name="ANNOTATION_BOX_RADIUS_6" val="0"/>
  <p:tag name="ANNOTATION_SCALE_6" val="0"/>
  <p:tag name="ANNOTATION_BORDER_ALPHA_6" val="100"/>
  <p:tag name="ANNOTATION_BORDER_COLOR_6" val="16777215"/>
  <p:tag name="ANNOTATION_FILL_COLOR_6" val="855309"/>
  <p:tag name="ANNOTATION_FILL_ALPHA_6" val="50"/>
  <p:tag name="ANNOTATION_BORDER_WIDTH_6" val="2"/>
  <p:tag name="ANNOTATION_TYPE_7" val="2"/>
  <p:tag name="ANNOTATION_START_7" val="91.0"/>
  <p:tag name="ANNOTATION_TOP_7" val="293.4"/>
  <p:tag name="ANNOTATION_LEFT_7" val="22.8"/>
  <p:tag name="ANNOTATION_WIDTH_7" val="541.8"/>
  <p:tag name="ANNOTATION_HEIGHT_7" val="98.6"/>
  <p:tag name="ANNOTATION_ANIMATION_7" val="4"/>
  <p:tag name="ANNOTATION_ROTATION_7" val="0"/>
  <p:tag name="ANNOTATION_SUB_TYPE_7" val="11"/>
  <p:tag name="ANNOTATION_LOOP_COUNT_7" val="1"/>
  <p:tag name="ANNOTATION_BOX_RADIUS_7" val="5"/>
  <p:tag name="ANNOTATION_SCALE_7" val="0"/>
  <p:tag name="ANNOTATION_BORDER_ALPHA_7" val="100"/>
  <p:tag name="ANNOTATION_BORDER_COLOR_7" val="16777215"/>
  <p:tag name="ANNOTATION_FILL_COLOR_7" val="855309"/>
  <p:tag name="ANNOTATION_FILL_ALPHA_7" val="50"/>
  <p:tag name="ANNOTATION_BORDER_WIDTH_7" val="2"/>
  <p:tag name="ANNOTATION_COUNT" val="7"/>
  <p:tag name="ARTICULATE_SLIDE_GUID" val="398d0619-6946-43eb-9700-6e4da2581c93"/>
  <p:tag name="ARTICULATE_SLIDE_NAV" val="55"/>
  <p:tag name="ARTICULATE_SLIDE_THUMBNAIL_REFRESH" val="1"/>
</p:tagLst>
</file>

<file path=ppt/tags/tag83.xml><?xml version="1.0" encoding="utf-8"?>
<p:tagLst xmlns:a="http://schemas.openxmlformats.org/drawingml/2006/main" xmlns:r="http://schemas.openxmlformats.org/officeDocument/2006/relationships" xmlns:p="http://schemas.openxmlformats.org/presentationml/2006/main">
  <p:tag name="BULLET_1" val="8226"/>
  <p:tag name="BULLET_2" val="8226"/>
  <p:tag name="BULLET_3" val="8226"/>
  <p:tag name="BULLET_4" val="8226"/>
  <p:tag name="BULLET_5" val="8226"/>
  <p:tag name="BULLET_6" val="8226"/>
  <p:tag name="BULLET_7" val="8226"/>
  <p:tag name="BULLET_8" val="8226"/>
  <p:tag name="BULLET_9" val="8226"/>
  <p:tag name="BULLET_10" val="8226"/>
  <p:tag name="MARGIN_1" val="0"/>
  <p:tag name="MARGIN_2" val="36"/>
  <p:tag name="MARGIN_3" val="72"/>
  <p:tag name="MARGIN_4" val="108"/>
  <p:tag name="MARGIN_5" val="144"/>
  <p:tag name="FONT_SIZE" val="12"/>
</p:tagLst>
</file>

<file path=ppt/tags/tag8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7.xml><?xml version="1.0" encoding="utf-8"?>
<p:tagLst xmlns:a="http://schemas.openxmlformats.org/drawingml/2006/main" xmlns:r="http://schemas.openxmlformats.org/officeDocument/2006/relationships" xmlns:p="http://schemas.openxmlformats.org/presentationml/2006/main">
  <p:tag name="ARTICULATE_SLIDE_GUID" val="7354c8a3-c3c1-4b50-aea2-395c7b8c64eb"/>
  <p:tag name="AUDIO_ID" val="1289"/>
  <p:tag name="ELAPSEDTIME" val="60.4"/>
  <p:tag name="ANNOTATION_TYPE_1" val="2"/>
  <p:tag name="ANNOTATION_START_1" val="3.7"/>
  <p:tag name="ANNOTATION_END_1" val="3.7"/>
  <p:tag name="ANNOTATION_TOP_1" val="-36.5"/>
  <p:tag name="ANNOTATION_LEFT_1" val="-36.6"/>
  <p:tag name="ANNOTATION_WIDTH_1" val="649.3"/>
  <p:tag name="ANNOTATION_HEIGHT_1" val="505.1"/>
  <p:tag name="ANNOTATION_ANIMATION_1" val="4"/>
  <p:tag name="ANNOTATION_ROTATION_1" val="0"/>
  <p:tag name="ANNOTATION_SUB_TYPE_1" val="11"/>
  <p:tag name="ANNOTATION_LOOP_COUNT_1" val="1"/>
  <p:tag name="ANNOTATION_BOX_RADIUS_1" val="0"/>
  <p:tag name="ANNOTATION_SCALE_1" val="0"/>
  <p:tag name="ANNOTATION_BORDER_ALPHA_1" val="100"/>
  <p:tag name="ANNOTATION_BORDER_COLOR_1" val="16777215"/>
  <p:tag name="ANNOTATION_FILL_COLOR_1" val="855309"/>
  <p:tag name="ANNOTATION_FILL_ALPHA_1" val="50"/>
  <p:tag name="ANNOTATION_BORDER_WIDTH_1" val="2"/>
  <p:tag name="ANNOTATION_TYPE_2" val="2"/>
  <p:tag name="ANNOTATION_START_2" val="3.7"/>
  <p:tag name="ANNOTATION_TOP_2" val="57.7"/>
  <p:tag name="ANNOTATION_LEFT_2" val="17.6"/>
  <p:tag name="ANNOTATION_WIDTH_2" val="340.8"/>
  <p:tag name="ANNOTATION_HEIGHT_2" val="306.3"/>
  <p:tag name="ANNOTATION_ANIMATION_2" val="4"/>
  <p:tag name="ANNOTATION_ROTATION_2" val="0"/>
  <p:tag name="ANNOTATION_SUB_TYPE_2" val="11"/>
  <p:tag name="ANNOTATION_LOOP_COUNT_2" val="1"/>
  <p:tag name="ANNOTATION_BOX_RADIUS_2" val="5"/>
  <p:tag name="ANNOTATION_SCALE_2" val="0"/>
  <p:tag name="ANNOTATION_BORDER_ALPHA_2" val="100"/>
  <p:tag name="ANNOTATION_BORDER_COLOR_2" val="16777215"/>
  <p:tag name="ANNOTATION_FILL_COLOR_2" val="855309"/>
  <p:tag name="ANNOTATION_FILL_ALPHA_2" val="50"/>
  <p:tag name="ANNOTATION_BORDER_WIDTH_2" val="2"/>
  <p:tag name="ANNOTATION_COUNT" val="2"/>
  <p:tag name="ARTICULATE_SLIDE_NAV" val="39"/>
</p:tagLst>
</file>

<file path=ppt/tags/tag8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2.xml><?xml version="1.0" encoding="utf-8"?>
<p:tagLst xmlns:a="http://schemas.openxmlformats.org/drawingml/2006/main" xmlns:r="http://schemas.openxmlformats.org/officeDocument/2006/relationships" xmlns:p="http://schemas.openxmlformats.org/presentationml/2006/main">
  <p:tag name="AS_UNIQUEID" val="551"/>
</p:tagLst>
</file>

<file path=ppt/tags/tag9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10.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_rels/theme3.xml.rels><?xml version="1.0" encoding="UTF-8" standalone="yes"?>
<Relationships xmlns="http://schemas.openxmlformats.org/package/2006/relationships"><Relationship Id="rId1" Type="http://schemas.openxmlformats.org/officeDocument/2006/relationships/image" Target="../media/image1.jpeg"/></Relationships>
</file>

<file path=ppt/theme/_rels/theme4.xml.rels><?xml version="1.0" encoding="UTF-8" standalone="yes"?>
<Relationships xmlns="http://schemas.openxmlformats.org/package/2006/relationships"><Relationship Id="rId1" Type="http://schemas.openxmlformats.org/officeDocument/2006/relationships/image" Target="../media/image1.jpeg"/></Relationships>
</file>

<file path=ppt/theme/_rels/theme5.xml.rels><?xml version="1.0" encoding="UTF-8" standalone="yes"?>
<Relationships xmlns="http://schemas.openxmlformats.org/package/2006/relationships"><Relationship Id="rId1" Type="http://schemas.openxmlformats.org/officeDocument/2006/relationships/image" Target="../media/image1.jpeg"/></Relationships>
</file>

<file path=ppt/theme/_rels/theme6.xml.rels><?xml version="1.0" encoding="UTF-8" standalone="yes"?>
<Relationships xmlns="http://schemas.openxmlformats.org/package/2006/relationships"><Relationship Id="rId1" Type="http://schemas.openxmlformats.org/officeDocument/2006/relationships/image" Target="../media/image1.jpeg"/></Relationships>
</file>

<file path=ppt/theme/_rels/theme7.xml.rels><?xml version="1.0" encoding="UTF-8" standalone="yes"?>
<Relationships xmlns="http://schemas.openxmlformats.org/package/2006/relationships"><Relationship Id="rId1" Type="http://schemas.openxmlformats.org/officeDocument/2006/relationships/image" Target="../media/image1.jpeg"/></Relationships>
</file>

<file path=ppt/theme/_rels/theme8.xml.rels><?xml version="1.0" encoding="UTF-8" standalone="yes"?>
<Relationships xmlns="http://schemas.openxmlformats.org/package/2006/relationships"><Relationship Id="rId1" Type="http://schemas.openxmlformats.org/officeDocument/2006/relationships/image" Target="../media/image1.jpeg"/></Relationships>
</file>

<file path=ppt/theme/_rels/theme9.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1_Origin">
  <a:themeElements>
    <a:clrScheme name="Origin">
      <a:dk1>
        <a:sysClr val="windowText" lastClr="000000"/>
      </a:dk1>
      <a:lt1>
        <a:sysClr val="window" lastClr="FFFFFF"/>
      </a:lt1>
      <a:dk2>
        <a:srgbClr val="464653"/>
      </a:dk2>
      <a:lt2>
        <a:srgbClr val="DDE9EC"/>
      </a:lt2>
      <a:accent1>
        <a:srgbClr val="727CA3"/>
      </a:accent1>
      <a:accent2>
        <a:srgbClr val="9FB8CD"/>
      </a:accent2>
      <a:accent3>
        <a:srgbClr val="D2DA7A"/>
      </a:accent3>
      <a:accent4>
        <a:srgbClr val="FADA7A"/>
      </a:accent4>
      <a:accent5>
        <a:srgbClr val="B88472"/>
      </a:accent5>
      <a:accent6>
        <a:srgbClr val="8E736A"/>
      </a:accent6>
      <a:hlink>
        <a:srgbClr val="B292CA"/>
      </a:hlink>
      <a:folHlink>
        <a:srgbClr val="6B5680"/>
      </a:folHlink>
    </a:clrScheme>
    <a:fontScheme name="Origin">
      <a:majorFont>
        <a:latin typeface="Bookman Old Style"/>
        <a:ea typeface=""/>
        <a:cs typeface=""/>
        <a:font script="Grek" typeface="Cambria"/>
        <a:font script="Cyrl" typeface="Cambria"/>
        <a:font script="Jpan" typeface="HG明朝E"/>
        <a:font script="Hang" typeface="돋움"/>
        <a:font script="Hans" typeface="宋体"/>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a:ea typeface=""/>
        <a:cs typeface=""/>
        <a:font script="Grek" typeface="Calibri"/>
        <a:font script="Cyrl" typeface="Calibri"/>
        <a:font script="Jpan" typeface="ＭＳ Ｐゴシック"/>
        <a:font script="Hang" typeface="맑은 고딕"/>
        <a:font script="Hans" typeface="华文新魏"/>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rigin">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phClr">
                <a:tint val="100000"/>
                <a:shade val="100000"/>
                <a:hueMod val="100000"/>
                <a:satMod val="100000"/>
              </a:schemeClr>
            </a:contourClr>
          </a:sp3d>
        </a:effectStyle>
        <a:effectStyle>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phClr"/>
            </a:contourClr>
          </a:sp3d>
        </a:effectStyle>
      </a:effectStyleLst>
      <a:bgFillStyleLst>
        <a:solidFill>
          <a:schemeClr val="phClr"/>
        </a:solidFill>
        <a:gradFill rotWithShape="1">
          <a:gsLst>
            <a:gs pos="0">
              <a:schemeClr val="phClr">
                <a:shade val="60000"/>
                <a:satMod val="300000"/>
              </a:schemeClr>
            </a:gs>
            <a:gs pos="30000">
              <a:schemeClr val="phClr">
                <a:shade val="80000"/>
                <a:satMod val="230000"/>
              </a:schemeClr>
            </a:gs>
            <a:gs pos="100000">
              <a:schemeClr val="phClr">
                <a:tint val="97000"/>
                <a:satMod val="220000"/>
              </a:schemeClr>
            </a:gs>
          </a:gsLst>
          <a:lin ang="16200000" scaled="1"/>
        </a:gradFill>
        <a:blipFill>
          <a:blip xmlns:r="http://schemas.openxmlformats.org/officeDocument/2006/relationships" r:embed="rId1">
            <a:duotone>
              <a:schemeClr val="phClr">
                <a:shade val="6000"/>
                <a:satMod val="120000"/>
              </a:schemeClr>
              <a:schemeClr val="phClr">
                <a:tint val="90000"/>
              </a:schemeClr>
            </a:duotone>
          </a:blip>
          <a:tile tx="0" ty="0" sx="35000" sy="40000" flip="x" algn="tl"/>
        </a:blipFill>
      </a:bgFillStyleLst>
    </a:fmtScheme>
  </a:themeElements>
  <a:objectDefaults/>
  <a:extraClrSchemeLst/>
</a:theme>
</file>

<file path=ppt/theme/theme10.xml><?xml version="1.0" encoding="utf-8"?>
<a:theme xmlns:a="http://schemas.openxmlformats.org/drawingml/2006/main" name="6_Origin">
  <a:themeElements>
    <a:clrScheme name="Origin">
      <a:dk1>
        <a:sysClr val="windowText" lastClr="000000"/>
      </a:dk1>
      <a:lt1>
        <a:sysClr val="window" lastClr="FFFFFF"/>
      </a:lt1>
      <a:dk2>
        <a:srgbClr val="464653"/>
      </a:dk2>
      <a:lt2>
        <a:srgbClr val="DDE9EC"/>
      </a:lt2>
      <a:accent1>
        <a:srgbClr val="727CA3"/>
      </a:accent1>
      <a:accent2>
        <a:srgbClr val="9FB8CD"/>
      </a:accent2>
      <a:accent3>
        <a:srgbClr val="D2DA7A"/>
      </a:accent3>
      <a:accent4>
        <a:srgbClr val="FADA7A"/>
      </a:accent4>
      <a:accent5>
        <a:srgbClr val="B88472"/>
      </a:accent5>
      <a:accent6>
        <a:srgbClr val="8E736A"/>
      </a:accent6>
      <a:hlink>
        <a:srgbClr val="B292CA"/>
      </a:hlink>
      <a:folHlink>
        <a:srgbClr val="6B5680"/>
      </a:folHlink>
    </a:clrScheme>
    <a:fontScheme name="Origin">
      <a:majorFont>
        <a:latin typeface="Bookman Old Style"/>
        <a:ea typeface=""/>
        <a:cs typeface=""/>
        <a:font script="Grek" typeface="Cambria"/>
        <a:font script="Cyrl" typeface="Cambria"/>
        <a:font script="Jpan" typeface="HG明朝E"/>
        <a:font script="Hang" typeface="돋움"/>
        <a:font script="Hans" typeface="宋体"/>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a:ea typeface=""/>
        <a:cs typeface=""/>
        <a:font script="Grek" typeface="Calibri"/>
        <a:font script="Cyrl" typeface="Calibri"/>
        <a:font script="Jpan" typeface="ＭＳ Ｐゴシック"/>
        <a:font script="Hang" typeface="맑은 고딕"/>
        <a:font script="Hans" typeface="华文新魏"/>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rigin">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phClr">
                <a:tint val="100000"/>
                <a:shade val="100000"/>
                <a:hueMod val="100000"/>
                <a:satMod val="100000"/>
              </a:schemeClr>
            </a:contourClr>
          </a:sp3d>
        </a:effectStyle>
        <a:effectStyle>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phClr"/>
            </a:contourClr>
          </a:sp3d>
        </a:effectStyle>
      </a:effectStyleLst>
      <a:bgFillStyleLst>
        <a:solidFill>
          <a:schemeClr val="phClr"/>
        </a:solidFill>
        <a:gradFill rotWithShape="1">
          <a:gsLst>
            <a:gs pos="0">
              <a:schemeClr val="phClr">
                <a:shade val="60000"/>
                <a:satMod val="300000"/>
              </a:schemeClr>
            </a:gs>
            <a:gs pos="30000">
              <a:schemeClr val="phClr">
                <a:shade val="80000"/>
                <a:satMod val="230000"/>
              </a:schemeClr>
            </a:gs>
            <a:gs pos="100000">
              <a:schemeClr val="phClr">
                <a:tint val="97000"/>
                <a:satMod val="220000"/>
              </a:schemeClr>
            </a:gs>
          </a:gsLst>
          <a:lin ang="16200000" scaled="1"/>
        </a:gradFill>
        <a:blipFill>
          <a:blip xmlns:r="http://schemas.openxmlformats.org/officeDocument/2006/relationships" r:embed="rId1">
            <a:duotone>
              <a:schemeClr val="phClr">
                <a:shade val="6000"/>
                <a:satMod val="120000"/>
              </a:schemeClr>
              <a:schemeClr val="phClr">
                <a:tint val="90000"/>
              </a:schemeClr>
            </a:duotone>
          </a:blip>
          <a:tile tx="0" ty="0" sx="35000" sy="40000" flip="x" algn="tl"/>
        </a:blipFill>
      </a:bgFillStyleLst>
    </a:fmtScheme>
  </a:themeElements>
  <a:objectDefaults/>
  <a:extraClrSchemeLst/>
</a:theme>
</file>

<file path=ppt/theme/theme1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rigin">
  <a:themeElements>
    <a:clrScheme name="Origin">
      <a:dk1>
        <a:sysClr val="windowText" lastClr="000000"/>
      </a:dk1>
      <a:lt1>
        <a:sysClr val="window" lastClr="FFFFFF"/>
      </a:lt1>
      <a:dk2>
        <a:srgbClr val="464653"/>
      </a:dk2>
      <a:lt2>
        <a:srgbClr val="DDE9EC"/>
      </a:lt2>
      <a:accent1>
        <a:srgbClr val="727CA3"/>
      </a:accent1>
      <a:accent2>
        <a:srgbClr val="9FB8CD"/>
      </a:accent2>
      <a:accent3>
        <a:srgbClr val="D2DA7A"/>
      </a:accent3>
      <a:accent4>
        <a:srgbClr val="FADA7A"/>
      </a:accent4>
      <a:accent5>
        <a:srgbClr val="B88472"/>
      </a:accent5>
      <a:accent6>
        <a:srgbClr val="8E736A"/>
      </a:accent6>
      <a:hlink>
        <a:srgbClr val="B292CA"/>
      </a:hlink>
      <a:folHlink>
        <a:srgbClr val="6B5680"/>
      </a:folHlink>
    </a:clrScheme>
    <a:fontScheme name="Origin">
      <a:majorFont>
        <a:latin typeface="Bookman Old Style"/>
        <a:ea typeface=""/>
        <a:cs typeface=""/>
        <a:font script="Grek" typeface="Cambria"/>
        <a:font script="Cyrl" typeface="Cambria"/>
        <a:font script="Jpan" typeface="HG明朝E"/>
        <a:font script="Hang" typeface="돋움"/>
        <a:font script="Hans" typeface="宋体"/>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a:ea typeface=""/>
        <a:cs typeface=""/>
        <a:font script="Grek" typeface="Calibri"/>
        <a:font script="Cyrl" typeface="Calibri"/>
        <a:font script="Jpan" typeface="ＭＳ Ｐゴシック"/>
        <a:font script="Hang" typeface="맑은 고딕"/>
        <a:font script="Hans" typeface="华文新魏"/>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rigin">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phClr">
                <a:tint val="100000"/>
                <a:shade val="100000"/>
                <a:hueMod val="100000"/>
                <a:satMod val="100000"/>
              </a:schemeClr>
            </a:contourClr>
          </a:sp3d>
        </a:effectStyle>
        <a:effectStyle>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phClr"/>
            </a:contourClr>
          </a:sp3d>
        </a:effectStyle>
      </a:effectStyleLst>
      <a:bgFillStyleLst>
        <a:solidFill>
          <a:schemeClr val="phClr"/>
        </a:solidFill>
        <a:gradFill rotWithShape="1">
          <a:gsLst>
            <a:gs pos="0">
              <a:schemeClr val="phClr">
                <a:shade val="60000"/>
                <a:satMod val="300000"/>
              </a:schemeClr>
            </a:gs>
            <a:gs pos="30000">
              <a:schemeClr val="phClr">
                <a:shade val="80000"/>
                <a:satMod val="230000"/>
              </a:schemeClr>
            </a:gs>
            <a:gs pos="100000">
              <a:schemeClr val="phClr">
                <a:tint val="97000"/>
                <a:satMod val="220000"/>
              </a:schemeClr>
            </a:gs>
          </a:gsLst>
          <a:lin ang="16200000" scaled="1"/>
        </a:gradFill>
        <a:blipFill>
          <a:blip xmlns:r="http://schemas.openxmlformats.org/officeDocument/2006/relationships" r:embed="rId1">
            <a:duotone>
              <a:schemeClr val="phClr">
                <a:shade val="6000"/>
                <a:satMod val="120000"/>
              </a:schemeClr>
              <a:schemeClr val="phClr">
                <a:tint val="90000"/>
              </a:schemeClr>
            </a:duotone>
          </a:blip>
          <a:tile tx="0" ty="0" sx="35000" sy="40000" flip="x" algn="tl"/>
        </a:blipFill>
      </a:bgFillStyleLst>
    </a:fmtScheme>
  </a:themeElements>
  <a:objectDefaults/>
  <a:extraClrSchemeLst/>
</a:theme>
</file>

<file path=ppt/theme/theme3.xml><?xml version="1.0" encoding="utf-8"?>
<a:theme xmlns:a="http://schemas.openxmlformats.org/drawingml/2006/main" name="2_Origin">
  <a:themeElements>
    <a:clrScheme name="Origin">
      <a:dk1>
        <a:sysClr val="windowText" lastClr="000000"/>
      </a:dk1>
      <a:lt1>
        <a:sysClr val="window" lastClr="FFFFFF"/>
      </a:lt1>
      <a:dk2>
        <a:srgbClr val="464653"/>
      </a:dk2>
      <a:lt2>
        <a:srgbClr val="DDE9EC"/>
      </a:lt2>
      <a:accent1>
        <a:srgbClr val="727CA3"/>
      </a:accent1>
      <a:accent2>
        <a:srgbClr val="9FB8CD"/>
      </a:accent2>
      <a:accent3>
        <a:srgbClr val="D2DA7A"/>
      </a:accent3>
      <a:accent4>
        <a:srgbClr val="FADA7A"/>
      </a:accent4>
      <a:accent5>
        <a:srgbClr val="B88472"/>
      </a:accent5>
      <a:accent6>
        <a:srgbClr val="8E736A"/>
      </a:accent6>
      <a:hlink>
        <a:srgbClr val="B292CA"/>
      </a:hlink>
      <a:folHlink>
        <a:srgbClr val="6B5680"/>
      </a:folHlink>
    </a:clrScheme>
    <a:fontScheme name="Origin">
      <a:majorFont>
        <a:latin typeface="Bookman Old Style"/>
        <a:ea typeface=""/>
        <a:cs typeface=""/>
        <a:font script="Grek" typeface="Cambria"/>
        <a:font script="Cyrl" typeface="Cambria"/>
        <a:font script="Jpan" typeface="HG明朝E"/>
        <a:font script="Hang" typeface="돋움"/>
        <a:font script="Hans" typeface="宋体"/>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a:ea typeface=""/>
        <a:cs typeface=""/>
        <a:font script="Grek" typeface="Calibri"/>
        <a:font script="Cyrl" typeface="Calibri"/>
        <a:font script="Jpan" typeface="ＭＳ Ｐゴシック"/>
        <a:font script="Hang" typeface="맑은 고딕"/>
        <a:font script="Hans" typeface="华文新魏"/>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rigin">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phClr">
                <a:tint val="100000"/>
                <a:shade val="100000"/>
                <a:hueMod val="100000"/>
                <a:satMod val="100000"/>
              </a:schemeClr>
            </a:contourClr>
          </a:sp3d>
        </a:effectStyle>
        <a:effectStyle>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phClr"/>
            </a:contourClr>
          </a:sp3d>
        </a:effectStyle>
      </a:effectStyleLst>
      <a:bgFillStyleLst>
        <a:solidFill>
          <a:schemeClr val="phClr"/>
        </a:solidFill>
        <a:gradFill rotWithShape="1">
          <a:gsLst>
            <a:gs pos="0">
              <a:schemeClr val="phClr">
                <a:shade val="60000"/>
                <a:satMod val="300000"/>
              </a:schemeClr>
            </a:gs>
            <a:gs pos="30000">
              <a:schemeClr val="phClr">
                <a:shade val="80000"/>
                <a:satMod val="230000"/>
              </a:schemeClr>
            </a:gs>
            <a:gs pos="100000">
              <a:schemeClr val="phClr">
                <a:tint val="97000"/>
                <a:satMod val="220000"/>
              </a:schemeClr>
            </a:gs>
          </a:gsLst>
          <a:lin ang="16200000" scaled="1"/>
        </a:gradFill>
        <a:blipFill>
          <a:blip xmlns:r="http://schemas.openxmlformats.org/officeDocument/2006/relationships" r:embed="rId1">
            <a:duotone>
              <a:schemeClr val="phClr">
                <a:shade val="6000"/>
                <a:satMod val="120000"/>
              </a:schemeClr>
              <a:schemeClr val="phClr">
                <a:tint val="90000"/>
              </a:schemeClr>
            </a:duotone>
          </a:blip>
          <a:tile tx="0" ty="0" sx="35000" sy="40000" flip="x" algn="tl"/>
        </a:blipFill>
      </a:bgFillStyleLst>
    </a:fmtScheme>
  </a:themeElements>
  <a:objectDefaults/>
  <a:extraClrSchemeLst/>
</a:theme>
</file>

<file path=ppt/theme/theme4.xml><?xml version="1.0" encoding="utf-8"?>
<a:theme xmlns:a="http://schemas.openxmlformats.org/drawingml/2006/main" name="3_Origin">
  <a:themeElements>
    <a:clrScheme name="Origin">
      <a:dk1>
        <a:sysClr val="windowText" lastClr="000000"/>
      </a:dk1>
      <a:lt1>
        <a:sysClr val="window" lastClr="FFFFFF"/>
      </a:lt1>
      <a:dk2>
        <a:srgbClr val="464653"/>
      </a:dk2>
      <a:lt2>
        <a:srgbClr val="DDE9EC"/>
      </a:lt2>
      <a:accent1>
        <a:srgbClr val="727CA3"/>
      </a:accent1>
      <a:accent2>
        <a:srgbClr val="9FB8CD"/>
      </a:accent2>
      <a:accent3>
        <a:srgbClr val="D2DA7A"/>
      </a:accent3>
      <a:accent4>
        <a:srgbClr val="FADA7A"/>
      </a:accent4>
      <a:accent5>
        <a:srgbClr val="B88472"/>
      </a:accent5>
      <a:accent6>
        <a:srgbClr val="8E736A"/>
      </a:accent6>
      <a:hlink>
        <a:srgbClr val="B292CA"/>
      </a:hlink>
      <a:folHlink>
        <a:srgbClr val="6B5680"/>
      </a:folHlink>
    </a:clrScheme>
    <a:fontScheme name="Origin">
      <a:majorFont>
        <a:latin typeface="Bookman Old Style"/>
        <a:ea typeface=""/>
        <a:cs typeface=""/>
        <a:font script="Grek" typeface="Cambria"/>
        <a:font script="Cyrl" typeface="Cambria"/>
        <a:font script="Jpan" typeface="HG明朝E"/>
        <a:font script="Hang" typeface="돋움"/>
        <a:font script="Hans" typeface="宋体"/>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a:ea typeface=""/>
        <a:cs typeface=""/>
        <a:font script="Grek" typeface="Calibri"/>
        <a:font script="Cyrl" typeface="Calibri"/>
        <a:font script="Jpan" typeface="ＭＳ Ｐゴシック"/>
        <a:font script="Hang" typeface="맑은 고딕"/>
        <a:font script="Hans" typeface="华文新魏"/>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rigin">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phClr">
                <a:tint val="100000"/>
                <a:shade val="100000"/>
                <a:hueMod val="100000"/>
                <a:satMod val="100000"/>
              </a:schemeClr>
            </a:contourClr>
          </a:sp3d>
        </a:effectStyle>
        <a:effectStyle>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phClr"/>
            </a:contourClr>
          </a:sp3d>
        </a:effectStyle>
      </a:effectStyleLst>
      <a:bgFillStyleLst>
        <a:solidFill>
          <a:schemeClr val="phClr"/>
        </a:solidFill>
        <a:gradFill rotWithShape="1">
          <a:gsLst>
            <a:gs pos="0">
              <a:schemeClr val="phClr">
                <a:shade val="60000"/>
                <a:satMod val="300000"/>
              </a:schemeClr>
            </a:gs>
            <a:gs pos="30000">
              <a:schemeClr val="phClr">
                <a:shade val="80000"/>
                <a:satMod val="230000"/>
              </a:schemeClr>
            </a:gs>
            <a:gs pos="100000">
              <a:schemeClr val="phClr">
                <a:tint val="97000"/>
                <a:satMod val="220000"/>
              </a:schemeClr>
            </a:gs>
          </a:gsLst>
          <a:lin ang="16200000" scaled="1"/>
        </a:gradFill>
        <a:blipFill>
          <a:blip xmlns:r="http://schemas.openxmlformats.org/officeDocument/2006/relationships" r:embed="rId1">
            <a:duotone>
              <a:schemeClr val="phClr">
                <a:shade val="6000"/>
                <a:satMod val="120000"/>
              </a:schemeClr>
              <a:schemeClr val="phClr">
                <a:tint val="90000"/>
              </a:schemeClr>
            </a:duotone>
          </a:blip>
          <a:tile tx="0" ty="0" sx="35000" sy="40000" flip="x" algn="tl"/>
        </a:blipFill>
      </a:bgFillStyleLst>
    </a:fmtScheme>
  </a:themeElements>
  <a:objectDefaults/>
  <a:extraClrSchemeLst/>
</a:theme>
</file>

<file path=ppt/theme/theme5.xml><?xml version="1.0" encoding="utf-8"?>
<a:theme xmlns:a="http://schemas.openxmlformats.org/drawingml/2006/main" name="4_Origin">
  <a:themeElements>
    <a:clrScheme name="Origin">
      <a:dk1>
        <a:sysClr val="windowText" lastClr="000000"/>
      </a:dk1>
      <a:lt1>
        <a:sysClr val="window" lastClr="FFFFFF"/>
      </a:lt1>
      <a:dk2>
        <a:srgbClr val="464653"/>
      </a:dk2>
      <a:lt2>
        <a:srgbClr val="DDE9EC"/>
      </a:lt2>
      <a:accent1>
        <a:srgbClr val="727CA3"/>
      </a:accent1>
      <a:accent2>
        <a:srgbClr val="9FB8CD"/>
      </a:accent2>
      <a:accent3>
        <a:srgbClr val="D2DA7A"/>
      </a:accent3>
      <a:accent4>
        <a:srgbClr val="FADA7A"/>
      </a:accent4>
      <a:accent5>
        <a:srgbClr val="B88472"/>
      </a:accent5>
      <a:accent6>
        <a:srgbClr val="8E736A"/>
      </a:accent6>
      <a:hlink>
        <a:srgbClr val="B292CA"/>
      </a:hlink>
      <a:folHlink>
        <a:srgbClr val="6B5680"/>
      </a:folHlink>
    </a:clrScheme>
    <a:fontScheme name="Origin">
      <a:majorFont>
        <a:latin typeface="Bookman Old Style"/>
        <a:ea typeface=""/>
        <a:cs typeface=""/>
        <a:font script="Grek" typeface="Cambria"/>
        <a:font script="Cyrl" typeface="Cambria"/>
        <a:font script="Jpan" typeface="HG明朝E"/>
        <a:font script="Hang" typeface="돋움"/>
        <a:font script="Hans" typeface="宋体"/>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a:ea typeface=""/>
        <a:cs typeface=""/>
        <a:font script="Grek" typeface="Calibri"/>
        <a:font script="Cyrl" typeface="Calibri"/>
        <a:font script="Jpan" typeface="ＭＳ Ｐゴシック"/>
        <a:font script="Hang" typeface="맑은 고딕"/>
        <a:font script="Hans" typeface="华文新魏"/>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rigin">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phClr">
                <a:tint val="100000"/>
                <a:shade val="100000"/>
                <a:hueMod val="100000"/>
                <a:satMod val="100000"/>
              </a:schemeClr>
            </a:contourClr>
          </a:sp3d>
        </a:effectStyle>
        <a:effectStyle>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phClr"/>
            </a:contourClr>
          </a:sp3d>
        </a:effectStyle>
      </a:effectStyleLst>
      <a:bgFillStyleLst>
        <a:solidFill>
          <a:schemeClr val="phClr"/>
        </a:solidFill>
        <a:gradFill rotWithShape="1">
          <a:gsLst>
            <a:gs pos="0">
              <a:schemeClr val="phClr">
                <a:shade val="60000"/>
                <a:satMod val="300000"/>
              </a:schemeClr>
            </a:gs>
            <a:gs pos="30000">
              <a:schemeClr val="phClr">
                <a:shade val="80000"/>
                <a:satMod val="230000"/>
              </a:schemeClr>
            </a:gs>
            <a:gs pos="100000">
              <a:schemeClr val="phClr">
                <a:tint val="97000"/>
                <a:satMod val="220000"/>
              </a:schemeClr>
            </a:gs>
          </a:gsLst>
          <a:lin ang="16200000" scaled="1"/>
        </a:gradFill>
        <a:blipFill>
          <a:blip xmlns:r="http://schemas.openxmlformats.org/officeDocument/2006/relationships" r:embed="rId1">
            <a:duotone>
              <a:schemeClr val="phClr">
                <a:shade val="6000"/>
                <a:satMod val="120000"/>
              </a:schemeClr>
              <a:schemeClr val="phClr">
                <a:tint val="90000"/>
              </a:schemeClr>
            </a:duotone>
          </a:blip>
          <a:tile tx="0" ty="0" sx="35000" sy="40000" flip="x" algn="tl"/>
        </a:blipFill>
      </a:bgFillStyleLst>
    </a:fmtScheme>
  </a:themeElements>
  <a:objectDefaults/>
  <a:extraClrSchemeLst/>
</a:theme>
</file>

<file path=ppt/theme/theme6.xml><?xml version="1.0" encoding="utf-8"?>
<a:theme xmlns:a="http://schemas.openxmlformats.org/drawingml/2006/main" name="5_Origin">
  <a:themeElements>
    <a:clrScheme name="Origin">
      <a:dk1>
        <a:sysClr val="windowText" lastClr="000000"/>
      </a:dk1>
      <a:lt1>
        <a:sysClr val="window" lastClr="FFFFFF"/>
      </a:lt1>
      <a:dk2>
        <a:srgbClr val="464653"/>
      </a:dk2>
      <a:lt2>
        <a:srgbClr val="DDE9EC"/>
      </a:lt2>
      <a:accent1>
        <a:srgbClr val="727CA3"/>
      </a:accent1>
      <a:accent2>
        <a:srgbClr val="9FB8CD"/>
      </a:accent2>
      <a:accent3>
        <a:srgbClr val="D2DA7A"/>
      </a:accent3>
      <a:accent4>
        <a:srgbClr val="FADA7A"/>
      </a:accent4>
      <a:accent5>
        <a:srgbClr val="B88472"/>
      </a:accent5>
      <a:accent6>
        <a:srgbClr val="8E736A"/>
      </a:accent6>
      <a:hlink>
        <a:srgbClr val="B292CA"/>
      </a:hlink>
      <a:folHlink>
        <a:srgbClr val="6B5680"/>
      </a:folHlink>
    </a:clrScheme>
    <a:fontScheme name="Origin">
      <a:majorFont>
        <a:latin typeface="Bookman Old Style"/>
        <a:ea typeface=""/>
        <a:cs typeface=""/>
        <a:font script="Grek" typeface="Cambria"/>
        <a:font script="Cyrl" typeface="Cambria"/>
        <a:font script="Jpan" typeface="HG明朝E"/>
        <a:font script="Hang" typeface="돋움"/>
        <a:font script="Hans" typeface="宋体"/>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a:ea typeface=""/>
        <a:cs typeface=""/>
        <a:font script="Grek" typeface="Calibri"/>
        <a:font script="Cyrl" typeface="Calibri"/>
        <a:font script="Jpan" typeface="ＭＳ Ｐゴシック"/>
        <a:font script="Hang" typeface="맑은 고딕"/>
        <a:font script="Hans" typeface="华文新魏"/>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rigin">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phClr">
                <a:tint val="100000"/>
                <a:shade val="100000"/>
                <a:hueMod val="100000"/>
                <a:satMod val="100000"/>
              </a:schemeClr>
            </a:contourClr>
          </a:sp3d>
        </a:effectStyle>
        <a:effectStyle>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phClr"/>
            </a:contourClr>
          </a:sp3d>
        </a:effectStyle>
      </a:effectStyleLst>
      <a:bgFillStyleLst>
        <a:solidFill>
          <a:schemeClr val="phClr"/>
        </a:solidFill>
        <a:gradFill rotWithShape="1">
          <a:gsLst>
            <a:gs pos="0">
              <a:schemeClr val="phClr">
                <a:shade val="60000"/>
                <a:satMod val="300000"/>
              </a:schemeClr>
            </a:gs>
            <a:gs pos="30000">
              <a:schemeClr val="phClr">
                <a:shade val="80000"/>
                <a:satMod val="230000"/>
              </a:schemeClr>
            </a:gs>
            <a:gs pos="100000">
              <a:schemeClr val="phClr">
                <a:tint val="97000"/>
                <a:satMod val="220000"/>
              </a:schemeClr>
            </a:gs>
          </a:gsLst>
          <a:lin ang="16200000" scaled="1"/>
        </a:gradFill>
        <a:blipFill>
          <a:blip xmlns:r="http://schemas.openxmlformats.org/officeDocument/2006/relationships" r:embed="rId1">
            <a:duotone>
              <a:schemeClr val="phClr">
                <a:shade val="6000"/>
                <a:satMod val="120000"/>
              </a:schemeClr>
              <a:schemeClr val="phClr">
                <a:tint val="90000"/>
              </a:schemeClr>
            </a:duotone>
          </a:blip>
          <a:tile tx="0" ty="0" sx="35000" sy="40000" flip="x" algn="tl"/>
        </a:blipFill>
      </a:bgFillStyleLst>
    </a:fmtScheme>
  </a:themeElements>
  <a:objectDefaults/>
  <a:extraClrSchemeLst/>
</a:theme>
</file>

<file path=ppt/theme/theme7.xml><?xml version="1.0" encoding="utf-8"?>
<a:theme xmlns:a="http://schemas.openxmlformats.org/drawingml/2006/main" name="8_Origin">
  <a:themeElements>
    <a:clrScheme name="Origin">
      <a:dk1>
        <a:sysClr val="windowText" lastClr="000000"/>
      </a:dk1>
      <a:lt1>
        <a:sysClr val="window" lastClr="FFFFFF"/>
      </a:lt1>
      <a:dk2>
        <a:srgbClr val="464653"/>
      </a:dk2>
      <a:lt2>
        <a:srgbClr val="DDE9EC"/>
      </a:lt2>
      <a:accent1>
        <a:srgbClr val="727CA3"/>
      </a:accent1>
      <a:accent2>
        <a:srgbClr val="9FB8CD"/>
      </a:accent2>
      <a:accent3>
        <a:srgbClr val="D2DA7A"/>
      </a:accent3>
      <a:accent4>
        <a:srgbClr val="FADA7A"/>
      </a:accent4>
      <a:accent5>
        <a:srgbClr val="B88472"/>
      </a:accent5>
      <a:accent6>
        <a:srgbClr val="8E736A"/>
      </a:accent6>
      <a:hlink>
        <a:srgbClr val="B292CA"/>
      </a:hlink>
      <a:folHlink>
        <a:srgbClr val="6B5680"/>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rigin">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phClr">
                <a:tint val="100000"/>
                <a:shade val="100000"/>
                <a:hueMod val="100000"/>
                <a:satMod val="100000"/>
              </a:schemeClr>
            </a:contourClr>
          </a:sp3d>
        </a:effectStyle>
        <a:effectStyle>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phClr"/>
            </a:contourClr>
          </a:sp3d>
        </a:effectStyle>
      </a:effectStyleLst>
      <a:bgFillStyleLst>
        <a:solidFill>
          <a:schemeClr val="phClr"/>
        </a:solidFill>
        <a:gradFill rotWithShape="1">
          <a:gsLst>
            <a:gs pos="0">
              <a:schemeClr val="phClr">
                <a:shade val="60000"/>
                <a:satMod val="300000"/>
              </a:schemeClr>
            </a:gs>
            <a:gs pos="30000">
              <a:schemeClr val="phClr">
                <a:shade val="80000"/>
                <a:satMod val="230000"/>
              </a:schemeClr>
            </a:gs>
            <a:gs pos="100000">
              <a:schemeClr val="phClr">
                <a:tint val="97000"/>
                <a:satMod val="220000"/>
              </a:schemeClr>
            </a:gs>
          </a:gsLst>
          <a:lin ang="16200000" scaled="1"/>
        </a:gradFill>
        <a:blipFill>
          <a:blip xmlns:r="http://schemas.openxmlformats.org/officeDocument/2006/relationships" r:embed="rId1">
            <a:duotone>
              <a:schemeClr val="phClr">
                <a:shade val="6000"/>
                <a:satMod val="120000"/>
              </a:schemeClr>
              <a:schemeClr val="phClr">
                <a:tint val="90000"/>
              </a:schemeClr>
            </a:duotone>
          </a:blip>
          <a:tile tx="0" ty="0" sx="35000" sy="40000" flip="x" algn="tl"/>
        </a:blipFill>
      </a:bgFillStyleLst>
    </a:fmtScheme>
  </a:themeElements>
  <a:objectDefaults/>
  <a:extraClrSchemeLst/>
</a:theme>
</file>

<file path=ppt/theme/theme8.xml><?xml version="1.0" encoding="utf-8"?>
<a:theme xmlns:a="http://schemas.openxmlformats.org/drawingml/2006/main" name="9_Origin">
  <a:themeElements>
    <a:clrScheme name="Origin">
      <a:dk1>
        <a:sysClr val="windowText" lastClr="000000"/>
      </a:dk1>
      <a:lt1>
        <a:sysClr val="window" lastClr="FFFFFF"/>
      </a:lt1>
      <a:dk2>
        <a:srgbClr val="464653"/>
      </a:dk2>
      <a:lt2>
        <a:srgbClr val="DDE9EC"/>
      </a:lt2>
      <a:accent1>
        <a:srgbClr val="727CA3"/>
      </a:accent1>
      <a:accent2>
        <a:srgbClr val="9FB8CD"/>
      </a:accent2>
      <a:accent3>
        <a:srgbClr val="D2DA7A"/>
      </a:accent3>
      <a:accent4>
        <a:srgbClr val="FADA7A"/>
      </a:accent4>
      <a:accent5>
        <a:srgbClr val="B88472"/>
      </a:accent5>
      <a:accent6>
        <a:srgbClr val="8E736A"/>
      </a:accent6>
      <a:hlink>
        <a:srgbClr val="B292CA"/>
      </a:hlink>
      <a:folHlink>
        <a:srgbClr val="6B5680"/>
      </a:folHlink>
    </a:clrScheme>
    <a:fontScheme name="Origin">
      <a:majorFont>
        <a:latin typeface="Bookman Old Style"/>
        <a:ea typeface=""/>
        <a:cs typeface=""/>
        <a:font script="Grek" typeface="Cambria"/>
        <a:font script="Cyrl" typeface="Cambria"/>
        <a:font script="Jpan" typeface="HG明朝E"/>
        <a:font script="Hang" typeface="돋움"/>
        <a:font script="Hans" typeface="宋体"/>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a:ea typeface=""/>
        <a:cs typeface=""/>
        <a:font script="Grek" typeface="Calibri"/>
        <a:font script="Cyrl" typeface="Calibri"/>
        <a:font script="Jpan" typeface="ＭＳ Ｐゴシック"/>
        <a:font script="Hang" typeface="맑은 고딕"/>
        <a:font script="Hans" typeface="华文新魏"/>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rigin">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phClr">
                <a:tint val="100000"/>
                <a:shade val="100000"/>
                <a:hueMod val="100000"/>
                <a:satMod val="100000"/>
              </a:schemeClr>
            </a:contourClr>
          </a:sp3d>
        </a:effectStyle>
        <a:effectStyle>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phClr"/>
            </a:contourClr>
          </a:sp3d>
        </a:effectStyle>
      </a:effectStyleLst>
      <a:bgFillStyleLst>
        <a:solidFill>
          <a:schemeClr val="phClr"/>
        </a:solidFill>
        <a:gradFill rotWithShape="1">
          <a:gsLst>
            <a:gs pos="0">
              <a:schemeClr val="phClr">
                <a:shade val="60000"/>
                <a:satMod val="300000"/>
              </a:schemeClr>
            </a:gs>
            <a:gs pos="30000">
              <a:schemeClr val="phClr">
                <a:shade val="80000"/>
                <a:satMod val="230000"/>
              </a:schemeClr>
            </a:gs>
            <a:gs pos="100000">
              <a:schemeClr val="phClr">
                <a:tint val="97000"/>
                <a:satMod val="220000"/>
              </a:schemeClr>
            </a:gs>
          </a:gsLst>
          <a:lin ang="16200000" scaled="1"/>
        </a:gradFill>
        <a:blipFill>
          <a:blip xmlns:r="http://schemas.openxmlformats.org/officeDocument/2006/relationships" r:embed="rId1">
            <a:duotone>
              <a:schemeClr val="phClr">
                <a:shade val="6000"/>
                <a:satMod val="120000"/>
              </a:schemeClr>
              <a:schemeClr val="phClr">
                <a:tint val="90000"/>
              </a:schemeClr>
            </a:duotone>
          </a:blip>
          <a:tile tx="0" ty="0" sx="35000" sy="40000" flip="x" algn="tl"/>
        </a:blipFill>
      </a:bgFillStyleLst>
    </a:fmtScheme>
  </a:themeElements>
  <a:objectDefaults/>
  <a:extraClrSchemeLst/>
</a:theme>
</file>

<file path=ppt/theme/theme9.xml><?xml version="1.0" encoding="utf-8"?>
<a:theme xmlns:a="http://schemas.openxmlformats.org/drawingml/2006/main" name="7_Origin">
  <a:themeElements>
    <a:clrScheme name="Origin">
      <a:dk1>
        <a:sysClr val="windowText" lastClr="000000"/>
      </a:dk1>
      <a:lt1>
        <a:sysClr val="window" lastClr="FFFFFF"/>
      </a:lt1>
      <a:dk2>
        <a:srgbClr val="464653"/>
      </a:dk2>
      <a:lt2>
        <a:srgbClr val="DDE9EC"/>
      </a:lt2>
      <a:accent1>
        <a:srgbClr val="727CA3"/>
      </a:accent1>
      <a:accent2>
        <a:srgbClr val="9FB8CD"/>
      </a:accent2>
      <a:accent3>
        <a:srgbClr val="D2DA7A"/>
      </a:accent3>
      <a:accent4>
        <a:srgbClr val="FADA7A"/>
      </a:accent4>
      <a:accent5>
        <a:srgbClr val="B88472"/>
      </a:accent5>
      <a:accent6>
        <a:srgbClr val="8E736A"/>
      </a:accent6>
      <a:hlink>
        <a:srgbClr val="B292CA"/>
      </a:hlink>
      <a:folHlink>
        <a:srgbClr val="6B5680"/>
      </a:folHlink>
    </a:clrScheme>
    <a:fontScheme name="Origin">
      <a:majorFont>
        <a:latin typeface="Bookman Old Style"/>
        <a:ea typeface=""/>
        <a:cs typeface=""/>
        <a:font script="Grek" typeface="Cambria"/>
        <a:font script="Cyrl" typeface="Cambria"/>
        <a:font script="Jpan" typeface="HG明朝E"/>
        <a:font script="Hang" typeface="돋움"/>
        <a:font script="Hans" typeface="宋体"/>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a:ea typeface=""/>
        <a:cs typeface=""/>
        <a:font script="Grek" typeface="Calibri"/>
        <a:font script="Cyrl" typeface="Calibri"/>
        <a:font script="Jpan" typeface="ＭＳ Ｐゴシック"/>
        <a:font script="Hang" typeface="맑은 고딕"/>
        <a:font script="Hans" typeface="华文新魏"/>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rigin">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phClr">
                <a:tint val="100000"/>
                <a:shade val="100000"/>
                <a:hueMod val="100000"/>
                <a:satMod val="100000"/>
              </a:schemeClr>
            </a:contourClr>
          </a:sp3d>
        </a:effectStyle>
        <a:effectStyle>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phClr"/>
            </a:contourClr>
          </a:sp3d>
        </a:effectStyle>
      </a:effectStyleLst>
      <a:bgFillStyleLst>
        <a:solidFill>
          <a:schemeClr val="phClr"/>
        </a:solidFill>
        <a:gradFill rotWithShape="1">
          <a:gsLst>
            <a:gs pos="0">
              <a:schemeClr val="phClr">
                <a:shade val="60000"/>
                <a:satMod val="300000"/>
              </a:schemeClr>
            </a:gs>
            <a:gs pos="30000">
              <a:schemeClr val="phClr">
                <a:shade val="80000"/>
                <a:satMod val="230000"/>
              </a:schemeClr>
            </a:gs>
            <a:gs pos="100000">
              <a:schemeClr val="phClr">
                <a:tint val="97000"/>
                <a:satMod val="220000"/>
              </a:schemeClr>
            </a:gs>
          </a:gsLst>
          <a:lin ang="16200000" scaled="1"/>
        </a:gradFill>
        <a:blipFill>
          <a:blip xmlns:r="http://schemas.openxmlformats.org/officeDocument/2006/relationships" r:embed="rId1">
            <a:duotone>
              <a:schemeClr val="phClr">
                <a:shade val="6000"/>
                <a:satMod val="120000"/>
              </a:schemeClr>
              <a:schemeClr val="phClr">
                <a:tint val="90000"/>
              </a:schemeClr>
            </a:duotone>
          </a:blip>
          <a:tile tx="0" ty="0" sx="35000" sy="40000" flip="x" algn="tl"/>
        </a:blipFill>
      </a:bgFillStyleLst>
    </a:fmtScheme>
  </a:themeElements>
  <a:objectDefaults/>
  <a:extraClrSchemeLst/>
</a:theme>
</file>

<file path=ppt/theme/themeOverride1.xml><?xml version="1.0" encoding="utf-8"?>
<a:themeOverride xmlns:a="http://schemas.openxmlformats.org/drawingml/2006/main">
  <a:clrScheme name="Origin">
    <a:dk1>
      <a:sysClr val="windowText" lastClr="000000"/>
    </a:dk1>
    <a:lt1>
      <a:sysClr val="window" lastClr="FFFFFF"/>
    </a:lt1>
    <a:dk2>
      <a:srgbClr val="464653"/>
    </a:dk2>
    <a:lt2>
      <a:srgbClr val="DDE9EC"/>
    </a:lt2>
    <a:accent1>
      <a:srgbClr val="727CA3"/>
    </a:accent1>
    <a:accent2>
      <a:srgbClr val="9FB8CD"/>
    </a:accent2>
    <a:accent3>
      <a:srgbClr val="D2DA7A"/>
    </a:accent3>
    <a:accent4>
      <a:srgbClr val="FADA7A"/>
    </a:accent4>
    <a:accent5>
      <a:srgbClr val="B88472"/>
    </a:accent5>
    <a:accent6>
      <a:srgbClr val="8E736A"/>
    </a:accent6>
    <a:hlink>
      <a:srgbClr val="B292CA"/>
    </a:hlink>
    <a:folHlink>
      <a:srgbClr val="6B5680"/>
    </a:folHlink>
  </a:clrScheme>
</a:themeOverride>
</file>

<file path=ppt/theme/themeOverride2.xml><?xml version="1.0" encoding="utf-8"?>
<a:themeOverride xmlns:a="http://schemas.openxmlformats.org/drawingml/2006/main">
  <a:clrScheme name="Origin">
    <a:dk1>
      <a:sysClr val="windowText" lastClr="000000"/>
    </a:dk1>
    <a:lt1>
      <a:sysClr val="window" lastClr="FFFFFF"/>
    </a:lt1>
    <a:dk2>
      <a:srgbClr val="464653"/>
    </a:dk2>
    <a:lt2>
      <a:srgbClr val="DDE9EC"/>
    </a:lt2>
    <a:accent1>
      <a:srgbClr val="727CA3"/>
    </a:accent1>
    <a:accent2>
      <a:srgbClr val="9FB8CD"/>
    </a:accent2>
    <a:accent3>
      <a:srgbClr val="D2DA7A"/>
    </a:accent3>
    <a:accent4>
      <a:srgbClr val="FADA7A"/>
    </a:accent4>
    <a:accent5>
      <a:srgbClr val="B88472"/>
    </a:accent5>
    <a:accent6>
      <a:srgbClr val="8E736A"/>
    </a:accent6>
    <a:hlink>
      <a:srgbClr val="B292CA"/>
    </a:hlink>
    <a:folHlink>
      <a:srgbClr val="6B5680"/>
    </a:folHlink>
  </a:clrScheme>
</a:themeOverride>
</file>

<file path=ppt/theme/themeOverride3.xml><?xml version="1.0" encoding="utf-8"?>
<a:themeOverride xmlns:a="http://schemas.openxmlformats.org/drawingml/2006/main">
  <a:clrScheme name="Origin">
    <a:dk1>
      <a:sysClr val="windowText" lastClr="000000"/>
    </a:dk1>
    <a:lt1>
      <a:sysClr val="window" lastClr="FFFFFF"/>
    </a:lt1>
    <a:dk2>
      <a:srgbClr val="464653"/>
    </a:dk2>
    <a:lt2>
      <a:srgbClr val="DDE9EC"/>
    </a:lt2>
    <a:accent1>
      <a:srgbClr val="727CA3"/>
    </a:accent1>
    <a:accent2>
      <a:srgbClr val="9FB8CD"/>
    </a:accent2>
    <a:accent3>
      <a:srgbClr val="D2DA7A"/>
    </a:accent3>
    <a:accent4>
      <a:srgbClr val="FADA7A"/>
    </a:accent4>
    <a:accent5>
      <a:srgbClr val="B88472"/>
    </a:accent5>
    <a:accent6>
      <a:srgbClr val="8E736A"/>
    </a:accent6>
    <a:hlink>
      <a:srgbClr val="B292CA"/>
    </a:hlink>
    <a:folHlink>
      <a:srgbClr val="6B5680"/>
    </a:folHlink>
  </a:clrScheme>
</a:themeOverride>
</file>

<file path=ppt/theme/themeOverride4.xml><?xml version="1.0" encoding="utf-8"?>
<a:themeOverride xmlns:a="http://schemas.openxmlformats.org/drawingml/2006/main">
  <a:clrScheme name="Origin">
    <a:dk1>
      <a:sysClr val="windowText" lastClr="000000"/>
    </a:dk1>
    <a:lt1>
      <a:sysClr val="window" lastClr="FFFFFF"/>
    </a:lt1>
    <a:dk2>
      <a:srgbClr val="464653"/>
    </a:dk2>
    <a:lt2>
      <a:srgbClr val="DDE9EC"/>
    </a:lt2>
    <a:accent1>
      <a:srgbClr val="727CA3"/>
    </a:accent1>
    <a:accent2>
      <a:srgbClr val="9FB8CD"/>
    </a:accent2>
    <a:accent3>
      <a:srgbClr val="D2DA7A"/>
    </a:accent3>
    <a:accent4>
      <a:srgbClr val="FADA7A"/>
    </a:accent4>
    <a:accent5>
      <a:srgbClr val="B88472"/>
    </a:accent5>
    <a:accent6>
      <a:srgbClr val="8E736A"/>
    </a:accent6>
    <a:hlink>
      <a:srgbClr val="B292CA"/>
    </a:hlink>
    <a:folHlink>
      <a:srgbClr val="6B5680"/>
    </a:folHlink>
  </a:clrScheme>
</a:themeOverride>
</file>

<file path=ppt/theme/themeOverride5.xml><?xml version="1.0" encoding="utf-8"?>
<a:themeOverride xmlns:a="http://schemas.openxmlformats.org/drawingml/2006/main">
  <a:clrScheme name="Custom 11">
    <a:dk1>
      <a:srgbClr val="808285"/>
    </a:dk1>
    <a:lt1>
      <a:srgbClr val="FFFFFF"/>
    </a:lt1>
    <a:dk2>
      <a:srgbClr val="434141"/>
    </a:dk2>
    <a:lt2>
      <a:srgbClr val="FFFFFF"/>
    </a:lt2>
    <a:accent1>
      <a:srgbClr val="30AB0D"/>
    </a:accent1>
    <a:accent2>
      <a:srgbClr val="137D00"/>
    </a:accent2>
    <a:accent3>
      <a:srgbClr val="F5F4EA"/>
    </a:accent3>
    <a:accent4>
      <a:srgbClr val="412636"/>
    </a:accent4>
    <a:accent5>
      <a:srgbClr val="434141"/>
    </a:accent5>
    <a:accent6>
      <a:srgbClr val="808285"/>
    </a:accent6>
    <a:hlink>
      <a:srgbClr val="32AD10"/>
    </a:hlink>
    <a:folHlink>
      <a:srgbClr val="13613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6.xml><?xml version="1.0" encoding="utf-8"?>
<a:themeOverride xmlns:a="http://schemas.openxmlformats.org/drawingml/2006/main">
  <a:clrScheme name="Custom 11">
    <a:dk1>
      <a:srgbClr val="808285"/>
    </a:dk1>
    <a:lt1>
      <a:srgbClr val="FFFFFF"/>
    </a:lt1>
    <a:dk2>
      <a:srgbClr val="434141"/>
    </a:dk2>
    <a:lt2>
      <a:srgbClr val="FFFFFF"/>
    </a:lt2>
    <a:accent1>
      <a:srgbClr val="30AB0D"/>
    </a:accent1>
    <a:accent2>
      <a:srgbClr val="137D00"/>
    </a:accent2>
    <a:accent3>
      <a:srgbClr val="F5F4EA"/>
    </a:accent3>
    <a:accent4>
      <a:srgbClr val="412636"/>
    </a:accent4>
    <a:accent5>
      <a:srgbClr val="434141"/>
    </a:accent5>
    <a:accent6>
      <a:srgbClr val="808285"/>
    </a:accent6>
    <a:hlink>
      <a:srgbClr val="32AD10"/>
    </a:hlink>
    <a:folHlink>
      <a:srgbClr val="13613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7.xml><?xml version="1.0" encoding="utf-8"?>
<a:themeOverride xmlns:a="http://schemas.openxmlformats.org/drawingml/2006/main">
  <a:clrScheme name="Custom 11">
    <a:dk1>
      <a:srgbClr val="808285"/>
    </a:dk1>
    <a:lt1>
      <a:srgbClr val="FFFFFF"/>
    </a:lt1>
    <a:dk2>
      <a:srgbClr val="434141"/>
    </a:dk2>
    <a:lt2>
      <a:srgbClr val="FFFFFF"/>
    </a:lt2>
    <a:accent1>
      <a:srgbClr val="30AB0D"/>
    </a:accent1>
    <a:accent2>
      <a:srgbClr val="137D00"/>
    </a:accent2>
    <a:accent3>
      <a:srgbClr val="F5F4EA"/>
    </a:accent3>
    <a:accent4>
      <a:srgbClr val="412636"/>
    </a:accent4>
    <a:accent5>
      <a:srgbClr val="434141"/>
    </a:accent5>
    <a:accent6>
      <a:srgbClr val="808285"/>
    </a:accent6>
    <a:hlink>
      <a:srgbClr val="32AD10"/>
    </a:hlink>
    <a:folHlink>
      <a:srgbClr val="13613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emplate>Origin</Template>
  <TotalTime>83952</TotalTime>
  <Words>24336</Words>
  <Application>Microsoft Office PowerPoint</Application>
  <PresentationFormat>On-screen Show (4:3)</PresentationFormat>
  <Paragraphs>3168</Paragraphs>
  <Slides>366</Slides>
  <Notes>253</Notes>
  <HiddenSlides>36</HiddenSlides>
  <MMClips>2</MMClips>
  <ScaleCrop>false</ScaleCrop>
  <HeadingPairs>
    <vt:vector size="8" baseType="variant">
      <vt:variant>
        <vt:lpstr>Fonts Used</vt:lpstr>
      </vt:variant>
      <vt:variant>
        <vt:i4>34</vt:i4>
      </vt:variant>
      <vt:variant>
        <vt:lpstr>Theme</vt:lpstr>
      </vt:variant>
      <vt:variant>
        <vt:i4>10</vt:i4>
      </vt:variant>
      <vt:variant>
        <vt:lpstr>Embedded OLE Servers</vt:lpstr>
      </vt:variant>
      <vt:variant>
        <vt:i4>1</vt:i4>
      </vt:variant>
      <vt:variant>
        <vt:lpstr>Slide Titles</vt:lpstr>
      </vt:variant>
      <vt:variant>
        <vt:i4>366</vt:i4>
      </vt:variant>
    </vt:vector>
  </HeadingPairs>
  <TitlesOfParts>
    <vt:vector size="411" baseType="lpstr">
      <vt:lpstr>__Roboto_22b3a9</vt:lpstr>
      <vt:lpstr>AdvOT7b515deb</vt:lpstr>
      <vt:lpstr>AdvOT8eb9eec2.B</vt:lpstr>
      <vt:lpstr>Aptos</vt:lpstr>
      <vt:lpstr>Arial</vt:lpstr>
      <vt:lpstr>Arial Black</vt:lpstr>
      <vt:lpstr>Avenir Bold</vt:lpstr>
      <vt:lpstr>BlinkMacSystemFont</vt:lpstr>
      <vt:lpstr>Bookman Old Style</vt:lpstr>
      <vt:lpstr>Calibri</vt:lpstr>
      <vt:lpstr>Canva Sans</vt:lpstr>
      <vt:lpstr>Canva Sans Bold</vt:lpstr>
      <vt:lpstr>Courier New</vt:lpstr>
      <vt:lpstr>Fira Sans</vt:lpstr>
      <vt:lpstr>Gill Sans MT</vt:lpstr>
      <vt:lpstr>Helvetica</vt:lpstr>
      <vt:lpstr>Helvetica Neue</vt:lpstr>
      <vt:lpstr>inherit</vt:lpstr>
      <vt:lpstr>Monaco</vt:lpstr>
      <vt:lpstr>Monotype Sorts</vt:lpstr>
      <vt:lpstr>Open Sans</vt:lpstr>
      <vt:lpstr>pt_sansregular</vt:lpstr>
      <vt:lpstr>Roboto</vt:lpstr>
      <vt:lpstr>signika_negativeregular</vt:lpstr>
      <vt:lpstr>Symbol</vt:lpstr>
      <vt:lpstr>system-ui</vt:lpstr>
      <vt:lpstr>Tahoma</vt:lpstr>
      <vt:lpstr>Times</vt:lpstr>
      <vt:lpstr>Times New Roman</vt:lpstr>
      <vt:lpstr>Trebuchet MS</vt:lpstr>
      <vt:lpstr>Wingdings</vt:lpstr>
      <vt:lpstr>Wingdings 2</vt:lpstr>
      <vt:lpstr>Wingdings 3</vt:lpstr>
      <vt:lpstr>Zoho_Puvi_Regular</vt:lpstr>
      <vt:lpstr>1_Origin</vt:lpstr>
      <vt:lpstr>Origin</vt:lpstr>
      <vt:lpstr>2_Origin</vt:lpstr>
      <vt:lpstr>3_Origin</vt:lpstr>
      <vt:lpstr>4_Origin</vt:lpstr>
      <vt:lpstr>5_Origin</vt:lpstr>
      <vt:lpstr>8_Origin</vt:lpstr>
      <vt:lpstr>9_Origin</vt:lpstr>
      <vt:lpstr>7_Origin</vt:lpstr>
      <vt:lpstr>6_Origin</vt:lpstr>
      <vt:lpstr>Clip</vt:lpstr>
      <vt:lpstr>San Diego DiabetesEd Training Conference 2026 – Day 1  </vt:lpstr>
      <vt:lpstr>Welcome Everyone</vt:lpstr>
      <vt:lpstr>Diabetes Education Services Inclusion Statement</vt:lpstr>
      <vt:lpstr>PowerPoint Presentation</vt:lpstr>
      <vt:lpstr>Who is attending this conference?</vt:lpstr>
      <vt:lpstr>What is your job setting?</vt:lpstr>
      <vt:lpstr>Certifications?</vt:lpstr>
      <vt:lpstr>What motivated you to attend?</vt:lpstr>
      <vt:lpstr>Other Comments of Interest</vt:lpstr>
      <vt:lpstr>FREE Bonus Courses on Online University</vt:lpstr>
      <vt:lpstr>Thank you for Being a Part of This Awesome Community</vt:lpstr>
      <vt:lpstr>Thank you to my Boys</vt:lpstr>
      <vt:lpstr>Course Schedule – Day 1 October 22</vt:lpstr>
      <vt:lpstr>Coach Bev has no Conflict of Interest</vt:lpstr>
      <vt:lpstr>Diana Isaacs, PharmD, BCPS, BCACP,  BC-ADM, CDCES, FADCES, FCCP</vt:lpstr>
      <vt:lpstr>Conflict of Interest</vt:lpstr>
      <vt:lpstr>Diabetes Overview and Glycemic Goals</vt:lpstr>
      <vt:lpstr>Standard 17</vt:lpstr>
      <vt:lpstr>17. Diabetes Advocacy</vt:lpstr>
      <vt:lpstr>CDC Announces</vt:lpstr>
      <vt:lpstr>Poll Question 1</vt:lpstr>
      <vt:lpstr>Type 2 Diabetes in America 2026 </vt:lpstr>
      <vt:lpstr>Standard 1</vt:lpstr>
      <vt:lpstr>1. Improving Care - Population Health</vt:lpstr>
      <vt:lpstr>Diabetes Prevalence Stats</vt:lpstr>
      <vt:lpstr>Social Determinants of Health (SDOH)</vt:lpstr>
      <vt:lpstr>Address Barriers to Self Management</vt:lpstr>
      <vt:lpstr>Improving Care and Promoting Health in Populations</vt:lpstr>
      <vt:lpstr>Status of Diabetes Care</vt:lpstr>
      <vt:lpstr>Rising Complication Rates</vt:lpstr>
      <vt:lpstr>PowerPoint Presentation</vt:lpstr>
      <vt:lpstr>Hormones Effect on Glucose</vt:lpstr>
      <vt:lpstr>Standard 2</vt:lpstr>
      <vt:lpstr>Pre Diabetes &amp; Type 2- Screening Guidelines (ADA 2026 Clinical Practice Guidelines)</vt:lpstr>
      <vt:lpstr>Risk-Based Screening for Prediabetes or Type 2 in Children and Youth </vt:lpstr>
      <vt:lpstr>Diabetes Screening Guidelines  (ADA 2026 Clinical Practice Guidelines – Cheat Sheet)</vt:lpstr>
      <vt:lpstr>Poll Question 2 </vt:lpstr>
      <vt:lpstr>Natural History of Diabetes</vt:lpstr>
      <vt:lpstr>PowerPoint Presentation</vt:lpstr>
      <vt:lpstr>Diabetes is Complex</vt:lpstr>
      <vt:lpstr>Remember by Joy Harjo – Poet Laureate</vt:lpstr>
      <vt:lpstr>Let’s meet people where they are at.</vt:lpstr>
      <vt:lpstr>Type 1 ~ Immune Mediated  5-10% of Diabetes</vt:lpstr>
      <vt:lpstr>PowerPoint Presentation</vt:lpstr>
      <vt:lpstr>PowerPoint Presentation</vt:lpstr>
      <vt:lpstr>Type 1 is 5- 10% of all Diabetes</vt:lpstr>
      <vt:lpstr>  Clinical onset of T1D can occur at any age </vt:lpstr>
      <vt:lpstr>T1D is Often Misdiagnosed as T2D in Adults</vt:lpstr>
      <vt:lpstr>Screen people at increased risk of T1D</vt:lpstr>
      <vt:lpstr>Benefits of early detection of pre-symptomatic T1D</vt:lpstr>
      <vt:lpstr>Ordering Autoantibodies</vt:lpstr>
      <vt:lpstr>Stages of T1D</vt:lpstr>
      <vt:lpstr>Pharmacologic Intervention to Delay Stage 3 T1D</vt:lpstr>
      <vt:lpstr>Monitoring for T1D Progression</vt:lpstr>
      <vt:lpstr>Type 1 &amp; Lifestyle Prevention</vt:lpstr>
      <vt:lpstr>Quick Question 4</vt:lpstr>
      <vt:lpstr>www.TrialNet.org</vt:lpstr>
      <vt:lpstr> Determine if Type 1 - Use AABBCC Approach</vt:lpstr>
      <vt:lpstr>Type 1 Diabetes Features?</vt:lpstr>
      <vt:lpstr>Medalist Study – Harvard Joslin Diabetes Center </vt:lpstr>
      <vt:lpstr>What kind of Diabetes?</vt:lpstr>
      <vt:lpstr>Type 1 &amp; Type 2 - Double Diabetes?</vt:lpstr>
      <vt:lpstr>What type of Diabetes?</vt:lpstr>
      <vt:lpstr>Latent AutoImmunity Diabetes in Adults (LADA)</vt:lpstr>
      <vt:lpstr>LADA Clinical Features Compared to Type 2</vt:lpstr>
      <vt:lpstr>What about Latent Autoimmunity Diabetes in Adults (LADA) </vt:lpstr>
      <vt:lpstr>PowerPoint Presentation</vt:lpstr>
      <vt:lpstr>Signs of Diabetes</vt:lpstr>
      <vt:lpstr>PowerPoint Presentation</vt:lpstr>
      <vt:lpstr>What is Type 2 Diabetes?</vt:lpstr>
      <vt:lpstr>Life Study – Mrs. Jones</vt:lpstr>
      <vt:lpstr>The Noxious Nine – Pathophysiology T2D</vt:lpstr>
      <vt:lpstr>Hypercortisolism in Type 2</vt:lpstr>
      <vt:lpstr>Comparison of Type 1,Type 2, LADA</vt:lpstr>
      <vt:lpstr>Specific type of diabetes due to other causes</vt:lpstr>
      <vt:lpstr>Diabetes in Pregnancy Background</vt:lpstr>
      <vt:lpstr>Standard 2 &amp; 15 Pregnancy &amp; Diabetes</vt:lpstr>
      <vt:lpstr>Poll question 6</vt:lpstr>
      <vt:lpstr>Rates of Gestational Diabetes (GDM) and Diabetes in Pregnancy increasing</vt:lpstr>
      <vt:lpstr>Screening in Early Pregnancy</vt:lpstr>
      <vt:lpstr>Gestational DM ~ 9% of all Pregnancies</vt:lpstr>
      <vt:lpstr>Glucose Monitoring in Pregnancy</vt:lpstr>
      <vt:lpstr>Glucose Targets in Pregnancy</vt:lpstr>
      <vt:lpstr>CGM targets in Pregnancy</vt:lpstr>
      <vt:lpstr>Pharmacologic Treatment during Pregnancy</vt:lpstr>
      <vt:lpstr>Pregnancy and Hypertension</vt:lpstr>
      <vt:lpstr>See Diabetes and Pregnancy Level 2</vt:lpstr>
      <vt:lpstr>Standard 3 &amp; AACE</vt:lpstr>
      <vt:lpstr>Poll Question 3</vt:lpstr>
      <vt:lpstr>PreDiabetes is FREAKING ME OUT</vt:lpstr>
      <vt:lpstr>3. Prevent or Delay Diabetes for those with Prediabetes</vt:lpstr>
      <vt:lpstr>Diabetes Prevention Program</vt:lpstr>
      <vt:lpstr>DPP Short Term &amp; Long-Term Evidence</vt:lpstr>
      <vt:lpstr>Sleep quality and Diabetes Risk</vt:lpstr>
      <vt:lpstr>3. Metformin &amp; Prediabetes</vt:lpstr>
      <vt:lpstr>PowerPoint Presentation</vt:lpstr>
      <vt:lpstr>GLP-1 Therapy for Prediabetes?</vt:lpstr>
      <vt:lpstr>PowerPoint Presentation</vt:lpstr>
      <vt:lpstr> Case Study - Janet</vt:lpstr>
      <vt:lpstr>The Rise of GLP-1 Agonists</vt:lpstr>
      <vt:lpstr>Polling Question 6A</vt:lpstr>
      <vt:lpstr>Understanding the Natural Role of Incretins</vt:lpstr>
      <vt:lpstr>GLP-1 and GIP</vt:lpstr>
      <vt:lpstr>PocketCard: GLP-1 &amp; GIP RA  </vt:lpstr>
      <vt:lpstr>Incretin Device Show/Tell</vt:lpstr>
      <vt:lpstr>Oral Semaglutide (Rybelsus, Ozempic)</vt:lpstr>
      <vt:lpstr>SURPASS (Tirzepatide): A1C Change </vt:lpstr>
      <vt:lpstr>SURPASS (Tirzepatide): Body Weight Change </vt:lpstr>
      <vt:lpstr>GLP-1 Safety Profile</vt:lpstr>
      <vt:lpstr>Poll Question 7</vt:lpstr>
      <vt:lpstr>GLP-1  Adverse Effects</vt:lpstr>
      <vt:lpstr>GLP-1 FDA Warning</vt:lpstr>
      <vt:lpstr>Holding GLP-1 RA Before Surgery? </vt:lpstr>
      <vt:lpstr>Counseling Points: GLP-1 RA &amp; GLP-1/GIP</vt:lpstr>
      <vt:lpstr>Counseling Points: GLP-1 RA &amp; GLP-1/GIP</vt:lpstr>
      <vt:lpstr>Poll Question 8</vt:lpstr>
      <vt:lpstr>Standard 8 Obesity and Wt Management</vt:lpstr>
      <vt:lpstr>Injectable Incretins Approved for Weight Loss</vt:lpstr>
      <vt:lpstr>Oral GLP-1 RA Approved for Weight Loss</vt:lpstr>
      <vt:lpstr>GLP-1/GIP Receptor Agonist Indications</vt:lpstr>
      <vt:lpstr>Where Do Incretins Fit within the Guidelines for Diabetes? </vt:lpstr>
      <vt:lpstr>PowerPoint Presentation</vt:lpstr>
      <vt:lpstr>AACE Glucose-Centric Algorithm</vt:lpstr>
      <vt:lpstr>PowerPoint Presentation</vt:lpstr>
      <vt:lpstr>The Future of Incretins is Bright</vt:lpstr>
      <vt:lpstr>Standard 4 &amp; AACE</vt:lpstr>
      <vt:lpstr>4. Comprehensive Medical Evaluation and Assessment of Comorbidities</vt:lpstr>
      <vt:lpstr>PowerPoint Presentation</vt:lpstr>
      <vt:lpstr>Diabetes Goals and Treatment Plan</vt:lpstr>
      <vt:lpstr>Standard 4 – Diabetes Medical Evaluation</vt:lpstr>
      <vt:lpstr>Assessment and Treatment of Disabilities</vt:lpstr>
      <vt:lpstr>Lab Eval at Initial &amp; Annual Visit</vt:lpstr>
      <vt:lpstr>Referrals for Initial Care Mgmt</vt:lpstr>
      <vt:lpstr>Type 3c Diabetes (Pancreatogenic)</vt:lpstr>
      <vt:lpstr>Pancreatitis</vt:lpstr>
      <vt:lpstr>AACE 2026 Classification Algorithm</vt:lpstr>
      <vt:lpstr>Assess Risk factors for Fracture </vt:lpstr>
      <vt:lpstr>Sexual and Dental Health</vt:lpstr>
      <vt:lpstr>Women with Diabetes &amp; Sexual Health</vt:lpstr>
      <vt:lpstr>Metabolic dysfunction–associated steatotic liver disease (MASLD)</vt:lpstr>
      <vt:lpstr>Screening for MASH – FIB-4</vt:lpstr>
      <vt:lpstr>No More NAFLD</vt:lpstr>
      <vt:lpstr>Poll Question 4</vt:lpstr>
      <vt:lpstr>PowerPoint Presentation</vt:lpstr>
      <vt:lpstr>PowerPoint Presentation</vt:lpstr>
      <vt:lpstr>AACE Glucose-Centric Algorithm</vt:lpstr>
      <vt:lpstr>PowerPoint Presentation</vt:lpstr>
      <vt:lpstr>Immunization Schedule for Diabetes 2026</vt:lpstr>
      <vt:lpstr>PowerPoint Presentation</vt:lpstr>
      <vt:lpstr>Herbal Supplements</vt:lpstr>
      <vt:lpstr>Deciding to Take Herbal Supplements</vt:lpstr>
      <vt:lpstr>Standard 5 Lifestyle &amp; DSMES</vt:lpstr>
      <vt:lpstr>5. Facilitating Positive Health Behaviors and Well Being to Improve Health Outcome  </vt:lpstr>
      <vt:lpstr>Critical Times to Provide/Modify DSMES</vt:lpstr>
      <vt:lpstr>DSMES Benefits</vt:lpstr>
      <vt:lpstr>Diabetes Distress &amp; Screening Tools</vt:lpstr>
      <vt:lpstr>Addressing Diabetes Distress</vt:lpstr>
      <vt:lpstr>Cognitive Capacity Monitoring</vt:lpstr>
      <vt:lpstr>Medical Nutrition Therapy Works</vt:lpstr>
      <vt:lpstr>Diabetes Bingo “DiaBingo” Shout out Right Answer</vt:lpstr>
      <vt:lpstr>DiaBingo</vt:lpstr>
      <vt:lpstr>Enjoy Lunch Break 12:00 to 1:00 PM</vt:lpstr>
      <vt:lpstr>Standard 9 &amp; AACE</vt:lpstr>
      <vt:lpstr>PowerPoint Presentation</vt:lpstr>
      <vt:lpstr>SGLT and the Kidney</vt:lpstr>
      <vt:lpstr>Additional SGLT2 Inhibitor Effects</vt:lpstr>
      <vt:lpstr>Poll Question 5</vt:lpstr>
      <vt:lpstr> SGLT-2 Inhibitors- “Flozins” </vt:lpstr>
      <vt:lpstr>SGLT-2 Inhibitor Dosing and Renal Adjustments</vt:lpstr>
      <vt:lpstr>SGLT-2 Inhibitor Indications</vt:lpstr>
      <vt:lpstr>Benefits of SGLT-2 Inhibitors</vt:lpstr>
      <vt:lpstr>Side Effects of SGLT-2 Inhibitors</vt:lpstr>
      <vt:lpstr>Managing Adverse Effects</vt:lpstr>
      <vt:lpstr>Where do SGLT2-2 Inhibitors Fit within the Guidelines? </vt:lpstr>
      <vt:lpstr>PowerPoint Presentation</vt:lpstr>
      <vt:lpstr>PowerPoint Presentation</vt:lpstr>
      <vt:lpstr>AACE Glucose-Centric Algorithm</vt:lpstr>
      <vt:lpstr>PowerPoint Presentation</vt:lpstr>
      <vt:lpstr>Case Study: Rick </vt:lpstr>
      <vt:lpstr>Case Study: Rick 5A</vt:lpstr>
      <vt:lpstr>SGLT2 Inhibitors- How do they rate?  </vt:lpstr>
      <vt:lpstr>Standard 6 - Glycemic Goals, Hypoglycemia and Hyperglycemic Crises</vt:lpstr>
      <vt:lpstr>6. Glycemic Goals &amp; Hypo</vt:lpstr>
      <vt:lpstr>ADA 2026 ABC Goals</vt:lpstr>
      <vt:lpstr>Poll Question 9</vt:lpstr>
      <vt:lpstr>6. Assess Glycemic Status</vt:lpstr>
      <vt:lpstr>6. Glycemic Targets for Non-Pregnant Adults</vt:lpstr>
      <vt:lpstr>A1c and Estimated Avg Glucose (eAG)  </vt:lpstr>
      <vt:lpstr>PowerPoint Presentation</vt:lpstr>
      <vt:lpstr>Time in Range</vt:lpstr>
      <vt:lpstr>Blood Glucose Monitoring vs. Continuous Glucose Monitoring (CGM)</vt:lpstr>
      <vt:lpstr>PowerPoint Presentation</vt:lpstr>
      <vt:lpstr>6. Hypoglycemia – A Big Deal</vt:lpstr>
      <vt:lpstr>Hypoglycemia (Glucose) Alert Values</vt:lpstr>
      <vt:lpstr>If hypo 15 Gm Carb Sources</vt:lpstr>
      <vt:lpstr>Tx of Level 2 &amp; 3 Hypoglycemia</vt:lpstr>
      <vt:lpstr>PowerPoint Presentation</vt:lpstr>
      <vt:lpstr>SDOH and Hypoglycemia</vt:lpstr>
      <vt:lpstr>Assess Hypo History</vt:lpstr>
      <vt:lpstr>Hypoglycemia: Clinical Risk Factors  </vt:lpstr>
      <vt:lpstr>Poll Question 16</vt:lpstr>
      <vt:lpstr>PowerPoint Presentation</vt:lpstr>
      <vt:lpstr>Sulfonylureas - Secretagogues or “Squirters”</vt:lpstr>
      <vt:lpstr>Meglitinides - Squirts</vt:lpstr>
      <vt:lpstr>Case Study Ken – Poll 17</vt:lpstr>
      <vt:lpstr>Reducing Hypoglycemia</vt:lpstr>
      <vt:lpstr>AACE Glucose-Centric Algorithm</vt:lpstr>
      <vt:lpstr>Quick Question 18</vt:lpstr>
      <vt:lpstr>Preventing Hypoglycemia</vt:lpstr>
      <vt:lpstr>Risk Factors for Hyperglycemic Crises</vt:lpstr>
      <vt:lpstr>DKA and HHS Diagnostic Criteria</vt:lpstr>
      <vt:lpstr>Diabetes Bingo “DiaBingo” Shout out Right Answer</vt:lpstr>
      <vt:lpstr>DiaBingo- G</vt:lpstr>
      <vt:lpstr>Standard 7 Diabetes Tech Tomorrow</vt:lpstr>
      <vt:lpstr> Case Study - Janet</vt:lpstr>
      <vt:lpstr>Poll 11. What Treatment Should Janet Be Started On?  </vt:lpstr>
      <vt:lpstr>Why Metformin?</vt:lpstr>
      <vt:lpstr>Metformin Dosing and Mechanism</vt:lpstr>
      <vt:lpstr>Metformin </vt:lpstr>
      <vt:lpstr>Cancer Treatment &amp; Hyperglycemia</vt:lpstr>
      <vt:lpstr>Hyperglycemia w/ Immunotherapy</vt:lpstr>
      <vt:lpstr>Treating Hyper due to P13k Inhibitor</vt:lpstr>
      <vt:lpstr>AACE Glucose-Centric Algorithm</vt:lpstr>
      <vt:lpstr>Metformin – How Does it Rate?  </vt:lpstr>
      <vt:lpstr>Standard 12 Microvascular Disease</vt:lpstr>
      <vt:lpstr>12. Microvascular Complications - Eyes</vt:lpstr>
      <vt:lpstr>12. Microvascular Complications Nerves</vt:lpstr>
      <vt:lpstr>Lower Ext Annual Assessment</vt:lpstr>
      <vt:lpstr>Factors of at-risk Feet Include:</vt:lpstr>
      <vt:lpstr>Standard 13 Older Folks</vt:lpstr>
      <vt:lpstr>When Does Old Age Start?</vt:lpstr>
      <vt:lpstr>Poll Question 13</vt:lpstr>
      <vt:lpstr> 13. Older Adults Goals – Whole Picture</vt:lpstr>
      <vt:lpstr>Treatment Goals Based On:</vt:lpstr>
      <vt:lpstr>Poll Question 14</vt:lpstr>
      <vt:lpstr>13. Older Adults Healthy &amp; Good Functional Status</vt:lpstr>
      <vt:lpstr>Poll 15 – Review Question</vt:lpstr>
      <vt:lpstr>  Older Adults and Medications</vt:lpstr>
      <vt:lpstr>Older Adults with Complications and Reduced Functionality  - Less Intense Goals</vt:lpstr>
      <vt:lpstr>4 M’s Framework of Age Friendly Health Systems</vt:lpstr>
      <vt:lpstr>Standard 14 kids</vt:lpstr>
      <vt:lpstr>14. Children &amp; Adolescents: Individualize Glycemic Goals</vt:lpstr>
      <vt:lpstr>Type 2 and Kids Goals  </vt:lpstr>
      <vt:lpstr>Tobacco, Electronic Cigarettes, Alcohol, and Cannabis</vt:lpstr>
      <vt:lpstr>PowerPoint Presentation</vt:lpstr>
      <vt:lpstr>Standard 16 Hospital &amp; Hyperglycemia</vt:lpstr>
      <vt:lpstr>16. Diabetes Care in the Hospital -  What’s the Big Deal? </vt:lpstr>
      <vt:lpstr>Hospital Admission and Diabetes</vt:lpstr>
      <vt:lpstr> ADA Goals and Treatments for Hospitalized Patients </vt:lpstr>
      <vt:lpstr>Glucose Monitoring &amp; CGM</vt:lpstr>
      <vt:lpstr>Diabetes and Surgery</vt:lpstr>
      <vt:lpstr>Preparation for Surgery</vt:lpstr>
      <vt:lpstr>How Many Drug Options for Diabetes?</vt:lpstr>
      <vt:lpstr>Drug Targets in T2D: Back to the Noxious 9</vt:lpstr>
      <vt:lpstr>Dipeptidyl Peptidase-4 (DPP-4) Inhibitors</vt:lpstr>
      <vt:lpstr>DPP4 Inhibitor Dosing</vt:lpstr>
      <vt:lpstr>PowerPoint Presentation</vt:lpstr>
      <vt:lpstr>AACE Glucose-Centric Algorithm</vt:lpstr>
      <vt:lpstr>Alpha-glucosidase Inhibitors</vt:lpstr>
      <vt:lpstr>Other Med Classes</vt:lpstr>
      <vt:lpstr>Non-Insulin Drug Comparison </vt:lpstr>
      <vt:lpstr>PowerPoint Presentation</vt:lpstr>
      <vt:lpstr>Check Your Knowledge - 20</vt:lpstr>
      <vt:lpstr>Medication Cost Considerations</vt:lpstr>
      <vt:lpstr>Cost Related Barriers</vt:lpstr>
      <vt:lpstr>PowerPoint Presentation</vt:lpstr>
      <vt:lpstr>Standard 10, 11 Cardiovascular &amp; CKD</vt:lpstr>
      <vt:lpstr>Chronic Kidney Disease - Choosing glucose-lowering medication  </vt:lpstr>
      <vt:lpstr>Risk of CKD Progression, CVD</vt:lpstr>
      <vt:lpstr>Treating CKD</vt:lpstr>
      <vt:lpstr>New in 2026: GLP-1 in Kidney Disease </vt:lpstr>
      <vt:lpstr>SGLT2 Inhibitor CKD Evidence Summary</vt:lpstr>
      <vt:lpstr>GLP-1 Receptor Agonists in CKD</vt:lpstr>
      <vt:lpstr>Finerenone Resource</vt:lpstr>
      <vt:lpstr>Kidney Goals and MNT</vt:lpstr>
      <vt:lpstr>Figure 11-12 Holistic Approach to Diabetes + CKD</vt:lpstr>
      <vt:lpstr>Diabetes Bingo “DiaBingo” Shout out Right Answer</vt:lpstr>
      <vt:lpstr>DiaBingo - O</vt:lpstr>
      <vt:lpstr>PowerPoint Presentation</vt:lpstr>
      <vt:lpstr>Stroke and Heart Attack</vt:lpstr>
      <vt:lpstr>Stroke of Luck</vt:lpstr>
      <vt:lpstr>10. Cardiovascular Disease and Risk Management</vt:lpstr>
      <vt:lpstr>Assess ASCVD and Heart Failure Risk</vt:lpstr>
      <vt:lpstr>Reducing CV Risk Factors</vt:lpstr>
      <vt:lpstr>ASCVD Targets</vt:lpstr>
      <vt:lpstr>High Risk or Establish CVD, CKD, HF</vt:lpstr>
      <vt:lpstr>Indicators of High CV Risk </vt:lpstr>
      <vt:lpstr>Calculating ASCVD Risk</vt:lpstr>
      <vt:lpstr>Cardiovascular Disease or High Risk </vt:lpstr>
      <vt:lpstr>PowerPoint Presentation</vt:lpstr>
      <vt:lpstr>Heart Failure</vt:lpstr>
      <vt:lpstr>Heart Failure in People with Diabetes</vt:lpstr>
      <vt:lpstr>SGLT2 Inhibitor HF/ASCVD Evidence Summary</vt:lpstr>
      <vt:lpstr>Sotagliflozin (Impefa)</vt:lpstr>
      <vt:lpstr>SGLT-2 Inhibitor Dosing &amp; Indication</vt:lpstr>
      <vt:lpstr>GLP-1 CV Evidence Summary</vt:lpstr>
      <vt:lpstr>Meet Alice</vt:lpstr>
      <vt:lpstr>Questions to Think About</vt:lpstr>
      <vt:lpstr>Hypertension Management in People with Diabetes</vt:lpstr>
      <vt:lpstr>Classifying Hypertension </vt:lpstr>
      <vt:lpstr>PowerPoint Presentation</vt:lpstr>
      <vt:lpstr>BP and Diabetes Targets 2026 </vt:lpstr>
      <vt:lpstr>Cost vs Benefit of BP Target&lt;130/80</vt:lpstr>
      <vt:lpstr>BP Treatment in addition to Lifestyle</vt:lpstr>
      <vt:lpstr>Hypertension Management</vt:lpstr>
      <vt:lpstr>Hypertension Management (Cont)</vt:lpstr>
      <vt:lpstr>HTN Lifestyle Treatment Strategies</vt:lpstr>
      <vt:lpstr>Cardiac and Renal Disease</vt:lpstr>
      <vt:lpstr>Back to Alice</vt:lpstr>
      <vt:lpstr>Calculating ASCVD Risk</vt:lpstr>
      <vt:lpstr>What Is Alice’s ASCVD risk? </vt:lpstr>
      <vt:lpstr>Poll 1 - What is the blood pressure goal for Alice?</vt:lpstr>
      <vt:lpstr>BP &amp; Lipid Meds Cheat Sheet</vt:lpstr>
      <vt:lpstr>ACE Inhibitors</vt:lpstr>
      <vt:lpstr>Angiotensin Receptor blockers (ARB’s)</vt:lpstr>
      <vt:lpstr>ACEI/ARB Adverse Effects</vt:lpstr>
      <vt:lpstr>Thiazide diuretics</vt:lpstr>
      <vt:lpstr>Calcium Channel Blockers</vt:lpstr>
      <vt:lpstr>Beta Blockers</vt:lpstr>
      <vt:lpstr>Resistant hypertension </vt:lpstr>
      <vt:lpstr>PowerPoint Presentation</vt:lpstr>
      <vt:lpstr>Other Hypertension Meds</vt:lpstr>
      <vt:lpstr>Additional HTN Med Options</vt:lpstr>
      <vt:lpstr>Poll 2 - What Changes are Best to Make to Alice’s Hypertension Regimen? </vt:lpstr>
      <vt:lpstr>Lipid Goals – Primary Prevention</vt:lpstr>
      <vt:lpstr>  Lipid Therapy for Primary Prevention</vt:lpstr>
      <vt:lpstr>Poll Question 3</vt:lpstr>
      <vt:lpstr>Lipid Goals/Therapy for People with ASCVD</vt:lpstr>
      <vt:lpstr>PowerPoint Presentation</vt:lpstr>
      <vt:lpstr>PowerPoint Presentation</vt:lpstr>
      <vt:lpstr>Statin Dosing</vt:lpstr>
      <vt:lpstr>Do Statins Work?</vt:lpstr>
      <vt:lpstr>Additional Agents to Lower LDL</vt:lpstr>
      <vt:lpstr>Additional Agents to Lower LDL</vt:lpstr>
      <vt:lpstr>PowerPoint Presentation</vt:lpstr>
      <vt:lpstr>Additional Agents to Lower LDL</vt:lpstr>
      <vt:lpstr>Treating High TG</vt:lpstr>
      <vt:lpstr>Fibrates</vt:lpstr>
      <vt:lpstr>Lipid and HTN Meds Cheat Sheets</vt:lpstr>
      <vt:lpstr>For exam, be familiar with content on Cheat Sheets</vt:lpstr>
      <vt:lpstr>Lipid Monitoring and Lifestyle Treatment Strategies</vt:lpstr>
      <vt:lpstr>Additional Lipid Screening Tests</vt:lpstr>
      <vt:lpstr>PowerPoint Presentation</vt:lpstr>
      <vt:lpstr>Back to Alice </vt:lpstr>
      <vt:lpstr>Poll 4 - What is the best Lipid Recommendation for Alice? </vt:lpstr>
      <vt:lpstr>Antiplatelet Agents</vt:lpstr>
      <vt:lpstr>10 - ADA Antiplatelet Agents </vt:lpstr>
      <vt:lpstr>Should Alice start aspirin?  </vt:lpstr>
      <vt:lpstr>Would you change Alice’s Diabetes Regimen? </vt:lpstr>
      <vt:lpstr>Which of the Following Changes Would you Make to Alice’s regimen?   Poll 5</vt:lpstr>
      <vt:lpstr>Poll 6- What Lifestyle Modifications are Recommended for Alice?</vt:lpstr>
      <vt:lpstr>ADA 2026 ABC Goal Summary  </vt:lpstr>
      <vt:lpstr>Lifestyle Modifications to Reduce CV risk</vt:lpstr>
      <vt:lpstr>Lifestyle modifications</vt:lpstr>
      <vt:lpstr>Thank You</vt:lpstr>
      <vt:lpstr>A1C Alone is Not Enough </vt:lpstr>
      <vt:lpstr>Ambulatory Glucose Profile Report</vt:lpstr>
      <vt:lpstr>Medication Taking Behaviors</vt:lpstr>
      <vt:lpstr>Diabetes + CKD – Increases CVD Risk</vt:lpstr>
      <vt:lpstr>Landmark Trials</vt:lpstr>
      <vt:lpstr>Quick Question 19</vt:lpstr>
      <vt:lpstr>Diabetes Control and Complications Trial (DCCT) Type 1 – Does getting A1c &lt;7% matter?</vt:lpstr>
      <vt:lpstr>DCCT Conclusions</vt:lpstr>
      <vt:lpstr>UKPDS Results United kingdom Prospective Diabetes Study</vt:lpstr>
      <vt:lpstr>“Legacy Effect”</vt:lpstr>
      <vt:lpstr>Break</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DNSS</dc:creator>
  <cp:lastModifiedBy>Beverly Thomassian</cp:lastModifiedBy>
  <cp:revision>876</cp:revision>
  <cp:lastPrinted>2026-04-07T18:51:14Z</cp:lastPrinted>
  <dcterms:created xsi:type="dcterms:W3CDTF">2014-04-17T17:56:59Z</dcterms:created>
  <dcterms:modified xsi:type="dcterms:W3CDTF">2026-09-05T21:15:06Z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Path">
    <vt:lpwstr>DES PPT template</vt:lpwstr>
  </property>
  <property fmtid="{D5CDD505-2E9C-101B-9397-08002B2CF9AE}" pid="3" name="ArticulateUseProject">
    <vt:lpwstr>1</vt:lpwstr>
  </property>
  <property fmtid="{D5CDD505-2E9C-101B-9397-08002B2CF9AE}" pid="4" name="ArticulateProjectVersion">
    <vt:lpwstr>7</vt:lpwstr>
  </property>
  <property fmtid="{D5CDD505-2E9C-101B-9397-08002B2CF9AE}" pid="5" name="ArticulateGUID">
    <vt:lpwstr>1F256B47-A1E3-4BA4-9FB8-D369DDBB301B</vt:lpwstr>
  </property>
  <property fmtid="{D5CDD505-2E9C-101B-9397-08002B2CF9AE}" pid="6" name="ArticulateProjectFull">
    <vt:lpwstr>C:\Users\beverly\Documents\Dropbox\A DES Admin Folder\boot camp\2015 Spring BootCamp\Boot Camp Class 2 2015.ppta</vt:lpwstr>
  </property>
</Properties>
</file>